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77" r:id="rId3"/>
    <p:sldId id="353" r:id="rId4"/>
    <p:sldId id="331" r:id="rId5"/>
    <p:sldId id="356" r:id="rId6"/>
    <p:sldId id="357" r:id="rId7"/>
    <p:sldId id="358" r:id="rId8"/>
    <p:sldId id="355" r:id="rId9"/>
    <p:sldId id="332" r:id="rId10"/>
    <p:sldId id="333" r:id="rId11"/>
    <p:sldId id="334" r:id="rId12"/>
    <p:sldId id="335" r:id="rId13"/>
    <p:sldId id="336" r:id="rId14"/>
    <p:sldId id="359" r:id="rId15"/>
    <p:sldId id="337" r:id="rId16"/>
    <p:sldId id="360" r:id="rId17"/>
    <p:sldId id="338" r:id="rId18"/>
    <p:sldId id="339" r:id="rId19"/>
    <p:sldId id="361" r:id="rId20"/>
    <p:sldId id="366" r:id="rId21"/>
    <p:sldId id="362" r:id="rId22"/>
    <p:sldId id="340" r:id="rId23"/>
    <p:sldId id="363" r:id="rId24"/>
    <p:sldId id="367" r:id="rId25"/>
    <p:sldId id="394" r:id="rId26"/>
    <p:sldId id="364" r:id="rId27"/>
    <p:sldId id="368" r:id="rId28"/>
    <p:sldId id="369" r:id="rId29"/>
    <p:sldId id="365" r:id="rId30"/>
    <p:sldId id="401" r:id="rId31"/>
    <p:sldId id="370" r:id="rId32"/>
    <p:sldId id="371" r:id="rId33"/>
    <p:sldId id="398" r:id="rId34"/>
    <p:sldId id="372" r:id="rId35"/>
    <p:sldId id="373" r:id="rId36"/>
    <p:sldId id="400" r:id="rId37"/>
    <p:sldId id="403" r:id="rId38"/>
    <p:sldId id="386" r:id="rId39"/>
    <p:sldId id="375" r:id="rId40"/>
    <p:sldId id="376" r:id="rId41"/>
    <p:sldId id="378" r:id="rId42"/>
    <p:sldId id="379" r:id="rId43"/>
    <p:sldId id="388" r:id="rId44"/>
    <p:sldId id="390" r:id="rId45"/>
    <p:sldId id="383" r:id="rId46"/>
    <p:sldId id="387" r:id="rId47"/>
    <p:sldId id="380" r:id="rId48"/>
    <p:sldId id="385" r:id="rId49"/>
    <p:sldId id="397" r:id="rId50"/>
    <p:sldId id="399" r:id="rId51"/>
    <p:sldId id="377" r:id="rId52"/>
    <p:sldId id="374" r:id="rId53"/>
    <p:sldId id="391" r:id="rId54"/>
    <p:sldId id="392" r:id="rId55"/>
    <p:sldId id="404" r:id="rId56"/>
    <p:sldId id="342" r:id="rId57"/>
    <p:sldId id="343" r:id="rId5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00CC00"/>
    <a:srgbClr val="6600CC"/>
    <a:srgbClr val="FF9900"/>
    <a:srgbClr val="FFFF00"/>
    <a:srgbClr val="FF33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69" autoAdjust="0"/>
    <p:restoredTop sz="97213" autoAdjust="0"/>
  </p:normalViewPr>
  <p:slideViewPr>
    <p:cSldViewPr>
      <p:cViewPr>
        <p:scale>
          <a:sx n="75" d="100"/>
          <a:sy n="75" d="100"/>
        </p:scale>
        <p:origin x="-1584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A3D3530-CF03-4929-8B62-476A5F886D0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B09A1F-9C9A-4D58-875C-CC35F54A9F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2037F7-D3E8-4CFD-9514-A94D87344676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52857-BC53-461A-8013-0989447B091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0E25E-5639-47DE-A5AB-4BE6AA6BD9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FBFE4-E79E-4C44-8CDD-089768FEE58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B565-023B-4FD6-91FF-389229845E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5F328-2D22-486F-BAA3-24F115C5216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E922F-B65D-4F9F-A13B-60937FDBE5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8F5FE-EA8B-4472-A40C-69CD6F952531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8B3C8-C109-4B67-B6D6-DC70C82E4F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F0257-A718-48EF-9123-FD9C77DFF779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F2C22-0411-4B21-B211-E94730321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0ED92-3862-4C89-AB5D-31B224ECC73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E58E4-5448-487C-9157-9E57762461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89755-354B-40E1-9EDC-D75EEF9A527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724B-6173-4E09-A7BF-ABE5073C52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2249-42A1-4EFC-850C-C2377B1FB51B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220D2-2C52-43C8-AB2C-03D4B7328C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9361D-4DFF-4A35-B01A-78B88FA8D2AD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FFECB-0ECC-4095-9FC7-C6B7FDB85B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57704-152A-4BF4-8B7E-AED009CB9CD4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981CC-6104-4FF4-A247-11F25D29FB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6FD5A-4D18-44CC-85D7-9D1AF35F68A6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546D0-9FF2-4751-B5C1-B2AA16922B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08025-2501-4E95-9955-EEC669FB05FF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5550-8128-44E7-B779-FF13CF0D68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8E068D-11CC-49F4-ACC6-3A56A57F34B2}" type="datetimeFigureOut">
              <a:rPr lang="pt-BR"/>
              <a:pPr>
                <a:defRPr/>
              </a:pPr>
              <a:t>28/03/2015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CAD5D8-18DE-4AE4-8276-0A30F8BF48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_Diafragm_evidencias_2015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Anat_Hernia_diafrag.pp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paulomargotto.com.br/documentos/hernia_crescimento%20pulmonar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at_Hernia_diafrag.ppt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Tamponamento_cardiaco_PICC.ppt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ssao_Anat_Clin.Hern_diafrag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chd.nih.gov/cochrane_data/finern_01/finern_01.htm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paulomargotto.com.br/documentos/Hipertens_pulmonar_RN_Avancos.ppt" TargetMode="Externa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%20PULMONAR%20PERSISTENTE.doc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Choque_septico_norepinefrina.ppt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_Pulmonar_Vasopressina.ppsx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Uso%20do%20Bosentan_2011.doc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ernia_diafragm_DRENO.ppt" TargetMode="Externa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2498374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Hipertensao_pulmonar_Sildenafil_2013.ppt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www.paulomargotto.com.br/documentos/Hipertensao_pulmonar_Sildenafil_2013.ppt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documentos/Protocolo_iNO_24-10-2014.docx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539750" y="188913"/>
            <a:ext cx="7988300" cy="28829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eaLnBrk="1" hangingPunct="1"/>
            <a:r>
              <a:rPr lang="pt-BR" altLang="pt-BR" sz="4000" b="1" smtClean="0">
                <a:solidFill>
                  <a:srgbClr val="FFFF00"/>
                </a:solidFill>
              </a:rPr>
              <a:t>Hérnia diafragmática congênita (HDC), ainda um desafio</a:t>
            </a:r>
            <a:r>
              <a:rPr lang="pt-BR" altLang="pt-BR" sz="5400" b="1" smtClean="0">
                <a:solidFill>
                  <a:srgbClr val="FFFF00"/>
                </a:solidFill>
              </a:rPr>
              <a:t/>
            </a:r>
            <a:br>
              <a:rPr lang="pt-BR" altLang="pt-BR" sz="54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>(hipertensão pulmonar)</a:t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/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FFFF"/>
                </a:solidFill>
              </a:rPr>
              <a:t>Encontro em Fortaleza, 26 de março de 2015</a:t>
            </a:r>
            <a:br>
              <a:rPr lang="pt-BR" sz="2800" smtClean="0">
                <a:solidFill>
                  <a:srgbClr val="FFFFFF"/>
                </a:solidFill>
              </a:rPr>
            </a:br>
            <a:endParaRPr lang="pt-BR" altLang="pt-BR" sz="2800" smtClean="0">
              <a:solidFill>
                <a:srgbClr val="FFFFFF"/>
              </a:solidFill>
            </a:endParaRP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714375" y="3071813"/>
            <a:ext cx="7200900" cy="3600450"/>
          </a:xfrm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Paulo  R. Margotto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Prof. Da Faculdade de Medicina da Universidade Católica de Brasília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3"/>
              </a:rPr>
              <a:t>pmargotto@gmail.com</a:t>
            </a:r>
            <a:endParaRPr lang="pt-BR" sz="2400" smtClean="0">
              <a:solidFill>
                <a:srgbClr val="FFFFFF"/>
              </a:solidFill>
            </a:endParaRP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4"/>
              </a:rPr>
              <a:t>www.paulomargotto.com.br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2052" name="Picture 6" descr="Figura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157788"/>
            <a:ext cx="1728787" cy="14605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pic>
        <p:nvPicPr>
          <p:cNvPr id="205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5084763"/>
            <a:ext cx="2109787" cy="1512887"/>
          </a:xfrm>
          <a:prstGeom prst="rect">
            <a:avLst/>
          </a:prstGeom>
          <a:noFill/>
          <a:ln w="12700">
            <a:solidFill>
              <a:srgbClr val="FF00FF"/>
            </a:solidFill>
            <a:prstDash val="sysDot"/>
            <a:miter lim="800000"/>
            <a:headEnd type="none" w="sm" len="sm"/>
            <a:tailEnd type="none" w="sm" len="sm"/>
          </a:ln>
        </p:spPr>
      </p:pic>
      <p:pic>
        <p:nvPicPr>
          <p:cNvPr id="2054" name="Picture 9" descr="46241_wallpaper2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8" y="5214938"/>
            <a:ext cx="1785937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539750" y="-100013"/>
            <a:ext cx="8229600" cy="1143001"/>
          </a:xfrm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79388" y="1755775"/>
            <a:ext cx="8286750" cy="5102225"/>
          </a:xfrm>
        </p:spPr>
        <p:txBody>
          <a:bodyPr/>
          <a:lstStyle/>
          <a:p>
            <a:pPr eaLnBrk="1" hangingPunct="1"/>
            <a:r>
              <a:rPr lang="pt-BR" sz="2800" smtClean="0"/>
              <a:t>a definição de HDC grave pelos critérios  pré-natal e pós-natal, </a:t>
            </a:r>
          </a:p>
          <a:p>
            <a:pPr eaLnBrk="1" hangingPunct="1"/>
            <a:r>
              <a:rPr lang="pt-BR" sz="2800" smtClean="0"/>
              <a:t>intervenção cirúrgica fetal,</a:t>
            </a:r>
          </a:p>
          <a:p>
            <a:pPr eaLnBrk="1" hangingPunct="1"/>
            <a:r>
              <a:rPr lang="pt-BR" sz="2800" smtClean="0"/>
              <a:t>manejo do  ventilador, </a:t>
            </a:r>
          </a:p>
          <a:p>
            <a:pPr eaLnBrk="1" hangingPunct="1"/>
            <a:r>
              <a:rPr lang="pt-BR" sz="2800" smtClean="0"/>
              <a:t>o controle da </a:t>
            </a:r>
            <a:r>
              <a:rPr lang="pt-BR" sz="3600" b="1" smtClean="0">
                <a:solidFill>
                  <a:srgbClr val="FF9900"/>
                </a:solidFill>
              </a:rPr>
              <a:t>hipertensão pulmonar</a:t>
            </a:r>
            <a:r>
              <a:rPr lang="pt-BR" sz="2800" smtClean="0"/>
              <a:t>,</a:t>
            </a:r>
          </a:p>
          <a:p>
            <a:pPr eaLnBrk="1" hangingPunct="1"/>
            <a:r>
              <a:rPr lang="pt-BR" sz="2800" smtClean="0"/>
              <a:t> o uso de oxigenação por membrana extracorpórea, </a:t>
            </a:r>
          </a:p>
          <a:p>
            <a:pPr eaLnBrk="1" hangingPunct="1"/>
            <a:r>
              <a:rPr lang="pt-BR" sz="2800" smtClean="0"/>
              <a:t>considerações cirúrgicas e o </a:t>
            </a:r>
          </a:p>
          <a:p>
            <a:pPr eaLnBrk="1" hangingPunct="1"/>
            <a:r>
              <a:rPr lang="pt-BR" sz="2800" smtClean="0"/>
              <a:t>seguimento a longo prazo.</a:t>
            </a:r>
            <a:endParaRPr lang="pt-BR" altLang="pt-BR" sz="2800" smtClean="0"/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411413" y="1125538"/>
            <a:ext cx="3789362" cy="5286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pt-BR" sz="2800">
                <a:solidFill>
                  <a:srgbClr val="FF9900"/>
                </a:solidFill>
              </a:rPr>
              <a:t>Controvérsias incluem</a:t>
            </a:r>
            <a:r>
              <a:rPr lang="pt-BR">
                <a:solidFill>
                  <a:srgbClr val="FF9900"/>
                </a:solidFill>
              </a:rPr>
              <a:t>:</a:t>
            </a:r>
          </a:p>
        </p:txBody>
      </p:sp>
      <p:pic>
        <p:nvPicPr>
          <p:cNvPr id="307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331913" y="620713"/>
            <a:ext cx="6923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Ocorre:1/2500-3500 nasc / Mortalidade:em torno de 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r>
              <a:rPr lang="en-US" sz="3200" smtClean="0"/>
              <a:t>Preditores pré-natais de gravidade</a:t>
            </a:r>
            <a:endParaRPr lang="pt-BR" sz="3200" smtClean="0"/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79388" y="1916113"/>
            <a:ext cx="9144000" cy="4495800"/>
          </a:xfrm>
        </p:spPr>
        <p:txBody>
          <a:bodyPr/>
          <a:lstStyle/>
          <a:p>
            <a:pPr marL="514350" indent="-514350">
              <a:buFont typeface="Tw Cen MT"/>
              <a:buNone/>
            </a:pPr>
            <a:r>
              <a:rPr lang="en-US" b="1" smtClean="0">
                <a:solidFill>
                  <a:srgbClr val="FF9900"/>
                </a:solidFill>
              </a:rPr>
              <a:t>                     Posição do fígado</a:t>
            </a:r>
          </a:p>
          <a:p>
            <a:pPr marL="914400" lvl="1" indent="-514350"/>
            <a:r>
              <a:rPr lang="en-US" sz="2600" smtClean="0"/>
              <a:t>Indicador isolado mais confiável de gravidade e mortalidade.</a:t>
            </a:r>
          </a:p>
          <a:p>
            <a:pPr marL="914400" lvl="1" indent="-514350"/>
            <a:r>
              <a:rPr lang="en-US" sz="2600" smtClean="0"/>
              <a:t>Determinado por ultrassonografia (USG) ou ressonância magnética (RM).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9900"/>
                </a:solidFill>
              </a:rPr>
              <a:t>Fígado intratorácico + HDC Esq: defeito grande + herniação precoce </a:t>
            </a:r>
            <a:r>
              <a:rPr lang="en-US" sz="2600" smtClean="0">
                <a:solidFill>
                  <a:srgbClr val="FF9900"/>
                </a:solidFill>
                <a:sym typeface="Wingdings" pitchFamily="2" charset="2"/>
              </a:rPr>
              <a:t> </a:t>
            </a:r>
            <a:r>
              <a:rPr lang="en-US" sz="2600" b="1" smtClean="0">
                <a:solidFill>
                  <a:srgbClr val="FF9900"/>
                </a:solidFill>
                <a:sym typeface="Wingdings" pitchFamily="2" charset="2"/>
              </a:rPr>
              <a:t>hipoplasia pulmonar grave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FF00"/>
                </a:solidFill>
                <a:sym typeface="Wingdings" pitchFamily="2" charset="2"/>
              </a:rPr>
              <a:t>Em relação com fígado abaixo do diafragma</a:t>
            </a:r>
            <a:endParaRPr lang="en-US" sz="2600" smtClean="0">
              <a:solidFill>
                <a:srgbClr val="FF9900"/>
              </a:solidFill>
              <a:sym typeface="Wingdings" pitchFamily="2" charset="2"/>
            </a:endParaRP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mortalidade: 65% x 7%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           ECMO: 80% x 25%</a:t>
            </a:r>
          </a:p>
          <a:p>
            <a:pPr marL="914400" lvl="1" indent="-514350"/>
            <a:endParaRPr lang="pt-BR" sz="2600" smtClean="0">
              <a:solidFill>
                <a:srgbClr val="00CC00"/>
              </a:solidFill>
            </a:endParaRPr>
          </a:p>
        </p:txBody>
      </p:sp>
      <p:sp>
        <p:nvSpPr>
          <p:cNvPr id="4100" name="Título 1"/>
          <p:cNvSpPr>
            <a:spLocks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pic>
        <p:nvPicPr>
          <p:cNvPr id="410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Tw Cen MT"/>
              <a:buNone/>
            </a:pPr>
            <a:r>
              <a:rPr lang="en-US" smtClean="0"/>
              <a:t>            </a:t>
            </a:r>
            <a:r>
              <a:rPr lang="en-US" smtClean="0">
                <a:solidFill>
                  <a:srgbClr val="FF9900"/>
                </a:solidFill>
              </a:rPr>
              <a:t>Medida do volume pulmonar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Feita com USG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Medida da área pulmonar / circunferência da cabeça (</a:t>
            </a:r>
            <a:r>
              <a:rPr lang="en-US" sz="2400" b="1" smtClean="0">
                <a:sym typeface="Wingdings" pitchFamily="2" charset="2"/>
              </a:rPr>
              <a:t>RLH</a:t>
            </a:r>
            <a:r>
              <a:rPr lang="en-US" sz="2400" smtClean="0">
                <a:sym typeface="Wingdings" pitchFamily="2" charset="2"/>
              </a:rPr>
              <a:t>- </a:t>
            </a:r>
            <a:r>
              <a:rPr lang="en-US" sz="2400" b="1" smtClean="0">
                <a:sym typeface="Wingdings" pitchFamily="2" charset="2"/>
              </a:rPr>
              <a:t>R</a:t>
            </a:r>
            <a:r>
              <a:rPr lang="en-US" sz="2400" smtClean="0">
                <a:sym typeface="Wingdings" pitchFamily="2" charset="2"/>
              </a:rPr>
              <a:t> de ratio;  L de </a:t>
            </a:r>
            <a:r>
              <a:rPr lang="en-US" sz="2400" b="1" smtClean="0">
                <a:sym typeface="Wingdings" pitchFamily="2" charset="2"/>
              </a:rPr>
              <a:t>L</a:t>
            </a:r>
            <a:r>
              <a:rPr lang="en-US" sz="2400" smtClean="0">
                <a:sym typeface="Wingdings" pitchFamily="2" charset="2"/>
              </a:rPr>
              <a:t>ung-</a:t>
            </a:r>
            <a:r>
              <a:rPr lang="en-US" sz="2400" i="1" smtClean="0">
                <a:sym typeface="Wingdings" pitchFamily="2" charset="2"/>
              </a:rPr>
              <a:t>pulmão</a:t>
            </a:r>
            <a:r>
              <a:rPr lang="en-US" sz="2400" smtClean="0">
                <a:sym typeface="Wingdings" pitchFamily="2" charset="2"/>
              </a:rPr>
              <a:t>; </a:t>
            </a:r>
            <a:r>
              <a:rPr lang="en-US" sz="2400" b="1" smtClean="0">
                <a:sym typeface="Wingdings" pitchFamily="2" charset="2"/>
              </a:rPr>
              <a:t>H</a:t>
            </a:r>
            <a:r>
              <a:rPr lang="en-US" sz="2400" smtClean="0">
                <a:sym typeface="Wingdings" pitchFamily="2" charset="2"/>
              </a:rPr>
              <a:t> de </a:t>
            </a:r>
            <a:r>
              <a:rPr lang="en-US" sz="2400" i="1" smtClean="0">
                <a:sym typeface="Wingdings" pitchFamily="2" charset="2"/>
              </a:rPr>
              <a:t>Head</a:t>
            </a:r>
            <a:r>
              <a:rPr lang="en-US" sz="2400" smtClean="0">
                <a:sym typeface="Wingdings" pitchFamily="2" charset="2"/>
              </a:rPr>
              <a:t>- cabeça).</a:t>
            </a:r>
          </a:p>
          <a:p>
            <a:pPr marL="990600" lvl="1" indent="-533400" algn="ctr"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  <a:sym typeface="Wingdings" pitchFamily="2" charset="2"/>
              </a:rPr>
              <a:t>sobrevivência de 100% com LHR &gt;1,4 e 100% de mortalidade  de 100% com RLH &lt;1. Assim, quanto maior esta relação melhor será a sobrevida</a:t>
            </a: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Pontos negativos: observador dependente; métodos diferentes; pode subestimar valores pela presença de compressão por vísceras, tamanho da cabeça depende da idade gestacional</a:t>
            </a:r>
          </a:p>
          <a:p>
            <a:pPr marL="990600" lvl="1" indent="-533400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endParaRPr lang="en-US" sz="2400" smtClean="0">
              <a:sym typeface="Wingdings" pitchFamily="2" charset="2"/>
            </a:endParaRPr>
          </a:p>
          <a:p>
            <a:pPr marL="609600" indent="-609600"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5123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116013" y="908050"/>
            <a:ext cx="6416675" cy="588963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Preditores pré-natais de gravidade</a:t>
            </a:r>
            <a:endParaRPr lang="pt-BR" sz="3200"/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716463" y="6491288"/>
            <a:ext cx="390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Hedrick,2014; Laudy, 1996</a:t>
            </a:r>
          </a:p>
        </p:txBody>
      </p:sp>
      <p:pic>
        <p:nvPicPr>
          <p:cNvPr id="5126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684213" y="981075"/>
            <a:ext cx="8229600" cy="568801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b="1" smtClean="0">
                <a:solidFill>
                  <a:srgbClr val="FF9900"/>
                </a:solidFill>
              </a:rPr>
              <a:t>     O QUE NÃO PODERIA OCORRER!</a:t>
            </a:r>
          </a:p>
          <a:p>
            <a:r>
              <a:rPr lang="pt-BR" sz="2400" b="1" smtClean="0"/>
              <a:t>Última ecografia: (há 10 dias): </a:t>
            </a:r>
            <a:r>
              <a:rPr lang="pt-BR" sz="2400" b="1" smtClean="0">
                <a:solidFill>
                  <a:srgbClr val="FF9900"/>
                </a:solidFill>
              </a:rPr>
              <a:t>não há alterações relatadas</a:t>
            </a:r>
          </a:p>
          <a:p>
            <a:r>
              <a:rPr lang="pt-BR" sz="2400" b="1" smtClean="0"/>
              <a:t>Nasceu hipotônico, cianótico, com movimentos respiratórios irregulares e FC em torno de 100 bpm</a:t>
            </a:r>
          </a:p>
          <a:p>
            <a:r>
              <a:rPr lang="pt-BR" sz="2400" b="1" smtClean="0"/>
              <a:t>O2 sob máscara após aspiração de pouca secreção clara das VAS, sem melhora</a:t>
            </a:r>
          </a:p>
          <a:p>
            <a:r>
              <a:rPr lang="pt-BR" sz="2400" b="1" smtClean="0"/>
              <a:t>O2 com CFR com melhora discreta da cianose e manutenção da FC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/>
              <a:t>Óbito com 1 hora de vida: </a:t>
            </a:r>
            <a:r>
              <a:rPr lang="pt-BR" sz="2400" b="1" smtClean="0">
                <a:solidFill>
                  <a:srgbClr val="FFFF00"/>
                </a:solidFill>
              </a:rPr>
              <a:t>Asfixia perinatal grave/cardiopatia congênita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>
                <a:solidFill>
                  <a:srgbClr val="FFFF00"/>
                </a:solidFill>
              </a:rPr>
              <a:t>No entanto.... </a:t>
            </a:r>
            <a:r>
              <a:rPr lang="pt-BR" sz="2400" b="1" smtClean="0"/>
              <a:t>A despeito da imagem pré-natal, 20-30% dos pacientes com CDH não são diagnosticados! (20-30%) (Losty, 2014      )</a:t>
            </a:r>
          </a:p>
        </p:txBody>
      </p:sp>
      <p:sp>
        <p:nvSpPr>
          <p:cNvPr id="6147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614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63817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1255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3995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765175"/>
            <a:ext cx="368776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4427538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644900"/>
            <a:ext cx="4572000" cy="252095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800" b="1" smtClean="0"/>
              <a:t> A severidade da HDC se deve a </a:t>
            </a:r>
            <a:r>
              <a:rPr lang="pt-BR" sz="2800" b="1" smtClean="0">
                <a:solidFill>
                  <a:srgbClr val="FFFF00"/>
                </a:solidFill>
              </a:rPr>
              <a:t>hipoplasia pulmonar (20 milhões de alvéolos para 1,2 milhões)</a:t>
            </a:r>
            <a:r>
              <a:rPr lang="pt-BR" sz="2800" b="1" smtClean="0"/>
              <a:t>, devido à compressão do pulmão e ao seu deficiente desenvolvimento pelas vísceras deslocadas para o tórax;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 fígado é particularmente nocivo ao crescimento do pulmão. 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Os efeitos da compressão afetam tanto o </a:t>
            </a:r>
            <a:r>
              <a:rPr lang="pt-BR" sz="2800" b="1" smtClean="0">
                <a:solidFill>
                  <a:srgbClr val="FFFF00"/>
                </a:solidFill>
              </a:rPr>
              <a:t>parênquima alveolar</a:t>
            </a:r>
            <a:r>
              <a:rPr lang="pt-BR" sz="2800" b="1" smtClean="0"/>
              <a:t> como o </a:t>
            </a:r>
            <a:r>
              <a:rPr lang="pt-BR" sz="2800" b="1" smtClean="0">
                <a:solidFill>
                  <a:srgbClr val="FFFF00"/>
                </a:solidFill>
              </a:rPr>
              <a:t>aumento da espessura da parede dos vasos</a:t>
            </a:r>
            <a:r>
              <a:rPr lang="pt-BR" sz="2800" smtClean="0">
                <a:solidFill>
                  <a:srgbClr val="FFFF00"/>
                </a:solidFill>
              </a:rPr>
              <a:t> </a:t>
            </a:r>
            <a:endParaRPr lang="pt-BR" sz="2800" b="1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800" smtClean="0"/>
          </a:p>
        </p:txBody>
      </p:sp>
      <p:sp>
        <p:nvSpPr>
          <p:cNvPr id="8195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819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7504113" y="6380163"/>
            <a:ext cx="1228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type="body" idx="1"/>
          </p:nvPr>
        </p:nvSpPr>
        <p:spPr>
          <a:xfrm>
            <a:off x="611188" y="11969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Bargy F et al avaliaram AO LONGO DE 15 ANOS o padrão das lesões pulmonares dos fetos com HDC ao longo da gestação.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Este estudo morfológico foi conduzido em 134 fetos humanos com idade gestacional entre 22 a 40 semanas. Cada feto foi dissecado dentro de 2 horas pós-morte</a:t>
            </a:r>
          </a:p>
          <a:p>
            <a:pPr>
              <a:lnSpc>
                <a:spcPct val="90000"/>
              </a:lnSpc>
            </a:pPr>
            <a:r>
              <a:rPr lang="pt-BR" smtClean="0"/>
              <a:t>Foram estudados os pulmões tanto direito como esquerdo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9219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graphicFrame>
        <p:nvGraphicFramePr>
          <p:cNvPr id="73758" name="Group 30"/>
          <p:cNvGraphicFramePr>
            <a:graphicFrameLocks noGrp="1"/>
          </p:cNvGraphicFramePr>
          <p:nvPr/>
        </p:nvGraphicFramePr>
        <p:xfrm>
          <a:off x="684213" y="5516563"/>
          <a:ext cx="8280400" cy="822325"/>
        </p:xfrm>
        <a:graphic>
          <a:graphicData uri="http://schemas.openxmlformats.org/drawingml/2006/table">
            <a:tbl>
              <a:tblPr/>
              <a:tblGrid>
                <a:gridCol w="2760662"/>
                <a:gridCol w="2759075"/>
                <a:gridCol w="2760663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Crescimento do pulmão fetal na hérnia diafragmática congênita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Bargy F, Beaudoin S, Barbet P (França)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8054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314325" y="765175"/>
            <a:ext cx="8829675" cy="376238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10244" name="Picture 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2000"/>
          </a:blip>
          <a:srcRect/>
          <a:stretch>
            <a:fillRect/>
          </a:stretch>
        </p:blipFill>
        <p:spPr>
          <a:xfrm>
            <a:off x="971550" y="1268413"/>
            <a:ext cx="7489825" cy="2963862"/>
          </a:xfrm>
        </p:spPr>
      </p:pic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468313" y="4149725"/>
            <a:ext cx="84248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 b="1" i="1"/>
              <a:t>Comparação entre os grupos com Hérnia diafragmática congênita e o grupo controle. Na cor cinza, os fetos com hérnia diafragmática congênita</a:t>
            </a:r>
            <a:r>
              <a:rPr lang="pt-BR" sz="1800"/>
              <a:t> </a:t>
            </a:r>
          </a:p>
          <a:p>
            <a:r>
              <a:rPr lang="pt-BR" sz="1800">
                <a:solidFill>
                  <a:srgbClr val="FFFF00"/>
                </a:solidFill>
              </a:rPr>
              <a:t>Observem:</a:t>
            </a:r>
            <a:r>
              <a:rPr lang="pt-BR" sz="1800"/>
              <a:t>  -sem diferenças entre os pesos dos pulmões entre os dois grupos entre 22-26 semanas se idade gestacional.</a:t>
            </a:r>
          </a:p>
          <a:p>
            <a:r>
              <a:rPr lang="pt-BR" sz="1800" b="1"/>
              <a:t>                    -a partir de </a:t>
            </a:r>
            <a:r>
              <a:rPr lang="pt-BR" sz="1800" b="1">
                <a:solidFill>
                  <a:srgbClr val="FF9900"/>
                </a:solidFill>
              </a:rPr>
              <a:t>30 semanas</a:t>
            </a:r>
            <a:r>
              <a:rPr lang="pt-BR" sz="1800" b="1"/>
              <a:t> de gestação, o peso do pulmão direito tornou-se significativamente menor no grupo com HDC em relação ao grupo controle</a:t>
            </a:r>
            <a:r>
              <a:rPr lang="pt-BR" sz="1800"/>
              <a:t> </a:t>
            </a:r>
          </a:p>
          <a:p>
            <a:pPr algn="ctr"/>
            <a:r>
              <a:rPr lang="pt-BR" sz="1800" b="1">
                <a:solidFill>
                  <a:srgbClr val="FF9900"/>
                </a:solidFill>
              </a:rPr>
              <a:t>Em outras palavras, a hipoplasia pulmonar seria relativamente menos severa com 34 semanas do que com 40 semanas para a mesma forma anatômica.</a:t>
            </a:r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2555875" y="2133600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247" name="Line 11"/>
          <p:cNvSpPr>
            <a:spLocks noChangeShapeType="1"/>
          </p:cNvSpPr>
          <p:nvPr/>
        </p:nvSpPr>
        <p:spPr bwMode="auto">
          <a:xfrm>
            <a:off x="6300788" y="2205038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1"/>
          </p:nvPr>
        </p:nvSpPr>
        <p:spPr>
          <a:xfrm>
            <a:off x="611188" y="836613"/>
            <a:ext cx="8229600" cy="4525962"/>
          </a:xfrm>
        </p:spPr>
        <p:txBody>
          <a:bodyPr/>
          <a:lstStyle/>
          <a:p>
            <a:r>
              <a:rPr lang="pt-BR" smtClean="0"/>
              <a:t>Idade Gestacional </a:t>
            </a:r>
            <a:r>
              <a:rPr lang="pt-BR" smtClean="0">
                <a:solidFill>
                  <a:srgbClr val="FF9900"/>
                </a:solidFill>
              </a:rPr>
              <a:t>38 semanas</a:t>
            </a:r>
            <a:r>
              <a:rPr lang="pt-BR" smtClean="0"/>
              <a:t> 2 dias </a:t>
            </a:r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098675"/>
            <a:ext cx="6923087" cy="360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671638" y="6040438"/>
            <a:ext cx="744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Causas do óbito: asfixia perinatal grave / óbito com 1 hora de vida</a:t>
            </a:r>
            <a:r>
              <a:rPr lang="pt-BR" sz="1800"/>
              <a:t>/</a:t>
            </a:r>
          </a:p>
          <a:p>
            <a:r>
              <a:rPr lang="pt-BR" sz="1800"/>
              <a:t>                      </a:t>
            </a:r>
            <a:r>
              <a:rPr lang="pt-BR" sz="1800">
                <a:solidFill>
                  <a:srgbClr val="FFFF00"/>
                </a:solidFill>
              </a:rPr>
              <a:t>SEM DIAGNÓSTICO PRÉ-NATAL</a:t>
            </a:r>
          </a:p>
        </p:txBody>
      </p:sp>
      <p:graphicFrame>
        <p:nvGraphicFramePr>
          <p:cNvPr id="51226" name="Group 26"/>
          <p:cNvGraphicFramePr>
            <a:graphicFrameLocks noGrp="1"/>
          </p:cNvGraphicFramePr>
          <p:nvPr/>
        </p:nvGraphicFramePr>
        <p:xfrm>
          <a:off x="1116013" y="1557338"/>
          <a:ext cx="6840537" cy="517525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Marina Barbosa, Raquel C. Almeida,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273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755650" y="692150"/>
            <a:ext cx="8229600" cy="4886325"/>
          </a:xfrm>
        </p:spPr>
        <p:txBody>
          <a:bodyPr/>
          <a:lstStyle/>
          <a:p>
            <a:r>
              <a:rPr lang="pt-BR" b="1" smtClean="0"/>
              <a:t>Idade Gestacional: </a:t>
            </a:r>
            <a:r>
              <a:rPr lang="pt-BR" b="1" smtClean="0">
                <a:solidFill>
                  <a:srgbClr val="FF9900"/>
                </a:solidFill>
              </a:rPr>
              <a:t>33 semanas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pic>
        <p:nvPicPr>
          <p:cNvPr id="12292" name="Picture 5" descr="pulmoes hi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133600"/>
            <a:ext cx="5472113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1547813" y="6491288"/>
            <a:ext cx="5289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perfuração cardíaca pelo PICC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208838" y="3573463"/>
            <a:ext cx="1935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600">
                <a:solidFill>
                  <a:srgbClr val="FFFF00"/>
                </a:solidFill>
              </a:rPr>
              <a:t>com 4 dias de vida!</a:t>
            </a:r>
          </a:p>
        </p:txBody>
      </p:sp>
      <p:graphicFrame>
        <p:nvGraphicFramePr>
          <p:cNvPr id="52248" name="Group 24"/>
          <p:cNvGraphicFramePr>
            <a:graphicFrameLocks noGrp="1"/>
          </p:cNvGraphicFramePr>
          <p:nvPr/>
        </p:nvGraphicFramePr>
        <p:xfrm>
          <a:off x="1476375" y="1484313"/>
          <a:ext cx="6192838" cy="944562"/>
        </p:xfrm>
        <a:graphic>
          <a:graphicData uri="http://schemas.openxmlformats.org/drawingml/2006/table">
            <a:tbl>
              <a:tblPr/>
              <a:tblGrid>
                <a:gridCol w="5537200"/>
                <a:gridCol w="655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tomo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Tamponamento card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com o uso do cat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 central de inser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perif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Francisco Pereira, Julio Cesar Albernaz Guimarães e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298" name="Picture 10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6287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5962650"/>
            <a:ext cx="119221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0" name="Line 23"/>
          <p:cNvSpPr>
            <a:spLocks noChangeShapeType="1"/>
          </p:cNvSpPr>
          <p:nvPr/>
        </p:nvSpPr>
        <p:spPr bwMode="auto">
          <a:xfrm>
            <a:off x="6877050" y="6669088"/>
            <a:ext cx="5746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611188" y="692150"/>
            <a:ext cx="8229600" cy="4525963"/>
          </a:xfrm>
        </p:spPr>
        <p:txBody>
          <a:bodyPr/>
          <a:lstStyle/>
          <a:p>
            <a:r>
              <a:rPr lang="pt-BR" smtClean="0"/>
              <a:t>Idade gestacional: </a:t>
            </a:r>
            <a:r>
              <a:rPr lang="pt-BR" smtClean="0">
                <a:solidFill>
                  <a:srgbClr val="FF9900"/>
                </a:solidFill>
              </a:rPr>
              <a:t>34 semanas e 4 dias</a:t>
            </a:r>
            <a:r>
              <a:rPr lang="pt-BR" smtClean="0"/>
              <a:t> 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133600"/>
            <a:ext cx="4467225" cy="4281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2051050" y="6491288"/>
            <a:ext cx="527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complicações pós-operatórias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6991350" y="3573463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800">
                <a:solidFill>
                  <a:srgbClr val="FFFF00"/>
                </a:solidFill>
              </a:rPr>
              <a:t>com 2 dias de vida!</a:t>
            </a:r>
          </a:p>
        </p:txBody>
      </p:sp>
      <p:graphicFrame>
        <p:nvGraphicFramePr>
          <p:cNvPr id="53284" name="Group 36"/>
          <p:cNvGraphicFramePr>
            <a:graphicFrameLocks noGrp="1"/>
          </p:cNvGraphicFramePr>
          <p:nvPr/>
        </p:nvGraphicFramePr>
        <p:xfrm>
          <a:off x="755650" y="1412875"/>
          <a:ext cx="6985000" cy="731838"/>
        </p:xfrm>
        <a:graphic>
          <a:graphicData uri="http://schemas.openxmlformats.org/drawingml/2006/table">
            <a:tbl>
              <a:tblPr/>
              <a:tblGrid>
                <a:gridCol w="6245225"/>
                <a:gridCol w="7397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Tatiane Melo de Oliveira, Fernanda Laiza, Paulo R. Margotto, Ana Quirino, Regina Maria de Ara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 Fr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322" name="Picture 2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5573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>
                <a:solidFill>
                  <a:srgbClr val="FF9900"/>
                </a:solidFill>
              </a:rPr>
              <a:t>Tamanho do defeito e necessidade de retalho cirúrgico</a:t>
            </a:r>
          </a:p>
          <a:p>
            <a:pPr marL="609600" indent="-609600" algn="ctr">
              <a:lnSpc>
                <a:spcPct val="80000"/>
              </a:lnSpc>
              <a:buFont typeface="Tw Cen MT"/>
              <a:buNone/>
            </a:pPr>
            <a:r>
              <a:rPr lang="en-US" sz="2400" smtClean="0">
                <a:solidFill>
                  <a:schemeClr val="bg1"/>
                </a:solidFill>
              </a:rPr>
              <a:t>(segundo</a:t>
            </a:r>
            <a:r>
              <a:rPr lang="en-US" sz="2400" smtClean="0">
                <a:solidFill>
                  <a:srgbClr val="FF9900"/>
                </a:solidFill>
              </a:rPr>
              <a:t> </a:t>
            </a:r>
            <a:r>
              <a:rPr lang="pt-BR" sz="2400" i="1" smtClean="0"/>
              <a:t>The CDH Study Group: Lally KP et al,2007)</a:t>
            </a:r>
            <a:r>
              <a:rPr lang="pt-BR" smtClean="0"/>
              <a:t/>
            </a:r>
            <a:br>
              <a:rPr lang="pt-BR" smtClean="0"/>
            </a:br>
            <a:r>
              <a:rPr lang="pt-BR" sz="2400" b="1" smtClean="0">
                <a:solidFill>
                  <a:srgbClr val="FFFF00"/>
                </a:solidFill>
              </a:rPr>
              <a:t>Com retalho versos correção primária</a:t>
            </a:r>
            <a:endParaRPr lang="en-US" sz="2400" b="1" smtClean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Mortalidade: 21% x 5%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</a:t>
            </a:r>
            <a:r>
              <a:rPr lang="en-US" sz="1800" b="1" smtClean="0"/>
              <a:t>OR para a morte: </a:t>
            </a:r>
            <a:r>
              <a:rPr lang="pt-BR" sz="1800" b="1" smtClean="0"/>
              <a:t>14;95% IC: 10.35‒19.13;</a:t>
            </a:r>
            <a:br>
              <a:rPr lang="pt-BR" sz="1800" b="1" smtClean="0"/>
            </a:br>
            <a:r>
              <a:rPr lang="pt-BR" sz="1800" b="1" smtClean="0"/>
              <a:t>P &lt; 0.001</a:t>
            </a:r>
            <a:br>
              <a:rPr lang="pt-BR" sz="1800" b="1" smtClean="0"/>
            </a:br>
            <a:r>
              <a:rPr lang="en-US" sz="2400" smtClean="0"/>
              <a:t>Maior tempo de Ventilação Mecânica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tempo de internação em UTI Neonatal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necessidade de ECMO, dificuldade de alimentação, doença do refluxo, necessidade prolongada de O2 (P&lt;0.01)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                </a:t>
            </a:r>
            <a:r>
              <a:rPr lang="en-US" sz="2400" smtClean="0">
                <a:solidFill>
                  <a:srgbClr val="FF9900"/>
                </a:solidFill>
              </a:rPr>
              <a:t>Tempo do início do defeito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O achado de hérnia diafragmática fetal por volta da 25ª sem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de gestação está associado a 100% de mortalidade </a:t>
            </a:r>
            <a:endParaRPr lang="en-US" sz="1800" smtClean="0">
              <a:solidFill>
                <a:srgbClr val="FF9900"/>
              </a:solidFill>
            </a:endParaRPr>
          </a:p>
          <a:p>
            <a:pPr marL="609600" indent="-609600" algn="ctr"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4340" name="AutoShape 8"/>
          <p:cNvSpPr>
            <a:spLocks noChangeArrowheads="1"/>
          </p:cNvSpPr>
          <p:nvPr/>
        </p:nvSpPr>
        <p:spPr bwMode="auto">
          <a:xfrm>
            <a:off x="6877050" y="5445125"/>
            <a:ext cx="2484438" cy="1412875"/>
          </a:xfrm>
          <a:prstGeom prst="cloudCallout">
            <a:avLst>
              <a:gd name="adj1" fmla="val -57921"/>
              <a:gd name="adj2" fmla="val -1664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pt-BR" b="1">
                <a:solidFill>
                  <a:srgbClr val="6600CC"/>
                </a:solidFill>
              </a:rPr>
              <a:t>Reflexo da</a:t>
            </a:r>
          </a:p>
          <a:p>
            <a:r>
              <a:rPr lang="pt-BR" b="1">
                <a:solidFill>
                  <a:srgbClr val="6600CC"/>
                </a:solidFill>
              </a:rPr>
              <a:t>Hipoplasia</a:t>
            </a:r>
          </a:p>
          <a:p>
            <a:r>
              <a:rPr lang="pt-BR" b="1">
                <a:solidFill>
                  <a:srgbClr val="6600CC"/>
                </a:solidFill>
              </a:rPr>
              <a:t>pulmonar</a:t>
            </a:r>
          </a:p>
        </p:txBody>
      </p:sp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8101013" y="4941888"/>
            <a:ext cx="1728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2411413" y="836613"/>
            <a:ext cx="41306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Preditores pós-natais de gravidade</a:t>
            </a: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468313" y="908050"/>
            <a:ext cx="8229600" cy="489585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Na experiência de Santos e cl, os RN com HDC com prognóstico ruim foram aqueles RN que necessitaram de: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intubação antes de 6 horas de vida,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 não obtenção de PaO2 maior que 100mmHg (100% de mortalidade)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 aqueles que apresentaram Apgar menor ou igual a 6 no 5º  minuto de vida.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n-US" sz="1600" smtClean="0">
                <a:solidFill>
                  <a:schemeClr val="bg1"/>
                </a:solidFill>
              </a:rPr>
              <a:t>            </a:t>
            </a:r>
            <a:r>
              <a:rPr lang="en-US" sz="2000" smtClean="0">
                <a:solidFill>
                  <a:srgbClr val="FF9900"/>
                </a:solidFill>
              </a:rPr>
              <a:t>Segundo </a:t>
            </a:r>
            <a:r>
              <a:rPr lang="pt-BR" sz="2000" i="1" smtClean="0">
                <a:solidFill>
                  <a:srgbClr val="FF9900"/>
                </a:solidFill>
              </a:rPr>
              <a:t>The CDH Study Group: Brindle LE et al et al,2014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Presença de cromossopatia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cardiopatia congênita grave (26% sobrevivência x 73% sem defeito cardíaco)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hipertensão pulmonar</a:t>
            </a:r>
            <a:r>
              <a:rPr lang="pt-BR" sz="2000" smtClean="0"/>
              <a:t> (o mais importante fator - Dillon et al, 2004)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2627313" y="5661025"/>
            <a:ext cx="4572000" cy="1063625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2"/>
            <a:r>
              <a:rPr lang="en-US"/>
              <a:t>Leve: mortalidade 1%</a:t>
            </a:r>
          </a:p>
          <a:p>
            <a:pPr lvl="2"/>
            <a:r>
              <a:rPr lang="en-US"/>
              <a:t>Moderada: mortalidade 7%</a:t>
            </a:r>
          </a:p>
          <a:p>
            <a:pPr lvl="2"/>
            <a:r>
              <a:rPr lang="en-US"/>
              <a:t>Grave: mortalidade 56%</a:t>
            </a:r>
            <a:endParaRPr lang="pt-BR"/>
          </a:p>
        </p:txBody>
      </p:sp>
      <p:sp>
        <p:nvSpPr>
          <p:cNvPr id="15365" name="Rectangle 8"/>
          <p:cNvSpPr>
            <a:spLocks noChangeArrowheads="1"/>
          </p:cNvSpPr>
          <p:nvPr/>
        </p:nvSpPr>
        <p:spPr bwMode="auto">
          <a:xfrm>
            <a:off x="2268538" y="836613"/>
            <a:ext cx="442595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Preditores pós-natais de gravidade</a:t>
            </a:r>
            <a:endParaRPr lang="pt-BR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0" y="1627188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   Intubação imediata</a:t>
            </a:r>
            <a:r>
              <a:rPr lang="pt-BR" sz="2000" smtClean="0"/>
              <a:t>: </a:t>
            </a:r>
            <a:r>
              <a:rPr lang="pt-BR" sz="2000" b="1" smtClean="0">
                <a:solidFill>
                  <a:srgbClr val="FF9900"/>
                </a:solidFill>
              </a:rPr>
              <a:t>É contra-indicado o uso de máscara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Ventilação por pressão positiva</a:t>
            </a:r>
            <a:r>
              <a:rPr lang="pt-BR" sz="2000" smtClean="0"/>
              <a:t> a 100% (a asfixia piora a hipertensão pulmonar):PIM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                                             Objetivar: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-SatO2 pré-ductal : 85% - 95% e pós-ductal &gt;70%.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(Em situações individualizadas, manter a saturação pré-ductal &gt;80%, desde que se mantenha boa perfusão tissular).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-Manter a  PaCO2 entre 55-60mmHg. Vigorosa hiperventilação        à injúria pulmonar relacionada ao respirador.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Surfactante pulmonar</a:t>
            </a:r>
            <a:r>
              <a:rPr lang="pt-BR" sz="2000" smtClean="0"/>
              <a:t>: não indicado de forma rotineira para todo recém-nascido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Elevação do decúbito, colocando-se o paciente de preferência sobre o lado afetado (facilita a expansão do lado normal).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3779838" y="836613"/>
            <a:ext cx="19462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REANIMAÇÃO</a:t>
            </a:r>
          </a:p>
        </p:txBody>
      </p:sp>
      <p:sp>
        <p:nvSpPr>
          <p:cNvPr id="16389" name="AutoShape 6"/>
          <p:cNvSpPr>
            <a:spLocks noChangeArrowheads="1"/>
          </p:cNvSpPr>
          <p:nvPr/>
        </p:nvSpPr>
        <p:spPr bwMode="auto">
          <a:xfrm>
            <a:off x="2339975" y="5013325"/>
            <a:ext cx="255588" cy="198438"/>
          </a:xfrm>
          <a:prstGeom prst="right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639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616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Descompressão do estômago e alças intestinais</a:t>
            </a:r>
            <a:r>
              <a:rPr lang="pt-BR" sz="2300" smtClean="0"/>
              <a:t>: aspirar o conteúdo gástrico com SOG nº 8 e a seguir, deixá-la aberta para descompressão do estômago e alças intestinais que estão na caixa torácica. Se necessário: manter aspiração contínua.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/>
              <a:t> </a:t>
            </a:r>
            <a:r>
              <a:rPr lang="pt-BR" sz="2300" b="1" smtClean="0">
                <a:solidFill>
                  <a:srgbClr val="FF9900"/>
                </a:solidFill>
              </a:rPr>
              <a:t>Cateterismo de vasos umbilicais</a:t>
            </a:r>
            <a:r>
              <a:rPr lang="pt-BR" sz="2300" smtClean="0"/>
              <a:t>: a PaO2 obtida do cateter arterial umbilical reflete a oxigenação do sangue pós-ductal. É essencial a monitorização da PaO2 pré-ductal (oxímetro no membro superior direito).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Monitorização da pressão arterial</a:t>
            </a:r>
            <a:r>
              <a:rPr lang="pt-BR" sz="23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Se </a:t>
            </a:r>
            <a:r>
              <a:rPr lang="pt-BR" sz="2300" smtClean="0">
                <a:solidFill>
                  <a:srgbClr val="FF9900"/>
                </a:solidFill>
              </a:rPr>
              <a:t>hipotensão arterial</a:t>
            </a:r>
            <a:r>
              <a:rPr lang="pt-BR" sz="2300" smtClean="0"/>
              <a:t> (de forma geral &lt;30mmHg em pré-termos e &lt;50mmHg em RN a termo) </a:t>
            </a:r>
            <a:r>
              <a:rPr lang="pt-BR" sz="2300" smtClean="0">
                <a:solidFill>
                  <a:srgbClr val="FF9900"/>
                </a:solidFill>
              </a:rPr>
              <a:t>associada à saturação pré-ductal &lt;80%,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</a:t>
            </a:r>
            <a:r>
              <a:rPr lang="pt-BR" sz="2300" smtClean="0">
                <a:solidFill>
                  <a:schemeClr val="bg1"/>
                </a:solidFill>
              </a:rPr>
              <a:t>avaliar</a:t>
            </a:r>
            <a:r>
              <a:rPr lang="pt-BR" sz="2300" smtClean="0">
                <a:solidFill>
                  <a:srgbClr val="FF9900"/>
                </a:solidFill>
              </a:rPr>
              <a:t> : - função cardíaca</a:t>
            </a:r>
            <a:r>
              <a:rPr lang="pt-BR" sz="2300" smtClean="0"/>
              <a:t> com ecocardiografia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       - </a:t>
            </a:r>
            <a:r>
              <a:rPr lang="pt-BR" sz="2300" smtClean="0">
                <a:solidFill>
                  <a:srgbClr val="FF9900"/>
                </a:solidFill>
              </a:rPr>
              <a:t>em caso de hipovolemia</a:t>
            </a:r>
            <a:r>
              <a:rPr lang="pt-BR" sz="2300" smtClean="0"/>
              <a:t>,   aplicar 10-20ml/kg de soro fisiológico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s-ES_tradnl" sz="2300" smtClean="0"/>
              <a:t>               - </a:t>
            </a:r>
            <a:r>
              <a:rPr lang="es-ES_tradnl" sz="2300" smtClean="0">
                <a:solidFill>
                  <a:srgbClr val="FF9900"/>
                </a:solidFill>
              </a:rPr>
              <a:t>considerar drogas vasoativas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7413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Analgesia/sedação/manipulação mínima</a:t>
            </a:r>
            <a:r>
              <a:rPr lang="pt-BR" sz="2400" smtClean="0"/>
              <a:t>: estes RN apresentam grande labilidade na oxigenação arterial (punções arteriais e venosas): o exame clínico e a aspiração traqueal aumentam o shunt D-E, agravando a hipoxemia. Manipular o estritamente necessário. Manter calmo e silencioso o ambiente ao redor do paciente; recomenda-se o uso de drogas analgésicas e sedativas: Fentanil e Midazolam  (vide Capítulo de Dor Neonatal) </a:t>
            </a: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Paralisia muscular</a:t>
            </a:r>
            <a:r>
              <a:rPr lang="pt-BR" sz="2400" smtClean="0"/>
              <a:t>: </a:t>
            </a:r>
            <a:r>
              <a:rPr lang="pt-BR" sz="2800" b="1" smtClean="0"/>
              <a:t>não deve ser usado</a:t>
            </a:r>
            <a:r>
              <a:rPr lang="pt-BR" sz="2400" smtClean="0"/>
              <a:t>, devido a conseqüências indesejáveis na mecânica ventilatória.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>
                <a:solidFill>
                  <a:srgbClr val="FFFF00"/>
                </a:solidFill>
              </a:rPr>
              <a:t>Ecocardiograma (inicial com 24 horas de vida e seriado): avaliação da hipertensão pulmonar e da função ventricular direita. Ventrículo esquerdo pequeno complica a evolução destes pacientes.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843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Ventilar o RN com pressões menos agressivas, devido ao maior risco de barotrauma.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200" smtClean="0"/>
              <a:t>Parâmetros iniciais: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-PIP 20-25 cmH2O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-PEEP 5 cm H2O, FR 30-40/min;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Para os RN com : -grave hipóxia e/ou hipercapnia refratária (falha da ventilação convencional)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- PIP &gt;25cm H2O em ventilação convencional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           </a:t>
            </a:r>
            <a:r>
              <a:rPr lang="pt-BR" sz="2200" smtClean="0">
                <a:solidFill>
                  <a:srgbClr val="FFFF00"/>
                </a:solidFill>
              </a:rPr>
              <a:t>ventilação de alta frequência: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(MAP de 13-17, FR de  10Hz, amplitude 30-50, em acordo com a vibração torácica)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Após estabilização, reduzir FiO2 se saturação pré-ductal &gt;95%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00FF"/>
                </a:solidFill>
              </a:rPr>
              <a:t>(Alvo de saturação:85%)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>
            <a:off x="3419475" y="4581525"/>
            <a:ext cx="504825" cy="1428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7521575" y="65246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9463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97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pt-BR" smtClean="0"/>
              <a:t>Evitar PIP &gt;25 cm H2O</a:t>
            </a:r>
          </a:p>
          <a:p>
            <a:r>
              <a:rPr lang="pt-BR" smtClean="0"/>
              <a:t>Manter FR entre 25-40</a:t>
            </a:r>
          </a:p>
          <a:p>
            <a:r>
              <a:rPr lang="pt-BR" smtClean="0"/>
              <a:t>Tolerar SatO2 pré-ductal de 85%</a:t>
            </a:r>
          </a:p>
          <a:p>
            <a:r>
              <a:rPr lang="pt-BR" smtClean="0"/>
              <a:t>Tolerar certo grau de hipercapnia:50-55mm-60mmHg</a:t>
            </a:r>
          </a:p>
          <a:p>
            <a:r>
              <a:rPr lang="pt-BR" smtClean="0"/>
              <a:t>Evitar hipocapnia:  do fluxo sanguíneo cerebral / desvio curva Hb para a direita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agrava hipoxia tecidual                            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3635375" y="5229225"/>
            <a:ext cx="647700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7521575" y="63087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2048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59499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  <a:ln w="76200" cmpd="tri">
            <a:solidFill>
              <a:srgbClr val="FF00FF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Hipoplasia pulmonar</a:t>
            </a:r>
            <a:r>
              <a:rPr lang="pt-BR" sz="4000" smtClean="0">
                <a:solidFill>
                  <a:srgbClr val="FFFF00"/>
                </a:solidFill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Aumento da  resistência vascular pulmonar</a:t>
            </a:r>
            <a:r>
              <a:rPr lang="pt-BR" sz="4000" smtClean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90000"/>
              </a:lnSpc>
            </a:pPr>
            <a:r>
              <a:rPr lang="pt-BR" sz="4000" smtClean="0">
                <a:solidFill>
                  <a:srgbClr val="FFFF00"/>
                </a:solidFill>
              </a:rPr>
              <a:t> </a:t>
            </a:r>
            <a:r>
              <a:rPr lang="pt-BR" sz="4000" b="1" smtClean="0">
                <a:solidFill>
                  <a:srgbClr val="FFFF00"/>
                </a:solidFill>
              </a:rPr>
              <a:t>Insuficiência cardíaca</a:t>
            </a:r>
            <a:r>
              <a:rPr lang="pt-BR" sz="4000" b="1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40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4000" smtClean="0"/>
              <a:t>Determinam a fisiopatologia da hérnia diafragmática congênita. </a:t>
            </a:r>
          </a:p>
          <a:p>
            <a:pPr algn="ctr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4140200" y="4365625"/>
            <a:ext cx="609600" cy="9144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0" y="2060575"/>
            <a:ext cx="86868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Ecocardiograma com 24 h de vida e seriado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(semanalmente)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Avaliação de: -</a:t>
            </a:r>
            <a:r>
              <a:rPr lang="pt-BR" sz="2400" smtClean="0">
                <a:solidFill>
                  <a:srgbClr val="FFFF00"/>
                </a:solidFill>
              </a:rPr>
              <a:t>hipertensão pulmonar (HP)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     -</a:t>
            </a:r>
            <a:r>
              <a:rPr lang="pt-BR" sz="2400" b="1" smtClean="0">
                <a:solidFill>
                  <a:srgbClr val="FFFF00"/>
                </a:solidFill>
              </a:rPr>
              <a:t>DISFUNÇÃO VD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Predição  prognóstica a curto prazo: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-a maioria da HP  resolve entre 1-3 semanas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-severa hipertensão HP com </a:t>
            </a:r>
            <a:r>
              <a:rPr lang="pt-BR" sz="2400" smtClean="0">
                <a:solidFill>
                  <a:srgbClr val="FF9900"/>
                </a:solidFill>
              </a:rPr>
              <a:t>2 semanas</a:t>
            </a:r>
            <a:r>
              <a:rPr lang="pt-BR" sz="2400" smtClean="0"/>
              <a:t>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biomarcador de severa doença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preditor de mortalidade e morbidade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139700" y="647700"/>
            <a:ext cx="90043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pt-BR"/>
          </a:p>
          <a:p>
            <a:pPr algn="ctr"/>
            <a:r>
              <a:rPr lang="pt-BR"/>
              <a:t>A melhora da HP é um objetivo crucial a ser conseguido no manuseio da HDC</a:t>
            </a:r>
            <a:endParaRPr lang="pt-BR" sz="2800">
              <a:solidFill>
                <a:srgbClr val="FF9900"/>
              </a:solidFill>
            </a:endParaRPr>
          </a:p>
          <a:p>
            <a:pPr algn="ctr"/>
            <a:r>
              <a:rPr lang="pt-BR" sz="2800">
                <a:solidFill>
                  <a:srgbClr val="FF9900"/>
                </a:solidFill>
              </a:rPr>
              <a:t>(</a:t>
            </a:r>
            <a:r>
              <a:rPr lang="en-US">
                <a:solidFill>
                  <a:srgbClr val="FF9900"/>
                </a:solidFill>
              </a:rPr>
              <a:t>O CALCANHAR DE ACHILLES</a:t>
            </a:r>
            <a:r>
              <a:rPr lang="en-US" sz="2800">
                <a:solidFill>
                  <a:srgbClr val="FF9900"/>
                </a:solidFill>
              </a:rPr>
              <a:t>)</a:t>
            </a:r>
            <a:endParaRPr lang="pt-BR" sz="2800">
              <a:solidFill>
                <a:srgbClr val="FF9900"/>
              </a:solidFill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4787900" y="6308725"/>
            <a:ext cx="423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Lusk, 2015; Danzer e Hedrick, 2014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3059113" y="549275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2535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-Impacto na sobrevivência e prognóstico funcional a longo prazo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-A mais frequente indicação de ECMO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/>
              <a:t>Por que frequentemente não responde às drogas habitualmente usadas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massa pulmonar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terminações da árvore respiratória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bronquíolos terminais e alvéolos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superfície de troca alveolar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3059113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355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8"/>
          <p:cNvSpPr>
            <a:spLocks noChangeArrowheads="1"/>
          </p:cNvSpPr>
          <p:nvPr/>
        </p:nvSpPr>
        <p:spPr bwMode="auto">
          <a:xfrm>
            <a:off x="2627313" y="692150"/>
            <a:ext cx="288925" cy="1008063"/>
          </a:xfrm>
          <a:prstGeom prst="curvedRightArrow">
            <a:avLst>
              <a:gd name="adj1" fmla="val 69780"/>
              <a:gd name="adj2" fmla="val 13956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marL="319088" indent="-319088"/>
            <a:r>
              <a:rPr lang="en-US" sz="2800" smtClean="0"/>
              <a:t>Maior camada muscular das artérias  pulmonares</a:t>
            </a:r>
          </a:p>
          <a:p>
            <a:pPr marL="319088" indent="-319088"/>
            <a:r>
              <a:rPr lang="en-US" sz="2800" smtClean="0"/>
              <a:t>Resistência vascular aumentada persistentemente</a:t>
            </a:r>
          </a:p>
          <a:p>
            <a:pPr marL="319088" indent="-319088"/>
            <a:r>
              <a:rPr lang="en-US" sz="2800" smtClean="0"/>
              <a:t>Maior reatividade e labilidade</a:t>
            </a:r>
          </a:p>
          <a:p>
            <a:pPr marL="319088" indent="-319088"/>
            <a:r>
              <a:rPr lang="en-US" sz="2800" smtClean="0"/>
              <a:t>Hipoxemia e acidose geram vasoespasmo pulmonar</a:t>
            </a:r>
          </a:p>
          <a:p>
            <a:pPr marL="319088" indent="-319088"/>
            <a:r>
              <a:rPr lang="en-US" sz="2800" smtClean="0"/>
              <a:t>Rápida piora do paciente e dificuldade na ventilação mecânica (VM)</a:t>
            </a:r>
          </a:p>
          <a:p>
            <a:pPr marL="319088" indent="-319088"/>
            <a:r>
              <a:rPr lang="en-US" sz="2800" b="1" smtClean="0">
                <a:solidFill>
                  <a:srgbClr val="FFFF00"/>
                </a:solidFill>
              </a:rPr>
              <a:t>Ventrículo esquerdo pouco desenvolvido</a:t>
            </a:r>
            <a:r>
              <a:rPr lang="en-US" sz="2800" smtClean="0"/>
              <a:t>: disfunção ventricular esquerda e baixo débito cardíaco, piorando a desrregulação da vasculatura pulmonar</a:t>
            </a:r>
            <a:endParaRPr lang="pt-BR" sz="2800" smtClean="0"/>
          </a:p>
          <a:p>
            <a:pPr marL="319088" indent="-319088"/>
            <a:endParaRPr lang="pt-BR" sz="2800" smtClean="0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458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395288" y="11255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/>
              <a:t>             </a:t>
            </a:r>
            <a:r>
              <a:rPr lang="pt-BR" sz="2400" b="1" smtClean="0">
                <a:solidFill>
                  <a:srgbClr val="FFFF00"/>
                </a:solidFill>
              </a:rPr>
              <a:t>iNO (óxido nítrico inalado)</a:t>
            </a:r>
            <a:endParaRPr lang="pt-BR" sz="24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padrão ouro no tratamento da hipertensão pulmonar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solidFill>
                  <a:srgbClr val="FF9900"/>
                </a:solidFill>
              </a:rPr>
              <a:t>Sem demonstração de benefício na HDC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      (devido ao aumento da fosfodiesterase 5 que inativa o óxido nítrico) Belik,2014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rgbClr val="FF9900"/>
                </a:solidFill>
              </a:rPr>
              <a:t>Revisão da COCHRANE:aumento da necessidade de ECMO e contraindicou o uso do iNO.</a:t>
            </a:r>
          </a:p>
          <a:p>
            <a:pPr algn="ctr">
              <a:lnSpc>
                <a:spcPct val="90000"/>
              </a:lnSpc>
            </a:pPr>
            <a:r>
              <a:rPr lang="pt-BR" sz="2000" smtClean="0"/>
              <a:t>A causa, em parte,  da falta de resposta ao iNO: </a:t>
            </a:r>
            <a:r>
              <a:rPr lang="pt-BR" sz="2400" smtClean="0">
                <a:solidFill>
                  <a:srgbClr val="FFFF00"/>
                </a:solidFill>
              </a:rPr>
              <a:t>disfunção ventricular esquerda</a:t>
            </a:r>
            <a:r>
              <a:rPr lang="pt-BR" sz="2400" smtClean="0"/>
              <a:t> observada na HDC, causando </a:t>
            </a:r>
            <a:r>
              <a:rPr lang="pt-BR" sz="2400" smtClean="0">
                <a:solidFill>
                  <a:srgbClr val="FFFF00"/>
                </a:solidFill>
              </a:rPr>
              <a:t>circulação sistêmica  dependente do </a:t>
            </a:r>
            <a:r>
              <a:rPr lang="pt-BR" sz="2800" smtClean="0">
                <a:solidFill>
                  <a:srgbClr val="FFFF00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br>
              <a:rPr lang="pt-BR" sz="2400" smtClean="0">
                <a:solidFill>
                  <a:srgbClr val="FFFF00"/>
                </a:solidFill>
              </a:rPr>
            </a:br>
            <a:endParaRPr lang="pt-BR" sz="24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9900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73688"/>
            <a:ext cx="91440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H="1">
            <a:off x="1258888" y="616585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250825" y="3213100"/>
            <a:ext cx="0" cy="20875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250825" y="3213100"/>
            <a:ext cx="21748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2771775" y="5876925"/>
            <a:ext cx="4572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pt-BR" u="sng">
                <a:hlinkClick r:id="rId3"/>
              </a:rPr>
              <a:t>Nitric oxide for respiratory failure in infants born at or near term</a:t>
            </a:r>
            <a:endParaRPr lang="pt-BR"/>
          </a:p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endParaRPr lang="pt-BR">
              <a:latin typeface="Tw Cen MT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2916238" y="1125538"/>
            <a:ext cx="3354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iNO (óxido nítrico inalado)</a:t>
            </a:r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1258888" y="256540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57324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400" smtClean="0">
                <a:solidFill>
                  <a:srgbClr val="FF9900"/>
                </a:solidFill>
              </a:rPr>
              <a:t>Por quê da relativa hipoplasia ventricular esquerda</a:t>
            </a:r>
            <a:r>
              <a:rPr lang="pt-BR" sz="2400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(os pulmões hipoplásicos levam a uma falta de pré-carga ventricular esquerda e subseqüentemente, inibe o desenvolvimento ventricular) </a:t>
            </a:r>
          </a:p>
          <a:p>
            <a:pPr algn="ctr">
              <a:lnSpc>
                <a:spcPct val="90000"/>
              </a:lnSpc>
            </a:pPr>
            <a:r>
              <a:rPr lang="pt-BR" sz="2400" smtClean="0"/>
              <a:t>maior determinante de hipertensão pulmonar (venosa) e a falta de resposta ao óxido nítrico.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 Esta importante disfunção do ventrículo esquerdo pode levar a </a:t>
            </a:r>
            <a:r>
              <a:rPr lang="pt-BR" sz="2400" smtClean="0">
                <a:solidFill>
                  <a:srgbClr val="FFFF00"/>
                </a:solidFill>
              </a:rPr>
              <a:t>dependência do ventrículo direito (VD) para a adequada perfusão sistêmica. </a:t>
            </a:r>
          </a:p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FF00"/>
                </a:solidFill>
              </a:rPr>
              <a:t>A Insuficiência cardíaca pode surgir da excessiva pós-carga do VD      com deficiente enchimento do VE e perfusão sistêmica</a:t>
            </a:r>
          </a:p>
          <a:p>
            <a:pPr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                  </a:t>
            </a:r>
            <a:endParaRPr lang="pt-BR" sz="26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7653" name="Line 6"/>
          <p:cNvSpPr>
            <a:spLocks noChangeShapeType="1"/>
          </p:cNvSpPr>
          <p:nvPr/>
        </p:nvSpPr>
        <p:spPr bwMode="auto">
          <a:xfrm flipV="1">
            <a:off x="539750" y="2349500"/>
            <a:ext cx="647700" cy="503238"/>
          </a:xfrm>
          <a:prstGeom prst="line">
            <a:avLst/>
          </a:prstGeom>
          <a:noFill/>
          <a:ln w="76200">
            <a:solidFill>
              <a:srgbClr val="FF33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7655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PT" sz="4000" smtClean="0"/>
              <a:t>Portanto, uma  PCA servirá como um </a:t>
            </a:r>
            <a:r>
              <a:rPr lang="pt-PT" sz="4000" smtClean="0">
                <a:solidFill>
                  <a:srgbClr val="FFFF00"/>
                </a:solidFill>
              </a:rPr>
              <a:t>respiradouro</a:t>
            </a:r>
            <a:r>
              <a:rPr lang="pt-PT" sz="4000" smtClean="0"/>
              <a:t> para o ventrículo direito, permitindo que o sangue ignore o pulmão particularmente em momentos de pico da hipertensão pulmonar, ao custo de desaturação sistêmica.</a:t>
            </a:r>
          </a:p>
          <a:p>
            <a:endParaRPr lang="pt-BR" smtClean="0"/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867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600" smtClean="0"/>
              <a:t>Na presença de </a:t>
            </a:r>
            <a:r>
              <a:rPr lang="pt-BR" sz="2600" smtClean="0">
                <a:solidFill>
                  <a:srgbClr val="FFFF00"/>
                </a:solidFill>
              </a:rPr>
              <a:t>severa hipertensão pulmonar</a:t>
            </a:r>
            <a:r>
              <a:rPr lang="pt-BR" sz="2600" smtClean="0"/>
              <a:t> a insuficiência cardíaca direita frequentemente torna-se eminente no momento do fechamento do canal arterial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</a:t>
            </a:r>
            <a:r>
              <a:rPr lang="pt-BR" sz="2600" b="1" smtClean="0">
                <a:solidFill>
                  <a:srgbClr val="FF9900"/>
                </a:solidFill>
              </a:rPr>
              <a:t>Suspeita do fechamento da PCA: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Sinais e sintomas de insuficiência ventricular direita,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aumento da dessaturação pré-ductal com ou sem estreitamento da diferença pré e pós-ductal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e hipotensão arterial e sinais de deficiente perfusão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    </a:t>
            </a:r>
            <a:r>
              <a:rPr lang="pt-BR" sz="2600" b="1" smtClean="0">
                <a:solidFill>
                  <a:srgbClr val="FFFF00"/>
                </a:solidFill>
              </a:rPr>
              <a:t>Confirmar com a ecocardiografia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b="1" smtClean="0">
                <a:solidFill>
                  <a:srgbClr val="FFFF00"/>
                </a:solidFill>
              </a:rPr>
              <a:t>                        (disfunção do VD)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9702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539750" y="11255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Então...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/>
              <a:t>Neste contexto, </a:t>
            </a:r>
            <a:r>
              <a:rPr lang="pt-BR" sz="3000" b="1" smtClean="0">
                <a:solidFill>
                  <a:srgbClr val="FFFF00"/>
                </a:solidFill>
              </a:rPr>
              <a:t>a manutenção da patência ductal</a:t>
            </a:r>
            <a:r>
              <a:rPr lang="pt-BR" sz="3000" smtClean="0"/>
              <a:t> com o uso da prostaglandina E-1 </a:t>
            </a:r>
            <a:r>
              <a:rPr lang="pt-BR" sz="3000" smtClean="0">
                <a:solidFill>
                  <a:srgbClr val="FFFF00"/>
                </a:solidFill>
              </a:rPr>
              <a:t>aumenta a contribuição do ventrículo direito para o fluxo sistêmico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>
                <a:solidFill>
                  <a:srgbClr val="FFFF00"/>
                </a:solidFill>
              </a:rPr>
              <a:t>No entanto: faltam estudos randomizados e controlados</a:t>
            </a:r>
          </a:p>
          <a:p>
            <a:pPr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"</a:t>
            </a:r>
            <a:r>
              <a:rPr lang="pt-BR" sz="2800" b="1" smtClean="0">
                <a:solidFill>
                  <a:srgbClr val="FF9900"/>
                </a:solidFill>
              </a:rPr>
              <a:t>A ausência da evidência não significa evidência da ausência</a:t>
            </a:r>
            <a:r>
              <a:rPr lang="pt-BR" sz="2800" smtClean="0">
                <a:solidFill>
                  <a:srgbClr val="FF9900"/>
                </a:solidFill>
              </a:rPr>
              <a:t>" (Carl Sagan). </a:t>
            </a:r>
          </a:p>
          <a:p>
            <a:pPr lvl="1"/>
            <a:endParaRPr lang="pt-BR" sz="2400" smtClean="0">
              <a:solidFill>
                <a:srgbClr val="FF9900"/>
              </a:solidFill>
            </a:endParaRPr>
          </a:p>
          <a:p>
            <a:pPr algn="ctr">
              <a:buFont typeface="Arial" pitchFamily="34" charset="0"/>
              <a:buNone/>
            </a:pPr>
            <a:endParaRPr lang="pt-BR" sz="3000" smtClean="0">
              <a:solidFill>
                <a:srgbClr val="FFFF00"/>
              </a:solidFill>
            </a:endParaRPr>
          </a:p>
          <a:p>
            <a:endParaRPr lang="pt-BR" sz="2800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30725" name="Rectangle 5"/>
          <p:cNvSpPr>
            <a:spLocks/>
          </p:cNvSpPr>
          <p:nvPr/>
        </p:nvSpPr>
        <p:spPr bwMode="auto">
          <a:xfrm>
            <a:off x="539750" y="5516563"/>
            <a:ext cx="8229600" cy="1341437"/>
          </a:xfrm>
          <a:prstGeom prst="rect">
            <a:avLst/>
          </a:prstGeom>
          <a:noFill/>
          <a:ln w="57150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pt-BR" sz="1500">
                <a:latin typeface="Constantia" pitchFamily="18" charset="0"/>
              </a:rPr>
              <a:t>Prostin</a:t>
            </a:r>
            <a:r>
              <a:rPr lang="pt-BR" sz="1500" baseline="30000">
                <a:latin typeface="Constantia" pitchFamily="18" charset="0"/>
              </a:rPr>
              <a:t>R </a:t>
            </a:r>
            <a:r>
              <a:rPr lang="pt-BR" sz="1500">
                <a:latin typeface="Constantia" pitchFamily="18" charset="0"/>
              </a:rPr>
              <a:t>(Prostaglandina E1) EV contínua </a:t>
            </a:r>
            <a:r>
              <a:rPr lang="pt-BR" sz="1500">
                <a:latin typeface="Constantia" pitchFamily="18" charset="0"/>
                <a:sym typeface="Symbol" pitchFamily="18" charset="2"/>
              </a:rPr>
              <a:t></a:t>
            </a:r>
            <a:r>
              <a:rPr lang="pt-BR" sz="1500">
                <a:latin typeface="Constantia" pitchFamily="18" charset="0"/>
              </a:rPr>
              <a:t> 0,05 até 0,1 1mcg/kg/min; dose máxima: 0,4 mcg/kg/min. Obtendo-se aumento da PaO2 e do pH, deve-se diminuir a dose até 0,01 mcg/Kg/min para evitar efeitos colaterais como apnéia  (12%)  febre (14%)  rubor (15%).Os efeitos colaterais menos comuns são taquicardia ou bradicardia, hipotensão  arterial e parada cardíaca. Monitorizar acidose metabólica.          Prostin: 1 ml=500mcg - Como usar: </a:t>
            </a:r>
            <a:r>
              <a:rPr lang="pt-BR" sz="1500" u="sng">
                <a:latin typeface="Constantia" pitchFamily="18" charset="0"/>
              </a:rPr>
              <a:t>peso x dose x 1440/500</a:t>
            </a:r>
            <a:endParaRPr lang="pt-BR" sz="1500">
              <a:latin typeface="Constantia" pitchFamily="18" charset="0"/>
            </a:endParaRPr>
          </a:p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None/>
            </a:pPr>
            <a:r>
              <a:rPr lang="pt-BR" sz="1600">
                <a:latin typeface="Constantia" pitchFamily="18" charset="0"/>
              </a:rPr>
              <a:t>                                                                                  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7812088" y="41497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Buss,2006</a:t>
            </a:r>
            <a:endParaRPr lang="pt-BR" sz="1200"/>
          </a:p>
        </p:txBody>
      </p:sp>
      <p:pic>
        <p:nvPicPr>
          <p:cNvPr id="30727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75688" y="4149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323850" y="908050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FF00"/>
                </a:solidFill>
              </a:rPr>
              <a:t>Disfunção do ventrículo direito (VD)</a:t>
            </a:r>
          </a:p>
          <a:p>
            <a:r>
              <a:rPr lang="pt-BR" sz="1800" smtClean="0"/>
              <a:t>A HP se caracteriza quando o VD não  consegue superar à alta resistência vascular pulmonar (RVP):</a:t>
            </a:r>
          </a:p>
          <a:p>
            <a:r>
              <a:rPr lang="pt-BR" sz="1800" smtClean="0"/>
              <a:t>-o canal arterial (shunt D-E) protege aliviando o VD</a:t>
            </a:r>
          </a:p>
          <a:p>
            <a:r>
              <a:rPr lang="pt-BR" sz="1800" smtClean="0"/>
              <a:t>-em situações de alta RVP: VD não consegue e ocorre shunt D-E pelo foramen oval (não detectado  pela diferença pré e pós-ductal)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3203575" y="549275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8638"/>
            <a:ext cx="2511425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997200"/>
            <a:ext cx="2501900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070225"/>
            <a:ext cx="2620962" cy="259238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31752" name="Rectangle 9"/>
          <p:cNvSpPr>
            <a:spLocks noChangeArrowheads="1"/>
          </p:cNvSpPr>
          <p:nvPr/>
        </p:nvSpPr>
        <p:spPr bwMode="auto">
          <a:xfrm>
            <a:off x="250825" y="5775325"/>
            <a:ext cx="8356600" cy="1082675"/>
          </a:xfrm>
          <a:prstGeom prst="rect">
            <a:avLst/>
          </a:prstGeom>
          <a:noFill/>
          <a:ln w="76200" cap="rnd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FF3300"/>
                </a:solidFill>
              </a:rPr>
              <a:t> </a:t>
            </a:r>
            <a:r>
              <a:rPr lang="pt-BR" b="1">
                <a:solidFill>
                  <a:srgbClr val="FFFF00"/>
                </a:solidFill>
              </a:rPr>
              <a:t>A HP ocorre da inabilidade do VD de bombar contra esta alta resistência pulmonar levando ao shunt a nível do forame oval e com a presença do canal arterial que caracteriza a síndrome </a:t>
            </a:r>
          </a:p>
        </p:txBody>
      </p:sp>
      <p:sp>
        <p:nvSpPr>
          <p:cNvPr id="31753" name="Oval 10"/>
          <p:cNvSpPr>
            <a:spLocks noChangeArrowheads="1"/>
          </p:cNvSpPr>
          <p:nvPr/>
        </p:nvSpPr>
        <p:spPr bwMode="auto">
          <a:xfrm>
            <a:off x="5148263" y="3933825"/>
            <a:ext cx="1706562" cy="6969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Cuidado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Com expansão</a:t>
            </a:r>
            <a:r>
              <a:rPr lang="pt-BR" b="1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31754" name="Text Box 11"/>
          <p:cNvSpPr txBox="1">
            <a:spLocks noChangeArrowheads="1"/>
          </p:cNvSpPr>
          <p:nvPr/>
        </p:nvSpPr>
        <p:spPr bwMode="auto">
          <a:xfrm>
            <a:off x="7962900" y="2708275"/>
            <a:ext cx="1181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Cabral,Belik,2013</a:t>
            </a:r>
          </a:p>
        </p:txBody>
      </p:sp>
      <p:pic>
        <p:nvPicPr>
          <p:cNvPr id="31755" name="Picture 16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8350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1800" smtClean="0"/>
              <a:t>     Existem dois caminhos que levam ao relaxamento da musculatura lisa</a:t>
            </a:r>
          </a:p>
          <a:p>
            <a:pPr>
              <a:buFont typeface="Arial" pitchFamily="34" charset="0"/>
              <a:buNone/>
            </a:pPr>
            <a:endParaRPr lang="pt-BR" sz="1800" smtClean="0"/>
          </a:p>
          <a:p>
            <a:r>
              <a:rPr lang="pt-BR" sz="1400" b="1" smtClean="0">
                <a:solidFill>
                  <a:srgbClr val="00CC00"/>
                </a:solidFill>
              </a:rPr>
              <a:t>Prostaglandina que estimula o AMP cíclico (cAMP</a:t>
            </a:r>
            <a:r>
              <a:rPr lang="pt-BR" sz="1400" smtClean="0"/>
              <a:t>),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3</a:t>
            </a:r>
            <a:r>
              <a:rPr lang="pt-BR" sz="140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00CC00"/>
                </a:solidFill>
              </a:rPr>
              <a:t>MILRINONA BLOQUEIA</a:t>
            </a:r>
          </a:p>
          <a:p>
            <a:r>
              <a:rPr lang="pt-BR" sz="1400" b="1" smtClean="0">
                <a:solidFill>
                  <a:srgbClr val="FFFF00"/>
                </a:solidFill>
              </a:rPr>
              <a:t>Óxido nítrico (NO) que estimula o GMP cíclico (cGMP),</a:t>
            </a:r>
            <a:r>
              <a:rPr lang="pt-BR" sz="1400" smtClean="0"/>
              <a:t>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5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FFFF00"/>
                </a:solidFill>
              </a:rPr>
              <a:t>SILDENAFIL BOQUEIA</a:t>
            </a:r>
            <a:r>
              <a:rPr lang="pt-BR" sz="1400" smtClean="0"/>
              <a:t> 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213100"/>
            <a:ext cx="6623050" cy="3313113"/>
          </a:xfrm>
          <a:prstGeom prst="rect">
            <a:avLst/>
          </a:prstGeom>
          <a:noFill/>
          <a:ln w="57150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187450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FDE-3 inativa</a:t>
            </a:r>
          </a:p>
        </p:txBody>
      </p:sp>
      <p:sp>
        <p:nvSpPr>
          <p:cNvPr id="32775" name="Text Box 8"/>
          <p:cNvSpPr txBox="1">
            <a:spLocks noChangeArrowheads="1"/>
          </p:cNvSpPr>
          <p:nvPr/>
        </p:nvSpPr>
        <p:spPr bwMode="auto">
          <a:xfrm>
            <a:off x="3132138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FDE-5 inativa</a:t>
            </a:r>
          </a:p>
        </p:txBody>
      </p:sp>
      <p:sp>
        <p:nvSpPr>
          <p:cNvPr id="32776" name="Text Box 9"/>
          <p:cNvSpPr txBox="1">
            <a:spLocks noChangeArrowheads="1"/>
          </p:cNvSpPr>
          <p:nvPr/>
        </p:nvSpPr>
        <p:spPr bwMode="auto">
          <a:xfrm>
            <a:off x="7772400" y="6461125"/>
            <a:ext cx="137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Belik,2014</a:t>
            </a:r>
          </a:p>
        </p:txBody>
      </p:sp>
      <p:sp>
        <p:nvSpPr>
          <p:cNvPr id="32777" name="Text Box 10"/>
          <p:cNvSpPr txBox="1">
            <a:spLocks noChangeArrowheads="1"/>
          </p:cNvSpPr>
          <p:nvPr/>
        </p:nvSpPr>
        <p:spPr bwMode="auto">
          <a:xfrm>
            <a:off x="3276600" y="6583363"/>
            <a:ext cx="20399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/>
              <a:t>FDE:FOSFODIESTERASE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>
          <a:xfrm>
            <a:off x="0" y="18446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   Sildenafil e Milrinona: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b="1" smtClean="0">
                <a:solidFill>
                  <a:srgbClr val="FF9900"/>
                </a:solidFill>
              </a:rPr>
              <a:t>São excelentes drogas inotrópicas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FF00"/>
                </a:solidFill>
              </a:rPr>
              <a:t>Milrinona</a:t>
            </a:r>
            <a:r>
              <a:rPr lang="pt-BR" smtClean="0"/>
              <a:t>:inibidor seletivo da fosfodiesterase (FDE) 3: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miócitos cardíacos</a:t>
            </a:r>
            <a:r>
              <a:rPr lang="pt-BR" smtClean="0"/>
              <a:t> e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músculos lisos dos vasos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</a:t>
            </a:r>
          </a:p>
          <a:p>
            <a:pPr algn="ctr">
              <a:lnSpc>
                <a:spcPct val="90000"/>
              </a:lnSpc>
            </a:pPr>
            <a:r>
              <a:rPr lang="pt-BR" sz="2800" smtClean="0"/>
              <a:t>produz melhora da oxigenação nos recém-nascidos com HP não responsíveis ao iNO 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3851275" y="4941888"/>
            <a:ext cx="393700" cy="554037"/>
          </a:xfrm>
          <a:prstGeom prst="downArrowCallout">
            <a:avLst>
              <a:gd name="adj1" fmla="val 25000"/>
              <a:gd name="adj2" fmla="val 25000"/>
              <a:gd name="adj3" fmla="val 23454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852738"/>
            <a:ext cx="25558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Rectangle 11"/>
          <p:cNvSpPr>
            <a:spLocks noChangeArrowheads="1"/>
          </p:cNvSpPr>
          <p:nvPr/>
        </p:nvSpPr>
        <p:spPr bwMode="auto">
          <a:xfrm>
            <a:off x="7092950" y="4581525"/>
            <a:ext cx="1838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Lakshminrusimha, 2009 </a:t>
            </a:r>
          </a:p>
        </p:txBody>
      </p:sp>
      <p:sp>
        <p:nvSpPr>
          <p:cNvPr id="33800" name="Text Box 12"/>
          <p:cNvSpPr txBox="1">
            <a:spLocks noChangeArrowheads="1"/>
          </p:cNvSpPr>
          <p:nvPr/>
        </p:nvSpPr>
        <p:spPr bwMode="auto">
          <a:xfrm>
            <a:off x="6465888" y="6553200"/>
            <a:ext cx="2678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Belik,2014</a:t>
            </a:r>
          </a:p>
        </p:txBody>
      </p:sp>
      <p:sp>
        <p:nvSpPr>
          <p:cNvPr id="33801" name="Rectangle 13"/>
          <p:cNvSpPr>
            <a:spLocks noChangeArrowheads="1"/>
          </p:cNvSpPr>
          <p:nvPr/>
        </p:nvSpPr>
        <p:spPr bwMode="auto">
          <a:xfrm>
            <a:off x="611188" y="6276975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3802" name="Rectangle 14"/>
          <p:cNvSpPr>
            <a:spLocks noChangeArrowheads="1"/>
          </p:cNvSpPr>
          <p:nvPr/>
        </p:nvSpPr>
        <p:spPr bwMode="auto">
          <a:xfrm>
            <a:off x="1116013" y="1484313"/>
            <a:ext cx="6983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É importante conhecer a hemodinâmica cardiopulmonar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                                 </a:t>
            </a:r>
            <a:r>
              <a:rPr lang="pt-BR" sz="2400" b="1" smtClean="0">
                <a:solidFill>
                  <a:srgbClr val="FFFF00"/>
                </a:solidFill>
              </a:rPr>
              <a:t>Milrinona</a:t>
            </a:r>
            <a:endParaRPr lang="pt-BR" sz="2400" b="1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     </a:t>
            </a:r>
            <a:endParaRPr lang="pt-BR" sz="2400" b="1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FF00"/>
                </a:solidFill>
              </a:rPr>
              <a:t>Milrinona        no </a:t>
            </a:r>
            <a:r>
              <a:rPr lang="pt-BR" b="1" smtClean="0">
                <a:solidFill>
                  <a:srgbClr val="FF00FF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, melhora: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sistólica (efeito inotrópico)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diastólica (efeito lusitrópico</a:t>
            </a:r>
            <a:r>
              <a:rPr lang="pt-BR" sz="2400" smtClean="0">
                <a:solidFill>
                  <a:srgbClr val="FFFF00"/>
                </a:solidFill>
              </a:rPr>
              <a:t>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                           E atua como VASODILATADOR PULMONAR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A melhora ocorre com 12-14 h com significância estatística em 48-72h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produz melhora da oxigenação nos recém-nascidos com HP não responsíveis ao iNO </a:t>
            </a:r>
          </a:p>
          <a:p>
            <a:pPr algn="ctr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3995738" y="4868863"/>
            <a:ext cx="249237" cy="409575"/>
          </a:xfrm>
          <a:prstGeom prst="downArrowCallout">
            <a:avLst>
              <a:gd name="adj1" fmla="val 25000"/>
              <a:gd name="adj2" fmla="val 25000"/>
              <a:gd name="adj3" fmla="val 27389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3995738" y="6553200"/>
            <a:ext cx="46688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Patel, 2012;Sehgal,2012;Belik,2014</a:t>
            </a:r>
          </a:p>
        </p:txBody>
      </p:sp>
      <p:sp>
        <p:nvSpPr>
          <p:cNvPr id="34823" name="Rectangle 9"/>
          <p:cNvSpPr>
            <a:spLocks noChangeArrowheads="1"/>
          </p:cNvSpPr>
          <p:nvPr/>
        </p:nvSpPr>
        <p:spPr bwMode="auto">
          <a:xfrm>
            <a:off x="1042988" y="5949950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4824" name="AutoShape 10"/>
          <p:cNvSpPr>
            <a:spLocks noChangeArrowheads="1"/>
          </p:cNvSpPr>
          <p:nvPr/>
        </p:nvSpPr>
        <p:spPr bwMode="auto">
          <a:xfrm>
            <a:off x="1835150" y="2565400"/>
            <a:ext cx="401638" cy="269875"/>
          </a:xfrm>
          <a:prstGeom prst="rightArrow">
            <a:avLst>
              <a:gd name="adj1" fmla="val 50000"/>
              <a:gd name="adj2" fmla="val 372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-107950" y="13414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Sildenafil</a:t>
            </a:r>
            <a:r>
              <a:rPr lang="pt-BR" sz="2800" smtClean="0"/>
              <a:t>:inibidor seletivo da FDE 5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</a:t>
            </a:r>
            <a:r>
              <a:rPr lang="pt-BR" sz="2800" b="1" smtClean="0">
                <a:solidFill>
                  <a:srgbClr val="FF9900"/>
                </a:solidFill>
              </a:rPr>
              <a:t>Na hipertrofia do  VENTRÍCULO DIREITO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    Tem aspecto inotrópico via cAMP</a:t>
            </a:r>
          </a:p>
          <a:p>
            <a:r>
              <a:rPr lang="pt-BR" sz="2800" smtClean="0"/>
              <a:t>Ao bloquear a FDE 5 aumenta o cGMP que bloqueia a FD3 e aumenta o cAMP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584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3075" y="3357563"/>
            <a:ext cx="232092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468313" y="4724400"/>
            <a:ext cx="5795962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lang="pt-BR" i="1">
                <a:solidFill>
                  <a:srgbClr val="FFFF00"/>
                </a:solidFill>
              </a:rPr>
              <a:t>a inibição da fosfodiestease pode ser um novo meio de melhorar a função do ventrículo direito</a:t>
            </a:r>
            <a:r>
              <a:rPr lang="pt-BR"/>
              <a:t> </a:t>
            </a:r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3059113" y="5516563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/>
              <a:t>+</a:t>
            </a: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1187450" y="6021388"/>
            <a:ext cx="4465638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i="1">
                <a:solidFill>
                  <a:srgbClr val="FFFF00"/>
                </a:solidFill>
              </a:rPr>
              <a:t>melhora de perfusão coronariana</a:t>
            </a:r>
          </a:p>
          <a:p>
            <a:pPr eaLnBrk="0" hangingPunct="0"/>
            <a:r>
              <a:rPr lang="pt-BR" i="1">
                <a:solidFill>
                  <a:srgbClr val="FFFF00"/>
                </a:solidFill>
              </a:rPr>
              <a:t>(</a:t>
            </a:r>
            <a:r>
              <a:rPr lang="pt-BR">
                <a:solidFill>
                  <a:srgbClr val="FFFF00"/>
                </a:solidFill>
              </a:rPr>
              <a:t> com melhora da perfusão pulmonar)</a:t>
            </a: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3708400" y="5589588"/>
            <a:ext cx="3100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/>
              <a:t>Nagendran J et al, 2007, Belik ,2014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6868" name="Rectangle 8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9432925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/>
              <a:t>                        </a:t>
            </a:r>
            <a:r>
              <a:rPr lang="pt-BR" sz="2800" b="1" smtClean="0">
                <a:solidFill>
                  <a:srgbClr val="FF9900"/>
                </a:solidFill>
              </a:rPr>
              <a:t>A perfusão coronariana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</a:t>
            </a:r>
            <a:r>
              <a:rPr lang="pt-BR" sz="2700" smtClean="0"/>
              <a:t>Depende basicamente da pressão diastólica sistêmica.</a:t>
            </a:r>
          </a:p>
          <a:p>
            <a:pPr>
              <a:buFont typeface="Arial" pitchFamily="34" charset="0"/>
              <a:buNone/>
            </a:pPr>
            <a:r>
              <a:rPr lang="pt-BR" sz="2700" smtClean="0"/>
              <a:t>  (é durante a diástole que ocorre a perfusão coronariana). </a:t>
            </a:r>
          </a:p>
          <a:p>
            <a:r>
              <a:rPr lang="pt-BR" sz="2700" smtClean="0"/>
              <a:t>Na HP existe hipertrofia do ventrículo direito (VD), diminuição do fluxo sanguíneo pulmonar, queda da pós-carga do ventrículo esquerdo (VE) e a piora da perfusão coronariana</a:t>
            </a:r>
          </a:p>
          <a:p>
            <a:r>
              <a:rPr lang="pt-BR" sz="2700" smtClean="0"/>
              <a:t>Estudos animais: melhora da perfusão coronariana      a contração  do VD com    da resistência vascular pulmonar</a:t>
            </a:r>
          </a:p>
        </p:txBody>
      </p:sp>
      <p:sp>
        <p:nvSpPr>
          <p:cNvPr id="36869" name="AutoShape 9"/>
          <p:cNvSpPr>
            <a:spLocks noChangeArrowheads="1"/>
          </p:cNvSpPr>
          <p:nvPr/>
        </p:nvSpPr>
        <p:spPr bwMode="auto">
          <a:xfrm>
            <a:off x="8243888" y="4941888"/>
            <a:ext cx="342900" cy="32861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0" name="AutoShape 10"/>
          <p:cNvSpPr>
            <a:spLocks noChangeArrowheads="1"/>
          </p:cNvSpPr>
          <p:nvPr/>
        </p:nvSpPr>
        <p:spPr bwMode="auto">
          <a:xfrm>
            <a:off x="3851275" y="5373688"/>
            <a:ext cx="269875" cy="328612"/>
          </a:xfrm>
          <a:prstGeom prst="downArrow">
            <a:avLst>
              <a:gd name="adj1" fmla="val 50000"/>
              <a:gd name="adj2" fmla="val 3044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1" name="Rectangle 11"/>
          <p:cNvSpPr>
            <a:spLocks noChangeArrowheads="1"/>
          </p:cNvSpPr>
          <p:nvPr/>
        </p:nvSpPr>
        <p:spPr bwMode="auto">
          <a:xfrm>
            <a:off x="7885113" y="5516563"/>
            <a:ext cx="1258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de-DE" sz="1200"/>
              <a:t>Brooks H,1971</a:t>
            </a:r>
            <a:r>
              <a:rPr lang="pt-BR"/>
              <a:t> </a:t>
            </a:r>
          </a:p>
        </p:txBody>
      </p:sp>
      <p:sp>
        <p:nvSpPr>
          <p:cNvPr id="36872" name="Rectangle 12"/>
          <p:cNvSpPr>
            <a:spLocks noChangeArrowheads="1"/>
          </p:cNvSpPr>
          <p:nvPr/>
        </p:nvSpPr>
        <p:spPr bwMode="auto">
          <a:xfrm>
            <a:off x="209550" y="5878513"/>
            <a:ext cx="8870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Dose: (EV)-ataque de 0,4mg/kg por 3 horas, seguida de manutenção de 1,6mg/kg/dia</a:t>
            </a:r>
          </a:p>
          <a:p>
            <a:pPr eaLnBrk="0" hangingPunct="0"/>
            <a:endParaRPr lang="pt-BR" sz="1800"/>
          </a:p>
          <a:p>
            <a:pPr eaLnBrk="0" hangingPunct="0"/>
            <a:r>
              <a:rPr lang="pt-BR" sz="1800"/>
              <a:t>           (Oral)-</a:t>
            </a:r>
            <a:r>
              <a:rPr lang="pt-BR" sz="1400" b="1"/>
              <a:t>0,5mg/Kg/dose de 8/8 horas, aumentando para 1-2mg/kg/dose de 4/4 horas</a:t>
            </a:r>
            <a:r>
              <a:rPr lang="pt-BR"/>
              <a:t> </a:t>
            </a:r>
          </a:p>
        </p:txBody>
      </p:sp>
      <p:sp>
        <p:nvSpPr>
          <p:cNvPr id="36873" name="Rectangle 13"/>
          <p:cNvSpPr>
            <a:spLocks noChangeArrowheads="1"/>
          </p:cNvSpPr>
          <p:nvPr/>
        </p:nvSpPr>
        <p:spPr bwMode="auto">
          <a:xfrm>
            <a:off x="7888288" y="6165850"/>
            <a:ext cx="1255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Steinhorn,2009 </a:t>
            </a:r>
          </a:p>
        </p:txBody>
      </p:sp>
      <p:sp>
        <p:nvSpPr>
          <p:cNvPr id="36874" name="Rectangle 14"/>
          <p:cNvSpPr>
            <a:spLocks noChangeArrowheads="1"/>
          </p:cNvSpPr>
          <p:nvPr/>
        </p:nvSpPr>
        <p:spPr bwMode="auto">
          <a:xfrm>
            <a:off x="7888288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Margotto,2013 </a:t>
            </a:r>
          </a:p>
        </p:txBody>
      </p:sp>
      <p:pic>
        <p:nvPicPr>
          <p:cNvPr id="36875" name="Picture 1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34450" y="6453188"/>
            <a:ext cx="209550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179388" y="1484313"/>
            <a:ext cx="8964612" cy="4525962"/>
          </a:xfrm>
        </p:spPr>
        <p:txBody>
          <a:bodyPr/>
          <a:lstStyle/>
          <a:p>
            <a:r>
              <a:rPr lang="pt-BR" smtClean="0"/>
              <a:t>Anja Bialkowski et al, 2013 (Austrália):</a:t>
            </a:r>
            <a:br>
              <a:rPr lang="pt-BR" smtClean="0"/>
            </a:br>
            <a:r>
              <a:rPr lang="pt-BR" smtClean="0"/>
              <a:t>   </a:t>
            </a:r>
            <a:r>
              <a:rPr lang="pt-BR" sz="1800" b="1" smtClean="0"/>
              <a:t>100 to 290 μg/kg/h após reparo, antes do início da dieta (9 RN)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(</a:t>
            </a:r>
            <a:r>
              <a:rPr lang="pt-BR" sz="1800" smtClean="0">
                <a:solidFill>
                  <a:srgbClr val="FFFF00"/>
                </a:solidFill>
              </a:rPr>
              <a:t>dieta zero não contra-indica o sildenafil oral; pode alterar a bioavaliabilidade</a:t>
            </a:r>
            <a:r>
              <a:rPr lang="pt-BR" sz="1800" smtClean="0"/>
              <a:t> )</a:t>
            </a:r>
          </a:p>
          <a:p>
            <a:r>
              <a:rPr lang="pt-BR" sz="1800" smtClean="0"/>
              <a:t>Pacientes recebendo vários vasodilatadores pulmonares e agentes cardiotrópicos: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              (</a:t>
            </a:r>
            <a:r>
              <a:rPr lang="pt-BR" sz="1800" smtClean="0">
                <a:solidFill>
                  <a:srgbClr val="FFFF00"/>
                </a:solidFill>
              </a:rPr>
              <a:t>Reflexo da complexidade hemodinâmica da HDC</a:t>
            </a:r>
            <a:r>
              <a:rPr lang="pt-BR" sz="1800" smtClean="0"/>
              <a:t>)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EV contínuo</a:t>
            </a:r>
          </a:p>
        </p:txBody>
      </p:sp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633788"/>
            <a:ext cx="7993062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Line 8"/>
          <p:cNvSpPr>
            <a:spLocks noChangeShapeType="1"/>
          </p:cNvSpPr>
          <p:nvPr/>
        </p:nvSpPr>
        <p:spPr bwMode="auto">
          <a:xfrm>
            <a:off x="250825" y="3860800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5" name="Line 9"/>
          <p:cNvSpPr>
            <a:spLocks noChangeShapeType="1"/>
          </p:cNvSpPr>
          <p:nvPr/>
        </p:nvSpPr>
        <p:spPr bwMode="auto">
          <a:xfrm>
            <a:off x="179388" y="4149725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Line 10"/>
          <p:cNvSpPr>
            <a:spLocks noChangeShapeType="1"/>
          </p:cNvSpPr>
          <p:nvPr/>
        </p:nvSpPr>
        <p:spPr bwMode="auto">
          <a:xfrm>
            <a:off x="468313" y="55895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V="1">
            <a:off x="1692275" y="5373688"/>
            <a:ext cx="0" cy="21590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H="1">
            <a:off x="468313" y="53736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9" name="Line 13"/>
          <p:cNvSpPr>
            <a:spLocks noChangeShapeType="1"/>
          </p:cNvSpPr>
          <p:nvPr/>
        </p:nvSpPr>
        <p:spPr bwMode="auto">
          <a:xfrm>
            <a:off x="468313" y="5373688"/>
            <a:ext cx="0" cy="2159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900" name="Line 14"/>
          <p:cNvSpPr>
            <a:spLocks noChangeShapeType="1"/>
          </p:cNvSpPr>
          <p:nvPr/>
        </p:nvSpPr>
        <p:spPr bwMode="auto">
          <a:xfrm>
            <a:off x="5292725" y="5589588"/>
            <a:ext cx="1008063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5573713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b="1" smtClean="0"/>
              <a:t>37sem6d-3210g-Apgar 4/7/7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18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Hérnia diafragmática E:detectada na eco com 20 semanas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Ecocárdio com 24 h de vida: :Pressão arterial pulmonar (</a:t>
            </a:r>
            <a:r>
              <a:rPr lang="pt-BR" sz="2000" smtClean="0">
                <a:solidFill>
                  <a:srgbClr val="FFFF00"/>
                </a:solidFill>
              </a:rPr>
              <a:t>PAP):73mmHg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                                               PCA/Forame oval (FO): shunt bidirecional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Cirurgia:com 3 dias de vida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Ecocárdio com 31 dias vida: PAP normal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chemeClr val="bg1"/>
                </a:solidFill>
              </a:rPr>
              <a:t>FO shunt E-D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                                     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2ª cirurgia (1 mês após):deiscência do reparo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400" b="1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Ecocárdio após: </a:t>
            </a:r>
            <a:r>
              <a:rPr lang="pt-BR" sz="2400" smtClean="0">
                <a:solidFill>
                  <a:srgbClr val="FFFF00"/>
                </a:solidFill>
              </a:rPr>
              <a:t>PAP 100mmHg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00FF"/>
                </a:solidFill>
              </a:rPr>
              <a:t>FO patente com shunt D/E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Sildenafil</a:t>
            </a:r>
            <a:r>
              <a:rPr lang="pt-BR" sz="2400" smtClean="0"/>
              <a:t>-1mg/kg/dose de 6/6 horas</a:t>
            </a:r>
            <a:r>
              <a:rPr lang="pt-BR" sz="2400" b="1" smtClean="0">
                <a:solidFill>
                  <a:srgbClr val="FF9900"/>
                </a:solidFill>
              </a:rPr>
              <a:t> </a:t>
            </a:r>
            <a:r>
              <a:rPr lang="pt-BR" sz="2400" b="1" smtClean="0">
                <a:solidFill>
                  <a:srgbClr val="FFFF00"/>
                </a:solidFill>
              </a:rPr>
              <a:t>VO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Extubado com 4 dias de vida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6996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Caso Clínico: hipertensão pulmonar pré- e pós-cirúrgico</a:t>
            </a:r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1692275" y="5013325"/>
            <a:ext cx="504825" cy="358775"/>
          </a:xfrm>
          <a:prstGeom prst="line">
            <a:avLst/>
          </a:prstGeom>
          <a:noFill/>
          <a:ln w="76200">
            <a:solidFill>
              <a:srgbClr val="FF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755650" y="6038850"/>
            <a:ext cx="976313" cy="485775"/>
          </a:xfrm>
          <a:custGeom>
            <a:avLst/>
            <a:gdLst>
              <a:gd name="T0" fmla="*/ 33096784 w 21600"/>
              <a:gd name="T1" fmla="*/ 0 h 21600"/>
              <a:gd name="T2" fmla="*/ 0 w 21600"/>
              <a:gd name="T3" fmla="*/ 5462449 h 21600"/>
              <a:gd name="T4" fmla="*/ 33096784 w 21600"/>
              <a:gd name="T5" fmla="*/ 10924876 h 21600"/>
              <a:gd name="T6" fmla="*/ 44129027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r>
              <a:rPr lang="pt-BR" smtClean="0"/>
              <a:t>O sildenafil e a milrinona talvez sejam muito mais efetivas como inotrópicos nos RN com HP do que em outros aspectos. 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711950" y="5943600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 2014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Como funciona a combinação?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</a:t>
            </a:r>
            <a:r>
              <a:rPr lang="pt-BR" sz="2000" b="1" smtClean="0">
                <a:solidFill>
                  <a:srgbClr val="FF9900"/>
                </a:solidFill>
              </a:rPr>
              <a:t>Sildenafil + iNO e sildenafil+ milrinona</a:t>
            </a:r>
          </a:p>
          <a:p>
            <a:r>
              <a:rPr lang="pt-BR" sz="2000" smtClean="0"/>
              <a:t>expondo estes animais ao iNO por 24-48 horas e dar qualquer outro composto para aumentar o cGMP, o  que ocorre é a </a:t>
            </a:r>
            <a:r>
              <a:rPr lang="pt-BR" sz="2400" smtClean="0">
                <a:solidFill>
                  <a:srgbClr val="FFFF00"/>
                </a:solidFill>
              </a:rPr>
              <a:t>diminuição da resposta</a:t>
            </a:r>
            <a:r>
              <a:rPr lang="pt-BR" sz="2000" smtClean="0"/>
              <a:t> desta enzima (dissensibilização) e a outros agentes que agem também no cAMP. 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4096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3716338"/>
            <a:ext cx="22034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0" y="6521450"/>
            <a:ext cx="1714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/>
              <a:t>Enomoto M et al, 2014</a:t>
            </a:r>
          </a:p>
        </p:txBody>
      </p:sp>
      <p:sp>
        <p:nvSpPr>
          <p:cNvPr id="40967" name="Rectangle 8"/>
          <p:cNvSpPr>
            <a:spLocks noChangeArrowheads="1"/>
          </p:cNvSpPr>
          <p:nvPr/>
        </p:nvSpPr>
        <p:spPr bwMode="auto">
          <a:xfrm>
            <a:off x="4067175" y="4398963"/>
            <a:ext cx="49323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A associação de drogas diminui a resposta (resistência vascular </a:t>
            </a:r>
          </a:p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pulmonar – PVR)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457200" y="1557338"/>
            <a:ext cx="8229600" cy="53006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400"/>
              </a:spcBef>
              <a:buFontTx/>
              <a:buNone/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              </a:t>
            </a:r>
            <a:r>
              <a:rPr lang="pt-BR" sz="1800" smtClean="0">
                <a:solidFill>
                  <a:srgbClr val="FF9900"/>
                </a:solidFill>
                <a:cs typeface="Arial" pitchFamily="34" charset="0"/>
                <a:sym typeface="Symbol" pitchFamily="18" charset="2"/>
              </a:rPr>
              <a:t>Hipertensão Pulmonar  com disfunção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Tourneux P et al  (agosto/2008)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18 RN (37 ± 3 sem); 2800 ± 700g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Norefinefrina diluída em SG 5% : (1 ml = 100µg) EV (cateter central): 0,5 µg/Kg/min com aumento a cada 30 seg até atingir PAM desejável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Resultados: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- ↑ da PAM, ↑ Débito cardíaco, ↑  PSaO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(saturação de 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Diminuição da relação pressão pulmonar/pressão sistêmica e melhora da performance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  <a:cs typeface="Arial" pitchFamily="34" charset="0"/>
                <a:sym typeface="Symbol" pitchFamily="18" charset="2"/>
              </a:rPr>
              <a:t>NORADRENALINA</a:t>
            </a: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: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ativa receptor alfa 2, diminui resistência vascular pulmonar com aumento de fluxo pulmonar em fetos de carneiros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Neonatos de carneiros aumenta pressão arterial sistêmica e conseqüentemente o fluxo pulmonar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1988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Norepinefrina</a:t>
            </a:r>
          </a:p>
        </p:txBody>
      </p:sp>
      <p:pic>
        <p:nvPicPr>
          <p:cNvPr id="41989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0605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FF9900"/>
                </a:solidFill>
              </a:rPr>
              <a:t>Produz vasoconstrição sistêmica e vasodilatação pulmonar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(Na dose: 0,0002±0,0002U/kg/min por 49 horas, houve aumento da PA sistêmica)                                                                              </a:t>
            </a:r>
            <a:r>
              <a:rPr lang="pt-BR" sz="1600" smtClean="0"/>
              <a:t>Mohamed A,2014</a:t>
            </a:r>
          </a:p>
          <a:p>
            <a:r>
              <a:rPr lang="pt-BR" smtClean="0">
                <a:solidFill>
                  <a:srgbClr val="FF9900"/>
                </a:solidFill>
              </a:rPr>
              <a:t>Aumenta diretamente a perfusão coronariana</a:t>
            </a:r>
            <a:r>
              <a:rPr lang="pt-BR" smtClean="0"/>
              <a:t> e assim melhora a função do VD e melhora a perfusão pulmonar </a:t>
            </a:r>
          </a:p>
          <a:p>
            <a:pPr>
              <a:buFont typeface="Arial" pitchFamily="34" charset="0"/>
              <a:buNone/>
            </a:pPr>
            <a:r>
              <a:rPr lang="es-ES" sz="1400" smtClean="0"/>
              <a:t>                                                                    Enomoto M, 2014</a:t>
            </a:r>
            <a:r>
              <a:rPr lang="pt-BR" sz="1400" smtClean="0"/>
              <a:t> 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Vasopressina</a:t>
            </a:r>
          </a:p>
        </p:txBody>
      </p:sp>
      <p:pic>
        <p:nvPicPr>
          <p:cNvPr id="43013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6449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smtClean="0">
                <a:solidFill>
                  <a:srgbClr val="FFFF00"/>
                </a:solidFill>
              </a:rPr>
              <a:t>endotelina</a:t>
            </a:r>
            <a:r>
              <a:rPr lang="pt-BR" sz="2000" smtClean="0"/>
              <a:t>: ação predominante vasoconstritora e provavelmente é um dos mais potentes vasoconstritores da musculatura pulmonar;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Tem ação mitogênica, ou seja, aumenta a proliferação  muscular.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</a:t>
            </a: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A severidade da HP nestes RN foi associada com maiores níveis de endotelina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(BIOMARCADOR) Keller, 2010</a:t>
            </a:r>
          </a:p>
          <a:p>
            <a:pPr algn="ctr">
              <a:lnSpc>
                <a:spcPct val="80000"/>
              </a:lnSpc>
            </a:pPr>
            <a:endParaRPr lang="pt-BR" sz="20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/>
              <a:t>Mohamed e Ismail (estudo randomizado, controlado por placebo)</a:t>
            </a:r>
          </a:p>
          <a:p>
            <a:pPr>
              <a:lnSpc>
                <a:spcPct val="80000"/>
              </a:lnSpc>
            </a:pPr>
            <a:r>
              <a:rPr lang="pt-PT" sz="2000" smtClean="0"/>
              <a:t>A solução de Bosentam(</a:t>
            </a:r>
            <a:r>
              <a:rPr lang="pt-BR" sz="2000" smtClean="0"/>
              <a:t>Tracleer</a:t>
            </a:r>
            <a:r>
              <a:rPr lang="pt-BR" sz="2000" baseline="30000" smtClean="0"/>
              <a:t>R </a:t>
            </a:r>
            <a:r>
              <a:rPr lang="pt-BR" sz="2000" smtClean="0"/>
              <a:t>) </a:t>
            </a:r>
            <a:r>
              <a:rPr lang="pt-PT" sz="2000" smtClean="0"/>
              <a:t> foi preparada a partir de um comprimido de 125 mg, que foi dividido em  um quarto e então dissolvido em água estéril de 10 ml (3 mg em 1 ml).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Dose: SOG:</a:t>
            </a:r>
            <a:r>
              <a:rPr lang="pt-PT" sz="2000" smtClean="0"/>
              <a:t>1mg/kg duas vezes ao dia</a:t>
            </a:r>
          </a:p>
          <a:p>
            <a:pPr>
              <a:lnSpc>
                <a:spcPct val="80000"/>
              </a:lnSpc>
            </a:pPr>
            <a:endParaRPr lang="pt-PT" sz="20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Houve uma resposta favorável no grupo tratado em 87,5% versus 20% no grupo placebo 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71525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Bosentan-Bloqueador da </a:t>
            </a:r>
            <a:r>
              <a:rPr lang="pt-BR" sz="2400" b="1">
                <a:solidFill>
                  <a:srgbClr val="FFFF00"/>
                </a:solidFill>
              </a:rPr>
              <a:t>ENDOTELINA</a:t>
            </a:r>
          </a:p>
        </p:txBody>
      </p:sp>
      <p:pic>
        <p:nvPicPr>
          <p:cNvPr id="4403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0052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FF00"/>
                </a:solidFill>
              </a:rPr>
              <a:t>         O objetivo</a:t>
            </a:r>
            <a:r>
              <a:rPr lang="pt-BR" sz="2100" smtClean="0"/>
              <a:t>: </a:t>
            </a:r>
            <a:r>
              <a:rPr lang="pt-BR" sz="2400" smtClean="0"/>
              <a:t>estabilização pulmonar pré-operatória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 momento da correção cirúrgica depende do grau da estabilidade ou labilidade do leito vascular pulmonar: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      -recém-nascidos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Aqueles pacientes que podem ser tratados  com ventilação convencional com oxigenação adequada e sem shunt ductal, podem ter a correção feita entre 12 a 48hs. A maioria das correções hoje é feita entre o primeiro e o quinto dia de vida (um número considerável de bebês sofrem a correção após o quinto dia de vida).</a:t>
            </a:r>
          </a:p>
          <a:p>
            <a:pPr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pic>
        <p:nvPicPr>
          <p:cNvPr id="4506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4531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7"/>
          <p:cNvSpPr txBox="1">
            <a:spLocks noChangeArrowheads="1"/>
          </p:cNvSpPr>
          <p:nvPr/>
        </p:nvSpPr>
        <p:spPr bwMode="auto">
          <a:xfrm>
            <a:off x="6659563" y="6453188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7885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Não aplicar dreno torácico de rotina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(o espaço será preenchido aos poucos e imperceptívelmente, por líquido).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No com  piora clinica associada a velamento de hemitórax com desvio de mediastino:  derrame descompensador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-quilotórax na maior parte dos casos.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- punção evacuadora e diagnóstica.NÃO DRENO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Só depois de três punções que se colocaria  o dreno</a:t>
            </a:r>
            <a:r>
              <a:rPr lang="pt-BR" sz="2000" smtClean="0"/>
              <a:t>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Segundo Casaccia et al,  o quilotórax pode aparecer sem lesão cirúrgica do ducto, mas por pequenos linfáticos que se rompem quando a pleura se expande.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graphicFrame>
        <p:nvGraphicFramePr>
          <p:cNvPr id="109605" name="Group 37"/>
          <p:cNvGraphicFramePr>
            <a:graphicFrameLocks noGrp="1"/>
          </p:cNvGraphicFramePr>
          <p:nvPr/>
        </p:nvGraphicFramePr>
        <p:xfrm>
          <a:off x="611188" y="5229225"/>
          <a:ext cx="7921625" cy="822325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Efusão pleural requerendo drenagem na h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congênita: Incidência, etiologia e tratamento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G. Casaccia, F. Crescenzi, S. Palamides, O. A. Catalano, P. Bagolan.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Isabel Cristina Leal, Paulo R.Margotto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6088" name="Picture 2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4483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539750" y="692150"/>
            <a:ext cx="8229600" cy="1143000"/>
          </a:xfrm>
        </p:spPr>
        <p:txBody>
          <a:bodyPr/>
          <a:lstStyle/>
          <a:p>
            <a:r>
              <a:rPr lang="en-US" sz="2800" smtClean="0"/>
              <a:t>Intervenção cirúrgica e resultados</a:t>
            </a:r>
            <a:endParaRPr lang="pt-BR" sz="2800" smtClean="0"/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50825" y="1844675"/>
            <a:ext cx="9144000" cy="4495800"/>
          </a:xfrm>
        </p:spPr>
        <p:txBody>
          <a:bodyPr/>
          <a:lstStyle/>
          <a:p>
            <a:pPr marL="319088" indent="-319088"/>
            <a:r>
              <a:rPr lang="en-US" smtClean="0">
                <a:solidFill>
                  <a:srgbClr val="FF9900"/>
                </a:solidFill>
              </a:rPr>
              <a:t>Retalho cirúrgico sintético x rafia primária</a:t>
            </a:r>
          </a:p>
          <a:p>
            <a:pPr marL="319088" indent="-319088" algn="ctr">
              <a:buFont typeface="Arial" pitchFamily="34" charset="0"/>
              <a:buNone/>
            </a:pPr>
            <a:r>
              <a:rPr lang="en-US" smtClean="0"/>
              <a:t>Com o reparo cirúrgico sintético, observaram-se:</a:t>
            </a:r>
          </a:p>
          <a:p>
            <a:pPr marL="639763" lvl="1" indent="-273050"/>
            <a:r>
              <a:rPr lang="en-US" sz="2600" smtClean="0"/>
              <a:t>Maior índice de recorrência (14-50%)</a:t>
            </a:r>
          </a:p>
          <a:p>
            <a:pPr marL="639763" lvl="1" indent="-273050"/>
            <a:r>
              <a:rPr lang="en-US" sz="2600" smtClean="0"/>
              <a:t>Deformidade da caixa torácica (20-40%)</a:t>
            </a:r>
          </a:p>
          <a:p>
            <a:pPr marL="639763" lvl="1" indent="-273050"/>
            <a:r>
              <a:rPr lang="pt-BR" sz="2600" smtClean="0"/>
              <a:t>No entanto, estudo mais recente não mostrou diferenças entre retalho cirúrgico e rafia primária 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Patch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repair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for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congenital diaphragmatic hernia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: is it really a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problem?</a:t>
            </a:r>
            <a:r>
              <a:rPr lang="pt-BR" sz="2000" b="1" smtClean="0"/>
              <a:t> </a:t>
            </a:r>
            <a:r>
              <a:rPr lang="pt-BR" sz="2000" smtClean="0"/>
              <a:t>Tsai J, Sulkowski J, Adzick NS, et al.J Pediatr Surg. 2012 Apr;47(4):637-41</a:t>
            </a:r>
            <a:r>
              <a:rPr lang="pt-BR" sz="2600" smtClean="0"/>
              <a:t>)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</a:rPr>
              <a:t>Necessário seguimento  multidisciplinar com pediatras especializados em pneumologia, neurologia, gastroenterologia e em patologias musculoesqueléticas.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Conforti e Losty (2006) relataram: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-a ocorrência de </a:t>
            </a:r>
            <a:r>
              <a:rPr lang="pt-BR" sz="1800" b="1" smtClean="0">
                <a:solidFill>
                  <a:srgbClr val="FF9900"/>
                </a:solidFill>
              </a:rPr>
              <a:t>refluxo gastroesofágico em 89%,</a:t>
            </a:r>
            <a:r>
              <a:rPr lang="pt-BR" sz="1800" smtClean="0"/>
              <a:t> provavelmente relacionado à disfunção do diafragma, sendo que a maioria requereu correção.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</a:t>
            </a:r>
            <a:r>
              <a:rPr lang="pt-BR" sz="1800" smtClean="0">
                <a:solidFill>
                  <a:srgbClr val="FF9900"/>
                </a:solidFill>
              </a:rPr>
              <a:t>insuficiência respiratória crônica (48% dos casos</a:t>
            </a:r>
            <a:r>
              <a:rPr lang="pt-BR" sz="1800" smtClean="0"/>
              <a:t>), devido à hipoplasia pulmonar e a lesão pulmonar.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Mais de </a:t>
            </a:r>
            <a:r>
              <a:rPr lang="pt-BR" sz="1800" smtClean="0">
                <a:solidFill>
                  <a:srgbClr val="FF9900"/>
                </a:solidFill>
              </a:rPr>
              <a:t>40% dos sobreviventes</a:t>
            </a:r>
            <a:r>
              <a:rPr lang="pt-BR" sz="1800" smtClean="0"/>
              <a:t> apresentam deformidades da parede torácica como </a:t>
            </a:r>
            <a:r>
              <a:rPr lang="pt-BR" sz="1800" i="1" smtClean="0"/>
              <a:t>pectus excavatum</a:t>
            </a:r>
            <a:r>
              <a:rPr lang="pt-BR" sz="1800" smtClean="0"/>
              <a:t> e deformidades da coluna, incluindo escoliose. 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Atraso no desenvolvimento neuropsicomotor alterações cognitivas, comportamentais, atraso no aprendizado, deficiências auditivas.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Muitas crianças na idade pré-escolar necessitam de  necessitam de intervenção precoce, como terapia ocupacional e terapia de fala.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r>
              <a:rPr lang="en-US" sz="2800" smtClean="0"/>
              <a:t>Acompanhamento a longo prazo</a:t>
            </a:r>
            <a:endParaRPr lang="pt-BR" sz="2800" smtClean="0"/>
          </a:p>
        </p:txBody>
      </p:sp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323850" y="19891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Na hérnia diafragmática congênita fetal induzida experimentalmente, sildenafil pré-natal administrado a ratas grávidas do dia embrionário 11,5 ao dia embrionário 20,5 atravessou a placenta, aumentou o GMP cíclico do pulmão fetal e diminuiu a  fosfodiesterase 5. </a:t>
            </a:r>
            <a:endParaRPr lang="pt-BR" sz="280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solidFill>
                  <a:srgbClr val="FFFF00"/>
                </a:solidFill>
                <a:latin typeface="Times New Roman" pitchFamily="18" charset="0"/>
              </a:rPr>
              <a:t>Sildenafil pré-natal melhorou a estrutura pulmonar, aumentou a densidade pulmonar de vasos, reduziu a hipertrofia ventricular direita e melhorou o efeito do óxido nítrico pós-natal. </a:t>
            </a:r>
            <a:endParaRPr lang="pt-BR" sz="2800" smtClean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Sildenafil pré-natal não se associou com efeitos adversos na estrutura / função da retina nem no desenvolvimento cerebral. </a:t>
            </a:r>
          </a:p>
          <a:p>
            <a:pPr>
              <a:lnSpc>
                <a:spcPct val="80000"/>
              </a:lnSpc>
            </a:pPr>
            <a:endParaRPr lang="pt-BR" sz="2800" smtClean="0">
              <a:latin typeface="Times New Roman" pitchFamily="18" charset="0"/>
            </a:endParaRP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6443663" y="6461125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4915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 algn="ctr"/>
            <a:r>
              <a:rPr lang="pt-PT" sz="2400" smtClean="0">
                <a:latin typeface="Times New Roman" pitchFamily="18" charset="0"/>
              </a:rPr>
              <a:t>Os autores concluíram que o sildenafil pré-natal melhora características patológicas da hipertensão pulmonar do recém-nascido na hérnia diafragmática congênita experimental e não altera o desenvolvimento de outros órgãos que expressam a fosfodiesterase 5.</a:t>
            </a:r>
          </a:p>
          <a:p>
            <a:pPr algn="ctr"/>
            <a:endParaRPr lang="pt-BR" sz="240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2763" y="3860800"/>
            <a:ext cx="2501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7164388" y="6165850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5018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45125"/>
            <a:ext cx="27670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4" name="Line 9"/>
          <p:cNvSpPr>
            <a:spLocks noChangeShapeType="1"/>
          </p:cNvSpPr>
          <p:nvPr/>
        </p:nvSpPr>
        <p:spPr bwMode="auto">
          <a:xfrm>
            <a:off x="2411413" y="5157788"/>
            <a:ext cx="504825" cy="4318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0185" name="Text Box 11"/>
          <p:cNvSpPr txBox="1">
            <a:spLocks noChangeArrowheads="1"/>
          </p:cNvSpPr>
          <p:nvPr/>
        </p:nvSpPr>
        <p:spPr bwMode="auto">
          <a:xfrm>
            <a:off x="1311275" y="4864100"/>
            <a:ext cx="187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Densidade dos</a:t>
            </a:r>
          </a:p>
          <a:p>
            <a:r>
              <a:rPr lang="pt-BR"/>
              <a:t>vasos</a:t>
            </a:r>
          </a:p>
        </p:txBody>
      </p:sp>
      <p:sp>
        <p:nvSpPr>
          <p:cNvPr id="50186" name="AutoShape 12"/>
          <p:cNvSpPr>
            <a:spLocks noChangeArrowheads="1"/>
          </p:cNvSpPr>
          <p:nvPr/>
        </p:nvSpPr>
        <p:spPr bwMode="auto">
          <a:xfrm>
            <a:off x="1187450" y="4941888"/>
            <a:ext cx="198438" cy="257175"/>
          </a:xfrm>
          <a:prstGeom prst="upArrow">
            <a:avLst>
              <a:gd name="adj1" fmla="val 50000"/>
              <a:gd name="adj2" fmla="val 324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7" name="Text Box 13"/>
          <p:cNvSpPr txBox="1">
            <a:spLocks noChangeArrowheads="1"/>
          </p:cNvSpPr>
          <p:nvPr/>
        </p:nvSpPr>
        <p:spPr bwMode="auto">
          <a:xfrm>
            <a:off x="6640513" y="4719638"/>
            <a:ext cx="254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a espessura</a:t>
            </a:r>
          </a:p>
          <a:p>
            <a:r>
              <a:rPr lang="pt-BR"/>
              <a:t>da parede dos vasos</a:t>
            </a:r>
          </a:p>
        </p:txBody>
      </p:sp>
      <p:sp>
        <p:nvSpPr>
          <p:cNvPr id="50188" name="AutoShape 14"/>
          <p:cNvSpPr>
            <a:spLocks noChangeArrowheads="1"/>
          </p:cNvSpPr>
          <p:nvPr/>
        </p:nvSpPr>
        <p:spPr bwMode="auto">
          <a:xfrm>
            <a:off x="6443663" y="4797425"/>
            <a:ext cx="198437" cy="327025"/>
          </a:xfrm>
          <a:prstGeom prst="downArrow">
            <a:avLst>
              <a:gd name="adj1" fmla="val 50000"/>
              <a:gd name="adj2" fmla="val 41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9" name="Line 15"/>
          <p:cNvSpPr>
            <a:spLocks noChangeShapeType="1"/>
          </p:cNvSpPr>
          <p:nvPr/>
        </p:nvSpPr>
        <p:spPr bwMode="auto">
          <a:xfrm>
            <a:off x="5940425" y="4652963"/>
            <a:ext cx="431800" cy="576262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0190" name="Picture 16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395288" y="1916113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Lemus-Varella et al, 2014(México):estudo experimental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O </a:t>
            </a:r>
            <a:r>
              <a:rPr lang="pt-BR" sz="2400" smtClean="0">
                <a:solidFill>
                  <a:srgbClr val="FF9900"/>
                </a:solidFill>
              </a:rPr>
              <a:t>sildenafil pré-natal atenua a remodelação vascular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O bosentan promove o desenvolvimento de bronquíolos terminais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</a:t>
            </a:r>
            <a:r>
              <a:rPr lang="pt-BR" sz="2400" smtClean="0">
                <a:solidFill>
                  <a:srgbClr val="FFFF00"/>
                </a:solidFill>
              </a:rPr>
              <a:t>A combinação de ambos</a:t>
            </a:r>
            <a:r>
              <a:rPr lang="pt-BR" sz="240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/>
              <a:t>Promove a formação de vias aéreas respiratórias terminais e atenua o aumento do espessamento da parede </a:t>
            </a:r>
            <a:br>
              <a:rPr lang="pt-BR" sz="2400" b="1" smtClean="0"/>
            </a:br>
            <a:endParaRPr lang="pt-BR" sz="2400" b="1" smtClean="0"/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SILDENAFIL/BOSENTAN NO PRÉ-NATAL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body" idx="1"/>
          </p:nvPr>
        </p:nvSpPr>
        <p:spPr>
          <a:xfrm>
            <a:off x="0" y="1916113"/>
            <a:ext cx="9396413" cy="45259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1800" smtClean="0"/>
              <a:t>Makanga M et al, 2015 (Bélgica):estudo experimental em tatos)</a:t>
            </a:r>
            <a:br>
              <a:rPr lang="pt-BR" sz="1800" smtClean="0"/>
            </a:br>
            <a:r>
              <a:rPr lang="pt-BR" sz="1800" smtClean="0"/>
              <a:t>         A simvastatina pré-natal</a:t>
            </a:r>
          </a:p>
          <a:p>
            <a:r>
              <a:rPr lang="pt-BR" sz="1800" smtClean="0"/>
              <a:t>restaurou a densidade vascular pulmonar e o diâmetro externo</a:t>
            </a:r>
          </a:p>
          <a:p>
            <a:r>
              <a:rPr lang="pt-BR" sz="1800" smtClean="0"/>
              <a:t>a remodelação arteriolar pulmonar </a:t>
            </a:r>
          </a:p>
          <a:p>
            <a:r>
              <a:rPr lang="pt-BR" sz="1800" smtClean="0"/>
              <a:t>os precursores da endotelina (receptores  tipo A e B, </a:t>
            </a:r>
          </a:p>
          <a:p>
            <a:r>
              <a:rPr lang="pt-BR" sz="1800" smtClean="0"/>
              <a:t>induziu a sintetase endotelial do óxido nítrico </a:t>
            </a:r>
          </a:p>
          <a:p>
            <a:r>
              <a:rPr lang="pt-BR" sz="1800" smtClean="0"/>
              <a:t>restaurou a ativação do processo  apoptótico pulmonar principalmente no endotélio.</a:t>
            </a:r>
            <a:br>
              <a:rPr lang="pt-BR" sz="1800" smtClean="0"/>
            </a:br>
            <a:r>
              <a:rPr lang="pt-BR" smtClean="0"/>
              <a:t/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DA SIMVASTATINA NO PRÉ-NATAL</a:t>
            </a: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443663" y="2276475"/>
            <a:ext cx="322262" cy="265113"/>
          </a:xfrm>
          <a:prstGeom prst="downArrowCallout">
            <a:avLst>
              <a:gd name="adj1" fmla="val 30389"/>
              <a:gd name="adj2" fmla="val 30389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0" name="AutoShape 7"/>
          <p:cNvSpPr>
            <a:spLocks noChangeArrowheads="1"/>
          </p:cNvSpPr>
          <p:nvPr/>
        </p:nvSpPr>
        <p:spPr bwMode="auto">
          <a:xfrm>
            <a:off x="468313" y="4149725"/>
            <a:ext cx="395287" cy="792163"/>
          </a:xfrm>
          <a:prstGeom prst="curvedRightArrow">
            <a:avLst>
              <a:gd name="adj1" fmla="val 40080"/>
              <a:gd name="adj2" fmla="val 80161"/>
              <a:gd name="adj3" fmla="val 33333"/>
            </a:avLst>
          </a:prstGeom>
          <a:solidFill>
            <a:srgbClr val="00CC00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1" name="Text Box 8"/>
          <p:cNvSpPr txBox="1">
            <a:spLocks noChangeArrowheads="1"/>
          </p:cNvSpPr>
          <p:nvPr/>
        </p:nvSpPr>
        <p:spPr bwMode="auto">
          <a:xfrm>
            <a:off x="803275" y="4149725"/>
            <a:ext cx="8340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Tal como o sildenafil pré-natal, melhorou as características pulmonares</a:t>
            </a:r>
          </a:p>
          <a:p>
            <a:r>
              <a:rPr lang="pt-BR">
                <a:solidFill>
                  <a:srgbClr val="FFFF00"/>
                </a:solidFill>
              </a:rPr>
              <a:t> da hipoplasia pulmonar e hipertensão pulmonar na hérnia diafragmática</a:t>
            </a:r>
          </a:p>
        </p:txBody>
      </p:sp>
      <p:pic>
        <p:nvPicPr>
          <p:cNvPr id="5223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797425"/>
            <a:ext cx="18732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4941888"/>
            <a:ext cx="29654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2838" y="4852988"/>
            <a:ext cx="1681162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5" name="AutoShape 12"/>
          <p:cNvSpPr>
            <a:spLocks noChangeArrowheads="1"/>
          </p:cNvSpPr>
          <p:nvPr/>
        </p:nvSpPr>
        <p:spPr bwMode="auto">
          <a:xfrm>
            <a:off x="6804025" y="5661025"/>
            <a:ext cx="544513" cy="341313"/>
          </a:xfrm>
          <a:custGeom>
            <a:avLst/>
            <a:gdLst>
              <a:gd name="T0" fmla="*/ 10294950 w 21600"/>
              <a:gd name="T1" fmla="*/ 0 h 21600"/>
              <a:gd name="T2" fmla="*/ 0 w 21600"/>
              <a:gd name="T3" fmla="*/ 2696641 h 21600"/>
              <a:gd name="T4" fmla="*/ 10294950 w 21600"/>
              <a:gd name="T5" fmla="*/ 5393267 h 21600"/>
              <a:gd name="T6" fmla="*/ 13726594 w 21600"/>
              <a:gd name="T7" fmla="*/ 269664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6" name="Text Box 13"/>
          <p:cNvSpPr txBox="1">
            <a:spLocks noChangeArrowheads="1"/>
          </p:cNvSpPr>
          <p:nvPr/>
        </p:nvSpPr>
        <p:spPr bwMode="auto">
          <a:xfrm>
            <a:off x="3708400" y="6491288"/>
            <a:ext cx="349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Espessamento do septo alveolar</a:t>
            </a:r>
          </a:p>
        </p:txBody>
      </p:sp>
      <p:sp>
        <p:nvSpPr>
          <p:cNvPr id="52237" name="AutoShape 14"/>
          <p:cNvSpPr>
            <a:spLocks noChangeArrowheads="1"/>
          </p:cNvSpPr>
          <p:nvPr/>
        </p:nvSpPr>
        <p:spPr bwMode="auto">
          <a:xfrm>
            <a:off x="3635375" y="6602413"/>
            <a:ext cx="198438" cy="255587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38" name="Text Box 15"/>
          <p:cNvSpPr txBox="1">
            <a:spLocks noChangeArrowheads="1"/>
          </p:cNvSpPr>
          <p:nvPr/>
        </p:nvSpPr>
        <p:spPr bwMode="auto">
          <a:xfrm>
            <a:off x="107950" y="5661025"/>
            <a:ext cx="13684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Espessamento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da parede 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vascular</a:t>
            </a:r>
          </a:p>
        </p:txBody>
      </p:sp>
      <p:sp>
        <p:nvSpPr>
          <p:cNvPr id="52239" name="AutoShape 16"/>
          <p:cNvSpPr>
            <a:spLocks noChangeArrowheads="1"/>
          </p:cNvSpPr>
          <p:nvPr/>
        </p:nvSpPr>
        <p:spPr bwMode="auto">
          <a:xfrm>
            <a:off x="0" y="5661025"/>
            <a:ext cx="198438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0" name="AutoShape 17"/>
          <p:cNvSpPr>
            <a:spLocks noChangeArrowheads="1"/>
          </p:cNvSpPr>
          <p:nvPr/>
        </p:nvSpPr>
        <p:spPr bwMode="auto">
          <a:xfrm>
            <a:off x="179388" y="2924175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1" name="AutoShape 18"/>
          <p:cNvSpPr>
            <a:spLocks noChangeArrowheads="1"/>
          </p:cNvSpPr>
          <p:nvPr/>
        </p:nvSpPr>
        <p:spPr bwMode="auto">
          <a:xfrm>
            <a:off x="179388" y="3213100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476375" y="7651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3251" name="Text Box 7"/>
          <p:cNvSpPr txBox="1">
            <a:spLocks noChangeArrowheads="1"/>
          </p:cNvSpPr>
          <p:nvPr/>
        </p:nvSpPr>
        <p:spPr bwMode="auto">
          <a:xfrm>
            <a:off x="539750" y="2276475"/>
            <a:ext cx="71278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600" b="1">
                <a:solidFill>
                  <a:srgbClr val="FF9900"/>
                </a:solidFill>
              </a:rPr>
              <a:t>Dada à complexidade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dinâmica do processo,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um possível resumo...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229600" cy="5030788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1)</a:t>
            </a:r>
            <a:r>
              <a:rPr lang="pt-BR" sz="2200" smtClean="0">
                <a:solidFill>
                  <a:srgbClr val="FFFF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Reanimação</a:t>
            </a:r>
            <a:r>
              <a:rPr lang="pt-BR" sz="2200" smtClean="0"/>
              <a:t>: intubação imediata/100% de O2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2) </a:t>
            </a:r>
            <a:r>
              <a:rPr lang="pt-BR" sz="2200" b="1" smtClean="0">
                <a:solidFill>
                  <a:srgbClr val="FFFF00"/>
                </a:solidFill>
              </a:rPr>
              <a:t>Descompressão do estômago e alças intestinais</a:t>
            </a:r>
            <a:r>
              <a:rPr lang="pt-BR" sz="2200" smtClean="0"/>
              <a:t>: SOG aberta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3) </a:t>
            </a:r>
            <a:r>
              <a:rPr lang="pt-BR" sz="2200" b="1" smtClean="0">
                <a:solidFill>
                  <a:srgbClr val="FFFF00"/>
                </a:solidFill>
              </a:rPr>
              <a:t>Ventilação mecânica gentil</a:t>
            </a:r>
            <a:r>
              <a:rPr lang="pt-BR" sz="2200" smtClean="0"/>
              <a:t>: 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Objetivos: SatO2 pré-ductal&gt;85%/Pós-ductal&gt;70%; PaCO2;55-60mmHg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4) </a:t>
            </a:r>
            <a:r>
              <a:rPr lang="pt-BR" sz="2200" b="1" smtClean="0">
                <a:solidFill>
                  <a:srgbClr val="FFFF00"/>
                </a:solidFill>
              </a:rPr>
              <a:t>Analgesia/sedação/manipulação mínima</a:t>
            </a: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/>
              <a:t>5)</a:t>
            </a:r>
            <a:r>
              <a:rPr lang="pt-BR" sz="2200" b="1" smtClean="0">
                <a:solidFill>
                  <a:srgbClr val="FF99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Monitorização da pressão arterial</a:t>
            </a:r>
            <a:r>
              <a:rPr lang="pt-BR" sz="22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-se  </a:t>
            </a:r>
            <a:r>
              <a:rPr lang="pt-BR" sz="2200" smtClean="0">
                <a:solidFill>
                  <a:srgbClr val="FF9900"/>
                </a:solidFill>
              </a:rPr>
              <a:t>hipotensão arterial</a:t>
            </a:r>
            <a:r>
              <a:rPr lang="pt-BR" sz="2200" smtClean="0"/>
              <a:t> (de forma geral &lt;30mmHg em pré-termos e &lt;50mmHg em RN a termo) </a:t>
            </a:r>
            <a:r>
              <a:rPr lang="pt-BR" sz="2200" smtClean="0">
                <a:solidFill>
                  <a:srgbClr val="FF9900"/>
                </a:solidFill>
              </a:rPr>
              <a:t>associada à saturação pré-ductal &lt;80%:</a:t>
            </a:r>
            <a:r>
              <a:rPr lang="pt-BR" sz="2200" smtClean="0"/>
              <a:t>   </a:t>
            </a:r>
            <a:r>
              <a:rPr lang="pt-BR" sz="2200" smtClean="0">
                <a:solidFill>
                  <a:schemeClr val="bg1"/>
                </a:solidFill>
              </a:rPr>
              <a:t>Avaliar</a:t>
            </a:r>
            <a:r>
              <a:rPr lang="pt-BR" sz="2200" smtClean="0">
                <a:solidFill>
                  <a:srgbClr val="FF9900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>
                <a:solidFill>
                  <a:srgbClr val="FF9900"/>
                </a:solidFill>
              </a:rPr>
              <a:t>                    - função cardíaca</a:t>
            </a:r>
            <a:r>
              <a:rPr lang="pt-BR" sz="2200" smtClean="0"/>
              <a:t> com ecocardiografia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- </a:t>
            </a:r>
            <a:r>
              <a:rPr lang="pt-BR" sz="2200" smtClean="0">
                <a:solidFill>
                  <a:srgbClr val="FF9900"/>
                </a:solidFill>
              </a:rPr>
              <a:t>em caso de hipovolemia</a:t>
            </a:r>
            <a:r>
              <a:rPr lang="pt-BR" sz="2200" smtClean="0"/>
              <a:t>,   aplicar 10-20ml/kg de soro     fisiológico</a:t>
            </a:r>
          </a:p>
          <a:p>
            <a:pPr algn="r">
              <a:lnSpc>
                <a:spcPct val="80000"/>
              </a:lnSpc>
              <a:buFont typeface="Arial" pitchFamily="34" charset="0"/>
              <a:buNone/>
            </a:pPr>
            <a:r>
              <a:rPr lang="es-ES_tradnl" sz="2200" smtClean="0"/>
              <a:t>                     - considerar drogas vasoativas</a:t>
            </a:r>
            <a:r>
              <a:rPr lang="es-ES_tradnl" sz="2200" smtClean="0">
                <a:solidFill>
                  <a:srgbClr val="FF9900"/>
                </a:solidFill>
              </a:rPr>
              <a:t>:                           </a:t>
            </a:r>
            <a:r>
              <a:rPr lang="es-ES_tradnl" sz="2200" smtClean="0">
                <a:solidFill>
                  <a:srgbClr val="FFFF00"/>
                </a:solidFill>
              </a:rPr>
              <a:t>Dobutamina,Noradrenalina</a:t>
            </a:r>
          </a:p>
          <a:p>
            <a:pPr algn="r">
              <a:lnSpc>
                <a:spcPct val="80000"/>
              </a:lnSpc>
            </a:pP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endParaRPr lang="pt-BR" sz="2200" smtClean="0"/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2392363" y="6873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6) Diagnosticar a hipertensão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</a:t>
            </a:r>
            <a:r>
              <a:rPr lang="pt-BR" sz="2400" smtClean="0">
                <a:solidFill>
                  <a:srgbClr val="FF9900"/>
                </a:solidFill>
              </a:rPr>
              <a:t>Ecocardiografia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</a:t>
            </a:r>
            <a:r>
              <a:rPr lang="pt-BR" sz="2400" smtClean="0">
                <a:solidFill>
                  <a:srgbClr val="FFFF00"/>
                </a:solidFill>
              </a:rPr>
              <a:t>óxido nítrico</a:t>
            </a:r>
            <a:r>
              <a:rPr lang="pt-BR" sz="2400" smtClean="0"/>
              <a:t> (vide Protocolo)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-não responsível        </a:t>
            </a:r>
            <a:r>
              <a:rPr lang="pt-BR" sz="2400" smtClean="0">
                <a:solidFill>
                  <a:srgbClr val="FFFF00"/>
                </a:solidFill>
              </a:rPr>
              <a:t>sildenafil EV (se possível)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Não associar iNO com sildenafil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chemeClr val="bg1"/>
                </a:solidFill>
              </a:rPr>
              <a:t>7)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r>
              <a:rPr lang="pt-BR" sz="2400" smtClean="0">
                <a:solidFill>
                  <a:schemeClr val="bg1"/>
                </a:solidFill>
              </a:rPr>
              <a:t>Ecografia funcional com disfunção ventricular direita/</a:t>
            </a:r>
            <a:r>
              <a:rPr lang="pt-BR" sz="2400" b="1" smtClean="0">
                <a:solidFill>
                  <a:srgbClr val="FF9900"/>
                </a:solidFill>
              </a:rPr>
              <a:t>piora</a:t>
            </a:r>
            <a:r>
              <a:rPr lang="pt-BR" sz="2400" smtClean="0">
                <a:solidFill>
                  <a:schemeClr val="bg1"/>
                </a:solidFill>
              </a:rPr>
              <a:t> </a:t>
            </a:r>
            <a:r>
              <a:rPr lang="pt-BR" sz="2400" b="1" smtClean="0">
                <a:solidFill>
                  <a:srgbClr val="FF9900"/>
                </a:solidFill>
              </a:rPr>
              <a:t>clínica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aberto: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     -</a:t>
            </a:r>
            <a:r>
              <a:rPr lang="pt-BR" sz="2400" smtClean="0">
                <a:solidFill>
                  <a:srgbClr val="FFFF00"/>
                </a:solidFill>
              </a:rPr>
              <a:t>Milrinona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fechado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-Prostaglandina-E1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14763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5300" name="AutoShape 5"/>
          <p:cNvSpPr>
            <a:spLocks noChangeArrowheads="1"/>
          </p:cNvSpPr>
          <p:nvPr/>
        </p:nvSpPr>
        <p:spPr bwMode="auto">
          <a:xfrm>
            <a:off x="3492500" y="2924175"/>
            <a:ext cx="481013" cy="249238"/>
          </a:xfrm>
          <a:prstGeom prst="rightArrowCallout">
            <a:avLst>
              <a:gd name="adj1" fmla="val 25000"/>
              <a:gd name="adj2" fmla="val 25000"/>
              <a:gd name="adj3" fmla="val 32166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55301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4923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 8) </a:t>
            </a:r>
            <a:r>
              <a:rPr lang="pt-BR" sz="2800" smtClean="0">
                <a:solidFill>
                  <a:srgbClr val="FFFF00"/>
                </a:solidFill>
              </a:rPr>
              <a:t>Intervenção cirúrgica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3000" smtClean="0"/>
              <a:t>   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   </a:t>
            </a:r>
            <a:r>
              <a:rPr lang="pt-BR" sz="2800" smtClean="0"/>
              <a:t>9)</a:t>
            </a:r>
            <a:r>
              <a:rPr lang="pt-BR" sz="2800" smtClean="0">
                <a:solidFill>
                  <a:srgbClr val="FFFF00"/>
                </a:solidFill>
              </a:rPr>
              <a:t> Punção torácica</a:t>
            </a:r>
            <a:r>
              <a:rPr lang="pt-BR" sz="2800" smtClean="0"/>
              <a:t>: </a:t>
            </a:r>
            <a:r>
              <a:rPr lang="pt-BR" smtClean="0"/>
              <a:t>piora clinica associada a velamento de hemitórax com desvio de mediastino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10) </a:t>
            </a:r>
            <a:r>
              <a:rPr lang="pt-BR" sz="2800" smtClean="0">
                <a:solidFill>
                  <a:srgbClr val="FFFF00"/>
                </a:solidFill>
              </a:rPr>
              <a:t>Dreno torácico</a:t>
            </a:r>
            <a:r>
              <a:rPr lang="pt-BR" sz="2800" smtClean="0"/>
              <a:t>: só após 3 punções</a:t>
            </a:r>
          </a:p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endParaRPr lang="pt-BR" sz="2800" smtClean="0"/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16922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6165850"/>
          </a:xfrm>
          <a:ln w="76200" cap="flat">
            <a:solidFill>
              <a:srgbClr val="FF00FF"/>
            </a:solidFill>
            <a:prstDash val="sysDot"/>
          </a:ln>
        </p:spPr>
        <p:txBody>
          <a:bodyPr lIns="0" tIns="0" rIns="0" bIns="0"/>
          <a:lstStyle/>
          <a:p>
            <a:pPr marL="571500" indent="-571500" defTabSz="584200" eaLnBrk="1">
              <a:buFont typeface="Arial" pitchFamily="34" charset="0"/>
              <a:buNone/>
            </a:pPr>
            <a:r>
              <a:rPr lang="pt-BR" sz="2900" b="1" smtClean="0"/>
              <a:t>                     </a:t>
            </a:r>
            <a:r>
              <a:rPr lang="pt-BR" sz="2900" b="1" smtClean="0">
                <a:solidFill>
                  <a:srgbClr val="FF9900"/>
                </a:solidFill>
              </a:rPr>
              <a:t>Suporte hemodinâmico</a:t>
            </a:r>
          </a:p>
          <a:p>
            <a:pPr marL="571500" indent="-571500" algn="ctr" defTabSz="584200" eaLnBrk="1">
              <a:buFont typeface="Arial" pitchFamily="34" charset="0"/>
              <a:buNone/>
            </a:pPr>
            <a:r>
              <a:rPr lang="pt-BR" sz="2800" smtClean="0"/>
              <a:t>A atividade miocárdica comumente está comprometida</a:t>
            </a:r>
            <a:endParaRPr lang="pt-BR" sz="2800" b="1" smtClean="0">
              <a:solidFill>
                <a:srgbClr val="FF9900"/>
              </a:solidFill>
            </a:endParaRP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Disfunção do VE</a:t>
            </a:r>
            <a:r>
              <a:rPr lang="pt-BR" smtClean="0"/>
              <a:t>: considerar </a:t>
            </a:r>
            <a:r>
              <a:rPr lang="pt-BR" b="1" smtClean="0">
                <a:solidFill>
                  <a:srgbClr val="FF9900"/>
                </a:solidFill>
              </a:rPr>
              <a:t>DOBUTAMINA / NORADRENALINA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Shunt pelo foramen oval indicando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b="1" smtClean="0">
                <a:solidFill>
                  <a:srgbClr val="FF9900"/>
                </a:solidFill>
              </a:rPr>
              <a:t>disfunção do ventrículo direito: considerar Sildenafil / Milrinona 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O uso de correção rápida com soluções colóides ou cristalóides</a:t>
            </a:r>
            <a:r>
              <a:rPr lang="pt-BR" smtClean="0"/>
              <a:t>, a não ser quando exista evidência de depleção intravascular, </a:t>
            </a:r>
            <a:r>
              <a:rPr lang="pt-BR" smtClean="0">
                <a:solidFill>
                  <a:srgbClr val="FF9900"/>
                </a:solidFill>
              </a:rPr>
              <a:t>está contraindicado</a:t>
            </a:r>
            <a:r>
              <a:rPr lang="pt-BR" sz="2500" smtClean="0"/>
              <a:t>.</a:t>
            </a:r>
          </a:p>
          <a:p>
            <a:pPr marL="914400" lvl="1" indent="-571500" defTabSz="584200">
              <a:buFont typeface="Arial" pitchFamily="34" charset="0"/>
              <a:buNone/>
            </a:pPr>
            <a:r>
              <a:rPr lang="pt-BR" sz="1800" smtClean="0"/>
              <a:t>(Isto porque a pressão do átrio direito geralmente está elevada (aumento da resistência vascular pulmonar e disfunção de ventrículo direito). Administração excessiva de fluidos nestas circunstâncias resulta em aumento ainda maior da pressão de átrio direito e exacerbação do  shunt direito-esquerdo no nível do forame oval e hipoxemia)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79388" y="188913"/>
            <a:ext cx="788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PORTANTO....Hérnia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Finalizando...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428625" y="1143000"/>
            <a:ext cx="8229600" cy="4525963"/>
          </a:xfrm>
        </p:spPr>
        <p:txBody>
          <a:bodyPr/>
          <a:lstStyle/>
          <a:p>
            <a:r>
              <a:rPr lang="pt-BR" b="1" i="1" smtClean="0"/>
              <a:t>“eu fui inundado com tantas dúvidas e tantos erros e aparentemente o único benefício que tive  através da educação e instrução, é que cada vez mais eu continuo a descobrir a minha própria ignorância” </a:t>
            </a:r>
            <a:r>
              <a:rPr lang="pt-BR" smtClean="0"/>
              <a:t>Augusto Sola</a:t>
            </a:r>
          </a:p>
        </p:txBody>
      </p:sp>
      <p:pic>
        <p:nvPicPr>
          <p:cNvPr id="583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4350" y="4500563"/>
            <a:ext cx="35496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72000"/>
            <a:ext cx="34464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7"/>
          <p:cNvSpPr txBox="1">
            <a:spLocks noChangeArrowheads="1"/>
          </p:cNvSpPr>
          <p:nvPr/>
        </p:nvSpPr>
        <p:spPr bwMode="auto">
          <a:xfrm>
            <a:off x="3616325" y="5151438"/>
            <a:ext cx="1409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Brasília</a:t>
            </a:r>
          </a:p>
          <a:p>
            <a:pPr algn="ctr"/>
            <a:r>
              <a:rPr lang="pt-BR">
                <a:solidFill>
                  <a:srgbClr val="FF00FF"/>
                </a:solidFill>
              </a:rPr>
              <a:t>“fervendo”!</a:t>
            </a:r>
          </a:p>
        </p:txBody>
      </p:sp>
      <p:pic>
        <p:nvPicPr>
          <p:cNvPr id="5837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92213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nene0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2225" y="0"/>
            <a:ext cx="13033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</a:p>
        </p:txBody>
      </p:sp>
      <p:sp>
        <p:nvSpPr>
          <p:cNvPr id="59395" name="Text Box 7"/>
          <p:cNvSpPr txBox="1">
            <a:spLocks noChangeArrowheads="1"/>
          </p:cNvSpPr>
          <p:nvPr/>
        </p:nvSpPr>
        <p:spPr bwMode="auto">
          <a:xfrm>
            <a:off x="1547813" y="6237288"/>
            <a:ext cx="7388561" cy="607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Dr. Paulo R. Margotto e Dr. Fernando Benevides, Chefe da UTI Neonatal do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1800" b="1" dirty="0" smtClean="0">
                <a:solidFill>
                  <a:srgbClr val="0066FF"/>
                </a:solidFill>
                <a:latin typeface="Baskerville Old Face" pitchFamily="18" charset="0"/>
                <a:ea typeface="DejaVu Sans"/>
                <a:cs typeface="DejaVu Sans"/>
              </a:rPr>
              <a:t>Hospital Albert Sabin</a:t>
            </a:r>
            <a:endParaRPr lang="pt-BR" sz="1800" b="1" dirty="0">
              <a:solidFill>
                <a:srgbClr val="0066FF"/>
              </a:solidFill>
              <a:latin typeface="Baskerville Old Face" pitchFamily="18" charset="0"/>
              <a:ea typeface="DejaVu Sans"/>
              <a:cs typeface="DejaVu Sans"/>
            </a:endParaRPr>
          </a:p>
        </p:txBody>
      </p:sp>
      <p:pic>
        <p:nvPicPr>
          <p:cNvPr id="59398" name="Picture 6" descr="C:\Users\Paulo\Pictures\Fotos-Familiares--2015\DSC02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7143799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ngue">
  <a:themeElements>
    <a:clrScheme name="Personalizada 2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Dengue</Template>
  <TotalTime>2150</TotalTime>
  <Words>4522</Words>
  <Application>Microsoft Office PowerPoint</Application>
  <PresentationFormat>Apresentação na tela (4:3)</PresentationFormat>
  <Paragraphs>528</Paragraphs>
  <Slides>57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58" baseType="lpstr">
      <vt:lpstr>Dengue</vt:lpstr>
      <vt:lpstr>Hérnia diafragmática congênita (HDC), ainda um desafio (hipertensão pulmonar)  Encontro em Fortaleza, 26 de março de 2015 </vt:lpstr>
      <vt:lpstr>Hérnia diafragmática congênita, ainda um desafio</vt:lpstr>
      <vt:lpstr>Preditores pré-natais de gravidade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Intervenção cirúrgica e resultados</vt:lpstr>
      <vt:lpstr>Acompanhamento a longo prazo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Finalizando...</vt:lpstr>
      <vt:lpstr>OBRIGADO!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Constipação</dc:title>
  <dc:creator>user</dc:creator>
  <cp:lastModifiedBy>Paulo</cp:lastModifiedBy>
  <cp:revision>80</cp:revision>
  <dcterms:created xsi:type="dcterms:W3CDTF">2014-09-21T17:44:16Z</dcterms:created>
  <dcterms:modified xsi:type="dcterms:W3CDTF">2015-03-29T01:31:31Z</dcterms:modified>
</cp:coreProperties>
</file>