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8" r:id="rId2"/>
    <p:sldId id="387" r:id="rId3"/>
    <p:sldId id="295" r:id="rId4"/>
    <p:sldId id="342" r:id="rId5"/>
    <p:sldId id="343" r:id="rId6"/>
    <p:sldId id="354" r:id="rId7"/>
    <p:sldId id="256" r:id="rId8"/>
    <p:sldId id="297" r:id="rId9"/>
    <p:sldId id="282" r:id="rId10"/>
    <p:sldId id="371" r:id="rId11"/>
    <p:sldId id="345" r:id="rId12"/>
    <p:sldId id="346" r:id="rId13"/>
    <p:sldId id="348" r:id="rId14"/>
    <p:sldId id="372" r:id="rId15"/>
    <p:sldId id="373" r:id="rId16"/>
    <p:sldId id="374" r:id="rId17"/>
    <p:sldId id="375" r:id="rId18"/>
    <p:sldId id="349" r:id="rId19"/>
    <p:sldId id="350" r:id="rId20"/>
    <p:sldId id="376" r:id="rId21"/>
    <p:sldId id="351" r:id="rId22"/>
    <p:sldId id="352" r:id="rId23"/>
    <p:sldId id="377" r:id="rId24"/>
    <p:sldId id="378" r:id="rId25"/>
    <p:sldId id="379" r:id="rId26"/>
    <p:sldId id="380" r:id="rId27"/>
    <p:sldId id="381" r:id="rId28"/>
    <p:sldId id="382" r:id="rId29"/>
    <p:sldId id="383" r:id="rId30"/>
    <p:sldId id="385" r:id="rId31"/>
    <p:sldId id="386" r:id="rId32"/>
    <p:sldId id="391" r:id="rId33"/>
    <p:sldId id="393" r:id="rId34"/>
    <p:sldId id="394" r:id="rId35"/>
    <p:sldId id="392" r:id="rId36"/>
    <p:sldId id="389" r:id="rId37"/>
    <p:sldId id="395" r:id="rId38"/>
    <p:sldId id="396" r:id="rId39"/>
    <p:sldId id="399" r:id="rId40"/>
    <p:sldId id="397" r:id="rId41"/>
    <p:sldId id="398" r:id="rId42"/>
    <p:sldId id="384" r:id="rId43"/>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3399"/>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60"/>
  </p:normalViewPr>
  <p:slideViewPr>
    <p:cSldViewPr>
      <p:cViewPr>
        <p:scale>
          <a:sx n="100" d="100"/>
          <a:sy n="100" d="100"/>
        </p:scale>
        <p:origin x="-830" y="-25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58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2F8AD11-951B-484B-963B-C820731920CD}" type="datetimeFigureOut">
              <a:rPr lang="pt-BR"/>
              <a:pPr>
                <a:defRPr/>
              </a:pPr>
              <a:t>19/08/2015</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661257B-B01F-4301-AECF-F6B58296146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9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BC6ED82-DBDA-4F59-9C5B-BC3B93CF4857}" type="slidenum">
              <a:rPr lang="pt-BR"/>
              <a:pPr fontAlgn="base">
                <a:spcBef>
                  <a:spcPct val="0"/>
                </a:spcBef>
                <a:spcAft>
                  <a:spcPct val="0"/>
                </a:spcAft>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07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0C965EA-2CB8-40AD-B791-90A5FCD40A1F}" type="slidenum">
              <a:rPr lang="pt-BR"/>
              <a:pPr fontAlgn="base">
                <a:spcBef>
                  <a:spcPct val="0"/>
                </a:spcBef>
                <a:spcAft>
                  <a:spcPct val="0"/>
                </a:spcAft>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1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17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84D512-A589-427F-A69F-9340A82A7879}" type="slidenum">
              <a:rPr lang="pt-BR"/>
              <a:pPr fontAlgn="base">
                <a:spcBef>
                  <a:spcPct val="0"/>
                </a:spcBef>
                <a:spcAft>
                  <a:spcPct val="0"/>
                </a:spcAft>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27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7252CA-18C4-468C-8702-A3615902403B}" type="slidenum">
              <a:rPr lang="pt-BR"/>
              <a:pPr fontAlgn="base">
                <a:spcBef>
                  <a:spcPct val="0"/>
                </a:spcBef>
                <a:spcAft>
                  <a:spcPct val="0"/>
                </a:spcAft>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37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37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3FE2097-6963-4858-9963-1901914F8B6B}" type="slidenum">
              <a:rPr lang="pt-BR"/>
              <a:pPr fontAlgn="base">
                <a:spcBef>
                  <a:spcPct val="0"/>
                </a:spcBef>
                <a:spcAft>
                  <a:spcPct val="0"/>
                </a:spcAft>
              </a:pPr>
              <a:t>6</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7598BA88-7C58-4174-995B-C38C38EEE05A}"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A1D3BD7-32F9-4ED3-9583-D46CA78D83A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88583C5-451D-4256-83C8-8CEC0D511C8B}"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D09DEA-C8F6-49BF-AE69-77B536EACEA3}"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5FA245A6-B7FB-4DB7-8236-FCD42561CE9E}"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10B2E9A-6B1B-4071-8C03-EE6D0269A48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6127CE0A-B0EF-4E9B-99CF-BCF17D174F40}"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5F40E26D-A523-41BF-AF99-D0ABE1AEF68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F73F23E6-EA3F-4D7D-9C43-9C5E8984C05F}" type="datetimeFigureOut">
              <a:rPr lang="pt-BR"/>
              <a:pPr>
                <a:defRPr/>
              </a:pPr>
              <a:t>19/08/2015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3E33316-8EE7-40C0-9E0F-F983C3C9568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12FBB773-6C49-46C8-BC64-437335DAED4E}" type="datetimeFigureOut">
              <a:rPr lang="pt-BR"/>
              <a:pPr>
                <a:defRPr/>
              </a:pPr>
              <a:t>19/08/2015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6D59FDE-B4BB-439C-9629-784176E597A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E2380343-A8C0-48BE-8D4C-BCD53962F11D}" type="datetimeFigureOut">
              <a:rPr lang="pt-BR"/>
              <a:pPr>
                <a:defRPr/>
              </a:pPr>
              <a:t>19/08/2015</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7423015-864B-469C-9A89-EE1C3B4682F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2D3E7016-92DE-4F6B-9558-A0CA516D46BC}"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5F35F63-D9E3-439A-9FCD-5AC96CC96F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BA035D28-58AC-4322-A0FA-55B24BBD3F46}"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3CE713B-FDD0-4648-AC58-23DC8743D174}"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B320953-FD2B-483A-A9A2-6F3CBE300BA4}"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C782B79-0C59-4C5B-A730-50BC7AFC307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8DEDFF4-62A7-46D8-91A9-60B656417493}"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697A866-4402-4309-9209-44C0D566E3E1}"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AD4BB4D-FC27-4E90-9A10-73D4179654EE}" type="datetimeFigureOut">
              <a:rPr lang="pt-BR"/>
              <a:pPr>
                <a:defRPr/>
              </a:pPr>
              <a:t>19/08/2015</a:t>
            </a:fld>
            <a:endParaRPr lang="pt-BR"/>
          </a:p>
        </p:txBody>
      </p:sp>
      <p:sp>
        <p:nvSpPr>
          <p:cNvPr id="5" name="Espaço Reservado para Rodapé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5FCB5CFA-B450-4771-9958-03BC01C874F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www.paulomargotto.com.br/" TargetMode="Externa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linkname=pubmed_pubmed&amp;from_uid=24678482" TargetMode="External"/><Relationship Id="rId2" Type="http://schemas.openxmlformats.org/officeDocument/2006/relationships/hyperlink" Target="http://www.ncbi.nlm.nih.gov/pubmed/2467848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Terapia%20ex-utero%20intraparto.doc"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C.ppt"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lf-Adenom_Cist_US_RM_pre_natal.pptx"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cc.ppt" TargetMode="Externa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Causas_dificuldade_respiratoria.doc" TargetMode="Externa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1"/>
          <p:cNvSpPr>
            <a:spLocks noGrp="1"/>
          </p:cNvSpPr>
          <p:nvPr>
            <p:ph type="ctrTitle" idx="4294967295"/>
          </p:nvPr>
        </p:nvSpPr>
        <p:spPr>
          <a:xfrm>
            <a:off x="179388" y="2286000"/>
            <a:ext cx="9144000" cy="2857500"/>
          </a:xfrm>
        </p:spPr>
        <p:txBody>
          <a:bodyPr/>
          <a:lstStyle/>
          <a:p>
            <a:r>
              <a:rPr lang="en-US" sz="4000" b="1" dirty="0" smtClean="0">
                <a:solidFill>
                  <a:schemeClr val="tx2"/>
                </a:solidFill>
              </a:rPr>
              <a:t/>
            </a:r>
            <a:br>
              <a:rPr lang="en-US" sz="4000" b="1" dirty="0" smtClean="0">
                <a:solidFill>
                  <a:schemeClr val="tx2"/>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t>
            </a:r>
            <a:r>
              <a:rPr lang="en-US" sz="1600" dirty="0" err="1" smtClean="0"/>
              <a:t>Apresentação</a:t>
            </a:r>
            <a:r>
              <a:rPr lang="en-US" sz="1600" dirty="0" smtClean="0"/>
              <a:t>: </a:t>
            </a:r>
            <a:r>
              <a:rPr lang="en-US" sz="1600" dirty="0" err="1" smtClean="0"/>
              <a:t>Aline</a:t>
            </a:r>
            <a:r>
              <a:rPr lang="en-US" sz="1600" dirty="0" smtClean="0"/>
              <a:t> D. de C. Cardoso – R4 UTIN HMIB</a:t>
            </a:r>
            <a:br>
              <a:rPr lang="en-US" sz="1600" dirty="0" smtClean="0"/>
            </a:br>
            <a:r>
              <a:rPr lang="en-US" sz="1600" dirty="0" smtClean="0"/>
              <a:t> </a:t>
            </a:r>
            <a:r>
              <a:rPr lang="en-US" sz="1600" dirty="0" err="1" smtClean="0"/>
              <a:t>Coordenação</a:t>
            </a:r>
            <a:r>
              <a:rPr lang="en-US" sz="1600" dirty="0" smtClean="0"/>
              <a:t> :  Marta D. Rocha de </a:t>
            </a:r>
            <a:r>
              <a:rPr lang="en-US" sz="1600" dirty="0" err="1" smtClean="0"/>
              <a:t>Moura</a:t>
            </a:r>
            <a:r>
              <a:rPr lang="en-US" sz="1600" dirty="0" smtClean="0"/>
              <a:t/>
            </a:r>
            <a:br>
              <a:rPr lang="en-US" sz="1600" dirty="0" smtClean="0"/>
            </a:br>
            <a:r>
              <a:rPr lang="en-US" sz="1600" dirty="0" smtClean="0"/>
              <a:t>       Brasília, 15 de </a:t>
            </a:r>
            <a:r>
              <a:rPr lang="en-US" sz="1600" dirty="0" err="1" smtClean="0"/>
              <a:t>agosto</a:t>
            </a:r>
            <a:r>
              <a:rPr lang="en-US" sz="1600" dirty="0" smtClean="0"/>
              <a:t> de 2015</a:t>
            </a:r>
            <a:endParaRPr lang="pt-BR" sz="1600" dirty="0" smtClean="0"/>
          </a:p>
        </p:txBody>
      </p:sp>
      <p:sp>
        <p:nvSpPr>
          <p:cNvPr id="10" name="Título 4"/>
          <p:cNvSpPr txBox="1">
            <a:spLocks/>
          </p:cNvSpPr>
          <p:nvPr/>
        </p:nvSpPr>
        <p:spPr>
          <a:xfrm>
            <a:off x="142875" y="1928813"/>
            <a:ext cx="8929688" cy="1214437"/>
          </a:xfrm>
          <a:prstGeom prst="rect">
            <a:avLst/>
          </a:prstGeom>
        </p:spPr>
        <p:txBody>
          <a:bodyPr anchor="ctr"/>
          <a:lstStyle/>
          <a:p>
            <a:pPr algn="ctr" fontAlgn="auto">
              <a:spcAft>
                <a:spcPts val="0"/>
              </a:spcAft>
              <a:defRPr/>
            </a:pPr>
            <a:endParaRPr lang="pt-BR" sz="2000" dirty="0">
              <a:solidFill>
                <a:schemeClr val="tx2">
                  <a:lumMod val="50000"/>
                </a:schemeClr>
              </a:solidFill>
              <a:latin typeface="+mj-lt"/>
              <a:ea typeface="+mj-ea"/>
              <a:cs typeface="+mj-cs"/>
            </a:endParaRPr>
          </a:p>
        </p:txBody>
      </p:sp>
      <p:pic>
        <p:nvPicPr>
          <p:cNvPr id="2052" name="Picture 2"/>
          <p:cNvPicPr>
            <a:picLocks noChangeAspect="1" noChangeArrowheads="1"/>
          </p:cNvPicPr>
          <p:nvPr/>
        </p:nvPicPr>
        <p:blipFill>
          <a:blip r:embed="rId3"/>
          <a:srcRect/>
          <a:stretch>
            <a:fillRect/>
          </a:stretch>
        </p:blipFill>
        <p:spPr bwMode="auto">
          <a:xfrm>
            <a:off x="250825" y="2139950"/>
            <a:ext cx="8345488" cy="1465263"/>
          </a:xfrm>
          <a:prstGeom prst="rect">
            <a:avLst/>
          </a:prstGeom>
          <a:noFill/>
          <a:ln w="9525">
            <a:noFill/>
            <a:miter lim="800000"/>
            <a:headEnd/>
            <a:tailEnd/>
          </a:ln>
        </p:spPr>
      </p:pic>
      <p:pic>
        <p:nvPicPr>
          <p:cNvPr id="2054" name="Picture 5"/>
          <p:cNvPicPr>
            <a:picLocks noChangeAspect="1" noChangeArrowheads="1"/>
          </p:cNvPicPr>
          <p:nvPr/>
        </p:nvPicPr>
        <p:blipFill>
          <a:blip r:embed="rId4"/>
          <a:srcRect/>
          <a:stretch>
            <a:fillRect/>
          </a:stretch>
        </p:blipFill>
        <p:spPr bwMode="auto">
          <a:xfrm>
            <a:off x="107950" y="3579813"/>
            <a:ext cx="2786063" cy="1066800"/>
          </a:xfrm>
          <a:prstGeom prst="rect">
            <a:avLst/>
          </a:prstGeom>
          <a:noFill/>
          <a:ln w="9525">
            <a:noFill/>
            <a:miter lim="800000"/>
            <a:headEnd/>
            <a:tailEnd/>
          </a:ln>
        </p:spPr>
      </p:pic>
      <p:pic>
        <p:nvPicPr>
          <p:cNvPr id="2055" name="Picture 2"/>
          <p:cNvPicPr>
            <a:picLocks noChangeAspect="1" noChangeArrowheads="1"/>
          </p:cNvPicPr>
          <p:nvPr/>
        </p:nvPicPr>
        <p:blipFill>
          <a:blip r:embed="rId5"/>
          <a:srcRect/>
          <a:stretch>
            <a:fillRect/>
          </a:stretch>
        </p:blipFill>
        <p:spPr bwMode="auto">
          <a:xfrm>
            <a:off x="0" y="0"/>
            <a:ext cx="9144000" cy="1412875"/>
          </a:xfrm>
          <a:prstGeom prst="rect">
            <a:avLst/>
          </a:prstGeom>
          <a:noFill/>
          <a:ln w="9525">
            <a:noFill/>
            <a:miter lim="800000"/>
            <a:headEnd/>
            <a:tailEnd/>
          </a:ln>
        </p:spPr>
      </p:pic>
      <p:sp>
        <p:nvSpPr>
          <p:cNvPr id="2056" name="Text Box 8"/>
          <p:cNvSpPr txBox="1">
            <a:spLocks noChangeArrowheads="1"/>
          </p:cNvSpPr>
          <p:nvPr/>
        </p:nvSpPr>
        <p:spPr bwMode="auto">
          <a:xfrm>
            <a:off x="0" y="1419225"/>
            <a:ext cx="8672513" cy="701675"/>
          </a:xfrm>
          <a:prstGeom prst="rect">
            <a:avLst/>
          </a:prstGeom>
          <a:noFill/>
          <a:ln w="9525">
            <a:noFill/>
            <a:miter lim="800000"/>
            <a:headEnd/>
            <a:tailEnd/>
          </a:ln>
          <a:effectLst/>
        </p:spPr>
        <p:txBody>
          <a:bodyPr wrap="none">
            <a:spAutoFit/>
          </a:bodyPr>
          <a:lstStyle/>
          <a:p>
            <a:pPr algn="ctr"/>
            <a:r>
              <a:rPr lang="pt-BR" sz="2000" b="1" dirty="0">
                <a:solidFill>
                  <a:schemeClr val="hlink"/>
                </a:solidFill>
              </a:rPr>
              <a:t>Terapia </a:t>
            </a:r>
            <a:r>
              <a:rPr lang="pt-BR" sz="2000" b="1" dirty="0" err="1">
                <a:solidFill>
                  <a:schemeClr val="hlink"/>
                </a:solidFill>
              </a:rPr>
              <a:t>intrauterina</a:t>
            </a:r>
            <a:r>
              <a:rPr lang="pt-BR" sz="2000" b="1" dirty="0">
                <a:solidFill>
                  <a:schemeClr val="hlink"/>
                </a:solidFill>
              </a:rPr>
              <a:t> para malformação </a:t>
            </a:r>
            <a:r>
              <a:rPr lang="pt-BR" sz="2000" b="1" dirty="0" err="1">
                <a:solidFill>
                  <a:schemeClr val="hlink"/>
                </a:solidFill>
              </a:rPr>
              <a:t>adenomatóide</a:t>
            </a:r>
            <a:r>
              <a:rPr lang="pt-BR" sz="2000" b="1" dirty="0">
                <a:solidFill>
                  <a:schemeClr val="hlink"/>
                </a:solidFill>
              </a:rPr>
              <a:t> </a:t>
            </a:r>
            <a:r>
              <a:rPr lang="pt-BR" sz="2000" b="1" dirty="0" err="1">
                <a:solidFill>
                  <a:schemeClr val="hlink"/>
                </a:solidFill>
              </a:rPr>
              <a:t>macrocística</a:t>
            </a:r>
            <a:r>
              <a:rPr lang="pt-BR" sz="2000" b="1" dirty="0">
                <a:solidFill>
                  <a:schemeClr val="hlink"/>
                </a:solidFill>
              </a:rPr>
              <a:t> do </a:t>
            </a:r>
          </a:p>
          <a:p>
            <a:pPr algn="ctr"/>
            <a:r>
              <a:rPr lang="pt-BR" sz="2000" b="1" dirty="0">
                <a:solidFill>
                  <a:schemeClr val="hlink"/>
                </a:solidFill>
              </a:rPr>
              <a:t>pulmão</a:t>
            </a:r>
          </a:p>
        </p:txBody>
      </p:sp>
      <p:sp>
        <p:nvSpPr>
          <p:cNvPr id="2057" name="Text Box 9"/>
          <p:cNvSpPr txBox="1">
            <a:spLocks noChangeArrowheads="1"/>
          </p:cNvSpPr>
          <p:nvPr/>
        </p:nvSpPr>
        <p:spPr bwMode="auto">
          <a:xfrm>
            <a:off x="6115050" y="4776788"/>
            <a:ext cx="3028950" cy="366712"/>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r>
              <a:rPr lang="pt-BR" sz="4000" smtClean="0">
                <a:solidFill>
                  <a:schemeClr val="hlink"/>
                </a:solidFill>
              </a:rPr>
              <a:t>Você pode consultar este estudo</a:t>
            </a:r>
            <a:br>
              <a:rPr lang="pt-BR" sz="4000" smtClean="0">
                <a:solidFill>
                  <a:schemeClr val="hlink"/>
                </a:solidFill>
              </a:rPr>
            </a:br>
            <a:r>
              <a:rPr lang="pt-BR" sz="4000" smtClean="0">
                <a:solidFill>
                  <a:schemeClr val="hlink"/>
                </a:solidFill>
              </a:rPr>
              <a:t>completo, Aqui e Agora!</a:t>
            </a:r>
          </a:p>
        </p:txBody>
      </p:sp>
      <p:sp>
        <p:nvSpPr>
          <p:cNvPr id="52227" name="Rectangle 3"/>
          <p:cNvSpPr>
            <a:spLocks noGrp="1"/>
          </p:cNvSpPr>
          <p:nvPr>
            <p:ph type="body" idx="1"/>
          </p:nvPr>
        </p:nvSpPr>
        <p:spPr>
          <a:xfrm>
            <a:off x="395288" y="1419225"/>
            <a:ext cx="8229600" cy="3394075"/>
          </a:xfrm>
        </p:spPr>
        <p:txBody>
          <a:bodyPr/>
          <a:lstStyle/>
          <a:p>
            <a:pPr>
              <a:lnSpc>
                <a:spcPct val="80000"/>
              </a:lnSpc>
            </a:pPr>
            <a:r>
              <a:rPr lang="pt-BR" sz="2400" smtClean="0">
                <a:hlinkClick r:id="rId2"/>
              </a:rPr>
              <a:t>Intrauterine therapy for macrocystic congenital cystic adenomatoid malformation of the lung.</a:t>
            </a:r>
            <a:endParaRPr lang="pt-BR" sz="2400" smtClean="0"/>
          </a:p>
          <a:p>
            <a:pPr>
              <a:lnSpc>
                <a:spcPct val="80000"/>
              </a:lnSpc>
            </a:pPr>
            <a:r>
              <a:rPr lang="pt-BR" sz="2400" smtClean="0"/>
              <a:t>Min JY, Won HS, Lee MY, Suk HJ, Shim JY, Lee PR, Kim A.</a:t>
            </a:r>
          </a:p>
          <a:p>
            <a:pPr>
              <a:lnSpc>
                <a:spcPct val="80000"/>
              </a:lnSpc>
            </a:pPr>
            <a:r>
              <a:rPr lang="pt-BR" sz="2400" smtClean="0"/>
              <a:t>Obstet Gynecol Sci. 2014 Mar;57(2):102-8. doi: 10.5468/ogs.2014.57.2.102. Epub 2014 Mar 15.</a:t>
            </a:r>
          </a:p>
          <a:p>
            <a:pPr>
              <a:lnSpc>
                <a:spcPct val="80000"/>
              </a:lnSpc>
            </a:pPr>
            <a:r>
              <a:rPr lang="pt-BR" sz="2400" smtClean="0"/>
              <a:t>PMID:</a:t>
            </a:r>
          </a:p>
          <a:p>
            <a:pPr lvl="1">
              <a:lnSpc>
                <a:spcPct val="80000"/>
              </a:lnSpc>
            </a:pPr>
            <a:r>
              <a:rPr lang="pt-BR" sz="2000" smtClean="0"/>
              <a:t> 24678482</a:t>
            </a:r>
          </a:p>
          <a:p>
            <a:pPr>
              <a:lnSpc>
                <a:spcPct val="80000"/>
              </a:lnSpc>
              <a:buFont typeface="Arial" charset="0"/>
              <a:buNone/>
            </a:pPr>
            <a:r>
              <a:rPr lang="pt-BR" sz="2400" smtClean="0"/>
              <a:t> </a:t>
            </a:r>
            <a:r>
              <a:rPr lang="pt-BR" sz="2400" b="1" smtClean="0">
                <a:hlinkClick r:id="rId2"/>
              </a:rPr>
              <a:t>Free PMC Article</a:t>
            </a:r>
            <a:endParaRPr lang="pt-BR" sz="2400" u="sng" smtClean="0">
              <a:hlinkClick r:id="rId3"/>
            </a:endParaRPr>
          </a:p>
          <a:p>
            <a:pPr>
              <a:lnSpc>
                <a:spcPct val="80000"/>
              </a:lnSpc>
            </a:pPr>
            <a:r>
              <a:rPr lang="pt-BR" sz="2400" u="sng" smtClean="0">
                <a:hlinkClick r:id="rId3"/>
              </a:rPr>
              <a:t>Similar articles</a:t>
            </a:r>
            <a:endParaRPr lang="pt-BR" sz="2400" u="sng" smtClean="0"/>
          </a:p>
        </p:txBody>
      </p:sp>
      <p:sp>
        <p:nvSpPr>
          <p:cNvPr id="52228" name="Line 4"/>
          <p:cNvSpPr>
            <a:spLocks noChangeShapeType="1"/>
          </p:cNvSpPr>
          <p:nvPr/>
        </p:nvSpPr>
        <p:spPr bwMode="auto">
          <a:xfrm>
            <a:off x="250825" y="1203325"/>
            <a:ext cx="360363" cy="504825"/>
          </a:xfrm>
          <a:prstGeom prst="line">
            <a:avLst/>
          </a:prstGeom>
          <a:noFill/>
          <a:ln w="76200">
            <a:solidFill>
              <a:srgbClr val="FF3399"/>
            </a:solidFill>
            <a:round/>
            <a:headEnd/>
            <a:tailEnd type="triangle" w="med" len="med"/>
          </a:ln>
          <a:effectLst/>
        </p:spPr>
        <p:txBody>
          <a:bodyPr/>
          <a:lstStyle/>
          <a:p>
            <a:endParaRPr lang="pt-BR"/>
          </a:p>
        </p:txBody>
      </p:sp>
      <p:sp>
        <p:nvSpPr>
          <p:cNvPr id="52229" name="Text Box 5"/>
          <p:cNvSpPr txBox="1">
            <a:spLocks noChangeArrowheads="1"/>
          </p:cNvSpPr>
          <p:nvPr/>
        </p:nvSpPr>
        <p:spPr bwMode="auto">
          <a:xfrm>
            <a:off x="0" y="842963"/>
            <a:ext cx="1619250" cy="366712"/>
          </a:xfrm>
          <a:prstGeom prst="rect">
            <a:avLst/>
          </a:prstGeom>
          <a:noFill/>
          <a:ln w="9525">
            <a:noFill/>
            <a:miter lim="800000"/>
            <a:headEnd/>
            <a:tailEnd/>
          </a:ln>
          <a:effectLst/>
        </p:spPr>
        <p:txBody>
          <a:bodyPr wrap="none">
            <a:spAutoFit/>
          </a:bodyPr>
          <a:lstStyle/>
          <a:p>
            <a:r>
              <a:rPr lang="pt-BR" b="1">
                <a:solidFill>
                  <a:srgbClr val="FF6600"/>
                </a:solidFill>
              </a:rPr>
              <a:t>(Clicar Aqui!)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grpSp>
        <p:nvGrpSpPr>
          <p:cNvPr id="307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3076" name="Espaço Reservado para Conteúdo 2"/>
          <p:cNvSpPr>
            <a:spLocks noGrp="1"/>
          </p:cNvSpPr>
          <p:nvPr>
            <p:ph idx="1"/>
          </p:nvPr>
        </p:nvSpPr>
        <p:spPr>
          <a:xfrm>
            <a:off x="285750" y="892175"/>
            <a:ext cx="8643938" cy="3965575"/>
          </a:xfrm>
        </p:spPr>
        <p:txBody>
          <a:bodyPr/>
          <a:lstStyle/>
          <a:p>
            <a:pPr marL="0" lvl="1" indent="531813" algn="just">
              <a:spcAft>
                <a:spcPts val="600"/>
              </a:spcAft>
              <a:buFont typeface="Arial" charset="0"/>
              <a:buNone/>
            </a:pPr>
            <a:r>
              <a:rPr lang="pt-BR" sz="2400" smtClean="0"/>
              <a:t>A malformação adenomatóide cística congênita (MACC) é uma massa cística histologicamente caracterizada pela proliferação anormal dos bronquíolos respiratórios terminais</a:t>
            </a:r>
            <a:r>
              <a:rPr lang="pt-BR" sz="2400" baseline="30000" smtClean="0"/>
              <a:t>1</a:t>
            </a:r>
            <a:r>
              <a:rPr lang="pt-BR" sz="2400" smtClean="0"/>
              <a:t>, e raramente ocorre, com uma incidência de 1: 25.000 a 1: 35.000 gestações</a:t>
            </a:r>
            <a:r>
              <a:rPr lang="pt-BR" sz="2400" baseline="30000" smtClean="0"/>
              <a:t>2</a:t>
            </a:r>
            <a:r>
              <a:rPr lang="pt-BR" sz="2400" smtClean="0"/>
              <a:t>. </a:t>
            </a:r>
          </a:p>
          <a:p>
            <a:pPr marL="0" lvl="1" indent="531813" algn="just">
              <a:spcAft>
                <a:spcPts val="600"/>
              </a:spcAft>
              <a:buFont typeface="Arial" charset="0"/>
              <a:buNone/>
            </a:pPr>
            <a:r>
              <a:rPr lang="pt-BR" sz="2400" smtClean="0"/>
              <a:t>Geralmente envolve apenas um lóbulo do pulmão e estruturas císticas surgem a partir de um crescimento anormal dos bronquíolos terminais com uma redução no número de alvéolos</a:t>
            </a:r>
            <a:r>
              <a:rPr lang="pt-BR" sz="2400" baseline="30000" smtClean="0"/>
              <a:t>3</a:t>
            </a:r>
            <a:r>
              <a:rPr lang="pt-BR" sz="240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4099" name="Espaço Reservado para Conteúdo 2"/>
          <p:cNvSpPr>
            <a:spLocks noGrp="1"/>
          </p:cNvSpPr>
          <p:nvPr>
            <p:ph idx="1"/>
          </p:nvPr>
        </p:nvSpPr>
        <p:spPr>
          <a:xfrm>
            <a:off x="285750" y="857250"/>
            <a:ext cx="8643938" cy="4000500"/>
          </a:xfrm>
        </p:spPr>
        <p:txBody>
          <a:bodyPr/>
          <a:lstStyle/>
          <a:p>
            <a:pPr marL="0" lvl="1" indent="531813" algn="just">
              <a:buFont typeface="Arial" charset="0"/>
              <a:buNone/>
            </a:pPr>
            <a:r>
              <a:rPr lang="pt-BR" sz="2400" smtClean="0"/>
              <a:t> No pulmão normal, os períodos de desenvolvimento anatômicos foram divididos em cinco fases distintas: embrionário (3-7 semanas), pseudoglandular (7-17 semanas), canalicular (17-29 semanas), sacular (24-36 semanas), e alveolar (36 semanas até o vencimento) </a:t>
            </a:r>
            <a:r>
              <a:rPr lang="pt-BR" sz="2400" baseline="30000" smtClean="0"/>
              <a:t>4</a:t>
            </a:r>
            <a:r>
              <a:rPr lang="pt-BR" sz="2400" smtClean="0"/>
              <a:t>. </a:t>
            </a:r>
          </a:p>
          <a:p>
            <a:pPr marL="0" lvl="1" indent="531813" algn="just">
              <a:buFont typeface="Arial" charset="0"/>
              <a:buNone/>
            </a:pPr>
            <a:r>
              <a:rPr lang="pt-BR" sz="2400" smtClean="0"/>
              <a:t>A maioria dos casos de MACC podem surgir durante o período pseudoglandular quando ocorre uma rápida expansão das vias aéreas de condução e túbulos pulmonares periféricos.</a:t>
            </a:r>
          </a:p>
          <a:p>
            <a:pPr marL="0" lvl="1" indent="531813" algn="just">
              <a:buFont typeface="Arial" charset="0"/>
              <a:buNone/>
            </a:pPr>
            <a:endParaRPr lang="pt-BR" sz="2400" smtClean="0"/>
          </a:p>
        </p:txBody>
      </p:sp>
      <p:sp>
        <p:nvSpPr>
          <p:cNvPr id="10"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5123" name="Espaço Reservado para Conteúdo 2"/>
          <p:cNvSpPr>
            <a:spLocks noGrp="1"/>
          </p:cNvSpPr>
          <p:nvPr>
            <p:ph idx="1"/>
          </p:nvPr>
        </p:nvSpPr>
        <p:spPr>
          <a:xfrm>
            <a:off x="214313" y="892175"/>
            <a:ext cx="8786812" cy="3965575"/>
          </a:xfrm>
        </p:spPr>
        <p:txBody>
          <a:bodyPr/>
          <a:lstStyle/>
          <a:p>
            <a:pPr marL="0" lvl="1" indent="531813" algn="just">
              <a:buFont typeface="Arial" charset="0"/>
              <a:buNone/>
            </a:pPr>
            <a:r>
              <a:rPr lang="pt-BR" sz="2400" smtClean="0"/>
              <a:t>A MACC é classificada como macrocística ou microcística, com base em sua aparência na ultrassonografia pré-natal(USG) pré-natal</a:t>
            </a:r>
            <a:r>
              <a:rPr lang="pt-BR" sz="2400" baseline="30000" smtClean="0"/>
              <a:t>4</a:t>
            </a:r>
            <a:r>
              <a:rPr lang="pt-BR" sz="2400" smtClean="0"/>
              <a:t>. </a:t>
            </a:r>
          </a:p>
          <a:p>
            <a:pPr marL="0" lvl="1" indent="531813" algn="just">
              <a:buFont typeface="Arial" charset="0"/>
              <a:buNone/>
            </a:pPr>
            <a:r>
              <a:rPr lang="pt-BR" sz="2400" smtClean="0"/>
              <a:t>A lesão microcística se assemelha a uma massa ecogênica sólida e tende a regredir espontaneamente após cerca de 26 a 28 semanas de gestação</a:t>
            </a:r>
            <a:r>
              <a:rPr lang="pt-BR" sz="2400" baseline="30000" smtClean="0"/>
              <a:t>5</a:t>
            </a:r>
            <a:r>
              <a:rPr lang="pt-BR" sz="2400" smtClean="0"/>
              <a:t>. </a:t>
            </a:r>
          </a:p>
          <a:p>
            <a:pPr marL="0" lvl="1" indent="531813" algn="just">
              <a:buFont typeface="Arial" charset="0"/>
              <a:buNone/>
            </a:pPr>
            <a:r>
              <a:rPr lang="pt-BR" sz="2400" smtClean="0"/>
              <a:t>Por outro lado, as lesões macrocísticas, que contem cistos simples ou múltiplos com 5 mm ou mais de diâmetro, geralmente não regridem e acumulam como fluido dentro dos cistos</a:t>
            </a:r>
            <a:r>
              <a:rPr lang="pt-BR" sz="2400" baseline="30000" smtClean="0"/>
              <a:t>6</a:t>
            </a:r>
            <a:r>
              <a:rPr lang="pt-BR" sz="2400" smtClean="0"/>
              <a:t>. Além disso,  também carrega um risco significativo de hipoplasia pulmonar, derrame pleural, hidropsia  e morte fetal</a:t>
            </a:r>
            <a:r>
              <a:rPr lang="pt-BR" sz="2400" baseline="30000" smtClean="0"/>
              <a:t>4</a:t>
            </a:r>
            <a:r>
              <a:rPr lang="pt-BR" sz="2400" smtClean="0"/>
              <a:t>.</a:t>
            </a:r>
          </a:p>
        </p:txBody>
      </p:sp>
      <p:sp>
        <p:nvSpPr>
          <p:cNvPr id="10"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927100"/>
            <a:ext cx="8658225" cy="3502025"/>
          </a:xfrm>
        </p:spPr>
        <p:txBody>
          <a:bodyPr>
            <a:normAutofit/>
          </a:bodyPr>
          <a:lstStyle/>
          <a:p>
            <a:pPr marL="0" indent="0" algn="just">
              <a:spcAft>
                <a:spcPts val="1200"/>
              </a:spcAft>
              <a:buFont typeface="Arial" charset="0"/>
              <a:buNone/>
            </a:pPr>
            <a:r>
              <a:rPr lang="pt-BR" sz="2400" smtClean="0"/>
              <a:t>	As terapias pré-natais em prática atualmente para essas lesões incluem aspiração do cisto, derivação toracoamniótica, a injeção de agente esclerosante  e a cirurgia fetal aberta</a:t>
            </a:r>
            <a:r>
              <a:rPr lang="pt-BR" sz="2800" baseline="30000" smtClean="0"/>
              <a:t>7-9</a:t>
            </a:r>
            <a:r>
              <a:rPr lang="pt-BR" sz="2400" smtClean="0"/>
              <a:t>.</a:t>
            </a:r>
          </a:p>
          <a:p>
            <a:pPr marL="0" indent="0" algn="just">
              <a:spcAft>
                <a:spcPts val="1200"/>
              </a:spcAft>
              <a:buFont typeface="Arial" charset="0"/>
              <a:buNone/>
            </a:pPr>
            <a:endParaRPr lang="pt-BR" smtClean="0"/>
          </a:p>
          <a:p>
            <a:pPr marL="0" indent="0" algn="just">
              <a:spcAft>
                <a:spcPts val="1200"/>
              </a:spcAft>
              <a:buFont typeface="Arial" charset="0"/>
              <a:buNone/>
            </a:pPr>
            <a:endParaRPr lang="pt-BR" smtClean="0"/>
          </a:p>
        </p:txBody>
      </p:sp>
      <p:grpSp>
        <p:nvGrpSpPr>
          <p:cNvPr id="614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71438"/>
            <a:ext cx="3571876" cy="696912"/>
          </a:xfrm>
        </p:spPr>
        <p:txBody>
          <a:bodyPr rtlCol="0">
            <a:normAutofit/>
          </a:bodyPr>
          <a:lstStyle/>
          <a:p>
            <a:pPr fontAlgn="auto">
              <a:spcAft>
                <a:spcPts val="0"/>
              </a:spcAft>
              <a:defRPr/>
            </a:pPr>
            <a:r>
              <a:rPr lang="pt-BR" sz="3600" b="1" dirty="0" smtClean="0">
                <a:solidFill>
                  <a:schemeClr val="tx2">
                    <a:lumMod val="50000"/>
                  </a:schemeClr>
                </a:solidFill>
              </a:rPr>
              <a:t>Objetivo</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14313" y="892175"/>
            <a:ext cx="8586787" cy="3394075"/>
          </a:xfrm>
        </p:spPr>
        <p:txBody>
          <a:bodyPr>
            <a:noAutofit/>
          </a:bodyPr>
          <a:lstStyle/>
          <a:p>
            <a:pPr marL="0" indent="0" algn="just">
              <a:buFont typeface="Arial" charset="0"/>
              <a:buNone/>
            </a:pPr>
            <a:r>
              <a:rPr lang="pt-BR" sz="2000" smtClean="0"/>
              <a:t>	</a:t>
            </a:r>
            <a:r>
              <a:rPr lang="pt-BR" sz="2400" smtClean="0"/>
              <a:t>-introdução das experiências dos autores  utilizando várias modalidades para tratar fetos diagnosticados com MACC macrocística em um único Centro coreano.</a:t>
            </a:r>
          </a:p>
          <a:p>
            <a:pPr marL="0" indent="0" algn="just">
              <a:buFont typeface="Arial" charset="0"/>
              <a:buNone/>
            </a:pPr>
            <a:r>
              <a:rPr lang="pt-BR" sz="2400" smtClean="0"/>
              <a:t>	Informar sobre as experiências com derivação toracoamniótica e / ou a injeção de um agente esclerosante (OK-432) para o tratamento de fetos com diagnóstico de MACC.</a:t>
            </a:r>
          </a:p>
          <a:p>
            <a:pPr marL="0" indent="0" algn="just"/>
            <a:endParaRPr lang="pt-BR" sz="2000" smtClean="0"/>
          </a:p>
          <a:p>
            <a:pPr marL="0" indent="0" algn="just"/>
            <a:endParaRPr lang="pt-BR" sz="2000" smtClean="0"/>
          </a:p>
        </p:txBody>
      </p:sp>
      <p:grpSp>
        <p:nvGrpSpPr>
          <p:cNvPr id="717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963613"/>
            <a:ext cx="8658225" cy="3465512"/>
          </a:xfrm>
        </p:spPr>
        <p:txBody>
          <a:bodyPr>
            <a:normAutofit/>
          </a:bodyPr>
          <a:lstStyle/>
          <a:p>
            <a:pPr marL="0" indent="0" algn="just">
              <a:lnSpc>
                <a:spcPct val="80000"/>
              </a:lnSpc>
              <a:spcBef>
                <a:spcPts val="1200"/>
              </a:spcBef>
              <a:buFont typeface="Arial" charset="0"/>
              <a:buNone/>
            </a:pPr>
            <a:r>
              <a:rPr lang="pt-BR" sz="2500" smtClean="0"/>
              <a:t>	Após a aprovação conselho de revisão institucional, foram analisados retrospectivamente fetos com MACC macrocística que se submeteram à terapia intrauterina entre agosto de 1999 e janeiro de 2012, no Centro Médico Asan, Seul, Coréia. </a:t>
            </a:r>
          </a:p>
          <a:p>
            <a:pPr marL="0" indent="0" algn="just">
              <a:lnSpc>
                <a:spcPct val="80000"/>
              </a:lnSpc>
              <a:spcBef>
                <a:spcPts val="1200"/>
              </a:spcBef>
              <a:buFont typeface="Arial" charset="0"/>
              <a:buNone/>
            </a:pPr>
            <a:r>
              <a:rPr lang="pt-BR" sz="2500" smtClean="0"/>
              <a:t>	Entre 319 fetos diagnosticados com MACC por ultrassom pré-natal, 129 foram confirmados após o nascimento. De 25 recém-nascidos confirmados com MACC macrocística, </a:t>
            </a:r>
            <a:r>
              <a:rPr lang="pt-BR" sz="2500" smtClean="0">
                <a:solidFill>
                  <a:schemeClr val="hlink"/>
                </a:solidFill>
              </a:rPr>
              <a:t>seis</a:t>
            </a:r>
            <a:r>
              <a:rPr lang="pt-BR" sz="2500" smtClean="0"/>
              <a:t> foram submetidos a tratamento intrauterina, e estes casos foram finalmente analisados (</a:t>
            </a:r>
            <a:r>
              <a:rPr lang="pt-BR" sz="2500" smtClean="0">
                <a:solidFill>
                  <a:schemeClr val="hlink"/>
                </a:solidFill>
              </a:rPr>
              <a:t>Figura 1</a:t>
            </a:r>
            <a:r>
              <a:rPr lang="pt-BR" sz="2500" smtClean="0"/>
              <a:t>).</a:t>
            </a:r>
          </a:p>
        </p:txBody>
      </p:sp>
      <p:grpSp>
        <p:nvGrpSpPr>
          <p:cNvPr id="8196"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a:srcRect/>
          <a:stretch>
            <a:fillRect/>
          </a:stretch>
        </p:blipFill>
        <p:spPr>
          <a:xfrm>
            <a:off x="928688" y="714375"/>
            <a:ext cx="7178675" cy="4286250"/>
          </a:xfrm>
        </p:spPr>
      </p:pic>
      <p:grpSp>
        <p:nvGrpSpPr>
          <p:cNvPr id="9219"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1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10243" name="Espaço Reservado para Conteúdo 2"/>
          <p:cNvSpPr>
            <a:spLocks noGrp="1"/>
          </p:cNvSpPr>
          <p:nvPr>
            <p:ph idx="1"/>
          </p:nvPr>
        </p:nvSpPr>
        <p:spPr>
          <a:xfrm>
            <a:off x="285750" y="928688"/>
            <a:ext cx="8643938" cy="3929062"/>
          </a:xfrm>
        </p:spPr>
        <p:txBody>
          <a:bodyPr/>
          <a:lstStyle/>
          <a:p>
            <a:pPr marL="0" lvl="1" indent="531813" algn="just">
              <a:buFont typeface="Arial" charset="0"/>
              <a:buNone/>
            </a:pPr>
            <a:r>
              <a:rPr lang="pt-BR" sz="2400" smtClean="0"/>
              <a:t>Os seguintes parâmetros foram avaliados: a idade gestacional no momento do diagnóstico, o tamanho do maior cisto dentro da MACC ,a presença de desvio do mediastino, polidramnia associada, a presença de derrame pleural, ascite ou hidropsia fetal, e as anomalias eventualmente combinadas. </a:t>
            </a:r>
          </a:p>
          <a:p>
            <a:pPr marL="0" lvl="1" indent="531813" algn="just">
              <a:buFont typeface="Arial" charset="0"/>
              <a:buNone/>
            </a:pPr>
            <a:r>
              <a:rPr lang="pt-BR" sz="2400" smtClean="0"/>
              <a:t>A partir de 2011,  também foram avaliadas a função cardíaca esquerda fetal em casos de MACC medindo o índice de desempenho miocárdico modificado (Mod-MPI). </a:t>
            </a:r>
          </a:p>
        </p:txBody>
      </p:sp>
      <p:sp>
        <p:nvSpPr>
          <p:cNvPr id="10"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5"/>
          <p:cNvSpPr>
            <a:spLocks noGrp="1"/>
          </p:cNvSpPr>
          <p:nvPr>
            <p:ph idx="1"/>
          </p:nvPr>
        </p:nvSpPr>
        <p:spPr>
          <a:xfrm>
            <a:off x="271463" y="985838"/>
            <a:ext cx="8658225" cy="4178300"/>
          </a:xfrm>
        </p:spPr>
        <p:txBody>
          <a:bodyPr/>
          <a:lstStyle/>
          <a:p>
            <a:pPr marL="0" indent="0" algn="just">
              <a:buFont typeface="Arial" charset="0"/>
              <a:buNone/>
            </a:pPr>
            <a:r>
              <a:rPr lang="pt-BR" sz="2400" smtClean="0"/>
              <a:t>	</a:t>
            </a:r>
            <a:r>
              <a:rPr lang="pt-BR" sz="2400" smtClean="0">
                <a:solidFill>
                  <a:schemeClr val="hlink"/>
                </a:solidFill>
              </a:rPr>
              <a:t>As indicações para a intervenção pré-natal incluíram um cisto maior de 2 cm, a presença de desvio do mediastino ou hidropsia fetal.</a:t>
            </a:r>
            <a:r>
              <a:rPr lang="pt-BR" sz="2400" smtClean="0"/>
              <a:t> </a:t>
            </a:r>
          </a:p>
          <a:p>
            <a:pPr marL="0" indent="0" algn="just">
              <a:buFont typeface="Arial" charset="0"/>
              <a:buNone/>
            </a:pPr>
            <a:r>
              <a:rPr lang="pt-BR" sz="2400" smtClean="0"/>
              <a:t>	</a:t>
            </a:r>
            <a:r>
              <a:rPr lang="pt-BR" sz="2400" smtClean="0">
                <a:solidFill>
                  <a:schemeClr val="hlink"/>
                </a:solidFill>
              </a:rPr>
              <a:t>No útero, as  modalidades de tratamento foram</a:t>
            </a:r>
            <a:r>
              <a:rPr lang="pt-BR" sz="2400" smtClean="0"/>
              <a:t>: </a:t>
            </a:r>
            <a:r>
              <a:rPr lang="pt-BR" sz="2400" b="1" smtClean="0"/>
              <a:t>aspiração de cistos, derivação toracoamniótica e injeção do agente esclerosante OK-432 (uma mistura de incubação liofilizada de </a:t>
            </a:r>
            <a:r>
              <a:rPr lang="pt-BR" sz="2400" b="1" i="1" smtClean="0"/>
              <a:t>Streptococcus pyogenes </a:t>
            </a:r>
            <a:r>
              <a:rPr lang="pt-BR" sz="2400" b="1" smtClean="0"/>
              <a:t>grupo A).</a:t>
            </a:r>
          </a:p>
        </p:txBody>
      </p:sp>
      <p:grpSp>
        <p:nvGrpSpPr>
          <p:cNvPr id="1126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
        <p:nvSpPr>
          <p:cNvPr id="12291" name="Espaço Reservado para Conteúdo 5"/>
          <p:cNvSpPr>
            <a:spLocks noGrp="1"/>
          </p:cNvSpPr>
          <p:nvPr>
            <p:ph idx="1"/>
          </p:nvPr>
        </p:nvSpPr>
        <p:spPr>
          <a:xfrm>
            <a:off x="214313" y="571500"/>
            <a:ext cx="8715375" cy="4178300"/>
          </a:xfrm>
        </p:spPr>
        <p:txBody>
          <a:bodyPr/>
          <a:lstStyle/>
          <a:p>
            <a:pPr marL="0" indent="0" algn="just">
              <a:buFont typeface="Arial" charset="0"/>
              <a:buNone/>
            </a:pPr>
            <a:endParaRPr lang="pt-BR" sz="2400" smtClean="0"/>
          </a:p>
          <a:p>
            <a:pPr marL="0" indent="0" algn="just">
              <a:buFont typeface="Arial" charset="0"/>
              <a:buNone/>
            </a:pPr>
            <a:r>
              <a:rPr lang="pt-BR" sz="2400" smtClean="0"/>
              <a:t>	As características registradas incluíram a idade gestacional no parto, peso ao nascer, e os resultados neonatais ( índice de Apgar e presença de complicações respiratórias). </a:t>
            </a:r>
          </a:p>
          <a:p>
            <a:pPr marL="0" indent="0" algn="just">
              <a:buFont typeface="Arial" charset="0"/>
              <a:buNone/>
            </a:pPr>
            <a:r>
              <a:rPr lang="pt-BR" sz="2400" smtClean="0"/>
              <a:t>	O diagnóstico de MACC foi confirmado em todos os recém-nascidos por tomografia computadorizada de tórax pós-natal e patologia no pós-operatório.</a:t>
            </a:r>
          </a:p>
        </p:txBody>
      </p:sp>
      <p:grpSp>
        <p:nvGrpSpPr>
          <p:cNvPr id="1229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928688"/>
            <a:ext cx="8658225" cy="3929062"/>
          </a:xfrm>
        </p:spPr>
        <p:txBody>
          <a:bodyPr>
            <a:normAutofit/>
          </a:bodyPr>
          <a:lstStyle/>
          <a:p>
            <a:pPr marL="0" indent="534988" algn="just">
              <a:lnSpc>
                <a:spcPct val="90000"/>
              </a:lnSpc>
              <a:buFont typeface="Arial" charset="0"/>
              <a:buNone/>
            </a:pPr>
            <a:r>
              <a:rPr lang="pt-BR" sz="2400" smtClean="0"/>
              <a:t>A </a:t>
            </a:r>
            <a:r>
              <a:rPr lang="pt-BR" sz="2400" smtClean="0">
                <a:solidFill>
                  <a:schemeClr val="hlink"/>
                </a:solidFill>
              </a:rPr>
              <a:t>Tabela 1</a:t>
            </a:r>
            <a:r>
              <a:rPr lang="pt-BR" sz="2400" smtClean="0"/>
              <a:t> mostra as características clínicas dos seis fetos com MACC macrocística analisados neste  estudo. A idade gestacional média no momento do diagnóstico foi de </a:t>
            </a:r>
            <a:r>
              <a:rPr lang="pt-BR" sz="2400" smtClean="0">
                <a:solidFill>
                  <a:schemeClr val="hlink"/>
                </a:solidFill>
              </a:rPr>
              <a:t>23,5 semanas</a:t>
            </a:r>
            <a:r>
              <a:rPr lang="pt-BR" sz="2400" smtClean="0"/>
              <a:t> (variação 19,5-31,0 semanas), e a idade gestacional mediana da primeira intervenção clínica foi de </a:t>
            </a:r>
            <a:r>
              <a:rPr lang="pt-BR" sz="2400" smtClean="0">
                <a:solidFill>
                  <a:schemeClr val="hlink"/>
                </a:solidFill>
              </a:rPr>
              <a:t>24,0 semanas</a:t>
            </a:r>
            <a:r>
              <a:rPr lang="pt-BR" sz="2400" smtClean="0"/>
              <a:t> (faixa 20,5-31,0 semanas).</a:t>
            </a:r>
          </a:p>
          <a:p>
            <a:pPr marL="0" indent="534988" algn="just">
              <a:lnSpc>
                <a:spcPct val="90000"/>
              </a:lnSpc>
              <a:buFont typeface="Arial" charset="0"/>
              <a:buNone/>
            </a:pPr>
            <a:r>
              <a:rPr lang="pt-BR" sz="2400" smtClean="0"/>
              <a:t> O </a:t>
            </a:r>
            <a:r>
              <a:rPr lang="pt-BR" sz="2400" smtClean="0">
                <a:solidFill>
                  <a:srgbClr val="FF3300"/>
                </a:solidFill>
              </a:rPr>
              <a:t>tamanho médio do maior cisto</a:t>
            </a:r>
            <a:r>
              <a:rPr lang="pt-BR" sz="2400" smtClean="0"/>
              <a:t> dentro da MACC  na avaliação inicial foi de </a:t>
            </a:r>
            <a:r>
              <a:rPr lang="pt-BR" sz="2400" smtClean="0">
                <a:solidFill>
                  <a:srgbClr val="FF3300"/>
                </a:solidFill>
              </a:rPr>
              <a:t>42,5 ± 15 mm</a:t>
            </a:r>
            <a:r>
              <a:rPr lang="pt-BR" sz="2400" smtClean="0"/>
              <a:t>. Quatro desses casos foram associados ao  desvio do mediastino e  hidropsia fetal. Não houve anomalias cromossômicas ou combinadas detectadas em qualquer um dos fetos.</a:t>
            </a:r>
          </a:p>
          <a:p>
            <a:pPr marL="0" indent="534988" algn="just">
              <a:lnSpc>
                <a:spcPct val="90000"/>
              </a:lnSpc>
              <a:buFont typeface="Arial" charset="0"/>
              <a:buNone/>
            </a:pPr>
            <a:r>
              <a:rPr lang="pt-BR" sz="2400" smtClean="0"/>
              <a:t> </a:t>
            </a:r>
          </a:p>
          <a:p>
            <a:pPr marL="0" indent="534988" algn="just">
              <a:lnSpc>
                <a:spcPct val="90000"/>
              </a:lnSpc>
              <a:buFont typeface="Arial" charset="0"/>
              <a:buNone/>
            </a:pPr>
            <a:endParaRPr lang="pt-BR" sz="2400" smtClean="0"/>
          </a:p>
          <a:p>
            <a:pPr marL="0" indent="534988" algn="just">
              <a:lnSpc>
                <a:spcPct val="90000"/>
              </a:lnSpc>
            </a:pPr>
            <a:endParaRPr lang="pt-BR" sz="2600" smtClean="0"/>
          </a:p>
        </p:txBody>
      </p:sp>
      <p:grpSp>
        <p:nvGrpSpPr>
          <p:cNvPr id="1434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grpSp>
        <p:nvGrpSpPr>
          <p:cNvPr id="1331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3316" name="Picture 2"/>
          <p:cNvPicPr>
            <a:picLocks noGrp="1" noChangeAspect="1" noChangeArrowheads="1"/>
          </p:cNvPicPr>
          <p:nvPr>
            <p:ph idx="1"/>
          </p:nvPr>
        </p:nvPicPr>
        <p:blipFill>
          <a:blip r:embed="rId2"/>
          <a:srcRect/>
          <a:stretch>
            <a:fillRect/>
          </a:stretch>
        </p:blipFill>
        <p:spPr>
          <a:xfrm>
            <a:off x="71438" y="1071563"/>
            <a:ext cx="9147175" cy="3500437"/>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857250"/>
            <a:ext cx="8658225" cy="3929063"/>
          </a:xfrm>
        </p:spPr>
        <p:txBody>
          <a:bodyPr rtlCol="0">
            <a:normAutofit fontScale="32500" lnSpcReduction="20000"/>
          </a:bodyPr>
          <a:lstStyle/>
          <a:p>
            <a:pPr marL="0" indent="534988" algn="just" fontAlgn="auto">
              <a:spcAft>
                <a:spcPts val="0"/>
              </a:spcAft>
              <a:buFont typeface="Arial" pitchFamily="34" charset="0"/>
              <a:buNone/>
              <a:defRPr/>
            </a:pPr>
            <a:r>
              <a:rPr lang="pt-BR" sz="2800" dirty="0" smtClean="0"/>
              <a:t>	</a:t>
            </a:r>
            <a:r>
              <a:rPr lang="pt-BR" sz="9600" dirty="0" smtClean="0"/>
              <a:t>Todos os fetos foram submetidos a procedimentos dentro dos cistos, o que quase eliminou as lesões císticas em três fetos (casos 1, 2 e 3). Em um feto (caso 4) foi  necessário repetir as manobras com aspiração dos cistos, porque havia vários grandes cistos dentro da massa. Depois do segundo procedimento de derivação dentro de cada um dos dois grandes cistos, a </a:t>
            </a:r>
            <a:r>
              <a:rPr lang="pt-BR" sz="9600" dirty="0" err="1" smtClean="0"/>
              <a:t>hidropsia</a:t>
            </a:r>
            <a:r>
              <a:rPr lang="pt-BR" sz="9600" dirty="0" smtClean="0"/>
              <a:t> fetal melhorou. 	</a:t>
            </a:r>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None/>
              <a:defRPr/>
            </a:pPr>
            <a:r>
              <a:rPr lang="pt-BR" sz="2800" dirty="0" smtClean="0"/>
              <a:t> </a:t>
            </a:r>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Char char="•"/>
              <a:defRPr/>
            </a:pPr>
            <a:endParaRPr lang="pt-BR" sz="3100" dirty="0" smtClean="0"/>
          </a:p>
        </p:txBody>
      </p:sp>
      <p:grpSp>
        <p:nvGrpSpPr>
          <p:cNvPr id="15364"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14313" y="928688"/>
            <a:ext cx="8715375" cy="3643312"/>
          </a:xfrm>
        </p:spPr>
        <p:txBody>
          <a:bodyPr>
            <a:normAutofit/>
          </a:bodyPr>
          <a:lstStyle/>
          <a:p>
            <a:pPr marL="0" indent="0" algn="just">
              <a:buFont typeface="Arial" charset="0"/>
              <a:buNone/>
            </a:pPr>
            <a:r>
              <a:rPr lang="pt-BR" sz="2400" smtClean="0"/>
              <a:t>	Um dos seis casos foi tratada com OK-432 (caso 5, </a:t>
            </a:r>
            <a:r>
              <a:rPr lang="pt-BR" sz="2400" smtClean="0">
                <a:solidFill>
                  <a:schemeClr val="hlink"/>
                </a:solidFill>
              </a:rPr>
              <a:t>Figura 2</a:t>
            </a:r>
            <a:r>
              <a:rPr lang="pt-BR" sz="2400" smtClean="0"/>
              <a:t>). Este procedimento foi repetido duas vezes . Houve uma redução no tamanho do cisto após cada injeção de OK-432. A manobra foi realizada com 26,4 semanas de gestação.O tamanho médio do maior cisto dentro da MACC  diminuiu.</a:t>
            </a:r>
          </a:p>
          <a:p>
            <a:pPr marL="0" indent="0" algn="just"/>
            <a:endParaRPr lang="pt-BR" smtClean="0"/>
          </a:p>
          <a:p>
            <a:pPr marL="0" indent="0" algn="just"/>
            <a:endParaRPr lang="pt-BR" smtClean="0"/>
          </a:p>
        </p:txBody>
      </p:sp>
      <p:grpSp>
        <p:nvGrpSpPr>
          <p:cNvPr id="1638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7411" name="Picture 2"/>
          <p:cNvPicPr>
            <a:picLocks noGrp="1" noChangeAspect="1" noChangeArrowheads="1"/>
          </p:cNvPicPr>
          <p:nvPr>
            <p:ph idx="1"/>
          </p:nvPr>
        </p:nvPicPr>
        <p:blipFill>
          <a:blip r:embed="rId2"/>
          <a:srcRect/>
          <a:stretch>
            <a:fillRect/>
          </a:stretch>
        </p:blipFill>
        <p:spPr>
          <a:xfrm>
            <a:off x="785813" y="928688"/>
            <a:ext cx="4730750" cy="4000500"/>
          </a:xfrm>
        </p:spPr>
      </p:pic>
      <p:pic>
        <p:nvPicPr>
          <p:cNvPr id="17412" name="Picture 3"/>
          <p:cNvPicPr>
            <a:picLocks noChangeAspect="1" noChangeArrowheads="1"/>
          </p:cNvPicPr>
          <p:nvPr/>
        </p:nvPicPr>
        <p:blipFill>
          <a:blip r:embed="rId3"/>
          <a:srcRect/>
          <a:stretch>
            <a:fillRect/>
          </a:stretch>
        </p:blipFill>
        <p:spPr bwMode="auto">
          <a:xfrm>
            <a:off x="5662613" y="2928938"/>
            <a:ext cx="3124200" cy="2000250"/>
          </a:xfrm>
          <a:prstGeom prst="rect">
            <a:avLst/>
          </a:prstGeom>
          <a:noFill/>
          <a:ln w="9525">
            <a:noFill/>
            <a:miter lim="800000"/>
            <a:headEnd/>
            <a:tailEnd/>
          </a:ln>
        </p:spPr>
      </p:pic>
      <p:sp>
        <p:nvSpPr>
          <p:cNvPr id="14"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658225" cy="4500563"/>
          </a:xfrm>
        </p:spPr>
        <p:txBody>
          <a:bodyPr>
            <a:normAutofit/>
          </a:bodyPr>
          <a:lstStyle/>
          <a:p>
            <a:pPr marL="0" indent="0" algn="just">
              <a:buFont typeface="Arial" charset="0"/>
              <a:buNone/>
            </a:pPr>
            <a:r>
              <a:rPr lang="pt-BR" sz="2400" smtClean="0"/>
              <a:t>	Também foi avaliada a função cardíaca esquerda fetal nos casos 5 e 6, antes e após estes procedimentos. Ambos os fetos demonstraram melhora da função cardíaca após estes tratamentos intrauterinos (</a:t>
            </a:r>
            <a:r>
              <a:rPr lang="pt-BR" sz="2400" smtClean="0">
                <a:solidFill>
                  <a:schemeClr val="hlink"/>
                </a:solidFill>
              </a:rPr>
              <a:t>Tabela 2</a:t>
            </a:r>
            <a:r>
              <a:rPr lang="pt-BR" sz="2400" smtClean="0"/>
              <a:t>). </a:t>
            </a:r>
          </a:p>
          <a:p>
            <a:pPr marL="0" indent="0" algn="just"/>
            <a:endParaRPr lang="pt-BR" sz="3100" smtClean="0"/>
          </a:p>
          <a:p>
            <a:pPr marL="0" indent="0" algn="just">
              <a:buFont typeface="Arial" charset="0"/>
              <a:buNone/>
            </a:pPr>
            <a:endParaRPr lang="pt-BR" sz="3100" smtClean="0"/>
          </a:p>
        </p:txBody>
      </p:sp>
      <p:grpSp>
        <p:nvGrpSpPr>
          <p:cNvPr id="1843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8436" name="Picture 5"/>
          <p:cNvPicPr>
            <a:picLocks noChangeAspect="1" noChangeArrowheads="1"/>
          </p:cNvPicPr>
          <p:nvPr/>
        </p:nvPicPr>
        <p:blipFill>
          <a:blip r:embed="rId2"/>
          <a:srcRect/>
          <a:stretch>
            <a:fillRect/>
          </a:stretch>
        </p:blipFill>
        <p:spPr bwMode="auto">
          <a:xfrm>
            <a:off x="142875" y="2714625"/>
            <a:ext cx="8929688" cy="1628775"/>
          </a:xfrm>
          <a:prstGeom prst="rect">
            <a:avLst/>
          </a:prstGeom>
          <a:noFill/>
          <a:ln w="9525">
            <a:noFill/>
            <a:miter lim="800000"/>
            <a:headEnd/>
            <a:tailEnd/>
          </a:ln>
        </p:spPr>
      </p:pic>
      <p:sp>
        <p:nvSpPr>
          <p:cNvPr id="1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714375"/>
            <a:ext cx="8658225" cy="4000500"/>
          </a:xfrm>
        </p:spPr>
        <p:txBody>
          <a:bodyPr>
            <a:normAutofit/>
          </a:bodyPr>
          <a:lstStyle/>
          <a:p>
            <a:pPr algn="just">
              <a:lnSpc>
                <a:spcPct val="80000"/>
              </a:lnSpc>
              <a:buFont typeface="Arial" charset="0"/>
              <a:buNone/>
            </a:pPr>
            <a:endParaRPr lang="pt-BR" sz="1500" smtClean="0"/>
          </a:p>
          <a:p>
            <a:pPr algn="just">
              <a:lnSpc>
                <a:spcPct val="80000"/>
              </a:lnSpc>
              <a:buFont typeface="Arial" charset="0"/>
              <a:buNone/>
            </a:pPr>
            <a:r>
              <a:rPr lang="pt-BR" sz="1500" smtClean="0"/>
              <a:t>	</a:t>
            </a:r>
            <a:r>
              <a:rPr lang="pt-BR" sz="2400" b="1" smtClean="0">
                <a:solidFill>
                  <a:schemeClr val="hlink"/>
                </a:solidFill>
              </a:rPr>
              <a:t>Os resultados pós-natais dos seis fetos com MACC macrocística foram</a:t>
            </a:r>
            <a:r>
              <a:rPr lang="pt-BR" sz="2400" smtClean="0"/>
              <a:t> (</a:t>
            </a:r>
            <a:r>
              <a:rPr lang="pt-BR" sz="2400" smtClean="0">
                <a:solidFill>
                  <a:schemeClr val="hlink"/>
                </a:solidFill>
              </a:rPr>
              <a:t>Tabela 3</a:t>
            </a:r>
            <a:r>
              <a:rPr lang="pt-BR" sz="2400" smtClean="0"/>
              <a:t>): a idade gestacional média ao nascimento foi 38,0 semanas (variação, 32,4-40,3 semanas), e a média do peso ao nascer foi de 3121 ± 543 g. A proporção entre homens e mulheres foi de 5: 1. Quatro desses recém-nascidos apresentaram sintomas respiratórios ao nascer, e três bebês necessitaram de drenagem torácica. Todos os seis bebês foram submetidos a ressecção cirúrgica em uma idade mediana de 6 dias (variação, 1-136 dias) e foram confirmadas com MACC macrocística. </a:t>
            </a:r>
          </a:p>
          <a:p>
            <a:pPr algn="just">
              <a:lnSpc>
                <a:spcPct val="80000"/>
              </a:lnSpc>
              <a:buFont typeface="Arial" charset="0"/>
              <a:buNone/>
            </a:pPr>
            <a:r>
              <a:rPr lang="pt-BR" sz="2400" smtClean="0"/>
              <a:t>	Com base no acompanhamento pós-natal em cada caso, estas crianças estão atualmente bem clinicamente, sem quaisquer complicações.</a:t>
            </a:r>
          </a:p>
        </p:txBody>
      </p:sp>
      <p:grpSp>
        <p:nvGrpSpPr>
          <p:cNvPr id="20483"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txBox="1">
            <a:spLocks/>
          </p:cNvSpPr>
          <p:nvPr/>
        </p:nvSpPr>
        <p:spPr>
          <a:xfrm>
            <a:off x="-642938" y="88900"/>
            <a:ext cx="4071938" cy="696913"/>
          </a:xfrm>
          <a:prstGeom prst="rect">
            <a:avLst/>
          </a:prstGeom>
        </p:spPr>
        <p:txBody>
          <a:bodyPr anchor="ctr">
            <a:normAutofit/>
          </a:bodyPr>
          <a:lstStyle/>
          <a:p>
            <a:pPr algn="ctr" fontAlgn="auto">
              <a:spcAft>
                <a:spcPts val="0"/>
              </a:spcAft>
              <a:defRPr/>
            </a:pPr>
            <a:r>
              <a:rPr lang="pt-BR" sz="3600" b="1">
                <a:solidFill>
                  <a:schemeClr val="tx2">
                    <a:lumMod val="50000"/>
                  </a:schemeClr>
                </a:solidFill>
                <a:latin typeface="+mj-lt"/>
                <a:ea typeface="+mj-ea"/>
                <a:cs typeface="+mj-cs"/>
              </a:rPr>
              <a:t>Resultados</a:t>
            </a:r>
            <a:endParaRPr lang="pt-BR" sz="3600" b="1" dirty="0">
              <a:solidFill>
                <a:schemeClr val="tx2">
                  <a:lumMod val="50000"/>
                </a:schemeClr>
              </a:solidFill>
              <a:latin typeface="+mj-lt"/>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9459" name="Picture 2"/>
          <p:cNvPicPr>
            <a:picLocks noGrp="1" noChangeAspect="1" noChangeArrowheads="1"/>
          </p:cNvPicPr>
          <p:nvPr>
            <p:ph idx="1"/>
          </p:nvPr>
        </p:nvPicPr>
        <p:blipFill>
          <a:blip r:embed="rId2"/>
          <a:srcRect/>
          <a:stretch>
            <a:fillRect/>
          </a:stretch>
        </p:blipFill>
        <p:spPr>
          <a:xfrm>
            <a:off x="71438" y="1143000"/>
            <a:ext cx="9020175" cy="3286125"/>
          </a:xfrm>
        </p:spPr>
      </p:pic>
      <p:sp>
        <p:nvSpPr>
          <p:cNvPr id="10"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571500"/>
            <a:ext cx="8586787" cy="3857625"/>
          </a:xfrm>
        </p:spPr>
        <p:txBody>
          <a:bodyPr>
            <a:normAutofit/>
          </a:bodyPr>
          <a:lstStyle/>
          <a:p>
            <a:pPr algn="just">
              <a:lnSpc>
                <a:spcPct val="80000"/>
              </a:lnSpc>
              <a:buFont typeface="Arial" charset="0"/>
              <a:buNone/>
            </a:pPr>
            <a:endParaRPr lang="pt-BR" sz="2600" smtClean="0"/>
          </a:p>
          <a:p>
            <a:pPr algn="just">
              <a:lnSpc>
                <a:spcPct val="80000"/>
              </a:lnSpc>
              <a:buFont typeface="Arial" charset="0"/>
              <a:buNone/>
            </a:pPr>
            <a:r>
              <a:rPr lang="pt-BR" sz="2600" smtClean="0"/>
              <a:t>	Este estudo demonstrou que a terapia intrauterina, especialmente a derivação toracoamniótica pode salvar os fetos com MACC macrocística mesmo que desenvolvam hidropsia. As lesões macrocísticas podem, diferente das lesões microcísticas,  crescer ou mostrar algumas mudanças durante o terceiro trimestre, além de poder causar uma compressão cardíaca com a mudança de hemodinâmica e hidropsia</a:t>
            </a:r>
            <a:r>
              <a:rPr lang="pt-BR" sz="2600" baseline="30000" smtClean="0"/>
              <a:t>4.9,10,11</a:t>
            </a:r>
            <a:r>
              <a:rPr lang="pt-BR" sz="2600" smtClean="0"/>
              <a:t> .</a:t>
            </a:r>
          </a:p>
          <a:p>
            <a:pPr algn="just">
              <a:lnSpc>
                <a:spcPct val="80000"/>
              </a:lnSpc>
              <a:buFont typeface="Arial" charset="0"/>
              <a:buNone/>
            </a:pPr>
            <a:r>
              <a:rPr lang="pt-BR" sz="2600" smtClean="0"/>
              <a:t>	Estudos anteriores muitas vezes descreviam uma incidência elevada de eventos adversos, tais como morte fetal ou hidropsia na MACC macrocística</a:t>
            </a:r>
            <a:r>
              <a:rPr lang="pt-BR" sz="2600" baseline="30000" smtClean="0"/>
              <a:t>4</a:t>
            </a:r>
            <a:r>
              <a:rPr lang="pt-BR" sz="2600" smtClean="0"/>
              <a:t>. </a:t>
            </a:r>
          </a:p>
          <a:p>
            <a:pPr algn="just">
              <a:lnSpc>
                <a:spcPct val="80000"/>
              </a:lnSpc>
              <a:buFont typeface="Arial" charset="0"/>
              <a:buNone/>
            </a:pPr>
            <a:endParaRPr lang="pt-BR" sz="2600" smtClean="0"/>
          </a:p>
          <a:p>
            <a:pPr algn="just">
              <a:lnSpc>
                <a:spcPct val="80000"/>
              </a:lnSpc>
              <a:buFont typeface="Arial" charset="0"/>
              <a:buNone/>
            </a:pPr>
            <a:endParaRPr lang="pt-BR" sz="2600" smtClean="0"/>
          </a:p>
          <a:p>
            <a:pPr algn="just">
              <a:lnSpc>
                <a:spcPct val="80000"/>
              </a:lnSpc>
            </a:pPr>
            <a:endParaRPr lang="pt-BR" sz="2900" smtClean="0"/>
          </a:p>
        </p:txBody>
      </p:sp>
      <p:grpSp>
        <p:nvGrpSpPr>
          <p:cNvPr id="2150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5"/>
          <p:cNvSpPr>
            <a:spLocks noGrp="1"/>
          </p:cNvSpPr>
          <p:nvPr>
            <p:ph idx="1"/>
          </p:nvPr>
        </p:nvSpPr>
        <p:spPr>
          <a:xfrm>
            <a:off x="271463" y="928688"/>
            <a:ext cx="8586787" cy="4500562"/>
          </a:xfrm>
        </p:spPr>
        <p:txBody>
          <a:bodyPr/>
          <a:lstStyle/>
          <a:p>
            <a:pPr marL="0" indent="0" algn="just">
              <a:buFont typeface="Arial" charset="0"/>
              <a:buNone/>
            </a:pPr>
            <a:r>
              <a:rPr lang="pt-BR" sz="2400" smtClean="0"/>
              <a:t>	As lesões macrocísticas podem necessitar de terapia intra-uterina incluindo aspiração do cisto, derivação toracoamniótica, a injeção de agente esclerosante, ou em alguns casos, cirurgia fetal aberta para evitar complicações</a:t>
            </a:r>
            <a:r>
              <a:rPr lang="pt-BR" sz="2600" baseline="30000" smtClean="0"/>
              <a:t>12</a:t>
            </a:r>
            <a:r>
              <a:rPr lang="pt-BR" sz="2400" smtClean="0"/>
              <a:t>. Na experiência desse estudo, o cisto foi reduzido ou completamente removido após a aspiração e derivação toracoamniótica. Hidropsia fetal e função cardíaca fetal também foram melhoradas após tratamentos intrauterinos de sucesso.</a:t>
            </a:r>
          </a:p>
          <a:p>
            <a:pPr marL="0" indent="0" algn="just">
              <a:buFont typeface="Arial" charset="0"/>
              <a:buNone/>
            </a:pPr>
            <a:endParaRPr lang="pt-BR" sz="2000" smtClean="0"/>
          </a:p>
        </p:txBody>
      </p:sp>
      <p:grpSp>
        <p:nvGrpSpPr>
          <p:cNvPr id="22531"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323850" y="700088"/>
            <a:ext cx="8586788" cy="3929062"/>
          </a:xfrm>
        </p:spPr>
        <p:txBody>
          <a:bodyPr>
            <a:normAutofit/>
          </a:bodyPr>
          <a:lstStyle/>
          <a:p>
            <a:pPr marL="0" indent="342900" algn="just">
              <a:lnSpc>
                <a:spcPct val="80000"/>
              </a:lnSpc>
              <a:buFont typeface="Arial" charset="0"/>
              <a:buNone/>
            </a:pPr>
            <a:r>
              <a:rPr lang="pt-BR" sz="2200" smtClean="0"/>
              <a:t>	</a:t>
            </a:r>
            <a:r>
              <a:rPr lang="pt-BR" sz="1700" smtClean="0"/>
              <a:t>A MACC é geralmente classificada em três grandes subtipos</a:t>
            </a:r>
            <a:r>
              <a:rPr lang="pt-BR" sz="1700" baseline="30000" smtClean="0"/>
              <a:t>13,14</a:t>
            </a:r>
            <a:r>
              <a:rPr lang="pt-BR" sz="1700" smtClean="0"/>
              <a:t>: </a:t>
            </a:r>
          </a:p>
          <a:p>
            <a:pPr marL="0" indent="342900" algn="just">
              <a:lnSpc>
                <a:spcPct val="80000"/>
              </a:lnSpc>
              <a:buFont typeface="Arial" charset="0"/>
              <a:buNone/>
            </a:pPr>
            <a:r>
              <a:rPr lang="pt-BR" sz="1700" smtClean="0"/>
              <a:t>	- Tipo I: macrocístico, contem um ou mais cistos &gt; 2 cm; </a:t>
            </a:r>
          </a:p>
          <a:p>
            <a:pPr marL="0" indent="342900" algn="just">
              <a:lnSpc>
                <a:spcPct val="80000"/>
              </a:lnSpc>
              <a:buFont typeface="Arial" charset="0"/>
              <a:buNone/>
            </a:pPr>
            <a:r>
              <a:rPr lang="pt-BR" sz="1700" smtClean="0"/>
              <a:t>	- Tipo II: vários cistos &lt;1 cm; </a:t>
            </a:r>
          </a:p>
          <a:p>
            <a:pPr marL="0" indent="342900" algn="just">
              <a:lnSpc>
                <a:spcPct val="80000"/>
              </a:lnSpc>
              <a:buFont typeface="Arial" charset="0"/>
              <a:buNone/>
            </a:pPr>
            <a:r>
              <a:rPr lang="pt-BR" sz="1700" smtClean="0"/>
              <a:t>	- Tipo III: microcística constituído por várias massas não císticas. </a:t>
            </a:r>
          </a:p>
          <a:p>
            <a:pPr marL="0" indent="342900"/>
            <a:r>
              <a:rPr lang="pt-BR" sz="1700" smtClean="0"/>
              <a:t>Mais recentemente, os dois subtipos adicionais de MACC foram adicionados à classificação,de acordo com o local de origem da malformação: Estes são do tipo, que envolve displasia acinar e o tipo IV que indica um cisto periférico do ácino distal com as células tipo células do tipo</a:t>
            </a:r>
            <a:r>
              <a:rPr lang="pt-BR" sz="1700" baseline="30000" smtClean="0"/>
              <a:t>15</a:t>
            </a:r>
            <a:r>
              <a:rPr lang="pt-BR" sz="1700" smtClean="0"/>
              <a:t>. </a:t>
            </a:r>
          </a:p>
          <a:p>
            <a:pPr marL="0" indent="342900"/>
            <a:r>
              <a:rPr lang="pt-BR" sz="1700" smtClean="0"/>
              <a:t>Devido esta  esta classificação de MAC original ser de base histológica, não pode ser aplicada no pré-natal</a:t>
            </a:r>
            <a:r>
              <a:rPr lang="pt-BR" sz="1700" baseline="30000" smtClean="0"/>
              <a:t>13</a:t>
            </a:r>
            <a:r>
              <a:rPr lang="pt-BR" sz="1700" smtClean="0"/>
              <a:t>.</a:t>
            </a:r>
          </a:p>
          <a:p>
            <a:pPr marL="0" indent="342900" algn="ctr">
              <a:buFont typeface="Arial" charset="0"/>
              <a:buNone/>
            </a:pPr>
            <a:r>
              <a:rPr lang="pt-BR" sz="1700" smtClean="0">
                <a:solidFill>
                  <a:schemeClr val="hlink"/>
                </a:solidFill>
              </a:rPr>
              <a:t>Adzick et al</a:t>
            </a:r>
            <a:r>
              <a:rPr lang="pt-BR" sz="1700" baseline="30000" smtClean="0">
                <a:solidFill>
                  <a:schemeClr val="hlink"/>
                </a:solidFill>
              </a:rPr>
              <a:t>16</a:t>
            </a:r>
            <a:r>
              <a:rPr lang="pt-BR" sz="1700" smtClean="0">
                <a:solidFill>
                  <a:schemeClr val="hlink"/>
                </a:solidFill>
              </a:rPr>
              <a:t> haviam proposto um novo sistema de classificação para MACC com base no componente predominante da lesão (cística ou sólida). Uma lesão macrocística indica cistos simples ou múltiplos, que são 5 milímetros ou mais de diâmetro enquanto que uma lesão microcística é uma massa sólida ecogênica. </a:t>
            </a:r>
          </a:p>
        </p:txBody>
      </p:sp>
      <p:grpSp>
        <p:nvGrpSpPr>
          <p:cNvPr id="2355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5"/>
          <p:cNvSpPr>
            <a:spLocks noGrp="1"/>
          </p:cNvSpPr>
          <p:nvPr>
            <p:ph idx="1"/>
          </p:nvPr>
        </p:nvSpPr>
        <p:spPr>
          <a:xfrm>
            <a:off x="271463" y="928688"/>
            <a:ext cx="8586787" cy="3929062"/>
          </a:xfrm>
        </p:spPr>
        <p:txBody>
          <a:bodyPr/>
          <a:lstStyle/>
          <a:p>
            <a:pPr marL="0" indent="712788" algn="just">
              <a:buFont typeface="Arial" charset="0"/>
              <a:buNone/>
            </a:pPr>
            <a:r>
              <a:rPr lang="pt-BR" sz="2800" smtClean="0"/>
              <a:t>Existem vários marcadores prognósticos dos resultados pós-natal de fetos com MACC que incluem o tamanho, o tipo , a presença de desvio do mediastino, polidrâmnio, ou hidropsia e proporção em volume da MACC (</a:t>
            </a:r>
            <a:r>
              <a:rPr lang="pt-BR" sz="2800" smtClean="0">
                <a:solidFill>
                  <a:srgbClr val="FF3300"/>
                </a:solidFill>
              </a:rPr>
              <a:t>CVR</a:t>
            </a:r>
            <a:r>
              <a:rPr lang="pt-BR" sz="2800" smtClean="0"/>
              <a:t>: volume da MACC em ml/perímetro cefálico: </a:t>
            </a:r>
            <a:r>
              <a:rPr lang="pt-BR" sz="2800" smtClean="0">
                <a:solidFill>
                  <a:srgbClr val="FF3300"/>
                </a:solidFill>
              </a:rPr>
              <a:t>acima de 1,6, alto risco para hidropsia</a:t>
            </a:r>
            <a:r>
              <a:rPr lang="pt-BR" sz="2800" smtClean="0"/>
              <a:t> )</a:t>
            </a:r>
            <a:r>
              <a:rPr lang="pt-BR" sz="2800" baseline="30000" smtClean="0"/>
              <a:t>6,11,12</a:t>
            </a:r>
            <a:r>
              <a:rPr lang="pt-BR" sz="2800" smtClean="0"/>
              <a:t>. Portanto, fetos com estes marcadores prognósticos ruins devem ser considerados para a terapia intrauterina.</a:t>
            </a:r>
          </a:p>
        </p:txBody>
      </p:sp>
      <p:grpSp>
        <p:nvGrpSpPr>
          <p:cNvPr id="24579"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586787" cy="3929063"/>
          </a:xfrm>
        </p:spPr>
        <p:txBody>
          <a:bodyPr rtlCol="0">
            <a:normAutofit/>
          </a:bodyPr>
          <a:lstStyle/>
          <a:p>
            <a:pPr marL="0" indent="0" algn="just" fontAlgn="auto">
              <a:spcAft>
                <a:spcPts val="0"/>
              </a:spcAft>
              <a:buFont typeface="Arial" pitchFamily="34" charset="0"/>
              <a:buNone/>
              <a:defRPr/>
            </a:pPr>
            <a:r>
              <a:rPr lang="pt-BR" sz="3100" dirty="0" smtClean="0"/>
              <a:t>	Deve-se notar que atualmente não existem orientações universais para a terapia fetal de uma grande lesão cística pulmonar. </a:t>
            </a:r>
          </a:p>
          <a:p>
            <a:pPr marL="0" indent="0" algn="just" fontAlgn="auto">
              <a:spcAft>
                <a:spcPts val="0"/>
              </a:spcAft>
              <a:buFont typeface="Arial" pitchFamily="34" charset="0"/>
              <a:buNone/>
              <a:defRPr/>
            </a:pPr>
            <a:r>
              <a:rPr lang="pt-BR" sz="3100" dirty="0" smtClean="0"/>
              <a:t>	Esse estudo coreano mostrou resultados pós-natais favoráveis.</a:t>
            </a:r>
          </a:p>
          <a:p>
            <a:pPr algn="just" fontAlgn="auto">
              <a:spcAft>
                <a:spcPts val="0"/>
              </a:spcAft>
              <a:buFont typeface="Arial" pitchFamily="34" charset="0"/>
              <a:buChar char="•"/>
              <a:defRPr/>
            </a:pPr>
            <a:endParaRPr lang="pt-BR" sz="3100" dirty="0" smtClean="0"/>
          </a:p>
          <a:p>
            <a:pPr algn="just" fontAlgn="auto">
              <a:spcAft>
                <a:spcPts val="0"/>
              </a:spcAft>
              <a:buFont typeface="Arial" pitchFamily="34" charset="0"/>
              <a:buChar char="•"/>
              <a:defRPr/>
            </a:pPr>
            <a:endParaRPr lang="pt-BR" sz="3100" dirty="0" smtClean="0"/>
          </a:p>
        </p:txBody>
      </p:sp>
      <p:grpSp>
        <p:nvGrpSpPr>
          <p:cNvPr id="25603"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928688"/>
            <a:ext cx="8658225" cy="4000500"/>
          </a:xfrm>
        </p:spPr>
        <p:txBody>
          <a:bodyPr>
            <a:normAutofit/>
          </a:bodyPr>
          <a:lstStyle/>
          <a:p>
            <a:pPr marL="0" indent="0" algn="just">
              <a:lnSpc>
                <a:spcPct val="80000"/>
              </a:lnSpc>
              <a:buFont typeface="Arial" charset="0"/>
              <a:buNone/>
            </a:pPr>
            <a:r>
              <a:rPr lang="pt-BR" sz="2400" smtClean="0"/>
              <a:t>	Escleroterapia intrauterina tem sido usada para tratar MACC complicada, derrame pleural fetal, higroma cístico  e sequestro broncopulmonar  sendo esta uma  modalidade de tratamento minimamente invasiva e altamente eficaz</a:t>
            </a:r>
            <a:r>
              <a:rPr lang="pt-BR" sz="2400" baseline="30000" smtClean="0"/>
              <a:t>18-20</a:t>
            </a:r>
            <a:r>
              <a:rPr lang="pt-BR" sz="2400" smtClean="0"/>
              <a:t>.</a:t>
            </a:r>
          </a:p>
          <a:p>
            <a:pPr marL="0" indent="0" algn="just">
              <a:lnSpc>
                <a:spcPct val="80000"/>
              </a:lnSpc>
              <a:buFont typeface="Arial" charset="0"/>
              <a:buNone/>
            </a:pPr>
            <a:r>
              <a:rPr lang="pt-BR" sz="2400" smtClean="0"/>
              <a:t>	 OK-432 é largamente utilizado como um agente esclerosante seguro e eficaz, no entanto, pode quebrar o epitélio normal das paredes císticas através de reações inflamatórias e as aderências das fibras resultantes causando redução do fluido linfático</a:t>
            </a:r>
            <a:r>
              <a:rPr lang="pt-BR" sz="2400" baseline="30000" smtClean="0"/>
              <a:t>23</a:t>
            </a:r>
            <a:r>
              <a:rPr lang="pt-BR" sz="2400" smtClean="0"/>
              <a:t>. Neste estudo, o uso de OK-432 foi baseada nos resultados positivos de estudos anteriores, mas não foram observados os resultados ideais. Serão necessárias outras avaliações deste tratamento em casos de MACC  para tirar conclusões mais sólidas.</a:t>
            </a:r>
          </a:p>
          <a:p>
            <a:pPr marL="0" indent="0" algn="just">
              <a:lnSpc>
                <a:spcPct val="80000"/>
              </a:lnSpc>
            </a:pPr>
            <a:endParaRPr lang="pt-BR" sz="2400" smtClean="0"/>
          </a:p>
        </p:txBody>
      </p:sp>
      <p:grpSp>
        <p:nvGrpSpPr>
          <p:cNvPr id="2662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586787" cy="3929063"/>
          </a:xfrm>
        </p:spPr>
        <p:txBody>
          <a:bodyPr>
            <a:normAutofit/>
          </a:bodyPr>
          <a:lstStyle/>
          <a:p>
            <a:pPr marL="0" indent="0" algn="just">
              <a:buFont typeface="Arial" charset="0"/>
              <a:buNone/>
            </a:pPr>
            <a:r>
              <a:rPr lang="pt-BR" sz="2900" smtClean="0"/>
              <a:t>	Uma limitação desse estudo é o pequeno grupo de apenas seis casos fetais. No entanto, a incidência da MACC já é rara, e a proporção destes casos com MACC macrocística é muito pequena. </a:t>
            </a:r>
          </a:p>
          <a:p>
            <a:pPr marL="0" indent="0" algn="just">
              <a:buFont typeface="Arial" charset="0"/>
              <a:buNone/>
            </a:pPr>
            <a:r>
              <a:rPr lang="pt-BR" sz="2900" smtClean="0"/>
              <a:t>	Apesar dessas limitações, os resultados atuais sugerem que a terapia intrauterina para MACC macrocística  produz um bom resultado. </a:t>
            </a:r>
          </a:p>
          <a:p>
            <a:pPr marL="0" indent="0" algn="just">
              <a:buFont typeface="Arial" charset="0"/>
              <a:buNone/>
            </a:pPr>
            <a:r>
              <a:rPr lang="pt-BR" sz="2900" smtClean="0"/>
              <a:t>Os autores concluem  que a intervenção pré-natal é eficaz.</a:t>
            </a:r>
          </a:p>
          <a:p>
            <a:pPr marL="0" indent="0" algn="just">
              <a:buFont typeface="Arial" charset="0"/>
              <a:buNone/>
            </a:pPr>
            <a:endParaRPr lang="pt-BR" sz="2900" smtClean="0"/>
          </a:p>
        </p:txBody>
      </p:sp>
      <p:grpSp>
        <p:nvGrpSpPr>
          <p:cNvPr id="27651"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0" y="561975"/>
            <a:ext cx="9144000" cy="439578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827088" y="0"/>
            <a:ext cx="3219450" cy="4940300"/>
          </a:xfrm>
          <a:prstGeom prst="rect">
            <a:avLst/>
          </a:prstGeom>
          <a:noFill/>
        </p:spPr>
      </p:pic>
      <p:pic>
        <p:nvPicPr>
          <p:cNvPr id="48133" name="Picture 5"/>
          <p:cNvPicPr>
            <a:picLocks noChangeAspect="1" noChangeArrowheads="1"/>
          </p:cNvPicPr>
          <p:nvPr/>
        </p:nvPicPr>
        <p:blipFill>
          <a:blip r:embed="rId3"/>
          <a:srcRect/>
          <a:stretch>
            <a:fillRect/>
          </a:stretch>
        </p:blipFill>
        <p:spPr bwMode="auto">
          <a:xfrm>
            <a:off x="4716463" y="123825"/>
            <a:ext cx="3297237" cy="984250"/>
          </a:xfrm>
          <a:prstGeom prst="rect">
            <a:avLst/>
          </a:prstGeom>
          <a:noFill/>
        </p:spPr>
      </p:pic>
      <p:pic>
        <p:nvPicPr>
          <p:cNvPr id="48134" name="Picture 6"/>
          <p:cNvPicPr>
            <a:picLocks noChangeAspect="1" noChangeArrowheads="1"/>
          </p:cNvPicPr>
          <p:nvPr/>
        </p:nvPicPr>
        <p:blipFill>
          <a:blip r:embed="rId4"/>
          <a:srcRect/>
          <a:stretch>
            <a:fillRect/>
          </a:stretch>
        </p:blipFill>
        <p:spPr bwMode="auto">
          <a:xfrm>
            <a:off x="4572000" y="1131888"/>
            <a:ext cx="3394075" cy="3724275"/>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0" y="268288"/>
            <a:ext cx="3251200" cy="4330700"/>
          </a:xfrm>
          <a:prstGeom prst="rect">
            <a:avLst/>
          </a:prstGeom>
          <a:noFill/>
        </p:spPr>
      </p:pic>
      <p:pic>
        <p:nvPicPr>
          <p:cNvPr id="50181" name="Picture 5"/>
          <p:cNvPicPr>
            <a:picLocks noChangeAspect="1" noChangeArrowheads="1"/>
          </p:cNvPicPr>
          <p:nvPr/>
        </p:nvPicPr>
        <p:blipFill>
          <a:blip r:embed="rId3"/>
          <a:srcRect/>
          <a:stretch>
            <a:fillRect/>
          </a:stretch>
        </p:blipFill>
        <p:spPr bwMode="auto">
          <a:xfrm>
            <a:off x="3276600" y="1563688"/>
            <a:ext cx="5759450" cy="13747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a:xfrm>
            <a:off x="539750" y="0"/>
            <a:ext cx="8229600" cy="857250"/>
          </a:xfrm>
        </p:spPr>
        <p:txBody>
          <a:bodyPr/>
          <a:lstStyle/>
          <a:p>
            <a:r>
              <a:rPr lang="pt-BR" sz="2400" b="1" smtClean="0">
                <a:solidFill>
                  <a:schemeClr val="hlink"/>
                </a:solidFill>
              </a:rPr>
              <a:t>Nota do Editor do site, Dr. Paulo R. Margotto</a:t>
            </a:r>
            <a:br>
              <a:rPr lang="pt-BR" sz="2400" b="1" smtClean="0">
                <a:solidFill>
                  <a:schemeClr val="hlink"/>
                </a:solidFill>
              </a:rPr>
            </a:br>
            <a:r>
              <a:rPr lang="pt-BR" sz="2400" b="1" smtClean="0">
                <a:solidFill>
                  <a:schemeClr val="hlink"/>
                </a:solidFill>
              </a:rPr>
              <a:t>Consultem também! Aqui e Agora!</a:t>
            </a:r>
          </a:p>
        </p:txBody>
      </p:sp>
      <p:sp>
        <p:nvSpPr>
          <p:cNvPr id="51203" name="Rectangle 3"/>
          <p:cNvSpPr>
            <a:spLocks noGrp="1"/>
          </p:cNvSpPr>
          <p:nvPr>
            <p:ph type="body" idx="1"/>
          </p:nvPr>
        </p:nvSpPr>
        <p:spPr>
          <a:xfrm>
            <a:off x="684213" y="1492250"/>
            <a:ext cx="8229600" cy="3394075"/>
          </a:xfrm>
        </p:spPr>
        <p:txBody>
          <a:bodyPr/>
          <a:lstStyle/>
          <a:p>
            <a:pPr>
              <a:lnSpc>
                <a:spcPct val="80000"/>
              </a:lnSpc>
            </a:pPr>
            <a:r>
              <a:rPr lang="pt-BR" sz="1800" smtClean="0"/>
              <a:t>A Terapia Intraparto Ex-Útero (EXIT: </a:t>
            </a:r>
            <a:r>
              <a:rPr lang="pt-BR" sz="1800" i="1" smtClean="0"/>
              <a:t>ex utero intrapartum therapy</a:t>
            </a:r>
            <a:r>
              <a:rPr lang="pt-BR" sz="1800" smtClean="0"/>
              <a:t>) é uma técnica de nascimento permitindo o estabelecimento do funcionamento das vias aéreas altas, enquanto o feto permanece na circulação útero placentária. Diferente de uma cesariana, o tempo entre o anestésico e o clampeamento do cordão é propositalmente prolongado para permitir procedimentos adicionais necessários para estabelecer vias aéreas seguras. O procedimento  objetiva preservar o fluxo de sangue para o útero por um período de tempo prolongado, de modo que um procedimento cirúrgico pode ser seguramente realizado sobre o feto. Isto é conseguido através do relaxamento do útero e a manutenção do volume do útero. </a:t>
            </a:r>
          </a:p>
        </p:txBody>
      </p:sp>
      <p:graphicFrame>
        <p:nvGraphicFramePr>
          <p:cNvPr id="51219" name="Group 19"/>
          <p:cNvGraphicFramePr>
            <a:graphicFrameLocks noGrp="1"/>
          </p:cNvGraphicFramePr>
          <p:nvPr/>
        </p:nvGraphicFramePr>
        <p:xfrm>
          <a:off x="611188" y="771525"/>
          <a:ext cx="8064500" cy="663575"/>
        </p:xfrm>
        <a:graphic>
          <a:graphicData uri="http://schemas.openxmlformats.org/drawingml/2006/table">
            <a:tbl>
              <a:tblPr/>
              <a:tblGrid>
                <a:gridCol w="7212012"/>
                <a:gridCol w="852488"/>
              </a:tblGrid>
              <a:tr h="6635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Terapia ex-</a:t>
                      </a:r>
                      <a:r>
                        <a:rPr kumimoji="0" lang="pt-BR" sz="1400" b="1" i="0" u="none" strike="noStrike" cap="none" normalizeH="0" baseline="0" smtClean="0">
                          <a:ln>
                            <a:noFill/>
                          </a:ln>
                          <a:solidFill>
                            <a:srgbClr val="999999"/>
                          </a:solidFill>
                          <a:effectLst/>
                          <a:latin typeface="Calibri"/>
                          <a:cs typeface="Times New Roman" pitchFamily="18" charset="0"/>
                        </a:rPr>
                        <a:t>ú</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tero intraparto</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Moldenhauer JS. Realizado por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1206" name="Picture 6" descr="link2">
            <a:hlinkClick r:id="rId2"/>
          </p:cNvPr>
          <p:cNvPicPr>
            <a:picLocks noChangeAspect="1" noChangeArrowheads="1"/>
          </p:cNvPicPr>
          <p:nvPr/>
        </p:nvPicPr>
        <p:blipFill>
          <a:blip r:embed="rId3"/>
          <a:srcRect/>
          <a:stretch>
            <a:fillRect/>
          </a:stretch>
        </p:blipFill>
        <p:spPr bwMode="auto">
          <a:xfrm>
            <a:off x="7812088" y="915988"/>
            <a:ext cx="352425" cy="285750"/>
          </a:xfrm>
          <a:prstGeom prst="rect">
            <a:avLst/>
          </a:prstGeom>
          <a:noFill/>
        </p:spPr>
      </p:pic>
      <p:pic>
        <p:nvPicPr>
          <p:cNvPr id="51220" name="Picture 20"/>
          <p:cNvPicPr>
            <a:picLocks noChangeAspect="1" noChangeArrowheads="1"/>
          </p:cNvPicPr>
          <p:nvPr/>
        </p:nvPicPr>
        <p:blipFill>
          <a:blip r:embed="rId4"/>
          <a:srcRect/>
          <a:stretch>
            <a:fillRect/>
          </a:stretch>
        </p:blipFill>
        <p:spPr bwMode="auto">
          <a:xfrm>
            <a:off x="3708400" y="3502025"/>
            <a:ext cx="2170113" cy="1641475"/>
          </a:xfrm>
          <a:prstGeom prst="rect">
            <a:avLst/>
          </a:prstGeom>
          <a:noFill/>
          <a:ln w="9525">
            <a:noFill/>
            <a:miter lim="800000"/>
            <a:headEnd/>
            <a:tailEnd/>
          </a:ln>
        </p:spPr>
      </p:pic>
      <p:sp>
        <p:nvSpPr>
          <p:cNvPr id="51221"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
        <p:nvSpPr>
          <p:cNvPr id="51222" name="Rectangle 12"/>
          <p:cNvSpPr>
            <a:spLocks noChangeArrowheads="1"/>
          </p:cNvSpPr>
          <p:nvPr/>
        </p:nvSpPr>
        <p:spPr bwMode="auto">
          <a:xfrm>
            <a:off x="7885113" y="411163"/>
            <a:ext cx="1058862" cy="271462"/>
          </a:xfrm>
          <a:prstGeom prst="rect">
            <a:avLst/>
          </a:prstGeom>
          <a:solidFill>
            <a:schemeClr val="accent1"/>
          </a:solidFill>
          <a:ln w="9525">
            <a:solidFill>
              <a:schemeClr val="tx1"/>
            </a:solidFill>
            <a:miter lim="800000"/>
            <a:headEnd/>
            <a:tailEnd/>
          </a:ln>
        </p:spPr>
        <p:txBody>
          <a:bodyPr wrap="none" anchor="ctr"/>
          <a:lstStyle/>
          <a:p>
            <a:pPr algn="ctr"/>
            <a:r>
              <a:rPr lang="pt-BR">
                <a:solidFill>
                  <a:srgbClr val="FFFF00"/>
                </a:solidFill>
              </a:rPr>
              <a:t>Click aqui!</a:t>
            </a:r>
          </a:p>
        </p:txBody>
      </p:sp>
      <p:sp>
        <p:nvSpPr>
          <p:cNvPr id="51224" name="Line 24"/>
          <p:cNvSpPr>
            <a:spLocks noChangeShapeType="1"/>
          </p:cNvSpPr>
          <p:nvPr/>
        </p:nvSpPr>
        <p:spPr bwMode="auto">
          <a:xfrm>
            <a:off x="7667625" y="484188"/>
            <a:ext cx="217488" cy="358775"/>
          </a:xfrm>
          <a:prstGeom prst="line">
            <a:avLst/>
          </a:prstGeom>
          <a:noFill/>
          <a:ln w="76200">
            <a:solidFill>
              <a:srgbClr val="FF3399"/>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539750" y="195263"/>
            <a:ext cx="8229600" cy="3394075"/>
          </a:xfrm>
        </p:spPr>
        <p:txBody>
          <a:bodyPr/>
          <a:lstStyle/>
          <a:p>
            <a:pPr>
              <a:lnSpc>
                <a:spcPct val="80000"/>
              </a:lnSpc>
            </a:pPr>
            <a:r>
              <a:rPr lang="pt-BR" sz="2000" smtClean="0"/>
              <a:t>A fim de manter o volume uterino, apenas a cabeça e parte superior do tronco são retiradas para o abdome materno (veja figura 1). O líquido amniótico perdido é substituído com uma amnioinfusão aquecida contínua de solução fisiológica de manter o volume do útero e prevenir separação placentária. </a:t>
            </a:r>
          </a:p>
          <a:p>
            <a:pPr>
              <a:lnSpc>
                <a:spcPct val="80000"/>
              </a:lnSpc>
              <a:buFont typeface="Arial" charset="0"/>
              <a:buNone/>
            </a:pPr>
            <a:r>
              <a:rPr lang="pt-BR" sz="2000" b="1" smtClean="0"/>
              <a:t>                                              </a:t>
            </a:r>
            <a:r>
              <a:rPr lang="pt-BR" sz="2000" b="1" smtClean="0">
                <a:solidFill>
                  <a:schemeClr val="hlink"/>
                </a:solidFill>
              </a:rPr>
              <a:t>INDICAÇÕES DA EXIT</a:t>
            </a:r>
            <a:endParaRPr lang="pt-BR" sz="2000" smtClean="0">
              <a:solidFill>
                <a:schemeClr val="hlink"/>
              </a:solidFill>
            </a:endParaRPr>
          </a:p>
          <a:p>
            <a:pPr>
              <a:lnSpc>
                <a:spcPct val="80000"/>
              </a:lnSpc>
            </a:pPr>
            <a:r>
              <a:rPr lang="pt-BR" sz="2000" smtClean="0"/>
              <a:t>Qualquer feto com um diagnóstico pré-natal que é consistente com comprometimento potencial das vias aéreas ou instabilidade cardiorrespiratória no nascimento constitui potencial candidato para o procedimento EXIT. Isso incluiria grandes massas cervicais como teratomas cervicais ou linfangioma, massas orofaríngeas, massas, micrognatia severa, obstrução congênita alta das vias aéreas, lesões pulmonares grandes (</a:t>
            </a:r>
            <a:r>
              <a:rPr lang="pt-BR" sz="2000" b="1" smtClean="0">
                <a:solidFill>
                  <a:schemeClr val="hlink"/>
                </a:solidFill>
              </a:rPr>
              <a:t>malformação adenomatóide cística do pulmão</a:t>
            </a:r>
            <a:r>
              <a:rPr lang="pt-BR" sz="2000" smtClean="0"/>
              <a:t> </a:t>
            </a:r>
            <a:r>
              <a:rPr lang="pt-BR" sz="2000" b="1" smtClean="0">
                <a:solidFill>
                  <a:schemeClr val="hlink"/>
                </a:solidFill>
              </a:rPr>
              <a:t>congênita</a:t>
            </a:r>
            <a:r>
              <a:rPr lang="pt-BR" sz="2000" smtClean="0"/>
              <a:t>, sequestro broncopulmonar, grandes massas do mediastino) e circunstâncias especiais, como gêmeos siameses toracoomfalopagus, EXIT para Oxigenação extracorpórea para hérnia congênita grave, entre outros.</a:t>
            </a:r>
          </a:p>
        </p:txBody>
      </p:sp>
      <p:sp>
        <p:nvSpPr>
          <p:cNvPr id="56324"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395288" y="-165100"/>
            <a:ext cx="8229600" cy="857250"/>
          </a:xfrm>
        </p:spPr>
        <p:txBody>
          <a:bodyPr/>
          <a:lstStyle/>
          <a:p>
            <a:r>
              <a:rPr lang="pt-BR" sz="1600" smtClean="0">
                <a:solidFill>
                  <a:schemeClr val="hlink"/>
                </a:solidFill>
              </a:rPr>
              <a:t>Em 26 de maio de 2014: a realização da primeira EXIT no Hospital HRAS/HMIB (SES/DF): MALFORMAÇÃO ADEMATÓIDE CÍSTICA CONGÊNITA DO PULMÃO</a:t>
            </a:r>
          </a:p>
        </p:txBody>
      </p:sp>
      <p:pic>
        <p:nvPicPr>
          <p:cNvPr id="58372" name="Picture 4" descr="DSC04426"/>
          <p:cNvPicPr>
            <a:picLocks noChangeAspect="1" noChangeArrowheads="1"/>
          </p:cNvPicPr>
          <p:nvPr/>
        </p:nvPicPr>
        <p:blipFill>
          <a:blip r:embed="rId2"/>
          <a:srcRect/>
          <a:stretch>
            <a:fillRect/>
          </a:stretch>
        </p:blipFill>
        <p:spPr bwMode="auto">
          <a:xfrm>
            <a:off x="0" y="555625"/>
            <a:ext cx="3724275" cy="2794000"/>
          </a:xfrm>
          <a:prstGeom prst="rect">
            <a:avLst/>
          </a:prstGeom>
          <a:noFill/>
        </p:spPr>
      </p:pic>
      <p:pic>
        <p:nvPicPr>
          <p:cNvPr id="58373" name="Picture 5" descr="DSC04431"/>
          <p:cNvPicPr>
            <a:picLocks noChangeAspect="1" noChangeArrowheads="1"/>
          </p:cNvPicPr>
          <p:nvPr/>
        </p:nvPicPr>
        <p:blipFill>
          <a:blip r:embed="rId3"/>
          <a:srcRect/>
          <a:stretch>
            <a:fillRect/>
          </a:stretch>
        </p:blipFill>
        <p:spPr bwMode="auto">
          <a:xfrm>
            <a:off x="0" y="3362325"/>
            <a:ext cx="3168650" cy="1781175"/>
          </a:xfrm>
          <a:prstGeom prst="rect">
            <a:avLst/>
          </a:prstGeom>
          <a:noFill/>
        </p:spPr>
      </p:pic>
      <p:pic>
        <p:nvPicPr>
          <p:cNvPr id="58374" name="Picture 6"/>
          <p:cNvPicPr>
            <a:picLocks noChangeAspect="1" noChangeArrowheads="1"/>
          </p:cNvPicPr>
          <p:nvPr/>
        </p:nvPicPr>
        <p:blipFill>
          <a:blip r:embed="rId4"/>
          <a:srcRect/>
          <a:stretch>
            <a:fillRect/>
          </a:stretch>
        </p:blipFill>
        <p:spPr bwMode="auto">
          <a:xfrm>
            <a:off x="3708400" y="555625"/>
            <a:ext cx="3457575" cy="2811463"/>
          </a:xfrm>
          <a:prstGeom prst="rect">
            <a:avLst/>
          </a:prstGeom>
          <a:noFill/>
          <a:ln w="9525">
            <a:noFill/>
            <a:miter lim="800000"/>
            <a:headEnd/>
            <a:tailEnd/>
          </a:ln>
          <a:effectLst/>
        </p:spPr>
      </p:pic>
      <p:pic>
        <p:nvPicPr>
          <p:cNvPr id="58375" name="Picture 7"/>
          <p:cNvPicPr>
            <a:picLocks noChangeAspect="1" noChangeArrowheads="1"/>
          </p:cNvPicPr>
          <p:nvPr/>
        </p:nvPicPr>
        <p:blipFill>
          <a:blip r:embed="rId5"/>
          <a:srcRect/>
          <a:stretch>
            <a:fillRect/>
          </a:stretch>
        </p:blipFill>
        <p:spPr bwMode="auto">
          <a:xfrm>
            <a:off x="3203575" y="3363913"/>
            <a:ext cx="3384550" cy="1779587"/>
          </a:xfrm>
          <a:prstGeom prst="rect">
            <a:avLst/>
          </a:prstGeom>
          <a:noFill/>
          <a:ln w="9525">
            <a:noFill/>
            <a:miter lim="800000"/>
            <a:headEnd/>
            <a:tailEnd/>
          </a:ln>
          <a:effectLst/>
        </p:spPr>
      </p:pic>
      <p:pic>
        <p:nvPicPr>
          <p:cNvPr id="58377" name="Picture 9"/>
          <p:cNvPicPr>
            <a:picLocks noChangeAspect="1" noChangeArrowheads="1"/>
          </p:cNvPicPr>
          <p:nvPr/>
        </p:nvPicPr>
        <p:blipFill>
          <a:blip r:embed="rId6"/>
          <a:srcRect/>
          <a:stretch>
            <a:fillRect/>
          </a:stretch>
        </p:blipFill>
        <p:spPr bwMode="auto">
          <a:xfrm>
            <a:off x="6253163" y="3363913"/>
            <a:ext cx="2890837" cy="1779587"/>
          </a:xfrm>
          <a:prstGeom prst="rect">
            <a:avLst/>
          </a:prstGeom>
          <a:noFill/>
          <a:ln w="9525">
            <a:noFill/>
            <a:miter lim="800000"/>
            <a:headEnd/>
            <a:tailEnd/>
          </a:ln>
          <a:effectLst/>
        </p:spPr>
      </p:pic>
      <p:pic>
        <p:nvPicPr>
          <p:cNvPr id="58378" name="Picture 10"/>
          <p:cNvPicPr>
            <a:picLocks noChangeAspect="1" noChangeArrowheads="1"/>
          </p:cNvPicPr>
          <p:nvPr/>
        </p:nvPicPr>
        <p:blipFill>
          <a:blip r:embed="rId7" cstate="print"/>
          <a:srcRect/>
          <a:stretch>
            <a:fillRect/>
          </a:stretch>
        </p:blipFill>
        <p:spPr bwMode="auto">
          <a:xfrm>
            <a:off x="7146925" y="1131888"/>
            <a:ext cx="1997075" cy="1535112"/>
          </a:xfrm>
          <a:prstGeom prst="rect">
            <a:avLst/>
          </a:prstGeom>
          <a:noFill/>
          <a:ln w="9525">
            <a:noFill/>
            <a:miter lim="800000"/>
            <a:headEnd/>
            <a:tailEnd/>
          </a:ln>
          <a:effectLst/>
        </p:spPr>
      </p:pic>
      <p:sp>
        <p:nvSpPr>
          <p:cNvPr id="58379" name="AutoShape 13"/>
          <p:cNvSpPr>
            <a:spLocks noChangeArrowheads="1"/>
          </p:cNvSpPr>
          <p:nvPr/>
        </p:nvSpPr>
        <p:spPr bwMode="auto">
          <a:xfrm>
            <a:off x="8604250" y="484188"/>
            <a:ext cx="539750" cy="411162"/>
          </a:xfrm>
          <a:prstGeom prst="rightArrow">
            <a:avLst>
              <a:gd name="adj1" fmla="val 50000"/>
              <a:gd name="adj2" fmla="val 32819"/>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DSC04417"/>
          <p:cNvPicPr>
            <a:picLocks noChangeAspect="1" noChangeArrowheads="1"/>
          </p:cNvPicPr>
          <p:nvPr/>
        </p:nvPicPr>
        <p:blipFill>
          <a:blip r:embed="rId2"/>
          <a:srcRect/>
          <a:stretch>
            <a:fillRect/>
          </a:stretch>
        </p:blipFill>
        <p:spPr bwMode="auto">
          <a:xfrm>
            <a:off x="0" y="484188"/>
            <a:ext cx="5219700" cy="3914775"/>
          </a:xfrm>
          <a:prstGeom prst="rect">
            <a:avLst/>
          </a:prstGeom>
          <a:noFill/>
        </p:spPr>
      </p:pic>
      <p:pic>
        <p:nvPicPr>
          <p:cNvPr id="59397" name="Picture 5" descr="DSC04462"/>
          <p:cNvPicPr>
            <a:picLocks noChangeAspect="1" noChangeArrowheads="1"/>
          </p:cNvPicPr>
          <p:nvPr/>
        </p:nvPicPr>
        <p:blipFill>
          <a:blip r:embed="rId3"/>
          <a:srcRect/>
          <a:stretch>
            <a:fillRect/>
          </a:stretch>
        </p:blipFill>
        <p:spPr bwMode="auto">
          <a:xfrm>
            <a:off x="5364163" y="0"/>
            <a:ext cx="3216275" cy="2413000"/>
          </a:xfrm>
          <a:prstGeom prst="rect">
            <a:avLst/>
          </a:prstGeom>
          <a:noFill/>
        </p:spPr>
      </p:pic>
      <p:pic>
        <p:nvPicPr>
          <p:cNvPr id="59398" name="Picture 6"/>
          <p:cNvPicPr>
            <a:picLocks noChangeAspect="1" noChangeArrowheads="1"/>
          </p:cNvPicPr>
          <p:nvPr/>
        </p:nvPicPr>
        <p:blipFill>
          <a:blip r:embed="rId4" cstate="print"/>
          <a:srcRect/>
          <a:stretch>
            <a:fillRect/>
          </a:stretch>
        </p:blipFill>
        <p:spPr bwMode="auto">
          <a:xfrm>
            <a:off x="5219700" y="2428875"/>
            <a:ext cx="3530600" cy="2714625"/>
          </a:xfrm>
          <a:prstGeom prst="rect">
            <a:avLst/>
          </a:prstGeom>
          <a:noFill/>
          <a:ln w="9525">
            <a:noFill/>
            <a:miter lim="800000"/>
            <a:headEnd/>
            <a:tailEnd/>
          </a:ln>
          <a:effectLst/>
        </p:spPr>
      </p:pic>
      <p:sp>
        <p:nvSpPr>
          <p:cNvPr id="59399" name="AutoShape 13"/>
          <p:cNvSpPr>
            <a:spLocks noChangeArrowheads="1"/>
          </p:cNvSpPr>
          <p:nvPr/>
        </p:nvSpPr>
        <p:spPr bwMode="auto">
          <a:xfrm>
            <a:off x="8893175" y="4803775"/>
            <a:ext cx="250825" cy="195263"/>
          </a:xfrm>
          <a:prstGeom prst="rightArrow">
            <a:avLst>
              <a:gd name="adj1" fmla="val 50000"/>
              <a:gd name="adj2" fmla="val 32114"/>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r>
              <a:rPr lang="pt-BR" smtClean="0">
                <a:solidFill>
                  <a:schemeClr val="hlink"/>
                </a:solidFill>
              </a:rPr>
              <a:t>PORTANTO...</a:t>
            </a:r>
          </a:p>
        </p:txBody>
      </p:sp>
      <p:sp>
        <p:nvSpPr>
          <p:cNvPr id="57347" name="Rectangle 3"/>
          <p:cNvSpPr>
            <a:spLocks noGrp="1"/>
          </p:cNvSpPr>
          <p:nvPr>
            <p:ph type="body" idx="1"/>
          </p:nvPr>
        </p:nvSpPr>
        <p:spPr/>
        <p:txBody>
          <a:bodyPr/>
          <a:lstStyle/>
          <a:p>
            <a:pPr>
              <a:lnSpc>
                <a:spcPct val="80000"/>
              </a:lnSpc>
            </a:pPr>
            <a:endParaRPr lang="pt-BR" sz="2000" b="1" i="1" smtClean="0"/>
          </a:p>
          <a:p>
            <a:pPr>
              <a:lnSpc>
                <a:spcPct val="80000"/>
              </a:lnSpc>
            </a:pPr>
            <a:r>
              <a:rPr lang="pt-BR" sz="2000" b="1" i="1" smtClean="0"/>
              <a:t>O nascimento por via EXIT  deve ser considerado quando diagnóstico pré-natal aumenta a preocupação com o comprometimento das vias aéreas ou instabilidade cardiorrespiratória neonatal. Orquestração cuidadosa dos cuidados materna e fetal através de uma equipe multidisciplinar  experiente permite um tempo adequado no bypass placentário para otimizar o resultado para ambos. Assim, o procedimento EXIT muda uma situação potencialmente catastrófica para uma controlada, com abordagem cirúrgica de salva-vida, para o nascimento e transição neonatal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pPr>
              <a:lnSpc>
                <a:spcPct val="80000"/>
              </a:lnSpc>
            </a:pPr>
            <a:r>
              <a:rPr lang="pt-BR" sz="2800" smtClean="0"/>
              <a:t>Uma complicação da MAC intraútero, com repercussão na saúde materna é a </a:t>
            </a:r>
            <a:r>
              <a:rPr lang="pt-BR" sz="2800" i="1" smtClean="0"/>
              <a:t>maternal mirror syndrome</a:t>
            </a:r>
            <a:r>
              <a:rPr lang="pt-BR" sz="2800" smtClean="0"/>
              <a:t>, que pode ocorrer como conseqüência da hidropsia fetal, placentomegalia e massa pulmonar grande, conforme descrito por Adzick et al. Consiste em  sintomas progressivos de pré-eclâmpsia, incluindo vômitos, hipertensão arterial sistêmica, edema periférico, proteinúria e edema pulmonar. Não houve relato no trabalho.</a:t>
            </a:r>
          </a:p>
        </p:txBody>
      </p:sp>
      <p:graphicFrame>
        <p:nvGraphicFramePr>
          <p:cNvPr id="54290" name="Group 18"/>
          <p:cNvGraphicFramePr>
            <a:graphicFrameLocks noGrp="1"/>
          </p:cNvGraphicFramePr>
          <p:nvPr/>
        </p:nvGraphicFramePr>
        <p:xfrm>
          <a:off x="755650" y="123825"/>
          <a:ext cx="7777163" cy="941388"/>
        </p:xfrm>
        <a:graphic>
          <a:graphicData uri="http://schemas.openxmlformats.org/drawingml/2006/table">
            <a:tbl>
              <a:tblPr/>
              <a:tblGrid>
                <a:gridCol w="6954838"/>
                <a:gridCol w="822325"/>
              </a:tblGrid>
              <a:tr h="711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Malforma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adenomat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c</a:t>
                      </a:r>
                      <a:r>
                        <a:rPr kumimoji="0" lang="pt-BR" sz="1400" b="1" i="0" u="none" strike="noStrike" cap="none" normalizeH="0" baseline="0" smtClean="0">
                          <a:ln>
                            <a:noFill/>
                          </a:ln>
                          <a:solidFill>
                            <a:srgbClr val="999999"/>
                          </a:solidFill>
                          <a:effectLst/>
                          <a:latin typeface="Calibri"/>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stica pulmonar em crian</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as: an</a:t>
                      </a:r>
                      <a:r>
                        <a:rPr kumimoji="0" lang="pt-BR" sz="1400" b="1" i="0" u="none" strike="noStrike" cap="none" normalizeH="0" baseline="0" smtClean="0">
                          <a:ln>
                            <a:noFill/>
                          </a:ln>
                          <a:solidFill>
                            <a:srgbClr val="999999"/>
                          </a:solidFill>
                          <a:effectLst/>
                          <a:latin typeface="Calibri"/>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lise de 10 casos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Jos</a:t>
                      </a:r>
                      <a:r>
                        <a:rPr kumimoji="0" lang="pt-BR" sz="1400" b="0" i="0" u="none" strike="noStrike" cap="none" normalizeH="0" baseline="0" smtClean="0">
                          <a:ln>
                            <a:noFill/>
                          </a:ln>
                          <a:solidFill>
                            <a:srgbClr val="999999"/>
                          </a:solidFill>
                          <a:effectLst/>
                          <a:latin typeface="Calibri"/>
                          <a:cs typeface="Times New Roman" pitchFamily="18" charset="0"/>
                        </a:rPr>
                        <a:t>é</a:t>
                      </a:r>
                      <a:r>
                        <a:rPr kumimoji="0" lang="pt-BR" sz="1400" b="0" i="0" u="none" strike="noStrike" cap="none" normalizeH="0" baseline="0" smtClean="0">
                          <a:ln>
                            <a:noFill/>
                          </a:ln>
                          <a:solidFill>
                            <a:srgbClr val="999999"/>
                          </a:solidFill>
                          <a:effectLst/>
                          <a:latin typeface="Verdana" pitchFamily="34" charset="0"/>
                          <a:cs typeface="Times New Roman" pitchFamily="18" charset="0"/>
                        </a:rPr>
                        <a:t> Antônio de Souza, Carla V. Struffaldi, Murillo Ronald Capella.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Marilia Lopes Bahia Evangelista</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4278" name="Picture 6" descr="link2">
            <a:hlinkClick r:id="rId2"/>
          </p:cNvPr>
          <p:cNvPicPr>
            <a:picLocks noChangeAspect="1" noChangeArrowheads="1"/>
          </p:cNvPicPr>
          <p:nvPr/>
        </p:nvPicPr>
        <p:blipFill>
          <a:blip r:embed="rId3"/>
          <a:srcRect/>
          <a:stretch>
            <a:fillRect/>
          </a:stretch>
        </p:blipFill>
        <p:spPr bwMode="auto">
          <a:xfrm>
            <a:off x="7667625" y="195263"/>
            <a:ext cx="352425" cy="28575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p:txBody>
          <a:bodyPr/>
          <a:lstStyle/>
          <a:p>
            <a:pPr>
              <a:lnSpc>
                <a:spcPct val="80000"/>
              </a:lnSpc>
            </a:pPr>
            <a:r>
              <a:rPr lang="pt-BR" sz="1600" b="1" smtClean="0"/>
              <a:t>MAC </a:t>
            </a:r>
            <a:r>
              <a:rPr lang="pt-PT" sz="1600" b="1" smtClean="0"/>
              <a:t>é a mais comum (77%) das doenças congênitas pulmonares císticas</a:t>
            </a:r>
            <a:r>
              <a:rPr lang="pt-PT" sz="1600" smtClean="0"/>
              <a:t>, seguida de sequestro pulmonar, cisto broncogênico, e atresia brônquica. </a:t>
            </a:r>
            <a:endParaRPr lang="pt-BR" sz="1600" smtClean="0"/>
          </a:p>
          <a:p>
            <a:pPr lvl="1">
              <a:lnSpc>
                <a:spcPct val="80000"/>
              </a:lnSpc>
            </a:pPr>
            <a:r>
              <a:rPr lang="pt-PT" sz="1400" smtClean="0"/>
              <a:t>O espectro é bastante variável. </a:t>
            </a:r>
            <a:endParaRPr lang="pt-BR" sz="1400" smtClean="0"/>
          </a:p>
          <a:p>
            <a:pPr lvl="1">
              <a:lnSpc>
                <a:spcPct val="80000"/>
              </a:lnSpc>
            </a:pPr>
            <a:r>
              <a:rPr lang="pt-PT" sz="1400" smtClean="0"/>
              <a:t>Lesões com regressão espontânea (podendo ocorrer até desaparecimento completo durante o terceiro trimestre);</a:t>
            </a:r>
            <a:endParaRPr lang="pt-BR" sz="1400" smtClean="0"/>
          </a:p>
          <a:p>
            <a:pPr lvl="1">
              <a:lnSpc>
                <a:spcPct val="80000"/>
              </a:lnSpc>
            </a:pPr>
            <a:r>
              <a:rPr lang="pt-PT" sz="1400" smtClean="0"/>
              <a:t>Massas pulmonares com crescimento rápido;</a:t>
            </a:r>
            <a:endParaRPr lang="pt-BR" sz="1400" smtClean="0"/>
          </a:p>
          <a:p>
            <a:pPr lvl="1">
              <a:lnSpc>
                <a:spcPct val="80000"/>
              </a:lnSpc>
            </a:pPr>
            <a:r>
              <a:rPr lang="pt-PT" sz="1400" smtClean="0"/>
              <a:t>Hidropsia não-imune ;</a:t>
            </a:r>
            <a:endParaRPr lang="pt-BR" sz="1400" smtClean="0"/>
          </a:p>
          <a:p>
            <a:pPr lvl="1">
              <a:lnSpc>
                <a:spcPct val="80000"/>
              </a:lnSpc>
            </a:pPr>
            <a:r>
              <a:rPr lang="pt-PT" sz="1400" smtClean="0"/>
              <a:t>Morte intra-útero.</a:t>
            </a:r>
          </a:p>
          <a:p>
            <a:pPr lvl="1">
              <a:lnSpc>
                <a:spcPct val="80000"/>
              </a:lnSpc>
            </a:pPr>
            <a:r>
              <a:rPr lang="pt-PT" sz="1400" smtClean="0"/>
              <a:t>A monitorização pré-natal é essencial para otimizar o resultado pós-natal.</a:t>
            </a:r>
            <a:endParaRPr lang="pt-BR" sz="1400" smtClean="0"/>
          </a:p>
          <a:p>
            <a:pPr lvl="1">
              <a:lnSpc>
                <a:spcPct val="80000"/>
              </a:lnSpc>
            </a:pPr>
            <a:r>
              <a:rPr lang="pt-PT" sz="1400" smtClean="0"/>
              <a:t>Estudos ecográficos pré-natais seriados têm sido o padrão ouro para avaliar as características da MAC, incluindo o tamanho das lesões, seu aspecto (macro ou micro-cístico) e sua localização (lobo envolvido). </a:t>
            </a:r>
            <a:endParaRPr lang="pt-BR" sz="1400" smtClean="0"/>
          </a:p>
          <a:p>
            <a:pPr lvl="1">
              <a:lnSpc>
                <a:spcPct val="80000"/>
              </a:lnSpc>
            </a:pPr>
            <a:r>
              <a:rPr lang="pt-PT" sz="1400" smtClean="0"/>
              <a:t>No entanto, US mesmo quando realizado em série, têm desvantagens, incluindo a menor resolução e localização inicial imprecisa da lesão, particularmente em mulheres obesas grávidas.</a:t>
            </a:r>
            <a:endParaRPr lang="pt-BR" sz="1400" smtClean="0"/>
          </a:p>
          <a:p>
            <a:pPr>
              <a:lnSpc>
                <a:spcPct val="80000"/>
              </a:lnSpc>
            </a:pPr>
            <a:endParaRPr lang="pt-BR" sz="1600" smtClean="0"/>
          </a:p>
        </p:txBody>
      </p:sp>
      <p:graphicFrame>
        <p:nvGraphicFramePr>
          <p:cNvPr id="60435" name="Group 19"/>
          <p:cNvGraphicFramePr>
            <a:graphicFrameLocks noGrp="1"/>
          </p:cNvGraphicFramePr>
          <p:nvPr/>
        </p:nvGraphicFramePr>
        <p:xfrm>
          <a:off x="611188" y="123825"/>
          <a:ext cx="8135937" cy="941388"/>
        </p:xfrm>
        <a:graphic>
          <a:graphicData uri="http://schemas.openxmlformats.org/drawingml/2006/table">
            <a:tbl>
              <a:tblPr/>
              <a:tblGrid>
                <a:gridCol w="7275512"/>
                <a:gridCol w="8604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Manuseio pr</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-natal e p</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s-natal da malforma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adenomat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c</a:t>
                      </a:r>
                      <a:r>
                        <a:rPr kumimoji="0" lang="pt-BR" sz="1400" b="1" i="0" u="none" strike="noStrike" cap="none" normalizeH="0" baseline="0" smtClean="0">
                          <a:ln>
                            <a:noFill/>
                          </a:ln>
                          <a:solidFill>
                            <a:srgbClr val="999999"/>
                          </a:solidFill>
                          <a:effectLst/>
                          <a:latin typeface="Calibri"/>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stica do pulmão, diagnosticada por ultrassom e ressonância magn</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tica (RM)</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Susanne E. Gruessner, Hermann Hertel, Eva B</a:t>
                      </a:r>
                      <a:r>
                        <a:rPr kumimoji="0" lang="pt-BR" sz="1400" b="0" i="0" u="none" strike="noStrike" cap="none" normalizeH="0" baseline="0" smtClean="0">
                          <a:ln>
                            <a:noFill/>
                          </a:ln>
                          <a:solidFill>
                            <a:srgbClr val="999999"/>
                          </a:solidFill>
                          <a:effectLst/>
                          <a:latin typeface="Calibri"/>
                          <a:cs typeface="Times New Roman" pitchFamily="18" charset="0"/>
                        </a:rPr>
                        <a:t>ü</a:t>
                      </a:r>
                      <a:r>
                        <a:rPr kumimoji="0" lang="pt-BR" sz="1400" b="0" i="0" u="none" strike="noStrike" cap="none" normalizeH="0" baseline="0" smtClean="0">
                          <a:ln>
                            <a:noFill/>
                          </a:ln>
                          <a:solidFill>
                            <a:srgbClr val="999999"/>
                          </a:solidFill>
                          <a:effectLst/>
                          <a:latin typeface="Verdana" pitchFamily="34" charset="0"/>
                          <a:cs typeface="Times New Roman" pitchFamily="18" charset="0"/>
                        </a:rPr>
                        <a:t>ltmann et al.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Alessandra Severiano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0422" name="Picture 6" descr="link2">
            <a:hlinkClick r:id="rId2"/>
          </p:cNvPr>
          <p:cNvPicPr>
            <a:picLocks noChangeAspect="1" noChangeArrowheads="1"/>
          </p:cNvPicPr>
          <p:nvPr/>
        </p:nvPicPr>
        <p:blipFill>
          <a:blip r:embed="rId3"/>
          <a:srcRect/>
          <a:stretch>
            <a:fillRect/>
          </a:stretch>
        </p:blipFill>
        <p:spPr bwMode="auto">
          <a:xfrm>
            <a:off x="8027988" y="268288"/>
            <a:ext cx="352425" cy="285750"/>
          </a:xfrm>
          <a:prstGeom prst="rect">
            <a:avLst/>
          </a:prstGeom>
          <a:noFill/>
        </p:spPr>
      </p:pic>
      <p:sp>
        <p:nvSpPr>
          <p:cNvPr id="60436"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p:txBody>
          <a:bodyPr/>
          <a:lstStyle/>
          <a:p>
            <a:pPr>
              <a:lnSpc>
                <a:spcPct val="80000"/>
              </a:lnSpc>
            </a:pPr>
            <a:r>
              <a:rPr lang="pt-PT" sz="2000" smtClean="0"/>
              <a:t>Outras modalidades de imagem têm sido pouco utilizadas no período pré-natal. (TC no pré-natal não é indicado, devido a quantidade de irradiação) </a:t>
            </a:r>
            <a:endParaRPr lang="pt-BR" sz="2000" smtClean="0"/>
          </a:p>
          <a:p>
            <a:pPr>
              <a:lnSpc>
                <a:spcPct val="80000"/>
              </a:lnSpc>
            </a:pPr>
            <a:r>
              <a:rPr lang="pt-PT" sz="2000" smtClean="0"/>
              <a:t>Entretanto, RM , em particular no terceiro trimestre, parece ser relativamente segura e fornece resolução excelente. Neste estudo, os autores usaram a RM bastante precoce, como 21 semanas de gestação</a:t>
            </a:r>
            <a:endParaRPr lang="pt-BR" sz="2000" smtClean="0"/>
          </a:p>
          <a:p>
            <a:pPr>
              <a:lnSpc>
                <a:spcPct val="80000"/>
              </a:lnSpc>
            </a:pPr>
            <a:r>
              <a:rPr lang="pt-PT" sz="2000" smtClean="0"/>
              <a:t>RM distingue MAC de outras lesões torácicas, identifica a localização exata no pulmão, e demonstra a presença de pulmão normal comprimido. </a:t>
            </a:r>
          </a:p>
          <a:p>
            <a:pPr>
              <a:lnSpc>
                <a:spcPct val="80000"/>
              </a:lnSpc>
            </a:pPr>
            <a:r>
              <a:rPr lang="pt-PT" sz="2000" smtClean="0"/>
              <a:t>A quantificação e avaliação da hipoplasia pulmonar pode ajudar em decisões como interrupção da gravidez, parto eletivo e planejamento do procedimento cirúrgico pós-natal.</a:t>
            </a:r>
            <a:r>
              <a:rPr lang="pt-BR" sz="2000" smtClean="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p:cNvSpPr>
          <p:nvPr>
            <p:ph type="body" idx="4294967295"/>
          </p:nvPr>
        </p:nvSpPr>
        <p:spPr>
          <a:xfrm>
            <a:off x="1619250" y="987425"/>
            <a:ext cx="5688013" cy="2644775"/>
          </a:xfrm>
        </p:spPr>
        <p:txBody>
          <a:bodyPr/>
          <a:lstStyle/>
          <a:p>
            <a:pPr marL="273050" indent="-273050">
              <a:lnSpc>
                <a:spcPct val="90000"/>
              </a:lnSpc>
            </a:pPr>
            <a:r>
              <a:rPr lang="pt-BR" sz="1600" smtClean="0"/>
              <a:t>Fatores de Pior Prognóstico:</a:t>
            </a:r>
          </a:p>
          <a:p>
            <a:pPr lvl="1">
              <a:lnSpc>
                <a:spcPct val="90000"/>
              </a:lnSpc>
            </a:pPr>
            <a:r>
              <a:rPr lang="pt-BR" sz="1600" smtClean="0"/>
              <a:t>Tamanho</a:t>
            </a:r>
          </a:p>
          <a:p>
            <a:pPr lvl="1">
              <a:lnSpc>
                <a:spcPct val="90000"/>
              </a:lnSpc>
            </a:pPr>
            <a:r>
              <a:rPr lang="pt-BR" sz="1600" smtClean="0"/>
              <a:t>Tipo: microcístico</a:t>
            </a:r>
          </a:p>
          <a:p>
            <a:pPr lvl="1">
              <a:lnSpc>
                <a:spcPct val="90000"/>
              </a:lnSpc>
            </a:pPr>
            <a:r>
              <a:rPr lang="pt-BR" sz="1600" smtClean="0"/>
              <a:t>Lateralidade</a:t>
            </a:r>
          </a:p>
          <a:p>
            <a:pPr lvl="1">
              <a:lnSpc>
                <a:spcPct val="90000"/>
              </a:lnSpc>
            </a:pPr>
            <a:r>
              <a:rPr lang="pt-BR" sz="1600" smtClean="0"/>
              <a:t>Progressão x Regressão</a:t>
            </a:r>
          </a:p>
          <a:p>
            <a:pPr lvl="1">
              <a:lnSpc>
                <a:spcPct val="90000"/>
              </a:lnSpc>
            </a:pPr>
            <a:r>
              <a:rPr lang="pt-BR" sz="1600" smtClean="0"/>
              <a:t>Desvio do eixo cardíaco</a:t>
            </a:r>
          </a:p>
          <a:p>
            <a:pPr lvl="1">
              <a:lnSpc>
                <a:spcPct val="90000"/>
              </a:lnSpc>
            </a:pPr>
            <a:r>
              <a:rPr lang="pt-BR" sz="1600" smtClean="0"/>
              <a:t>Hidropsia</a:t>
            </a:r>
          </a:p>
          <a:p>
            <a:pPr lvl="1">
              <a:lnSpc>
                <a:spcPct val="90000"/>
              </a:lnSpc>
            </a:pPr>
            <a:r>
              <a:rPr lang="pt-BR" sz="1600" smtClean="0"/>
              <a:t>Associação com outras anomalias.</a:t>
            </a:r>
          </a:p>
          <a:p>
            <a:pPr marL="273050" indent="-273050">
              <a:lnSpc>
                <a:spcPct val="90000"/>
              </a:lnSpc>
            </a:pPr>
            <a:endParaRPr lang="pt-BR" sz="1600" smtClean="0"/>
          </a:p>
        </p:txBody>
      </p:sp>
      <p:graphicFrame>
        <p:nvGraphicFramePr>
          <p:cNvPr id="66563" name="Group 3"/>
          <p:cNvGraphicFramePr>
            <a:graphicFrameLocks noGrp="1"/>
          </p:cNvGraphicFramePr>
          <p:nvPr/>
        </p:nvGraphicFramePr>
        <p:xfrm>
          <a:off x="684213" y="0"/>
          <a:ext cx="7920037" cy="941388"/>
        </p:xfrm>
        <a:graphic>
          <a:graphicData uri="http://schemas.openxmlformats.org/drawingml/2006/table">
            <a:tbl>
              <a:tblPr/>
              <a:tblGrid>
                <a:gridCol w="6089650"/>
                <a:gridCol w="18303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Diagn</a:t>
                      </a:r>
                      <a:r>
                        <a:rPr kumimoji="0" lang="pt-BR" sz="1400" b="1" i="0" u="none" strike="noStrike" cap="none" normalizeH="0" baseline="0" smtClean="0">
                          <a:ln>
                            <a:noFill/>
                          </a:ln>
                          <a:solidFill>
                            <a:srgbClr val="999999"/>
                          </a:solidFill>
                          <a:effectLst/>
                          <a:latin typeface="Calibri" pitchFamily="34" charset="0"/>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stico pr</a:t>
                      </a:r>
                      <a:r>
                        <a:rPr kumimoji="0" lang="pt-BR" sz="1400" b="1" i="0" u="none" strike="noStrike" cap="none" normalizeH="0" baseline="0" smtClean="0">
                          <a:ln>
                            <a:noFill/>
                          </a:ln>
                          <a:solidFill>
                            <a:srgbClr val="999999"/>
                          </a:solidFill>
                          <a:effectLst/>
                          <a:latin typeface="Calibri" pitchFamily="34" charset="0"/>
                          <a:cs typeface="Arial" charset="0"/>
                        </a:rPr>
                        <a:t>é</a:t>
                      </a:r>
                      <a:r>
                        <a:rPr kumimoji="0" lang="pt-BR" sz="1400" b="1" i="0" u="none" strike="noStrike" cap="none" normalizeH="0" baseline="0" smtClean="0">
                          <a:ln>
                            <a:noFill/>
                          </a:ln>
                          <a:solidFill>
                            <a:srgbClr val="999999"/>
                          </a:solidFill>
                          <a:effectLst/>
                          <a:latin typeface="Verdana" pitchFamily="34" charset="0"/>
                          <a:cs typeface="Arial" charset="0"/>
                        </a:rPr>
                        <a:t>-natal e manejo da malforma</a:t>
                      </a:r>
                      <a:r>
                        <a:rPr kumimoji="0" lang="pt-BR" sz="1400" b="1" i="0" u="none" strike="noStrike" cap="none" normalizeH="0" baseline="0" smtClean="0">
                          <a:ln>
                            <a:noFill/>
                          </a:ln>
                          <a:solidFill>
                            <a:srgbClr val="999999"/>
                          </a:solidFill>
                          <a:effectLst/>
                          <a:latin typeface="Calibri" pitchFamily="34" charset="0"/>
                          <a:cs typeface="Arial" charset="0"/>
                        </a:rPr>
                        <a:t>ç</a:t>
                      </a:r>
                      <a:r>
                        <a:rPr kumimoji="0" lang="pt-BR" sz="1400" b="1" i="0" u="none" strike="noStrike" cap="none" normalizeH="0" baseline="0" smtClean="0">
                          <a:ln>
                            <a:noFill/>
                          </a:ln>
                          <a:solidFill>
                            <a:srgbClr val="999999"/>
                          </a:solidFill>
                          <a:effectLst/>
                          <a:latin typeface="Verdana" pitchFamily="34" charset="0"/>
                          <a:cs typeface="Arial" charset="0"/>
                        </a:rPr>
                        <a:t>ão c</a:t>
                      </a:r>
                      <a:r>
                        <a:rPr kumimoji="0" lang="pt-BR" sz="1400" b="1" i="0" u="none" strike="noStrike" cap="none" normalizeH="0" baseline="0" smtClean="0">
                          <a:ln>
                            <a:noFill/>
                          </a:ln>
                          <a:solidFill>
                            <a:srgbClr val="999999"/>
                          </a:solidFill>
                          <a:effectLst/>
                          <a:latin typeface="Calibri" pitchFamily="34" charset="0"/>
                          <a:cs typeface="Arial" charset="0"/>
                        </a:rPr>
                        <a:t>í</a:t>
                      </a:r>
                      <a:r>
                        <a:rPr kumimoji="0" lang="pt-BR" sz="1400" b="1" i="0" u="none" strike="noStrike" cap="none" normalizeH="0" baseline="0" smtClean="0">
                          <a:ln>
                            <a:noFill/>
                          </a:ln>
                          <a:solidFill>
                            <a:srgbClr val="999999"/>
                          </a:solidFill>
                          <a:effectLst/>
                          <a:latin typeface="Verdana" pitchFamily="34" charset="0"/>
                          <a:cs typeface="Arial" charset="0"/>
                        </a:rPr>
                        <a:t>stica congênita de pulmão</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DunCombe GJ, Dickinson JE and Kikiros CS . Apresenta</a:t>
                      </a:r>
                      <a:r>
                        <a:rPr kumimoji="0" lang="pt-BR" sz="1400" b="0" i="0" u="none" strike="noStrike" cap="none" normalizeH="0" baseline="0" smtClean="0">
                          <a:ln>
                            <a:noFill/>
                          </a:ln>
                          <a:solidFill>
                            <a:srgbClr val="999999"/>
                          </a:solidFill>
                          <a:effectLst/>
                          <a:latin typeface="Calibri" pitchFamily="34" charset="0"/>
                          <a:cs typeface="Arial" charset="0"/>
                        </a:rPr>
                        <a:t>ç</a:t>
                      </a:r>
                      <a:r>
                        <a:rPr kumimoji="0" lang="pt-BR" sz="1400" b="0" i="0" u="none" strike="noStrike" cap="none" normalizeH="0" baseline="0" smtClean="0">
                          <a:ln>
                            <a:noFill/>
                          </a:ln>
                          <a:solidFill>
                            <a:srgbClr val="999999"/>
                          </a:solidFill>
                          <a:effectLst/>
                          <a:latin typeface="Verdana" pitchFamily="34" charset="0"/>
                          <a:cs typeface="Arial" charset="0"/>
                        </a:rPr>
                        <a:t>ão: Ana Marily Soriano Ricardo</a:t>
                      </a:r>
                      <a:endParaRPr kumimoji="0" lang="pt-BR" sz="14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chemeClr val="tx1"/>
                          </a:solidFill>
                          <a:effectLst/>
                          <a:latin typeface="Calibri" pitchFamily="34" charset="0"/>
                          <a:cs typeface="Arial" charset="0"/>
                          <a:hlinkClick r:id="rId2"/>
                        </a:rPr>
                        <a:t>  </a:t>
                      </a:r>
                      <a:endParaRPr kumimoji="0" lang="pt-BR" sz="15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66566" name="Picture 6" descr="link2">
            <a:hlinkClick r:id="rId2"/>
          </p:cNvPr>
          <p:cNvPicPr>
            <a:picLocks noChangeAspect="1" noChangeArrowheads="1"/>
          </p:cNvPicPr>
          <p:nvPr/>
        </p:nvPicPr>
        <p:blipFill>
          <a:blip r:embed="rId3"/>
          <a:srcRect/>
          <a:stretch>
            <a:fillRect/>
          </a:stretch>
        </p:blipFill>
        <p:spPr bwMode="auto">
          <a:xfrm>
            <a:off x="7740650" y="250825"/>
            <a:ext cx="352425" cy="214313"/>
          </a:xfrm>
          <a:prstGeom prst="rect">
            <a:avLst/>
          </a:prstGeom>
          <a:noFill/>
          <a:ln w="9525">
            <a:noFill/>
            <a:miter lim="800000"/>
            <a:headEnd/>
            <a:tailEnd/>
          </a:ln>
        </p:spPr>
      </p:pic>
      <p:pic>
        <p:nvPicPr>
          <p:cNvPr id="66567" name="Picture 11"/>
          <p:cNvPicPr>
            <a:picLocks noChangeAspect="1" noChangeArrowheads="1"/>
          </p:cNvPicPr>
          <p:nvPr/>
        </p:nvPicPr>
        <p:blipFill>
          <a:blip r:embed="rId4"/>
          <a:srcRect/>
          <a:stretch>
            <a:fillRect/>
          </a:stretch>
        </p:blipFill>
        <p:spPr bwMode="auto">
          <a:xfrm>
            <a:off x="2411413" y="3135313"/>
            <a:ext cx="3673475" cy="2008187"/>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539750" y="1060450"/>
            <a:ext cx="8229600" cy="3290888"/>
          </a:xfrm>
        </p:spPr>
        <p:txBody>
          <a:bodyPr/>
          <a:lstStyle/>
          <a:p>
            <a:pPr marL="273050" indent="-273050">
              <a:lnSpc>
                <a:spcPct val="80000"/>
              </a:lnSpc>
              <a:buFont typeface="Arial" charset="0"/>
              <a:buNone/>
            </a:pPr>
            <a:r>
              <a:rPr lang="pt-BR" sz="2600" b="1" smtClean="0">
                <a:solidFill>
                  <a:schemeClr val="hlink"/>
                </a:solidFill>
              </a:rPr>
              <a:t>Malformação Adenomatóide Cística do Pulmão</a:t>
            </a:r>
            <a:endParaRPr lang="pt-BR" sz="2600" smtClean="0">
              <a:solidFill>
                <a:schemeClr val="hlink"/>
              </a:solidFill>
            </a:endParaRPr>
          </a:p>
          <a:p>
            <a:pPr marL="273050" indent="-273050">
              <a:lnSpc>
                <a:spcPct val="80000"/>
              </a:lnSpc>
              <a:buFont typeface="Arial" charset="0"/>
              <a:buNone/>
            </a:pPr>
            <a:r>
              <a:rPr lang="pt-BR" sz="2600" smtClean="0"/>
              <a:t>	</a:t>
            </a:r>
            <a:r>
              <a:rPr lang="pt-BR" sz="2000" smtClean="0"/>
              <a:t>A malformação adenomatóide cística congênita (MACC) do pulmão, acredita-se, que seja causada pela falha do mesênquima pulmonar em progredir para o desenvolvimento alveolar, sendo considerado um defeito do desenvolvimento embrionário dos bronquíolos terminais e respiratórios e dos ductos alveolares. Supridas pela circulação pulmonar, estas lesões exibem dilatação anormal e proliferação dos bronquíolos distais, contendo músculo liso e com aparência de hamartomas do pulmão. Os cistos comunicam-se entre si e com os bronquíolos normais, através de canais malformados e sem suporte cartilaginoso, os quais podem manter-se ocluídos (neste caso os cistos contêm líquido) ou abertos (casos em que os cistos contêm ar). Casos os canais colapsarem na expiração, os cistos se tornam expansivos. A incidência na Austrália é de 1/10.000 nascimentos.</a:t>
            </a:r>
          </a:p>
          <a:p>
            <a:pPr marL="273050" indent="-273050">
              <a:lnSpc>
                <a:spcPct val="80000"/>
              </a:lnSpc>
            </a:pPr>
            <a:r>
              <a:rPr lang="pt-BR" sz="2000" smtClean="0"/>
              <a:t>Ocorrem mais no lobo inferior esquerdo, podendo envolver mais do que um lobo.</a:t>
            </a:r>
          </a:p>
        </p:txBody>
      </p:sp>
      <p:graphicFrame>
        <p:nvGraphicFramePr>
          <p:cNvPr id="62476" name="Group 12"/>
          <p:cNvGraphicFramePr>
            <a:graphicFrameLocks noGrp="1"/>
          </p:cNvGraphicFramePr>
          <p:nvPr/>
        </p:nvGraphicFramePr>
        <p:xfrm>
          <a:off x="684213" y="141288"/>
          <a:ext cx="7920037" cy="515937"/>
        </p:xfrm>
        <a:graphic>
          <a:graphicData uri="http://schemas.openxmlformats.org/drawingml/2006/table">
            <a:tbl>
              <a:tblPr/>
              <a:tblGrid>
                <a:gridCol w="6089650"/>
                <a:gridCol w="1830387"/>
              </a:tblGrid>
              <a:tr h="4381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Causas da dificuldade respirat</a:t>
                      </a:r>
                      <a:r>
                        <a:rPr kumimoji="0" lang="pt-BR" sz="1400" b="1" i="0" u="none" strike="noStrike" cap="none" normalizeH="0" baseline="0" smtClean="0">
                          <a:ln>
                            <a:noFill/>
                          </a:ln>
                          <a:solidFill>
                            <a:srgbClr val="999999"/>
                          </a:solidFill>
                          <a:effectLst/>
                          <a:latin typeface="Calibri" pitchFamily="34" charset="0"/>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ria no rec</a:t>
                      </a:r>
                      <a:r>
                        <a:rPr kumimoji="0" lang="pt-BR" sz="1400" b="1" i="0" u="none" strike="noStrike" cap="none" normalizeH="0" baseline="0" smtClean="0">
                          <a:ln>
                            <a:noFill/>
                          </a:ln>
                          <a:solidFill>
                            <a:srgbClr val="999999"/>
                          </a:solidFill>
                          <a:effectLst/>
                          <a:latin typeface="Calibri" pitchFamily="34" charset="0"/>
                          <a:cs typeface="Arial" charset="0"/>
                        </a:rPr>
                        <a:t>é</a:t>
                      </a:r>
                      <a:r>
                        <a:rPr kumimoji="0" lang="pt-BR" sz="1400" b="1" i="0" u="none" strike="noStrike" cap="none" normalizeH="0" baseline="0" smtClean="0">
                          <a:ln>
                            <a:noFill/>
                          </a:ln>
                          <a:solidFill>
                            <a:srgbClr val="999999"/>
                          </a:solidFill>
                          <a:effectLst/>
                          <a:latin typeface="Verdana" pitchFamily="34" charset="0"/>
                          <a:cs typeface="Arial" charset="0"/>
                        </a:rPr>
                        <a:t>m-nascido</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4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0" i="0" u="none" strike="noStrike" cap="none" normalizeH="0" baseline="0" smtClean="0">
                          <a:ln>
                            <a:noFill/>
                          </a:ln>
                          <a:solidFill>
                            <a:schemeClr val="tx1"/>
                          </a:solidFill>
                          <a:effectLst/>
                          <a:latin typeface="Calibri" pitchFamily="34" charset="0"/>
                          <a:cs typeface="Arial" charset="0"/>
                          <a:hlinkClick r:id="rId2"/>
                        </a:rPr>
                        <a:t>  </a:t>
                      </a:r>
                      <a:r>
                        <a:rPr kumimoji="0" lang="pt-BR" sz="2200" b="0" i="0" u="none" strike="noStrike" cap="none" normalizeH="0" baseline="0" smtClean="0">
                          <a:ln>
                            <a:noFill/>
                          </a:ln>
                          <a:solidFill>
                            <a:schemeClr val="tx1"/>
                          </a:solidFill>
                          <a:effectLst/>
                          <a:latin typeface="Calibri" pitchFamily="34" charset="0"/>
                          <a:cs typeface="Arial"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62470" name="Picture 6" descr="link2">
            <a:hlinkClick r:id="rId2"/>
          </p:cNvPr>
          <p:cNvPicPr>
            <a:picLocks noChangeAspect="1" noChangeArrowheads="1"/>
          </p:cNvPicPr>
          <p:nvPr/>
        </p:nvPicPr>
        <p:blipFill>
          <a:blip r:embed="rId3"/>
          <a:srcRect/>
          <a:stretch>
            <a:fillRect/>
          </a:stretch>
        </p:blipFill>
        <p:spPr bwMode="auto">
          <a:xfrm>
            <a:off x="8172450" y="250825"/>
            <a:ext cx="352425" cy="214313"/>
          </a:xfrm>
          <a:prstGeom prst="rect">
            <a:avLst/>
          </a:prstGeom>
          <a:noFill/>
          <a:ln w="9525">
            <a:noFill/>
            <a:miter lim="800000"/>
            <a:headEnd/>
            <a:tailEnd/>
          </a:ln>
        </p:spPr>
      </p:pic>
      <p:sp>
        <p:nvSpPr>
          <p:cNvPr id="62471" name="Text Box 10"/>
          <p:cNvSpPr txBox="1">
            <a:spLocks noChangeArrowheads="1"/>
          </p:cNvSpPr>
          <p:nvPr/>
        </p:nvSpPr>
        <p:spPr bwMode="auto">
          <a:xfrm>
            <a:off x="1258888" y="574675"/>
            <a:ext cx="6889750" cy="481013"/>
          </a:xfrm>
          <a:prstGeom prst="rect">
            <a:avLst/>
          </a:prstGeom>
          <a:noFill/>
          <a:ln w="9525">
            <a:noFill/>
            <a:miter lim="800000"/>
            <a:headEnd/>
            <a:tailEnd/>
          </a:ln>
        </p:spPr>
        <p:txBody>
          <a:bodyPr wrap="none">
            <a:spAutoFit/>
          </a:bodyPr>
          <a:lstStyle/>
          <a:p>
            <a:pPr algn="ctr"/>
            <a:r>
              <a:rPr lang="pt-BR">
                <a:solidFill>
                  <a:schemeClr val="accent1"/>
                </a:solidFill>
              </a:rPr>
              <a:t>Capítulo do livro Assistência ao Recém-Nascido de Risco, ESCS, </a:t>
            </a:r>
          </a:p>
          <a:p>
            <a:pPr algn="ctr"/>
            <a:r>
              <a:rPr lang="pt-BR">
                <a:solidFill>
                  <a:schemeClr val="accent1"/>
                </a:solidFill>
              </a:rPr>
              <a:t>Brasília, 3ª Edição, 2013, pg. 208-2017</a:t>
            </a:r>
          </a:p>
        </p:txBody>
      </p:sp>
      <p:sp>
        <p:nvSpPr>
          <p:cNvPr id="62474"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
        <p:nvSpPr>
          <p:cNvPr id="62478" name="Rectangle 14"/>
          <p:cNvSpPr>
            <a:spLocks noChangeArrowheads="1"/>
          </p:cNvSpPr>
          <p:nvPr/>
        </p:nvSpPr>
        <p:spPr bwMode="auto">
          <a:xfrm>
            <a:off x="0" y="1330325"/>
            <a:ext cx="9144000" cy="0"/>
          </a:xfrm>
          <a:prstGeom prst="rect">
            <a:avLst/>
          </a:prstGeom>
          <a:noFill/>
          <a:ln w="9525">
            <a:noFill/>
            <a:miter lim="800000"/>
            <a:headEnd/>
            <a:tailEnd/>
          </a:ln>
          <a:effectLst/>
        </p:spPr>
        <p:txBody>
          <a:bodyPr wrap="none" anchor="ctr">
            <a:spAutoFit/>
          </a:bodyPr>
          <a:lstStyle/>
          <a:p>
            <a:endParaRPr lang="pt-BR"/>
          </a:p>
        </p:txBody>
      </p:sp>
      <p:pic>
        <p:nvPicPr>
          <p:cNvPr id="62477" name="Picture 13"/>
          <p:cNvPicPr>
            <a:picLocks noChangeAspect="1" noChangeArrowheads="1"/>
          </p:cNvPicPr>
          <p:nvPr/>
        </p:nvPicPr>
        <p:blipFill>
          <a:blip r:embed="rId4">
            <a:lum bright="6000" contrast="-6000"/>
          </a:blip>
          <a:srcRect/>
          <a:stretch>
            <a:fillRect/>
          </a:stretch>
        </p:blipFill>
        <p:spPr bwMode="auto">
          <a:xfrm>
            <a:off x="8193088" y="627063"/>
            <a:ext cx="950912" cy="1296987"/>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468313" y="0"/>
            <a:ext cx="8229600" cy="3290888"/>
          </a:xfrm>
        </p:spPr>
        <p:txBody>
          <a:bodyPr/>
          <a:lstStyle/>
          <a:p>
            <a:pPr marL="273050" indent="-273050">
              <a:lnSpc>
                <a:spcPct val="80000"/>
              </a:lnSpc>
              <a:buFont typeface="Arial" charset="0"/>
              <a:buNone/>
            </a:pPr>
            <a:r>
              <a:rPr lang="pt-BR" sz="2000" b="1" smtClean="0">
                <a:solidFill>
                  <a:schemeClr val="accent1"/>
                </a:solidFill>
              </a:rPr>
              <a:t>      São descritos, originalmente por Stocker, 3 tipos de MACC do pulmão</a:t>
            </a:r>
            <a:r>
              <a:rPr lang="pt-BR" sz="2000" smtClean="0">
                <a:solidFill>
                  <a:schemeClr val="accent1"/>
                </a:solidFill>
              </a:rPr>
              <a:t>:</a:t>
            </a:r>
          </a:p>
          <a:p>
            <a:pPr marL="273050" indent="-273050">
              <a:lnSpc>
                <a:spcPct val="80000"/>
              </a:lnSpc>
            </a:pPr>
            <a:r>
              <a:rPr lang="pt-BR" sz="2000" smtClean="0"/>
              <a:t>	</a:t>
            </a:r>
            <a:r>
              <a:rPr lang="pt-BR" sz="1600" smtClean="0"/>
              <a:t>1- grande cistos (</a:t>
            </a:r>
            <a:r>
              <a:rPr lang="pt-BR" sz="1600" smtClean="0">
                <a:sym typeface="Symbol" pitchFamily="18" charset="2"/>
              </a:rPr>
              <a:t></a:t>
            </a:r>
            <a:r>
              <a:rPr lang="pt-BR" sz="1600" smtClean="0"/>
              <a:t> 10cm), cercado por pequenos cistos que lembram bronquíolos. Os cistos se assemelham a cisto congênito. E o tipo mais freqüente (ocorre em 60 a 70% dos casos). Maior possibilidade de recuperação total</a:t>
            </a:r>
          </a:p>
          <a:p>
            <a:pPr marL="273050" indent="-273050">
              <a:lnSpc>
                <a:spcPct val="80000"/>
              </a:lnSpc>
            </a:pPr>
            <a:r>
              <a:rPr lang="pt-BR" sz="1600" smtClean="0"/>
              <a:t>	2- de origem brônquica (15-20% dos casos). Há múltiplos cistos de 0,5cm e microscopicamente tem aparência bronquiolar. O prognóstico é menos favorável, devido à gravidade das malformações associadas</a:t>
            </a:r>
          </a:p>
          <a:p>
            <a:pPr marL="273050" indent="-273050">
              <a:lnSpc>
                <a:spcPct val="80000"/>
              </a:lnSpc>
            </a:pPr>
            <a:r>
              <a:rPr lang="pt-BR" sz="1600" smtClean="0"/>
              <a:t>	3- ocorre em 8-10% dos casos; é considerado derivar das estruturas bronquiolar-alveolar, sendo observados exclusivamente em RN do sexo masculino. Há volumosas lesões com múltiplos cistos de 0,5-1,5cm de parede fina, lembrando bronquíolos e estruturas alveolares. O prognóstico é mais grave, devido ao tamanho da lesão.</a:t>
            </a:r>
          </a:p>
          <a:p>
            <a:pPr marL="273050" indent="-273050" algn="ctr">
              <a:lnSpc>
                <a:spcPct val="80000"/>
              </a:lnSpc>
            </a:pPr>
            <a:r>
              <a:rPr lang="pt-BR" sz="1600" smtClean="0">
                <a:solidFill>
                  <a:schemeClr val="accent1"/>
                </a:solidFill>
              </a:rPr>
              <a:t>O diagnóstico pode ser feito no pré-natal com 18-20 semanas de gestação evidenciando as lesões císticas no pulmão fetal. Em 19% dos casos, em gestantes </a:t>
            </a:r>
            <a:r>
              <a:rPr lang="pt-BR" sz="1600" smtClean="0">
                <a:solidFill>
                  <a:schemeClr val="accent1"/>
                </a:solidFill>
                <a:sym typeface="Symbol" pitchFamily="18" charset="2"/>
              </a:rPr>
              <a:t></a:t>
            </a:r>
            <a:r>
              <a:rPr lang="pt-BR" sz="1600" smtClean="0">
                <a:solidFill>
                  <a:schemeClr val="accent1"/>
                </a:solidFill>
              </a:rPr>
              <a:t> 22 semanas, Duncombe e cl relataram regressão dos cistos.</a:t>
            </a:r>
          </a:p>
          <a:p>
            <a:pPr marL="273050" indent="-273050" algn="ctr">
              <a:lnSpc>
                <a:spcPct val="80000"/>
              </a:lnSpc>
            </a:pPr>
            <a:r>
              <a:rPr lang="pt-BR" sz="1600" smtClean="0">
                <a:solidFill>
                  <a:schemeClr val="accent1"/>
                </a:solidFill>
              </a:rPr>
              <a:t> </a:t>
            </a:r>
            <a:r>
              <a:rPr lang="pt-BR" sz="1600" smtClean="0"/>
              <a:t>O tratamento baseia-se na ressecção do lobo pulmonar acometido pelo cisto (Fig 6, Fig. 7) nos RN com clínica. Nos assintomáticos, Reiss e cl recomendam que a cirurgia deva ser realizada entre </a:t>
            </a:r>
            <a:r>
              <a:rPr lang="pt-BR" sz="1600" b="1" smtClean="0"/>
              <a:t>3 e 6 meses de idade.</a:t>
            </a:r>
          </a:p>
        </p:txBody>
      </p:sp>
      <p:pic>
        <p:nvPicPr>
          <p:cNvPr id="63491" name="Picture 7"/>
          <p:cNvPicPr>
            <a:picLocks noChangeAspect="1" noChangeArrowheads="1"/>
          </p:cNvPicPr>
          <p:nvPr/>
        </p:nvPicPr>
        <p:blipFill>
          <a:blip r:embed="rId2"/>
          <a:srcRect/>
          <a:stretch>
            <a:fillRect/>
          </a:stretch>
        </p:blipFill>
        <p:spPr bwMode="auto">
          <a:xfrm>
            <a:off x="0" y="3581400"/>
            <a:ext cx="2700338" cy="1562100"/>
          </a:xfrm>
          <a:prstGeom prst="rect">
            <a:avLst/>
          </a:prstGeom>
          <a:noFill/>
          <a:ln w="9525">
            <a:noFill/>
            <a:miter lim="800000"/>
            <a:headEnd/>
            <a:tailEnd/>
          </a:ln>
        </p:spPr>
      </p:pic>
      <p:pic>
        <p:nvPicPr>
          <p:cNvPr id="63492" name="Picture 8"/>
          <p:cNvPicPr>
            <a:picLocks noChangeAspect="1" noChangeArrowheads="1"/>
          </p:cNvPicPr>
          <p:nvPr/>
        </p:nvPicPr>
        <p:blipFill>
          <a:blip r:embed="rId3"/>
          <a:srcRect/>
          <a:stretch>
            <a:fillRect/>
          </a:stretch>
        </p:blipFill>
        <p:spPr bwMode="auto">
          <a:xfrm>
            <a:off x="6588125" y="3543300"/>
            <a:ext cx="2555875" cy="1600200"/>
          </a:xfrm>
          <a:prstGeom prst="rect">
            <a:avLst/>
          </a:prstGeom>
          <a:noFill/>
          <a:ln w="9525">
            <a:noFill/>
            <a:miter lim="800000"/>
            <a:headEnd/>
            <a:tailEnd/>
          </a:ln>
        </p:spPr>
      </p:pic>
      <p:sp>
        <p:nvSpPr>
          <p:cNvPr id="63493" name="Rectangle 9"/>
          <p:cNvSpPr>
            <a:spLocks noChangeArrowheads="1"/>
          </p:cNvSpPr>
          <p:nvPr/>
        </p:nvSpPr>
        <p:spPr bwMode="auto">
          <a:xfrm>
            <a:off x="2771775" y="4776788"/>
            <a:ext cx="4552950" cy="366712"/>
          </a:xfrm>
          <a:prstGeom prst="rect">
            <a:avLst/>
          </a:prstGeom>
          <a:noFill/>
          <a:ln w="9525">
            <a:noFill/>
            <a:miter lim="800000"/>
            <a:headEnd/>
            <a:tailEnd/>
          </a:ln>
        </p:spPr>
        <p:txBody>
          <a:bodyPr wrap="none" anchor="ctr">
            <a:spAutoFit/>
          </a:bodyPr>
          <a:lstStyle/>
          <a:p>
            <a:r>
              <a:rPr lang="pt-BR" sz="1400"/>
              <a:t>Moura MJ, 2009(HRAS)</a:t>
            </a:r>
            <a:r>
              <a:rPr lang="pt-BR"/>
              <a:t>                                       </a:t>
            </a:r>
          </a:p>
        </p:txBody>
      </p:sp>
      <p:sp>
        <p:nvSpPr>
          <p:cNvPr id="63494" name="Rectangle 10"/>
          <p:cNvSpPr>
            <a:spLocks noChangeArrowheads="1"/>
          </p:cNvSpPr>
          <p:nvPr/>
        </p:nvSpPr>
        <p:spPr bwMode="auto">
          <a:xfrm>
            <a:off x="5148263" y="4776788"/>
            <a:ext cx="4160837" cy="366712"/>
          </a:xfrm>
          <a:prstGeom prst="rect">
            <a:avLst/>
          </a:prstGeom>
          <a:noFill/>
          <a:ln w="9525">
            <a:noFill/>
            <a:miter lim="800000"/>
            <a:headEnd/>
            <a:tailEnd/>
          </a:ln>
        </p:spPr>
        <p:txBody>
          <a:bodyPr wrap="none" anchor="ctr">
            <a:spAutoFit/>
          </a:bodyPr>
          <a:lstStyle/>
          <a:p>
            <a:r>
              <a:rPr lang="pt-BR" sz="1400"/>
              <a:t>Nicolai T, 2009</a:t>
            </a:r>
            <a:r>
              <a:rPr lang="pt-BR"/>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2341563" y="-165100"/>
            <a:ext cx="8229601" cy="857250"/>
          </a:xfrm>
        </p:spPr>
        <p:txBody>
          <a:bodyPr/>
          <a:lstStyle/>
          <a:p>
            <a:r>
              <a:rPr lang="pt-BR" sz="2800" smtClean="0">
                <a:solidFill>
                  <a:schemeClr val="hlink"/>
                </a:solidFill>
              </a:rPr>
              <a:t>OBRIGADO!</a:t>
            </a:r>
          </a:p>
        </p:txBody>
      </p:sp>
      <p:sp>
        <p:nvSpPr>
          <p:cNvPr id="49157" name="Text Box 5"/>
          <p:cNvSpPr txBox="1">
            <a:spLocks noChangeArrowheads="1"/>
          </p:cNvSpPr>
          <p:nvPr/>
        </p:nvSpPr>
        <p:spPr bwMode="auto">
          <a:xfrm>
            <a:off x="376238" y="4559300"/>
            <a:ext cx="8027987" cy="581025"/>
          </a:xfrm>
          <a:prstGeom prst="rect">
            <a:avLst/>
          </a:prstGeom>
          <a:noFill/>
          <a:ln w="9525">
            <a:noFill/>
            <a:miter lim="800000"/>
            <a:headEnd/>
            <a:tailEnd/>
          </a:ln>
          <a:effectLst/>
        </p:spPr>
        <p:txBody>
          <a:bodyPr wrap="none">
            <a:spAutoFit/>
          </a:bodyPr>
          <a:lstStyle/>
          <a:p>
            <a:pPr algn="ctr"/>
            <a:r>
              <a:rPr lang="pt-BR" sz="1600">
                <a:solidFill>
                  <a:schemeClr val="hlink"/>
                </a:solidFill>
              </a:rPr>
              <a:t>Médicos Residentes da Unidade de  Neonatologia do HRAS/HMIB e Paulo R. Margotto</a:t>
            </a:r>
          </a:p>
          <a:p>
            <a:pPr algn="ctr"/>
            <a:r>
              <a:rPr lang="pt-BR" sz="1600">
                <a:solidFill>
                  <a:schemeClr val="hlink"/>
                </a:solidFill>
              </a:rPr>
              <a:t>e Fabiana Márcia de A. Moraes Altivo</a:t>
            </a:r>
          </a:p>
        </p:txBody>
      </p:sp>
      <p:pic>
        <p:nvPicPr>
          <p:cNvPr id="49161" name="Picture 9" descr="DSC04630"/>
          <p:cNvPicPr>
            <a:picLocks noChangeAspect="1" noChangeArrowheads="1"/>
          </p:cNvPicPr>
          <p:nvPr/>
        </p:nvPicPr>
        <p:blipFill>
          <a:blip r:embed="rId2" cstate="print">
            <a:lum bright="-12000"/>
          </a:blip>
          <a:srcRect/>
          <a:stretch>
            <a:fillRect/>
          </a:stretch>
        </p:blipFill>
        <p:spPr bwMode="auto">
          <a:xfrm>
            <a:off x="1403350" y="627063"/>
            <a:ext cx="5319713" cy="3990975"/>
          </a:xfrm>
          <a:prstGeom prst="rect">
            <a:avLst/>
          </a:prstGeom>
          <a:noFill/>
        </p:spPr>
      </p:pic>
      <p:sp>
        <p:nvSpPr>
          <p:cNvPr id="49162" name="Text Box 10"/>
          <p:cNvSpPr txBox="1">
            <a:spLocks noChangeArrowheads="1"/>
          </p:cNvSpPr>
          <p:nvPr/>
        </p:nvSpPr>
        <p:spPr bwMode="auto">
          <a:xfrm>
            <a:off x="4859338" y="1058863"/>
            <a:ext cx="1187450" cy="366712"/>
          </a:xfrm>
          <a:prstGeom prst="rect">
            <a:avLst/>
          </a:prstGeom>
          <a:noFill/>
          <a:ln w="9525">
            <a:noFill/>
            <a:miter lim="800000"/>
            <a:headEnd/>
            <a:tailEnd/>
          </a:ln>
          <a:effectLst/>
        </p:spPr>
        <p:txBody>
          <a:bodyPr wrap="none">
            <a:spAutoFit/>
          </a:bodyPr>
          <a:lstStyle/>
          <a:p>
            <a:r>
              <a:rPr lang="pt-BR">
                <a:solidFill>
                  <a:schemeClr val="hlink"/>
                </a:solidFill>
              </a:rPr>
              <a:t>Dra. Aline</a:t>
            </a:r>
          </a:p>
        </p:txBody>
      </p:sp>
      <p:sp>
        <p:nvSpPr>
          <p:cNvPr id="49163" name="Line 11"/>
          <p:cNvSpPr>
            <a:spLocks noChangeShapeType="1"/>
          </p:cNvSpPr>
          <p:nvPr/>
        </p:nvSpPr>
        <p:spPr bwMode="auto">
          <a:xfrm flipH="1">
            <a:off x="5364163" y="1347788"/>
            <a:ext cx="144462" cy="360362"/>
          </a:xfrm>
          <a:prstGeom prst="line">
            <a:avLst/>
          </a:prstGeom>
          <a:noFill/>
          <a:ln w="57150">
            <a:solidFill>
              <a:srgbClr val="FF3399"/>
            </a:solidFill>
            <a:round/>
            <a:headEnd/>
            <a:tailEnd type="triangle" w="med" len="med"/>
          </a:ln>
          <a:effectLst/>
        </p:spPr>
        <p:txBody>
          <a:bodyPr/>
          <a:lstStyle/>
          <a:p>
            <a:endParaRPr lang="pt-B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36822</TotalTime>
  <Words>1449</Words>
  <Application>Microsoft Office PowerPoint</Application>
  <PresentationFormat>Apresentação na tela (16:9)</PresentationFormat>
  <Paragraphs>153</Paragraphs>
  <Slides>42</Slides>
  <Notes>5</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42</vt:i4>
      </vt:variant>
    </vt:vector>
  </HeadingPairs>
  <TitlesOfParts>
    <vt:vector size="48" baseType="lpstr">
      <vt:lpstr>Calibri</vt:lpstr>
      <vt:lpstr>Arial</vt:lpstr>
      <vt:lpstr>Times New Roman</vt:lpstr>
      <vt:lpstr>Verdana</vt:lpstr>
      <vt:lpstr>Symbol</vt:lpstr>
      <vt:lpstr>Tema do Office</vt:lpstr>
      <vt:lpstr>                  Apresentação: Aline D. de C. Cardoso – R4 UTIN HMIB  Coordenação :  Marta D. Rocha de Moura        Brasília, 15 de agosto de 2015</vt:lpstr>
      <vt:lpstr>Você pode consultar este estudo completo, Aqui e Agora!</vt:lpstr>
      <vt:lpstr>Introdução</vt:lpstr>
      <vt:lpstr>Introdução</vt:lpstr>
      <vt:lpstr>Introdução</vt:lpstr>
      <vt:lpstr>Introdução</vt:lpstr>
      <vt:lpstr>Objetivo</vt:lpstr>
      <vt:lpstr>Métodos e Materiais </vt:lpstr>
      <vt:lpstr>Métodos e Materiais </vt:lpstr>
      <vt:lpstr>Métodos e Materiais </vt:lpstr>
      <vt:lpstr>Métodos e Materiais </vt:lpstr>
      <vt:lpstr>Métodos e Materiais </vt:lpstr>
      <vt:lpstr>Resultados</vt:lpstr>
      <vt:lpstr>Resultados</vt:lpstr>
      <vt:lpstr>Resultados</vt:lpstr>
      <vt:lpstr>Resultados</vt:lpstr>
      <vt:lpstr>Resultados</vt:lpstr>
      <vt:lpstr>Resultados</vt:lpstr>
      <vt:lpstr>Slide 19</vt:lpstr>
      <vt:lpstr>Resultados</vt:lpstr>
      <vt:lpstr>Discussão</vt:lpstr>
      <vt:lpstr>Discussão</vt:lpstr>
      <vt:lpstr>Discussão</vt:lpstr>
      <vt:lpstr>Discussão</vt:lpstr>
      <vt:lpstr>Discussão</vt:lpstr>
      <vt:lpstr>Discussão</vt:lpstr>
      <vt:lpstr>Discussão</vt:lpstr>
      <vt:lpstr>Slide 28</vt:lpstr>
      <vt:lpstr>Slide 29</vt:lpstr>
      <vt:lpstr>Slide 30</vt:lpstr>
      <vt:lpstr>Nota do Editor do site, Dr. Paulo R. Margotto Consultem também! Aqui e Agora!</vt:lpstr>
      <vt:lpstr>Slide 32</vt:lpstr>
      <vt:lpstr>Em 26 de maio de 2014: a realização da primeira EXIT no Hospital HRAS/HMIB (SES/DF): MALFORMAÇÃO ADEMATÓIDE CÍSTICA CONGÊNITA DO PULMÃO</vt:lpstr>
      <vt:lpstr>Slide 34</vt:lpstr>
      <vt:lpstr>PORTANTO...</vt:lpstr>
      <vt:lpstr>Slide 36</vt:lpstr>
      <vt:lpstr>Slide 37</vt:lpstr>
      <vt:lpstr>Slide 38</vt:lpstr>
      <vt:lpstr>Slide 39</vt:lpstr>
      <vt:lpstr>Slide 40</vt:lpstr>
      <vt:lpstr>Slide 41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Sessão de Anatomia Clínica: Hipertensão Pulmonar e Limite de viabilidade  Apresentação: Aline D. de Castro Cardoso –R4 UTINEO HMIB  (R3 –Anatomia Patológica) Coordenação:  Patologistas:   Telma Carvalho/ Marcos EA Segura Coordenação Geral: Marta David Rocha de Moura  www.paulomargotto.com.br  Brasília, 29 de abril de 2015</dc:title>
  <dc:creator>Aline</dc:creator>
  <cp:lastModifiedBy>Paulo</cp:lastModifiedBy>
  <cp:revision>397</cp:revision>
  <dcterms:created xsi:type="dcterms:W3CDTF">2015-04-19T02:38:16Z</dcterms:created>
  <dcterms:modified xsi:type="dcterms:W3CDTF">2015-08-20T00:19:06Z</dcterms:modified>
</cp:coreProperties>
</file>