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05" r:id="rId3"/>
    <p:sldId id="271" r:id="rId4"/>
    <p:sldId id="257" r:id="rId5"/>
    <p:sldId id="266" r:id="rId6"/>
    <p:sldId id="293" r:id="rId7"/>
    <p:sldId id="258" r:id="rId8"/>
    <p:sldId id="267" r:id="rId9"/>
    <p:sldId id="268" r:id="rId10"/>
    <p:sldId id="269" r:id="rId11"/>
    <p:sldId id="270" r:id="rId12"/>
    <p:sldId id="264" r:id="rId13"/>
    <p:sldId id="263" r:id="rId14"/>
    <p:sldId id="272" r:id="rId15"/>
    <p:sldId id="273" r:id="rId16"/>
    <p:sldId id="274" r:id="rId17"/>
    <p:sldId id="275"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97" r:id="rId31"/>
    <p:sldId id="298" r:id="rId32"/>
    <p:sldId id="301" r:id="rId33"/>
    <p:sldId id="302" r:id="rId34"/>
    <p:sldId id="303" r:id="rId35"/>
    <p:sldId id="294" r:id="rId36"/>
    <p:sldId id="299" r:id="rId37"/>
    <p:sldId id="300" r:id="rId38"/>
    <p:sldId id="304" r:id="rId3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FF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622" autoAdjust="0"/>
    <p:restoredTop sz="94660"/>
  </p:normalViewPr>
  <p:slideViewPr>
    <p:cSldViewPr snapToGrid="0">
      <p:cViewPr>
        <p:scale>
          <a:sx n="75" d="100"/>
          <a:sy n="75" d="100"/>
        </p:scale>
        <p:origin x="-643" y="-3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pt-BR" smtClean="0"/>
              <a:t>Clique para editar o título mestre</a:t>
            </a:r>
            <a:endParaRPr lang="en-US" dirty="0"/>
          </a:p>
        </p:txBody>
      </p:sp>
      <p:sp>
        <p:nvSpPr>
          <p:cNvPr id="3" name="Subtitle 2"/>
          <p:cNvSpPr>
            <a:spLocks noGrp="1"/>
          </p:cNvSpPr>
          <p:nvPr>
            <p:ph type="subTitle" idx="1"/>
          </p:nvPr>
        </p:nvSpPr>
        <p:spPr>
          <a:xfrm>
            <a:off x="2209799" y="3694375"/>
            <a:ext cx="9144000" cy="754025"/>
          </a:xfrm>
        </p:spPr>
        <p:txBody>
          <a:bodyPr anchor="b"/>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0A239462-9CDA-472B-86EB-AF85D9544B63}"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EEC245DD-6D8D-45FF-9997-B7E336E3013F}"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E8A1C3F9-6580-4C0A-A812-BA237C96C3AD}"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5B66537E-A2C9-421A-BB14-5E2035E9D894}"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pt-BR" smtClean="0"/>
              <a:t>Clique para editar o título mestre</a:t>
            </a:r>
            <a:endParaRPr lang="en-US" dirty="0"/>
          </a:p>
        </p:txBody>
      </p:sp>
      <p:sp>
        <p:nvSpPr>
          <p:cNvPr id="8" name="Subtitle 2"/>
          <p:cNvSpPr>
            <a:spLocks noGrp="1"/>
          </p:cNvSpPr>
          <p:nvPr>
            <p:ph type="subTitle" idx="1"/>
          </p:nvPr>
        </p:nvSpPr>
        <p:spPr>
          <a:xfrm>
            <a:off x="854532" y="3693674"/>
            <a:ext cx="9144000" cy="754025"/>
          </a:xfrm>
        </p:spPr>
        <p:txBody>
          <a:bodyPr anchor="b"/>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31892DD3-7757-4977-9378-1321198E4E04}"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689D4184-74EA-497E-8FD1-57EF8B1CB631}"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7A134F2-FECF-4AD0-9DBB-6C8F8DAA90ED}"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6D9563AB-57B9-4E24-B534-DFE894984CB6}"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20000" y="2505075"/>
            <a:ext cx="5025216"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319840" y="1681163"/>
            <a:ext cx="5035548" cy="823912"/>
          </a:xfrm>
        </p:spPr>
        <p:txBody>
          <a:bodyPr anchor="b"/>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lvl="0"/>
            <a:r>
              <a:rPr lang="pt-BR" smtClean="0"/>
              <a:t>Clique para editar o texto mestre</a:t>
            </a:r>
          </a:p>
        </p:txBody>
      </p:sp>
      <p:sp>
        <p:nvSpPr>
          <p:cNvPr id="6" name="Content Placeholder 5"/>
          <p:cNvSpPr>
            <a:spLocks noGrp="1"/>
          </p:cNvSpPr>
          <p:nvPr>
            <p:ph sz="quarter" idx="4"/>
          </p:nvPr>
        </p:nvSpPr>
        <p:spPr>
          <a:xfrm>
            <a:off x="6319840" y="2505075"/>
            <a:ext cx="5035548"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4650D206-7424-420C-B0BD-F778E4403080}" type="datetimeFigureOut">
              <a:rPr lang="en-US"/>
              <a:pPr>
                <a:defRPr/>
              </a:pPr>
              <a:t>3/29/2017</a:t>
            </a:fld>
            <a:endParaRPr lang="en-US"/>
          </a:p>
        </p:txBody>
      </p:sp>
      <p:sp>
        <p:nvSpPr>
          <p:cNvPr id="8" name="Footer Placeholder 4"/>
          <p:cNvSpPr>
            <a:spLocks noGrp="1"/>
          </p:cNvSpPr>
          <p:nvPr>
            <p:ph type="ftr" sz="quarter" idx="11"/>
          </p:nvPr>
        </p:nvSpPr>
        <p:spPr/>
        <p:txBody>
          <a:bodyPr/>
          <a:lstStyle>
            <a:lvl1pPr>
              <a:defRPr/>
            </a:lvl1pPr>
          </a:lstStyle>
          <a:p>
            <a:pPr>
              <a:defRPr/>
            </a:pPr>
            <a:r>
              <a:rPr lang="en-US"/>
              <a:t>
              </a:t>
            </a:r>
          </a:p>
        </p:txBody>
      </p:sp>
      <p:sp>
        <p:nvSpPr>
          <p:cNvPr id="9" name="Slide Number Placeholder 5"/>
          <p:cNvSpPr>
            <a:spLocks noGrp="1"/>
          </p:cNvSpPr>
          <p:nvPr>
            <p:ph type="sldNum" sz="quarter" idx="12"/>
          </p:nvPr>
        </p:nvSpPr>
        <p:spPr/>
        <p:txBody>
          <a:bodyPr/>
          <a:lstStyle>
            <a:lvl1pPr>
              <a:defRPr/>
            </a:lvl1pPr>
          </a:lstStyle>
          <a:p>
            <a:pPr>
              <a:defRPr/>
            </a:pPr>
            <a:fld id="{5F01E0AD-E9FF-4225-9C8D-FAA2B84003ED}"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3D7AF49E-7002-47F9-A516-8F2970B1B436}" type="datetimeFigureOut">
              <a:rPr lang="en-US"/>
              <a:pPr>
                <a:defRPr/>
              </a:pPr>
              <a:t>3/29/2017</a:t>
            </a:fld>
            <a:endParaRPr lang="en-US"/>
          </a:p>
        </p:txBody>
      </p:sp>
      <p:sp>
        <p:nvSpPr>
          <p:cNvPr id="4" name="Footer Placeholder 4"/>
          <p:cNvSpPr>
            <a:spLocks noGrp="1"/>
          </p:cNvSpPr>
          <p:nvPr>
            <p:ph type="ftr" sz="quarter" idx="11"/>
          </p:nvPr>
        </p:nvSpPr>
        <p:spPr/>
        <p:txBody>
          <a:bodyPr/>
          <a:lstStyle>
            <a:lvl1pPr>
              <a:defRPr/>
            </a:lvl1pPr>
          </a:lstStyle>
          <a:p>
            <a:pPr>
              <a:defRPr/>
            </a:pPr>
            <a:r>
              <a:rPr lang="en-US"/>
              <a:t>
              </a:t>
            </a:r>
          </a:p>
        </p:txBody>
      </p:sp>
      <p:sp>
        <p:nvSpPr>
          <p:cNvPr id="5" name="Slide Number Placeholder 5"/>
          <p:cNvSpPr>
            <a:spLocks noGrp="1"/>
          </p:cNvSpPr>
          <p:nvPr>
            <p:ph type="sldNum" sz="quarter" idx="12"/>
          </p:nvPr>
        </p:nvSpPr>
        <p:spPr/>
        <p:txBody>
          <a:bodyPr/>
          <a:lstStyle>
            <a:lvl1pPr>
              <a:defRPr/>
            </a:lvl1pPr>
          </a:lstStyle>
          <a:p>
            <a:pPr>
              <a:defRPr/>
            </a:pPr>
            <a:fld id="{61C47A3C-376B-4858-AEAE-3F054FBBFD5E}"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4B57F61-FC92-4C94-A3B3-822F9A5E1C42}" type="datetimeFigureOut">
              <a:rPr lang="en-US"/>
              <a:pPr>
                <a:defRPr/>
              </a:pPr>
              <a:t>3/29/2017</a:t>
            </a:fld>
            <a:endParaRPr lang="en-US"/>
          </a:p>
        </p:txBody>
      </p:sp>
      <p:sp>
        <p:nvSpPr>
          <p:cNvPr id="3" name="Footer Placeholder 4"/>
          <p:cNvSpPr>
            <a:spLocks noGrp="1"/>
          </p:cNvSpPr>
          <p:nvPr>
            <p:ph type="ftr" sz="quarter" idx="11"/>
          </p:nvPr>
        </p:nvSpPr>
        <p:spPr/>
        <p:txBody>
          <a:bodyPr/>
          <a:lstStyle>
            <a:lvl1pPr>
              <a:defRPr/>
            </a:lvl1pPr>
          </a:lstStyle>
          <a:p>
            <a:pPr>
              <a:defRPr/>
            </a:pPr>
            <a:r>
              <a:rPr lang="en-US"/>
              <a:t>
              </a:t>
            </a:r>
          </a:p>
        </p:txBody>
      </p:sp>
      <p:sp>
        <p:nvSpPr>
          <p:cNvPr id="4" name="Slide Number Placeholder 5"/>
          <p:cNvSpPr>
            <a:spLocks noGrp="1"/>
          </p:cNvSpPr>
          <p:nvPr>
            <p:ph type="sldNum" sz="quarter" idx="12"/>
          </p:nvPr>
        </p:nvSpPr>
        <p:spPr/>
        <p:txBody>
          <a:bodyPr/>
          <a:lstStyle>
            <a:lvl1pPr>
              <a:defRPr/>
            </a:lvl1pPr>
          </a:lstStyle>
          <a:p>
            <a:pPr>
              <a:defRPr/>
            </a:pPr>
            <a:fld id="{7836A1D2-B098-48B3-BF8F-90EB2F43EF51}"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4C1E209-BC5E-4A4A-8A51-9E93F20B2283}"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91939F2D-D477-4B9A-89A3-22570FCBCEE0}"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3E2195DF-B564-4836-AA2D-B0B90AD19F79}"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49B7CC0C-F66D-42B3-B6BA-FEE6E086453E}"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BEFEC28-7D78-4EBE-97A7-AB9D92C5A07E}"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D8C2F759-C557-4673-BD70-946FBF21F4C5}"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E75951EA-CCB9-4E15-B05A-19D2DAE32CFA}"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27960573-1F2C-4D85-A580-48B6E0823DA8}" type="slidenum">
              <a:rPr lang="en-US"/>
              <a:pPr>
                <a:defRPr/>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8"/>
          <p:cNvSpPr txBox="1"/>
          <p:nvPr/>
        </p:nvSpPr>
        <p:spPr>
          <a:xfrm>
            <a:off x="1111250" y="7874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9"/>
          <p:cNvSpPr txBox="1"/>
          <p:nvPr/>
        </p:nvSpPr>
        <p:spPr>
          <a:xfrm>
            <a:off x="10437813" y="274320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365125"/>
            <a:ext cx="9302752" cy="2992904"/>
          </a:xfrm>
        </p:spPr>
        <p:txBody>
          <a:bodyPr/>
          <a:lstStyle>
            <a:lvl1pPr>
              <a:defRPr sz="44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365557"/>
            <a:ext cx="8752299" cy="54896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838200" y="4501729"/>
            <a:ext cx="10512424" cy="148949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FA3E2C12-2B4B-4FE4-8657-2BBE77A32686}" type="datetimeFigureOut">
              <a:rPr lang="en-US"/>
              <a:pPr>
                <a:defRPr/>
              </a:pPr>
              <a:t>3/29/2017</a:t>
            </a:fld>
            <a:endParaRPr lang="en-US"/>
          </a:p>
        </p:txBody>
      </p:sp>
      <p:sp>
        <p:nvSpPr>
          <p:cNvPr id="8" name="Footer Placeholder 5"/>
          <p:cNvSpPr>
            <a:spLocks noGrp="1"/>
          </p:cNvSpPr>
          <p:nvPr>
            <p:ph type="ftr" sz="quarter" idx="15"/>
          </p:nvPr>
        </p:nvSpPr>
        <p:spPr/>
        <p:txBody>
          <a:bodyPr/>
          <a:lstStyle>
            <a:lvl1pPr>
              <a:defRPr/>
            </a:lvl1pPr>
          </a:lstStyle>
          <a:p>
            <a:pPr>
              <a:defRPr/>
            </a:pPr>
            <a:r>
              <a:rPr lang="en-US"/>
              <a:t>
              </a:t>
            </a:r>
          </a:p>
        </p:txBody>
      </p:sp>
      <p:sp>
        <p:nvSpPr>
          <p:cNvPr id="9" name="Slide Number Placeholder 6"/>
          <p:cNvSpPr>
            <a:spLocks noGrp="1"/>
          </p:cNvSpPr>
          <p:nvPr>
            <p:ph type="sldNum" sz="quarter" idx="16"/>
          </p:nvPr>
        </p:nvSpPr>
        <p:spPr/>
        <p:txBody>
          <a:bodyPr/>
          <a:lstStyle>
            <a:lvl1pPr>
              <a:defRPr/>
            </a:lvl1pPr>
          </a:lstStyle>
          <a:p>
            <a:pPr>
              <a:defRPr/>
            </a:pPr>
            <a:fld id="{2A5B72C1-0519-4348-9BD5-74DFBAD138E8}"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lstStyle>
            <a:lvl1pPr>
              <a:defRPr sz="54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A05570E-63D0-40D9-BF19-52CF35F3057B}" type="datetimeFigureOut">
              <a:rPr lang="en-US"/>
              <a:pPr>
                <a:defRPr/>
              </a:pPr>
              <a:t>3/29/2017</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a:t>
              </a:t>
            </a:r>
          </a:p>
        </p:txBody>
      </p:sp>
      <p:sp>
        <p:nvSpPr>
          <p:cNvPr id="7" name="Slide Number Placeholder 5"/>
          <p:cNvSpPr>
            <a:spLocks noGrp="1"/>
          </p:cNvSpPr>
          <p:nvPr>
            <p:ph type="sldNum" sz="quarter" idx="12"/>
          </p:nvPr>
        </p:nvSpPr>
        <p:spPr/>
        <p:txBody>
          <a:bodyPr/>
          <a:lstStyle>
            <a:lvl1pPr>
              <a:defRPr/>
            </a:lvl1pPr>
          </a:lstStyle>
          <a:p>
            <a:pPr>
              <a:defRPr/>
            </a:pPr>
            <a:fld id="{793F67F5-90BF-4467-B140-2CE906E1684B}"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1356798" y="2571750"/>
            <a:ext cx="2927350" cy="3589338"/>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587994" y="1885950"/>
            <a:ext cx="2936241" cy="576262"/>
          </a:xfrm>
        </p:spPr>
        <p:txBody>
          <a:bodyPr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lvl="0"/>
            <a:r>
              <a:rPr lang="pt-BR" smtClean="0"/>
              <a:t>Clique para editar o texto mestre</a:t>
            </a:r>
          </a:p>
        </p:txBody>
      </p:sp>
      <p:sp>
        <p:nvSpPr>
          <p:cNvPr id="10" name="Text Placeholder 3"/>
          <p:cNvSpPr>
            <a:spLocks noGrp="1"/>
          </p:cNvSpPr>
          <p:nvPr>
            <p:ph type="body" sz="half" idx="16"/>
          </p:nvPr>
        </p:nvSpPr>
        <p:spPr>
          <a:xfrm>
            <a:off x="4577441" y="2571750"/>
            <a:ext cx="2946794" cy="3589338"/>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829035" y="1885950"/>
            <a:ext cx="2932113" cy="576262"/>
          </a:xfrm>
        </p:spPr>
        <p:txBody>
          <a:bodyPr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lvl="0"/>
            <a:r>
              <a:rPr lang="pt-BR" smtClean="0"/>
              <a:t>Clique para editar o texto mestre</a:t>
            </a:r>
          </a:p>
        </p:txBody>
      </p:sp>
      <p:sp>
        <p:nvSpPr>
          <p:cNvPr id="12" name="Text Placeholder 3"/>
          <p:cNvSpPr>
            <a:spLocks noGrp="1"/>
          </p:cNvSpPr>
          <p:nvPr>
            <p:ph type="body" sz="half" idx="17"/>
          </p:nvPr>
        </p:nvSpPr>
        <p:spPr>
          <a:xfrm>
            <a:off x="7829035" y="2571750"/>
            <a:ext cx="2932113" cy="3589338"/>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D5558F98-8061-4AA5-AB13-5F87AB862A96}" type="datetimeFigureOut">
              <a:rPr lang="en-US"/>
              <a:pPr>
                <a:defRPr/>
              </a:pPr>
              <a:t>3/29/2017</a:t>
            </a:fld>
            <a:endParaRPr lang="en-US"/>
          </a:p>
        </p:txBody>
      </p:sp>
      <p:sp>
        <p:nvSpPr>
          <p:cNvPr id="14" name="Footer Placeholder 4"/>
          <p:cNvSpPr>
            <a:spLocks noGrp="1"/>
          </p:cNvSpPr>
          <p:nvPr>
            <p:ph type="ftr" sz="quarter" idx="19"/>
          </p:nvPr>
        </p:nvSpPr>
        <p:spPr/>
        <p:txBody>
          <a:bodyPr/>
          <a:lstStyle>
            <a:lvl1pPr>
              <a:defRPr/>
            </a:lvl1pPr>
          </a:lstStyle>
          <a:p>
            <a:pPr>
              <a:defRPr/>
            </a:pPr>
            <a:r>
              <a:rPr lang="en-US"/>
              <a:t>
              </a:t>
            </a:r>
          </a:p>
        </p:txBody>
      </p:sp>
      <p:sp>
        <p:nvSpPr>
          <p:cNvPr id="16" name="Slide Number Placeholder 5"/>
          <p:cNvSpPr>
            <a:spLocks noGrp="1"/>
          </p:cNvSpPr>
          <p:nvPr>
            <p:ph type="sldNum" sz="quarter" idx="20"/>
          </p:nvPr>
        </p:nvSpPr>
        <p:spPr/>
        <p:txBody>
          <a:bodyPr/>
          <a:lstStyle>
            <a:lvl1pPr>
              <a:defRPr/>
            </a:lvl1pPr>
          </a:lstStyle>
          <a:p>
            <a:pPr>
              <a:defRPr/>
            </a:pPr>
            <a:fld id="{A3839436-251B-4DCD-914D-6DEDBAB4B18A}"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1332085" y="4873765"/>
            <a:ext cx="2940050" cy="659189"/>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567644" y="4873764"/>
            <a:ext cx="2934406" cy="659189"/>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804197" y="4873762"/>
            <a:ext cx="2935997" cy="659189"/>
          </a:xfrm>
        </p:spPr>
        <p:txBody>
          <a:bodyPr anchor="t"/>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2" name="Date Placeholder 3"/>
          <p:cNvSpPr>
            <a:spLocks noGrp="1"/>
          </p:cNvSpPr>
          <p:nvPr>
            <p:ph type="dt" sz="half" idx="23"/>
          </p:nvPr>
        </p:nvSpPr>
        <p:spPr/>
        <p:txBody>
          <a:bodyPr/>
          <a:lstStyle>
            <a:lvl1pPr>
              <a:defRPr/>
            </a:lvl1pPr>
          </a:lstStyle>
          <a:p>
            <a:pPr>
              <a:defRPr/>
            </a:pPr>
            <a:fld id="{7147FC61-EAC3-46BA-9FC4-3A2D658AAE02}" type="datetimeFigureOut">
              <a:rPr lang="en-US"/>
              <a:pPr>
                <a:defRPr/>
              </a:pPr>
              <a:t>3/29/2017</a:t>
            </a:fld>
            <a:endParaRPr lang="en-US"/>
          </a:p>
        </p:txBody>
      </p:sp>
      <p:sp>
        <p:nvSpPr>
          <p:cNvPr id="13" name="Footer Placeholder 4"/>
          <p:cNvSpPr>
            <a:spLocks noGrp="1"/>
          </p:cNvSpPr>
          <p:nvPr>
            <p:ph type="ftr" sz="quarter" idx="24"/>
          </p:nvPr>
        </p:nvSpPr>
        <p:spPr/>
        <p:txBody>
          <a:bodyPr/>
          <a:lstStyle>
            <a:lvl1pPr>
              <a:defRPr/>
            </a:lvl1pPr>
          </a:lstStyle>
          <a:p>
            <a:pPr>
              <a:defRPr/>
            </a:pPr>
            <a:r>
              <a:rPr lang="en-US"/>
              <a:t>
              </a:t>
            </a:r>
          </a:p>
        </p:txBody>
      </p:sp>
      <p:sp>
        <p:nvSpPr>
          <p:cNvPr id="14" name="Slide Number Placeholder 5"/>
          <p:cNvSpPr>
            <a:spLocks noGrp="1"/>
          </p:cNvSpPr>
          <p:nvPr>
            <p:ph type="sldNum" sz="quarter" idx="25"/>
          </p:nvPr>
        </p:nvSpPr>
        <p:spPr/>
        <p:txBody>
          <a:bodyPr/>
          <a:lstStyle>
            <a:lvl1pPr>
              <a:defRPr/>
            </a:lvl1pPr>
          </a:lstStyle>
          <a:p>
            <a:pPr>
              <a:defRPr/>
            </a:pPr>
            <a:fld id="{FE0BD22F-2DC5-48C0-B947-B046A3155183}"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7924941-B361-4A86-95C1-B6451B31794B}"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1BF220BA-DCFC-470A-AC57-51665A2572EE}"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1ED241F-E00C-4283-8609-1C64A33A455A}" type="datetimeFigureOut">
              <a:rPr lang="en-US"/>
              <a:pPr>
                <a:defRPr/>
              </a:pPr>
              <a:t>3/29/2017</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a:t>
              </a:t>
            </a:r>
          </a:p>
        </p:txBody>
      </p:sp>
      <p:sp>
        <p:nvSpPr>
          <p:cNvPr id="6" name="Slide Number Placeholder 5"/>
          <p:cNvSpPr>
            <a:spLocks noGrp="1"/>
          </p:cNvSpPr>
          <p:nvPr>
            <p:ph type="sldNum" sz="quarter" idx="12"/>
          </p:nvPr>
        </p:nvSpPr>
        <p:spPr/>
        <p:txBody>
          <a:bodyPr/>
          <a:lstStyle>
            <a:lvl1pPr>
              <a:defRPr/>
            </a:lvl1pPr>
          </a:lstStyle>
          <a:p>
            <a:pPr>
              <a:defRPr/>
            </a:pPr>
            <a:fld id="{6FDCB8CA-A11B-43AD-ACDB-9394FC782086}"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1120775" y="1825625"/>
            <a:ext cx="10233025"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cs typeface="+mn-cs"/>
              </a:defRPr>
            </a:lvl1pPr>
          </a:lstStyle>
          <a:p>
            <a:pPr>
              <a:defRPr/>
            </a:pPr>
            <a:fld id="{0FA030B3-6314-459F-8962-914461EE6E7F}" type="datetimeFigureOut">
              <a:rPr lang="en-US"/>
              <a:pPr>
                <a:defRPr/>
              </a:pPr>
              <a:t>3/29/2017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cs typeface="+mn-cs"/>
              </a:defRPr>
            </a:lvl1pPr>
          </a:lstStyle>
          <a:p>
            <a:pPr>
              <a:defRPr/>
            </a:pPr>
            <a:r>
              <a:rPr lang="en-US"/>
              <a:t>
              </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latin typeface="+mn-lt"/>
                <a:cs typeface="+mn-cs"/>
              </a:defRPr>
            </a:lvl1pPr>
          </a:lstStyle>
          <a:p>
            <a:pPr>
              <a:defRPr/>
            </a:pPr>
            <a:fld id="{BA80B492-E408-4208-BB44-8D5BC3414C1F}" type="slidenum">
              <a:rPr lang="en-US"/>
              <a:pPr>
                <a:defRPr/>
              </a:pPr>
              <a:t>‹nº›</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0" r:id="rId2"/>
    <p:sldLayoutId id="2147483719" r:id="rId3"/>
    <p:sldLayoutId id="2147483718" r:id="rId4"/>
    <p:sldLayoutId id="2147483717" r:id="rId5"/>
    <p:sldLayoutId id="2147483716" r:id="rId6"/>
    <p:sldLayoutId id="2147483715" r:id="rId7"/>
    <p:sldLayoutId id="2147483714" r:id="rId8"/>
    <p:sldLayoutId id="2147483713" r:id="rId9"/>
    <p:sldLayoutId id="2147483712" r:id="rId10"/>
    <p:sldLayoutId id="2147483711" r:id="rId11"/>
    <p:sldLayoutId id="2147483722" r:id="rId12"/>
    <p:sldLayoutId id="2147483710" r:id="rId13"/>
    <p:sldLayoutId id="2147483709" r:id="rId14"/>
    <p:sldLayoutId id="2147483708" r:id="rId15"/>
    <p:sldLayoutId id="2147483707" r:id="rId16"/>
    <p:sldLayoutId id="2147483706" r:id="rId17"/>
  </p:sldLayoutIdLst>
  <p:hf sldNum="0" hdr="0" ftr="0" dt="0"/>
  <p:txStyles>
    <p:titleStyle>
      <a:lvl1pPr algn="l" rtl="0" eaLnBrk="0" fontAlgn="base" hangingPunct="0">
        <a:lnSpc>
          <a:spcPct val="90000"/>
        </a:lnSpc>
        <a:spcBef>
          <a:spcPct val="0"/>
        </a:spcBef>
        <a:spcAft>
          <a:spcPct val="0"/>
        </a:spcAft>
        <a:defRPr sz="540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a:lvl2pPr algn="l" rtl="0" eaLnBrk="0" fontAlgn="base" hangingPunct="0">
        <a:lnSpc>
          <a:spcPct val="90000"/>
        </a:lnSpc>
        <a:spcBef>
          <a:spcPct val="0"/>
        </a:spcBef>
        <a:spcAft>
          <a:spcPct val="0"/>
        </a:spcAft>
        <a:defRPr sz="5400">
          <a:solidFill>
            <a:schemeClr val="tx1"/>
          </a:solidFill>
          <a:latin typeface="Corbel" pitchFamily="34" charset="0"/>
        </a:defRPr>
      </a:lvl2pPr>
      <a:lvl3pPr algn="l" rtl="0" eaLnBrk="0" fontAlgn="base" hangingPunct="0">
        <a:lnSpc>
          <a:spcPct val="90000"/>
        </a:lnSpc>
        <a:spcBef>
          <a:spcPct val="0"/>
        </a:spcBef>
        <a:spcAft>
          <a:spcPct val="0"/>
        </a:spcAft>
        <a:defRPr sz="5400">
          <a:solidFill>
            <a:schemeClr val="tx1"/>
          </a:solidFill>
          <a:latin typeface="Corbel" pitchFamily="34" charset="0"/>
        </a:defRPr>
      </a:lvl3pPr>
      <a:lvl4pPr algn="l" rtl="0" eaLnBrk="0" fontAlgn="base" hangingPunct="0">
        <a:lnSpc>
          <a:spcPct val="90000"/>
        </a:lnSpc>
        <a:spcBef>
          <a:spcPct val="0"/>
        </a:spcBef>
        <a:spcAft>
          <a:spcPct val="0"/>
        </a:spcAft>
        <a:defRPr sz="5400">
          <a:solidFill>
            <a:schemeClr val="tx1"/>
          </a:solidFill>
          <a:latin typeface="Corbel" pitchFamily="34" charset="0"/>
        </a:defRPr>
      </a:lvl4pPr>
      <a:lvl5pPr algn="l" rtl="0" eaLnBrk="0" fontAlgn="base" hangingPunct="0">
        <a:lnSpc>
          <a:spcPct val="90000"/>
        </a:lnSpc>
        <a:spcBef>
          <a:spcPct val="0"/>
        </a:spcBef>
        <a:spcAft>
          <a:spcPct val="0"/>
        </a:spcAft>
        <a:defRPr sz="5400">
          <a:solidFill>
            <a:schemeClr val="tx1"/>
          </a:solidFill>
          <a:latin typeface="Corbel" pitchFamily="34" charset="0"/>
        </a:defRPr>
      </a:lvl5pPr>
      <a:lvl6pPr marL="457200" algn="l" rtl="0" fontAlgn="base">
        <a:lnSpc>
          <a:spcPct val="90000"/>
        </a:lnSpc>
        <a:spcBef>
          <a:spcPct val="0"/>
        </a:spcBef>
        <a:spcAft>
          <a:spcPct val="0"/>
        </a:spcAft>
        <a:defRPr sz="5400">
          <a:solidFill>
            <a:schemeClr val="tx1"/>
          </a:solidFill>
          <a:latin typeface="Corbel" pitchFamily="34" charset="0"/>
        </a:defRPr>
      </a:lvl6pPr>
      <a:lvl7pPr marL="914400" algn="l" rtl="0" fontAlgn="base">
        <a:lnSpc>
          <a:spcPct val="90000"/>
        </a:lnSpc>
        <a:spcBef>
          <a:spcPct val="0"/>
        </a:spcBef>
        <a:spcAft>
          <a:spcPct val="0"/>
        </a:spcAft>
        <a:defRPr sz="5400">
          <a:solidFill>
            <a:schemeClr val="tx1"/>
          </a:solidFill>
          <a:latin typeface="Corbel" pitchFamily="34" charset="0"/>
        </a:defRPr>
      </a:lvl7pPr>
      <a:lvl8pPr marL="1371600" algn="l" rtl="0" fontAlgn="base">
        <a:lnSpc>
          <a:spcPct val="90000"/>
        </a:lnSpc>
        <a:spcBef>
          <a:spcPct val="0"/>
        </a:spcBef>
        <a:spcAft>
          <a:spcPct val="0"/>
        </a:spcAft>
        <a:defRPr sz="5400">
          <a:solidFill>
            <a:schemeClr val="tx1"/>
          </a:solidFill>
          <a:latin typeface="Corbel" pitchFamily="34" charset="0"/>
        </a:defRPr>
      </a:lvl8pPr>
      <a:lvl9pPr marL="1828800" algn="l" rtl="0" fontAlgn="base">
        <a:lnSpc>
          <a:spcPct val="90000"/>
        </a:lnSpc>
        <a:spcBef>
          <a:spcPct val="0"/>
        </a:spcBef>
        <a:spcAft>
          <a:spcPct val="0"/>
        </a:spcAft>
        <a:defRPr sz="5400">
          <a:solidFill>
            <a:schemeClr val="tx1"/>
          </a:solidFill>
          <a:latin typeface="Corbel"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term=successfully+treatment+congenital+cystic+adenomatoid+malformation+and+Fan+D"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mc/articles/pmid/28079822/" TargetMode="External"/></Relationships>
</file>

<file path=ppt/slides/_rels/slide2.xml.rels><?xml version="1.0" encoding="UTF-8" standalone="yes"?>
<Relationships xmlns="http://schemas.openxmlformats.org/package/2006/relationships"><Relationship Id="rId2" Type="http://schemas.openxmlformats.org/officeDocument/2006/relationships/hyperlink" Target="https://www.ncbi.nlm.nih.gov/pubmed/2807982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Causas_dificuldade_respiratoria.doc" TargetMode="Externa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hyperlink" Target="https://drive.google.com/open?id=0B5b9fOW0rJ3SRkRpUFMwVUxJZj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www.paulomargotto.com.br/documentos/Terapia%20ex-utero%20intraparto.doc" TargetMode="Externa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MACC_trat_intrautero.pptx"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paulomargotto.com.br/documentos/EXIT-Revista.pdf"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70509" y="3602736"/>
            <a:ext cx="12827915" cy="1716529"/>
          </a:xfrm>
        </p:spPr>
        <p:txBody>
          <a:bodyPr>
            <a:noAutofit/>
          </a:bodyPr>
          <a:lstStyle/>
          <a:p>
            <a:pPr algn="ctr" eaLnBrk="1" fontAlgn="auto" hangingPunct="1">
              <a:spcAft>
                <a:spcPts val="0"/>
              </a:spcAft>
              <a:defRPr/>
            </a:pPr>
            <a:r>
              <a:rPr lang="pt-BR" sz="3600" dirty="0">
                <a:solidFill>
                  <a:srgbClr val="FFFF00"/>
                </a:solidFill>
              </a:rPr>
              <a:t>Relato de </a:t>
            </a:r>
            <a:r>
              <a:rPr lang="pt-BR" sz="3600" dirty="0" smtClean="0">
                <a:solidFill>
                  <a:srgbClr val="FFFF00"/>
                </a:solidFill>
              </a:rPr>
              <a:t>caso:  malformação </a:t>
            </a:r>
            <a:r>
              <a:rPr lang="pt-BR" sz="3600" dirty="0" err="1" smtClean="0">
                <a:solidFill>
                  <a:srgbClr val="FFFF00"/>
                </a:solidFill>
              </a:rPr>
              <a:t>adenomatóide</a:t>
            </a:r>
            <a:r>
              <a:rPr lang="pt-BR" sz="3600" dirty="0" smtClean="0">
                <a:solidFill>
                  <a:srgbClr val="FFFF00"/>
                </a:solidFill>
              </a:rPr>
              <a:t>  cística  congênita </a:t>
            </a:r>
            <a:br>
              <a:rPr lang="pt-BR" sz="3600" dirty="0" smtClean="0">
                <a:solidFill>
                  <a:srgbClr val="FFFF00"/>
                </a:solidFill>
              </a:rPr>
            </a:br>
            <a:r>
              <a:rPr lang="pt-BR" sz="3600" dirty="0" smtClean="0">
                <a:solidFill>
                  <a:srgbClr val="FFFF00"/>
                </a:solidFill>
              </a:rPr>
              <a:t>tratada  com  sucesso por cirurgia  fetal  aberta</a:t>
            </a:r>
            <a:br>
              <a:rPr lang="pt-BR" sz="3600" dirty="0" smtClean="0">
                <a:solidFill>
                  <a:srgbClr val="FFFF00"/>
                </a:solidFill>
              </a:rPr>
            </a:br>
            <a:r>
              <a:rPr lang="pt-BR" sz="3600" dirty="0" smtClean="0">
                <a:solidFill>
                  <a:srgbClr val="FFFF00"/>
                </a:solidFill>
              </a:rPr>
              <a:t>(seguimento  de  5 anos  e  revisão  da  literatura</a:t>
            </a:r>
            <a:r>
              <a:rPr lang="pt-BR" sz="3600" dirty="0" smtClean="0"/>
              <a:t>)</a:t>
            </a:r>
            <a:br>
              <a:rPr lang="pt-BR" sz="3600" dirty="0" smtClean="0"/>
            </a:br>
            <a:r>
              <a:rPr lang="pt-BR" sz="3600" dirty="0"/>
              <a:t/>
            </a:r>
            <a:br>
              <a:rPr lang="pt-BR" sz="3600" dirty="0"/>
            </a:br>
            <a:endParaRPr lang="pt-BR" sz="6000" dirty="0"/>
          </a:p>
        </p:txBody>
      </p:sp>
      <p:sp>
        <p:nvSpPr>
          <p:cNvPr id="3" name="Subtítulo 2"/>
          <p:cNvSpPr>
            <a:spLocks noGrp="1"/>
          </p:cNvSpPr>
          <p:nvPr>
            <p:ph type="subTitle" idx="1"/>
          </p:nvPr>
        </p:nvSpPr>
        <p:spPr>
          <a:xfrm>
            <a:off x="448056" y="5820511"/>
            <a:ext cx="11183112" cy="754025"/>
          </a:xfrm>
        </p:spPr>
        <p:txBody>
          <a:bodyPr>
            <a:noAutofit/>
          </a:bodyPr>
          <a:lstStyle/>
          <a:p>
            <a:pPr algn="ctr" eaLnBrk="1" fontAlgn="auto" hangingPunct="1">
              <a:spcAft>
                <a:spcPts val="0"/>
              </a:spcAft>
              <a:defRPr/>
            </a:pPr>
            <a:r>
              <a:rPr lang="pt-BR" sz="2400" dirty="0" smtClean="0"/>
              <a:t>Apresentação: Henrique </a:t>
            </a:r>
            <a:r>
              <a:rPr lang="pt-BR" sz="2400" dirty="0" err="1" smtClean="0"/>
              <a:t>Yuji</a:t>
            </a:r>
            <a:r>
              <a:rPr lang="pt-BR" sz="2400" dirty="0" smtClean="0"/>
              <a:t> Watanabe Silva- R3 UTIP</a:t>
            </a:r>
          </a:p>
          <a:p>
            <a:pPr algn="ctr" eaLnBrk="1" fontAlgn="auto" hangingPunct="1">
              <a:spcAft>
                <a:spcPts val="0"/>
              </a:spcAft>
              <a:defRPr/>
            </a:pPr>
            <a:r>
              <a:rPr lang="pt-BR" sz="2400" dirty="0" smtClean="0">
                <a:hlinkClick r:id="rId2"/>
              </a:rPr>
              <a:t>www.paulomargotto.com.br</a:t>
            </a:r>
            <a:endParaRPr lang="pt-BR" sz="2400" dirty="0" smtClean="0"/>
          </a:p>
          <a:p>
            <a:pPr algn="ctr" eaLnBrk="1" fontAlgn="auto" hangingPunct="1">
              <a:spcAft>
                <a:spcPts val="0"/>
              </a:spcAft>
              <a:defRPr/>
            </a:pPr>
            <a:r>
              <a:rPr lang="pt-BR" sz="2400" dirty="0" smtClean="0"/>
              <a:t>Brasília, 25 de março de 2017</a:t>
            </a:r>
          </a:p>
        </p:txBody>
      </p:sp>
      <p:sp>
        <p:nvSpPr>
          <p:cNvPr id="3076" name="Retângulo 4"/>
          <p:cNvSpPr>
            <a:spLocks noChangeArrowheads="1"/>
          </p:cNvSpPr>
          <p:nvPr/>
        </p:nvSpPr>
        <p:spPr bwMode="auto">
          <a:xfrm>
            <a:off x="1787525" y="201613"/>
            <a:ext cx="8740775" cy="368300"/>
          </a:xfrm>
          <a:prstGeom prst="rect">
            <a:avLst/>
          </a:prstGeom>
          <a:noFill/>
          <a:ln w="9525">
            <a:noFill/>
            <a:miter lim="800000"/>
            <a:headEnd/>
            <a:tailEnd/>
          </a:ln>
        </p:spPr>
        <p:txBody>
          <a:bodyPr>
            <a:spAutoFit/>
          </a:bodyPr>
          <a:lstStyle/>
          <a:p>
            <a:r>
              <a:rPr lang="it-IT">
                <a:hlinkClick r:id="rId3" tooltip="Medicine."/>
              </a:rPr>
              <a:t>Medicine (Baltimore).</a:t>
            </a:r>
            <a:r>
              <a:rPr lang="it-IT"/>
              <a:t> 2017 Jan;96(2):e5865. doi: 10.1097/MD.0000000000005865</a:t>
            </a:r>
            <a:endParaRPr lang="pt-BR"/>
          </a:p>
        </p:txBody>
      </p:sp>
      <p:pic>
        <p:nvPicPr>
          <p:cNvPr id="3077" name="Picture 7" descr="Icon for PubMed Central">
            <a:hlinkClick r:id="rId4"/>
          </p:cNvPr>
          <p:cNvPicPr>
            <a:picLocks noChangeAspect="1" noChangeArrowheads="1"/>
          </p:cNvPicPr>
          <p:nvPr/>
        </p:nvPicPr>
        <p:blipFill>
          <a:blip r:embed="rId5"/>
          <a:srcRect/>
          <a:stretch>
            <a:fillRect/>
          </a:stretch>
        </p:blipFill>
        <p:spPr bwMode="auto">
          <a:xfrm>
            <a:off x="911225" y="6057900"/>
            <a:ext cx="1143000" cy="285750"/>
          </a:xfrm>
          <a:prstGeom prst="rect">
            <a:avLst/>
          </a:prstGeom>
          <a:noFill/>
          <a:ln w="9525">
            <a:noFill/>
            <a:miter lim="800000"/>
            <a:headEnd/>
            <a:tailEnd/>
          </a:ln>
        </p:spPr>
      </p:pic>
      <p:sp>
        <p:nvSpPr>
          <p:cNvPr id="3078" name="CaixaDeTexto 8"/>
          <p:cNvSpPr txBox="1">
            <a:spLocks noChangeArrowheads="1"/>
          </p:cNvSpPr>
          <p:nvPr/>
        </p:nvSpPr>
        <p:spPr bwMode="auto">
          <a:xfrm>
            <a:off x="0" y="5702300"/>
            <a:ext cx="2916238" cy="369888"/>
          </a:xfrm>
          <a:prstGeom prst="rect">
            <a:avLst/>
          </a:prstGeom>
          <a:noFill/>
          <a:ln w="9525">
            <a:noFill/>
            <a:miter lim="800000"/>
            <a:headEnd/>
            <a:tailEnd/>
          </a:ln>
        </p:spPr>
        <p:txBody>
          <a:bodyPr wrap="none">
            <a:spAutoFit/>
          </a:bodyPr>
          <a:lstStyle/>
          <a:p>
            <a:r>
              <a:rPr lang="pt-BR">
                <a:solidFill>
                  <a:srgbClr val="FFFF00"/>
                </a:solidFill>
              </a:rPr>
              <a:t>Artigo Integral! Clicar Aqui!</a:t>
            </a:r>
          </a:p>
        </p:txBody>
      </p:sp>
      <p:pic>
        <p:nvPicPr>
          <p:cNvPr id="3079" name="Picture 9" descr="Imagem1"/>
          <p:cNvPicPr>
            <a:picLocks noChangeAspect="1" noChangeArrowheads="1"/>
          </p:cNvPicPr>
          <p:nvPr/>
        </p:nvPicPr>
        <p:blipFill>
          <a:blip r:embed="rId6"/>
          <a:srcRect/>
          <a:stretch>
            <a:fillRect/>
          </a:stretch>
        </p:blipFill>
        <p:spPr bwMode="auto">
          <a:xfrm>
            <a:off x="1503363" y="635000"/>
            <a:ext cx="8408987" cy="2828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bwMode="auto">
          <a:noFill/>
        </p:spPr>
        <p:txBody>
          <a:bodyPr wrap="square" numCol="1" anchor="t" anchorCtr="0" compatLnSpc="1">
            <a:prstTxWarp prst="textNoShape">
              <a:avLst/>
            </a:prstTxWarp>
          </a:bodyPr>
          <a:lstStyle/>
          <a:p>
            <a:r>
              <a:rPr lang="pt-BR" smtClean="0">
                <a:solidFill>
                  <a:schemeClr val="tx1"/>
                </a:solidFill>
                <a:hlinkClick r:id="rId2"/>
              </a:rPr>
              <a:t>Successfully treated congenital cystic adenomatoid malformation by open fetal surgery: A care-compliant case report of a 5-year follow-up and review of the literature.</a:t>
            </a:r>
            <a:endParaRPr lang="pt-BR" smtClean="0">
              <a:solidFill>
                <a:schemeClr val="tx1"/>
              </a:solidFill>
            </a:endParaRPr>
          </a:p>
          <a:p>
            <a:r>
              <a:rPr lang="pt-BR" smtClean="0">
                <a:solidFill>
                  <a:schemeClr val="tx1"/>
                </a:solidFill>
              </a:rPr>
              <a:t>Fan D, Wu S, Wang R, Huang Y, Fu Y, Ai W, Zeng M, Guo X, Liu Z.</a:t>
            </a:r>
          </a:p>
          <a:p>
            <a:r>
              <a:rPr lang="pt-BR" smtClean="0">
                <a:solidFill>
                  <a:schemeClr val="tx1"/>
                </a:solidFill>
              </a:rPr>
              <a:t>Medicine (Baltimore). 2017 Jan;96(2):e5865. doi: 10.1097/MD.0000000000005865. Review.</a:t>
            </a:r>
          </a:p>
        </p:txBody>
      </p:sp>
      <p:sp>
        <p:nvSpPr>
          <p:cNvPr id="58372" name="Text Box 4"/>
          <p:cNvSpPr txBox="1">
            <a:spLocks noChangeArrowheads="1"/>
          </p:cNvSpPr>
          <p:nvPr/>
        </p:nvSpPr>
        <p:spPr bwMode="auto">
          <a:xfrm>
            <a:off x="2284413" y="688975"/>
            <a:ext cx="5848350" cy="641350"/>
          </a:xfrm>
          <a:prstGeom prst="rect">
            <a:avLst/>
          </a:prstGeom>
          <a:noFill/>
          <a:ln w="9525">
            <a:noFill/>
            <a:miter lim="800000"/>
            <a:headEnd/>
            <a:tailEnd/>
          </a:ln>
          <a:effectLst/>
        </p:spPr>
        <p:txBody>
          <a:bodyPr wrap="none">
            <a:spAutoFit/>
          </a:bodyPr>
          <a:lstStyle/>
          <a:p>
            <a:pPr defTabSz="914400"/>
            <a:r>
              <a:rPr lang="pt-BR" sz="3600">
                <a:solidFill>
                  <a:srgbClr val="FF3399"/>
                </a:solidFill>
              </a:rPr>
              <a:t>Consultem o Artigo Integral!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678206"/>
          </a:xfrm>
        </p:spPr>
        <p:txBody>
          <a:bodyPr>
            <a:normAutofit fontScale="85000" lnSpcReduction="20000"/>
          </a:bodyPr>
          <a:lstStyle/>
          <a:p>
            <a:pPr algn="ctr" eaLnBrk="1" fontAlgn="auto" hangingPunct="1">
              <a:spcAft>
                <a:spcPts val="0"/>
              </a:spcAft>
              <a:defRPr/>
            </a:pPr>
            <a:r>
              <a:rPr lang="pt-PT" dirty="0" smtClean="0"/>
              <a:t>A malformação adenomatoide cística congênita (MACC), também</a:t>
            </a:r>
            <a:br>
              <a:rPr lang="pt-PT" dirty="0" smtClean="0"/>
            </a:br>
            <a:r>
              <a:rPr lang="pt-PT" dirty="0" smtClean="0"/>
              <a:t>denominada malformação adenomatóide pulmonar congênita</a:t>
            </a:r>
            <a:br>
              <a:rPr lang="pt-PT" dirty="0" smtClean="0"/>
            </a:br>
            <a:r>
              <a:rPr lang="pt-PT" dirty="0" smtClean="0"/>
              <a:t>(MAPC), é uma lesão quística hamartomatosa rara, descrita em primeiro lugar</a:t>
            </a:r>
            <a:br>
              <a:rPr lang="pt-PT" dirty="0" smtClean="0"/>
            </a:br>
            <a:r>
              <a:rPr lang="pt-PT" dirty="0" smtClean="0"/>
              <a:t>Por Ch'In e Tang em 1949, [1] e classificados em 3 subtipos em</a:t>
            </a:r>
            <a:br>
              <a:rPr lang="pt-PT" dirty="0" smtClean="0"/>
            </a:br>
            <a:r>
              <a:rPr lang="pt-PT" dirty="0" smtClean="0"/>
              <a:t>1977, [2] e expandiu-se em 5 tipos com um novo nome como MAPC por</a:t>
            </a:r>
            <a:br>
              <a:rPr lang="pt-PT" dirty="0" smtClean="0"/>
            </a:br>
            <a:r>
              <a:rPr lang="pt-PT" dirty="0" smtClean="0"/>
              <a:t>Stocker em 2002. [3] </a:t>
            </a:r>
          </a:p>
          <a:p>
            <a:pPr algn="ctr" eaLnBrk="1" fontAlgn="auto" hangingPunct="1">
              <a:spcAft>
                <a:spcPts val="0"/>
              </a:spcAft>
              <a:defRPr/>
            </a:pPr>
            <a:r>
              <a:rPr lang="pt-PT" dirty="0" smtClean="0"/>
              <a:t>No Canadá, a condição ocorre em 1 em 25.000</a:t>
            </a:r>
            <a:br>
              <a:rPr lang="pt-PT" dirty="0" smtClean="0"/>
            </a:br>
            <a:r>
              <a:rPr lang="pt-PT" dirty="0" smtClean="0"/>
              <a:t>Para 35.000 nascimentos. [4] Nosso estudo anterior observou que a ocorrência</a:t>
            </a:r>
            <a:br>
              <a:rPr lang="pt-PT" dirty="0" smtClean="0"/>
            </a:br>
            <a:r>
              <a:rPr lang="pt-PT" dirty="0" smtClean="0"/>
              <a:t>é aproximadamente 3,34: 10.000 na China, [5] quase 10 vezes maior</a:t>
            </a:r>
            <a:br>
              <a:rPr lang="pt-PT" dirty="0" smtClean="0"/>
            </a:br>
            <a:r>
              <a:rPr lang="pt-PT" dirty="0" smtClean="0"/>
              <a:t>do que o nível reportado no Canadá. A intervenção pré-natal</a:t>
            </a:r>
            <a:br>
              <a:rPr lang="pt-PT" dirty="0" smtClean="0"/>
            </a:br>
            <a:r>
              <a:rPr lang="pt-PT" dirty="0" smtClean="0"/>
              <a:t>da MACC foi determinada pelo tamanho e classificação da</a:t>
            </a:r>
            <a:br>
              <a:rPr lang="pt-PT" dirty="0" smtClean="0"/>
            </a:br>
            <a:r>
              <a:rPr lang="pt-PT" dirty="0" smtClean="0"/>
              <a:t>lesão, bem como a presença de hidropisia fetal. A cirurgia fetal aberta</a:t>
            </a:r>
            <a:br>
              <a:rPr lang="pt-PT" dirty="0" smtClean="0"/>
            </a:br>
            <a:r>
              <a:rPr lang="pt-PT" dirty="0" smtClean="0"/>
              <a:t>atualmente oferece uma opção terapêutica potencial para o</a:t>
            </a:r>
            <a:br>
              <a:rPr lang="pt-PT" dirty="0" smtClean="0"/>
            </a:br>
            <a:r>
              <a:rPr lang="pt-PT" dirty="0" smtClean="0"/>
              <a:t>diagnóstico da MACC e hidropsia maciça não-imune </a:t>
            </a:r>
          </a:p>
          <a:p>
            <a:pPr algn="ctr" eaLnBrk="1" fontAlgn="auto" hangingPunct="1">
              <a:spcAft>
                <a:spcPts val="0"/>
              </a:spcAft>
              <a:defRPr/>
            </a:pPr>
            <a:r>
              <a:rPr lang="pt-PT" sz="2400" dirty="0" smtClean="0">
                <a:solidFill>
                  <a:srgbClr val="FFFF00"/>
                </a:solidFill>
              </a:rPr>
              <a:t>Os autores apresentam um caso  de MACC, que foi curado por</a:t>
            </a:r>
            <a:br>
              <a:rPr lang="pt-PT" sz="2400" dirty="0" smtClean="0">
                <a:solidFill>
                  <a:srgbClr val="FFFF00"/>
                </a:solidFill>
              </a:rPr>
            </a:br>
            <a:r>
              <a:rPr lang="pt-PT" sz="2400" dirty="0" smtClean="0">
                <a:solidFill>
                  <a:srgbClr val="FFFF00"/>
                </a:solidFill>
              </a:rPr>
              <a:t>cirurgia fetal aberta e continuou bem após um seguimento de 5</a:t>
            </a:r>
            <a:br>
              <a:rPr lang="pt-PT" sz="2400" dirty="0" smtClean="0">
                <a:solidFill>
                  <a:srgbClr val="FFFF00"/>
                </a:solidFill>
              </a:rPr>
            </a:br>
            <a:r>
              <a:rPr lang="pt-PT" sz="2400" dirty="0" smtClean="0">
                <a:solidFill>
                  <a:srgbClr val="FFFF00"/>
                </a:solidFill>
              </a:rPr>
              <a:t>anos. Para oconhecimento dos autores , este é o primeiro relato na China</a:t>
            </a:r>
            <a:r>
              <a:rPr lang="pt-PT" dirty="0" smtClean="0"/>
              <a:t>.</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678206"/>
          </a:xfrm>
        </p:spPr>
        <p:txBody>
          <a:bodyPr>
            <a:normAutofit lnSpcReduction="10000"/>
          </a:bodyPr>
          <a:lstStyle/>
          <a:p>
            <a:pPr algn="just" eaLnBrk="1" fontAlgn="auto" hangingPunct="1">
              <a:spcAft>
                <a:spcPts val="0"/>
              </a:spcAft>
              <a:defRPr/>
            </a:pPr>
            <a:r>
              <a:rPr lang="pt-BR" dirty="0" smtClean="0">
                <a:solidFill>
                  <a:srgbClr val="FFFF00"/>
                </a:solidFill>
                <a:latin typeface="Arial" panose="020B0604020202020204" pitchFamily="34" charset="0"/>
                <a:cs typeface="Arial" panose="020B0604020202020204" pitchFamily="34" charset="0"/>
              </a:rPr>
              <a:t>♀</a:t>
            </a:r>
            <a:r>
              <a:rPr lang="pt-BR" dirty="0">
                <a:solidFill>
                  <a:srgbClr val="FFFF00"/>
                </a:solidFill>
                <a:latin typeface="Arial" panose="020B0604020202020204" pitchFamily="34" charset="0"/>
                <a:cs typeface="Arial" panose="020B0604020202020204" pitchFamily="34" charset="0"/>
              </a:rPr>
              <a:t>, 22 anos, G2P0</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gestação de </a:t>
            </a:r>
            <a:r>
              <a:rPr lang="pt-BR" dirty="0" smtClean="0">
                <a:solidFill>
                  <a:srgbClr val="FFFF00"/>
                </a:solidFill>
                <a:latin typeface="Arial" panose="020B0604020202020204" pitchFamily="34" charset="0"/>
                <a:cs typeface="Arial" panose="020B0604020202020204" pitchFamily="34" charset="0"/>
              </a:rPr>
              <a:t>21 </a:t>
            </a:r>
            <a:r>
              <a:rPr lang="pt-BR" dirty="0">
                <a:solidFill>
                  <a:srgbClr val="FFFF00"/>
                </a:solidFill>
                <a:latin typeface="Arial" panose="020B0604020202020204" pitchFamily="34" charset="0"/>
                <a:cs typeface="Arial" panose="020B0604020202020204" pitchFamily="34" charset="0"/>
              </a:rPr>
              <a:t>semanas e 1 </a:t>
            </a:r>
            <a:r>
              <a:rPr lang="pt-BR" dirty="0" smtClean="0">
                <a:solidFill>
                  <a:srgbClr val="FFFF00"/>
                </a:solidFill>
                <a:latin typeface="Arial" panose="020B0604020202020204" pitchFamily="34" charset="0"/>
                <a:cs typeface="Arial" panose="020B0604020202020204" pitchFamily="34" charset="0"/>
              </a:rPr>
              <a:t>dia.</a:t>
            </a:r>
          </a:p>
          <a:p>
            <a:pPr algn="just" eaLnBrk="1" fontAlgn="auto" hangingPunct="1">
              <a:spcAft>
                <a:spcPts val="0"/>
              </a:spcAft>
              <a:defRPr/>
            </a:pPr>
            <a:endParaRPr lang="pt-BR" dirty="0" smtClean="0">
              <a:solidFill>
                <a:srgbClr val="FFFF00"/>
              </a:solidFill>
              <a:latin typeface="Arial" panose="020B0604020202020204" pitchFamily="34" charset="0"/>
              <a:cs typeface="Arial" panose="020B0604020202020204" pitchFamily="34" charset="0"/>
            </a:endParaRP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Ecografia fetal: </a:t>
            </a:r>
            <a:r>
              <a:rPr lang="pt-BR" dirty="0" smtClean="0">
                <a:solidFill>
                  <a:srgbClr val="FFFF00"/>
                </a:solidFill>
                <a:latin typeface="Arial" panose="020B0604020202020204" pitchFamily="34" charset="0"/>
                <a:cs typeface="Arial" panose="020B0604020202020204" pitchFamily="34" charset="0"/>
              </a:rPr>
              <a:t>lesão sugestiva de sequestro </a:t>
            </a:r>
            <a:r>
              <a:rPr lang="pt-BR" dirty="0">
                <a:solidFill>
                  <a:srgbClr val="FFFF00"/>
                </a:solidFill>
                <a:latin typeface="Arial" panose="020B0604020202020204" pitchFamily="34" charset="0"/>
                <a:cs typeface="Arial" panose="020B0604020202020204" pitchFamily="34" charset="0"/>
              </a:rPr>
              <a:t>pulmonar</a:t>
            </a:r>
            <a:r>
              <a:rPr lang="pt-BR" dirty="0">
                <a:latin typeface="Arial" panose="020B0604020202020204" pitchFamily="34" charset="0"/>
                <a:cs typeface="Arial" panose="020B0604020202020204" pitchFamily="34" charset="0"/>
              </a:rPr>
              <a:t>, mas não </a:t>
            </a:r>
            <a:r>
              <a:rPr lang="pt-BR" dirty="0" smtClean="0">
                <a:latin typeface="Arial" panose="020B0604020202020204" pitchFamily="34" charset="0"/>
                <a:cs typeface="Arial" panose="020B0604020202020204" pitchFamily="34" charset="0"/>
              </a:rPr>
              <a:t>podia </a:t>
            </a:r>
            <a:r>
              <a:rPr lang="pt-BR" dirty="0">
                <a:latin typeface="Arial" panose="020B0604020202020204" pitchFamily="34" charset="0"/>
                <a:cs typeface="Arial" panose="020B0604020202020204" pitchFamily="34" charset="0"/>
              </a:rPr>
              <a:t>excluir </a:t>
            </a:r>
            <a:r>
              <a:rPr lang="pt-BR" dirty="0" err="1">
                <a:latin typeface="Arial" panose="020B0604020202020204" pitchFamily="34" charset="0"/>
                <a:cs typeface="Arial" panose="020B0604020202020204" pitchFamily="34" charset="0"/>
              </a:rPr>
              <a:t>cistoadenoma</a:t>
            </a:r>
            <a:r>
              <a:rPr lang="pt-BR" dirty="0">
                <a:latin typeface="Arial" panose="020B0604020202020204" pitchFamily="34" charset="0"/>
                <a:cs typeface="Arial" panose="020B0604020202020204" pitchFamily="34" charset="0"/>
              </a:rPr>
              <a:t>. </a:t>
            </a:r>
            <a:endParaRPr lang="pt-BR" dirty="0" smtClean="0">
              <a:latin typeface="Arial" panose="020B0604020202020204" pitchFamily="34" charset="0"/>
              <a:cs typeface="Arial" panose="020B0604020202020204" pitchFamily="34" charset="0"/>
            </a:endParaRP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Ecografias seriadas: aumento </a:t>
            </a:r>
            <a:r>
              <a:rPr lang="pt-BR" dirty="0">
                <a:latin typeface="Arial" panose="020B0604020202020204" pitchFamily="34" charset="0"/>
                <a:cs typeface="Arial" panose="020B0604020202020204" pitchFamily="34" charset="0"/>
              </a:rPr>
              <a:t>da </a:t>
            </a:r>
            <a:r>
              <a:rPr lang="pt-BR" dirty="0">
                <a:solidFill>
                  <a:srgbClr val="FFFF00"/>
                </a:solidFill>
                <a:latin typeface="Arial" panose="020B0604020202020204" pitchFamily="34" charset="0"/>
                <a:cs typeface="Arial" panose="020B0604020202020204" pitchFamily="34" charset="0"/>
              </a:rPr>
              <a:t>lesão em </a:t>
            </a:r>
            <a:r>
              <a:rPr lang="pt-BR" dirty="0" err="1" smtClean="0">
                <a:solidFill>
                  <a:srgbClr val="FFFF00"/>
                </a:solidFill>
                <a:latin typeface="Arial" panose="020B0604020202020204" pitchFamily="34" charset="0"/>
                <a:cs typeface="Arial" panose="020B0604020202020204" pitchFamily="34" charset="0"/>
              </a:rPr>
              <a:t>hemitórax</a:t>
            </a:r>
            <a:r>
              <a:rPr lang="pt-BR" dirty="0" smtClean="0">
                <a:solidFill>
                  <a:srgbClr val="FFFF00"/>
                </a:solidFill>
                <a:latin typeface="Arial" panose="020B0604020202020204" pitchFamily="34" charset="0"/>
                <a:cs typeface="Arial" panose="020B0604020202020204" pitchFamily="34" charset="0"/>
              </a:rPr>
              <a:t> </a:t>
            </a:r>
            <a:r>
              <a:rPr lang="pt-BR" dirty="0">
                <a:solidFill>
                  <a:srgbClr val="FFFF00"/>
                </a:solidFill>
                <a:latin typeface="Arial" panose="020B0604020202020204" pitchFamily="34" charset="0"/>
                <a:cs typeface="Arial" panose="020B0604020202020204" pitchFamily="34" charset="0"/>
              </a:rPr>
              <a:t>esquerdo e coração rechaçado </a:t>
            </a:r>
            <a:r>
              <a:rPr lang="pt-BR" dirty="0" smtClean="0">
                <a:solidFill>
                  <a:srgbClr val="FFFF00"/>
                </a:solidFill>
                <a:latin typeface="Arial" panose="020B0604020202020204" pitchFamily="34" charset="0"/>
                <a:cs typeface="Arial" panose="020B0604020202020204" pitchFamily="34" charset="0"/>
              </a:rPr>
              <a:t>para </a:t>
            </a:r>
            <a:r>
              <a:rPr lang="pt-BR" dirty="0">
                <a:solidFill>
                  <a:srgbClr val="FFFF00"/>
                </a:solidFill>
                <a:latin typeface="Arial" panose="020B0604020202020204" pitchFamily="34" charset="0"/>
                <a:cs typeface="Arial" panose="020B0604020202020204" pitchFamily="34" charset="0"/>
              </a:rPr>
              <a:t>direita</a:t>
            </a:r>
            <a:r>
              <a:rPr lang="pt-BR" dirty="0" smtClean="0">
                <a:latin typeface="Arial" panose="020B0604020202020204" pitchFamily="34" charset="0"/>
                <a:cs typeface="Arial" panose="020B0604020202020204" pitchFamily="34" charset="0"/>
              </a:rPr>
              <a:t>.</a:t>
            </a: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Eco de </a:t>
            </a:r>
            <a:r>
              <a:rPr lang="pt-BR" dirty="0" smtClean="0">
                <a:solidFill>
                  <a:srgbClr val="FFFF00"/>
                </a:solidFill>
                <a:latin typeface="Arial" panose="020B0604020202020204" pitchFamily="34" charset="0"/>
                <a:cs typeface="Arial" panose="020B0604020202020204" pitchFamily="34" charset="0"/>
              </a:rPr>
              <a:t>28 </a:t>
            </a:r>
            <a:r>
              <a:rPr lang="pt-BR" dirty="0">
                <a:solidFill>
                  <a:srgbClr val="FFFF00"/>
                </a:solidFill>
                <a:latin typeface="Arial" panose="020B0604020202020204" pitchFamily="34" charset="0"/>
                <a:cs typeface="Arial" panose="020B0604020202020204" pitchFamily="34" charset="0"/>
              </a:rPr>
              <a:t>semanas e 3 dias</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massa medindo 5,6x5x5 cm. (</a:t>
            </a:r>
            <a:r>
              <a:rPr lang="pt-BR" dirty="0" smtClean="0">
                <a:solidFill>
                  <a:srgbClr val="0000FF"/>
                </a:solidFill>
                <a:latin typeface="Arial" panose="020B0604020202020204" pitchFamily="34" charset="0"/>
                <a:cs typeface="Arial" panose="020B0604020202020204" pitchFamily="34" charset="0"/>
              </a:rPr>
              <a:t>Figura 1</a:t>
            </a:r>
            <a:r>
              <a:rPr lang="pt-BR" dirty="0" smtClean="0">
                <a:latin typeface="Arial" panose="020B0604020202020204" pitchFamily="34" charset="0"/>
                <a:cs typeface="Arial" panose="020B0604020202020204" pitchFamily="34" charset="0"/>
              </a:rPr>
              <a:t>)</a:t>
            </a:r>
            <a:r>
              <a:rPr lang="pt-BR" dirty="0" smtClean="0">
                <a:solidFill>
                  <a:srgbClr val="00B0F0"/>
                </a:solidFill>
                <a:latin typeface="Arial" panose="020B0604020202020204" pitchFamily="34" charset="0"/>
                <a:cs typeface="Arial" panose="020B0604020202020204" pitchFamily="34" charset="0"/>
              </a:rPr>
              <a:t>,compatível </a:t>
            </a:r>
            <a:r>
              <a:rPr lang="pt-BR" dirty="0">
                <a:solidFill>
                  <a:srgbClr val="00B0F0"/>
                </a:solidFill>
                <a:latin typeface="Arial" panose="020B0604020202020204" pitchFamily="34" charset="0"/>
                <a:cs typeface="Arial" panose="020B0604020202020204" pitchFamily="34" charset="0"/>
              </a:rPr>
              <a:t>com </a:t>
            </a:r>
            <a:r>
              <a:rPr lang="pt-BR" dirty="0" smtClean="0">
                <a:solidFill>
                  <a:srgbClr val="00B0F0"/>
                </a:solidFill>
                <a:latin typeface="Arial" panose="020B0604020202020204" pitchFamily="34" charset="0"/>
                <a:cs typeface="Arial" panose="020B0604020202020204" pitchFamily="34" charset="0"/>
              </a:rPr>
              <a:t>malformação </a:t>
            </a:r>
            <a:r>
              <a:rPr lang="pt-BR" dirty="0" err="1" smtClean="0">
                <a:solidFill>
                  <a:srgbClr val="00B0F0"/>
                </a:solidFill>
                <a:latin typeface="Arial" panose="020B0604020202020204" pitchFamily="34" charset="0"/>
                <a:cs typeface="Arial" panose="020B0604020202020204" pitchFamily="34" charset="0"/>
              </a:rPr>
              <a:t>adenomatóide</a:t>
            </a:r>
            <a:r>
              <a:rPr lang="pt-BR" dirty="0" smtClean="0">
                <a:solidFill>
                  <a:srgbClr val="00B0F0"/>
                </a:solidFill>
                <a:latin typeface="Arial" panose="020B0604020202020204" pitchFamily="34" charset="0"/>
                <a:cs typeface="Arial" panose="020B0604020202020204" pitchFamily="34" charset="0"/>
              </a:rPr>
              <a:t> cística do pulmão (MAC)</a:t>
            </a:r>
            <a:r>
              <a:rPr lang="pt-BR" dirty="0" smtClean="0">
                <a:latin typeface="Arial" panose="020B0604020202020204" pitchFamily="34" charset="0"/>
                <a:cs typeface="Arial" panose="020B0604020202020204" pitchFamily="34" charset="0"/>
              </a:rPr>
              <a:t>. </a:t>
            </a:r>
          </a:p>
          <a:p>
            <a:pPr algn="just" eaLnBrk="1" fontAlgn="auto" hangingPunct="1">
              <a:spcAft>
                <a:spcPts val="0"/>
              </a:spcAft>
              <a:defRPr/>
            </a:pPr>
            <a:r>
              <a:rPr lang="pt-BR" dirty="0" smtClean="0">
                <a:latin typeface="Arial" panose="020B0604020202020204" pitchFamily="34" charset="0"/>
                <a:cs typeface="Arial" panose="020B0604020202020204" pitchFamily="34" charset="0"/>
              </a:rPr>
              <a:t>Não foi detectada </a:t>
            </a:r>
            <a:r>
              <a:rPr lang="pt-BR" dirty="0" err="1" smtClean="0">
                <a:latin typeface="Arial" panose="020B0604020202020204" pitchFamily="34" charset="0"/>
                <a:cs typeface="Arial" panose="020B0604020202020204" pitchFamily="34" charset="0"/>
              </a:rPr>
              <a:t>hidropsia</a:t>
            </a:r>
            <a:r>
              <a:rPr lang="pt-BR" dirty="0" smtClean="0">
                <a:latin typeface="Arial" panose="020B0604020202020204" pitchFamily="34" charset="0"/>
                <a:cs typeface="Arial" panose="020B0604020202020204" pitchFamily="34" charset="0"/>
              </a:rPr>
              <a:t> não imune antes da cirurgia (</a:t>
            </a:r>
            <a:r>
              <a:rPr lang="pt-BR" dirty="0" smtClean="0">
                <a:solidFill>
                  <a:srgbClr val="0000FF"/>
                </a:solidFill>
                <a:latin typeface="Arial" panose="020B0604020202020204" pitchFamily="34" charset="0"/>
                <a:cs typeface="Arial" panose="020B0604020202020204" pitchFamily="34" charset="0"/>
              </a:rPr>
              <a:t>Figura 2</a:t>
            </a:r>
            <a:r>
              <a:rPr lang="pt-BR" dirty="0" smtClean="0">
                <a:latin typeface="Arial" panose="020B0604020202020204" pitchFamily="34" charset="0"/>
                <a:cs typeface="Arial" panose="020B0604020202020204" pitchFamily="34" charset="0"/>
              </a:rPr>
              <a:t>)</a:t>
            </a:r>
          </a:p>
          <a:p>
            <a:pPr algn="just" eaLnBrk="1" fontAlgn="auto" hangingPunct="1">
              <a:spcAft>
                <a:spcPts val="0"/>
              </a:spcAft>
              <a:defRPr/>
            </a:pP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Imagem2"/>
          <p:cNvPicPr>
            <a:picLocks noChangeAspect="1" noChangeArrowheads="1"/>
          </p:cNvPicPr>
          <p:nvPr/>
        </p:nvPicPr>
        <p:blipFill>
          <a:blip r:embed="rId2"/>
          <a:srcRect/>
          <a:stretch>
            <a:fillRect/>
          </a:stretch>
        </p:blipFill>
        <p:spPr bwMode="auto">
          <a:xfrm>
            <a:off x="2295525" y="141288"/>
            <a:ext cx="7496175" cy="6434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Imagem3"/>
          <p:cNvPicPr>
            <a:picLocks noChangeAspect="1" noChangeArrowheads="1"/>
          </p:cNvPicPr>
          <p:nvPr/>
        </p:nvPicPr>
        <p:blipFill>
          <a:blip r:embed="rId2"/>
          <a:srcRect/>
          <a:stretch>
            <a:fillRect/>
          </a:stretch>
        </p:blipFill>
        <p:spPr bwMode="auto">
          <a:xfrm>
            <a:off x="2581275" y="668338"/>
            <a:ext cx="7029450" cy="5521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351338"/>
          </a:xfrm>
        </p:spPr>
        <p:txBody>
          <a:bodyPr>
            <a:normAutofit fontScale="92500"/>
          </a:bodyPr>
          <a:lstStyle/>
          <a:p>
            <a:pPr algn="just" eaLnBrk="1" fontAlgn="auto" hangingPunct="1">
              <a:spcAft>
                <a:spcPts val="0"/>
              </a:spcAft>
              <a:defRPr/>
            </a:pPr>
            <a:r>
              <a:rPr lang="pt-BR" dirty="0">
                <a:latin typeface="Arial" panose="020B0604020202020204" pitchFamily="34" charset="0"/>
                <a:cs typeface="Arial" panose="020B0604020202020204" pitchFamily="34" charset="0"/>
              </a:rPr>
              <a:t>Outros exames: </a:t>
            </a:r>
            <a:r>
              <a:rPr lang="pt-BR" dirty="0" err="1">
                <a:latin typeface="Arial" panose="020B0604020202020204" pitchFamily="34" charset="0"/>
                <a:cs typeface="Arial" panose="020B0604020202020204" pitchFamily="34" charset="0"/>
              </a:rPr>
              <a:t>amniocentese</a:t>
            </a:r>
            <a:r>
              <a:rPr lang="pt-BR" dirty="0">
                <a:latin typeface="Arial" panose="020B0604020202020204" pitchFamily="34" charset="0"/>
                <a:cs typeface="Arial" panose="020B0604020202020204" pitchFamily="34" charset="0"/>
              </a:rPr>
              <a:t> com resultado de cariótipo normal e nenhuma outra malformação </a:t>
            </a:r>
            <a:r>
              <a:rPr lang="pt-BR" dirty="0" smtClean="0">
                <a:latin typeface="Arial" panose="020B0604020202020204" pitchFamily="34" charset="0"/>
                <a:cs typeface="Arial" panose="020B0604020202020204" pitchFamily="34" charset="0"/>
              </a:rPr>
              <a:t>na </a:t>
            </a:r>
            <a:r>
              <a:rPr lang="pt-BR" dirty="0" err="1" smtClean="0">
                <a:latin typeface="Arial" panose="020B0604020202020204" pitchFamily="34" charset="0"/>
                <a:cs typeface="Arial" panose="020B0604020202020204" pitchFamily="34" charset="0"/>
              </a:rPr>
              <a:t>ultrassonografia</a:t>
            </a:r>
            <a:r>
              <a:rPr lang="pt-BR" dirty="0" smtClean="0">
                <a:latin typeface="Arial" panose="020B0604020202020204" pitchFamily="34" charset="0"/>
                <a:cs typeface="Arial" panose="020B0604020202020204" pitchFamily="34" charset="0"/>
              </a:rPr>
              <a:t> (USG). </a:t>
            </a:r>
            <a:endParaRPr lang="pt-BR" dirty="0">
              <a:latin typeface="Arial" panose="020B0604020202020204" pitchFamily="34" charset="0"/>
              <a:cs typeface="Arial" panose="020B0604020202020204" pitchFamily="34" charset="0"/>
            </a:endParaRPr>
          </a:p>
          <a:p>
            <a:pPr algn="just" eaLnBrk="1" fontAlgn="auto" hangingPunct="1">
              <a:spcAft>
                <a:spcPts val="0"/>
              </a:spcAft>
              <a:defRPr/>
            </a:pPr>
            <a:r>
              <a:rPr lang="pt-BR" dirty="0">
                <a:latin typeface="Arial" panose="020B0604020202020204" pitchFamily="34" charset="0"/>
                <a:cs typeface="Arial" panose="020B0604020202020204" pitchFamily="34" charset="0"/>
              </a:rPr>
              <a:t>Não foi identificada </a:t>
            </a:r>
            <a:r>
              <a:rPr lang="pt-BR" dirty="0" err="1">
                <a:latin typeface="Arial" panose="020B0604020202020204" pitchFamily="34" charset="0"/>
                <a:cs typeface="Arial" panose="020B0604020202020204" pitchFamily="34" charset="0"/>
              </a:rPr>
              <a:t>hidropsia</a:t>
            </a:r>
            <a:r>
              <a:rPr lang="pt-BR" dirty="0">
                <a:latin typeface="Arial" panose="020B0604020202020204" pitchFamily="34" charset="0"/>
                <a:cs typeface="Arial" panose="020B0604020202020204" pitchFamily="34" charset="0"/>
              </a:rPr>
              <a:t> fetal, nem alteração de função cardíaca em pré-operatório.</a:t>
            </a:r>
          </a:p>
          <a:p>
            <a:pPr algn="just" eaLnBrk="1" fontAlgn="auto" hangingPunct="1">
              <a:spcAft>
                <a:spcPts val="0"/>
              </a:spcAft>
              <a:defRPr/>
            </a:pPr>
            <a:endParaRPr lang="pt-BR" dirty="0" smtClean="0"/>
          </a:p>
          <a:p>
            <a:pPr algn="just" eaLnBrk="1" fontAlgn="auto" hangingPunct="1">
              <a:spcAft>
                <a:spcPts val="0"/>
              </a:spcAft>
              <a:defRPr/>
            </a:pPr>
            <a:r>
              <a:rPr lang="pt-BR" dirty="0" smtClean="0"/>
              <a:t>Pelo </a:t>
            </a:r>
            <a:r>
              <a:rPr lang="pt-BR" dirty="0"/>
              <a:t>aumento progressivo de massa pulmonar e evolução p/ </a:t>
            </a:r>
            <a:r>
              <a:rPr lang="pt-BR" dirty="0" err="1"/>
              <a:t>hipoplasia</a:t>
            </a:r>
            <a:r>
              <a:rPr lang="pt-BR" dirty="0"/>
              <a:t> </a:t>
            </a:r>
            <a:r>
              <a:rPr lang="pt-BR" dirty="0" smtClean="0"/>
              <a:t>pulmonar incompatível com a vida secundária </a:t>
            </a:r>
            <a:r>
              <a:rPr lang="pt-BR" dirty="0"/>
              <a:t>à </a:t>
            </a:r>
            <a:r>
              <a:rPr lang="pt-BR" dirty="0" smtClean="0"/>
              <a:t>lesão, </a:t>
            </a:r>
            <a:r>
              <a:rPr lang="pt-BR" dirty="0"/>
              <a:t>foi realizada </a:t>
            </a:r>
            <a:r>
              <a:rPr lang="pt-BR" dirty="0">
                <a:solidFill>
                  <a:srgbClr val="FFFF00"/>
                </a:solidFill>
                <a:latin typeface="Arial" panose="020B0604020202020204" pitchFamily="34" charset="0"/>
                <a:cs typeface="Arial" panose="020B0604020202020204" pitchFamily="34" charset="0"/>
              </a:rPr>
              <a:t>reunião</a:t>
            </a:r>
            <a:r>
              <a:rPr lang="pt-BR" dirty="0">
                <a:solidFill>
                  <a:srgbClr val="FFFF00"/>
                </a:solidFill>
              </a:rPr>
              <a:t> multidisciplinar para decisão de intervenção cirúrgica fetal</a:t>
            </a:r>
            <a:r>
              <a:rPr lang="pt-BR" dirty="0"/>
              <a:t>. </a:t>
            </a:r>
            <a:endParaRPr lang="pt-BR" dirty="0" smtClean="0"/>
          </a:p>
          <a:p>
            <a:pPr algn="just" eaLnBrk="1" fontAlgn="auto" hangingPunct="1">
              <a:spcAft>
                <a:spcPts val="0"/>
              </a:spcAft>
              <a:defRPr/>
            </a:pPr>
            <a:r>
              <a:rPr lang="pt-BR" dirty="0" smtClean="0"/>
              <a:t>Após consentimento da família </a:t>
            </a:r>
            <a:r>
              <a:rPr lang="pt-BR" dirty="0"/>
              <a:t>a favor da cirurgia prevista </a:t>
            </a:r>
            <a:r>
              <a:rPr lang="pt-BR" dirty="0" smtClean="0"/>
              <a:t>como opção terapêutica em </a:t>
            </a:r>
            <a:r>
              <a:rPr lang="pt-BR" dirty="0"/>
              <a:t>protocolo da unidade, foi procedida cirurgia</a:t>
            </a:r>
            <a:r>
              <a:rPr lang="pt-BR" dirty="0" smtClean="0"/>
              <a:t>.</a:t>
            </a:r>
          </a:p>
          <a:p>
            <a:pPr algn="just" eaLnBrk="1" fontAlgn="auto" hangingPunct="1">
              <a:spcAft>
                <a:spcPts val="0"/>
              </a:spcAft>
              <a:defRPr/>
            </a:pPr>
            <a:endParaRPr lang="pt-BR" dirty="0"/>
          </a:p>
          <a:p>
            <a:pPr marL="0" indent="0" algn="just"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eaLnBrk="1" fontAlgn="auto" hangingPunct="1">
              <a:spcAft>
                <a:spcPts val="0"/>
              </a:spcAft>
              <a:defRPr/>
            </a:pPr>
            <a:r>
              <a:rPr lang="pt-BR" dirty="0" err="1"/>
              <a:t>Intraoperatório</a:t>
            </a:r>
            <a:r>
              <a:rPr lang="pt-BR" dirty="0"/>
              <a:t/>
            </a:r>
            <a:br>
              <a:rPr lang="pt-BR" dirty="0"/>
            </a:br>
            <a:r>
              <a:rPr lang="pt-BR" sz="2000" b="1" dirty="0" err="1">
                <a:solidFill>
                  <a:srgbClr val="FFFF00"/>
                </a:solidFill>
                <a:latin typeface="Arial" panose="020B0604020202020204" pitchFamily="34" charset="0"/>
                <a:cs typeface="Arial" panose="020B0604020202020204" pitchFamily="34" charset="0"/>
              </a:rPr>
              <a:t>Histerotomia</a:t>
            </a:r>
            <a:r>
              <a:rPr lang="pt-BR" sz="2000" b="1" dirty="0">
                <a:solidFill>
                  <a:srgbClr val="FFFF00"/>
                </a:solidFill>
                <a:latin typeface="Arial" panose="020B0604020202020204" pitchFamily="34" charset="0"/>
                <a:cs typeface="Arial" panose="020B0604020202020204" pitchFamily="34" charset="0"/>
              </a:rPr>
              <a:t> </a:t>
            </a:r>
            <a:r>
              <a:rPr lang="pt-BR" sz="2000" b="1" dirty="0" smtClean="0">
                <a:solidFill>
                  <a:srgbClr val="FFFF00"/>
                </a:solidFill>
                <a:latin typeface="Arial" panose="020B0604020202020204" pitchFamily="34" charset="0"/>
                <a:cs typeface="Arial" panose="020B0604020202020204" pitchFamily="34" charset="0"/>
              </a:rPr>
              <a:t>materna, toracotomia de RN e </a:t>
            </a:r>
            <a:r>
              <a:rPr lang="pt-BR" sz="2000" b="1" dirty="0">
                <a:solidFill>
                  <a:srgbClr val="FFFF00"/>
                </a:solidFill>
                <a:latin typeface="Arial" panose="020B0604020202020204" pitchFamily="34" charset="0"/>
                <a:cs typeface="Arial" panose="020B0604020202020204" pitchFamily="34" charset="0"/>
              </a:rPr>
              <a:t>resseção de MAC </a:t>
            </a:r>
            <a:r>
              <a:rPr lang="pt-BR" sz="2000" b="1" dirty="0" smtClean="0">
                <a:solidFill>
                  <a:srgbClr val="FFFF00"/>
                </a:solidFill>
                <a:latin typeface="Arial" panose="020B0604020202020204" pitchFamily="34" charset="0"/>
                <a:cs typeface="Arial" panose="020B0604020202020204" pitchFamily="34" charset="0"/>
              </a:rPr>
              <a:t>com </a:t>
            </a:r>
            <a:r>
              <a:rPr lang="pt-BR" sz="2000" b="1" dirty="0">
                <a:solidFill>
                  <a:srgbClr val="FFFF00"/>
                </a:solidFill>
                <a:latin typeface="Arial" panose="020B0604020202020204" pitchFamily="34" charset="0"/>
                <a:cs typeface="Arial" panose="020B0604020202020204" pitchFamily="34" charset="0"/>
              </a:rPr>
              <a:t>29 semanas e 2 dias de gestação sob anestesia geral. </a:t>
            </a:r>
            <a:endParaRPr lang="pt-BR" b="1" dirty="0">
              <a:solidFill>
                <a:srgbClr val="FFFF00"/>
              </a:solidFill>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1120000" y="1825625"/>
            <a:ext cx="10233800" cy="4351338"/>
          </a:xfrm>
        </p:spPr>
        <p:txBody>
          <a:bodyPr>
            <a:normAutofit fontScale="92500"/>
          </a:bodyPr>
          <a:lstStyle/>
          <a:p>
            <a:pPr eaLnBrk="1" fontAlgn="auto" hangingPunct="1">
              <a:spcAft>
                <a:spcPts val="0"/>
              </a:spcAft>
              <a:defRPr/>
            </a:pPr>
            <a:r>
              <a:rPr lang="pt-BR" dirty="0" smtClean="0">
                <a:latin typeface="Arial" panose="020B0604020202020204" pitchFamily="34" charset="0"/>
                <a:cs typeface="Arial" panose="020B0604020202020204" pitchFamily="34" charset="0"/>
              </a:rPr>
              <a:t>Indometacina e antibióticos no pré-operatório.</a:t>
            </a:r>
          </a:p>
          <a:p>
            <a:pPr eaLnBrk="1" fontAlgn="auto" hangingPunct="1">
              <a:spcAft>
                <a:spcPts val="0"/>
              </a:spcAft>
              <a:defRPr/>
            </a:pPr>
            <a:r>
              <a:rPr lang="pt-BR" dirty="0" smtClean="0">
                <a:latin typeface="Arial" panose="020B0604020202020204" pitchFamily="34" charset="0"/>
                <a:cs typeface="Arial" panose="020B0604020202020204" pitchFamily="34" charset="0"/>
              </a:rPr>
              <a:t>Cloridrato de </a:t>
            </a:r>
            <a:r>
              <a:rPr lang="pt-BR" dirty="0" err="1" smtClean="0">
                <a:latin typeface="Arial" panose="020B0604020202020204" pitchFamily="34" charset="0"/>
                <a:cs typeface="Arial" panose="020B0604020202020204" pitchFamily="34" charset="0"/>
              </a:rPr>
              <a:t>ritodrina</a:t>
            </a:r>
            <a:r>
              <a:rPr lang="pt-BR" dirty="0" smtClean="0">
                <a:latin typeface="Arial" panose="020B0604020202020204" pitchFamily="34" charset="0"/>
                <a:cs typeface="Arial" panose="020B0604020202020204" pitchFamily="34" charset="0"/>
              </a:rPr>
              <a:t> (inibidor de contrações uterinas).</a:t>
            </a:r>
          </a:p>
          <a:p>
            <a:pPr eaLnBrk="1" fontAlgn="auto" hangingPunct="1">
              <a:spcAft>
                <a:spcPts val="0"/>
              </a:spcAft>
              <a:defRPr/>
            </a:pPr>
            <a:r>
              <a:rPr lang="pt-BR" dirty="0" smtClean="0">
                <a:latin typeface="Arial" panose="020B0604020202020204" pitchFamily="34" charset="0"/>
                <a:cs typeface="Arial" panose="020B0604020202020204" pitchFamily="34" charset="0"/>
              </a:rPr>
              <a:t>USG </a:t>
            </a:r>
            <a:r>
              <a:rPr lang="pt-BR" dirty="0" err="1" smtClean="0">
                <a:latin typeface="Arial" panose="020B0604020202020204" pitchFamily="34" charset="0"/>
                <a:cs typeface="Arial" panose="020B0604020202020204" pitchFamily="34" charset="0"/>
              </a:rPr>
              <a:t>intraoperatório</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p/ definição de posição de placenta e feto.</a:t>
            </a:r>
          </a:p>
          <a:p>
            <a:pPr eaLnBrk="1" fontAlgn="auto" hangingPunct="1">
              <a:spcAft>
                <a:spcPts val="0"/>
              </a:spcAft>
              <a:defRPr/>
            </a:pPr>
            <a:r>
              <a:rPr lang="pt-BR" dirty="0" smtClean="0">
                <a:latin typeface="Arial" panose="020B0604020202020204" pitchFamily="34" charset="0"/>
                <a:cs typeface="Arial" panose="020B0604020202020204" pitchFamily="34" charset="0"/>
              </a:rPr>
              <a:t>Incisão uterina de 10cm feita na borda da placenta. </a:t>
            </a:r>
          </a:p>
          <a:p>
            <a:pPr eaLnBrk="1" fontAlgn="auto" hangingPunct="1">
              <a:spcAft>
                <a:spcPts val="0"/>
              </a:spcAft>
              <a:defRPr/>
            </a:pPr>
            <a:r>
              <a:rPr lang="pt-BR" dirty="0" smtClean="0">
                <a:latin typeface="Arial" panose="020B0604020202020204" pitchFamily="34" charset="0"/>
                <a:cs typeface="Arial" panose="020B0604020202020204" pitchFamily="34" charset="0"/>
              </a:rPr>
              <a:t>A mão esquerda do paciente foi retirada para obtenção de acesso e um </a:t>
            </a:r>
            <a:r>
              <a:rPr lang="pt-BR" dirty="0" err="1" smtClean="0">
                <a:latin typeface="Arial" panose="020B0604020202020204" pitchFamily="34" charset="0"/>
                <a:cs typeface="Arial" panose="020B0604020202020204" pitchFamily="34" charset="0"/>
              </a:rPr>
              <a:t>oxímetro</a:t>
            </a:r>
            <a:r>
              <a:rPr lang="pt-BR" dirty="0" smtClean="0">
                <a:latin typeface="Arial" panose="020B0604020202020204" pitchFamily="34" charset="0"/>
                <a:cs typeface="Arial" panose="020B0604020202020204" pitchFamily="34" charset="0"/>
              </a:rPr>
              <a:t> de pulso foi instalado.</a:t>
            </a:r>
          </a:p>
          <a:p>
            <a:pPr eaLnBrk="1" fontAlgn="auto" hangingPunct="1">
              <a:spcAft>
                <a:spcPts val="0"/>
              </a:spcAft>
              <a:defRPr/>
            </a:pPr>
            <a:r>
              <a:rPr lang="pt-BR" dirty="0" smtClean="0">
                <a:latin typeface="Arial" panose="020B0604020202020204" pitchFamily="34" charset="0"/>
                <a:cs typeface="Arial" panose="020B0604020202020204" pitchFamily="34" charset="0"/>
              </a:rPr>
              <a:t>Uma </a:t>
            </a:r>
            <a:r>
              <a:rPr lang="pt-BR" dirty="0" smtClean="0">
                <a:solidFill>
                  <a:srgbClr val="FFFF00"/>
                </a:solidFill>
                <a:latin typeface="Arial" panose="020B0604020202020204" pitchFamily="34" charset="0"/>
                <a:cs typeface="Arial" panose="020B0604020202020204" pitchFamily="34" charset="0"/>
              </a:rPr>
              <a:t>incisão </a:t>
            </a:r>
            <a:r>
              <a:rPr lang="pt-BR" dirty="0" err="1" smtClean="0">
                <a:solidFill>
                  <a:srgbClr val="FFFF00"/>
                </a:solidFill>
                <a:latin typeface="Arial" panose="020B0604020202020204" pitchFamily="34" charset="0"/>
                <a:cs typeface="Arial" panose="020B0604020202020204" pitchFamily="34" charset="0"/>
              </a:rPr>
              <a:t>toracoabdominal</a:t>
            </a:r>
            <a:r>
              <a:rPr lang="pt-BR" dirty="0" smtClean="0">
                <a:solidFill>
                  <a:srgbClr val="FFFF00"/>
                </a:solidFill>
                <a:latin typeface="Arial" panose="020B0604020202020204" pitchFamily="34" charset="0"/>
                <a:cs typeface="Arial" panose="020B0604020202020204" pitchFamily="34" charset="0"/>
              </a:rPr>
              <a:t> E </a:t>
            </a:r>
            <a:r>
              <a:rPr lang="pt-BR" dirty="0" smtClean="0">
                <a:latin typeface="Arial" panose="020B0604020202020204" pitchFamily="34" charset="0"/>
                <a:cs typeface="Arial" panose="020B0604020202020204" pitchFamily="34" charset="0"/>
              </a:rPr>
              <a:t>no feto foi feita baseada no 5º EIC</a:t>
            </a:r>
          </a:p>
          <a:p>
            <a:pPr eaLnBrk="1" fontAlgn="auto" hangingPunct="1">
              <a:spcAft>
                <a:spcPts val="0"/>
              </a:spcAft>
              <a:defRPr/>
            </a:pPr>
            <a:r>
              <a:rPr lang="pt-BR" dirty="0" err="1" smtClean="0">
                <a:latin typeface="Arial" panose="020B0604020202020204" pitchFamily="34" charset="0"/>
                <a:cs typeface="Arial" panose="020B0604020202020204" pitchFamily="34" charset="0"/>
              </a:rPr>
              <a:t>Ecocardiografia</a:t>
            </a:r>
            <a:r>
              <a:rPr lang="pt-BR" dirty="0" smtClean="0">
                <a:latin typeface="Arial" panose="020B0604020202020204" pitchFamily="34" charset="0"/>
                <a:cs typeface="Arial" panose="020B0604020202020204" pitchFamily="34" charset="0"/>
              </a:rPr>
              <a:t> fetal foi realizada continuamente para avaliação de função cardíaca e orientação de medicações de ressuscitação.</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120000" y="1825625"/>
            <a:ext cx="10233800" cy="4351338"/>
          </a:xfrm>
        </p:spPr>
        <p:txBody>
          <a:bodyPr>
            <a:normAutofit fontScale="92500" lnSpcReduction="20000"/>
          </a:bodyPr>
          <a:lstStyle/>
          <a:p>
            <a:pPr eaLnBrk="1" fontAlgn="auto" hangingPunct="1">
              <a:spcAft>
                <a:spcPts val="0"/>
              </a:spcAft>
              <a:defRPr/>
            </a:pPr>
            <a:r>
              <a:rPr lang="pt-BR" dirty="0" smtClean="0">
                <a:latin typeface="Arial" panose="020B0604020202020204" pitchFamily="34" charset="0"/>
                <a:cs typeface="Arial" panose="020B0604020202020204" pitchFamily="34" charset="0"/>
              </a:rPr>
              <a:t>Após toracotomia, a massa foi lentamente retirada da cavidade e a ressecção da MAC foi iniciada.</a:t>
            </a:r>
          </a:p>
          <a:p>
            <a:pPr eaLnBrk="1" fontAlgn="auto" hangingPunct="1">
              <a:spcAft>
                <a:spcPts val="0"/>
              </a:spcAft>
              <a:defRPr/>
            </a:pPr>
            <a:r>
              <a:rPr lang="pt-BR" dirty="0" smtClean="0">
                <a:latin typeface="Arial" panose="020B0604020202020204" pitchFamily="34" charset="0"/>
                <a:cs typeface="Arial" panose="020B0604020202020204" pitchFamily="34" charset="0"/>
              </a:rPr>
              <a:t>Após ressecção, fechamento de tórax e retorno de feto para a cavidade uterina. </a:t>
            </a:r>
          </a:p>
          <a:p>
            <a:pPr eaLnBrk="1" fontAlgn="auto" hangingPunct="1">
              <a:spcAft>
                <a:spcPts val="0"/>
              </a:spcAft>
              <a:defRPr/>
            </a:pPr>
            <a:r>
              <a:rPr lang="pt-BR" dirty="0" smtClean="0">
                <a:latin typeface="Arial" panose="020B0604020202020204" pitchFamily="34" charset="0"/>
                <a:cs typeface="Arial" panose="020B0604020202020204" pitchFamily="34" charset="0"/>
              </a:rPr>
              <a:t>Uma dose intrauterina de </a:t>
            </a:r>
            <a:r>
              <a:rPr lang="pt-BR" dirty="0" err="1" smtClean="0">
                <a:latin typeface="Arial" panose="020B0604020202020204" pitchFamily="34" charset="0"/>
                <a:cs typeface="Arial" panose="020B0604020202020204" pitchFamily="34" charset="0"/>
              </a:rPr>
              <a:t>dexametasona</a:t>
            </a:r>
            <a:r>
              <a:rPr lang="pt-BR" dirty="0" smtClean="0">
                <a:latin typeface="Arial" panose="020B0604020202020204" pitchFamily="34" charset="0"/>
                <a:cs typeface="Arial" panose="020B0604020202020204" pitchFamily="34" charset="0"/>
              </a:rPr>
              <a:t> (10mg) e ampicilina (4g) foram administradas depois que a cavidade uterina foi preenchida com Ringer lactato aquecido (37°C). E as incisões urinas e abdominais foram fechadas e camadas.</a:t>
            </a:r>
          </a:p>
          <a:p>
            <a:pPr eaLnBrk="1" fontAlgn="auto" hangingPunct="1">
              <a:spcAft>
                <a:spcPts val="0"/>
              </a:spcAft>
              <a:defRPr/>
            </a:pPr>
            <a:r>
              <a:rPr lang="pt-BR" dirty="0" smtClean="0">
                <a:latin typeface="Arial" panose="020B0604020202020204" pitchFamily="34" charset="0"/>
                <a:cs typeface="Arial" panose="020B0604020202020204" pitchFamily="34" charset="0"/>
              </a:rPr>
              <a:t>A mãe tolerou bem o procedimento e foram administrados </a:t>
            </a:r>
            <a:r>
              <a:rPr lang="pt-BR" dirty="0" err="1" smtClean="0">
                <a:latin typeface="Arial" panose="020B0604020202020204" pitchFamily="34" charset="0"/>
                <a:cs typeface="Arial" panose="020B0604020202020204" pitchFamily="34" charset="0"/>
              </a:rPr>
              <a:t>atosiban</a:t>
            </a:r>
            <a:r>
              <a:rPr lang="pt-BR" dirty="0" smtClean="0">
                <a:latin typeface="Arial" panose="020B0604020202020204" pitchFamily="34" charset="0"/>
                <a:cs typeface="Arial" panose="020B0604020202020204" pitchFamily="34" charset="0"/>
              </a:rPr>
              <a:t> e </a:t>
            </a:r>
            <a:r>
              <a:rPr lang="pt-BR" dirty="0" err="1" smtClean="0">
                <a:latin typeface="Arial" panose="020B0604020202020204" pitchFamily="34" charset="0"/>
                <a:cs typeface="Arial" panose="020B0604020202020204" pitchFamily="34" charset="0"/>
              </a:rPr>
              <a:t>ritodrina</a:t>
            </a:r>
            <a:r>
              <a:rPr lang="pt-BR" dirty="0">
                <a:latin typeface="Arial" panose="020B0604020202020204" pitchFamily="34" charset="0"/>
                <a:cs typeface="Arial" panose="020B0604020202020204" pitchFamily="34" charset="0"/>
              </a:rPr>
              <a:t> </a:t>
            </a:r>
            <a:r>
              <a:rPr lang="pt-BR" dirty="0" smtClean="0">
                <a:latin typeface="Arial" panose="020B0604020202020204" pitchFamily="34" charset="0"/>
                <a:cs typeface="Arial" panose="020B0604020202020204" pitchFamily="34" charset="0"/>
              </a:rPr>
              <a:t>logo após a cirurgia. </a:t>
            </a:r>
          </a:p>
          <a:p>
            <a:pPr eaLnBrk="1" fontAlgn="auto" hangingPunct="1">
              <a:spcAft>
                <a:spcPts val="0"/>
              </a:spcAft>
              <a:defRPr/>
            </a:pPr>
            <a:r>
              <a:rPr lang="pt-BR" dirty="0" smtClean="0"/>
              <a:t>Sulfato </a:t>
            </a:r>
            <a:r>
              <a:rPr lang="pt-BR" dirty="0"/>
              <a:t>de Mg, indometacina foram </a:t>
            </a:r>
            <a:r>
              <a:rPr lang="pt-BR" dirty="0" smtClean="0"/>
              <a:t>administrados e posteriormente </a:t>
            </a:r>
            <a:r>
              <a:rPr lang="pt-BR" dirty="0" err="1" smtClean="0"/>
              <a:t>nifedipina</a:t>
            </a:r>
            <a:r>
              <a:rPr lang="pt-BR" dirty="0"/>
              <a:t>.</a:t>
            </a:r>
          </a:p>
          <a:p>
            <a:pPr eaLnBrk="1" fontAlgn="auto" hangingPunct="1">
              <a:spcAft>
                <a:spcPts val="0"/>
              </a:spcAft>
              <a:defRPr/>
            </a:pPr>
            <a:endParaRPr lang="pt-BR" dirty="0" smtClean="0">
              <a:latin typeface="Arial" panose="020B0604020202020204" pitchFamily="34" charset="0"/>
              <a:cs typeface="Arial" panose="020B0604020202020204" pitchFamily="34" charset="0"/>
            </a:endParaRPr>
          </a:p>
        </p:txBody>
      </p:sp>
      <p:pic>
        <p:nvPicPr>
          <p:cNvPr id="10243" name="Título 1"/>
          <p:cNvPicPr>
            <a:picLocks noGrp="1" noChangeArrowheads="1"/>
          </p:cNvPicPr>
          <p:nvPr>
            <p:ph type="title"/>
          </p:nvPr>
        </p:nvPicPr>
        <p:blipFill>
          <a:blip r:embed="rId2"/>
          <a:srcRect/>
          <a:stretch>
            <a:fillRect/>
          </a:stretch>
        </p:blipFill>
        <p:spPr bwMode="auto">
          <a:xfrm>
            <a:off x="512763" y="360363"/>
            <a:ext cx="10850562" cy="1335087"/>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Título 1"/>
          <p:cNvPicPr>
            <a:picLocks noGrp="1" noChangeArrowheads="1"/>
          </p:cNvPicPr>
          <p:nvPr>
            <p:ph type="title"/>
          </p:nvPr>
        </p:nvPicPr>
        <p:blipFill>
          <a:blip r:embed="rId2"/>
          <a:srcRect/>
          <a:stretch>
            <a:fillRect/>
          </a:stretch>
        </p:blipFill>
        <p:spPr bwMode="auto">
          <a:xfrm>
            <a:off x="512763" y="360363"/>
            <a:ext cx="10850562" cy="1335087"/>
          </a:xfrm>
        </p:spPr>
      </p:pic>
      <p:pic>
        <p:nvPicPr>
          <p:cNvPr id="11267" name="Espaço Reservado para Conteúdo 2"/>
          <p:cNvPicPr>
            <a:picLocks noGrp="1" noChangeArrowheads="1"/>
          </p:cNvPicPr>
          <p:nvPr>
            <p:ph idx="1"/>
          </p:nvPr>
        </p:nvPicPr>
        <p:blipFill>
          <a:blip r:embed="rId3"/>
          <a:srcRect/>
          <a:stretch>
            <a:fillRect/>
          </a:stretch>
        </p:blipFill>
        <p:spPr bwMode="auto">
          <a:xfrm>
            <a:off x="1011238" y="1511300"/>
            <a:ext cx="10352087" cy="4462463"/>
          </a:xfrm>
        </p:spPr>
      </p:pic>
      <p:pic>
        <p:nvPicPr>
          <p:cNvPr id="11268" name="Picture 6" descr="Imagem4"/>
          <p:cNvPicPr>
            <a:picLocks noChangeAspect="1" noChangeArrowheads="1"/>
          </p:cNvPicPr>
          <p:nvPr/>
        </p:nvPicPr>
        <p:blipFill>
          <a:blip r:embed="rId4"/>
          <a:srcRect/>
          <a:stretch>
            <a:fillRect/>
          </a:stretch>
        </p:blipFill>
        <p:spPr bwMode="auto">
          <a:xfrm>
            <a:off x="3127375" y="2032000"/>
            <a:ext cx="5207000" cy="4702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Título 1"/>
          <p:cNvPicPr>
            <a:picLocks noGrp="1" noChangeArrowheads="1"/>
          </p:cNvPicPr>
          <p:nvPr>
            <p:ph type="title"/>
          </p:nvPr>
        </p:nvPicPr>
        <p:blipFill>
          <a:blip r:embed="rId2"/>
          <a:srcRect/>
          <a:stretch>
            <a:fillRect/>
          </a:stretch>
        </p:blipFill>
        <p:spPr bwMode="auto">
          <a:xfrm>
            <a:off x="512763" y="360363"/>
            <a:ext cx="10850562" cy="1335087"/>
          </a:xfrm>
        </p:spPr>
      </p:pic>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BR" dirty="0">
                <a:latin typeface="Arial" panose="020B0604020202020204" pitchFamily="34" charset="0"/>
                <a:cs typeface="Arial" panose="020B0604020202020204" pitchFamily="34" charset="0"/>
              </a:rPr>
              <a:t>Após 3 semanas e 5 dias da cirurgia a mãe evoluiu com ROPREMA e foi submetida à cesárea com 32 semanas e 6 dias de gestação</a:t>
            </a:r>
            <a:r>
              <a:rPr lang="pt-BR" dirty="0" smtClean="0">
                <a:latin typeface="Arial" panose="020B0604020202020204" pitchFamily="34" charset="0"/>
                <a:cs typeface="Arial" panose="020B0604020202020204" pitchFamily="34" charset="0"/>
              </a:rPr>
              <a:t>.</a:t>
            </a:r>
          </a:p>
          <a:p>
            <a:pPr eaLnBrk="1" fontAlgn="auto" hangingPunct="1">
              <a:spcAft>
                <a:spcPts val="0"/>
              </a:spcAft>
              <a:defRPr/>
            </a:pPr>
            <a:endParaRPr lang="pt-BR" dirty="0">
              <a:latin typeface="Arial" panose="020B0604020202020204" pitchFamily="34" charset="0"/>
              <a:cs typeface="Arial" panose="020B0604020202020204" pitchFamily="34" charset="0"/>
            </a:endParaRPr>
          </a:p>
          <a:p>
            <a:pPr eaLnBrk="1" fontAlgn="auto" hangingPunct="1">
              <a:spcAft>
                <a:spcPts val="0"/>
              </a:spcAft>
              <a:defRPr/>
            </a:pPr>
            <a:r>
              <a:rPr lang="pt-BR" dirty="0" smtClean="0">
                <a:latin typeface="Arial" panose="020B0604020202020204" pitchFamily="34" charset="0"/>
                <a:cs typeface="Arial" panose="020B0604020202020204" pitchFamily="34" charset="0"/>
              </a:rPr>
              <a:t>O recém-nascido peso 1955 </a:t>
            </a:r>
            <a:r>
              <a:rPr lang="pt-BR" dirty="0">
                <a:latin typeface="Arial" panose="020B0604020202020204" pitchFamily="34" charset="0"/>
                <a:cs typeface="Arial" panose="020B0604020202020204" pitchFamily="34" charset="0"/>
              </a:rPr>
              <a:t>g (percentil 50), com bom </a:t>
            </a:r>
            <a:r>
              <a:rPr lang="pt-BR" dirty="0" err="1" smtClean="0">
                <a:latin typeface="Arial" panose="020B0604020202020204" pitchFamily="34" charset="0"/>
                <a:cs typeface="Arial" panose="020B0604020202020204" pitchFamily="34" charset="0"/>
              </a:rPr>
              <a:t>Apgar</a:t>
            </a:r>
            <a:r>
              <a:rPr lang="pt-BR" dirty="0">
                <a:latin typeface="Arial" panose="020B0604020202020204" pitchFamily="34" charset="0"/>
                <a:cs typeface="Arial" panose="020B0604020202020204" pitchFamily="34" charset="0"/>
              </a:rPr>
              <a:t>. Constatou-se ótima cicatrização de incisão de </a:t>
            </a:r>
            <a:r>
              <a:rPr lang="pt-BR" dirty="0" err="1">
                <a:latin typeface="Arial" panose="020B0604020202020204" pitchFamily="34" charset="0"/>
                <a:cs typeface="Arial" panose="020B0604020202020204" pitchFamily="34" charset="0"/>
              </a:rPr>
              <a:t>toractomia</a:t>
            </a:r>
            <a:r>
              <a:rPr lang="pt-BR" dirty="0" smtClean="0">
                <a:latin typeface="Arial" panose="020B0604020202020204" pitchFamily="34" charset="0"/>
                <a:cs typeface="Arial" panose="020B0604020202020204" pitchFamily="34" charset="0"/>
              </a:rPr>
              <a:t>.</a:t>
            </a:r>
          </a:p>
          <a:p>
            <a:pPr eaLnBrk="1" fontAlgn="auto" hangingPunct="1">
              <a:spcAft>
                <a:spcPts val="0"/>
              </a:spcAft>
              <a:defRPr/>
            </a:pPr>
            <a:endParaRPr lang="pt-BR" dirty="0">
              <a:latin typeface="Arial" panose="020B0604020202020204" pitchFamily="34" charset="0"/>
              <a:cs typeface="Arial" panose="020B0604020202020204" pitchFamily="34" charset="0"/>
            </a:endParaRPr>
          </a:p>
          <a:p>
            <a:pPr eaLnBrk="1" fontAlgn="auto" hangingPunct="1">
              <a:spcAft>
                <a:spcPts val="0"/>
              </a:spcAft>
              <a:defRPr/>
            </a:pPr>
            <a:r>
              <a:rPr lang="pt-BR" dirty="0">
                <a:latin typeface="Arial" panose="020B0604020202020204" pitchFamily="34" charset="0"/>
                <a:cs typeface="Arial" panose="020B0604020202020204" pitchFamily="34" charset="0"/>
              </a:rPr>
              <a:t>Foi acompanhada em ambulatório com 1 mês de vida, 4 anos e 5 </a:t>
            </a:r>
            <a:r>
              <a:rPr lang="pt-BR" dirty="0" smtClean="0">
                <a:latin typeface="Arial" panose="020B0604020202020204" pitchFamily="34" charset="0"/>
                <a:cs typeface="Arial" panose="020B0604020202020204" pitchFamily="34" charset="0"/>
              </a:rPr>
              <a:t>anos (</a:t>
            </a:r>
            <a:r>
              <a:rPr lang="pt-BR" dirty="0" smtClean="0">
                <a:solidFill>
                  <a:srgbClr val="0070C0"/>
                </a:solidFill>
                <a:latin typeface="Arial" panose="020B0604020202020204" pitchFamily="34" charset="0"/>
                <a:cs typeface="Arial" panose="020B0604020202020204" pitchFamily="34" charset="0"/>
              </a:rPr>
              <a:t>Figuras 4A,B</a:t>
            </a:r>
            <a:r>
              <a:rPr lang="pt-BR" dirty="0" smtClean="0">
                <a:latin typeface="Arial" panose="020B0604020202020204" pitchFamily="34" charset="0"/>
                <a:cs typeface="Arial" panose="020B0604020202020204" pitchFamily="34" charset="0"/>
              </a:rPr>
              <a:t>), </a:t>
            </a:r>
            <a:r>
              <a:rPr lang="pt-BR" dirty="0">
                <a:latin typeface="Arial" panose="020B0604020202020204" pitchFamily="34" charset="0"/>
                <a:cs typeface="Arial" panose="020B0604020202020204" pitchFamily="34" charset="0"/>
              </a:rPr>
              <a:t>sem alterações cardiorrespiratórias</a:t>
            </a:r>
            <a:r>
              <a:rPr lang="pt-BR" dirty="0" smtClean="0">
                <a:latin typeface="Arial" panose="020B0604020202020204" pitchFamily="34" charset="0"/>
                <a:cs typeface="Arial" panose="020B0604020202020204" pitchFamily="34" charset="0"/>
              </a:rPr>
              <a:t>. Na </a:t>
            </a:r>
            <a:r>
              <a:rPr lang="pt-BR" dirty="0" smtClean="0">
                <a:solidFill>
                  <a:srgbClr val="0070C0"/>
                </a:solidFill>
                <a:latin typeface="Arial" panose="020B0604020202020204" pitchFamily="34" charset="0"/>
                <a:cs typeface="Arial" panose="020B0604020202020204" pitchFamily="34" charset="0"/>
              </a:rPr>
              <a:t>Figura 5 </a:t>
            </a:r>
            <a:r>
              <a:rPr lang="pt-BR" dirty="0" smtClean="0">
                <a:latin typeface="Arial" panose="020B0604020202020204" pitchFamily="34" charset="0"/>
                <a:cs typeface="Arial" panose="020B0604020202020204" pitchFamily="34" charset="0"/>
              </a:rPr>
              <a:t>a progressão das condições e acompanhamento do paciente</a:t>
            </a:r>
            <a:endParaRPr lang="pt-BR" dirty="0">
              <a:latin typeface="Arial" panose="020B0604020202020204" pitchFamily="34" charset="0"/>
              <a:cs typeface="Arial" panose="020B0604020202020204" pitchFamily="34" charset="0"/>
            </a:endParaRPr>
          </a:p>
          <a:p>
            <a:pPr eaLnBrk="1" fontAlgn="auto" hangingPunct="1">
              <a:spcAft>
                <a:spcPts val="0"/>
              </a:spcAft>
              <a:defRPr/>
            </a:pP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Título 1"/>
          <p:cNvPicPr>
            <a:picLocks noGrp="1" noChangeArrowheads="1"/>
          </p:cNvPicPr>
          <p:nvPr>
            <p:ph type="title"/>
          </p:nvPr>
        </p:nvPicPr>
        <p:blipFill>
          <a:blip r:embed="rId2"/>
          <a:srcRect/>
          <a:stretch>
            <a:fillRect/>
          </a:stretch>
        </p:blipFill>
        <p:spPr bwMode="auto">
          <a:xfrm>
            <a:off x="552450" y="0"/>
            <a:ext cx="10850563" cy="1335088"/>
          </a:xfrm>
        </p:spPr>
      </p:pic>
      <p:sp>
        <p:nvSpPr>
          <p:cNvPr id="13315" name="CaixaDeTexto 4"/>
          <p:cNvSpPr txBox="1">
            <a:spLocks noChangeArrowheads="1"/>
          </p:cNvSpPr>
          <p:nvPr/>
        </p:nvSpPr>
        <p:spPr bwMode="auto">
          <a:xfrm>
            <a:off x="3390900" y="1092200"/>
            <a:ext cx="1506538" cy="641350"/>
          </a:xfrm>
          <a:prstGeom prst="rect">
            <a:avLst/>
          </a:prstGeom>
          <a:noFill/>
          <a:ln w="9525">
            <a:noFill/>
            <a:miter lim="800000"/>
            <a:headEnd/>
            <a:tailEnd/>
          </a:ln>
        </p:spPr>
        <p:txBody>
          <a:bodyPr>
            <a:spAutoFit/>
          </a:bodyPr>
          <a:lstStyle/>
          <a:p>
            <a:pPr algn="ctr"/>
            <a:r>
              <a:rPr lang="pt-BR">
                <a:solidFill>
                  <a:srgbClr val="FFFF00"/>
                </a:solidFill>
                <a:latin typeface="Corbel" pitchFamily="34" charset="0"/>
              </a:rPr>
              <a:t>25 dias após nascimento</a:t>
            </a:r>
          </a:p>
        </p:txBody>
      </p:sp>
      <p:sp>
        <p:nvSpPr>
          <p:cNvPr id="13316" name="CaixaDeTexto 5"/>
          <p:cNvSpPr txBox="1">
            <a:spLocks noChangeArrowheads="1"/>
          </p:cNvSpPr>
          <p:nvPr/>
        </p:nvSpPr>
        <p:spPr bwMode="auto">
          <a:xfrm>
            <a:off x="7623175" y="1262063"/>
            <a:ext cx="1506538" cy="366712"/>
          </a:xfrm>
          <a:prstGeom prst="rect">
            <a:avLst/>
          </a:prstGeom>
          <a:noFill/>
          <a:ln w="9525">
            <a:noFill/>
            <a:miter lim="800000"/>
            <a:headEnd/>
            <a:tailEnd/>
          </a:ln>
        </p:spPr>
        <p:txBody>
          <a:bodyPr>
            <a:spAutoFit/>
          </a:bodyPr>
          <a:lstStyle/>
          <a:p>
            <a:pPr algn="ctr"/>
            <a:r>
              <a:rPr lang="pt-BR">
                <a:solidFill>
                  <a:srgbClr val="FFFF00"/>
                </a:solidFill>
                <a:latin typeface="Corbel" pitchFamily="34" charset="0"/>
              </a:rPr>
              <a:t>4 anos</a:t>
            </a:r>
          </a:p>
        </p:txBody>
      </p:sp>
      <p:pic>
        <p:nvPicPr>
          <p:cNvPr id="13317" name="Picture 7" descr="Imagem5"/>
          <p:cNvPicPr>
            <a:picLocks noChangeAspect="1" noChangeArrowheads="1"/>
          </p:cNvPicPr>
          <p:nvPr/>
        </p:nvPicPr>
        <p:blipFill>
          <a:blip r:embed="rId3"/>
          <a:srcRect/>
          <a:stretch>
            <a:fillRect/>
          </a:stretch>
        </p:blipFill>
        <p:spPr bwMode="auto">
          <a:xfrm>
            <a:off x="1651000" y="1736725"/>
            <a:ext cx="8686800" cy="5121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descr="Imagem6"/>
          <p:cNvPicPr>
            <a:picLocks noChangeAspect="1" noChangeArrowheads="1"/>
          </p:cNvPicPr>
          <p:nvPr/>
        </p:nvPicPr>
        <p:blipFill>
          <a:blip r:embed="rId2"/>
          <a:srcRect/>
          <a:stretch>
            <a:fillRect/>
          </a:stretch>
        </p:blipFill>
        <p:spPr bwMode="auto">
          <a:xfrm>
            <a:off x="307975" y="0"/>
            <a:ext cx="115760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lstStyle/>
          <a:p>
            <a:pPr eaLnBrk="1" fontAlgn="auto" hangingPunct="1">
              <a:spcAft>
                <a:spcPts val="0"/>
              </a:spcAft>
              <a:defRPr/>
            </a:pPr>
            <a:r>
              <a:rPr lang="pt-PT" dirty="0" smtClean="0"/>
              <a:t>A MACC é uma lesão pulmonar fetal rara, podendo ser diagnosticada no pré-natal por ultrassonografia. É a mais freqüente  lesão pulmonar (25%) entre todos os subtipos de malformações pulmonares congênitas, sendo a maioria dos casos encontrados em neonatos, enquanto que as malformações pulmonares são pouco freqüentes na idade adulta. [8] </a:t>
            </a:r>
          </a:p>
          <a:p>
            <a:pPr eaLnBrk="1" fontAlgn="auto" hangingPunct="1">
              <a:spcAft>
                <a:spcPts val="0"/>
              </a:spcAft>
              <a:defRPr/>
            </a:pPr>
            <a:r>
              <a:rPr lang="pt-PT" dirty="0" smtClean="0"/>
              <a:t>As lesões pulmonares são diagnosticadas hoje em dia por </a:t>
            </a:r>
            <a:br>
              <a:rPr lang="pt-PT" dirty="0" smtClean="0"/>
            </a:br>
            <a:r>
              <a:rPr lang="pt-PT" dirty="0" smtClean="0"/>
              <a:t>imagens de ultra-som pré-natal, mas a ressonância magnética</a:t>
            </a:r>
            <a:br>
              <a:rPr lang="pt-PT" dirty="0" smtClean="0"/>
            </a:br>
            <a:r>
              <a:rPr lang="pt-PT" dirty="0" smtClean="0"/>
              <a:t>pode ser muito útil no diagnóstico diferencial de cistos broncogênicos, atresia brônquica ou envolvimento multilobar</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85000" lnSpcReduction="20000"/>
          </a:bodyPr>
          <a:lstStyle/>
          <a:p>
            <a:pPr eaLnBrk="1" fontAlgn="auto" hangingPunct="1">
              <a:spcAft>
                <a:spcPts val="0"/>
              </a:spcAft>
              <a:defRPr/>
            </a:pPr>
            <a:r>
              <a:rPr lang="en-US" dirty="0" smtClean="0"/>
              <a:t/>
            </a:r>
            <a:br>
              <a:rPr lang="en-US" dirty="0" smtClean="0"/>
            </a:br>
            <a:r>
              <a:rPr lang="pt-PT" dirty="0" smtClean="0"/>
              <a:t>Quase 100% dos cistos pulmonares podem ser detectados de  rotina com 18 a 20 semanas. [9] </a:t>
            </a:r>
          </a:p>
          <a:p>
            <a:pPr eaLnBrk="1" fontAlgn="auto" hangingPunct="1">
              <a:spcAft>
                <a:spcPts val="0"/>
              </a:spcAft>
              <a:defRPr/>
            </a:pPr>
            <a:r>
              <a:rPr lang="pt-PT" dirty="0" smtClean="0"/>
              <a:t>É extremamente variável no espectro clínico e  história natural das MAAC, especialmente no que se refere à lesão durante o período canalicular (17-29 semanas). </a:t>
            </a:r>
          </a:p>
          <a:p>
            <a:pPr eaLnBrk="1" fontAlgn="auto" hangingPunct="1">
              <a:spcAft>
                <a:spcPts val="0"/>
              </a:spcAft>
              <a:defRPr/>
            </a:pPr>
            <a:r>
              <a:rPr lang="pt-PT" dirty="0" smtClean="0"/>
              <a:t>Tem sido relatado  que, sem hidropsia não-imune fetal, as massas pulmonares podem desaparecer espontaneamente na terceira gravidez. [10]</a:t>
            </a:r>
          </a:p>
          <a:p>
            <a:pPr eaLnBrk="1" fontAlgn="auto" hangingPunct="1">
              <a:spcAft>
                <a:spcPts val="0"/>
              </a:spcAft>
              <a:defRPr/>
            </a:pPr>
            <a:r>
              <a:rPr lang="pt-PT" dirty="0" smtClean="0"/>
              <a:t>No entanto, o desenvolvimento de hidropisia fetal não-imune presume taxa de mortalidade de 100% na presença de MACC. [11]</a:t>
            </a:r>
          </a:p>
          <a:p>
            <a:pPr eaLnBrk="1" fontAlgn="auto" hangingPunct="1">
              <a:spcAft>
                <a:spcPts val="0"/>
              </a:spcAft>
              <a:defRPr/>
            </a:pPr>
            <a:r>
              <a:rPr lang="pt-PT" dirty="0" smtClean="0"/>
              <a:t>Embora a resolução espontânea da hidropsia não imune tenha sido relatada,</a:t>
            </a:r>
            <a:br>
              <a:rPr lang="pt-PT" dirty="0" smtClean="0"/>
            </a:br>
            <a:r>
              <a:rPr lang="pt-PT" dirty="0" smtClean="0"/>
              <a:t>a resolução de hidropsias em associação com lesões pulmonares é extremamente rara. [12]</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PT" dirty="0" smtClean="0"/>
              <a:t>Sem intervenção pré-natal, a presença de doença bilateral e hidropsia </a:t>
            </a:r>
            <a:br>
              <a:rPr lang="pt-PT" dirty="0" smtClean="0"/>
            </a:br>
            <a:r>
              <a:rPr lang="pt-PT" dirty="0" smtClean="0"/>
              <a:t>fetal são indicadores de resultados desfavoráveis, [13] enquanto a  detecção  precoce, polihidramnios e deslocamento mediastinal não são sinais de prognóstico precário no feto com MACC. [14,15]</a:t>
            </a:r>
          </a:p>
          <a:p>
            <a:pPr eaLnBrk="1" fontAlgn="auto" hangingPunct="1">
              <a:spcAft>
                <a:spcPts val="0"/>
              </a:spcAft>
              <a:defRPr/>
            </a:pPr>
            <a:r>
              <a:rPr lang="pt-PT" dirty="0" smtClean="0"/>
              <a:t> Apresentam comprometimento cardiorrespiratório significativo ao nascer e pós-natal em alguns pacientes.</a:t>
            </a:r>
          </a:p>
          <a:p>
            <a:pPr eaLnBrk="1" fontAlgn="auto" hangingPunct="1">
              <a:spcAft>
                <a:spcPts val="0"/>
              </a:spcAft>
              <a:defRPr/>
            </a:pPr>
            <a:r>
              <a:rPr lang="pt-PT" dirty="0" smtClean="0"/>
              <a:t>No entanto, também pode ser assintomática.</a:t>
            </a:r>
          </a:p>
          <a:p>
            <a:pPr eaLnBrk="1" fontAlgn="auto" hangingPunct="1">
              <a:spcAft>
                <a:spcPts val="0"/>
              </a:spcAft>
              <a:defRPr/>
            </a:pPr>
            <a:r>
              <a:rPr lang="pt-PT" dirty="0" smtClean="0"/>
              <a:t> Quando aparecem outros sintomas, tais como infecções respiratórias recorrentes, pode ser acidentalmente diagnosticado na vida pós-natal quando for realizado uma tomografia computadorizada de tórax (TC) ou raio-X.</a:t>
            </a:r>
            <a:r>
              <a:rPr lang="en-US" dirty="0" smtClean="0"/>
              <a:t/>
            </a:r>
            <a:br>
              <a:rPr lang="en-US" dirty="0" smtClean="0"/>
            </a:b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lstStyle/>
          <a:p>
            <a:pPr eaLnBrk="1" fontAlgn="auto" hangingPunct="1">
              <a:spcAft>
                <a:spcPts val="0"/>
              </a:spcAft>
              <a:defRPr/>
            </a:pPr>
            <a:r>
              <a:rPr lang="pt-PT" dirty="0" smtClean="0"/>
              <a:t>Com os avanços na ultrassonografia pré-natal, a MACC tem sido </a:t>
            </a:r>
            <a:br>
              <a:rPr lang="pt-PT" dirty="0" smtClean="0"/>
            </a:br>
            <a:r>
              <a:rPr lang="pt-PT" dirty="0" smtClean="0"/>
              <a:t>cada vez mais diagnosticada. </a:t>
            </a:r>
          </a:p>
          <a:p>
            <a:pPr eaLnBrk="1" fontAlgn="auto" hangingPunct="1">
              <a:spcAft>
                <a:spcPts val="0"/>
              </a:spcAft>
              <a:defRPr/>
            </a:pPr>
            <a:r>
              <a:rPr lang="pt-PT" dirty="0" smtClean="0"/>
              <a:t>Várias características da ultrassonografia, Incluindo tamanho e tipo, presença de deslocamento mediastinal e  mudança hidrópica,</a:t>
            </a:r>
            <a:br>
              <a:rPr lang="pt-PT" dirty="0" smtClean="0"/>
            </a:br>
            <a:r>
              <a:rPr lang="pt-PT" dirty="0" smtClean="0"/>
              <a:t>têm sido associados a um mau prognóstico. </a:t>
            </a:r>
          </a:p>
          <a:p>
            <a:pPr eaLnBrk="1" fontAlgn="auto" hangingPunct="1">
              <a:spcAft>
                <a:spcPts val="0"/>
              </a:spcAft>
              <a:defRPr/>
            </a:pPr>
            <a:r>
              <a:rPr lang="pt-PT" dirty="0" smtClean="0"/>
              <a:t> Até agora, </a:t>
            </a:r>
            <a:r>
              <a:rPr lang="pt-PT" dirty="0" smtClean="0">
                <a:solidFill>
                  <a:srgbClr val="FF0000"/>
                </a:solidFill>
              </a:rPr>
              <a:t>os mecanismos exatos da doença congênita permanecem desconhecidos, embora a pesquisa tenha encontrado a lesão coexiste com o recombinante cromossona 18 </a:t>
            </a:r>
            <a:r>
              <a:rPr lang="pt-PT" dirty="0" smtClean="0"/>
              <a:t>[16] e esta patologia do cariótipo não pode ser excluída por outros.</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a:bodyPr>
          <a:lstStyle/>
          <a:p>
            <a:pPr eaLnBrk="1" fontAlgn="auto" hangingPunct="1">
              <a:spcAft>
                <a:spcPts val="0"/>
              </a:spcAft>
              <a:defRPr/>
            </a:pPr>
            <a:r>
              <a:rPr lang="pt-PT" dirty="0" smtClean="0"/>
              <a:t>Embora a intervenção pós-natal seja possível, com o aumento do diagnóstico intraútero utilizando o ultrassom, a condição foi tratada</a:t>
            </a:r>
            <a:br>
              <a:rPr lang="pt-PT" dirty="0" smtClean="0"/>
            </a:br>
            <a:r>
              <a:rPr lang="pt-PT" dirty="0" smtClean="0"/>
              <a:t>durante a gravidez (intervenção pré-natal) com o objetivo da </a:t>
            </a:r>
            <a:br>
              <a:rPr lang="pt-PT" dirty="0" smtClean="0"/>
            </a:br>
            <a:r>
              <a:rPr lang="pt-PT" dirty="0" smtClean="0"/>
              <a:t>diminuição da incapacidade e da morbidade do recém-nascido e da criança.</a:t>
            </a:r>
          </a:p>
          <a:p>
            <a:pPr eaLnBrk="1" fontAlgn="auto" hangingPunct="1">
              <a:spcAft>
                <a:spcPts val="0"/>
              </a:spcAft>
              <a:defRPr/>
            </a:pPr>
            <a:r>
              <a:rPr lang="pt-PT" dirty="0" smtClean="0">
                <a:solidFill>
                  <a:srgbClr val="FFFF00"/>
                </a:solidFill>
              </a:rPr>
              <a:t>Cariótipo normal e sem outras anomalias detectadas são os</a:t>
            </a:r>
            <a:br>
              <a:rPr lang="pt-PT" dirty="0" smtClean="0">
                <a:solidFill>
                  <a:srgbClr val="FFFF00"/>
                </a:solidFill>
              </a:rPr>
            </a:br>
            <a:r>
              <a:rPr lang="pt-PT" dirty="0" smtClean="0">
                <a:solidFill>
                  <a:srgbClr val="FFFF00"/>
                </a:solidFill>
              </a:rPr>
              <a:t>principais critérios de seleção para a intervenção pré-natal</a:t>
            </a:r>
            <a:r>
              <a:rPr lang="pt-PT" dirty="0" smtClean="0"/>
              <a:t>.</a:t>
            </a:r>
          </a:p>
          <a:p>
            <a:pPr eaLnBrk="1" fontAlgn="auto" hangingPunct="1">
              <a:spcAft>
                <a:spcPts val="0"/>
              </a:spcAft>
              <a:defRPr/>
            </a:pPr>
            <a:r>
              <a:rPr lang="pt-PT" dirty="0" smtClean="0"/>
              <a:t>Foram realizadas várias intervenções para o tratamento da</a:t>
            </a:r>
            <a:br>
              <a:rPr lang="pt-PT" dirty="0" smtClean="0"/>
            </a:br>
            <a:r>
              <a:rPr lang="pt-PT" dirty="0" smtClean="0"/>
              <a:t>MACC. As intervenções incluem principalmente tratamento com amniocentese, [17] terapia esteróide, [12,18-20] shunt toracoamniótico, [21], ablação a laser, [22] e tratamentos cirúrgicos. [23,24]</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70000" lnSpcReduction="20000"/>
          </a:bodyPr>
          <a:lstStyle/>
          <a:p>
            <a:pPr eaLnBrk="1" fontAlgn="auto" hangingPunct="1">
              <a:spcAft>
                <a:spcPts val="0"/>
              </a:spcAft>
              <a:defRPr/>
            </a:pPr>
            <a:r>
              <a:rPr lang="pt-PT" dirty="0" smtClean="0"/>
              <a:t>Recentemente, várias instituições [12,18-20] relataram que 0 esteróide é um tratamento eficaz para as massas pulmonares fetais de alto risco.</a:t>
            </a:r>
          </a:p>
          <a:p>
            <a:pPr eaLnBrk="1" fontAlgn="auto" hangingPunct="1">
              <a:spcAft>
                <a:spcPts val="0"/>
              </a:spcAft>
              <a:defRPr/>
            </a:pPr>
            <a:r>
              <a:rPr lang="pt-PT" dirty="0" smtClean="0"/>
              <a:t>Embora o mecanismo específico não esteja claro, esses resultados indicam que a terapia com esteróides pode ser benéfica em certos casos.</a:t>
            </a:r>
          </a:p>
          <a:p>
            <a:pPr eaLnBrk="1" fontAlgn="auto" hangingPunct="1">
              <a:spcAft>
                <a:spcPts val="0"/>
              </a:spcAft>
              <a:defRPr/>
            </a:pPr>
            <a:r>
              <a:rPr lang="pt-PT" dirty="0" smtClean="0"/>
              <a:t>Além disso, os shunts toracoamnióticos também podem ser efetivos em fetos com hidropsia secundária com macriscísticos grandes. </a:t>
            </a:r>
          </a:p>
          <a:p>
            <a:pPr eaLnBrk="1" fontAlgn="auto" hangingPunct="1">
              <a:spcAft>
                <a:spcPts val="0"/>
              </a:spcAft>
              <a:defRPr/>
            </a:pPr>
            <a:r>
              <a:rPr lang="pt-PT" dirty="0" smtClean="0"/>
              <a:t>Se em fetos com hidropsia, o shunt toracoamniótico deve ser considerado como uma</a:t>
            </a:r>
            <a:br>
              <a:rPr lang="pt-PT" dirty="0" smtClean="0"/>
            </a:br>
            <a:r>
              <a:rPr lang="pt-PT" dirty="0" smtClean="0"/>
              <a:t>uma boa opção de tratamento para evitar a acumulação de líquido. [21] </a:t>
            </a:r>
          </a:p>
          <a:p>
            <a:pPr eaLnBrk="1" fontAlgn="auto" hangingPunct="1">
              <a:spcAft>
                <a:spcPts val="0"/>
              </a:spcAft>
              <a:defRPr/>
            </a:pPr>
            <a:r>
              <a:rPr lang="pt-PT" dirty="0" smtClean="0"/>
              <a:t>No entanto, com os shunts toracoamnióticos, há o risco de parto prematuro, deslocamento do shunt ou sepse. [25]</a:t>
            </a:r>
          </a:p>
          <a:p>
            <a:pPr eaLnBrk="1" fontAlgn="auto" hangingPunct="1">
              <a:spcAft>
                <a:spcPts val="0"/>
              </a:spcAft>
              <a:defRPr/>
            </a:pPr>
            <a:r>
              <a:rPr lang="pt-PT" dirty="0" smtClean="0"/>
              <a:t>Para a ablação por laser percutânea, ainda é uma experiência no tratamnto de  lesões multicísticas. </a:t>
            </a:r>
          </a:p>
          <a:p>
            <a:pPr eaLnBrk="1" fontAlgn="auto" hangingPunct="1">
              <a:spcAft>
                <a:spcPts val="0"/>
              </a:spcAft>
              <a:defRPr/>
            </a:pPr>
            <a:r>
              <a:rPr lang="pt-PT" dirty="0" smtClean="0"/>
              <a:t>Embora o tamanho do tumor diminuiu, a hidrospsia piorou  e ocorreu morte fetal. [22] </a:t>
            </a:r>
          </a:p>
          <a:p>
            <a:pPr eaLnBrk="1" fontAlgn="auto" hangingPunct="1">
              <a:spcAft>
                <a:spcPts val="0"/>
              </a:spcAft>
              <a:defRPr/>
            </a:pPr>
            <a:r>
              <a:rPr lang="pt-PT" dirty="0" smtClean="0"/>
              <a:t>Além disso, outros estudo na população coreana descobriu que a injeção percutânea de </a:t>
            </a:r>
            <a:br>
              <a:rPr lang="pt-PT" dirty="0" smtClean="0"/>
            </a:br>
            <a:r>
              <a:rPr lang="pt-PT" dirty="0" smtClean="0"/>
              <a:t>OK-432, um agente esclerosante, também é uma boa escolha para tratar os fetos. [26]</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70000" lnSpcReduction="20000"/>
          </a:bodyPr>
          <a:lstStyle/>
          <a:p>
            <a:pPr eaLnBrk="1" fontAlgn="auto" hangingPunct="1">
              <a:spcAft>
                <a:spcPts val="0"/>
              </a:spcAft>
              <a:defRPr/>
            </a:pPr>
            <a:r>
              <a:rPr lang="pt-PT" dirty="0" smtClean="0"/>
              <a:t>Se não houver boa resposta a outros tratamentos conservadores, a cirurgia fetal aberta também é um tratamento eficaz para fetos hidrópticos e com massa pulmonar sólida. </a:t>
            </a:r>
          </a:p>
          <a:p>
            <a:pPr eaLnBrk="1" fontAlgn="auto" hangingPunct="1">
              <a:spcAft>
                <a:spcPts val="0"/>
              </a:spcAft>
              <a:defRPr/>
            </a:pPr>
            <a:r>
              <a:rPr lang="pt-PT" dirty="0" smtClean="0"/>
              <a:t>Não há Indicação para realizar esta intervenção, já que no pré-operatório a função cardial é normal e não há hidroisia não-imune.</a:t>
            </a:r>
          </a:p>
          <a:p>
            <a:pPr eaLnBrk="1" fontAlgn="auto" hangingPunct="1">
              <a:spcAft>
                <a:spcPts val="0"/>
              </a:spcAft>
              <a:defRPr/>
            </a:pPr>
            <a:r>
              <a:rPr lang="pt-PT" dirty="0" smtClean="0"/>
              <a:t>A primeira cirurgia fetal tem sido bem sucedida para a MACC [27] </a:t>
            </a:r>
          </a:p>
          <a:p>
            <a:pPr eaLnBrk="1" fontAlgn="auto" hangingPunct="1">
              <a:spcAft>
                <a:spcPts val="0"/>
              </a:spcAft>
              <a:defRPr/>
            </a:pPr>
            <a:r>
              <a:rPr lang="pt-PT" dirty="0" smtClean="0"/>
              <a:t>Posteriormente, a técnica está gradualmente relatando  a remoção bem-sucedida da lesão. [23,28,29] </a:t>
            </a:r>
          </a:p>
          <a:p>
            <a:pPr eaLnBrk="1" fontAlgn="auto" hangingPunct="1">
              <a:spcAft>
                <a:spcPts val="0"/>
              </a:spcAft>
              <a:defRPr/>
            </a:pPr>
            <a:r>
              <a:rPr lang="pt-PT" dirty="0" smtClean="0"/>
              <a:t>Anteriormente os autores do resente estudo relataram 1 caso de MACC curado por cirurgia fetal aberta em 2011, [30]  e a criança continua bem aos 5 anos de seguimento.</a:t>
            </a:r>
          </a:p>
          <a:p>
            <a:pPr eaLnBrk="1" fontAlgn="auto" hangingPunct="1">
              <a:spcAft>
                <a:spcPts val="0"/>
              </a:spcAft>
              <a:defRPr/>
            </a:pPr>
            <a:r>
              <a:rPr lang="pt-PT" dirty="0" smtClean="0">
                <a:solidFill>
                  <a:srgbClr val="FFFF00"/>
                </a:solidFill>
              </a:rPr>
              <a:t>Tratamento intra-parto ex-utero (EXIT</a:t>
            </a:r>
            <a:r>
              <a:rPr lang="pt-PT" dirty="0" smtClean="0"/>
              <a:t>) também pode ser realizadas em  fetos com grandes massas pulmonares no final da gestação. [31] A técnica cirúrgica pode garantir o intercâmbio de gases placentários no processo de operação. </a:t>
            </a:r>
          </a:p>
          <a:p>
            <a:pPr eaLnBrk="1" fontAlgn="auto" hangingPunct="1">
              <a:spcAft>
                <a:spcPts val="0"/>
              </a:spcAft>
              <a:defRPr/>
            </a:pPr>
            <a:r>
              <a:rPr lang="pt-PT" dirty="0" smtClean="0"/>
              <a:t>Estudos anteriores, [24,32,33] incluindo a Equipe dos presentes autores, relataram que é uma técnica  de otima escolha para os fetos com grandes massas pulmonares.</a:t>
            </a:r>
            <a:br>
              <a:rPr lang="pt-PT" dirty="0" smtClean="0"/>
            </a:b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PT" dirty="0" smtClean="0"/>
              <a:t>A intervenção pós-natal é determinada pelo estado clínico ao nascer.</a:t>
            </a:r>
          </a:p>
          <a:p>
            <a:pPr eaLnBrk="1" fontAlgn="auto" hangingPunct="1">
              <a:spcAft>
                <a:spcPts val="0"/>
              </a:spcAft>
              <a:defRPr/>
            </a:pPr>
            <a:r>
              <a:rPr lang="pt-PT" dirty="0" smtClean="0"/>
              <a:t> Dentro dos casos assintomáticos, a investigação pós-natal consiste em</a:t>
            </a:r>
            <a:br>
              <a:rPr lang="pt-PT" dirty="0" smtClean="0"/>
            </a:br>
            <a:r>
              <a:rPr lang="pt-PT" dirty="0" smtClean="0"/>
              <a:t>avaliação radiográfica no primeiro dia após o parto, e uma</a:t>
            </a:r>
            <a:br>
              <a:rPr lang="pt-PT" dirty="0" smtClean="0"/>
            </a:br>
            <a:r>
              <a:rPr lang="pt-PT" dirty="0" smtClean="0"/>
              <a:t>Tomografia computadorizada no prazo de um mês após o nascimento. [14] </a:t>
            </a:r>
          </a:p>
          <a:p>
            <a:pPr eaLnBrk="1" fontAlgn="auto" hangingPunct="1">
              <a:spcAft>
                <a:spcPts val="0"/>
              </a:spcAft>
              <a:defRPr/>
            </a:pPr>
            <a:r>
              <a:rPr lang="pt-PT" dirty="0" smtClean="0"/>
              <a:t>As lesões sintomáticas requerem radiologia  urgente urgente com radiografia de tórax, seguida de excisão cirúrgica. O tratamento das lesões sintomáticas apresenta  uma morbidade mais elevada. [34]</a:t>
            </a:r>
          </a:p>
          <a:p>
            <a:pPr eaLnBrk="1" fontAlgn="auto" hangingPunct="1">
              <a:spcAft>
                <a:spcPts val="0"/>
              </a:spcAft>
              <a:defRPr/>
            </a:pPr>
            <a:r>
              <a:rPr lang="pt-PT" dirty="0" smtClean="0"/>
              <a:t> Embora uma série de estudos indicam que é realizada de forma segura em pacientes que são assintomáticos ao nascimento, [35] a excisão cirúrgica destes é ainda controversa, com alguns Centros optando por um manuseio  conservador. [36,37]</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sp>
        <p:nvSpPr>
          <p:cNvPr id="3" name="Espaço Reservado para Conteúdo 2"/>
          <p:cNvSpPr>
            <a:spLocks noGrp="1"/>
          </p:cNvSpPr>
          <p:nvPr>
            <p:ph idx="1"/>
          </p:nvPr>
        </p:nvSpPr>
        <p:spPr>
          <a:xfrm>
            <a:off x="1120000" y="1825625"/>
            <a:ext cx="10233800" cy="4351338"/>
          </a:xfrm>
        </p:spPr>
        <p:txBody>
          <a:bodyPr>
            <a:normAutofit fontScale="92500" lnSpcReduction="10000"/>
          </a:bodyPr>
          <a:lstStyle/>
          <a:p>
            <a:pPr eaLnBrk="1" fontAlgn="auto" hangingPunct="1">
              <a:spcAft>
                <a:spcPts val="0"/>
              </a:spcAft>
              <a:defRPr/>
            </a:pPr>
            <a:r>
              <a:rPr lang="pt-PT" dirty="0" smtClean="0"/>
              <a:t>As técnicas cirúrgicas do feto, uma opção terapêutica</a:t>
            </a:r>
            <a:br>
              <a:rPr lang="pt-PT" dirty="0" smtClean="0"/>
            </a:br>
            <a:r>
              <a:rPr lang="pt-PT" dirty="0" smtClean="0"/>
              <a:t>foram  descritas anteriormente há 2 décadas [38] e dezenas de fetos hidrópicos sobreviveram. [39] </a:t>
            </a:r>
          </a:p>
          <a:p>
            <a:pPr eaLnBrk="1" fontAlgn="auto" hangingPunct="1">
              <a:spcAft>
                <a:spcPts val="0"/>
              </a:spcAft>
              <a:defRPr/>
            </a:pPr>
            <a:r>
              <a:rPr lang="pt-PT" dirty="0" smtClean="0"/>
              <a:t>Além da MACC, a cirurgia fetal pode ser benéfica em outras anomalias congênitas, como mielomeningocele, hérnia diafragmática congênita, teratoma sacrococcígeo e obstrução da via aérea fetal. </a:t>
            </a:r>
          </a:p>
          <a:p>
            <a:pPr eaLnBrk="1" fontAlgn="auto" hangingPunct="1">
              <a:spcAft>
                <a:spcPts val="0"/>
              </a:spcAft>
              <a:defRPr/>
            </a:pPr>
            <a:r>
              <a:rPr lang="pt-PT" dirty="0" smtClean="0"/>
              <a:t>No entanto, semlhante  operação não tem sido descrita na na China ou em outras áreas em desenvolvimento. </a:t>
            </a:r>
          </a:p>
          <a:p>
            <a:pPr eaLnBrk="1" fontAlgn="auto" hangingPunct="1">
              <a:spcAft>
                <a:spcPts val="0"/>
              </a:spcAft>
              <a:defRPr/>
            </a:pPr>
            <a:r>
              <a:rPr lang="pt-PT" dirty="0" smtClean="0"/>
              <a:t>Para o conhecimento destes autores, este é o primeiro relato de que um feto com MACC pode ser curado por cirurgia fetal aberta e continuou bem duranre o de 5 anos na China.</a:t>
            </a:r>
            <a:endParaRPr lang="pt-BR"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pic>
        <p:nvPicPr>
          <p:cNvPr id="24579" name="Espaço Reservado para Conteúdo 2"/>
          <p:cNvPicPr>
            <a:picLocks noGrp="1" noChangeArrowheads="1"/>
          </p:cNvPicPr>
          <p:nvPr>
            <p:ph idx="1"/>
          </p:nvPr>
        </p:nvPicPr>
        <p:blipFill>
          <a:blip r:embed="rId2"/>
          <a:srcRect/>
          <a:stretch>
            <a:fillRect/>
          </a:stretch>
        </p:blipFill>
        <p:spPr bwMode="auto">
          <a:xfrm>
            <a:off x="1047750" y="1700213"/>
            <a:ext cx="10339388" cy="4481512"/>
          </a:xfr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b="1" dirty="0" smtClean="0"/>
              <a:t>Discussão</a:t>
            </a:r>
            <a:endParaRPr lang="pt-BR" dirty="0"/>
          </a:p>
        </p:txBody>
      </p:sp>
      <p:pic>
        <p:nvPicPr>
          <p:cNvPr id="25603" name="Espaço Reservado para Conteúdo 2"/>
          <p:cNvPicPr>
            <a:picLocks noGrp="1" noChangeArrowheads="1"/>
          </p:cNvPicPr>
          <p:nvPr>
            <p:ph idx="1"/>
          </p:nvPr>
        </p:nvPicPr>
        <p:blipFill>
          <a:blip r:embed="rId2"/>
          <a:srcRect/>
          <a:stretch>
            <a:fillRect/>
          </a:stretch>
        </p:blipFill>
        <p:spPr bwMode="auto">
          <a:xfrm>
            <a:off x="981075" y="1676400"/>
            <a:ext cx="10620375" cy="4505325"/>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Imagem7"/>
          <p:cNvPicPr>
            <a:picLocks noChangeAspect="1" noChangeArrowheads="1"/>
          </p:cNvPicPr>
          <p:nvPr/>
        </p:nvPicPr>
        <p:blipFill>
          <a:blip r:embed="rId2"/>
          <a:srcRect/>
          <a:stretch>
            <a:fillRect/>
          </a:stretch>
        </p:blipFill>
        <p:spPr bwMode="auto">
          <a:xfrm>
            <a:off x="185738" y="1252538"/>
            <a:ext cx="11820525" cy="4352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aixaDeTexto 3"/>
          <p:cNvSpPr txBox="1">
            <a:spLocks noChangeArrowheads="1"/>
          </p:cNvSpPr>
          <p:nvPr/>
        </p:nvSpPr>
        <p:spPr bwMode="auto">
          <a:xfrm>
            <a:off x="869950" y="582613"/>
            <a:ext cx="1762125" cy="369887"/>
          </a:xfrm>
          <a:prstGeom prst="rect">
            <a:avLst/>
          </a:prstGeom>
          <a:noFill/>
          <a:ln w="9525">
            <a:noFill/>
            <a:miter lim="800000"/>
            <a:headEnd/>
            <a:tailEnd/>
          </a:ln>
        </p:spPr>
        <p:txBody>
          <a:bodyPr wrap="none">
            <a:spAutoFit/>
          </a:bodyPr>
          <a:lstStyle/>
          <a:p>
            <a:r>
              <a:rPr lang="pt-BR">
                <a:solidFill>
                  <a:srgbClr val="FFFF00"/>
                </a:solidFill>
              </a:rPr>
              <a:t>REFERENCES</a:t>
            </a:r>
          </a:p>
        </p:txBody>
      </p:sp>
      <p:pic>
        <p:nvPicPr>
          <p:cNvPr id="27651" name="Picture 5" descr="Imagem8"/>
          <p:cNvPicPr>
            <a:picLocks noChangeAspect="1" noChangeArrowheads="1"/>
          </p:cNvPicPr>
          <p:nvPr/>
        </p:nvPicPr>
        <p:blipFill>
          <a:blip r:embed="rId2"/>
          <a:srcRect/>
          <a:stretch>
            <a:fillRect/>
          </a:stretch>
        </p:blipFill>
        <p:spPr bwMode="auto">
          <a:xfrm>
            <a:off x="3124200" y="166688"/>
            <a:ext cx="5943600" cy="6524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Imagem9"/>
          <p:cNvPicPr>
            <a:picLocks noChangeAspect="1" noChangeArrowheads="1"/>
          </p:cNvPicPr>
          <p:nvPr/>
        </p:nvPicPr>
        <p:blipFill>
          <a:blip r:embed="rId2"/>
          <a:srcRect/>
          <a:stretch>
            <a:fillRect/>
          </a:stretch>
        </p:blipFill>
        <p:spPr bwMode="auto">
          <a:xfrm>
            <a:off x="3009900" y="342900"/>
            <a:ext cx="6172200" cy="617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Imagem10"/>
          <p:cNvPicPr>
            <a:picLocks noChangeAspect="1" noChangeArrowheads="1"/>
          </p:cNvPicPr>
          <p:nvPr/>
        </p:nvPicPr>
        <p:blipFill>
          <a:blip r:embed="rId2"/>
          <a:srcRect/>
          <a:stretch>
            <a:fillRect/>
          </a:stretch>
        </p:blipFill>
        <p:spPr bwMode="auto">
          <a:xfrm>
            <a:off x="4763" y="871538"/>
            <a:ext cx="12182475" cy="511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Título 1"/>
          <p:cNvPicPr>
            <a:picLocks noGrp="1" noChangeArrowheads="1"/>
          </p:cNvPicPr>
          <p:nvPr>
            <p:ph type="title"/>
          </p:nvPr>
        </p:nvPicPr>
        <p:blipFill>
          <a:blip r:embed="rId2"/>
          <a:srcRect/>
          <a:stretch>
            <a:fillRect/>
          </a:stretch>
        </p:blipFill>
        <p:spPr bwMode="auto">
          <a:xfrm>
            <a:off x="749300" y="512763"/>
            <a:ext cx="10985500" cy="2286000"/>
          </a:xfrm>
        </p:spPr>
      </p:pic>
      <p:pic>
        <p:nvPicPr>
          <p:cNvPr id="30724" name="Picture 4"/>
          <p:cNvPicPr>
            <a:picLocks noChangeAspect="1" noChangeArrowheads="1"/>
          </p:cNvPicPr>
          <p:nvPr/>
        </p:nvPicPr>
        <p:blipFill>
          <a:blip r:embed="rId3"/>
          <a:srcRect/>
          <a:stretch>
            <a:fillRect/>
          </a:stretch>
        </p:blipFill>
        <p:spPr bwMode="auto">
          <a:xfrm>
            <a:off x="3556000" y="2895600"/>
            <a:ext cx="3475038" cy="2590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4294967295"/>
          </p:nvPr>
        </p:nvSpPr>
        <p:spPr bwMode="auto">
          <a:xfrm>
            <a:off x="719138" y="1412875"/>
            <a:ext cx="10972800" cy="4389438"/>
          </a:xfrm>
          <a:noFill/>
        </p:spPr>
        <p:txBody>
          <a:bodyPr wrap="square" numCol="1" anchor="t" anchorCtr="0" compatLnSpc="1">
            <a:prstTxWarp prst="textNoShape">
              <a:avLst/>
            </a:prstTxWarp>
          </a:bodyPr>
          <a:lstStyle/>
          <a:p>
            <a:pPr marL="273050" indent="-273050">
              <a:lnSpc>
                <a:spcPct val="80000"/>
              </a:lnSpc>
            </a:pPr>
            <a:r>
              <a:rPr lang="pt-BR" sz="2200" b="1" smtClean="0">
                <a:solidFill>
                  <a:schemeClr val="tx1"/>
                </a:solidFill>
              </a:rPr>
              <a:t>Malformação Adenomatóide Cística do Pulmão</a:t>
            </a:r>
            <a:endParaRPr lang="pt-BR" sz="2200" smtClean="0">
              <a:solidFill>
                <a:schemeClr val="tx1"/>
              </a:solidFill>
            </a:endParaRPr>
          </a:p>
          <a:p>
            <a:pPr marL="273050" indent="-273050">
              <a:lnSpc>
                <a:spcPct val="80000"/>
              </a:lnSpc>
            </a:pPr>
            <a:r>
              <a:rPr lang="pt-BR" sz="2200" smtClean="0">
                <a:solidFill>
                  <a:schemeClr val="tx1"/>
                </a:solidFill>
              </a:rPr>
              <a:t>	A malformação adenomatóide cística congênita (MACC) do pulmão, acredita-se, que seja causada pela falha do mesênquima pulmonar em progredir para o desenvolvimento alveolar, sendo considerado um defeito do desenvolvimento embrionário dos bronquíolos terminais e respiratórios e dos ductos alveolares. Supridas pela circulação pulmonar, estas lesões exibem dilatação anormal e proliferação dos bronquíolos distais, contendo músculo liso e com aparência de hamartomas do pulmão. Os cistos comunicam-se entre si e com os bronquíolos normais, através de canais malformados e sem suporte cartilaginoso, os quais podem manter-se ocluídos (neste caso os cistos contêm líquido) ou abertos (casos em que os cistos contêm ar). Casos os canais colapsarem na expiração, os cistos se tornam expansivos. A incidência na Austrália é de 1/10.000 nascimentos.</a:t>
            </a:r>
          </a:p>
          <a:p>
            <a:pPr marL="273050" indent="-273050">
              <a:lnSpc>
                <a:spcPct val="80000"/>
              </a:lnSpc>
            </a:pPr>
            <a:r>
              <a:rPr lang="pt-BR" sz="2200" smtClean="0">
                <a:solidFill>
                  <a:schemeClr val="tx1"/>
                </a:solidFill>
              </a:rPr>
              <a:t>Ocorrem mais no lobo inferior esquerdo, podendo envolver mais do que um lobo.</a:t>
            </a:r>
          </a:p>
        </p:txBody>
      </p:sp>
      <p:graphicFrame>
        <p:nvGraphicFramePr>
          <p:cNvPr id="47115" name="Group 11"/>
          <p:cNvGraphicFramePr>
            <a:graphicFrameLocks noGrp="1"/>
          </p:cNvGraphicFramePr>
          <p:nvPr/>
        </p:nvGraphicFramePr>
        <p:xfrm>
          <a:off x="1103313" y="188913"/>
          <a:ext cx="10369550" cy="503237"/>
        </p:xfrm>
        <a:graphic>
          <a:graphicData uri="http://schemas.openxmlformats.org/drawingml/2006/table">
            <a:tbl>
              <a:tblPr/>
              <a:tblGrid>
                <a:gridCol w="7974012"/>
                <a:gridCol w="2395538"/>
              </a:tblGrid>
              <a:tr h="438150">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500" b="1" i="0" u="none" strike="noStrike" cap="none" normalizeH="0" baseline="0" smtClean="0">
                          <a:ln>
                            <a:noFill/>
                          </a:ln>
                          <a:solidFill>
                            <a:srgbClr val="999999"/>
                          </a:solidFill>
                          <a:effectLst/>
                          <a:latin typeface="Verdana" pitchFamily="34" charset="0"/>
                          <a:cs typeface="Arial" pitchFamily="34" charset="0"/>
                        </a:rPr>
                        <a:t>Causas da dificuldade respirat</a:t>
                      </a:r>
                      <a:r>
                        <a:rPr kumimoji="0" lang="pt-BR" sz="1500" b="1" i="0" u="none" strike="noStrike" cap="none" normalizeH="0" baseline="0" smtClean="0">
                          <a:ln>
                            <a:noFill/>
                          </a:ln>
                          <a:solidFill>
                            <a:srgbClr val="999999"/>
                          </a:solidFill>
                          <a:effectLst/>
                          <a:latin typeface="Corbel" pitchFamily="34" charset="0"/>
                          <a:cs typeface="Arial" pitchFamily="34" charset="0"/>
                        </a:rPr>
                        <a:t>ó</a:t>
                      </a:r>
                      <a:r>
                        <a:rPr kumimoji="0" lang="pt-BR" sz="1500" b="1" i="0" u="none" strike="noStrike" cap="none" normalizeH="0" baseline="0" smtClean="0">
                          <a:ln>
                            <a:noFill/>
                          </a:ln>
                          <a:solidFill>
                            <a:srgbClr val="999999"/>
                          </a:solidFill>
                          <a:effectLst/>
                          <a:latin typeface="Verdana" pitchFamily="34" charset="0"/>
                          <a:cs typeface="Arial" pitchFamily="34" charset="0"/>
                        </a:rPr>
                        <a:t>ria no rec</a:t>
                      </a:r>
                      <a:r>
                        <a:rPr kumimoji="0" lang="pt-BR" sz="1500" b="1" i="0" u="none" strike="noStrike" cap="none" normalizeH="0" baseline="0" smtClean="0">
                          <a:ln>
                            <a:noFill/>
                          </a:ln>
                          <a:solidFill>
                            <a:srgbClr val="999999"/>
                          </a:solidFill>
                          <a:effectLst/>
                          <a:latin typeface="Corbel" pitchFamily="34" charset="0"/>
                          <a:cs typeface="Arial" pitchFamily="34" charset="0"/>
                        </a:rPr>
                        <a:t>é</a:t>
                      </a:r>
                      <a:r>
                        <a:rPr kumimoji="0" lang="pt-BR" sz="1500" b="1" i="0" u="none" strike="noStrike" cap="none" normalizeH="0" baseline="0" smtClean="0">
                          <a:ln>
                            <a:noFill/>
                          </a:ln>
                          <a:solidFill>
                            <a:srgbClr val="999999"/>
                          </a:solidFill>
                          <a:effectLst/>
                          <a:latin typeface="Verdana" pitchFamily="34" charset="0"/>
                          <a:cs typeface="Arial" pitchFamily="34" charset="0"/>
                        </a:rPr>
                        <a:t>m-nascido</a:t>
                      </a:r>
                      <a:r>
                        <a:rPr kumimoji="0" lang="pt-BR" sz="1500" b="0" i="0" u="none" strike="noStrike" cap="none" normalizeH="0" baseline="0" smtClean="0">
                          <a:ln>
                            <a:noFill/>
                          </a:ln>
                          <a:solidFill>
                            <a:schemeClr val="tx1"/>
                          </a:solidFill>
                          <a:effectLst/>
                          <a:latin typeface="Arial" pitchFamily="34" charset="0"/>
                          <a:cs typeface="Arial" pitchFamily="34" charset="0"/>
                        </a:rPr>
                        <a:t/>
                      </a:r>
                      <a:br>
                        <a:rPr kumimoji="0" lang="pt-BR" sz="1500" b="0" i="0" u="none" strike="noStrike" cap="none" normalizeH="0" baseline="0" smtClean="0">
                          <a:ln>
                            <a:noFill/>
                          </a:ln>
                          <a:solidFill>
                            <a:schemeClr val="tx1"/>
                          </a:solidFill>
                          <a:effectLst/>
                          <a:latin typeface="Arial" pitchFamily="34" charset="0"/>
                          <a:cs typeface="Arial" pitchFamily="34" charset="0"/>
                        </a:rPr>
                      </a:br>
                      <a:r>
                        <a:rPr kumimoji="0" lang="pt-BR" sz="1500" b="0" i="0" u="none" strike="noStrike" cap="none" normalizeH="0" baseline="0" smtClean="0">
                          <a:ln>
                            <a:noFill/>
                          </a:ln>
                          <a:solidFill>
                            <a:srgbClr val="999999"/>
                          </a:solidFill>
                          <a:effectLst/>
                          <a:latin typeface="Verdana" pitchFamily="34" charset="0"/>
                          <a:cs typeface="Arial" pitchFamily="34" charset="0"/>
                        </a:rPr>
                        <a:t>Autor(es): Paulo R. Margotto</a:t>
                      </a:r>
                      <a:endParaRPr kumimoji="0" lang="pt-BR" sz="1500" b="0" i="0" u="none" strike="noStrike" cap="none" normalizeH="0" baseline="0" smtClean="0">
                        <a:ln>
                          <a:noFill/>
                        </a:ln>
                        <a:solidFill>
                          <a:schemeClr val="tx1"/>
                        </a:solidFill>
                        <a:effectLst/>
                        <a:latin typeface="Corbel" pitchFamily="34" charset="0"/>
                        <a:cs typeface="Arial" pitchFamily="34"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Corbel" pitchFamily="34" charset="0"/>
                          <a:cs typeface="Arial" pitchFamily="34" charset="0"/>
                          <a:hlinkClick r:id="rId2"/>
                        </a:rPr>
                        <a:t>  </a:t>
                      </a:r>
                      <a:r>
                        <a:rPr kumimoji="0" lang="pt-BR" sz="1800" b="0" i="0" u="none" strike="noStrike" cap="none" normalizeH="0" baseline="0" smtClean="0">
                          <a:ln>
                            <a:noFill/>
                          </a:ln>
                          <a:solidFill>
                            <a:schemeClr val="tx1"/>
                          </a:solidFill>
                          <a:effectLst/>
                          <a:latin typeface="Corbel" pitchFamily="34" charset="0"/>
                          <a:cs typeface="Arial" pitchFamily="34"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31750" name="Picture 6" descr="link2">
            <a:hlinkClick r:id="rId2"/>
          </p:cNvPr>
          <p:cNvPicPr>
            <a:picLocks noChangeAspect="1" noChangeArrowheads="1"/>
          </p:cNvPicPr>
          <p:nvPr/>
        </p:nvPicPr>
        <p:blipFill>
          <a:blip r:embed="rId3"/>
          <a:srcRect/>
          <a:stretch>
            <a:fillRect/>
          </a:stretch>
        </p:blipFill>
        <p:spPr bwMode="auto">
          <a:xfrm>
            <a:off x="10999788" y="333375"/>
            <a:ext cx="366712" cy="285750"/>
          </a:xfrm>
          <a:prstGeom prst="rect">
            <a:avLst/>
          </a:prstGeom>
          <a:noFill/>
          <a:ln w="9525">
            <a:noFill/>
            <a:miter lim="800000"/>
            <a:headEnd/>
            <a:tailEnd/>
          </a:ln>
        </p:spPr>
      </p:pic>
      <p:sp>
        <p:nvSpPr>
          <p:cNvPr id="31751" name="Text Box 10"/>
          <p:cNvSpPr txBox="1">
            <a:spLocks noChangeArrowheads="1"/>
          </p:cNvSpPr>
          <p:nvPr/>
        </p:nvSpPr>
        <p:spPr bwMode="auto">
          <a:xfrm>
            <a:off x="1677988" y="765175"/>
            <a:ext cx="9186862" cy="641350"/>
          </a:xfrm>
          <a:prstGeom prst="rect">
            <a:avLst/>
          </a:prstGeom>
          <a:noFill/>
          <a:ln w="9525">
            <a:noFill/>
            <a:miter lim="800000"/>
            <a:headEnd/>
            <a:tailEnd/>
          </a:ln>
        </p:spPr>
        <p:txBody>
          <a:bodyPr wrap="none">
            <a:spAutoFit/>
          </a:bodyPr>
          <a:lstStyle/>
          <a:p>
            <a:pPr algn="ctr" defTabSz="914400"/>
            <a:r>
              <a:rPr lang="pt-BR">
                <a:solidFill>
                  <a:schemeClr val="accent1"/>
                </a:solidFill>
              </a:rPr>
              <a:t>Capítulo do livro Assistência ao Recém-Nascido de Risco, ESCS, </a:t>
            </a:r>
          </a:p>
          <a:p>
            <a:pPr algn="ctr" defTabSz="914400"/>
            <a:r>
              <a:rPr lang="pt-BR">
                <a:solidFill>
                  <a:schemeClr val="accent1"/>
                </a:solidFill>
              </a:rPr>
              <a:t>Brasília, 3ª Edição, 2013, pg. 208-2017</a:t>
            </a:r>
          </a:p>
        </p:txBody>
      </p:sp>
      <p:sp>
        <p:nvSpPr>
          <p:cNvPr id="31752" name="Line 11"/>
          <p:cNvSpPr>
            <a:spLocks noChangeShapeType="1"/>
          </p:cNvSpPr>
          <p:nvPr/>
        </p:nvSpPr>
        <p:spPr bwMode="auto">
          <a:xfrm flipH="1" flipV="1">
            <a:off x="11279188" y="692150"/>
            <a:ext cx="288925" cy="360363"/>
          </a:xfrm>
          <a:prstGeom prst="line">
            <a:avLst/>
          </a:prstGeom>
          <a:noFill/>
          <a:ln w="76200">
            <a:solidFill>
              <a:schemeClr val="accent1"/>
            </a:solidFill>
            <a:round/>
            <a:headEnd/>
            <a:tailEnd type="triangle" w="med" len="med"/>
          </a:ln>
        </p:spPr>
        <p:txBody>
          <a:bodyPr/>
          <a:lstStyle/>
          <a:p>
            <a:endParaRPr lang="pt-BR"/>
          </a:p>
        </p:txBody>
      </p:sp>
      <p:sp>
        <p:nvSpPr>
          <p:cNvPr id="31753" name="Rectangle 12"/>
          <p:cNvSpPr>
            <a:spLocks noChangeArrowheads="1"/>
          </p:cNvSpPr>
          <p:nvPr/>
        </p:nvSpPr>
        <p:spPr bwMode="auto">
          <a:xfrm>
            <a:off x="10609263" y="1052513"/>
            <a:ext cx="1411287" cy="360362"/>
          </a:xfrm>
          <a:prstGeom prst="rect">
            <a:avLst/>
          </a:prstGeom>
          <a:solidFill>
            <a:schemeClr val="accent1"/>
          </a:solidFill>
          <a:ln w="9525">
            <a:solidFill>
              <a:schemeClr val="tx1"/>
            </a:solidFill>
            <a:miter lim="800000"/>
            <a:headEnd/>
            <a:tailEnd/>
          </a:ln>
        </p:spPr>
        <p:txBody>
          <a:bodyPr wrap="none" anchor="ctr"/>
          <a:lstStyle/>
          <a:p>
            <a:pPr algn="ctr" defTabSz="914400"/>
            <a:r>
              <a:rPr lang="pt-BR">
                <a:solidFill>
                  <a:srgbClr val="FFFF00"/>
                </a:solidFill>
              </a:rPr>
              <a:t>Click aqui!</a:t>
            </a:r>
          </a:p>
        </p:txBody>
      </p:sp>
      <p:sp>
        <p:nvSpPr>
          <p:cNvPr id="31754" name="AutoShape 13"/>
          <p:cNvSpPr>
            <a:spLocks noChangeArrowheads="1"/>
          </p:cNvSpPr>
          <p:nvPr/>
        </p:nvSpPr>
        <p:spPr bwMode="auto">
          <a:xfrm>
            <a:off x="11760200" y="6535738"/>
            <a:ext cx="431800" cy="322262"/>
          </a:xfrm>
          <a:prstGeom prst="rightArrow">
            <a:avLst>
              <a:gd name="adj1" fmla="val 50000"/>
              <a:gd name="adj2" fmla="val 33498"/>
            </a:avLst>
          </a:prstGeom>
          <a:solidFill>
            <a:schemeClr val="accent1"/>
          </a:solidFill>
          <a:ln w="57150">
            <a:solidFill>
              <a:srgbClr val="FF3399"/>
            </a:solidFill>
            <a:miter lim="800000"/>
            <a:headEnd/>
            <a:tailEnd/>
          </a:ln>
        </p:spPr>
        <p:txBody>
          <a:bodyPr wrap="none" anchor="ctr"/>
          <a:lstStyle/>
          <a:p>
            <a:pPr defTabSz="914400"/>
            <a:endParaRPr lang="pt-BR"/>
          </a:p>
        </p:txBody>
      </p:sp>
      <p:sp>
        <p:nvSpPr>
          <p:cNvPr id="31755" name="Rectangle 11"/>
          <p:cNvSpPr>
            <a:spLocks noChangeArrowheads="1"/>
          </p:cNvSpPr>
          <p:nvPr/>
        </p:nvSpPr>
        <p:spPr bwMode="auto">
          <a:xfrm>
            <a:off x="4441825" y="5051425"/>
            <a:ext cx="7518400" cy="915988"/>
          </a:xfrm>
          <a:prstGeom prst="rect">
            <a:avLst/>
          </a:prstGeom>
          <a:noFill/>
          <a:ln w="9525">
            <a:noFill/>
            <a:miter lim="800000"/>
            <a:headEnd/>
            <a:tailEnd/>
          </a:ln>
        </p:spPr>
        <p:txBody>
          <a:bodyPr wrap="none" anchor="ctr">
            <a:spAutoFit/>
          </a:bodyPr>
          <a:lstStyle/>
          <a:p>
            <a:pPr algn="ctr"/>
            <a:r>
              <a:rPr lang="pt-BR" i="1"/>
              <a:t>Link Para Download:</a:t>
            </a:r>
            <a:endParaRPr lang="pt-BR" i="1">
              <a:hlinkClick r:id="rId4"/>
            </a:endParaRPr>
          </a:p>
          <a:p>
            <a:pPr algn="ctr"/>
            <a:r>
              <a:rPr lang="pt-BR" i="1">
                <a:hlinkClick r:id="rId4"/>
              </a:rPr>
              <a:t>https://drive.google.com/open?id=0B5b9fOW0rJ3SRkRpUFMwVUxJZjA</a:t>
            </a:r>
            <a:r>
              <a:rPr lang="pt-BR"/>
              <a:t> </a:t>
            </a:r>
          </a:p>
          <a:p>
            <a:pPr algn="ctr"/>
            <a:r>
              <a:rPr lang="pt-BR"/>
              <a:t>(</a:t>
            </a:r>
            <a:r>
              <a:rPr lang="pt-BR" b="1">
                <a:solidFill>
                  <a:srgbClr val="FFFF00"/>
                </a:solidFill>
              </a:rPr>
              <a:t>adicione ao seu Smartphone</a:t>
            </a:r>
            <a:r>
              <a:rPr lang="pt-BR"/>
              <a:t>!)</a:t>
            </a:r>
          </a:p>
        </p:txBody>
      </p:sp>
      <p:pic>
        <p:nvPicPr>
          <p:cNvPr id="31756" name="Picture 14"/>
          <p:cNvPicPr>
            <a:picLocks noChangeAspect="1" noChangeArrowheads="1"/>
          </p:cNvPicPr>
          <p:nvPr/>
        </p:nvPicPr>
        <p:blipFill>
          <a:blip r:embed="rId5"/>
          <a:srcRect/>
          <a:stretch>
            <a:fillRect/>
          </a:stretch>
        </p:blipFill>
        <p:spPr bwMode="auto">
          <a:xfrm>
            <a:off x="2584450" y="4973638"/>
            <a:ext cx="1857375" cy="1703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type="body" idx="4294967295"/>
          </p:nvPr>
        </p:nvSpPr>
        <p:spPr bwMode="auto">
          <a:xfrm>
            <a:off x="527050" y="333375"/>
            <a:ext cx="10972800" cy="4389438"/>
          </a:xfrm>
          <a:noFill/>
        </p:spPr>
        <p:txBody>
          <a:bodyPr wrap="square" numCol="1" anchor="t" anchorCtr="0" compatLnSpc="1">
            <a:prstTxWarp prst="textNoShape">
              <a:avLst/>
            </a:prstTxWarp>
          </a:bodyPr>
          <a:lstStyle/>
          <a:p>
            <a:pPr marL="273050" indent="-273050">
              <a:lnSpc>
                <a:spcPct val="80000"/>
              </a:lnSpc>
              <a:buFont typeface="Arial" pitchFamily="34" charset="0"/>
              <a:buNone/>
            </a:pPr>
            <a:r>
              <a:rPr lang="pt-BR" sz="1800" b="1" smtClean="0">
                <a:solidFill>
                  <a:schemeClr val="accent1"/>
                </a:solidFill>
              </a:rPr>
              <a:t>      São descritos, originalmente por Stocker, 3 tipos de MACC do pulmão</a:t>
            </a:r>
            <a:r>
              <a:rPr lang="pt-BR" sz="1800" smtClean="0">
                <a:solidFill>
                  <a:schemeClr val="accent1"/>
                </a:solidFill>
              </a:rPr>
              <a:t>:</a:t>
            </a:r>
          </a:p>
          <a:p>
            <a:pPr marL="273050" indent="-273050">
              <a:lnSpc>
                <a:spcPct val="80000"/>
              </a:lnSpc>
            </a:pPr>
            <a:r>
              <a:rPr lang="pt-BR" sz="1800" smtClean="0">
                <a:solidFill>
                  <a:schemeClr val="tx1"/>
                </a:solidFill>
              </a:rPr>
              <a:t>	1- grande cistos (</a:t>
            </a:r>
            <a:r>
              <a:rPr lang="pt-BR" sz="1800" smtClean="0">
                <a:solidFill>
                  <a:schemeClr val="tx1"/>
                </a:solidFill>
                <a:sym typeface="Symbol" pitchFamily="18" charset="2"/>
              </a:rPr>
              <a:t></a:t>
            </a:r>
            <a:r>
              <a:rPr lang="pt-BR" sz="1800" smtClean="0">
                <a:solidFill>
                  <a:schemeClr val="tx1"/>
                </a:solidFill>
              </a:rPr>
              <a:t> 10cm), cercado por pequenos cistos que lembram bronquíolos. Os cistos se assemelham a cisto congênito. E o tipo mais freqüente (ocorre em 60 a 70% dos casos). Maior possibilidade de recuperação total</a:t>
            </a:r>
          </a:p>
          <a:p>
            <a:pPr marL="273050" indent="-273050">
              <a:lnSpc>
                <a:spcPct val="80000"/>
              </a:lnSpc>
            </a:pPr>
            <a:r>
              <a:rPr lang="pt-BR" sz="1800" smtClean="0">
                <a:solidFill>
                  <a:schemeClr val="tx1"/>
                </a:solidFill>
              </a:rPr>
              <a:t>	2- de origem brônquica (15-20% dos casos). Há múltiplos cistos de 0,5cm e microscopicamente tem aparência bronquiolar. O prognóstico é menos favorável, devido à gravidade das malformações associadas</a:t>
            </a:r>
          </a:p>
          <a:p>
            <a:pPr marL="273050" indent="-273050">
              <a:lnSpc>
                <a:spcPct val="80000"/>
              </a:lnSpc>
            </a:pPr>
            <a:r>
              <a:rPr lang="pt-BR" sz="1800" smtClean="0">
                <a:solidFill>
                  <a:schemeClr val="tx1"/>
                </a:solidFill>
              </a:rPr>
              <a:t>	3- ocorre em 8-10% dos casos; é considerado derivar das estruturas bronquiolar-alveolar, sendo observados exclusivamente em RN do sexo masculino. Há volumosas lesões com múltiplos cistos de 0,5-1,5cm de parede fina, lembrando bronquíolos e estruturas alveolares. O prognóstico é mais grave, devido ao tamanho da lesão.</a:t>
            </a:r>
          </a:p>
          <a:p>
            <a:pPr marL="273050" indent="-273050" algn="ctr">
              <a:lnSpc>
                <a:spcPct val="80000"/>
              </a:lnSpc>
            </a:pPr>
            <a:r>
              <a:rPr lang="pt-BR" sz="1800" smtClean="0">
                <a:solidFill>
                  <a:schemeClr val="accent1"/>
                </a:solidFill>
              </a:rPr>
              <a:t>O diagnóstico pode ser feito no pré-natal com 18-20 semanas de gestação evidenciando as lesões císticas no pulmão fetal. Em 19% dos casos, em gestantes </a:t>
            </a:r>
            <a:r>
              <a:rPr lang="pt-BR" sz="1800" smtClean="0">
                <a:solidFill>
                  <a:schemeClr val="accent1"/>
                </a:solidFill>
                <a:sym typeface="Symbol" pitchFamily="18" charset="2"/>
              </a:rPr>
              <a:t></a:t>
            </a:r>
            <a:r>
              <a:rPr lang="pt-BR" sz="1800" smtClean="0">
                <a:solidFill>
                  <a:schemeClr val="accent1"/>
                </a:solidFill>
              </a:rPr>
              <a:t> 22 semanas, Duncombe e cl relataram regressão dos cistos.</a:t>
            </a:r>
          </a:p>
          <a:p>
            <a:pPr marL="273050" indent="-273050" algn="ctr">
              <a:lnSpc>
                <a:spcPct val="80000"/>
              </a:lnSpc>
            </a:pPr>
            <a:r>
              <a:rPr lang="pt-BR" sz="1800" smtClean="0">
                <a:solidFill>
                  <a:schemeClr val="accent1"/>
                </a:solidFill>
              </a:rPr>
              <a:t> </a:t>
            </a:r>
            <a:r>
              <a:rPr lang="pt-BR" sz="1800" smtClean="0">
                <a:solidFill>
                  <a:schemeClr val="tx1"/>
                </a:solidFill>
              </a:rPr>
              <a:t>O tratamento baseia-se na ressecção do lobo pulmonar acometido pelo cisto (Fig 6, Fig. 7) nos RN com clínica. Nos assintomáticos, Reiss e cl recomendam que a cirurgia deva ser realizada entre </a:t>
            </a:r>
            <a:r>
              <a:rPr lang="pt-BR" sz="1800" b="1" smtClean="0">
                <a:solidFill>
                  <a:schemeClr val="tx1"/>
                </a:solidFill>
              </a:rPr>
              <a:t>3 e 6 meses de idade.</a:t>
            </a:r>
          </a:p>
        </p:txBody>
      </p:sp>
      <p:pic>
        <p:nvPicPr>
          <p:cNvPr id="32771" name="Picture 7"/>
          <p:cNvPicPr>
            <a:picLocks noChangeAspect="1" noChangeArrowheads="1"/>
          </p:cNvPicPr>
          <p:nvPr/>
        </p:nvPicPr>
        <p:blipFill>
          <a:blip r:embed="rId2"/>
          <a:srcRect/>
          <a:stretch>
            <a:fillRect/>
          </a:stretch>
        </p:blipFill>
        <p:spPr bwMode="auto">
          <a:xfrm>
            <a:off x="527050" y="4437063"/>
            <a:ext cx="3962400" cy="2290762"/>
          </a:xfrm>
          <a:prstGeom prst="rect">
            <a:avLst/>
          </a:prstGeom>
          <a:noFill/>
          <a:ln w="9525">
            <a:noFill/>
            <a:miter lim="800000"/>
            <a:headEnd/>
            <a:tailEnd/>
          </a:ln>
        </p:spPr>
      </p:pic>
      <p:pic>
        <p:nvPicPr>
          <p:cNvPr id="32772" name="Picture 8"/>
          <p:cNvPicPr>
            <a:picLocks noChangeAspect="1" noChangeArrowheads="1"/>
          </p:cNvPicPr>
          <p:nvPr/>
        </p:nvPicPr>
        <p:blipFill>
          <a:blip r:embed="rId3"/>
          <a:srcRect/>
          <a:stretch>
            <a:fillRect/>
          </a:stretch>
        </p:blipFill>
        <p:spPr bwMode="auto">
          <a:xfrm>
            <a:off x="8653463" y="4437063"/>
            <a:ext cx="3538537" cy="2216150"/>
          </a:xfrm>
          <a:prstGeom prst="rect">
            <a:avLst/>
          </a:prstGeom>
          <a:noFill/>
          <a:ln w="9525">
            <a:noFill/>
            <a:miter lim="800000"/>
            <a:headEnd/>
            <a:tailEnd/>
          </a:ln>
        </p:spPr>
      </p:pic>
      <p:sp>
        <p:nvSpPr>
          <p:cNvPr id="32773" name="Rectangle 9"/>
          <p:cNvSpPr>
            <a:spLocks noChangeArrowheads="1"/>
          </p:cNvSpPr>
          <p:nvPr/>
        </p:nvSpPr>
        <p:spPr bwMode="auto">
          <a:xfrm>
            <a:off x="5392738" y="6275388"/>
            <a:ext cx="5035550" cy="366712"/>
          </a:xfrm>
          <a:prstGeom prst="rect">
            <a:avLst/>
          </a:prstGeom>
          <a:noFill/>
          <a:ln w="9525">
            <a:noFill/>
            <a:miter lim="800000"/>
            <a:headEnd/>
            <a:tailEnd/>
          </a:ln>
        </p:spPr>
        <p:txBody>
          <a:bodyPr wrap="none" anchor="ctr">
            <a:spAutoFit/>
          </a:bodyPr>
          <a:lstStyle/>
          <a:p>
            <a:pPr defTabSz="914400"/>
            <a:r>
              <a:rPr lang="pt-BR"/>
              <a:t>Moura MJ, 2009(HMIB)                                       </a:t>
            </a:r>
          </a:p>
        </p:txBody>
      </p:sp>
      <p:sp>
        <p:nvSpPr>
          <p:cNvPr id="32774" name="Rectangle 10"/>
          <p:cNvSpPr>
            <a:spLocks noChangeArrowheads="1"/>
          </p:cNvSpPr>
          <p:nvPr/>
        </p:nvSpPr>
        <p:spPr bwMode="auto">
          <a:xfrm>
            <a:off x="6189663" y="4437063"/>
            <a:ext cx="6002337" cy="366712"/>
          </a:xfrm>
          <a:prstGeom prst="rect">
            <a:avLst/>
          </a:prstGeom>
          <a:noFill/>
          <a:ln w="9525">
            <a:noFill/>
            <a:miter lim="800000"/>
            <a:headEnd/>
            <a:tailEnd/>
          </a:ln>
        </p:spPr>
        <p:txBody>
          <a:bodyPr wrap="none" anchor="ctr">
            <a:spAutoFit/>
          </a:bodyPr>
          <a:lstStyle/>
          <a:p>
            <a:pPr defTabSz="914400"/>
            <a:r>
              <a:rPr lang="pt-BR"/>
              <a:t>Nicolai T, 2009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4294967295"/>
          </p:nvPr>
        </p:nvSpPr>
        <p:spPr bwMode="auto">
          <a:xfrm>
            <a:off x="895350" y="1652588"/>
            <a:ext cx="10972800" cy="4525962"/>
          </a:xfrm>
          <a:noFill/>
        </p:spPr>
        <p:txBody>
          <a:bodyPr wrap="square" lIns="121917" tIns="60958" rIns="121917" bIns="60958" numCol="1" anchor="t" anchorCtr="0" compatLnSpc="1">
            <a:prstTxWarp prst="textNoShape">
              <a:avLst/>
            </a:prstTxWarp>
          </a:bodyPr>
          <a:lstStyle/>
          <a:p>
            <a:pPr eaLnBrk="1" hangingPunct="1">
              <a:lnSpc>
                <a:spcPct val="80000"/>
              </a:lnSpc>
            </a:pPr>
            <a:r>
              <a:rPr lang="pt-BR" sz="2400" smtClean="0">
                <a:solidFill>
                  <a:schemeClr val="tx1"/>
                </a:solidFill>
              </a:rPr>
              <a:t>A terapia Intraparto Ex-Útero (EXIT: </a:t>
            </a:r>
            <a:r>
              <a:rPr lang="pt-BR" sz="2400" i="1" smtClean="0">
                <a:solidFill>
                  <a:schemeClr val="tx1"/>
                </a:solidFill>
              </a:rPr>
              <a:t>ex utero intrapartum therapy</a:t>
            </a:r>
            <a:r>
              <a:rPr lang="pt-BR" sz="2400" smtClean="0">
                <a:solidFill>
                  <a:schemeClr val="tx1"/>
                </a:solidFill>
              </a:rPr>
              <a:t>) é uma técnica de nascimento permitindo o estabelecimento do funcionamento das vias aéreas altas, enquanto o feto permanece na circulação útero placentária. Diferente de uma cesariana, o tempo entre o anestésico e o clampeamento do cordão é propositalmente prolongado para permitir procedimentos adicionais necessários para estabelecer vias aéreas seguras. O procedimento  objetiva preservar o fluxo de sangue para o útero por um período de tempo prolongado, de modo que um procedimento cirúrgico pode ser seguramente realizado sobre o feto. Isto é conseguido através do relaxamento do útero e a manutenção do volume do útero. </a:t>
            </a:r>
          </a:p>
        </p:txBody>
      </p:sp>
      <p:graphicFrame>
        <p:nvGraphicFramePr>
          <p:cNvPr id="51219" name="Group 19"/>
          <p:cNvGraphicFramePr>
            <a:graphicFrameLocks noGrp="1"/>
          </p:cNvGraphicFramePr>
          <p:nvPr/>
        </p:nvGraphicFramePr>
        <p:xfrm>
          <a:off x="814388" y="1028700"/>
          <a:ext cx="10753725" cy="555625"/>
        </p:xfrm>
        <a:graphic>
          <a:graphicData uri="http://schemas.openxmlformats.org/drawingml/2006/table">
            <a:tbl>
              <a:tblPr/>
              <a:tblGrid>
                <a:gridCol w="9617075"/>
                <a:gridCol w="1136650"/>
              </a:tblGrid>
              <a:tr h="555625">
                <a:tc>
                  <a:txBody>
                    <a:bodyPr/>
                    <a:lstStyle/>
                    <a:p>
                      <a:pPr marL="0" marR="0" lvl="0" indent="0" algn="ctr" defTabSz="914400" rtl="0" eaLnBrk="1" fontAlgn="base" latinLnBrk="0" hangingPunct="1">
                        <a:lnSpc>
                          <a:spcPct val="9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Terapia ex-</a:t>
                      </a:r>
                      <a:r>
                        <a:rPr kumimoji="0" lang="pt-BR" sz="1200" b="1" i="0" u="none" strike="noStrike" cap="none" normalizeH="0" baseline="0" smtClean="0">
                          <a:ln>
                            <a:noFill/>
                          </a:ln>
                          <a:solidFill>
                            <a:srgbClr val="999999"/>
                          </a:solidFill>
                          <a:effectLst/>
                          <a:latin typeface="Corbel" pitchFamily="34" charset="0"/>
                          <a:cs typeface="Times New Roman" pitchFamily="18" charset="0"/>
                        </a:rPr>
                        <a:t>ú</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tero intraparto</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Moldenhauer JS. Realizado por Paulo R. Margotto</a:t>
                      </a:r>
                      <a:endParaRPr kumimoji="0" lang="pt-BR" sz="1200" b="0" i="0" u="none" strike="noStrike" cap="none" normalizeH="0" baseline="0" smtClean="0">
                        <a:ln>
                          <a:noFill/>
                        </a:ln>
                        <a:solidFill>
                          <a:schemeClr val="tx1"/>
                        </a:solidFill>
                        <a:effectLst/>
                        <a:latin typeface="Corbel" pitchFamily="34" charset="0"/>
                        <a:cs typeface="Arial" pitchFamily="34" charset="0"/>
                      </a:endParaRPr>
                    </a:p>
                  </a:txBody>
                  <a:tcPr marL="121917" marR="121917" marT="60958" marB="60958"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pt-BR" sz="16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600" b="0" i="0" u="none" strike="noStrike" cap="none" normalizeH="0" baseline="0" smtClean="0">
                          <a:ln>
                            <a:noFill/>
                          </a:ln>
                          <a:solidFill>
                            <a:srgbClr val="000000"/>
                          </a:solidFill>
                          <a:effectLst/>
                          <a:latin typeface="Corbel" pitchFamily="34" charset="0"/>
                          <a:cs typeface="Times New Roman" pitchFamily="18" charset="0"/>
                        </a:rPr>
                        <a:t>      </a:t>
                      </a:r>
                      <a:endParaRPr kumimoji="0" lang="pt-BR" sz="1600" b="0" i="0" u="none" strike="noStrike" cap="none" normalizeH="0" baseline="0" smtClean="0">
                        <a:ln>
                          <a:noFill/>
                        </a:ln>
                        <a:solidFill>
                          <a:srgbClr val="000000"/>
                        </a:solidFill>
                        <a:effectLst/>
                        <a:latin typeface="Times New Roman" pitchFamily="18" charset="0"/>
                        <a:cs typeface="Times New Roman" pitchFamily="18" charset="0"/>
                      </a:endParaRPr>
                    </a:p>
                  </a:txBody>
                  <a:tcPr marL="121917" marR="121917" marT="60958" marB="60958" horzOverflow="overflow">
                    <a:lnL>
                      <a:noFill/>
                    </a:lnL>
                    <a:lnR>
                      <a:noFill/>
                    </a:lnR>
                    <a:lnT>
                      <a:noFill/>
                    </a:lnT>
                    <a:lnB>
                      <a:noFill/>
                    </a:lnB>
                    <a:lnTlToBr>
                      <a:noFill/>
                    </a:lnTlToBr>
                    <a:lnBlToTr>
                      <a:noFill/>
                    </a:lnBlToTr>
                    <a:solidFill>
                      <a:srgbClr val="E4E4E4"/>
                    </a:solidFill>
                  </a:tcPr>
                </a:tc>
              </a:tr>
            </a:tbl>
          </a:graphicData>
        </a:graphic>
      </p:graphicFrame>
      <p:pic>
        <p:nvPicPr>
          <p:cNvPr id="33798" name="Picture 6" descr="link2">
            <a:hlinkClick r:id="rId2"/>
          </p:cNvPr>
          <p:cNvPicPr>
            <a:picLocks noChangeAspect="1" noChangeArrowheads="1"/>
          </p:cNvPicPr>
          <p:nvPr/>
        </p:nvPicPr>
        <p:blipFill>
          <a:blip r:embed="rId3"/>
          <a:srcRect/>
          <a:stretch>
            <a:fillRect/>
          </a:stretch>
        </p:blipFill>
        <p:spPr bwMode="auto">
          <a:xfrm>
            <a:off x="10647363" y="1090613"/>
            <a:ext cx="469900" cy="381000"/>
          </a:xfrm>
          <a:prstGeom prst="rect">
            <a:avLst/>
          </a:prstGeom>
          <a:noFill/>
          <a:ln w="9525">
            <a:noFill/>
            <a:miter lim="800000"/>
            <a:headEnd/>
            <a:tailEnd/>
          </a:ln>
        </p:spPr>
      </p:pic>
      <p:pic>
        <p:nvPicPr>
          <p:cNvPr id="33799" name="Picture 20"/>
          <p:cNvPicPr>
            <a:picLocks noChangeAspect="1" noChangeArrowheads="1"/>
          </p:cNvPicPr>
          <p:nvPr/>
        </p:nvPicPr>
        <p:blipFill>
          <a:blip r:embed="rId4"/>
          <a:srcRect/>
          <a:stretch>
            <a:fillRect/>
          </a:stretch>
        </p:blipFill>
        <p:spPr bwMode="auto">
          <a:xfrm>
            <a:off x="4849813" y="4418013"/>
            <a:ext cx="3017837" cy="2284412"/>
          </a:xfrm>
          <a:prstGeom prst="rect">
            <a:avLst/>
          </a:prstGeom>
          <a:noFill/>
          <a:ln w="9525">
            <a:noFill/>
            <a:miter lim="800000"/>
            <a:headEnd/>
            <a:tailEnd/>
          </a:ln>
        </p:spPr>
      </p:pic>
      <p:sp>
        <p:nvSpPr>
          <p:cNvPr id="33800" name="AutoShape 13"/>
          <p:cNvSpPr>
            <a:spLocks noChangeArrowheads="1"/>
          </p:cNvSpPr>
          <p:nvPr/>
        </p:nvSpPr>
        <p:spPr bwMode="auto">
          <a:xfrm>
            <a:off x="11279188" y="6116638"/>
            <a:ext cx="720725" cy="549275"/>
          </a:xfrm>
          <a:prstGeom prst="rightArrow">
            <a:avLst>
              <a:gd name="adj1" fmla="val 50000"/>
              <a:gd name="adj2" fmla="val 32803"/>
            </a:avLst>
          </a:prstGeom>
          <a:solidFill>
            <a:schemeClr val="accent1"/>
          </a:solidFill>
          <a:ln w="57150">
            <a:solidFill>
              <a:srgbClr val="FF3399"/>
            </a:solidFill>
            <a:miter lim="800000"/>
            <a:headEnd/>
            <a:tailEnd/>
          </a:ln>
        </p:spPr>
        <p:txBody>
          <a:bodyPr wrap="none" lIns="121917" tIns="60958" rIns="121917" bIns="60958" anchor="ctr"/>
          <a:lstStyle/>
          <a:p>
            <a:pPr defTabSz="1219200"/>
            <a:endParaRPr lang="pt-BR" sz="2400"/>
          </a:p>
        </p:txBody>
      </p:sp>
      <p:sp>
        <p:nvSpPr>
          <p:cNvPr id="33801" name="Rectangle 12"/>
          <p:cNvSpPr>
            <a:spLocks noChangeArrowheads="1"/>
          </p:cNvSpPr>
          <p:nvPr/>
        </p:nvSpPr>
        <p:spPr bwMode="auto">
          <a:xfrm>
            <a:off x="10514013" y="547688"/>
            <a:ext cx="1411287" cy="361950"/>
          </a:xfrm>
          <a:prstGeom prst="rect">
            <a:avLst/>
          </a:prstGeom>
          <a:solidFill>
            <a:schemeClr val="accent1"/>
          </a:solidFill>
          <a:ln w="9525">
            <a:solidFill>
              <a:schemeClr val="tx1"/>
            </a:solidFill>
            <a:miter lim="800000"/>
            <a:headEnd/>
            <a:tailEnd/>
          </a:ln>
        </p:spPr>
        <p:txBody>
          <a:bodyPr wrap="none" lIns="121917" tIns="60958" rIns="121917" bIns="60958" anchor="ctr"/>
          <a:lstStyle/>
          <a:p>
            <a:pPr algn="ctr" defTabSz="1219200"/>
            <a:r>
              <a:rPr lang="pt-BR" sz="2400">
                <a:solidFill>
                  <a:srgbClr val="FFFF00"/>
                </a:solidFill>
              </a:rPr>
              <a:t>Click aqui!</a:t>
            </a:r>
          </a:p>
        </p:txBody>
      </p:sp>
      <p:sp>
        <p:nvSpPr>
          <p:cNvPr id="33802" name="Line 24"/>
          <p:cNvSpPr>
            <a:spLocks noChangeShapeType="1"/>
          </p:cNvSpPr>
          <p:nvPr/>
        </p:nvSpPr>
        <p:spPr bwMode="auto">
          <a:xfrm>
            <a:off x="10223500" y="646113"/>
            <a:ext cx="290513" cy="477837"/>
          </a:xfrm>
          <a:prstGeom prst="line">
            <a:avLst/>
          </a:prstGeom>
          <a:noFill/>
          <a:ln w="76200">
            <a:solidFill>
              <a:srgbClr val="FF3399"/>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p:cNvSpPr>
          <p:nvPr>
            <p:ph type="body" idx="4294967295"/>
          </p:nvPr>
        </p:nvSpPr>
        <p:spPr bwMode="auto">
          <a:xfrm>
            <a:off x="674688" y="1235075"/>
            <a:ext cx="10972800" cy="4525963"/>
          </a:xfrm>
          <a:noFill/>
        </p:spPr>
        <p:txBody>
          <a:bodyPr wrap="square" lIns="121917" tIns="60958" rIns="121917" bIns="60958" numCol="1" anchor="t" anchorCtr="0" compatLnSpc="1">
            <a:prstTxWarp prst="textNoShape">
              <a:avLst/>
            </a:prstTxWarp>
          </a:bodyPr>
          <a:lstStyle/>
          <a:p>
            <a:pPr eaLnBrk="1" hangingPunct="1">
              <a:lnSpc>
                <a:spcPct val="80000"/>
              </a:lnSpc>
            </a:pPr>
            <a:r>
              <a:rPr lang="pt-BR" sz="1800" smtClean="0">
                <a:solidFill>
                  <a:schemeClr val="tx1"/>
                </a:solidFill>
              </a:rPr>
              <a:t>A fim de manter o volume uterino, apenas a cabeça e parte superior do tronco são retiradas para o abdome materno (veja figura 1). O líquido amniótico perdido é substituído com uma amnioinfusão aquecida contínua de solução fisiológica de manter o volume do útero e prevenir separação placentária. </a:t>
            </a:r>
          </a:p>
          <a:p>
            <a:pPr eaLnBrk="1" hangingPunct="1">
              <a:lnSpc>
                <a:spcPct val="80000"/>
              </a:lnSpc>
              <a:buFont typeface="Arial" pitchFamily="34" charset="0"/>
              <a:buNone/>
            </a:pPr>
            <a:r>
              <a:rPr lang="pt-BR" sz="1800" b="1" smtClean="0">
                <a:solidFill>
                  <a:schemeClr val="tx1"/>
                </a:solidFill>
              </a:rPr>
              <a:t>                                              </a:t>
            </a:r>
            <a:r>
              <a:rPr lang="pt-BR" sz="1800" b="1" smtClean="0">
                <a:solidFill>
                  <a:schemeClr val="hlink"/>
                </a:solidFill>
              </a:rPr>
              <a:t>INDICAÇÕES DA EXIT</a:t>
            </a:r>
            <a:endParaRPr lang="pt-BR" sz="1800" smtClean="0">
              <a:solidFill>
                <a:schemeClr val="hlink"/>
              </a:solidFill>
            </a:endParaRPr>
          </a:p>
          <a:p>
            <a:pPr eaLnBrk="1" hangingPunct="1">
              <a:lnSpc>
                <a:spcPct val="80000"/>
              </a:lnSpc>
            </a:pPr>
            <a:r>
              <a:rPr lang="pt-BR" sz="2400" b="1" smtClean="0">
                <a:solidFill>
                  <a:srgbClr val="FFFF00"/>
                </a:solidFill>
              </a:rPr>
              <a:t>Qualquer feto com um diagnóstico pré-natal que é consistente com comprometimento potencial das vias aéreas ou instabilidade cardiorrespiratória no nascimento</a:t>
            </a:r>
            <a:r>
              <a:rPr lang="pt-BR" sz="1800" smtClean="0">
                <a:solidFill>
                  <a:schemeClr val="tx1"/>
                </a:solidFill>
              </a:rPr>
              <a:t> constitui potencial candidato para o procedimento EXIT. Isso incluiria grandes massas cervicais como teratomas cervicais ou linfangioma, massas orofaríngeas, massas, micrognatia severa, obstrução congênita alta das vias aéreas, lesões pulmonares grandes (</a:t>
            </a:r>
            <a:r>
              <a:rPr lang="pt-BR" sz="1800" b="1" smtClean="0">
                <a:solidFill>
                  <a:schemeClr val="hlink"/>
                </a:solidFill>
              </a:rPr>
              <a:t>malformação adenomatóide cística do pulmão</a:t>
            </a:r>
            <a:r>
              <a:rPr lang="pt-BR" sz="1800" smtClean="0">
                <a:solidFill>
                  <a:schemeClr val="tx1"/>
                </a:solidFill>
              </a:rPr>
              <a:t> </a:t>
            </a:r>
            <a:r>
              <a:rPr lang="pt-BR" sz="1800" b="1" smtClean="0">
                <a:solidFill>
                  <a:schemeClr val="hlink"/>
                </a:solidFill>
              </a:rPr>
              <a:t>congênita</a:t>
            </a:r>
            <a:r>
              <a:rPr lang="pt-BR" sz="1800" smtClean="0">
                <a:solidFill>
                  <a:schemeClr val="tx1"/>
                </a:solidFill>
              </a:rPr>
              <a:t>, sequestro broncopulmonar, grandes massas do mediastino) e circunstâncias especiais, como gêmeos siameses toracoomfalopagus, EXIT para Oxigenação extracorpórea para hérnia congênita grave, entre outros.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bwMode="auto">
          <a:xfrm>
            <a:off x="655638" y="1558925"/>
            <a:ext cx="10233025" cy="4946650"/>
          </a:xfrm>
        </p:spPr>
        <p:txBody>
          <a:bodyPr wrap="square" numCol="1" anchor="t" anchorCtr="0" compatLnSpc="1">
            <a:prstTxWarp prst="textNoShape">
              <a:avLst/>
            </a:prstTxWarp>
          </a:bodyPr>
          <a:lstStyle/>
          <a:p>
            <a:pPr algn="just" eaLnBrk="1" hangingPunct="1">
              <a:lnSpc>
                <a:spcPct val="80000"/>
              </a:lnSpc>
              <a:buFont typeface="Arial" pitchFamily="34" charset="0"/>
              <a:buNone/>
            </a:pPr>
            <a:r>
              <a:rPr lang="pt-BR" sz="1900" smtClean="0">
                <a:solidFill>
                  <a:schemeClr val="tx1"/>
                </a:solidFill>
              </a:rPr>
              <a:t>     Este estudo demonstrou que a terapia intrauterina, especialmente a derivação toracoamniótica pode salvar os fetos com MACC macrocística mesmo que </a:t>
            </a:r>
            <a:r>
              <a:rPr lang="pt-BR" b="1" smtClean="0">
                <a:solidFill>
                  <a:srgbClr val="FFFF00"/>
                </a:solidFill>
              </a:rPr>
              <a:t>desenvolvam hidropsia</a:t>
            </a:r>
            <a:r>
              <a:rPr lang="pt-BR" sz="1900" smtClean="0">
                <a:solidFill>
                  <a:schemeClr val="tx1"/>
                </a:solidFill>
              </a:rPr>
              <a:t>. As lesões macrocísticas podem, diferente das lesões microcísticas,  crescer ou mostrar algumas mudanças durante o terceiro trimestre, além de poder causar uma compressão cardíaca com a </a:t>
            </a:r>
            <a:r>
              <a:rPr lang="pt-BR" b="1" smtClean="0">
                <a:solidFill>
                  <a:srgbClr val="FFFF00"/>
                </a:solidFill>
              </a:rPr>
              <a:t>mudança de hemodinâmica e hidropsia</a:t>
            </a:r>
            <a:r>
              <a:rPr lang="pt-BR" sz="2000" smtClean="0">
                <a:solidFill>
                  <a:schemeClr val="tx1"/>
                </a:solidFill>
              </a:rPr>
              <a:t> .</a:t>
            </a:r>
          </a:p>
          <a:p>
            <a:pPr algn="just" eaLnBrk="1" hangingPunct="1">
              <a:lnSpc>
                <a:spcPct val="80000"/>
              </a:lnSpc>
              <a:buFont typeface="Arial" pitchFamily="34" charset="0"/>
              <a:buNone/>
            </a:pPr>
            <a:r>
              <a:rPr lang="pt-BR" sz="2000" smtClean="0">
                <a:solidFill>
                  <a:schemeClr val="tx1"/>
                </a:solidFill>
              </a:rPr>
              <a:t>	Estudos anteriores muitas vezes descreviam uma incidência elevada de eventos adversos, tais como morte fetal ou hidropsia na MACC . </a:t>
            </a:r>
          </a:p>
          <a:p>
            <a:pPr algn="just" eaLnBrk="1" hangingPunct="1">
              <a:lnSpc>
                <a:spcPct val="80000"/>
              </a:lnSpc>
              <a:buFont typeface="Arial" pitchFamily="34" charset="0"/>
              <a:buNone/>
            </a:pPr>
            <a:endParaRPr lang="pt-BR" sz="2000" smtClean="0">
              <a:solidFill>
                <a:schemeClr val="tx1"/>
              </a:solidFill>
            </a:endParaRPr>
          </a:p>
          <a:p>
            <a:pPr algn="just" eaLnBrk="1" hangingPunct="1">
              <a:lnSpc>
                <a:spcPct val="70000"/>
              </a:lnSpc>
              <a:buFont typeface="Arial" pitchFamily="34" charset="0"/>
              <a:buNone/>
            </a:pPr>
            <a:r>
              <a:rPr lang="pt-BR" sz="1800" smtClean="0">
                <a:solidFill>
                  <a:schemeClr val="tx1"/>
                </a:solidFill>
              </a:rPr>
              <a:t>     As lesões macrocísticas podem necessitar de terapia intrauterina incluindo aspiração do cisto, derivação toracoamniótica, a injeção de agente esclerosante, ou em alguns casos, cirurgia fetal aberta para evitar complicações</a:t>
            </a:r>
            <a:r>
              <a:rPr lang="pt-BR" sz="2000" baseline="30000" smtClean="0">
                <a:solidFill>
                  <a:schemeClr val="tx1"/>
                </a:solidFill>
              </a:rPr>
              <a:t>12</a:t>
            </a:r>
            <a:r>
              <a:rPr lang="pt-BR" sz="1800" smtClean="0">
                <a:solidFill>
                  <a:schemeClr val="tx1"/>
                </a:solidFill>
              </a:rPr>
              <a:t>. Na experiência desse estudo, o cisto foi reduzido ou completamente removido após a aspiração e derivação toracoamniótica. Hidropsia fetal e função cardíaca fetal também foram melhoradas após tratamentos intrauterinos de sucesso.</a:t>
            </a:r>
          </a:p>
          <a:p>
            <a:pPr algn="just" eaLnBrk="1" hangingPunct="1">
              <a:lnSpc>
                <a:spcPct val="70000"/>
              </a:lnSpc>
              <a:buFont typeface="Arial" pitchFamily="34" charset="0"/>
              <a:buNone/>
            </a:pPr>
            <a:endParaRPr lang="pt-BR" sz="1800" smtClean="0">
              <a:solidFill>
                <a:schemeClr val="tx1"/>
              </a:solidFill>
            </a:endParaRPr>
          </a:p>
          <a:p>
            <a:pPr algn="ctr" eaLnBrk="1" hangingPunct="1">
              <a:lnSpc>
                <a:spcPct val="70000"/>
              </a:lnSpc>
              <a:buFont typeface="Arial" pitchFamily="34" charset="0"/>
              <a:buNone/>
            </a:pPr>
            <a:r>
              <a:rPr lang="pt-BR" sz="2000" b="1" smtClean="0">
                <a:solidFill>
                  <a:srgbClr val="FFFF00"/>
                </a:solidFill>
              </a:rPr>
              <a:t>    Adzick et al haviam proposto um novo sistema de classificação para MACC com base no componente predominante da lesão (cística ou sólida). Uma lesão macrocística indica cistos simples ou múltiplos, que são 5 milímetros ou mais de diâmetro enquanto que uma lesão microcística é uma massa sólida ecogênica. </a:t>
            </a:r>
          </a:p>
          <a:p>
            <a:pPr algn="just" eaLnBrk="1" hangingPunct="1">
              <a:lnSpc>
                <a:spcPct val="80000"/>
              </a:lnSpc>
              <a:buFont typeface="Arial" pitchFamily="34" charset="0"/>
              <a:buNone/>
            </a:pPr>
            <a:endParaRPr lang="pt-BR" sz="2000" b="1" smtClean="0">
              <a:solidFill>
                <a:srgbClr val="FFFF00"/>
              </a:solidFill>
            </a:endParaRPr>
          </a:p>
          <a:p>
            <a:pPr>
              <a:lnSpc>
                <a:spcPct val="70000"/>
              </a:lnSpc>
            </a:pPr>
            <a:endParaRPr lang="pt-BR" sz="2000" b="1" smtClean="0">
              <a:solidFill>
                <a:srgbClr val="FFFF00"/>
              </a:solidFill>
            </a:endParaRPr>
          </a:p>
        </p:txBody>
      </p:sp>
      <p:graphicFrame>
        <p:nvGraphicFramePr>
          <p:cNvPr id="63491" name="Group 3"/>
          <p:cNvGraphicFramePr>
            <a:graphicFrameLocks noGrp="1"/>
          </p:cNvGraphicFramePr>
          <p:nvPr/>
        </p:nvGraphicFramePr>
        <p:xfrm>
          <a:off x="1176338" y="492125"/>
          <a:ext cx="9909175" cy="731838"/>
        </p:xfrm>
        <a:graphic>
          <a:graphicData uri="http://schemas.openxmlformats.org/drawingml/2006/table">
            <a:tbl>
              <a:tblPr/>
              <a:tblGrid>
                <a:gridCol w="3303587"/>
                <a:gridCol w="3302000"/>
                <a:gridCol w="3303588"/>
              </a:tblGrid>
              <a:tr h="442913">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Terapia intrauterina para malforma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adenomat</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ó</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ide macroc</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í</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stica do pulmão</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Jin-Young Min e al. Apresenta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Aline D. de C. Cardoso, Marta David Rocha de Moura</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Arial"/>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5853" name="Picture 13" descr="Clique aqui para ver o artigo">
            <a:hlinkClick r:id="rId2"/>
          </p:cNvPr>
          <p:cNvPicPr>
            <a:picLocks noChangeAspect="1" noChangeArrowheads="1"/>
          </p:cNvPicPr>
          <p:nvPr/>
        </p:nvPicPr>
        <p:blipFill>
          <a:blip r:embed="rId3"/>
          <a:srcRect/>
          <a:stretch>
            <a:fillRect/>
          </a:stretch>
        </p:blipFill>
        <p:spPr bwMode="auto">
          <a:xfrm>
            <a:off x="8942388" y="693738"/>
            <a:ext cx="371475" cy="37147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bwMode="auto">
          <a:xfrm>
            <a:off x="1085850" y="1719263"/>
            <a:ext cx="10650538" cy="4902200"/>
          </a:xfrm>
        </p:spPr>
        <p:txBody>
          <a:bodyPr wrap="square" numCol="1" anchor="t" anchorCtr="0" compatLnSpc="1">
            <a:prstTxWarp prst="textNoShape">
              <a:avLst/>
            </a:prstTxWarp>
            <a:normAutofit lnSpcReduction="10000"/>
          </a:bodyPr>
          <a:lstStyle/>
          <a:p>
            <a:pPr>
              <a:lnSpc>
                <a:spcPct val="70000"/>
              </a:lnSpc>
              <a:defRPr/>
            </a:pPr>
            <a:r>
              <a:rPr lang="pt-BR" altLang="ko-KR" sz="1800" dirty="0" smtClean="0">
                <a:solidFill>
                  <a:schemeClr val="tx1"/>
                </a:solidFill>
                <a:ea typeface="Gulim" pitchFamily="34" charset="-127"/>
              </a:rPr>
              <a:t>Tivemos a oportunidade de estarmos presentes, registrando todo o procedimento em mídia. A abordagem </a:t>
            </a:r>
            <a:r>
              <a:rPr lang="pt-BR" altLang="ko-KR" sz="1800" i="1" dirty="0" smtClean="0">
                <a:solidFill>
                  <a:schemeClr val="tx1"/>
                </a:solidFill>
                <a:ea typeface="Gulim" pitchFamily="34" charset="-127"/>
              </a:rPr>
              <a:t>EXIT – Ex </a:t>
            </a:r>
            <a:r>
              <a:rPr lang="pt-BR" altLang="ko-KR" sz="1800" i="1" dirty="0" err="1" smtClean="0">
                <a:solidFill>
                  <a:schemeClr val="tx1"/>
                </a:solidFill>
                <a:ea typeface="Gulim" pitchFamily="34" charset="-127"/>
              </a:rPr>
              <a:t>Utero</a:t>
            </a:r>
            <a:r>
              <a:rPr lang="pt-BR" altLang="ko-KR" sz="1800" i="1" dirty="0" smtClean="0">
                <a:solidFill>
                  <a:schemeClr val="tx1"/>
                </a:solidFill>
                <a:ea typeface="Gulim" pitchFamily="34" charset="-127"/>
              </a:rPr>
              <a:t> e </a:t>
            </a:r>
            <a:r>
              <a:rPr lang="pt-BR" altLang="ko-KR" sz="1800" i="1" dirty="0" err="1" smtClean="0">
                <a:solidFill>
                  <a:schemeClr val="tx1"/>
                </a:solidFill>
                <a:ea typeface="Gulim" pitchFamily="34" charset="-127"/>
              </a:rPr>
              <a:t>Intrapartum</a:t>
            </a:r>
            <a:r>
              <a:rPr lang="pt-BR" altLang="ko-KR" sz="1800" i="1" dirty="0" smtClean="0">
                <a:solidFill>
                  <a:schemeClr val="tx1"/>
                </a:solidFill>
                <a:ea typeface="Gulim" pitchFamily="34" charset="-127"/>
              </a:rPr>
              <a:t> </a:t>
            </a:r>
            <a:r>
              <a:rPr lang="pt-BR" altLang="ko-KR" sz="1800" i="1" dirty="0" err="1" smtClean="0">
                <a:solidFill>
                  <a:schemeClr val="tx1"/>
                </a:solidFill>
                <a:ea typeface="Gulim" pitchFamily="34" charset="-127"/>
              </a:rPr>
              <a:t>Treatment</a:t>
            </a:r>
            <a:r>
              <a:rPr lang="pt-BR" altLang="ko-KR" sz="1800" dirty="0" smtClean="0">
                <a:solidFill>
                  <a:schemeClr val="tx1"/>
                </a:solidFill>
                <a:ea typeface="Gulim" pitchFamily="34" charset="-127"/>
              </a:rPr>
              <a:t> - é o procedimento de escolha em casos de obstrução das vias aéreas fetais por tumores ou malformações congênitas. Através deste procedimento pôde-se assegurar a oxigenação Fetal mediante a preservação da circulação uteroplacentária. O procedimento reduz a mortalidade </a:t>
            </a:r>
            <a:r>
              <a:rPr lang="pt-BR" altLang="ko-KR" sz="1800" dirty="0" err="1" smtClean="0">
                <a:solidFill>
                  <a:schemeClr val="tx1"/>
                </a:solidFill>
                <a:ea typeface="Gulim" pitchFamily="34" charset="-127"/>
              </a:rPr>
              <a:t>perinatal</a:t>
            </a:r>
            <a:r>
              <a:rPr lang="pt-BR" altLang="ko-KR" sz="1800" dirty="0" smtClean="0">
                <a:solidFill>
                  <a:schemeClr val="tx1"/>
                </a:solidFill>
                <a:ea typeface="Gulim" pitchFamily="34" charset="-127"/>
              </a:rPr>
              <a:t> e as complicações fetais causadas por </a:t>
            </a:r>
            <a:r>
              <a:rPr lang="pt-BR" altLang="ko-KR" sz="1800" dirty="0" err="1" smtClean="0">
                <a:solidFill>
                  <a:schemeClr val="tx1"/>
                </a:solidFill>
                <a:ea typeface="Gulim" pitchFamily="34" charset="-127"/>
              </a:rPr>
              <a:t>hipóxia</a:t>
            </a:r>
            <a:r>
              <a:rPr lang="pt-BR" altLang="ko-KR" sz="1800" dirty="0" smtClean="0">
                <a:solidFill>
                  <a:schemeClr val="tx1"/>
                </a:solidFill>
                <a:ea typeface="Gulim" pitchFamily="34" charset="-127"/>
              </a:rPr>
              <a:t>. No presente caso, relata-se o primeiro procedimento de EXIT feito no Brasil, no Hospital Materno Infantil de Brasília – HMIB, em um feto com diagnóstico de Malformação Congênita Pulmonar da Vias Aéreas - CPAM (malformação </a:t>
            </a:r>
            <a:r>
              <a:rPr lang="pt-BR" altLang="ko-KR" sz="1800" dirty="0" err="1" smtClean="0">
                <a:solidFill>
                  <a:schemeClr val="tx1"/>
                </a:solidFill>
                <a:ea typeface="Gulim" pitchFamily="34" charset="-127"/>
              </a:rPr>
              <a:t>adenomatóide</a:t>
            </a:r>
            <a:r>
              <a:rPr lang="pt-BR" altLang="ko-KR" sz="1800" dirty="0" smtClean="0">
                <a:solidFill>
                  <a:schemeClr val="tx1"/>
                </a:solidFill>
                <a:ea typeface="Gulim" pitchFamily="34" charset="-127"/>
              </a:rPr>
              <a:t> cística do pulmão do tipo </a:t>
            </a:r>
            <a:r>
              <a:rPr lang="pt-BR" altLang="ko-KR" sz="1800" dirty="0" err="1" smtClean="0">
                <a:solidFill>
                  <a:schemeClr val="tx1"/>
                </a:solidFill>
                <a:ea typeface="Gulim" pitchFamily="34" charset="-127"/>
              </a:rPr>
              <a:t>microscística-cistos</a:t>
            </a:r>
            <a:r>
              <a:rPr lang="pt-BR" altLang="ko-KR" sz="1800" dirty="0" smtClean="0">
                <a:solidFill>
                  <a:schemeClr val="tx1"/>
                </a:solidFill>
                <a:ea typeface="Gulim" pitchFamily="34" charset="-127"/>
              </a:rPr>
              <a:t> menores que 5mm), ocorrido no dia </a:t>
            </a:r>
            <a:r>
              <a:rPr lang="pt-BR" altLang="ko-KR" sz="1800" b="1" i="1" dirty="0" smtClean="0">
                <a:solidFill>
                  <a:schemeClr val="tx1"/>
                </a:solidFill>
                <a:ea typeface="Gulim" pitchFamily="34" charset="-127"/>
              </a:rPr>
              <a:t>26 de maio de 2014</a:t>
            </a:r>
            <a:r>
              <a:rPr lang="pt-BR" altLang="ko-KR" sz="1800" dirty="0" smtClean="0">
                <a:solidFill>
                  <a:schemeClr val="tx1"/>
                </a:solidFill>
                <a:ea typeface="Gulim" pitchFamily="34" charset="-127"/>
              </a:rPr>
              <a:t>. O procedimento EXIT requer a atuação conjunta de uma equipe multidisciplinar, incluindo especialistas em </a:t>
            </a:r>
            <a:r>
              <a:rPr lang="pt-BR" altLang="ko-KR" sz="1800" dirty="0" err="1" smtClean="0">
                <a:solidFill>
                  <a:schemeClr val="tx1"/>
                </a:solidFill>
                <a:ea typeface="Gulim" pitchFamily="34" charset="-127"/>
              </a:rPr>
              <a:t>ecocardiografia</a:t>
            </a:r>
            <a:r>
              <a:rPr lang="pt-BR" altLang="ko-KR" sz="1800" dirty="0" smtClean="0">
                <a:solidFill>
                  <a:schemeClr val="tx1"/>
                </a:solidFill>
                <a:ea typeface="Gulim" pitchFamily="34" charset="-127"/>
              </a:rPr>
              <a:t> fetal, </a:t>
            </a:r>
            <a:r>
              <a:rPr lang="pt-BR" altLang="ko-KR" sz="1800" dirty="0" err="1" smtClean="0">
                <a:solidFill>
                  <a:schemeClr val="tx1"/>
                </a:solidFill>
                <a:ea typeface="Gulim" pitchFamily="34" charset="-127"/>
              </a:rPr>
              <a:t>anestesiologia</a:t>
            </a:r>
            <a:r>
              <a:rPr lang="pt-BR" altLang="ko-KR" sz="1800" dirty="0" smtClean="0">
                <a:solidFill>
                  <a:schemeClr val="tx1"/>
                </a:solidFill>
                <a:ea typeface="Gulim" pitchFamily="34" charset="-127"/>
              </a:rPr>
              <a:t>, obstetrícia, medicina fetal, cirurgia fetal, </a:t>
            </a:r>
            <a:r>
              <a:rPr lang="pt-BR" altLang="ko-KR" sz="1800" dirty="0" err="1" smtClean="0">
                <a:solidFill>
                  <a:schemeClr val="tx1"/>
                </a:solidFill>
                <a:ea typeface="Gulim" pitchFamily="34" charset="-127"/>
              </a:rPr>
              <a:t>neonatologia</a:t>
            </a:r>
            <a:r>
              <a:rPr lang="pt-BR" altLang="ko-KR" sz="1800" dirty="0" smtClean="0">
                <a:solidFill>
                  <a:schemeClr val="tx1"/>
                </a:solidFill>
                <a:ea typeface="Gulim" pitchFamily="34" charset="-127"/>
              </a:rPr>
              <a:t> e terapia intensiva neonatal. O procedimento EXIT consiste em uma cesariana acompanhada da operação no feto. O feto é parcialmente exposto e </a:t>
            </a:r>
            <a:r>
              <a:rPr lang="pt-BR" altLang="ko-KR" sz="1800" dirty="0" err="1" smtClean="0">
                <a:solidFill>
                  <a:schemeClr val="tx1"/>
                </a:solidFill>
                <a:ea typeface="Gulim" pitchFamily="34" charset="-127"/>
              </a:rPr>
              <a:t>intubado</a:t>
            </a:r>
            <a:r>
              <a:rPr lang="pt-BR" altLang="ko-KR" sz="1800" dirty="0" smtClean="0">
                <a:solidFill>
                  <a:schemeClr val="tx1"/>
                </a:solidFill>
                <a:ea typeface="Gulim" pitchFamily="34" charset="-127"/>
              </a:rPr>
              <a:t>, sem o clampeamento do cordão umbilical. Portanto, o fluxo sanguíneo placentário e as trocas gasosas são mantidas. No anexo o que escrevemos sobre o tema (</a:t>
            </a:r>
            <a:r>
              <a:rPr lang="pt-BR" altLang="ko-KR" sz="1800" b="1" dirty="0" smtClean="0">
                <a:solidFill>
                  <a:schemeClr val="tx1"/>
                </a:solidFill>
                <a:ea typeface="Gulim" pitchFamily="34" charset="-127"/>
              </a:rPr>
              <a:t>Terapia ex-útero </a:t>
            </a:r>
            <a:r>
              <a:rPr lang="pt-BR" altLang="ko-KR" sz="1800" b="1" dirty="0" err="1" smtClean="0">
                <a:solidFill>
                  <a:schemeClr val="tx1"/>
                </a:solidFill>
                <a:ea typeface="Gulim" pitchFamily="34" charset="-127"/>
              </a:rPr>
              <a:t>intraparto</a:t>
            </a:r>
            <a:r>
              <a:rPr lang="pt-BR" altLang="ko-KR" sz="1800" b="1" dirty="0" smtClean="0">
                <a:solidFill>
                  <a:schemeClr val="tx1"/>
                </a:solidFill>
                <a:ea typeface="Gulim" pitchFamily="34" charset="-127"/>
              </a:rPr>
              <a:t>) </a:t>
            </a:r>
            <a:r>
              <a:rPr lang="pt-BR" altLang="ko-KR" sz="1800" dirty="0" smtClean="0">
                <a:solidFill>
                  <a:schemeClr val="tx1"/>
                </a:solidFill>
                <a:ea typeface="Gulim" pitchFamily="34" charset="-127"/>
              </a:rPr>
              <a:t>antes de iniciar o procedimento, amplamente discutido  entre as diferentes Equipes. Diferente de uma cesariana, o tempo entre o anestésico e o clampeamento do cordão é propositalmente prolongado para permitir procedimentos adicionais necessários para estabelecer vias aéreas seguras., tendo o objetivo preservar o fluxo de sangue para o útero por um período de tempo prolongado, de modo que um procedimento cirúrgico pode ser seguramente realizado sobre o feto. Isto é conseguido através do relaxamento do útero e a manutenção do volume do útero. Altas concentrações de anestésicos </a:t>
            </a:r>
            <a:r>
              <a:rPr lang="pt-BR" altLang="ko-KR" sz="1800" dirty="0" err="1" smtClean="0">
                <a:solidFill>
                  <a:schemeClr val="tx1"/>
                </a:solidFill>
                <a:ea typeface="Gulim" pitchFamily="34" charset="-127"/>
              </a:rPr>
              <a:t>inalatórios</a:t>
            </a:r>
            <a:r>
              <a:rPr lang="pt-BR" altLang="ko-KR" sz="1800" dirty="0" smtClean="0">
                <a:solidFill>
                  <a:schemeClr val="tx1"/>
                </a:solidFill>
                <a:ea typeface="Gulim" pitchFamily="34" charset="-127"/>
              </a:rPr>
              <a:t> em conjunto com </a:t>
            </a:r>
            <a:r>
              <a:rPr lang="pt-BR" altLang="ko-KR" sz="1800" dirty="0" err="1" smtClean="0">
                <a:solidFill>
                  <a:schemeClr val="tx1"/>
                </a:solidFill>
                <a:ea typeface="Gulim" pitchFamily="34" charset="-127"/>
              </a:rPr>
              <a:t>tocolíticos</a:t>
            </a:r>
            <a:r>
              <a:rPr lang="pt-BR" altLang="ko-KR" sz="1800" dirty="0" smtClean="0">
                <a:solidFill>
                  <a:schemeClr val="tx1"/>
                </a:solidFill>
                <a:ea typeface="Gulim" pitchFamily="34" charset="-127"/>
              </a:rPr>
              <a:t> adicionais são utilizadas para proporcionar o relaxamento uterino. A fim de manter o volume uterino, apenas a cabeça e parte superior do tronco são retiradas para o abdome materno (veja figura 1). O líquido amniótico perdido é substituído com um </a:t>
            </a:r>
            <a:r>
              <a:rPr lang="pt-BR" altLang="ko-KR" sz="1800" dirty="0" err="1" smtClean="0">
                <a:solidFill>
                  <a:schemeClr val="tx1"/>
                </a:solidFill>
                <a:ea typeface="Gulim" pitchFamily="34" charset="-127"/>
              </a:rPr>
              <a:t>amnioinfusão</a:t>
            </a:r>
            <a:r>
              <a:rPr lang="pt-BR" altLang="ko-KR" sz="1800" dirty="0" smtClean="0">
                <a:solidFill>
                  <a:schemeClr val="tx1"/>
                </a:solidFill>
                <a:ea typeface="Gulim" pitchFamily="34" charset="-127"/>
              </a:rPr>
              <a:t> aquecida contínua de solução fisiológica para  manter o volume do útero e prevenir separação placentária. Entre outras indicações são citadas  grandes massas cervicais como </a:t>
            </a:r>
            <a:r>
              <a:rPr lang="pt-BR" altLang="ko-KR" sz="1800" dirty="0" err="1" smtClean="0">
                <a:solidFill>
                  <a:schemeClr val="tx1"/>
                </a:solidFill>
                <a:ea typeface="Gulim" pitchFamily="34" charset="-127"/>
              </a:rPr>
              <a:t>teratomas</a:t>
            </a:r>
            <a:r>
              <a:rPr lang="pt-BR" altLang="ko-KR" sz="1800" dirty="0" smtClean="0">
                <a:solidFill>
                  <a:schemeClr val="tx1"/>
                </a:solidFill>
                <a:ea typeface="Gulim" pitchFamily="34" charset="-127"/>
              </a:rPr>
              <a:t> cervicais ou </a:t>
            </a:r>
            <a:r>
              <a:rPr lang="pt-BR" altLang="ko-KR" sz="1800" dirty="0" err="1" smtClean="0">
                <a:solidFill>
                  <a:schemeClr val="tx1"/>
                </a:solidFill>
                <a:ea typeface="Gulim" pitchFamily="34" charset="-127"/>
              </a:rPr>
              <a:t>linfangioma</a:t>
            </a:r>
            <a:r>
              <a:rPr lang="pt-BR" altLang="ko-KR" sz="1800" dirty="0" smtClean="0">
                <a:solidFill>
                  <a:schemeClr val="tx1"/>
                </a:solidFill>
                <a:ea typeface="Gulim" pitchFamily="34" charset="-127"/>
              </a:rPr>
              <a:t>, massas orofaríngeas, </a:t>
            </a:r>
            <a:r>
              <a:rPr lang="pt-BR" altLang="ko-KR" sz="1800" dirty="0" err="1" smtClean="0">
                <a:solidFill>
                  <a:schemeClr val="tx1"/>
                </a:solidFill>
                <a:ea typeface="Gulim" pitchFamily="34" charset="-127"/>
              </a:rPr>
              <a:t>micrognatia</a:t>
            </a:r>
            <a:r>
              <a:rPr lang="pt-BR" altLang="ko-KR" sz="1800" dirty="0" smtClean="0">
                <a:solidFill>
                  <a:schemeClr val="tx1"/>
                </a:solidFill>
                <a:ea typeface="Gulim" pitchFamily="34" charset="-127"/>
              </a:rPr>
              <a:t> severa, obstrução congênita alta das vias aéreas, , </a:t>
            </a:r>
            <a:r>
              <a:rPr lang="pt-BR" altLang="ko-KR" sz="1800" dirty="0" err="1" smtClean="0">
                <a:solidFill>
                  <a:schemeClr val="tx1"/>
                </a:solidFill>
                <a:ea typeface="Gulim" pitchFamily="34" charset="-127"/>
              </a:rPr>
              <a:t>sequestro</a:t>
            </a:r>
            <a:r>
              <a:rPr lang="pt-BR" altLang="ko-KR" sz="1800" dirty="0" smtClean="0">
                <a:solidFill>
                  <a:schemeClr val="tx1"/>
                </a:solidFill>
                <a:ea typeface="Gulim" pitchFamily="34" charset="-127"/>
              </a:rPr>
              <a:t> broncopulmonar, grandes massas do mediastino.</a:t>
            </a:r>
            <a:endParaRPr lang="pt-BR" sz="1800" dirty="0" smtClean="0">
              <a:solidFill>
                <a:schemeClr val="tx1"/>
              </a:solidFill>
            </a:endParaRPr>
          </a:p>
        </p:txBody>
      </p:sp>
      <p:graphicFrame>
        <p:nvGraphicFramePr>
          <p:cNvPr id="53273" name="Group 25"/>
          <p:cNvGraphicFramePr>
            <a:graphicFrameLocks noGrp="1"/>
          </p:cNvGraphicFramePr>
          <p:nvPr/>
        </p:nvGraphicFramePr>
        <p:xfrm>
          <a:off x="1298575" y="708025"/>
          <a:ext cx="10061575" cy="944563"/>
        </p:xfrm>
        <a:graphic>
          <a:graphicData uri="http://schemas.openxmlformats.org/drawingml/2006/table">
            <a:tbl>
              <a:tblPr/>
              <a:tblGrid>
                <a:gridCol w="3354388"/>
                <a:gridCol w="3352800"/>
                <a:gridCol w="3354387"/>
              </a:tblGrid>
              <a:tr h="930275">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Procedimento Ex Utero e Intrapartum - EXIT - para corre</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de Malforma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Congênita das Vias A</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reas e Pulmão - CPAM</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Paulo Maur</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í</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cio Silva Lassance, Acimar Gon</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alves da Cunha J</a:t>
                      </a:r>
                      <a:r>
                        <a:rPr kumimoji="0" lang="en-US" sz="1400" b="0" i="0" u="none" strike="noStrike" cap="none" normalizeH="0" baseline="0" smtClean="0">
                          <a:ln>
                            <a:noFill/>
                          </a:ln>
                          <a:solidFill>
                            <a:srgbClr val="000066"/>
                          </a:solidFill>
                          <a:effectLst/>
                          <a:latin typeface="Arial"/>
                          <a:ea typeface="Geneva"/>
                          <a:cs typeface="Times New Roman" pitchFamily="18" charset="0"/>
                          <a:hlinkClick r:id="rId2"/>
                        </a:rPr>
                        <a:t>ú</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nior, Marcelo de Oliveira Lima Filippo et al</a:t>
                      </a:r>
                      <a:endParaRPr kumimoji="0" lang="en-US" sz="14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Arial"/>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6877" name="Picture 7" descr="Clique aqui para ver o artigo">
            <a:hlinkClick r:id="rId2"/>
          </p:cNvPr>
          <p:cNvPicPr>
            <a:picLocks noChangeAspect="1" noChangeArrowheads="1"/>
          </p:cNvPicPr>
          <p:nvPr/>
        </p:nvPicPr>
        <p:blipFill>
          <a:blip r:embed="rId3"/>
          <a:srcRect/>
          <a:stretch>
            <a:fillRect/>
          </a:stretch>
        </p:blipFill>
        <p:spPr bwMode="auto">
          <a:xfrm>
            <a:off x="9261475" y="1011238"/>
            <a:ext cx="371475" cy="371475"/>
          </a:xfrm>
          <a:prstGeom prst="rect">
            <a:avLst/>
          </a:prstGeom>
          <a:noFill/>
          <a:ln w="9525">
            <a:noFill/>
            <a:miter lim="800000"/>
            <a:headEnd/>
            <a:tailEnd/>
          </a:ln>
        </p:spPr>
      </p:pic>
      <p:sp>
        <p:nvSpPr>
          <p:cNvPr id="36878" name="Oval 26"/>
          <p:cNvSpPr>
            <a:spLocks noChangeArrowheads="1"/>
          </p:cNvSpPr>
          <p:nvPr/>
        </p:nvSpPr>
        <p:spPr bwMode="auto">
          <a:xfrm>
            <a:off x="1347788" y="150813"/>
            <a:ext cx="10093325" cy="461962"/>
          </a:xfrm>
          <a:prstGeom prst="ellipse">
            <a:avLst/>
          </a:prstGeom>
          <a:solidFill>
            <a:schemeClr val="accent1"/>
          </a:solidFill>
          <a:ln w="57150">
            <a:solidFill>
              <a:srgbClr val="FF3399"/>
            </a:solidFill>
            <a:round/>
            <a:headEnd/>
            <a:tailEnd/>
          </a:ln>
        </p:spPr>
        <p:txBody>
          <a:bodyPr wrap="none" anchor="ctr"/>
          <a:lstStyle/>
          <a:p>
            <a:pPr algn="ctr" defTabSz="914400"/>
            <a:r>
              <a:rPr lang="pt-BR"/>
              <a:t>26/5/2014: Realização da primeira EXIT no HMIB/SES/DF</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idx="4294967295"/>
          </p:nvPr>
        </p:nvSpPr>
        <p:spPr bwMode="auto">
          <a:xfrm>
            <a:off x="527050" y="-220663"/>
            <a:ext cx="10972800" cy="1143001"/>
          </a:xfrm>
          <a:noFill/>
        </p:spPr>
        <p:txBody>
          <a:bodyPr wrap="square" lIns="121917" tIns="60958" rIns="121917" bIns="60958" numCol="1" anchorCtr="0" compatLnSpc="1">
            <a:prstTxWarp prst="textNoShape">
              <a:avLst/>
            </a:prstTxWarp>
          </a:bodyPr>
          <a:lstStyle/>
          <a:p>
            <a:pPr algn="ctr" eaLnBrk="1" hangingPunct="1"/>
            <a:r>
              <a:rPr lang="pt-BR" sz="2000" smtClean="0">
                <a:solidFill>
                  <a:srgbClr val="FF3399"/>
                </a:solidFill>
              </a:rPr>
              <a:t>Em 26 de maio de 2014: a realização da primeira EXIT no Hospital HRAS/HMIB (SES/DF): MALFORMAÇÃO ADEMATÓIDE CÍSTICA CONGÊNITA DO PULMÃO</a:t>
            </a:r>
          </a:p>
        </p:txBody>
      </p:sp>
      <p:pic>
        <p:nvPicPr>
          <p:cNvPr id="37891" name="Picture 4" descr="DSC04426"/>
          <p:cNvPicPr>
            <a:picLocks noChangeAspect="1" noChangeArrowheads="1"/>
          </p:cNvPicPr>
          <p:nvPr/>
        </p:nvPicPr>
        <p:blipFill>
          <a:blip r:embed="rId2"/>
          <a:srcRect/>
          <a:stretch>
            <a:fillRect/>
          </a:stretch>
        </p:blipFill>
        <p:spPr bwMode="auto">
          <a:xfrm>
            <a:off x="0" y="741363"/>
            <a:ext cx="4965700" cy="3724275"/>
          </a:xfrm>
          <a:prstGeom prst="rect">
            <a:avLst/>
          </a:prstGeom>
          <a:noFill/>
          <a:ln w="9525">
            <a:noFill/>
            <a:miter lim="800000"/>
            <a:headEnd/>
            <a:tailEnd/>
          </a:ln>
        </p:spPr>
      </p:pic>
      <p:pic>
        <p:nvPicPr>
          <p:cNvPr id="37892" name="Picture 5" descr="DSC04431"/>
          <p:cNvPicPr>
            <a:picLocks noChangeAspect="1" noChangeArrowheads="1"/>
          </p:cNvPicPr>
          <p:nvPr/>
        </p:nvPicPr>
        <p:blipFill>
          <a:blip r:embed="rId3"/>
          <a:srcRect/>
          <a:stretch>
            <a:fillRect/>
          </a:stretch>
        </p:blipFill>
        <p:spPr bwMode="auto">
          <a:xfrm>
            <a:off x="0" y="4483100"/>
            <a:ext cx="4224338" cy="2374900"/>
          </a:xfrm>
          <a:prstGeom prst="rect">
            <a:avLst/>
          </a:prstGeom>
          <a:noFill/>
          <a:ln w="9525">
            <a:noFill/>
            <a:miter lim="800000"/>
            <a:headEnd/>
            <a:tailEnd/>
          </a:ln>
        </p:spPr>
      </p:pic>
      <p:pic>
        <p:nvPicPr>
          <p:cNvPr id="37893" name="Picture 6"/>
          <p:cNvPicPr>
            <a:picLocks noChangeAspect="1" noChangeArrowheads="1"/>
          </p:cNvPicPr>
          <p:nvPr/>
        </p:nvPicPr>
        <p:blipFill>
          <a:blip r:embed="rId4"/>
          <a:srcRect/>
          <a:stretch>
            <a:fillRect/>
          </a:stretch>
        </p:blipFill>
        <p:spPr bwMode="auto">
          <a:xfrm>
            <a:off x="4945063" y="741363"/>
            <a:ext cx="4610100" cy="3748087"/>
          </a:xfrm>
          <a:prstGeom prst="rect">
            <a:avLst/>
          </a:prstGeom>
          <a:noFill/>
          <a:ln w="9525">
            <a:noFill/>
            <a:miter lim="800000"/>
            <a:headEnd/>
            <a:tailEnd/>
          </a:ln>
        </p:spPr>
      </p:pic>
      <p:pic>
        <p:nvPicPr>
          <p:cNvPr id="37894" name="Picture 7"/>
          <p:cNvPicPr>
            <a:picLocks noChangeAspect="1" noChangeArrowheads="1"/>
          </p:cNvPicPr>
          <p:nvPr/>
        </p:nvPicPr>
        <p:blipFill>
          <a:blip r:embed="rId5"/>
          <a:srcRect/>
          <a:stretch>
            <a:fillRect/>
          </a:stretch>
        </p:blipFill>
        <p:spPr bwMode="auto">
          <a:xfrm>
            <a:off x="4271963" y="4484688"/>
            <a:ext cx="4511675" cy="2373312"/>
          </a:xfrm>
          <a:prstGeom prst="rect">
            <a:avLst/>
          </a:prstGeom>
          <a:noFill/>
          <a:ln w="9525">
            <a:noFill/>
            <a:miter lim="800000"/>
            <a:headEnd/>
            <a:tailEnd/>
          </a:ln>
        </p:spPr>
      </p:pic>
      <p:pic>
        <p:nvPicPr>
          <p:cNvPr id="37895" name="Picture 9"/>
          <p:cNvPicPr>
            <a:picLocks noChangeAspect="1" noChangeArrowheads="1"/>
          </p:cNvPicPr>
          <p:nvPr/>
        </p:nvPicPr>
        <p:blipFill>
          <a:blip r:embed="rId6"/>
          <a:srcRect/>
          <a:stretch>
            <a:fillRect/>
          </a:stretch>
        </p:blipFill>
        <p:spPr bwMode="auto">
          <a:xfrm>
            <a:off x="8337550" y="4484688"/>
            <a:ext cx="3854450" cy="2373312"/>
          </a:xfrm>
          <a:prstGeom prst="rect">
            <a:avLst/>
          </a:prstGeom>
          <a:noFill/>
          <a:ln w="9525">
            <a:noFill/>
            <a:miter lim="800000"/>
            <a:headEnd/>
            <a:tailEnd/>
          </a:ln>
        </p:spPr>
      </p:pic>
      <p:pic>
        <p:nvPicPr>
          <p:cNvPr id="37896" name="Picture 10"/>
          <p:cNvPicPr>
            <a:picLocks noChangeAspect="1" noChangeArrowheads="1"/>
          </p:cNvPicPr>
          <p:nvPr/>
        </p:nvPicPr>
        <p:blipFill>
          <a:blip r:embed="rId7"/>
          <a:srcRect/>
          <a:stretch>
            <a:fillRect/>
          </a:stretch>
        </p:blipFill>
        <p:spPr bwMode="auto">
          <a:xfrm>
            <a:off x="9529763" y="1509713"/>
            <a:ext cx="2662237" cy="2046287"/>
          </a:xfrm>
          <a:prstGeom prst="rect">
            <a:avLst/>
          </a:prstGeom>
          <a:noFill/>
          <a:ln w="9525">
            <a:noFill/>
            <a:miter lim="800000"/>
            <a:headEnd/>
            <a:tailEnd/>
          </a:ln>
        </p:spPr>
      </p:pic>
      <p:sp>
        <p:nvSpPr>
          <p:cNvPr id="37897" name="AutoShape 13"/>
          <p:cNvSpPr>
            <a:spLocks noChangeArrowheads="1"/>
          </p:cNvSpPr>
          <p:nvPr/>
        </p:nvSpPr>
        <p:spPr bwMode="auto">
          <a:xfrm>
            <a:off x="11472863" y="646113"/>
            <a:ext cx="719137" cy="547687"/>
          </a:xfrm>
          <a:prstGeom prst="rightArrow">
            <a:avLst>
              <a:gd name="adj1" fmla="val 50000"/>
              <a:gd name="adj2" fmla="val 32826"/>
            </a:avLst>
          </a:prstGeom>
          <a:solidFill>
            <a:schemeClr val="accent1"/>
          </a:solidFill>
          <a:ln w="57150">
            <a:solidFill>
              <a:srgbClr val="FF3399"/>
            </a:solidFill>
            <a:miter lim="800000"/>
            <a:headEnd/>
            <a:tailEnd/>
          </a:ln>
        </p:spPr>
        <p:txBody>
          <a:bodyPr wrap="none" lIns="121917" tIns="60958" rIns="121917" bIns="60958" anchor="ctr"/>
          <a:lstStyle/>
          <a:p>
            <a:pPr defTabSz="1219200"/>
            <a:endParaRPr lang="pt-BR" sz="2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DSC04417"/>
          <p:cNvPicPr>
            <a:picLocks noChangeAspect="1" noChangeArrowheads="1"/>
          </p:cNvPicPr>
          <p:nvPr/>
        </p:nvPicPr>
        <p:blipFill>
          <a:blip r:embed="rId2"/>
          <a:srcRect/>
          <a:stretch>
            <a:fillRect/>
          </a:stretch>
        </p:blipFill>
        <p:spPr bwMode="auto">
          <a:xfrm>
            <a:off x="0" y="646113"/>
            <a:ext cx="6959600" cy="5219700"/>
          </a:xfrm>
          <a:prstGeom prst="rect">
            <a:avLst/>
          </a:prstGeom>
          <a:noFill/>
          <a:ln w="9525">
            <a:noFill/>
            <a:miter lim="800000"/>
            <a:headEnd/>
            <a:tailEnd/>
          </a:ln>
        </p:spPr>
      </p:pic>
      <p:pic>
        <p:nvPicPr>
          <p:cNvPr id="38915" name="Picture 5" descr="DSC04462"/>
          <p:cNvPicPr>
            <a:picLocks noChangeAspect="1" noChangeArrowheads="1"/>
          </p:cNvPicPr>
          <p:nvPr/>
        </p:nvPicPr>
        <p:blipFill>
          <a:blip r:embed="rId3"/>
          <a:srcRect/>
          <a:stretch>
            <a:fillRect/>
          </a:stretch>
        </p:blipFill>
        <p:spPr bwMode="auto">
          <a:xfrm>
            <a:off x="7151688" y="0"/>
            <a:ext cx="4289425" cy="3217863"/>
          </a:xfrm>
          <a:prstGeom prst="rect">
            <a:avLst/>
          </a:prstGeom>
          <a:noFill/>
          <a:ln w="9525">
            <a:noFill/>
            <a:miter lim="800000"/>
            <a:headEnd/>
            <a:tailEnd/>
          </a:ln>
        </p:spPr>
      </p:pic>
      <p:pic>
        <p:nvPicPr>
          <p:cNvPr id="38916" name="Picture 6"/>
          <p:cNvPicPr>
            <a:picLocks noChangeAspect="1" noChangeArrowheads="1"/>
          </p:cNvPicPr>
          <p:nvPr/>
        </p:nvPicPr>
        <p:blipFill>
          <a:blip r:embed="rId4"/>
          <a:srcRect/>
          <a:stretch>
            <a:fillRect/>
          </a:stretch>
        </p:blipFill>
        <p:spPr bwMode="auto">
          <a:xfrm>
            <a:off x="6959600" y="3238500"/>
            <a:ext cx="4706938" cy="361950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idx="4294967295"/>
          </p:nvPr>
        </p:nvSpPr>
        <p:spPr bwMode="auto">
          <a:noFill/>
        </p:spPr>
        <p:txBody>
          <a:bodyPr wrap="square" numCol="1" anchorCtr="0" compatLnSpc="1">
            <a:prstTxWarp prst="textNoShape">
              <a:avLst/>
            </a:prstTxWarp>
          </a:bodyPr>
          <a:lstStyle/>
          <a:p>
            <a:pPr eaLnBrk="1" hangingPunct="1"/>
            <a:r>
              <a:rPr lang="pt-BR" smtClean="0">
                <a:solidFill>
                  <a:srgbClr val="FFFF00"/>
                </a:solidFill>
              </a:rPr>
              <a:t>OBRIGADO!</a:t>
            </a:r>
          </a:p>
        </p:txBody>
      </p:sp>
      <p:sp>
        <p:nvSpPr>
          <p:cNvPr id="39939" name="Text Box 5"/>
          <p:cNvSpPr txBox="1">
            <a:spLocks noChangeArrowheads="1"/>
          </p:cNvSpPr>
          <p:nvPr/>
        </p:nvSpPr>
        <p:spPr bwMode="auto">
          <a:xfrm>
            <a:off x="2338388" y="6348413"/>
            <a:ext cx="7721600" cy="396875"/>
          </a:xfrm>
          <a:prstGeom prst="rect">
            <a:avLst/>
          </a:prstGeom>
          <a:noFill/>
          <a:ln w="9525">
            <a:noFill/>
            <a:miter lim="800000"/>
            <a:headEnd/>
            <a:tailEnd/>
          </a:ln>
        </p:spPr>
        <p:txBody>
          <a:bodyPr wrap="none">
            <a:spAutoFit/>
          </a:bodyPr>
          <a:lstStyle/>
          <a:p>
            <a:pPr defTabSz="914400"/>
            <a:r>
              <a:rPr lang="pt-BR" sz="2000">
                <a:solidFill>
                  <a:srgbClr val="FFFF00"/>
                </a:solidFill>
              </a:rPr>
              <a:t>Staffs e Residentes da Unidade de Neonatologia do HMIB/SES/DF</a:t>
            </a:r>
          </a:p>
        </p:txBody>
      </p:sp>
      <p:pic>
        <p:nvPicPr>
          <p:cNvPr id="39940" name="Picture 4" descr="20160226_090243"/>
          <p:cNvPicPr>
            <a:picLocks noChangeAspect="1" noChangeArrowheads="1"/>
          </p:cNvPicPr>
          <p:nvPr/>
        </p:nvPicPr>
        <p:blipFill>
          <a:blip r:embed="rId2"/>
          <a:srcRect/>
          <a:stretch>
            <a:fillRect/>
          </a:stretch>
        </p:blipFill>
        <p:spPr bwMode="auto">
          <a:xfrm>
            <a:off x="1592263" y="1722438"/>
            <a:ext cx="8393112" cy="4618037"/>
          </a:xfrm>
          <a:prstGeom prst="rect">
            <a:avLst/>
          </a:prstGeom>
          <a:noFill/>
          <a:ln w="38100">
            <a:solidFill>
              <a:srgbClr val="FF3399"/>
            </a:solidFill>
            <a:miter lim="800000"/>
            <a:headEnd/>
            <a:tailEnd/>
          </a:ln>
        </p:spPr>
      </p:pic>
      <p:sp>
        <p:nvSpPr>
          <p:cNvPr id="39941" name="Text Box 5"/>
          <p:cNvSpPr txBox="1">
            <a:spLocks noChangeArrowheads="1"/>
          </p:cNvSpPr>
          <p:nvPr/>
        </p:nvSpPr>
        <p:spPr bwMode="auto">
          <a:xfrm>
            <a:off x="3832225" y="1766888"/>
            <a:ext cx="565150" cy="366712"/>
          </a:xfrm>
          <a:prstGeom prst="rect">
            <a:avLst/>
          </a:prstGeom>
          <a:noFill/>
          <a:ln w="9525">
            <a:noFill/>
            <a:miter lim="800000"/>
            <a:headEnd/>
            <a:tailEnd/>
          </a:ln>
        </p:spPr>
        <p:txBody>
          <a:bodyPr wrap="none">
            <a:spAutoFit/>
          </a:bodyPr>
          <a:lstStyle/>
          <a:p>
            <a:r>
              <a:rPr lang="pt-BR">
                <a:solidFill>
                  <a:srgbClr val="0000FF"/>
                </a:solidFill>
              </a:rPr>
              <a:t>Yuji</a:t>
            </a:r>
          </a:p>
        </p:txBody>
      </p:sp>
      <p:sp>
        <p:nvSpPr>
          <p:cNvPr id="39942" name="Line 6"/>
          <p:cNvSpPr>
            <a:spLocks noChangeShapeType="1"/>
          </p:cNvSpPr>
          <p:nvPr/>
        </p:nvSpPr>
        <p:spPr bwMode="auto">
          <a:xfrm>
            <a:off x="4287838" y="2035175"/>
            <a:ext cx="188912" cy="138113"/>
          </a:xfrm>
          <a:prstGeom prst="line">
            <a:avLst/>
          </a:prstGeom>
          <a:noFill/>
          <a:ln w="38100">
            <a:solidFill>
              <a:srgbClr val="FF3399"/>
            </a:solidFill>
            <a:round/>
            <a:headEnd/>
            <a:tailEnd type="triangle" w="med" len="med"/>
          </a:ln>
        </p:spPr>
        <p:txBody>
          <a:bodyPr/>
          <a:lstStyle/>
          <a:p>
            <a:endParaRPr lang="pt-BR"/>
          </a:p>
        </p:txBody>
      </p:sp>
    </p:spTree>
  </p:cSld>
  <p:clrMapOvr>
    <a:masterClrMapping/>
  </p:clrMapOvr>
</p:sld>
</file>

<file path=ppt/theme/theme1.xml><?xml version="1.0" encoding="utf-8"?>
<a:theme xmlns:a="http://schemas.openxmlformats.org/drawingml/2006/main" name="Profundidade">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TM04033923[[fn=Profundidade]]</Template>
  <TotalTime>369</TotalTime>
  <Words>1882</Words>
  <Application>Microsoft Office PowerPoint</Application>
  <PresentationFormat>Personalizar</PresentationFormat>
  <Paragraphs>140</Paragraphs>
  <Slides>38</Slides>
  <Notes>0</Notes>
  <HiddenSlides>0</HiddenSlides>
  <MMClips>0</MMClips>
  <ScaleCrop>false</ScaleCrop>
  <HeadingPairs>
    <vt:vector size="4" baseType="variant">
      <vt:variant>
        <vt:lpstr>Tema</vt:lpstr>
      </vt:variant>
      <vt:variant>
        <vt:i4>1</vt:i4>
      </vt:variant>
      <vt:variant>
        <vt:lpstr>Títulos de slides</vt:lpstr>
      </vt:variant>
      <vt:variant>
        <vt:i4>38</vt:i4>
      </vt:variant>
    </vt:vector>
  </HeadingPairs>
  <TitlesOfParts>
    <vt:vector size="39" baseType="lpstr">
      <vt:lpstr>Profundidade</vt:lpstr>
      <vt:lpstr>Relato de caso:  malformação adenomatóide  cística  congênita  tratada  com  sucesso por cirurgia  fetal  aberta (seguimento  de  5 anos  e  revisão  da  literatura)  </vt:lpstr>
      <vt:lpstr>Slide 2</vt:lpstr>
      <vt:lpstr>Slide 3</vt:lpstr>
      <vt:lpstr>Slide 4</vt:lpstr>
      <vt:lpstr>Slide 5</vt:lpstr>
      <vt:lpstr>Slide 6</vt:lpstr>
      <vt:lpstr>Slide 7</vt:lpstr>
      <vt:lpstr>Intraoperatório Histerotomia materna, toracotomia de RN e resseção de MAC com 29 semanas e 2 dias de gestação sob anestesia geral. </vt:lpstr>
      <vt:lpstr>Slide 9</vt:lpstr>
      <vt:lpstr>Slide 10</vt:lpstr>
      <vt:lpstr>Slide 11</vt:lpstr>
      <vt:lpstr>Slide 12</vt:lpstr>
      <vt:lpstr>Slide 13</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Slide 25</vt:lpstr>
      <vt:lpstr>Slide 26</vt:lpstr>
      <vt:lpstr>Slide 27</vt:lpstr>
      <vt:lpstr>Slide 28</vt:lpstr>
      <vt:lpstr>Slide 29</vt:lpstr>
      <vt:lpstr>Slide 30</vt:lpstr>
      <vt:lpstr>Slide 31</vt:lpstr>
      <vt:lpstr>Slide 32</vt:lpstr>
      <vt:lpstr>Slide 33</vt:lpstr>
      <vt:lpstr>Slide 34</vt:lpstr>
      <vt:lpstr>Slide 35</vt:lpstr>
      <vt:lpstr>Em 26 de maio de 2014: a realização da primeira EXIT no Hospital HRAS/HMIB (SES/DF): MALFORMAÇÃO ADEMATÓIDE CÍSTICA CONGÊNITA DO PULMÃO</vt:lpstr>
      <vt:lpstr>Slide 37</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Relato de caso- adenomatose cística Discussões clínica/ UTIN- HMIB</dc:title>
  <dc:creator>Josias Bezerra Farias</dc:creator>
  <cp:lastModifiedBy>Paulo</cp:lastModifiedBy>
  <cp:revision>43</cp:revision>
  <dcterms:created xsi:type="dcterms:W3CDTF">2017-02-08T23:54:03Z</dcterms:created>
  <dcterms:modified xsi:type="dcterms:W3CDTF">2017-03-29T19:54:28Z</dcterms:modified>
</cp:coreProperties>
</file>