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86" r:id="rId5"/>
    <p:sldId id="259" r:id="rId6"/>
    <p:sldId id="260" r:id="rId7"/>
    <p:sldId id="261" r:id="rId8"/>
    <p:sldId id="262" r:id="rId9"/>
    <p:sldId id="263" r:id="rId10"/>
    <p:sldId id="264" r:id="rId11"/>
    <p:sldId id="265" r:id="rId12"/>
    <p:sldId id="266"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327" r:id="rId31"/>
    <p:sldId id="328" r:id="rId32"/>
    <p:sldId id="329" r:id="rId33"/>
    <p:sldId id="285"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30" r:id="rId56"/>
    <p:sldId id="331"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32" r:id="rId77"/>
    <p:sldId id="333" r:id="rId7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4" d="100"/>
          <a:sy n="84" d="100"/>
        </p:scale>
        <p:origin x="-1454" y="-8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en-U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a:p>
        </p:txBody>
      </p:sp>
      <p:sp>
        <p:nvSpPr>
          <p:cNvPr id="4" name="Espaço Reservado para Data 3"/>
          <p:cNvSpPr>
            <a:spLocks noGrp="1"/>
          </p:cNvSpPr>
          <p:nvPr>
            <p:ph type="dt" sz="half" idx="10"/>
          </p:nvPr>
        </p:nvSpPr>
        <p:spPr/>
        <p:txBody>
          <a:bodyPr/>
          <a:lstStyle>
            <a:lvl1pPr>
              <a:defRPr/>
            </a:lvl1pPr>
          </a:lstStyle>
          <a:p>
            <a:pPr>
              <a:defRPr/>
            </a:pPr>
            <a:fld id="{3FE64E73-9BFF-4592-96FE-5590711C8352}" type="datetimeFigureOut">
              <a:rPr lang="en-US"/>
              <a:pPr>
                <a:defRPr/>
              </a:pPr>
              <a:t>4/6/2014</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25C14ED3-DC40-4269-B0C4-340A6D0307A0}" type="slidenum">
              <a:rPr lang="en-US"/>
              <a:pPr>
                <a:defRPr/>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22A1B0D8-712C-423D-95E0-3B733F5C3E3A}" type="datetimeFigureOut">
              <a:rPr lang="en-US"/>
              <a:pPr>
                <a:defRPr/>
              </a:pPr>
              <a:t>4/6/2014</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4993B26D-5F73-41D5-AF08-7E75FFA38656}" type="slidenum">
              <a:rPr lang="en-US"/>
              <a:pPr>
                <a:defRPr/>
              </a:pPr>
              <a:t>‹nº›</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279CACCD-400C-4194-A880-7F45237A831E}" type="datetimeFigureOut">
              <a:rPr lang="en-US"/>
              <a:pPr>
                <a:defRPr/>
              </a:pPr>
              <a:t>4/6/2014</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B3A0E637-909F-4158-B209-1BEC06AA7494}" type="slidenum">
              <a:rPr lang="en-US"/>
              <a:pPr>
                <a:defRPr/>
              </a:pPr>
              <a:t>‹nº›</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3"/>
          <p:cNvSpPr>
            <a:spLocks noGrp="1"/>
          </p:cNvSpPr>
          <p:nvPr>
            <p:ph type="dt" sz="half" idx="10"/>
          </p:nvPr>
        </p:nvSpPr>
        <p:spPr/>
        <p:txBody>
          <a:bodyPr/>
          <a:lstStyle>
            <a:lvl1pPr>
              <a:defRPr/>
            </a:lvl1pPr>
          </a:lstStyle>
          <a:p>
            <a:pPr>
              <a:defRPr/>
            </a:pPr>
            <a:fld id="{6885E54C-23B5-4125-9D21-0A1C739FFAC0}" type="datetimeFigureOut">
              <a:rPr lang="en-US"/>
              <a:pPr>
                <a:defRPr/>
              </a:pPr>
              <a:t>4/6/2014</a:t>
            </a:fld>
            <a:endParaRPr lang="en-US"/>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F20F1AAC-D6BB-4B98-8CD1-258BA448547B}" type="slidenum">
              <a:rPr lang="en-US"/>
              <a:pPr>
                <a:defRPr/>
              </a:pPr>
              <a:t>‹nº›</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3"/>
          <p:cNvSpPr>
            <a:spLocks noGrp="1"/>
          </p:cNvSpPr>
          <p:nvPr>
            <p:ph type="dt" sz="half" idx="10"/>
          </p:nvPr>
        </p:nvSpPr>
        <p:spPr/>
        <p:txBody>
          <a:bodyPr/>
          <a:lstStyle>
            <a:lvl1pPr>
              <a:defRPr/>
            </a:lvl1pPr>
          </a:lstStyle>
          <a:p>
            <a:pPr>
              <a:defRPr/>
            </a:pPr>
            <a:fld id="{F5DEF064-1D5E-41D7-B217-6D2998886E6F}" type="datetimeFigureOut">
              <a:rPr lang="en-US"/>
              <a:pPr>
                <a:defRPr/>
              </a:pPr>
              <a:t>4/6/2014</a:t>
            </a:fld>
            <a:endParaRPr lang="en-US"/>
          </a:p>
        </p:txBody>
      </p:sp>
      <p:sp>
        <p:nvSpPr>
          <p:cNvPr id="8" name="Espaço Reservado para Rodapé 4"/>
          <p:cNvSpPr>
            <a:spLocks noGrp="1"/>
          </p:cNvSpPr>
          <p:nvPr>
            <p:ph type="ftr" sz="quarter" idx="11"/>
          </p:nvPr>
        </p:nvSpPr>
        <p:spPr/>
        <p:txBody>
          <a:bodyPr/>
          <a:lstStyle>
            <a:lvl1pPr>
              <a:defRPr/>
            </a:lvl1pPr>
          </a:lstStyle>
          <a:p>
            <a:pPr>
              <a:defRPr/>
            </a:pPr>
            <a:endParaRPr lang="en-US"/>
          </a:p>
        </p:txBody>
      </p:sp>
      <p:sp>
        <p:nvSpPr>
          <p:cNvPr id="9" name="Espaço Reservado para Número de Slide 5"/>
          <p:cNvSpPr>
            <a:spLocks noGrp="1"/>
          </p:cNvSpPr>
          <p:nvPr>
            <p:ph type="sldNum" sz="quarter" idx="12"/>
          </p:nvPr>
        </p:nvSpPr>
        <p:spPr/>
        <p:txBody>
          <a:bodyPr/>
          <a:lstStyle>
            <a:lvl1pPr>
              <a:defRPr/>
            </a:lvl1pPr>
          </a:lstStyle>
          <a:p>
            <a:pPr>
              <a:defRPr/>
            </a:pPr>
            <a:fld id="{E74D3CBA-0A7A-4299-A3E9-E0255062E689}" type="slidenum">
              <a:rPr lang="en-US"/>
              <a:pPr>
                <a:defRPr/>
              </a:pPr>
              <a:t>‹nº›</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3"/>
          <p:cNvSpPr>
            <a:spLocks noGrp="1"/>
          </p:cNvSpPr>
          <p:nvPr>
            <p:ph type="dt" sz="half" idx="10"/>
          </p:nvPr>
        </p:nvSpPr>
        <p:spPr/>
        <p:txBody>
          <a:bodyPr/>
          <a:lstStyle>
            <a:lvl1pPr>
              <a:defRPr/>
            </a:lvl1pPr>
          </a:lstStyle>
          <a:p>
            <a:pPr>
              <a:defRPr/>
            </a:pPr>
            <a:fld id="{ABF926E4-C665-4743-881B-463B7C356157}" type="datetimeFigureOut">
              <a:rPr lang="en-US"/>
              <a:pPr>
                <a:defRPr/>
              </a:pPr>
              <a:t>4/6/2014</a:t>
            </a:fld>
            <a:endParaRPr lang="en-US"/>
          </a:p>
        </p:txBody>
      </p:sp>
      <p:sp>
        <p:nvSpPr>
          <p:cNvPr id="4" name="Espaço Reservado para Rodapé 4"/>
          <p:cNvSpPr>
            <a:spLocks noGrp="1"/>
          </p:cNvSpPr>
          <p:nvPr>
            <p:ph type="ftr" sz="quarter" idx="11"/>
          </p:nvPr>
        </p:nvSpPr>
        <p:spPr/>
        <p:txBody>
          <a:bodyPr/>
          <a:lstStyle>
            <a:lvl1pPr>
              <a:defRPr/>
            </a:lvl1pPr>
          </a:lstStyle>
          <a:p>
            <a:pPr>
              <a:defRPr/>
            </a:pPr>
            <a:endParaRPr lang="en-US"/>
          </a:p>
        </p:txBody>
      </p:sp>
      <p:sp>
        <p:nvSpPr>
          <p:cNvPr id="5" name="Espaço Reservado para Número de Slide 5"/>
          <p:cNvSpPr>
            <a:spLocks noGrp="1"/>
          </p:cNvSpPr>
          <p:nvPr>
            <p:ph type="sldNum" sz="quarter" idx="12"/>
          </p:nvPr>
        </p:nvSpPr>
        <p:spPr/>
        <p:txBody>
          <a:bodyPr/>
          <a:lstStyle>
            <a:lvl1pPr>
              <a:defRPr/>
            </a:lvl1pPr>
          </a:lstStyle>
          <a:p>
            <a:pPr>
              <a:defRPr/>
            </a:pPr>
            <a:fld id="{B0E2E5AC-164F-4071-9AA9-36AFC3F1A974}" type="slidenum">
              <a:rPr lang="en-US"/>
              <a:pPr>
                <a:defRPr/>
              </a:pPr>
              <a:t>‹nº›</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A6ED05BD-C0FC-4A2D-B12A-CA06FE5715FB}" type="datetimeFigureOut">
              <a:rPr lang="en-US"/>
              <a:pPr>
                <a:defRPr/>
              </a:pPr>
              <a:t>4/6/2014</a:t>
            </a:fld>
            <a:endParaRPr lang="en-US"/>
          </a:p>
        </p:txBody>
      </p:sp>
      <p:sp>
        <p:nvSpPr>
          <p:cNvPr id="3" name="Espaço Reservado para Rodapé 4"/>
          <p:cNvSpPr>
            <a:spLocks noGrp="1"/>
          </p:cNvSpPr>
          <p:nvPr>
            <p:ph type="ftr" sz="quarter" idx="11"/>
          </p:nvPr>
        </p:nvSpPr>
        <p:spPr/>
        <p:txBody>
          <a:bodyPr/>
          <a:lstStyle>
            <a:lvl1pPr>
              <a:defRPr/>
            </a:lvl1pPr>
          </a:lstStyle>
          <a:p>
            <a:pPr>
              <a:defRPr/>
            </a:pPr>
            <a:endParaRPr lang="en-US"/>
          </a:p>
        </p:txBody>
      </p:sp>
      <p:sp>
        <p:nvSpPr>
          <p:cNvPr id="4" name="Espaço Reservado para Número de Slide 5"/>
          <p:cNvSpPr>
            <a:spLocks noGrp="1"/>
          </p:cNvSpPr>
          <p:nvPr>
            <p:ph type="sldNum" sz="quarter" idx="12"/>
          </p:nvPr>
        </p:nvSpPr>
        <p:spPr/>
        <p:txBody>
          <a:bodyPr/>
          <a:lstStyle>
            <a:lvl1pPr>
              <a:defRPr/>
            </a:lvl1pPr>
          </a:lstStyle>
          <a:p>
            <a:pPr>
              <a:defRPr/>
            </a:pPr>
            <a:fld id="{EFFD8502-87AA-4FFD-9283-9BA2570A2D46}" type="slidenum">
              <a:rPr lang="en-US"/>
              <a:pPr>
                <a:defRPr/>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en-US"/>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99FAA521-06CF-4B4C-8AE4-F6158BF1F224}" type="datetimeFigureOut">
              <a:rPr lang="en-US"/>
              <a:pPr>
                <a:defRPr/>
              </a:pPr>
              <a:t>4/6/2014</a:t>
            </a:fld>
            <a:endParaRPr lang="en-US"/>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0755194F-447B-470B-A85F-9FA4780A9DB6}" type="slidenum">
              <a:rPr lang="en-US"/>
              <a:pPr>
                <a:defRPr/>
              </a:pPr>
              <a:t>‹nº›</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63EFB7C6-59EA-409A-A88A-73A9B815430C}" type="datetimeFigureOut">
              <a:rPr lang="en-US"/>
              <a:pPr>
                <a:defRPr/>
              </a:pPr>
              <a:t>4/6/2014</a:t>
            </a:fld>
            <a:endParaRPr lang="en-US"/>
          </a:p>
        </p:txBody>
      </p:sp>
      <p:sp>
        <p:nvSpPr>
          <p:cNvPr id="6" name="Espaço Reservado para Rodapé 4"/>
          <p:cNvSpPr>
            <a:spLocks noGrp="1"/>
          </p:cNvSpPr>
          <p:nvPr>
            <p:ph type="ftr" sz="quarter" idx="11"/>
          </p:nvPr>
        </p:nvSpPr>
        <p:spPr/>
        <p:txBody>
          <a:bodyPr/>
          <a:lstStyle>
            <a:lvl1pPr>
              <a:defRPr/>
            </a:lvl1pPr>
          </a:lstStyle>
          <a:p>
            <a:pPr>
              <a:defRPr/>
            </a:pPr>
            <a:endParaRPr lang="en-US"/>
          </a:p>
        </p:txBody>
      </p:sp>
      <p:sp>
        <p:nvSpPr>
          <p:cNvPr id="7" name="Espaço Reservado para Número de Slide 5"/>
          <p:cNvSpPr>
            <a:spLocks noGrp="1"/>
          </p:cNvSpPr>
          <p:nvPr>
            <p:ph type="sldNum" sz="quarter" idx="12"/>
          </p:nvPr>
        </p:nvSpPr>
        <p:spPr/>
        <p:txBody>
          <a:bodyPr/>
          <a:lstStyle>
            <a:lvl1pPr>
              <a:defRPr/>
            </a:lvl1pPr>
          </a:lstStyle>
          <a:p>
            <a:pPr>
              <a:defRPr/>
            </a:pPr>
            <a:fld id="{BF9F9AFE-7E8D-455D-98EB-6F3625B3B6E0}" type="slidenum">
              <a:rPr lang="en-US"/>
              <a:pPr>
                <a:defRPr/>
              </a:pPr>
              <a:t>‹nº›</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131EDF02-F3FA-49F4-B541-407C33275EA1}" type="datetimeFigureOut">
              <a:rPr lang="en-US"/>
              <a:pPr>
                <a:defRPr/>
              </a:pPr>
              <a:t>4/6/2014</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1CDB0B6F-565A-4FFD-9997-2CA5E74F809A}" type="slidenum">
              <a:rPr lang="en-US"/>
              <a:pPr>
                <a:defRPr/>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3"/>
          <p:cNvSpPr>
            <a:spLocks noGrp="1"/>
          </p:cNvSpPr>
          <p:nvPr>
            <p:ph type="dt" sz="half" idx="10"/>
          </p:nvPr>
        </p:nvSpPr>
        <p:spPr/>
        <p:txBody>
          <a:bodyPr/>
          <a:lstStyle>
            <a:lvl1pPr>
              <a:defRPr/>
            </a:lvl1pPr>
          </a:lstStyle>
          <a:p>
            <a:pPr>
              <a:defRPr/>
            </a:pPr>
            <a:fld id="{C53928A7-B9F7-41EA-B81C-2D3CD8739BF5}" type="datetimeFigureOut">
              <a:rPr lang="en-US"/>
              <a:pPr>
                <a:defRPr/>
              </a:pPr>
              <a:t>4/6/2014</a:t>
            </a:fld>
            <a:endParaRPr lang="en-US"/>
          </a:p>
        </p:txBody>
      </p:sp>
      <p:sp>
        <p:nvSpPr>
          <p:cNvPr id="5" name="Espaço Reservado para Rodapé 4"/>
          <p:cNvSpPr>
            <a:spLocks noGrp="1"/>
          </p:cNvSpPr>
          <p:nvPr>
            <p:ph type="ftr" sz="quarter" idx="11"/>
          </p:nvPr>
        </p:nvSpPr>
        <p:spPr/>
        <p:txBody>
          <a:bodyPr/>
          <a:lstStyle>
            <a:lvl1pPr>
              <a:defRPr/>
            </a:lvl1pPr>
          </a:lstStyle>
          <a:p>
            <a:pPr>
              <a:defRPr/>
            </a:pPr>
            <a:endParaRPr lang="en-US"/>
          </a:p>
        </p:txBody>
      </p:sp>
      <p:sp>
        <p:nvSpPr>
          <p:cNvPr id="6" name="Espaço Reservado para Número de Slide 5"/>
          <p:cNvSpPr>
            <a:spLocks noGrp="1"/>
          </p:cNvSpPr>
          <p:nvPr>
            <p:ph type="sldNum" sz="quarter" idx="12"/>
          </p:nvPr>
        </p:nvSpPr>
        <p:spPr/>
        <p:txBody>
          <a:bodyPr/>
          <a:lstStyle>
            <a:lvl1pPr>
              <a:defRPr/>
            </a:lvl1pPr>
          </a:lstStyle>
          <a:p>
            <a:pPr>
              <a:defRPr/>
            </a:pPr>
            <a:fld id="{E1C5E871-6145-48C1-8214-ED29B7CA5E40}" type="slidenum">
              <a:rPr lang="en-US"/>
              <a:pPr>
                <a:defRPr/>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endParaRPr lang="en-US" smtClean="0"/>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7538690C-1D57-4B2B-B410-161723D9C924}" type="datetimeFigureOut">
              <a:rPr lang="en-US"/>
              <a:pPr>
                <a:defRPr/>
              </a:pPr>
              <a:t>4/6/2014</a:t>
            </a:fld>
            <a:endParaRPr lang="en-US"/>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09C362DE-911B-439D-8A92-F55469F31BF6}" type="slidenum">
              <a:rPr lang="en-US"/>
              <a:pPr>
                <a:defRPr/>
              </a:pPr>
              <a:t>‹nº›</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ncbi.nlm.nih.gov/pubmed/24635773"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p:cNvSpPr txBox="1">
            <a:spLocks noChangeArrowheads="1"/>
          </p:cNvSpPr>
          <p:nvPr/>
        </p:nvSpPr>
        <p:spPr bwMode="auto">
          <a:xfrm>
            <a:off x="12700" y="228600"/>
            <a:ext cx="9199563" cy="822325"/>
          </a:xfrm>
          <a:prstGeom prst="rect">
            <a:avLst/>
          </a:prstGeom>
          <a:noFill/>
          <a:ln w="9525">
            <a:noFill/>
            <a:miter lim="800000"/>
            <a:headEnd/>
            <a:tailEnd/>
          </a:ln>
          <a:effectLst/>
        </p:spPr>
        <p:txBody>
          <a:bodyPr wrap="none">
            <a:spAutoFit/>
          </a:bodyPr>
          <a:lstStyle/>
          <a:p>
            <a:pPr algn="ctr"/>
            <a:r>
              <a:rPr lang="pt-BR" sz="2400" b="1">
                <a:solidFill>
                  <a:schemeClr val="accent1"/>
                </a:solidFill>
              </a:rPr>
              <a:t>Ensaio randomizado do Cuidado baseado no Protocolo para o</a:t>
            </a:r>
          </a:p>
          <a:p>
            <a:pPr algn="ctr"/>
            <a:r>
              <a:rPr lang="pt-BR" sz="2400" b="1">
                <a:solidFill>
                  <a:schemeClr val="accent1"/>
                </a:solidFill>
              </a:rPr>
              <a:t>choque séptico precoce</a:t>
            </a:r>
          </a:p>
        </p:txBody>
      </p:sp>
      <p:sp>
        <p:nvSpPr>
          <p:cNvPr id="13317" name="Text Box 5"/>
          <p:cNvSpPr txBox="1">
            <a:spLocks noChangeArrowheads="1"/>
          </p:cNvSpPr>
          <p:nvPr/>
        </p:nvSpPr>
        <p:spPr bwMode="auto">
          <a:xfrm>
            <a:off x="914400" y="4191000"/>
            <a:ext cx="7499350" cy="1190625"/>
          </a:xfrm>
          <a:prstGeom prst="rect">
            <a:avLst/>
          </a:prstGeom>
          <a:noFill/>
          <a:ln w="9525">
            <a:noFill/>
            <a:miter lim="800000"/>
            <a:headEnd/>
            <a:tailEnd/>
          </a:ln>
          <a:effectLst/>
        </p:spPr>
        <p:txBody>
          <a:bodyPr wrap="none">
            <a:spAutoFit/>
          </a:bodyPr>
          <a:lstStyle/>
          <a:p>
            <a:pPr algn="ctr"/>
            <a:r>
              <a:rPr lang="pt-BR">
                <a:solidFill>
                  <a:schemeClr val="hlink"/>
                </a:solidFill>
              </a:rPr>
              <a:t>Artigo Apresentado na UTI Pediátrica do HRAS/HMIB. Pelo Dr. Joaquim</a:t>
            </a:r>
          </a:p>
          <a:p>
            <a:pPr algn="ctr"/>
            <a:r>
              <a:rPr lang="pt-BR">
                <a:solidFill>
                  <a:schemeClr val="hlink"/>
                </a:solidFill>
              </a:rPr>
              <a:t>Bezerra, Coordenado pelo Dr. Alexandre Serafim</a:t>
            </a:r>
          </a:p>
          <a:p>
            <a:pPr algn="ctr"/>
            <a:r>
              <a:rPr lang="pt-BR">
                <a:solidFill>
                  <a:schemeClr val="hlink"/>
                </a:solidFill>
                <a:hlinkClick r:id="rId2"/>
              </a:rPr>
              <a:t>www.paulomargotto.com.br</a:t>
            </a:r>
            <a:r>
              <a:rPr lang="pt-BR">
                <a:solidFill>
                  <a:schemeClr val="hlink"/>
                </a:solidFill>
              </a:rPr>
              <a:t> </a:t>
            </a:r>
          </a:p>
          <a:p>
            <a:pPr algn="ctr"/>
            <a:r>
              <a:rPr lang="pt-BR">
                <a:solidFill>
                  <a:schemeClr val="hlink"/>
                </a:solidFill>
              </a:rPr>
              <a:t>Brasília, 8 de abril de 2014</a:t>
            </a:r>
          </a:p>
        </p:txBody>
      </p:sp>
      <p:sp>
        <p:nvSpPr>
          <p:cNvPr id="13318" name="Rectangle 6"/>
          <p:cNvSpPr>
            <a:spLocks noChangeArrowheads="1"/>
          </p:cNvSpPr>
          <p:nvPr/>
        </p:nvSpPr>
        <p:spPr bwMode="auto">
          <a:xfrm>
            <a:off x="-304800" y="1676400"/>
            <a:ext cx="8801100" cy="1922463"/>
          </a:xfrm>
          <a:prstGeom prst="rect">
            <a:avLst/>
          </a:prstGeom>
          <a:noFill/>
          <a:ln w="9525">
            <a:noFill/>
            <a:miter lim="800000"/>
            <a:headEnd/>
            <a:tailEnd/>
          </a:ln>
          <a:effectLst/>
        </p:spPr>
        <p:txBody>
          <a:bodyPr wrap="none" lIns="1587000" tIns="0" rIns="0" bIns="0" anchor="ctr">
            <a:spAutoFit/>
          </a:bodyPr>
          <a:lstStyle/>
          <a:p>
            <a:pPr algn="ctr"/>
            <a:r>
              <a:rPr lang="en-US">
                <a:hlinkClick r:id="rId3"/>
              </a:rPr>
              <a:t>A </a:t>
            </a:r>
            <a:r>
              <a:rPr lang="en-US" b="1">
                <a:hlinkClick r:id="rId3"/>
              </a:rPr>
              <a:t>Randomized</a:t>
            </a:r>
            <a:r>
              <a:rPr lang="en-US">
                <a:hlinkClick r:id="rId3"/>
              </a:rPr>
              <a:t> </a:t>
            </a:r>
            <a:r>
              <a:rPr lang="en-US" b="1">
                <a:hlinkClick r:id="rId3"/>
              </a:rPr>
              <a:t>Trial</a:t>
            </a:r>
            <a:r>
              <a:rPr lang="en-US">
                <a:hlinkClick r:id="rId3"/>
              </a:rPr>
              <a:t> of </a:t>
            </a:r>
            <a:r>
              <a:rPr lang="en-US" b="1">
                <a:hlinkClick r:id="rId3"/>
              </a:rPr>
              <a:t>Protocol-Based</a:t>
            </a:r>
            <a:r>
              <a:rPr lang="en-US">
                <a:hlinkClick r:id="rId3"/>
              </a:rPr>
              <a:t> </a:t>
            </a:r>
            <a:r>
              <a:rPr lang="en-US" b="1">
                <a:hlinkClick r:id="rId3"/>
              </a:rPr>
              <a:t>Care</a:t>
            </a:r>
            <a:r>
              <a:rPr lang="en-US">
                <a:hlinkClick r:id="rId3"/>
              </a:rPr>
              <a:t> for </a:t>
            </a:r>
            <a:r>
              <a:rPr lang="en-US" b="1">
                <a:hlinkClick r:id="rId3"/>
              </a:rPr>
              <a:t>Early</a:t>
            </a:r>
            <a:r>
              <a:rPr lang="en-US">
                <a:hlinkClick r:id="rId3"/>
              </a:rPr>
              <a:t> </a:t>
            </a:r>
            <a:r>
              <a:rPr lang="en-US" b="1">
                <a:hlinkClick r:id="rId3"/>
              </a:rPr>
              <a:t>Septic Shock</a:t>
            </a:r>
            <a:r>
              <a:rPr lang="en-US">
                <a:hlinkClick r:id="rId3"/>
              </a:rPr>
              <a:t>.</a:t>
            </a:r>
            <a:endParaRPr lang="en-US"/>
          </a:p>
          <a:p>
            <a:pPr algn="ctr"/>
            <a:r>
              <a:rPr lang="en-US"/>
              <a:t>The ProCESS Investigators.</a:t>
            </a:r>
          </a:p>
          <a:p>
            <a:pPr algn="ctr"/>
            <a:r>
              <a:rPr lang="en-US"/>
              <a:t>N Engl J Med. 2014 Mar 18. [Epub ahead of print]</a:t>
            </a:r>
          </a:p>
          <a:p>
            <a:pPr algn="ctr"/>
            <a:r>
              <a:rPr lang="en-US"/>
              <a:t>PMID:</a:t>
            </a:r>
          </a:p>
          <a:p>
            <a:pPr lvl="1" algn="ctr"/>
            <a:r>
              <a:rPr lang="en-US"/>
              <a:t>24635773</a:t>
            </a:r>
          </a:p>
          <a:p>
            <a:pPr lvl="1" algn="ctr"/>
            <a:r>
              <a:rPr lang="en-US"/>
              <a:t>[PubMed - as supplied by publisher] </a:t>
            </a:r>
          </a:p>
          <a:p>
            <a:pPr algn="ctr"/>
            <a:r>
              <a:rPr lang="en-US">
                <a:hlinkClick r:id="rId3"/>
              </a:rPr>
              <a:t>Free Article</a:t>
            </a:r>
            <a:r>
              <a:rPr lang="en-US"/>
              <a:t> (</a:t>
            </a:r>
            <a:r>
              <a:rPr lang="en-US">
                <a:solidFill>
                  <a:schemeClr val="hlink"/>
                </a:solidFill>
              </a:rPr>
              <a:t>ARTIGO INTEGRAL!)</a:t>
            </a:r>
          </a:p>
        </p:txBody>
      </p:sp>
      <p:sp>
        <p:nvSpPr>
          <p:cNvPr id="13319" name="Line 7"/>
          <p:cNvSpPr>
            <a:spLocks noChangeShapeType="1"/>
          </p:cNvSpPr>
          <p:nvPr/>
        </p:nvSpPr>
        <p:spPr bwMode="auto">
          <a:xfrm>
            <a:off x="914400" y="1371600"/>
            <a:ext cx="304800" cy="381000"/>
          </a:xfrm>
          <a:prstGeom prst="line">
            <a:avLst/>
          </a:prstGeom>
          <a:noFill/>
          <a:ln w="76200">
            <a:solidFill>
              <a:srgbClr val="0000FF"/>
            </a:solidFill>
            <a:round/>
            <a:headEnd/>
            <a:tailEnd type="triangle" w="med" len="med"/>
          </a:ln>
          <a:effectLst/>
        </p:spPr>
        <p:txBody>
          <a:bodyPr/>
          <a:lstStyle/>
          <a:p>
            <a:endParaRPr lang="pt-BR"/>
          </a:p>
        </p:txBody>
      </p:sp>
      <p:sp>
        <p:nvSpPr>
          <p:cNvPr id="13320" name="Text Box 8"/>
          <p:cNvSpPr txBox="1">
            <a:spLocks noChangeArrowheads="1"/>
          </p:cNvSpPr>
          <p:nvPr/>
        </p:nvSpPr>
        <p:spPr bwMode="auto">
          <a:xfrm>
            <a:off x="898525" y="1027113"/>
            <a:ext cx="1327150" cy="366712"/>
          </a:xfrm>
          <a:prstGeom prst="rect">
            <a:avLst/>
          </a:prstGeom>
          <a:noFill/>
          <a:ln w="9525">
            <a:noFill/>
            <a:miter lim="800000"/>
            <a:headEnd/>
            <a:tailEnd/>
          </a:ln>
          <a:effectLst/>
        </p:spPr>
        <p:txBody>
          <a:bodyPr wrap="none">
            <a:spAutoFit/>
          </a:bodyPr>
          <a:lstStyle/>
          <a:p>
            <a:r>
              <a:rPr lang="pt-BR">
                <a:solidFill>
                  <a:schemeClr val="accent1"/>
                </a:solidFill>
              </a:rPr>
              <a:t>Clicar aqui!</a:t>
            </a:r>
          </a:p>
        </p:txBody>
      </p:sp>
      <p:pic>
        <p:nvPicPr>
          <p:cNvPr id="13321" name="Picture 9" descr="1111111"/>
          <p:cNvPicPr>
            <a:picLocks noChangeAspect="1" noChangeArrowheads="1"/>
          </p:cNvPicPr>
          <p:nvPr/>
        </p:nvPicPr>
        <p:blipFill>
          <a:blip r:embed="rId4"/>
          <a:srcRect/>
          <a:stretch>
            <a:fillRect/>
          </a:stretch>
        </p:blipFill>
        <p:spPr bwMode="auto">
          <a:xfrm>
            <a:off x="0" y="5410200"/>
            <a:ext cx="9144000" cy="14478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title"/>
          </p:nvPr>
        </p:nvSpPr>
        <p:spPr/>
        <p:txBody>
          <a:bodyPr/>
          <a:lstStyle/>
          <a:p>
            <a:r>
              <a:rPr lang="pt-BR" smtClean="0"/>
              <a:t>Introdução</a:t>
            </a:r>
            <a:endParaRPr lang="en-US" smtClean="0"/>
          </a:p>
        </p:txBody>
      </p:sp>
      <p:sp>
        <p:nvSpPr>
          <p:cNvPr id="14338" name="Espaço Reservado para Conteúdo 2"/>
          <p:cNvSpPr>
            <a:spLocks noGrp="1"/>
          </p:cNvSpPr>
          <p:nvPr>
            <p:ph idx="1"/>
          </p:nvPr>
        </p:nvSpPr>
        <p:spPr/>
        <p:txBody>
          <a:bodyPr/>
          <a:lstStyle/>
          <a:p>
            <a:r>
              <a:rPr lang="pt-BR" b="1" smtClean="0"/>
              <a:t>Há mais de 750.000 casos/ano de sepse grave e choque séptico no EUA. A maioria dos pacientes que se apresenta com sepse receberam o atendimento inicial no departamento de emergência  e a mortalidade a curto prazo é de 20% ou mais</a:t>
            </a:r>
            <a:endParaRPr lang="en-US"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p:txBody>
          <a:bodyPr/>
          <a:lstStyle/>
          <a:p>
            <a:r>
              <a:rPr lang="pt-BR" smtClean="0"/>
              <a:t>Introdução</a:t>
            </a:r>
            <a:endParaRPr lang="en-US" smtClean="0"/>
          </a:p>
        </p:txBody>
      </p:sp>
      <p:sp>
        <p:nvSpPr>
          <p:cNvPr id="15362" name="Espaço Reservado para Conteúdo 2"/>
          <p:cNvSpPr>
            <a:spLocks noGrp="1"/>
          </p:cNvSpPr>
          <p:nvPr>
            <p:ph idx="1"/>
          </p:nvPr>
        </p:nvSpPr>
        <p:spPr/>
        <p:txBody>
          <a:bodyPr/>
          <a:lstStyle/>
          <a:p>
            <a:r>
              <a:rPr lang="pt-BR" b="1" smtClean="0"/>
              <a:t>Em 2001, Rivers et al: pacientes com sepse grave ou choque séptico em um departamento de emergência, a </a:t>
            </a:r>
            <a:r>
              <a:rPr lang="pt-BR" b="1" u="sng" smtClean="0"/>
              <a:t>mortalidade foi significativamente menor entre os tratados de acordo com o </a:t>
            </a:r>
            <a:r>
              <a:rPr lang="pt-BR" b="1" i="1" u="sng" smtClean="0"/>
              <a:t>early goal-directed therapy</a:t>
            </a:r>
            <a:r>
              <a:rPr lang="pt-BR" b="1" u="sng" smtClean="0"/>
              <a:t> (EGDT)</a:t>
            </a:r>
            <a:r>
              <a:rPr lang="pt-BR" b="1" smtClean="0"/>
              <a:t> comparado com aqueles que receberam a terapia padrão ( 30,5 % vs 46,5 % ).</a:t>
            </a:r>
          </a:p>
          <a:p>
            <a:endParaRPr lang="en-US"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p:txBody>
          <a:bodyPr/>
          <a:lstStyle/>
          <a:p>
            <a:r>
              <a:rPr lang="pt-BR" smtClean="0"/>
              <a:t>Introdução</a:t>
            </a:r>
            <a:endParaRPr lang="en-US" smtClean="0"/>
          </a:p>
        </p:txBody>
      </p:sp>
      <p:sp>
        <p:nvSpPr>
          <p:cNvPr id="16386" name="Espaço Reservado para Conteúdo 2"/>
          <p:cNvSpPr>
            <a:spLocks noGrp="1"/>
          </p:cNvSpPr>
          <p:nvPr>
            <p:ph idx="1"/>
          </p:nvPr>
        </p:nvSpPr>
        <p:spPr/>
        <p:txBody>
          <a:bodyPr/>
          <a:lstStyle/>
          <a:p>
            <a:r>
              <a:rPr lang="pt-BR" b="1" smtClean="0"/>
              <a:t> Com base na premissa de que, à terapia usual, faltava agressividade, avaliação oportuna e tratamento, </a:t>
            </a:r>
            <a:r>
              <a:rPr lang="pt-BR" b="1" u="sng" smtClean="0"/>
              <a:t>o protocolo  EGDT associou  o cateterismo venoso central para monitorizar a pressão venosa central (PVC)  e a  saturação venosa central de oxigênio (ScvO2) </a:t>
            </a:r>
            <a:r>
              <a:rPr lang="pt-BR" b="1" smtClean="0"/>
              <a:t>,  utilizados para guiar o uso de fluidos intravenosos , vasopressores , transfusões de hemácias e dobutamina,  para atingir  metas fisiológicas pré-especificadas .</a:t>
            </a:r>
            <a:endParaRPr lang="en-US" smtClean="0"/>
          </a:p>
          <a:p>
            <a:endParaRPr lang="en-US"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p:txBody>
          <a:bodyPr/>
          <a:lstStyle/>
          <a:p>
            <a:r>
              <a:rPr lang="pt-BR" smtClean="0"/>
              <a:t>Introdução</a:t>
            </a:r>
            <a:endParaRPr lang="en-US" smtClean="0"/>
          </a:p>
        </p:txBody>
      </p:sp>
      <p:sp>
        <p:nvSpPr>
          <p:cNvPr id="17410" name="Espaço Reservado para Conteúdo 2"/>
          <p:cNvSpPr>
            <a:spLocks noGrp="1"/>
          </p:cNvSpPr>
          <p:nvPr>
            <p:ph idx="1"/>
          </p:nvPr>
        </p:nvSpPr>
        <p:spPr/>
        <p:txBody>
          <a:bodyPr/>
          <a:lstStyle/>
          <a:p>
            <a:r>
              <a:rPr lang="pt-BR" b="1" smtClean="0"/>
              <a:t>Desde a publicação daquele artigo, houve muitas mudanças na condução da sepse, levantando </a:t>
            </a:r>
            <a:r>
              <a:rPr lang="pt-BR" b="1" u="sng" smtClean="0"/>
              <a:t>a questão se todos os elementos do protocolo são ainda necessários.</a:t>
            </a:r>
            <a:endParaRPr lang="en-US" u="sng"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r>
              <a:rPr lang="pt-BR" smtClean="0"/>
              <a:t>Introdução</a:t>
            </a:r>
            <a:endParaRPr lang="en-US" smtClean="0"/>
          </a:p>
        </p:txBody>
      </p:sp>
      <p:sp>
        <p:nvSpPr>
          <p:cNvPr id="3" name="Espaço Reservado para Conteúdo 2"/>
          <p:cNvSpPr>
            <a:spLocks noGrp="1"/>
          </p:cNvSpPr>
          <p:nvPr>
            <p:ph idx="1"/>
          </p:nvPr>
        </p:nvSpPr>
        <p:spPr/>
        <p:txBody>
          <a:bodyPr rtlCol="0">
            <a:normAutofit fontScale="85000" lnSpcReduction="10000"/>
          </a:bodyPr>
          <a:lstStyle/>
          <a:p>
            <a:pPr fontAlgn="auto">
              <a:spcAft>
                <a:spcPts val="0"/>
              </a:spcAft>
              <a:buFont typeface="Arial" pitchFamily="34" charset="0"/>
              <a:buChar char="•"/>
              <a:defRPr/>
            </a:pPr>
            <a:r>
              <a:rPr lang="pt-BR" b="1" dirty="0"/>
              <a:t>Para responder esta questão, foi elaborado um estudo multicêntrico comparando estratégias de </a:t>
            </a:r>
            <a:r>
              <a:rPr lang="pt-BR" b="1" dirty="0" smtClean="0"/>
              <a:t>ressuscitação  </a:t>
            </a:r>
            <a:r>
              <a:rPr lang="pt-BR" b="1" dirty="0"/>
              <a:t>alternativas em um amplo grupo de pacientes com choque </a:t>
            </a:r>
            <a:r>
              <a:rPr lang="pt-BR" b="1" dirty="0" smtClean="0"/>
              <a:t>séptico.</a:t>
            </a:r>
          </a:p>
          <a:p>
            <a:pPr fontAlgn="auto">
              <a:spcAft>
                <a:spcPts val="0"/>
              </a:spcAft>
              <a:buFont typeface="Arial" pitchFamily="34" charset="0"/>
              <a:buChar char="•"/>
              <a:defRPr/>
            </a:pPr>
            <a:r>
              <a:rPr lang="pt-BR" b="1" dirty="0" smtClean="0"/>
              <a:t>Especificamente</a:t>
            </a:r>
            <a:r>
              <a:rPr lang="pt-BR" b="1" dirty="0"/>
              <a:t>, testou-se se a </a:t>
            </a:r>
            <a:r>
              <a:rPr lang="pt-BR" b="1" u="sng" dirty="0"/>
              <a:t>ressuscitação baseada em protocolo foi superior ao tratamento habitual</a:t>
            </a:r>
            <a:r>
              <a:rPr lang="pt-BR" b="1" dirty="0"/>
              <a:t> e </a:t>
            </a:r>
            <a:r>
              <a:rPr lang="pt-BR" b="1" u="sng" dirty="0"/>
              <a:t>se um protocolo com monitorização hemodinâmica central</a:t>
            </a:r>
            <a:r>
              <a:rPr lang="pt-BR" b="1" dirty="0"/>
              <a:t>, para orientar o uso de fluidos, vasopressores, transfusões de sangue e dobutamina,</a:t>
            </a:r>
            <a:r>
              <a:rPr lang="pt-BR" b="1" u="sng" dirty="0"/>
              <a:t> foi superior a um protocolo simples</a:t>
            </a:r>
            <a:r>
              <a:rPr lang="pt-BR" b="1" dirty="0"/>
              <a:t>, que não incluem estes elementos.</a:t>
            </a:r>
            <a:endParaRPr lang="en-US" dirty="0"/>
          </a:p>
          <a:p>
            <a:pPr fontAlgn="auto">
              <a:spcAft>
                <a:spcPts val="0"/>
              </a:spcAft>
              <a:buFont typeface="Arial" pitchFamily="34" charset="0"/>
              <a:buChar char="•"/>
              <a:defRPr/>
            </a:pP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r>
              <a:rPr lang="pt-BR" smtClean="0"/>
              <a:t>Métodos</a:t>
            </a:r>
            <a:endParaRPr lang="en-US" smtClean="0"/>
          </a:p>
        </p:txBody>
      </p:sp>
      <p:sp>
        <p:nvSpPr>
          <p:cNvPr id="3" name="Espaço Reservado para Conteúdo 2"/>
          <p:cNvSpPr>
            <a:spLocks noGrp="1"/>
          </p:cNvSpPr>
          <p:nvPr>
            <p:ph idx="1"/>
          </p:nvPr>
        </p:nvSpPr>
        <p:spPr/>
        <p:txBody>
          <a:bodyPr rtlCol="0">
            <a:normAutofit fontScale="92500" lnSpcReduction="10000"/>
          </a:bodyPr>
          <a:lstStyle/>
          <a:p>
            <a:pPr fontAlgn="auto">
              <a:spcAft>
                <a:spcPts val="0"/>
              </a:spcAft>
              <a:buFont typeface="Arial" pitchFamily="34" charset="0"/>
              <a:buChar char="•"/>
              <a:defRPr/>
            </a:pPr>
            <a:r>
              <a:rPr lang="pt-BR" b="1" dirty="0" smtClean="0"/>
              <a:t>Realizou-se </a:t>
            </a:r>
            <a:r>
              <a:rPr lang="pt-BR" b="1" dirty="0"/>
              <a:t>um estudo multicêntrico e randomizado - </a:t>
            </a:r>
            <a:r>
              <a:rPr lang="pt-BR" b="1" i="1" dirty="0" err="1"/>
              <a:t>Protocolized</a:t>
            </a:r>
            <a:r>
              <a:rPr lang="pt-BR" b="1" i="1" dirty="0"/>
              <a:t> </a:t>
            </a:r>
            <a:r>
              <a:rPr lang="pt-BR" b="1" i="1" dirty="0" err="1"/>
              <a:t>Care</a:t>
            </a:r>
            <a:r>
              <a:rPr lang="pt-BR" b="1" i="1" dirty="0"/>
              <a:t> for </a:t>
            </a:r>
            <a:r>
              <a:rPr lang="pt-BR" b="1" i="1" dirty="0" err="1"/>
              <a:t>Early</a:t>
            </a:r>
            <a:r>
              <a:rPr lang="pt-BR" b="1" i="1" dirty="0"/>
              <a:t> </a:t>
            </a:r>
            <a:r>
              <a:rPr lang="pt-BR" b="1" i="1" dirty="0" err="1"/>
              <a:t>Septic</a:t>
            </a:r>
            <a:r>
              <a:rPr lang="pt-BR" b="1" i="1" dirty="0"/>
              <a:t> </a:t>
            </a:r>
            <a:r>
              <a:rPr lang="pt-BR" b="1" i="1" dirty="0" err="1"/>
              <a:t>Shock</a:t>
            </a:r>
            <a:r>
              <a:rPr lang="pt-BR" b="1" i="1" dirty="0"/>
              <a:t> (</a:t>
            </a:r>
            <a:r>
              <a:rPr lang="pt-BR" b="1" i="1" dirty="0" err="1"/>
              <a:t>ProCESS</a:t>
            </a:r>
            <a:r>
              <a:rPr lang="pt-BR" b="1" i="1" dirty="0"/>
              <a:t>) - </a:t>
            </a:r>
            <a:r>
              <a:rPr lang="pt-BR" b="1" dirty="0"/>
              <a:t> em 31 hospitais nos Estados Unidos. </a:t>
            </a:r>
            <a:endParaRPr lang="en-US" dirty="0"/>
          </a:p>
          <a:p>
            <a:pPr fontAlgn="auto">
              <a:spcAft>
                <a:spcPts val="0"/>
              </a:spcAft>
              <a:buFont typeface="Arial" pitchFamily="34" charset="0"/>
              <a:buChar char="•"/>
              <a:defRPr/>
            </a:pPr>
            <a:r>
              <a:rPr lang="pt-BR" b="1" dirty="0"/>
              <a:t>O Instituto Nacional de Ciências Médicas financiou o estudo. </a:t>
            </a:r>
            <a:endParaRPr lang="en-US" dirty="0"/>
          </a:p>
          <a:p>
            <a:pPr fontAlgn="auto">
              <a:spcAft>
                <a:spcPts val="0"/>
              </a:spcAft>
              <a:buFont typeface="Arial" pitchFamily="34" charset="0"/>
              <a:buChar char="•"/>
              <a:defRPr/>
            </a:pPr>
            <a:r>
              <a:rPr lang="pt-BR" b="1" dirty="0"/>
              <a:t>O equipamento de monitorização de SvcO2  foi emprestado às unidades pela Edwards </a:t>
            </a:r>
            <a:r>
              <a:rPr lang="pt-BR" b="1" dirty="0" err="1"/>
              <a:t>Lifesciences</a:t>
            </a:r>
            <a:r>
              <a:rPr lang="pt-BR" b="1" dirty="0"/>
              <a:t>, mas a empresa não tinha outro papel  no </a:t>
            </a:r>
            <a:r>
              <a:rPr lang="pt-BR" b="1" dirty="0" smtClean="0"/>
              <a:t>estudo.</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r>
              <a:rPr lang="pt-BR" smtClean="0"/>
              <a:t>Métodos</a:t>
            </a:r>
            <a:endParaRPr lang="en-US" smtClean="0"/>
          </a:p>
        </p:txBody>
      </p:sp>
      <p:sp>
        <p:nvSpPr>
          <p:cNvPr id="20482" name="Espaço Reservado para Conteúdo 2"/>
          <p:cNvSpPr>
            <a:spLocks noGrp="1"/>
          </p:cNvSpPr>
          <p:nvPr>
            <p:ph idx="1"/>
          </p:nvPr>
        </p:nvSpPr>
        <p:spPr/>
        <p:txBody>
          <a:bodyPr/>
          <a:lstStyle/>
          <a:p>
            <a:r>
              <a:rPr lang="pt-BR" b="1" smtClean="0"/>
              <a:t>Os coordenadores do estudo em cada local registravam as informações em um banco de dados seguro.</a:t>
            </a:r>
            <a:endParaRPr lang="en-US" smtClean="0"/>
          </a:p>
          <a:p>
            <a:r>
              <a:rPr lang="pt-BR" b="1" smtClean="0"/>
              <a:t> A Universidade de Pittsburgh  (CRISMA) gerenciou todos os dados e relatórios.</a:t>
            </a:r>
            <a:endParaRPr lang="en-US" smtClean="0"/>
          </a:p>
          <a:p>
            <a:pPr>
              <a:buFont typeface="Arial" charset="0"/>
              <a:buNone/>
            </a:pPr>
            <a:r>
              <a:rPr lang="pt-BR" b="1" smtClean="0"/>
              <a:t> </a:t>
            </a:r>
            <a:endParaRPr lang="en-US" smtClean="0"/>
          </a:p>
          <a:p>
            <a:endParaRPr lang="en-US"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r>
              <a:rPr lang="pt-BR" smtClean="0"/>
              <a:t>Métodos</a:t>
            </a:r>
            <a:endParaRPr lang="en-US" smtClean="0"/>
          </a:p>
        </p:txBody>
      </p:sp>
      <p:sp>
        <p:nvSpPr>
          <p:cNvPr id="21506" name="Espaço Reservado para Conteúdo 2"/>
          <p:cNvSpPr>
            <a:spLocks noGrp="1"/>
          </p:cNvSpPr>
          <p:nvPr>
            <p:ph idx="1"/>
          </p:nvPr>
        </p:nvSpPr>
        <p:spPr/>
        <p:txBody>
          <a:bodyPr/>
          <a:lstStyle/>
          <a:p>
            <a:r>
              <a:rPr lang="pt-BR" b="1" smtClean="0"/>
              <a:t>O coordenador clinico da equipe e os investigadores participantes desconheciam os resultados dos grupos de estudo  até o fechamento dos dados em dezembro de 2013. </a:t>
            </a:r>
            <a:endParaRPr lang="en-US" smtClean="0"/>
          </a:p>
          <a:p>
            <a:pPr>
              <a:buFont typeface="Arial" charset="0"/>
              <a:buNone/>
            </a:pPr>
            <a:endParaRPr lang="en-US"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r>
              <a:rPr lang="pt-BR" smtClean="0"/>
              <a:t>Métodos</a:t>
            </a:r>
            <a:endParaRPr lang="en-US" smtClean="0"/>
          </a:p>
        </p:txBody>
      </p:sp>
      <p:sp>
        <p:nvSpPr>
          <p:cNvPr id="22530" name="Espaço Reservado para Conteúdo 2"/>
          <p:cNvSpPr>
            <a:spLocks noGrp="1"/>
          </p:cNvSpPr>
          <p:nvPr>
            <p:ph idx="1"/>
          </p:nvPr>
        </p:nvSpPr>
        <p:spPr/>
        <p:txBody>
          <a:bodyPr/>
          <a:lstStyle/>
          <a:p>
            <a:r>
              <a:rPr lang="pt-BR" b="1" smtClean="0"/>
              <a:t>Todos os locais participantes eram hospitais universitários com mais de 40.000 consultas/ano no departamento de emergência.</a:t>
            </a:r>
            <a:endParaRPr lang="en-US" smtClean="0"/>
          </a:p>
          <a:p>
            <a:endParaRPr lang="en-US"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p:txBody>
          <a:bodyPr/>
          <a:lstStyle/>
          <a:p>
            <a:r>
              <a:rPr lang="pt-BR" smtClean="0"/>
              <a:t>Métodos</a:t>
            </a:r>
            <a:endParaRPr lang="en-US" smtClean="0"/>
          </a:p>
        </p:txBody>
      </p:sp>
      <p:sp>
        <p:nvSpPr>
          <p:cNvPr id="3" name="Espaço Reservado para Conteúdo 2"/>
          <p:cNvSpPr>
            <a:spLocks noGrp="1"/>
          </p:cNvSpPr>
          <p:nvPr>
            <p:ph idx="1"/>
          </p:nvPr>
        </p:nvSpPr>
        <p:spPr/>
        <p:txBody>
          <a:bodyPr>
            <a:normAutofit/>
          </a:bodyPr>
          <a:lstStyle/>
          <a:p>
            <a:r>
              <a:rPr lang="pt-BR" sz="3000" b="1" smtClean="0"/>
              <a:t>Elegíveis:</a:t>
            </a:r>
          </a:p>
          <a:p>
            <a:pPr>
              <a:buFontTx/>
              <a:buChar char="-"/>
            </a:pPr>
            <a:r>
              <a:rPr lang="pt-BR" sz="3000" b="1" smtClean="0"/>
              <a:t>medição dos níveis de </a:t>
            </a:r>
            <a:r>
              <a:rPr lang="pt-BR" sz="3000" b="1" smtClean="0">
                <a:solidFill>
                  <a:schemeClr val="hlink"/>
                </a:solidFill>
              </a:rPr>
              <a:t>lactato sérico</a:t>
            </a:r>
            <a:r>
              <a:rPr lang="pt-BR" sz="3000" b="1" smtClean="0"/>
              <a:t> como o método de triagem para o </a:t>
            </a:r>
            <a:r>
              <a:rPr lang="pt-BR" sz="3000" b="1" smtClean="0">
                <a:solidFill>
                  <a:schemeClr val="hlink"/>
                </a:solidFill>
              </a:rPr>
              <a:t>choque criptogênico</a:t>
            </a:r>
            <a:r>
              <a:rPr lang="pt-BR" sz="3000" b="1" smtClean="0"/>
              <a:t>;</a:t>
            </a:r>
          </a:p>
          <a:p>
            <a:pPr>
              <a:buFontTx/>
              <a:buChar char="-"/>
            </a:pPr>
            <a:r>
              <a:rPr lang="pt-BR" sz="3000" b="1" smtClean="0"/>
              <a:t> aderir à Surviving Sepsis Campaign Guidelines  para  aspectos de não-ressuscitaçao, mas não poderiam ter protocolos de ressucitação para choque séptico</a:t>
            </a:r>
          </a:p>
          <a:p>
            <a:pPr>
              <a:buFontTx/>
              <a:buChar char="-"/>
            </a:pPr>
            <a:r>
              <a:rPr lang="pt-BR" sz="3000" b="1" smtClean="0"/>
              <a:t>não poderiam, rotineiramente, usar cateteres de monitorizaçao continua da ScvO2. </a:t>
            </a:r>
            <a:endParaRPr lang="en-US" sz="30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r>
              <a:rPr lang="pt-BR" smtClean="0"/>
              <a:t>Métodos</a:t>
            </a:r>
            <a:endParaRPr lang="en-US" smtClean="0"/>
          </a:p>
        </p:txBody>
      </p:sp>
      <p:sp>
        <p:nvSpPr>
          <p:cNvPr id="24578" name="Espaço Reservado para Conteúdo 2"/>
          <p:cNvSpPr>
            <a:spLocks noGrp="1"/>
          </p:cNvSpPr>
          <p:nvPr>
            <p:ph idx="1"/>
          </p:nvPr>
        </p:nvSpPr>
        <p:spPr/>
        <p:txBody>
          <a:bodyPr/>
          <a:lstStyle/>
          <a:p>
            <a:r>
              <a:rPr lang="pt-BR" b="1" smtClean="0"/>
              <a:t>Pacientes no setor de emergência, nos quais se suspeitava de sepse de acordo com o tratamento médico, &gt; ou = 18 anos de idade, com dois ou mais critérios para SIRS  e que apresentou hipotensão refratária ou nível sérico de lactato &gt; ou = 4mmol/l.</a:t>
            </a:r>
            <a:endParaRPr lang="en-US"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p:txBody>
          <a:bodyPr/>
          <a:lstStyle/>
          <a:p>
            <a:r>
              <a:rPr lang="pt-BR" smtClean="0"/>
              <a:t>Métodos</a:t>
            </a:r>
            <a:endParaRPr lang="en-US" smtClean="0"/>
          </a:p>
        </p:txBody>
      </p:sp>
      <p:sp>
        <p:nvSpPr>
          <p:cNvPr id="25602" name="Espaço Reservado para Conteúdo 2"/>
          <p:cNvSpPr>
            <a:spLocks noGrp="1"/>
          </p:cNvSpPr>
          <p:nvPr>
            <p:ph idx="1"/>
          </p:nvPr>
        </p:nvSpPr>
        <p:spPr/>
        <p:txBody>
          <a:bodyPr/>
          <a:lstStyle/>
          <a:p>
            <a:r>
              <a:rPr lang="pt-BR" b="1" smtClean="0"/>
              <a:t>Os pacientes não deveriam estar em choque na chegada ao serviço de emergência, mas tinham de ser incluídos no estudo dentro de 2 horas após a primeira detecção de choque e dentro de 12 horas após a chegada no PS.</a:t>
            </a:r>
            <a:endParaRPr lang="en-US"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r>
              <a:rPr lang="pt-BR" smtClean="0"/>
              <a:t>Métodos</a:t>
            </a:r>
            <a:endParaRPr lang="en-US" smtClean="0"/>
          </a:p>
        </p:txBody>
      </p:sp>
      <p:sp>
        <p:nvSpPr>
          <p:cNvPr id="26626" name="Espaço Reservado para Conteúdo 2"/>
          <p:cNvSpPr>
            <a:spLocks noGrp="1"/>
          </p:cNvSpPr>
          <p:nvPr>
            <p:ph idx="1"/>
          </p:nvPr>
        </p:nvSpPr>
        <p:spPr/>
        <p:txBody>
          <a:bodyPr/>
          <a:lstStyle/>
          <a:p>
            <a:r>
              <a:rPr lang="pt-BR" b="1" smtClean="0"/>
              <a:t>Todos os pacientes ou seus representantes legalmente autorizados forneceram consentimento informado.</a:t>
            </a:r>
            <a:endParaRPr lang="en-US" smtClean="0"/>
          </a:p>
          <a:p>
            <a:r>
              <a:rPr lang="pt-BR" b="1" smtClean="0"/>
              <a:t> A randomização foi realizada com o uso de um sistema centralizado com estratificação de acordo com o local e raça.</a:t>
            </a:r>
            <a:endParaRPr lang="en-US" smtClean="0"/>
          </a:p>
          <a:p>
            <a:endParaRPr lang="en-US"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r>
              <a:rPr lang="pt-BR" smtClean="0"/>
              <a:t>Métodos</a:t>
            </a:r>
            <a:endParaRPr lang="en-US" smtClean="0"/>
          </a:p>
        </p:txBody>
      </p:sp>
      <p:sp>
        <p:nvSpPr>
          <p:cNvPr id="27650" name="Espaço Reservado para Conteúdo 2"/>
          <p:cNvSpPr>
            <a:spLocks noGrp="1"/>
          </p:cNvSpPr>
          <p:nvPr>
            <p:ph idx="1"/>
          </p:nvPr>
        </p:nvSpPr>
        <p:spPr/>
        <p:txBody>
          <a:bodyPr/>
          <a:lstStyle/>
          <a:p>
            <a:r>
              <a:rPr lang="pt-BR" b="1" smtClean="0"/>
              <a:t>Distribuiu-se aleatoriamente pacientes , em uma proporção de 01:01:01, em um dos três grupos : EGDT, terapia padrão baseada em protocolo ou cuidado habitual.</a:t>
            </a:r>
            <a:endParaRPr lang="en-US" smtClean="0"/>
          </a:p>
          <a:p>
            <a:r>
              <a:rPr lang="pt-BR" b="1" smtClean="0"/>
              <a:t>O mesmo profissional treinado implementou tanto o EGDT quanto a terapia padrão baseada em protocolo.</a:t>
            </a:r>
            <a:endParaRPr lang="en-US" smtClean="0"/>
          </a:p>
          <a:p>
            <a:endParaRPr lang="en-US"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p:txBody>
          <a:bodyPr/>
          <a:lstStyle/>
          <a:p>
            <a:r>
              <a:rPr lang="pt-BR" smtClean="0"/>
              <a:t>Métodos</a:t>
            </a:r>
            <a:endParaRPr lang="en-US" smtClean="0"/>
          </a:p>
        </p:txBody>
      </p:sp>
      <p:sp>
        <p:nvSpPr>
          <p:cNvPr id="28674" name="Espaço Reservado para Conteúdo 2"/>
          <p:cNvSpPr>
            <a:spLocks noGrp="1"/>
          </p:cNvSpPr>
          <p:nvPr>
            <p:ph idx="1"/>
          </p:nvPr>
        </p:nvSpPr>
        <p:spPr/>
        <p:txBody>
          <a:bodyPr/>
          <a:lstStyle/>
          <a:p>
            <a:r>
              <a:rPr lang="pt-BR" b="1" smtClean="0"/>
              <a:t>O grupo consistia de pelo menos um médico que foi treinado para aplicar as intervenções dos protocolos , um coordenador que monitorava a adesão às instruções do protocolo e propunha limites oportunos  e uma enfermeira assistente. Todos os médicos do estudo eram formados em medicina de emergência ou medicina intensiva  e tinham a certificação baseada na Web exame .</a:t>
            </a:r>
            <a:endParaRPr lang="en-US"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r>
              <a:rPr lang="pt-BR" smtClean="0"/>
              <a:t>Métodos</a:t>
            </a:r>
            <a:endParaRPr lang="en-US" smtClean="0"/>
          </a:p>
        </p:txBody>
      </p:sp>
      <p:sp>
        <p:nvSpPr>
          <p:cNvPr id="29698" name="Espaço Reservado para Conteúdo 2"/>
          <p:cNvSpPr>
            <a:spLocks noGrp="1"/>
          </p:cNvSpPr>
          <p:nvPr>
            <p:ph idx="1"/>
          </p:nvPr>
        </p:nvSpPr>
        <p:spPr/>
        <p:txBody>
          <a:bodyPr/>
          <a:lstStyle/>
          <a:p>
            <a:r>
              <a:rPr lang="pt-BR" b="1" smtClean="0"/>
              <a:t>A terapia baseada em protocolos começou no departamento de emergência , mas poderia ser continuado em outro lugar. </a:t>
            </a:r>
            <a:endParaRPr lang="en-US" b="1" smtClean="0"/>
          </a:p>
          <a:p>
            <a:pPr>
              <a:buFont typeface="Arial" charset="0"/>
              <a:buNone/>
            </a:pPr>
            <a:endParaRPr lang="en-US" b="1" smtClean="0"/>
          </a:p>
          <a:p>
            <a:endParaRPr lang="en-US"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p:txBody>
          <a:bodyPr/>
          <a:lstStyle/>
          <a:p>
            <a:r>
              <a:rPr lang="pt-BR" smtClean="0"/>
              <a:t>Métodos</a:t>
            </a:r>
            <a:endParaRPr lang="en-US" smtClean="0"/>
          </a:p>
        </p:txBody>
      </p:sp>
      <p:sp>
        <p:nvSpPr>
          <p:cNvPr id="30722" name="Espaço Reservado para Conteúdo 2"/>
          <p:cNvSpPr>
            <a:spLocks noGrp="1"/>
          </p:cNvSpPr>
          <p:nvPr>
            <p:ph idx="1"/>
          </p:nvPr>
        </p:nvSpPr>
        <p:spPr/>
        <p:txBody>
          <a:bodyPr/>
          <a:lstStyle/>
          <a:p>
            <a:r>
              <a:rPr lang="pt-BR" b="1" smtClean="0"/>
              <a:t>Para os pacientes do EGDT, a equipe de ressuscitação seguiu o protocolo  que imita o utilizado por Rivers et al. O protocolo previa a colocação de um cateter venoso central para monitorar a PVC e a ScvO2 e direcionar a administração de fluidos intravenosos, vasopressores,  dobutamina  ou transfusões. Não exigiu-se a colocação de PAI.</a:t>
            </a:r>
            <a:endParaRPr lang="en-US" smtClean="0"/>
          </a:p>
          <a:p>
            <a:endParaRPr lang="en-US"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r>
              <a:rPr lang="pt-BR" smtClean="0"/>
              <a:t>Métodos</a:t>
            </a:r>
            <a:endParaRPr lang="en-US" smtClean="0"/>
          </a:p>
        </p:txBody>
      </p:sp>
      <p:sp>
        <p:nvSpPr>
          <p:cNvPr id="3" name="Espaço Reservado para Conteúdo 2"/>
          <p:cNvSpPr>
            <a:spLocks noGrp="1"/>
          </p:cNvSpPr>
          <p:nvPr>
            <p:ph idx="1"/>
          </p:nvPr>
        </p:nvSpPr>
        <p:spPr/>
        <p:txBody>
          <a:bodyPr rtlCol="0">
            <a:normAutofit lnSpcReduction="10000"/>
          </a:bodyPr>
          <a:lstStyle/>
          <a:p>
            <a:pPr fontAlgn="auto">
              <a:spcAft>
                <a:spcPts val="0"/>
              </a:spcAft>
              <a:buFont typeface="Arial" pitchFamily="34" charset="0"/>
              <a:buChar char="•"/>
              <a:defRPr/>
            </a:pPr>
            <a:r>
              <a:rPr lang="pt-BR" b="1" dirty="0"/>
              <a:t>O protocolo do estudo, como o </a:t>
            </a:r>
            <a:r>
              <a:rPr lang="pt-BR" b="1" dirty="0" smtClean="0"/>
              <a:t>de </a:t>
            </a:r>
            <a:r>
              <a:rPr lang="pt-BR" b="1" dirty="0"/>
              <a:t>Rivers </a:t>
            </a:r>
            <a:r>
              <a:rPr lang="pt-BR" b="1" dirty="0" err="1"/>
              <a:t>et</a:t>
            </a:r>
            <a:r>
              <a:rPr lang="pt-BR" b="1" dirty="0"/>
              <a:t> al., especificou a quantidade e o tempo, mas não o tipo de fluido de ressuscitação. </a:t>
            </a:r>
            <a:endParaRPr lang="en-US" dirty="0"/>
          </a:p>
          <a:p>
            <a:pPr fontAlgn="auto">
              <a:spcAft>
                <a:spcPts val="0"/>
              </a:spcAft>
              <a:buFont typeface="Arial" pitchFamily="34" charset="0"/>
              <a:buChar char="•"/>
              <a:defRPr/>
            </a:pPr>
            <a:r>
              <a:rPr lang="pt-BR" b="1" dirty="0"/>
              <a:t>Da mesma forma, </a:t>
            </a:r>
            <a:r>
              <a:rPr lang="pt-BR" b="1" dirty="0" smtClean="0"/>
              <a:t>especificou </a:t>
            </a:r>
            <a:r>
              <a:rPr lang="pt-BR" b="1" dirty="0"/>
              <a:t>limites para o uso de vasopressor, mas não a escolha de vasopressor especifico. O protocolo orientava somente a ressuscitação, com todos os outros aspectos da terapia sendo submetido ao critério do médico assistente.</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p:txBody>
          <a:bodyPr/>
          <a:lstStyle/>
          <a:p>
            <a:r>
              <a:rPr lang="pt-BR" smtClean="0"/>
              <a:t>Métodos</a:t>
            </a:r>
            <a:endParaRPr lang="en-US" smtClean="0"/>
          </a:p>
        </p:txBody>
      </p:sp>
      <p:sp>
        <p:nvSpPr>
          <p:cNvPr id="3" name="Espaço Reservado para Conteúdo 2"/>
          <p:cNvSpPr>
            <a:spLocks noGrp="1"/>
          </p:cNvSpPr>
          <p:nvPr>
            <p:ph idx="1"/>
          </p:nvPr>
        </p:nvSpPr>
        <p:spPr/>
        <p:txBody>
          <a:bodyPr rtlCol="0">
            <a:normAutofit fontScale="92500" lnSpcReduction="20000"/>
          </a:bodyPr>
          <a:lstStyle/>
          <a:p>
            <a:pPr fontAlgn="auto">
              <a:spcAft>
                <a:spcPts val="0"/>
              </a:spcAft>
              <a:buFont typeface="Arial" pitchFamily="34" charset="0"/>
              <a:buChar char="•"/>
              <a:defRPr/>
            </a:pPr>
            <a:r>
              <a:rPr lang="pt-BR" b="1" dirty="0"/>
              <a:t>A Terapia padrão baseada em protocolo também usou um abordagem de equipe com instrução de ressuscitação em 6 horas, mas os componentes eram menos agressivo do que os utilizados no EGDT.</a:t>
            </a:r>
            <a:endParaRPr lang="en-US" dirty="0"/>
          </a:p>
          <a:p>
            <a:pPr fontAlgn="auto">
              <a:spcAft>
                <a:spcPts val="0"/>
              </a:spcAft>
              <a:buFont typeface="Arial" pitchFamily="34" charset="0"/>
              <a:buChar char="•"/>
              <a:defRPr/>
            </a:pPr>
            <a:r>
              <a:rPr lang="pt-BR" b="1" dirty="0" smtClean="0"/>
              <a:t>Os investigadores alocados </a:t>
            </a:r>
            <a:r>
              <a:rPr lang="pt-BR" b="1" dirty="0"/>
              <a:t>no grupo da terapia padrão baseada em protocolos, utilizaram-se de revisão da literatura , dois estudos independentes de emergência e terapia intensiva praticados em todo o mundo e do consenso entre eles.</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r>
              <a:rPr lang="pt-BR" smtClean="0"/>
              <a:t>Métodos</a:t>
            </a:r>
            <a:endParaRPr lang="en-US" smtClean="0"/>
          </a:p>
        </p:txBody>
      </p:sp>
      <p:sp>
        <p:nvSpPr>
          <p:cNvPr id="3" name="Espaço Reservado para Conteúdo 2"/>
          <p:cNvSpPr>
            <a:spLocks noGrp="1"/>
          </p:cNvSpPr>
          <p:nvPr>
            <p:ph idx="1"/>
          </p:nvPr>
        </p:nvSpPr>
        <p:spPr/>
        <p:txBody>
          <a:bodyPr rtlCol="0">
            <a:normAutofit fontScale="92500" lnSpcReduction="10000"/>
          </a:bodyPr>
          <a:lstStyle/>
          <a:p>
            <a:pPr fontAlgn="auto">
              <a:spcAft>
                <a:spcPts val="0"/>
              </a:spcAft>
              <a:buFont typeface="Arial" pitchFamily="34" charset="0"/>
              <a:buChar char="•"/>
              <a:defRPr/>
            </a:pPr>
            <a:r>
              <a:rPr lang="en-US" b="1" dirty="0"/>
              <a:t> </a:t>
            </a:r>
            <a:r>
              <a:rPr lang="pt-BR" b="1" dirty="0"/>
              <a:t>A Terapia padrão baseada em protocolo exigia acesso venoso periférico adequado (com a colocação de um cateter venoso central apenas se o acesso periférico não fosse suficiente ) e administração de fluidos e drogas vasoativas para atingir as metas para a pressão arterial sistólica e índice de choque (a relação entre a frequência cardíaca e PAS ) e para avaliar o status fluido e hipoperfusão , foram avaliados clinicamente pelo menos uma vez por hora . </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r>
              <a:rPr lang="pt-BR" smtClean="0"/>
              <a:t>Métodos</a:t>
            </a:r>
            <a:endParaRPr lang="en-US" smtClean="0"/>
          </a:p>
        </p:txBody>
      </p:sp>
      <p:sp>
        <p:nvSpPr>
          <p:cNvPr id="3" name="Espaço Reservado para Conteúdo 2"/>
          <p:cNvSpPr>
            <a:spLocks noGrp="1"/>
          </p:cNvSpPr>
          <p:nvPr>
            <p:ph idx="1"/>
          </p:nvPr>
        </p:nvSpPr>
        <p:spPr/>
        <p:txBody>
          <a:bodyPr>
            <a:normAutofit/>
          </a:bodyPr>
          <a:lstStyle/>
          <a:p>
            <a:pPr>
              <a:lnSpc>
                <a:spcPct val="90000"/>
              </a:lnSpc>
            </a:pPr>
            <a:r>
              <a:rPr lang="pt-BR" sz="3000" b="1" smtClean="0"/>
              <a:t>A terapia padrão administrava fluidos até o líder da equipe decidir que o paciente estavam hipovolêmico. A terapia padrão, como o EGDT, não especificou o tipo de fluido ou vasopressor utilizado e não especificou aspectos da terapia de não-ressuscitação do médico assistente. Avaliou-se a adesão ao EGDT e Terapia padrão utilizando um algoritmo que selecionava o tempo limite de decisões e ações em 2, 4 e 6 horas.</a:t>
            </a:r>
            <a:endParaRPr lang="en-US" sz="30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p:txBody>
          <a:bodyPr/>
          <a:lstStyle/>
          <a:p>
            <a:r>
              <a:rPr lang="pt-BR" smtClean="0"/>
              <a:t>Métodos</a:t>
            </a:r>
            <a:endParaRPr lang="en-US" smtClean="0"/>
          </a:p>
        </p:txBody>
      </p:sp>
      <p:sp>
        <p:nvSpPr>
          <p:cNvPr id="35842" name="Espaço Reservado para Conteúdo 2"/>
          <p:cNvSpPr>
            <a:spLocks noGrp="1"/>
          </p:cNvSpPr>
          <p:nvPr>
            <p:ph idx="1"/>
          </p:nvPr>
        </p:nvSpPr>
        <p:spPr/>
        <p:txBody>
          <a:bodyPr/>
          <a:lstStyle/>
          <a:p>
            <a:r>
              <a:rPr lang="pt-BR" b="1" smtClean="0"/>
              <a:t>Para os pacientes no grupo de cuidados usuais, os médicos do leito conduziam todo o tratamento, com o coordenador do estudo apenas coletando dados, sem intervir.  Investigadores do local não poderiam ser o médico principal dos pacientes do grupo de cuidados usuais.</a:t>
            </a:r>
            <a:endParaRPr lang="en-US" smtClean="0"/>
          </a:p>
          <a:p>
            <a:endParaRPr lang="en-US"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p:txBody>
          <a:bodyPr/>
          <a:lstStyle/>
          <a:p>
            <a:r>
              <a:rPr lang="pt-BR" smtClean="0"/>
              <a:t>Métodos</a:t>
            </a:r>
            <a:endParaRPr lang="en-US" smtClean="0"/>
          </a:p>
        </p:txBody>
      </p:sp>
      <p:sp>
        <p:nvSpPr>
          <p:cNvPr id="36866" name="Espaço Reservado para Conteúdo 2"/>
          <p:cNvSpPr>
            <a:spLocks noGrp="1"/>
          </p:cNvSpPr>
          <p:nvPr>
            <p:ph idx="1"/>
          </p:nvPr>
        </p:nvSpPr>
        <p:spPr/>
        <p:txBody>
          <a:bodyPr/>
          <a:lstStyle/>
          <a:p>
            <a:r>
              <a:rPr lang="pt-BR" b="1" smtClean="0"/>
              <a:t>O desfecho primário do estudo foi a taxa de óbito hospitalar por qualquer causa em 60 dias. Secundariamente,  resultados de mortalidade incluiu a taxa de mortalidade por qualquer causa em 90 dias e a mortalidade cumulativa em 90 dias e 1 ano. </a:t>
            </a:r>
            <a:endParaRPr lang="en-US"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ítulo 1"/>
          <p:cNvSpPr>
            <a:spLocks noGrp="1"/>
          </p:cNvSpPr>
          <p:nvPr>
            <p:ph type="title"/>
          </p:nvPr>
        </p:nvSpPr>
        <p:spPr/>
        <p:txBody>
          <a:bodyPr/>
          <a:lstStyle/>
          <a:p>
            <a:r>
              <a:rPr lang="pt-BR" smtClean="0"/>
              <a:t>Métodos</a:t>
            </a:r>
            <a:endParaRPr lang="en-US" smtClean="0"/>
          </a:p>
        </p:txBody>
      </p:sp>
      <p:sp>
        <p:nvSpPr>
          <p:cNvPr id="3" name="Espaço Reservado para Conteúdo 2"/>
          <p:cNvSpPr>
            <a:spLocks noGrp="1"/>
          </p:cNvSpPr>
          <p:nvPr>
            <p:ph idx="1"/>
          </p:nvPr>
        </p:nvSpPr>
        <p:spPr/>
        <p:txBody>
          <a:bodyPr>
            <a:normAutofit/>
          </a:bodyPr>
          <a:lstStyle/>
          <a:p>
            <a:pPr>
              <a:lnSpc>
                <a:spcPct val="80000"/>
              </a:lnSpc>
            </a:pPr>
            <a:r>
              <a:rPr lang="pt-BR" sz="2700" b="1" smtClean="0"/>
              <a:t>Outros resultados incluíram a duração da insuficiência cardiovascular (definida como a duração da necessidade de vasopressores), insuficiência respiratória aguda e insuficiência renal aguda(definidas como a duração da ventilação mecânica ou da diálise durante a internação, até os 60 dias, em pacientes que não necessitavam de tais dispositivos até a admissão); tempo de internação hospitalar e na unidade de terapia intensiva;  e condições na alta hospitalar. Foram coletadas informações sobre eventos adversos graves utilizando guidelines federais</a:t>
            </a:r>
            <a:r>
              <a:rPr lang="pt-BR" sz="2700" smtClean="0"/>
              <a:t>.</a:t>
            </a:r>
            <a:endParaRPr lang="en-US" sz="2700" smtClean="0"/>
          </a:p>
          <a:p>
            <a:pPr>
              <a:lnSpc>
                <a:spcPct val="80000"/>
              </a:lnSpc>
            </a:pPr>
            <a:endParaRPr lang="en-US" sz="2700"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p:txBody>
          <a:bodyPr/>
          <a:lstStyle/>
          <a:p>
            <a:r>
              <a:rPr lang="pt-BR" smtClean="0"/>
              <a:t>Métodos</a:t>
            </a:r>
            <a:endParaRPr lang="en-US" smtClean="0"/>
          </a:p>
        </p:txBody>
      </p:sp>
      <p:sp>
        <p:nvSpPr>
          <p:cNvPr id="38914" name="Espaço Reservado para Conteúdo 2"/>
          <p:cNvSpPr>
            <a:spLocks noGrp="1"/>
          </p:cNvSpPr>
          <p:nvPr>
            <p:ph idx="1"/>
          </p:nvPr>
        </p:nvSpPr>
        <p:spPr/>
        <p:txBody>
          <a:bodyPr/>
          <a:lstStyle/>
          <a:p>
            <a:r>
              <a:rPr lang="pt-BR" b="1" smtClean="0"/>
              <a:t>Foram analisados ​​todos os dados de acordo com o principio da intenção do tratamento . Para o desfecho primário , foi testado se os protocolos de ressuscitação ( EGDT ou terapia padrão ) foi superior ao dos cuidados usuais, e , se fosse, se o EGDT  foi superior a terapia padrão baseada em protocolo . </a:t>
            </a:r>
            <a:endParaRPr lang="en-US"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p:txBody>
          <a:bodyPr/>
          <a:lstStyle/>
          <a:p>
            <a:r>
              <a:rPr lang="pt-BR" smtClean="0"/>
              <a:t>Métodos</a:t>
            </a:r>
            <a:endParaRPr lang="en-US" smtClean="0"/>
          </a:p>
        </p:txBody>
      </p:sp>
      <p:sp>
        <p:nvSpPr>
          <p:cNvPr id="39938" name="Espaço Reservado para Conteúdo 2"/>
          <p:cNvSpPr>
            <a:spLocks noGrp="1"/>
          </p:cNvSpPr>
          <p:nvPr>
            <p:ph idx="1"/>
          </p:nvPr>
        </p:nvSpPr>
        <p:spPr/>
        <p:txBody>
          <a:bodyPr/>
          <a:lstStyle/>
          <a:p>
            <a:r>
              <a:rPr lang="pt-BR" b="1" smtClean="0"/>
              <a:t>Utilizou-se teste exato de Fisher para os resultados categóricos e uma análise de variância para resultados contínuos.</a:t>
            </a:r>
            <a:endParaRPr lang="en-US" smtClean="0"/>
          </a:p>
          <a:p>
            <a:pPr>
              <a:buFont typeface="Arial" charset="0"/>
              <a:buNone/>
            </a:pPr>
            <a:endParaRPr lang="en-US"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p:txBody>
          <a:bodyPr/>
          <a:lstStyle/>
          <a:p>
            <a:r>
              <a:rPr lang="pt-BR" smtClean="0"/>
              <a:t>Métodos</a:t>
            </a:r>
            <a:endParaRPr lang="en-US" smtClean="0"/>
          </a:p>
        </p:txBody>
      </p:sp>
      <p:sp>
        <p:nvSpPr>
          <p:cNvPr id="40962" name="Espaço Reservado para Conteúdo 2"/>
          <p:cNvSpPr>
            <a:spLocks noGrp="1"/>
          </p:cNvSpPr>
          <p:nvPr>
            <p:ph idx="1"/>
          </p:nvPr>
        </p:nvSpPr>
        <p:spPr/>
        <p:txBody>
          <a:bodyPr/>
          <a:lstStyle/>
          <a:p>
            <a:r>
              <a:rPr lang="pt-BR" b="1" smtClean="0"/>
              <a:t>Para as analises de sobrevivência,  fez-se estimativas de Kaplan-Meier.</a:t>
            </a:r>
            <a:endParaRPr lang="en-US"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p:txBody>
          <a:bodyPr/>
          <a:lstStyle/>
          <a:p>
            <a:r>
              <a:rPr lang="pt-BR" smtClean="0"/>
              <a:t>Métodos</a:t>
            </a:r>
            <a:endParaRPr lang="en-US" smtClean="0"/>
          </a:p>
        </p:txBody>
      </p:sp>
      <p:sp>
        <p:nvSpPr>
          <p:cNvPr id="3" name="Espaço Reservado para Conteúdo 2"/>
          <p:cNvSpPr>
            <a:spLocks noGrp="1"/>
          </p:cNvSpPr>
          <p:nvPr>
            <p:ph idx="1"/>
          </p:nvPr>
        </p:nvSpPr>
        <p:spPr/>
        <p:txBody>
          <a:bodyPr rtlCol="0">
            <a:normAutofit lnSpcReduction="10000"/>
          </a:bodyPr>
          <a:lstStyle/>
          <a:p>
            <a:pPr fontAlgn="auto">
              <a:spcAft>
                <a:spcPts val="0"/>
              </a:spcAft>
              <a:buFont typeface="Arial" pitchFamily="34" charset="0"/>
              <a:buChar char="•"/>
              <a:defRPr/>
            </a:pPr>
            <a:r>
              <a:rPr lang="pt-BR" b="1" dirty="0" smtClean="0"/>
              <a:t>Também realizou-se analises </a:t>
            </a:r>
            <a:r>
              <a:rPr lang="pt-BR" b="1" dirty="0" err="1" smtClean="0"/>
              <a:t>post</a:t>
            </a:r>
            <a:r>
              <a:rPr lang="pt-BR" b="1" dirty="0" smtClean="0"/>
              <a:t> </a:t>
            </a:r>
            <a:r>
              <a:rPr lang="pt-BR" b="1" dirty="0" err="1" smtClean="0"/>
              <a:t>hoc</a:t>
            </a:r>
            <a:r>
              <a:rPr lang="pt-BR" b="1" dirty="0" smtClean="0"/>
              <a:t> de acordo com os  valores do APACHE II , para o nível sérico de </a:t>
            </a:r>
            <a:r>
              <a:rPr lang="pt-BR" b="1" dirty="0" err="1" smtClean="0"/>
              <a:t>lactato</a:t>
            </a:r>
            <a:r>
              <a:rPr lang="pt-BR" b="1" dirty="0" smtClean="0"/>
              <a:t> e para o tempo de detecção de choque até randomização.</a:t>
            </a:r>
          </a:p>
          <a:p>
            <a:pPr fontAlgn="auto">
              <a:spcAft>
                <a:spcPts val="0"/>
              </a:spcAft>
              <a:buFont typeface="Arial" pitchFamily="34" charset="0"/>
              <a:buChar char="•"/>
              <a:defRPr/>
            </a:pPr>
            <a:r>
              <a:rPr lang="pt-BR" b="1" dirty="0" smtClean="0"/>
              <a:t> As análises são para diferenças nos três grupos de estudo, com valores de P &lt; 0,05 para indicar significância estatística . Usou-se o software SAS, versão 9.3 para todas as análises.</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2"/>
          <p:cNvPicPr>
            <a:picLocks noChangeAspect="1" noChangeArrowheads="1"/>
          </p:cNvPicPr>
          <p:nvPr/>
        </p:nvPicPr>
        <p:blipFill>
          <a:blip r:embed="rId2"/>
          <a:srcRect/>
          <a:stretch>
            <a:fillRect/>
          </a:stretch>
        </p:blipFill>
        <p:spPr bwMode="auto">
          <a:xfrm>
            <a:off x="1960563" y="0"/>
            <a:ext cx="5507037" cy="68580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3" name="Picture 2"/>
          <p:cNvPicPr>
            <a:picLocks noChangeAspect="1" noChangeArrowheads="1"/>
          </p:cNvPicPr>
          <p:nvPr/>
        </p:nvPicPr>
        <p:blipFill>
          <a:blip r:embed="rId2"/>
          <a:srcRect/>
          <a:stretch>
            <a:fillRect/>
          </a:stretch>
        </p:blipFill>
        <p:spPr bwMode="auto">
          <a:xfrm>
            <a:off x="1295400" y="0"/>
            <a:ext cx="6483350" cy="68580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2"/>
          <p:cNvPicPr>
            <a:picLocks noChangeAspect="1" noChangeArrowheads="1"/>
          </p:cNvPicPr>
          <p:nvPr/>
        </p:nvPicPr>
        <p:blipFill>
          <a:blip r:embed="rId2"/>
          <a:srcRect/>
          <a:stretch>
            <a:fillRect/>
          </a:stretch>
        </p:blipFill>
        <p:spPr bwMode="auto">
          <a:xfrm>
            <a:off x="958850" y="0"/>
            <a:ext cx="7208838" cy="68580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p:txBody>
          <a:bodyPr/>
          <a:lstStyle/>
          <a:p>
            <a:r>
              <a:rPr lang="pt-BR" smtClean="0"/>
              <a:t>RESULTADOS</a:t>
            </a:r>
            <a:endParaRPr lang="en-US" smtClean="0"/>
          </a:p>
        </p:txBody>
      </p:sp>
      <p:sp>
        <p:nvSpPr>
          <p:cNvPr id="3" name="Espaço Reservado para Conteúdo 2"/>
          <p:cNvSpPr>
            <a:spLocks noGrp="1"/>
          </p:cNvSpPr>
          <p:nvPr>
            <p:ph idx="1"/>
          </p:nvPr>
        </p:nvSpPr>
        <p:spPr/>
        <p:txBody>
          <a:bodyPr rtlCol="0">
            <a:normAutofit fontScale="92500" lnSpcReduction="20000"/>
          </a:bodyPr>
          <a:lstStyle/>
          <a:p>
            <a:pPr fontAlgn="auto">
              <a:spcAft>
                <a:spcPts val="0"/>
              </a:spcAft>
              <a:buFont typeface="Arial" pitchFamily="34" charset="0"/>
              <a:buChar char="•"/>
              <a:defRPr/>
            </a:pPr>
            <a:r>
              <a:rPr lang="pt-BR" b="1" dirty="0" smtClean="0"/>
              <a:t>De março de 2008 a maio de 2013, inscreveu-se 1.351 doentes. Dez pacientes que forneceram consentimento informado posteriormente  ao solicitado foram retirados do estudo, deixando uma coorte final 1341 pacientes para a análise: 439 no EGDT, 446 no Terapia padrão baseada em protocolo e 456 no Terapia usual. </a:t>
            </a:r>
          </a:p>
          <a:p>
            <a:pPr fontAlgn="auto">
              <a:spcAft>
                <a:spcPts val="0"/>
              </a:spcAft>
              <a:buFont typeface="Arial" pitchFamily="34" charset="0"/>
              <a:buChar char="•"/>
              <a:defRPr/>
            </a:pPr>
            <a:r>
              <a:rPr lang="pt-BR" b="1" dirty="0" smtClean="0"/>
              <a:t>Os três grupos foram bem adaptados na linha de base em relação às características demográficas e clínicas, bem como o atendimento recebido antes randomização.</a:t>
            </a:r>
            <a:endParaRPr lang="en-US" dirty="0" smtClean="0"/>
          </a:p>
          <a:p>
            <a:pPr fontAlgn="auto">
              <a:spcAft>
                <a:spcPts val="0"/>
              </a:spcAft>
              <a:buFont typeface="Arial" pitchFamily="34" charset="0"/>
              <a:buChar char="•"/>
              <a:defRPr/>
            </a:pP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p:txBody>
          <a:bodyPr/>
          <a:lstStyle/>
          <a:p>
            <a:r>
              <a:rPr lang="pt-BR" smtClean="0"/>
              <a:t>RESULTADOS</a:t>
            </a:r>
            <a:endParaRPr lang="en-US" smtClean="0"/>
          </a:p>
        </p:txBody>
      </p:sp>
      <p:sp>
        <p:nvSpPr>
          <p:cNvPr id="47106" name="Espaço Reservado para Conteúdo 2"/>
          <p:cNvSpPr>
            <a:spLocks noGrp="1"/>
          </p:cNvSpPr>
          <p:nvPr>
            <p:ph idx="1"/>
          </p:nvPr>
        </p:nvSpPr>
        <p:spPr/>
        <p:txBody>
          <a:bodyPr/>
          <a:lstStyle/>
          <a:p>
            <a:r>
              <a:rPr lang="pt-BR" b="1" smtClean="0"/>
              <a:t>A adesão ao protocolo foi alta em ambos os grupos baseados em protocolos. Às 6 horas, a adesão incompleta foi registrada em 48 de 404 pacientes no grupo EGDT (11,9%) e 19 de 435 pacientes no grupo de terapia padrão (4,4​​%) que poderia ser avaliada.</a:t>
            </a:r>
            <a:endParaRPr lang="en-US" smtClean="0"/>
          </a:p>
          <a:p>
            <a:endParaRPr lang="en-US"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ítulo 1"/>
          <p:cNvSpPr>
            <a:spLocks noGrp="1"/>
          </p:cNvSpPr>
          <p:nvPr>
            <p:ph type="title"/>
          </p:nvPr>
        </p:nvSpPr>
        <p:spPr/>
        <p:txBody>
          <a:bodyPr/>
          <a:lstStyle/>
          <a:p>
            <a:r>
              <a:rPr lang="pt-BR" smtClean="0"/>
              <a:t>RESULTADOS</a:t>
            </a:r>
            <a:endParaRPr lang="en-US" smtClean="0"/>
          </a:p>
        </p:txBody>
      </p:sp>
      <p:sp>
        <p:nvSpPr>
          <p:cNvPr id="3" name="Espaço Reservado para Conteúdo 2"/>
          <p:cNvSpPr>
            <a:spLocks noGrp="1"/>
          </p:cNvSpPr>
          <p:nvPr>
            <p:ph idx="1"/>
          </p:nvPr>
        </p:nvSpPr>
        <p:spPr/>
        <p:txBody>
          <a:bodyPr rtlCol="0">
            <a:normAutofit fontScale="92500" lnSpcReduction="10000"/>
          </a:bodyPr>
          <a:lstStyle/>
          <a:p>
            <a:pPr fontAlgn="auto">
              <a:spcAft>
                <a:spcPts val="0"/>
              </a:spcAft>
              <a:buFont typeface="Arial" pitchFamily="34" charset="0"/>
              <a:buChar char="•"/>
              <a:defRPr/>
            </a:pPr>
            <a:r>
              <a:rPr lang="pt-BR" b="1" dirty="0" smtClean="0"/>
              <a:t>Na maior parte dos pacientes designados para EGDT, um cateter venoso central para monitoramento de SvcO2 foi colocado imediatamente. O fracasso de colocar um cateter venoso central ocorreu em 30 dos 439 pacientes desse grupo (6,8%), incluído dificuldades técnicas (10 pacientes), recusa pelo médico (9) ou paciente (5), a necessidade de cirurgia de emergência e morte (1); nenhuma razão foi dada, no caso de 4 pacientes.</a:t>
            </a:r>
            <a:endParaRPr lang="en-US"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Título 1"/>
          <p:cNvSpPr>
            <a:spLocks noGrp="1"/>
          </p:cNvSpPr>
          <p:nvPr>
            <p:ph type="title"/>
          </p:nvPr>
        </p:nvSpPr>
        <p:spPr/>
        <p:txBody>
          <a:bodyPr/>
          <a:lstStyle/>
          <a:p>
            <a:r>
              <a:rPr lang="pt-BR" smtClean="0"/>
              <a:t>RESULTADOS</a:t>
            </a:r>
            <a:endParaRPr lang="en-US" smtClean="0"/>
          </a:p>
        </p:txBody>
      </p:sp>
      <p:sp>
        <p:nvSpPr>
          <p:cNvPr id="49154" name="Espaço Reservado para Conteúdo 2"/>
          <p:cNvSpPr>
            <a:spLocks noGrp="1"/>
          </p:cNvSpPr>
          <p:nvPr>
            <p:ph idx="1"/>
          </p:nvPr>
        </p:nvSpPr>
        <p:spPr/>
        <p:txBody>
          <a:bodyPr/>
          <a:lstStyle/>
          <a:p>
            <a:r>
              <a:rPr lang="pt-BR" b="1" smtClean="0"/>
              <a:t>A média (± DP) da ScvO2 após cateterismo foi de 71 ± 13%. Embora a colocação de cateteres venosos centrais não eram necessários para os pacientes do grupo de terapia padrão baseada em protocolo ou o grupo de cuidados usuais,  foram colocados em 56,5% dos pacientes (252 pacientes) e 57,9% (264 pacientes) no dois grupos, respectivamente.</a:t>
            </a:r>
            <a:endParaRPr lang="en-US"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ítulo 1"/>
          <p:cNvSpPr>
            <a:spLocks noGrp="1"/>
          </p:cNvSpPr>
          <p:nvPr>
            <p:ph type="title"/>
          </p:nvPr>
        </p:nvSpPr>
        <p:spPr/>
        <p:txBody>
          <a:bodyPr/>
          <a:lstStyle/>
          <a:p>
            <a:r>
              <a:rPr lang="pt-BR" smtClean="0"/>
              <a:t>RESULTADOS</a:t>
            </a:r>
            <a:endParaRPr lang="en-US" smtClean="0"/>
          </a:p>
        </p:txBody>
      </p:sp>
      <p:sp>
        <p:nvSpPr>
          <p:cNvPr id="50178" name="Espaço Reservado para Conteúdo 2"/>
          <p:cNvSpPr>
            <a:spLocks noGrp="1"/>
          </p:cNvSpPr>
          <p:nvPr>
            <p:ph idx="1"/>
          </p:nvPr>
        </p:nvSpPr>
        <p:spPr/>
        <p:txBody>
          <a:bodyPr/>
          <a:lstStyle/>
          <a:p>
            <a:r>
              <a:rPr lang="pt-BR" b="1" smtClean="0"/>
              <a:t>No entanto, a colocação ocorria mais tarde do que no grupo EGDT (P &lt;0,001) e o monitoramento da SvcO2 fora realizada em apenas um pequena proporção de pacientes ( 4,0% [ 18 pacientes ] no grupo da terapia padrão baseada em protocolo e 3,5 % [16 ] pacientes nos grupos dos cuidados habituais , vs 93,6% [ 411 ] pacientes no grupo EGDT ; P &lt; 0,001 ) .</a:t>
            </a:r>
            <a:endParaRPr lang="en-US" smtClean="0"/>
          </a:p>
          <a:p>
            <a:endParaRPr lang="en-US"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p:cNvSpPr>
            <a:spLocks noGrp="1"/>
          </p:cNvSpPr>
          <p:nvPr>
            <p:ph type="title"/>
          </p:nvPr>
        </p:nvSpPr>
        <p:spPr/>
        <p:txBody>
          <a:bodyPr/>
          <a:lstStyle/>
          <a:p>
            <a:r>
              <a:rPr lang="pt-BR" smtClean="0"/>
              <a:t>RESULTADOS</a:t>
            </a:r>
            <a:endParaRPr lang="en-US" smtClean="0"/>
          </a:p>
        </p:txBody>
      </p:sp>
      <p:sp>
        <p:nvSpPr>
          <p:cNvPr id="51202" name="Espaço Reservado para Conteúdo 2"/>
          <p:cNvSpPr>
            <a:spLocks noGrp="1"/>
          </p:cNvSpPr>
          <p:nvPr>
            <p:ph idx="1"/>
          </p:nvPr>
        </p:nvSpPr>
        <p:spPr/>
        <p:txBody>
          <a:bodyPr/>
          <a:lstStyle/>
          <a:p>
            <a:r>
              <a:rPr lang="pt-BR" b="1" smtClean="0"/>
              <a:t>Durante as primeiras 6 horas , o volume dos fluidos  intravenosos administrados diferiram significativamente entre os grupos ( 2,8 litros no Grupo EGDT , 3,3 litros no terapia padrão baseado em protocolo e 2.3 litros no  grupo de tratamento usual ( P &lt; 0,001 ). </a:t>
            </a:r>
            <a:endParaRPr lang="en-US" smtClean="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p:txBody>
          <a:bodyPr/>
          <a:lstStyle/>
          <a:p>
            <a:r>
              <a:rPr lang="pt-BR" smtClean="0"/>
              <a:t>RESULTADOS</a:t>
            </a:r>
            <a:endParaRPr lang="en-US" smtClean="0"/>
          </a:p>
        </p:txBody>
      </p:sp>
      <p:sp>
        <p:nvSpPr>
          <p:cNvPr id="3" name="Espaço Reservado para Conteúdo 2"/>
          <p:cNvSpPr>
            <a:spLocks noGrp="1"/>
          </p:cNvSpPr>
          <p:nvPr>
            <p:ph idx="1"/>
          </p:nvPr>
        </p:nvSpPr>
        <p:spPr/>
        <p:txBody>
          <a:bodyPr rtlCol="0">
            <a:normAutofit fontScale="92500" lnSpcReduction="10000"/>
          </a:bodyPr>
          <a:lstStyle/>
          <a:p>
            <a:pPr fontAlgn="auto">
              <a:spcAft>
                <a:spcPts val="0"/>
              </a:spcAft>
              <a:buFont typeface="Arial" pitchFamily="34" charset="0"/>
              <a:buChar char="•"/>
              <a:defRPr/>
            </a:pPr>
            <a:r>
              <a:rPr lang="pt-BR" b="1" dirty="0" smtClean="0"/>
              <a:t>O volume de fluidos administrados diminuiu durante as 6 horas em todos os grupos, mas os pacientes do grupo de Terapia padrão baseado em protocolo recebeu o maior volume inicialmente e em geral, os pacientes do grupo de cuidados usuais receberam menor volume de fluido , e os pacientes do grupo EGDT receberam a uma taxa mais consistente ( P &lt; 0,001 as diferenças no volume total e P = 0,007 para diferenças ao longo do tempo ). </a:t>
            </a:r>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ítulo 1"/>
          <p:cNvSpPr>
            <a:spLocks noGrp="1"/>
          </p:cNvSpPr>
          <p:nvPr>
            <p:ph type="title"/>
          </p:nvPr>
        </p:nvSpPr>
        <p:spPr/>
        <p:txBody>
          <a:bodyPr/>
          <a:lstStyle/>
          <a:p>
            <a:r>
              <a:rPr lang="pt-BR" smtClean="0"/>
              <a:t>RESULTADOS</a:t>
            </a:r>
            <a:endParaRPr lang="en-US" smtClean="0"/>
          </a:p>
        </p:txBody>
      </p:sp>
      <p:sp>
        <p:nvSpPr>
          <p:cNvPr id="53250" name="Espaço Reservado para Conteúdo 2"/>
          <p:cNvSpPr>
            <a:spLocks noGrp="1"/>
          </p:cNvSpPr>
          <p:nvPr>
            <p:ph idx="1"/>
          </p:nvPr>
        </p:nvSpPr>
        <p:spPr/>
        <p:txBody>
          <a:bodyPr/>
          <a:lstStyle/>
          <a:p>
            <a:r>
              <a:rPr lang="pt-BR" b="1" smtClean="0"/>
              <a:t>Cristalóide foi o flúido predominante usado em todos os grupos , administrado em 96 % do total de pacientes .Mais pacientes nos dois grupos baseados em protocolos habituais receberam  vasopressores (54,9% em o grupo EGDT baseada em protocolo e 52,2 % no grupo padrão da terapia baseada em protocolo contra 44,1% no grupo de cuidados habituais , P = 0,003).</a:t>
            </a:r>
            <a:endParaRPr lang="en-US"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ítulo 1"/>
          <p:cNvSpPr>
            <a:spLocks noGrp="1"/>
          </p:cNvSpPr>
          <p:nvPr>
            <p:ph type="title"/>
          </p:nvPr>
        </p:nvSpPr>
        <p:spPr/>
        <p:txBody>
          <a:bodyPr/>
          <a:lstStyle/>
          <a:p>
            <a:r>
              <a:rPr lang="pt-BR" smtClean="0"/>
              <a:t>RESULTADOS</a:t>
            </a:r>
            <a:endParaRPr lang="en-US" smtClean="0"/>
          </a:p>
        </p:txBody>
      </p:sp>
      <p:sp>
        <p:nvSpPr>
          <p:cNvPr id="54274" name="Espaço Reservado para Conteúdo 2"/>
          <p:cNvSpPr>
            <a:spLocks noGrp="1"/>
          </p:cNvSpPr>
          <p:nvPr>
            <p:ph idx="1"/>
          </p:nvPr>
        </p:nvSpPr>
        <p:spPr/>
        <p:txBody>
          <a:bodyPr/>
          <a:lstStyle/>
          <a:p>
            <a:r>
              <a:rPr lang="pt-BR" b="1" smtClean="0"/>
              <a:t>Mais pacientes no grupo EGDT receberam dobutamina e transfusões de hemácias (uso de dobutamina, 8,0% vs 1,1% e 0,9%, respectivamente, P &lt;0,001; transfusões de hemácias, 14,4% vs 8,3% e 7,5%, respectivamente, com P = 0,001)</a:t>
            </a:r>
            <a:endParaRPr lang="en-US" smtClean="0"/>
          </a:p>
          <a:p>
            <a:endParaRPr lang="en-US" smtClean="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ítulo 1"/>
          <p:cNvSpPr>
            <a:spLocks noGrp="1"/>
          </p:cNvSpPr>
          <p:nvPr>
            <p:ph type="title"/>
          </p:nvPr>
        </p:nvSpPr>
        <p:spPr/>
        <p:txBody>
          <a:bodyPr/>
          <a:lstStyle/>
          <a:p>
            <a:r>
              <a:rPr lang="pt-BR" smtClean="0"/>
              <a:t>RESULTADOS</a:t>
            </a:r>
            <a:endParaRPr lang="en-US" smtClean="0"/>
          </a:p>
        </p:txBody>
      </p:sp>
      <p:sp>
        <p:nvSpPr>
          <p:cNvPr id="55298" name="Espaço Reservado para Conteúdo 2"/>
          <p:cNvSpPr>
            <a:spLocks noGrp="1"/>
          </p:cNvSpPr>
          <p:nvPr>
            <p:ph idx="1"/>
          </p:nvPr>
        </p:nvSpPr>
        <p:spPr/>
        <p:txBody>
          <a:bodyPr/>
          <a:lstStyle/>
          <a:p>
            <a:r>
              <a:rPr lang="pt-BR" b="1" smtClean="0"/>
              <a:t> O uso de antibióticos, glicocorticóides, e a proteína C ativada foi semelhante entre os três grupos (com os valores de p entre 0,16 e 0,90). </a:t>
            </a:r>
            <a:endParaRPr lang="en-US" smtClean="0"/>
          </a:p>
          <a:p>
            <a:endParaRPr lang="en-US"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ítulo 1"/>
          <p:cNvSpPr>
            <a:spLocks noGrp="1"/>
          </p:cNvSpPr>
          <p:nvPr>
            <p:ph type="title"/>
          </p:nvPr>
        </p:nvSpPr>
        <p:spPr/>
        <p:txBody>
          <a:bodyPr/>
          <a:lstStyle/>
          <a:p>
            <a:r>
              <a:rPr lang="pt-BR" smtClean="0"/>
              <a:t>RESULTADOS</a:t>
            </a:r>
            <a:endParaRPr lang="en-US" smtClean="0"/>
          </a:p>
        </p:txBody>
      </p:sp>
      <p:sp>
        <p:nvSpPr>
          <p:cNvPr id="56322" name="Espaço Reservado para Conteúdo 2"/>
          <p:cNvSpPr>
            <a:spLocks noGrp="1"/>
          </p:cNvSpPr>
          <p:nvPr>
            <p:ph idx="1"/>
          </p:nvPr>
        </p:nvSpPr>
        <p:spPr/>
        <p:txBody>
          <a:bodyPr/>
          <a:lstStyle/>
          <a:p>
            <a:r>
              <a:rPr lang="pt-BR" b="1" smtClean="0"/>
              <a:t>O uso de flúidos intravenosos, vasopressores, dobutamina, e transfusões de sangue entre 6 e  72 horas não diferiu significativamente entre os grupos.</a:t>
            </a:r>
            <a:endParaRPr lang="en-US" smtClean="0"/>
          </a:p>
          <a:p>
            <a:endParaRPr lang="en-US" smtClean="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ítulo 1"/>
          <p:cNvSpPr>
            <a:spLocks noGrp="1"/>
          </p:cNvSpPr>
          <p:nvPr>
            <p:ph type="title"/>
          </p:nvPr>
        </p:nvSpPr>
        <p:spPr/>
        <p:txBody>
          <a:bodyPr/>
          <a:lstStyle/>
          <a:p>
            <a:r>
              <a:rPr lang="pt-BR" smtClean="0"/>
              <a:t>RESULTADOS</a:t>
            </a:r>
            <a:endParaRPr lang="en-US" smtClean="0"/>
          </a:p>
        </p:txBody>
      </p:sp>
      <p:sp>
        <p:nvSpPr>
          <p:cNvPr id="57346" name="Espaço Reservado para Conteúdo 2"/>
          <p:cNvSpPr>
            <a:spLocks noGrp="1"/>
          </p:cNvSpPr>
          <p:nvPr>
            <p:ph idx="1"/>
          </p:nvPr>
        </p:nvSpPr>
        <p:spPr/>
        <p:txBody>
          <a:bodyPr/>
          <a:lstStyle/>
          <a:p>
            <a:r>
              <a:rPr lang="pt-BR" b="1" smtClean="0"/>
              <a:t>Os pacientes em todos os três grupos tinham valores médios que foram consistentes com baixos volumes correntes  e controle glicêmico moderado. Em geral, a condição dos pacientes em todos os três grupos melhoraram ao longo do tempo , com poucas diferenças entre os grupos. </a:t>
            </a:r>
            <a:endParaRPr lang="en-US"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ítulo 1"/>
          <p:cNvSpPr>
            <a:spLocks noGrp="1"/>
          </p:cNvSpPr>
          <p:nvPr>
            <p:ph type="title"/>
          </p:nvPr>
        </p:nvSpPr>
        <p:spPr/>
        <p:txBody>
          <a:bodyPr/>
          <a:lstStyle/>
          <a:p>
            <a:r>
              <a:rPr lang="pt-BR" smtClean="0"/>
              <a:t>RESULTADOS</a:t>
            </a:r>
            <a:endParaRPr lang="en-US" smtClean="0"/>
          </a:p>
        </p:txBody>
      </p:sp>
      <p:sp>
        <p:nvSpPr>
          <p:cNvPr id="58370" name="Espaço Reservado para Conteúdo 2"/>
          <p:cNvSpPr>
            <a:spLocks noGrp="1"/>
          </p:cNvSpPr>
          <p:nvPr>
            <p:ph idx="1"/>
          </p:nvPr>
        </p:nvSpPr>
        <p:spPr/>
        <p:txBody>
          <a:bodyPr/>
          <a:lstStyle/>
          <a:p>
            <a:r>
              <a:rPr lang="pt-BR" b="1" smtClean="0"/>
              <a:t>Em seis horas , o alvo da PAM de 65 mm de Hg ou mais foi conseguida em mais pacientes em cada um dos grupos baseados em protocolos  do que no grupo de cuidados habituais (P = 0,02 ), mas a freqüência cardíaca média não diferiu significativamente entre os grupos (P = 0,32) .</a:t>
            </a:r>
            <a:endParaRPr lang="en-US" smtClean="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Título 1"/>
          <p:cNvSpPr>
            <a:spLocks noGrp="1"/>
          </p:cNvSpPr>
          <p:nvPr>
            <p:ph type="title"/>
          </p:nvPr>
        </p:nvSpPr>
        <p:spPr/>
        <p:txBody>
          <a:bodyPr/>
          <a:lstStyle/>
          <a:p>
            <a:r>
              <a:rPr lang="pt-BR" smtClean="0"/>
              <a:t>RESULTADOS</a:t>
            </a:r>
            <a:endParaRPr lang="en-US" smtClean="0"/>
          </a:p>
        </p:txBody>
      </p:sp>
      <p:sp>
        <p:nvSpPr>
          <p:cNvPr id="3" name="Espaço Reservado para Conteúdo 2"/>
          <p:cNvSpPr>
            <a:spLocks noGrp="1"/>
          </p:cNvSpPr>
          <p:nvPr>
            <p:ph idx="1"/>
          </p:nvPr>
        </p:nvSpPr>
        <p:spPr/>
        <p:txBody>
          <a:bodyPr rtlCol="0">
            <a:normAutofit fontScale="85000" lnSpcReduction="10000"/>
          </a:bodyPr>
          <a:lstStyle/>
          <a:p>
            <a:pPr fontAlgn="auto">
              <a:spcAft>
                <a:spcPts val="0"/>
              </a:spcAft>
              <a:buFont typeface="Arial" pitchFamily="34" charset="0"/>
              <a:buChar char="•"/>
              <a:defRPr/>
            </a:pPr>
            <a:r>
              <a:rPr lang="pt-BR" b="1" dirty="0" smtClean="0"/>
              <a:t>Pacientes no grupo EGDT teve média superior do INR às 6 horas ( 2.2,versus 1,7 no padrão da terapia baseada em protocolo grupo e de 1,6 no grupo de cuidados habituais , P = 0,01);</a:t>
            </a:r>
          </a:p>
          <a:p>
            <a:pPr fontAlgn="auto">
              <a:spcAft>
                <a:spcPts val="0"/>
              </a:spcAft>
              <a:buFont typeface="Arial" pitchFamily="34" charset="0"/>
              <a:buChar char="•"/>
              <a:defRPr/>
            </a:pPr>
            <a:r>
              <a:rPr lang="pt-BR" b="1" dirty="0" smtClean="0"/>
              <a:t> pacientes no grupo de cuidados habituais teve ligeiramente menos acidose às 6 horas e 24 horas ( pH arteriais 7,31 em cada grupo à base de protocolo VS 7,34 no grupo de cuidados habituais às 6 horas , e 7,34 em cada grupo à base de protocolo </a:t>
            </a:r>
            <a:r>
              <a:rPr lang="pt-BR" b="1" dirty="0" err="1" smtClean="0"/>
              <a:t>vs</a:t>
            </a:r>
            <a:r>
              <a:rPr lang="pt-BR" b="1" dirty="0" smtClean="0"/>
              <a:t> 7,36 no grupo de cuidados habituais às 24 horas , P = 0,02) , mas estes diferenças não persistem.</a:t>
            </a:r>
            <a:endParaRPr lang="en-US" dirty="0" smtClean="0"/>
          </a:p>
          <a:p>
            <a:pPr fontAlgn="auto">
              <a:spcAft>
                <a:spcPts val="0"/>
              </a:spcAft>
              <a:buFont typeface="Arial" pitchFamily="34" charset="0"/>
              <a:buChar char="•"/>
              <a:defRPr/>
            </a:pPr>
            <a:endParaRPr lang="en-US"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ítulo 1"/>
          <p:cNvSpPr>
            <a:spLocks noGrp="1"/>
          </p:cNvSpPr>
          <p:nvPr>
            <p:ph type="title"/>
          </p:nvPr>
        </p:nvSpPr>
        <p:spPr/>
        <p:txBody>
          <a:bodyPr/>
          <a:lstStyle/>
          <a:p>
            <a:r>
              <a:rPr lang="pt-BR" smtClean="0"/>
              <a:t>RESULTADOS</a:t>
            </a:r>
            <a:endParaRPr lang="en-US" smtClean="0"/>
          </a:p>
        </p:txBody>
      </p:sp>
      <p:sp>
        <p:nvSpPr>
          <p:cNvPr id="60418" name="Espaço Reservado para Conteúdo 2"/>
          <p:cNvSpPr>
            <a:spLocks noGrp="1"/>
          </p:cNvSpPr>
          <p:nvPr>
            <p:ph idx="1"/>
          </p:nvPr>
        </p:nvSpPr>
        <p:spPr/>
        <p:txBody>
          <a:bodyPr/>
          <a:lstStyle/>
          <a:p>
            <a:r>
              <a:rPr lang="pt-BR" b="1" smtClean="0"/>
              <a:t>No dia 60, um total de 92 doentes do Grupo EGDT ( 21,0 % ) , 81 do terapia padrão (18,2%) e 86 do grupo de cuidados habituais (18,9%) tinham morrido no hospital.</a:t>
            </a:r>
            <a:endParaRPr lang="en-US"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ítulo 1"/>
          <p:cNvSpPr>
            <a:spLocks noGrp="1"/>
          </p:cNvSpPr>
          <p:nvPr>
            <p:ph type="title"/>
          </p:nvPr>
        </p:nvSpPr>
        <p:spPr/>
        <p:txBody>
          <a:bodyPr/>
          <a:lstStyle/>
          <a:p>
            <a:r>
              <a:rPr lang="pt-BR" smtClean="0"/>
              <a:t>RESULTADOS</a:t>
            </a:r>
            <a:endParaRPr lang="en-US" smtClean="0"/>
          </a:p>
        </p:txBody>
      </p:sp>
      <p:sp>
        <p:nvSpPr>
          <p:cNvPr id="3" name="Espaço Reservado para Conteúdo 2"/>
          <p:cNvSpPr>
            <a:spLocks noGrp="1"/>
          </p:cNvSpPr>
          <p:nvPr>
            <p:ph idx="1"/>
          </p:nvPr>
        </p:nvSpPr>
        <p:spPr/>
        <p:txBody>
          <a:bodyPr>
            <a:normAutofit/>
          </a:bodyPr>
          <a:lstStyle/>
          <a:p>
            <a:pPr>
              <a:lnSpc>
                <a:spcPct val="90000"/>
              </a:lnSpc>
            </a:pPr>
            <a:r>
              <a:rPr lang="pt-BR" b="1" smtClean="0"/>
              <a:t>.A mortalidade intrahospitalar no dia 60 para os grupos à base de protocolo  (19,5% [ 173 ] de 885 pacientes ) não diferiu significativamente da do grupo de cuidados habituais ( risco relativo , 1,04 , intervalo de confiança de 95% [IC], 0,82-1,31 ;P = 0,83 ) , nem a mortalidade diferiu significativamente quando os grupos foram comparados separadamente (com os valores de P de 0,31 a 0,89).</a:t>
            </a:r>
            <a:endParaRPr lang="en-US"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ítulo 1"/>
          <p:cNvSpPr>
            <a:spLocks noGrp="1"/>
          </p:cNvSpPr>
          <p:nvPr>
            <p:ph type="title"/>
          </p:nvPr>
        </p:nvSpPr>
        <p:spPr/>
        <p:txBody>
          <a:bodyPr/>
          <a:lstStyle/>
          <a:p>
            <a:r>
              <a:rPr lang="pt-BR" smtClean="0"/>
              <a:t>RESULTADOS</a:t>
            </a:r>
            <a:endParaRPr lang="en-US" smtClean="0"/>
          </a:p>
        </p:txBody>
      </p:sp>
      <p:sp>
        <p:nvSpPr>
          <p:cNvPr id="62466" name="Espaço Reservado para Conteúdo 2"/>
          <p:cNvSpPr>
            <a:spLocks noGrp="1"/>
          </p:cNvSpPr>
          <p:nvPr>
            <p:ph idx="1"/>
          </p:nvPr>
        </p:nvSpPr>
        <p:spPr/>
        <p:txBody>
          <a:bodyPr/>
          <a:lstStyle/>
          <a:p>
            <a:r>
              <a:rPr lang="pt-BR" b="1" smtClean="0"/>
              <a:t>Também não houve diferenças significativas na mortalidade de 90 dias ou no tempo até à morte até 90 dias e 1 ano (P = 0,66 para a mortalidade de 90 dias e P = 0,70 e P = 0,92 para cumulativo mortalidade em 90 dias e 1 ano de , respectivamente) .</a:t>
            </a:r>
            <a:endParaRPr lang="en-US"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ítulo 1"/>
          <p:cNvSpPr>
            <a:spLocks noGrp="1"/>
          </p:cNvSpPr>
          <p:nvPr>
            <p:ph type="title"/>
          </p:nvPr>
        </p:nvSpPr>
        <p:spPr/>
        <p:txBody>
          <a:bodyPr/>
          <a:lstStyle/>
          <a:p>
            <a:r>
              <a:rPr lang="pt-BR" smtClean="0"/>
              <a:t>RESULTADOS</a:t>
            </a:r>
            <a:endParaRPr lang="en-US" smtClean="0"/>
          </a:p>
        </p:txBody>
      </p:sp>
      <p:sp>
        <p:nvSpPr>
          <p:cNvPr id="63490" name="Espaço Reservado para Conteúdo 2"/>
          <p:cNvSpPr>
            <a:spLocks noGrp="1"/>
          </p:cNvSpPr>
          <p:nvPr>
            <p:ph idx="1"/>
          </p:nvPr>
        </p:nvSpPr>
        <p:spPr/>
        <p:txBody>
          <a:bodyPr/>
          <a:lstStyle/>
          <a:p>
            <a:r>
              <a:rPr lang="pt-BR" b="1" smtClean="0"/>
              <a:t>Os resultados foram essencialmente inalterados quando ajustados para potencial heterogeneidade local ( probabilidade de óbito hospitalar 60 dias com cuidados baseados na protocolo versus cuidados habituais , 1,08 , 95% CI , 0,85-1,38 , P = 0,54).</a:t>
            </a:r>
            <a:endParaRPr lang="en-US" smtClean="0"/>
          </a:p>
          <a:p>
            <a:endParaRPr lang="en-US" smtClean="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ítulo 1"/>
          <p:cNvSpPr>
            <a:spLocks noGrp="1"/>
          </p:cNvSpPr>
          <p:nvPr>
            <p:ph type="title"/>
          </p:nvPr>
        </p:nvSpPr>
        <p:spPr/>
        <p:txBody>
          <a:bodyPr/>
          <a:lstStyle/>
          <a:p>
            <a:r>
              <a:rPr lang="pt-BR" smtClean="0"/>
              <a:t>RESULTADOS</a:t>
            </a:r>
            <a:endParaRPr lang="en-US" smtClean="0"/>
          </a:p>
        </p:txBody>
      </p:sp>
      <p:sp>
        <p:nvSpPr>
          <p:cNvPr id="3" name="Espaço Reservado para Conteúdo 2"/>
          <p:cNvSpPr>
            <a:spLocks noGrp="1"/>
          </p:cNvSpPr>
          <p:nvPr>
            <p:ph idx="1"/>
          </p:nvPr>
        </p:nvSpPr>
        <p:spPr/>
        <p:txBody>
          <a:bodyPr>
            <a:normAutofit/>
          </a:bodyPr>
          <a:lstStyle/>
          <a:p>
            <a:pPr>
              <a:lnSpc>
                <a:spcPct val="90000"/>
              </a:lnSpc>
            </a:pPr>
            <a:r>
              <a:rPr lang="pt-BR" b="1" smtClean="0"/>
              <a:t>A incidência de insuficiência renal aguda, tal como indicada por necessidade de terapia de substituição renal , foi maior no grupo da terapia padrão baseada em protocolos do que nos outros dois grupos ( 6,0% no padrão da terapia baseada em protocolo grupo vs 3,1% no EGDT e de 2,8 % no grupo de cuidados habituais , P = 0,04), apesar da duração do tratamento não diferir de forma significativa entre os grupos.</a:t>
            </a:r>
            <a:endParaRPr lang="en-US" smtClean="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ítulo 1"/>
          <p:cNvSpPr>
            <a:spLocks noGrp="1"/>
          </p:cNvSpPr>
          <p:nvPr>
            <p:ph type="title"/>
          </p:nvPr>
        </p:nvSpPr>
        <p:spPr/>
        <p:txBody>
          <a:bodyPr/>
          <a:lstStyle/>
          <a:p>
            <a:r>
              <a:rPr lang="pt-BR" smtClean="0"/>
              <a:t>RESULTADOS</a:t>
            </a:r>
            <a:endParaRPr lang="en-US" smtClean="0"/>
          </a:p>
        </p:txBody>
      </p:sp>
      <p:sp>
        <p:nvSpPr>
          <p:cNvPr id="65538" name="Espaço Reservado para Conteúdo 2"/>
          <p:cNvSpPr>
            <a:spLocks noGrp="1"/>
          </p:cNvSpPr>
          <p:nvPr>
            <p:ph idx="1"/>
          </p:nvPr>
        </p:nvSpPr>
        <p:spPr/>
        <p:txBody>
          <a:bodyPr/>
          <a:lstStyle/>
          <a:p>
            <a:r>
              <a:rPr lang="pt-BR" b="1" smtClean="0"/>
              <a:t>A taxa de internação na unidade de terapia intensiva foi maior no grupo EGDT do que nos outros dois grupos, apesar de nos pacientes  que foram admitidos, não houve significativa diferenças entre os grupos em relação ao tempo de permanecer na unidade de terapia intensiva. </a:t>
            </a:r>
            <a:endParaRPr lang="en-US" smtClean="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Título 1"/>
          <p:cNvSpPr>
            <a:spLocks noGrp="1"/>
          </p:cNvSpPr>
          <p:nvPr>
            <p:ph type="title"/>
          </p:nvPr>
        </p:nvSpPr>
        <p:spPr/>
        <p:txBody>
          <a:bodyPr/>
          <a:lstStyle/>
          <a:p>
            <a:r>
              <a:rPr lang="pt-BR" smtClean="0"/>
              <a:t>RESULTADOS</a:t>
            </a:r>
            <a:endParaRPr lang="en-US" smtClean="0"/>
          </a:p>
        </p:txBody>
      </p:sp>
      <p:sp>
        <p:nvSpPr>
          <p:cNvPr id="66562" name="Espaço Reservado para Conteúdo 2"/>
          <p:cNvSpPr>
            <a:spLocks noGrp="1"/>
          </p:cNvSpPr>
          <p:nvPr>
            <p:ph idx="1"/>
          </p:nvPr>
        </p:nvSpPr>
        <p:spPr/>
        <p:txBody>
          <a:bodyPr/>
          <a:lstStyle/>
          <a:p>
            <a:r>
              <a:rPr lang="pt-BR" b="1" smtClean="0"/>
              <a:t>Na UTI, não houve diferenças significativas na incidência e duração da insuficiência cardiovascular ou respiratória , nem houve diferenças significativas no tempo de permanência no hospital ou na condição de alta. Relatos de eventos adversos potencialmente graves (excluindo morte) eram raros e não diferiram significativamente entre os grupos.</a:t>
            </a:r>
            <a:endParaRPr lang="en-US" smtClean="0"/>
          </a:p>
          <a:p>
            <a:endParaRPr lang="en-US" smtClean="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ítulo 1"/>
          <p:cNvSpPr>
            <a:spLocks noGrp="1"/>
          </p:cNvSpPr>
          <p:nvPr>
            <p:ph type="title"/>
          </p:nvPr>
        </p:nvSpPr>
        <p:spPr/>
        <p:txBody>
          <a:bodyPr/>
          <a:lstStyle/>
          <a:p>
            <a:r>
              <a:rPr lang="pt-BR" smtClean="0"/>
              <a:t>RESULTADOS</a:t>
            </a:r>
            <a:endParaRPr lang="en-US" smtClean="0"/>
          </a:p>
        </p:txBody>
      </p:sp>
      <p:sp>
        <p:nvSpPr>
          <p:cNvPr id="67586" name="Espaço Reservado para Conteúdo 2"/>
          <p:cNvSpPr>
            <a:spLocks noGrp="1"/>
          </p:cNvSpPr>
          <p:nvPr>
            <p:ph idx="1"/>
          </p:nvPr>
        </p:nvSpPr>
        <p:spPr/>
        <p:txBody>
          <a:bodyPr/>
          <a:lstStyle/>
          <a:p>
            <a:r>
              <a:rPr lang="pt-BR" b="1" smtClean="0"/>
              <a:t>Não houve interações significativas entre o tratamento atribuído e qualquer subgrupo preestabelecido com respeito para o desfecho primário - mortalidade intrahospitalar aos 60 dias- ou no que diz respeito aos resultados da mortalidade secundária.</a:t>
            </a:r>
            <a:endParaRPr lang="en-US" smtClean="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3"/>
          <p:cNvPicPr>
            <a:picLocks noChangeAspect="1" noChangeArrowheads="1"/>
          </p:cNvPicPr>
          <p:nvPr/>
        </p:nvPicPr>
        <p:blipFill>
          <a:blip r:embed="rId2"/>
          <a:srcRect/>
          <a:stretch>
            <a:fillRect/>
          </a:stretch>
        </p:blipFill>
        <p:spPr bwMode="auto">
          <a:xfrm>
            <a:off x="1666875" y="781050"/>
            <a:ext cx="5810250" cy="5295900"/>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Picture 2"/>
          <p:cNvPicPr>
            <a:picLocks noChangeAspect="1" noChangeArrowheads="1"/>
          </p:cNvPicPr>
          <p:nvPr/>
        </p:nvPicPr>
        <p:blipFill>
          <a:blip r:embed="rId2"/>
          <a:srcRect/>
          <a:stretch>
            <a:fillRect/>
          </a:stretch>
        </p:blipFill>
        <p:spPr bwMode="auto">
          <a:xfrm>
            <a:off x="1657350" y="723900"/>
            <a:ext cx="5829300" cy="5410200"/>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Título 1"/>
          <p:cNvSpPr>
            <a:spLocks noGrp="1"/>
          </p:cNvSpPr>
          <p:nvPr>
            <p:ph type="title"/>
          </p:nvPr>
        </p:nvSpPr>
        <p:spPr/>
        <p:txBody>
          <a:bodyPr/>
          <a:lstStyle/>
          <a:p>
            <a:r>
              <a:rPr lang="pt-BR" smtClean="0"/>
              <a:t>DISCUSSÃO</a:t>
            </a:r>
            <a:endParaRPr lang="en-US" smtClean="0"/>
          </a:p>
        </p:txBody>
      </p:sp>
      <p:sp>
        <p:nvSpPr>
          <p:cNvPr id="70658" name="Espaço Reservado para Conteúdo 2"/>
          <p:cNvSpPr>
            <a:spLocks noGrp="1"/>
          </p:cNvSpPr>
          <p:nvPr>
            <p:ph idx="1"/>
          </p:nvPr>
        </p:nvSpPr>
        <p:spPr/>
        <p:txBody>
          <a:bodyPr/>
          <a:lstStyle/>
          <a:p>
            <a:r>
              <a:rPr lang="pt-BR" b="1" smtClean="0"/>
              <a:t>No estudo , a adesão aos dois protocolos experimentais foi elevada  e , como esperado,  as terapias baseadas em protocolos, em comparação com os cuidados habituais , resultaram no aumento do uso de cateterismo venoso central, fluidos intravenosos, drogas vasoativas e transfusões de sangue .</a:t>
            </a:r>
            <a:endParaRPr lang="en-US" b="1" smtClean="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Título 1"/>
          <p:cNvSpPr>
            <a:spLocks noGrp="1"/>
          </p:cNvSpPr>
          <p:nvPr>
            <p:ph type="title"/>
          </p:nvPr>
        </p:nvSpPr>
        <p:spPr/>
        <p:txBody>
          <a:bodyPr/>
          <a:lstStyle/>
          <a:p>
            <a:r>
              <a:rPr lang="pt-BR" smtClean="0"/>
              <a:t>DISCUSSÃO</a:t>
            </a:r>
            <a:endParaRPr lang="en-US" smtClean="0"/>
          </a:p>
        </p:txBody>
      </p:sp>
      <p:sp>
        <p:nvSpPr>
          <p:cNvPr id="71682" name="Espaço Reservado para Conteúdo 2"/>
          <p:cNvSpPr>
            <a:spLocks noGrp="1"/>
          </p:cNvSpPr>
          <p:nvPr>
            <p:ph idx="1"/>
          </p:nvPr>
        </p:nvSpPr>
        <p:spPr/>
        <p:txBody>
          <a:bodyPr/>
          <a:lstStyle/>
          <a:p>
            <a:r>
              <a:rPr lang="pt-BR" b="1" smtClean="0"/>
              <a:t>As duas ressuscitações baseadas em protocolos levaram a uma pequena , mas transitória, melhoria na pressão sanguínea até ao final do período de ressuscitação, mas uma maior exigência para cuidados intensivos e de terapia de substituição renal</a:t>
            </a:r>
            <a:r>
              <a:rPr lang="pt-BR" smtClean="0"/>
              <a:t>.</a:t>
            </a:r>
            <a:endParaRPr lang="en-US" smtClean="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Título 1"/>
          <p:cNvSpPr>
            <a:spLocks noGrp="1"/>
          </p:cNvSpPr>
          <p:nvPr>
            <p:ph type="title"/>
          </p:nvPr>
        </p:nvSpPr>
        <p:spPr/>
        <p:txBody>
          <a:bodyPr/>
          <a:lstStyle/>
          <a:p>
            <a:r>
              <a:rPr lang="pt-BR" smtClean="0"/>
              <a:t>DISCUSSÃO</a:t>
            </a:r>
            <a:endParaRPr lang="en-US" smtClean="0"/>
          </a:p>
        </p:txBody>
      </p:sp>
      <p:sp>
        <p:nvSpPr>
          <p:cNvPr id="72706" name="Espaço Reservado para Conteúdo 2"/>
          <p:cNvSpPr>
            <a:spLocks noGrp="1"/>
          </p:cNvSpPr>
          <p:nvPr>
            <p:ph idx="1"/>
          </p:nvPr>
        </p:nvSpPr>
        <p:spPr/>
        <p:txBody>
          <a:bodyPr/>
          <a:lstStyle/>
          <a:p>
            <a:r>
              <a:rPr lang="pt-BR" b="1" smtClean="0"/>
              <a:t>Não houve diferenças significativas na mortalidade , tanto geral ou em um certo número pré-especificado  e subgrupos post hoc . Os resultados diferem dos de Rivers et al; no entanto , o atual estudo não foi uma replicação direta desse estudo, e provavelmente existem vários fatores que contribuem para as diferenças.</a:t>
            </a:r>
            <a:endParaRPr lang="en-US" smtClean="0"/>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ítulo 1"/>
          <p:cNvSpPr>
            <a:spLocks noGrp="1"/>
          </p:cNvSpPr>
          <p:nvPr>
            <p:ph type="title"/>
          </p:nvPr>
        </p:nvSpPr>
        <p:spPr/>
        <p:txBody>
          <a:bodyPr/>
          <a:lstStyle/>
          <a:p>
            <a:r>
              <a:rPr lang="pt-BR" smtClean="0"/>
              <a:t>DISCUSSÃO</a:t>
            </a:r>
            <a:endParaRPr lang="en-US" smtClean="0"/>
          </a:p>
        </p:txBody>
      </p:sp>
      <p:sp>
        <p:nvSpPr>
          <p:cNvPr id="3" name="Espaço Reservado para Conteúdo 2"/>
          <p:cNvSpPr>
            <a:spLocks noGrp="1"/>
          </p:cNvSpPr>
          <p:nvPr>
            <p:ph idx="1"/>
          </p:nvPr>
        </p:nvSpPr>
        <p:spPr/>
        <p:txBody>
          <a:bodyPr>
            <a:normAutofit/>
          </a:bodyPr>
          <a:lstStyle/>
          <a:p>
            <a:pPr>
              <a:lnSpc>
                <a:spcPct val="90000"/>
              </a:lnSpc>
            </a:pPr>
            <a:r>
              <a:rPr lang="pt-BR" sz="3000" b="1" smtClean="0"/>
              <a:t>Embora os dois ensaios utilizarem critérios de inclusão semelhantes, a populações analisada difere . As coortes de estudo foram semelhantes em relação a muitas características demográficas e clínicas , incluindo a gravidade da doença, mas a coorte do estudo de Rivers et al . foi um pouco mais velha , tiveram maiores taxas de comorbidades cardíacas e hepáticas pré-existentes e tiveram maiores níveis de lactato inicial.</a:t>
            </a:r>
            <a:endParaRPr lang="en-US" sz="3000" smtClean="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Título 1"/>
          <p:cNvSpPr>
            <a:spLocks noGrp="1"/>
          </p:cNvSpPr>
          <p:nvPr>
            <p:ph type="title"/>
          </p:nvPr>
        </p:nvSpPr>
        <p:spPr/>
        <p:txBody>
          <a:bodyPr/>
          <a:lstStyle/>
          <a:p>
            <a:r>
              <a:rPr lang="pt-BR" smtClean="0"/>
              <a:t>DISCUSSÃO</a:t>
            </a:r>
            <a:endParaRPr lang="en-US" smtClean="0"/>
          </a:p>
        </p:txBody>
      </p:sp>
      <p:sp>
        <p:nvSpPr>
          <p:cNvPr id="74754" name="Espaço Reservado para Conteúdo 2"/>
          <p:cNvSpPr>
            <a:spLocks noGrp="1"/>
          </p:cNvSpPr>
          <p:nvPr>
            <p:ph idx="1"/>
          </p:nvPr>
        </p:nvSpPr>
        <p:spPr/>
        <p:txBody>
          <a:bodyPr/>
          <a:lstStyle/>
          <a:p>
            <a:r>
              <a:rPr lang="pt-BR" b="1" smtClean="0"/>
              <a:t>Embora se tenha  modificado a quantidade de flúido mínimo exigido para estabelecer a presença de hipotensão refratária , a média do volume administrado caiu dentro do intervalo usado no estudo de Rivers et al (20 a 30 ml por kg ).</a:t>
            </a:r>
            <a:endParaRPr lang="en-US" smtClean="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Título 1"/>
          <p:cNvSpPr>
            <a:spLocks noGrp="1"/>
          </p:cNvSpPr>
          <p:nvPr>
            <p:ph type="title"/>
          </p:nvPr>
        </p:nvSpPr>
        <p:spPr/>
        <p:txBody>
          <a:bodyPr/>
          <a:lstStyle/>
          <a:p>
            <a:r>
              <a:rPr lang="pt-BR" smtClean="0"/>
              <a:t>DISCUSSÃO</a:t>
            </a:r>
            <a:endParaRPr lang="en-US" smtClean="0"/>
          </a:p>
        </p:txBody>
      </p:sp>
      <p:sp>
        <p:nvSpPr>
          <p:cNvPr id="75778" name="Espaço Reservado para Conteúdo 2"/>
          <p:cNvSpPr>
            <a:spLocks noGrp="1"/>
          </p:cNvSpPr>
          <p:nvPr>
            <p:ph idx="1"/>
          </p:nvPr>
        </p:nvSpPr>
        <p:spPr/>
        <p:txBody>
          <a:bodyPr/>
          <a:lstStyle/>
          <a:p>
            <a:r>
              <a:rPr lang="pt-BR" b="1" smtClean="0"/>
              <a:t>A média inicial da ScvO2 relatada por Rios et al  foi de 49 % , o qual foi menor do que no ProCESS. No entanto,  o cateterismo venoso central  era considerado parte do tratamento usual naquele trabalho, permitindo leituras da ScvO2 antes da administração do volume inicial, resposta  necessária para estabelecer hipotensão refratária.</a:t>
            </a:r>
            <a:endParaRPr lang="en-US" smtClean="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Título 1"/>
          <p:cNvSpPr>
            <a:spLocks noGrp="1"/>
          </p:cNvSpPr>
          <p:nvPr>
            <p:ph type="title"/>
          </p:nvPr>
        </p:nvSpPr>
        <p:spPr/>
        <p:txBody>
          <a:bodyPr/>
          <a:lstStyle/>
          <a:p>
            <a:r>
              <a:rPr lang="pt-BR" smtClean="0"/>
              <a:t>DISCUSSÃO</a:t>
            </a:r>
            <a:endParaRPr lang="en-US" smtClean="0"/>
          </a:p>
        </p:txBody>
      </p:sp>
      <p:sp>
        <p:nvSpPr>
          <p:cNvPr id="76802" name="Espaço Reservado para Conteúdo 2"/>
          <p:cNvSpPr>
            <a:spLocks noGrp="1"/>
          </p:cNvSpPr>
          <p:nvPr>
            <p:ph idx="1"/>
          </p:nvPr>
        </p:nvSpPr>
        <p:spPr/>
        <p:txBody>
          <a:bodyPr/>
          <a:lstStyle/>
          <a:p>
            <a:r>
              <a:rPr lang="pt-BR" b="1" smtClean="0"/>
              <a:t>Em contraste, para os pacientes  designados para o EGDT, medimos ScvO2 somente após o bolus de fluido inicial, fazendo uma comparação direta da problemática. No entanto, a coorte no estudo de Rivers et al. pode ter, em média, choque mais grave ou persistente  do que os pacientes do nosso grupo.</a:t>
            </a:r>
            <a:endParaRPr lang="en-US" smtClean="0"/>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ítulo 1"/>
          <p:cNvSpPr>
            <a:spLocks noGrp="1"/>
          </p:cNvSpPr>
          <p:nvPr>
            <p:ph type="title"/>
          </p:nvPr>
        </p:nvSpPr>
        <p:spPr/>
        <p:txBody>
          <a:bodyPr/>
          <a:lstStyle/>
          <a:p>
            <a:r>
              <a:rPr lang="pt-BR" smtClean="0"/>
              <a:t>DISCUSSÃO</a:t>
            </a:r>
            <a:endParaRPr lang="en-US" smtClean="0"/>
          </a:p>
        </p:txBody>
      </p:sp>
      <p:sp>
        <p:nvSpPr>
          <p:cNvPr id="77826" name="Espaço Reservado para Conteúdo 2"/>
          <p:cNvSpPr>
            <a:spLocks noGrp="1"/>
          </p:cNvSpPr>
          <p:nvPr>
            <p:ph idx="1"/>
          </p:nvPr>
        </p:nvSpPr>
        <p:spPr/>
        <p:txBody>
          <a:bodyPr/>
          <a:lstStyle/>
          <a:p>
            <a:r>
              <a:rPr lang="pt-BR" b="1" smtClean="0"/>
              <a:t>No entanto, não foi possível mostrar um benefício quando restringimos as análises para o terço mais doente de nossos pacientes - aqueles com maiores níveis séricos de lactato e aqueles com maior APACHE II</a:t>
            </a:r>
            <a:r>
              <a:rPr lang="pt-BR" smtClean="0"/>
              <a:t>.</a:t>
            </a:r>
            <a:endParaRPr lang="en-US"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Título 1"/>
          <p:cNvSpPr>
            <a:spLocks noGrp="1"/>
          </p:cNvSpPr>
          <p:nvPr>
            <p:ph type="title"/>
          </p:nvPr>
        </p:nvSpPr>
        <p:spPr/>
        <p:txBody>
          <a:bodyPr/>
          <a:lstStyle/>
          <a:p>
            <a:r>
              <a:rPr lang="pt-BR" smtClean="0"/>
              <a:t>DISCUSSÃO</a:t>
            </a:r>
            <a:endParaRPr lang="en-US" smtClean="0"/>
          </a:p>
        </p:txBody>
      </p:sp>
      <p:sp>
        <p:nvSpPr>
          <p:cNvPr id="3" name="Espaço Reservado para Conteúdo 2"/>
          <p:cNvSpPr>
            <a:spLocks noGrp="1"/>
          </p:cNvSpPr>
          <p:nvPr>
            <p:ph idx="1"/>
          </p:nvPr>
        </p:nvSpPr>
        <p:spPr/>
        <p:txBody>
          <a:bodyPr>
            <a:normAutofit/>
          </a:bodyPr>
          <a:lstStyle/>
          <a:p>
            <a:pPr>
              <a:lnSpc>
                <a:spcPct val="90000"/>
              </a:lnSpc>
            </a:pPr>
            <a:r>
              <a:rPr lang="pt-BR" b="1" smtClean="0"/>
              <a:t>Ambos os trabalhos utilizaram o mesmo protocolo EGDT desenvolvido por um médico treinado e equipe dedicada em cada local. Rivers et al  relataram adesão quase perfeita mas não forneceu detalhes sobre o método de avaliação . Embora a adesão elevada ao protocolo em nosso estudo, não podemos excluir a possibilidade de que o resultado poderia ter sido melhor se a adesão fosse perfeita.</a:t>
            </a:r>
            <a:endParaRPr lang="en-US" smtClean="0"/>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Título 1"/>
          <p:cNvSpPr>
            <a:spLocks noGrp="1"/>
          </p:cNvSpPr>
          <p:nvPr>
            <p:ph type="title"/>
          </p:nvPr>
        </p:nvSpPr>
        <p:spPr/>
        <p:txBody>
          <a:bodyPr/>
          <a:lstStyle/>
          <a:p>
            <a:r>
              <a:rPr lang="pt-BR" smtClean="0"/>
              <a:t>DISCUSSÃO</a:t>
            </a:r>
            <a:endParaRPr lang="en-US" smtClean="0"/>
          </a:p>
        </p:txBody>
      </p:sp>
      <p:sp>
        <p:nvSpPr>
          <p:cNvPr id="3" name="Espaço Reservado para Conteúdo 2"/>
          <p:cNvSpPr>
            <a:spLocks noGrp="1"/>
          </p:cNvSpPr>
          <p:nvPr>
            <p:ph idx="1"/>
          </p:nvPr>
        </p:nvSpPr>
        <p:spPr/>
        <p:txBody>
          <a:bodyPr>
            <a:normAutofit/>
          </a:bodyPr>
          <a:lstStyle/>
          <a:p>
            <a:pPr>
              <a:lnSpc>
                <a:spcPct val="90000"/>
              </a:lnSpc>
            </a:pPr>
            <a:r>
              <a:rPr lang="pt-BR" b="1" smtClean="0"/>
              <a:t>Mudanças durante a última década no cuidado de pacientes criticamente doentes , incluindo o uso de níveis menores de hemoglobina como um limiar para transfusão, a implementação de estratégias de proteção pulmonar , bem como um controle mais rígido da glicemia, podem ter ajudado a reduzir a mortalidade global e podem ter reduzido o benefício marginal das estratégias alternativas de ressuscitação.</a:t>
            </a:r>
            <a:endParaRPr lang="en-US" smtClean="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Título 1"/>
          <p:cNvSpPr>
            <a:spLocks noGrp="1"/>
          </p:cNvSpPr>
          <p:nvPr>
            <p:ph type="title"/>
          </p:nvPr>
        </p:nvSpPr>
        <p:spPr/>
        <p:txBody>
          <a:bodyPr/>
          <a:lstStyle/>
          <a:p>
            <a:r>
              <a:rPr lang="pt-BR" smtClean="0"/>
              <a:t>DISCUSSÃO</a:t>
            </a:r>
            <a:endParaRPr lang="en-US" smtClean="0"/>
          </a:p>
        </p:txBody>
      </p:sp>
      <p:sp>
        <p:nvSpPr>
          <p:cNvPr id="80898" name="Espaço Reservado para Conteúdo 2"/>
          <p:cNvSpPr>
            <a:spLocks noGrp="1"/>
          </p:cNvSpPr>
          <p:nvPr>
            <p:ph idx="1"/>
          </p:nvPr>
        </p:nvSpPr>
        <p:spPr/>
        <p:txBody>
          <a:bodyPr/>
          <a:lstStyle/>
          <a:p>
            <a:r>
              <a:rPr lang="pt-BR" b="1" smtClean="0"/>
              <a:t>Em 2010, Jones et al relataram os resultados de um estudo randomizado envolvendo uma população de pacientes semelhante a nossa . Esse estudo mostrou que o protocolo EGDT que foi baseado em medições em série de níveis de lactato não foi inferior ao protocolo EGDT que utilizava monitorização da ScvO2.</a:t>
            </a:r>
            <a:endParaRPr lang="en-US" smtClean="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Título 1"/>
          <p:cNvSpPr>
            <a:spLocks noGrp="1"/>
          </p:cNvSpPr>
          <p:nvPr>
            <p:ph type="title"/>
          </p:nvPr>
        </p:nvSpPr>
        <p:spPr/>
        <p:txBody>
          <a:bodyPr/>
          <a:lstStyle/>
          <a:p>
            <a:r>
              <a:rPr lang="pt-BR" smtClean="0"/>
              <a:t>DISCUSSÃO</a:t>
            </a:r>
            <a:endParaRPr lang="en-US" smtClean="0"/>
          </a:p>
        </p:txBody>
      </p:sp>
      <p:sp>
        <p:nvSpPr>
          <p:cNvPr id="81922" name="Espaço Reservado para Conteúdo 2"/>
          <p:cNvSpPr>
            <a:spLocks noGrp="1"/>
          </p:cNvSpPr>
          <p:nvPr>
            <p:ph idx="1"/>
          </p:nvPr>
        </p:nvSpPr>
        <p:spPr/>
        <p:txBody>
          <a:bodyPr/>
          <a:lstStyle/>
          <a:p>
            <a:r>
              <a:rPr lang="pt-BR" b="1" smtClean="0"/>
              <a:t>A mortalidade hospitalar e a utilização de fluidos intravenosos , transfusões, e dobutamina foram semelhantes aos observados no ProCESS. Outros estudos que mostraram benefício do EGDT em adultos atendidos no departamento de emergência com choque séptico foram observacionais e abertos à confusões potenciais .</a:t>
            </a:r>
            <a:endParaRPr lang="en-US" smtClean="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Título 1"/>
          <p:cNvSpPr>
            <a:spLocks noGrp="1"/>
          </p:cNvSpPr>
          <p:nvPr>
            <p:ph type="title"/>
          </p:nvPr>
        </p:nvSpPr>
        <p:spPr/>
        <p:txBody>
          <a:bodyPr/>
          <a:lstStyle/>
          <a:p>
            <a:r>
              <a:rPr lang="pt-BR" smtClean="0"/>
              <a:t>DISCUSSÃO</a:t>
            </a:r>
            <a:endParaRPr lang="en-US" smtClean="0"/>
          </a:p>
        </p:txBody>
      </p:sp>
      <p:sp>
        <p:nvSpPr>
          <p:cNvPr id="82946" name="Espaço Reservado para Conteúdo 2"/>
          <p:cNvSpPr>
            <a:spLocks noGrp="1"/>
          </p:cNvSpPr>
          <p:nvPr>
            <p:ph idx="1"/>
          </p:nvPr>
        </p:nvSpPr>
        <p:spPr/>
        <p:txBody>
          <a:bodyPr/>
          <a:lstStyle/>
          <a:p>
            <a:r>
              <a:rPr lang="pt-BR" b="1" smtClean="0"/>
              <a:t>Há limitações importantes em nosso estudo.</a:t>
            </a:r>
            <a:endParaRPr lang="en-US" smtClean="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Título 1"/>
          <p:cNvSpPr>
            <a:spLocks noGrp="1"/>
          </p:cNvSpPr>
          <p:nvPr>
            <p:ph type="title"/>
          </p:nvPr>
        </p:nvSpPr>
        <p:spPr/>
        <p:txBody>
          <a:bodyPr/>
          <a:lstStyle/>
          <a:p>
            <a:r>
              <a:rPr lang="pt-BR" smtClean="0"/>
              <a:t>DISCUSSÃO</a:t>
            </a:r>
            <a:endParaRPr lang="en-US" smtClean="0"/>
          </a:p>
        </p:txBody>
      </p:sp>
      <p:sp>
        <p:nvSpPr>
          <p:cNvPr id="83970" name="Espaço Reservado para Conteúdo 2"/>
          <p:cNvSpPr>
            <a:spLocks noGrp="1"/>
          </p:cNvSpPr>
          <p:nvPr>
            <p:ph idx="1"/>
          </p:nvPr>
        </p:nvSpPr>
        <p:spPr/>
        <p:txBody>
          <a:bodyPr/>
          <a:lstStyle/>
          <a:p>
            <a:r>
              <a:rPr lang="pt-BR" b="1" smtClean="0"/>
              <a:t>Primeiro, embora se tomou várias medidas para garantir a adesão aos protocolos de reanimação, não podemos ter certeza dos elementos críticos para o sucesso do protocolo no estudo de Rivers et  al não foram perdidos durante a divulgação.</a:t>
            </a:r>
            <a:endParaRPr lang="en-US" smtClean="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Título 1"/>
          <p:cNvSpPr>
            <a:spLocks noGrp="1"/>
          </p:cNvSpPr>
          <p:nvPr>
            <p:ph type="title"/>
          </p:nvPr>
        </p:nvSpPr>
        <p:spPr/>
        <p:txBody>
          <a:bodyPr/>
          <a:lstStyle/>
          <a:p>
            <a:r>
              <a:rPr lang="pt-BR" smtClean="0"/>
              <a:t>DISCUSSÃO</a:t>
            </a:r>
            <a:endParaRPr lang="en-US" smtClean="0"/>
          </a:p>
        </p:txBody>
      </p:sp>
      <p:sp>
        <p:nvSpPr>
          <p:cNvPr id="84994" name="Espaço Reservado para Conteúdo 2"/>
          <p:cNvSpPr>
            <a:spLocks noGrp="1"/>
          </p:cNvSpPr>
          <p:nvPr>
            <p:ph idx="1"/>
          </p:nvPr>
        </p:nvSpPr>
        <p:spPr/>
        <p:txBody>
          <a:bodyPr/>
          <a:lstStyle/>
          <a:p>
            <a:r>
              <a:rPr lang="pt-BR" b="1" smtClean="0"/>
              <a:t>Em segundo lugar,  os autores incluíram pacientes que foram reconhecidos como choque séptico. No presente estudo não foi abordada a vantagem que qualquer uma dessas estratégias ofereceu em locais onde o choque séptico não é reconhecido prontamente</a:t>
            </a:r>
            <a:endParaRPr lang="en-US" smtClean="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ítulo 1"/>
          <p:cNvSpPr>
            <a:spLocks noGrp="1"/>
          </p:cNvSpPr>
          <p:nvPr>
            <p:ph type="title"/>
          </p:nvPr>
        </p:nvSpPr>
        <p:spPr/>
        <p:txBody>
          <a:bodyPr/>
          <a:lstStyle/>
          <a:p>
            <a:r>
              <a:rPr lang="pt-BR" smtClean="0"/>
              <a:t>DISCUSSÃO</a:t>
            </a:r>
            <a:endParaRPr lang="en-US" smtClean="0"/>
          </a:p>
        </p:txBody>
      </p:sp>
      <p:sp>
        <p:nvSpPr>
          <p:cNvPr id="86018" name="Espaço Reservado para Conteúdo 2"/>
          <p:cNvSpPr>
            <a:spLocks noGrp="1"/>
          </p:cNvSpPr>
          <p:nvPr>
            <p:ph idx="1"/>
          </p:nvPr>
        </p:nvSpPr>
        <p:spPr/>
        <p:txBody>
          <a:bodyPr/>
          <a:lstStyle/>
          <a:p>
            <a:r>
              <a:rPr lang="pt-BR" b="1" smtClean="0"/>
              <a:t>Terceiro, o choque séptico ocorre em uma população heterogênea  e os cuidados antes randomização podem ser variáveis. Em quarto lugar, o poder foi  limitado para avaliar se a estratégias particulares foram mais eficazes em subgrupos específicos</a:t>
            </a:r>
            <a:endParaRPr lang="en-US" smtClean="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Título 1"/>
          <p:cNvSpPr>
            <a:spLocks noGrp="1"/>
          </p:cNvSpPr>
          <p:nvPr>
            <p:ph type="title"/>
          </p:nvPr>
        </p:nvSpPr>
        <p:spPr/>
        <p:txBody>
          <a:bodyPr/>
          <a:lstStyle/>
          <a:p>
            <a:r>
              <a:rPr lang="pt-BR" smtClean="0"/>
              <a:t>DISCUSSÃO</a:t>
            </a:r>
            <a:endParaRPr lang="en-US" smtClean="0"/>
          </a:p>
        </p:txBody>
      </p:sp>
      <p:sp>
        <p:nvSpPr>
          <p:cNvPr id="87042" name="Espaço Reservado para Conteúdo 2"/>
          <p:cNvSpPr>
            <a:spLocks noGrp="1"/>
          </p:cNvSpPr>
          <p:nvPr>
            <p:ph idx="1"/>
          </p:nvPr>
        </p:nvSpPr>
        <p:spPr/>
        <p:txBody>
          <a:bodyPr/>
          <a:lstStyle/>
          <a:p>
            <a:r>
              <a:rPr lang="pt-BR" b="1" smtClean="0"/>
              <a:t>Dois estudos multicêntricos em curso de EGDT,  the Australasian Resuscitation in Sepsis Evaluation (ARISE) na Austrália e o the Protocolised Management in Sepsis (ProMISe) no Reino Unido, podem oferecer informações adicionais.</a:t>
            </a:r>
            <a:endParaRPr lang="en-US" smtClean="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ítulo 1"/>
          <p:cNvSpPr>
            <a:spLocks noGrp="1"/>
          </p:cNvSpPr>
          <p:nvPr>
            <p:ph type="title"/>
          </p:nvPr>
        </p:nvSpPr>
        <p:spPr/>
        <p:txBody>
          <a:bodyPr/>
          <a:lstStyle/>
          <a:p>
            <a:r>
              <a:rPr lang="pt-BR" smtClean="0"/>
              <a:t>DISCUSSÃO</a:t>
            </a:r>
            <a:endParaRPr lang="en-US" smtClean="0"/>
          </a:p>
        </p:txBody>
      </p:sp>
      <p:sp>
        <p:nvSpPr>
          <p:cNvPr id="88066" name="Espaço Reservado para Conteúdo 2"/>
          <p:cNvSpPr>
            <a:spLocks noGrp="1"/>
          </p:cNvSpPr>
          <p:nvPr>
            <p:ph idx="1"/>
          </p:nvPr>
        </p:nvSpPr>
        <p:spPr/>
        <p:txBody>
          <a:bodyPr/>
          <a:lstStyle/>
          <a:p>
            <a:r>
              <a:rPr lang="pt-BR" b="1" smtClean="0"/>
              <a:t>Finalmente , a mortalidade intra-hospitalar entre os pacientes necessitando de suporte de vida é fortemente influenciada por variadas práticas, o que pode ter influenciado nos resultados encontrados.</a:t>
            </a:r>
            <a:endParaRPr lang="en-US" smtClean="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Título 1"/>
          <p:cNvSpPr>
            <a:spLocks noGrp="1"/>
          </p:cNvSpPr>
          <p:nvPr>
            <p:ph type="title"/>
          </p:nvPr>
        </p:nvSpPr>
        <p:spPr/>
        <p:txBody>
          <a:bodyPr/>
          <a:lstStyle/>
          <a:p>
            <a:r>
              <a:rPr lang="pt-BR" smtClean="0"/>
              <a:t>DISCUSSÃO</a:t>
            </a:r>
            <a:endParaRPr lang="en-US" smtClean="0"/>
          </a:p>
        </p:txBody>
      </p:sp>
      <p:sp>
        <p:nvSpPr>
          <p:cNvPr id="3" name="Espaço Reservado para Conteúdo 2"/>
          <p:cNvSpPr>
            <a:spLocks noGrp="1"/>
          </p:cNvSpPr>
          <p:nvPr>
            <p:ph idx="1"/>
          </p:nvPr>
        </p:nvSpPr>
        <p:spPr/>
        <p:txBody>
          <a:bodyPr>
            <a:normAutofit/>
          </a:bodyPr>
          <a:lstStyle/>
          <a:p>
            <a:pPr>
              <a:lnSpc>
                <a:spcPct val="90000"/>
              </a:lnSpc>
            </a:pPr>
            <a:r>
              <a:rPr lang="pt-BR" b="1" smtClean="0"/>
              <a:t>Em resumo, não há nenhuma vantagem significativa , no que diz respeito à mortalidade ou morbidade , da ressuscitação baseada em protocolos sobre cuidados usuais que foi fornecido de acordo com o julgamento do médico assistente. Não encontrou-se nenhum benefício significativo para o uso de cateter  venoso central e monitorização hemodinâmica central em todos os pacientes</a:t>
            </a:r>
            <a:r>
              <a:rPr lang="pt-BR" smtClean="0"/>
              <a:t> .</a:t>
            </a:r>
            <a:endParaRPr lang="en-US" smtClean="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6" name="Picture 4"/>
          <p:cNvPicPr>
            <a:picLocks noChangeAspect="1" noChangeArrowheads="1"/>
          </p:cNvPicPr>
          <p:nvPr/>
        </p:nvPicPr>
        <p:blipFill>
          <a:blip r:embed="rId2"/>
          <a:srcRect/>
          <a:stretch>
            <a:fillRect/>
          </a:stretch>
        </p:blipFill>
        <p:spPr bwMode="auto">
          <a:xfrm>
            <a:off x="2057400" y="228600"/>
            <a:ext cx="4749800" cy="6362700"/>
          </a:xfrm>
          <a:prstGeom prst="rect">
            <a:avLst/>
          </a:prstGeom>
          <a:noFill/>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p:cNvPicPr>
            <a:picLocks noChangeAspect="1" noChangeArrowheads="1"/>
          </p:cNvPicPr>
          <p:nvPr/>
        </p:nvPicPr>
        <p:blipFill>
          <a:blip r:embed="rId2"/>
          <a:srcRect/>
          <a:stretch>
            <a:fillRect/>
          </a:stretch>
        </p:blipFill>
        <p:spPr bwMode="auto">
          <a:xfrm>
            <a:off x="762000" y="228600"/>
            <a:ext cx="7848600" cy="2151063"/>
          </a:xfrm>
          <a:prstGeom prst="rect">
            <a:avLst/>
          </a:prstGeom>
          <a:noFill/>
        </p:spPr>
      </p:pic>
      <p:pic>
        <p:nvPicPr>
          <p:cNvPr id="91141" name="Picture 5"/>
          <p:cNvPicPr>
            <a:picLocks noChangeAspect="1" noChangeArrowheads="1"/>
          </p:cNvPicPr>
          <p:nvPr/>
        </p:nvPicPr>
        <p:blipFill>
          <a:blip r:embed="rId3"/>
          <a:srcRect/>
          <a:stretch>
            <a:fillRect/>
          </a:stretch>
        </p:blipFill>
        <p:spPr bwMode="auto">
          <a:xfrm>
            <a:off x="609600" y="2122488"/>
            <a:ext cx="8001000" cy="4525962"/>
          </a:xfrm>
          <a:prstGeom prst="rect">
            <a:avLst/>
          </a:prstGeom>
          <a:noFill/>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TotalTime>
  <Words>3260</Words>
  <Application>Microsoft Office PowerPoint</Application>
  <PresentationFormat>Apresentação na tela (4:3)</PresentationFormat>
  <Paragraphs>167</Paragraphs>
  <Slides>77</Slides>
  <Notes>0</Notes>
  <HiddenSlides>0</HiddenSlides>
  <MMClips>0</MMClips>
  <ScaleCrop>false</ScaleCrop>
  <HeadingPairs>
    <vt:vector size="6" baseType="variant">
      <vt:variant>
        <vt:lpstr>Fontes usadas</vt:lpstr>
      </vt:variant>
      <vt:variant>
        <vt:i4>2</vt:i4>
      </vt:variant>
      <vt:variant>
        <vt:lpstr>Modelo de design</vt:lpstr>
      </vt:variant>
      <vt:variant>
        <vt:i4>1</vt:i4>
      </vt:variant>
      <vt:variant>
        <vt:lpstr>Títulos de slides</vt:lpstr>
      </vt:variant>
      <vt:variant>
        <vt:i4>77</vt:i4>
      </vt:variant>
    </vt:vector>
  </HeadingPairs>
  <TitlesOfParts>
    <vt:vector size="80" baseType="lpstr">
      <vt:lpstr>Calibri</vt:lpstr>
      <vt:lpstr>Arial</vt:lpstr>
      <vt:lpstr>Tema do Office</vt:lpstr>
      <vt:lpstr>Slide 1</vt:lpstr>
      <vt:lpstr>Introdução</vt:lpstr>
      <vt:lpstr>Introdução</vt:lpstr>
      <vt:lpstr>Introdução</vt:lpstr>
      <vt:lpstr>Introdução</vt:lpstr>
      <vt:lpstr>Introdução</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Métodos</vt:lpstr>
      <vt:lpstr>Slide 30</vt:lpstr>
      <vt:lpstr>Slide 31</vt:lpstr>
      <vt:lpstr>Slide 32</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RESULTADOS</vt:lpstr>
      <vt:lpstr>Slide 55</vt:lpstr>
      <vt:lpstr>Slide 56</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Slide 76</vt:lpstr>
      <vt:lpstr>Slide 77</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NB</dc:creator>
  <cp:lastModifiedBy>Paulo</cp:lastModifiedBy>
  <cp:revision>37</cp:revision>
  <dcterms:created xsi:type="dcterms:W3CDTF">2014-04-02T01:15:27Z</dcterms:created>
  <dcterms:modified xsi:type="dcterms:W3CDTF">2014-04-06T13:36:49Z</dcterms:modified>
</cp:coreProperties>
</file>