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6" r:id="rId18"/>
    <p:sldId id="274" r:id="rId19"/>
    <p:sldId id="275" r:id="rId2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FFFF00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536" y="-47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72344-00E4-4C79-8177-530ECE8E1E34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56A5F-233A-42E6-B233-92ADFA45A6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8CDC8-B78B-44AC-A36D-9A0CB7B353B3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22887-EE8E-4FB9-AAC2-2D2B789AA8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6E88C-787D-4D98-9955-3BD0FAF24B02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E5C55-DAA4-4BBC-8EC8-8FE87CE508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920FC-92A8-41C2-9924-83B352C12AD2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41AE9-64E4-4813-B50D-36A93743EB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A5770-ADB2-40AC-B4E9-9DD673DB89C1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C9035-5F14-40CF-95B6-51A112C9FF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5ADBA-E836-470A-95F7-3B211A3A44B9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18AEA-B8F9-41C3-965C-4F250DA4CE5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1804E-28FF-47D7-A01D-37418F84378F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3717E-523C-4ACA-94B8-34BA418D42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9DE6A-9B39-4A10-855F-1CCA30732A37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EAA77-613B-4D29-9398-7B3741A972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10EA4-676E-4854-9C3A-3D5E3486CD74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31EB8-2255-443B-A53C-F0B48030B8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7DF2-F011-4FCD-ABF7-09FA578B267F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5136C-DB55-44BD-99CD-7B592758C0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9E1F-0A72-4242-B800-24CCCE9F641D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207BB-138A-4C44-9D50-6AC320717B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C2AD65-774B-4DAB-9595-C7E3B4970424}" type="datetimeFigureOut">
              <a:rPr lang="pt-BR"/>
              <a:pPr>
                <a:defRPr/>
              </a:pPr>
              <a:t>09/04/2016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8E8EC8-2494-43EB-A507-DDE6172503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85" r:id="rId9"/>
    <p:sldLayoutId id="2147483676" r:id="rId10"/>
    <p:sldLayoutId id="214748367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6BB1C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6BB1C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6585C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ubtítulo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pt-BR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783" y="2355843"/>
            <a:ext cx="8715404" cy="3143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79388" y="1484313"/>
            <a:ext cx="8782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</a:rPr>
              <a:t>Incidência e fatores associados a dificuldade de </a:t>
            </a:r>
            <a:r>
              <a:rPr lang="pt-BR" b="1" dirty="0" err="1">
                <a:solidFill>
                  <a:srgbClr val="FFFF00"/>
                </a:solidFill>
              </a:rPr>
              <a:t>intubações</a:t>
            </a:r>
            <a:r>
              <a:rPr lang="pt-BR" b="1" dirty="0">
                <a:solidFill>
                  <a:srgbClr val="FFFF00"/>
                </a:solidFill>
              </a:rPr>
              <a:t> traqueais nas </a:t>
            </a:r>
            <a:r>
              <a:rPr lang="pt-BR" b="1" dirty="0" err="1">
                <a:solidFill>
                  <a:srgbClr val="FFFF00"/>
                </a:solidFill>
              </a:rPr>
              <a:t>UTIs</a:t>
            </a:r>
            <a:endParaRPr lang="pt-BR" b="1" dirty="0">
              <a:solidFill>
                <a:srgbClr val="FFFF00"/>
              </a:solidFill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</a:rPr>
              <a:t>Pediátricas: um relato do Registro Nacional de Emergência em Via Aérea </a:t>
            </a:r>
          </a:p>
          <a:p>
            <a:pPr algn="ctr"/>
            <a:r>
              <a:rPr lang="pt-BR" b="1" dirty="0">
                <a:solidFill>
                  <a:srgbClr val="FFFF00"/>
                </a:solidFill>
              </a:rPr>
              <a:t>para crianças: NEA4KIDS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268538" y="5289550"/>
            <a:ext cx="6121400" cy="1568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600">
                <a:solidFill>
                  <a:srgbClr val="0000FF"/>
                </a:solidFill>
              </a:rPr>
              <a:t>Apresentação: Roberto Farias (R4 em UTI Pediátrica)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Unidade de Terapia Intensiva Pediátrica do HRAS/HMIB/SES/DF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Coordenação: Alexandre Serafim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Brasília, 9 de abril de 2016</a:t>
            </a:r>
          </a:p>
          <a:p>
            <a:pPr algn="ctr"/>
            <a:r>
              <a:rPr lang="pt-BR" sz="1600">
                <a:solidFill>
                  <a:srgbClr val="0000FF"/>
                </a:solidFill>
                <a:hlinkClick r:id="rId3"/>
              </a:rPr>
              <a:t>www.paulomargoto.com.br</a:t>
            </a:r>
            <a:r>
              <a:rPr lang="pt-BR" sz="1600">
                <a:solidFill>
                  <a:srgbClr val="0000FF"/>
                </a:solidFill>
              </a:rPr>
              <a:t> </a:t>
            </a:r>
          </a:p>
          <a:p>
            <a:pPr algn="ctr"/>
            <a:endParaRPr lang="pt-BR" sz="1600">
              <a:solidFill>
                <a:srgbClr val="0000FF"/>
              </a:solidFill>
            </a:endParaRPr>
          </a:p>
        </p:txBody>
      </p:sp>
      <p:pic>
        <p:nvPicPr>
          <p:cNvPr id="5128" name="Picture 8" descr="20160126_12025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0"/>
            <a:ext cx="2663825" cy="149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/>
          <a:lstStyle/>
          <a:p>
            <a:pPr algn="just"/>
            <a:r>
              <a:rPr lang="pt-BR" smtClean="0"/>
              <a:t>A intubação traqueal (TI)</a:t>
            </a:r>
          </a:p>
          <a:p>
            <a:pPr lvl="1" algn="just"/>
            <a:r>
              <a:rPr lang="pt-BR" smtClean="0"/>
              <a:t>Salva vidas em crianças gravemente doentes</a:t>
            </a:r>
          </a:p>
          <a:p>
            <a:pPr lvl="1" algn="just"/>
            <a:r>
              <a:rPr lang="pt-BR" smtClean="0"/>
              <a:t>Associada a eventos e resultados adversos comumente reconhecidos. </a:t>
            </a:r>
          </a:p>
          <a:p>
            <a:pPr lvl="1" algn="just"/>
            <a:r>
              <a:rPr lang="pt-BR" smtClean="0"/>
              <a:t>Intubação traqueal associada eventos adversos (TIES) são comuns, ocorrendo em aproximadamente 20% dos cursos de TI. Identificamos paciente específico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000" smtClean="0"/>
              <a:t>A epidemiologia da TI difícil em pediatria no ambiente da UTI pediátrica é atualmente desconhecida. 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As diretrizes da Sociedade Americana de Anestesiologia (ASA) afirmam que a via aérea difícil é uma interação complexa entre fatores do </a:t>
            </a:r>
            <a:r>
              <a:rPr lang="pt-BR" sz="2000" b="1" smtClean="0"/>
              <a:t>paciente</a:t>
            </a:r>
            <a:r>
              <a:rPr lang="pt-BR" sz="2000" smtClean="0"/>
              <a:t>, </a:t>
            </a:r>
            <a:r>
              <a:rPr lang="pt-BR" sz="2000" b="1" smtClean="0"/>
              <a:t>cenário clínico</a:t>
            </a:r>
            <a:r>
              <a:rPr lang="pt-BR" sz="2000" smtClean="0"/>
              <a:t>, e as </a:t>
            </a:r>
            <a:r>
              <a:rPr lang="pt-BR" sz="2000" b="1" smtClean="0"/>
              <a:t>habilidades do praticante</a:t>
            </a:r>
            <a:r>
              <a:rPr lang="pt-BR" sz="2000" smtClean="0"/>
              <a:t>. 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Neste estudo, estamos a tratar '' laringoscopia difícil e TI '' no ambiente da UTI pediátrica do mundo real. 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TI difícil em UTIs pediátricas podem ter origens diferentes como, os assistentes podem ser menos qualificados (ou seja, ´</a:t>
            </a:r>
            <a:r>
              <a:rPr lang="pt-BR" sz="2000" i="1" smtClean="0"/>
              <a:t>nonanesthesiology</a:t>
            </a:r>
            <a:r>
              <a:rPr lang="pt-BR" sz="2000" smtClean="0"/>
              <a:t>´), e as crianças criticamente doentes podem ter limitações fisiológicas, tais como a tolerância limitada a qualquer tempo de apnéia devido à patologia respiratória. 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Por isso, optou-se por utilizar o Registro Nacional de Emergência em Via Aérea para as Crianças (NEAR4KIDS) do banco de dados para avaliar a epidemiologia atual de difícil  TI entre as crianças criticamente doentes, e para identificar fatores de risco no ambiente da UTI pediátrica. 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pt-BR" sz="2400" b="1" smtClean="0">
                <a:solidFill>
                  <a:srgbClr val="0000FF"/>
                </a:solidFill>
              </a:rPr>
              <a:t>O principal objetivo deste estudo foi avaliar a incidência de difícil TI em diversas UTIs pediátricas acadêmicas</a:t>
            </a:r>
          </a:p>
          <a:p>
            <a:pPr algn="just">
              <a:lnSpc>
                <a:spcPct val="90000"/>
              </a:lnSpc>
            </a:pPr>
            <a:r>
              <a:rPr lang="pt-BR" sz="2400" b="1" smtClean="0">
                <a:solidFill>
                  <a:srgbClr val="0000FF"/>
                </a:solidFill>
              </a:rPr>
              <a:t>Objetivos secundários foram avaliar:</a:t>
            </a:r>
            <a:r>
              <a:rPr lang="pt-BR" sz="2400" b="1" smtClean="0"/>
              <a:t> </a:t>
            </a:r>
          </a:p>
          <a:p>
            <a:pPr lvl="1" algn="just">
              <a:lnSpc>
                <a:spcPct val="90000"/>
              </a:lnSpc>
            </a:pPr>
            <a:r>
              <a:rPr lang="pt-BR" sz="2200" smtClean="0"/>
              <a:t>(1) </a:t>
            </a:r>
            <a:r>
              <a:rPr lang="pt-BR" sz="2200" smtClean="0">
                <a:solidFill>
                  <a:srgbClr val="0000FF"/>
                </a:solidFill>
              </a:rPr>
              <a:t>a associação da presença de difícil TI e eventos adversos ou dessaturação, </a:t>
            </a:r>
          </a:p>
          <a:p>
            <a:pPr lvl="1" algn="just">
              <a:lnSpc>
                <a:spcPct val="90000"/>
              </a:lnSpc>
            </a:pPr>
            <a:r>
              <a:rPr lang="pt-BR" sz="2200" smtClean="0">
                <a:solidFill>
                  <a:srgbClr val="0000FF"/>
                </a:solidFill>
              </a:rPr>
              <a:t>(2) fatores do paciente associado com difícil TIs, </a:t>
            </a:r>
          </a:p>
          <a:p>
            <a:pPr lvl="1" algn="just">
              <a:lnSpc>
                <a:spcPct val="90000"/>
              </a:lnSpc>
            </a:pPr>
            <a:r>
              <a:rPr lang="pt-BR" sz="2200" smtClean="0">
                <a:solidFill>
                  <a:srgbClr val="0000FF"/>
                </a:solidFill>
              </a:rPr>
              <a:t>(3) como as diferentes definições de 'TI difícil' afetam a incidência no relato de difícil TI.</a:t>
            </a:r>
            <a:r>
              <a:rPr lang="pt-BR" sz="2200" smtClean="0"/>
              <a:t> 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Nossa hipótese é que uma difícil condição de TI em UTI pediátrica é comum, e ambos os fatores anatômicos e fisiológicos do paciente estão associadas à dificuldade de TI. Acreditamos na hipótese de difícil TI  associada com hipoxemia (SpO2 \ 80%) e a ocorrência de TIAEs, TIAEs graves, e com mais tempo de permanência na UTI.</a:t>
            </a:r>
          </a:p>
          <a:p>
            <a:pPr algn="just">
              <a:lnSpc>
                <a:spcPct val="90000"/>
              </a:lnSpc>
            </a:pPr>
            <a:endParaRPr lang="pt-BR" sz="24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200" smtClean="0"/>
              <a:t>Este estudo prospectivo, observacional foi realizado em 15 UTIs pediátricas acadêmicas na América do Norte.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Projeto</a:t>
            </a:r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Banco de dados NEAR4KIDS: Uma forma de coleta de dados foi desenvolvida e testada em uma UTI Pediátrica e refinada para os investigadores NEAR4KIDS para o projeto multicêntrico. Coleta iniciada para cada TI que ocorreu na UTI Pediátrica em cada Centro. O formulário de coleta incluiu uma avaliação de cada criança que sofreu TI em UTI. </a:t>
            </a:r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Avaliação:  relato de via aérea difícil ou características morfológicas das vias aéreas difíceis (extensão do pescoço limitado, a abertura da boca limitada, pequeno espaço tireomentoniano, obstrução das vias aéreas superiores, e hipoplasia terço médio da face), informações demográficas, como peso, idade, categoria doença, e indicação de TI foram relatadas por provedores clínicos no momento da TI. Outros dados incluíram o nível de treinamento e disciplina de laringoscopistas, o número de tentativas e sucesso,  medicamentos e o tipo de dispositivos usados ​​para TI.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/>
          <a:lstStyle/>
          <a:p>
            <a:r>
              <a:rPr lang="pt-BR" b="1" smtClean="0"/>
              <a:t>Os critérios de inclusão e exclusão</a:t>
            </a:r>
          </a:p>
          <a:p>
            <a:pPr lvl="1"/>
            <a:r>
              <a:rPr lang="pt-BR" smtClean="0"/>
              <a:t>TI oral primária em UTIs Pediátricas foram incluídos. </a:t>
            </a:r>
          </a:p>
          <a:p>
            <a:pPr lvl="1"/>
            <a:r>
              <a:rPr lang="pt-BR" smtClean="0"/>
              <a:t>TI nasal primário ou substituições de tubos orotraqueais (mudanças tubo) foram excluídos</a:t>
            </a:r>
          </a:p>
          <a:p>
            <a:pPr lvl="1">
              <a:buFont typeface="Wingdings 2" pitchFamily="18" charset="2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200" b="1" smtClean="0"/>
              <a:t>Definição resultado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Duas categorias de eventos adversos foram definidos: TIAEs não grave e TIAEs graves. </a:t>
            </a:r>
            <a:r>
              <a:rPr lang="pt-BR" sz="2000" smtClean="0">
                <a:solidFill>
                  <a:srgbClr val="0000FF"/>
                </a:solidFill>
              </a:rPr>
              <a:t>TIAEs não graves</a:t>
            </a:r>
            <a:r>
              <a:rPr lang="pt-BR" sz="2000" smtClean="0"/>
              <a:t> incluem intubação brônquica seletiva, intubação esofágica, vômitos sem aspiração, hipertensão com tratamento medicamentoso, epistaxe, trauma dentário ou em lábio, erro de medicação, arritmia, dor e /ou agitação exigindo medicação adicional e causando atraso na intubação.  </a:t>
            </a:r>
          </a:p>
          <a:p>
            <a:pPr lvl="1" algn="just">
              <a:lnSpc>
                <a:spcPct val="80000"/>
              </a:lnSpc>
            </a:pPr>
            <a:r>
              <a:rPr lang="pt-BR" sz="2000" smtClean="0">
                <a:solidFill>
                  <a:srgbClr val="FF3300"/>
                </a:solidFill>
              </a:rPr>
              <a:t>TIAEs graves</a:t>
            </a:r>
            <a:r>
              <a:rPr lang="pt-BR" sz="2000" smtClean="0"/>
              <a:t> incluem  parada cardiorrspiratória (PCR), intubação esofágica com o reconhecimento tardio, emese com aspiração, hipotensão necessitando de intervenção ( volume e / ou dorgas vasoativas-DVA), laringoespasmo, hipertermia maligna, pneumotórax / pneumomediastino, ou lesão da via aérea direta. </a:t>
            </a:r>
          </a:p>
          <a:p>
            <a:pPr lvl="1" algn="just">
              <a:lnSpc>
                <a:spcPct val="80000"/>
              </a:lnSpc>
            </a:pPr>
            <a:endParaRPr lang="pt-BR" sz="2000" smtClean="0"/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A </a:t>
            </a:r>
            <a:r>
              <a:rPr lang="pt-BR" sz="2000" smtClean="0">
                <a:solidFill>
                  <a:srgbClr val="FF3300"/>
                </a:solidFill>
              </a:rPr>
              <a:t>dessaturação</a:t>
            </a:r>
            <a:r>
              <a:rPr lang="pt-BR" sz="2000" smtClean="0"/>
              <a:t> : diminuição na leitura oxímetro de pulso &lt; 80% durante o manuseio das vias aéreas quando pré-oxigenado (e oximetria de pulso foi acima de 90%). Note-se que a dessaturação, por si só, não fazia parte do nosso registro de definição curso TIAE.</a:t>
            </a:r>
          </a:p>
          <a:p>
            <a:pPr lvl="1">
              <a:lnSpc>
                <a:spcPct val="80000"/>
              </a:lnSpc>
              <a:buFont typeface="Wingdings 2" pitchFamily="18" charset="2"/>
              <a:buNone/>
            </a:pPr>
            <a:endParaRPr lang="pt-BR" sz="20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b="1" smtClean="0"/>
              <a:t>Definição de evento intubação traqueal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Três eventos de manejo das vias respiratórias: encontro, curso e tentativa .</a:t>
            </a:r>
          </a:p>
          <a:p>
            <a:pPr lvl="1" algn="just">
              <a:lnSpc>
                <a:spcPct val="90000"/>
              </a:lnSpc>
            </a:pPr>
            <a:r>
              <a:rPr lang="pt-BR" smtClean="0"/>
              <a:t>Um "encontro“ : um episódio de manejo na via aérea avançada concluído ( intubação traqueal). </a:t>
            </a:r>
          </a:p>
          <a:p>
            <a:pPr lvl="1" algn="just">
              <a:lnSpc>
                <a:spcPct val="90000"/>
              </a:lnSpc>
            </a:pPr>
            <a:r>
              <a:rPr lang="pt-BR" smtClean="0"/>
              <a:t>O 'curso' : método ou abordagem para garantir a via aérea (Por exemplo, oral, nasal, ou por broncoscópio) e um conjunto de medicamentos, incluindo a pré-medicação e indução. </a:t>
            </a:r>
          </a:p>
          <a:p>
            <a:pPr lvl="1" algn="just">
              <a:lnSpc>
                <a:spcPct val="90000"/>
              </a:lnSpc>
            </a:pPr>
            <a:r>
              <a:rPr lang="pt-BR" smtClean="0"/>
              <a:t>“Tentativa“: uma única manobra via aérea artificial (por exemplo, começando com a inserção do dispositivo, tal como a máscara laríngea  na boca do paciente, e termina quando o dispositivo foi removido).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b="1" dirty="0" smtClean="0"/>
              <a:t>Definição de </a:t>
            </a:r>
            <a:r>
              <a:rPr lang="pt-BR" b="1" dirty="0" err="1" smtClean="0"/>
              <a:t>intubações</a:t>
            </a:r>
            <a:r>
              <a:rPr lang="pt-BR" b="1" dirty="0" smtClean="0"/>
              <a:t> traqueais difíceis</a:t>
            </a:r>
          </a:p>
          <a:p>
            <a:pPr marL="640080" lvl="1" indent="-246888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Definida como um curso de TI via oral primário que falhou ou necessitou de três ou mais tentativas por um experiente assistente ou colega provedor (pós-graduação no ano 4 ou acima; por exemplo, não residentes em formação). </a:t>
            </a:r>
          </a:p>
          <a:p>
            <a:pPr marL="640080" lvl="1" indent="-246888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As tentativas dos residentes pediátricos não foram consideradas, a fim de ter certeza de que a TI era difícil para os médicos experientes. </a:t>
            </a:r>
          </a:p>
          <a:p>
            <a:pPr marL="640080" lvl="1" indent="-246888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 primeira definição </a:t>
            </a:r>
            <a:r>
              <a:rPr lang="pt-BR" b="1" dirty="0" smtClean="0"/>
              <a:t>alternativa</a:t>
            </a:r>
            <a:r>
              <a:rPr lang="pt-BR" dirty="0" smtClean="0"/>
              <a:t> incluída TI primária que necessitaram de três ou mais tentativas por qualquer médico, incluindo residentes. A segunda definição TI difícil, realizada com um laringoscópio indireto (por exemplo, vídeo laringoscópio como </a:t>
            </a:r>
            <a:r>
              <a:rPr lang="pt-BR" dirty="0" err="1" smtClean="0"/>
              <a:t>Glidescope</a:t>
            </a:r>
            <a:r>
              <a:rPr lang="pt-BR" dirty="0" smtClean="0"/>
              <a:t> ou </a:t>
            </a:r>
            <a:r>
              <a:rPr lang="pt-BR" dirty="0" err="1" smtClean="0"/>
              <a:t>Airtraq</a:t>
            </a:r>
            <a:r>
              <a:rPr lang="pt-BR" dirty="0" smtClean="0"/>
              <a:t>) ou laringoscópio de fibra óptica.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200" smtClean="0"/>
              <a:t>Métodos estatísticos</a:t>
            </a:r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A análise estatística foi realizada usando STATA 11,2 (StataCorp, College Station, TX). Nossa amostra incluiu todos os dados disponíveis durante o período do estudo. No entanto, nós estimamos que pudéssemos avaliar até 10 variáveis ​​explicativas para TIs difícil com uma taxa de ocorrência de 8% das 1.469 intubações traqueais. </a:t>
            </a:r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Estatísticas sumárias foram descritas utilizando média e desvio padrão para as variáveis ​​paramétricas; medianas, com intervalo interquartil, para variáveis ​​não paramétricas. Distribuição das variáveis ​​foi avaliada por histograma para determinar a normalidade. Para as variáveis ​​contínuas com distribuição assimétrica, foi realizada uma transformação logarítmica natural  como apropriada.</a:t>
            </a:r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Para as variáveis ​​categóricas com um desfecho dicotômico, um método de tabela de contingência foi utilizado com teste de Fisher. Para variáveis ​​comuns não paramétricas, foi utilizado o teste de Wilcoxon. Para cada recurso via aérea difícil, a sensibilidade, especificidade e valor preditivo positivo (VPP) e valor preditivo negativo (VPN).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1800" smtClean="0"/>
              <a:t>Para a nossa análise multivariada exploratória, um modelo de regressão logística foi desenvolvido utilizando a priori variáveis selecionadas  (Ventilação e insuficiência de oxigenação), e as variáveis ​​associadas à dificuldade de TI na análise univariada (p &lt;0,1). </a:t>
            </a:r>
          </a:p>
          <a:p>
            <a:pPr algn="just">
              <a:lnSpc>
                <a:spcPct val="80000"/>
              </a:lnSpc>
            </a:pPr>
            <a:r>
              <a:rPr lang="pt-BR" sz="1800" smtClean="0"/>
              <a:t>O peso foi log-transformado para melhorar a normalidade. Com a idade e o peso do paciente log-transformados, optamos por utilizar peso log-transformado na análise multivariada. </a:t>
            </a:r>
          </a:p>
          <a:p>
            <a:pPr algn="just">
              <a:lnSpc>
                <a:spcPct val="80000"/>
              </a:lnSpc>
            </a:pPr>
            <a:r>
              <a:rPr lang="pt-BR" sz="1800" smtClean="0"/>
              <a:t>Optamos por realizar uma análise estratificada por nível de provedor (</a:t>
            </a:r>
            <a:r>
              <a:rPr lang="pt-BR" sz="1800" b="1" smtClean="0"/>
              <a:t>Avançado VS. não-avançado</a:t>
            </a:r>
            <a:r>
              <a:rPr lang="pt-BR" sz="1800" smtClean="0"/>
              <a:t>), devido à preocupação com o nível do prestador de ser um fator de confusão potencial e um modificador de efeito. </a:t>
            </a:r>
          </a:p>
          <a:p>
            <a:pPr algn="just">
              <a:lnSpc>
                <a:spcPct val="80000"/>
              </a:lnSpc>
            </a:pPr>
            <a:r>
              <a:rPr lang="pt-BR" sz="1800" smtClean="0"/>
              <a:t>Em um sentido clínico, nível avançado de prestadores poderia ter sido escolhido em casos difíceis TI antecipadas, e tendo nível avançado dos médicos podem afetar a probabilidade da ocorrência de várias tentativas ou fracasso. Nós avaliamos cada </a:t>
            </a:r>
            <a:r>
              <a:rPr lang="pt-BR" sz="1800" i="1" smtClean="0"/>
              <a:t>performance</a:t>
            </a:r>
            <a:r>
              <a:rPr lang="pt-BR" sz="1800" smtClean="0"/>
              <a:t> por modelo de análise da Curva ROC e adequação do modelo pelo método de Hosmer e Lemeshow. Regressão logística foi realizada para gerar um modelo reduzido para manter as variáveis ​​significativamente associadas à dificuldade de TI. A escala de Cormack também foi dicotomizada (grau I-II vs III-IV) e analisados ​​por regressão logística como uma análise secundária. p &lt;0,05 foi considerado como significância estatística, e correção de Bonferroni foi utilizada para comparações múltiplas.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Um total de 1.720 procedimentos foram relatados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err="1" smtClean="0"/>
              <a:t>TIs</a:t>
            </a:r>
            <a:r>
              <a:rPr lang="pt-BR" dirty="0" smtClean="0"/>
              <a:t> via oral consistiu  1.516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Laringoscopia direta foi utilizado como um primeiro método em 1.469 </a:t>
            </a:r>
            <a:r>
              <a:rPr lang="pt-BR" dirty="0" err="1" smtClean="0"/>
              <a:t>Tis</a:t>
            </a:r>
            <a:r>
              <a:rPr lang="pt-BR" dirty="0" smtClean="0"/>
              <a:t>; laringoscopia indireta foi utilizada em 28 (</a:t>
            </a:r>
            <a:r>
              <a:rPr lang="pt-BR" dirty="0" err="1" smtClean="0"/>
              <a:t>Glidescope</a:t>
            </a:r>
            <a:r>
              <a:rPr lang="pt-BR" dirty="0" smtClean="0"/>
              <a:t>: 20, </a:t>
            </a:r>
            <a:r>
              <a:rPr lang="pt-BR" dirty="0" err="1" smtClean="0"/>
              <a:t>Airtraq</a:t>
            </a:r>
            <a:r>
              <a:rPr lang="pt-BR" dirty="0" smtClean="0"/>
              <a:t> 7, vídeo laringoscópio não especificado 1) e </a:t>
            </a:r>
            <a:r>
              <a:rPr lang="pt-BR" dirty="0" err="1" smtClean="0"/>
              <a:t>fibrobroncoscopia</a:t>
            </a:r>
            <a:r>
              <a:rPr lang="pt-BR" dirty="0" smtClean="0"/>
              <a:t> em 5.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Outros métodos foram utilizados em 14 procedimentos: máscara laríngea (n = 9), combinação dos dispositivos (n = 3), não documentada (n = 2).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Total de 29  (8,8%) dos 1.469 primeiros cursos dos procedimentos ou teve falha (n = 38) ou foram necessárias mais de duas tentativas pelo assistente  (n = 91). As características dos pacientes de difícil </a:t>
            </a:r>
            <a:r>
              <a:rPr lang="pt-BR" dirty="0" err="1" smtClean="0"/>
              <a:t>TIs</a:t>
            </a:r>
            <a:r>
              <a:rPr lang="pt-BR" dirty="0" smtClean="0"/>
              <a:t> são apresentados na Tabela 1. Os pacientes com difícil </a:t>
            </a:r>
            <a:r>
              <a:rPr lang="pt-BR" dirty="0" err="1" smtClean="0"/>
              <a:t>TIs</a:t>
            </a:r>
            <a:r>
              <a:rPr lang="pt-BR" dirty="0" smtClean="0"/>
              <a:t> eram mais jovens e menores, e mais comumente tiveram falha de ventilação como a sua indicação para TI (45 vs. 36%, p = 0,056). Não houve diferença entre os dois grupos na categoria de doença (p = 0,59).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 fontScale="7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b="1" dirty="0" smtClean="0"/>
              <a:t>Processos e resultados da difícil </a:t>
            </a:r>
            <a:r>
              <a:rPr lang="pt-BR" b="1" dirty="0" err="1" smtClean="0"/>
              <a:t>TIs</a:t>
            </a:r>
            <a:endParaRPr lang="pt-BR" b="1" dirty="0" smtClean="0"/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Os processos de Ti são mostrados na FIG. 1. O uso de / bloqueio narcótico / hipnótico e sedativo neuromuscular são menos </a:t>
            </a:r>
            <a:r>
              <a:rPr lang="pt-BR" dirty="0" err="1" smtClean="0"/>
              <a:t>frequentes</a:t>
            </a:r>
            <a:r>
              <a:rPr lang="pt-BR" dirty="0" smtClean="0"/>
              <a:t> em casos de TI difíceis do que nos casos que não são (uso do bloqueio neuromuscular 84,5 </a:t>
            </a:r>
            <a:r>
              <a:rPr lang="pt-BR" dirty="0" err="1" smtClean="0"/>
              <a:t>vs</a:t>
            </a:r>
            <a:r>
              <a:rPr lang="pt-BR" dirty="0" smtClean="0"/>
              <a:t> 93,0%, p = 0,002).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Os pacientes com Ti mais difícil provavelmente tinham assistentes presentes como os primeiros </a:t>
            </a:r>
            <a:r>
              <a:rPr lang="pt-BR" dirty="0" err="1" smtClean="0"/>
              <a:t>laringoscopistas</a:t>
            </a:r>
            <a:r>
              <a:rPr lang="pt-BR" dirty="0" smtClean="0"/>
              <a:t> (81 vs. 58%, p \ 0,001), tinham mais </a:t>
            </a:r>
            <a:r>
              <a:rPr lang="pt-BR" dirty="0" err="1" smtClean="0"/>
              <a:t>dessaturação</a:t>
            </a:r>
            <a:r>
              <a:rPr lang="pt-BR" dirty="0" smtClean="0"/>
              <a:t> de oxigênio abaixo de 80%, quando comparados aos pacientes sem difícil </a:t>
            </a:r>
            <a:r>
              <a:rPr lang="pt-BR" dirty="0" err="1" smtClean="0"/>
              <a:t>TIs</a:t>
            </a:r>
            <a:r>
              <a:rPr lang="pt-BR" dirty="0" smtClean="0"/>
              <a:t> (48 vs. 15%, p \ 0,001), tinha </a:t>
            </a:r>
            <a:r>
              <a:rPr lang="pt-BR" dirty="0" err="1" smtClean="0"/>
              <a:t>TIAEs</a:t>
            </a:r>
            <a:r>
              <a:rPr lang="pt-BR" dirty="0" smtClean="0"/>
              <a:t> mais adversas (53 vs. 20%, p \ 0,001) e </a:t>
            </a:r>
            <a:r>
              <a:rPr lang="pt-BR" dirty="0" err="1" smtClean="0"/>
              <a:t>TIAEs</a:t>
            </a:r>
            <a:r>
              <a:rPr lang="pt-BR" dirty="0" smtClean="0"/>
              <a:t> mais graves (13% vs. 6, p = 0,003): Tabela 2.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Enquanto a duração da VM não era diferente, a duração da permanência em UTI pediátrica foi substancialmente mais longa para os pacientes com uma TI difícil (mediana de 15 </a:t>
            </a:r>
            <a:r>
              <a:rPr lang="pt-BR" dirty="0" err="1" smtClean="0"/>
              <a:t>vs</a:t>
            </a:r>
            <a:r>
              <a:rPr lang="pt-BR" dirty="0" smtClean="0"/>
              <a:t> 11 dias, p = 0,02). A duração da internação na UTI à </a:t>
            </a:r>
            <a:r>
              <a:rPr lang="pt-BR" dirty="0" err="1" smtClean="0"/>
              <a:t>intubação</a:t>
            </a:r>
            <a:r>
              <a:rPr lang="pt-BR" dirty="0" smtClean="0"/>
              <a:t> traqueal não foi diferente entre os dois grupos (mediana de 17 h, intervalo interquartil 1-92 vs. 12 h, intervalo interquartil 1-88 h, p = 0,7). Não houve diferença na mortalidade pediátrica UTI (12,2 </a:t>
            </a:r>
            <a:r>
              <a:rPr lang="pt-BR" dirty="0" err="1" smtClean="0"/>
              <a:t>vs</a:t>
            </a:r>
            <a:r>
              <a:rPr lang="pt-BR" dirty="0" smtClean="0"/>
              <a:t> 11,8%, p = 0,93).</a:t>
            </a:r>
            <a:endParaRPr lang="pt-B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643998" cy="585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285750"/>
            <a:ext cx="8072438" cy="6286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071688"/>
            <a:ext cx="8683625" cy="2428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 Associação entre características das vias aéreas difíceis e TI difícil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Apresentados na Tabela 3.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Cada característica da  via aérea difícil foi significativamente associada com a condição de TI difícil após o ajuste para comparações múltiplas (alfa = 0,0083 com correção de </a:t>
            </a:r>
            <a:r>
              <a:rPr lang="pt-BR" dirty="0" err="1" smtClean="0"/>
              <a:t>Bonferroni</a:t>
            </a:r>
            <a:r>
              <a:rPr lang="pt-BR" dirty="0" smtClean="0"/>
              <a:t>).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No entanto, a sensibilidade, valor preditivo positivo e valor preditivo negativo de cada recurso foram abaixo do ideal. A fim de minimizar o viés de memória, uma análise de sensibilidade foi realizado utilizando apenas o subconjunto para os quais características das vias aéreas difíceis foram avaliadas antes do curso TI com resultados comparáveis ​​</a:t>
            </a:r>
            <a:endParaRPr lang="pt-B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0"/>
            <a:ext cx="8929688" cy="4714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 fontScale="77500" lnSpcReduction="20000"/>
          </a:bodyPr>
          <a:lstStyle/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A análise multivariada revelou que o sinal de obstrução das vias aéreas superiores foi um fator significativo em ´</a:t>
            </a:r>
            <a:r>
              <a:rPr lang="pt-BR" dirty="0" err="1" smtClean="0"/>
              <a:t>´TIs</a:t>
            </a:r>
            <a:r>
              <a:rPr lang="pt-BR" dirty="0" smtClean="0"/>
              <a:t> não-</a:t>
            </a:r>
            <a:r>
              <a:rPr lang="pt-BR" dirty="0" err="1" smtClean="0"/>
              <a:t>avançadas´</a:t>
            </a:r>
            <a:r>
              <a:rPr lang="pt-BR" dirty="0" smtClean="0"/>
              <a:t>´, e a história da via aérea difícil e o sinal de obstrução das vias aéreas superiores foram fatores significativos em ´</a:t>
            </a:r>
            <a:r>
              <a:rPr lang="pt-BR" dirty="0" err="1" smtClean="0"/>
              <a:t>´TIs</a:t>
            </a:r>
            <a:r>
              <a:rPr lang="pt-BR" dirty="0" smtClean="0"/>
              <a:t> </a:t>
            </a:r>
            <a:r>
              <a:rPr lang="pt-BR" dirty="0" err="1" smtClean="0"/>
              <a:t>avançada´</a:t>
            </a:r>
            <a:r>
              <a:rPr lang="pt-BR" dirty="0" smtClean="0"/>
              <a:t> (Tabela 4).</a:t>
            </a:r>
            <a:endParaRPr lang="pt-BR" smtClean="0"/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smtClean="0"/>
              <a:t> </a:t>
            </a:r>
            <a:r>
              <a:rPr lang="pt-BR" dirty="0" smtClean="0"/>
              <a:t>Uma análise de sensibilidade sem incluir a história de difícil acesso às vias aéreas como uma variável revelou um resultado semelhante. Um modelo reduzido com variáveis ​​significativamente associadas a TI difícil (Tabela Complementar 2) revelou curto espaço </a:t>
            </a:r>
            <a:r>
              <a:rPr lang="pt-BR" dirty="0" err="1" smtClean="0"/>
              <a:t>tireomentoniano</a:t>
            </a:r>
            <a:r>
              <a:rPr lang="pt-BR" dirty="0" smtClean="0"/>
              <a:t> (</a:t>
            </a:r>
            <a:r>
              <a:rPr lang="pt-BR" dirty="0" err="1" smtClean="0"/>
              <a:t>odds</a:t>
            </a:r>
            <a:r>
              <a:rPr lang="pt-BR" dirty="0" smtClean="0"/>
              <a:t> </a:t>
            </a:r>
            <a:r>
              <a:rPr lang="pt-BR" dirty="0" err="1" smtClean="0"/>
              <a:t>ratio</a:t>
            </a:r>
            <a:r>
              <a:rPr lang="pt-BR" dirty="0" smtClean="0"/>
              <a:t> 3.15, 95% intervalo de confiança 1,43-6,98, p = 0,005), e sinal de obstrução das vias aéreas superiores (</a:t>
            </a:r>
            <a:r>
              <a:rPr lang="pt-BR" dirty="0" err="1" smtClean="0"/>
              <a:t>odds</a:t>
            </a:r>
            <a:r>
              <a:rPr lang="pt-BR" dirty="0" smtClean="0"/>
              <a:t> </a:t>
            </a:r>
            <a:r>
              <a:rPr lang="pt-BR" dirty="0" err="1" smtClean="0"/>
              <a:t>ratio</a:t>
            </a:r>
            <a:r>
              <a:rPr lang="pt-BR" dirty="0" smtClean="0"/>
              <a:t> 4,37, 95% intervalo de confiança 1,84-10,37, p \ 0,001) foram fatores significativamente associados com a difícil </a:t>
            </a:r>
            <a:r>
              <a:rPr lang="pt-BR" dirty="0" err="1" smtClean="0"/>
              <a:t>TIs</a:t>
            </a:r>
            <a:r>
              <a:rPr lang="pt-BR" dirty="0" smtClean="0"/>
              <a:t> em </a:t>
            </a:r>
            <a:r>
              <a:rPr lang="pt-BR" dirty="0" err="1" smtClean="0"/>
              <a:t>TIs</a:t>
            </a:r>
            <a:r>
              <a:rPr lang="pt-BR" dirty="0" smtClean="0"/>
              <a:t> para os primeiros provedores não-avançados; e história de dificuldade das vias aéreas (</a:t>
            </a:r>
            <a:r>
              <a:rPr lang="pt-BR" dirty="0" err="1" smtClean="0"/>
              <a:t>odds</a:t>
            </a:r>
            <a:r>
              <a:rPr lang="pt-BR" dirty="0" smtClean="0"/>
              <a:t> </a:t>
            </a:r>
            <a:r>
              <a:rPr lang="pt-BR" dirty="0" err="1" smtClean="0"/>
              <a:t>ratio</a:t>
            </a:r>
            <a:r>
              <a:rPr lang="pt-BR" dirty="0" smtClean="0"/>
              <a:t> 2.11, 95% intervalo de confiança 1,22-3,64, p = 0,007), abertura de boca limitada (</a:t>
            </a:r>
            <a:r>
              <a:rPr lang="pt-BR" dirty="0" err="1" smtClean="0"/>
              <a:t>odds</a:t>
            </a:r>
            <a:r>
              <a:rPr lang="pt-BR" dirty="0" smtClean="0"/>
              <a:t> </a:t>
            </a:r>
            <a:r>
              <a:rPr lang="pt-BR" dirty="0" err="1" smtClean="0"/>
              <a:t>ratio</a:t>
            </a:r>
            <a:r>
              <a:rPr lang="pt-BR" dirty="0" smtClean="0"/>
              <a:t> 1.63, 95% intervalo de confiança 1,00-2,66, p = 0,05), e sinal de obstrução das vias aéreas superiores (</a:t>
            </a:r>
            <a:r>
              <a:rPr lang="pt-BR" dirty="0" err="1" smtClean="0"/>
              <a:t>odds</a:t>
            </a:r>
            <a:r>
              <a:rPr lang="pt-BR" dirty="0" smtClean="0"/>
              <a:t> </a:t>
            </a:r>
            <a:r>
              <a:rPr lang="pt-BR" dirty="0" err="1" smtClean="0"/>
              <a:t>ratio</a:t>
            </a:r>
            <a:r>
              <a:rPr lang="pt-BR" dirty="0" smtClean="0"/>
              <a:t> 1.91, 95% intervalo de confiança 1,10-3,32, p = 0,02) foram fatores significativamente associados com a difícil </a:t>
            </a:r>
            <a:r>
              <a:rPr lang="pt-BR" dirty="0" err="1" smtClean="0"/>
              <a:t>TIs</a:t>
            </a:r>
            <a:r>
              <a:rPr lang="pt-BR" dirty="0" smtClean="0"/>
              <a:t> em </a:t>
            </a:r>
            <a:r>
              <a:rPr lang="pt-BR" dirty="0" err="1" smtClean="0"/>
              <a:t>TIs</a:t>
            </a:r>
            <a:r>
              <a:rPr lang="pt-BR" dirty="0" smtClean="0"/>
              <a:t> para os primeiros provedores avançados.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/>
          <a:lstStyle/>
          <a:p>
            <a:pPr algn="just"/>
            <a:r>
              <a:rPr lang="pt-BR" smtClean="0"/>
              <a:t>Indicações e limitações futuras</a:t>
            </a:r>
          </a:p>
          <a:p>
            <a:pPr algn="just"/>
            <a:r>
              <a:rPr lang="pt-BR" smtClean="0"/>
              <a:t>Nosso estudo relata apenas um componente importante da gestão de via aérea difícil. A epidemiologia e preditores de outro componente importante, a ventilação com máscara difícil, precisa ser estudado em crianças gravemente doentes na UTI pediátrica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 fontScale="70000" lnSpcReduction="20000"/>
          </a:bodyPr>
          <a:lstStyle/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Este estudo tem várias limitações importantes. Em primeiro lugar, os dados são auto-relatados. Embora cada centro participante segue seu plano de conformidade para assegurar a captura completa de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err="1" smtClean="0"/>
              <a:t>TIs</a:t>
            </a:r>
            <a:r>
              <a:rPr lang="pt-BR" dirty="0" smtClean="0"/>
              <a:t>, bem como a precisão dos dados, não podemos descartar a possibilidade de viés de informação. Cada característica física foi avaliada por um prestador de cabeceira com um potencial variedade de níveis de habilidade de avaliação. Isto poderia levar a um viés potencial se provedores menos qualificados superestimar esses recursos físicos, enquanto eles fizeram mais tentativas de TI, por exemplo. variáveis ​​fisiológicas, tais como </a:t>
            </a:r>
            <a:r>
              <a:rPr lang="pt-BR" dirty="0" err="1" smtClean="0"/>
              <a:t>dessaturação</a:t>
            </a:r>
            <a:r>
              <a:rPr lang="pt-BR" dirty="0" smtClean="0"/>
              <a:t> transitória não foram verificadas com um monitor de cabeceira onda download. Por conseguinte, o grau de </a:t>
            </a:r>
            <a:r>
              <a:rPr lang="pt-BR" dirty="0" err="1" smtClean="0"/>
              <a:t>dessaturação</a:t>
            </a:r>
            <a:r>
              <a:rPr lang="pt-BR" dirty="0" smtClean="0"/>
              <a:t> está sujeita ao viés de memória, e a duração de </a:t>
            </a:r>
            <a:r>
              <a:rPr lang="pt-BR" dirty="0" err="1" smtClean="0"/>
              <a:t>dessaturação</a:t>
            </a:r>
            <a:r>
              <a:rPr lang="pt-BR" dirty="0" smtClean="0"/>
              <a:t> não foi quantificada. A proporção de dados em falta nas variáveis ​​</a:t>
            </a:r>
            <a:r>
              <a:rPr lang="pt-BR" dirty="0" err="1" smtClean="0"/>
              <a:t>consequentes</a:t>
            </a:r>
            <a:r>
              <a:rPr lang="pt-BR" dirty="0" smtClean="0"/>
              <a:t> (duração da ventilação mecânica, tempo de permanência na UTI, mortalidade na UTI) foi grande; portanto, não foram capazes de tirar qualquer conclusão sólida sobre o status e os resultados difíceis TI depois de </a:t>
            </a:r>
            <a:r>
              <a:rPr lang="pt-BR" dirty="0" err="1" smtClean="0"/>
              <a:t>TIs</a:t>
            </a:r>
            <a:r>
              <a:rPr lang="pt-BR" dirty="0" smtClean="0"/>
              <a:t>. Como resultado de uma grande proporção de dados faltantes e preocupação para não perder num estado aleatório, nós não imputar essas variáveis ​​de resultados para análise. O </a:t>
            </a:r>
            <a:r>
              <a:rPr lang="pt-BR" dirty="0" err="1" smtClean="0"/>
              <a:t>Pediatric</a:t>
            </a:r>
            <a:r>
              <a:rPr lang="pt-BR" dirty="0" smtClean="0"/>
              <a:t> </a:t>
            </a:r>
            <a:r>
              <a:rPr lang="pt-BR" dirty="0" err="1" smtClean="0"/>
              <a:t>Index</a:t>
            </a:r>
            <a:r>
              <a:rPr lang="pt-BR" dirty="0" smtClean="0"/>
              <a:t> </a:t>
            </a:r>
            <a:r>
              <a:rPr lang="pt-BR" dirty="0" err="1" smtClean="0"/>
              <a:t>of</a:t>
            </a:r>
            <a:r>
              <a:rPr lang="pt-BR" dirty="0" smtClean="0"/>
              <a:t> </a:t>
            </a:r>
            <a:r>
              <a:rPr lang="pt-BR" dirty="0" err="1" smtClean="0"/>
              <a:t>Mortality</a:t>
            </a:r>
            <a:r>
              <a:rPr lang="pt-BR" dirty="0" smtClean="0"/>
              <a:t> 2 (PIM 2) na admissão na UTI não foi consistentemente recolhidas nesta base de dados, o que teria proporcionado uma melhor noção da gravidade da doença na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coorte do estudo atual. Nós recentemente implementou um mais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8015288" cy="1143000"/>
          </a:xfrm>
        </p:spPr>
        <p:txBody>
          <a:bodyPr/>
          <a:lstStyle/>
          <a:p>
            <a:r>
              <a:rPr lang="pt-BR" smtClean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143500"/>
          </a:xfrm>
        </p:spPr>
        <p:txBody>
          <a:bodyPr>
            <a:normAutofit fontScale="92500" lnSpcReduction="10000"/>
          </a:bodyPr>
          <a:lstStyle/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Conclusão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err="1" smtClean="0"/>
              <a:t>TIs</a:t>
            </a:r>
            <a:r>
              <a:rPr lang="pt-BR" dirty="0" smtClean="0"/>
              <a:t> difícil em UTIP requerendo 3 ou mais tentativas por prestadores não residentes foram relatadas em 8,8% de todos os </a:t>
            </a:r>
            <a:r>
              <a:rPr lang="pt-BR" dirty="0" err="1" smtClean="0"/>
              <a:t>TIs</a:t>
            </a:r>
            <a:r>
              <a:rPr lang="pt-BR" dirty="0" smtClean="0"/>
              <a:t>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err="1" smtClean="0"/>
              <a:t>Intubação</a:t>
            </a:r>
            <a:r>
              <a:rPr lang="pt-BR" dirty="0" smtClean="0"/>
              <a:t> traqueal difícil foram associados com mais </a:t>
            </a:r>
            <a:r>
              <a:rPr lang="pt-BR" dirty="0" err="1" smtClean="0"/>
              <a:t>dessaturação</a:t>
            </a:r>
            <a:r>
              <a:rPr lang="pt-BR" dirty="0" smtClean="0"/>
              <a:t> de oxigênio, uma maior incidência de </a:t>
            </a:r>
            <a:r>
              <a:rPr lang="pt-BR" dirty="0" err="1" smtClean="0"/>
              <a:t>TIAEs</a:t>
            </a:r>
            <a:r>
              <a:rPr lang="pt-BR" dirty="0" smtClean="0"/>
              <a:t> e </a:t>
            </a:r>
            <a:r>
              <a:rPr lang="pt-BR" dirty="0" err="1" smtClean="0"/>
              <a:t>TIAEs</a:t>
            </a:r>
            <a:r>
              <a:rPr lang="pt-BR" dirty="0" smtClean="0"/>
              <a:t> graves.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A análise multivariada mostrou que a história da via aérea difícil e o sinal de obstrução superior foram associados com a presença de difícil </a:t>
            </a:r>
            <a:r>
              <a:rPr lang="pt-BR" dirty="0" err="1" smtClean="0"/>
              <a:t>TIs</a:t>
            </a:r>
            <a:r>
              <a:rPr lang="pt-BR" dirty="0" smtClean="0"/>
              <a:t>. No entanto, a ausência de via aérea difícil não garante TI sem dificuldade.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Estudos mais potentes são necessários no futuro para o desenvolvimento e validação dos escores TI difíceis pediátricos.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7388" y="6350"/>
            <a:ext cx="7851648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Obrigado!</a:t>
            </a:r>
            <a:endParaRPr lang="pt-BR" dirty="0"/>
          </a:p>
        </p:txBody>
      </p:sp>
      <p:pic>
        <p:nvPicPr>
          <p:cNvPr id="24581" name="Picture 5" descr="20160126_1204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916113"/>
            <a:ext cx="7920037" cy="4454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Ápice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ppt/theme/themeOverride2.xml><?xml version="1.0" encoding="utf-8"?>
<a:themeOverride xmlns:a="http://schemas.openxmlformats.org/drawingml/2006/main">
  <a:clrScheme name="Ápice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1578</TotalTime>
  <Words>2482</Words>
  <Application>Microsoft Office PowerPoint</Application>
  <PresentationFormat>Apresentação na tela (4:3)</PresentationFormat>
  <Paragraphs>95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Fluxo</vt:lpstr>
      <vt:lpstr>Slide 1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Discussão</vt:lpstr>
      <vt:lpstr>Discussão</vt:lpstr>
      <vt:lpstr>Conclusão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ROBERTO JUNIOR</dc:creator>
  <cp:lastModifiedBy>Paulo</cp:lastModifiedBy>
  <cp:revision>4</cp:revision>
  <dcterms:created xsi:type="dcterms:W3CDTF">2016-03-21T21:18:34Z</dcterms:created>
  <dcterms:modified xsi:type="dcterms:W3CDTF">2016-04-09T13:42:22Z</dcterms:modified>
</cp:coreProperties>
</file>