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86" r:id="rId16"/>
    <p:sldId id="271" r:id="rId17"/>
    <p:sldId id="272" r:id="rId18"/>
    <p:sldId id="287" r:id="rId19"/>
    <p:sldId id="285" r:id="rId20"/>
    <p:sldId id="284" r:id="rId21"/>
    <p:sldId id="289" r:id="rId22"/>
    <p:sldId id="290" r:id="rId23"/>
    <p:sldId id="288" r:id="rId24"/>
    <p:sldId id="273" r:id="rId25"/>
    <p:sldId id="274" r:id="rId26"/>
    <p:sldId id="276" r:id="rId27"/>
    <p:sldId id="277" r:id="rId28"/>
    <p:sldId id="278" r:id="rId29"/>
    <p:sldId id="279" r:id="rId30"/>
    <p:sldId id="291" r:id="rId31"/>
    <p:sldId id="292" r:id="rId32"/>
    <p:sldId id="313" r:id="rId33"/>
    <p:sldId id="293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77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6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sp>
          <p:nvSpPr>
            <p:cNvPr id="5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762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320"/>
                </a:cxn>
                <a:cxn ang="0">
                  <a:pos x="5760" y="4320"/>
                </a:cxn>
                <a:cxn ang="0">
                  <a:pos x="5760" y="0"/>
                </a:cxn>
                <a:cxn ang="0">
                  <a:pos x="0" y="0"/>
                </a:cxn>
                <a:cxn ang="0">
                  <a:pos x="5444" y="4004"/>
                </a:cxn>
                <a:cxn ang="0">
                  <a:pos x="324" y="4004"/>
                </a:cxn>
                <a:cxn ang="0">
                  <a:pos x="324" y="324"/>
                </a:cxn>
                <a:cxn ang="0">
                  <a:pos x="5444" y="324"/>
                </a:cxn>
                <a:cxn ang="0">
                  <a:pos x="5444" y="4004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12" name="Rectangle 10"/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7763" y="1828800"/>
            <a:ext cx="990600" cy="228600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494" y="3264694"/>
            <a:ext cx="3859212" cy="22860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9CD0D02-0F1A-4C44-9ECB-878F79600AF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1CDD8-2A9F-4DF5-A3C0-58A890B5A53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sp>
          <p:nvSpPr>
            <p:cNvPr id="5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9"/>
            <p:cNvSpPr/>
            <p:nvPr/>
          </p:nvSpPr>
          <p:spPr>
            <a:xfrm>
              <a:off x="5283200" y="401616"/>
              <a:ext cx="3465513" cy="60543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0"/>
            <p:cNvSpPr>
              <a:spLocks/>
            </p:cNvSpPr>
            <p:nvPr/>
          </p:nvSpPr>
          <p:spPr bwMode="gray">
            <a:xfrm rot="-5400000">
              <a:off x="3105315" y="1766700"/>
              <a:ext cx="5995659" cy="33258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24"/>
                </a:cxn>
                <a:cxn ang="0">
                  <a:pos x="0" y="1992"/>
                </a:cxn>
                <a:cxn ang="0">
                  <a:pos x="0" y="2752"/>
                </a:cxn>
                <a:cxn ang="0">
                  <a:pos x="4960" y="2752"/>
                </a:cxn>
                <a:cxn ang="0">
                  <a:pos x="4960" y="1992"/>
                </a:cxn>
                <a:cxn ang="0">
                  <a:pos x="4960" y="324"/>
                </a:cxn>
                <a:cxn ang="0">
                  <a:pos x="4960" y="0"/>
                </a:cxn>
                <a:cxn ang="0">
                  <a:pos x="4960" y="0"/>
                </a:cxn>
                <a:cxn ang="0">
                  <a:pos x="4734" y="34"/>
                </a:cxn>
                <a:cxn ang="0">
                  <a:pos x="4510" y="64"/>
                </a:cxn>
                <a:cxn ang="0">
                  <a:pos x="4284" y="90"/>
                </a:cxn>
                <a:cxn ang="0">
                  <a:pos x="4060" y="114"/>
                </a:cxn>
                <a:cxn ang="0">
                  <a:pos x="3836" y="132"/>
                </a:cxn>
                <a:cxn ang="0">
                  <a:pos x="3614" y="146"/>
                </a:cxn>
                <a:cxn ang="0">
                  <a:pos x="3392" y="158"/>
                </a:cxn>
                <a:cxn ang="0">
                  <a:pos x="3174" y="166"/>
                </a:cxn>
                <a:cxn ang="0">
                  <a:pos x="2960" y="172"/>
                </a:cxn>
                <a:cxn ang="0">
                  <a:pos x="2748" y="174"/>
                </a:cxn>
                <a:cxn ang="0">
                  <a:pos x="2542" y="174"/>
                </a:cxn>
                <a:cxn ang="0">
                  <a:pos x="2338" y="174"/>
                </a:cxn>
                <a:cxn ang="0">
                  <a:pos x="2140" y="170"/>
                </a:cxn>
                <a:cxn ang="0">
                  <a:pos x="1948" y="164"/>
                </a:cxn>
                <a:cxn ang="0">
                  <a:pos x="1762" y="156"/>
                </a:cxn>
                <a:cxn ang="0">
                  <a:pos x="1582" y="148"/>
                </a:cxn>
                <a:cxn ang="0">
                  <a:pos x="1410" y="138"/>
                </a:cxn>
                <a:cxn ang="0">
                  <a:pos x="1244" y="128"/>
                </a:cxn>
                <a:cxn ang="0">
                  <a:pos x="1088" y="116"/>
                </a:cxn>
                <a:cxn ang="0">
                  <a:pos x="938" y="104"/>
                </a:cxn>
                <a:cxn ang="0">
                  <a:pos x="668" y="78"/>
                </a:cxn>
                <a:cxn ang="0">
                  <a:pos x="438" y="54"/>
                </a:cxn>
                <a:cxn ang="0">
                  <a:pos x="254" y="34"/>
                </a:cxn>
                <a:cxn ang="0">
                  <a:pos x="116" y="1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gray">
            <a:xfrm rot="-5912394">
              <a:off x="3319527" y="1458824"/>
              <a:ext cx="2377944" cy="317500"/>
            </a:xfrm>
            <a:custGeom>
              <a:avLst/>
              <a:gdLst/>
              <a:ahLst/>
              <a:cxnLst>
                <a:cxn ang="0">
                  <a:pos x="85" y="2532"/>
                </a:cxn>
                <a:cxn ang="0">
                  <a:pos x="9958" y="5291"/>
                </a:cxn>
                <a:cxn ang="0">
                  <a:pos x="10000" y="0"/>
                </a:cxn>
                <a:cxn ang="0">
                  <a:pos x="10000" y="0"/>
                </a:cxn>
                <a:cxn ang="0">
                  <a:pos x="9667" y="204"/>
                </a:cxn>
                <a:cxn ang="0">
                  <a:pos x="9334" y="400"/>
                </a:cxn>
                <a:cxn ang="0">
                  <a:pos x="9001" y="590"/>
                </a:cxn>
                <a:cxn ang="0">
                  <a:pos x="8667" y="753"/>
                </a:cxn>
                <a:cxn ang="0">
                  <a:pos x="8333" y="917"/>
                </a:cxn>
                <a:cxn ang="0">
                  <a:pos x="7999" y="1071"/>
                </a:cxn>
                <a:cxn ang="0">
                  <a:pos x="7669" y="1202"/>
                </a:cxn>
                <a:cxn ang="0">
                  <a:pos x="7333" y="1325"/>
                </a:cxn>
                <a:cxn ang="0">
                  <a:pos x="7000" y="1440"/>
                </a:cxn>
                <a:cxn ang="0">
                  <a:pos x="6673" y="1538"/>
                </a:cxn>
                <a:cxn ang="0">
                  <a:pos x="6340" y="1636"/>
                </a:cxn>
                <a:cxn ang="0">
                  <a:pos x="6013" y="1719"/>
                </a:cxn>
                <a:cxn ang="0">
                  <a:pos x="5686" y="1784"/>
                </a:cxn>
                <a:cxn ang="0">
                  <a:pos x="5359" y="1850"/>
                </a:cxn>
                <a:cxn ang="0">
                  <a:pos x="5036" y="1906"/>
                </a:cxn>
                <a:cxn ang="0">
                  <a:pos x="4717" y="1948"/>
                </a:cxn>
                <a:cxn ang="0">
                  <a:pos x="4396" y="1980"/>
                </a:cxn>
                <a:cxn ang="0">
                  <a:pos x="4079" y="2013"/>
                </a:cxn>
                <a:cxn ang="0">
                  <a:pos x="3766" y="2029"/>
                </a:cxn>
                <a:cxn ang="0">
                  <a:pos x="3454" y="2046"/>
                </a:cxn>
                <a:cxn ang="0">
                  <a:pos x="3145" y="2053"/>
                </a:cxn>
                <a:cxn ang="0">
                  <a:pos x="2839" y="2046"/>
                </a:cxn>
                <a:cxn ang="0">
                  <a:pos x="2537" y="2046"/>
                </a:cxn>
                <a:cxn ang="0">
                  <a:pos x="2238" y="2029"/>
                </a:cxn>
                <a:cxn ang="0">
                  <a:pos x="1943" y="2004"/>
                </a:cxn>
                <a:cxn ang="0">
                  <a:pos x="1653" y="1980"/>
                </a:cxn>
                <a:cxn ang="0">
                  <a:pos x="1368" y="1955"/>
                </a:cxn>
                <a:cxn ang="0">
                  <a:pos x="1085" y="1915"/>
                </a:cxn>
                <a:cxn ang="0">
                  <a:pos x="806" y="1873"/>
                </a:cxn>
                <a:cxn ang="0">
                  <a:pos x="533" y="1833"/>
                </a:cxn>
                <a:cxn ang="0">
                  <a:pos x="0" y="1726"/>
                </a:cxn>
                <a:cxn ang="0">
                  <a:pos x="85" y="2532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762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320"/>
                </a:cxn>
                <a:cxn ang="0">
                  <a:pos x="5760" y="4320"/>
                </a:cxn>
                <a:cxn ang="0">
                  <a:pos x="5760" y="0"/>
                </a:cxn>
                <a:cxn ang="0">
                  <a:pos x="0" y="0"/>
                </a:cxn>
                <a:cxn ang="0">
                  <a:pos x="5444" y="4004"/>
                </a:cxn>
                <a:cxn ang="0">
                  <a:pos x="324" y="4004"/>
                </a:cxn>
                <a:cxn ang="0">
                  <a:pos x="324" y="324"/>
                </a:cxn>
                <a:cxn ang="0">
                  <a:pos x="5444" y="324"/>
                </a:cxn>
                <a:cxn ang="0">
                  <a:pos x="5444" y="4004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15" name="Rectangle 7"/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/>
          <a:lstStyle>
            <a:lvl1pPr algn="l">
              <a:defRPr sz="32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E21DAE2-26E6-486D-B0A3-DE85E5F3BFB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2A36D-D8DA-4C93-B82A-E76A27D33A7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11831-D169-45B3-8B72-35AE7B8B468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AA64C-D5A4-4524-A07A-6200C453CCF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33CAD39-3088-4744-BF8A-318833A8CB0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sp>
          <p:nvSpPr>
            <p:cNvPr id="6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10"/>
            <p:cNvSpPr/>
            <p:nvPr/>
          </p:nvSpPr>
          <p:spPr>
            <a:xfrm>
              <a:off x="5283200" y="401616"/>
              <a:ext cx="3465513" cy="60543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1"/>
            <p:cNvSpPr>
              <a:spLocks/>
            </p:cNvSpPr>
            <p:nvPr/>
          </p:nvSpPr>
          <p:spPr bwMode="gray">
            <a:xfrm rot="-5400000">
              <a:off x="2548896" y="1765906"/>
              <a:ext cx="5995659" cy="33274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24"/>
                </a:cxn>
                <a:cxn ang="0">
                  <a:pos x="0" y="1992"/>
                </a:cxn>
                <a:cxn ang="0">
                  <a:pos x="0" y="2752"/>
                </a:cxn>
                <a:cxn ang="0">
                  <a:pos x="4960" y="2752"/>
                </a:cxn>
                <a:cxn ang="0">
                  <a:pos x="4960" y="1992"/>
                </a:cxn>
                <a:cxn ang="0">
                  <a:pos x="4960" y="324"/>
                </a:cxn>
                <a:cxn ang="0">
                  <a:pos x="4960" y="0"/>
                </a:cxn>
                <a:cxn ang="0">
                  <a:pos x="4960" y="0"/>
                </a:cxn>
                <a:cxn ang="0">
                  <a:pos x="4734" y="34"/>
                </a:cxn>
                <a:cxn ang="0">
                  <a:pos x="4510" y="64"/>
                </a:cxn>
                <a:cxn ang="0">
                  <a:pos x="4284" y="90"/>
                </a:cxn>
                <a:cxn ang="0">
                  <a:pos x="4060" y="114"/>
                </a:cxn>
                <a:cxn ang="0">
                  <a:pos x="3836" y="132"/>
                </a:cxn>
                <a:cxn ang="0">
                  <a:pos x="3614" y="146"/>
                </a:cxn>
                <a:cxn ang="0">
                  <a:pos x="3392" y="158"/>
                </a:cxn>
                <a:cxn ang="0">
                  <a:pos x="3174" y="166"/>
                </a:cxn>
                <a:cxn ang="0">
                  <a:pos x="2960" y="172"/>
                </a:cxn>
                <a:cxn ang="0">
                  <a:pos x="2748" y="174"/>
                </a:cxn>
                <a:cxn ang="0">
                  <a:pos x="2542" y="174"/>
                </a:cxn>
                <a:cxn ang="0">
                  <a:pos x="2338" y="174"/>
                </a:cxn>
                <a:cxn ang="0">
                  <a:pos x="2140" y="170"/>
                </a:cxn>
                <a:cxn ang="0">
                  <a:pos x="1948" y="164"/>
                </a:cxn>
                <a:cxn ang="0">
                  <a:pos x="1762" y="156"/>
                </a:cxn>
                <a:cxn ang="0">
                  <a:pos x="1582" y="148"/>
                </a:cxn>
                <a:cxn ang="0">
                  <a:pos x="1410" y="138"/>
                </a:cxn>
                <a:cxn ang="0">
                  <a:pos x="1244" y="128"/>
                </a:cxn>
                <a:cxn ang="0">
                  <a:pos x="1088" y="116"/>
                </a:cxn>
                <a:cxn ang="0">
                  <a:pos x="938" y="104"/>
                </a:cxn>
                <a:cxn ang="0">
                  <a:pos x="668" y="78"/>
                </a:cxn>
                <a:cxn ang="0">
                  <a:pos x="438" y="54"/>
                </a:cxn>
                <a:cxn ang="0">
                  <a:pos x="254" y="34"/>
                </a:cxn>
                <a:cxn ang="0">
                  <a:pos x="116" y="1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4" name="Freeform 5"/>
            <p:cNvSpPr>
              <a:spLocks/>
            </p:cNvSpPr>
            <p:nvPr/>
          </p:nvSpPr>
          <p:spPr bwMode="gray">
            <a:xfrm rot="-5912394">
              <a:off x="2770252" y="1458824"/>
              <a:ext cx="2377944" cy="317500"/>
            </a:xfrm>
            <a:custGeom>
              <a:avLst/>
              <a:gdLst/>
              <a:ahLst/>
              <a:cxnLst>
                <a:cxn ang="0">
                  <a:pos x="85" y="2532"/>
                </a:cxn>
                <a:cxn ang="0">
                  <a:pos x="9958" y="5291"/>
                </a:cxn>
                <a:cxn ang="0">
                  <a:pos x="10000" y="0"/>
                </a:cxn>
                <a:cxn ang="0">
                  <a:pos x="10000" y="0"/>
                </a:cxn>
                <a:cxn ang="0">
                  <a:pos x="9667" y="204"/>
                </a:cxn>
                <a:cxn ang="0">
                  <a:pos x="9334" y="400"/>
                </a:cxn>
                <a:cxn ang="0">
                  <a:pos x="9001" y="590"/>
                </a:cxn>
                <a:cxn ang="0">
                  <a:pos x="8667" y="753"/>
                </a:cxn>
                <a:cxn ang="0">
                  <a:pos x="8333" y="917"/>
                </a:cxn>
                <a:cxn ang="0">
                  <a:pos x="7999" y="1071"/>
                </a:cxn>
                <a:cxn ang="0">
                  <a:pos x="7669" y="1202"/>
                </a:cxn>
                <a:cxn ang="0">
                  <a:pos x="7333" y="1325"/>
                </a:cxn>
                <a:cxn ang="0">
                  <a:pos x="7000" y="1440"/>
                </a:cxn>
                <a:cxn ang="0">
                  <a:pos x="6673" y="1538"/>
                </a:cxn>
                <a:cxn ang="0">
                  <a:pos x="6340" y="1636"/>
                </a:cxn>
                <a:cxn ang="0">
                  <a:pos x="6013" y="1719"/>
                </a:cxn>
                <a:cxn ang="0">
                  <a:pos x="5686" y="1784"/>
                </a:cxn>
                <a:cxn ang="0">
                  <a:pos x="5359" y="1850"/>
                </a:cxn>
                <a:cxn ang="0">
                  <a:pos x="5036" y="1906"/>
                </a:cxn>
                <a:cxn ang="0">
                  <a:pos x="4717" y="1948"/>
                </a:cxn>
                <a:cxn ang="0">
                  <a:pos x="4396" y="1980"/>
                </a:cxn>
                <a:cxn ang="0">
                  <a:pos x="4079" y="2013"/>
                </a:cxn>
                <a:cxn ang="0">
                  <a:pos x="3766" y="2029"/>
                </a:cxn>
                <a:cxn ang="0">
                  <a:pos x="3454" y="2046"/>
                </a:cxn>
                <a:cxn ang="0">
                  <a:pos x="3145" y="2053"/>
                </a:cxn>
                <a:cxn ang="0">
                  <a:pos x="2839" y="2046"/>
                </a:cxn>
                <a:cxn ang="0">
                  <a:pos x="2537" y="2046"/>
                </a:cxn>
                <a:cxn ang="0">
                  <a:pos x="2238" y="2029"/>
                </a:cxn>
                <a:cxn ang="0">
                  <a:pos x="1943" y="2004"/>
                </a:cxn>
                <a:cxn ang="0">
                  <a:pos x="1653" y="1980"/>
                </a:cxn>
                <a:cxn ang="0">
                  <a:pos x="1368" y="1955"/>
                </a:cxn>
                <a:cxn ang="0">
                  <a:pos x="1085" y="1915"/>
                </a:cxn>
                <a:cxn ang="0">
                  <a:pos x="806" y="1873"/>
                </a:cxn>
                <a:cxn ang="0">
                  <a:pos x="533" y="1833"/>
                </a:cxn>
                <a:cxn ang="0">
                  <a:pos x="0" y="1726"/>
                </a:cxn>
                <a:cxn ang="0">
                  <a:pos x="85" y="2532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762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320"/>
                </a:cxn>
                <a:cxn ang="0">
                  <a:pos x="5760" y="4320"/>
                </a:cxn>
                <a:cxn ang="0">
                  <a:pos x="5760" y="0"/>
                </a:cxn>
                <a:cxn ang="0">
                  <a:pos x="0" y="0"/>
                </a:cxn>
                <a:cxn ang="0">
                  <a:pos x="5444" y="4004"/>
                </a:cxn>
                <a:cxn ang="0">
                  <a:pos x="324" y="4004"/>
                </a:cxn>
                <a:cxn ang="0">
                  <a:pos x="324" y="324"/>
                </a:cxn>
                <a:cxn ang="0">
                  <a:pos x="5444" y="324"/>
                </a:cxn>
                <a:cxn ang="0">
                  <a:pos x="5444" y="4004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16" name="Rectangle 8"/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B58E976-499E-4E52-8BC7-A61236A0ED3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sp>
          <p:nvSpPr>
            <p:cNvPr id="6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10"/>
            <p:cNvSpPr/>
            <p:nvPr/>
          </p:nvSpPr>
          <p:spPr>
            <a:xfrm>
              <a:off x="5283200" y="401616"/>
              <a:ext cx="3465513" cy="60543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1"/>
            <p:cNvSpPr>
              <a:spLocks/>
            </p:cNvSpPr>
            <p:nvPr/>
          </p:nvSpPr>
          <p:spPr bwMode="gray">
            <a:xfrm rot="-5400000">
              <a:off x="2852903" y="1766699"/>
              <a:ext cx="5995659" cy="33258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24"/>
                </a:cxn>
                <a:cxn ang="0">
                  <a:pos x="0" y="1992"/>
                </a:cxn>
                <a:cxn ang="0">
                  <a:pos x="0" y="2752"/>
                </a:cxn>
                <a:cxn ang="0">
                  <a:pos x="4960" y="2752"/>
                </a:cxn>
                <a:cxn ang="0">
                  <a:pos x="4960" y="1992"/>
                </a:cxn>
                <a:cxn ang="0">
                  <a:pos x="4960" y="324"/>
                </a:cxn>
                <a:cxn ang="0">
                  <a:pos x="4960" y="0"/>
                </a:cxn>
                <a:cxn ang="0">
                  <a:pos x="4960" y="0"/>
                </a:cxn>
                <a:cxn ang="0">
                  <a:pos x="4734" y="34"/>
                </a:cxn>
                <a:cxn ang="0">
                  <a:pos x="4510" y="64"/>
                </a:cxn>
                <a:cxn ang="0">
                  <a:pos x="4284" y="90"/>
                </a:cxn>
                <a:cxn ang="0">
                  <a:pos x="4060" y="114"/>
                </a:cxn>
                <a:cxn ang="0">
                  <a:pos x="3836" y="132"/>
                </a:cxn>
                <a:cxn ang="0">
                  <a:pos x="3614" y="146"/>
                </a:cxn>
                <a:cxn ang="0">
                  <a:pos x="3392" y="158"/>
                </a:cxn>
                <a:cxn ang="0">
                  <a:pos x="3174" y="166"/>
                </a:cxn>
                <a:cxn ang="0">
                  <a:pos x="2960" y="172"/>
                </a:cxn>
                <a:cxn ang="0">
                  <a:pos x="2748" y="174"/>
                </a:cxn>
                <a:cxn ang="0">
                  <a:pos x="2542" y="174"/>
                </a:cxn>
                <a:cxn ang="0">
                  <a:pos x="2338" y="174"/>
                </a:cxn>
                <a:cxn ang="0">
                  <a:pos x="2140" y="170"/>
                </a:cxn>
                <a:cxn ang="0">
                  <a:pos x="1948" y="164"/>
                </a:cxn>
                <a:cxn ang="0">
                  <a:pos x="1762" y="156"/>
                </a:cxn>
                <a:cxn ang="0">
                  <a:pos x="1582" y="148"/>
                </a:cxn>
                <a:cxn ang="0">
                  <a:pos x="1410" y="138"/>
                </a:cxn>
                <a:cxn ang="0">
                  <a:pos x="1244" y="128"/>
                </a:cxn>
                <a:cxn ang="0">
                  <a:pos x="1088" y="116"/>
                </a:cxn>
                <a:cxn ang="0">
                  <a:pos x="938" y="104"/>
                </a:cxn>
                <a:cxn ang="0">
                  <a:pos x="668" y="78"/>
                </a:cxn>
                <a:cxn ang="0">
                  <a:pos x="438" y="54"/>
                </a:cxn>
                <a:cxn ang="0">
                  <a:pos x="254" y="34"/>
                </a:cxn>
                <a:cxn ang="0">
                  <a:pos x="116" y="1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4" name="Freeform 5"/>
            <p:cNvSpPr>
              <a:spLocks/>
            </p:cNvSpPr>
            <p:nvPr/>
          </p:nvSpPr>
          <p:spPr bwMode="gray">
            <a:xfrm rot="-5912394">
              <a:off x="3075052" y="1458824"/>
              <a:ext cx="2377944" cy="317500"/>
            </a:xfrm>
            <a:custGeom>
              <a:avLst/>
              <a:gdLst/>
              <a:ahLst/>
              <a:cxnLst>
                <a:cxn ang="0">
                  <a:pos x="85" y="2532"/>
                </a:cxn>
                <a:cxn ang="0">
                  <a:pos x="9958" y="5291"/>
                </a:cxn>
                <a:cxn ang="0">
                  <a:pos x="10000" y="0"/>
                </a:cxn>
                <a:cxn ang="0">
                  <a:pos x="10000" y="0"/>
                </a:cxn>
                <a:cxn ang="0">
                  <a:pos x="9667" y="204"/>
                </a:cxn>
                <a:cxn ang="0">
                  <a:pos x="9334" y="400"/>
                </a:cxn>
                <a:cxn ang="0">
                  <a:pos x="9001" y="590"/>
                </a:cxn>
                <a:cxn ang="0">
                  <a:pos x="8667" y="753"/>
                </a:cxn>
                <a:cxn ang="0">
                  <a:pos x="8333" y="917"/>
                </a:cxn>
                <a:cxn ang="0">
                  <a:pos x="7999" y="1071"/>
                </a:cxn>
                <a:cxn ang="0">
                  <a:pos x="7669" y="1202"/>
                </a:cxn>
                <a:cxn ang="0">
                  <a:pos x="7333" y="1325"/>
                </a:cxn>
                <a:cxn ang="0">
                  <a:pos x="7000" y="1440"/>
                </a:cxn>
                <a:cxn ang="0">
                  <a:pos x="6673" y="1538"/>
                </a:cxn>
                <a:cxn ang="0">
                  <a:pos x="6340" y="1636"/>
                </a:cxn>
                <a:cxn ang="0">
                  <a:pos x="6013" y="1719"/>
                </a:cxn>
                <a:cxn ang="0">
                  <a:pos x="5686" y="1784"/>
                </a:cxn>
                <a:cxn ang="0">
                  <a:pos x="5359" y="1850"/>
                </a:cxn>
                <a:cxn ang="0">
                  <a:pos x="5036" y="1906"/>
                </a:cxn>
                <a:cxn ang="0">
                  <a:pos x="4717" y="1948"/>
                </a:cxn>
                <a:cxn ang="0">
                  <a:pos x="4396" y="1980"/>
                </a:cxn>
                <a:cxn ang="0">
                  <a:pos x="4079" y="2013"/>
                </a:cxn>
                <a:cxn ang="0">
                  <a:pos x="3766" y="2029"/>
                </a:cxn>
                <a:cxn ang="0">
                  <a:pos x="3454" y="2046"/>
                </a:cxn>
                <a:cxn ang="0">
                  <a:pos x="3145" y="2053"/>
                </a:cxn>
                <a:cxn ang="0">
                  <a:pos x="2839" y="2046"/>
                </a:cxn>
                <a:cxn ang="0">
                  <a:pos x="2537" y="2046"/>
                </a:cxn>
                <a:cxn ang="0">
                  <a:pos x="2238" y="2029"/>
                </a:cxn>
                <a:cxn ang="0">
                  <a:pos x="1943" y="2004"/>
                </a:cxn>
                <a:cxn ang="0">
                  <a:pos x="1653" y="1980"/>
                </a:cxn>
                <a:cxn ang="0">
                  <a:pos x="1368" y="1955"/>
                </a:cxn>
                <a:cxn ang="0">
                  <a:pos x="1085" y="1915"/>
                </a:cxn>
                <a:cxn ang="0">
                  <a:pos x="806" y="1873"/>
                </a:cxn>
                <a:cxn ang="0">
                  <a:pos x="533" y="1833"/>
                </a:cxn>
                <a:cxn ang="0">
                  <a:pos x="0" y="1726"/>
                </a:cxn>
                <a:cxn ang="0">
                  <a:pos x="85" y="2532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762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320"/>
                </a:cxn>
                <a:cxn ang="0">
                  <a:pos x="5760" y="4320"/>
                </a:cxn>
                <a:cxn ang="0">
                  <a:pos x="5760" y="0"/>
                </a:cxn>
                <a:cxn ang="0">
                  <a:pos x="0" y="0"/>
                </a:cxn>
                <a:cxn ang="0">
                  <a:pos x="5444" y="4004"/>
                </a:cxn>
                <a:cxn ang="0">
                  <a:pos x="324" y="4004"/>
                </a:cxn>
                <a:cxn ang="0">
                  <a:pos x="324" y="324"/>
                </a:cxn>
                <a:cxn ang="0">
                  <a:pos x="5444" y="324"/>
                </a:cxn>
                <a:cxn ang="0">
                  <a:pos x="5444" y="4004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16" name="Rectangle 9"/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801AE5C-88E7-4FE5-9EA6-3F4C5839011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7"/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sp>
          <p:nvSpPr>
            <p:cNvPr id="6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>
              <a:spLocks/>
            </p:cNvSpPr>
            <p:nvPr/>
          </p:nvSpPr>
          <p:spPr bwMode="gray">
            <a:xfrm rot="10204164">
              <a:off x="427038" y="4563812"/>
              <a:ext cx="2378075" cy="317483"/>
            </a:xfrm>
            <a:custGeom>
              <a:avLst/>
              <a:gdLst/>
              <a:ahLst/>
              <a:cxnLst>
                <a:cxn ang="0">
                  <a:pos x="85" y="2532"/>
                </a:cxn>
                <a:cxn ang="0">
                  <a:pos x="9958" y="5291"/>
                </a:cxn>
                <a:cxn ang="0">
                  <a:pos x="10000" y="0"/>
                </a:cxn>
                <a:cxn ang="0">
                  <a:pos x="10000" y="0"/>
                </a:cxn>
                <a:cxn ang="0">
                  <a:pos x="9667" y="204"/>
                </a:cxn>
                <a:cxn ang="0">
                  <a:pos x="9334" y="400"/>
                </a:cxn>
                <a:cxn ang="0">
                  <a:pos x="9001" y="590"/>
                </a:cxn>
                <a:cxn ang="0">
                  <a:pos x="8667" y="753"/>
                </a:cxn>
                <a:cxn ang="0">
                  <a:pos x="8333" y="917"/>
                </a:cxn>
                <a:cxn ang="0">
                  <a:pos x="7999" y="1071"/>
                </a:cxn>
                <a:cxn ang="0">
                  <a:pos x="7669" y="1202"/>
                </a:cxn>
                <a:cxn ang="0">
                  <a:pos x="7333" y="1325"/>
                </a:cxn>
                <a:cxn ang="0">
                  <a:pos x="7000" y="1440"/>
                </a:cxn>
                <a:cxn ang="0">
                  <a:pos x="6673" y="1538"/>
                </a:cxn>
                <a:cxn ang="0">
                  <a:pos x="6340" y="1636"/>
                </a:cxn>
                <a:cxn ang="0">
                  <a:pos x="6013" y="1719"/>
                </a:cxn>
                <a:cxn ang="0">
                  <a:pos x="5686" y="1784"/>
                </a:cxn>
                <a:cxn ang="0">
                  <a:pos x="5359" y="1850"/>
                </a:cxn>
                <a:cxn ang="0">
                  <a:pos x="5036" y="1906"/>
                </a:cxn>
                <a:cxn ang="0">
                  <a:pos x="4717" y="1948"/>
                </a:cxn>
                <a:cxn ang="0">
                  <a:pos x="4396" y="1980"/>
                </a:cxn>
                <a:cxn ang="0">
                  <a:pos x="4079" y="2013"/>
                </a:cxn>
                <a:cxn ang="0">
                  <a:pos x="3766" y="2029"/>
                </a:cxn>
                <a:cxn ang="0">
                  <a:pos x="3454" y="2046"/>
                </a:cxn>
                <a:cxn ang="0">
                  <a:pos x="3145" y="2053"/>
                </a:cxn>
                <a:cxn ang="0">
                  <a:pos x="2839" y="2046"/>
                </a:cxn>
                <a:cxn ang="0">
                  <a:pos x="2537" y="2046"/>
                </a:cxn>
                <a:cxn ang="0">
                  <a:pos x="2238" y="2029"/>
                </a:cxn>
                <a:cxn ang="0">
                  <a:pos x="1943" y="2004"/>
                </a:cxn>
                <a:cxn ang="0">
                  <a:pos x="1653" y="1980"/>
                </a:cxn>
                <a:cxn ang="0">
                  <a:pos x="1368" y="1955"/>
                </a:cxn>
                <a:cxn ang="0">
                  <a:pos x="1085" y="1915"/>
                </a:cxn>
                <a:cxn ang="0">
                  <a:pos x="806" y="1873"/>
                </a:cxn>
                <a:cxn ang="0">
                  <a:pos x="533" y="1833"/>
                </a:cxn>
                <a:cxn ang="0">
                  <a:pos x="0" y="1726"/>
                </a:cxn>
                <a:cxn ang="0">
                  <a:pos x="85" y="2532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3" name="Rectangle 15"/>
            <p:cNvSpPr/>
            <p:nvPr/>
          </p:nvSpPr>
          <p:spPr>
            <a:xfrm>
              <a:off x="422275" y="401616"/>
              <a:ext cx="8326438" cy="314148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0"/>
            <p:cNvSpPr>
              <a:spLocks/>
            </p:cNvSpPr>
            <p:nvPr/>
          </p:nvSpPr>
          <p:spPr bwMode="gray">
            <a:xfrm rot="10800000">
              <a:off x="485775" y="2670028"/>
              <a:ext cx="8181975" cy="21303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411"/>
                </a:cxn>
                <a:cxn ang="0">
                  <a:pos x="0" y="9586"/>
                </a:cxn>
                <a:cxn ang="0">
                  <a:pos x="0" y="9621"/>
                </a:cxn>
                <a:cxn ang="0">
                  <a:pos x="10000" y="9585"/>
                </a:cxn>
                <a:cxn ang="0">
                  <a:pos x="10000" y="9586"/>
                </a:cxn>
                <a:cxn ang="0">
                  <a:pos x="9990" y="2411"/>
                </a:cxn>
                <a:cxn ang="0">
                  <a:pos x="9990" y="0"/>
                </a:cxn>
                <a:cxn ang="0">
                  <a:pos x="9990" y="0"/>
                </a:cxn>
                <a:cxn ang="0">
                  <a:pos x="9534" y="253"/>
                </a:cxn>
                <a:cxn ang="0">
                  <a:pos x="9084" y="477"/>
                </a:cxn>
                <a:cxn ang="0">
                  <a:pos x="8628" y="669"/>
                </a:cxn>
                <a:cxn ang="0">
                  <a:pos x="8177" y="847"/>
                </a:cxn>
                <a:cxn ang="0">
                  <a:pos x="7726" y="984"/>
                </a:cxn>
                <a:cxn ang="0">
                  <a:pos x="7279" y="1087"/>
                </a:cxn>
                <a:cxn ang="0">
                  <a:pos x="6832" y="1176"/>
                </a:cxn>
                <a:cxn ang="0">
                  <a:pos x="6393" y="1236"/>
                </a:cxn>
                <a:cxn ang="0">
                  <a:pos x="5962" y="1279"/>
                </a:cxn>
                <a:cxn ang="0">
                  <a:pos x="5534" y="1294"/>
                </a:cxn>
                <a:cxn ang="0">
                  <a:pos x="5120" y="1294"/>
                </a:cxn>
                <a:cxn ang="0">
                  <a:pos x="4709" y="1294"/>
                </a:cxn>
                <a:cxn ang="0">
                  <a:pos x="4311" y="1266"/>
                </a:cxn>
                <a:cxn ang="0">
                  <a:pos x="3923" y="1221"/>
                </a:cxn>
                <a:cxn ang="0">
                  <a:pos x="3548" y="1161"/>
                </a:cxn>
                <a:cxn ang="0">
                  <a:pos x="3187" y="1101"/>
                </a:cxn>
                <a:cxn ang="0">
                  <a:pos x="2840" y="1026"/>
                </a:cxn>
                <a:cxn ang="0">
                  <a:pos x="2505" y="954"/>
                </a:cxn>
                <a:cxn ang="0">
                  <a:pos x="2192" y="865"/>
                </a:cxn>
                <a:cxn ang="0">
                  <a:pos x="1889" y="775"/>
                </a:cxn>
                <a:cxn ang="0">
                  <a:pos x="1346" y="579"/>
                </a:cxn>
                <a:cxn ang="0">
                  <a:pos x="882" y="400"/>
                </a:cxn>
                <a:cxn ang="0">
                  <a:pos x="511" y="253"/>
                </a:cxn>
                <a:cxn ang="0">
                  <a:pos x="234" y="11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762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320"/>
                </a:cxn>
                <a:cxn ang="0">
                  <a:pos x="5760" y="4320"/>
                </a:cxn>
                <a:cxn ang="0">
                  <a:pos x="5760" y="0"/>
                </a:cxn>
                <a:cxn ang="0">
                  <a:pos x="0" y="0"/>
                </a:cxn>
                <a:cxn ang="0">
                  <a:pos x="5444" y="4004"/>
                </a:cxn>
                <a:cxn ang="0">
                  <a:pos x="324" y="4004"/>
                </a:cxn>
                <a:cxn ang="0">
                  <a:pos x="324" y="324"/>
                </a:cxn>
                <a:cxn ang="0">
                  <a:pos x="5444" y="324"/>
                </a:cxn>
                <a:cxn ang="0">
                  <a:pos x="5444" y="4004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16" name="Rectangle 9"/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CE7D248-BE49-4213-A2C6-FFCFB55E45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sp>
          <p:nvSpPr>
            <p:cNvPr id="5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>
              <a:spLocks/>
            </p:cNvSpPr>
            <p:nvPr/>
          </p:nvSpPr>
          <p:spPr bwMode="gray">
            <a:xfrm rot="-589932">
              <a:off x="6359525" y="2781147"/>
              <a:ext cx="2378075" cy="317483"/>
            </a:xfrm>
            <a:custGeom>
              <a:avLst/>
              <a:gdLst/>
              <a:ahLst/>
              <a:cxnLst>
                <a:cxn ang="0">
                  <a:pos x="85" y="2532"/>
                </a:cxn>
                <a:cxn ang="0">
                  <a:pos x="9958" y="5291"/>
                </a:cxn>
                <a:cxn ang="0">
                  <a:pos x="10000" y="0"/>
                </a:cxn>
                <a:cxn ang="0">
                  <a:pos x="10000" y="0"/>
                </a:cxn>
                <a:cxn ang="0">
                  <a:pos x="9667" y="204"/>
                </a:cxn>
                <a:cxn ang="0">
                  <a:pos x="9334" y="400"/>
                </a:cxn>
                <a:cxn ang="0">
                  <a:pos x="9001" y="590"/>
                </a:cxn>
                <a:cxn ang="0">
                  <a:pos x="8667" y="753"/>
                </a:cxn>
                <a:cxn ang="0">
                  <a:pos x="8333" y="917"/>
                </a:cxn>
                <a:cxn ang="0">
                  <a:pos x="7999" y="1071"/>
                </a:cxn>
                <a:cxn ang="0">
                  <a:pos x="7669" y="1202"/>
                </a:cxn>
                <a:cxn ang="0">
                  <a:pos x="7333" y="1325"/>
                </a:cxn>
                <a:cxn ang="0">
                  <a:pos x="7000" y="1440"/>
                </a:cxn>
                <a:cxn ang="0">
                  <a:pos x="6673" y="1538"/>
                </a:cxn>
                <a:cxn ang="0">
                  <a:pos x="6340" y="1636"/>
                </a:cxn>
                <a:cxn ang="0">
                  <a:pos x="6013" y="1719"/>
                </a:cxn>
                <a:cxn ang="0">
                  <a:pos x="5686" y="1784"/>
                </a:cxn>
                <a:cxn ang="0">
                  <a:pos x="5359" y="1850"/>
                </a:cxn>
                <a:cxn ang="0">
                  <a:pos x="5036" y="1906"/>
                </a:cxn>
                <a:cxn ang="0">
                  <a:pos x="4717" y="1948"/>
                </a:cxn>
                <a:cxn ang="0">
                  <a:pos x="4396" y="1980"/>
                </a:cxn>
                <a:cxn ang="0">
                  <a:pos x="4079" y="2013"/>
                </a:cxn>
                <a:cxn ang="0">
                  <a:pos x="3766" y="2029"/>
                </a:cxn>
                <a:cxn ang="0">
                  <a:pos x="3454" y="2046"/>
                </a:cxn>
                <a:cxn ang="0">
                  <a:pos x="3145" y="2053"/>
                </a:cxn>
                <a:cxn ang="0">
                  <a:pos x="2839" y="2046"/>
                </a:cxn>
                <a:cxn ang="0">
                  <a:pos x="2537" y="2046"/>
                </a:cxn>
                <a:cxn ang="0">
                  <a:pos x="2238" y="2029"/>
                </a:cxn>
                <a:cxn ang="0">
                  <a:pos x="1943" y="2004"/>
                </a:cxn>
                <a:cxn ang="0">
                  <a:pos x="1653" y="1980"/>
                </a:cxn>
                <a:cxn ang="0">
                  <a:pos x="1368" y="1955"/>
                </a:cxn>
                <a:cxn ang="0">
                  <a:pos x="1085" y="1915"/>
                </a:cxn>
                <a:cxn ang="0">
                  <a:pos x="806" y="1873"/>
                </a:cxn>
                <a:cxn ang="0">
                  <a:pos x="533" y="1833"/>
                </a:cxn>
                <a:cxn ang="0">
                  <a:pos x="0" y="1726"/>
                </a:cxn>
                <a:cxn ang="0">
                  <a:pos x="85" y="2532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2" name="Rectangle 8"/>
            <p:cNvSpPr/>
            <p:nvPr/>
          </p:nvSpPr>
          <p:spPr>
            <a:xfrm>
              <a:off x="485775" y="4343161"/>
              <a:ext cx="8181975" cy="21128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0"/>
            <p:cNvSpPr>
              <a:spLocks/>
            </p:cNvSpPr>
            <p:nvPr/>
          </p:nvSpPr>
          <p:spPr bwMode="gray">
            <a:xfrm>
              <a:off x="485775" y="2854168"/>
              <a:ext cx="8181975" cy="21303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411"/>
                </a:cxn>
                <a:cxn ang="0">
                  <a:pos x="0" y="9586"/>
                </a:cxn>
                <a:cxn ang="0">
                  <a:pos x="0" y="9621"/>
                </a:cxn>
                <a:cxn ang="0">
                  <a:pos x="10000" y="9585"/>
                </a:cxn>
                <a:cxn ang="0">
                  <a:pos x="10000" y="9586"/>
                </a:cxn>
                <a:cxn ang="0">
                  <a:pos x="9990" y="2411"/>
                </a:cxn>
                <a:cxn ang="0">
                  <a:pos x="9990" y="0"/>
                </a:cxn>
                <a:cxn ang="0">
                  <a:pos x="9990" y="0"/>
                </a:cxn>
                <a:cxn ang="0">
                  <a:pos x="9534" y="253"/>
                </a:cxn>
                <a:cxn ang="0">
                  <a:pos x="9084" y="477"/>
                </a:cxn>
                <a:cxn ang="0">
                  <a:pos x="8628" y="669"/>
                </a:cxn>
                <a:cxn ang="0">
                  <a:pos x="8177" y="847"/>
                </a:cxn>
                <a:cxn ang="0">
                  <a:pos x="7726" y="984"/>
                </a:cxn>
                <a:cxn ang="0">
                  <a:pos x="7279" y="1087"/>
                </a:cxn>
                <a:cxn ang="0">
                  <a:pos x="6832" y="1176"/>
                </a:cxn>
                <a:cxn ang="0">
                  <a:pos x="6393" y="1236"/>
                </a:cxn>
                <a:cxn ang="0">
                  <a:pos x="5962" y="1279"/>
                </a:cxn>
                <a:cxn ang="0">
                  <a:pos x="5534" y="1294"/>
                </a:cxn>
                <a:cxn ang="0">
                  <a:pos x="5120" y="1294"/>
                </a:cxn>
                <a:cxn ang="0">
                  <a:pos x="4709" y="1294"/>
                </a:cxn>
                <a:cxn ang="0">
                  <a:pos x="4311" y="1266"/>
                </a:cxn>
                <a:cxn ang="0">
                  <a:pos x="3923" y="1221"/>
                </a:cxn>
                <a:cxn ang="0">
                  <a:pos x="3548" y="1161"/>
                </a:cxn>
                <a:cxn ang="0">
                  <a:pos x="3187" y="1101"/>
                </a:cxn>
                <a:cxn ang="0">
                  <a:pos x="2840" y="1026"/>
                </a:cxn>
                <a:cxn ang="0">
                  <a:pos x="2505" y="954"/>
                </a:cxn>
                <a:cxn ang="0">
                  <a:pos x="2192" y="865"/>
                </a:cxn>
                <a:cxn ang="0">
                  <a:pos x="1889" y="775"/>
                </a:cxn>
                <a:cxn ang="0">
                  <a:pos x="1346" y="579"/>
                </a:cxn>
                <a:cxn ang="0">
                  <a:pos x="882" y="400"/>
                </a:cxn>
                <a:cxn ang="0">
                  <a:pos x="511" y="253"/>
                </a:cxn>
                <a:cxn ang="0">
                  <a:pos x="234" y="11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762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320"/>
                </a:cxn>
                <a:cxn ang="0">
                  <a:pos x="5760" y="4320"/>
                </a:cxn>
                <a:cxn ang="0">
                  <a:pos x="5760" y="0"/>
                </a:cxn>
                <a:cxn ang="0">
                  <a:pos x="0" y="0"/>
                </a:cxn>
                <a:cxn ang="0">
                  <a:pos x="5444" y="4004"/>
                </a:cxn>
                <a:cxn ang="0">
                  <a:pos x="324" y="4004"/>
                </a:cxn>
                <a:cxn ang="0">
                  <a:pos x="324" y="324"/>
                </a:cxn>
                <a:cxn ang="0">
                  <a:pos x="5444" y="324"/>
                </a:cxn>
                <a:cxn ang="0">
                  <a:pos x="5444" y="4004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16" name="Rectangle 7"/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2558624-455F-46ED-91D0-36948BDA3A1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2"/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sp>
          <p:nvSpPr>
            <p:cNvPr id="6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>
              <a:spLocks/>
            </p:cNvSpPr>
            <p:nvPr/>
          </p:nvSpPr>
          <p:spPr bwMode="gray">
            <a:xfrm rot="-589932">
              <a:off x="6359525" y="4309826"/>
              <a:ext cx="2378075" cy="317483"/>
            </a:xfrm>
            <a:custGeom>
              <a:avLst/>
              <a:gdLst/>
              <a:ahLst/>
              <a:cxnLst>
                <a:cxn ang="0">
                  <a:pos x="85" y="2532"/>
                </a:cxn>
                <a:cxn ang="0">
                  <a:pos x="9958" y="5291"/>
                </a:cxn>
                <a:cxn ang="0">
                  <a:pos x="10000" y="0"/>
                </a:cxn>
                <a:cxn ang="0">
                  <a:pos x="10000" y="0"/>
                </a:cxn>
                <a:cxn ang="0">
                  <a:pos x="9667" y="204"/>
                </a:cxn>
                <a:cxn ang="0">
                  <a:pos x="9334" y="400"/>
                </a:cxn>
                <a:cxn ang="0">
                  <a:pos x="9001" y="590"/>
                </a:cxn>
                <a:cxn ang="0">
                  <a:pos x="8667" y="753"/>
                </a:cxn>
                <a:cxn ang="0">
                  <a:pos x="8333" y="917"/>
                </a:cxn>
                <a:cxn ang="0">
                  <a:pos x="7999" y="1071"/>
                </a:cxn>
                <a:cxn ang="0">
                  <a:pos x="7669" y="1202"/>
                </a:cxn>
                <a:cxn ang="0">
                  <a:pos x="7333" y="1325"/>
                </a:cxn>
                <a:cxn ang="0">
                  <a:pos x="7000" y="1440"/>
                </a:cxn>
                <a:cxn ang="0">
                  <a:pos x="6673" y="1538"/>
                </a:cxn>
                <a:cxn ang="0">
                  <a:pos x="6340" y="1636"/>
                </a:cxn>
                <a:cxn ang="0">
                  <a:pos x="6013" y="1719"/>
                </a:cxn>
                <a:cxn ang="0">
                  <a:pos x="5686" y="1784"/>
                </a:cxn>
                <a:cxn ang="0">
                  <a:pos x="5359" y="1850"/>
                </a:cxn>
                <a:cxn ang="0">
                  <a:pos x="5036" y="1906"/>
                </a:cxn>
                <a:cxn ang="0">
                  <a:pos x="4717" y="1948"/>
                </a:cxn>
                <a:cxn ang="0">
                  <a:pos x="4396" y="1980"/>
                </a:cxn>
                <a:cxn ang="0">
                  <a:pos x="4079" y="2013"/>
                </a:cxn>
                <a:cxn ang="0">
                  <a:pos x="3766" y="2029"/>
                </a:cxn>
                <a:cxn ang="0">
                  <a:pos x="3454" y="2046"/>
                </a:cxn>
                <a:cxn ang="0">
                  <a:pos x="3145" y="2053"/>
                </a:cxn>
                <a:cxn ang="0">
                  <a:pos x="2839" y="2046"/>
                </a:cxn>
                <a:cxn ang="0">
                  <a:pos x="2537" y="2046"/>
                </a:cxn>
                <a:cxn ang="0">
                  <a:pos x="2238" y="2029"/>
                </a:cxn>
                <a:cxn ang="0">
                  <a:pos x="1943" y="2004"/>
                </a:cxn>
                <a:cxn ang="0">
                  <a:pos x="1653" y="1980"/>
                </a:cxn>
                <a:cxn ang="0">
                  <a:pos x="1368" y="1955"/>
                </a:cxn>
                <a:cxn ang="0">
                  <a:pos x="1085" y="1915"/>
                </a:cxn>
                <a:cxn ang="0">
                  <a:pos x="806" y="1873"/>
                </a:cxn>
                <a:cxn ang="0">
                  <a:pos x="533" y="1833"/>
                </a:cxn>
                <a:cxn ang="0">
                  <a:pos x="0" y="1726"/>
                </a:cxn>
                <a:cxn ang="0">
                  <a:pos x="85" y="2532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3" name="Freeform 10"/>
            <p:cNvSpPr>
              <a:spLocks/>
            </p:cNvSpPr>
            <p:nvPr/>
          </p:nvSpPr>
          <p:spPr bwMode="gray">
            <a:xfrm>
              <a:off x="485775" y="4381259"/>
              <a:ext cx="8181975" cy="21303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411"/>
                </a:cxn>
                <a:cxn ang="0">
                  <a:pos x="0" y="9586"/>
                </a:cxn>
                <a:cxn ang="0">
                  <a:pos x="0" y="9621"/>
                </a:cxn>
                <a:cxn ang="0">
                  <a:pos x="10000" y="9585"/>
                </a:cxn>
                <a:cxn ang="0">
                  <a:pos x="10000" y="9586"/>
                </a:cxn>
                <a:cxn ang="0">
                  <a:pos x="9990" y="2411"/>
                </a:cxn>
                <a:cxn ang="0">
                  <a:pos x="9990" y="0"/>
                </a:cxn>
                <a:cxn ang="0">
                  <a:pos x="9990" y="0"/>
                </a:cxn>
                <a:cxn ang="0">
                  <a:pos x="9534" y="253"/>
                </a:cxn>
                <a:cxn ang="0">
                  <a:pos x="9084" y="477"/>
                </a:cxn>
                <a:cxn ang="0">
                  <a:pos x="8628" y="669"/>
                </a:cxn>
                <a:cxn ang="0">
                  <a:pos x="8177" y="847"/>
                </a:cxn>
                <a:cxn ang="0">
                  <a:pos x="7726" y="984"/>
                </a:cxn>
                <a:cxn ang="0">
                  <a:pos x="7279" y="1087"/>
                </a:cxn>
                <a:cxn ang="0">
                  <a:pos x="6832" y="1176"/>
                </a:cxn>
                <a:cxn ang="0">
                  <a:pos x="6393" y="1236"/>
                </a:cxn>
                <a:cxn ang="0">
                  <a:pos x="5962" y="1279"/>
                </a:cxn>
                <a:cxn ang="0">
                  <a:pos x="5534" y="1294"/>
                </a:cxn>
                <a:cxn ang="0">
                  <a:pos x="5120" y="1294"/>
                </a:cxn>
                <a:cxn ang="0">
                  <a:pos x="4709" y="1294"/>
                </a:cxn>
                <a:cxn ang="0">
                  <a:pos x="4311" y="1266"/>
                </a:cxn>
                <a:cxn ang="0">
                  <a:pos x="3923" y="1221"/>
                </a:cxn>
                <a:cxn ang="0">
                  <a:pos x="3548" y="1161"/>
                </a:cxn>
                <a:cxn ang="0">
                  <a:pos x="3187" y="1101"/>
                </a:cxn>
                <a:cxn ang="0">
                  <a:pos x="2840" y="1026"/>
                </a:cxn>
                <a:cxn ang="0">
                  <a:pos x="2505" y="954"/>
                </a:cxn>
                <a:cxn ang="0">
                  <a:pos x="2192" y="865"/>
                </a:cxn>
                <a:cxn ang="0">
                  <a:pos x="1889" y="775"/>
                </a:cxn>
                <a:cxn ang="0">
                  <a:pos x="1346" y="579"/>
                </a:cxn>
                <a:cxn ang="0">
                  <a:pos x="882" y="400"/>
                </a:cxn>
                <a:cxn ang="0">
                  <a:pos x="511" y="253"/>
                </a:cxn>
                <a:cxn ang="0">
                  <a:pos x="234" y="11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762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320"/>
                </a:cxn>
                <a:cxn ang="0">
                  <a:pos x="5760" y="4320"/>
                </a:cxn>
                <a:cxn ang="0">
                  <a:pos x="5760" y="0"/>
                </a:cxn>
                <a:cxn ang="0">
                  <a:pos x="0" y="0"/>
                </a:cxn>
                <a:cxn ang="0">
                  <a:pos x="5444" y="4004"/>
                </a:cxn>
                <a:cxn ang="0">
                  <a:pos x="324" y="4004"/>
                </a:cxn>
                <a:cxn ang="0">
                  <a:pos x="324" y="324"/>
                </a:cxn>
                <a:cxn ang="0">
                  <a:pos x="5444" y="324"/>
                </a:cxn>
                <a:cxn ang="0">
                  <a:pos x="5444" y="4004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15" name="TextBox 22"/>
          <p:cNvSpPr txBox="1">
            <a:spLocks noChangeArrowheads="1"/>
          </p:cNvSpPr>
          <p:nvPr/>
        </p:nvSpPr>
        <p:spPr bwMode="gray">
          <a:xfrm>
            <a:off x="647700" y="652463"/>
            <a:ext cx="601663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en-US" sz="8000">
                <a:solidFill>
                  <a:srgbClr val="EF53A5"/>
                </a:solidFill>
                <a:latin typeface="Arial" pitchFamily="34" charset="0"/>
              </a:rPr>
              <a:t>“</a:t>
            </a:r>
          </a:p>
        </p:txBody>
      </p:sp>
      <p:sp>
        <p:nvSpPr>
          <p:cNvPr id="18" name="TextBox 13"/>
          <p:cNvSpPr txBox="1">
            <a:spLocks noChangeArrowheads="1"/>
          </p:cNvSpPr>
          <p:nvPr/>
        </p:nvSpPr>
        <p:spPr bwMode="gray">
          <a:xfrm>
            <a:off x="7069138" y="2900363"/>
            <a:ext cx="6191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en-US" sz="8000">
                <a:solidFill>
                  <a:srgbClr val="EF53A5"/>
                </a:solidFill>
                <a:latin typeface="Arial" pitchFamily="34" charset="0"/>
              </a:rPr>
              <a:t>”</a:t>
            </a:r>
          </a:p>
        </p:txBody>
      </p:sp>
      <p:sp>
        <p:nvSpPr>
          <p:cNvPr id="19" name="Rectangle 8"/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/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2837FC2-FE38-47A3-8552-C35F61145E4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sp>
          <p:nvSpPr>
            <p:cNvPr id="5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>
              <a:spLocks/>
            </p:cNvSpPr>
            <p:nvPr/>
          </p:nvSpPr>
          <p:spPr bwMode="gray">
            <a:xfrm rot="-589932">
              <a:off x="6359525" y="4311413"/>
              <a:ext cx="2378075" cy="317483"/>
            </a:xfrm>
            <a:custGeom>
              <a:avLst/>
              <a:gdLst/>
              <a:ahLst/>
              <a:cxnLst>
                <a:cxn ang="0">
                  <a:pos x="85" y="2532"/>
                </a:cxn>
                <a:cxn ang="0">
                  <a:pos x="9958" y="5291"/>
                </a:cxn>
                <a:cxn ang="0">
                  <a:pos x="10000" y="0"/>
                </a:cxn>
                <a:cxn ang="0">
                  <a:pos x="10000" y="0"/>
                </a:cxn>
                <a:cxn ang="0">
                  <a:pos x="9667" y="204"/>
                </a:cxn>
                <a:cxn ang="0">
                  <a:pos x="9334" y="400"/>
                </a:cxn>
                <a:cxn ang="0">
                  <a:pos x="9001" y="590"/>
                </a:cxn>
                <a:cxn ang="0">
                  <a:pos x="8667" y="753"/>
                </a:cxn>
                <a:cxn ang="0">
                  <a:pos x="8333" y="917"/>
                </a:cxn>
                <a:cxn ang="0">
                  <a:pos x="7999" y="1071"/>
                </a:cxn>
                <a:cxn ang="0">
                  <a:pos x="7669" y="1202"/>
                </a:cxn>
                <a:cxn ang="0">
                  <a:pos x="7333" y="1325"/>
                </a:cxn>
                <a:cxn ang="0">
                  <a:pos x="7000" y="1440"/>
                </a:cxn>
                <a:cxn ang="0">
                  <a:pos x="6673" y="1538"/>
                </a:cxn>
                <a:cxn ang="0">
                  <a:pos x="6340" y="1636"/>
                </a:cxn>
                <a:cxn ang="0">
                  <a:pos x="6013" y="1719"/>
                </a:cxn>
                <a:cxn ang="0">
                  <a:pos x="5686" y="1784"/>
                </a:cxn>
                <a:cxn ang="0">
                  <a:pos x="5359" y="1850"/>
                </a:cxn>
                <a:cxn ang="0">
                  <a:pos x="5036" y="1906"/>
                </a:cxn>
                <a:cxn ang="0">
                  <a:pos x="4717" y="1948"/>
                </a:cxn>
                <a:cxn ang="0">
                  <a:pos x="4396" y="1980"/>
                </a:cxn>
                <a:cxn ang="0">
                  <a:pos x="4079" y="2013"/>
                </a:cxn>
                <a:cxn ang="0">
                  <a:pos x="3766" y="2029"/>
                </a:cxn>
                <a:cxn ang="0">
                  <a:pos x="3454" y="2046"/>
                </a:cxn>
                <a:cxn ang="0">
                  <a:pos x="3145" y="2053"/>
                </a:cxn>
                <a:cxn ang="0">
                  <a:pos x="2839" y="2046"/>
                </a:cxn>
                <a:cxn ang="0">
                  <a:pos x="2537" y="2046"/>
                </a:cxn>
                <a:cxn ang="0">
                  <a:pos x="2238" y="2029"/>
                </a:cxn>
                <a:cxn ang="0">
                  <a:pos x="1943" y="2004"/>
                </a:cxn>
                <a:cxn ang="0">
                  <a:pos x="1653" y="1980"/>
                </a:cxn>
                <a:cxn ang="0">
                  <a:pos x="1368" y="1955"/>
                </a:cxn>
                <a:cxn ang="0">
                  <a:pos x="1085" y="1915"/>
                </a:cxn>
                <a:cxn ang="0">
                  <a:pos x="806" y="1873"/>
                </a:cxn>
                <a:cxn ang="0">
                  <a:pos x="533" y="1833"/>
                </a:cxn>
                <a:cxn ang="0">
                  <a:pos x="0" y="1726"/>
                </a:cxn>
                <a:cxn ang="0">
                  <a:pos x="85" y="2532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gray">
            <a:xfrm>
              <a:off x="485775" y="4381259"/>
              <a:ext cx="8181975" cy="213030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411"/>
                </a:cxn>
                <a:cxn ang="0">
                  <a:pos x="0" y="9586"/>
                </a:cxn>
                <a:cxn ang="0">
                  <a:pos x="0" y="9621"/>
                </a:cxn>
                <a:cxn ang="0">
                  <a:pos x="10000" y="9585"/>
                </a:cxn>
                <a:cxn ang="0">
                  <a:pos x="10000" y="9586"/>
                </a:cxn>
                <a:cxn ang="0">
                  <a:pos x="9990" y="2411"/>
                </a:cxn>
                <a:cxn ang="0">
                  <a:pos x="9990" y="0"/>
                </a:cxn>
                <a:cxn ang="0">
                  <a:pos x="9990" y="0"/>
                </a:cxn>
                <a:cxn ang="0">
                  <a:pos x="9534" y="253"/>
                </a:cxn>
                <a:cxn ang="0">
                  <a:pos x="9084" y="477"/>
                </a:cxn>
                <a:cxn ang="0">
                  <a:pos x="8628" y="669"/>
                </a:cxn>
                <a:cxn ang="0">
                  <a:pos x="8177" y="847"/>
                </a:cxn>
                <a:cxn ang="0">
                  <a:pos x="7726" y="984"/>
                </a:cxn>
                <a:cxn ang="0">
                  <a:pos x="7279" y="1087"/>
                </a:cxn>
                <a:cxn ang="0">
                  <a:pos x="6832" y="1176"/>
                </a:cxn>
                <a:cxn ang="0">
                  <a:pos x="6393" y="1236"/>
                </a:cxn>
                <a:cxn ang="0">
                  <a:pos x="5962" y="1279"/>
                </a:cxn>
                <a:cxn ang="0">
                  <a:pos x="5534" y="1294"/>
                </a:cxn>
                <a:cxn ang="0">
                  <a:pos x="5120" y="1294"/>
                </a:cxn>
                <a:cxn ang="0">
                  <a:pos x="4709" y="1294"/>
                </a:cxn>
                <a:cxn ang="0">
                  <a:pos x="4311" y="1266"/>
                </a:cxn>
                <a:cxn ang="0">
                  <a:pos x="3923" y="1221"/>
                </a:cxn>
                <a:cxn ang="0">
                  <a:pos x="3548" y="1161"/>
                </a:cxn>
                <a:cxn ang="0">
                  <a:pos x="3187" y="1101"/>
                </a:cxn>
                <a:cxn ang="0">
                  <a:pos x="2840" y="1026"/>
                </a:cxn>
                <a:cxn ang="0">
                  <a:pos x="2505" y="954"/>
                </a:cxn>
                <a:cxn ang="0">
                  <a:pos x="2192" y="865"/>
                </a:cxn>
                <a:cxn ang="0">
                  <a:pos x="1889" y="775"/>
                </a:cxn>
                <a:cxn ang="0">
                  <a:pos x="1346" y="579"/>
                </a:cxn>
                <a:cxn ang="0">
                  <a:pos x="882" y="400"/>
                </a:cxn>
                <a:cxn ang="0">
                  <a:pos x="511" y="253"/>
                </a:cxn>
                <a:cxn ang="0">
                  <a:pos x="234" y="11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762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320"/>
                </a:cxn>
                <a:cxn ang="0">
                  <a:pos x="5760" y="4320"/>
                </a:cxn>
                <a:cxn ang="0">
                  <a:pos x="5760" y="0"/>
                </a:cxn>
                <a:cxn ang="0">
                  <a:pos x="0" y="0"/>
                </a:cxn>
                <a:cxn ang="0">
                  <a:pos x="5444" y="4004"/>
                </a:cxn>
                <a:cxn ang="0">
                  <a:pos x="324" y="4004"/>
                </a:cxn>
                <a:cxn ang="0">
                  <a:pos x="324" y="324"/>
                </a:cxn>
                <a:cxn ang="0">
                  <a:pos x="5444" y="324"/>
                </a:cxn>
                <a:cxn ang="0">
                  <a:pos x="5444" y="4004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14" name="Rectangle 6"/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A92E1F0-26C8-4FA6-B7FD-07708472FE2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16"/>
          <p:cNvCxnSpPr/>
          <p:nvPr/>
        </p:nvCxnSpPr>
        <p:spPr>
          <a:xfrm>
            <a:off x="3294063" y="2489200"/>
            <a:ext cx="0" cy="3546475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17"/>
          <p:cNvCxnSpPr/>
          <p:nvPr/>
        </p:nvCxnSpPr>
        <p:spPr>
          <a:xfrm>
            <a:off x="5849938" y="2489200"/>
            <a:ext cx="0" cy="3546475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Date Placeholder 6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2" name="Footer Placeholder 7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C57C95D-A1D1-43FD-B35A-57EAA1905B0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39"/>
          <p:cNvCxnSpPr/>
          <p:nvPr/>
        </p:nvCxnSpPr>
        <p:spPr>
          <a:xfrm>
            <a:off x="3289300" y="2489200"/>
            <a:ext cx="0" cy="3546475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40"/>
          <p:cNvCxnSpPr/>
          <p:nvPr/>
        </p:nvCxnSpPr>
        <p:spPr>
          <a:xfrm>
            <a:off x="5849938" y="2489200"/>
            <a:ext cx="0" cy="3546475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5" name="Date Placeholder 6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6" name="Footer Placeholder 7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7" name="Slide Number Placeholder 8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4CB6ED7-19E1-4F77-8221-0765472262D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588" y="6388100"/>
            <a:ext cx="9906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5938" y="6388100"/>
            <a:ext cx="3859212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96C6253-B174-418E-960C-615A372555B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1588" y="0"/>
            <a:ext cx="9120188" cy="6861175"/>
            <a:chOff x="-1588" y="0"/>
            <a:chExt cx="9120420" cy="6860798"/>
          </a:xfrm>
        </p:grpSpPr>
        <p:sp>
          <p:nvSpPr>
            <p:cNvPr id="5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>
              <a:spLocks/>
            </p:cNvSpPr>
            <p:nvPr/>
          </p:nvSpPr>
          <p:spPr bwMode="gray">
            <a:xfrm rot="4966650">
              <a:off x="4673020" y="5107489"/>
              <a:ext cx="2377944" cy="319096"/>
            </a:xfrm>
            <a:custGeom>
              <a:avLst/>
              <a:gdLst/>
              <a:ahLst/>
              <a:cxnLst>
                <a:cxn ang="0">
                  <a:pos x="85" y="2532"/>
                </a:cxn>
                <a:cxn ang="0">
                  <a:pos x="9958" y="5291"/>
                </a:cxn>
                <a:cxn ang="0">
                  <a:pos x="10000" y="0"/>
                </a:cxn>
                <a:cxn ang="0">
                  <a:pos x="10000" y="0"/>
                </a:cxn>
                <a:cxn ang="0">
                  <a:pos x="9667" y="204"/>
                </a:cxn>
                <a:cxn ang="0">
                  <a:pos x="9334" y="400"/>
                </a:cxn>
                <a:cxn ang="0">
                  <a:pos x="9001" y="590"/>
                </a:cxn>
                <a:cxn ang="0">
                  <a:pos x="8667" y="753"/>
                </a:cxn>
                <a:cxn ang="0">
                  <a:pos x="8333" y="917"/>
                </a:cxn>
                <a:cxn ang="0">
                  <a:pos x="7999" y="1071"/>
                </a:cxn>
                <a:cxn ang="0">
                  <a:pos x="7669" y="1202"/>
                </a:cxn>
                <a:cxn ang="0">
                  <a:pos x="7333" y="1325"/>
                </a:cxn>
                <a:cxn ang="0">
                  <a:pos x="7000" y="1440"/>
                </a:cxn>
                <a:cxn ang="0">
                  <a:pos x="6673" y="1538"/>
                </a:cxn>
                <a:cxn ang="0">
                  <a:pos x="6340" y="1636"/>
                </a:cxn>
                <a:cxn ang="0">
                  <a:pos x="6013" y="1719"/>
                </a:cxn>
                <a:cxn ang="0">
                  <a:pos x="5686" y="1784"/>
                </a:cxn>
                <a:cxn ang="0">
                  <a:pos x="5359" y="1850"/>
                </a:cxn>
                <a:cxn ang="0">
                  <a:pos x="5036" y="1906"/>
                </a:cxn>
                <a:cxn ang="0">
                  <a:pos x="4717" y="1948"/>
                </a:cxn>
                <a:cxn ang="0">
                  <a:pos x="4396" y="1980"/>
                </a:cxn>
                <a:cxn ang="0">
                  <a:pos x="4079" y="2013"/>
                </a:cxn>
                <a:cxn ang="0">
                  <a:pos x="3766" y="2029"/>
                </a:cxn>
                <a:cxn ang="0">
                  <a:pos x="3454" y="2046"/>
                </a:cxn>
                <a:cxn ang="0">
                  <a:pos x="3145" y="2053"/>
                </a:cxn>
                <a:cxn ang="0">
                  <a:pos x="2839" y="2046"/>
                </a:cxn>
                <a:cxn ang="0">
                  <a:pos x="2537" y="2046"/>
                </a:cxn>
                <a:cxn ang="0">
                  <a:pos x="2238" y="2029"/>
                </a:cxn>
                <a:cxn ang="0">
                  <a:pos x="1943" y="2004"/>
                </a:cxn>
                <a:cxn ang="0">
                  <a:pos x="1653" y="1980"/>
                </a:cxn>
                <a:cxn ang="0">
                  <a:pos x="1368" y="1955"/>
                </a:cxn>
                <a:cxn ang="0">
                  <a:pos x="1085" y="1915"/>
                </a:cxn>
                <a:cxn ang="0">
                  <a:pos x="806" y="1873"/>
                </a:cxn>
                <a:cxn ang="0">
                  <a:pos x="533" y="1833"/>
                </a:cxn>
                <a:cxn ang="0">
                  <a:pos x="0" y="1726"/>
                </a:cxn>
                <a:cxn ang="0">
                  <a:pos x="85" y="2532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12" name="Rectangle 16"/>
          <p:cNvSpPr/>
          <p:nvPr/>
        </p:nvSpPr>
        <p:spPr>
          <a:xfrm>
            <a:off x="414338" y="401638"/>
            <a:ext cx="4611687" cy="60547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Freeform 9"/>
          <p:cNvSpPr>
            <a:spLocks/>
          </p:cNvSpPr>
          <p:nvPr/>
        </p:nvSpPr>
        <p:spPr bwMode="gray">
          <a:xfrm rot="5400000">
            <a:off x="1298575" y="1765301"/>
            <a:ext cx="5997575" cy="33274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24"/>
              </a:cxn>
              <a:cxn ang="0">
                <a:pos x="0" y="1992"/>
              </a:cxn>
              <a:cxn ang="0">
                <a:pos x="0" y="2752"/>
              </a:cxn>
              <a:cxn ang="0">
                <a:pos x="4960" y="2752"/>
              </a:cxn>
              <a:cxn ang="0">
                <a:pos x="4960" y="1992"/>
              </a:cxn>
              <a:cxn ang="0">
                <a:pos x="4960" y="324"/>
              </a:cxn>
              <a:cxn ang="0">
                <a:pos x="4960" y="0"/>
              </a:cxn>
              <a:cxn ang="0">
                <a:pos x="4960" y="0"/>
              </a:cxn>
              <a:cxn ang="0">
                <a:pos x="4734" y="34"/>
              </a:cxn>
              <a:cxn ang="0">
                <a:pos x="4510" y="64"/>
              </a:cxn>
              <a:cxn ang="0">
                <a:pos x="4284" y="90"/>
              </a:cxn>
              <a:cxn ang="0">
                <a:pos x="4060" y="114"/>
              </a:cxn>
              <a:cxn ang="0">
                <a:pos x="3836" y="132"/>
              </a:cxn>
              <a:cxn ang="0">
                <a:pos x="3614" y="146"/>
              </a:cxn>
              <a:cxn ang="0">
                <a:pos x="3392" y="158"/>
              </a:cxn>
              <a:cxn ang="0">
                <a:pos x="3174" y="166"/>
              </a:cxn>
              <a:cxn ang="0">
                <a:pos x="2960" y="172"/>
              </a:cxn>
              <a:cxn ang="0">
                <a:pos x="2748" y="174"/>
              </a:cxn>
              <a:cxn ang="0">
                <a:pos x="2542" y="174"/>
              </a:cxn>
              <a:cxn ang="0">
                <a:pos x="2338" y="174"/>
              </a:cxn>
              <a:cxn ang="0">
                <a:pos x="2140" y="170"/>
              </a:cxn>
              <a:cxn ang="0">
                <a:pos x="1948" y="164"/>
              </a:cxn>
              <a:cxn ang="0">
                <a:pos x="1762" y="156"/>
              </a:cxn>
              <a:cxn ang="0">
                <a:pos x="1582" y="148"/>
              </a:cxn>
              <a:cxn ang="0">
                <a:pos x="1410" y="138"/>
              </a:cxn>
              <a:cxn ang="0">
                <a:pos x="1244" y="128"/>
              </a:cxn>
              <a:cxn ang="0">
                <a:pos x="1088" y="116"/>
              </a:cxn>
              <a:cxn ang="0">
                <a:pos x="938" y="104"/>
              </a:cxn>
              <a:cxn ang="0">
                <a:pos x="668" y="78"/>
              </a:cxn>
              <a:cxn ang="0">
                <a:pos x="438" y="54"/>
              </a:cxn>
              <a:cxn ang="0">
                <a:pos x="254" y="34"/>
              </a:cxn>
              <a:cxn ang="0">
                <a:pos x="116" y="16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14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4320"/>
              </a:cxn>
              <a:cxn ang="0">
                <a:pos x="5760" y="4320"/>
              </a:cxn>
              <a:cxn ang="0">
                <a:pos x="5760" y="0"/>
              </a:cxn>
              <a:cxn ang="0">
                <a:pos x="0" y="0"/>
              </a:cxn>
              <a:cxn ang="0">
                <a:pos x="5444" y="4004"/>
              </a:cxn>
              <a:cxn ang="0">
                <a:pos x="324" y="4004"/>
              </a:cxn>
              <a:cxn ang="0">
                <a:pos x="324" y="324"/>
              </a:cxn>
              <a:cxn ang="0">
                <a:pos x="5444" y="324"/>
              </a:cxn>
              <a:cxn ang="0">
                <a:pos x="5444" y="4004"/>
              </a:cxn>
            </a:cxnLst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15" name="Rectangle 8"/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163" y="6365875"/>
            <a:ext cx="38608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B04C869-8DB3-4DCE-AC9B-6BED272B7BC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7573963" y="6365875"/>
            <a:ext cx="9906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590550" y="6365875"/>
            <a:ext cx="38608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7678738" y="295275"/>
            <a:ext cx="790575" cy="7683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4723E-74A8-4B31-B921-FE36D04C3F5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5"/>
          <p:cNvGrpSpPr>
            <a:grpSpLocks/>
          </p:cNvGrpSpPr>
          <p:nvPr/>
        </p:nvGrpSpPr>
        <p:grpSpPr bwMode="auto">
          <a:xfrm>
            <a:off x="-1588" y="0"/>
            <a:ext cx="9145588" cy="6861175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0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51" name="Freeform 5"/>
            <p:cNvSpPr>
              <a:spLocks/>
            </p:cNvSpPr>
            <p:nvPr/>
          </p:nvSpPr>
          <p:spPr bwMode="gray">
            <a:xfrm rot="-589932">
              <a:off x="6359525" y="1790602"/>
              <a:ext cx="2378075" cy="317483"/>
            </a:xfrm>
            <a:custGeom>
              <a:avLst/>
              <a:gdLst/>
              <a:ahLst/>
              <a:cxnLst>
                <a:cxn ang="0">
                  <a:pos x="85" y="2532"/>
                </a:cxn>
                <a:cxn ang="0">
                  <a:pos x="9958" y="5291"/>
                </a:cxn>
                <a:cxn ang="0">
                  <a:pos x="10000" y="0"/>
                </a:cxn>
                <a:cxn ang="0">
                  <a:pos x="10000" y="0"/>
                </a:cxn>
                <a:cxn ang="0">
                  <a:pos x="9667" y="204"/>
                </a:cxn>
                <a:cxn ang="0">
                  <a:pos x="9334" y="400"/>
                </a:cxn>
                <a:cxn ang="0">
                  <a:pos x="9001" y="590"/>
                </a:cxn>
                <a:cxn ang="0">
                  <a:pos x="8667" y="753"/>
                </a:cxn>
                <a:cxn ang="0">
                  <a:pos x="8333" y="917"/>
                </a:cxn>
                <a:cxn ang="0">
                  <a:pos x="7999" y="1071"/>
                </a:cxn>
                <a:cxn ang="0">
                  <a:pos x="7669" y="1202"/>
                </a:cxn>
                <a:cxn ang="0">
                  <a:pos x="7333" y="1325"/>
                </a:cxn>
                <a:cxn ang="0">
                  <a:pos x="7000" y="1440"/>
                </a:cxn>
                <a:cxn ang="0">
                  <a:pos x="6673" y="1538"/>
                </a:cxn>
                <a:cxn ang="0">
                  <a:pos x="6340" y="1636"/>
                </a:cxn>
                <a:cxn ang="0">
                  <a:pos x="6013" y="1719"/>
                </a:cxn>
                <a:cxn ang="0">
                  <a:pos x="5686" y="1784"/>
                </a:cxn>
                <a:cxn ang="0">
                  <a:pos x="5359" y="1850"/>
                </a:cxn>
                <a:cxn ang="0">
                  <a:pos x="5036" y="1906"/>
                </a:cxn>
                <a:cxn ang="0">
                  <a:pos x="4717" y="1948"/>
                </a:cxn>
                <a:cxn ang="0">
                  <a:pos x="4396" y="1980"/>
                </a:cxn>
                <a:cxn ang="0">
                  <a:pos x="4079" y="2013"/>
                </a:cxn>
                <a:cxn ang="0">
                  <a:pos x="3766" y="2029"/>
                </a:cxn>
                <a:cxn ang="0">
                  <a:pos x="3454" y="2046"/>
                </a:cxn>
                <a:cxn ang="0">
                  <a:pos x="3145" y="2053"/>
                </a:cxn>
                <a:cxn ang="0">
                  <a:pos x="2839" y="2046"/>
                </a:cxn>
                <a:cxn ang="0">
                  <a:pos x="2537" y="2046"/>
                </a:cxn>
                <a:cxn ang="0">
                  <a:pos x="2238" y="2029"/>
                </a:cxn>
                <a:cxn ang="0">
                  <a:pos x="1943" y="2004"/>
                </a:cxn>
                <a:cxn ang="0">
                  <a:pos x="1653" y="1980"/>
                </a:cxn>
                <a:cxn ang="0">
                  <a:pos x="1368" y="1955"/>
                </a:cxn>
                <a:cxn ang="0">
                  <a:pos x="1085" y="1915"/>
                </a:cxn>
                <a:cxn ang="0">
                  <a:pos x="806" y="1873"/>
                </a:cxn>
                <a:cxn ang="0">
                  <a:pos x="533" y="1833"/>
                </a:cxn>
                <a:cxn ang="0">
                  <a:pos x="0" y="1726"/>
                </a:cxn>
                <a:cxn ang="0">
                  <a:pos x="85" y="2532"/>
                </a:cxn>
              </a:cxnLst>
              <a:rect l="0" t="0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052" name="Freeform 24"/>
            <p:cNvSpPr>
              <a:spLocks/>
            </p:cNvSpPr>
            <p:nvPr/>
          </p:nvSpPr>
          <p:spPr bwMode="gray">
            <a:xfrm>
              <a:off x="485775" y="1855686"/>
              <a:ext cx="8172450" cy="45352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24"/>
                </a:cxn>
                <a:cxn ang="0">
                  <a:pos x="0" y="1992"/>
                </a:cxn>
                <a:cxn ang="0">
                  <a:pos x="0" y="2752"/>
                </a:cxn>
                <a:cxn ang="0">
                  <a:pos x="4960" y="2752"/>
                </a:cxn>
                <a:cxn ang="0">
                  <a:pos x="4960" y="1992"/>
                </a:cxn>
                <a:cxn ang="0">
                  <a:pos x="4960" y="324"/>
                </a:cxn>
                <a:cxn ang="0">
                  <a:pos x="4960" y="0"/>
                </a:cxn>
                <a:cxn ang="0">
                  <a:pos x="4960" y="0"/>
                </a:cxn>
                <a:cxn ang="0">
                  <a:pos x="4734" y="34"/>
                </a:cxn>
                <a:cxn ang="0">
                  <a:pos x="4510" y="64"/>
                </a:cxn>
                <a:cxn ang="0">
                  <a:pos x="4284" y="90"/>
                </a:cxn>
                <a:cxn ang="0">
                  <a:pos x="4060" y="114"/>
                </a:cxn>
                <a:cxn ang="0">
                  <a:pos x="3836" y="132"/>
                </a:cxn>
                <a:cxn ang="0">
                  <a:pos x="3614" y="146"/>
                </a:cxn>
                <a:cxn ang="0">
                  <a:pos x="3392" y="158"/>
                </a:cxn>
                <a:cxn ang="0">
                  <a:pos x="3174" y="166"/>
                </a:cxn>
                <a:cxn ang="0">
                  <a:pos x="2960" y="172"/>
                </a:cxn>
                <a:cxn ang="0">
                  <a:pos x="2748" y="174"/>
                </a:cxn>
                <a:cxn ang="0">
                  <a:pos x="2542" y="174"/>
                </a:cxn>
                <a:cxn ang="0">
                  <a:pos x="2338" y="174"/>
                </a:cxn>
                <a:cxn ang="0">
                  <a:pos x="2140" y="170"/>
                </a:cxn>
                <a:cxn ang="0">
                  <a:pos x="1948" y="164"/>
                </a:cxn>
                <a:cxn ang="0">
                  <a:pos x="1762" y="156"/>
                </a:cxn>
                <a:cxn ang="0">
                  <a:pos x="1582" y="148"/>
                </a:cxn>
                <a:cxn ang="0">
                  <a:pos x="1410" y="138"/>
                </a:cxn>
                <a:cxn ang="0">
                  <a:pos x="1244" y="128"/>
                </a:cxn>
                <a:cxn ang="0">
                  <a:pos x="1088" y="116"/>
                </a:cxn>
                <a:cxn ang="0">
                  <a:pos x="938" y="104"/>
                </a:cxn>
                <a:cxn ang="0">
                  <a:pos x="668" y="78"/>
                </a:cxn>
                <a:cxn ang="0">
                  <a:pos x="438" y="54"/>
                </a:cxn>
                <a:cxn ang="0">
                  <a:pos x="254" y="34"/>
                </a:cxn>
                <a:cxn ang="0">
                  <a:pos x="116" y="1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1053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762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320"/>
                </a:cxn>
                <a:cxn ang="0">
                  <a:pos x="5760" y="4320"/>
                </a:cxn>
                <a:cxn ang="0">
                  <a:pos x="5760" y="0"/>
                </a:cxn>
                <a:cxn ang="0">
                  <a:pos x="0" y="0"/>
                </a:cxn>
                <a:cxn ang="0">
                  <a:pos x="5444" y="4004"/>
                </a:cxn>
                <a:cxn ang="0">
                  <a:pos x="324" y="4004"/>
                </a:cxn>
                <a:cxn ang="0">
                  <a:pos x="324" y="324"/>
                </a:cxn>
                <a:cxn ang="0">
                  <a:pos x="5444" y="324"/>
                </a:cxn>
                <a:cxn ang="0">
                  <a:pos x="5444" y="4004"/>
                </a:cxn>
              </a:cxnLst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gray">
          <a:xfrm>
            <a:off x="866775" y="927100"/>
            <a:ext cx="6345238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63600" y="2489200"/>
            <a:ext cx="6346825" cy="353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3963" y="6365875"/>
            <a:ext cx="990600" cy="228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550" y="6365875"/>
            <a:ext cx="3860800" cy="228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6" name="Rectangle 25"/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738" y="295275"/>
            <a:ext cx="790575" cy="7683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2800" smtClean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C3DCABD2-AE5A-422E-84D2-3FB82624106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3" r:id="rId2"/>
    <p:sldLayoutId id="2147483776" r:id="rId3"/>
    <p:sldLayoutId id="2147483772" r:id="rId4"/>
    <p:sldLayoutId id="2147483771" r:id="rId5"/>
    <p:sldLayoutId id="2147483770" r:id="rId6"/>
    <p:sldLayoutId id="2147483777" r:id="rId7"/>
    <p:sldLayoutId id="2147483778" r:id="rId8"/>
    <p:sldLayoutId id="2147483779" r:id="rId9"/>
    <p:sldLayoutId id="2147483780" r:id="rId10"/>
    <p:sldLayoutId id="2147483781" r:id="rId11"/>
    <p:sldLayoutId id="2147483782" r:id="rId12"/>
    <p:sldLayoutId id="2147483783" r:id="rId13"/>
    <p:sldLayoutId id="2147483784" r:id="rId14"/>
    <p:sldLayoutId id="2147483785" r:id="rId15"/>
    <p:sldLayoutId id="2147483786" r:id="rId16"/>
    <p:sldLayoutId id="2147483787" r:id="rId17"/>
    <p:sldLayoutId id="2147483774" r:id="rId18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3200" kern="1200">
          <a:solidFill>
            <a:srgbClr val="404040"/>
          </a:solidFill>
          <a:latin typeface="+mn-lt"/>
          <a:ea typeface="+mn-ea"/>
          <a:cs typeface="+mn-cs"/>
        </a:defRPr>
      </a:lvl1pPr>
      <a:lvl2pPr marL="685800" indent="-282575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95885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233488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1508125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ot.com.br/" TargetMode="External"/><Relationship Id="rId2" Type="http://schemas.openxmlformats.org/officeDocument/2006/relationships/hyperlink" Target="https://www.ncbi.nlm.nih.gov/pubmed/28107266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paulomargotto.com.br/documentos/Balanco_hidrico_posit_bronquiol_VM.ppt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paulomargotto.com.br/documentos/Hemodinamica_Neonato.ppt" TargetMode="External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ncbi.nlm.nih.gov/pubmed/16714767" TargetMode="External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ncbi.nlm.nih.gov/pubmed/21615299" TargetMode="External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www.paulomargotto.com.br/documentos/Expansao_de_volume.ppt" TargetMode="External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1628775"/>
            <a:ext cx="8604250" cy="180022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pt-BR" sz="3600" dirty="0" smtClean="0">
                <a:latin typeface="Times New Roman" pitchFamily="18" charset="0"/>
              </a:rPr>
              <a:t/>
            </a:r>
            <a:br>
              <a:rPr lang="pt-BR" sz="3600" dirty="0" smtClean="0">
                <a:latin typeface="Times New Roman" pitchFamily="18" charset="0"/>
              </a:rPr>
            </a:br>
            <a:r>
              <a:rPr lang="pt-BR" sz="2800" dirty="0" smtClean="0">
                <a:solidFill>
                  <a:srgbClr val="FFFF00"/>
                </a:solidFill>
                <a:latin typeface="Times New Roman" pitchFamily="18" charset="0"/>
              </a:rPr>
              <a:t>Sobrecarga precoce de fluido prolonga a ventilação em criança com doença viral no trato respiratório inferior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39750" y="3535363"/>
            <a:ext cx="8135938" cy="12763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sz="1400" dirty="0" err="1">
                <a:hlinkClick r:id="rId2"/>
              </a:rPr>
              <a:t>Early</a:t>
            </a:r>
            <a:r>
              <a:rPr lang="pt-BR" sz="1400" dirty="0">
                <a:hlinkClick r:id="rId2"/>
              </a:rPr>
              <a:t> </a:t>
            </a:r>
            <a:r>
              <a:rPr lang="pt-BR" sz="1400" dirty="0" err="1">
                <a:hlinkClick r:id="rId2"/>
              </a:rPr>
              <a:t>Fluid</a:t>
            </a:r>
            <a:r>
              <a:rPr lang="pt-BR" sz="1400" dirty="0">
                <a:hlinkClick r:id="rId2"/>
              </a:rPr>
              <a:t> </a:t>
            </a:r>
            <a:r>
              <a:rPr lang="pt-BR" sz="1400" dirty="0" err="1">
                <a:hlinkClick r:id="rId2"/>
              </a:rPr>
              <a:t>Overload</a:t>
            </a:r>
            <a:r>
              <a:rPr lang="pt-BR" sz="1400" dirty="0">
                <a:hlinkClick r:id="rId2"/>
              </a:rPr>
              <a:t> </a:t>
            </a:r>
            <a:r>
              <a:rPr lang="pt-BR" sz="1400" dirty="0" err="1">
                <a:hlinkClick r:id="rId2"/>
              </a:rPr>
              <a:t>Prolongs</a:t>
            </a:r>
            <a:r>
              <a:rPr lang="pt-BR" sz="1400" dirty="0">
                <a:hlinkClick r:id="rId2"/>
              </a:rPr>
              <a:t> </a:t>
            </a:r>
            <a:r>
              <a:rPr lang="pt-BR" sz="1400" dirty="0" err="1">
                <a:hlinkClick r:id="rId2"/>
              </a:rPr>
              <a:t>Mechanical</a:t>
            </a:r>
            <a:r>
              <a:rPr lang="pt-BR" sz="1400" dirty="0">
                <a:hlinkClick r:id="rId2"/>
              </a:rPr>
              <a:t> </a:t>
            </a:r>
            <a:r>
              <a:rPr lang="pt-BR" sz="1400" dirty="0" err="1">
                <a:hlinkClick r:id="rId2"/>
              </a:rPr>
              <a:t>Ventilation</a:t>
            </a:r>
            <a:r>
              <a:rPr lang="pt-BR" sz="1400" dirty="0">
                <a:hlinkClick r:id="rId2"/>
              </a:rPr>
              <a:t> in Children </a:t>
            </a:r>
            <a:r>
              <a:rPr lang="pt-BR" sz="1400" dirty="0" err="1">
                <a:hlinkClick r:id="rId2"/>
              </a:rPr>
              <a:t>With</a:t>
            </a:r>
            <a:r>
              <a:rPr lang="pt-BR" sz="1400" dirty="0">
                <a:hlinkClick r:id="rId2"/>
              </a:rPr>
              <a:t> </a:t>
            </a:r>
            <a:r>
              <a:rPr lang="pt-BR" sz="1400" dirty="0" err="1">
                <a:hlinkClick r:id="rId2"/>
              </a:rPr>
              <a:t>Viral-Lower</a:t>
            </a:r>
            <a:r>
              <a:rPr lang="pt-BR" sz="1400" dirty="0">
                <a:hlinkClick r:id="rId2"/>
              </a:rPr>
              <a:t> </a:t>
            </a:r>
            <a:r>
              <a:rPr lang="pt-BR" sz="1400" dirty="0" err="1">
                <a:hlinkClick r:id="rId2"/>
              </a:rPr>
              <a:t>Respiratory</a:t>
            </a:r>
            <a:r>
              <a:rPr lang="pt-BR" sz="1400" dirty="0">
                <a:hlinkClick r:id="rId2"/>
              </a:rPr>
              <a:t> </a:t>
            </a:r>
            <a:r>
              <a:rPr lang="pt-BR" sz="1400" dirty="0" err="1">
                <a:hlinkClick r:id="rId2"/>
              </a:rPr>
              <a:t>Tract</a:t>
            </a:r>
            <a:r>
              <a:rPr lang="pt-BR" sz="1400" dirty="0">
                <a:hlinkClick r:id="rId2"/>
              </a:rPr>
              <a:t> </a:t>
            </a:r>
            <a:r>
              <a:rPr lang="pt-BR" sz="1400" dirty="0" err="1">
                <a:hlinkClick r:id="rId2"/>
              </a:rPr>
              <a:t>Disease</a:t>
            </a:r>
            <a:r>
              <a:rPr lang="pt-BR" sz="1400" dirty="0">
                <a:hlinkClick r:id="rId2"/>
              </a:rPr>
              <a:t>.</a:t>
            </a:r>
            <a:endParaRPr lang="pt-BR" sz="1400" dirty="0"/>
          </a:p>
          <a:p>
            <a:pPr algn="ctr"/>
            <a:r>
              <a:rPr lang="pt-BR" sz="1400" dirty="0" err="1"/>
              <a:t>Ingelse</a:t>
            </a:r>
            <a:r>
              <a:rPr lang="pt-BR" sz="1400" dirty="0"/>
              <a:t> SA, </a:t>
            </a:r>
            <a:r>
              <a:rPr lang="pt-BR" sz="1400" dirty="0" err="1"/>
              <a:t>Wiegers</a:t>
            </a:r>
            <a:r>
              <a:rPr lang="pt-BR" sz="1400" dirty="0"/>
              <a:t> HM, </a:t>
            </a:r>
            <a:r>
              <a:rPr lang="pt-BR" sz="1400" dirty="0" err="1"/>
              <a:t>Calis</a:t>
            </a:r>
            <a:r>
              <a:rPr lang="pt-BR" sz="1400" dirty="0"/>
              <a:t> JC, van </a:t>
            </a:r>
            <a:r>
              <a:rPr lang="pt-BR" sz="1400" dirty="0" err="1"/>
              <a:t>Woensel</a:t>
            </a:r>
            <a:r>
              <a:rPr lang="pt-BR" sz="1400" dirty="0"/>
              <a:t> JB, Bem RA.</a:t>
            </a:r>
          </a:p>
          <a:p>
            <a:pPr algn="ctr"/>
            <a:r>
              <a:rPr lang="pt-BR" sz="1400" dirty="0" err="1"/>
              <a:t>Pediatr</a:t>
            </a:r>
            <a:r>
              <a:rPr lang="pt-BR" sz="1400" dirty="0"/>
              <a:t> </a:t>
            </a:r>
            <a:r>
              <a:rPr lang="pt-BR" sz="1400" dirty="0" err="1"/>
              <a:t>Crit</a:t>
            </a:r>
            <a:r>
              <a:rPr lang="pt-BR" sz="1400" dirty="0"/>
              <a:t> </a:t>
            </a:r>
            <a:r>
              <a:rPr lang="pt-BR" sz="1400" dirty="0" err="1"/>
              <a:t>Care</a:t>
            </a:r>
            <a:r>
              <a:rPr lang="pt-BR" sz="1400" dirty="0"/>
              <a:t> Med. 2017 Mar;18(3):e106-e111. </a:t>
            </a:r>
            <a:r>
              <a:rPr lang="pt-BR" sz="1400" dirty="0" err="1"/>
              <a:t>doi</a:t>
            </a:r>
            <a:r>
              <a:rPr lang="pt-BR" sz="1400" dirty="0"/>
              <a:t>: 10.1097/PCC.0000000000001060.</a:t>
            </a:r>
          </a:p>
          <a:p>
            <a:pPr algn="ctr"/>
            <a:r>
              <a:rPr lang="pt-BR" sz="1400" dirty="0"/>
              <a:t>PMID: 28107266</a:t>
            </a:r>
          </a:p>
          <a:p>
            <a:pPr algn="ctr"/>
            <a:endParaRPr lang="pt-BR" sz="1400" dirty="0"/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2555875" y="4868863"/>
            <a:ext cx="4265613" cy="1739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dirty="0"/>
              <a:t>Apresentação: Juliana </a:t>
            </a:r>
            <a:r>
              <a:rPr lang="pt-BR" dirty="0" err="1"/>
              <a:t>Acyole</a:t>
            </a:r>
            <a:r>
              <a:rPr lang="pt-BR" dirty="0"/>
              <a:t> de Oliveira</a:t>
            </a:r>
          </a:p>
          <a:p>
            <a:pPr algn="ctr"/>
            <a:r>
              <a:rPr lang="pt-BR" dirty="0"/>
              <a:t>Coordenação: Alexandre Serafim</a:t>
            </a:r>
          </a:p>
          <a:p>
            <a:pPr algn="ctr"/>
            <a:r>
              <a:rPr lang="pt-BR" dirty="0">
                <a:hlinkClick r:id="rId3"/>
              </a:rPr>
              <a:t>www.paulomargoot.com.br</a:t>
            </a:r>
            <a:endParaRPr lang="pt-BR" dirty="0"/>
          </a:p>
          <a:p>
            <a:pPr algn="ctr"/>
            <a:r>
              <a:rPr lang="pt-BR" dirty="0"/>
              <a:t>Brasília, 15 de julho de 201</a:t>
            </a:r>
          </a:p>
          <a:p>
            <a:pPr algn="ctr"/>
            <a:r>
              <a:rPr lang="pt-BR" dirty="0"/>
              <a:t>UTI Pediátrica do HMIB/SES/DF</a:t>
            </a:r>
            <a:endParaRPr lang="pt-BR" dirty="0">
              <a:solidFill>
                <a:srgbClr val="EF53A5"/>
              </a:solidFill>
            </a:endParaRPr>
          </a:p>
          <a:p>
            <a:pPr algn="ctr"/>
            <a:r>
              <a:rPr lang="pt-BR" dirty="0"/>
              <a:t> </a:t>
            </a:r>
          </a:p>
        </p:txBody>
      </p:sp>
      <p:pic>
        <p:nvPicPr>
          <p:cNvPr id="16391" name="Picture 7" descr="20160126_12045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549275"/>
            <a:ext cx="3059113" cy="203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Introdução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Doença do trato respiratório inferior é comum em crianças pequenas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Causa mais comum – VIRAL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Vírus </a:t>
            </a:r>
            <a:r>
              <a:rPr lang="pt-BR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sincial</a:t>
            </a: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 respiratório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Anualmente 3,5 milhões de crianças abaixo de 5 anos são admitidas </a:t>
            </a:r>
            <a:r>
              <a:rPr lang="pt-BR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em unidades hospitalares com </a:t>
            </a:r>
            <a:r>
              <a:rPr lang="pt-BR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bronquiolite</a:t>
            </a:r>
            <a:endParaRPr lang="pt-BR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Forma severa – insuficiência respiratória aguda com admissão em UTI e ventilação mecânica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Terapia preventiva e curativa – ineficaz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Tratamento – medidas de suporte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Introdução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Gerenciamento de fluidos – componente importante das medidas de suporte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Fluidos: importância na estabilização hemodinâmica inicialmente e na recuperação clínica (manutenção, nutrição)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Sobrecarga de fluidos na admissão na UTI é comum e está associada a desfecho negativo: ventilação mecânica prolongada e maior mortalidade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Introdução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z="1800" smtClean="0">
                <a:latin typeface="Times New Roman" pitchFamily="18" charset="0"/>
              </a:rPr>
              <a:t>Mecanismo do efeito negativo da sobrecarga hídrica:</a:t>
            </a:r>
          </a:p>
          <a:p>
            <a:pPr eaLnBrk="1" hangingPunct="1">
              <a:buFontTx/>
              <a:buChar char="-"/>
            </a:pPr>
            <a:r>
              <a:rPr lang="pt-BR" sz="1800" smtClean="0">
                <a:latin typeface="Times New Roman" pitchFamily="18" charset="0"/>
              </a:rPr>
              <a:t>Acúmulo de fluído extravascular</a:t>
            </a:r>
          </a:p>
          <a:p>
            <a:pPr eaLnBrk="1" hangingPunct="1">
              <a:buFontTx/>
              <a:buChar char="-"/>
            </a:pPr>
            <a:r>
              <a:rPr lang="pt-BR" sz="1800" smtClean="0">
                <a:latin typeface="Times New Roman" pitchFamily="18" charset="0"/>
              </a:rPr>
              <a:t>Edema pulmonar intersticial</a:t>
            </a:r>
          </a:p>
          <a:p>
            <a:pPr eaLnBrk="1" hangingPunct="1">
              <a:buFontTx/>
              <a:buChar char="-"/>
            </a:pPr>
            <a:r>
              <a:rPr lang="pt-BR" sz="1800" smtClean="0">
                <a:latin typeface="Times New Roman" pitchFamily="18" charset="0"/>
              </a:rPr>
              <a:t>Diminuição da oxigenação e perfusão</a:t>
            </a:r>
          </a:p>
          <a:p>
            <a:pPr eaLnBrk="1" hangingPunct="1">
              <a:buClr>
                <a:schemeClr val="tx1"/>
              </a:buClr>
              <a:buFont typeface="Wingdings" pitchFamily="2" charset="2"/>
              <a:buNone/>
            </a:pPr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Introdução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z="1800" smtClean="0">
                <a:latin typeface="Times New Roman" pitchFamily="18" charset="0"/>
              </a:rPr>
              <a:t>Objetivo: investigar os efeitos da sobrecarga hídrica precoce em crianças em ventilação mecânica com doença viral do trato respiratório inferior </a:t>
            </a:r>
          </a:p>
          <a:p>
            <a:pPr eaLnBrk="1" hangingPunct="1"/>
            <a:r>
              <a:rPr lang="pt-BR" sz="1800" smtClean="0">
                <a:latin typeface="Times New Roman" pitchFamily="18" charset="0"/>
              </a:rPr>
              <a:t>Hipótese: aumento do balanço hídrico precocemente está associado a ventilação mecânica prolongada e piora da oxigenação.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Materiais e Métodos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pt-BR" sz="2200" smtClean="0">
                <a:latin typeface="Times New Roman" pitchFamily="18" charset="0"/>
              </a:rPr>
              <a:t>Estudo retrospectivo de pacientes admitidos na UTI pediátrica do Emma Children’s Hospital/Academic Medical Center in Amsterdam, The Netherlands, entre dezembro de 2008 e março de 2014</a:t>
            </a:r>
          </a:p>
          <a:p>
            <a:pPr eaLnBrk="1" hangingPunct="1">
              <a:lnSpc>
                <a:spcPct val="80000"/>
              </a:lnSpc>
            </a:pPr>
            <a:r>
              <a:rPr lang="pt-BR" sz="2200" smtClean="0">
                <a:latin typeface="Times New Roman" pitchFamily="18" charset="0"/>
              </a:rPr>
              <a:t>UTIP: Unidade terciária com 14 leitos que atende a maior área de Amsterdã.</a:t>
            </a:r>
          </a:p>
          <a:p>
            <a:pPr eaLnBrk="1" hangingPunct="1">
              <a:lnSpc>
                <a:spcPct val="80000"/>
              </a:lnSpc>
            </a:pPr>
            <a:r>
              <a:rPr lang="pt-BR" sz="2200" smtClean="0">
                <a:latin typeface="Times New Roman" pitchFamily="18" charset="0"/>
              </a:rPr>
              <a:t>Critérios de inclusão: pacientes &lt; 2 anos com possível doença viral do trato respiratório inferior (com ou sem comprovação) que necessitaram de ventiLação mecânica (VM)</a:t>
            </a:r>
            <a:r>
              <a:rPr lang="pt-BR" sz="22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Materiais e Métodos</a:t>
            </a:r>
            <a:endParaRPr lang="pt-BR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z="1800" smtClean="0">
                <a:latin typeface="Times New Roman" pitchFamily="18" charset="0"/>
              </a:rPr>
              <a:t>O estudo foi apresentado ao comitê de ética o </a:t>
            </a:r>
            <a:r>
              <a:rPr lang="pt-BR" sz="1800" i="1" smtClean="0">
                <a:latin typeface="Times New Roman" pitchFamily="18" charset="0"/>
              </a:rPr>
              <a:t>Academic Medical Center Amsterdam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Materiais e Métodos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Dados coletados do sistema de gerenciamento de dados clínicos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Nutrição parenteral total ( NPT), nutrição enteral, hidratação venosa e medicações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Saída: diurese, evacuações, perdas sanguíneas, resíduo gástrico entre outras perdas</a:t>
            </a:r>
          </a:p>
          <a:p>
            <a:pPr eaLnBrk="1" hangingPunct="1"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Perdas insensíveis não calculadas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Materiais e Métodos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70000"/>
              </a:lnSpc>
            </a:pPr>
            <a:r>
              <a:rPr lang="pt-BR" sz="2400" smtClean="0">
                <a:latin typeface="Times New Roman" pitchFamily="18" charset="0"/>
              </a:rPr>
              <a:t>Balanço fluído: entrada – saída / kg</a:t>
            </a:r>
          </a:p>
          <a:p>
            <a:pPr eaLnBrk="1" hangingPunct="1">
              <a:lnSpc>
                <a:spcPct val="70000"/>
              </a:lnSpc>
            </a:pPr>
            <a:r>
              <a:rPr lang="pt-BR" sz="2400" smtClean="0">
                <a:latin typeface="Times New Roman" pitchFamily="18" charset="0"/>
              </a:rPr>
              <a:t>Balanço de flúido acumulativo (</a:t>
            </a:r>
            <a:r>
              <a:rPr lang="pt-BR" sz="2400" i="1" smtClean="0">
                <a:latin typeface="Times New Roman" pitchFamily="18" charset="0"/>
              </a:rPr>
              <a:t>cumulative fluid balance-CFB</a:t>
            </a:r>
            <a:r>
              <a:rPr lang="pt-BR" sz="2400" smtClean="0">
                <a:latin typeface="Times New Roman" pitchFamily="18" charset="0"/>
              </a:rPr>
              <a:t>) em ml/kg: equilíbrio acumulado de fluidos – soma dos balanços fluídos diários</a:t>
            </a:r>
          </a:p>
          <a:p>
            <a:pPr eaLnBrk="1" hangingPunct="1">
              <a:lnSpc>
                <a:spcPct val="70000"/>
              </a:lnSpc>
            </a:pPr>
            <a:r>
              <a:rPr lang="pt-BR" sz="2400" smtClean="0">
                <a:latin typeface="Times New Roman" pitchFamily="18" charset="0"/>
              </a:rPr>
              <a:t>Avaliados: CFBmáx e CFB no dia 3</a:t>
            </a:r>
          </a:p>
          <a:p>
            <a:pPr eaLnBrk="1" hangingPunct="1">
              <a:lnSpc>
                <a:spcPct val="70000"/>
              </a:lnSpc>
            </a:pPr>
            <a:r>
              <a:rPr lang="pt-BR" sz="2400" smtClean="0">
                <a:latin typeface="Times New Roman" pitchFamily="18" charset="0"/>
              </a:rPr>
              <a:t>CFB3 – escolhido como o fluido inicial</a:t>
            </a:r>
          </a:p>
          <a:p>
            <a:pPr eaLnBrk="1" hangingPunct="1">
              <a:lnSpc>
                <a:spcPct val="70000"/>
              </a:lnSpc>
            </a:pPr>
            <a:r>
              <a:rPr lang="pt-BR" sz="2400" smtClean="0">
                <a:latin typeface="Times New Roman" pitchFamily="18" charset="0"/>
              </a:rPr>
              <a:t>Pacientes estudados não receberam fluidos seguindo qualquer protocolo</a:t>
            </a:r>
          </a:p>
          <a:p>
            <a:pPr eaLnBrk="1" hangingPunct="1">
              <a:lnSpc>
                <a:spcPct val="70000"/>
              </a:lnSpc>
            </a:pPr>
            <a:r>
              <a:rPr lang="pt-BR" sz="2400" smtClean="0">
                <a:latin typeface="Times New Roman" pitchFamily="18" charset="0"/>
              </a:rPr>
              <a:t>Receberam no geral 120-140ml/kg/d</a:t>
            </a:r>
          </a:p>
          <a:p>
            <a:pPr eaLnBrk="1" hangingPunct="1">
              <a:lnSpc>
                <a:spcPct val="70000"/>
              </a:lnSpc>
            </a:pPr>
            <a:r>
              <a:rPr lang="pt-BR" sz="2400" smtClean="0">
                <a:latin typeface="Times New Roman" pitchFamily="18" charset="0"/>
              </a:rPr>
              <a:t>Não foi possível diferenciar fluído venoso e entérico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Materiais e Métodos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FiO2, SpO2, paO2, PEEP, PIP, MAP: foram relatados e validados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FiO2 alta – maior gravidade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Índice de saturação e oxigenação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PIM 2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Outros índices de gravidade: uso de inotrópicos, curares, antibióticos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Diagnóstico: PCR e/ou detecção antígeno em aspiração traqueal ou líquido de lavagem brônquica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Materiais e Métodos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2332038"/>
            <a:ext cx="8229600" cy="452596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sz="2800" smtClean="0">
                <a:latin typeface="Times New Roman" pitchFamily="18" charset="0"/>
              </a:rPr>
              <a:t>Duração da ventilação: total de dias de ventilação invasiva até extubação</a:t>
            </a:r>
          </a:p>
          <a:p>
            <a:pPr eaLnBrk="1" hangingPunct="1">
              <a:lnSpc>
                <a:spcPct val="80000"/>
              </a:lnSpc>
            </a:pPr>
            <a:r>
              <a:rPr lang="pt-BR" sz="2800" smtClean="0">
                <a:latin typeface="Times New Roman" pitchFamily="18" charset="0"/>
              </a:rPr>
              <a:t>Padrão para extubação: Sat&gt;94%, PEEP&lt;5, FiO2&lt;40%, Vc&lt;8ml/kg, FR normal com TER (mínimo 30min com PS&lt;10)</a:t>
            </a:r>
          </a:p>
          <a:p>
            <a:pPr eaLnBrk="1" hangingPunct="1">
              <a:lnSpc>
                <a:spcPct val="80000"/>
              </a:lnSpc>
            </a:pPr>
            <a:r>
              <a:rPr lang="pt-BR" sz="2800" smtClean="0">
                <a:latin typeface="Times New Roman" pitchFamily="18" charset="0"/>
              </a:rPr>
              <a:t>Reintubação: os dias de ventilação após reintubação só foram levados em consideração se reintubação ocorresse por falha na oxigenação .</a:t>
            </a:r>
          </a:p>
          <a:p>
            <a:pPr eaLnBrk="1" hangingPunct="1">
              <a:lnSpc>
                <a:spcPct val="80000"/>
              </a:lnSpc>
            </a:pPr>
            <a:r>
              <a:rPr lang="pt-BR" sz="2800" smtClean="0">
                <a:latin typeface="Times New Roman" pitchFamily="18" charset="0"/>
              </a:rPr>
              <a:t>Maioria: reintubação por obstrução alta (10-12 pacientes), sendo o período após reintubação não contabilizado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Materiais e Métodos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sz="1800" smtClean="0">
                <a:latin typeface="Times New Roman" pitchFamily="18" charset="0"/>
              </a:rPr>
              <a:t>Resultado primário: tempo de ventilação e estado fluido</a:t>
            </a:r>
          </a:p>
          <a:p>
            <a:pPr eaLnBrk="1" hangingPunct="1">
              <a:lnSpc>
                <a:spcPct val="90000"/>
              </a:lnSpc>
            </a:pPr>
            <a:r>
              <a:rPr lang="pt-BR" sz="1800" smtClean="0">
                <a:latin typeface="Times New Roman" pitchFamily="18" charset="0"/>
              </a:rPr>
              <a:t>Resultado secundário: índice de saturação para determinar gravidade e estado fluido.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pt-BR" sz="1800" smtClean="0">
                <a:latin typeface="Times New Roman" pitchFamily="18" charset="0"/>
              </a:rPr>
              <a:t>Índice de saturação médio do dia 3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pt-BR" sz="1800" smtClean="0">
                <a:latin typeface="Times New Roman" pitchFamily="18" charset="0"/>
              </a:rPr>
              <a:t>Média dos índices de saturação dos dias 4-7 (sendo no dia 7 – abordando um potencial efeito da sobrecarga hídrica)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</a:pPr>
            <a:r>
              <a:rPr lang="pt-BR" sz="1800" smtClean="0">
                <a:latin typeface="Times New Roman" pitchFamily="18" charset="0"/>
              </a:rPr>
              <a:t>PEEP e PIP foram avaliados de forma semelhante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Análise estatística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971550" y="2349500"/>
            <a:ext cx="6346825" cy="3530600"/>
          </a:xfrm>
        </p:spPr>
        <p:txBody>
          <a:bodyPr/>
          <a:lstStyle/>
          <a:p>
            <a:pPr eaLnBrk="1" hangingPunct="1"/>
            <a:r>
              <a:rPr lang="pt-BR" sz="2000" smtClean="0">
                <a:latin typeface="Times New Roman" pitchFamily="18" charset="0"/>
              </a:rPr>
              <a:t>Regressão linear ajustando para potenciais confundidores– utilizada para analisar a associação entre BFC e duração da ventilação mecânica (ajuste dos potenciais de confusão)</a:t>
            </a:r>
          </a:p>
          <a:p>
            <a:pPr eaLnBrk="1" hangingPunct="1"/>
            <a:r>
              <a:rPr lang="pt-BR" sz="2000" smtClean="0">
                <a:latin typeface="Times New Roman" pitchFamily="18" charset="0"/>
              </a:rPr>
              <a:t>Foi realizada correlação de Pearson para avaliar a correlação entre  balanço de flúido acumulativo (CFB) e índice de saturação de oxigênio (OSI), PEEP e PIP.</a:t>
            </a:r>
            <a:r>
              <a:rPr lang="pt-BR" sz="2000" smtClean="0"/>
              <a:t/>
            </a:r>
            <a:br>
              <a:rPr lang="pt-BR" sz="2000" smtClean="0"/>
            </a:br>
            <a:r>
              <a:rPr lang="pt-BR" sz="2000" smtClean="0"/>
              <a:t>        </a:t>
            </a:r>
            <a:r>
              <a:rPr lang="pt-BR" sz="2000" smtClean="0">
                <a:latin typeface="Times New Roman" pitchFamily="18" charset="0"/>
              </a:rPr>
              <a:t>Estatística significância:  P=0,05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Resultados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60000"/>
              </a:lnSpc>
            </a:pPr>
            <a:r>
              <a:rPr lang="pt-BR" sz="2200" smtClean="0">
                <a:latin typeface="Times New Roman" pitchFamily="18" charset="0"/>
              </a:rPr>
              <a:t>135 crianças (Na </a:t>
            </a:r>
            <a:r>
              <a:rPr lang="pt-BR" sz="2200" smtClean="0">
                <a:solidFill>
                  <a:srgbClr val="0033CC"/>
                </a:solidFill>
                <a:latin typeface="Times New Roman" pitchFamily="18" charset="0"/>
              </a:rPr>
              <a:t>Tabela 1</a:t>
            </a:r>
            <a:r>
              <a:rPr lang="pt-BR" sz="2200" smtClean="0">
                <a:latin typeface="Times New Roman" pitchFamily="18" charset="0"/>
              </a:rPr>
              <a:t>, as características basais e clínicas)</a:t>
            </a:r>
          </a:p>
          <a:p>
            <a:pPr eaLnBrk="1" hangingPunct="1">
              <a:lnSpc>
                <a:spcPct val="60000"/>
              </a:lnSpc>
            </a:pPr>
            <a:r>
              <a:rPr lang="pt-BR" sz="2200" smtClean="0">
                <a:latin typeface="Times New Roman" pitchFamily="18" charset="0"/>
              </a:rPr>
              <a:t>1 óbito (hipertensão pulmonar grave)- 0,7%</a:t>
            </a:r>
          </a:p>
          <a:p>
            <a:pPr eaLnBrk="1" hangingPunct="1">
              <a:lnSpc>
                <a:spcPct val="60000"/>
              </a:lnSpc>
            </a:pPr>
            <a:r>
              <a:rPr lang="pt-BR" sz="2200" smtClean="0">
                <a:latin typeface="Times New Roman" pitchFamily="18" charset="0"/>
              </a:rPr>
              <a:t>Idade média: 1,6 meses</a:t>
            </a:r>
          </a:p>
          <a:p>
            <a:pPr eaLnBrk="1" hangingPunct="1">
              <a:lnSpc>
                <a:spcPct val="60000"/>
              </a:lnSpc>
            </a:pPr>
            <a:r>
              <a:rPr lang="pt-BR" sz="2200" smtClean="0">
                <a:latin typeface="Times New Roman" pitchFamily="18" charset="0"/>
              </a:rPr>
              <a:t>22 crianças (16%) – doença crônica (displasia broncopulmonar, trissomia 21, cardiopatia congênita)</a:t>
            </a:r>
          </a:p>
          <a:p>
            <a:pPr eaLnBrk="1" hangingPunct="1">
              <a:lnSpc>
                <a:spcPct val="60000"/>
              </a:lnSpc>
            </a:pPr>
            <a:r>
              <a:rPr lang="pt-BR" sz="2200" smtClean="0">
                <a:latin typeface="Times New Roman" pitchFamily="18" charset="0"/>
              </a:rPr>
              <a:t>PIM2: 1,4% (+/-1%)</a:t>
            </a:r>
          </a:p>
          <a:p>
            <a:pPr eaLnBrk="1" hangingPunct="1">
              <a:lnSpc>
                <a:spcPct val="60000"/>
              </a:lnSpc>
            </a:pPr>
            <a:r>
              <a:rPr lang="pt-BR" sz="2200" smtClean="0">
                <a:latin typeface="Times New Roman" pitchFamily="18" charset="0"/>
              </a:rPr>
              <a:t>VSR (</a:t>
            </a:r>
            <a:r>
              <a:rPr lang="pt-BR" sz="2200" i="1" smtClean="0">
                <a:latin typeface="Times New Roman" pitchFamily="18" charset="0"/>
              </a:rPr>
              <a:t>n </a:t>
            </a:r>
            <a:r>
              <a:rPr lang="pt-BR" sz="2200" smtClean="0">
                <a:latin typeface="Times New Roman" pitchFamily="18" charset="0"/>
              </a:rPr>
              <a:t>= 89, 65.9% do total de  135 crianças; 76.7% of 116 crianças testadas) </a:t>
            </a:r>
          </a:p>
          <a:p>
            <a:pPr eaLnBrk="1" hangingPunct="1">
              <a:lnSpc>
                <a:spcPct val="60000"/>
              </a:lnSpc>
            </a:pPr>
            <a:r>
              <a:rPr lang="pt-BR" sz="2200" smtClean="0">
                <a:latin typeface="Times New Roman" pitchFamily="18" charset="0"/>
              </a:rPr>
              <a:t>23 pacientes (17%): outros vírus</a:t>
            </a:r>
          </a:p>
          <a:p>
            <a:pPr eaLnBrk="1" hangingPunct="1">
              <a:lnSpc>
                <a:spcPct val="60000"/>
              </a:lnSpc>
            </a:pPr>
            <a:r>
              <a:rPr lang="pt-BR" sz="2200" smtClean="0">
                <a:latin typeface="Times New Roman" pitchFamily="18" charset="0"/>
              </a:rPr>
              <a:t>90 paciente (66,7%): cultura bacteriana de aspirado traqueal ou líquido de lavagem brônquica, positiva</a:t>
            </a:r>
          </a:p>
          <a:p>
            <a:pPr eaLnBrk="1" hangingPunct="1">
              <a:lnSpc>
                <a:spcPct val="60000"/>
              </a:lnSpc>
            </a:pPr>
            <a:endParaRPr lang="pt-BR" sz="220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2425" y="0"/>
            <a:ext cx="2741613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Resultados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2489200"/>
            <a:ext cx="8497887" cy="3819525"/>
          </a:xfrm>
        </p:spPr>
        <p:txBody>
          <a:bodyPr/>
          <a:lstStyle/>
          <a:p>
            <a:pPr eaLnBrk="1" hangingPunct="1"/>
            <a:r>
              <a:rPr lang="pt-BR" sz="1800" smtClean="0">
                <a:latin typeface="Times New Roman" pitchFamily="18" charset="0"/>
              </a:rPr>
              <a:t>Duração média da VM: 6,9 dias (+/- 3)</a:t>
            </a:r>
          </a:p>
          <a:p>
            <a:r>
              <a:rPr lang="pt-BR" sz="1800" smtClean="0">
                <a:latin typeface="Times New Roman" pitchFamily="18" charset="0"/>
              </a:rPr>
              <a:t>Após a admissão, a mediana (IQR) OSI foi de 6.0 (4.5-8.0). </a:t>
            </a:r>
          </a:p>
          <a:p>
            <a:r>
              <a:rPr lang="pt-BR" sz="1800" smtClean="0">
                <a:latin typeface="Times New Roman" pitchFamily="18" charset="0"/>
              </a:rPr>
              <a:t>Dentre os s pacientes que tiveram um cateter arterial para análise de gás sangüíneo no dia da admissão (n = 92; 68%), houve correlação significante entre OI e OSI (r = 0,766; p &lt;0,001</a:t>
            </a:r>
          </a:p>
          <a:p>
            <a:pPr eaLnBrk="1" hangingPunct="1">
              <a:buFont typeface="Wingdings" pitchFamily="2" charset="2"/>
              <a:buNone/>
            </a:pPr>
            <a:r>
              <a:rPr lang="pt-BR" sz="18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Resultados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70000"/>
              </a:lnSpc>
            </a:pPr>
            <a:r>
              <a:rPr lang="pt-BR" sz="2000" smtClean="0">
                <a:latin typeface="Times New Roman" pitchFamily="18" charset="0"/>
              </a:rPr>
              <a:t>125 pacientes (92,6%) – CFB positivo no dia da admissão</a:t>
            </a:r>
          </a:p>
          <a:p>
            <a:r>
              <a:rPr lang="pt-BR" sz="2000" smtClean="0">
                <a:latin typeface="Times New Roman" pitchFamily="18" charset="0"/>
              </a:rPr>
              <a:t>O CFB médio diário para os primeiros 7 dias após o início da ventilação mecânica é mostrada na </a:t>
            </a:r>
            <a:r>
              <a:rPr lang="pt-BR" sz="2000" smtClean="0">
                <a:solidFill>
                  <a:srgbClr val="0033CC"/>
                </a:solidFill>
                <a:latin typeface="Times New Roman" pitchFamily="18" charset="0"/>
              </a:rPr>
              <a:t>Figura 1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>
                <a:latin typeface="Times New Roman" pitchFamily="18" charset="0"/>
              </a:rPr>
              <a:t>CFBmáx – 150 (+/-79) ml/kg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>
                <a:latin typeface="Times New Roman" pitchFamily="18" charset="0"/>
              </a:rPr>
              <a:t>Duração da ventilação  mecânica foi positiva e correlacionou-se com o CFB médio em vários dias durante o período do estudo.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>
                <a:latin typeface="Times New Roman" pitchFamily="18" charset="0"/>
              </a:rPr>
              <a:t>CFBmáx foi fortemente correlacionado com a duração da ventilação mecânica em análise universal (p&lt;0,001)-</a:t>
            </a:r>
            <a:r>
              <a:rPr lang="pt-BR" sz="2000" smtClean="0">
                <a:solidFill>
                  <a:srgbClr val="0033CC"/>
                </a:solidFill>
                <a:latin typeface="Times New Roman" pitchFamily="18" charset="0"/>
              </a:rPr>
              <a:t>Tabela 2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>
                <a:latin typeface="Times New Roman" pitchFamily="18" charset="0"/>
              </a:rPr>
              <a:t>CFB3 (CBF no dia 3) 132 crianças (excluindo 3 que foram extubadas antes de 72h) – média 97,9 (+/-49,2) ml/kg.</a:t>
            </a:r>
          </a:p>
          <a:p>
            <a:pPr eaLnBrk="1" hangingPunct="1">
              <a:lnSpc>
                <a:spcPct val="70000"/>
              </a:lnSpc>
            </a:pPr>
            <a:r>
              <a:rPr lang="pt-BR" sz="2000" smtClean="0">
                <a:latin typeface="Times New Roman" pitchFamily="18" charset="0"/>
              </a:rPr>
              <a:t>Correlação entre entrada de líquidos durante os 3 primeiros dias e o CFB3 – modesta (r=0,495) </a:t>
            </a:r>
            <a:r>
              <a:rPr lang="pt-BR" smtClean="0"/>
              <a:t/>
            </a:r>
            <a:br>
              <a:rPr lang="pt-BR" smtClean="0"/>
            </a:b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188913"/>
            <a:ext cx="4448175" cy="65611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927100"/>
            <a:ext cx="5572125" cy="538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/>
          </p:cNvSpPr>
          <p:nvPr>
            <p:ph type="body" idx="1"/>
          </p:nvPr>
        </p:nvSpPr>
        <p:spPr>
          <a:xfrm>
            <a:off x="468313" y="2489200"/>
            <a:ext cx="8567737" cy="3530600"/>
          </a:xfrm>
        </p:spPr>
        <p:txBody>
          <a:bodyPr/>
          <a:lstStyle/>
          <a:p>
            <a:r>
              <a:rPr lang="pt-BR" sz="2800" smtClean="0">
                <a:latin typeface="Times New Roman" pitchFamily="18" charset="0"/>
              </a:rPr>
              <a:t>Mais notavelmente,o balanço fluido acumulativo  (CFB3 e CFBmax) e OSI na admissão foram fortemente associados com a duração da ventilação mecânica. </a:t>
            </a:r>
          </a:p>
          <a:p>
            <a:r>
              <a:rPr lang="pt-BR" sz="2800" smtClean="0">
                <a:latin typeface="Times New Roman" pitchFamily="18" charset="0"/>
              </a:rPr>
              <a:t>A análise multivariada mostra que o CFB3 permaneceu substancialmente associado a ventilação mecânica prolongada quando corrigida para a OSI na admissão e outras variáveis (p = 0,048; </a:t>
            </a:r>
            <a:r>
              <a:rPr lang="pt-BR" sz="2800" smtClean="0">
                <a:solidFill>
                  <a:srgbClr val="0033CC"/>
                </a:solidFill>
                <a:latin typeface="Times New Roman" pitchFamily="18" charset="0"/>
              </a:rPr>
              <a:t>Tabela 3</a:t>
            </a:r>
            <a:r>
              <a:rPr lang="pt-BR" sz="2800" smtClean="0">
                <a:latin typeface="Times New Roman" pitchFamily="18" charset="0"/>
              </a:rPr>
              <a:t>).</a:t>
            </a:r>
          </a:p>
        </p:txBody>
      </p:sp>
      <p:sp>
        <p:nvSpPr>
          <p:cNvPr id="60420" name="Rectangle 2"/>
          <p:cNvSpPr>
            <a:spLocks noChangeArrowheads="1"/>
          </p:cNvSpPr>
          <p:nvPr/>
        </p:nvSpPr>
        <p:spPr bwMode="gray">
          <a:xfrm>
            <a:off x="865188" y="927100"/>
            <a:ext cx="6345237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defTabSz="457200" eaLnBrk="1" hangingPunct="1"/>
            <a:r>
              <a:rPr lang="pt-BR" sz="3200">
                <a:solidFill>
                  <a:schemeClr val="bg1"/>
                </a:solidFill>
                <a:latin typeface="Times New Roman" pitchFamily="18" charset="0"/>
              </a:rPr>
              <a:t>Resultados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/>
          <p:cNvSpPr>
            <a:spLocks noGrp="1"/>
          </p:cNvSpPr>
          <p:nvPr>
            <p:ph type="body" idx="1"/>
          </p:nvPr>
        </p:nvSpPr>
        <p:spPr>
          <a:xfrm>
            <a:off x="863600" y="2420938"/>
            <a:ext cx="7596188" cy="35306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Nenhuma associação pode ser identificada entre o estado de oxigenação (como definido pelo OSI)e sobrecarga de fluido. 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Nem a media do OSI no dia 3  e nem do OSI dos dias 4-7 foi correlacionada com o CFB3 (p = 0,7 e p = 0,6, respectivamente, </a:t>
            </a:r>
            <a:r>
              <a:rPr lang="pt-BR" sz="2400" smtClean="0">
                <a:solidFill>
                  <a:srgbClr val="0033CC"/>
                </a:solidFill>
                <a:latin typeface="Times New Roman" pitchFamily="18" charset="0"/>
              </a:rPr>
              <a:t>Tabela 4</a:t>
            </a:r>
            <a:r>
              <a:rPr lang="pt-BR" sz="2400" smtClean="0">
                <a:latin typeface="Times New Roman" pitchFamily="18" charset="0"/>
              </a:rPr>
              <a:t>). 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latin typeface="Times New Roman" pitchFamily="18" charset="0"/>
              </a:rPr>
              <a:t>Testando associações entre a sobrecarga de fluido e as pressões do ventilador (ambos PIP e PEEP) revelaram associação entre PEEP média  no dia 3 (p = 0,017; </a:t>
            </a:r>
            <a:r>
              <a:rPr lang="pt-BR" sz="2400" smtClean="0">
                <a:solidFill>
                  <a:srgbClr val="0033CC"/>
                </a:solidFill>
                <a:latin typeface="Times New Roman" pitchFamily="18" charset="0"/>
              </a:rPr>
              <a:t>Tabela 4</a:t>
            </a:r>
            <a:r>
              <a:rPr lang="pt-BR" sz="2400" smtClean="0">
                <a:latin typeface="Times New Roman" pitchFamily="18" charset="0"/>
              </a:rPr>
              <a:t>). PIP não mostrou associação com sobrecarga de fluido.</a:t>
            </a:r>
          </a:p>
        </p:txBody>
      </p:sp>
      <p:sp>
        <p:nvSpPr>
          <p:cNvPr id="65540" name="Rectangle 2"/>
          <p:cNvSpPr>
            <a:spLocks noChangeArrowheads="1"/>
          </p:cNvSpPr>
          <p:nvPr/>
        </p:nvSpPr>
        <p:spPr bwMode="gray">
          <a:xfrm>
            <a:off x="865188" y="927100"/>
            <a:ext cx="6345237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defTabSz="457200" eaLnBrk="1" hangingPunct="1"/>
            <a:r>
              <a:rPr lang="pt-BR" sz="3200">
                <a:solidFill>
                  <a:schemeClr val="bg1"/>
                </a:solidFill>
                <a:latin typeface="Times New Roman" pitchFamily="18" charset="0"/>
              </a:rPr>
              <a:t>Resultados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2420938"/>
            <a:ext cx="5226050" cy="36496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1412875"/>
            <a:ext cx="6484937" cy="49514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Discussão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Associação positiva entre o CFB3 e duração da ventilação mecânica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 Neste estudo CFB não foi correlacionado com oxigenação, com exceção da PEEP (associação indireta?).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Sobrecarga hídrica tem efeito desfavorável no curso da doença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Sobrecarga hídrica inicial é considerada prejudicial.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Maior mortalidade e maior duração da VM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Discussão</a:t>
            </a:r>
            <a:endParaRPr lang="pt-BR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Estudo de em adultos com SARA  - reduzir a sobrecarga de fluidos, melhorar OI e reduzir duração da VM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Homeostase de fluidos difere nas crianças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Vários estudos demonstram os efeitos negativos de sobrecarga de fluido inicial em crianças com  SARA – aumentam dias de VM, </a:t>
            </a:r>
            <a:r>
              <a:rPr lang="pt-BR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 mas não </a:t>
            </a: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associa a redução da </a:t>
            </a:r>
            <a:r>
              <a:rPr lang="pt-BR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mortalidade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CFB3 neste estudo é maior em comparação com estudos que envolveram crianças com SARA (+84ml/kg)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None/>
              <a:defRPr/>
            </a:pPr>
            <a:endParaRPr lang="pt-BR" sz="1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Discussão</a:t>
            </a:r>
            <a:endParaRPr lang="pt-BR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Sobrecarga de fluidos  - efeitos adversos em múltiplos órgãos, aumento da resposta proinflamatoria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Pacientes mais graves são mais propensos a desenvolver retenção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PIM 2: baixos neste estudo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Indicadores de gravidade: corrigiram a gravidade na coorte.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280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Adiação da extubação até equilíbrio de fluidos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Discussão</a:t>
            </a:r>
            <a:endParaRPr lang="pt-BR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z="1800" smtClean="0">
                <a:latin typeface="Times New Roman" pitchFamily="18" charset="0"/>
              </a:rPr>
              <a:t>Limitação: desenho observacional – propensão a tendência, nem sempre estabelece causa-relação</a:t>
            </a:r>
          </a:p>
          <a:p>
            <a:pPr eaLnBrk="1" hangingPunct="1"/>
            <a:r>
              <a:rPr lang="pt-BR" sz="1800" smtClean="0">
                <a:latin typeface="Times New Roman" pitchFamily="18" charset="0"/>
              </a:rPr>
              <a:t>Não foram incluídos fluidos anterior à admissão (CFB subestimado)</a:t>
            </a:r>
          </a:p>
          <a:p>
            <a:pPr eaLnBrk="1" hangingPunct="1"/>
            <a:r>
              <a:rPr lang="pt-BR" sz="1800" smtClean="0">
                <a:latin typeface="Times New Roman" pitchFamily="18" charset="0"/>
              </a:rPr>
              <a:t>Manutenção hídrica da Unidade não segue protocolo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Faltam diretrizes para gerenciar oferta hídrica</a:t>
            </a:r>
          </a:p>
          <a:p>
            <a:pPr eaLnBrk="1" fontAlgn="auto" hangingPunct="1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Sobrecarga hídrica </a:t>
            </a:r>
          </a:p>
          <a:p>
            <a:pPr eaLnBrk="1" fontAlgn="auto" hangingPunct="1">
              <a:spcAft>
                <a:spcPts val="0"/>
              </a:spcAft>
              <a:buFont typeface="Wingdings" panose="05000000000000000000" pitchFamily="2" charset="2"/>
              <a:buNone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- Síndrome de secreção inapropriada de hormônio </a:t>
            </a:r>
            <a:r>
              <a:rPr lang="pt-BR" sz="1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anti-diurético</a:t>
            </a:r>
            <a:endParaRPr lang="pt-BR" sz="1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pt-BR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</a:rPr>
              <a:t>Sedação/curares</a:t>
            </a:r>
          </a:p>
          <a:p>
            <a:pPr eaLnBrk="1" fontAlgn="auto" hangingPunct="1">
              <a:spcAft>
                <a:spcPts val="0"/>
              </a:spcAft>
              <a:buClr>
                <a:schemeClr val="tx1"/>
              </a:buClr>
              <a:buFont typeface="Wingdings" panose="05000000000000000000" pitchFamily="2" charset="2"/>
              <a:buNone/>
              <a:defRPr/>
            </a:pPr>
            <a:endParaRPr lang="pt-BR" sz="1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</a:endParaRPr>
          </a:p>
        </p:txBody>
      </p:sp>
      <p:sp>
        <p:nvSpPr>
          <p:cNvPr id="36869" name="Rectangle 2"/>
          <p:cNvSpPr>
            <a:spLocks noChangeArrowheads="1"/>
          </p:cNvSpPr>
          <p:nvPr/>
        </p:nvSpPr>
        <p:spPr bwMode="gray">
          <a:xfrm>
            <a:off x="1081088" y="1143000"/>
            <a:ext cx="6345237" cy="70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defTabSz="457200" eaLnBrk="1" hangingPunct="1"/>
            <a:r>
              <a:rPr lang="pt-BR" sz="3200">
                <a:solidFill>
                  <a:schemeClr val="bg1"/>
                </a:solidFill>
                <a:latin typeface="Times New Roman" pitchFamily="18" charset="0"/>
              </a:rPr>
              <a:t>Discussão</a:t>
            </a:r>
            <a:endParaRPr lang="pt-BR" sz="3200">
              <a:solidFill>
                <a:schemeClr val="bg1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865188" y="927100"/>
            <a:ext cx="6345237" cy="709613"/>
          </a:xfrm>
        </p:spPr>
        <p:txBody>
          <a:bodyPr/>
          <a:lstStyle/>
          <a:p>
            <a:pPr eaLnBrk="1" hangingPunct="1"/>
            <a:r>
              <a:rPr lang="pt-BR" smtClean="0">
                <a:latin typeface="Times New Roman" pitchFamily="18" charset="0"/>
              </a:rPr>
              <a:t>Conclusão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863600" y="2489200"/>
            <a:ext cx="7669213" cy="3530600"/>
          </a:xfrm>
          <a:ln w="38100">
            <a:solidFill>
              <a:srgbClr val="0033CC"/>
            </a:solidFill>
          </a:ln>
        </p:spPr>
        <p:txBody>
          <a:bodyPr/>
          <a:lstStyle/>
          <a:p>
            <a:r>
              <a:rPr lang="pt-BR" sz="1800" smtClean="0">
                <a:latin typeface="Times New Roman" pitchFamily="18" charset="0"/>
              </a:rPr>
              <a:t>Em conclusão, a sobrecarga de fluidos iniciais relativamente alta é muito comum em crianças ventiladas mecanicamente com doença aguda viral no trato respiratório inferior. </a:t>
            </a:r>
          </a:p>
          <a:p>
            <a:r>
              <a:rPr lang="pt-BR" sz="1800" smtClean="0">
                <a:latin typeface="Times New Roman" pitchFamily="18" charset="0"/>
              </a:rPr>
              <a:t>A precoce sobrecarga de fluidos nesses pacientes parece ter um efeito adverso sobre a duração da ventilação mecânica, independente da gravidade do defeito de oxigenação. </a:t>
            </a:r>
          </a:p>
          <a:p>
            <a:r>
              <a:rPr lang="pt-BR" sz="1800" smtClean="0">
                <a:latin typeface="Times New Roman" pitchFamily="18" charset="0"/>
              </a:rPr>
              <a:t>Estes dados sugerem que a sobrecarga de fluido deve ser evitada já em uma fase inicial da admissão da UTI Pediátrica</a:t>
            </a:r>
          </a:p>
          <a:p>
            <a:r>
              <a:rPr lang="pt-BR" sz="1800" smtClean="0">
                <a:latin typeface="Times New Roman" pitchFamily="18" charset="0"/>
              </a:rPr>
              <a:t>Este estudo ressalta a importância de novos testes clínicos em estudos prospectivos para elucidar a relação entre sobrecarga de fluido e doença na UTI Pediátrica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68413"/>
            <a:ext cx="4122738" cy="4805362"/>
          </a:xfrm>
          <a:prstGeom prst="rect">
            <a:avLst/>
          </a:prstGeom>
          <a:noFill/>
        </p:spPr>
      </p:pic>
      <p:pic>
        <p:nvPicPr>
          <p:cNvPr id="6758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1268413"/>
            <a:ext cx="4643438" cy="3263900"/>
          </a:xfrm>
          <a:prstGeom prst="rect">
            <a:avLst/>
          </a:prstGeom>
          <a:noFill/>
        </p:spPr>
      </p:pic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2392363" y="709613"/>
            <a:ext cx="1263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ABSTRACT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/>
          </p:cNvSpPr>
          <p:nvPr>
            <p:ph type="title"/>
          </p:nvPr>
        </p:nvSpPr>
        <p:spPr>
          <a:xfrm>
            <a:off x="866775" y="927100"/>
            <a:ext cx="6345238" cy="709613"/>
          </a:xfrm>
        </p:spPr>
        <p:txBody>
          <a:bodyPr/>
          <a:lstStyle/>
          <a:p>
            <a:r>
              <a:rPr lang="pt-BR" smtClean="0"/>
              <a:t>                 References</a:t>
            </a:r>
          </a:p>
        </p:txBody>
      </p:sp>
      <p:pic>
        <p:nvPicPr>
          <p:cNvPr id="6861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00213"/>
            <a:ext cx="3986213" cy="5006975"/>
          </a:xfrm>
          <a:prstGeom prst="rect">
            <a:avLst/>
          </a:prstGeom>
          <a:noFill/>
        </p:spPr>
      </p:pic>
      <p:pic>
        <p:nvPicPr>
          <p:cNvPr id="6861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72088" y="1050925"/>
            <a:ext cx="3871912" cy="58070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981075"/>
            <a:ext cx="4710113" cy="5391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/>
          </p:cNvSpPr>
          <p:nvPr>
            <p:ph type="title"/>
          </p:nvPr>
        </p:nvSpPr>
        <p:spPr>
          <a:xfrm>
            <a:off x="866775" y="927100"/>
            <a:ext cx="6345238" cy="709613"/>
          </a:xfrm>
        </p:spPr>
        <p:txBody>
          <a:bodyPr/>
          <a:lstStyle/>
          <a:p>
            <a:pPr algn="ctr"/>
            <a:r>
              <a:rPr lang="pt-BR" sz="2800" smtClean="0">
                <a:solidFill>
                  <a:srgbClr val="FFFF00"/>
                </a:solidFill>
              </a:rPr>
              <a:t>Nota do Editor do site, Dr. Paulo R. Margotto. Consultem também! Aqui e Agora!</a:t>
            </a:r>
          </a:p>
        </p:txBody>
      </p:sp>
      <p:sp>
        <p:nvSpPr>
          <p:cNvPr id="6963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/>
              <a:t>Efeitos da sobrecarga hídrica</a:t>
            </a:r>
          </a:p>
          <a:p>
            <a:endParaRPr lang="pt-BR" smtClean="0"/>
          </a:p>
        </p:txBody>
      </p:sp>
      <p:pic>
        <p:nvPicPr>
          <p:cNvPr id="69657" name="Picture 25" descr="20170624_1456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3213100"/>
            <a:ext cx="5111750" cy="2876550"/>
          </a:xfrm>
          <a:prstGeom prst="rect">
            <a:avLst/>
          </a:prstGeom>
          <a:noFill/>
        </p:spPr>
      </p:pic>
      <p:sp>
        <p:nvSpPr>
          <p:cNvPr id="69658" name="Text Box 26"/>
          <p:cNvSpPr txBox="1">
            <a:spLocks noChangeArrowheads="1"/>
          </p:cNvSpPr>
          <p:nvPr/>
        </p:nvSpPr>
        <p:spPr bwMode="auto">
          <a:xfrm>
            <a:off x="3203575" y="6237288"/>
            <a:ext cx="25479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hlinkClick r:id="rId3"/>
              </a:rPr>
              <a:t>pmargotto@gmail.com</a:t>
            </a:r>
            <a:r>
              <a:rPr lang="pt-BR"/>
              <a:t> 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/>
          </p:cNvSpPr>
          <p:nvPr>
            <p:ph type="body" idx="1"/>
          </p:nvPr>
        </p:nvSpPr>
        <p:spPr>
          <a:xfrm>
            <a:off x="900113" y="2492375"/>
            <a:ext cx="7704137" cy="41052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400" b="1" smtClean="0">
                <a:solidFill>
                  <a:schemeClr val="accent2"/>
                </a:solidFill>
              </a:rPr>
              <a:t>O presente estudo mostrou que o BH cumulativo positivo no terceiro dia de VM é um fator de risco independente para um menor número de dias livres de VM em lactentes menores de um ano com BVA. </a:t>
            </a:r>
            <a:endParaRPr lang="pt-BR" sz="2400" smtClean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</a:pPr>
            <a:r>
              <a:rPr lang="pt-BR" sz="2400" b="1" smtClean="0">
                <a:solidFill>
                  <a:schemeClr val="accent2"/>
                </a:solidFill>
              </a:rPr>
              <a:t>O BH cumulativo positivo no terceiro dia de VM também apresenta associação com maior PEEP e maior FiO2 utilizados neste mesmo dia</a:t>
            </a:r>
            <a:r>
              <a:rPr lang="pt-BR" sz="2400" smtClean="0">
                <a:solidFill>
                  <a:schemeClr val="accent2"/>
                </a:solidFill>
              </a:rPr>
              <a:t>.</a:t>
            </a:r>
            <a:r>
              <a:rPr lang="pt-BR" sz="2400" smtClean="0"/>
              <a:t> Não houve relação entre BH cumulativo e tempo de internação na UTIP.</a:t>
            </a:r>
          </a:p>
        </p:txBody>
      </p:sp>
      <p:graphicFrame>
        <p:nvGraphicFramePr>
          <p:cNvPr id="71707" name="Group 27"/>
          <p:cNvGraphicFramePr>
            <a:graphicFrameLocks noGrp="1"/>
          </p:cNvGraphicFramePr>
          <p:nvPr/>
        </p:nvGraphicFramePr>
        <p:xfrm>
          <a:off x="755650" y="620713"/>
          <a:ext cx="7488238" cy="974725"/>
        </p:xfrm>
        <a:graphic>
          <a:graphicData uri="http://schemas.openxmlformats.org/drawingml/2006/table">
            <a:tbl>
              <a:tblPr/>
              <a:tblGrid>
                <a:gridCol w="2495550"/>
                <a:gridCol w="2497138"/>
                <a:gridCol w="2495550"/>
              </a:tblGrid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UTI Pedi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ahoma"/>
                          <a:ea typeface="Geneva"/>
                          <a:cs typeface="Times New Roman" pitchFamily="18" charset="0"/>
                          <a:hlinkClick r:id="rId2"/>
                        </a:rPr>
                        <a:t>á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trica:Os efeitos do balan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ahoma"/>
                          <a:ea typeface="Geneva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o h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ahoma"/>
                          <a:ea typeface="Geneva"/>
                          <a:cs typeface="Times New Roman" pitchFamily="18" charset="0"/>
                          <a:hlinkClick r:id="rId2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drico positivo em lactentes menores de um ano com bronquiolite viral aguda submetidas 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ahoma"/>
                          <a:ea typeface="Geneva"/>
                          <a:cs typeface="Times New Roman" pitchFamily="18" charset="0"/>
                          <a:hlinkClick r:id="rId2"/>
                        </a:rPr>
                        <a:t>à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 ventila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ahoma"/>
                          <a:ea typeface="Geneva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ão mecânica (com link neonatal)</a:t>
                      </a:r>
                      <a:b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</a:b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Geneva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Cec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ahoma"/>
                          <a:ea typeface="Geneva"/>
                          <a:cs typeface="Times New Roman" pitchFamily="18" charset="0"/>
                          <a:hlinkClick r:id="rId2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lia Korb, Pedro Celiny Ramos Garcia. Apresenta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ahoma"/>
                          <a:ea typeface="Geneva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Geneva"/>
                          <a:cs typeface="Times New Roman" pitchFamily="18" charset="0"/>
                          <a:hlinkClick r:id="rId2"/>
                        </a:rPr>
                        <a:t>ão:Joaquim Bezerra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Geneva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ahoma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ahoma"/>
                          <a:cs typeface="Times New Roman" pitchFamily="18" charset="0"/>
                        </a:rPr>
                        <a:t>          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71687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8125" y="908050"/>
            <a:ext cx="371475" cy="371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Grp="1"/>
          </p:cNvSpPr>
          <p:nvPr>
            <p:ph type="body" idx="1"/>
          </p:nvPr>
        </p:nvSpPr>
        <p:spPr>
          <a:xfrm>
            <a:off x="863600" y="2489200"/>
            <a:ext cx="7812088" cy="3530600"/>
          </a:xfrm>
        </p:spPr>
        <p:txBody>
          <a:bodyPr/>
          <a:lstStyle/>
          <a:p>
            <a:r>
              <a:rPr lang="pt-BR" b="1" smtClean="0"/>
              <a:t>Com base nos achados do presente estudo, </a:t>
            </a:r>
            <a:r>
              <a:rPr lang="pt-BR" b="1" smtClean="0">
                <a:solidFill>
                  <a:srgbClr val="0033CC"/>
                </a:solidFill>
              </a:rPr>
              <a:t>os autores sugerem  que o controle do BH seja levado em consideração nos pacientes com BVA submetidos à VM</a:t>
            </a:r>
            <a:r>
              <a:rPr lang="pt-BR" b="1" smtClean="0"/>
              <a:t>.</a:t>
            </a:r>
            <a:r>
              <a:rPr lang="pt-BR" smtClean="0"/>
              <a:t> A determinação do BH alvo para estes pacientes ainda deve ser estudado.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60350"/>
            <a:ext cx="8137525" cy="615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0361" name="Group 9"/>
          <p:cNvGraphicFramePr>
            <a:graphicFrameLocks noGrp="1"/>
          </p:cNvGraphicFramePr>
          <p:nvPr/>
        </p:nvGraphicFramePr>
        <p:xfrm>
          <a:off x="1763713" y="1916113"/>
          <a:ext cx="6696075" cy="2717800"/>
        </p:xfrm>
        <a:graphic>
          <a:graphicData uri="http://schemas.openxmlformats.org/drawingml/2006/table">
            <a:tbl>
              <a:tblPr/>
              <a:tblGrid>
                <a:gridCol w="5913437"/>
                <a:gridCol w="782638"/>
              </a:tblGrid>
              <a:tr h="2038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pt-BR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pitchFamily="34" charset="0"/>
                        </a:rPr>
                        <a:t>Hemodinâmica neonatal</a:t>
                      </a:r>
                      <a:br>
                        <a:rPr kumimoji="0" lang="pt-BR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pitchFamily="34" charset="0"/>
                        </a:rPr>
                      </a:br>
                      <a:r>
                        <a:rPr kumimoji="0" lang="pt-BR" sz="4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pitchFamily="34" charset="0"/>
                        </a:rPr>
                        <a:t>Autor(es): Alexandre Peixoto Serafim</a:t>
                      </a:r>
                      <a:endParaRPr kumimoji="0" lang="pt-BR" sz="4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4289" marR="14289" marT="19050" marB="19050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endParaRPr kumimoji="0" lang="pt-BR" sz="1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4289" marR="14289" marT="19050" marB="19050" horzOverflow="overflow">
                    <a:lnL>
                      <a:noFill/>
                    </a:lnL>
                    <a:lnR>
                      <a:noFill/>
                    </a:lnR>
                    <a:lnT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pic>
        <p:nvPicPr>
          <p:cNvPr id="100359" name="Imagem 123" descr="Descrição: http://www.paulomargotto.com.br/images/link2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8488" y="2852738"/>
            <a:ext cx="398462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360" name="AutoShape 2"/>
          <p:cNvSpPr>
            <a:spLocks noChangeArrowheads="1"/>
          </p:cNvSpPr>
          <p:nvPr/>
        </p:nvSpPr>
        <p:spPr bwMode="auto">
          <a:xfrm>
            <a:off x="7835900" y="5300663"/>
            <a:ext cx="731838" cy="485775"/>
          </a:xfrm>
          <a:prstGeom prst="rightArrow">
            <a:avLst>
              <a:gd name="adj1" fmla="val 50000"/>
              <a:gd name="adj2" fmla="val 5020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pt-BR">
              <a:latin typeface="Century Schoolbook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/>
          </p:cNvSpPr>
          <p:nvPr/>
        </p:nvSpPr>
        <p:spPr bwMode="auto">
          <a:xfrm>
            <a:off x="1889125" y="188913"/>
            <a:ext cx="5607050" cy="946150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 eaLnBrk="1" hangingPunct="1"/>
            <a:r>
              <a:rPr lang="en-US" sz="2800">
                <a:solidFill>
                  <a:srgbClr val="FFFF00"/>
                </a:solidFill>
                <a:latin typeface="Century Schoolbook" pitchFamily="18" charset="0"/>
              </a:rPr>
              <a:t>Sobrecarga hídrica está associada</a:t>
            </a:r>
          </a:p>
          <a:p>
            <a:pPr algn="ctr" eaLnBrk="1" hangingPunct="1"/>
            <a:r>
              <a:rPr lang="en-US" sz="2800">
                <a:solidFill>
                  <a:srgbClr val="FFFF00"/>
                </a:solidFill>
                <a:latin typeface="Century Schoolbook" pitchFamily="18" charset="0"/>
              </a:rPr>
              <a:t>com desfechos piores em adultos</a:t>
            </a:r>
            <a:endParaRPr lang="en-US">
              <a:solidFill>
                <a:srgbClr val="FFFF00"/>
              </a:solidFill>
              <a:latin typeface="Century Schoolbook" pitchFamily="18" charset="0"/>
            </a:endParaRPr>
          </a:p>
        </p:txBody>
      </p:sp>
      <p:pic>
        <p:nvPicPr>
          <p:cNvPr id="101379" name="Picture 5" descr="asasasa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1113" y="1100138"/>
            <a:ext cx="6657975" cy="498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/>
          </p:cNvSpPr>
          <p:nvPr/>
        </p:nvSpPr>
        <p:spPr bwMode="auto">
          <a:xfrm>
            <a:off x="369888" y="300038"/>
            <a:ext cx="7780337" cy="857250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eaLnBrk="1" hangingPunct="1"/>
            <a:r>
              <a:rPr lang="en-US" sz="2800">
                <a:solidFill>
                  <a:srgbClr val="FFFF00"/>
                </a:solidFill>
                <a:latin typeface="Century Schoolbook" pitchFamily="18" charset="0"/>
              </a:rPr>
              <a:t>Prolonga o tempo de ventilação mecânica</a:t>
            </a:r>
          </a:p>
          <a:p>
            <a:pPr algn="ctr" eaLnBrk="1" hangingPunct="1"/>
            <a:r>
              <a:rPr lang="en-US" sz="2800">
                <a:solidFill>
                  <a:srgbClr val="FFFF00"/>
                </a:solidFill>
                <a:latin typeface="Century Schoolbook" pitchFamily="18" charset="0"/>
              </a:rPr>
              <a:t>em adultos com lesão pulmonar</a:t>
            </a:r>
          </a:p>
        </p:txBody>
      </p:sp>
      <p:sp>
        <p:nvSpPr>
          <p:cNvPr id="102403" name="Rectangle 5"/>
          <p:cNvSpPr>
            <a:spLocks/>
          </p:cNvSpPr>
          <p:nvPr/>
        </p:nvSpPr>
        <p:spPr bwMode="auto">
          <a:xfrm>
            <a:off x="927100" y="6261100"/>
            <a:ext cx="6696075" cy="32702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4291" tIns="32146" rIns="64291" bIns="32146" anchor="ctr">
            <a:spAutoFit/>
          </a:bodyPr>
          <a:lstStyle/>
          <a:p>
            <a:pPr eaLnBrk="1" hangingPunct="1"/>
            <a:r>
              <a:rPr lang="en-US" sz="1700">
                <a:latin typeface="Century Schoolbook" pitchFamily="18" charset="0"/>
                <a:hlinkClick r:id="rId2"/>
              </a:rPr>
              <a:t>Comparison of two fluid-management strategies in acute lung injury.</a:t>
            </a:r>
            <a:endParaRPr lang="en-US" sz="1700">
              <a:latin typeface="Century Schoolbook" pitchFamily="18" charset="0"/>
            </a:endParaRPr>
          </a:p>
        </p:txBody>
      </p:sp>
      <p:sp>
        <p:nvSpPr>
          <p:cNvPr id="102404" name="Line 6"/>
          <p:cNvSpPr>
            <a:spLocks noChangeShapeType="1"/>
          </p:cNvSpPr>
          <p:nvPr/>
        </p:nvSpPr>
        <p:spPr bwMode="auto">
          <a:xfrm>
            <a:off x="622300" y="6062663"/>
            <a:ext cx="354013" cy="252412"/>
          </a:xfrm>
          <a:prstGeom prst="line">
            <a:avLst/>
          </a:prstGeom>
          <a:noFill/>
          <a:ln w="57150">
            <a:solidFill>
              <a:srgbClr val="FF9966"/>
            </a:solidFill>
            <a:round/>
            <a:headEnd/>
            <a:tailEnd type="triangle" w="med" len="med"/>
          </a:ln>
        </p:spPr>
        <p:txBody>
          <a:bodyPr lIns="64291" tIns="32146" rIns="64291" bIns="32146"/>
          <a:lstStyle/>
          <a:p>
            <a:endParaRPr lang="pt-BR"/>
          </a:p>
        </p:txBody>
      </p:sp>
      <p:sp>
        <p:nvSpPr>
          <p:cNvPr id="102405" name="Text Box 7"/>
          <p:cNvSpPr txBox="1">
            <a:spLocks/>
          </p:cNvSpPr>
          <p:nvPr/>
        </p:nvSpPr>
        <p:spPr bwMode="auto">
          <a:xfrm>
            <a:off x="976313" y="5910263"/>
            <a:ext cx="1289050" cy="279400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4291" tIns="32146" rIns="64291" bIns="32146">
            <a:spAutoFit/>
          </a:bodyPr>
          <a:lstStyle/>
          <a:p>
            <a:pPr eaLnBrk="1" hangingPunct="1"/>
            <a:r>
              <a:rPr lang="pt-BR" sz="1400">
                <a:solidFill>
                  <a:srgbClr val="FF9966"/>
                </a:solidFill>
                <a:latin typeface="Gill Sans" charset="0"/>
                <a:ea typeface="ヒラギノ角ゴ ProN W3"/>
                <a:cs typeface="ヒラギノ角ゴ ProN W3"/>
                <a:sym typeface="Gill Sans" charset="0"/>
              </a:rPr>
              <a:t>Artigo Integral!</a:t>
            </a:r>
          </a:p>
        </p:txBody>
      </p:sp>
      <p:pic>
        <p:nvPicPr>
          <p:cNvPr id="102406" name="Picture 8" descr="vvvvvv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8700" y="1150938"/>
            <a:ext cx="6343650" cy="474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5" descr="asasasas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088" y="425450"/>
            <a:ext cx="7999412" cy="600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5" descr="qwqwqwqwq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9088" y="188913"/>
            <a:ext cx="8542337" cy="649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5" descr="weweweweI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925" y="595313"/>
            <a:ext cx="7551738" cy="566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5" descr="wewewewewewm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0888" y="560388"/>
            <a:ext cx="7643812" cy="573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5" descr="Imaasdasdasds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1800" y="330200"/>
            <a:ext cx="8281988" cy="619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/>
          </p:cNvSpPr>
          <p:nvPr/>
        </p:nvSpPr>
        <p:spPr bwMode="auto">
          <a:xfrm>
            <a:off x="582613" y="268288"/>
            <a:ext cx="8237537" cy="854075"/>
          </a:xfrm>
          <a:prstGeom prst="rect">
            <a:avLst/>
          </a:prstGeom>
          <a:solidFill>
            <a:schemeClr val="accent1"/>
          </a:solidFill>
          <a:ln w="12700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eaLnBrk="1" hangingPunct="1"/>
            <a:r>
              <a:rPr lang="en-US" sz="2800">
                <a:solidFill>
                  <a:srgbClr val="FFFF00"/>
                </a:solidFill>
                <a:latin typeface="Century Schoolbook" pitchFamily="18" charset="0"/>
              </a:rPr>
              <a:t>Comparação da coorte Pediátrica com os grupos</a:t>
            </a:r>
          </a:p>
          <a:p>
            <a:pPr algn="ctr" eaLnBrk="1" hangingPunct="1"/>
            <a:r>
              <a:rPr lang="en-US" sz="2800">
                <a:solidFill>
                  <a:srgbClr val="FFFF00"/>
                </a:solidFill>
                <a:latin typeface="Century Schoolbook" pitchFamily="18" charset="0"/>
              </a:rPr>
              <a:t>Liberal e Conservador do estudo FACTT</a:t>
            </a:r>
          </a:p>
        </p:txBody>
      </p:sp>
      <p:pic>
        <p:nvPicPr>
          <p:cNvPr id="108547" name="Picture 5" descr="ertertrete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300" y="1100138"/>
            <a:ext cx="7397750" cy="555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5" descr="dsfdsfdsfdsfage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863" y="428625"/>
            <a:ext cx="8042275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4"/>
          <p:cNvSpPr>
            <a:spLocks/>
          </p:cNvSpPr>
          <p:nvPr/>
        </p:nvSpPr>
        <p:spPr bwMode="auto">
          <a:xfrm>
            <a:off x="573088" y="6183313"/>
            <a:ext cx="7935912" cy="373062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4291" tIns="32146" rIns="64291" bIns="32146" anchor="ctr">
            <a:spAutoFit/>
          </a:bodyPr>
          <a:lstStyle/>
          <a:p>
            <a:pPr eaLnBrk="1" hangingPunct="1"/>
            <a:r>
              <a:rPr lang="en-US" sz="2000" b="1">
                <a:latin typeface="Century Schoolbook" pitchFamily="18" charset="0"/>
                <a:hlinkClick r:id="rId2"/>
              </a:rPr>
              <a:t>Mortality</a:t>
            </a:r>
            <a:r>
              <a:rPr lang="en-US" sz="2000">
                <a:latin typeface="Century Schoolbook" pitchFamily="18" charset="0"/>
                <a:hlinkClick r:id="rId2"/>
              </a:rPr>
              <a:t> </a:t>
            </a:r>
            <a:r>
              <a:rPr lang="en-US" sz="2000" b="1">
                <a:latin typeface="Century Schoolbook" pitchFamily="18" charset="0"/>
                <a:hlinkClick r:id="rId2"/>
              </a:rPr>
              <a:t>after</a:t>
            </a:r>
            <a:r>
              <a:rPr lang="en-US" sz="2000">
                <a:latin typeface="Century Schoolbook" pitchFamily="18" charset="0"/>
                <a:hlinkClick r:id="rId2"/>
              </a:rPr>
              <a:t> </a:t>
            </a:r>
            <a:r>
              <a:rPr lang="en-US" sz="2000" b="1">
                <a:latin typeface="Century Schoolbook" pitchFamily="18" charset="0"/>
                <a:hlinkClick r:id="rId2"/>
              </a:rPr>
              <a:t>fluid</a:t>
            </a:r>
            <a:r>
              <a:rPr lang="en-US" sz="2000">
                <a:latin typeface="Century Schoolbook" pitchFamily="18" charset="0"/>
                <a:hlinkClick r:id="rId2"/>
              </a:rPr>
              <a:t> </a:t>
            </a:r>
            <a:r>
              <a:rPr lang="en-US" sz="2000" b="1">
                <a:latin typeface="Century Schoolbook" pitchFamily="18" charset="0"/>
                <a:hlinkClick r:id="rId2"/>
              </a:rPr>
              <a:t>bolus</a:t>
            </a:r>
            <a:r>
              <a:rPr lang="en-US" sz="2000">
                <a:latin typeface="Century Schoolbook" pitchFamily="18" charset="0"/>
                <a:hlinkClick r:id="rId2"/>
              </a:rPr>
              <a:t> in </a:t>
            </a:r>
            <a:r>
              <a:rPr lang="en-US" sz="2000" b="1">
                <a:latin typeface="Century Schoolbook" pitchFamily="18" charset="0"/>
                <a:hlinkClick r:id="rId2"/>
              </a:rPr>
              <a:t>African</a:t>
            </a:r>
            <a:r>
              <a:rPr lang="en-US" sz="2000">
                <a:latin typeface="Century Schoolbook" pitchFamily="18" charset="0"/>
                <a:hlinkClick r:id="rId2"/>
              </a:rPr>
              <a:t> </a:t>
            </a:r>
            <a:r>
              <a:rPr lang="en-US" sz="2000" b="1">
                <a:latin typeface="Century Schoolbook" pitchFamily="18" charset="0"/>
                <a:hlinkClick r:id="rId2"/>
              </a:rPr>
              <a:t>children</a:t>
            </a:r>
            <a:r>
              <a:rPr lang="en-US" sz="2000">
                <a:latin typeface="Century Schoolbook" pitchFamily="18" charset="0"/>
                <a:hlinkClick r:id="rId2"/>
              </a:rPr>
              <a:t> with severe infection</a:t>
            </a:r>
            <a:r>
              <a:rPr lang="en-US">
                <a:latin typeface="Century Schoolbook" pitchFamily="18" charset="0"/>
                <a:hlinkClick r:id="rId2"/>
              </a:rPr>
              <a:t>.</a:t>
            </a:r>
            <a:endParaRPr lang="en-US">
              <a:latin typeface="Century Schoolbook" pitchFamily="18" charset="0"/>
            </a:endParaRPr>
          </a:p>
        </p:txBody>
      </p:sp>
      <p:sp>
        <p:nvSpPr>
          <p:cNvPr id="110595" name="Line 5"/>
          <p:cNvSpPr>
            <a:spLocks noChangeShapeType="1"/>
          </p:cNvSpPr>
          <p:nvPr/>
        </p:nvSpPr>
        <p:spPr bwMode="auto">
          <a:xfrm>
            <a:off x="622300" y="5554663"/>
            <a:ext cx="304800" cy="760412"/>
          </a:xfrm>
          <a:prstGeom prst="line">
            <a:avLst/>
          </a:prstGeom>
          <a:noFill/>
          <a:ln w="76200">
            <a:solidFill>
              <a:srgbClr val="FF9966"/>
            </a:solidFill>
            <a:round/>
            <a:headEnd/>
            <a:tailEnd type="triangle" w="med" len="med"/>
          </a:ln>
        </p:spPr>
        <p:txBody>
          <a:bodyPr lIns="64291" tIns="32146" rIns="64291" bIns="32146"/>
          <a:lstStyle/>
          <a:p>
            <a:endParaRPr lang="pt-BR"/>
          </a:p>
        </p:txBody>
      </p:sp>
      <p:sp>
        <p:nvSpPr>
          <p:cNvPr id="110596" name="Text Box 6"/>
          <p:cNvSpPr txBox="1">
            <a:spLocks/>
          </p:cNvSpPr>
          <p:nvPr/>
        </p:nvSpPr>
        <p:spPr bwMode="auto">
          <a:xfrm>
            <a:off x="153988" y="5149850"/>
            <a:ext cx="1620837" cy="327025"/>
          </a:xfrm>
          <a:prstGeom prst="rect">
            <a:avLst/>
          </a:prstGeom>
          <a:noFill/>
          <a:ln w="25400">
            <a:noFill/>
            <a:miter lim="800000"/>
            <a:headEnd/>
            <a:tailEnd/>
          </a:ln>
        </p:spPr>
        <p:txBody>
          <a:bodyPr wrap="none" lIns="64291" tIns="32146" rIns="64291" bIns="32146">
            <a:spAutoFit/>
          </a:bodyPr>
          <a:lstStyle/>
          <a:p>
            <a:pPr eaLnBrk="1" hangingPunct="1"/>
            <a:r>
              <a:rPr lang="pt-BR" sz="1700" b="1">
                <a:solidFill>
                  <a:srgbClr val="FF9966"/>
                </a:solidFill>
                <a:latin typeface="Gill Sans" charset="0"/>
                <a:ea typeface="ヒラギノ角ゴ ProN W3"/>
                <a:cs typeface="ヒラギノ角ゴ ProN W3"/>
                <a:sym typeface="Gill Sans" charset="0"/>
              </a:rPr>
              <a:t>Artigo Integral</a:t>
            </a:r>
          </a:p>
        </p:txBody>
      </p:sp>
      <p:pic>
        <p:nvPicPr>
          <p:cNvPr id="110597" name="Picture 8" descr="Isadasdasdas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36725" y="822325"/>
            <a:ext cx="6878638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323850" y="2349500"/>
            <a:ext cx="7848600" cy="4873625"/>
          </a:xfrm>
        </p:spPr>
        <p:txBody>
          <a:bodyPr/>
          <a:lstStyle/>
          <a:p>
            <a:pPr marL="0" indent="0" algn="ctr" defTabSz="914400" eaLnBrk="1" hangingPunct="1">
              <a:buFont typeface="Wingdings 3" pitchFamily="18" charset="2"/>
              <a:buNone/>
            </a:pPr>
            <a:r>
              <a:rPr lang="pt-BR" sz="7200" b="1" smtClean="0">
                <a:solidFill>
                  <a:srgbClr val="0070C0"/>
                </a:solidFill>
                <a:cs typeface="Arial" pitchFamily="34" charset="0"/>
              </a:rPr>
              <a:t>E no recém-nascido?</a:t>
            </a: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468313" y="115888"/>
            <a:ext cx="7467600" cy="11430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/>
          </p:cNvSpPr>
          <p:nvPr>
            <p:ph type="body" idx="4294967295"/>
          </p:nvPr>
        </p:nvSpPr>
        <p:spPr>
          <a:xfrm>
            <a:off x="468313" y="2420938"/>
            <a:ext cx="8229600" cy="5084762"/>
          </a:xfrm>
        </p:spPr>
        <p:txBody>
          <a:bodyPr/>
          <a:lstStyle/>
          <a:p>
            <a:pPr marL="273050" indent="-273050" defTabSz="914400" eaLnBrk="1" hangingPunct="1">
              <a:lnSpc>
                <a:spcPct val="80000"/>
              </a:lnSpc>
            </a:pPr>
            <a:r>
              <a:rPr lang="pt-BR" sz="2000" smtClean="0"/>
              <a:t>Os dados demonstram que os bebês cujas mortes foram consideradas “não inevitável”, baseado na condição de nascimento, receberam uma substancial expansão volumétrica maior do que controles pareados (38,2 vs 18,2 ml / kg, P &lt;0,01).</a:t>
            </a:r>
          </a:p>
          <a:p>
            <a:pPr marL="273050" indent="-273050" defTabSz="914400" eaLnBrk="1" hangingPunct="1">
              <a:lnSpc>
                <a:spcPct val="80000"/>
              </a:lnSpc>
            </a:pPr>
            <a:r>
              <a:rPr lang="pt-BR" sz="2000" smtClean="0"/>
              <a:t> A indicação mais comum para o expansão de volume é a hipotensão. Entretanto nos prematuros,  hipotensão é difícil de ser avaliada por técnicas não invasivas. Além </a:t>
            </a:r>
            <a:r>
              <a:rPr lang="pt-BR" sz="2000" b="1" smtClean="0">
                <a:solidFill>
                  <a:srgbClr val="0000FF"/>
                </a:solidFill>
              </a:rPr>
              <a:t>estas crianças  hipotensos podem ter volume sanguíneo semelhantes aos normotensos.</a:t>
            </a:r>
          </a:p>
          <a:p>
            <a:pPr marL="273050" indent="-273050" defTabSz="914400" eaLnBrk="1" hangingPunct="1">
              <a:lnSpc>
                <a:spcPct val="80000"/>
              </a:lnSpc>
            </a:pPr>
            <a:r>
              <a:rPr lang="pt-BR" sz="2000" b="1" smtClean="0"/>
              <a:t>Exames  ecocardiográficos sugerem que, </a:t>
            </a:r>
            <a:r>
              <a:rPr lang="pt-BR" sz="2000" b="1" smtClean="0">
                <a:solidFill>
                  <a:srgbClr val="0000FF"/>
                </a:solidFill>
              </a:rPr>
              <a:t>em prematuros durante as primeiras 24 h de vida</a:t>
            </a:r>
            <a:r>
              <a:rPr lang="pt-BR" sz="2000" b="1" smtClean="0"/>
              <a:t>, </a:t>
            </a:r>
            <a:r>
              <a:rPr lang="pt-BR" sz="2000" b="1" smtClean="0">
                <a:solidFill>
                  <a:srgbClr val="EE0044"/>
                </a:solidFill>
              </a:rPr>
              <a:t>a causa mais provável  de hipotensão arterial  é a disfunção do miocárdio</a:t>
            </a:r>
            <a:r>
              <a:rPr lang="pt-BR" sz="2000" b="1" smtClean="0"/>
              <a:t> que responde pior ao volume  do que ao suporte com drogas inotrópicas.</a:t>
            </a:r>
          </a:p>
        </p:txBody>
      </p:sp>
      <p:graphicFrame>
        <p:nvGraphicFramePr>
          <p:cNvPr id="112648" name="Group 8"/>
          <p:cNvGraphicFramePr>
            <a:graphicFrameLocks noGrp="1"/>
          </p:cNvGraphicFramePr>
          <p:nvPr/>
        </p:nvGraphicFramePr>
        <p:xfrm>
          <a:off x="755650" y="260350"/>
          <a:ext cx="7345363" cy="1738313"/>
        </p:xfrm>
        <a:graphic>
          <a:graphicData uri="http://schemas.openxmlformats.org/drawingml/2006/table">
            <a:tbl>
              <a:tblPr/>
              <a:tblGrid>
                <a:gridCol w="6569075"/>
                <a:gridCol w="776288"/>
              </a:tblGrid>
              <a:tr h="944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Expansão de volume excessiva e morte neonatal nos rec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m-nascidos prematuros de 27-28 semanas de gesta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Ewer AK et al. Apresenta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Freed Anuncia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ão, Estevão Borges, Rodrigo de Deus, Paulo R. Margotto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latin typeface="Century Gothic" pitchFamily="34" charset="0"/>
                        <a:cs typeface="Arial" pitchFamily="34" charset="0"/>
                      </a:endParaRPr>
                    </a:p>
                  </a:txBody>
                  <a:tcPr marT="45648" marB="45648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48" marB="45648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12646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08850" y="765175"/>
            <a:ext cx="522288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47" name="AutoShape 11"/>
          <p:cNvSpPr>
            <a:spLocks noChangeArrowheads="1"/>
          </p:cNvSpPr>
          <p:nvPr/>
        </p:nvSpPr>
        <p:spPr bwMode="auto">
          <a:xfrm>
            <a:off x="7369175" y="6372225"/>
            <a:ext cx="976313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pt-BR">
              <a:latin typeface="Century Schoolbook" pitchFamily="18" charset="0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/>
          </p:cNvSpPr>
          <p:nvPr>
            <p:ph type="body" idx="4294967295"/>
          </p:nvPr>
        </p:nvSpPr>
        <p:spPr>
          <a:xfrm>
            <a:off x="457200" y="260350"/>
            <a:ext cx="7467600" cy="6213475"/>
          </a:xfrm>
          <a:solidFill>
            <a:schemeClr val="bg1"/>
          </a:solidFill>
        </p:spPr>
        <p:txBody>
          <a:bodyPr/>
          <a:lstStyle/>
          <a:p>
            <a:pPr marL="273050" indent="-273050" defTabSz="914400" eaLnBrk="1" hangingPunct="1">
              <a:lnSpc>
                <a:spcPct val="80000"/>
              </a:lnSpc>
            </a:pPr>
            <a:r>
              <a:rPr lang="pt-BR" sz="2400" smtClean="0"/>
              <a:t>Os autores desse estudo estimaram que os bebês tiveram uma probabilidade </a:t>
            </a:r>
            <a:r>
              <a:rPr lang="pt-BR" sz="2400" smtClean="0">
                <a:solidFill>
                  <a:srgbClr val="EE0044"/>
                </a:solidFill>
              </a:rPr>
              <a:t>14 vezes maior de desenvolver hemorragia intraventricular quando receberam volume excessivo</a:t>
            </a:r>
            <a:r>
              <a:rPr lang="pt-BR" sz="2400" smtClean="0"/>
              <a:t> enquanto se apresentavam</a:t>
            </a:r>
            <a:br>
              <a:rPr lang="pt-BR" sz="2400" smtClean="0"/>
            </a:br>
            <a:r>
              <a:rPr lang="pt-BR" sz="2400" smtClean="0"/>
              <a:t>normotensos. </a:t>
            </a:r>
          </a:p>
          <a:p>
            <a:pPr marL="273050" indent="-273050" defTabSz="914400" eaLnBrk="1" hangingPunct="1">
              <a:lnSpc>
                <a:spcPct val="80000"/>
              </a:lnSpc>
            </a:pPr>
            <a:r>
              <a:rPr lang="pt-BR" sz="2400" smtClean="0">
                <a:solidFill>
                  <a:srgbClr val="EE0044"/>
                </a:solidFill>
              </a:rPr>
              <a:t>Expansão de volume  excessiva</a:t>
            </a:r>
            <a:r>
              <a:rPr lang="pt-BR" sz="2400" smtClean="0"/>
              <a:t> pode conduzir a um maior comprometimento cardíaco com insuficiência cardíaca e hipotensão arterial, que poderia, por sua vez,  levar a uma mais rápida administração de grandes volumes. </a:t>
            </a:r>
          </a:p>
          <a:p>
            <a:pPr marL="273050" indent="-273050" defTabSz="914400" eaLnBrk="1" hangingPunct="1">
              <a:lnSpc>
                <a:spcPct val="80000"/>
              </a:lnSpc>
            </a:pPr>
            <a:r>
              <a:rPr lang="pt-BR" sz="2400" smtClean="0"/>
              <a:t>As consequências do comprometimento miocárdico podem levar a manifestações como </a:t>
            </a:r>
            <a:r>
              <a:rPr lang="pt-BR" sz="2400" smtClean="0">
                <a:solidFill>
                  <a:srgbClr val="EE0044"/>
                </a:solidFill>
              </a:rPr>
              <a:t>hemorragia pulmonar, hemorragia intracraniana  ou parada cardiorrespiratória</a:t>
            </a:r>
            <a:r>
              <a:rPr lang="pt-BR" sz="2400" smtClean="0"/>
              <a:t>. </a:t>
            </a:r>
          </a:p>
          <a:p>
            <a:pPr marL="273050" indent="-273050" defTabSz="914400" eaLnBrk="1" hangingPunct="1">
              <a:lnSpc>
                <a:spcPct val="80000"/>
              </a:lnSpc>
            </a:pPr>
            <a:r>
              <a:rPr lang="pt-BR" sz="2400" smtClean="0"/>
              <a:t>Estas mortes representaram 75% de todas as mortes’ não inevitáveis '  e a </a:t>
            </a:r>
            <a:r>
              <a:rPr lang="pt-BR" sz="2400" smtClean="0">
                <a:solidFill>
                  <a:srgbClr val="EE0044"/>
                </a:solidFill>
              </a:rPr>
              <a:t>maioria (nove em cada 12) dos bebês que morreram a partir dessas condições receberam </a:t>
            </a:r>
            <a:r>
              <a:rPr lang="pt-BR" sz="2400" b="1" smtClean="0">
                <a:solidFill>
                  <a:srgbClr val="EE0044"/>
                </a:solidFill>
              </a:rPr>
              <a:t>&gt; 30 ml / kg</a:t>
            </a:r>
            <a:r>
              <a:rPr lang="pt-BR" sz="2400" smtClean="0">
                <a:solidFill>
                  <a:srgbClr val="EE0044"/>
                </a:solidFill>
              </a:rPr>
              <a:t> expansão volumétrica. </a:t>
            </a:r>
            <a:br>
              <a:rPr lang="pt-BR" sz="2400" smtClean="0">
                <a:solidFill>
                  <a:srgbClr val="EE0044"/>
                </a:solidFill>
              </a:rPr>
            </a:br>
            <a:endParaRPr lang="pt-BR" sz="2400" smtClean="0">
              <a:solidFill>
                <a:srgbClr val="EE0044"/>
              </a:solidFill>
            </a:endParaRPr>
          </a:p>
          <a:p>
            <a:pPr marL="273050" indent="-273050" defTabSz="914400" eaLnBrk="1" hangingPunct="1">
              <a:lnSpc>
                <a:spcPct val="80000"/>
              </a:lnSpc>
            </a:pPr>
            <a:endParaRPr lang="pt-BR" sz="2400" smtClean="0"/>
          </a:p>
          <a:p>
            <a:pPr marL="273050" indent="-273050" defTabSz="914400" eaLnBrk="1" hangingPunct="1">
              <a:lnSpc>
                <a:spcPct val="80000"/>
              </a:lnSpc>
            </a:pPr>
            <a:endParaRPr lang="pt-BR" sz="2400" smtClean="0"/>
          </a:p>
        </p:txBody>
      </p:sp>
      <p:sp>
        <p:nvSpPr>
          <p:cNvPr id="113667" name="AutoShape 3"/>
          <p:cNvSpPr>
            <a:spLocks noChangeArrowheads="1"/>
          </p:cNvSpPr>
          <p:nvPr/>
        </p:nvSpPr>
        <p:spPr bwMode="auto">
          <a:xfrm flipV="1">
            <a:off x="323850" y="5157788"/>
            <a:ext cx="503238" cy="620712"/>
          </a:xfrm>
          <a:prstGeom prst="lightningBolt">
            <a:avLst/>
          </a:prstGeom>
          <a:solidFill>
            <a:srgbClr val="EE0044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pt-BR">
              <a:latin typeface="Century Schoolbook" pitchFamily="18" charset="0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/>
          </p:cNvSpPr>
          <p:nvPr>
            <p:ph type="title"/>
          </p:nvPr>
        </p:nvSpPr>
        <p:spPr>
          <a:xfrm>
            <a:off x="866775" y="927100"/>
            <a:ext cx="6345238" cy="709613"/>
          </a:xfrm>
        </p:spPr>
        <p:txBody>
          <a:bodyPr/>
          <a:lstStyle/>
          <a:p>
            <a:r>
              <a:rPr lang="pt-BR" smtClean="0">
                <a:solidFill>
                  <a:srgbClr val="FFFF00"/>
                </a:solidFill>
              </a:rPr>
              <a:t>OBRIGADO!</a:t>
            </a:r>
          </a:p>
        </p:txBody>
      </p:sp>
      <p:pic>
        <p:nvPicPr>
          <p:cNvPr id="114692" name="Picture 6"/>
          <p:cNvPicPr>
            <a:picLocks noChangeAspect="1" noChangeArrowheads="1"/>
          </p:cNvPicPr>
          <p:nvPr/>
        </p:nvPicPr>
        <p:blipFill>
          <a:blip r:embed="rId2">
            <a:lum bright="12000"/>
          </a:blip>
          <a:srcRect/>
          <a:stretch>
            <a:fillRect/>
          </a:stretch>
        </p:blipFill>
        <p:spPr bwMode="auto">
          <a:xfrm>
            <a:off x="2051050" y="2133600"/>
            <a:ext cx="4968875" cy="383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Íon - Sala da Diretoria">
  <a:themeElements>
    <a:clrScheme name="Íon - Sala da Diretoria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Íon - Sala da Diretoria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Íon - Sala da Diretoria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6123</TotalTime>
  <Words>1869</Words>
  <Application>Microsoft Office PowerPoint</Application>
  <PresentationFormat>Apresentação na tela (4:3)</PresentationFormat>
  <Paragraphs>164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51</vt:i4>
      </vt:variant>
    </vt:vector>
  </HeadingPairs>
  <TitlesOfParts>
    <vt:vector size="52" baseType="lpstr">
      <vt:lpstr>Íon - Sala da Diretoria</vt:lpstr>
      <vt:lpstr> Sobrecarga precoce de fluido prolonga a ventilação em criança com doença viral no trato respiratório inferior</vt:lpstr>
      <vt:lpstr>Introdução</vt:lpstr>
      <vt:lpstr>Introdução</vt:lpstr>
      <vt:lpstr>Introdução</vt:lpstr>
      <vt:lpstr>Introdução</vt:lpstr>
      <vt:lpstr>Materiais e Métodos</vt:lpstr>
      <vt:lpstr>Materiais e Métodos</vt:lpstr>
      <vt:lpstr>Materiais e Métodos</vt:lpstr>
      <vt:lpstr>Materiais e Métodos</vt:lpstr>
      <vt:lpstr>Materiais e Métodos</vt:lpstr>
      <vt:lpstr>Materiais e Métodos</vt:lpstr>
      <vt:lpstr>Materiais e Métodos</vt:lpstr>
      <vt:lpstr>Análise estatística</vt:lpstr>
      <vt:lpstr>Resultados</vt:lpstr>
      <vt:lpstr>Slide 15</vt:lpstr>
      <vt:lpstr>Resultados</vt:lpstr>
      <vt:lpstr>Resultados</vt:lpstr>
      <vt:lpstr>Slide 18</vt:lpstr>
      <vt:lpstr>Slide 19</vt:lpstr>
      <vt:lpstr>Slide 20</vt:lpstr>
      <vt:lpstr>Slide 21</vt:lpstr>
      <vt:lpstr>Slide 22</vt:lpstr>
      <vt:lpstr>Slide 23</vt:lpstr>
      <vt:lpstr>Discussão</vt:lpstr>
      <vt:lpstr>Discussão</vt:lpstr>
      <vt:lpstr>Discussão</vt:lpstr>
      <vt:lpstr>Discussão</vt:lpstr>
      <vt:lpstr>Slide 28</vt:lpstr>
      <vt:lpstr>Conclusão</vt:lpstr>
      <vt:lpstr>Slide 30</vt:lpstr>
      <vt:lpstr>                 References</vt:lpstr>
      <vt:lpstr>Slide 32</vt:lpstr>
      <vt:lpstr>Nota do Editor do site, Dr. Paulo R. Margotto. Consultem também! Aqui e Agora!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OBRIGADO!</vt:lpstr>
    </vt:vector>
  </TitlesOfParts>
  <Company>Notebook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Clube da Revista Early fluid overload prolongs mechanical ventilation in children with viral-lower respiratory tract disease</dc:title>
  <dc:creator>JULIANA</dc:creator>
  <cp:lastModifiedBy>Paulo</cp:lastModifiedBy>
  <cp:revision>13</cp:revision>
  <dcterms:created xsi:type="dcterms:W3CDTF">2006-07-05T00:51:36Z</dcterms:created>
  <dcterms:modified xsi:type="dcterms:W3CDTF">2017-07-20T11:01:14Z</dcterms:modified>
</cp:coreProperties>
</file>