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7"/>
  </p:notes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2" r:id="rId36"/>
    <p:sldId id="291" r:id="rId37"/>
    <p:sldId id="312" r:id="rId38"/>
    <p:sldId id="293" r:id="rId39"/>
    <p:sldId id="294" r:id="rId40"/>
    <p:sldId id="313" r:id="rId41"/>
    <p:sldId id="295" r:id="rId42"/>
    <p:sldId id="297" r:id="rId43"/>
    <p:sldId id="296" r:id="rId44"/>
    <p:sldId id="298" r:id="rId45"/>
    <p:sldId id="299" r:id="rId46"/>
    <p:sldId id="300" r:id="rId47"/>
    <p:sldId id="302" r:id="rId48"/>
    <p:sldId id="303" r:id="rId49"/>
    <p:sldId id="304" r:id="rId50"/>
    <p:sldId id="305" r:id="rId51"/>
    <p:sldId id="307" r:id="rId52"/>
    <p:sldId id="308" r:id="rId53"/>
    <p:sldId id="309" r:id="rId54"/>
    <p:sldId id="310" r:id="rId55"/>
    <p:sldId id="311" r:id="rId56"/>
    <p:sldId id="314" r:id="rId57"/>
    <p:sldId id="326" r:id="rId58"/>
    <p:sldId id="327" r:id="rId59"/>
    <p:sldId id="328" r:id="rId60"/>
    <p:sldId id="329" r:id="rId61"/>
    <p:sldId id="330" r:id="rId62"/>
    <p:sldId id="316" r:id="rId63"/>
    <p:sldId id="317" r:id="rId64"/>
    <p:sldId id="319" r:id="rId65"/>
    <p:sldId id="320" r:id="rId66"/>
    <p:sldId id="321" r:id="rId67"/>
    <p:sldId id="322" r:id="rId68"/>
    <p:sldId id="323" r:id="rId69"/>
    <p:sldId id="324" r:id="rId70"/>
    <p:sldId id="325" r:id="rId71"/>
    <p:sldId id="331" r:id="rId72"/>
    <p:sldId id="332" r:id="rId73"/>
    <p:sldId id="333" r:id="rId74"/>
    <p:sldId id="334" r:id="rId75"/>
    <p:sldId id="335" r:id="rId7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Calisto MT"/>
        <a:ea typeface="MS PGothic" pitchFamily="34" charset="-128"/>
        <a:cs typeface="Arial" charset="0"/>
      </a:defRPr>
    </a:lvl1pPr>
    <a:lvl2pPr marL="457200" algn="l" rtl="0" fontAlgn="base">
      <a:spcBef>
        <a:spcPct val="0"/>
      </a:spcBef>
      <a:spcAft>
        <a:spcPct val="0"/>
      </a:spcAft>
      <a:defRPr kern="1200">
        <a:solidFill>
          <a:schemeClr val="tx1"/>
        </a:solidFill>
        <a:latin typeface="Calisto MT"/>
        <a:ea typeface="MS PGothic" pitchFamily="34" charset="-128"/>
        <a:cs typeface="Arial" charset="0"/>
      </a:defRPr>
    </a:lvl2pPr>
    <a:lvl3pPr marL="914400" algn="l" rtl="0" fontAlgn="base">
      <a:spcBef>
        <a:spcPct val="0"/>
      </a:spcBef>
      <a:spcAft>
        <a:spcPct val="0"/>
      </a:spcAft>
      <a:defRPr kern="1200">
        <a:solidFill>
          <a:schemeClr val="tx1"/>
        </a:solidFill>
        <a:latin typeface="Calisto MT"/>
        <a:ea typeface="MS PGothic" pitchFamily="34" charset="-128"/>
        <a:cs typeface="Arial" charset="0"/>
      </a:defRPr>
    </a:lvl3pPr>
    <a:lvl4pPr marL="1371600" algn="l" rtl="0" fontAlgn="base">
      <a:spcBef>
        <a:spcPct val="0"/>
      </a:spcBef>
      <a:spcAft>
        <a:spcPct val="0"/>
      </a:spcAft>
      <a:defRPr kern="1200">
        <a:solidFill>
          <a:schemeClr val="tx1"/>
        </a:solidFill>
        <a:latin typeface="Calisto MT"/>
        <a:ea typeface="MS PGothic" pitchFamily="34" charset="-128"/>
        <a:cs typeface="Arial" charset="0"/>
      </a:defRPr>
    </a:lvl4pPr>
    <a:lvl5pPr marL="1828800" algn="l" rtl="0" fontAlgn="base">
      <a:spcBef>
        <a:spcPct val="0"/>
      </a:spcBef>
      <a:spcAft>
        <a:spcPct val="0"/>
      </a:spcAft>
      <a:defRPr kern="1200">
        <a:solidFill>
          <a:schemeClr val="tx1"/>
        </a:solidFill>
        <a:latin typeface="Calisto MT"/>
        <a:ea typeface="MS PGothic" pitchFamily="34" charset="-128"/>
        <a:cs typeface="Arial" charset="0"/>
      </a:defRPr>
    </a:lvl5pPr>
    <a:lvl6pPr marL="2286000" algn="l" defTabSz="914400" rtl="0" eaLnBrk="1" latinLnBrk="0" hangingPunct="1">
      <a:defRPr kern="1200">
        <a:solidFill>
          <a:schemeClr val="tx1"/>
        </a:solidFill>
        <a:latin typeface="Calisto MT"/>
        <a:ea typeface="MS PGothic" pitchFamily="34" charset="-128"/>
        <a:cs typeface="Arial" charset="0"/>
      </a:defRPr>
    </a:lvl6pPr>
    <a:lvl7pPr marL="2743200" algn="l" defTabSz="914400" rtl="0" eaLnBrk="1" latinLnBrk="0" hangingPunct="1">
      <a:defRPr kern="1200">
        <a:solidFill>
          <a:schemeClr val="tx1"/>
        </a:solidFill>
        <a:latin typeface="Calisto MT"/>
        <a:ea typeface="MS PGothic" pitchFamily="34" charset="-128"/>
        <a:cs typeface="Arial" charset="0"/>
      </a:defRPr>
    </a:lvl7pPr>
    <a:lvl8pPr marL="3200400" algn="l" defTabSz="914400" rtl="0" eaLnBrk="1" latinLnBrk="0" hangingPunct="1">
      <a:defRPr kern="1200">
        <a:solidFill>
          <a:schemeClr val="tx1"/>
        </a:solidFill>
        <a:latin typeface="Calisto MT"/>
        <a:ea typeface="MS PGothic" pitchFamily="34" charset="-128"/>
        <a:cs typeface="Arial" charset="0"/>
      </a:defRPr>
    </a:lvl8pPr>
    <a:lvl9pPr marL="3657600" algn="l" defTabSz="914400" rtl="0" eaLnBrk="1" latinLnBrk="0" hangingPunct="1">
      <a:defRPr kern="1200">
        <a:solidFill>
          <a:schemeClr val="tx1"/>
        </a:solidFill>
        <a:latin typeface="Calisto MT"/>
        <a:ea typeface="MS PGothic" pitchFamily="34" charset="-128"/>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00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84" d="100"/>
          <a:sy n="84" d="100"/>
        </p:scale>
        <p:origin x="-1402"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pt-BR"/>
          </a:p>
        </p:txBody>
      </p:sp>
      <p:sp>
        <p:nvSpPr>
          <p:cNvPr id="870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fld id="{EF65F908-9642-4F0E-9F19-EFE46C0D283A}" type="datetimeFigureOut">
              <a:rPr lang="pt-BR"/>
              <a:pPr/>
              <a:t>23/01/2014</a:t>
            </a:fld>
            <a:endParaRPr lang="pt-BR"/>
          </a:p>
        </p:txBody>
      </p:sp>
      <p:sp>
        <p:nvSpPr>
          <p:cNvPr id="870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870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870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pt-BR"/>
          </a:p>
        </p:txBody>
      </p:sp>
      <p:sp>
        <p:nvSpPr>
          <p:cNvPr id="870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CC8A4EE3-3960-44A6-AFE6-E3C179F26EBD}" type="slidenum">
              <a:rPr lang="pt-BR"/>
              <a:pPr/>
              <a:t>‹nº›</a:t>
            </a:fld>
            <a:endParaRPr lang="pt-BR"/>
          </a:p>
        </p:txBody>
      </p:sp>
    </p:spTree>
    <p:extLst>
      <p:ext uri="{BB962C8B-B14F-4D97-AF65-F5344CB8AC3E}">
        <p14:creationId xmlns:p14="http://schemas.microsoft.com/office/powerpoint/2010/main" val="362480434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3949CF1D-A484-48A5-9608-614183391BFC}" type="slidenum">
              <a:rPr lang="pt-BR" sz="1200">
                <a:latin typeface="Arial" charset="0"/>
              </a:rPr>
              <a:pPr algn="r"/>
              <a:t>63</a:t>
            </a:fld>
            <a:endParaRPr lang="pt-BR" sz="1200">
              <a:latin typeface="Arial" charset="0"/>
            </a:endParaRPr>
          </a:p>
        </p:txBody>
      </p:sp>
      <p:sp>
        <p:nvSpPr>
          <p:cNvPr id="88067" name="Rectangle 2"/>
          <p:cNvSpPr txBox="1">
            <a:spLocks noGrp="1" noChangeArrowheads="1"/>
          </p:cNvSpPr>
          <p:nvPr/>
        </p:nvSpPr>
        <p:spPr bwMode="auto">
          <a:xfrm>
            <a:off x="0" y="0"/>
            <a:ext cx="2971800" cy="458788"/>
          </a:xfrm>
          <a:prstGeom prst="rect">
            <a:avLst/>
          </a:prstGeom>
          <a:noFill/>
          <a:ln w="9525">
            <a:noFill/>
            <a:miter lim="800000"/>
            <a:headEnd/>
            <a:tailEnd/>
          </a:ln>
        </p:spPr>
        <p:txBody>
          <a:bodyPr lIns="86466" tIns="43233" rIns="86466" bIns="43233"/>
          <a:lstStyle/>
          <a:p>
            <a:pPr defTabSz="865188" eaLnBrk="0" hangingPunct="0"/>
            <a:r>
              <a:rPr lang="en-US" sz="1100">
                <a:latin typeface="Arial" charset="0"/>
              </a:rPr>
              <a:t>NAVA Training Presentation 2007</a:t>
            </a:r>
          </a:p>
        </p:txBody>
      </p:sp>
      <p:sp>
        <p:nvSpPr>
          <p:cNvPr id="88068" name="Rectangle 6"/>
          <p:cNvSpPr txBox="1">
            <a:spLocks noGrp="1" noChangeArrowheads="1"/>
          </p:cNvSpPr>
          <p:nvPr/>
        </p:nvSpPr>
        <p:spPr bwMode="auto">
          <a:xfrm>
            <a:off x="0" y="8618538"/>
            <a:ext cx="2971800" cy="457200"/>
          </a:xfrm>
          <a:prstGeom prst="rect">
            <a:avLst/>
          </a:prstGeom>
          <a:noFill/>
          <a:ln w="9525">
            <a:noFill/>
            <a:miter lim="800000"/>
            <a:headEnd/>
            <a:tailEnd/>
          </a:ln>
        </p:spPr>
        <p:txBody>
          <a:bodyPr lIns="86466" tIns="43233" rIns="86466" bIns="43233" anchor="b"/>
          <a:lstStyle/>
          <a:p>
            <a:pPr defTabSz="865188" eaLnBrk="0" hangingPunct="0"/>
            <a:endParaRPr lang="sv-SE" sz="800">
              <a:latin typeface="Arial" charset="0"/>
            </a:endParaRPr>
          </a:p>
          <a:p>
            <a:pPr defTabSz="865188" eaLnBrk="0" hangingPunct="0"/>
            <a:r>
              <a:rPr lang="sv-SE" sz="800">
                <a:latin typeface="Arial" charset="0"/>
              </a:rPr>
              <a:t>NAVA Training Presentation.ppt</a:t>
            </a:r>
          </a:p>
        </p:txBody>
      </p:sp>
      <p:sp>
        <p:nvSpPr>
          <p:cNvPr id="88069" name="Rectangle 7"/>
          <p:cNvSpPr txBox="1">
            <a:spLocks noGrp="1" noChangeArrowheads="1"/>
          </p:cNvSpPr>
          <p:nvPr/>
        </p:nvSpPr>
        <p:spPr bwMode="auto">
          <a:xfrm>
            <a:off x="3886200" y="8685213"/>
            <a:ext cx="2971800" cy="458787"/>
          </a:xfrm>
          <a:prstGeom prst="rect">
            <a:avLst/>
          </a:prstGeom>
          <a:noFill/>
          <a:ln w="9525">
            <a:noFill/>
            <a:miter lim="800000"/>
            <a:headEnd/>
            <a:tailEnd/>
          </a:ln>
        </p:spPr>
        <p:txBody>
          <a:bodyPr lIns="86466" tIns="43233" rIns="86466" bIns="43233" anchor="b"/>
          <a:lstStyle/>
          <a:p>
            <a:pPr algn="r" defTabSz="865188" eaLnBrk="0" hangingPunct="0"/>
            <a:fld id="{91B86B8B-8A23-41C5-86E9-4405DD8AAEA5}" type="slidenum">
              <a:rPr lang="sv-SE" sz="1100">
                <a:latin typeface="Arial" charset="0"/>
              </a:rPr>
              <a:pPr algn="r" defTabSz="865188" eaLnBrk="0" hangingPunct="0"/>
              <a:t>63</a:t>
            </a:fld>
            <a:endParaRPr lang="sv-SE" sz="1100">
              <a:latin typeface="Arial" charset="0"/>
            </a:endParaRPr>
          </a:p>
        </p:txBody>
      </p:sp>
      <p:sp>
        <p:nvSpPr>
          <p:cNvPr id="88070" name="Rectangle 2"/>
          <p:cNvSpPr>
            <a:spLocks noGrp="1" noRot="1" noChangeAspect="1" noChangeArrowheads="1" noTextEdit="1"/>
          </p:cNvSpPr>
          <p:nvPr>
            <p:ph type="sldImg"/>
          </p:nvPr>
        </p:nvSpPr>
        <p:spPr>
          <a:xfrm>
            <a:off x="714375" y="395288"/>
            <a:ext cx="3978275" cy="2982912"/>
          </a:xfrm>
          <a:ln/>
        </p:spPr>
      </p:sp>
      <p:sp>
        <p:nvSpPr>
          <p:cNvPr id="88071" name="Rectangle 3"/>
          <p:cNvSpPr>
            <a:spLocks noGrp="1" noChangeArrowheads="1"/>
          </p:cNvSpPr>
          <p:nvPr>
            <p:ph type="body" idx="1"/>
          </p:nvPr>
        </p:nvSpPr>
        <p:spPr>
          <a:xfrm>
            <a:off x="523875" y="3575050"/>
            <a:ext cx="4357688" cy="5175250"/>
          </a:xfrm>
        </p:spPr>
        <p:txBody>
          <a:bodyPr lIns="86466" tIns="43233" rIns="86466" bIns="43233"/>
          <a:lstStyle/>
          <a:p>
            <a:endParaRPr lang="en-US"/>
          </a:p>
          <a:p>
            <a:r>
              <a:rPr lang="en-US"/>
              <a:t>The electrical discharge of the diaphragm is captured through the introduction of an Edi Catheter fitted with an electrode array.</a:t>
            </a:r>
          </a:p>
          <a:p>
            <a:r>
              <a:rPr lang="en-US"/>
              <a:t>Since NAVA uses the Edi to control the ventilator, it is important to understand what the signal represents.  All muscles (including the diaphragm and other respiratory muscles) generate electrical activity to excite muscle contraction.  This electrical excitation is controlled by nerve stimulus and controlled in magnitude by adjusting the stimulation frequency (rate coding) or by adjusting the numbers of nerves that are sending the stimulus (nerve fiber recruitment).  Both, the rate coding and nerve fiber recruitment will be transmitted into muscle fiber motor unit action potentials which will be summed both in time and space producing the intensity of the electrical activity measured on the muscle. </a:t>
            </a:r>
          </a:p>
          <a:p>
            <a:r>
              <a:rPr lang="en-US"/>
              <a:t>To reduce the influence of external noise, the measurement of the muscle electrical activity is performed by bipolar differential recordings, where the signal difference between two single electrodes is measured.  For example the resting Edi measured with electrodes in the esophagus in a healthy subject typically ranges between a few and 10 </a:t>
            </a:r>
            <a:r>
              <a:rPr lang="el-GR">
                <a:cs typeface="Arial" charset="0"/>
              </a:rPr>
              <a:t>μ</a:t>
            </a:r>
            <a:r>
              <a:rPr lang="en-US"/>
              <a:t>V.  Patients with chronic respiratory insufficiency may demonstrate signals 5-7 times stronger.  Due to the differential recording and low signal amplitude, measurement of Edi is sensitive to electrode filtering, external noise, and cross-talk from other muscles e.g. the heart which produces electrical amplitudes of about 10-100 times that of the diaphragm.  Since, the Edi must always be present to initiate a contraction of the diaphragm it should always be possible to record the signal in healthy subjects </a:t>
            </a:r>
          </a:p>
          <a:p>
            <a:endParaRPr lang="en-US"/>
          </a:p>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4E9EB69C-5691-462F-9EFD-9FBAB824CFCD}" type="slidenum">
              <a:rPr lang="pt-BR" sz="1200">
                <a:latin typeface="Arial" charset="0"/>
              </a:rPr>
              <a:pPr algn="r"/>
              <a:t>64</a:t>
            </a:fld>
            <a:endParaRPr lang="pt-BR" sz="1200">
              <a:latin typeface="Arial" charset="0"/>
            </a:endParaRPr>
          </a:p>
        </p:txBody>
      </p:sp>
      <p:sp>
        <p:nvSpPr>
          <p:cNvPr id="91139" name="Rectangle 2"/>
          <p:cNvSpPr txBox="1">
            <a:spLocks noGrp="1" noChangeArrowheads="1"/>
          </p:cNvSpPr>
          <p:nvPr/>
        </p:nvSpPr>
        <p:spPr bwMode="auto">
          <a:xfrm>
            <a:off x="0" y="0"/>
            <a:ext cx="2971800" cy="458788"/>
          </a:xfrm>
          <a:prstGeom prst="rect">
            <a:avLst/>
          </a:prstGeom>
          <a:noFill/>
          <a:ln w="9525">
            <a:noFill/>
            <a:miter lim="800000"/>
            <a:headEnd/>
            <a:tailEnd/>
          </a:ln>
        </p:spPr>
        <p:txBody>
          <a:bodyPr lIns="86466" tIns="43233" rIns="86466" bIns="43233"/>
          <a:lstStyle/>
          <a:p>
            <a:pPr defTabSz="865188" eaLnBrk="0" hangingPunct="0"/>
            <a:r>
              <a:rPr lang="en-US" sz="1100">
                <a:latin typeface="Arial" charset="0"/>
              </a:rPr>
              <a:t>NAVA Training Presentation 2007</a:t>
            </a:r>
          </a:p>
        </p:txBody>
      </p:sp>
      <p:sp>
        <p:nvSpPr>
          <p:cNvPr id="91140" name="Rectangle 6"/>
          <p:cNvSpPr txBox="1">
            <a:spLocks noGrp="1" noChangeArrowheads="1"/>
          </p:cNvSpPr>
          <p:nvPr/>
        </p:nvSpPr>
        <p:spPr bwMode="auto">
          <a:xfrm>
            <a:off x="0" y="8618538"/>
            <a:ext cx="2971800" cy="457200"/>
          </a:xfrm>
          <a:prstGeom prst="rect">
            <a:avLst/>
          </a:prstGeom>
          <a:noFill/>
          <a:ln w="9525">
            <a:noFill/>
            <a:miter lim="800000"/>
            <a:headEnd/>
            <a:tailEnd/>
          </a:ln>
        </p:spPr>
        <p:txBody>
          <a:bodyPr lIns="86466" tIns="43233" rIns="86466" bIns="43233" anchor="b"/>
          <a:lstStyle/>
          <a:p>
            <a:pPr defTabSz="865188" eaLnBrk="0" hangingPunct="0"/>
            <a:endParaRPr lang="sv-SE" sz="800">
              <a:latin typeface="Arial" charset="0"/>
            </a:endParaRPr>
          </a:p>
          <a:p>
            <a:pPr defTabSz="865188" eaLnBrk="0" hangingPunct="0"/>
            <a:r>
              <a:rPr lang="sv-SE" sz="800">
                <a:latin typeface="Arial" charset="0"/>
              </a:rPr>
              <a:t>NAVA Training Presentation.ppt</a:t>
            </a:r>
          </a:p>
        </p:txBody>
      </p:sp>
      <p:sp>
        <p:nvSpPr>
          <p:cNvPr id="91141" name="Rectangle 7"/>
          <p:cNvSpPr txBox="1">
            <a:spLocks noGrp="1" noChangeArrowheads="1"/>
          </p:cNvSpPr>
          <p:nvPr/>
        </p:nvSpPr>
        <p:spPr bwMode="auto">
          <a:xfrm>
            <a:off x="3886200" y="8685213"/>
            <a:ext cx="2971800" cy="458787"/>
          </a:xfrm>
          <a:prstGeom prst="rect">
            <a:avLst/>
          </a:prstGeom>
          <a:noFill/>
          <a:ln w="9525">
            <a:noFill/>
            <a:miter lim="800000"/>
            <a:headEnd/>
            <a:tailEnd/>
          </a:ln>
        </p:spPr>
        <p:txBody>
          <a:bodyPr lIns="86466" tIns="43233" rIns="86466" bIns="43233" anchor="b"/>
          <a:lstStyle/>
          <a:p>
            <a:pPr algn="r" defTabSz="865188" eaLnBrk="0" hangingPunct="0"/>
            <a:fld id="{2807F4CB-DE86-4B6C-90FA-603C757DFCBD}" type="slidenum">
              <a:rPr lang="sv-SE" sz="1100">
                <a:latin typeface="Arial" charset="0"/>
              </a:rPr>
              <a:pPr algn="r" defTabSz="865188" eaLnBrk="0" hangingPunct="0"/>
              <a:t>64</a:t>
            </a:fld>
            <a:endParaRPr lang="sv-SE" sz="1100">
              <a:latin typeface="Arial" charset="0"/>
            </a:endParaRPr>
          </a:p>
        </p:txBody>
      </p:sp>
      <p:sp>
        <p:nvSpPr>
          <p:cNvPr id="91142" name="Rectangle 2"/>
          <p:cNvSpPr>
            <a:spLocks noGrp="1" noRot="1" noChangeAspect="1" noChangeArrowheads="1" noTextEdit="1"/>
          </p:cNvSpPr>
          <p:nvPr>
            <p:ph type="sldImg"/>
          </p:nvPr>
        </p:nvSpPr>
        <p:spPr>
          <a:xfrm>
            <a:off x="714375" y="395288"/>
            <a:ext cx="3978275" cy="2982912"/>
          </a:xfrm>
          <a:ln/>
        </p:spPr>
      </p:sp>
      <p:sp>
        <p:nvSpPr>
          <p:cNvPr id="91143" name="Rectangle 3"/>
          <p:cNvSpPr>
            <a:spLocks noGrp="1" noChangeArrowheads="1"/>
          </p:cNvSpPr>
          <p:nvPr>
            <p:ph type="body" idx="1"/>
          </p:nvPr>
        </p:nvSpPr>
        <p:spPr>
          <a:xfrm>
            <a:off x="523875" y="3575050"/>
            <a:ext cx="4357688" cy="5175250"/>
          </a:xfrm>
        </p:spPr>
        <p:txBody>
          <a:bodyPr lIns="86466" tIns="43233" rIns="86466" bIns="43233"/>
          <a:lstStyle/>
          <a:p>
            <a:r>
              <a:rPr lang="en-US"/>
              <a:t>Traditional ventilator treatment implies that the brain and the ventilator work like two oscillators, the brain generating breaths dependant upon neural and chemical input – The ventilator in its turn is expecting a mechanical input from the airways before any activity is elicited. However, before any mechanical event can take place the respiratory muscles have to be electrically excited. With NAVA, this signal is not only transferred to the diaphragm but also to the ventilator achieving a state where the muscle will contract and suck air into the lung while the ventilator gently amplifies the muscle action by simultaneous pushing gas into the lung (synchronous muscle unloading).</a:t>
            </a:r>
          </a:p>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DA9421CE-05F5-4CD1-8F4E-60267E4FBB85}" type="slidenum">
              <a:rPr lang="pt-BR" sz="1200">
                <a:latin typeface="Arial" charset="0"/>
              </a:rPr>
              <a:pPr algn="r"/>
              <a:t>65</a:t>
            </a:fld>
            <a:endParaRPr lang="pt-BR" sz="1200">
              <a:latin typeface="Arial" charset="0"/>
            </a:endParaRPr>
          </a:p>
        </p:txBody>
      </p:sp>
      <p:sp>
        <p:nvSpPr>
          <p:cNvPr id="93187" name="Rectangle 2"/>
          <p:cNvSpPr txBox="1">
            <a:spLocks noGrp="1" noChangeArrowheads="1"/>
          </p:cNvSpPr>
          <p:nvPr/>
        </p:nvSpPr>
        <p:spPr bwMode="auto">
          <a:xfrm>
            <a:off x="0" y="0"/>
            <a:ext cx="2971800" cy="458788"/>
          </a:xfrm>
          <a:prstGeom prst="rect">
            <a:avLst/>
          </a:prstGeom>
          <a:noFill/>
          <a:ln w="9525">
            <a:noFill/>
            <a:miter lim="800000"/>
            <a:headEnd/>
            <a:tailEnd/>
          </a:ln>
        </p:spPr>
        <p:txBody>
          <a:bodyPr lIns="86466" tIns="43233" rIns="86466" bIns="43233"/>
          <a:lstStyle/>
          <a:p>
            <a:pPr defTabSz="865188" eaLnBrk="0" hangingPunct="0"/>
            <a:r>
              <a:rPr lang="en-US" sz="1100">
                <a:latin typeface="Arial" charset="0"/>
              </a:rPr>
              <a:t>NAVA Training Presentation 2007</a:t>
            </a:r>
          </a:p>
        </p:txBody>
      </p:sp>
      <p:sp>
        <p:nvSpPr>
          <p:cNvPr id="93188" name="Rectangle 6"/>
          <p:cNvSpPr txBox="1">
            <a:spLocks noGrp="1" noChangeArrowheads="1"/>
          </p:cNvSpPr>
          <p:nvPr/>
        </p:nvSpPr>
        <p:spPr bwMode="auto">
          <a:xfrm>
            <a:off x="0" y="8618538"/>
            <a:ext cx="2971800" cy="457200"/>
          </a:xfrm>
          <a:prstGeom prst="rect">
            <a:avLst/>
          </a:prstGeom>
          <a:noFill/>
          <a:ln w="9525">
            <a:noFill/>
            <a:miter lim="800000"/>
            <a:headEnd/>
            <a:tailEnd/>
          </a:ln>
        </p:spPr>
        <p:txBody>
          <a:bodyPr lIns="86466" tIns="43233" rIns="86466" bIns="43233" anchor="b"/>
          <a:lstStyle/>
          <a:p>
            <a:pPr defTabSz="865188" eaLnBrk="0" hangingPunct="0"/>
            <a:endParaRPr lang="sv-SE" sz="800">
              <a:latin typeface="Arial" charset="0"/>
            </a:endParaRPr>
          </a:p>
          <a:p>
            <a:pPr defTabSz="865188" eaLnBrk="0" hangingPunct="0"/>
            <a:r>
              <a:rPr lang="sv-SE" sz="800">
                <a:latin typeface="Arial" charset="0"/>
              </a:rPr>
              <a:t>NAVA Training Presentation.ppt</a:t>
            </a:r>
          </a:p>
        </p:txBody>
      </p:sp>
      <p:sp>
        <p:nvSpPr>
          <p:cNvPr id="93189" name="Rectangle 7"/>
          <p:cNvSpPr txBox="1">
            <a:spLocks noGrp="1" noChangeArrowheads="1"/>
          </p:cNvSpPr>
          <p:nvPr/>
        </p:nvSpPr>
        <p:spPr bwMode="auto">
          <a:xfrm>
            <a:off x="3886200" y="8685213"/>
            <a:ext cx="2971800" cy="458787"/>
          </a:xfrm>
          <a:prstGeom prst="rect">
            <a:avLst/>
          </a:prstGeom>
          <a:noFill/>
          <a:ln w="9525">
            <a:noFill/>
            <a:miter lim="800000"/>
            <a:headEnd/>
            <a:tailEnd/>
          </a:ln>
        </p:spPr>
        <p:txBody>
          <a:bodyPr lIns="86466" tIns="43233" rIns="86466" bIns="43233" anchor="b"/>
          <a:lstStyle/>
          <a:p>
            <a:pPr algn="r" defTabSz="865188" eaLnBrk="0" hangingPunct="0"/>
            <a:fld id="{D39E9E8C-8401-41A2-8FE1-A66D914E674F}" type="slidenum">
              <a:rPr lang="sv-SE" sz="1100">
                <a:latin typeface="Arial" charset="0"/>
              </a:rPr>
              <a:pPr algn="r" defTabSz="865188" eaLnBrk="0" hangingPunct="0"/>
              <a:t>65</a:t>
            </a:fld>
            <a:endParaRPr lang="sv-SE" sz="1100">
              <a:latin typeface="Arial" charset="0"/>
            </a:endParaRPr>
          </a:p>
        </p:txBody>
      </p:sp>
      <p:sp>
        <p:nvSpPr>
          <p:cNvPr id="93190" name="Rectangle 2"/>
          <p:cNvSpPr>
            <a:spLocks noGrp="1" noRot="1" noChangeAspect="1" noChangeArrowheads="1" noTextEdit="1"/>
          </p:cNvSpPr>
          <p:nvPr>
            <p:ph type="sldImg"/>
          </p:nvPr>
        </p:nvSpPr>
        <p:spPr>
          <a:xfrm>
            <a:off x="714375" y="395288"/>
            <a:ext cx="3978275" cy="2982912"/>
          </a:xfrm>
          <a:ln/>
        </p:spPr>
      </p:sp>
      <p:sp>
        <p:nvSpPr>
          <p:cNvPr id="93191" name="Rectangle 3"/>
          <p:cNvSpPr>
            <a:spLocks noGrp="1" noChangeArrowheads="1"/>
          </p:cNvSpPr>
          <p:nvPr>
            <p:ph type="body" idx="1"/>
          </p:nvPr>
        </p:nvSpPr>
        <p:spPr>
          <a:xfrm>
            <a:off x="523875" y="3575050"/>
            <a:ext cx="4357688" cy="5175250"/>
          </a:xfrm>
        </p:spPr>
        <p:txBody>
          <a:bodyPr lIns="86466" tIns="43233" rIns="86466" bIns="43233"/>
          <a:lstStyle/>
          <a:p>
            <a:pPr marL="180975" indent="-180975"/>
            <a:r>
              <a:rPr lang="en-US"/>
              <a:t>Parts needed for NAVA</a:t>
            </a:r>
          </a:p>
          <a:p>
            <a:pPr marL="180975" indent="-180975">
              <a:buFontTx/>
              <a:buChar char="•"/>
            </a:pPr>
            <a:r>
              <a:rPr lang="en-US"/>
              <a:t>NAVA software</a:t>
            </a:r>
          </a:p>
          <a:p>
            <a:pPr marL="180975" indent="-180975">
              <a:buFontTx/>
              <a:buChar char="•"/>
            </a:pPr>
            <a:r>
              <a:rPr lang="en-US"/>
              <a:t>Edi Module</a:t>
            </a:r>
          </a:p>
          <a:p>
            <a:pPr marL="180975" indent="-180975">
              <a:buFontTx/>
              <a:buChar char="•"/>
            </a:pPr>
            <a:r>
              <a:rPr lang="en-US"/>
              <a:t>Edi Cable</a:t>
            </a:r>
          </a:p>
          <a:p>
            <a:pPr marL="180975" indent="-180975">
              <a:buFontTx/>
              <a:buChar char="•"/>
            </a:pPr>
            <a:r>
              <a:rPr lang="en-US"/>
              <a:t>Edi Catheter</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A07A738C-10C8-4577-8B9E-FA175DB4212B}" type="slidenum">
              <a:rPr lang="pt-BR" sz="1200">
                <a:latin typeface="Arial" charset="0"/>
              </a:rPr>
              <a:pPr algn="r"/>
              <a:t>66</a:t>
            </a:fld>
            <a:endParaRPr lang="pt-BR" sz="1200">
              <a:latin typeface="Arial" charset="0"/>
            </a:endParaRPr>
          </a:p>
        </p:txBody>
      </p:sp>
      <p:sp>
        <p:nvSpPr>
          <p:cNvPr id="95235" name="Rectangle 2"/>
          <p:cNvSpPr txBox="1">
            <a:spLocks noGrp="1" noChangeArrowheads="1"/>
          </p:cNvSpPr>
          <p:nvPr/>
        </p:nvSpPr>
        <p:spPr bwMode="auto">
          <a:xfrm>
            <a:off x="0" y="0"/>
            <a:ext cx="2971800" cy="458788"/>
          </a:xfrm>
          <a:prstGeom prst="rect">
            <a:avLst/>
          </a:prstGeom>
          <a:noFill/>
          <a:ln w="9525">
            <a:noFill/>
            <a:miter lim="800000"/>
            <a:headEnd/>
            <a:tailEnd/>
          </a:ln>
        </p:spPr>
        <p:txBody>
          <a:bodyPr lIns="86466" tIns="43233" rIns="86466" bIns="43233"/>
          <a:lstStyle/>
          <a:p>
            <a:pPr defTabSz="865188" eaLnBrk="0" hangingPunct="0"/>
            <a:r>
              <a:rPr lang="en-US" sz="1100">
                <a:latin typeface="Arial" charset="0"/>
              </a:rPr>
              <a:t>NAVA Training Presentation 2007</a:t>
            </a:r>
          </a:p>
        </p:txBody>
      </p:sp>
      <p:sp>
        <p:nvSpPr>
          <p:cNvPr id="95236" name="Rectangle 6"/>
          <p:cNvSpPr txBox="1">
            <a:spLocks noGrp="1" noChangeArrowheads="1"/>
          </p:cNvSpPr>
          <p:nvPr/>
        </p:nvSpPr>
        <p:spPr bwMode="auto">
          <a:xfrm>
            <a:off x="0" y="8618538"/>
            <a:ext cx="2971800" cy="457200"/>
          </a:xfrm>
          <a:prstGeom prst="rect">
            <a:avLst/>
          </a:prstGeom>
          <a:noFill/>
          <a:ln w="9525">
            <a:noFill/>
            <a:miter lim="800000"/>
            <a:headEnd/>
            <a:tailEnd/>
          </a:ln>
        </p:spPr>
        <p:txBody>
          <a:bodyPr lIns="86466" tIns="43233" rIns="86466" bIns="43233" anchor="b"/>
          <a:lstStyle/>
          <a:p>
            <a:pPr defTabSz="865188" eaLnBrk="0" hangingPunct="0"/>
            <a:endParaRPr lang="sv-SE" sz="800">
              <a:latin typeface="Arial" charset="0"/>
            </a:endParaRPr>
          </a:p>
          <a:p>
            <a:pPr defTabSz="865188" eaLnBrk="0" hangingPunct="0"/>
            <a:r>
              <a:rPr lang="sv-SE" sz="800">
                <a:latin typeface="Arial" charset="0"/>
              </a:rPr>
              <a:t>NAVA Training Presentation.ppt</a:t>
            </a:r>
          </a:p>
        </p:txBody>
      </p:sp>
      <p:sp>
        <p:nvSpPr>
          <p:cNvPr id="95237" name="Rectangle 7"/>
          <p:cNvSpPr txBox="1">
            <a:spLocks noGrp="1" noChangeArrowheads="1"/>
          </p:cNvSpPr>
          <p:nvPr/>
        </p:nvSpPr>
        <p:spPr bwMode="auto">
          <a:xfrm>
            <a:off x="3886200" y="8685213"/>
            <a:ext cx="2971800" cy="458787"/>
          </a:xfrm>
          <a:prstGeom prst="rect">
            <a:avLst/>
          </a:prstGeom>
          <a:noFill/>
          <a:ln w="9525">
            <a:noFill/>
            <a:miter lim="800000"/>
            <a:headEnd/>
            <a:tailEnd/>
          </a:ln>
        </p:spPr>
        <p:txBody>
          <a:bodyPr lIns="86466" tIns="43233" rIns="86466" bIns="43233" anchor="b"/>
          <a:lstStyle/>
          <a:p>
            <a:pPr algn="r" defTabSz="865188" eaLnBrk="0" hangingPunct="0"/>
            <a:fld id="{5C42061D-7B8D-4259-A456-4C63BB243015}" type="slidenum">
              <a:rPr lang="sv-SE" sz="1100">
                <a:latin typeface="Arial" charset="0"/>
              </a:rPr>
              <a:pPr algn="r" defTabSz="865188" eaLnBrk="0" hangingPunct="0"/>
              <a:t>66</a:t>
            </a:fld>
            <a:endParaRPr lang="sv-SE" sz="1100">
              <a:latin typeface="Arial" charset="0"/>
            </a:endParaRPr>
          </a:p>
        </p:txBody>
      </p:sp>
      <p:sp>
        <p:nvSpPr>
          <p:cNvPr id="95238" name="Rectangle 2"/>
          <p:cNvSpPr>
            <a:spLocks noGrp="1" noRot="1" noChangeAspect="1" noChangeArrowheads="1" noTextEdit="1"/>
          </p:cNvSpPr>
          <p:nvPr>
            <p:ph type="sldImg"/>
          </p:nvPr>
        </p:nvSpPr>
        <p:spPr>
          <a:xfrm>
            <a:off x="714375" y="395288"/>
            <a:ext cx="3978275" cy="2982912"/>
          </a:xfrm>
          <a:ln/>
        </p:spPr>
      </p:sp>
      <p:sp>
        <p:nvSpPr>
          <p:cNvPr id="95239" name="Rectangle 3"/>
          <p:cNvSpPr>
            <a:spLocks noGrp="1" noChangeArrowheads="1"/>
          </p:cNvSpPr>
          <p:nvPr>
            <p:ph type="body" idx="1"/>
          </p:nvPr>
        </p:nvSpPr>
        <p:spPr>
          <a:xfrm>
            <a:off x="523875" y="3575050"/>
            <a:ext cx="4357688" cy="5175250"/>
          </a:xfrm>
        </p:spPr>
        <p:txBody>
          <a:bodyPr lIns="86466" tIns="43233" rIns="86466" bIns="43233"/>
          <a:lstStyle/>
          <a:p>
            <a:r>
              <a:rPr lang="en-US"/>
              <a:t>The material in the gastric tube is polyurethane, medical grade.</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74045782-17B6-4162-8365-514FB6F2F87A}" type="slidenum">
              <a:rPr lang="pt-BR" sz="1200">
                <a:latin typeface="Arial" charset="0"/>
              </a:rPr>
              <a:pPr algn="r"/>
              <a:t>67</a:t>
            </a:fld>
            <a:endParaRPr lang="pt-BR" sz="1200">
              <a:latin typeface="Arial" charset="0"/>
            </a:endParaRPr>
          </a:p>
        </p:txBody>
      </p:sp>
      <p:sp>
        <p:nvSpPr>
          <p:cNvPr id="97283" name="Rectangle 2"/>
          <p:cNvSpPr txBox="1">
            <a:spLocks noGrp="1" noChangeArrowheads="1"/>
          </p:cNvSpPr>
          <p:nvPr/>
        </p:nvSpPr>
        <p:spPr bwMode="auto">
          <a:xfrm>
            <a:off x="0" y="0"/>
            <a:ext cx="2971800" cy="458788"/>
          </a:xfrm>
          <a:prstGeom prst="rect">
            <a:avLst/>
          </a:prstGeom>
          <a:noFill/>
          <a:ln w="9525">
            <a:noFill/>
            <a:miter lim="800000"/>
            <a:headEnd/>
            <a:tailEnd/>
          </a:ln>
        </p:spPr>
        <p:txBody>
          <a:bodyPr lIns="86466" tIns="43233" rIns="86466" bIns="43233"/>
          <a:lstStyle/>
          <a:p>
            <a:pPr defTabSz="865188" eaLnBrk="0" hangingPunct="0"/>
            <a:r>
              <a:rPr lang="en-US" sz="1100">
                <a:latin typeface="Arial" charset="0"/>
              </a:rPr>
              <a:t>NAVA Training Presentation 2007</a:t>
            </a:r>
          </a:p>
        </p:txBody>
      </p:sp>
      <p:sp>
        <p:nvSpPr>
          <p:cNvPr id="97284" name="Rectangle 6"/>
          <p:cNvSpPr txBox="1">
            <a:spLocks noGrp="1" noChangeArrowheads="1"/>
          </p:cNvSpPr>
          <p:nvPr/>
        </p:nvSpPr>
        <p:spPr bwMode="auto">
          <a:xfrm>
            <a:off x="0" y="8618538"/>
            <a:ext cx="2971800" cy="457200"/>
          </a:xfrm>
          <a:prstGeom prst="rect">
            <a:avLst/>
          </a:prstGeom>
          <a:noFill/>
          <a:ln w="9525">
            <a:noFill/>
            <a:miter lim="800000"/>
            <a:headEnd/>
            <a:tailEnd/>
          </a:ln>
        </p:spPr>
        <p:txBody>
          <a:bodyPr lIns="86466" tIns="43233" rIns="86466" bIns="43233" anchor="b"/>
          <a:lstStyle/>
          <a:p>
            <a:pPr defTabSz="865188" eaLnBrk="0" hangingPunct="0"/>
            <a:endParaRPr lang="sv-SE" sz="800">
              <a:latin typeface="Arial" charset="0"/>
            </a:endParaRPr>
          </a:p>
          <a:p>
            <a:pPr defTabSz="865188" eaLnBrk="0" hangingPunct="0"/>
            <a:r>
              <a:rPr lang="sv-SE" sz="800">
                <a:latin typeface="Arial" charset="0"/>
              </a:rPr>
              <a:t>NAVA Training Presentation.ppt</a:t>
            </a:r>
          </a:p>
        </p:txBody>
      </p:sp>
      <p:sp>
        <p:nvSpPr>
          <p:cNvPr id="97285" name="Rectangle 7"/>
          <p:cNvSpPr txBox="1">
            <a:spLocks noGrp="1" noChangeArrowheads="1"/>
          </p:cNvSpPr>
          <p:nvPr/>
        </p:nvSpPr>
        <p:spPr bwMode="auto">
          <a:xfrm>
            <a:off x="3886200" y="8685213"/>
            <a:ext cx="2971800" cy="458787"/>
          </a:xfrm>
          <a:prstGeom prst="rect">
            <a:avLst/>
          </a:prstGeom>
          <a:noFill/>
          <a:ln w="9525">
            <a:noFill/>
            <a:miter lim="800000"/>
            <a:headEnd/>
            <a:tailEnd/>
          </a:ln>
        </p:spPr>
        <p:txBody>
          <a:bodyPr lIns="86466" tIns="43233" rIns="86466" bIns="43233" anchor="b"/>
          <a:lstStyle/>
          <a:p>
            <a:pPr algn="r" defTabSz="865188" eaLnBrk="0" hangingPunct="0"/>
            <a:fld id="{976F97C2-83D5-40D8-8465-C63D477B7793}" type="slidenum">
              <a:rPr lang="sv-SE" sz="1100">
                <a:latin typeface="Arial" charset="0"/>
              </a:rPr>
              <a:pPr algn="r" defTabSz="865188" eaLnBrk="0" hangingPunct="0"/>
              <a:t>67</a:t>
            </a:fld>
            <a:endParaRPr lang="sv-SE" sz="1100">
              <a:latin typeface="Arial" charset="0"/>
            </a:endParaRPr>
          </a:p>
        </p:txBody>
      </p:sp>
      <p:sp>
        <p:nvSpPr>
          <p:cNvPr id="97286" name="Rectangle 2"/>
          <p:cNvSpPr>
            <a:spLocks noGrp="1" noRot="1" noChangeAspect="1" noChangeArrowheads="1" noTextEdit="1"/>
          </p:cNvSpPr>
          <p:nvPr>
            <p:ph type="sldImg"/>
          </p:nvPr>
        </p:nvSpPr>
        <p:spPr>
          <a:xfrm>
            <a:off x="714375" y="395288"/>
            <a:ext cx="3978275" cy="2982912"/>
          </a:xfrm>
          <a:ln/>
        </p:spPr>
      </p:sp>
      <p:sp>
        <p:nvSpPr>
          <p:cNvPr id="97287" name="Rectangle 3"/>
          <p:cNvSpPr>
            <a:spLocks noGrp="1" noChangeArrowheads="1"/>
          </p:cNvSpPr>
          <p:nvPr>
            <p:ph type="body" idx="1"/>
          </p:nvPr>
        </p:nvSpPr>
        <p:spPr>
          <a:xfrm>
            <a:off x="523875" y="3575050"/>
            <a:ext cx="4357688" cy="5175250"/>
          </a:xfrm>
        </p:spPr>
        <p:txBody>
          <a:bodyPr lIns="86466" tIns="43233" rIns="86466" bIns="43233"/>
          <a:lstStyle/>
          <a:p>
            <a:r>
              <a:rPr lang="en-US"/>
              <a:t>When NAVA is installed, the Edi signal is shown as a waveform on the SERVO-i User Interface in all modes of ventilation as well as in stand-by mode, i.e. in the positioning window.</a:t>
            </a:r>
          </a:p>
          <a:p>
            <a:r>
              <a:rPr lang="en-US"/>
              <a:t>As numerical values, the Edi peak and Edi min are available.</a:t>
            </a:r>
          </a:p>
          <a:p>
            <a:r>
              <a:rPr lang="en-US"/>
              <a:t>Edi peak – the highest value during one breath cycle.</a:t>
            </a:r>
          </a:p>
          <a:p>
            <a:r>
              <a:rPr lang="en-US"/>
              <a:t>Edi min – the lowest Edi value during one breath cycle.</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8F453F6D-D885-4708-A4F3-908887470D9E}" type="slidenum">
              <a:rPr lang="pt-BR" sz="1200">
                <a:latin typeface="Arial" charset="0"/>
              </a:rPr>
              <a:pPr algn="r"/>
              <a:t>68</a:t>
            </a:fld>
            <a:endParaRPr lang="pt-BR" sz="1200">
              <a:latin typeface="Arial" charset="0"/>
            </a:endParaRPr>
          </a:p>
        </p:txBody>
      </p:sp>
      <p:sp>
        <p:nvSpPr>
          <p:cNvPr id="99331" name="Rectangle 2"/>
          <p:cNvSpPr txBox="1">
            <a:spLocks noGrp="1" noChangeArrowheads="1"/>
          </p:cNvSpPr>
          <p:nvPr/>
        </p:nvSpPr>
        <p:spPr bwMode="auto">
          <a:xfrm>
            <a:off x="0" y="0"/>
            <a:ext cx="2971800" cy="458788"/>
          </a:xfrm>
          <a:prstGeom prst="rect">
            <a:avLst/>
          </a:prstGeom>
          <a:noFill/>
          <a:ln w="9525">
            <a:noFill/>
            <a:miter lim="800000"/>
            <a:headEnd/>
            <a:tailEnd/>
          </a:ln>
        </p:spPr>
        <p:txBody>
          <a:bodyPr lIns="86466" tIns="43233" rIns="86466" bIns="43233"/>
          <a:lstStyle/>
          <a:p>
            <a:pPr defTabSz="865188" eaLnBrk="0" hangingPunct="0"/>
            <a:r>
              <a:rPr lang="en-US" sz="1100">
                <a:latin typeface="Arial" charset="0"/>
              </a:rPr>
              <a:t>NAVA Training Presentation 2007</a:t>
            </a:r>
          </a:p>
        </p:txBody>
      </p:sp>
      <p:sp>
        <p:nvSpPr>
          <p:cNvPr id="99332" name="Rectangle 6"/>
          <p:cNvSpPr txBox="1">
            <a:spLocks noGrp="1" noChangeArrowheads="1"/>
          </p:cNvSpPr>
          <p:nvPr/>
        </p:nvSpPr>
        <p:spPr bwMode="auto">
          <a:xfrm>
            <a:off x="0" y="8618538"/>
            <a:ext cx="2971800" cy="457200"/>
          </a:xfrm>
          <a:prstGeom prst="rect">
            <a:avLst/>
          </a:prstGeom>
          <a:noFill/>
          <a:ln w="9525">
            <a:noFill/>
            <a:miter lim="800000"/>
            <a:headEnd/>
            <a:tailEnd/>
          </a:ln>
        </p:spPr>
        <p:txBody>
          <a:bodyPr lIns="86466" tIns="43233" rIns="86466" bIns="43233" anchor="b"/>
          <a:lstStyle/>
          <a:p>
            <a:pPr defTabSz="865188" eaLnBrk="0" hangingPunct="0"/>
            <a:endParaRPr lang="sv-SE" sz="800">
              <a:latin typeface="Arial" charset="0"/>
            </a:endParaRPr>
          </a:p>
          <a:p>
            <a:pPr defTabSz="865188" eaLnBrk="0" hangingPunct="0"/>
            <a:r>
              <a:rPr lang="sv-SE" sz="800">
                <a:latin typeface="Arial" charset="0"/>
              </a:rPr>
              <a:t>NAVA Training Presentation.ppt</a:t>
            </a:r>
          </a:p>
        </p:txBody>
      </p:sp>
      <p:sp>
        <p:nvSpPr>
          <p:cNvPr id="99333" name="Rectangle 7"/>
          <p:cNvSpPr txBox="1">
            <a:spLocks noGrp="1" noChangeArrowheads="1"/>
          </p:cNvSpPr>
          <p:nvPr/>
        </p:nvSpPr>
        <p:spPr bwMode="auto">
          <a:xfrm>
            <a:off x="3886200" y="8685213"/>
            <a:ext cx="2971800" cy="458787"/>
          </a:xfrm>
          <a:prstGeom prst="rect">
            <a:avLst/>
          </a:prstGeom>
          <a:noFill/>
          <a:ln w="9525">
            <a:noFill/>
            <a:miter lim="800000"/>
            <a:headEnd/>
            <a:tailEnd/>
          </a:ln>
        </p:spPr>
        <p:txBody>
          <a:bodyPr lIns="86466" tIns="43233" rIns="86466" bIns="43233" anchor="b"/>
          <a:lstStyle/>
          <a:p>
            <a:pPr algn="r" defTabSz="865188" eaLnBrk="0" hangingPunct="0"/>
            <a:fld id="{73156D3B-1699-4680-857D-825F76F6F0AB}" type="slidenum">
              <a:rPr lang="sv-SE" sz="1100">
                <a:latin typeface="Arial" charset="0"/>
              </a:rPr>
              <a:pPr algn="r" defTabSz="865188" eaLnBrk="0" hangingPunct="0"/>
              <a:t>68</a:t>
            </a:fld>
            <a:endParaRPr lang="sv-SE" sz="1100">
              <a:latin typeface="Arial" charset="0"/>
            </a:endParaRPr>
          </a:p>
        </p:txBody>
      </p:sp>
      <p:sp>
        <p:nvSpPr>
          <p:cNvPr id="99334" name="Rectangle 2"/>
          <p:cNvSpPr>
            <a:spLocks noGrp="1" noRot="1" noChangeAspect="1" noChangeArrowheads="1" noTextEdit="1"/>
          </p:cNvSpPr>
          <p:nvPr>
            <p:ph type="sldImg"/>
          </p:nvPr>
        </p:nvSpPr>
        <p:spPr>
          <a:xfrm>
            <a:off x="714375" y="395288"/>
            <a:ext cx="3978275" cy="2982912"/>
          </a:xfrm>
          <a:ln/>
        </p:spPr>
      </p:sp>
      <p:sp>
        <p:nvSpPr>
          <p:cNvPr id="99335" name="Rectangle 3"/>
          <p:cNvSpPr>
            <a:spLocks noGrp="1" noChangeArrowheads="1"/>
          </p:cNvSpPr>
          <p:nvPr>
            <p:ph type="body" idx="1"/>
          </p:nvPr>
        </p:nvSpPr>
        <p:spPr>
          <a:xfrm>
            <a:off x="523875" y="3575050"/>
            <a:ext cx="4357688" cy="5175250"/>
          </a:xfrm>
        </p:spPr>
        <p:txBody>
          <a:bodyPr lIns="86466" tIns="43233" rIns="86466" bIns="43233"/>
          <a:lstStyle/>
          <a:p>
            <a:r>
              <a:rPr lang="en-US"/>
              <a:t>Measure the distance from the bridge of the nose (N) via the Earlobe (E) to the Xiphoid Process (X).</a:t>
            </a:r>
          </a:p>
          <a:p>
            <a:r>
              <a:rPr lang="en-US"/>
              <a:t>Note down the NEX measurement in centimeters.</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B0BB059B-B44A-4FD4-834B-1AD28FDBC7C0}" type="slidenum">
              <a:rPr lang="pt-BR" sz="1200">
                <a:latin typeface="Arial" charset="0"/>
              </a:rPr>
              <a:pPr algn="r"/>
              <a:t>69</a:t>
            </a:fld>
            <a:endParaRPr lang="pt-BR" sz="1200">
              <a:latin typeface="Arial" charset="0"/>
            </a:endParaRPr>
          </a:p>
        </p:txBody>
      </p:sp>
      <p:sp>
        <p:nvSpPr>
          <p:cNvPr id="101379" name="Rectangle 2"/>
          <p:cNvSpPr txBox="1">
            <a:spLocks noGrp="1" noChangeArrowheads="1"/>
          </p:cNvSpPr>
          <p:nvPr/>
        </p:nvSpPr>
        <p:spPr bwMode="auto">
          <a:xfrm>
            <a:off x="0" y="0"/>
            <a:ext cx="2971800" cy="458788"/>
          </a:xfrm>
          <a:prstGeom prst="rect">
            <a:avLst/>
          </a:prstGeom>
          <a:noFill/>
          <a:ln w="9525">
            <a:noFill/>
            <a:miter lim="800000"/>
            <a:headEnd/>
            <a:tailEnd/>
          </a:ln>
        </p:spPr>
        <p:txBody>
          <a:bodyPr lIns="86466" tIns="43233" rIns="86466" bIns="43233"/>
          <a:lstStyle/>
          <a:p>
            <a:pPr defTabSz="865188" eaLnBrk="0" hangingPunct="0"/>
            <a:r>
              <a:rPr lang="en-US" sz="1100">
                <a:latin typeface="Arial" charset="0"/>
              </a:rPr>
              <a:t>NAVA Training Presentation 2007</a:t>
            </a:r>
          </a:p>
        </p:txBody>
      </p:sp>
      <p:sp>
        <p:nvSpPr>
          <p:cNvPr id="101380" name="Rectangle 6"/>
          <p:cNvSpPr txBox="1">
            <a:spLocks noGrp="1" noChangeArrowheads="1"/>
          </p:cNvSpPr>
          <p:nvPr/>
        </p:nvSpPr>
        <p:spPr bwMode="auto">
          <a:xfrm>
            <a:off x="0" y="8618538"/>
            <a:ext cx="2971800" cy="457200"/>
          </a:xfrm>
          <a:prstGeom prst="rect">
            <a:avLst/>
          </a:prstGeom>
          <a:noFill/>
          <a:ln w="9525">
            <a:noFill/>
            <a:miter lim="800000"/>
            <a:headEnd/>
            <a:tailEnd/>
          </a:ln>
        </p:spPr>
        <p:txBody>
          <a:bodyPr lIns="86466" tIns="43233" rIns="86466" bIns="43233" anchor="b"/>
          <a:lstStyle/>
          <a:p>
            <a:pPr defTabSz="865188" eaLnBrk="0" hangingPunct="0"/>
            <a:endParaRPr lang="sv-SE" sz="800">
              <a:latin typeface="Arial" charset="0"/>
            </a:endParaRPr>
          </a:p>
          <a:p>
            <a:pPr defTabSz="865188" eaLnBrk="0" hangingPunct="0"/>
            <a:r>
              <a:rPr lang="sv-SE" sz="800">
                <a:latin typeface="Arial" charset="0"/>
              </a:rPr>
              <a:t>NAVA Training Presentation.ppt</a:t>
            </a:r>
          </a:p>
        </p:txBody>
      </p:sp>
      <p:sp>
        <p:nvSpPr>
          <p:cNvPr id="101381" name="Rectangle 7"/>
          <p:cNvSpPr txBox="1">
            <a:spLocks noGrp="1" noChangeArrowheads="1"/>
          </p:cNvSpPr>
          <p:nvPr/>
        </p:nvSpPr>
        <p:spPr bwMode="auto">
          <a:xfrm>
            <a:off x="3886200" y="8685213"/>
            <a:ext cx="2971800" cy="458787"/>
          </a:xfrm>
          <a:prstGeom prst="rect">
            <a:avLst/>
          </a:prstGeom>
          <a:noFill/>
          <a:ln w="9525">
            <a:noFill/>
            <a:miter lim="800000"/>
            <a:headEnd/>
            <a:tailEnd/>
          </a:ln>
        </p:spPr>
        <p:txBody>
          <a:bodyPr lIns="86466" tIns="43233" rIns="86466" bIns="43233" anchor="b"/>
          <a:lstStyle/>
          <a:p>
            <a:pPr algn="r" defTabSz="865188" eaLnBrk="0" hangingPunct="0"/>
            <a:fld id="{8A9B948D-BA78-4BA0-B698-E7D16A539E30}" type="slidenum">
              <a:rPr lang="sv-SE" sz="1100">
                <a:latin typeface="Arial" charset="0"/>
              </a:rPr>
              <a:pPr algn="r" defTabSz="865188" eaLnBrk="0" hangingPunct="0"/>
              <a:t>69</a:t>
            </a:fld>
            <a:endParaRPr lang="sv-SE" sz="1100">
              <a:latin typeface="Arial" charset="0"/>
            </a:endParaRPr>
          </a:p>
        </p:txBody>
      </p:sp>
      <p:sp>
        <p:nvSpPr>
          <p:cNvPr id="101382" name="Rectangle 2"/>
          <p:cNvSpPr>
            <a:spLocks noGrp="1" noRot="1" noChangeAspect="1" noChangeArrowheads="1" noTextEdit="1"/>
          </p:cNvSpPr>
          <p:nvPr>
            <p:ph type="sldImg"/>
          </p:nvPr>
        </p:nvSpPr>
        <p:spPr>
          <a:xfrm>
            <a:off x="714375" y="395288"/>
            <a:ext cx="3978275" cy="2982912"/>
          </a:xfrm>
          <a:ln/>
        </p:spPr>
      </p:sp>
      <p:sp>
        <p:nvSpPr>
          <p:cNvPr id="101383" name="Rectangle 3"/>
          <p:cNvSpPr>
            <a:spLocks noGrp="1" noChangeArrowheads="1"/>
          </p:cNvSpPr>
          <p:nvPr>
            <p:ph type="body" idx="1"/>
          </p:nvPr>
        </p:nvSpPr>
        <p:spPr>
          <a:xfrm>
            <a:off x="523875" y="3575050"/>
            <a:ext cx="4357688" cy="5175250"/>
          </a:xfrm>
        </p:spPr>
        <p:txBody>
          <a:bodyPr lIns="86466" tIns="43233" rIns="86466" bIns="43233"/>
          <a:lstStyle/>
          <a:p>
            <a:pPr marL="209550" indent="-209550"/>
            <a:r>
              <a:rPr lang="en-US" b="1"/>
              <a:t>Benefits with NAVA</a:t>
            </a:r>
          </a:p>
          <a:p>
            <a:pPr marL="209550" indent="-209550">
              <a:buFontTx/>
              <a:buChar char="•"/>
            </a:pPr>
            <a:r>
              <a:rPr lang="en-US" b="1"/>
              <a:t>Improve patient ventilator interaction: </a:t>
            </a:r>
            <a:br>
              <a:rPr lang="en-US" b="1"/>
            </a:br>
            <a:r>
              <a:rPr lang="en-US"/>
              <a:t>Synchrony by proportionally assisting each breath with minimum time delay.</a:t>
            </a:r>
          </a:p>
          <a:p>
            <a:pPr marL="209550" indent="-209550">
              <a:buFontTx/>
              <a:buChar char="•"/>
            </a:pPr>
            <a:r>
              <a:rPr lang="en-US" b="1"/>
              <a:t>Enhance respiratory monitoring: </a:t>
            </a:r>
            <a:br>
              <a:rPr lang="en-US" b="1"/>
            </a:br>
            <a:r>
              <a:rPr lang="en-US"/>
              <a:t>Monitoring the electrical activity of the diaphragm (Edi). Information about the inspiratory drive and the brain signaling</a:t>
            </a:r>
          </a:p>
          <a:p>
            <a:pPr marL="209550" indent="-209550"/>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03579BE5-84B2-4C1E-9EA2-4F6711856AB6}" type="slidenum">
              <a:rPr lang="pt-BR" sz="1200">
                <a:latin typeface="Arial" charset="0"/>
              </a:rPr>
              <a:pPr algn="r"/>
              <a:t>70</a:t>
            </a:fld>
            <a:endParaRPr lang="pt-BR" sz="1200">
              <a:latin typeface="Arial" charset="0"/>
            </a:endParaRPr>
          </a:p>
        </p:txBody>
      </p:sp>
      <p:sp>
        <p:nvSpPr>
          <p:cNvPr id="103427" name="Rectangle 2"/>
          <p:cNvSpPr txBox="1">
            <a:spLocks noGrp="1" noChangeArrowheads="1"/>
          </p:cNvSpPr>
          <p:nvPr/>
        </p:nvSpPr>
        <p:spPr bwMode="auto">
          <a:xfrm>
            <a:off x="0" y="0"/>
            <a:ext cx="2971800" cy="458788"/>
          </a:xfrm>
          <a:prstGeom prst="rect">
            <a:avLst/>
          </a:prstGeom>
          <a:noFill/>
          <a:ln w="9525">
            <a:noFill/>
            <a:miter lim="800000"/>
            <a:headEnd/>
            <a:tailEnd/>
          </a:ln>
        </p:spPr>
        <p:txBody>
          <a:bodyPr lIns="86466" tIns="43233" rIns="86466" bIns="43233"/>
          <a:lstStyle/>
          <a:p>
            <a:pPr defTabSz="865188" eaLnBrk="0" hangingPunct="0"/>
            <a:r>
              <a:rPr lang="en-US" sz="1100">
                <a:latin typeface="Arial" charset="0"/>
              </a:rPr>
              <a:t>NAVA Training Presentation 2007</a:t>
            </a:r>
          </a:p>
        </p:txBody>
      </p:sp>
      <p:sp>
        <p:nvSpPr>
          <p:cNvPr id="103428" name="Rectangle 6"/>
          <p:cNvSpPr txBox="1">
            <a:spLocks noGrp="1" noChangeArrowheads="1"/>
          </p:cNvSpPr>
          <p:nvPr/>
        </p:nvSpPr>
        <p:spPr bwMode="auto">
          <a:xfrm>
            <a:off x="0" y="8618538"/>
            <a:ext cx="2971800" cy="457200"/>
          </a:xfrm>
          <a:prstGeom prst="rect">
            <a:avLst/>
          </a:prstGeom>
          <a:noFill/>
          <a:ln w="9525">
            <a:noFill/>
            <a:miter lim="800000"/>
            <a:headEnd/>
            <a:tailEnd/>
          </a:ln>
        </p:spPr>
        <p:txBody>
          <a:bodyPr lIns="86466" tIns="43233" rIns="86466" bIns="43233" anchor="b"/>
          <a:lstStyle/>
          <a:p>
            <a:pPr defTabSz="865188" eaLnBrk="0" hangingPunct="0"/>
            <a:endParaRPr lang="sv-SE" sz="800">
              <a:latin typeface="Arial" charset="0"/>
            </a:endParaRPr>
          </a:p>
          <a:p>
            <a:pPr defTabSz="865188" eaLnBrk="0" hangingPunct="0"/>
            <a:r>
              <a:rPr lang="sv-SE" sz="800">
                <a:latin typeface="Arial" charset="0"/>
              </a:rPr>
              <a:t>NAVA Training Presentation.ppt</a:t>
            </a:r>
          </a:p>
        </p:txBody>
      </p:sp>
      <p:sp>
        <p:nvSpPr>
          <p:cNvPr id="103429" name="Rectangle 7"/>
          <p:cNvSpPr txBox="1">
            <a:spLocks noGrp="1" noChangeArrowheads="1"/>
          </p:cNvSpPr>
          <p:nvPr/>
        </p:nvSpPr>
        <p:spPr bwMode="auto">
          <a:xfrm>
            <a:off x="3886200" y="8685213"/>
            <a:ext cx="2971800" cy="458787"/>
          </a:xfrm>
          <a:prstGeom prst="rect">
            <a:avLst/>
          </a:prstGeom>
          <a:noFill/>
          <a:ln w="9525">
            <a:noFill/>
            <a:miter lim="800000"/>
            <a:headEnd/>
            <a:tailEnd/>
          </a:ln>
        </p:spPr>
        <p:txBody>
          <a:bodyPr lIns="86466" tIns="43233" rIns="86466" bIns="43233" anchor="b"/>
          <a:lstStyle/>
          <a:p>
            <a:pPr algn="r" defTabSz="865188" eaLnBrk="0" hangingPunct="0"/>
            <a:fld id="{699A270C-EAFB-4D96-B7E5-3891DADDB905}" type="slidenum">
              <a:rPr lang="sv-SE" sz="1100">
                <a:latin typeface="Arial" charset="0"/>
              </a:rPr>
              <a:pPr algn="r" defTabSz="865188" eaLnBrk="0" hangingPunct="0"/>
              <a:t>70</a:t>
            </a:fld>
            <a:endParaRPr lang="sv-SE" sz="1100">
              <a:latin typeface="Arial" charset="0"/>
            </a:endParaRPr>
          </a:p>
        </p:txBody>
      </p:sp>
      <p:sp>
        <p:nvSpPr>
          <p:cNvPr id="103430" name="Rectangle 2"/>
          <p:cNvSpPr>
            <a:spLocks noGrp="1" noRot="1" noChangeAspect="1" noChangeArrowheads="1" noTextEdit="1"/>
          </p:cNvSpPr>
          <p:nvPr>
            <p:ph type="sldImg"/>
          </p:nvPr>
        </p:nvSpPr>
        <p:spPr>
          <a:xfrm>
            <a:off x="714375" y="395288"/>
            <a:ext cx="3978275" cy="2982912"/>
          </a:xfrm>
          <a:ln/>
        </p:spPr>
      </p:sp>
      <p:sp>
        <p:nvSpPr>
          <p:cNvPr id="103431" name="Rectangle 3"/>
          <p:cNvSpPr>
            <a:spLocks noGrp="1" noChangeArrowheads="1"/>
          </p:cNvSpPr>
          <p:nvPr>
            <p:ph type="body" idx="1"/>
          </p:nvPr>
        </p:nvSpPr>
        <p:spPr>
          <a:xfrm>
            <a:off x="523875" y="3575050"/>
            <a:ext cx="4357688" cy="5175250"/>
          </a:xfrm>
        </p:spPr>
        <p:txBody>
          <a:bodyPr lIns="86466" tIns="43233" rIns="86466" bIns="43233"/>
          <a:lstStyle/>
          <a:p>
            <a:pPr marL="209550" indent="-209550"/>
            <a:r>
              <a:rPr lang="en-US" b="1"/>
              <a:t>Benefits with NAVA</a:t>
            </a:r>
          </a:p>
          <a:p>
            <a:pPr marL="209550" indent="-209550">
              <a:buFontTx/>
              <a:buChar char="•"/>
            </a:pPr>
            <a:r>
              <a:rPr lang="en-US" b="1"/>
              <a:t>Improve patient ventilator interaction: </a:t>
            </a:r>
            <a:br>
              <a:rPr lang="en-US" b="1"/>
            </a:br>
            <a:r>
              <a:rPr lang="en-US"/>
              <a:t>Synchrony by proportionally assisting each breath with minimum time delay.</a:t>
            </a:r>
          </a:p>
          <a:p>
            <a:pPr marL="209550" indent="-209550">
              <a:buFontTx/>
              <a:buChar char="•"/>
            </a:pPr>
            <a:r>
              <a:rPr lang="en-US" b="1"/>
              <a:t>Enhance respiratory monitoring: </a:t>
            </a:r>
            <a:br>
              <a:rPr lang="en-US" b="1"/>
            </a:br>
            <a:r>
              <a:rPr lang="en-US"/>
              <a:t>Monitoring the electrical activity of the diaphragm (Edi). Information about the inspiratory drive and the brain signaling</a:t>
            </a:r>
          </a:p>
          <a:p>
            <a:pPr marL="209550" indent="-209550"/>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Master" Target="../slideMasters/slideMaster1.xml"/><Relationship Id="rId1" Type="http://schemas.openxmlformats.org/officeDocument/2006/relationships/themeOverride" Target="../theme/themeOverride1.xml"/><Relationship Id="rId4"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 name="Picture 6" descr="CoverGlyph.png"/>
          <p:cNvPicPr>
            <a:picLocks noChangeAspect="1"/>
          </p:cNvPicPr>
          <p:nvPr/>
        </p:nvPicPr>
        <p:blipFill>
          <a:blip r:embed="rId4"/>
          <a:srcRect/>
          <a:stretch>
            <a:fillRect/>
          </a:stretch>
        </p:blipFill>
        <p:spPr bwMode="auto">
          <a:xfrm>
            <a:off x="4010025" y="3048000"/>
            <a:ext cx="1123950" cy="771525"/>
          </a:xfrm>
          <a:prstGeom prst="rect">
            <a:avLst/>
          </a:prstGeom>
          <a:noFill/>
          <a:ln w="9525">
            <a:noFill/>
            <a:miter lim="800000"/>
            <a:headEnd/>
            <a:tailEnd/>
          </a:ln>
        </p:spPr>
      </p:pic>
      <p:sp>
        <p:nvSpPr>
          <p:cNvPr id="2" name="Title 1"/>
          <p:cNvSpPr>
            <a:spLocks noGrp="1"/>
          </p:cNvSpPr>
          <p:nvPr>
            <p:ph type="ctrTitle"/>
          </p:nvPr>
        </p:nvSpPr>
        <p:spPr>
          <a:xfrm>
            <a:off x="685800" y="1627094"/>
            <a:ext cx="7772400" cy="1470025"/>
          </a:xfrm>
        </p:spPr>
        <p:txBody>
          <a:bodyPr anchor="b"/>
          <a:lstStyle>
            <a:lvl1pPr>
              <a:defRPr sz="5400">
                <a:gradFill>
                  <a:gsLst>
                    <a:gs pos="0">
                      <a:schemeClr val="tx2"/>
                    </a:gs>
                    <a:gs pos="100000">
                      <a:schemeClr val="tx2">
                        <a:lumMod val="75000"/>
                      </a:schemeClr>
                    </a:gs>
                  </a:gsLst>
                  <a:lin ang="5400000" scaled="0"/>
                </a:gradFill>
                <a:effectLst>
                  <a:outerShdw blurRad="50800" dist="25400" dir="5400000" algn="t" rotWithShape="0">
                    <a:prstClr val="black">
                      <a:alpha val="40000"/>
                    </a:prstClr>
                  </a:outerShdw>
                </a:effectLst>
              </a:defRPr>
            </a:lvl1pPr>
          </a:lstStyle>
          <a:p>
            <a:r>
              <a:rPr lang="x-none" smtClean="0"/>
              <a:t>Click to edit Master title style</a:t>
            </a:r>
            <a:endParaRPr/>
          </a:p>
        </p:txBody>
      </p:sp>
      <p:sp>
        <p:nvSpPr>
          <p:cNvPr id="3" name="Subtitle 2"/>
          <p:cNvSpPr>
            <a:spLocks noGrp="1"/>
          </p:cNvSpPr>
          <p:nvPr>
            <p:ph type="subTitle" idx="1"/>
          </p:nvPr>
        </p:nvSpPr>
        <p:spPr>
          <a:xfrm>
            <a:off x="685801" y="3810000"/>
            <a:ext cx="7770812" cy="1752600"/>
          </a:xfrm>
        </p:spPr>
        <p:txBody>
          <a:bodyPr>
            <a:normAutofit/>
          </a:bodyPr>
          <a:lstStyle>
            <a:lvl1pPr marL="0" indent="0" algn="ctr">
              <a:spcBef>
                <a:spcPts val="300"/>
              </a:spcBef>
              <a:buNone/>
              <a:defRPr sz="1600">
                <a:gradFill>
                  <a:gsLst>
                    <a:gs pos="0">
                      <a:schemeClr val="tx2"/>
                    </a:gs>
                    <a:gs pos="100000">
                      <a:schemeClr val="tx2">
                        <a:lumMod val="75000"/>
                      </a:schemeClr>
                    </a:gs>
                  </a:gsLst>
                  <a:lin ang="5400000" scaled="0"/>
                </a:gradFill>
                <a:effectLst>
                  <a:outerShdw blurRad="50800" dist="38100" dir="5400000" algn="t" rotWithShape="0">
                    <a:prstClr val="black">
                      <a:alpha val="40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smtClean="0"/>
              <a:t>Click to edit Master subtitle style</a:t>
            </a:r>
            <a:endParaRPr/>
          </a:p>
        </p:txBody>
      </p:sp>
      <p:sp>
        <p:nvSpPr>
          <p:cNvPr id="5" name="Date Placeholder 3"/>
          <p:cNvSpPr>
            <a:spLocks noGrp="1"/>
          </p:cNvSpPr>
          <p:nvPr>
            <p:ph type="dt" sz="half" idx="10"/>
          </p:nvPr>
        </p:nvSpPr>
        <p:spPr/>
        <p:txBody>
          <a:bodyPr/>
          <a:lstStyle>
            <a:lvl1pPr>
              <a:defRPr>
                <a:solidFill>
                  <a:srgbClr val="FFFFFF"/>
                </a:solidFill>
              </a:defRPr>
            </a:lvl1pPr>
          </a:lstStyle>
          <a:p>
            <a:pPr>
              <a:defRPr/>
            </a:pPr>
            <a:fld id="{432494C5-1655-499E-8F9D-888C43B2BECA}" type="datetimeFigureOut">
              <a:rPr lang="en-US"/>
              <a:pPr>
                <a:defRPr/>
              </a:pPr>
              <a:t>1/23/2014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2" descr="HR-Glyph-R3.png"/>
          <p:cNvPicPr>
            <a:picLocks noChangeAspect="1" noChangeArrowheads="1"/>
          </p:cNvPicPr>
          <p:nvPr/>
        </p:nvPicPr>
        <p:blipFill>
          <a:blip r:embed="rId2"/>
          <a:srcRect/>
          <a:stretch>
            <a:fillRect/>
          </a:stretch>
        </p:blipFill>
        <p:spPr bwMode="auto">
          <a:xfrm>
            <a:off x="3749675" y="1658938"/>
            <a:ext cx="1644650" cy="169862"/>
          </a:xfrm>
          <a:prstGeom prst="rect">
            <a:avLst/>
          </a:prstGeom>
          <a:noFill/>
          <a:ln w="9525">
            <a:noFill/>
            <a:miter lim="800000"/>
            <a:headEnd/>
            <a:tailEnd/>
          </a:ln>
        </p:spPr>
      </p:pic>
      <p:sp>
        <p:nvSpPr>
          <p:cNvPr id="2" name="Title 1"/>
          <p:cNvSpPr>
            <a:spLocks noGrp="1"/>
          </p:cNvSpPr>
          <p:nvPr>
            <p:ph type="title"/>
          </p:nvPr>
        </p:nvSpPr>
        <p:spPr/>
        <p:txBody>
          <a:bodyPr/>
          <a:lstStyle/>
          <a:p>
            <a:r>
              <a:rPr lang="x-none"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5" name="Date Placeholder 3"/>
          <p:cNvSpPr>
            <a:spLocks noGrp="1"/>
          </p:cNvSpPr>
          <p:nvPr>
            <p:ph type="dt" sz="half" idx="10"/>
          </p:nvPr>
        </p:nvSpPr>
        <p:spPr/>
        <p:txBody>
          <a:bodyPr/>
          <a:lstStyle>
            <a:lvl1pPr>
              <a:defRPr/>
            </a:lvl1pPr>
          </a:lstStyle>
          <a:p>
            <a:pPr>
              <a:defRPr/>
            </a:pPr>
            <a:fld id="{9B2BAA9A-8C3A-47C4-8D37-403678F5D5D2}" type="datetimeFigureOut">
              <a:rPr lang="en-US"/>
              <a:pPr>
                <a:defRPr/>
              </a:pPr>
              <a:t>1/23/2014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5E26D07-AD2E-4843-AF2C-B44A9B884C6F}" type="slidenum">
              <a:rPr lang="en-US"/>
              <a:pPr>
                <a:defRPr/>
              </a:pPr>
              <a:t>‹nº›</a:t>
            </a:fld>
            <a:endParaRPr lang="en-US"/>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6" descr="Glyph-SectionHeader.png"/>
          <p:cNvPicPr>
            <a:picLocks noChangeAspect="1"/>
          </p:cNvPicPr>
          <p:nvPr/>
        </p:nvPicPr>
        <p:blipFill>
          <a:blip r:embed="rId2"/>
          <a:srcRect/>
          <a:stretch>
            <a:fillRect/>
          </a:stretch>
        </p:blipFill>
        <p:spPr bwMode="auto">
          <a:xfrm>
            <a:off x="4038600" y="3173413"/>
            <a:ext cx="1066800" cy="590550"/>
          </a:xfrm>
          <a:prstGeom prst="rect">
            <a:avLst/>
          </a:prstGeom>
          <a:noFill/>
          <a:ln w="9525">
            <a:noFill/>
            <a:miter lim="800000"/>
            <a:headEnd/>
            <a:tailEnd/>
          </a:ln>
        </p:spPr>
      </p:pic>
      <p:sp>
        <p:nvSpPr>
          <p:cNvPr id="2" name="Title 1"/>
          <p:cNvSpPr>
            <a:spLocks noGrp="1"/>
          </p:cNvSpPr>
          <p:nvPr>
            <p:ph type="title"/>
          </p:nvPr>
        </p:nvSpPr>
        <p:spPr>
          <a:xfrm>
            <a:off x="685800" y="1626440"/>
            <a:ext cx="7770813" cy="1472184"/>
          </a:xfrm>
        </p:spPr>
        <p:txBody>
          <a:bodyPr anchor="b"/>
          <a:lstStyle>
            <a:lvl1pPr algn="ctr">
              <a:defRPr sz="5400" b="0" i="0" cap="none" baseline="0"/>
            </a:lvl1pPr>
          </a:lstStyle>
          <a:p>
            <a:r>
              <a:rPr lang="x-none" smtClean="0"/>
              <a:t>Click to edit Master title style</a:t>
            </a:r>
            <a:endParaRPr/>
          </a:p>
        </p:txBody>
      </p:sp>
      <p:sp>
        <p:nvSpPr>
          <p:cNvPr id="3" name="Text Placeholder 2"/>
          <p:cNvSpPr>
            <a:spLocks noGrp="1"/>
          </p:cNvSpPr>
          <p:nvPr>
            <p:ph type="body" idx="1"/>
          </p:nvPr>
        </p:nvSpPr>
        <p:spPr>
          <a:xfrm>
            <a:off x="685800" y="3813048"/>
            <a:ext cx="7770813" cy="1755648"/>
          </a:xfrm>
        </p:spPr>
        <p:txBody>
          <a:bodyPr>
            <a:normAutofit/>
          </a:bodyPr>
          <a:lstStyle>
            <a:lvl1pPr marL="0" indent="0" algn="ctr">
              <a:spcBef>
                <a:spcPts val="300"/>
              </a:spcBef>
              <a:buNone/>
              <a:defRPr sz="16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1D55EFA-C93E-44CB-B7D3-ED90EF482657}" type="datetimeFigureOut">
              <a:rPr lang="en-US"/>
              <a:pPr>
                <a:defRPr/>
              </a:pPr>
              <a:t>1/23/2014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5FE76AF-E173-4C0C-B120-2A2E2B79644F}" type="slidenum">
              <a:rPr lang="en-US"/>
              <a:pPr>
                <a:defRPr/>
              </a:pPr>
              <a:t>‹nº›</a:t>
            </a:fld>
            <a:endParaRPr lang="en-US"/>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2" descr="HR-Glyph-R3.png"/>
          <p:cNvPicPr>
            <a:picLocks noChangeAspect="1" noChangeArrowheads="1"/>
          </p:cNvPicPr>
          <p:nvPr/>
        </p:nvPicPr>
        <p:blipFill>
          <a:blip r:embed="rId2"/>
          <a:srcRect/>
          <a:stretch>
            <a:fillRect/>
          </a:stretch>
        </p:blipFill>
        <p:spPr bwMode="auto">
          <a:xfrm>
            <a:off x="3749675" y="1658938"/>
            <a:ext cx="1644650" cy="169862"/>
          </a:xfrm>
          <a:prstGeom prst="rect">
            <a:avLst/>
          </a:prstGeom>
          <a:noFill/>
          <a:ln w="9525">
            <a:noFill/>
            <a:miter lim="800000"/>
            <a:headEnd/>
            <a:tailEnd/>
          </a:ln>
        </p:spPr>
      </p:pic>
      <p:sp>
        <p:nvSpPr>
          <p:cNvPr id="2" name="Title 1"/>
          <p:cNvSpPr>
            <a:spLocks noGrp="1"/>
          </p:cNvSpPr>
          <p:nvPr>
            <p:ph type="title"/>
          </p:nvPr>
        </p:nvSpPr>
        <p:spPr/>
        <p:txBody>
          <a:bodyPr/>
          <a:lstStyle/>
          <a:p>
            <a:r>
              <a:rPr lang="x-none" smtClean="0"/>
              <a:t>Click to edit Master title style</a:t>
            </a:r>
            <a:endParaRPr/>
          </a:p>
        </p:txBody>
      </p:sp>
      <p:sp>
        <p:nvSpPr>
          <p:cNvPr id="3" name="Content Placeholder 2"/>
          <p:cNvSpPr>
            <a:spLocks noGrp="1"/>
          </p:cNvSpPr>
          <p:nvPr>
            <p:ph sz="half" idx="1"/>
          </p:nvPr>
        </p:nvSpPr>
        <p:spPr>
          <a:xfrm>
            <a:off x="685800" y="2209801"/>
            <a:ext cx="3657600" cy="3657600"/>
          </a:xfrm>
        </p:spPr>
        <p:txBody>
          <a:bodyPr>
            <a:normAutofit/>
          </a:bodyPr>
          <a:lstStyle>
            <a:lvl1pPr>
              <a:defRPr sz="2200"/>
            </a:lvl1pPr>
            <a:lvl2pPr>
              <a:defRPr sz="2000"/>
            </a:lvl2pPr>
            <a:lvl3pPr>
              <a:defRPr sz="1800"/>
            </a:lvl3pPr>
            <a:lvl4pPr>
              <a:defRPr sz="1800"/>
            </a:lvl4pPr>
            <a:lvl5pPr>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4" name="Content Placeholder 3"/>
          <p:cNvSpPr>
            <a:spLocks noGrp="1"/>
          </p:cNvSpPr>
          <p:nvPr>
            <p:ph sz="half" idx="2"/>
          </p:nvPr>
        </p:nvSpPr>
        <p:spPr>
          <a:xfrm>
            <a:off x="4800600" y="2209801"/>
            <a:ext cx="3657600" cy="3657600"/>
          </a:xfrm>
        </p:spPr>
        <p:txBody>
          <a:bodyPr>
            <a:normAutofit/>
          </a:bodyPr>
          <a:lstStyle>
            <a:lvl1pPr>
              <a:defRPr sz="2200"/>
            </a:lvl1pPr>
            <a:lvl2pPr>
              <a:defRPr sz="2000"/>
            </a:lvl2pPr>
            <a:lvl3pPr>
              <a:defRPr sz="1800"/>
            </a:lvl3pPr>
            <a:lvl4pPr>
              <a:defRPr sz="1800"/>
            </a:lvl4pPr>
            <a:lvl5pPr>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6" name="Date Placeholder 4"/>
          <p:cNvSpPr>
            <a:spLocks noGrp="1"/>
          </p:cNvSpPr>
          <p:nvPr>
            <p:ph type="dt" sz="half" idx="10"/>
          </p:nvPr>
        </p:nvSpPr>
        <p:spPr/>
        <p:txBody>
          <a:bodyPr/>
          <a:lstStyle>
            <a:lvl1pPr>
              <a:defRPr/>
            </a:lvl1pPr>
          </a:lstStyle>
          <a:p>
            <a:pPr>
              <a:defRPr/>
            </a:pPr>
            <a:fld id="{C59E82D7-4D63-4254-9D37-5DE45EBE8EFD}" type="datetimeFigureOut">
              <a:rPr lang="en-US"/>
              <a:pPr>
                <a:defRPr/>
              </a:pPr>
              <a:t>1/23/2014</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08DEE3EB-3A01-48B4-80A4-01D176A259B1}" type="slidenum">
              <a:rPr lang="en-US"/>
              <a:pPr>
                <a:defRPr/>
              </a:pPr>
              <a:t>‹nº›</a:t>
            </a:fld>
            <a:endParaRPr lang="en-US"/>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Picture 2" descr="HR-Glyph-R3.png"/>
          <p:cNvPicPr>
            <a:picLocks noChangeAspect="1" noChangeArrowheads="1"/>
          </p:cNvPicPr>
          <p:nvPr/>
        </p:nvPicPr>
        <p:blipFill>
          <a:blip r:embed="rId2"/>
          <a:srcRect/>
          <a:stretch>
            <a:fillRect/>
          </a:stretch>
        </p:blipFill>
        <p:spPr bwMode="auto">
          <a:xfrm>
            <a:off x="3749675" y="1658938"/>
            <a:ext cx="1644650" cy="169862"/>
          </a:xfrm>
          <a:prstGeom prst="rect">
            <a:avLst/>
          </a:prstGeom>
          <a:noFill/>
          <a:ln w="9525">
            <a:noFill/>
            <a:miter lim="800000"/>
            <a:headEnd/>
            <a:tailEnd/>
          </a:ln>
        </p:spPr>
      </p:pic>
      <p:sp>
        <p:nvSpPr>
          <p:cNvPr id="2" name="Title 1"/>
          <p:cNvSpPr>
            <a:spLocks noGrp="1"/>
          </p:cNvSpPr>
          <p:nvPr>
            <p:ph type="title"/>
          </p:nvPr>
        </p:nvSpPr>
        <p:spPr/>
        <p:txBody>
          <a:bodyPr/>
          <a:lstStyle>
            <a:lvl1pPr>
              <a:defRPr/>
            </a:lvl1pPr>
          </a:lstStyle>
          <a:p>
            <a:r>
              <a:rPr lang="x-none" smtClean="0"/>
              <a:t>Click to edit Master title style</a:t>
            </a:r>
            <a:endParaRPr/>
          </a:p>
        </p:txBody>
      </p:sp>
      <p:sp>
        <p:nvSpPr>
          <p:cNvPr id="3" name="Text Placeholder 2"/>
          <p:cNvSpPr>
            <a:spLocks noGrp="1"/>
          </p:cNvSpPr>
          <p:nvPr>
            <p:ph type="body" idx="1"/>
          </p:nvPr>
        </p:nvSpPr>
        <p:spPr>
          <a:xfrm>
            <a:off x="685800" y="2027238"/>
            <a:ext cx="3657600" cy="639762"/>
          </a:xfrm>
        </p:spPr>
        <p:txBody>
          <a:bodyPr anchor="ctr"/>
          <a:lstStyle>
            <a:lvl1pPr marL="0" indent="0" algn="ctr">
              <a:spcBef>
                <a:spcPts val="300"/>
              </a:spcBef>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4" name="Content Placeholder 3"/>
          <p:cNvSpPr>
            <a:spLocks noGrp="1"/>
          </p:cNvSpPr>
          <p:nvPr>
            <p:ph sz="half" idx="2"/>
          </p:nvPr>
        </p:nvSpPr>
        <p:spPr>
          <a:xfrm>
            <a:off x="685800" y="2819400"/>
            <a:ext cx="3657600" cy="3048000"/>
          </a:xfrm>
        </p:spPr>
        <p:txBody>
          <a:bodyPr>
            <a:normAutofit/>
          </a:bodyPr>
          <a:lstStyle>
            <a:lvl1pPr>
              <a:defRPr sz="2000"/>
            </a:lvl1pPr>
            <a:lvl2pPr>
              <a:defRPr sz="1800"/>
            </a:lvl2pPr>
            <a:lvl3pPr>
              <a:defRPr sz="1800"/>
            </a:lvl3pPr>
            <a:lvl4pPr>
              <a:defRPr sz="1800"/>
            </a:lvl4pPr>
            <a:lvl5pPr>
              <a:defRPr sz="1800"/>
            </a:lvl5pPr>
            <a:lvl6pPr marL="2290763" indent="-461963">
              <a:defRPr sz="1600"/>
            </a:lvl6pPr>
            <a:lvl7pPr marL="2290763" indent="-461963">
              <a:defRPr sz="1600"/>
            </a:lvl7pPr>
            <a:lvl8pPr marL="2290763" indent="-461963">
              <a:defRPr sz="1600"/>
            </a:lvl8pPr>
            <a:lvl9pPr marL="2290763" indent="-461963">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5" name="Text Placeholder 4"/>
          <p:cNvSpPr>
            <a:spLocks noGrp="1"/>
          </p:cNvSpPr>
          <p:nvPr>
            <p:ph type="body" sz="quarter" idx="3"/>
          </p:nvPr>
        </p:nvSpPr>
        <p:spPr>
          <a:xfrm>
            <a:off x="4800600" y="2027238"/>
            <a:ext cx="3657600" cy="639762"/>
          </a:xfrm>
        </p:spPr>
        <p:txBody>
          <a:bodyPr anchor="ctr"/>
          <a:lstStyle>
            <a:lvl1pPr marL="0" indent="0" algn="ctr">
              <a:spcBef>
                <a:spcPts val="300"/>
              </a:spcBef>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6" name="Content Placeholder 5"/>
          <p:cNvSpPr>
            <a:spLocks noGrp="1"/>
          </p:cNvSpPr>
          <p:nvPr>
            <p:ph sz="quarter" idx="4"/>
          </p:nvPr>
        </p:nvSpPr>
        <p:spPr>
          <a:xfrm>
            <a:off x="4800600" y="2819400"/>
            <a:ext cx="3657600" cy="3048000"/>
          </a:xfrm>
        </p:spPr>
        <p:txBody>
          <a:bodyPr>
            <a:normAutofit/>
          </a:bodyPr>
          <a:lstStyle>
            <a:lvl1pPr>
              <a:defRPr sz="2000"/>
            </a:lvl1pPr>
            <a:lvl2pPr>
              <a:defRPr sz="1800"/>
            </a:lvl2pPr>
            <a:lvl3pPr>
              <a:defRPr sz="1800"/>
            </a:lvl3pPr>
            <a:lvl4pPr>
              <a:defRPr sz="1800"/>
            </a:lvl4pPr>
            <a:lvl5pPr>
              <a:defRPr sz="1800"/>
            </a:lvl5pPr>
            <a:lvl6pPr marL="2290763" indent="-461963">
              <a:defRPr sz="1600"/>
            </a:lvl6pPr>
            <a:lvl7pPr marL="2290763" indent="-461963">
              <a:defRPr sz="1600"/>
            </a:lvl7pPr>
            <a:lvl8pPr marL="2290763" indent="-461963">
              <a:defRPr sz="1600"/>
            </a:lvl8pPr>
            <a:lvl9pPr marL="2290763" indent="-461963">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8" name="Date Placeholder 6"/>
          <p:cNvSpPr>
            <a:spLocks noGrp="1"/>
          </p:cNvSpPr>
          <p:nvPr>
            <p:ph type="dt" sz="half" idx="10"/>
          </p:nvPr>
        </p:nvSpPr>
        <p:spPr/>
        <p:txBody>
          <a:bodyPr/>
          <a:lstStyle>
            <a:lvl1pPr>
              <a:defRPr/>
            </a:lvl1pPr>
          </a:lstStyle>
          <a:p>
            <a:pPr>
              <a:defRPr/>
            </a:pPr>
            <a:fld id="{FC215118-1C53-494A-93CB-7E473E93D488}" type="datetimeFigureOut">
              <a:rPr lang="en-US"/>
              <a:pPr>
                <a:defRPr/>
              </a:pPr>
              <a:t>1/23/2014</a:t>
            </a:fld>
            <a:endParaRPr lang="en-US"/>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0" name="Slide Number Placeholder 8"/>
          <p:cNvSpPr>
            <a:spLocks noGrp="1"/>
          </p:cNvSpPr>
          <p:nvPr>
            <p:ph type="sldNum" sz="quarter" idx="12"/>
          </p:nvPr>
        </p:nvSpPr>
        <p:spPr/>
        <p:txBody>
          <a:bodyPr/>
          <a:lstStyle>
            <a:lvl1pPr>
              <a:defRPr/>
            </a:lvl1pPr>
          </a:lstStyle>
          <a:p>
            <a:pPr>
              <a:defRPr/>
            </a:pPr>
            <a:fld id="{652EC67A-06E6-4A2F-B931-29EBAA506ABE}" type="slidenum">
              <a:rPr lang="en-US"/>
              <a:pPr>
                <a:defRPr/>
              </a:pPr>
              <a:t>‹nº›</a:t>
            </a:fld>
            <a:endParaRPr lang="en-US"/>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Picture 2" descr="HR-Glyph-R3.png"/>
          <p:cNvPicPr>
            <a:picLocks noChangeAspect="1" noChangeArrowheads="1"/>
          </p:cNvPicPr>
          <p:nvPr/>
        </p:nvPicPr>
        <p:blipFill>
          <a:blip r:embed="rId2"/>
          <a:srcRect/>
          <a:stretch>
            <a:fillRect/>
          </a:stretch>
        </p:blipFill>
        <p:spPr bwMode="auto">
          <a:xfrm>
            <a:off x="3749675" y="1658938"/>
            <a:ext cx="1644650" cy="169862"/>
          </a:xfrm>
          <a:prstGeom prst="rect">
            <a:avLst/>
          </a:prstGeom>
          <a:noFill/>
          <a:ln w="9525">
            <a:noFill/>
            <a:miter lim="800000"/>
            <a:headEnd/>
            <a:tailEnd/>
          </a:ln>
        </p:spPr>
      </p:pic>
      <p:sp>
        <p:nvSpPr>
          <p:cNvPr id="2" name="Title 1"/>
          <p:cNvSpPr>
            <a:spLocks noGrp="1"/>
          </p:cNvSpPr>
          <p:nvPr>
            <p:ph type="title"/>
          </p:nvPr>
        </p:nvSpPr>
        <p:spPr/>
        <p:txBody>
          <a:bodyPr/>
          <a:lstStyle/>
          <a:p>
            <a:r>
              <a:rPr lang="x-none" smtClean="0"/>
              <a:t>Click to edit Master title style</a:t>
            </a:r>
            <a:endParaRPr/>
          </a:p>
        </p:txBody>
      </p:sp>
      <p:sp>
        <p:nvSpPr>
          <p:cNvPr id="4" name="Date Placeholder 2"/>
          <p:cNvSpPr>
            <a:spLocks noGrp="1"/>
          </p:cNvSpPr>
          <p:nvPr>
            <p:ph type="dt" sz="half" idx="10"/>
          </p:nvPr>
        </p:nvSpPr>
        <p:spPr/>
        <p:txBody>
          <a:bodyPr/>
          <a:lstStyle>
            <a:lvl1pPr>
              <a:defRPr/>
            </a:lvl1pPr>
          </a:lstStyle>
          <a:p>
            <a:pPr>
              <a:defRPr/>
            </a:pPr>
            <a:fld id="{CC738F14-06F8-4FB1-977F-13F8AF63FEF5}" type="datetimeFigureOut">
              <a:rPr lang="en-US"/>
              <a:pPr>
                <a:defRPr/>
              </a:pPr>
              <a:t>1/23/2014</a:t>
            </a:fld>
            <a:endParaRPr lang="en-US"/>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8DAF73B4-ACA7-49EB-BE18-2D016E3AA3BE}" type="slidenum">
              <a:rPr lang="en-US"/>
              <a:pPr>
                <a:defRPr/>
              </a:pPr>
              <a:t>‹nº›</a:t>
            </a:fld>
            <a:endParaRPr lang="en-US"/>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p:txBody>
          <a:bodyPr/>
          <a:lstStyle>
            <a:lvl1pPr>
              <a:defRPr/>
            </a:lvl1pPr>
          </a:lstStyle>
          <a:p>
            <a:pPr>
              <a:defRPr/>
            </a:pPr>
            <a:fld id="{733B476C-AA26-4747-B52C-7657D96A2D64}" type="slidenum">
              <a:rPr lang="en-US"/>
              <a:pPr>
                <a:defRPr/>
              </a:pPr>
              <a:t>‹nº›</a:t>
            </a:fld>
            <a:endParaRPr lang="en-US"/>
          </a:p>
        </p:txBody>
      </p:sp>
      <p:sp>
        <p:nvSpPr>
          <p:cNvPr id="3" name="Date Placeholder 3"/>
          <p:cNvSpPr>
            <a:spLocks noGrp="1"/>
          </p:cNvSpPr>
          <p:nvPr>
            <p:ph type="dt" sz="half" idx="11"/>
          </p:nvPr>
        </p:nvSpPr>
        <p:spPr/>
        <p:txBody>
          <a:bodyPr/>
          <a:lstStyle>
            <a:lvl1pPr>
              <a:defRPr/>
            </a:lvl1pPr>
          </a:lstStyle>
          <a:p>
            <a:pPr>
              <a:defRPr/>
            </a:pPr>
            <a:fld id="{EE87AD30-764D-44EA-806D-0AA9FD69DAFD}" type="datetimeFigureOut">
              <a:rPr lang="en-US"/>
              <a:pPr>
                <a:defRPr/>
              </a:pPr>
              <a:t>1/23/2014</a:t>
            </a:fld>
            <a:endParaRPr lang="en-US"/>
          </a:p>
        </p:txBody>
      </p:sp>
      <p:sp>
        <p:nvSpPr>
          <p:cNvPr id="4" name="Footer Placeholder 4"/>
          <p:cNvSpPr>
            <a:spLocks noGrp="1"/>
          </p:cNvSpPr>
          <p:nvPr>
            <p:ph type="ftr" sz="quarter" idx="12"/>
          </p:nvPr>
        </p:nvSpPr>
        <p:spPr/>
        <p:txBody>
          <a:bodyPr/>
          <a:lstStyle>
            <a:lvl1pPr>
              <a:defRPr/>
            </a:lvl1pPr>
          </a:lstStyle>
          <a:p>
            <a:pPr>
              <a:defRPr/>
            </a:pPr>
            <a:endParaRPr lang="en-US"/>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5" name="Picture 2" descr="HR-Glyph-R3.png"/>
          <p:cNvPicPr>
            <a:picLocks noChangeAspect="1" noChangeArrowheads="1"/>
          </p:cNvPicPr>
          <p:nvPr/>
        </p:nvPicPr>
        <p:blipFill>
          <a:blip r:embed="rId2"/>
          <a:srcRect/>
          <a:stretch>
            <a:fillRect/>
          </a:stretch>
        </p:blipFill>
        <p:spPr bwMode="auto">
          <a:xfrm>
            <a:off x="1665288" y="2286000"/>
            <a:ext cx="1644650" cy="169863"/>
          </a:xfrm>
          <a:prstGeom prst="rect">
            <a:avLst/>
          </a:prstGeom>
          <a:noFill/>
          <a:ln w="9525">
            <a:noFill/>
            <a:miter lim="800000"/>
            <a:headEnd/>
            <a:tailEnd/>
          </a:ln>
        </p:spPr>
      </p:pic>
      <p:sp>
        <p:nvSpPr>
          <p:cNvPr id="2" name="Title 1"/>
          <p:cNvSpPr>
            <a:spLocks noGrp="1"/>
          </p:cNvSpPr>
          <p:nvPr>
            <p:ph type="title"/>
          </p:nvPr>
        </p:nvSpPr>
        <p:spPr>
          <a:xfrm>
            <a:off x="658906" y="914400"/>
            <a:ext cx="3657600" cy="1162050"/>
          </a:xfrm>
        </p:spPr>
        <p:txBody>
          <a:bodyPr anchor="b"/>
          <a:lstStyle>
            <a:lvl1pPr algn="ctr">
              <a:defRPr sz="3800" b="0"/>
            </a:lvl1pPr>
          </a:lstStyle>
          <a:p>
            <a:r>
              <a:rPr lang="x-none" smtClean="0"/>
              <a:t>Click to edit Master title style</a:t>
            </a:r>
            <a:endParaRPr/>
          </a:p>
        </p:txBody>
      </p:sp>
      <p:sp>
        <p:nvSpPr>
          <p:cNvPr id="3" name="Content Placeholder 2"/>
          <p:cNvSpPr>
            <a:spLocks noGrp="1"/>
          </p:cNvSpPr>
          <p:nvPr>
            <p:ph idx="1"/>
          </p:nvPr>
        </p:nvSpPr>
        <p:spPr>
          <a:xfrm>
            <a:off x="4796118" y="457199"/>
            <a:ext cx="3657600" cy="5410201"/>
          </a:xfrm>
        </p:spPr>
        <p:txBody>
          <a:bodyPr>
            <a:normAutofit/>
          </a:bodyPr>
          <a:lstStyle>
            <a:lvl1pPr>
              <a:defRPr sz="2400"/>
            </a:lvl1pPr>
            <a:lvl2pPr>
              <a:defRPr sz="2200"/>
            </a:lvl2pPr>
            <a:lvl3pPr>
              <a:defRPr sz="2000"/>
            </a:lvl3pPr>
            <a:lvl4pPr>
              <a:defRPr sz="1800"/>
            </a:lvl4pPr>
            <a:lvl5pPr>
              <a:defRPr sz="1800"/>
            </a:lvl5pPr>
            <a:lvl6pPr marL="2290763" indent="-461963">
              <a:tabLst/>
              <a:defRPr sz="2000"/>
            </a:lvl6pPr>
            <a:lvl7pPr marL="2290763" indent="-461963">
              <a:tabLst/>
              <a:defRPr sz="2000"/>
            </a:lvl7pPr>
            <a:lvl8pPr marL="2290763" indent="-461963">
              <a:tabLst/>
              <a:defRPr sz="2000"/>
            </a:lvl8pPr>
            <a:lvl9pPr marL="2290763" indent="-461963">
              <a:tabLst/>
              <a:defRPr sz="20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4" name="Text Placeholder 3"/>
          <p:cNvSpPr>
            <a:spLocks noGrp="1"/>
          </p:cNvSpPr>
          <p:nvPr>
            <p:ph type="body" sz="half" idx="2"/>
          </p:nvPr>
        </p:nvSpPr>
        <p:spPr>
          <a:xfrm>
            <a:off x="658906" y="2590799"/>
            <a:ext cx="3657600" cy="2895601"/>
          </a:xfrm>
        </p:spPr>
        <p:txBody>
          <a:bodyPr>
            <a:normAutofit/>
          </a:bodyPr>
          <a:lstStyle>
            <a:lvl1pPr marL="0" indent="0" algn="ctr">
              <a:lnSpc>
                <a:spcPct val="110000"/>
              </a:lnSpc>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1623F0C8-2875-47E7-89FE-7266C090FF4C}" type="datetimeFigureOut">
              <a:rPr lang="en-US"/>
              <a:pPr>
                <a:defRPr/>
              </a:pPr>
              <a:t>1/23/2014</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0C3243FA-7B72-4A59-8CDA-B7B24EDE19F4}" type="slidenum">
              <a:rPr lang="en-US"/>
              <a:pPr>
                <a:defRPr/>
              </a:pPr>
              <a:t>‹nº›</a:t>
            </a:fld>
            <a:endParaRPr lang="en-US"/>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2" descr="HR-Glyph-R3.png"/>
          <p:cNvPicPr>
            <a:picLocks noChangeAspect="1" noChangeArrowheads="1"/>
          </p:cNvPicPr>
          <p:nvPr/>
        </p:nvPicPr>
        <p:blipFill>
          <a:blip r:embed="rId2"/>
          <a:srcRect/>
          <a:stretch>
            <a:fillRect/>
          </a:stretch>
        </p:blipFill>
        <p:spPr bwMode="auto">
          <a:xfrm>
            <a:off x="5805488" y="2286000"/>
            <a:ext cx="1644650" cy="169863"/>
          </a:xfrm>
          <a:prstGeom prst="rect">
            <a:avLst/>
          </a:prstGeom>
          <a:noFill/>
          <a:ln w="9525">
            <a:noFill/>
            <a:miter lim="800000"/>
            <a:headEnd/>
            <a:tailEnd/>
          </a:ln>
        </p:spPr>
      </p:pic>
      <p:sp>
        <p:nvSpPr>
          <p:cNvPr id="2" name="Title 1"/>
          <p:cNvSpPr>
            <a:spLocks noGrp="1"/>
          </p:cNvSpPr>
          <p:nvPr>
            <p:ph type="title"/>
          </p:nvPr>
        </p:nvSpPr>
        <p:spPr>
          <a:xfrm>
            <a:off x="4799013" y="914400"/>
            <a:ext cx="3657600" cy="1161288"/>
          </a:xfrm>
          <a:effectLst/>
        </p:spPr>
        <p:txBody>
          <a:bodyPr anchor="b"/>
          <a:lstStyle>
            <a:lvl1pPr algn="ctr" defTabSz="914400" rtl="0" eaLnBrk="1" latinLnBrk="0" hangingPunct="1">
              <a:spcBef>
                <a:spcPct val="0"/>
              </a:spcBef>
              <a:buNone/>
              <a:defRPr sz="3800" b="0" kern="1200">
                <a:solidFill>
                  <a:schemeClr val="tx2"/>
                </a:solidFill>
                <a:effectLst>
                  <a:outerShdw blurRad="38100" dist="12700" algn="l" rotWithShape="0">
                    <a:prstClr val="black">
                      <a:alpha val="40000"/>
                    </a:prstClr>
                  </a:outerShdw>
                </a:effectLst>
                <a:latin typeface="+mj-lt"/>
                <a:ea typeface="+mj-ea"/>
                <a:cs typeface="+mj-cs"/>
              </a:defRPr>
            </a:lvl1pPr>
          </a:lstStyle>
          <a:p>
            <a:r>
              <a:rPr lang="x-none" smtClean="0"/>
              <a:t>Click to edit Master title style</a:t>
            </a:r>
            <a:endParaRPr/>
          </a:p>
        </p:txBody>
      </p:sp>
      <p:sp>
        <p:nvSpPr>
          <p:cNvPr id="3" name="Picture Placeholder 2"/>
          <p:cNvSpPr>
            <a:spLocks noGrp="1"/>
          </p:cNvSpPr>
          <p:nvPr>
            <p:ph type="pic" idx="1"/>
          </p:nvPr>
        </p:nvSpPr>
        <p:spPr>
          <a:xfrm>
            <a:off x="658906" y="457200"/>
            <a:ext cx="3657600" cy="5413248"/>
          </a:xfrm>
          <a:ln w="101600">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x-none" noProof="0" smtClean="0"/>
              <a:t>Drag picture to placeholder or click icon to add</a:t>
            </a:r>
            <a:endParaRPr noProof="0"/>
          </a:p>
        </p:txBody>
      </p:sp>
      <p:sp>
        <p:nvSpPr>
          <p:cNvPr id="4" name="Text Placeholder 3"/>
          <p:cNvSpPr>
            <a:spLocks noGrp="1"/>
          </p:cNvSpPr>
          <p:nvPr>
            <p:ph type="body" sz="half" idx="2"/>
          </p:nvPr>
        </p:nvSpPr>
        <p:spPr>
          <a:xfrm>
            <a:off x="4799013" y="2587752"/>
            <a:ext cx="3657600" cy="2898648"/>
          </a:xfrm>
        </p:spPr>
        <p:txBody>
          <a:bodyPr rtlCol="0">
            <a:normAutofit/>
          </a:bodyPr>
          <a:lstStyle>
            <a:lvl1pPr marL="0" indent="0" algn="ctr">
              <a:spcBef>
                <a:spcPts val="600"/>
              </a:spcBef>
              <a:buNone/>
              <a:defRPr sz="1800" kern="120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00900811-5B0E-4D6B-91CB-EEFD59895494}" type="datetimeFigureOut">
              <a:rPr lang="en-US"/>
              <a:pPr>
                <a:defRPr/>
              </a:pPr>
              <a:t>1/23/2014</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A8926D3F-4B37-4B1E-B253-6C958134827C}" type="slidenum">
              <a:rPr lang="en-US"/>
              <a:pPr>
                <a:defRPr/>
              </a:pPr>
              <a:t>‹nº›</a:t>
            </a:fld>
            <a:endParaRPr lang="en-US"/>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pic>
        <p:nvPicPr>
          <p:cNvPr id="5" name="Picture 2" descr="HR-Glyph-R3.png"/>
          <p:cNvPicPr>
            <a:picLocks noChangeAspect="1" noChangeArrowheads="1"/>
          </p:cNvPicPr>
          <p:nvPr/>
        </p:nvPicPr>
        <p:blipFill>
          <a:blip r:embed="rId2"/>
          <a:srcRect/>
          <a:stretch>
            <a:fillRect/>
          </a:stretch>
        </p:blipFill>
        <p:spPr bwMode="auto">
          <a:xfrm>
            <a:off x="3749675" y="4889500"/>
            <a:ext cx="1644650" cy="171450"/>
          </a:xfrm>
          <a:prstGeom prst="rect">
            <a:avLst/>
          </a:prstGeom>
          <a:noFill/>
          <a:ln w="9525">
            <a:noFill/>
            <a:miter lim="800000"/>
            <a:headEnd/>
            <a:tailEnd/>
          </a:ln>
        </p:spPr>
      </p:pic>
      <p:sp>
        <p:nvSpPr>
          <p:cNvPr id="2" name="Title 1"/>
          <p:cNvSpPr>
            <a:spLocks noGrp="1"/>
          </p:cNvSpPr>
          <p:nvPr>
            <p:ph type="title"/>
          </p:nvPr>
        </p:nvSpPr>
        <p:spPr>
          <a:xfrm>
            <a:off x="685800" y="3738282"/>
            <a:ext cx="7770813" cy="1048870"/>
          </a:xfrm>
          <a:effectLst/>
        </p:spPr>
        <p:txBody>
          <a:bodyPr anchor="b"/>
          <a:lstStyle>
            <a:lvl1pPr algn="ctr" defTabSz="914400" rtl="0" eaLnBrk="1" latinLnBrk="0" hangingPunct="1">
              <a:spcBef>
                <a:spcPct val="0"/>
              </a:spcBef>
              <a:buNone/>
              <a:defRPr sz="3800" b="0" kern="1200">
                <a:solidFill>
                  <a:schemeClr val="tx2"/>
                </a:solidFill>
                <a:effectLst>
                  <a:outerShdw blurRad="38100" dist="12700" algn="l" rotWithShape="0">
                    <a:prstClr val="black">
                      <a:alpha val="40000"/>
                    </a:prstClr>
                  </a:outerShdw>
                </a:effectLst>
                <a:latin typeface="+mj-lt"/>
                <a:ea typeface="+mj-ea"/>
                <a:cs typeface="+mj-cs"/>
              </a:defRPr>
            </a:lvl1pPr>
          </a:lstStyle>
          <a:p>
            <a:r>
              <a:rPr lang="x-none" smtClean="0"/>
              <a:t>Click to edit Master title style</a:t>
            </a:r>
            <a:endParaRPr/>
          </a:p>
        </p:txBody>
      </p:sp>
      <p:sp>
        <p:nvSpPr>
          <p:cNvPr id="3" name="Picture Placeholder 2"/>
          <p:cNvSpPr>
            <a:spLocks noGrp="1"/>
          </p:cNvSpPr>
          <p:nvPr>
            <p:ph type="pic" idx="1"/>
          </p:nvPr>
        </p:nvSpPr>
        <p:spPr>
          <a:xfrm>
            <a:off x="2286000" y="457200"/>
            <a:ext cx="4572000" cy="3173506"/>
          </a:xfrm>
          <a:ln w="101600">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x-none" noProof="0" smtClean="0"/>
              <a:t>Drag picture to placeholder or click icon to add</a:t>
            </a:r>
            <a:endParaRPr noProof="0"/>
          </a:p>
        </p:txBody>
      </p:sp>
      <p:sp>
        <p:nvSpPr>
          <p:cNvPr id="4" name="Text Placeholder 3"/>
          <p:cNvSpPr>
            <a:spLocks noGrp="1"/>
          </p:cNvSpPr>
          <p:nvPr>
            <p:ph type="body" sz="half" idx="2"/>
          </p:nvPr>
        </p:nvSpPr>
        <p:spPr>
          <a:xfrm>
            <a:off x="685800" y="5181600"/>
            <a:ext cx="7770813" cy="685800"/>
          </a:xfrm>
        </p:spPr>
        <p:txBody>
          <a:bodyPr rtlCol="0">
            <a:normAutofit/>
          </a:bodyPr>
          <a:lstStyle>
            <a:lvl1pPr marL="0" indent="0" algn="ctr">
              <a:spcBef>
                <a:spcPts val="300"/>
              </a:spcBef>
              <a:buNone/>
              <a:defRPr sz="1800" kern="120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5D22A009-4124-41C9-95D2-EFE9488425EE}" type="datetimeFigureOut">
              <a:rPr lang="en-US"/>
              <a:pPr>
                <a:defRPr/>
              </a:pPr>
              <a:t>1/23/2014</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CADB9FEC-4C0B-4AEF-9D4C-250BB7A554B5}" type="slidenum">
              <a:rPr lang="en-US"/>
              <a:pPr>
                <a:defRPr/>
              </a:pPr>
              <a:t>‹nº›</a:t>
            </a:fld>
            <a:endParaRPr lang="en-US"/>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4" name="Picture 2" descr="HR-Glyph-R3.png"/>
          <p:cNvPicPr>
            <a:picLocks noChangeAspect="1" noChangeArrowheads="1"/>
          </p:cNvPicPr>
          <p:nvPr/>
        </p:nvPicPr>
        <p:blipFill>
          <a:blip r:embed="rId2"/>
          <a:srcRect/>
          <a:stretch>
            <a:fillRect/>
          </a:stretch>
        </p:blipFill>
        <p:spPr bwMode="auto">
          <a:xfrm>
            <a:off x="3749675" y="1658938"/>
            <a:ext cx="1644650" cy="169862"/>
          </a:xfrm>
          <a:prstGeom prst="rect">
            <a:avLst/>
          </a:prstGeom>
          <a:noFill/>
          <a:ln w="9525">
            <a:noFill/>
            <a:miter lim="800000"/>
            <a:headEnd/>
            <a:tailEnd/>
          </a:ln>
        </p:spPr>
      </p:pic>
      <p:sp>
        <p:nvSpPr>
          <p:cNvPr id="2" name="Title 1"/>
          <p:cNvSpPr>
            <a:spLocks noGrp="1"/>
          </p:cNvSpPr>
          <p:nvPr>
            <p:ph type="title"/>
          </p:nvPr>
        </p:nvSpPr>
        <p:spPr/>
        <p:txBody>
          <a:bodyPr/>
          <a:lstStyle/>
          <a:p>
            <a:r>
              <a:rPr lang="x-none"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marL="2286000" indent="-457200">
              <a:defRPr/>
            </a:lvl6pPr>
            <a:lvl7pPr marL="2286000" indent="-457200">
              <a:defRPr/>
            </a:lvl7pPr>
            <a:lvl8pPr marL="2286000" indent="-457200">
              <a:defRPr/>
            </a:lvl8pPr>
            <a:lvl9pPr marL="2286000" indent="-457200">
              <a:defRPr/>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5" name="Date Placeholder 3"/>
          <p:cNvSpPr>
            <a:spLocks noGrp="1"/>
          </p:cNvSpPr>
          <p:nvPr>
            <p:ph type="dt" sz="half" idx="10"/>
          </p:nvPr>
        </p:nvSpPr>
        <p:spPr/>
        <p:txBody>
          <a:bodyPr/>
          <a:lstStyle>
            <a:lvl1pPr>
              <a:defRPr/>
            </a:lvl1pPr>
          </a:lstStyle>
          <a:p>
            <a:pPr>
              <a:defRPr/>
            </a:pPr>
            <a:fld id="{4E421A5C-699E-40A0-A478-355DEF981F5D}" type="datetimeFigureOut">
              <a:rPr lang="en-US"/>
              <a:pPr>
                <a:defRPr/>
              </a:pPr>
              <a:t>1/23/2014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3A77CD5-B1C3-4D45-AF3B-AA749116873B}" type="slidenum">
              <a:rPr lang="en-US"/>
              <a:pPr>
                <a:defRPr/>
              </a:pPr>
              <a:t>‹nº›</a:t>
            </a:fld>
            <a:endParaRPr lang="en-US"/>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4" name="Picture 2" descr="HR-Glyph-R3.png"/>
          <p:cNvPicPr>
            <a:picLocks noChangeAspect="1" noChangeArrowheads="1"/>
          </p:cNvPicPr>
          <p:nvPr/>
        </p:nvPicPr>
        <p:blipFill>
          <a:blip r:embed="rId2"/>
          <a:srcRect/>
          <a:stretch>
            <a:fillRect/>
          </a:stretch>
        </p:blipFill>
        <p:spPr bwMode="auto">
          <a:xfrm>
            <a:off x="6791325" y="2378075"/>
            <a:ext cx="169863" cy="1644650"/>
          </a:xfrm>
          <a:prstGeom prst="rect">
            <a:avLst/>
          </a:prstGeom>
          <a:noFill/>
          <a:ln w="9525">
            <a:noFill/>
            <a:miter lim="800000"/>
            <a:headEnd/>
            <a:tailEnd/>
          </a:ln>
        </p:spPr>
      </p:pic>
      <p:sp>
        <p:nvSpPr>
          <p:cNvPr id="2" name="Vertical Title 1"/>
          <p:cNvSpPr>
            <a:spLocks noGrp="1"/>
          </p:cNvSpPr>
          <p:nvPr>
            <p:ph type="title" orient="vert"/>
          </p:nvPr>
        </p:nvSpPr>
        <p:spPr>
          <a:xfrm>
            <a:off x="7162800" y="537882"/>
            <a:ext cx="1524000" cy="5325036"/>
          </a:xfrm>
        </p:spPr>
        <p:txBody>
          <a:bodyPr vert="eaVert"/>
          <a:lstStyle/>
          <a:p>
            <a:r>
              <a:rPr lang="x-none" smtClean="0"/>
              <a:t>Click to edit Master title style</a:t>
            </a:r>
            <a:endParaRPr/>
          </a:p>
        </p:txBody>
      </p:sp>
      <p:sp>
        <p:nvSpPr>
          <p:cNvPr id="3" name="Vertical Text Placeholder 2"/>
          <p:cNvSpPr>
            <a:spLocks noGrp="1"/>
          </p:cNvSpPr>
          <p:nvPr>
            <p:ph type="body" orient="vert" idx="1"/>
          </p:nvPr>
        </p:nvSpPr>
        <p:spPr>
          <a:xfrm>
            <a:off x="685800" y="537882"/>
            <a:ext cx="5889812" cy="5325036"/>
          </a:xfrm>
        </p:spPr>
        <p:txBody>
          <a:bodyPr vert="eaVert"/>
          <a:lstStyle>
            <a:lvl5pPr>
              <a:defRPr/>
            </a:lvl5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5" name="Date Placeholder 3"/>
          <p:cNvSpPr>
            <a:spLocks noGrp="1"/>
          </p:cNvSpPr>
          <p:nvPr>
            <p:ph type="dt" sz="half" idx="10"/>
          </p:nvPr>
        </p:nvSpPr>
        <p:spPr/>
        <p:txBody>
          <a:bodyPr/>
          <a:lstStyle>
            <a:lvl1pPr>
              <a:defRPr/>
            </a:lvl1pPr>
          </a:lstStyle>
          <a:p>
            <a:pPr>
              <a:defRPr/>
            </a:pPr>
            <a:fld id="{F720A527-83C9-4D59-B9C9-C0DE153A3063}" type="datetimeFigureOut">
              <a:rPr lang="en-US"/>
              <a:pPr>
                <a:defRPr/>
              </a:pPr>
              <a:t>1/23/2014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DEE46EA-EB9A-49C1-A602-8915E9C543AC}" type="slidenum">
              <a:rPr lang="en-US"/>
              <a:pPr>
                <a:defRPr/>
              </a:pPr>
              <a:t>‹nº›</a:t>
            </a:fld>
            <a:endParaRPr lang="en-US"/>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4305300" y="6289675"/>
            <a:ext cx="5334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sto MT" charset="0"/>
                <a:cs typeface="+mn-cs"/>
              </a:defRPr>
            </a:lvl1pPr>
          </a:lstStyle>
          <a:p>
            <a:pPr>
              <a:defRPr/>
            </a:pPr>
            <a:fld id="{EB0669EE-AE8A-4ECD-8388-EABB1325D018}" type="slidenum">
              <a:rPr lang="en-US"/>
              <a:pPr>
                <a:defRPr/>
              </a:pPr>
              <a:t>‹nº›</a:t>
            </a:fld>
            <a:endParaRPr lang="en-US"/>
          </a:p>
        </p:txBody>
      </p:sp>
      <p:sp>
        <p:nvSpPr>
          <p:cNvPr id="2" name="Title Placeholder 1"/>
          <p:cNvSpPr>
            <a:spLocks noGrp="1"/>
          </p:cNvSpPr>
          <p:nvPr>
            <p:ph type="title"/>
          </p:nvPr>
        </p:nvSpPr>
        <p:spPr>
          <a:xfrm>
            <a:off x="685800" y="66675"/>
            <a:ext cx="7770813" cy="1371600"/>
          </a:xfrm>
          <a:prstGeom prst="rect">
            <a:avLst/>
          </a:prstGeom>
          <a:effectLst/>
        </p:spPr>
        <p:txBody>
          <a:bodyPr vert="horz" lIns="91440" tIns="45720" rIns="91440" bIns="45720" rtlCol="0" anchor="ctr" anchorCtr="0">
            <a:noAutofit/>
          </a:bodyPr>
          <a:lstStyle/>
          <a:p>
            <a:r>
              <a:rPr lang="x-none" smtClean="0"/>
              <a:t>Click to edit Master title style</a:t>
            </a:r>
            <a:endParaRPr/>
          </a:p>
        </p:txBody>
      </p:sp>
      <p:sp>
        <p:nvSpPr>
          <p:cNvPr id="1028" name="Text Placeholder 2"/>
          <p:cNvSpPr>
            <a:spLocks noGrp="1"/>
          </p:cNvSpPr>
          <p:nvPr>
            <p:ph type="body" idx="1"/>
          </p:nvPr>
        </p:nvSpPr>
        <p:spPr bwMode="auto">
          <a:xfrm>
            <a:off x="685800" y="2209800"/>
            <a:ext cx="7770813" cy="3657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Click to edit Master text styles</a:t>
            </a:r>
          </a:p>
          <a:p>
            <a:pPr lvl="1"/>
            <a:r>
              <a:rPr lang="pt-BR" smtClean="0"/>
              <a:t>Second level</a:t>
            </a:r>
          </a:p>
          <a:p>
            <a:pPr lvl="2"/>
            <a:r>
              <a:rPr lang="pt-BR" smtClean="0"/>
              <a:t>Third level</a:t>
            </a:r>
          </a:p>
          <a:p>
            <a:pPr lvl="3"/>
            <a:r>
              <a:rPr lang="pt-BR" smtClean="0"/>
              <a:t>Fourth level</a:t>
            </a:r>
          </a:p>
          <a:p>
            <a:pPr lvl="4"/>
            <a:r>
              <a:rPr lang="pt-BR" smtClean="0"/>
              <a:t>Fifth level</a:t>
            </a:r>
          </a:p>
        </p:txBody>
      </p:sp>
      <p:sp>
        <p:nvSpPr>
          <p:cNvPr id="4" name="Date Placeholder 3"/>
          <p:cNvSpPr>
            <a:spLocks noGrp="1"/>
          </p:cNvSpPr>
          <p:nvPr>
            <p:ph type="dt" sz="half" idx="2"/>
          </p:nvPr>
        </p:nvSpPr>
        <p:spPr>
          <a:xfrm>
            <a:off x="6400800" y="6289675"/>
            <a:ext cx="23749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sto MT" charset="0"/>
                <a:cs typeface="+mn-cs"/>
              </a:defRPr>
            </a:lvl1pPr>
          </a:lstStyle>
          <a:p>
            <a:pPr>
              <a:defRPr/>
            </a:pPr>
            <a:fld id="{5787D463-386C-4DB6-BE80-E7ABE1C5D2AD}" type="datetimeFigureOut">
              <a:rPr lang="en-US"/>
              <a:pPr>
                <a:defRPr/>
              </a:pPr>
              <a:t>1/23/2014</a:t>
            </a:fld>
            <a:endParaRPr lang="en-US"/>
          </a:p>
        </p:txBody>
      </p:sp>
      <p:sp>
        <p:nvSpPr>
          <p:cNvPr id="5" name="Footer Placeholder 4"/>
          <p:cNvSpPr>
            <a:spLocks noGrp="1"/>
          </p:cNvSpPr>
          <p:nvPr>
            <p:ph type="ftr" sz="quarter" idx="3"/>
          </p:nvPr>
        </p:nvSpPr>
        <p:spPr>
          <a:xfrm>
            <a:off x="349250" y="6289675"/>
            <a:ext cx="315595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ransition spd="slow"/>
  <p:txStyles>
    <p:titleStyle>
      <a:lvl1pPr algn="ctr" rtl="0" eaLnBrk="0" fontAlgn="base" hangingPunct="0">
        <a:spcBef>
          <a:spcPct val="0"/>
        </a:spcBef>
        <a:spcAft>
          <a:spcPct val="0"/>
        </a:spcAft>
        <a:defRPr sz="5000" kern="1200">
          <a:solidFill>
            <a:schemeClr val="tx2"/>
          </a:solidFill>
          <a:effectLst>
            <a:outerShdw blurRad="38100" dist="12700" algn="l" rotWithShape="0">
              <a:prstClr val="black">
                <a:alpha val="40000"/>
              </a:prstClr>
            </a:outerShdw>
          </a:effectLst>
          <a:latin typeface="+mj-lt"/>
          <a:ea typeface="MS PGothic" pitchFamily="34" charset="-128"/>
          <a:cs typeface="+mj-cs"/>
        </a:defRPr>
      </a:lvl1pPr>
      <a:lvl2pPr algn="ctr" rtl="0" eaLnBrk="0" fontAlgn="base" hangingPunct="0">
        <a:spcBef>
          <a:spcPct val="0"/>
        </a:spcBef>
        <a:spcAft>
          <a:spcPct val="0"/>
        </a:spcAft>
        <a:defRPr sz="5000">
          <a:solidFill>
            <a:schemeClr val="tx2"/>
          </a:solidFill>
          <a:latin typeface="Calisto MT" charset="0"/>
          <a:ea typeface="MS PGothic" pitchFamily="34" charset="-128"/>
        </a:defRPr>
      </a:lvl2pPr>
      <a:lvl3pPr algn="ctr" rtl="0" eaLnBrk="0" fontAlgn="base" hangingPunct="0">
        <a:spcBef>
          <a:spcPct val="0"/>
        </a:spcBef>
        <a:spcAft>
          <a:spcPct val="0"/>
        </a:spcAft>
        <a:defRPr sz="5000">
          <a:solidFill>
            <a:schemeClr val="tx2"/>
          </a:solidFill>
          <a:latin typeface="Calisto MT" charset="0"/>
          <a:ea typeface="MS PGothic" pitchFamily="34" charset="-128"/>
        </a:defRPr>
      </a:lvl3pPr>
      <a:lvl4pPr algn="ctr" rtl="0" eaLnBrk="0" fontAlgn="base" hangingPunct="0">
        <a:spcBef>
          <a:spcPct val="0"/>
        </a:spcBef>
        <a:spcAft>
          <a:spcPct val="0"/>
        </a:spcAft>
        <a:defRPr sz="5000">
          <a:solidFill>
            <a:schemeClr val="tx2"/>
          </a:solidFill>
          <a:latin typeface="Calisto MT" charset="0"/>
          <a:ea typeface="MS PGothic" pitchFamily="34" charset="-128"/>
        </a:defRPr>
      </a:lvl4pPr>
      <a:lvl5pPr algn="ctr" rtl="0" eaLnBrk="0" fontAlgn="base" hangingPunct="0">
        <a:spcBef>
          <a:spcPct val="0"/>
        </a:spcBef>
        <a:spcAft>
          <a:spcPct val="0"/>
        </a:spcAft>
        <a:defRPr sz="5000">
          <a:solidFill>
            <a:schemeClr val="tx2"/>
          </a:solidFill>
          <a:latin typeface="Calisto MT" charset="0"/>
          <a:ea typeface="MS PGothic" pitchFamily="34" charset="-128"/>
        </a:defRPr>
      </a:lvl5pPr>
      <a:lvl6pPr marL="457200" algn="ctr" rtl="0" fontAlgn="base">
        <a:spcBef>
          <a:spcPct val="0"/>
        </a:spcBef>
        <a:spcAft>
          <a:spcPct val="0"/>
        </a:spcAft>
        <a:defRPr sz="5000">
          <a:solidFill>
            <a:schemeClr val="tx2"/>
          </a:solidFill>
          <a:latin typeface="Calisto MT" charset="0"/>
          <a:ea typeface="MS PGothic" pitchFamily="34" charset="-128"/>
        </a:defRPr>
      </a:lvl6pPr>
      <a:lvl7pPr marL="914400" algn="ctr" rtl="0" fontAlgn="base">
        <a:spcBef>
          <a:spcPct val="0"/>
        </a:spcBef>
        <a:spcAft>
          <a:spcPct val="0"/>
        </a:spcAft>
        <a:defRPr sz="5000">
          <a:solidFill>
            <a:schemeClr val="tx2"/>
          </a:solidFill>
          <a:latin typeface="Calisto MT" charset="0"/>
          <a:ea typeface="MS PGothic" pitchFamily="34" charset="-128"/>
        </a:defRPr>
      </a:lvl7pPr>
      <a:lvl8pPr marL="1371600" algn="ctr" rtl="0" fontAlgn="base">
        <a:spcBef>
          <a:spcPct val="0"/>
        </a:spcBef>
        <a:spcAft>
          <a:spcPct val="0"/>
        </a:spcAft>
        <a:defRPr sz="5000">
          <a:solidFill>
            <a:schemeClr val="tx2"/>
          </a:solidFill>
          <a:latin typeface="Calisto MT" charset="0"/>
          <a:ea typeface="MS PGothic" pitchFamily="34" charset="-128"/>
        </a:defRPr>
      </a:lvl8pPr>
      <a:lvl9pPr marL="1828800" algn="ctr" rtl="0" fontAlgn="base">
        <a:spcBef>
          <a:spcPct val="0"/>
        </a:spcBef>
        <a:spcAft>
          <a:spcPct val="0"/>
        </a:spcAft>
        <a:defRPr sz="5000">
          <a:solidFill>
            <a:schemeClr val="tx2"/>
          </a:solidFill>
          <a:latin typeface="Calisto MT" charset="0"/>
          <a:ea typeface="MS PGothic" pitchFamily="34" charset="-128"/>
        </a:defRPr>
      </a:lvl9pPr>
    </p:titleStyle>
    <p:bodyStyle>
      <a:lvl1pPr marL="457200" indent="-457200" algn="l" rtl="0" eaLnBrk="0" fontAlgn="base" hangingPunct="0">
        <a:spcBef>
          <a:spcPts val="2000"/>
        </a:spcBef>
        <a:spcAft>
          <a:spcPct val="0"/>
        </a:spcAft>
        <a:buClr>
          <a:srgbClr val="8E887C"/>
        </a:buClr>
        <a:buFont typeface="Wingdings" pitchFamily="2" charset="2"/>
        <a:buChar char=""/>
        <a:defRPr sz="2400" kern="1200">
          <a:solidFill>
            <a:schemeClr val="tx2"/>
          </a:solidFill>
          <a:latin typeface="+mn-lt"/>
          <a:ea typeface="MS PGothic" pitchFamily="34" charset="-128"/>
          <a:cs typeface="+mn-cs"/>
        </a:defRPr>
      </a:lvl1pPr>
      <a:lvl2pPr marL="914400" indent="-457200" algn="l" rtl="0" eaLnBrk="0" fontAlgn="base" hangingPunct="0">
        <a:spcBef>
          <a:spcPts val="600"/>
        </a:spcBef>
        <a:spcAft>
          <a:spcPct val="0"/>
        </a:spcAft>
        <a:buClr>
          <a:srgbClr val="47443E"/>
        </a:buClr>
        <a:buFont typeface="Wingdings" pitchFamily="2" charset="2"/>
        <a:buChar char=""/>
        <a:defRPr sz="2200" kern="1200">
          <a:solidFill>
            <a:schemeClr val="tx2"/>
          </a:solidFill>
          <a:latin typeface="+mn-lt"/>
          <a:ea typeface="MS PGothic" pitchFamily="34" charset="-128"/>
          <a:cs typeface="+mn-cs"/>
        </a:defRPr>
      </a:lvl2pPr>
      <a:lvl3pPr marL="1371600" indent="-457200" algn="l" rtl="0" eaLnBrk="0" fontAlgn="base" hangingPunct="0">
        <a:spcBef>
          <a:spcPts val="600"/>
        </a:spcBef>
        <a:spcAft>
          <a:spcPct val="0"/>
        </a:spcAft>
        <a:buClr>
          <a:srgbClr val="8E887C"/>
        </a:buClr>
        <a:buFont typeface="Wingdings" pitchFamily="2" charset="2"/>
        <a:buChar char=""/>
        <a:defRPr sz="2000" kern="1200">
          <a:solidFill>
            <a:schemeClr val="tx2"/>
          </a:solidFill>
          <a:latin typeface="+mn-lt"/>
          <a:ea typeface="MS PGothic" pitchFamily="34" charset="-128"/>
          <a:cs typeface="+mn-cs"/>
        </a:defRPr>
      </a:lvl3pPr>
      <a:lvl4pPr marL="1828800" indent="-457200" algn="l" rtl="0" eaLnBrk="0" fontAlgn="base" hangingPunct="0">
        <a:spcBef>
          <a:spcPts val="600"/>
        </a:spcBef>
        <a:spcAft>
          <a:spcPct val="0"/>
        </a:spcAft>
        <a:buClr>
          <a:srgbClr val="47443E"/>
        </a:buClr>
        <a:buFont typeface="Wingdings" pitchFamily="2" charset="2"/>
        <a:buChar char=""/>
        <a:defRPr kern="1200">
          <a:solidFill>
            <a:schemeClr val="tx2"/>
          </a:solidFill>
          <a:latin typeface="+mn-lt"/>
          <a:ea typeface="MS PGothic" pitchFamily="34" charset="-128"/>
          <a:cs typeface="+mn-cs"/>
        </a:defRPr>
      </a:lvl4pPr>
      <a:lvl5pPr marL="2286000" indent="-457200" algn="l" rtl="0" eaLnBrk="0" fontAlgn="base" hangingPunct="0">
        <a:spcBef>
          <a:spcPts val="600"/>
        </a:spcBef>
        <a:spcAft>
          <a:spcPct val="0"/>
        </a:spcAft>
        <a:buClr>
          <a:srgbClr val="8E887C"/>
        </a:buClr>
        <a:buFont typeface="Wingdings" pitchFamily="2" charset="2"/>
        <a:buChar char=""/>
        <a:defRPr kern="1200">
          <a:solidFill>
            <a:schemeClr val="tx2"/>
          </a:solidFill>
          <a:latin typeface="+mn-lt"/>
          <a:ea typeface="MS PGothic" pitchFamily="34" charset="-128"/>
          <a:cs typeface="+mn-cs"/>
        </a:defRPr>
      </a:lvl5pPr>
      <a:lvl6pPr marL="2743200" indent="-461963" algn="l" defTabSz="914400" rtl="0" eaLnBrk="1" latinLnBrk="0" hangingPunct="1">
        <a:spcBef>
          <a:spcPct val="20000"/>
        </a:spcBef>
        <a:buClr>
          <a:schemeClr val="accent3">
            <a:lumMod val="50000"/>
          </a:schemeClr>
        </a:buClr>
        <a:buFont typeface="Wingdings" pitchFamily="2" charset="2"/>
        <a:buChar char=""/>
        <a:defRPr sz="1800" kern="1200">
          <a:solidFill>
            <a:schemeClr val="tx1"/>
          </a:solidFill>
          <a:latin typeface="+mn-lt"/>
          <a:ea typeface="+mn-ea"/>
          <a:cs typeface="+mn-cs"/>
        </a:defRPr>
      </a:lvl6pPr>
      <a:lvl7pPr marL="3205163" indent="-461963" algn="l" defTabSz="914400" rtl="0" eaLnBrk="1" latinLnBrk="0" hangingPunct="1">
        <a:spcBef>
          <a:spcPct val="20000"/>
        </a:spcBef>
        <a:buClr>
          <a:schemeClr val="accent3"/>
        </a:buClr>
        <a:buFont typeface="Wingdings" pitchFamily="2" charset="2"/>
        <a:buChar char=""/>
        <a:defRPr sz="1800" kern="1200">
          <a:solidFill>
            <a:schemeClr val="tx1"/>
          </a:solidFill>
          <a:latin typeface="+mn-lt"/>
          <a:ea typeface="+mn-ea"/>
          <a:cs typeface="+mn-cs"/>
        </a:defRPr>
      </a:lvl7pPr>
      <a:lvl8pPr marL="3657600" indent="-461963" algn="l" defTabSz="914400" rtl="0" eaLnBrk="1" latinLnBrk="0" hangingPunct="1">
        <a:spcBef>
          <a:spcPct val="20000"/>
        </a:spcBef>
        <a:buClr>
          <a:schemeClr val="accent3">
            <a:lumMod val="50000"/>
          </a:schemeClr>
        </a:buClr>
        <a:buFont typeface="Wingdings" pitchFamily="2" charset="2"/>
        <a:buChar char=""/>
        <a:defRPr sz="1800" kern="1200">
          <a:solidFill>
            <a:schemeClr val="tx1"/>
          </a:solidFill>
          <a:latin typeface="+mn-lt"/>
          <a:ea typeface="+mn-ea"/>
          <a:cs typeface="+mn-cs"/>
        </a:defRPr>
      </a:lvl8pPr>
      <a:lvl9pPr marL="4119563" indent="-461963" algn="l" defTabSz="914400" rtl="0" eaLnBrk="1" latinLnBrk="0" hangingPunct="1">
        <a:spcBef>
          <a:spcPct val="20000"/>
        </a:spcBef>
        <a:buClr>
          <a:schemeClr val="accent3"/>
        </a:buClr>
        <a:buFont typeface="Wingdings" pitchFamily="2" charset="2"/>
        <a:buChar char=""/>
        <a:defRPr sz="18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5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paulomargotto.com.br/documentos/Modos%20de%20Ventila&#231;&#227;o-Troster.ppt"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6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35.png"/></Relationships>
</file>

<file path=ppt/slides/_rels/slide65.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1.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6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6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paulomargotto.com.br/documentos/Ventil%20Mecan%20Protetora.ppt" TargetMode="Externa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paulomargotto.com.br/documentos/VENTILA&#199;&#195;O%20DE%20ALTA%20FREQU&#202;NCIA-2009.doc" TargetMode="Externa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paulomargotto.com.br/documentos/ASSISTENCIA%20VENTILATORIA%20MECANICA-%202009.zip" TargetMode="External"/><Relationship Id="rId1" Type="http://schemas.openxmlformats.org/officeDocument/2006/relationships/slideLayout" Target="../slideLayouts/slideLayout2.xml"/><Relationship Id="rId4" Type="http://schemas.openxmlformats.org/officeDocument/2006/relationships/image" Target="../media/image4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Title 1"/>
          <p:cNvPicPr>
            <a:picLocks noGrp="1" noChangeArrowheads="1"/>
          </p:cNvPicPr>
          <p:nvPr>
            <p:ph type="ctrTitle"/>
          </p:nvPr>
        </p:nvPicPr>
        <p:blipFill>
          <a:blip r:embed="rId2"/>
          <a:srcRect/>
          <a:stretch>
            <a:fillRect/>
          </a:stretch>
        </p:blipFill>
        <p:spPr bwMode="auto">
          <a:xfrm>
            <a:off x="682625" y="1290638"/>
            <a:ext cx="7778750" cy="2311400"/>
          </a:xfrm>
        </p:spPr>
      </p:pic>
      <p:sp>
        <p:nvSpPr>
          <p:cNvPr id="14339" name="Text Box 5"/>
          <p:cNvSpPr txBox="1">
            <a:spLocks noChangeArrowheads="1"/>
          </p:cNvSpPr>
          <p:nvPr/>
        </p:nvSpPr>
        <p:spPr bwMode="auto">
          <a:xfrm>
            <a:off x="169863" y="265113"/>
            <a:ext cx="9153525" cy="1187450"/>
          </a:xfrm>
          <a:prstGeom prst="rect">
            <a:avLst/>
          </a:prstGeom>
          <a:noFill/>
          <a:ln w="9525">
            <a:noFill/>
            <a:miter lim="800000"/>
            <a:headEnd/>
            <a:tailEnd/>
          </a:ln>
        </p:spPr>
        <p:txBody>
          <a:bodyPr wrap="none">
            <a:spAutoFit/>
          </a:bodyPr>
          <a:lstStyle/>
          <a:p>
            <a:pPr algn="ctr"/>
            <a:r>
              <a:rPr lang="pt-BR" sz="2400">
                <a:solidFill>
                  <a:srgbClr val="FFFF00"/>
                </a:solidFill>
              </a:rPr>
              <a:t>Otimização da sincronia paciente-ventilador durante ventilação </a:t>
            </a:r>
          </a:p>
          <a:p>
            <a:pPr algn="ctr"/>
            <a:r>
              <a:rPr lang="pt-BR" sz="2400">
                <a:solidFill>
                  <a:srgbClr val="FFFF00"/>
                </a:solidFill>
              </a:rPr>
              <a:t>invasiva assistida em crianças e bebês continua sendo uma difícil </a:t>
            </a:r>
          </a:p>
          <a:p>
            <a:pPr algn="ctr"/>
            <a:r>
              <a:rPr lang="pt-BR" sz="2400">
                <a:solidFill>
                  <a:srgbClr val="FFFF00"/>
                </a:solidFill>
              </a:rPr>
              <a:t>tarefa</a:t>
            </a:r>
          </a:p>
        </p:txBody>
      </p:sp>
      <p:sp>
        <p:nvSpPr>
          <p:cNvPr id="14340" name="Rectangle 6"/>
          <p:cNvSpPr>
            <a:spLocks noChangeArrowheads="1"/>
          </p:cNvSpPr>
          <p:nvPr/>
        </p:nvSpPr>
        <p:spPr bwMode="auto">
          <a:xfrm>
            <a:off x="1827213" y="4379913"/>
            <a:ext cx="5686425" cy="596900"/>
          </a:xfrm>
          <a:prstGeom prst="rect">
            <a:avLst/>
          </a:prstGeom>
          <a:solidFill>
            <a:schemeClr val="accent1"/>
          </a:solidFill>
          <a:ln w="9525">
            <a:solidFill>
              <a:schemeClr val="tx1"/>
            </a:solidFill>
            <a:miter lim="800000"/>
            <a:headEnd/>
            <a:tailEnd/>
          </a:ln>
        </p:spPr>
        <p:txBody>
          <a:bodyPr wrap="none" anchor="ctr"/>
          <a:lstStyle/>
          <a:p>
            <a:pPr algn="ctr"/>
            <a:r>
              <a:rPr lang="pt-BR"/>
              <a:t>Pediatr Crit Care Med2013 Sep;14(7):e316-25 </a:t>
            </a:r>
          </a:p>
        </p:txBody>
      </p:sp>
      <p:sp>
        <p:nvSpPr>
          <p:cNvPr id="14341" name="Text Box 7"/>
          <p:cNvSpPr txBox="1">
            <a:spLocks noChangeArrowheads="1"/>
          </p:cNvSpPr>
          <p:nvPr/>
        </p:nvSpPr>
        <p:spPr bwMode="auto">
          <a:xfrm>
            <a:off x="2263775" y="5059363"/>
            <a:ext cx="4700588" cy="1673225"/>
          </a:xfrm>
          <a:prstGeom prst="rect">
            <a:avLst/>
          </a:prstGeom>
          <a:noFill/>
          <a:ln w="57150">
            <a:solidFill>
              <a:srgbClr val="0000FF"/>
            </a:solidFill>
            <a:miter lim="800000"/>
            <a:headEnd/>
            <a:tailEnd/>
          </a:ln>
        </p:spPr>
        <p:txBody>
          <a:bodyPr wrap="none">
            <a:spAutoFit/>
          </a:bodyPr>
          <a:lstStyle/>
          <a:p>
            <a:pPr algn="ctr"/>
            <a:r>
              <a:rPr lang="pt-BR" sz="2000"/>
              <a:t>Apresentação: Tatiane Melo de Oliveira</a:t>
            </a:r>
          </a:p>
          <a:p>
            <a:pPr algn="ctr"/>
            <a:r>
              <a:rPr lang="pt-BR" sz="2000"/>
              <a:t>Coordenação: Alexandre Serafim</a:t>
            </a:r>
          </a:p>
          <a:p>
            <a:pPr algn="ctr"/>
            <a:r>
              <a:rPr lang="pt-BR" sz="2000"/>
              <a:t>UTI Pediátrica do HRAS/HMIB</a:t>
            </a:r>
          </a:p>
          <a:p>
            <a:pPr algn="ctr"/>
            <a:r>
              <a:rPr lang="pt-BR" sz="2000">
                <a:hlinkClick r:id="rId3"/>
              </a:rPr>
              <a:t>www.paulomargotto.com.br</a:t>
            </a:r>
            <a:r>
              <a:rPr lang="pt-BR" sz="2000"/>
              <a:t>   </a:t>
            </a:r>
          </a:p>
          <a:p>
            <a:pPr algn="ctr"/>
            <a:r>
              <a:rPr lang="pt-BR" sz="2000"/>
              <a:t>Brasília, 12 de janeiro de 2014</a:t>
            </a:r>
          </a:p>
        </p:txBody>
      </p:sp>
      <p:pic>
        <p:nvPicPr>
          <p:cNvPr id="14343" name="Picture 7"/>
          <p:cNvPicPr>
            <a:picLocks noChangeAspect="1" noChangeArrowheads="1"/>
          </p:cNvPicPr>
          <p:nvPr/>
        </p:nvPicPr>
        <p:blipFill>
          <a:blip r:embed="rId4"/>
          <a:srcRect/>
          <a:stretch>
            <a:fillRect/>
          </a:stretch>
        </p:blipFill>
        <p:spPr bwMode="auto">
          <a:xfrm>
            <a:off x="803275" y="3598863"/>
            <a:ext cx="7658100" cy="781050"/>
          </a:xfrm>
          <a:prstGeom prst="rect">
            <a:avLst/>
          </a:prstGeom>
          <a:noFill/>
        </p:spPr>
      </p:pic>
    </p:spTree>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Introdução</a:t>
            </a:r>
          </a:p>
        </p:txBody>
      </p:sp>
      <p:sp>
        <p:nvSpPr>
          <p:cNvPr id="15362" name="Content Placeholder 2"/>
          <p:cNvSpPr>
            <a:spLocks noGrp="1"/>
          </p:cNvSpPr>
          <p:nvPr>
            <p:ph idx="1"/>
          </p:nvPr>
        </p:nvSpPr>
        <p:spPr>
          <a:xfrm>
            <a:off x="685800" y="2209800"/>
            <a:ext cx="7912100" cy="4279900"/>
          </a:xfrm>
        </p:spPr>
        <p:txBody>
          <a:bodyPr/>
          <a:lstStyle/>
          <a:p>
            <a:pPr eaLnBrk="1" hangingPunct="1"/>
            <a:r>
              <a:rPr lang="pt-BR" sz="2200" smtClean="0"/>
              <a:t>A ventilação mecânica invasiva (VM) é necessária em 35-64% das crianças em UTI;</a:t>
            </a:r>
          </a:p>
          <a:p>
            <a:pPr eaLnBrk="1" hangingPunct="1"/>
            <a:endParaRPr lang="pt-BR" sz="1200" smtClean="0"/>
          </a:p>
          <a:p>
            <a:pPr eaLnBrk="1" hangingPunct="1"/>
            <a:r>
              <a:rPr lang="pt-BR" sz="2200" smtClean="0"/>
              <a:t>Os modos que ajudam a ventilação espontânea, em particular a pressão de suporte (PS), são cada vez mais populares. </a:t>
            </a:r>
          </a:p>
          <a:p>
            <a:pPr eaLnBrk="1" hangingPunct="1">
              <a:buFont typeface="Wingdings" pitchFamily="2" charset="2"/>
              <a:buNone/>
            </a:pPr>
            <a:endParaRPr lang="pt-BR" sz="1100" smtClean="0"/>
          </a:p>
          <a:p>
            <a:pPr lvl="1" eaLnBrk="1" hangingPunct="1"/>
            <a:r>
              <a:rPr lang="pt-BR" sz="2000" smtClean="0"/>
              <a:t>Melhora o conforto do paciente acordado;</a:t>
            </a:r>
          </a:p>
          <a:p>
            <a:pPr lvl="1" eaLnBrk="1" hangingPunct="1"/>
            <a:r>
              <a:rPr lang="en-US" sz="2000" smtClean="0"/>
              <a:t>R</a:t>
            </a:r>
            <a:r>
              <a:rPr lang="pt-BR" sz="2000" smtClean="0"/>
              <a:t>eduz o risco de disfunção diafragmática pelo ventilador;</a:t>
            </a:r>
          </a:p>
          <a:p>
            <a:pPr lvl="1" eaLnBrk="1" hangingPunct="1"/>
            <a:r>
              <a:rPr lang="pt-BR" sz="2000" smtClean="0"/>
              <a:t>Reduz a necessidade de sedação prolongada;</a:t>
            </a:r>
          </a:p>
          <a:p>
            <a:pPr lvl="1" eaLnBrk="1" hangingPunct="1"/>
            <a:r>
              <a:rPr lang="pt-BR" sz="2000" smtClean="0"/>
              <a:t>Melhora a estabilidade hemodinâmica.</a:t>
            </a:r>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Introdução</a:t>
            </a:r>
          </a:p>
        </p:txBody>
      </p:sp>
      <p:sp>
        <p:nvSpPr>
          <p:cNvPr id="16386" name="Content Placeholder 2"/>
          <p:cNvSpPr>
            <a:spLocks noGrp="1"/>
          </p:cNvSpPr>
          <p:nvPr>
            <p:ph idx="1"/>
          </p:nvPr>
        </p:nvSpPr>
        <p:spPr/>
        <p:txBody>
          <a:bodyPr/>
          <a:lstStyle/>
          <a:p>
            <a:pPr eaLnBrk="1" hangingPunct="1">
              <a:lnSpc>
                <a:spcPct val="90000"/>
              </a:lnSpc>
            </a:pPr>
            <a:r>
              <a:rPr lang="pt-BR" smtClean="0"/>
              <a:t>A interação adequada entre paciente e ventilador é por vezes difícil de se conseguir e pode resultar em vários tipos de assincronia.</a:t>
            </a:r>
          </a:p>
          <a:p>
            <a:pPr lvl="1" eaLnBrk="1" hangingPunct="1">
              <a:lnSpc>
                <a:spcPct val="90000"/>
              </a:lnSpc>
            </a:pPr>
            <a:r>
              <a:rPr lang="pt-BR" smtClean="0"/>
              <a:t>Em 24% dos pacientes adultos tem sido associado a aumento da duração da VM.</a:t>
            </a:r>
          </a:p>
          <a:p>
            <a:pPr lvl="1" eaLnBrk="1" hangingPunct="1">
              <a:lnSpc>
                <a:spcPct val="90000"/>
              </a:lnSpc>
            </a:pPr>
            <a:r>
              <a:rPr lang="pt-BR" smtClean="0"/>
              <a:t> Na criança a proporção de assincronia é de até 33%</a:t>
            </a:r>
          </a:p>
          <a:p>
            <a:pPr eaLnBrk="1" hangingPunct="1">
              <a:lnSpc>
                <a:spcPct val="90000"/>
              </a:lnSpc>
            </a:pPr>
            <a:r>
              <a:rPr lang="pt-BR" smtClean="0"/>
              <a:t>A configuração do </a:t>
            </a:r>
            <a:r>
              <a:rPr lang="pt-BR" i="1" smtClean="0"/>
              <a:t>trigger</a:t>
            </a:r>
            <a:r>
              <a:rPr lang="pt-BR" smtClean="0"/>
              <a:t> expiratório melhora a sincronia paciente-ventilador nos adultos. Fato esse não comprovado em crianças.</a:t>
            </a:r>
          </a:p>
        </p:txBody>
      </p:sp>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Introdução</a:t>
            </a:r>
          </a:p>
        </p:txBody>
      </p:sp>
      <p:sp>
        <p:nvSpPr>
          <p:cNvPr id="17410" name="Content Placeholder 2"/>
          <p:cNvSpPr>
            <a:spLocks noGrp="1"/>
          </p:cNvSpPr>
          <p:nvPr>
            <p:ph idx="1"/>
          </p:nvPr>
        </p:nvSpPr>
        <p:spPr/>
        <p:txBody>
          <a:bodyPr/>
          <a:lstStyle/>
          <a:p>
            <a:pPr eaLnBrk="1" hangingPunct="1"/>
            <a:r>
              <a:rPr lang="pt-BR" smtClean="0"/>
              <a:t>NAVA - </a:t>
            </a:r>
            <a:r>
              <a:rPr lang="en-US" i="1" smtClean="0"/>
              <a:t>Neurally adjusted ventilatory assist </a:t>
            </a:r>
          </a:p>
          <a:p>
            <a:pPr eaLnBrk="1" hangingPunct="1"/>
            <a:endParaRPr lang="en-US" smtClean="0"/>
          </a:p>
          <a:p>
            <a:pPr lvl="1" eaLnBrk="1" hangingPunct="1"/>
            <a:r>
              <a:rPr lang="pt-BR" smtClean="0"/>
              <a:t>Utiliza a atividade elétrica do diafragma (Eadi) para acionar, pressurizar e finalizar o ciclo.</a:t>
            </a:r>
          </a:p>
          <a:p>
            <a:pPr lvl="1" eaLnBrk="1" hangingPunct="1"/>
            <a:r>
              <a:rPr lang="pt-BR" smtClean="0"/>
              <a:t>Reduz com isso esforços ineficazes, </a:t>
            </a:r>
            <a:r>
              <a:rPr lang="pt-BR" i="1" smtClean="0"/>
              <a:t>autotriggering</a:t>
            </a:r>
            <a:r>
              <a:rPr lang="pt-BR" smtClean="0"/>
              <a:t> e o índice geral de assincronia (AIndex) em relação a PS ou ventilação controlada sob pressão.</a:t>
            </a:r>
          </a:p>
          <a:p>
            <a:pPr eaLnBrk="1" hangingPunct="1"/>
            <a:endParaRPr lang="pt-BR" smtClean="0"/>
          </a:p>
        </p:txBody>
      </p:sp>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Objetivo</a:t>
            </a:r>
          </a:p>
        </p:txBody>
      </p:sp>
      <p:sp>
        <p:nvSpPr>
          <p:cNvPr id="18434" name="Content Placeholder 2"/>
          <p:cNvSpPr>
            <a:spLocks noGrp="1"/>
          </p:cNvSpPr>
          <p:nvPr>
            <p:ph idx="1"/>
          </p:nvPr>
        </p:nvSpPr>
        <p:spPr/>
        <p:txBody>
          <a:bodyPr/>
          <a:lstStyle/>
          <a:p>
            <a:pPr eaLnBrk="1" hangingPunct="1"/>
            <a:r>
              <a:rPr lang="pt-BR" smtClean="0"/>
              <a:t>Documentar a prevalência de assincronias em crianças durante a ventilação invasiva com PS;</a:t>
            </a:r>
          </a:p>
          <a:p>
            <a:pPr eaLnBrk="1" hangingPunct="1"/>
            <a:r>
              <a:rPr lang="pt-BR" smtClean="0"/>
              <a:t>Observar o impacto da modificação da configuração do </a:t>
            </a:r>
            <a:r>
              <a:rPr lang="pt-BR" i="1" smtClean="0"/>
              <a:t>trigger </a:t>
            </a:r>
            <a:r>
              <a:rPr lang="pt-BR" smtClean="0"/>
              <a:t>expiratório em sincronia;</a:t>
            </a:r>
          </a:p>
          <a:p>
            <a:pPr eaLnBrk="1" hangingPunct="1"/>
            <a:r>
              <a:rPr lang="pt-BR" smtClean="0"/>
              <a:t>Comparar a sincronia paciente-ventilador entre PS e NAVA. </a:t>
            </a:r>
          </a:p>
        </p:txBody>
      </p:sp>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Materiais e Métodos</a:t>
            </a:r>
          </a:p>
        </p:txBody>
      </p:sp>
      <p:sp>
        <p:nvSpPr>
          <p:cNvPr id="19458" name="Content Placeholder 2"/>
          <p:cNvSpPr>
            <a:spLocks noGrp="1"/>
          </p:cNvSpPr>
          <p:nvPr>
            <p:ph idx="1"/>
          </p:nvPr>
        </p:nvSpPr>
        <p:spPr/>
        <p:txBody>
          <a:bodyPr/>
          <a:lstStyle/>
          <a:p>
            <a:pPr eaLnBrk="1" hangingPunct="1"/>
            <a:r>
              <a:rPr lang="pt-BR" smtClean="0"/>
              <a:t>Estudo prospectivo, randomizado e cruzado realizado na UTIP do Hospital Universitário de Genebra. </a:t>
            </a:r>
          </a:p>
          <a:p>
            <a:pPr eaLnBrk="1" hangingPunct="1"/>
            <a:r>
              <a:rPr lang="pt-BR" smtClean="0"/>
              <a:t>População estudada:</a:t>
            </a:r>
          </a:p>
          <a:p>
            <a:pPr eaLnBrk="1" hangingPunct="1"/>
            <a:endParaRPr lang="pt-BR" sz="1200" smtClean="0"/>
          </a:p>
          <a:p>
            <a:pPr lvl="1" eaLnBrk="1" hangingPunct="1"/>
            <a:r>
              <a:rPr lang="pt-BR" smtClean="0"/>
              <a:t>Crianças em ventilação mecânica com PS, a partir de 4 semanas de idade pós-natal (nascidos a termo) até 5 anos de vida.</a:t>
            </a:r>
          </a:p>
        </p:txBody>
      </p:sp>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População Estudada</a:t>
            </a:r>
          </a:p>
        </p:txBody>
      </p:sp>
      <p:sp>
        <p:nvSpPr>
          <p:cNvPr id="20482" name="Content Placeholder 2"/>
          <p:cNvSpPr>
            <a:spLocks noGrp="1"/>
          </p:cNvSpPr>
          <p:nvPr>
            <p:ph idx="1"/>
          </p:nvPr>
        </p:nvSpPr>
        <p:spPr>
          <a:xfrm>
            <a:off x="685800" y="2209800"/>
            <a:ext cx="7770813" cy="4318000"/>
          </a:xfrm>
        </p:spPr>
        <p:txBody>
          <a:bodyPr/>
          <a:lstStyle/>
          <a:p>
            <a:pPr eaLnBrk="1" hangingPunct="1"/>
            <a:r>
              <a:rPr lang="pt-BR" smtClean="0"/>
              <a:t>Critérios de exclusão:</a:t>
            </a:r>
          </a:p>
          <a:p>
            <a:pPr eaLnBrk="1" hangingPunct="1"/>
            <a:endParaRPr lang="pt-BR" smtClean="0"/>
          </a:p>
          <a:p>
            <a:pPr lvl="1" eaLnBrk="1" hangingPunct="1"/>
            <a:r>
              <a:rPr lang="pt-BR" smtClean="0"/>
              <a:t>Ausência de consentimento informado;</a:t>
            </a:r>
          </a:p>
          <a:p>
            <a:pPr lvl="1" eaLnBrk="1" hangingPunct="1"/>
            <a:r>
              <a:rPr lang="pt-BR" smtClean="0"/>
              <a:t>Pneumotórax não tratado;</a:t>
            </a:r>
          </a:p>
          <a:p>
            <a:pPr lvl="1" eaLnBrk="1" hangingPunct="1"/>
            <a:r>
              <a:rPr lang="pt-BR" smtClean="0"/>
              <a:t>Instabilidade hemodinâmica;</a:t>
            </a:r>
          </a:p>
          <a:p>
            <a:pPr lvl="1" eaLnBrk="1" hangingPunct="1"/>
            <a:r>
              <a:rPr lang="pt-BR" smtClean="0"/>
              <a:t>Hipoxemia grave que exigia FiO2 &gt; 60% e menos de 2h após cirurgia cardíaca;</a:t>
            </a:r>
          </a:p>
          <a:p>
            <a:pPr lvl="1" eaLnBrk="1" hangingPunct="1"/>
            <a:r>
              <a:rPr lang="pt-BR" smtClean="0"/>
              <a:t>Risco de atrasar extubação, com agravos;</a:t>
            </a:r>
          </a:p>
        </p:txBody>
      </p:sp>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População Estudada</a:t>
            </a:r>
          </a:p>
        </p:txBody>
      </p:sp>
      <p:sp>
        <p:nvSpPr>
          <p:cNvPr id="21506" name="Content Placeholder 2"/>
          <p:cNvSpPr>
            <a:spLocks noGrp="1"/>
          </p:cNvSpPr>
          <p:nvPr>
            <p:ph idx="1"/>
          </p:nvPr>
        </p:nvSpPr>
        <p:spPr>
          <a:xfrm>
            <a:off x="685800" y="2209800"/>
            <a:ext cx="7770813" cy="4076700"/>
          </a:xfrm>
        </p:spPr>
        <p:txBody>
          <a:bodyPr/>
          <a:lstStyle/>
          <a:p>
            <a:pPr eaLnBrk="1" hangingPunct="1"/>
            <a:r>
              <a:rPr lang="pt-BR" smtClean="0"/>
              <a:t>Critérios de exclusão:</a:t>
            </a:r>
          </a:p>
          <a:p>
            <a:pPr eaLnBrk="1" hangingPunct="1"/>
            <a:endParaRPr lang="pt-BR" smtClean="0"/>
          </a:p>
          <a:p>
            <a:pPr lvl="1" eaLnBrk="1" hangingPunct="1"/>
            <a:r>
              <a:rPr lang="pt-BR" smtClean="0"/>
              <a:t>Mau prognóstico a curto prazo </a:t>
            </a:r>
            <a:r>
              <a:rPr lang="en-US" smtClean="0"/>
              <a:t>–</a:t>
            </a:r>
            <a:r>
              <a:rPr lang="pt-BR" smtClean="0"/>
              <a:t> risco elevado de óbito com 7 dias;</a:t>
            </a:r>
          </a:p>
          <a:p>
            <a:pPr lvl="1" eaLnBrk="1" hangingPunct="1"/>
            <a:r>
              <a:rPr lang="pt-BR" smtClean="0"/>
              <a:t>Contra-indicação para inserção de sonda gástrica </a:t>
            </a:r>
            <a:r>
              <a:rPr lang="en-US" smtClean="0"/>
              <a:t>–</a:t>
            </a:r>
            <a:r>
              <a:rPr lang="pt-BR" smtClean="0"/>
              <a:t> hérnia hiatal, sangramentos gastrointestinais, varizes esofágicas.</a:t>
            </a:r>
          </a:p>
          <a:p>
            <a:pPr lvl="1" eaLnBrk="1" hangingPunct="1"/>
            <a:r>
              <a:rPr lang="pt-BR" smtClean="0"/>
              <a:t>Incapacidade de obter sinal confiável da atividade elétrica do diafragma;</a:t>
            </a:r>
          </a:p>
          <a:p>
            <a:pPr lvl="1" eaLnBrk="1" hangingPunct="1"/>
            <a:r>
              <a:rPr lang="pt-BR" smtClean="0"/>
              <a:t>Doença neuromuscular.</a:t>
            </a:r>
          </a:p>
          <a:p>
            <a:pPr eaLnBrk="1" hangingPunct="1"/>
            <a:endParaRPr lang="pt-BR" smtClean="0"/>
          </a:p>
        </p:txBody>
      </p:sp>
    </p:spTree>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Ventilador</a:t>
            </a:r>
          </a:p>
        </p:txBody>
      </p:sp>
      <p:sp>
        <p:nvSpPr>
          <p:cNvPr id="22530" name="Content Placeholder 2"/>
          <p:cNvSpPr>
            <a:spLocks noGrp="1"/>
          </p:cNvSpPr>
          <p:nvPr>
            <p:ph idx="1"/>
          </p:nvPr>
        </p:nvSpPr>
        <p:spPr>
          <a:xfrm>
            <a:off x="685800" y="2209800"/>
            <a:ext cx="7770813" cy="4241800"/>
          </a:xfrm>
        </p:spPr>
        <p:txBody>
          <a:bodyPr/>
          <a:lstStyle/>
          <a:p>
            <a:pPr eaLnBrk="1" hangingPunct="1"/>
            <a:r>
              <a:rPr lang="pt-BR" smtClean="0"/>
              <a:t>Todos os pacientes foram ventilados com um Servoi habilitado para o modo NAVA, permitindo aplicar tanto PS quanto NAVA; </a:t>
            </a:r>
          </a:p>
        </p:txBody>
      </p:sp>
    </p:spTree>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Sinal Eadi: atividade elétrica do diafragma</a:t>
            </a:r>
          </a:p>
        </p:txBody>
      </p:sp>
      <p:sp>
        <p:nvSpPr>
          <p:cNvPr id="23554" name="Content Placeholder 2"/>
          <p:cNvSpPr>
            <a:spLocks noGrp="1"/>
          </p:cNvSpPr>
          <p:nvPr>
            <p:ph idx="1"/>
          </p:nvPr>
        </p:nvSpPr>
        <p:spPr/>
        <p:txBody>
          <a:bodyPr/>
          <a:lstStyle/>
          <a:p>
            <a:pPr eaLnBrk="1" hangingPunct="1">
              <a:lnSpc>
                <a:spcPct val="90000"/>
              </a:lnSpc>
            </a:pPr>
            <a:r>
              <a:rPr lang="pt-BR" smtClean="0"/>
              <a:t>Usado para acionar o ventilador em NAVA;</a:t>
            </a:r>
          </a:p>
          <a:p>
            <a:pPr eaLnBrk="1" hangingPunct="1">
              <a:lnSpc>
                <a:spcPct val="90000"/>
              </a:lnSpc>
            </a:pPr>
            <a:r>
              <a:rPr lang="pt-BR" smtClean="0"/>
              <a:t>Obtido por meio de um eletrodo nasogástrico.</a:t>
            </a:r>
          </a:p>
          <a:p>
            <a:pPr eaLnBrk="1" hangingPunct="1">
              <a:lnSpc>
                <a:spcPct val="90000"/>
              </a:lnSpc>
            </a:pPr>
            <a:r>
              <a:rPr lang="pt-BR" smtClean="0"/>
              <a:t>O cateter foi inserido pela primeira vez no comprimento teórico de acordo com a recomendação do fabricante, em seguida, a posição foi ajustada utilizando o ECG de quatro canais:</a:t>
            </a:r>
          </a:p>
          <a:p>
            <a:pPr lvl="1" eaLnBrk="1" hangingPunct="1">
              <a:lnSpc>
                <a:spcPct val="90000"/>
              </a:lnSpc>
            </a:pPr>
            <a:r>
              <a:rPr lang="pt-BR" smtClean="0"/>
              <a:t>Regressão da onda p da curva 1 a 2, progressão da onda QRS da curva de 1 a 3 e a presença de um sinal azul sobre as duas ondas centrais; </a:t>
            </a:r>
          </a:p>
          <a:p>
            <a:pPr eaLnBrk="1" hangingPunct="1">
              <a:lnSpc>
                <a:spcPct val="90000"/>
              </a:lnSpc>
            </a:pPr>
            <a:endParaRPr lang="pt-BR" smtClean="0"/>
          </a:p>
        </p:txBody>
      </p:sp>
    </p:spTree>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Content Placeholder 2"/>
          <p:cNvSpPr>
            <a:spLocks noGrp="1"/>
          </p:cNvSpPr>
          <p:nvPr>
            <p:ph idx="1"/>
          </p:nvPr>
        </p:nvSpPr>
        <p:spPr/>
        <p:txBody>
          <a:bodyPr/>
          <a:lstStyle/>
          <a:p>
            <a:pPr eaLnBrk="1" hangingPunct="1">
              <a:lnSpc>
                <a:spcPct val="90000"/>
              </a:lnSpc>
            </a:pPr>
            <a:r>
              <a:rPr lang="pt-BR" sz="2200" smtClean="0"/>
              <a:t>O nível NAVA foi ajustado de forma a coincidir com a pressão das vias aéreas máxima durante PS no modo de pré-visualização "off-line</a:t>
            </a:r>
            <a:r>
              <a:rPr lang="pt-BR" altLang="pt-BR" sz="2200" smtClean="0"/>
              <a:t>”</a:t>
            </a:r>
            <a:r>
              <a:rPr lang="pt-BR" sz="2200" smtClean="0"/>
              <a:t>. </a:t>
            </a:r>
          </a:p>
          <a:p>
            <a:pPr eaLnBrk="1" hangingPunct="1">
              <a:lnSpc>
                <a:spcPct val="90000"/>
              </a:lnSpc>
            </a:pPr>
            <a:r>
              <a:rPr lang="pt-BR" sz="2200" smtClean="0"/>
              <a:t>A configuração do </a:t>
            </a:r>
            <a:r>
              <a:rPr lang="pt-BR" sz="2200" i="1" smtClean="0"/>
              <a:t>trigger</a:t>
            </a:r>
            <a:r>
              <a:rPr lang="pt-BR" sz="2200" smtClean="0"/>
              <a:t> inspiratório no NAVA foi definido com o valor padrão de 0,5 mV. </a:t>
            </a:r>
          </a:p>
          <a:p>
            <a:pPr eaLnBrk="1" hangingPunct="1">
              <a:lnSpc>
                <a:spcPct val="90000"/>
              </a:lnSpc>
            </a:pPr>
            <a:r>
              <a:rPr lang="pt-BR" sz="2200" smtClean="0"/>
              <a:t>O </a:t>
            </a:r>
            <a:r>
              <a:rPr lang="pt-BR" sz="2200" i="1" smtClean="0"/>
              <a:t>trigger</a:t>
            </a:r>
            <a:r>
              <a:rPr lang="pt-BR" sz="2200" smtClean="0"/>
              <a:t> de </a:t>
            </a:r>
            <a:r>
              <a:rPr lang="pt-BR" sz="2200" i="1" smtClean="0"/>
              <a:t>backup</a:t>
            </a:r>
            <a:r>
              <a:rPr lang="pt-BR" sz="2200" smtClean="0"/>
              <a:t> durante o NAVA manteve-se inalterado em relação a configurações de PS anteriores. </a:t>
            </a:r>
          </a:p>
          <a:p>
            <a:pPr eaLnBrk="1" hangingPunct="1">
              <a:lnSpc>
                <a:spcPct val="90000"/>
              </a:lnSpc>
            </a:pPr>
            <a:r>
              <a:rPr lang="pt-BR" sz="2200" smtClean="0"/>
              <a:t>O critério de fim do ciclo para o NAVA foi fixado pelo </a:t>
            </a:r>
            <a:r>
              <a:rPr lang="pt-BR" sz="2200" i="1" smtClean="0"/>
              <a:t>software</a:t>
            </a:r>
            <a:r>
              <a:rPr lang="pt-BR" sz="2200" smtClean="0"/>
              <a:t> a 70% do valor máximo do Eadi.</a:t>
            </a:r>
          </a:p>
        </p:txBody>
      </p:sp>
    </p:spTree>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Procedimentos do estudo</a:t>
            </a:r>
          </a:p>
        </p:txBody>
      </p:sp>
      <p:sp>
        <p:nvSpPr>
          <p:cNvPr id="25602" name="Content Placeholder 2"/>
          <p:cNvSpPr>
            <a:spLocks noGrp="1"/>
          </p:cNvSpPr>
          <p:nvPr>
            <p:ph idx="1"/>
          </p:nvPr>
        </p:nvSpPr>
        <p:spPr>
          <a:xfrm>
            <a:off x="685800" y="2209800"/>
            <a:ext cx="7770813" cy="4165600"/>
          </a:xfrm>
        </p:spPr>
        <p:txBody>
          <a:bodyPr/>
          <a:lstStyle/>
          <a:p>
            <a:pPr eaLnBrk="1" hangingPunct="1">
              <a:lnSpc>
                <a:spcPct val="90000"/>
              </a:lnSpc>
            </a:pPr>
            <a:r>
              <a:rPr lang="pt-BR" sz="2200" smtClean="0"/>
              <a:t>A PS foi iniciada a critério dos médicos responsáveis pelo paciente, assim como as variáveis iniciais da​ ventilação;</a:t>
            </a:r>
          </a:p>
          <a:p>
            <a:pPr eaLnBrk="1" hangingPunct="1">
              <a:lnSpc>
                <a:spcPct val="90000"/>
              </a:lnSpc>
            </a:pPr>
            <a:r>
              <a:rPr lang="pt-BR" sz="2200" smtClean="0"/>
              <a:t>VM invasiva foi aplicada por meio de um tubo endotraqueal sem balonete em todos os pacientes;</a:t>
            </a:r>
          </a:p>
          <a:p>
            <a:pPr eaLnBrk="1" hangingPunct="1">
              <a:lnSpc>
                <a:spcPct val="90000"/>
              </a:lnSpc>
            </a:pPr>
            <a:r>
              <a:rPr lang="pt-BR" sz="2200" smtClean="0"/>
              <a:t>Ajustes ventilatórios foram titulados de acordo com a resposta clínica, apontando para uma taxa de respiração em um intervalo normal para a idade de acordo com:</a:t>
            </a:r>
          </a:p>
          <a:p>
            <a:pPr eaLnBrk="1" hangingPunct="1">
              <a:lnSpc>
                <a:spcPct val="90000"/>
              </a:lnSpc>
            </a:pPr>
            <a:endParaRPr lang="pt-BR" sz="900" smtClean="0"/>
          </a:p>
          <a:p>
            <a:pPr lvl="1" eaLnBrk="1" hangingPunct="1">
              <a:lnSpc>
                <a:spcPct val="90000"/>
              </a:lnSpc>
            </a:pPr>
            <a:r>
              <a:rPr lang="en-US" sz="2000" smtClean="0"/>
              <a:t>A</a:t>
            </a:r>
            <a:r>
              <a:rPr lang="pt-BR" sz="2000" smtClean="0"/>
              <a:t> redução dos sinais de desconforto respiratório;</a:t>
            </a:r>
          </a:p>
          <a:p>
            <a:pPr lvl="1" eaLnBrk="1" hangingPunct="1">
              <a:lnSpc>
                <a:spcPct val="90000"/>
              </a:lnSpc>
            </a:pPr>
            <a:r>
              <a:rPr lang="pt-BR" sz="2000" smtClean="0"/>
              <a:t>Os valores dos gases sanguíneos aceitáveis;</a:t>
            </a:r>
          </a:p>
          <a:p>
            <a:pPr lvl="1" eaLnBrk="1" hangingPunct="1">
              <a:lnSpc>
                <a:spcPct val="90000"/>
              </a:lnSpc>
            </a:pPr>
            <a:r>
              <a:rPr lang="pt-BR" sz="2000" smtClean="0"/>
              <a:t>Conforto do paciente.  </a:t>
            </a:r>
          </a:p>
        </p:txBody>
      </p:sp>
    </p:spTree>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Content Placeholder 2"/>
          <p:cNvSpPr>
            <a:spLocks noGrp="1"/>
          </p:cNvSpPr>
          <p:nvPr>
            <p:ph idx="1"/>
          </p:nvPr>
        </p:nvSpPr>
        <p:spPr>
          <a:xfrm>
            <a:off x="685800" y="2209800"/>
            <a:ext cx="7770813" cy="4165600"/>
          </a:xfrm>
        </p:spPr>
        <p:txBody>
          <a:bodyPr/>
          <a:lstStyle/>
          <a:p>
            <a:pPr eaLnBrk="1" hangingPunct="1">
              <a:lnSpc>
                <a:spcPct val="90000"/>
              </a:lnSpc>
            </a:pPr>
            <a:r>
              <a:rPr lang="pt-BR" sz="2200" smtClean="0"/>
              <a:t>Os seguintes ajustes foram feitos para PS:</a:t>
            </a:r>
          </a:p>
          <a:p>
            <a:pPr lvl="1" eaLnBrk="1" hangingPunct="1">
              <a:lnSpc>
                <a:spcPct val="90000"/>
              </a:lnSpc>
            </a:pPr>
            <a:r>
              <a:rPr lang="pt-BR" sz="2000" smtClean="0"/>
              <a:t>O </a:t>
            </a:r>
            <a:r>
              <a:rPr lang="pt-BR" sz="2000" i="1" smtClean="0"/>
              <a:t>trigge</a:t>
            </a:r>
            <a:r>
              <a:rPr lang="pt-BR" sz="2000" smtClean="0"/>
              <a:t>r para o fluxo inspiratório deveria sem tão baixo quanto possível, desde que não levasse a auto-</a:t>
            </a:r>
            <a:r>
              <a:rPr lang="pt-BR" sz="2000" i="1" smtClean="0"/>
              <a:t>trigger</a:t>
            </a:r>
            <a:r>
              <a:rPr lang="pt-BR" sz="2000" smtClean="0"/>
              <a:t>.</a:t>
            </a:r>
          </a:p>
          <a:p>
            <a:pPr lvl="1" eaLnBrk="1" hangingPunct="1">
              <a:lnSpc>
                <a:spcPct val="90000"/>
              </a:lnSpc>
            </a:pPr>
            <a:r>
              <a:rPr lang="pt-BR" sz="2000" smtClean="0"/>
              <a:t>Valores para PS foram definidos de forma a obter uma frequência respiratória normal para idade;</a:t>
            </a:r>
          </a:p>
          <a:p>
            <a:pPr lvl="1" eaLnBrk="1" hangingPunct="1">
              <a:lnSpc>
                <a:spcPct val="90000"/>
              </a:lnSpc>
            </a:pPr>
            <a:r>
              <a:rPr lang="pt-BR" sz="2000" smtClean="0"/>
              <a:t>Fim do ciclo foi regulado para um valor o mais baixo possível e depois aumentado conforme o volume corrente (VC) e a frequência respiratória (FR). </a:t>
            </a:r>
          </a:p>
          <a:p>
            <a:pPr lvl="1" eaLnBrk="1" hangingPunct="1">
              <a:lnSpc>
                <a:spcPct val="90000"/>
              </a:lnSpc>
            </a:pPr>
            <a:r>
              <a:rPr lang="pt-BR" sz="2000" smtClean="0"/>
              <a:t>Em caso em que se evidenciava a não assistência relacionada a configuração do </a:t>
            </a:r>
            <a:r>
              <a:rPr lang="pt-BR" sz="2000" i="1" smtClean="0"/>
              <a:t>trigger</a:t>
            </a:r>
            <a:r>
              <a:rPr lang="pt-BR" sz="2000" smtClean="0"/>
              <a:t> expiratório após otimização da PS, o </a:t>
            </a:r>
            <a:r>
              <a:rPr lang="pt-BR" sz="2000" i="1" smtClean="0"/>
              <a:t>trigge</a:t>
            </a:r>
            <a:r>
              <a:rPr lang="pt-BR" sz="2000" smtClean="0"/>
              <a:t>r foi considerado alto e então foi reduzido.</a:t>
            </a:r>
          </a:p>
          <a:p>
            <a:pPr lvl="2" eaLnBrk="1" hangingPunct="1">
              <a:lnSpc>
                <a:spcPct val="90000"/>
              </a:lnSpc>
            </a:pPr>
            <a:r>
              <a:rPr lang="pt-BR" sz="1900" smtClean="0"/>
              <a:t>Caso houvesse vazamento pelo COT, o</a:t>
            </a:r>
            <a:r>
              <a:rPr lang="pt-BR" sz="1900" i="1" smtClean="0"/>
              <a:t> trigge</a:t>
            </a:r>
            <a:r>
              <a:rPr lang="pt-BR" sz="1900" smtClean="0"/>
              <a:t>r foi adicionalmente ajustado.</a:t>
            </a:r>
          </a:p>
        </p:txBody>
      </p:sp>
    </p:spTree>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Content Placeholder 2"/>
          <p:cNvSpPr>
            <a:spLocks noGrp="1"/>
          </p:cNvSpPr>
          <p:nvPr>
            <p:ph idx="1"/>
          </p:nvPr>
        </p:nvSpPr>
        <p:spPr/>
        <p:txBody>
          <a:bodyPr/>
          <a:lstStyle/>
          <a:p>
            <a:pPr eaLnBrk="1" hangingPunct="1">
              <a:lnSpc>
                <a:spcPct val="90000"/>
              </a:lnSpc>
            </a:pPr>
            <a:r>
              <a:rPr lang="pt-BR" smtClean="0"/>
              <a:t>A relação paciente-enfermeiro na UTIPed estudada foi de 1:1 ou 1:2.</a:t>
            </a:r>
          </a:p>
          <a:p>
            <a:pPr lvl="1" eaLnBrk="1" hangingPunct="1">
              <a:lnSpc>
                <a:spcPct val="90000"/>
              </a:lnSpc>
            </a:pPr>
            <a:r>
              <a:rPr lang="pt-BR" smtClean="0"/>
              <a:t>Quando mudança de padrão respiratório, alterações em gasometria ou desconforto ventilatório foi identificado pelo enfermeiro, este ajustava os parâmetros após consulta ao médico responsável;</a:t>
            </a:r>
          </a:p>
          <a:p>
            <a:pPr lvl="1" eaLnBrk="1" hangingPunct="1">
              <a:lnSpc>
                <a:spcPct val="90000"/>
              </a:lnSpc>
            </a:pPr>
            <a:r>
              <a:rPr lang="pt-BR" smtClean="0"/>
              <a:t>Medicações eram realizadas com pacientes calmos e confortáveis;</a:t>
            </a:r>
          </a:p>
          <a:p>
            <a:pPr lvl="1" eaLnBrk="1" hangingPunct="1">
              <a:lnSpc>
                <a:spcPct val="90000"/>
              </a:lnSpc>
            </a:pPr>
            <a:r>
              <a:rPr lang="pt-BR" smtClean="0"/>
              <a:t>Aspiração do COT foi realizada 15-30 min antes do início do estudo.</a:t>
            </a:r>
          </a:p>
        </p:txBody>
      </p:sp>
    </p:spTree>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Content Placeholder 2"/>
          <p:cNvSpPr>
            <a:spLocks noGrp="1"/>
          </p:cNvSpPr>
          <p:nvPr>
            <p:ph idx="1"/>
          </p:nvPr>
        </p:nvSpPr>
        <p:spPr/>
        <p:txBody>
          <a:bodyPr/>
          <a:lstStyle/>
          <a:p>
            <a:pPr eaLnBrk="1" hangingPunct="1"/>
            <a:r>
              <a:rPr lang="pt-BR" smtClean="0"/>
              <a:t>A sessão PS consistia em 3 partes randomizadas:</a:t>
            </a:r>
          </a:p>
          <a:p>
            <a:pPr lvl="1" eaLnBrk="1" hangingPunct="1">
              <a:buFont typeface="Wingdings" pitchFamily="2" charset="2"/>
              <a:buAutoNum type="arabicParenR"/>
            </a:pPr>
            <a:r>
              <a:rPr lang="pt-BR" smtClean="0"/>
              <a:t>PS utilizando os ajustes escolhidos pela equipe clínica (P</a:t>
            </a:r>
            <a:r>
              <a:rPr lang="en-US" smtClean="0"/>
              <a:t>S</a:t>
            </a:r>
            <a:r>
              <a:rPr lang="pt-BR" smtClean="0"/>
              <a:t>init);</a:t>
            </a:r>
          </a:p>
          <a:p>
            <a:pPr lvl="1" eaLnBrk="1" hangingPunct="1">
              <a:buFont typeface="Wingdings" pitchFamily="2" charset="2"/>
              <a:buAutoNum type="arabicParenR"/>
            </a:pPr>
            <a:r>
              <a:rPr lang="pt-BR" smtClean="0"/>
              <a:t>PS utilizando as mesmas configurações do P</a:t>
            </a:r>
            <a:r>
              <a:rPr lang="en-US" smtClean="0"/>
              <a:t>S</a:t>
            </a:r>
            <a:r>
              <a:rPr lang="pt-BR" smtClean="0"/>
              <a:t>init exceto o </a:t>
            </a:r>
            <a:r>
              <a:rPr lang="pt-BR" i="1" smtClean="0"/>
              <a:t>trigger</a:t>
            </a:r>
            <a:r>
              <a:rPr lang="pt-BR" smtClean="0"/>
              <a:t> expiratório, reduzido em 10% o valor absoluto </a:t>
            </a:r>
            <a:r>
              <a:rPr lang="en-US" smtClean="0"/>
              <a:t>–</a:t>
            </a:r>
            <a:r>
              <a:rPr lang="pt-BR" smtClean="0"/>
              <a:t> P</a:t>
            </a:r>
            <a:r>
              <a:rPr lang="en-US" smtClean="0"/>
              <a:t>S</a:t>
            </a:r>
            <a:r>
              <a:rPr lang="pt-BR" smtClean="0"/>
              <a:t>init (PS </a:t>
            </a:r>
            <a:r>
              <a:rPr lang="en-US" smtClean="0"/>
              <a:t>–</a:t>
            </a:r>
            <a:r>
              <a:rPr lang="pt-BR" smtClean="0"/>
              <a:t> 10).</a:t>
            </a:r>
          </a:p>
          <a:p>
            <a:pPr lvl="1" eaLnBrk="1" hangingPunct="1">
              <a:buFont typeface="Wingdings" pitchFamily="2" charset="2"/>
              <a:buAutoNum type="arabicParenR"/>
            </a:pPr>
            <a:r>
              <a:rPr lang="pt-BR" smtClean="0"/>
              <a:t>PS utilizando as mesmas configurações do P</a:t>
            </a:r>
            <a:r>
              <a:rPr lang="en-US" smtClean="0"/>
              <a:t>S</a:t>
            </a:r>
            <a:r>
              <a:rPr lang="pt-BR" smtClean="0"/>
              <a:t>init exceto o </a:t>
            </a:r>
            <a:r>
              <a:rPr lang="pt-BR" i="1" smtClean="0"/>
              <a:t>Trigge</a:t>
            </a:r>
            <a:r>
              <a:rPr lang="pt-BR" smtClean="0"/>
              <a:t>r expiratório, aumentando em 10% o valor absoluto </a:t>
            </a:r>
            <a:r>
              <a:rPr lang="en-US" smtClean="0"/>
              <a:t>–</a:t>
            </a:r>
            <a:r>
              <a:rPr lang="pt-BR" smtClean="0"/>
              <a:t> P</a:t>
            </a:r>
            <a:r>
              <a:rPr lang="en-US" smtClean="0"/>
              <a:t>S</a:t>
            </a:r>
            <a:r>
              <a:rPr lang="pt-BR" smtClean="0"/>
              <a:t>init (PS </a:t>
            </a:r>
            <a:r>
              <a:rPr lang="en-US" smtClean="0"/>
              <a:t>+</a:t>
            </a:r>
            <a:r>
              <a:rPr lang="pt-BR" smtClean="0"/>
              <a:t> 10).  </a:t>
            </a:r>
          </a:p>
        </p:txBody>
      </p:sp>
    </p:spTree>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Content Placeholder 2"/>
          <p:cNvSpPr>
            <a:spLocks noGrp="1"/>
          </p:cNvSpPr>
          <p:nvPr>
            <p:ph idx="1"/>
          </p:nvPr>
        </p:nvSpPr>
        <p:spPr/>
        <p:txBody>
          <a:bodyPr/>
          <a:lstStyle/>
          <a:p>
            <a:pPr eaLnBrk="1" hangingPunct="1">
              <a:lnSpc>
                <a:spcPct val="90000"/>
              </a:lnSpc>
            </a:pPr>
            <a:r>
              <a:rPr lang="pt-BR" sz="2200" smtClean="0"/>
              <a:t>Os dados para os períodos 1 ) , 2 ) e 3 ) foram registados ao longo de 15 , 5 , e 5 minutos, respectivamente. </a:t>
            </a:r>
          </a:p>
          <a:p>
            <a:pPr eaLnBrk="1" hangingPunct="1">
              <a:lnSpc>
                <a:spcPct val="90000"/>
              </a:lnSpc>
            </a:pPr>
            <a:r>
              <a:rPr lang="pt-BR" sz="2200" smtClean="0"/>
              <a:t>A sessão NAVA durou 20 minutos. </a:t>
            </a:r>
          </a:p>
          <a:p>
            <a:pPr eaLnBrk="1" hangingPunct="1">
              <a:lnSpc>
                <a:spcPct val="90000"/>
              </a:lnSpc>
            </a:pPr>
            <a:r>
              <a:rPr lang="pt-BR" sz="2200" smtClean="0"/>
              <a:t>Depois de cada modificação da configuração e antes de cada registro, foi observado um período de estabilização de 5 minutos. </a:t>
            </a:r>
          </a:p>
          <a:p>
            <a:pPr eaLnBrk="1" hangingPunct="1">
              <a:lnSpc>
                <a:spcPct val="90000"/>
              </a:lnSpc>
            </a:pPr>
            <a:r>
              <a:rPr lang="pt-BR" sz="2200" smtClean="0"/>
              <a:t>Mesmos níveis de pressão positiva no final da expiração, FiO2, disparo inspiratório e rise time</a:t>
            </a:r>
            <a:r>
              <a:rPr lang="pt-BR" sz="2200" i="1" smtClean="0"/>
              <a:t> </a:t>
            </a:r>
            <a:r>
              <a:rPr lang="pt-BR" sz="2200" smtClean="0"/>
              <a:t>foram mantidos durante todo o estudo.</a:t>
            </a:r>
          </a:p>
        </p:txBody>
      </p:sp>
    </p:spTree>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Variáveis Medidas</a:t>
            </a:r>
          </a:p>
        </p:txBody>
      </p:sp>
      <p:sp>
        <p:nvSpPr>
          <p:cNvPr id="30722" name="Content Placeholder 2"/>
          <p:cNvSpPr>
            <a:spLocks noGrp="1"/>
          </p:cNvSpPr>
          <p:nvPr>
            <p:ph idx="1"/>
          </p:nvPr>
        </p:nvSpPr>
        <p:spPr/>
        <p:txBody>
          <a:bodyPr/>
          <a:lstStyle/>
          <a:p>
            <a:pPr eaLnBrk="1" hangingPunct="1"/>
            <a:r>
              <a:rPr lang="pt-BR" smtClean="0"/>
              <a:t>Os pacientes foram continuamente monitorizados de acordo com a prática habitual na UTIPed:</a:t>
            </a:r>
          </a:p>
          <a:p>
            <a:pPr lvl="1" eaLnBrk="1" hangingPunct="1"/>
            <a:r>
              <a:rPr lang="pt-BR" smtClean="0"/>
              <a:t>Oximetria de pulso, ECG, PA invasiva ou não invasiva e EtCO2;</a:t>
            </a:r>
          </a:p>
          <a:p>
            <a:pPr eaLnBrk="1" hangingPunct="1"/>
            <a:r>
              <a:rPr lang="pt-BR" smtClean="0"/>
              <a:t>Vazamentos no COT foram determinados como a diferença entre volume corrente inspirado e expirado, multiplicado pela frequência respiratória:</a:t>
            </a:r>
          </a:p>
          <a:p>
            <a:pPr lvl="1" eaLnBrk="1" hangingPunct="1"/>
            <a:r>
              <a:rPr lang="pt-BR" smtClean="0"/>
              <a:t>Vazamento (L/min) = (VTI - VTE) × FR</a:t>
            </a:r>
          </a:p>
          <a:p>
            <a:pPr eaLnBrk="1" hangingPunct="1"/>
            <a:endParaRPr lang="pt-BR" smtClean="0"/>
          </a:p>
        </p:txBody>
      </p:sp>
    </p:spTree>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Content Placeholder 2"/>
          <p:cNvSpPr>
            <a:spLocks noGrp="1"/>
          </p:cNvSpPr>
          <p:nvPr>
            <p:ph idx="1"/>
          </p:nvPr>
        </p:nvSpPr>
        <p:spPr/>
        <p:txBody>
          <a:bodyPr/>
          <a:lstStyle/>
          <a:p>
            <a:pPr eaLnBrk="1" hangingPunct="1">
              <a:lnSpc>
                <a:spcPct val="80000"/>
              </a:lnSpc>
            </a:pPr>
            <a:r>
              <a:rPr lang="pt-BR" sz="2200" smtClean="0"/>
              <a:t>As seguintes variáveis​- atividade elétrica do diafragma, Pmax e Pmédia, fluxo, VC e o percentual de ciclos respiratórios acionados e ciclados pela Eadi no NAVA - foram registrados pelo software Servo-tracker.</a:t>
            </a:r>
          </a:p>
          <a:p>
            <a:pPr eaLnBrk="1" hangingPunct="1">
              <a:lnSpc>
                <a:spcPct val="80000"/>
              </a:lnSpc>
            </a:pPr>
            <a:r>
              <a:rPr lang="pt-BR" sz="2200" smtClean="0"/>
              <a:t>A análise da respiração, fluxo simultâneo, pressão e curvas Eadi de acordo com publicações anteriores foi então realizada a partir dos dados gravados com o </a:t>
            </a:r>
            <a:r>
              <a:rPr lang="pt-BR" sz="2200" i="1" smtClean="0"/>
              <a:t>software Acqknowledge ( Biopac Systems, Goleta, CA</a:t>
            </a:r>
            <a:r>
              <a:rPr lang="pt-BR" sz="2200" smtClean="0"/>
              <a:t>), para determinar tempo inspiratório neural, tempo de pressurização, atraso do trigger e tempo inspiratório em excesso, tipo e incidência de assincronias e freqüência respiratória neural.</a:t>
            </a:r>
          </a:p>
          <a:p>
            <a:pPr eaLnBrk="1" hangingPunct="1">
              <a:lnSpc>
                <a:spcPct val="80000"/>
              </a:lnSpc>
            </a:pPr>
            <a:endParaRPr lang="pt-BR" sz="2200" smtClean="0"/>
          </a:p>
        </p:txBody>
      </p:sp>
    </p:spTree>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Content Placeholder 2"/>
          <p:cNvSpPr>
            <a:spLocks noGrp="1"/>
          </p:cNvSpPr>
          <p:nvPr>
            <p:ph idx="1"/>
          </p:nvPr>
        </p:nvSpPr>
        <p:spPr/>
        <p:txBody>
          <a:bodyPr/>
          <a:lstStyle/>
          <a:p>
            <a:pPr eaLnBrk="1" hangingPunct="1">
              <a:lnSpc>
                <a:spcPct val="80000"/>
              </a:lnSpc>
            </a:pPr>
            <a:r>
              <a:rPr lang="pt-BR" sz="2000" smtClean="0"/>
              <a:t>O atraso do disparo ( dT ) foi definido como o tempo entre o aumento inicial do sinal Eadi e o começo do fluxo inspiratório emitido pelo ventilador. </a:t>
            </a:r>
          </a:p>
          <a:p>
            <a:pPr eaLnBrk="1" hangingPunct="1">
              <a:lnSpc>
                <a:spcPct val="80000"/>
              </a:lnSpc>
            </a:pPr>
            <a:r>
              <a:rPr lang="pt-BR" sz="2000" smtClean="0"/>
              <a:t>Tempo inspiratório neural (tin) foi definido como o intervalo de tempo entre o aumento inicial e o valor máximo de Eadi</a:t>
            </a:r>
          </a:p>
          <a:p>
            <a:pPr eaLnBrk="1" hangingPunct="1">
              <a:lnSpc>
                <a:spcPct val="80000"/>
              </a:lnSpc>
            </a:pPr>
            <a:r>
              <a:rPr lang="pt-BR" sz="2000" smtClean="0"/>
              <a:t>Tempo inspiratório do ventilador (tiv) ou o tempo de pressurização foi definido como o intervalo de tempo entre o início da inspiração do paciente e o retorno a zero do sinal de fluxo. </a:t>
            </a:r>
          </a:p>
          <a:p>
            <a:pPr eaLnBrk="1" hangingPunct="1">
              <a:lnSpc>
                <a:spcPct val="80000"/>
              </a:lnSpc>
            </a:pPr>
            <a:r>
              <a:rPr lang="pt-BR" sz="2000" smtClean="0"/>
              <a:t>O tempo inspiratório em excesso ( tiexcess ) foi definida da seguinte forma (</a:t>
            </a:r>
            <a:r>
              <a:rPr lang="pt-BR" sz="2000" smtClean="0">
                <a:solidFill>
                  <a:srgbClr val="0000FF"/>
                </a:solidFill>
              </a:rPr>
              <a:t>Figura 1</a:t>
            </a:r>
            <a:r>
              <a:rPr lang="pt-BR" sz="2000" smtClean="0"/>
              <a:t>)</a:t>
            </a:r>
          </a:p>
          <a:p>
            <a:pPr lvl="1" eaLnBrk="1" hangingPunct="1">
              <a:lnSpc>
                <a:spcPct val="80000"/>
              </a:lnSpc>
            </a:pPr>
            <a:r>
              <a:rPr lang="pt-BR" sz="1900" smtClean="0"/>
              <a:t>ti</a:t>
            </a:r>
            <a:r>
              <a:rPr lang="pt-BR" sz="1900" baseline="-25000" smtClean="0"/>
              <a:t>excess</a:t>
            </a:r>
            <a:r>
              <a:rPr lang="pt-BR" sz="1900" smtClean="0"/>
              <a:t> (%) = [ (tiv - tin) / tin ] × 100</a:t>
            </a:r>
          </a:p>
          <a:p>
            <a:pPr lvl="1" eaLnBrk="1" hangingPunct="1">
              <a:lnSpc>
                <a:spcPct val="80000"/>
              </a:lnSpc>
            </a:pPr>
            <a:r>
              <a:rPr lang="pt-BR" sz="1900" smtClean="0"/>
              <a:t>Eventos assincrônicos (</a:t>
            </a:r>
            <a:r>
              <a:rPr lang="pt-BR" sz="1900" smtClean="0">
                <a:solidFill>
                  <a:srgbClr val="0000FF"/>
                </a:solidFill>
              </a:rPr>
              <a:t>Figura 2</a:t>
            </a:r>
            <a:r>
              <a:rPr lang="pt-BR" sz="1900" smtClean="0"/>
              <a:t>) foram definidos de acôrdo com estudos prévio</a:t>
            </a:r>
          </a:p>
          <a:p>
            <a:pPr eaLnBrk="1" hangingPunct="1">
              <a:lnSpc>
                <a:spcPct val="80000"/>
              </a:lnSpc>
            </a:pPr>
            <a:endParaRPr lang="pt-BR" sz="2000" smtClean="0"/>
          </a:p>
        </p:txBody>
      </p:sp>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extBox 5"/>
          <p:cNvSpPr txBox="1">
            <a:spLocks noChangeArrowheads="1"/>
          </p:cNvSpPr>
          <p:nvPr/>
        </p:nvSpPr>
        <p:spPr bwMode="auto">
          <a:xfrm>
            <a:off x="5886450" y="1255713"/>
            <a:ext cx="2360613" cy="5584825"/>
          </a:xfrm>
          <a:prstGeom prst="rect">
            <a:avLst/>
          </a:prstGeom>
          <a:noFill/>
          <a:ln w="9525">
            <a:noFill/>
            <a:miter lim="800000"/>
            <a:headEnd/>
            <a:tailEnd/>
          </a:ln>
        </p:spPr>
        <p:txBody>
          <a:bodyPr>
            <a:spAutoFit/>
          </a:bodyPr>
          <a:lstStyle/>
          <a:p>
            <a:r>
              <a:rPr lang="en-US" b="1"/>
              <a:t>Figure 1. </a:t>
            </a:r>
            <a:r>
              <a:rPr lang="en-US" i="1"/>
              <a:t>Airway pressure (Paw)-time, flow-time, and electrical activity of the diaphragm (Eadi)-time tracings, allowing determination of trigger delay (Td), patient neural inspiratory time (tin), ventilator inspiratory time (tiv), and inspiratory time in excess (tiexcess). This figure is an example given to illustrate timings of the cycles. </a:t>
            </a:r>
          </a:p>
          <a:p>
            <a:endParaRPr lang="pt-BR" i="1"/>
          </a:p>
        </p:txBody>
      </p:sp>
      <p:pic>
        <p:nvPicPr>
          <p:cNvPr id="33794" name="Picture 4" descr="Imagem1"/>
          <p:cNvPicPr>
            <a:picLocks noChangeAspect="1" noChangeArrowheads="1"/>
          </p:cNvPicPr>
          <p:nvPr/>
        </p:nvPicPr>
        <p:blipFill>
          <a:blip r:embed="rId2"/>
          <a:srcRect/>
          <a:stretch>
            <a:fillRect/>
          </a:stretch>
        </p:blipFill>
        <p:spPr bwMode="auto">
          <a:xfrm>
            <a:off x="169863" y="996950"/>
            <a:ext cx="4138612" cy="546735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Assincronias</a:t>
            </a:r>
          </a:p>
        </p:txBody>
      </p:sp>
      <p:sp>
        <p:nvSpPr>
          <p:cNvPr id="34818" name="Content Placeholder 2"/>
          <p:cNvSpPr>
            <a:spLocks noGrp="1"/>
          </p:cNvSpPr>
          <p:nvPr>
            <p:ph sz="half" idx="1"/>
          </p:nvPr>
        </p:nvSpPr>
        <p:spPr>
          <a:xfrm>
            <a:off x="685800" y="5029200"/>
            <a:ext cx="3657600" cy="3657600"/>
          </a:xfrm>
        </p:spPr>
        <p:txBody>
          <a:bodyPr/>
          <a:lstStyle/>
          <a:p>
            <a:pPr eaLnBrk="1" hangingPunct="1"/>
            <a:r>
              <a:rPr lang="pt-BR" i="1" smtClean="0"/>
              <a:t>Auto-triggering (AT): um ciclo emitido pelo ventilador na ausência de sinal Eadi.</a:t>
            </a:r>
          </a:p>
        </p:txBody>
      </p:sp>
      <p:sp>
        <p:nvSpPr>
          <p:cNvPr id="34819" name="Content Placeholder 5"/>
          <p:cNvSpPr>
            <a:spLocks noGrp="1"/>
          </p:cNvSpPr>
          <p:nvPr>
            <p:ph sz="half" idx="2"/>
          </p:nvPr>
        </p:nvSpPr>
        <p:spPr>
          <a:xfrm>
            <a:off x="4799013" y="5029200"/>
            <a:ext cx="3657600" cy="3657600"/>
          </a:xfrm>
        </p:spPr>
        <p:txBody>
          <a:bodyPr/>
          <a:lstStyle/>
          <a:p>
            <a:pPr eaLnBrk="1" hangingPunct="1"/>
            <a:r>
              <a:rPr lang="pt-BR" smtClean="0"/>
              <a:t>Esforço ineficaz (IE): sinal Eadi não seguido por um ciclo realizado pela VM. </a:t>
            </a:r>
          </a:p>
        </p:txBody>
      </p:sp>
      <p:pic>
        <p:nvPicPr>
          <p:cNvPr id="34820" name="Picture 6" descr="Imagem2"/>
          <p:cNvPicPr>
            <a:picLocks noChangeAspect="1" noChangeArrowheads="1"/>
          </p:cNvPicPr>
          <p:nvPr/>
        </p:nvPicPr>
        <p:blipFill>
          <a:blip r:embed="rId2"/>
          <a:srcRect/>
          <a:stretch>
            <a:fillRect/>
          </a:stretch>
        </p:blipFill>
        <p:spPr bwMode="auto">
          <a:xfrm>
            <a:off x="798513" y="2238375"/>
            <a:ext cx="7088187" cy="2790825"/>
          </a:xfrm>
          <a:prstGeom prst="rect">
            <a:avLst/>
          </a:prstGeom>
          <a:noFill/>
          <a:ln w="9525">
            <a:noFill/>
            <a:miter lim="800000"/>
            <a:headEnd/>
            <a:tailEnd/>
          </a:ln>
        </p:spPr>
      </p:pic>
      <p:sp>
        <p:nvSpPr>
          <p:cNvPr id="34821" name="Text Box 6"/>
          <p:cNvSpPr txBox="1">
            <a:spLocks noChangeArrowheads="1"/>
          </p:cNvSpPr>
          <p:nvPr/>
        </p:nvSpPr>
        <p:spPr bwMode="auto">
          <a:xfrm>
            <a:off x="798513" y="1624013"/>
            <a:ext cx="755650" cy="366712"/>
          </a:xfrm>
          <a:prstGeom prst="rect">
            <a:avLst/>
          </a:prstGeom>
          <a:noFill/>
          <a:ln w="9525">
            <a:noFill/>
            <a:miter lim="800000"/>
            <a:headEnd/>
            <a:tailEnd/>
          </a:ln>
        </p:spPr>
        <p:txBody>
          <a:bodyPr wrap="none">
            <a:spAutoFit/>
          </a:bodyPr>
          <a:lstStyle/>
          <a:p>
            <a:r>
              <a:rPr lang="pt-BR">
                <a:solidFill>
                  <a:srgbClr val="0000FF"/>
                </a:solidFill>
              </a:rPr>
              <a:t>Fig. 2</a:t>
            </a:r>
          </a:p>
        </p:txBody>
      </p:sp>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Assincronias</a:t>
            </a:r>
          </a:p>
        </p:txBody>
      </p:sp>
      <p:sp>
        <p:nvSpPr>
          <p:cNvPr id="35842" name="Content Placeholder 10"/>
          <p:cNvSpPr>
            <a:spLocks noGrp="1"/>
          </p:cNvSpPr>
          <p:nvPr>
            <p:ph sz="half" idx="1"/>
          </p:nvPr>
        </p:nvSpPr>
        <p:spPr>
          <a:xfrm>
            <a:off x="254000" y="5029200"/>
            <a:ext cx="4089400" cy="3657600"/>
          </a:xfrm>
        </p:spPr>
        <p:txBody>
          <a:bodyPr/>
          <a:lstStyle/>
          <a:p>
            <a:pPr eaLnBrk="1" hangingPunct="1"/>
            <a:r>
              <a:rPr lang="pt-BR" smtClean="0"/>
              <a:t>Ciclo tardio (LC): um ciclo com tempo de pressurização pelo ventilador 2x maior do que o tempo inspiratório neural .</a:t>
            </a:r>
          </a:p>
        </p:txBody>
      </p:sp>
      <p:sp>
        <p:nvSpPr>
          <p:cNvPr id="35843" name="Content Placeholder 11"/>
          <p:cNvSpPr>
            <a:spLocks noGrp="1"/>
          </p:cNvSpPr>
          <p:nvPr>
            <p:ph sz="half" idx="2"/>
          </p:nvPr>
        </p:nvSpPr>
        <p:spPr>
          <a:xfrm>
            <a:off x="4799013" y="5029200"/>
            <a:ext cx="3911600" cy="3657600"/>
          </a:xfrm>
        </p:spPr>
        <p:txBody>
          <a:bodyPr/>
          <a:lstStyle/>
          <a:p>
            <a:pPr eaLnBrk="1" hangingPunct="1"/>
            <a:r>
              <a:rPr lang="pt-BR" smtClean="0"/>
              <a:t>Ciclo prematuro (PC): um ciclo com tempo de  pressurização do ventilador  menor que tempo inspiratório neural.  </a:t>
            </a:r>
          </a:p>
        </p:txBody>
      </p:sp>
      <p:pic>
        <p:nvPicPr>
          <p:cNvPr id="35844" name="Picture 6" descr="Imagem3"/>
          <p:cNvPicPr>
            <a:picLocks noChangeAspect="1" noChangeArrowheads="1"/>
          </p:cNvPicPr>
          <p:nvPr/>
        </p:nvPicPr>
        <p:blipFill>
          <a:blip r:embed="rId2"/>
          <a:srcRect/>
          <a:stretch>
            <a:fillRect/>
          </a:stretch>
        </p:blipFill>
        <p:spPr bwMode="auto">
          <a:xfrm>
            <a:off x="685800" y="1906588"/>
            <a:ext cx="7620000" cy="2913062"/>
          </a:xfrm>
          <a:prstGeom prst="rect">
            <a:avLst/>
          </a:prstGeom>
          <a:noFill/>
          <a:ln w="9525">
            <a:noFill/>
            <a:miter lim="800000"/>
            <a:headEnd/>
            <a:tailEnd/>
          </a:ln>
        </p:spPr>
      </p:pic>
      <p:sp>
        <p:nvSpPr>
          <p:cNvPr id="35845" name="Text Box 6"/>
          <p:cNvSpPr txBox="1">
            <a:spLocks noChangeArrowheads="1"/>
          </p:cNvSpPr>
          <p:nvPr/>
        </p:nvSpPr>
        <p:spPr bwMode="auto">
          <a:xfrm>
            <a:off x="685800" y="1254125"/>
            <a:ext cx="2063750" cy="366713"/>
          </a:xfrm>
          <a:prstGeom prst="rect">
            <a:avLst/>
          </a:prstGeom>
          <a:noFill/>
          <a:ln w="9525">
            <a:noFill/>
            <a:miter lim="800000"/>
            <a:headEnd/>
            <a:tailEnd/>
          </a:ln>
        </p:spPr>
        <p:txBody>
          <a:bodyPr wrap="none">
            <a:spAutoFit/>
          </a:bodyPr>
          <a:lstStyle/>
          <a:p>
            <a:r>
              <a:rPr lang="pt-BR">
                <a:solidFill>
                  <a:srgbClr val="0000FF"/>
                </a:solidFill>
              </a:rPr>
              <a:t>Fig 2</a:t>
            </a:r>
            <a:r>
              <a:rPr lang="pt-BR"/>
              <a:t> (continuação</a:t>
            </a:r>
          </a:p>
        </p:txBody>
      </p:sp>
    </p:spTree>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Content Placeholder 6"/>
          <p:cNvSpPr>
            <a:spLocks noGrp="1"/>
          </p:cNvSpPr>
          <p:nvPr>
            <p:ph idx="1"/>
          </p:nvPr>
        </p:nvSpPr>
        <p:spPr>
          <a:xfrm>
            <a:off x="5348288" y="890588"/>
            <a:ext cx="3657600" cy="5410200"/>
          </a:xfrm>
        </p:spPr>
        <p:txBody>
          <a:bodyPr/>
          <a:lstStyle/>
          <a:p>
            <a:pPr eaLnBrk="1" hangingPunct="1">
              <a:lnSpc>
                <a:spcPct val="90000"/>
              </a:lnSpc>
            </a:pPr>
            <a:r>
              <a:rPr lang="pt-BR" smtClean="0"/>
              <a:t>Duplo disparo (DT): 2 ciclos separados por um tempo inspiratório curto, durante a mesma atividade Eadi inspiratória. </a:t>
            </a:r>
          </a:p>
          <a:p>
            <a:pPr eaLnBrk="1" hangingPunct="1">
              <a:lnSpc>
                <a:spcPct val="90000"/>
              </a:lnSpc>
            </a:pPr>
            <a:r>
              <a:rPr lang="pt-BR" smtClean="0"/>
              <a:t>Durante NAVA, foram considerados dois tipos de duplo gatilho: tipo 1 quando duplo disparo foi associado com um aspecto bifásico da curva Eadi e tipo 2 para os outros. </a:t>
            </a:r>
          </a:p>
        </p:txBody>
      </p:sp>
      <p:pic>
        <p:nvPicPr>
          <p:cNvPr id="36866" name="Picture 4" descr="Imagem4"/>
          <p:cNvPicPr>
            <a:picLocks noChangeAspect="1" noChangeArrowheads="1"/>
          </p:cNvPicPr>
          <p:nvPr/>
        </p:nvPicPr>
        <p:blipFill>
          <a:blip r:embed="rId2"/>
          <a:srcRect/>
          <a:stretch>
            <a:fillRect/>
          </a:stretch>
        </p:blipFill>
        <p:spPr bwMode="auto">
          <a:xfrm>
            <a:off x="0" y="1600200"/>
            <a:ext cx="5102225" cy="4002088"/>
          </a:xfrm>
          <a:prstGeom prst="rect">
            <a:avLst/>
          </a:prstGeom>
          <a:noFill/>
          <a:ln w="9525">
            <a:noFill/>
            <a:miter lim="800000"/>
            <a:headEnd/>
            <a:tailEnd/>
          </a:ln>
        </p:spPr>
      </p:pic>
      <p:sp>
        <p:nvSpPr>
          <p:cNvPr id="36867" name="Text Box 4"/>
          <p:cNvSpPr txBox="1">
            <a:spLocks noChangeArrowheads="1"/>
          </p:cNvSpPr>
          <p:nvPr/>
        </p:nvSpPr>
        <p:spPr bwMode="auto">
          <a:xfrm>
            <a:off x="685800" y="890588"/>
            <a:ext cx="2063750" cy="366712"/>
          </a:xfrm>
          <a:prstGeom prst="rect">
            <a:avLst/>
          </a:prstGeom>
          <a:noFill/>
          <a:ln w="9525">
            <a:noFill/>
            <a:miter lim="800000"/>
            <a:headEnd/>
            <a:tailEnd/>
          </a:ln>
        </p:spPr>
        <p:txBody>
          <a:bodyPr wrap="none">
            <a:spAutoFit/>
          </a:bodyPr>
          <a:lstStyle/>
          <a:p>
            <a:r>
              <a:rPr lang="pt-BR">
                <a:solidFill>
                  <a:srgbClr val="0000FF"/>
                </a:solidFill>
              </a:rPr>
              <a:t>Fig 2</a:t>
            </a:r>
            <a:r>
              <a:rPr lang="pt-BR"/>
              <a:t> (continuação</a:t>
            </a:r>
          </a:p>
        </p:txBody>
      </p:sp>
    </p:spTree>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Content Placeholder 5"/>
          <p:cNvSpPr>
            <a:spLocks noGrp="1"/>
          </p:cNvSpPr>
          <p:nvPr>
            <p:ph idx="1"/>
          </p:nvPr>
        </p:nvSpPr>
        <p:spPr>
          <a:xfrm>
            <a:off x="685800" y="2209800"/>
            <a:ext cx="8278813" cy="4333875"/>
          </a:xfrm>
        </p:spPr>
        <p:txBody>
          <a:bodyPr/>
          <a:lstStyle/>
          <a:p>
            <a:pPr eaLnBrk="1" hangingPunct="1">
              <a:lnSpc>
                <a:spcPct val="90000"/>
              </a:lnSpc>
            </a:pPr>
            <a:r>
              <a:rPr lang="pt-BR" b="1" smtClean="0"/>
              <a:t>A</a:t>
            </a:r>
            <a:r>
              <a:rPr lang="en-US" b="1" smtClean="0"/>
              <a:t>Index Global</a:t>
            </a:r>
            <a:r>
              <a:rPr lang="en-US" smtClean="0"/>
              <a:t>: </a:t>
            </a:r>
            <a:r>
              <a:rPr lang="pt-BR" smtClean="0"/>
              <a:t>é calculado como o número total de eventos </a:t>
            </a:r>
            <a:r>
              <a:rPr lang="pt-BR" altLang="pt-BR" smtClean="0"/>
              <a:t>“</a:t>
            </a:r>
            <a:r>
              <a:rPr lang="pt-BR" altLang="ja-JP" smtClean="0"/>
              <a:t>assincronia" dividido pelo número total de ausência de disparo desencadeados pelos ciclos ventilatórios. </a:t>
            </a:r>
          </a:p>
          <a:p>
            <a:pPr eaLnBrk="1" hangingPunct="1">
              <a:lnSpc>
                <a:spcPct val="90000"/>
              </a:lnSpc>
              <a:buFont typeface="Wingdings" pitchFamily="2" charset="2"/>
              <a:buNone/>
            </a:pPr>
            <a:r>
              <a:rPr lang="pt-BR" sz="2000" smtClean="0"/>
              <a:t>	AIndex (%) = [(AT + IE + LC + PC + DT )/(RRN* + AT)] × 100</a:t>
            </a:r>
          </a:p>
          <a:p>
            <a:pPr lvl="1" eaLnBrk="1" hangingPunct="1">
              <a:lnSpc>
                <a:spcPct val="90000"/>
              </a:lnSpc>
            </a:pPr>
            <a:endParaRPr lang="pt-BR" smtClean="0"/>
          </a:p>
          <a:p>
            <a:pPr lvl="1" eaLnBrk="1" hangingPunct="1">
              <a:lnSpc>
                <a:spcPct val="90000"/>
              </a:lnSpc>
            </a:pPr>
            <a:r>
              <a:rPr lang="pt-BR" b="1" i="1" smtClean="0"/>
              <a:t>Um AIndex &gt; 10 % foi considerado como assincronia severa.</a:t>
            </a:r>
          </a:p>
          <a:p>
            <a:pPr lvl="1" eaLnBrk="1" hangingPunct="1">
              <a:lnSpc>
                <a:spcPct val="90000"/>
              </a:lnSpc>
            </a:pPr>
            <a:r>
              <a:rPr lang="pt-BR" smtClean="0"/>
              <a:t>A RRN (FR neural) é o número total de ciclos de EADI inspiratória típicos dividido pelo tempo total de cada período.</a:t>
            </a:r>
          </a:p>
          <a:p>
            <a:pPr lvl="1" eaLnBrk="1" hangingPunct="1">
              <a:lnSpc>
                <a:spcPct val="90000"/>
              </a:lnSpc>
            </a:pPr>
            <a:endParaRPr lang="pt-BR" smtClean="0"/>
          </a:p>
        </p:txBody>
      </p:sp>
    </p:spTree>
  </p:cSld>
  <p:clrMapOvr>
    <a:masterClrMapping/>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Content Placeholder 2"/>
          <p:cNvSpPr>
            <a:spLocks noGrp="1"/>
          </p:cNvSpPr>
          <p:nvPr>
            <p:ph idx="1"/>
          </p:nvPr>
        </p:nvSpPr>
        <p:spPr/>
        <p:txBody>
          <a:bodyPr/>
          <a:lstStyle/>
          <a:p>
            <a:pPr eaLnBrk="1" hangingPunct="1"/>
            <a:r>
              <a:rPr lang="pt-BR" smtClean="0"/>
              <a:t>Todas as variáveis​descritas foram determinadas para cada período: </a:t>
            </a:r>
          </a:p>
          <a:p>
            <a:pPr lvl="1" eaLnBrk="1" hangingPunct="1"/>
            <a:r>
              <a:rPr lang="pt-BR" smtClean="0"/>
              <a:t>PSinit , PS - 10, PS + 10 e NAVA . </a:t>
            </a:r>
          </a:p>
          <a:p>
            <a:pPr eaLnBrk="1" hangingPunct="1"/>
            <a:r>
              <a:rPr lang="pt-BR" smtClean="0"/>
              <a:t>PSbest foi definida após a análise da PS com o nível de  </a:t>
            </a:r>
            <a:r>
              <a:rPr lang="pt-BR" i="1" smtClean="0"/>
              <a:t>trigger</a:t>
            </a:r>
            <a:r>
              <a:rPr lang="pt-BR" smtClean="0"/>
              <a:t> expiratório que apresentava o menor número de assincronias. </a:t>
            </a:r>
          </a:p>
          <a:p>
            <a:pPr eaLnBrk="1" hangingPunct="1"/>
            <a:r>
              <a:rPr lang="pt-BR" smtClean="0"/>
              <a:t>Em seguida comparou PSinit , NAVA e PSbest . </a:t>
            </a:r>
          </a:p>
        </p:txBody>
      </p:sp>
    </p:spTree>
  </p:cSld>
  <p:clrMapOvr>
    <a:masterClrMapping/>
  </p:clrMapOvr>
  <p:transition spd="slow">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Content Placeholder 2"/>
          <p:cNvSpPr>
            <a:spLocks noGrp="1"/>
          </p:cNvSpPr>
          <p:nvPr>
            <p:ph idx="1"/>
          </p:nvPr>
        </p:nvSpPr>
        <p:spPr/>
        <p:txBody>
          <a:bodyPr/>
          <a:lstStyle/>
          <a:p>
            <a:pPr eaLnBrk="1" hangingPunct="1"/>
            <a:r>
              <a:rPr lang="pt-BR" sz="2200" smtClean="0"/>
              <a:t>Como uma análise post hoc, comparou-se níveis assistidos entre PSbest e NAVA  comparando a Pmax resultante. </a:t>
            </a:r>
          </a:p>
          <a:p>
            <a:pPr eaLnBrk="1" hangingPunct="1"/>
            <a:r>
              <a:rPr lang="pt-BR" sz="2200" smtClean="0"/>
              <a:t>Os pacientes foram divididos em três grupos:</a:t>
            </a:r>
          </a:p>
          <a:p>
            <a:pPr lvl="1" eaLnBrk="1" hangingPunct="1"/>
            <a:r>
              <a:rPr lang="pt-BR" sz="2000" smtClean="0"/>
              <a:t>Pmax maior (Phigher);</a:t>
            </a:r>
          </a:p>
          <a:p>
            <a:pPr lvl="1" eaLnBrk="1" hangingPunct="1"/>
            <a:r>
              <a:rPr lang="pt-BR" sz="2000" smtClean="0"/>
              <a:t>Pmax idêntica (Pidentical);</a:t>
            </a:r>
          </a:p>
          <a:p>
            <a:pPr lvl="1" eaLnBrk="1" hangingPunct="1"/>
            <a:r>
              <a:rPr lang="pt-BR" sz="2000" smtClean="0"/>
              <a:t>Pmax menor (Plower) quando se muda de PS para NAVA.</a:t>
            </a:r>
          </a:p>
          <a:p>
            <a:pPr eaLnBrk="1" hangingPunct="1"/>
            <a:r>
              <a:rPr lang="pt-BR" sz="2200" smtClean="0"/>
              <a:t>Também comparou-se as variáveis ​respiratórias: VC, FR, Eadi e assincronia entre estes três grupos.</a:t>
            </a:r>
          </a:p>
          <a:p>
            <a:pPr eaLnBrk="1" hangingPunct="1"/>
            <a:endParaRPr lang="pt-BR" sz="2200" smtClean="0"/>
          </a:p>
        </p:txBody>
      </p:sp>
    </p:spTree>
  </p:cSld>
  <p:clrMapOvr>
    <a:masterClrMapping/>
  </p:clrMapOvr>
  <p:transition spd="slow">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Análise Estatística</a:t>
            </a:r>
          </a:p>
        </p:txBody>
      </p:sp>
      <p:sp>
        <p:nvSpPr>
          <p:cNvPr id="40962" name="Content Placeholder 2"/>
          <p:cNvSpPr>
            <a:spLocks noGrp="1"/>
          </p:cNvSpPr>
          <p:nvPr>
            <p:ph idx="1"/>
          </p:nvPr>
        </p:nvSpPr>
        <p:spPr/>
        <p:txBody>
          <a:bodyPr/>
          <a:lstStyle/>
          <a:p>
            <a:pPr eaLnBrk="1" hangingPunct="1">
              <a:lnSpc>
                <a:spcPct val="80000"/>
              </a:lnSpc>
            </a:pPr>
            <a:r>
              <a:rPr lang="pt-BR" sz="1700" smtClean="0"/>
              <a:t>SigmaStat 2.0 SPSS Science (Systat , San Jose, CA) e Stata versão IC10 (STATA , College Station, TX). </a:t>
            </a:r>
          </a:p>
          <a:p>
            <a:pPr eaLnBrk="1" hangingPunct="1">
              <a:lnSpc>
                <a:spcPct val="80000"/>
              </a:lnSpc>
            </a:pPr>
            <a:r>
              <a:rPr lang="pt-BR" sz="1700" smtClean="0"/>
              <a:t>Os dados contínuos são expressos como mediana (25 a 75 º percentil). </a:t>
            </a:r>
          </a:p>
          <a:p>
            <a:pPr eaLnBrk="1" hangingPunct="1">
              <a:lnSpc>
                <a:spcPct val="80000"/>
              </a:lnSpc>
            </a:pPr>
            <a:r>
              <a:rPr lang="pt-BR" sz="1700" smtClean="0"/>
              <a:t>As variáveis​ que refletem sincronia paciente </a:t>
            </a:r>
            <a:r>
              <a:rPr lang="en-US" sz="1700" smtClean="0"/>
              <a:t>–</a:t>
            </a:r>
            <a:r>
              <a:rPr lang="pt-BR" sz="1700" smtClean="0"/>
              <a:t> ventilador no mesmo paciente foram comparados entre NAVA, PSinit e PSbest, utilizando-se a análise de variância (ANOVA) ou as medidas repetidas de variância (ANOVA em </a:t>
            </a:r>
            <a:r>
              <a:rPr lang="pt-BR" sz="1700" i="1" smtClean="0"/>
              <a:t>ranks)</a:t>
            </a:r>
            <a:r>
              <a:rPr lang="pt-BR" sz="1700" smtClean="0"/>
              <a:t> de acordo com valores paramétricos ou não paramétricos. </a:t>
            </a:r>
          </a:p>
          <a:p>
            <a:pPr eaLnBrk="1" hangingPunct="1">
              <a:lnSpc>
                <a:spcPct val="80000"/>
              </a:lnSpc>
            </a:pPr>
            <a:r>
              <a:rPr lang="pt-BR" sz="1700" smtClean="0"/>
              <a:t>Comparações pareadas Post hoc foram realizadas utilizando o teste Student- Newman - Keuls. </a:t>
            </a:r>
          </a:p>
          <a:p>
            <a:pPr eaLnBrk="1" hangingPunct="1">
              <a:lnSpc>
                <a:spcPct val="80000"/>
              </a:lnSpc>
            </a:pPr>
            <a:r>
              <a:rPr lang="pt-BR" sz="1700" smtClean="0"/>
              <a:t>A relação entre os dados demográficos, os ajustes do ventilador e cada tipo de evento descrito acima foi explorada por meio de regressão linear.</a:t>
            </a:r>
          </a:p>
          <a:p>
            <a:pPr eaLnBrk="1" hangingPunct="1">
              <a:lnSpc>
                <a:spcPct val="80000"/>
              </a:lnSpc>
            </a:pPr>
            <a:endParaRPr lang="pt-BR" sz="1700" smtClean="0"/>
          </a:p>
        </p:txBody>
      </p:sp>
    </p:spTree>
  </p:cSld>
  <p:clrMapOvr>
    <a:masterClrMapping/>
  </p:clrMapOvr>
  <p:transition spd="slow">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Content Placeholder 2"/>
          <p:cNvSpPr>
            <a:spLocks noGrp="1"/>
          </p:cNvSpPr>
          <p:nvPr>
            <p:ph idx="1"/>
          </p:nvPr>
        </p:nvSpPr>
        <p:spPr/>
        <p:txBody>
          <a:bodyPr/>
          <a:lstStyle/>
          <a:p>
            <a:pPr eaLnBrk="1" hangingPunct="1"/>
            <a:r>
              <a:rPr lang="pt-BR" sz="2200" smtClean="0"/>
              <a:t>As variáveis ventilatórias e assincronias foram comparados entre Phigher , Pidentical e Plower, utilizando one-way ANOVA ou ANOVA em </a:t>
            </a:r>
            <a:r>
              <a:rPr lang="pt-BR" sz="2200" i="1" smtClean="0"/>
              <a:t>ranks</a:t>
            </a:r>
            <a:r>
              <a:rPr lang="pt-BR" sz="2200" smtClean="0"/>
              <a:t> de acordo com os valores paramétricos ou não paramétricos. </a:t>
            </a:r>
          </a:p>
          <a:p>
            <a:pPr eaLnBrk="1" hangingPunct="1"/>
            <a:r>
              <a:rPr lang="pt-BR" sz="2200" smtClean="0"/>
              <a:t>Comparações pareadas Post hoc foram realizadas utilizando o teste Student- Newman</a:t>
            </a:r>
            <a:r>
              <a:rPr lang="en-US" sz="2200" smtClean="0"/>
              <a:t>-</a:t>
            </a:r>
            <a:r>
              <a:rPr lang="pt-BR" sz="2200" smtClean="0"/>
              <a:t>Keuls para este grupo.</a:t>
            </a:r>
          </a:p>
          <a:p>
            <a:pPr eaLnBrk="1" hangingPunct="1"/>
            <a:r>
              <a:rPr lang="pt-BR" sz="2200" smtClean="0"/>
              <a:t>Todos os valores de p inferiores a 0,05 foram considerados significativos.</a:t>
            </a:r>
          </a:p>
          <a:p>
            <a:pPr eaLnBrk="1" hangingPunct="1"/>
            <a:endParaRPr lang="pt-BR" sz="2200" smtClean="0"/>
          </a:p>
        </p:txBody>
      </p:sp>
    </p:spTree>
  </p:cSld>
  <p:clrMapOvr>
    <a:masterClrMapping/>
  </p:clrMapOvr>
  <p:transition spd="slow">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Resultados</a:t>
            </a:r>
          </a:p>
        </p:txBody>
      </p:sp>
      <p:sp>
        <p:nvSpPr>
          <p:cNvPr id="43010" name="Content Placeholder 2"/>
          <p:cNvSpPr>
            <a:spLocks noGrp="1"/>
          </p:cNvSpPr>
          <p:nvPr>
            <p:ph idx="1"/>
          </p:nvPr>
        </p:nvSpPr>
        <p:spPr/>
        <p:txBody>
          <a:bodyPr/>
          <a:lstStyle/>
          <a:p>
            <a:pPr eaLnBrk="1" hangingPunct="1">
              <a:lnSpc>
                <a:spcPct val="80000"/>
              </a:lnSpc>
            </a:pPr>
            <a:r>
              <a:rPr lang="pt-BR" sz="1900" smtClean="0"/>
              <a:t>22 crianças foram incluídas no estudo entre 31 de Maio de 2010 e 30 abril de 2011. </a:t>
            </a:r>
          </a:p>
          <a:p>
            <a:pPr eaLnBrk="1" hangingPunct="1">
              <a:lnSpc>
                <a:spcPct val="80000"/>
              </a:lnSpc>
            </a:pPr>
            <a:r>
              <a:rPr lang="pt-BR" sz="1900" smtClean="0"/>
              <a:t>Exclusão</a:t>
            </a:r>
          </a:p>
          <a:p>
            <a:pPr lvl="1" eaLnBrk="1" hangingPunct="1">
              <a:lnSpc>
                <a:spcPct val="80000"/>
              </a:lnSpc>
            </a:pPr>
            <a:r>
              <a:rPr lang="pt-BR" sz="1700" smtClean="0"/>
              <a:t>1 exclusão no momento da gravação, porque nenhum sinal Eadi foi obtido apesar esforços inspiratórios visíveis. </a:t>
            </a:r>
          </a:p>
          <a:p>
            <a:pPr lvl="1" eaLnBrk="1" hangingPunct="1">
              <a:lnSpc>
                <a:spcPct val="80000"/>
              </a:lnSpc>
            </a:pPr>
            <a:r>
              <a:rPr lang="pt-BR" sz="1700" smtClean="0"/>
              <a:t>2 foram excluídos no momento da análise, porque a gravação do sinal Eadi durante pressão de suporte mostrou artefatos significativos. </a:t>
            </a:r>
          </a:p>
          <a:p>
            <a:pPr eaLnBrk="1" hangingPunct="1">
              <a:lnSpc>
                <a:spcPct val="80000"/>
              </a:lnSpc>
            </a:pPr>
            <a:r>
              <a:rPr lang="pt-BR" sz="1900" smtClean="0"/>
              <a:t>30.400 respirações de 19 crianças foram analisadas em detalhe. </a:t>
            </a:r>
          </a:p>
          <a:p>
            <a:pPr eaLnBrk="1" hangingPunct="1">
              <a:lnSpc>
                <a:spcPct val="80000"/>
              </a:lnSpc>
            </a:pPr>
            <a:r>
              <a:rPr lang="pt-BR" sz="1900" smtClean="0"/>
              <a:t>A partir de 855 min de gravação incluindo todos os pacientes, 3,6 minutos (0,4%) foram excluídos da análise devido a artefatos no sinal Eadi .</a:t>
            </a:r>
          </a:p>
          <a:p>
            <a:pPr eaLnBrk="1" hangingPunct="1">
              <a:lnSpc>
                <a:spcPct val="80000"/>
              </a:lnSpc>
            </a:pPr>
            <a:endParaRPr lang="pt-BR" sz="1900" smtClean="0"/>
          </a:p>
        </p:txBody>
      </p:sp>
    </p:spTree>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Content Placeholder 2"/>
          <p:cNvSpPr>
            <a:spLocks noGrp="1"/>
          </p:cNvSpPr>
          <p:nvPr>
            <p:ph idx="1"/>
          </p:nvPr>
        </p:nvSpPr>
        <p:spPr>
          <a:xfrm>
            <a:off x="685800" y="2025650"/>
            <a:ext cx="7770813" cy="4021138"/>
          </a:xfrm>
        </p:spPr>
        <p:txBody>
          <a:bodyPr/>
          <a:lstStyle/>
          <a:p>
            <a:pPr eaLnBrk="1" hangingPunct="1">
              <a:lnSpc>
                <a:spcPct val="80000"/>
              </a:lnSpc>
            </a:pPr>
            <a:r>
              <a:rPr lang="pt-BR" sz="2200" smtClean="0"/>
              <a:t>Todas as crianças receberam sedoanalgesia no curso do desmame para garantir o conforto do paciente.</a:t>
            </a:r>
          </a:p>
          <a:p>
            <a:pPr eaLnBrk="1" hangingPunct="1">
              <a:lnSpc>
                <a:spcPct val="80000"/>
              </a:lnSpc>
            </a:pPr>
            <a:r>
              <a:rPr lang="pt-BR" sz="2200" smtClean="0"/>
              <a:t>Não houve problemas relatados com a inserção da sonda nasogástrica para avaliação NAVA. </a:t>
            </a:r>
          </a:p>
          <a:p>
            <a:pPr eaLnBrk="1" hangingPunct="1">
              <a:lnSpc>
                <a:spcPct val="80000"/>
              </a:lnSpc>
            </a:pPr>
            <a:r>
              <a:rPr lang="pt-BR" sz="2200" smtClean="0"/>
              <a:t>Nenhum evento adverso ocorreu durante o estudo e não foram observadas instabilidades hemodinâmica ou respiratória. ETCO2 manteve-se estável ao longo do período do estudo.</a:t>
            </a:r>
          </a:p>
          <a:p>
            <a:pPr eaLnBrk="1" hangingPunct="1">
              <a:lnSpc>
                <a:spcPct val="80000"/>
              </a:lnSpc>
            </a:pPr>
            <a:r>
              <a:rPr lang="pt-BR" sz="2200" smtClean="0"/>
              <a:t>Apesar da utilização de tubos orotraqueais sem </a:t>
            </a:r>
            <a:r>
              <a:rPr lang="pt-BR" sz="2200" i="1" smtClean="0"/>
              <a:t>cuff,</a:t>
            </a:r>
            <a:r>
              <a:rPr lang="pt-BR" sz="2200" smtClean="0"/>
              <a:t> não houve  perdas significativas nas medidas, para qualquer criança. </a:t>
            </a:r>
          </a:p>
          <a:p>
            <a:pPr eaLnBrk="1" hangingPunct="1">
              <a:lnSpc>
                <a:spcPct val="80000"/>
              </a:lnSpc>
            </a:pPr>
            <a:r>
              <a:rPr lang="pt-BR" sz="2200" smtClean="0"/>
              <a:t>As características básicas, duração da VM e os parâmetros da população estudada estão resumidas na </a:t>
            </a:r>
            <a:r>
              <a:rPr lang="pt-BR" sz="2200" smtClean="0">
                <a:solidFill>
                  <a:srgbClr val="0000FF"/>
                </a:solidFill>
              </a:rPr>
              <a:t>Tabela 1</a:t>
            </a:r>
            <a:r>
              <a:rPr lang="pt-BR" sz="2200" smtClean="0"/>
              <a:t>.</a:t>
            </a:r>
          </a:p>
          <a:p>
            <a:pPr eaLnBrk="1" hangingPunct="1">
              <a:lnSpc>
                <a:spcPct val="80000"/>
              </a:lnSpc>
            </a:pPr>
            <a:endParaRPr lang="pt-BR" sz="2200" smtClean="0"/>
          </a:p>
        </p:txBody>
      </p:sp>
    </p:spTree>
  </p:cSld>
  <p:clrMapOvr>
    <a:masterClrMapping/>
  </p:clrMapOvr>
  <p:transition spd="slow">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Picture 4" descr="Imagem5"/>
          <p:cNvPicPr>
            <a:picLocks noChangeAspect="1" noChangeArrowheads="1"/>
          </p:cNvPicPr>
          <p:nvPr/>
        </p:nvPicPr>
        <p:blipFill>
          <a:blip r:embed="rId2"/>
          <a:srcRect/>
          <a:stretch>
            <a:fillRect/>
          </a:stretch>
        </p:blipFill>
        <p:spPr bwMode="auto">
          <a:xfrm>
            <a:off x="2297113" y="188913"/>
            <a:ext cx="4551362" cy="6481762"/>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Content Placeholder 2"/>
          <p:cNvSpPr>
            <a:spLocks noGrp="1"/>
          </p:cNvSpPr>
          <p:nvPr>
            <p:ph idx="1"/>
          </p:nvPr>
        </p:nvSpPr>
        <p:spPr/>
        <p:txBody>
          <a:bodyPr/>
          <a:lstStyle/>
          <a:p>
            <a:pPr eaLnBrk="1" hangingPunct="1"/>
            <a:r>
              <a:rPr lang="pt-BR" smtClean="0"/>
              <a:t>17 crianças (84%) estavam em VM após cirurgia cardíaca;</a:t>
            </a:r>
          </a:p>
          <a:p>
            <a:pPr lvl="1" eaLnBrk="1" hangingPunct="1"/>
            <a:r>
              <a:rPr lang="pt-BR" smtClean="0"/>
              <a:t>Entre as crianças internadas após cirurgia cardíaca, 3 possuíam marcapasso estimulando ativamente.</a:t>
            </a:r>
          </a:p>
          <a:p>
            <a:pPr eaLnBrk="1" hangingPunct="1"/>
            <a:r>
              <a:rPr lang="pt-BR" smtClean="0"/>
              <a:t>1 após cirurgia abdominal;</a:t>
            </a:r>
          </a:p>
          <a:p>
            <a:pPr eaLnBrk="1" hangingPunct="1"/>
            <a:r>
              <a:rPr lang="pt-BR" smtClean="0"/>
              <a:t>1 com traumatismo toracoabdominal com contusão pulmonar e outro com pneumonia. </a:t>
            </a:r>
          </a:p>
          <a:p>
            <a:pPr eaLnBrk="1" hangingPunct="1"/>
            <a:endParaRPr lang="pt-BR" smtClean="0"/>
          </a:p>
        </p:txBody>
      </p:sp>
    </p:spTree>
  </p:cSld>
  <p:clrMapOvr>
    <a:masterClrMapping/>
  </p:clrMapOvr>
  <p:transition spd="slow">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Content Placeholder 2"/>
          <p:cNvSpPr>
            <a:spLocks noGrp="1"/>
          </p:cNvSpPr>
          <p:nvPr>
            <p:ph idx="1"/>
          </p:nvPr>
        </p:nvSpPr>
        <p:spPr/>
        <p:txBody>
          <a:bodyPr/>
          <a:lstStyle/>
          <a:p>
            <a:pPr eaLnBrk="1" hangingPunct="1"/>
            <a:r>
              <a:rPr lang="pt-BR" smtClean="0"/>
              <a:t>NAVA - as respirações foram desencadeadas:</a:t>
            </a:r>
          </a:p>
          <a:p>
            <a:pPr eaLnBrk="1" hangingPunct="1"/>
            <a:endParaRPr lang="pt-BR" smtClean="0"/>
          </a:p>
          <a:p>
            <a:pPr lvl="1" eaLnBrk="1" hangingPunct="1"/>
            <a:r>
              <a:rPr lang="pt-BR" smtClean="0"/>
              <a:t>55% (36% -78%) pelo sinal Eadi</a:t>
            </a:r>
          </a:p>
          <a:p>
            <a:pPr lvl="1" eaLnBrk="1" hangingPunct="1"/>
            <a:r>
              <a:rPr lang="pt-BR" smtClean="0"/>
              <a:t>45% por </a:t>
            </a:r>
            <a:r>
              <a:rPr lang="pt-BR" i="1" smtClean="0"/>
              <a:t>trigger</a:t>
            </a:r>
            <a:r>
              <a:rPr lang="pt-BR" smtClean="0"/>
              <a:t> de fluxo ou de pressão, de acordo com o "primeiro a chegar é primeiro a servir</a:t>
            </a:r>
            <a:r>
              <a:rPr lang="pt-BR" altLang="pt-BR" smtClean="0"/>
              <a:t>”</a:t>
            </a:r>
            <a:endParaRPr lang="pt-BR" smtClean="0"/>
          </a:p>
          <a:p>
            <a:pPr lvl="1" eaLnBrk="1" hangingPunct="1"/>
            <a:r>
              <a:rPr lang="pt-BR" smtClean="0"/>
              <a:t>O fim da respiração ocorreu em 96 % (91-98 %) com base no critério fim do ciclo a partir do sinal Eadi .</a:t>
            </a:r>
          </a:p>
          <a:p>
            <a:pPr eaLnBrk="1" hangingPunct="1"/>
            <a:endParaRPr lang="pt-BR" smtClean="0"/>
          </a:p>
        </p:txBody>
      </p:sp>
    </p:spTree>
  </p:cSld>
  <p:clrMapOvr>
    <a:masterClrMapping/>
  </p:clrMapOvr>
  <p:transition spd="slow">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Assincronia</a:t>
            </a:r>
          </a:p>
        </p:txBody>
      </p:sp>
      <p:sp>
        <p:nvSpPr>
          <p:cNvPr id="48130" name="Content Placeholder 2"/>
          <p:cNvSpPr>
            <a:spLocks noGrp="1"/>
          </p:cNvSpPr>
          <p:nvPr>
            <p:ph idx="1"/>
          </p:nvPr>
        </p:nvSpPr>
        <p:spPr/>
        <p:txBody>
          <a:bodyPr/>
          <a:lstStyle/>
          <a:p>
            <a:pPr eaLnBrk="1" hangingPunct="1"/>
            <a:r>
              <a:rPr lang="pt-BR" smtClean="0"/>
              <a:t>Principais eventos na PS: auto</a:t>
            </a:r>
            <a:r>
              <a:rPr lang="pt-BR" i="1" smtClean="0"/>
              <a:t>trigger</a:t>
            </a:r>
            <a:r>
              <a:rPr lang="pt-BR" smtClean="0"/>
              <a:t>, esforço ineficaz e ciclo prematuro </a:t>
            </a:r>
            <a:r>
              <a:rPr lang="pt-BR" smtClean="0">
                <a:solidFill>
                  <a:srgbClr val="0000FF"/>
                </a:solidFill>
              </a:rPr>
              <a:t>(Tabela 2).</a:t>
            </a:r>
            <a:r>
              <a:rPr lang="pt-BR" smtClean="0"/>
              <a:t> </a:t>
            </a:r>
          </a:p>
          <a:p>
            <a:pPr lvl="1" eaLnBrk="1" hangingPunct="1"/>
            <a:r>
              <a:rPr lang="pt-BR" smtClean="0"/>
              <a:t>Ajustando o fim do ciclo houve redução em 55%, 38% e 43%, respectivamente. </a:t>
            </a:r>
          </a:p>
          <a:p>
            <a:pPr eaLnBrk="1" hangingPunct="1"/>
            <a:r>
              <a:rPr lang="pt-BR" smtClean="0"/>
              <a:t>Principais eventos no NAVA: alguns eventos de ciclo prematuro.</a:t>
            </a:r>
          </a:p>
          <a:p>
            <a:pPr lvl="1" eaLnBrk="1" hangingPunct="1"/>
            <a:r>
              <a:rPr lang="pt-BR" smtClean="0"/>
              <a:t>A maioria do </a:t>
            </a:r>
            <a:r>
              <a:rPr lang="pt-BR" i="1" smtClean="0"/>
              <a:t>trigger </a:t>
            </a:r>
            <a:r>
              <a:rPr lang="pt-BR" smtClean="0"/>
              <a:t>duplo (80%) era do tipo 1.</a:t>
            </a:r>
          </a:p>
        </p:txBody>
      </p:sp>
    </p:spTree>
  </p:cSld>
  <p:clrMapOvr>
    <a:masterClrMapping/>
  </p:clrMapOvr>
  <p:transition spd="slow">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Assincronia</a:t>
            </a:r>
          </a:p>
        </p:txBody>
      </p:sp>
      <p:pic>
        <p:nvPicPr>
          <p:cNvPr id="49154" name="Picture 4" descr="Imagem6"/>
          <p:cNvPicPr>
            <a:picLocks noChangeAspect="1" noChangeArrowheads="1"/>
          </p:cNvPicPr>
          <p:nvPr/>
        </p:nvPicPr>
        <p:blipFill>
          <a:blip r:embed="rId2"/>
          <a:srcRect/>
          <a:stretch>
            <a:fillRect/>
          </a:stretch>
        </p:blipFill>
        <p:spPr bwMode="auto">
          <a:xfrm>
            <a:off x="217488" y="2073275"/>
            <a:ext cx="8710612" cy="41021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Assincronia</a:t>
            </a:r>
          </a:p>
        </p:txBody>
      </p:sp>
      <p:sp>
        <p:nvSpPr>
          <p:cNvPr id="50178" name="Content Placeholder 2"/>
          <p:cNvSpPr>
            <a:spLocks noGrp="1"/>
          </p:cNvSpPr>
          <p:nvPr>
            <p:ph idx="1"/>
          </p:nvPr>
        </p:nvSpPr>
        <p:spPr/>
        <p:txBody>
          <a:bodyPr/>
          <a:lstStyle/>
          <a:p>
            <a:pPr eaLnBrk="1" hangingPunct="1"/>
            <a:r>
              <a:rPr lang="pt-BR" smtClean="0"/>
              <a:t>NAVA reduziu significativamente a assincronia geral do paciente-ventilador com um AIndex superior a 10%.</a:t>
            </a:r>
          </a:p>
          <a:p>
            <a:pPr eaLnBrk="1" hangingPunct="1"/>
            <a:endParaRPr lang="pt-BR" smtClean="0"/>
          </a:p>
          <a:p>
            <a:pPr lvl="1" eaLnBrk="1" hangingPunct="1"/>
            <a:r>
              <a:rPr lang="pt-BR" smtClean="0"/>
              <a:t>Assincronia grave em apenas 5 ( 26 %) das crianças em comparação com 18 (95%) crianças em PSinit e 17 (90%) crianças com P</a:t>
            </a:r>
            <a:r>
              <a:rPr lang="en-US" smtClean="0"/>
              <a:t>s</a:t>
            </a:r>
            <a:r>
              <a:rPr lang="pt-BR" smtClean="0"/>
              <a:t>best.</a:t>
            </a:r>
          </a:p>
          <a:p>
            <a:pPr lvl="1" eaLnBrk="1" hangingPunct="1"/>
            <a:r>
              <a:rPr lang="pt-BR" smtClean="0"/>
              <a:t>p &lt; 0,001 para as comparações.</a:t>
            </a:r>
          </a:p>
          <a:p>
            <a:pPr eaLnBrk="1" hangingPunct="1"/>
            <a:endParaRPr lang="pt-BR" smtClean="0"/>
          </a:p>
        </p:txBody>
      </p:sp>
    </p:spTree>
  </p:cSld>
  <p:clrMapOvr>
    <a:masterClrMapping/>
  </p:clrMapOvr>
  <p:transition spd="slow">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i="1" smtClean="0">
                <a:effectLst>
                  <a:outerShdw blurRad="38100" dist="38100" dir="2700000" algn="tl">
                    <a:srgbClr val="C0C0C0"/>
                  </a:outerShdw>
                </a:effectLst>
              </a:rPr>
              <a:t>Trigger</a:t>
            </a:r>
            <a:r>
              <a:rPr lang="pt-BR" smtClean="0">
                <a:effectLst>
                  <a:outerShdw blurRad="38100" dist="38100" dir="2700000" algn="tl">
                    <a:srgbClr val="C0C0C0"/>
                  </a:outerShdw>
                </a:effectLst>
              </a:rPr>
              <a:t> e Atraso no Ciclo</a:t>
            </a:r>
          </a:p>
        </p:txBody>
      </p:sp>
      <p:sp>
        <p:nvSpPr>
          <p:cNvPr id="51202" name="Content Placeholder 2"/>
          <p:cNvSpPr>
            <a:spLocks noGrp="1"/>
          </p:cNvSpPr>
          <p:nvPr>
            <p:ph idx="1"/>
          </p:nvPr>
        </p:nvSpPr>
        <p:spPr/>
        <p:txBody>
          <a:bodyPr/>
          <a:lstStyle/>
          <a:p>
            <a:pPr eaLnBrk="1" hangingPunct="1">
              <a:lnSpc>
                <a:spcPct val="80000"/>
              </a:lnSpc>
            </a:pPr>
            <a:r>
              <a:rPr lang="pt-BR" sz="1900" smtClean="0"/>
              <a:t>Na configuração NAVA, 17 de 19 crianças (89% ) tiveram um atraso no trigger (Td ) menor do que 100 ms , enquanto que no PSinit e PSbest todas as crianças tinham um Td acima de 100ms (p&lt; 0,001) (</a:t>
            </a:r>
            <a:r>
              <a:rPr lang="pt-BR" sz="1900" smtClean="0">
                <a:solidFill>
                  <a:srgbClr val="0000FF"/>
                </a:solidFill>
              </a:rPr>
              <a:t>Tabela 3</a:t>
            </a:r>
            <a:r>
              <a:rPr lang="pt-BR" sz="1900" smtClean="0"/>
              <a:t>).</a:t>
            </a:r>
          </a:p>
          <a:p>
            <a:pPr eaLnBrk="1" hangingPunct="1">
              <a:lnSpc>
                <a:spcPct val="80000"/>
              </a:lnSpc>
            </a:pPr>
            <a:r>
              <a:rPr lang="pt-BR" sz="1900" smtClean="0"/>
              <a:t>4 crianças, 13% (11-14 %) os ciclos respiratórios foram disparados muito cedo (respiração assistida iniciada antes do início de sinal Eadi) na configurações PSinit e 12% (10-13 %) na PSbest.</a:t>
            </a:r>
          </a:p>
          <a:p>
            <a:pPr eaLnBrk="1" hangingPunct="1">
              <a:lnSpc>
                <a:spcPct val="80000"/>
              </a:lnSpc>
            </a:pPr>
            <a:r>
              <a:rPr lang="pt-BR" sz="1900" smtClean="0"/>
              <a:t>O ciclo respiratório começou com 102 ms (75-128 ms) na configuração P</a:t>
            </a:r>
            <a:r>
              <a:rPr lang="en-US" sz="1900" smtClean="0"/>
              <a:t>s</a:t>
            </a:r>
            <a:r>
              <a:rPr lang="pt-BR" sz="1900" smtClean="0"/>
              <a:t>init e 98 ms (73-125 ms) na configuração P</a:t>
            </a:r>
            <a:r>
              <a:rPr lang="en-US" sz="1900" smtClean="0"/>
              <a:t>s</a:t>
            </a:r>
            <a:r>
              <a:rPr lang="pt-BR" sz="1900" smtClean="0"/>
              <a:t>best, antes do início da Eadi . </a:t>
            </a:r>
          </a:p>
          <a:p>
            <a:pPr eaLnBrk="1" hangingPunct="1">
              <a:lnSpc>
                <a:spcPct val="80000"/>
              </a:lnSpc>
            </a:pPr>
            <a:r>
              <a:rPr lang="pt-BR" sz="1900" smtClean="0"/>
              <a:t>Tiexcess foi maior durante NAVA (24,4% [ 21,6% -29 %] ) versus PSbest (6,7% [ 1,2% -19 %] ); (p&lt; 0,05).</a:t>
            </a:r>
          </a:p>
          <a:p>
            <a:pPr eaLnBrk="1" hangingPunct="1">
              <a:lnSpc>
                <a:spcPct val="80000"/>
              </a:lnSpc>
            </a:pPr>
            <a:endParaRPr lang="pt-BR" sz="1900" smtClean="0"/>
          </a:p>
        </p:txBody>
      </p:sp>
    </p:spTree>
  </p:cSld>
  <p:clrMapOvr>
    <a:masterClrMapping/>
  </p:clrMapOvr>
  <p:transition spd="slow">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Variáveis Ventilatórias</a:t>
            </a:r>
          </a:p>
        </p:txBody>
      </p:sp>
      <p:pic>
        <p:nvPicPr>
          <p:cNvPr id="52226" name="Picture 4" descr="Imagem7"/>
          <p:cNvPicPr>
            <a:picLocks noChangeAspect="1" noChangeArrowheads="1"/>
          </p:cNvPicPr>
          <p:nvPr/>
        </p:nvPicPr>
        <p:blipFill>
          <a:blip r:embed="rId2"/>
          <a:srcRect/>
          <a:stretch>
            <a:fillRect/>
          </a:stretch>
        </p:blipFill>
        <p:spPr bwMode="auto">
          <a:xfrm>
            <a:off x="439738" y="1273175"/>
            <a:ext cx="8264525" cy="545147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Variáveis Ventilatórias</a:t>
            </a:r>
          </a:p>
        </p:txBody>
      </p:sp>
      <p:sp>
        <p:nvSpPr>
          <p:cNvPr id="53250" name="Content Placeholder 2"/>
          <p:cNvSpPr>
            <a:spLocks noGrp="1"/>
          </p:cNvSpPr>
          <p:nvPr>
            <p:ph idx="1"/>
          </p:nvPr>
        </p:nvSpPr>
        <p:spPr/>
        <p:txBody>
          <a:bodyPr/>
          <a:lstStyle/>
          <a:p>
            <a:pPr eaLnBrk="1" hangingPunct="1">
              <a:lnSpc>
                <a:spcPct val="90000"/>
              </a:lnSpc>
            </a:pPr>
            <a:r>
              <a:rPr lang="pt-BR" sz="2200" smtClean="0"/>
              <a:t>Não houve correlação entre AIndex ou tipos de assincronia e as características dos pacientes ou variáveis respiratórias.</a:t>
            </a:r>
          </a:p>
          <a:p>
            <a:pPr eaLnBrk="1" hangingPunct="1">
              <a:lnSpc>
                <a:spcPct val="90000"/>
              </a:lnSpc>
            </a:pPr>
            <a:r>
              <a:rPr lang="pt-BR" sz="2200" smtClean="0"/>
              <a:t>Durante comparação NAVA e PS:</a:t>
            </a:r>
          </a:p>
          <a:p>
            <a:pPr lvl="1" eaLnBrk="1" hangingPunct="1">
              <a:lnSpc>
                <a:spcPct val="90000"/>
              </a:lnSpc>
            </a:pPr>
            <a:r>
              <a:rPr lang="pt-BR" sz="2000" smtClean="0"/>
              <a:t>O grupo Plower em relação o grupo Phigher mostrou:</a:t>
            </a:r>
          </a:p>
          <a:p>
            <a:pPr lvl="2" eaLnBrk="1" hangingPunct="1">
              <a:lnSpc>
                <a:spcPct val="90000"/>
              </a:lnSpc>
            </a:pPr>
            <a:r>
              <a:rPr lang="pt-BR" sz="1900" smtClean="0"/>
              <a:t>Um aumento no tempo de inspiração neural ( 702 ms 526-874 [ ms] vs 564 ms 489-599 [ ms] , p &lt; 0,05);</a:t>
            </a:r>
          </a:p>
          <a:p>
            <a:pPr lvl="2" eaLnBrk="1" hangingPunct="1">
              <a:lnSpc>
                <a:spcPct val="90000"/>
              </a:lnSpc>
            </a:pPr>
            <a:r>
              <a:rPr lang="pt-BR" sz="1900" smtClean="0"/>
              <a:t>Uma redução da Eadi ( 3,6 mV [ 3,2 -4.6 mV ] vs 7,8 mV [ 6,6-10,1 mV ] , p &lt; 0,05);</a:t>
            </a:r>
          </a:p>
          <a:p>
            <a:pPr lvl="2" eaLnBrk="1" hangingPunct="1">
              <a:lnSpc>
                <a:spcPct val="90000"/>
              </a:lnSpc>
            </a:pPr>
            <a:r>
              <a:rPr lang="pt-BR" sz="1900" smtClean="0"/>
              <a:t>Um AIndex superior ( 41,5 % [ 22,4 % -48,2 % ] versus 16,4 % [ 13,2-23,2 % ] , p &lt; 0,05). </a:t>
            </a:r>
          </a:p>
        </p:txBody>
      </p:sp>
      <p:sp>
        <p:nvSpPr>
          <p:cNvPr id="5" name="Rounded Rectangle 4"/>
          <p:cNvSpPr>
            <a:spLocks noChangeArrowheads="1"/>
          </p:cNvSpPr>
          <p:nvPr/>
        </p:nvSpPr>
        <p:spPr bwMode="auto">
          <a:xfrm>
            <a:off x="5410200" y="3630613"/>
            <a:ext cx="3609975" cy="3079750"/>
          </a:xfrm>
          <a:prstGeom prst="roundRect">
            <a:avLst>
              <a:gd name="adj" fmla="val 16667"/>
            </a:avLst>
          </a:prstGeom>
          <a:solidFill>
            <a:srgbClr val="6284C6"/>
          </a:solidFill>
          <a:ln w="12700">
            <a:solidFill>
              <a:srgbClr val="263F70"/>
            </a:solidFill>
            <a:round/>
            <a:headEnd/>
            <a:tailEnd/>
          </a:ln>
          <a:effectLst>
            <a:outerShdw dist="25400" dir="5400000" algn="br" rotWithShape="0">
              <a:srgbClr val="808080">
                <a:alpha val="50000"/>
              </a:srgbClr>
            </a:outerShdw>
          </a:effectLst>
        </p:spPr>
        <p:txBody>
          <a:bodyPr anchor="ctr"/>
          <a:lstStyle/>
          <a:p>
            <a:pPr>
              <a:defRPr/>
            </a:pPr>
            <a:r>
              <a:rPr lang="pt-BR">
                <a:solidFill>
                  <a:srgbClr val="FFFFFF"/>
                </a:solidFill>
                <a:latin typeface="Calisto MT" charset="0"/>
                <a:cs typeface="+mn-cs"/>
              </a:rPr>
              <a:t>Comparação entre os níveis assistidos entre PSbest e NAVA  comparando a Pmax resultante.</a:t>
            </a:r>
          </a:p>
          <a:p>
            <a:pPr>
              <a:defRPr/>
            </a:pPr>
            <a:r>
              <a:rPr lang="pt-BR">
                <a:solidFill>
                  <a:srgbClr val="FFFFFF"/>
                </a:solidFill>
                <a:latin typeface="Calisto MT" charset="0"/>
                <a:cs typeface="+mn-cs"/>
              </a:rPr>
              <a:t> </a:t>
            </a:r>
          </a:p>
          <a:p>
            <a:pPr>
              <a:defRPr/>
            </a:pPr>
            <a:r>
              <a:rPr lang="pt-BR">
                <a:solidFill>
                  <a:srgbClr val="FFFFFF"/>
                </a:solidFill>
                <a:latin typeface="Calisto MT" charset="0"/>
                <a:cs typeface="+mn-cs"/>
              </a:rPr>
              <a:t>- Pmax maior (Phigher);</a:t>
            </a:r>
          </a:p>
          <a:p>
            <a:pPr>
              <a:defRPr/>
            </a:pPr>
            <a:r>
              <a:rPr lang="pt-BR">
                <a:solidFill>
                  <a:srgbClr val="FFFFFF"/>
                </a:solidFill>
                <a:latin typeface="Calisto MT" charset="0"/>
                <a:cs typeface="+mn-cs"/>
              </a:rPr>
              <a:t>- Pmax idêntica (Pidentical);</a:t>
            </a:r>
          </a:p>
          <a:p>
            <a:pPr>
              <a:defRPr/>
            </a:pPr>
            <a:r>
              <a:rPr lang="pt-BR">
                <a:solidFill>
                  <a:srgbClr val="FFFFFF"/>
                </a:solidFill>
                <a:latin typeface="Calisto MT" charset="0"/>
                <a:cs typeface="+mn-cs"/>
              </a:rPr>
              <a:t>- Pmax menor (Plower)</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900" decel="100000" fill="hold"/>
                                        <p:tgtEl>
                                          <p:spTgt spid="5"/>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xit" presetSubtype="0" fill="hold" grpId="1" nodeType="clickEffect">
                                  <p:stCondLst>
                                    <p:cond delay="0"/>
                                  </p:stCondLst>
                                  <p:childTnLst>
                                    <p:animEffect transition="out" filter="fade">
                                      <p:cBhvr>
                                        <p:cTn id="14" dur="1000"/>
                                        <p:tgtEl>
                                          <p:spTgt spid="5"/>
                                        </p:tgtEl>
                                      </p:cBhvr>
                                    </p:animEffect>
                                    <p:anim calcmode="lin" valueType="num">
                                      <p:cBhvr>
                                        <p:cTn id="15" dur="1000"/>
                                        <p:tgtEl>
                                          <p:spTgt spid="5"/>
                                        </p:tgtEl>
                                        <p:attrNameLst>
                                          <p:attrName>ppt_x</p:attrName>
                                        </p:attrNameLst>
                                      </p:cBhvr>
                                      <p:tavLst>
                                        <p:tav tm="0">
                                          <p:val>
                                            <p:strVal val="ppt_x"/>
                                          </p:val>
                                        </p:tav>
                                        <p:tav tm="100000">
                                          <p:val>
                                            <p:strVal val="ppt_x"/>
                                          </p:val>
                                        </p:tav>
                                      </p:tavLst>
                                    </p:anim>
                                    <p:anim calcmode="lin" valueType="num">
                                      <p:cBhvr>
                                        <p:cTn id="16" dur="100" decel="100000"/>
                                        <p:tgtEl>
                                          <p:spTgt spid="5"/>
                                        </p:tgtEl>
                                        <p:attrNameLst>
                                          <p:attrName>ppt_y</p:attrName>
                                        </p:attrNameLst>
                                      </p:cBhvr>
                                      <p:tavLst>
                                        <p:tav tm="0">
                                          <p:val>
                                            <p:strVal val="ppt_y"/>
                                          </p:val>
                                        </p:tav>
                                        <p:tav tm="100000">
                                          <p:val>
                                            <p:strVal val="ppt_y-.03"/>
                                          </p:val>
                                        </p:tav>
                                      </p:tavLst>
                                    </p:anim>
                                    <p:anim calcmode="lin" valueType="num">
                                      <p:cBhvr>
                                        <p:cTn id="17" dur="900" accel="100000">
                                          <p:stCondLst>
                                            <p:cond delay="100"/>
                                          </p:stCondLst>
                                        </p:cTn>
                                        <p:tgtEl>
                                          <p:spTgt spid="5"/>
                                        </p:tgtEl>
                                        <p:attrNameLst>
                                          <p:attrName>ppt_y</p:attrName>
                                        </p:attrNameLst>
                                      </p:cBhvr>
                                      <p:tavLst>
                                        <p:tav tm="0">
                                          <p:val>
                                            <p:strVal val="ppt_y"/>
                                          </p:val>
                                        </p:tav>
                                        <p:tav tm="100000">
                                          <p:val>
                                            <p:strVal val="ppt_y+1"/>
                                          </p:val>
                                        </p:tav>
                                      </p:tavLst>
                                    </p:anim>
                                    <p:set>
                                      <p:cBhvr>
                                        <p:cTn id="18"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Content Placeholder 2"/>
          <p:cNvSpPr>
            <a:spLocks noGrp="1"/>
          </p:cNvSpPr>
          <p:nvPr>
            <p:ph idx="1"/>
          </p:nvPr>
        </p:nvSpPr>
        <p:spPr/>
        <p:txBody>
          <a:bodyPr/>
          <a:lstStyle/>
          <a:p>
            <a:pPr eaLnBrk="1" hangingPunct="1"/>
            <a:r>
              <a:rPr lang="pt-BR" smtClean="0"/>
              <a:t>Não houve diferenças significativas nos diferentes tipos de assincronias, mas uma tendência a maior incidência de ciclo prematuro foi observada no Phigher (2,5 / min [ 2,0-3,2 / min] ) quando comparado com Plower ( 1.2/min [ 0,3-2,3 grupos / min ] ) e Pidentical ( 0.4/min [ 0.0-0.9/min ] ), p ANOVA = 0,1. </a:t>
            </a:r>
          </a:p>
          <a:p>
            <a:pPr eaLnBrk="1" hangingPunct="1"/>
            <a:r>
              <a:rPr lang="pt-BR" smtClean="0"/>
              <a:t>Não foram observadas diferenças no VC ou FR entre os grupos.</a:t>
            </a:r>
          </a:p>
          <a:p>
            <a:pPr eaLnBrk="1" hangingPunct="1"/>
            <a:endParaRPr lang="pt-BR" smtClean="0"/>
          </a:p>
        </p:txBody>
      </p:sp>
    </p:spTree>
  </p:cSld>
  <p:clrMapOvr>
    <a:masterClrMapping/>
  </p:clrMapOvr>
  <p:transition spd="slow">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Discussão</a:t>
            </a:r>
          </a:p>
        </p:txBody>
      </p:sp>
      <p:sp>
        <p:nvSpPr>
          <p:cNvPr id="55298" name="Content Placeholder 2"/>
          <p:cNvSpPr>
            <a:spLocks noGrp="1"/>
          </p:cNvSpPr>
          <p:nvPr>
            <p:ph idx="1"/>
          </p:nvPr>
        </p:nvSpPr>
        <p:spPr>
          <a:xfrm>
            <a:off x="685800" y="2209800"/>
            <a:ext cx="7770813" cy="4108450"/>
          </a:xfrm>
        </p:spPr>
        <p:txBody>
          <a:bodyPr/>
          <a:lstStyle/>
          <a:p>
            <a:pPr eaLnBrk="1" hangingPunct="1"/>
            <a:r>
              <a:rPr lang="pt-BR" smtClean="0"/>
              <a:t>O estudo mostra que assincronia paciente-ventilador com PS é freqüente em crianças. </a:t>
            </a:r>
          </a:p>
          <a:p>
            <a:pPr eaLnBrk="1" hangingPunct="1"/>
            <a:r>
              <a:rPr lang="pt-BR" smtClean="0"/>
              <a:t>Bordessoule et al =&gt; encontraram o mesmo resultado;</a:t>
            </a:r>
          </a:p>
          <a:p>
            <a:pPr eaLnBrk="1" hangingPunct="1"/>
            <a:r>
              <a:rPr lang="pt-BR" smtClean="0"/>
              <a:t>de la Oliva et al =&gt; encontroaram valores menores, mas não houve relato de assincronias relacionadas com o ciclo;</a:t>
            </a:r>
          </a:p>
        </p:txBody>
      </p:sp>
    </p:spTree>
  </p:cSld>
  <p:clrMapOvr>
    <a:masterClrMapping/>
  </p:clrMapOvr>
  <p:transition spd="slow">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Content Placeholder 2"/>
          <p:cNvSpPr>
            <a:spLocks noGrp="1"/>
          </p:cNvSpPr>
          <p:nvPr>
            <p:ph idx="1"/>
          </p:nvPr>
        </p:nvSpPr>
        <p:spPr>
          <a:xfrm>
            <a:off x="685800" y="2209800"/>
            <a:ext cx="7770813" cy="4219575"/>
          </a:xfrm>
        </p:spPr>
        <p:txBody>
          <a:bodyPr/>
          <a:lstStyle/>
          <a:p>
            <a:pPr eaLnBrk="1" hangingPunct="1"/>
            <a:r>
              <a:rPr lang="pt-BR" smtClean="0"/>
              <a:t>As assincronias mais frequentes foram auto</a:t>
            </a:r>
            <a:r>
              <a:rPr lang="pt-BR" i="1" smtClean="0"/>
              <a:t>triggering</a:t>
            </a:r>
            <a:r>
              <a:rPr lang="pt-BR" smtClean="0"/>
              <a:t>, esforço ineficaz e ciclo prematuro.</a:t>
            </a:r>
          </a:p>
          <a:p>
            <a:pPr eaLnBrk="1" hangingPunct="1"/>
            <a:r>
              <a:rPr lang="pt-BR" smtClean="0"/>
              <a:t>Ajustar o </a:t>
            </a:r>
            <a:r>
              <a:rPr lang="pt-BR" i="1" smtClean="0"/>
              <a:t>trigger</a:t>
            </a:r>
            <a:r>
              <a:rPr lang="pt-BR" smtClean="0"/>
              <a:t> expiratório permitiu reduzir a frequência de assincronia resultando em uma AIndex global menor. </a:t>
            </a:r>
          </a:p>
          <a:p>
            <a:pPr lvl="1" eaLnBrk="1" hangingPunct="1"/>
            <a:r>
              <a:rPr lang="pt-BR" smtClean="0"/>
              <a:t>Mas as assincronias permaneceram frequentes após a alteração do t</a:t>
            </a:r>
            <a:r>
              <a:rPr lang="pt-BR" i="1" smtClean="0"/>
              <a:t>rigger</a:t>
            </a:r>
            <a:r>
              <a:rPr lang="pt-BR" smtClean="0"/>
              <a:t> expiratório. </a:t>
            </a:r>
          </a:p>
          <a:p>
            <a:pPr lvl="1" eaLnBrk="1" hangingPunct="1"/>
            <a:r>
              <a:rPr lang="pt-BR" smtClean="0"/>
              <a:t>O ajuste no </a:t>
            </a:r>
            <a:r>
              <a:rPr lang="pt-BR" i="1" smtClean="0"/>
              <a:t>trigger</a:t>
            </a:r>
            <a:r>
              <a:rPr lang="pt-BR" smtClean="0"/>
              <a:t> expiratório quando feita avaliação clínica principalmente relacionada a FR e VC parece não ser muito eficaz para reduzir a assincronia. </a:t>
            </a:r>
          </a:p>
        </p:txBody>
      </p:sp>
    </p:spTree>
  </p:cSld>
  <p:clrMapOvr>
    <a:masterClrMapping/>
  </p:clrMapOvr>
  <p:transition spd="slow">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Content Placeholder 2"/>
          <p:cNvSpPr>
            <a:spLocks noGrp="1"/>
          </p:cNvSpPr>
          <p:nvPr>
            <p:ph idx="1"/>
          </p:nvPr>
        </p:nvSpPr>
        <p:spPr/>
        <p:txBody>
          <a:bodyPr/>
          <a:lstStyle/>
          <a:p>
            <a:pPr eaLnBrk="1" hangingPunct="1">
              <a:lnSpc>
                <a:spcPct val="90000"/>
              </a:lnSpc>
            </a:pPr>
            <a:r>
              <a:rPr lang="pt-BR" smtClean="0"/>
              <a:t>Neste estudo, o </a:t>
            </a:r>
            <a:r>
              <a:rPr lang="pt-BR" smtClean="0">
                <a:solidFill>
                  <a:srgbClr val="0000FF"/>
                </a:solidFill>
              </a:rPr>
              <a:t>NAVA </a:t>
            </a:r>
            <a:r>
              <a:rPr lang="pt-BR" smtClean="0"/>
              <a:t>reduziu a incidência de todos os tipos de assincronia com exceção do duplo </a:t>
            </a:r>
            <a:r>
              <a:rPr lang="pt-BR" i="1" smtClean="0"/>
              <a:t>triggering </a:t>
            </a:r>
          </a:p>
          <a:p>
            <a:pPr eaLnBrk="1" hangingPunct="1">
              <a:lnSpc>
                <a:spcPct val="90000"/>
              </a:lnSpc>
            </a:pPr>
            <a:r>
              <a:rPr lang="pt-BR" smtClean="0"/>
              <a:t>Pode ser visto como </a:t>
            </a:r>
            <a:r>
              <a:rPr lang="pt-BR" smtClean="0">
                <a:solidFill>
                  <a:srgbClr val="0000FF"/>
                </a:solidFill>
              </a:rPr>
              <a:t>uma alternativa interessante para a ventilação assistida com uma melhor sincronia paciente-ventilador</a:t>
            </a:r>
            <a:r>
              <a:rPr lang="pt-BR" smtClean="0"/>
              <a:t>.</a:t>
            </a:r>
          </a:p>
          <a:p>
            <a:pPr eaLnBrk="1" hangingPunct="1">
              <a:lnSpc>
                <a:spcPct val="90000"/>
              </a:lnSpc>
            </a:pPr>
            <a:r>
              <a:rPr lang="pt-BR" smtClean="0"/>
              <a:t>AIndex foi reduzido drasticamente durante NAVA ((3,6 % [ 2,3-13 % ], p &lt; 0,001) em comparação com PSinit e P</a:t>
            </a:r>
            <a:r>
              <a:rPr lang="en-US" smtClean="0"/>
              <a:t>s</a:t>
            </a:r>
            <a:r>
              <a:rPr lang="pt-BR" smtClean="0"/>
              <a:t>best, semelhante ao que foi previamente relatado em estudos pediátricos. </a:t>
            </a:r>
          </a:p>
          <a:p>
            <a:pPr eaLnBrk="1" hangingPunct="1">
              <a:lnSpc>
                <a:spcPct val="90000"/>
              </a:lnSpc>
            </a:pPr>
            <a:endParaRPr lang="pt-BR" smtClean="0"/>
          </a:p>
        </p:txBody>
      </p:sp>
    </p:spTree>
  </p:cSld>
  <p:clrMapOvr>
    <a:masterClrMapping/>
  </p:clrMapOvr>
  <p:transition spd="slow">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Content Placeholder 2"/>
          <p:cNvSpPr>
            <a:spLocks noGrp="1"/>
          </p:cNvSpPr>
          <p:nvPr>
            <p:ph idx="1"/>
          </p:nvPr>
        </p:nvSpPr>
        <p:spPr/>
        <p:txBody>
          <a:bodyPr/>
          <a:lstStyle/>
          <a:p>
            <a:pPr eaLnBrk="1" hangingPunct="1"/>
            <a:r>
              <a:rPr lang="pt-BR" smtClean="0"/>
              <a:t>Pacientes adultos com a assincronia mais graves são caracterizados por:</a:t>
            </a:r>
          </a:p>
          <a:p>
            <a:pPr eaLnBrk="1" hangingPunct="1"/>
            <a:endParaRPr lang="pt-BR" smtClean="0"/>
          </a:p>
          <a:p>
            <a:pPr lvl="1" eaLnBrk="1" hangingPunct="1"/>
            <a:r>
              <a:rPr lang="en-US" smtClean="0"/>
              <a:t>P</a:t>
            </a:r>
            <a:r>
              <a:rPr lang="pt-BR" smtClean="0"/>
              <a:t>iores resultados relacionados com longa duração da VM, permanência na UTI, número reduzido de dias livres de ventilação, maior taxa de traqueostomia, menor probabilidade de sobrevida e alta hospitalar.</a:t>
            </a:r>
          </a:p>
          <a:p>
            <a:pPr eaLnBrk="1" hangingPunct="1"/>
            <a:endParaRPr lang="pt-BR" smtClean="0"/>
          </a:p>
        </p:txBody>
      </p:sp>
    </p:spTree>
  </p:cSld>
  <p:clrMapOvr>
    <a:masterClrMapping/>
  </p:clrMapOvr>
  <p:transition spd="slow">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Content Placeholder 2"/>
          <p:cNvSpPr>
            <a:spLocks noGrp="1"/>
          </p:cNvSpPr>
          <p:nvPr>
            <p:ph idx="1"/>
          </p:nvPr>
        </p:nvSpPr>
        <p:spPr>
          <a:xfrm>
            <a:off x="685800" y="2209800"/>
            <a:ext cx="7770813" cy="4090988"/>
          </a:xfrm>
        </p:spPr>
        <p:txBody>
          <a:bodyPr/>
          <a:lstStyle/>
          <a:p>
            <a:pPr eaLnBrk="1" hangingPunct="1">
              <a:lnSpc>
                <a:spcPct val="90000"/>
              </a:lnSpc>
            </a:pPr>
            <a:r>
              <a:rPr lang="pt-BR" sz="2200" smtClean="0"/>
              <a:t>A presença de auto</a:t>
            </a:r>
            <a:r>
              <a:rPr lang="pt-BR" sz="2200" i="1" smtClean="0"/>
              <a:t>triggering</a:t>
            </a:r>
            <a:r>
              <a:rPr lang="pt-BR" sz="2200" smtClean="0"/>
              <a:t> é geralmente associada com baixo drive respiratório neural, freqüência respiratória e ausência de hiperinsuflação dinâmica. </a:t>
            </a:r>
          </a:p>
          <a:p>
            <a:pPr lvl="1" eaLnBrk="1" hangingPunct="1">
              <a:lnSpc>
                <a:spcPct val="90000"/>
              </a:lnSpc>
            </a:pPr>
            <a:r>
              <a:rPr lang="pt-BR" sz="2000" smtClean="0"/>
              <a:t>Neste estudo, os evento auto</a:t>
            </a:r>
            <a:r>
              <a:rPr lang="pt-BR" sz="2000" i="1" smtClean="0"/>
              <a:t>triggering</a:t>
            </a:r>
            <a:r>
              <a:rPr lang="pt-BR" sz="2000" smtClean="0"/>
              <a:t> poderia ser reduzido pela metade com </a:t>
            </a:r>
            <a:r>
              <a:rPr lang="pt-BR" sz="2000" i="1" smtClean="0"/>
              <a:t>trigger</a:t>
            </a:r>
            <a:r>
              <a:rPr lang="pt-BR" sz="2000" smtClean="0"/>
              <a:t> expiratório otimizado de acordo com os critérios encontrados quando em PS. </a:t>
            </a:r>
          </a:p>
          <a:p>
            <a:pPr lvl="1" eaLnBrk="1" hangingPunct="1">
              <a:lnSpc>
                <a:spcPct val="90000"/>
              </a:lnSpc>
            </a:pPr>
            <a:r>
              <a:rPr lang="pt-BR" sz="2000" smtClean="0"/>
              <a:t>Embora o número de eventos auto</a:t>
            </a:r>
            <a:r>
              <a:rPr lang="pt-BR" sz="2000" i="1" smtClean="0"/>
              <a:t>triggering</a:t>
            </a:r>
            <a:r>
              <a:rPr lang="pt-BR" sz="2000" smtClean="0"/>
              <a:t> foi drasticamente reduzido com NAVA quando comparado à PS, NAVA não permitia evitar completamente estes eventos.</a:t>
            </a:r>
          </a:p>
          <a:p>
            <a:pPr lvl="2" eaLnBrk="1" hangingPunct="1">
              <a:lnSpc>
                <a:spcPct val="90000"/>
              </a:lnSpc>
            </a:pPr>
            <a:r>
              <a:rPr lang="pt-BR" sz="1900" smtClean="0"/>
              <a:t>eram muito curtos e não seguida de uma fase de pressurização. </a:t>
            </a:r>
          </a:p>
          <a:p>
            <a:pPr lvl="2" eaLnBrk="1" hangingPunct="1">
              <a:lnSpc>
                <a:spcPct val="90000"/>
              </a:lnSpc>
            </a:pPr>
            <a:r>
              <a:rPr lang="pt-BR" sz="1900" smtClean="0"/>
              <a:t>estes poucos eventos podem ser considerados como clinicamente irrelevante.</a:t>
            </a:r>
          </a:p>
          <a:p>
            <a:pPr lvl="1" eaLnBrk="1" hangingPunct="1">
              <a:lnSpc>
                <a:spcPct val="90000"/>
              </a:lnSpc>
            </a:pPr>
            <a:endParaRPr lang="pt-BR" sz="2000" smtClean="0"/>
          </a:p>
        </p:txBody>
      </p:sp>
    </p:spTree>
  </p:cSld>
  <p:clrMapOvr>
    <a:masterClrMapping/>
  </p:clrMapOvr>
  <p:transition spd="slow">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Content Placeholder 2"/>
          <p:cNvSpPr>
            <a:spLocks noGrp="1"/>
          </p:cNvSpPr>
          <p:nvPr>
            <p:ph idx="1"/>
          </p:nvPr>
        </p:nvSpPr>
        <p:spPr>
          <a:xfrm>
            <a:off x="685800" y="1911350"/>
            <a:ext cx="7770813" cy="4316413"/>
          </a:xfrm>
        </p:spPr>
        <p:txBody>
          <a:bodyPr/>
          <a:lstStyle/>
          <a:p>
            <a:pPr eaLnBrk="1" hangingPunct="1"/>
            <a:r>
              <a:rPr lang="pt-BR" smtClean="0"/>
              <a:t>Esforços ineficazes durante PS:</a:t>
            </a:r>
          </a:p>
          <a:p>
            <a:pPr lvl="1" eaLnBrk="1" hangingPunct="1"/>
            <a:r>
              <a:rPr lang="pt-BR" smtClean="0"/>
              <a:t>Beck et al e de la Oliva et al apresentaram resultados semelhantes;</a:t>
            </a:r>
          </a:p>
          <a:p>
            <a:pPr lvl="1" eaLnBrk="1" hangingPunct="1"/>
            <a:r>
              <a:rPr lang="pt-BR" smtClean="0"/>
              <a:t>Neste estudo o nível de disparo inspiratório era altamente sensível, considerando o número de eventos auto desencadeantes inelegíveis.</a:t>
            </a:r>
          </a:p>
          <a:p>
            <a:pPr lvl="1" eaLnBrk="1" hangingPunct="1"/>
            <a:r>
              <a:rPr lang="pt-BR" smtClean="0"/>
              <a:t>Em adultos: queda abrupta na pressão das vias aéreas associado a redução de fluxo.</a:t>
            </a:r>
          </a:p>
          <a:p>
            <a:pPr lvl="1" eaLnBrk="1" hangingPunct="1"/>
            <a:r>
              <a:rPr lang="pt-BR" smtClean="0"/>
              <a:t> </a:t>
            </a:r>
            <a:r>
              <a:rPr lang="pt-BR" b="1" smtClean="0">
                <a:solidFill>
                  <a:srgbClr val="0000FF"/>
                </a:solidFill>
              </a:rPr>
              <a:t>Na presença de esforço ineficaz é recomendado aumentar o </a:t>
            </a:r>
            <a:r>
              <a:rPr lang="pt-BR" b="1" i="1" smtClean="0">
                <a:solidFill>
                  <a:srgbClr val="0000FF"/>
                </a:solidFill>
              </a:rPr>
              <a:t>trigger</a:t>
            </a:r>
            <a:r>
              <a:rPr lang="pt-BR" b="1" smtClean="0">
                <a:solidFill>
                  <a:srgbClr val="0000FF"/>
                </a:solidFill>
              </a:rPr>
              <a:t> expiratório bem como diminuir o nível da PS. </a:t>
            </a:r>
          </a:p>
          <a:p>
            <a:pPr lvl="1" eaLnBrk="1" hangingPunct="1"/>
            <a:r>
              <a:rPr lang="pt-BR" smtClean="0"/>
              <a:t>Não foram detectados esforços ineficazes durante  NAVA</a:t>
            </a:r>
          </a:p>
        </p:txBody>
      </p:sp>
    </p:spTree>
  </p:cSld>
  <p:clrMapOvr>
    <a:masterClrMapping/>
  </p:clrMapOvr>
  <p:transition spd="slow">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Content Placeholder 2"/>
          <p:cNvSpPr>
            <a:spLocks noGrp="1"/>
          </p:cNvSpPr>
          <p:nvPr>
            <p:ph idx="1"/>
          </p:nvPr>
        </p:nvSpPr>
        <p:spPr/>
        <p:txBody>
          <a:bodyPr/>
          <a:lstStyle/>
          <a:p>
            <a:pPr eaLnBrk="1" hangingPunct="1"/>
            <a:r>
              <a:rPr lang="pt-BR" smtClean="0"/>
              <a:t>Observou-se muitos eventos de ciclo prematuro quando PSinit e P</a:t>
            </a:r>
            <a:r>
              <a:rPr lang="en-US" smtClean="0"/>
              <a:t>S</a:t>
            </a:r>
            <a:r>
              <a:rPr lang="pt-BR" smtClean="0"/>
              <a:t>best</a:t>
            </a:r>
          </a:p>
          <a:p>
            <a:pPr eaLnBrk="1" hangingPunct="1">
              <a:buFont typeface="Wingdings" pitchFamily="2" charset="2"/>
              <a:buNone/>
            </a:pPr>
            <a:endParaRPr lang="pt-BR" sz="1200" smtClean="0"/>
          </a:p>
          <a:p>
            <a:pPr lvl="1" eaLnBrk="1" hangingPunct="1"/>
            <a:r>
              <a:rPr lang="pt-BR" smtClean="0"/>
              <a:t>Trigger expiratório mínimo (principalmente no grupo PS </a:t>
            </a:r>
            <a:r>
              <a:rPr lang="en-US" smtClean="0"/>
              <a:t>–</a:t>
            </a:r>
            <a:r>
              <a:rPr lang="pt-BR" smtClean="0"/>
              <a:t> 10) permitiu apenas correção parcial deste tipo de assincronia.</a:t>
            </a:r>
          </a:p>
          <a:p>
            <a:pPr lvl="1" eaLnBrk="1" hangingPunct="1"/>
            <a:r>
              <a:rPr lang="pt-BR" smtClean="0"/>
              <a:t>Ciclos prematuros neste estudo não teve impacto mensurável na taxa de respiração, embora não se possa excluir isso em um tempo mais longo de observação.</a:t>
            </a:r>
          </a:p>
        </p:txBody>
      </p:sp>
    </p:spTree>
  </p:cSld>
  <p:clrMapOvr>
    <a:masterClrMapping/>
  </p:clrMapOvr>
  <p:transition spd="slow">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Content Placeholder 2"/>
          <p:cNvSpPr>
            <a:spLocks noGrp="1"/>
          </p:cNvSpPr>
          <p:nvPr>
            <p:ph idx="1"/>
          </p:nvPr>
        </p:nvSpPr>
        <p:spPr>
          <a:xfrm>
            <a:off x="685800" y="2209800"/>
            <a:ext cx="7770813" cy="4237038"/>
          </a:xfrm>
        </p:spPr>
        <p:txBody>
          <a:bodyPr/>
          <a:lstStyle/>
          <a:p>
            <a:pPr eaLnBrk="1" hangingPunct="1">
              <a:lnSpc>
                <a:spcPct val="80000"/>
              </a:lnSpc>
            </a:pPr>
            <a:r>
              <a:rPr lang="pt-BR" sz="2200" smtClean="0"/>
              <a:t>Aumento da PS de 5 a 15 cm de H2O foi relatado para diminuir o tempo inspiratório neural e aumentar o tempo de inspiração do ventilador em pacientes em recuperação de uma lesão pulmonar aguda.</a:t>
            </a:r>
          </a:p>
          <a:p>
            <a:pPr eaLnBrk="1" hangingPunct="1">
              <a:lnSpc>
                <a:spcPct val="80000"/>
              </a:lnSpc>
            </a:pPr>
            <a:r>
              <a:rPr lang="pt-BR" sz="2200" smtClean="0"/>
              <a:t>Além disso, o critério de menor término do ciclo poderia aumentar o tempo de inspiração do respirador apenas com uma PS de 15 cm de H2O.</a:t>
            </a:r>
          </a:p>
          <a:p>
            <a:pPr eaLnBrk="1" hangingPunct="1">
              <a:lnSpc>
                <a:spcPct val="80000"/>
              </a:lnSpc>
            </a:pPr>
            <a:r>
              <a:rPr lang="pt-BR" sz="2200" smtClean="0"/>
              <a:t>Portanto, pode-se sugerir o aumento de níveis auxiliares em caso de ciclo prematuro. </a:t>
            </a:r>
          </a:p>
          <a:p>
            <a:pPr lvl="1" eaLnBrk="1" hangingPunct="1">
              <a:lnSpc>
                <a:spcPct val="80000"/>
              </a:lnSpc>
            </a:pPr>
            <a:r>
              <a:rPr lang="en-US" sz="2000" smtClean="0"/>
              <a:t>N</a:t>
            </a:r>
            <a:r>
              <a:rPr lang="pt-BR" sz="2000" smtClean="0"/>
              <a:t>ão se pode comparar a mecânica respiratória de nossos pacientes;</a:t>
            </a:r>
          </a:p>
          <a:p>
            <a:pPr lvl="1" eaLnBrk="1" hangingPunct="1">
              <a:lnSpc>
                <a:spcPct val="80000"/>
              </a:lnSpc>
            </a:pPr>
            <a:r>
              <a:rPr lang="pt-BR" sz="2000" smtClean="0"/>
              <a:t>Yamada e Du </a:t>
            </a:r>
            <a:r>
              <a:rPr lang="en-US" sz="2000" smtClean="0"/>
              <a:t>–</a:t>
            </a:r>
            <a:r>
              <a:rPr lang="pt-BR" sz="2000" smtClean="0"/>
              <a:t> a mecânica respiratório tem mais influência do ciclo que a relação PS/esforço respiratório.</a:t>
            </a:r>
          </a:p>
        </p:txBody>
      </p:sp>
    </p:spTree>
  </p:cSld>
  <p:clrMapOvr>
    <a:masterClrMapping/>
  </p:clrMapOvr>
  <p:transition spd="slow">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Content Placeholder 2"/>
          <p:cNvSpPr>
            <a:spLocks noGrp="1"/>
          </p:cNvSpPr>
          <p:nvPr>
            <p:ph idx="1"/>
          </p:nvPr>
        </p:nvSpPr>
        <p:spPr>
          <a:xfrm>
            <a:off x="685800" y="2209800"/>
            <a:ext cx="7770813" cy="4268788"/>
          </a:xfrm>
        </p:spPr>
        <p:txBody>
          <a:bodyPr/>
          <a:lstStyle/>
          <a:p>
            <a:pPr eaLnBrk="1" hangingPunct="1">
              <a:lnSpc>
                <a:spcPct val="80000"/>
              </a:lnSpc>
            </a:pPr>
            <a:r>
              <a:rPr lang="pt-BR" sz="1900" smtClean="0"/>
              <a:t>Crianças do grupo Phigher mostrou AIndex superior e uma tendência a ter ciclos mais precoces do que os grupos Plower e </a:t>
            </a:r>
            <a:r>
              <a:rPr lang="pt-BR" sz="1900" i="1" smtClean="0"/>
              <a:t>Pidentical</a:t>
            </a:r>
            <a:r>
              <a:rPr lang="pt-BR" sz="1900" smtClean="0"/>
              <a:t>. </a:t>
            </a:r>
          </a:p>
          <a:p>
            <a:pPr eaLnBrk="1" hangingPunct="1">
              <a:lnSpc>
                <a:spcPct val="80000"/>
              </a:lnSpc>
            </a:pPr>
            <a:r>
              <a:rPr lang="pt-BR" sz="1900" smtClean="0"/>
              <a:t>Isto pode sugerir que estes pacientes poderiam ter sido pouco assistidos durante PS. </a:t>
            </a:r>
          </a:p>
          <a:p>
            <a:pPr eaLnBrk="1" hangingPunct="1">
              <a:lnSpc>
                <a:spcPct val="80000"/>
              </a:lnSpc>
            </a:pPr>
            <a:r>
              <a:rPr lang="pt-BR" sz="1900" smtClean="0"/>
              <a:t>No entanto, VC e FR não foram estatisticamente significantes entre os três grupos </a:t>
            </a:r>
            <a:r>
              <a:rPr lang="pt-BR" sz="1900" i="1" smtClean="0"/>
              <a:t>Plower, Pidentical e Phigher</a:t>
            </a:r>
            <a:r>
              <a:rPr lang="pt-BR" sz="1900" smtClean="0"/>
              <a:t>. </a:t>
            </a:r>
          </a:p>
          <a:p>
            <a:pPr eaLnBrk="1" hangingPunct="1">
              <a:lnSpc>
                <a:spcPct val="80000"/>
              </a:lnSpc>
            </a:pPr>
            <a:r>
              <a:rPr lang="pt-BR" sz="1900" smtClean="0"/>
              <a:t>Este conceito questiona a tentativa de ajustar os níveis de assistência durante PS de acordo com o VC e FR.</a:t>
            </a:r>
          </a:p>
          <a:p>
            <a:pPr eaLnBrk="1" hangingPunct="1">
              <a:lnSpc>
                <a:spcPct val="80000"/>
              </a:lnSpc>
            </a:pPr>
            <a:r>
              <a:rPr lang="pt-BR" sz="1900" smtClean="0"/>
              <a:t>Não pode-se excluir a possibilidade de que o uso de outros critérios ou protocolos para otimizar a ventilação PS revele-se mais eficaz, além de sinais indiretos de ciclo prematuro - duplo </a:t>
            </a:r>
            <a:r>
              <a:rPr lang="pt-BR" sz="1900" i="1" smtClean="0"/>
              <a:t>trigger.</a:t>
            </a:r>
          </a:p>
        </p:txBody>
      </p:sp>
    </p:spTree>
  </p:cSld>
  <p:clrMapOvr>
    <a:masterClrMapping/>
  </p:clrMapOvr>
  <p:transition spd="slow">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Content Placeholder 2"/>
          <p:cNvSpPr>
            <a:spLocks noGrp="1"/>
          </p:cNvSpPr>
          <p:nvPr>
            <p:ph idx="1"/>
          </p:nvPr>
        </p:nvSpPr>
        <p:spPr>
          <a:xfrm>
            <a:off x="685800" y="1947863"/>
            <a:ext cx="7770813" cy="4252912"/>
          </a:xfrm>
        </p:spPr>
        <p:txBody>
          <a:bodyPr/>
          <a:lstStyle/>
          <a:p>
            <a:pPr eaLnBrk="1" hangingPunct="1"/>
            <a:r>
              <a:rPr lang="pt-BR" sz="1800" smtClean="0"/>
              <a:t>Durante NAVA, o sinal Eadi foi usado para desencadear 55% (36% - 78%) das respirações.</a:t>
            </a:r>
          </a:p>
          <a:p>
            <a:pPr lvl="1" eaLnBrk="1" hangingPunct="1"/>
            <a:r>
              <a:rPr lang="pt-BR" sz="1800" smtClean="0"/>
              <a:t>Breatnach et al (65 %) e Bengtsson et al (68 %);</a:t>
            </a:r>
          </a:p>
          <a:p>
            <a:pPr lvl="1" eaLnBrk="1" hangingPunct="1">
              <a:buFont typeface="Wingdings" pitchFamily="2" charset="2"/>
              <a:buNone/>
            </a:pPr>
            <a:r>
              <a:rPr lang="pt-BR" sz="1800" smtClean="0"/>
              <a:t>      Confirmam que o conceito embutido de "primeiro a chegar primeiro a servir" para iniciar a respiração durante NAVA oferece uma opção clinicamente relevante.  </a:t>
            </a:r>
          </a:p>
          <a:p>
            <a:pPr eaLnBrk="1" hangingPunct="1"/>
            <a:r>
              <a:rPr lang="pt-BR" sz="1800" smtClean="0"/>
              <a:t>Atividade de outros músculos respiratórios que não o diafragma não foi detectado pelo sinal Eadi</a:t>
            </a:r>
          </a:p>
          <a:p>
            <a:pPr lvl="1" eaLnBrk="1" hangingPunct="1"/>
            <a:r>
              <a:rPr lang="pt-BR" sz="1800" smtClean="0"/>
              <a:t>Pode explicar as observações feitas que em cada 4 crianças os ciclos foram acionados antes do início da Eadi durante PS. </a:t>
            </a:r>
          </a:p>
          <a:p>
            <a:pPr lvl="1" eaLnBrk="1" hangingPunct="1"/>
            <a:r>
              <a:rPr lang="pt-BR" sz="1800" smtClean="0"/>
              <a:t> PS e assincronias pode apresentar diferentes performances de uma marca de ventilador para o outro. </a:t>
            </a:r>
          </a:p>
          <a:p>
            <a:pPr lvl="1" eaLnBrk="1" hangingPunct="1"/>
            <a:endParaRPr lang="pt-BR" sz="1800" smtClean="0"/>
          </a:p>
        </p:txBody>
      </p:sp>
    </p:spTree>
  </p:cSld>
  <p:clrMapOvr>
    <a:masterClrMapping/>
  </p:clrMapOvr>
  <p:transition spd="slow">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Limitações</a:t>
            </a:r>
          </a:p>
        </p:txBody>
      </p:sp>
      <p:sp>
        <p:nvSpPr>
          <p:cNvPr id="65538" name="Content Placeholder 2"/>
          <p:cNvSpPr>
            <a:spLocks noGrp="1"/>
          </p:cNvSpPr>
          <p:nvPr>
            <p:ph idx="1"/>
          </p:nvPr>
        </p:nvSpPr>
        <p:spPr/>
        <p:txBody>
          <a:bodyPr/>
          <a:lstStyle/>
          <a:p>
            <a:pPr eaLnBrk="1" hangingPunct="1"/>
            <a:r>
              <a:rPr lang="pt-BR" smtClean="0"/>
              <a:t>Primeiro</a:t>
            </a:r>
          </a:p>
          <a:p>
            <a:pPr lvl="1" eaLnBrk="1" hangingPunct="1"/>
            <a:r>
              <a:rPr lang="pt-BR" smtClean="0"/>
              <a:t>Amostra não representativa: prematuros e pós-operatório de cirurgia cardíaca;</a:t>
            </a:r>
          </a:p>
          <a:p>
            <a:pPr lvl="1" eaLnBrk="1" hangingPunct="1"/>
            <a:r>
              <a:rPr lang="pt-BR" smtClean="0"/>
              <a:t>Na maioria das crianças a principal doença não era pulmonar, não havia instabilidade hemodinâmica ou diminuição nas trocas gasosas </a:t>
            </a:r>
            <a:r>
              <a:rPr lang="en-US" smtClean="0"/>
              <a:t>–</a:t>
            </a:r>
            <a:r>
              <a:rPr lang="pt-BR" smtClean="0"/>
              <a:t> fatores que alteram o desmame ventilatório e limita a duração da VM.</a:t>
            </a:r>
          </a:p>
        </p:txBody>
      </p:sp>
    </p:spTree>
  </p:cSld>
  <p:clrMapOvr>
    <a:masterClrMapping/>
  </p:clrMapOvr>
  <p:transition spd="slow">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Content Placeholder 2"/>
          <p:cNvSpPr>
            <a:spLocks noGrp="1"/>
          </p:cNvSpPr>
          <p:nvPr>
            <p:ph idx="1"/>
          </p:nvPr>
        </p:nvSpPr>
        <p:spPr/>
        <p:txBody>
          <a:bodyPr/>
          <a:lstStyle/>
          <a:p>
            <a:pPr eaLnBrk="1" hangingPunct="1"/>
            <a:r>
              <a:rPr lang="pt-BR" smtClean="0"/>
              <a:t>Segundo</a:t>
            </a:r>
          </a:p>
          <a:p>
            <a:pPr lvl="1" eaLnBrk="1" hangingPunct="1"/>
            <a:r>
              <a:rPr lang="en-US" smtClean="0"/>
              <a:t>Número </a:t>
            </a:r>
            <a:r>
              <a:rPr lang="pt-BR" smtClean="0"/>
              <a:t> pequeno;</a:t>
            </a:r>
          </a:p>
          <a:p>
            <a:pPr lvl="1" eaLnBrk="1" hangingPunct="1"/>
            <a:r>
              <a:rPr lang="pt-BR" smtClean="0"/>
              <a:t>Tempo curto de observação;</a:t>
            </a:r>
          </a:p>
          <a:p>
            <a:pPr lvl="1" eaLnBrk="1" hangingPunct="1"/>
            <a:r>
              <a:rPr lang="pt-BR" smtClean="0"/>
              <a:t>Mas o número de observações para análise da assincronia pode ser considerada representativa (cerca de 30.000).</a:t>
            </a:r>
          </a:p>
        </p:txBody>
      </p:sp>
    </p:spTree>
  </p:cSld>
  <p:clrMapOvr>
    <a:masterClrMapping/>
  </p:clrMapOvr>
  <p:transition spd="slow">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Content Placeholder 2"/>
          <p:cNvSpPr>
            <a:spLocks noGrp="1"/>
          </p:cNvSpPr>
          <p:nvPr>
            <p:ph idx="1"/>
          </p:nvPr>
        </p:nvSpPr>
        <p:spPr>
          <a:xfrm>
            <a:off x="685800" y="2209800"/>
            <a:ext cx="7770813" cy="4059238"/>
          </a:xfrm>
        </p:spPr>
        <p:txBody>
          <a:bodyPr/>
          <a:lstStyle/>
          <a:p>
            <a:pPr eaLnBrk="1" hangingPunct="1"/>
            <a:r>
              <a:rPr lang="pt-BR" smtClean="0"/>
              <a:t>Terceiro</a:t>
            </a:r>
          </a:p>
          <a:p>
            <a:pPr lvl="1" eaLnBrk="1" hangingPunct="1"/>
            <a:r>
              <a:rPr lang="en-US" smtClean="0"/>
              <a:t>A</a:t>
            </a:r>
            <a:r>
              <a:rPr lang="pt-BR" smtClean="0"/>
              <a:t> configuração da PS inicial e </a:t>
            </a:r>
            <a:r>
              <a:rPr lang="pt-BR" i="1" smtClean="0"/>
              <a:t>trigger</a:t>
            </a:r>
            <a:r>
              <a:rPr lang="pt-BR" smtClean="0"/>
              <a:t> expiratório pode ser julgado com não otimizado.</a:t>
            </a:r>
          </a:p>
          <a:p>
            <a:pPr lvl="1" eaLnBrk="1" hangingPunct="1"/>
            <a:r>
              <a:rPr lang="pt-BR" smtClean="0"/>
              <a:t>Relacionado com critério clínico do médico assistente e diretrizes da unidade estudada.</a:t>
            </a:r>
          </a:p>
          <a:p>
            <a:pPr lvl="2" eaLnBrk="1" hangingPunct="1"/>
            <a:r>
              <a:rPr lang="pt-BR" smtClean="0"/>
              <a:t>M</a:t>
            </a:r>
            <a:r>
              <a:rPr lang="en-US" smtClean="0"/>
              <a:t>o</a:t>
            </a:r>
            <a:r>
              <a:rPr lang="pt-BR" smtClean="0"/>
              <a:t>dificar os níveis de </a:t>
            </a:r>
            <a:r>
              <a:rPr lang="pt-BR" i="1" smtClean="0"/>
              <a:t>trigger</a:t>
            </a:r>
            <a:r>
              <a:rPr lang="pt-BR" smtClean="0"/>
              <a:t> expiratório com 10 pontos a baixo e 10 pontos acima foi a melhor maneira de obter uma configuração ideal.</a:t>
            </a:r>
          </a:p>
          <a:p>
            <a:pPr lvl="1" eaLnBrk="1" hangingPunct="1"/>
            <a:r>
              <a:rPr lang="pt-BR" smtClean="0"/>
              <a:t>Outros protocolos poderiam produzir resultados diferentes.</a:t>
            </a:r>
          </a:p>
        </p:txBody>
      </p:sp>
    </p:spTree>
  </p:cSld>
  <p:clrMapOvr>
    <a:masterClrMapping/>
  </p:clrMapOvr>
  <p:transition spd="slow">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Content Placeholder 2"/>
          <p:cNvSpPr>
            <a:spLocks noGrp="1"/>
          </p:cNvSpPr>
          <p:nvPr>
            <p:ph idx="1"/>
          </p:nvPr>
        </p:nvSpPr>
        <p:spPr/>
        <p:txBody>
          <a:bodyPr/>
          <a:lstStyle/>
          <a:p>
            <a:pPr eaLnBrk="1" hangingPunct="1"/>
            <a:r>
              <a:rPr lang="pt-BR" smtClean="0"/>
              <a:t>Quarto</a:t>
            </a:r>
          </a:p>
          <a:p>
            <a:pPr lvl="1" eaLnBrk="1" hangingPunct="1"/>
            <a:r>
              <a:rPr lang="pt-BR" smtClean="0"/>
              <a:t>A comparação NAVA com PS foi feito usando um único ventilador. Portanto, a superioridade de NAVA pode ser em parte devido à sua performance e não devido a própria PS.</a:t>
            </a:r>
          </a:p>
          <a:p>
            <a:pPr lvl="1" eaLnBrk="1" hangingPunct="1"/>
            <a:r>
              <a:rPr lang="pt-BR" smtClean="0"/>
              <a:t>NAVA é um algoritmo automático que requer poucos ajustes do médico e, portanto, uma comparação direta com a PS, requer frequentes ajustes, podendo ser considerados impróprios.</a:t>
            </a:r>
          </a:p>
          <a:p>
            <a:pPr eaLnBrk="1" hangingPunct="1"/>
            <a:endParaRPr lang="pt-BR" smtClean="0"/>
          </a:p>
        </p:txBody>
      </p:sp>
    </p:spTree>
  </p:cSld>
  <p:clrMapOvr>
    <a:masterClrMapping/>
  </p:clrMapOvr>
  <p:transition spd="slow">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pt-BR" smtClean="0">
                <a:effectLst>
                  <a:outerShdw blurRad="38100" dist="38100" dir="2700000" algn="tl">
                    <a:srgbClr val="C0C0C0"/>
                  </a:outerShdw>
                </a:effectLst>
              </a:rPr>
              <a:t>Conclusão</a:t>
            </a:r>
          </a:p>
        </p:txBody>
      </p:sp>
      <p:sp>
        <p:nvSpPr>
          <p:cNvPr id="69634" name="Content Placeholder 2"/>
          <p:cNvSpPr>
            <a:spLocks noGrp="1"/>
          </p:cNvSpPr>
          <p:nvPr>
            <p:ph idx="1"/>
          </p:nvPr>
        </p:nvSpPr>
        <p:spPr>
          <a:xfrm>
            <a:off x="685800" y="1866900"/>
            <a:ext cx="7770813" cy="4108450"/>
          </a:xfrm>
        </p:spPr>
        <p:txBody>
          <a:bodyPr/>
          <a:lstStyle/>
          <a:p>
            <a:pPr eaLnBrk="1" hangingPunct="1">
              <a:lnSpc>
                <a:spcPct val="80000"/>
              </a:lnSpc>
            </a:pPr>
            <a:r>
              <a:rPr lang="pt-BR" sz="2000" smtClean="0"/>
              <a:t>Maior assincronia paciente-ventilador está presente na maioria dos bebês e crianças atendidas na ventilação com PS na fase pós -operatória, sem acometimento pulmonares  ou instabilidade hemodinâmica como causas principais.</a:t>
            </a:r>
          </a:p>
          <a:p>
            <a:pPr eaLnBrk="1" hangingPunct="1">
              <a:lnSpc>
                <a:spcPct val="80000"/>
              </a:lnSpc>
            </a:pPr>
            <a:r>
              <a:rPr lang="pt-BR" sz="2000" smtClean="0"/>
              <a:t> </a:t>
            </a:r>
            <a:r>
              <a:rPr lang="pt-BR" sz="2000" smtClean="0">
                <a:solidFill>
                  <a:srgbClr val="0000FF"/>
                </a:solidFill>
              </a:rPr>
              <a:t>Ajustar </a:t>
            </a:r>
            <a:r>
              <a:rPr lang="pt-BR" sz="2000" i="1" smtClean="0">
                <a:solidFill>
                  <a:srgbClr val="0000FF"/>
                </a:solidFill>
              </a:rPr>
              <a:t>trigge</a:t>
            </a:r>
            <a:r>
              <a:rPr lang="pt-BR" sz="2000" smtClean="0">
                <a:solidFill>
                  <a:srgbClr val="0000FF"/>
                </a:solidFill>
              </a:rPr>
              <a:t>r expiratório para PS parece ajudar na redução da assincronia, de certa forma. </a:t>
            </a:r>
            <a:r>
              <a:rPr lang="pt-BR" sz="3200" smtClean="0">
                <a:solidFill>
                  <a:srgbClr val="0000FF"/>
                </a:solidFill>
              </a:rPr>
              <a:t>Ao passo que NAVA permite uma redução substancial desse fenômeno</a:t>
            </a:r>
            <a:r>
              <a:rPr lang="pt-BR" sz="2000" smtClean="0">
                <a:solidFill>
                  <a:srgbClr val="0000FF"/>
                </a:solidFill>
              </a:rPr>
              <a:t>. </a:t>
            </a:r>
          </a:p>
          <a:p>
            <a:pPr eaLnBrk="1" hangingPunct="1">
              <a:lnSpc>
                <a:spcPct val="80000"/>
              </a:lnSpc>
            </a:pPr>
            <a:r>
              <a:rPr lang="pt-BR" sz="2000" smtClean="0"/>
              <a:t>As observações neste estudo piloto seria suficientemente encorajador para considerar estudos multicêntricos randomizados em larga escala para responder a várias questões sobre a influência da otimização na sincronia paciente-ventilador durante PS e/ou NAVA na morbidade e mortalidade de pacientes pediátricos ventilados por várias razões .</a:t>
            </a:r>
          </a:p>
          <a:p>
            <a:pPr eaLnBrk="1" hangingPunct="1">
              <a:lnSpc>
                <a:spcPct val="80000"/>
              </a:lnSpc>
            </a:pPr>
            <a:endParaRPr lang="pt-BR" sz="2000" smtClean="0"/>
          </a:p>
        </p:txBody>
      </p:sp>
    </p:spTree>
  </p:cSld>
  <p:clrMapOvr>
    <a:masterClrMapping/>
  </p:clrMapOvr>
  <p:transition spd="slow">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8" name="Picture 4"/>
          <p:cNvPicPr>
            <a:picLocks noChangeAspect="1" noChangeArrowheads="1"/>
          </p:cNvPicPr>
          <p:nvPr/>
        </p:nvPicPr>
        <p:blipFill>
          <a:blip r:embed="rId2"/>
          <a:srcRect/>
          <a:stretch>
            <a:fillRect/>
          </a:stretch>
        </p:blipFill>
        <p:spPr bwMode="auto">
          <a:xfrm>
            <a:off x="0" y="0"/>
            <a:ext cx="4146550" cy="3365500"/>
          </a:xfrm>
          <a:prstGeom prst="rect">
            <a:avLst/>
          </a:prstGeom>
          <a:noFill/>
        </p:spPr>
      </p:pic>
      <p:pic>
        <p:nvPicPr>
          <p:cNvPr id="82949" name="Picture 5"/>
          <p:cNvPicPr>
            <a:picLocks noChangeAspect="1" noChangeArrowheads="1"/>
          </p:cNvPicPr>
          <p:nvPr/>
        </p:nvPicPr>
        <p:blipFill>
          <a:blip r:embed="rId3"/>
          <a:srcRect/>
          <a:stretch>
            <a:fillRect/>
          </a:stretch>
        </p:blipFill>
        <p:spPr bwMode="auto">
          <a:xfrm>
            <a:off x="4146550" y="2019300"/>
            <a:ext cx="4435475" cy="4579938"/>
          </a:xfrm>
          <a:prstGeom prst="rect">
            <a:avLst/>
          </a:prstGeom>
          <a:noFill/>
        </p:spPr>
      </p:pic>
      <p:pic>
        <p:nvPicPr>
          <p:cNvPr id="82950" name="Picture 6"/>
          <p:cNvPicPr>
            <a:picLocks noChangeAspect="1" noChangeArrowheads="1"/>
          </p:cNvPicPr>
          <p:nvPr/>
        </p:nvPicPr>
        <p:blipFill>
          <a:blip r:embed="rId4"/>
          <a:srcRect/>
          <a:stretch>
            <a:fillRect/>
          </a:stretch>
        </p:blipFill>
        <p:spPr bwMode="auto">
          <a:xfrm>
            <a:off x="0" y="6261100"/>
            <a:ext cx="4146550" cy="596900"/>
          </a:xfrm>
          <a:prstGeom prst="rect">
            <a:avLst/>
          </a:prstGeom>
          <a:noFill/>
        </p:spPr>
      </p:pic>
      <p:sp>
        <p:nvSpPr>
          <p:cNvPr id="82951" name="Text Box 7"/>
          <p:cNvSpPr txBox="1">
            <a:spLocks noChangeArrowheads="1"/>
          </p:cNvSpPr>
          <p:nvPr/>
        </p:nvSpPr>
        <p:spPr bwMode="auto">
          <a:xfrm>
            <a:off x="5411788" y="193675"/>
            <a:ext cx="1403350" cy="366713"/>
          </a:xfrm>
          <a:prstGeom prst="rect">
            <a:avLst/>
          </a:prstGeom>
          <a:noFill/>
          <a:ln w="9525">
            <a:noFill/>
            <a:miter lim="800000"/>
            <a:headEnd/>
            <a:tailEnd/>
          </a:ln>
          <a:effectLst/>
        </p:spPr>
        <p:txBody>
          <a:bodyPr wrap="none">
            <a:spAutoFit/>
          </a:bodyPr>
          <a:lstStyle/>
          <a:p>
            <a:r>
              <a:rPr lang="pt-BR">
                <a:solidFill>
                  <a:srgbClr val="0000FF"/>
                </a:solidFill>
              </a:rPr>
              <a:t>ABSTRACT</a:t>
            </a:r>
          </a:p>
        </p:txBody>
      </p:sp>
    </p:spTree>
  </p:cSld>
  <p:clrMapOvr>
    <a:masterClrMapping/>
  </p:clrMapOvr>
  <p:transition spd="slow">
    <p:fad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2" name="Picture 4"/>
          <p:cNvPicPr>
            <a:picLocks noChangeAspect="1" noChangeArrowheads="1"/>
          </p:cNvPicPr>
          <p:nvPr/>
        </p:nvPicPr>
        <p:blipFill>
          <a:blip r:embed="rId2"/>
          <a:srcRect/>
          <a:stretch>
            <a:fillRect/>
          </a:stretch>
        </p:blipFill>
        <p:spPr bwMode="auto">
          <a:xfrm>
            <a:off x="2000250" y="185738"/>
            <a:ext cx="5143500" cy="5791200"/>
          </a:xfrm>
          <a:prstGeom prst="rect">
            <a:avLst/>
          </a:prstGeom>
          <a:noFill/>
        </p:spPr>
      </p:pic>
      <p:sp>
        <p:nvSpPr>
          <p:cNvPr id="104453" name="Text Box 5"/>
          <p:cNvSpPr txBox="1">
            <a:spLocks noChangeArrowheads="1"/>
          </p:cNvSpPr>
          <p:nvPr/>
        </p:nvSpPr>
        <p:spPr bwMode="auto">
          <a:xfrm>
            <a:off x="0" y="185738"/>
            <a:ext cx="1744663" cy="457200"/>
          </a:xfrm>
          <a:prstGeom prst="rect">
            <a:avLst/>
          </a:prstGeom>
          <a:noFill/>
          <a:ln w="9525">
            <a:noFill/>
            <a:miter lim="800000"/>
            <a:headEnd/>
            <a:tailEnd/>
          </a:ln>
          <a:effectLst/>
        </p:spPr>
        <p:txBody>
          <a:bodyPr>
            <a:spAutoFit/>
          </a:bodyPr>
          <a:lstStyle/>
          <a:p>
            <a:r>
              <a:rPr lang="pt-BR" sz="2400">
                <a:solidFill>
                  <a:srgbClr val="0000FF"/>
                </a:solidFill>
              </a:rPr>
              <a:t>References</a:t>
            </a:r>
          </a:p>
        </p:txBody>
      </p:sp>
      <p:pic>
        <p:nvPicPr>
          <p:cNvPr id="104454" name="Picture 6"/>
          <p:cNvPicPr>
            <a:picLocks noChangeAspect="1" noChangeArrowheads="1"/>
          </p:cNvPicPr>
          <p:nvPr/>
        </p:nvPicPr>
        <p:blipFill>
          <a:blip r:embed="rId3"/>
          <a:srcRect/>
          <a:stretch>
            <a:fillRect/>
          </a:stretch>
        </p:blipFill>
        <p:spPr bwMode="auto">
          <a:xfrm>
            <a:off x="2000250" y="5976938"/>
            <a:ext cx="5143500" cy="617537"/>
          </a:xfrm>
          <a:prstGeom prst="rect">
            <a:avLst/>
          </a:prstGeom>
          <a:noFill/>
        </p:spPr>
      </p:pic>
    </p:spTree>
  </p:cSld>
  <p:clrMapOvr>
    <a:masterClrMapping/>
  </p:clrMapOvr>
  <p:transition spd="slow">
    <p:fad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6" name="Picture 4"/>
          <p:cNvPicPr>
            <a:picLocks noChangeAspect="1" noChangeArrowheads="1"/>
          </p:cNvPicPr>
          <p:nvPr/>
        </p:nvPicPr>
        <p:blipFill>
          <a:blip r:embed="rId2"/>
          <a:srcRect/>
          <a:stretch>
            <a:fillRect/>
          </a:stretch>
        </p:blipFill>
        <p:spPr bwMode="auto">
          <a:xfrm>
            <a:off x="1916113" y="639763"/>
            <a:ext cx="5311775" cy="5578475"/>
          </a:xfrm>
          <a:prstGeom prst="rect">
            <a:avLst/>
          </a:prstGeom>
          <a:noFill/>
        </p:spPr>
      </p:pic>
    </p:spTree>
  </p:cSld>
  <p:clrMapOvr>
    <a:masterClrMapping/>
  </p:clrMapOvr>
  <p:transition spd="slow">
    <p:fad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500" name="Picture 4"/>
          <p:cNvPicPr>
            <a:picLocks noChangeAspect="1" noChangeArrowheads="1"/>
          </p:cNvPicPr>
          <p:nvPr/>
        </p:nvPicPr>
        <p:blipFill>
          <a:blip r:embed="rId2"/>
          <a:srcRect/>
          <a:stretch>
            <a:fillRect/>
          </a:stretch>
        </p:blipFill>
        <p:spPr bwMode="auto">
          <a:xfrm>
            <a:off x="2017713" y="190500"/>
            <a:ext cx="5189537" cy="5829300"/>
          </a:xfrm>
          <a:prstGeom prst="rect">
            <a:avLst/>
          </a:prstGeom>
          <a:noFill/>
        </p:spPr>
      </p:pic>
    </p:spTree>
  </p:cSld>
  <p:clrMapOvr>
    <a:masterClrMapping/>
  </p:clrMapOvr>
  <p:transition spd="slow">
    <p:fad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4" name="Picture 4"/>
          <p:cNvPicPr>
            <a:picLocks noChangeAspect="1" noChangeArrowheads="1"/>
          </p:cNvPicPr>
          <p:nvPr/>
        </p:nvPicPr>
        <p:blipFill>
          <a:blip r:embed="rId2"/>
          <a:srcRect/>
          <a:stretch>
            <a:fillRect/>
          </a:stretch>
        </p:blipFill>
        <p:spPr bwMode="auto">
          <a:xfrm>
            <a:off x="1168400" y="2009775"/>
            <a:ext cx="7197725" cy="3890963"/>
          </a:xfrm>
          <a:prstGeom prst="rect">
            <a:avLst/>
          </a:prstGeom>
          <a:noFill/>
        </p:spPr>
      </p:pic>
    </p:spTree>
  </p:cSld>
  <p:clrMapOvr>
    <a:masterClrMapping/>
  </p:clrMapOvr>
  <p:transition spd="slow">
    <p:fad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8" name="Picture 4"/>
          <p:cNvPicPr>
            <a:picLocks noChangeAspect="1" noChangeArrowheads="1"/>
          </p:cNvPicPr>
          <p:nvPr/>
        </p:nvPicPr>
        <p:blipFill>
          <a:blip r:embed="rId2"/>
          <a:srcRect/>
          <a:stretch>
            <a:fillRect/>
          </a:stretch>
        </p:blipFill>
        <p:spPr bwMode="auto">
          <a:xfrm>
            <a:off x="0" y="1803400"/>
            <a:ext cx="9144000" cy="3322638"/>
          </a:xfrm>
          <a:prstGeom prst="rect">
            <a:avLst/>
          </a:prstGeom>
          <a:noFill/>
        </p:spPr>
      </p:pic>
    </p:spTree>
  </p:cSld>
  <p:clrMapOvr>
    <a:masterClrMapping/>
  </p:clrMapOvr>
  <p:transition spd="slow">
    <p:fad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5014" name="Group 22"/>
          <p:cNvGraphicFramePr>
            <a:graphicFrameLocks noGrp="1"/>
          </p:cNvGraphicFramePr>
          <p:nvPr/>
        </p:nvGraphicFramePr>
        <p:xfrm>
          <a:off x="868363" y="3721100"/>
          <a:ext cx="7099300" cy="1312863"/>
        </p:xfrm>
        <a:graphic>
          <a:graphicData uri="http://schemas.openxmlformats.org/drawingml/2006/table">
            <a:tbl>
              <a:tblPr/>
              <a:tblGrid>
                <a:gridCol w="5483225"/>
                <a:gridCol w="1616075"/>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999999"/>
                          </a:solidFill>
                          <a:effectLst/>
                          <a:latin typeface="Verdana" pitchFamily="34" charset="0"/>
                          <a:ea typeface="MS PGothic" pitchFamily="34" charset="-128"/>
                        </a:rPr>
                        <a:t>III Congresso Centro-Oeste de Terapia Intensiva: Novos modos ventilat</a:t>
                      </a:r>
                      <a:r>
                        <a:rPr kumimoji="0" lang="en-US" sz="1600" b="1" i="0" u="none" strike="noStrike" cap="none" normalizeH="0" baseline="0" smtClean="0">
                          <a:ln>
                            <a:noFill/>
                          </a:ln>
                          <a:solidFill>
                            <a:srgbClr val="999999"/>
                          </a:solidFill>
                          <a:effectLst/>
                          <a:latin typeface="Calisto MT"/>
                          <a:ea typeface="MS PGothic" pitchFamily="34" charset="-128"/>
                        </a:rPr>
                        <a:t>ó</a:t>
                      </a:r>
                      <a:r>
                        <a:rPr kumimoji="0" lang="en-US" sz="1600" b="1" i="0" u="none" strike="noStrike" cap="none" normalizeH="0" baseline="0" smtClean="0">
                          <a:ln>
                            <a:noFill/>
                          </a:ln>
                          <a:solidFill>
                            <a:srgbClr val="999999"/>
                          </a:solidFill>
                          <a:effectLst/>
                          <a:latin typeface="Verdana" pitchFamily="34" charset="0"/>
                          <a:ea typeface="MS PGothic" pitchFamily="34" charset="-128"/>
                        </a:rPr>
                        <a:t>rios - o que eles mudaram no progn</a:t>
                      </a:r>
                      <a:r>
                        <a:rPr kumimoji="0" lang="en-US" sz="1600" b="1" i="0" u="none" strike="noStrike" cap="none" normalizeH="0" baseline="0" smtClean="0">
                          <a:ln>
                            <a:noFill/>
                          </a:ln>
                          <a:solidFill>
                            <a:srgbClr val="999999"/>
                          </a:solidFill>
                          <a:effectLst/>
                          <a:latin typeface="Calisto MT"/>
                          <a:ea typeface="MS PGothic" pitchFamily="34" charset="-128"/>
                        </a:rPr>
                        <a:t>ó</a:t>
                      </a:r>
                      <a:r>
                        <a:rPr kumimoji="0" lang="en-US" sz="1600" b="1" i="0" u="none" strike="noStrike" cap="none" normalizeH="0" baseline="0" smtClean="0">
                          <a:ln>
                            <a:noFill/>
                          </a:ln>
                          <a:solidFill>
                            <a:srgbClr val="999999"/>
                          </a:solidFill>
                          <a:effectLst/>
                          <a:latin typeface="Verdana" pitchFamily="34" charset="0"/>
                          <a:ea typeface="MS PGothic" pitchFamily="34" charset="-128"/>
                        </a:rPr>
                        <a:t>stico dos pacientes? </a:t>
                      </a:r>
                      <a:r>
                        <a:rPr kumimoji="0" lang="en-US" sz="1600" b="0" i="0" u="none" strike="noStrike" cap="none" normalizeH="0" baseline="0" smtClean="0">
                          <a:ln>
                            <a:noFill/>
                          </a:ln>
                          <a:solidFill>
                            <a:schemeClr val="tx1"/>
                          </a:solidFill>
                          <a:effectLst/>
                          <a:latin typeface="Calisto MT"/>
                          <a:ea typeface="MS PGothic" pitchFamily="34" charset="-128"/>
                        </a:rPr>
                        <a:t/>
                      </a:r>
                      <a:br>
                        <a:rPr kumimoji="0" lang="en-US" sz="1600" b="0" i="0" u="none" strike="noStrike" cap="none" normalizeH="0" baseline="0" smtClean="0">
                          <a:ln>
                            <a:noFill/>
                          </a:ln>
                          <a:solidFill>
                            <a:schemeClr val="tx1"/>
                          </a:solidFill>
                          <a:effectLst/>
                          <a:latin typeface="Calisto MT"/>
                          <a:ea typeface="MS PGothic" pitchFamily="34" charset="-128"/>
                        </a:rPr>
                      </a:br>
                      <a:r>
                        <a:rPr kumimoji="0" lang="en-US" sz="1600" b="0" i="0" u="none" strike="noStrike" cap="none" normalizeH="0" baseline="0" smtClean="0">
                          <a:ln>
                            <a:noFill/>
                          </a:ln>
                          <a:solidFill>
                            <a:srgbClr val="999999"/>
                          </a:solidFill>
                          <a:effectLst/>
                          <a:latin typeface="Verdana" pitchFamily="34" charset="0"/>
                          <a:ea typeface="MS PGothic" pitchFamily="34" charset="-128"/>
                        </a:rPr>
                        <a:t>Autor(es): Eduardo Juan Troster (SP)(Goiânia, 9/5/2009)</a:t>
                      </a:r>
                      <a:endParaRPr kumimoji="0" lang="en-US" sz="1600" b="0" i="0" u="none" strike="noStrike" cap="none" normalizeH="0" baseline="0" smtClean="0">
                        <a:ln>
                          <a:noFill/>
                        </a:ln>
                        <a:solidFill>
                          <a:schemeClr val="tx1"/>
                        </a:solidFill>
                        <a:effectLst/>
                        <a:latin typeface="Calisto MT"/>
                        <a:ea typeface="MS PGothic" pitchFamily="34" charset="-128"/>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Calisto MT"/>
                          <a:ea typeface="MS PGothic" pitchFamily="34" charset="-128"/>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84998" name="Picture 6" descr="link2">
            <a:hlinkClick r:id="rId2"/>
          </p:cNvPr>
          <p:cNvPicPr>
            <a:picLocks noChangeAspect="1" noChangeArrowheads="1"/>
          </p:cNvPicPr>
          <p:nvPr/>
        </p:nvPicPr>
        <p:blipFill>
          <a:blip r:embed="rId3"/>
          <a:srcRect/>
          <a:stretch>
            <a:fillRect/>
          </a:stretch>
        </p:blipFill>
        <p:spPr bwMode="auto">
          <a:xfrm>
            <a:off x="7116763" y="4189413"/>
            <a:ext cx="427037" cy="346075"/>
          </a:xfrm>
          <a:prstGeom prst="rect">
            <a:avLst/>
          </a:prstGeom>
          <a:noFill/>
        </p:spPr>
      </p:pic>
      <p:sp>
        <p:nvSpPr>
          <p:cNvPr id="85011" name="Rectangle 19"/>
          <p:cNvSpPr>
            <a:spLocks noGrp="1"/>
          </p:cNvSpPr>
          <p:nvPr>
            <p:ph type="title" idx="4294967295"/>
          </p:nvPr>
        </p:nvSpPr>
        <p:spPr bwMode="auto">
          <a:noFill/>
        </p:spPr>
        <p:txBody>
          <a:bodyPr wrap="square" numCol="1" compatLnSpc="1">
            <a:prstTxWarp prst="textNoShape">
              <a:avLst/>
            </a:prstTxWarp>
          </a:bodyPr>
          <a:lstStyle/>
          <a:p>
            <a:r>
              <a:rPr lang="pt-BR" sz="4600" smtClean="0">
                <a:solidFill>
                  <a:srgbClr val="0000FF"/>
                </a:solidFill>
                <a:effectLst/>
              </a:rPr>
              <a:t>Nota do Editor do site, Dr. Paulo R. Margotto</a:t>
            </a:r>
          </a:p>
        </p:txBody>
      </p:sp>
      <p:sp>
        <p:nvSpPr>
          <p:cNvPr id="85012" name="Rectangle 20"/>
          <p:cNvSpPr>
            <a:spLocks noChangeArrowheads="1"/>
          </p:cNvSpPr>
          <p:nvPr/>
        </p:nvSpPr>
        <p:spPr bwMode="auto">
          <a:xfrm>
            <a:off x="234950" y="1960563"/>
            <a:ext cx="8985250" cy="1301750"/>
          </a:xfrm>
          <a:prstGeom prst="rect">
            <a:avLst/>
          </a:prstGeom>
          <a:noFill/>
          <a:ln w="9525">
            <a:noFill/>
            <a:miter lim="800000"/>
            <a:headEnd/>
            <a:tailEnd/>
          </a:ln>
          <a:effectLst/>
        </p:spPr>
        <p:txBody>
          <a:bodyPr wrap="none">
            <a:spAutoFit/>
          </a:bodyPr>
          <a:lstStyle/>
          <a:p>
            <a:pPr algn="ctr"/>
            <a:r>
              <a:rPr lang="pt-BR">
                <a:solidFill>
                  <a:srgbClr val="0000FF"/>
                </a:solidFill>
              </a:rPr>
              <a:t>Entendendo  melhor o </a:t>
            </a:r>
            <a:r>
              <a:rPr lang="pt-BR" b="1">
                <a:solidFill>
                  <a:srgbClr val="0000FF"/>
                </a:solidFill>
              </a:rPr>
              <a:t>Modo de ventilação NAVA</a:t>
            </a:r>
            <a:r>
              <a:rPr lang="pt-BR">
                <a:solidFill>
                  <a:srgbClr val="0000FF"/>
                </a:solidFill>
              </a:rPr>
              <a:t> (</a:t>
            </a:r>
            <a:r>
              <a:rPr lang="en-US" i="1">
                <a:solidFill>
                  <a:srgbClr val="0000FF"/>
                </a:solidFill>
                <a:effectLst>
                  <a:outerShdw blurRad="38100" dist="38100" dir="2700000" algn="tl">
                    <a:srgbClr val="C0C0C0"/>
                  </a:outerShdw>
                </a:effectLst>
              </a:rPr>
              <a:t>Neural Adjusted Ventilatory Assist)</a:t>
            </a:r>
          </a:p>
          <a:p>
            <a:pPr algn="ctr" eaLnBrk="0" hangingPunct="0">
              <a:spcBef>
                <a:spcPct val="20000"/>
              </a:spcBef>
            </a:pPr>
            <a:r>
              <a:rPr lang="pt-BR" b="1">
                <a:solidFill>
                  <a:srgbClr val="0000FF"/>
                </a:solidFill>
              </a:rPr>
              <a:t>Usa atividade elétrica do diafragma para controlar o ventilador. Sem estudos </a:t>
            </a:r>
          </a:p>
          <a:p>
            <a:pPr algn="ctr" eaLnBrk="0" hangingPunct="0">
              <a:spcBef>
                <a:spcPct val="20000"/>
              </a:spcBef>
            </a:pPr>
            <a:r>
              <a:rPr lang="pt-BR" b="1">
                <a:solidFill>
                  <a:srgbClr val="0000FF"/>
                </a:solidFill>
              </a:rPr>
              <a:t>em pré-termos</a:t>
            </a:r>
          </a:p>
          <a:p>
            <a:pPr algn="ctr"/>
            <a:endParaRPr lang="pt-BR" b="1" i="1">
              <a:solidFill>
                <a:srgbClr val="0000FF"/>
              </a:solidFill>
              <a:effectLst>
                <a:outerShdw blurRad="38100" dist="38100" dir="2700000" algn="tl">
                  <a:srgbClr val="C0C0C0"/>
                </a:outerShdw>
              </a:effectLst>
            </a:endParaRPr>
          </a:p>
        </p:txBody>
      </p:sp>
      <p:sp>
        <p:nvSpPr>
          <p:cNvPr id="85015" name="Text Box 23"/>
          <p:cNvSpPr txBox="1">
            <a:spLocks noChangeArrowheads="1"/>
          </p:cNvSpPr>
          <p:nvPr/>
        </p:nvSpPr>
        <p:spPr bwMode="auto">
          <a:xfrm>
            <a:off x="3540125" y="3033713"/>
            <a:ext cx="2114550" cy="457200"/>
          </a:xfrm>
          <a:prstGeom prst="rect">
            <a:avLst/>
          </a:prstGeom>
          <a:noFill/>
          <a:ln w="9525">
            <a:noFill/>
            <a:miter lim="800000"/>
            <a:headEnd/>
            <a:tailEnd/>
          </a:ln>
          <a:effectLst/>
        </p:spPr>
        <p:txBody>
          <a:bodyPr wrap="none">
            <a:spAutoFit/>
          </a:bodyPr>
          <a:lstStyle/>
          <a:p>
            <a:r>
              <a:rPr lang="pt-BR" sz="2400" b="1">
                <a:solidFill>
                  <a:srgbClr val="0000FF"/>
                </a:solidFill>
              </a:rPr>
              <a:t>CONSULTEM</a:t>
            </a:r>
          </a:p>
        </p:txBody>
      </p:sp>
    </p:spTree>
  </p:cSld>
  <p:clrMapOvr>
    <a:masterClrMapping/>
  </p:clrMapOvr>
  <p:transition spd="slow">
    <p:fad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ço Reservado para Número de Slide 3"/>
          <p:cNvSpPr txBox="1">
            <a:spLocks noGrp="1"/>
          </p:cNvSpPr>
          <p:nvPr/>
        </p:nvSpPr>
        <p:spPr bwMode="auto">
          <a:xfrm>
            <a:off x="6718300" y="6248400"/>
            <a:ext cx="1905000" cy="457200"/>
          </a:xfrm>
          <a:prstGeom prst="rect">
            <a:avLst/>
          </a:prstGeom>
          <a:noFill/>
          <a:ln w="9525">
            <a:noFill/>
            <a:miter lim="800000"/>
            <a:headEnd/>
            <a:tailEnd/>
          </a:ln>
        </p:spPr>
        <p:txBody>
          <a:bodyPr/>
          <a:lstStyle/>
          <a:p>
            <a:pPr algn="r"/>
            <a:fld id="{DF5BF6A2-4D02-4632-B93D-79AE7EC89FA6}" type="slidenum">
              <a:rPr lang="en-US" sz="1400">
                <a:latin typeface="Comic Sans MS" pitchFamily="66" charset="0"/>
              </a:rPr>
              <a:pPr algn="r"/>
              <a:t>63</a:t>
            </a:fld>
            <a:endParaRPr lang="en-US" sz="1400">
              <a:latin typeface="Comic Sans MS" pitchFamily="66" charset="0"/>
            </a:endParaRPr>
          </a:p>
        </p:txBody>
      </p:sp>
      <p:sp>
        <p:nvSpPr>
          <p:cNvPr id="12" name="Espaço Reservado para Número de Slide 4"/>
          <p:cNvSpPr txBox="1">
            <a:spLocks noGrp="1"/>
          </p:cNvSpPr>
          <p:nvPr/>
        </p:nvSpPr>
        <p:spPr bwMode="auto">
          <a:xfrm>
            <a:off x="6804025" y="6507163"/>
            <a:ext cx="1905000" cy="198437"/>
          </a:xfrm>
          <a:prstGeom prst="rect">
            <a:avLst/>
          </a:prstGeom>
          <a:noFill/>
          <a:ln>
            <a:miter lim="800000"/>
            <a:headEnd/>
            <a:tailEnd/>
          </a:ln>
        </p:spPr>
        <p:txBody>
          <a:bodyPr/>
          <a:lstStyle/>
          <a:p>
            <a:pPr algn="r" eaLnBrk="0" hangingPunct="0">
              <a:defRPr/>
            </a:pPr>
            <a:fld id="{E503FF7B-EA83-4A45-A5DB-25EA027E9226}" type="slidenum">
              <a:rPr lang="en-US" altLang="en-US" sz="1000">
                <a:latin typeface="+mn-lt"/>
                <a:ea typeface="+mn-ea"/>
                <a:cs typeface="+mn-cs"/>
              </a:rPr>
              <a:pPr algn="r" eaLnBrk="0" hangingPunct="0">
                <a:defRPr/>
              </a:pPr>
              <a:t>63</a:t>
            </a:fld>
            <a:endParaRPr lang="en-US" altLang="en-US" sz="1000">
              <a:latin typeface="+mn-lt"/>
              <a:ea typeface="+mn-ea"/>
              <a:cs typeface="+mn-cs"/>
            </a:endParaRPr>
          </a:p>
        </p:txBody>
      </p:sp>
      <p:grpSp>
        <p:nvGrpSpPr>
          <p:cNvPr id="86020" name="Group 23"/>
          <p:cNvGrpSpPr>
            <a:grpSpLocks/>
          </p:cNvGrpSpPr>
          <p:nvPr/>
        </p:nvGrpSpPr>
        <p:grpSpPr bwMode="auto">
          <a:xfrm>
            <a:off x="3851275" y="2205038"/>
            <a:ext cx="4608513" cy="4070350"/>
            <a:chOff x="249" y="300"/>
            <a:chExt cx="2903" cy="2564"/>
          </a:xfrm>
        </p:grpSpPr>
        <p:pic>
          <p:nvPicPr>
            <p:cNvPr id="86021" name="Picture 19" descr="Diaphragm bland Wikimedia"/>
            <p:cNvPicPr>
              <a:picLocks noChangeAspect="1" noChangeArrowheads="1"/>
            </p:cNvPicPr>
            <p:nvPr/>
          </p:nvPicPr>
          <p:blipFill>
            <a:blip r:embed="rId3"/>
            <a:srcRect/>
            <a:stretch>
              <a:fillRect/>
            </a:stretch>
          </p:blipFill>
          <p:spPr bwMode="auto">
            <a:xfrm rot="10800000">
              <a:off x="249" y="300"/>
              <a:ext cx="2903" cy="2564"/>
            </a:xfrm>
            <a:prstGeom prst="rect">
              <a:avLst/>
            </a:prstGeom>
            <a:noFill/>
            <a:ln w="9525">
              <a:noFill/>
              <a:miter lim="800000"/>
              <a:headEnd/>
              <a:tailEnd/>
            </a:ln>
          </p:spPr>
        </p:pic>
        <p:grpSp>
          <p:nvGrpSpPr>
            <p:cNvPr id="86022" name="Group 22"/>
            <p:cNvGrpSpPr>
              <a:grpSpLocks/>
            </p:cNvGrpSpPr>
            <p:nvPr/>
          </p:nvGrpSpPr>
          <p:grpSpPr bwMode="auto">
            <a:xfrm>
              <a:off x="975" y="1928"/>
              <a:ext cx="998" cy="907"/>
              <a:chOff x="1111" y="2024"/>
              <a:chExt cx="998" cy="907"/>
            </a:xfrm>
          </p:grpSpPr>
          <p:sp>
            <p:nvSpPr>
              <p:cNvPr id="86023" name="AutoShape 21"/>
              <p:cNvSpPr>
                <a:spLocks noChangeArrowheads="1"/>
              </p:cNvSpPr>
              <p:nvPr/>
            </p:nvSpPr>
            <p:spPr bwMode="auto">
              <a:xfrm>
                <a:off x="1111" y="2024"/>
                <a:ext cx="998" cy="907"/>
              </a:xfrm>
              <a:prstGeom prst="upArrow">
                <a:avLst>
                  <a:gd name="adj1" fmla="val 70741"/>
                  <a:gd name="adj2" fmla="val 30319"/>
                </a:avLst>
              </a:prstGeom>
              <a:solidFill>
                <a:srgbClr val="FFFFFF">
                  <a:alpha val="74901"/>
                </a:srgbClr>
              </a:solidFill>
              <a:ln w="9525">
                <a:solidFill>
                  <a:srgbClr val="433E37"/>
                </a:solidFill>
                <a:miter lim="800000"/>
                <a:headEnd/>
                <a:tailEnd/>
              </a:ln>
            </p:spPr>
            <p:txBody>
              <a:bodyPr wrap="none" anchor="ctr"/>
              <a:lstStyle/>
              <a:p>
                <a:pPr eaLnBrk="0" hangingPunct="0"/>
                <a:endParaRPr lang="pt-BR" sz="2000">
                  <a:latin typeface="HelveticaNeueLT Pro 45 Lt"/>
                </a:endParaRPr>
              </a:p>
            </p:txBody>
          </p:sp>
          <p:sp>
            <p:nvSpPr>
              <p:cNvPr id="86024" name="Text Box 20"/>
              <p:cNvSpPr txBox="1">
                <a:spLocks noChangeArrowheads="1"/>
              </p:cNvSpPr>
              <p:nvPr/>
            </p:nvSpPr>
            <p:spPr bwMode="auto">
              <a:xfrm>
                <a:off x="1244" y="2703"/>
                <a:ext cx="717" cy="192"/>
              </a:xfrm>
              <a:prstGeom prst="rect">
                <a:avLst/>
              </a:prstGeom>
              <a:noFill/>
              <a:ln w="9525">
                <a:noFill/>
                <a:miter lim="800000"/>
                <a:headEnd/>
                <a:tailEnd/>
              </a:ln>
            </p:spPr>
            <p:txBody>
              <a:bodyPr wrap="none">
                <a:spAutoFit/>
              </a:bodyPr>
              <a:lstStyle/>
              <a:p>
                <a:pPr eaLnBrk="0" hangingPunct="0"/>
                <a:r>
                  <a:rPr lang="en-US" sz="1400" b="1">
                    <a:solidFill>
                      <a:srgbClr val="433E37"/>
                    </a:solidFill>
                    <a:latin typeface="HelveticaNeueLT Pro 45 Lt"/>
                  </a:rPr>
                  <a:t>Esophagus</a:t>
                </a:r>
              </a:p>
            </p:txBody>
          </p:sp>
        </p:grpSp>
      </p:grpSp>
      <p:pic>
        <p:nvPicPr>
          <p:cNvPr id="148498" name="Picture 18" descr="Diaphragm no esophagus Phys"/>
          <p:cNvPicPr>
            <a:picLocks noChangeAspect="1" noChangeArrowheads="1"/>
          </p:cNvPicPr>
          <p:nvPr/>
        </p:nvPicPr>
        <p:blipFill>
          <a:blip r:embed="rId4"/>
          <a:srcRect/>
          <a:stretch>
            <a:fillRect/>
          </a:stretch>
        </p:blipFill>
        <p:spPr bwMode="auto">
          <a:xfrm>
            <a:off x="250825" y="1908175"/>
            <a:ext cx="8713788" cy="4616450"/>
          </a:xfrm>
          <a:prstGeom prst="rect">
            <a:avLst/>
          </a:prstGeom>
          <a:noFill/>
          <a:ln w="9525">
            <a:noFill/>
            <a:miter lim="800000"/>
            <a:headEnd/>
            <a:tailEnd/>
          </a:ln>
        </p:spPr>
      </p:pic>
      <p:sp>
        <p:nvSpPr>
          <p:cNvPr id="86026" name="Rectangle 2"/>
          <p:cNvSpPr>
            <a:spLocks noGrp="1" noChangeArrowheads="1"/>
          </p:cNvSpPr>
          <p:nvPr>
            <p:ph type="title" idx="4294967295"/>
          </p:nvPr>
        </p:nvSpPr>
        <p:spPr bwMode="auto">
          <a:xfrm>
            <a:off x="171450" y="428625"/>
            <a:ext cx="6318250" cy="314325"/>
          </a:xfrm>
          <a:noFill/>
        </p:spPr>
        <p:txBody>
          <a:bodyPr wrap="square" numCol="1" anchor="t" compatLnSpc="1">
            <a:prstTxWarp prst="textNoShape">
              <a:avLst/>
            </a:prstTxWarp>
          </a:bodyPr>
          <a:lstStyle/>
          <a:p>
            <a:pPr eaLnBrk="1" hangingPunct="1"/>
            <a:r>
              <a:rPr lang="en-US" smtClean="0">
                <a:effectLst/>
              </a:rPr>
              <a:t>NAVA</a:t>
            </a:r>
          </a:p>
        </p:txBody>
      </p:sp>
      <p:pic>
        <p:nvPicPr>
          <p:cNvPr id="148497" name="Picture 17" descr="Diaphragm and esophagus Phys copy"/>
          <p:cNvPicPr>
            <a:picLocks noChangeAspect="1" noChangeArrowheads="1"/>
          </p:cNvPicPr>
          <p:nvPr/>
        </p:nvPicPr>
        <p:blipFill>
          <a:blip r:embed="rId5"/>
          <a:srcRect/>
          <a:stretch>
            <a:fillRect/>
          </a:stretch>
        </p:blipFill>
        <p:spPr bwMode="auto">
          <a:xfrm>
            <a:off x="249238" y="1903413"/>
            <a:ext cx="8715375" cy="4616450"/>
          </a:xfrm>
          <a:prstGeom prst="rect">
            <a:avLst/>
          </a:prstGeom>
          <a:noFill/>
          <a:ln w="9525">
            <a:noFill/>
            <a:miter lim="800000"/>
            <a:headEnd/>
            <a:tailEnd/>
          </a:ln>
        </p:spPr>
      </p:pic>
      <p:pic>
        <p:nvPicPr>
          <p:cNvPr id="148494" name="Picture 14" descr="Edi Catheter kapad från Fuse copy"/>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908175" y="-566738"/>
            <a:ext cx="2151063" cy="7775576"/>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48498"/>
                                        </p:tgtEl>
                                        <p:attrNameLst>
                                          <p:attrName>style.visibility</p:attrName>
                                        </p:attrNameLst>
                                      </p:cBhvr>
                                      <p:to>
                                        <p:strVal val="visible"/>
                                      </p:to>
                                    </p:set>
                                    <p:animEffect transition="in" filter="wipe(up)">
                                      <p:cBhvr>
                                        <p:cTn id="7" dur="500"/>
                                        <p:tgtEl>
                                          <p:spTgt spid="14849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48497"/>
                                        </p:tgtEl>
                                        <p:attrNameLst>
                                          <p:attrName>style.visibility</p:attrName>
                                        </p:attrNameLst>
                                      </p:cBhvr>
                                      <p:to>
                                        <p:strVal val="visible"/>
                                      </p:to>
                                    </p:set>
                                    <p:animEffect transition="in" filter="wipe(left)">
                                      <p:cBhvr>
                                        <p:cTn id="12" dur="500"/>
                                        <p:tgtEl>
                                          <p:spTgt spid="148497"/>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nodeType="clickEffect">
                                  <p:stCondLst>
                                    <p:cond delay="0"/>
                                  </p:stCondLst>
                                  <p:childTnLst>
                                    <p:set>
                                      <p:cBhvr>
                                        <p:cTn id="16" dur="1" fill="hold">
                                          <p:stCondLst>
                                            <p:cond delay="0"/>
                                          </p:stCondLst>
                                        </p:cTn>
                                        <p:tgtEl>
                                          <p:spTgt spid="148494"/>
                                        </p:tgtEl>
                                        <p:attrNameLst>
                                          <p:attrName>style.visibility</p:attrName>
                                        </p:attrNameLst>
                                      </p:cBhvr>
                                      <p:to>
                                        <p:strVal val="visible"/>
                                      </p:to>
                                    </p:set>
                                    <p:animEffect transition="in" filter="slide(fromTop)">
                                      <p:cBhvr>
                                        <p:cTn id="17" dur="2000"/>
                                        <p:tgtEl>
                                          <p:spTgt spid="1484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Espaço Reservado para Número de Slide 3"/>
          <p:cNvSpPr txBox="1">
            <a:spLocks noGrp="1"/>
          </p:cNvSpPr>
          <p:nvPr/>
        </p:nvSpPr>
        <p:spPr bwMode="auto">
          <a:xfrm>
            <a:off x="6718300" y="6248400"/>
            <a:ext cx="1905000" cy="457200"/>
          </a:xfrm>
          <a:prstGeom prst="rect">
            <a:avLst/>
          </a:prstGeom>
          <a:noFill/>
          <a:ln w="9525">
            <a:noFill/>
            <a:miter lim="800000"/>
            <a:headEnd/>
            <a:tailEnd/>
          </a:ln>
        </p:spPr>
        <p:txBody>
          <a:bodyPr/>
          <a:lstStyle/>
          <a:p>
            <a:pPr algn="r"/>
            <a:fld id="{8A7FB69B-F4D5-4A57-B220-E8968FE0ABEF}" type="slidenum">
              <a:rPr lang="en-US" sz="1400">
                <a:latin typeface="Comic Sans MS" pitchFamily="66" charset="0"/>
              </a:rPr>
              <a:pPr algn="r"/>
              <a:t>64</a:t>
            </a:fld>
            <a:endParaRPr lang="en-US" sz="1400">
              <a:latin typeface="Comic Sans MS" pitchFamily="66" charset="0"/>
            </a:endParaRPr>
          </a:p>
        </p:txBody>
      </p:sp>
      <p:sp>
        <p:nvSpPr>
          <p:cNvPr id="12" name="Espaço Reservado para Número de Slide 3"/>
          <p:cNvSpPr txBox="1">
            <a:spLocks noGrp="1"/>
          </p:cNvSpPr>
          <p:nvPr/>
        </p:nvSpPr>
        <p:spPr bwMode="auto">
          <a:xfrm>
            <a:off x="6804025" y="6507163"/>
            <a:ext cx="1905000" cy="198437"/>
          </a:xfrm>
          <a:prstGeom prst="rect">
            <a:avLst/>
          </a:prstGeom>
          <a:noFill/>
          <a:ln>
            <a:miter lim="800000"/>
            <a:headEnd/>
            <a:tailEnd/>
          </a:ln>
        </p:spPr>
        <p:txBody>
          <a:bodyPr/>
          <a:lstStyle/>
          <a:p>
            <a:pPr algn="r" eaLnBrk="0" hangingPunct="0">
              <a:defRPr/>
            </a:pPr>
            <a:fld id="{5A900535-8142-4686-83B9-9B35D1F05AC2}" type="slidenum">
              <a:rPr lang="en-US" altLang="en-US" sz="1000">
                <a:latin typeface="+mn-lt"/>
                <a:ea typeface="+mn-ea"/>
                <a:cs typeface="+mn-cs"/>
              </a:rPr>
              <a:pPr algn="r" eaLnBrk="0" hangingPunct="0">
                <a:defRPr/>
              </a:pPr>
              <a:t>64</a:t>
            </a:fld>
            <a:endParaRPr lang="en-US" altLang="en-US" sz="1000">
              <a:latin typeface="+mn-lt"/>
              <a:ea typeface="+mn-ea"/>
              <a:cs typeface="+mn-cs"/>
            </a:endParaRPr>
          </a:p>
        </p:txBody>
      </p:sp>
      <p:pic>
        <p:nvPicPr>
          <p:cNvPr id="254980" name="Picture 4" descr="Brain"/>
          <p:cNvPicPr>
            <a:picLocks noChangeAspect="1" noChangeArrowheads="1"/>
          </p:cNvPicPr>
          <p:nvPr/>
        </p:nvPicPr>
        <p:blipFill>
          <a:blip r:embed="rId3"/>
          <a:srcRect/>
          <a:stretch>
            <a:fillRect/>
          </a:stretch>
        </p:blipFill>
        <p:spPr bwMode="auto">
          <a:xfrm>
            <a:off x="1112838" y="3284538"/>
            <a:ext cx="1520825" cy="936625"/>
          </a:xfrm>
          <a:prstGeom prst="rect">
            <a:avLst/>
          </a:prstGeom>
          <a:noFill/>
          <a:ln w="9525">
            <a:noFill/>
            <a:miter lim="800000"/>
            <a:headEnd/>
            <a:tailEnd/>
          </a:ln>
        </p:spPr>
      </p:pic>
      <p:pic>
        <p:nvPicPr>
          <p:cNvPr id="254981" name="Picture 5"/>
          <p:cNvPicPr>
            <a:picLocks noChangeAspect="1" noChangeArrowheads="1"/>
          </p:cNvPicPr>
          <p:nvPr/>
        </p:nvPicPr>
        <p:blipFill>
          <a:blip r:embed="rId4"/>
          <a:srcRect/>
          <a:stretch>
            <a:fillRect/>
          </a:stretch>
        </p:blipFill>
        <p:spPr bwMode="auto">
          <a:xfrm>
            <a:off x="5794375" y="1844675"/>
            <a:ext cx="2090738" cy="4114800"/>
          </a:xfrm>
          <a:prstGeom prst="rect">
            <a:avLst/>
          </a:prstGeom>
          <a:noFill/>
          <a:ln w="9525">
            <a:noFill/>
            <a:miter lim="800000"/>
            <a:headEnd/>
            <a:tailEnd/>
          </a:ln>
        </p:spPr>
      </p:pic>
      <p:sp>
        <p:nvSpPr>
          <p:cNvPr id="254982" name="AutoShape 6"/>
          <p:cNvSpPr>
            <a:spLocks noChangeArrowheads="1"/>
          </p:cNvSpPr>
          <p:nvPr/>
        </p:nvSpPr>
        <p:spPr bwMode="auto">
          <a:xfrm>
            <a:off x="2697163" y="2420938"/>
            <a:ext cx="3311525" cy="504825"/>
          </a:xfrm>
          <a:prstGeom prst="curvedDownArrow">
            <a:avLst>
              <a:gd name="adj1" fmla="val 131195"/>
              <a:gd name="adj2" fmla="val 262390"/>
              <a:gd name="adj3" fmla="val 33333"/>
            </a:avLst>
          </a:prstGeom>
          <a:solidFill>
            <a:srgbClr val="C0C0C0"/>
          </a:solidFill>
          <a:ln w="9525">
            <a:noFill/>
            <a:miter lim="800000"/>
            <a:headEnd/>
            <a:tailEnd/>
          </a:ln>
        </p:spPr>
        <p:txBody>
          <a:bodyPr lIns="0" tIns="0" rIns="0" bIns="0" anchor="ctr">
            <a:spAutoFit/>
          </a:bodyPr>
          <a:lstStyle/>
          <a:p>
            <a:pPr eaLnBrk="0" hangingPunct="0"/>
            <a:endParaRPr lang="pt-BR" sz="2000">
              <a:latin typeface="HelveticaNeueLT Pro 45 Lt"/>
            </a:endParaRPr>
          </a:p>
        </p:txBody>
      </p:sp>
      <p:pic>
        <p:nvPicPr>
          <p:cNvPr id="254983" name="Picture 7" descr="Lunga"/>
          <p:cNvPicPr>
            <a:picLocks noChangeAspect="1" noChangeArrowheads="1"/>
          </p:cNvPicPr>
          <p:nvPr/>
        </p:nvPicPr>
        <p:blipFill>
          <a:blip r:embed="rId5"/>
          <a:srcRect/>
          <a:stretch>
            <a:fillRect/>
          </a:stretch>
        </p:blipFill>
        <p:spPr bwMode="auto">
          <a:xfrm>
            <a:off x="2986088" y="3716338"/>
            <a:ext cx="2425700" cy="2576512"/>
          </a:xfrm>
          <a:prstGeom prst="rect">
            <a:avLst/>
          </a:prstGeom>
          <a:noFill/>
          <a:ln w="9525">
            <a:noFill/>
            <a:miter lim="800000"/>
            <a:headEnd/>
            <a:tailEnd/>
          </a:ln>
        </p:spPr>
      </p:pic>
      <p:sp>
        <p:nvSpPr>
          <p:cNvPr id="254984" name="AutoShape 8"/>
          <p:cNvSpPr>
            <a:spLocks noChangeArrowheads="1"/>
          </p:cNvSpPr>
          <p:nvPr/>
        </p:nvSpPr>
        <p:spPr bwMode="auto">
          <a:xfrm rot="-1636718">
            <a:off x="1905000" y="4221163"/>
            <a:ext cx="331788" cy="2205037"/>
          </a:xfrm>
          <a:prstGeom prst="curvedRightArrow">
            <a:avLst>
              <a:gd name="adj1" fmla="val 91689"/>
              <a:gd name="adj2" fmla="val 265837"/>
              <a:gd name="adj3" fmla="val 33333"/>
            </a:avLst>
          </a:prstGeom>
          <a:solidFill>
            <a:schemeClr val="tx2"/>
          </a:solidFill>
          <a:ln w="9525">
            <a:solidFill>
              <a:schemeClr val="tx2"/>
            </a:solidFill>
            <a:miter lim="800000"/>
            <a:headEnd/>
            <a:tailEnd/>
          </a:ln>
        </p:spPr>
        <p:txBody>
          <a:bodyPr lIns="0" tIns="0" rIns="0" bIns="0" anchor="ctr">
            <a:spAutoFit/>
          </a:bodyPr>
          <a:lstStyle/>
          <a:p>
            <a:pPr eaLnBrk="0" hangingPunct="0"/>
            <a:endParaRPr lang="pt-BR" sz="2000">
              <a:latin typeface="HelveticaNeueLT Pro 45 Lt"/>
            </a:endParaRPr>
          </a:p>
        </p:txBody>
      </p:sp>
      <p:pic>
        <p:nvPicPr>
          <p:cNvPr id="254985" name="Picture 9" descr="Lunga"/>
          <p:cNvPicPr>
            <a:picLocks noChangeAspect="1" noChangeArrowheads="1"/>
          </p:cNvPicPr>
          <p:nvPr/>
        </p:nvPicPr>
        <p:blipFill>
          <a:blip r:embed="rId5"/>
          <a:srcRect/>
          <a:stretch>
            <a:fillRect/>
          </a:stretch>
        </p:blipFill>
        <p:spPr bwMode="auto">
          <a:xfrm>
            <a:off x="2625725" y="2852738"/>
            <a:ext cx="3333750" cy="3384550"/>
          </a:xfrm>
          <a:prstGeom prst="rect">
            <a:avLst/>
          </a:prstGeom>
          <a:noFill/>
          <a:ln w="9525">
            <a:noFill/>
            <a:miter lim="800000"/>
            <a:headEnd/>
            <a:tailEnd/>
          </a:ln>
        </p:spPr>
      </p:pic>
      <p:sp>
        <p:nvSpPr>
          <p:cNvPr id="254986" name="AutoShape 10"/>
          <p:cNvSpPr>
            <a:spLocks noChangeArrowheads="1"/>
          </p:cNvSpPr>
          <p:nvPr/>
        </p:nvSpPr>
        <p:spPr bwMode="auto">
          <a:xfrm rot="-2444700">
            <a:off x="5027613" y="4116388"/>
            <a:ext cx="1641475" cy="360362"/>
          </a:xfrm>
          <a:prstGeom prst="leftArrow">
            <a:avLst>
              <a:gd name="adj1" fmla="val 49778"/>
              <a:gd name="adj2" fmla="val 108541"/>
            </a:avLst>
          </a:prstGeom>
          <a:solidFill>
            <a:schemeClr val="tx2"/>
          </a:solidFill>
          <a:ln w="9525">
            <a:noFill/>
            <a:miter lim="800000"/>
            <a:headEnd/>
            <a:tailEnd/>
          </a:ln>
        </p:spPr>
        <p:txBody>
          <a:bodyPr lIns="0" tIns="0" rIns="0" bIns="0" anchor="ctr">
            <a:spAutoFit/>
          </a:bodyPr>
          <a:lstStyle/>
          <a:p>
            <a:pPr eaLnBrk="0" hangingPunct="0"/>
            <a:endParaRPr lang="pt-BR" sz="2000">
              <a:latin typeface="HelveticaNeueLT Pro 45 Lt"/>
            </a:endParaRPr>
          </a:p>
        </p:txBody>
      </p:sp>
      <p:sp>
        <p:nvSpPr>
          <p:cNvPr id="254987" name="AutoShape 11"/>
          <p:cNvSpPr>
            <a:spLocks noChangeArrowheads="1"/>
          </p:cNvSpPr>
          <p:nvPr/>
        </p:nvSpPr>
        <p:spPr bwMode="auto">
          <a:xfrm>
            <a:off x="3921125" y="6021388"/>
            <a:ext cx="936625" cy="503237"/>
          </a:xfrm>
          <a:prstGeom prst="downArrow">
            <a:avLst>
              <a:gd name="adj1" fmla="val 50000"/>
              <a:gd name="adj2" fmla="val 25000"/>
            </a:avLst>
          </a:prstGeom>
          <a:solidFill>
            <a:srgbClr val="808080"/>
          </a:solidFill>
          <a:ln w="9525">
            <a:noFill/>
            <a:miter lim="800000"/>
            <a:headEnd/>
            <a:tailEnd/>
          </a:ln>
        </p:spPr>
        <p:txBody>
          <a:bodyPr lIns="0" tIns="0" rIns="0" bIns="0" anchor="ctr">
            <a:spAutoFit/>
          </a:bodyPr>
          <a:lstStyle/>
          <a:p>
            <a:pPr eaLnBrk="0" hangingPunct="0"/>
            <a:endParaRPr lang="pt-BR" sz="2000">
              <a:latin typeface="HelveticaNeueLT Pro 45 Lt"/>
            </a:endParaRPr>
          </a:p>
        </p:txBody>
      </p:sp>
      <p:sp>
        <p:nvSpPr>
          <p:cNvPr id="90124" name="Rectangle 12"/>
          <p:cNvSpPr>
            <a:spLocks noGrp="1" noChangeArrowheads="1"/>
          </p:cNvSpPr>
          <p:nvPr>
            <p:ph type="title" idx="4294967295"/>
          </p:nvPr>
        </p:nvSpPr>
        <p:spPr bwMode="auto">
          <a:noFill/>
        </p:spPr>
        <p:txBody>
          <a:bodyPr wrap="square" numCol="1" anchor="t" compatLnSpc="1">
            <a:prstTxWarp prst="textNoShape">
              <a:avLst/>
            </a:prstTxWarp>
          </a:bodyPr>
          <a:lstStyle/>
          <a:p>
            <a:pPr eaLnBrk="1" hangingPunct="1"/>
            <a:r>
              <a:rPr lang="sv-SE" smtClean="0">
                <a:solidFill>
                  <a:srgbClr val="0000FF"/>
                </a:solidFill>
                <a:effectLst/>
              </a:rPr>
              <a:t>NAVA</a:t>
            </a:r>
            <a:endParaRPr lang="en-US" smtClean="0">
              <a:solidFill>
                <a:srgbClr val="0000FF"/>
              </a:solidFill>
              <a:effectLs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54980"/>
                                        </p:tgtEl>
                                        <p:attrNameLst>
                                          <p:attrName>style.visibility</p:attrName>
                                        </p:attrNameLst>
                                      </p:cBhvr>
                                      <p:to>
                                        <p:strVal val="visible"/>
                                      </p:to>
                                    </p:set>
                                    <p:animEffect transition="in" filter="box(in)">
                                      <p:cBhvr>
                                        <p:cTn id="7" dur="500"/>
                                        <p:tgtEl>
                                          <p:spTgt spid="254980"/>
                                        </p:tgtEl>
                                      </p:cBhvr>
                                    </p:animEffect>
                                  </p:childTnLst>
                                </p:cTn>
                              </p:par>
                              <p:par>
                                <p:cTn id="8" presetID="4" presetClass="entr" presetSubtype="16" fill="hold" nodeType="withEffect">
                                  <p:stCondLst>
                                    <p:cond delay="0"/>
                                  </p:stCondLst>
                                  <p:childTnLst>
                                    <p:set>
                                      <p:cBhvr>
                                        <p:cTn id="9" dur="1" fill="hold">
                                          <p:stCondLst>
                                            <p:cond delay="0"/>
                                          </p:stCondLst>
                                        </p:cTn>
                                        <p:tgtEl>
                                          <p:spTgt spid="254981"/>
                                        </p:tgtEl>
                                        <p:attrNameLst>
                                          <p:attrName>style.visibility</p:attrName>
                                        </p:attrNameLst>
                                      </p:cBhvr>
                                      <p:to>
                                        <p:strVal val="visible"/>
                                      </p:to>
                                    </p:set>
                                    <p:animEffect transition="in" filter="box(in)">
                                      <p:cBhvr>
                                        <p:cTn id="10" dur="500"/>
                                        <p:tgtEl>
                                          <p:spTgt spid="254981"/>
                                        </p:tgtEl>
                                      </p:cBhvr>
                                    </p:animEffect>
                                  </p:childTnLst>
                                </p:cTn>
                              </p:par>
                              <p:par>
                                <p:cTn id="11" presetID="4" presetClass="entr" presetSubtype="16" fill="hold" nodeType="withEffect">
                                  <p:stCondLst>
                                    <p:cond delay="0"/>
                                  </p:stCondLst>
                                  <p:childTnLst>
                                    <p:set>
                                      <p:cBhvr>
                                        <p:cTn id="12" dur="1" fill="hold">
                                          <p:stCondLst>
                                            <p:cond delay="0"/>
                                          </p:stCondLst>
                                        </p:cTn>
                                        <p:tgtEl>
                                          <p:spTgt spid="254983"/>
                                        </p:tgtEl>
                                        <p:attrNameLst>
                                          <p:attrName>style.visibility</p:attrName>
                                        </p:attrNameLst>
                                      </p:cBhvr>
                                      <p:to>
                                        <p:strVal val="visible"/>
                                      </p:to>
                                    </p:set>
                                    <p:animEffect transition="in" filter="box(in)">
                                      <p:cBhvr>
                                        <p:cTn id="13" dur="500"/>
                                        <p:tgtEl>
                                          <p:spTgt spid="254983"/>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254982"/>
                                        </p:tgtEl>
                                        <p:attrNameLst>
                                          <p:attrName>style.visibility</p:attrName>
                                        </p:attrNameLst>
                                      </p:cBhvr>
                                      <p:to>
                                        <p:strVal val="visible"/>
                                      </p:to>
                                    </p:set>
                                    <p:animEffect transition="in" filter="blinds(horizontal)">
                                      <p:cBhvr>
                                        <p:cTn id="18" dur="500"/>
                                        <p:tgtEl>
                                          <p:spTgt spid="254982"/>
                                        </p:tgtEl>
                                      </p:cBhvr>
                                    </p:animEffect>
                                  </p:childTnLst>
                                </p:cTn>
                              </p:par>
                              <p:par>
                                <p:cTn id="19" presetID="55" presetClass="entr" presetSubtype="0" fill="hold" grpId="0" nodeType="withEffect">
                                  <p:stCondLst>
                                    <p:cond delay="0"/>
                                  </p:stCondLst>
                                  <p:childTnLst>
                                    <p:set>
                                      <p:cBhvr>
                                        <p:cTn id="20" dur="1" fill="hold">
                                          <p:stCondLst>
                                            <p:cond delay="0"/>
                                          </p:stCondLst>
                                        </p:cTn>
                                        <p:tgtEl>
                                          <p:spTgt spid="254984"/>
                                        </p:tgtEl>
                                        <p:attrNameLst>
                                          <p:attrName>style.visibility</p:attrName>
                                        </p:attrNameLst>
                                      </p:cBhvr>
                                      <p:to>
                                        <p:strVal val="visible"/>
                                      </p:to>
                                    </p:set>
                                    <p:anim calcmode="lin" valueType="num">
                                      <p:cBhvr>
                                        <p:cTn id="21" dur="1000" fill="hold"/>
                                        <p:tgtEl>
                                          <p:spTgt spid="254984"/>
                                        </p:tgtEl>
                                        <p:attrNameLst>
                                          <p:attrName>ppt_w</p:attrName>
                                        </p:attrNameLst>
                                      </p:cBhvr>
                                      <p:tavLst>
                                        <p:tav tm="0">
                                          <p:val>
                                            <p:strVal val="#ppt_w*0.70"/>
                                          </p:val>
                                        </p:tav>
                                        <p:tav tm="100000">
                                          <p:val>
                                            <p:strVal val="#ppt_w"/>
                                          </p:val>
                                        </p:tav>
                                      </p:tavLst>
                                    </p:anim>
                                    <p:anim calcmode="lin" valueType="num">
                                      <p:cBhvr>
                                        <p:cTn id="22" dur="1000" fill="hold"/>
                                        <p:tgtEl>
                                          <p:spTgt spid="254984"/>
                                        </p:tgtEl>
                                        <p:attrNameLst>
                                          <p:attrName>ppt_h</p:attrName>
                                        </p:attrNameLst>
                                      </p:cBhvr>
                                      <p:tavLst>
                                        <p:tav tm="0">
                                          <p:val>
                                            <p:strVal val="#ppt_h"/>
                                          </p:val>
                                        </p:tav>
                                        <p:tav tm="100000">
                                          <p:val>
                                            <p:strVal val="#ppt_h"/>
                                          </p:val>
                                        </p:tav>
                                      </p:tavLst>
                                    </p:anim>
                                    <p:animEffect transition="in" filter="fade">
                                      <p:cBhvr>
                                        <p:cTn id="23" dur="1000"/>
                                        <p:tgtEl>
                                          <p:spTgt spid="254984"/>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254986"/>
                                        </p:tgtEl>
                                        <p:attrNameLst>
                                          <p:attrName>style.visibility</p:attrName>
                                        </p:attrNameLst>
                                      </p:cBhvr>
                                      <p:to>
                                        <p:strVal val="visible"/>
                                      </p:to>
                                    </p:set>
                                    <p:anim calcmode="lin" valueType="num">
                                      <p:cBhvr>
                                        <p:cTn id="28" dur="1000" fill="hold"/>
                                        <p:tgtEl>
                                          <p:spTgt spid="254986"/>
                                        </p:tgtEl>
                                        <p:attrNameLst>
                                          <p:attrName>ppt_w</p:attrName>
                                        </p:attrNameLst>
                                      </p:cBhvr>
                                      <p:tavLst>
                                        <p:tav tm="0">
                                          <p:val>
                                            <p:strVal val="#ppt_w*0.70"/>
                                          </p:val>
                                        </p:tav>
                                        <p:tav tm="100000">
                                          <p:val>
                                            <p:strVal val="#ppt_w"/>
                                          </p:val>
                                        </p:tav>
                                      </p:tavLst>
                                    </p:anim>
                                    <p:anim calcmode="lin" valueType="num">
                                      <p:cBhvr>
                                        <p:cTn id="29" dur="1000" fill="hold"/>
                                        <p:tgtEl>
                                          <p:spTgt spid="254986"/>
                                        </p:tgtEl>
                                        <p:attrNameLst>
                                          <p:attrName>ppt_h</p:attrName>
                                        </p:attrNameLst>
                                      </p:cBhvr>
                                      <p:tavLst>
                                        <p:tav tm="0">
                                          <p:val>
                                            <p:strVal val="#ppt_h"/>
                                          </p:val>
                                        </p:tav>
                                        <p:tav tm="100000">
                                          <p:val>
                                            <p:strVal val="#ppt_h"/>
                                          </p:val>
                                        </p:tav>
                                      </p:tavLst>
                                    </p:anim>
                                    <p:animEffect transition="in" filter="fade">
                                      <p:cBhvr>
                                        <p:cTn id="30" dur="1000"/>
                                        <p:tgtEl>
                                          <p:spTgt spid="254986"/>
                                        </p:tgtEl>
                                      </p:cBhvr>
                                    </p:animEffect>
                                  </p:childTnLst>
                                </p:cTn>
                              </p:par>
                              <p:par>
                                <p:cTn id="31" presetID="4" presetClass="entr" presetSubtype="16" fill="hold" grpId="1" nodeType="withEffect">
                                  <p:stCondLst>
                                    <p:cond delay="0"/>
                                  </p:stCondLst>
                                  <p:childTnLst>
                                    <p:set>
                                      <p:cBhvr>
                                        <p:cTn id="32" dur="1" fill="hold">
                                          <p:stCondLst>
                                            <p:cond delay="0"/>
                                          </p:stCondLst>
                                        </p:cTn>
                                        <p:tgtEl>
                                          <p:spTgt spid="254986"/>
                                        </p:tgtEl>
                                        <p:attrNameLst>
                                          <p:attrName>style.visibility</p:attrName>
                                        </p:attrNameLst>
                                      </p:cBhvr>
                                      <p:to>
                                        <p:strVal val="visible"/>
                                      </p:to>
                                    </p:set>
                                    <p:animEffect transition="in" filter="box(in)">
                                      <p:cBhvr>
                                        <p:cTn id="33" dur="2000"/>
                                        <p:tgtEl>
                                          <p:spTgt spid="254986"/>
                                        </p:tgtEl>
                                      </p:cBhvr>
                                    </p:animEffect>
                                  </p:childTnLst>
                                </p:cTn>
                              </p:par>
                              <p:par>
                                <p:cTn id="34" presetID="55" presetClass="entr" presetSubtype="0" fill="hold" grpId="0" nodeType="withEffect">
                                  <p:stCondLst>
                                    <p:cond delay="0"/>
                                  </p:stCondLst>
                                  <p:childTnLst>
                                    <p:set>
                                      <p:cBhvr>
                                        <p:cTn id="35" dur="1" fill="hold">
                                          <p:stCondLst>
                                            <p:cond delay="0"/>
                                          </p:stCondLst>
                                        </p:cTn>
                                        <p:tgtEl>
                                          <p:spTgt spid="254987"/>
                                        </p:tgtEl>
                                        <p:attrNameLst>
                                          <p:attrName>style.visibility</p:attrName>
                                        </p:attrNameLst>
                                      </p:cBhvr>
                                      <p:to>
                                        <p:strVal val="visible"/>
                                      </p:to>
                                    </p:set>
                                    <p:anim calcmode="lin" valueType="num">
                                      <p:cBhvr>
                                        <p:cTn id="36" dur="1000" fill="hold"/>
                                        <p:tgtEl>
                                          <p:spTgt spid="254987"/>
                                        </p:tgtEl>
                                        <p:attrNameLst>
                                          <p:attrName>ppt_w</p:attrName>
                                        </p:attrNameLst>
                                      </p:cBhvr>
                                      <p:tavLst>
                                        <p:tav tm="0">
                                          <p:val>
                                            <p:strVal val="#ppt_w*0.70"/>
                                          </p:val>
                                        </p:tav>
                                        <p:tav tm="100000">
                                          <p:val>
                                            <p:strVal val="#ppt_w"/>
                                          </p:val>
                                        </p:tav>
                                      </p:tavLst>
                                    </p:anim>
                                    <p:anim calcmode="lin" valueType="num">
                                      <p:cBhvr>
                                        <p:cTn id="37" dur="1000" fill="hold"/>
                                        <p:tgtEl>
                                          <p:spTgt spid="254987"/>
                                        </p:tgtEl>
                                        <p:attrNameLst>
                                          <p:attrName>ppt_h</p:attrName>
                                        </p:attrNameLst>
                                      </p:cBhvr>
                                      <p:tavLst>
                                        <p:tav tm="0">
                                          <p:val>
                                            <p:strVal val="#ppt_h"/>
                                          </p:val>
                                        </p:tav>
                                        <p:tav tm="100000">
                                          <p:val>
                                            <p:strVal val="#ppt_h"/>
                                          </p:val>
                                        </p:tav>
                                      </p:tavLst>
                                    </p:anim>
                                    <p:animEffect transition="in" filter="fade">
                                      <p:cBhvr>
                                        <p:cTn id="38" dur="1000"/>
                                        <p:tgtEl>
                                          <p:spTgt spid="254987"/>
                                        </p:tgtEl>
                                      </p:cBhvr>
                                    </p:animEffect>
                                  </p:childTnLst>
                                </p:cTn>
                              </p:par>
                              <p:par>
                                <p:cTn id="39" presetID="55" presetClass="entr" presetSubtype="0" fill="hold" nodeType="withEffect">
                                  <p:stCondLst>
                                    <p:cond delay="0"/>
                                  </p:stCondLst>
                                  <p:childTnLst>
                                    <p:set>
                                      <p:cBhvr>
                                        <p:cTn id="40" dur="1" fill="hold">
                                          <p:stCondLst>
                                            <p:cond delay="0"/>
                                          </p:stCondLst>
                                        </p:cTn>
                                        <p:tgtEl>
                                          <p:spTgt spid="254985"/>
                                        </p:tgtEl>
                                        <p:attrNameLst>
                                          <p:attrName>style.visibility</p:attrName>
                                        </p:attrNameLst>
                                      </p:cBhvr>
                                      <p:to>
                                        <p:strVal val="visible"/>
                                      </p:to>
                                    </p:set>
                                    <p:anim calcmode="lin" valueType="num">
                                      <p:cBhvr>
                                        <p:cTn id="41" dur="2000" fill="hold"/>
                                        <p:tgtEl>
                                          <p:spTgt spid="254985"/>
                                        </p:tgtEl>
                                        <p:attrNameLst>
                                          <p:attrName>ppt_w</p:attrName>
                                        </p:attrNameLst>
                                      </p:cBhvr>
                                      <p:tavLst>
                                        <p:tav tm="0">
                                          <p:val>
                                            <p:strVal val="#ppt_w*0.70"/>
                                          </p:val>
                                        </p:tav>
                                        <p:tav tm="100000">
                                          <p:val>
                                            <p:strVal val="#ppt_w"/>
                                          </p:val>
                                        </p:tav>
                                      </p:tavLst>
                                    </p:anim>
                                    <p:anim calcmode="lin" valueType="num">
                                      <p:cBhvr>
                                        <p:cTn id="42" dur="2000" fill="hold"/>
                                        <p:tgtEl>
                                          <p:spTgt spid="254985"/>
                                        </p:tgtEl>
                                        <p:attrNameLst>
                                          <p:attrName>ppt_h</p:attrName>
                                        </p:attrNameLst>
                                      </p:cBhvr>
                                      <p:tavLst>
                                        <p:tav tm="0">
                                          <p:val>
                                            <p:strVal val="#ppt_h"/>
                                          </p:val>
                                        </p:tav>
                                        <p:tav tm="100000">
                                          <p:val>
                                            <p:strVal val="#ppt_h"/>
                                          </p:val>
                                        </p:tav>
                                      </p:tavLst>
                                    </p:anim>
                                    <p:animEffect transition="in" filter="fade">
                                      <p:cBhvr>
                                        <p:cTn id="43" dur="2000"/>
                                        <p:tgtEl>
                                          <p:spTgt spid="2549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4982" grpId="0" animBg="1"/>
      <p:bldP spid="254984" grpId="0" animBg="1"/>
      <p:bldP spid="254986" grpId="0" animBg="1"/>
      <p:bldP spid="254986" grpId="1" animBg="1"/>
      <p:bldP spid="254987"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Espaço Reservado para Número de Slide 3"/>
          <p:cNvSpPr txBox="1">
            <a:spLocks noGrp="1"/>
          </p:cNvSpPr>
          <p:nvPr/>
        </p:nvSpPr>
        <p:spPr bwMode="auto">
          <a:xfrm>
            <a:off x="6718300" y="6248400"/>
            <a:ext cx="1905000" cy="457200"/>
          </a:xfrm>
          <a:prstGeom prst="rect">
            <a:avLst/>
          </a:prstGeom>
          <a:noFill/>
          <a:ln w="9525">
            <a:noFill/>
            <a:miter lim="800000"/>
            <a:headEnd/>
            <a:tailEnd/>
          </a:ln>
        </p:spPr>
        <p:txBody>
          <a:bodyPr/>
          <a:lstStyle/>
          <a:p>
            <a:pPr algn="r"/>
            <a:fld id="{A06FAB26-2734-47E0-8F63-4ED2A8FE4117}" type="slidenum">
              <a:rPr lang="en-US" sz="1400">
                <a:latin typeface="Comic Sans MS" pitchFamily="66" charset="0"/>
              </a:rPr>
              <a:pPr algn="r"/>
              <a:t>65</a:t>
            </a:fld>
            <a:endParaRPr lang="en-US" sz="1400">
              <a:latin typeface="Comic Sans MS" pitchFamily="66" charset="0"/>
            </a:endParaRPr>
          </a:p>
        </p:txBody>
      </p:sp>
      <p:sp>
        <p:nvSpPr>
          <p:cNvPr id="30" name="Espaço Reservado para Número de Slide 3"/>
          <p:cNvSpPr txBox="1">
            <a:spLocks noGrp="1"/>
          </p:cNvSpPr>
          <p:nvPr/>
        </p:nvSpPr>
        <p:spPr bwMode="auto">
          <a:xfrm>
            <a:off x="6804025" y="6507163"/>
            <a:ext cx="1905000" cy="198437"/>
          </a:xfrm>
          <a:prstGeom prst="rect">
            <a:avLst/>
          </a:prstGeom>
          <a:noFill/>
          <a:ln>
            <a:miter lim="800000"/>
            <a:headEnd/>
            <a:tailEnd/>
          </a:ln>
        </p:spPr>
        <p:txBody>
          <a:bodyPr/>
          <a:lstStyle/>
          <a:p>
            <a:pPr algn="r" eaLnBrk="0" hangingPunct="0">
              <a:defRPr/>
            </a:pPr>
            <a:fld id="{143E944F-B8CD-4F4A-AEF2-33B75DF9CD98}" type="slidenum">
              <a:rPr lang="en-US" altLang="en-US" sz="1000">
                <a:latin typeface="+mn-lt"/>
                <a:ea typeface="+mn-ea"/>
                <a:cs typeface="+mn-cs"/>
              </a:rPr>
              <a:pPr algn="r" eaLnBrk="0" hangingPunct="0">
                <a:defRPr/>
              </a:pPr>
              <a:t>65</a:t>
            </a:fld>
            <a:endParaRPr lang="en-US" altLang="en-US" sz="1000">
              <a:latin typeface="+mn-lt"/>
              <a:ea typeface="+mn-ea"/>
              <a:cs typeface="+mn-cs"/>
            </a:endParaRPr>
          </a:p>
        </p:txBody>
      </p:sp>
      <p:pic>
        <p:nvPicPr>
          <p:cNvPr id="92164" name="Picture 5"/>
          <p:cNvPicPr>
            <a:picLocks noChangeAspect="1" noChangeArrowheads="1"/>
          </p:cNvPicPr>
          <p:nvPr/>
        </p:nvPicPr>
        <p:blipFill>
          <a:blip r:embed="rId3"/>
          <a:srcRect/>
          <a:stretch>
            <a:fillRect/>
          </a:stretch>
        </p:blipFill>
        <p:spPr bwMode="auto">
          <a:xfrm>
            <a:off x="2976563" y="1560513"/>
            <a:ext cx="5649912" cy="4918075"/>
          </a:xfrm>
          <a:prstGeom prst="rect">
            <a:avLst/>
          </a:prstGeom>
          <a:noFill/>
          <a:ln w="9525">
            <a:solidFill>
              <a:srgbClr val="333333"/>
            </a:solidFill>
            <a:miter lim="800000"/>
            <a:headEnd/>
            <a:tailEnd/>
          </a:ln>
        </p:spPr>
      </p:pic>
      <p:grpSp>
        <p:nvGrpSpPr>
          <p:cNvPr id="2" name="Group 24"/>
          <p:cNvGrpSpPr>
            <a:grpSpLocks/>
          </p:cNvGrpSpPr>
          <p:nvPr/>
        </p:nvGrpSpPr>
        <p:grpSpPr bwMode="auto">
          <a:xfrm>
            <a:off x="528638" y="2852738"/>
            <a:ext cx="5484812" cy="3313112"/>
            <a:chOff x="361" y="1797"/>
            <a:chExt cx="3743" cy="2087"/>
          </a:xfrm>
        </p:grpSpPr>
        <p:grpSp>
          <p:nvGrpSpPr>
            <p:cNvPr id="92166" name="Group 21"/>
            <p:cNvGrpSpPr>
              <a:grpSpLocks/>
            </p:cNvGrpSpPr>
            <p:nvPr/>
          </p:nvGrpSpPr>
          <p:grpSpPr bwMode="auto">
            <a:xfrm>
              <a:off x="361" y="1797"/>
              <a:ext cx="1522" cy="1456"/>
              <a:chOff x="361" y="1797"/>
              <a:chExt cx="1522" cy="1456"/>
            </a:xfrm>
          </p:grpSpPr>
          <p:pic>
            <p:nvPicPr>
              <p:cNvPr id="92167" name="Picture 18" descr="NAVA Mod + Cable + CATH copy"/>
              <p:cNvPicPr>
                <a:picLocks noChangeAspect="1" noChangeArrowheads="1"/>
              </p:cNvPicPr>
              <p:nvPr/>
            </p:nvPicPr>
            <p:blipFill>
              <a:blip r:embed="rId4"/>
              <a:srcRect/>
              <a:stretch>
                <a:fillRect/>
              </a:stretch>
            </p:blipFill>
            <p:spPr bwMode="auto">
              <a:xfrm>
                <a:off x="361" y="1797"/>
                <a:ext cx="1522" cy="1456"/>
              </a:xfrm>
              <a:prstGeom prst="rect">
                <a:avLst/>
              </a:prstGeom>
              <a:noFill/>
              <a:ln w="9525">
                <a:solidFill>
                  <a:srgbClr val="333333"/>
                </a:solidFill>
                <a:miter lim="800000"/>
                <a:headEnd/>
                <a:tailEnd/>
              </a:ln>
            </p:spPr>
          </p:pic>
          <p:sp>
            <p:nvSpPr>
              <p:cNvPr id="92168" name="Text Box 19"/>
              <p:cNvSpPr txBox="1">
                <a:spLocks noChangeArrowheads="1"/>
              </p:cNvSpPr>
              <p:nvPr/>
            </p:nvSpPr>
            <p:spPr bwMode="auto">
              <a:xfrm>
                <a:off x="364" y="1826"/>
                <a:ext cx="943" cy="212"/>
              </a:xfrm>
              <a:prstGeom prst="rect">
                <a:avLst/>
              </a:prstGeom>
              <a:noFill/>
              <a:ln w="9525">
                <a:noFill/>
                <a:miter lim="800000"/>
                <a:headEnd/>
                <a:tailEnd/>
              </a:ln>
            </p:spPr>
            <p:txBody>
              <a:bodyPr wrap="none">
                <a:spAutoFit/>
              </a:bodyPr>
              <a:lstStyle/>
              <a:p>
                <a:pPr eaLnBrk="0" hangingPunct="0"/>
                <a:r>
                  <a:rPr lang="en-US" sz="1600" b="1">
                    <a:solidFill>
                      <a:srgbClr val="253B7E"/>
                    </a:solidFill>
                    <a:latin typeface="HelveticaNeueLT Pro 45 Lt"/>
                  </a:rPr>
                  <a:t>Edi Catheter</a:t>
                </a:r>
              </a:p>
            </p:txBody>
          </p:sp>
        </p:grpSp>
        <p:sp>
          <p:nvSpPr>
            <p:cNvPr id="92169" name="Rectangle 22"/>
            <p:cNvSpPr>
              <a:spLocks noChangeArrowheads="1"/>
            </p:cNvSpPr>
            <p:nvPr/>
          </p:nvSpPr>
          <p:spPr bwMode="auto">
            <a:xfrm>
              <a:off x="3152" y="1888"/>
              <a:ext cx="952" cy="1996"/>
            </a:xfrm>
            <a:prstGeom prst="rect">
              <a:avLst/>
            </a:prstGeom>
            <a:noFill/>
            <a:ln w="9525">
              <a:solidFill>
                <a:srgbClr val="333333"/>
              </a:solidFill>
              <a:miter lim="800000"/>
              <a:headEnd/>
              <a:tailEnd/>
            </a:ln>
          </p:spPr>
          <p:txBody>
            <a:bodyPr wrap="none" anchor="ctr"/>
            <a:lstStyle/>
            <a:p>
              <a:pPr eaLnBrk="0" hangingPunct="0"/>
              <a:endParaRPr lang="pt-BR" sz="2000">
                <a:latin typeface="HelveticaNeueLT Pro 45 Lt"/>
              </a:endParaRPr>
            </a:p>
          </p:txBody>
        </p:sp>
        <p:cxnSp>
          <p:nvCxnSpPr>
            <p:cNvPr id="92170" name="AutoShape 23"/>
            <p:cNvCxnSpPr>
              <a:cxnSpLocks noChangeShapeType="1"/>
              <a:endCxn id="92169" idx="1"/>
            </p:cNvCxnSpPr>
            <p:nvPr/>
          </p:nvCxnSpPr>
          <p:spPr bwMode="auto">
            <a:xfrm>
              <a:off x="1883" y="2525"/>
              <a:ext cx="1269" cy="361"/>
            </a:xfrm>
            <a:prstGeom prst="straightConnector1">
              <a:avLst/>
            </a:prstGeom>
            <a:noFill/>
            <a:ln w="9525">
              <a:solidFill>
                <a:srgbClr val="333333"/>
              </a:solidFill>
              <a:round/>
              <a:headEnd/>
              <a:tailEnd/>
            </a:ln>
          </p:spPr>
        </p:cxnSp>
      </p:grpSp>
      <p:sp>
        <p:nvSpPr>
          <p:cNvPr id="92171" name="Rectangle 4"/>
          <p:cNvSpPr>
            <a:spLocks noGrp="1" noChangeArrowheads="1"/>
          </p:cNvSpPr>
          <p:nvPr>
            <p:ph type="title" idx="4294967295"/>
          </p:nvPr>
        </p:nvSpPr>
        <p:spPr bwMode="auto">
          <a:noFill/>
        </p:spPr>
        <p:txBody>
          <a:bodyPr wrap="square" numCol="1" anchor="t" compatLnSpc="1">
            <a:prstTxWarp prst="textNoShape">
              <a:avLst/>
            </a:prstTxWarp>
          </a:bodyPr>
          <a:lstStyle/>
          <a:p>
            <a:pPr eaLnBrk="1" hangingPunct="1"/>
            <a:r>
              <a:rPr lang="en-US" smtClean="0">
                <a:solidFill>
                  <a:srgbClr val="0000FF"/>
                </a:solidFill>
                <a:effectLst/>
              </a:rPr>
              <a:t>NAVA accessories</a:t>
            </a:r>
          </a:p>
        </p:txBody>
      </p:sp>
      <p:grpSp>
        <p:nvGrpSpPr>
          <p:cNvPr id="4" name="Group 30"/>
          <p:cNvGrpSpPr>
            <a:grpSpLocks/>
          </p:cNvGrpSpPr>
          <p:nvPr/>
        </p:nvGrpSpPr>
        <p:grpSpPr bwMode="auto">
          <a:xfrm>
            <a:off x="528638" y="2852738"/>
            <a:ext cx="6569075" cy="2954337"/>
            <a:chOff x="361" y="1796"/>
            <a:chExt cx="4483" cy="1861"/>
          </a:xfrm>
        </p:grpSpPr>
        <p:grpSp>
          <p:nvGrpSpPr>
            <p:cNvPr id="92173" name="Group 27"/>
            <p:cNvGrpSpPr>
              <a:grpSpLocks/>
            </p:cNvGrpSpPr>
            <p:nvPr/>
          </p:nvGrpSpPr>
          <p:grpSpPr bwMode="auto">
            <a:xfrm>
              <a:off x="361" y="1796"/>
              <a:ext cx="1522" cy="1457"/>
              <a:chOff x="361" y="1796"/>
              <a:chExt cx="1522" cy="1457"/>
            </a:xfrm>
          </p:grpSpPr>
          <p:pic>
            <p:nvPicPr>
              <p:cNvPr id="92174" name="Picture 16" descr="NAVA Mod + Cable + Cath"/>
              <p:cNvPicPr>
                <a:picLocks noChangeAspect="1" noChangeArrowheads="1"/>
              </p:cNvPicPr>
              <p:nvPr/>
            </p:nvPicPr>
            <p:blipFill>
              <a:blip r:embed="rId5"/>
              <a:srcRect/>
              <a:stretch>
                <a:fillRect/>
              </a:stretch>
            </p:blipFill>
            <p:spPr bwMode="auto">
              <a:xfrm>
                <a:off x="361" y="1797"/>
                <a:ext cx="1522" cy="1456"/>
              </a:xfrm>
              <a:prstGeom prst="rect">
                <a:avLst/>
              </a:prstGeom>
              <a:noFill/>
              <a:ln w="9525">
                <a:solidFill>
                  <a:srgbClr val="333333"/>
                </a:solidFill>
                <a:miter lim="800000"/>
                <a:headEnd/>
                <a:tailEnd/>
              </a:ln>
            </p:spPr>
          </p:pic>
          <p:sp>
            <p:nvSpPr>
              <p:cNvPr id="92175" name="Rectangle 26"/>
              <p:cNvSpPr>
                <a:spLocks noChangeArrowheads="1"/>
              </p:cNvSpPr>
              <p:nvPr/>
            </p:nvSpPr>
            <p:spPr bwMode="auto">
              <a:xfrm>
                <a:off x="361" y="1796"/>
                <a:ext cx="757" cy="212"/>
              </a:xfrm>
              <a:prstGeom prst="rect">
                <a:avLst/>
              </a:prstGeom>
              <a:noFill/>
              <a:ln w="9525">
                <a:noFill/>
                <a:miter lim="800000"/>
                <a:headEnd/>
                <a:tailEnd/>
              </a:ln>
            </p:spPr>
            <p:txBody>
              <a:bodyPr wrap="none">
                <a:spAutoFit/>
              </a:bodyPr>
              <a:lstStyle/>
              <a:p>
                <a:pPr eaLnBrk="0" hangingPunct="0"/>
                <a:r>
                  <a:rPr lang="en-US" sz="1600" b="1">
                    <a:solidFill>
                      <a:srgbClr val="253B7E"/>
                    </a:solidFill>
                    <a:latin typeface="HelveticaNeueLT Pro 45 Lt"/>
                  </a:rPr>
                  <a:t>Edi Cable</a:t>
                </a:r>
              </a:p>
            </p:txBody>
          </p:sp>
        </p:grpSp>
        <p:sp>
          <p:nvSpPr>
            <p:cNvPr id="92176" name="Rectangle 28"/>
            <p:cNvSpPr>
              <a:spLocks noChangeArrowheads="1"/>
            </p:cNvSpPr>
            <p:nvPr/>
          </p:nvSpPr>
          <p:spPr bwMode="auto">
            <a:xfrm>
              <a:off x="3982" y="2886"/>
              <a:ext cx="862" cy="771"/>
            </a:xfrm>
            <a:prstGeom prst="rect">
              <a:avLst/>
            </a:prstGeom>
            <a:noFill/>
            <a:ln w="9525">
              <a:solidFill>
                <a:srgbClr val="333333"/>
              </a:solidFill>
              <a:miter lim="800000"/>
              <a:headEnd/>
              <a:tailEnd/>
            </a:ln>
          </p:spPr>
          <p:txBody>
            <a:bodyPr wrap="none" anchor="ctr"/>
            <a:lstStyle/>
            <a:p>
              <a:pPr eaLnBrk="0" hangingPunct="0"/>
              <a:endParaRPr lang="pt-BR" sz="2000">
                <a:latin typeface="HelveticaNeueLT Pro 45 Lt"/>
              </a:endParaRPr>
            </a:p>
          </p:txBody>
        </p:sp>
        <p:cxnSp>
          <p:nvCxnSpPr>
            <p:cNvPr id="92177" name="AutoShape 29"/>
            <p:cNvCxnSpPr>
              <a:cxnSpLocks noChangeShapeType="1"/>
              <a:stCxn id="92176" idx="1"/>
            </p:cNvCxnSpPr>
            <p:nvPr/>
          </p:nvCxnSpPr>
          <p:spPr bwMode="auto">
            <a:xfrm flipH="1" flipV="1">
              <a:off x="1883" y="2525"/>
              <a:ext cx="2099" cy="747"/>
            </a:xfrm>
            <a:prstGeom prst="straightConnector1">
              <a:avLst/>
            </a:prstGeom>
            <a:noFill/>
            <a:ln w="9525">
              <a:solidFill>
                <a:srgbClr val="333333"/>
              </a:solidFill>
              <a:round/>
              <a:headEnd/>
              <a:tailEnd/>
            </a:ln>
          </p:spPr>
        </p:cxnSp>
      </p:grpSp>
      <p:grpSp>
        <p:nvGrpSpPr>
          <p:cNvPr id="6" name="Group 25"/>
          <p:cNvGrpSpPr>
            <a:grpSpLocks/>
          </p:cNvGrpSpPr>
          <p:nvPr/>
        </p:nvGrpSpPr>
        <p:grpSpPr bwMode="auto">
          <a:xfrm>
            <a:off x="539750" y="1557338"/>
            <a:ext cx="6491288" cy="1741487"/>
            <a:chOff x="368" y="1002"/>
            <a:chExt cx="4430" cy="1097"/>
          </a:xfrm>
        </p:grpSpPr>
        <p:grpSp>
          <p:nvGrpSpPr>
            <p:cNvPr id="92179" name="Group 9"/>
            <p:cNvGrpSpPr>
              <a:grpSpLocks/>
            </p:cNvGrpSpPr>
            <p:nvPr/>
          </p:nvGrpSpPr>
          <p:grpSpPr bwMode="auto">
            <a:xfrm>
              <a:off x="1354" y="1002"/>
              <a:ext cx="3444" cy="1097"/>
              <a:chOff x="1354" y="1002"/>
              <a:chExt cx="3444" cy="1097"/>
            </a:xfrm>
          </p:grpSpPr>
          <p:pic>
            <p:nvPicPr>
              <p:cNvPr id="92180" name="Picture 6" descr="PC Card copy"/>
              <p:cNvPicPr>
                <a:picLocks noChangeAspect="1" noChangeArrowheads="1"/>
              </p:cNvPicPr>
              <p:nvPr/>
            </p:nvPicPr>
            <p:blipFill>
              <a:blip r:embed="rId6"/>
              <a:srcRect/>
              <a:stretch>
                <a:fillRect/>
              </a:stretch>
            </p:blipFill>
            <p:spPr bwMode="auto">
              <a:xfrm>
                <a:off x="1354" y="1002"/>
                <a:ext cx="525" cy="544"/>
              </a:xfrm>
              <a:prstGeom prst="rect">
                <a:avLst/>
              </a:prstGeom>
              <a:noFill/>
              <a:ln w="9525">
                <a:solidFill>
                  <a:srgbClr val="333333"/>
                </a:solidFill>
                <a:miter lim="800000"/>
                <a:headEnd/>
                <a:tailEnd/>
              </a:ln>
            </p:spPr>
          </p:pic>
          <p:sp>
            <p:nvSpPr>
              <p:cNvPr id="92181" name="Rectangle 7"/>
              <p:cNvSpPr>
                <a:spLocks noChangeArrowheads="1"/>
              </p:cNvSpPr>
              <p:nvPr/>
            </p:nvSpPr>
            <p:spPr bwMode="auto">
              <a:xfrm>
                <a:off x="4481" y="1782"/>
                <a:ext cx="317" cy="317"/>
              </a:xfrm>
              <a:prstGeom prst="rect">
                <a:avLst/>
              </a:prstGeom>
              <a:noFill/>
              <a:ln w="9525">
                <a:solidFill>
                  <a:srgbClr val="333333"/>
                </a:solidFill>
                <a:miter lim="800000"/>
                <a:headEnd/>
                <a:tailEnd/>
              </a:ln>
            </p:spPr>
            <p:txBody>
              <a:bodyPr wrap="none" anchor="ctr"/>
              <a:lstStyle/>
              <a:p>
                <a:pPr eaLnBrk="0" hangingPunct="0"/>
                <a:endParaRPr lang="pt-BR" sz="2000">
                  <a:latin typeface="HelveticaNeueLT Pro 45 Lt"/>
                </a:endParaRPr>
              </a:p>
            </p:txBody>
          </p:sp>
          <p:cxnSp>
            <p:nvCxnSpPr>
              <p:cNvPr id="92182" name="AutoShape 8"/>
              <p:cNvCxnSpPr>
                <a:cxnSpLocks noChangeShapeType="1"/>
                <a:endCxn id="92181" idx="1"/>
              </p:cNvCxnSpPr>
              <p:nvPr/>
            </p:nvCxnSpPr>
            <p:spPr bwMode="auto">
              <a:xfrm>
                <a:off x="1879" y="1274"/>
                <a:ext cx="2602" cy="667"/>
              </a:xfrm>
              <a:prstGeom prst="straightConnector1">
                <a:avLst/>
              </a:prstGeom>
              <a:noFill/>
              <a:ln w="9525">
                <a:solidFill>
                  <a:srgbClr val="333333"/>
                </a:solidFill>
                <a:round/>
                <a:headEnd/>
                <a:tailEnd/>
              </a:ln>
            </p:spPr>
          </p:cxnSp>
        </p:grpSp>
        <p:sp>
          <p:nvSpPr>
            <p:cNvPr id="92183" name="Text Box 20"/>
            <p:cNvSpPr txBox="1">
              <a:spLocks noChangeArrowheads="1"/>
            </p:cNvSpPr>
            <p:nvPr/>
          </p:nvSpPr>
          <p:spPr bwMode="auto">
            <a:xfrm>
              <a:off x="368" y="1380"/>
              <a:ext cx="672" cy="212"/>
            </a:xfrm>
            <a:prstGeom prst="rect">
              <a:avLst/>
            </a:prstGeom>
            <a:noFill/>
            <a:ln w="9525">
              <a:noFill/>
              <a:miter lim="800000"/>
              <a:headEnd/>
              <a:tailEnd/>
            </a:ln>
          </p:spPr>
          <p:txBody>
            <a:bodyPr wrap="none">
              <a:spAutoFit/>
            </a:bodyPr>
            <a:lstStyle/>
            <a:p>
              <a:pPr eaLnBrk="0" hangingPunct="0"/>
              <a:r>
                <a:rPr lang="en-US" sz="1600" b="1">
                  <a:solidFill>
                    <a:srgbClr val="253B7E"/>
                  </a:solidFill>
                  <a:latin typeface="HelveticaNeueLT Pro 45 Lt"/>
                </a:rPr>
                <a:t>PC Card</a:t>
              </a:r>
            </a:p>
          </p:txBody>
        </p:sp>
      </p:grpSp>
      <p:grpSp>
        <p:nvGrpSpPr>
          <p:cNvPr id="8" name="Group 37"/>
          <p:cNvGrpSpPr>
            <a:grpSpLocks/>
          </p:cNvGrpSpPr>
          <p:nvPr/>
        </p:nvGrpSpPr>
        <p:grpSpPr bwMode="auto">
          <a:xfrm>
            <a:off x="517525" y="2852738"/>
            <a:ext cx="7378700" cy="3168650"/>
            <a:chOff x="353" y="1797"/>
            <a:chExt cx="5035" cy="1996"/>
          </a:xfrm>
        </p:grpSpPr>
        <p:sp>
          <p:nvSpPr>
            <p:cNvPr id="92185" name="Rectangle 31"/>
            <p:cNvSpPr>
              <a:spLocks noChangeArrowheads="1"/>
            </p:cNvSpPr>
            <p:nvPr/>
          </p:nvSpPr>
          <p:spPr bwMode="auto">
            <a:xfrm>
              <a:off x="4617" y="3294"/>
              <a:ext cx="771" cy="499"/>
            </a:xfrm>
            <a:prstGeom prst="rect">
              <a:avLst/>
            </a:prstGeom>
            <a:noFill/>
            <a:ln w="9525">
              <a:solidFill>
                <a:srgbClr val="333333"/>
              </a:solidFill>
              <a:miter lim="800000"/>
              <a:headEnd/>
              <a:tailEnd/>
            </a:ln>
          </p:spPr>
          <p:txBody>
            <a:bodyPr wrap="none" anchor="ctr"/>
            <a:lstStyle/>
            <a:p>
              <a:pPr eaLnBrk="0" hangingPunct="0"/>
              <a:endParaRPr lang="pt-BR" sz="2000">
                <a:latin typeface="HelveticaNeueLT Pro 45 Lt"/>
              </a:endParaRPr>
            </a:p>
          </p:txBody>
        </p:sp>
        <p:cxnSp>
          <p:nvCxnSpPr>
            <p:cNvPr id="92186" name="AutoShape 32"/>
            <p:cNvCxnSpPr>
              <a:cxnSpLocks noChangeShapeType="1"/>
              <a:stCxn id="92185" idx="1"/>
            </p:cNvCxnSpPr>
            <p:nvPr/>
          </p:nvCxnSpPr>
          <p:spPr bwMode="auto">
            <a:xfrm flipH="1" flipV="1">
              <a:off x="1883" y="2525"/>
              <a:ext cx="2734" cy="1019"/>
            </a:xfrm>
            <a:prstGeom prst="straightConnector1">
              <a:avLst/>
            </a:prstGeom>
            <a:noFill/>
            <a:ln w="9525">
              <a:solidFill>
                <a:srgbClr val="333333"/>
              </a:solidFill>
              <a:round/>
              <a:headEnd/>
              <a:tailEnd/>
            </a:ln>
          </p:spPr>
        </p:cxnSp>
        <p:grpSp>
          <p:nvGrpSpPr>
            <p:cNvPr id="92187" name="Group 35"/>
            <p:cNvGrpSpPr>
              <a:grpSpLocks/>
            </p:cNvGrpSpPr>
            <p:nvPr/>
          </p:nvGrpSpPr>
          <p:grpSpPr bwMode="auto">
            <a:xfrm>
              <a:off x="353" y="1797"/>
              <a:ext cx="1530" cy="1456"/>
              <a:chOff x="353" y="1797"/>
              <a:chExt cx="1530" cy="1456"/>
            </a:xfrm>
          </p:grpSpPr>
          <p:pic>
            <p:nvPicPr>
              <p:cNvPr id="92188" name="Picture 15" descr="NAVA MODULE + Cable + Cath"/>
              <p:cNvPicPr>
                <a:picLocks noChangeAspect="1" noChangeArrowheads="1"/>
              </p:cNvPicPr>
              <p:nvPr/>
            </p:nvPicPr>
            <p:blipFill>
              <a:blip r:embed="rId7"/>
              <a:srcRect/>
              <a:stretch>
                <a:fillRect/>
              </a:stretch>
            </p:blipFill>
            <p:spPr bwMode="auto">
              <a:xfrm>
                <a:off x="361" y="1797"/>
                <a:ext cx="1522" cy="1456"/>
              </a:xfrm>
              <a:prstGeom prst="rect">
                <a:avLst/>
              </a:prstGeom>
              <a:noFill/>
              <a:ln w="9525">
                <a:solidFill>
                  <a:srgbClr val="333333"/>
                </a:solidFill>
                <a:miter lim="800000"/>
                <a:headEnd/>
                <a:tailEnd/>
              </a:ln>
            </p:spPr>
          </p:pic>
          <p:sp>
            <p:nvSpPr>
              <p:cNvPr id="92189" name="Rectangle 33"/>
              <p:cNvSpPr>
                <a:spLocks noChangeArrowheads="1"/>
              </p:cNvSpPr>
              <p:nvPr/>
            </p:nvSpPr>
            <p:spPr bwMode="auto">
              <a:xfrm>
                <a:off x="353" y="2296"/>
                <a:ext cx="1050" cy="250"/>
              </a:xfrm>
              <a:prstGeom prst="rect">
                <a:avLst/>
              </a:prstGeom>
              <a:noFill/>
              <a:ln w="9525">
                <a:noFill/>
                <a:miter lim="800000"/>
                <a:headEnd/>
                <a:tailEnd/>
              </a:ln>
            </p:spPr>
            <p:txBody>
              <a:bodyPr wrap="none">
                <a:spAutoFit/>
              </a:bodyPr>
              <a:lstStyle/>
              <a:p>
                <a:pPr eaLnBrk="0" hangingPunct="0"/>
                <a:r>
                  <a:rPr lang="en-US" sz="2000" b="1">
                    <a:solidFill>
                      <a:srgbClr val="253B7E"/>
                    </a:solidFill>
                    <a:latin typeface="HelveticaNeueLT Pro 45 Lt"/>
                  </a:rPr>
                  <a:t>Edi Module</a:t>
                </a:r>
              </a:p>
            </p:txBody>
          </p:sp>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2000"/>
                                        <p:tgtEl>
                                          <p:spTgt spid="6"/>
                                        </p:tgtEl>
                                      </p:cBhvr>
                                    </p:animEffec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2000"/>
                                        <p:tgtEl>
                                          <p:spTgt spid="8"/>
                                        </p:tgtEl>
                                      </p:cBhvr>
                                    </p:animEffect>
                                  </p:childTnLst>
                                  <p:subTnLst>
                                    <p:set>
                                      <p:cBhvr override="childStyle">
                                        <p:cTn dur="1" fill="hold" display="0" masterRel="nextClick" afterEffect="1"/>
                                        <p:tgtEl>
                                          <p:spTgt spid="8"/>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20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left)">
                                      <p:cBhvr>
                                        <p:cTn id="22" dur="2000"/>
                                        <p:tgtEl>
                                          <p:spTgt spid="2"/>
                                        </p:tgtEl>
                                      </p:cBhvr>
                                    </p:animEffec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Espaço Reservado para Número de Slide 3"/>
          <p:cNvSpPr txBox="1">
            <a:spLocks noGrp="1"/>
          </p:cNvSpPr>
          <p:nvPr/>
        </p:nvSpPr>
        <p:spPr bwMode="auto">
          <a:xfrm>
            <a:off x="6718300" y="6248400"/>
            <a:ext cx="1905000" cy="457200"/>
          </a:xfrm>
          <a:prstGeom prst="rect">
            <a:avLst/>
          </a:prstGeom>
          <a:noFill/>
          <a:ln w="9525">
            <a:noFill/>
            <a:miter lim="800000"/>
            <a:headEnd/>
            <a:tailEnd/>
          </a:ln>
        </p:spPr>
        <p:txBody>
          <a:bodyPr/>
          <a:lstStyle/>
          <a:p>
            <a:pPr algn="r"/>
            <a:fld id="{A22E19B3-01BC-4BA4-9E37-B589BF65900D}" type="slidenum">
              <a:rPr lang="en-US" sz="1400">
                <a:latin typeface="Comic Sans MS" pitchFamily="66" charset="0"/>
              </a:rPr>
              <a:pPr algn="r"/>
              <a:t>66</a:t>
            </a:fld>
            <a:endParaRPr lang="en-US" sz="1400">
              <a:latin typeface="Comic Sans MS" pitchFamily="66" charset="0"/>
            </a:endParaRPr>
          </a:p>
        </p:txBody>
      </p:sp>
      <p:sp>
        <p:nvSpPr>
          <p:cNvPr id="8" name="Espaço Reservado para Número de Slide 4"/>
          <p:cNvSpPr txBox="1">
            <a:spLocks noGrp="1"/>
          </p:cNvSpPr>
          <p:nvPr/>
        </p:nvSpPr>
        <p:spPr bwMode="auto">
          <a:xfrm>
            <a:off x="6804025" y="6507163"/>
            <a:ext cx="1905000" cy="198437"/>
          </a:xfrm>
          <a:prstGeom prst="rect">
            <a:avLst/>
          </a:prstGeom>
          <a:noFill/>
          <a:ln>
            <a:miter lim="800000"/>
            <a:headEnd/>
            <a:tailEnd/>
          </a:ln>
        </p:spPr>
        <p:txBody>
          <a:bodyPr/>
          <a:lstStyle/>
          <a:p>
            <a:pPr algn="r" eaLnBrk="0" hangingPunct="0">
              <a:defRPr/>
            </a:pPr>
            <a:fld id="{3B43A6B6-2A6C-4D91-9A17-8930FA58864F}" type="slidenum">
              <a:rPr lang="en-US" altLang="en-US" sz="1000">
                <a:latin typeface="+mn-lt"/>
                <a:ea typeface="+mn-ea"/>
                <a:cs typeface="+mn-cs"/>
              </a:rPr>
              <a:pPr algn="r" eaLnBrk="0" hangingPunct="0">
                <a:defRPr/>
              </a:pPr>
              <a:t>66</a:t>
            </a:fld>
            <a:endParaRPr lang="en-US" altLang="en-US" sz="1000">
              <a:latin typeface="+mn-lt"/>
              <a:ea typeface="+mn-ea"/>
              <a:cs typeface="+mn-cs"/>
            </a:endParaRPr>
          </a:p>
        </p:txBody>
      </p:sp>
      <p:sp>
        <p:nvSpPr>
          <p:cNvPr id="94212" name="Rectangle 2"/>
          <p:cNvSpPr>
            <a:spLocks noGrp="1" noChangeArrowheads="1"/>
          </p:cNvSpPr>
          <p:nvPr>
            <p:ph type="title" idx="4294967295"/>
          </p:nvPr>
        </p:nvSpPr>
        <p:spPr bwMode="auto">
          <a:noFill/>
        </p:spPr>
        <p:txBody>
          <a:bodyPr wrap="square" numCol="1" anchor="t" compatLnSpc="1">
            <a:prstTxWarp prst="textNoShape">
              <a:avLst/>
            </a:prstTxWarp>
          </a:bodyPr>
          <a:lstStyle/>
          <a:p>
            <a:pPr eaLnBrk="1" hangingPunct="1"/>
            <a:r>
              <a:rPr lang="en-US" sz="3800" smtClean="0">
                <a:solidFill>
                  <a:srgbClr val="0000FF"/>
                </a:solidFill>
                <a:effectLst/>
              </a:rPr>
              <a:t>Edi Catheters</a:t>
            </a:r>
            <a:r>
              <a:rPr lang="en-US" smtClean="0">
                <a:solidFill>
                  <a:srgbClr val="0000FF"/>
                </a:solidFill>
                <a:effectLst/>
              </a:rPr>
              <a:t> </a:t>
            </a:r>
            <a:br>
              <a:rPr lang="en-US" smtClean="0">
                <a:solidFill>
                  <a:srgbClr val="0000FF"/>
                </a:solidFill>
                <a:effectLst/>
              </a:rPr>
            </a:br>
            <a:r>
              <a:rPr lang="en-US" smtClean="0">
                <a:solidFill>
                  <a:srgbClr val="0000FF"/>
                </a:solidFill>
                <a:effectLst/>
              </a:rPr>
              <a:t>Package</a:t>
            </a:r>
            <a:r>
              <a:rPr lang="en-US" smtClean="0">
                <a:effectLst/>
              </a:rPr>
              <a:t> </a:t>
            </a:r>
          </a:p>
        </p:txBody>
      </p:sp>
      <p:sp>
        <p:nvSpPr>
          <p:cNvPr id="94213" name="Rectangle 58"/>
          <p:cNvSpPr>
            <a:spLocks noChangeArrowheads="1"/>
          </p:cNvSpPr>
          <p:nvPr/>
        </p:nvSpPr>
        <p:spPr bwMode="auto">
          <a:xfrm>
            <a:off x="717550" y="1916113"/>
            <a:ext cx="3589338" cy="2016125"/>
          </a:xfrm>
          <a:prstGeom prst="rect">
            <a:avLst/>
          </a:prstGeom>
          <a:noFill/>
          <a:ln w="9525">
            <a:noFill/>
            <a:miter lim="800000"/>
            <a:headEnd/>
            <a:tailEnd/>
          </a:ln>
        </p:spPr>
        <p:txBody>
          <a:bodyPr lIns="0" tIns="0" rIns="0" bIns="0"/>
          <a:lstStyle/>
          <a:p>
            <a:pPr marL="195263" indent="-195263" eaLnBrk="0" hangingPunct="0">
              <a:spcBef>
                <a:spcPct val="40000"/>
              </a:spcBef>
              <a:buClr>
                <a:srgbClr val="253B7E"/>
              </a:buClr>
              <a:buFont typeface="Wingdings" pitchFamily="2" charset="2"/>
              <a:buChar char="§"/>
            </a:pPr>
            <a:r>
              <a:rPr lang="en-US">
                <a:solidFill>
                  <a:srgbClr val="433E37"/>
                </a:solidFill>
                <a:latin typeface="Arial" charset="0"/>
              </a:rPr>
              <a:t>Each Edi Catheter is sterile and packed individually</a:t>
            </a:r>
          </a:p>
          <a:p>
            <a:pPr marL="195263" indent="-195263" eaLnBrk="0" hangingPunct="0">
              <a:spcBef>
                <a:spcPct val="40000"/>
              </a:spcBef>
              <a:buClr>
                <a:srgbClr val="253B7E"/>
              </a:buClr>
              <a:buFont typeface="Wingdings" pitchFamily="2" charset="2"/>
              <a:buChar char="§"/>
            </a:pPr>
            <a:r>
              <a:rPr lang="en-US">
                <a:solidFill>
                  <a:srgbClr val="433E37"/>
                </a:solidFill>
                <a:latin typeface="Arial" charset="0"/>
              </a:rPr>
              <a:t>Package can be used for dipping the Edi Catheter in water</a:t>
            </a:r>
          </a:p>
          <a:p>
            <a:pPr marL="469900" lvl="1" indent="-273050" eaLnBrk="0" hangingPunct="0">
              <a:spcBef>
                <a:spcPct val="20000"/>
              </a:spcBef>
              <a:buClr>
                <a:srgbClr val="253B7E"/>
              </a:buClr>
              <a:buFont typeface="Wingdings" pitchFamily="2" charset="2"/>
              <a:buChar char="§"/>
            </a:pPr>
            <a:endParaRPr lang="en-US" b="1">
              <a:solidFill>
                <a:srgbClr val="433E37"/>
              </a:solidFill>
              <a:latin typeface="Arial" charset="0"/>
            </a:endParaRPr>
          </a:p>
        </p:txBody>
      </p:sp>
      <p:pic>
        <p:nvPicPr>
          <p:cNvPr id="94214" name="Picture 59" descr="LŒda"/>
          <p:cNvPicPr>
            <a:picLocks noChangeAspect="1" noChangeArrowheads="1"/>
          </p:cNvPicPr>
          <p:nvPr/>
        </p:nvPicPr>
        <p:blipFill>
          <a:blip r:embed="rId3"/>
          <a:srcRect/>
          <a:stretch>
            <a:fillRect/>
          </a:stretch>
        </p:blipFill>
        <p:spPr bwMode="auto">
          <a:xfrm>
            <a:off x="715963" y="3719513"/>
            <a:ext cx="3590925" cy="2589212"/>
          </a:xfrm>
          <a:prstGeom prst="rect">
            <a:avLst/>
          </a:prstGeom>
          <a:noFill/>
          <a:ln w="28575">
            <a:solidFill>
              <a:srgbClr val="C0C0C0"/>
            </a:solidFill>
            <a:miter lim="800000"/>
            <a:headEnd/>
            <a:tailEnd/>
          </a:ln>
        </p:spPr>
      </p:pic>
      <p:sp>
        <p:nvSpPr>
          <p:cNvPr id="94215" name="Rectangle 60"/>
          <p:cNvSpPr>
            <a:spLocks noChangeArrowheads="1"/>
          </p:cNvSpPr>
          <p:nvPr/>
        </p:nvSpPr>
        <p:spPr bwMode="auto">
          <a:xfrm>
            <a:off x="4705350" y="1916113"/>
            <a:ext cx="3856038" cy="2016125"/>
          </a:xfrm>
          <a:prstGeom prst="rect">
            <a:avLst/>
          </a:prstGeom>
          <a:noFill/>
          <a:ln w="9525">
            <a:noFill/>
            <a:miter lim="800000"/>
            <a:headEnd/>
            <a:tailEnd/>
          </a:ln>
        </p:spPr>
        <p:txBody>
          <a:bodyPr lIns="0" tIns="0" rIns="0" bIns="0"/>
          <a:lstStyle/>
          <a:p>
            <a:pPr marL="195263" indent="-195263" eaLnBrk="0" hangingPunct="0">
              <a:spcBef>
                <a:spcPct val="40000"/>
              </a:spcBef>
              <a:buClr>
                <a:srgbClr val="253B7E"/>
              </a:buClr>
              <a:buFont typeface="Wingdings" pitchFamily="2" charset="2"/>
              <a:buChar char="§"/>
            </a:pPr>
            <a:r>
              <a:rPr lang="en-US">
                <a:solidFill>
                  <a:srgbClr val="433E37"/>
                </a:solidFill>
                <a:latin typeface="Arial" charset="0"/>
              </a:rPr>
              <a:t>Instruction for insertion and positioning of the Edi Catheter come with the package of each Edi Catheter</a:t>
            </a:r>
          </a:p>
          <a:p>
            <a:pPr marL="195263" indent="-195263" eaLnBrk="0" hangingPunct="0">
              <a:spcBef>
                <a:spcPct val="40000"/>
              </a:spcBef>
              <a:buClr>
                <a:srgbClr val="253B7E"/>
              </a:buClr>
              <a:buFont typeface="Wingdings" pitchFamily="2" charset="2"/>
              <a:buChar char="§"/>
            </a:pPr>
            <a:r>
              <a:rPr lang="en-US">
                <a:solidFill>
                  <a:srgbClr val="433E37"/>
                </a:solidFill>
                <a:latin typeface="Arial" charset="0"/>
              </a:rPr>
              <a:t>Delivered in numbers of 5 each </a:t>
            </a:r>
            <a:endParaRPr lang="en-US" sz="2000" b="1">
              <a:solidFill>
                <a:srgbClr val="433E37"/>
              </a:solidFill>
              <a:latin typeface="Arial" charset="0"/>
            </a:endParaRPr>
          </a:p>
        </p:txBody>
      </p:sp>
      <p:pic>
        <p:nvPicPr>
          <p:cNvPr id="94216" name="Picture 61" descr="LŒda…ppen"/>
          <p:cNvPicPr>
            <a:picLocks noChangeAspect="1" noChangeArrowheads="1"/>
          </p:cNvPicPr>
          <p:nvPr/>
        </p:nvPicPr>
        <p:blipFill>
          <a:blip r:embed="rId4"/>
          <a:srcRect/>
          <a:stretch>
            <a:fillRect/>
          </a:stretch>
        </p:blipFill>
        <p:spPr bwMode="auto">
          <a:xfrm>
            <a:off x="4700588" y="3741738"/>
            <a:ext cx="3559175" cy="2566987"/>
          </a:xfrm>
          <a:prstGeom prst="rect">
            <a:avLst/>
          </a:prstGeom>
          <a:noFill/>
          <a:ln w="38100">
            <a:solidFill>
              <a:srgbClr val="C0C0C0"/>
            </a:solidFill>
            <a:miter lim="800000"/>
            <a:headEnd/>
            <a:tailEnd/>
          </a:ln>
        </p:spPr>
      </p:pic>
    </p:spTree>
  </p:cSld>
  <p:clrMapOvr>
    <a:masterClrMapping/>
  </p:clrMapOvr>
  <p:transition spd="slow">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Espaço Reservado para Número de Slide 3"/>
          <p:cNvSpPr txBox="1">
            <a:spLocks noGrp="1"/>
          </p:cNvSpPr>
          <p:nvPr/>
        </p:nvSpPr>
        <p:spPr bwMode="auto">
          <a:xfrm>
            <a:off x="6718300" y="6248400"/>
            <a:ext cx="1905000" cy="457200"/>
          </a:xfrm>
          <a:prstGeom prst="rect">
            <a:avLst/>
          </a:prstGeom>
          <a:noFill/>
          <a:ln w="9525">
            <a:noFill/>
            <a:miter lim="800000"/>
            <a:headEnd/>
            <a:tailEnd/>
          </a:ln>
        </p:spPr>
        <p:txBody>
          <a:bodyPr/>
          <a:lstStyle/>
          <a:p>
            <a:pPr algn="r"/>
            <a:fld id="{21913E2E-21E2-44DD-B9A9-5B6DBC4B9D66}" type="slidenum">
              <a:rPr lang="en-US" sz="1400">
                <a:latin typeface="Comic Sans MS" pitchFamily="66" charset="0"/>
              </a:rPr>
              <a:pPr algn="r"/>
              <a:t>67</a:t>
            </a:fld>
            <a:endParaRPr lang="en-US" sz="1400">
              <a:latin typeface="Comic Sans MS" pitchFamily="66" charset="0"/>
            </a:endParaRPr>
          </a:p>
        </p:txBody>
      </p:sp>
      <p:sp>
        <p:nvSpPr>
          <p:cNvPr id="6" name="Espaço Reservado para Número de Slide 3"/>
          <p:cNvSpPr txBox="1">
            <a:spLocks noGrp="1"/>
          </p:cNvSpPr>
          <p:nvPr/>
        </p:nvSpPr>
        <p:spPr bwMode="auto">
          <a:xfrm>
            <a:off x="6804025" y="6507163"/>
            <a:ext cx="1905000" cy="198437"/>
          </a:xfrm>
          <a:prstGeom prst="rect">
            <a:avLst/>
          </a:prstGeom>
          <a:noFill/>
          <a:ln>
            <a:miter lim="800000"/>
            <a:headEnd/>
            <a:tailEnd/>
          </a:ln>
        </p:spPr>
        <p:txBody>
          <a:bodyPr/>
          <a:lstStyle/>
          <a:p>
            <a:pPr algn="r" eaLnBrk="0" hangingPunct="0">
              <a:defRPr/>
            </a:pPr>
            <a:fld id="{FB961549-DC62-4A98-8117-9FA3D0394D2B}" type="slidenum">
              <a:rPr lang="en-US" altLang="en-US" sz="1000">
                <a:latin typeface="+mn-lt"/>
                <a:ea typeface="+mn-ea"/>
                <a:cs typeface="+mn-cs"/>
              </a:rPr>
              <a:pPr algn="r" eaLnBrk="0" hangingPunct="0">
                <a:defRPr/>
              </a:pPr>
              <a:t>67</a:t>
            </a:fld>
            <a:endParaRPr lang="en-US" altLang="en-US" sz="1000">
              <a:latin typeface="+mn-lt"/>
              <a:ea typeface="+mn-ea"/>
              <a:cs typeface="+mn-cs"/>
            </a:endParaRPr>
          </a:p>
        </p:txBody>
      </p:sp>
      <p:sp>
        <p:nvSpPr>
          <p:cNvPr id="96260" name="Rectangle 15"/>
          <p:cNvSpPr>
            <a:spLocks noGrp="1" noChangeArrowheads="1"/>
          </p:cNvSpPr>
          <p:nvPr>
            <p:ph type="title" idx="4294967295"/>
          </p:nvPr>
        </p:nvSpPr>
        <p:spPr bwMode="auto">
          <a:xfrm>
            <a:off x="685800" y="66675"/>
            <a:ext cx="2819400" cy="647700"/>
          </a:xfrm>
          <a:noFill/>
        </p:spPr>
        <p:txBody>
          <a:bodyPr wrap="square" numCol="1" anchor="t" compatLnSpc="1">
            <a:prstTxWarp prst="textNoShape">
              <a:avLst/>
            </a:prstTxWarp>
          </a:bodyPr>
          <a:lstStyle/>
          <a:p>
            <a:pPr eaLnBrk="1" hangingPunct="1"/>
            <a:r>
              <a:rPr lang="sv-SE" smtClean="0">
                <a:solidFill>
                  <a:srgbClr val="0000FF"/>
                </a:solidFill>
                <a:effectLst/>
              </a:rPr>
              <a:t>Edi curve</a:t>
            </a:r>
            <a:endParaRPr lang="en-US" smtClean="0">
              <a:solidFill>
                <a:srgbClr val="0000FF"/>
              </a:solidFill>
              <a:effectLst/>
            </a:endParaRPr>
          </a:p>
        </p:txBody>
      </p:sp>
      <p:pic>
        <p:nvPicPr>
          <p:cNvPr id="96261" name="Picture 16" descr="Edi Curve Screen copy"/>
          <p:cNvPicPr>
            <a:picLocks noChangeAspect="1" noChangeArrowheads="1"/>
          </p:cNvPicPr>
          <p:nvPr/>
        </p:nvPicPr>
        <p:blipFill>
          <a:blip r:embed="rId3"/>
          <a:srcRect/>
          <a:stretch>
            <a:fillRect/>
          </a:stretch>
        </p:blipFill>
        <p:spPr bwMode="auto">
          <a:xfrm>
            <a:off x="755650" y="1916113"/>
            <a:ext cx="7620000" cy="4752975"/>
          </a:xfrm>
          <a:prstGeom prst="rect">
            <a:avLst/>
          </a:prstGeom>
          <a:noFill/>
          <a:ln w="9525">
            <a:solidFill>
              <a:srgbClr val="433E37"/>
            </a:solidFill>
            <a:miter lim="800000"/>
            <a:headEnd/>
            <a:tailEnd/>
          </a:ln>
        </p:spPr>
      </p:pic>
    </p:spTree>
  </p:cSld>
  <p:clrMapOvr>
    <a:masterClrMapping/>
  </p:clrMapOvr>
  <p:transition spd="slow">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Espaço Reservado para Número de Slide 3"/>
          <p:cNvSpPr txBox="1">
            <a:spLocks noGrp="1"/>
          </p:cNvSpPr>
          <p:nvPr/>
        </p:nvSpPr>
        <p:spPr bwMode="auto">
          <a:xfrm>
            <a:off x="6718300" y="6248400"/>
            <a:ext cx="1905000" cy="457200"/>
          </a:xfrm>
          <a:prstGeom prst="rect">
            <a:avLst/>
          </a:prstGeom>
          <a:noFill/>
          <a:ln w="9525">
            <a:noFill/>
            <a:miter lim="800000"/>
            <a:headEnd/>
            <a:tailEnd/>
          </a:ln>
        </p:spPr>
        <p:txBody>
          <a:bodyPr/>
          <a:lstStyle/>
          <a:p>
            <a:pPr algn="r"/>
            <a:fld id="{4FFA988F-D001-469E-816F-BD919A250F7E}" type="slidenum">
              <a:rPr lang="en-US" sz="1400">
                <a:latin typeface="Comic Sans MS" pitchFamily="66" charset="0"/>
              </a:rPr>
              <a:pPr algn="r"/>
              <a:t>68</a:t>
            </a:fld>
            <a:endParaRPr lang="en-US" sz="1400">
              <a:latin typeface="Comic Sans MS" pitchFamily="66" charset="0"/>
            </a:endParaRPr>
          </a:p>
        </p:txBody>
      </p:sp>
      <p:sp>
        <p:nvSpPr>
          <p:cNvPr id="6" name="Espaço Reservado para Número de Slide 3"/>
          <p:cNvSpPr txBox="1">
            <a:spLocks noGrp="1"/>
          </p:cNvSpPr>
          <p:nvPr/>
        </p:nvSpPr>
        <p:spPr bwMode="auto">
          <a:xfrm>
            <a:off x="6804025" y="6507163"/>
            <a:ext cx="1905000" cy="198437"/>
          </a:xfrm>
          <a:prstGeom prst="rect">
            <a:avLst/>
          </a:prstGeom>
          <a:noFill/>
          <a:ln>
            <a:miter lim="800000"/>
            <a:headEnd/>
            <a:tailEnd/>
          </a:ln>
        </p:spPr>
        <p:txBody>
          <a:bodyPr/>
          <a:lstStyle/>
          <a:p>
            <a:pPr algn="r" eaLnBrk="0" hangingPunct="0">
              <a:defRPr/>
            </a:pPr>
            <a:fld id="{AC0F574E-E059-4DFB-B3C1-178E7650668C}" type="slidenum">
              <a:rPr lang="en-US" altLang="en-US" sz="1000">
                <a:latin typeface="+mn-lt"/>
                <a:ea typeface="+mn-ea"/>
                <a:cs typeface="+mn-cs"/>
              </a:rPr>
              <a:pPr algn="r" eaLnBrk="0" hangingPunct="0">
                <a:defRPr/>
              </a:pPr>
              <a:t>68</a:t>
            </a:fld>
            <a:endParaRPr lang="en-US" altLang="en-US" sz="1000">
              <a:latin typeface="+mn-lt"/>
              <a:ea typeface="+mn-ea"/>
              <a:cs typeface="+mn-cs"/>
            </a:endParaRPr>
          </a:p>
        </p:txBody>
      </p:sp>
      <p:pic>
        <p:nvPicPr>
          <p:cNvPr id="98308" name="Picture 8" descr="NEX 1 - CS"/>
          <p:cNvPicPr>
            <a:picLocks noChangeAspect="1" noChangeArrowheads="1"/>
          </p:cNvPicPr>
          <p:nvPr/>
        </p:nvPicPr>
        <p:blipFill>
          <a:blip r:embed="rId3"/>
          <a:srcRect/>
          <a:stretch>
            <a:fillRect/>
          </a:stretch>
        </p:blipFill>
        <p:spPr bwMode="auto">
          <a:xfrm>
            <a:off x="2124075" y="1484313"/>
            <a:ext cx="5370513" cy="5035550"/>
          </a:xfrm>
          <a:prstGeom prst="rect">
            <a:avLst/>
          </a:prstGeom>
          <a:noFill/>
          <a:ln w="9525">
            <a:noFill/>
            <a:miter lim="800000"/>
            <a:headEnd/>
            <a:tailEnd/>
          </a:ln>
        </p:spPr>
      </p:pic>
      <p:sp>
        <p:nvSpPr>
          <p:cNvPr id="98309" name="Rectangle 4"/>
          <p:cNvSpPr>
            <a:spLocks noGrp="1" noChangeArrowheads="1"/>
          </p:cNvSpPr>
          <p:nvPr>
            <p:ph type="title" idx="4294967295"/>
          </p:nvPr>
        </p:nvSpPr>
        <p:spPr bwMode="auto">
          <a:noFill/>
        </p:spPr>
        <p:txBody>
          <a:bodyPr wrap="square" numCol="1" anchor="t" compatLnSpc="1">
            <a:prstTxWarp prst="textNoShape">
              <a:avLst/>
            </a:prstTxWarp>
          </a:bodyPr>
          <a:lstStyle/>
          <a:p>
            <a:pPr eaLnBrk="1" hangingPunct="1"/>
            <a:r>
              <a:rPr lang="en-US" sz="3800" smtClean="0">
                <a:solidFill>
                  <a:srgbClr val="0000FF"/>
                </a:solidFill>
                <a:effectLst/>
              </a:rPr>
              <a:t>Edi Catheter positioning procedure</a:t>
            </a:r>
            <a:br>
              <a:rPr lang="en-US" sz="3800" smtClean="0">
                <a:solidFill>
                  <a:srgbClr val="0000FF"/>
                </a:solidFill>
                <a:effectLst/>
              </a:rPr>
            </a:br>
            <a:r>
              <a:rPr lang="en-US" smtClean="0">
                <a:solidFill>
                  <a:srgbClr val="0000FF"/>
                </a:solidFill>
                <a:effectLst/>
              </a:rPr>
              <a:t>The NEX-measure</a:t>
            </a:r>
          </a:p>
        </p:txBody>
      </p:sp>
      <p:pic>
        <p:nvPicPr>
          <p:cNvPr id="192521" name="Picture 9" descr="NEX 2 - CS"/>
          <p:cNvPicPr>
            <a:picLocks noChangeAspect="1" noChangeArrowheads="1"/>
          </p:cNvPicPr>
          <p:nvPr/>
        </p:nvPicPr>
        <p:blipFill>
          <a:blip r:embed="rId4"/>
          <a:srcRect/>
          <a:stretch>
            <a:fillRect/>
          </a:stretch>
        </p:blipFill>
        <p:spPr bwMode="auto">
          <a:xfrm>
            <a:off x="2124075" y="1484313"/>
            <a:ext cx="5368925" cy="5033962"/>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92521"/>
                                        </p:tgtEl>
                                        <p:attrNameLst>
                                          <p:attrName>style.visibility</p:attrName>
                                        </p:attrNameLst>
                                      </p:cBhvr>
                                      <p:to>
                                        <p:strVal val="visible"/>
                                      </p:to>
                                    </p:set>
                                    <p:animEffect transition="in" filter="wipe(up)">
                                      <p:cBhvr>
                                        <p:cTn id="7" dur="2000"/>
                                        <p:tgtEl>
                                          <p:spTgt spid="1925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Espaço Reservado para Número de Slide 3"/>
          <p:cNvSpPr txBox="1">
            <a:spLocks noGrp="1"/>
          </p:cNvSpPr>
          <p:nvPr/>
        </p:nvSpPr>
        <p:spPr bwMode="auto">
          <a:xfrm>
            <a:off x="6718300" y="6248400"/>
            <a:ext cx="1905000" cy="457200"/>
          </a:xfrm>
          <a:prstGeom prst="rect">
            <a:avLst/>
          </a:prstGeom>
          <a:noFill/>
          <a:ln w="9525">
            <a:noFill/>
            <a:miter lim="800000"/>
            <a:headEnd/>
            <a:tailEnd/>
          </a:ln>
        </p:spPr>
        <p:txBody>
          <a:bodyPr/>
          <a:lstStyle/>
          <a:p>
            <a:pPr algn="r"/>
            <a:fld id="{3662CB94-D1AE-41F5-A20E-AAF6D5408C82}" type="slidenum">
              <a:rPr lang="en-US" sz="1400">
                <a:latin typeface="Comic Sans MS" pitchFamily="66" charset="0"/>
              </a:rPr>
              <a:pPr algn="r"/>
              <a:t>69</a:t>
            </a:fld>
            <a:endParaRPr lang="en-US" sz="1400">
              <a:latin typeface="Comic Sans MS" pitchFamily="66" charset="0"/>
            </a:endParaRPr>
          </a:p>
        </p:txBody>
      </p:sp>
      <p:sp>
        <p:nvSpPr>
          <p:cNvPr id="5" name="Espaço Reservado para Número de Slide 4"/>
          <p:cNvSpPr txBox="1">
            <a:spLocks noGrp="1"/>
          </p:cNvSpPr>
          <p:nvPr/>
        </p:nvSpPr>
        <p:spPr bwMode="auto">
          <a:xfrm>
            <a:off x="6804025" y="6507163"/>
            <a:ext cx="1905000" cy="198437"/>
          </a:xfrm>
          <a:prstGeom prst="rect">
            <a:avLst/>
          </a:prstGeom>
          <a:noFill/>
          <a:ln>
            <a:miter lim="800000"/>
            <a:headEnd/>
            <a:tailEnd/>
          </a:ln>
        </p:spPr>
        <p:txBody>
          <a:bodyPr/>
          <a:lstStyle/>
          <a:p>
            <a:pPr algn="r" eaLnBrk="0" hangingPunct="0">
              <a:defRPr/>
            </a:pPr>
            <a:fld id="{611EB25C-2F62-4661-A9B2-2FEE71BEFDB3}" type="slidenum">
              <a:rPr lang="en-US" altLang="en-US" sz="1000">
                <a:latin typeface="+mn-lt"/>
                <a:ea typeface="+mn-ea"/>
                <a:cs typeface="+mn-cs"/>
              </a:rPr>
              <a:pPr algn="r" eaLnBrk="0" hangingPunct="0">
                <a:defRPr/>
              </a:pPr>
              <a:t>69</a:t>
            </a:fld>
            <a:endParaRPr lang="en-US" altLang="en-US" sz="1000">
              <a:latin typeface="+mn-lt"/>
              <a:ea typeface="+mn-ea"/>
              <a:cs typeface="+mn-cs"/>
            </a:endParaRPr>
          </a:p>
        </p:txBody>
      </p:sp>
      <p:sp>
        <p:nvSpPr>
          <p:cNvPr id="100356" name="Rectangle 2"/>
          <p:cNvSpPr>
            <a:spLocks noGrp="1" noChangeArrowheads="1"/>
          </p:cNvSpPr>
          <p:nvPr>
            <p:ph type="title" idx="4294967295"/>
          </p:nvPr>
        </p:nvSpPr>
        <p:spPr bwMode="auto">
          <a:noFill/>
        </p:spPr>
        <p:txBody>
          <a:bodyPr wrap="square" numCol="1" anchor="t" compatLnSpc="1">
            <a:prstTxWarp prst="textNoShape">
              <a:avLst/>
            </a:prstTxWarp>
          </a:bodyPr>
          <a:lstStyle/>
          <a:p>
            <a:pPr eaLnBrk="1" hangingPunct="1"/>
            <a:r>
              <a:rPr lang="en-US" smtClean="0">
                <a:solidFill>
                  <a:srgbClr val="0000FF"/>
                </a:solidFill>
                <a:effectLst/>
              </a:rPr>
              <a:t>Benefícios do NAVA</a:t>
            </a:r>
          </a:p>
        </p:txBody>
      </p:sp>
      <p:sp>
        <p:nvSpPr>
          <p:cNvPr id="100357" name="Rectangle 3"/>
          <p:cNvSpPr>
            <a:spLocks noGrp="1" noChangeArrowheads="1"/>
          </p:cNvSpPr>
          <p:nvPr>
            <p:ph type="body" idx="4294967295"/>
          </p:nvPr>
        </p:nvSpPr>
        <p:spPr/>
        <p:txBody>
          <a:bodyPr/>
          <a:lstStyle/>
          <a:p>
            <a:pPr marL="195263" indent="-195263" eaLnBrk="1" hangingPunct="1"/>
            <a:r>
              <a:rPr lang="en-US" sz="3200" smtClean="0">
                <a:solidFill>
                  <a:srgbClr val="0000FF"/>
                </a:solidFill>
              </a:rPr>
              <a:t>Melhora a interação do paciente com o ventilador</a:t>
            </a:r>
            <a:r>
              <a:rPr lang="en-US" smtClean="0"/>
              <a:t> </a:t>
            </a:r>
          </a:p>
          <a:p>
            <a:pPr marL="195263" indent="-195263" eaLnBrk="1" hangingPunct="1"/>
            <a:r>
              <a:rPr lang="en-US" smtClean="0"/>
              <a:t>Aumenta a monitorização respiratória</a:t>
            </a:r>
          </a:p>
          <a:p>
            <a:pPr marL="195263" indent="-195263" eaLnBrk="1" hangingPunct="1"/>
            <a:r>
              <a:rPr lang="pt-BR" smtClean="0"/>
              <a:t>Desfecho final: Mortalidade e Morbidade ????</a:t>
            </a:r>
            <a:endParaRPr lang="en-US" smtClean="0"/>
          </a:p>
        </p:txBody>
      </p:sp>
    </p:spTree>
  </p:cSld>
  <p:clrMapOvr>
    <a:masterClrMapping/>
  </p:clrMapOvr>
  <p:transition spd="slow">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Espaço Reservado para Número de Slide 5"/>
          <p:cNvSpPr txBox="1">
            <a:spLocks noGrp="1"/>
          </p:cNvSpPr>
          <p:nvPr/>
        </p:nvSpPr>
        <p:spPr bwMode="auto">
          <a:xfrm>
            <a:off x="6718300" y="6248400"/>
            <a:ext cx="1905000" cy="457200"/>
          </a:xfrm>
          <a:prstGeom prst="rect">
            <a:avLst/>
          </a:prstGeom>
          <a:noFill/>
          <a:ln w="9525">
            <a:noFill/>
            <a:miter lim="800000"/>
            <a:headEnd/>
            <a:tailEnd/>
          </a:ln>
        </p:spPr>
        <p:txBody>
          <a:bodyPr/>
          <a:lstStyle/>
          <a:p>
            <a:pPr algn="r"/>
            <a:fld id="{7F7F6F7F-CA10-4528-A883-4F6853142B3F}" type="slidenum">
              <a:rPr lang="en-US" sz="1400">
                <a:latin typeface="Comic Sans MS" pitchFamily="66" charset="0"/>
              </a:rPr>
              <a:pPr algn="r"/>
              <a:t>70</a:t>
            </a:fld>
            <a:endParaRPr lang="en-US" sz="1400">
              <a:latin typeface="Comic Sans MS" pitchFamily="66" charset="0"/>
            </a:endParaRPr>
          </a:p>
        </p:txBody>
      </p:sp>
      <p:sp>
        <p:nvSpPr>
          <p:cNvPr id="5" name="Espaço Reservado para Número de Slide 4"/>
          <p:cNvSpPr txBox="1">
            <a:spLocks noGrp="1"/>
          </p:cNvSpPr>
          <p:nvPr/>
        </p:nvSpPr>
        <p:spPr bwMode="auto">
          <a:xfrm>
            <a:off x="6804025" y="6507163"/>
            <a:ext cx="1905000" cy="198437"/>
          </a:xfrm>
          <a:prstGeom prst="rect">
            <a:avLst/>
          </a:prstGeom>
          <a:noFill/>
          <a:ln>
            <a:miter lim="800000"/>
            <a:headEnd/>
            <a:tailEnd/>
          </a:ln>
        </p:spPr>
        <p:txBody>
          <a:bodyPr/>
          <a:lstStyle/>
          <a:p>
            <a:pPr algn="r" eaLnBrk="0" hangingPunct="0">
              <a:defRPr/>
            </a:pPr>
            <a:fld id="{E0C19371-33B2-4B51-9676-0CF80AE5A40E}" type="slidenum">
              <a:rPr lang="en-US" altLang="en-US" sz="1000">
                <a:latin typeface="+mn-lt"/>
                <a:ea typeface="+mn-ea"/>
                <a:cs typeface="+mn-cs"/>
              </a:rPr>
              <a:pPr algn="r" eaLnBrk="0" hangingPunct="0">
                <a:defRPr/>
              </a:pPr>
              <a:t>70</a:t>
            </a:fld>
            <a:endParaRPr lang="en-US" altLang="en-US" sz="1000">
              <a:latin typeface="+mn-lt"/>
              <a:ea typeface="+mn-ea"/>
              <a:cs typeface="+mn-cs"/>
            </a:endParaRPr>
          </a:p>
        </p:txBody>
      </p:sp>
      <p:sp>
        <p:nvSpPr>
          <p:cNvPr id="102404" name="Rectangle 5"/>
          <p:cNvSpPr>
            <a:spLocks noGrp="1" noChangeArrowheads="1"/>
          </p:cNvSpPr>
          <p:nvPr>
            <p:ph type="title" idx="4294967295"/>
          </p:nvPr>
        </p:nvSpPr>
        <p:spPr bwMode="auto">
          <a:noFill/>
        </p:spPr>
        <p:txBody>
          <a:bodyPr wrap="square" numCol="1" anchor="b" compatLnSpc="1">
            <a:prstTxWarp prst="textNoShape">
              <a:avLst/>
            </a:prstTxWarp>
          </a:bodyPr>
          <a:lstStyle/>
          <a:p>
            <a:pPr eaLnBrk="1" hangingPunct="1"/>
            <a:r>
              <a:rPr lang="en-US" smtClean="0">
                <a:solidFill>
                  <a:srgbClr val="0000FF"/>
                </a:solidFill>
                <a:effectLst/>
              </a:rPr>
              <a:t>Independente do Modo Ventilatório escolhido:</a:t>
            </a:r>
          </a:p>
        </p:txBody>
      </p:sp>
      <p:sp>
        <p:nvSpPr>
          <p:cNvPr id="102405" name="Rectangle 3"/>
          <p:cNvSpPr>
            <a:spLocks noGrp="1" noChangeArrowheads="1"/>
          </p:cNvSpPr>
          <p:nvPr>
            <p:ph type="body" idx="4294967295"/>
          </p:nvPr>
        </p:nvSpPr>
        <p:spPr>
          <a:ln w="76200">
            <a:solidFill>
              <a:srgbClr val="0000FF"/>
            </a:solidFill>
          </a:ln>
        </p:spPr>
        <p:txBody>
          <a:bodyPr/>
          <a:lstStyle/>
          <a:p>
            <a:pPr marL="609600" indent="-609600" eaLnBrk="1" hangingPunct="1">
              <a:lnSpc>
                <a:spcPct val="90000"/>
              </a:lnSpc>
              <a:buFontTx/>
              <a:buAutoNum type="alphaLcParenR"/>
            </a:pPr>
            <a:r>
              <a:rPr lang="pt-BR" sz="2000" smtClean="0"/>
              <a:t>Conhecer bem como funciona, isto é, estude o mecanismo de funcionamento</a:t>
            </a:r>
          </a:p>
          <a:p>
            <a:pPr marL="609600" indent="-609600" eaLnBrk="1" hangingPunct="1">
              <a:lnSpc>
                <a:spcPct val="90000"/>
              </a:lnSpc>
              <a:buFontTx/>
              <a:buAutoNum type="alphaLcParenR"/>
            </a:pPr>
            <a:r>
              <a:rPr lang="pt-BR" sz="2000" smtClean="0"/>
              <a:t>Evite VILI ( Lesão </a:t>
            </a:r>
            <a:r>
              <a:rPr lang="pt-BR" sz="2000" b="1" smtClean="0">
                <a:solidFill>
                  <a:srgbClr val="FF0000"/>
                </a:solidFill>
              </a:rPr>
              <a:t>induzida</a:t>
            </a:r>
            <a:r>
              <a:rPr lang="pt-BR" sz="2000" smtClean="0"/>
              <a:t> pela VM) , isto é, evite hiperventilação e hiperoxemia</a:t>
            </a:r>
          </a:p>
          <a:p>
            <a:pPr marL="609600" indent="-609600" eaLnBrk="1" hangingPunct="1">
              <a:lnSpc>
                <a:spcPct val="90000"/>
              </a:lnSpc>
              <a:buFontTx/>
              <a:buAutoNum type="alphaLcParenR"/>
            </a:pPr>
            <a:r>
              <a:rPr lang="pt-BR" sz="2000" smtClean="0"/>
              <a:t>Evite Pneumonia associada a VM</a:t>
            </a:r>
          </a:p>
          <a:p>
            <a:pPr marL="609600" indent="-609600" eaLnBrk="1" hangingPunct="1">
              <a:lnSpc>
                <a:spcPct val="90000"/>
              </a:lnSpc>
              <a:buFontTx/>
              <a:buAutoNum type="alphaLcParenR"/>
            </a:pPr>
            <a:r>
              <a:rPr lang="pt-BR" sz="2000" smtClean="0"/>
              <a:t>Evite Tempo prolongado de VM, isto é, desmame no momento adequado</a:t>
            </a:r>
            <a:endParaRPr lang="en-US" sz="2000" smtClean="0"/>
          </a:p>
        </p:txBody>
      </p:sp>
    </p:spTree>
  </p:cSld>
  <p:clrMapOvr>
    <a:masterClrMapping/>
  </p:clrMapOvr>
  <p:transition spd="slow">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588" name="Group 20"/>
          <p:cNvGraphicFramePr>
            <a:graphicFrameLocks noGrp="1"/>
          </p:cNvGraphicFramePr>
          <p:nvPr/>
        </p:nvGraphicFramePr>
        <p:xfrm>
          <a:off x="962025" y="2546350"/>
          <a:ext cx="6780213" cy="1738313"/>
        </p:xfrm>
        <a:graphic>
          <a:graphicData uri="http://schemas.openxmlformats.org/drawingml/2006/table">
            <a:tbl>
              <a:tblPr/>
              <a:tblGrid>
                <a:gridCol w="5237163"/>
                <a:gridCol w="1543050"/>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999999"/>
                          </a:solidFill>
                          <a:effectLst/>
                          <a:latin typeface="Verdana" pitchFamily="34" charset="0"/>
                          <a:ea typeface="MS PGothic" pitchFamily="34" charset="-128"/>
                        </a:rPr>
                        <a:t>III Congresso Centro-Oeste de Medicina Intensiva: Ventila</a:t>
                      </a:r>
                      <a:r>
                        <a:rPr kumimoji="0" lang="en-US" sz="1800" b="1" i="0" u="none" strike="noStrike" cap="none" normalizeH="0" baseline="0" smtClean="0">
                          <a:ln>
                            <a:noFill/>
                          </a:ln>
                          <a:solidFill>
                            <a:srgbClr val="999999"/>
                          </a:solidFill>
                          <a:effectLst/>
                          <a:latin typeface="Calisto MT"/>
                          <a:ea typeface="MS PGothic" pitchFamily="34" charset="-128"/>
                        </a:rPr>
                        <a:t>ç</a:t>
                      </a:r>
                      <a:r>
                        <a:rPr kumimoji="0" lang="en-US" sz="1800" b="1" i="0" u="none" strike="noStrike" cap="none" normalizeH="0" baseline="0" smtClean="0">
                          <a:ln>
                            <a:noFill/>
                          </a:ln>
                          <a:solidFill>
                            <a:srgbClr val="999999"/>
                          </a:solidFill>
                          <a:effectLst/>
                          <a:latin typeface="Verdana" pitchFamily="34" charset="0"/>
                          <a:ea typeface="MS PGothic" pitchFamily="34" charset="-128"/>
                        </a:rPr>
                        <a:t>ão Mecânica Protetora em Neonatologia-Prevenindo a Displasia Broncopulmonar. Goiânia, 9/5/2009)</a:t>
                      </a:r>
                      <a:r>
                        <a:rPr kumimoji="0" lang="en-US" sz="1800" b="0" i="0" u="none" strike="noStrike" cap="none" normalizeH="0" baseline="0" smtClean="0">
                          <a:ln>
                            <a:noFill/>
                          </a:ln>
                          <a:solidFill>
                            <a:schemeClr val="tx1"/>
                          </a:solidFill>
                          <a:effectLst/>
                          <a:latin typeface="Calisto MT"/>
                          <a:ea typeface="MS PGothic" pitchFamily="34" charset="-128"/>
                        </a:rPr>
                        <a:t/>
                      </a:r>
                      <a:br>
                        <a:rPr kumimoji="0" lang="en-US" sz="1800" b="0" i="0" u="none" strike="noStrike" cap="none" normalizeH="0" baseline="0" smtClean="0">
                          <a:ln>
                            <a:noFill/>
                          </a:ln>
                          <a:solidFill>
                            <a:schemeClr val="tx1"/>
                          </a:solidFill>
                          <a:effectLst/>
                          <a:latin typeface="Calisto MT"/>
                          <a:ea typeface="MS PGothic" pitchFamily="34" charset="-128"/>
                        </a:rPr>
                      </a:br>
                      <a:r>
                        <a:rPr kumimoji="0" lang="en-US" sz="1800" b="0" i="0" u="none" strike="noStrike" cap="none" normalizeH="0" baseline="0" smtClean="0">
                          <a:ln>
                            <a:noFill/>
                          </a:ln>
                          <a:solidFill>
                            <a:srgbClr val="999999"/>
                          </a:solidFill>
                          <a:effectLst/>
                          <a:latin typeface="Verdana" pitchFamily="34" charset="0"/>
                          <a:ea typeface="MS PGothic" pitchFamily="34" charset="-128"/>
                        </a:rPr>
                        <a:t>Autor(es): Paulo R. Margotto</a:t>
                      </a:r>
                      <a:endParaRPr kumimoji="0" lang="en-US" sz="1800" b="0" i="0" u="none" strike="noStrike" cap="none" normalizeH="0" baseline="0" smtClean="0">
                        <a:ln>
                          <a:noFill/>
                        </a:ln>
                        <a:solidFill>
                          <a:schemeClr val="tx1"/>
                        </a:solidFill>
                        <a:effectLst/>
                        <a:latin typeface="Calisto MT"/>
                        <a:ea typeface="MS PGothic" pitchFamily="34" charset="-128"/>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listo MT"/>
                          <a:ea typeface="MS PGothic" pitchFamily="34" charset="-128"/>
                          <a:hlinkClick r:id="rId2"/>
                        </a:rPr>
                        <a:t>  </a:t>
                      </a:r>
                      <a:endParaRPr kumimoji="0" lang="en-US" sz="1400" b="0" i="0" u="none" strike="noStrike" cap="none" normalizeH="0" baseline="0" smtClean="0">
                        <a:ln>
                          <a:noFill/>
                        </a:ln>
                        <a:solidFill>
                          <a:schemeClr val="tx1"/>
                        </a:solidFill>
                        <a:effectLst/>
                        <a:latin typeface="Calisto MT"/>
                        <a:ea typeface="MS PGothic" pitchFamily="34" charset="-128"/>
                      </a:endParaRP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109574" name="Picture 6" descr="link2">
            <a:hlinkClick r:id="rId2"/>
          </p:cNvPr>
          <p:cNvPicPr>
            <a:picLocks noChangeAspect="1" noChangeArrowheads="1"/>
          </p:cNvPicPr>
          <p:nvPr/>
        </p:nvPicPr>
        <p:blipFill>
          <a:blip r:embed="rId3"/>
          <a:srcRect/>
          <a:stretch>
            <a:fillRect/>
          </a:stretch>
        </p:blipFill>
        <p:spPr bwMode="auto">
          <a:xfrm>
            <a:off x="7037388" y="3373438"/>
            <a:ext cx="352425" cy="285750"/>
          </a:xfrm>
          <a:prstGeom prst="rect">
            <a:avLst/>
          </a:prstGeom>
          <a:noFill/>
        </p:spPr>
      </p:pic>
    </p:spTree>
  </p:cSld>
  <p:clrMapOvr>
    <a:masterClrMapping/>
  </p:clrMapOvr>
  <p:transition spd="slow">
    <p:fade/>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p:cNvSpPr>
          <p:nvPr>
            <p:ph type="subTitle" idx="4294967295"/>
          </p:nvPr>
        </p:nvSpPr>
        <p:spPr>
          <a:xfrm>
            <a:off x="395288" y="2420938"/>
            <a:ext cx="8458200" cy="1752600"/>
          </a:xfrm>
        </p:spPr>
        <p:txBody>
          <a:bodyPr/>
          <a:lstStyle/>
          <a:p>
            <a:pPr marL="0" indent="0">
              <a:buFont typeface="Wingdings" pitchFamily="2" charset="2"/>
              <a:buNone/>
            </a:pPr>
            <a:r>
              <a:rPr lang="pt-BR" smtClean="0">
                <a:solidFill>
                  <a:srgbClr val="FFFFFF"/>
                </a:solidFill>
              </a:rPr>
              <a:t>               </a:t>
            </a:r>
            <a:r>
              <a:rPr lang="pt-BR" smtClean="0">
                <a:solidFill>
                  <a:schemeClr val="tx1"/>
                </a:solidFill>
              </a:rPr>
              <a:t>-</a:t>
            </a:r>
            <a:r>
              <a:rPr lang="pt-BR" sz="1800" b="1" smtClean="0">
                <a:solidFill>
                  <a:schemeClr val="tx1"/>
                </a:solidFill>
              </a:rPr>
              <a:t>Volume-cycled ventilation  (VCV)</a:t>
            </a:r>
          </a:p>
          <a:p>
            <a:pPr marL="0" indent="0">
              <a:buFont typeface="Wingdings" pitchFamily="2" charset="2"/>
              <a:buNone/>
            </a:pPr>
            <a:r>
              <a:rPr lang="pt-BR" sz="1800" b="1" smtClean="0">
                <a:solidFill>
                  <a:schemeClr val="tx1"/>
                </a:solidFill>
              </a:rPr>
              <a:t>                    -Pressure-regulated volume control (PRVC)</a:t>
            </a:r>
          </a:p>
          <a:p>
            <a:pPr marL="0" indent="0">
              <a:buFont typeface="Wingdings" pitchFamily="2" charset="2"/>
              <a:buNone/>
            </a:pPr>
            <a:r>
              <a:rPr lang="pt-BR" sz="1800" b="1" smtClean="0">
                <a:solidFill>
                  <a:schemeClr val="tx1"/>
                </a:solidFill>
              </a:rPr>
              <a:t>                    -Volume-assured pressure support (VAPS)</a:t>
            </a:r>
          </a:p>
          <a:p>
            <a:pPr marL="0" indent="0">
              <a:buFont typeface="Wingdings" pitchFamily="2" charset="2"/>
              <a:buNone/>
            </a:pPr>
            <a:r>
              <a:rPr lang="pt-BR" sz="1800" b="1" smtClean="0">
                <a:solidFill>
                  <a:schemeClr val="tx1"/>
                </a:solidFill>
              </a:rPr>
              <a:t>                    -Volume guarantee ventilation (VGV)</a:t>
            </a:r>
          </a:p>
          <a:p>
            <a:pPr marL="0" indent="0" algn="ctr">
              <a:buFont typeface="Wingdings" pitchFamily="2" charset="2"/>
              <a:buNone/>
            </a:pPr>
            <a:r>
              <a:rPr lang="pt-BR" sz="1800" smtClean="0">
                <a:solidFill>
                  <a:srgbClr val="0000FF"/>
                </a:solidFill>
              </a:rPr>
              <a:t>Quais são as evidências?</a:t>
            </a:r>
            <a:r>
              <a:rPr lang="pt-BR" sz="1800" smtClean="0">
                <a:solidFill>
                  <a:srgbClr val="FFFFFF"/>
                </a:solidFill>
              </a:rPr>
              <a:t> </a:t>
            </a:r>
            <a:r>
              <a:rPr lang="pt-BR" sz="1800" smtClean="0">
                <a:solidFill>
                  <a:schemeClr val="tx1"/>
                </a:solidFill>
              </a:rPr>
              <a:t>Trials randomizados e controlados com-</a:t>
            </a:r>
          </a:p>
          <a:p>
            <a:pPr marL="0" indent="0" algn="ctr">
              <a:buFont typeface="Wingdings" pitchFamily="2" charset="2"/>
              <a:buNone/>
            </a:pPr>
            <a:r>
              <a:rPr lang="pt-BR" sz="1800" smtClean="0">
                <a:solidFill>
                  <a:schemeClr val="tx1"/>
                </a:solidFill>
              </a:rPr>
              <a:t>parando com a ventilação convencional mostraram:</a:t>
            </a:r>
          </a:p>
          <a:p>
            <a:pPr marL="0" indent="0" algn="ctr">
              <a:buFont typeface="Wingdings" pitchFamily="2" charset="2"/>
              <a:buNone/>
            </a:pPr>
            <a:r>
              <a:rPr lang="pt-BR" sz="1800" smtClean="0">
                <a:solidFill>
                  <a:schemeClr val="tx1"/>
                </a:solidFill>
              </a:rPr>
              <a:t>-sem diferenças na morte, escape de ar, LPV e DBP, neurodesenvolvimento</a:t>
            </a:r>
          </a:p>
          <a:p>
            <a:pPr marL="0" indent="0" algn="ctr">
              <a:buFont typeface="Wingdings" pitchFamily="2" charset="2"/>
              <a:buNone/>
            </a:pPr>
            <a:endParaRPr lang="pt-BR" sz="1800" smtClean="0">
              <a:solidFill>
                <a:schemeClr val="tx1"/>
              </a:solidFill>
            </a:endParaRPr>
          </a:p>
        </p:txBody>
      </p:sp>
      <p:sp>
        <p:nvSpPr>
          <p:cNvPr id="110595" name="Rectangle 3"/>
          <p:cNvSpPr txBox="1">
            <a:spLocks noChangeArrowheads="1"/>
          </p:cNvSpPr>
          <p:nvPr/>
        </p:nvSpPr>
        <p:spPr bwMode="auto">
          <a:xfrm>
            <a:off x="0" y="76200"/>
            <a:ext cx="9144000" cy="838200"/>
          </a:xfrm>
          <a:prstGeom prst="rect">
            <a:avLst/>
          </a:prstGeom>
          <a:noFill/>
          <a:ln w="9525">
            <a:noFill/>
            <a:miter lim="800000"/>
            <a:headEnd/>
            <a:tailEnd/>
          </a:ln>
        </p:spPr>
        <p:txBody>
          <a:bodyPr/>
          <a:lstStyle/>
          <a:p>
            <a:r>
              <a:rPr lang="pt-BR" sz="3000" b="1">
                <a:solidFill>
                  <a:srgbClr val="0000FF"/>
                </a:solidFill>
                <a:latin typeface="Arial" charset="0"/>
              </a:rPr>
              <a:t>VENTILAÇÃO NO RECÉM-</a:t>
            </a:r>
            <a:r>
              <a:rPr lang="pt-BR" sz="2900" b="1">
                <a:solidFill>
                  <a:srgbClr val="0000FF"/>
                </a:solidFill>
                <a:latin typeface="Arial" charset="0"/>
              </a:rPr>
              <a:t>NASCIDO PREMATURO</a:t>
            </a:r>
          </a:p>
          <a:p>
            <a:pPr algn="ctr"/>
            <a:r>
              <a:rPr lang="pt-BR" sz="2400" b="1">
                <a:solidFill>
                  <a:srgbClr val="0000FF"/>
                </a:solidFill>
                <a:latin typeface="Arial" charset="0"/>
              </a:rPr>
              <a:t>ESTRATÉGIAS PROTETORAS PULMONARES</a:t>
            </a:r>
          </a:p>
        </p:txBody>
      </p:sp>
      <p:sp>
        <p:nvSpPr>
          <p:cNvPr id="110596" name="Rectangle 4"/>
          <p:cNvSpPr>
            <a:spLocks noGrp="1" noChangeArrowheads="1"/>
          </p:cNvSpPr>
          <p:nvPr>
            <p:ph type="ctrTitle" idx="4294967295"/>
          </p:nvPr>
        </p:nvSpPr>
        <p:spPr bwMode="auto">
          <a:xfrm>
            <a:off x="609600" y="1277938"/>
            <a:ext cx="8305800" cy="1143000"/>
          </a:xfrm>
          <a:noFill/>
        </p:spPr>
        <p:txBody>
          <a:bodyPr wrap="square" numCol="1" compatLnSpc="1">
            <a:prstTxWarp prst="textNoShape">
              <a:avLst/>
            </a:prstTxWarp>
          </a:bodyPr>
          <a:lstStyle/>
          <a:p>
            <a:r>
              <a:rPr lang="pt-BR" sz="2400" smtClean="0">
                <a:solidFill>
                  <a:schemeClr val="tx1"/>
                </a:solidFill>
                <a:effectLst/>
              </a:rPr>
              <a:t>Modos novos e alternativos de Ventilação Mecânica</a:t>
            </a:r>
            <a:br>
              <a:rPr lang="pt-BR" sz="2400" smtClean="0">
                <a:solidFill>
                  <a:schemeClr val="tx1"/>
                </a:solidFill>
                <a:effectLst/>
              </a:rPr>
            </a:br>
            <a:r>
              <a:rPr lang="pt-BR" sz="3800" smtClean="0">
                <a:solidFill>
                  <a:srgbClr val="FFFF00"/>
                </a:solidFill>
                <a:effectLst/>
              </a:rPr>
              <a:t/>
            </a:r>
            <a:br>
              <a:rPr lang="pt-BR" sz="3800" smtClean="0">
                <a:solidFill>
                  <a:srgbClr val="FFFF00"/>
                </a:solidFill>
                <a:effectLst/>
              </a:rPr>
            </a:br>
            <a:r>
              <a:rPr lang="pt-BR" sz="3800" smtClean="0">
                <a:solidFill>
                  <a:srgbClr val="0000FF"/>
                </a:solidFill>
                <a:effectLst/>
              </a:rPr>
              <a:t>a)</a:t>
            </a:r>
            <a:r>
              <a:rPr lang="pt-BR" sz="3800" smtClean="0">
                <a:solidFill>
                  <a:srgbClr val="FFFF00"/>
                </a:solidFill>
                <a:effectLst/>
              </a:rPr>
              <a:t> </a:t>
            </a:r>
            <a:r>
              <a:rPr lang="pt-BR" sz="3800" b="1" smtClean="0">
                <a:solidFill>
                  <a:srgbClr val="0000FF"/>
                </a:solidFill>
                <a:effectLst/>
              </a:rPr>
              <a:t>Ventilação controlada a volume</a:t>
            </a:r>
          </a:p>
        </p:txBody>
      </p:sp>
      <p:sp>
        <p:nvSpPr>
          <p:cNvPr id="110597" name="Text Box 5"/>
          <p:cNvSpPr txBox="1">
            <a:spLocks noChangeArrowheads="1"/>
          </p:cNvSpPr>
          <p:nvPr/>
        </p:nvSpPr>
        <p:spPr bwMode="auto">
          <a:xfrm>
            <a:off x="5321300" y="6248400"/>
            <a:ext cx="3822700" cy="457200"/>
          </a:xfrm>
          <a:prstGeom prst="rect">
            <a:avLst/>
          </a:prstGeom>
          <a:noFill/>
          <a:ln w="9525">
            <a:noFill/>
            <a:miter lim="800000"/>
            <a:headEnd/>
            <a:tailEnd/>
          </a:ln>
          <a:effectLst/>
        </p:spPr>
        <p:txBody>
          <a:bodyPr wrap="none">
            <a:spAutoFit/>
          </a:bodyPr>
          <a:lstStyle/>
          <a:p>
            <a:r>
              <a:rPr lang="pt-BR" sz="2400">
                <a:latin typeface="Times New Roman" pitchFamily="18" charset="0"/>
              </a:rPr>
              <a:t>Hummler H, Schulze A, 2009</a:t>
            </a:r>
          </a:p>
        </p:txBody>
      </p:sp>
    </p:spTree>
  </p:cSld>
  <p:clrMapOvr>
    <a:masterClrMapping/>
  </p:clrMapOvr>
  <p:transition spd="slow">
    <p:fade/>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p:cNvSpPr>
          <p:nvPr>
            <p:ph type="subTitle" idx="4294967295"/>
          </p:nvPr>
        </p:nvSpPr>
        <p:spPr>
          <a:xfrm>
            <a:off x="685800" y="1676400"/>
            <a:ext cx="7772400" cy="1752600"/>
          </a:xfrm>
        </p:spPr>
        <p:txBody>
          <a:bodyPr/>
          <a:lstStyle/>
          <a:p>
            <a:pPr marL="0" indent="0">
              <a:buFont typeface="Wingdings" pitchFamily="2" charset="2"/>
              <a:buNone/>
            </a:pPr>
            <a:r>
              <a:rPr lang="pt-BR" b="1" smtClean="0">
                <a:solidFill>
                  <a:srgbClr val="0000FF"/>
                </a:solidFill>
              </a:rPr>
              <a:t>-</a:t>
            </a:r>
            <a:r>
              <a:rPr lang="pt-BR" sz="1800" b="1" smtClean="0">
                <a:solidFill>
                  <a:srgbClr val="0000FF"/>
                </a:solidFill>
              </a:rPr>
              <a:t>Pressure support ventilation (PSV):</a:t>
            </a:r>
            <a:r>
              <a:rPr lang="pt-BR" sz="1800" b="1" smtClean="0">
                <a:solidFill>
                  <a:srgbClr val="FFFF00"/>
                </a:solidFill>
              </a:rPr>
              <a:t> </a:t>
            </a:r>
            <a:r>
              <a:rPr lang="pt-BR" sz="1800" b="1" smtClean="0">
                <a:solidFill>
                  <a:schemeClr val="tx1"/>
                </a:solidFill>
              </a:rPr>
              <a:t>pode vir a ser útil no desmame; são necessários  grandes ensaios para comprovar benefícios</a:t>
            </a:r>
          </a:p>
          <a:p>
            <a:pPr marL="0" indent="0">
              <a:buFont typeface="Wingdings" pitchFamily="2" charset="2"/>
              <a:buNone/>
            </a:pPr>
            <a:r>
              <a:rPr lang="pt-BR" sz="1800" b="1" smtClean="0">
                <a:solidFill>
                  <a:srgbClr val="0000FF"/>
                </a:solidFill>
              </a:rPr>
              <a:t>c) </a:t>
            </a:r>
            <a:r>
              <a:rPr lang="pt-BR" b="1" smtClean="0">
                <a:solidFill>
                  <a:srgbClr val="0000FF"/>
                </a:solidFill>
              </a:rPr>
              <a:t>Ventilação proporcional</a:t>
            </a:r>
            <a:r>
              <a:rPr lang="pt-BR" sz="1800" b="1" smtClean="0">
                <a:solidFill>
                  <a:srgbClr val="FFFF00"/>
                </a:solidFill>
              </a:rPr>
              <a:t>: </a:t>
            </a:r>
            <a:r>
              <a:rPr lang="pt-BR" sz="1800" b="1" smtClean="0">
                <a:solidFill>
                  <a:schemeClr val="tx1"/>
                </a:solidFill>
              </a:rPr>
              <a:t>tão efetiva quanto a convencional; faltam estudos para outras patologias</a:t>
            </a:r>
          </a:p>
          <a:p>
            <a:pPr marL="0" indent="0">
              <a:buFont typeface="Wingdings" pitchFamily="2" charset="2"/>
              <a:buNone/>
            </a:pPr>
            <a:r>
              <a:rPr lang="pt-BR" sz="1800" b="1" smtClean="0">
                <a:solidFill>
                  <a:srgbClr val="0000FF"/>
                </a:solidFill>
              </a:rPr>
              <a:t>-Volume-proportional assist ventilation (PAV)</a:t>
            </a:r>
          </a:p>
          <a:p>
            <a:pPr marL="0" indent="0">
              <a:buFont typeface="Wingdings" pitchFamily="2" charset="2"/>
              <a:buNone/>
            </a:pPr>
            <a:r>
              <a:rPr lang="pt-BR" sz="1800" b="1" smtClean="0">
                <a:solidFill>
                  <a:srgbClr val="0000FF"/>
                </a:solidFill>
              </a:rPr>
              <a:t>-Neurally adjusted ventilatory assist (NAVA):</a:t>
            </a:r>
            <a:r>
              <a:rPr lang="pt-BR" sz="1800" b="1" smtClean="0">
                <a:solidFill>
                  <a:srgbClr val="FFFF00"/>
                </a:solidFill>
              </a:rPr>
              <a:t> </a:t>
            </a:r>
            <a:r>
              <a:rPr lang="pt-BR" sz="1800" b="1" smtClean="0">
                <a:solidFill>
                  <a:schemeClr val="tx1"/>
                </a:solidFill>
              </a:rPr>
              <a:t>usa atividade elétrica do diafragma para controlar o ventilador. Sem estudos em pré-termos</a:t>
            </a:r>
          </a:p>
        </p:txBody>
      </p:sp>
      <p:sp>
        <p:nvSpPr>
          <p:cNvPr id="111619" name="Rectangle 3"/>
          <p:cNvSpPr txBox="1">
            <a:spLocks noChangeArrowheads="1"/>
          </p:cNvSpPr>
          <p:nvPr/>
        </p:nvSpPr>
        <p:spPr bwMode="auto">
          <a:xfrm>
            <a:off x="0" y="76200"/>
            <a:ext cx="9144000" cy="838200"/>
          </a:xfrm>
          <a:prstGeom prst="rect">
            <a:avLst/>
          </a:prstGeom>
          <a:noFill/>
          <a:ln w="9525">
            <a:noFill/>
            <a:miter lim="800000"/>
            <a:headEnd/>
            <a:tailEnd/>
          </a:ln>
        </p:spPr>
        <p:txBody>
          <a:bodyPr/>
          <a:lstStyle/>
          <a:p>
            <a:r>
              <a:rPr lang="pt-BR" sz="3000" b="1">
                <a:solidFill>
                  <a:srgbClr val="0000FF"/>
                </a:solidFill>
                <a:latin typeface="Arial" charset="0"/>
              </a:rPr>
              <a:t>VENTILAÇÃO NO RECÉM-</a:t>
            </a:r>
            <a:r>
              <a:rPr lang="pt-BR" sz="2900" b="1">
                <a:solidFill>
                  <a:srgbClr val="0000FF"/>
                </a:solidFill>
                <a:latin typeface="Arial" charset="0"/>
              </a:rPr>
              <a:t>NASCIDO PREMATURO</a:t>
            </a:r>
          </a:p>
          <a:p>
            <a:pPr algn="ctr"/>
            <a:endParaRPr lang="pt-BR" sz="2400" b="1">
              <a:solidFill>
                <a:schemeClr val="bg1"/>
              </a:solidFill>
              <a:latin typeface="Arial" charset="0"/>
            </a:endParaRPr>
          </a:p>
        </p:txBody>
      </p:sp>
      <p:sp>
        <p:nvSpPr>
          <p:cNvPr id="111620" name="Rectangle 4"/>
          <p:cNvSpPr>
            <a:spLocks noChangeArrowheads="1"/>
          </p:cNvSpPr>
          <p:nvPr/>
        </p:nvSpPr>
        <p:spPr bwMode="auto">
          <a:xfrm>
            <a:off x="228600" y="762000"/>
            <a:ext cx="8915400" cy="1143000"/>
          </a:xfrm>
          <a:prstGeom prst="rect">
            <a:avLst/>
          </a:prstGeom>
          <a:noFill/>
          <a:ln w="9525">
            <a:noFill/>
            <a:miter lim="800000"/>
            <a:headEnd/>
            <a:tailEnd/>
          </a:ln>
        </p:spPr>
        <p:txBody>
          <a:bodyPr anchor="ctr"/>
          <a:lstStyle/>
          <a:p>
            <a:pPr algn="ctr" eaLnBrk="0" hangingPunct="0"/>
            <a:r>
              <a:rPr lang="pt-BR" sz="3200">
                <a:latin typeface="Times New Roman" pitchFamily="18" charset="0"/>
              </a:rPr>
              <a:t>Modos novos e alternativos de Ventilação Mecânica</a:t>
            </a:r>
          </a:p>
          <a:p>
            <a:pPr eaLnBrk="0" hangingPunct="0"/>
            <a:r>
              <a:rPr lang="pt-BR" sz="3200">
                <a:solidFill>
                  <a:srgbClr val="FFFF00"/>
                </a:solidFill>
                <a:latin typeface="Times New Roman" pitchFamily="18" charset="0"/>
              </a:rPr>
              <a:t>     </a:t>
            </a:r>
            <a:r>
              <a:rPr lang="pt-BR" sz="3200">
                <a:solidFill>
                  <a:srgbClr val="0000FF"/>
                </a:solidFill>
                <a:latin typeface="Times New Roman" pitchFamily="18" charset="0"/>
              </a:rPr>
              <a:t>b) </a:t>
            </a:r>
            <a:r>
              <a:rPr lang="pt-BR" sz="3200" b="1">
                <a:solidFill>
                  <a:srgbClr val="0000FF"/>
                </a:solidFill>
                <a:latin typeface="Times New Roman" pitchFamily="18" charset="0"/>
              </a:rPr>
              <a:t>Ventilação por suporte de pressão</a:t>
            </a:r>
          </a:p>
          <a:p>
            <a:pPr algn="ctr" eaLnBrk="0" hangingPunct="0"/>
            <a:endParaRPr lang="pt-BR" sz="3200" b="1">
              <a:solidFill>
                <a:srgbClr val="0000FF"/>
              </a:solidFill>
              <a:latin typeface="Times New Roman" pitchFamily="18" charset="0"/>
            </a:endParaRPr>
          </a:p>
        </p:txBody>
      </p:sp>
      <p:sp>
        <p:nvSpPr>
          <p:cNvPr id="111621" name="Text Box 5"/>
          <p:cNvSpPr txBox="1">
            <a:spLocks noChangeArrowheads="1"/>
          </p:cNvSpPr>
          <p:nvPr/>
        </p:nvSpPr>
        <p:spPr bwMode="auto">
          <a:xfrm>
            <a:off x="6530975" y="6400800"/>
            <a:ext cx="2613025" cy="336550"/>
          </a:xfrm>
          <a:prstGeom prst="rect">
            <a:avLst/>
          </a:prstGeom>
          <a:noFill/>
          <a:ln w="9525">
            <a:noFill/>
            <a:miter lim="800000"/>
            <a:headEnd/>
            <a:tailEnd/>
          </a:ln>
          <a:effectLst/>
        </p:spPr>
        <p:txBody>
          <a:bodyPr wrap="none">
            <a:spAutoFit/>
          </a:bodyPr>
          <a:lstStyle/>
          <a:p>
            <a:r>
              <a:rPr lang="pt-BR" sz="1600">
                <a:latin typeface="Times New Roman" pitchFamily="18" charset="0"/>
              </a:rPr>
              <a:t>Hummler H, Schulze A, 2009</a:t>
            </a:r>
          </a:p>
        </p:txBody>
      </p:sp>
      <p:sp>
        <p:nvSpPr>
          <p:cNvPr id="111622" name="Text Box 6"/>
          <p:cNvSpPr txBox="1">
            <a:spLocks noChangeArrowheads="1"/>
          </p:cNvSpPr>
          <p:nvPr/>
        </p:nvSpPr>
        <p:spPr bwMode="auto">
          <a:xfrm>
            <a:off x="304800" y="5486400"/>
            <a:ext cx="8580438" cy="831850"/>
          </a:xfrm>
          <a:prstGeom prst="rect">
            <a:avLst/>
          </a:prstGeom>
          <a:noFill/>
          <a:ln w="9525">
            <a:solidFill>
              <a:srgbClr val="FF0066"/>
            </a:solidFill>
            <a:miter lim="800000"/>
            <a:headEnd/>
            <a:tailEnd/>
          </a:ln>
          <a:effectLst/>
        </p:spPr>
        <p:txBody>
          <a:bodyPr wrap="none">
            <a:spAutoFit/>
          </a:bodyPr>
          <a:lstStyle/>
          <a:p>
            <a:pPr algn="ctr"/>
            <a:r>
              <a:rPr lang="pt-BR" sz="2400">
                <a:solidFill>
                  <a:srgbClr val="FF0000"/>
                </a:solidFill>
                <a:latin typeface="Times New Roman" pitchFamily="18" charset="0"/>
              </a:rPr>
              <a:t>São necessários grandes ensaios multicêntricos randomizados</a:t>
            </a:r>
          </a:p>
          <a:p>
            <a:pPr algn="ctr"/>
            <a:r>
              <a:rPr lang="pt-BR" sz="2400">
                <a:solidFill>
                  <a:srgbClr val="FF0000"/>
                </a:solidFill>
                <a:latin typeface="Times New Roman" pitchFamily="18" charset="0"/>
              </a:rPr>
              <a:t> para provê evidência de benefício destes novos modos de ventilação</a:t>
            </a:r>
          </a:p>
        </p:txBody>
      </p:sp>
      <p:sp>
        <p:nvSpPr>
          <p:cNvPr id="111623" name="AutoShape 7"/>
          <p:cNvSpPr>
            <a:spLocks noChangeArrowheads="1"/>
          </p:cNvSpPr>
          <p:nvPr/>
        </p:nvSpPr>
        <p:spPr bwMode="auto">
          <a:xfrm flipH="1">
            <a:off x="7467600" y="4343400"/>
            <a:ext cx="1066800" cy="990600"/>
          </a:xfrm>
          <a:prstGeom prst="lightningBolt">
            <a:avLst/>
          </a:prstGeom>
          <a:solidFill>
            <a:srgbClr val="FF0066"/>
          </a:solidFill>
          <a:ln w="9525">
            <a:solidFill>
              <a:srgbClr val="FF0066"/>
            </a:solidFill>
            <a:miter lim="800000"/>
            <a:headEnd/>
            <a:tailEnd/>
          </a:ln>
          <a:effectLst/>
        </p:spPr>
        <p:txBody>
          <a:bodyPr wrap="none" anchor="ctr"/>
          <a:lstStyle/>
          <a:p>
            <a:pPr algn="ctr"/>
            <a:endParaRPr lang="pt-BR" sz="2400">
              <a:solidFill>
                <a:srgbClr val="FF0066"/>
              </a:solidFill>
              <a:latin typeface="Times New Roman" pitchFamily="18" charset="0"/>
            </a:endParaRPr>
          </a:p>
        </p:txBody>
      </p:sp>
    </p:spTree>
  </p:cSld>
  <p:clrMapOvr>
    <a:masterClrMapping/>
  </p:clrMapOvr>
  <p:transition spd="slow">
    <p:fade/>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p:cNvSpPr>
          <p:nvPr>
            <p:ph type="ctrTitle" idx="4294967295"/>
          </p:nvPr>
        </p:nvSpPr>
        <p:spPr bwMode="auto">
          <a:xfrm>
            <a:off x="609600" y="2435225"/>
            <a:ext cx="7772400" cy="1143000"/>
          </a:xfrm>
          <a:noFill/>
        </p:spPr>
        <p:txBody>
          <a:bodyPr wrap="square" numCol="1" compatLnSpc="1">
            <a:prstTxWarp prst="textNoShape">
              <a:avLst/>
            </a:prstTxWarp>
          </a:bodyPr>
          <a:lstStyle/>
          <a:p>
            <a:r>
              <a:rPr lang="pt-BR" sz="1800" smtClean="0">
                <a:solidFill>
                  <a:srgbClr val="0000FF"/>
                </a:solidFill>
                <a:effectLst/>
                <a:cs typeface="Times New Roman" pitchFamily="18" charset="0"/>
              </a:rPr>
              <a:t>É muito importante usar uma estratégia adequada para cada doença pulmonar, mais do que</a:t>
            </a:r>
            <a:r>
              <a:rPr lang="pt-BR" sz="1800" b="1" smtClean="0">
                <a:solidFill>
                  <a:srgbClr val="0000FF"/>
                </a:solidFill>
                <a:effectLst/>
                <a:cs typeface="Times New Roman" pitchFamily="18" charset="0"/>
              </a:rPr>
              <a:t> o tipo de equipamento</a:t>
            </a:r>
            <a:r>
              <a:rPr lang="pt-BR" sz="2900" b="1" smtClean="0">
                <a:solidFill>
                  <a:srgbClr val="0000FF"/>
                </a:solidFill>
                <a:effectLst/>
                <a:cs typeface="Times New Roman" pitchFamily="18" charset="0"/>
              </a:rPr>
              <a:t>.</a:t>
            </a:r>
            <a:br>
              <a:rPr lang="pt-BR" sz="2900" b="1" smtClean="0">
                <a:solidFill>
                  <a:srgbClr val="0000FF"/>
                </a:solidFill>
                <a:effectLst/>
                <a:cs typeface="Times New Roman" pitchFamily="18" charset="0"/>
              </a:rPr>
            </a:br>
            <a:r>
              <a:rPr lang="pt-BR" sz="2900" b="1" smtClean="0">
                <a:solidFill>
                  <a:srgbClr val="FFFFFF"/>
                </a:solidFill>
                <a:effectLst/>
                <a:cs typeface="Times New Roman" pitchFamily="18" charset="0"/>
              </a:rPr>
              <a:t> </a:t>
            </a:r>
            <a:r>
              <a:rPr lang="pt-BR" sz="1800" b="1" smtClean="0">
                <a:solidFill>
                  <a:schemeClr val="tx1"/>
                </a:solidFill>
                <a:effectLst/>
                <a:cs typeface="Times New Roman" pitchFamily="18" charset="0"/>
              </a:rPr>
              <a:t>O recrutamento alveolar é critico para uma boa oxigenação nos RN com doença da membrana hialina,  independente do tipo de ventilador. </a:t>
            </a:r>
            <a:br>
              <a:rPr lang="pt-BR" sz="1800" b="1" smtClean="0">
                <a:solidFill>
                  <a:schemeClr val="tx1"/>
                </a:solidFill>
                <a:effectLst/>
                <a:cs typeface="Times New Roman" pitchFamily="18" charset="0"/>
              </a:rPr>
            </a:br>
            <a:r>
              <a:rPr lang="pt-BR" sz="1800" b="1" i="1" smtClean="0">
                <a:solidFill>
                  <a:schemeClr val="tx1"/>
                </a:solidFill>
                <a:effectLst/>
                <a:cs typeface="Times New Roman" pitchFamily="18" charset="0"/>
              </a:rPr>
              <a:t>Conheça o seu ventilador. É a chave do sucesso.</a:t>
            </a:r>
            <a:r>
              <a:rPr lang="pt-BR" sz="1800" b="1" smtClean="0">
                <a:solidFill>
                  <a:schemeClr val="tx1"/>
                </a:solidFill>
                <a:effectLst/>
                <a:cs typeface="Times New Roman" pitchFamily="18" charset="0"/>
              </a:rPr>
              <a:t/>
            </a:r>
            <a:br>
              <a:rPr lang="pt-BR" sz="1800" b="1" smtClean="0">
                <a:solidFill>
                  <a:schemeClr val="tx1"/>
                </a:solidFill>
                <a:effectLst/>
                <a:cs typeface="Times New Roman" pitchFamily="18" charset="0"/>
              </a:rPr>
            </a:br>
            <a:r>
              <a:rPr lang="pt-BR" sz="1800" smtClean="0">
                <a:solidFill>
                  <a:schemeClr val="tx1"/>
                </a:solidFill>
                <a:effectLst/>
                <a:cs typeface="Times New Roman" pitchFamily="18" charset="0"/>
              </a:rPr>
              <a:t>Em 1965, saiu no </a:t>
            </a:r>
            <a:r>
              <a:rPr lang="pt-BR" sz="1800" i="1" smtClean="0">
                <a:solidFill>
                  <a:schemeClr val="tx1"/>
                </a:solidFill>
                <a:effectLst/>
                <a:cs typeface="Times New Roman" pitchFamily="18" charset="0"/>
              </a:rPr>
              <a:t>Lancet</a:t>
            </a:r>
            <a:r>
              <a:rPr lang="pt-BR" sz="1800" smtClean="0">
                <a:solidFill>
                  <a:schemeClr val="tx1"/>
                </a:solidFill>
                <a:effectLst/>
                <a:cs typeface="Times New Roman" pitchFamily="18" charset="0"/>
              </a:rPr>
              <a:t> sobre as virtudes do respirador, sendo  verdadeira até hoje:</a:t>
            </a:r>
            <a:br>
              <a:rPr lang="pt-BR" sz="1800" smtClean="0">
                <a:solidFill>
                  <a:schemeClr val="tx1"/>
                </a:solidFill>
                <a:effectLst/>
                <a:cs typeface="Times New Roman" pitchFamily="18" charset="0"/>
              </a:rPr>
            </a:br>
            <a:r>
              <a:rPr lang="pt-BR" sz="1800" b="1" smtClean="0">
                <a:solidFill>
                  <a:schemeClr val="tx1"/>
                </a:solidFill>
                <a:effectLst/>
                <a:cs typeface="Times New Roman" pitchFamily="18" charset="0"/>
              </a:rPr>
              <a:t>o sucesso do aparelho depende muito mais da habilidade daquele que está usando.</a:t>
            </a:r>
            <a:br>
              <a:rPr lang="pt-BR" sz="1800" b="1" smtClean="0">
                <a:solidFill>
                  <a:schemeClr val="tx1"/>
                </a:solidFill>
                <a:effectLst/>
                <a:cs typeface="Times New Roman" pitchFamily="18" charset="0"/>
              </a:rPr>
            </a:br>
            <a:r>
              <a:rPr lang="pt-BR" sz="1800" b="1" smtClean="0">
                <a:solidFill>
                  <a:schemeClr val="tx1"/>
                </a:solidFill>
                <a:effectLst/>
                <a:cs typeface="Times New Roman" pitchFamily="18" charset="0"/>
              </a:rPr>
              <a:t/>
            </a:r>
            <a:br>
              <a:rPr lang="pt-BR" sz="1800" b="1" smtClean="0">
                <a:solidFill>
                  <a:schemeClr val="tx1"/>
                </a:solidFill>
                <a:effectLst/>
                <a:cs typeface="Times New Roman" pitchFamily="18" charset="0"/>
              </a:rPr>
            </a:br>
            <a:r>
              <a:rPr lang="pt-BR" sz="1800" b="1" smtClean="0">
                <a:solidFill>
                  <a:schemeClr val="tx1"/>
                </a:solidFill>
                <a:effectLst/>
                <a:cs typeface="Times New Roman" pitchFamily="18" charset="0"/>
                <a:hlinkClick r:id="rId2"/>
              </a:rPr>
              <a:t> </a:t>
            </a:r>
            <a:r>
              <a:rPr lang="pt-BR" sz="1800" b="1" smtClean="0">
                <a:solidFill>
                  <a:schemeClr val="tx1"/>
                </a:solidFill>
                <a:effectLst/>
                <a:cs typeface="Times New Roman" pitchFamily="18" charset="0"/>
              </a:rPr>
              <a:t>Não é o ventilador que causa a lesão pulmonar: assim, o termo “lesão pulmonar induzida pelo respirador” deveria ser trocada para “lesão pulmonar induzida pelo médico”</a:t>
            </a:r>
          </a:p>
        </p:txBody>
      </p:sp>
      <p:sp>
        <p:nvSpPr>
          <p:cNvPr id="112643" name="Text Box 3"/>
          <p:cNvSpPr txBox="1">
            <a:spLocks noChangeArrowheads="1"/>
          </p:cNvSpPr>
          <p:nvPr/>
        </p:nvSpPr>
        <p:spPr bwMode="auto">
          <a:xfrm>
            <a:off x="4495800" y="6248400"/>
            <a:ext cx="4424363" cy="457200"/>
          </a:xfrm>
          <a:prstGeom prst="rect">
            <a:avLst/>
          </a:prstGeom>
          <a:noFill/>
          <a:ln w="9525">
            <a:noFill/>
            <a:miter lim="800000"/>
            <a:headEnd/>
            <a:tailEnd/>
          </a:ln>
          <a:effectLst/>
        </p:spPr>
        <p:txBody>
          <a:bodyPr>
            <a:spAutoFit/>
          </a:bodyPr>
          <a:lstStyle/>
          <a:p>
            <a:r>
              <a:rPr lang="pt-BR" sz="2400">
                <a:latin typeface="Times New Roman" pitchFamily="18" charset="0"/>
              </a:rPr>
              <a:t>Aschner, 2008       ;Keszler, 2009</a:t>
            </a:r>
          </a:p>
        </p:txBody>
      </p:sp>
      <p:pic>
        <p:nvPicPr>
          <p:cNvPr id="112644" name="Picture 4" descr="link2">
            <a:hlinkClick r:id="rId2"/>
          </p:cNvPr>
          <p:cNvPicPr>
            <a:picLocks noChangeAspect="1" noChangeArrowheads="1"/>
          </p:cNvPicPr>
          <p:nvPr/>
        </p:nvPicPr>
        <p:blipFill>
          <a:blip r:embed="rId3"/>
          <a:srcRect/>
          <a:stretch>
            <a:fillRect/>
          </a:stretch>
        </p:blipFill>
        <p:spPr bwMode="auto">
          <a:xfrm>
            <a:off x="6477000" y="6324600"/>
            <a:ext cx="422275" cy="342900"/>
          </a:xfrm>
          <a:prstGeom prst="rect">
            <a:avLst/>
          </a:prstGeom>
          <a:noFill/>
        </p:spPr>
      </p:pic>
      <p:sp>
        <p:nvSpPr>
          <p:cNvPr id="7" name="Rectangle 3"/>
          <p:cNvSpPr txBox="1">
            <a:spLocks noChangeArrowheads="1"/>
          </p:cNvSpPr>
          <p:nvPr/>
        </p:nvSpPr>
        <p:spPr bwMode="auto">
          <a:xfrm>
            <a:off x="0" y="76200"/>
            <a:ext cx="9144000" cy="838200"/>
          </a:xfrm>
          <a:prstGeom prst="rect">
            <a:avLst/>
          </a:prstGeom>
          <a:noFill/>
          <a:ln w="9525">
            <a:noFill/>
            <a:miter lim="800000"/>
            <a:headEnd/>
            <a:tailEnd/>
          </a:ln>
        </p:spPr>
        <p:txBody>
          <a:bodyPr/>
          <a:lstStyle/>
          <a:p>
            <a:pPr algn="ctr"/>
            <a:r>
              <a:rPr lang="pt-BR" sz="2400" b="1">
                <a:solidFill>
                  <a:srgbClr val="0000FF"/>
                </a:solidFill>
                <a:latin typeface="Arial" charset="0"/>
              </a:rPr>
              <a:t>VENTILAÇÃO NO RECÉM NASCIDO PREMATURO</a:t>
            </a:r>
          </a:p>
          <a:p>
            <a:pPr algn="ctr"/>
            <a:r>
              <a:rPr lang="pt-BR" sz="2400" b="1">
                <a:solidFill>
                  <a:srgbClr val="0000FF"/>
                </a:solidFill>
                <a:latin typeface="Arial" charset="0"/>
              </a:rPr>
              <a:t>ESTRATÉGIA PROTETORA PULMONAR</a:t>
            </a:r>
            <a:r>
              <a:rPr lang="pt-BR" b="1">
                <a:solidFill>
                  <a:schemeClr val="bg1"/>
                </a:solidFill>
                <a:latin typeface="Arial" charset="0"/>
              </a:rPr>
              <a:t/>
            </a:r>
            <a:br>
              <a:rPr lang="pt-BR" b="1">
                <a:solidFill>
                  <a:schemeClr val="bg1"/>
                </a:solidFill>
                <a:latin typeface="Arial" charset="0"/>
              </a:rPr>
            </a:br>
            <a:endParaRPr lang="pt-BR" b="1">
              <a:solidFill>
                <a:schemeClr val="bg1"/>
              </a:solidFill>
              <a:latin typeface="Arial" charset="0"/>
            </a:endParaRPr>
          </a:p>
        </p:txBody>
      </p:sp>
    </p:spTree>
  </p:cSld>
  <p:clrMapOvr>
    <a:masterClrMapping/>
  </p:clrMapOvr>
  <p:transition spd="slow">
    <p:fade/>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7" name="Rectangle 3"/>
          <p:cNvSpPr>
            <a:spLocks noGrp="1"/>
          </p:cNvSpPr>
          <p:nvPr>
            <p:ph type="body" idx="4294967295"/>
          </p:nvPr>
        </p:nvSpPr>
        <p:spPr>
          <a:xfrm>
            <a:off x="685800" y="2362200"/>
            <a:ext cx="7770813" cy="4354513"/>
          </a:xfrm>
        </p:spPr>
        <p:txBody>
          <a:bodyPr/>
          <a:lstStyle/>
          <a:p>
            <a:pPr>
              <a:lnSpc>
                <a:spcPct val="80000"/>
              </a:lnSpc>
            </a:pPr>
            <a:r>
              <a:rPr lang="pt-BR" sz="1600" smtClean="0"/>
              <a:t>Segundo Aschner, é muito importante usar uma estratégia adequada para cada doença pulmonar, mais do que o tipo de equipamento. O recrutamento alveolar é critico para uma boa oxigenação nos RN com doença da membrana hialina,  independente do tipo de ventilador. </a:t>
            </a:r>
            <a:r>
              <a:rPr lang="pt-BR" sz="1600" i="1" smtClean="0"/>
              <a:t>Conheça o seu ventilador e use uma ótima MAP (pressão média das vias aéreas). É a chave do sucesso. </a:t>
            </a:r>
            <a:r>
              <a:rPr lang="pt-BR" sz="1600" smtClean="0"/>
              <a:t>Em 1965, saiu no </a:t>
            </a:r>
            <a:r>
              <a:rPr lang="pt-BR" sz="1600" i="1" smtClean="0"/>
              <a:t>Lancet</a:t>
            </a:r>
            <a:r>
              <a:rPr lang="pt-BR" sz="1600" smtClean="0"/>
              <a:t> sobre as virtudes do respirador, sendo  verdadeira até hoje: o sucesso deste aparelho depende muito mais da habilidade daquele que está usando.</a:t>
            </a:r>
          </a:p>
          <a:p>
            <a:pPr>
              <a:lnSpc>
                <a:spcPct val="80000"/>
              </a:lnSpc>
            </a:pPr>
            <a:r>
              <a:rPr lang="pt-BR" sz="1600" smtClean="0"/>
              <a:t>Segundo Martin Keszler não podemos ventilar todos os nossos RN de uma mesma forma. Temos que oferecer um atendimento individualizado baseado no entendimento da fisiopatologia deste RN e temos que entender o processo da doença de base e a razão primária da hipoxemia, da hipertensão, atelectasia, pois a resposta será diferente (atelectasia: o recrutamento será a resposta certa; se hipertensão pulmonar: os pulmões já estão expandidos e aumentar a pressão, vai levar a hiperdistensibilidade com piora).</a:t>
            </a:r>
          </a:p>
          <a:p>
            <a:pPr>
              <a:lnSpc>
                <a:spcPct val="80000"/>
              </a:lnSpc>
            </a:pPr>
            <a:r>
              <a:rPr lang="pt-BR" sz="1600" smtClean="0"/>
              <a:t>Então temos que determinar à estratégia apropriada e reavaliar a resposta do paciente a estratégia escolhida. </a:t>
            </a:r>
          </a:p>
        </p:txBody>
      </p:sp>
      <p:graphicFrame>
        <p:nvGraphicFramePr>
          <p:cNvPr id="113683" name="Group 19"/>
          <p:cNvGraphicFramePr>
            <a:graphicFrameLocks noGrp="1"/>
          </p:cNvGraphicFramePr>
          <p:nvPr/>
        </p:nvGraphicFramePr>
        <p:xfrm>
          <a:off x="685800" y="577850"/>
          <a:ext cx="7534275" cy="515938"/>
        </p:xfrm>
        <a:graphic>
          <a:graphicData uri="http://schemas.openxmlformats.org/drawingml/2006/table">
            <a:tbl>
              <a:tblPr/>
              <a:tblGrid>
                <a:gridCol w="5819775"/>
                <a:gridCol w="1714500"/>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999999"/>
                          </a:solidFill>
                          <a:effectLst/>
                          <a:latin typeface="Verdana" pitchFamily="34" charset="0"/>
                          <a:ea typeface="MS PGothic" pitchFamily="34" charset="-128"/>
                        </a:rPr>
                        <a:t>Assistência respirat</a:t>
                      </a:r>
                      <a:r>
                        <a:rPr kumimoji="0" lang="en-US" sz="1400" b="1" i="0" u="none" strike="noStrike" cap="none" normalizeH="0" baseline="0" smtClean="0">
                          <a:ln>
                            <a:noFill/>
                          </a:ln>
                          <a:solidFill>
                            <a:srgbClr val="999999"/>
                          </a:solidFill>
                          <a:effectLst/>
                          <a:latin typeface="Calisto MT"/>
                          <a:ea typeface="MS PGothic" pitchFamily="34" charset="-128"/>
                        </a:rPr>
                        <a:t>ó</a:t>
                      </a:r>
                      <a:r>
                        <a:rPr kumimoji="0" lang="en-US" sz="1400" b="1" i="0" u="none" strike="noStrike" cap="none" normalizeH="0" baseline="0" smtClean="0">
                          <a:ln>
                            <a:noFill/>
                          </a:ln>
                          <a:solidFill>
                            <a:srgbClr val="999999"/>
                          </a:solidFill>
                          <a:effectLst/>
                          <a:latin typeface="Verdana" pitchFamily="34" charset="0"/>
                          <a:ea typeface="MS PGothic" pitchFamily="34" charset="-128"/>
                        </a:rPr>
                        <a:t>ria ao rec</a:t>
                      </a:r>
                      <a:r>
                        <a:rPr kumimoji="0" lang="en-US" sz="1400" b="1" i="0" u="none" strike="noStrike" cap="none" normalizeH="0" baseline="0" smtClean="0">
                          <a:ln>
                            <a:noFill/>
                          </a:ln>
                          <a:solidFill>
                            <a:srgbClr val="999999"/>
                          </a:solidFill>
                          <a:effectLst/>
                          <a:latin typeface="Calisto MT"/>
                          <a:ea typeface="MS PGothic" pitchFamily="34" charset="-128"/>
                        </a:rPr>
                        <a:t>é</a:t>
                      </a:r>
                      <a:r>
                        <a:rPr kumimoji="0" lang="en-US" sz="1400" b="1" i="0" u="none" strike="noStrike" cap="none" normalizeH="0" baseline="0" smtClean="0">
                          <a:ln>
                            <a:noFill/>
                          </a:ln>
                          <a:solidFill>
                            <a:srgbClr val="999999"/>
                          </a:solidFill>
                          <a:effectLst/>
                          <a:latin typeface="Verdana" pitchFamily="34" charset="0"/>
                          <a:ea typeface="MS PGothic" pitchFamily="34" charset="-128"/>
                        </a:rPr>
                        <a:t>m-nascido</a:t>
                      </a:r>
                      <a:r>
                        <a:rPr kumimoji="0" lang="en-US" sz="1400" b="0" i="0" u="none" strike="noStrike" cap="none" normalizeH="0" baseline="0" smtClean="0">
                          <a:ln>
                            <a:noFill/>
                          </a:ln>
                          <a:solidFill>
                            <a:schemeClr val="tx1"/>
                          </a:solidFill>
                          <a:effectLst/>
                          <a:latin typeface="Calisto MT"/>
                          <a:ea typeface="MS PGothic" pitchFamily="34" charset="-128"/>
                        </a:rPr>
                        <a:t/>
                      </a:r>
                      <a:br>
                        <a:rPr kumimoji="0" lang="en-US" sz="1400" b="0" i="0" u="none" strike="noStrike" cap="none" normalizeH="0" baseline="0" smtClean="0">
                          <a:ln>
                            <a:noFill/>
                          </a:ln>
                          <a:solidFill>
                            <a:schemeClr val="tx1"/>
                          </a:solidFill>
                          <a:effectLst/>
                          <a:latin typeface="Calisto MT"/>
                          <a:ea typeface="MS PGothic" pitchFamily="34" charset="-128"/>
                        </a:rPr>
                      </a:br>
                      <a:r>
                        <a:rPr kumimoji="0" lang="en-US" sz="1400" b="0" i="0" u="none" strike="noStrike" cap="none" normalizeH="0" baseline="0" smtClean="0">
                          <a:ln>
                            <a:noFill/>
                          </a:ln>
                          <a:solidFill>
                            <a:srgbClr val="999999"/>
                          </a:solidFill>
                          <a:effectLst/>
                          <a:latin typeface="Verdana" pitchFamily="34" charset="0"/>
                          <a:ea typeface="MS PGothic" pitchFamily="34" charset="-128"/>
                        </a:rPr>
                        <a:t>Autor(es): Jefferson Guimarães Resende, Paulo R. Margotto</a:t>
                      </a:r>
                      <a:endParaRPr kumimoji="0" lang="en-US" sz="1400" b="0" i="0" u="none" strike="noStrike" cap="none" normalizeH="0" baseline="0" smtClean="0">
                        <a:ln>
                          <a:noFill/>
                        </a:ln>
                        <a:solidFill>
                          <a:schemeClr val="tx1"/>
                        </a:solidFill>
                        <a:effectLst/>
                        <a:latin typeface="Calisto MT"/>
                        <a:ea typeface="MS PGothic" pitchFamily="34" charset="-128"/>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listo MT"/>
                          <a:ea typeface="MS PGothic" pitchFamily="34" charset="-128"/>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113670" name="Picture 6" descr="link2">
            <a:hlinkClick r:id="rId2"/>
          </p:cNvPr>
          <p:cNvPicPr>
            <a:picLocks noChangeAspect="1" noChangeArrowheads="1"/>
          </p:cNvPicPr>
          <p:nvPr/>
        </p:nvPicPr>
        <p:blipFill>
          <a:blip r:embed="rId3"/>
          <a:srcRect/>
          <a:stretch>
            <a:fillRect/>
          </a:stretch>
        </p:blipFill>
        <p:spPr bwMode="auto">
          <a:xfrm>
            <a:off x="7867650" y="808038"/>
            <a:ext cx="352425" cy="285750"/>
          </a:xfrm>
          <a:prstGeom prst="rect">
            <a:avLst/>
          </a:prstGeom>
          <a:noFill/>
        </p:spPr>
      </p:pic>
      <p:sp>
        <p:nvSpPr>
          <p:cNvPr id="113684" name="Text Box 20"/>
          <p:cNvSpPr txBox="1">
            <a:spLocks noChangeArrowheads="1"/>
          </p:cNvSpPr>
          <p:nvPr/>
        </p:nvSpPr>
        <p:spPr bwMode="auto">
          <a:xfrm>
            <a:off x="190500" y="1244600"/>
            <a:ext cx="8751888" cy="366713"/>
          </a:xfrm>
          <a:prstGeom prst="rect">
            <a:avLst/>
          </a:prstGeom>
          <a:noFill/>
          <a:ln w="9525">
            <a:noFill/>
            <a:miter lim="800000"/>
            <a:headEnd/>
            <a:tailEnd/>
          </a:ln>
          <a:effectLst/>
        </p:spPr>
        <p:txBody>
          <a:bodyPr wrap="none">
            <a:spAutoFit/>
          </a:bodyPr>
          <a:lstStyle/>
          <a:p>
            <a:r>
              <a:rPr lang="pt-BR">
                <a:solidFill>
                  <a:srgbClr val="0000FF"/>
                </a:solidFill>
              </a:rPr>
              <a:t>Capítulo do livro Assistência ao Recém-Nascido de Risco, ESCS, Brasília, 3ª Edição</a:t>
            </a:r>
          </a:p>
        </p:txBody>
      </p:sp>
      <p:pic>
        <p:nvPicPr>
          <p:cNvPr id="113685" name="Picture 19"/>
          <p:cNvPicPr>
            <a:picLocks noChangeAspect="1"/>
          </p:cNvPicPr>
          <p:nvPr/>
        </p:nvPicPr>
        <p:blipFill>
          <a:blip r:embed="rId4"/>
          <a:srcRect/>
          <a:stretch>
            <a:fillRect/>
          </a:stretch>
        </p:blipFill>
        <p:spPr bwMode="auto">
          <a:xfrm>
            <a:off x="190500" y="1611313"/>
            <a:ext cx="1033463" cy="1412875"/>
          </a:xfrm>
          <a:prstGeom prst="rect">
            <a:avLst/>
          </a:prstGeom>
          <a:noFill/>
          <a:ln w="12700">
            <a:noFill/>
            <a:miter lim="0"/>
            <a:headEnd/>
            <a:tailEnd/>
          </a:ln>
        </p:spPr>
      </p:pic>
    </p:spTree>
  </p:cSld>
  <p:clrMapOvr>
    <a:masterClrMapping/>
  </p:clrMapOvr>
  <p:transition spd="slow">
    <p:fade/>
  </p:transition>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5" Type="http://schemas.openxmlformats.org/officeDocument/2006/relationships/image" Target="../media/image5.jpeg"/><Relationship Id="rId4" Type="http://schemas.openxmlformats.org/officeDocument/2006/relationships/image" Target="../media/image4.jpeg"/></Relationships>
</file>

<file path=ppt/theme/theme1.xml><?xml version="1.0" encoding="utf-8"?>
<a:theme xmlns:a="http://schemas.openxmlformats.org/drawingml/2006/main" name="Folio">
  <a:themeElements>
    <a:clrScheme name="Folio">
      <a:dk1>
        <a:sysClr val="windowText" lastClr="000000"/>
      </a:dk1>
      <a:lt1>
        <a:sysClr val="window" lastClr="FFFFFF"/>
      </a:lt1>
      <a:dk2>
        <a:srgbClr val="2D2F2B"/>
      </a:dk2>
      <a:lt2>
        <a:srgbClr val="DEDED7"/>
      </a:lt2>
      <a:accent1>
        <a:srgbClr val="294171"/>
      </a:accent1>
      <a:accent2>
        <a:srgbClr val="748CBC"/>
      </a:accent2>
      <a:accent3>
        <a:srgbClr val="8E887C"/>
      </a:accent3>
      <a:accent4>
        <a:srgbClr val="834736"/>
      </a:accent4>
      <a:accent5>
        <a:srgbClr val="5A1705"/>
      </a:accent5>
      <a:accent6>
        <a:srgbClr val="A0A16A"/>
      </a:accent6>
      <a:hlink>
        <a:srgbClr val="74B6BC"/>
      </a:hlink>
      <a:folHlink>
        <a:srgbClr val="7F95A4"/>
      </a:folHlink>
    </a:clrScheme>
    <a:fontScheme name="Folio">
      <a:majorFont>
        <a:latin typeface="Calisto MT"/>
        <a:ea typeface=""/>
        <a:cs typeface=""/>
        <a:font script="Jpan" typeface="ＭＳ 明朝"/>
      </a:majorFont>
      <a:minorFont>
        <a:latin typeface="Calisto MT"/>
        <a:ea typeface=""/>
        <a:cs typeface=""/>
        <a:font script="Jpan" typeface="ＭＳ 明朝"/>
      </a:minorFont>
    </a:fontScheme>
    <a:fmtScheme name="Folio">
      <a:fillStyleLst>
        <a:solidFill>
          <a:schemeClr val="phClr"/>
        </a:solidFill>
        <a:blipFill rotWithShape="1">
          <a:blip xmlns:r="http://schemas.openxmlformats.org/officeDocument/2006/relationships" r:embed="rId1">
            <a:duotone>
              <a:schemeClr val="phClr">
                <a:shade val="30000"/>
                <a:satMod val="120000"/>
              </a:schemeClr>
              <a:schemeClr val="phClr">
                <a:tint val="70000"/>
                <a:satMod val="350000"/>
                <a:lumMod val="110000"/>
              </a:schemeClr>
            </a:duotone>
          </a:blip>
          <a:stretch/>
        </a:blipFill>
        <a:blipFill rotWithShape="1">
          <a:blip xmlns:r="http://schemas.openxmlformats.org/officeDocument/2006/relationships" r:embed="rId2">
            <a:duotone>
              <a:schemeClr val="phClr">
                <a:shade val="40000"/>
                <a:satMod val="120000"/>
              </a:schemeClr>
              <a:schemeClr val="phClr">
                <a:tint val="70000"/>
                <a:satMod val="300000"/>
                <a:lumMod val="110000"/>
              </a:schemeClr>
            </a:duotone>
          </a:blip>
          <a:tile tx="0" ty="0" sx="50000" sy="50000" flip="none" algn="tl"/>
        </a:blipFill>
      </a:fillStyleLst>
      <a:lnStyleLst>
        <a:ln w="12700" cap="flat" cmpd="sng" algn="ctr">
          <a:solidFill>
            <a:schemeClr val="phClr">
              <a:shade val="95000"/>
              <a:satMod val="105000"/>
            </a:schemeClr>
          </a:solidFill>
          <a:prstDash val="solid"/>
        </a:ln>
        <a:ln w="3175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38100" dist="25400" dir="5400000" algn="br" rotWithShape="0">
              <a:srgbClr val="000000">
                <a:alpha val="50000"/>
              </a:srgbClr>
            </a:outerShdw>
          </a:effectLst>
        </a:effectStyle>
        <a:effectStyle>
          <a:effectLst>
            <a:innerShdw blurRad="190500" dist="25400">
              <a:srgbClr val="000000">
                <a:alpha val="50000"/>
              </a:srgbClr>
            </a:innerShdw>
          </a:effectLst>
        </a:effectStyle>
      </a:effectStyleLst>
      <a:bgFillStyleLst>
        <a:blipFill rotWithShape="1">
          <a:blip xmlns:r="http://schemas.openxmlformats.org/officeDocument/2006/relationships" r:embed="rId3">
            <a:duotone>
              <a:schemeClr val="phClr">
                <a:shade val="10000"/>
                <a:satMod val="125000"/>
              </a:schemeClr>
              <a:schemeClr val="phClr">
                <a:tint val="70000"/>
                <a:satMod val="350000"/>
                <a:lumMod val="110000"/>
              </a:schemeClr>
            </a:duotone>
          </a:blip>
          <a:stretch/>
        </a:blipFill>
        <a:blipFill rotWithShape="1">
          <a:blip xmlns:r="http://schemas.openxmlformats.org/officeDocument/2006/relationships" r:embed="rId4">
            <a:duotone>
              <a:schemeClr val="phClr">
                <a:shade val="10000"/>
                <a:satMod val="125000"/>
              </a:schemeClr>
              <a:schemeClr val="phClr">
                <a:tint val="70000"/>
                <a:satMod val="350000"/>
                <a:lumMod val="110000"/>
              </a:schemeClr>
            </a:duotone>
          </a:blip>
          <a:stretch/>
        </a:blipFill>
        <a:blipFill rotWithShape="1">
          <a:blip xmlns:r="http://schemas.openxmlformats.org/officeDocument/2006/relationships" r:embed="rId5">
            <a:duotone>
              <a:schemeClr val="phClr">
                <a:shade val="3000"/>
                <a:lumMod val="10000"/>
              </a:schemeClr>
              <a:schemeClr val="phClr">
                <a:tint val="91000"/>
                <a:satMod val="500000"/>
                <a:lumMod val="125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olio">
    <a:dk1>
      <a:sysClr val="windowText" lastClr="000000"/>
    </a:dk1>
    <a:lt1>
      <a:sysClr val="window" lastClr="FFFFFF"/>
    </a:lt1>
    <a:dk2>
      <a:srgbClr val="2D2F2B"/>
    </a:dk2>
    <a:lt2>
      <a:srgbClr val="DEDED7"/>
    </a:lt2>
    <a:accent1>
      <a:srgbClr val="294171"/>
    </a:accent1>
    <a:accent2>
      <a:srgbClr val="748CBC"/>
    </a:accent2>
    <a:accent3>
      <a:srgbClr val="8E887C"/>
    </a:accent3>
    <a:accent4>
      <a:srgbClr val="834736"/>
    </a:accent4>
    <a:accent5>
      <a:srgbClr val="5A1705"/>
    </a:accent5>
    <a:accent6>
      <a:srgbClr val="A0A16A"/>
    </a:accent6>
    <a:hlink>
      <a:srgbClr val="74B6BC"/>
    </a:hlink>
    <a:folHlink>
      <a:srgbClr val="7F95A4"/>
    </a:folHlink>
  </a:clrScheme>
</a:themeOverride>
</file>

<file path=docProps/app.xml><?xml version="1.0" encoding="utf-8"?>
<Properties xmlns="http://schemas.openxmlformats.org/officeDocument/2006/extended-properties" xmlns:vt="http://schemas.openxmlformats.org/officeDocument/2006/docPropsVTypes">
  <Template>Folio.thmx</Template>
  <TotalTime>956</TotalTime>
  <Words>5069</Words>
  <Application>Microsoft Office PowerPoint</Application>
  <PresentationFormat>Apresentação na tela (4:3)</PresentationFormat>
  <Paragraphs>400</Paragraphs>
  <Slides>75</Slides>
  <Notes>8</Notes>
  <HiddenSlides>0</HiddenSlides>
  <MMClips>0</MMClips>
  <ScaleCrop>false</ScaleCrop>
  <HeadingPairs>
    <vt:vector size="4" baseType="variant">
      <vt:variant>
        <vt:lpstr>Tema</vt:lpstr>
      </vt:variant>
      <vt:variant>
        <vt:i4>1</vt:i4>
      </vt:variant>
      <vt:variant>
        <vt:lpstr>Títulos de slides</vt:lpstr>
      </vt:variant>
      <vt:variant>
        <vt:i4>75</vt:i4>
      </vt:variant>
    </vt:vector>
  </HeadingPairs>
  <TitlesOfParts>
    <vt:vector size="76" baseType="lpstr">
      <vt:lpstr>Folio</vt:lpstr>
      <vt:lpstr>Apresentação do PowerPoint</vt:lpstr>
      <vt:lpstr>Introdução</vt:lpstr>
      <vt:lpstr>Introdução</vt:lpstr>
      <vt:lpstr>Introdução</vt:lpstr>
      <vt:lpstr>Objetivo</vt:lpstr>
      <vt:lpstr>Materiais e Métodos</vt:lpstr>
      <vt:lpstr>População Estudada</vt:lpstr>
      <vt:lpstr>População Estudada</vt:lpstr>
      <vt:lpstr>Ventilador</vt:lpstr>
      <vt:lpstr>Sinal Eadi: atividade elétrica do diafragma</vt:lpstr>
      <vt:lpstr>Apresentação do PowerPoint</vt:lpstr>
      <vt:lpstr>Procedimentos do estudo</vt:lpstr>
      <vt:lpstr>Apresentação do PowerPoint</vt:lpstr>
      <vt:lpstr>Apresentação do PowerPoint</vt:lpstr>
      <vt:lpstr>Apresentação do PowerPoint</vt:lpstr>
      <vt:lpstr>Apresentação do PowerPoint</vt:lpstr>
      <vt:lpstr>Variáveis Medidas</vt:lpstr>
      <vt:lpstr>Apresentação do PowerPoint</vt:lpstr>
      <vt:lpstr>Apresentação do PowerPoint</vt:lpstr>
      <vt:lpstr>Apresentação do PowerPoint</vt:lpstr>
      <vt:lpstr>Assincronias</vt:lpstr>
      <vt:lpstr>Assincronias</vt:lpstr>
      <vt:lpstr>Apresentação do PowerPoint</vt:lpstr>
      <vt:lpstr>Apresentação do PowerPoint</vt:lpstr>
      <vt:lpstr>Apresentação do PowerPoint</vt:lpstr>
      <vt:lpstr>Apresentação do PowerPoint</vt:lpstr>
      <vt:lpstr>Análise Estatística</vt:lpstr>
      <vt:lpstr>Apresentação do PowerPoint</vt:lpstr>
      <vt:lpstr>Resultados</vt:lpstr>
      <vt:lpstr>Apresentação do PowerPoint</vt:lpstr>
      <vt:lpstr>Apresentação do PowerPoint</vt:lpstr>
      <vt:lpstr>Apresentação do PowerPoint</vt:lpstr>
      <vt:lpstr>Apresentação do PowerPoint</vt:lpstr>
      <vt:lpstr>Assincronia</vt:lpstr>
      <vt:lpstr>Assincronia</vt:lpstr>
      <vt:lpstr>Assincronia</vt:lpstr>
      <vt:lpstr>Trigger e Atraso no Ciclo</vt:lpstr>
      <vt:lpstr>Variáveis Ventilatórias</vt:lpstr>
      <vt:lpstr>Variáveis Ventilatórias</vt:lpstr>
      <vt:lpstr>Apresentação do PowerPoint</vt:lpstr>
      <vt:lpstr>Discussão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Limitações</vt:lpstr>
      <vt:lpstr>Apresentação do PowerPoint</vt:lpstr>
      <vt:lpstr>Apresentação do PowerPoint</vt:lpstr>
      <vt:lpstr>Apresentação do PowerPoint</vt:lpstr>
      <vt:lpstr>Conclusão</vt:lpstr>
      <vt:lpstr>Apresentação do PowerPoint</vt:lpstr>
      <vt:lpstr>Apresentação do PowerPoint</vt:lpstr>
      <vt:lpstr>Apresentação do PowerPoint</vt:lpstr>
      <vt:lpstr>Apresentação do PowerPoint</vt:lpstr>
      <vt:lpstr>Apresentação do PowerPoint</vt:lpstr>
      <vt:lpstr>Apresentação do PowerPoint</vt:lpstr>
      <vt:lpstr>Nota do Editor do site, Dr. Paulo R. Margotto</vt:lpstr>
      <vt:lpstr>NAVA</vt:lpstr>
      <vt:lpstr>NAVA</vt:lpstr>
      <vt:lpstr>NAVA accessories</vt:lpstr>
      <vt:lpstr>Edi Catheters  Package </vt:lpstr>
      <vt:lpstr>Edi curve</vt:lpstr>
      <vt:lpstr>Edi Catheter positioning procedure The NEX-measure</vt:lpstr>
      <vt:lpstr>Benefícios do NAVA</vt:lpstr>
      <vt:lpstr>Independente do Modo Ventilatório escolhido:</vt:lpstr>
      <vt:lpstr>Apresentação do PowerPoint</vt:lpstr>
      <vt:lpstr>Modos novos e alternativos de Ventilação Mecânica  a) Ventilação controlada a volume</vt:lpstr>
      <vt:lpstr>Apresentação do PowerPoint</vt:lpstr>
      <vt:lpstr>É muito importante usar uma estratégia adequada para cada doença pulmonar, mais do que o tipo de equipamento.  O recrutamento alveolar é critico para uma boa oxigenação nos RN com doença da membrana hialina,  independente do tipo de ventilador.  Conheça o seu ventilador. É a chave do sucesso. Em 1965, saiu no Lancet sobre as virtudes do respirador, sendo  verdadeira até hoje: o sucesso do aparelho depende muito mais da habilidade daquele que está usando.   Não é o ventilador que causa a lesão pulmonar: assim, o termo “lesão pulmonar induzida pelo respirador” deveria ser trocada para “lesão pulmonar induzida pelo médico”</vt:lpstr>
      <vt:lpstr>Apresentação do PowerPoint</vt:lpstr>
    </vt:vector>
  </TitlesOfParts>
  <Company>Tatiane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Optimizing Patient-Ventilator Synchrony During Invasive Ventilator Assist in Children and Infants Remains a Difficult Task*</dc:title>
  <dc:creator>Tatiane  Oliveira</dc:creator>
  <cp:lastModifiedBy>Paulo</cp:lastModifiedBy>
  <cp:revision>56</cp:revision>
  <dcterms:created xsi:type="dcterms:W3CDTF">2013-12-11T11:02:34Z</dcterms:created>
  <dcterms:modified xsi:type="dcterms:W3CDTF">2014-01-23T15:22:50Z</dcterms:modified>
</cp:coreProperties>
</file>