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5" r:id="rId8"/>
    <p:sldId id="273" r:id="rId9"/>
    <p:sldId id="274" r:id="rId10"/>
    <p:sldId id="275" r:id="rId11"/>
    <p:sldId id="276" r:id="rId12"/>
    <p:sldId id="277" r:id="rId13"/>
    <p:sldId id="282" r:id="rId14"/>
    <p:sldId id="264" r:id="rId15"/>
    <p:sldId id="267" r:id="rId16"/>
    <p:sldId id="268" r:id="rId17"/>
    <p:sldId id="269" r:id="rId18"/>
    <p:sldId id="270" r:id="rId19"/>
    <p:sldId id="271" r:id="rId20"/>
    <p:sldId id="280" r:id="rId21"/>
    <p:sldId id="281" r:id="rId22"/>
    <p:sldId id="272" r:id="rId23"/>
    <p:sldId id="283" r:id="rId24"/>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0033CC"/>
    <a:srgbClr val="FF66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66" d="100"/>
          <a:sy n="66" d="100"/>
        </p:scale>
        <p:origin x="-110" y="-10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0" y="-7938"/>
            <a:ext cx="12192000" cy="6865938"/>
            <a:chOff x="0" y="-8467"/>
            <a:chExt cx="12192000" cy="6866467"/>
          </a:xfrm>
        </p:grpSpPr>
        <p:cxnSp>
          <p:nvCxnSpPr>
            <p:cNvPr id="5" name="Straight Connector 31"/>
            <p:cNvCxnSpPr/>
            <p:nvPr/>
          </p:nvCxnSpPr>
          <p:spPr>
            <a:xfrm>
              <a:off x="9371013"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20"/>
            <p:cNvCxnSpPr/>
            <p:nvPr/>
          </p:nvCxnSpPr>
          <p:spPr>
            <a:xfrm flipH="1">
              <a:off x="7424738" y="3681168"/>
              <a:ext cx="476408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Isosceles Triangle 26"/>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30"/>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8"/>
            <p:cNvSpPr/>
            <p:nvPr/>
          </p:nvSpPr>
          <p:spPr>
            <a:xfrm rot="10800000">
              <a:off x="0" y="-528"/>
              <a:ext cx="842963" cy="5666225"/>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1507067" y="4050833"/>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15" name="Date Placeholder 3"/>
          <p:cNvSpPr>
            <a:spLocks noGrp="1"/>
          </p:cNvSpPr>
          <p:nvPr>
            <p:ph type="dt" sz="half" idx="10"/>
          </p:nvPr>
        </p:nvSpPr>
        <p:spPr/>
        <p:txBody>
          <a:bodyPr/>
          <a:lstStyle>
            <a:lvl1pPr>
              <a:defRPr/>
            </a:lvl1pPr>
          </a:lstStyle>
          <a:p>
            <a:pPr>
              <a:defRPr/>
            </a:pPr>
            <a:fld id="{CEBF81A8-387E-45D2-AAF0-D3DAF32724CE}" type="datetimeFigureOut">
              <a:rPr lang="pt-BR"/>
              <a:pPr>
                <a:defRPr/>
              </a:pPr>
              <a:t>04/05/2018</a:t>
            </a:fld>
            <a:endParaRPr lang="pt-BR"/>
          </a:p>
        </p:txBody>
      </p:sp>
      <p:sp>
        <p:nvSpPr>
          <p:cNvPr id="16" name="Footer Placeholder 4"/>
          <p:cNvSpPr>
            <a:spLocks noGrp="1"/>
          </p:cNvSpPr>
          <p:nvPr>
            <p:ph type="ftr" sz="quarter" idx="11"/>
          </p:nvPr>
        </p:nvSpPr>
        <p:spPr/>
        <p:txBody>
          <a:bodyPr/>
          <a:lstStyle>
            <a:lvl1pPr>
              <a:defRPr/>
            </a:lvl1pPr>
          </a:lstStyle>
          <a:p>
            <a:pPr>
              <a:defRPr/>
            </a:pPr>
            <a:endParaRPr lang="pt-BR"/>
          </a:p>
        </p:txBody>
      </p:sp>
      <p:sp>
        <p:nvSpPr>
          <p:cNvPr id="17" name="Slide Number Placeholder 5"/>
          <p:cNvSpPr>
            <a:spLocks noGrp="1"/>
          </p:cNvSpPr>
          <p:nvPr>
            <p:ph type="sldNum" sz="quarter" idx="12"/>
          </p:nvPr>
        </p:nvSpPr>
        <p:spPr/>
        <p:txBody>
          <a:bodyPr/>
          <a:lstStyle>
            <a:lvl1pPr>
              <a:defRPr/>
            </a:lvl1pPr>
          </a:lstStyle>
          <a:p>
            <a:pPr>
              <a:defRPr/>
            </a:pPr>
            <a:fld id="{BF9A2815-E408-4F6C-8F68-2BCF893AFB3B}"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40A5EB6-D0BD-4085-93CB-170E31CF8A35}" type="datetimeFigureOut">
              <a:rPr lang="pt-BR"/>
              <a:pPr>
                <a:defRPr/>
              </a:pPr>
              <a:t>04/05/2018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45A6BD3C-5304-4F68-A02D-724687922A17}"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527448"/>
            <a:ext cx="8596668"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F31C510E-7D28-47FB-BAB8-E629DE7338D4}" type="datetimeFigureOut">
              <a:rPr lang="pt-BR"/>
              <a:pPr>
                <a:defRPr/>
              </a:pPr>
              <a:t>04/05/2018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C8C607D-8034-4AE6-B4D7-C2AE44D98132}"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9A222C4B-AFE5-49A2-BD7B-2F5200E3600F}" type="datetimeFigureOut">
              <a:rPr lang="pt-BR"/>
              <a:pPr>
                <a:defRPr/>
              </a:pPr>
              <a:t>04/05/2018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E660F42-1CC5-4C53-A698-897AA1B144E4}"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EEA3E5C5-137D-49BF-9630-FFB33665BC4E}" type="datetimeFigureOut">
              <a:rPr lang="pt-BR"/>
              <a:pPr>
                <a:defRPr/>
              </a:pPr>
              <a:t>04/05/2018</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6FDC4873-D056-443B-9B9A-F629E9D4FB0E}"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9FCDF0D0-3C13-4B52-8A29-186F60F192E0}" type="datetimeFigureOut">
              <a:rPr lang="pt-BR"/>
              <a:pPr>
                <a:defRPr/>
              </a:pPr>
              <a:t>04/05/2018</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0131634B-0BD4-4030-9974-E27089B4C022}"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7AD5937-DA4A-43FB-ACA1-0277B17EDA7E}" type="datetimeFigureOut">
              <a:rPr lang="pt-BR"/>
              <a:pPr>
                <a:defRPr/>
              </a:pPr>
              <a:t>04/05/2018</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76BD5E30-6303-4842-B4E0-764101D50119}"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pt-BR" smtClean="0"/>
              <a:t>Clique para editar o título mestre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840BA67C-87CD-4A26-B5A8-324FAC043A74}" type="datetimeFigureOut">
              <a:rPr lang="pt-BR"/>
              <a:pPr>
                <a:defRPr/>
              </a:pPr>
              <a:t>04/05/2018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C692F1DC-8B16-4D27-A2B1-2A4548CC7F09}"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77334" y="609600"/>
            <a:ext cx="8596668"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CF4B3D01-144C-4DCC-8754-FE194EE34CB8}" type="datetimeFigureOut">
              <a:rPr lang="pt-BR"/>
              <a:pPr>
                <a:defRPr/>
              </a:pPr>
              <a:t>04/05/2018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65DE772-EDCE-44EB-B815-34D433050ECC}"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2F04D549-A176-4D60-BEF0-5F3DB32FBA6D}" type="datetimeFigureOut">
              <a:rPr lang="pt-BR"/>
              <a:pPr>
                <a:defRPr/>
              </a:pPr>
              <a:t>04/05/2018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9985A90-0AA4-45F2-B4B5-9A614E3295C7}"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9"/>
          <p:cNvSpPr txBox="1"/>
          <p:nvPr/>
        </p:nvSpPr>
        <p:spPr>
          <a:xfrm>
            <a:off x="541338" y="79057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lumMod val="60000"/>
                    <a:lumOff val="40000"/>
                  </a:schemeClr>
                </a:solidFill>
                <a:latin typeface="Arial"/>
                <a:cs typeface="+mn-cs"/>
              </a:rPr>
              <a:t>“</a:t>
            </a:r>
          </a:p>
        </p:txBody>
      </p:sp>
      <p:sp>
        <p:nvSpPr>
          <p:cNvPr id="6" name="TextBox 21"/>
          <p:cNvSpPr txBox="1"/>
          <p:nvPr/>
        </p:nvSpPr>
        <p:spPr>
          <a:xfrm>
            <a:off x="8893175" y="2886075"/>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lumMod val="60000"/>
                    <a:lumOff val="40000"/>
                  </a:schemeClr>
                </a:solidFill>
                <a:latin typeface="Arial"/>
                <a:cs typeface="+mn-cs"/>
              </a:rPr>
              <a:t>”</a:t>
            </a:r>
            <a:endParaRPr lang="en-US" dirty="0">
              <a:solidFill>
                <a:schemeClr val="accent1">
                  <a:lumMod val="60000"/>
                  <a:lumOff val="40000"/>
                </a:schemeClr>
              </a:solidFill>
              <a:latin typeface="Arial"/>
              <a:cs typeface="+mn-cs"/>
            </a:endParaRP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3"/>
          <p:cNvSpPr>
            <a:spLocks noGrp="1"/>
          </p:cNvSpPr>
          <p:nvPr>
            <p:ph type="dt" sz="half" idx="14"/>
          </p:nvPr>
        </p:nvSpPr>
        <p:spPr/>
        <p:txBody>
          <a:bodyPr/>
          <a:lstStyle>
            <a:lvl1pPr>
              <a:defRPr/>
            </a:lvl1pPr>
          </a:lstStyle>
          <a:p>
            <a:pPr>
              <a:defRPr/>
            </a:pPr>
            <a:fld id="{8B9067ED-1330-4AD0-BB82-5AF15144AE70}" type="datetimeFigureOut">
              <a:rPr lang="pt-BR"/>
              <a:pPr>
                <a:defRPr/>
              </a:pPr>
              <a:t>04/05/2018</a:t>
            </a:fld>
            <a:endParaRPr lang="pt-BR"/>
          </a:p>
        </p:txBody>
      </p:sp>
      <p:sp>
        <p:nvSpPr>
          <p:cNvPr id="8" name="Footer Placeholder 4"/>
          <p:cNvSpPr>
            <a:spLocks noGrp="1"/>
          </p:cNvSpPr>
          <p:nvPr>
            <p:ph type="ftr" sz="quarter" idx="15"/>
          </p:nvPr>
        </p:nvSpPr>
        <p:spPr/>
        <p:txBody>
          <a:bodyPr/>
          <a:lstStyle>
            <a:lvl1pPr>
              <a:defRPr/>
            </a:lvl1pPr>
          </a:lstStyle>
          <a:p>
            <a:pPr>
              <a:defRPr/>
            </a:pPr>
            <a:endParaRPr lang="pt-BR"/>
          </a:p>
        </p:txBody>
      </p:sp>
      <p:sp>
        <p:nvSpPr>
          <p:cNvPr id="9" name="Slide Number Placeholder 5"/>
          <p:cNvSpPr>
            <a:spLocks noGrp="1"/>
          </p:cNvSpPr>
          <p:nvPr>
            <p:ph type="sldNum" sz="quarter" idx="16"/>
          </p:nvPr>
        </p:nvSpPr>
        <p:spPr/>
        <p:txBody>
          <a:bodyPr/>
          <a:lstStyle>
            <a:lvl1pPr>
              <a:defRPr/>
            </a:lvl1pPr>
          </a:lstStyle>
          <a:p>
            <a:pPr>
              <a:defRPr/>
            </a:pPr>
            <a:fld id="{5C344C45-36E9-48F3-AA93-4A969E2B0151}"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84C3A5A0-FD5F-4CEB-ABF9-950B89F3F3BD}" type="datetimeFigureOut">
              <a:rPr lang="pt-BR"/>
              <a:pPr>
                <a:defRPr/>
              </a:pPr>
              <a:t>04/05/2018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B6E9E90B-715F-47E1-93B1-E08BFF9D54B7}"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23"/>
          <p:cNvSpPr txBox="1"/>
          <p:nvPr/>
        </p:nvSpPr>
        <p:spPr>
          <a:xfrm>
            <a:off x="541338" y="79057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lumMod val="60000"/>
                    <a:lumOff val="40000"/>
                  </a:schemeClr>
                </a:solidFill>
                <a:latin typeface="Arial"/>
                <a:cs typeface="+mn-cs"/>
              </a:rPr>
              <a:t>“</a:t>
            </a:r>
          </a:p>
        </p:txBody>
      </p:sp>
      <p:sp>
        <p:nvSpPr>
          <p:cNvPr id="6" name="TextBox 24"/>
          <p:cNvSpPr txBox="1"/>
          <p:nvPr/>
        </p:nvSpPr>
        <p:spPr>
          <a:xfrm>
            <a:off x="8893175" y="2886075"/>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lumMod val="60000"/>
                    <a:lumOff val="40000"/>
                  </a:schemeClr>
                </a:solidFill>
                <a:latin typeface="Arial"/>
                <a:cs typeface="+mn-cs"/>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3"/>
          <p:cNvSpPr>
            <a:spLocks noGrp="1"/>
          </p:cNvSpPr>
          <p:nvPr>
            <p:ph type="dt" sz="half" idx="14"/>
          </p:nvPr>
        </p:nvSpPr>
        <p:spPr/>
        <p:txBody>
          <a:bodyPr/>
          <a:lstStyle>
            <a:lvl1pPr>
              <a:defRPr/>
            </a:lvl1pPr>
          </a:lstStyle>
          <a:p>
            <a:pPr>
              <a:defRPr/>
            </a:pPr>
            <a:fld id="{D5DDE22E-9D09-4011-8162-ECDC8D1B66A1}" type="datetimeFigureOut">
              <a:rPr lang="pt-BR"/>
              <a:pPr>
                <a:defRPr/>
              </a:pPr>
              <a:t>04/05/2018</a:t>
            </a:fld>
            <a:endParaRPr lang="pt-BR"/>
          </a:p>
        </p:txBody>
      </p:sp>
      <p:sp>
        <p:nvSpPr>
          <p:cNvPr id="8" name="Footer Placeholder 4"/>
          <p:cNvSpPr>
            <a:spLocks noGrp="1"/>
          </p:cNvSpPr>
          <p:nvPr>
            <p:ph type="ftr" sz="quarter" idx="15"/>
          </p:nvPr>
        </p:nvSpPr>
        <p:spPr/>
        <p:txBody>
          <a:bodyPr/>
          <a:lstStyle>
            <a:lvl1pPr>
              <a:defRPr/>
            </a:lvl1pPr>
          </a:lstStyle>
          <a:p>
            <a:pPr>
              <a:defRPr/>
            </a:pPr>
            <a:endParaRPr lang="pt-BR"/>
          </a:p>
        </p:txBody>
      </p:sp>
      <p:sp>
        <p:nvSpPr>
          <p:cNvPr id="9" name="Slide Number Placeholder 5"/>
          <p:cNvSpPr>
            <a:spLocks noGrp="1"/>
          </p:cNvSpPr>
          <p:nvPr>
            <p:ph type="sldNum" sz="quarter" idx="16"/>
          </p:nvPr>
        </p:nvSpPr>
        <p:spPr/>
        <p:txBody>
          <a:bodyPr/>
          <a:lstStyle>
            <a:lvl1pPr>
              <a:defRPr/>
            </a:lvl1pPr>
          </a:lstStyle>
          <a:p>
            <a:pPr>
              <a:defRPr/>
            </a:pPr>
            <a:fld id="{77487DEF-A977-4C96-B6DB-31F1839A8935}"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4"/>
          </p:nvPr>
        </p:nvSpPr>
        <p:spPr/>
        <p:txBody>
          <a:bodyPr/>
          <a:lstStyle>
            <a:lvl1pPr>
              <a:defRPr/>
            </a:lvl1pPr>
          </a:lstStyle>
          <a:p>
            <a:pPr>
              <a:defRPr/>
            </a:pPr>
            <a:fld id="{8425D3FE-8FFC-4A13-8411-778D9EEABC39}" type="datetimeFigureOut">
              <a:rPr lang="pt-BR"/>
              <a:pPr>
                <a:defRPr/>
              </a:pPr>
              <a:t>04/05/2018</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Slide Number Placeholder 5"/>
          <p:cNvSpPr>
            <a:spLocks noGrp="1"/>
          </p:cNvSpPr>
          <p:nvPr>
            <p:ph type="sldNum" sz="quarter" idx="16"/>
          </p:nvPr>
        </p:nvSpPr>
        <p:spPr/>
        <p:txBody>
          <a:bodyPr/>
          <a:lstStyle>
            <a:lvl1pPr>
              <a:defRPr/>
            </a:lvl1pPr>
          </a:lstStyle>
          <a:p>
            <a:pPr>
              <a:defRPr/>
            </a:pPr>
            <a:fld id="{1E6A3371-BDB9-419D-A9E4-FC0390CC43D9}"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E9BC71DB-0C61-4481-8089-FA132D0C3C79}" type="datetimeFigureOut">
              <a:rPr lang="pt-BR"/>
              <a:pPr>
                <a:defRPr/>
              </a:pPr>
              <a:t>04/05/2018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750AE47B-AACB-4D8F-A78F-FA1C85A40795}"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484A931-1E93-4CDC-9A56-60CDE388F310}" type="datetimeFigureOut">
              <a:rPr lang="pt-BR"/>
              <a:pPr>
                <a:defRPr/>
              </a:pPr>
              <a:t>04/05/2018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BA80227C-266E-4B33-8E80-5994013D46B8}"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6"/>
          <p:cNvGrpSpPr>
            <a:grpSpLocks/>
          </p:cNvGrpSpPr>
          <p:nvPr/>
        </p:nvGrpSpPr>
        <p:grpSpPr bwMode="auto">
          <a:xfrm>
            <a:off x="0" y="-7938"/>
            <a:ext cx="12192000" cy="6865938"/>
            <a:chOff x="0" y="-8467"/>
            <a:chExt cx="12192000" cy="6866467"/>
          </a:xfrm>
        </p:grpSpPr>
        <p:cxnSp>
          <p:nvCxnSpPr>
            <p:cNvPr id="20" name="Straight Connector 19"/>
            <p:cNvCxnSpPr/>
            <p:nvPr/>
          </p:nvCxnSpPr>
          <p:spPr>
            <a:xfrm>
              <a:off x="9371013"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4738" y="3681168"/>
              <a:ext cx="476408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2981"/>
              <a:ext cx="449263" cy="2845019"/>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77863" y="609600"/>
            <a:ext cx="8596312" cy="132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677863" y="2160588"/>
            <a:ext cx="8596312"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7205663" y="6042025"/>
            <a:ext cx="911225" cy="365125"/>
          </a:xfrm>
          <a:prstGeom prst="rect">
            <a:avLst/>
          </a:prstGeom>
        </p:spPr>
        <p:txBody>
          <a:bodyPr vert="horz" lIns="91440" tIns="45720" rIns="91440" bIns="45720" rtlCol="0" anchor="ctr"/>
          <a:lstStyle>
            <a:lvl1pPr algn="r" fontAlgn="auto">
              <a:spcBef>
                <a:spcPts val="0"/>
              </a:spcBef>
              <a:spcAft>
                <a:spcPts val="0"/>
              </a:spcAft>
              <a:defRPr sz="900">
                <a:solidFill>
                  <a:schemeClr val="tx1">
                    <a:tint val="75000"/>
                  </a:schemeClr>
                </a:solidFill>
                <a:latin typeface="+mn-lt"/>
                <a:cs typeface="+mn-cs"/>
              </a:defRPr>
            </a:lvl1pPr>
          </a:lstStyle>
          <a:p>
            <a:pPr>
              <a:defRPr/>
            </a:pPr>
            <a:fld id="{F89B6A8F-C0E9-4F41-9060-E9A61A2EF3AA}" type="datetimeFigureOut">
              <a:rPr lang="pt-BR"/>
              <a:pPr>
                <a:defRPr/>
              </a:pPr>
              <a:t>04/05/2018</a:t>
            </a:fld>
            <a:endParaRPr lang="pt-BR"/>
          </a:p>
        </p:txBody>
      </p:sp>
      <p:sp>
        <p:nvSpPr>
          <p:cNvPr id="5" name="Footer Placeholder 4"/>
          <p:cNvSpPr>
            <a:spLocks noGrp="1"/>
          </p:cNvSpPr>
          <p:nvPr>
            <p:ph type="ftr" sz="quarter" idx="3"/>
          </p:nvPr>
        </p:nvSpPr>
        <p:spPr>
          <a:xfrm>
            <a:off x="677863" y="6042025"/>
            <a:ext cx="6297612"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8589963" y="6042025"/>
            <a:ext cx="684212" cy="365125"/>
          </a:xfrm>
          <a:prstGeom prst="rect">
            <a:avLst/>
          </a:prstGeom>
        </p:spPr>
        <p:txBody>
          <a:bodyPr vert="horz" lIns="91440" tIns="45720" rIns="91440" bIns="45720" rtlCol="0" anchor="ctr"/>
          <a:lstStyle>
            <a:lvl1pPr algn="r" fontAlgn="auto">
              <a:spcBef>
                <a:spcPts val="0"/>
              </a:spcBef>
              <a:spcAft>
                <a:spcPts val="0"/>
              </a:spcAft>
              <a:defRPr sz="900">
                <a:solidFill>
                  <a:schemeClr val="accent1"/>
                </a:solidFill>
                <a:latin typeface="+mn-lt"/>
                <a:cs typeface="+mn-cs"/>
              </a:defRPr>
            </a:lvl1pPr>
          </a:lstStyle>
          <a:p>
            <a:pPr>
              <a:defRPr/>
            </a:pPr>
            <a:fld id="{2D2EBCB6-AEB2-4C21-BF76-0604AFFBE644}"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12"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13" r:id="rId11"/>
    <p:sldLayoutId id="2147483708" r:id="rId12"/>
    <p:sldLayoutId id="2147483714" r:id="rId13"/>
    <p:sldLayoutId id="2147483709" r:id="rId14"/>
    <p:sldLayoutId id="2147483710" r:id="rId15"/>
    <p:sldLayoutId id="2147483711"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itchFamily="34" charset="0"/>
        </a:defRPr>
      </a:lvl2pPr>
      <a:lvl3pPr algn="l" defTabSz="457200" rtl="0" eaLnBrk="0" fontAlgn="base" hangingPunct="0">
        <a:spcBef>
          <a:spcPct val="0"/>
        </a:spcBef>
        <a:spcAft>
          <a:spcPct val="0"/>
        </a:spcAft>
        <a:defRPr sz="3600">
          <a:solidFill>
            <a:schemeClr val="accent1"/>
          </a:solidFill>
          <a:latin typeface="Trebuchet MS" pitchFamily="34" charset="0"/>
        </a:defRPr>
      </a:lvl3pPr>
      <a:lvl4pPr algn="l" defTabSz="457200" rtl="0" eaLnBrk="0" fontAlgn="base" hangingPunct="0">
        <a:spcBef>
          <a:spcPct val="0"/>
        </a:spcBef>
        <a:spcAft>
          <a:spcPct val="0"/>
        </a:spcAft>
        <a:defRPr sz="3600">
          <a:solidFill>
            <a:schemeClr val="accent1"/>
          </a:solidFill>
          <a:latin typeface="Trebuchet MS" pitchFamily="34" charset="0"/>
        </a:defRPr>
      </a:lvl4pPr>
      <a:lvl5pPr algn="l" defTabSz="457200" rtl="0" eaLnBrk="0" fontAlgn="base" hangingPunct="0">
        <a:spcBef>
          <a:spcPct val="0"/>
        </a:spcBef>
        <a:spcAft>
          <a:spcPct val="0"/>
        </a:spcAft>
        <a:defRPr sz="36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ctrTitle"/>
          </p:nvPr>
        </p:nvSpPr>
        <p:spPr>
          <a:xfrm>
            <a:off x="925513" y="4470400"/>
            <a:ext cx="9144000" cy="2387600"/>
          </a:xfrm>
        </p:spPr>
        <p:txBody>
          <a:bodyPr/>
          <a:lstStyle/>
          <a:p>
            <a:pPr algn="ctr" eaLnBrk="1" hangingPunct="1"/>
            <a:r>
              <a:rPr lang="en-US" sz="3200" smtClean="0"/>
              <a:t/>
            </a:r>
            <a:br>
              <a:rPr lang="en-US" sz="3200" smtClean="0"/>
            </a:br>
            <a:r>
              <a:rPr lang="en-US" sz="3200" smtClean="0"/>
              <a:t/>
            </a:r>
            <a:br>
              <a:rPr lang="en-US" sz="3200" smtClean="0"/>
            </a:br>
            <a:r>
              <a:rPr lang="en-US" sz="3200" smtClean="0">
                <a:solidFill>
                  <a:srgbClr val="FF6699"/>
                </a:solidFill>
              </a:rPr>
              <a:t>Asssociação entre níveis de hemoglobina nos primeiros 3 dias de vida e displasia broncopulmonar nos recém-nascidos pré-termos</a:t>
            </a:r>
            <a:r>
              <a:rPr lang="en-US" sz="3200" smtClean="0"/>
              <a:t/>
            </a:r>
            <a:br>
              <a:rPr lang="en-US" sz="3200" smtClean="0"/>
            </a:br>
            <a:r>
              <a:rPr lang="en-US" sz="2000" i="1" smtClean="0"/>
              <a:t>Association between Hemoglobin Levels in the</a:t>
            </a:r>
            <a:br>
              <a:rPr lang="en-US" sz="2000" i="1" smtClean="0"/>
            </a:br>
            <a:r>
              <a:rPr lang="en-US" sz="2000" i="1" smtClean="0"/>
              <a:t>First 3 Days of Life and Bronchopulmonary Dysplasia in Preterm Infants</a:t>
            </a:r>
            <a:br>
              <a:rPr lang="en-US" sz="2000" i="1" smtClean="0"/>
            </a:br>
            <a:r>
              <a:rPr lang="pt-BR" sz="3600" smtClean="0"/>
              <a:t> </a:t>
            </a:r>
            <a:r>
              <a:rPr lang="pt-BR" sz="2000" smtClean="0"/>
              <a:t>Jun Duan, Xiangyong Kong, Qiuping Li, Shaodong Hua, Sheng Zhang, </a:t>
            </a:r>
            <a:br>
              <a:rPr lang="pt-BR" sz="2000" smtClean="0"/>
            </a:br>
            <a:r>
              <a:rPr lang="pt-BR" sz="2000" smtClean="0"/>
              <a:t>Zhichun Feng, Xiaoying Zhang</a:t>
            </a:r>
            <a:br>
              <a:rPr lang="pt-BR" sz="2000" smtClean="0"/>
            </a:br>
            <a:r>
              <a:rPr lang="pt-BR" sz="2000" smtClean="0"/>
              <a:t>Am J Perinatol. 2016 Apr 27. [Epub ahead of print]</a:t>
            </a:r>
            <a:br>
              <a:rPr lang="pt-BR" sz="2000" smtClean="0"/>
            </a:br>
            <a:r>
              <a:rPr lang="pt-BR" sz="2000" smtClean="0"/>
              <a:t>Unidde de Neonatologia do HRAS/HMIB/SES/DF</a:t>
            </a:r>
            <a:br>
              <a:rPr lang="pt-BR" sz="2000" smtClean="0"/>
            </a:br>
            <a:r>
              <a:rPr lang="pt-BR" sz="2000" smtClean="0"/>
              <a:t>Apresentação: </a:t>
            </a:r>
            <a:r>
              <a:rPr lang="pt-BR" sz="2000" smtClean="0">
                <a:solidFill>
                  <a:srgbClr val="7F7F7F"/>
                </a:solidFill>
              </a:rPr>
              <a:t>Laura Haydée Silva Teixeira</a:t>
            </a:r>
            <a:br>
              <a:rPr lang="pt-BR" sz="2000" smtClean="0">
                <a:solidFill>
                  <a:srgbClr val="7F7F7F"/>
                </a:solidFill>
              </a:rPr>
            </a:br>
            <a:r>
              <a:rPr lang="pt-BR" sz="2000" smtClean="0">
                <a:solidFill>
                  <a:srgbClr val="7F7F7F"/>
                </a:solidFill>
              </a:rPr>
              <a:t>Coordenação: Eveylin Mirela</a:t>
            </a:r>
            <a:br>
              <a:rPr lang="pt-BR" sz="2000" smtClean="0">
                <a:solidFill>
                  <a:srgbClr val="7F7F7F"/>
                </a:solidFill>
              </a:rPr>
            </a:br>
            <a:r>
              <a:rPr lang="pt-BR" sz="2000" smtClean="0">
                <a:solidFill>
                  <a:srgbClr val="7F7F7F"/>
                </a:solidFill>
                <a:hlinkClick r:id="rId2"/>
              </a:rPr>
              <a:t>www.paulomargotto.com.br</a:t>
            </a:r>
            <a:r>
              <a:rPr lang="pt-BR" sz="2000" smtClean="0">
                <a:solidFill>
                  <a:srgbClr val="7F7F7F"/>
                </a:solidFill>
              </a:rPr>
              <a:t/>
            </a:r>
            <a:br>
              <a:rPr lang="pt-BR" sz="2000" smtClean="0">
                <a:solidFill>
                  <a:srgbClr val="7F7F7F"/>
                </a:solidFill>
              </a:rPr>
            </a:br>
            <a:r>
              <a:rPr lang="pt-BR" sz="2000" smtClean="0">
                <a:solidFill>
                  <a:srgbClr val="7F7F7F"/>
                </a:solidFill>
              </a:rPr>
              <a:t>Brasília, 9 de julho de 2016</a:t>
            </a:r>
          </a:p>
        </p:txBody>
      </p:sp>
      <p:pic>
        <p:nvPicPr>
          <p:cNvPr id="5123" name="Picture 6" descr="20160301_124918"/>
          <p:cNvPicPr>
            <a:picLocks noChangeAspect="1" noChangeArrowheads="1"/>
          </p:cNvPicPr>
          <p:nvPr/>
        </p:nvPicPr>
        <p:blipFill>
          <a:blip r:embed="rId3">
            <a:lum bright="6000" contrast="-6000"/>
          </a:blip>
          <a:srcRect/>
          <a:stretch>
            <a:fillRect/>
          </a:stretch>
        </p:blipFill>
        <p:spPr bwMode="auto">
          <a:xfrm>
            <a:off x="0" y="0"/>
            <a:ext cx="3630613" cy="2043113"/>
          </a:xfrm>
          <a:prstGeom prst="rect">
            <a:avLst/>
          </a:prstGeom>
          <a:noFill/>
          <a:ln w="9525">
            <a:noFill/>
            <a:miter lim="800000"/>
            <a:headEnd/>
            <a:tailEnd/>
          </a:ln>
        </p:spPr>
      </p:pic>
      <p:pic>
        <p:nvPicPr>
          <p:cNvPr id="5124" name="Picture 7" descr="20160301_124929"/>
          <p:cNvPicPr>
            <a:picLocks noChangeAspect="1" noChangeArrowheads="1"/>
          </p:cNvPicPr>
          <p:nvPr/>
        </p:nvPicPr>
        <p:blipFill>
          <a:blip r:embed="rId4">
            <a:lum bright="12000"/>
          </a:blip>
          <a:srcRect/>
          <a:stretch>
            <a:fillRect/>
          </a:stretch>
        </p:blipFill>
        <p:spPr bwMode="auto">
          <a:xfrm>
            <a:off x="8524875" y="0"/>
            <a:ext cx="3667125" cy="2062163"/>
          </a:xfrm>
          <a:prstGeom prst="rect">
            <a:avLst/>
          </a:prstGeom>
          <a:noFill/>
          <a:ln w="9525">
            <a:noFill/>
            <a:miter lim="800000"/>
            <a:headEnd/>
            <a:tailEnd/>
          </a:ln>
        </p:spPr>
      </p:pic>
      <p:pic>
        <p:nvPicPr>
          <p:cNvPr id="5125" name="Picture 8" descr="20160126_120453"/>
          <p:cNvPicPr>
            <a:picLocks noChangeAspect="1" noChangeArrowheads="1"/>
          </p:cNvPicPr>
          <p:nvPr/>
        </p:nvPicPr>
        <p:blipFill>
          <a:blip r:embed="rId5">
            <a:lum bright="18000" contrast="-18000"/>
          </a:blip>
          <a:srcRect/>
          <a:stretch>
            <a:fillRect/>
          </a:stretch>
        </p:blipFill>
        <p:spPr bwMode="auto">
          <a:xfrm>
            <a:off x="4025900" y="0"/>
            <a:ext cx="3554413" cy="199866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pPr eaLnBrk="1" hangingPunct="1"/>
            <a:r>
              <a:rPr lang="pt-BR" smtClean="0"/>
              <a:t>INTRODUÇÃO</a:t>
            </a:r>
          </a:p>
        </p:txBody>
      </p:sp>
      <p:sp>
        <p:nvSpPr>
          <p:cNvPr id="6147" name="Espaço Reservado para Conteúdo 2"/>
          <p:cNvSpPr>
            <a:spLocks noGrp="1"/>
          </p:cNvSpPr>
          <p:nvPr>
            <p:ph idx="1"/>
          </p:nvPr>
        </p:nvSpPr>
        <p:spPr/>
        <p:txBody>
          <a:bodyPr/>
          <a:lstStyle/>
          <a:p>
            <a:pPr eaLnBrk="1" hangingPunct="1"/>
            <a:r>
              <a:rPr lang="pt-BR" sz="1800" smtClean="0"/>
              <a:t>Displasia broncopulmonar (DBP) é uma doença pulmonar crônica desenvolvida em recém-nascidos pré-termos (RNPT).(1)</a:t>
            </a:r>
          </a:p>
          <a:p>
            <a:pPr eaLnBrk="1" hangingPunct="1"/>
            <a:endParaRPr lang="pt-BR" sz="1800" smtClean="0"/>
          </a:p>
          <a:p>
            <a:pPr eaLnBrk="1" hangingPunct="1"/>
            <a:r>
              <a:rPr lang="pt-BR" sz="1800" smtClean="0"/>
              <a:t>Devido ao avanço das técnicas em cuidados neonatais como esteróides pré-natais e surfactante houve maior sobrevida dos RNPT.</a:t>
            </a:r>
          </a:p>
          <a:p>
            <a:pPr eaLnBrk="1" hangingPunct="1"/>
            <a:endParaRPr lang="pt-BR" sz="1800" smtClean="0"/>
          </a:p>
          <a:p>
            <a:pPr eaLnBrk="1" hangingPunct="1"/>
            <a:r>
              <a:rPr lang="pt-BR" sz="1800" smtClean="0"/>
              <a:t>Desta forma, houve aumento da DBP, a maior causa de doença pulmonar em RNPT.</a:t>
            </a:r>
          </a:p>
          <a:p>
            <a:pPr eaLnBrk="1" hangingPunct="1"/>
            <a:r>
              <a:rPr lang="pt-BR" sz="1800" smtClean="0"/>
              <a:t>A DBP  é a principal causa doença pulmonar nos pré-termos. (2-5)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a:xfrm>
            <a:off x="685800" y="609600"/>
            <a:ext cx="8596313" cy="1320800"/>
          </a:xfrm>
        </p:spPr>
        <p:txBody>
          <a:bodyPr/>
          <a:lstStyle/>
          <a:p>
            <a:pPr eaLnBrk="1" hangingPunct="1"/>
            <a:r>
              <a:rPr lang="pt-BR" smtClean="0"/>
              <a:t>INTRODUÇÃO</a:t>
            </a:r>
          </a:p>
        </p:txBody>
      </p:sp>
      <p:sp>
        <p:nvSpPr>
          <p:cNvPr id="7171" name="Espaço Reservado para Conteúdo 2"/>
          <p:cNvSpPr>
            <a:spLocks noGrp="1"/>
          </p:cNvSpPr>
          <p:nvPr>
            <p:ph idx="1"/>
          </p:nvPr>
        </p:nvSpPr>
        <p:spPr/>
        <p:txBody>
          <a:bodyPr/>
          <a:lstStyle/>
          <a:p>
            <a:pPr eaLnBrk="1" hangingPunct="1"/>
            <a:r>
              <a:rPr lang="pt-BR" sz="1800" smtClean="0"/>
              <a:t>DBP é uma doença multifatorial, sendo os seguintes fatores relacionados: prematuridade</a:t>
            </a:r>
            <a:r>
              <a:rPr lang="en-US" sz="1800" smtClean="0"/>
              <a:t>, baixo peso ao nascer, sexo masculino, fatores genéticos, persistência do canal arterial (PCA). (6-10)</a:t>
            </a:r>
          </a:p>
          <a:p>
            <a:pPr eaLnBrk="1" hangingPunct="1"/>
            <a:endParaRPr lang="en-US" sz="1800" smtClean="0"/>
          </a:p>
          <a:p>
            <a:pPr eaLnBrk="1" hangingPunct="1"/>
            <a:r>
              <a:rPr lang="en-US" sz="1800" smtClean="0"/>
              <a:t>Baixos níveis de hemoglobina (Hb) podem reduzir a capacidade de levar o oxigênio aos tecidos resultando em altas taxas de disfunção orgânica, incluindo falência cardíaca e doenças inflamatórias.(11-15)</a:t>
            </a:r>
          </a:p>
          <a:p>
            <a:pPr eaLnBrk="1" hangingPunct="1"/>
            <a:endParaRPr lang="en-US" sz="1800" smtClean="0"/>
          </a:p>
          <a:p>
            <a:pPr eaLnBrk="1" hangingPunct="1"/>
            <a:r>
              <a:rPr lang="en-US" sz="1800" smtClean="0"/>
              <a:t>O efeito dos níveis de hemoglobina no desenvolvimento de DBP, porém, não é um tema abordado previamente.</a:t>
            </a:r>
          </a:p>
          <a:p>
            <a:pPr algn="ctr" eaLnBrk="1" hangingPunct="1">
              <a:buFont typeface="Wingdings 3" pitchFamily="18" charset="2"/>
              <a:buNone/>
            </a:pPr>
            <a:r>
              <a:rPr lang="en-US" sz="1800" smtClean="0">
                <a:solidFill>
                  <a:srgbClr val="0033CC"/>
                </a:solidFill>
              </a:rPr>
              <a:t>Assim, os presentes autores realizaram este estudo para comparar os níveis de Hb nos primeiros 3 dias de vida entre os pacientes com DBP e pacientes sem DBP, assim como para determinar se os baixos valores de Hb podem aumentar o risco do desenvolvimento da DBP  </a:t>
            </a:r>
            <a:endParaRPr lang="pt-BR" sz="1800" smtClean="0">
              <a:solidFill>
                <a:srgbClr val="0033CC"/>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pPr eaLnBrk="1" hangingPunct="1"/>
            <a:r>
              <a:rPr lang="pt-BR" smtClean="0"/>
              <a:t>Pacientes e Métodos</a:t>
            </a:r>
          </a:p>
        </p:txBody>
      </p:sp>
      <p:sp>
        <p:nvSpPr>
          <p:cNvPr id="8195" name="Espaço Reservado para Conteúdo 2"/>
          <p:cNvSpPr>
            <a:spLocks noGrp="1"/>
          </p:cNvSpPr>
          <p:nvPr>
            <p:ph idx="1"/>
          </p:nvPr>
        </p:nvSpPr>
        <p:spPr/>
        <p:txBody>
          <a:bodyPr/>
          <a:lstStyle/>
          <a:p>
            <a:pPr eaLnBrk="1" hangingPunct="1"/>
            <a:r>
              <a:rPr lang="pt-BR" sz="1800" smtClean="0"/>
              <a:t>População de estudo: RNPT admitidos no Hospital da Criança </a:t>
            </a:r>
            <a:r>
              <a:rPr lang="en-US" sz="1800" smtClean="0"/>
              <a:t>BaYi, filiado ao Hospital Geral Militar de Beijing no período de Janeiro de 2014 à Maio de 2015.</a:t>
            </a:r>
          </a:p>
          <a:p>
            <a:pPr eaLnBrk="1" hangingPunct="1"/>
            <a:endParaRPr lang="en-US" sz="1800" smtClean="0"/>
          </a:p>
          <a:p>
            <a:pPr eaLnBrk="1" hangingPunct="1"/>
            <a:r>
              <a:rPr lang="en-US" sz="1800" smtClean="0"/>
              <a:t>Pacientes com doenças genéticas, cardiopatias congênitas, que morreram com menos de 28 dias de vida  ou idade gestacional pós-concepção (IGpc) de  36sem foram excluídos do estudo.</a:t>
            </a:r>
          </a:p>
          <a:p>
            <a:pPr eaLnBrk="1" hangingPunct="1"/>
            <a:endParaRPr lang="en-US" sz="1800" smtClean="0"/>
          </a:p>
          <a:p>
            <a:pPr eaLnBrk="1" hangingPunct="1"/>
            <a:r>
              <a:rPr lang="en-US" sz="1800" smtClean="0"/>
              <a:t>DBP foi definida como a necessidade de oxigênio suplementar com IGpc de  36sem.(3)</a:t>
            </a:r>
          </a:p>
          <a:p>
            <a:pPr eaLnBrk="1" hangingPunct="1"/>
            <a:r>
              <a:rPr lang="en-US" sz="1800" smtClean="0"/>
              <a:t>O estudo foi aprovado pelo Comitê de Ética local e consentimento informado escrito foi obtido dos pais</a:t>
            </a:r>
          </a:p>
          <a:p>
            <a:pPr eaLnBrk="1" hangingPunct="1"/>
            <a:endParaRPr lang="en-US" sz="1800" smtClean="0"/>
          </a:p>
          <a:p>
            <a:pPr eaLnBrk="1" hangingPunct="1"/>
            <a:endParaRPr lang="pt-BR" sz="180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pPr eaLnBrk="1" hangingPunct="1"/>
            <a:r>
              <a:rPr lang="pt-BR" smtClean="0"/>
              <a:t>Pacientes e Métodos</a:t>
            </a:r>
          </a:p>
        </p:txBody>
      </p:sp>
      <p:sp>
        <p:nvSpPr>
          <p:cNvPr id="9219" name="Espaço Reservado para Conteúdo 2"/>
          <p:cNvSpPr>
            <a:spLocks noGrp="1"/>
          </p:cNvSpPr>
          <p:nvPr>
            <p:ph idx="1"/>
          </p:nvPr>
        </p:nvSpPr>
        <p:spPr/>
        <p:txBody>
          <a:bodyPr/>
          <a:lstStyle/>
          <a:p>
            <a:pPr eaLnBrk="1" hangingPunct="1"/>
            <a:r>
              <a:rPr lang="pt-BR" sz="1800" smtClean="0"/>
              <a:t>Foram coletados dados maternos relacionados a DBP como: doença hipertensiva específica da gravidez, diabetes, uso de esteroides pré-natais, corioamnionite, rotura prematura de membranas</a:t>
            </a:r>
            <a:r>
              <a:rPr lang="en-US" sz="1800" smtClean="0"/>
              <a:t>.</a:t>
            </a:r>
          </a:p>
          <a:p>
            <a:pPr eaLnBrk="1" hangingPunct="1"/>
            <a:endParaRPr lang="en-US" sz="1800" smtClean="0"/>
          </a:p>
          <a:p>
            <a:pPr eaLnBrk="1" hangingPunct="1"/>
            <a:r>
              <a:rPr lang="en-US" sz="1800" smtClean="0"/>
              <a:t>Foram coletados dados dos recém-nascidos (RN) relacionados a DBP: idade gestacional (IG), peso ao nascer, sexo, tipo de parto, Apgar 1, 5, e 10 minutos, crescimento intrauterino restrito, uso de surfactante, uso de aminofilina, uso de hormônio inalatório, uso de diuréticos, sepse, pneumonia, PCA, enterocolite necrosante, dias de ventilação mecânica (VM), níveis de Hb nos primeiros 3 dias de vida e número de transfusões.</a:t>
            </a:r>
            <a:endParaRPr lang="pt-BR" sz="18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pPr eaLnBrk="1" hangingPunct="1"/>
            <a:r>
              <a:rPr lang="pt-BR" smtClean="0"/>
              <a:t>Pacientes e Métodos</a:t>
            </a:r>
          </a:p>
        </p:txBody>
      </p:sp>
      <p:sp>
        <p:nvSpPr>
          <p:cNvPr id="10243" name="Espaço Reservado para Conteúdo 2"/>
          <p:cNvSpPr>
            <a:spLocks noGrp="1"/>
          </p:cNvSpPr>
          <p:nvPr>
            <p:ph idx="1"/>
          </p:nvPr>
        </p:nvSpPr>
        <p:spPr>
          <a:xfrm>
            <a:off x="625475" y="1509713"/>
            <a:ext cx="8596313" cy="3881437"/>
          </a:xfrm>
        </p:spPr>
        <p:txBody>
          <a:bodyPr/>
          <a:lstStyle/>
          <a:p>
            <a:pPr eaLnBrk="1" hangingPunct="1"/>
            <a:r>
              <a:rPr lang="pt-BR" sz="1800" smtClean="0"/>
              <a:t>Variáveis contínuas foram distribuídas em média e desvio padrão e comparadas com teste T de student.</a:t>
            </a:r>
          </a:p>
          <a:p>
            <a:pPr eaLnBrk="1" hangingPunct="1"/>
            <a:endParaRPr lang="pt-BR" sz="1800" smtClean="0"/>
          </a:p>
          <a:p>
            <a:pPr eaLnBrk="1" hangingPunct="1"/>
            <a:r>
              <a:rPr lang="pt-BR" sz="1800" smtClean="0"/>
              <a:t>Variáveis categóricas foram comparadas com teste  do quiquadrado.</a:t>
            </a:r>
          </a:p>
          <a:p>
            <a:pPr eaLnBrk="1" hangingPunct="1"/>
            <a:endParaRPr lang="pt-BR" sz="1800" smtClean="0"/>
          </a:p>
          <a:p>
            <a:pPr eaLnBrk="1" hangingPunct="1"/>
            <a:r>
              <a:rPr lang="pt-BR" sz="1800" smtClean="0"/>
              <a:t>O valor de corte e a média de hemoglobina nos 3 dias de vida e sua relação com DBP foram determinados através de curva </a:t>
            </a:r>
            <a:r>
              <a:rPr lang="pt-BR" sz="1800" i="1" smtClean="0"/>
              <a:t>receiver operating characteristic</a:t>
            </a:r>
            <a:r>
              <a:rPr lang="pt-BR" sz="1800" smtClean="0"/>
              <a:t> (Curva ROC).</a:t>
            </a:r>
          </a:p>
          <a:p>
            <a:pPr eaLnBrk="1" hangingPunct="1"/>
            <a:endParaRPr lang="pt-BR" sz="1800" smtClean="0"/>
          </a:p>
          <a:p>
            <a:pPr eaLnBrk="1" hangingPunct="1"/>
            <a:r>
              <a:rPr lang="pt-BR" sz="1800" smtClean="0"/>
              <a:t>Fatores de risco significantes em análise univariada com p&lt;0,1 foram submetidos à análise de regressão logística multivariada para obter o OR ajustado e IC 95%. P&lt;0,05 foi considerado estatisticamente significativo.</a:t>
            </a:r>
          </a:p>
          <a:p>
            <a:pPr eaLnBrk="1" hangingPunct="1"/>
            <a:r>
              <a:rPr lang="pt-BR" sz="1800" smtClean="0"/>
              <a:t>Software usado: SPSS 13</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eaLnBrk="1" hangingPunct="1"/>
            <a:r>
              <a:rPr lang="pt-BR" smtClean="0"/>
              <a:t>RESULTADOS</a:t>
            </a:r>
          </a:p>
        </p:txBody>
      </p:sp>
      <p:sp>
        <p:nvSpPr>
          <p:cNvPr id="11267" name="Espaço Reservado para Conteúdo 2"/>
          <p:cNvSpPr>
            <a:spLocks noGrp="1"/>
          </p:cNvSpPr>
          <p:nvPr>
            <p:ph idx="1"/>
          </p:nvPr>
        </p:nvSpPr>
        <p:spPr/>
        <p:txBody>
          <a:bodyPr/>
          <a:lstStyle/>
          <a:p>
            <a:pPr eaLnBrk="1" hangingPunct="1"/>
            <a:r>
              <a:rPr lang="en-US" sz="1800" smtClean="0"/>
              <a:t>Dos 154 RN admitidos no período do estudo, 1 morreu antes de 28 dias de vida, 3 tinham anomalias cromossômicas, 3 com cardiopatia congênita.</a:t>
            </a:r>
          </a:p>
          <a:p>
            <a:pPr eaLnBrk="1" hangingPunct="1"/>
            <a:endParaRPr lang="en-US" sz="1800" smtClean="0"/>
          </a:p>
          <a:p>
            <a:pPr eaLnBrk="1" hangingPunct="1"/>
            <a:r>
              <a:rPr lang="en-US" sz="1800" smtClean="0"/>
              <a:t>Foram analisados </a:t>
            </a:r>
            <a:r>
              <a:rPr lang="en-US" sz="2400" b="1" smtClean="0">
                <a:solidFill>
                  <a:srgbClr val="0033CC"/>
                </a:solidFill>
              </a:rPr>
              <a:t>147 RN dos quais 61 tinham DBP e 86 não tinham.</a:t>
            </a:r>
            <a:endParaRPr lang="pt-BR" sz="2400" b="1" smtClean="0">
              <a:solidFill>
                <a:srgbClr val="0033CC"/>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p:cNvSpPr>
          <p:nvPr>
            <p:ph type="body" idx="1"/>
          </p:nvPr>
        </p:nvSpPr>
        <p:spPr>
          <a:xfrm>
            <a:off x="563563" y="1625600"/>
            <a:ext cx="8596312" cy="3881438"/>
          </a:xfrm>
        </p:spPr>
        <p:txBody>
          <a:bodyPr/>
          <a:lstStyle/>
          <a:p>
            <a:pPr algn="ctr" eaLnBrk="1" hangingPunct="1">
              <a:buFont typeface="Wingdings 3" pitchFamily="18" charset="2"/>
              <a:buNone/>
            </a:pPr>
            <a:r>
              <a:rPr lang="pt-BR" sz="2000" b="1" smtClean="0">
                <a:solidFill>
                  <a:srgbClr val="0033CC"/>
                </a:solidFill>
              </a:rPr>
              <a:t>Comparação das características clínicas dos pacientes com DBP e sem DBP Os RN com DBP  tiveram significativamente menores idade gestacional  e peso em relação aos sem DBP</a:t>
            </a:r>
            <a:r>
              <a:rPr lang="pt-BR" sz="1800" smtClean="0"/>
              <a:t>.</a:t>
            </a:r>
          </a:p>
          <a:p>
            <a:pPr eaLnBrk="1" hangingPunct="1"/>
            <a:r>
              <a:rPr lang="pt-BR" sz="1800" smtClean="0"/>
              <a:t>Os RN com DBP receberam significativamente mais surfactante, mais inalações de hormônio em relação aos sem DBP.</a:t>
            </a:r>
          </a:p>
          <a:p>
            <a:pPr eaLnBrk="1" hangingPunct="1"/>
            <a:r>
              <a:rPr lang="pt-BR" sz="1800" smtClean="0"/>
              <a:t>Houve significativamente maiores taxas de dias em VM &gt;2 semanas, de PCA e maior número de  transfusões nos RN com DBP em relação aos sem DBP </a:t>
            </a:r>
          </a:p>
          <a:p>
            <a:pPr eaLnBrk="1" hangingPunct="1"/>
            <a:r>
              <a:rPr lang="pt-BR" sz="1800" smtClean="0"/>
              <a:t>Não houve diferenças significativas entre outras variáveis</a:t>
            </a:r>
          </a:p>
          <a:p>
            <a:pPr eaLnBrk="1" hangingPunct="1"/>
            <a:endParaRPr lang="pt-BR" sz="1800" smtClean="0"/>
          </a:p>
          <a:p>
            <a:pPr algn="ctr" eaLnBrk="1" hangingPunct="1">
              <a:buFont typeface="Wingdings 3" pitchFamily="18" charset="2"/>
              <a:buNone/>
            </a:pPr>
            <a:r>
              <a:rPr lang="pt-BR" sz="2800" smtClean="0"/>
              <a:t>(</a:t>
            </a:r>
            <a:r>
              <a:rPr lang="pt-BR" sz="2800" smtClean="0">
                <a:solidFill>
                  <a:srgbClr val="0033CC"/>
                </a:solidFill>
              </a:rPr>
              <a:t>Tabela 1</a:t>
            </a:r>
            <a:r>
              <a:rPr lang="pt-BR" sz="2800" smtClean="0"/>
              <a:t>)</a:t>
            </a:r>
          </a:p>
          <a:p>
            <a:pPr eaLnBrk="1" hangingPunct="1"/>
            <a:endParaRPr lang="pt-BR" sz="2800" smtClean="0"/>
          </a:p>
          <a:p>
            <a:pPr eaLnBrk="1" hangingPunct="1"/>
            <a:endParaRPr lang="pt-BR" sz="1800" smtClean="0"/>
          </a:p>
          <a:p>
            <a:pPr eaLnBrk="1" hangingPunct="1"/>
            <a:endParaRPr lang="pt-BR" sz="1800" smtClean="0"/>
          </a:p>
        </p:txBody>
      </p:sp>
      <p:sp>
        <p:nvSpPr>
          <p:cNvPr id="12291" name="Título 1"/>
          <p:cNvSpPr>
            <a:spLocks/>
          </p:cNvSpPr>
          <p:nvPr/>
        </p:nvSpPr>
        <p:spPr bwMode="auto">
          <a:xfrm>
            <a:off x="677863" y="619125"/>
            <a:ext cx="8596312" cy="1320800"/>
          </a:xfrm>
          <a:prstGeom prst="rect">
            <a:avLst/>
          </a:prstGeom>
          <a:noFill/>
          <a:ln w="9525">
            <a:noFill/>
            <a:miter lim="800000"/>
            <a:headEnd/>
            <a:tailEnd/>
          </a:ln>
        </p:spPr>
        <p:txBody>
          <a:bodyPr/>
          <a:lstStyle/>
          <a:p>
            <a:pPr defTabSz="457200"/>
            <a:r>
              <a:rPr lang="pt-BR" sz="3600">
                <a:solidFill>
                  <a:schemeClr val="accent1"/>
                </a:solidFill>
                <a:latin typeface="Trebuchet MS" pitchFamily="34" charset="0"/>
              </a:rPr>
              <a:t>RESULTADOS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p:cNvSpPr>
          <p:nvPr/>
        </p:nvSpPr>
        <p:spPr bwMode="auto">
          <a:xfrm>
            <a:off x="0" y="0"/>
            <a:ext cx="8596313" cy="1320800"/>
          </a:xfrm>
          <a:prstGeom prst="rect">
            <a:avLst/>
          </a:prstGeom>
          <a:noFill/>
          <a:ln w="9525">
            <a:noFill/>
            <a:miter lim="800000"/>
            <a:headEnd/>
            <a:tailEnd/>
          </a:ln>
        </p:spPr>
        <p:txBody>
          <a:bodyPr/>
          <a:lstStyle/>
          <a:p>
            <a:pPr defTabSz="457200"/>
            <a:r>
              <a:rPr lang="pt-BR" sz="3600">
                <a:solidFill>
                  <a:schemeClr val="accent1"/>
                </a:solidFill>
                <a:latin typeface="Trebuchet MS" pitchFamily="34" charset="0"/>
              </a:rPr>
              <a:t>RESULTADOS</a:t>
            </a:r>
          </a:p>
        </p:txBody>
      </p:sp>
      <p:pic>
        <p:nvPicPr>
          <p:cNvPr id="13315" name="Picture 5"/>
          <p:cNvPicPr>
            <a:picLocks noChangeAspect="1" noChangeArrowheads="1"/>
          </p:cNvPicPr>
          <p:nvPr/>
        </p:nvPicPr>
        <p:blipFill>
          <a:blip r:embed="rId2">
            <a:lum bright="6000"/>
          </a:blip>
          <a:srcRect/>
          <a:stretch>
            <a:fillRect/>
          </a:stretch>
        </p:blipFill>
        <p:spPr bwMode="auto">
          <a:xfrm>
            <a:off x="1009650" y="523875"/>
            <a:ext cx="7673975" cy="62103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p:cNvSpPr>
          <p:nvPr>
            <p:ph type="body" idx="1"/>
          </p:nvPr>
        </p:nvSpPr>
        <p:spPr/>
        <p:txBody>
          <a:bodyPr/>
          <a:lstStyle/>
          <a:p>
            <a:pPr algn="ctr" eaLnBrk="1" hangingPunct="1">
              <a:lnSpc>
                <a:spcPct val="80000"/>
              </a:lnSpc>
              <a:buFont typeface="Wingdings 3" pitchFamily="18" charset="2"/>
              <a:buNone/>
            </a:pPr>
            <a:r>
              <a:rPr lang="pt-BR" sz="1800" b="1" smtClean="0">
                <a:solidFill>
                  <a:srgbClr val="0033CC"/>
                </a:solidFill>
              </a:rPr>
              <a:t>Níveis de hemoglobina nos primeiros 3 dias de vida</a:t>
            </a:r>
          </a:p>
          <a:p>
            <a:pPr eaLnBrk="1" hangingPunct="1">
              <a:lnSpc>
                <a:spcPct val="80000"/>
              </a:lnSpc>
            </a:pPr>
            <a:r>
              <a:rPr lang="pt-BR" sz="1600" b="1" smtClean="0">
                <a:solidFill>
                  <a:schemeClr val="tx1"/>
                </a:solidFill>
              </a:rPr>
              <a:t>Os níveis de Hb foram significativamente menores nos RN com DBP em relação aos sem DBP, tanto no primeiro, segundo e terceiro dia de vida</a:t>
            </a:r>
          </a:p>
          <a:p>
            <a:pPr eaLnBrk="1" hangingPunct="1">
              <a:lnSpc>
                <a:spcPct val="80000"/>
              </a:lnSpc>
            </a:pPr>
            <a:r>
              <a:rPr lang="pt-BR" sz="1600" b="1" smtClean="0">
                <a:solidFill>
                  <a:schemeClr val="tx1"/>
                </a:solidFill>
              </a:rPr>
              <a:t>A média da Hb nos primeiros 3 dias foi significativamente menor nos RN com DBP em relação aos RN sem DBP</a:t>
            </a:r>
          </a:p>
          <a:p>
            <a:pPr eaLnBrk="1" hangingPunct="1">
              <a:lnSpc>
                <a:spcPct val="80000"/>
              </a:lnSpc>
              <a:buFont typeface="Wingdings 3" pitchFamily="18" charset="2"/>
              <a:buNone/>
            </a:pPr>
            <a:r>
              <a:rPr lang="pt-BR" sz="2000" b="1" smtClean="0">
                <a:solidFill>
                  <a:srgbClr val="0033CC"/>
                </a:solidFill>
              </a:rPr>
              <a:t>                                            </a:t>
            </a:r>
            <a:r>
              <a:rPr lang="pt-BR" sz="1800" b="1" smtClean="0">
                <a:solidFill>
                  <a:srgbClr val="0033CC"/>
                </a:solidFill>
              </a:rPr>
              <a:t>(</a:t>
            </a:r>
            <a:r>
              <a:rPr lang="pt-BR" sz="1800" smtClean="0">
                <a:solidFill>
                  <a:srgbClr val="0033CC"/>
                </a:solidFill>
              </a:rPr>
              <a:t>Tabela 2</a:t>
            </a:r>
            <a:r>
              <a:rPr lang="pt-BR" sz="1800" b="1" smtClean="0">
                <a:solidFill>
                  <a:srgbClr val="0033CC"/>
                </a:solidFill>
              </a:rPr>
              <a:t>)</a:t>
            </a:r>
          </a:p>
          <a:p>
            <a:pPr eaLnBrk="1" hangingPunct="1">
              <a:lnSpc>
                <a:spcPct val="80000"/>
              </a:lnSpc>
            </a:pPr>
            <a:endParaRPr lang="pt-BR" sz="1800" b="1" smtClean="0">
              <a:solidFill>
                <a:schemeClr val="tx1"/>
              </a:solidFill>
            </a:endParaRPr>
          </a:p>
          <a:p>
            <a:pPr eaLnBrk="1" hangingPunct="1">
              <a:lnSpc>
                <a:spcPct val="80000"/>
              </a:lnSpc>
            </a:pPr>
            <a:r>
              <a:rPr lang="pt-BR" sz="1800" b="1" smtClean="0">
                <a:solidFill>
                  <a:schemeClr val="tx1"/>
                </a:solidFill>
              </a:rPr>
              <a:t>A análise pela Curva ROC foi realizada para determinar o valor de ponto de corte para os níveis de Hb do primeiro a 3 dias de vida relacionados com a DBP. O valor de 15,5g% nos primeiros 3 dias de vida determinado devido a maior sensibilidade (77%) e especificidade (93%)</a:t>
            </a:r>
          </a:p>
          <a:p>
            <a:pPr eaLnBrk="1" hangingPunct="1">
              <a:lnSpc>
                <a:spcPct val="80000"/>
              </a:lnSpc>
              <a:buFont typeface="Wingdings 3" pitchFamily="18" charset="2"/>
              <a:buNone/>
            </a:pPr>
            <a:r>
              <a:rPr lang="pt-BR" sz="1800" b="1" smtClean="0">
                <a:solidFill>
                  <a:schemeClr val="tx1"/>
                </a:solidFill>
              </a:rPr>
              <a:t>                                                       </a:t>
            </a:r>
            <a:r>
              <a:rPr lang="pt-BR" sz="1800" b="1" smtClean="0">
                <a:solidFill>
                  <a:srgbClr val="0033CC"/>
                </a:solidFill>
              </a:rPr>
              <a:t>(Figura 1)</a:t>
            </a:r>
          </a:p>
          <a:p>
            <a:pPr eaLnBrk="1" hangingPunct="1">
              <a:lnSpc>
                <a:spcPct val="80000"/>
              </a:lnSpc>
              <a:buFont typeface="Wingdings 3" pitchFamily="18" charset="2"/>
              <a:buNone/>
            </a:pPr>
            <a:r>
              <a:rPr lang="pt-BR" sz="1800" b="1" smtClean="0">
                <a:solidFill>
                  <a:srgbClr val="0033CC"/>
                </a:solidFill>
              </a:rPr>
              <a:t>                                                  </a:t>
            </a:r>
          </a:p>
        </p:txBody>
      </p:sp>
      <p:sp>
        <p:nvSpPr>
          <p:cNvPr id="14339" name="Título 1"/>
          <p:cNvSpPr>
            <a:spLocks/>
          </p:cNvSpPr>
          <p:nvPr/>
        </p:nvSpPr>
        <p:spPr bwMode="auto">
          <a:xfrm>
            <a:off x="677863" y="609600"/>
            <a:ext cx="8596312" cy="1320800"/>
          </a:xfrm>
          <a:prstGeom prst="rect">
            <a:avLst/>
          </a:prstGeom>
          <a:noFill/>
          <a:ln w="9525">
            <a:noFill/>
            <a:miter lim="800000"/>
            <a:headEnd/>
            <a:tailEnd/>
          </a:ln>
        </p:spPr>
        <p:txBody>
          <a:bodyPr/>
          <a:lstStyle/>
          <a:p>
            <a:pPr defTabSz="457200"/>
            <a:r>
              <a:rPr lang="pt-BR" sz="3600">
                <a:solidFill>
                  <a:schemeClr val="accent1"/>
                </a:solidFill>
                <a:latin typeface="Trebuchet MS" pitchFamily="34" charset="0"/>
              </a:rPr>
              <a:t>RESULTADOS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p:cNvSpPr>
          <p:nvPr/>
        </p:nvSpPr>
        <p:spPr bwMode="auto">
          <a:xfrm>
            <a:off x="757238" y="134938"/>
            <a:ext cx="8596312" cy="1320800"/>
          </a:xfrm>
          <a:prstGeom prst="rect">
            <a:avLst/>
          </a:prstGeom>
          <a:noFill/>
          <a:ln w="9525">
            <a:noFill/>
            <a:miter lim="800000"/>
            <a:headEnd/>
            <a:tailEnd/>
          </a:ln>
        </p:spPr>
        <p:txBody>
          <a:bodyPr/>
          <a:lstStyle/>
          <a:p>
            <a:pPr defTabSz="457200"/>
            <a:r>
              <a:rPr lang="pt-BR" sz="3600">
                <a:solidFill>
                  <a:schemeClr val="accent1"/>
                </a:solidFill>
                <a:latin typeface="Trebuchet MS" pitchFamily="34" charset="0"/>
              </a:rPr>
              <a:t>RESULTADOS</a:t>
            </a:r>
          </a:p>
        </p:txBody>
      </p:sp>
      <p:pic>
        <p:nvPicPr>
          <p:cNvPr id="15363" name="Picture 5"/>
          <p:cNvPicPr>
            <a:picLocks noChangeAspect="1" noChangeArrowheads="1"/>
          </p:cNvPicPr>
          <p:nvPr/>
        </p:nvPicPr>
        <p:blipFill>
          <a:blip r:embed="rId2"/>
          <a:srcRect/>
          <a:stretch>
            <a:fillRect/>
          </a:stretch>
        </p:blipFill>
        <p:spPr bwMode="auto">
          <a:xfrm>
            <a:off x="1671638" y="725488"/>
            <a:ext cx="7567612" cy="1889125"/>
          </a:xfrm>
          <a:prstGeom prst="rect">
            <a:avLst/>
          </a:prstGeom>
          <a:noFill/>
          <a:ln w="9525">
            <a:noFill/>
            <a:miter lim="800000"/>
            <a:headEnd/>
            <a:tailEnd/>
          </a:ln>
        </p:spPr>
      </p:pic>
      <p:pic>
        <p:nvPicPr>
          <p:cNvPr id="15364" name="Picture 6"/>
          <p:cNvPicPr>
            <a:picLocks noChangeAspect="1" noChangeArrowheads="1"/>
          </p:cNvPicPr>
          <p:nvPr/>
        </p:nvPicPr>
        <p:blipFill>
          <a:blip r:embed="rId3"/>
          <a:srcRect/>
          <a:stretch>
            <a:fillRect/>
          </a:stretch>
        </p:blipFill>
        <p:spPr bwMode="auto">
          <a:xfrm>
            <a:off x="3251200" y="2717800"/>
            <a:ext cx="3717925" cy="3840163"/>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p:cNvSpPr>
          <p:nvPr>
            <p:ph type="body" idx="1"/>
          </p:nvPr>
        </p:nvSpPr>
        <p:spPr/>
        <p:txBody>
          <a:bodyPr/>
          <a:lstStyle/>
          <a:p>
            <a:pPr algn="ctr" eaLnBrk="1" hangingPunct="1">
              <a:buFont typeface="Wingdings 3" pitchFamily="18" charset="2"/>
              <a:buNone/>
            </a:pPr>
            <a:r>
              <a:rPr lang="pt-BR" sz="2000" b="1" smtClean="0">
                <a:solidFill>
                  <a:srgbClr val="0033CC"/>
                </a:solidFill>
              </a:rPr>
              <a:t>Análise de regressão logística múltipla</a:t>
            </a:r>
          </a:p>
          <a:p>
            <a:pPr eaLnBrk="1" hangingPunct="1"/>
            <a:r>
              <a:rPr lang="pt-BR" sz="1800" smtClean="0"/>
              <a:t>Após ajuste para fatores significantes, os autores encontraram que:</a:t>
            </a:r>
          </a:p>
          <a:p>
            <a:pPr algn="ctr" eaLnBrk="1" hangingPunct="1">
              <a:buFont typeface="Wingdings 3" pitchFamily="18" charset="2"/>
              <a:buNone/>
            </a:pPr>
            <a:r>
              <a:rPr lang="pt-BR" sz="1800" smtClean="0"/>
              <a:t> </a:t>
            </a:r>
            <a:r>
              <a:rPr lang="pt-BR" sz="2400" smtClean="0">
                <a:solidFill>
                  <a:srgbClr val="0033CC"/>
                </a:solidFill>
              </a:rPr>
              <a:t>a diminuição média dos níveis de Hb &lt;15,5g% nos primeiros 3 dias pode aumentar o risco de desenvolvimento de DBP: OR-20,09 com IC a 95% de 4,18 a 96,50 – p&lt;0,001).</a:t>
            </a:r>
          </a:p>
          <a:p>
            <a:pPr eaLnBrk="1" hangingPunct="1">
              <a:buFont typeface="Wingdings 3" pitchFamily="18" charset="2"/>
              <a:buNone/>
            </a:pPr>
            <a:r>
              <a:rPr lang="pt-BR" sz="2400" smtClean="0">
                <a:solidFill>
                  <a:srgbClr val="0033CC"/>
                </a:solidFill>
              </a:rPr>
              <a:t>                                        (Tabela 3)</a:t>
            </a:r>
          </a:p>
        </p:txBody>
      </p:sp>
      <p:sp>
        <p:nvSpPr>
          <p:cNvPr id="16387" name="Título 1"/>
          <p:cNvSpPr>
            <a:spLocks/>
          </p:cNvSpPr>
          <p:nvPr/>
        </p:nvSpPr>
        <p:spPr bwMode="auto">
          <a:xfrm>
            <a:off x="677863" y="609600"/>
            <a:ext cx="8596312" cy="1320800"/>
          </a:xfrm>
          <a:prstGeom prst="rect">
            <a:avLst/>
          </a:prstGeom>
          <a:noFill/>
          <a:ln w="9525">
            <a:noFill/>
            <a:miter lim="800000"/>
            <a:headEnd/>
            <a:tailEnd/>
          </a:ln>
        </p:spPr>
        <p:txBody>
          <a:bodyPr/>
          <a:lstStyle/>
          <a:p>
            <a:pPr defTabSz="457200"/>
            <a:r>
              <a:rPr lang="pt-BR" sz="3600">
                <a:solidFill>
                  <a:schemeClr val="accent1"/>
                </a:solidFill>
                <a:latin typeface="Trebuchet MS" pitchFamily="34" charset="0"/>
              </a:rPr>
              <a:t>RESULTADOS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p:cNvSpPr>
          <p:nvPr/>
        </p:nvSpPr>
        <p:spPr bwMode="auto">
          <a:xfrm>
            <a:off x="765175" y="179388"/>
            <a:ext cx="8596313" cy="1320800"/>
          </a:xfrm>
          <a:prstGeom prst="rect">
            <a:avLst/>
          </a:prstGeom>
          <a:noFill/>
          <a:ln w="9525">
            <a:noFill/>
            <a:miter lim="800000"/>
            <a:headEnd/>
            <a:tailEnd/>
          </a:ln>
        </p:spPr>
        <p:txBody>
          <a:bodyPr/>
          <a:lstStyle/>
          <a:p>
            <a:pPr defTabSz="457200"/>
            <a:r>
              <a:rPr lang="pt-BR" sz="3600">
                <a:solidFill>
                  <a:schemeClr val="accent1"/>
                </a:solidFill>
                <a:latin typeface="Trebuchet MS" pitchFamily="34" charset="0"/>
              </a:rPr>
              <a:t>RESULTADOS</a:t>
            </a:r>
          </a:p>
        </p:txBody>
      </p:sp>
      <p:pic>
        <p:nvPicPr>
          <p:cNvPr id="17411" name="Picture 6"/>
          <p:cNvPicPr>
            <a:picLocks noChangeAspect="1" noChangeArrowheads="1"/>
          </p:cNvPicPr>
          <p:nvPr/>
        </p:nvPicPr>
        <p:blipFill>
          <a:blip r:embed="rId2">
            <a:lum bright="6000"/>
          </a:blip>
          <a:srcRect/>
          <a:stretch>
            <a:fillRect/>
          </a:stretch>
        </p:blipFill>
        <p:spPr bwMode="auto">
          <a:xfrm>
            <a:off x="227013" y="1608138"/>
            <a:ext cx="9564687" cy="358140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pPr eaLnBrk="1" hangingPunct="1"/>
            <a:r>
              <a:rPr lang="pt-BR" smtClean="0"/>
              <a:t>DISCUSSÃO</a:t>
            </a:r>
          </a:p>
        </p:txBody>
      </p:sp>
      <p:sp>
        <p:nvSpPr>
          <p:cNvPr id="18435" name="Espaço Reservado para Conteúdo 2"/>
          <p:cNvSpPr>
            <a:spLocks noGrp="1"/>
          </p:cNvSpPr>
          <p:nvPr>
            <p:ph idx="1"/>
          </p:nvPr>
        </p:nvSpPr>
        <p:spPr/>
        <p:txBody>
          <a:bodyPr/>
          <a:lstStyle/>
          <a:p>
            <a:pPr eaLnBrk="1" hangingPunct="1"/>
            <a:r>
              <a:rPr lang="pt-BR" sz="1800" smtClean="0"/>
              <a:t>DBP é um tema de bastante interesse atualmente devido à alta morbidade e mortalidade em RNPT. </a:t>
            </a:r>
          </a:p>
          <a:p>
            <a:pPr eaLnBrk="1" hangingPunct="1"/>
            <a:endParaRPr lang="pt-BR" sz="1800" smtClean="0"/>
          </a:p>
          <a:p>
            <a:pPr eaLnBrk="1" hangingPunct="1"/>
            <a:r>
              <a:rPr lang="pt-BR" sz="1800" smtClean="0"/>
              <a:t>Vários fatores estão comprovadamente relacionados à DBP, porém o nível de hemoglobina no desenvolvimento da DBP ainda não foi bem ilustrado.</a:t>
            </a:r>
          </a:p>
          <a:p>
            <a:pPr eaLnBrk="1" hangingPunct="1"/>
            <a:endParaRPr lang="pt-BR" sz="1800" smtClean="0"/>
          </a:p>
          <a:p>
            <a:pPr eaLnBrk="1" hangingPunct="1"/>
            <a:r>
              <a:rPr lang="pt-BR" sz="1800" smtClean="0"/>
              <a:t>O atual estudo foi pioneiro e encontrou relação entre baixos níveis de hemoglobina nos primeiros 3 dias de vida e o desenvolvimento de DBP.</a:t>
            </a:r>
          </a:p>
          <a:p>
            <a:pPr eaLnBrk="1" hangingPunct="1"/>
            <a:endParaRPr lang="pt-BR" sz="1800" smtClean="0"/>
          </a:p>
          <a:p>
            <a:pPr algn="ctr" eaLnBrk="1" hangingPunct="1"/>
            <a:r>
              <a:rPr lang="pt-BR" sz="1800" b="1" smtClean="0">
                <a:solidFill>
                  <a:srgbClr val="0033CC"/>
                </a:solidFill>
              </a:rPr>
              <a:t>Foi demonstrado ainda que Hb&lt;15,5g% nos primeiros 3 dias de vida é fator de risco para DBP. </a:t>
            </a:r>
          </a:p>
          <a:p>
            <a:pPr eaLnBrk="1" hangingPunct="1"/>
            <a:endParaRPr lang="pt-BR" sz="1800" b="1" smtClean="0">
              <a:solidFill>
                <a:srgbClr val="0033CC"/>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pPr eaLnBrk="1" hangingPunct="1"/>
            <a:r>
              <a:rPr lang="pt-BR" smtClean="0"/>
              <a:t>DISCUSSÃO</a:t>
            </a:r>
          </a:p>
        </p:txBody>
      </p:sp>
      <p:sp>
        <p:nvSpPr>
          <p:cNvPr id="19459" name="Espaço Reservado para Conteúdo 2"/>
          <p:cNvSpPr>
            <a:spLocks noGrp="1"/>
          </p:cNvSpPr>
          <p:nvPr>
            <p:ph idx="1"/>
          </p:nvPr>
        </p:nvSpPr>
        <p:spPr/>
        <p:txBody>
          <a:bodyPr/>
          <a:lstStyle/>
          <a:p>
            <a:pPr eaLnBrk="1" hangingPunct="1">
              <a:lnSpc>
                <a:spcPct val="80000"/>
              </a:lnSpc>
            </a:pPr>
            <a:r>
              <a:rPr lang="pt-BR" sz="1700" smtClean="0"/>
              <a:t>Existem poucos trabalhos na literatura relacionados à esse tema.</a:t>
            </a:r>
          </a:p>
          <a:p>
            <a:pPr eaLnBrk="1" hangingPunct="1">
              <a:lnSpc>
                <a:spcPct val="80000"/>
              </a:lnSpc>
            </a:pPr>
            <a:endParaRPr lang="pt-BR" sz="1700" smtClean="0"/>
          </a:p>
          <a:p>
            <a:pPr eaLnBrk="1" hangingPunct="1">
              <a:lnSpc>
                <a:spcPct val="80000"/>
              </a:lnSpc>
            </a:pPr>
            <a:r>
              <a:rPr lang="en-US" sz="1700" smtClean="0"/>
              <a:t>Kollert et al descreveram associação entre altos níveis de Hb e maior sobrevida de pacientes com falência respiratória crônica e doença pulmonar obstrutiva crônica. (16) </a:t>
            </a:r>
          </a:p>
          <a:p>
            <a:pPr eaLnBrk="1" hangingPunct="1">
              <a:lnSpc>
                <a:spcPct val="80000"/>
              </a:lnSpc>
            </a:pPr>
            <a:r>
              <a:rPr lang="en-US" sz="1700" smtClean="0"/>
              <a:t>Hussain et al descreveram que baixo nível de Hb é fator de risco para infecções agudas do trato respiratório em crianças.(17)</a:t>
            </a:r>
          </a:p>
          <a:p>
            <a:pPr eaLnBrk="1" hangingPunct="1">
              <a:lnSpc>
                <a:spcPct val="80000"/>
              </a:lnSpc>
            </a:pPr>
            <a:endParaRPr lang="en-US" sz="1700" smtClean="0"/>
          </a:p>
          <a:p>
            <a:pPr eaLnBrk="1" hangingPunct="1">
              <a:lnSpc>
                <a:spcPct val="80000"/>
              </a:lnSpc>
            </a:pPr>
            <a:r>
              <a:rPr lang="en-US" sz="1700" smtClean="0"/>
              <a:t>Ramakrishnan and Borade encontraram a anemia como fator de risco para asma na infância.(18)</a:t>
            </a:r>
          </a:p>
          <a:p>
            <a:pPr eaLnBrk="1" hangingPunct="1">
              <a:lnSpc>
                <a:spcPct val="80000"/>
              </a:lnSpc>
            </a:pPr>
            <a:endParaRPr lang="en-US" sz="1700" smtClean="0"/>
          </a:p>
          <a:p>
            <a:pPr eaLnBrk="1" hangingPunct="1">
              <a:lnSpc>
                <a:spcPct val="80000"/>
              </a:lnSpc>
            </a:pPr>
            <a:r>
              <a:rPr lang="en-US" sz="1700" smtClean="0"/>
              <a:t>Bard et al reportaram que a anemia aumenta a frequência cardíaca e o débito cardíaco em pacientes com DBP.(19)</a:t>
            </a:r>
            <a:endParaRPr lang="pt-BR" sz="170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pPr eaLnBrk="1" hangingPunct="1"/>
            <a:r>
              <a:rPr lang="pt-BR" smtClean="0"/>
              <a:t>DISCUSSÃO</a:t>
            </a:r>
          </a:p>
        </p:txBody>
      </p:sp>
      <p:sp>
        <p:nvSpPr>
          <p:cNvPr id="20483" name="Espaço Reservado para Conteúdo 2"/>
          <p:cNvSpPr>
            <a:spLocks noGrp="1"/>
          </p:cNvSpPr>
          <p:nvPr>
            <p:ph idx="1"/>
          </p:nvPr>
        </p:nvSpPr>
        <p:spPr/>
        <p:txBody>
          <a:bodyPr/>
          <a:lstStyle/>
          <a:p>
            <a:pPr eaLnBrk="1" hangingPunct="1"/>
            <a:r>
              <a:rPr lang="en-US" sz="1800" smtClean="0"/>
              <a:t>Vários fatores podem influenciar os níveis de Hb como IG e transfusões, sendo difícil isolar essas influências. </a:t>
            </a:r>
          </a:p>
          <a:p>
            <a:pPr eaLnBrk="1" hangingPunct="1"/>
            <a:r>
              <a:rPr lang="en-US" sz="1800" smtClean="0"/>
              <a:t>Após a regressão logística multivariada, porém, uma média de 15,5g% de Hb foi considerada estatisticamente significativa.</a:t>
            </a:r>
          </a:p>
          <a:p>
            <a:pPr eaLnBrk="1" hangingPunct="1"/>
            <a:r>
              <a:rPr lang="en-US" sz="1800" smtClean="0"/>
              <a:t>O mecanismo dessa associação requer mais estudos. </a:t>
            </a:r>
          </a:p>
          <a:p>
            <a:pPr eaLnBrk="1" hangingPunct="1"/>
            <a:r>
              <a:rPr lang="en-US" sz="1800" smtClean="0"/>
              <a:t>Baixos níveis de Hb podem afetar a resposta imune, impedir a oxigenação tecidual podendo promover metabolismo anaeróbico e aumentar níveis de ácido lático.(20-24)</a:t>
            </a:r>
          </a:p>
          <a:p>
            <a:pPr eaLnBrk="1" hangingPunct="1"/>
            <a:r>
              <a:rPr lang="en-US" sz="1800" smtClean="0"/>
              <a:t>Além disso a Hb tem importante papel na adaptação pulmonar na vida extrauterina. Baixos níveis de Hb podem impedir a transição normal afetando a função pulmonar, podendo participar no desenvolvimento da DBP. </a:t>
            </a:r>
            <a:endParaRPr lang="pt-BR" sz="180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pPr eaLnBrk="1" hangingPunct="1"/>
            <a:r>
              <a:rPr lang="pt-BR" smtClean="0"/>
              <a:t>DISCUSSÃO</a:t>
            </a:r>
          </a:p>
        </p:txBody>
      </p:sp>
      <p:sp>
        <p:nvSpPr>
          <p:cNvPr id="21507" name="Espaço Reservado para Conteúdo 2"/>
          <p:cNvSpPr>
            <a:spLocks noGrp="1"/>
          </p:cNvSpPr>
          <p:nvPr>
            <p:ph idx="1"/>
          </p:nvPr>
        </p:nvSpPr>
        <p:spPr/>
        <p:txBody>
          <a:bodyPr/>
          <a:lstStyle/>
          <a:p>
            <a:pPr eaLnBrk="1" hangingPunct="1"/>
            <a:r>
              <a:rPr lang="en-US" sz="1800" smtClean="0"/>
              <a:t>Baixos níveis de Hb também estão relacionados à episódios recorrentes de apneia.No entanto, como o passar do tempo, os prematuros podem tolerar níveis de Hb menores e alcançar um equilíbrio fisiológico. (24-26)</a:t>
            </a:r>
          </a:p>
          <a:p>
            <a:pPr eaLnBrk="1" hangingPunct="1"/>
            <a:r>
              <a:rPr lang="en-US" sz="1800" smtClean="0"/>
              <a:t>No primeiros 3 dias de vida, os níveis de Hb podem ser importante para os pré-termos.</a:t>
            </a:r>
          </a:p>
          <a:p>
            <a:pPr eaLnBrk="1" hangingPunct="1"/>
            <a:endParaRPr lang="en-US" sz="1800" smtClean="0"/>
          </a:p>
          <a:p>
            <a:pPr eaLnBrk="1" hangingPunct="1"/>
            <a:r>
              <a:rPr lang="en-US" sz="1800" smtClean="0"/>
              <a:t>Baixos níveis de Hb nos primeiros 3 dias de vida estão relacionados à vários fatores (27). O principal fator é doença materna incluindo a apresentação placentária e o descolamento prematuro de placenta, bem como o tempo de clampeamento do cordão umbilical (</a:t>
            </a:r>
            <a:r>
              <a:rPr lang="en-US" sz="1800" smtClean="0">
                <a:solidFill>
                  <a:srgbClr val="0033CC"/>
                </a:solidFill>
              </a:rPr>
              <a:t>o atraso no clampleamento do cordão aumenta os níveis de Hb e reduz o número de transfusões</a:t>
            </a:r>
            <a:r>
              <a:rPr lang="en-US" sz="1800" smtClean="0"/>
              <a:t>), anemia da prematuridade (o uso precoce de eritropoietina e suplementação de ferro que podem ser necessários em RNPT).28,29</a:t>
            </a:r>
            <a:endParaRPr lang="pt-BR" sz="1800" smtClean="0"/>
          </a:p>
          <a:p>
            <a:pPr eaLnBrk="1" hangingPunct="1"/>
            <a:endParaRPr lang="pt-BR" sz="18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pPr eaLnBrk="1" hangingPunct="1"/>
            <a:r>
              <a:rPr lang="pt-BR" smtClean="0"/>
              <a:t>DISCUSSÃO</a:t>
            </a:r>
          </a:p>
        </p:txBody>
      </p:sp>
      <p:sp>
        <p:nvSpPr>
          <p:cNvPr id="3" name="Espaço Reservado para Conteúdo 2"/>
          <p:cNvSpPr>
            <a:spLocks noGrp="1"/>
          </p:cNvSpPr>
          <p:nvPr>
            <p:ph idx="1"/>
          </p:nvPr>
        </p:nvSpPr>
        <p:spPr/>
        <p:txBody>
          <a:bodyPr>
            <a:normAutofit lnSpcReduction="10000"/>
          </a:bodyPr>
          <a:lstStyle/>
          <a:p>
            <a:pPr eaLnBrk="1" hangingPunct="1">
              <a:lnSpc>
                <a:spcPct val="90000"/>
              </a:lnSpc>
              <a:defRPr/>
            </a:pPr>
            <a:r>
              <a:rPr lang="en-US" sz="1500" smtClean="0"/>
              <a:t>A relação entre transfusão sanguínea e DBP foi descrita em vários estudos.(30-32)</a:t>
            </a:r>
          </a:p>
          <a:p>
            <a:pPr eaLnBrk="1" hangingPunct="1">
              <a:lnSpc>
                <a:spcPct val="90000"/>
              </a:lnSpc>
              <a:defRPr/>
            </a:pPr>
            <a:endParaRPr lang="en-US" sz="1500" smtClean="0"/>
          </a:p>
          <a:p>
            <a:pPr eaLnBrk="1" hangingPunct="1">
              <a:lnSpc>
                <a:spcPct val="90000"/>
              </a:lnSpc>
              <a:defRPr/>
            </a:pPr>
            <a:r>
              <a:rPr lang="en-US" sz="1500" smtClean="0"/>
              <a:t>Cooke et al encontraram que pacientes displásicos receberam duas vezes mais transfusões no 1° mês de vida.(30)</a:t>
            </a:r>
          </a:p>
          <a:p>
            <a:pPr eaLnBrk="1" hangingPunct="1">
              <a:lnSpc>
                <a:spcPct val="90000"/>
              </a:lnSpc>
              <a:defRPr/>
            </a:pPr>
            <a:endParaRPr lang="en-US" sz="1500" smtClean="0"/>
          </a:p>
          <a:p>
            <a:pPr eaLnBrk="1" hangingPunct="1">
              <a:lnSpc>
                <a:spcPct val="90000"/>
              </a:lnSpc>
              <a:defRPr/>
            </a:pPr>
            <a:r>
              <a:rPr lang="en-US" sz="1500" smtClean="0"/>
              <a:t>Valieva et al associaram a  transfusão com maior risco de DBP em 60 RN de extremo muito baixo peso.(31)</a:t>
            </a:r>
          </a:p>
          <a:p>
            <a:pPr eaLnBrk="1" hangingPunct="1">
              <a:lnSpc>
                <a:spcPct val="90000"/>
              </a:lnSpc>
              <a:defRPr/>
            </a:pPr>
            <a:endParaRPr lang="en-US" sz="1500" smtClean="0"/>
          </a:p>
          <a:p>
            <a:pPr eaLnBrk="1" hangingPunct="1">
              <a:lnSpc>
                <a:spcPct val="90000"/>
              </a:lnSpc>
              <a:defRPr/>
            </a:pPr>
            <a:r>
              <a:rPr lang="en-US" sz="1500" smtClean="0"/>
              <a:t>Zhang et al demonstraram maior incidência de DBP em pacientes transfundidos e a transfusão foi fator de risco para DBP depois de ajustar potenciais fatores de risco como IG e peso ao nascer. (32)</a:t>
            </a:r>
          </a:p>
          <a:p>
            <a:pPr eaLnBrk="1" hangingPunct="1">
              <a:lnSpc>
                <a:spcPct val="90000"/>
              </a:lnSpc>
              <a:defRPr/>
            </a:pPr>
            <a:endParaRPr lang="en-US" sz="1500" smtClean="0"/>
          </a:p>
          <a:p>
            <a:pPr eaLnBrk="1" hangingPunct="1">
              <a:lnSpc>
                <a:spcPct val="90000"/>
              </a:lnSpc>
              <a:defRPr/>
            </a:pPr>
            <a:r>
              <a:rPr lang="en-US" sz="1500" smtClean="0"/>
              <a:t>O atual estudo demonstrou maior número de transfusões em pacientes com DBP, sendo um significante fator de risco para a doença ajustando para outros fatores de risco incluindo os níveis de Hb.</a:t>
            </a:r>
            <a:endParaRPr lang="pt-BR" sz="15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pPr eaLnBrk="1" hangingPunct="1"/>
            <a:r>
              <a:rPr lang="pt-BR" smtClean="0"/>
              <a:t>DISCUSSÃO</a:t>
            </a:r>
          </a:p>
        </p:txBody>
      </p:sp>
      <p:sp>
        <p:nvSpPr>
          <p:cNvPr id="23555" name="Espaço Reservado para Conteúdo 2"/>
          <p:cNvSpPr>
            <a:spLocks noGrp="1"/>
          </p:cNvSpPr>
          <p:nvPr>
            <p:ph idx="1"/>
          </p:nvPr>
        </p:nvSpPr>
        <p:spPr/>
        <p:txBody>
          <a:bodyPr/>
          <a:lstStyle/>
          <a:p>
            <a:pPr eaLnBrk="1" hangingPunct="1"/>
            <a:r>
              <a:rPr lang="en-US" sz="1800" smtClean="0"/>
              <a:t>O mecanismo pode estar relacionado à grande quantidade de ferro nos concentrados de  hemácias que podem aumentar o ferro sérico nos RN. Ferro livre pode produzir radicais livres que estão relacionados ao desenvolvimento de DBP.(33)</a:t>
            </a:r>
          </a:p>
          <a:p>
            <a:pPr eaLnBrk="1" hangingPunct="1"/>
            <a:endParaRPr lang="en-US" sz="1800" smtClean="0"/>
          </a:p>
          <a:p>
            <a:pPr eaLnBrk="1" hangingPunct="1"/>
            <a:r>
              <a:rPr lang="en-US" sz="1800" smtClean="0"/>
              <a:t>Além disso, não há um </a:t>
            </a:r>
            <a:r>
              <a:rPr lang="en-US" sz="1800" i="1" smtClean="0"/>
              <a:t>Guideline</a:t>
            </a:r>
            <a:r>
              <a:rPr lang="en-US" sz="1800" smtClean="0"/>
              <a:t> nacional  para transfusão em RNPT. Protocolos variam de acordo com o Serviço.Com </a:t>
            </a:r>
            <a:r>
              <a:rPr lang="en-US" sz="1800" i="1" smtClean="0"/>
              <a:t>Guideline</a:t>
            </a:r>
            <a:r>
              <a:rPr lang="en-US" sz="1800" smtClean="0"/>
              <a:t> devemos diminuir o necessárias transfusões. (34)</a:t>
            </a:r>
          </a:p>
          <a:p>
            <a:pPr eaLnBrk="1" hangingPunct="1"/>
            <a:endParaRPr lang="en-US" sz="1800" smtClean="0"/>
          </a:p>
          <a:p>
            <a:pPr eaLnBrk="1" hangingPunct="1"/>
            <a:r>
              <a:rPr lang="en-US" sz="1800" smtClean="0">
                <a:solidFill>
                  <a:srgbClr val="FF3300"/>
                </a:solidFill>
              </a:rPr>
              <a:t>Limitações do estudo</a:t>
            </a:r>
            <a:r>
              <a:rPr lang="en-US" sz="1800" smtClean="0"/>
              <a:t>: retrospectivo, possibilidade de existência de outros fatores de confundimento apesar do ajuste para vários fatores. Além disso incluir RN de muito baixo peso  e de IG&lt;32s pode ter causado heterogeneidade ao estudo.</a:t>
            </a:r>
            <a:endParaRPr lang="pt-BR" sz="180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p:cNvSpPr>
          <p:nvPr>
            <p:ph type="title"/>
          </p:nvPr>
        </p:nvSpPr>
        <p:spPr/>
        <p:txBody>
          <a:bodyPr/>
          <a:lstStyle/>
          <a:p>
            <a:pPr eaLnBrk="1" hangingPunct="1"/>
            <a:r>
              <a:rPr lang="pt-BR" smtClean="0"/>
              <a:t>Conclusão</a:t>
            </a:r>
          </a:p>
        </p:txBody>
      </p:sp>
      <p:sp>
        <p:nvSpPr>
          <p:cNvPr id="24579" name="Rectangle 3"/>
          <p:cNvSpPr>
            <a:spLocks noGrp="1"/>
          </p:cNvSpPr>
          <p:nvPr>
            <p:ph type="body" idx="1"/>
          </p:nvPr>
        </p:nvSpPr>
        <p:spPr/>
        <p:txBody>
          <a:bodyPr/>
          <a:lstStyle/>
          <a:p>
            <a:pPr algn="ctr" eaLnBrk="1" hangingPunct="1"/>
            <a:r>
              <a:rPr lang="pt-BR" sz="2800" smtClean="0">
                <a:solidFill>
                  <a:srgbClr val="0033CC"/>
                </a:solidFill>
              </a:rPr>
              <a:t>Em resumo, o estudo demonstra uma associação entre níveis de Hb nos primeiros 3 dias de vida e DBP nos pré-termos. Crianças que apresentaram menores níveis de Hb nos primeiros 3 dias de vida tiveram maior risco de desenvolvimento de DBP. Tratamento médico deveria ser feito para prevenir baixos níveis de Hb nos primeiros 3 dias de vida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p:cNvPicPr>
            <a:picLocks noChangeAspect="1" noChangeArrowheads="1"/>
          </p:cNvPicPr>
          <p:nvPr/>
        </p:nvPicPr>
        <p:blipFill>
          <a:blip r:embed="rId2"/>
          <a:srcRect/>
          <a:stretch>
            <a:fillRect/>
          </a:stretch>
        </p:blipFill>
        <p:spPr bwMode="auto">
          <a:xfrm>
            <a:off x="0" y="1270000"/>
            <a:ext cx="9645650" cy="4830763"/>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5"/>
          <p:cNvPicPr>
            <a:picLocks noChangeAspect="1" noChangeArrowheads="1"/>
          </p:cNvPicPr>
          <p:nvPr/>
        </p:nvPicPr>
        <p:blipFill>
          <a:blip r:embed="rId2"/>
          <a:srcRect/>
          <a:stretch>
            <a:fillRect/>
          </a:stretch>
        </p:blipFill>
        <p:spPr bwMode="auto">
          <a:xfrm>
            <a:off x="0" y="671513"/>
            <a:ext cx="3763963" cy="6186487"/>
          </a:xfrm>
          <a:prstGeom prst="rect">
            <a:avLst/>
          </a:prstGeom>
          <a:noFill/>
          <a:ln w="9525">
            <a:noFill/>
            <a:miter lim="800000"/>
            <a:headEnd/>
            <a:tailEnd/>
          </a:ln>
        </p:spPr>
      </p:pic>
      <p:sp>
        <p:nvSpPr>
          <p:cNvPr id="26627" name="Text Box 6"/>
          <p:cNvSpPr txBox="1">
            <a:spLocks noChangeArrowheads="1"/>
          </p:cNvSpPr>
          <p:nvPr/>
        </p:nvSpPr>
        <p:spPr bwMode="auto">
          <a:xfrm>
            <a:off x="4241800" y="0"/>
            <a:ext cx="1416050" cy="366713"/>
          </a:xfrm>
          <a:prstGeom prst="rect">
            <a:avLst/>
          </a:prstGeom>
          <a:noFill/>
          <a:ln w="9525">
            <a:noFill/>
            <a:miter lim="800000"/>
            <a:headEnd/>
            <a:tailEnd/>
          </a:ln>
        </p:spPr>
        <p:txBody>
          <a:bodyPr wrap="none">
            <a:spAutoFit/>
          </a:bodyPr>
          <a:lstStyle/>
          <a:p>
            <a:r>
              <a:rPr lang="pt-BR" b="1" i="1"/>
              <a:t>References</a:t>
            </a:r>
          </a:p>
        </p:txBody>
      </p:sp>
      <p:pic>
        <p:nvPicPr>
          <p:cNvPr id="26628" name="Picture 7"/>
          <p:cNvPicPr>
            <a:picLocks noChangeAspect="1" noChangeArrowheads="1"/>
          </p:cNvPicPr>
          <p:nvPr/>
        </p:nvPicPr>
        <p:blipFill>
          <a:blip r:embed="rId3"/>
          <a:srcRect/>
          <a:stretch>
            <a:fillRect/>
          </a:stretch>
        </p:blipFill>
        <p:spPr bwMode="auto">
          <a:xfrm>
            <a:off x="3746500" y="647700"/>
            <a:ext cx="3840163" cy="6210300"/>
          </a:xfrm>
          <a:prstGeom prst="rect">
            <a:avLst/>
          </a:prstGeom>
          <a:noFill/>
          <a:ln w="9525">
            <a:noFill/>
            <a:miter lim="800000"/>
            <a:headEnd/>
            <a:tailEnd/>
          </a:ln>
        </p:spPr>
      </p:pic>
      <p:pic>
        <p:nvPicPr>
          <p:cNvPr id="26629" name="Picture 8"/>
          <p:cNvPicPr>
            <a:picLocks noChangeAspect="1" noChangeArrowheads="1"/>
          </p:cNvPicPr>
          <p:nvPr/>
        </p:nvPicPr>
        <p:blipFill>
          <a:blip r:embed="rId4"/>
          <a:srcRect/>
          <a:stretch>
            <a:fillRect/>
          </a:stretch>
        </p:blipFill>
        <p:spPr bwMode="auto">
          <a:xfrm>
            <a:off x="7629525" y="1674813"/>
            <a:ext cx="3757613" cy="359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5" descr="20160518_123645"/>
          <p:cNvPicPr>
            <a:picLocks noChangeAspect="1" noChangeArrowheads="1"/>
          </p:cNvPicPr>
          <p:nvPr/>
        </p:nvPicPr>
        <p:blipFill>
          <a:blip r:embed="rId2">
            <a:lum bright="12000"/>
          </a:blip>
          <a:srcRect/>
          <a:stretch>
            <a:fillRect/>
          </a:stretch>
        </p:blipFill>
        <p:spPr bwMode="auto">
          <a:xfrm>
            <a:off x="701675" y="584200"/>
            <a:ext cx="8532813" cy="4932363"/>
          </a:xfrm>
          <a:prstGeom prst="rect">
            <a:avLst/>
          </a:prstGeom>
          <a:noFill/>
          <a:ln w="9525">
            <a:noFill/>
            <a:miter lim="800000"/>
            <a:headEnd/>
            <a:tailEnd/>
          </a:ln>
        </p:spPr>
      </p:pic>
      <p:sp>
        <p:nvSpPr>
          <p:cNvPr id="27651" name="Text Box 6"/>
          <p:cNvSpPr txBox="1">
            <a:spLocks noChangeArrowheads="1"/>
          </p:cNvSpPr>
          <p:nvPr/>
        </p:nvSpPr>
        <p:spPr bwMode="auto">
          <a:xfrm>
            <a:off x="892175" y="39688"/>
            <a:ext cx="1652588" cy="396875"/>
          </a:xfrm>
          <a:prstGeom prst="rect">
            <a:avLst/>
          </a:prstGeom>
          <a:noFill/>
          <a:ln w="9525">
            <a:noFill/>
            <a:miter lim="800000"/>
            <a:headEnd/>
            <a:tailEnd/>
          </a:ln>
        </p:spPr>
        <p:txBody>
          <a:bodyPr wrap="none">
            <a:spAutoFit/>
          </a:bodyPr>
          <a:lstStyle/>
          <a:p>
            <a:r>
              <a:rPr lang="pt-BR" sz="2000" b="1">
                <a:solidFill>
                  <a:schemeClr val="folHlink"/>
                </a:solidFill>
              </a:rPr>
              <a:t>OBRIGADA!</a:t>
            </a:r>
          </a:p>
        </p:txBody>
      </p:sp>
      <p:sp>
        <p:nvSpPr>
          <p:cNvPr id="27652" name="Text Box 7"/>
          <p:cNvSpPr txBox="1">
            <a:spLocks noChangeArrowheads="1"/>
          </p:cNvSpPr>
          <p:nvPr/>
        </p:nvSpPr>
        <p:spPr bwMode="auto">
          <a:xfrm>
            <a:off x="382588" y="5640388"/>
            <a:ext cx="9340850" cy="641350"/>
          </a:xfrm>
          <a:prstGeom prst="rect">
            <a:avLst/>
          </a:prstGeom>
          <a:noFill/>
          <a:ln w="9525">
            <a:noFill/>
            <a:miter lim="800000"/>
            <a:headEnd/>
            <a:tailEnd/>
          </a:ln>
        </p:spPr>
        <p:txBody>
          <a:bodyPr wrap="none">
            <a:spAutoFit/>
          </a:bodyPr>
          <a:lstStyle/>
          <a:p>
            <a:pPr algn="ctr"/>
            <a:r>
              <a:rPr lang="pt-BR">
                <a:solidFill>
                  <a:srgbClr val="0033CC"/>
                </a:solidFill>
              </a:rPr>
              <a:t>Drs. Sérgio, Paulo R. Margotto, Marta Rocha, Sandra Lins, Rosângela,Joseleide, Míriam e</a:t>
            </a:r>
          </a:p>
          <a:p>
            <a:pPr algn="ctr"/>
            <a:r>
              <a:rPr lang="pt-BR">
                <a:solidFill>
                  <a:srgbClr val="0033CC"/>
                </a:solidFill>
              </a:rPr>
              <a:t>(na frente), Laura e Kate</a:t>
            </a:r>
          </a:p>
        </p:txBody>
      </p:sp>
    </p:spTree>
  </p:cSld>
  <p:clrMapOvr>
    <a:masterClrMapping/>
  </p:clrMapOvr>
</p:sld>
</file>

<file path=ppt/theme/theme1.xml><?xml version="1.0" encoding="utf-8"?>
<a:theme xmlns:a="http://schemas.openxmlformats.org/drawingml/2006/main" name="Facetado">
  <a:themeElements>
    <a:clrScheme name="Facetado">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ado">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ado">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1203</TotalTime>
  <Words>1605</Words>
  <Application>Microsoft Office PowerPoint</Application>
  <PresentationFormat>Personalizar</PresentationFormat>
  <Paragraphs>114</Paragraphs>
  <Slides>23</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23</vt:i4>
      </vt:variant>
    </vt:vector>
  </HeadingPairs>
  <TitlesOfParts>
    <vt:vector size="28" baseType="lpstr">
      <vt:lpstr>Arial</vt:lpstr>
      <vt:lpstr>Trebuchet MS</vt:lpstr>
      <vt:lpstr>Wingdings 3</vt:lpstr>
      <vt:lpstr>Calibri</vt:lpstr>
      <vt:lpstr>Facetado</vt:lpstr>
      <vt:lpstr>  Asssociação entre níveis de hemoglobina nos primeiros 3 dias de vida e displasia broncopulmonar nos recém-nascidos pré-termos Association between Hemoglobin Levels in the First 3 Days of Life and Bronchopulmonary Dysplasia in Preterm Infants  Jun Duan, Xiangyong Kong, Qiuping Li, Shaodong Hua, Sheng Zhang,  Zhichun Feng, Xiaoying Zhang Am J Perinatol. 2016 Apr 27. [Epub ahead of print] Unidde de Neonatologia do HRAS/HMIB/SES/DF Apresentação: Laura Haydée Silva Teixeira Coordenação: Eveylin Mirela www.paulomargotto.com.br Brasília, 9 de julho de 2016</vt:lpstr>
      <vt:lpstr>INTRODUÇÃO</vt:lpstr>
      <vt:lpstr>INTRODUÇÃO</vt:lpstr>
      <vt:lpstr>Pacientes e Métodos</vt:lpstr>
      <vt:lpstr>Pacientes e Métodos</vt:lpstr>
      <vt:lpstr>Pacientes e Métodos</vt:lpstr>
      <vt:lpstr>RESULTADOS</vt:lpstr>
      <vt:lpstr>Slide 8</vt:lpstr>
      <vt:lpstr>Slide 9</vt:lpstr>
      <vt:lpstr>Slide 10</vt:lpstr>
      <vt:lpstr>Slide 11</vt:lpstr>
      <vt:lpstr>Slide 12</vt:lpstr>
      <vt:lpstr>Slide 13</vt:lpstr>
      <vt:lpstr>DISCUSSÃO</vt:lpstr>
      <vt:lpstr>DISCUSSÃO</vt:lpstr>
      <vt:lpstr>DISCUSSÃO</vt:lpstr>
      <vt:lpstr>DISCUSSÃO</vt:lpstr>
      <vt:lpstr>DISCUSSÃO</vt:lpstr>
      <vt:lpstr>DISCUSSÃO</vt:lpstr>
      <vt:lpstr>Conclusão</vt:lpstr>
      <vt:lpstr>Slide 21</vt:lpstr>
      <vt:lpstr>Slide 22</vt:lpstr>
      <vt:lpstr>Slide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Association between Hemoglobin Levels in the First 3 Days of Life and Bronchopulmonary Dysplasia in Preterm Infants</dc:title>
  <dc:creator>Evely Mirela Santos Franca</dc:creator>
  <cp:lastModifiedBy>Paulo</cp:lastModifiedBy>
  <cp:revision>26</cp:revision>
  <dcterms:created xsi:type="dcterms:W3CDTF">2016-06-15T20:59:20Z</dcterms:created>
  <dcterms:modified xsi:type="dcterms:W3CDTF">2018-05-04T21:21:34Z</dcterms:modified>
</cp:coreProperties>
</file>