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  <p:sldMasterId id="2147483820" r:id="rId2"/>
  </p:sldMasterIdLst>
  <p:notesMasterIdLst>
    <p:notesMasterId r:id="rId37"/>
  </p:notesMasterIdLst>
  <p:handoutMasterIdLst>
    <p:handoutMasterId r:id="rId38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3" r:id="rId12"/>
    <p:sldId id="284" r:id="rId13"/>
    <p:sldId id="285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6" r:id="rId27"/>
    <p:sldId id="288" r:id="rId28"/>
    <p:sldId id="287" r:id="rId29"/>
    <p:sldId id="289" r:id="rId30"/>
    <p:sldId id="290" r:id="rId31"/>
    <p:sldId id="293" r:id="rId32"/>
    <p:sldId id="294" r:id="rId33"/>
    <p:sldId id="291" r:id="rId34"/>
    <p:sldId id="292" r:id="rId35"/>
    <p:sldId id="281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00"/>
    <a:srgbClr val="FF66CC"/>
    <a:srgbClr val="FF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6" autoAdjust="0"/>
    <p:restoredTop sz="94705" autoAdjust="0"/>
  </p:normalViewPr>
  <p:slideViewPr>
    <p:cSldViewPr>
      <p:cViewPr varScale="1">
        <p:scale>
          <a:sx n="63" d="100"/>
          <a:sy n="63" d="100"/>
        </p:scale>
        <p:origin x="-792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-231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D9E86FF-BC17-4E3D-8D4E-5E781110E452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A77B3AB-779F-4A81-9E0D-C7AAC3A97CE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B7EF04C-6600-4483-8F81-E4E2A1EEB666}" type="datetimeFigureOut">
              <a:rPr lang="pt-BR"/>
              <a:pPr>
                <a:defRPr/>
              </a:pPr>
              <a:t>04/05/2018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3003BC8-7090-457A-ABC8-45AF3D5A05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78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F39742-2C2F-4DE9-9423-5F5A840D5CE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Unclear – dificuldade de dizer pelo protocolo do artigo</a:t>
            </a:r>
          </a:p>
        </p:txBody>
      </p:sp>
      <p:sp>
        <p:nvSpPr>
          <p:cNvPr id="389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49E5490-0B37-4A3F-A472-8659296834C1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85750" y="142875"/>
            <a:ext cx="8572500" cy="4857750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928934"/>
            <a:ext cx="8001000" cy="1470025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5000636"/>
            <a:ext cx="8401080" cy="107157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63D6-5CF5-47DA-B987-19D8DCAFF44F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2A391-128E-4875-B38C-0FE8BEFDCA3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Rectangle 14"/>
          <p:cNvGrpSpPr>
            <a:grpSpLocks/>
          </p:cNvGrpSpPr>
          <p:nvPr/>
        </p:nvGrpSpPr>
        <p:grpSpPr bwMode="auto">
          <a:xfrm>
            <a:off x="371475" y="188913"/>
            <a:ext cx="8401050" cy="1085850"/>
            <a:chOff x="234" y="119"/>
            <a:chExt cx="5292" cy="684"/>
          </a:xfrm>
        </p:grpSpPr>
        <p:pic>
          <p:nvPicPr>
            <p:cNvPr id="6" name="Rectangle 14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4" y="119"/>
              <a:ext cx="5292" cy="684"/>
            </a:xfrm>
            <a:prstGeom prst="rect">
              <a:avLst/>
            </a:prstGeom>
            <a:noFill/>
          </p:spPr>
        </p:pic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288" y="173"/>
              <a:ext cx="5184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400" anchor="ctr"/>
            <a:lstStyle/>
            <a:p>
              <a:endParaRPr lang="pt-BR" sz="2400">
                <a:solidFill>
                  <a:srgbClr val="4A452A"/>
                </a:solidFill>
                <a:latin typeface="Gill Sans MT"/>
              </a:endParaRPr>
            </a:p>
          </p:txBody>
        </p:sp>
      </p:grpSp>
      <p:cxnSp>
        <p:nvCxnSpPr>
          <p:cNvPr id="8" name="Straight Connector 16"/>
          <p:cNvCxnSpPr/>
          <p:nvPr/>
        </p:nvCxnSpPr>
        <p:spPr>
          <a:xfrm rot="5400000">
            <a:off x="542132" y="731044"/>
            <a:ext cx="914400" cy="158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686700" cy="9144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20" name="Espaço Reservado para Texto 19"/>
          <p:cNvSpPr>
            <a:spLocks noGrp="1"/>
          </p:cNvSpPr>
          <p:nvPr>
            <p:ph type="body" sz="quarter" idx="18"/>
          </p:nvPr>
        </p:nvSpPr>
        <p:spPr>
          <a:xfrm>
            <a:off x="457200" y="274638"/>
            <a:ext cx="514297" cy="9144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9" name="Espaço Reservado para Data 6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61CAF-AB4D-425A-AE6C-778BEA45948B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10" name="Espaço Reservado para Número de Slide 7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ED25C-2EE6-4493-BBF2-1CBEF7C98F2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  <p:sp>
        <p:nvSpPr>
          <p:cNvPr id="11" name="Espaço Reservado para Rodapé 8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2B3C6-6C22-4D76-8BE9-8B0F91101165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BFECC-FB39-42AC-A1DD-5DC71E46D4D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Rectangle 5"/>
          <p:cNvGrpSpPr>
            <a:grpSpLocks/>
          </p:cNvGrpSpPr>
          <p:nvPr/>
        </p:nvGrpSpPr>
        <p:grpSpPr bwMode="auto">
          <a:xfrm>
            <a:off x="298450" y="1438275"/>
            <a:ext cx="2914650" cy="1085850"/>
            <a:chOff x="188" y="906"/>
            <a:chExt cx="1836" cy="684"/>
          </a:xfrm>
        </p:grpSpPr>
        <p:pic>
          <p:nvPicPr>
            <p:cNvPr id="13" name="Rectangle 5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88" y="906"/>
              <a:ext cx="1836" cy="684"/>
            </a:xfrm>
            <a:prstGeom prst="rect">
              <a:avLst/>
            </a:prstGeom>
            <a:noFill/>
          </p:spPr>
        </p:pic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242" y="960"/>
              <a:ext cx="1728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400" anchor="ctr"/>
            <a:lstStyle/>
            <a:p>
              <a:endParaRPr lang="pt-BR" sz="2400">
                <a:solidFill>
                  <a:srgbClr val="4A452A"/>
                </a:solidFill>
                <a:latin typeface="Gill Sans MT"/>
              </a:endParaRPr>
            </a:p>
          </p:txBody>
        </p:sp>
      </p:grpSp>
      <p:cxnSp>
        <p:nvCxnSpPr>
          <p:cNvPr id="15" name="Straight Connector 9"/>
          <p:cNvCxnSpPr/>
          <p:nvPr/>
        </p:nvCxnSpPr>
        <p:spPr>
          <a:xfrm rot="5400000">
            <a:off x="727869" y="1980406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Rectangle 10"/>
          <p:cNvGrpSpPr>
            <a:grpSpLocks/>
          </p:cNvGrpSpPr>
          <p:nvPr/>
        </p:nvGrpSpPr>
        <p:grpSpPr bwMode="auto">
          <a:xfrm>
            <a:off x="3151188" y="1438275"/>
            <a:ext cx="2841625" cy="1085850"/>
            <a:chOff x="1985" y="906"/>
            <a:chExt cx="1790" cy="684"/>
          </a:xfrm>
        </p:grpSpPr>
        <p:pic>
          <p:nvPicPr>
            <p:cNvPr id="17" name="Rectangle 10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985" y="906"/>
              <a:ext cx="1790" cy="684"/>
            </a:xfrm>
            <a:prstGeom prst="rect">
              <a:avLst/>
            </a:prstGeom>
            <a:noFill/>
          </p:spPr>
        </p:pic>
        <p:sp>
          <p:nvSpPr>
            <p:cNvPr id="18" name="Text Box 7"/>
            <p:cNvSpPr txBox="1">
              <a:spLocks noChangeArrowheads="1"/>
            </p:cNvSpPr>
            <p:nvPr/>
          </p:nvSpPr>
          <p:spPr bwMode="auto">
            <a:xfrm>
              <a:off x="2040" y="960"/>
              <a:ext cx="1680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400" anchor="ctr"/>
            <a:lstStyle/>
            <a:p>
              <a:endParaRPr lang="pt-BR" sz="2400">
                <a:solidFill>
                  <a:srgbClr val="4A452A"/>
                </a:solidFill>
                <a:latin typeface="Gill Sans MT"/>
              </a:endParaRPr>
            </a:p>
          </p:txBody>
        </p:sp>
      </p:grpSp>
      <p:cxnSp>
        <p:nvCxnSpPr>
          <p:cNvPr id="19" name="Straight Connector 12"/>
          <p:cNvCxnSpPr/>
          <p:nvPr/>
        </p:nvCxnSpPr>
        <p:spPr>
          <a:xfrm rot="5400000">
            <a:off x="3582194" y="1980406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Rectangle 14"/>
          <p:cNvGrpSpPr>
            <a:grpSpLocks/>
          </p:cNvGrpSpPr>
          <p:nvPr/>
        </p:nvGrpSpPr>
        <p:grpSpPr bwMode="auto">
          <a:xfrm>
            <a:off x="6016625" y="1438275"/>
            <a:ext cx="2835275" cy="1085850"/>
            <a:chOff x="3790" y="906"/>
            <a:chExt cx="1786" cy="684"/>
          </a:xfrm>
        </p:grpSpPr>
        <p:pic>
          <p:nvPicPr>
            <p:cNvPr id="21" name="Rectangle 14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90" y="906"/>
              <a:ext cx="1786" cy="684"/>
            </a:xfrm>
            <a:prstGeom prst="rect">
              <a:avLst/>
            </a:prstGeom>
            <a:noFill/>
          </p:spPr>
        </p:pic>
        <p:sp>
          <p:nvSpPr>
            <p:cNvPr id="22" name="Text Box 11"/>
            <p:cNvSpPr txBox="1">
              <a:spLocks noChangeArrowheads="1"/>
            </p:cNvSpPr>
            <p:nvPr/>
          </p:nvSpPr>
          <p:spPr bwMode="auto">
            <a:xfrm>
              <a:off x="3842" y="960"/>
              <a:ext cx="1680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400" anchor="ctr"/>
            <a:lstStyle/>
            <a:p>
              <a:endParaRPr lang="pt-BR" sz="2400">
                <a:solidFill>
                  <a:srgbClr val="4A452A"/>
                </a:solidFill>
                <a:latin typeface="Gill Sans MT"/>
              </a:endParaRPr>
            </a:p>
          </p:txBody>
        </p:sp>
      </p:grpSp>
      <p:cxnSp>
        <p:nvCxnSpPr>
          <p:cNvPr id="23" name="Straight Connector 16"/>
          <p:cNvCxnSpPr/>
          <p:nvPr/>
        </p:nvCxnSpPr>
        <p:spPr>
          <a:xfrm rot="5400000">
            <a:off x="6442869" y="1980406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55" name="Espaço Reservado para Texto 54"/>
          <p:cNvSpPr>
            <a:spLocks noGrp="1"/>
          </p:cNvSpPr>
          <p:nvPr>
            <p:ph type="body" sz="quarter" idx="14"/>
          </p:nvPr>
        </p:nvSpPr>
        <p:spPr>
          <a:xfrm>
            <a:off x="1055962" y="1533532"/>
            <a:ext cx="2071702" cy="904868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/>
          </p:nvPr>
        </p:nvSpPr>
        <p:spPr>
          <a:xfrm>
            <a:off x="3925888" y="1524000"/>
            <a:ext cx="2003434" cy="904868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/>
          </p:nvPr>
        </p:nvSpPr>
        <p:spPr>
          <a:xfrm>
            <a:off x="6786852" y="1524000"/>
            <a:ext cx="1999990" cy="904868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2428868"/>
            <a:ext cx="2743200" cy="3888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2428868"/>
            <a:ext cx="2690822" cy="392909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2438400"/>
            <a:ext cx="2694266" cy="3835374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/>
          </p:nvPr>
        </p:nvSpPr>
        <p:spPr>
          <a:xfrm>
            <a:off x="384464" y="1524000"/>
            <a:ext cx="671498" cy="861774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/>
          </p:nvPr>
        </p:nvSpPr>
        <p:spPr>
          <a:xfrm>
            <a:off x="3254390" y="1524000"/>
            <a:ext cx="671498" cy="861774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/>
          </p:nvPr>
        </p:nvSpPr>
        <p:spPr>
          <a:xfrm>
            <a:off x="6092576" y="1524000"/>
            <a:ext cx="671498" cy="861774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/>
          <p:nvPr/>
        </p:nvSpPr>
        <p:spPr>
          <a:xfrm>
            <a:off x="531812" y="1417638"/>
            <a:ext cx="4040188" cy="757237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1357313"/>
            <a:ext cx="685800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cs typeface="+mn-cs"/>
              </a:rPr>
              <a:t>1</a:t>
            </a:r>
          </a:p>
        </p:txBody>
      </p:sp>
      <p:cxnSp>
        <p:nvCxnSpPr>
          <p:cNvPr id="9" name="Straight Connector 9"/>
          <p:cNvCxnSpPr/>
          <p:nvPr/>
        </p:nvCxnSpPr>
        <p:spPr>
          <a:xfrm rot="5400000">
            <a:off x="729457" y="1799431"/>
            <a:ext cx="685800" cy="158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5"/>
          <p:cNvSpPr/>
          <p:nvPr/>
        </p:nvSpPr>
        <p:spPr>
          <a:xfrm>
            <a:off x="4645025" y="1417638"/>
            <a:ext cx="4041775" cy="757237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2000" y="1357313"/>
            <a:ext cx="685800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cs typeface="+mn-cs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  <a:cs typeface="+mn-cs"/>
            </a:endParaRP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4872832" y="1799431"/>
            <a:ext cx="685800" cy="1587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2143116"/>
            <a:ext cx="4040188" cy="395128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428736"/>
            <a:ext cx="3424262" cy="71755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428736"/>
            <a:ext cx="3424262" cy="71755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3" name="Espaço Reservado para Data 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C695F-3B8B-480C-BDC9-69732D9BF151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14" name="Espaço Reservado para Rodapé 7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" name="Espaço Reservado para Número de Slide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321A7-2E7A-4F40-844C-33335CDBFD5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57725-612B-4FB9-8CF1-FA7C2D3E6691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19560-6523-4B7E-BAD2-D0A3EDEC4A1B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72EF1-6640-4A38-93CA-F74AECA5126B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D2A95-8ECC-4C30-97DB-07949872314B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E25A0-91F7-474C-9CDD-2AA6CD0C35E0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DE308-B554-4F60-A785-5B3FF5A2026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E1942-5B20-48EB-ABD6-1AE0DCE1376B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65083-1882-42C2-9E60-44464853CAC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6C82A-2BD1-4994-9F64-A8963A77E70A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BBA87-6114-47E8-AFF8-10A775ABB2E8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30F35-3568-4041-B93D-CE6FF964C22B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E1A62-83A8-4E3C-B938-B6BCE2280E3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B2731-385C-4242-9EFB-33A2D6DD47A2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F7282-6B11-4EC4-9A6A-C593A3685FB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5A1FE-3CB3-4885-BC2D-E51676625CCD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4B432-968D-4E25-8A45-E91F19F27BA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92201-9B4E-491D-BDB1-9FE590D13C46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5FCD9-6C11-4F5E-9FE5-73B8B8666CBB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C1F4B-270E-4063-93DD-7D9012295183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A35C4-505C-477D-A4E2-A0214DF8D46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08820-52EE-4700-8B56-EB1A62D3E76F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87DD9-D52F-4E4B-B382-4D103E901FD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58AAE-AE46-4E21-A86F-BC8E14F3B819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AD6F6-C329-4A25-9B4C-4BE25D372E4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4069C-E89E-45E2-87D4-AA924687BD38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DBDD0-F5E3-4D72-9272-23B5D483D1D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E5F47-B03B-46E9-922C-221BCE625296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B67D3-68CB-40B5-9722-17EFF9F9B93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AC23E-F50F-4B89-AA86-0BD0CE5AD89E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987E3-EA9D-48F1-85DB-06704120D62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8BED9-B65E-4D3A-AC54-F3910FC78FC5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08319-1DBF-47E2-A92F-170D257D6AAB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9A104-BB57-49F2-9C70-7735EFBEEB94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A28BE-5C19-404F-924D-6E7F208E4F8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482600" y="790575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6748463" y="28860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B4C28-7403-4871-B10F-F679FCF233BE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D0CE9-F1CE-4A86-84CE-AC5C838F4354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6B0F1-F082-4350-BFAA-6845914329C9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6A513-053E-45C7-B850-1ACF61EDF8CF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482600" y="790575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6748463" y="28860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89EE1-7F00-42A9-B2F2-B89DC4F0489F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68EA7-9179-4AC5-B0F5-ABF182CDA50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54EAB-BCBB-49D2-BB6C-9310F33B584B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30274-A478-4762-B71D-57B52CDA548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B4C00-249C-43ED-A77B-150C651F2E78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47CFF-F94F-413E-99A3-B6A5ECE8DF5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88E2E-4E18-4681-A2B8-1D961F8580DE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1E0AD-B943-4EA2-B017-63FF5247C20A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9E55A7-7E64-4DBD-A763-BA7CCF1213A0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198811-A72A-4E27-B97D-0D142D7140B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51" r:id="rId3"/>
    <p:sldLayoutId id="2147483867" r:id="rId4"/>
    <p:sldLayoutId id="2147483868" r:id="rId5"/>
    <p:sldLayoutId id="2147483850" r:id="rId6"/>
    <p:sldLayoutId id="2147483849" r:id="rId7"/>
    <p:sldLayoutId id="2147483848" r:id="rId8"/>
    <p:sldLayoutId id="2147483847" r:id="rId9"/>
    <p:sldLayoutId id="2147483846" r:id="rId10"/>
    <p:sldLayoutId id="2147483845" r:id="rId11"/>
    <p:sldLayoutId id="214748384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8820EF-9769-4A82-82C8-FC36B9DC95C4}" type="datetimeFigureOut">
              <a:rPr lang="en-GB"/>
              <a:pPr>
                <a:defRPr/>
              </a:pPr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BD17E8-BABC-495A-BAA1-B452D0189CA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64" r:id="rId2"/>
    <p:sldLayoutId id="2147483863" r:id="rId3"/>
    <p:sldLayoutId id="2147483862" r:id="rId4"/>
    <p:sldLayoutId id="2147483861" r:id="rId5"/>
    <p:sldLayoutId id="2147483860" r:id="rId6"/>
    <p:sldLayoutId id="2147483859" r:id="rId7"/>
    <p:sldLayoutId id="2147483858" r:id="rId8"/>
    <p:sldLayoutId id="2147483857" r:id="rId9"/>
    <p:sldLayoutId id="2147483856" r:id="rId10"/>
    <p:sldLayoutId id="2147483870" r:id="rId11"/>
    <p:sldLayoutId id="2147483855" r:id="rId12"/>
    <p:sldLayoutId id="2147483871" r:id="rId13"/>
    <p:sldLayoutId id="2147483854" r:id="rId14"/>
    <p:sldLayoutId id="2147483853" r:id="rId15"/>
    <p:sldLayoutId id="2147483852" r:id="rId16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aulomargotto.com.br/documentos/infec_fun.doc" TargetMode="Externa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9550955" TargetMode="Externa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nichd.nih.gov/cochrane_data/shahp_03/shahp_03.html" TargetMode="Externa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aulomargotto.com.br/documentos/ACESSO%20VASCULAR.doc" TargetMode="Externa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aulomargotto.com.br/documentos/Caso%20Clinico-pun%C3%A7ao%20subcl%C3%A1via.ppt" TargetMode="Externa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2988" y="1125538"/>
            <a:ext cx="6273800" cy="2638425"/>
          </a:xfrm>
        </p:spPr>
        <p:txBody>
          <a:bodyPr>
            <a:normAutofit fontScale="90000"/>
          </a:bodyPr>
          <a:lstStyle/>
          <a:p>
            <a:r>
              <a:rPr lang="pt-BR" sz="3200" smtClean="0"/>
              <a:t>
</a:t>
            </a:r>
            <a:r>
              <a:rPr lang="pt-BR" sz="4900" smtClean="0"/>
              <a:t>
 </a:t>
            </a:r>
            <a:r>
              <a:rPr lang="pt-BR" sz="2400" smtClean="0"/>
              <a:t>Low-Dose Heparine use and the Patency of Peripheral IV Catheters in Children: A Systematic Review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2988" y="3789363"/>
            <a:ext cx="6418262" cy="1609725"/>
          </a:xfrm>
        </p:spPr>
        <p:txBody>
          <a:bodyPr>
            <a:normAutofit fontScale="55000" lnSpcReduction="20000"/>
          </a:bodyPr>
          <a:lstStyle/>
          <a:p>
            <a:pPr algn="ctr">
              <a:lnSpc>
                <a:spcPct val="80000"/>
              </a:lnSpc>
            </a:pPr>
            <a:r>
              <a:rPr lang="pt-BR" sz="2000" smtClean="0">
                <a:solidFill>
                  <a:srgbClr val="7F7F7F"/>
                </a:solidFill>
              </a:rPr>
              <a:t>Manoj Kumar, Ben Vandermeer, Dirk Bassler and Nadia Mansoor</a:t>
            </a:r>
          </a:p>
          <a:p>
            <a:pPr algn="ctr">
              <a:lnSpc>
                <a:spcPct val="80000"/>
              </a:lnSpc>
            </a:pPr>
            <a:r>
              <a:rPr lang="pt-BR" sz="2000" i="1" smtClean="0">
                <a:solidFill>
                  <a:srgbClr val="0000FF"/>
                </a:solidFill>
              </a:rPr>
              <a:t>Pediatrics </a:t>
            </a:r>
            <a:r>
              <a:rPr lang="pt-BR" sz="2000" smtClean="0">
                <a:solidFill>
                  <a:srgbClr val="0000FF"/>
                </a:solidFill>
              </a:rPr>
              <a:t>2013;131;e864</a:t>
            </a:r>
            <a:endParaRPr lang="pt-BR" sz="2000" smtClean="0">
              <a:solidFill>
                <a:srgbClr val="7F7F7F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sz="2000" smtClean="0">
                <a:solidFill>
                  <a:srgbClr val="7F7F7F"/>
                </a:solidFill>
              </a:rPr>
              <a:t> (originally published online February 25, 2013)</a:t>
            </a:r>
          </a:p>
          <a:p>
            <a:pPr algn="ctr">
              <a:lnSpc>
                <a:spcPct val="80000"/>
              </a:lnSpc>
            </a:pPr>
            <a:r>
              <a:rPr lang="pt-BR" sz="2000" smtClean="0">
                <a:solidFill>
                  <a:srgbClr val="0000FF"/>
                </a:solidFill>
              </a:rPr>
              <a:t>Apresentação</a:t>
            </a:r>
            <a:r>
              <a:rPr lang="pt-BR" sz="2000" smtClean="0">
                <a:solidFill>
                  <a:srgbClr val="7F7F7F"/>
                </a:solidFill>
              </a:rPr>
              <a:t>:Ana Carla Borges de Oliveira – R1</a:t>
            </a:r>
          </a:p>
          <a:p>
            <a:pPr algn="ctr">
              <a:lnSpc>
                <a:spcPct val="80000"/>
              </a:lnSpc>
            </a:pPr>
            <a:r>
              <a:rPr lang="pt-BR" sz="2000" smtClean="0">
                <a:solidFill>
                  <a:srgbClr val="0000FF"/>
                </a:solidFill>
              </a:rPr>
              <a:t>Coordenação</a:t>
            </a:r>
            <a:r>
              <a:rPr lang="pt-BR" sz="2000" smtClean="0">
                <a:solidFill>
                  <a:srgbClr val="7F7F7F"/>
                </a:solidFill>
              </a:rPr>
              <a:t>: Dr Paulo Roberto Margotto</a:t>
            </a:r>
          </a:p>
          <a:p>
            <a:pPr algn="ctr">
              <a:lnSpc>
                <a:spcPct val="80000"/>
              </a:lnSpc>
            </a:pPr>
            <a:r>
              <a:rPr lang="pt-BR" sz="2000" smtClean="0">
                <a:solidFill>
                  <a:srgbClr val="7F7F7F"/>
                </a:solidFill>
                <a:hlinkClick r:id="rId2"/>
              </a:rPr>
              <a:t>www.paulomargotto.com.br</a:t>
            </a:r>
            <a:r>
              <a:rPr lang="pt-BR" sz="2000" smtClean="0">
                <a:solidFill>
                  <a:srgbClr val="7F7F7F"/>
                </a:solidFill>
              </a:rPr>
              <a:t> </a:t>
            </a:r>
          </a:p>
          <a:p>
            <a:pPr algn="ctr">
              <a:lnSpc>
                <a:spcPct val="80000"/>
              </a:lnSpc>
            </a:pPr>
            <a:r>
              <a:rPr lang="pt-BR" sz="2000" smtClean="0">
                <a:solidFill>
                  <a:srgbClr val="7F7F7F"/>
                </a:solidFill>
              </a:rPr>
              <a:t>Brasília, 8 de junho de 2013</a:t>
            </a:r>
          </a:p>
          <a:p>
            <a:pPr algn="ctr">
              <a:lnSpc>
                <a:spcPct val="80000"/>
              </a:lnSpc>
            </a:pPr>
            <a:endParaRPr lang="pt-BR" sz="2000" b="1" smtClean="0">
              <a:solidFill>
                <a:srgbClr val="7F7F7F"/>
              </a:solidFill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1628775"/>
            <a:ext cx="9144000" cy="863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2400">
                <a:solidFill>
                  <a:srgbClr val="FFFF00"/>
                </a:solidFill>
              </a:rPr>
              <a:t>Uso de baixa dose de heparina e patência dos cateteres periféricos</a:t>
            </a:r>
          </a:p>
          <a:p>
            <a:pPr algn="ctr"/>
            <a:r>
              <a:rPr lang="pt-BR" sz="2400">
                <a:solidFill>
                  <a:srgbClr val="FFFF00"/>
                </a:solidFill>
              </a:rPr>
              <a:t>Intravenosos na criança: revisão sistemática</a:t>
            </a:r>
          </a:p>
          <a:p>
            <a:pPr algn="ctr"/>
            <a:endParaRPr lang="pt-BR">
              <a:solidFill>
                <a:srgbClr val="FFFF00"/>
              </a:solidFill>
            </a:endParaRPr>
          </a:p>
        </p:txBody>
      </p:sp>
      <p:pic>
        <p:nvPicPr>
          <p:cNvPr id="10247" name="Picture 7" descr="DSC045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195513" cy="1403350"/>
          </a:xfrm>
          <a:prstGeom prst="rect">
            <a:avLst/>
          </a:prstGeom>
          <a:noFill/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-14288"/>
            <a:ext cx="2987675" cy="147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68538" y="0"/>
            <a:ext cx="388778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 Introdução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Heparina em cateter central: amplamente usada para manter a patência dos cateteres e temsido uma prática padrão tanto em adulto como criança</a:t>
            </a:r>
          </a:p>
          <a:p>
            <a:r>
              <a:rPr lang="pt-BR" smtClean="0">
                <a:solidFill>
                  <a:srgbClr val="0000FF"/>
                </a:solidFill>
              </a:rPr>
              <a:t>Benefícios:</a:t>
            </a:r>
            <a:r>
              <a:rPr lang="pt-BR" smtClean="0"/>
              <a:t> 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-diminuição oclusão cateter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-diminuição de eventos de trombose relacionada ao cateter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-diminuição de infecção relacionada ao cateter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smtClean="0"/>
              <a:t>No entanto, o seu uso  tem sido discutido</a:t>
            </a:r>
          </a:p>
          <a:p>
            <a:r>
              <a:rPr lang="pt-BR" smtClean="0"/>
              <a:t>Revisão sistemática de estudos controlados</a:t>
            </a:r>
            <a:r>
              <a:rPr lang="pt-BR" baseline="30000" smtClean="0"/>
              <a:t>4</a:t>
            </a:r>
            <a:r>
              <a:rPr lang="pt-BR" smtClean="0"/>
              <a:t>(1988) mostrou  que infusões de baixas doses de heparina pode ser de benefício :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        -menor incidência de flebite </a:t>
            </a:r>
          </a:p>
          <a:p>
            <a:pPr>
              <a:buFont typeface="Wingdings 3" pitchFamily="18" charset="2"/>
              <a:buNone/>
            </a:pPr>
            <a:r>
              <a:rPr lang="pt-BR" smtClean="0"/>
              <a:t>        -maior duração da patência do cateter</a:t>
            </a:r>
          </a:p>
          <a:p>
            <a:pPr>
              <a:buFont typeface="Wingdings 3" pitchFamily="18" charset="2"/>
              <a:buNone/>
            </a:pPr>
            <a:endParaRPr lang="pt-BR" smtClean="0"/>
          </a:p>
          <a:p>
            <a:r>
              <a:rPr lang="pt-BR" smtClean="0"/>
              <a:t>Outra revisão sistemática restrita  a neonatos</a:t>
            </a:r>
            <a:r>
              <a:rPr lang="pt-BR" baseline="30000" smtClean="0"/>
              <a:t>5</a:t>
            </a:r>
            <a:r>
              <a:rPr lang="pt-BR" smtClean="0"/>
              <a:t>, relatou significantes variações nos benefícios</a:t>
            </a:r>
          </a:p>
          <a:p>
            <a:r>
              <a:rPr lang="pt-BR" b="1" smtClean="0">
                <a:solidFill>
                  <a:srgbClr val="0000FF"/>
                </a:solidFill>
              </a:rPr>
              <a:t>Objetivo do presente estudo</a:t>
            </a:r>
          </a:p>
          <a:p>
            <a:pPr algn="ctr">
              <a:buFont typeface="Wingdings 3" pitchFamily="18" charset="2"/>
              <a:buNone/>
            </a:pPr>
            <a:r>
              <a:rPr lang="pt-BR" b="1" smtClean="0">
                <a:solidFill>
                  <a:srgbClr val="FF66CC"/>
                </a:solidFill>
              </a:rPr>
              <a:t>Sintetizar a evidência de estudos randomizados e controlados da eficácia de baixas doses de heparina na manutenção da patência  dos cateteres periféricos intravenosos não metálicos comumentemente usados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 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ctr">
              <a:lnSpc>
                <a:spcPct val="90000"/>
              </a:lnSpc>
              <a:buFont typeface="Wingdings 3" pitchFamily="18" charset="2"/>
              <a:buNone/>
            </a:pPr>
            <a:endParaRPr lang="pt-BR" smtClean="0"/>
          </a:p>
          <a:p>
            <a:pPr indent="0">
              <a:lnSpc>
                <a:spcPct val="90000"/>
              </a:lnSpc>
            </a:pPr>
            <a:r>
              <a:rPr lang="pt-BR" smtClean="0">
                <a:solidFill>
                  <a:srgbClr val="0000FF"/>
                </a:solidFill>
              </a:rPr>
              <a:t>Estratégia de busca:</a:t>
            </a:r>
          </a:p>
          <a:p>
            <a:pPr indent="0">
              <a:lnSpc>
                <a:spcPct val="90000"/>
              </a:lnSpc>
              <a:buFont typeface="Wingdings 3" pitchFamily="18" charset="2"/>
              <a:buNone/>
            </a:pPr>
            <a:r>
              <a:rPr lang="pt-BR" smtClean="0"/>
              <a:t>-Medline (1946–2012) </a:t>
            </a:r>
          </a:p>
          <a:p>
            <a:pPr indent="0">
              <a:lnSpc>
                <a:spcPct val="90000"/>
              </a:lnSpc>
              <a:buFont typeface="Wingdings 3" pitchFamily="18" charset="2"/>
              <a:buNone/>
            </a:pPr>
            <a:r>
              <a:rPr lang="pt-BR" smtClean="0"/>
              <a:t>-Embase (1980–2012) </a:t>
            </a:r>
          </a:p>
          <a:p>
            <a:pPr indent="0">
              <a:lnSpc>
                <a:spcPct val="90000"/>
              </a:lnSpc>
              <a:buFont typeface="Wingdings 3" pitchFamily="18" charset="2"/>
              <a:buNone/>
            </a:pPr>
            <a:r>
              <a:rPr lang="pt-BR" smtClean="0"/>
              <a:t>-Cumulative Index to Nursing and Allied Health
Literature (CINAHL</a:t>
            </a:r>
          </a:p>
          <a:p>
            <a:pPr indent="0">
              <a:lnSpc>
                <a:spcPct val="90000"/>
              </a:lnSpc>
              <a:buFont typeface="Wingdings 3" pitchFamily="18" charset="2"/>
              <a:buNone/>
            </a:pPr>
            <a:r>
              <a:rPr lang="pt-BR" smtClean="0"/>
              <a:t>-Cochrane
Central Register of Controlled Trials
Jullho 2010</a:t>
            </a:r>
          </a:p>
          <a:p>
            <a:pPr indent="0">
              <a:lnSpc>
                <a:spcPct val="90000"/>
              </a:lnSpc>
              <a:buFont typeface="Wingdings 3" pitchFamily="18" charset="2"/>
              <a:buNone/>
            </a:pPr>
            <a:r>
              <a:rPr lang="pt-BR" smtClean="0"/>
              <a:t>             (julho de 2010 a 6 junho de 2012)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 Métodos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609600" y="1930400"/>
            <a:ext cx="6348413" cy="3881438"/>
          </a:xfrm>
        </p:spPr>
        <p:txBody>
          <a:bodyPr/>
          <a:lstStyle/>
          <a:p>
            <a:r>
              <a:rPr lang="pt-BR" sz="1600" smtClean="0">
                <a:solidFill>
                  <a:srgbClr val="0000FF"/>
                </a:solidFill>
              </a:rPr>
              <a:t>Palavras usadas na busca:</a:t>
            </a:r>
            <a:r>
              <a:rPr lang="pt-BR" sz="1600" smtClean="0"/>
              <a:t> </a:t>
            </a:r>
          </a:p>
          <a:p>
            <a:pPr lvl="1"/>
            <a:r>
              <a:rPr lang="pt-BR" smtClean="0"/>
              <a:t>infusions, intravenous/OR [infusion* or intravenous] adj2 [infusion*or drip or catheter] OR Catheterization, Peripheral/ OR [peripheral adj2 (catheter* or intravenous)]) AND (heparin/OR [heparin or heparin* or a-heparina or liquamin]). </a:t>
            </a:r>
          </a:p>
          <a:p>
            <a:r>
              <a:rPr lang="pt-BR" sz="1600" smtClean="0">
                <a:solidFill>
                  <a:srgbClr val="0000FF"/>
                </a:solidFill>
              </a:rPr>
              <a:t>Sem limite de idioma</a:t>
            </a:r>
          </a:p>
          <a:p>
            <a:r>
              <a:rPr lang="pt-BR" sz="1600" smtClean="0">
                <a:solidFill>
                  <a:srgbClr val="0000FF"/>
                </a:solidFill>
              </a:rPr>
              <a:t>Não foram considerados  artigos publicados como resumo apenas</a:t>
            </a:r>
          </a:p>
          <a:p>
            <a:r>
              <a:rPr lang="pt-BR" sz="1600" smtClean="0">
                <a:solidFill>
                  <a:srgbClr val="0000FF"/>
                </a:solidFill>
              </a:rPr>
              <a:t>Seleção estudos</a:t>
            </a:r>
          </a:p>
          <a:p>
            <a:pPr lvl="1"/>
            <a:r>
              <a:rPr lang="pt-BR" smtClean="0"/>
              <a:t>Randomizados, comparando baixa dose de heparina adicionada no fluido EV através do acesso venoso periférico x fluido similar sem infusão de heparina na população pediátrica</a:t>
            </a:r>
          </a:p>
          <a:p>
            <a:pPr lvl="1"/>
            <a:r>
              <a:rPr lang="pt-BR" smtClean="0"/>
              <a:t>Avaliado duração da patência do cateter, taxas de oclusão e reações locais como tromboflebite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611188" y="620713"/>
            <a:ext cx="6348412" cy="1320800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Todos os artigos foram analisados por dois membros</a:t>
            </a:r>
          </a:p>
          <a:p>
            <a:r>
              <a:rPr lang="pt-BR" smtClean="0">
                <a:solidFill>
                  <a:srgbClr val="0000FF"/>
                </a:solidFill>
              </a:rPr>
              <a:t>Não incluiu estudos que usavam heparina para cateteres de baixa duração como em   Unidades de Emergência</a:t>
            </a:r>
          </a:p>
          <a:p>
            <a:r>
              <a:rPr lang="pt-BR" smtClean="0">
                <a:solidFill>
                  <a:srgbClr val="0000FF"/>
                </a:solidFill>
              </a:rPr>
              <a:t>Pesquisa</a:t>
            </a:r>
          </a:p>
          <a:p>
            <a:pPr lvl="1"/>
            <a:r>
              <a:rPr lang="pt-BR" smtClean="0"/>
              <a:t>Um analisador extraia os artigos com base em um formulário padrão e era analisado por outro na sequência</a:t>
            </a:r>
          </a:p>
          <a:p>
            <a:r>
              <a:rPr lang="pt-BR" smtClean="0">
                <a:solidFill>
                  <a:srgbClr val="0000FF"/>
                </a:solidFill>
              </a:rPr>
              <a:t>Se haviam discrepâncias eram resolvidas por consenso entre os dois analisadores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Seguintes dados foram extraídos:</a:t>
            </a:r>
          </a:p>
          <a:p>
            <a:pPr lvl="1"/>
            <a:r>
              <a:rPr lang="pt-BR" smtClean="0"/>
              <a:t>Características do estudo (ex. linguagem de publucação, ano da publicação)</a:t>
            </a:r>
          </a:p>
          <a:p>
            <a:pPr lvl="1"/>
            <a:r>
              <a:rPr lang="pt-BR" smtClean="0"/>
              <a:t>Características da população estudada e do cateter (ex. idade, razão de receber fluídos EV, tamanho do cateter e material</a:t>
            </a:r>
          </a:p>
          <a:p>
            <a:pPr lvl="1"/>
            <a:r>
              <a:rPr lang="pt-BR" smtClean="0"/>
              <a:t>Descrição da intervenção</a:t>
            </a:r>
          </a:p>
          <a:p>
            <a:pPr lvl="1"/>
            <a:r>
              <a:rPr lang="pt-BR" smtClean="0"/>
              <a:t>Comparações (ex. dose de heparina e método de administração)</a:t>
            </a:r>
          </a:p>
          <a:p>
            <a:pPr lvl="1"/>
            <a:r>
              <a:rPr lang="pt-BR" smtClean="0"/>
              <a:t>Resultados e ferramentas de medidas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00FF"/>
                </a:solidFill>
              </a:rPr>
              <a:t>Interesses da pesquisa:</a:t>
            </a:r>
            <a:r>
              <a:rPr lang="pt-BR" sz="2000" smtClean="0"/>
              <a:t> 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Duração da patência 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Taxa de falha de cateter 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Flebite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Grandes eventos relacionados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00FF"/>
                </a:solidFill>
              </a:rPr>
              <a:t>Risco de Viés:</a:t>
            </a:r>
            <a:r>
              <a:rPr lang="pt-BR" sz="2000" smtClean="0"/>
              <a:t> 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critérios da Chrocrane: 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Adequação da sequência de randomização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Alocação do segredo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Cegamento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Perda de seguimento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Relato seletivo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Outros viés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00FF"/>
                </a:solidFill>
              </a:rPr>
              <a:t>Calculado (I</a:t>
            </a:r>
            <a:r>
              <a:rPr lang="pt-BR" sz="2000" baseline="30000" smtClean="0">
                <a:solidFill>
                  <a:srgbClr val="0000FF"/>
                </a:solidFill>
              </a:rPr>
              <a:t>2</a:t>
            </a:r>
            <a:r>
              <a:rPr lang="pt-BR" sz="2000" smtClean="0">
                <a:solidFill>
                  <a:srgbClr val="0000FF"/>
                </a:solidFill>
              </a:rPr>
              <a:t>&gt;50%): susbstancial heterogeneidade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348413" cy="1320800"/>
          </a:xfrm>
        </p:spPr>
        <p:txBody>
          <a:bodyPr/>
          <a:lstStyle/>
          <a:p>
            <a:r>
              <a:rPr lang="pt-BR" smtClean="0"/>
              <a:t> Resultados</a:t>
            </a: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576263"/>
            <a:ext cx="6773862" cy="628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73238"/>
            <a:ext cx="9144000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9637" name="Title 1"/>
          <p:cNvSpPr>
            <a:spLocks/>
          </p:cNvSpPr>
          <p:nvPr/>
        </p:nvSpPr>
        <p:spPr bwMode="auto">
          <a:xfrm>
            <a:off x="0" y="0"/>
            <a:ext cx="63484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  <a:latin typeface="Trebuchet MS" pitchFamily="34" charset="0"/>
              </a:rPr>
              <a:t> Resultados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268538" y="6237288"/>
            <a:ext cx="462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NP: nutrição parenteral; NICU:UTI Neonatal</a:t>
            </a:r>
          </a:p>
        </p:txBody>
      </p:sp>
      <p:sp>
        <p:nvSpPr>
          <p:cNvPr id="69639" name="Rectangle 7"/>
          <p:cNvSpPr>
            <a:spLocks noChangeArrowheads="1"/>
          </p:cNvSpPr>
          <p:nvPr/>
        </p:nvSpPr>
        <p:spPr bwMode="auto">
          <a:xfrm>
            <a:off x="0" y="1773238"/>
            <a:ext cx="9144000" cy="3365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600"/>
              <a:t>Características dos estudos randomizados e controlados incluídos avaliando a eficácia da heparina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0" y="1119188"/>
            <a:ext cx="2012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rgbClr val="0000FF"/>
                </a:solidFill>
              </a:rPr>
              <a:t>Tabela 1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00225"/>
            <a:ext cx="9144000" cy="404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685" name="Title 1"/>
          <p:cNvSpPr>
            <a:spLocks/>
          </p:cNvSpPr>
          <p:nvPr/>
        </p:nvSpPr>
        <p:spPr bwMode="auto">
          <a:xfrm>
            <a:off x="0" y="0"/>
            <a:ext cx="63484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  <a:latin typeface="Trebuchet MS" pitchFamily="34" charset="0"/>
              </a:rPr>
              <a:t> Resultados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Title 1"/>
          <p:cNvSpPr>
            <a:spLocks/>
          </p:cNvSpPr>
          <p:nvPr/>
        </p:nvSpPr>
        <p:spPr bwMode="auto">
          <a:xfrm>
            <a:off x="0" y="0"/>
            <a:ext cx="63484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/>
            <a:r>
              <a:rPr lang="pt-BR" sz="3600">
                <a:solidFill>
                  <a:schemeClr val="accent1"/>
                </a:solidFill>
                <a:latin typeface="Trebuchet MS" pitchFamily="34" charset="0"/>
              </a:rPr>
              <a:t> Resultados</a:t>
            </a:r>
          </a:p>
        </p:txBody>
      </p:sp>
      <p:pic>
        <p:nvPicPr>
          <p:cNvPr id="727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30338"/>
            <a:ext cx="8964612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6348412" cy="1320800"/>
          </a:xfrm>
        </p:spPr>
        <p:txBody>
          <a:bodyPr/>
          <a:lstStyle/>
          <a:p>
            <a:r>
              <a:rPr lang="pt-BR" smtClean="0"/>
              <a:t>Resultados</a:t>
            </a:r>
            <a:br>
              <a:rPr lang="pt-BR" smtClean="0"/>
            </a:br>
            <a:r>
              <a:rPr lang="pt-BR" smtClean="0">
                <a:solidFill>
                  <a:srgbClr val="0000FF"/>
                </a:solidFill>
              </a:rPr>
              <a:t>Tabela 2</a:t>
            </a:r>
          </a:p>
        </p:txBody>
      </p:sp>
      <p:pic>
        <p:nvPicPr>
          <p:cNvPr id="23555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266825"/>
            <a:ext cx="80645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1547813" y="1557338"/>
            <a:ext cx="720725" cy="5762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Retângulo 5"/>
          <p:cNvSpPr/>
          <p:nvPr/>
        </p:nvSpPr>
        <p:spPr>
          <a:xfrm>
            <a:off x="2339975" y="1557338"/>
            <a:ext cx="792163" cy="5032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Retângulo 6"/>
          <p:cNvSpPr/>
          <p:nvPr/>
        </p:nvSpPr>
        <p:spPr>
          <a:xfrm>
            <a:off x="3205163" y="1557338"/>
            <a:ext cx="790575" cy="5762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Retângulo 7"/>
          <p:cNvSpPr/>
          <p:nvPr/>
        </p:nvSpPr>
        <p:spPr>
          <a:xfrm>
            <a:off x="4140200" y="1557338"/>
            <a:ext cx="792163" cy="5762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" name="Retângulo 8"/>
          <p:cNvSpPr/>
          <p:nvPr/>
        </p:nvSpPr>
        <p:spPr>
          <a:xfrm>
            <a:off x="5003800" y="1557338"/>
            <a:ext cx="647700" cy="5762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0" name="Retângulo 9"/>
          <p:cNvSpPr/>
          <p:nvPr/>
        </p:nvSpPr>
        <p:spPr>
          <a:xfrm>
            <a:off x="5722938" y="1557338"/>
            <a:ext cx="577850" cy="3730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1" name="Retângulo 10"/>
          <p:cNvSpPr/>
          <p:nvPr/>
        </p:nvSpPr>
        <p:spPr>
          <a:xfrm>
            <a:off x="6300788" y="4652963"/>
            <a:ext cx="2159000" cy="1079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611188" y="1196975"/>
            <a:ext cx="5400675" cy="339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Riscos de tendência dos estudos incluídos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 – Patência 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341438"/>
            <a:ext cx="6348413" cy="3881437"/>
          </a:xfrm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Alguns estudos consideraram o tempo dos cateteres retirados por alguma intercorrência ou retirados por não serem mais necessários</a:t>
            </a:r>
          </a:p>
          <a:p>
            <a:r>
              <a:rPr lang="pt-BR" smtClean="0">
                <a:solidFill>
                  <a:srgbClr val="0000FF"/>
                </a:solidFill>
              </a:rPr>
              <a:t>Infusão contínua:</a:t>
            </a:r>
          </a:p>
          <a:p>
            <a:pPr lvl="1"/>
            <a:r>
              <a:rPr lang="pt-BR" smtClean="0"/>
              <a:t>aumentou signficativamente a duração do cateter (diferença média: 2,51hs, IC: 2.37-50.65, P 0.001) - I</a:t>
            </a:r>
            <a:r>
              <a:rPr lang="pt-BR" baseline="30000" smtClean="0"/>
              <a:t>2</a:t>
            </a:r>
            <a:r>
              <a:rPr lang="pt-BR" smtClean="0"/>
              <a:t>=98%</a:t>
            </a:r>
          </a:p>
          <a:p>
            <a:pPr lvl="1">
              <a:buFont typeface="Wingdings 3" pitchFamily="18" charset="2"/>
              <a:buNone/>
            </a:pPr>
            <a:r>
              <a:rPr lang="pt-BR" smtClean="0"/>
              <a:t>                             </a:t>
            </a:r>
            <a:r>
              <a:rPr lang="pt-BR" sz="2400" b="1" smtClean="0">
                <a:solidFill>
                  <a:srgbClr val="0000FF"/>
                </a:solidFill>
              </a:rPr>
              <a:t>(Figura 2)</a:t>
            </a:r>
          </a:p>
          <a:p>
            <a:r>
              <a:rPr lang="pt-BR" smtClean="0">
                <a:solidFill>
                  <a:srgbClr val="0000FF"/>
                </a:solidFill>
              </a:rPr>
              <a:t>Infusão em </a:t>
            </a:r>
            <a:r>
              <a:rPr lang="pt-BR" i="1" smtClean="0">
                <a:solidFill>
                  <a:srgbClr val="0000FF"/>
                </a:solidFill>
              </a:rPr>
              <a:t>bolus</a:t>
            </a:r>
            <a:r>
              <a:rPr lang="pt-BR" smtClean="0">
                <a:solidFill>
                  <a:srgbClr val="0000FF"/>
                </a:solidFill>
              </a:rPr>
              <a:t>:</a:t>
            </a:r>
          </a:p>
          <a:p>
            <a:pPr lvl="1"/>
            <a:r>
              <a:rPr lang="pt-BR" smtClean="0"/>
              <a:t>Menor benefício: (diferença média: 2.82hs), IC: 20.04-5.67, P.05, I</a:t>
            </a:r>
            <a:r>
              <a:rPr lang="pt-BR" baseline="30000" smtClean="0"/>
              <a:t>2</a:t>
            </a:r>
            <a:r>
              <a:rPr lang="pt-BR" smtClean="0"/>
              <a:t> não significativo)</a:t>
            </a:r>
          </a:p>
          <a:p>
            <a:r>
              <a:rPr lang="pt-BR" smtClean="0">
                <a:solidFill>
                  <a:srgbClr val="0000FF"/>
                </a:solidFill>
              </a:rPr>
              <a:t>Dose-patência</a:t>
            </a:r>
          </a:p>
          <a:p>
            <a:pPr lvl="1"/>
            <a:r>
              <a:rPr lang="pt-BR" b="1" smtClean="0">
                <a:solidFill>
                  <a:srgbClr val="FF66CC"/>
                </a:solidFill>
              </a:rPr>
              <a:t>0.1ml não fez diferença do controle</a:t>
            </a:r>
            <a:r>
              <a:rPr lang="pt-BR" smtClean="0"/>
              <a:t> (31 x 25 horas); no entanto, a infusão de 0,25, 0,5 e 1 unit/mL prolongou significativamente a patência dos cateteres (49, 69 e 72 horas, respectivamente. </a:t>
            </a:r>
            <a:r>
              <a:rPr lang="pt-BR" b="1" smtClean="0">
                <a:solidFill>
                  <a:srgbClr val="0000FF"/>
                </a:solidFill>
              </a:rPr>
              <a:t>Sem  benefício adicional com dose maior que 0,5unit/mL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6348412" cy="1320800"/>
          </a:xfrm>
        </p:spPr>
        <p:txBody>
          <a:bodyPr/>
          <a:lstStyle/>
          <a:p>
            <a:r>
              <a:rPr lang="pt-BR" smtClean="0"/>
              <a:t>Resultados - Patência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5604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412875"/>
            <a:ext cx="8932863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Line 6"/>
          <p:cNvSpPr>
            <a:spLocks noChangeShapeType="1"/>
          </p:cNvSpPr>
          <p:nvPr/>
        </p:nvSpPr>
        <p:spPr bwMode="auto">
          <a:xfrm flipH="1">
            <a:off x="8243888" y="2060575"/>
            <a:ext cx="576262" cy="4318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 flipH="1">
            <a:off x="7885113" y="5373688"/>
            <a:ext cx="576262" cy="4318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468313" y="908050"/>
            <a:ext cx="8135937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Heparina versus controle. Metanálise dos dados para a patência do cateter</a:t>
            </a:r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468313" y="5492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Figura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 - Falha infusão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smtClean="0"/>
              <a:t>Todos os estudos tiveram esse desfecho</a:t>
            </a:r>
          </a:p>
          <a:p>
            <a:r>
              <a:rPr lang="pt-BR" sz="2400" smtClean="0"/>
              <a:t>Infusão contínua diminuiu 22%</a:t>
            </a:r>
          </a:p>
          <a:p>
            <a:pPr lvl="1"/>
            <a:r>
              <a:rPr lang="pt-BR" sz="2400" smtClean="0"/>
              <a:t>rate ratio: 0.78; 95% CI: 0.62–0.99; P = 0.04</a:t>
            </a:r>
          </a:p>
          <a:p>
            <a:r>
              <a:rPr lang="pt-BR" sz="2400" smtClean="0"/>
              <a:t>Infusão intermitente não teve significância estatística</a:t>
            </a:r>
          </a:p>
          <a:p>
            <a:pPr lvl="1"/>
            <a:r>
              <a:rPr lang="pt-BR" sz="2400" smtClean="0"/>
              <a:t>rate ratio: 0.88; 95% CI: 0.72–1.09; P = 0.25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268538" y="5949950"/>
            <a:ext cx="272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r>
              <a:rPr lang="pt-BR" sz="3600" b="1">
                <a:solidFill>
                  <a:srgbClr val="0000FF"/>
                </a:solidFill>
              </a:rPr>
              <a:t>(Figura 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684213" y="0"/>
            <a:ext cx="6348412" cy="1320800"/>
          </a:xfrm>
        </p:spPr>
        <p:txBody>
          <a:bodyPr/>
          <a:lstStyle/>
          <a:p>
            <a:r>
              <a:rPr lang="pt-BR" smtClean="0"/>
              <a:t>Resultados - Falha infusão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765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219200"/>
            <a:ext cx="836612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395288" y="620713"/>
            <a:ext cx="8135937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Heparina versus controle. Metanálise dos dados para a patência do cateter</a:t>
            </a: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6877050" y="260350"/>
            <a:ext cx="1530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r>
              <a:rPr lang="pt-BR" b="1">
                <a:solidFill>
                  <a:srgbClr val="0000FF"/>
                </a:solidFill>
              </a:rPr>
              <a:t>Figura 3</a:t>
            </a:r>
          </a:p>
        </p:txBody>
      </p:sp>
      <p:sp>
        <p:nvSpPr>
          <p:cNvPr id="27656" name="Line 8"/>
          <p:cNvSpPr>
            <a:spLocks noChangeShapeType="1"/>
          </p:cNvSpPr>
          <p:nvPr/>
        </p:nvSpPr>
        <p:spPr bwMode="auto">
          <a:xfrm>
            <a:off x="6443663" y="2205038"/>
            <a:ext cx="504825" cy="2159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7657" name="Line 9"/>
          <p:cNvSpPr>
            <a:spLocks noChangeShapeType="1"/>
          </p:cNvSpPr>
          <p:nvPr/>
        </p:nvSpPr>
        <p:spPr bwMode="auto">
          <a:xfrm>
            <a:off x="6443663" y="5157788"/>
            <a:ext cx="504825" cy="2159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27658" name="Line 10"/>
          <p:cNvSpPr>
            <a:spLocks noChangeShapeType="1"/>
          </p:cNvSpPr>
          <p:nvPr/>
        </p:nvSpPr>
        <p:spPr bwMode="auto">
          <a:xfrm>
            <a:off x="6443663" y="5876925"/>
            <a:ext cx="504825" cy="2159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 - Flebite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611188" y="2060575"/>
            <a:ext cx="6348412" cy="3881438"/>
          </a:xfrm>
        </p:spPr>
        <p:txBody>
          <a:bodyPr/>
          <a:lstStyle/>
          <a:p>
            <a:r>
              <a:rPr lang="pt-BR" sz="2400" smtClean="0"/>
              <a:t>6 estudos tiveram esse desfecho</a:t>
            </a:r>
          </a:p>
          <a:p>
            <a:r>
              <a:rPr lang="pt-BR" sz="2400" smtClean="0"/>
              <a:t> Infusão contínua (rate ratio: 0.55; 95% CI: 0.19–
1.60; P = 0.27) e intermitente (rate ratio: 0.81; 95% CI:
0.47–1.41; P = 0.46); </a:t>
            </a:r>
          </a:p>
          <a:p>
            <a:r>
              <a:rPr lang="pt-BR" sz="2400" smtClean="0"/>
              <a:t>Sem significância estatística entre os dois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2268538" y="5013325"/>
            <a:ext cx="272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r>
              <a:rPr lang="pt-BR" sz="3600" b="1">
                <a:solidFill>
                  <a:srgbClr val="0000FF"/>
                </a:solidFill>
              </a:rPr>
              <a:t>(Figura 4)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684213" y="0"/>
            <a:ext cx="6348412" cy="1320800"/>
          </a:xfrm>
        </p:spPr>
        <p:txBody>
          <a:bodyPr/>
          <a:lstStyle/>
          <a:p>
            <a:r>
              <a:rPr lang="pt-BR" smtClean="0"/>
              <a:t>Resultados - Flebite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9700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700213"/>
            <a:ext cx="8931275" cy="462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95288" y="1052513"/>
            <a:ext cx="8135937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Heparina versus controle. Metanálise dos dados para a patência do cateter</a:t>
            </a:r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395288" y="692150"/>
            <a:ext cx="1530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1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r>
              <a:rPr lang="pt-BR" b="1">
                <a:solidFill>
                  <a:srgbClr val="0000FF"/>
                </a:solidFill>
              </a:rPr>
              <a:t>Figura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Outros efeitos adversos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412875"/>
            <a:ext cx="6348413" cy="5256213"/>
          </a:xfrm>
        </p:spPr>
        <p:txBody>
          <a:bodyPr/>
          <a:lstStyle/>
          <a:p>
            <a:r>
              <a:rPr lang="pt-BR" sz="2000" smtClean="0"/>
              <a:t>Apenas alguns estudos</a:t>
            </a:r>
          </a:p>
          <a:p>
            <a:r>
              <a:rPr lang="pt-BR" sz="2000" smtClean="0"/>
              <a:t>Não aumentou risco de sepse</a:t>
            </a:r>
          </a:p>
          <a:p>
            <a:r>
              <a:rPr lang="pt-BR" sz="2000" smtClean="0"/>
              <a:t>Prematuros - </a:t>
            </a:r>
            <a:r>
              <a:rPr lang="pt-BR" sz="2000" smtClean="0">
                <a:solidFill>
                  <a:srgbClr val="0000FF"/>
                </a:solidFill>
              </a:rPr>
              <a:t>hemorragia intracraniana</a:t>
            </a:r>
          </a:p>
          <a:p>
            <a:pPr lvl="1"/>
            <a:r>
              <a:rPr lang="pt-BR" sz="2000" smtClean="0"/>
              <a:t>10 episódios, 3 na heparina, 7 no controle </a:t>
            </a:r>
            <a:r>
              <a:rPr lang="pt-BR" sz="2000" smtClean="0">
                <a:solidFill>
                  <a:srgbClr val="0000FF"/>
                </a:solidFill>
              </a:rPr>
              <a:t>(p 0.037)</a:t>
            </a:r>
          </a:p>
          <a:p>
            <a:r>
              <a:rPr lang="pt-BR" sz="2000" smtClean="0">
                <a:solidFill>
                  <a:srgbClr val="0000FF"/>
                </a:solidFill>
              </a:rPr>
              <a:t>Plaquetopenia induzida pela heparina</a:t>
            </a:r>
          </a:p>
          <a:p>
            <a:pPr lvl="1"/>
            <a:r>
              <a:rPr lang="pt-BR" sz="2000" smtClean="0"/>
              <a:t>sem significância (contagem plaqueta 100000/ml)</a:t>
            </a:r>
          </a:p>
          <a:p>
            <a:pPr lvl="1"/>
            <a:r>
              <a:rPr lang="pt-BR" sz="2000" smtClean="0"/>
              <a:t>13 episódios no grupo heparina e 10 no controle </a:t>
            </a:r>
            <a:r>
              <a:rPr lang="pt-BR" sz="2000" smtClean="0">
                <a:solidFill>
                  <a:srgbClr val="0000FF"/>
                </a:solidFill>
              </a:rPr>
              <a:t>(P :0.55</a:t>
            </a:r>
            <a:r>
              <a:rPr lang="pt-BR" sz="2000" smtClean="0"/>
              <a:t>)</a:t>
            </a:r>
          </a:p>
          <a:p>
            <a:r>
              <a:rPr lang="pt-BR" sz="2000" smtClean="0">
                <a:solidFill>
                  <a:srgbClr val="0000FF"/>
                </a:solidFill>
              </a:rPr>
              <a:t>Sem aumento do risco de sepse em qualquer estudo</a:t>
            </a: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Heparina diminui a taxa de falha de infusão em acesso periférico e prolonga a duração da patência do  cateter</a:t>
            </a:r>
          </a:p>
          <a:p>
            <a:r>
              <a:rPr lang="pt-BR" smtClean="0"/>
              <a:t>Diminuiu também a taxa de flebite, porém sem significância devido ao pouco número de estudos que relataram</a:t>
            </a:r>
          </a:p>
          <a:p>
            <a:r>
              <a:rPr lang="pt-BR" smtClean="0"/>
              <a:t>O tamanho do efeito foi maior para estudos usando heparina como infusão contínua para cada um dos desfechos estudados</a:t>
            </a:r>
          </a:p>
          <a:p>
            <a:r>
              <a:rPr lang="pt-BR" smtClean="0"/>
              <a:t>Não se observou heterogeneidade nos estudos com uso da heparina intermitente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6348413" cy="1320800"/>
          </a:xfrm>
        </p:spPr>
        <p:txBody>
          <a:bodyPr/>
          <a:lstStyle/>
          <a:p>
            <a:r>
              <a:rPr lang="pt-BR" smtClean="0"/>
              <a:t>Quais são as aplicações práticas?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500174"/>
            <a:ext cx="6348413" cy="3881437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80000"/>
              </a:lnSpc>
            </a:pPr>
            <a:r>
              <a:rPr lang="pt-BR" sz="2000" dirty="0" smtClean="0"/>
              <a:t>Preferir a infusão contínua</a:t>
            </a:r>
          </a:p>
          <a:p>
            <a:pPr>
              <a:lnSpc>
                <a:spcPct val="80000"/>
              </a:lnSpc>
            </a:pPr>
            <a:r>
              <a:rPr lang="pt-BR" sz="2000" dirty="0" smtClean="0"/>
              <a:t>Dose adequada parece ser 0.5U/ml</a:t>
            </a:r>
          </a:p>
          <a:p>
            <a:pPr>
              <a:lnSpc>
                <a:spcPct val="80000"/>
              </a:lnSpc>
            </a:pPr>
            <a:r>
              <a:rPr lang="pt-BR" sz="2000" dirty="0" smtClean="0">
                <a:solidFill>
                  <a:srgbClr val="0000FF"/>
                </a:solidFill>
              </a:rPr>
              <a:t>Interesse em usar </a:t>
            </a:r>
            <a:r>
              <a:rPr lang="pt-BR" sz="2000" dirty="0" err="1" smtClean="0">
                <a:solidFill>
                  <a:srgbClr val="0000FF"/>
                </a:solidFill>
              </a:rPr>
              <a:t>heparina</a:t>
            </a:r>
            <a:r>
              <a:rPr lang="pt-BR" sz="2000" dirty="0" smtClean="0">
                <a:solidFill>
                  <a:srgbClr val="0000FF"/>
                </a:solidFill>
              </a:rPr>
              <a:t> em neonatos pode ser maior devido a maior dificuldade de conseguir um acesso</a:t>
            </a:r>
          </a:p>
          <a:p>
            <a:pPr>
              <a:lnSpc>
                <a:spcPct val="80000"/>
              </a:lnSpc>
            </a:pPr>
            <a:r>
              <a:rPr lang="pt-BR" sz="2000" dirty="0" smtClean="0"/>
              <a:t>Limitações do análise:</a:t>
            </a:r>
          </a:p>
          <a:p>
            <a:pPr lvl="1">
              <a:lnSpc>
                <a:spcPct val="80000"/>
              </a:lnSpc>
            </a:pPr>
            <a:r>
              <a:rPr lang="pt-BR" sz="2000" dirty="0" smtClean="0"/>
              <a:t>alguns estudos usaram cateteres com filtros, materiais melhores que por si só diminuem incidência de </a:t>
            </a:r>
            <a:r>
              <a:rPr lang="pt-BR" sz="2000" dirty="0" err="1" smtClean="0"/>
              <a:t>tromboflebite</a:t>
            </a:r>
            <a:r>
              <a:rPr lang="pt-BR" sz="2000" dirty="0" smtClean="0"/>
              <a:t>, a prática da troca regular de equipo</a:t>
            </a:r>
          </a:p>
          <a:p>
            <a:pPr lvl="1">
              <a:lnSpc>
                <a:spcPct val="80000"/>
              </a:lnSpc>
            </a:pPr>
            <a:r>
              <a:rPr lang="pt-BR" sz="2000" dirty="0" smtClean="0"/>
              <a:t>alguns estudos não </a:t>
            </a:r>
            <a:r>
              <a:rPr lang="pt-BR" sz="2000" dirty="0" err="1" smtClean="0"/>
              <a:t>possuiam</a:t>
            </a:r>
            <a:r>
              <a:rPr lang="pt-BR" sz="2000" dirty="0" smtClean="0"/>
              <a:t> duração exata, sendo feito uma média pelos autores para estipular</a:t>
            </a:r>
          </a:p>
          <a:p>
            <a:pPr lvl="1">
              <a:lnSpc>
                <a:spcPct val="80000"/>
              </a:lnSpc>
            </a:pPr>
            <a:r>
              <a:rPr lang="pt-BR" sz="2000" dirty="0" smtClean="0"/>
              <a:t>os autores acreditam que essas adaptações sejam mais um viés do que algo para anular o estudo</a:t>
            </a:r>
          </a:p>
          <a:p>
            <a:pPr lvl="1">
              <a:lnSpc>
                <a:spcPct val="80000"/>
              </a:lnSpc>
            </a:pPr>
            <a:r>
              <a:rPr lang="pt-BR" sz="2000" dirty="0" smtClean="0"/>
              <a:t>algumas análises foram impossibilitadas ou prejudicadas devido ao pequeno número de estudos em análise</a:t>
            </a:r>
          </a:p>
          <a:p>
            <a:pPr lvl="1">
              <a:lnSpc>
                <a:spcPct val="80000"/>
              </a:lnSpc>
            </a:pPr>
            <a:endParaRPr lang="pt-BR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Conclusões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Redução significativa da taxa de falha de infusão em cateter periférico quando usada heparina em infusão contínua</a:t>
            </a:r>
          </a:p>
          <a:p>
            <a:r>
              <a:rPr lang="pt-BR" smtClean="0"/>
              <a:t>Efeitos concordantes com o uso de heparina em acessos profundos, centrais ou periféricos</a:t>
            </a:r>
          </a:p>
          <a:p>
            <a:r>
              <a:rPr lang="pt-BR" smtClean="0"/>
              <a:t>Infusão intermitente mostrou efeitos mínimos</a:t>
            </a:r>
          </a:p>
          <a:p>
            <a:r>
              <a:rPr lang="pt-BR" smtClean="0"/>
              <a:t>Sem efeitos adversos relacionados ao uso da heparina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0"/>
            <a:ext cx="7772400" cy="1470025"/>
          </a:xfrm>
        </p:spPr>
        <p:txBody>
          <a:bodyPr/>
          <a:lstStyle/>
          <a:p>
            <a:r>
              <a:rPr lang="pt-BR" smtClean="0"/>
              <a:t>HETEROGENEIDADE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57313" y="1500188"/>
            <a:ext cx="6215062" cy="3857625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sz="1600" dirty="0" smtClean="0"/>
              <a:t>Ao analisar os dados, a exploração de fontes de </a:t>
            </a:r>
            <a:r>
              <a:rPr lang="pt-BR" sz="1600" b="1" dirty="0" smtClean="0">
                <a:solidFill>
                  <a:srgbClr val="FF3300"/>
                </a:solidFill>
              </a:rPr>
              <a:t>heterogeneidade</a:t>
            </a:r>
            <a:r>
              <a:rPr lang="pt-BR" sz="1600" dirty="0" smtClean="0">
                <a:solidFill>
                  <a:srgbClr val="FF3300"/>
                </a:solidFill>
              </a:rPr>
              <a:t> </a:t>
            </a:r>
            <a:r>
              <a:rPr lang="pt-BR" sz="1600" dirty="0" smtClean="0"/>
              <a:t>(</a:t>
            </a:r>
            <a:r>
              <a:rPr lang="pt-BR" sz="1600" b="1" dirty="0" smtClean="0"/>
              <a:t>variabilidade dos dados</a:t>
            </a:r>
            <a:r>
              <a:rPr lang="pt-BR" sz="1600" dirty="0" smtClean="0"/>
              <a:t>) corresponde a uma das etapas da </a:t>
            </a:r>
            <a:r>
              <a:rPr lang="pt-BR" sz="1600" dirty="0" err="1" smtClean="0"/>
              <a:t>metanálise</a:t>
            </a:r>
            <a:r>
              <a:rPr lang="pt-BR" sz="1600" dirty="0" smtClean="0"/>
              <a:t>. A heterogeneidade pode ser</a:t>
            </a:r>
            <a:r>
              <a:rPr lang="pt-BR" sz="1600" b="1" i="1" dirty="0" smtClean="0"/>
              <a:t> clínica</a:t>
            </a:r>
            <a:r>
              <a:rPr lang="pt-BR" sz="1600" dirty="0" smtClean="0"/>
              <a:t> (os estudos diferem quanto às características dos participantes como idade, severidade, intervenção (dose), variável de desfecho, duração ou</a:t>
            </a:r>
            <a:r>
              <a:rPr lang="pt-BR" sz="1600" b="1" i="1" dirty="0" smtClean="0"/>
              <a:t> estatística</a:t>
            </a:r>
            <a:r>
              <a:rPr lang="pt-BR" sz="1600" dirty="0" smtClean="0"/>
              <a:t> (variação entre os resultados dos estudos é maior do que a esperada ao acaso) ou </a:t>
            </a:r>
            <a:r>
              <a:rPr lang="pt-BR" sz="1600" b="1" i="1" dirty="0" smtClean="0"/>
              <a:t>qualidade metodológica</a:t>
            </a:r>
            <a:r>
              <a:rPr lang="pt-BR" sz="1600" dirty="0" smtClean="0"/>
              <a:t>	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sz="1600" dirty="0" smtClean="0"/>
              <a:t>As inconsistências entre as estimativas das </a:t>
            </a:r>
            <a:r>
              <a:rPr lang="pt-BR" sz="1600" dirty="0" err="1" smtClean="0"/>
              <a:t>metanálise</a:t>
            </a:r>
            <a:r>
              <a:rPr lang="pt-BR" sz="1600" dirty="0" smtClean="0"/>
              <a:t> foram estimadas através do teste de </a:t>
            </a:r>
            <a:r>
              <a:rPr lang="pt-BR" sz="1600" dirty="0" err="1" smtClean="0"/>
              <a:t>qui-quadrado</a:t>
            </a:r>
            <a:r>
              <a:rPr lang="pt-BR" sz="1600" dirty="0" smtClean="0"/>
              <a:t> de heterogeneidade e quantificadas usando o teste</a:t>
            </a:r>
            <a:r>
              <a:rPr lang="pt-BR" sz="1600" b="1" dirty="0" smtClean="0">
                <a:solidFill>
                  <a:schemeClr val="accent2"/>
                </a:solidFill>
              </a:rPr>
              <a:t> I</a:t>
            </a:r>
            <a:r>
              <a:rPr lang="pt-BR" sz="1600" b="1" baseline="30000" dirty="0" smtClean="0">
                <a:solidFill>
                  <a:schemeClr val="accent2"/>
                </a:solidFill>
              </a:rPr>
              <a:t>2</a:t>
            </a:r>
            <a:r>
              <a:rPr lang="pt-BR" sz="1600" dirty="0" smtClean="0"/>
              <a:t>. Este cálculo demonstra a </a:t>
            </a:r>
            <a:r>
              <a:rPr lang="pt-BR" sz="1600" dirty="0" smtClean="0">
                <a:solidFill>
                  <a:srgbClr val="FF3300"/>
                </a:solidFill>
              </a:rPr>
              <a:t>percentagem da variabilidade nas estimativas de efeitos resultantes da heterogeneidade</a:t>
            </a:r>
            <a:r>
              <a:rPr lang="pt-BR" sz="1600" dirty="0" smtClean="0"/>
              <a:t> mais do erro na amostragem. O</a:t>
            </a:r>
            <a:r>
              <a:rPr lang="pt-BR" sz="1600" b="1" dirty="0" smtClean="0">
                <a:solidFill>
                  <a:schemeClr val="accent2"/>
                </a:solidFill>
              </a:rPr>
              <a:t> I</a:t>
            </a:r>
            <a:r>
              <a:rPr lang="pt-BR" sz="1600" b="1" baseline="30000" dirty="0" smtClean="0">
                <a:solidFill>
                  <a:schemeClr val="accent2"/>
                </a:solidFill>
              </a:rPr>
              <a:t>2</a:t>
            </a:r>
            <a:r>
              <a:rPr lang="pt-BR" sz="1600" dirty="0" smtClean="0"/>
              <a:t> de 0% indica homogeneidade e o</a:t>
            </a:r>
            <a:r>
              <a:rPr lang="pt-BR" sz="1600" b="1" dirty="0" smtClean="0">
                <a:solidFill>
                  <a:schemeClr val="accent2"/>
                </a:solidFill>
              </a:rPr>
              <a:t> I</a:t>
            </a:r>
            <a:r>
              <a:rPr lang="pt-BR" sz="1600" b="1" baseline="30000" dirty="0" smtClean="0">
                <a:solidFill>
                  <a:schemeClr val="accent2"/>
                </a:solidFill>
              </a:rPr>
              <a:t>2</a:t>
            </a:r>
            <a:r>
              <a:rPr lang="pt-BR" sz="1600" dirty="0" smtClean="0"/>
              <a:t> maior que 50% indica heterogeneidade substancial.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sz="1600" dirty="0" smtClean="0"/>
              <a:t> A fórmula para calcular é: </a:t>
            </a:r>
            <a:r>
              <a:rPr lang="pt-BR" sz="1600" b="1" dirty="0" smtClean="0">
                <a:solidFill>
                  <a:schemeClr val="accent2"/>
                </a:solidFill>
              </a:rPr>
              <a:t> I</a:t>
            </a:r>
            <a:r>
              <a:rPr lang="pt-BR" sz="1600" b="1" baseline="30000" dirty="0" smtClean="0">
                <a:solidFill>
                  <a:schemeClr val="accent2"/>
                </a:solidFill>
              </a:rPr>
              <a:t>2</a:t>
            </a:r>
            <a:r>
              <a:rPr lang="pt-BR" sz="1600" dirty="0" smtClean="0"/>
              <a:t>= </a:t>
            </a:r>
            <a:r>
              <a:rPr lang="pt-BR" sz="1600" i="1" dirty="0" smtClean="0"/>
              <a:t>[</a:t>
            </a:r>
            <a:r>
              <a:rPr lang="pt-BR" sz="1600" i="1" dirty="0" err="1" smtClean="0"/>
              <a:t>Q-df</a:t>
            </a:r>
            <a:r>
              <a:rPr lang="pt-BR" sz="1600" i="1" dirty="0" smtClean="0"/>
              <a:t>)/Q] X 100%,</a:t>
            </a:r>
            <a:r>
              <a:rPr lang="pt-BR" sz="1600" dirty="0" smtClean="0"/>
              <a:t> onde Q é o </a:t>
            </a:r>
            <a:r>
              <a:rPr lang="pt-BR" sz="1600" dirty="0" err="1" smtClean="0"/>
              <a:t>qui-quadrado</a:t>
            </a:r>
            <a:r>
              <a:rPr lang="pt-BR" sz="1600" dirty="0" smtClean="0"/>
              <a:t> e </a:t>
            </a:r>
            <a:r>
              <a:rPr lang="pt-BR" sz="1600" i="1" dirty="0" err="1" smtClean="0"/>
              <a:t>df</a:t>
            </a:r>
            <a:r>
              <a:rPr lang="pt-BR" sz="1600" dirty="0" smtClean="0"/>
              <a:t>, os graus de liberdade. Aplicando as informações que estão na FIGURA 3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pt-BR" sz="1600" b="1" dirty="0" smtClean="0"/>
              <a:t>4,28-2/4,28 x 100= 53,3%</a:t>
            </a:r>
          </a:p>
        </p:txBody>
      </p:sp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5280025"/>
            <a:ext cx="6873875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539750" y="0"/>
            <a:ext cx="7562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0000FF"/>
                </a:solidFill>
              </a:rPr>
              <a:t>Nota (Dr.Paulo R. Margotto): Entendendo a Heterogeneidade!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4450"/>
            <a:ext cx="50022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5589588"/>
            <a:ext cx="2159000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373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4854575"/>
            <a:ext cx="34925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6838"/>
            <a:ext cx="9144000" cy="676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 idx="4294967295"/>
          </p:nvPr>
        </p:nvSpPr>
        <p:spPr>
          <a:xfrm>
            <a:off x="1042988" y="1557338"/>
            <a:ext cx="6348412" cy="1320800"/>
          </a:xfrm>
        </p:spPr>
        <p:txBody>
          <a:bodyPr/>
          <a:lstStyle/>
          <a:p>
            <a:r>
              <a:rPr lang="pt-BR" sz="3200" smtClean="0"/>
              <a:t/>
            </a:r>
            <a:br>
              <a:rPr lang="pt-BR" sz="3200" smtClean="0"/>
            </a:br>
            <a:r>
              <a:rPr lang="pt-BR" sz="4000" smtClean="0">
                <a:solidFill>
                  <a:srgbClr val="0000FF"/>
                </a:solidFill>
              </a:rPr>
              <a:t>Nota do Editor do site, Dr.Paulo R. Margotto</a:t>
            </a:r>
            <a:br>
              <a:rPr lang="pt-BR" sz="4000" smtClean="0">
                <a:solidFill>
                  <a:srgbClr val="0000FF"/>
                </a:solidFill>
              </a:rPr>
            </a:br>
            <a:r>
              <a:rPr lang="pt-BR" sz="4000" smtClean="0">
                <a:solidFill>
                  <a:srgbClr val="0000FF"/>
                </a:solidFill>
              </a:rPr>
              <a:t/>
            </a:r>
            <a:br>
              <a:rPr lang="pt-BR" sz="4000" smtClean="0">
                <a:solidFill>
                  <a:srgbClr val="0000FF"/>
                </a:solidFill>
              </a:rPr>
            </a:br>
            <a:r>
              <a:rPr lang="pt-BR" sz="4000" smtClean="0"/>
              <a:t/>
            </a:r>
            <a:br>
              <a:rPr lang="pt-BR" sz="4000" smtClean="0"/>
            </a:br>
            <a:r>
              <a:rPr lang="pt-BR" sz="4000" smtClean="0"/>
              <a:t>Consultem também!</a:t>
            </a:r>
            <a:br>
              <a:rPr lang="pt-BR" sz="4000" smtClean="0"/>
            </a:br>
            <a:r>
              <a:rPr lang="pt-BR" sz="4000" smtClean="0"/>
              <a:t>Estudando juntos!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/>
          </p:cNvSpPr>
          <p:nvPr>
            <p:ph type="body" idx="4294967295"/>
          </p:nvPr>
        </p:nvSpPr>
        <p:spPr>
          <a:xfrm>
            <a:off x="755650" y="1700213"/>
            <a:ext cx="6348413" cy="38814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Em 2001, Pablo Sanches citou, entre os fatores de risco para a infecção fúngica o uso de heparina nos cateteres central como fator de risco, a partir de publicação recente, embora tenha citado também que mais estudos seriam necessários: a heparina facilitaria a adesão do fungo no cateter central.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A partir destas informações e pelo risco de complicações (trombocitopenia, hemorragia intraventricular, infecção fúngica) o uso da heparina como o objetivo de manter a patência dos cateteres foi drasticamente reduzido</a:t>
            </a:r>
          </a:p>
          <a:p>
            <a:pPr algn="ctr">
              <a:lnSpc>
                <a:spcPct val="90000"/>
              </a:lnSpc>
              <a:buFont typeface="Wingdings 3" pitchFamily="18" charset="2"/>
              <a:buNone/>
            </a:pPr>
            <a:r>
              <a:rPr lang="pt-BR" sz="2000" smtClean="0"/>
              <a:t>     </a:t>
            </a:r>
            <a:r>
              <a:rPr lang="pt-BR" sz="2000" smtClean="0">
                <a:solidFill>
                  <a:srgbClr val="0000FF"/>
                </a:solidFill>
              </a:rPr>
              <a:t>Como podemos observar pelos resultados da metanálise presente, tais complicações não se confirmaram</a:t>
            </a:r>
          </a:p>
        </p:txBody>
      </p:sp>
      <p:graphicFrame>
        <p:nvGraphicFramePr>
          <p:cNvPr id="76818" name="Group 18"/>
          <p:cNvGraphicFramePr>
            <a:graphicFrameLocks noGrp="1"/>
          </p:cNvGraphicFramePr>
          <p:nvPr/>
        </p:nvGraphicFramePr>
        <p:xfrm>
          <a:off x="971550" y="765175"/>
          <a:ext cx="6192838" cy="518160"/>
        </p:xfrm>
        <a:graphic>
          <a:graphicData uri="http://schemas.openxmlformats.org/drawingml/2006/table">
            <a:tbl>
              <a:tblPr/>
              <a:tblGrid>
                <a:gridCol w="5538788"/>
                <a:gridCol w="6540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Infec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ões f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ú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ngicas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Dr. Pablo Jos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Sanches(EUA)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680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981075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/>
          </p:cNvSpPr>
          <p:nvPr>
            <p:ph type="body" idx="4294967295"/>
          </p:nvPr>
        </p:nvSpPr>
        <p:spPr>
          <a:xfrm>
            <a:off x="1042988" y="2976563"/>
            <a:ext cx="6348412" cy="3881437"/>
          </a:xfrm>
        </p:spPr>
        <p:txBody>
          <a:bodyPr/>
          <a:lstStyle/>
          <a:p>
            <a:r>
              <a:rPr lang="pt-BR" sz="2400" smtClean="0">
                <a:solidFill>
                  <a:srgbClr val="0000FF"/>
                </a:solidFill>
              </a:rPr>
              <a:t>Infusões de baixas doses de heparina pode ser benéfico :</a:t>
            </a:r>
          </a:p>
          <a:p>
            <a:pPr>
              <a:buFont typeface="Wingdings 3" pitchFamily="18" charset="2"/>
              <a:buNone/>
            </a:pPr>
            <a:r>
              <a:rPr lang="pt-BR" sz="2400" smtClean="0"/>
              <a:t>        -menor incidência de flebite </a:t>
            </a:r>
          </a:p>
          <a:p>
            <a:pPr>
              <a:buFont typeface="Wingdings 3" pitchFamily="18" charset="2"/>
              <a:buNone/>
            </a:pPr>
            <a:r>
              <a:rPr lang="pt-BR" sz="2400" smtClean="0"/>
              <a:t>        -maior duração da patência do cateter</a:t>
            </a:r>
          </a:p>
          <a:p>
            <a:r>
              <a:rPr lang="pt-BR" sz="2400" smtClean="0"/>
              <a:t>No entanto, o uso intermitente não mostrou benefício</a:t>
            </a:r>
          </a:p>
        </p:txBody>
      </p:sp>
      <p:sp>
        <p:nvSpPr>
          <p:cNvPr id="77838" name="Rectangle 14"/>
          <p:cNvSpPr>
            <a:spLocks/>
          </p:cNvSpPr>
          <p:nvPr/>
        </p:nvSpPr>
        <p:spPr bwMode="auto">
          <a:xfrm>
            <a:off x="971550" y="404813"/>
            <a:ext cx="6348413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defTabSz="457200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endParaRPr lang="pt-BR" sz="1600">
              <a:solidFill>
                <a:srgbClr val="404040"/>
              </a:solidFill>
              <a:latin typeface="Trebuchet MS" pitchFamily="34" charset="0"/>
              <a:hlinkClick r:id="rId2"/>
            </a:endParaRPr>
          </a:p>
          <a:p>
            <a:pPr marL="342900" indent="-342900" algn="ctr" defTabSz="457200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r>
              <a:rPr lang="pt-BR" sz="1600">
                <a:solidFill>
                  <a:srgbClr val="404040"/>
                </a:solidFill>
                <a:latin typeface="Trebuchet MS" pitchFamily="34" charset="0"/>
                <a:hlinkClick r:id="rId2"/>
              </a:rPr>
              <a:t>     </a:t>
            </a:r>
            <a:r>
              <a:rPr lang="pt-BR" sz="2000">
                <a:solidFill>
                  <a:srgbClr val="404040"/>
                </a:solidFill>
                <a:latin typeface="Trebuchet MS" pitchFamily="34" charset="0"/>
                <a:hlinkClick r:id="rId2"/>
              </a:rPr>
              <a:t>Benefit of heparin in peripheral venous and arterial catheters: systematic review and meta-analysis of randomised controlled trials.</a:t>
            </a:r>
            <a:endParaRPr lang="pt-BR" sz="2000">
              <a:solidFill>
                <a:srgbClr val="404040"/>
              </a:solidFill>
              <a:latin typeface="Trebuchet MS" pitchFamily="34" charset="0"/>
            </a:endParaRPr>
          </a:p>
          <a:p>
            <a:pPr marL="342900" indent="-342900" algn="ctr" defTabSz="457200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r>
              <a:rPr lang="pt-BR" sz="2000">
                <a:solidFill>
                  <a:srgbClr val="404040"/>
                </a:solidFill>
                <a:latin typeface="Trebuchet MS" pitchFamily="34" charset="0"/>
              </a:rPr>
              <a:t>      Randolph AG, Cook DJ, Gonzales CA, Andrew M.</a:t>
            </a:r>
          </a:p>
          <a:p>
            <a:pPr marL="342900" indent="-342900" algn="ctr" defTabSz="457200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None/>
            </a:pPr>
            <a:r>
              <a:rPr lang="pt-BR" sz="2000">
                <a:solidFill>
                  <a:srgbClr val="404040"/>
                </a:solidFill>
                <a:latin typeface="Trebuchet MS" pitchFamily="34" charset="0"/>
              </a:rPr>
              <a:t>      BMJ. </a:t>
            </a:r>
            <a:r>
              <a:rPr lang="pt-BR" sz="2000" b="1">
                <a:solidFill>
                  <a:srgbClr val="0000FF"/>
                </a:solidFill>
                <a:latin typeface="Trebuchet MS" pitchFamily="34" charset="0"/>
              </a:rPr>
              <a:t>1998</a:t>
            </a:r>
            <a:r>
              <a:rPr lang="pt-BR" sz="2000">
                <a:solidFill>
                  <a:srgbClr val="404040"/>
                </a:solidFill>
                <a:latin typeface="Trebuchet MS" pitchFamily="34" charset="0"/>
              </a:rPr>
              <a:t> Mar 28;316(7136):969-75</a:t>
            </a:r>
          </a:p>
        </p:txBody>
      </p:sp>
      <p:sp>
        <p:nvSpPr>
          <p:cNvPr id="77839" name="Rectangle 15"/>
          <p:cNvSpPr>
            <a:spLocks noChangeArrowheads="1"/>
          </p:cNvSpPr>
          <p:nvPr/>
        </p:nvSpPr>
        <p:spPr bwMode="auto">
          <a:xfrm>
            <a:off x="3419475" y="188913"/>
            <a:ext cx="1728788" cy="3587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Artigo integral!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/>
          </p:cNvSpPr>
          <p:nvPr>
            <p:ph type="title" idx="4294967295"/>
          </p:nvPr>
        </p:nvSpPr>
        <p:spPr>
          <a:xfrm>
            <a:off x="1403350" y="1052513"/>
            <a:ext cx="6348413" cy="1320800"/>
          </a:xfrm>
        </p:spPr>
        <p:txBody>
          <a:bodyPr/>
          <a:lstStyle/>
          <a:p>
            <a:pPr>
              <a:buFontTx/>
              <a:buChar char="•"/>
            </a:pPr>
            <a:r>
              <a:rPr lang="pt-BR" sz="2000" smtClean="0">
                <a:hlinkClick r:id="rId2"/>
              </a:rPr>
              <a:t>Continuous heparin infusion to prevent thrombosis and catheter occlusion in neonates with peripherally placed percutaneous central venous catheters</a:t>
            </a:r>
            <a:r>
              <a:rPr lang="pt-BR" sz="2000" smtClean="0"/>
              <a:t/>
            </a:r>
            <a:br>
              <a:rPr lang="pt-BR" sz="2000" smtClean="0"/>
            </a:br>
            <a:r>
              <a:rPr lang="pt-BR" sz="2000" smtClean="0"/>
              <a:t>Prakeshkumar S Shah, Vibhuti S Shah </a:t>
            </a:r>
            <a:br>
              <a:rPr lang="pt-BR" sz="2000" smtClean="0"/>
            </a:br>
            <a:r>
              <a:rPr lang="pt-BR" sz="1400" smtClean="0"/>
              <a:t>Cochrane Database of Systematic Reviews 2008, Issue 2. Art. No.: CD002772. </a:t>
            </a:r>
            <a:endParaRPr lang="pt-BR" sz="3200" smtClean="0"/>
          </a:p>
        </p:txBody>
      </p:sp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429000"/>
            <a:ext cx="8820150" cy="2636838"/>
          </a:xfrm>
          <a:prstGeom prst="rect">
            <a:avLst/>
          </a:prstGeom>
          <a:noFill/>
        </p:spPr>
      </p:pic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19475" y="188913"/>
            <a:ext cx="1439863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Artigo</a:t>
            </a:r>
          </a:p>
          <a:p>
            <a:pPr algn="ctr"/>
            <a:r>
              <a:rPr lang="pt-BR"/>
              <a:t>integral</a:t>
            </a:r>
          </a:p>
        </p:txBody>
      </p:sp>
      <p:sp>
        <p:nvSpPr>
          <p:cNvPr id="82951" name="Line 7"/>
          <p:cNvSpPr>
            <a:spLocks noChangeShapeType="1"/>
          </p:cNvSpPr>
          <p:nvPr/>
        </p:nvSpPr>
        <p:spPr bwMode="auto">
          <a:xfrm>
            <a:off x="179388" y="3716338"/>
            <a:ext cx="288925" cy="360362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2952" name="Line 8"/>
          <p:cNvSpPr>
            <a:spLocks noChangeShapeType="1"/>
          </p:cNvSpPr>
          <p:nvPr/>
        </p:nvSpPr>
        <p:spPr bwMode="auto">
          <a:xfrm>
            <a:off x="179388" y="5157788"/>
            <a:ext cx="288925" cy="360362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2953" name="Line 9"/>
          <p:cNvSpPr>
            <a:spLocks noChangeShapeType="1"/>
          </p:cNvSpPr>
          <p:nvPr/>
        </p:nvSpPr>
        <p:spPr bwMode="auto">
          <a:xfrm>
            <a:off x="179388" y="5445125"/>
            <a:ext cx="288925" cy="36036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2955" name="AutoShape 11"/>
          <p:cNvSpPr>
            <a:spLocks noChangeArrowheads="1"/>
          </p:cNvSpPr>
          <p:nvPr/>
        </p:nvSpPr>
        <p:spPr bwMode="auto">
          <a:xfrm>
            <a:off x="7812088" y="6237288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/>
          </p:cNvSpPr>
          <p:nvPr>
            <p:ph type="body" idx="4294967295"/>
          </p:nvPr>
        </p:nvSpPr>
        <p:spPr>
          <a:xfrm>
            <a:off x="250825" y="1341438"/>
            <a:ext cx="7632700" cy="30686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PT" sz="2000" smtClean="0"/>
              <a:t>O uso profilático de heparina para cateteres  percutâneos venosos centrais (CPVC) perifericamente colocados permite um maior número de crianças para completar a sua utilização a que se destinam (terapia completa) reduzindo a oclusão. Evidência a partir desta revisão sistemática apoia o uso profilático de heparina para CPVC em recém-nascidos. Nenhum destes estudos foi desenhado para avaliar a menor taxa de incidência efeitos  adversos. Se esta terapia é adotada na prática rotineira, é indicada a monitorização de efeitos colaterais.</a:t>
            </a:r>
            <a:r>
              <a:rPr lang="pt-BR" sz="2000" smtClean="0"/>
              <a:t> </a:t>
            </a:r>
            <a:r>
              <a:rPr lang="pt-PT" sz="2000" smtClean="0"/>
              <a:t>(sem diferença na hemorragia intraventricular, sepse, mortalidade, trombose). </a:t>
            </a:r>
            <a:r>
              <a:rPr lang="pt-BR" sz="2000" smtClean="0"/>
              <a:t>Quanto à duração da patência do primeiro cateter: após a correção para as observações censuras, no grupo da heparina, constatou-se mais dias de permanência:(P &lt; 0.005; hazard ratio: 0.55, 95% CI 0.36 to 0.83)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/>
          </p:cNvSpPr>
          <p:nvPr>
            <p:ph type="body" idx="4294967295"/>
          </p:nvPr>
        </p:nvSpPr>
        <p:spPr>
          <a:xfrm>
            <a:off x="755650" y="2636838"/>
            <a:ext cx="6348413" cy="3881437"/>
          </a:xfrm>
        </p:spPr>
        <p:txBody>
          <a:bodyPr/>
          <a:lstStyle/>
          <a:p>
            <a:r>
              <a:rPr lang="pt-BR" sz="2400" smtClean="0"/>
              <a:t>A patência do cateter umbilical deve ser mantida com soro fisiológico e heparina 0.25U/mL (embora não haja consenso na literatura).</a:t>
            </a:r>
          </a:p>
        </p:txBody>
      </p:sp>
      <p:graphicFrame>
        <p:nvGraphicFramePr>
          <p:cNvPr id="80915" name="Group 19"/>
          <p:cNvGraphicFramePr>
            <a:graphicFrameLocks noGrp="1"/>
          </p:cNvGraphicFramePr>
          <p:nvPr/>
        </p:nvGraphicFramePr>
        <p:xfrm>
          <a:off x="755650" y="476250"/>
          <a:ext cx="6551613" cy="1371600"/>
        </p:xfrm>
        <a:graphic>
          <a:graphicData uri="http://schemas.openxmlformats.org/drawingml/2006/table">
            <a:tbl>
              <a:tblPr/>
              <a:tblGrid>
                <a:gridCol w="5857875"/>
                <a:gridCol w="693738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Acesso vascular ao rec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m-nascido: Cateterismo de vasos umbilicais, cateterismo venoso central percutâneo e vias de administra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de medicamentos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Margotto/ Martha G. Vieira, Jefferson G. Resende, Carla Pacheco Brito, K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á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tia Rodrigues Menezes, Lady Maria C. A. de Andrade, Vicência Soares de Almeida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     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090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148431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4294967295"/>
          </p:nvPr>
        </p:nvSpPr>
        <p:spPr>
          <a:xfrm>
            <a:off x="971550" y="1628775"/>
            <a:ext cx="6348413" cy="3881438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0000FF"/>
                </a:solidFill>
              </a:rPr>
              <a:t>MEDIDAS PARA REDUZIR RISCO DE COMPLICAÇÕES</a:t>
            </a:r>
          </a:p>
          <a:p>
            <a:r>
              <a:rPr lang="pt-BR" smtClean="0"/>
              <a:t>Técnica íntegra (assepsia e antissepsia)</a:t>
            </a:r>
          </a:p>
          <a:p>
            <a:r>
              <a:rPr lang="pt-BR" smtClean="0"/>
              <a:t>Confirmar refluxo antes de fixar o cateter	</a:t>
            </a:r>
          </a:p>
          <a:p>
            <a:r>
              <a:rPr lang="pt-BR" smtClean="0"/>
              <a:t>Confirmar a posição por radiografia (repetir quando houver dúvidas)</a:t>
            </a:r>
          </a:p>
          <a:p>
            <a:r>
              <a:rPr lang="pt-BR" smtClean="0"/>
              <a:t>Assegurar o posicionamento ideal</a:t>
            </a:r>
          </a:p>
          <a:p>
            <a:r>
              <a:rPr lang="pt-BR" smtClean="0"/>
              <a:t>Inspeção diária do curativo</a:t>
            </a:r>
          </a:p>
          <a:p>
            <a:r>
              <a:rPr lang="pt-BR" smtClean="0"/>
              <a:t>Remoção quando não for mais              necessário</a:t>
            </a:r>
          </a:p>
          <a:p>
            <a:r>
              <a:rPr lang="pt-BR" smtClean="0">
                <a:solidFill>
                  <a:srgbClr val="0000FF"/>
                </a:solidFill>
              </a:rPr>
              <a:t>Heparina: 0.25U/mL de fluido infundido</a:t>
            </a:r>
          </a:p>
        </p:txBody>
      </p:sp>
      <p:graphicFrame>
        <p:nvGraphicFramePr>
          <p:cNvPr id="81939" name="Group 19"/>
          <p:cNvGraphicFramePr>
            <a:graphicFrameLocks noGrp="1"/>
          </p:cNvGraphicFramePr>
          <p:nvPr/>
        </p:nvGraphicFramePr>
        <p:xfrm>
          <a:off x="900113" y="476250"/>
          <a:ext cx="6335712" cy="731520"/>
        </p:xfrm>
        <a:graphic>
          <a:graphicData uri="http://schemas.openxmlformats.org/drawingml/2006/table">
            <a:tbl>
              <a:tblPr/>
              <a:tblGrid>
                <a:gridCol w="5665787"/>
                <a:gridCol w="6699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á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tomo Cl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Acesso venoso central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Cec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lia Guimarães Villela, Milena Zamian Danilow, Paulo R. Margotto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 pitchFamily="18" charset="0"/>
                        </a:rPr>
                        <a:t>      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1927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050" y="908050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6348413" cy="1320800"/>
          </a:xfrm>
        </p:spPr>
        <p:txBody>
          <a:bodyPr/>
          <a:lstStyle/>
          <a:p>
            <a:r>
              <a:rPr lang="pt-BR" sz="6600" smtClean="0"/>
              <a:t>OBRIGADA!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527175" y="5681663"/>
            <a:ext cx="603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Dra. Ana Carla Borges de Oliveira e Dr.Paulo R. Margotto</a:t>
            </a:r>
          </a:p>
        </p:txBody>
      </p:sp>
      <p:pic>
        <p:nvPicPr>
          <p:cNvPr id="35846" name="Picture 6" descr="DSC05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981075"/>
            <a:ext cx="6326188" cy="47450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assic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d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TC030006182[[fn=Classic Theme 2007]]</Template>
  <TotalTime>449</TotalTime>
  <Words>1592</Words>
  <Application>Microsoft Office PowerPoint</Application>
  <PresentationFormat>Apresentação na tela (4:3)</PresentationFormat>
  <Paragraphs>179</Paragraphs>
  <Slides>34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34</vt:i4>
      </vt:variant>
    </vt:vector>
  </HeadingPairs>
  <TitlesOfParts>
    <vt:vector size="44" baseType="lpstr">
      <vt:lpstr>Calibri</vt:lpstr>
      <vt:lpstr>Arial</vt:lpstr>
      <vt:lpstr>Trebuchet MS</vt:lpstr>
      <vt:lpstr>Wingdings 3</vt:lpstr>
      <vt:lpstr>Gill Sans MT</vt:lpstr>
      <vt:lpstr>Calisto MT</vt:lpstr>
      <vt:lpstr>Times New Roman</vt:lpstr>
      <vt:lpstr>Verdana</vt:lpstr>
      <vt:lpstr>Classic</vt:lpstr>
      <vt:lpstr>Facetado</vt:lpstr>
      <vt:lpstr>
 Low-Dose Heparine use and the Patency of Peripheral IV Catheters in Children: A Systematic Review</vt:lpstr>
      <vt:lpstr> Introdução</vt:lpstr>
      <vt:lpstr>Introdução</vt:lpstr>
      <vt:lpstr> Métodos</vt:lpstr>
      <vt:lpstr> Métodos</vt:lpstr>
      <vt:lpstr>Métodos</vt:lpstr>
      <vt:lpstr>Métodos</vt:lpstr>
      <vt:lpstr>Métodos</vt:lpstr>
      <vt:lpstr> Resultados</vt:lpstr>
      <vt:lpstr>Slide 10</vt:lpstr>
      <vt:lpstr>Slide 11</vt:lpstr>
      <vt:lpstr>Slide 12</vt:lpstr>
      <vt:lpstr>Resultados Tabela 2</vt:lpstr>
      <vt:lpstr>Resultados – Patência </vt:lpstr>
      <vt:lpstr>Resultados - Patência</vt:lpstr>
      <vt:lpstr>Resultados - Falha infusão</vt:lpstr>
      <vt:lpstr>Resultados - Falha infusão</vt:lpstr>
      <vt:lpstr>Resultados - Flebite</vt:lpstr>
      <vt:lpstr>Resultados - Flebite</vt:lpstr>
      <vt:lpstr>Outros efeitos adversos</vt:lpstr>
      <vt:lpstr>Discussão</vt:lpstr>
      <vt:lpstr>Quais são as aplicações práticas?</vt:lpstr>
      <vt:lpstr>Conclusões</vt:lpstr>
      <vt:lpstr>HETEROGENEIDADE</vt:lpstr>
      <vt:lpstr>Slide 25</vt:lpstr>
      <vt:lpstr>Slide 26</vt:lpstr>
      <vt:lpstr> Nota do Editor do site, Dr.Paulo R. Margotto   Consultem também! Estudando juntos!</vt:lpstr>
      <vt:lpstr>Slide 28</vt:lpstr>
      <vt:lpstr>Slide 29</vt:lpstr>
      <vt:lpstr>Continuous heparin infusion to prevent thrombosis and catheter occlusion in neonates with peripherally placed percutaneous central venous catheters Prakeshkumar S Shah, Vibhuti S Shah  Cochrane Database of Systematic Reviews 2008, Issue 2. Art. No.: CD002772. </vt:lpstr>
      <vt:lpstr>Slide 31</vt:lpstr>
      <vt:lpstr>Slide 32</vt:lpstr>
      <vt:lpstr>Slide 33</vt:lpstr>
      <vt:lpstr>OBRIGADA!</vt:lpstr>
    </vt:vector>
  </TitlesOfParts>
  <Company>Picsel Technologies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Roger</dc:creator>
  <cp:lastModifiedBy>Paulo</cp:lastModifiedBy>
  <cp:revision>34</cp:revision>
  <dcterms:created xsi:type="dcterms:W3CDTF">2010-07-16T12:47:08Z</dcterms:created>
  <dcterms:modified xsi:type="dcterms:W3CDTF">2018-05-04T22:14:42Z</dcterms:modified>
</cp:coreProperties>
</file>