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300" r:id="rId3"/>
    <p:sldId id="294" r:id="rId4"/>
    <p:sldId id="287" r:id="rId5"/>
    <p:sldId id="257" r:id="rId6"/>
    <p:sldId id="262" r:id="rId7"/>
    <p:sldId id="260" r:id="rId8"/>
    <p:sldId id="261" r:id="rId9"/>
    <p:sldId id="263" r:id="rId10"/>
    <p:sldId id="264" r:id="rId11"/>
    <p:sldId id="265" r:id="rId12"/>
    <p:sldId id="266" r:id="rId13"/>
    <p:sldId id="268" r:id="rId14"/>
    <p:sldId id="270" r:id="rId15"/>
    <p:sldId id="288" r:id="rId16"/>
    <p:sldId id="271" r:id="rId17"/>
    <p:sldId id="274" r:id="rId18"/>
    <p:sldId id="277" r:id="rId19"/>
    <p:sldId id="278" r:id="rId20"/>
    <p:sldId id="273" r:id="rId21"/>
    <p:sldId id="275" r:id="rId22"/>
    <p:sldId id="279" r:id="rId23"/>
    <p:sldId id="280" r:id="rId24"/>
    <p:sldId id="281" r:id="rId25"/>
    <p:sldId id="282" r:id="rId26"/>
    <p:sldId id="283" r:id="rId27"/>
    <p:sldId id="286" r:id="rId28"/>
    <p:sldId id="284" r:id="rId29"/>
    <p:sldId id="285" r:id="rId30"/>
    <p:sldId id="295" r:id="rId31"/>
    <p:sldId id="296" r:id="rId32"/>
    <p:sldId id="297" r:id="rId33"/>
    <p:sldId id="298" r:id="rId34"/>
    <p:sldId id="289" r:id="rId35"/>
    <p:sldId id="290" r:id="rId36"/>
    <p:sldId id="292" r:id="rId37"/>
    <p:sldId id="293" r:id="rId38"/>
    <p:sldId id="299" r:id="rId39"/>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Gill Sans MT"/>
        <a:ea typeface="+mn-ea"/>
        <a:cs typeface="Arial" pitchFamily="34" charset="0"/>
      </a:defRPr>
    </a:lvl1pPr>
    <a:lvl2pPr marL="457200" algn="l" rtl="0" fontAlgn="base">
      <a:spcBef>
        <a:spcPct val="0"/>
      </a:spcBef>
      <a:spcAft>
        <a:spcPct val="0"/>
      </a:spcAft>
      <a:defRPr kern="1200">
        <a:solidFill>
          <a:schemeClr val="tx1"/>
        </a:solidFill>
        <a:latin typeface="Gill Sans MT"/>
        <a:ea typeface="+mn-ea"/>
        <a:cs typeface="Arial" pitchFamily="34" charset="0"/>
      </a:defRPr>
    </a:lvl2pPr>
    <a:lvl3pPr marL="914400" algn="l" rtl="0" fontAlgn="base">
      <a:spcBef>
        <a:spcPct val="0"/>
      </a:spcBef>
      <a:spcAft>
        <a:spcPct val="0"/>
      </a:spcAft>
      <a:defRPr kern="1200">
        <a:solidFill>
          <a:schemeClr val="tx1"/>
        </a:solidFill>
        <a:latin typeface="Gill Sans MT"/>
        <a:ea typeface="+mn-ea"/>
        <a:cs typeface="Arial" pitchFamily="34" charset="0"/>
      </a:defRPr>
    </a:lvl3pPr>
    <a:lvl4pPr marL="1371600" algn="l" rtl="0" fontAlgn="base">
      <a:spcBef>
        <a:spcPct val="0"/>
      </a:spcBef>
      <a:spcAft>
        <a:spcPct val="0"/>
      </a:spcAft>
      <a:defRPr kern="1200">
        <a:solidFill>
          <a:schemeClr val="tx1"/>
        </a:solidFill>
        <a:latin typeface="Gill Sans MT"/>
        <a:ea typeface="+mn-ea"/>
        <a:cs typeface="Arial" pitchFamily="34" charset="0"/>
      </a:defRPr>
    </a:lvl4pPr>
    <a:lvl5pPr marL="1828800" algn="l" rtl="0" fontAlgn="base">
      <a:spcBef>
        <a:spcPct val="0"/>
      </a:spcBef>
      <a:spcAft>
        <a:spcPct val="0"/>
      </a:spcAft>
      <a:defRPr kern="1200">
        <a:solidFill>
          <a:schemeClr val="tx1"/>
        </a:solidFill>
        <a:latin typeface="Gill Sans MT"/>
        <a:ea typeface="+mn-ea"/>
        <a:cs typeface="Arial" pitchFamily="34" charset="0"/>
      </a:defRPr>
    </a:lvl5pPr>
    <a:lvl6pPr marL="2286000" algn="l" defTabSz="914400" rtl="0" eaLnBrk="1" latinLnBrk="0" hangingPunct="1">
      <a:defRPr kern="1200">
        <a:solidFill>
          <a:schemeClr val="tx1"/>
        </a:solidFill>
        <a:latin typeface="Gill Sans MT"/>
        <a:ea typeface="+mn-ea"/>
        <a:cs typeface="Arial" pitchFamily="34" charset="0"/>
      </a:defRPr>
    </a:lvl6pPr>
    <a:lvl7pPr marL="2743200" algn="l" defTabSz="914400" rtl="0" eaLnBrk="1" latinLnBrk="0" hangingPunct="1">
      <a:defRPr kern="1200">
        <a:solidFill>
          <a:schemeClr val="tx1"/>
        </a:solidFill>
        <a:latin typeface="Gill Sans MT"/>
        <a:ea typeface="+mn-ea"/>
        <a:cs typeface="Arial" pitchFamily="34" charset="0"/>
      </a:defRPr>
    </a:lvl7pPr>
    <a:lvl8pPr marL="3200400" algn="l" defTabSz="914400" rtl="0" eaLnBrk="1" latinLnBrk="0" hangingPunct="1">
      <a:defRPr kern="1200">
        <a:solidFill>
          <a:schemeClr val="tx1"/>
        </a:solidFill>
        <a:latin typeface="Gill Sans MT"/>
        <a:ea typeface="+mn-ea"/>
        <a:cs typeface="Arial" pitchFamily="34" charset="0"/>
      </a:defRPr>
    </a:lvl8pPr>
    <a:lvl9pPr marL="3657600" algn="l" defTabSz="914400" rtl="0" eaLnBrk="1" latinLnBrk="0" hangingPunct="1">
      <a:defRPr kern="1200">
        <a:solidFill>
          <a:schemeClr val="tx1"/>
        </a:solidFill>
        <a:latin typeface="Gill Sans MT"/>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3" d="100"/>
          <a:sy n="63" d="100"/>
        </p:scale>
        <p:origin x="-792"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55119D4-E464-4DE4-9A10-F18BD85DD823}" type="datetimeFigureOut">
              <a:rPr lang="pt-BR"/>
              <a:pPr>
                <a:defRPr/>
              </a:pPr>
              <a:t>05/05/2018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122B51D-5F7B-4F99-9088-F8F084E4AB10}"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3F74171-EE87-43E1-9D80-22E24EF9FF45}" type="slidenum">
              <a:rPr lang="pt-BR"/>
              <a:pPr fontAlgn="base">
                <a:spcBef>
                  <a:spcPct val="0"/>
                </a:spcBef>
                <a:spcAft>
                  <a:spcPct val="0"/>
                </a:spcAft>
              </a:pPr>
              <a:t>17</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6DFD24F-C366-491A-BC57-48E719C73F13}" type="slidenum">
              <a:rPr lang="pt-BR"/>
              <a:pPr fontAlgn="base">
                <a:spcBef>
                  <a:spcPct val="0"/>
                </a:spcBef>
                <a:spcAft>
                  <a:spcPct val="0"/>
                </a:spcAft>
              </a:pPr>
              <a:t>18</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7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18BD20-984C-41C8-90B9-5CE2740E0662}" type="slidenum">
              <a:rPr lang="pt-BR"/>
              <a:pPr fontAlgn="base">
                <a:spcBef>
                  <a:spcPct val="0"/>
                </a:spcBef>
                <a:spcAft>
                  <a:spcPct val="0"/>
                </a:spcAft>
              </a:pPr>
              <a:t>19</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Morreu após a alimentação começar e antes de atingir a dieta enteral plena</a:t>
            </a:r>
            <a:endParaRPr lang="pt-BR" smtClean="0"/>
          </a:p>
          <a:p>
            <a:pPr>
              <a:spcBef>
                <a:spcPct val="0"/>
              </a:spcBef>
            </a:pPr>
            <a:r>
              <a:rPr lang="pt-PT" smtClean="0"/>
              <a:t>Idade em que foi estabelecida a alimentação enteral plena</a:t>
            </a:r>
            <a:endParaRPr lang="pt-BR" smtClean="0"/>
          </a:p>
          <a:p>
            <a:pPr>
              <a:spcBef>
                <a:spcPct val="0"/>
              </a:spcBef>
            </a:pPr>
            <a:r>
              <a:rPr lang="pt-PT" smtClean="0"/>
              <a:t>Pelo menos um episódio de intolerância alimentar</a:t>
            </a:r>
            <a:endParaRPr lang="pt-BR" smtClean="0"/>
          </a:p>
          <a:p>
            <a:pPr>
              <a:spcBef>
                <a:spcPct val="0"/>
              </a:spcBef>
            </a:pPr>
            <a:r>
              <a:rPr lang="pt-PT" smtClean="0"/>
              <a:t>Número de dias de intolerância alimentar em bebês com  pelo menos um episódio de</a:t>
            </a:r>
            <a:endParaRPr lang="pt-BR" smtClean="0"/>
          </a:p>
          <a:p>
            <a:pPr>
              <a:spcBef>
                <a:spcPct val="0"/>
              </a:spcBef>
            </a:pPr>
            <a:r>
              <a:rPr lang="pt-PT" smtClean="0"/>
              <a:t>Idade do primeiro dia de intolerância</a:t>
            </a:r>
            <a:endParaRPr lang="pt-BR" smtClean="0"/>
          </a:p>
          <a:p>
            <a:pPr>
              <a:spcBef>
                <a:spcPct val="0"/>
              </a:spcBef>
            </a:pPr>
            <a:r>
              <a:rPr lang="pt-PT" smtClean="0"/>
              <a:t>Volume de alimentação (mL/kg /dia), no primeiro dia de intolerância:</a:t>
            </a:r>
            <a:endParaRPr lang="pt-BR" smtClean="0"/>
          </a:p>
          <a:p>
            <a:pPr>
              <a:spcBef>
                <a:spcPct val="0"/>
              </a:spcBef>
            </a:pPr>
            <a:r>
              <a:rPr lang="pt-PT" smtClean="0"/>
              <a:t>Pelo menos um episódio de intolerância alimentar devido a causas gastrointestinais (aspirados, vómitos, distensão ou NEC):</a:t>
            </a:r>
            <a:endParaRPr lang="pt-BR" smtClean="0"/>
          </a:p>
          <a:p>
            <a:pPr>
              <a:spcBef>
                <a:spcPct val="0"/>
              </a:spcBef>
            </a:pPr>
            <a:r>
              <a:rPr lang="pt-PT" smtClean="0"/>
              <a:t>Pelo menos um episódio de intolerância alimentar devido a causas não-gastrointestinais  (apnéia, indometacina ou outro)</a:t>
            </a:r>
            <a:endParaRPr lang="pt-BR" smtClean="0"/>
          </a:p>
          <a:p>
            <a:pPr>
              <a:spcBef>
                <a:spcPct val="0"/>
              </a:spcBef>
            </a:pPr>
            <a:r>
              <a:rPr lang="pt-PT" smtClean="0"/>
              <a:t>O número de dias de nutrição parenteral - aminoácidos</a:t>
            </a:r>
            <a:endParaRPr lang="pt-BR" smtClean="0"/>
          </a:p>
          <a:p>
            <a:pPr>
              <a:spcBef>
                <a:spcPct val="0"/>
              </a:spcBef>
            </a:pPr>
            <a:r>
              <a:rPr lang="pt-PT" smtClean="0"/>
              <a:t>Número de dias de linhas centrais</a:t>
            </a:r>
            <a:endParaRPr lang="pt-BR" smtClean="0"/>
          </a:p>
          <a:p>
            <a:pPr>
              <a:spcBef>
                <a:spcPct val="0"/>
              </a:spcBef>
            </a:pPr>
            <a:r>
              <a:rPr lang="pt-PT" smtClean="0"/>
              <a:t>NEC estágios de Bell 1, 2  e 3</a:t>
            </a:r>
            <a:endParaRPr lang="pt-BR" smtClean="0"/>
          </a:p>
          <a:p>
            <a:pPr>
              <a:spcBef>
                <a:spcPct val="0"/>
              </a:spcBef>
            </a:pPr>
            <a:r>
              <a:rPr lang="pt-PT" smtClean="0"/>
              <a:t>Cirurgia gastrointestinal (laparotomia exploradora, ressecção intestinal ou orifício)</a:t>
            </a:r>
            <a:endParaRPr lang="pt-BR" smtClean="0"/>
          </a:p>
          <a:p>
            <a:pPr>
              <a:spcBef>
                <a:spcPct val="0"/>
              </a:spcBef>
            </a:pPr>
            <a:r>
              <a:rPr lang="pt-PT" smtClean="0"/>
              <a:t>Íleo septico</a:t>
            </a:r>
            <a:endParaRPr lang="pt-BR" smtClean="0"/>
          </a:p>
          <a:p>
            <a:pPr>
              <a:spcBef>
                <a:spcPct val="0"/>
              </a:spcBef>
            </a:pPr>
            <a:r>
              <a:rPr lang="pt-PT" smtClean="0"/>
              <a:t>Desmotilidade ou mecônio leite plug</a:t>
            </a:r>
            <a:endParaRPr lang="pt-BR" smtClean="0"/>
          </a:p>
          <a:p>
            <a:pPr>
              <a:spcBef>
                <a:spcPct val="0"/>
              </a:spcBef>
            </a:pPr>
            <a:r>
              <a:rPr lang="pt-PT" smtClean="0"/>
              <a:t>Colestase</a:t>
            </a:r>
            <a:endParaRPr lang="pt-BR" smtClean="0"/>
          </a:p>
          <a:p>
            <a:pPr>
              <a:spcBef>
                <a:spcPct val="0"/>
              </a:spcBef>
            </a:pPr>
            <a:r>
              <a:rPr lang="pt-PT" smtClean="0"/>
              <a:t>Morte ou patologia intestinal</a:t>
            </a:r>
            <a:endParaRPr lang="pt-BR" smtClean="0"/>
          </a:p>
          <a:p>
            <a:pPr>
              <a:spcBef>
                <a:spcPct val="0"/>
              </a:spcBef>
            </a:pPr>
            <a:endParaRPr lang="pt-BR" smtClean="0"/>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7A24553-F5FF-4718-9CFD-378AF3E066F9}" type="slidenum">
              <a:rPr lang="pt-BR"/>
              <a:pPr fontAlgn="base">
                <a:spcBef>
                  <a:spcPct val="0"/>
                </a:spcBef>
                <a:spcAft>
                  <a:spcPct val="0"/>
                </a:spcAft>
              </a:pPr>
              <a:t>20</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Idade gestacional</a:t>
            </a:r>
            <a:endParaRPr lang="pt-BR" smtClean="0"/>
          </a:p>
          <a:p>
            <a:pPr>
              <a:spcBef>
                <a:spcPct val="0"/>
              </a:spcBef>
            </a:pPr>
            <a:r>
              <a:rPr lang="pt-PT" smtClean="0"/>
              <a:t>Peso ao nascimento</a:t>
            </a:r>
            <a:endParaRPr lang="pt-BR" smtClean="0"/>
          </a:p>
          <a:p>
            <a:pPr>
              <a:spcBef>
                <a:spcPct val="0"/>
              </a:spcBef>
            </a:pPr>
            <a:r>
              <a:rPr lang="pt-PT" smtClean="0"/>
              <a:t>Leite materno ou doado na primeira alimentação</a:t>
            </a:r>
            <a:endParaRPr lang="pt-BR" smtClean="0"/>
          </a:p>
          <a:p>
            <a:pPr>
              <a:spcBef>
                <a:spcPct val="0"/>
              </a:spcBef>
            </a:pPr>
            <a:r>
              <a:rPr lang="pt-PT" smtClean="0"/>
              <a:t>Pelo menos 50% de leite materno antes de atingir alimentação completa</a:t>
            </a:r>
            <a:endParaRPr lang="pt-BR" smtClean="0"/>
          </a:p>
          <a:p>
            <a:pPr>
              <a:spcBef>
                <a:spcPct val="0"/>
              </a:spcBef>
            </a:pPr>
            <a:r>
              <a:rPr lang="pt-PT" smtClean="0"/>
              <a:t>Ventilação no início do estudo</a:t>
            </a:r>
            <a:endParaRPr lang="pt-BR" smtClean="0"/>
          </a:p>
          <a:p>
            <a:pPr>
              <a:spcBef>
                <a:spcPct val="0"/>
              </a:spcBef>
            </a:pPr>
            <a:r>
              <a:rPr lang="pt-PT" smtClean="0"/>
              <a:t>Circunferência do braço</a:t>
            </a:r>
            <a:endParaRPr lang="pt-BR" smtClean="0"/>
          </a:p>
          <a:p>
            <a:pPr>
              <a:spcBef>
                <a:spcPct val="0"/>
              </a:spcBef>
            </a:pPr>
            <a:r>
              <a:rPr lang="pt-PT" smtClean="0"/>
              <a:t>Primeira evacuação</a:t>
            </a:r>
            <a:endParaRPr lang="pt-BR" smtClean="0"/>
          </a:p>
          <a:p>
            <a:pPr>
              <a:spcBef>
                <a:spcPct val="0"/>
              </a:spcBef>
            </a:pPr>
            <a:r>
              <a:rPr lang="pt-PT" smtClean="0"/>
              <a:t>Grupo de alimentação (precoce e alimentação)</a:t>
            </a:r>
            <a:endParaRPr lang="pt-BR" smtClean="0"/>
          </a:p>
          <a:p>
            <a:pPr>
              <a:spcBef>
                <a:spcPct val="0"/>
              </a:spcBef>
            </a:pPr>
            <a:endParaRPr lang="pt-BR" smtClean="0"/>
          </a:p>
        </p:txBody>
      </p:sp>
      <p:sp>
        <p:nvSpPr>
          <p:cNvPr id="389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B68ADC9-CA97-4C36-9344-15124F98438A}" type="slidenum">
              <a:rPr lang="pt-BR"/>
              <a:pPr fontAlgn="base">
                <a:spcBef>
                  <a:spcPct val="0"/>
                </a:spcBef>
                <a:spcAft>
                  <a:spcPct val="0"/>
                </a:spcAft>
              </a:pPr>
              <a:t>21</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C645668-9EA8-4823-B558-3E3B614D6C44}" type="slidenum">
              <a:rPr lang="pt-BR"/>
              <a:pPr fontAlgn="base">
                <a:spcBef>
                  <a:spcPct val="0"/>
                </a:spcBef>
                <a:spcAft>
                  <a:spcPct val="0"/>
                </a:spcAft>
              </a:pPr>
              <a:t>22</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D4BE412-F13F-4BF8-B288-A47AAEF9AD41}" type="slidenum">
              <a:rPr lang="pt-BR"/>
              <a:pPr fontAlgn="base">
                <a:spcBef>
                  <a:spcPct val="0"/>
                </a:spcBef>
                <a:spcAft>
                  <a:spcPct val="0"/>
                </a:spcAft>
              </a:pPr>
              <a:t>23</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7A01DC6-95C9-4992-8C22-F40DA4A57BF3}" type="slidenum">
              <a:rPr lang="pt-BR"/>
              <a:pPr fontAlgn="base">
                <a:spcBef>
                  <a:spcPct val="0"/>
                </a:spcBef>
                <a:spcAft>
                  <a:spcPct val="0"/>
                </a:spcAft>
              </a:pPr>
              <a:t>24</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C8C23D5-E743-4E53-A69E-4229883390A9}" type="slidenum">
              <a:rPr lang="pt-BR"/>
              <a:pPr fontAlgn="base">
                <a:spcBef>
                  <a:spcPct val="0"/>
                </a:spcBef>
                <a:spcAft>
                  <a:spcPct val="0"/>
                </a:spcAft>
              </a:pPr>
              <a:t>25</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AD7637B-704C-4570-B39C-D637765DF1F5}" type="slidenum">
              <a:rPr lang="pt-BR"/>
              <a:pPr fontAlgn="base">
                <a:spcBef>
                  <a:spcPct val="0"/>
                </a:spcBef>
                <a:spcAft>
                  <a:spcPct val="0"/>
                </a:spcAft>
              </a:pPr>
              <a:t>26</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AB084E4-B4D2-460D-9A17-E28A3ABEF933}" type="slidenum">
              <a:rPr lang="pt-BR"/>
              <a:pPr fontAlgn="base">
                <a:spcBef>
                  <a:spcPct val="0"/>
                </a:spcBef>
                <a:spcAft>
                  <a:spcPct val="0"/>
                </a:spcAft>
              </a:pPr>
              <a:t>27</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6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60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DCCFAC-3282-4BF8-B1DC-F515B7260478}" type="slidenum">
              <a:rPr lang="pt-BR"/>
              <a:pPr fontAlgn="base">
                <a:spcBef>
                  <a:spcPct val="0"/>
                </a:spcBef>
                <a:spcAft>
                  <a:spcPct val="0"/>
                </a:spcAft>
              </a:pPr>
              <a:t>28</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71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A5842F8-E920-4FD6-B9AC-9F8BC67192FD}" type="slidenum">
              <a:rPr lang="pt-BR"/>
              <a:pPr fontAlgn="base">
                <a:spcBef>
                  <a:spcPct val="0"/>
                </a:spcBef>
                <a:spcAft>
                  <a:spcPct val="0"/>
                </a:spcAft>
              </a:pPr>
              <a:t>29</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Elipse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Elipse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Título 13"/>
          <p:cNvSpPr>
            <a:spLocks noGrp="1"/>
          </p:cNvSpPr>
          <p:nvPr>
            <p:ph type="ctrTitle"/>
          </p:nvPr>
        </p:nvSpPr>
        <p:spPr>
          <a:xfrm>
            <a:off x="1432560" y="359898"/>
            <a:ext cx="7406640" cy="1472184"/>
          </a:xfrm>
        </p:spPr>
        <p:txBody>
          <a:bodyPr anchor="b"/>
          <a:lstStyle>
            <a:lvl1pPr algn="l">
              <a:defRPr/>
            </a:lvl1pPr>
            <a:extLst/>
          </a:lstStyle>
          <a:p>
            <a:r>
              <a:rPr lang="pt-BR" smtClean="0"/>
              <a:t>Clique para editar o estilo do título mestre</a:t>
            </a:r>
            <a:endParaRPr lang="en-US"/>
          </a:p>
        </p:txBody>
      </p:sp>
      <p:sp>
        <p:nvSpPr>
          <p:cNvPr id="22" name="Subtítulo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6" name="Espaço Reservado para Data 6"/>
          <p:cNvSpPr>
            <a:spLocks noGrp="1"/>
          </p:cNvSpPr>
          <p:nvPr>
            <p:ph type="dt" sz="half" idx="10"/>
          </p:nvPr>
        </p:nvSpPr>
        <p:spPr/>
        <p:txBody>
          <a:bodyPr/>
          <a:lstStyle>
            <a:lvl1pPr>
              <a:defRPr/>
            </a:lvl1pPr>
            <a:extLst/>
          </a:lstStyle>
          <a:p>
            <a:pPr>
              <a:defRPr/>
            </a:pPr>
            <a:fld id="{C3C4F34A-28D7-4C79-AAD3-26B285112F04}" type="datetimeFigureOut">
              <a:rPr lang="pt-BR"/>
              <a:pPr>
                <a:defRPr/>
              </a:pPr>
              <a:t>05/05/2018</a:t>
            </a:fld>
            <a:endParaRPr lang="pt-BR"/>
          </a:p>
        </p:txBody>
      </p:sp>
      <p:sp>
        <p:nvSpPr>
          <p:cNvPr id="7" name="Espaço Reservado para Rodapé 19"/>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9"/>
          <p:cNvSpPr>
            <a:spLocks noGrp="1"/>
          </p:cNvSpPr>
          <p:nvPr>
            <p:ph type="sldNum" sz="quarter" idx="12"/>
          </p:nvPr>
        </p:nvSpPr>
        <p:spPr/>
        <p:txBody>
          <a:bodyPr/>
          <a:lstStyle>
            <a:lvl1pPr>
              <a:defRPr/>
            </a:lvl1pPr>
            <a:extLst/>
          </a:lstStyle>
          <a:p>
            <a:pPr>
              <a:defRPr/>
            </a:pPr>
            <a:fld id="{42632E5E-C3A6-4B51-AF9C-D804486286D4}"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7A33D45F-B49E-4688-8D58-7A7E3C3EBDE5}" type="datetimeFigureOut">
              <a:rPr lang="pt-BR"/>
              <a:pPr>
                <a:defRPr/>
              </a:pPr>
              <a:t>05/05/2018</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4490C756-4D3A-41F7-89F1-692A1E4164F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E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E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8" name="Espaço Reservado para Data 3"/>
          <p:cNvSpPr>
            <a:spLocks noGrp="1"/>
          </p:cNvSpPr>
          <p:nvPr>
            <p:ph type="dt" sz="half" idx="10"/>
          </p:nvPr>
        </p:nvSpPr>
        <p:spPr/>
        <p:txBody>
          <a:bodyPr/>
          <a:lstStyle>
            <a:lvl1pPr>
              <a:defRPr/>
            </a:lvl1pPr>
            <a:extLst/>
          </a:lstStyle>
          <a:p>
            <a:pPr>
              <a:defRPr/>
            </a:pPr>
            <a:fld id="{025668FC-D8FE-4089-8401-6F78B15C950E}" type="datetimeFigureOut">
              <a:rPr lang="pt-BR"/>
              <a:pPr>
                <a:defRPr/>
              </a:pPr>
              <a:t>05/05/2018</a:t>
            </a:fld>
            <a:endParaRPr lang="pt-BR"/>
          </a:p>
        </p:txBody>
      </p:sp>
      <p:sp>
        <p:nvSpPr>
          <p:cNvPr id="9" name="Espaço Reservado para Rodapé 4"/>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5"/>
          <p:cNvSpPr>
            <a:spLocks noGrp="1"/>
          </p:cNvSpPr>
          <p:nvPr>
            <p:ph type="sldNum" sz="quarter" idx="12"/>
          </p:nvPr>
        </p:nvSpPr>
        <p:spPr/>
        <p:txBody>
          <a:bodyPr/>
          <a:lstStyle>
            <a:lvl1pPr>
              <a:defRPr/>
            </a:lvl1pPr>
            <a:extLst/>
          </a:lstStyle>
          <a:p>
            <a:pPr>
              <a:defRPr/>
            </a:pPr>
            <a:fld id="{0DA163E4-C27C-4A91-9B1E-9C2DA8F484E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3"/>
          <p:cNvSpPr>
            <a:spLocks noGrp="1"/>
          </p:cNvSpPr>
          <p:nvPr>
            <p:ph type="dt" sz="half" idx="10"/>
          </p:nvPr>
        </p:nvSpPr>
        <p:spPr/>
        <p:txBody>
          <a:bodyPr/>
          <a:lstStyle>
            <a:lvl1pPr>
              <a:defRPr/>
            </a:lvl1pPr>
          </a:lstStyle>
          <a:p>
            <a:pPr>
              <a:defRPr/>
            </a:pPr>
            <a:fld id="{79379200-01C1-4544-9C8E-076ED375339E}" type="datetimeFigureOut">
              <a:rPr lang="pt-BR"/>
              <a:pPr>
                <a:defRPr/>
              </a:pPr>
              <a:t>05/05/2018</a:t>
            </a:fld>
            <a:endParaRPr lang="pt-BR"/>
          </a:p>
        </p:txBody>
      </p:sp>
      <p:sp>
        <p:nvSpPr>
          <p:cNvPr id="6" name="Espaço Reservado para Rodapé 9"/>
          <p:cNvSpPr>
            <a:spLocks noGrp="1"/>
          </p:cNvSpPr>
          <p:nvPr>
            <p:ph type="ftr" sz="quarter" idx="11"/>
          </p:nvPr>
        </p:nvSpPr>
        <p:spPr/>
        <p:txBody>
          <a:bodyPr/>
          <a:lstStyle>
            <a:lvl1pPr>
              <a:defRPr/>
            </a:lvl1pPr>
          </a:lstStyle>
          <a:p>
            <a:pPr>
              <a:defRPr/>
            </a:pPr>
            <a:endParaRPr lang="pt-BR"/>
          </a:p>
        </p:txBody>
      </p:sp>
      <p:sp>
        <p:nvSpPr>
          <p:cNvPr id="7" name="Espaço Reservado para Número de Slide 21"/>
          <p:cNvSpPr>
            <a:spLocks noGrp="1"/>
          </p:cNvSpPr>
          <p:nvPr>
            <p:ph type="sldNum" sz="quarter" idx="12"/>
          </p:nvPr>
        </p:nvSpPr>
        <p:spPr/>
        <p:txBody>
          <a:bodyPr/>
          <a:lstStyle>
            <a:lvl1pPr>
              <a:defRPr/>
            </a:lvl1pPr>
          </a:lstStyle>
          <a:p>
            <a:pPr>
              <a:defRPr/>
            </a:pPr>
            <a:fld id="{8FE06D52-B037-456F-93B6-F5B077D7485F}"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60336"/>
            <a:ext cx="8229600" cy="1143000"/>
          </a:xfrm>
        </p:spPr>
        <p:txBody>
          <a:bodyPr/>
          <a:lstStyle>
            <a:lvl1pPr algn="ctr">
              <a:defRPr sz="45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B7530BC8-033C-4481-BE66-F35BF75524DC}" type="datetimeFigureOut">
              <a:rPr lang="pt-BR"/>
              <a:pPr>
                <a:defRPr/>
              </a:pPr>
              <a:t>05/05/2018</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BFAEEBAC-B6AE-4EDA-83BF-4DA89A1D4EFF}"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Data 23"/>
          <p:cNvSpPr>
            <a:spLocks noGrp="1"/>
          </p:cNvSpPr>
          <p:nvPr>
            <p:ph type="dt" sz="half" idx="10"/>
          </p:nvPr>
        </p:nvSpPr>
        <p:spPr/>
        <p:txBody>
          <a:bodyPr/>
          <a:lstStyle>
            <a:lvl1pPr>
              <a:defRPr/>
            </a:lvl1pPr>
          </a:lstStyle>
          <a:p>
            <a:pPr>
              <a:defRPr/>
            </a:pPr>
            <a:fld id="{72524F64-C1F3-4320-8ACE-0C6C2B00FB92}" type="datetimeFigureOut">
              <a:rPr lang="pt-BR"/>
              <a:pPr>
                <a:defRPr/>
              </a:pPr>
              <a:t>05/05/2018</a:t>
            </a:fld>
            <a:endParaRPr lang="pt-BR"/>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791A96E6-1AB9-4AA4-BF4A-7094171A6B60}"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tângulo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Retângulo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extLst/>
          </a:lstStyle>
          <a:p>
            <a:pPr>
              <a:defRPr/>
            </a:pPr>
            <a:fld id="{5473D1F5-B64A-4CC5-A196-BAE17B1D6911}" type="datetimeFigureOut">
              <a:rPr lang="pt-BR"/>
              <a:pPr>
                <a:defRPr/>
              </a:pPr>
              <a:t>05/05/2018</a:t>
            </a:fld>
            <a:endParaRPr lang="pt-BR"/>
          </a:p>
        </p:txBody>
      </p:sp>
      <p:sp>
        <p:nvSpPr>
          <p:cNvPr id="5" name="Espaço Reservado para Rodapé 2"/>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extLst/>
          </a:lstStyle>
          <a:p>
            <a:pPr>
              <a:defRPr/>
            </a:pPr>
            <a:fld id="{544E3D39-7364-469A-9CDC-C76AA9DB7A53}"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DE98785F-E441-4B47-8A9D-2B5CB65A0ECF}" type="datetimeFigureOut">
              <a:rPr lang="pt-BR"/>
              <a:pPr>
                <a:defRPr/>
              </a:pPr>
              <a:t>05/05/2018</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D30C3CE9-CA90-47A8-92E9-986B5C0E065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uxograma: Processo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Fluxograma: Processo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ítulo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extLst/>
          </a:lstStyle>
          <a:p>
            <a:pPr>
              <a:defRPr/>
            </a:pPr>
            <a:fld id="{52478F97-8736-4E57-8D0A-BA3260D68B61}" type="datetimeFigureOut">
              <a:rPr lang="pt-BR"/>
              <a:pPr>
                <a:defRPr/>
              </a:pPr>
              <a:t>05/05/2018</a:t>
            </a:fld>
            <a:endParaRPr lang="pt-BR"/>
          </a:p>
        </p:txBody>
      </p:sp>
      <p:sp>
        <p:nvSpPr>
          <p:cNvPr id="9" name="Espaço Reservado para Rodapé 5"/>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extLst/>
          </a:lstStyle>
          <a:p>
            <a:pPr>
              <a:defRPr/>
            </a:pPr>
            <a:fld id="{56FECEF6-7526-49F4-B0CC-43805C3C98EC}"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3006C319-77DD-4B27-BF42-BA2083144ED5}" type="datetimeFigureOut">
              <a:rPr lang="pt-BR"/>
              <a:pPr>
                <a:defRPr/>
              </a:pPr>
              <a:t>05/05/2018</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DC0F2279-FF41-465E-B39D-F84C25508DDF}"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74639"/>
            <a:ext cx="18288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1143000" y="274640"/>
            <a:ext cx="55626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B4C26349-83A9-4E64-AF17-C1B942122579}" type="datetimeFigureOut">
              <a:rPr lang="pt-BR"/>
              <a:pPr>
                <a:defRPr/>
              </a:pPr>
              <a:t>05/05/2018</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F9F94002-CD89-45F1-B1BB-050C6C7097C6}"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zza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E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Rosca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tângulo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Espaço Reservado para Título 4"/>
          <p:cNvSpPr>
            <a:spLocks noGrp="1"/>
          </p:cNvSpPr>
          <p:nvPr>
            <p:ph type="title"/>
          </p:nvPr>
        </p:nvSpPr>
        <p:spPr>
          <a:xfrm>
            <a:off x="1435100" y="274638"/>
            <a:ext cx="7499350" cy="1143000"/>
          </a:xfrm>
          <a:prstGeom prst="rect">
            <a:avLst/>
          </a:prstGeom>
        </p:spPr>
        <p:txBody>
          <a:bodyPr anchor="ctr">
            <a:normAutofit/>
          </a:bodyPr>
          <a:lstStyle>
            <a:extLst/>
          </a:lstStyle>
          <a:p>
            <a:r>
              <a:rPr lang="pt-BR" smtClean="0"/>
              <a:t>Clique para editar o estilo do título mestre</a:t>
            </a:r>
            <a:endParaRPr lang="en-US"/>
          </a:p>
        </p:txBody>
      </p:sp>
      <p:sp>
        <p:nvSpPr>
          <p:cNvPr id="1033" name="Espaço Reservado para Texto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4" name="Espaço Reservado para Data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smtClean="0">
                <a:solidFill>
                  <a:schemeClr val="bg2">
                    <a:shade val="50000"/>
                    <a:satMod val="200000"/>
                  </a:schemeClr>
                </a:solidFill>
                <a:latin typeface="+mn-lt"/>
                <a:cs typeface="+mn-cs"/>
              </a:defRPr>
            </a:lvl1pPr>
            <a:extLst/>
          </a:lstStyle>
          <a:p>
            <a:pPr>
              <a:defRPr/>
            </a:pPr>
            <a:fld id="{3386A3C0-0E65-4AD5-9FB1-88ABA4A58B44}" type="datetimeFigureOut">
              <a:rPr lang="pt-BR"/>
              <a:pPr>
                <a:defRPr/>
              </a:pPr>
              <a:t>05/05/2018</a:t>
            </a:fld>
            <a:endParaRPr lang="pt-BR"/>
          </a:p>
        </p:txBody>
      </p:sp>
      <p:sp>
        <p:nvSpPr>
          <p:cNvPr id="10" name="Espaço Reservado para Rodapé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pt-BR"/>
          </a:p>
        </p:txBody>
      </p:sp>
      <p:sp>
        <p:nvSpPr>
          <p:cNvPr id="22" name="Espaço Reservado para Número de Slid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smtClean="0">
                <a:solidFill>
                  <a:schemeClr val="bg2">
                    <a:shade val="50000"/>
                    <a:satMod val="200000"/>
                  </a:schemeClr>
                </a:solidFill>
                <a:effectLst/>
                <a:latin typeface="+mn-lt"/>
                <a:cs typeface="+mn-cs"/>
              </a:defRPr>
            </a:lvl1pPr>
            <a:extLst/>
          </a:lstStyle>
          <a:p>
            <a:pPr>
              <a:defRPr/>
            </a:pPr>
            <a:fld id="{95D86F94-FE27-4906-8C11-7A41AC69AF2D}" type="slidenum">
              <a:rPr lang="pt-BR"/>
              <a:pPr>
                <a:defRPr/>
              </a:pPr>
              <a:t>‹nº›</a:t>
            </a:fld>
            <a:endParaRPr lang="pt-BR"/>
          </a:p>
        </p:txBody>
      </p:sp>
      <p:sp>
        <p:nvSpPr>
          <p:cNvPr id="15" name="Retângulo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83" r:id="rId1"/>
    <p:sldLayoutId id="2147483678" r:id="rId2"/>
    <p:sldLayoutId id="2147483684" r:id="rId3"/>
    <p:sldLayoutId id="2147483679" r:id="rId4"/>
    <p:sldLayoutId id="2147483685" r:id="rId5"/>
    <p:sldLayoutId id="2147483680" r:id="rId6"/>
    <p:sldLayoutId id="2147483686" r:id="rId7"/>
    <p:sldLayoutId id="2147483687" r:id="rId8"/>
    <p:sldLayoutId id="2147483688" r:id="rId9"/>
    <p:sldLayoutId id="2147483681" r:id="rId10"/>
    <p:sldLayoutId id="2147483682" r:id="rId11"/>
  </p:sldLayoutIdLst>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Gill Sans MT"/>
        </a:defRPr>
      </a:lvl2pPr>
      <a:lvl3pPr algn="l" rtl="0" fontAlgn="base">
        <a:spcBef>
          <a:spcPct val="0"/>
        </a:spcBef>
        <a:spcAft>
          <a:spcPct val="0"/>
        </a:spcAft>
        <a:defRPr sz="4300">
          <a:solidFill>
            <a:srgbClr val="572314"/>
          </a:solidFill>
          <a:latin typeface="Gill Sans MT"/>
        </a:defRPr>
      </a:lvl3pPr>
      <a:lvl4pPr algn="l" rtl="0" fontAlgn="base">
        <a:spcBef>
          <a:spcPct val="0"/>
        </a:spcBef>
        <a:spcAft>
          <a:spcPct val="0"/>
        </a:spcAft>
        <a:defRPr sz="4300">
          <a:solidFill>
            <a:srgbClr val="572314"/>
          </a:solidFill>
          <a:latin typeface="Gill Sans MT"/>
        </a:defRPr>
      </a:lvl4pPr>
      <a:lvl5pPr algn="l" rtl="0" fontAlgn="base">
        <a:spcBef>
          <a:spcPct val="0"/>
        </a:spcBef>
        <a:spcAft>
          <a:spcPct val="0"/>
        </a:spcAft>
        <a:defRPr sz="4300">
          <a:solidFill>
            <a:srgbClr val="572314"/>
          </a:solidFill>
          <a:latin typeface="Gill Sans MT"/>
        </a:defRPr>
      </a:lvl5pPr>
      <a:lvl6pPr marL="457200" algn="l" rtl="0" fontAlgn="base">
        <a:spcBef>
          <a:spcPct val="0"/>
        </a:spcBef>
        <a:spcAft>
          <a:spcPct val="0"/>
        </a:spcAft>
        <a:defRPr sz="4300">
          <a:solidFill>
            <a:srgbClr val="572314"/>
          </a:solidFill>
          <a:latin typeface="Gill Sans MT"/>
        </a:defRPr>
      </a:lvl6pPr>
      <a:lvl7pPr marL="914400" algn="l" rtl="0" fontAlgn="base">
        <a:spcBef>
          <a:spcPct val="0"/>
        </a:spcBef>
        <a:spcAft>
          <a:spcPct val="0"/>
        </a:spcAft>
        <a:defRPr sz="4300">
          <a:solidFill>
            <a:srgbClr val="572314"/>
          </a:solidFill>
          <a:latin typeface="Gill Sans MT"/>
        </a:defRPr>
      </a:lvl7pPr>
      <a:lvl8pPr marL="1371600" algn="l" rtl="0" fontAlgn="base">
        <a:spcBef>
          <a:spcPct val="0"/>
        </a:spcBef>
        <a:spcAft>
          <a:spcPct val="0"/>
        </a:spcAft>
        <a:defRPr sz="4300">
          <a:solidFill>
            <a:srgbClr val="572314"/>
          </a:solidFill>
          <a:latin typeface="Gill Sans MT"/>
        </a:defRPr>
      </a:lvl8pPr>
      <a:lvl9pPr marL="1828800" algn="l" rtl="0" fontAlgn="base">
        <a:spcBef>
          <a:spcPct val="0"/>
        </a:spcBef>
        <a:spcAft>
          <a:spcPct val="0"/>
        </a:spcAft>
        <a:defRPr sz="4300">
          <a:solidFill>
            <a:srgbClr val="572314"/>
          </a:solidFill>
          <a:latin typeface="Gill Sans MT"/>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m.br/url?sa=i&amp;rct=j&amp;q=&amp;esrc=s&amp;frm=1&amp;source=images&amp;cd=&amp;cad=rja&amp;docid=zqe8Lf5QOHa1rM&amp;tbnid=tGyzYMpspHhoGM:&amp;ved=0CAUQjRw&amp;url=http%3A%2F%2Fwww.supervestibular.com%2Funiversidades%2Funiversidade-catolica-brasilia---ucb.htm&amp;ei=6x8FU9bAD5G2kAfi5ID4Dg&amp;bvm=bv.61535280,d.eW0&amp;psig=AFQjCNFP_j1KKEktxLkteHqZgxfPUHu4ag&amp;ust=1392931170951850" TargetMode="External"/><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Sindr_hipertens_fluxo_sang_RN.PDF"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www.ncbi.nlm.nih.gov/pubmed/22492770"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Nutric_enteral-precoc_versus_tard.ppt" TargetMode="Externa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30052003_residuo.doc" TargetMode="Externa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Nutricao_enteral_dilemas_2011%5b1%5d.doc"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Estrategias_nutric_PT_2012.doc" TargetMode="Externa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4221163"/>
            <a:ext cx="7489825" cy="647700"/>
          </a:xfrm>
        </p:spPr>
        <p:txBody>
          <a:bodyPr vert="horz" wrap="square" lIns="91440" tIns="45720" rIns="91440" bIns="45720" numCol="1" anchorCtr="0" compatLnSpc="1">
            <a:prstTxWarp prst="textNoShape">
              <a:avLst/>
            </a:prstTxWarp>
            <a:noAutofit/>
          </a:bodyPr>
          <a:lstStyle/>
          <a:p>
            <a:pPr algn="ctr"/>
            <a:r>
              <a:rPr lang="pt-BR" sz="1600" smtClean="0">
                <a:effectLst>
                  <a:outerShdw blurRad="38100" dist="38100" dir="2700000" algn="tl">
                    <a:srgbClr val="C0C0C0"/>
                  </a:outerShdw>
                </a:effectLst>
              </a:rPr>
              <a:t>Kempley S, Gupta N, Linsell L et al (Reino Unido)</a:t>
            </a:r>
            <a:br>
              <a:rPr lang="pt-BR" sz="1600" smtClean="0">
                <a:effectLst>
                  <a:outerShdw blurRad="38100" dist="38100" dir="2700000" algn="tl">
                    <a:srgbClr val="C0C0C0"/>
                  </a:outerShdw>
                </a:effectLst>
              </a:rPr>
            </a:br>
            <a:r>
              <a:rPr lang="pt-BR" sz="1800" smtClean="0">
                <a:solidFill>
                  <a:schemeClr val="tx1"/>
                </a:solidFill>
                <a:effectLst/>
              </a:rPr>
              <a:t>Arch Dis Child Fetal Neonatal Ed 2014;99:F6–F11</a:t>
            </a:r>
          </a:p>
        </p:txBody>
      </p:sp>
      <p:pic>
        <p:nvPicPr>
          <p:cNvPr id="1026" name="Picture 2"/>
          <p:cNvPicPr>
            <a:picLocks noChangeAspect="1" noChangeArrowheads="1"/>
          </p:cNvPicPr>
          <p:nvPr/>
        </p:nvPicPr>
        <p:blipFill>
          <a:blip r:embed="rId2"/>
          <a:srcRect/>
          <a:stretch>
            <a:fillRect/>
          </a:stretch>
        </p:blipFill>
        <p:spPr bwMode="auto">
          <a:xfrm>
            <a:off x="2411413" y="2852738"/>
            <a:ext cx="5648325" cy="1433512"/>
          </a:xfrm>
          <a:prstGeom prst="rect">
            <a:avLst/>
          </a:prstGeom>
          <a:noFill/>
        </p:spPr>
      </p:pic>
      <p:sp>
        <p:nvSpPr>
          <p:cNvPr id="8201" name="Rectangle 9"/>
          <p:cNvSpPr>
            <a:spLocks noChangeArrowheads="1"/>
          </p:cNvSpPr>
          <p:nvPr/>
        </p:nvSpPr>
        <p:spPr bwMode="auto">
          <a:xfrm>
            <a:off x="1403350" y="4797425"/>
            <a:ext cx="7200900" cy="1417638"/>
          </a:xfrm>
          <a:prstGeom prst="rect">
            <a:avLst/>
          </a:prstGeom>
          <a:noFill/>
          <a:ln w="9525">
            <a:noFill/>
            <a:miter lim="800000"/>
            <a:headEnd/>
            <a:tailEnd/>
          </a:ln>
          <a:effectLst/>
        </p:spPr>
        <p:txBody>
          <a:bodyPr>
            <a:spAutoFit/>
          </a:bodyPr>
          <a:lstStyle/>
          <a:p>
            <a:pPr algn="ctr"/>
            <a:r>
              <a:rPr lang="en-US" i="1">
                <a:solidFill>
                  <a:schemeClr val="folHlink"/>
                </a:solidFill>
                <a:effectLst>
                  <a:outerShdw blurRad="38100" dist="38100" dir="2700000" algn="tl">
                    <a:srgbClr val="C0C0C0"/>
                  </a:outerShdw>
                </a:effectLst>
              </a:rPr>
              <a:t>Apresentação: </a:t>
            </a:r>
            <a:r>
              <a:rPr lang="pt-BR" i="1">
                <a:effectLst>
                  <a:outerShdw blurRad="38100" dist="38100" dir="2700000" algn="tl">
                    <a:srgbClr val="C0C0C0"/>
                  </a:outerShdw>
                </a:effectLst>
              </a:rPr>
              <a:t>Patrícia B.M. Castro,  Helena Araújo Lapa; Danielle Gumieiro, Sarah A. Cardoso  e Thales da Silva Antunes</a:t>
            </a:r>
            <a:r>
              <a:rPr lang="pt-BR">
                <a:effectLst>
                  <a:outerShdw blurRad="38100" dist="38100" dir="2700000" algn="tl">
                    <a:srgbClr val="C0C0C0"/>
                  </a:outerShdw>
                </a:effectLst>
              </a:rPr>
              <a:t> </a:t>
            </a:r>
            <a:endParaRPr lang="en-US" i="1">
              <a:solidFill>
                <a:schemeClr val="folHlink"/>
              </a:solidFill>
              <a:effectLst>
                <a:outerShdw blurRad="38100" dist="38100" dir="2700000" algn="tl">
                  <a:srgbClr val="C0C0C0"/>
                </a:outerShdw>
              </a:effectLst>
            </a:endParaRPr>
          </a:p>
          <a:p>
            <a:pPr algn="ctr"/>
            <a:r>
              <a:rPr lang="en-US" sz="1700" i="1">
                <a:solidFill>
                  <a:schemeClr val="folHlink"/>
                </a:solidFill>
                <a:effectLst>
                  <a:outerShdw blurRad="38100" dist="38100" dir="2700000" algn="tl">
                    <a:srgbClr val="C0C0C0"/>
                  </a:outerShdw>
                </a:effectLst>
              </a:rPr>
              <a:t>Coordenação: Paulo R. Margotto</a:t>
            </a:r>
          </a:p>
          <a:p>
            <a:pPr algn="ctr"/>
            <a:r>
              <a:rPr lang="en-US" sz="1700" i="1">
                <a:solidFill>
                  <a:schemeClr val="folHlink"/>
                </a:solidFill>
                <a:effectLst>
                  <a:outerShdw blurRad="38100" dist="38100" dir="2700000" algn="tl">
                    <a:srgbClr val="C0C0C0"/>
                  </a:outerShdw>
                </a:effectLst>
              </a:rPr>
              <a:t>Brasília, 28 de fevereiro de 2014</a:t>
            </a:r>
          </a:p>
          <a:p>
            <a:pPr algn="ctr"/>
            <a:endParaRPr lang="pt-BR" sz="1700" i="1">
              <a:solidFill>
                <a:schemeClr val="folHlink"/>
              </a:solidFill>
              <a:effectLst>
                <a:outerShdw blurRad="38100" dist="38100" dir="2700000" algn="tl">
                  <a:srgbClr val="C0C0C0"/>
                </a:outerShdw>
              </a:effectLst>
            </a:endParaRPr>
          </a:p>
        </p:txBody>
      </p:sp>
      <p:sp>
        <p:nvSpPr>
          <p:cNvPr id="3" name="Título 1"/>
          <p:cNvSpPr>
            <a:spLocks/>
          </p:cNvSpPr>
          <p:nvPr/>
        </p:nvSpPr>
        <p:spPr bwMode="auto">
          <a:xfrm>
            <a:off x="1187450" y="2276475"/>
            <a:ext cx="7489825" cy="647700"/>
          </a:xfrm>
          <a:prstGeom prst="rect">
            <a:avLst/>
          </a:prstGeom>
          <a:noFill/>
          <a:ln w="9525">
            <a:noFill/>
            <a:miter lim="800000"/>
            <a:headEnd/>
            <a:tailEnd/>
          </a:ln>
        </p:spPr>
        <p:txBody>
          <a:bodyPr anchor="b"/>
          <a:lstStyle/>
          <a:p>
            <a:pPr algn="ctr"/>
            <a:r>
              <a:rPr lang="pt-BR" sz="2400" b="1">
                <a:solidFill>
                  <a:srgbClr val="0000FF"/>
                </a:solidFill>
                <a:effectLst>
                  <a:outerShdw blurRad="38100" dist="38100" dir="2700000" algn="tl">
                    <a:srgbClr val="C0C0C0"/>
                  </a:outerShdw>
                </a:effectLst>
              </a:rPr>
              <a:t>Alimentação de recém-nascidos  abaixo de 29 semanas de gestação com Doppler pré-natal anormal: análise a partir de um estudo randomizado.</a:t>
            </a:r>
            <a:endParaRPr lang="pt-BR" sz="2400">
              <a:solidFill>
                <a:srgbClr val="0000FF"/>
              </a:solidFill>
              <a:effectLst>
                <a:outerShdw blurRad="38100" dist="38100" dir="2700000" algn="tl">
                  <a:srgbClr val="C0C0C0"/>
                </a:outerShdw>
              </a:effectLst>
            </a:endParaRPr>
          </a:p>
        </p:txBody>
      </p:sp>
      <p:pic>
        <p:nvPicPr>
          <p:cNvPr id="8205" name="Picture 13" descr="ANd9GcS8wDN0f34vO1R2VUORqcytV7ydgdtTIbRGocbROdvYSdHG3cpWmw">
            <a:hlinkClick r:id="rId3"/>
          </p:cNvPr>
          <p:cNvPicPr>
            <a:picLocks noChangeAspect="1" noChangeArrowheads="1"/>
          </p:cNvPicPr>
          <p:nvPr/>
        </p:nvPicPr>
        <p:blipFill>
          <a:blip r:embed="rId4"/>
          <a:srcRect/>
          <a:stretch>
            <a:fillRect/>
          </a:stretch>
        </p:blipFill>
        <p:spPr bwMode="auto">
          <a:xfrm>
            <a:off x="7019925" y="0"/>
            <a:ext cx="1944688" cy="1420813"/>
          </a:xfrm>
          <a:prstGeom prst="rect">
            <a:avLst/>
          </a:prstGeom>
          <a:noFill/>
        </p:spPr>
      </p:pic>
      <p:pic>
        <p:nvPicPr>
          <p:cNvPr id="8208" name="Picture 16"/>
          <p:cNvPicPr>
            <a:picLocks noChangeAspect="1" noChangeArrowheads="1"/>
          </p:cNvPicPr>
          <p:nvPr/>
        </p:nvPicPr>
        <p:blipFill>
          <a:blip r:embed="rId5"/>
          <a:srcRect/>
          <a:stretch>
            <a:fillRect/>
          </a:stretch>
        </p:blipFill>
        <p:spPr bwMode="auto">
          <a:xfrm>
            <a:off x="0" y="0"/>
            <a:ext cx="1908175" cy="1430338"/>
          </a:xfrm>
          <a:prstGeom prst="rect">
            <a:avLst/>
          </a:prstGeom>
          <a:noFill/>
          <a:ln w="9525">
            <a:noFill/>
            <a:miter lim="800000"/>
            <a:headEnd/>
            <a:tailEnd/>
          </a:ln>
          <a:effectLst/>
        </p:spPr>
      </p:pic>
      <p:pic>
        <p:nvPicPr>
          <p:cNvPr id="8209" name="Picture 17"/>
          <p:cNvPicPr>
            <a:picLocks noChangeAspect="1" noChangeArrowheads="1"/>
          </p:cNvPicPr>
          <p:nvPr/>
        </p:nvPicPr>
        <p:blipFill>
          <a:blip r:embed="rId6"/>
          <a:srcRect/>
          <a:stretch>
            <a:fillRect/>
          </a:stretch>
        </p:blipFill>
        <p:spPr bwMode="auto">
          <a:xfrm>
            <a:off x="3348038" y="0"/>
            <a:ext cx="2209800" cy="1468438"/>
          </a:xfrm>
          <a:prstGeom prst="rect">
            <a:avLst/>
          </a:prstGeom>
          <a:noFill/>
          <a:ln w="9525">
            <a:noFill/>
            <a:miter lim="800000"/>
            <a:headEnd/>
            <a:tailEnd/>
          </a:ln>
          <a:effectLst/>
        </p:spPr>
      </p:pic>
      <p:pic>
        <p:nvPicPr>
          <p:cNvPr id="8210" name="Picture 18"/>
          <p:cNvPicPr>
            <a:picLocks noChangeAspect="1" noChangeArrowheads="1"/>
          </p:cNvPicPr>
          <p:nvPr/>
        </p:nvPicPr>
        <p:blipFill>
          <a:blip r:embed="rId7"/>
          <a:srcRect/>
          <a:stretch>
            <a:fillRect/>
          </a:stretch>
        </p:blipFill>
        <p:spPr bwMode="auto">
          <a:xfrm>
            <a:off x="1547813" y="5949950"/>
            <a:ext cx="6769100" cy="765175"/>
          </a:xfrm>
          <a:prstGeom prst="rect">
            <a:avLst/>
          </a:prstGeom>
          <a:noFill/>
          <a:ln w="57150">
            <a:solidFill>
              <a:srgbClr val="0000FF"/>
            </a:solid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7" name="Picture 7"/>
          <p:cNvPicPr>
            <a:picLocks noChangeAspect="1" noChangeArrowheads="1"/>
          </p:cNvPicPr>
          <p:nvPr/>
        </p:nvPicPr>
        <p:blipFill>
          <a:blip r:embed="rId2"/>
          <a:srcRect/>
          <a:stretch>
            <a:fillRect/>
          </a:stretch>
        </p:blipFill>
        <p:spPr bwMode="auto">
          <a:xfrm>
            <a:off x="1476375" y="225425"/>
            <a:ext cx="6891338" cy="5168900"/>
          </a:xfrm>
          <a:prstGeom prst="rect">
            <a:avLst/>
          </a:prstGeom>
          <a:noFill/>
          <a:ln w="9525">
            <a:noFill/>
            <a:miter lim="800000"/>
            <a:headEnd/>
            <a:tailEnd/>
          </a:ln>
          <a:effectLst/>
        </p:spPr>
      </p:pic>
      <p:sp>
        <p:nvSpPr>
          <p:cNvPr id="61448" name="Text Box 8"/>
          <p:cNvSpPr txBox="1">
            <a:spLocks noChangeArrowheads="1"/>
          </p:cNvSpPr>
          <p:nvPr/>
        </p:nvSpPr>
        <p:spPr bwMode="auto">
          <a:xfrm>
            <a:off x="1743075" y="5465763"/>
            <a:ext cx="6851650" cy="366712"/>
          </a:xfrm>
          <a:prstGeom prst="rect">
            <a:avLst/>
          </a:prstGeom>
          <a:noFill/>
          <a:ln w="9525">
            <a:noFill/>
            <a:miter lim="800000"/>
            <a:headEnd/>
            <a:tailEnd/>
          </a:ln>
          <a:effectLst/>
        </p:spPr>
        <p:txBody>
          <a:bodyPr wrap="none">
            <a:spAutoFit/>
          </a:bodyPr>
          <a:lstStyle/>
          <a:p>
            <a:r>
              <a:rPr lang="pt-BR">
                <a:solidFill>
                  <a:srgbClr val="0000FF"/>
                </a:solidFill>
              </a:rPr>
              <a:t>Dda Helena, Dda Sarah, Dda Patrícia, Ddo Thales e Dda Danielle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4294967295"/>
          </p:nvPr>
        </p:nvSpPr>
        <p:spPr>
          <a:xfrm>
            <a:off x="1403350" y="3644900"/>
            <a:ext cx="7499350" cy="4800600"/>
          </a:xfrm>
        </p:spPr>
        <p:txBody>
          <a:bodyPr/>
          <a:lstStyle/>
          <a:p>
            <a:pPr algn="ctr"/>
            <a:r>
              <a:rPr lang="pt-BR" sz="1800" b="1" smtClean="0">
                <a:solidFill>
                  <a:srgbClr val="0000FF"/>
                </a:solidFill>
              </a:rPr>
              <a:t>O que se conhece a respeito deste tópico</a:t>
            </a:r>
          </a:p>
          <a:p>
            <a:pPr algn="ctr"/>
            <a:r>
              <a:rPr lang="pt-BR" sz="1800" smtClean="0"/>
              <a:t>A introdução precoce de nutrientes via enteral em recém-nascidos com restrição do crescimento intrauterino apresentando Doppler anormal, resulta em alcançar mais rapidamente a dieta enteral plena sem aumentar o risco de enterocolite necrosante</a:t>
            </a:r>
          </a:p>
          <a:p>
            <a:pPr algn="ctr"/>
            <a:r>
              <a:rPr lang="pt-BR" sz="1800" smtClean="0"/>
              <a:t>O uso do leite humano reduz a enterocolite necrosante</a:t>
            </a:r>
          </a:p>
        </p:txBody>
      </p:sp>
      <p:pic>
        <p:nvPicPr>
          <p:cNvPr id="55300" name="Picture 4"/>
          <p:cNvPicPr>
            <a:picLocks noChangeAspect="1" noChangeArrowheads="1"/>
          </p:cNvPicPr>
          <p:nvPr/>
        </p:nvPicPr>
        <p:blipFill>
          <a:blip r:embed="rId2"/>
          <a:srcRect/>
          <a:stretch>
            <a:fillRect/>
          </a:stretch>
        </p:blipFill>
        <p:spPr bwMode="auto">
          <a:xfrm>
            <a:off x="2195513" y="188913"/>
            <a:ext cx="5689600" cy="343217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idx="4294967295"/>
          </p:nvPr>
        </p:nvSpPr>
        <p:spPr bwMode="auto">
          <a:noFill/>
        </p:spPr>
        <p:txBody>
          <a:bodyPr vert="horz" wrap="square" lIns="91440" tIns="45720" rIns="91440" bIns="45720" numCol="1" anchorCtr="0" compatLnSpc="1">
            <a:prstTxWarp prst="textNoShape">
              <a:avLst/>
            </a:prstTxWarp>
          </a:bodyPr>
          <a:lstStyle/>
          <a:p>
            <a:r>
              <a:rPr lang="pt-BR" smtClean="0">
                <a:effectLst/>
              </a:rPr>
              <a:t>           DEFINIÇÕES</a:t>
            </a:r>
          </a:p>
        </p:txBody>
      </p:sp>
      <p:sp>
        <p:nvSpPr>
          <p:cNvPr id="48131" name="Rectangle 3"/>
          <p:cNvSpPr>
            <a:spLocks noGrp="1"/>
          </p:cNvSpPr>
          <p:nvPr>
            <p:ph type="body" idx="4294967295"/>
          </p:nvPr>
        </p:nvSpPr>
        <p:spPr/>
        <p:txBody>
          <a:bodyPr/>
          <a:lstStyle/>
          <a:p>
            <a:pPr>
              <a:lnSpc>
                <a:spcPct val="80000"/>
              </a:lnSpc>
            </a:pPr>
            <a:r>
              <a:rPr lang="pt-BR" sz="2000" b="1" smtClean="0"/>
              <a:t>Centralização fetal, Diástole zero e Diástole reversa</a:t>
            </a:r>
            <a:r>
              <a:rPr lang="pt-BR" sz="2000" smtClean="0"/>
              <a:t>:  Dra. Marta Rocha David de Moura  comentou  diferenças entre *</a:t>
            </a:r>
            <a:r>
              <a:rPr lang="pt-BR" sz="2000" b="1" smtClean="0"/>
              <a:t>Centralização Fetal*</a:t>
            </a:r>
            <a:r>
              <a:rPr lang="pt-BR" sz="2000" smtClean="0"/>
              <a:t> (manutenção de oxigenação e nutrição do sistema nervoso central através da vasoconstricção periférica, com diminuição de fluxo sangüíneo para órgãos menos nobres -circulação periférica, fígado e rins e aumento de fluxo para o cérebro.-avaliação na artéria cerebral média), </a:t>
            </a:r>
            <a:r>
              <a:rPr lang="pt-BR" sz="2000" b="1" smtClean="0"/>
              <a:t>*Diástole zero*</a:t>
            </a:r>
            <a:r>
              <a:rPr lang="pt-BR" sz="2000" smtClean="0"/>
              <a:t> ( sonogramas de artérias umbilicais que exibem ausência de velocidade de fluxo durante a diástole; retirar o feto em 24 horas)), *</a:t>
            </a:r>
            <a:r>
              <a:rPr lang="pt-BR" sz="2000" b="1" smtClean="0"/>
              <a:t>Diástole reversa</a:t>
            </a:r>
            <a:r>
              <a:rPr lang="pt-BR" sz="2000" smtClean="0"/>
              <a:t>* (sonogramas de artérias umbilicais com presença de velocidade de fluxo reverso durante a diástole; mortalidade de quase 90% se o feto não for retirado). Tanto uma como outra caracterizam gravíssima insuficiência placentária (consultem o artigo a seguir).</a:t>
            </a:r>
            <a:endParaRPr lang="pt-BR" sz="2000" b="1" smtClean="0"/>
          </a:p>
        </p:txBody>
      </p:sp>
      <p:sp>
        <p:nvSpPr>
          <p:cNvPr id="48134" name="Rectangle 6">
            <a:hlinkClick r:id="rId2"/>
          </p:cNvPr>
          <p:cNvSpPr>
            <a:spLocks noChangeArrowheads="1"/>
          </p:cNvSpPr>
          <p:nvPr/>
        </p:nvSpPr>
        <p:spPr bwMode="auto">
          <a:xfrm>
            <a:off x="1893888" y="3078163"/>
            <a:ext cx="1968500" cy="0"/>
          </a:xfrm>
          <a:prstGeom prst="rect">
            <a:avLst/>
          </a:prstGeom>
          <a:solidFill>
            <a:srgbClr val="E4E4E4"/>
          </a:solidFill>
          <a:ln w="9525">
            <a:noFill/>
            <a:miter lim="800000"/>
            <a:headEnd/>
            <a:tailEnd/>
          </a:ln>
          <a:effectLst/>
        </p:spPr>
        <p:txBody>
          <a:bodyPr wrap="none">
            <a:spAutoFit/>
          </a:bodyPr>
          <a:lstStyle/>
          <a:p>
            <a:endParaRPr lang="pt-BR"/>
          </a:p>
        </p:txBody>
      </p:sp>
      <p:graphicFrame>
        <p:nvGraphicFramePr>
          <p:cNvPr id="48152" name="Group 24"/>
          <p:cNvGraphicFramePr>
            <a:graphicFrameLocks noGrp="1"/>
          </p:cNvGraphicFramePr>
          <p:nvPr/>
        </p:nvGraphicFramePr>
        <p:xfrm>
          <a:off x="1547813" y="5300663"/>
          <a:ext cx="7343775" cy="1005840"/>
        </p:xfrm>
        <a:graphic>
          <a:graphicData uri="http://schemas.openxmlformats.org/drawingml/2006/table">
            <a:tbl>
              <a:tblPr/>
              <a:tblGrid>
                <a:gridCol w="4646612"/>
                <a:gridCol w="2697163"/>
              </a:tblGrid>
              <a:tr h="3460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Altera</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ões do fluxo sangu</a:t>
                      </a:r>
                      <a:r>
                        <a:rPr kumimoji="0" lang="pt-BR" sz="1200" b="1" i="0" u="none" strike="noStrike" cap="none" normalizeH="0" baseline="0" smtClean="0">
                          <a:ln>
                            <a:noFill/>
                          </a:ln>
                          <a:solidFill>
                            <a:srgbClr val="999999"/>
                          </a:solidFill>
                          <a:effectLst/>
                          <a:latin typeface="Gill Sans MT"/>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neo em art</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ria umbilical na s</a:t>
                      </a:r>
                      <a:r>
                        <a:rPr kumimoji="0" lang="pt-BR" sz="1200" b="1" i="0" u="none" strike="noStrike" cap="none" normalizeH="0" baseline="0" smtClean="0">
                          <a:ln>
                            <a:noFill/>
                          </a:ln>
                          <a:solidFill>
                            <a:srgbClr val="999999"/>
                          </a:solidFill>
                          <a:effectLst/>
                          <a:latin typeface="Gill Sans MT"/>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ndrome hipertensiva gestacional e suas implica</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ões nos resultados neonatais</a:t>
                      </a:r>
                      <a:r>
                        <a:rPr kumimoji="0" lang="pt-BR" sz="12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2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Marta David Rocha De Moura, Paulo Roberto Margotto, Lígia Maria Suppo de Souza Rugolo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8255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1200" b="0" i="0" u="none" strike="noStrike" cap="none" normalizeH="0" baseline="0" smtClean="0">
                        <a:ln>
                          <a:noFill/>
                        </a:ln>
                        <a:solidFill>
                          <a:schemeClr val="tx1"/>
                        </a:solidFill>
                        <a:effectLst/>
                        <a:latin typeface="Gill Sans MT"/>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8151" name="Picture 23" descr="link2">
            <a:hlinkClick r:id="rId2"/>
          </p:cNvPr>
          <p:cNvPicPr>
            <a:picLocks noChangeAspect="1" noChangeArrowheads="1"/>
          </p:cNvPicPr>
          <p:nvPr/>
        </p:nvPicPr>
        <p:blipFill>
          <a:blip r:embed="rId3"/>
          <a:srcRect/>
          <a:stretch>
            <a:fillRect/>
          </a:stretch>
        </p:blipFill>
        <p:spPr bwMode="auto">
          <a:xfrm>
            <a:off x="7667625" y="5589588"/>
            <a:ext cx="496888" cy="403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Introdução</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marL="26988" algn="just">
              <a:buFont typeface="Wingdings" pitchFamily="2" charset="2"/>
              <a:buChar char="v"/>
            </a:pPr>
            <a:r>
              <a:rPr lang="pt-BR" sz="2000" smtClean="0">
                <a:solidFill>
                  <a:srgbClr val="320E04"/>
                </a:solidFill>
              </a:rPr>
              <a:t> </a:t>
            </a:r>
            <a:r>
              <a:rPr lang="pt-PT" sz="2000" smtClean="0">
                <a:solidFill>
                  <a:srgbClr val="320E04"/>
                </a:solidFill>
              </a:rPr>
              <a:t>Alimentar recém-nascidos prematuros com crescimento restrito permanece um desafio. </a:t>
            </a:r>
          </a:p>
          <a:p>
            <a:pPr marL="26988" algn="just">
              <a:buFont typeface="Wingdings" pitchFamily="2" charset="2"/>
              <a:buChar char="v"/>
            </a:pPr>
            <a:endParaRPr lang="pt-PT" sz="2000" smtClean="0">
              <a:solidFill>
                <a:srgbClr val="320E04"/>
              </a:solidFill>
            </a:endParaRPr>
          </a:p>
          <a:p>
            <a:pPr marL="26988" algn="just">
              <a:buFont typeface="Wingdings" pitchFamily="2" charset="2"/>
              <a:buChar char="v"/>
            </a:pPr>
            <a:r>
              <a:rPr lang="pt-PT" sz="2000" smtClean="0">
                <a:solidFill>
                  <a:srgbClr val="320E04"/>
                </a:solidFill>
              </a:rPr>
              <a:t> Em fetos com crescimento restrito, que apresentam fluxo diastólico final ausente ou reverso na artéria umbilical (</a:t>
            </a:r>
            <a:r>
              <a:rPr lang="pt-PT" sz="2000" b="1" i="1" smtClean="0">
                <a:solidFill>
                  <a:srgbClr val="320E04"/>
                </a:solidFill>
              </a:rPr>
              <a:t>A</a:t>
            </a:r>
            <a:r>
              <a:rPr lang="pt-PT" sz="2000" i="1" smtClean="0">
                <a:solidFill>
                  <a:srgbClr val="320E04"/>
                </a:solidFill>
              </a:rPr>
              <a:t>bsent or </a:t>
            </a:r>
            <a:r>
              <a:rPr lang="pt-PT" sz="2000" b="1" i="1" smtClean="0">
                <a:solidFill>
                  <a:srgbClr val="320E04"/>
                </a:solidFill>
              </a:rPr>
              <a:t>RE</a:t>
            </a:r>
            <a:r>
              <a:rPr lang="pt-PT" sz="2000" i="1" smtClean="0">
                <a:solidFill>
                  <a:srgbClr val="320E04"/>
                </a:solidFill>
              </a:rPr>
              <a:t>verse end </a:t>
            </a:r>
            <a:r>
              <a:rPr lang="pt-PT" sz="2000" b="1" i="1" smtClean="0">
                <a:solidFill>
                  <a:srgbClr val="320E04"/>
                </a:solidFill>
              </a:rPr>
              <a:t>D</a:t>
            </a:r>
            <a:r>
              <a:rPr lang="pt-PT" sz="2000" i="1" smtClean="0">
                <a:solidFill>
                  <a:srgbClr val="320E04"/>
                </a:solidFill>
              </a:rPr>
              <a:t>iastolic </a:t>
            </a:r>
            <a:r>
              <a:rPr lang="pt-PT" sz="2000" b="1" i="1" smtClean="0">
                <a:solidFill>
                  <a:srgbClr val="320E04"/>
                </a:solidFill>
              </a:rPr>
              <a:t>F</a:t>
            </a:r>
            <a:r>
              <a:rPr lang="pt-PT" sz="2000" i="1" smtClean="0">
                <a:solidFill>
                  <a:srgbClr val="320E04"/>
                </a:solidFill>
              </a:rPr>
              <a:t>low</a:t>
            </a:r>
            <a:r>
              <a:rPr lang="pt-PT" sz="2000" smtClean="0">
                <a:solidFill>
                  <a:srgbClr val="320E04"/>
                </a:solidFill>
              </a:rPr>
              <a:t>  -  AREDF), o fluxo de sangue para o cabeça é preservado em detrimento de órgãos viscerais. </a:t>
            </a:r>
          </a:p>
          <a:p>
            <a:pPr marL="26988" algn="just">
              <a:buFont typeface="Wingdings" pitchFamily="2" charset="2"/>
              <a:buChar char="v"/>
            </a:pPr>
            <a:endParaRPr lang="pt-PT" sz="2000" smtClean="0">
              <a:solidFill>
                <a:srgbClr val="320E04"/>
              </a:solidFill>
            </a:endParaRPr>
          </a:p>
          <a:p>
            <a:pPr marL="26988" algn="just">
              <a:buFont typeface="Wingdings" pitchFamily="2" charset="2"/>
              <a:buChar char="v"/>
            </a:pPr>
            <a:r>
              <a:rPr lang="pt-PT" sz="2000" smtClean="0">
                <a:solidFill>
                  <a:srgbClr val="320E04"/>
                </a:solidFill>
              </a:rPr>
              <a:t> Essas crianças apresentam função intestinal comprometida após o nascimento, o que pode resultar em distúrbios intestinais, que vão desde a intolerância à alimentação enteral  até enterocolite necrosante (NEC). </a:t>
            </a:r>
          </a:p>
          <a:p>
            <a:pPr marL="26988" algn="just">
              <a:buFont typeface="Wingdings" pitchFamily="2" charset="2"/>
              <a:buChar char="v"/>
            </a:pPr>
            <a:endParaRPr lang="pt-PT" sz="2000" smtClean="0">
              <a:solidFill>
                <a:srgbClr val="320E04"/>
              </a:solidFill>
            </a:endParaRPr>
          </a:p>
          <a:p>
            <a:pPr marL="26988" algn="just">
              <a:buFont typeface="Wingdings" pitchFamily="2" charset="2"/>
              <a:buChar char="v"/>
            </a:pPr>
            <a:r>
              <a:rPr lang="pt-PT" sz="2000" smtClean="0">
                <a:solidFill>
                  <a:srgbClr val="320E04"/>
                </a:solidFill>
              </a:rPr>
              <a:t> A prematuridade extrema</a:t>
            </a:r>
            <a:r>
              <a:rPr lang="pt-PT" sz="2000" baseline="30000" smtClean="0">
                <a:solidFill>
                  <a:srgbClr val="320E04"/>
                </a:solidFill>
              </a:rPr>
              <a:t>1</a:t>
            </a:r>
            <a:r>
              <a:rPr lang="pt-PT" sz="2000" smtClean="0">
                <a:solidFill>
                  <a:srgbClr val="320E04"/>
                </a:solidFill>
              </a:rPr>
              <a:t> e o Doppler pré-natal anormal são fatores de risco para a NEC</a:t>
            </a:r>
            <a:r>
              <a:rPr lang="pt-PT" sz="2000" baseline="30000" smtClean="0">
                <a:solidFill>
                  <a:srgbClr val="320E04"/>
                </a:solidFill>
              </a:rPr>
              <a:t>2</a:t>
            </a:r>
            <a:r>
              <a:rPr lang="pt-PT" sz="2000" smtClean="0">
                <a:solidFill>
                  <a:srgbClr val="320E04"/>
                </a:solidFill>
              </a:rPr>
              <a:t>.</a:t>
            </a:r>
            <a:endParaRPr lang="pt-BR" sz="2000" smtClean="0">
              <a:solidFill>
                <a:srgbClr val="320E04"/>
              </a:solidFill>
            </a:endParaRPr>
          </a:p>
          <a:p>
            <a:pPr marL="26988" algn="just">
              <a:buFont typeface="Wingdings" pitchFamily="2" charset="2"/>
              <a:buChar char="v"/>
            </a:pPr>
            <a:endParaRPr lang="pt-BR" sz="2000" smtClean="0">
              <a:solidFill>
                <a:srgbClr val="320E04"/>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Introdução</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marL="26988" algn="just">
              <a:lnSpc>
                <a:spcPct val="80000"/>
              </a:lnSpc>
              <a:buFont typeface="Wingdings" pitchFamily="2" charset="2"/>
              <a:buChar char="v"/>
            </a:pPr>
            <a:r>
              <a:rPr lang="pt-PT" sz="1600" smtClean="0">
                <a:solidFill>
                  <a:srgbClr val="320E04"/>
                </a:solidFill>
              </a:rPr>
              <a:t> Recentemente foi realizado um estudo multicêntrico randomizado (ADEPT)</a:t>
            </a:r>
            <a:r>
              <a:rPr lang="pt-PT" sz="1600" baseline="30000" smtClean="0">
                <a:solidFill>
                  <a:srgbClr val="320E04"/>
                </a:solidFill>
              </a:rPr>
              <a:t>3</a:t>
            </a:r>
            <a:r>
              <a:rPr lang="pt-PT" sz="1600" smtClean="0">
                <a:solidFill>
                  <a:srgbClr val="320E04"/>
                </a:solidFill>
              </a:rPr>
              <a:t> comparando a alimentação enteral precoce e tardia em prematuros com AREDF. </a:t>
            </a:r>
          </a:p>
          <a:p>
            <a:pPr marL="26988" algn="just">
              <a:lnSpc>
                <a:spcPct val="80000"/>
              </a:lnSpc>
              <a:buFont typeface="Wingdings" pitchFamily="2" charset="2"/>
              <a:buNone/>
            </a:pPr>
            <a:r>
              <a:rPr lang="pt-PT" sz="1600" smtClean="0">
                <a:solidFill>
                  <a:srgbClr val="320E04"/>
                </a:solidFill>
              </a:rPr>
              <a:t>                                       </a:t>
            </a:r>
            <a:r>
              <a:rPr lang="pt-PT" sz="1600" smtClean="0">
                <a:solidFill>
                  <a:srgbClr val="0000FF"/>
                </a:solidFill>
              </a:rPr>
              <a:t>Consultem artigo integral</a:t>
            </a:r>
            <a:r>
              <a:rPr lang="pt-PT" sz="1600" smtClean="0">
                <a:solidFill>
                  <a:srgbClr val="320E04"/>
                </a:solidFill>
              </a:rPr>
              <a:t>:</a:t>
            </a:r>
          </a:p>
          <a:p>
            <a:pPr marL="26988" algn="ctr">
              <a:lnSpc>
                <a:spcPct val="80000"/>
              </a:lnSpc>
            </a:pPr>
            <a:r>
              <a:rPr lang="pt-BR" sz="1600" b="1" smtClean="0">
                <a:solidFill>
                  <a:schemeClr val="tx1"/>
                </a:solidFill>
                <a:hlinkClick r:id="rId2"/>
              </a:rPr>
              <a:t>Early</a:t>
            </a:r>
            <a:r>
              <a:rPr lang="pt-BR" sz="1600" smtClean="0">
                <a:solidFill>
                  <a:schemeClr val="tx1"/>
                </a:solidFill>
                <a:hlinkClick r:id="rId2"/>
              </a:rPr>
              <a:t> or </a:t>
            </a:r>
            <a:r>
              <a:rPr lang="pt-BR" sz="1600" b="1" smtClean="0">
                <a:solidFill>
                  <a:schemeClr val="tx1"/>
                </a:solidFill>
                <a:hlinkClick r:id="rId2"/>
              </a:rPr>
              <a:t>delayed</a:t>
            </a:r>
            <a:r>
              <a:rPr lang="pt-BR" sz="1600" smtClean="0">
                <a:solidFill>
                  <a:schemeClr val="tx1"/>
                </a:solidFill>
                <a:hlinkClick r:id="rId2"/>
              </a:rPr>
              <a:t> </a:t>
            </a:r>
            <a:r>
              <a:rPr lang="pt-BR" sz="1600" b="1" smtClean="0">
                <a:solidFill>
                  <a:schemeClr val="tx1"/>
                </a:solidFill>
                <a:hlinkClick r:id="rId2"/>
              </a:rPr>
              <a:t>enteral feeding</a:t>
            </a:r>
            <a:r>
              <a:rPr lang="pt-BR" sz="1600" smtClean="0">
                <a:solidFill>
                  <a:schemeClr val="tx1"/>
                </a:solidFill>
                <a:hlinkClick r:id="rId2"/>
              </a:rPr>
              <a:t> for </a:t>
            </a:r>
            <a:r>
              <a:rPr lang="pt-BR" sz="1600" b="1" smtClean="0">
                <a:solidFill>
                  <a:schemeClr val="tx1"/>
                </a:solidFill>
                <a:hlinkClick r:id="rId2"/>
              </a:rPr>
              <a:t>preterm</a:t>
            </a:r>
            <a:r>
              <a:rPr lang="pt-BR" sz="1600" smtClean="0">
                <a:solidFill>
                  <a:schemeClr val="tx1"/>
                </a:solidFill>
                <a:hlinkClick r:id="rId2"/>
              </a:rPr>
              <a:t> </a:t>
            </a:r>
            <a:r>
              <a:rPr lang="pt-BR" sz="1600" b="1" smtClean="0">
                <a:solidFill>
                  <a:schemeClr val="tx1"/>
                </a:solidFill>
                <a:hlinkClick r:id="rId2"/>
              </a:rPr>
              <a:t>growth-restricted</a:t>
            </a:r>
            <a:r>
              <a:rPr lang="pt-BR" sz="1600" smtClean="0">
                <a:solidFill>
                  <a:schemeClr val="tx1"/>
                </a:solidFill>
                <a:hlinkClick r:id="rId2"/>
              </a:rPr>
              <a:t> </a:t>
            </a:r>
            <a:r>
              <a:rPr lang="pt-BR" sz="1600" b="1" smtClean="0">
                <a:solidFill>
                  <a:schemeClr val="tx1"/>
                </a:solidFill>
                <a:hlinkClick r:id="rId2"/>
              </a:rPr>
              <a:t>infants</a:t>
            </a:r>
            <a:r>
              <a:rPr lang="pt-BR" sz="1600" smtClean="0">
                <a:solidFill>
                  <a:schemeClr val="tx1"/>
                </a:solidFill>
                <a:hlinkClick r:id="rId2"/>
              </a:rPr>
              <a:t>: a randomized trial.</a:t>
            </a:r>
            <a:endParaRPr lang="pt-BR" sz="1600" b="1" smtClean="0">
              <a:solidFill>
                <a:schemeClr val="tx1"/>
              </a:solidFill>
            </a:endParaRPr>
          </a:p>
          <a:p>
            <a:pPr marL="26988" algn="ctr">
              <a:lnSpc>
                <a:spcPct val="80000"/>
              </a:lnSpc>
            </a:pPr>
            <a:r>
              <a:rPr lang="pt-BR" sz="1600" b="1" smtClean="0">
                <a:solidFill>
                  <a:schemeClr val="tx1"/>
                </a:solidFill>
              </a:rPr>
              <a:t>Leaf A</a:t>
            </a:r>
            <a:r>
              <a:rPr lang="pt-BR" sz="1600" smtClean="0">
                <a:solidFill>
                  <a:schemeClr val="tx1"/>
                </a:solidFill>
              </a:rPr>
              <a:t>, Dorling J, Kempley S, McCormick K, Mannix P, Linsell L, Juszczak E, Brocklehurst P; Abnormal Doppler </a:t>
            </a:r>
            <a:r>
              <a:rPr lang="pt-BR" sz="1600" b="1" smtClean="0">
                <a:solidFill>
                  <a:schemeClr val="tx1"/>
                </a:solidFill>
              </a:rPr>
              <a:t>Enteral</a:t>
            </a:r>
            <a:r>
              <a:rPr lang="pt-BR" sz="1600" smtClean="0">
                <a:solidFill>
                  <a:schemeClr val="tx1"/>
                </a:solidFill>
              </a:rPr>
              <a:t> Prescription Trial Collaborative Group.</a:t>
            </a:r>
          </a:p>
          <a:p>
            <a:pPr marL="26988" algn="ctr">
              <a:lnSpc>
                <a:spcPct val="80000"/>
              </a:lnSpc>
            </a:pPr>
            <a:r>
              <a:rPr lang="pt-BR" sz="1600" smtClean="0">
                <a:solidFill>
                  <a:schemeClr val="tx1"/>
                </a:solidFill>
              </a:rPr>
              <a:t>Pediatrics. 2012 May;129(5):e1260-8</a:t>
            </a:r>
            <a:endParaRPr lang="pt-PT" sz="1600" smtClean="0">
              <a:solidFill>
                <a:srgbClr val="320E04"/>
              </a:solidFill>
            </a:endParaRPr>
          </a:p>
          <a:p>
            <a:pPr marL="26988" algn="just">
              <a:lnSpc>
                <a:spcPct val="80000"/>
              </a:lnSpc>
              <a:buFont typeface="Wingdings" pitchFamily="2" charset="2"/>
              <a:buChar char="v"/>
            </a:pPr>
            <a:endParaRPr lang="pt-PT" sz="1600" smtClean="0">
              <a:solidFill>
                <a:srgbClr val="320E04"/>
              </a:solidFill>
            </a:endParaRPr>
          </a:p>
          <a:p>
            <a:pPr marL="26988" algn="just">
              <a:lnSpc>
                <a:spcPct val="80000"/>
              </a:lnSpc>
              <a:buFont typeface="Wingdings" pitchFamily="2" charset="2"/>
              <a:buChar char="v"/>
            </a:pPr>
            <a:r>
              <a:rPr lang="pt-PT" sz="1600" smtClean="0">
                <a:solidFill>
                  <a:srgbClr val="320E04"/>
                </a:solidFill>
              </a:rPr>
              <a:t>Os resultados mostraram que os lactentes que iniciaram o aleitamento no 2º dia de vida alcançaram a alimentação completa três dias mais cedo do que aqueles onde o mesmo foi introduzido no 6º dia. </a:t>
            </a:r>
          </a:p>
          <a:p>
            <a:pPr marL="26988" algn="just">
              <a:lnSpc>
                <a:spcPct val="80000"/>
              </a:lnSpc>
              <a:buFont typeface="Wingdings" pitchFamily="2" charset="2"/>
              <a:buChar char="v"/>
            </a:pPr>
            <a:endParaRPr lang="pt-PT" sz="1600" smtClean="0">
              <a:solidFill>
                <a:srgbClr val="320E04"/>
              </a:solidFill>
            </a:endParaRPr>
          </a:p>
          <a:p>
            <a:pPr marL="26988" algn="just">
              <a:lnSpc>
                <a:spcPct val="80000"/>
              </a:lnSpc>
              <a:buFont typeface="Wingdings" pitchFamily="2" charset="2"/>
              <a:buChar char="v"/>
            </a:pPr>
            <a:r>
              <a:rPr lang="pt-PT" sz="1600" smtClean="0">
                <a:solidFill>
                  <a:srgbClr val="320E04"/>
                </a:solidFill>
              </a:rPr>
              <a:t> Não houve diferença na incidência NEC. </a:t>
            </a:r>
          </a:p>
          <a:p>
            <a:pPr marL="26988" algn="just">
              <a:lnSpc>
                <a:spcPct val="80000"/>
              </a:lnSpc>
              <a:buFont typeface="Wingdings" pitchFamily="2" charset="2"/>
              <a:buChar char="v"/>
            </a:pPr>
            <a:endParaRPr lang="pt-PT" sz="1600" smtClean="0">
              <a:solidFill>
                <a:srgbClr val="320E04"/>
              </a:solidFill>
            </a:endParaRPr>
          </a:p>
          <a:p>
            <a:pPr marL="26988" algn="just">
              <a:lnSpc>
                <a:spcPct val="80000"/>
              </a:lnSpc>
              <a:buFont typeface="Wingdings" pitchFamily="2" charset="2"/>
              <a:buChar char="v"/>
            </a:pPr>
            <a:r>
              <a:rPr lang="pt-PT" sz="1600" smtClean="0">
                <a:solidFill>
                  <a:srgbClr val="320E04"/>
                </a:solidFill>
              </a:rPr>
              <a:t> Entretanto, </a:t>
            </a:r>
            <a:r>
              <a:rPr lang="pt-PT" sz="1600" b="1" smtClean="0">
                <a:solidFill>
                  <a:srgbClr val="FF3300"/>
                </a:solidFill>
              </a:rPr>
              <a:t>no subgrupo de idade gestacional (IG) abaixo de 29 semanas</a:t>
            </a:r>
            <a:r>
              <a:rPr lang="pt-PT" sz="1600" smtClean="0">
                <a:solidFill>
                  <a:srgbClr val="320E04"/>
                </a:solidFill>
              </a:rPr>
              <a:t>, a obtenção da nutrição enteral plena foi, em média, 9 dias a mais do que o previsto e a incidência de NEC foi 3  vezes maior do que em RN acima de 29 semanas.</a:t>
            </a:r>
            <a:endParaRPr lang="pt-BR" sz="1600" smtClean="0">
              <a:solidFill>
                <a:srgbClr val="320E04"/>
              </a:solidFill>
            </a:endParaRPr>
          </a:p>
          <a:p>
            <a:pPr marL="26988" algn="just">
              <a:lnSpc>
                <a:spcPct val="80000"/>
              </a:lnSpc>
              <a:buFont typeface="Wingdings" pitchFamily="2" charset="2"/>
              <a:buChar char="v"/>
            </a:pPr>
            <a:endParaRPr lang="pt-BR" sz="1600" smtClean="0">
              <a:solidFill>
                <a:srgbClr val="320E04"/>
              </a:solidFill>
            </a:endParaRPr>
          </a:p>
        </p:txBody>
      </p:sp>
      <p:sp>
        <p:nvSpPr>
          <p:cNvPr id="10259" name="Line 19"/>
          <p:cNvSpPr>
            <a:spLocks noChangeShapeType="1"/>
          </p:cNvSpPr>
          <p:nvPr/>
        </p:nvSpPr>
        <p:spPr bwMode="auto">
          <a:xfrm>
            <a:off x="1331913" y="1557338"/>
            <a:ext cx="7416800" cy="0"/>
          </a:xfrm>
          <a:prstGeom prst="line">
            <a:avLst/>
          </a:prstGeom>
          <a:noFill/>
          <a:ln w="9525">
            <a:solidFill>
              <a:schemeClr val="tx1"/>
            </a:solidFill>
            <a:round/>
            <a:headEnd/>
            <a:tailEnd/>
          </a:ln>
          <a:effectLst/>
        </p:spPr>
        <p:txBody>
          <a:bodyPr/>
          <a:lstStyle/>
          <a:p>
            <a:endParaRPr lang="pt-BR"/>
          </a:p>
        </p:txBody>
      </p:sp>
      <p:sp>
        <p:nvSpPr>
          <p:cNvPr id="10260" name="Line 20"/>
          <p:cNvSpPr>
            <a:spLocks noChangeShapeType="1"/>
          </p:cNvSpPr>
          <p:nvPr/>
        </p:nvSpPr>
        <p:spPr bwMode="auto">
          <a:xfrm>
            <a:off x="1331913" y="2997200"/>
            <a:ext cx="7488237" cy="0"/>
          </a:xfrm>
          <a:prstGeom prst="line">
            <a:avLst/>
          </a:prstGeom>
          <a:noFill/>
          <a:ln w="9525">
            <a:solidFill>
              <a:schemeClr val="tx1"/>
            </a:solidFill>
            <a:round/>
            <a:headEnd/>
            <a:tailEnd/>
          </a:ln>
          <a:effectLst/>
        </p:spPr>
        <p:txBody>
          <a:bodyPr/>
          <a:lstStyle/>
          <a:p>
            <a:endParaRPr lang="pt-B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Introdução</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marL="26988" algn="just">
              <a:buFont typeface="Wingdings" pitchFamily="2" charset="2"/>
              <a:buChar char="v"/>
            </a:pPr>
            <a:r>
              <a:rPr lang="pt-PT" sz="2000" smtClean="0">
                <a:solidFill>
                  <a:srgbClr val="320E04"/>
                </a:solidFill>
              </a:rPr>
              <a:t> As estratégias de alimentação são, frequentemente, modificadas quando há evidência de intolerância. </a:t>
            </a:r>
          </a:p>
          <a:p>
            <a:pPr marL="26988" algn="just">
              <a:buFont typeface="Wingdings" pitchFamily="2" charset="2"/>
              <a:buChar char="v"/>
            </a:pPr>
            <a:endParaRPr lang="pt-PT" sz="2000" smtClean="0">
              <a:solidFill>
                <a:srgbClr val="320E04"/>
              </a:solidFill>
            </a:endParaRPr>
          </a:p>
          <a:p>
            <a:pPr marL="26988" algn="just">
              <a:buFont typeface="Wingdings" pitchFamily="2" charset="2"/>
              <a:buChar char="v"/>
            </a:pPr>
            <a:r>
              <a:rPr lang="pt-PT" sz="2000" smtClean="0">
                <a:solidFill>
                  <a:srgbClr val="320E04"/>
                </a:solidFill>
              </a:rPr>
              <a:t> A nutrição enteral mínima e as baixas taxas de avanço são comumente utilizadas em prematuros para facilitar a adaptação gastrointestinal, melhorar a tolerância à alimentação e reduzir o risco de NEC</a:t>
            </a:r>
            <a:r>
              <a:rPr lang="pt-PT" sz="2000" baseline="30000" smtClean="0">
                <a:solidFill>
                  <a:srgbClr val="320E04"/>
                </a:solidFill>
              </a:rPr>
              <a:t>4,5</a:t>
            </a:r>
            <a:r>
              <a:rPr lang="pt-PT" sz="2000" smtClean="0">
                <a:solidFill>
                  <a:srgbClr val="320E04"/>
                </a:solidFill>
              </a:rPr>
              <a:t>. </a:t>
            </a:r>
          </a:p>
          <a:p>
            <a:pPr marL="26988" algn="just">
              <a:buFont typeface="Wingdings" pitchFamily="2" charset="2"/>
              <a:buChar char="v"/>
            </a:pPr>
            <a:endParaRPr lang="pt-PT" sz="2000" smtClean="0">
              <a:solidFill>
                <a:srgbClr val="320E04"/>
              </a:solidFill>
            </a:endParaRPr>
          </a:p>
          <a:p>
            <a:pPr marL="26988" algn="just">
              <a:buFont typeface="Wingdings" pitchFamily="2" charset="2"/>
              <a:buChar char="v"/>
            </a:pPr>
            <a:r>
              <a:rPr lang="pt-PT" sz="2000" smtClean="0">
                <a:solidFill>
                  <a:srgbClr val="320E04"/>
                </a:solidFill>
              </a:rPr>
              <a:t> Para o grupo de recém-nascidos (RN) de alto-risco com AREDF e gestação curta, a duração ideal da alimentação enteral mínima e taxas de avanço da alimentação são desconhecidas.</a:t>
            </a:r>
            <a:endParaRPr lang="pt-BR" sz="2000" smtClean="0">
              <a:solidFill>
                <a:srgbClr val="320E04"/>
              </a:solidFill>
            </a:endParaRPr>
          </a:p>
          <a:p>
            <a:pPr marL="26988" algn="just">
              <a:buFont typeface="Wingdings" pitchFamily="2" charset="2"/>
              <a:buChar char="v"/>
            </a:pPr>
            <a:endParaRPr lang="pt-BR" sz="2000" smtClean="0">
              <a:solidFill>
                <a:srgbClr val="320E04"/>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Objetivo</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marL="26988" algn="ctr">
              <a:buFont typeface="Wingdings" pitchFamily="2" charset="2"/>
              <a:buChar char="v"/>
            </a:pPr>
            <a:r>
              <a:rPr lang="pt-BR" sz="2800" smtClean="0">
                <a:solidFill>
                  <a:srgbClr val="320E04"/>
                </a:solidFill>
              </a:rPr>
              <a:t> </a:t>
            </a:r>
            <a:r>
              <a:rPr lang="pt-PT" sz="2800" smtClean="0">
                <a:solidFill>
                  <a:srgbClr val="0000FF"/>
                </a:solidFill>
              </a:rPr>
              <a:t>O objetivo desta análise secundária foi descrever a alimentação e os resultados gastrointestinais em prematuros em menores de 29 semanas, com restrição de crescimento e Doppler pré-natal anormal, bem como determinar a taxa tolerada de avanço na alimentação.</a:t>
            </a:r>
            <a:endParaRPr lang="pt-BR" sz="2800" smtClean="0">
              <a:solidFill>
                <a:srgbClr val="0000FF"/>
              </a:solidFill>
            </a:endParaRPr>
          </a:p>
          <a:p>
            <a:pPr marL="26988" algn="just">
              <a:buFont typeface="Wingdings" pitchFamily="2" charset="2"/>
              <a:buChar char="v"/>
            </a:pPr>
            <a:endParaRPr lang="pt-BR" sz="2800" smtClean="0">
              <a:solidFill>
                <a:srgbClr val="0000FF"/>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Metodologia </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981075"/>
            <a:ext cx="7848600" cy="5688013"/>
          </a:xfrm>
        </p:spPr>
        <p:txBody>
          <a:bodyPr>
            <a:normAutofit/>
          </a:bodyPr>
          <a:lstStyle/>
          <a:p>
            <a:pPr marL="26988" algn="just">
              <a:lnSpc>
                <a:spcPct val="80000"/>
              </a:lnSpc>
              <a:buFont typeface="Wingdings" pitchFamily="2" charset="2"/>
              <a:buChar char="v"/>
            </a:pPr>
            <a:r>
              <a:rPr lang="pt-BR" sz="1800" smtClean="0">
                <a:solidFill>
                  <a:srgbClr val="320E04"/>
                </a:solidFill>
              </a:rPr>
              <a:t> </a:t>
            </a:r>
            <a:r>
              <a:rPr lang="pt-PT" sz="1800" smtClean="0">
                <a:solidFill>
                  <a:srgbClr val="320E04"/>
                </a:solidFill>
              </a:rPr>
              <a:t>Foram analisados ​​os dados de ensaios coletados prospectivamente, a partir de 54 Unidades Neonatais que participaram do estudo multicêntrico randomizado controlado ADEPT.</a:t>
            </a:r>
          </a:p>
          <a:p>
            <a:pPr marL="26988" algn="just">
              <a:lnSpc>
                <a:spcPct val="80000"/>
              </a:lnSpc>
              <a:buFont typeface="Wingdings" pitchFamily="2" charset="2"/>
              <a:buChar char="v"/>
            </a:pPr>
            <a:endParaRPr lang="pt-BR" sz="1800" smtClean="0">
              <a:solidFill>
                <a:srgbClr val="320E04"/>
              </a:solidFill>
            </a:endParaRPr>
          </a:p>
          <a:p>
            <a:pPr marL="26988" algn="just">
              <a:lnSpc>
                <a:spcPct val="80000"/>
              </a:lnSpc>
              <a:buFont typeface="Wingdings" pitchFamily="2" charset="2"/>
              <a:buChar char="v"/>
            </a:pPr>
            <a:r>
              <a:rPr lang="pt-BR" sz="1800" smtClean="0">
                <a:solidFill>
                  <a:srgbClr val="320E04"/>
                </a:solidFill>
              </a:rPr>
              <a:t> </a:t>
            </a:r>
            <a:r>
              <a:rPr lang="pt-PT" sz="1800" smtClean="0">
                <a:solidFill>
                  <a:srgbClr val="320E04"/>
                </a:solidFill>
              </a:rPr>
              <a:t>Os critérios de inclusão foram:</a:t>
            </a:r>
            <a:endParaRPr lang="pt-BR" sz="1800" smtClean="0">
              <a:solidFill>
                <a:srgbClr val="320E04"/>
              </a:solidFill>
            </a:endParaRPr>
          </a:p>
          <a:p>
            <a:pPr marL="26988" algn="just">
              <a:lnSpc>
                <a:spcPct val="80000"/>
              </a:lnSpc>
            </a:pPr>
            <a:r>
              <a:rPr lang="pt-PT" sz="1800" smtClean="0">
                <a:solidFill>
                  <a:srgbClr val="320E04"/>
                </a:solidFill>
              </a:rPr>
              <a:t>    - idade gestacional até 34 semanas e 6 dias;</a:t>
            </a:r>
            <a:endParaRPr lang="pt-BR" sz="1800" smtClean="0">
              <a:solidFill>
                <a:srgbClr val="320E04"/>
              </a:solidFill>
            </a:endParaRPr>
          </a:p>
          <a:p>
            <a:pPr marL="26988" algn="just">
              <a:lnSpc>
                <a:spcPct val="80000"/>
              </a:lnSpc>
            </a:pPr>
            <a:r>
              <a:rPr lang="pt-PT" sz="1800" smtClean="0">
                <a:solidFill>
                  <a:srgbClr val="320E04"/>
                </a:solidFill>
              </a:rPr>
              <a:t>    - Ultrassom (US) pré-natal mostrando ausência ou reversão da velocidade do fluxo diastólico final no Doppler da artéria umbilical ou redistribuição cerebral</a:t>
            </a:r>
            <a:r>
              <a:rPr lang="pt-PT" sz="1800" baseline="30000" smtClean="0">
                <a:solidFill>
                  <a:srgbClr val="320E04"/>
                </a:solidFill>
              </a:rPr>
              <a:t>7</a:t>
            </a:r>
            <a:r>
              <a:rPr lang="pt-PT" sz="1800" smtClean="0">
                <a:solidFill>
                  <a:srgbClr val="320E04"/>
                </a:solidFill>
              </a:rPr>
              <a:t>;</a:t>
            </a:r>
            <a:endParaRPr lang="pt-BR" sz="1800" smtClean="0">
              <a:solidFill>
                <a:srgbClr val="320E04"/>
              </a:solidFill>
            </a:endParaRPr>
          </a:p>
          <a:p>
            <a:pPr marL="26988" algn="just">
              <a:lnSpc>
                <a:spcPct val="80000"/>
              </a:lnSpc>
            </a:pPr>
            <a:r>
              <a:rPr lang="pt-PT" sz="1800" smtClean="0">
                <a:solidFill>
                  <a:srgbClr val="320E04"/>
                </a:solidFill>
              </a:rPr>
              <a:t>    - PIG (peso ao nascer &lt; percentil 10)</a:t>
            </a:r>
            <a:r>
              <a:rPr lang="pt-PT" sz="1800" baseline="30000" smtClean="0">
                <a:solidFill>
                  <a:srgbClr val="320E04"/>
                </a:solidFill>
              </a:rPr>
              <a:t>8</a:t>
            </a:r>
            <a:r>
              <a:rPr lang="pt-PT" sz="1800" smtClean="0">
                <a:solidFill>
                  <a:srgbClr val="320E04"/>
                </a:solidFill>
              </a:rPr>
              <a:t>;</a:t>
            </a:r>
            <a:endParaRPr lang="pt-BR" sz="1800" smtClean="0">
              <a:solidFill>
                <a:srgbClr val="320E04"/>
              </a:solidFill>
            </a:endParaRPr>
          </a:p>
          <a:p>
            <a:pPr marL="26988" algn="just">
              <a:lnSpc>
                <a:spcPct val="80000"/>
              </a:lnSpc>
            </a:pPr>
            <a:r>
              <a:rPr lang="pt-PT" sz="1800" smtClean="0">
                <a:solidFill>
                  <a:srgbClr val="320E04"/>
                </a:solidFill>
              </a:rPr>
              <a:t>    - 20-48h de vida.</a:t>
            </a:r>
          </a:p>
          <a:p>
            <a:pPr marL="26988" algn="just">
              <a:lnSpc>
                <a:spcPct val="80000"/>
              </a:lnSpc>
            </a:pPr>
            <a:endParaRPr lang="pt-PT" sz="1800" smtClean="0">
              <a:solidFill>
                <a:srgbClr val="320E04"/>
              </a:solidFill>
            </a:endParaRPr>
          </a:p>
          <a:p>
            <a:pPr marL="26988" algn="just">
              <a:lnSpc>
                <a:spcPct val="80000"/>
              </a:lnSpc>
              <a:buFont typeface="Wingdings" pitchFamily="2" charset="2"/>
              <a:buChar char="v"/>
            </a:pPr>
            <a:r>
              <a:rPr lang="pt-PT" sz="1800" smtClean="0">
                <a:solidFill>
                  <a:srgbClr val="320E04"/>
                </a:solidFill>
              </a:rPr>
              <a:t> Os critérios de exclusão foram: </a:t>
            </a:r>
          </a:p>
          <a:p>
            <a:pPr marL="26988" algn="just">
              <a:lnSpc>
                <a:spcPct val="80000"/>
              </a:lnSpc>
            </a:pPr>
            <a:r>
              <a:rPr lang="pt-PT" sz="1800" smtClean="0">
                <a:solidFill>
                  <a:srgbClr val="320E04"/>
                </a:solidFill>
              </a:rPr>
              <a:t>    - anomalias congênitas graves</a:t>
            </a:r>
          </a:p>
          <a:p>
            <a:pPr marL="26988" algn="just">
              <a:lnSpc>
                <a:spcPct val="80000"/>
              </a:lnSpc>
            </a:pPr>
            <a:r>
              <a:rPr lang="pt-PT" sz="1800" smtClean="0">
                <a:solidFill>
                  <a:srgbClr val="320E04"/>
                </a:solidFill>
              </a:rPr>
              <a:t>    - transfusão feto-fetal</a:t>
            </a:r>
          </a:p>
          <a:p>
            <a:pPr marL="26988" algn="just">
              <a:lnSpc>
                <a:spcPct val="80000"/>
              </a:lnSpc>
            </a:pPr>
            <a:r>
              <a:rPr lang="pt-PT" sz="1800" smtClean="0">
                <a:solidFill>
                  <a:srgbClr val="320E04"/>
                </a:solidFill>
              </a:rPr>
              <a:t>    - transfusão intrauterina</a:t>
            </a:r>
          </a:p>
          <a:p>
            <a:pPr marL="26988" algn="just">
              <a:lnSpc>
                <a:spcPct val="80000"/>
              </a:lnSpc>
            </a:pPr>
            <a:r>
              <a:rPr lang="pt-PT" sz="1800" smtClean="0">
                <a:solidFill>
                  <a:srgbClr val="320E04"/>
                </a:solidFill>
              </a:rPr>
              <a:t>    - isoimunização Rh</a:t>
            </a:r>
          </a:p>
          <a:p>
            <a:pPr marL="26988" algn="just">
              <a:lnSpc>
                <a:spcPct val="80000"/>
              </a:lnSpc>
            </a:pPr>
            <a:r>
              <a:rPr lang="pt-PT" sz="1800" smtClean="0">
                <a:solidFill>
                  <a:srgbClr val="320E04"/>
                </a:solidFill>
              </a:rPr>
              <a:t>    - falência de múltiplos órgãos</a:t>
            </a:r>
          </a:p>
          <a:p>
            <a:pPr marL="26988" algn="just">
              <a:lnSpc>
                <a:spcPct val="80000"/>
              </a:lnSpc>
            </a:pPr>
            <a:r>
              <a:rPr lang="pt-PT" sz="1800" smtClean="0">
                <a:solidFill>
                  <a:srgbClr val="320E04"/>
                </a:solidFill>
              </a:rPr>
              <a:t>    - uso de drogas vasoativas </a:t>
            </a:r>
          </a:p>
          <a:p>
            <a:pPr marL="26988" algn="just">
              <a:lnSpc>
                <a:spcPct val="80000"/>
              </a:lnSpc>
            </a:pPr>
            <a:r>
              <a:rPr lang="pt-PT" sz="1800" smtClean="0">
                <a:solidFill>
                  <a:srgbClr val="320E04"/>
                </a:solidFill>
              </a:rPr>
              <a:t>    - alimentação enteral previamente ao estudo.</a:t>
            </a:r>
            <a:endParaRPr lang="pt-BR" sz="1800" smtClean="0">
              <a:solidFill>
                <a:srgbClr val="320E04"/>
              </a:solidFill>
            </a:endParaRPr>
          </a:p>
          <a:p>
            <a:pPr marL="26988" algn="just">
              <a:lnSpc>
                <a:spcPct val="80000"/>
              </a:lnSpc>
              <a:buFont typeface="Wingdings" pitchFamily="2" charset="2"/>
              <a:buChar char="v"/>
            </a:pPr>
            <a:endParaRPr lang="pt-BR" sz="1800" smtClean="0">
              <a:solidFill>
                <a:srgbClr val="320E04"/>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 </a:t>
            </a:r>
            <a:endParaRPr lang="pt-BR" sz="3200" dirty="0">
              <a:solidFill>
                <a:schemeClr val="tx2">
                  <a:satMod val="130000"/>
                </a:schemeClr>
              </a:solidFill>
            </a:endParaRPr>
          </a:p>
        </p:txBody>
      </p:sp>
      <p:pic>
        <p:nvPicPr>
          <p:cNvPr id="4" name="Imagem 3"/>
          <p:cNvPicPr/>
          <p:nvPr/>
        </p:nvPicPr>
        <p:blipFill>
          <a:blip r:embed="rId2"/>
          <a:srcRect/>
          <a:stretch>
            <a:fillRect/>
          </a:stretch>
        </p:blipFill>
        <p:spPr bwMode="auto">
          <a:xfrm>
            <a:off x="1116013" y="692150"/>
            <a:ext cx="7704137" cy="5400675"/>
          </a:xfrm>
          <a:prstGeom prst="rect">
            <a:avLst/>
          </a:prstGeom>
          <a:noFill/>
          <a:ln>
            <a:noFill/>
          </a:ln>
          <a:effectLst>
            <a:outerShdw blurRad="927100" dist="88900" dir="5160000" sx="104000" sy="104000" algn="ctr" rotWithShape="0">
              <a:schemeClr val="tx1"/>
            </a:outerShdw>
          </a:effectLst>
        </p:spPr>
      </p:pic>
      <p:sp>
        <p:nvSpPr>
          <p:cNvPr id="14342" name="Text Box 6"/>
          <p:cNvSpPr txBox="1">
            <a:spLocks noChangeArrowheads="1"/>
          </p:cNvSpPr>
          <p:nvPr/>
        </p:nvSpPr>
        <p:spPr bwMode="auto">
          <a:xfrm>
            <a:off x="1187450" y="0"/>
            <a:ext cx="7753350" cy="641350"/>
          </a:xfrm>
          <a:prstGeom prst="rect">
            <a:avLst/>
          </a:prstGeom>
          <a:noFill/>
          <a:ln w="9525">
            <a:noFill/>
            <a:miter lim="800000"/>
            <a:headEnd/>
            <a:tailEnd/>
          </a:ln>
          <a:effectLst/>
        </p:spPr>
        <p:txBody>
          <a:bodyPr wrap="none">
            <a:spAutoFit/>
          </a:bodyPr>
          <a:lstStyle/>
          <a:p>
            <a:pPr algn="ctr"/>
            <a:r>
              <a:rPr lang="pt-BR" b="1">
                <a:solidFill>
                  <a:srgbClr val="0000FF"/>
                </a:solidFill>
              </a:rPr>
              <a:t>Após 2 exclusões, 402 RN  foram randomizados para enteral precoce </a:t>
            </a:r>
          </a:p>
          <a:p>
            <a:pPr algn="ctr"/>
            <a:r>
              <a:rPr lang="pt-BR" b="1">
                <a:solidFill>
                  <a:srgbClr val="0000FF"/>
                </a:solidFill>
              </a:rPr>
              <a:t>(aos 2 dias de vida) ou tardia (aos 6 dias de vida)</a:t>
            </a:r>
          </a:p>
        </p:txBody>
      </p:sp>
      <p:sp>
        <p:nvSpPr>
          <p:cNvPr id="14343" name="Oval 7"/>
          <p:cNvSpPr>
            <a:spLocks noChangeArrowheads="1"/>
          </p:cNvSpPr>
          <p:nvPr/>
        </p:nvSpPr>
        <p:spPr bwMode="auto">
          <a:xfrm>
            <a:off x="1403350" y="1052513"/>
            <a:ext cx="2303463" cy="555625"/>
          </a:xfrm>
          <a:prstGeom prst="ellipse">
            <a:avLst/>
          </a:prstGeom>
          <a:solidFill>
            <a:schemeClr val="accent1"/>
          </a:solidFill>
          <a:ln w="9525">
            <a:solidFill>
              <a:schemeClr val="tx1"/>
            </a:solidFill>
            <a:round/>
            <a:headEnd/>
            <a:tailEnd/>
          </a:ln>
          <a:effectLst/>
        </p:spPr>
        <p:txBody>
          <a:bodyPr wrap="none" anchor="ctr"/>
          <a:lstStyle/>
          <a:p>
            <a:pPr algn="ctr"/>
            <a:r>
              <a:rPr lang="pt-BR"/>
              <a:t>83 RN&lt;29 semanas</a:t>
            </a:r>
          </a:p>
        </p:txBody>
      </p:sp>
      <p:sp>
        <p:nvSpPr>
          <p:cNvPr id="14344" name="Oval 8"/>
          <p:cNvSpPr>
            <a:spLocks noChangeArrowheads="1"/>
          </p:cNvSpPr>
          <p:nvPr/>
        </p:nvSpPr>
        <p:spPr bwMode="auto">
          <a:xfrm>
            <a:off x="1258888" y="1700213"/>
            <a:ext cx="2447925" cy="769937"/>
          </a:xfrm>
          <a:prstGeom prst="ellipse">
            <a:avLst/>
          </a:prstGeom>
          <a:solidFill>
            <a:schemeClr val="accent1"/>
          </a:solidFill>
          <a:ln w="9525">
            <a:solidFill>
              <a:schemeClr val="tx1"/>
            </a:solidFill>
            <a:round/>
            <a:headEnd/>
            <a:tailEnd/>
          </a:ln>
          <a:effectLst/>
        </p:spPr>
        <p:txBody>
          <a:bodyPr wrap="none" anchor="ctr"/>
          <a:lstStyle/>
          <a:p>
            <a:pPr algn="ctr"/>
            <a:r>
              <a:rPr lang="pt-BR"/>
              <a:t>312 RN ≥29 semanas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Metodologia </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Autofit/>
          </a:bodyPr>
          <a:lstStyle/>
          <a:p>
            <a:pPr marL="26988" algn="just">
              <a:buFont typeface="Wingdings" pitchFamily="2" charset="2"/>
              <a:buChar char="v"/>
            </a:pPr>
            <a:r>
              <a:rPr lang="pt-BR" sz="1700" smtClean="0">
                <a:solidFill>
                  <a:srgbClr val="320E04"/>
                </a:solidFill>
              </a:rPr>
              <a:t> A t</a:t>
            </a:r>
            <a:r>
              <a:rPr lang="pt-PT" sz="1700" smtClean="0">
                <a:solidFill>
                  <a:srgbClr val="320E04"/>
                </a:solidFill>
              </a:rPr>
              <a:t>axa de avanço na alimentação foi idêntica em cada grupo e adaptada ao peso de nascimento, com o objetivo de chegar a </a:t>
            </a:r>
            <a:r>
              <a:rPr lang="pt-PT" sz="1700" smtClean="0">
                <a:solidFill>
                  <a:srgbClr val="0000FF"/>
                </a:solidFill>
              </a:rPr>
              <a:t>150 mL/kg/dia em 13 dias nas crianças menores (&lt;600 g) e em 9 dias nas maiores (&gt; 1,250 g).  </a:t>
            </a:r>
          </a:p>
          <a:p>
            <a:pPr marL="26988" algn="just">
              <a:buFont typeface="Wingdings" pitchFamily="2" charset="2"/>
              <a:buChar char="v"/>
            </a:pPr>
            <a:endParaRPr lang="pt-PT" sz="1700" smtClean="0">
              <a:solidFill>
                <a:srgbClr val="0000FF"/>
              </a:solidFill>
            </a:endParaRPr>
          </a:p>
          <a:p>
            <a:pPr marL="26988" algn="just">
              <a:buFont typeface="Wingdings" pitchFamily="2" charset="2"/>
              <a:buChar char="v"/>
            </a:pPr>
            <a:r>
              <a:rPr lang="pt-PT" sz="1700" smtClean="0">
                <a:solidFill>
                  <a:srgbClr val="320E04"/>
                </a:solidFill>
              </a:rPr>
              <a:t> A escolha do leite recomendado às mães para alimentar seu filhos, em ordem decrescente de preferência, foi o próprio leite materno, leite materno doado e fórmula infantil.</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Os dados foram coletados no início do estudo, durante a permanência da criança na Unidade Neonatal e na Alta. </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As informações coletadas incluíram dados demográficos e do Doppler pré-natal, registros diários de ingestão de leite e sintomas gastrointestinais, além de detalhar os episódios de suspeita de NEC ou outra patologia abdominal.</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O consentimento informado dos pais foi obtido de todos os pacientes. </a:t>
            </a:r>
          </a:p>
          <a:p>
            <a:pPr marL="26988" algn="just">
              <a:buFont typeface="Wingdings" pitchFamily="2" charset="2"/>
              <a:buChar char="v"/>
            </a:pPr>
            <a:endParaRPr lang="pt-PT" sz="1700" smtClean="0">
              <a:solidFill>
                <a:srgbClr val="320E04"/>
              </a:solidFill>
            </a:endParaRPr>
          </a:p>
          <a:p>
            <a:pPr marL="26988">
              <a:buFont typeface="Wingdings" pitchFamily="2" charset="2"/>
              <a:buChar char="v"/>
            </a:pPr>
            <a:r>
              <a:rPr lang="pt-PT" sz="1700" smtClean="0">
                <a:solidFill>
                  <a:srgbClr val="320E04"/>
                </a:solidFill>
              </a:rPr>
              <a:t> O estudo teve aprovação pelo comitê de ética em pesquisa e foi registrado </a:t>
            </a:r>
            <a:br>
              <a:rPr lang="pt-PT" sz="1700" smtClean="0">
                <a:solidFill>
                  <a:srgbClr val="320E04"/>
                </a:solidFill>
              </a:rPr>
            </a:br>
            <a:r>
              <a:rPr lang="pt-PT" sz="1700" smtClean="0">
                <a:solidFill>
                  <a:srgbClr val="320E04"/>
                </a:solidFill>
              </a:rPr>
              <a:t>como </a:t>
            </a:r>
            <a:r>
              <a:rPr lang="pt-PT" sz="1700" i="1" smtClean="0">
                <a:solidFill>
                  <a:srgbClr val="320E04"/>
                </a:solidFill>
              </a:rPr>
              <a:t>ISRCTN87351483 Trials.</a:t>
            </a:r>
            <a:endParaRPr lang="pt-BR" sz="1700" i="1" smtClean="0">
              <a:solidFill>
                <a:srgbClr val="320E04"/>
              </a:solidFill>
            </a:endParaRPr>
          </a:p>
          <a:p>
            <a:pPr marL="26988" algn="just">
              <a:buFont typeface="Wingdings" pitchFamily="2" charset="2"/>
              <a:buChar char="v"/>
            </a:pPr>
            <a:endParaRPr lang="pt-BR" sz="1700" i="1" smtClean="0">
              <a:solidFill>
                <a:srgbClr val="320E04"/>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Metodologia </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765175"/>
            <a:ext cx="7848600" cy="5543550"/>
          </a:xfrm>
        </p:spPr>
        <p:txBody>
          <a:bodyPr>
            <a:noAutofit/>
          </a:bodyPr>
          <a:lstStyle/>
          <a:p>
            <a:pPr marL="26988" algn="just">
              <a:buFont typeface="Wingdings" pitchFamily="2" charset="2"/>
              <a:buChar char="Ø"/>
            </a:pPr>
            <a:r>
              <a:rPr lang="pt-BR" sz="1700" smtClean="0">
                <a:solidFill>
                  <a:srgbClr val="320E04"/>
                </a:solidFill>
              </a:rPr>
              <a:t> </a:t>
            </a:r>
            <a:r>
              <a:rPr lang="pt-BR" sz="1700" b="1" smtClean="0">
                <a:solidFill>
                  <a:srgbClr val="320E04"/>
                </a:solidFill>
              </a:rPr>
              <a:t>Análise de subgrupo por idade gestacional/definição de intolerância alimentar</a:t>
            </a:r>
          </a:p>
          <a:p>
            <a:pPr marL="26988" algn="just">
              <a:buFont typeface="Wingdings" pitchFamily="2" charset="2"/>
              <a:buChar char="v"/>
            </a:pPr>
            <a:r>
              <a:rPr lang="pt-BR" sz="1700" smtClean="0">
                <a:solidFill>
                  <a:srgbClr val="320E04"/>
                </a:solidFill>
              </a:rPr>
              <a:t> A amostra foi analisada quanto à idade da alimentação completa e a incidência de NEC, estratificada pela idade gestacional </a:t>
            </a:r>
            <a:r>
              <a:rPr lang="pt-PT" sz="1700" b="1" smtClean="0">
                <a:solidFill>
                  <a:srgbClr val="FF3300"/>
                </a:solidFill>
              </a:rPr>
              <a:t>(&lt;29 ou ≥ 29 semanas)</a:t>
            </a:r>
            <a:r>
              <a:rPr lang="pt-PT" sz="1700" smtClean="0">
                <a:solidFill>
                  <a:srgbClr val="320E04"/>
                </a:solidFill>
              </a:rPr>
              <a:t> e verificado o volume de alimentos tolerado nos primeiros 28 dias de vida.</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Foi fornecida a alimentação enteral às crianças que estavam em bom estado geral, sem sinais abdominais anormais e foi continuada quando aspirados gástricos foram &lt; 2-3ml.</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As alterações para suspensão, redução e não progressão seriam em caso de: distensão abdominal, vômitos, apnéia, indometacina e ibuprofeno, suspeita de NEC e outros motivos. </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Para definir o episódio de intolerância alimentar, adotou-se o critério de pelo menos um dia de suspensão da alimentação, redução ou não progressão da mesma. </a:t>
            </a:r>
          </a:p>
          <a:p>
            <a:pPr marL="26988" algn="just">
              <a:buFont typeface="Wingdings" pitchFamily="2" charset="2"/>
              <a:buChar char="v"/>
            </a:pPr>
            <a:r>
              <a:rPr lang="pt-PT" sz="1700" smtClean="0">
                <a:solidFill>
                  <a:srgbClr val="320E04"/>
                </a:solidFill>
              </a:rPr>
              <a:t> </a:t>
            </a:r>
            <a:r>
              <a:rPr lang="pt-PT" sz="1700" smtClean="0">
                <a:solidFill>
                  <a:srgbClr val="0000FF"/>
                </a:solidFill>
              </a:rPr>
              <a:t>O ponto de alcance da alimentação completa foi definido como o dia em que a criança tolerasse, pelo menos, 150 ml/kg/dia por 72 h.</a:t>
            </a:r>
            <a:endParaRPr lang="pt-BR" sz="1700" smtClean="0">
              <a:solidFill>
                <a:srgbClr val="0000FF"/>
              </a:solidFill>
            </a:endParaRPr>
          </a:p>
          <a:p>
            <a:pPr marL="26988" algn="just">
              <a:buFont typeface="Wingdings" pitchFamily="2" charset="2"/>
              <a:buChar char="v"/>
            </a:pPr>
            <a:endParaRPr lang="pt-BR" sz="1700" smtClean="0">
              <a:solidFill>
                <a:srgbClr val="0000FF"/>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Metodologia </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marL="26988" algn="just">
              <a:buFont typeface="Wingdings" pitchFamily="2" charset="2"/>
              <a:buChar char="Ø"/>
            </a:pPr>
            <a:r>
              <a:rPr lang="pt-BR" sz="1700" smtClean="0">
                <a:solidFill>
                  <a:srgbClr val="320E04"/>
                </a:solidFill>
              </a:rPr>
              <a:t>  </a:t>
            </a:r>
            <a:r>
              <a:rPr lang="pt-BR" sz="1700" b="1" smtClean="0">
                <a:solidFill>
                  <a:srgbClr val="320E04"/>
                </a:solidFill>
              </a:rPr>
              <a:t>Métodos estatísticos</a:t>
            </a:r>
          </a:p>
          <a:p>
            <a:pPr marL="26988" algn="just">
              <a:buFont typeface="Wingdings" pitchFamily="2" charset="2"/>
              <a:buChar char="v"/>
            </a:pPr>
            <a:r>
              <a:rPr lang="pt-BR" sz="1700" smtClean="0">
                <a:solidFill>
                  <a:srgbClr val="320E04"/>
                </a:solidFill>
              </a:rPr>
              <a:t> </a:t>
            </a:r>
            <a:r>
              <a:rPr lang="pt-PT" sz="1700" smtClean="0">
                <a:solidFill>
                  <a:srgbClr val="320E04"/>
                </a:solidFill>
              </a:rPr>
              <a:t>Resultados e sintomas de intolerância gastrointestinais à alimentação foram comparados entre crianças &lt; 29 e ≥ 29 semanas de gestação, e ajustados para a intervenção de alimentação precoce e tardia. </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Os riscos relativos ajustados (RR) foram estimados para variáveis dicotômicas usando log de ​​regressão binomial ou log de regressão de Poisson com um estimador de variância robusta se o modelo binomial não convergisse. </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Para a idade dos eventos das variáveis, </a:t>
            </a:r>
            <a:r>
              <a:rPr lang="pt-PT" sz="1700" i="1" smtClean="0">
                <a:solidFill>
                  <a:srgbClr val="320E04"/>
                </a:solidFill>
              </a:rPr>
              <a:t>hazzard ratios</a:t>
            </a:r>
            <a:r>
              <a:rPr lang="pt-PT" sz="1700" smtClean="0">
                <a:solidFill>
                  <a:srgbClr val="320E04"/>
                </a:solidFill>
              </a:rPr>
              <a:t> (HR) ajustadas foram estimadas por meio de regressão Cox. </a:t>
            </a:r>
          </a:p>
          <a:p>
            <a:pPr marL="26988" algn="just">
              <a:buFont typeface="Wingdings" pitchFamily="2" charset="2"/>
              <a:buChar char="v"/>
            </a:pPr>
            <a:endParaRPr lang="pt-PT" sz="1700" smtClean="0">
              <a:solidFill>
                <a:srgbClr val="320E04"/>
              </a:solidFill>
            </a:endParaRPr>
          </a:p>
          <a:p>
            <a:pPr marL="26988" algn="just">
              <a:buFont typeface="Wingdings" pitchFamily="2" charset="2"/>
              <a:buChar char="v"/>
            </a:pPr>
            <a:r>
              <a:rPr lang="pt-PT" sz="1700" smtClean="0">
                <a:solidFill>
                  <a:srgbClr val="320E04"/>
                </a:solidFill>
              </a:rPr>
              <a:t> </a:t>
            </a:r>
            <a:r>
              <a:rPr lang="pt-PT" sz="1700" smtClean="0">
                <a:solidFill>
                  <a:srgbClr val="0000FF"/>
                </a:solidFill>
              </a:rPr>
              <a:t>Crianças ≥ 29 semanas</a:t>
            </a:r>
            <a:r>
              <a:rPr lang="pt-PT" sz="1700" smtClean="0">
                <a:solidFill>
                  <a:srgbClr val="320E04"/>
                </a:solidFill>
              </a:rPr>
              <a:t> de gestação foram usadas ​​como </a:t>
            </a:r>
            <a:r>
              <a:rPr lang="pt-PT" sz="1700" smtClean="0">
                <a:solidFill>
                  <a:srgbClr val="0000FF"/>
                </a:solidFill>
              </a:rPr>
              <a:t>grupo de referência em todas as comparações.</a:t>
            </a:r>
            <a:endParaRPr lang="pt-BR" sz="1700" smtClean="0">
              <a:solidFill>
                <a:srgbClr val="0000FF"/>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87450" y="188913"/>
            <a:ext cx="7777163" cy="503237"/>
          </a:xfrm>
        </p:spPr>
        <p:txBody>
          <a:bodyPr>
            <a:noAutofit/>
          </a:bodyPr>
          <a:lstStyle/>
          <a:p>
            <a:pPr fontAlgn="auto">
              <a:spcAft>
                <a:spcPts val="0"/>
              </a:spcAft>
              <a:defRPr/>
            </a:pPr>
            <a:r>
              <a:rPr lang="pt-BR" sz="3200" dirty="0" smtClean="0">
                <a:solidFill>
                  <a:schemeClr val="tx2">
                    <a:satMod val="130000"/>
                  </a:schemeClr>
                </a:solidFill>
              </a:rPr>
              <a:t>Metodologia </a:t>
            </a:r>
            <a:endParaRPr lang="pt-BR" sz="32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marL="26988" algn="just">
              <a:buFont typeface="Wingdings" pitchFamily="2" charset="2"/>
              <a:buChar char="Ø"/>
            </a:pPr>
            <a:r>
              <a:rPr lang="pt-BR" sz="1800" smtClean="0">
                <a:solidFill>
                  <a:srgbClr val="320E04"/>
                </a:solidFill>
              </a:rPr>
              <a:t>  </a:t>
            </a:r>
            <a:r>
              <a:rPr lang="pt-BR" sz="1800" i="1" smtClean="0">
                <a:solidFill>
                  <a:srgbClr val="320E04"/>
                </a:solidFill>
              </a:rPr>
              <a:t>Métodos estatísticos</a:t>
            </a:r>
          </a:p>
          <a:p>
            <a:pPr marL="26988" algn="just">
              <a:buFont typeface="Wingdings" pitchFamily="2" charset="2"/>
              <a:buChar char="v"/>
            </a:pPr>
            <a:r>
              <a:rPr lang="pt-BR" sz="1800" smtClean="0">
                <a:solidFill>
                  <a:srgbClr val="320E04"/>
                </a:solidFill>
              </a:rPr>
              <a:t> </a:t>
            </a:r>
            <a:r>
              <a:rPr lang="pt-PT" sz="1800" smtClean="0">
                <a:solidFill>
                  <a:srgbClr val="320E04"/>
                </a:solidFill>
              </a:rPr>
              <a:t>Foi avaliada a associação entre NEC e os seguintes fatores pré-definidos para o grupo &lt; 29 semanas de IG: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O nível de significância estatística utilizado foi de 5%.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Os dados foram analisados pelo </a:t>
            </a:r>
            <a:r>
              <a:rPr lang="pt-PT" sz="1800" i="1" smtClean="0">
                <a:solidFill>
                  <a:srgbClr val="320E04"/>
                </a:solidFill>
              </a:rPr>
              <a:t>Stata/SE V.11.2</a:t>
            </a:r>
            <a:r>
              <a:rPr lang="pt-PT" sz="1800" smtClean="0">
                <a:solidFill>
                  <a:srgbClr val="320E04"/>
                </a:solidFill>
              </a:rPr>
              <a:t> para </a:t>
            </a:r>
            <a:r>
              <a:rPr lang="pt-PT" sz="1800" i="1" smtClean="0">
                <a:solidFill>
                  <a:srgbClr val="320E04"/>
                </a:solidFill>
              </a:rPr>
              <a:t>Windows</a:t>
            </a:r>
            <a:r>
              <a:rPr lang="pt-PT" sz="1800" smtClean="0">
                <a:solidFill>
                  <a:srgbClr val="320E04"/>
                </a:solidFill>
              </a:rPr>
              <a:t>.</a:t>
            </a:r>
            <a:endParaRPr lang="pt-BR" sz="1800" smtClean="0">
              <a:solidFill>
                <a:srgbClr val="320E04"/>
              </a:solidFill>
            </a:endParaRPr>
          </a:p>
        </p:txBody>
      </p:sp>
      <p:sp>
        <p:nvSpPr>
          <p:cNvPr id="5" name="CaixaDeTexto 4"/>
          <p:cNvSpPr txBox="1"/>
          <p:nvPr/>
        </p:nvSpPr>
        <p:spPr>
          <a:xfrm>
            <a:off x="1403648" y="2276872"/>
            <a:ext cx="3672408" cy="1323439"/>
          </a:xfrm>
          <a:prstGeom prst="rect">
            <a:avLst/>
          </a:prstGeom>
          <a:solidFill>
            <a:schemeClr val="accent6">
              <a:lumMod val="20000"/>
              <a:lumOff val="80000"/>
            </a:schemeClr>
          </a:solidFill>
          <a:ln>
            <a:solidFill>
              <a:schemeClr val="accent6">
                <a:lumMod val="20000"/>
                <a:lumOff val="80000"/>
              </a:schemeClr>
            </a:solidFill>
          </a:ln>
        </p:spPr>
        <p:style>
          <a:lnRef idx="2">
            <a:schemeClr val="dk1"/>
          </a:lnRef>
          <a:fillRef idx="1">
            <a:schemeClr val="lt1"/>
          </a:fillRef>
          <a:effectRef idx="0">
            <a:schemeClr val="dk1"/>
          </a:effectRef>
          <a:fontRef idx="minor">
            <a:schemeClr val="dk1"/>
          </a:fontRef>
        </p:style>
        <p:txBody>
          <a:bodyPr>
            <a:spAutoFit/>
          </a:bodyPr>
          <a:lstStyle/>
          <a:p>
            <a:pPr marL="0" lvl="8">
              <a:defRPr/>
            </a:pPr>
            <a:r>
              <a:rPr lang="pt-PT" sz="1600" dirty="0"/>
              <a:t>- idade gestacional;</a:t>
            </a:r>
          </a:p>
          <a:p>
            <a:pPr marL="0" lvl="8">
              <a:defRPr/>
            </a:pPr>
            <a:r>
              <a:rPr lang="pt-PT" sz="1600" dirty="0"/>
              <a:t>- peso ao nascer;</a:t>
            </a:r>
          </a:p>
          <a:p>
            <a:pPr marL="0" lvl="8">
              <a:defRPr/>
            </a:pPr>
            <a:r>
              <a:rPr lang="pt-PT" sz="1600" dirty="0"/>
              <a:t>- tipo de leite na primeira refeição;</a:t>
            </a:r>
          </a:p>
          <a:p>
            <a:pPr marL="0" lvl="8">
              <a:buFontTx/>
              <a:buChar char="-"/>
              <a:defRPr/>
            </a:pPr>
            <a:r>
              <a:rPr lang="pt-PT" sz="1600" dirty="0"/>
              <a:t> pelo menos 50% leite materno antes; de atingir alimentação completa; </a:t>
            </a:r>
            <a:endParaRPr lang="pt-BR" sz="1600" dirty="0"/>
          </a:p>
        </p:txBody>
      </p:sp>
      <p:sp>
        <p:nvSpPr>
          <p:cNvPr id="6" name="CaixaDeTexto 5"/>
          <p:cNvSpPr txBox="1"/>
          <p:nvPr/>
        </p:nvSpPr>
        <p:spPr>
          <a:xfrm>
            <a:off x="5292080" y="2276872"/>
            <a:ext cx="3096344" cy="1323439"/>
          </a:xfrm>
          <a:prstGeom prst="rect">
            <a:avLst/>
          </a:prstGeom>
          <a:solidFill>
            <a:schemeClr val="accent6">
              <a:lumMod val="20000"/>
              <a:lumOff val="80000"/>
            </a:schemeClr>
          </a:solidFill>
          <a:ln>
            <a:solidFill>
              <a:schemeClr val="accent6">
                <a:lumMod val="20000"/>
                <a:lumOff val="80000"/>
              </a:schemeClr>
            </a:solidFill>
          </a:ln>
        </p:spPr>
        <p:style>
          <a:lnRef idx="2">
            <a:schemeClr val="dk1"/>
          </a:lnRef>
          <a:fillRef idx="1">
            <a:schemeClr val="lt1"/>
          </a:fillRef>
          <a:effectRef idx="0">
            <a:schemeClr val="dk1"/>
          </a:effectRef>
          <a:fontRef idx="minor">
            <a:schemeClr val="dk1"/>
          </a:fontRef>
        </p:style>
        <p:txBody>
          <a:bodyPr>
            <a:spAutoFit/>
          </a:bodyPr>
          <a:lstStyle/>
          <a:p>
            <a:pPr marL="0" lvl="8">
              <a:defRPr/>
            </a:pPr>
            <a:r>
              <a:rPr lang="pt-PT" sz="1600" dirty="0"/>
              <a:t>- ventilação no início do estudo;</a:t>
            </a:r>
          </a:p>
          <a:p>
            <a:pPr marL="0" lvl="8">
              <a:defRPr/>
            </a:pPr>
            <a:r>
              <a:rPr lang="pt-PT" sz="1600" dirty="0"/>
              <a:t>- circunferência do braço;</a:t>
            </a:r>
          </a:p>
          <a:p>
            <a:pPr marL="0" lvl="8">
              <a:defRPr/>
            </a:pPr>
            <a:r>
              <a:rPr lang="pt-PT" sz="1600" dirty="0"/>
              <a:t>- primeira evacuação;</a:t>
            </a:r>
          </a:p>
          <a:p>
            <a:pPr marL="0" lvl="8">
              <a:buFontTx/>
              <a:buChar char="-"/>
              <a:defRPr/>
            </a:pPr>
            <a:r>
              <a:rPr lang="pt-PT" sz="1600" dirty="0"/>
              <a:t> grupo de início mais cedo e </a:t>
            </a:r>
          </a:p>
          <a:p>
            <a:pPr marL="0" lvl="8">
              <a:defRPr/>
            </a:pPr>
            <a:r>
              <a:rPr lang="pt-PT" sz="1600" dirty="0"/>
              <a:t>  mais atrasado da alimentação. </a:t>
            </a:r>
            <a:endParaRPr lang="pt-BR" sz="1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4294967295"/>
          </p:nvPr>
        </p:nvSpPr>
        <p:spPr>
          <a:xfrm>
            <a:off x="1979613" y="2852738"/>
            <a:ext cx="7499350" cy="4800600"/>
          </a:xfrm>
        </p:spPr>
        <p:txBody>
          <a:bodyPr/>
          <a:lstStyle/>
          <a:p>
            <a:r>
              <a:rPr lang="pt-BR" sz="4400" b="1" smtClean="0"/>
              <a:t>RESULTADOS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16013" y="620713"/>
            <a:ext cx="7777162" cy="504825"/>
          </a:xfrm>
        </p:spPr>
        <p:txBody>
          <a:bodyPr vert="horz" wrap="square" lIns="91440" tIns="45720" rIns="91440" bIns="45720" numCol="1" anchorCtr="0" compatLnSpc="1">
            <a:prstTxWarp prst="textNoShape">
              <a:avLst/>
            </a:prstTxWarp>
            <a:noAutofit/>
          </a:bodyPr>
          <a:lstStyle/>
          <a:p>
            <a:pPr algn="ctr"/>
            <a:r>
              <a:rPr lang="pt-BR" sz="3200" smtClean="0">
                <a:effectLst>
                  <a:outerShdw blurRad="38100" dist="38100" dir="2700000" algn="tl">
                    <a:srgbClr val="C0C0C0"/>
                  </a:outerShdw>
                </a:effectLst>
              </a:rPr>
              <a:t> </a:t>
            </a:r>
            <a:r>
              <a:rPr lang="pt-BR" sz="2800" smtClean="0">
                <a:effectLst>
                  <a:outerShdw blurRad="38100" dist="38100" dir="2700000" algn="tl">
                    <a:srgbClr val="C0C0C0"/>
                  </a:outerShdw>
                </a:effectLst>
              </a:rPr>
              <a:t>Características clínicas na entrada do ensaio   ADEPT </a:t>
            </a:r>
          </a:p>
        </p:txBody>
      </p:sp>
      <p:pic>
        <p:nvPicPr>
          <p:cNvPr id="19459" name="Imagem 3"/>
          <p:cNvPicPr>
            <a:picLocks noChangeAspect="1" noChangeArrowheads="1"/>
          </p:cNvPicPr>
          <p:nvPr/>
        </p:nvPicPr>
        <p:blipFill>
          <a:blip r:embed="rId2"/>
          <a:srcRect/>
          <a:stretch>
            <a:fillRect/>
          </a:stretch>
        </p:blipFill>
        <p:spPr bwMode="auto">
          <a:xfrm>
            <a:off x="971550" y="1125538"/>
            <a:ext cx="4271963" cy="5732462"/>
          </a:xfrm>
          <a:prstGeom prst="rect">
            <a:avLst/>
          </a:prstGeom>
          <a:noFill/>
          <a:ln w="9525">
            <a:noFill/>
            <a:miter lim="800000"/>
            <a:headEnd/>
            <a:tailEnd/>
          </a:ln>
        </p:spPr>
      </p:pic>
      <p:sp>
        <p:nvSpPr>
          <p:cNvPr id="19461" name="Text Box 5"/>
          <p:cNvSpPr txBox="1">
            <a:spLocks noChangeArrowheads="1"/>
          </p:cNvSpPr>
          <p:nvPr/>
        </p:nvSpPr>
        <p:spPr bwMode="auto">
          <a:xfrm>
            <a:off x="5148263" y="1608138"/>
            <a:ext cx="3579812" cy="792162"/>
          </a:xfrm>
          <a:prstGeom prst="rect">
            <a:avLst/>
          </a:prstGeom>
          <a:noFill/>
          <a:ln w="9525">
            <a:noFill/>
            <a:miter lim="800000"/>
            <a:headEnd/>
            <a:tailEnd/>
          </a:ln>
          <a:effectLst/>
        </p:spPr>
        <p:txBody>
          <a:bodyPr wrap="none">
            <a:spAutoFit/>
          </a:bodyPr>
          <a:lstStyle/>
          <a:p>
            <a:r>
              <a:rPr lang="pt-BR" sz="1400"/>
              <a:t>RN &lt;29 semanas:mais cuidados intensivos</a:t>
            </a:r>
          </a:p>
          <a:p>
            <a:r>
              <a:rPr lang="pt-BR" sz="1400"/>
              <a:t>-maior proporção de ventilados/CPAP</a:t>
            </a:r>
          </a:p>
          <a:p>
            <a:r>
              <a:rPr lang="pt-BR"/>
              <a:t>-</a:t>
            </a:r>
            <a:r>
              <a:rPr lang="pt-BR" sz="1400"/>
              <a:t>maior proporção de cateteres umbilicais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42988" y="188913"/>
            <a:ext cx="7777162" cy="503237"/>
          </a:xfrm>
        </p:spPr>
        <p:txBody>
          <a:bodyPr>
            <a:noAutofit/>
          </a:bodyPr>
          <a:lstStyle/>
          <a:p>
            <a:pPr fontAlgn="auto">
              <a:spcAft>
                <a:spcPts val="0"/>
              </a:spcAft>
              <a:defRPr/>
            </a:pPr>
            <a:r>
              <a:rPr lang="pt-BR" sz="2400" dirty="0" smtClean="0">
                <a:solidFill>
                  <a:schemeClr val="tx2">
                    <a:satMod val="130000"/>
                  </a:schemeClr>
                </a:solidFill>
              </a:rPr>
              <a:t> </a:t>
            </a:r>
            <a:r>
              <a:rPr lang="pt-PT" sz="2400" dirty="0" smtClean="0">
                <a:solidFill>
                  <a:schemeClr val="tx2">
                    <a:satMod val="130000"/>
                  </a:schemeClr>
                </a:solidFill>
              </a:rPr>
              <a:t>Resultados alimentares por grupo de idade gestacional</a:t>
            </a:r>
            <a:endParaRPr lang="pt-BR" sz="24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Autofit/>
          </a:bodyPr>
          <a:lstStyle/>
          <a:p>
            <a:pPr marL="26988" algn="just">
              <a:buFont typeface="Wingdings" pitchFamily="2" charset="2"/>
              <a:buChar char="v"/>
            </a:pPr>
            <a:r>
              <a:rPr lang="pt-BR" sz="1800" smtClean="0">
                <a:solidFill>
                  <a:srgbClr val="320E04"/>
                </a:solidFill>
              </a:rPr>
              <a:t> </a:t>
            </a:r>
            <a:r>
              <a:rPr lang="pt-PT" sz="1800" smtClean="0">
                <a:solidFill>
                  <a:srgbClr val="320E04"/>
                </a:solidFill>
              </a:rPr>
              <a:t>A intervenção do estudo foi bem respeitada em ambos os grupos de IG, com a introdução de alimentos em média no 2° dia de vida para o grupo com dieta precoce 6° dia para o grupo tardio.</a:t>
            </a:r>
            <a:r>
              <a:rPr lang="pt-BR" sz="1800" smtClean="0">
                <a:solidFill>
                  <a:srgbClr val="320E04"/>
                </a:solidFill>
              </a:rPr>
              <a:t> </a:t>
            </a:r>
          </a:p>
          <a:p>
            <a:pPr marL="26988" algn="just">
              <a:buFont typeface="Wingdings" pitchFamily="2" charset="2"/>
              <a:buChar char="v"/>
            </a:pPr>
            <a:endParaRPr lang="pt-BR" sz="1800" smtClean="0">
              <a:solidFill>
                <a:srgbClr val="320E04"/>
              </a:solidFill>
            </a:endParaRPr>
          </a:p>
          <a:p>
            <a:pPr marL="26988" algn="just">
              <a:buFont typeface="Wingdings" pitchFamily="2" charset="2"/>
              <a:buChar char="v"/>
            </a:pPr>
            <a:endParaRPr lang="pt-BR" sz="1800" smtClean="0">
              <a:solidFill>
                <a:srgbClr val="320E04"/>
              </a:solidFill>
            </a:endParaRPr>
          </a:p>
          <a:p>
            <a:pPr marL="26988" algn="just">
              <a:buFont typeface="Wingdings" pitchFamily="2" charset="2"/>
              <a:buChar char="v"/>
            </a:pPr>
            <a:r>
              <a:rPr lang="pt-PT" sz="1800" smtClean="0">
                <a:solidFill>
                  <a:srgbClr val="320E04"/>
                </a:solidFill>
              </a:rPr>
              <a:t> A alimentação completa foi alcançada  mais tarde nos </a:t>
            </a:r>
            <a:r>
              <a:rPr lang="pt-PT" sz="1800" smtClean="0">
                <a:solidFill>
                  <a:srgbClr val="FF3300"/>
                </a:solidFill>
              </a:rPr>
              <a:t>&lt; 29 semanas</a:t>
            </a:r>
            <a:r>
              <a:rPr lang="pt-PT" sz="1800" smtClean="0">
                <a:solidFill>
                  <a:srgbClr val="320E04"/>
                </a:solidFill>
              </a:rPr>
              <a:t>, com idade </a:t>
            </a:r>
            <a:r>
              <a:rPr lang="pt-PT" sz="1800" smtClean="0">
                <a:solidFill>
                  <a:srgbClr val="FF3300"/>
                </a:solidFill>
              </a:rPr>
              <a:t>mediana de 28 dias</a:t>
            </a:r>
            <a:r>
              <a:rPr lang="pt-PT" sz="1800" smtClean="0">
                <a:solidFill>
                  <a:srgbClr val="320E04"/>
                </a:solidFill>
              </a:rPr>
              <a:t> {IQR 22-40} comparado com </a:t>
            </a:r>
            <a:r>
              <a:rPr lang="pt-PT" sz="1800" smtClean="0">
                <a:solidFill>
                  <a:srgbClr val="0000FF"/>
                </a:solidFill>
              </a:rPr>
              <a:t>19 dias {IQR 17-23} em crianças ≥ 29 semanas (</a:t>
            </a:r>
            <a:r>
              <a:rPr lang="pt-PT" sz="1800" b="1" smtClean="0">
                <a:solidFill>
                  <a:srgbClr val="0000FF"/>
                </a:solidFill>
              </a:rPr>
              <a:t>HR= 0,35, IC 95% 0,3-0,5</a:t>
            </a:r>
            <a:r>
              <a:rPr lang="pt-PT" sz="1800" smtClean="0">
                <a:solidFill>
                  <a:srgbClr val="0000FF"/>
                </a:solidFill>
              </a:rPr>
              <a:t>). </a:t>
            </a:r>
          </a:p>
          <a:p>
            <a:pPr marL="26988" algn="just">
              <a:buFont typeface="Wingdings" pitchFamily="2" charset="2"/>
              <a:buChar char="v"/>
            </a:pPr>
            <a:r>
              <a:rPr lang="pt-PT" sz="1800" smtClean="0">
                <a:solidFill>
                  <a:srgbClr val="320E04"/>
                </a:solidFill>
              </a:rPr>
              <a:t> Isto indica que a </a:t>
            </a:r>
            <a:r>
              <a:rPr lang="pt-PT" sz="1800" smtClean="0">
                <a:solidFill>
                  <a:srgbClr val="FF3300"/>
                </a:solidFill>
              </a:rPr>
              <a:t>probabilidade relativa de estabelecer alimentação completa em qualquer idade era 65% menor no grupo &lt; 29 semanas comparado com o grupo ≥ 29 semanas. </a:t>
            </a:r>
          </a:p>
          <a:p>
            <a:pPr marL="26988" algn="just">
              <a:buFont typeface="Wingdings" pitchFamily="2" charset="2"/>
              <a:buChar char="v"/>
            </a:pPr>
            <a:endParaRPr lang="pt-PT" sz="1800" smtClean="0">
              <a:solidFill>
                <a:srgbClr val="FF3300"/>
              </a:solidFill>
            </a:endParaRP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a:t>
            </a:r>
            <a:r>
              <a:rPr lang="pt-PT" sz="1800" smtClean="0">
                <a:solidFill>
                  <a:srgbClr val="FF3300"/>
                </a:solidFill>
              </a:rPr>
              <a:t>No grupo &lt; 29 semanas</a:t>
            </a:r>
            <a:r>
              <a:rPr lang="pt-PT" sz="1800" smtClean="0">
                <a:solidFill>
                  <a:srgbClr val="320E04"/>
                </a:solidFill>
              </a:rPr>
              <a:t>, a idade mediana para atingir </a:t>
            </a:r>
            <a:r>
              <a:rPr lang="pt-PT" sz="1800" smtClean="0">
                <a:solidFill>
                  <a:srgbClr val="FF3300"/>
                </a:solidFill>
              </a:rPr>
              <a:t>alimentação completa foi 25 dias</a:t>
            </a:r>
            <a:r>
              <a:rPr lang="pt-PT" sz="1800" smtClean="0">
                <a:solidFill>
                  <a:srgbClr val="320E04"/>
                </a:solidFill>
              </a:rPr>
              <a:t> {IQR 22-39} nos que iniciaram a </a:t>
            </a:r>
            <a:r>
              <a:rPr lang="pt-PT" sz="1800" b="1" smtClean="0">
                <a:solidFill>
                  <a:srgbClr val="320E04"/>
                </a:solidFill>
              </a:rPr>
              <a:t>alimentação precoce</a:t>
            </a:r>
            <a:r>
              <a:rPr lang="pt-PT" sz="1800" smtClean="0">
                <a:solidFill>
                  <a:srgbClr val="320E04"/>
                </a:solidFill>
              </a:rPr>
              <a:t> (2° dia) </a:t>
            </a:r>
            <a:r>
              <a:rPr lang="pt-PT" sz="1800" smtClean="0">
                <a:solidFill>
                  <a:srgbClr val="FF3300"/>
                </a:solidFill>
              </a:rPr>
              <a:t>e 29 dias</a:t>
            </a:r>
            <a:r>
              <a:rPr lang="pt-PT" sz="1800" smtClean="0">
                <a:solidFill>
                  <a:srgbClr val="320E04"/>
                </a:solidFill>
              </a:rPr>
              <a:t> {IQR 24-40} no grupo de </a:t>
            </a:r>
            <a:r>
              <a:rPr lang="pt-PT" sz="1800" b="1" smtClean="0">
                <a:solidFill>
                  <a:srgbClr val="320E04"/>
                </a:solidFill>
              </a:rPr>
              <a:t>alimentação tardia</a:t>
            </a:r>
            <a:r>
              <a:rPr lang="pt-PT" sz="1800" smtClean="0">
                <a:solidFill>
                  <a:srgbClr val="320E04"/>
                </a:solidFill>
              </a:rPr>
              <a:t> (6° dia).</a:t>
            </a:r>
          </a:p>
          <a:p>
            <a:pPr marL="26988" algn="just">
              <a:buFont typeface="Wingdings" pitchFamily="2" charset="2"/>
              <a:buChar char="v"/>
            </a:pPr>
            <a:r>
              <a:rPr lang="pt-PT" sz="1800" smtClean="0">
                <a:solidFill>
                  <a:srgbClr val="320E04"/>
                </a:solidFill>
              </a:rPr>
              <a:t> Isto é, em média, 9 dias mais tarde do que o previsto.</a:t>
            </a:r>
            <a:endParaRPr lang="pt-BR" sz="1800" smtClean="0">
              <a:solidFill>
                <a:srgbClr val="320E04"/>
              </a:solidFill>
            </a:endParaRPr>
          </a:p>
          <a:p>
            <a:pPr marL="26988" algn="just">
              <a:buFont typeface="Wingdings" pitchFamily="2" charset="2"/>
              <a:buChar char="v"/>
            </a:pPr>
            <a:endParaRPr lang="pt-BR" sz="1800" smtClean="0">
              <a:solidFill>
                <a:srgbClr val="320E04"/>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042988" y="188913"/>
            <a:ext cx="7777162" cy="503237"/>
          </a:xfrm>
        </p:spPr>
        <p:txBody>
          <a:bodyPr>
            <a:noAutofit/>
          </a:bodyPr>
          <a:lstStyle/>
          <a:p>
            <a:pPr fontAlgn="auto">
              <a:spcAft>
                <a:spcPts val="0"/>
              </a:spcAft>
              <a:defRPr/>
            </a:pPr>
            <a:r>
              <a:rPr lang="pt-BR" sz="2400" dirty="0" smtClean="0">
                <a:solidFill>
                  <a:schemeClr val="tx2">
                    <a:satMod val="130000"/>
                  </a:schemeClr>
                </a:solidFill>
              </a:rPr>
              <a:t> </a:t>
            </a:r>
            <a:r>
              <a:rPr lang="pt-PT" sz="2400" dirty="0" smtClean="0">
                <a:solidFill>
                  <a:schemeClr val="tx2">
                    <a:satMod val="130000"/>
                  </a:schemeClr>
                </a:solidFill>
              </a:rPr>
              <a:t>Resultados alimentares por grupo de idade gestacional</a:t>
            </a:r>
            <a:endParaRPr lang="pt-BR" sz="24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lnSpc>
                <a:spcPct val="90000"/>
              </a:lnSpc>
              <a:buFont typeface="Wingdings" pitchFamily="2" charset="2"/>
              <a:buChar char="v"/>
            </a:pPr>
            <a:r>
              <a:rPr lang="pt-PT" sz="2200" smtClean="0">
                <a:solidFill>
                  <a:srgbClr val="320E04"/>
                </a:solidFill>
              </a:rPr>
              <a:t> Pelo menos um episódio de </a:t>
            </a:r>
            <a:r>
              <a:rPr lang="pt-PT" sz="2200" smtClean="0">
                <a:solidFill>
                  <a:srgbClr val="FF3300"/>
                </a:solidFill>
              </a:rPr>
              <a:t>intolerância alimentar</a:t>
            </a:r>
            <a:r>
              <a:rPr lang="pt-PT" sz="2200" smtClean="0">
                <a:solidFill>
                  <a:srgbClr val="320E04"/>
                </a:solidFill>
              </a:rPr>
              <a:t> foi encontrada em 75/83 (</a:t>
            </a:r>
            <a:r>
              <a:rPr lang="pt-PT" sz="2200" smtClean="0">
                <a:solidFill>
                  <a:srgbClr val="FF3300"/>
                </a:solidFill>
              </a:rPr>
              <a:t>90%) crianças &lt; 29 semanas</a:t>
            </a:r>
            <a:r>
              <a:rPr lang="pt-PT" sz="2200" smtClean="0">
                <a:solidFill>
                  <a:srgbClr val="320E04"/>
                </a:solidFill>
              </a:rPr>
              <a:t> em comparação em comparação 180/312 (</a:t>
            </a:r>
            <a:r>
              <a:rPr lang="pt-PT" sz="2200" smtClean="0">
                <a:solidFill>
                  <a:srgbClr val="FF3300"/>
                </a:solidFill>
              </a:rPr>
              <a:t>58%) nos ≥ 29 semanas</a:t>
            </a:r>
            <a:r>
              <a:rPr lang="pt-PT" sz="2200" smtClean="0">
                <a:solidFill>
                  <a:srgbClr val="320E04"/>
                </a:solidFill>
              </a:rPr>
              <a:t> (</a:t>
            </a:r>
            <a:r>
              <a:rPr lang="pt-PT" sz="2200" b="1" smtClean="0">
                <a:solidFill>
                  <a:srgbClr val="320E04"/>
                </a:solidFill>
              </a:rPr>
              <a:t>RR 1,6, IC 95% 1,4 a 1,8</a:t>
            </a:r>
            <a:r>
              <a:rPr lang="pt-PT" sz="2200" smtClean="0">
                <a:solidFill>
                  <a:srgbClr val="320E04"/>
                </a:solidFill>
              </a:rPr>
              <a:t>). </a:t>
            </a:r>
          </a:p>
          <a:p>
            <a:pPr marL="26988" algn="just">
              <a:lnSpc>
                <a:spcPct val="90000"/>
              </a:lnSpc>
              <a:buFont typeface="Wingdings" pitchFamily="2" charset="2"/>
              <a:buChar char="v"/>
            </a:pPr>
            <a:endParaRPr lang="pt-PT" sz="2200" smtClean="0">
              <a:solidFill>
                <a:srgbClr val="320E04"/>
              </a:solidFill>
            </a:endParaRPr>
          </a:p>
          <a:p>
            <a:pPr marL="26988" algn="just">
              <a:lnSpc>
                <a:spcPct val="90000"/>
              </a:lnSpc>
              <a:buFont typeface="Wingdings" pitchFamily="2" charset="2"/>
              <a:buChar char="v"/>
            </a:pPr>
            <a:r>
              <a:rPr lang="pt-PT" sz="2200" smtClean="0">
                <a:solidFill>
                  <a:srgbClr val="320E04"/>
                </a:solidFill>
              </a:rPr>
              <a:t> Os episódios de intolerância alimentar ocorreram mais cedo, em volumes mais baixos de leite e duraram mais em crianças &lt; 29 semanas. </a:t>
            </a:r>
          </a:p>
          <a:p>
            <a:pPr marL="26988" algn="just">
              <a:lnSpc>
                <a:spcPct val="90000"/>
              </a:lnSpc>
              <a:buFont typeface="Wingdings" pitchFamily="2" charset="2"/>
              <a:buChar char="v"/>
            </a:pPr>
            <a:endParaRPr lang="pt-PT" sz="2200" smtClean="0">
              <a:solidFill>
                <a:srgbClr val="320E04"/>
              </a:solidFill>
            </a:endParaRPr>
          </a:p>
          <a:p>
            <a:pPr marL="26988" algn="just">
              <a:lnSpc>
                <a:spcPct val="90000"/>
              </a:lnSpc>
              <a:buFont typeface="Wingdings" pitchFamily="2" charset="2"/>
              <a:buChar char="v"/>
            </a:pPr>
            <a:r>
              <a:rPr lang="pt-PT" sz="2200" smtClean="0">
                <a:solidFill>
                  <a:srgbClr val="320E04"/>
                </a:solidFill>
              </a:rPr>
              <a:t> Crianças &lt; 29 semanas também tiveram mais dias de nutrição parenteral e cateterismo umbilical. </a:t>
            </a:r>
          </a:p>
          <a:p>
            <a:pPr marL="26988" algn="just">
              <a:lnSpc>
                <a:spcPct val="90000"/>
              </a:lnSpc>
              <a:buFont typeface="Wingdings" pitchFamily="2" charset="2"/>
              <a:buChar char="v"/>
            </a:pPr>
            <a:endParaRPr lang="pt-PT" sz="2200" smtClean="0">
              <a:solidFill>
                <a:srgbClr val="320E04"/>
              </a:solidFill>
            </a:endParaRPr>
          </a:p>
          <a:p>
            <a:pPr marL="26988" algn="just">
              <a:lnSpc>
                <a:spcPct val="90000"/>
              </a:lnSpc>
              <a:buFont typeface="Wingdings" pitchFamily="2" charset="2"/>
              <a:buChar char="v"/>
            </a:pPr>
            <a:r>
              <a:rPr lang="pt-PT" sz="2200" smtClean="0">
                <a:solidFill>
                  <a:srgbClr val="320E04"/>
                </a:solidFill>
              </a:rPr>
              <a:t> Não houve evidência de uma diferença na intolerância alimentar entre o grupo precoce e tardio de início da alimentação nas crianças &lt; 29 semanas (dados não mostrados).</a:t>
            </a:r>
            <a:endParaRPr lang="pt-BR" sz="2200" smtClean="0">
              <a:solidFill>
                <a:srgbClr val="320E04"/>
              </a:solidFill>
            </a:endParaRPr>
          </a:p>
          <a:p>
            <a:pPr marL="26988" algn="just">
              <a:lnSpc>
                <a:spcPct val="90000"/>
              </a:lnSpc>
            </a:pPr>
            <a:r>
              <a:rPr lang="pt-PT" sz="2200" smtClean="0">
                <a:solidFill>
                  <a:srgbClr val="320E04"/>
                </a:solidFill>
              </a:rPr>
              <a:t> </a:t>
            </a:r>
            <a:endParaRPr lang="pt-BR" sz="2200" smtClean="0">
              <a:solidFill>
                <a:srgbClr val="320E04"/>
              </a:solidFill>
            </a:endParaRPr>
          </a:p>
          <a:p>
            <a:pPr marL="26988" algn="just">
              <a:lnSpc>
                <a:spcPct val="90000"/>
              </a:lnSpc>
              <a:buFont typeface="Wingdings" pitchFamily="2" charset="2"/>
              <a:buChar char="v"/>
            </a:pPr>
            <a:endParaRPr lang="pt-BR" sz="2000" smtClean="0">
              <a:solidFill>
                <a:srgbClr val="320E04"/>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a:t>
            </a:r>
            <a:r>
              <a:rPr lang="pt-PT" sz="2300" dirty="0" smtClean="0">
                <a:solidFill>
                  <a:schemeClr val="tx2">
                    <a:satMod val="130000"/>
                  </a:schemeClr>
                </a:solidFill>
              </a:rPr>
              <a:t>Resultados gastrointestinais por grupo de idade gestacional</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lnSpc>
                <a:spcPct val="80000"/>
              </a:lnSpc>
              <a:buFont typeface="Wingdings" pitchFamily="2" charset="2"/>
              <a:buChar char="v"/>
            </a:pPr>
            <a:r>
              <a:rPr lang="pt-PT" sz="1900" smtClean="0">
                <a:solidFill>
                  <a:srgbClr val="320E04"/>
                </a:solidFill>
              </a:rPr>
              <a:t> </a:t>
            </a:r>
            <a:r>
              <a:rPr lang="pt-PT" sz="1900" smtClean="0">
                <a:solidFill>
                  <a:srgbClr val="FF3300"/>
                </a:solidFill>
              </a:rPr>
              <a:t>Metade dos casos de ECN no estudo ocorreu em lactentes &lt; 29 semanas</a:t>
            </a:r>
            <a:r>
              <a:rPr lang="pt-PT" sz="1900" smtClean="0">
                <a:solidFill>
                  <a:srgbClr val="320E04"/>
                </a:solidFill>
              </a:rPr>
              <a:t> (</a:t>
            </a:r>
            <a:r>
              <a:rPr lang="pt-PT" sz="1900" smtClean="0">
                <a:solidFill>
                  <a:srgbClr val="0000FF"/>
                </a:solidFill>
              </a:rPr>
              <a:t>tabela 2</a:t>
            </a:r>
            <a:r>
              <a:rPr lang="pt-PT" sz="1900" smtClean="0">
                <a:solidFill>
                  <a:srgbClr val="320E04"/>
                </a:solidFill>
              </a:rPr>
              <a:t>).</a:t>
            </a:r>
          </a:p>
          <a:p>
            <a:pPr marL="26988" algn="just">
              <a:lnSpc>
                <a:spcPct val="80000"/>
              </a:lnSpc>
              <a:buFont typeface="Wingdings" pitchFamily="2" charset="2"/>
              <a:buChar char="v"/>
            </a:pPr>
            <a:endParaRPr lang="pt-PT" sz="1900" smtClean="0">
              <a:solidFill>
                <a:srgbClr val="320E04"/>
              </a:solidFill>
            </a:endParaRPr>
          </a:p>
          <a:p>
            <a:pPr marL="26988" algn="just">
              <a:lnSpc>
                <a:spcPct val="80000"/>
              </a:lnSpc>
              <a:buFont typeface="Wingdings" pitchFamily="2" charset="2"/>
              <a:buChar char="v"/>
            </a:pPr>
            <a:r>
              <a:rPr lang="pt-PT" sz="1900" smtClean="0">
                <a:solidFill>
                  <a:srgbClr val="320E04"/>
                </a:solidFill>
              </a:rPr>
              <a:t> </a:t>
            </a:r>
            <a:r>
              <a:rPr lang="pt-PT" sz="1900" smtClean="0">
                <a:solidFill>
                  <a:srgbClr val="FF3300"/>
                </a:solidFill>
              </a:rPr>
              <a:t>O número de episódios de todos estágios NEC</a:t>
            </a:r>
            <a:r>
              <a:rPr lang="pt-PT" sz="1900" smtClean="0">
                <a:solidFill>
                  <a:srgbClr val="320E04"/>
                </a:solidFill>
              </a:rPr>
              <a:t> foi de 32 /83 (</a:t>
            </a:r>
            <a:r>
              <a:rPr lang="pt-PT" sz="1900" smtClean="0">
                <a:solidFill>
                  <a:srgbClr val="FF3300"/>
                </a:solidFill>
              </a:rPr>
              <a:t>39%) no grupo &lt; 29 semanas</a:t>
            </a:r>
            <a:r>
              <a:rPr lang="pt-PT" sz="1900" smtClean="0">
                <a:solidFill>
                  <a:srgbClr val="320E04"/>
                </a:solidFill>
              </a:rPr>
              <a:t> e 32/312 (</a:t>
            </a:r>
            <a:r>
              <a:rPr lang="pt-PT" sz="1900" smtClean="0">
                <a:solidFill>
                  <a:srgbClr val="FF3300"/>
                </a:solidFill>
              </a:rPr>
              <a:t>10%) no grupo ≥ de 29 semanas</a:t>
            </a:r>
            <a:r>
              <a:rPr lang="pt-PT" sz="1900" smtClean="0">
                <a:solidFill>
                  <a:srgbClr val="320E04"/>
                </a:solidFill>
              </a:rPr>
              <a:t>  (</a:t>
            </a:r>
            <a:r>
              <a:rPr lang="pt-PT" sz="1900" b="1" smtClean="0">
                <a:solidFill>
                  <a:srgbClr val="320E04"/>
                </a:solidFill>
              </a:rPr>
              <a:t>RR 3,7 , IC de 95 % 2,4-5,7</a:t>
            </a:r>
            <a:r>
              <a:rPr lang="pt-PT" sz="1900" smtClean="0">
                <a:solidFill>
                  <a:srgbClr val="320E04"/>
                </a:solidFill>
              </a:rPr>
              <a:t>). </a:t>
            </a:r>
            <a:r>
              <a:rPr lang="pt-PT" sz="1900" smtClean="0">
                <a:solidFill>
                  <a:srgbClr val="FF3300"/>
                </a:solidFill>
              </a:rPr>
              <a:t>O risco de Estágio II/III NEC também foi maior neste grupo</a:t>
            </a:r>
            <a:r>
              <a:rPr lang="pt-PT" sz="1900" smtClean="0">
                <a:solidFill>
                  <a:srgbClr val="320E04"/>
                </a:solidFill>
              </a:rPr>
              <a:t> (</a:t>
            </a:r>
            <a:r>
              <a:rPr lang="pt-PT" sz="1900" b="1" smtClean="0">
                <a:solidFill>
                  <a:srgbClr val="320E04"/>
                </a:solidFill>
              </a:rPr>
              <a:t>RR 3.1, IC 95 % 1,6-5,9</a:t>
            </a:r>
            <a:r>
              <a:rPr lang="pt-PT" sz="1900" smtClean="0">
                <a:solidFill>
                  <a:srgbClr val="320E04"/>
                </a:solidFill>
              </a:rPr>
              <a:t>).</a:t>
            </a:r>
          </a:p>
          <a:p>
            <a:pPr marL="26988" algn="just">
              <a:lnSpc>
                <a:spcPct val="80000"/>
              </a:lnSpc>
              <a:buFont typeface="Wingdings" pitchFamily="2" charset="2"/>
              <a:buChar char="v"/>
            </a:pPr>
            <a:endParaRPr lang="pt-PT" sz="1900" smtClean="0">
              <a:solidFill>
                <a:srgbClr val="320E04"/>
              </a:solidFill>
            </a:endParaRPr>
          </a:p>
          <a:p>
            <a:pPr marL="26988" algn="just">
              <a:lnSpc>
                <a:spcPct val="80000"/>
              </a:lnSpc>
              <a:buFont typeface="Wingdings" pitchFamily="2" charset="2"/>
              <a:buChar char="v"/>
            </a:pPr>
            <a:r>
              <a:rPr lang="pt-PT" sz="1900" smtClean="0">
                <a:solidFill>
                  <a:srgbClr val="320E04"/>
                </a:solidFill>
              </a:rPr>
              <a:t> Quase todos os </a:t>
            </a:r>
            <a:r>
              <a:rPr lang="pt-PT" sz="1900" smtClean="0">
                <a:solidFill>
                  <a:srgbClr val="FF3300"/>
                </a:solidFill>
              </a:rPr>
              <a:t>resultados adversos gastrintestinais</a:t>
            </a:r>
            <a:r>
              <a:rPr lang="pt-PT" sz="1900" smtClean="0">
                <a:solidFill>
                  <a:srgbClr val="320E04"/>
                </a:solidFill>
              </a:rPr>
              <a:t> foram significativamente </a:t>
            </a:r>
            <a:r>
              <a:rPr lang="pt-PT" sz="1900" smtClean="0">
                <a:solidFill>
                  <a:srgbClr val="FF3300"/>
                </a:solidFill>
              </a:rPr>
              <a:t>mais prováveis em crianças &lt; 29 semanas</a:t>
            </a:r>
            <a:r>
              <a:rPr lang="pt-PT" sz="1900" smtClean="0">
                <a:solidFill>
                  <a:srgbClr val="320E04"/>
                </a:solidFill>
              </a:rPr>
              <a:t>: a cirurgia abdominal foi necessária em 10 crianças (12%), perfuração gastrointestinal em 7 crianças (8%), íleo séptico em 9 (11%) e colestase no 28 (35%). </a:t>
            </a:r>
          </a:p>
          <a:p>
            <a:pPr marL="26988" algn="just">
              <a:lnSpc>
                <a:spcPct val="80000"/>
              </a:lnSpc>
              <a:buFont typeface="Wingdings" pitchFamily="2" charset="2"/>
              <a:buChar char="v"/>
            </a:pPr>
            <a:endParaRPr lang="pt-PT" sz="1900" smtClean="0">
              <a:solidFill>
                <a:srgbClr val="320E04"/>
              </a:solidFill>
            </a:endParaRPr>
          </a:p>
          <a:p>
            <a:pPr marL="26988" algn="just">
              <a:lnSpc>
                <a:spcPct val="80000"/>
              </a:lnSpc>
              <a:buFont typeface="Wingdings" pitchFamily="2" charset="2"/>
              <a:buChar char="v"/>
            </a:pPr>
            <a:r>
              <a:rPr lang="pt-PT" sz="1900" smtClean="0">
                <a:solidFill>
                  <a:srgbClr val="320E04"/>
                </a:solidFill>
              </a:rPr>
              <a:t> Não houve evidência de uma diferença nos resultados gastrointestinais entre grupos de alimentação precoce e tardia nas crianças &lt; 29 semanas (dados não apresentados).</a:t>
            </a:r>
          </a:p>
          <a:p>
            <a:pPr marL="26988" algn="just">
              <a:lnSpc>
                <a:spcPct val="80000"/>
              </a:lnSpc>
              <a:buFont typeface="Wingdings" pitchFamily="2" charset="2"/>
              <a:buChar char="v"/>
            </a:pPr>
            <a:endParaRPr lang="pt-PT" sz="1900" smtClean="0">
              <a:solidFill>
                <a:srgbClr val="320E04"/>
              </a:solidFill>
            </a:endParaRPr>
          </a:p>
          <a:p>
            <a:pPr marL="26988" algn="ctr">
              <a:lnSpc>
                <a:spcPct val="80000"/>
              </a:lnSpc>
              <a:buFont typeface="Wingdings" pitchFamily="2" charset="2"/>
              <a:buChar char="v"/>
            </a:pPr>
            <a:r>
              <a:rPr lang="pt-PT" sz="1900" smtClean="0">
                <a:solidFill>
                  <a:srgbClr val="320E04"/>
                </a:solidFill>
              </a:rPr>
              <a:t> O </a:t>
            </a:r>
            <a:r>
              <a:rPr lang="pt-PT" sz="1900" smtClean="0">
                <a:solidFill>
                  <a:srgbClr val="0000FF"/>
                </a:solidFill>
              </a:rPr>
              <a:t>único fator significativamente associado com o risco NEC foi</a:t>
            </a:r>
            <a:br>
              <a:rPr lang="pt-PT" sz="1900" smtClean="0">
                <a:solidFill>
                  <a:srgbClr val="0000FF"/>
                </a:solidFill>
              </a:rPr>
            </a:br>
            <a:r>
              <a:rPr lang="pt-PT" sz="1900" smtClean="0">
                <a:solidFill>
                  <a:srgbClr val="0000FF"/>
                </a:solidFill>
              </a:rPr>
              <a:t>o leite materno, com uma redução de pelo menos 50% do risco naqueles que o receberam antes de alcançar nutrição enteral plena (</a:t>
            </a:r>
            <a:r>
              <a:rPr lang="pt-PT" sz="1900" b="1" smtClean="0">
                <a:solidFill>
                  <a:srgbClr val="0000FF"/>
                </a:solidFill>
              </a:rPr>
              <a:t>RR 0.46, 95% CI 0,27-0,78</a:t>
            </a:r>
            <a:r>
              <a:rPr lang="pt-PT" sz="1900" smtClean="0">
                <a:solidFill>
                  <a:srgbClr val="0000FF"/>
                </a:solidFill>
              </a:rPr>
              <a:t>) (tabela 3)</a:t>
            </a:r>
            <a:endParaRPr lang="pt-BR" sz="1900" smtClean="0">
              <a:solidFill>
                <a:srgbClr val="0000FF"/>
              </a:solidFill>
            </a:endParaRPr>
          </a:p>
          <a:p>
            <a:pPr marL="26988" algn="ctr">
              <a:lnSpc>
                <a:spcPct val="80000"/>
              </a:lnSpc>
            </a:pPr>
            <a:endParaRPr lang="pt-BR" sz="1900" smtClean="0">
              <a:solidFill>
                <a:srgbClr val="0000FF"/>
              </a:solidFill>
            </a:endParaRPr>
          </a:p>
          <a:p>
            <a:pPr marL="26988" algn="just">
              <a:lnSpc>
                <a:spcPct val="80000"/>
              </a:lnSpc>
              <a:buFont typeface="Wingdings" pitchFamily="2" charset="2"/>
              <a:buChar char="v"/>
            </a:pPr>
            <a:endParaRPr lang="pt-BR" sz="1700" smtClean="0">
              <a:solidFill>
                <a:srgbClr val="0000FF"/>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16013" y="0"/>
            <a:ext cx="7777162" cy="504825"/>
          </a:xfrm>
        </p:spPr>
        <p:txBody>
          <a:bodyPr>
            <a:noAutofit/>
          </a:bodyPr>
          <a:lstStyle/>
          <a:p>
            <a:pPr fontAlgn="auto">
              <a:spcAft>
                <a:spcPts val="0"/>
              </a:spcAft>
              <a:defRPr/>
            </a:pPr>
            <a:r>
              <a:rPr lang="pt-BR" sz="2400" dirty="0" smtClean="0">
                <a:solidFill>
                  <a:schemeClr val="tx2">
                    <a:satMod val="130000"/>
                  </a:schemeClr>
                </a:solidFill>
              </a:rPr>
              <a:t> </a:t>
            </a:r>
            <a:r>
              <a:rPr lang="pt-PT" sz="2400" dirty="0" smtClean="0">
                <a:solidFill>
                  <a:schemeClr val="tx2">
                    <a:satMod val="130000"/>
                  </a:schemeClr>
                </a:solidFill>
              </a:rPr>
              <a:t>Resultados alimentares por grupo de idade gestacional</a:t>
            </a:r>
            <a:endParaRPr lang="pt-BR" sz="2400" dirty="0">
              <a:solidFill>
                <a:schemeClr val="tx2">
                  <a:satMod val="130000"/>
                </a:schemeClr>
              </a:solidFill>
            </a:endParaRPr>
          </a:p>
        </p:txBody>
      </p:sp>
      <p:sp>
        <p:nvSpPr>
          <p:cNvPr id="3" name="Subtítulo 2"/>
          <p:cNvSpPr>
            <a:spLocks noGrp="1"/>
          </p:cNvSpPr>
          <p:nvPr>
            <p:ph type="subTitle" idx="1"/>
          </p:nvPr>
        </p:nvSpPr>
        <p:spPr>
          <a:xfrm>
            <a:off x="1116013" y="1125538"/>
            <a:ext cx="7848600" cy="5543550"/>
          </a:xfrm>
        </p:spPr>
        <p:txBody>
          <a:bodyPr>
            <a:normAutofit/>
          </a:bodyPr>
          <a:lstStyle/>
          <a:p>
            <a:pPr algn="just" fontAlgn="auto">
              <a:spcAft>
                <a:spcPts val="0"/>
              </a:spcAft>
              <a:buFont typeface="Wingdings 2"/>
              <a:buNone/>
              <a:defRPr/>
            </a:pPr>
            <a:endParaRPr lang="pt-BR" sz="2200" dirty="0" smtClean="0"/>
          </a:p>
        </p:txBody>
      </p:sp>
      <p:pic>
        <p:nvPicPr>
          <p:cNvPr id="22532" name="Imagem 4"/>
          <p:cNvPicPr>
            <a:picLocks noChangeAspect="1" noChangeArrowheads="1"/>
          </p:cNvPicPr>
          <p:nvPr/>
        </p:nvPicPr>
        <p:blipFill>
          <a:blip r:embed="rId3"/>
          <a:srcRect/>
          <a:stretch>
            <a:fillRect/>
          </a:stretch>
        </p:blipFill>
        <p:spPr bwMode="auto">
          <a:xfrm>
            <a:off x="1042988" y="620713"/>
            <a:ext cx="8101012" cy="604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a:t>
            </a:r>
            <a:r>
              <a:rPr lang="pt-PT" sz="2300" dirty="0" smtClean="0">
                <a:solidFill>
                  <a:schemeClr val="tx2">
                    <a:satMod val="130000"/>
                  </a:schemeClr>
                </a:solidFill>
              </a:rPr>
              <a:t>Resultados gastrointestinais por grupo de idade gestacional</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fontAlgn="auto">
              <a:spcAft>
                <a:spcPts val="0"/>
              </a:spcAft>
              <a:buFont typeface="Wingdings 2"/>
              <a:buNone/>
              <a:defRPr/>
            </a:pPr>
            <a:r>
              <a:rPr lang="pt-PT" sz="2400" dirty="0" smtClean="0"/>
              <a:t> </a:t>
            </a:r>
            <a:endParaRPr lang="pt-BR" sz="2400" dirty="0" smtClean="0"/>
          </a:p>
          <a:p>
            <a:pPr algn="just" fontAlgn="auto">
              <a:spcAft>
                <a:spcPts val="0"/>
              </a:spcAft>
              <a:buFont typeface="Wingdings" pitchFamily="2" charset="2"/>
              <a:buChar char="v"/>
              <a:defRPr/>
            </a:pPr>
            <a:endParaRPr lang="pt-BR" sz="2200" dirty="0" smtClean="0"/>
          </a:p>
        </p:txBody>
      </p:sp>
      <p:pic>
        <p:nvPicPr>
          <p:cNvPr id="24580" name="Imagem 3"/>
          <p:cNvPicPr>
            <a:picLocks noChangeAspect="1" noChangeArrowheads="1"/>
          </p:cNvPicPr>
          <p:nvPr/>
        </p:nvPicPr>
        <p:blipFill>
          <a:blip r:embed="rId3"/>
          <a:srcRect/>
          <a:stretch>
            <a:fillRect/>
          </a:stretch>
        </p:blipFill>
        <p:spPr bwMode="auto">
          <a:xfrm>
            <a:off x="2484438" y="692150"/>
            <a:ext cx="5040312" cy="616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a:t>
            </a:r>
            <a:r>
              <a:rPr lang="pt-PT" sz="2400" dirty="0" smtClean="0">
                <a:solidFill>
                  <a:schemeClr val="tx2">
                    <a:satMod val="130000"/>
                  </a:schemeClr>
                </a:solidFill>
              </a:rPr>
              <a:t>Volumes de leite tolerados em crianças &lt; 29 semanas</a:t>
            </a:r>
            <a:endParaRPr lang="pt-BR" sz="2400" dirty="0">
              <a:solidFill>
                <a:schemeClr val="tx2">
                  <a:satMod val="130000"/>
                </a:schemeClr>
              </a:solidFill>
            </a:endParaRPr>
          </a:p>
        </p:txBody>
      </p:sp>
      <p:sp>
        <p:nvSpPr>
          <p:cNvPr id="3" name="Subtítulo 2"/>
          <p:cNvSpPr>
            <a:spLocks noGrp="1"/>
          </p:cNvSpPr>
          <p:nvPr>
            <p:ph type="subTitle" idx="1"/>
          </p:nvPr>
        </p:nvSpPr>
        <p:spPr>
          <a:xfrm>
            <a:off x="1116013" y="908050"/>
            <a:ext cx="7848600" cy="2665413"/>
          </a:xfrm>
        </p:spPr>
        <p:txBody>
          <a:bodyPr>
            <a:normAutofit/>
          </a:bodyPr>
          <a:lstStyle/>
          <a:p>
            <a:pPr marL="26988" algn="just">
              <a:buFont typeface="Wingdings" pitchFamily="2" charset="2"/>
              <a:buChar char="v"/>
            </a:pPr>
            <a:r>
              <a:rPr lang="pt-PT" sz="2400" smtClean="0">
                <a:solidFill>
                  <a:srgbClr val="320E04"/>
                </a:solidFill>
              </a:rPr>
              <a:t> </a:t>
            </a:r>
            <a:r>
              <a:rPr lang="pt-PT" sz="1800" smtClean="0">
                <a:solidFill>
                  <a:srgbClr val="320E04"/>
                </a:solidFill>
              </a:rPr>
              <a:t>O volume médio de leite tolerado pelas crianças &lt; 29 semanas </a:t>
            </a:r>
            <a:br>
              <a:rPr lang="pt-PT" sz="1800" smtClean="0">
                <a:solidFill>
                  <a:srgbClr val="320E04"/>
                </a:solidFill>
              </a:rPr>
            </a:br>
            <a:r>
              <a:rPr lang="pt-PT" sz="1800" smtClean="0">
                <a:solidFill>
                  <a:srgbClr val="320E04"/>
                </a:solidFill>
              </a:rPr>
              <a:t>nos primeiros 10 dias de vida foi muito menor do que o </a:t>
            </a:r>
            <a:br>
              <a:rPr lang="pt-PT" sz="1800" smtClean="0">
                <a:solidFill>
                  <a:srgbClr val="320E04"/>
                </a:solidFill>
              </a:rPr>
            </a:br>
            <a:r>
              <a:rPr lang="pt-PT" sz="1800" smtClean="0">
                <a:solidFill>
                  <a:srgbClr val="320E04"/>
                </a:solidFill>
              </a:rPr>
              <a:t>alvo do estudo (</a:t>
            </a:r>
            <a:r>
              <a:rPr lang="pt-PT" sz="1800" smtClean="0">
                <a:solidFill>
                  <a:srgbClr val="0000FF"/>
                </a:solidFill>
              </a:rPr>
              <a:t>Figura 2</a:t>
            </a:r>
            <a:r>
              <a:rPr lang="pt-PT" sz="1800" smtClean="0">
                <a:solidFill>
                  <a:srgbClr val="320E04"/>
                </a:solidFill>
              </a:rPr>
              <a:t>)</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A tolerância nos grupos de alimentação precoce e tardia foi de volumes médios &lt; 20 ml/kg/dia nos primeiro 10 dias de vida, com uma taxa de avanço posterior que manteve-se mais lenta do que o regime de alimentação alvo.</a:t>
            </a:r>
            <a:endParaRPr lang="pt-BR" sz="1800" smtClean="0">
              <a:solidFill>
                <a:srgbClr val="320E04"/>
              </a:solidFill>
            </a:endParaRPr>
          </a:p>
          <a:p>
            <a:pPr marL="26988" algn="just">
              <a:buFont typeface="Wingdings" pitchFamily="2" charset="2"/>
              <a:buChar char="v"/>
            </a:pPr>
            <a:endParaRPr lang="pt-BR" sz="1800" smtClean="0">
              <a:solidFill>
                <a:srgbClr val="320E04"/>
              </a:solidFill>
            </a:endParaRPr>
          </a:p>
          <a:p>
            <a:pPr marL="26988" algn="just"/>
            <a:endParaRPr lang="pt-BR" sz="2400" smtClean="0">
              <a:solidFill>
                <a:srgbClr val="320E04"/>
              </a:solidFill>
            </a:endParaRPr>
          </a:p>
          <a:p>
            <a:pPr marL="26988" algn="just">
              <a:buFont typeface="Wingdings" pitchFamily="2" charset="2"/>
              <a:buChar char="v"/>
            </a:pPr>
            <a:endParaRPr lang="pt-BR" sz="2200" smtClean="0">
              <a:solidFill>
                <a:srgbClr val="320E04"/>
              </a:solidFill>
            </a:endParaRPr>
          </a:p>
        </p:txBody>
      </p:sp>
      <p:pic>
        <p:nvPicPr>
          <p:cNvPr id="4" name="Imagem 3"/>
          <p:cNvPicPr>
            <a:picLocks noChangeAspect="1" noChangeArrowheads="1"/>
          </p:cNvPicPr>
          <p:nvPr/>
        </p:nvPicPr>
        <p:blipFill>
          <a:blip r:embed="rId3"/>
          <a:srcRect/>
          <a:stretch>
            <a:fillRect/>
          </a:stretch>
        </p:blipFill>
        <p:spPr bwMode="auto">
          <a:xfrm>
            <a:off x="1908175" y="3644900"/>
            <a:ext cx="5664200" cy="2725738"/>
          </a:xfrm>
          <a:prstGeom prst="rect">
            <a:avLst/>
          </a:prstGeom>
          <a:noFill/>
          <a:ln w="76200">
            <a:solidFill>
              <a:srgbClr val="0000FF"/>
            </a:solidFill>
            <a:miter lim="800000"/>
            <a:headEnd/>
            <a:tailEnd/>
          </a:ln>
          <a:effectLst>
            <a:outerShdw dist="50800" dir="5400000" sx="111000" sy="111000" algn="ctr" rotWithShape="0">
              <a:schemeClr val="tx1"/>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D</a:t>
            </a:r>
            <a:r>
              <a:rPr lang="pt-PT" sz="2300" dirty="0" smtClean="0">
                <a:solidFill>
                  <a:schemeClr val="tx2">
                    <a:satMod val="130000"/>
                  </a:schemeClr>
                </a:solidFill>
              </a:rPr>
              <a:t>iscussão </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2400" smtClean="0">
                <a:solidFill>
                  <a:srgbClr val="320E04"/>
                </a:solidFill>
              </a:rPr>
              <a:t> </a:t>
            </a:r>
            <a:r>
              <a:rPr lang="pt-PT" sz="1800" smtClean="0">
                <a:solidFill>
                  <a:srgbClr val="320E04"/>
                </a:solidFill>
              </a:rPr>
              <a:t>Este estudo confirmou que as crianças com uma combinação de gestação </a:t>
            </a:r>
            <a:r>
              <a:rPr lang="pt-PT" sz="1800" b="1" smtClean="0">
                <a:solidFill>
                  <a:srgbClr val="FF3300"/>
                </a:solidFill>
              </a:rPr>
              <a:t>&lt; 29 semanas</a:t>
            </a:r>
            <a:r>
              <a:rPr lang="pt-PT" sz="1800" smtClean="0">
                <a:solidFill>
                  <a:srgbClr val="320E04"/>
                </a:solidFill>
              </a:rPr>
              <a:t>, </a:t>
            </a:r>
            <a:r>
              <a:rPr lang="pt-PT" sz="1800" b="1" smtClean="0">
                <a:solidFill>
                  <a:srgbClr val="FF3300"/>
                </a:solidFill>
              </a:rPr>
              <a:t>restrição de crescimento intrauterino e fluxo sanguíneo anormal ao Doppler pré-natal</a:t>
            </a:r>
            <a:r>
              <a:rPr lang="pt-PT" sz="1800" smtClean="0">
                <a:solidFill>
                  <a:srgbClr val="320E04"/>
                </a:solidFill>
              </a:rPr>
              <a:t> têm uma </a:t>
            </a:r>
            <a:r>
              <a:rPr lang="pt-PT" sz="1800" b="1" smtClean="0">
                <a:solidFill>
                  <a:srgbClr val="FF3300"/>
                </a:solidFill>
              </a:rPr>
              <a:t>taxa muito elevada de NEC e outras doenças gastrintestinais. </a:t>
            </a:r>
          </a:p>
          <a:p>
            <a:pPr marL="26988" algn="just">
              <a:buFont typeface="Wingdings" pitchFamily="2" charset="2"/>
              <a:buChar char="v"/>
            </a:pPr>
            <a:endParaRPr lang="pt-PT" sz="1800" b="1" smtClean="0">
              <a:solidFill>
                <a:srgbClr val="FF3300"/>
              </a:solidFill>
            </a:endParaRPr>
          </a:p>
          <a:p>
            <a:pPr marL="26988" algn="just">
              <a:buFont typeface="Wingdings" pitchFamily="2" charset="2"/>
              <a:buChar char="v"/>
            </a:pPr>
            <a:r>
              <a:rPr lang="pt-PT" sz="1800" smtClean="0">
                <a:solidFill>
                  <a:srgbClr val="320E04"/>
                </a:solidFill>
              </a:rPr>
              <a:t> Menor tempo de gestação foi um fator de risco adicional para intolerância alimentar e NEC, além do Doppler anormal (90% dos bebês &lt; 29 semanas apresentaram intolerância alimentar e 39% desenvolveram NEC).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A randomização para introdução do leite precoce ou tardio, não modificou este risco, entretanto o aleitamento materno durante o avanço da alimentação foi associada a uma redução do risco de NEC.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a:t>
            </a:r>
            <a:r>
              <a:rPr lang="pt-PT" sz="1800" smtClean="0">
                <a:solidFill>
                  <a:srgbClr val="FF3300"/>
                </a:solidFill>
              </a:rPr>
              <a:t>Este grupo de alto risco tolerou mais tardiamente os alimentos enterais, com uma idade média de 28 dias</a:t>
            </a:r>
            <a:r>
              <a:rPr lang="pt-PT" sz="1800" smtClean="0">
                <a:solidFill>
                  <a:srgbClr val="320E04"/>
                </a:solidFill>
              </a:rPr>
              <a:t> </a:t>
            </a:r>
            <a:r>
              <a:rPr lang="pt-PT" sz="1800" smtClean="0">
                <a:solidFill>
                  <a:srgbClr val="FF3300"/>
                </a:solidFill>
              </a:rPr>
              <a:t>para atingir a alimentação completa</a:t>
            </a:r>
            <a:r>
              <a:rPr lang="pt-PT" sz="1800" smtClean="0">
                <a:solidFill>
                  <a:srgbClr val="320E04"/>
                </a:solidFill>
              </a:rPr>
              <a:t>, sugerindo que os alimentos devem ser adaptados de forma diferente em outros grupos pré-termo.</a:t>
            </a:r>
            <a:endParaRPr lang="pt-BR" sz="1800" smtClean="0">
              <a:solidFill>
                <a:srgbClr val="320E04"/>
              </a:solidFill>
            </a:endParaRPr>
          </a:p>
          <a:p>
            <a:pPr marL="26988" algn="just"/>
            <a:endParaRPr lang="pt-BR" sz="2400" smtClean="0">
              <a:solidFill>
                <a:srgbClr val="320E04"/>
              </a:solidFill>
            </a:endParaRPr>
          </a:p>
          <a:p>
            <a:pPr marL="26988" algn="just">
              <a:buFont typeface="Wingdings" pitchFamily="2" charset="2"/>
              <a:buChar char="v"/>
            </a:pPr>
            <a:endParaRPr lang="pt-BR" sz="2200" smtClean="0">
              <a:solidFill>
                <a:srgbClr val="320E04"/>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D</a:t>
            </a:r>
            <a:r>
              <a:rPr lang="pt-PT" sz="2300" dirty="0" smtClean="0">
                <a:solidFill>
                  <a:schemeClr val="tx2">
                    <a:satMod val="130000"/>
                  </a:schemeClr>
                </a:solidFill>
              </a:rPr>
              <a:t>iscussão </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2400" smtClean="0">
                <a:solidFill>
                  <a:srgbClr val="320E04"/>
                </a:solidFill>
              </a:rPr>
              <a:t> </a:t>
            </a:r>
            <a:r>
              <a:rPr lang="pt-PT" sz="1800" smtClean="0">
                <a:solidFill>
                  <a:srgbClr val="320E04"/>
                </a:solidFill>
              </a:rPr>
              <a:t>Estudos têm mostrado a influência do Doppler pré-natal sobre complicações neonatais graves, como NEC</a:t>
            </a:r>
            <a:r>
              <a:rPr lang="pt-PT" sz="1800" baseline="30000" smtClean="0">
                <a:solidFill>
                  <a:srgbClr val="320E04"/>
                </a:solidFill>
              </a:rPr>
              <a:t>2</a:t>
            </a:r>
            <a:r>
              <a:rPr lang="pt-PT" sz="1800" smtClean="0">
                <a:solidFill>
                  <a:srgbClr val="320E04"/>
                </a:solidFill>
              </a:rPr>
              <a:t>, mas poucos têm relatado a incidência de intolerância alimentar.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Resultados semelhantes ao estudo em questão foram documentados por Robel-Tillig et al</a:t>
            </a:r>
            <a:r>
              <a:rPr lang="pt-PT" sz="1800" baseline="30000" smtClean="0">
                <a:solidFill>
                  <a:srgbClr val="320E04"/>
                </a:solidFill>
              </a:rPr>
              <a:t>10</a:t>
            </a:r>
            <a:r>
              <a:rPr lang="pt-PT" sz="1800" smtClean="0">
                <a:solidFill>
                  <a:srgbClr val="320E04"/>
                </a:solidFill>
              </a:rPr>
              <a:t>, que encontraram uma incidência muito alta de dismotilidade intestinal e um atraso na tolerância alimentar em bebês com índice anormal de pulsatilidade da artéria umbilical.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Entretanto, isto não foi encontrado por Mihatsch et al</a:t>
            </a:r>
            <a:r>
              <a:rPr lang="pt-PT" sz="1800" baseline="30000" smtClean="0">
                <a:solidFill>
                  <a:srgbClr val="320E04"/>
                </a:solidFill>
              </a:rPr>
              <a:t>11</a:t>
            </a:r>
            <a:r>
              <a:rPr lang="pt-PT" sz="1800" smtClean="0">
                <a:solidFill>
                  <a:srgbClr val="320E04"/>
                </a:solidFill>
              </a:rPr>
              <a:t> ou por Adiotomre et al</a:t>
            </a:r>
            <a:r>
              <a:rPr lang="pt-PT" sz="1800" baseline="30000" smtClean="0">
                <a:solidFill>
                  <a:srgbClr val="320E04"/>
                </a:solidFill>
              </a:rPr>
              <a:t>12</a:t>
            </a:r>
            <a:r>
              <a:rPr lang="pt-PT" sz="1800" smtClean="0">
                <a:solidFill>
                  <a:srgbClr val="320E04"/>
                </a:solidFill>
              </a:rPr>
              <a:t> com semelhantes achados do Doppler fetal.  </a:t>
            </a:r>
            <a:endParaRPr lang="pt-BR" sz="1800" smtClean="0">
              <a:solidFill>
                <a:srgbClr val="320E04"/>
              </a:solidFill>
            </a:endParaRPr>
          </a:p>
          <a:p>
            <a:pPr marL="26988" algn="just"/>
            <a:endParaRPr lang="pt-BR" sz="2400" smtClean="0">
              <a:solidFill>
                <a:srgbClr val="320E04"/>
              </a:solidFill>
            </a:endParaRPr>
          </a:p>
          <a:p>
            <a:pPr marL="26988" algn="just">
              <a:buFont typeface="Wingdings" pitchFamily="2" charset="2"/>
              <a:buChar char="v"/>
            </a:pPr>
            <a:endParaRPr lang="pt-BR" sz="2200" smtClean="0">
              <a:solidFill>
                <a:srgbClr val="320E04"/>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261938"/>
            <a:ext cx="8243887" cy="503237"/>
          </a:xfrm>
        </p:spPr>
        <p:txBody>
          <a:bodyPr>
            <a:noAutofit/>
          </a:bodyPr>
          <a:lstStyle/>
          <a:p>
            <a:pPr fontAlgn="auto">
              <a:spcAft>
                <a:spcPts val="0"/>
              </a:spcAft>
              <a:defRPr/>
            </a:pPr>
            <a:r>
              <a:rPr lang="pt-BR" sz="2300" dirty="0" smtClean="0">
                <a:solidFill>
                  <a:schemeClr val="tx2">
                    <a:satMod val="130000"/>
                  </a:schemeClr>
                </a:solidFill>
              </a:rPr>
              <a:t> D</a:t>
            </a:r>
            <a:r>
              <a:rPr lang="pt-PT" sz="2300" dirty="0" smtClean="0">
                <a:solidFill>
                  <a:schemeClr val="tx2">
                    <a:satMod val="130000"/>
                  </a:schemeClr>
                </a:solidFill>
              </a:rPr>
              <a:t>iscussão </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2400" smtClean="0">
                <a:solidFill>
                  <a:srgbClr val="320E04"/>
                </a:solidFill>
              </a:rPr>
              <a:t> </a:t>
            </a:r>
            <a:r>
              <a:rPr lang="pt-PT" sz="1800" smtClean="0">
                <a:solidFill>
                  <a:srgbClr val="320E04"/>
                </a:solidFill>
              </a:rPr>
              <a:t>Na ausência de uma definição uniforme de intolerância alimentar, estratégias de alimentação são muitas vezes modificados com base em fatores associados com a tolerância à alimentação ou com à NEC, tal como volumes residuais gástricos</a:t>
            </a:r>
            <a:r>
              <a:rPr lang="pt-PT" sz="1800" baseline="30000" smtClean="0">
                <a:solidFill>
                  <a:srgbClr val="320E04"/>
                </a:solidFill>
              </a:rPr>
              <a:t>13,14</a:t>
            </a:r>
            <a:r>
              <a:rPr lang="pt-PT" sz="1800" smtClean="0">
                <a:solidFill>
                  <a:srgbClr val="320E04"/>
                </a:solidFill>
              </a:rPr>
              <a:t> e coloração dos aspirados, distensão abdominal, êmese, presença de sangue nas fezes e apnéia</a:t>
            </a:r>
            <a:r>
              <a:rPr lang="pt-PT" sz="1800" baseline="30000" smtClean="0">
                <a:solidFill>
                  <a:srgbClr val="320E04"/>
                </a:solidFill>
              </a:rPr>
              <a:t>15</a:t>
            </a:r>
            <a:r>
              <a:rPr lang="pt-PT" sz="1800" smtClean="0">
                <a:solidFill>
                  <a:srgbClr val="320E04"/>
                </a:solidFill>
              </a:rPr>
              <a:t>.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Os sintomas que levaram à interrupção ou redução da alimentação nos &lt; 29 semanas ocorreram mediante volumes de alimentação menores de 6 ml/kg/dia, sendo relatados sintomas gastrintestinais ou não-gastrintestinais como motivos igualmente importantes para modificar a alimentação do bebê. </a:t>
            </a:r>
            <a:endParaRPr lang="pt-BR" sz="1800" smtClean="0">
              <a:solidFill>
                <a:srgbClr val="320E04"/>
              </a:solidFill>
            </a:endParaRPr>
          </a:p>
          <a:p>
            <a:pPr marL="26988" algn="just"/>
            <a:endParaRPr lang="pt-BR" sz="2400" smtClean="0">
              <a:solidFill>
                <a:srgbClr val="320E04"/>
              </a:solidFill>
            </a:endParaRPr>
          </a:p>
          <a:p>
            <a:pPr marL="26988" algn="just">
              <a:buFont typeface="Wingdings" pitchFamily="2" charset="2"/>
              <a:buChar char="v"/>
            </a:pPr>
            <a:endParaRPr lang="pt-BR" sz="2200" smtClean="0">
              <a:solidFill>
                <a:srgbClr val="320E04"/>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D</a:t>
            </a:r>
            <a:r>
              <a:rPr lang="pt-PT" sz="2300" dirty="0" smtClean="0">
                <a:solidFill>
                  <a:schemeClr val="tx2">
                    <a:satMod val="130000"/>
                  </a:schemeClr>
                </a:solidFill>
              </a:rPr>
              <a:t>iscussão </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2400" smtClean="0">
                <a:solidFill>
                  <a:srgbClr val="320E04"/>
                </a:solidFill>
              </a:rPr>
              <a:t> </a:t>
            </a:r>
            <a:r>
              <a:rPr lang="pt-PT" sz="1800" smtClean="0">
                <a:solidFill>
                  <a:srgbClr val="320E04"/>
                </a:solidFill>
              </a:rPr>
              <a:t>Uma vez que os alimentos foram iniciados, há a opção de escolha da nutrição enteral mínima e progressão do alimento, que podem ser avançados a taxa rápida ou lenta.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Embora os primeiros estudos sugeriram que um volume pequeno de nutrição enteral acelera a maturação da função gastrintestinal</a:t>
            </a:r>
            <a:r>
              <a:rPr lang="pt-PT" sz="1800" baseline="30000" smtClean="0">
                <a:solidFill>
                  <a:srgbClr val="320E04"/>
                </a:solidFill>
              </a:rPr>
              <a:t>4,16</a:t>
            </a:r>
            <a:r>
              <a:rPr lang="pt-PT" sz="1800" smtClean="0">
                <a:solidFill>
                  <a:srgbClr val="320E04"/>
                </a:solidFill>
              </a:rPr>
              <a:t>, com o avanço lento fornecendo proteção contra NEC</a:t>
            </a:r>
            <a:r>
              <a:rPr lang="pt-PT" sz="1800" baseline="30000" smtClean="0">
                <a:solidFill>
                  <a:srgbClr val="320E04"/>
                </a:solidFill>
              </a:rPr>
              <a:t>5</a:t>
            </a:r>
            <a:r>
              <a:rPr lang="pt-PT" sz="1800" smtClean="0">
                <a:solidFill>
                  <a:srgbClr val="320E04"/>
                </a:solidFill>
              </a:rPr>
              <a:t>, as mais recentes revisões sistemáticas não fornecem evidências conclusivas dos benefícios da alimentação enteral mínima</a:t>
            </a:r>
            <a:r>
              <a:rPr lang="pt-PT" sz="1800" baseline="30000" smtClean="0">
                <a:solidFill>
                  <a:srgbClr val="320E04"/>
                </a:solidFill>
              </a:rPr>
              <a:t>17</a:t>
            </a:r>
            <a:r>
              <a:rPr lang="pt-PT" sz="1800" smtClean="0">
                <a:solidFill>
                  <a:srgbClr val="320E04"/>
                </a:solidFill>
              </a:rPr>
              <a:t> ou progressão lenta</a:t>
            </a:r>
            <a:r>
              <a:rPr lang="pt-PT" sz="1800" baseline="30000" smtClean="0">
                <a:solidFill>
                  <a:srgbClr val="320E04"/>
                </a:solidFill>
              </a:rPr>
              <a:t>18</a:t>
            </a:r>
            <a:r>
              <a:rPr lang="pt-PT" sz="1800" smtClean="0">
                <a:solidFill>
                  <a:srgbClr val="320E04"/>
                </a:solidFill>
              </a:rPr>
              <a:t>.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Estas revisões incluem crianças de alto risco, mas não se concentraram exclusivamente neste grupo de pacientes com prematuridade extrema e Doppler anormal.</a:t>
            </a:r>
            <a:endParaRPr lang="pt-BR" sz="1800" smtClean="0">
              <a:solidFill>
                <a:srgbClr val="320E04"/>
              </a:solidFill>
            </a:endParaRPr>
          </a:p>
          <a:p>
            <a:pPr marL="26988" algn="just"/>
            <a:endParaRPr lang="pt-BR" sz="2400" smtClean="0">
              <a:solidFill>
                <a:srgbClr val="320E04"/>
              </a:solidFill>
            </a:endParaRPr>
          </a:p>
          <a:p>
            <a:pPr marL="26988" algn="just">
              <a:buFont typeface="Wingdings" pitchFamily="2" charset="2"/>
              <a:buChar char="v"/>
            </a:pPr>
            <a:endParaRPr lang="pt-BR" sz="2200" smtClean="0">
              <a:solidFill>
                <a:srgbClr val="320E04"/>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D</a:t>
            </a:r>
            <a:r>
              <a:rPr lang="pt-PT" sz="2300" dirty="0" smtClean="0">
                <a:solidFill>
                  <a:schemeClr val="tx2">
                    <a:satMod val="130000"/>
                  </a:schemeClr>
                </a:solidFill>
              </a:rPr>
              <a:t>iscussão </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2400" smtClean="0">
                <a:solidFill>
                  <a:srgbClr val="320E04"/>
                </a:solidFill>
              </a:rPr>
              <a:t> </a:t>
            </a:r>
            <a:r>
              <a:rPr lang="pt-PT" sz="1800" smtClean="0">
                <a:solidFill>
                  <a:srgbClr val="320E04"/>
                </a:solidFill>
              </a:rPr>
              <a:t>Dois estudos randomizados pequenos utilizaram a nutrição enteral mínima, sendo verificado o efeito da introdução precoce ou tardia de alimentos em crianças com restrição de crescimento com Doppler pré-natal anormal.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Ambos usaram alimentação enteral mínima, e analisaram as idades de introdução de alimentação comparativamente ao ADEPT.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As taxas globais de NEC em todas as idades gestacionais foram de 12% no estudo de Karagianni</a:t>
            </a:r>
            <a:r>
              <a:rPr lang="pt-PT" sz="1800" baseline="30000" smtClean="0">
                <a:solidFill>
                  <a:srgbClr val="320E04"/>
                </a:solidFill>
              </a:rPr>
              <a:t>19</a:t>
            </a:r>
            <a:r>
              <a:rPr lang="pt-PT" sz="1800" smtClean="0">
                <a:solidFill>
                  <a:srgbClr val="320E04"/>
                </a:solidFill>
              </a:rPr>
              <a:t> e apenas 2% (um caso) no estudo  de Van Elburg</a:t>
            </a:r>
            <a:r>
              <a:rPr lang="pt-PT" sz="1800" baseline="30000" smtClean="0">
                <a:solidFill>
                  <a:srgbClr val="320E04"/>
                </a:solidFill>
              </a:rPr>
              <a:t>20</a:t>
            </a:r>
            <a:r>
              <a:rPr lang="pt-PT" sz="1800" smtClean="0">
                <a:solidFill>
                  <a:srgbClr val="320E04"/>
                </a:solidFill>
              </a:rPr>
              <a:t>, comparado com 16% no estudo ADEPT.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É difícil saber se isso está relacionado com qualquer efeito protetor da nutrição enteral mínima, dado número pequeno de pacientes, diferenças</a:t>
            </a:r>
            <a:br>
              <a:rPr lang="pt-PT" sz="1800" smtClean="0">
                <a:solidFill>
                  <a:srgbClr val="320E04"/>
                </a:solidFill>
              </a:rPr>
            </a:br>
            <a:r>
              <a:rPr lang="pt-PT" sz="1800" smtClean="0">
                <a:solidFill>
                  <a:srgbClr val="320E04"/>
                </a:solidFill>
              </a:rPr>
              <a:t>em Doppler pré-natal e distribuição de idades gestacionais entre os estudos.</a:t>
            </a:r>
            <a:endParaRPr lang="pt-BR" sz="2400" smtClean="0">
              <a:solidFill>
                <a:srgbClr val="320E04"/>
              </a:solidFill>
            </a:endParaRPr>
          </a:p>
          <a:p>
            <a:pPr marL="26988" algn="just">
              <a:buFont typeface="Wingdings" pitchFamily="2" charset="2"/>
              <a:buChar char="v"/>
            </a:pPr>
            <a:endParaRPr lang="pt-BR" sz="2200" smtClean="0">
              <a:solidFill>
                <a:srgbClr val="320E04"/>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D</a:t>
            </a:r>
            <a:r>
              <a:rPr lang="pt-PT" sz="2300" dirty="0" smtClean="0">
                <a:solidFill>
                  <a:schemeClr val="tx2">
                    <a:satMod val="130000"/>
                  </a:schemeClr>
                </a:solidFill>
              </a:rPr>
              <a:t>iscussão </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1800" smtClean="0">
                <a:solidFill>
                  <a:srgbClr val="320E04"/>
                </a:solidFill>
              </a:rPr>
              <a:t> Todos os recém-nascidos deste estudo &lt; 29 semanas e 95% dos maiores, tiveram alterações graves ao Doppler com AREDF na artéria umbilical.  </a:t>
            </a:r>
          </a:p>
          <a:p>
            <a:pPr marL="26988" algn="just">
              <a:buFont typeface="Wingdings" pitchFamily="2" charset="2"/>
              <a:buChar char="v"/>
            </a:pPr>
            <a:endParaRPr lang="pt-PT" sz="1800" smtClean="0">
              <a:solidFill>
                <a:srgbClr val="320E04"/>
              </a:solidFill>
            </a:endParaRPr>
          </a:p>
          <a:p>
            <a:pPr marL="26988" algn="just">
              <a:buFont typeface="Wingdings" pitchFamily="2" charset="2"/>
              <a:buChar char="v"/>
            </a:pPr>
            <a:r>
              <a:rPr lang="pt-PT" sz="1800" smtClean="0">
                <a:solidFill>
                  <a:srgbClr val="320E04"/>
                </a:solidFill>
              </a:rPr>
              <a:t> Mesmo no grupo de alto risco &lt; 29 semanas deste estudo , foi encontrado que </a:t>
            </a:r>
            <a:r>
              <a:rPr lang="pt-PT" sz="1800" b="1" smtClean="0">
                <a:solidFill>
                  <a:srgbClr val="0000FF"/>
                </a:solidFill>
              </a:rPr>
              <a:t>o leite materno é protetor contra NEC</a:t>
            </a:r>
            <a:r>
              <a:rPr lang="pt-PT" sz="1800" smtClean="0">
                <a:solidFill>
                  <a:srgbClr val="320E04"/>
                </a:solidFill>
              </a:rPr>
              <a:t>, de acordo com outro estudos observacionais e randomizados</a:t>
            </a:r>
            <a:r>
              <a:rPr lang="pt-PT" sz="1800" baseline="30000" smtClean="0">
                <a:solidFill>
                  <a:srgbClr val="320E04"/>
                </a:solidFill>
              </a:rPr>
              <a:t>21,22</a:t>
            </a:r>
            <a:r>
              <a:rPr lang="pt-PT" sz="1800" smtClean="0">
                <a:solidFill>
                  <a:srgbClr val="320E04"/>
                </a:solidFill>
              </a:rPr>
              <a:t>. </a:t>
            </a:r>
          </a:p>
          <a:p>
            <a:pPr marL="26988" algn="just">
              <a:buFont typeface="Wingdings" pitchFamily="2" charset="2"/>
              <a:buChar char="v"/>
            </a:pPr>
            <a:endParaRPr lang="pt-PT" sz="1800" smtClean="0">
              <a:solidFill>
                <a:srgbClr val="320E04"/>
              </a:solidFill>
            </a:endParaRPr>
          </a:p>
          <a:p>
            <a:pPr marL="26988" algn="ctr">
              <a:buFont typeface="Wingdings" pitchFamily="2" charset="2"/>
              <a:buNone/>
            </a:pPr>
            <a:r>
              <a:rPr lang="pt-PT" sz="1800" smtClean="0">
                <a:solidFill>
                  <a:srgbClr val="320E04"/>
                </a:solidFill>
              </a:rPr>
              <a:t> </a:t>
            </a:r>
            <a:r>
              <a:rPr lang="pt-PT" sz="2800" b="1" smtClean="0">
                <a:solidFill>
                  <a:srgbClr val="0000FF"/>
                </a:solidFill>
              </a:rPr>
              <a:t>Medidas para aumentar a proporção de leite materno durante a introdução de alimentos para esses pacientes deve ser uma prioridade. </a:t>
            </a:r>
            <a:endParaRPr lang="pt-BR" sz="2800" b="1" smtClean="0">
              <a:solidFill>
                <a:srgbClr val="0000FF"/>
              </a:solidFill>
            </a:endParaRPr>
          </a:p>
          <a:p>
            <a:pPr marL="26988" algn="ctr"/>
            <a:endParaRPr lang="pt-BR" sz="2800" b="1" smtClean="0">
              <a:solidFill>
                <a:srgbClr val="0000FF"/>
              </a:solidFill>
            </a:endParaRPr>
          </a:p>
          <a:p>
            <a:pPr marL="26988" algn="just">
              <a:buFont typeface="Wingdings" pitchFamily="2" charset="2"/>
              <a:buChar char="v"/>
            </a:pPr>
            <a:endParaRPr lang="pt-BR" sz="2800" b="1" smtClean="0">
              <a:solidFill>
                <a:srgbClr val="0000FF"/>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00113" y="188913"/>
            <a:ext cx="8243887" cy="503237"/>
          </a:xfrm>
        </p:spPr>
        <p:txBody>
          <a:bodyPr>
            <a:noAutofit/>
          </a:bodyPr>
          <a:lstStyle/>
          <a:p>
            <a:pPr fontAlgn="auto">
              <a:spcAft>
                <a:spcPts val="0"/>
              </a:spcAft>
              <a:defRPr/>
            </a:pPr>
            <a:r>
              <a:rPr lang="pt-BR" sz="2300" dirty="0" smtClean="0">
                <a:solidFill>
                  <a:schemeClr val="tx2">
                    <a:satMod val="130000"/>
                  </a:schemeClr>
                </a:solidFill>
              </a:rPr>
              <a:t> Conclusão</a:t>
            </a:r>
            <a:endParaRPr lang="pt-BR" sz="2300" dirty="0">
              <a:solidFill>
                <a:schemeClr val="tx2">
                  <a:satMod val="130000"/>
                </a:schemeClr>
              </a:solidFill>
            </a:endParaRPr>
          </a:p>
        </p:txBody>
      </p:sp>
      <p:sp>
        <p:nvSpPr>
          <p:cNvPr id="3" name="Subtítulo 2"/>
          <p:cNvSpPr>
            <a:spLocks noGrp="1"/>
          </p:cNvSpPr>
          <p:nvPr>
            <p:ph type="subTitle" idx="1"/>
          </p:nvPr>
        </p:nvSpPr>
        <p:spPr>
          <a:xfrm>
            <a:off x="1116013" y="908050"/>
            <a:ext cx="7848600" cy="5761038"/>
          </a:xfrm>
        </p:spPr>
        <p:txBody>
          <a:bodyPr>
            <a:normAutofit/>
          </a:bodyPr>
          <a:lstStyle/>
          <a:p>
            <a:pPr marL="26988" algn="just">
              <a:buFont typeface="Wingdings" pitchFamily="2" charset="2"/>
              <a:buChar char="v"/>
            </a:pPr>
            <a:r>
              <a:rPr lang="pt-PT" sz="2400" smtClean="0">
                <a:solidFill>
                  <a:srgbClr val="320E04"/>
                </a:solidFill>
              </a:rPr>
              <a:t> </a:t>
            </a:r>
            <a:r>
              <a:rPr lang="pt-PT" sz="1600" smtClean="0">
                <a:solidFill>
                  <a:srgbClr val="320E04"/>
                </a:solidFill>
              </a:rPr>
              <a:t>Os resultados globais do ADEPT demonstraram que </a:t>
            </a:r>
            <a:r>
              <a:rPr lang="pt-PT" sz="1600" smtClean="0">
                <a:solidFill>
                  <a:srgbClr val="0000FF"/>
                </a:solidFill>
              </a:rPr>
              <a:t>a alimentação entérica precoce em prematuros com crescimento restrito com Doppler pré-natal anormal é benéfico. </a:t>
            </a:r>
          </a:p>
          <a:p>
            <a:pPr marL="26988" algn="just">
              <a:buFont typeface="Wingdings" pitchFamily="2" charset="2"/>
              <a:buChar char="v"/>
            </a:pPr>
            <a:endParaRPr lang="pt-PT" sz="1600" smtClean="0">
              <a:solidFill>
                <a:srgbClr val="0000FF"/>
              </a:solidFill>
            </a:endParaRPr>
          </a:p>
          <a:p>
            <a:pPr marL="26988" algn="just">
              <a:buFont typeface="Wingdings" pitchFamily="2" charset="2"/>
              <a:buChar char="v"/>
            </a:pPr>
            <a:r>
              <a:rPr lang="pt-PT" sz="1600" smtClean="0">
                <a:solidFill>
                  <a:srgbClr val="320E04"/>
                </a:solidFill>
              </a:rPr>
              <a:t> </a:t>
            </a:r>
            <a:r>
              <a:rPr lang="pt-PT" sz="1600" smtClean="0">
                <a:solidFill>
                  <a:srgbClr val="FF3300"/>
                </a:solidFill>
              </a:rPr>
              <a:t>No entanto, na análise de subgrupos sugere que as crianças com restrição de crescimento &lt; 29 semanas podem exigir um aumento na duração da nutrição enteral mínima e uma taxa mais lenta de avanço de alimentação para facilitar a adaptação do intestino, pois o risco de NEC é muito alto,. </a:t>
            </a:r>
          </a:p>
          <a:p>
            <a:pPr marL="26988" algn="just">
              <a:buFont typeface="Wingdings" pitchFamily="2" charset="2"/>
              <a:buChar char="v"/>
            </a:pPr>
            <a:endParaRPr lang="pt-PT" sz="1600" smtClean="0">
              <a:solidFill>
                <a:srgbClr val="FF3300"/>
              </a:solidFill>
            </a:endParaRPr>
          </a:p>
          <a:p>
            <a:pPr marL="26988" algn="just">
              <a:buFont typeface="Wingdings" pitchFamily="2" charset="2"/>
              <a:buChar char="v"/>
            </a:pPr>
            <a:r>
              <a:rPr lang="pt-PT" sz="1600" smtClean="0">
                <a:solidFill>
                  <a:srgbClr val="320E04"/>
                </a:solidFill>
              </a:rPr>
              <a:t> </a:t>
            </a:r>
            <a:r>
              <a:rPr lang="pt-PT" sz="1600" smtClean="0">
                <a:solidFill>
                  <a:srgbClr val="FF3300"/>
                </a:solidFill>
              </a:rPr>
              <a:t>Os médicos devem ter calma na alimentação deste grupo, sendo a média de idade para alcançar a </a:t>
            </a:r>
            <a:r>
              <a:rPr lang="pt-PT" sz="1600" b="1" smtClean="0">
                <a:solidFill>
                  <a:srgbClr val="FF3300"/>
                </a:solidFill>
              </a:rPr>
              <a:t>nutrição enteral plena de 28 dias</a:t>
            </a:r>
            <a:r>
              <a:rPr lang="pt-PT" sz="1600" smtClean="0">
                <a:solidFill>
                  <a:srgbClr val="FF3300"/>
                </a:solidFill>
              </a:rPr>
              <a:t>, com muitas crianças levando muito mais tempo. </a:t>
            </a:r>
          </a:p>
          <a:p>
            <a:pPr marL="26988" algn="just">
              <a:buFont typeface="Wingdings" pitchFamily="2" charset="2"/>
              <a:buNone/>
            </a:pPr>
            <a:endParaRPr lang="pt-PT" sz="1600" smtClean="0">
              <a:solidFill>
                <a:srgbClr val="320E04"/>
              </a:solidFill>
            </a:endParaRPr>
          </a:p>
          <a:p>
            <a:pPr marL="26988" algn="ctr">
              <a:buFont typeface="Wingdings" pitchFamily="2" charset="2"/>
              <a:buNone/>
            </a:pPr>
            <a:r>
              <a:rPr lang="pt-PT" sz="1600" smtClean="0">
                <a:solidFill>
                  <a:srgbClr val="320E04"/>
                </a:solidFill>
              </a:rPr>
              <a:t> </a:t>
            </a:r>
            <a:r>
              <a:rPr lang="pt-PT" sz="1600" smtClean="0">
                <a:solidFill>
                  <a:srgbClr val="0000FF"/>
                </a:solidFill>
              </a:rPr>
              <a:t>Ainda é necessário determinar se diferentes abordagens na alimentação pode modificar esse risco.</a:t>
            </a:r>
            <a:endParaRPr lang="pt-BR" sz="1600" smtClean="0">
              <a:solidFill>
                <a:srgbClr val="0000FF"/>
              </a:solidFill>
            </a:endParaRPr>
          </a:p>
          <a:p>
            <a:pPr marL="26988" algn="ctr"/>
            <a:endParaRPr lang="pt-BR" sz="2400" smtClean="0">
              <a:solidFill>
                <a:srgbClr val="0000FF"/>
              </a:solidFill>
            </a:endParaRPr>
          </a:p>
          <a:p>
            <a:pPr marL="26988" algn="just">
              <a:buFont typeface="Wingdings" pitchFamily="2" charset="2"/>
              <a:buChar char="v"/>
            </a:pPr>
            <a:endParaRPr lang="pt-BR" sz="2200" smtClean="0">
              <a:solidFill>
                <a:srgbClr val="0000FF"/>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4294967295"/>
          </p:nvPr>
        </p:nvSpPr>
        <p:spPr>
          <a:xfrm>
            <a:off x="1116013" y="3284538"/>
            <a:ext cx="7499350" cy="4800600"/>
          </a:xfrm>
        </p:spPr>
        <p:txBody>
          <a:bodyPr/>
          <a:lstStyle/>
          <a:p>
            <a:pPr>
              <a:buFont typeface="Wingdings 2" pitchFamily="18" charset="2"/>
              <a:buNone/>
            </a:pPr>
            <a:r>
              <a:rPr lang="pt-BR" sz="2400" smtClean="0"/>
              <a:t>                       </a:t>
            </a:r>
            <a:r>
              <a:rPr lang="pt-BR" sz="2400" smtClean="0">
                <a:solidFill>
                  <a:srgbClr val="0000FF"/>
                </a:solidFill>
              </a:rPr>
              <a:t>O que este estudo mostra</a:t>
            </a:r>
          </a:p>
          <a:p>
            <a:r>
              <a:rPr lang="pt-BR" sz="1800" smtClean="0"/>
              <a:t>Recém-nascidos com idade gestacional &lt;29 semanas e com Doppler pré-natal anormal, toleram lentamente a alimentação enteral e apresentam alto risco de enterocolite necrosante.</a:t>
            </a:r>
          </a:p>
          <a:p>
            <a:r>
              <a:rPr lang="pt-BR" sz="1800" smtClean="0"/>
              <a:t>Recebendo na maioria das vezes leite materno antes de atingir a nutrição enteral plena, associa-se com redução do risco de enterocolite necrosante.</a:t>
            </a:r>
          </a:p>
          <a:p>
            <a:r>
              <a:rPr lang="pt-BR" sz="1800" smtClean="0"/>
              <a:t>Aumento da duração da nutrição enteral mínima, avanço lento  e o uso de leite materno podem ser necessários para facilitar a adaptação intestinal e diminuição da intolerância alimentar</a:t>
            </a:r>
          </a:p>
        </p:txBody>
      </p:sp>
      <p:pic>
        <p:nvPicPr>
          <p:cNvPr id="56324" name="Picture 4"/>
          <p:cNvPicPr>
            <a:picLocks noChangeAspect="1" noChangeArrowheads="1"/>
          </p:cNvPicPr>
          <p:nvPr/>
        </p:nvPicPr>
        <p:blipFill>
          <a:blip r:embed="rId2"/>
          <a:srcRect/>
          <a:stretch>
            <a:fillRect/>
          </a:stretch>
        </p:blipFill>
        <p:spPr bwMode="auto">
          <a:xfrm>
            <a:off x="2700338" y="0"/>
            <a:ext cx="4076700" cy="33686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bwMode="auto">
          <a:xfrm>
            <a:off x="1116013" y="2492375"/>
            <a:ext cx="7499350" cy="1143000"/>
          </a:xfrm>
          <a:noFill/>
        </p:spPr>
        <p:txBody>
          <a:bodyPr vert="horz" wrap="square" lIns="91440" tIns="45720" rIns="91440" bIns="45720" numCol="1" anchorCtr="0" compatLnSpc="1">
            <a:prstTxWarp prst="textNoShape">
              <a:avLst/>
            </a:prstTxWarp>
          </a:bodyPr>
          <a:lstStyle/>
          <a:p>
            <a:r>
              <a:rPr lang="pt-BR" sz="1800" smtClean="0">
                <a:effectLst/>
              </a:rPr>
              <a:t>ABSTRACT</a:t>
            </a:r>
          </a:p>
        </p:txBody>
      </p:sp>
      <p:pic>
        <p:nvPicPr>
          <p:cNvPr id="57349" name="Picture 5"/>
          <p:cNvPicPr>
            <a:picLocks noChangeAspect="1" noChangeArrowheads="1"/>
          </p:cNvPicPr>
          <p:nvPr/>
        </p:nvPicPr>
        <p:blipFill>
          <a:blip r:embed="rId2"/>
          <a:srcRect/>
          <a:stretch>
            <a:fillRect/>
          </a:stretch>
        </p:blipFill>
        <p:spPr bwMode="auto">
          <a:xfrm>
            <a:off x="3635375" y="115888"/>
            <a:ext cx="3962400" cy="662622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srcRect/>
          <a:stretch>
            <a:fillRect/>
          </a:stretch>
        </p:blipFill>
        <p:spPr bwMode="auto">
          <a:xfrm>
            <a:off x="0" y="2708275"/>
            <a:ext cx="4291013" cy="1066800"/>
          </a:xfrm>
          <a:prstGeom prst="rect">
            <a:avLst/>
          </a:prstGeom>
          <a:noFill/>
        </p:spPr>
      </p:pic>
      <p:pic>
        <p:nvPicPr>
          <p:cNvPr id="58373" name="Picture 5"/>
          <p:cNvPicPr>
            <a:picLocks noChangeAspect="1" noChangeArrowheads="1"/>
          </p:cNvPicPr>
          <p:nvPr/>
        </p:nvPicPr>
        <p:blipFill>
          <a:blip r:embed="rId3"/>
          <a:srcRect/>
          <a:stretch>
            <a:fillRect/>
          </a:stretch>
        </p:blipFill>
        <p:spPr bwMode="auto">
          <a:xfrm>
            <a:off x="4356100" y="476250"/>
            <a:ext cx="4684713" cy="6124575"/>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1258888" y="1196975"/>
            <a:ext cx="7200900" cy="4167188"/>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a:xfrm>
            <a:off x="1403350" y="260350"/>
            <a:ext cx="7499350" cy="1143000"/>
          </a:xfrm>
          <a:noFill/>
        </p:spPr>
        <p:txBody>
          <a:bodyPr vert="horz" wrap="square" lIns="91440" tIns="45720" rIns="91440" bIns="45720" numCol="1" anchorCtr="0" compatLnSpc="1">
            <a:prstTxWarp prst="textNoShape">
              <a:avLst/>
            </a:prstTxWarp>
          </a:bodyPr>
          <a:lstStyle/>
          <a:p>
            <a:pPr algn="ctr"/>
            <a:r>
              <a:rPr lang="pt-BR" sz="3900" smtClean="0">
                <a:effectLst/>
              </a:rPr>
              <a:t>Nota do Editor do site, Dr. Paulo R. Margotto</a:t>
            </a:r>
          </a:p>
        </p:txBody>
      </p:sp>
      <p:sp>
        <p:nvSpPr>
          <p:cNvPr id="50179" name="Rectangle 3"/>
          <p:cNvSpPr>
            <a:spLocks noGrp="1"/>
          </p:cNvSpPr>
          <p:nvPr>
            <p:ph type="body" idx="4294967295"/>
          </p:nvPr>
        </p:nvSpPr>
        <p:spPr>
          <a:xfrm>
            <a:off x="1331913" y="2636838"/>
            <a:ext cx="7499350" cy="4800600"/>
          </a:xfrm>
        </p:spPr>
        <p:txBody>
          <a:bodyPr/>
          <a:lstStyle/>
          <a:p>
            <a:r>
              <a:rPr lang="pt-BR" sz="1400" smtClean="0">
                <a:solidFill>
                  <a:srgbClr val="000000"/>
                </a:solidFill>
              </a:rPr>
              <a:t>As crianças foram divididas em dois grupos que receberam uma dieta idêntica, exceto pela idade de início.</a:t>
            </a:r>
          </a:p>
          <a:p>
            <a:pPr lvl="1"/>
            <a:r>
              <a:rPr lang="pt-BR" sz="1400" b="1" smtClean="0">
                <a:solidFill>
                  <a:schemeClr val="accent2"/>
                </a:solidFill>
              </a:rPr>
              <a:t>Precoce</a:t>
            </a:r>
            <a:r>
              <a:rPr lang="pt-BR" sz="1400" smtClean="0">
                <a:solidFill>
                  <a:srgbClr val="000000"/>
                </a:solidFill>
              </a:rPr>
              <a:t>: entre 24 e 48 horas de vida.</a:t>
            </a:r>
          </a:p>
          <a:p>
            <a:pPr lvl="1"/>
            <a:r>
              <a:rPr lang="pt-BR" sz="1400" b="1" smtClean="0">
                <a:solidFill>
                  <a:srgbClr val="FF0000"/>
                </a:solidFill>
              </a:rPr>
              <a:t>Tardia</a:t>
            </a:r>
            <a:r>
              <a:rPr lang="pt-BR" sz="1400" smtClean="0">
                <a:solidFill>
                  <a:srgbClr val="000000"/>
                </a:solidFill>
              </a:rPr>
              <a:t>: entre 120 e 144 horas de vida</a:t>
            </a:r>
          </a:p>
          <a:p>
            <a:r>
              <a:rPr lang="pt-BR" sz="1400" smtClean="0">
                <a:solidFill>
                  <a:srgbClr val="000000"/>
                </a:solidFill>
              </a:rPr>
              <a:t>Este estudo demonstrou que não há benefício em adiar a introdução de pequenos volumes de dieta enteral em prematuros com RCIU por mais que 24-48 horas.</a:t>
            </a:r>
          </a:p>
          <a:p>
            <a:r>
              <a:rPr lang="pt-BR" sz="1400" smtClean="0">
                <a:solidFill>
                  <a:srgbClr val="000000"/>
                </a:solidFill>
              </a:rPr>
              <a:t>A introdução precoce de alimentos permite alcançar a nutrição enteral plena  mais precocemente, reduz a incidência de icterícia colestática e melhora o ganho de peso.</a:t>
            </a:r>
          </a:p>
          <a:p>
            <a:pPr algn="ctr">
              <a:buFont typeface="Wingdings 2" pitchFamily="18" charset="2"/>
              <a:buNone/>
            </a:pPr>
            <a:r>
              <a:rPr lang="pt-BR" sz="1800" b="1" smtClean="0">
                <a:solidFill>
                  <a:srgbClr val="FF3300"/>
                </a:solidFill>
              </a:rPr>
              <a:t>No entanto, houve maior incidência de enterocolite necrosante naqueles </a:t>
            </a:r>
            <a:r>
              <a:rPr lang="pt-BR" sz="1800" b="1" u="sng" smtClean="0">
                <a:solidFill>
                  <a:srgbClr val="FF3300"/>
                </a:solidFill>
              </a:rPr>
              <a:t>recém-nascidos &lt;29 semanas</a:t>
            </a:r>
          </a:p>
          <a:p>
            <a:pPr algn="ctr">
              <a:spcBef>
                <a:spcPts val="675"/>
              </a:spcBef>
              <a:buClr>
                <a:srgbClr val="D16349"/>
              </a:buClr>
              <a:buSzPct val="85000"/>
              <a:buFont typeface="Wingdings 2" pitchFamily="18" charset="2"/>
              <a:buNone/>
            </a:pPr>
            <a:r>
              <a:rPr lang="pt-BR" sz="2400" smtClean="0">
                <a:solidFill>
                  <a:srgbClr val="0000FF"/>
                </a:solidFill>
              </a:rPr>
              <a:t>O leite humano tem-se mostrado protetor contra a enterocolite necrosante. Neste estudo, mais do que 75% dos RN receberam leite humano na dieta inicial.</a:t>
            </a:r>
          </a:p>
          <a:p>
            <a:pPr algn="ctr"/>
            <a:endParaRPr lang="pt-BR" sz="2400" smtClean="0">
              <a:solidFill>
                <a:srgbClr val="0000FF"/>
              </a:solidFill>
            </a:endParaRPr>
          </a:p>
          <a:p>
            <a:pPr lvl="1" algn="ctr"/>
            <a:endParaRPr lang="pt-BR" sz="1800" smtClean="0">
              <a:solidFill>
                <a:srgbClr val="FF3300"/>
              </a:solidFill>
            </a:endParaRPr>
          </a:p>
        </p:txBody>
      </p:sp>
      <p:graphicFrame>
        <p:nvGraphicFramePr>
          <p:cNvPr id="50194" name="Group 18"/>
          <p:cNvGraphicFramePr>
            <a:graphicFrameLocks noGrp="1"/>
          </p:cNvGraphicFramePr>
          <p:nvPr/>
        </p:nvGraphicFramePr>
        <p:xfrm>
          <a:off x="1763713" y="1484313"/>
          <a:ext cx="6408737" cy="1185862"/>
        </p:xfrm>
        <a:graphic>
          <a:graphicData uri="http://schemas.openxmlformats.org/drawingml/2006/table">
            <a:tbl>
              <a:tblPr/>
              <a:tblGrid>
                <a:gridCol w="4949825"/>
                <a:gridCol w="1458912"/>
              </a:tblGrid>
              <a:tr h="9747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rPr>
                        <a:t>Nutri</a:t>
                      </a:r>
                      <a:r>
                        <a:rPr kumimoji="0" lang="pt-BR" sz="1200" b="1" i="0" u="none" strike="noStrike" cap="none" normalizeH="0" baseline="0" smtClean="0">
                          <a:ln>
                            <a:noFill/>
                          </a:ln>
                          <a:solidFill>
                            <a:srgbClr val="999999"/>
                          </a:solidFill>
                          <a:effectLst/>
                          <a:latin typeface="Gill Sans MT"/>
                        </a:rPr>
                        <a:t>ç</a:t>
                      </a:r>
                      <a:r>
                        <a:rPr kumimoji="0" lang="pt-BR" sz="1200" b="1" i="0" u="none" strike="noStrike" cap="none" normalizeH="0" baseline="0" smtClean="0">
                          <a:ln>
                            <a:noFill/>
                          </a:ln>
                          <a:solidFill>
                            <a:srgbClr val="999999"/>
                          </a:solidFill>
                          <a:effectLst/>
                          <a:latin typeface="Verdana" pitchFamily="34" charset="0"/>
                        </a:rPr>
                        <a:t>ão enteral precoce ou tardia para rec</a:t>
                      </a:r>
                      <a:r>
                        <a:rPr kumimoji="0" lang="pt-BR" sz="1200" b="1" i="0" u="none" strike="noStrike" cap="none" normalizeH="0" baseline="0" smtClean="0">
                          <a:ln>
                            <a:noFill/>
                          </a:ln>
                          <a:solidFill>
                            <a:srgbClr val="999999"/>
                          </a:solidFill>
                          <a:effectLst/>
                          <a:latin typeface="Gill Sans MT"/>
                        </a:rPr>
                        <a:t>é</a:t>
                      </a:r>
                      <a:r>
                        <a:rPr kumimoji="0" lang="pt-BR" sz="1200" b="1" i="0" u="none" strike="noStrike" cap="none" normalizeH="0" baseline="0" smtClean="0">
                          <a:ln>
                            <a:noFill/>
                          </a:ln>
                          <a:solidFill>
                            <a:srgbClr val="999999"/>
                          </a:solidFill>
                          <a:effectLst/>
                          <a:latin typeface="Verdana" pitchFamily="34" charset="0"/>
                        </a:rPr>
                        <a:t>m-nascidos pr</a:t>
                      </a:r>
                      <a:r>
                        <a:rPr kumimoji="0" lang="pt-BR" sz="1200" b="1" i="0" u="none" strike="noStrike" cap="none" normalizeH="0" baseline="0" smtClean="0">
                          <a:ln>
                            <a:noFill/>
                          </a:ln>
                          <a:solidFill>
                            <a:srgbClr val="999999"/>
                          </a:solidFill>
                          <a:effectLst/>
                          <a:latin typeface="Gill Sans MT"/>
                        </a:rPr>
                        <a:t>é</a:t>
                      </a:r>
                      <a:r>
                        <a:rPr kumimoji="0" lang="pt-BR" sz="1200" b="1" i="0" u="none" strike="noStrike" cap="none" normalizeH="0" baseline="0" smtClean="0">
                          <a:ln>
                            <a:noFill/>
                          </a:ln>
                          <a:solidFill>
                            <a:srgbClr val="999999"/>
                          </a:solidFill>
                          <a:effectLst/>
                          <a:latin typeface="Verdana" pitchFamily="34" charset="0"/>
                        </a:rPr>
                        <a:t>-termos com restri</a:t>
                      </a:r>
                      <a:r>
                        <a:rPr kumimoji="0" lang="pt-BR" sz="1200" b="1" i="0" u="none" strike="noStrike" cap="none" normalizeH="0" baseline="0" smtClean="0">
                          <a:ln>
                            <a:noFill/>
                          </a:ln>
                          <a:solidFill>
                            <a:srgbClr val="999999"/>
                          </a:solidFill>
                          <a:effectLst/>
                          <a:latin typeface="Gill Sans MT"/>
                        </a:rPr>
                        <a:t>ç</a:t>
                      </a:r>
                      <a:r>
                        <a:rPr kumimoji="0" lang="pt-BR" sz="1200" b="1" i="0" u="none" strike="noStrike" cap="none" normalizeH="0" baseline="0" smtClean="0">
                          <a:ln>
                            <a:noFill/>
                          </a:ln>
                          <a:solidFill>
                            <a:srgbClr val="999999"/>
                          </a:solidFill>
                          <a:effectLst/>
                          <a:latin typeface="Verdana" pitchFamily="34" charset="0"/>
                        </a:rPr>
                        <a:t>ão do crescimento intra-uterino (RCIU):um ensaio randomizado</a:t>
                      </a:r>
                      <a:r>
                        <a:rPr kumimoji="0" lang="pt-BR" sz="1200" b="0" i="0" u="none" strike="noStrike" cap="none" normalizeH="0" baseline="0" smtClean="0">
                          <a:ln>
                            <a:noFill/>
                          </a:ln>
                          <a:solidFill>
                            <a:schemeClr val="tx1"/>
                          </a:solidFill>
                          <a:effectLst/>
                          <a:latin typeface="Gill Sans MT"/>
                        </a:rPr>
                        <a:t/>
                      </a:r>
                      <a:br>
                        <a:rPr kumimoji="0" lang="pt-BR" sz="1200" b="0" i="0" u="none" strike="noStrike" cap="none" normalizeH="0" baseline="0" smtClean="0">
                          <a:ln>
                            <a:noFill/>
                          </a:ln>
                          <a:solidFill>
                            <a:schemeClr val="tx1"/>
                          </a:solidFill>
                          <a:effectLst/>
                          <a:latin typeface="Gill Sans MT"/>
                        </a:rPr>
                      </a:br>
                      <a:r>
                        <a:rPr kumimoji="0" lang="pt-BR" sz="1200" b="0" i="0" u="none" strike="noStrike" cap="none" normalizeH="0" baseline="0" smtClean="0">
                          <a:ln>
                            <a:noFill/>
                          </a:ln>
                          <a:solidFill>
                            <a:srgbClr val="999999"/>
                          </a:solidFill>
                          <a:effectLst/>
                          <a:latin typeface="Verdana" pitchFamily="34" charset="0"/>
                        </a:rPr>
                        <a:t>Autor(es): Alison Leaf, Jon Dorling, Stephen Kempley et al. Apresenta</a:t>
                      </a:r>
                      <a:r>
                        <a:rPr kumimoji="0" lang="pt-BR" sz="1200" b="0" i="0" u="none" strike="noStrike" cap="none" normalizeH="0" baseline="0" smtClean="0">
                          <a:ln>
                            <a:noFill/>
                          </a:ln>
                          <a:solidFill>
                            <a:srgbClr val="999999"/>
                          </a:solidFill>
                          <a:effectLst/>
                          <a:latin typeface="Gill Sans MT"/>
                        </a:rPr>
                        <a:t>ç</a:t>
                      </a:r>
                      <a:r>
                        <a:rPr kumimoji="0" lang="pt-BR" sz="1200" b="0" i="0" u="none" strike="noStrike" cap="none" normalizeH="0" baseline="0" smtClean="0">
                          <a:ln>
                            <a:noFill/>
                          </a:ln>
                          <a:solidFill>
                            <a:srgbClr val="999999"/>
                          </a:solidFill>
                          <a:effectLst/>
                          <a:latin typeface="Verdana" pitchFamily="34" charset="0"/>
                        </a:rPr>
                        <a:t>ão:Lucas Rodrigues, Jos</a:t>
                      </a:r>
                      <a:r>
                        <a:rPr kumimoji="0" lang="pt-BR" sz="1200" b="0" i="0" u="none" strike="noStrike" cap="none" normalizeH="0" baseline="0" smtClean="0">
                          <a:ln>
                            <a:noFill/>
                          </a:ln>
                          <a:solidFill>
                            <a:srgbClr val="999999"/>
                          </a:solidFill>
                          <a:effectLst/>
                          <a:latin typeface="Gill Sans MT"/>
                        </a:rPr>
                        <a:t>é</a:t>
                      </a:r>
                      <a:r>
                        <a:rPr kumimoji="0" lang="pt-BR" sz="1200" b="0" i="0" u="none" strike="noStrike" cap="none" normalizeH="0" baseline="0" smtClean="0">
                          <a:ln>
                            <a:noFill/>
                          </a:ln>
                          <a:solidFill>
                            <a:srgbClr val="999999"/>
                          </a:solidFill>
                          <a:effectLst/>
                          <a:latin typeface="Verdana" pitchFamily="34" charset="0"/>
                        </a:rPr>
                        <a:t> Antônio B. Filho, Paulo R. Margotto</a:t>
                      </a:r>
                      <a:endParaRPr kumimoji="0" lang="pt-BR" sz="1200" b="0" i="0" u="none" strike="noStrike" cap="none" normalizeH="0" baseline="0" smtClean="0">
                        <a:ln>
                          <a:noFill/>
                        </a:ln>
                        <a:solidFill>
                          <a:schemeClr val="tx1"/>
                        </a:solidFill>
                        <a:effectLst/>
                        <a:latin typeface="Gill Sans MT"/>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Gill Sans MT"/>
                          <a:hlinkClick r:id="rId2"/>
                        </a:rPr>
                        <a:t>  </a:t>
                      </a:r>
                      <a:endParaRPr kumimoji="0" lang="pt-BR" sz="1400" b="0" i="0" u="none" strike="noStrike" cap="none" normalizeH="0" baseline="0" smtClean="0">
                        <a:ln>
                          <a:noFill/>
                        </a:ln>
                        <a:solidFill>
                          <a:schemeClr val="tx1"/>
                        </a:solidFill>
                        <a:effectLst/>
                        <a:latin typeface="Gill Sans MT"/>
                      </a:endParaRP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0182" name="Picture 6" descr="link2">
            <a:hlinkClick r:id="rId2"/>
          </p:cNvPr>
          <p:cNvPicPr>
            <a:picLocks noChangeAspect="1" noChangeArrowheads="1"/>
          </p:cNvPicPr>
          <p:nvPr/>
        </p:nvPicPr>
        <p:blipFill>
          <a:blip r:embed="rId3"/>
          <a:srcRect/>
          <a:stretch>
            <a:fillRect/>
          </a:stretch>
        </p:blipFill>
        <p:spPr bwMode="auto">
          <a:xfrm>
            <a:off x="7524750" y="1844675"/>
            <a:ext cx="352425" cy="285750"/>
          </a:xfrm>
          <a:prstGeom prst="rect">
            <a:avLst/>
          </a:prstGeom>
          <a:noFill/>
        </p:spPr>
      </p:pic>
      <p:sp>
        <p:nvSpPr>
          <p:cNvPr id="50195" name="Line 19"/>
          <p:cNvSpPr>
            <a:spLocks noChangeShapeType="1"/>
          </p:cNvSpPr>
          <p:nvPr/>
        </p:nvSpPr>
        <p:spPr bwMode="auto">
          <a:xfrm>
            <a:off x="900113" y="4365625"/>
            <a:ext cx="719137" cy="503238"/>
          </a:xfrm>
          <a:prstGeom prst="line">
            <a:avLst/>
          </a:prstGeom>
          <a:noFill/>
          <a:ln w="76200">
            <a:solidFill>
              <a:srgbClr val="FF3300"/>
            </a:solidFill>
            <a:round/>
            <a:headEnd/>
            <a:tailEnd type="triangle" w="med" len="med"/>
          </a:ln>
          <a:effectLst/>
        </p:spPr>
        <p:txBody>
          <a:bodyP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4294967295"/>
          </p:nvPr>
        </p:nvSpPr>
        <p:spPr>
          <a:xfrm>
            <a:off x="1331913" y="2057400"/>
            <a:ext cx="7499350" cy="4800600"/>
          </a:xfrm>
        </p:spPr>
        <p:txBody>
          <a:bodyPr/>
          <a:lstStyle/>
          <a:p>
            <a:pPr>
              <a:lnSpc>
                <a:spcPct val="80000"/>
              </a:lnSpc>
            </a:pPr>
            <a:r>
              <a:rPr lang="pt-BR" sz="2000" smtClean="0"/>
              <a:t>A técnica de aspiração do RG pode ser questionada quanto a acurácia</a:t>
            </a:r>
            <a:r>
              <a:rPr lang="pt-BR" sz="2000" b="1" smtClean="0"/>
              <a:t> </a:t>
            </a:r>
            <a:r>
              <a:rPr lang="pt-BR" sz="2000" smtClean="0"/>
              <a:t>do uso do resíduo gástrico como parâmetro para avaliação de intolerância alimentar (Estudo anterior demonstra subestimação de até 25% do RG de acordo com técnica de aspiração do RG!).  </a:t>
            </a:r>
            <a:r>
              <a:rPr lang="pt-BR" sz="2000" smtClean="0">
                <a:solidFill>
                  <a:srgbClr val="0000FF"/>
                </a:solidFill>
              </a:rPr>
              <a:t>Neste estudo, cada 2 horas foi aplicada massagem delicada do abdômen dos RN pelas enfermeiras para a certeza de que a ponta do tubo nasogástrico não estava aderido a parede do estômago enquanto elas estavam aspirando o resíduo gástrico.</a:t>
            </a:r>
          </a:p>
          <a:p>
            <a:pPr>
              <a:lnSpc>
                <a:spcPct val="80000"/>
              </a:lnSpc>
            </a:pPr>
            <a:r>
              <a:rPr lang="pt-BR" sz="2000" smtClean="0"/>
              <a:t>Na ausência de outros sinais clínicos ou sintomas,  o RG esverdeado isoladamente em volume &lt; 2ml/3ml não é significativo de intolerância alimentar. Um certo grau de refluxo duodeno – gástrico parece ser normal </a:t>
            </a:r>
          </a:p>
        </p:txBody>
      </p:sp>
      <p:graphicFrame>
        <p:nvGraphicFramePr>
          <p:cNvPr id="51216" name="Group 16"/>
          <p:cNvGraphicFramePr>
            <a:graphicFrameLocks noGrp="1"/>
          </p:cNvGraphicFramePr>
          <p:nvPr/>
        </p:nvGraphicFramePr>
        <p:xfrm>
          <a:off x="1835150" y="188913"/>
          <a:ext cx="6767513" cy="1316037"/>
        </p:xfrm>
        <a:graphic>
          <a:graphicData uri="http://schemas.openxmlformats.org/drawingml/2006/table">
            <a:tbl>
              <a:tblPr/>
              <a:tblGrid>
                <a:gridCol w="5227638"/>
                <a:gridCol w="1539875"/>
              </a:tblGrid>
              <a:tr h="1316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rPr>
                        <a:t>SIGNIFICADO DO RES</a:t>
                      </a:r>
                      <a:r>
                        <a:rPr kumimoji="0" lang="pt-BR" sz="1200" b="1" i="0" u="none" strike="noStrike" cap="none" normalizeH="0" baseline="0" smtClean="0">
                          <a:ln>
                            <a:noFill/>
                          </a:ln>
                          <a:solidFill>
                            <a:srgbClr val="999999"/>
                          </a:solidFill>
                          <a:effectLst/>
                          <a:latin typeface="Gill Sans MT"/>
                        </a:rPr>
                        <a:t>Í</a:t>
                      </a:r>
                      <a:r>
                        <a:rPr kumimoji="0" lang="pt-BR" sz="1200" b="1" i="0" u="none" strike="noStrike" cap="none" normalizeH="0" baseline="0" smtClean="0">
                          <a:ln>
                            <a:noFill/>
                          </a:ln>
                          <a:solidFill>
                            <a:srgbClr val="999999"/>
                          </a:solidFill>
                          <a:effectLst/>
                          <a:latin typeface="Verdana" pitchFamily="34" charset="0"/>
                        </a:rPr>
                        <a:t>DUO G</a:t>
                      </a:r>
                      <a:r>
                        <a:rPr kumimoji="0" lang="pt-BR" sz="1200" b="1" i="0" u="none" strike="noStrike" cap="none" normalizeH="0" baseline="0" smtClean="0">
                          <a:ln>
                            <a:noFill/>
                          </a:ln>
                          <a:solidFill>
                            <a:srgbClr val="999999"/>
                          </a:solidFill>
                          <a:effectLst/>
                          <a:latin typeface="Gill Sans MT"/>
                        </a:rPr>
                        <a:t>Á</a:t>
                      </a:r>
                      <a:r>
                        <a:rPr kumimoji="0" lang="pt-BR" sz="1200" b="1" i="0" u="none" strike="noStrike" cap="none" normalizeH="0" baseline="0" smtClean="0">
                          <a:ln>
                            <a:noFill/>
                          </a:ln>
                          <a:solidFill>
                            <a:srgbClr val="999999"/>
                          </a:solidFill>
                          <a:effectLst/>
                          <a:latin typeface="Verdana" pitchFamily="34" charset="0"/>
                        </a:rPr>
                        <a:t>STRICO NO AVAN</a:t>
                      </a:r>
                      <a:r>
                        <a:rPr kumimoji="0" lang="pt-BR" sz="1200" b="1" i="0" u="none" strike="noStrike" cap="none" normalizeH="0" baseline="0" smtClean="0">
                          <a:ln>
                            <a:noFill/>
                          </a:ln>
                          <a:solidFill>
                            <a:srgbClr val="999999"/>
                          </a:solidFill>
                          <a:effectLst/>
                          <a:latin typeface="Gill Sans MT"/>
                        </a:rPr>
                        <a:t>Ç</a:t>
                      </a:r>
                      <a:r>
                        <a:rPr kumimoji="0" lang="pt-BR" sz="1200" b="1" i="0" u="none" strike="noStrike" cap="none" normalizeH="0" baseline="0" smtClean="0">
                          <a:ln>
                            <a:noFill/>
                          </a:ln>
                          <a:solidFill>
                            <a:srgbClr val="999999"/>
                          </a:solidFill>
                          <a:effectLst/>
                          <a:latin typeface="Verdana" pitchFamily="34" charset="0"/>
                        </a:rPr>
                        <a:t>O DA DIETA ENTERAL PRECOCE EM REC</a:t>
                      </a:r>
                      <a:r>
                        <a:rPr kumimoji="0" lang="pt-BR" sz="1200" b="1" i="0" u="none" strike="noStrike" cap="none" normalizeH="0" baseline="0" smtClean="0">
                          <a:ln>
                            <a:noFill/>
                          </a:ln>
                          <a:solidFill>
                            <a:srgbClr val="999999"/>
                          </a:solidFill>
                          <a:effectLst/>
                          <a:latin typeface="Gill Sans MT"/>
                        </a:rPr>
                        <a:t>É</a:t>
                      </a:r>
                      <a:r>
                        <a:rPr kumimoji="0" lang="pt-BR" sz="1200" b="1" i="0" u="none" strike="noStrike" cap="none" normalizeH="0" baseline="0" smtClean="0">
                          <a:ln>
                            <a:noFill/>
                          </a:ln>
                          <a:solidFill>
                            <a:srgbClr val="999999"/>
                          </a:solidFill>
                          <a:effectLst/>
                          <a:latin typeface="Verdana" pitchFamily="34" charset="0"/>
                        </a:rPr>
                        <a:t>M-NASCIDO DE MUITO MUITO BAIXO PESO</a:t>
                      </a:r>
                      <a:r>
                        <a:rPr kumimoji="0" lang="pt-BR" sz="1200" b="0" i="0" u="none" strike="noStrike" cap="none" normalizeH="0" baseline="0" smtClean="0">
                          <a:ln>
                            <a:noFill/>
                          </a:ln>
                          <a:solidFill>
                            <a:schemeClr val="tx1"/>
                          </a:solidFill>
                          <a:effectLst/>
                          <a:latin typeface="Gill Sans MT"/>
                        </a:rPr>
                        <a:t/>
                      </a:r>
                      <a:br>
                        <a:rPr kumimoji="0" lang="pt-BR" sz="1200" b="0" i="0" u="none" strike="noStrike" cap="none" normalizeH="0" baseline="0" smtClean="0">
                          <a:ln>
                            <a:noFill/>
                          </a:ln>
                          <a:solidFill>
                            <a:schemeClr val="tx1"/>
                          </a:solidFill>
                          <a:effectLst/>
                          <a:latin typeface="Gill Sans MT"/>
                        </a:rPr>
                      </a:br>
                      <a:r>
                        <a:rPr kumimoji="0" lang="pt-BR" sz="1200" b="0" i="0" u="none" strike="noStrike" cap="none" normalizeH="0" baseline="0" smtClean="0">
                          <a:ln>
                            <a:noFill/>
                          </a:ln>
                          <a:solidFill>
                            <a:srgbClr val="999999"/>
                          </a:solidFill>
                          <a:effectLst/>
                          <a:latin typeface="Verdana" pitchFamily="34" charset="0"/>
                        </a:rPr>
                        <a:t>Autor(es): Mihatsh WA, von Schoenaich P, Fahnenstich, Dehne N, Ebbecke H, Plath C, von Stockhausen H-B, Muche R, Franz A, Polhlandt F</a:t>
                      </a:r>
                      <a:endParaRPr kumimoji="0" lang="pt-BR" sz="1200" b="0" i="0" u="none" strike="noStrike" cap="none" normalizeH="0" baseline="0" smtClean="0">
                        <a:ln>
                          <a:noFill/>
                        </a:ln>
                        <a:solidFill>
                          <a:schemeClr val="tx1"/>
                        </a:solidFill>
                        <a:effectLst/>
                        <a:latin typeface="Gill Sans MT"/>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Gill Sans MT"/>
                          <a:hlinkClick r:id="rId2"/>
                        </a:rPr>
                        <a:t>  </a:t>
                      </a:r>
                      <a:endParaRPr kumimoji="0" lang="pt-BR" sz="1200" b="0" i="0" u="none" strike="noStrike" cap="none" normalizeH="0" baseline="0" smtClean="0">
                        <a:ln>
                          <a:noFill/>
                        </a:ln>
                        <a:solidFill>
                          <a:schemeClr val="tx1"/>
                        </a:solidFill>
                        <a:effectLst/>
                        <a:latin typeface="Gill Sans MT"/>
                      </a:endParaRP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1206" name="Picture 6" descr="link2">
            <a:hlinkClick r:id="rId2"/>
          </p:cNvPr>
          <p:cNvPicPr>
            <a:picLocks noChangeAspect="1" noChangeArrowheads="1"/>
          </p:cNvPicPr>
          <p:nvPr/>
        </p:nvPicPr>
        <p:blipFill>
          <a:blip r:embed="rId3"/>
          <a:srcRect/>
          <a:stretch>
            <a:fillRect/>
          </a:stretch>
        </p:blipFill>
        <p:spPr bwMode="auto">
          <a:xfrm>
            <a:off x="7667625" y="620713"/>
            <a:ext cx="352425" cy="28575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4294967295"/>
          </p:nvPr>
        </p:nvSpPr>
        <p:spPr/>
        <p:txBody>
          <a:bodyPr/>
          <a:lstStyle/>
          <a:p>
            <a:pPr algn="ctr">
              <a:lnSpc>
                <a:spcPct val="80000"/>
              </a:lnSpc>
              <a:buFont typeface="Wingdings 2" pitchFamily="18" charset="2"/>
              <a:buNone/>
            </a:pPr>
            <a:r>
              <a:rPr lang="pt-BR" altLang="ko-KR" sz="1800" b="1" i="1" smtClean="0">
                <a:solidFill>
                  <a:srgbClr val="0000FF"/>
                </a:solidFill>
                <a:ea typeface="Gulim" pitchFamily="34" charset="-127"/>
              </a:rPr>
              <a:t>Resíduo gástrico: pode ser usado como avaliação gastrintestinal do RN quanto ao risco de apresentar uma doença? Despreza ou joga fora ou se reintroduz?</a:t>
            </a:r>
            <a:endParaRPr lang="pt-BR" altLang="ko-KR" sz="1800" b="1" smtClean="0">
              <a:solidFill>
                <a:srgbClr val="0000FF"/>
              </a:solidFill>
              <a:ea typeface="Gulim" pitchFamily="34" charset="-127"/>
            </a:endParaRPr>
          </a:p>
          <a:p>
            <a:pPr>
              <a:lnSpc>
                <a:spcPct val="80000"/>
              </a:lnSpc>
            </a:pPr>
            <a:r>
              <a:rPr lang="pt-BR" altLang="ko-KR" sz="1800" b="1" smtClean="0">
                <a:ea typeface="Gulim" pitchFamily="34" charset="-127"/>
              </a:rPr>
              <a:t>Joseph Neu (EUA)</a:t>
            </a:r>
            <a:r>
              <a:rPr lang="pt-BR" altLang="ko-KR" sz="1800" smtClean="0">
                <a:ea typeface="Gulim" pitchFamily="34" charset="-127"/>
              </a:rPr>
              <a:t>: Não sei qual seria o número em mL que me diz que seria um resíduo gástrico (RG) significativo. Alguns anos atrás fiz um dos primeiros estudos sobre nutrição enteral mínima e durante 14 dias tínhamos RN sem alimentação enteral no grupo com nutrição parenteral isoladamente. Eventualmente estes RN apresentaram 2-3 mL de resíduo gástrico. Mesmo sem alimentação tinham RG. Alguns consideram RG significativo mais da metade do que você administra (dar 5 e vem 2,5 ml, é o RG significativo). Suspender a dieta? Não acredito que seja uma boa conduta. Já há muitas UTI que não mais medem RG. No entanto, há necessidade de estudos de boa qualidade sobre os benefícios do conhecimento do RG. </a:t>
            </a:r>
            <a:r>
              <a:rPr lang="pt-BR" altLang="ko-KR" sz="1800" b="1" smtClean="0">
                <a:ea typeface="Gulim" pitchFamily="34" charset="-127"/>
              </a:rPr>
              <a:t>O que recomendo, é não descartar o RG,</a:t>
            </a:r>
            <a:r>
              <a:rPr lang="pt-BR" altLang="ko-KR" sz="1800" smtClean="0">
                <a:ea typeface="Gulim" pitchFamily="34" charset="-127"/>
              </a:rPr>
              <a:t> pois aquele RG tem muitas enzimas importantes para a decomposição dos alimentos. São mais necessários estudos para esta área.</a:t>
            </a:r>
            <a:endParaRPr lang="pt-BR" sz="1800" smtClean="0"/>
          </a:p>
        </p:txBody>
      </p:sp>
      <p:graphicFrame>
        <p:nvGraphicFramePr>
          <p:cNvPr id="53266" name="Group 18"/>
          <p:cNvGraphicFramePr>
            <a:graphicFrameLocks noGrp="1"/>
          </p:cNvGraphicFramePr>
          <p:nvPr/>
        </p:nvGraphicFramePr>
        <p:xfrm>
          <a:off x="1979613" y="188913"/>
          <a:ext cx="6769100" cy="1003300"/>
        </p:xfrm>
        <a:graphic>
          <a:graphicData uri="http://schemas.openxmlformats.org/drawingml/2006/table">
            <a:tbl>
              <a:tblPr/>
              <a:tblGrid>
                <a:gridCol w="5229225"/>
                <a:gridCol w="15398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rPr>
                        <a:t>Dilemas em nutri</a:t>
                      </a:r>
                      <a:r>
                        <a:rPr kumimoji="0" lang="pt-BR" sz="1200" b="1" i="0" u="none" strike="noStrike" cap="none" normalizeH="0" baseline="0" smtClean="0">
                          <a:ln>
                            <a:noFill/>
                          </a:ln>
                          <a:solidFill>
                            <a:srgbClr val="999999"/>
                          </a:solidFill>
                          <a:effectLst/>
                          <a:latin typeface="Gill Sans MT"/>
                        </a:rPr>
                        <a:t>ç</a:t>
                      </a:r>
                      <a:r>
                        <a:rPr kumimoji="0" lang="pt-BR" sz="1200" b="1" i="0" u="none" strike="noStrike" cap="none" normalizeH="0" baseline="0" smtClean="0">
                          <a:ln>
                            <a:noFill/>
                          </a:ln>
                          <a:solidFill>
                            <a:srgbClr val="999999"/>
                          </a:solidFill>
                          <a:effectLst/>
                          <a:latin typeface="Verdana" pitchFamily="34" charset="0"/>
                        </a:rPr>
                        <a:t>ão enteral (XX Congresso Brasileiro de Perinatologia, Rio de Janeiro, 21-24/11/2010)</a:t>
                      </a:r>
                      <a:r>
                        <a:rPr kumimoji="0" lang="pt-BR" sz="1200" b="0" i="0" u="none" strike="noStrike" cap="none" normalizeH="0" baseline="0" smtClean="0">
                          <a:ln>
                            <a:noFill/>
                          </a:ln>
                          <a:solidFill>
                            <a:schemeClr val="tx1"/>
                          </a:solidFill>
                          <a:effectLst/>
                          <a:latin typeface="Gill Sans MT"/>
                        </a:rPr>
                        <a:t/>
                      </a:r>
                      <a:br>
                        <a:rPr kumimoji="0" lang="pt-BR" sz="1200" b="0" i="0" u="none" strike="noStrike" cap="none" normalizeH="0" baseline="0" smtClean="0">
                          <a:ln>
                            <a:noFill/>
                          </a:ln>
                          <a:solidFill>
                            <a:schemeClr val="tx1"/>
                          </a:solidFill>
                          <a:effectLst/>
                          <a:latin typeface="Gill Sans MT"/>
                        </a:rPr>
                      </a:br>
                      <a:r>
                        <a:rPr kumimoji="0" lang="pt-BR" sz="1200" b="0" i="0" u="none" strike="noStrike" cap="none" normalizeH="0" baseline="0" smtClean="0">
                          <a:ln>
                            <a:noFill/>
                          </a:ln>
                          <a:solidFill>
                            <a:srgbClr val="999999"/>
                          </a:solidFill>
                          <a:effectLst/>
                          <a:latin typeface="Verdana" pitchFamily="34" charset="0"/>
                        </a:rPr>
                        <a:t>Autor(es): Maria Elisabeth Lopes Moreira (RJ), Joseph Neu (EUA), Francisco Eul</a:t>
                      </a:r>
                      <a:r>
                        <a:rPr kumimoji="0" lang="pt-BR" sz="1200" b="0" i="0" u="none" strike="noStrike" cap="none" normalizeH="0" baseline="0" smtClean="0">
                          <a:ln>
                            <a:noFill/>
                          </a:ln>
                          <a:solidFill>
                            <a:srgbClr val="999999"/>
                          </a:solidFill>
                          <a:effectLst/>
                          <a:latin typeface="Gill Sans MT"/>
                        </a:rPr>
                        <a:t>ó</a:t>
                      </a:r>
                      <a:r>
                        <a:rPr kumimoji="0" lang="pt-BR" sz="1200" b="0" i="0" u="none" strike="noStrike" cap="none" normalizeH="0" baseline="0" smtClean="0">
                          <a:ln>
                            <a:noFill/>
                          </a:ln>
                          <a:solidFill>
                            <a:srgbClr val="999999"/>
                          </a:solidFill>
                          <a:effectLst/>
                          <a:latin typeface="Verdana" pitchFamily="34" charset="0"/>
                        </a:rPr>
                        <a:t>gio Martinez (SP). Realizado por Paulo R. Margotto</a:t>
                      </a:r>
                      <a:endParaRPr kumimoji="0" lang="pt-BR" sz="1200" b="0" i="0" u="none" strike="noStrike" cap="none" normalizeH="0" baseline="0" smtClean="0">
                        <a:ln>
                          <a:noFill/>
                        </a:ln>
                        <a:solidFill>
                          <a:schemeClr val="tx1"/>
                        </a:solidFill>
                        <a:effectLst/>
                        <a:latin typeface="Gill Sans MT"/>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Gill Sans MT"/>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3254" name="Picture 6" descr="link2">
            <a:hlinkClick r:id="rId2"/>
          </p:cNvPr>
          <p:cNvPicPr>
            <a:picLocks noChangeAspect="1" noChangeArrowheads="1"/>
          </p:cNvPicPr>
          <p:nvPr/>
        </p:nvPicPr>
        <p:blipFill>
          <a:blip r:embed="rId3"/>
          <a:srcRect/>
          <a:stretch>
            <a:fillRect/>
          </a:stretch>
        </p:blipFill>
        <p:spPr bwMode="auto">
          <a:xfrm>
            <a:off x="7812088" y="476250"/>
            <a:ext cx="352425" cy="28575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4294967295"/>
          </p:nvPr>
        </p:nvSpPr>
        <p:spPr>
          <a:xfrm>
            <a:off x="1403350" y="1412875"/>
            <a:ext cx="7499350" cy="4800600"/>
          </a:xfrm>
        </p:spPr>
        <p:txBody>
          <a:bodyPr/>
          <a:lstStyle/>
          <a:p>
            <a:pPr>
              <a:lnSpc>
                <a:spcPct val="80000"/>
              </a:lnSpc>
            </a:pPr>
            <a:r>
              <a:rPr lang="pt-BR" sz="1600" smtClean="0"/>
              <a:t>Devemos administrar os nutrientes suficientes de maneira que o recém-nascido (RN) pré-termo tenha um crescimento adequado na mesma velocidade caso tenha nascido a termo. Esta é a meta, porém, </a:t>
            </a:r>
            <a:r>
              <a:rPr lang="pt-BR" sz="1600" smtClean="0">
                <a:solidFill>
                  <a:srgbClr val="FF3300"/>
                </a:solidFill>
              </a:rPr>
              <a:t>quase 100% destes RN pré-termos chegam a termo com déficits bastante acentuados em termos de teor proteico, independente do regime agressivo ou convencional.</a:t>
            </a:r>
            <a:r>
              <a:rPr lang="pt-BR" sz="1600" smtClean="0"/>
              <a:t> Qual é o principal motivo para que isto ocorra? </a:t>
            </a:r>
            <a:r>
              <a:rPr lang="pt-BR" sz="1600" smtClean="0">
                <a:solidFill>
                  <a:srgbClr val="FF3300"/>
                </a:solidFill>
              </a:rPr>
              <a:t>Na verdade, são muitos os motivos que atrasam o início da nutrição enteral (foram citados 24!).</a:t>
            </a:r>
            <a:endParaRPr lang="pt-BR" sz="1600" b="1" smtClean="0">
              <a:solidFill>
                <a:srgbClr val="FF3300"/>
              </a:solidFill>
            </a:endParaRPr>
          </a:p>
          <a:p>
            <a:pPr>
              <a:lnSpc>
                <a:spcPct val="80000"/>
              </a:lnSpc>
            </a:pPr>
            <a:r>
              <a:rPr lang="pt-BR" sz="1600" b="1" smtClean="0"/>
              <a:t>-distensão abdominal</a:t>
            </a:r>
            <a:r>
              <a:rPr lang="pt-BR" sz="1600" smtClean="0"/>
              <a:t>: não conheço nenhum RN prematuro que em algum momento não tenha alguma distensão abdominal	</a:t>
            </a:r>
            <a:endParaRPr lang="pt-BR" sz="1600" b="1" smtClean="0"/>
          </a:p>
          <a:p>
            <a:pPr>
              <a:lnSpc>
                <a:spcPct val="80000"/>
              </a:lnSpc>
            </a:pPr>
            <a:r>
              <a:rPr lang="pt-BR" sz="1600" b="1" smtClean="0"/>
              <a:t>-aspirado verde</a:t>
            </a:r>
            <a:r>
              <a:rPr lang="pt-BR" sz="1600" smtClean="0"/>
              <a:t>: quase todos os prematuros tem uma função pilórica deficiente e todas eles, em um momento ou outro vão ter um aspirado gástrico verde. Isto não é contraindicação para a suspensão da dieta oral</a:t>
            </a:r>
            <a:endParaRPr lang="pt-BR" sz="1600" b="1" smtClean="0"/>
          </a:p>
          <a:p>
            <a:pPr>
              <a:lnSpc>
                <a:spcPct val="80000"/>
              </a:lnSpc>
            </a:pPr>
            <a:r>
              <a:rPr lang="pt-BR" sz="1600" b="1" smtClean="0"/>
              <a:t>-uso de cateter</a:t>
            </a:r>
            <a:r>
              <a:rPr lang="pt-BR" sz="1600" smtClean="0"/>
              <a:t>: não é motivo para suspender a nutrição</a:t>
            </a:r>
          </a:p>
          <a:p>
            <a:pPr>
              <a:lnSpc>
                <a:spcPct val="80000"/>
              </a:lnSpc>
            </a:pPr>
            <a:r>
              <a:rPr lang="pt-BR" sz="1600" smtClean="0"/>
              <a:t>-</a:t>
            </a:r>
            <a:r>
              <a:rPr lang="pt-BR" sz="1600" b="1" smtClean="0"/>
              <a:t>Outros</a:t>
            </a:r>
            <a:r>
              <a:rPr lang="pt-BR" sz="1600" smtClean="0"/>
              <a:t>: apnéia, insuficiência cardíaca, icterícia, irritação na pele, alto nível de uréia, hiperglicemia, medo de sepse, hipotermia (medo de sepse), anomalia eletrolítica, episódio trombótico, baixo gasto energético, policitemia, talvez tenha indicação de cirurgia (só porque precisa de cirurgia não vamos deixar o recém-nascido passar fome), baixos níveis de saturação de oxigênio, está no ventilador (como o ventilador diminui a absorção de nutrientes pelo intestino e sua utilização para o metabolismo normal?), o recém-nascido não parece estar bem e outras desculpas que continuam amontanhando-se (nunca termina!).</a:t>
            </a:r>
          </a:p>
        </p:txBody>
      </p:sp>
      <p:graphicFrame>
        <p:nvGraphicFramePr>
          <p:cNvPr id="54291" name="Group 19"/>
          <p:cNvGraphicFramePr>
            <a:graphicFrameLocks noGrp="1"/>
          </p:cNvGraphicFramePr>
          <p:nvPr/>
        </p:nvGraphicFramePr>
        <p:xfrm>
          <a:off x="2051050" y="404813"/>
          <a:ext cx="6624638" cy="638175"/>
        </p:xfrm>
        <a:graphic>
          <a:graphicData uri="http://schemas.openxmlformats.org/drawingml/2006/table">
            <a:tbl>
              <a:tblPr/>
              <a:tblGrid>
                <a:gridCol w="5116513"/>
                <a:gridCol w="15081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rPr>
                        <a:t>Estrat</a:t>
                      </a:r>
                      <a:r>
                        <a:rPr kumimoji="0" lang="pt-BR" sz="1200" b="1" i="0" u="none" strike="noStrike" cap="none" normalizeH="0" baseline="0" smtClean="0">
                          <a:ln>
                            <a:noFill/>
                          </a:ln>
                          <a:solidFill>
                            <a:srgbClr val="999999"/>
                          </a:solidFill>
                          <a:effectLst/>
                          <a:latin typeface="Gill Sans MT"/>
                        </a:rPr>
                        <a:t>é</a:t>
                      </a:r>
                      <a:r>
                        <a:rPr kumimoji="0" lang="pt-BR" sz="1200" b="1" i="0" u="none" strike="noStrike" cap="none" normalizeH="0" baseline="0" smtClean="0">
                          <a:ln>
                            <a:noFill/>
                          </a:ln>
                          <a:solidFill>
                            <a:srgbClr val="999999"/>
                          </a:solidFill>
                          <a:effectLst/>
                          <a:latin typeface="Verdana" pitchFamily="34" charset="0"/>
                        </a:rPr>
                        <a:t>gias para a alimenta</a:t>
                      </a:r>
                      <a:r>
                        <a:rPr kumimoji="0" lang="pt-BR" sz="1200" b="1" i="0" u="none" strike="noStrike" cap="none" normalizeH="0" baseline="0" smtClean="0">
                          <a:ln>
                            <a:noFill/>
                          </a:ln>
                          <a:solidFill>
                            <a:srgbClr val="999999"/>
                          </a:solidFill>
                          <a:effectLst/>
                          <a:latin typeface="Gill Sans MT"/>
                        </a:rPr>
                        <a:t>ç</a:t>
                      </a:r>
                      <a:r>
                        <a:rPr kumimoji="0" lang="pt-BR" sz="1200" b="1" i="0" u="none" strike="noStrike" cap="none" normalizeH="0" baseline="0" smtClean="0">
                          <a:ln>
                            <a:noFill/>
                          </a:ln>
                          <a:solidFill>
                            <a:srgbClr val="999999"/>
                          </a:solidFill>
                          <a:effectLst/>
                          <a:latin typeface="Verdana" pitchFamily="34" charset="0"/>
                        </a:rPr>
                        <a:t>ão do pretermo: intravenoso e oral. Quando e como?</a:t>
                      </a:r>
                      <a:r>
                        <a:rPr kumimoji="0" lang="pt-BR" sz="1200" b="0" i="0" u="none" strike="noStrike" cap="none" normalizeH="0" baseline="0" smtClean="0">
                          <a:ln>
                            <a:noFill/>
                          </a:ln>
                          <a:solidFill>
                            <a:schemeClr val="tx1"/>
                          </a:solidFill>
                          <a:effectLst/>
                          <a:latin typeface="Gill Sans MT"/>
                        </a:rPr>
                        <a:t/>
                      </a:r>
                      <a:br>
                        <a:rPr kumimoji="0" lang="pt-BR" sz="1200" b="0" i="0" u="none" strike="noStrike" cap="none" normalizeH="0" baseline="0" smtClean="0">
                          <a:ln>
                            <a:noFill/>
                          </a:ln>
                          <a:solidFill>
                            <a:schemeClr val="tx1"/>
                          </a:solidFill>
                          <a:effectLst/>
                          <a:latin typeface="Gill Sans MT"/>
                        </a:rPr>
                      </a:br>
                      <a:r>
                        <a:rPr kumimoji="0" lang="pt-BR" sz="1200" b="0" i="0" u="none" strike="noStrike" cap="none" normalizeH="0" baseline="0" smtClean="0">
                          <a:ln>
                            <a:noFill/>
                          </a:ln>
                          <a:solidFill>
                            <a:srgbClr val="999999"/>
                          </a:solidFill>
                          <a:effectLst/>
                          <a:latin typeface="Verdana" pitchFamily="34" charset="0"/>
                        </a:rPr>
                        <a:t>Autor(es): William Ray (EUA). Realizado por Paulo R. Margotto</a:t>
                      </a:r>
                      <a:endParaRPr kumimoji="0" lang="pt-BR" sz="1200" b="0" i="0" u="none" strike="noStrike" cap="none" normalizeH="0" baseline="0" smtClean="0">
                        <a:ln>
                          <a:noFill/>
                        </a:ln>
                        <a:solidFill>
                          <a:schemeClr val="tx1"/>
                        </a:solidFill>
                        <a:effectLst/>
                        <a:latin typeface="Gill Sans MT"/>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Gill Sans MT"/>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4278" name="Picture 6" descr="link2">
            <a:hlinkClick r:id="rId2"/>
          </p:cNvPr>
          <p:cNvPicPr>
            <a:picLocks noChangeAspect="1" noChangeArrowheads="1"/>
          </p:cNvPicPr>
          <p:nvPr/>
        </p:nvPicPr>
        <p:blipFill>
          <a:blip r:embed="rId3"/>
          <a:srcRect/>
          <a:stretch>
            <a:fillRect/>
          </a:stretch>
        </p:blipFill>
        <p:spPr bwMode="auto">
          <a:xfrm>
            <a:off x="7956550" y="549275"/>
            <a:ext cx="352425" cy="28575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bwMode="auto">
          <a:xfrm>
            <a:off x="1403350" y="0"/>
            <a:ext cx="7499350" cy="1143000"/>
          </a:xfrm>
          <a:noFill/>
        </p:spPr>
        <p:txBody>
          <a:bodyPr vert="horz" wrap="square" lIns="91440" tIns="45720" rIns="91440" bIns="45720" numCol="1" anchorCtr="0" compatLnSpc="1">
            <a:prstTxWarp prst="textNoShape">
              <a:avLst/>
            </a:prstTxWarp>
          </a:bodyPr>
          <a:lstStyle/>
          <a:p>
            <a:r>
              <a:rPr lang="pt-BR" smtClean="0">
                <a:effectLst/>
              </a:rPr>
              <a:t>OBRIGADO!</a:t>
            </a:r>
          </a:p>
        </p:txBody>
      </p:sp>
      <p:pic>
        <p:nvPicPr>
          <p:cNvPr id="60420" name="Picture 4"/>
          <p:cNvPicPr>
            <a:picLocks noChangeAspect="1" noChangeArrowheads="1"/>
          </p:cNvPicPr>
          <p:nvPr/>
        </p:nvPicPr>
        <p:blipFill>
          <a:blip r:embed="rId2"/>
          <a:srcRect/>
          <a:stretch>
            <a:fillRect/>
          </a:stretch>
        </p:blipFill>
        <p:spPr bwMode="auto">
          <a:xfrm>
            <a:off x="1476375" y="908050"/>
            <a:ext cx="6481763" cy="5427663"/>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1736</TotalTime>
  <Words>3710</Words>
  <Application>Microsoft Office PowerPoint</Application>
  <PresentationFormat>Apresentação na tela (4:3)</PresentationFormat>
  <Paragraphs>270</Paragraphs>
  <Slides>38</Slides>
  <Notes>13</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38</vt:i4>
      </vt:variant>
    </vt:vector>
  </HeadingPairs>
  <TitlesOfParts>
    <vt:vector size="47" baseType="lpstr">
      <vt:lpstr>Gill Sans MT</vt:lpstr>
      <vt:lpstr>Arial</vt:lpstr>
      <vt:lpstr>Wingdings 2</vt:lpstr>
      <vt:lpstr>Verdana</vt:lpstr>
      <vt:lpstr>Calibri</vt:lpstr>
      <vt:lpstr>Times New Roman</vt:lpstr>
      <vt:lpstr>Wingdings</vt:lpstr>
      <vt:lpstr>Gulim</vt:lpstr>
      <vt:lpstr>Solstício</vt:lpstr>
      <vt:lpstr>Kempley S, Gupta N, Linsell L et al (Reino Unido) Arch Dis Child Fetal Neonatal Ed 2014;99:F6–F11</vt:lpstr>
      <vt:lpstr>Slide 2</vt:lpstr>
      <vt:lpstr>Slide 3</vt:lpstr>
      <vt:lpstr>           DEFINIÇÕES</vt:lpstr>
      <vt:lpstr>Introdução</vt:lpstr>
      <vt:lpstr>Introdução</vt:lpstr>
      <vt:lpstr>Introdução</vt:lpstr>
      <vt:lpstr>Objetivo</vt:lpstr>
      <vt:lpstr>Metodologia </vt:lpstr>
      <vt:lpstr> </vt:lpstr>
      <vt:lpstr>Metodologia </vt:lpstr>
      <vt:lpstr>Metodologia </vt:lpstr>
      <vt:lpstr>Metodologia </vt:lpstr>
      <vt:lpstr>Metodologia </vt:lpstr>
      <vt:lpstr>Slide 15</vt:lpstr>
      <vt:lpstr> Características clínicas na entrada do ensaio   ADEPT </vt:lpstr>
      <vt:lpstr> Resultados alimentares por grupo de idade gestacional</vt:lpstr>
      <vt:lpstr> Resultados alimentares por grupo de idade gestacional</vt:lpstr>
      <vt:lpstr> Resultados gastrointestinais por grupo de idade gestacional</vt:lpstr>
      <vt:lpstr> Resultados alimentares por grupo de idade gestacional</vt:lpstr>
      <vt:lpstr> Resultados gastrointestinais por grupo de idade gestacional</vt:lpstr>
      <vt:lpstr> Volumes de leite tolerados em crianças &lt; 29 semanas</vt:lpstr>
      <vt:lpstr> Discussão </vt:lpstr>
      <vt:lpstr> Discussão </vt:lpstr>
      <vt:lpstr> Discussão </vt:lpstr>
      <vt:lpstr> Discussão </vt:lpstr>
      <vt:lpstr> Discussão </vt:lpstr>
      <vt:lpstr> Discussão </vt:lpstr>
      <vt:lpstr> Conclusão</vt:lpstr>
      <vt:lpstr>Slide 30</vt:lpstr>
      <vt:lpstr>ABSTRACT</vt:lpstr>
      <vt:lpstr>Slide 32</vt:lpstr>
      <vt:lpstr>Slide 33</vt:lpstr>
      <vt:lpstr>Nota do Editor do site, Dr. Paulo R. Margotto</vt:lpstr>
      <vt:lpstr>Slide 35</vt:lpstr>
      <vt:lpstr>Slide 36</vt:lpstr>
      <vt:lpstr>Slide 37</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Alimentação de lactentes abaixo de gestação 29 semanas com Doppler pré-natal anormal: análise a partir de um estudo randomizado.    Internos: Patrícia BM Castro                  Thales S Antunes    HRAS/HMIB, 13 de fevereiro de 2014</dc:title>
  <dc:creator>Thales</dc:creator>
  <cp:lastModifiedBy>Paulo</cp:lastModifiedBy>
  <cp:revision>53</cp:revision>
  <dcterms:created xsi:type="dcterms:W3CDTF">2014-02-07T21:35:39Z</dcterms:created>
  <dcterms:modified xsi:type="dcterms:W3CDTF">2018-05-05T17:26:12Z</dcterms:modified>
</cp:coreProperties>
</file>