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8" r:id="rId3"/>
    <p:sldId id="259" r:id="rId4"/>
    <p:sldId id="260" r:id="rId5"/>
    <p:sldId id="261" r:id="rId6"/>
    <p:sldId id="262" r:id="rId7"/>
    <p:sldId id="263" r:id="rId8"/>
    <p:sldId id="264" r:id="rId9"/>
    <p:sldId id="265" r:id="rId10"/>
    <p:sldId id="268"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9" r:id="rId32"/>
    <p:sldId id="290" r:id="rId33"/>
    <p:sldId id="291" r:id="rId34"/>
    <p:sldId id="292" r:id="rId35"/>
    <p:sldId id="293" r:id="rId36"/>
    <p:sldId id="287" r:id="rId37"/>
    <p:sldId id="294" r:id="rId38"/>
    <p:sldId id="295" r:id="rId39"/>
    <p:sldId id="296" r:id="rId40"/>
    <p:sldId id="298" r:id="rId41"/>
    <p:sldId id="299" r:id="rId42"/>
    <p:sldId id="300" r:id="rId43"/>
    <p:sldId id="297" r:id="rId44"/>
    <p:sldId id="304" r:id="rId45"/>
    <p:sldId id="302" r:id="rId46"/>
    <p:sldId id="303" r:id="rId4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00"/>
    <a:srgbClr val="FF3399"/>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81" d="100"/>
          <a:sy n="81" d="100"/>
        </p:scale>
        <p:origin x="-667" y="-34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0963D1F7-1DC6-4313-8CD5-41B17870BF53}" type="datetimeFigureOut">
              <a:rPr lang="pt-BR"/>
              <a:pPr>
                <a:defRPr/>
              </a:pPr>
              <a:t>03/05/2018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2272D33-8FF8-4001-BF13-08B620EFFEC2}"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A810A3AD-B622-439C-8CF9-EDF534C0BBA9}" type="datetimeFigureOut">
              <a:rPr lang="pt-BR"/>
              <a:pPr>
                <a:defRPr/>
              </a:pPr>
              <a:t>03/05/2018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F38A387-4BF1-44F0-8DA2-CC3C88F649B1}"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0EE1E476-ADD9-4E01-89B9-7CED2E524609}" type="datetimeFigureOut">
              <a:rPr lang="pt-BR"/>
              <a:pPr>
                <a:defRPr/>
              </a:pPr>
              <a:t>03/05/2018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66BAEFE-5298-4ED6-812D-D96994FF84E7}"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046B24C6-2382-47B7-820B-37440C3B0F43}" type="datetimeFigureOut">
              <a:rPr lang="pt-BR"/>
              <a:pPr>
                <a:defRPr/>
              </a:pPr>
              <a:t>03/05/2018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14008FA3-CB5F-448E-BC29-8B9B5D7DACAC}"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8AC31B74-596F-415F-96C6-72E05445ACCB}" type="datetimeFigureOut">
              <a:rPr lang="pt-BR"/>
              <a:pPr>
                <a:defRPr/>
              </a:pPr>
              <a:t>03/05/2018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0AD0AA4D-C4E4-4C4B-977B-2AD61850F209}"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5100AA6A-51D3-474E-B2B4-A5F99A6B8ED6}" type="datetimeFigureOut">
              <a:rPr lang="pt-BR"/>
              <a:pPr>
                <a:defRPr/>
              </a:pPr>
              <a:t>03/05/2018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57024DE9-E77B-4681-B228-F8DE093BE61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5D823CF2-1330-4220-8B45-CCC811C3E440}" type="datetimeFigureOut">
              <a:rPr lang="pt-BR"/>
              <a:pPr>
                <a:defRPr/>
              </a:pPr>
              <a:t>03/05/2018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4A686370-2081-4A2C-B146-32F63068EF10}"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1BD5590F-9334-4B83-B343-9D3367F0D78E}" type="datetimeFigureOut">
              <a:rPr lang="pt-BR"/>
              <a:pPr>
                <a:defRPr/>
              </a:pPr>
              <a:t>03/05/2018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AAE8D6A3-CCDB-4076-BD61-372757A37C26}"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9FF89BCD-B753-49B7-9E49-86382ADC1767}" type="datetimeFigureOut">
              <a:rPr lang="pt-BR"/>
              <a:pPr>
                <a:defRPr/>
              </a:pPr>
              <a:t>03/05/2018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68B3A6E3-F740-44E8-B9F9-EB9B65900C2E}"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056035C-CA7D-41B2-A942-7F889A913D53}" type="datetimeFigureOut">
              <a:rPr lang="pt-BR"/>
              <a:pPr>
                <a:defRPr/>
              </a:pPr>
              <a:t>03/05/2018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75A57C1-DF47-47DE-8858-BF0A9EA648E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1A51771-1E84-4DF5-87CD-05F82553D0D2}" type="datetimeFigureOut">
              <a:rPr lang="pt-BR"/>
              <a:pPr>
                <a:defRPr/>
              </a:pPr>
              <a:t>03/05/2018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68ACAA6F-9C56-4D9F-A255-2695CBC794EF}"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01C659AE-AB6A-43B9-9BB0-69BCCB17D718}" type="datetimeFigureOut">
              <a:rPr lang="pt-BR"/>
              <a:pPr>
                <a:defRPr/>
              </a:pPr>
              <a:t>03/05/2018</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FE7BA8D-ECD5-44BA-83DE-1742944D33F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s://www.ncbi.nlm.nih.gov/pubmed?linkname=pubmed_pubmed&amp;from_uid=29603403" TargetMode="External"/><Relationship Id="rId4" Type="http://schemas.openxmlformats.org/officeDocument/2006/relationships/hyperlink" Target="https://www.ncbi.nlm.nih.gov/pubmed/29603403"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mailto:pmargoto@gmail.com"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14586" TargetMode="External"/><Relationship Id="rId2" Type="http://schemas.openxmlformats.org/officeDocument/2006/relationships/hyperlink" Target="https://www.ncbi.nlm.nih.gov/pubmed/23258423"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hyperlink" Target="http://paulomargotto.com.br/documentos/10408" TargetMode="External"/><Relationship Id="rId2" Type="http://schemas.openxmlformats.org/officeDocument/2006/relationships/hyperlink" Target="https://www.ncbi.nlm.nih.gov/pubmed/22922675" TargetMode="Externa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paulomargotto.com.br/documentos/335"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ítulo 1"/>
          <p:cNvSpPr>
            <a:spLocks noGrp="1"/>
          </p:cNvSpPr>
          <p:nvPr>
            <p:ph type="ctrTitle"/>
          </p:nvPr>
        </p:nvSpPr>
        <p:spPr>
          <a:xfrm>
            <a:off x="1447800" y="1235075"/>
            <a:ext cx="9144000" cy="2387600"/>
          </a:xfrm>
        </p:spPr>
        <p:txBody>
          <a:bodyPr/>
          <a:lstStyle/>
          <a:p>
            <a:r>
              <a:rPr lang="pt-BR" sz="2800" b="1" smtClean="0">
                <a:solidFill>
                  <a:srgbClr val="0000FF"/>
                </a:solidFill>
              </a:rPr>
              <a:t>Comparação da taxa calórica e proteica ingerida por recém–nascidos de muito baixo peso que recebem leite materno ordenhado x Leite humano do Banco de Leite quando a composição nutricional é medida por um analisador de leite</a:t>
            </a:r>
          </a:p>
        </p:txBody>
      </p:sp>
      <p:sp>
        <p:nvSpPr>
          <p:cNvPr id="2051" name="Subtítulo 2"/>
          <p:cNvSpPr>
            <a:spLocks noGrp="1"/>
          </p:cNvSpPr>
          <p:nvPr>
            <p:ph type="subTitle" idx="1"/>
          </p:nvPr>
        </p:nvSpPr>
        <p:spPr>
          <a:xfrm>
            <a:off x="1346200" y="4903788"/>
            <a:ext cx="9144000" cy="1655762"/>
          </a:xfrm>
        </p:spPr>
        <p:txBody>
          <a:bodyPr/>
          <a:lstStyle/>
          <a:p>
            <a:r>
              <a:rPr lang="pt-BR" smtClean="0"/>
              <a:t>Apresentação:Lara Ramos Pereira – R4 Neonatologia / HMIB/SES/DF</a:t>
            </a:r>
          </a:p>
          <a:p>
            <a:r>
              <a:rPr lang="pt-BR" smtClean="0"/>
              <a:t>Coordenação: Carlos Alberto Zaconeta</a:t>
            </a:r>
          </a:p>
          <a:p>
            <a:r>
              <a:rPr lang="pt-BR" smtClean="0">
                <a:hlinkClick r:id="rId2"/>
              </a:rPr>
              <a:t>www.paulomargotto.com.br</a:t>
            </a:r>
            <a:r>
              <a:rPr lang="pt-BR" smtClean="0"/>
              <a:t> </a:t>
            </a:r>
          </a:p>
          <a:p>
            <a:r>
              <a:rPr lang="pt-BR" smtClean="0"/>
              <a:t>Brasília, 3 de maio de 2018</a:t>
            </a:r>
          </a:p>
        </p:txBody>
      </p:sp>
      <p:pic>
        <p:nvPicPr>
          <p:cNvPr id="2052" name="Imagem 5"/>
          <p:cNvPicPr>
            <a:picLocks noChangeAspect="1"/>
          </p:cNvPicPr>
          <p:nvPr/>
        </p:nvPicPr>
        <p:blipFill>
          <a:blip r:embed="rId3"/>
          <a:srcRect/>
          <a:stretch>
            <a:fillRect/>
          </a:stretch>
        </p:blipFill>
        <p:spPr bwMode="auto">
          <a:xfrm>
            <a:off x="9585325" y="4430713"/>
            <a:ext cx="2165350" cy="2163762"/>
          </a:xfrm>
          <a:prstGeom prst="rect">
            <a:avLst/>
          </a:prstGeom>
          <a:noFill/>
          <a:ln w="9525">
            <a:noFill/>
            <a:miter lim="800000"/>
            <a:headEnd/>
            <a:tailEnd/>
          </a:ln>
        </p:spPr>
      </p:pic>
      <p:sp>
        <p:nvSpPr>
          <p:cNvPr id="2053" name="Rectangle 5"/>
          <p:cNvSpPr>
            <a:spLocks noChangeArrowheads="1"/>
          </p:cNvSpPr>
          <p:nvPr/>
        </p:nvSpPr>
        <p:spPr bwMode="auto">
          <a:xfrm>
            <a:off x="0" y="3681413"/>
            <a:ext cx="12192000" cy="977900"/>
          </a:xfrm>
          <a:prstGeom prst="rect">
            <a:avLst/>
          </a:prstGeom>
          <a:solidFill>
            <a:srgbClr val="FFFFFF"/>
          </a:solidFill>
          <a:ln w="9525">
            <a:noFill/>
            <a:miter lim="800000"/>
            <a:headEnd/>
            <a:tailEnd/>
          </a:ln>
          <a:effectLst/>
        </p:spPr>
        <p:txBody>
          <a:bodyPr lIns="0" tIns="0" rIns="95220" bIns="0" anchor="ctr">
            <a:spAutoFit/>
          </a:bodyPr>
          <a:lstStyle/>
          <a:p>
            <a:pPr algn="ctr"/>
            <a:r>
              <a:rPr lang="pt-BR" sz="1600">
                <a:hlinkClick r:id="rId4"/>
              </a:rPr>
              <a:t>Comparison of Calorie and Protein Intake of Very Low Birth Weight Infants Receiving Mother's Own Milk or Donor Milk When the Nutrient Composition of Human Milk Is Measured With a Breast Milk Analyzer.</a:t>
            </a:r>
            <a:r>
              <a:rPr lang="pt-BR" sz="1600"/>
              <a:t>Newkirk M, Shakeel F, Parimi P, Rothpletz-Puglia P, Patusco R, Marcus AF, Brody R.Nutr Clin Pract. 2018 Mar 30. doi: 10.1002/ncp.10060. [Epub ahead of print]PMID: 29603403.</a:t>
            </a:r>
            <a:r>
              <a:rPr lang="pt-BR" sz="1600" u="sng">
                <a:hlinkClick r:id="rId5"/>
              </a:rPr>
              <a:t>Similar articles</a:t>
            </a:r>
            <a:endParaRPr lang="pt-BR" sz="1600" u="sng"/>
          </a:p>
        </p:txBody>
      </p:sp>
      <p:pic>
        <p:nvPicPr>
          <p:cNvPr id="2055" name="Picture 2"/>
          <p:cNvPicPr>
            <a:picLocks noChangeAspect="1" noChangeArrowheads="1"/>
          </p:cNvPicPr>
          <p:nvPr/>
        </p:nvPicPr>
        <p:blipFill>
          <a:blip r:embed="rId6">
            <a:lum bright="18000" contrast="24000"/>
          </a:blip>
          <a:srcRect/>
          <a:stretch>
            <a:fillRect/>
          </a:stretch>
        </p:blipFill>
        <p:spPr bwMode="auto">
          <a:xfrm>
            <a:off x="911225" y="169863"/>
            <a:ext cx="9837738" cy="1327150"/>
          </a:xfrm>
          <a:prstGeom prst="rect">
            <a:avLst/>
          </a:prstGeom>
          <a:noFill/>
          <a:ln w="28575">
            <a:solidFill>
              <a:srgbClr val="FF3399"/>
            </a:solid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a:xfrm>
            <a:off x="838200" y="420688"/>
            <a:ext cx="10515600" cy="1325562"/>
          </a:xfrm>
        </p:spPr>
        <p:txBody>
          <a:bodyPr/>
          <a:lstStyle/>
          <a:p>
            <a:r>
              <a:rPr lang="pt-BR" smtClean="0"/>
              <a:t>Introdução</a:t>
            </a:r>
          </a:p>
        </p:txBody>
      </p:sp>
      <p:sp>
        <p:nvSpPr>
          <p:cNvPr id="4099" name="Espaço Reservado para Conteúdo 2"/>
          <p:cNvSpPr>
            <a:spLocks noGrp="1"/>
          </p:cNvSpPr>
          <p:nvPr>
            <p:ph idx="1"/>
          </p:nvPr>
        </p:nvSpPr>
        <p:spPr/>
        <p:txBody>
          <a:bodyPr/>
          <a:lstStyle/>
          <a:p>
            <a:r>
              <a:rPr lang="pt-BR" smtClean="0"/>
              <a:t>O oferecimento de uma nutrição adequada para as necessidades nutricionais dos recém – nascidos prematuros (RNPT) de muito baixo peso (MBP) é muito importante, pois esses bebês estão sob significante risco nutricional ao nascer, já que durante o terceiro trimestre de gestação o acréscimo de nutrientes via transplacentária é enorme(</a:t>
            </a:r>
            <a:r>
              <a:rPr lang="pt-BR" sz="2400" smtClean="0"/>
              <a:t>1</a:t>
            </a:r>
            <a:r>
              <a:rPr lang="pt-BR" smtClean="0"/>
              <a:t>). </a:t>
            </a:r>
          </a:p>
          <a:p>
            <a:r>
              <a:rPr lang="pt-BR" smtClean="0"/>
              <a:t>Os RN de MBP nascem com uma mínima reserva de gordura e massa magra e são mais susceptíveis a um desenvolvimento rápido de déficit de energia e proteínas, principalmente os com menos de 30 semanas de idade gestacional (</a:t>
            </a:r>
            <a:r>
              <a:rPr lang="pt-BR" sz="2400" smtClean="0"/>
              <a:t>1).</a:t>
            </a:r>
          </a:p>
        </p:txBody>
      </p:sp>
      <p:pic>
        <p:nvPicPr>
          <p:cNvPr id="4100" name="Imagem 4"/>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p:txBody>
          <a:bodyPr>
            <a:normAutofit/>
          </a:bodyPr>
          <a:lstStyle/>
          <a:p>
            <a:pPr>
              <a:lnSpc>
                <a:spcPct val="80000"/>
              </a:lnSpc>
            </a:pPr>
            <a:r>
              <a:rPr lang="pt-BR" smtClean="0"/>
              <a:t>O acúmulo de déficits nutricionais durante a permanência desses RNPT na UTIN contribui para um crescimento abaixo do ideal e possíveis consequências adversas no desenvolvimento neuropsicomotor dessas crianças</a:t>
            </a:r>
            <a:r>
              <a:rPr lang="pt-BR" sz="2400" smtClean="0"/>
              <a:t>(2,3</a:t>
            </a:r>
            <a:r>
              <a:rPr lang="pt-BR" smtClean="0"/>
              <a:t>).</a:t>
            </a:r>
          </a:p>
          <a:p>
            <a:pPr>
              <a:lnSpc>
                <a:spcPct val="80000"/>
              </a:lnSpc>
            </a:pPr>
            <a:r>
              <a:rPr lang="pt-BR" smtClean="0"/>
              <a:t>Os regimes de nutrição para o RN de MBP são projetados para tentar simular um crescimento pós-natal que se compare ao crescimento intrauterino esperado</a:t>
            </a:r>
            <a:r>
              <a:rPr lang="pt-BR" sz="2400" smtClean="0"/>
              <a:t>(4).</a:t>
            </a:r>
            <a:endParaRPr lang="pt-BR" smtClean="0"/>
          </a:p>
          <a:p>
            <a:pPr>
              <a:lnSpc>
                <a:spcPct val="80000"/>
              </a:lnSpc>
            </a:pPr>
            <a:r>
              <a:rPr lang="pt-BR" smtClean="0"/>
              <a:t>Em 2010, o comitê de nutrição da ESPGHAN (Sociedade Europeia de Pediatria Gastroenterologia Hepatologia e Nutrição) publicou um </a:t>
            </a:r>
            <a:r>
              <a:rPr lang="pt-BR" i="1" smtClean="0"/>
              <a:t>guideline </a:t>
            </a:r>
            <a:r>
              <a:rPr lang="pt-BR" smtClean="0"/>
              <a:t>com recomendações para a Nutrição Enteral para prematuros.</a:t>
            </a:r>
          </a:p>
        </p:txBody>
      </p:sp>
      <p:pic>
        <p:nvPicPr>
          <p:cNvPr id="5124" name="Imagem 4"/>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smtClean="0"/>
              <a:t>Introdução</a:t>
            </a:r>
          </a:p>
        </p:txBody>
      </p:sp>
      <p:sp>
        <p:nvSpPr>
          <p:cNvPr id="6147" name="Espaço Reservado para Conteúdo 2"/>
          <p:cNvSpPr>
            <a:spLocks noGrp="1"/>
          </p:cNvSpPr>
          <p:nvPr>
            <p:ph idx="1"/>
          </p:nvPr>
        </p:nvSpPr>
        <p:spPr/>
        <p:txBody>
          <a:bodyPr/>
          <a:lstStyle/>
          <a:p>
            <a:r>
              <a:rPr lang="pt-BR" smtClean="0"/>
              <a:t>As recomendações da ESPGHAN incluem: </a:t>
            </a:r>
          </a:p>
          <a:p>
            <a:pPr>
              <a:buFont typeface="Wingdings" pitchFamily="2" charset="2"/>
              <a:buChar char="ü"/>
            </a:pPr>
            <a:r>
              <a:rPr lang="pt-BR" b="1" smtClean="0">
                <a:solidFill>
                  <a:srgbClr val="0000FF"/>
                </a:solidFill>
              </a:rPr>
              <a:t>Taxa Calórica: 110 – 135Kcal/Kg/dia</a:t>
            </a:r>
          </a:p>
          <a:p>
            <a:pPr>
              <a:buFont typeface="Wingdings" pitchFamily="2" charset="2"/>
              <a:buChar char="ü"/>
            </a:pPr>
            <a:r>
              <a:rPr lang="pt-BR" b="1" smtClean="0">
                <a:solidFill>
                  <a:srgbClr val="0000FF"/>
                </a:solidFill>
              </a:rPr>
              <a:t>Taxa Proteica: 3,5 – 4,5g/Kg/dia</a:t>
            </a:r>
          </a:p>
          <a:p>
            <a:pPr>
              <a:buFont typeface="Wingdings" pitchFamily="2" charset="2"/>
              <a:buChar char="ü"/>
            </a:pPr>
            <a:r>
              <a:rPr lang="pt-BR" b="1" smtClean="0">
                <a:solidFill>
                  <a:srgbClr val="0000FF"/>
                </a:solidFill>
              </a:rPr>
              <a:t>Relação proteínas/calorias de 3,2 – 4,1g de prot/100calorias</a:t>
            </a:r>
            <a:r>
              <a:rPr lang="pt-BR" smtClean="0"/>
              <a:t> </a:t>
            </a:r>
          </a:p>
          <a:p>
            <a:pPr algn="ctr"/>
            <a:r>
              <a:rPr lang="pt-BR" smtClean="0">
                <a:solidFill>
                  <a:srgbClr val="FF3399"/>
                </a:solidFill>
              </a:rPr>
              <a:t>Para promover retenção de nitrogênio ideal, ganho de massa magra e crescimento adequado.</a:t>
            </a:r>
          </a:p>
          <a:p>
            <a:r>
              <a:rPr lang="pt-BR" smtClean="0"/>
              <a:t>A habilidade de atingir os objetivos nutricionais prescritos pela ESPGHAN são especialmente desafiadores nos RNPT de MBP com uso exclusivo de leite humano</a:t>
            </a:r>
            <a:r>
              <a:rPr lang="pt-BR" sz="2400" smtClean="0"/>
              <a:t>(5,6).</a:t>
            </a:r>
            <a:endParaRPr lang="pt-BR" smtClean="0"/>
          </a:p>
        </p:txBody>
      </p:sp>
      <p:pic>
        <p:nvPicPr>
          <p:cNvPr id="6148" name="Imagem 4"/>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
        <p:nvSpPr>
          <p:cNvPr id="6150" name="AutoShape 6"/>
          <p:cNvSpPr>
            <a:spLocks noChangeArrowheads="1"/>
          </p:cNvSpPr>
          <p:nvPr/>
        </p:nvSpPr>
        <p:spPr bwMode="auto">
          <a:xfrm>
            <a:off x="179388" y="2932113"/>
            <a:ext cx="922337" cy="1449387"/>
          </a:xfrm>
          <a:prstGeom prst="curvedRightArrow">
            <a:avLst>
              <a:gd name="adj1" fmla="val 31429"/>
              <a:gd name="adj2" fmla="val 62857"/>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p:txBody>
          <a:bodyPr>
            <a:normAutofit/>
          </a:bodyPr>
          <a:lstStyle/>
          <a:p>
            <a:pPr>
              <a:lnSpc>
                <a:spcPct val="80000"/>
              </a:lnSpc>
            </a:pPr>
            <a:r>
              <a:rPr lang="pt-BR" smtClean="0"/>
              <a:t>A seção da Academia Americana de Pediatria sobre amamentação recomenda que </a:t>
            </a:r>
            <a:r>
              <a:rPr lang="pt-BR" smtClean="0">
                <a:solidFill>
                  <a:srgbClr val="7030A0"/>
                </a:solidFill>
              </a:rPr>
              <a:t>TODAS AS CRIANÇAS, </a:t>
            </a:r>
            <a:r>
              <a:rPr lang="pt-BR" smtClean="0"/>
              <a:t>independentemente do peso e da idade gestacional, </a:t>
            </a:r>
            <a:r>
              <a:rPr lang="pt-BR" smtClean="0">
                <a:solidFill>
                  <a:srgbClr val="7030A0"/>
                </a:solidFill>
              </a:rPr>
              <a:t>DEVEM RECEBER LEITE HUMANO, ou leite materno ordenhado ou leite de doadoras do banco de leite</a:t>
            </a:r>
            <a:r>
              <a:rPr lang="pt-BR" sz="2400" smtClean="0"/>
              <a:t>(7).</a:t>
            </a:r>
          </a:p>
          <a:p>
            <a:pPr>
              <a:lnSpc>
                <a:spcPct val="80000"/>
              </a:lnSpc>
            </a:pPr>
            <a:r>
              <a:rPr lang="pt-BR" smtClean="0"/>
              <a:t>O Leite Humano (LH) aumenta a função imunológica, promove maturação intestinal e diminui o risco de comorbidades relacionadas a prematuridade incluindo a Enterocolite Necrosante(ECN), Displasia Broncopulmonar (DBP), Sepse tardia e retinopatia</a:t>
            </a:r>
            <a:r>
              <a:rPr lang="pt-BR" sz="2400" smtClean="0"/>
              <a:t>(7,8</a:t>
            </a:r>
            <a:r>
              <a:rPr lang="pt-BR" smtClean="0"/>
              <a:t>).</a:t>
            </a:r>
          </a:p>
          <a:p>
            <a:pPr>
              <a:lnSpc>
                <a:spcPct val="80000"/>
              </a:lnSpc>
            </a:pPr>
            <a:r>
              <a:rPr lang="pt-BR" smtClean="0"/>
              <a:t>Além disso, o LH confere benefícios a longo prazo como melhor desenvolvimento neuropsicomotor e menor risco de Síndrome metabólica</a:t>
            </a:r>
            <a:r>
              <a:rPr lang="pt-BR" sz="2400" smtClean="0"/>
              <a:t>(9).</a:t>
            </a:r>
            <a:endParaRPr lang="pt-BR" smtClean="0"/>
          </a:p>
        </p:txBody>
      </p:sp>
      <p:pic>
        <p:nvPicPr>
          <p:cNvPr id="7172"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Introdução</a:t>
            </a:r>
          </a:p>
        </p:txBody>
      </p:sp>
      <p:sp>
        <p:nvSpPr>
          <p:cNvPr id="8195" name="Espaço Reservado para Conteúdo 2"/>
          <p:cNvSpPr>
            <a:spLocks noGrp="1"/>
          </p:cNvSpPr>
          <p:nvPr>
            <p:ph idx="1"/>
          </p:nvPr>
        </p:nvSpPr>
        <p:spPr/>
        <p:txBody>
          <a:bodyPr/>
          <a:lstStyle/>
          <a:p>
            <a:r>
              <a:rPr lang="pt-BR" smtClean="0"/>
              <a:t>Quando o leite da própria mãe (leite materno ordenhado-LMO) não está disponível o uso de Leite Humano do Banco de leite (LHB) é preferível ao uso de Fórmulas infantis para prematuros. A principal evidência que baseia essa prática é o risco reduzido de ECN. Em menor grau, há algumas indicações de melhor tolerância alimentar quando é dado LHB do que a Fórmula(</a:t>
            </a:r>
            <a:r>
              <a:rPr lang="pt-BR" sz="2400" smtClean="0"/>
              <a:t>10,11).</a:t>
            </a:r>
            <a:endParaRPr lang="pt-BR" smtClean="0"/>
          </a:p>
          <a:p>
            <a:r>
              <a:rPr lang="pt-BR" smtClean="0"/>
              <a:t>No entanto, os resultados de crescimento a curto prazo de prematuros alimentados com LHB são sub-ótimos quando comparados com aqueles que recebem fórmula para prematuros</a:t>
            </a:r>
            <a:r>
              <a:rPr lang="pt-BR" sz="2400" smtClean="0"/>
              <a:t>(10).</a:t>
            </a:r>
            <a:endParaRPr lang="pt-BR" smtClean="0"/>
          </a:p>
        </p:txBody>
      </p:sp>
      <p:pic>
        <p:nvPicPr>
          <p:cNvPr id="8196"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p:txBody>
          <a:bodyPr>
            <a:normAutofit/>
          </a:bodyPr>
          <a:lstStyle/>
          <a:p>
            <a:r>
              <a:rPr lang="pt-BR" sz="2600" smtClean="0"/>
              <a:t>O leite humano (LH) é a alimentação mais desejável para o recém-nascido de MBP, mas não fornece quantidades adequadas de calorias e proteínas para atender as demandas do prematuro em crescimento. Além disso, o conteúdo variável de calorias e proteínas do LH já está bem estabelecido </a:t>
            </a:r>
            <a:r>
              <a:rPr lang="pt-BR" sz="2400" smtClean="0"/>
              <a:t>(13).</a:t>
            </a:r>
            <a:endParaRPr lang="pt-BR" sz="2600" smtClean="0"/>
          </a:p>
          <a:p>
            <a:r>
              <a:rPr lang="pt-BR" sz="2600" smtClean="0"/>
              <a:t>O LHB está associado à redução de composição nutricional relacionada à duração da lactação das doadoras e da pasteurização que é necessária para reduzir o conteúdo microbiano antes da distribuição </a:t>
            </a:r>
            <a:r>
              <a:rPr lang="pt-BR" sz="2400" smtClean="0"/>
              <a:t>(12,14</a:t>
            </a:r>
            <a:r>
              <a:rPr lang="pt-BR" sz="2600" smtClean="0"/>
              <a:t>). </a:t>
            </a:r>
          </a:p>
          <a:p>
            <a:r>
              <a:rPr lang="pt-BR" sz="2600" smtClean="0"/>
              <a:t>O aquecimento necessário para a Pasteurização reduz importantes fatores imunológicos e de crescimento com Imunoglobulinas, citocinas, lactoferrinas e fator de crescimento semelhante a insulina </a:t>
            </a:r>
            <a:r>
              <a:rPr lang="pt-BR" sz="2400" smtClean="0"/>
              <a:t>(11).</a:t>
            </a:r>
            <a:endParaRPr lang="pt-BR" sz="2600" smtClean="0"/>
          </a:p>
        </p:txBody>
      </p:sp>
      <p:pic>
        <p:nvPicPr>
          <p:cNvPr id="9220"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p:txBody>
          <a:bodyPr>
            <a:normAutofit/>
          </a:bodyPr>
          <a:lstStyle/>
          <a:p>
            <a:pPr>
              <a:lnSpc>
                <a:spcPct val="80000"/>
              </a:lnSpc>
            </a:pPr>
            <a:r>
              <a:rPr lang="pt-BR" sz="2600" b="1" smtClean="0"/>
              <a:t>Tipicamente, o LHB é doado por mães de RN termo, que é associado a uma menor taxa de calorias e proteínas</a:t>
            </a:r>
            <a:r>
              <a:rPr lang="pt-BR" sz="2600" smtClean="0"/>
              <a:t>. </a:t>
            </a:r>
          </a:p>
          <a:p>
            <a:pPr>
              <a:lnSpc>
                <a:spcPct val="80000"/>
              </a:lnSpc>
            </a:pPr>
            <a:r>
              <a:rPr lang="pt-BR" sz="2600" smtClean="0"/>
              <a:t>O padrão de dieta usada para recém-nascido pré-termo  é o uso de LH com fortificantes do LH, para aumentar a concentração de macro e micronutrientes, pois nem o LHB e nem o LMO atingem as necessidades nutricionais necessárias para os prematuros de muito baixo peso </a:t>
            </a:r>
            <a:r>
              <a:rPr lang="pt-BR" sz="2200" smtClean="0"/>
              <a:t>(15).</a:t>
            </a:r>
          </a:p>
          <a:p>
            <a:pPr>
              <a:lnSpc>
                <a:spcPct val="80000"/>
              </a:lnSpc>
            </a:pPr>
            <a:r>
              <a:rPr lang="pt-BR" sz="2600" smtClean="0"/>
              <a:t>Historicamente no cenário clínico, doses fixas de fortificante do LH são adicionadas no LHB/LMO para atingir os níveis desejados de calorias e proteínas(13,16). Outro método é a fortificação direcionada, em que a ingestão de nutrientes é aumentada através de regimes individualizados com base na medida de LH e composição para calorias e macronutrientes ou para alcançar metas específicas de nutrição(13). </a:t>
            </a:r>
            <a:endParaRPr lang="pt-BR" sz="3000" smtClean="0"/>
          </a:p>
        </p:txBody>
      </p:sp>
      <p:pic>
        <p:nvPicPr>
          <p:cNvPr id="10244" name="Imagem 4"/>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Introdução</a:t>
            </a:r>
          </a:p>
        </p:txBody>
      </p:sp>
      <p:sp>
        <p:nvSpPr>
          <p:cNvPr id="11267" name="Espaço Reservado para Conteúdo 2"/>
          <p:cNvSpPr>
            <a:spLocks noGrp="1"/>
          </p:cNvSpPr>
          <p:nvPr>
            <p:ph idx="1"/>
          </p:nvPr>
        </p:nvSpPr>
        <p:spPr/>
        <p:txBody>
          <a:bodyPr/>
          <a:lstStyle/>
          <a:p>
            <a:r>
              <a:rPr lang="pt-BR" smtClean="0"/>
              <a:t>O LHB tem menos calorias e menos proteínas que o LMO e mesmo fortificado pode não ser suficiente para nutrir adequadamente o prematuro de MBP</a:t>
            </a:r>
            <a:r>
              <a:rPr lang="pt-BR" sz="2400" smtClean="0"/>
              <a:t>(14).</a:t>
            </a:r>
          </a:p>
          <a:p>
            <a:r>
              <a:rPr lang="pt-BR" smtClean="0"/>
              <a:t>O uso de um analisador de leite materno determina com mais precisão o conteúdo de energia e macronutrientes do LH.</a:t>
            </a:r>
          </a:p>
          <a:p>
            <a:pPr>
              <a:buFont typeface="Arial" pitchFamily="34" charset="0"/>
              <a:buNone/>
            </a:pPr>
            <a:r>
              <a:rPr lang="pt-BR" smtClean="0"/>
              <a:t>                                   </a:t>
            </a:r>
            <a:r>
              <a:rPr lang="pt-BR" smtClean="0">
                <a:solidFill>
                  <a:srgbClr val="FF3399"/>
                </a:solidFill>
              </a:rPr>
              <a:t>O objetivo deste estudo</a:t>
            </a:r>
          </a:p>
          <a:p>
            <a:pPr algn="ctr">
              <a:buFont typeface="Arial" pitchFamily="34" charset="0"/>
              <a:buNone/>
            </a:pPr>
            <a:r>
              <a:rPr lang="pt-BR" smtClean="0">
                <a:solidFill>
                  <a:srgbClr val="0000FF"/>
                </a:solidFill>
              </a:rPr>
              <a:t>Determinar a real ingestão diária de calorias e proteínas de RN de MBP que recebem alimentação enteral de LH cegamente fortificado ( LHB ou LMO) usando uma base de dados retrospectivos sobre a nutrição. O conteúdo do LH foi estabelecido usando um analisador do leite materno. </a:t>
            </a:r>
          </a:p>
        </p:txBody>
      </p:sp>
      <p:pic>
        <p:nvPicPr>
          <p:cNvPr id="11268"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mtClean="0"/>
              <a:t>Métodos</a:t>
            </a:r>
          </a:p>
        </p:txBody>
      </p:sp>
      <p:sp>
        <p:nvSpPr>
          <p:cNvPr id="3" name="Espaço Reservado para Conteúdo 2"/>
          <p:cNvSpPr>
            <a:spLocks noGrp="1"/>
          </p:cNvSpPr>
          <p:nvPr>
            <p:ph idx="1"/>
          </p:nvPr>
        </p:nvSpPr>
        <p:spPr/>
        <p:txBody>
          <a:bodyPr>
            <a:normAutofit/>
          </a:bodyPr>
          <a:lstStyle/>
          <a:p>
            <a:r>
              <a:rPr lang="pt-BR" sz="2600" smtClean="0"/>
              <a:t>O estudo foi conduzido em uma UTIN, de um Único Centro, após a aprovação do Conselho de Revisão Institucional. </a:t>
            </a:r>
          </a:p>
          <a:p>
            <a:r>
              <a:rPr lang="pt-BR" sz="2600" smtClean="0"/>
              <a:t>Os dados foram obtidos de um estudo observacional prospectivo anterior  que avaliou a tolerância bioquímica e alimentar, bem como resultados de crescimento em RN de MBP alimentados com fortificante líquido de proteínas extensamente hidrolisadas(FL), a base de caseína.</a:t>
            </a:r>
          </a:p>
          <a:p>
            <a:r>
              <a:rPr lang="pt-BR" sz="2600" smtClean="0"/>
              <a:t>No estudo original, o conteúdo de macronutrientes do leite materno foi determinado, usando um Analisador de leite humano, que determina as calorias, proteínas, gorduras e lactose do leite humano, no início do estudo e depois duas vezes por semana até que o fortificante fosse suspenso</a:t>
            </a:r>
            <a:r>
              <a:rPr lang="pt-BR" sz="2200" smtClean="0"/>
              <a:t>(19). </a:t>
            </a:r>
            <a:endParaRPr lang="pt-BR" sz="26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smtClean="0"/>
              <a:t>Métodos</a:t>
            </a:r>
          </a:p>
        </p:txBody>
      </p:sp>
      <p:sp>
        <p:nvSpPr>
          <p:cNvPr id="3" name="Espaço Reservado para Conteúdo 2"/>
          <p:cNvSpPr>
            <a:spLocks noGrp="1"/>
          </p:cNvSpPr>
          <p:nvPr>
            <p:ph idx="1"/>
          </p:nvPr>
        </p:nvSpPr>
        <p:spPr/>
        <p:txBody>
          <a:bodyPr>
            <a:normAutofit/>
          </a:bodyPr>
          <a:lstStyle/>
          <a:p>
            <a:pPr>
              <a:lnSpc>
                <a:spcPct val="80000"/>
              </a:lnSpc>
            </a:pPr>
            <a:r>
              <a:rPr lang="pt-BR" smtClean="0"/>
              <a:t>Uma amostra de pelo menos 15ml de LHB ou LMO de um lote de 24 em 24h foi retirada para análise e medida no mesmo dia. </a:t>
            </a:r>
          </a:p>
          <a:p>
            <a:pPr>
              <a:lnSpc>
                <a:spcPct val="80000"/>
              </a:lnSpc>
            </a:pPr>
            <a:r>
              <a:rPr lang="pt-BR" b="1" smtClean="0"/>
              <a:t>O LH foi cegamente fortificado pelas diretrizes da Unidade do estudo. O fortificante em pó (FP) foi adicionado 1medida para cada 50ml quando o volume de dieta atingia 80ml/Kg, depois 1 medida de pó para cada 25ml quando a dieta estava em 100ml/Kg e o fortificante líquido era adicionado quando a NPT era suspensa com 130ml/Kg de dieta enteral.</a:t>
            </a:r>
          </a:p>
          <a:p>
            <a:pPr>
              <a:lnSpc>
                <a:spcPct val="80000"/>
              </a:lnSpc>
            </a:pPr>
            <a:r>
              <a:rPr lang="pt-BR" smtClean="0"/>
              <a:t>Se as crianças não atingissem as metas de crescimento, os médicos tinham a opção de associar fórmula para prematuros e FL e FP, até uma concentração calórica de 88Kcal/100ml.</a:t>
            </a:r>
          </a:p>
        </p:txBody>
      </p:sp>
      <p:pic>
        <p:nvPicPr>
          <p:cNvPr id="13316"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t>Métodos</a:t>
            </a:r>
          </a:p>
        </p:txBody>
      </p:sp>
      <p:sp>
        <p:nvSpPr>
          <p:cNvPr id="3" name="Espaço Reservado para Conteúdo 2"/>
          <p:cNvSpPr>
            <a:spLocks noGrp="1"/>
          </p:cNvSpPr>
          <p:nvPr>
            <p:ph idx="1"/>
          </p:nvPr>
        </p:nvSpPr>
        <p:spPr/>
        <p:txBody>
          <a:bodyPr>
            <a:normAutofit/>
          </a:bodyPr>
          <a:lstStyle/>
          <a:p>
            <a:pPr>
              <a:lnSpc>
                <a:spcPct val="70000"/>
              </a:lnSpc>
            </a:pPr>
            <a:r>
              <a:rPr lang="pt-BR" sz="2200" smtClean="0"/>
              <a:t>O estudo original foi conduzido em outubro de 2014 a outubro de 2015.</a:t>
            </a:r>
          </a:p>
          <a:p>
            <a:pPr>
              <a:lnSpc>
                <a:spcPct val="70000"/>
              </a:lnSpc>
            </a:pPr>
            <a:r>
              <a:rPr lang="pt-BR" sz="2200" smtClean="0"/>
              <a:t>Critérios de Inclusão:</a:t>
            </a:r>
          </a:p>
          <a:p>
            <a:pPr>
              <a:lnSpc>
                <a:spcPct val="70000"/>
              </a:lnSpc>
              <a:buFont typeface="Calibri Light" pitchFamily="34" charset="0"/>
              <a:buAutoNum type="arabicPeriod"/>
            </a:pPr>
            <a:r>
              <a:rPr lang="pt-BR" sz="2200" smtClean="0"/>
              <a:t>RN PT admitidos na UTIN com até 24 horas de nascimento,</a:t>
            </a:r>
          </a:p>
          <a:p>
            <a:pPr>
              <a:lnSpc>
                <a:spcPct val="70000"/>
              </a:lnSpc>
              <a:buFont typeface="Calibri Light" pitchFamily="34" charset="0"/>
              <a:buAutoNum type="arabicPeriod"/>
            </a:pPr>
            <a:r>
              <a:rPr lang="pt-BR" sz="2200" smtClean="0"/>
              <a:t>Peso ao nascer de 1500 gramas</a:t>
            </a:r>
          </a:p>
          <a:p>
            <a:pPr>
              <a:lnSpc>
                <a:spcPct val="70000"/>
              </a:lnSpc>
              <a:buFont typeface="Calibri Light" pitchFamily="34" charset="0"/>
              <a:buAutoNum type="arabicPeriod"/>
            </a:pPr>
            <a:r>
              <a:rPr lang="pt-BR" sz="2200" smtClean="0"/>
              <a:t>Idade gestacional de 32 semanas</a:t>
            </a:r>
          </a:p>
          <a:p>
            <a:pPr>
              <a:lnSpc>
                <a:spcPct val="70000"/>
              </a:lnSpc>
              <a:buFont typeface="Calibri Light" pitchFamily="34" charset="0"/>
              <a:buAutoNum type="arabicPeriod"/>
            </a:pPr>
            <a:r>
              <a:rPr lang="pt-BR" sz="2200" smtClean="0"/>
              <a:t>Receberam alimentação enteral padronizadas para prematuros da UTIN</a:t>
            </a:r>
          </a:p>
          <a:p>
            <a:pPr>
              <a:lnSpc>
                <a:spcPct val="70000"/>
              </a:lnSpc>
              <a:buFont typeface="Calibri Light" pitchFamily="34" charset="0"/>
              <a:buAutoNum type="arabicPeriod"/>
            </a:pPr>
            <a:r>
              <a:rPr lang="pt-BR" sz="2200" smtClean="0"/>
              <a:t>Mãe assinou o termo de consentimento livre e esclarecido.</a:t>
            </a:r>
          </a:p>
          <a:p>
            <a:pPr>
              <a:lnSpc>
                <a:spcPct val="70000"/>
              </a:lnSpc>
            </a:pPr>
            <a:r>
              <a:rPr lang="pt-BR" sz="2200" smtClean="0"/>
              <a:t>Critérios de Exclusão:</a:t>
            </a:r>
          </a:p>
          <a:p>
            <a:pPr>
              <a:lnSpc>
                <a:spcPct val="70000"/>
              </a:lnSpc>
              <a:buFont typeface="Calibri Light" pitchFamily="34" charset="0"/>
              <a:buAutoNum type="arabicPeriod"/>
            </a:pPr>
            <a:r>
              <a:rPr lang="pt-BR" sz="2200" smtClean="0"/>
              <a:t>Participantes com malformações congênitas do sistema nervoso central,</a:t>
            </a:r>
          </a:p>
          <a:p>
            <a:pPr>
              <a:lnSpc>
                <a:spcPct val="70000"/>
              </a:lnSpc>
              <a:buFont typeface="Calibri Light" pitchFamily="34" charset="0"/>
              <a:buAutoNum type="arabicPeriod"/>
            </a:pPr>
            <a:r>
              <a:rPr lang="pt-BR" sz="2200" smtClean="0"/>
              <a:t>anomalias cromossômicas e congênitas maiores,</a:t>
            </a:r>
          </a:p>
          <a:p>
            <a:pPr>
              <a:lnSpc>
                <a:spcPct val="70000"/>
              </a:lnSpc>
              <a:buFont typeface="Calibri Light" pitchFamily="34" charset="0"/>
              <a:buAutoNum type="arabicPeriod"/>
            </a:pPr>
            <a:r>
              <a:rPr lang="pt-BR" sz="2200" smtClean="0"/>
              <a:t>anomalias gastrointestinais ou perfurações intestinais, e / ou</a:t>
            </a:r>
          </a:p>
          <a:p>
            <a:pPr>
              <a:lnSpc>
                <a:spcPct val="70000"/>
              </a:lnSpc>
              <a:buFont typeface="Calibri Light" pitchFamily="34" charset="0"/>
              <a:buAutoNum type="arabicPeriod"/>
            </a:pPr>
            <a:r>
              <a:rPr lang="pt-BR" sz="2200" smtClean="0"/>
              <a:t>peso ao nascer abaixo do terceiro percentil na curva de Fenton.</a:t>
            </a:r>
          </a:p>
          <a:p>
            <a:pPr>
              <a:lnSpc>
                <a:spcPct val="70000"/>
              </a:lnSpc>
              <a:buFont typeface="Arial" pitchFamily="34" charset="0"/>
              <a:buNone/>
            </a:pPr>
            <a:endParaRPr lang="pt-BR" sz="2200" smtClean="0"/>
          </a:p>
        </p:txBody>
      </p:sp>
      <p:pic>
        <p:nvPicPr>
          <p:cNvPr id="14340"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smtClean="0"/>
              <a:t>Métodos</a:t>
            </a:r>
          </a:p>
        </p:txBody>
      </p:sp>
      <p:sp>
        <p:nvSpPr>
          <p:cNvPr id="15363" name="Espaço Reservado para Conteúdo 2"/>
          <p:cNvSpPr>
            <a:spLocks noGrp="1"/>
          </p:cNvSpPr>
          <p:nvPr>
            <p:ph idx="1"/>
          </p:nvPr>
        </p:nvSpPr>
        <p:spPr/>
        <p:txBody>
          <a:bodyPr/>
          <a:lstStyle/>
          <a:p>
            <a:r>
              <a:rPr lang="pt-BR" smtClean="0"/>
              <a:t>No presente estudo, os dados de análise do leite, incluindo a fonte da amostra(LHB ou LMO), o teor de calorias e proteínas do LH foram extraídos de uma base de dados. Dados adicionais foram coletados a partir de revisão de prontuários.</a:t>
            </a:r>
          </a:p>
          <a:p>
            <a:r>
              <a:rPr lang="pt-BR" smtClean="0"/>
              <a:t>O SPSS versão 23, foi utilizado para análise de dados, com um valor de P de 0,05 considerado estatisticamente significativo.</a:t>
            </a:r>
          </a:p>
          <a:p>
            <a:endParaRPr lang="pt-BR" smtClean="0"/>
          </a:p>
        </p:txBody>
      </p:sp>
      <p:pic>
        <p:nvPicPr>
          <p:cNvPr id="15364"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Resultados </a:t>
            </a:r>
          </a:p>
        </p:txBody>
      </p:sp>
      <p:sp>
        <p:nvSpPr>
          <p:cNvPr id="16387" name="Espaço Reservado para Conteúdo 2"/>
          <p:cNvSpPr>
            <a:spLocks noGrp="1"/>
          </p:cNvSpPr>
          <p:nvPr>
            <p:ph idx="1"/>
          </p:nvPr>
        </p:nvSpPr>
        <p:spPr/>
        <p:txBody>
          <a:bodyPr/>
          <a:lstStyle/>
          <a:p>
            <a:r>
              <a:rPr lang="pt-BR" smtClean="0"/>
              <a:t>Havia 31 bebês que tinham LMO, LHB ou ambos, que foram analisados quanto ao conteúdo calórico e proteico antes da a fortificação. </a:t>
            </a:r>
          </a:p>
          <a:p>
            <a:r>
              <a:rPr lang="pt-BR" b="1" smtClean="0"/>
              <a:t>A Idade gestacional(IG) ao nascimento foi de 28,9 +- 1,6 semanas; com peso ao nascer de 1153 +- 220g</a:t>
            </a:r>
            <a:r>
              <a:rPr lang="pt-BR" smtClean="0"/>
              <a:t>.</a:t>
            </a:r>
          </a:p>
          <a:p>
            <a:r>
              <a:rPr lang="pt-BR" smtClean="0"/>
              <a:t>Um total de 277 amostras foram analisadas e cada amostra correspondeu a um total de 24h de alimentação enteral equivalente a 277 dias de alimentação enteral entre os 31 RN elegíveis.</a:t>
            </a:r>
          </a:p>
          <a:p>
            <a:r>
              <a:rPr lang="pt-BR" smtClean="0"/>
              <a:t>Dos dias de alimentação enteral(NE) elegíveis, 145 dias(54,3%) foram incluídos e 122dias (45,7%) foram excluídos.</a:t>
            </a:r>
          </a:p>
          <a:p>
            <a:endParaRPr lang="pt-BR" smtClean="0"/>
          </a:p>
        </p:txBody>
      </p:sp>
      <p:pic>
        <p:nvPicPr>
          <p:cNvPr id="16388"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Resultados</a:t>
            </a:r>
          </a:p>
        </p:txBody>
      </p:sp>
      <p:sp>
        <p:nvSpPr>
          <p:cNvPr id="17411" name="Espaço Reservado para Conteúdo 2"/>
          <p:cNvSpPr>
            <a:spLocks noGrp="1"/>
          </p:cNvSpPr>
          <p:nvPr>
            <p:ph idx="1"/>
          </p:nvPr>
        </p:nvSpPr>
        <p:spPr/>
        <p:txBody>
          <a:bodyPr/>
          <a:lstStyle/>
          <a:p>
            <a:r>
              <a:rPr lang="pt-BR" smtClean="0"/>
              <a:t>Nos 145 dias incluídos no estudo, o LHB foi a fonte de Nutrição enteral(NE) por 78 dias(53,8%), enquanto o LMO representou os 67 dias restantes(46,2%) – </a:t>
            </a:r>
            <a:r>
              <a:rPr lang="pt-BR" smtClean="0">
                <a:solidFill>
                  <a:srgbClr val="0000FF"/>
                </a:solidFill>
              </a:rPr>
              <a:t>Figura 1</a:t>
            </a:r>
            <a:r>
              <a:rPr lang="pt-BR" smtClean="0"/>
              <a:t>.</a:t>
            </a:r>
          </a:p>
        </p:txBody>
      </p:sp>
      <p:pic>
        <p:nvPicPr>
          <p:cNvPr id="17412"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pic>
        <p:nvPicPr>
          <p:cNvPr id="17415" name="Picture 7"/>
          <p:cNvPicPr>
            <a:picLocks noChangeAspect="1" noChangeArrowheads="1"/>
          </p:cNvPicPr>
          <p:nvPr/>
        </p:nvPicPr>
        <p:blipFill>
          <a:blip r:embed="rId3"/>
          <a:srcRect/>
          <a:stretch>
            <a:fillRect/>
          </a:stretch>
        </p:blipFill>
        <p:spPr bwMode="auto">
          <a:xfrm>
            <a:off x="1712913" y="3081338"/>
            <a:ext cx="8005762" cy="3590925"/>
          </a:xfrm>
          <a:prstGeom prst="rect">
            <a:avLst/>
          </a:prstGeom>
          <a:noFill/>
          <a:ln w="28575">
            <a:solidFill>
              <a:srgbClr val="FF3399"/>
            </a:solid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Resultados </a:t>
            </a:r>
          </a:p>
        </p:txBody>
      </p:sp>
      <p:sp>
        <p:nvSpPr>
          <p:cNvPr id="18435" name="Espaço Reservado para Conteúdo 2"/>
          <p:cNvSpPr>
            <a:spLocks noGrp="1"/>
          </p:cNvSpPr>
          <p:nvPr>
            <p:ph idx="1"/>
          </p:nvPr>
        </p:nvSpPr>
        <p:spPr>
          <a:xfrm>
            <a:off x="809625" y="1308100"/>
            <a:ext cx="10515600" cy="4351338"/>
          </a:xfrm>
        </p:spPr>
        <p:txBody>
          <a:bodyPr/>
          <a:lstStyle/>
          <a:p>
            <a:r>
              <a:rPr lang="pt-BR" smtClean="0"/>
              <a:t>A razão mais comum para os dias serem excluídos foi quando os bebês foram amamentados(n:45 / 36,9%), pois o volume ingerido foi desconhecido.</a:t>
            </a:r>
            <a:r>
              <a:rPr lang="pt-BR" smtClean="0">
                <a:solidFill>
                  <a:srgbClr val="0000FF"/>
                </a:solidFill>
              </a:rPr>
              <a:t>Tabela 1</a:t>
            </a:r>
            <a:r>
              <a:rPr lang="pt-BR" smtClean="0"/>
              <a:t>.</a:t>
            </a:r>
          </a:p>
        </p:txBody>
      </p:sp>
      <p:pic>
        <p:nvPicPr>
          <p:cNvPr id="18436" name="Imagem 3"/>
          <p:cNvPicPr>
            <a:picLocks noChangeAspect="1"/>
          </p:cNvPicPr>
          <p:nvPr/>
        </p:nvPicPr>
        <p:blipFill>
          <a:blip r:embed="rId2" cstate="print"/>
          <a:srcRect/>
          <a:stretch>
            <a:fillRect/>
          </a:stretch>
        </p:blipFill>
        <p:spPr bwMode="auto">
          <a:xfrm>
            <a:off x="10482263" y="0"/>
            <a:ext cx="1568450" cy="1566863"/>
          </a:xfrm>
          <a:prstGeom prst="rect">
            <a:avLst/>
          </a:prstGeom>
          <a:noFill/>
          <a:ln w="9525">
            <a:noFill/>
            <a:miter lim="800000"/>
            <a:headEnd/>
            <a:tailEnd/>
          </a:ln>
        </p:spPr>
      </p:pic>
      <p:pic>
        <p:nvPicPr>
          <p:cNvPr id="18439" name="Picture 7"/>
          <p:cNvPicPr>
            <a:picLocks noChangeAspect="1" noChangeArrowheads="1"/>
          </p:cNvPicPr>
          <p:nvPr/>
        </p:nvPicPr>
        <p:blipFill>
          <a:blip r:embed="rId3"/>
          <a:srcRect/>
          <a:stretch>
            <a:fillRect/>
          </a:stretch>
        </p:blipFill>
        <p:spPr bwMode="auto">
          <a:xfrm>
            <a:off x="3024188" y="2646363"/>
            <a:ext cx="5616575" cy="3863975"/>
          </a:xfrm>
          <a:prstGeom prst="rect">
            <a:avLst/>
          </a:prstGeom>
          <a:noFill/>
          <a:ln w="28575">
            <a:solidFill>
              <a:srgbClr val="FF3399"/>
            </a:solid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Resultados </a:t>
            </a:r>
          </a:p>
        </p:txBody>
      </p:sp>
      <p:sp>
        <p:nvSpPr>
          <p:cNvPr id="19459" name="Espaço Reservado para Conteúdo 2"/>
          <p:cNvSpPr>
            <a:spLocks noGrp="1"/>
          </p:cNvSpPr>
          <p:nvPr>
            <p:ph idx="1"/>
          </p:nvPr>
        </p:nvSpPr>
        <p:spPr/>
        <p:txBody>
          <a:bodyPr/>
          <a:lstStyle/>
          <a:p>
            <a:r>
              <a:rPr lang="pt-BR" smtClean="0"/>
              <a:t>Dois bebês não tiveram nenhum dia de alimentação enteral que atendesse aos critérios finais de inclusão.</a:t>
            </a:r>
          </a:p>
          <a:p>
            <a:r>
              <a:rPr lang="pt-BR" smtClean="0"/>
              <a:t>No momento da análise do LH nos dias incluídos, os 29 lactentes restantes variaram entre a idade cronológica de 12 a 64 dias (média de 32,1 ± 11,7 dias), com média pós-menstrual de 31,1 ± 1,8 semanas e peso de 1623,2 ± 323,0 gramas.</a:t>
            </a:r>
          </a:p>
          <a:p>
            <a:r>
              <a:rPr lang="pt-BR" smtClean="0"/>
              <a:t>A </a:t>
            </a:r>
            <a:r>
              <a:rPr lang="pt-BR" smtClean="0">
                <a:solidFill>
                  <a:srgbClr val="0000FF"/>
                </a:solidFill>
              </a:rPr>
              <a:t>Tabela 2</a:t>
            </a:r>
            <a:r>
              <a:rPr lang="pt-BR" smtClean="0"/>
              <a:t> resume os resultados para calorias e proteínas do LH antes e depois da adição dos fortificantes. </a:t>
            </a:r>
          </a:p>
        </p:txBody>
      </p:sp>
      <p:pic>
        <p:nvPicPr>
          <p:cNvPr id="19460"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Resultados</a:t>
            </a:r>
          </a:p>
        </p:txBody>
      </p:sp>
      <p:pic>
        <p:nvPicPr>
          <p:cNvPr id="20483"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pic>
        <p:nvPicPr>
          <p:cNvPr id="20486" name="Picture 6"/>
          <p:cNvPicPr>
            <a:picLocks noChangeAspect="1" noChangeArrowheads="1"/>
          </p:cNvPicPr>
          <p:nvPr/>
        </p:nvPicPr>
        <p:blipFill>
          <a:blip r:embed="rId3"/>
          <a:srcRect/>
          <a:stretch>
            <a:fillRect/>
          </a:stretch>
        </p:blipFill>
        <p:spPr bwMode="auto">
          <a:xfrm>
            <a:off x="1670050" y="1466850"/>
            <a:ext cx="9671050" cy="5124450"/>
          </a:xfrm>
          <a:prstGeom prst="rect">
            <a:avLst/>
          </a:prstGeom>
          <a:noFill/>
          <a:ln w="28575">
            <a:solidFill>
              <a:srgbClr val="FF3399"/>
            </a:solid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p:txBody>
          <a:bodyPr>
            <a:normAutofit/>
          </a:bodyPr>
          <a:lstStyle/>
          <a:p>
            <a:pPr>
              <a:lnSpc>
                <a:spcPct val="80000"/>
              </a:lnSpc>
            </a:pPr>
            <a:r>
              <a:rPr lang="pt-BR" smtClean="0"/>
              <a:t>Antes da fortificação, o LHB foi de 4,7 kcal / 100 mL mais baixo (60,6 kcals / 100 mL ± 5,1) do que o LMO (65,3 kcals / 100 mL ± 13.2), enquanto o teor de proteína foi semelhante entre os dois - 1,1 g / 100 mL ± 0,1 para o LHB e 1,1 g / 100 mL ± 0,1 para o LMO.</a:t>
            </a:r>
          </a:p>
          <a:p>
            <a:pPr>
              <a:lnSpc>
                <a:spcPct val="80000"/>
              </a:lnSpc>
            </a:pPr>
            <a:r>
              <a:rPr lang="pt-BR" smtClean="0"/>
              <a:t>O LHB e o LMO eram menos calóricos do que o valor padrão assumido na prática clínica de 20 kcals / onça (18,2 kcal/onça ± 1,5 para o LHB e 19,5 kcals / onça ± 4,0 para o LMO).</a:t>
            </a:r>
          </a:p>
          <a:p>
            <a:pPr>
              <a:lnSpc>
                <a:spcPct val="80000"/>
              </a:lnSpc>
            </a:pPr>
            <a:r>
              <a:rPr lang="pt-BR" b="1" smtClean="0"/>
              <a:t>Após a fortificação, o LHB permaneceu menos calórico que o LMO (</a:t>
            </a:r>
            <a:r>
              <a:rPr lang="nl-NL" b="1" smtClean="0"/>
              <a:t>73,2 kcals / 100 mL ± 5,7 vs 77,0 kcal / 100 mL ± 13,2) </a:t>
            </a:r>
            <a:r>
              <a:rPr lang="pt-BR" b="1" smtClean="0"/>
              <a:t>e a taxa proteica permaneceu semelhante (2,7 g / 100 mL ± 0,3 para o LHB vs 2,7 g / 100 mL ± 0,2 para o LMO).</a:t>
            </a:r>
          </a:p>
        </p:txBody>
      </p:sp>
      <p:pic>
        <p:nvPicPr>
          <p:cNvPr id="21508"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Resultados</a:t>
            </a:r>
          </a:p>
        </p:txBody>
      </p:sp>
      <p:sp>
        <p:nvSpPr>
          <p:cNvPr id="22531" name="Espaço Reservado para Conteúdo 2"/>
          <p:cNvSpPr>
            <a:spLocks noGrp="1"/>
          </p:cNvSpPr>
          <p:nvPr>
            <p:ph idx="1"/>
          </p:nvPr>
        </p:nvSpPr>
        <p:spPr/>
        <p:txBody>
          <a:bodyPr/>
          <a:lstStyle/>
          <a:p>
            <a:r>
              <a:rPr lang="pt-BR" smtClean="0"/>
              <a:t>Durante o curso do estudo, o objetivo era cegamente prescrever os bebês para uma Taxa calórica de 24 – 26Kcal/onça(81,3 – 88,1Kcal/100ml), mas a concentração calórica média encontrada para LHB fortificado foi de  21,9 kcals / onça ± 1,7 e para o LMO, 23,1 kcals / onça ± 4,0.</a:t>
            </a:r>
          </a:p>
          <a:p>
            <a:r>
              <a:rPr lang="pt-BR" smtClean="0"/>
              <a:t>Com relação a razão Proteína: Energia, ambos os grupos caíram no intervalo desejado com base nas recomendações da ESPGHAN de 3,2 a 4,1g de prot/100calorias.</a:t>
            </a:r>
          </a:p>
        </p:txBody>
      </p:sp>
      <p:pic>
        <p:nvPicPr>
          <p:cNvPr id="22532"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Resultados</a:t>
            </a:r>
          </a:p>
        </p:txBody>
      </p:sp>
      <p:sp>
        <p:nvSpPr>
          <p:cNvPr id="23555" name="Espaço Reservado para Conteúdo 2"/>
          <p:cNvSpPr>
            <a:spLocks noGrp="1"/>
          </p:cNvSpPr>
          <p:nvPr>
            <p:ph idx="1"/>
          </p:nvPr>
        </p:nvSpPr>
        <p:spPr>
          <a:xfrm>
            <a:off x="744538" y="1430338"/>
            <a:ext cx="10515600" cy="4351337"/>
          </a:xfrm>
        </p:spPr>
        <p:txBody>
          <a:bodyPr/>
          <a:lstStyle/>
          <a:p>
            <a:r>
              <a:rPr lang="pt-BR" smtClean="0"/>
              <a:t>A comparação dos dias de alimentação enteral nos dois grupos é fornecida na </a:t>
            </a:r>
            <a:r>
              <a:rPr lang="pt-BR" smtClean="0">
                <a:solidFill>
                  <a:srgbClr val="0000FF"/>
                </a:solidFill>
              </a:rPr>
              <a:t>Tabela 3</a:t>
            </a:r>
            <a:r>
              <a:rPr lang="pt-BR" smtClean="0"/>
              <a:t>.</a:t>
            </a:r>
          </a:p>
        </p:txBody>
      </p:sp>
      <p:pic>
        <p:nvPicPr>
          <p:cNvPr id="23556"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pic>
        <p:nvPicPr>
          <p:cNvPr id="23559" name="Picture 7"/>
          <p:cNvPicPr>
            <a:picLocks noChangeAspect="1" noChangeArrowheads="1"/>
          </p:cNvPicPr>
          <p:nvPr/>
        </p:nvPicPr>
        <p:blipFill>
          <a:blip r:embed="rId3"/>
          <a:srcRect/>
          <a:stretch>
            <a:fillRect/>
          </a:stretch>
        </p:blipFill>
        <p:spPr bwMode="auto">
          <a:xfrm>
            <a:off x="5146675" y="2033588"/>
            <a:ext cx="4425950" cy="4541837"/>
          </a:xfrm>
          <a:prstGeom prst="rect">
            <a:avLst/>
          </a:prstGeom>
          <a:noFill/>
          <a:ln w="19050">
            <a:solidFill>
              <a:srgbClr val="FF3399"/>
            </a:solid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Resultados </a:t>
            </a:r>
          </a:p>
        </p:txBody>
      </p:sp>
      <p:sp>
        <p:nvSpPr>
          <p:cNvPr id="3" name="Espaço Reservado para Conteúdo 2"/>
          <p:cNvSpPr>
            <a:spLocks noGrp="1"/>
          </p:cNvSpPr>
          <p:nvPr>
            <p:ph idx="1"/>
          </p:nvPr>
        </p:nvSpPr>
        <p:spPr/>
        <p:txBody>
          <a:bodyPr>
            <a:normAutofit/>
          </a:bodyPr>
          <a:lstStyle/>
          <a:p>
            <a:pPr>
              <a:lnSpc>
                <a:spcPct val="80000"/>
              </a:lnSpc>
            </a:pPr>
            <a:r>
              <a:rPr lang="pt-BR" sz="2400" smtClean="0"/>
              <a:t>O LHB forneceu 2,9 kcals / kg / d menos quando comparado com o LMO, 110,1 ± 9,0 kcal / kg / d vs 113,0 ± 21,0 kcals / kg / d; no entanto, essa </a:t>
            </a:r>
            <a:r>
              <a:rPr lang="pt-BR" sz="2400" b="1" smtClean="0"/>
              <a:t>diferença não foi significativa, P = 0,275.</a:t>
            </a:r>
          </a:p>
          <a:p>
            <a:pPr>
              <a:lnSpc>
                <a:spcPct val="80000"/>
              </a:lnSpc>
            </a:pPr>
            <a:r>
              <a:rPr lang="pt-BR" sz="2400" smtClean="0"/>
              <a:t> </a:t>
            </a:r>
            <a:r>
              <a:rPr lang="pt-BR" sz="2400" b="1" smtClean="0"/>
              <a:t>A ingestão de proteínas entre os grupos foi semelhante</a:t>
            </a:r>
            <a:r>
              <a:rPr lang="pt-BR" sz="2400" smtClean="0"/>
              <a:t>, ingestão média de 4,1 ± 0,5 g / kg / d nos dias de LHB vs 4,0 ± 0,5 g / kg / dia nos dias da LMO, P = 0,162.</a:t>
            </a:r>
          </a:p>
          <a:p>
            <a:pPr>
              <a:lnSpc>
                <a:spcPct val="80000"/>
              </a:lnSpc>
            </a:pPr>
            <a:r>
              <a:rPr lang="pt-BR" sz="2400" smtClean="0"/>
              <a:t>As recomendações nutricionais da ESPGHAN variam de 110 a 135 kcal / kg / dia e 3,5 a 4,5 gramas de proteína / kg</a:t>
            </a:r>
            <a:r>
              <a:rPr lang="pt-BR" sz="2200" smtClean="0"/>
              <a:t> (5). </a:t>
            </a:r>
          </a:p>
          <a:p>
            <a:pPr>
              <a:lnSpc>
                <a:spcPct val="80000"/>
              </a:lnSpc>
            </a:pPr>
            <a:r>
              <a:rPr lang="pt-BR" sz="2400" smtClean="0"/>
              <a:t>Nos dias de alimentação enteral do LH, 46 dos 78 dias de LHB (59,0%) e 30 de 67 dias de LMO (44,8%) estavam abaixo das necessidades calóricas estimadas mínimas de 110 kcals / kg / d. No entanto, </a:t>
            </a:r>
            <a:r>
              <a:rPr lang="pt-BR" sz="2400" b="1" smtClean="0"/>
              <a:t>a ingestão média de calorias para LHB e LMO não foi significativamente diferente estatisticamente</a:t>
            </a:r>
            <a:r>
              <a:rPr lang="pt-BR" sz="2400" smtClean="0"/>
              <a:t> do menor valor de referência e atendeu ao mínimo alvo da ESPGHAN (</a:t>
            </a:r>
            <a:r>
              <a:rPr lang="pt-BR" sz="2400" smtClean="0">
                <a:solidFill>
                  <a:srgbClr val="0000FF"/>
                </a:solidFill>
              </a:rPr>
              <a:t>Tabela 4</a:t>
            </a:r>
            <a:r>
              <a:rPr lang="pt-BR" sz="2400" smtClean="0"/>
              <a:t>).</a:t>
            </a:r>
          </a:p>
        </p:txBody>
      </p:sp>
      <p:pic>
        <p:nvPicPr>
          <p:cNvPr id="24580"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smtClean="0"/>
              <a:t>Resultados</a:t>
            </a:r>
          </a:p>
        </p:txBody>
      </p:sp>
      <p:pic>
        <p:nvPicPr>
          <p:cNvPr id="25604"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pic>
        <p:nvPicPr>
          <p:cNvPr id="25607" name="Picture 7"/>
          <p:cNvPicPr>
            <a:picLocks noChangeAspect="1" noChangeArrowheads="1"/>
          </p:cNvPicPr>
          <p:nvPr/>
        </p:nvPicPr>
        <p:blipFill>
          <a:blip r:embed="rId3"/>
          <a:srcRect/>
          <a:stretch>
            <a:fillRect/>
          </a:stretch>
        </p:blipFill>
        <p:spPr bwMode="auto">
          <a:xfrm>
            <a:off x="3484563" y="1377950"/>
            <a:ext cx="6192837" cy="4776788"/>
          </a:xfrm>
          <a:prstGeom prst="rect">
            <a:avLst/>
          </a:prstGeom>
          <a:noFill/>
          <a:ln w="28575">
            <a:solidFill>
              <a:srgbClr val="FF3399"/>
            </a:solid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pPr>
              <a:lnSpc>
                <a:spcPct val="70000"/>
              </a:lnSpc>
            </a:pPr>
            <a:r>
              <a:rPr lang="pt-BR" sz="2400" smtClean="0"/>
              <a:t>O objetivo deste estudo foi examinar o consumo real de caloria e proteínas nos dias de alimentação enteral com LMO ou LHB fortificados após o conteúdo nutricional basal ter sido estabelecido com um analisador de leite materno e comparar essas ingestões diárias entre si e com as recomendações nutricionais estabelecidas para prematuros. </a:t>
            </a:r>
          </a:p>
          <a:p>
            <a:pPr>
              <a:lnSpc>
                <a:spcPct val="70000"/>
              </a:lnSpc>
            </a:pPr>
            <a:r>
              <a:rPr lang="pt-BR" sz="2400" smtClean="0">
                <a:solidFill>
                  <a:srgbClr val="0000FF"/>
                </a:solidFill>
              </a:rPr>
              <a:t>Não houve diferença significativa na ingestão de calorias ou proteínas nos dias de alimentação fortificada exclusiva de qualquer tipo de leite.</a:t>
            </a:r>
          </a:p>
          <a:p>
            <a:pPr>
              <a:lnSpc>
                <a:spcPct val="70000"/>
              </a:lnSpc>
            </a:pPr>
            <a:r>
              <a:rPr lang="pt-BR" sz="2400" smtClean="0"/>
              <a:t>Além disso, a ingestão média de calorias e proteínas para ambos os grupos atendeu as recomendações nutricionais mínimas estabelecidas. </a:t>
            </a:r>
          </a:p>
          <a:p>
            <a:pPr>
              <a:lnSpc>
                <a:spcPct val="70000"/>
              </a:lnSpc>
            </a:pPr>
            <a:r>
              <a:rPr lang="pt-BR" sz="2400" smtClean="0"/>
              <a:t>No entanto, um grande número de dias de nutrição enteral ficou abaixo das necessidades mínimas de 110Kcal/Kg/d.</a:t>
            </a:r>
          </a:p>
          <a:p>
            <a:pPr>
              <a:lnSpc>
                <a:spcPct val="70000"/>
              </a:lnSpc>
            </a:pPr>
            <a:r>
              <a:rPr lang="pt-BR" sz="2400" smtClean="0"/>
              <a:t> As recomendações proteicas em média foram alcançadas. Metas de proteínas não foram alcançadas apenas em 8 dos 78 dias de LHB(10,3%) e em 8 dos 67 dias de LMO(11,9%).</a:t>
            </a:r>
          </a:p>
        </p:txBody>
      </p:sp>
      <p:pic>
        <p:nvPicPr>
          <p:cNvPr id="26628"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pPr>
              <a:lnSpc>
                <a:spcPct val="80000"/>
              </a:lnSpc>
            </a:pPr>
            <a:r>
              <a:rPr lang="pt-BR" smtClean="0"/>
              <a:t>O conteúdo proteico basal do LMO e do LHB foi semelhante, apesar do LMO ser proveniente de RNPT. Isto está em contraste com outros estudos que relatam valores mais elevados de proteína no LMO quando comparados a LHB. Stoltz Sjostrom et al </a:t>
            </a:r>
            <a:r>
              <a:rPr lang="pt-BR" sz="2400" b="1" smtClean="0"/>
              <a:t>(22) </a:t>
            </a:r>
            <a:r>
              <a:rPr lang="pt-BR" smtClean="0"/>
              <a:t>analisaram uma grande amostra de LMO e LHB, com 821 amostras de LMO contendo uma média de 1,6 g de proteína/ 100 mL (n = 821) comparado com 1,4 g pro / 100 mL para LHB (n = 354). O menor teor de proteína encontrada na amostra do presente estudo não era esperado. </a:t>
            </a:r>
          </a:p>
          <a:p>
            <a:pPr>
              <a:lnSpc>
                <a:spcPct val="80000"/>
              </a:lnSpc>
            </a:pPr>
            <a:r>
              <a:rPr lang="pt-BR" smtClean="0"/>
              <a:t>Andersssen et al </a:t>
            </a:r>
            <a:r>
              <a:rPr lang="pt-BR" sz="2400" b="1" smtClean="0"/>
              <a:t>(23), </a:t>
            </a:r>
            <a:r>
              <a:rPr lang="pt-BR" sz="2400" smtClean="0"/>
              <a:t>determinaram em seu estudo que o LMO era maior em proteínas nos dias 6-19 de vida com 2g/100ml que declinaram para 1,5g/100ml entre 20 – 39 dias de vida. Já Rochow e cols (24) encontraram valores menores de proteína(1,2 +- 0,3 g/100ml) no LMO analisado. </a:t>
            </a:r>
          </a:p>
        </p:txBody>
      </p:sp>
      <p:pic>
        <p:nvPicPr>
          <p:cNvPr id="27652"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smtClean="0"/>
              <a:t>Discussão </a:t>
            </a:r>
          </a:p>
        </p:txBody>
      </p:sp>
      <p:sp>
        <p:nvSpPr>
          <p:cNvPr id="3" name="Espaço Reservado para Conteúdo 2"/>
          <p:cNvSpPr>
            <a:spLocks noGrp="1"/>
          </p:cNvSpPr>
          <p:nvPr>
            <p:ph idx="1"/>
          </p:nvPr>
        </p:nvSpPr>
        <p:spPr/>
        <p:txBody>
          <a:bodyPr>
            <a:normAutofit/>
          </a:bodyPr>
          <a:lstStyle/>
          <a:p>
            <a:pPr>
              <a:lnSpc>
                <a:spcPct val="80000"/>
              </a:lnSpc>
            </a:pPr>
            <a:r>
              <a:rPr lang="pt-BR" sz="2600" smtClean="0"/>
              <a:t>A duração da lactação é um fator conhecido que afeta o conteúdo de proteína do LH. Os bebês deste estudo tinham idade média de 32 dias, no entanto, o ponto exato de lactação quando o LMO foi coletado não está registrado. É possível que o leite tenha passado de pré-termo para termo levando a um menor valor de proteína. O valor de proteína encontrado neste estudo é semelhante ao encontrado por Cooper et al </a:t>
            </a:r>
            <a:r>
              <a:rPr lang="pt-BR" sz="2200" b="1" smtClean="0"/>
              <a:t>(25).</a:t>
            </a:r>
          </a:p>
          <a:p>
            <a:pPr>
              <a:lnSpc>
                <a:spcPct val="80000"/>
              </a:lnSpc>
            </a:pPr>
            <a:r>
              <a:rPr lang="pt-BR" sz="2400" smtClean="0"/>
              <a:t>Após a fortificação, kcals / onça eram inferiores ao esperado com base no teor de calorias assumido no início do estudo. Neste estudo, 115 dias consistiram em LH fortificado cegamente para 24 kcal / onça com 30 dias com LH fortificado para 26 Kcal/ounce.  No entanto, quando os dados de análise de LH foram usados retrospectivamente, estabelecer o verdadeiro conteúdo calórico de base com todos os fortificantes, as Kcal/onça médias estavam abaixo dos valores esperados para uma fortificação às cegas.</a:t>
            </a:r>
          </a:p>
          <a:p>
            <a:pPr>
              <a:lnSpc>
                <a:spcPct val="80000"/>
              </a:lnSpc>
            </a:pPr>
            <a:endParaRPr lang="pt-BR" sz="2600" smtClean="0"/>
          </a:p>
        </p:txBody>
      </p:sp>
      <p:pic>
        <p:nvPicPr>
          <p:cNvPr id="28676"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809625" y="-323850"/>
            <a:ext cx="10515600" cy="1325563"/>
          </a:xfrm>
        </p:spPr>
        <p:txBody>
          <a:bodyPr/>
          <a:lstStyle/>
          <a:p>
            <a:r>
              <a:rPr lang="pt-BR" smtClean="0"/>
              <a:t>Discussão</a:t>
            </a:r>
          </a:p>
        </p:txBody>
      </p:sp>
      <p:sp>
        <p:nvSpPr>
          <p:cNvPr id="29699" name="Espaço Reservado para Conteúdo 2"/>
          <p:cNvSpPr>
            <a:spLocks noGrp="1"/>
          </p:cNvSpPr>
          <p:nvPr>
            <p:ph idx="1"/>
          </p:nvPr>
        </p:nvSpPr>
        <p:spPr>
          <a:xfrm>
            <a:off x="527050" y="666750"/>
            <a:ext cx="10515600" cy="4351338"/>
          </a:xfrm>
        </p:spPr>
        <p:txBody>
          <a:bodyPr/>
          <a:lstStyle/>
          <a:p>
            <a:r>
              <a:rPr lang="pt-BR" smtClean="0"/>
              <a:t>A </a:t>
            </a:r>
            <a:r>
              <a:rPr lang="pt-BR" smtClean="0">
                <a:solidFill>
                  <a:srgbClr val="0000FF"/>
                </a:solidFill>
              </a:rPr>
              <a:t>Figura 3</a:t>
            </a:r>
            <a:r>
              <a:rPr lang="pt-BR" smtClean="0"/>
              <a:t> mostra todos os dias de LMO, cada ponto é um dia de alimentação. A linha sólida marca as 110Kcal/Kg, que representa as mínimas metas de calorias para RNPT MBP.</a:t>
            </a:r>
          </a:p>
        </p:txBody>
      </p:sp>
      <p:pic>
        <p:nvPicPr>
          <p:cNvPr id="29700"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pic>
        <p:nvPicPr>
          <p:cNvPr id="29703" name="Picture 7"/>
          <p:cNvPicPr>
            <a:picLocks noChangeAspect="1" noChangeArrowheads="1"/>
          </p:cNvPicPr>
          <p:nvPr/>
        </p:nvPicPr>
        <p:blipFill>
          <a:blip r:embed="rId3"/>
          <a:srcRect/>
          <a:stretch>
            <a:fillRect/>
          </a:stretch>
        </p:blipFill>
        <p:spPr bwMode="auto">
          <a:xfrm>
            <a:off x="1804988" y="1851025"/>
            <a:ext cx="7940675" cy="4787900"/>
          </a:xfrm>
          <a:prstGeom prst="rect">
            <a:avLst/>
          </a:prstGeom>
          <a:noFill/>
          <a:ln w="28575">
            <a:solidFill>
              <a:srgbClr val="FF3399"/>
            </a:solid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r>
              <a:rPr lang="pt-BR" smtClean="0"/>
              <a:t>Dos 67 dias de uso de LMO, 30 dias(44,8%) estavam abaixo da meta mínima como resultado da composição sub-ótima de calorias, mesmo após a fortificação. </a:t>
            </a:r>
          </a:p>
          <a:p>
            <a:r>
              <a:rPr lang="pt-BR" smtClean="0"/>
              <a:t>Estes resultados apóiam a compreensão de que o conteúdo do LH é variável e </a:t>
            </a:r>
            <a:r>
              <a:rPr lang="pt-BR" b="1" smtClean="0">
                <a:solidFill>
                  <a:srgbClr val="7030A0"/>
                </a:solidFill>
              </a:rPr>
              <a:t>questiona a adequação de nossa prática atual</a:t>
            </a:r>
            <a:r>
              <a:rPr lang="pt-BR" smtClean="0"/>
              <a:t>, uma vez que, com base nesses resultados, </a:t>
            </a:r>
            <a:r>
              <a:rPr lang="pt-BR" b="1" smtClean="0">
                <a:solidFill>
                  <a:srgbClr val="7030A0"/>
                </a:solidFill>
              </a:rPr>
              <a:t>a concentração calórica mesmo após a adição dos fortificantes foi MENOR do que a esperada</a:t>
            </a:r>
            <a:r>
              <a:rPr lang="pt-BR" smtClean="0"/>
              <a:t>.</a:t>
            </a:r>
          </a:p>
          <a:p>
            <a:pPr>
              <a:buFont typeface="Arial" pitchFamily="34" charset="0"/>
              <a:buNone/>
            </a:pPr>
            <a:endParaRPr lang="pt-BR" smtClean="0"/>
          </a:p>
        </p:txBody>
      </p:sp>
      <p:pic>
        <p:nvPicPr>
          <p:cNvPr id="30724"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mtClean="0"/>
              <a:t>Discussão</a:t>
            </a:r>
          </a:p>
        </p:txBody>
      </p:sp>
      <p:sp>
        <p:nvSpPr>
          <p:cNvPr id="31747" name="Espaço Reservado para Conteúdo 2"/>
          <p:cNvSpPr>
            <a:spLocks noGrp="1"/>
          </p:cNvSpPr>
          <p:nvPr>
            <p:ph idx="1"/>
          </p:nvPr>
        </p:nvSpPr>
        <p:spPr/>
        <p:txBody>
          <a:bodyPr/>
          <a:lstStyle/>
          <a:p>
            <a:r>
              <a:rPr lang="pt-BR" smtClean="0"/>
              <a:t>A relação proteína/calorias(P:E) é importante para apoiar um ganho de tecido magro adequado e para evitar déficits cumulativos. Neste estudo, essa relação encontrada estava dentro da faixa esperada com a alimentação enteral.</a:t>
            </a:r>
          </a:p>
          <a:p>
            <a:r>
              <a:rPr lang="pt-BR" smtClean="0"/>
              <a:t>Com relação ao volume de dieta, a ESPGHAN recomenda uma ingestão de 150 – 180ml/Kg de LH fortificado para atingir as necessidades nutricionais dos RNPT com peso&lt;1800g</a:t>
            </a:r>
            <a:r>
              <a:rPr lang="pt-BR" sz="2400" b="1" smtClean="0"/>
              <a:t> (5). </a:t>
            </a:r>
            <a:r>
              <a:rPr lang="pt-BR" sz="2400" smtClean="0"/>
              <a:t>Neste estudo, foi encontrado valores inferiores a esse volume, o que pode ter contribuído para uma alimentação enteral sub-ótima, pois o volume enteral oferecido e 24horas afeta diretamente a ingestão calórica e proteica da criança.</a:t>
            </a:r>
            <a:endParaRPr lang="pt-BR" smtClean="0"/>
          </a:p>
        </p:txBody>
      </p:sp>
      <p:pic>
        <p:nvPicPr>
          <p:cNvPr id="31748"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pPr>
              <a:lnSpc>
                <a:spcPct val="80000"/>
              </a:lnSpc>
            </a:pPr>
            <a:r>
              <a:rPr lang="pt-BR" smtClean="0"/>
              <a:t>Embleton et al </a:t>
            </a:r>
            <a:r>
              <a:rPr lang="pt-BR" sz="2400" b="1" smtClean="0"/>
              <a:t>(27</a:t>
            </a:r>
            <a:r>
              <a:rPr lang="pt-BR" b="1" smtClean="0"/>
              <a:t>), </a:t>
            </a:r>
            <a:r>
              <a:rPr lang="pt-BR" smtClean="0"/>
              <a:t>relataram anteriormente o impacto da ingestão de nutriente sub-ótima cumulativa durante uma internação na UTIN nos resultados de crescimento. Como um número significativo de dias neste estudo não conseguiu atingir as metas mínimas de calorias alvo, é provável que os bebês tenham déficit de consumo de energia. No entanto, como crescimento não foi um resultado avaliado nesse estudo, não é possível saber como isso afetou os bebês avaliados.</a:t>
            </a:r>
          </a:p>
          <a:p>
            <a:pPr>
              <a:lnSpc>
                <a:spcPct val="80000"/>
              </a:lnSpc>
            </a:pPr>
            <a:r>
              <a:rPr lang="pt-BR" smtClean="0"/>
              <a:t>A ingestão de proteínas foi maior que as metas mínimas da ESPGHAN de 3,4g/Kg/d. </a:t>
            </a:r>
            <a:r>
              <a:rPr lang="pt-BR" b="1" smtClean="0"/>
              <a:t>O uso do fortificante líquido aumentou a taxa proteica em mais de 1g/100ml.</a:t>
            </a:r>
            <a:r>
              <a:rPr lang="pt-BR" smtClean="0"/>
              <a:t> Se o LH desse estudo não fosse fortificado com mais do que o fortificante de LH pó, a ingestão de proteínas teria ficado abaixo das metas da ESPGHAN.</a:t>
            </a:r>
          </a:p>
        </p:txBody>
      </p:sp>
      <p:pic>
        <p:nvPicPr>
          <p:cNvPr id="32772"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rtlCol="0">
            <a:normAutofit/>
          </a:bodyPr>
          <a:lstStyle/>
          <a:p>
            <a:pPr fontAlgn="auto">
              <a:spcAft>
                <a:spcPts val="0"/>
              </a:spcAft>
              <a:defRPr/>
            </a:pPr>
            <a:r>
              <a:rPr lang="pt-BR" dirty="0" smtClean="0"/>
              <a:t>Pontos fortes do estudo:</a:t>
            </a:r>
          </a:p>
          <a:p>
            <a:pPr marL="514350" indent="-514350" fontAlgn="auto">
              <a:spcAft>
                <a:spcPts val="0"/>
              </a:spcAft>
              <a:buFont typeface="+mj-lt"/>
              <a:buAutoNum type="arabicPeriod"/>
              <a:defRPr/>
            </a:pPr>
            <a:r>
              <a:rPr lang="pt-BR" dirty="0" smtClean="0"/>
              <a:t>Uso de todos os elementos que contribuem para uma nutrição enteral adequada.</a:t>
            </a:r>
          </a:p>
          <a:p>
            <a:pPr marL="514350" indent="-514350" fontAlgn="auto">
              <a:spcAft>
                <a:spcPts val="0"/>
              </a:spcAft>
              <a:buFont typeface="+mj-lt"/>
              <a:buAutoNum type="arabicPeriod"/>
              <a:defRPr/>
            </a:pPr>
            <a:r>
              <a:rPr lang="pt-BR" dirty="0" smtClean="0"/>
              <a:t>O uso do analisador do leite materno – determinação precisa dos nutrientes, não houve suposições ou cenários hipotéticos para </a:t>
            </a:r>
            <a:r>
              <a:rPr lang="pt-BR" dirty="0" err="1" smtClean="0"/>
              <a:t>descresver</a:t>
            </a:r>
            <a:r>
              <a:rPr lang="pt-BR" dirty="0" smtClean="0"/>
              <a:t> a ingestão enteral.</a:t>
            </a:r>
          </a:p>
          <a:p>
            <a:pPr marL="514350" indent="-514350" fontAlgn="auto">
              <a:spcAft>
                <a:spcPts val="0"/>
              </a:spcAft>
              <a:buFont typeface="+mj-lt"/>
              <a:buAutoNum type="arabicPeriod"/>
              <a:defRPr/>
            </a:pPr>
            <a:r>
              <a:rPr lang="pt-BR" dirty="0" smtClean="0"/>
              <a:t>Comparação das alimentações LMO x LHB, pesquisas anteriores não separaram as fontes de leite materno.</a:t>
            </a:r>
            <a:endParaRPr lang="pt-BR" dirty="0"/>
          </a:p>
        </p:txBody>
      </p:sp>
      <p:pic>
        <p:nvPicPr>
          <p:cNvPr id="33796"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rtlCol="0">
            <a:normAutofit fontScale="92500" lnSpcReduction="10000"/>
          </a:bodyPr>
          <a:lstStyle/>
          <a:p>
            <a:pPr fontAlgn="auto">
              <a:spcAft>
                <a:spcPts val="0"/>
              </a:spcAft>
              <a:defRPr/>
            </a:pPr>
            <a:r>
              <a:rPr lang="pt-BR" dirty="0" smtClean="0"/>
              <a:t>Limitações do estudo:</a:t>
            </a:r>
          </a:p>
          <a:p>
            <a:pPr marL="514350" indent="-514350" fontAlgn="auto">
              <a:spcAft>
                <a:spcPts val="0"/>
              </a:spcAft>
              <a:buFont typeface="+mj-lt"/>
              <a:buAutoNum type="arabicPeriod"/>
              <a:defRPr/>
            </a:pPr>
            <a:r>
              <a:rPr lang="pt-BR" dirty="0" smtClean="0"/>
              <a:t>Falta de dados sobre o momento da lactação em que o LMO foi coletado, embora as mães tivessem RNPT não havia como determinar a idade do bebê no momento em que a mãe ordenhou – os valores mais baixos de proteínas no LMO sugerem que o LMO passou de </a:t>
            </a:r>
            <a:r>
              <a:rPr lang="pt-BR" dirty="0" err="1" smtClean="0"/>
              <a:t>pré</a:t>
            </a:r>
            <a:r>
              <a:rPr lang="pt-BR" dirty="0" smtClean="0"/>
              <a:t>-termo para termo, e isso poderia explicar porque o conteúdo de proteínas foi semelhante ao do LHB.</a:t>
            </a:r>
          </a:p>
          <a:p>
            <a:pPr marL="514350" indent="-514350" fontAlgn="auto">
              <a:spcAft>
                <a:spcPts val="0"/>
              </a:spcAft>
              <a:buFont typeface="+mj-lt"/>
              <a:buAutoNum type="arabicPeriod"/>
              <a:defRPr/>
            </a:pPr>
            <a:r>
              <a:rPr lang="pt-BR" dirty="0" smtClean="0"/>
              <a:t>Não saber se o LMO era fresco ou congelado. O processo de congelamento / descongelamento afeta o conteúdo de gordura do LH.</a:t>
            </a:r>
          </a:p>
          <a:p>
            <a:pPr marL="514350" indent="-514350" fontAlgn="auto">
              <a:spcAft>
                <a:spcPts val="0"/>
              </a:spcAft>
              <a:buFont typeface="+mj-lt"/>
              <a:buAutoNum type="arabicPeriod"/>
              <a:defRPr/>
            </a:pPr>
            <a:r>
              <a:rPr lang="pt-BR" dirty="0" smtClean="0"/>
              <a:t>Uso de dados retrospectivos proibiu uma fortificação direcionada, o que poderia ter resultado em maiores ingestões de calorias e proteínas.</a:t>
            </a:r>
            <a:endParaRPr lang="pt-BR" dirty="0"/>
          </a:p>
        </p:txBody>
      </p:sp>
      <p:pic>
        <p:nvPicPr>
          <p:cNvPr id="34820"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smtClean="0"/>
              <a:t>Conclusões</a:t>
            </a:r>
          </a:p>
        </p:txBody>
      </p:sp>
      <p:sp>
        <p:nvSpPr>
          <p:cNvPr id="3" name="Espaço Reservado para Conteúdo 2"/>
          <p:cNvSpPr>
            <a:spLocks noGrp="1"/>
          </p:cNvSpPr>
          <p:nvPr>
            <p:ph idx="1"/>
          </p:nvPr>
        </p:nvSpPr>
        <p:spPr/>
        <p:txBody>
          <a:bodyPr>
            <a:normAutofit/>
          </a:bodyPr>
          <a:lstStyle/>
          <a:p>
            <a:pPr>
              <a:lnSpc>
                <a:spcPct val="80000"/>
              </a:lnSpc>
            </a:pPr>
            <a:r>
              <a:rPr lang="pt-BR" sz="2600" smtClean="0"/>
              <a:t>O leite humano, seja LMO ou LHB, pode ser mais baixo em composição nutricional de base do que se supões. </a:t>
            </a:r>
          </a:p>
          <a:p>
            <a:pPr>
              <a:lnSpc>
                <a:spcPct val="80000"/>
              </a:lnSpc>
            </a:pPr>
            <a:r>
              <a:rPr lang="pt-BR" sz="2600" smtClean="0"/>
              <a:t>A ingestão de calorias e entéricas e proteínas foi semelhante entre os grupos, indicando que o LHB pode fornecer uma ingestão de nutrientes que se compara ao LMO. No entanto, isso foi com um maior volume de alimentação enteral. Isso indica que bebês alimentados com LHB podem precisar de um maior volume de dieta enteral para fornecer a mesma ingestão de nutrientes que o LMO.</a:t>
            </a:r>
          </a:p>
          <a:p>
            <a:pPr>
              <a:lnSpc>
                <a:spcPct val="80000"/>
              </a:lnSpc>
            </a:pPr>
            <a:r>
              <a:rPr lang="pt-BR" sz="2600" smtClean="0"/>
              <a:t>Os dois grupos não atenderam as necessidades energéticas com a fortificação padrão nos volumes de dieta habitualmente prescritos. Portanto, </a:t>
            </a:r>
            <a:r>
              <a:rPr lang="pt-BR" sz="2400" b="1" smtClean="0">
                <a:solidFill>
                  <a:srgbClr val="0000FF"/>
                </a:solidFill>
              </a:rPr>
              <a:t>os RN de MBP podem exigir &gt; 150ml/Kg de dieta para atingir os requisitos de calorias</a:t>
            </a:r>
            <a:r>
              <a:rPr lang="pt-BR" sz="2600" smtClean="0"/>
              <a:t>.</a:t>
            </a:r>
          </a:p>
        </p:txBody>
      </p:sp>
      <p:pic>
        <p:nvPicPr>
          <p:cNvPr id="35844"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smtClean="0"/>
              <a:t>Conclusões</a:t>
            </a:r>
          </a:p>
        </p:txBody>
      </p:sp>
      <p:sp>
        <p:nvSpPr>
          <p:cNvPr id="36867" name="Espaço Reservado para Conteúdo 2"/>
          <p:cNvSpPr>
            <a:spLocks noGrp="1"/>
          </p:cNvSpPr>
          <p:nvPr>
            <p:ph idx="1"/>
          </p:nvPr>
        </p:nvSpPr>
        <p:spPr>
          <a:xfrm>
            <a:off x="395288" y="1825625"/>
            <a:ext cx="10958512" cy="4351338"/>
          </a:xfrm>
        </p:spPr>
        <p:txBody>
          <a:bodyPr/>
          <a:lstStyle/>
          <a:p>
            <a:r>
              <a:rPr lang="pt-BR" b="1" smtClean="0">
                <a:solidFill>
                  <a:srgbClr val="0000FF"/>
                </a:solidFill>
              </a:rPr>
              <a:t>As necessidades proteicas foram satisfeitas com o uso de fortificante</a:t>
            </a:r>
            <a:r>
              <a:rPr lang="pt-BR" smtClean="0"/>
              <a:t> líquido adicional e sem isso a ingestão de proteínas seria insuficiente. </a:t>
            </a:r>
          </a:p>
          <a:p>
            <a:r>
              <a:rPr lang="pt-BR" smtClean="0"/>
              <a:t>Os esquemas padronizados de fortificação normalmente prescritos podem resultar em déficits de ingestão de calorias e de proteínas para RNMBP alimentados com Leite humano.</a:t>
            </a:r>
          </a:p>
        </p:txBody>
      </p:sp>
      <p:pic>
        <p:nvPicPr>
          <p:cNvPr id="36868" name="Imagem 3"/>
          <p:cNvPicPr>
            <a:picLocks noChangeAspect="1"/>
          </p:cNvPicPr>
          <p:nvPr/>
        </p:nvPicPr>
        <p:blipFill>
          <a:blip r:embed="rId2"/>
          <a:srcRect/>
          <a:stretch>
            <a:fillRect/>
          </a:stretch>
        </p:blipFill>
        <p:spPr bwMode="auto">
          <a:xfrm>
            <a:off x="10172700" y="98425"/>
            <a:ext cx="1784350" cy="1782763"/>
          </a:xfrm>
          <a:prstGeom prst="rect">
            <a:avLst/>
          </a:prstGeom>
          <a:noFill/>
          <a:ln w="9525">
            <a:noFill/>
            <a:miter lim="800000"/>
            <a:headEnd/>
            <a:tailEnd/>
          </a:ln>
        </p:spPr>
      </p:pic>
      <p:pic>
        <p:nvPicPr>
          <p:cNvPr id="36869" name="Imagem 4"/>
          <p:cNvPicPr>
            <a:picLocks noChangeAspect="1"/>
          </p:cNvPicPr>
          <p:nvPr/>
        </p:nvPicPr>
        <p:blipFill>
          <a:blip r:embed="rId3" cstate="print"/>
          <a:srcRect/>
          <a:stretch>
            <a:fillRect/>
          </a:stretch>
        </p:blipFill>
        <p:spPr bwMode="auto">
          <a:xfrm>
            <a:off x="10407650" y="250825"/>
            <a:ext cx="1509713" cy="150812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p:cNvPicPr>
            <a:picLocks noChangeAspect="1" noChangeArrowheads="1"/>
          </p:cNvPicPr>
          <p:nvPr/>
        </p:nvPicPr>
        <p:blipFill>
          <a:blip r:embed="rId2"/>
          <a:srcRect/>
          <a:stretch>
            <a:fillRect/>
          </a:stretch>
        </p:blipFill>
        <p:spPr bwMode="auto">
          <a:xfrm>
            <a:off x="234950" y="1039813"/>
            <a:ext cx="11837988" cy="4714875"/>
          </a:xfrm>
          <a:prstGeom prst="rect">
            <a:avLst/>
          </a:prstGeom>
          <a:noFill/>
          <a:ln w="28575">
            <a:solidFill>
              <a:srgbClr val="FF3399"/>
            </a:solid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7" name="Picture 5"/>
          <p:cNvPicPr>
            <a:picLocks noChangeAspect="1" noChangeArrowheads="1"/>
          </p:cNvPicPr>
          <p:nvPr/>
        </p:nvPicPr>
        <p:blipFill>
          <a:blip r:embed="rId2"/>
          <a:srcRect/>
          <a:stretch>
            <a:fillRect/>
          </a:stretch>
        </p:blipFill>
        <p:spPr bwMode="auto">
          <a:xfrm>
            <a:off x="2344738" y="133350"/>
            <a:ext cx="6599237" cy="6554788"/>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p:cNvPicPr>
            <a:picLocks noChangeAspect="1" noChangeArrowheads="1"/>
          </p:cNvPicPr>
          <p:nvPr/>
        </p:nvPicPr>
        <p:blipFill>
          <a:blip r:embed="rId2"/>
          <a:srcRect/>
          <a:stretch>
            <a:fillRect/>
          </a:stretch>
        </p:blipFill>
        <p:spPr bwMode="auto">
          <a:xfrm>
            <a:off x="0" y="247650"/>
            <a:ext cx="5711825" cy="6176963"/>
          </a:xfrm>
          <a:prstGeom prst="rect">
            <a:avLst/>
          </a:prstGeom>
          <a:noFill/>
        </p:spPr>
      </p:pic>
      <p:pic>
        <p:nvPicPr>
          <p:cNvPr id="53253" name="Picture 5"/>
          <p:cNvPicPr>
            <a:picLocks noChangeAspect="1" noChangeArrowheads="1"/>
          </p:cNvPicPr>
          <p:nvPr/>
        </p:nvPicPr>
        <p:blipFill>
          <a:blip r:embed="rId3"/>
          <a:srcRect/>
          <a:stretch>
            <a:fillRect/>
          </a:stretch>
        </p:blipFill>
        <p:spPr bwMode="auto">
          <a:xfrm>
            <a:off x="6146800" y="192088"/>
            <a:ext cx="5602288" cy="644207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p:txBody>
          <a:bodyPr/>
          <a:lstStyle/>
          <a:p>
            <a:pPr algn="ctr"/>
            <a:r>
              <a:rPr lang="pt-BR" b="1" smtClean="0">
                <a:solidFill>
                  <a:srgbClr val="0000FF"/>
                </a:solidFill>
              </a:rPr>
              <a:t>Nota do Editor do site, Dr. Paulo R. Margotto. Estudando junto! Aqui e Agora!</a:t>
            </a:r>
          </a:p>
        </p:txBody>
      </p:sp>
      <p:sp>
        <p:nvSpPr>
          <p:cNvPr id="54275" name="Rectangle 3"/>
          <p:cNvSpPr>
            <a:spLocks noGrp="1"/>
          </p:cNvSpPr>
          <p:nvPr>
            <p:ph type="body" idx="1"/>
          </p:nvPr>
        </p:nvSpPr>
        <p:spPr/>
        <p:txBody>
          <a:bodyPr/>
          <a:lstStyle/>
          <a:p>
            <a:pPr>
              <a:buFont typeface="Arial" pitchFamily="34" charset="0"/>
              <a:buNone/>
            </a:pPr>
            <a:r>
              <a:rPr lang="pt-BR" smtClean="0"/>
              <a:t>                      </a:t>
            </a:r>
            <a:r>
              <a:rPr lang="pt-BR" smtClean="0">
                <a:solidFill>
                  <a:srgbClr val="FF3399"/>
                </a:solidFill>
              </a:rPr>
              <a:t>A importância do uso do leite da própria mãe!</a:t>
            </a:r>
          </a:p>
        </p:txBody>
      </p:sp>
      <p:pic>
        <p:nvPicPr>
          <p:cNvPr id="54276" name="Picture 4" descr="IMG-20180419-WA0015"/>
          <p:cNvPicPr>
            <a:picLocks noChangeAspect="1" noChangeArrowheads="1"/>
          </p:cNvPicPr>
          <p:nvPr/>
        </p:nvPicPr>
        <p:blipFill>
          <a:blip r:embed="rId2">
            <a:lum bright="6000" contrast="18000"/>
          </a:blip>
          <a:srcRect/>
          <a:stretch>
            <a:fillRect/>
          </a:stretch>
        </p:blipFill>
        <p:spPr bwMode="auto">
          <a:xfrm>
            <a:off x="4498975" y="2359025"/>
            <a:ext cx="2297113" cy="4084638"/>
          </a:xfrm>
          <a:prstGeom prst="rect">
            <a:avLst/>
          </a:prstGeom>
          <a:noFill/>
        </p:spPr>
      </p:pic>
      <p:sp>
        <p:nvSpPr>
          <p:cNvPr id="54277" name="Text Box 5"/>
          <p:cNvSpPr txBox="1">
            <a:spLocks noChangeArrowheads="1"/>
          </p:cNvSpPr>
          <p:nvPr/>
        </p:nvSpPr>
        <p:spPr bwMode="auto">
          <a:xfrm>
            <a:off x="4405313" y="6491288"/>
            <a:ext cx="2486025" cy="366712"/>
          </a:xfrm>
          <a:prstGeom prst="rect">
            <a:avLst/>
          </a:prstGeom>
          <a:noFill/>
          <a:ln w="9525">
            <a:noFill/>
            <a:miter lim="800000"/>
            <a:headEnd/>
            <a:tailEnd/>
          </a:ln>
          <a:effectLst/>
        </p:spPr>
        <p:txBody>
          <a:bodyPr wrap="none">
            <a:spAutoFit/>
          </a:bodyPr>
          <a:lstStyle/>
          <a:p>
            <a:r>
              <a:rPr lang="pt-BR">
                <a:hlinkClick r:id="rId3"/>
              </a:rPr>
              <a:t>pmargoto@gmail.com</a:t>
            </a:r>
            <a:r>
              <a:rPr lang="pt-BR"/>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ChangeArrowheads="1"/>
          </p:cNvSpPr>
          <p:nvPr/>
        </p:nvSpPr>
        <p:spPr bwMode="auto">
          <a:xfrm>
            <a:off x="250825" y="180975"/>
            <a:ext cx="11501438" cy="1878013"/>
          </a:xfrm>
          <a:prstGeom prst="rect">
            <a:avLst/>
          </a:prstGeom>
          <a:noFill/>
          <a:ln w="9525">
            <a:noFill/>
            <a:miter lim="800000"/>
            <a:headEnd/>
            <a:tailEnd/>
          </a:ln>
          <a:effectLst/>
        </p:spPr>
        <p:txBody>
          <a:bodyPr wrap="none" lIns="0" tIns="0" rIns="0" bIns="0" anchor="ctr">
            <a:spAutoFit/>
          </a:bodyPr>
          <a:lstStyle/>
          <a:p>
            <a:pPr algn="ctr"/>
            <a:r>
              <a:rPr lang="pt-BR" sz="2700" b="1">
                <a:solidFill>
                  <a:srgbClr val="FF3399"/>
                </a:solidFill>
                <a:latin typeface="Lato" pitchFamily="34" charset="0"/>
              </a:rPr>
              <a:t>Pasteuriza</a:t>
            </a:r>
            <a:r>
              <a:rPr lang="pt-BR" sz="2700" b="1">
                <a:solidFill>
                  <a:srgbClr val="FF3399"/>
                </a:solidFill>
                <a:latin typeface="Calibri"/>
              </a:rPr>
              <a:t>ç</a:t>
            </a:r>
            <a:r>
              <a:rPr lang="pt-BR" sz="2700" b="1">
                <a:solidFill>
                  <a:srgbClr val="FF3399"/>
                </a:solidFill>
                <a:latin typeface="Lato" pitchFamily="34" charset="0"/>
              </a:rPr>
              <a:t>ão do leite da pr</a:t>
            </a:r>
            <a:r>
              <a:rPr lang="pt-BR" sz="2700" b="1">
                <a:solidFill>
                  <a:srgbClr val="FF3399"/>
                </a:solidFill>
                <a:latin typeface="Calibri"/>
              </a:rPr>
              <a:t>ó</a:t>
            </a:r>
            <a:r>
              <a:rPr lang="pt-BR" sz="2700" b="1">
                <a:solidFill>
                  <a:srgbClr val="FF3399"/>
                </a:solidFill>
                <a:latin typeface="Lato" pitchFamily="34" charset="0"/>
              </a:rPr>
              <a:t>pria mãe não reduz a incidência da sepse tardia</a:t>
            </a:r>
          </a:p>
          <a:p>
            <a:pPr algn="ctr" eaLnBrk="0" hangingPunct="0"/>
            <a:r>
              <a:rPr lang="pt-BR" sz="1600" u="sng">
                <a:hlinkClick r:id="rId2"/>
              </a:rPr>
              <a:t>Pasteurization of mother's own milk for preterm infants does not reduce the incidence of </a:t>
            </a:r>
            <a:r>
              <a:rPr lang="pt-BR" sz="1600" b="1" u="sng">
                <a:hlinkClick r:id="rId2"/>
              </a:rPr>
              <a:t>late</a:t>
            </a:r>
            <a:r>
              <a:rPr lang="pt-BR" sz="1600" u="sng">
                <a:hlinkClick r:id="rId2"/>
              </a:rPr>
              <a:t>-onset </a:t>
            </a:r>
            <a:r>
              <a:rPr lang="pt-BR" sz="1600" b="1" u="sng">
                <a:hlinkClick r:id="rId2"/>
              </a:rPr>
              <a:t>sepsis</a:t>
            </a:r>
            <a:r>
              <a:rPr lang="pt-BR" sz="1600" u="sng">
                <a:hlinkClick r:id="rId2"/>
              </a:rPr>
              <a:t>.</a:t>
            </a:r>
            <a:r>
              <a:rPr lang="pt-BR" sz="1600"/>
              <a:t> </a:t>
            </a:r>
            <a:r>
              <a:rPr lang="pt-BR" sz="1600" u="sng">
                <a:solidFill>
                  <a:srgbClr val="FF3399"/>
                </a:solidFill>
              </a:rPr>
              <a:t> </a:t>
            </a:r>
            <a:endParaRPr lang="pt-BR" sz="1600" u="sng">
              <a:solidFill>
                <a:srgbClr val="FF3399"/>
              </a:solidFill>
              <a:latin typeface="Calibri" pitchFamily="34" charset="0"/>
            </a:endParaRPr>
          </a:p>
          <a:p>
            <a:pPr algn="ctr" eaLnBrk="0" hangingPunct="0"/>
            <a:r>
              <a:rPr lang="pt-BR" sz="1600" i="1">
                <a:solidFill>
                  <a:srgbClr val="424242"/>
                </a:solidFill>
                <a:ea typeface="Source Sans Pro"/>
                <a:cs typeface="Source Sans Pro"/>
              </a:rPr>
              <a:t>Veerle</a:t>
            </a:r>
            <a:r>
              <a:rPr lang="pt-BR" sz="1600">
                <a:solidFill>
                  <a:srgbClr val="424242"/>
                </a:solidFill>
                <a:latin typeface="Calibri" pitchFamily="34" charset="0"/>
                <a:ea typeface="Source Sans Pro"/>
                <a:cs typeface="Source Sans Pro"/>
              </a:rPr>
              <a:t> </a:t>
            </a:r>
            <a:r>
              <a:rPr lang="pt-BR" sz="1600" i="1">
                <a:solidFill>
                  <a:srgbClr val="424242"/>
                </a:solidFill>
                <a:latin typeface="Calibri" pitchFamily="34" charset="0"/>
                <a:ea typeface="Source Sans Pro"/>
                <a:cs typeface="Source Sans Pro"/>
              </a:rPr>
              <a:t>Cossey; Chris Vanhole; An Eerdekens; Maissa</a:t>
            </a:r>
            <a:r>
              <a:rPr lang="pt-BR" sz="1600">
                <a:solidFill>
                  <a:srgbClr val="424242"/>
                </a:solidFill>
                <a:latin typeface="Calibri" pitchFamily="34" charset="0"/>
                <a:ea typeface="Source Sans Pro"/>
                <a:cs typeface="Source Sans Pro"/>
              </a:rPr>
              <a:t> </a:t>
            </a:r>
            <a:r>
              <a:rPr lang="pt-BR" sz="1600" i="1">
                <a:solidFill>
                  <a:srgbClr val="424242"/>
                </a:solidFill>
                <a:latin typeface="Calibri" pitchFamily="34" charset="0"/>
                <a:ea typeface="Source Sans Pro"/>
                <a:cs typeface="Source Sans Pro"/>
              </a:rPr>
              <a:t>Rayyan;Steffen</a:t>
            </a:r>
            <a:r>
              <a:rPr lang="pt-BR" sz="1600">
                <a:solidFill>
                  <a:srgbClr val="424242"/>
                </a:solidFill>
                <a:latin typeface="Calibri" pitchFamily="34" charset="0"/>
                <a:ea typeface="Source Sans Pro"/>
                <a:cs typeface="Source Sans Pro"/>
              </a:rPr>
              <a:t> </a:t>
            </a:r>
            <a:r>
              <a:rPr lang="pt-BR" sz="1600" i="1">
                <a:solidFill>
                  <a:srgbClr val="424242"/>
                </a:solidFill>
                <a:latin typeface="Calibri" pitchFamily="34" charset="0"/>
                <a:ea typeface="Source Sans Pro"/>
                <a:cs typeface="Source Sans Pro"/>
              </a:rPr>
              <a:t>Fieuws; Annette Schuermans.</a:t>
            </a:r>
            <a:br>
              <a:rPr lang="pt-BR" sz="1600" i="1">
                <a:solidFill>
                  <a:srgbClr val="424242"/>
                </a:solidFill>
                <a:latin typeface="Calibri" pitchFamily="34" charset="0"/>
                <a:ea typeface="Source Sans Pro"/>
                <a:cs typeface="Source Sans Pro"/>
              </a:rPr>
            </a:br>
            <a:r>
              <a:rPr lang="pt-BR" sz="1600" i="1">
                <a:solidFill>
                  <a:srgbClr val="424242"/>
                </a:solidFill>
                <a:latin typeface="Calibri" pitchFamily="34" charset="0"/>
                <a:ea typeface="Source Sans Pro"/>
                <a:cs typeface="Source Sans Pro"/>
              </a:rPr>
              <a:t>Neonatology 2013;103:169-175</a:t>
            </a:r>
            <a:endParaRPr lang="pt-BR" sz="1600">
              <a:solidFill>
                <a:srgbClr val="424242"/>
              </a:solidFill>
              <a:latin typeface="Calibri" pitchFamily="34" charset="0"/>
              <a:ea typeface="Source Sans Pro"/>
              <a:cs typeface="Source Sans Pro"/>
            </a:endParaRPr>
          </a:p>
          <a:p>
            <a:pPr algn="ctr" eaLnBrk="0" hangingPunct="0"/>
            <a:r>
              <a:rPr lang="pt-BR" sz="1600">
                <a:solidFill>
                  <a:srgbClr val="424242"/>
                </a:solidFill>
                <a:latin typeface="Calibri" pitchFamily="34" charset="0"/>
                <a:ea typeface="Source Sans Pro"/>
                <a:cs typeface="Source Sans Pro"/>
              </a:rPr>
              <a:t>Apresentação: Daniel Pinheiro Lima; Guilherme Ferreira Almeida; Paulo Ferraresi, Guilherme Prata.</a:t>
            </a:r>
            <a:br>
              <a:rPr lang="pt-BR" sz="1600">
                <a:solidFill>
                  <a:srgbClr val="424242"/>
                </a:solidFill>
                <a:latin typeface="Calibri" pitchFamily="34" charset="0"/>
                <a:ea typeface="Source Sans Pro"/>
                <a:cs typeface="Source Sans Pro"/>
              </a:rPr>
            </a:br>
            <a:r>
              <a:rPr lang="pt-BR" sz="1600">
                <a:solidFill>
                  <a:srgbClr val="424242"/>
                </a:solidFill>
                <a:latin typeface="Calibri" pitchFamily="34" charset="0"/>
                <a:ea typeface="Source Sans Pro"/>
                <a:cs typeface="Source Sans Pro"/>
              </a:rPr>
              <a:t>Coordenação: Paulo R. Margotto.</a:t>
            </a:r>
            <a:br>
              <a:rPr lang="pt-BR" sz="1600">
                <a:solidFill>
                  <a:srgbClr val="424242"/>
                </a:solidFill>
                <a:latin typeface="Calibri" pitchFamily="34" charset="0"/>
                <a:ea typeface="Source Sans Pro"/>
                <a:cs typeface="Source Sans Pro"/>
              </a:rPr>
            </a:br>
            <a:r>
              <a:rPr lang="pt-BR" sz="1600">
                <a:solidFill>
                  <a:srgbClr val="424242"/>
                </a:solidFill>
                <a:latin typeface="Calibri" pitchFamily="34" charset="0"/>
                <a:ea typeface="Source Sans Pro"/>
                <a:cs typeface="Source Sans Pro"/>
              </a:rPr>
              <a:t>Escola Superior de Ciências da Saúde</a:t>
            </a:r>
          </a:p>
        </p:txBody>
      </p:sp>
      <p:pic>
        <p:nvPicPr>
          <p:cNvPr id="55301" name="Picture 5" descr="ppt">
            <a:hlinkClick r:id="rId3" tooltip="Leite_mater_pasteuriz versos cru_sepse"/>
          </p:cNvPr>
          <p:cNvPicPr>
            <a:picLocks noChangeAspect="1" noChangeArrowheads="1"/>
          </p:cNvPicPr>
          <p:nvPr/>
        </p:nvPicPr>
        <p:blipFill>
          <a:blip r:embed="rId4"/>
          <a:srcRect/>
          <a:stretch>
            <a:fillRect/>
          </a:stretch>
        </p:blipFill>
        <p:spPr bwMode="auto">
          <a:xfrm>
            <a:off x="10291763" y="871538"/>
            <a:ext cx="457200" cy="457200"/>
          </a:xfrm>
          <a:prstGeom prst="rect">
            <a:avLst/>
          </a:prstGeom>
          <a:noFill/>
        </p:spPr>
      </p:pic>
      <p:pic>
        <p:nvPicPr>
          <p:cNvPr id="55302" name="Picture 6"/>
          <p:cNvPicPr>
            <a:picLocks noChangeAspect="1" noChangeArrowheads="1"/>
          </p:cNvPicPr>
          <p:nvPr/>
        </p:nvPicPr>
        <p:blipFill>
          <a:blip r:embed="rId5"/>
          <a:srcRect/>
          <a:stretch>
            <a:fillRect/>
          </a:stretch>
        </p:blipFill>
        <p:spPr bwMode="auto">
          <a:xfrm>
            <a:off x="736600" y="2036763"/>
            <a:ext cx="10661650" cy="4557712"/>
          </a:xfrm>
          <a:prstGeom prst="rect">
            <a:avLst/>
          </a:prstGeom>
          <a:noFill/>
        </p:spPr>
      </p:pic>
      <p:sp>
        <p:nvSpPr>
          <p:cNvPr id="55303" name="AutoShape 21"/>
          <p:cNvSpPr>
            <a:spLocks noChangeArrowheads="1"/>
          </p:cNvSpPr>
          <p:nvPr/>
        </p:nvSpPr>
        <p:spPr bwMode="auto">
          <a:xfrm>
            <a:off x="11525250" y="6215063"/>
            <a:ext cx="533400" cy="287337"/>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p:txBody>
          <a:bodyPr/>
          <a:lstStyle/>
          <a:p>
            <a:pPr marL="273050" indent="-273050" algn="ctr">
              <a:buFont typeface="Wingdings" pitchFamily="2" charset="2"/>
              <a:buNone/>
            </a:pPr>
            <a:r>
              <a:rPr lang="pt-BR" b="1" smtClean="0">
                <a:solidFill>
                  <a:srgbClr val="FF9900"/>
                </a:solidFill>
              </a:rPr>
              <a:t>Elevadas taxas de sepse tardia associadas com uso de leite humano pasteurizado pode ser explicada por alguns motivos</a:t>
            </a:r>
            <a:r>
              <a:rPr lang="pt-BR" smtClean="0"/>
              <a:t>:</a:t>
            </a:r>
          </a:p>
          <a:p>
            <a:pPr marL="273050" indent="-273050" algn="just">
              <a:buFont typeface="Wingdings" pitchFamily="2" charset="2"/>
              <a:buChar char="Ø"/>
            </a:pPr>
            <a:r>
              <a:rPr lang="pt-BR" smtClean="0"/>
              <a:t>O processo de pasteurização afeta negativamente a qualidade do leite pela destruição parcial de imunocomponentes e perda parcial da atividade bactericida</a:t>
            </a:r>
          </a:p>
          <a:p>
            <a:pPr marL="273050" indent="-273050" algn="just">
              <a:buFont typeface="Wingdings" pitchFamily="2" charset="2"/>
              <a:buChar char="Ø"/>
            </a:pPr>
            <a:r>
              <a:rPr lang="pt-BR" smtClean="0"/>
              <a:t>A colonização precoce do intestino pode ser afetada se bactérias não patogênicas maternas e componentes bifidogênicos são destruídos pelo calor, levando a uma microbiota intestinal mais virulenta, com aumento de risco de infecção sistêmica pela translocação bacteriana</a:t>
            </a:r>
          </a:p>
          <a:p>
            <a:pPr marL="273050" indent="-273050" algn="just"/>
            <a:endParaRPr lang="pt-BR"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4294967295"/>
          </p:nvPr>
        </p:nvSpPr>
        <p:spPr/>
        <p:txBody>
          <a:bodyPr/>
          <a:lstStyle/>
          <a:p>
            <a:pPr marL="365125" indent="-255588"/>
            <a:r>
              <a:rPr lang="pt-BR" b="1" smtClean="0">
                <a:solidFill>
                  <a:srgbClr val="0033CC"/>
                </a:solidFill>
              </a:rPr>
              <a:t>A ingesta de leite da sua própria mãe nos primeiros 5 dias de vida foi associada a uma menor incidência de enterocolite necrosante, sepse e / ou morte durante os primeiros 60 dias de vida</a:t>
            </a:r>
            <a:r>
              <a:rPr lang="pt-BR" smtClean="0"/>
              <a:t> (razão de risco (</a:t>
            </a:r>
            <a:r>
              <a:rPr lang="pt-BR" smtClean="0">
                <a:solidFill>
                  <a:srgbClr val="0033CC"/>
                </a:solidFill>
              </a:rPr>
              <a:t>HR</a:t>
            </a:r>
            <a:r>
              <a:rPr lang="pt-BR" smtClean="0"/>
              <a:t>) na categoria ingesta de 0,01-50 % de leite da sua própria mãe: </a:t>
            </a:r>
            <a:r>
              <a:rPr lang="pt-BR" smtClean="0">
                <a:solidFill>
                  <a:srgbClr val="0033CC"/>
                </a:solidFill>
              </a:rPr>
              <a:t>0,49, IC a de 95%: 0,28, 0,87</a:t>
            </a:r>
            <a:r>
              <a:rPr lang="pt-BR" smtClean="0"/>
              <a:t>; HR na categoria de ingestão 50,01-100% de leite da sua própria  mãe: 0,50, 95% CI 0,31, 0,83, em comparação ao não uso do leite da sua própria mãe. </a:t>
            </a:r>
          </a:p>
          <a:p>
            <a:pPr marL="365125" indent="-255588"/>
            <a:r>
              <a:rPr lang="pt-BR" b="1" smtClean="0">
                <a:solidFill>
                  <a:srgbClr val="0033CC"/>
                </a:solidFill>
              </a:rPr>
              <a:t>Durante os dias 6-10, o efeito protetor  este presente se &gt;50% da ingesta total foi leite da própria mãe</a:t>
            </a:r>
            <a:r>
              <a:rPr lang="pt-BR" smtClean="0"/>
              <a:t> (</a:t>
            </a:r>
            <a:r>
              <a:rPr lang="pt-BR" smtClean="0">
                <a:solidFill>
                  <a:srgbClr val="0033CC"/>
                </a:solidFill>
              </a:rPr>
              <a:t>HR=0,37;IC a 95%:0,22-0,6).</a:t>
            </a:r>
          </a:p>
        </p:txBody>
      </p:sp>
      <p:sp>
        <p:nvSpPr>
          <p:cNvPr id="58378" name="Rectangle 10"/>
          <p:cNvSpPr>
            <a:spLocks noChangeArrowheads="1"/>
          </p:cNvSpPr>
          <p:nvPr/>
        </p:nvSpPr>
        <p:spPr bwMode="auto">
          <a:xfrm>
            <a:off x="168275" y="157163"/>
            <a:ext cx="12023725" cy="1276350"/>
          </a:xfrm>
          <a:prstGeom prst="rect">
            <a:avLst/>
          </a:prstGeom>
          <a:noFill/>
          <a:ln w="9525">
            <a:noFill/>
            <a:miter lim="800000"/>
            <a:headEnd/>
            <a:tailEnd/>
          </a:ln>
          <a:effectLst/>
        </p:spPr>
        <p:txBody>
          <a:bodyPr lIns="0" tIns="0" rIns="0" bIns="0" anchor="ctr">
            <a:spAutoFit/>
          </a:bodyPr>
          <a:lstStyle/>
          <a:p>
            <a:pPr algn="ctr"/>
            <a:r>
              <a:rPr lang="pt-BR" sz="1400" b="1">
                <a:solidFill>
                  <a:srgbClr val="0000FF"/>
                </a:solidFill>
                <a:latin typeface="Lato" pitchFamily="34" charset="0"/>
              </a:rPr>
              <a:t>A ingesta de leite humano da pr</a:t>
            </a:r>
            <a:r>
              <a:rPr lang="pt-BR" sz="1400" b="1">
                <a:solidFill>
                  <a:srgbClr val="0000FF"/>
                </a:solidFill>
                <a:latin typeface="Calibri"/>
              </a:rPr>
              <a:t>ó</a:t>
            </a:r>
            <a:r>
              <a:rPr lang="pt-BR" sz="1400" b="1">
                <a:solidFill>
                  <a:srgbClr val="0000FF"/>
                </a:solidFill>
                <a:latin typeface="Lato" pitchFamily="34" charset="0"/>
              </a:rPr>
              <a:t>pria mãe durante os primeiros dias vida est</a:t>
            </a:r>
            <a:r>
              <a:rPr lang="pt-BR" sz="1400" b="1">
                <a:solidFill>
                  <a:srgbClr val="0000FF"/>
                </a:solidFill>
                <a:latin typeface="Calibri"/>
              </a:rPr>
              <a:t>á</a:t>
            </a:r>
            <a:r>
              <a:rPr lang="pt-BR" sz="1400" b="1">
                <a:solidFill>
                  <a:srgbClr val="0000FF"/>
                </a:solidFill>
                <a:latin typeface="Lato" pitchFamily="34" charset="0"/>
              </a:rPr>
              <a:t> associada com diminui</a:t>
            </a:r>
            <a:r>
              <a:rPr lang="pt-BR" sz="1400" b="1">
                <a:solidFill>
                  <a:srgbClr val="0000FF"/>
                </a:solidFill>
                <a:latin typeface="Calibri"/>
              </a:rPr>
              <a:t>ç</a:t>
            </a:r>
            <a:r>
              <a:rPr lang="pt-BR" sz="1400" b="1">
                <a:solidFill>
                  <a:srgbClr val="0000FF"/>
                </a:solidFill>
                <a:latin typeface="Lato" pitchFamily="34" charset="0"/>
              </a:rPr>
              <a:t>ão da morbidade e mortalidade em bebês de muito baixo peso durante os primeiros 60 dias de vida</a:t>
            </a:r>
            <a:r>
              <a:rPr lang="pt-BR" sz="1400" b="1">
                <a:solidFill>
                  <a:srgbClr val="072A4D"/>
                </a:solidFill>
                <a:latin typeface="Lato" pitchFamily="34" charset="0"/>
              </a:rPr>
              <a:t>.</a:t>
            </a:r>
            <a:r>
              <a:rPr lang="pt-BR" sz="1400" u="sng">
                <a:solidFill>
                  <a:srgbClr val="78909C"/>
                </a:solidFill>
              </a:rPr>
              <a:t> </a:t>
            </a:r>
          </a:p>
          <a:p>
            <a:pPr algn="ctr"/>
            <a:r>
              <a:rPr lang="pt-BR" sz="1400">
                <a:latin typeface="Calibri" pitchFamily="34" charset="0"/>
              </a:rPr>
              <a:t/>
            </a:r>
            <a:br>
              <a:rPr lang="pt-BR" sz="1400">
                <a:latin typeface="Calibri" pitchFamily="34" charset="0"/>
              </a:rPr>
            </a:br>
            <a:r>
              <a:rPr lang="pt-BR" sz="1400">
                <a:hlinkClick r:id="rId2"/>
              </a:rPr>
              <a:t>Intake of own mother's milk during the first days of life is associated with decreased morbidity and mortality in very low birth weight infants during the first 60 days of life.</a:t>
            </a:r>
            <a:r>
              <a:rPr lang="pt-BR" sz="1400"/>
              <a:t> </a:t>
            </a:r>
            <a:r>
              <a:rPr lang="pt-BR" sz="1400" u="sng">
                <a:solidFill>
                  <a:srgbClr val="424242"/>
                </a:solidFill>
                <a:ea typeface="Source Sans Pro"/>
                <a:cs typeface="Source Sans Pro"/>
              </a:rPr>
              <a:t>Willemijn E. Corpeleijn, Stefanie M.P. Kouwenhoven, Muirne C. Paap, Ineke van Vliet, Irene Scheerder, Yvonne Muizer, Onno K. Helder, Johannes B. van Goudoever, Marijn J. Vermeulen.</a:t>
            </a:r>
            <a:r>
              <a:rPr lang="pt-BR" sz="1400" u="sng">
                <a:solidFill>
                  <a:srgbClr val="424242"/>
                </a:solidFill>
                <a:latin typeface="Calibri"/>
                <a:ea typeface="Source Sans Pro"/>
                <a:cs typeface="Source Sans Pro"/>
              </a:rPr>
              <a:t> </a:t>
            </a:r>
            <a:r>
              <a:rPr lang="pt-BR" sz="1400" u="sng">
                <a:solidFill>
                  <a:srgbClr val="424242"/>
                </a:solidFill>
                <a:latin typeface="Calibri" pitchFamily="34" charset="0"/>
                <a:ea typeface="Source Sans Pro"/>
                <a:cs typeface="Source Sans Pro"/>
              </a:rPr>
              <a:t>Neonatology  2012;102:276–281</a:t>
            </a:r>
          </a:p>
        </p:txBody>
      </p:sp>
      <p:pic>
        <p:nvPicPr>
          <p:cNvPr id="58379" name="Picture 11" descr="doc">
            <a:hlinkClick r:id="rId3" tooltip="Leite_matern_precoce_2012"/>
          </p:cNvPr>
          <p:cNvPicPr>
            <a:picLocks noChangeAspect="1" noChangeArrowheads="1"/>
          </p:cNvPicPr>
          <p:nvPr/>
        </p:nvPicPr>
        <p:blipFill>
          <a:blip r:embed="rId4"/>
          <a:srcRect/>
          <a:stretch>
            <a:fillRect/>
          </a:stretch>
        </p:blipFill>
        <p:spPr bwMode="auto">
          <a:xfrm>
            <a:off x="8918575" y="1036638"/>
            <a:ext cx="457200" cy="457200"/>
          </a:xfrm>
          <a:prstGeom prst="rect">
            <a:avLst/>
          </a:prstGeom>
          <a:noFill/>
        </p:spPr>
      </p:pic>
      <p:sp>
        <p:nvSpPr>
          <p:cNvPr id="58380" name="AutoShape 21"/>
          <p:cNvSpPr>
            <a:spLocks noChangeArrowheads="1"/>
          </p:cNvSpPr>
          <p:nvPr/>
        </p:nvSpPr>
        <p:spPr bwMode="auto">
          <a:xfrm>
            <a:off x="11525250" y="6215063"/>
            <a:ext cx="533400" cy="287337"/>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p:txBody>
          <a:bodyPr/>
          <a:lstStyle/>
          <a:p>
            <a:pPr marL="365125" indent="-255588"/>
            <a:r>
              <a:rPr lang="pt-BR" b="1" smtClean="0">
                <a:solidFill>
                  <a:srgbClr val="0033CC"/>
                </a:solidFill>
              </a:rPr>
              <a:t>O uso do leite nos primeiros 10 dias de vida evita a introdução de proteínas do leite de vaca</a:t>
            </a:r>
            <a:r>
              <a:rPr lang="pt-BR" smtClean="0"/>
              <a:t>, o que poderia fornecer adicional benefícios. </a:t>
            </a:r>
            <a:r>
              <a:rPr lang="pt-BR" b="1" smtClean="0"/>
              <a:t>O menor teor nutricional do leite doado é menos preocupante durante este período</a:t>
            </a:r>
            <a:r>
              <a:rPr lang="pt-BR" smtClean="0"/>
              <a:t> porque os bebês estão recebendo a maioria da sua nutrição por via parenteral.</a:t>
            </a:r>
          </a:p>
        </p:txBody>
      </p:sp>
      <p:sp>
        <p:nvSpPr>
          <p:cNvPr id="59395" name="AutoShape 4"/>
          <p:cNvSpPr>
            <a:spLocks noChangeArrowheads="1"/>
          </p:cNvSpPr>
          <p:nvPr/>
        </p:nvSpPr>
        <p:spPr bwMode="auto">
          <a:xfrm>
            <a:off x="1119188" y="4440238"/>
            <a:ext cx="10085387" cy="1700212"/>
          </a:xfrm>
          <a:prstGeom prst="wave">
            <a:avLst>
              <a:gd name="adj1" fmla="val 13005"/>
              <a:gd name="adj2" fmla="val 0"/>
            </a:avLst>
          </a:prstGeom>
          <a:solidFill>
            <a:schemeClr val="accent1"/>
          </a:solidFill>
          <a:ln w="76200">
            <a:solidFill>
              <a:srgbClr val="FF0066"/>
            </a:solidFill>
            <a:prstDash val="dashDot"/>
            <a:round/>
            <a:headEnd/>
            <a:tailEnd/>
          </a:ln>
        </p:spPr>
        <p:txBody>
          <a:bodyPr wrap="none" anchor="ctr"/>
          <a:lstStyle/>
          <a:p>
            <a:endParaRPr lang="pt-BR"/>
          </a:p>
        </p:txBody>
      </p:sp>
      <p:sp>
        <p:nvSpPr>
          <p:cNvPr id="59396" name="Rectangle 5"/>
          <p:cNvSpPr>
            <a:spLocks/>
          </p:cNvSpPr>
          <p:nvPr/>
        </p:nvSpPr>
        <p:spPr bwMode="auto">
          <a:xfrm>
            <a:off x="820738" y="5016500"/>
            <a:ext cx="10094912" cy="1668463"/>
          </a:xfrm>
          <a:prstGeom prst="rect">
            <a:avLst/>
          </a:prstGeom>
          <a:noFill/>
          <a:ln w="9525">
            <a:noFill/>
            <a:miter lim="800000"/>
            <a:headEnd/>
            <a:tailEnd/>
          </a:ln>
        </p:spPr>
        <p:txBody>
          <a:bodyPr/>
          <a:lstStyle/>
          <a:p>
            <a:pPr marL="365125" indent="-255588" algn="ctr">
              <a:lnSpc>
                <a:spcPct val="90000"/>
              </a:lnSpc>
              <a:spcBef>
                <a:spcPts val="400"/>
              </a:spcBef>
              <a:buClr>
                <a:schemeClr val="accent1"/>
              </a:buClr>
              <a:buSzPct val="68000"/>
              <a:buFont typeface="Wingdings 3" pitchFamily="18" charset="2"/>
              <a:buChar char=""/>
            </a:pPr>
            <a:r>
              <a:rPr lang="pt-BR" sz="1400" b="1">
                <a:solidFill>
                  <a:srgbClr val="FFFF00"/>
                </a:solidFill>
                <a:latin typeface="Lucida Sans Unicode" pitchFamily="34" charset="0"/>
              </a:rPr>
              <a:t>Os resultados deste estudo destacam a importância do leite materno durante , os primeiros dias de vida mais vulneráveis </a:t>
            </a:r>
            <a:r>
              <a:rPr lang="pt-BR" altLang="ko-KR" sz="1400" b="1">
                <a:solidFill>
                  <a:srgbClr val="FFFF00"/>
                </a:solidFill>
                <a:latin typeface="Lucida Sans Unicode" pitchFamily="34" charset="0"/>
                <a:ea typeface="Gulim" pitchFamily="34" charset="-127"/>
              </a:rPr>
              <a:t>​​e enfatizam  que todos os esforços devem ser feitos para iniciar lactação rapidamente após o nascimento do pré-termo.</a:t>
            </a:r>
            <a:endParaRPr lang="pt-BR" sz="1400" b="1">
              <a:solidFill>
                <a:srgbClr val="FFFF00"/>
              </a:solidFill>
              <a:latin typeface="Lucida Sans Unicode" pitchFamily="34"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p:txBody>
          <a:bodyPr/>
          <a:lstStyle/>
          <a:p>
            <a:pPr algn="ctr"/>
            <a:r>
              <a:rPr lang="pt-BR" sz="4000" b="1" smtClean="0">
                <a:solidFill>
                  <a:srgbClr val="FF3399"/>
                </a:solidFill>
              </a:rPr>
              <a:t>Como fazemos para usar o  leite da própria mãe com segurança quanto ao Citomegalovírus</a:t>
            </a:r>
          </a:p>
        </p:txBody>
      </p:sp>
      <p:sp>
        <p:nvSpPr>
          <p:cNvPr id="56325" name="AutoShape 21"/>
          <p:cNvSpPr>
            <a:spLocks noChangeArrowheads="1"/>
          </p:cNvSpPr>
          <p:nvPr/>
        </p:nvSpPr>
        <p:spPr bwMode="auto">
          <a:xfrm>
            <a:off x="11525250" y="6215063"/>
            <a:ext cx="533400" cy="287337"/>
          </a:xfrm>
          <a:custGeom>
            <a:avLst/>
            <a:gdLst>
              <a:gd name="T0" fmla="*/ 732234 w 21600"/>
              <a:gd name="T1" fmla="*/ 0 h 21600"/>
              <a:gd name="T2" fmla="*/ 0 w 21600"/>
              <a:gd name="T3" fmla="*/ 242888 h 21600"/>
              <a:gd name="T4" fmla="*/ 732234 w 21600"/>
              <a:gd name="T5" fmla="*/ 485775 h 21600"/>
              <a:gd name="T6" fmla="*/ 976312 w 21600"/>
              <a:gd name="T7" fmla="*/ 2428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76200">
            <a:solidFill>
              <a:srgbClr val="FF0066"/>
            </a:solidFill>
            <a:miter lim="800000"/>
            <a:headEnd/>
            <a:tailEnd/>
          </a:ln>
        </p:spPr>
        <p:txBody>
          <a:bodyPr wrap="none" anchor="ctr"/>
          <a:lstStyle/>
          <a:p>
            <a:endParaRPr lang="pt-BR"/>
          </a:p>
        </p:txBody>
      </p:sp>
      <p:sp>
        <p:nvSpPr>
          <p:cNvPr id="56328" name="Rectangle 8"/>
          <p:cNvSpPr>
            <a:spLocks noChangeArrowheads="1"/>
          </p:cNvSpPr>
          <p:nvPr/>
        </p:nvSpPr>
        <p:spPr bwMode="auto">
          <a:xfrm>
            <a:off x="1093788" y="2376488"/>
            <a:ext cx="10807700" cy="1951037"/>
          </a:xfrm>
          <a:prstGeom prst="rect">
            <a:avLst/>
          </a:prstGeom>
          <a:noFill/>
          <a:ln w="9525">
            <a:noFill/>
            <a:miter lim="800000"/>
            <a:headEnd/>
            <a:tailEnd/>
          </a:ln>
          <a:effectLst/>
        </p:spPr>
        <p:txBody>
          <a:bodyPr lIns="0" tIns="0" rIns="0" bIns="0" anchor="ctr">
            <a:spAutoFit/>
          </a:bodyPr>
          <a:lstStyle/>
          <a:p>
            <a:pPr algn="ctr"/>
            <a:r>
              <a:rPr lang="pt-BR" sz="2700" b="1">
                <a:solidFill>
                  <a:srgbClr val="0000FF"/>
                </a:solidFill>
                <a:latin typeface="Lato" pitchFamily="34" charset="0"/>
              </a:rPr>
              <a:t>Protocolo para o uso do leite humano (fresco) nos prematuros extremos (&lt;28 semanas)</a:t>
            </a:r>
          </a:p>
          <a:p>
            <a:pPr algn="ctr" eaLnBrk="0" hangingPunct="0"/>
            <a:endParaRPr lang="pt-BR" sz="900" b="1">
              <a:solidFill>
                <a:srgbClr val="989898"/>
              </a:solidFill>
              <a:latin typeface="Lato" pitchFamily="34" charset="0"/>
            </a:endParaRPr>
          </a:p>
          <a:p>
            <a:pPr algn="ctr" eaLnBrk="0" hangingPunct="0"/>
            <a:r>
              <a:rPr lang="pt-BR" sz="1300" u="sng">
                <a:solidFill>
                  <a:srgbClr val="424242"/>
                </a:solidFill>
                <a:ea typeface="Source Sans Pro"/>
                <a:cs typeface="Source Sans Pro"/>
              </a:rPr>
              <a:t>Autores: Paulo R. Margotto -Unidade de Neonatologia do HMIB/SES/DF,</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Marta Rocha Moura -SES/HMIB,</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Li</a:t>
            </a:r>
            <a:r>
              <a:rPr lang="pt-BR" sz="1300" u="sng">
                <a:solidFill>
                  <a:srgbClr val="424242"/>
                </a:solidFill>
                <a:latin typeface="Calibri"/>
                <a:ea typeface="Source Sans Pro"/>
                <a:cs typeface="Source Sans Pro"/>
              </a:rPr>
              <a:t>ú</a:t>
            </a:r>
            <a:r>
              <a:rPr lang="pt-BR" sz="1300" u="sng">
                <a:solidFill>
                  <a:srgbClr val="424242"/>
                </a:solidFill>
                <a:ea typeface="Source Sans Pro"/>
                <a:cs typeface="Source Sans Pro"/>
              </a:rPr>
              <a:t> Campello Porto- Infectologista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SES/ESCS,</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Felipe T. de M. Freitas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NCIH/HMIB,</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Carla Pacheco de Brito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Coordenadora de Neonatologia,</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Miriam Oliveira dos Santos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Coordenadora BLH SES/DF,</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Eliana Bicudo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Coordenadora de Infectologia SES/DF,</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Andr</a:t>
            </a:r>
            <a:r>
              <a:rPr lang="pt-BR" sz="1300" u="sng">
                <a:solidFill>
                  <a:srgbClr val="424242"/>
                </a:solidFill>
                <a:latin typeface="Calibri"/>
                <a:ea typeface="Source Sans Pro"/>
                <a:cs typeface="Source Sans Pro"/>
              </a:rPr>
              <a:t>é</a:t>
            </a:r>
            <a:r>
              <a:rPr lang="pt-BR" sz="1300" u="sng">
                <a:solidFill>
                  <a:srgbClr val="424242"/>
                </a:solidFill>
                <a:ea typeface="Source Sans Pro"/>
                <a:cs typeface="Source Sans Pro"/>
              </a:rPr>
              <a:t> Albernaz Ferreira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GAD/DIASE/CATES/SAIS/SES,</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GEAI/DIASE/CATES/SAIS/SES,</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Fernanda Sena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GAD/DIASE,</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Jorge Antônio Chamon J</a:t>
            </a:r>
            <a:r>
              <a:rPr lang="pt-BR" sz="1300" u="sng">
                <a:solidFill>
                  <a:srgbClr val="424242"/>
                </a:solidFill>
                <a:latin typeface="Calibri"/>
                <a:ea typeface="Source Sans Pro"/>
                <a:cs typeface="Source Sans Pro"/>
              </a:rPr>
              <a:t>ú</a:t>
            </a:r>
            <a:r>
              <a:rPr lang="pt-BR" sz="1300" u="sng">
                <a:solidFill>
                  <a:srgbClr val="424242"/>
                </a:solidFill>
                <a:ea typeface="Source Sans Pro"/>
                <a:cs typeface="Source Sans Pro"/>
              </a:rPr>
              <a:t>nior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GBM/LACEN/SVS/SES,</a:t>
            </a:r>
            <a:r>
              <a:rPr lang="pt-BR" sz="1300" u="sng">
                <a:solidFill>
                  <a:srgbClr val="424242"/>
                </a:solidFill>
                <a:latin typeface="Calibri"/>
                <a:ea typeface="Source Sans Pro"/>
                <a:cs typeface="Source Sans Pro"/>
              </a:rPr>
              <a:t> </a:t>
            </a:r>
            <a:r>
              <a:rPr lang="pt-BR" sz="1300" u="sng">
                <a:solidFill>
                  <a:srgbClr val="424242"/>
                </a:solidFill>
                <a:ea typeface="Source Sans Pro"/>
                <a:cs typeface="Source Sans Pro"/>
              </a:rPr>
              <a:t>Ana C</a:t>
            </a:r>
            <a:r>
              <a:rPr lang="pt-BR" sz="1300" u="sng">
                <a:solidFill>
                  <a:srgbClr val="424242"/>
                </a:solidFill>
                <a:latin typeface="Calibri"/>
                <a:ea typeface="Source Sans Pro"/>
                <a:cs typeface="Source Sans Pro"/>
              </a:rPr>
              <a:t>é</a:t>
            </a:r>
            <a:r>
              <a:rPr lang="pt-BR" sz="1300" u="sng">
                <a:solidFill>
                  <a:srgbClr val="424242"/>
                </a:solidFill>
                <a:ea typeface="Source Sans Pro"/>
                <a:cs typeface="Source Sans Pro"/>
              </a:rPr>
              <a:t>lia dos Santos Brito </a:t>
            </a:r>
            <a:r>
              <a:rPr lang="pt-BR" sz="1300" u="sng">
                <a:solidFill>
                  <a:srgbClr val="424242"/>
                </a:solidFill>
                <a:latin typeface="Calibri"/>
                <a:ea typeface="Source Sans Pro"/>
                <a:cs typeface="Source Sans Pro"/>
              </a:rPr>
              <a:t>–</a:t>
            </a:r>
            <a:r>
              <a:rPr lang="pt-BR" sz="1300" u="sng">
                <a:solidFill>
                  <a:srgbClr val="424242"/>
                </a:solidFill>
                <a:ea typeface="Source Sans Pro"/>
                <a:cs typeface="Source Sans Pro"/>
              </a:rPr>
              <a:t> HRS-BLH.</a:t>
            </a:r>
            <a:endParaRPr lang="pt-BR" u="sng">
              <a:solidFill>
                <a:srgbClr val="78909C"/>
              </a:solidFill>
              <a:latin typeface="Calibri" pitchFamily="34" charset="0"/>
            </a:endParaRPr>
          </a:p>
        </p:txBody>
      </p:sp>
      <p:pic>
        <p:nvPicPr>
          <p:cNvPr id="56329" name="Picture 9" descr="doc">
            <a:hlinkClick r:id="rId2" tooltip="Protocolo_LH_FRESCO_PT_extremo"/>
          </p:cNvPr>
          <p:cNvPicPr>
            <a:picLocks noChangeAspect="1" noChangeArrowheads="1"/>
          </p:cNvPicPr>
          <p:nvPr/>
        </p:nvPicPr>
        <p:blipFill>
          <a:blip r:embed="rId3"/>
          <a:srcRect/>
          <a:stretch>
            <a:fillRect/>
          </a:stretch>
        </p:blipFill>
        <p:spPr bwMode="auto">
          <a:xfrm>
            <a:off x="8639175" y="2805113"/>
            <a:ext cx="457200" cy="457200"/>
          </a:xfrm>
          <a:prstGeom prst="rect">
            <a:avLst/>
          </a:prstGeom>
          <a:noFill/>
        </p:spPr>
      </p:pic>
      <p:sp>
        <p:nvSpPr>
          <p:cNvPr id="56330" name="Rectangle 10"/>
          <p:cNvSpPr>
            <a:spLocks noChangeArrowheads="1"/>
          </p:cNvSpPr>
          <p:nvPr/>
        </p:nvSpPr>
        <p:spPr bwMode="auto">
          <a:xfrm>
            <a:off x="566738" y="4541838"/>
            <a:ext cx="11388725" cy="2014537"/>
          </a:xfrm>
          <a:prstGeom prst="rect">
            <a:avLst/>
          </a:prstGeom>
          <a:noFill/>
          <a:ln w="9525">
            <a:noFill/>
            <a:miter lim="800000"/>
            <a:headEnd/>
            <a:tailEnd/>
          </a:ln>
          <a:effectLst/>
        </p:spPr>
        <p:txBody>
          <a:bodyPr anchor="ctr">
            <a:spAutoFit/>
          </a:bodyPr>
          <a:lstStyle/>
          <a:p>
            <a:pPr indent="228600" algn="ctr"/>
            <a:r>
              <a:rPr lang="pt-PT" b="1">
                <a:solidFill>
                  <a:srgbClr val="0000FF"/>
                </a:solidFill>
              </a:rPr>
              <a:t>No entanto, face a evidências atuais propõem-se, para os pré-termos extremos (&lt;28 semanas):</a:t>
            </a:r>
            <a:endParaRPr lang="pt-BR">
              <a:solidFill>
                <a:srgbClr val="0000FF"/>
              </a:solidFill>
            </a:endParaRPr>
          </a:p>
          <a:p>
            <a:pPr indent="228600" algn="ctr"/>
            <a:r>
              <a:rPr lang="pt-PT"/>
              <a:t>- </a:t>
            </a:r>
            <a:r>
              <a:rPr lang="pt-BR"/>
              <a:t>verificar no site específico do Hospital o resultado da coleta em papel de filtro do pré-natal;</a:t>
            </a:r>
          </a:p>
          <a:p>
            <a:pPr indent="228600" algn="ctr"/>
            <a:r>
              <a:rPr lang="pt-BR"/>
              <a:t>- se não foi colhido, colher na Sala de Parto. </a:t>
            </a:r>
          </a:p>
          <a:p>
            <a:pPr indent="228600" algn="ctr"/>
            <a:r>
              <a:rPr lang="pt-BR"/>
              <a:t>- Caso não se tenha informação sobre o </a:t>
            </a:r>
            <a:r>
              <a:rPr lang="pt-BR" i="1"/>
              <a:t>status </a:t>
            </a:r>
            <a:r>
              <a:rPr lang="pt-BR"/>
              <a:t>do CMV ou que a mãe apresente IgG+ e IgM- (infecção crônica) ou IgM+ e IgG- (infecção  aguda), manter a colostroterapia (7 dias) e após, leite pasteurizado com baixa acidez   por 8 semanas. </a:t>
            </a:r>
          </a:p>
          <a:p>
            <a:pPr indent="228600" algn="ctr"/>
            <a:r>
              <a:rPr lang="pt-BR"/>
              <a:t>-</a:t>
            </a:r>
            <a:r>
              <a:rPr lang="pt-BR" b="1"/>
              <a:t>Para as mães IgG-  e IgM-, usar leite fresco sem riscos.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p:txBody>
          <a:bodyPr/>
          <a:lstStyle/>
          <a:p>
            <a:pPr>
              <a:lnSpc>
                <a:spcPct val="80000"/>
              </a:lnSpc>
              <a:buFont typeface="Arial" pitchFamily="34" charset="0"/>
              <a:buNone/>
            </a:pPr>
            <a:r>
              <a:rPr lang="pt-BR" sz="2400" b="1" smtClean="0"/>
              <a:t>                                                                </a:t>
            </a:r>
            <a:r>
              <a:rPr lang="pt-BR" sz="2400" b="1" smtClean="0">
                <a:solidFill>
                  <a:srgbClr val="FF0000"/>
                </a:solidFill>
              </a:rPr>
              <a:t>Excreção viral</a:t>
            </a:r>
            <a:endParaRPr lang="pt-BR" sz="2400" smtClean="0">
              <a:solidFill>
                <a:srgbClr val="FF0000"/>
              </a:solidFill>
            </a:endParaRPr>
          </a:p>
          <a:p>
            <a:pPr>
              <a:lnSpc>
                <a:spcPct val="80000"/>
              </a:lnSpc>
              <a:buFont typeface="Arial" pitchFamily="34" charset="0"/>
              <a:buNone/>
            </a:pPr>
            <a:r>
              <a:rPr lang="pt-BR" sz="2400" smtClean="0"/>
              <a:t>   A excreção do DNA viral e virolactia podem ser detectados já no colostro e termina normalmente após cerca de 3 meses após o nascimento.  No entanto o início da excreção viral pode começar com baixa carga viral (&lt;1000 Cópias / mL) e baixa infectividade (sem núcleos de fibroblastos infectados detectáveis em microcultura a curto prazo) dentro de 10 dias pós-parto.  Segundo Hayashi S et al (2011), a reativação do CMV durante a lactação independe da idade gestacional e começa de 1 a 2 semanas pós-parto e termina antes de 10 semanas pós-parto.  Assim, segundo Yoo HS et al (2015), </a:t>
            </a:r>
            <a:r>
              <a:rPr lang="pt-BR" sz="2400" smtClean="0">
                <a:solidFill>
                  <a:srgbClr val="0000FF"/>
                </a:solidFill>
              </a:rPr>
              <a:t>a alimentação com colostro pode não ser bastante infecciosa, independentemente do congelamento–descongelamento ou pasteurização,</a:t>
            </a:r>
            <a:r>
              <a:rPr lang="pt-BR" sz="2400" smtClean="0"/>
              <a:t> </a:t>
            </a:r>
            <a:r>
              <a:rPr lang="pt-BR" sz="2400" smtClean="0">
                <a:solidFill>
                  <a:srgbClr val="FF3399"/>
                </a:solidFill>
              </a:rPr>
              <a:t>no entanto, nos pre-termos extremos, proceder a pasteurização do leite humano a partir da segunda semana por 8 semanas.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srcRect/>
          <a:stretch>
            <a:fillRect/>
          </a:stretch>
        </p:blipFill>
        <p:spPr bwMode="auto">
          <a:xfrm>
            <a:off x="2949575" y="358775"/>
            <a:ext cx="6294438" cy="6140450"/>
          </a:xfrm>
          <a:prstGeom prst="rect">
            <a:avLst/>
          </a:prstGeom>
          <a:noFill/>
          <a:ln w="28575">
            <a:solidFill>
              <a:srgbClr val="FF3399"/>
            </a:solid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p:txBody>
          <a:bodyPr/>
          <a:lstStyle/>
          <a:p>
            <a:r>
              <a:rPr lang="pt-BR" smtClean="0">
                <a:solidFill>
                  <a:srgbClr val="0000FF"/>
                </a:solidFill>
              </a:rPr>
              <a:t>OBRIGADA!</a:t>
            </a:r>
          </a:p>
        </p:txBody>
      </p:sp>
      <p:sp>
        <p:nvSpPr>
          <p:cNvPr id="63494" name="Text Box 6"/>
          <p:cNvSpPr txBox="1">
            <a:spLocks noChangeArrowheads="1"/>
          </p:cNvSpPr>
          <p:nvPr/>
        </p:nvSpPr>
        <p:spPr bwMode="auto">
          <a:xfrm>
            <a:off x="3217863" y="5453063"/>
            <a:ext cx="6000750" cy="366712"/>
          </a:xfrm>
          <a:prstGeom prst="rect">
            <a:avLst/>
          </a:prstGeom>
          <a:noFill/>
          <a:ln w="9525">
            <a:noFill/>
            <a:miter lim="800000"/>
            <a:headEnd/>
            <a:tailEnd/>
          </a:ln>
          <a:effectLst/>
        </p:spPr>
        <p:txBody>
          <a:bodyPr wrap="none">
            <a:spAutoFit/>
          </a:bodyPr>
          <a:lstStyle/>
          <a:p>
            <a:r>
              <a:rPr lang="pt-BR">
                <a:solidFill>
                  <a:srgbClr val="0000FF"/>
                </a:solidFill>
              </a:rPr>
              <a:t>Drs. Paulo R. Margotto, Lara, Dani Nardi e Fernanda Bau</a:t>
            </a:r>
          </a:p>
        </p:txBody>
      </p:sp>
      <p:pic>
        <p:nvPicPr>
          <p:cNvPr id="63495" name="Picture 7"/>
          <p:cNvPicPr>
            <a:picLocks noChangeAspect="1" noChangeArrowheads="1"/>
          </p:cNvPicPr>
          <p:nvPr/>
        </p:nvPicPr>
        <p:blipFill>
          <a:blip r:embed="rId2" cstate="print">
            <a:lum bright="18000" contrast="12000"/>
          </a:blip>
          <a:srcRect/>
          <a:stretch>
            <a:fillRect/>
          </a:stretch>
        </p:blipFill>
        <p:spPr bwMode="auto">
          <a:xfrm>
            <a:off x="2092325" y="1485900"/>
            <a:ext cx="7507288" cy="3865563"/>
          </a:xfrm>
          <a:prstGeom prst="rect">
            <a:avLst/>
          </a:prstGeom>
          <a:noFill/>
          <a:ln w="28575">
            <a:solidFill>
              <a:srgbClr val="FF3399"/>
            </a:solidFill>
            <a:miter lim="800000"/>
            <a:headEnd/>
            <a:tailEnd/>
          </a:ln>
          <a:effectLst/>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602</TotalTime>
  <Words>3839</Words>
  <Application>Microsoft Office PowerPoint</Application>
  <PresentationFormat>Personalizar</PresentationFormat>
  <Paragraphs>162</Paragraphs>
  <Slides>46</Slides>
  <Notes>0</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46</vt:i4>
      </vt:variant>
    </vt:vector>
  </HeadingPairs>
  <TitlesOfParts>
    <vt:vector size="56" baseType="lpstr">
      <vt:lpstr>Calibri</vt:lpstr>
      <vt:lpstr>Arial</vt:lpstr>
      <vt:lpstr>Calibri Light</vt:lpstr>
      <vt:lpstr>Wingdings</vt:lpstr>
      <vt:lpstr>Lato</vt:lpstr>
      <vt:lpstr>Source Sans Pro</vt:lpstr>
      <vt:lpstr>Lucida Sans Unicode</vt:lpstr>
      <vt:lpstr>Gulim</vt:lpstr>
      <vt:lpstr>Wingdings 3</vt:lpstr>
      <vt:lpstr>Tema do Office</vt:lpstr>
      <vt:lpstr>Comparação da taxa calórica e proteica ingerida por recém–nascidos de muito baixo peso que recebem leite materno ordenhado x Leite humano do Banco de Leite quando a composição nutricional é medida por um analisador de leite</vt:lpstr>
      <vt:lpstr>Introdução</vt:lpstr>
      <vt:lpstr>Introdução</vt:lpstr>
      <vt:lpstr>Introdução</vt:lpstr>
      <vt:lpstr>Introdução</vt:lpstr>
      <vt:lpstr>Introdução</vt:lpstr>
      <vt:lpstr>Introdução</vt:lpstr>
      <vt:lpstr>Introdução</vt:lpstr>
      <vt:lpstr>Introdução</vt:lpstr>
      <vt:lpstr>Métodos</vt:lpstr>
      <vt:lpstr>Métodos</vt:lpstr>
      <vt:lpstr>Métodos</vt:lpstr>
      <vt:lpstr>Métodos</vt:lpstr>
      <vt:lpstr>Resultados </vt:lpstr>
      <vt:lpstr>Resultados</vt:lpstr>
      <vt:lpstr>Resultados </vt:lpstr>
      <vt:lpstr>Resultados </vt:lpstr>
      <vt:lpstr>Resultados</vt:lpstr>
      <vt:lpstr>Resultados</vt:lpstr>
      <vt:lpstr>Resultados</vt:lpstr>
      <vt:lpstr>Resultados</vt:lpstr>
      <vt:lpstr>Resultados </vt:lpstr>
      <vt:lpstr>Resultados</vt:lpstr>
      <vt:lpstr>Discussão</vt:lpstr>
      <vt:lpstr>Discussão</vt:lpstr>
      <vt:lpstr>Discussão </vt:lpstr>
      <vt:lpstr>Discussão</vt:lpstr>
      <vt:lpstr>Discussão</vt:lpstr>
      <vt:lpstr>Discussão</vt:lpstr>
      <vt:lpstr>Discussão</vt:lpstr>
      <vt:lpstr>Discussão</vt:lpstr>
      <vt:lpstr>Discussão</vt:lpstr>
      <vt:lpstr>Conclusões</vt:lpstr>
      <vt:lpstr>Conclusões</vt:lpstr>
      <vt:lpstr>Slide 35</vt:lpstr>
      <vt:lpstr>Slide 36</vt:lpstr>
      <vt:lpstr>Slide 37</vt:lpstr>
      <vt:lpstr>Nota do Editor do site, Dr. Paulo R. Margotto. Estudando junto! Aqui e Agora!</vt:lpstr>
      <vt:lpstr>Slide 39</vt:lpstr>
      <vt:lpstr>Slide 40</vt:lpstr>
      <vt:lpstr>Slide 41</vt:lpstr>
      <vt:lpstr>Slide 42</vt:lpstr>
      <vt:lpstr>Como fazemos para usar o  leite da própria mãe com segurança quanto ao Citomegalovírus</vt:lpstr>
      <vt:lpstr>Slide 44</vt:lpstr>
      <vt:lpstr>Slide 45</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Comparação da taxa calórica e proteica ingerida por Recém–nascidos de muito baixo peso que recebem leite materno ordenhado x Leite humano do banco de leite quando a composição nutricional é medida por um analisador de leite</dc:title>
  <dc:creator>Lara Ramos Pereira</dc:creator>
  <cp:lastModifiedBy>Paulo</cp:lastModifiedBy>
  <cp:revision>53</cp:revision>
  <dcterms:created xsi:type="dcterms:W3CDTF">2018-04-17T13:34:52Z</dcterms:created>
  <dcterms:modified xsi:type="dcterms:W3CDTF">2018-05-03T21:31:38Z</dcterms:modified>
</cp:coreProperties>
</file>