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68" r:id="rId4"/>
    <p:sldId id="267" r:id="rId5"/>
    <p:sldId id="266" r:id="rId6"/>
    <p:sldId id="265" r:id="rId7"/>
    <p:sldId id="264" r:id="rId8"/>
    <p:sldId id="263" r:id="rId9"/>
    <p:sldId id="262" r:id="rId10"/>
    <p:sldId id="273" r:id="rId11"/>
    <p:sldId id="261" r:id="rId12"/>
    <p:sldId id="272" r:id="rId13"/>
    <p:sldId id="271" r:id="rId14"/>
    <p:sldId id="270" r:id="rId15"/>
    <p:sldId id="269" r:id="rId16"/>
    <p:sldId id="260" r:id="rId17"/>
    <p:sldId id="285" r:id="rId18"/>
    <p:sldId id="284" r:id="rId19"/>
    <p:sldId id="283" r:id="rId20"/>
    <p:sldId id="282" r:id="rId21"/>
    <p:sldId id="281" r:id="rId22"/>
    <p:sldId id="280" r:id="rId23"/>
    <p:sldId id="279" r:id="rId24"/>
    <p:sldId id="278" r:id="rId25"/>
    <p:sldId id="277" r:id="rId26"/>
    <p:sldId id="276" r:id="rId27"/>
    <p:sldId id="275" r:id="rId28"/>
    <p:sldId id="274" r:id="rId29"/>
    <p:sldId id="286" r:id="rId30"/>
    <p:sldId id="287" r:id="rId31"/>
    <p:sldId id="288" r:id="rId32"/>
    <p:sldId id="289" r:id="rId33"/>
    <p:sldId id="290" r:id="rId34"/>
    <p:sldId id="291" r:id="rId35"/>
    <p:sldId id="292" r:id="rId36"/>
    <p:sldId id="293" r:id="rId37"/>
    <p:sldId id="294" r:id="rId38"/>
    <p:sldId id="295" r:id="rId39"/>
    <p:sldId id="297" r:id="rId40"/>
    <p:sldId id="310" r:id="rId41"/>
    <p:sldId id="298" r:id="rId42"/>
    <p:sldId id="299" r:id="rId43"/>
    <p:sldId id="300" r:id="rId44"/>
    <p:sldId id="301" r:id="rId45"/>
    <p:sldId id="302" r:id="rId46"/>
    <p:sldId id="304" r:id="rId47"/>
    <p:sldId id="303" r:id="rId48"/>
    <p:sldId id="305" r:id="rId49"/>
    <p:sldId id="306" r:id="rId50"/>
    <p:sldId id="307" r:id="rId51"/>
    <p:sldId id="308" r:id="rId52"/>
    <p:sldId id="309" r:id="rId53"/>
    <p:sldId id="311" r:id="rId54"/>
    <p:sldId id="315" r:id="rId55"/>
    <p:sldId id="316" r:id="rId56"/>
    <p:sldId id="317" r:id="rId57"/>
    <p:sldId id="318" r:id="rId58"/>
    <p:sldId id="319" r:id="rId59"/>
    <p:sldId id="312" r:id="rId60"/>
    <p:sldId id="313" r:id="rId61"/>
    <p:sldId id="314" r:id="rId6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66" d="100"/>
          <a:sy n="66" d="100"/>
        </p:scale>
        <p:origin x="-110" y="-10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7" name="Rectangle 1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bwMode="gray">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8" name="Date Placeholder 3"/>
          <p:cNvSpPr>
            <a:spLocks noGrp="1"/>
          </p:cNvSpPr>
          <p:nvPr>
            <p:ph type="dt" sz="half" idx="10"/>
          </p:nvPr>
        </p:nvSpPr>
        <p:spPr bwMode="gray">
          <a:xfrm rot="5400000">
            <a:off x="10158413" y="1792288"/>
            <a:ext cx="990600" cy="304800"/>
          </a:xfrm>
        </p:spPr>
        <p:txBody>
          <a:bodyPr anchor="t"/>
          <a:lstStyle>
            <a:lvl1pPr algn="l">
              <a:defRPr b="0" i="0" dirty="0">
                <a:solidFill>
                  <a:schemeClr val="bg1">
                    <a:alpha val="60000"/>
                  </a:schemeClr>
                </a:solidFill>
              </a:defRPr>
            </a:lvl1pPr>
          </a:lstStyle>
          <a:p>
            <a:pPr>
              <a:defRPr/>
            </a:pPr>
            <a:fld id="{A9F156C9-1E18-4441-9BE1-7DEA4AFFB4D6}" type="datetimeFigureOut">
              <a:rPr lang="en-US"/>
              <a:pPr>
                <a:defRPr/>
              </a:pPr>
              <a:t>5/11/2018</a:t>
            </a:fld>
            <a:endParaRPr lang="en-US"/>
          </a:p>
        </p:txBody>
      </p:sp>
      <p:sp>
        <p:nvSpPr>
          <p:cNvPr id="9" name="Footer Placeholder 4"/>
          <p:cNvSpPr>
            <a:spLocks noGrp="1"/>
          </p:cNvSpPr>
          <p:nvPr>
            <p:ph type="ftr" sz="quarter" idx="11"/>
          </p:nvPr>
        </p:nvSpPr>
        <p:spPr bwMode="gray">
          <a:xfrm rot="5400000">
            <a:off x="8952706" y="3228182"/>
            <a:ext cx="3859213" cy="304800"/>
          </a:xfrm>
        </p:spPr>
        <p:txBody>
          <a:bodyPr/>
          <a:lstStyle>
            <a:lvl1pPr>
              <a:defRPr b="0" i="0" dirty="0">
                <a:solidFill>
                  <a:schemeClr val="bg1">
                    <a:alpha val="60000"/>
                  </a:schemeClr>
                </a:solidFill>
              </a:defRPr>
            </a:lvl1pPr>
          </a:lstStyle>
          <a:p>
            <a:pPr>
              <a:defRPr/>
            </a:pPr>
            <a:r>
              <a:rPr lang="en-US"/>
              <a:t>
              </a:t>
            </a:r>
          </a:p>
        </p:txBody>
      </p:sp>
      <p:sp>
        <p:nvSpPr>
          <p:cNvPr id="10" name="Slide Number Placeholder 5"/>
          <p:cNvSpPr>
            <a:spLocks noGrp="1"/>
          </p:cNvSpPr>
          <p:nvPr>
            <p:ph type="sldNum" sz="quarter" idx="12"/>
          </p:nvPr>
        </p:nvSpPr>
        <p:spPr/>
        <p:txBody>
          <a:bodyPr/>
          <a:lstStyle>
            <a:lvl1pPr>
              <a:defRPr/>
            </a:lvl1pPr>
          </a:lstStyle>
          <a:p>
            <a:pPr>
              <a:defRPr/>
            </a:pPr>
            <a:fld id="{22820705-6ED5-41B9-9C76-C75BC007DD75}"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49DB565-E989-41BB-AC57-37A4AA037A3C}" type="datetimeFigureOut">
              <a:rPr lang="en-US"/>
              <a:pPr>
                <a:defRPr/>
              </a:pPr>
              <a:t>5/11/2018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4C17BC1A-6CDD-4EAC-A33C-03ABDC55A239}"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7"/>
          <p:cNvGrpSpPr>
            <a:grpSpLocks/>
          </p:cNvGrpSpPr>
          <p:nvPr/>
        </p:nvGrpSpPr>
        <p:grpSpPr bwMode="auto">
          <a:xfrm>
            <a:off x="0" y="0"/>
            <a:ext cx="12192000" cy="6858000"/>
            <a:chOff x="0" y="0"/>
            <a:chExt cx="12192000" cy="6858000"/>
          </a:xfrm>
        </p:grpSpPr>
        <p:sp>
          <p:nvSpPr>
            <p:cNvPr id="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p:cNvSpPr/>
            <p:nvPr/>
          </p:nvSpPr>
          <p:spPr bwMode="gray">
            <a:xfrm>
              <a:off x="7289800" y="401638"/>
              <a:ext cx="44783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400000">
              <a:off x="3787244"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ChangeArrowheads="1"/>
            </p:cNvSpPr>
            <p:nvPr/>
          </p:nvSpPr>
          <p:spPr bwMode="gray">
            <a:xfrm rot="-5677511">
              <a:off x="4698352"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677645"/>
            <a:ext cx="4351025"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8537AA56-B8F1-4B12-A1CB-F2756F2519A1}" type="datetimeFigureOut">
              <a:rPr lang="en-US"/>
              <a:pPr>
                <a:defRPr/>
              </a:pPr>
              <a:t>5/11/2018</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3BC76FF4-B432-4C97-AA47-D63ECD72DA55}"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2757E81A-F5EE-403F-BA6C-B644F5EA49E8}" type="datetimeFigureOut">
              <a:rPr lang="en-US"/>
              <a:pPr>
                <a:defRPr/>
              </a:pPr>
              <a:t>5/11/2018</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880433CC-0A52-44B1-B55E-998E4E532471}"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2F734AA-79E6-44A1-9F77-BE4F9A17590A}" type="datetimeFigureOut">
              <a:rPr lang="en-US"/>
              <a:pPr>
                <a:defRPr/>
              </a:pPr>
              <a:t>5/11/2018</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23826225-242F-4BBB-B319-4229BC3045E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6B327D05-446E-4C51-BC08-23981B592CC5}" type="datetimeFigureOut">
              <a:rPr lang="en-US"/>
              <a:pPr>
                <a:defRPr/>
              </a:pPr>
              <a:t>5/11/2018</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26A2A030-93A0-45B2-9402-D5E1A5A5612C}"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36F157A7-208C-4F91-9CDB-A6DF4F5D7556}" type="datetimeFigureOut">
              <a:rPr lang="en-US"/>
              <a:pPr>
                <a:defRPr/>
              </a:pPr>
              <a:t>5/11/2018</a:t>
            </a:fld>
            <a:endParaRPr lang="en-US"/>
          </a:p>
        </p:txBody>
      </p:sp>
      <p:sp>
        <p:nvSpPr>
          <p:cNvPr id="4" name="Footer Placeholder 2"/>
          <p:cNvSpPr>
            <a:spLocks noGrp="1"/>
          </p:cNvSpPr>
          <p:nvPr>
            <p:ph type="ftr" sz="quarter" idx="11"/>
          </p:nvPr>
        </p:nvSpPr>
        <p:spPr/>
        <p:txBody>
          <a:bodyPr/>
          <a:lstStyle>
            <a:lvl1pPr>
              <a:defRPr/>
            </a:lvl1pPr>
          </a:lstStyle>
          <a:p>
            <a:pPr>
              <a:defRPr/>
            </a:pPr>
            <a:r>
              <a:rPr lang="en-US"/>
              <a:t>
              </a:t>
            </a:r>
          </a:p>
        </p:txBody>
      </p:sp>
      <p:sp>
        <p:nvSpPr>
          <p:cNvPr id="5" name="Slide Number Placeholder 3"/>
          <p:cNvSpPr>
            <a:spLocks noGrp="1"/>
          </p:cNvSpPr>
          <p:nvPr>
            <p:ph type="sldNum" sz="quarter" idx="12"/>
          </p:nvPr>
        </p:nvSpPr>
        <p:spPr/>
        <p:txBody>
          <a:bodyPr/>
          <a:lstStyle>
            <a:lvl1pPr>
              <a:defRPr/>
            </a:lvl1pPr>
          </a:lstStyle>
          <a:p>
            <a:pPr>
              <a:defRPr/>
            </a:pPr>
            <a:fld id="{76C17D89-8FD4-4C87-BCD5-1240D0F1CD29}"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3140485"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2229377"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DD2D4D7F-0576-4200-B2D4-2B5ED7772F72}" type="datetimeFigureOut">
              <a:rPr lang="en-US"/>
              <a:pPr>
                <a:defRPr/>
              </a:pPr>
              <a:t>5/11/2018</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37C47ED5-F2DF-49CD-80B2-3973F8873FF2}"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6172200" y="401638"/>
              <a:ext cx="55959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4203594"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32954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8031E22B-6A3A-4B9F-BDE0-ED33F5ACA4CF}" type="datetimeFigureOut">
              <a:rPr lang="en-US"/>
              <a:pPr>
                <a:defRPr/>
              </a:pPr>
              <a:t>5/11/2018</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21F23CCC-EC0F-4458-980E-993C3C47DC41}"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10371525">
              <a:off x="263767" y="443825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10800000">
              <a:off x="459506" y="321130"/>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4"/>
          <p:cNvSpPr>
            <a:spLocks noGrp="1"/>
          </p:cNvSpPr>
          <p:nvPr>
            <p:ph type="dt" sz="half" idx="10"/>
          </p:nvPr>
        </p:nvSpPr>
        <p:spPr/>
        <p:txBody>
          <a:bodyPr/>
          <a:lstStyle>
            <a:lvl1pPr>
              <a:defRPr/>
            </a:lvl1pPr>
          </a:lstStyle>
          <a:p>
            <a:pPr>
              <a:defRPr/>
            </a:pPr>
            <a:fld id="{020B37B8-ED7B-4454-A413-A3088361198D}" type="datetimeFigureOut">
              <a:rPr lang="en-US"/>
              <a:pPr>
                <a:defRPr/>
              </a:pPr>
              <a:t>5/11/2018</a:t>
            </a:fld>
            <a:endParaRPr lang="en-US"/>
          </a:p>
        </p:txBody>
      </p:sp>
      <p:sp>
        <p:nvSpPr>
          <p:cNvPr id="17" name="Footer Placeholder 5"/>
          <p:cNvSpPr>
            <a:spLocks noGrp="1"/>
          </p:cNvSpPr>
          <p:nvPr>
            <p:ph type="ftr" sz="quarter" idx="11"/>
          </p:nvPr>
        </p:nvSpPr>
        <p:spPr/>
        <p:txBody>
          <a:bodyPr/>
          <a:lstStyle>
            <a:lvl1pPr>
              <a:defRPr/>
            </a:lvl1pPr>
          </a:lstStyle>
          <a:p>
            <a:pPr>
              <a:defRPr/>
            </a:pPr>
            <a:r>
              <a:rPr lang="en-US"/>
              <a:t>
              </a:t>
            </a:r>
          </a:p>
        </p:txBody>
      </p:sp>
      <p:sp>
        <p:nvSpPr>
          <p:cNvPr id="18" name="Slide Number Placeholder 6"/>
          <p:cNvSpPr>
            <a:spLocks noGrp="1"/>
          </p:cNvSpPr>
          <p:nvPr>
            <p:ph type="sldNum" sz="quarter" idx="12"/>
          </p:nvPr>
        </p:nvSpPr>
        <p:spPr/>
        <p:txBody>
          <a:bodyPr/>
          <a:lstStyle>
            <a:lvl1pPr>
              <a:defRPr/>
            </a:lvl1pPr>
          </a:lstStyle>
          <a:p>
            <a:pPr>
              <a:defRPr/>
            </a:pPr>
            <a:fld id="{4E0007A1-1679-475B-93B2-55A8558767C7}"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89932">
              <a:off x="8490951" y="271487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a:off x="455612" y="2801319"/>
              <a:ext cx="11277600" cy="3602637"/>
            </a:xfrm>
            <a:custGeom>
              <a:avLst/>
              <a:gdLst>
                <a:gd name="T0" fmla="*/ 0 w 10000"/>
                <a:gd name="T1" fmla="*/ 0 h 7946"/>
                <a:gd name="T2" fmla="*/ 10000 w 10000"/>
                <a:gd name="T3" fmla="*/ 7946 h 7946"/>
              </a:gdLst>
              <a:ahLst/>
              <a:cxnLst/>
              <a:rect l="T0" t="T1" r="T2" b="T3"/>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48798" y="1063417"/>
            <a:ext cx="8831816" cy="1372986"/>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6212B94C-157D-437F-95FB-BB44D3308D60}" type="datetimeFigureOut">
              <a:rPr lang="en-US"/>
              <a:pPr>
                <a:defRPr/>
              </a:pPr>
              <a:t>5/11/2018</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53D2563C-D980-471B-86BB-FE7C0A300F7C}"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2"/>
          <p:cNvGrpSpPr>
            <a:grpSpLocks/>
          </p:cNvGrpSpPr>
          <p:nvPr/>
        </p:nvGrpSpPr>
        <p:grpSpPr bwMode="auto">
          <a:xfrm>
            <a:off x="0" y="0"/>
            <a:ext cx="12192000" cy="6858000"/>
            <a:chOff x="0" y="0"/>
            <a:chExt cx="12192000" cy="6858000"/>
          </a:xfrm>
        </p:grpSpPr>
        <p:sp>
          <p:nvSpPr>
            <p:cNvPr id="6"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89932">
              <a:off x="8490951" y="41851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5"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7" name="TextBox 15"/>
          <p:cNvSpPr txBox="1"/>
          <p:nvPr/>
        </p:nvSpPr>
        <p:spPr bwMode="gray">
          <a:xfrm>
            <a:off x="881063" y="608013"/>
            <a:ext cx="801687" cy="1568450"/>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8" name="TextBox 12"/>
          <p:cNvSpPr txBox="1"/>
          <p:nvPr/>
        </p:nvSpPr>
        <p:spPr bwMode="gray">
          <a:xfrm>
            <a:off x="9883775" y="2613025"/>
            <a:ext cx="654050" cy="1570038"/>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9" name="Rectangle 18"/>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2134"/>
            <a:ext cx="8453906" cy="2696632"/>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31219" cy="342174"/>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0" name="Date Placeholder 3"/>
          <p:cNvSpPr>
            <a:spLocks noGrp="1"/>
          </p:cNvSpPr>
          <p:nvPr>
            <p:ph type="dt" sz="half" idx="14"/>
          </p:nvPr>
        </p:nvSpPr>
        <p:spPr/>
        <p:txBody>
          <a:bodyPr/>
          <a:lstStyle>
            <a:lvl1pPr>
              <a:defRPr/>
            </a:lvl1pPr>
          </a:lstStyle>
          <a:p>
            <a:pPr>
              <a:defRPr/>
            </a:pPr>
            <a:fld id="{7A890F96-8CE3-4688-9852-C4D47D52EDDA}" type="datetimeFigureOut">
              <a:rPr lang="en-US"/>
              <a:pPr>
                <a:defRPr/>
              </a:pPr>
              <a:t>5/11/2018</a:t>
            </a:fld>
            <a:endParaRPr lang="en-US"/>
          </a:p>
        </p:txBody>
      </p:sp>
      <p:sp>
        <p:nvSpPr>
          <p:cNvPr id="21" name="Footer Placeholder 4"/>
          <p:cNvSpPr>
            <a:spLocks noGrp="1"/>
          </p:cNvSpPr>
          <p:nvPr>
            <p:ph type="ftr" sz="quarter" idx="15"/>
          </p:nvPr>
        </p:nvSpPr>
        <p:spPr/>
        <p:txBody>
          <a:bodyPr/>
          <a:lstStyle>
            <a:lvl1pPr>
              <a:defRPr/>
            </a:lvl1pPr>
          </a:lstStyle>
          <a:p>
            <a:pPr>
              <a:defRPr/>
            </a:pPr>
            <a:r>
              <a:rPr lang="en-US"/>
              <a:t>
              </a:t>
            </a:r>
          </a:p>
        </p:txBody>
      </p:sp>
      <p:sp>
        <p:nvSpPr>
          <p:cNvPr id="22" name="Slide Number Placeholder 5"/>
          <p:cNvSpPr>
            <a:spLocks noGrp="1"/>
          </p:cNvSpPr>
          <p:nvPr>
            <p:ph type="sldNum" sz="quarter" idx="16"/>
          </p:nvPr>
        </p:nvSpPr>
        <p:spPr/>
        <p:txBody>
          <a:bodyPr/>
          <a:lstStyle>
            <a:lvl1pPr>
              <a:defRPr/>
            </a:lvl1pPr>
          </a:lstStyle>
          <a:p>
            <a:pPr>
              <a:defRPr/>
            </a:pPr>
            <a:fld id="{4E9A1C36-61CF-45C3-990B-3925CC195F8D}"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89932">
              <a:off x="8490951" y="4193583"/>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2"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24967"/>
            <a:ext cx="8825659"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5" name="Date Placeholder 3"/>
          <p:cNvSpPr>
            <a:spLocks noGrp="1"/>
          </p:cNvSpPr>
          <p:nvPr>
            <p:ph type="dt" sz="half" idx="10"/>
          </p:nvPr>
        </p:nvSpPr>
        <p:spPr/>
        <p:txBody>
          <a:bodyPr/>
          <a:lstStyle>
            <a:lvl1pPr>
              <a:defRPr/>
            </a:lvl1pPr>
          </a:lstStyle>
          <a:p>
            <a:pPr>
              <a:defRPr/>
            </a:pPr>
            <a:fld id="{DF908E9B-2162-4EA8-BCB4-F9089D0CC2F8}" type="datetimeFigureOut">
              <a:rPr lang="en-US"/>
              <a:pPr>
                <a:defRPr/>
              </a:pPr>
              <a:t>5/11/2018</a:t>
            </a:fld>
            <a:endParaRPr lang="en-US"/>
          </a:p>
        </p:txBody>
      </p:sp>
      <p:sp>
        <p:nvSpPr>
          <p:cNvPr id="16" name="Footer Placeholder 4"/>
          <p:cNvSpPr>
            <a:spLocks noGrp="1"/>
          </p:cNvSpPr>
          <p:nvPr>
            <p:ph type="ftr" sz="quarter" idx="11"/>
          </p:nvPr>
        </p:nvSpPr>
        <p:spPr/>
        <p:txBody>
          <a:bodyPr/>
          <a:lstStyle>
            <a:lvl1pPr>
              <a:defRPr/>
            </a:lvl1pPr>
          </a:lstStyle>
          <a:p>
            <a:pPr>
              <a:defRPr/>
            </a:pPr>
            <a:r>
              <a:rPr lang="en-US"/>
              <a:t>
              </a:t>
            </a:r>
          </a:p>
        </p:txBody>
      </p:sp>
      <p:sp>
        <p:nvSpPr>
          <p:cNvPr id="17" name="Slide Number Placeholder 5"/>
          <p:cNvSpPr>
            <a:spLocks noGrp="1"/>
          </p:cNvSpPr>
          <p:nvPr>
            <p:ph type="sldNum" sz="quarter" idx="12"/>
          </p:nvPr>
        </p:nvSpPr>
        <p:spPr/>
        <p:txBody>
          <a:bodyPr/>
          <a:lstStyle>
            <a:lvl1pPr>
              <a:defRPr/>
            </a:lvl1pPr>
          </a:lstStyle>
          <a:p>
            <a:pPr>
              <a:defRPr/>
            </a:pPr>
            <a:fld id="{07CD5EF5-787F-46AE-84F8-D3A3AB796588}"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4403725"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77724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1154953" y="3179764"/>
            <a:ext cx="314187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4512721" y="3179763"/>
            <a:ext cx="314700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888329" y="3179762"/>
            <a:ext cx="3145536"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6"/>
          <p:cNvSpPr>
            <a:spLocks noGrp="1"/>
          </p:cNvSpPr>
          <p:nvPr>
            <p:ph type="dt" sz="half" idx="18"/>
          </p:nvPr>
        </p:nvSpPr>
        <p:spPr/>
        <p:txBody>
          <a:bodyPr/>
          <a:lstStyle>
            <a:lvl1pPr>
              <a:defRPr/>
            </a:lvl1pPr>
          </a:lstStyle>
          <a:p>
            <a:pPr>
              <a:defRPr/>
            </a:pPr>
            <a:fld id="{E419A4B2-89BA-4C8A-B751-88E32FD7293C}" type="datetimeFigureOut">
              <a:rPr lang="en-US"/>
              <a:pPr>
                <a:defRPr/>
              </a:pPr>
              <a:t>5/11/2018</a:t>
            </a:fld>
            <a:endParaRPr lang="en-US"/>
          </a:p>
        </p:txBody>
      </p:sp>
      <p:sp>
        <p:nvSpPr>
          <p:cNvPr id="12" name="Footer Placeholder 7"/>
          <p:cNvSpPr>
            <a:spLocks noGrp="1"/>
          </p:cNvSpPr>
          <p:nvPr>
            <p:ph type="ftr" sz="quarter" idx="19"/>
          </p:nvPr>
        </p:nvSpPr>
        <p:spPr/>
        <p:txBody>
          <a:bodyPr/>
          <a:lstStyle>
            <a:lvl1pPr>
              <a:defRPr/>
            </a:lvl1pPr>
          </a:lstStyle>
          <a:p>
            <a:pPr>
              <a:defRPr/>
            </a:pPr>
            <a:r>
              <a:rPr lang="en-US"/>
              <a:t>
              </a:t>
            </a:r>
          </a:p>
        </p:txBody>
      </p:sp>
      <p:sp>
        <p:nvSpPr>
          <p:cNvPr id="13" name="Slide Number Placeholder 8"/>
          <p:cNvSpPr>
            <a:spLocks noGrp="1"/>
          </p:cNvSpPr>
          <p:nvPr>
            <p:ph type="sldNum" sz="quarter" idx="20"/>
          </p:nvPr>
        </p:nvSpPr>
        <p:spPr/>
        <p:txBody>
          <a:bodyPr/>
          <a:lstStyle>
            <a:lvl1pPr>
              <a:defRPr/>
            </a:lvl1pPr>
          </a:lstStyle>
          <a:p>
            <a:pPr>
              <a:defRPr/>
            </a:pPr>
            <a:fld id="{E88B3452-0F5F-45E7-8BE2-56B07DBC18CF}"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42"/>
          <p:cNvCxnSpPr/>
          <p:nvPr/>
        </p:nvCxnSpPr>
        <p:spPr>
          <a:xfrm>
            <a:off x="4405313"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3"/>
          <p:cNvCxnSpPr/>
          <p:nvPr/>
        </p:nvCxnSpPr>
        <p:spPr>
          <a:xfrm>
            <a:off x="77978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6"/>
          <p:cNvSpPr>
            <a:spLocks noGrp="1"/>
          </p:cNvSpPr>
          <p:nvPr>
            <p:ph type="dt" sz="half" idx="23"/>
          </p:nvPr>
        </p:nvSpPr>
        <p:spPr/>
        <p:txBody>
          <a:bodyPr/>
          <a:lstStyle>
            <a:lvl1pPr>
              <a:defRPr/>
            </a:lvl1pPr>
          </a:lstStyle>
          <a:p>
            <a:pPr>
              <a:defRPr/>
            </a:pPr>
            <a:fld id="{63C58F8C-E544-4740-8D35-B5A70487036D}" type="datetimeFigureOut">
              <a:rPr lang="en-US"/>
              <a:pPr>
                <a:defRPr/>
              </a:pPr>
              <a:t>5/11/2018</a:t>
            </a:fld>
            <a:endParaRPr lang="en-US"/>
          </a:p>
        </p:txBody>
      </p:sp>
      <p:sp>
        <p:nvSpPr>
          <p:cNvPr id="16" name="Footer Placeholder 7"/>
          <p:cNvSpPr>
            <a:spLocks noGrp="1"/>
          </p:cNvSpPr>
          <p:nvPr>
            <p:ph type="ftr" sz="quarter" idx="24"/>
          </p:nvPr>
        </p:nvSpPr>
        <p:spPr>
          <a:xfrm>
            <a:off x="560388" y="6391275"/>
            <a:ext cx="3644900" cy="304800"/>
          </a:xfrm>
        </p:spPr>
        <p:txBody>
          <a:bodyPr/>
          <a:lstStyle>
            <a:lvl1pPr>
              <a:defRPr/>
            </a:lvl1pPr>
          </a:lstStyle>
          <a:p>
            <a:pPr>
              <a:defRPr/>
            </a:pPr>
            <a:r>
              <a:rPr lang="en-US"/>
              <a:t>
              </a:t>
            </a:r>
          </a:p>
        </p:txBody>
      </p:sp>
      <p:sp>
        <p:nvSpPr>
          <p:cNvPr id="17" name="Slide Number Placeholder 8"/>
          <p:cNvSpPr>
            <a:spLocks noGrp="1"/>
          </p:cNvSpPr>
          <p:nvPr>
            <p:ph type="sldNum" sz="quarter" idx="25"/>
          </p:nvPr>
        </p:nvSpPr>
        <p:spPr/>
        <p:txBody>
          <a:bodyPr/>
          <a:lstStyle>
            <a:lvl1pPr>
              <a:defRPr/>
            </a:lvl1pPr>
          </a:lstStyle>
          <a:p>
            <a:pPr>
              <a:defRPr/>
            </a:pPr>
            <a:fld id="{E68CFF51-4920-4D88-842A-1ADFA992A4CC}"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a:xfrm>
            <a:off x="10694988" y="6391275"/>
            <a:ext cx="990600" cy="304800"/>
          </a:xfrm>
        </p:spPr>
        <p:txBody>
          <a:bodyPr/>
          <a:lstStyle>
            <a:lvl1pPr>
              <a:defRPr/>
            </a:lvl1pPr>
          </a:lstStyle>
          <a:p>
            <a:pPr>
              <a:defRPr/>
            </a:pPr>
            <a:fld id="{51330A32-FBE5-4871-8A68-B87B3B3CF915}" type="datetimeFigureOut">
              <a:rPr lang="en-US"/>
              <a:pPr>
                <a:defRPr/>
              </a:pPr>
              <a:t>5/11/2018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E490DE44-2F70-406E-B52B-EAD8B4C1296D}"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bwMode="gray">
            <a:xfrm>
              <a:off x="414338" y="401638"/>
              <a:ext cx="65119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101749">
              <a:off x="6294738" y="457773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5400000">
              <a:off x="44492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85235" y="1278467"/>
            <a:ext cx="1409965" cy="474859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a:xfrm>
            <a:off x="10653713" y="6391275"/>
            <a:ext cx="992187" cy="304800"/>
          </a:xfrm>
        </p:spPr>
        <p:txBody>
          <a:bodyPr/>
          <a:lstStyle>
            <a:lvl1pPr>
              <a:defRPr/>
            </a:lvl1pPr>
          </a:lstStyle>
          <a:p>
            <a:pPr>
              <a:defRPr/>
            </a:pPr>
            <a:fld id="{3E03EA8A-3503-4360-9753-EB956B9F7304}" type="datetimeFigureOut">
              <a:rPr lang="en-US"/>
              <a:pPr>
                <a:defRPr/>
              </a:pPr>
              <a:t>5/11/2018</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43A1C1A6-D275-4526-BD26-7E4BDB0920B8}"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noChangeArrowheads="1"/>
            </p:cNvSpPr>
            <p:nvPr/>
          </p:nvSpPr>
          <p:spPr bwMode="gray">
            <a:xfrm rot="-589932">
              <a:off x="8490951" y="17975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052" name="Freeform 5"/>
            <p:cNvSpPr>
              <a:spLocks noChangeArrowheads="1"/>
            </p:cNvSpPr>
            <p:nvPr/>
          </p:nvSpPr>
          <p:spPr bwMode="gray">
            <a:xfrm>
              <a:off x="459506" y="1866405"/>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05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3713" y="6391275"/>
            <a:ext cx="990600" cy="304800"/>
          </a:xfrm>
          <a:prstGeom prst="rect">
            <a:avLst/>
          </a:prstGeom>
        </p:spPr>
        <p:txBody>
          <a:bodyPr vert="horz" lIns="91440" tIns="45720" rIns="91440" bIns="45720" rtlCol="0" anchor="ctr"/>
          <a:lstStyle>
            <a:lvl1pPr algn="r" fontAlgn="auto">
              <a:spcBef>
                <a:spcPts val="0"/>
              </a:spcBef>
              <a:spcAft>
                <a:spcPts val="0"/>
              </a:spcAft>
              <a:defRPr sz="1000" b="1" i="0" dirty="0">
                <a:solidFill>
                  <a:schemeClr val="accent1"/>
                </a:solidFill>
                <a:latin typeface="+mn-lt"/>
                <a:cs typeface="+mn-cs"/>
              </a:defRPr>
            </a:lvl1pPr>
          </a:lstStyle>
          <a:p>
            <a:pPr>
              <a:defRPr/>
            </a:pPr>
            <a:fld id="{79038C11-B042-439F-B8CD-BBB3D9004018}" type="datetimeFigureOut">
              <a:rPr lang="en-US"/>
              <a:pPr>
                <a:defRPr/>
              </a:pPr>
              <a:t>5/11/2018</a:t>
            </a:fld>
            <a:endParaRPr lang="en-US"/>
          </a:p>
        </p:txBody>
      </p:sp>
      <p:sp>
        <p:nvSpPr>
          <p:cNvPr id="5" name="Footer Placeholder 4"/>
          <p:cNvSpPr>
            <a:spLocks noGrp="1"/>
          </p:cNvSpPr>
          <p:nvPr>
            <p:ph type="ftr" sz="quarter" idx="3"/>
          </p:nvPr>
        </p:nvSpPr>
        <p:spPr>
          <a:xfrm>
            <a:off x="560388" y="6391275"/>
            <a:ext cx="3860800" cy="304800"/>
          </a:xfrm>
          <a:prstGeom prst="rect">
            <a:avLst/>
          </a:prstGeom>
        </p:spPr>
        <p:txBody>
          <a:bodyPr vert="horz" lIns="91440" tIns="45720" rIns="91440" bIns="45720" rtlCol="0" anchor="ctr"/>
          <a:lstStyle>
            <a:lvl1pPr algn="l" fontAlgn="auto">
              <a:spcBef>
                <a:spcPts val="0"/>
              </a:spcBef>
              <a:spcAft>
                <a:spcPts val="0"/>
              </a:spcAft>
              <a:defRPr sz="1000" b="1" i="0" dirty="0">
                <a:solidFill>
                  <a:schemeClr val="accent1"/>
                </a:solidFill>
                <a:latin typeface="+mn-lt"/>
                <a:cs typeface="+mn-cs"/>
              </a:defRPr>
            </a:lvl1pPr>
          </a:lstStyle>
          <a:p>
            <a:pPr>
              <a:defRPr/>
            </a:pPr>
            <a:r>
              <a:rPr lang="en-US"/>
              <a:t>
              </a:t>
            </a:r>
          </a:p>
        </p:txBody>
      </p:sp>
      <p:sp>
        <p:nvSpPr>
          <p:cNvPr id="21" name="Rectangle 2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dirty="0">
                <a:solidFill>
                  <a:schemeClr val="bg1"/>
                </a:solidFill>
                <a:latin typeface="+mn-lt"/>
                <a:cs typeface="+mn-cs"/>
              </a:defRPr>
            </a:lvl1pPr>
          </a:lstStyle>
          <a:p>
            <a:pPr>
              <a:defRPr/>
            </a:pPr>
            <a:fld id="{22110B21-B42F-4385-9A05-01A8487FD885}"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91" r:id="rId1"/>
    <p:sldLayoutId id="2147483690" r:id="rId2"/>
    <p:sldLayoutId id="2147483692" r:id="rId3"/>
    <p:sldLayoutId id="2147483689" r:id="rId4"/>
    <p:sldLayoutId id="2147483688" r:id="rId5"/>
    <p:sldLayoutId id="2147483687"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Lst>
  <p:hf sldNum="0" hdr="0" ftr="0" dt="0"/>
  <p:txStyles>
    <p:titleStyle>
      <a:lvl1pPr algn="l" defTabSz="457200" rtl="0" fontAlgn="base">
        <a:spcBef>
          <a:spcPct val="0"/>
        </a:spcBef>
        <a:spcAft>
          <a:spcPct val="0"/>
        </a:spcAft>
        <a:defRPr sz="3600" kern="1200">
          <a:solidFill>
            <a:schemeClr val="bg2"/>
          </a:solidFill>
          <a:latin typeface="+mj-lt"/>
          <a:ea typeface="+mj-ea"/>
          <a:cs typeface="+mj-cs"/>
        </a:defRPr>
      </a:lvl1pPr>
      <a:lvl2pPr algn="l" defTabSz="457200" rtl="0" fontAlgn="base">
        <a:spcBef>
          <a:spcPct val="0"/>
        </a:spcBef>
        <a:spcAft>
          <a:spcPct val="0"/>
        </a:spcAft>
        <a:defRPr sz="3600">
          <a:solidFill>
            <a:schemeClr val="bg2"/>
          </a:solidFill>
          <a:latin typeface="Century Gothic" pitchFamily="34" charset="0"/>
        </a:defRPr>
      </a:lvl2pPr>
      <a:lvl3pPr algn="l" defTabSz="457200" rtl="0" fontAlgn="base">
        <a:spcBef>
          <a:spcPct val="0"/>
        </a:spcBef>
        <a:spcAft>
          <a:spcPct val="0"/>
        </a:spcAft>
        <a:defRPr sz="3600">
          <a:solidFill>
            <a:schemeClr val="bg2"/>
          </a:solidFill>
          <a:latin typeface="Century Gothic" pitchFamily="34" charset="0"/>
        </a:defRPr>
      </a:lvl3pPr>
      <a:lvl4pPr algn="l" defTabSz="457200" rtl="0" fontAlgn="base">
        <a:spcBef>
          <a:spcPct val="0"/>
        </a:spcBef>
        <a:spcAft>
          <a:spcPct val="0"/>
        </a:spcAft>
        <a:defRPr sz="3600">
          <a:solidFill>
            <a:schemeClr val="bg2"/>
          </a:solidFill>
          <a:latin typeface="Century Gothic" pitchFamily="34" charset="0"/>
        </a:defRPr>
      </a:lvl4pPr>
      <a:lvl5pPr algn="l" defTabSz="457200" rtl="0" fontAlgn="base">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477666" TargetMode="External"/><Relationship Id="rId7"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ubmed?linkname=pubmed_pubmed&amp;from_uid=28477666"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mailto:pmargtto@gmail.com"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paulomargotto.com.br/documentos/17336"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linkname=pubmed_pubmed&amp;from_uid=27987395" TargetMode="External"/><Relationship Id="rId2" Type="http://schemas.openxmlformats.org/officeDocument/2006/relationships/hyperlink" Target="https://www.ncbi.nlm.nih.gov/pubmed/27987395"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paulomargotto.com.br/documentos/380"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ctrTitle"/>
          </p:nvPr>
        </p:nvSpPr>
        <p:spPr>
          <a:xfrm>
            <a:off x="1879600" y="1296988"/>
            <a:ext cx="8397875" cy="1468437"/>
          </a:xfrm>
        </p:spPr>
        <p:txBody>
          <a:bodyPr/>
          <a:lstStyle/>
          <a:p>
            <a:r>
              <a:rPr lang="pt-BR" dirty="0" smtClean="0"/>
              <a:t/>
            </a:r>
            <a:br>
              <a:rPr lang="pt-BR" dirty="0" smtClean="0"/>
            </a:br>
            <a:r>
              <a:rPr lang="pt-PT" sz="3200" b="1" dirty="0" smtClean="0"/>
              <a:t>Gerenciamento de bebês extremamente baixo peso ao nascer na </a:t>
            </a:r>
            <a:r>
              <a:rPr lang="pt-PT" sz="3200" b="1" dirty="0" smtClean="0"/>
              <a:t>Sala </a:t>
            </a:r>
            <a:r>
              <a:rPr lang="pt-PT" sz="3200" b="1" dirty="0" smtClean="0"/>
              <a:t>de </a:t>
            </a:r>
            <a:r>
              <a:rPr lang="pt-PT" sz="3200" b="1" dirty="0" smtClean="0"/>
              <a:t>Parto</a:t>
            </a:r>
            <a:endParaRPr lang="pt-BR" sz="3200" dirty="0" smtClean="0"/>
          </a:p>
        </p:txBody>
      </p:sp>
      <p:sp>
        <p:nvSpPr>
          <p:cNvPr id="3" name="Subtítulo 2"/>
          <p:cNvSpPr>
            <a:spLocks noGrp="1"/>
          </p:cNvSpPr>
          <p:nvPr>
            <p:ph type="subTitle" idx="1"/>
          </p:nvPr>
        </p:nvSpPr>
        <p:spPr>
          <a:xfrm>
            <a:off x="1417638" y="4125913"/>
            <a:ext cx="9485714" cy="1985520"/>
          </a:xfrm>
        </p:spPr>
        <p:txBody>
          <a:bodyPr>
            <a:normAutofit lnSpcReduction="10000"/>
          </a:bodyPr>
          <a:lstStyle/>
          <a:p>
            <a:pPr marL="63500" algn="ctr">
              <a:lnSpc>
                <a:spcPct val="60000"/>
              </a:lnSpc>
            </a:pPr>
            <a:r>
              <a:rPr lang="pt-BR" b="1" cap="none" dirty="0" smtClean="0">
                <a:solidFill>
                  <a:srgbClr val="EF53A5"/>
                </a:solidFill>
              </a:rPr>
              <a:t>APRESENTAÇÃO: PATRÍCIA TEODORO DE QUEIROZ</a:t>
            </a:r>
          </a:p>
          <a:p>
            <a:pPr marL="63500" algn="ctr">
              <a:lnSpc>
                <a:spcPct val="60000"/>
              </a:lnSpc>
            </a:pPr>
            <a:r>
              <a:rPr lang="pt-BR" b="1" cap="none" dirty="0" smtClean="0">
                <a:solidFill>
                  <a:srgbClr val="EF53A5"/>
                </a:solidFill>
              </a:rPr>
              <a:t>R4 NEONATOLOGIA – HMIB/SES/DF</a:t>
            </a:r>
          </a:p>
          <a:p>
            <a:pPr marL="63500" algn="ctr">
              <a:lnSpc>
                <a:spcPct val="60000"/>
              </a:lnSpc>
            </a:pPr>
            <a:r>
              <a:rPr lang="pt-BR" b="1" cap="none" dirty="0" smtClean="0">
                <a:solidFill>
                  <a:srgbClr val="EF53A5"/>
                </a:solidFill>
              </a:rPr>
              <a:t>UNIDADE DE NEONATOLOGIA</a:t>
            </a:r>
          </a:p>
          <a:p>
            <a:pPr marL="63500" algn="ctr">
              <a:lnSpc>
                <a:spcPct val="60000"/>
              </a:lnSpc>
            </a:pPr>
            <a:r>
              <a:rPr lang="pt-BR" b="1" cap="none" dirty="0" smtClean="0">
                <a:solidFill>
                  <a:srgbClr val="EF53A5"/>
                </a:solidFill>
              </a:rPr>
              <a:t>COORDENAÇÃO: DIOGO PEDROSO</a:t>
            </a:r>
          </a:p>
          <a:p>
            <a:pPr marL="63500" algn="ctr">
              <a:lnSpc>
                <a:spcPct val="60000"/>
              </a:lnSpc>
            </a:pPr>
            <a:r>
              <a:rPr lang="pt-BR" b="1" cap="none" dirty="0" smtClean="0">
                <a:solidFill>
                  <a:srgbClr val="EF53A5"/>
                </a:solidFill>
              </a:rPr>
              <a:t>BRASÍLIA, 08 DE MAIO DE </a:t>
            </a:r>
            <a:r>
              <a:rPr lang="pt-BR" b="1" cap="none" dirty="0" smtClean="0">
                <a:solidFill>
                  <a:srgbClr val="EF53A5"/>
                </a:solidFill>
              </a:rPr>
              <a:t>2018</a:t>
            </a:r>
          </a:p>
          <a:p>
            <a:pPr marL="63500" algn="ctr">
              <a:lnSpc>
                <a:spcPct val="60000"/>
              </a:lnSpc>
            </a:pPr>
            <a:endParaRPr lang="pt-BR" b="1" cap="none" dirty="0" smtClean="0">
              <a:solidFill>
                <a:srgbClr val="EF53A5"/>
              </a:solidFill>
            </a:endParaRPr>
          </a:p>
          <a:p>
            <a:pPr marL="63500" algn="ctr">
              <a:lnSpc>
                <a:spcPct val="60000"/>
              </a:lnSpc>
            </a:pPr>
            <a:r>
              <a:rPr lang="pt-BR" b="1" cap="none" dirty="0" smtClean="0">
                <a:solidFill>
                  <a:srgbClr val="EF53A5"/>
                </a:solidFill>
                <a:hlinkClick r:id="rId2"/>
              </a:rPr>
              <a:t>www.paulomargotto.com.br</a:t>
            </a:r>
            <a:r>
              <a:rPr lang="pt-BR" b="1" cap="none" dirty="0" smtClean="0">
                <a:solidFill>
                  <a:srgbClr val="EF53A5"/>
                </a:solidFill>
              </a:rPr>
              <a:t> </a:t>
            </a:r>
            <a:endParaRPr lang="pt-BR" b="1" cap="none" dirty="0" smtClean="0">
              <a:solidFill>
                <a:srgbClr val="EF53A5"/>
              </a:solidFill>
            </a:endParaRPr>
          </a:p>
          <a:p>
            <a:pPr marL="63500">
              <a:lnSpc>
                <a:spcPct val="80000"/>
              </a:lnSpc>
            </a:pPr>
            <a:endParaRPr lang="pt-BR" sz="500" cap="none" dirty="0" smtClean="0">
              <a:solidFill>
                <a:srgbClr val="EF53A5"/>
              </a:solidFill>
            </a:endParaRPr>
          </a:p>
          <a:p>
            <a:pPr marL="63500">
              <a:lnSpc>
                <a:spcPct val="80000"/>
              </a:lnSpc>
            </a:pPr>
            <a:endParaRPr lang="pt-BR" sz="500" cap="none" dirty="0" smtClean="0">
              <a:solidFill>
                <a:srgbClr val="EF53A5"/>
              </a:solidFill>
            </a:endParaRPr>
          </a:p>
        </p:txBody>
      </p:sp>
      <p:sp>
        <p:nvSpPr>
          <p:cNvPr id="15364" name="Rectangle 4"/>
          <p:cNvSpPr>
            <a:spLocks noChangeArrowheads="1"/>
          </p:cNvSpPr>
          <p:nvPr/>
        </p:nvSpPr>
        <p:spPr bwMode="auto">
          <a:xfrm>
            <a:off x="503238" y="3036888"/>
            <a:ext cx="11088687" cy="850900"/>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dirty="0">
                <a:hlinkClick r:id="rId3"/>
              </a:rPr>
              <a:t>Management of Extremely Low Birth Weight Infants in Delivery Room.</a:t>
            </a:r>
            <a:endParaRPr lang="en-US" sz="1400" dirty="0"/>
          </a:p>
          <a:p>
            <a:pPr algn="ctr"/>
            <a:r>
              <a:rPr lang="en-US" sz="1400" dirty="0" err="1"/>
              <a:t>Nosherwan</a:t>
            </a:r>
            <a:r>
              <a:rPr lang="en-US" sz="1400" dirty="0"/>
              <a:t> A, Cheung PY, </a:t>
            </a:r>
            <a:r>
              <a:rPr lang="en-US" sz="1400" dirty="0" err="1"/>
              <a:t>Schmölzer</a:t>
            </a:r>
            <a:r>
              <a:rPr lang="en-US" sz="1400" dirty="0"/>
              <a:t> </a:t>
            </a:r>
            <a:r>
              <a:rPr lang="en-US" sz="1400" b="1" dirty="0" err="1">
                <a:solidFill>
                  <a:srgbClr val="3366FF"/>
                </a:solidFill>
              </a:rPr>
              <a:t>GM.Clin</a:t>
            </a:r>
            <a:r>
              <a:rPr lang="en-US" sz="1400" b="1" dirty="0">
                <a:solidFill>
                  <a:srgbClr val="3366FF"/>
                </a:solidFill>
              </a:rPr>
              <a:t> </a:t>
            </a:r>
            <a:r>
              <a:rPr lang="en-US" sz="1400" b="1" dirty="0" err="1">
                <a:solidFill>
                  <a:srgbClr val="3366FF"/>
                </a:solidFill>
              </a:rPr>
              <a:t>Perinatol</a:t>
            </a:r>
            <a:r>
              <a:rPr lang="en-US" sz="1400" b="1" dirty="0">
                <a:solidFill>
                  <a:srgbClr val="3366FF"/>
                </a:solidFill>
              </a:rPr>
              <a:t>. 2017 Jun;44(2):361-375</a:t>
            </a:r>
            <a:r>
              <a:rPr lang="en-US" sz="1400" dirty="0"/>
              <a:t>. </a:t>
            </a:r>
            <a:r>
              <a:rPr lang="en-US" sz="1400" dirty="0" err="1"/>
              <a:t>doi</a:t>
            </a:r>
            <a:r>
              <a:rPr lang="en-US" sz="1400" dirty="0"/>
              <a:t>: </a:t>
            </a:r>
            <a:r>
              <a:rPr lang="en-US" sz="1400" dirty="0">
                <a:solidFill>
                  <a:srgbClr val="3366FF"/>
                </a:solidFill>
              </a:rPr>
              <a:t>10.1016/j.clp.2017.01.004</a:t>
            </a:r>
            <a:r>
              <a:rPr lang="en-US" sz="1400" dirty="0"/>
              <a:t>. </a:t>
            </a:r>
            <a:r>
              <a:rPr lang="en-US" sz="1400" dirty="0" err="1"/>
              <a:t>Epub</a:t>
            </a:r>
            <a:r>
              <a:rPr lang="en-US" sz="1400" dirty="0"/>
              <a:t> 2017 Mar 9. Review.</a:t>
            </a:r>
          </a:p>
          <a:p>
            <a:pPr algn="ctr"/>
            <a:r>
              <a:rPr lang="en-US" sz="1400" dirty="0"/>
              <a:t>PMID: 28477666.</a:t>
            </a:r>
            <a:r>
              <a:rPr lang="en-US" sz="1400" u="sng" dirty="0">
                <a:hlinkClick r:id="rId4"/>
              </a:rPr>
              <a:t>Similar articles</a:t>
            </a:r>
            <a:endParaRPr lang="en-US" sz="1400" u="sng" dirty="0"/>
          </a:p>
        </p:txBody>
      </p:sp>
      <p:pic>
        <p:nvPicPr>
          <p:cNvPr id="15366" name="Picture 5" descr="20170508_130129 (1)"/>
          <p:cNvPicPr>
            <a:picLocks noChangeAspect="1" noChangeArrowheads="1"/>
          </p:cNvPicPr>
          <p:nvPr/>
        </p:nvPicPr>
        <p:blipFill>
          <a:blip r:embed="rId5"/>
          <a:srcRect/>
          <a:stretch>
            <a:fillRect/>
          </a:stretch>
        </p:blipFill>
        <p:spPr bwMode="auto">
          <a:xfrm>
            <a:off x="479425" y="284163"/>
            <a:ext cx="2700338" cy="1520825"/>
          </a:xfrm>
          <a:prstGeom prst="rect">
            <a:avLst/>
          </a:prstGeom>
          <a:noFill/>
          <a:ln w="9525">
            <a:noFill/>
            <a:miter lim="800000"/>
            <a:headEnd/>
            <a:tailEnd/>
          </a:ln>
        </p:spPr>
      </p:pic>
      <p:pic>
        <p:nvPicPr>
          <p:cNvPr id="15367" name="Picture 7" descr="20170508_130158 (1)"/>
          <p:cNvPicPr>
            <a:picLocks noChangeAspect="1" noChangeArrowheads="1"/>
          </p:cNvPicPr>
          <p:nvPr/>
        </p:nvPicPr>
        <p:blipFill>
          <a:blip r:embed="rId6">
            <a:lum bright="6000" contrast="6000"/>
          </a:blip>
          <a:srcRect/>
          <a:stretch>
            <a:fillRect/>
          </a:stretch>
        </p:blipFill>
        <p:spPr bwMode="auto">
          <a:xfrm>
            <a:off x="8993188" y="261938"/>
            <a:ext cx="2700337" cy="1508125"/>
          </a:xfrm>
          <a:prstGeom prst="rect">
            <a:avLst/>
          </a:prstGeom>
          <a:noFill/>
          <a:ln w="9525">
            <a:noFill/>
            <a:miter lim="800000"/>
            <a:headEnd/>
            <a:tailEnd/>
          </a:ln>
        </p:spPr>
      </p:pic>
      <p:pic>
        <p:nvPicPr>
          <p:cNvPr id="15368" name="Picture 8"/>
          <p:cNvPicPr>
            <a:picLocks noChangeAspect="1" noChangeArrowheads="1"/>
          </p:cNvPicPr>
          <p:nvPr/>
        </p:nvPicPr>
        <p:blipFill>
          <a:blip r:embed="rId7"/>
          <a:srcRect/>
          <a:stretch>
            <a:fillRect/>
          </a:stretch>
        </p:blipFill>
        <p:spPr bwMode="auto">
          <a:xfrm>
            <a:off x="4797425" y="158750"/>
            <a:ext cx="2200275" cy="1654175"/>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345738" cy="3416300"/>
          </a:xfrm>
        </p:spPr>
        <p:txBody>
          <a:bodyPr>
            <a:normAutofit/>
          </a:bodyPr>
          <a:lstStyle/>
          <a:p>
            <a:pPr marL="0" indent="0">
              <a:lnSpc>
                <a:spcPct val="90000"/>
              </a:lnSpc>
              <a:buFont typeface="Wingdings 3" pitchFamily="18" charset="2"/>
              <a:buNone/>
            </a:pPr>
            <a:r>
              <a:rPr lang="pt-PT" sz="1500" b="1" smtClean="0"/>
              <a:t>PONTOS CHAVE</a:t>
            </a:r>
            <a:endParaRPr lang="pt-BR" sz="1500" b="1" smtClean="0"/>
          </a:p>
          <a:p>
            <a:pPr marL="0" indent="0" algn="just">
              <a:lnSpc>
                <a:spcPct val="90000"/>
              </a:lnSpc>
            </a:pPr>
            <a:r>
              <a:rPr lang="pt-PT" sz="1500" b="1" smtClean="0"/>
              <a:t>Estabelecer a respiração e melhorar a oxigenação após o nascimento </a:t>
            </a:r>
            <a:r>
              <a:rPr lang="pt-PT" sz="1500" smtClean="0"/>
              <a:t>é vital para a sobrevivência e a saúde a longo prazo dos bebês prematuros.</a:t>
            </a:r>
            <a:endParaRPr lang="pt-BR" sz="1500" smtClean="0"/>
          </a:p>
          <a:p>
            <a:pPr marL="0" indent="0" algn="just">
              <a:lnSpc>
                <a:spcPct val="90000"/>
              </a:lnSpc>
            </a:pPr>
            <a:r>
              <a:rPr lang="pt-PT" sz="1500" b="1" smtClean="0"/>
              <a:t>Aproximadamente 50% </a:t>
            </a:r>
            <a:r>
              <a:rPr lang="pt-PT" sz="1500" smtClean="0"/>
              <a:t>das crianças com </a:t>
            </a:r>
            <a:r>
              <a:rPr lang="pt-PT" sz="1500" b="1" smtClean="0"/>
              <a:t>muito baixo peso ao nascer </a:t>
            </a:r>
            <a:r>
              <a:rPr lang="pt-PT" sz="1500" smtClean="0"/>
              <a:t>(EBP) </a:t>
            </a:r>
            <a:r>
              <a:rPr lang="pt-PT" sz="1500" b="1" smtClean="0"/>
              <a:t>são hipotérmicas </a:t>
            </a:r>
            <a:r>
              <a:rPr lang="pt-PT" sz="1500" smtClean="0"/>
              <a:t>após a </a:t>
            </a:r>
            <a:r>
              <a:rPr lang="pt-PT" sz="1500" b="1" smtClean="0"/>
              <a:t>admissão em </a:t>
            </a:r>
            <a:r>
              <a:rPr lang="pt-PT" sz="1500" smtClean="0"/>
              <a:t>Unidades de Terapia Intensiva Neonatal (</a:t>
            </a:r>
            <a:r>
              <a:rPr lang="pt-PT" sz="1500" b="1" smtClean="0"/>
              <a:t>UTINs</a:t>
            </a:r>
            <a:r>
              <a:rPr lang="pt-PT" sz="1500" smtClean="0"/>
              <a:t>).</a:t>
            </a:r>
            <a:endParaRPr lang="pt-BR" sz="1500" smtClean="0"/>
          </a:p>
          <a:p>
            <a:pPr marL="0" indent="0" algn="just">
              <a:lnSpc>
                <a:spcPct val="90000"/>
              </a:lnSpc>
            </a:pPr>
            <a:r>
              <a:rPr lang="pt-PT" sz="1500" b="1" smtClean="0"/>
              <a:t>Medidas ativas para evitar a hipotermia</a:t>
            </a:r>
            <a:r>
              <a:rPr lang="pt-PT" sz="1500" smtClean="0"/>
              <a:t> durante a estabilização </a:t>
            </a:r>
            <a:r>
              <a:rPr lang="pt-PT" sz="1500" b="1" smtClean="0"/>
              <a:t>na Sala de Parto </a:t>
            </a:r>
            <a:r>
              <a:rPr lang="pt-PT" sz="1500" smtClean="0"/>
              <a:t>(SP) devem incluir o uso de </a:t>
            </a:r>
            <a:r>
              <a:rPr lang="pt-PT" sz="1500" b="1" smtClean="0"/>
              <a:t>embalagens plásticas; equipamentos de aquecimento, tais como aquecedores radiantes; gases de ressuscitação umidificados aquecidos; e temperatura adequada</a:t>
            </a:r>
            <a:r>
              <a:rPr lang="pt-PT" sz="1500" smtClean="0"/>
              <a:t>.</a:t>
            </a:r>
            <a:endParaRPr lang="pt-BR" sz="1500" smtClean="0"/>
          </a:p>
          <a:p>
            <a:pPr marL="0" indent="0" algn="just">
              <a:lnSpc>
                <a:spcPct val="90000"/>
              </a:lnSpc>
            </a:pPr>
            <a:r>
              <a:rPr lang="pt-PT" sz="1500" smtClean="0"/>
              <a:t>O </a:t>
            </a:r>
            <a:r>
              <a:rPr lang="pt-PT" sz="1500" b="1" smtClean="0"/>
              <a:t>suporte respiratório ao nascimento</a:t>
            </a:r>
            <a:r>
              <a:rPr lang="pt-PT" sz="1500" smtClean="0"/>
              <a:t> deve ter como</a:t>
            </a:r>
            <a:r>
              <a:rPr lang="pt-PT" sz="1500" b="1" smtClean="0"/>
              <a:t> objetivo facilitar o estabelecimento precoce de uma capacidade residual funcional efetiva, iniciar a respiração espontânea, facilitar a troca gasosa e fornecer um volume corrente adequado, sem danificar o pulmão</a:t>
            </a:r>
            <a:r>
              <a:rPr lang="pt-PT" sz="1500" smtClean="0"/>
              <a:t>.</a:t>
            </a:r>
            <a:endParaRPr lang="pt-BR" sz="1500" smtClean="0"/>
          </a:p>
          <a:p>
            <a:pPr marL="0" indent="0" algn="just">
              <a:lnSpc>
                <a:spcPct val="90000"/>
              </a:lnSpc>
            </a:pPr>
            <a:r>
              <a:rPr lang="pt-PT" sz="1500" smtClean="0"/>
              <a:t>Diretrizes atuais de reanimação neonatal </a:t>
            </a:r>
            <a:r>
              <a:rPr lang="pt-PT" sz="1500" b="1" smtClean="0"/>
              <a:t>recomendam o uso de 21% a 30% de oxigênio </a:t>
            </a:r>
            <a:r>
              <a:rPr lang="pt-PT" sz="1500" smtClean="0"/>
              <a:t>durante a </a:t>
            </a:r>
            <a:r>
              <a:rPr lang="pt-PT" sz="1500" b="1" smtClean="0"/>
              <a:t>reanimação neonatal no nascimento.</a:t>
            </a:r>
            <a:endParaRPr lang="pt-BR" sz="1500" b="1" smtClean="0"/>
          </a:p>
          <a:p>
            <a:pPr marL="0" indent="0">
              <a:lnSpc>
                <a:spcPct val="90000"/>
              </a:lnSpc>
            </a:pPr>
            <a:endParaRPr lang="pt-BR" sz="15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537825" cy="3416300"/>
          </a:xfrm>
        </p:spPr>
        <p:txBody>
          <a:bodyPr rtlCol="0">
            <a:normAutofit fontScale="92500" lnSpcReduction="20000"/>
          </a:bodyPr>
          <a:lstStyle/>
          <a:p>
            <a:pPr marL="0" indent="0" fontAlgn="auto">
              <a:spcAft>
                <a:spcPts val="0"/>
              </a:spcAft>
              <a:buFont typeface="Wingdings 3" charset="2"/>
              <a:buNone/>
              <a:defRPr/>
            </a:pPr>
            <a:r>
              <a:rPr lang="pt-PT" b="1" dirty="0" smtClean="0">
                <a:solidFill>
                  <a:schemeClr val="tx1">
                    <a:lumMod val="75000"/>
                    <a:lumOff val="25000"/>
                  </a:schemeClr>
                </a:solidFill>
              </a:rPr>
              <a:t>INTRODUÇÃO</a:t>
            </a:r>
          </a:p>
          <a:p>
            <a:pPr algn="just" fontAlgn="auto">
              <a:spcAft>
                <a:spcPts val="0"/>
              </a:spcAft>
              <a:buFont typeface="Wingdings 3" charset="2"/>
              <a:buChar char=""/>
              <a:defRPr/>
            </a:pPr>
            <a:r>
              <a:rPr lang="pt-PT" dirty="0" smtClean="0">
                <a:solidFill>
                  <a:schemeClr val="tx1">
                    <a:lumMod val="75000"/>
                    <a:lumOff val="25000"/>
                  </a:schemeClr>
                </a:solidFill>
              </a:rPr>
              <a:t>Estabelecer </a:t>
            </a:r>
            <a:r>
              <a:rPr lang="pt-PT" dirty="0">
                <a:solidFill>
                  <a:schemeClr val="tx1">
                    <a:lumMod val="75000"/>
                    <a:lumOff val="25000"/>
                  </a:schemeClr>
                </a:solidFill>
              </a:rPr>
              <a:t>a respiração e melhorar a oxigenação após o nascimento é vital para a sobrevivência e saúde a longo prazo de bebês prematuros. Muito prematuros frequentemente têm dificuldade em estabelecer uma respiração efetiva após o nascimento porque seus pulmões são estruturalmente imaturos, deficientes em surfactante e não suportados por uma parede torácica </a:t>
            </a:r>
            <a:r>
              <a:rPr lang="pt-PT" dirty="0" smtClean="0">
                <a:solidFill>
                  <a:schemeClr val="tx1">
                    <a:lumMod val="75000"/>
                    <a:lumOff val="25000"/>
                  </a:schemeClr>
                </a:solidFill>
              </a:rPr>
              <a:t>rígida,</a:t>
            </a:r>
            <a:r>
              <a:rPr lang="pt-PT" baseline="30000" dirty="0" smtClean="0">
                <a:solidFill>
                  <a:schemeClr val="tx1">
                    <a:lumMod val="75000"/>
                    <a:lumOff val="25000"/>
                  </a:schemeClr>
                </a:solidFill>
              </a:rPr>
              <a:t>1</a:t>
            </a:r>
            <a:r>
              <a:rPr lang="pt-PT" dirty="0" smtClean="0">
                <a:solidFill>
                  <a:schemeClr val="tx1">
                    <a:lumMod val="75000"/>
                    <a:lumOff val="25000"/>
                  </a:schemeClr>
                </a:solidFill>
              </a:rPr>
              <a:t> </a:t>
            </a:r>
            <a:r>
              <a:rPr lang="pt-PT" dirty="0">
                <a:solidFill>
                  <a:schemeClr val="tx1">
                    <a:lumMod val="75000"/>
                    <a:lumOff val="25000"/>
                  </a:schemeClr>
                </a:solidFill>
              </a:rPr>
              <a:t>que torna os pulmões de bebês muito prematuros suscetíveis a lesões.</a:t>
            </a:r>
            <a:r>
              <a:rPr lang="pt-PT" baseline="30000" dirty="0">
                <a:solidFill>
                  <a:schemeClr val="tx1">
                    <a:lumMod val="75000"/>
                    <a:lumOff val="25000"/>
                  </a:schemeClr>
                </a:solidFill>
              </a:rPr>
              <a:t>2,3</a:t>
            </a:r>
            <a:r>
              <a:rPr lang="pt-PT" dirty="0">
                <a:solidFill>
                  <a:schemeClr val="tx1">
                    <a:lumMod val="75000"/>
                    <a:lumOff val="25000"/>
                  </a:schemeClr>
                </a:solidFill>
              </a:rPr>
              <a:t> </a:t>
            </a:r>
            <a:endParaRPr lang="pt-BR"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A maioria dos bebês com EBP recebem suporte respiratório na SP. A SP é um ambiente estressante em que as decisões são tomadas rapidamente e os ressuscitadores precisam ter experiência em avaliação clínica, tomada de decisão e ventilação com máscara.</a:t>
            </a:r>
            <a:r>
              <a:rPr lang="pt-PT" baseline="30000" dirty="0">
                <a:solidFill>
                  <a:schemeClr val="tx1">
                    <a:lumMod val="75000"/>
                    <a:lumOff val="25000"/>
                  </a:schemeClr>
                </a:solidFill>
              </a:rPr>
              <a:t>4</a:t>
            </a:r>
            <a:endParaRPr lang="pt-BR" baseline="30000"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Essas tarefas, no entanto, costumam ser mais difíceis do que é amplamente apreciado, e é possível que essas crianças não sejam ventilados adequadamente, devido a dificuldades na ventilação e perfusão durante a ressuscitação inicial.</a:t>
            </a:r>
            <a:r>
              <a:rPr lang="pt-PT" baseline="30000" dirty="0">
                <a:solidFill>
                  <a:schemeClr val="tx1">
                    <a:lumMod val="75000"/>
                    <a:lumOff val="25000"/>
                  </a:schemeClr>
                </a:solidFill>
              </a:rPr>
              <a:t>1,5,6</a:t>
            </a:r>
            <a:endParaRPr lang="pt-BR" baseline="30000" dirty="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512425" cy="3416300"/>
          </a:xfrm>
        </p:spPr>
        <p:txBody>
          <a:bodyPr>
            <a:normAutofit/>
          </a:bodyPr>
          <a:lstStyle/>
          <a:p>
            <a:pPr marL="0" indent="0">
              <a:lnSpc>
                <a:spcPct val="90000"/>
              </a:lnSpc>
              <a:buFont typeface="Wingdings 3" pitchFamily="18" charset="2"/>
              <a:buNone/>
            </a:pPr>
            <a:r>
              <a:rPr lang="pt-PT" sz="1700" b="1" smtClean="0"/>
              <a:t>Clampeamento de Cordão</a:t>
            </a:r>
            <a:endParaRPr lang="pt-BR" sz="1700" b="1" smtClean="0"/>
          </a:p>
          <a:p>
            <a:pPr marL="0" indent="0" algn="just">
              <a:lnSpc>
                <a:spcPct val="90000"/>
              </a:lnSpc>
            </a:pPr>
            <a:r>
              <a:rPr lang="pt-PT" sz="1700" smtClean="0"/>
              <a:t>Durante séculos, uma abordagem fisiológica ao clampeamento do cordão foi usada rotineiramente. Em meados do século XX, essa abordagem fisiológica do clampeamento do cordão foi alterada para o clampeamento imediato do cordão (CCI). </a:t>
            </a:r>
            <a:endParaRPr lang="pt-BR" sz="1700" smtClean="0"/>
          </a:p>
          <a:p>
            <a:pPr marL="0" indent="0" algn="just">
              <a:lnSpc>
                <a:spcPct val="90000"/>
              </a:lnSpc>
            </a:pPr>
            <a:r>
              <a:rPr lang="pt-PT" sz="1700" smtClean="0"/>
              <a:t>Uma razão para essa mudança de prática foi o pensamento de que manter o cordão intacto poderia contaminar o campo estéril obstétrico. Recentemente, a prática do CCI foi questionada como não fisiológica,</a:t>
            </a:r>
            <a:r>
              <a:rPr lang="pt-PT" sz="1700" baseline="30000" smtClean="0"/>
              <a:t>7</a:t>
            </a:r>
            <a:r>
              <a:rPr lang="pt-PT" sz="1700" smtClean="0"/>
              <a:t> que também se reflete nas atuais Diretrizes de Reanimação Neonatal, que recomendam o clampeamento tardio do cordão umbilical, por pelo menos 30 segundos.</a:t>
            </a:r>
            <a:r>
              <a:rPr lang="pt-PT" sz="1700" baseline="30000" smtClean="0"/>
              <a:t>4</a:t>
            </a:r>
            <a:r>
              <a:rPr lang="pt-PT" sz="1700" smtClean="0"/>
              <a:t> Usando o clampeamento tardio [por exemplo, &gt; 30 segundos ou até que a pulsação não seja mais detectada, permite transfusão de sangue da placenta para o recém-nascido; pode fornecer à criança até 30% de volume sanguíneo adicional,</a:t>
            </a:r>
            <a:r>
              <a:rPr lang="pt-PT" sz="1700" baseline="30000" smtClean="0"/>
              <a:t>8</a:t>
            </a:r>
            <a:r>
              <a:rPr lang="pt-PT" sz="1700" smtClean="0"/>
              <a:t> o que pode melhorar o fluxo sangüíneo pulmonar e a pré-carga ventricular esquerda.</a:t>
            </a:r>
            <a:r>
              <a:rPr lang="pt-PT" sz="1700" baseline="30000" smtClean="0"/>
              <a:t>9</a:t>
            </a:r>
            <a:r>
              <a:rPr lang="pt-PT" sz="1700" smtClean="0"/>
              <a:t> </a:t>
            </a:r>
            <a:endParaRPr lang="pt-BR" sz="1700" smtClean="0"/>
          </a:p>
          <a:p>
            <a:pPr marL="0" indent="0">
              <a:lnSpc>
                <a:spcPct val="90000"/>
              </a:lnSpc>
            </a:pPr>
            <a:endParaRPr lang="pt-BR" sz="17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74325" cy="3416300"/>
          </a:xfrm>
        </p:spPr>
        <p:txBody>
          <a:bodyPr>
            <a:normAutofit/>
          </a:bodyPr>
          <a:lstStyle/>
          <a:p>
            <a:pPr algn="just">
              <a:lnSpc>
                <a:spcPct val="90000"/>
              </a:lnSpc>
            </a:pPr>
            <a:r>
              <a:rPr lang="pt-PT" sz="1700" smtClean="0"/>
              <a:t>Em lactentes com EBP que apresentam respiração espontânea, o CCT tem benefícios a curto prazo na fisiologia da transição hemodinâmica neonatal.</a:t>
            </a:r>
            <a:r>
              <a:rPr lang="pt-PT" sz="1700" baseline="30000" smtClean="0"/>
              <a:t>10–12</a:t>
            </a:r>
            <a:endParaRPr lang="pt-BR" sz="1700" baseline="30000" smtClean="0"/>
          </a:p>
          <a:p>
            <a:pPr algn="just">
              <a:lnSpc>
                <a:spcPct val="90000"/>
              </a:lnSpc>
            </a:pPr>
            <a:r>
              <a:rPr lang="pt-PT" sz="1700" smtClean="0"/>
              <a:t>A recente metanálise de prematuros que receberam CCT em comparação com o CCI relatou 10 estudos (199 lactentes).</a:t>
            </a:r>
            <a:r>
              <a:rPr lang="pt-PT" sz="1700" baseline="30000" smtClean="0"/>
              <a:t>13</a:t>
            </a:r>
            <a:r>
              <a:rPr lang="pt-PT" sz="1700" smtClean="0"/>
              <a:t> O clampeamento tardio apresentou melhora nos desfechos em curto prazo dos prematuros (diferença média 0,61; IC95%, 2,52 a 1,92) , incluindo maior pressão arterial, hemoglobina na admissão e menos frequente as transfusões de sangue.</a:t>
            </a:r>
            <a:r>
              <a:rPr lang="pt-PT" sz="1700" baseline="30000" smtClean="0"/>
              <a:t>13</a:t>
            </a:r>
            <a:endParaRPr lang="pt-BR" sz="1700" baseline="30000" smtClean="0"/>
          </a:p>
          <a:p>
            <a:pPr algn="just">
              <a:lnSpc>
                <a:spcPct val="90000"/>
              </a:lnSpc>
            </a:pPr>
            <a:r>
              <a:rPr lang="pt-PT" sz="1700" smtClean="0"/>
              <a:t>Embora o CCT tenha demonstrado reduzir a hemorragia intraventricular </a:t>
            </a:r>
            <a:br>
              <a:rPr lang="pt-PT" sz="1700" smtClean="0"/>
            </a:br>
            <a:r>
              <a:rPr lang="pt-PT" sz="1700" smtClean="0"/>
              <a:t>(principalmente os graus 1 e 2) em 50%,</a:t>
            </a:r>
            <a:r>
              <a:rPr lang="pt-PT" sz="1700" baseline="30000" smtClean="0"/>
              <a:t>14,15</a:t>
            </a:r>
            <a:r>
              <a:rPr lang="pt-PT" sz="1700" smtClean="0"/>
              <a:t> não se comprovou que reduza a incidência de HIV (grau 3 ou 4) ou morte grave.</a:t>
            </a:r>
            <a:r>
              <a:rPr lang="pt-PT" sz="1700" baseline="30000" smtClean="0"/>
              <a:t>13</a:t>
            </a:r>
            <a:r>
              <a:rPr lang="pt-PT" sz="1700" smtClean="0"/>
              <a:t> Além disso, esses benefícios de curto prazo não se traduziram em melhor resultados do neurodesenvolvimento em idade mais tardia.</a:t>
            </a:r>
            <a:r>
              <a:rPr lang="pt-PT" sz="1700" baseline="30000" smtClean="0"/>
              <a:t>13,16</a:t>
            </a:r>
            <a:r>
              <a:rPr lang="pt-PT" sz="1700" smtClean="0"/>
              <a:t/>
            </a:r>
            <a:br>
              <a:rPr lang="pt-PT" sz="1700" smtClean="0"/>
            </a:br>
            <a:r>
              <a:rPr lang="pt-PT" sz="1700" smtClean="0"/>
              <a:t>A ordenha do cordão umbilical é uma alternativa ao CCT, sendo uma técnica mais rápida de promover transfusão placentária e leva aproximadamente de 5 segundos a 10 segundos.</a:t>
            </a:r>
            <a:r>
              <a:rPr lang="pt-PT" sz="1700" baseline="30000" smtClean="0"/>
              <a:t>12</a:t>
            </a:r>
            <a:r>
              <a:rPr lang="pt-PT" sz="1700" smtClean="0"/>
              <a:t> </a:t>
            </a:r>
            <a:endParaRPr lang="pt-BR" sz="1700" smtClean="0"/>
          </a:p>
          <a:p>
            <a:pPr algn="just">
              <a:lnSpc>
                <a:spcPct val="90000"/>
              </a:lnSpc>
            </a:pPr>
            <a:endParaRPr lang="pt-BR" sz="17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21507" name="Espaço Reservado para Conteúdo 2"/>
          <p:cNvSpPr>
            <a:spLocks noGrp="1"/>
          </p:cNvSpPr>
          <p:nvPr>
            <p:ph idx="1"/>
          </p:nvPr>
        </p:nvSpPr>
        <p:spPr>
          <a:xfrm>
            <a:off x="1155700" y="2603500"/>
            <a:ext cx="10564813" cy="3416300"/>
          </a:xfrm>
        </p:spPr>
        <p:txBody>
          <a:bodyPr/>
          <a:lstStyle/>
          <a:p>
            <a:pPr algn="just"/>
            <a:r>
              <a:rPr lang="pt-PT" smtClean="0"/>
              <a:t>As 2 intervenções comparadas não mostraram diferença na concentração média de hemoglobina ao nascimento, número de transfusões de sangue nas primeiras 6 semanas de vida,</a:t>
            </a:r>
            <a:r>
              <a:rPr lang="pt-PT" baseline="30000" smtClean="0"/>
              <a:t>17 </a:t>
            </a:r>
            <a:r>
              <a:rPr lang="pt-PT" smtClean="0"/>
              <a:t>ou neurodesenvolvimento a longo prazo.</a:t>
            </a:r>
            <a:r>
              <a:rPr lang="pt-PT" baseline="30000" smtClean="0"/>
              <a:t>17</a:t>
            </a:r>
            <a:r>
              <a:rPr lang="pt-PT" smtClean="0"/>
              <a:t> </a:t>
            </a:r>
            <a:endParaRPr lang="pt-BR" smtClean="0"/>
          </a:p>
          <a:p>
            <a:pPr algn="just"/>
            <a:r>
              <a:rPr lang="pt-PT" smtClean="0"/>
              <a:t>Katheria e colaboradores</a:t>
            </a:r>
            <a:r>
              <a:rPr lang="pt-PT" baseline="30000" smtClean="0"/>
              <a:t>12</a:t>
            </a:r>
            <a:r>
              <a:rPr lang="pt-PT" smtClean="0"/>
              <a:t> mostraram que a ordenha de cordão umbilical é uma técnica mais eficiente do que a do CCT para melhorar o volume sangüíneo em prematuros quando realizada por cesariana. Estratégias alternativas incluem o ordenha do cordão umbilical</a:t>
            </a:r>
            <a:r>
              <a:rPr lang="pt-PT" baseline="30000" smtClean="0"/>
              <a:t>12 </a:t>
            </a:r>
            <a:r>
              <a:rPr lang="pt-PT" smtClean="0"/>
              <a:t>e o início da ressuscitação, enquanto o recém-nascido permanece preso ao cordão umbilical.1</a:t>
            </a:r>
            <a:r>
              <a:rPr lang="pt-PT" baseline="30000" smtClean="0"/>
              <a:t>8,19</a:t>
            </a:r>
            <a:r>
              <a:rPr lang="pt-PT" smtClean="0"/>
              <a:t> No entanto, evidências adicionais são esperadas de ensaios clínicos em andamento antes que isso possa ser traduzido na prática clínica.</a:t>
            </a:r>
            <a:endParaRPr lang="pt-BR" smtClean="0"/>
          </a:p>
          <a:p>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87025" cy="3416300"/>
          </a:xfrm>
        </p:spPr>
        <p:txBody>
          <a:bodyPr rtlCol="0">
            <a:normAutofit/>
          </a:bodyPr>
          <a:lstStyle/>
          <a:p>
            <a:pPr marL="0" indent="0" fontAlgn="auto">
              <a:spcAft>
                <a:spcPts val="0"/>
              </a:spcAft>
              <a:buFont typeface="Wingdings 3" charset="2"/>
              <a:buNone/>
              <a:defRPr/>
            </a:pPr>
            <a:r>
              <a:rPr lang="pt-PT" b="1" dirty="0">
                <a:solidFill>
                  <a:schemeClr val="tx1">
                    <a:lumMod val="75000"/>
                    <a:lumOff val="25000"/>
                  </a:schemeClr>
                </a:solidFill>
              </a:rPr>
              <a:t>Aspectos Práticos</a:t>
            </a:r>
            <a:endParaRPr lang="pt-BR" b="1"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Atualmente, a evidência é ambígua; existe uma vantagem mínima para o CCT, que tem, no mínimo, benefícios hematológicos; Sugere-se que os bebês com EBP que não necessitem de ressuscitação imediata recebam CCT por pelo menos 30 </a:t>
            </a:r>
            <a:r>
              <a:rPr lang="pt-PT" dirty="0" smtClean="0">
                <a:solidFill>
                  <a:schemeClr val="tx1">
                    <a:lumMod val="75000"/>
                    <a:lumOff val="25000"/>
                  </a:schemeClr>
                </a:solidFill>
              </a:rPr>
              <a:t>segundos.</a:t>
            </a:r>
            <a:r>
              <a:rPr lang="pt-PT" baseline="30000" dirty="0" smtClean="0">
                <a:solidFill>
                  <a:schemeClr val="tx1">
                    <a:lumMod val="75000"/>
                    <a:lumOff val="25000"/>
                  </a:schemeClr>
                </a:solidFill>
              </a:rPr>
              <a:t>4 </a:t>
            </a:r>
            <a:r>
              <a:rPr lang="pt-PT" dirty="0">
                <a:solidFill>
                  <a:schemeClr val="tx1">
                    <a:lumMod val="75000"/>
                    <a:lumOff val="25000"/>
                  </a:schemeClr>
                </a:solidFill>
              </a:rPr>
              <a:t>Os bebês podem ficar acima ou abaixo do nível da placenta</a:t>
            </a:r>
            <a:r>
              <a:rPr lang="pt-PT" dirty="0" smtClean="0">
                <a:solidFill>
                  <a:schemeClr val="tx1">
                    <a:lumMod val="75000"/>
                    <a:lumOff val="25000"/>
                  </a:schemeClr>
                </a:solidFill>
              </a:rPr>
              <a:t>. </a:t>
            </a:r>
            <a:r>
              <a:rPr lang="pt-PT" baseline="30000" dirty="0" smtClean="0">
                <a:solidFill>
                  <a:schemeClr val="tx1">
                    <a:lumMod val="75000"/>
                    <a:lumOff val="25000"/>
                  </a:schemeClr>
                </a:solidFill>
              </a:rPr>
              <a:t>20</a:t>
            </a:r>
          </a:p>
          <a:p>
            <a:pPr algn="just" fontAlgn="auto">
              <a:spcAft>
                <a:spcPts val="0"/>
              </a:spcAft>
              <a:buFont typeface="Wingdings 3" charset="2"/>
              <a:buChar char=""/>
              <a:defRPr/>
            </a:pPr>
            <a:endParaRPr lang="pt-BR" baseline="30000" dirty="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87025" cy="3416300"/>
          </a:xfrm>
        </p:spPr>
        <p:txBody>
          <a:bodyPr rtlCol="0">
            <a:normAutofit lnSpcReduction="10000"/>
          </a:bodyPr>
          <a:lstStyle/>
          <a:p>
            <a:pPr marL="0" indent="0" fontAlgn="auto">
              <a:spcAft>
                <a:spcPts val="0"/>
              </a:spcAft>
              <a:buFont typeface="Wingdings 3" charset="2"/>
              <a:buNone/>
              <a:defRPr/>
            </a:pPr>
            <a:r>
              <a:rPr lang="pt-PT" b="1" dirty="0" smtClean="0">
                <a:solidFill>
                  <a:schemeClr val="tx1">
                    <a:lumMod val="75000"/>
                    <a:lumOff val="25000"/>
                  </a:schemeClr>
                </a:solidFill>
              </a:rPr>
              <a:t>TERMORREGULAÇÃO</a:t>
            </a:r>
          </a:p>
          <a:p>
            <a:pPr algn="just" fontAlgn="auto">
              <a:spcAft>
                <a:spcPts val="0"/>
              </a:spcAft>
              <a:buFont typeface="Wingdings 3" charset="2"/>
              <a:buChar char=""/>
              <a:defRPr/>
            </a:pPr>
            <a:r>
              <a:rPr lang="pt-PT" dirty="0" smtClean="0">
                <a:solidFill>
                  <a:schemeClr val="tx1">
                    <a:lumMod val="75000"/>
                    <a:lumOff val="25000"/>
                  </a:schemeClr>
                </a:solidFill>
              </a:rPr>
              <a:t>A </a:t>
            </a:r>
            <a:r>
              <a:rPr lang="pt-PT" dirty="0">
                <a:solidFill>
                  <a:schemeClr val="tx1">
                    <a:lumMod val="75000"/>
                    <a:lumOff val="25000"/>
                  </a:schemeClr>
                </a:solidFill>
              </a:rPr>
              <a:t>manutenção da homeostase térmica usando um intervalo alvo de 36,5 ° C a 37,5 ° C é uma das terapias de suporte mais críticas durante a transição fetal para neonatal, em particular para os recém-nascidos prematuros. </a:t>
            </a:r>
            <a:endParaRPr lang="pt-BR"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Silverman e </a:t>
            </a:r>
            <a:r>
              <a:rPr lang="pt-PT" dirty="0" smtClean="0">
                <a:solidFill>
                  <a:schemeClr val="tx1">
                    <a:lumMod val="75000"/>
                    <a:lumOff val="25000"/>
                  </a:schemeClr>
                </a:solidFill>
              </a:rPr>
              <a:t>colaboradores</a:t>
            </a:r>
            <a:r>
              <a:rPr lang="pt-PT" baseline="30000" dirty="0" smtClean="0">
                <a:solidFill>
                  <a:schemeClr val="tx1">
                    <a:lumMod val="75000"/>
                    <a:lumOff val="25000"/>
                  </a:schemeClr>
                </a:solidFill>
              </a:rPr>
              <a:t>21</a:t>
            </a:r>
            <a:r>
              <a:rPr lang="pt-PT" dirty="0" smtClean="0">
                <a:solidFill>
                  <a:schemeClr val="tx1">
                    <a:lumMod val="75000"/>
                    <a:lumOff val="25000"/>
                  </a:schemeClr>
                </a:solidFill>
              </a:rPr>
              <a:t> </a:t>
            </a:r>
            <a:r>
              <a:rPr lang="pt-PT" dirty="0">
                <a:solidFill>
                  <a:schemeClr val="tx1">
                    <a:lumMod val="75000"/>
                    <a:lumOff val="25000"/>
                  </a:schemeClr>
                </a:solidFill>
              </a:rPr>
              <a:t>citaram pela primeira vez a associação entre sobrevida e temperatura da incubadora e hipotermia. Na revisão dos dados, apenas as crianças com </a:t>
            </a:r>
            <a:r>
              <a:rPr lang="pt-BR" dirty="0">
                <a:solidFill>
                  <a:schemeClr val="tx1">
                    <a:lumMod val="75000"/>
                    <a:lumOff val="25000"/>
                  </a:schemeClr>
                </a:solidFill>
              </a:rPr>
              <a:t>EBP</a:t>
            </a:r>
            <a:r>
              <a:rPr lang="pt-PT" dirty="0">
                <a:solidFill>
                  <a:schemeClr val="tx1">
                    <a:lumMod val="75000"/>
                    <a:lumOff val="25000"/>
                  </a:schemeClr>
                </a:solidFill>
              </a:rPr>
              <a:t> apresentaram maior mortalidade no frio (temperatura da incubadora de </a:t>
            </a:r>
            <a:r>
              <a:rPr lang="pt-PT" dirty="0" smtClean="0">
                <a:solidFill>
                  <a:schemeClr val="tx1">
                    <a:lumMod val="75000"/>
                    <a:lumOff val="25000"/>
                  </a:schemeClr>
                </a:solidFill>
              </a:rPr>
              <a:t>28,7ºC</a:t>
            </a:r>
            <a:r>
              <a:rPr lang="pt-PT" dirty="0">
                <a:solidFill>
                  <a:schemeClr val="tx1">
                    <a:lumMod val="75000"/>
                    <a:lumOff val="25000"/>
                  </a:schemeClr>
                </a:solidFill>
              </a:rPr>
              <a:t>) do que nos grupos quentes (31,7 ºC). Tanto a hipotermia como a hipertermia devem ser evitados durante a estabilização para evitar morbidades comuns. </a:t>
            </a:r>
            <a:r>
              <a:rPr lang="pt-PT" baseline="30000" dirty="0">
                <a:solidFill>
                  <a:schemeClr val="tx1">
                    <a:lumMod val="75000"/>
                    <a:lumOff val="25000"/>
                  </a:schemeClr>
                </a:solidFill>
              </a:rPr>
              <a:t>22</a:t>
            </a:r>
            <a:endParaRPr lang="pt-BR" baseline="30000"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A hipotermia permanece problemática mesmo quando as diretrizes de cuidados térmicos de rotina recomendadas são seguidas na SP. </a:t>
            </a:r>
            <a:endParaRPr lang="pt-BR" dirty="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24579" name="Espaço Reservado para Conteúdo 2"/>
          <p:cNvSpPr>
            <a:spLocks noGrp="1"/>
          </p:cNvSpPr>
          <p:nvPr>
            <p:ph idx="1"/>
          </p:nvPr>
        </p:nvSpPr>
        <p:spPr>
          <a:xfrm>
            <a:off x="1155700" y="2603500"/>
            <a:ext cx="10434638" cy="3416300"/>
          </a:xfrm>
        </p:spPr>
        <p:txBody>
          <a:bodyPr/>
          <a:lstStyle/>
          <a:p>
            <a:pPr algn="just"/>
            <a:r>
              <a:rPr lang="pt-PT" smtClean="0"/>
              <a:t>Bebês EBP apresentam alto risco de desenvolver hipotermia devido a um desequilíbrio entre perda de calor por condução (superfície fria), radiação (paredes frias), evaporação (epiderme fina com permeabilidade aumentada) e convecção (temperatura ambiente fria) para produção de calor (quantidades reduzidas de gordura marrom subcutânea e respostas vasomotoras inadequadas).</a:t>
            </a:r>
            <a:r>
              <a:rPr lang="pt-PT" baseline="30000" smtClean="0"/>
              <a:t>18</a:t>
            </a:r>
            <a:r>
              <a:rPr lang="pt-PT" smtClean="0"/>
              <a:t> </a:t>
            </a:r>
            <a:endParaRPr lang="pt-BR" smtClean="0"/>
          </a:p>
          <a:p>
            <a:pPr algn="just"/>
            <a:r>
              <a:rPr lang="pt-PT" smtClean="0"/>
              <a:t>Existe uma relação de hipotermia com a mortalidade,  um risco aumentado de aproximadamente 30% para cada grau abaixo de 36,5ºC da temperatura corporal</a:t>
            </a:r>
            <a:br>
              <a:rPr lang="pt-PT" smtClean="0"/>
            </a:br>
            <a:r>
              <a:rPr lang="pt-PT" smtClean="0"/>
              <a:t>na admissão. Portanto, as diretrizes atuais de ressuscitação neonatal enfatizam a importância de manter a homeostase térmica durante a estabilização neonatal. </a:t>
            </a:r>
            <a:endParaRPr lang="pt-BR" smtClean="0"/>
          </a:p>
          <a:p>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21938" cy="3416300"/>
          </a:xfrm>
        </p:spPr>
        <p:txBody>
          <a:bodyPr>
            <a:normAutofit/>
          </a:bodyPr>
          <a:lstStyle/>
          <a:p>
            <a:pPr algn="just">
              <a:lnSpc>
                <a:spcPct val="90000"/>
              </a:lnSpc>
            </a:pPr>
            <a:r>
              <a:rPr lang="pt-PT" sz="1700" smtClean="0"/>
              <a:t>Estratégias para minimizar a perda de calor incluem (1) embrulho/envolvimento oclusivo, (2) colchão aquecedor exotérmico, (3) gases de ressuscitação umidificados aquecidos, (4) tampas de polietileno e (5) temperatura SP adequada.</a:t>
            </a:r>
            <a:r>
              <a:rPr lang="pt-PT" sz="1700" baseline="30000" smtClean="0"/>
              <a:t>4</a:t>
            </a:r>
            <a:endParaRPr lang="pt-BR" sz="1700" baseline="30000" smtClean="0"/>
          </a:p>
          <a:p>
            <a:pPr algn="just">
              <a:lnSpc>
                <a:spcPct val="90000"/>
              </a:lnSpc>
            </a:pPr>
            <a:r>
              <a:rPr lang="pt-PT" sz="1700" smtClean="0"/>
              <a:t>Uma revisão Cochrane examinou diferentes barreiras para evitar a perda de calor (por exemplo, filme plástico ou saco, touca na cabeça-plástico ou de tricô). </a:t>
            </a:r>
            <a:r>
              <a:rPr lang="pt-PT" sz="1700" baseline="30000" smtClean="0"/>
              <a:t>23</a:t>
            </a:r>
            <a:r>
              <a:rPr lang="pt-PT" sz="1700" smtClean="0"/>
              <a:t> Envoltórios plásticos ou sacos foram eficazes em redução das perdas de calor em bebês com menos de 28 semanas de gestação (diferença média [95% IC] 0,68ºC [0,45ºC-0,91ºC]). As toucas de plástico foram eficazes na redução das perdas de calor em crianças com menos de 29 semanas de gestação (diferença média [IC 95%] 0,80ºC [0,41ºC-1,19 C]). A revisão da Cochrane concluiu que não havia evidências suficientes para sugerir que tanto os envoltórios plásticos quanto as toucas de plástico reduzem o risco de morte durante a hospitalização,</a:t>
            </a:r>
            <a:r>
              <a:rPr lang="pt-PT" sz="1700" baseline="30000" smtClean="0"/>
              <a:t>23</a:t>
            </a:r>
            <a:r>
              <a:rPr lang="pt-PT" sz="1700" smtClean="0"/>
              <a:t> e que as toucas de tricô não foram eficazes na redução da perda de calor. </a:t>
            </a:r>
            <a:r>
              <a:rPr lang="pt-PT" sz="1700" baseline="30000" smtClean="0"/>
              <a:t>23</a:t>
            </a:r>
            <a:endParaRPr lang="pt-BR" sz="1700" baseline="30000" smtClean="0"/>
          </a:p>
          <a:p>
            <a:pPr>
              <a:lnSpc>
                <a:spcPct val="90000"/>
              </a:lnSpc>
            </a:pPr>
            <a:endParaRPr lang="pt-BR" sz="17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550525" cy="3416300"/>
          </a:xfrm>
        </p:spPr>
        <p:txBody>
          <a:bodyPr>
            <a:normAutofit/>
          </a:bodyPr>
          <a:lstStyle/>
          <a:p>
            <a:pPr algn="just">
              <a:lnSpc>
                <a:spcPct val="90000"/>
              </a:lnSpc>
            </a:pPr>
            <a:r>
              <a:rPr lang="pt-PT" sz="1500" smtClean="0"/>
              <a:t>Usando uma fonte de calor externa (por exemplo, cuidados pele a pele ou um </a:t>
            </a:r>
            <a:br>
              <a:rPr lang="pt-PT" sz="1500" smtClean="0"/>
            </a:br>
            <a:r>
              <a:rPr lang="pt-PT" sz="1500" smtClean="0"/>
              <a:t>colchão térmico) pode efetivamente reduzir o risco de hipotermia em comparação com</a:t>
            </a:r>
            <a:br>
              <a:rPr lang="pt-PT" sz="1500" smtClean="0"/>
            </a:br>
            <a:r>
              <a:rPr lang="pt-PT" sz="1500" smtClean="0"/>
              <a:t>cuidados com a incubadora para bebês.</a:t>
            </a:r>
            <a:r>
              <a:rPr lang="pt-PT" sz="1500" baseline="30000" smtClean="0"/>
              <a:t>23</a:t>
            </a:r>
            <a:r>
              <a:rPr lang="pt-PT" sz="1500" smtClean="0"/>
              <a:t> O uso de colchões térmicos, cuidados pele a pele,  reduz a incidência de hipotermia na admissão em UTIN em bebês com </a:t>
            </a:r>
            <a:r>
              <a:rPr lang="pt-BR" sz="1500" smtClean="0"/>
              <a:t>EBP</a:t>
            </a:r>
            <a:r>
              <a:rPr lang="pt-PT" sz="1500" smtClean="0"/>
              <a:t> (risco relativo [RR]:</a:t>
            </a:r>
            <a:br>
              <a:rPr lang="pt-PT" sz="1500" smtClean="0"/>
            </a:br>
            <a:r>
              <a:rPr lang="pt-PT" sz="1500" smtClean="0"/>
              <a:t>SSC 95% CI, 0,09 [0,01 a 0,64]; colchão térmico 95% CI, 0,30 [0,11-0,83]. </a:t>
            </a:r>
            <a:endParaRPr lang="pt-BR" sz="1500" smtClean="0"/>
          </a:p>
          <a:p>
            <a:pPr algn="just">
              <a:lnSpc>
                <a:spcPct val="90000"/>
              </a:lnSpc>
            </a:pPr>
            <a:r>
              <a:rPr lang="pt-PT" sz="1500" smtClean="0"/>
              <a:t>Envoltórios plásticos ou bolsas, toucas de plástico, cuidado pele a pele, colchões térmicos todos mantêm os bebês prematuros mais quentes, levando a temperaturas mais altas na admissão nas  Unidades Neonatais e menos hipotermia. Além disso, há evidências emergentes de uso de gases umidificados aquecidos para suporte respiratório inicial durante a reanimação neonatal por EBP, resultando em mais lactentes com normotermia comparado com gás seco frio (temperatura média [SD] retal 35,9ºC [0,6] vs 36,4ºC [0,6 ] para coortes frias e aquecidas, respectivamente; P 5.0001).</a:t>
            </a:r>
            <a:endParaRPr lang="pt-BR" sz="1500" smtClean="0"/>
          </a:p>
          <a:p>
            <a:pPr algn="just">
              <a:lnSpc>
                <a:spcPct val="90000"/>
              </a:lnSpc>
            </a:pPr>
            <a:r>
              <a:rPr lang="pt-PT" sz="1500" smtClean="0"/>
              <a:t>Recomenda-se que a temperatura SP seja mantida entre 23°C e 26°C.4</a:t>
            </a:r>
            <a:br>
              <a:rPr lang="pt-PT" sz="1500" smtClean="0"/>
            </a:br>
            <a:r>
              <a:rPr lang="pt-PT" sz="1500" smtClean="0"/>
              <a:t>O estresse pelo frio e a incidência de hipotermia foram reduzidos pelo aumento da temperatura da SP, conforme recomendado pela Organização Mundial da Saúde. </a:t>
            </a:r>
            <a:r>
              <a:rPr lang="pt-PT" sz="1500" baseline="30000" smtClean="0"/>
              <a:t>25</a:t>
            </a:r>
            <a:endParaRPr lang="pt-BR" sz="1500" baseline="30000" smtClean="0"/>
          </a:p>
          <a:p>
            <a:pPr>
              <a:lnSpc>
                <a:spcPct val="90000"/>
              </a:lnSpc>
            </a:pPr>
            <a:endParaRPr lang="pt-BR" sz="15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99725" cy="3416300"/>
          </a:xfrm>
        </p:spPr>
        <p:txBody>
          <a:bodyPr>
            <a:normAutofit/>
          </a:bodyPr>
          <a:lstStyle/>
          <a:p>
            <a:pPr algn="just">
              <a:lnSpc>
                <a:spcPct val="90000"/>
              </a:lnSpc>
            </a:pPr>
            <a:r>
              <a:rPr lang="pt-PT" sz="1500" smtClean="0"/>
              <a:t>Duryea e colaboradores</a:t>
            </a:r>
            <a:r>
              <a:rPr lang="pt-PT" sz="1500" baseline="30000" smtClean="0"/>
              <a:t>26</a:t>
            </a:r>
            <a:r>
              <a:rPr lang="pt-PT" sz="1500" smtClean="0"/>
              <a:t> relataram  que um aumento na temperatura da Sala de Cirurgia de 20ºC para 23ºC no momento da cesariana reduzia a taxa de hipotermia neonatal e materna (sem diminuição mensurável da morbidade neonatal). As diretrizes de ressuscitação neonatal (2015) recomendam que, antes da pré-terapia, a SP esteja à 26ºC seja para bebês com peso menor que 1500 g.</a:t>
            </a:r>
            <a:r>
              <a:rPr lang="pt-PT" sz="1500" baseline="30000" smtClean="0"/>
              <a:t>4</a:t>
            </a:r>
            <a:endParaRPr lang="pt-BR" sz="1500" baseline="30000" smtClean="0"/>
          </a:p>
          <a:p>
            <a:pPr algn="just">
              <a:lnSpc>
                <a:spcPct val="90000"/>
              </a:lnSpc>
            </a:pPr>
            <a:r>
              <a:rPr lang="pt-PT" sz="1500" smtClean="0"/>
              <a:t>Pelo contrário, os bebês nascidos de mães hipertérmicas parecem ter aumentado</a:t>
            </a:r>
            <a:br>
              <a:rPr lang="pt-PT" sz="1500" smtClean="0"/>
            </a:br>
            <a:r>
              <a:rPr lang="pt-PT" sz="1500" smtClean="0"/>
              <a:t>mortalidade neonatal, convulsões e encefalopatia. Embora exista uma associação entre corioamnionite no momento do parto com paralisia cerebral, a hipertermia tem muitos efeitos deletérios sobre o cérebro perinatal, incluindo um aumento na taxa metabólica celular e alteração no fluxo sanguíneo cerebral; liberação de produtos excitotóxicos, como radicais livres e glutamato; e alterações hemostáticas.</a:t>
            </a:r>
            <a:r>
              <a:rPr lang="pt-PT" sz="1500" baseline="30000" smtClean="0"/>
              <a:t>27</a:t>
            </a:r>
            <a:r>
              <a:rPr lang="pt-PT" sz="1500" smtClean="0"/>
              <a:t> </a:t>
            </a:r>
            <a:endParaRPr lang="pt-BR" sz="1500" smtClean="0"/>
          </a:p>
          <a:p>
            <a:pPr algn="just">
              <a:lnSpc>
                <a:spcPct val="90000"/>
              </a:lnSpc>
            </a:pPr>
            <a:r>
              <a:rPr lang="pt-PT" sz="1500" smtClean="0"/>
              <a:t>Portanto, a hipertermia (&gt; 38,0ºC) deve ser evitada durante a estabilização dos bebês com </a:t>
            </a:r>
            <a:r>
              <a:rPr lang="pt-BR" sz="1500" smtClean="0"/>
              <a:t>EBP</a:t>
            </a:r>
            <a:r>
              <a:rPr lang="pt-PT" sz="1500" smtClean="0"/>
              <a:t>.</a:t>
            </a:r>
            <a:r>
              <a:rPr lang="pt-PT" sz="1500" baseline="30000" smtClean="0"/>
              <a:t>4</a:t>
            </a:r>
            <a:r>
              <a:rPr lang="pt-PT" sz="1500" smtClean="0"/>
              <a:t> A evidência atual é limitada pelo pequeno número de bebês incluídos em estudos randomizados. Não há dados de acompanhamento a longo prazo disponíveis para recomendar método para a prática clínica.</a:t>
            </a:r>
            <a:r>
              <a:rPr lang="pt-PT" sz="1500" baseline="30000" smtClean="0"/>
              <a:t>23</a:t>
            </a:r>
            <a:endParaRPr lang="pt-BR" sz="1500" baseline="30000" smtClean="0"/>
          </a:p>
          <a:p>
            <a:pPr algn="just">
              <a:lnSpc>
                <a:spcPct val="90000"/>
              </a:lnSpc>
            </a:pPr>
            <a:endParaRPr lang="pt-BR" sz="150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512425" cy="3416300"/>
          </a:xfrm>
        </p:spPr>
        <p:txBody>
          <a:bodyPr rtlCol="0">
            <a:normAutofit/>
          </a:bodyPr>
          <a:lstStyle/>
          <a:p>
            <a:pPr marL="0" indent="0" fontAlgn="auto">
              <a:spcAft>
                <a:spcPts val="0"/>
              </a:spcAft>
              <a:buFont typeface="Wingdings 3" charset="2"/>
              <a:buNone/>
              <a:defRPr/>
            </a:pPr>
            <a:r>
              <a:rPr lang="pt-PT" b="1" dirty="0">
                <a:solidFill>
                  <a:schemeClr val="tx1">
                    <a:lumMod val="75000"/>
                    <a:lumOff val="25000"/>
                  </a:schemeClr>
                </a:solidFill>
              </a:rPr>
              <a:t>Aspectos Práticos</a:t>
            </a:r>
            <a:endParaRPr lang="pt-BR" b="1"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Medidas ativas devem ser iniciadas e realizadas para evitar hipotermia em bebês com EBP durante a estabilização em SP, incluindo o uso de invólucros de plástico, equipamentos de aquecimento como aquecedor radiante, gases de ressuscitação aquecidos e temperatura SP adequada a 26ºC. Especialmente para bebês nascidos de mães com febre, no entanto, a vigilância na termorregulação deve ser exercida para evitar a hipertermia.</a:t>
            </a:r>
            <a:endParaRPr lang="pt-BR" dirty="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48925" cy="3416300"/>
          </a:xfrm>
        </p:spPr>
        <p:txBody>
          <a:bodyPr>
            <a:normAutofit/>
          </a:bodyPr>
          <a:lstStyle/>
          <a:p>
            <a:pPr marL="0" indent="0" algn="just">
              <a:lnSpc>
                <a:spcPct val="80000"/>
              </a:lnSpc>
              <a:buFont typeface="Wingdings 3" pitchFamily="18" charset="2"/>
              <a:buNone/>
            </a:pPr>
            <a:r>
              <a:rPr lang="pt-PT" sz="1500" b="1" smtClean="0"/>
              <a:t>Suporte respiratório na sala de parto</a:t>
            </a:r>
            <a:endParaRPr lang="pt-BR" sz="1500" b="1" smtClean="0"/>
          </a:p>
          <a:p>
            <a:pPr marL="0" indent="0" algn="just">
              <a:lnSpc>
                <a:spcPct val="80000"/>
              </a:lnSpc>
            </a:pPr>
            <a:r>
              <a:rPr lang="pt-PT" sz="1500" smtClean="0"/>
              <a:t>Embora a maioria das crianças faça a transição fetal para neonatal sem ajuda,</a:t>
            </a:r>
            <a:r>
              <a:rPr lang="pt-PT" sz="1500" baseline="30000" smtClean="0"/>
              <a:t>28</a:t>
            </a:r>
            <a:r>
              <a:rPr lang="pt-PT" sz="1500" smtClean="0"/>
              <a:t/>
            </a:r>
            <a:br>
              <a:rPr lang="pt-PT" sz="1500" smtClean="0"/>
            </a:br>
            <a:r>
              <a:rPr lang="pt-PT" sz="1500" smtClean="0"/>
              <a:t>os recém-nascidos prematuros freqüentemente precisam de suporte respiratório ao nascimento.</a:t>
            </a:r>
            <a:r>
              <a:rPr lang="pt-PT" sz="1500" baseline="30000" smtClean="0"/>
              <a:t>28</a:t>
            </a:r>
            <a:r>
              <a:rPr lang="pt-PT" sz="1500" smtClean="0"/>
              <a:t> Esses bebês muitas vezes têm dificuldade em estabelecer uma respiração efetiva após o nascimento devido a problemas estruturais imaturos, pulmões deficientes em surfactante e não suportados por uma parede torácica rígida,</a:t>
            </a:r>
            <a:r>
              <a:rPr lang="pt-PT" sz="1500" baseline="30000" smtClean="0"/>
              <a:t>1</a:t>
            </a:r>
            <a:r>
              <a:rPr lang="pt-PT" sz="1500" smtClean="0"/>
              <a:t> o que pode fazer com que os pulmões de recém-nascidos muito pré-termo sejam  mais suscetíveis a lesões. </a:t>
            </a:r>
            <a:endParaRPr lang="pt-BR" sz="1500" smtClean="0"/>
          </a:p>
          <a:p>
            <a:pPr marL="0" indent="0" algn="just">
              <a:lnSpc>
                <a:spcPct val="80000"/>
              </a:lnSpc>
            </a:pPr>
            <a:r>
              <a:rPr lang="pt-PT" sz="1500" smtClean="0"/>
              <a:t>Durante a transição de RN respirando espontaneamente, a pressão positiva contínua nas vias aéreas (CPAP) tem sido defendida no início do suporte respiratório, para facilitar o estabelecimento precoce de uma capacidade residual funcional eficaz, a redução do atelectotrauma e a melhora da oxigenação. </a:t>
            </a:r>
            <a:r>
              <a:rPr lang="pt-PT" sz="1500" baseline="30000" smtClean="0"/>
              <a:t>29–33</a:t>
            </a:r>
            <a:r>
              <a:rPr lang="pt-PT" sz="1500" smtClean="0"/>
              <a:t> Se uma criança não iniciar a respiração espontânea, as diretrizes de ressucitação do recém-nascido  recomendam ventilação com pressão positiva (VPP) via face máscara</a:t>
            </a:r>
            <a:r>
              <a:rPr lang="pt-PT" sz="1500" baseline="30000" smtClean="0"/>
              <a:t>4</a:t>
            </a:r>
            <a:r>
              <a:rPr lang="pt-PT" sz="1500" smtClean="0"/>
              <a:t> para estabelecer a capacidade residual funcional, facilitar a troca gasosa, fornecer um volume corrente adequado e iniciar a respiração espontânea, sem danificar o pulmão.</a:t>
            </a:r>
            <a:r>
              <a:rPr lang="pt-PT" sz="1500" baseline="30000" smtClean="0"/>
              <a:t>1</a:t>
            </a:r>
            <a:r>
              <a:rPr lang="pt-PT" sz="1500" smtClean="0"/>
              <a:t> Além disso, uma inflação sustentada (SI) pode ajudar a eliminação de líquido pulmonar, o recrutamento da capacidade residual funcional, </a:t>
            </a:r>
            <a:r>
              <a:rPr lang="pt-PT" sz="1500" baseline="30000" smtClean="0"/>
              <a:t>34</a:t>
            </a:r>
            <a:r>
              <a:rPr lang="pt-PT" sz="1500" smtClean="0"/>
              <a:t> e pressão expiratória final positiva, impedindo o colapso e abertura dos alvéolos.</a:t>
            </a:r>
            <a:r>
              <a:rPr lang="pt-PT" sz="1500" baseline="30000" smtClean="0"/>
              <a:t>34</a:t>
            </a:r>
            <a:endParaRPr lang="pt-BR" sz="1500" baseline="30000" smtClean="0"/>
          </a:p>
          <a:p>
            <a:pPr marL="0" indent="0">
              <a:lnSpc>
                <a:spcPct val="80000"/>
              </a:lnSpc>
            </a:pPr>
            <a:endParaRPr lang="pt-BR" sz="15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21938" cy="3416300"/>
          </a:xfrm>
        </p:spPr>
        <p:txBody>
          <a:bodyPr>
            <a:normAutofit/>
          </a:bodyPr>
          <a:lstStyle/>
          <a:p>
            <a:pPr marL="0" indent="0">
              <a:lnSpc>
                <a:spcPct val="80000"/>
              </a:lnSpc>
              <a:buFont typeface="Wingdings 3" pitchFamily="18" charset="2"/>
              <a:buNone/>
            </a:pPr>
            <a:r>
              <a:rPr lang="pt-PT" sz="1400" b="1" smtClean="0"/>
              <a:t>PRESSÃO POSITIVA CONTÍNUA NAS VIAS AÉREAS</a:t>
            </a:r>
            <a:endParaRPr lang="pt-BR" sz="1400" b="1" smtClean="0"/>
          </a:p>
          <a:p>
            <a:pPr marL="0" indent="0" algn="just">
              <a:lnSpc>
                <a:spcPct val="80000"/>
              </a:lnSpc>
            </a:pPr>
            <a:r>
              <a:rPr lang="pt-PT" sz="1400" smtClean="0"/>
              <a:t>Estudos observacionais na época anterior ao uso generalizado de esteróides pré-natais e</a:t>
            </a:r>
            <a:br>
              <a:rPr lang="pt-PT" sz="1400" smtClean="0"/>
            </a:br>
            <a:r>
              <a:rPr lang="pt-PT" sz="1400" smtClean="0"/>
              <a:t>a introdução do surfactante e da era pós-surfactante, documentou uma associação entre menores taxas de DBP e aumento do uso de CPAP nasal na SP.</a:t>
            </a:r>
            <a:r>
              <a:rPr lang="pt-PT" sz="1400" baseline="30000" smtClean="0"/>
              <a:t>31</a:t>
            </a:r>
            <a:endParaRPr lang="pt-BR" sz="1400" baseline="30000" smtClean="0"/>
          </a:p>
          <a:p>
            <a:pPr marL="0" indent="0" algn="just">
              <a:lnSpc>
                <a:spcPct val="80000"/>
              </a:lnSpc>
            </a:pPr>
            <a:r>
              <a:rPr lang="pt-PT" sz="1400" smtClean="0"/>
              <a:t>Estudos comparando centros predominantemente usando CPAP nasal em SP com centros que usam ventilação mecânica precoce (VM) e a administração de surfactante, relatou taxas mais baixas de BPD nos centros com foco em CPAP nasal.</a:t>
            </a:r>
            <a:r>
              <a:rPr lang="pt-PT" sz="1400" baseline="30000" smtClean="0"/>
              <a:t>35–37</a:t>
            </a:r>
            <a:r>
              <a:rPr lang="pt-PT" sz="1400" smtClean="0"/>
              <a:t> </a:t>
            </a:r>
            <a:endParaRPr lang="pt-BR" sz="1400" smtClean="0"/>
          </a:p>
          <a:p>
            <a:pPr marL="0" indent="0" algn="just">
              <a:lnSpc>
                <a:spcPct val="80000"/>
              </a:lnSpc>
            </a:pPr>
            <a:r>
              <a:rPr lang="pt-PT" sz="1400" smtClean="0"/>
              <a:t>Van Marter e colegas </a:t>
            </a:r>
            <a:r>
              <a:rPr lang="pt-PT" sz="1400" baseline="30000" smtClean="0"/>
              <a:t>37</a:t>
            </a:r>
            <a:r>
              <a:rPr lang="pt-PT" sz="1400" smtClean="0"/>
              <a:t> relataram altas taxas de DBP em centros com foco em VM (75% vs 29%) e aumento do uso de surfactante (45% vs 10%) em comparação com centros com uso predominante de CPAP nasal precoce. </a:t>
            </a:r>
            <a:endParaRPr lang="pt-BR" sz="1400" smtClean="0"/>
          </a:p>
          <a:p>
            <a:pPr marL="0" indent="0" algn="just">
              <a:lnSpc>
                <a:spcPct val="80000"/>
              </a:lnSpc>
            </a:pPr>
            <a:r>
              <a:rPr lang="pt-PT" sz="1400" smtClean="0"/>
              <a:t>Esses relatos estimularam grandes estudos controlados e randomizados a comparara CPAP nasal com intubação endotraqueal precoce ao nascimento. Uma análise conjunta de um total de 2782 bebês prematuros com menos de 29 semanas de gestação (1296 bebês no grupo de CPAP nasal e 1486 no grupo de intubação) mostrou um benefício significativo para o resultado combinado de morte ou DBP, ou ambos, na 36 semanas gestação corrigida para bebês tratados com CPAP nasal (RR [IC 95%] 0,91 [0,84–0,99]; diferença de risco -0,04, -0,07 a 0,00; número necessário para tratar 25). Isso sugere que 1 criança poderia sobreviver até 36 semanas sem DBP para cada 25 bebês tratados com CPAP nasal na SP, em vez de ser intubada.</a:t>
            </a:r>
            <a:r>
              <a:rPr lang="pt-PT" sz="1400" baseline="30000" smtClean="0"/>
              <a:t>31</a:t>
            </a:r>
            <a:endParaRPr lang="pt-BR" sz="1400" baseline="30000" smtClean="0"/>
          </a:p>
          <a:p>
            <a:pPr marL="0" indent="0">
              <a:lnSpc>
                <a:spcPct val="80000"/>
              </a:lnSpc>
              <a:buFont typeface="Wingdings 3" pitchFamily="18" charset="2"/>
              <a:buNone/>
            </a:pPr>
            <a:endParaRPr lang="pt-BR" sz="14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61625" cy="3416300"/>
          </a:xfrm>
        </p:spPr>
        <p:txBody>
          <a:bodyPr rtlCol="0">
            <a:normAutofit fontScale="85000" lnSpcReduction="10000"/>
          </a:bodyPr>
          <a:lstStyle/>
          <a:p>
            <a:pPr marL="0" indent="0" fontAlgn="auto">
              <a:spcAft>
                <a:spcPts val="0"/>
              </a:spcAft>
              <a:buFont typeface="Wingdings 3" charset="2"/>
              <a:buNone/>
              <a:defRPr/>
            </a:pPr>
            <a:r>
              <a:rPr lang="pt-PT" b="1" dirty="0">
                <a:solidFill>
                  <a:schemeClr val="tx1">
                    <a:lumMod val="75000"/>
                    <a:lumOff val="25000"/>
                  </a:schemeClr>
                </a:solidFill>
              </a:rPr>
              <a:t>INFLAÇÃO SUSTENTADA</a:t>
            </a:r>
            <a:endParaRPr lang="pt-BR" b="1"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Estudos em animais relataram que o a inflação sustentada (1) melhora a complacência pulmonar sem efeitos circulatórios, </a:t>
            </a:r>
            <a:r>
              <a:rPr lang="pt-PT" baseline="30000" dirty="0">
                <a:solidFill>
                  <a:schemeClr val="tx1">
                    <a:lumMod val="75000"/>
                    <a:lumOff val="25000"/>
                  </a:schemeClr>
                </a:solidFill>
              </a:rPr>
              <a:t>38</a:t>
            </a:r>
            <a:r>
              <a:rPr lang="pt-PT" dirty="0">
                <a:solidFill>
                  <a:schemeClr val="tx1">
                    <a:lumMod val="75000"/>
                    <a:lumOff val="25000"/>
                  </a:schemeClr>
                </a:solidFill>
              </a:rPr>
              <a:t> (2) atinge a aeração pulmonar de maneira mais uniforme, </a:t>
            </a:r>
            <a:r>
              <a:rPr lang="pt-PT" baseline="30000" dirty="0">
                <a:solidFill>
                  <a:schemeClr val="tx1">
                    <a:lumMod val="75000"/>
                    <a:lumOff val="25000"/>
                  </a:schemeClr>
                </a:solidFill>
              </a:rPr>
              <a:t>39</a:t>
            </a:r>
            <a:r>
              <a:rPr lang="pt-PT" dirty="0">
                <a:solidFill>
                  <a:schemeClr val="tx1">
                    <a:lumMod val="75000"/>
                    <a:lumOff val="25000"/>
                  </a:schemeClr>
                </a:solidFill>
              </a:rPr>
              <a:t> (3) tem um volume inspiratório aumentado e maior capacidade residual funcional, comparado com VPP sozinha, </a:t>
            </a:r>
            <a:r>
              <a:rPr lang="pt-PT" baseline="30000" dirty="0">
                <a:solidFill>
                  <a:schemeClr val="tx1">
                    <a:lumMod val="75000"/>
                    <a:lumOff val="25000"/>
                  </a:schemeClr>
                </a:solidFill>
              </a:rPr>
              <a:t>34</a:t>
            </a:r>
            <a:r>
              <a:rPr lang="pt-PT" dirty="0">
                <a:solidFill>
                  <a:schemeClr val="tx1">
                    <a:lumMod val="75000"/>
                    <a:lumOff val="25000"/>
                  </a:schemeClr>
                </a:solidFill>
              </a:rPr>
              <a:t> e (4) não causa superdistensão dos pulmões.</a:t>
            </a:r>
            <a:endParaRPr lang="pt-BR"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Estudos observacionais que usaram inflação sustentada durante a estabilização na SP relataram uma redução significativa nas taxas de intubação e VM, DBP e uso de oxigênio, </a:t>
            </a:r>
            <a:r>
              <a:rPr lang="pt-PT" baseline="30000" dirty="0">
                <a:solidFill>
                  <a:schemeClr val="tx1">
                    <a:lumMod val="75000"/>
                    <a:lumOff val="25000"/>
                  </a:schemeClr>
                </a:solidFill>
              </a:rPr>
              <a:t>41</a:t>
            </a:r>
            <a:r>
              <a:rPr lang="pt-PT" dirty="0">
                <a:solidFill>
                  <a:schemeClr val="tx1">
                    <a:lumMod val="75000"/>
                    <a:lumOff val="25000"/>
                  </a:schemeClr>
                </a:solidFill>
              </a:rPr>
              <a:t> essa informação levou a vários projetos de analises de ensaios clínicos randomizados a comparar a inflação sustentada com a VPP isolada. Te Pas e colegas </a:t>
            </a:r>
            <a:r>
              <a:rPr lang="pt-PT" baseline="30000" dirty="0">
                <a:solidFill>
                  <a:schemeClr val="tx1">
                    <a:lumMod val="75000"/>
                    <a:lumOff val="25000"/>
                  </a:schemeClr>
                </a:solidFill>
              </a:rPr>
              <a:t>42</a:t>
            </a:r>
            <a:r>
              <a:rPr lang="pt-PT" dirty="0">
                <a:solidFill>
                  <a:schemeClr val="tx1">
                    <a:lumMod val="75000"/>
                    <a:lumOff val="25000"/>
                  </a:schemeClr>
                </a:solidFill>
              </a:rPr>
              <a:t> compararam duas abordagens diferentes em SP - fornecidas por meio de uma peça em T e seguidas por CPAP nasal precoce em comparação com a VPP com uma bolsa autoinflável. Eles relataram uma redução significativa na intubação na SP e DBP com inflação sustentada e CPAP nasal precoce, em comparação com o suporte ventilatório tradicional na SP. Os estudos comparando inflação sustentada com CPAP nasal com CPAP isolado não encontraram diferença na DBP nos dois grupos, apesar da redução na necessidade de VM nas primeiras 72 horas.</a:t>
            </a:r>
            <a:r>
              <a:rPr lang="pt-PT" baseline="30000" dirty="0">
                <a:solidFill>
                  <a:schemeClr val="tx1">
                    <a:lumMod val="75000"/>
                    <a:lumOff val="25000"/>
                  </a:schemeClr>
                </a:solidFill>
              </a:rPr>
              <a:t>43,44</a:t>
            </a:r>
            <a:endParaRPr lang="pt-BR" baseline="30000" dirty="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48925" cy="3416300"/>
          </a:xfrm>
        </p:spPr>
        <p:txBody>
          <a:bodyPr>
            <a:normAutofit/>
          </a:bodyPr>
          <a:lstStyle/>
          <a:p>
            <a:pPr algn="just"/>
            <a:r>
              <a:rPr lang="pt-PT" sz="1700" smtClean="0"/>
              <a:t>Uma recente metanálise de inflação sustentada em SP relatou uma redução significativa na necessidade de VM nas primeiras 72 horas após o nascimento no grupo de pacientes com IC (RR [IC95%] 0,87 [0,77–0,97]; número necessário para tratar 10.</a:t>
            </a:r>
            <a:r>
              <a:rPr lang="pt-PT" sz="1700" baseline="30000" smtClean="0"/>
              <a:t>45</a:t>
            </a:r>
            <a:r>
              <a:rPr lang="pt-PT" sz="1700" smtClean="0"/>
              <a:t> No entanto, a mortalidade neonatal e a DBP foram semelhantes, entre os dois grupos. Mais preocupante foi o aumento do tratamento da persistência do canal arterial em neonatos que receberam inflação sustentada (RR [95% CI] 1,27 [1,05-1,54], número necessário para causar dano 10).</a:t>
            </a:r>
            <a:r>
              <a:rPr lang="pt-PT" sz="1700" baseline="30000" smtClean="0"/>
              <a:t>45</a:t>
            </a:r>
            <a:endParaRPr lang="pt-BR" sz="1700" baseline="30000" smtClean="0"/>
          </a:p>
          <a:p>
            <a:pPr algn="just"/>
            <a:r>
              <a:rPr lang="pt-PT" sz="1700" smtClean="0"/>
              <a:t>Os investigadores especularam que o estabelecimento precoce de capacidade residual funcional associado à redução da resistência vascular pulmonar pode induzir o rápido desenvolvimento do desvio de canal da esquerda para a direita, através do ducto.</a:t>
            </a:r>
            <a:r>
              <a:rPr lang="pt-PT" sz="1700" baseline="30000" smtClean="0"/>
              <a:t>45</a:t>
            </a:r>
            <a:r>
              <a:rPr lang="pt-PT" sz="1700" smtClean="0"/>
              <a:t> Uma recente revisão Cochrane,</a:t>
            </a:r>
            <a:r>
              <a:rPr lang="pt-PT" sz="1700" baseline="30000" smtClean="0"/>
              <a:t>46</a:t>
            </a:r>
            <a:r>
              <a:rPr lang="pt-PT" sz="1700" smtClean="0"/>
              <a:t> que foi limitada a crianças que receberam insuflações sustentdas versus insuflação padrão controladas por pressão de 15 segundos, não relataram diferenças na mortalidade, intubação nos primeiros 3 dias de vida ou DBP.</a:t>
            </a:r>
            <a:endParaRPr lang="pt-BR" sz="1700" smtClean="0"/>
          </a:p>
          <a:p>
            <a:endParaRPr lang="pt-BR" sz="17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3795" name="Espaço Reservado para Conteúdo 2"/>
          <p:cNvSpPr>
            <a:spLocks noGrp="1"/>
          </p:cNvSpPr>
          <p:nvPr>
            <p:ph idx="1"/>
          </p:nvPr>
        </p:nvSpPr>
        <p:spPr>
          <a:xfrm>
            <a:off x="1155700" y="2603500"/>
            <a:ext cx="10345738" cy="3416300"/>
          </a:xfrm>
        </p:spPr>
        <p:txBody>
          <a:bodyPr/>
          <a:lstStyle/>
          <a:p>
            <a:pPr algn="just"/>
            <a:r>
              <a:rPr lang="pt-PT" smtClean="0"/>
              <a:t>Além disso, existem vários fatores que podem influenciar consideravelmente a eficácia de qualquer intervenção da inflação sustentada, incluindo (1) habilidade da equipe clínica, (2) interface pela qual uma inflação sustentada é entregue, </a:t>
            </a:r>
            <a:r>
              <a:rPr lang="pt-PT" baseline="30000" smtClean="0"/>
              <a:t>47</a:t>
            </a:r>
            <a:r>
              <a:rPr lang="pt-PT" smtClean="0"/>
              <a:t> (3) esforço respiratório intrínseco de um bebê, </a:t>
            </a:r>
            <a:r>
              <a:rPr lang="pt-PT" baseline="30000" smtClean="0"/>
              <a:t>48</a:t>
            </a:r>
            <a:r>
              <a:rPr lang="pt-PT" smtClean="0"/>
              <a:t> e (4) vazamento de máscara.</a:t>
            </a:r>
            <a:r>
              <a:rPr lang="pt-PT" baseline="30000" smtClean="0"/>
              <a:t>48</a:t>
            </a:r>
            <a:r>
              <a:rPr lang="pt-PT" smtClean="0"/>
              <a:t> Isso sugere que uma inflação sustentada pode não ser a melhor abordagem em todos os neonatos apneicos. Esses dados sugerem que mais estudos são necessários antes que a inflação sustentada possa ser rotineiramente usado na SP. Atualmente, estudos que comparam inflação sustentada com VPP estão em andamento </a:t>
            </a:r>
            <a:r>
              <a:rPr lang="pt-PT" baseline="30000" smtClean="0"/>
              <a:t>49</a:t>
            </a:r>
            <a:r>
              <a:rPr lang="pt-PT" smtClean="0"/>
              <a:t> e seus resultados podem ajudar a informar o próximo ciclo das diretrizes de reanimação neonatal em 2020. Até que novos resultados estejam disponíveis, a inflação sustentada deve ser limitada a ensaios clínicos.</a:t>
            </a:r>
            <a:endParaRPr lang="pt-BR" smtClean="0"/>
          </a:p>
          <a:p>
            <a:endParaRPr lang="pt-BR"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61625" cy="3416300"/>
          </a:xfrm>
        </p:spPr>
        <p:txBody>
          <a:bodyPr>
            <a:normAutofit/>
          </a:bodyPr>
          <a:lstStyle/>
          <a:p>
            <a:pPr marL="0" indent="0">
              <a:buFont typeface="Wingdings 3" pitchFamily="18" charset="2"/>
              <a:buNone/>
            </a:pPr>
            <a:r>
              <a:rPr lang="pt-PT" b="1" smtClean="0"/>
              <a:t>USO DE OXIGÊNIO NA SALA DE PARTO</a:t>
            </a:r>
            <a:endParaRPr lang="pt-BR" b="1" smtClean="0"/>
          </a:p>
          <a:p>
            <a:pPr marL="0" indent="0" algn="just"/>
            <a:r>
              <a:rPr lang="pt-PT" smtClean="0"/>
              <a:t>Em 2010, as diretrizes de ressuscitação neonatal recomendaram o uso de ar combinado e oxigênio para bebês nascidos com menos de 32 semanas de gestação, e que a FIO2 deveria ser guiada pela oximetria de pulso.</a:t>
            </a:r>
            <a:r>
              <a:rPr lang="pt-PT" baseline="30000" smtClean="0"/>
              <a:t>50</a:t>
            </a:r>
            <a:r>
              <a:rPr lang="pt-PT" smtClean="0"/>
              <a:t> Essas diretrizes afirmavam que a ressuscitação deveria ser iniciada com ar em bebês menos de 32 semanas de gestação.</a:t>
            </a:r>
            <a:r>
              <a:rPr lang="pt-PT" baseline="30000" smtClean="0"/>
              <a:t>51</a:t>
            </a:r>
            <a:r>
              <a:rPr lang="pt-PT" smtClean="0"/>
              <a:t> Em 2015, as diretrizes fizeram uma forte recomendação para iniciar a estabilização de prematuros com menos de 35 semanas de gestação com menor fração inicial de oxigênio inspirado (FIO2) 0,21–0,3 e não mais FIO2 &gt; 0,65 .</a:t>
            </a:r>
            <a:r>
              <a:rPr lang="pt-PT" baseline="30000" smtClean="0"/>
              <a:t>4</a:t>
            </a:r>
            <a:r>
              <a:rPr lang="pt-PT" smtClean="0"/>
              <a:t> </a:t>
            </a:r>
            <a:endParaRPr lang="pt-BR" smtClean="0"/>
          </a:p>
          <a:p>
            <a:pPr marL="0" indent="0"/>
            <a:endParaRPr lang="pt-BR"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5843" name="Espaço Reservado para Conteúdo 2"/>
          <p:cNvSpPr>
            <a:spLocks noGrp="1"/>
          </p:cNvSpPr>
          <p:nvPr>
            <p:ph idx="1"/>
          </p:nvPr>
        </p:nvSpPr>
        <p:spPr>
          <a:xfrm>
            <a:off x="1155700" y="2603500"/>
            <a:ext cx="10383838" cy="3416300"/>
          </a:xfrm>
        </p:spPr>
        <p:txBody>
          <a:bodyPr/>
          <a:lstStyle/>
          <a:p>
            <a:pPr algn="just"/>
            <a:r>
              <a:rPr lang="pt-PT" smtClean="0"/>
              <a:t>Essa abordagem é apoiada por alguns pequenos estudos comparando diferentes concentrações de oxigênio durante a ressuscitação neonatal no nascimento. Wang e colegas</a:t>
            </a:r>
            <a:r>
              <a:rPr lang="pt-PT" baseline="30000" smtClean="0"/>
              <a:t>52</a:t>
            </a:r>
            <a:r>
              <a:rPr lang="pt-PT" smtClean="0"/>
              <a:t> relataram que bebês prematuros ventilados com ar necessitaram de oxigênio para atingir a saturação de oxigênio alvo medida pela oximetria de pulso (SpO2) e superar a bradicardia. Embora os bebês com EBP tenham sido ressuscitados com uma FiO2 inicial de 0,3 em comparação a 0,9, reduziram o estresse oxidativo e o risco de DBP.</a:t>
            </a:r>
            <a:r>
              <a:rPr lang="pt-PT" baseline="30000" smtClean="0"/>
              <a:t>53</a:t>
            </a:r>
            <a:r>
              <a:rPr lang="pt-PT" smtClean="0"/>
              <a:t> Não houve diferença no risco geral de morte ou outras morbidades prévias comuns quando a ressuscitação é iniciada no parto com menor (</a:t>
            </a:r>
            <a:r>
              <a:rPr lang="pt-PT" u="sng" smtClean="0"/>
              <a:t>&lt;</a:t>
            </a:r>
            <a:r>
              <a:rPr lang="pt-PT" smtClean="0"/>
              <a:t>0,30) ou maior (</a:t>
            </a:r>
            <a:r>
              <a:rPr lang="pt-PT" u="sng" smtClean="0"/>
              <a:t>&gt;</a:t>
            </a:r>
            <a:r>
              <a:rPr lang="pt-PT" smtClean="0"/>
              <a:t> 0,6) FIO2 em lactentes menores ou iguais a 28+6 semanas de gestação.</a:t>
            </a:r>
            <a:r>
              <a:rPr lang="pt-PT" baseline="30000" smtClean="0"/>
              <a:t>52–54</a:t>
            </a:r>
            <a:r>
              <a:rPr lang="pt-PT" smtClean="0"/>
              <a:t> Os resultados opostos para testes mascarados e não mascarados podem representar um erro tipo I, enfatizando a necessidade de estudos maiores e bem desenhados.</a:t>
            </a:r>
            <a:r>
              <a:rPr lang="pt-PT" baseline="30000" smtClean="0"/>
              <a:t>55</a:t>
            </a:r>
            <a:endParaRPr lang="pt-BR" baseline="30000" smtClean="0"/>
          </a:p>
          <a:p>
            <a:pPr algn="just"/>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34638" cy="3416300"/>
          </a:xfrm>
        </p:spPr>
        <p:txBody>
          <a:bodyPr>
            <a:normAutofit/>
          </a:bodyPr>
          <a:lstStyle/>
          <a:p>
            <a:pPr algn="just">
              <a:lnSpc>
                <a:spcPct val="90000"/>
              </a:lnSpc>
            </a:pPr>
            <a:r>
              <a:rPr lang="pt-PT" smtClean="0"/>
              <a:t>Uma recente metanálise com 677 bebês prematuros menores ou iguais a 32 semanas de gestação não mostrou diferenças na morbidade, com uma tendência a menor mortalidade no grupo de oxigênio inferior (0,21-0,3 FIO2) comparado com o maior (0,6-1,0 FIO2). grupo de oxigênio. Estes dados apóiam as recomendações atuais de reanimação neonatal para iniciar estabilização de bebês prematuros com menos de 35 semanas de gestação com menor FIO2 inicial (0,21–0,3) e não maior FIO2 (&gt; 0,65) .</a:t>
            </a:r>
            <a:r>
              <a:rPr lang="pt-PT" baseline="30000" smtClean="0"/>
              <a:t>4</a:t>
            </a:r>
            <a:endParaRPr lang="pt-BR" baseline="30000" smtClean="0"/>
          </a:p>
          <a:p>
            <a:pPr algn="just">
              <a:lnSpc>
                <a:spcPct val="90000"/>
              </a:lnSpc>
            </a:pPr>
            <a:r>
              <a:rPr lang="pt-PT" smtClean="0"/>
              <a:t>Há evidências recentes, no entanto, de vários estudos que iniciaram a estabilização de bebês com EBP com FIO2 mais baixa (0,21–0,3), podem aumentar as morbidades e a mortalidade nesses lactentes. O teste de Oxigenação Específica na Ressuscitação de Bebês Prematuros e seu Resultado de Desenvolvimento (TO2RPIDO) comparou a FiO2 de 1,0 versus 0,21 durante a ressuscitação na SP de bebês prematuros com menos de 32 semanas visando a SpO2 65% a 95% até 5 minutos e 85% para 95% até a admissão. </a:t>
            </a:r>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74325" cy="3416300"/>
          </a:xfrm>
        </p:spPr>
        <p:txBody>
          <a:bodyPr>
            <a:normAutofit/>
          </a:bodyPr>
          <a:lstStyle/>
          <a:p>
            <a:pPr algn="just">
              <a:lnSpc>
                <a:spcPct val="80000"/>
              </a:lnSpc>
            </a:pPr>
            <a:r>
              <a:rPr lang="pt-PT" sz="1700" smtClean="0"/>
              <a:t>Os desfechos do estudo foram mortalidade e resultado do neurodesenvolvimento aos 2 anos de idade corrigida; no entanto, o ensaio  foi fechado prematuramente devido à lentidão na inscrição. Em 2015, Oei e colegas relataram que a mortalidade foi de 16,2% versus 6% no grupo de 0,21 versus 1,0 de FIO2 (P= 0,013), mas apenas em um subgrupo de bebês com menos de 29 semanas de gestação.</a:t>
            </a:r>
            <a:r>
              <a:rPr lang="pt-PT" sz="1700" baseline="30000" smtClean="0"/>
              <a:t>57</a:t>
            </a:r>
          </a:p>
          <a:p>
            <a:pPr algn="just">
              <a:lnSpc>
                <a:spcPct val="80000"/>
              </a:lnSpc>
            </a:pPr>
            <a:r>
              <a:rPr lang="pt-PT" sz="1700" smtClean="0"/>
              <a:t>Em 2006, o Programa Canadense de Ressuscitação Neonatal recomendou o uso de</a:t>
            </a:r>
            <a:br>
              <a:rPr lang="pt-PT" sz="1700" smtClean="0"/>
            </a:br>
            <a:r>
              <a:rPr lang="pt-PT" sz="1700" smtClean="0"/>
              <a:t>ar ambiente ou uma concentração intermediária de oxigênio (por exemplo, 0.3–0.4 FIO2) em bebês prematuros e para ajustar a FIO2 de acordo com os valores de SpO2. Rabi e colegas </a:t>
            </a:r>
            <a:r>
              <a:rPr lang="pt-PT" sz="1700" baseline="30000" smtClean="0"/>
              <a:t>58</a:t>
            </a:r>
            <a:r>
              <a:rPr lang="pt-PT" sz="1700" smtClean="0"/>
              <a:t> compararam pré-épocas (uso de 1,0 FIO2) e pós-´rpocas (titulação de FIO2) sobre os efeitos nos resultados neonatais. O odds ratio ajustado (AOR) para o desfecho primário de lesão neurológica grave ou morte foi maior no grupo de oxigênio inferior (AOR 1.36; 95% CI, 1.11–1.66) do que aqueles ressuscitados em oxigênio a 100% (AOR 1.33; , 1,04-1,69).</a:t>
            </a:r>
            <a:br>
              <a:rPr lang="pt-PT" sz="1700" smtClean="0"/>
            </a:br>
            <a:r>
              <a:rPr lang="pt-PT" sz="1700" smtClean="0"/>
              <a:t>Esses estudos </a:t>
            </a:r>
            <a:r>
              <a:rPr lang="pt-PT" sz="1700" baseline="30000" smtClean="0"/>
              <a:t>57,58</a:t>
            </a:r>
            <a:r>
              <a:rPr lang="pt-PT" sz="1700" smtClean="0"/>
              <a:t> (publicados após as diretrizes atuais de reanimação neonatal) sugerem que as recomendações atuais não refletem o atual estado de incerteza em relação à melhor FIO2 inicial para crianças com EBP e, certamente, não como titular otimamente a FIO2.</a:t>
            </a:r>
            <a:r>
              <a:rPr lang="pt-PT" sz="1700" baseline="30000" smtClean="0"/>
              <a:t>55</a:t>
            </a:r>
            <a:endParaRPr lang="pt-BR" sz="1700" baseline="300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602913" cy="3416300"/>
          </a:xfrm>
        </p:spPr>
        <p:txBody>
          <a:bodyPr>
            <a:normAutofit/>
          </a:bodyPr>
          <a:lstStyle/>
          <a:p>
            <a:pPr marL="0" indent="0">
              <a:lnSpc>
                <a:spcPct val="80000"/>
              </a:lnSpc>
              <a:buFont typeface="Wingdings 3" pitchFamily="18" charset="2"/>
              <a:buNone/>
            </a:pPr>
            <a:r>
              <a:rPr lang="pt-PT" sz="1700" b="1" smtClean="0"/>
              <a:t>Aspectos Práticos</a:t>
            </a:r>
            <a:endParaRPr lang="pt-BR" sz="1700" b="1" smtClean="0"/>
          </a:p>
          <a:p>
            <a:pPr marL="0" indent="0" algn="just">
              <a:lnSpc>
                <a:spcPct val="80000"/>
              </a:lnSpc>
            </a:pPr>
            <a:r>
              <a:rPr lang="pt-PT" sz="1700" smtClean="0"/>
              <a:t>Desde as recomendações de diretrizes de ressuscitação de 2010, houve uma mudança na prática em centros que usam oxigênio a 100% para iniciar a ressuscitação. No geral, o número de unidades iniciadas a 100% de oxigênio diminuiu de 56,3% (36/64) para 6,3% (4/64) e a taxa de uso de oxigênio maior que 40% diminuiu de 76,6% (49/64) para 9,4 % (6/64).</a:t>
            </a:r>
            <a:r>
              <a:rPr lang="pt-PT" sz="1700" baseline="30000" smtClean="0"/>
              <a:t>59</a:t>
            </a:r>
            <a:r>
              <a:rPr lang="pt-PT" sz="1700" smtClean="0"/>
              <a:t> </a:t>
            </a:r>
            <a:r>
              <a:rPr lang="pt-PT" sz="1700" smtClean="0">
                <a:solidFill>
                  <a:srgbClr val="3366FF"/>
                </a:solidFill>
              </a:rPr>
              <a:t>Para a reanimação e estabilização de bebês com EBP ao nascimento</a:t>
            </a:r>
            <a:r>
              <a:rPr lang="pt-PT" sz="1700" smtClean="0"/>
              <a:t>, enquanto se aguarda pelos resultados de estudos maiores e bem desenhados sobre a comparação de concentrações baixas versus altas de oxigênio, </a:t>
            </a:r>
            <a:r>
              <a:rPr lang="pt-PT" sz="1700" smtClean="0">
                <a:solidFill>
                  <a:srgbClr val="3366FF"/>
                </a:solidFill>
              </a:rPr>
              <a:t>parece apropriado começar com 21% a 30 % de oxigênio</a:t>
            </a:r>
            <a:r>
              <a:rPr lang="pt-PT" sz="1700" smtClean="0"/>
              <a:t>.</a:t>
            </a:r>
            <a:endParaRPr lang="pt-BR" sz="1700" smtClean="0"/>
          </a:p>
          <a:p>
            <a:pPr marL="0" indent="0">
              <a:lnSpc>
                <a:spcPct val="80000"/>
              </a:lnSpc>
              <a:buFont typeface="Wingdings 3" pitchFamily="18" charset="2"/>
              <a:buNone/>
            </a:pPr>
            <a:r>
              <a:rPr lang="pt-PT" sz="1700" b="1" smtClean="0"/>
              <a:t>MONITORAMENTO DURANTE A TRANSIÇÃO NEONATAL</a:t>
            </a:r>
            <a:endParaRPr lang="pt-BR" sz="1700" b="1" smtClean="0"/>
          </a:p>
          <a:p>
            <a:pPr marL="0" indent="0" algn="just">
              <a:lnSpc>
                <a:spcPct val="80000"/>
              </a:lnSpc>
            </a:pPr>
            <a:r>
              <a:rPr lang="pt-PT" sz="1700" smtClean="0"/>
              <a:t>Na UTIN, os bebês prematuros são continuamente monitorados,</a:t>
            </a:r>
            <a:br>
              <a:rPr lang="pt-PT" sz="1700" smtClean="0"/>
            </a:br>
            <a:r>
              <a:rPr lang="pt-PT" sz="1700" smtClean="0"/>
              <a:t>avalia-se os gases sanguíneos arteriais, freqüência cardíaca (FC), saturação de oxigênio, dióxido de carbono expirado e funções respiratórias para orientar a eficácia do suporte respiratório. Embora esses métodos não sejam comumente aplicados na SP, há um interesse crescente em monitorar mudanças fisiológicas durante a transição neonatal.</a:t>
            </a:r>
            <a:r>
              <a:rPr lang="pt-PT" sz="1700" baseline="30000" smtClean="0"/>
              <a:t>60–64</a:t>
            </a:r>
            <a:endParaRPr lang="pt-BR" sz="1700" baseline="30000" smtClean="0"/>
          </a:p>
          <a:p>
            <a:pPr marL="0" indent="0">
              <a:lnSpc>
                <a:spcPct val="80000"/>
              </a:lnSpc>
            </a:pPr>
            <a:endParaRPr lang="pt-BR" sz="17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537825" cy="3416300"/>
          </a:xfrm>
        </p:spPr>
        <p:txBody>
          <a:bodyPr>
            <a:normAutofit/>
          </a:bodyPr>
          <a:lstStyle/>
          <a:p>
            <a:pPr marL="0" indent="0">
              <a:buFont typeface="Wingdings 3" pitchFamily="18" charset="2"/>
              <a:buNone/>
            </a:pPr>
            <a:r>
              <a:rPr lang="pt-PT" sz="1700" b="1" smtClean="0"/>
              <a:t>Frequência Cardíaca e Saturação de Oxigênio</a:t>
            </a:r>
            <a:endParaRPr lang="pt-BR" sz="1700" b="1" smtClean="0"/>
          </a:p>
          <a:p>
            <a:pPr marL="0" indent="0" algn="just"/>
            <a:r>
              <a:rPr lang="pt-PT" sz="1700" smtClean="0"/>
              <a:t>A saturação de oxigênio e a FC refletem transição adequada de recém-nascidos na</a:t>
            </a:r>
            <a:br>
              <a:rPr lang="pt-PT" sz="1700" smtClean="0"/>
            </a:br>
            <a:r>
              <a:rPr lang="pt-PT" sz="1700" smtClean="0"/>
              <a:t>SP.</a:t>
            </a:r>
            <a:r>
              <a:rPr lang="pt-PT" sz="1700" baseline="30000" smtClean="0"/>
              <a:t>4</a:t>
            </a:r>
            <a:r>
              <a:rPr lang="pt-PT" sz="1700" smtClean="0"/>
              <a:t> O oxímetro de pulso deve ser colocado na mão ou pulso direito do bebê para</a:t>
            </a:r>
            <a:br>
              <a:rPr lang="pt-PT" sz="1700" smtClean="0"/>
            </a:br>
            <a:r>
              <a:rPr lang="pt-PT" sz="1700" smtClean="0"/>
              <a:t>obter tanto a saturação de oxigênio quanto a medida da FC.</a:t>
            </a:r>
            <a:r>
              <a:rPr lang="pt-PT" sz="1700" baseline="30000" smtClean="0"/>
              <a:t>4</a:t>
            </a:r>
            <a:r>
              <a:rPr lang="pt-PT" sz="1700" smtClean="0"/>
              <a:t> A vida fetal ocorre em um ambiente hipóxico e está bem estabelecido que a saturação pré-termo de oxigênio alcança 80% a 90% entre 5 minutos e 10 minutos de vida.</a:t>
            </a:r>
            <a:r>
              <a:rPr lang="pt-PT" sz="1700" baseline="30000" smtClean="0"/>
              <a:t>65</a:t>
            </a:r>
            <a:r>
              <a:rPr lang="pt-PT" sz="1700" smtClean="0"/>
              <a:t> Recentemente, os percentuais de oxigênio foram estabelecidos e recomenda-se a utilização na SP nos RN EBP.</a:t>
            </a:r>
            <a:r>
              <a:rPr lang="pt-PT" sz="1700" baseline="30000" smtClean="0"/>
              <a:t>65,66</a:t>
            </a:r>
            <a:r>
              <a:rPr lang="pt-PT" sz="1700" smtClean="0"/>
              <a:t>. Recomenda-se que os intervalos de referência de saturação de oxigênio para os primeiros 10 minutos de vida neonatal sejam incorporados na reanimação neonatal para titular o oxigênio inspirado na SP. Durante a reanimação neonatal, um </a:t>
            </a:r>
            <a:r>
              <a:rPr lang="pt-PT" sz="1700" smtClean="0">
                <a:solidFill>
                  <a:srgbClr val="3366FF"/>
                </a:solidFill>
              </a:rPr>
              <a:t>aumento na FC é um indicador de ventilação eficaz.</a:t>
            </a:r>
            <a:r>
              <a:rPr lang="pt-PT" sz="1700" baseline="30000" smtClean="0">
                <a:solidFill>
                  <a:srgbClr val="3366FF"/>
                </a:solidFill>
              </a:rPr>
              <a:t>4,67</a:t>
            </a:r>
            <a:r>
              <a:rPr lang="pt-PT" sz="1700" smtClean="0"/>
              <a:t> A FC neonatal determina intervenções no SP e a detecção rápida e confiável na melhora da FC e da pontualidade das intervenções críticas. </a:t>
            </a:r>
            <a:r>
              <a:rPr lang="pt-PT" sz="1700" baseline="30000" smtClean="0"/>
              <a:t>66</a:t>
            </a:r>
            <a:r>
              <a:rPr lang="pt-PT" sz="1700" smtClean="0"/>
              <a:t> </a:t>
            </a:r>
            <a:endParaRPr lang="pt-BR" sz="1700" smtClean="0"/>
          </a:p>
          <a:p>
            <a:pPr marL="0" indent="0"/>
            <a:endParaRPr lang="pt-BR" sz="17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40963" name="Espaço Reservado para Conteúdo 2"/>
          <p:cNvSpPr>
            <a:spLocks noGrp="1"/>
          </p:cNvSpPr>
          <p:nvPr>
            <p:ph idx="1"/>
          </p:nvPr>
        </p:nvSpPr>
        <p:spPr>
          <a:xfrm>
            <a:off x="1155700" y="2603500"/>
            <a:ext cx="10487025" cy="3416300"/>
          </a:xfrm>
        </p:spPr>
        <p:txBody>
          <a:bodyPr/>
          <a:lstStyle/>
          <a:p>
            <a:pPr algn="just"/>
            <a:r>
              <a:rPr lang="pt-PT" smtClean="0"/>
              <a:t>Técnicas de avaliação tradicionais (por exemplo, palpação do cordão umbilical</a:t>
            </a:r>
            <a:br>
              <a:rPr lang="pt-PT" smtClean="0"/>
            </a:br>
            <a:r>
              <a:rPr lang="pt-PT" smtClean="0"/>
              <a:t>ou ausculta) demonstraram ser imprecisas.</a:t>
            </a:r>
            <a:r>
              <a:rPr lang="pt-PT" baseline="30000" smtClean="0"/>
              <a:t>68–71</a:t>
            </a:r>
            <a:r>
              <a:rPr lang="pt-PT" smtClean="0"/>
              <a:t> Além disso, nos recém-nascidos</a:t>
            </a:r>
            <a:br>
              <a:rPr lang="pt-PT" smtClean="0"/>
            </a:br>
            <a:r>
              <a:rPr lang="pt-PT" smtClean="0"/>
              <a:t>a FC aumenta mais lentamente em (1) lactentes nascidos a termo e prematuros,</a:t>
            </a:r>
            <a:r>
              <a:rPr lang="pt-PT" baseline="30000" smtClean="0"/>
              <a:t>72</a:t>
            </a:r>
            <a:r>
              <a:rPr lang="pt-PT" smtClean="0"/>
              <a:t> (2) após nascimento por cesária versus vaginal,</a:t>
            </a:r>
            <a:r>
              <a:rPr lang="pt-PT" baseline="30000" smtClean="0"/>
              <a:t>72</a:t>
            </a:r>
            <a:r>
              <a:rPr lang="pt-PT" smtClean="0"/>
              <a:t> e (3) em recém-nascidos após administração de analgesia materna e CCT.</a:t>
            </a:r>
            <a:r>
              <a:rPr lang="pt-PT" baseline="30000" smtClean="0"/>
              <a:t>65,73</a:t>
            </a:r>
            <a:endParaRPr lang="pt-BR" baseline="30000" smtClean="0"/>
          </a:p>
          <a:p>
            <a:pPr algn="just"/>
            <a:r>
              <a:rPr lang="pt-PT" smtClean="0"/>
              <a:t>Recentemente, tem havido uma tendência a usar a oximetria de pulso ou o ECG para</a:t>
            </a:r>
            <a:br>
              <a:rPr lang="pt-PT" smtClean="0"/>
            </a:br>
            <a:r>
              <a:rPr lang="pt-PT" smtClean="0"/>
              <a:t>exibir FC durante a ressuscitação.</a:t>
            </a:r>
            <a:r>
              <a:rPr lang="pt-PT" baseline="30000" smtClean="0"/>
              <a:t>74,75</a:t>
            </a:r>
            <a:r>
              <a:rPr lang="pt-PT" smtClean="0"/>
              <a:t> As limitações potenciais do ECG incluem a colocação difícil de eletrodos de ECG na pele úmida de bebês com EBP, perda epidérmica no local da colocação de eletrodos e superestimação da FC no contexto de potencial atividade elétrica sem pulso, retardando a necessidade esforços de ressuscitação.</a:t>
            </a:r>
            <a:endParaRPr lang="pt-BR" smtClean="0"/>
          </a:p>
          <a:p>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537825" cy="3416300"/>
          </a:xfrm>
        </p:spPr>
        <p:txBody>
          <a:bodyPr>
            <a:normAutofit/>
          </a:bodyPr>
          <a:lstStyle/>
          <a:p>
            <a:pPr marL="0" indent="0">
              <a:buFont typeface="Wingdings 3" pitchFamily="18" charset="2"/>
              <a:buNone/>
            </a:pPr>
            <a:r>
              <a:rPr lang="pt-PT" b="1" smtClean="0"/>
              <a:t>Monitor de Função Respiratória </a:t>
            </a:r>
            <a:endParaRPr lang="pt-BR" b="1" smtClean="0"/>
          </a:p>
          <a:p>
            <a:pPr marL="0" indent="0" algn="just"/>
            <a:r>
              <a:rPr lang="pt-PT" smtClean="0"/>
              <a:t>Ventilação por pressão positiva (VPP) com máscara efetiva, no entanto, pode ser comprometida por vazamento da máscara, obstrução das vias aéreas, má técnica </a:t>
            </a:r>
            <a:r>
              <a:rPr lang="pt-PT" baseline="30000" smtClean="0"/>
              <a:t>76,77, 78,79. </a:t>
            </a:r>
            <a:endParaRPr lang="pt-BR" baseline="30000" smtClean="0"/>
          </a:p>
          <a:p>
            <a:pPr marL="0" indent="0" algn="just"/>
            <a:r>
              <a:rPr lang="pt-PT" smtClean="0"/>
              <a:t>Além disso, as diretrizes atuais de ressuscitação neonatal recomendam uma pressão de pico máxima inflacionada com a máscara. </a:t>
            </a:r>
            <a:endParaRPr lang="pt-BR" smtClean="0"/>
          </a:p>
          <a:p>
            <a:pPr marL="0" indent="0" algn="just"/>
            <a:r>
              <a:rPr lang="pt-PT" smtClean="0"/>
              <a:t>Estudos observacionais no SP relataram um volume corrente adequado entregue entre 0 mL/kg e 30 mL/kg quando uma pressão fixa foi utilizada.</a:t>
            </a:r>
            <a:r>
              <a:rPr lang="pt-PT" baseline="30000" smtClean="0"/>
              <a:t>80,81</a:t>
            </a:r>
            <a:r>
              <a:rPr lang="pt-PT" smtClean="0"/>
              <a:t> Isso é preocupante porque estudos em animais relataram que apenas 6 insuflações com volume corrente de 35 mL/kg prejudicam os pulmões e alteram a resposta ao surfactante.</a:t>
            </a:r>
            <a:r>
              <a:rPr lang="pt-PT" baseline="30000" smtClean="0"/>
              <a:t>82</a:t>
            </a:r>
            <a:endParaRPr lang="pt-BR" baseline="30000" smtClean="0"/>
          </a:p>
          <a:p>
            <a:pPr marL="0" indent="0"/>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43011" name="Espaço Reservado para Conteúdo 2"/>
          <p:cNvSpPr>
            <a:spLocks noGrp="1"/>
          </p:cNvSpPr>
          <p:nvPr>
            <p:ph idx="1"/>
          </p:nvPr>
        </p:nvSpPr>
        <p:spPr>
          <a:xfrm>
            <a:off x="1155700" y="2603500"/>
            <a:ext cx="10474325" cy="3416300"/>
          </a:xfrm>
        </p:spPr>
        <p:txBody>
          <a:bodyPr/>
          <a:lstStyle/>
          <a:p>
            <a:pPr algn="just"/>
            <a:r>
              <a:rPr lang="pt-PT" smtClean="0"/>
              <a:t>O uso de um monitor de função respiratória pode fornecer avaliação em tempo real das pressões das vias aéreas, fluxo de gás, volume corrente e vazamento</a:t>
            </a:r>
            <a:r>
              <a:rPr lang="pt-PT" baseline="30000" smtClean="0"/>
              <a:t>83</a:t>
            </a:r>
            <a:r>
              <a:rPr lang="pt-PT" smtClean="0"/>
              <a:t> durante treinamento neonatal</a:t>
            </a:r>
            <a:r>
              <a:rPr lang="pt-PT" baseline="30000" smtClean="0"/>
              <a:t>84</a:t>
            </a:r>
            <a:r>
              <a:rPr lang="pt-PT" smtClean="0"/>
              <a:t> e ressuscitação neonatal.</a:t>
            </a:r>
            <a:r>
              <a:rPr lang="pt-PT" baseline="30000" smtClean="0"/>
              <a:t>48,83,85–88</a:t>
            </a:r>
            <a:r>
              <a:rPr lang="pt-PT" smtClean="0"/>
              <a:t> Usando um monitor de função respiratória além da avaliação clínica comparada com a clínica só a avaliação tem o potencial de diminuir a taxa de entrega excessiva de volume corrente e reduzir a intubação na SP.</a:t>
            </a:r>
            <a:r>
              <a:rPr lang="pt-PT" baseline="30000" smtClean="0"/>
              <a:t>85</a:t>
            </a:r>
            <a:r>
              <a:rPr lang="pt-PT" smtClean="0"/>
              <a:t> Os cuidadores que usam um monitor de função respiratória durante a VPP com máscara, entretanto, precisam estar familiarizados com seu dispositivo e as formas de onda exibidas.</a:t>
            </a:r>
            <a:r>
              <a:rPr lang="pt-PT" baseline="30000" smtClean="0"/>
              <a:t>83</a:t>
            </a:r>
            <a:r>
              <a:rPr lang="pt-PT" smtClean="0"/>
              <a:t> Mais pesquisas são necessárias para determinar se o uso rotineiro de um monitor de função respiratória durante o treinamento neonatal ou a ressuscitação neonatal para melhorar os desfechos clínicos</a:t>
            </a:r>
            <a:r>
              <a:rPr lang="pt-BR" smtClean="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3" name="Espaço Reservado para Conteúdo 2"/>
          <p:cNvSpPr>
            <a:spLocks noGrp="1"/>
          </p:cNvSpPr>
          <p:nvPr>
            <p:ph idx="1"/>
          </p:nvPr>
        </p:nvSpPr>
        <p:spPr>
          <a:xfrm>
            <a:off x="1155700" y="2603500"/>
            <a:ext cx="10499725" cy="3416300"/>
          </a:xfrm>
        </p:spPr>
        <p:txBody>
          <a:bodyPr>
            <a:normAutofit/>
          </a:bodyPr>
          <a:lstStyle/>
          <a:p>
            <a:pPr marL="0" indent="0">
              <a:buFont typeface="Wingdings 3" pitchFamily="18" charset="2"/>
              <a:buNone/>
            </a:pPr>
            <a:r>
              <a:rPr lang="pt-PT" b="1" smtClean="0"/>
              <a:t>Dióxido de Carbono Expirado</a:t>
            </a:r>
            <a:endParaRPr lang="pt-BR" b="1" smtClean="0"/>
          </a:p>
          <a:p>
            <a:pPr marL="0" indent="0" algn="just"/>
            <a:r>
              <a:rPr lang="pt-PT" smtClean="0"/>
              <a:t>SpO2 e FC na SP orientam o fornecimento de oxigênio e suporte respiratório; estes são ainda suplementados usando um monitor de função respiratória para medir fluxos de gás e volume corrente. Esses parâmetros fornecem pouca informação, no entanto, sobre a eficiência da ventilação e o grau de troca gasosa, fornecem </a:t>
            </a:r>
            <a:r>
              <a:rPr lang="pt-PT" i="1" smtClean="0"/>
              <a:t>feedback</a:t>
            </a:r>
            <a:r>
              <a:rPr lang="pt-PT" smtClean="0"/>
              <a:t> limitado para guiar o atendimento clínico quando os indicadores cardiorrespiratórios não melhoram. </a:t>
            </a:r>
            <a:endParaRPr lang="pt-BR" smtClean="0"/>
          </a:p>
          <a:p>
            <a:pPr marL="0" indent="0" algn="just"/>
            <a:r>
              <a:rPr lang="pt-PT" smtClean="0"/>
              <a:t>O CO2 é produzido nos tecidos como um subproduto do metabolismo oxidativo, entra no sangue e é eliminado do corpo por difusão através do epitélio alveolar, antes de ser exalado no gás expirado. Como o CO2 só pode estar presente no gás expirado se a troca gasosa tiver começado, os níveis expirados de CO2 (ECO2) podem indicar o grau e sucesso da aeração pulmonar e das trocas gasosas.</a:t>
            </a:r>
            <a:r>
              <a:rPr lang="pt-PT" baseline="30000" smtClean="0"/>
              <a:t>89 </a:t>
            </a:r>
            <a:endParaRPr lang="pt-BR" baseline="30000" smtClean="0"/>
          </a:p>
          <a:p>
            <a:pPr marL="0" indent="0"/>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r>
              <a:rPr lang="pt-PT" sz="3200" b="1" smtClean="0"/>
              <a:t>Gerenciamento de bebês extremamente baixo peso ao nascer na sala de parto</a:t>
            </a:r>
            <a:endParaRPr lang="pt-BR" sz="3200" smtClean="0"/>
          </a:p>
        </p:txBody>
      </p:sp>
      <p:sp>
        <p:nvSpPr>
          <p:cNvPr id="45059" name="Espaço Reservado para Conteúdo 2"/>
          <p:cNvSpPr>
            <a:spLocks noGrp="1"/>
          </p:cNvSpPr>
          <p:nvPr>
            <p:ph idx="1"/>
          </p:nvPr>
        </p:nvSpPr>
        <p:spPr>
          <a:xfrm>
            <a:off x="1155700" y="2603500"/>
            <a:ext cx="10461625" cy="3416300"/>
          </a:xfrm>
        </p:spPr>
        <p:txBody>
          <a:bodyPr/>
          <a:lstStyle/>
          <a:p>
            <a:pPr algn="just"/>
            <a:r>
              <a:rPr lang="pt-PT" smtClean="0"/>
              <a:t>Atualmente, detectores colorimétricos de CO2 são comumente usados ​​na SP para avaliar a ventilação com máscara e confirmar a colocação correta do tubo endotraqueal.</a:t>
            </a:r>
            <a:r>
              <a:rPr lang="pt-PT" baseline="30000" smtClean="0"/>
              <a:t>76,88,90–92</a:t>
            </a:r>
            <a:r>
              <a:rPr lang="pt-PT" smtClean="0"/>
              <a:t> Além disso, vários estudos observacionais descreveram o valor do uso da ECO2 para avaliar a aeração pulmonar e orientar o suporte respiratório na SP.</a:t>
            </a:r>
            <a:r>
              <a:rPr lang="pt-PT" baseline="30000" smtClean="0"/>
              <a:t>64,93-95</a:t>
            </a:r>
            <a:r>
              <a:rPr lang="pt-PT" smtClean="0"/>
              <a:t> </a:t>
            </a:r>
            <a:endParaRPr lang="pt-BR" smtClean="0"/>
          </a:p>
          <a:p>
            <a:pPr algn="just"/>
            <a:r>
              <a:rPr lang="pt-PT" smtClean="0"/>
              <a:t>Recentes pequenos ensaios usando o ECO2 para orientar o suporte respiratório ao nascimento, não houve diferença na admissão de gases sangüíneos</a:t>
            </a:r>
            <a:r>
              <a:rPr lang="pt-PT" baseline="30000" smtClean="0"/>
              <a:t>96</a:t>
            </a:r>
            <a:r>
              <a:rPr lang="pt-PT" smtClean="0"/>
              <a:t>, mas uma tendência a reduzir as taxas de DBP </a:t>
            </a:r>
            <a:r>
              <a:rPr lang="pt-PT" baseline="30000" smtClean="0"/>
              <a:t>45</a:t>
            </a:r>
            <a:r>
              <a:rPr lang="pt-PT" smtClean="0"/>
              <a:t>.</a:t>
            </a:r>
            <a:endParaRPr lang="pt-BR" smtClean="0"/>
          </a:p>
          <a:p>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3" name="Espaço Reservado para Conteúdo 2"/>
          <p:cNvSpPr>
            <a:spLocks noGrp="1"/>
          </p:cNvSpPr>
          <p:nvPr>
            <p:ph idx="1"/>
          </p:nvPr>
        </p:nvSpPr>
        <p:spPr>
          <a:xfrm>
            <a:off x="1155700" y="2603500"/>
            <a:ext cx="10499725" cy="3416300"/>
          </a:xfrm>
        </p:spPr>
        <p:txBody>
          <a:bodyPr>
            <a:normAutofit/>
          </a:bodyPr>
          <a:lstStyle/>
          <a:p>
            <a:pPr marL="0" indent="0">
              <a:buFont typeface="Wingdings 3" pitchFamily="18" charset="2"/>
              <a:buNone/>
            </a:pPr>
            <a:r>
              <a:rPr lang="pt-PT" b="1" smtClean="0"/>
              <a:t>Espectroscopia de infravermelho próximo</a:t>
            </a:r>
            <a:endParaRPr lang="pt-BR" b="1" smtClean="0"/>
          </a:p>
          <a:p>
            <a:pPr marL="0" indent="0"/>
            <a:r>
              <a:rPr lang="pt-PT" smtClean="0"/>
              <a:t>A espectroscopia próxima ao  infravermelho (NIRS) permite a medição não invasiva contínua em tempo real da saturação tecidual regional de oxigênio.</a:t>
            </a:r>
            <a:r>
              <a:rPr lang="pt-PT" baseline="30000" smtClean="0"/>
              <a:t>97</a:t>
            </a:r>
            <a:r>
              <a:rPr lang="pt-PT" smtClean="0"/>
              <a:t> A NIRS também pode ser usada em conjunto com a oximetria de pulso arterial para calcular a extração fracionária de oxigênio: a relação entre o consumo cerebral de oxigênio e a entrega do oxigênio cerebral.</a:t>
            </a:r>
            <a:endParaRPr lang="pt-BR" smtClean="0"/>
          </a:p>
          <a:p>
            <a:pPr marL="0" indent="0"/>
            <a:endParaRPr lang="pt-BR"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47107" name="Espaço Reservado para Conteúdo 2"/>
          <p:cNvSpPr>
            <a:spLocks noGrp="1"/>
          </p:cNvSpPr>
          <p:nvPr>
            <p:ph idx="1"/>
          </p:nvPr>
        </p:nvSpPr>
        <p:spPr>
          <a:xfrm>
            <a:off x="1155700" y="2603500"/>
            <a:ext cx="10474325" cy="3416300"/>
          </a:xfrm>
        </p:spPr>
        <p:txBody>
          <a:bodyPr/>
          <a:lstStyle/>
          <a:p>
            <a:pPr algn="just"/>
            <a:r>
              <a:rPr lang="pt-PT" smtClean="0"/>
              <a:t>Pichler e colaboradores encontraram </a:t>
            </a:r>
            <a:r>
              <a:rPr lang="pt-PT" baseline="30000" smtClean="0"/>
              <a:t>98</a:t>
            </a:r>
            <a:r>
              <a:rPr lang="pt-PT" smtClean="0"/>
              <a:t> prematuros com respiração espontânea (média de gestação 32 semanas) que receberam CCT com menor saturação cerebral inicial (primeiros 3 minutos de vida), enquanto Baenziger e colegas</a:t>
            </a:r>
            <a:r>
              <a:rPr lang="pt-PT" baseline="30000" smtClean="0"/>
              <a:t>99</a:t>
            </a:r>
            <a:r>
              <a:rPr lang="pt-PT" smtClean="0"/>
              <a:t> relataram  que bebês que receberam CCT apresentaram maiores níveis de oxigenação cerebral às 4 horas e 24 horas de vida em comparação com o CCI. Da mesma forma, os bebês que receberam ordenha do cordão umbilical em comparação com o CCT tiveram uma tendência a saturação cerebral mais alta entre 3 horas e 24 horas após o nascimento.</a:t>
            </a:r>
            <a:r>
              <a:rPr lang="pt-PT" baseline="30000" smtClean="0"/>
              <a:t>12</a:t>
            </a:r>
            <a:r>
              <a:rPr lang="pt-PT" smtClean="0"/>
              <a:t> A baixa saturação de oxigênio no tecido cerebral, medida pela NIRS nos primeiros dias de vida, mostrou associação com eventos adversos neurológivos e HIV.</a:t>
            </a:r>
            <a:r>
              <a:rPr lang="pt-PT" baseline="30000" smtClean="0"/>
              <a:t>100</a:t>
            </a:r>
            <a:r>
              <a:rPr lang="pt-PT" smtClean="0"/>
              <a:t> Para prevenir lesões cerebrais, o cérebro deve ter um suprimento adequado de oxigênio tecidual.</a:t>
            </a:r>
            <a:endParaRPr lang="pt-BR" smtClean="0"/>
          </a:p>
          <a:p>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3" name="Espaço Reservado para Conteúdo 2"/>
          <p:cNvSpPr>
            <a:spLocks noGrp="1"/>
          </p:cNvSpPr>
          <p:nvPr>
            <p:ph idx="1"/>
          </p:nvPr>
        </p:nvSpPr>
        <p:spPr>
          <a:xfrm>
            <a:off x="1155700" y="2603500"/>
            <a:ext cx="10628313" cy="3416300"/>
          </a:xfrm>
          <a:ln w="38100">
            <a:solidFill>
              <a:schemeClr val="accent1"/>
            </a:solidFill>
          </a:ln>
        </p:spPr>
        <p:txBody>
          <a:bodyPr/>
          <a:lstStyle/>
          <a:p>
            <a:pPr marL="0" indent="0" algn="ctr">
              <a:buFont typeface="Wingdings 3" pitchFamily="18" charset="2"/>
              <a:buNone/>
            </a:pPr>
            <a:r>
              <a:rPr lang="pt-PT" b="1" smtClean="0">
                <a:solidFill>
                  <a:srgbClr val="3366FF"/>
                </a:solidFill>
              </a:rPr>
              <a:t>Aspectos Práticos</a:t>
            </a:r>
            <a:endParaRPr lang="pt-BR" b="1" smtClean="0">
              <a:solidFill>
                <a:srgbClr val="3366FF"/>
              </a:solidFill>
            </a:endParaRPr>
          </a:p>
          <a:p>
            <a:pPr marL="0" indent="0"/>
            <a:r>
              <a:rPr lang="pt-PT" smtClean="0"/>
              <a:t>Atualmente, a monitorização de SpO2 deve ser usada para titular o fornecimento de oxigênio durante a estabilização inicial ao nascimento.</a:t>
            </a:r>
            <a:r>
              <a:rPr lang="pt-PT" baseline="30000" smtClean="0"/>
              <a:t>4</a:t>
            </a:r>
            <a:r>
              <a:rPr lang="pt-PT" smtClean="0"/>
              <a:t> Além disso, o ECG é a técnica mais precisa para avaliar a FC ao nascer.</a:t>
            </a:r>
            <a:r>
              <a:rPr lang="pt-PT" baseline="30000" smtClean="0"/>
              <a:t>75</a:t>
            </a:r>
            <a:r>
              <a:rPr lang="pt-PT" smtClean="0"/>
              <a:t> Há alguma evidência de que durante o VPP um monitor de função respiratória pode melhorar o desempenho da ventilação com máscara </a:t>
            </a:r>
            <a:r>
              <a:rPr lang="pt-PT" baseline="30000" smtClean="0"/>
              <a:t>85</a:t>
            </a:r>
            <a:r>
              <a:rPr lang="pt-PT" smtClean="0"/>
              <a:t> e o ECO2 pode avaliar a aeração do pulmão.</a:t>
            </a:r>
            <a:r>
              <a:rPr lang="pt-PT" baseline="30000" smtClean="0"/>
              <a:t>89,93,96</a:t>
            </a:r>
            <a:r>
              <a:rPr lang="pt-PT" smtClean="0"/>
              <a:t> Além disso, o uso da NIRS tem o potencial de monitorar o suprimento de oxigênio cerebral.</a:t>
            </a:r>
            <a:r>
              <a:rPr lang="pt-PT" baseline="30000" smtClean="0"/>
              <a:t>101</a:t>
            </a:r>
            <a:r>
              <a:rPr lang="pt-PT" smtClean="0"/>
              <a:t> Mais evidências são necessárias antes que essas técnicas possam ser traduzidas em cuidados de rotina na SP.</a:t>
            </a:r>
            <a:endParaRPr lang="pt-BR" smtClean="0"/>
          </a:p>
          <a:p>
            <a:pPr marL="0" indent="0"/>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3" name="Espaço Reservado para Conteúdo 2"/>
          <p:cNvSpPr>
            <a:spLocks noGrp="1"/>
          </p:cNvSpPr>
          <p:nvPr>
            <p:ph idx="1"/>
          </p:nvPr>
        </p:nvSpPr>
        <p:spPr>
          <a:xfrm>
            <a:off x="1155700" y="2603500"/>
            <a:ext cx="10487025" cy="3416300"/>
          </a:xfrm>
        </p:spPr>
        <p:txBody>
          <a:bodyPr rtlCol="0">
            <a:normAutofit/>
          </a:bodyPr>
          <a:lstStyle/>
          <a:p>
            <a:pPr marL="0" indent="0" algn="just" fontAlgn="auto">
              <a:spcAft>
                <a:spcPts val="0"/>
              </a:spcAft>
              <a:buFont typeface="Wingdings 3" charset="2"/>
              <a:buNone/>
              <a:defRPr/>
            </a:pPr>
            <a:r>
              <a:rPr lang="pt-PT" b="1" dirty="0">
                <a:solidFill>
                  <a:schemeClr val="tx1">
                    <a:lumMod val="75000"/>
                    <a:lumOff val="25000"/>
                  </a:schemeClr>
                </a:solidFill>
              </a:rPr>
              <a:t>DEFICIÊNCIA SURFACTANTE</a:t>
            </a:r>
            <a:endParaRPr lang="pt-BR" b="1"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Os bebês com EBP nascem com pulmões estruturalmente imaturos e deficientes em surfactante, o que pode ser traduzido em difícil manutenção da permeabilidade das vias aéreas superiores e capacidade residual funcional. A administração precoce do tratamento com surfactante, ou seja, dentro de 2 horas após o nascimento, demonstrou diminuição significativa das taxas de morte, vazamento de ar e DBP, mas comparando o surfactante inicial na SP contra o CPAP no nascimento, o surfactante inicial não apresenta nenhum benefício no desfecho com morte ou DBP.</a:t>
            </a:r>
            <a:r>
              <a:rPr lang="pt-PT" baseline="30000" dirty="0">
                <a:solidFill>
                  <a:schemeClr val="tx1">
                    <a:lumMod val="75000"/>
                    <a:lumOff val="25000"/>
                  </a:schemeClr>
                </a:solidFill>
              </a:rPr>
              <a:t>30</a:t>
            </a:r>
            <a:r>
              <a:rPr lang="pt-PT" dirty="0">
                <a:solidFill>
                  <a:schemeClr val="tx1">
                    <a:lumMod val="75000"/>
                    <a:lumOff val="25000"/>
                  </a:schemeClr>
                </a:solidFill>
              </a:rPr>
              <a:t> </a:t>
            </a:r>
            <a:endParaRPr lang="pt-BR" dirty="0">
              <a:solidFill>
                <a:schemeClr val="tx1">
                  <a:lumMod val="75000"/>
                  <a:lumOff val="25000"/>
                </a:schemeClr>
              </a:solidFill>
            </a:endParaRPr>
          </a:p>
          <a:p>
            <a:pPr algn="just"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50179" name="Espaço Reservado para Conteúdo 2"/>
          <p:cNvSpPr>
            <a:spLocks noGrp="1"/>
          </p:cNvSpPr>
          <p:nvPr>
            <p:ph idx="1"/>
          </p:nvPr>
        </p:nvSpPr>
        <p:spPr>
          <a:xfrm>
            <a:off x="1155700" y="2603500"/>
            <a:ext cx="10461625" cy="3416300"/>
          </a:xfrm>
        </p:spPr>
        <p:txBody>
          <a:bodyPr/>
          <a:lstStyle/>
          <a:p>
            <a:pPr algn="just"/>
            <a:r>
              <a:rPr lang="pt-PT" smtClean="0"/>
              <a:t>O uso de CPAP ao nascimento pode contrabalançar a SDR pré-termo com menor necessidade de surfactante, dependência de ventilador e DBP.</a:t>
            </a:r>
            <a:r>
              <a:rPr lang="pt-PT" baseline="30000" smtClean="0"/>
              <a:t>29,102</a:t>
            </a:r>
            <a:r>
              <a:rPr lang="pt-PT" smtClean="0"/>
              <a:t> Métodos alternativos de administração de surfactante (por exemplo, intubação, surfactante e extubação [INSURE] e mínimo terapia invasiva com surfactante [MIST]) foi defendida para evitar VM após a administração de surfactante.</a:t>
            </a:r>
            <a:r>
              <a:rPr lang="pt-PT" baseline="30000" smtClean="0"/>
              <a:t>103–105 </a:t>
            </a:r>
            <a:r>
              <a:rPr lang="pt-PT" smtClean="0"/>
              <a:t>Verder e colaboradores</a:t>
            </a:r>
            <a:r>
              <a:rPr lang="pt-PT" baseline="30000" smtClean="0"/>
              <a:t>106</a:t>
            </a:r>
            <a:r>
              <a:rPr lang="pt-PT" smtClean="0"/>
              <a:t> primeiramente descreveram o INSURE em 1992 e relataram que a necessidade de VM subsequente após o INSURE foi significativamente reduzida para 43% em comparação com 85% em bebês tratado apenas com CPAP (P 5 .003). Uma metanálise (n= 1551 prematuros) comparando INSURE + CPAP vs CPAP sozinho, no entanto, não mostrou nenhuma diferença significativa em morte ou DBP. Os efeitos colaterais do INSURE incluem (1) taxas de falha de CPAP de 10% a 50%, (2) sedação e analgesia, e (3) necessidade de intubação e VM / VPP até a extubação.</a:t>
            </a:r>
            <a:endParaRPr lang="pt-BR" smtClean="0"/>
          </a:p>
          <a:p>
            <a:pPr algn="just"/>
            <a:endParaRPr lang="pt-BR"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51203" name="Espaço Reservado para Conteúdo 2"/>
          <p:cNvSpPr>
            <a:spLocks noGrp="1"/>
          </p:cNvSpPr>
          <p:nvPr>
            <p:ph idx="1"/>
          </p:nvPr>
        </p:nvSpPr>
        <p:spPr>
          <a:xfrm>
            <a:off x="1155700" y="2603500"/>
            <a:ext cx="10474325" cy="3416300"/>
          </a:xfrm>
        </p:spPr>
        <p:txBody>
          <a:bodyPr/>
          <a:lstStyle/>
          <a:p>
            <a:pPr algn="just"/>
            <a:r>
              <a:rPr lang="pt-PT" smtClean="0"/>
              <a:t>Mais recentemente, outras estratégias para administrar o surfactante, evitando intubação e VM e/ou analgesia/sedação foram descritas.</a:t>
            </a:r>
            <a:r>
              <a:rPr lang="pt-PT" baseline="30000" smtClean="0"/>
              <a:t>103–105</a:t>
            </a:r>
            <a:r>
              <a:rPr lang="pt-PT" smtClean="0"/>
              <a:t> A técnica de Kribs </a:t>
            </a:r>
            <a:r>
              <a:rPr lang="pt-PT" baseline="30000" smtClean="0"/>
              <a:t>103</a:t>
            </a:r>
            <a:r>
              <a:rPr lang="pt-PT" smtClean="0"/>
              <a:t> usa um tubo de alimentação fino colocado na traquéia, usando uma pinça de Magill durante a laringoscopia direta. O procedimento é realizado sem sedação farmacológica e bem tolerado.</a:t>
            </a:r>
            <a:r>
              <a:rPr lang="pt-PT" baseline="30000" smtClean="0"/>
              <a:t>103,107,108</a:t>
            </a:r>
            <a:r>
              <a:rPr lang="pt-PT" smtClean="0"/>
              <a:t> De maneira geral, a necessidade de VM foi reduzida; no entanto, não há referências quanto à  DBP ou morte.</a:t>
            </a:r>
            <a:r>
              <a:rPr lang="pt-PT" baseline="30000" smtClean="0"/>
              <a:t>103</a:t>
            </a:r>
            <a:r>
              <a:rPr lang="pt-PT" smtClean="0"/>
              <a:t> </a:t>
            </a:r>
            <a:endParaRPr lang="pt-BR" smtClean="0"/>
          </a:p>
          <a:p>
            <a:pPr algn="just"/>
            <a:endParaRPr 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52227" name="Espaço Reservado para Conteúdo 2"/>
          <p:cNvSpPr>
            <a:spLocks noGrp="1"/>
          </p:cNvSpPr>
          <p:nvPr>
            <p:ph idx="1"/>
          </p:nvPr>
        </p:nvSpPr>
        <p:spPr>
          <a:xfrm>
            <a:off x="536575" y="2384425"/>
            <a:ext cx="11080750" cy="3416300"/>
          </a:xfrm>
        </p:spPr>
        <p:txBody>
          <a:bodyPr/>
          <a:lstStyle/>
          <a:p>
            <a:pPr algn="just"/>
            <a:r>
              <a:rPr lang="pt-PT" smtClean="0"/>
              <a:t>A técnica MIST usa um cateter traqueal de diâmetro estreito durante a laringoscopia direta sem analgesia enquanto recebe CPAP.</a:t>
            </a:r>
            <a:r>
              <a:rPr lang="pt-PT" baseline="30000" smtClean="0"/>
              <a:t>104,105</a:t>
            </a:r>
            <a:r>
              <a:rPr lang="pt-PT" smtClean="0"/>
              <a:t> Estudos observacionais utilizando MIST relataram uma redução para a necessidade de VM em 25 semanas a 28 semanas de gestação em comparação com controles (32% vs 68%; OR [95% CI] 0,21, 0,083–0,55), com uma tendência semelhante na 29ª semana de gestação até 32 semanas de gestação (22% vs 45%; OR [IC95%] 0,34 , 0.11–1.1).</a:t>
            </a:r>
            <a:r>
              <a:rPr lang="pt-PT" baseline="30000" smtClean="0"/>
              <a:t>104</a:t>
            </a:r>
            <a:r>
              <a:rPr lang="pt-PT" smtClean="0"/>
              <a:t> Embora a MIST seja viável e potencialmente eficaz, são necessárias investigações adicionais em ensaios clínicos, particularmente no período de periviabilidade.</a:t>
            </a:r>
            <a:endParaRPr lang="pt-BR" smtClean="0"/>
          </a:p>
          <a:p>
            <a:pPr algn="just"/>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3" name="Espaço Reservado para Conteúdo 2"/>
          <p:cNvSpPr>
            <a:spLocks noGrp="1"/>
          </p:cNvSpPr>
          <p:nvPr>
            <p:ph idx="1"/>
          </p:nvPr>
        </p:nvSpPr>
        <p:spPr>
          <a:xfrm>
            <a:off x="1155700" y="2603500"/>
            <a:ext cx="10525125" cy="1863725"/>
          </a:xfrm>
          <a:ln w="28575">
            <a:solidFill>
              <a:schemeClr val="accent1"/>
            </a:solidFill>
          </a:ln>
        </p:spPr>
        <p:txBody>
          <a:bodyPr/>
          <a:lstStyle/>
          <a:p>
            <a:pPr marL="0" indent="0" algn="ctr">
              <a:buFont typeface="Wingdings 3" pitchFamily="18" charset="2"/>
              <a:buNone/>
            </a:pPr>
            <a:r>
              <a:rPr lang="pt-PT" b="1" smtClean="0">
                <a:solidFill>
                  <a:srgbClr val="3366FF"/>
                </a:solidFill>
              </a:rPr>
              <a:t>Aspectos Práticos</a:t>
            </a:r>
            <a:endParaRPr lang="pt-BR" b="1" smtClean="0">
              <a:solidFill>
                <a:srgbClr val="3366FF"/>
              </a:solidFill>
            </a:endParaRPr>
          </a:p>
          <a:p>
            <a:pPr marL="0" indent="0" algn="just"/>
            <a:r>
              <a:rPr lang="pt-PT" smtClean="0"/>
              <a:t>Atualmente, a administração de surfactante pode ser realizada após a intubação de rotina ou usando a técnica INSURE. As técnicas de MIST estão sendo investigadas atualmente em ensaios randomizados controlados multicêntricos e devem ser usadas apenas no ambiente de pesquisa</a:t>
            </a:r>
            <a:endParaRPr 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3" name="Espaço Reservado para Conteúdo 2"/>
          <p:cNvSpPr>
            <a:spLocks noGrp="1"/>
          </p:cNvSpPr>
          <p:nvPr>
            <p:ph idx="1"/>
          </p:nvPr>
        </p:nvSpPr>
        <p:spPr>
          <a:xfrm>
            <a:off x="1155700" y="2603500"/>
            <a:ext cx="10474325" cy="3416300"/>
          </a:xfrm>
        </p:spPr>
        <p:txBody>
          <a:bodyPr rtlCol="0">
            <a:normAutofit lnSpcReduction="10000"/>
          </a:bodyPr>
          <a:lstStyle/>
          <a:p>
            <a:pPr marL="0" indent="0" fontAlgn="auto">
              <a:spcAft>
                <a:spcPts val="0"/>
              </a:spcAft>
              <a:buFont typeface="Wingdings 3" charset="2"/>
              <a:buNone/>
              <a:defRPr/>
            </a:pPr>
            <a:r>
              <a:rPr lang="pt-PT" b="1" dirty="0" smtClean="0">
                <a:solidFill>
                  <a:schemeClr val="tx1">
                    <a:lumMod val="75000"/>
                    <a:lumOff val="25000"/>
                  </a:schemeClr>
                </a:solidFill>
              </a:rPr>
              <a:t>Uso </a:t>
            </a:r>
            <a:r>
              <a:rPr lang="pt-PT" b="1" dirty="0">
                <a:solidFill>
                  <a:schemeClr val="tx1">
                    <a:lumMod val="75000"/>
                    <a:lumOff val="25000"/>
                  </a:schemeClr>
                </a:solidFill>
              </a:rPr>
              <a:t>precoce de cafeína</a:t>
            </a:r>
            <a:endParaRPr lang="pt-BR" b="1" dirty="0">
              <a:solidFill>
                <a:schemeClr val="tx1">
                  <a:lumMod val="75000"/>
                  <a:lumOff val="25000"/>
                </a:schemeClr>
              </a:solidFill>
            </a:endParaRPr>
          </a:p>
          <a:p>
            <a:pPr algn="just" fontAlgn="auto">
              <a:spcAft>
                <a:spcPts val="0"/>
              </a:spcAft>
              <a:buFont typeface="Wingdings 3" charset="2"/>
              <a:buChar char=""/>
              <a:defRPr/>
            </a:pPr>
            <a:r>
              <a:rPr lang="pt-PT" dirty="0">
                <a:solidFill>
                  <a:schemeClr val="tx1">
                    <a:lumMod val="75000"/>
                    <a:lumOff val="25000"/>
                  </a:schemeClr>
                </a:solidFill>
              </a:rPr>
              <a:t>Metilxantinas como tratamento da apneia da prematuridade demonstraram reduzir as taxas de </a:t>
            </a:r>
            <a:r>
              <a:rPr lang="pt-PT" dirty="0" smtClean="0">
                <a:solidFill>
                  <a:schemeClr val="tx1">
                    <a:lumMod val="75000"/>
                    <a:lumOff val="25000"/>
                  </a:schemeClr>
                </a:solidFill>
              </a:rPr>
              <a:t>DBP,</a:t>
            </a:r>
            <a:r>
              <a:rPr lang="pt-PT" baseline="30000" dirty="0" smtClean="0">
                <a:solidFill>
                  <a:schemeClr val="tx1">
                    <a:lumMod val="75000"/>
                    <a:lumOff val="25000"/>
                  </a:schemeClr>
                </a:solidFill>
              </a:rPr>
              <a:t>109</a:t>
            </a:r>
            <a:r>
              <a:rPr lang="pt-PT" dirty="0" smtClean="0">
                <a:solidFill>
                  <a:schemeClr val="tx1">
                    <a:lumMod val="75000"/>
                    <a:lumOff val="25000"/>
                  </a:schemeClr>
                </a:solidFill>
              </a:rPr>
              <a:t> </a:t>
            </a:r>
            <a:r>
              <a:rPr lang="pt-PT" dirty="0">
                <a:solidFill>
                  <a:schemeClr val="tx1">
                    <a:lumMod val="75000"/>
                    <a:lumOff val="25000"/>
                  </a:schemeClr>
                </a:solidFill>
              </a:rPr>
              <a:t>e a cafeína melhora a sobrevida sem comprometimento neurológico ou atraso no desenvolvimento aos 18 meses a 21 meses de idade.</a:t>
            </a:r>
            <a:r>
              <a:rPr lang="pt-PT" baseline="30000" dirty="0">
                <a:solidFill>
                  <a:schemeClr val="tx1">
                    <a:lumMod val="75000"/>
                    <a:lumOff val="25000"/>
                  </a:schemeClr>
                </a:solidFill>
              </a:rPr>
              <a:t>110</a:t>
            </a:r>
            <a:r>
              <a:rPr lang="pt-PT" dirty="0">
                <a:solidFill>
                  <a:schemeClr val="tx1">
                    <a:lumMod val="75000"/>
                    <a:lumOff val="25000"/>
                  </a:schemeClr>
                </a:solidFill>
              </a:rPr>
              <a:t> Além disso, o uso precoce (profilático) de cafeína está associado a menos DBP e persistência do canal arterial. Katheria e </a:t>
            </a:r>
            <a:r>
              <a:rPr lang="pt-PT" dirty="0" smtClean="0">
                <a:solidFill>
                  <a:schemeClr val="tx1">
                    <a:lumMod val="75000"/>
                    <a:lumOff val="25000"/>
                  </a:schemeClr>
                </a:solidFill>
              </a:rPr>
              <a:t>colaboradores,</a:t>
            </a:r>
            <a:r>
              <a:rPr lang="pt-PT" baseline="30000" dirty="0" smtClean="0">
                <a:solidFill>
                  <a:schemeClr val="tx1">
                    <a:lumMod val="75000"/>
                    <a:lumOff val="25000"/>
                  </a:schemeClr>
                </a:solidFill>
              </a:rPr>
              <a:t>111</a:t>
            </a:r>
            <a:r>
              <a:rPr lang="pt-PT" dirty="0" smtClean="0">
                <a:solidFill>
                  <a:schemeClr val="tx1">
                    <a:lumMod val="75000"/>
                    <a:lumOff val="25000"/>
                  </a:schemeClr>
                </a:solidFill>
              </a:rPr>
              <a:t> </a:t>
            </a:r>
            <a:r>
              <a:rPr lang="pt-PT" dirty="0">
                <a:solidFill>
                  <a:schemeClr val="tx1">
                    <a:lumMod val="75000"/>
                    <a:lumOff val="25000"/>
                  </a:schemeClr>
                </a:solidFill>
              </a:rPr>
              <a:t>em um pequeno estudo de viabilidade, randomizaram bebês prematuros para receber cafeína nas primeiras 2 horas ou 12 horas após o nascimento. A administração de cafeína anterior foi associada à melhora da pressão arterial e fluxo da veia cava superior, sem quaisquer diferenças na necessidade de intubação ou vasopressores. Atualmente, não há evidências suficientes para sugerir a administração rotineira de cafeína na SP, e estudos maiores são necessários para determinar os benefícios da cafeína profilática.</a:t>
            </a:r>
            <a:endParaRPr lang="pt-BR" dirty="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p:txBody>
          <a:bodyPr/>
          <a:lstStyle/>
          <a:p>
            <a:r>
              <a:rPr lang="pt-PT" sz="3200" b="1" smtClean="0"/>
              <a:t>Gerenciamento de bebês extremamente baixo peso ao nascer na sala de parto</a:t>
            </a:r>
            <a:endParaRPr lang="pt-BR" sz="3200" b="1" smtClean="0"/>
          </a:p>
        </p:txBody>
      </p:sp>
      <p:sp>
        <p:nvSpPr>
          <p:cNvPr id="3" name="Espaço Reservado para Conteúdo 2"/>
          <p:cNvSpPr>
            <a:spLocks noGrp="1"/>
          </p:cNvSpPr>
          <p:nvPr>
            <p:ph idx="1"/>
          </p:nvPr>
        </p:nvSpPr>
        <p:spPr>
          <a:xfrm>
            <a:off x="1155700" y="2603500"/>
            <a:ext cx="10602913" cy="1385888"/>
          </a:xfrm>
          <a:ln w="38100">
            <a:solidFill>
              <a:schemeClr val="accent1"/>
            </a:solidFill>
          </a:ln>
        </p:spPr>
        <p:txBody>
          <a:bodyPr/>
          <a:lstStyle/>
          <a:p>
            <a:pPr marL="0" indent="0" algn="ctr">
              <a:buFont typeface="Wingdings 3" pitchFamily="18" charset="2"/>
              <a:buNone/>
            </a:pPr>
            <a:r>
              <a:rPr lang="pt-PT" b="1" smtClean="0">
                <a:solidFill>
                  <a:srgbClr val="3366FF"/>
                </a:solidFill>
              </a:rPr>
              <a:t>Aspectos Práticos</a:t>
            </a:r>
            <a:endParaRPr lang="pt-BR" b="1" smtClean="0">
              <a:solidFill>
                <a:srgbClr val="3366FF"/>
              </a:solidFill>
            </a:endParaRPr>
          </a:p>
          <a:p>
            <a:pPr marL="0" indent="0" algn="just"/>
            <a:r>
              <a:rPr lang="pt-PT" smtClean="0"/>
              <a:t>Deve-se administrar cafeína aos bebês com EBP para reduzir a apnéia da prematuridade e a DBP.</a:t>
            </a:r>
            <a:r>
              <a:rPr lang="pt-PT" baseline="30000" smtClean="0"/>
              <a:t>109</a:t>
            </a:r>
            <a:r>
              <a:rPr lang="pt-PT" smtClean="0"/>
              <a:t> Entretanto, o momento da administração de cafeína (SP ou UTIN) não está sendo determinado. </a:t>
            </a:r>
          </a:p>
          <a:p>
            <a:pPr marL="0" indent="0">
              <a:buFont typeface="Wingdings 3" pitchFamily="18" charset="2"/>
              <a:buNone/>
            </a:pPr>
            <a:endParaRPr lang="pt-BR"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1743075" y="2687638"/>
            <a:ext cx="8761413" cy="2417762"/>
          </a:xfrm>
          <a:ln w="38100">
            <a:solidFill>
              <a:schemeClr val="accent1"/>
            </a:solidFill>
          </a:ln>
        </p:spPr>
        <p:txBody>
          <a:bodyPr/>
          <a:lstStyle/>
          <a:p>
            <a:pPr>
              <a:buFont typeface="Wingdings 3" pitchFamily="18" charset="2"/>
              <a:buNone/>
            </a:pPr>
            <a:r>
              <a:rPr lang="pt-PT" b="1" dirty="0" smtClean="0"/>
              <a:t>                                                </a:t>
            </a:r>
            <a:r>
              <a:rPr lang="pt-PT" b="1" dirty="0" smtClean="0">
                <a:solidFill>
                  <a:srgbClr val="3366FF"/>
                </a:solidFill>
              </a:rPr>
              <a:t>RESUMO </a:t>
            </a:r>
          </a:p>
          <a:p>
            <a:pPr algn="just"/>
            <a:r>
              <a:rPr lang="pt-PT" dirty="0" smtClean="0"/>
              <a:t>Prematuros extremos enfrentam grandes desafios no nascimento devido à sua fisiologia imatura levando a transição complicada. As morbidades multifatoriais e a falta de resultados robustos de desenvolvimento neurológico a longo prazo continuam sendo as principais barreiras no estabelecimento de diretrizes claras e bem definidas para a ressuscitação neonatal para essa população vulnerável.</a:t>
            </a:r>
            <a:endParaRPr lang="pt-BR" dirty="0" smtClean="0"/>
          </a:p>
          <a:p>
            <a:endParaRPr lang="pt-BR" dirty="0" smtClean="0"/>
          </a:p>
        </p:txBody>
      </p:sp>
      <p:sp>
        <p:nvSpPr>
          <p:cNvPr id="86020" name="Título 1"/>
          <p:cNvSpPr>
            <a:spLocks/>
          </p:cNvSpPr>
          <p:nvPr/>
        </p:nvSpPr>
        <p:spPr bwMode="gray">
          <a:xfrm>
            <a:off x="1155700" y="973138"/>
            <a:ext cx="8761413" cy="708025"/>
          </a:xfrm>
          <a:prstGeom prst="rect">
            <a:avLst/>
          </a:prstGeom>
          <a:noFill/>
          <a:ln w="9525">
            <a:noFill/>
            <a:miter lim="800000"/>
            <a:headEnd/>
            <a:tailEnd/>
          </a:ln>
        </p:spPr>
        <p:txBody>
          <a:bodyPr anchor="ctr"/>
          <a:lstStyle/>
          <a:p>
            <a:r>
              <a:rPr lang="pt-PT" sz="3200" b="1">
                <a:solidFill>
                  <a:schemeClr val="bg2"/>
                </a:solidFill>
                <a:latin typeface="Century Gothic" pitchFamily="34" charset="0"/>
              </a:rPr>
              <a:t>Gerenciamento de bebês extremamente baixo peso ao nascer na sala de parto</a:t>
            </a:r>
            <a:endParaRPr lang="pt-BR" sz="3200" b="1">
              <a:solidFill>
                <a:schemeClr val="bg2"/>
              </a:solidFill>
              <a:latin typeface="Century Gothic"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p:txBody>
          <a:bodyPr/>
          <a:lstStyle/>
          <a:p>
            <a:r>
              <a:rPr lang="pt-BR" smtClean="0"/>
              <a:t>Referências</a:t>
            </a:r>
          </a:p>
        </p:txBody>
      </p:sp>
      <p:sp>
        <p:nvSpPr>
          <p:cNvPr id="3" name="Espaço Reservado para Conteúdo 2"/>
          <p:cNvSpPr>
            <a:spLocks noGrp="1"/>
          </p:cNvSpPr>
          <p:nvPr>
            <p:ph idx="1"/>
          </p:nvPr>
        </p:nvSpPr>
        <p:spPr>
          <a:xfrm>
            <a:off x="1155700" y="2603500"/>
            <a:ext cx="10474325" cy="4029075"/>
          </a:xfrm>
        </p:spPr>
        <p:txBody>
          <a:bodyPr rtlCol="0">
            <a:normAutofit fontScale="62500" lnSpcReduction="20000"/>
          </a:bodyPr>
          <a:lstStyle/>
          <a:p>
            <a:pPr marL="0" indent="0" algn="just" fontAlgn="auto">
              <a:spcAft>
                <a:spcPts val="0"/>
              </a:spcAft>
              <a:buFont typeface="Wingdings 3" charset="2"/>
              <a:buNone/>
              <a:defRPr/>
            </a:pPr>
            <a:r>
              <a:rPr lang="pt-BR" dirty="0" smtClean="0">
                <a:solidFill>
                  <a:schemeClr val="tx1">
                    <a:lumMod val="75000"/>
                    <a:lumOff val="25000"/>
                  </a:schemeClr>
                </a:solidFill>
              </a:rPr>
              <a:t>1</a:t>
            </a:r>
            <a:r>
              <a:rPr lang="pt-BR" dirty="0">
                <a:solidFill>
                  <a:schemeClr val="tx1">
                    <a:lumMod val="75000"/>
                    <a:lumOff val="25000"/>
                  </a:schemeClr>
                </a:solidFill>
              </a:rPr>
              <a:t>.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te </a:t>
            </a:r>
            <a:r>
              <a:rPr lang="pt-BR" dirty="0" err="1">
                <a:solidFill>
                  <a:schemeClr val="tx1">
                    <a:lumMod val="75000"/>
                    <a:lumOff val="25000"/>
                  </a:schemeClr>
                </a:solidFill>
              </a:rPr>
              <a:t>Pas</a:t>
            </a:r>
            <a:r>
              <a:rPr lang="pt-BR" dirty="0">
                <a:solidFill>
                  <a:schemeClr val="tx1">
                    <a:lumMod val="75000"/>
                    <a:lumOff val="25000"/>
                  </a:schemeClr>
                </a:solidFill>
              </a:rPr>
              <a:t> AB, Davis PG, et al. </a:t>
            </a:r>
            <a:r>
              <a:rPr lang="pt-BR" dirty="0" err="1">
                <a:solidFill>
                  <a:schemeClr val="tx1">
                    <a:lumMod val="75000"/>
                    <a:lumOff val="25000"/>
                  </a:schemeClr>
                </a:solidFill>
              </a:rPr>
              <a:t>Reducing</a:t>
            </a:r>
            <a:r>
              <a:rPr lang="pt-BR" dirty="0">
                <a:solidFill>
                  <a:schemeClr val="tx1">
                    <a:lumMod val="75000"/>
                    <a:lumOff val="25000"/>
                  </a:schemeClr>
                </a:solidFill>
              </a:rPr>
              <a:t> </a:t>
            </a:r>
            <a:r>
              <a:rPr lang="pt-BR" dirty="0" err="1">
                <a:solidFill>
                  <a:schemeClr val="tx1">
                    <a:lumMod val="75000"/>
                    <a:lumOff val="25000"/>
                  </a:schemeClr>
                </a:solidFill>
              </a:rPr>
              <a:t>lung</a:t>
            </a:r>
            <a:r>
              <a:rPr lang="pt-BR" dirty="0">
                <a:solidFill>
                  <a:schemeClr val="tx1">
                    <a:lumMod val="75000"/>
                    <a:lumOff val="25000"/>
                  </a:schemeClr>
                </a:solidFill>
              </a:rPr>
              <a:t> </a:t>
            </a:r>
            <a:r>
              <a:rPr lang="pt-BR" dirty="0" err="1">
                <a:solidFill>
                  <a:schemeClr val="tx1">
                    <a:lumMod val="75000"/>
                    <a:lumOff val="25000"/>
                  </a:schemeClr>
                </a:solidFill>
              </a:rPr>
              <a:t>injury</a:t>
            </a:r>
            <a:r>
              <a:rPr lang="pt-BR" dirty="0">
                <a:solidFill>
                  <a:schemeClr val="tx1">
                    <a:lumMod val="75000"/>
                    <a:lumOff val="25000"/>
                  </a:schemeClr>
                </a:solidFill>
              </a:rPr>
              <a:t> </a:t>
            </a:r>
            <a:r>
              <a:rPr lang="pt-BR" dirty="0" err="1">
                <a:solidFill>
                  <a:schemeClr val="tx1">
                    <a:lumMod val="75000"/>
                    <a:lumOff val="25000"/>
                  </a:schemeClr>
                </a:solidFill>
              </a:rPr>
              <a:t>during</a:t>
            </a:r>
            <a:r>
              <a:rPr lang="pt-BR" dirty="0">
                <a:solidFill>
                  <a:schemeClr val="tx1">
                    <a:lumMod val="75000"/>
                    <a:lumOff val="25000"/>
                  </a:schemeClr>
                </a:solidFill>
              </a:rPr>
              <a:t> </a:t>
            </a:r>
            <a:r>
              <a:rPr lang="pt-BR" dirty="0" smtClean="0">
                <a:solidFill>
                  <a:schemeClr val="tx1">
                    <a:lumMod val="75000"/>
                    <a:lumOff val="25000"/>
                  </a:schemeClr>
                </a:solidFill>
              </a:rPr>
              <a:t>neonatal </a:t>
            </a:r>
            <a:r>
              <a:rPr lang="en-US" dirty="0" smtClean="0">
                <a:solidFill>
                  <a:schemeClr val="tx1">
                    <a:lumMod val="75000"/>
                    <a:lumOff val="25000"/>
                  </a:schemeClr>
                </a:solidFill>
              </a:rPr>
              <a:t>resuscitation </a:t>
            </a:r>
            <a:r>
              <a:rPr lang="en-US" dirty="0">
                <a:solidFill>
                  <a:schemeClr val="tx1">
                    <a:lumMod val="75000"/>
                    <a:lumOff val="25000"/>
                  </a:schemeClr>
                </a:solidFill>
              </a:rPr>
              <a:t>of preterm infants. J </a:t>
            </a:r>
            <a:r>
              <a:rPr lang="en-US" dirty="0" err="1">
                <a:solidFill>
                  <a:schemeClr val="tx1">
                    <a:lumMod val="75000"/>
                    <a:lumOff val="25000"/>
                  </a:schemeClr>
                </a:solidFill>
              </a:rPr>
              <a:t>Pediatr</a:t>
            </a:r>
            <a:r>
              <a:rPr lang="en-US" dirty="0">
                <a:solidFill>
                  <a:schemeClr val="tx1">
                    <a:lumMod val="75000"/>
                    <a:lumOff val="25000"/>
                  </a:schemeClr>
                </a:solidFill>
              </a:rPr>
              <a:t> 2008;153:741–5.</a:t>
            </a:r>
          </a:p>
          <a:p>
            <a:pPr marL="0" indent="0" algn="just" fontAlgn="auto">
              <a:spcAft>
                <a:spcPts val="0"/>
              </a:spcAft>
              <a:buFont typeface="Wingdings 3" charset="2"/>
              <a:buNone/>
              <a:defRPr/>
            </a:pPr>
            <a:r>
              <a:rPr lang="en-US" dirty="0">
                <a:solidFill>
                  <a:schemeClr val="tx1">
                    <a:lumMod val="75000"/>
                    <a:lumOff val="25000"/>
                  </a:schemeClr>
                </a:solidFill>
              </a:rPr>
              <a:t>2. Hooper SB, Siew ML, Kitchen M, et al. Establishing functional residual </a:t>
            </a:r>
            <a:r>
              <a:rPr lang="en-US" dirty="0" smtClean="0">
                <a:solidFill>
                  <a:schemeClr val="tx1">
                    <a:lumMod val="75000"/>
                    <a:lumOff val="25000"/>
                  </a:schemeClr>
                </a:solidFill>
              </a:rPr>
              <a:t>capacity in </a:t>
            </a:r>
            <a:r>
              <a:rPr lang="en-US" dirty="0">
                <a:solidFill>
                  <a:schemeClr val="tx1">
                    <a:lumMod val="75000"/>
                    <a:lumOff val="25000"/>
                  </a:schemeClr>
                </a:solidFill>
              </a:rPr>
              <a:t>the non-breathing infant. </a:t>
            </a:r>
            <a:r>
              <a:rPr lang="en-US" dirty="0" err="1">
                <a:solidFill>
                  <a:schemeClr val="tx1">
                    <a:lumMod val="75000"/>
                    <a:lumOff val="25000"/>
                  </a:schemeClr>
                </a:solidFill>
              </a:rPr>
              <a:t>Semin</a:t>
            </a:r>
            <a:r>
              <a:rPr lang="en-US" dirty="0">
                <a:solidFill>
                  <a:schemeClr val="tx1">
                    <a:lumMod val="75000"/>
                    <a:lumOff val="25000"/>
                  </a:schemeClr>
                </a:solidFill>
              </a:rPr>
              <a:t> Fetal Neonatal Med 2013;18:336–43</a:t>
            </a:r>
            <a:r>
              <a:rPr lang="en-US" dirty="0" smtClean="0">
                <a:solidFill>
                  <a:schemeClr val="tx1">
                    <a:lumMod val="75000"/>
                    <a:lumOff val="25000"/>
                  </a:schemeClr>
                </a:solidFill>
              </a:rPr>
              <a:t>.</a:t>
            </a:r>
          </a:p>
          <a:p>
            <a:pPr marL="0" indent="0" algn="just" fontAlgn="auto">
              <a:spcAft>
                <a:spcPts val="0"/>
              </a:spcAft>
              <a:buFont typeface="Wingdings 3" charset="2"/>
              <a:buNone/>
              <a:defRPr/>
            </a:pPr>
            <a:r>
              <a:rPr lang="en-US" dirty="0" smtClean="0">
                <a:solidFill>
                  <a:schemeClr val="tx1">
                    <a:lumMod val="75000"/>
                    <a:lumOff val="25000"/>
                  </a:schemeClr>
                </a:solidFill>
              </a:rPr>
              <a:t>3; Hooper </a:t>
            </a:r>
            <a:r>
              <a:rPr lang="en-US" dirty="0">
                <a:solidFill>
                  <a:schemeClr val="tx1">
                    <a:lumMod val="75000"/>
                    <a:lumOff val="25000"/>
                  </a:schemeClr>
                </a:solidFill>
              </a:rPr>
              <a:t>SB, </a:t>
            </a:r>
            <a:r>
              <a:rPr lang="en-US" dirty="0" err="1">
                <a:solidFill>
                  <a:schemeClr val="tx1">
                    <a:lumMod val="75000"/>
                    <a:lumOff val="25000"/>
                  </a:schemeClr>
                </a:solidFill>
              </a:rPr>
              <a:t>te</a:t>
            </a:r>
            <a:r>
              <a:rPr lang="en-US" dirty="0">
                <a:solidFill>
                  <a:schemeClr val="tx1">
                    <a:lumMod val="75000"/>
                    <a:lumOff val="25000"/>
                  </a:schemeClr>
                </a:solidFill>
              </a:rPr>
              <a:t> Pas AB, Kitchen M. Respiratory transition in the newborn: a </a:t>
            </a:r>
            <a:r>
              <a:rPr lang="en-US" dirty="0" err="1" smtClean="0">
                <a:solidFill>
                  <a:schemeClr val="tx1">
                    <a:lumMod val="75000"/>
                    <a:lumOff val="25000"/>
                  </a:schemeClr>
                </a:solidFill>
              </a:rPr>
              <a:t>threephase</a:t>
            </a:r>
            <a:r>
              <a:rPr lang="en-US" dirty="0" smtClean="0">
                <a:solidFill>
                  <a:schemeClr val="tx1">
                    <a:lumMod val="75000"/>
                    <a:lumOff val="25000"/>
                  </a:schemeClr>
                </a:solidFill>
              </a:rPr>
              <a:t> process</a:t>
            </a:r>
            <a:r>
              <a:rPr lang="en-US" dirty="0">
                <a:solidFill>
                  <a:schemeClr val="tx1">
                    <a:lumMod val="75000"/>
                    <a:lumOff val="25000"/>
                  </a:schemeClr>
                </a:solidFill>
              </a:rPr>
              <a:t>. Arch Dis Child Fetal Neonatal Ed 2016;101:F266–71.</a:t>
            </a:r>
          </a:p>
          <a:p>
            <a:pPr marL="0" indent="0" algn="just" fontAlgn="auto">
              <a:spcAft>
                <a:spcPts val="0"/>
              </a:spcAft>
              <a:buFont typeface="Wingdings 3" charset="2"/>
              <a:buNone/>
              <a:defRPr/>
            </a:pPr>
            <a:r>
              <a:rPr lang="pt-BR" dirty="0">
                <a:solidFill>
                  <a:schemeClr val="tx1">
                    <a:lumMod val="75000"/>
                    <a:lumOff val="25000"/>
                  </a:schemeClr>
                </a:solidFill>
              </a:rPr>
              <a:t>4. </a:t>
            </a:r>
            <a:r>
              <a:rPr lang="pt-BR" dirty="0" err="1">
                <a:solidFill>
                  <a:schemeClr val="tx1">
                    <a:lumMod val="75000"/>
                    <a:lumOff val="25000"/>
                  </a:schemeClr>
                </a:solidFill>
              </a:rPr>
              <a:t>Perlman</a:t>
            </a:r>
            <a:r>
              <a:rPr lang="pt-BR" dirty="0">
                <a:solidFill>
                  <a:schemeClr val="tx1">
                    <a:lumMod val="75000"/>
                    <a:lumOff val="25000"/>
                  </a:schemeClr>
                </a:solidFill>
              </a:rPr>
              <a:t> J, </a:t>
            </a:r>
            <a:r>
              <a:rPr lang="pt-BR" dirty="0" err="1">
                <a:solidFill>
                  <a:schemeClr val="tx1">
                    <a:lumMod val="75000"/>
                    <a:lumOff val="25000"/>
                  </a:schemeClr>
                </a:solidFill>
              </a:rPr>
              <a:t>Wyllie</a:t>
            </a:r>
            <a:r>
              <a:rPr lang="pt-BR" dirty="0">
                <a:solidFill>
                  <a:schemeClr val="tx1">
                    <a:lumMod val="75000"/>
                    <a:lumOff val="25000"/>
                  </a:schemeClr>
                </a:solidFill>
              </a:rPr>
              <a:t> JP, </a:t>
            </a:r>
            <a:r>
              <a:rPr lang="pt-BR" dirty="0" err="1">
                <a:solidFill>
                  <a:schemeClr val="tx1">
                    <a:lumMod val="75000"/>
                    <a:lumOff val="25000"/>
                  </a:schemeClr>
                </a:solidFill>
              </a:rPr>
              <a:t>Kattwinkel</a:t>
            </a:r>
            <a:r>
              <a:rPr lang="pt-BR" dirty="0">
                <a:solidFill>
                  <a:schemeClr val="tx1">
                    <a:lumMod val="75000"/>
                    <a:lumOff val="25000"/>
                  </a:schemeClr>
                </a:solidFill>
              </a:rPr>
              <a:t> J, et al. </a:t>
            </a:r>
            <a:r>
              <a:rPr lang="pt-BR" dirty="0" err="1">
                <a:solidFill>
                  <a:schemeClr val="tx1">
                    <a:lumMod val="75000"/>
                    <a:lumOff val="25000"/>
                  </a:schemeClr>
                </a:solidFill>
              </a:rPr>
              <a:t>Part</a:t>
            </a:r>
            <a:r>
              <a:rPr lang="pt-BR" dirty="0">
                <a:solidFill>
                  <a:schemeClr val="tx1">
                    <a:lumMod val="75000"/>
                    <a:lumOff val="25000"/>
                  </a:schemeClr>
                </a:solidFill>
              </a:rPr>
              <a:t> 7: neonatal </a:t>
            </a:r>
            <a:r>
              <a:rPr lang="pt-BR" dirty="0" err="1">
                <a:solidFill>
                  <a:schemeClr val="tx1">
                    <a:lumMod val="75000"/>
                    <a:lumOff val="25000"/>
                  </a:schemeClr>
                </a:solidFill>
              </a:rPr>
              <a:t>resuscitation</a:t>
            </a:r>
            <a:r>
              <a:rPr lang="pt-BR" dirty="0">
                <a:solidFill>
                  <a:schemeClr val="tx1">
                    <a:lumMod val="75000"/>
                    <a:lumOff val="25000"/>
                  </a:schemeClr>
                </a:solidFill>
              </a:rPr>
              <a:t>: 2015 </a:t>
            </a:r>
            <a:r>
              <a:rPr lang="pt-BR" dirty="0" err="1" smtClean="0">
                <a:solidFill>
                  <a:schemeClr val="tx1">
                    <a:lumMod val="75000"/>
                    <a:lumOff val="25000"/>
                  </a:schemeClr>
                </a:solidFill>
              </a:rPr>
              <a:t>international</a:t>
            </a:r>
            <a:r>
              <a:rPr lang="pt-BR" dirty="0" smtClean="0">
                <a:solidFill>
                  <a:schemeClr val="tx1">
                    <a:lumMod val="75000"/>
                    <a:lumOff val="25000"/>
                  </a:schemeClr>
                </a:solidFill>
              </a:rPr>
              <a:t> </a:t>
            </a:r>
            <a:r>
              <a:rPr lang="en-US" dirty="0" smtClean="0">
                <a:solidFill>
                  <a:schemeClr val="tx1">
                    <a:lumMod val="75000"/>
                    <a:lumOff val="25000"/>
                  </a:schemeClr>
                </a:solidFill>
              </a:rPr>
              <a:t>consensus </a:t>
            </a:r>
            <a:r>
              <a:rPr lang="en-US" dirty="0">
                <a:solidFill>
                  <a:schemeClr val="tx1">
                    <a:lumMod val="75000"/>
                    <a:lumOff val="25000"/>
                  </a:schemeClr>
                </a:solidFill>
              </a:rPr>
              <a:t>on cardiopulmonary resuscitation and emergency </a:t>
            </a:r>
            <a:r>
              <a:rPr lang="en-US" dirty="0" smtClean="0">
                <a:solidFill>
                  <a:schemeClr val="tx1">
                    <a:lumMod val="75000"/>
                    <a:lumOff val="25000"/>
                  </a:schemeClr>
                </a:solidFill>
              </a:rPr>
              <a:t>cardiovascular care </a:t>
            </a:r>
            <a:r>
              <a:rPr lang="en-US" dirty="0">
                <a:solidFill>
                  <a:schemeClr val="tx1">
                    <a:lumMod val="75000"/>
                    <a:lumOff val="25000"/>
                  </a:schemeClr>
                </a:solidFill>
              </a:rPr>
              <a:t>science with treatment recommendations. Circulation 2015;132</a:t>
            </a:r>
            <a:r>
              <a:rPr lang="en-US" dirty="0" smtClean="0">
                <a:solidFill>
                  <a:schemeClr val="tx1">
                    <a:lumMod val="75000"/>
                    <a:lumOff val="25000"/>
                  </a:schemeClr>
                </a:solidFill>
              </a:rPr>
              <a:t>: </a:t>
            </a:r>
            <a:r>
              <a:rPr lang="pt-BR" dirty="0" smtClean="0">
                <a:solidFill>
                  <a:schemeClr val="tx1">
                    <a:lumMod val="75000"/>
                    <a:lumOff val="25000"/>
                  </a:schemeClr>
                </a:solidFill>
              </a:rPr>
              <a:t>S204–41</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5. Barton SK, </a:t>
            </a:r>
            <a:r>
              <a:rPr lang="en-US" dirty="0" err="1">
                <a:solidFill>
                  <a:schemeClr val="tx1">
                    <a:lumMod val="75000"/>
                    <a:lumOff val="25000"/>
                  </a:schemeClr>
                </a:solidFill>
              </a:rPr>
              <a:t>Tolcos</a:t>
            </a:r>
            <a:r>
              <a:rPr lang="en-US" dirty="0">
                <a:solidFill>
                  <a:schemeClr val="tx1">
                    <a:lumMod val="75000"/>
                    <a:lumOff val="25000"/>
                  </a:schemeClr>
                </a:solidFill>
              </a:rPr>
              <a:t> M, Miller SL, et al. Unraveling the links between the initiation </a:t>
            </a:r>
            <a:r>
              <a:rPr lang="en-US" dirty="0" smtClean="0">
                <a:solidFill>
                  <a:schemeClr val="tx1">
                    <a:lumMod val="75000"/>
                    <a:lumOff val="25000"/>
                  </a:schemeClr>
                </a:solidFill>
              </a:rPr>
              <a:t>of ventilation </a:t>
            </a:r>
            <a:r>
              <a:rPr lang="en-US" dirty="0">
                <a:solidFill>
                  <a:schemeClr val="tx1">
                    <a:lumMod val="75000"/>
                    <a:lumOff val="25000"/>
                  </a:schemeClr>
                </a:solidFill>
              </a:rPr>
              <a:t>and brain injury in preterm infants. Front </a:t>
            </a:r>
            <a:r>
              <a:rPr lang="en-US" dirty="0" err="1">
                <a:solidFill>
                  <a:schemeClr val="tx1">
                    <a:lumMod val="75000"/>
                    <a:lumOff val="25000"/>
                  </a:schemeClr>
                </a:solidFill>
              </a:rPr>
              <a:t>Pediatr</a:t>
            </a:r>
            <a:r>
              <a:rPr lang="en-US" dirty="0">
                <a:solidFill>
                  <a:schemeClr val="tx1">
                    <a:lumMod val="75000"/>
                    <a:lumOff val="25000"/>
                  </a:schemeClr>
                </a:solidFill>
              </a:rPr>
              <a:t> 2015;3:280–9.</a:t>
            </a:r>
          </a:p>
          <a:p>
            <a:pPr marL="0" indent="0" algn="just" fontAlgn="auto">
              <a:spcAft>
                <a:spcPts val="0"/>
              </a:spcAft>
              <a:buFont typeface="Wingdings 3" charset="2"/>
              <a:buNone/>
              <a:defRPr/>
            </a:pPr>
            <a:r>
              <a:rPr lang="pt-BR" dirty="0">
                <a:solidFill>
                  <a:schemeClr val="tx1">
                    <a:lumMod val="75000"/>
                    <a:lumOff val="25000"/>
                  </a:schemeClr>
                </a:solidFill>
              </a:rPr>
              <a:t>6. Barton SK, </a:t>
            </a:r>
            <a:r>
              <a:rPr lang="pt-BR" dirty="0" err="1">
                <a:solidFill>
                  <a:schemeClr val="tx1">
                    <a:lumMod val="75000"/>
                    <a:lumOff val="25000"/>
                  </a:schemeClr>
                </a:solidFill>
              </a:rPr>
              <a:t>Tolcos</a:t>
            </a:r>
            <a:r>
              <a:rPr lang="pt-BR" dirty="0">
                <a:solidFill>
                  <a:schemeClr val="tx1">
                    <a:lumMod val="75000"/>
                    <a:lumOff val="25000"/>
                  </a:schemeClr>
                </a:solidFill>
              </a:rPr>
              <a:t> M, Miller SL, et al. </a:t>
            </a:r>
            <a:r>
              <a:rPr lang="pt-BR" dirty="0" err="1">
                <a:solidFill>
                  <a:schemeClr val="tx1">
                    <a:lumMod val="75000"/>
                    <a:lumOff val="25000"/>
                  </a:schemeClr>
                </a:solidFill>
              </a:rPr>
              <a:t>Ventilation-induced</a:t>
            </a:r>
            <a:r>
              <a:rPr lang="pt-BR" dirty="0">
                <a:solidFill>
                  <a:schemeClr val="tx1">
                    <a:lumMod val="75000"/>
                    <a:lumOff val="25000"/>
                  </a:schemeClr>
                </a:solidFill>
              </a:rPr>
              <a:t> </a:t>
            </a:r>
            <a:r>
              <a:rPr lang="pt-BR" dirty="0" err="1">
                <a:solidFill>
                  <a:schemeClr val="tx1">
                    <a:lumMod val="75000"/>
                    <a:lumOff val="25000"/>
                  </a:schemeClr>
                </a:solidFill>
              </a:rPr>
              <a:t>brain</a:t>
            </a:r>
            <a:r>
              <a:rPr lang="pt-BR" dirty="0">
                <a:solidFill>
                  <a:schemeClr val="tx1">
                    <a:lumMod val="75000"/>
                    <a:lumOff val="25000"/>
                  </a:schemeClr>
                </a:solidFill>
              </a:rPr>
              <a:t> </a:t>
            </a:r>
            <a:r>
              <a:rPr lang="pt-BR" dirty="0" err="1">
                <a:solidFill>
                  <a:schemeClr val="tx1">
                    <a:lumMod val="75000"/>
                    <a:lumOff val="25000"/>
                  </a:schemeClr>
                </a:solidFill>
              </a:rPr>
              <a:t>injury</a:t>
            </a:r>
            <a:r>
              <a:rPr lang="pt-BR" dirty="0">
                <a:solidFill>
                  <a:schemeClr val="tx1">
                    <a:lumMod val="75000"/>
                    <a:lumOff val="25000"/>
                  </a:schemeClr>
                </a:solidFill>
              </a:rPr>
              <a:t> in </a:t>
            </a:r>
            <a:r>
              <a:rPr lang="pt-BR" dirty="0" err="1" smtClean="0">
                <a:solidFill>
                  <a:schemeClr val="tx1">
                    <a:lumMod val="75000"/>
                    <a:lumOff val="25000"/>
                  </a:schemeClr>
                </a:solidFill>
              </a:rPr>
              <a:t>preterm</a:t>
            </a:r>
            <a:r>
              <a:rPr lang="pt-BR" dirty="0" smtClean="0">
                <a:solidFill>
                  <a:schemeClr val="tx1">
                    <a:lumMod val="75000"/>
                    <a:lumOff val="25000"/>
                  </a:schemeClr>
                </a:solidFill>
              </a:rPr>
              <a:t> </a:t>
            </a:r>
            <a:r>
              <a:rPr lang="en-US" dirty="0" smtClean="0">
                <a:solidFill>
                  <a:schemeClr val="tx1">
                    <a:lumMod val="75000"/>
                    <a:lumOff val="25000"/>
                  </a:schemeClr>
                </a:solidFill>
              </a:rPr>
              <a:t>neonates</a:t>
            </a:r>
            <a:r>
              <a:rPr lang="en-US" dirty="0">
                <a:solidFill>
                  <a:schemeClr val="tx1">
                    <a:lumMod val="75000"/>
                    <a:lumOff val="25000"/>
                  </a:schemeClr>
                </a:solidFill>
              </a:rPr>
              <a:t>: a review of potential therapies. Neonatology 2016;110:155–62.</a:t>
            </a:r>
          </a:p>
          <a:p>
            <a:pPr marL="0" indent="0" algn="just" fontAlgn="auto">
              <a:spcAft>
                <a:spcPts val="0"/>
              </a:spcAft>
              <a:buFont typeface="Wingdings 3" charset="2"/>
              <a:buNone/>
              <a:defRPr/>
            </a:pPr>
            <a:r>
              <a:rPr lang="en-US" dirty="0">
                <a:solidFill>
                  <a:schemeClr val="tx1">
                    <a:lumMod val="75000"/>
                    <a:lumOff val="25000"/>
                  </a:schemeClr>
                </a:solidFill>
              </a:rPr>
              <a:t>7. Hooper SB, </a:t>
            </a:r>
            <a:r>
              <a:rPr lang="en-US" dirty="0" err="1">
                <a:solidFill>
                  <a:schemeClr val="tx1">
                    <a:lumMod val="75000"/>
                    <a:lumOff val="25000"/>
                  </a:schemeClr>
                </a:solidFill>
              </a:rPr>
              <a:t>Polglase</a:t>
            </a:r>
            <a:r>
              <a:rPr lang="en-US" dirty="0">
                <a:solidFill>
                  <a:schemeClr val="tx1">
                    <a:lumMod val="75000"/>
                    <a:lumOff val="25000"/>
                  </a:schemeClr>
                </a:solidFill>
              </a:rPr>
              <a:t> GR, </a:t>
            </a:r>
            <a:r>
              <a:rPr lang="en-US" dirty="0" err="1">
                <a:solidFill>
                  <a:schemeClr val="tx1">
                    <a:lumMod val="75000"/>
                    <a:lumOff val="25000"/>
                  </a:schemeClr>
                </a:solidFill>
              </a:rPr>
              <a:t>te</a:t>
            </a:r>
            <a:r>
              <a:rPr lang="en-US" dirty="0">
                <a:solidFill>
                  <a:schemeClr val="tx1">
                    <a:lumMod val="75000"/>
                    <a:lumOff val="25000"/>
                  </a:schemeClr>
                </a:solidFill>
              </a:rPr>
              <a:t> Pas AB. A physiological approach to the timing </a:t>
            </a:r>
            <a:r>
              <a:rPr lang="en-US" dirty="0" smtClean="0">
                <a:solidFill>
                  <a:schemeClr val="tx1">
                    <a:lumMod val="75000"/>
                    <a:lumOff val="25000"/>
                  </a:schemeClr>
                </a:solidFill>
              </a:rPr>
              <a:t>of  umbilical </a:t>
            </a:r>
            <a:r>
              <a:rPr lang="en-US" dirty="0">
                <a:solidFill>
                  <a:schemeClr val="tx1">
                    <a:lumMod val="75000"/>
                    <a:lumOff val="25000"/>
                  </a:schemeClr>
                </a:solidFill>
              </a:rPr>
              <a:t>cord clamping at birth. Arch Dis Child Fetal Neonatal Ed 2015;100</a:t>
            </a:r>
            <a:r>
              <a:rPr lang="en-US" dirty="0" smtClean="0">
                <a:solidFill>
                  <a:schemeClr val="tx1">
                    <a:lumMod val="75000"/>
                    <a:lumOff val="25000"/>
                  </a:schemeClr>
                </a:solidFill>
              </a:rPr>
              <a:t>: </a:t>
            </a:r>
            <a:r>
              <a:rPr lang="pt-BR" dirty="0" smtClean="0">
                <a:solidFill>
                  <a:schemeClr val="tx1">
                    <a:lumMod val="75000"/>
                    <a:lumOff val="25000"/>
                  </a:schemeClr>
                </a:solidFill>
              </a:rPr>
              <a:t>F355–60</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8. Yao AC, </a:t>
            </a:r>
            <a:r>
              <a:rPr lang="en-US" dirty="0" err="1">
                <a:solidFill>
                  <a:schemeClr val="tx1">
                    <a:lumMod val="75000"/>
                    <a:lumOff val="25000"/>
                  </a:schemeClr>
                </a:solidFill>
              </a:rPr>
              <a:t>Moinian</a:t>
            </a:r>
            <a:r>
              <a:rPr lang="en-US" dirty="0">
                <a:solidFill>
                  <a:schemeClr val="tx1">
                    <a:lumMod val="75000"/>
                    <a:lumOff val="25000"/>
                  </a:schemeClr>
                </a:solidFill>
              </a:rPr>
              <a:t> M, Lind J. Distribution of blood between infant and </a:t>
            </a:r>
            <a:r>
              <a:rPr lang="en-US" dirty="0" smtClean="0">
                <a:solidFill>
                  <a:schemeClr val="tx1">
                    <a:lumMod val="75000"/>
                    <a:lumOff val="25000"/>
                  </a:schemeClr>
                </a:solidFill>
              </a:rPr>
              <a:t>placenta </a:t>
            </a:r>
            <a:r>
              <a:rPr lang="pt-BR" dirty="0" err="1" smtClean="0">
                <a:solidFill>
                  <a:schemeClr val="tx1">
                    <a:lumMod val="75000"/>
                    <a:lumOff val="25000"/>
                  </a:schemeClr>
                </a:solidFill>
              </a:rPr>
              <a:t>after</a:t>
            </a:r>
            <a:r>
              <a:rPr lang="pt-BR" dirty="0" smtClean="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Lancet 1969;2:871–3.</a:t>
            </a:r>
          </a:p>
          <a:p>
            <a:pPr marL="0" indent="0" algn="just" fontAlgn="auto">
              <a:spcAft>
                <a:spcPts val="0"/>
              </a:spcAft>
              <a:buFont typeface="Wingdings 3" charset="2"/>
              <a:buNone/>
              <a:defRPr/>
            </a:pPr>
            <a:r>
              <a:rPr lang="en-US" dirty="0">
                <a:solidFill>
                  <a:schemeClr val="tx1">
                    <a:lumMod val="75000"/>
                    <a:lumOff val="25000"/>
                  </a:schemeClr>
                </a:solidFill>
              </a:rPr>
              <a:t>9. Bhatt S, Hooper SB, Pas </a:t>
            </a:r>
            <a:r>
              <a:rPr lang="en-US" dirty="0" err="1">
                <a:solidFill>
                  <a:schemeClr val="tx1">
                    <a:lumMod val="75000"/>
                    <a:lumOff val="25000"/>
                  </a:schemeClr>
                </a:solidFill>
              </a:rPr>
              <a:t>te</a:t>
            </a:r>
            <a:r>
              <a:rPr lang="en-US" dirty="0">
                <a:solidFill>
                  <a:schemeClr val="tx1">
                    <a:lumMod val="75000"/>
                    <a:lumOff val="25000"/>
                  </a:schemeClr>
                </a:solidFill>
              </a:rPr>
              <a:t> A, et al. Delaying cord clamping until </a:t>
            </a:r>
            <a:r>
              <a:rPr lang="en-US" dirty="0" smtClean="0">
                <a:solidFill>
                  <a:schemeClr val="tx1">
                    <a:lumMod val="75000"/>
                    <a:lumOff val="25000"/>
                  </a:schemeClr>
                </a:solidFill>
              </a:rPr>
              <a:t>ventilation onset </a:t>
            </a:r>
            <a:r>
              <a:rPr lang="en-US" dirty="0">
                <a:solidFill>
                  <a:schemeClr val="tx1">
                    <a:lumMod val="75000"/>
                    <a:lumOff val="25000"/>
                  </a:schemeClr>
                </a:solidFill>
              </a:rPr>
              <a:t>improves cardiovascular function at birth in preterm lambs. J </a:t>
            </a:r>
            <a:r>
              <a:rPr lang="en-US" dirty="0" err="1" smtClean="0">
                <a:solidFill>
                  <a:schemeClr val="tx1">
                    <a:lumMod val="75000"/>
                    <a:lumOff val="25000"/>
                  </a:schemeClr>
                </a:solidFill>
              </a:rPr>
              <a:t>Physiol</a:t>
            </a:r>
            <a:r>
              <a:rPr lang="en-US" dirty="0" smtClean="0">
                <a:solidFill>
                  <a:schemeClr val="tx1">
                    <a:lumMod val="75000"/>
                    <a:lumOff val="25000"/>
                  </a:schemeClr>
                </a:solidFill>
              </a:rPr>
              <a:t> </a:t>
            </a:r>
            <a:r>
              <a:rPr lang="pt-BR" dirty="0" smtClean="0">
                <a:solidFill>
                  <a:schemeClr val="tx1">
                    <a:lumMod val="75000"/>
                    <a:lumOff val="25000"/>
                  </a:schemeClr>
                </a:solidFill>
              </a:rPr>
              <a:t>2013;591:2113–26</a:t>
            </a:r>
            <a:r>
              <a:rPr lang="pt-BR" dirty="0">
                <a:solidFill>
                  <a:schemeClr val="tx1">
                    <a:lumMod val="75000"/>
                    <a:lumOff val="25000"/>
                  </a:schemeClr>
                </a:solidFill>
              </a:rPr>
              <a:t>.</a:t>
            </a:r>
          </a:p>
          <a:p>
            <a:pPr marL="0" indent="0" algn="just" fontAlgn="auto">
              <a:spcAft>
                <a:spcPts val="0"/>
              </a:spcAft>
              <a:buFont typeface="Wingdings 3" charset="2"/>
              <a:buNone/>
              <a:defRPr/>
            </a:pPr>
            <a:r>
              <a:rPr lang="pt-BR" dirty="0">
                <a:solidFill>
                  <a:schemeClr val="tx1">
                    <a:lumMod val="75000"/>
                    <a:lumOff val="25000"/>
                  </a:schemeClr>
                </a:solidFill>
              </a:rPr>
              <a:t>10. </a:t>
            </a:r>
            <a:r>
              <a:rPr lang="pt-BR" dirty="0" err="1">
                <a:solidFill>
                  <a:schemeClr val="tx1">
                    <a:lumMod val="75000"/>
                    <a:lumOff val="25000"/>
                  </a:schemeClr>
                </a:solidFill>
              </a:rPr>
              <a:t>Hosono</a:t>
            </a:r>
            <a:r>
              <a:rPr lang="pt-BR" dirty="0">
                <a:solidFill>
                  <a:schemeClr val="tx1">
                    <a:lumMod val="75000"/>
                    <a:lumOff val="25000"/>
                  </a:schemeClr>
                </a:solidFill>
              </a:rPr>
              <a:t> S, </a:t>
            </a:r>
            <a:r>
              <a:rPr lang="pt-BR" dirty="0" err="1">
                <a:solidFill>
                  <a:schemeClr val="tx1">
                    <a:lumMod val="75000"/>
                    <a:lumOff val="25000"/>
                  </a:schemeClr>
                </a:solidFill>
              </a:rPr>
              <a:t>Mugishima</a:t>
            </a:r>
            <a:r>
              <a:rPr lang="pt-BR" dirty="0">
                <a:solidFill>
                  <a:schemeClr val="tx1">
                    <a:lumMod val="75000"/>
                    <a:lumOff val="25000"/>
                  </a:schemeClr>
                </a:solidFill>
              </a:rPr>
              <a:t> H, Fujita H, et al. Umbilical </a:t>
            </a:r>
            <a:r>
              <a:rPr lang="pt-BR" dirty="0" err="1">
                <a:solidFill>
                  <a:schemeClr val="tx1">
                    <a:lumMod val="75000"/>
                    <a:lumOff val="25000"/>
                  </a:schemeClr>
                </a:solidFill>
              </a:rPr>
              <a:t>cord</a:t>
            </a:r>
            <a:r>
              <a:rPr lang="pt-BR" dirty="0">
                <a:solidFill>
                  <a:schemeClr val="tx1">
                    <a:lumMod val="75000"/>
                    <a:lumOff val="25000"/>
                  </a:schemeClr>
                </a:solidFill>
              </a:rPr>
              <a:t> </a:t>
            </a:r>
            <a:r>
              <a:rPr lang="pt-BR" dirty="0" err="1">
                <a:solidFill>
                  <a:schemeClr val="tx1">
                    <a:lumMod val="75000"/>
                    <a:lumOff val="25000"/>
                  </a:schemeClr>
                </a:solidFill>
              </a:rPr>
              <a:t>milking</a:t>
            </a:r>
            <a:r>
              <a:rPr lang="pt-BR" dirty="0">
                <a:solidFill>
                  <a:schemeClr val="tx1">
                    <a:lumMod val="75000"/>
                    <a:lumOff val="25000"/>
                  </a:schemeClr>
                </a:solidFill>
              </a:rPr>
              <a:t> </a:t>
            </a:r>
            <a:r>
              <a:rPr lang="pt-BR" dirty="0" err="1">
                <a:solidFill>
                  <a:schemeClr val="tx1">
                    <a:lumMod val="75000"/>
                    <a:lumOff val="25000"/>
                  </a:schemeClr>
                </a:solidFill>
              </a:rPr>
              <a:t>reduces</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smtClean="0">
                <a:solidFill>
                  <a:schemeClr val="tx1">
                    <a:lumMod val="75000"/>
                    <a:lumOff val="25000"/>
                  </a:schemeClr>
                </a:solidFill>
              </a:rPr>
              <a:t>need</a:t>
            </a:r>
            <a:r>
              <a:rPr lang="pt-BR" dirty="0" smtClean="0">
                <a:solidFill>
                  <a:schemeClr val="tx1">
                    <a:lumMod val="75000"/>
                    <a:lumOff val="25000"/>
                  </a:schemeClr>
                </a:solidFill>
              </a:rPr>
              <a:t> </a:t>
            </a:r>
            <a:r>
              <a:rPr lang="en-US" dirty="0" smtClean="0">
                <a:solidFill>
                  <a:schemeClr val="tx1">
                    <a:lumMod val="75000"/>
                    <a:lumOff val="25000"/>
                  </a:schemeClr>
                </a:solidFill>
              </a:rPr>
              <a:t>for </a:t>
            </a:r>
            <a:r>
              <a:rPr lang="en-US" dirty="0">
                <a:solidFill>
                  <a:schemeClr val="tx1">
                    <a:lumMod val="75000"/>
                    <a:lumOff val="25000"/>
                  </a:schemeClr>
                </a:solidFill>
              </a:rPr>
              <a:t>red cell transfusions and improves neonatal adaptation in infants born at </a:t>
            </a:r>
            <a:r>
              <a:rPr lang="en-US" dirty="0" smtClean="0">
                <a:solidFill>
                  <a:schemeClr val="tx1">
                    <a:lumMod val="75000"/>
                    <a:lumOff val="25000"/>
                  </a:schemeClr>
                </a:solidFill>
              </a:rPr>
              <a:t>less than </a:t>
            </a:r>
            <a:r>
              <a:rPr lang="en-US" dirty="0">
                <a:solidFill>
                  <a:schemeClr val="tx1">
                    <a:lumMod val="75000"/>
                    <a:lumOff val="25000"/>
                  </a:schemeClr>
                </a:solidFill>
              </a:rPr>
              <a:t>29 weeks’ gestation: a </a:t>
            </a:r>
            <a:r>
              <a:rPr lang="en-US" dirty="0" err="1">
                <a:solidFill>
                  <a:schemeClr val="tx1">
                    <a:lumMod val="75000"/>
                    <a:lumOff val="25000"/>
                  </a:schemeClr>
                </a:solidFill>
              </a:rPr>
              <a:t>randomised</a:t>
            </a:r>
            <a:r>
              <a:rPr lang="en-US" dirty="0">
                <a:solidFill>
                  <a:schemeClr val="tx1">
                    <a:lumMod val="75000"/>
                    <a:lumOff val="25000"/>
                  </a:schemeClr>
                </a:solidFill>
              </a:rPr>
              <a:t> controlled trial. Arch Dis Child </a:t>
            </a:r>
            <a:r>
              <a:rPr lang="en-US" dirty="0" smtClean="0">
                <a:solidFill>
                  <a:schemeClr val="tx1">
                    <a:lumMod val="75000"/>
                    <a:lumOff val="25000"/>
                  </a:schemeClr>
                </a:solidFill>
              </a:rPr>
              <a:t>Fetal </a:t>
            </a:r>
            <a:r>
              <a:rPr lang="pt-BR" dirty="0" smtClean="0">
                <a:solidFill>
                  <a:schemeClr val="tx1">
                    <a:lumMod val="75000"/>
                    <a:lumOff val="25000"/>
                  </a:schemeClr>
                </a:solidFill>
              </a:rPr>
              <a:t>Neonatal </a:t>
            </a:r>
            <a:r>
              <a:rPr lang="pt-BR" dirty="0">
                <a:solidFill>
                  <a:schemeClr val="tx1">
                    <a:lumMod val="75000"/>
                    <a:lumOff val="25000"/>
                  </a:schemeClr>
                </a:solidFill>
              </a:rPr>
              <a:t>Ed 2008;93:F14–9</a:t>
            </a:r>
            <a:r>
              <a:rPr lang="pt-BR" dirty="0" smtClean="0">
                <a:solidFill>
                  <a:schemeClr val="tx1">
                    <a:lumMod val="75000"/>
                    <a:lumOff val="25000"/>
                  </a:schemeClr>
                </a:solidFill>
              </a:rPr>
              <a:t>.</a:t>
            </a:r>
            <a:endParaRPr lang="pt-BR" dirty="0">
              <a:solidFill>
                <a:schemeClr val="tx1">
                  <a:lumMod val="75000"/>
                  <a:lumOff val="25000"/>
                </a:schemeClr>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396538" cy="4132263"/>
          </a:xfrm>
        </p:spPr>
        <p:txBody>
          <a:bodyPr rtlCol="0">
            <a:normAutofit fontScale="70000" lnSpcReduction="20000"/>
          </a:bodyPr>
          <a:lstStyle/>
          <a:p>
            <a:pPr marL="0" indent="0" algn="just" fontAlgn="auto">
              <a:spcAft>
                <a:spcPts val="0"/>
              </a:spcAft>
              <a:buFont typeface="Wingdings 3" charset="2"/>
              <a:buNone/>
              <a:defRPr/>
            </a:pPr>
            <a:r>
              <a:rPr lang="en-US" dirty="0">
                <a:solidFill>
                  <a:schemeClr val="tx1">
                    <a:lumMod val="75000"/>
                    <a:lumOff val="25000"/>
                  </a:schemeClr>
                </a:solidFill>
              </a:rPr>
              <a:t>11. </a:t>
            </a:r>
            <a:r>
              <a:rPr lang="en-US" dirty="0" err="1">
                <a:solidFill>
                  <a:schemeClr val="tx1">
                    <a:lumMod val="75000"/>
                    <a:lumOff val="25000"/>
                  </a:schemeClr>
                </a:solidFill>
              </a:rPr>
              <a:t>Masaoka</a:t>
            </a:r>
            <a:r>
              <a:rPr lang="en-US" dirty="0">
                <a:solidFill>
                  <a:schemeClr val="tx1">
                    <a:lumMod val="75000"/>
                    <a:lumOff val="25000"/>
                  </a:schemeClr>
                </a:solidFill>
              </a:rPr>
              <a:t> N, Yamamoto T. Blood pressure and urine output during the first 120 </a:t>
            </a:r>
            <a:r>
              <a:rPr lang="en-US" dirty="0" smtClean="0">
                <a:solidFill>
                  <a:schemeClr val="tx1">
                    <a:lumMod val="75000"/>
                    <a:lumOff val="25000"/>
                  </a:schemeClr>
                </a:solidFill>
              </a:rPr>
              <a:t>h of </a:t>
            </a:r>
            <a:r>
              <a:rPr lang="en-US" dirty="0">
                <a:solidFill>
                  <a:schemeClr val="tx1">
                    <a:lumMod val="75000"/>
                    <a:lumOff val="25000"/>
                  </a:schemeClr>
                </a:solidFill>
              </a:rPr>
              <a:t>life in infants born at less than 29 weeks’ gestation related to umbilical </a:t>
            </a:r>
            <a:r>
              <a:rPr lang="en-US" dirty="0" smtClean="0">
                <a:solidFill>
                  <a:schemeClr val="tx1">
                    <a:lumMod val="75000"/>
                    <a:lumOff val="25000"/>
                  </a:schemeClr>
                </a:solidFill>
              </a:rPr>
              <a:t>cord milking</a:t>
            </a:r>
            <a:r>
              <a:rPr lang="en-US" dirty="0">
                <a:solidFill>
                  <a:schemeClr val="tx1">
                    <a:lumMod val="75000"/>
                    <a:lumOff val="25000"/>
                  </a:schemeClr>
                </a:solidFill>
              </a:rPr>
              <a:t>. Arch Dis Child Fetal Neonatal Ed 2009;94:F328–31.</a:t>
            </a:r>
          </a:p>
          <a:p>
            <a:pPr marL="0" indent="0" algn="just" fontAlgn="auto">
              <a:spcAft>
                <a:spcPts val="0"/>
              </a:spcAft>
              <a:buFont typeface="Wingdings 3" charset="2"/>
              <a:buNone/>
              <a:defRPr/>
            </a:pPr>
            <a:r>
              <a:rPr lang="en-US" dirty="0">
                <a:solidFill>
                  <a:schemeClr val="tx1">
                    <a:lumMod val="75000"/>
                    <a:lumOff val="25000"/>
                  </a:schemeClr>
                </a:solidFill>
              </a:rPr>
              <a:t>12. </a:t>
            </a:r>
            <a:r>
              <a:rPr lang="en-US" dirty="0" err="1">
                <a:solidFill>
                  <a:schemeClr val="tx1">
                    <a:lumMod val="75000"/>
                    <a:lumOff val="25000"/>
                  </a:schemeClr>
                </a:solidFill>
              </a:rPr>
              <a:t>Katheria</a:t>
            </a:r>
            <a:r>
              <a:rPr lang="en-US" dirty="0">
                <a:solidFill>
                  <a:schemeClr val="tx1">
                    <a:lumMod val="75000"/>
                    <a:lumOff val="25000"/>
                  </a:schemeClr>
                </a:solidFill>
              </a:rPr>
              <a:t> AC, Leone TA, </a:t>
            </a:r>
            <a:r>
              <a:rPr lang="en-US" dirty="0" err="1">
                <a:solidFill>
                  <a:schemeClr val="tx1">
                    <a:lumMod val="75000"/>
                    <a:lumOff val="25000"/>
                  </a:schemeClr>
                </a:solidFill>
              </a:rPr>
              <a:t>Woelkers</a:t>
            </a:r>
            <a:r>
              <a:rPr lang="en-US" dirty="0">
                <a:solidFill>
                  <a:schemeClr val="tx1">
                    <a:lumMod val="75000"/>
                    <a:lumOff val="25000"/>
                  </a:schemeClr>
                </a:solidFill>
              </a:rPr>
              <a:t> D, et al. The effects of umbilical cord </a:t>
            </a:r>
            <a:r>
              <a:rPr lang="en-US" dirty="0" smtClean="0">
                <a:solidFill>
                  <a:schemeClr val="tx1">
                    <a:lumMod val="75000"/>
                    <a:lumOff val="25000"/>
                  </a:schemeClr>
                </a:solidFill>
              </a:rPr>
              <a:t>milking  on </a:t>
            </a:r>
            <a:r>
              <a:rPr lang="en-US" dirty="0">
                <a:solidFill>
                  <a:schemeClr val="tx1">
                    <a:lumMod val="75000"/>
                    <a:lumOff val="25000"/>
                  </a:schemeClr>
                </a:solidFill>
              </a:rPr>
              <a:t>hemodynamics and neonatal outcomes in premature neonates. J </a:t>
            </a:r>
            <a:r>
              <a:rPr lang="en-US" dirty="0" err="1" smtClean="0">
                <a:solidFill>
                  <a:schemeClr val="tx1">
                    <a:lumMod val="75000"/>
                    <a:lumOff val="25000"/>
                  </a:schemeClr>
                </a:solidFill>
              </a:rPr>
              <a:t>Pediatr</a:t>
            </a:r>
            <a:r>
              <a:rPr lang="en-US" dirty="0" smtClean="0">
                <a:solidFill>
                  <a:schemeClr val="tx1">
                    <a:lumMod val="75000"/>
                    <a:lumOff val="25000"/>
                  </a:schemeClr>
                </a:solidFill>
              </a:rPr>
              <a:t> </a:t>
            </a:r>
            <a:r>
              <a:rPr lang="pt-BR" dirty="0" smtClean="0">
                <a:solidFill>
                  <a:schemeClr val="tx1">
                    <a:lumMod val="75000"/>
                    <a:lumOff val="25000"/>
                  </a:schemeClr>
                </a:solidFill>
              </a:rPr>
              <a:t>2014;164:1045–50.e1</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13. </a:t>
            </a:r>
            <a:r>
              <a:rPr lang="en-US" dirty="0" err="1">
                <a:solidFill>
                  <a:schemeClr val="tx1">
                    <a:lumMod val="75000"/>
                    <a:lumOff val="25000"/>
                  </a:schemeClr>
                </a:solidFill>
              </a:rPr>
              <a:t>Ghavam</a:t>
            </a:r>
            <a:r>
              <a:rPr lang="en-US" dirty="0">
                <a:solidFill>
                  <a:schemeClr val="tx1">
                    <a:lumMod val="75000"/>
                    <a:lumOff val="25000"/>
                  </a:schemeClr>
                </a:solidFill>
              </a:rPr>
              <a:t> S, </a:t>
            </a:r>
            <a:r>
              <a:rPr lang="en-US" dirty="0" err="1">
                <a:solidFill>
                  <a:schemeClr val="tx1">
                    <a:lumMod val="75000"/>
                    <a:lumOff val="25000"/>
                  </a:schemeClr>
                </a:solidFill>
              </a:rPr>
              <a:t>Batra</a:t>
            </a:r>
            <a:r>
              <a:rPr lang="en-US" dirty="0">
                <a:solidFill>
                  <a:schemeClr val="tx1">
                    <a:lumMod val="75000"/>
                    <a:lumOff val="25000"/>
                  </a:schemeClr>
                </a:solidFill>
              </a:rPr>
              <a:t> D, Mercer J, et al. Effects of placental transfusion in </a:t>
            </a:r>
            <a:r>
              <a:rPr lang="en-US" dirty="0" smtClean="0">
                <a:solidFill>
                  <a:schemeClr val="tx1">
                    <a:lumMod val="75000"/>
                    <a:lumOff val="25000"/>
                  </a:schemeClr>
                </a:solidFill>
              </a:rPr>
              <a:t>extremely low </a:t>
            </a:r>
            <a:r>
              <a:rPr lang="en-US" dirty="0">
                <a:solidFill>
                  <a:schemeClr val="tx1">
                    <a:lumMod val="75000"/>
                    <a:lumOff val="25000"/>
                  </a:schemeClr>
                </a:solidFill>
              </a:rPr>
              <a:t>birthweight infants: meta-analysis of long- and short-term outcomes. </a:t>
            </a:r>
            <a:r>
              <a:rPr lang="en-US" dirty="0" smtClean="0">
                <a:solidFill>
                  <a:schemeClr val="tx1">
                    <a:lumMod val="75000"/>
                    <a:lumOff val="25000"/>
                  </a:schemeClr>
                </a:solidFill>
              </a:rPr>
              <a:t>Transfusion </a:t>
            </a:r>
            <a:r>
              <a:rPr lang="pt-BR" dirty="0" smtClean="0">
                <a:solidFill>
                  <a:schemeClr val="tx1">
                    <a:lumMod val="75000"/>
                    <a:lumOff val="25000"/>
                  </a:schemeClr>
                </a:solidFill>
              </a:rPr>
              <a:t>2013;54:1192–8</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14. </a:t>
            </a:r>
            <a:r>
              <a:rPr lang="en-US" dirty="0" err="1">
                <a:solidFill>
                  <a:schemeClr val="tx1">
                    <a:lumMod val="75000"/>
                    <a:lumOff val="25000"/>
                  </a:schemeClr>
                </a:solidFill>
              </a:rPr>
              <a:t>Rabe</a:t>
            </a:r>
            <a:r>
              <a:rPr lang="en-US" dirty="0">
                <a:solidFill>
                  <a:schemeClr val="tx1">
                    <a:lumMod val="75000"/>
                    <a:lumOff val="25000"/>
                  </a:schemeClr>
                </a:solidFill>
              </a:rPr>
              <a:t> H. Cord clamping and neurodevelopmental outcome in very low </a:t>
            </a:r>
            <a:r>
              <a:rPr lang="en-US" dirty="0" smtClean="0">
                <a:solidFill>
                  <a:schemeClr val="tx1">
                    <a:lumMod val="75000"/>
                    <a:lumOff val="25000"/>
                  </a:schemeClr>
                </a:solidFill>
              </a:rPr>
              <a:t>birth weight </a:t>
            </a:r>
            <a:r>
              <a:rPr lang="en-US" dirty="0">
                <a:solidFill>
                  <a:schemeClr val="tx1">
                    <a:lumMod val="75000"/>
                    <a:lumOff val="25000"/>
                  </a:schemeClr>
                </a:solidFill>
              </a:rPr>
              <a:t>infants. J </a:t>
            </a:r>
            <a:r>
              <a:rPr lang="en-US" dirty="0" err="1">
                <a:solidFill>
                  <a:schemeClr val="tx1">
                    <a:lumMod val="75000"/>
                    <a:lumOff val="25000"/>
                  </a:schemeClr>
                </a:solidFill>
              </a:rPr>
              <a:t>Perinatol</a:t>
            </a:r>
            <a:r>
              <a:rPr lang="en-US" dirty="0">
                <a:solidFill>
                  <a:schemeClr val="tx1">
                    <a:lumMod val="75000"/>
                    <a:lumOff val="25000"/>
                  </a:schemeClr>
                </a:solidFill>
              </a:rPr>
              <a:t> 2010;30:1.</a:t>
            </a:r>
          </a:p>
          <a:p>
            <a:pPr marL="0" indent="0" algn="just" fontAlgn="auto">
              <a:spcAft>
                <a:spcPts val="0"/>
              </a:spcAft>
              <a:buFont typeface="Wingdings 3" charset="2"/>
              <a:buNone/>
              <a:defRPr/>
            </a:pPr>
            <a:r>
              <a:rPr lang="en-US" dirty="0">
                <a:solidFill>
                  <a:schemeClr val="tx1">
                    <a:lumMod val="75000"/>
                    <a:lumOff val="25000"/>
                  </a:schemeClr>
                </a:solidFill>
              </a:rPr>
              <a:t>15. Mercer JS. Delayed cord clamping in very preterm infants reduces the </a:t>
            </a:r>
            <a:r>
              <a:rPr lang="en-US" dirty="0" smtClean="0">
                <a:solidFill>
                  <a:schemeClr val="tx1">
                    <a:lumMod val="75000"/>
                    <a:lumOff val="25000"/>
                  </a:schemeClr>
                </a:solidFill>
              </a:rPr>
              <a:t>incidence of </a:t>
            </a:r>
            <a:r>
              <a:rPr lang="en-US" dirty="0">
                <a:solidFill>
                  <a:schemeClr val="tx1">
                    <a:lumMod val="75000"/>
                    <a:lumOff val="25000"/>
                  </a:schemeClr>
                </a:solidFill>
              </a:rPr>
              <a:t>intraventricular hemorrhage and late-onset sepsis: a randomized</a:t>
            </a:r>
            <a:r>
              <a:rPr lang="en-US" dirty="0" smtClean="0">
                <a:solidFill>
                  <a:schemeClr val="tx1">
                    <a:lumMod val="75000"/>
                    <a:lumOff val="25000"/>
                  </a:schemeClr>
                </a:solidFill>
              </a:rPr>
              <a:t>, </a:t>
            </a:r>
            <a:r>
              <a:rPr lang="pt-BR" dirty="0" err="1" smtClean="0">
                <a:solidFill>
                  <a:schemeClr val="tx1">
                    <a:lumMod val="75000"/>
                    <a:lumOff val="25000"/>
                  </a:schemeClr>
                </a:solidFill>
              </a:rPr>
              <a:t>controlled</a:t>
            </a:r>
            <a:r>
              <a:rPr lang="pt-BR" dirty="0" smtClean="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2006;117:1235–42.</a:t>
            </a:r>
          </a:p>
          <a:p>
            <a:pPr marL="0" indent="0" algn="just" fontAlgn="auto">
              <a:spcAft>
                <a:spcPts val="0"/>
              </a:spcAft>
              <a:buFont typeface="Wingdings 3" charset="2"/>
              <a:buNone/>
              <a:defRPr/>
            </a:pPr>
            <a:r>
              <a:rPr lang="pt-BR" dirty="0">
                <a:solidFill>
                  <a:schemeClr val="tx1">
                    <a:lumMod val="75000"/>
                    <a:lumOff val="25000"/>
                  </a:schemeClr>
                </a:solidFill>
              </a:rPr>
              <a:t>16. </a:t>
            </a:r>
            <a:r>
              <a:rPr lang="pt-BR" dirty="0" err="1">
                <a:solidFill>
                  <a:schemeClr val="tx1">
                    <a:lumMod val="75000"/>
                    <a:lumOff val="25000"/>
                  </a:schemeClr>
                </a:solidFill>
              </a:rPr>
              <a:t>Mercer</a:t>
            </a:r>
            <a:r>
              <a:rPr lang="pt-BR" dirty="0">
                <a:solidFill>
                  <a:schemeClr val="tx1">
                    <a:lumMod val="75000"/>
                    <a:lumOff val="25000"/>
                  </a:schemeClr>
                </a:solidFill>
              </a:rPr>
              <a:t> JS, </a:t>
            </a:r>
            <a:r>
              <a:rPr lang="pt-BR" dirty="0" err="1">
                <a:solidFill>
                  <a:schemeClr val="tx1">
                    <a:lumMod val="75000"/>
                    <a:lumOff val="25000"/>
                  </a:schemeClr>
                </a:solidFill>
              </a:rPr>
              <a:t>Vohr</a:t>
            </a:r>
            <a:r>
              <a:rPr lang="pt-BR" dirty="0">
                <a:solidFill>
                  <a:schemeClr val="tx1">
                    <a:lumMod val="75000"/>
                    <a:lumOff val="25000"/>
                  </a:schemeClr>
                </a:solidFill>
              </a:rPr>
              <a:t> BR, </a:t>
            </a:r>
            <a:r>
              <a:rPr lang="pt-BR" dirty="0" err="1">
                <a:solidFill>
                  <a:schemeClr val="tx1">
                    <a:lumMod val="75000"/>
                    <a:lumOff val="25000"/>
                  </a:schemeClr>
                </a:solidFill>
              </a:rPr>
              <a:t>Erickson</a:t>
            </a:r>
            <a:r>
              <a:rPr lang="pt-BR" dirty="0">
                <a:solidFill>
                  <a:schemeClr val="tx1">
                    <a:lumMod val="75000"/>
                    <a:lumOff val="25000"/>
                  </a:schemeClr>
                </a:solidFill>
              </a:rPr>
              <a:t>-Owens DA, et al. </a:t>
            </a:r>
            <a:r>
              <a:rPr lang="pt-BR" dirty="0" err="1">
                <a:solidFill>
                  <a:schemeClr val="tx1">
                    <a:lumMod val="75000"/>
                    <a:lumOff val="25000"/>
                  </a:schemeClr>
                </a:solidFill>
              </a:rPr>
              <a:t>Seven-month</a:t>
            </a:r>
            <a:r>
              <a:rPr lang="pt-BR" dirty="0">
                <a:solidFill>
                  <a:schemeClr val="tx1">
                    <a:lumMod val="75000"/>
                    <a:lumOff val="25000"/>
                  </a:schemeClr>
                </a:solidFill>
              </a:rPr>
              <a:t> </a:t>
            </a:r>
            <a:r>
              <a:rPr lang="pt-BR" dirty="0" err="1" smtClean="0">
                <a:solidFill>
                  <a:schemeClr val="tx1">
                    <a:lumMod val="75000"/>
                    <a:lumOff val="25000"/>
                  </a:schemeClr>
                </a:solidFill>
              </a:rPr>
              <a:t>developmental</a:t>
            </a:r>
            <a:r>
              <a:rPr lang="pt-BR" dirty="0" smtClean="0">
                <a:solidFill>
                  <a:schemeClr val="tx1">
                    <a:lumMod val="75000"/>
                    <a:lumOff val="25000"/>
                  </a:schemeClr>
                </a:solidFill>
              </a:rPr>
              <a:t> </a:t>
            </a:r>
            <a:r>
              <a:rPr lang="en-US" dirty="0" smtClean="0">
                <a:solidFill>
                  <a:schemeClr val="tx1">
                    <a:lumMod val="75000"/>
                    <a:lumOff val="25000"/>
                  </a:schemeClr>
                </a:solidFill>
              </a:rPr>
              <a:t>outcomes </a:t>
            </a:r>
            <a:r>
              <a:rPr lang="en-US" dirty="0">
                <a:solidFill>
                  <a:schemeClr val="tx1">
                    <a:lumMod val="75000"/>
                    <a:lumOff val="25000"/>
                  </a:schemeClr>
                </a:solidFill>
              </a:rPr>
              <a:t>of very low birth weight infants enrolled in a randomized </a:t>
            </a:r>
            <a:r>
              <a:rPr lang="en-US" dirty="0" smtClean="0">
                <a:solidFill>
                  <a:schemeClr val="tx1">
                    <a:lumMod val="75000"/>
                    <a:lumOff val="25000"/>
                  </a:schemeClr>
                </a:solidFill>
              </a:rPr>
              <a:t>controlled  trial </a:t>
            </a:r>
            <a:r>
              <a:rPr lang="en-US" dirty="0">
                <a:solidFill>
                  <a:schemeClr val="tx1">
                    <a:lumMod val="75000"/>
                    <a:lumOff val="25000"/>
                  </a:schemeClr>
                </a:solidFill>
              </a:rPr>
              <a:t>of delayed versus immediate cord clamping. J </a:t>
            </a:r>
            <a:r>
              <a:rPr lang="en-US" dirty="0" err="1">
                <a:solidFill>
                  <a:schemeClr val="tx1">
                    <a:lumMod val="75000"/>
                    <a:lumOff val="25000"/>
                  </a:schemeClr>
                </a:solidFill>
              </a:rPr>
              <a:t>Perinatol</a:t>
            </a:r>
            <a:r>
              <a:rPr lang="en-US" dirty="0">
                <a:solidFill>
                  <a:schemeClr val="tx1">
                    <a:lumMod val="75000"/>
                    <a:lumOff val="25000"/>
                  </a:schemeClr>
                </a:solidFill>
              </a:rPr>
              <a:t> 2009;30:11–6.</a:t>
            </a:r>
          </a:p>
          <a:p>
            <a:pPr marL="0" indent="0" algn="just" fontAlgn="auto">
              <a:spcAft>
                <a:spcPts val="0"/>
              </a:spcAft>
              <a:buFont typeface="Wingdings 3" charset="2"/>
              <a:buNone/>
              <a:defRPr/>
            </a:pPr>
            <a:r>
              <a:rPr lang="pt-BR" dirty="0">
                <a:solidFill>
                  <a:schemeClr val="tx1">
                    <a:lumMod val="75000"/>
                    <a:lumOff val="25000"/>
                  </a:schemeClr>
                </a:solidFill>
              </a:rPr>
              <a:t>17. </a:t>
            </a:r>
            <a:r>
              <a:rPr lang="pt-BR" dirty="0" err="1">
                <a:solidFill>
                  <a:schemeClr val="tx1">
                    <a:lumMod val="75000"/>
                    <a:lumOff val="25000"/>
                  </a:schemeClr>
                </a:solidFill>
              </a:rPr>
              <a:t>Rabe</a:t>
            </a:r>
            <a:r>
              <a:rPr lang="pt-BR" dirty="0">
                <a:solidFill>
                  <a:schemeClr val="tx1">
                    <a:lumMod val="75000"/>
                    <a:lumOff val="25000"/>
                  </a:schemeClr>
                </a:solidFill>
              </a:rPr>
              <a:t> H, </a:t>
            </a:r>
            <a:r>
              <a:rPr lang="pt-BR" dirty="0" err="1">
                <a:solidFill>
                  <a:schemeClr val="tx1">
                    <a:lumMod val="75000"/>
                    <a:lumOff val="25000"/>
                  </a:schemeClr>
                </a:solidFill>
              </a:rPr>
              <a:t>Jewison</a:t>
            </a:r>
            <a:r>
              <a:rPr lang="pt-BR" dirty="0">
                <a:solidFill>
                  <a:schemeClr val="tx1">
                    <a:lumMod val="75000"/>
                    <a:lumOff val="25000"/>
                  </a:schemeClr>
                </a:solidFill>
              </a:rPr>
              <a:t> A, Fernandez Alvarez R, et al. </a:t>
            </a:r>
            <a:r>
              <a:rPr lang="pt-BR" dirty="0" err="1">
                <a:solidFill>
                  <a:schemeClr val="tx1">
                    <a:lumMod val="75000"/>
                    <a:lumOff val="25000"/>
                  </a:schemeClr>
                </a:solidFill>
              </a:rPr>
              <a:t>Milking</a:t>
            </a:r>
            <a:r>
              <a:rPr lang="pt-BR" dirty="0">
                <a:solidFill>
                  <a:schemeClr val="tx1">
                    <a:lumMod val="75000"/>
                    <a:lumOff val="25000"/>
                  </a:schemeClr>
                </a:solidFill>
              </a:rPr>
              <a:t> </a:t>
            </a:r>
            <a:r>
              <a:rPr lang="pt-BR" dirty="0" err="1">
                <a:solidFill>
                  <a:schemeClr val="tx1">
                    <a:lumMod val="75000"/>
                    <a:lumOff val="25000"/>
                  </a:schemeClr>
                </a:solidFill>
              </a:rPr>
              <a:t>compared</a:t>
            </a:r>
            <a:r>
              <a:rPr lang="pt-BR" dirty="0">
                <a:solidFill>
                  <a:schemeClr val="tx1">
                    <a:lumMod val="75000"/>
                    <a:lumOff val="25000"/>
                  </a:schemeClr>
                </a:solidFill>
              </a:rPr>
              <a:t> </a:t>
            </a:r>
            <a:r>
              <a:rPr lang="pt-BR" dirty="0" err="1">
                <a:solidFill>
                  <a:schemeClr val="tx1">
                    <a:lumMod val="75000"/>
                    <a:lumOff val="25000"/>
                  </a:schemeClr>
                </a:solidFill>
              </a:rPr>
              <a:t>with</a:t>
            </a:r>
            <a:r>
              <a:rPr lang="pt-BR" dirty="0">
                <a:solidFill>
                  <a:schemeClr val="tx1">
                    <a:lumMod val="75000"/>
                    <a:lumOff val="25000"/>
                  </a:schemeClr>
                </a:solidFill>
              </a:rPr>
              <a:t> </a:t>
            </a:r>
            <a:r>
              <a:rPr lang="pt-BR" dirty="0" err="1" smtClean="0">
                <a:solidFill>
                  <a:schemeClr val="tx1">
                    <a:lumMod val="75000"/>
                    <a:lumOff val="25000"/>
                  </a:schemeClr>
                </a:solidFill>
              </a:rPr>
              <a:t>delayed</a:t>
            </a:r>
            <a:r>
              <a:rPr lang="pt-BR" dirty="0" smtClean="0">
                <a:solidFill>
                  <a:schemeClr val="tx1">
                    <a:lumMod val="75000"/>
                    <a:lumOff val="25000"/>
                  </a:schemeClr>
                </a:solidFill>
              </a:rPr>
              <a:t> </a:t>
            </a:r>
            <a:r>
              <a:rPr lang="en-US" dirty="0" smtClean="0">
                <a:solidFill>
                  <a:schemeClr val="tx1">
                    <a:lumMod val="75000"/>
                    <a:lumOff val="25000"/>
                  </a:schemeClr>
                </a:solidFill>
              </a:rPr>
              <a:t>cord </a:t>
            </a:r>
            <a:r>
              <a:rPr lang="en-US" dirty="0">
                <a:solidFill>
                  <a:schemeClr val="tx1">
                    <a:lumMod val="75000"/>
                    <a:lumOff val="25000"/>
                  </a:schemeClr>
                </a:solidFill>
              </a:rPr>
              <a:t>clamping to increase placental transfusion in preterm neonates. </a:t>
            </a:r>
            <a:r>
              <a:rPr lang="en-US" dirty="0" err="1" smtClean="0">
                <a:solidFill>
                  <a:schemeClr val="tx1">
                    <a:lumMod val="75000"/>
                    <a:lumOff val="25000"/>
                  </a:schemeClr>
                </a:solidFill>
              </a:rPr>
              <a:t>Obstet</a:t>
            </a:r>
            <a:r>
              <a:rPr lang="en-US" dirty="0" smtClean="0">
                <a:solidFill>
                  <a:schemeClr val="tx1">
                    <a:lumMod val="75000"/>
                    <a:lumOff val="25000"/>
                  </a:schemeClr>
                </a:solidFill>
              </a:rPr>
              <a:t> </a:t>
            </a:r>
            <a:r>
              <a:rPr lang="pt-BR" dirty="0" err="1" smtClean="0">
                <a:solidFill>
                  <a:schemeClr val="tx1">
                    <a:lumMod val="75000"/>
                    <a:lumOff val="25000"/>
                  </a:schemeClr>
                </a:solidFill>
              </a:rPr>
              <a:t>Gynecol</a:t>
            </a:r>
            <a:r>
              <a:rPr lang="pt-BR" dirty="0" smtClean="0">
                <a:solidFill>
                  <a:schemeClr val="tx1">
                    <a:lumMod val="75000"/>
                    <a:lumOff val="25000"/>
                  </a:schemeClr>
                </a:solidFill>
              </a:rPr>
              <a:t> </a:t>
            </a:r>
            <a:r>
              <a:rPr lang="pt-BR" dirty="0">
                <a:solidFill>
                  <a:schemeClr val="tx1">
                    <a:lumMod val="75000"/>
                    <a:lumOff val="25000"/>
                  </a:schemeClr>
                </a:solidFill>
              </a:rPr>
              <a:t>2011;117:205–11.</a:t>
            </a:r>
          </a:p>
          <a:p>
            <a:pPr marL="0" indent="0" algn="just" fontAlgn="auto">
              <a:spcAft>
                <a:spcPts val="0"/>
              </a:spcAft>
              <a:buFont typeface="Wingdings 3" charset="2"/>
              <a:buNone/>
              <a:defRPr/>
            </a:pPr>
            <a:r>
              <a:rPr lang="pt-BR" dirty="0">
                <a:solidFill>
                  <a:schemeClr val="tx1">
                    <a:lumMod val="75000"/>
                    <a:lumOff val="25000"/>
                  </a:schemeClr>
                </a:solidFill>
              </a:rPr>
              <a:t>18. </a:t>
            </a:r>
            <a:r>
              <a:rPr lang="pt-BR" dirty="0" err="1">
                <a:solidFill>
                  <a:schemeClr val="tx1">
                    <a:lumMod val="75000"/>
                    <a:lumOff val="25000"/>
                  </a:schemeClr>
                </a:solidFill>
              </a:rPr>
              <a:t>Hutchon</a:t>
            </a:r>
            <a:r>
              <a:rPr lang="pt-BR" dirty="0">
                <a:solidFill>
                  <a:schemeClr val="tx1">
                    <a:lumMod val="75000"/>
                    <a:lumOff val="25000"/>
                  </a:schemeClr>
                </a:solidFill>
              </a:rPr>
              <a:t> DJR. </a:t>
            </a:r>
            <a:r>
              <a:rPr lang="pt-BR" dirty="0" err="1">
                <a:solidFill>
                  <a:schemeClr val="tx1">
                    <a:lumMod val="75000"/>
                    <a:lumOff val="25000"/>
                  </a:schemeClr>
                </a:solidFill>
              </a:rPr>
              <a:t>Ventilation</a:t>
            </a:r>
            <a:r>
              <a:rPr lang="pt-BR" dirty="0">
                <a:solidFill>
                  <a:schemeClr val="tx1">
                    <a:lumMod val="75000"/>
                    <a:lumOff val="25000"/>
                  </a:schemeClr>
                </a:solidFill>
              </a:rPr>
              <a:t> </a:t>
            </a:r>
            <a:r>
              <a:rPr lang="pt-BR" dirty="0" err="1">
                <a:solidFill>
                  <a:schemeClr val="tx1">
                    <a:lumMod val="75000"/>
                    <a:lumOff val="25000"/>
                  </a:schemeClr>
                </a:solidFill>
              </a:rPr>
              <a:t>before</a:t>
            </a:r>
            <a:r>
              <a:rPr lang="pt-BR" dirty="0">
                <a:solidFill>
                  <a:schemeClr val="tx1">
                    <a:lumMod val="75000"/>
                    <a:lumOff val="25000"/>
                  </a:schemeClr>
                </a:solidFill>
              </a:rPr>
              <a:t> umbilical </a:t>
            </a:r>
            <a:r>
              <a:rPr lang="pt-BR" dirty="0" err="1">
                <a:solidFill>
                  <a:schemeClr val="tx1">
                    <a:lumMod val="75000"/>
                    <a:lumOff val="25000"/>
                  </a:schemeClr>
                </a:solidFill>
              </a:rPr>
              <a:t>cord</a:t>
            </a:r>
            <a:r>
              <a:rPr lang="pt-BR" dirty="0">
                <a:solidFill>
                  <a:schemeClr val="tx1">
                    <a:lumMod val="75000"/>
                    <a:lumOff val="25000"/>
                  </a:schemeClr>
                </a:solidFill>
              </a:rPr>
              <a:t> </a:t>
            </a:r>
            <a:r>
              <a:rPr lang="pt-BR" dirty="0" err="1">
                <a:solidFill>
                  <a:schemeClr val="tx1">
                    <a:lumMod val="75000"/>
                    <a:lumOff val="25000"/>
                  </a:schemeClr>
                </a:solidFill>
              </a:rPr>
              <a:t>clamping</a:t>
            </a:r>
            <a:r>
              <a:rPr lang="pt-BR" dirty="0">
                <a:solidFill>
                  <a:schemeClr val="tx1">
                    <a:lumMod val="75000"/>
                    <a:lumOff val="25000"/>
                  </a:schemeClr>
                </a:solidFill>
              </a:rPr>
              <a:t> improves </a:t>
            </a:r>
            <a:r>
              <a:rPr lang="pt-BR" dirty="0" err="1" smtClean="0">
                <a:solidFill>
                  <a:schemeClr val="tx1">
                    <a:lumMod val="75000"/>
                    <a:lumOff val="25000"/>
                  </a:schemeClr>
                </a:solidFill>
              </a:rPr>
              <a:t>physiological</a:t>
            </a:r>
            <a:r>
              <a:rPr lang="pt-BR" dirty="0" smtClean="0">
                <a:solidFill>
                  <a:schemeClr val="tx1">
                    <a:lumMod val="75000"/>
                    <a:lumOff val="25000"/>
                  </a:schemeClr>
                </a:solidFill>
              </a:rPr>
              <a:t> </a:t>
            </a:r>
            <a:r>
              <a:rPr lang="en-US" dirty="0" smtClean="0">
                <a:solidFill>
                  <a:schemeClr val="tx1">
                    <a:lumMod val="75000"/>
                    <a:lumOff val="25000"/>
                  </a:schemeClr>
                </a:solidFill>
              </a:rPr>
              <a:t>transition </a:t>
            </a:r>
            <a:r>
              <a:rPr lang="en-US" dirty="0">
                <a:solidFill>
                  <a:schemeClr val="tx1">
                    <a:lumMod val="75000"/>
                    <a:lumOff val="25000"/>
                  </a:schemeClr>
                </a:solidFill>
              </a:rPr>
              <a:t>at birth or “umbilical cord clamping before ventilation is </a:t>
            </a:r>
            <a:r>
              <a:rPr lang="en-US" dirty="0" smtClean="0">
                <a:solidFill>
                  <a:schemeClr val="tx1">
                    <a:lumMod val="75000"/>
                    <a:lumOff val="25000"/>
                  </a:schemeClr>
                </a:solidFill>
              </a:rPr>
              <a:t>established </a:t>
            </a:r>
            <a:r>
              <a:rPr lang="pt-BR" dirty="0" err="1" smtClean="0">
                <a:solidFill>
                  <a:schemeClr val="tx1">
                    <a:lumMod val="75000"/>
                    <a:lumOff val="25000"/>
                  </a:schemeClr>
                </a:solidFill>
              </a:rPr>
              <a:t>destabilizes</a:t>
            </a:r>
            <a:r>
              <a:rPr lang="pt-BR" dirty="0" smtClean="0">
                <a:solidFill>
                  <a:schemeClr val="tx1">
                    <a:lumMod val="75000"/>
                    <a:lumOff val="25000"/>
                  </a:schemeClr>
                </a:solidFill>
              </a:rPr>
              <a:t> </a:t>
            </a:r>
            <a:r>
              <a:rPr lang="pt-BR" dirty="0" err="1">
                <a:solidFill>
                  <a:schemeClr val="tx1">
                    <a:lumMod val="75000"/>
                    <a:lumOff val="25000"/>
                  </a:schemeClr>
                </a:solidFill>
              </a:rPr>
              <a:t>physiological</a:t>
            </a:r>
            <a:r>
              <a:rPr lang="pt-BR" dirty="0">
                <a:solidFill>
                  <a:schemeClr val="tx1">
                    <a:lumMod val="75000"/>
                    <a:lumOff val="25000"/>
                  </a:schemeClr>
                </a:solidFill>
              </a:rPr>
              <a:t> </a:t>
            </a:r>
            <a:r>
              <a:rPr lang="pt-BR" dirty="0" err="1">
                <a:solidFill>
                  <a:schemeClr val="tx1">
                    <a:lumMod val="75000"/>
                    <a:lumOff val="25000"/>
                  </a:schemeClr>
                </a:solidFill>
              </a:rPr>
              <a:t>transition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Front </a:t>
            </a:r>
            <a:r>
              <a:rPr lang="pt-BR" dirty="0" err="1">
                <a:solidFill>
                  <a:schemeClr val="tx1">
                    <a:lumMod val="75000"/>
                    <a:lumOff val="25000"/>
                  </a:schemeClr>
                </a:solidFill>
              </a:rPr>
              <a:t>Pediatr</a:t>
            </a:r>
            <a:r>
              <a:rPr lang="pt-BR" dirty="0">
                <a:solidFill>
                  <a:schemeClr val="tx1">
                    <a:lumMod val="75000"/>
                    <a:lumOff val="25000"/>
                  </a:schemeClr>
                </a:solidFill>
              </a:rPr>
              <a:t> 2015;3:1–5.</a:t>
            </a:r>
          </a:p>
          <a:p>
            <a:pPr marL="0" indent="0" algn="just" fontAlgn="auto">
              <a:spcAft>
                <a:spcPts val="0"/>
              </a:spcAft>
              <a:buFont typeface="Wingdings 3" charset="2"/>
              <a:buNone/>
              <a:defRPr/>
            </a:pPr>
            <a:r>
              <a:rPr lang="en-US" dirty="0">
                <a:solidFill>
                  <a:schemeClr val="tx1">
                    <a:lumMod val="75000"/>
                    <a:lumOff val="25000"/>
                  </a:schemeClr>
                </a:solidFill>
              </a:rPr>
              <a:t>19. </a:t>
            </a:r>
            <a:r>
              <a:rPr lang="en-US" dirty="0" err="1">
                <a:solidFill>
                  <a:schemeClr val="tx1">
                    <a:lumMod val="75000"/>
                    <a:lumOff val="25000"/>
                  </a:schemeClr>
                </a:solidFill>
              </a:rPr>
              <a:t>Hutchon</a:t>
            </a:r>
            <a:r>
              <a:rPr lang="en-US" dirty="0">
                <a:solidFill>
                  <a:schemeClr val="tx1">
                    <a:lumMod val="75000"/>
                    <a:lumOff val="25000"/>
                  </a:schemeClr>
                </a:solidFill>
              </a:rPr>
              <a:t> DJR. Evolution of neonatal resuscitation with intact placental circulation</a:t>
            </a:r>
            <a:r>
              <a:rPr lang="en-US" dirty="0" smtClean="0">
                <a:solidFill>
                  <a:schemeClr val="tx1">
                    <a:lumMod val="75000"/>
                    <a:lumOff val="25000"/>
                  </a:schemeClr>
                </a:solidFill>
              </a:rPr>
              <a:t>. </a:t>
            </a:r>
            <a:r>
              <a:rPr lang="pt-BR" dirty="0" err="1" smtClean="0">
                <a:solidFill>
                  <a:schemeClr val="tx1">
                    <a:lumMod val="75000"/>
                    <a:lumOff val="25000"/>
                  </a:schemeClr>
                </a:solidFill>
              </a:rPr>
              <a:t>Infant</a:t>
            </a:r>
            <a:r>
              <a:rPr lang="pt-BR" dirty="0" smtClean="0">
                <a:solidFill>
                  <a:schemeClr val="tx1">
                    <a:lumMod val="75000"/>
                    <a:lumOff val="25000"/>
                  </a:schemeClr>
                </a:solidFill>
              </a:rPr>
              <a:t> </a:t>
            </a:r>
            <a:r>
              <a:rPr lang="pt-BR" dirty="0">
                <a:solidFill>
                  <a:schemeClr val="tx1">
                    <a:lumMod val="75000"/>
                    <a:lumOff val="25000"/>
                  </a:schemeClr>
                </a:solidFill>
              </a:rPr>
              <a:t>2014;10(2):58–61.</a:t>
            </a:r>
          </a:p>
          <a:p>
            <a:pPr marL="0" indent="0" algn="just" fontAlgn="auto">
              <a:spcAft>
                <a:spcPts val="0"/>
              </a:spcAft>
              <a:buFont typeface="Wingdings 3" charset="2"/>
              <a:buNone/>
              <a:defRPr/>
            </a:pPr>
            <a:r>
              <a:rPr lang="en-US" dirty="0">
                <a:solidFill>
                  <a:schemeClr val="tx1">
                    <a:lumMod val="75000"/>
                    <a:lumOff val="25000"/>
                  </a:schemeClr>
                </a:solidFill>
              </a:rPr>
              <a:t>20. Vain NE, </a:t>
            </a:r>
            <a:r>
              <a:rPr lang="en-US" dirty="0" err="1">
                <a:solidFill>
                  <a:schemeClr val="tx1">
                    <a:lumMod val="75000"/>
                    <a:lumOff val="25000"/>
                  </a:schemeClr>
                </a:solidFill>
              </a:rPr>
              <a:t>Satragno</a:t>
            </a:r>
            <a:r>
              <a:rPr lang="en-US" dirty="0">
                <a:solidFill>
                  <a:schemeClr val="tx1">
                    <a:lumMod val="75000"/>
                    <a:lumOff val="25000"/>
                  </a:schemeClr>
                </a:solidFill>
              </a:rPr>
              <a:t> DS, </a:t>
            </a:r>
            <a:r>
              <a:rPr lang="en-US" dirty="0" err="1">
                <a:solidFill>
                  <a:schemeClr val="tx1">
                    <a:lumMod val="75000"/>
                    <a:lumOff val="25000"/>
                  </a:schemeClr>
                </a:solidFill>
              </a:rPr>
              <a:t>Gorenstein</a:t>
            </a:r>
            <a:r>
              <a:rPr lang="en-US" dirty="0">
                <a:solidFill>
                  <a:schemeClr val="tx1">
                    <a:lumMod val="75000"/>
                    <a:lumOff val="25000"/>
                  </a:schemeClr>
                </a:solidFill>
              </a:rPr>
              <a:t> AN, et al. Effect of gravity on volume </a:t>
            </a:r>
            <a:r>
              <a:rPr lang="en-US" dirty="0" smtClean="0">
                <a:solidFill>
                  <a:schemeClr val="tx1">
                    <a:lumMod val="75000"/>
                    <a:lumOff val="25000"/>
                  </a:schemeClr>
                </a:solidFill>
              </a:rPr>
              <a:t>of </a:t>
            </a:r>
            <a:r>
              <a:rPr lang="pt-BR" dirty="0" err="1" smtClean="0">
                <a:solidFill>
                  <a:schemeClr val="tx1">
                    <a:lumMod val="75000"/>
                    <a:lumOff val="25000"/>
                  </a:schemeClr>
                </a:solidFill>
              </a:rPr>
              <a:t>placental</a:t>
            </a:r>
            <a:r>
              <a:rPr lang="pt-BR" dirty="0" smtClean="0">
                <a:solidFill>
                  <a:schemeClr val="tx1">
                    <a:lumMod val="75000"/>
                    <a:lumOff val="25000"/>
                  </a:schemeClr>
                </a:solidFill>
              </a:rPr>
              <a:t> </a:t>
            </a:r>
            <a:r>
              <a:rPr lang="pt-BR" dirty="0" err="1">
                <a:solidFill>
                  <a:schemeClr val="tx1">
                    <a:lumMod val="75000"/>
                    <a:lumOff val="25000"/>
                  </a:schemeClr>
                </a:solidFill>
              </a:rPr>
              <a:t>transfusion</a:t>
            </a:r>
            <a:r>
              <a:rPr lang="pt-BR" dirty="0">
                <a:solidFill>
                  <a:schemeClr val="tx1">
                    <a:lumMod val="75000"/>
                    <a:lumOff val="25000"/>
                  </a:schemeClr>
                </a:solidFill>
              </a:rPr>
              <a:t>: a </a:t>
            </a:r>
            <a:r>
              <a:rPr lang="pt-BR" dirty="0" err="1">
                <a:solidFill>
                  <a:schemeClr val="tx1">
                    <a:lumMod val="75000"/>
                    <a:lumOff val="25000"/>
                  </a:schemeClr>
                </a:solidFill>
              </a:rPr>
              <a:t>multicentre</a:t>
            </a:r>
            <a:r>
              <a:rPr lang="pt-BR" dirty="0">
                <a:solidFill>
                  <a:schemeClr val="tx1">
                    <a:lumMod val="75000"/>
                    <a:lumOff val="25000"/>
                  </a:schemeClr>
                </a:solidFill>
              </a:rPr>
              <a:t>, </a:t>
            </a:r>
            <a:r>
              <a:rPr lang="pt-BR" dirty="0" err="1">
                <a:solidFill>
                  <a:schemeClr val="tx1">
                    <a:lumMod val="75000"/>
                    <a:lumOff val="25000"/>
                  </a:schemeClr>
                </a:solidFill>
              </a:rPr>
              <a:t>randomised</a:t>
            </a:r>
            <a:r>
              <a:rPr lang="pt-BR" dirty="0">
                <a:solidFill>
                  <a:schemeClr val="tx1">
                    <a:lumMod val="75000"/>
                    <a:lumOff val="25000"/>
                  </a:schemeClr>
                </a:solidFill>
              </a:rPr>
              <a:t>, non-</a:t>
            </a:r>
            <a:r>
              <a:rPr lang="pt-BR" dirty="0" err="1">
                <a:solidFill>
                  <a:schemeClr val="tx1">
                    <a:lumMod val="75000"/>
                    <a:lumOff val="25000"/>
                  </a:schemeClr>
                </a:solidFill>
              </a:rPr>
              <a:t>inferiority</a:t>
            </a:r>
            <a:r>
              <a:rPr lang="pt-BR" dirty="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a:t>
            </a:r>
            <a:r>
              <a:rPr lang="pt-BR" dirty="0" smtClean="0">
                <a:solidFill>
                  <a:schemeClr val="tx1">
                    <a:lumMod val="75000"/>
                    <a:lumOff val="25000"/>
                  </a:schemeClr>
                </a:solidFill>
              </a:rPr>
              <a:t>Lancet 2014;384:235–40</a:t>
            </a:r>
            <a:r>
              <a:rPr lang="pt-BR" dirty="0">
                <a:solidFill>
                  <a:schemeClr val="tx1">
                    <a:lumMod val="75000"/>
                    <a:lumOff val="25000"/>
                  </a:schemeClr>
                </a:solidFill>
              </a:rPr>
              <a: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512425" cy="3900488"/>
          </a:xfrm>
        </p:spPr>
        <p:txBody>
          <a:bodyPr rtlCol="0">
            <a:normAutofit fontScale="62500" lnSpcReduction="20000"/>
          </a:bodyPr>
          <a:lstStyle/>
          <a:p>
            <a:pPr marL="0" indent="0" algn="just" fontAlgn="auto">
              <a:spcAft>
                <a:spcPts val="0"/>
              </a:spcAft>
              <a:buFont typeface="Wingdings 3" charset="2"/>
              <a:buNone/>
              <a:defRPr/>
            </a:pPr>
            <a:r>
              <a:rPr lang="en-US" dirty="0">
                <a:solidFill>
                  <a:schemeClr val="tx1">
                    <a:lumMod val="75000"/>
                    <a:lumOff val="25000"/>
                  </a:schemeClr>
                </a:solidFill>
              </a:rPr>
              <a:t>21. Silverman WA, </a:t>
            </a:r>
            <a:r>
              <a:rPr lang="en-US" dirty="0" err="1">
                <a:solidFill>
                  <a:schemeClr val="tx1">
                    <a:lumMod val="75000"/>
                    <a:lumOff val="25000"/>
                  </a:schemeClr>
                </a:solidFill>
              </a:rPr>
              <a:t>Fertig</a:t>
            </a:r>
            <a:r>
              <a:rPr lang="en-US" dirty="0">
                <a:solidFill>
                  <a:schemeClr val="tx1">
                    <a:lumMod val="75000"/>
                    <a:lumOff val="25000"/>
                  </a:schemeClr>
                </a:solidFill>
              </a:rPr>
              <a:t> JW, Berger AP. The influence of the thermal </a:t>
            </a:r>
            <a:r>
              <a:rPr lang="en-US" dirty="0" smtClean="0">
                <a:solidFill>
                  <a:schemeClr val="tx1">
                    <a:lumMod val="75000"/>
                    <a:lumOff val="25000"/>
                  </a:schemeClr>
                </a:solidFill>
              </a:rPr>
              <a:t>environment upon </a:t>
            </a:r>
            <a:r>
              <a:rPr lang="en-US" dirty="0">
                <a:solidFill>
                  <a:schemeClr val="tx1">
                    <a:lumMod val="75000"/>
                    <a:lumOff val="25000"/>
                  </a:schemeClr>
                </a:solidFill>
              </a:rPr>
              <a:t>the survival of newly born premature infants. Pediatrics 1958;22:876–86</a:t>
            </a:r>
            <a:r>
              <a:rPr lang="en-US" dirty="0" smtClean="0">
                <a:solidFill>
                  <a:schemeClr val="tx1">
                    <a:lumMod val="75000"/>
                    <a:lumOff val="25000"/>
                  </a:schemeClr>
                </a:solidFill>
              </a:rPr>
              <a:t>. </a:t>
            </a:r>
            <a:endParaRPr lang="en-US" dirty="0">
              <a:solidFill>
                <a:schemeClr val="tx1">
                  <a:lumMod val="75000"/>
                  <a:lumOff val="25000"/>
                </a:schemeClr>
              </a:solidFill>
            </a:endParaRPr>
          </a:p>
          <a:p>
            <a:pPr marL="0" indent="0" algn="just" fontAlgn="auto">
              <a:spcAft>
                <a:spcPts val="0"/>
              </a:spcAft>
              <a:buFont typeface="Wingdings 3" charset="2"/>
              <a:buNone/>
              <a:defRPr/>
            </a:pPr>
            <a:r>
              <a:rPr lang="pt-BR" dirty="0">
                <a:solidFill>
                  <a:schemeClr val="tx1">
                    <a:lumMod val="75000"/>
                    <a:lumOff val="25000"/>
                  </a:schemeClr>
                </a:solidFill>
              </a:rPr>
              <a:t>22. </a:t>
            </a:r>
            <a:r>
              <a:rPr lang="pt-BR" dirty="0" err="1">
                <a:solidFill>
                  <a:schemeClr val="tx1">
                    <a:lumMod val="75000"/>
                    <a:lumOff val="25000"/>
                  </a:schemeClr>
                </a:solidFill>
              </a:rPr>
              <a:t>Laptook</a:t>
            </a:r>
            <a:r>
              <a:rPr lang="pt-BR" dirty="0">
                <a:solidFill>
                  <a:schemeClr val="tx1">
                    <a:lumMod val="75000"/>
                    <a:lumOff val="25000"/>
                  </a:schemeClr>
                </a:solidFill>
              </a:rPr>
              <a:t> AR, </a:t>
            </a:r>
            <a:r>
              <a:rPr lang="pt-BR" dirty="0" err="1">
                <a:solidFill>
                  <a:schemeClr val="tx1">
                    <a:lumMod val="75000"/>
                    <a:lumOff val="25000"/>
                  </a:schemeClr>
                </a:solidFill>
              </a:rPr>
              <a:t>Salhab</a:t>
            </a:r>
            <a:r>
              <a:rPr lang="pt-BR" dirty="0">
                <a:solidFill>
                  <a:schemeClr val="tx1">
                    <a:lumMod val="75000"/>
                    <a:lumOff val="25000"/>
                  </a:schemeClr>
                </a:solidFill>
              </a:rPr>
              <a:t> W, </a:t>
            </a:r>
            <a:r>
              <a:rPr lang="pt-BR" dirty="0" err="1">
                <a:solidFill>
                  <a:schemeClr val="tx1">
                    <a:lumMod val="75000"/>
                    <a:lumOff val="25000"/>
                  </a:schemeClr>
                </a:solidFill>
              </a:rPr>
              <a:t>Bhaskar</a:t>
            </a:r>
            <a:r>
              <a:rPr lang="pt-BR" dirty="0">
                <a:solidFill>
                  <a:schemeClr val="tx1">
                    <a:lumMod val="75000"/>
                    <a:lumOff val="25000"/>
                  </a:schemeClr>
                </a:solidFill>
              </a:rPr>
              <a:t> B, Neonatal </a:t>
            </a:r>
            <a:r>
              <a:rPr lang="pt-BR" dirty="0" err="1">
                <a:solidFill>
                  <a:schemeClr val="tx1">
                    <a:lumMod val="75000"/>
                    <a:lumOff val="25000"/>
                  </a:schemeClr>
                </a:solidFill>
              </a:rPr>
              <a:t>Research</a:t>
            </a:r>
            <a:r>
              <a:rPr lang="pt-BR" dirty="0">
                <a:solidFill>
                  <a:schemeClr val="tx1">
                    <a:lumMod val="75000"/>
                    <a:lumOff val="25000"/>
                  </a:schemeClr>
                </a:solidFill>
              </a:rPr>
              <a:t> Network. </a:t>
            </a:r>
            <a:r>
              <a:rPr lang="pt-BR" dirty="0" err="1">
                <a:solidFill>
                  <a:schemeClr val="tx1">
                    <a:lumMod val="75000"/>
                    <a:lumOff val="25000"/>
                  </a:schemeClr>
                </a:solidFill>
              </a:rPr>
              <a:t>Admission</a:t>
            </a:r>
            <a:r>
              <a:rPr lang="pt-BR" dirty="0">
                <a:solidFill>
                  <a:schemeClr val="tx1">
                    <a:lumMod val="75000"/>
                    <a:lumOff val="25000"/>
                  </a:schemeClr>
                </a:solidFill>
              </a:rPr>
              <a:t> </a:t>
            </a:r>
            <a:r>
              <a:rPr lang="pt-BR" dirty="0" err="1" smtClean="0">
                <a:solidFill>
                  <a:schemeClr val="tx1">
                    <a:lumMod val="75000"/>
                    <a:lumOff val="25000"/>
                  </a:schemeClr>
                </a:solidFill>
              </a:rPr>
              <a:t>temperature</a:t>
            </a:r>
            <a:r>
              <a:rPr lang="pt-BR" dirty="0" smtClean="0">
                <a:solidFill>
                  <a:schemeClr val="tx1">
                    <a:lumMod val="75000"/>
                    <a:lumOff val="25000"/>
                  </a:schemeClr>
                </a:solidFill>
              </a:rPr>
              <a:t> </a:t>
            </a:r>
            <a:r>
              <a:rPr lang="en-US" dirty="0" smtClean="0">
                <a:solidFill>
                  <a:schemeClr val="tx1">
                    <a:lumMod val="75000"/>
                    <a:lumOff val="25000"/>
                  </a:schemeClr>
                </a:solidFill>
              </a:rPr>
              <a:t>of </a:t>
            </a:r>
            <a:r>
              <a:rPr lang="en-US" dirty="0">
                <a:solidFill>
                  <a:schemeClr val="tx1">
                    <a:lumMod val="75000"/>
                    <a:lumOff val="25000"/>
                  </a:schemeClr>
                </a:solidFill>
              </a:rPr>
              <a:t>low birth weight infants: predictors and associated morbidities. </a:t>
            </a:r>
            <a:r>
              <a:rPr lang="en-US" dirty="0" smtClean="0">
                <a:solidFill>
                  <a:schemeClr val="tx1">
                    <a:lumMod val="75000"/>
                    <a:lumOff val="25000"/>
                  </a:schemeClr>
                </a:solidFill>
              </a:rPr>
              <a:t>Pediatrics </a:t>
            </a:r>
            <a:r>
              <a:rPr lang="pt-BR" dirty="0" smtClean="0">
                <a:solidFill>
                  <a:schemeClr val="tx1">
                    <a:lumMod val="75000"/>
                    <a:lumOff val="25000"/>
                  </a:schemeClr>
                </a:solidFill>
              </a:rPr>
              <a:t>2007;119:e643–9</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23. McCall EM, </a:t>
            </a:r>
            <a:r>
              <a:rPr lang="en-US" dirty="0" err="1">
                <a:solidFill>
                  <a:schemeClr val="tx1">
                    <a:lumMod val="75000"/>
                    <a:lumOff val="25000"/>
                  </a:schemeClr>
                </a:solidFill>
              </a:rPr>
              <a:t>Alderdice</a:t>
            </a:r>
            <a:r>
              <a:rPr lang="en-US" dirty="0">
                <a:solidFill>
                  <a:schemeClr val="tx1">
                    <a:lumMod val="75000"/>
                    <a:lumOff val="25000"/>
                  </a:schemeClr>
                </a:solidFill>
              </a:rPr>
              <a:t> F, Halliday HL, et al. Interventions to prevent </a:t>
            </a:r>
            <a:r>
              <a:rPr lang="en-US" dirty="0" smtClean="0">
                <a:solidFill>
                  <a:schemeClr val="tx1">
                    <a:lumMod val="75000"/>
                    <a:lumOff val="25000"/>
                  </a:schemeClr>
                </a:solidFill>
              </a:rPr>
              <a:t>hypothermia  at </a:t>
            </a:r>
            <a:r>
              <a:rPr lang="en-US" dirty="0">
                <a:solidFill>
                  <a:schemeClr val="tx1">
                    <a:lumMod val="75000"/>
                    <a:lumOff val="25000"/>
                  </a:schemeClr>
                </a:solidFill>
              </a:rPr>
              <a:t>birth in preterm and/or low birthweight infants. Cochrane Database </a:t>
            </a:r>
            <a:r>
              <a:rPr lang="en-US" dirty="0" err="1">
                <a:solidFill>
                  <a:schemeClr val="tx1">
                    <a:lumMod val="75000"/>
                    <a:lumOff val="25000"/>
                  </a:schemeClr>
                </a:solidFill>
              </a:rPr>
              <a:t>Syst</a:t>
            </a:r>
            <a:r>
              <a:rPr lang="en-US" dirty="0">
                <a:solidFill>
                  <a:schemeClr val="tx1">
                    <a:lumMod val="75000"/>
                    <a:lumOff val="25000"/>
                  </a:schemeClr>
                </a:solidFill>
              </a:rPr>
              <a:t> </a:t>
            </a:r>
            <a:r>
              <a:rPr lang="en-US" dirty="0" smtClean="0">
                <a:solidFill>
                  <a:schemeClr val="tx1">
                    <a:lumMod val="75000"/>
                    <a:lumOff val="25000"/>
                  </a:schemeClr>
                </a:solidFill>
              </a:rPr>
              <a:t>Rev </a:t>
            </a:r>
            <a:r>
              <a:rPr lang="pt-BR" dirty="0" smtClean="0">
                <a:solidFill>
                  <a:schemeClr val="tx1">
                    <a:lumMod val="75000"/>
                    <a:lumOff val="25000"/>
                  </a:schemeClr>
                </a:solidFill>
              </a:rPr>
              <a:t>2010</a:t>
            </a:r>
            <a:r>
              <a:rPr lang="pt-BR" dirty="0">
                <a:solidFill>
                  <a:schemeClr val="tx1">
                    <a:lumMod val="75000"/>
                    <a:lumOff val="25000"/>
                  </a:schemeClr>
                </a:solidFill>
              </a:rPr>
              <a:t>;(1):CD004210.</a:t>
            </a:r>
          </a:p>
          <a:p>
            <a:pPr marL="0" indent="0" algn="just" fontAlgn="auto">
              <a:spcAft>
                <a:spcPts val="0"/>
              </a:spcAft>
              <a:buFont typeface="Wingdings 3" charset="2"/>
              <a:buNone/>
              <a:defRPr/>
            </a:pPr>
            <a:r>
              <a:rPr lang="en-US" dirty="0">
                <a:solidFill>
                  <a:schemeClr val="tx1">
                    <a:lumMod val="75000"/>
                    <a:lumOff val="25000"/>
                  </a:schemeClr>
                </a:solidFill>
              </a:rPr>
              <a:t>24. </a:t>
            </a:r>
            <a:r>
              <a:rPr lang="en-US" dirty="0" err="1">
                <a:solidFill>
                  <a:schemeClr val="tx1">
                    <a:lumMod val="75000"/>
                    <a:lumOff val="25000"/>
                  </a:schemeClr>
                </a:solidFill>
              </a:rPr>
              <a:t>te</a:t>
            </a:r>
            <a:r>
              <a:rPr lang="en-US" dirty="0">
                <a:solidFill>
                  <a:schemeClr val="tx1">
                    <a:lumMod val="75000"/>
                    <a:lumOff val="25000"/>
                  </a:schemeClr>
                </a:solidFill>
              </a:rPr>
              <a:t> Pas AB, </a:t>
            </a:r>
            <a:r>
              <a:rPr lang="en-US" dirty="0" err="1">
                <a:solidFill>
                  <a:schemeClr val="tx1">
                    <a:lumMod val="75000"/>
                    <a:lumOff val="25000"/>
                  </a:schemeClr>
                </a:solidFill>
              </a:rPr>
              <a:t>Lopriore</a:t>
            </a:r>
            <a:r>
              <a:rPr lang="en-US" dirty="0">
                <a:solidFill>
                  <a:schemeClr val="tx1">
                    <a:lumMod val="75000"/>
                    <a:lumOff val="25000"/>
                  </a:schemeClr>
                </a:solidFill>
              </a:rPr>
              <a:t> E, </a:t>
            </a:r>
            <a:r>
              <a:rPr lang="en-US" dirty="0" err="1">
                <a:solidFill>
                  <a:schemeClr val="tx1">
                    <a:lumMod val="75000"/>
                    <a:lumOff val="25000"/>
                  </a:schemeClr>
                </a:solidFill>
              </a:rPr>
              <a:t>Dito</a:t>
            </a:r>
            <a:r>
              <a:rPr lang="en-US" dirty="0">
                <a:solidFill>
                  <a:schemeClr val="tx1">
                    <a:lumMod val="75000"/>
                    <a:lumOff val="25000"/>
                  </a:schemeClr>
                </a:solidFill>
              </a:rPr>
              <a:t> I, et al. Humidified and heated air during </a:t>
            </a:r>
            <a:r>
              <a:rPr lang="en-US" dirty="0" smtClean="0">
                <a:solidFill>
                  <a:schemeClr val="tx1">
                    <a:lumMod val="75000"/>
                    <a:lumOff val="25000"/>
                  </a:schemeClr>
                </a:solidFill>
              </a:rPr>
              <a:t>stabilization  </a:t>
            </a:r>
            <a:r>
              <a:rPr lang="pt-BR" dirty="0" err="1" smtClean="0">
                <a:solidFill>
                  <a:schemeClr val="tx1">
                    <a:lumMod val="75000"/>
                    <a:lumOff val="25000"/>
                  </a:schemeClr>
                </a:solidFill>
              </a:rPr>
              <a:t>at</a:t>
            </a:r>
            <a:r>
              <a:rPr lang="pt-BR" dirty="0" smtClean="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improves </a:t>
            </a:r>
            <a:r>
              <a:rPr lang="pt-BR" dirty="0" err="1">
                <a:solidFill>
                  <a:schemeClr val="tx1">
                    <a:lumMod val="75000"/>
                    <a:lumOff val="25000"/>
                  </a:schemeClr>
                </a:solidFill>
              </a:rPr>
              <a:t>temperature</a:t>
            </a:r>
            <a:r>
              <a:rPr lang="pt-BR" dirty="0">
                <a:solidFill>
                  <a:schemeClr val="tx1">
                    <a:lumMod val="75000"/>
                    <a:lumOff val="25000"/>
                  </a:schemeClr>
                </a:solidFill>
              </a:rPr>
              <a:t> in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2010;125:e1427–32</a:t>
            </a:r>
            <a:r>
              <a:rPr lang="pt-BR" dirty="0" smtClean="0">
                <a:solidFill>
                  <a:schemeClr val="tx1">
                    <a:lumMod val="75000"/>
                    <a:lumOff val="25000"/>
                  </a:schemeClr>
                </a:solidFill>
              </a:rPr>
              <a:t>. </a:t>
            </a:r>
            <a:r>
              <a:rPr lang="en-US" dirty="0" smtClean="0">
                <a:solidFill>
                  <a:schemeClr val="tx1">
                    <a:lumMod val="75000"/>
                    <a:lumOff val="25000"/>
                  </a:schemeClr>
                </a:solidFill>
              </a:rPr>
              <a:t>25</a:t>
            </a:r>
            <a:r>
              <a:rPr lang="en-US" dirty="0">
                <a:solidFill>
                  <a:schemeClr val="tx1">
                    <a:lumMod val="75000"/>
                    <a:lumOff val="25000"/>
                  </a:schemeClr>
                </a:solidFill>
              </a:rPr>
              <a:t>. World Health Organization. Born too soon: the global action report on preterm</a:t>
            </a:r>
          </a:p>
          <a:p>
            <a:pPr marL="0" indent="0" algn="just" fontAlgn="auto">
              <a:spcAft>
                <a:spcPts val="0"/>
              </a:spcAft>
              <a:buFont typeface="Wingdings 3" charset="2"/>
              <a:buNone/>
              <a:defRPr/>
            </a:pPr>
            <a:r>
              <a:rPr lang="pt-BR" dirty="0" err="1">
                <a:solidFill>
                  <a:schemeClr val="tx1">
                    <a:lumMod val="75000"/>
                    <a:lumOff val="25000"/>
                  </a:schemeClr>
                </a:solidFill>
              </a:rPr>
              <a:t>birth</a:t>
            </a:r>
            <a:r>
              <a:rPr lang="pt-BR" dirty="0">
                <a:solidFill>
                  <a:schemeClr val="tx1">
                    <a:lumMod val="75000"/>
                    <a:lumOff val="25000"/>
                  </a:schemeClr>
                </a:solidFill>
              </a:rPr>
              <a:t>. 2012.</a:t>
            </a:r>
          </a:p>
          <a:p>
            <a:pPr marL="0" indent="0" algn="just" fontAlgn="auto">
              <a:spcAft>
                <a:spcPts val="0"/>
              </a:spcAft>
              <a:buFont typeface="Wingdings 3" charset="2"/>
              <a:buNone/>
              <a:defRPr/>
            </a:pPr>
            <a:r>
              <a:rPr lang="en-US" dirty="0">
                <a:solidFill>
                  <a:schemeClr val="tx1">
                    <a:lumMod val="75000"/>
                    <a:lumOff val="25000"/>
                  </a:schemeClr>
                </a:solidFill>
              </a:rPr>
              <a:t>26. Duryea EL, Nelson DB, Wyckoff MH, et al. The impact of ambient </a:t>
            </a:r>
            <a:r>
              <a:rPr lang="en-US" dirty="0" smtClean="0">
                <a:solidFill>
                  <a:schemeClr val="tx1">
                    <a:lumMod val="75000"/>
                    <a:lumOff val="25000"/>
                  </a:schemeClr>
                </a:solidFill>
              </a:rPr>
              <a:t>operating room </a:t>
            </a:r>
            <a:r>
              <a:rPr lang="en-US" dirty="0">
                <a:solidFill>
                  <a:schemeClr val="tx1">
                    <a:lumMod val="75000"/>
                    <a:lumOff val="25000"/>
                  </a:schemeClr>
                </a:solidFill>
              </a:rPr>
              <a:t>temperature on neonatal and maternal hypothermia and associated morbidities</a:t>
            </a:r>
            <a:r>
              <a:rPr lang="en-US" dirty="0" smtClean="0">
                <a:solidFill>
                  <a:schemeClr val="tx1">
                    <a:lumMod val="75000"/>
                    <a:lumOff val="25000"/>
                  </a:schemeClr>
                </a:solidFill>
              </a:rPr>
              <a:t>: a </a:t>
            </a:r>
            <a:r>
              <a:rPr lang="en-US" dirty="0">
                <a:solidFill>
                  <a:schemeClr val="tx1">
                    <a:lumMod val="75000"/>
                    <a:lumOff val="25000"/>
                  </a:schemeClr>
                </a:solidFill>
              </a:rPr>
              <a:t>randomized controlled trial. Am J </a:t>
            </a:r>
            <a:r>
              <a:rPr lang="en-US" dirty="0" err="1">
                <a:solidFill>
                  <a:schemeClr val="tx1">
                    <a:lumMod val="75000"/>
                    <a:lumOff val="25000"/>
                  </a:schemeClr>
                </a:solidFill>
              </a:rPr>
              <a:t>Obstet</a:t>
            </a:r>
            <a:r>
              <a:rPr lang="en-US" dirty="0">
                <a:solidFill>
                  <a:schemeClr val="tx1">
                    <a:lumMod val="75000"/>
                    <a:lumOff val="25000"/>
                  </a:schemeClr>
                </a:solidFill>
              </a:rPr>
              <a:t> </a:t>
            </a:r>
            <a:r>
              <a:rPr lang="en-US" dirty="0" err="1">
                <a:solidFill>
                  <a:schemeClr val="tx1">
                    <a:lumMod val="75000"/>
                    <a:lumOff val="25000"/>
                  </a:schemeClr>
                </a:solidFill>
              </a:rPr>
              <a:t>Gynecol</a:t>
            </a:r>
            <a:r>
              <a:rPr lang="en-US" dirty="0">
                <a:solidFill>
                  <a:schemeClr val="tx1">
                    <a:lumMod val="75000"/>
                    <a:lumOff val="25000"/>
                  </a:schemeClr>
                </a:solidFill>
              </a:rPr>
              <a:t> 2016;214:505.e1–7.</a:t>
            </a:r>
          </a:p>
          <a:p>
            <a:pPr marL="0" indent="0" algn="just" fontAlgn="auto">
              <a:spcAft>
                <a:spcPts val="0"/>
              </a:spcAft>
              <a:buFont typeface="Wingdings 3" charset="2"/>
              <a:buNone/>
              <a:defRPr/>
            </a:pPr>
            <a:r>
              <a:rPr lang="pt-BR" dirty="0">
                <a:solidFill>
                  <a:schemeClr val="tx1">
                    <a:lumMod val="75000"/>
                    <a:lumOff val="25000"/>
                  </a:schemeClr>
                </a:solidFill>
              </a:rPr>
              <a:t>27. </a:t>
            </a:r>
            <a:r>
              <a:rPr lang="pt-BR" dirty="0" err="1">
                <a:solidFill>
                  <a:schemeClr val="tx1">
                    <a:lumMod val="75000"/>
                    <a:lumOff val="25000"/>
                  </a:schemeClr>
                </a:solidFill>
              </a:rPr>
              <a:t>Kasdorf</a:t>
            </a:r>
            <a:r>
              <a:rPr lang="pt-BR" dirty="0">
                <a:solidFill>
                  <a:schemeClr val="tx1">
                    <a:lumMod val="75000"/>
                    <a:lumOff val="25000"/>
                  </a:schemeClr>
                </a:solidFill>
              </a:rPr>
              <a:t> E, </a:t>
            </a:r>
            <a:r>
              <a:rPr lang="pt-BR" dirty="0" err="1">
                <a:solidFill>
                  <a:schemeClr val="tx1">
                    <a:lumMod val="75000"/>
                    <a:lumOff val="25000"/>
                  </a:schemeClr>
                </a:solidFill>
              </a:rPr>
              <a:t>Perlman</a:t>
            </a:r>
            <a:r>
              <a:rPr lang="pt-BR" dirty="0">
                <a:solidFill>
                  <a:schemeClr val="tx1">
                    <a:lumMod val="75000"/>
                    <a:lumOff val="25000"/>
                  </a:schemeClr>
                </a:solidFill>
              </a:rPr>
              <a:t> J. </a:t>
            </a:r>
            <a:r>
              <a:rPr lang="pt-BR" dirty="0" err="1">
                <a:solidFill>
                  <a:schemeClr val="tx1">
                    <a:lumMod val="75000"/>
                    <a:lumOff val="25000"/>
                  </a:schemeClr>
                </a:solidFill>
              </a:rPr>
              <a:t>Hyperthermia</a:t>
            </a:r>
            <a:r>
              <a:rPr lang="pt-BR" dirty="0">
                <a:solidFill>
                  <a:schemeClr val="tx1">
                    <a:lumMod val="75000"/>
                    <a:lumOff val="25000"/>
                  </a:schemeClr>
                </a:solidFill>
              </a:rPr>
              <a:t>, </a:t>
            </a:r>
            <a:r>
              <a:rPr lang="pt-BR" dirty="0" err="1">
                <a:solidFill>
                  <a:schemeClr val="tx1">
                    <a:lumMod val="75000"/>
                    <a:lumOff val="25000"/>
                  </a:schemeClr>
                </a:solidFill>
              </a:rPr>
              <a:t>inflammation</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perinatal </a:t>
            </a:r>
            <a:r>
              <a:rPr lang="pt-BR" dirty="0" err="1">
                <a:solidFill>
                  <a:schemeClr val="tx1">
                    <a:lumMod val="75000"/>
                    <a:lumOff val="25000"/>
                  </a:schemeClr>
                </a:solidFill>
              </a:rPr>
              <a:t>brain</a:t>
            </a:r>
            <a:r>
              <a:rPr lang="pt-BR" dirty="0">
                <a:solidFill>
                  <a:schemeClr val="tx1">
                    <a:lumMod val="75000"/>
                    <a:lumOff val="25000"/>
                  </a:schemeClr>
                </a:solidFill>
              </a:rPr>
              <a:t> </a:t>
            </a:r>
            <a:r>
              <a:rPr lang="pt-BR" dirty="0" err="1">
                <a:solidFill>
                  <a:schemeClr val="tx1">
                    <a:lumMod val="75000"/>
                    <a:lumOff val="25000"/>
                  </a:schemeClr>
                </a:solidFill>
              </a:rPr>
              <a:t>injury</a:t>
            </a:r>
            <a:r>
              <a:rPr lang="pt-BR" dirty="0" smtClean="0">
                <a:solidFill>
                  <a:schemeClr val="tx1">
                    <a:lumMod val="75000"/>
                    <a:lumOff val="25000"/>
                  </a:schemeClr>
                </a:solidFill>
              </a:rPr>
              <a:t>. </a:t>
            </a:r>
            <a:r>
              <a:rPr lang="pt-BR" dirty="0" err="1" smtClean="0">
                <a:solidFill>
                  <a:schemeClr val="tx1">
                    <a:lumMod val="75000"/>
                    <a:lumOff val="25000"/>
                  </a:schemeClr>
                </a:solidFill>
              </a:rPr>
              <a:t>Pediatr</a:t>
            </a:r>
            <a:r>
              <a:rPr lang="pt-BR" dirty="0" smtClean="0">
                <a:solidFill>
                  <a:schemeClr val="tx1">
                    <a:lumMod val="75000"/>
                    <a:lumOff val="25000"/>
                  </a:schemeClr>
                </a:solidFill>
              </a:rPr>
              <a:t> </a:t>
            </a:r>
            <a:r>
              <a:rPr lang="pt-BR" dirty="0" err="1">
                <a:solidFill>
                  <a:schemeClr val="tx1">
                    <a:lumMod val="75000"/>
                    <a:lumOff val="25000"/>
                  </a:schemeClr>
                </a:solidFill>
              </a:rPr>
              <a:t>Neurol</a:t>
            </a:r>
            <a:r>
              <a:rPr lang="pt-BR" dirty="0">
                <a:solidFill>
                  <a:schemeClr val="tx1">
                    <a:lumMod val="75000"/>
                    <a:lumOff val="25000"/>
                  </a:schemeClr>
                </a:solidFill>
              </a:rPr>
              <a:t> 2013;49:8–14.</a:t>
            </a:r>
          </a:p>
          <a:p>
            <a:pPr marL="0" indent="0" algn="just" fontAlgn="auto">
              <a:spcAft>
                <a:spcPts val="0"/>
              </a:spcAft>
              <a:buFont typeface="Wingdings 3" charset="2"/>
              <a:buNone/>
              <a:defRPr/>
            </a:pPr>
            <a:r>
              <a:rPr lang="en-US" dirty="0">
                <a:solidFill>
                  <a:schemeClr val="tx1">
                    <a:lumMod val="75000"/>
                    <a:lumOff val="25000"/>
                  </a:schemeClr>
                </a:solidFill>
              </a:rPr>
              <a:t>28. Aziz K, Chadwick M, Baker M, et al. Ante- and intra-partum factors that </a:t>
            </a:r>
            <a:r>
              <a:rPr lang="en-US" dirty="0" smtClean="0">
                <a:solidFill>
                  <a:schemeClr val="tx1">
                    <a:lumMod val="75000"/>
                    <a:lumOff val="25000"/>
                  </a:schemeClr>
                </a:solidFill>
              </a:rPr>
              <a:t>predict increased </a:t>
            </a:r>
            <a:r>
              <a:rPr lang="en-US" dirty="0">
                <a:solidFill>
                  <a:schemeClr val="tx1">
                    <a:lumMod val="75000"/>
                    <a:lumOff val="25000"/>
                  </a:schemeClr>
                </a:solidFill>
              </a:rPr>
              <a:t>need for neonatal resuscitation. Resuscitation 2008;79:444–52.</a:t>
            </a:r>
          </a:p>
          <a:p>
            <a:pPr marL="0" indent="0" algn="just" fontAlgn="auto">
              <a:spcAft>
                <a:spcPts val="0"/>
              </a:spcAft>
              <a:buFont typeface="Wingdings 3" charset="2"/>
              <a:buNone/>
              <a:defRPr/>
            </a:pPr>
            <a:r>
              <a:rPr lang="pt-BR" dirty="0">
                <a:solidFill>
                  <a:schemeClr val="tx1">
                    <a:lumMod val="75000"/>
                    <a:lumOff val="25000"/>
                  </a:schemeClr>
                </a:solidFill>
              </a:rPr>
              <a:t>29. </a:t>
            </a:r>
            <a:r>
              <a:rPr lang="pt-BR" dirty="0" err="1">
                <a:solidFill>
                  <a:schemeClr val="tx1">
                    <a:lumMod val="75000"/>
                    <a:lumOff val="25000"/>
                  </a:schemeClr>
                </a:solidFill>
              </a:rPr>
              <a:t>Morley</a:t>
            </a:r>
            <a:r>
              <a:rPr lang="pt-BR" dirty="0">
                <a:solidFill>
                  <a:schemeClr val="tx1">
                    <a:lumMod val="75000"/>
                    <a:lumOff val="25000"/>
                  </a:schemeClr>
                </a:solidFill>
              </a:rPr>
              <a:t> CJ, Davis PG, Doyle LW, et al. Nasal CPAP </a:t>
            </a:r>
            <a:r>
              <a:rPr lang="pt-BR" dirty="0" err="1">
                <a:solidFill>
                  <a:schemeClr val="tx1">
                    <a:lumMod val="75000"/>
                    <a:lumOff val="25000"/>
                  </a:schemeClr>
                </a:solidFill>
              </a:rPr>
              <a:t>or</a:t>
            </a:r>
            <a:r>
              <a:rPr lang="pt-BR" dirty="0">
                <a:solidFill>
                  <a:schemeClr val="tx1">
                    <a:lumMod val="75000"/>
                    <a:lumOff val="25000"/>
                  </a:schemeClr>
                </a:solidFill>
              </a:rPr>
              <a:t> </a:t>
            </a:r>
            <a:r>
              <a:rPr lang="pt-BR" dirty="0" err="1">
                <a:solidFill>
                  <a:schemeClr val="tx1">
                    <a:lumMod val="75000"/>
                    <a:lumOff val="25000"/>
                  </a:schemeClr>
                </a:solidFill>
              </a:rPr>
              <a:t>intubation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for </a:t>
            </a:r>
            <a:r>
              <a:rPr lang="pt-BR" dirty="0" err="1" smtClean="0">
                <a:solidFill>
                  <a:schemeClr val="tx1">
                    <a:lumMod val="75000"/>
                    <a:lumOff val="25000"/>
                  </a:schemeClr>
                </a:solidFill>
              </a:rPr>
              <a:t>very</a:t>
            </a:r>
            <a:r>
              <a:rPr lang="pt-BR" dirty="0" smtClean="0">
                <a:solidFill>
                  <a:schemeClr val="tx1">
                    <a:lumMod val="75000"/>
                    <a:lumOff val="25000"/>
                  </a:schemeClr>
                </a:solidFill>
              </a:rPr>
              <a:t>  </a:t>
            </a:r>
            <a:r>
              <a:rPr lang="pt-BR" dirty="0" err="1" smtClean="0">
                <a:solidFill>
                  <a:schemeClr val="tx1">
                    <a:lumMod val="75000"/>
                    <a:lumOff val="25000"/>
                  </a:schemeClr>
                </a:solidFill>
              </a:rPr>
              <a:t>preterm</a:t>
            </a:r>
            <a:r>
              <a:rPr lang="pt-BR" dirty="0" smtClean="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N </a:t>
            </a:r>
            <a:r>
              <a:rPr lang="pt-BR" dirty="0" err="1">
                <a:solidFill>
                  <a:schemeClr val="tx1">
                    <a:lumMod val="75000"/>
                    <a:lumOff val="25000"/>
                  </a:schemeClr>
                </a:solidFill>
              </a:rPr>
              <a:t>Engl</a:t>
            </a:r>
            <a:r>
              <a:rPr lang="pt-BR" dirty="0">
                <a:solidFill>
                  <a:schemeClr val="tx1">
                    <a:lumMod val="75000"/>
                    <a:lumOff val="25000"/>
                  </a:schemeClr>
                </a:solidFill>
              </a:rPr>
              <a:t> J </a:t>
            </a:r>
            <a:r>
              <a:rPr lang="pt-BR" dirty="0" err="1">
                <a:solidFill>
                  <a:schemeClr val="tx1">
                    <a:lumMod val="75000"/>
                    <a:lumOff val="25000"/>
                  </a:schemeClr>
                </a:solidFill>
              </a:rPr>
              <a:t>Med</a:t>
            </a:r>
            <a:r>
              <a:rPr lang="pt-BR" dirty="0">
                <a:solidFill>
                  <a:schemeClr val="tx1">
                    <a:lumMod val="75000"/>
                    <a:lumOff val="25000"/>
                  </a:schemeClr>
                </a:solidFill>
              </a:rPr>
              <a:t> 2008;358:700–8.</a:t>
            </a:r>
          </a:p>
          <a:p>
            <a:pPr marL="0" indent="0" algn="just" fontAlgn="auto">
              <a:spcAft>
                <a:spcPts val="0"/>
              </a:spcAft>
              <a:buFont typeface="Wingdings 3" charset="2"/>
              <a:buNone/>
              <a:defRPr/>
            </a:pPr>
            <a:r>
              <a:rPr lang="en-US" dirty="0">
                <a:solidFill>
                  <a:schemeClr val="tx1">
                    <a:lumMod val="75000"/>
                    <a:lumOff val="25000"/>
                  </a:schemeClr>
                </a:solidFill>
              </a:rPr>
              <a:t>30. SUPPORT Study Group of the Eunice Kennedy Shriver NICHD </a:t>
            </a:r>
            <a:r>
              <a:rPr lang="en-US" dirty="0" smtClean="0">
                <a:solidFill>
                  <a:schemeClr val="tx1">
                    <a:lumMod val="75000"/>
                    <a:lumOff val="25000"/>
                  </a:schemeClr>
                </a:solidFill>
              </a:rPr>
              <a:t>Neonatal </a:t>
            </a:r>
            <a:r>
              <a:rPr lang="pt-BR" dirty="0" err="1" smtClean="0">
                <a:solidFill>
                  <a:schemeClr val="tx1">
                    <a:lumMod val="75000"/>
                    <a:lumOff val="25000"/>
                  </a:schemeClr>
                </a:solidFill>
              </a:rPr>
              <a:t>Research</a:t>
            </a:r>
            <a:r>
              <a:rPr lang="pt-BR" dirty="0" smtClean="0">
                <a:solidFill>
                  <a:schemeClr val="tx1">
                    <a:lumMod val="75000"/>
                    <a:lumOff val="25000"/>
                  </a:schemeClr>
                </a:solidFill>
              </a:rPr>
              <a:t> </a:t>
            </a:r>
            <a:r>
              <a:rPr lang="pt-BR" dirty="0">
                <a:solidFill>
                  <a:schemeClr val="tx1">
                    <a:lumMod val="75000"/>
                    <a:lumOff val="25000"/>
                  </a:schemeClr>
                </a:solidFill>
              </a:rPr>
              <a:t>Network, </a:t>
            </a:r>
            <a:r>
              <a:rPr lang="pt-BR" dirty="0" err="1">
                <a:solidFill>
                  <a:schemeClr val="tx1">
                    <a:lumMod val="75000"/>
                    <a:lumOff val="25000"/>
                  </a:schemeClr>
                </a:solidFill>
              </a:rPr>
              <a:t>Finer</a:t>
            </a:r>
            <a:r>
              <a:rPr lang="pt-BR" dirty="0">
                <a:solidFill>
                  <a:schemeClr val="tx1">
                    <a:lumMod val="75000"/>
                    <a:lumOff val="25000"/>
                  </a:schemeClr>
                </a:solidFill>
              </a:rPr>
              <a:t> N, Carlo WA, </a:t>
            </a:r>
            <a:r>
              <a:rPr lang="pt-BR" dirty="0" err="1">
                <a:solidFill>
                  <a:schemeClr val="tx1">
                    <a:lumMod val="75000"/>
                    <a:lumOff val="25000"/>
                  </a:schemeClr>
                </a:solidFill>
              </a:rPr>
              <a:t>Walsh</a:t>
            </a:r>
            <a:r>
              <a:rPr lang="pt-BR" dirty="0">
                <a:solidFill>
                  <a:schemeClr val="tx1">
                    <a:lumMod val="75000"/>
                    <a:lumOff val="25000"/>
                  </a:schemeClr>
                </a:solidFill>
              </a:rPr>
              <a:t> MC, et al. </a:t>
            </a:r>
            <a:r>
              <a:rPr lang="pt-BR" dirty="0" err="1">
                <a:solidFill>
                  <a:schemeClr val="tx1">
                    <a:lumMod val="75000"/>
                    <a:lumOff val="25000"/>
                  </a:schemeClr>
                </a:solidFill>
              </a:rPr>
              <a:t>Early</a:t>
            </a:r>
            <a:r>
              <a:rPr lang="pt-BR" dirty="0">
                <a:solidFill>
                  <a:schemeClr val="tx1">
                    <a:lumMod val="75000"/>
                    <a:lumOff val="25000"/>
                  </a:schemeClr>
                </a:solidFill>
              </a:rPr>
              <a:t> CPAP versus </a:t>
            </a:r>
            <a:r>
              <a:rPr lang="pt-BR" dirty="0" smtClean="0">
                <a:solidFill>
                  <a:schemeClr val="tx1">
                    <a:lumMod val="75000"/>
                    <a:lumOff val="25000"/>
                  </a:schemeClr>
                </a:solidFill>
              </a:rPr>
              <a:t>surfactante </a:t>
            </a:r>
            <a:r>
              <a:rPr lang="en-US" dirty="0" smtClean="0">
                <a:solidFill>
                  <a:schemeClr val="tx1">
                    <a:lumMod val="75000"/>
                    <a:lumOff val="25000"/>
                  </a:schemeClr>
                </a:solidFill>
              </a:rPr>
              <a:t>in </a:t>
            </a:r>
            <a:r>
              <a:rPr lang="en-US" dirty="0">
                <a:solidFill>
                  <a:schemeClr val="tx1">
                    <a:lumMod val="75000"/>
                    <a:lumOff val="25000"/>
                  </a:schemeClr>
                </a:solidFill>
              </a:rPr>
              <a:t>extremely preterm infants. N </a:t>
            </a:r>
            <a:r>
              <a:rPr lang="en-US" dirty="0" err="1">
                <a:solidFill>
                  <a:schemeClr val="tx1">
                    <a:lumMod val="75000"/>
                    <a:lumOff val="25000"/>
                  </a:schemeClr>
                </a:solidFill>
              </a:rPr>
              <a:t>Engl</a:t>
            </a:r>
            <a:r>
              <a:rPr lang="en-US" dirty="0">
                <a:solidFill>
                  <a:schemeClr val="tx1">
                    <a:lumMod val="75000"/>
                    <a:lumOff val="25000"/>
                  </a:schemeClr>
                </a:solidFill>
              </a:rPr>
              <a:t> J Med 2010;362:1970–9.</a:t>
            </a:r>
            <a:endParaRPr lang="pt-BR" dirty="0">
              <a:solidFill>
                <a:schemeClr val="tx1">
                  <a:lumMod val="75000"/>
                  <a:lumOff val="25000"/>
                </a:schemeClr>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564813" cy="4254500"/>
          </a:xfrm>
        </p:spPr>
        <p:txBody>
          <a:bodyPr rtlCol="0">
            <a:normAutofit fontScale="62500" lnSpcReduction="20000"/>
          </a:bodyPr>
          <a:lstStyle/>
          <a:p>
            <a:pPr marL="0" indent="0" algn="just" fontAlgn="auto">
              <a:spcAft>
                <a:spcPts val="0"/>
              </a:spcAft>
              <a:buFont typeface="Wingdings 3" charset="2"/>
              <a:buNone/>
              <a:defRPr/>
            </a:pPr>
            <a:r>
              <a:rPr lang="pt-BR" dirty="0">
                <a:solidFill>
                  <a:schemeClr val="tx1">
                    <a:lumMod val="75000"/>
                    <a:lumOff val="25000"/>
                  </a:schemeClr>
                </a:solidFill>
              </a:rPr>
              <a:t>31.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Kumar</a:t>
            </a:r>
            <a:r>
              <a:rPr lang="pt-BR" dirty="0">
                <a:solidFill>
                  <a:schemeClr val="tx1">
                    <a:lumMod val="75000"/>
                    <a:lumOff val="25000"/>
                  </a:schemeClr>
                </a:solidFill>
              </a:rPr>
              <a:t> M, </a:t>
            </a:r>
            <a:r>
              <a:rPr lang="pt-BR" dirty="0" err="1">
                <a:solidFill>
                  <a:schemeClr val="tx1">
                    <a:lumMod val="75000"/>
                    <a:lumOff val="25000"/>
                  </a:schemeClr>
                </a:solidFill>
              </a:rPr>
              <a:t>Pichler</a:t>
            </a:r>
            <a:r>
              <a:rPr lang="pt-BR" dirty="0">
                <a:solidFill>
                  <a:schemeClr val="tx1">
                    <a:lumMod val="75000"/>
                    <a:lumOff val="25000"/>
                  </a:schemeClr>
                </a:solidFill>
              </a:rPr>
              <a:t> G, et al. Non-</a:t>
            </a:r>
            <a:r>
              <a:rPr lang="pt-BR" dirty="0" err="1">
                <a:solidFill>
                  <a:schemeClr val="tx1">
                    <a:lumMod val="75000"/>
                    <a:lumOff val="25000"/>
                  </a:schemeClr>
                </a:solidFill>
              </a:rPr>
              <a:t>invasive</a:t>
            </a:r>
            <a:r>
              <a:rPr lang="pt-BR" dirty="0">
                <a:solidFill>
                  <a:schemeClr val="tx1">
                    <a:lumMod val="75000"/>
                    <a:lumOff val="25000"/>
                  </a:schemeClr>
                </a:solidFill>
              </a:rPr>
              <a:t> versus </a:t>
            </a:r>
            <a:r>
              <a:rPr lang="pt-BR" dirty="0" err="1">
                <a:solidFill>
                  <a:schemeClr val="tx1">
                    <a:lumMod val="75000"/>
                    <a:lumOff val="25000"/>
                  </a:schemeClr>
                </a:solidFill>
              </a:rPr>
              <a:t>invasive</a:t>
            </a:r>
            <a:r>
              <a:rPr lang="pt-BR" dirty="0">
                <a:solidFill>
                  <a:schemeClr val="tx1">
                    <a:lumMod val="75000"/>
                    <a:lumOff val="25000"/>
                  </a:schemeClr>
                </a:solidFill>
              </a:rPr>
              <a:t> </a:t>
            </a:r>
            <a:r>
              <a:rPr lang="pt-BR" dirty="0" err="1" smtClean="0">
                <a:solidFill>
                  <a:schemeClr val="tx1">
                    <a:lumMod val="75000"/>
                    <a:lumOff val="25000"/>
                  </a:schemeClr>
                </a:solidFill>
              </a:rPr>
              <a:t>respiratory</a:t>
            </a:r>
            <a:r>
              <a:rPr lang="pt-BR" dirty="0" smtClean="0">
                <a:solidFill>
                  <a:schemeClr val="tx1">
                    <a:lumMod val="75000"/>
                    <a:lumOff val="25000"/>
                  </a:schemeClr>
                </a:solidFill>
              </a:rPr>
              <a:t>  </a:t>
            </a:r>
            <a:r>
              <a:rPr lang="en-US" dirty="0" smtClean="0">
                <a:solidFill>
                  <a:schemeClr val="tx1">
                    <a:lumMod val="75000"/>
                    <a:lumOff val="25000"/>
                  </a:schemeClr>
                </a:solidFill>
              </a:rPr>
              <a:t>support </a:t>
            </a:r>
            <a:r>
              <a:rPr lang="en-US" dirty="0">
                <a:solidFill>
                  <a:schemeClr val="tx1">
                    <a:lumMod val="75000"/>
                    <a:lumOff val="25000"/>
                  </a:schemeClr>
                </a:solidFill>
              </a:rPr>
              <a:t>in preterm infants at birth: systematic review and meta-analysis</a:t>
            </a:r>
            <a:r>
              <a:rPr lang="en-US" dirty="0" smtClean="0">
                <a:solidFill>
                  <a:schemeClr val="tx1">
                    <a:lumMod val="75000"/>
                    <a:lumOff val="25000"/>
                  </a:schemeClr>
                </a:solidFill>
              </a:rPr>
              <a:t>. </a:t>
            </a:r>
            <a:r>
              <a:rPr lang="pt-BR" dirty="0" smtClean="0">
                <a:solidFill>
                  <a:schemeClr val="tx1">
                    <a:lumMod val="75000"/>
                    <a:lumOff val="25000"/>
                  </a:schemeClr>
                </a:solidFill>
              </a:rPr>
              <a:t>BMJ </a:t>
            </a:r>
            <a:r>
              <a:rPr lang="pt-BR" dirty="0">
                <a:solidFill>
                  <a:schemeClr val="tx1">
                    <a:lumMod val="75000"/>
                    <a:lumOff val="25000"/>
                  </a:schemeClr>
                </a:solidFill>
              </a:rPr>
              <a:t>2013;347:f5980.</a:t>
            </a:r>
          </a:p>
          <a:p>
            <a:pPr marL="0" indent="0" algn="just" fontAlgn="auto">
              <a:spcAft>
                <a:spcPts val="0"/>
              </a:spcAft>
              <a:buFont typeface="Wingdings 3" charset="2"/>
              <a:buNone/>
              <a:defRPr/>
            </a:pPr>
            <a:r>
              <a:rPr lang="en-US" dirty="0">
                <a:solidFill>
                  <a:schemeClr val="tx1">
                    <a:lumMod val="75000"/>
                    <a:lumOff val="25000"/>
                  </a:schemeClr>
                </a:solidFill>
              </a:rPr>
              <a:t>32. Dunn M, </a:t>
            </a:r>
            <a:r>
              <a:rPr lang="en-US" dirty="0" err="1">
                <a:solidFill>
                  <a:schemeClr val="tx1">
                    <a:lumMod val="75000"/>
                    <a:lumOff val="25000"/>
                  </a:schemeClr>
                </a:solidFill>
              </a:rPr>
              <a:t>Kaempf</a:t>
            </a:r>
            <a:r>
              <a:rPr lang="en-US" dirty="0">
                <a:solidFill>
                  <a:schemeClr val="tx1">
                    <a:lumMod val="75000"/>
                    <a:lumOff val="25000"/>
                  </a:schemeClr>
                </a:solidFill>
              </a:rPr>
              <a:t> J, de Klerk A, et al. Randomized trial comparing 3 </a:t>
            </a:r>
            <a:r>
              <a:rPr lang="en-US" dirty="0" smtClean="0">
                <a:solidFill>
                  <a:schemeClr val="tx1">
                    <a:lumMod val="75000"/>
                    <a:lumOff val="25000"/>
                  </a:schemeClr>
                </a:solidFill>
              </a:rPr>
              <a:t>approaches  to </a:t>
            </a:r>
            <a:r>
              <a:rPr lang="en-US" dirty="0">
                <a:solidFill>
                  <a:schemeClr val="tx1">
                    <a:lumMod val="75000"/>
                    <a:lumOff val="25000"/>
                  </a:schemeClr>
                </a:solidFill>
              </a:rPr>
              <a:t>the initial respiratory management of preterm neonates. Pediatrics 2011;128</a:t>
            </a:r>
            <a:r>
              <a:rPr lang="en-US" dirty="0" smtClean="0">
                <a:solidFill>
                  <a:schemeClr val="tx1">
                    <a:lumMod val="75000"/>
                    <a:lumOff val="25000"/>
                  </a:schemeClr>
                </a:solidFill>
              </a:rPr>
              <a:t>: </a:t>
            </a:r>
            <a:r>
              <a:rPr lang="pt-BR" dirty="0" smtClean="0">
                <a:solidFill>
                  <a:schemeClr val="tx1">
                    <a:lumMod val="75000"/>
                    <a:lumOff val="25000"/>
                  </a:schemeClr>
                </a:solidFill>
              </a:rPr>
              <a:t>e1069–76</a:t>
            </a:r>
            <a:r>
              <a:rPr lang="pt-BR" dirty="0">
                <a:solidFill>
                  <a:schemeClr val="tx1">
                    <a:lumMod val="75000"/>
                    <a:lumOff val="25000"/>
                  </a:schemeClr>
                </a:solidFill>
              </a:rPr>
              <a:t>.</a:t>
            </a:r>
          </a:p>
          <a:p>
            <a:pPr marL="0" indent="0" algn="just" fontAlgn="auto">
              <a:spcAft>
                <a:spcPts val="0"/>
              </a:spcAft>
              <a:buFont typeface="Wingdings 3" charset="2"/>
              <a:buNone/>
              <a:defRPr/>
            </a:pPr>
            <a:r>
              <a:rPr lang="pt-BR" dirty="0">
                <a:solidFill>
                  <a:schemeClr val="tx1">
                    <a:lumMod val="75000"/>
                    <a:lumOff val="25000"/>
                  </a:schemeClr>
                </a:solidFill>
              </a:rPr>
              <a:t>33. </a:t>
            </a:r>
            <a:r>
              <a:rPr lang="pt-BR" dirty="0" err="1">
                <a:solidFill>
                  <a:schemeClr val="tx1">
                    <a:lumMod val="75000"/>
                    <a:lumOff val="25000"/>
                  </a:schemeClr>
                </a:solidFill>
              </a:rPr>
              <a:t>Sandri</a:t>
            </a:r>
            <a:r>
              <a:rPr lang="pt-BR" dirty="0">
                <a:solidFill>
                  <a:schemeClr val="tx1">
                    <a:lumMod val="75000"/>
                    <a:lumOff val="25000"/>
                  </a:schemeClr>
                </a:solidFill>
              </a:rPr>
              <a:t> F, Ancora G, </a:t>
            </a:r>
            <a:r>
              <a:rPr lang="pt-BR" dirty="0" err="1">
                <a:solidFill>
                  <a:schemeClr val="tx1">
                    <a:lumMod val="75000"/>
                    <a:lumOff val="25000"/>
                  </a:schemeClr>
                </a:solidFill>
              </a:rPr>
              <a:t>Plavka</a:t>
            </a:r>
            <a:r>
              <a:rPr lang="pt-BR" dirty="0">
                <a:solidFill>
                  <a:schemeClr val="tx1">
                    <a:lumMod val="75000"/>
                    <a:lumOff val="25000"/>
                  </a:schemeClr>
                </a:solidFill>
              </a:rPr>
              <a:t> R, et al. </a:t>
            </a:r>
            <a:r>
              <a:rPr lang="pt-BR" dirty="0" err="1">
                <a:solidFill>
                  <a:schemeClr val="tx1">
                    <a:lumMod val="75000"/>
                    <a:lumOff val="25000"/>
                  </a:schemeClr>
                </a:solidFill>
              </a:rPr>
              <a:t>Prophylactic</a:t>
            </a:r>
            <a:r>
              <a:rPr lang="pt-BR" dirty="0">
                <a:solidFill>
                  <a:schemeClr val="tx1">
                    <a:lumMod val="75000"/>
                    <a:lumOff val="25000"/>
                  </a:schemeClr>
                </a:solidFill>
              </a:rPr>
              <a:t> </a:t>
            </a:r>
            <a:r>
              <a:rPr lang="pt-BR" dirty="0" err="1">
                <a:solidFill>
                  <a:schemeClr val="tx1">
                    <a:lumMod val="75000"/>
                    <a:lumOff val="25000"/>
                  </a:schemeClr>
                </a:solidFill>
              </a:rPr>
              <a:t>or</a:t>
            </a:r>
            <a:r>
              <a:rPr lang="pt-BR" dirty="0">
                <a:solidFill>
                  <a:schemeClr val="tx1">
                    <a:lumMod val="75000"/>
                    <a:lumOff val="25000"/>
                  </a:schemeClr>
                </a:solidFill>
              </a:rPr>
              <a:t> </a:t>
            </a:r>
            <a:r>
              <a:rPr lang="pt-BR" dirty="0" err="1">
                <a:solidFill>
                  <a:schemeClr val="tx1">
                    <a:lumMod val="75000"/>
                    <a:lumOff val="25000"/>
                  </a:schemeClr>
                </a:solidFill>
              </a:rPr>
              <a:t>early</a:t>
            </a:r>
            <a:r>
              <a:rPr lang="pt-BR" dirty="0">
                <a:solidFill>
                  <a:schemeClr val="tx1">
                    <a:lumMod val="75000"/>
                    <a:lumOff val="25000"/>
                  </a:schemeClr>
                </a:solidFill>
              </a:rPr>
              <a:t> </a:t>
            </a:r>
            <a:r>
              <a:rPr lang="pt-BR" dirty="0" err="1">
                <a:solidFill>
                  <a:schemeClr val="tx1">
                    <a:lumMod val="75000"/>
                    <a:lumOff val="25000"/>
                  </a:schemeClr>
                </a:solidFill>
              </a:rPr>
              <a:t>selective</a:t>
            </a:r>
            <a:r>
              <a:rPr lang="pt-BR" dirty="0">
                <a:solidFill>
                  <a:schemeClr val="tx1">
                    <a:lumMod val="75000"/>
                    <a:lumOff val="25000"/>
                  </a:schemeClr>
                </a:solidFill>
              </a:rPr>
              <a:t> </a:t>
            </a:r>
            <a:r>
              <a:rPr lang="pt-BR" dirty="0" smtClean="0">
                <a:solidFill>
                  <a:schemeClr val="tx1">
                    <a:lumMod val="75000"/>
                    <a:lumOff val="25000"/>
                  </a:schemeClr>
                </a:solidFill>
              </a:rPr>
              <a:t>surfactante </a:t>
            </a:r>
            <a:r>
              <a:rPr lang="en-US" dirty="0" smtClean="0">
                <a:solidFill>
                  <a:schemeClr val="tx1">
                    <a:lumMod val="75000"/>
                    <a:lumOff val="25000"/>
                  </a:schemeClr>
                </a:solidFill>
              </a:rPr>
              <a:t>combined </a:t>
            </a:r>
            <a:r>
              <a:rPr lang="en-US" dirty="0">
                <a:solidFill>
                  <a:schemeClr val="tx1">
                    <a:lumMod val="75000"/>
                    <a:lumOff val="25000"/>
                  </a:schemeClr>
                </a:solidFill>
              </a:rPr>
              <a:t>with </a:t>
            </a:r>
            <a:r>
              <a:rPr lang="en-US" dirty="0" err="1">
                <a:solidFill>
                  <a:schemeClr val="tx1">
                    <a:lumMod val="75000"/>
                    <a:lumOff val="25000"/>
                  </a:schemeClr>
                </a:solidFill>
              </a:rPr>
              <a:t>nCPAP</a:t>
            </a:r>
            <a:r>
              <a:rPr lang="en-US" dirty="0">
                <a:solidFill>
                  <a:schemeClr val="tx1">
                    <a:lumMod val="75000"/>
                    <a:lumOff val="25000"/>
                  </a:schemeClr>
                </a:solidFill>
              </a:rPr>
              <a:t> in very preterm infants. Pediatrics 2010;125:e1402–9.</a:t>
            </a:r>
          </a:p>
          <a:p>
            <a:pPr marL="0" indent="0" algn="just" fontAlgn="auto">
              <a:spcAft>
                <a:spcPts val="0"/>
              </a:spcAft>
              <a:buFont typeface="Wingdings 3" charset="2"/>
              <a:buNone/>
              <a:defRPr/>
            </a:pPr>
            <a:r>
              <a:rPr lang="pt-BR" dirty="0">
                <a:solidFill>
                  <a:schemeClr val="tx1">
                    <a:lumMod val="75000"/>
                    <a:lumOff val="25000"/>
                  </a:schemeClr>
                </a:solidFill>
              </a:rPr>
              <a:t>34. te </a:t>
            </a:r>
            <a:r>
              <a:rPr lang="pt-BR" dirty="0" err="1">
                <a:solidFill>
                  <a:schemeClr val="tx1">
                    <a:lumMod val="75000"/>
                    <a:lumOff val="25000"/>
                  </a:schemeClr>
                </a:solidFill>
              </a:rPr>
              <a:t>Pas</a:t>
            </a:r>
            <a:r>
              <a:rPr lang="pt-BR" dirty="0">
                <a:solidFill>
                  <a:schemeClr val="tx1">
                    <a:lumMod val="75000"/>
                    <a:lumOff val="25000"/>
                  </a:schemeClr>
                </a:solidFill>
              </a:rPr>
              <a:t> AB, </a:t>
            </a:r>
            <a:r>
              <a:rPr lang="pt-BR" dirty="0" err="1">
                <a:solidFill>
                  <a:schemeClr val="tx1">
                    <a:lumMod val="75000"/>
                    <a:lumOff val="25000"/>
                  </a:schemeClr>
                </a:solidFill>
              </a:rPr>
              <a:t>Siew</a:t>
            </a:r>
            <a:r>
              <a:rPr lang="pt-BR" dirty="0">
                <a:solidFill>
                  <a:schemeClr val="tx1">
                    <a:lumMod val="75000"/>
                    <a:lumOff val="25000"/>
                  </a:schemeClr>
                </a:solidFill>
              </a:rPr>
              <a:t> ML, Wallace MJ, et al. </a:t>
            </a:r>
            <a:r>
              <a:rPr lang="pt-BR" dirty="0" err="1">
                <a:solidFill>
                  <a:schemeClr val="tx1">
                    <a:lumMod val="75000"/>
                    <a:lumOff val="25000"/>
                  </a:schemeClr>
                </a:solidFill>
              </a:rPr>
              <a:t>Establishing</a:t>
            </a:r>
            <a:r>
              <a:rPr lang="pt-BR" dirty="0">
                <a:solidFill>
                  <a:schemeClr val="tx1">
                    <a:lumMod val="75000"/>
                    <a:lumOff val="25000"/>
                  </a:schemeClr>
                </a:solidFill>
              </a:rPr>
              <a:t> </a:t>
            </a:r>
            <a:r>
              <a:rPr lang="pt-BR" dirty="0" err="1">
                <a:solidFill>
                  <a:schemeClr val="tx1">
                    <a:lumMod val="75000"/>
                    <a:lumOff val="25000"/>
                  </a:schemeClr>
                </a:solidFill>
              </a:rPr>
              <a:t>functional</a:t>
            </a:r>
            <a:r>
              <a:rPr lang="pt-BR" dirty="0">
                <a:solidFill>
                  <a:schemeClr val="tx1">
                    <a:lumMod val="75000"/>
                    <a:lumOff val="25000"/>
                  </a:schemeClr>
                </a:solidFill>
              </a:rPr>
              <a:t> residual </a:t>
            </a:r>
            <a:r>
              <a:rPr lang="pt-BR" dirty="0" err="1" smtClean="0">
                <a:solidFill>
                  <a:schemeClr val="tx1">
                    <a:lumMod val="75000"/>
                    <a:lumOff val="25000"/>
                  </a:schemeClr>
                </a:solidFill>
              </a:rPr>
              <a:t>capacity</a:t>
            </a:r>
            <a:r>
              <a:rPr lang="pt-BR" dirty="0" smtClean="0">
                <a:solidFill>
                  <a:schemeClr val="tx1">
                    <a:lumMod val="75000"/>
                    <a:lumOff val="25000"/>
                  </a:schemeClr>
                </a:solidFill>
              </a:rPr>
              <a:t> </a:t>
            </a:r>
            <a:r>
              <a:rPr lang="en-US" dirty="0" smtClean="0">
                <a:solidFill>
                  <a:schemeClr val="tx1">
                    <a:lumMod val="75000"/>
                    <a:lumOff val="25000"/>
                  </a:schemeClr>
                </a:solidFill>
              </a:rPr>
              <a:t>at </a:t>
            </a:r>
            <a:r>
              <a:rPr lang="en-US" dirty="0">
                <a:solidFill>
                  <a:schemeClr val="tx1">
                    <a:lumMod val="75000"/>
                    <a:lumOff val="25000"/>
                  </a:schemeClr>
                </a:solidFill>
              </a:rPr>
              <a:t>birth: the effect of sustained inflation and positive end-expiratory pressure in </a:t>
            </a:r>
            <a:r>
              <a:rPr lang="en-US" dirty="0" smtClean="0">
                <a:solidFill>
                  <a:schemeClr val="tx1">
                    <a:lumMod val="75000"/>
                    <a:lumOff val="25000"/>
                  </a:schemeClr>
                </a:solidFill>
              </a:rPr>
              <a:t>a  </a:t>
            </a:r>
            <a:r>
              <a:rPr lang="pt-BR" dirty="0" err="1" smtClean="0">
                <a:solidFill>
                  <a:schemeClr val="tx1">
                    <a:lumMod val="75000"/>
                    <a:lumOff val="25000"/>
                  </a:schemeClr>
                </a:solidFill>
              </a:rPr>
              <a:t>preterm</a:t>
            </a:r>
            <a:r>
              <a:rPr lang="pt-BR" dirty="0" smtClean="0">
                <a:solidFill>
                  <a:schemeClr val="tx1">
                    <a:lumMod val="75000"/>
                    <a:lumOff val="25000"/>
                  </a:schemeClr>
                </a:solidFill>
              </a:rPr>
              <a:t> </a:t>
            </a:r>
            <a:r>
              <a:rPr lang="pt-BR" dirty="0" err="1">
                <a:solidFill>
                  <a:schemeClr val="tx1">
                    <a:lumMod val="75000"/>
                    <a:lumOff val="25000"/>
                  </a:schemeClr>
                </a:solidFill>
              </a:rPr>
              <a:t>rabbit</a:t>
            </a:r>
            <a:r>
              <a:rPr lang="pt-BR" dirty="0">
                <a:solidFill>
                  <a:schemeClr val="tx1">
                    <a:lumMod val="75000"/>
                    <a:lumOff val="25000"/>
                  </a:schemeClr>
                </a:solidFill>
              </a:rPr>
              <a:t> </a:t>
            </a:r>
            <a:r>
              <a:rPr lang="pt-BR" dirty="0" err="1">
                <a:solidFill>
                  <a:schemeClr val="tx1">
                    <a:lumMod val="75000"/>
                    <a:lumOff val="25000"/>
                  </a:schemeClr>
                </a:solidFill>
              </a:rPr>
              <a:t>model</a:t>
            </a:r>
            <a:r>
              <a:rPr lang="pt-BR" dirty="0">
                <a:solidFill>
                  <a:schemeClr val="tx1">
                    <a:lumMod val="75000"/>
                    <a:lumOff val="25000"/>
                  </a:schemeClr>
                </a:solidFill>
              </a:rPr>
              <a:t>. </a:t>
            </a:r>
            <a:r>
              <a:rPr lang="pt-BR" dirty="0" err="1">
                <a:solidFill>
                  <a:schemeClr val="tx1">
                    <a:lumMod val="75000"/>
                    <a:lumOff val="25000"/>
                  </a:schemeClr>
                </a:solidFill>
              </a:rPr>
              <a:t>Pediatr</a:t>
            </a:r>
            <a:r>
              <a:rPr lang="pt-BR" dirty="0">
                <a:solidFill>
                  <a:schemeClr val="tx1">
                    <a:lumMod val="75000"/>
                    <a:lumOff val="25000"/>
                  </a:schemeClr>
                </a:solidFill>
              </a:rPr>
              <a:t> Res 2009;65:537–41.</a:t>
            </a:r>
          </a:p>
          <a:p>
            <a:pPr marL="0" indent="0" algn="just" fontAlgn="auto">
              <a:spcAft>
                <a:spcPts val="0"/>
              </a:spcAft>
              <a:buFont typeface="Wingdings 3" charset="2"/>
              <a:buNone/>
              <a:defRPr/>
            </a:pPr>
            <a:r>
              <a:rPr lang="en-US" dirty="0">
                <a:solidFill>
                  <a:schemeClr val="tx1">
                    <a:lumMod val="75000"/>
                    <a:lumOff val="25000"/>
                  </a:schemeClr>
                </a:solidFill>
              </a:rPr>
              <a:t>35. Avery ME, </a:t>
            </a:r>
            <a:r>
              <a:rPr lang="en-US" dirty="0" err="1">
                <a:solidFill>
                  <a:schemeClr val="tx1">
                    <a:lumMod val="75000"/>
                    <a:lumOff val="25000"/>
                  </a:schemeClr>
                </a:solidFill>
              </a:rPr>
              <a:t>Tooley</a:t>
            </a:r>
            <a:r>
              <a:rPr lang="en-US" dirty="0">
                <a:solidFill>
                  <a:schemeClr val="tx1">
                    <a:lumMod val="75000"/>
                    <a:lumOff val="25000"/>
                  </a:schemeClr>
                </a:solidFill>
              </a:rPr>
              <a:t> WH, Keller JB, et al. Is chronic lung disease in low birth </a:t>
            </a:r>
            <a:r>
              <a:rPr lang="en-US" dirty="0" smtClean="0">
                <a:solidFill>
                  <a:schemeClr val="tx1">
                    <a:lumMod val="75000"/>
                    <a:lumOff val="25000"/>
                  </a:schemeClr>
                </a:solidFill>
              </a:rPr>
              <a:t>weight infants </a:t>
            </a:r>
            <a:r>
              <a:rPr lang="en-US" dirty="0">
                <a:solidFill>
                  <a:schemeClr val="tx1">
                    <a:lumMod val="75000"/>
                    <a:lumOff val="25000"/>
                  </a:schemeClr>
                </a:solidFill>
              </a:rPr>
              <a:t>preventable? A survey of eight centers. Pediatrics 1987;79:26–30.</a:t>
            </a:r>
          </a:p>
          <a:p>
            <a:pPr marL="0" indent="0" algn="just" fontAlgn="auto">
              <a:spcAft>
                <a:spcPts val="0"/>
              </a:spcAft>
              <a:buFont typeface="Wingdings 3" charset="2"/>
              <a:buNone/>
              <a:defRPr/>
            </a:pPr>
            <a:r>
              <a:rPr lang="en-US" dirty="0">
                <a:solidFill>
                  <a:schemeClr val="tx1">
                    <a:lumMod val="75000"/>
                    <a:lumOff val="25000"/>
                  </a:schemeClr>
                </a:solidFill>
              </a:rPr>
              <a:t>36. </a:t>
            </a:r>
            <a:r>
              <a:rPr lang="en-US" dirty="0" err="1">
                <a:solidFill>
                  <a:schemeClr val="tx1">
                    <a:lumMod val="75000"/>
                    <a:lumOff val="25000"/>
                  </a:schemeClr>
                </a:solidFill>
              </a:rPr>
              <a:t>Ammari</a:t>
            </a:r>
            <a:r>
              <a:rPr lang="en-US" dirty="0">
                <a:solidFill>
                  <a:schemeClr val="tx1">
                    <a:lumMod val="75000"/>
                    <a:lumOff val="25000"/>
                  </a:schemeClr>
                </a:solidFill>
              </a:rPr>
              <a:t> A, Suri M, </a:t>
            </a:r>
            <a:r>
              <a:rPr lang="en-US" dirty="0" err="1">
                <a:solidFill>
                  <a:schemeClr val="tx1">
                    <a:lumMod val="75000"/>
                    <a:lumOff val="25000"/>
                  </a:schemeClr>
                </a:solidFill>
              </a:rPr>
              <a:t>Milisavljevic</a:t>
            </a:r>
            <a:r>
              <a:rPr lang="en-US" dirty="0">
                <a:solidFill>
                  <a:schemeClr val="tx1">
                    <a:lumMod val="75000"/>
                    <a:lumOff val="25000"/>
                  </a:schemeClr>
                </a:solidFill>
              </a:rPr>
              <a:t> V, et al. Variables associated with the early </a:t>
            </a:r>
            <a:r>
              <a:rPr lang="en-US" dirty="0" smtClean="0">
                <a:solidFill>
                  <a:schemeClr val="tx1">
                    <a:lumMod val="75000"/>
                    <a:lumOff val="25000"/>
                  </a:schemeClr>
                </a:solidFill>
              </a:rPr>
              <a:t>failure of </a:t>
            </a:r>
            <a:r>
              <a:rPr lang="en-US" dirty="0">
                <a:solidFill>
                  <a:schemeClr val="tx1">
                    <a:lumMod val="75000"/>
                    <a:lumOff val="25000"/>
                  </a:schemeClr>
                </a:solidFill>
              </a:rPr>
              <a:t>nasal </a:t>
            </a:r>
            <a:r>
              <a:rPr lang="en-US" dirty="0" err="1">
                <a:solidFill>
                  <a:schemeClr val="tx1">
                    <a:lumMod val="75000"/>
                    <a:lumOff val="25000"/>
                  </a:schemeClr>
                </a:solidFill>
              </a:rPr>
              <a:t>cpap</a:t>
            </a:r>
            <a:r>
              <a:rPr lang="en-US" dirty="0">
                <a:solidFill>
                  <a:schemeClr val="tx1">
                    <a:lumMod val="75000"/>
                    <a:lumOff val="25000"/>
                  </a:schemeClr>
                </a:solidFill>
              </a:rPr>
              <a:t> in very low birth weight infants. J </a:t>
            </a:r>
            <a:r>
              <a:rPr lang="en-US" dirty="0" err="1">
                <a:solidFill>
                  <a:schemeClr val="tx1">
                    <a:lumMod val="75000"/>
                    <a:lumOff val="25000"/>
                  </a:schemeClr>
                </a:solidFill>
              </a:rPr>
              <a:t>Pediatr</a:t>
            </a:r>
            <a:r>
              <a:rPr lang="en-US" dirty="0">
                <a:solidFill>
                  <a:schemeClr val="tx1">
                    <a:lumMod val="75000"/>
                    <a:lumOff val="25000"/>
                  </a:schemeClr>
                </a:solidFill>
              </a:rPr>
              <a:t> 2005;147:341–7.</a:t>
            </a:r>
          </a:p>
          <a:p>
            <a:pPr marL="0" indent="0" algn="just" fontAlgn="auto">
              <a:spcAft>
                <a:spcPts val="0"/>
              </a:spcAft>
              <a:buFont typeface="Wingdings 3" charset="2"/>
              <a:buNone/>
              <a:defRPr/>
            </a:pPr>
            <a:r>
              <a:rPr lang="pt-BR" dirty="0">
                <a:solidFill>
                  <a:schemeClr val="tx1">
                    <a:lumMod val="75000"/>
                    <a:lumOff val="25000"/>
                  </a:schemeClr>
                </a:solidFill>
              </a:rPr>
              <a:t>37. Van </a:t>
            </a:r>
            <a:r>
              <a:rPr lang="pt-BR" dirty="0" err="1">
                <a:solidFill>
                  <a:schemeClr val="tx1">
                    <a:lumMod val="75000"/>
                    <a:lumOff val="25000"/>
                  </a:schemeClr>
                </a:solidFill>
              </a:rPr>
              <a:t>Marter</a:t>
            </a:r>
            <a:r>
              <a:rPr lang="pt-BR" dirty="0">
                <a:solidFill>
                  <a:schemeClr val="tx1">
                    <a:lumMod val="75000"/>
                    <a:lumOff val="25000"/>
                  </a:schemeClr>
                </a:solidFill>
              </a:rPr>
              <a:t> LJ, </a:t>
            </a:r>
            <a:r>
              <a:rPr lang="pt-BR" dirty="0" err="1">
                <a:solidFill>
                  <a:schemeClr val="tx1">
                    <a:lumMod val="75000"/>
                    <a:lumOff val="25000"/>
                  </a:schemeClr>
                </a:solidFill>
              </a:rPr>
              <a:t>Allred</a:t>
            </a:r>
            <a:r>
              <a:rPr lang="pt-BR" dirty="0">
                <a:solidFill>
                  <a:schemeClr val="tx1">
                    <a:lumMod val="75000"/>
                    <a:lumOff val="25000"/>
                  </a:schemeClr>
                </a:solidFill>
              </a:rPr>
              <a:t> EN, </a:t>
            </a:r>
            <a:r>
              <a:rPr lang="pt-BR" dirty="0" err="1">
                <a:solidFill>
                  <a:schemeClr val="tx1">
                    <a:lumMod val="75000"/>
                    <a:lumOff val="25000"/>
                  </a:schemeClr>
                </a:solidFill>
              </a:rPr>
              <a:t>Pagano</a:t>
            </a:r>
            <a:r>
              <a:rPr lang="pt-BR" dirty="0">
                <a:solidFill>
                  <a:schemeClr val="tx1">
                    <a:lumMod val="75000"/>
                    <a:lumOff val="25000"/>
                  </a:schemeClr>
                </a:solidFill>
              </a:rPr>
              <a:t> M, et al. Do </a:t>
            </a:r>
            <a:r>
              <a:rPr lang="pt-BR" dirty="0" err="1">
                <a:solidFill>
                  <a:schemeClr val="tx1">
                    <a:lumMod val="75000"/>
                    <a:lumOff val="25000"/>
                  </a:schemeClr>
                </a:solidFill>
              </a:rPr>
              <a:t>clinical</a:t>
            </a:r>
            <a:r>
              <a:rPr lang="pt-BR" dirty="0">
                <a:solidFill>
                  <a:schemeClr val="tx1">
                    <a:lumMod val="75000"/>
                    <a:lumOff val="25000"/>
                  </a:schemeClr>
                </a:solidFill>
              </a:rPr>
              <a:t> </a:t>
            </a:r>
            <a:r>
              <a:rPr lang="pt-BR" dirty="0" err="1">
                <a:solidFill>
                  <a:schemeClr val="tx1">
                    <a:lumMod val="75000"/>
                    <a:lumOff val="25000"/>
                  </a:schemeClr>
                </a:solidFill>
              </a:rPr>
              <a:t>markers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smtClean="0">
                <a:solidFill>
                  <a:schemeClr val="tx1">
                    <a:lumMod val="75000"/>
                    <a:lumOff val="25000"/>
                  </a:schemeClr>
                </a:solidFill>
              </a:rPr>
              <a:t>barotrauma</a:t>
            </a:r>
            <a:r>
              <a:rPr lang="pt-BR" dirty="0" smtClean="0">
                <a:solidFill>
                  <a:schemeClr val="tx1">
                    <a:lumMod val="75000"/>
                    <a:lumOff val="25000"/>
                  </a:schemeClr>
                </a:solidFill>
              </a:rPr>
              <a:t>  </a:t>
            </a:r>
            <a:r>
              <a:rPr lang="en-US" dirty="0" smtClean="0">
                <a:solidFill>
                  <a:schemeClr val="tx1">
                    <a:lumMod val="75000"/>
                    <a:lumOff val="25000"/>
                  </a:schemeClr>
                </a:solidFill>
              </a:rPr>
              <a:t>and </a:t>
            </a:r>
            <a:r>
              <a:rPr lang="en-US" dirty="0">
                <a:solidFill>
                  <a:schemeClr val="tx1">
                    <a:lumMod val="75000"/>
                    <a:lumOff val="25000"/>
                  </a:schemeClr>
                </a:solidFill>
              </a:rPr>
              <a:t>oxygen toxicity explain </a:t>
            </a:r>
            <a:r>
              <a:rPr lang="en-US" dirty="0" err="1">
                <a:solidFill>
                  <a:schemeClr val="tx1">
                    <a:lumMod val="75000"/>
                    <a:lumOff val="25000"/>
                  </a:schemeClr>
                </a:solidFill>
              </a:rPr>
              <a:t>interhospital</a:t>
            </a:r>
            <a:r>
              <a:rPr lang="en-US" dirty="0">
                <a:solidFill>
                  <a:schemeClr val="tx1">
                    <a:lumMod val="75000"/>
                    <a:lumOff val="25000"/>
                  </a:schemeClr>
                </a:solidFill>
              </a:rPr>
              <a:t> variation in rates of chronic lung disease</a:t>
            </a:r>
            <a:r>
              <a:rPr lang="en-US" dirty="0" smtClean="0">
                <a:solidFill>
                  <a:schemeClr val="tx1">
                    <a:lumMod val="75000"/>
                    <a:lumOff val="25000"/>
                  </a:schemeClr>
                </a:solidFill>
              </a:rPr>
              <a:t>? The </a:t>
            </a:r>
            <a:r>
              <a:rPr lang="en-US" dirty="0">
                <a:solidFill>
                  <a:schemeClr val="tx1">
                    <a:lumMod val="75000"/>
                    <a:lumOff val="25000"/>
                  </a:schemeClr>
                </a:solidFill>
              </a:rPr>
              <a:t>Neonatology Committee for the Developmental Network. Pediatrics</a:t>
            </a:r>
          </a:p>
          <a:p>
            <a:pPr marL="0" indent="0" algn="just" fontAlgn="auto">
              <a:spcAft>
                <a:spcPts val="0"/>
              </a:spcAft>
              <a:buFont typeface="Wingdings 3" charset="2"/>
              <a:buNone/>
              <a:defRPr/>
            </a:pPr>
            <a:r>
              <a:rPr lang="pt-BR" dirty="0">
                <a:solidFill>
                  <a:schemeClr val="tx1">
                    <a:lumMod val="75000"/>
                    <a:lumOff val="25000"/>
                  </a:schemeClr>
                </a:solidFill>
              </a:rPr>
              <a:t>2000;105(6):1194–201.</a:t>
            </a:r>
          </a:p>
          <a:p>
            <a:pPr marL="0" indent="0" algn="just" fontAlgn="auto">
              <a:spcAft>
                <a:spcPts val="0"/>
              </a:spcAft>
              <a:buFont typeface="Wingdings 3" charset="2"/>
              <a:buNone/>
              <a:defRPr/>
            </a:pPr>
            <a:r>
              <a:rPr lang="en-US" dirty="0">
                <a:solidFill>
                  <a:schemeClr val="tx1">
                    <a:lumMod val="75000"/>
                    <a:lumOff val="25000"/>
                  </a:schemeClr>
                </a:solidFill>
              </a:rPr>
              <a:t>38. </a:t>
            </a:r>
            <a:r>
              <a:rPr lang="en-US" dirty="0" err="1">
                <a:solidFill>
                  <a:schemeClr val="tx1">
                    <a:lumMod val="75000"/>
                    <a:lumOff val="25000"/>
                  </a:schemeClr>
                </a:solidFill>
              </a:rPr>
              <a:t>Sobotka</a:t>
            </a:r>
            <a:r>
              <a:rPr lang="en-US" dirty="0">
                <a:solidFill>
                  <a:schemeClr val="tx1">
                    <a:lumMod val="75000"/>
                    <a:lumOff val="25000"/>
                  </a:schemeClr>
                </a:solidFill>
              </a:rPr>
              <a:t> KS, Hooper SB, Allison BJ, et al. An initial sustained inflation </a:t>
            </a:r>
            <a:r>
              <a:rPr lang="en-US" dirty="0" smtClean="0">
                <a:solidFill>
                  <a:schemeClr val="tx1">
                    <a:lumMod val="75000"/>
                    <a:lumOff val="25000"/>
                  </a:schemeClr>
                </a:solidFill>
              </a:rPr>
              <a:t>improves the </a:t>
            </a:r>
            <a:r>
              <a:rPr lang="en-US" dirty="0">
                <a:solidFill>
                  <a:schemeClr val="tx1">
                    <a:lumMod val="75000"/>
                    <a:lumOff val="25000"/>
                  </a:schemeClr>
                </a:solidFill>
              </a:rPr>
              <a:t>respiratory and cardiovascular transition at birth in preterm lambs. </a:t>
            </a:r>
            <a:r>
              <a:rPr lang="en-US" dirty="0" err="1" smtClean="0">
                <a:solidFill>
                  <a:schemeClr val="tx1">
                    <a:lumMod val="75000"/>
                    <a:lumOff val="25000"/>
                  </a:schemeClr>
                </a:solidFill>
              </a:rPr>
              <a:t>Pediatr</a:t>
            </a:r>
            <a:r>
              <a:rPr lang="en-US" dirty="0" smtClean="0">
                <a:solidFill>
                  <a:schemeClr val="tx1">
                    <a:lumMod val="75000"/>
                    <a:lumOff val="25000"/>
                  </a:schemeClr>
                </a:solidFill>
              </a:rPr>
              <a:t> </a:t>
            </a:r>
            <a:r>
              <a:rPr lang="pt-BR" dirty="0" smtClean="0">
                <a:solidFill>
                  <a:schemeClr val="tx1">
                    <a:lumMod val="75000"/>
                    <a:lumOff val="25000"/>
                  </a:schemeClr>
                </a:solidFill>
              </a:rPr>
              <a:t>Res </a:t>
            </a:r>
            <a:r>
              <a:rPr lang="pt-BR" dirty="0">
                <a:solidFill>
                  <a:schemeClr val="tx1">
                    <a:lumMod val="75000"/>
                    <a:lumOff val="25000"/>
                  </a:schemeClr>
                </a:solidFill>
              </a:rPr>
              <a:t>2011;70:56–60.</a:t>
            </a:r>
          </a:p>
          <a:p>
            <a:pPr marL="0" indent="0" algn="just" fontAlgn="auto">
              <a:spcAft>
                <a:spcPts val="0"/>
              </a:spcAft>
              <a:buFont typeface="Wingdings 3" charset="2"/>
              <a:buNone/>
              <a:defRPr/>
            </a:pPr>
            <a:r>
              <a:rPr lang="en-US" dirty="0">
                <a:solidFill>
                  <a:schemeClr val="tx1">
                    <a:lumMod val="75000"/>
                    <a:lumOff val="25000"/>
                  </a:schemeClr>
                </a:solidFill>
              </a:rPr>
              <a:t>39. </a:t>
            </a:r>
            <a:r>
              <a:rPr lang="en-US" dirty="0" err="1">
                <a:solidFill>
                  <a:schemeClr val="tx1">
                    <a:lumMod val="75000"/>
                    <a:lumOff val="25000"/>
                  </a:schemeClr>
                </a:solidFill>
              </a:rPr>
              <a:t>te</a:t>
            </a:r>
            <a:r>
              <a:rPr lang="en-US" dirty="0">
                <a:solidFill>
                  <a:schemeClr val="tx1">
                    <a:lumMod val="75000"/>
                    <a:lumOff val="25000"/>
                  </a:schemeClr>
                </a:solidFill>
              </a:rPr>
              <a:t> Pas AB, Siew ML, Wallace MJ, et al. Effect of sustained inflation length on </a:t>
            </a:r>
            <a:r>
              <a:rPr lang="en-US" dirty="0" smtClean="0">
                <a:solidFill>
                  <a:schemeClr val="tx1">
                    <a:lumMod val="75000"/>
                    <a:lumOff val="25000"/>
                  </a:schemeClr>
                </a:solidFill>
              </a:rPr>
              <a:t>establishing functional </a:t>
            </a:r>
            <a:r>
              <a:rPr lang="en-US" dirty="0">
                <a:solidFill>
                  <a:schemeClr val="tx1">
                    <a:lumMod val="75000"/>
                    <a:lumOff val="25000"/>
                  </a:schemeClr>
                </a:solidFill>
              </a:rPr>
              <a:t>residual capacity at birth in ventilated premature rabbits</a:t>
            </a:r>
            <a:r>
              <a:rPr lang="en-US" dirty="0" smtClean="0">
                <a:solidFill>
                  <a:schemeClr val="tx1">
                    <a:lumMod val="75000"/>
                    <a:lumOff val="25000"/>
                  </a:schemeClr>
                </a:solidFill>
              </a:rPr>
              <a:t>. </a:t>
            </a:r>
            <a:r>
              <a:rPr lang="pt-BR" dirty="0" err="1" smtClean="0">
                <a:solidFill>
                  <a:schemeClr val="tx1">
                    <a:lumMod val="75000"/>
                    <a:lumOff val="25000"/>
                  </a:schemeClr>
                </a:solidFill>
              </a:rPr>
              <a:t>Pediatr</a:t>
            </a:r>
            <a:r>
              <a:rPr lang="pt-BR" dirty="0" smtClean="0">
                <a:solidFill>
                  <a:schemeClr val="tx1">
                    <a:lumMod val="75000"/>
                    <a:lumOff val="25000"/>
                  </a:schemeClr>
                </a:solidFill>
              </a:rPr>
              <a:t> </a:t>
            </a:r>
            <a:r>
              <a:rPr lang="pt-BR" dirty="0">
                <a:solidFill>
                  <a:schemeClr val="tx1">
                    <a:lumMod val="75000"/>
                    <a:lumOff val="25000"/>
                  </a:schemeClr>
                </a:solidFill>
              </a:rPr>
              <a:t>Res 2009;66:295–300.</a:t>
            </a:r>
          </a:p>
          <a:p>
            <a:pPr marL="0" indent="0" algn="just" fontAlgn="auto">
              <a:spcAft>
                <a:spcPts val="0"/>
              </a:spcAft>
              <a:buFont typeface="Wingdings 3" charset="2"/>
              <a:buNone/>
              <a:defRPr/>
            </a:pPr>
            <a:r>
              <a:rPr lang="pt-BR" dirty="0">
                <a:solidFill>
                  <a:schemeClr val="tx1">
                    <a:lumMod val="75000"/>
                    <a:lumOff val="25000"/>
                  </a:schemeClr>
                </a:solidFill>
              </a:rPr>
              <a:t>40. </a:t>
            </a:r>
            <a:r>
              <a:rPr lang="pt-BR" dirty="0" err="1">
                <a:solidFill>
                  <a:schemeClr val="tx1">
                    <a:lumMod val="75000"/>
                    <a:lumOff val="25000"/>
                  </a:schemeClr>
                </a:solidFill>
              </a:rPr>
              <a:t>Hooper</a:t>
            </a:r>
            <a:r>
              <a:rPr lang="pt-BR" dirty="0">
                <a:solidFill>
                  <a:schemeClr val="tx1">
                    <a:lumMod val="75000"/>
                    <a:lumOff val="25000"/>
                  </a:schemeClr>
                </a:solidFill>
              </a:rPr>
              <a:t> SB, </a:t>
            </a:r>
            <a:r>
              <a:rPr lang="pt-BR" dirty="0" err="1">
                <a:solidFill>
                  <a:schemeClr val="tx1">
                    <a:lumMod val="75000"/>
                    <a:lumOff val="25000"/>
                  </a:schemeClr>
                </a:solidFill>
              </a:rPr>
              <a:t>Kitchen</a:t>
            </a:r>
            <a:r>
              <a:rPr lang="pt-BR" dirty="0">
                <a:solidFill>
                  <a:schemeClr val="tx1">
                    <a:lumMod val="75000"/>
                    <a:lumOff val="25000"/>
                  </a:schemeClr>
                </a:solidFill>
              </a:rPr>
              <a:t> M, </a:t>
            </a:r>
            <a:r>
              <a:rPr lang="pt-BR" dirty="0" err="1">
                <a:solidFill>
                  <a:schemeClr val="tx1">
                    <a:lumMod val="75000"/>
                    <a:lumOff val="25000"/>
                  </a:schemeClr>
                </a:solidFill>
              </a:rPr>
              <a:t>Siew</a:t>
            </a:r>
            <a:r>
              <a:rPr lang="pt-BR" dirty="0">
                <a:solidFill>
                  <a:schemeClr val="tx1">
                    <a:lumMod val="75000"/>
                    <a:lumOff val="25000"/>
                  </a:schemeClr>
                </a:solidFill>
              </a:rPr>
              <a:t> ML, et al. </a:t>
            </a:r>
            <a:r>
              <a:rPr lang="pt-BR" dirty="0" err="1">
                <a:solidFill>
                  <a:schemeClr val="tx1">
                    <a:lumMod val="75000"/>
                    <a:lumOff val="25000"/>
                  </a:schemeClr>
                </a:solidFill>
              </a:rPr>
              <a:t>Imaging</a:t>
            </a:r>
            <a:r>
              <a:rPr lang="pt-BR" dirty="0">
                <a:solidFill>
                  <a:schemeClr val="tx1">
                    <a:lumMod val="75000"/>
                    <a:lumOff val="25000"/>
                  </a:schemeClr>
                </a:solidFill>
              </a:rPr>
              <a:t> </a:t>
            </a:r>
            <a:r>
              <a:rPr lang="pt-BR" dirty="0" err="1">
                <a:solidFill>
                  <a:schemeClr val="tx1">
                    <a:lumMod val="75000"/>
                    <a:lumOff val="25000"/>
                  </a:schemeClr>
                </a:solidFill>
              </a:rPr>
              <a:t>lung</a:t>
            </a:r>
            <a:r>
              <a:rPr lang="pt-BR" dirty="0">
                <a:solidFill>
                  <a:schemeClr val="tx1">
                    <a:lumMod val="75000"/>
                    <a:lumOff val="25000"/>
                  </a:schemeClr>
                </a:solidFill>
              </a:rPr>
              <a:t> </a:t>
            </a:r>
            <a:r>
              <a:rPr lang="pt-BR" dirty="0" err="1">
                <a:solidFill>
                  <a:schemeClr val="tx1">
                    <a:lumMod val="75000"/>
                    <a:lumOff val="25000"/>
                  </a:schemeClr>
                </a:solidFill>
              </a:rPr>
              <a:t>aeration</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lung</a:t>
            </a:r>
            <a:r>
              <a:rPr lang="pt-BR" dirty="0">
                <a:solidFill>
                  <a:schemeClr val="tx1">
                    <a:lumMod val="75000"/>
                    <a:lumOff val="25000"/>
                  </a:schemeClr>
                </a:solidFill>
              </a:rPr>
              <a:t> </a:t>
            </a:r>
            <a:r>
              <a:rPr lang="pt-BR" dirty="0" err="1" smtClean="0">
                <a:solidFill>
                  <a:schemeClr val="tx1">
                    <a:lumMod val="75000"/>
                    <a:lumOff val="25000"/>
                  </a:schemeClr>
                </a:solidFill>
              </a:rPr>
              <a:t>liquid</a:t>
            </a:r>
            <a:r>
              <a:rPr lang="pt-BR" dirty="0" smtClean="0">
                <a:solidFill>
                  <a:schemeClr val="tx1">
                    <a:lumMod val="75000"/>
                    <a:lumOff val="25000"/>
                  </a:schemeClr>
                </a:solidFill>
              </a:rPr>
              <a:t> </a:t>
            </a:r>
            <a:r>
              <a:rPr lang="en-US" dirty="0" smtClean="0">
                <a:solidFill>
                  <a:schemeClr val="tx1">
                    <a:lumMod val="75000"/>
                    <a:lumOff val="25000"/>
                  </a:schemeClr>
                </a:solidFill>
              </a:rPr>
              <a:t>clearance </a:t>
            </a:r>
            <a:r>
              <a:rPr lang="en-US" dirty="0">
                <a:solidFill>
                  <a:schemeClr val="tx1">
                    <a:lumMod val="75000"/>
                    <a:lumOff val="25000"/>
                  </a:schemeClr>
                </a:solidFill>
              </a:rPr>
              <a:t>at birth. FASEB J 2007;21:3329–37</a:t>
            </a:r>
            <a:r>
              <a:rPr lang="en-US" dirty="0" smtClean="0">
                <a:solidFill>
                  <a:schemeClr val="tx1">
                    <a:lumMod val="75000"/>
                    <a:lumOff val="25000"/>
                  </a:schemeClr>
                </a:solidFill>
              </a:rPr>
              <a:t>. </a:t>
            </a:r>
            <a:endParaRPr lang="pt-BR" dirty="0">
              <a:solidFill>
                <a:schemeClr val="tx1">
                  <a:lumMod val="75000"/>
                  <a:lumOff val="25000"/>
                </a:schemeClr>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383838" cy="4041775"/>
          </a:xfrm>
        </p:spPr>
        <p:txBody>
          <a:bodyPr rtlCol="0">
            <a:normAutofit fontScale="62500" lnSpcReduction="20000"/>
          </a:bodyPr>
          <a:lstStyle/>
          <a:p>
            <a:pPr marL="0" indent="0" algn="just" fontAlgn="auto">
              <a:spcAft>
                <a:spcPts val="0"/>
              </a:spcAft>
              <a:buFont typeface="Wingdings 3" charset="2"/>
              <a:buNone/>
              <a:defRPr/>
            </a:pPr>
            <a:r>
              <a:rPr lang="en-US" dirty="0">
                <a:solidFill>
                  <a:schemeClr val="tx1">
                    <a:lumMod val="75000"/>
                    <a:lumOff val="25000"/>
                  </a:schemeClr>
                </a:solidFill>
              </a:rPr>
              <a:t>41. Lindner W, </a:t>
            </a:r>
            <a:r>
              <a:rPr lang="en-US" dirty="0" err="1">
                <a:solidFill>
                  <a:schemeClr val="tx1">
                    <a:lumMod val="75000"/>
                    <a:lumOff val="25000"/>
                  </a:schemeClr>
                </a:solidFill>
              </a:rPr>
              <a:t>Pohlandt</a:t>
            </a:r>
            <a:r>
              <a:rPr lang="en-US" dirty="0">
                <a:solidFill>
                  <a:schemeClr val="tx1">
                    <a:lumMod val="75000"/>
                    <a:lumOff val="25000"/>
                  </a:schemeClr>
                </a:solidFill>
              </a:rPr>
              <a:t> F, </a:t>
            </a:r>
            <a:r>
              <a:rPr lang="en-US" dirty="0" err="1">
                <a:solidFill>
                  <a:schemeClr val="tx1">
                    <a:lumMod val="75000"/>
                    <a:lumOff val="25000"/>
                  </a:schemeClr>
                </a:solidFill>
              </a:rPr>
              <a:t>Vossbeck</a:t>
            </a:r>
            <a:r>
              <a:rPr lang="en-US" dirty="0">
                <a:solidFill>
                  <a:schemeClr val="tx1">
                    <a:lumMod val="75000"/>
                    <a:lumOff val="25000"/>
                  </a:schemeClr>
                </a:solidFill>
              </a:rPr>
              <a:t> S, et al. Delivery room management </a:t>
            </a:r>
            <a:r>
              <a:rPr lang="en-US" dirty="0" smtClean="0">
                <a:solidFill>
                  <a:schemeClr val="tx1">
                    <a:lumMod val="75000"/>
                    <a:lumOff val="25000"/>
                  </a:schemeClr>
                </a:solidFill>
              </a:rPr>
              <a:t>of extremely </a:t>
            </a:r>
            <a:r>
              <a:rPr lang="en-US" dirty="0">
                <a:solidFill>
                  <a:schemeClr val="tx1">
                    <a:lumMod val="75000"/>
                    <a:lumOff val="25000"/>
                  </a:schemeClr>
                </a:solidFill>
              </a:rPr>
              <a:t>low birth weight infants: spontaneous breathing or intubation? </a:t>
            </a:r>
            <a:r>
              <a:rPr lang="en-US" dirty="0" smtClean="0">
                <a:solidFill>
                  <a:schemeClr val="tx1">
                    <a:lumMod val="75000"/>
                    <a:lumOff val="25000"/>
                  </a:schemeClr>
                </a:solidFill>
              </a:rPr>
              <a:t>Pediatrics </a:t>
            </a:r>
            <a:r>
              <a:rPr lang="pt-BR" dirty="0" smtClean="0">
                <a:solidFill>
                  <a:schemeClr val="tx1">
                    <a:lumMod val="75000"/>
                    <a:lumOff val="25000"/>
                  </a:schemeClr>
                </a:solidFill>
              </a:rPr>
              <a:t>1999;103:961–7</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42. </a:t>
            </a:r>
            <a:r>
              <a:rPr lang="en-US" dirty="0" err="1">
                <a:solidFill>
                  <a:schemeClr val="tx1">
                    <a:lumMod val="75000"/>
                    <a:lumOff val="25000"/>
                  </a:schemeClr>
                </a:solidFill>
              </a:rPr>
              <a:t>te</a:t>
            </a:r>
            <a:r>
              <a:rPr lang="en-US" dirty="0">
                <a:solidFill>
                  <a:schemeClr val="tx1">
                    <a:lumMod val="75000"/>
                    <a:lumOff val="25000"/>
                  </a:schemeClr>
                </a:solidFill>
              </a:rPr>
              <a:t> Pas AB, Walther FJ. A randomized, controlled trial of delivery-room </a:t>
            </a:r>
            <a:r>
              <a:rPr lang="en-US" dirty="0" smtClean="0">
                <a:solidFill>
                  <a:schemeClr val="tx1">
                    <a:lumMod val="75000"/>
                    <a:lumOff val="25000"/>
                  </a:schemeClr>
                </a:solidFill>
              </a:rPr>
              <a:t>respiratory management </a:t>
            </a:r>
            <a:r>
              <a:rPr lang="en-US" dirty="0">
                <a:solidFill>
                  <a:schemeClr val="tx1">
                    <a:lumMod val="75000"/>
                    <a:lumOff val="25000"/>
                  </a:schemeClr>
                </a:solidFill>
              </a:rPr>
              <a:t>in very preterm infants. Pediatrics 2007;120:322–9</a:t>
            </a:r>
            <a:r>
              <a:rPr lang="en-US" dirty="0" smtClean="0">
                <a:solidFill>
                  <a:schemeClr val="tx1">
                    <a:lumMod val="75000"/>
                    <a:lumOff val="25000"/>
                  </a:schemeClr>
                </a:solidFill>
              </a:rPr>
              <a:t>. </a:t>
            </a:r>
          </a:p>
          <a:p>
            <a:pPr marL="0" indent="0" algn="just" fontAlgn="auto">
              <a:spcAft>
                <a:spcPts val="0"/>
              </a:spcAft>
              <a:buFont typeface="Wingdings 3" charset="2"/>
              <a:buNone/>
              <a:defRPr/>
            </a:pPr>
            <a:r>
              <a:rPr lang="pt-BR" dirty="0" smtClean="0">
                <a:solidFill>
                  <a:schemeClr val="tx1">
                    <a:lumMod val="75000"/>
                    <a:lumOff val="25000"/>
                  </a:schemeClr>
                </a:solidFill>
              </a:rPr>
              <a:t>43</a:t>
            </a:r>
            <a:r>
              <a:rPr lang="pt-BR" dirty="0">
                <a:solidFill>
                  <a:schemeClr val="tx1">
                    <a:lumMod val="75000"/>
                    <a:lumOff val="25000"/>
                  </a:schemeClr>
                </a:solidFill>
              </a:rPr>
              <a:t>. Lista G, Boni L, </a:t>
            </a:r>
            <a:r>
              <a:rPr lang="pt-BR" dirty="0" err="1">
                <a:solidFill>
                  <a:schemeClr val="tx1">
                    <a:lumMod val="75000"/>
                    <a:lumOff val="25000"/>
                  </a:schemeClr>
                </a:solidFill>
              </a:rPr>
              <a:t>Scopesi</a:t>
            </a:r>
            <a:r>
              <a:rPr lang="pt-BR" dirty="0">
                <a:solidFill>
                  <a:schemeClr val="tx1">
                    <a:lumMod val="75000"/>
                    <a:lumOff val="25000"/>
                  </a:schemeClr>
                </a:solidFill>
              </a:rPr>
              <a:t> F, et al. </a:t>
            </a:r>
            <a:r>
              <a:rPr lang="pt-BR" dirty="0" err="1">
                <a:solidFill>
                  <a:schemeClr val="tx1">
                    <a:lumMod val="75000"/>
                    <a:lumOff val="25000"/>
                  </a:schemeClr>
                </a:solidFill>
              </a:rPr>
              <a:t>Sustained</a:t>
            </a:r>
            <a:r>
              <a:rPr lang="pt-BR" dirty="0">
                <a:solidFill>
                  <a:schemeClr val="tx1">
                    <a:lumMod val="75000"/>
                    <a:lumOff val="25000"/>
                  </a:schemeClr>
                </a:solidFill>
              </a:rPr>
              <a:t> </a:t>
            </a:r>
            <a:r>
              <a:rPr lang="pt-BR" dirty="0" err="1">
                <a:solidFill>
                  <a:schemeClr val="tx1">
                    <a:lumMod val="75000"/>
                    <a:lumOff val="25000"/>
                  </a:schemeClr>
                </a:solidFill>
              </a:rPr>
              <a:t>lung</a:t>
            </a:r>
            <a:r>
              <a:rPr lang="pt-BR" dirty="0">
                <a:solidFill>
                  <a:schemeClr val="tx1">
                    <a:lumMod val="75000"/>
                    <a:lumOff val="25000"/>
                  </a:schemeClr>
                </a:solidFill>
              </a:rPr>
              <a:t> </a:t>
            </a:r>
            <a:r>
              <a:rPr lang="pt-BR" dirty="0" err="1">
                <a:solidFill>
                  <a:schemeClr val="tx1">
                    <a:lumMod val="75000"/>
                    <a:lumOff val="25000"/>
                  </a:schemeClr>
                </a:solidFill>
              </a:rPr>
              <a:t>inflation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for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smtClean="0">
                <a:solidFill>
                  <a:schemeClr val="tx1">
                    <a:lumMod val="75000"/>
                    <a:lumOff val="25000"/>
                  </a:schemeClr>
                </a:solidFill>
              </a:rPr>
              <a:t>: a </a:t>
            </a:r>
            <a:r>
              <a:rPr lang="pt-BR" dirty="0" err="1">
                <a:solidFill>
                  <a:schemeClr val="tx1">
                    <a:lumMod val="75000"/>
                    <a:lumOff val="25000"/>
                  </a:schemeClr>
                </a:solidFill>
              </a:rPr>
              <a:t>randomized</a:t>
            </a:r>
            <a:r>
              <a:rPr lang="pt-BR" dirty="0">
                <a:solidFill>
                  <a:schemeClr val="tx1">
                    <a:lumMod val="75000"/>
                    <a:lumOff val="25000"/>
                  </a:schemeClr>
                </a:solidFill>
              </a:rPr>
              <a:t> </a:t>
            </a:r>
            <a:r>
              <a:rPr lang="pt-BR" dirty="0" err="1">
                <a:solidFill>
                  <a:schemeClr val="tx1">
                    <a:lumMod val="75000"/>
                    <a:lumOff val="25000"/>
                  </a:schemeClr>
                </a:solidFill>
              </a:rPr>
              <a:t>clinical</a:t>
            </a:r>
            <a:r>
              <a:rPr lang="pt-BR" dirty="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2015;135:e457–64.</a:t>
            </a:r>
          </a:p>
          <a:p>
            <a:pPr marL="0" indent="0" algn="just" fontAlgn="auto">
              <a:spcAft>
                <a:spcPts val="0"/>
              </a:spcAft>
              <a:buFont typeface="Wingdings 3" charset="2"/>
              <a:buNone/>
              <a:defRPr/>
            </a:pPr>
            <a:r>
              <a:rPr lang="en-US" dirty="0">
                <a:solidFill>
                  <a:schemeClr val="tx1">
                    <a:lumMod val="75000"/>
                    <a:lumOff val="25000"/>
                  </a:schemeClr>
                </a:solidFill>
              </a:rPr>
              <a:t>44. Lindner W, </a:t>
            </a:r>
            <a:r>
              <a:rPr lang="en-US" dirty="0" err="1">
                <a:solidFill>
                  <a:schemeClr val="tx1">
                    <a:lumMod val="75000"/>
                    <a:lumOff val="25000"/>
                  </a:schemeClr>
                </a:solidFill>
              </a:rPr>
              <a:t>Ho¨gel</a:t>
            </a:r>
            <a:r>
              <a:rPr lang="en-US" dirty="0">
                <a:solidFill>
                  <a:schemeClr val="tx1">
                    <a:lumMod val="75000"/>
                    <a:lumOff val="25000"/>
                  </a:schemeClr>
                </a:solidFill>
              </a:rPr>
              <a:t> J, </a:t>
            </a:r>
            <a:r>
              <a:rPr lang="en-US" dirty="0" err="1">
                <a:solidFill>
                  <a:schemeClr val="tx1">
                    <a:lumMod val="75000"/>
                    <a:lumOff val="25000"/>
                  </a:schemeClr>
                </a:solidFill>
              </a:rPr>
              <a:t>Pohlandt</a:t>
            </a:r>
            <a:r>
              <a:rPr lang="en-US" dirty="0">
                <a:solidFill>
                  <a:schemeClr val="tx1">
                    <a:lumMod val="75000"/>
                    <a:lumOff val="25000"/>
                  </a:schemeClr>
                </a:solidFill>
              </a:rPr>
              <a:t> F. Sustained pressure—controlled inflation or </a:t>
            </a:r>
            <a:r>
              <a:rPr lang="en-US" dirty="0" smtClean="0">
                <a:solidFill>
                  <a:schemeClr val="tx1">
                    <a:lumMod val="75000"/>
                    <a:lumOff val="25000"/>
                  </a:schemeClr>
                </a:solidFill>
              </a:rPr>
              <a:t>intermittent mandatory </a:t>
            </a:r>
            <a:r>
              <a:rPr lang="en-US" dirty="0">
                <a:solidFill>
                  <a:schemeClr val="tx1">
                    <a:lumMod val="75000"/>
                    <a:lumOff val="25000"/>
                  </a:schemeClr>
                </a:solidFill>
              </a:rPr>
              <a:t>ventilation in preterm infants in the delivery room? A randomized</a:t>
            </a:r>
            <a:r>
              <a:rPr lang="en-US" dirty="0" smtClean="0">
                <a:solidFill>
                  <a:schemeClr val="tx1">
                    <a:lumMod val="75000"/>
                    <a:lumOff val="25000"/>
                  </a:schemeClr>
                </a:solidFill>
              </a:rPr>
              <a:t>, controlled </a:t>
            </a:r>
            <a:r>
              <a:rPr lang="en-US" dirty="0">
                <a:solidFill>
                  <a:schemeClr val="tx1">
                    <a:lumMod val="75000"/>
                    <a:lumOff val="25000"/>
                  </a:schemeClr>
                </a:solidFill>
              </a:rPr>
              <a:t>trial on initial respiratory support via nasopharyngeal tube. </a:t>
            </a:r>
            <a:r>
              <a:rPr lang="en-US" dirty="0" err="1" smtClean="0">
                <a:solidFill>
                  <a:schemeClr val="tx1">
                    <a:lumMod val="75000"/>
                    <a:lumOff val="25000"/>
                  </a:schemeClr>
                </a:solidFill>
              </a:rPr>
              <a:t>Acta</a:t>
            </a:r>
            <a:r>
              <a:rPr lang="en-US" dirty="0" smtClean="0">
                <a:solidFill>
                  <a:schemeClr val="tx1">
                    <a:lumMod val="75000"/>
                    <a:lumOff val="25000"/>
                  </a:schemeClr>
                </a:solidFill>
              </a:rPr>
              <a:t> </a:t>
            </a:r>
            <a:r>
              <a:rPr lang="pt-BR" dirty="0" err="1" smtClean="0">
                <a:solidFill>
                  <a:schemeClr val="tx1">
                    <a:lumMod val="75000"/>
                    <a:lumOff val="25000"/>
                  </a:schemeClr>
                </a:solidFill>
              </a:rPr>
              <a:t>Paediatr</a:t>
            </a:r>
            <a:r>
              <a:rPr lang="pt-BR" dirty="0" smtClean="0">
                <a:solidFill>
                  <a:schemeClr val="tx1">
                    <a:lumMod val="75000"/>
                    <a:lumOff val="25000"/>
                  </a:schemeClr>
                </a:solidFill>
              </a:rPr>
              <a:t> </a:t>
            </a:r>
            <a:r>
              <a:rPr lang="pt-BR" dirty="0">
                <a:solidFill>
                  <a:schemeClr val="tx1">
                    <a:lumMod val="75000"/>
                    <a:lumOff val="25000"/>
                  </a:schemeClr>
                </a:solidFill>
              </a:rPr>
              <a:t>2005;94:303–9.</a:t>
            </a:r>
          </a:p>
          <a:p>
            <a:pPr marL="0" indent="0" algn="just" fontAlgn="auto">
              <a:spcAft>
                <a:spcPts val="0"/>
              </a:spcAft>
              <a:buFont typeface="Wingdings 3" charset="2"/>
              <a:buNone/>
              <a:defRPr/>
            </a:pPr>
            <a:r>
              <a:rPr lang="pt-BR" dirty="0">
                <a:solidFill>
                  <a:schemeClr val="tx1">
                    <a:lumMod val="75000"/>
                    <a:lumOff val="25000"/>
                  </a:schemeClr>
                </a:solidFill>
              </a:rPr>
              <a:t>45.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Kumar</a:t>
            </a:r>
            <a:r>
              <a:rPr lang="pt-BR" dirty="0">
                <a:solidFill>
                  <a:schemeClr val="tx1">
                    <a:lumMod val="75000"/>
                    <a:lumOff val="25000"/>
                  </a:schemeClr>
                </a:solidFill>
              </a:rPr>
              <a:t> M, Aziz K, et al. </a:t>
            </a:r>
            <a:r>
              <a:rPr lang="pt-BR" dirty="0" err="1">
                <a:solidFill>
                  <a:schemeClr val="tx1">
                    <a:lumMod val="75000"/>
                    <a:lumOff val="25000"/>
                  </a:schemeClr>
                </a:solidFill>
              </a:rPr>
              <a:t>Sustained</a:t>
            </a:r>
            <a:r>
              <a:rPr lang="pt-BR" dirty="0">
                <a:solidFill>
                  <a:schemeClr val="tx1">
                    <a:lumMod val="75000"/>
                    <a:lumOff val="25000"/>
                  </a:schemeClr>
                </a:solidFill>
              </a:rPr>
              <a:t> </a:t>
            </a:r>
            <a:r>
              <a:rPr lang="pt-BR" dirty="0" err="1">
                <a:solidFill>
                  <a:schemeClr val="tx1">
                    <a:lumMod val="75000"/>
                    <a:lumOff val="25000"/>
                  </a:schemeClr>
                </a:solidFill>
              </a:rPr>
              <a:t>inflation</a:t>
            </a:r>
            <a:r>
              <a:rPr lang="pt-BR" dirty="0">
                <a:solidFill>
                  <a:schemeClr val="tx1">
                    <a:lumMod val="75000"/>
                    <a:lumOff val="25000"/>
                  </a:schemeClr>
                </a:solidFill>
              </a:rPr>
              <a:t> versus positive </a:t>
            </a:r>
            <a:r>
              <a:rPr lang="pt-BR" dirty="0" err="1" smtClean="0">
                <a:solidFill>
                  <a:schemeClr val="tx1">
                    <a:lumMod val="75000"/>
                    <a:lumOff val="25000"/>
                  </a:schemeClr>
                </a:solidFill>
              </a:rPr>
              <a:t>pressure</a:t>
            </a:r>
            <a:r>
              <a:rPr lang="pt-BR" dirty="0" smtClean="0">
                <a:solidFill>
                  <a:schemeClr val="tx1">
                    <a:lumMod val="75000"/>
                    <a:lumOff val="25000"/>
                  </a:schemeClr>
                </a:solidFill>
              </a:rPr>
              <a:t> </a:t>
            </a:r>
            <a:r>
              <a:rPr lang="en-US" dirty="0" smtClean="0">
                <a:solidFill>
                  <a:schemeClr val="tx1">
                    <a:lumMod val="75000"/>
                    <a:lumOff val="25000"/>
                  </a:schemeClr>
                </a:solidFill>
              </a:rPr>
              <a:t>ventilation </a:t>
            </a:r>
            <a:r>
              <a:rPr lang="en-US" dirty="0">
                <a:solidFill>
                  <a:schemeClr val="tx1">
                    <a:lumMod val="75000"/>
                    <a:lumOff val="25000"/>
                  </a:schemeClr>
                </a:solidFill>
              </a:rPr>
              <a:t>at birth: a systematic review and meta-analysis. Arch Dis </a:t>
            </a:r>
            <a:r>
              <a:rPr lang="en-US" dirty="0" smtClean="0">
                <a:solidFill>
                  <a:schemeClr val="tx1">
                    <a:lumMod val="75000"/>
                    <a:lumOff val="25000"/>
                  </a:schemeClr>
                </a:solidFill>
              </a:rPr>
              <a:t>Child </a:t>
            </a:r>
            <a:r>
              <a:rPr lang="pt-BR" dirty="0" smtClean="0">
                <a:solidFill>
                  <a:schemeClr val="tx1">
                    <a:lumMod val="75000"/>
                    <a:lumOff val="25000"/>
                  </a:schemeClr>
                </a:solidFill>
              </a:rPr>
              <a:t>Fetal </a:t>
            </a:r>
            <a:r>
              <a:rPr lang="pt-BR" dirty="0">
                <a:solidFill>
                  <a:schemeClr val="tx1">
                    <a:lumMod val="75000"/>
                    <a:lumOff val="25000"/>
                  </a:schemeClr>
                </a:solidFill>
              </a:rPr>
              <a:t>Neonatal Ed 2014;100(4):F361–8.</a:t>
            </a:r>
          </a:p>
          <a:p>
            <a:pPr marL="0" indent="0" algn="just" fontAlgn="auto">
              <a:spcAft>
                <a:spcPts val="0"/>
              </a:spcAft>
              <a:buFont typeface="Wingdings 3" charset="2"/>
              <a:buNone/>
              <a:defRPr/>
            </a:pPr>
            <a:r>
              <a:rPr lang="pt-BR" dirty="0">
                <a:solidFill>
                  <a:schemeClr val="tx1">
                    <a:lumMod val="75000"/>
                    <a:lumOff val="25000"/>
                  </a:schemeClr>
                </a:solidFill>
              </a:rPr>
              <a:t>46. O’Donnell CP, </a:t>
            </a:r>
            <a:r>
              <a:rPr lang="pt-BR" dirty="0" err="1">
                <a:solidFill>
                  <a:schemeClr val="tx1">
                    <a:lumMod val="75000"/>
                    <a:lumOff val="25000"/>
                  </a:schemeClr>
                </a:solidFill>
              </a:rPr>
              <a:t>Bruschettini</a:t>
            </a:r>
            <a:r>
              <a:rPr lang="pt-BR" dirty="0">
                <a:solidFill>
                  <a:schemeClr val="tx1">
                    <a:lumMod val="75000"/>
                    <a:lumOff val="25000"/>
                  </a:schemeClr>
                </a:solidFill>
              </a:rPr>
              <a:t> M, Davis PG. </a:t>
            </a:r>
            <a:r>
              <a:rPr lang="pt-BR" dirty="0" err="1">
                <a:solidFill>
                  <a:schemeClr val="tx1">
                    <a:lumMod val="75000"/>
                    <a:lumOff val="25000"/>
                  </a:schemeClr>
                </a:solidFill>
              </a:rPr>
              <a:t>Sustained</a:t>
            </a:r>
            <a:r>
              <a:rPr lang="pt-BR" dirty="0">
                <a:solidFill>
                  <a:schemeClr val="tx1">
                    <a:lumMod val="75000"/>
                    <a:lumOff val="25000"/>
                  </a:schemeClr>
                </a:solidFill>
              </a:rPr>
              <a:t> versus standard </a:t>
            </a:r>
            <a:r>
              <a:rPr lang="pt-BR" dirty="0" err="1" smtClean="0">
                <a:solidFill>
                  <a:schemeClr val="tx1">
                    <a:lumMod val="75000"/>
                    <a:lumOff val="25000"/>
                  </a:schemeClr>
                </a:solidFill>
              </a:rPr>
              <a:t>inflations</a:t>
            </a:r>
            <a:r>
              <a:rPr lang="pt-BR" dirty="0" smtClean="0">
                <a:solidFill>
                  <a:schemeClr val="tx1">
                    <a:lumMod val="75000"/>
                    <a:lumOff val="25000"/>
                  </a:schemeClr>
                </a:solidFill>
              </a:rPr>
              <a:t> </a:t>
            </a:r>
            <a:r>
              <a:rPr lang="en-US" dirty="0" smtClean="0">
                <a:solidFill>
                  <a:schemeClr val="tx1">
                    <a:lumMod val="75000"/>
                    <a:lumOff val="25000"/>
                  </a:schemeClr>
                </a:solidFill>
              </a:rPr>
              <a:t>during </a:t>
            </a:r>
            <a:r>
              <a:rPr lang="en-US" dirty="0">
                <a:solidFill>
                  <a:schemeClr val="tx1">
                    <a:lumMod val="75000"/>
                    <a:lumOff val="25000"/>
                  </a:schemeClr>
                </a:solidFill>
              </a:rPr>
              <a:t>neonatal resuscitation to prevent mortality and improve respiratory outcomes</a:t>
            </a:r>
            <a:r>
              <a:rPr lang="en-US" dirty="0" smtClean="0">
                <a:solidFill>
                  <a:schemeClr val="tx1">
                    <a:lumMod val="75000"/>
                    <a:lumOff val="25000"/>
                  </a:schemeClr>
                </a:solidFill>
              </a:rPr>
              <a:t>. </a:t>
            </a:r>
            <a:r>
              <a:rPr lang="pt-BR" dirty="0" smtClean="0">
                <a:solidFill>
                  <a:schemeClr val="tx1">
                    <a:lumMod val="75000"/>
                    <a:lumOff val="25000"/>
                  </a:schemeClr>
                </a:solidFill>
              </a:rPr>
              <a:t>Cochrane </a:t>
            </a:r>
            <a:r>
              <a:rPr lang="pt-BR" dirty="0" err="1">
                <a:solidFill>
                  <a:schemeClr val="tx1">
                    <a:lumMod val="75000"/>
                    <a:lumOff val="25000"/>
                  </a:schemeClr>
                </a:solidFill>
              </a:rPr>
              <a:t>Database</a:t>
            </a:r>
            <a:r>
              <a:rPr lang="pt-BR" dirty="0">
                <a:solidFill>
                  <a:schemeClr val="tx1">
                    <a:lumMod val="75000"/>
                    <a:lumOff val="25000"/>
                  </a:schemeClr>
                </a:solidFill>
              </a:rPr>
              <a:t> </a:t>
            </a:r>
            <a:r>
              <a:rPr lang="pt-BR" dirty="0" err="1">
                <a:solidFill>
                  <a:schemeClr val="tx1">
                    <a:lumMod val="75000"/>
                    <a:lumOff val="25000"/>
                  </a:schemeClr>
                </a:solidFill>
              </a:rPr>
              <a:t>Syst</a:t>
            </a:r>
            <a:r>
              <a:rPr lang="pt-BR" dirty="0">
                <a:solidFill>
                  <a:schemeClr val="tx1">
                    <a:lumMod val="75000"/>
                    <a:lumOff val="25000"/>
                  </a:schemeClr>
                </a:solidFill>
              </a:rPr>
              <a:t> </a:t>
            </a:r>
            <a:r>
              <a:rPr lang="pt-BR" dirty="0" err="1">
                <a:solidFill>
                  <a:schemeClr val="tx1">
                    <a:lumMod val="75000"/>
                    <a:lumOff val="25000"/>
                  </a:schemeClr>
                </a:solidFill>
              </a:rPr>
              <a:t>Rev</a:t>
            </a:r>
            <a:r>
              <a:rPr lang="pt-BR" dirty="0">
                <a:solidFill>
                  <a:schemeClr val="tx1">
                    <a:lumMod val="75000"/>
                    <a:lumOff val="25000"/>
                  </a:schemeClr>
                </a:solidFill>
              </a:rPr>
              <a:t> 2015;(7):CD004953.</a:t>
            </a:r>
          </a:p>
          <a:p>
            <a:pPr marL="0" indent="0" algn="just" fontAlgn="auto">
              <a:spcAft>
                <a:spcPts val="0"/>
              </a:spcAft>
              <a:buFont typeface="Wingdings 3" charset="2"/>
              <a:buNone/>
              <a:defRPr/>
            </a:pPr>
            <a:r>
              <a:rPr lang="en-US" dirty="0">
                <a:solidFill>
                  <a:schemeClr val="tx1">
                    <a:lumMod val="75000"/>
                    <a:lumOff val="25000"/>
                  </a:schemeClr>
                </a:solidFill>
              </a:rPr>
              <a:t>47. </a:t>
            </a:r>
            <a:r>
              <a:rPr lang="en-US" dirty="0" err="1">
                <a:solidFill>
                  <a:schemeClr val="tx1">
                    <a:lumMod val="75000"/>
                    <a:lumOff val="25000"/>
                  </a:schemeClr>
                </a:solidFill>
              </a:rPr>
              <a:t>Keszler</a:t>
            </a:r>
            <a:r>
              <a:rPr lang="en-US" dirty="0">
                <a:solidFill>
                  <a:schemeClr val="tx1">
                    <a:lumMod val="75000"/>
                    <a:lumOff val="25000"/>
                  </a:schemeClr>
                </a:solidFill>
              </a:rPr>
              <a:t> M. Sustained inflation during neonatal resuscitation. </a:t>
            </a:r>
            <a:r>
              <a:rPr lang="en-US" dirty="0" err="1">
                <a:solidFill>
                  <a:schemeClr val="tx1">
                    <a:lumMod val="75000"/>
                    <a:lumOff val="25000"/>
                  </a:schemeClr>
                </a:solidFill>
              </a:rPr>
              <a:t>Curr</a:t>
            </a:r>
            <a:r>
              <a:rPr lang="en-US" dirty="0">
                <a:solidFill>
                  <a:schemeClr val="tx1">
                    <a:lumMod val="75000"/>
                    <a:lumOff val="25000"/>
                  </a:schemeClr>
                </a:solidFill>
              </a:rPr>
              <a:t> </a:t>
            </a:r>
            <a:r>
              <a:rPr lang="en-US" dirty="0" err="1">
                <a:solidFill>
                  <a:schemeClr val="tx1">
                    <a:lumMod val="75000"/>
                    <a:lumOff val="25000"/>
                  </a:schemeClr>
                </a:solidFill>
              </a:rPr>
              <a:t>Opin</a:t>
            </a:r>
            <a:r>
              <a:rPr lang="en-US" dirty="0">
                <a:solidFill>
                  <a:schemeClr val="tx1">
                    <a:lumMod val="75000"/>
                    <a:lumOff val="25000"/>
                  </a:schemeClr>
                </a:solidFill>
              </a:rPr>
              <a:t> </a:t>
            </a:r>
            <a:r>
              <a:rPr lang="en-US" dirty="0" err="1" smtClean="0">
                <a:solidFill>
                  <a:schemeClr val="tx1">
                    <a:lumMod val="75000"/>
                    <a:lumOff val="25000"/>
                  </a:schemeClr>
                </a:solidFill>
              </a:rPr>
              <a:t>Pediatr</a:t>
            </a:r>
            <a:r>
              <a:rPr lang="en-US" dirty="0" smtClean="0">
                <a:solidFill>
                  <a:schemeClr val="tx1">
                    <a:lumMod val="75000"/>
                    <a:lumOff val="25000"/>
                  </a:schemeClr>
                </a:solidFill>
              </a:rPr>
              <a:t> </a:t>
            </a:r>
            <a:r>
              <a:rPr lang="pt-BR" dirty="0" smtClean="0">
                <a:solidFill>
                  <a:schemeClr val="tx1">
                    <a:lumMod val="75000"/>
                    <a:lumOff val="25000"/>
                  </a:schemeClr>
                </a:solidFill>
              </a:rPr>
              <a:t>2015;27:145–51</a:t>
            </a:r>
            <a:r>
              <a:rPr lang="pt-BR" dirty="0">
                <a:solidFill>
                  <a:schemeClr val="tx1">
                    <a:lumMod val="75000"/>
                    <a:lumOff val="25000"/>
                  </a:schemeClr>
                </a:solidFill>
              </a:rPr>
              <a:t>.</a:t>
            </a:r>
          </a:p>
          <a:p>
            <a:pPr marL="0" indent="0" algn="just" fontAlgn="auto">
              <a:spcAft>
                <a:spcPts val="0"/>
              </a:spcAft>
              <a:buFont typeface="Wingdings 3" charset="2"/>
              <a:buNone/>
              <a:defRPr/>
            </a:pPr>
            <a:r>
              <a:rPr lang="pt-BR" dirty="0">
                <a:solidFill>
                  <a:schemeClr val="tx1">
                    <a:lumMod val="75000"/>
                    <a:lumOff val="25000"/>
                  </a:schemeClr>
                </a:solidFill>
              </a:rPr>
              <a:t>48. van </a:t>
            </a:r>
            <a:r>
              <a:rPr lang="pt-BR" dirty="0" err="1">
                <a:solidFill>
                  <a:schemeClr val="tx1">
                    <a:lumMod val="75000"/>
                    <a:lumOff val="25000"/>
                  </a:schemeClr>
                </a:solidFill>
              </a:rPr>
              <a:t>Vonderen</a:t>
            </a:r>
            <a:r>
              <a:rPr lang="pt-BR" dirty="0">
                <a:solidFill>
                  <a:schemeClr val="tx1">
                    <a:lumMod val="75000"/>
                    <a:lumOff val="25000"/>
                  </a:schemeClr>
                </a:solidFill>
              </a:rPr>
              <a:t> JJ, </a:t>
            </a:r>
            <a:r>
              <a:rPr lang="pt-BR" dirty="0" err="1">
                <a:solidFill>
                  <a:schemeClr val="tx1">
                    <a:lumMod val="75000"/>
                    <a:lumOff val="25000"/>
                  </a:schemeClr>
                </a:solidFill>
              </a:rPr>
              <a:t>Hooper</a:t>
            </a:r>
            <a:r>
              <a:rPr lang="pt-BR" dirty="0">
                <a:solidFill>
                  <a:schemeClr val="tx1">
                    <a:lumMod val="75000"/>
                    <a:lumOff val="25000"/>
                  </a:schemeClr>
                </a:solidFill>
              </a:rPr>
              <a:t> SB, </a:t>
            </a:r>
            <a:r>
              <a:rPr lang="pt-BR" dirty="0" err="1">
                <a:solidFill>
                  <a:schemeClr val="tx1">
                    <a:lumMod val="75000"/>
                    <a:lumOff val="25000"/>
                  </a:schemeClr>
                </a:solidFill>
              </a:rPr>
              <a:t>Hummler</a:t>
            </a:r>
            <a:r>
              <a:rPr lang="pt-BR" dirty="0">
                <a:solidFill>
                  <a:schemeClr val="tx1">
                    <a:lumMod val="75000"/>
                    <a:lumOff val="25000"/>
                  </a:schemeClr>
                </a:solidFill>
              </a:rPr>
              <a:t> HD, et al. </a:t>
            </a:r>
            <a:r>
              <a:rPr lang="pt-BR" dirty="0" err="1">
                <a:solidFill>
                  <a:schemeClr val="tx1">
                    <a:lumMod val="75000"/>
                    <a:lumOff val="25000"/>
                  </a:schemeClr>
                </a:solidFill>
              </a:rPr>
              <a:t>Effects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 </a:t>
            </a:r>
            <a:r>
              <a:rPr lang="pt-BR" dirty="0" err="1">
                <a:solidFill>
                  <a:schemeClr val="tx1">
                    <a:lumMod val="75000"/>
                    <a:lumOff val="25000"/>
                  </a:schemeClr>
                </a:solidFill>
              </a:rPr>
              <a:t>sustained</a:t>
            </a:r>
            <a:r>
              <a:rPr lang="pt-BR" dirty="0">
                <a:solidFill>
                  <a:schemeClr val="tx1">
                    <a:lumMod val="75000"/>
                    <a:lumOff val="25000"/>
                  </a:schemeClr>
                </a:solidFill>
              </a:rPr>
              <a:t> </a:t>
            </a:r>
            <a:r>
              <a:rPr lang="pt-BR" dirty="0" err="1" smtClean="0">
                <a:solidFill>
                  <a:schemeClr val="tx1">
                    <a:lumMod val="75000"/>
                    <a:lumOff val="25000"/>
                  </a:schemeClr>
                </a:solidFill>
              </a:rPr>
              <a:t>inflation</a:t>
            </a:r>
            <a:r>
              <a:rPr lang="pt-BR" dirty="0" smtClean="0">
                <a:solidFill>
                  <a:schemeClr val="tx1">
                    <a:lumMod val="75000"/>
                    <a:lumOff val="25000"/>
                  </a:schemeClr>
                </a:solidFill>
              </a:rPr>
              <a:t> </a:t>
            </a:r>
            <a:r>
              <a:rPr lang="en-US" dirty="0" smtClean="0">
                <a:solidFill>
                  <a:schemeClr val="tx1">
                    <a:lumMod val="75000"/>
                    <a:lumOff val="25000"/>
                  </a:schemeClr>
                </a:solidFill>
              </a:rPr>
              <a:t>in </a:t>
            </a:r>
            <a:r>
              <a:rPr lang="en-US" dirty="0">
                <a:solidFill>
                  <a:schemeClr val="tx1">
                    <a:lumMod val="75000"/>
                    <a:lumOff val="25000"/>
                  </a:schemeClr>
                </a:solidFill>
              </a:rPr>
              <a:t>preterm infants at birth. J </a:t>
            </a:r>
            <a:r>
              <a:rPr lang="en-US" dirty="0" err="1">
                <a:solidFill>
                  <a:schemeClr val="tx1">
                    <a:lumMod val="75000"/>
                    <a:lumOff val="25000"/>
                  </a:schemeClr>
                </a:solidFill>
              </a:rPr>
              <a:t>Pediatr</a:t>
            </a:r>
            <a:r>
              <a:rPr lang="en-US" dirty="0">
                <a:solidFill>
                  <a:schemeClr val="tx1">
                    <a:lumMod val="75000"/>
                    <a:lumOff val="25000"/>
                  </a:schemeClr>
                </a:solidFill>
              </a:rPr>
              <a:t> 2014;165:903–8.e1.</a:t>
            </a:r>
          </a:p>
          <a:p>
            <a:pPr marL="0" indent="0" algn="just" fontAlgn="auto">
              <a:spcAft>
                <a:spcPts val="0"/>
              </a:spcAft>
              <a:buFont typeface="Wingdings 3" charset="2"/>
              <a:buNone/>
              <a:defRPr/>
            </a:pPr>
            <a:r>
              <a:rPr lang="en-US" dirty="0">
                <a:solidFill>
                  <a:schemeClr val="tx1">
                    <a:lumMod val="75000"/>
                    <a:lumOff val="25000"/>
                  </a:schemeClr>
                </a:solidFill>
              </a:rPr>
              <a:t>49. </a:t>
            </a:r>
            <a:r>
              <a:rPr lang="en-US" dirty="0" err="1">
                <a:solidFill>
                  <a:schemeClr val="tx1">
                    <a:lumMod val="75000"/>
                    <a:lumOff val="25000"/>
                  </a:schemeClr>
                </a:solidFill>
              </a:rPr>
              <a:t>Foglia</a:t>
            </a:r>
            <a:r>
              <a:rPr lang="en-US" dirty="0">
                <a:solidFill>
                  <a:schemeClr val="tx1">
                    <a:lumMod val="75000"/>
                    <a:lumOff val="25000"/>
                  </a:schemeClr>
                </a:solidFill>
              </a:rPr>
              <a:t> EE, Owen LS, </a:t>
            </a:r>
            <a:r>
              <a:rPr lang="en-US" dirty="0" err="1">
                <a:solidFill>
                  <a:schemeClr val="tx1">
                    <a:lumMod val="75000"/>
                    <a:lumOff val="25000"/>
                  </a:schemeClr>
                </a:solidFill>
              </a:rPr>
              <a:t>Thio</a:t>
            </a:r>
            <a:r>
              <a:rPr lang="en-US" dirty="0">
                <a:solidFill>
                  <a:schemeClr val="tx1">
                    <a:lumMod val="75000"/>
                    <a:lumOff val="25000"/>
                  </a:schemeClr>
                </a:solidFill>
              </a:rPr>
              <a:t> M, et al. Sustained aeration of infant lungs (SAIL) trial</a:t>
            </a:r>
            <a:r>
              <a:rPr lang="en-US" dirty="0" smtClean="0">
                <a:solidFill>
                  <a:schemeClr val="tx1">
                    <a:lumMod val="75000"/>
                    <a:lumOff val="25000"/>
                  </a:schemeClr>
                </a:solidFill>
              </a:rPr>
              <a:t>: study </a:t>
            </a:r>
            <a:r>
              <a:rPr lang="en-US" dirty="0">
                <a:solidFill>
                  <a:schemeClr val="tx1">
                    <a:lumMod val="75000"/>
                    <a:lumOff val="25000"/>
                  </a:schemeClr>
                </a:solidFill>
              </a:rPr>
              <a:t>protocol for a randomized controlled trial. Trial 2015;16:189–97.</a:t>
            </a:r>
          </a:p>
          <a:p>
            <a:pPr marL="0" indent="0" algn="just" fontAlgn="auto">
              <a:spcAft>
                <a:spcPts val="0"/>
              </a:spcAft>
              <a:buFont typeface="Wingdings 3" charset="2"/>
              <a:buNone/>
              <a:defRPr/>
            </a:pPr>
            <a:r>
              <a:rPr lang="pt-BR" dirty="0">
                <a:solidFill>
                  <a:schemeClr val="tx1">
                    <a:lumMod val="75000"/>
                    <a:lumOff val="25000"/>
                  </a:schemeClr>
                </a:solidFill>
              </a:rPr>
              <a:t>50. </a:t>
            </a:r>
            <a:r>
              <a:rPr lang="pt-BR" dirty="0" err="1">
                <a:solidFill>
                  <a:schemeClr val="tx1">
                    <a:lumMod val="75000"/>
                    <a:lumOff val="25000"/>
                  </a:schemeClr>
                </a:solidFill>
              </a:rPr>
              <a:t>Kattwinkel</a:t>
            </a:r>
            <a:r>
              <a:rPr lang="pt-BR" dirty="0">
                <a:solidFill>
                  <a:schemeClr val="tx1">
                    <a:lumMod val="75000"/>
                    <a:lumOff val="25000"/>
                  </a:schemeClr>
                </a:solidFill>
              </a:rPr>
              <a:t> J, </a:t>
            </a:r>
            <a:r>
              <a:rPr lang="pt-BR" dirty="0" err="1">
                <a:solidFill>
                  <a:schemeClr val="tx1">
                    <a:lumMod val="75000"/>
                    <a:lumOff val="25000"/>
                  </a:schemeClr>
                </a:solidFill>
              </a:rPr>
              <a:t>Perlman</a:t>
            </a:r>
            <a:r>
              <a:rPr lang="pt-BR" dirty="0">
                <a:solidFill>
                  <a:schemeClr val="tx1">
                    <a:lumMod val="75000"/>
                    <a:lumOff val="25000"/>
                  </a:schemeClr>
                </a:solidFill>
              </a:rPr>
              <a:t> J, Aziz K, et al. </a:t>
            </a:r>
            <a:r>
              <a:rPr lang="pt-BR" dirty="0" err="1">
                <a:solidFill>
                  <a:schemeClr val="tx1">
                    <a:lumMod val="75000"/>
                    <a:lumOff val="25000"/>
                  </a:schemeClr>
                </a:solidFill>
              </a:rPr>
              <a:t>Part</a:t>
            </a:r>
            <a:r>
              <a:rPr lang="pt-BR" dirty="0">
                <a:solidFill>
                  <a:schemeClr val="tx1">
                    <a:lumMod val="75000"/>
                    <a:lumOff val="25000"/>
                  </a:schemeClr>
                </a:solidFill>
              </a:rPr>
              <a:t> 15: neonatal </a:t>
            </a:r>
            <a:r>
              <a:rPr lang="pt-BR" dirty="0" err="1">
                <a:solidFill>
                  <a:schemeClr val="tx1">
                    <a:lumMod val="75000"/>
                    <a:lumOff val="25000"/>
                  </a:schemeClr>
                </a:solidFill>
              </a:rPr>
              <a:t>resuscitation</a:t>
            </a:r>
            <a:r>
              <a:rPr lang="pt-BR" dirty="0">
                <a:solidFill>
                  <a:schemeClr val="tx1">
                    <a:lumMod val="75000"/>
                    <a:lumOff val="25000"/>
                  </a:schemeClr>
                </a:solidFill>
              </a:rPr>
              <a:t>: 2010 </a:t>
            </a:r>
            <a:r>
              <a:rPr lang="pt-BR" dirty="0" smtClean="0">
                <a:solidFill>
                  <a:schemeClr val="tx1">
                    <a:lumMod val="75000"/>
                    <a:lumOff val="25000"/>
                  </a:schemeClr>
                </a:solidFill>
              </a:rPr>
              <a:t>American </a:t>
            </a:r>
            <a:r>
              <a:rPr lang="en-US" dirty="0" smtClean="0">
                <a:solidFill>
                  <a:schemeClr val="tx1">
                    <a:lumMod val="75000"/>
                    <a:lumOff val="25000"/>
                  </a:schemeClr>
                </a:solidFill>
              </a:rPr>
              <a:t>heart </a:t>
            </a:r>
            <a:r>
              <a:rPr lang="en-US" dirty="0">
                <a:solidFill>
                  <a:schemeClr val="tx1">
                    <a:lumMod val="75000"/>
                    <a:lumOff val="25000"/>
                  </a:schemeClr>
                </a:solidFill>
              </a:rPr>
              <a:t>association guidelines for cardiopulmonary resuscitation and </a:t>
            </a:r>
            <a:r>
              <a:rPr lang="en-US" dirty="0" smtClean="0">
                <a:solidFill>
                  <a:schemeClr val="tx1">
                    <a:lumMod val="75000"/>
                    <a:lumOff val="25000"/>
                  </a:schemeClr>
                </a:solidFill>
              </a:rPr>
              <a:t>emergency </a:t>
            </a:r>
            <a:r>
              <a:rPr lang="pt-BR" dirty="0" smtClean="0">
                <a:solidFill>
                  <a:schemeClr val="tx1">
                    <a:lumMod val="75000"/>
                    <a:lumOff val="25000"/>
                  </a:schemeClr>
                </a:solidFill>
              </a:rPr>
              <a:t>cardiovascular </a:t>
            </a:r>
            <a:r>
              <a:rPr lang="pt-BR" dirty="0" err="1">
                <a:solidFill>
                  <a:schemeClr val="tx1">
                    <a:lumMod val="75000"/>
                    <a:lumOff val="25000"/>
                  </a:schemeClr>
                </a:solidFill>
              </a:rPr>
              <a:t>care</a:t>
            </a:r>
            <a:r>
              <a:rPr lang="pt-BR" dirty="0">
                <a:solidFill>
                  <a:schemeClr val="tx1">
                    <a:lumMod val="75000"/>
                    <a:lumOff val="25000"/>
                  </a:schemeClr>
                </a:solidFill>
              </a:rPr>
              <a:t>. </a:t>
            </a:r>
            <a:r>
              <a:rPr lang="pt-BR" dirty="0" err="1">
                <a:solidFill>
                  <a:schemeClr val="tx1">
                    <a:lumMod val="75000"/>
                    <a:lumOff val="25000"/>
                  </a:schemeClr>
                </a:solidFill>
              </a:rPr>
              <a:t>Circulation</a:t>
            </a:r>
            <a:r>
              <a:rPr lang="pt-BR" dirty="0">
                <a:solidFill>
                  <a:schemeClr val="tx1">
                    <a:lumMod val="75000"/>
                    <a:lumOff val="25000"/>
                  </a:schemeClr>
                </a:solidFill>
              </a:rPr>
              <a:t> 2010;122:S909–19</a:t>
            </a:r>
            <a:r>
              <a:rPr lang="pt-BR" dirty="0" smtClean="0">
                <a:solidFill>
                  <a:schemeClr val="tx1">
                    <a:lumMod val="75000"/>
                    <a:lumOff val="25000"/>
                  </a:schemeClr>
                </a:solidFill>
              </a:rPr>
              <a:t>. </a:t>
            </a:r>
            <a:endParaRPr lang="pt-BR" dirty="0">
              <a:solidFill>
                <a:schemeClr val="tx1">
                  <a:lumMod val="75000"/>
                  <a:lumOff val="25000"/>
                </a:schemeClr>
              </a:solidFill>
            </a:endParaRPr>
          </a:p>
          <a:p>
            <a:pPr marL="0" indent="0" algn="just" fontAlgn="auto">
              <a:spcAft>
                <a:spcPts val="0"/>
              </a:spcAft>
              <a:buFont typeface="Wingdings 3" charset="2"/>
              <a:buNone/>
              <a:defRPr/>
            </a:pPr>
            <a:r>
              <a:rPr lang="en-US" dirty="0">
                <a:solidFill>
                  <a:schemeClr val="tx1">
                    <a:lumMod val="75000"/>
                    <a:lumOff val="25000"/>
                  </a:schemeClr>
                </a:solidFill>
              </a:rPr>
              <a:t>51. </a:t>
            </a:r>
            <a:r>
              <a:rPr lang="en-US" dirty="0" err="1">
                <a:solidFill>
                  <a:schemeClr val="tx1">
                    <a:lumMod val="75000"/>
                    <a:lumOff val="25000"/>
                  </a:schemeClr>
                </a:solidFill>
              </a:rPr>
              <a:t>Saugstad</a:t>
            </a:r>
            <a:r>
              <a:rPr lang="en-US" dirty="0">
                <a:solidFill>
                  <a:schemeClr val="tx1">
                    <a:lumMod val="75000"/>
                    <a:lumOff val="25000"/>
                  </a:schemeClr>
                </a:solidFill>
              </a:rPr>
              <a:t> OD, Robertson NJ, Vento M. A critical review of the 2015 </a:t>
            </a:r>
            <a:r>
              <a:rPr lang="en-US" dirty="0" smtClean="0">
                <a:solidFill>
                  <a:schemeClr val="tx1">
                    <a:lumMod val="75000"/>
                    <a:lumOff val="25000"/>
                  </a:schemeClr>
                </a:solidFill>
              </a:rPr>
              <a:t>International </a:t>
            </a:r>
            <a:r>
              <a:rPr lang="pt-BR" dirty="0" err="1" smtClean="0">
                <a:solidFill>
                  <a:schemeClr val="tx1">
                    <a:lumMod val="75000"/>
                    <a:lumOff val="25000"/>
                  </a:schemeClr>
                </a:solidFill>
              </a:rPr>
              <a:t>Liaison</a:t>
            </a:r>
            <a:r>
              <a:rPr lang="pt-BR" dirty="0" smtClean="0">
                <a:solidFill>
                  <a:schemeClr val="tx1">
                    <a:lumMod val="75000"/>
                    <a:lumOff val="25000"/>
                  </a:schemeClr>
                </a:solidFill>
              </a:rPr>
              <a:t> </a:t>
            </a:r>
            <a:r>
              <a:rPr lang="pt-BR" dirty="0" err="1">
                <a:solidFill>
                  <a:schemeClr val="tx1">
                    <a:lumMod val="75000"/>
                    <a:lumOff val="25000"/>
                  </a:schemeClr>
                </a:solidFill>
              </a:rPr>
              <a:t>Committee</a:t>
            </a:r>
            <a:r>
              <a:rPr lang="pt-BR" dirty="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Resuscitation</a:t>
            </a:r>
            <a:r>
              <a:rPr lang="pt-BR" dirty="0">
                <a:solidFill>
                  <a:schemeClr val="tx1">
                    <a:lumMod val="75000"/>
                    <a:lumOff val="25000"/>
                  </a:schemeClr>
                </a:solidFill>
              </a:rPr>
              <a:t> </a:t>
            </a:r>
            <a:r>
              <a:rPr lang="pt-BR" dirty="0" err="1">
                <a:solidFill>
                  <a:schemeClr val="tx1">
                    <a:lumMod val="75000"/>
                    <a:lumOff val="25000"/>
                  </a:schemeClr>
                </a:solidFill>
              </a:rPr>
              <a:t>treatment</a:t>
            </a:r>
            <a:r>
              <a:rPr lang="pt-BR" dirty="0">
                <a:solidFill>
                  <a:schemeClr val="tx1">
                    <a:lumMod val="75000"/>
                    <a:lumOff val="25000"/>
                  </a:schemeClr>
                </a:solidFill>
              </a:rPr>
              <a:t> </a:t>
            </a:r>
            <a:r>
              <a:rPr lang="pt-BR" dirty="0" err="1">
                <a:solidFill>
                  <a:schemeClr val="tx1">
                    <a:lumMod val="75000"/>
                    <a:lumOff val="25000"/>
                  </a:schemeClr>
                </a:solidFill>
              </a:rPr>
              <a:t>recommendations</a:t>
            </a:r>
            <a:r>
              <a:rPr lang="pt-BR" dirty="0">
                <a:solidFill>
                  <a:schemeClr val="tx1">
                    <a:lumMod val="75000"/>
                    <a:lumOff val="25000"/>
                  </a:schemeClr>
                </a:solidFill>
              </a:rPr>
              <a:t> for </a:t>
            </a:r>
            <a:r>
              <a:rPr lang="pt-BR" dirty="0" err="1" smtClean="0">
                <a:solidFill>
                  <a:schemeClr val="tx1">
                    <a:lumMod val="75000"/>
                    <a:lumOff val="25000"/>
                  </a:schemeClr>
                </a:solidFill>
              </a:rPr>
              <a:t>resuscitating</a:t>
            </a:r>
            <a:r>
              <a:rPr lang="pt-BR" dirty="0" smtClean="0">
                <a:solidFill>
                  <a:schemeClr val="tx1">
                    <a:lumMod val="75000"/>
                    <a:lumOff val="25000"/>
                  </a:schemeClr>
                </a:solidFill>
              </a:rPr>
              <a:t> </a:t>
            </a:r>
            <a:r>
              <a:rPr lang="en-US" dirty="0" smtClean="0">
                <a:solidFill>
                  <a:schemeClr val="tx1">
                    <a:lumMod val="75000"/>
                    <a:lumOff val="25000"/>
                  </a:schemeClr>
                </a:solidFill>
              </a:rPr>
              <a:t>the </a:t>
            </a:r>
            <a:r>
              <a:rPr lang="en-US" dirty="0">
                <a:solidFill>
                  <a:schemeClr val="tx1">
                    <a:lumMod val="75000"/>
                    <a:lumOff val="25000"/>
                  </a:schemeClr>
                </a:solidFill>
              </a:rPr>
              <a:t>newly born infant. </a:t>
            </a:r>
            <a:r>
              <a:rPr lang="en-US" dirty="0" err="1">
                <a:solidFill>
                  <a:schemeClr val="tx1">
                    <a:lumMod val="75000"/>
                    <a:lumOff val="25000"/>
                  </a:schemeClr>
                </a:solidFill>
              </a:rPr>
              <a:t>Acta</a:t>
            </a:r>
            <a:r>
              <a:rPr lang="en-US" dirty="0">
                <a:solidFill>
                  <a:schemeClr val="tx1">
                    <a:lumMod val="75000"/>
                    <a:lumOff val="25000"/>
                  </a:schemeClr>
                </a:solidFill>
              </a:rPr>
              <a:t> </a:t>
            </a:r>
            <a:r>
              <a:rPr lang="en-US" dirty="0" err="1">
                <a:solidFill>
                  <a:schemeClr val="tx1">
                    <a:lumMod val="75000"/>
                    <a:lumOff val="25000"/>
                  </a:schemeClr>
                </a:solidFill>
              </a:rPr>
              <a:t>Paediatr</a:t>
            </a:r>
            <a:r>
              <a:rPr lang="en-US" dirty="0">
                <a:solidFill>
                  <a:schemeClr val="tx1">
                    <a:lumMod val="75000"/>
                    <a:lumOff val="25000"/>
                  </a:schemeClr>
                </a:solidFill>
              </a:rPr>
              <a:t> 2016;105:442–4.</a:t>
            </a:r>
            <a:endParaRPr lang="pt-BR" dirty="0">
              <a:solidFill>
                <a:schemeClr val="tx1">
                  <a:lumMod val="75000"/>
                  <a:lumOff val="25000"/>
                </a:schemeClr>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383838" cy="4144963"/>
          </a:xfrm>
        </p:spPr>
        <p:txBody>
          <a:bodyPr rtlCol="0">
            <a:normAutofit fontScale="85000" lnSpcReduction="20000"/>
          </a:bodyPr>
          <a:lstStyle/>
          <a:p>
            <a:pPr marL="0" indent="0" algn="just" fontAlgn="auto">
              <a:spcAft>
                <a:spcPts val="0"/>
              </a:spcAft>
              <a:buFont typeface="Wingdings 3" charset="2"/>
              <a:buNone/>
              <a:defRPr/>
            </a:pPr>
            <a:r>
              <a:rPr lang="en-US" dirty="0">
                <a:solidFill>
                  <a:schemeClr val="tx1">
                    <a:lumMod val="75000"/>
                    <a:lumOff val="25000"/>
                  </a:schemeClr>
                </a:solidFill>
              </a:rPr>
              <a:t>52. Wang CL, Finer N, Anderson CT, et al. Resuscitation of preterm neonates by </a:t>
            </a:r>
            <a:r>
              <a:rPr lang="en-US" dirty="0" smtClean="0">
                <a:solidFill>
                  <a:schemeClr val="tx1">
                    <a:lumMod val="75000"/>
                    <a:lumOff val="25000"/>
                  </a:schemeClr>
                </a:solidFill>
              </a:rPr>
              <a:t>using  room </a:t>
            </a:r>
            <a:r>
              <a:rPr lang="en-US" dirty="0">
                <a:solidFill>
                  <a:schemeClr val="tx1">
                    <a:lumMod val="75000"/>
                    <a:lumOff val="25000"/>
                  </a:schemeClr>
                </a:solidFill>
              </a:rPr>
              <a:t>air or 100% oxygen. Pediatrics 2008;121:1083–9</a:t>
            </a:r>
            <a:r>
              <a:rPr lang="en-US" dirty="0" smtClean="0">
                <a:solidFill>
                  <a:schemeClr val="tx1">
                    <a:lumMod val="75000"/>
                    <a:lumOff val="25000"/>
                  </a:schemeClr>
                </a:solidFill>
              </a:rPr>
              <a:t>. </a:t>
            </a:r>
            <a:endParaRPr lang="en-US" dirty="0">
              <a:solidFill>
                <a:schemeClr val="tx1">
                  <a:lumMod val="75000"/>
                  <a:lumOff val="25000"/>
                </a:schemeClr>
              </a:solidFill>
            </a:endParaRPr>
          </a:p>
          <a:p>
            <a:pPr marL="0" indent="0" algn="just" fontAlgn="auto">
              <a:spcAft>
                <a:spcPts val="0"/>
              </a:spcAft>
              <a:buFont typeface="Wingdings 3" charset="2"/>
              <a:buNone/>
              <a:defRPr/>
            </a:pPr>
            <a:r>
              <a:rPr lang="en-US" dirty="0">
                <a:solidFill>
                  <a:schemeClr val="tx1">
                    <a:lumMod val="75000"/>
                    <a:lumOff val="25000"/>
                  </a:schemeClr>
                </a:solidFill>
              </a:rPr>
              <a:t>53. Vento M, </a:t>
            </a:r>
            <a:r>
              <a:rPr lang="en-US" dirty="0" err="1">
                <a:solidFill>
                  <a:schemeClr val="tx1">
                    <a:lumMod val="75000"/>
                    <a:lumOff val="25000"/>
                  </a:schemeClr>
                </a:solidFill>
              </a:rPr>
              <a:t>Escrig</a:t>
            </a:r>
            <a:r>
              <a:rPr lang="en-US" dirty="0">
                <a:solidFill>
                  <a:schemeClr val="tx1">
                    <a:lumMod val="75000"/>
                    <a:lumOff val="25000"/>
                  </a:schemeClr>
                </a:solidFill>
              </a:rPr>
              <a:t> R, </a:t>
            </a:r>
            <a:r>
              <a:rPr lang="en-US" dirty="0" err="1">
                <a:solidFill>
                  <a:schemeClr val="tx1">
                    <a:lumMod val="75000"/>
                    <a:lumOff val="25000"/>
                  </a:schemeClr>
                </a:solidFill>
              </a:rPr>
              <a:t>Arruza</a:t>
            </a:r>
            <a:r>
              <a:rPr lang="en-US" dirty="0">
                <a:solidFill>
                  <a:schemeClr val="tx1">
                    <a:lumMod val="75000"/>
                    <a:lumOff val="25000"/>
                  </a:schemeClr>
                </a:solidFill>
              </a:rPr>
              <a:t> L, et al. Achievement of targeted saturation values </a:t>
            </a:r>
            <a:r>
              <a:rPr lang="en-US" dirty="0" smtClean="0">
                <a:solidFill>
                  <a:schemeClr val="tx1">
                    <a:lumMod val="75000"/>
                    <a:lumOff val="25000"/>
                  </a:schemeClr>
                </a:solidFill>
              </a:rPr>
              <a:t>in extremely </a:t>
            </a:r>
            <a:r>
              <a:rPr lang="en-US" dirty="0">
                <a:solidFill>
                  <a:schemeClr val="tx1">
                    <a:lumMod val="75000"/>
                    <a:lumOff val="25000"/>
                  </a:schemeClr>
                </a:solidFill>
              </a:rPr>
              <a:t>low gestational age neonates resuscitated with low or high </a:t>
            </a:r>
            <a:r>
              <a:rPr lang="en-US" dirty="0" smtClean="0">
                <a:solidFill>
                  <a:schemeClr val="tx1">
                    <a:lumMod val="75000"/>
                    <a:lumOff val="25000"/>
                  </a:schemeClr>
                </a:solidFill>
              </a:rPr>
              <a:t>oxygen concentrations</a:t>
            </a:r>
            <a:r>
              <a:rPr lang="en-US" dirty="0">
                <a:solidFill>
                  <a:schemeClr val="tx1">
                    <a:lumMod val="75000"/>
                    <a:lumOff val="25000"/>
                  </a:schemeClr>
                </a:solidFill>
              </a:rPr>
              <a:t>: a prospective, randomized trial. Pediatrics 2008;121:875–81.</a:t>
            </a:r>
          </a:p>
          <a:p>
            <a:pPr marL="0" indent="0" algn="just" fontAlgn="auto">
              <a:spcAft>
                <a:spcPts val="0"/>
              </a:spcAft>
              <a:buFont typeface="Wingdings 3" charset="2"/>
              <a:buNone/>
              <a:defRPr/>
            </a:pPr>
            <a:r>
              <a:rPr lang="en-US" dirty="0">
                <a:solidFill>
                  <a:schemeClr val="tx1">
                    <a:lumMod val="75000"/>
                    <a:lumOff val="25000"/>
                  </a:schemeClr>
                </a:solidFill>
              </a:rPr>
              <a:t>54. Kapadia V, </a:t>
            </a:r>
            <a:r>
              <a:rPr lang="en-US" dirty="0" err="1">
                <a:solidFill>
                  <a:schemeClr val="tx1">
                    <a:lumMod val="75000"/>
                    <a:lumOff val="25000"/>
                  </a:schemeClr>
                </a:solidFill>
              </a:rPr>
              <a:t>Chalak</a:t>
            </a:r>
            <a:r>
              <a:rPr lang="en-US" dirty="0">
                <a:solidFill>
                  <a:schemeClr val="tx1">
                    <a:lumMod val="75000"/>
                    <a:lumOff val="25000"/>
                  </a:schemeClr>
                </a:solidFill>
              </a:rPr>
              <a:t> LF, Sparks JE, et al. Resuscitation of preterm neonates </a:t>
            </a:r>
            <a:r>
              <a:rPr lang="en-US" dirty="0" smtClean="0">
                <a:solidFill>
                  <a:schemeClr val="tx1">
                    <a:lumMod val="75000"/>
                    <a:lumOff val="25000"/>
                  </a:schemeClr>
                </a:solidFill>
              </a:rPr>
              <a:t>with limited </a:t>
            </a:r>
            <a:r>
              <a:rPr lang="en-US" dirty="0">
                <a:solidFill>
                  <a:schemeClr val="tx1">
                    <a:lumMod val="75000"/>
                    <a:lumOff val="25000"/>
                  </a:schemeClr>
                </a:solidFill>
              </a:rPr>
              <a:t>versus high oxygen strategy. Pediatrics 2013;132:e1488–96.</a:t>
            </a:r>
          </a:p>
          <a:p>
            <a:pPr marL="0" indent="0" algn="just" fontAlgn="auto">
              <a:spcAft>
                <a:spcPts val="0"/>
              </a:spcAft>
              <a:buFont typeface="Wingdings 3" charset="2"/>
              <a:buNone/>
              <a:defRPr/>
            </a:pPr>
            <a:r>
              <a:rPr lang="pt-BR" dirty="0">
                <a:solidFill>
                  <a:schemeClr val="tx1">
                    <a:lumMod val="75000"/>
                    <a:lumOff val="25000"/>
                  </a:schemeClr>
                </a:solidFill>
              </a:rPr>
              <a:t>55. Vento M,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Cheung</a:t>
            </a:r>
            <a:r>
              <a:rPr lang="pt-BR" dirty="0">
                <a:solidFill>
                  <a:schemeClr val="tx1">
                    <a:lumMod val="75000"/>
                    <a:lumOff val="25000"/>
                  </a:schemeClr>
                </a:solidFill>
              </a:rPr>
              <a:t> P-Y, et al. </a:t>
            </a:r>
            <a:r>
              <a:rPr lang="pt-BR" dirty="0" err="1">
                <a:solidFill>
                  <a:schemeClr val="tx1">
                    <a:lumMod val="75000"/>
                    <a:lumOff val="25000"/>
                  </a:schemeClr>
                </a:solidFill>
              </a:rPr>
              <a:t>What</a:t>
            </a:r>
            <a:r>
              <a:rPr lang="pt-BR" dirty="0">
                <a:solidFill>
                  <a:schemeClr val="tx1">
                    <a:lumMod val="75000"/>
                    <a:lumOff val="25000"/>
                  </a:schemeClr>
                </a:solidFill>
              </a:rPr>
              <a:t> </a:t>
            </a:r>
            <a:r>
              <a:rPr lang="pt-BR" dirty="0" err="1">
                <a:solidFill>
                  <a:schemeClr val="tx1">
                    <a:lumMod val="75000"/>
                    <a:lumOff val="25000"/>
                  </a:schemeClr>
                </a:solidFill>
              </a:rPr>
              <a:t>initial</a:t>
            </a:r>
            <a:r>
              <a:rPr lang="pt-BR" dirty="0">
                <a:solidFill>
                  <a:schemeClr val="tx1">
                    <a:lumMod val="75000"/>
                    <a:lumOff val="25000"/>
                  </a:schemeClr>
                </a:solidFill>
              </a:rPr>
              <a:t> </a:t>
            </a:r>
            <a:r>
              <a:rPr lang="pt-BR" dirty="0" err="1">
                <a:solidFill>
                  <a:schemeClr val="tx1">
                    <a:lumMod val="75000"/>
                    <a:lumOff val="25000"/>
                  </a:schemeClr>
                </a:solidFill>
              </a:rPr>
              <a:t>oxygen</a:t>
            </a:r>
            <a:r>
              <a:rPr lang="pt-BR" dirty="0">
                <a:solidFill>
                  <a:schemeClr val="tx1">
                    <a:lumMod val="75000"/>
                    <a:lumOff val="25000"/>
                  </a:schemeClr>
                </a:solidFill>
              </a:rPr>
              <a:t> </a:t>
            </a:r>
            <a:r>
              <a:rPr lang="pt-BR" dirty="0" err="1">
                <a:solidFill>
                  <a:schemeClr val="tx1">
                    <a:lumMod val="75000"/>
                    <a:lumOff val="25000"/>
                  </a:schemeClr>
                </a:solidFill>
              </a:rPr>
              <a:t>is</a:t>
            </a:r>
            <a:r>
              <a:rPr lang="pt-BR" dirty="0">
                <a:solidFill>
                  <a:schemeClr val="tx1">
                    <a:lumMod val="75000"/>
                    <a:lumOff val="25000"/>
                  </a:schemeClr>
                </a:solidFill>
              </a:rPr>
              <a:t> </a:t>
            </a:r>
            <a:r>
              <a:rPr lang="pt-BR" dirty="0" err="1">
                <a:solidFill>
                  <a:schemeClr val="tx1">
                    <a:lumMod val="75000"/>
                    <a:lumOff val="25000"/>
                  </a:schemeClr>
                </a:solidFill>
              </a:rPr>
              <a:t>best</a:t>
            </a:r>
            <a:r>
              <a:rPr lang="pt-BR" dirty="0">
                <a:solidFill>
                  <a:schemeClr val="tx1">
                    <a:lumMod val="75000"/>
                    <a:lumOff val="25000"/>
                  </a:schemeClr>
                </a:solidFill>
              </a:rPr>
              <a:t> for </a:t>
            </a:r>
            <a:r>
              <a:rPr lang="pt-BR" dirty="0" err="1" smtClean="0">
                <a:solidFill>
                  <a:schemeClr val="tx1">
                    <a:lumMod val="75000"/>
                    <a:lumOff val="25000"/>
                  </a:schemeClr>
                </a:solidFill>
              </a:rPr>
              <a:t>preterm</a:t>
            </a:r>
            <a:r>
              <a:rPr lang="pt-BR" dirty="0" smtClean="0">
                <a:solidFill>
                  <a:schemeClr val="tx1">
                    <a:lumMod val="75000"/>
                    <a:lumOff val="25000"/>
                  </a:schemeClr>
                </a:solidFill>
              </a:rPr>
              <a:t> </a:t>
            </a:r>
            <a:r>
              <a:rPr lang="en-US" dirty="0" smtClean="0">
                <a:solidFill>
                  <a:schemeClr val="tx1">
                    <a:lumMod val="75000"/>
                    <a:lumOff val="25000"/>
                  </a:schemeClr>
                </a:solidFill>
              </a:rPr>
              <a:t>infants </a:t>
            </a:r>
            <a:r>
              <a:rPr lang="en-US" dirty="0">
                <a:solidFill>
                  <a:schemeClr val="tx1">
                    <a:lumMod val="75000"/>
                    <a:lumOff val="25000"/>
                  </a:schemeClr>
                </a:solidFill>
              </a:rPr>
              <a:t>in the delivery room?-A response to the 2015 neonatal </a:t>
            </a:r>
            <a:r>
              <a:rPr lang="en-US" dirty="0" smtClean="0">
                <a:solidFill>
                  <a:schemeClr val="tx1">
                    <a:lumMod val="75000"/>
                    <a:lumOff val="25000"/>
                  </a:schemeClr>
                </a:solidFill>
              </a:rPr>
              <a:t>resuscitation </a:t>
            </a:r>
            <a:r>
              <a:rPr lang="pt-BR" dirty="0" err="1" smtClean="0">
                <a:solidFill>
                  <a:schemeClr val="tx1">
                    <a:lumMod val="75000"/>
                    <a:lumOff val="25000"/>
                  </a:schemeClr>
                </a:solidFill>
              </a:rPr>
              <a:t>guidelines</a:t>
            </a:r>
            <a:r>
              <a:rPr lang="pt-BR" dirty="0">
                <a:solidFill>
                  <a:schemeClr val="tx1">
                    <a:lumMod val="75000"/>
                    <a:lumOff val="25000"/>
                  </a:schemeClr>
                </a:solidFill>
              </a:rPr>
              <a:t>. </a:t>
            </a:r>
            <a:r>
              <a:rPr lang="pt-BR" dirty="0" err="1">
                <a:solidFill>
                  <a:schemeClr val="tx1">
                    <a:lumMod val="75000"/>
                    <a:lumOff val="25000"/>
                  </a:schemeClr>
                </a:solidFill>
              </a:rPr>
              <a:t>Resuscitation</a:t>
            </a:r>
            <a:r>
              <a:rPr lang="pt-BR" dirty="0">
                <a:solidFill>
                  <a:schemeClr val="tx1">
                    <a:lumMod val="75000"/>
                    <a:lumOff val="25000"/>
                  </a:schemeClr>
                </a:solidFill>
              </a:rPr>
              <a:t> 2016;101:e7–8.</a:t>
            </a:r>
          </a:p>
          <a:p>
            <a:pPr marL="0" indent="0" algn="just" fontAlgn="auto">
              <a:spcAft>
                <a:spcPts val="0"/>
              </a:spcAft>
              <a:buFont typeface="Wingdings 3" charset="2"/>
              <a:buNone/>
              <a:defRPr/>
            </a:pPr>
            <a:r>
              <a:rPr lang="en-US" dirty="0">
                <a:solidFill>
                  <a:schemeClr val="tx1">
                    <a:lumMod val="75000"/>
                    <a:lumOff val="25000"/>
                  </a:schemeClr>
                </a:solidFill>
              </a:rPr>
              <a:t>56. </a:t>
            </a:r>
            <a:r>
              <a:rPr lang="en-US" dirty="0" err="1">
                <a:solidFill>
                  <a:schemeClr val="tx1">
                    <a:lumMod val="75000"/>
                    <a:lumOff val="25000"/>
                  </a:schemeClr>
                </a:solidFill>
              </a:rPr>
              <a:t>Saugstad</a:t>
            </a:r>
            <a:r>
              <a:rPr lang="en-US" dirty="0">
                <a:solidFill>
                  <a:schemeClr val="tx1">
                    <a:lumMod val="75000"/>
                    <a:lumOff val="25000"/>
                  </a:schemeClr>
                </a:solidFill>
              </a:rPr>
              <a:t> OD, </a:t>
            </a:r>
            <a:r>
              <a:rPr lang="en-US" dirty="0" err="1">
                <a:solidFill>
                  <a:schemeClr val="tx1">
                    <a:lumMod val="75000"/>
                    <a:lumOff val="25000"/>
                  </a:schemeClr>
                </a:solidFill>
              </a:rPr>
              <a:t>Aune</a:t>
            </a:r>
            <a:r>
              <a:rPr lang="en-US" dirty="0">
                <a:solidFill>
                  <a:schemeClr val="tx1">
                    <a:lumMod val="75000"/>
                    <a:lumOff val="25000"/>
                  </a:schemeClr>
                </a:solidFill>
              </a:rPr>
              <a:t> D, </a:t>
            </a:r>
            <a:r>
              <a:rPr lang="en-US" dirty="0" err="1">
                <a:solidFill>
                  <a:schemeClr val="tx1">
                    <a:lumMod val="75000"/>
                    <a:lumOff val="25000"/>
                  </a:schemeClr>
                </a:solidFill>
              </a:rPr>
              <a:t>Aguar</a:t>
            </a:r>
            <a:r>
              <a:rPr lang="en-US" dirty="0">
                <a:solidFill>
                  <a:schemeClr val="tx1">
                    <a:lumMod val="75000"/>
                    <a:lumOff val="25000"/>
                  </a:schemeClr>
                </a:solidFill>
              </a:rPr>
              <a:t> M, et al. Systematic review and meta-analysis </a:t>
            </a:r>
            <a:r>
              <a:rPr lang="en-US" dirty="0" smtClean="0">
                <a:solidFill>
                  <a:schemeClr val="tx1">
                    <a:lumMod val="75000"/>
                    <a:lumOff val="25000"/>
                  </a:schemeClr>
                </a:solidFill>
              </a:rPr>
              <a:t>of optimal </a:t>
            </a:r>
            <a:r>
              <a:rPr lang="en-US" dirty="0">
                <a:solidFill>
                  <a:schemeClr val="tx1">
                    <a:lumMod val="75000"/>
                    <a:lumOff val="25000"/>
                  </a:schemeClr>
                </a:solidFill>
              </a:rPr>
              <a:t>initial fraction of oxygen levels in the delivery room at 32 weeks. </a:t>
            </a:r>
            <a:r>
              <a:rPr lang="en-US" dirty="0" err="1" smtClean="0">
                <a:solidFill>
                  <a:schemeClr val="tx1">
                    <a:lumMod val="75000"/>
                    <a:lumOff val="25000"/>
                  </a:schemeClr>
                </a:solidFill>
              </a:rPr>
              <a:t>Acta</a:t>
            </a:r>
            <a:r>
              <a:rPr lang="en-US" dirty="0" smtClean="0">
                <a:solidFill>
                  <a:schemeClr val="tx1">
                    <a:lumMod val="75000"/>
                    <a:lumOff val="25000"/>
                  </a:schemeClr>
                </a:solidFill>
              </a:rPr>
              <a:t> </a:t>
            </a:r>
            <a:r>
              <a:rPr lang="pt-BR" dirty="0" err="1" smtClean="0">
                <a:solidFill>
                  <a:schemeClr val="tx1">
                    <a:lumMod val="75000"/>
                    <a:lumOff val="25000"/>
                  </a:schemeClr>
                </a:solidFill>
              </a:rPr>
              <a:t>Paediatr</a:t>
            </a:r>
            <a:r>
              <a:rPr lang="pt-BR" dirty="0" smtClean="0">
                <a:solidFill>
                  <a:schemeClr val="tx1">
                    <a:lumMod val="75000"/>
                    <a:lumOff val="25000"/>
                  </a:schemeClr>
                </a:solidFill>
              </a:rPr>
              <a:t> </a:t>
            </a:r>
            <a:r>
              <a:rPr lang="pt-BR" dirty="0">
                <a:solidFill>
                  <a:schemeClr val="tx1">
                    <a:lumMod val="75000"/>
                    <a:lumOff val="25000"/>
                  </a:schemeClr>
                </a:solidFill>
              </a:rPr>
              <a:t>2014;103(7):744–51.</a:t>
            </a:r>
          </a:p>
          <a:p>
            <a:pPr marL="0" indent="0" algn="just" fontAlgn="auto">
              <a:spcAft>
                <a:spcPts val="0"/>
              </a:spcAft>
              <a:buFont typeface="Wingdings 3" charset="2"/>
              <a:buNone/>
              <a:defRPr/>
            </a:pPr>
            <a:r>
              <a:rPr lang="en-US" dirty="0">
                <a:solidFill>
                  <a:schemeClr val="tx1">
                    <a:lumMod val="75000"/>
                    <a:lumOff val="25000"/>
                  </a:schemeClr>
                </a:solidFill>
              </a:rPr>
              <a:t>57. </a:t>
            </a:r>
            <a:r>
              <a:rPr lang="en-US" dirty="0" err="1">
                <a:solidFill>
                  <a:schemeClr val="tx1">
                    <a:lumMod val="75000"/>
                    <a:lumOff val="25000"/>
                  </a:schemeClr>
                </a:solidFill>
              </a:rPr>
              <a:t>Oei</a:t>
            </a:r>
            <a:r>
              <a:rPr lang="en-US" dirty="0">
                <a:solidFill>
                  <a:schemeClr val="tx1">
                    <a:lumMod val="75000"/>
                    <a:lumOff val="25000"/>
                  </a:schemeClr>
                </a:solidFill>
              </a:rPr>
              <a:t> JL, Vento M, Rabi Y, et al. Higher or lower oxygen for delivery room </a:t>
            </a:r>
            <a:r>
              <a:rPr lang="en-US" dirty="0" smtClean="0">
                <a:solidFill>
                  <a:schemeClr val="tx1">
                    <a:lumMod val="75000"/>
                    <a:lumOff val="25000"/>
                  </a:schemeClr>
                </a:solidFill>
              </a:rPr>
              <a:t>resuscitation of </a:t>
            </a:r>
            <a:r>
              <a:rPr lang="en-US" dirty="0">
                <a:solidFill>
                  <a:schemeClr val="tx1">
                    <a:lumMod val="75000"/>
                    <a:lumOff val="25000"/>
                  </a:schemeClr>
                </a:solidFill>
              </a:rPr>
              <a:t>preterm infants below 28 completed weeks gestation: a meta-analysis</a:t>
            </a:r>
            <a:r>
              <a:rPr lang="en-US" dirty="0" smtClean="0">
                <a:solidFill>
                  <a:schemeClr val="tx1">
                    <a:lumMod val="75000"/>
                    <a:lumOff val="25000"/>
                  </a:schemeClr>
                </a:solidFill>
              </a:rPr>
              <a:t>. Arch </a:t>
            </a:r>
            <a:r>
              <a:rPr lang="en-US" dirty="0">
                <a:solidFill>
                  <a:schemeClr val="tx1">
                    <a:lumMod val="75000"/>
                    <a:lumOff val="25000"/>
                  </a:schemeClr>
                </a:solidFill>
              </a:rPr>
              <a:t>Dis Child Fetal Neonatal Ed 2017;102(1):F24–30.</a:t>
            </a:r>
          </a:p>
          <a:p>
            <a:pPr marL="0" indent="0" algn="just" fontAlgn="auto">
              <a:spcAft>
                <a:spcPts val="0"/>
              </a:spcAft>
              <a:buFont typeface="Wingdings 3" charset="2"/>
              <a:buNone/>
              <a:defRPr/>
            </a:pPr>
            <a:r>
              <a:rPr lang="en-US" dirty="0">
                <a:solidFill>
                  <a:schemeClr val="tx1">
                    <a:lumMod val="75000"/>
                    <a:lumOff val="25000"/>
                  </a:schemeClr>
                </a:solidFill>
              </a:rPr>
              <a:t>58. Rabi Y, </a:t>
            </a:r>
            <a:r>
              <a:rPr lang="en-US" dirty="0" err="1">
                <a:solidFill>
                  <a:schemeClr val="tx1">
                    <a:lumMod val="75000"/>
                    <a:lumOff val="25000"/>
                  </a:schemeClr>
                </a:solidFill>
              </a:rPr>
              <a:t>Lodha</a:t>
            </a:r>
            <a:r>
              <a:rPr lang="en-US" dirty="0">
                <a:solidFill>
                  <a:schemeClr val="tx1">
                    <a:lumMod val="75000"/>
                    <a:lumOff val="25000"/>
                  </a:schemeClr>
                </a:solidFill>
              </a:rPr>
              <a:t> A, </a:t>
            </a:r>
            <a:r>
              <a:rPr lang="en-US" dirty="0" err="1">
                <a:solidFill>
                  <a:schemeClr val="tx1">
                    <a:lumMod val="75000"/>
                    <a:lumOff val="25000"/>
                  </a:schemeClr>
                </a:solidFill>
              </a:rPr>
              <a:t>Soraisham</a:t>
            </a:r>
            <a:r>
              <a:rPr lang="en-US" dirty="0">
                <a:solidFill>
                  <a:schemeClr val="tx1">
                    <a:lumMod val="75000"/>
                    <a:lumOff val="25000"/>
                  </a:schemeClr>
                </a:solidFill>
              </a:rPr>
              <a:t> A, et al. Outcomes of preterm infants following </a:t>
            </a:r>
            <a:r>
              <a:rPr lang="en-US" dirty="0" smtClean="0">
                <a:solidFill>
                  <a:schemeClr val="tx1">
                    <a:lumMod val="75000"/>
                    <a:lumOff val="25000"/>
                  </a:schemeClr>
                </a:solidFill>
              </a:rPr>
              <a:t>the introduction </a:t>
            </a:r>
            <a:r>
              <a:rPr lang="en-US" dirty="0">
                <a:solidFill>
                  <a:schemeClr val="tx1">
                    <a:lumMod val="75000"/>
                    <a:lumOff val="25000"/>
                  </a:schemeClr>
                </a:solidFill>
              </a:rPr>
              <a:t>of room air resuscitation. Resuscitation 2015;96:252–9.</a:t>
            </a:r>
          </a:p>
          <a:p>
            <a:pPr marL="0" indent="0" algn="just" fontAlgn="auto">
              <a:spcAft>
                <a:spcPts val="0"/>
              </a:spcAft>
              <a:buFont typeface="Wingdings 3" charset="2"/>
              <a:buNone/>
              <a:defRPr/>
            </a:pPr>
            <a:r>
              <a:rPr lang="pt-BR" dirty="0">
                <a:solidFill>
                  <a:schemeClr val="tx1">
                    <a:lumMod val="75000"/>
                    <a:lumOff val="25000"/>
                  </a:schemeClr>
                </a:solidFill>
              </a:rPr>
              <a:t>59. </a:t>
            </a:r>
            <a:r>
              <a:rPr lang="pt-BR" dirty="0" err="1">
                <a:solidFill>
                  <a:schemeClr val="tx1">
                    <a:lumMod val="75000"/>
                    <a:lumOff val="25000"/>
                  </a:schemeClr>
                </a:solidFill>
              </a:rPr>
              <a:t>Trevisanuto</a:t>
            </a:r>
            <a:r>
              <a:rPr lang="pt-BR" dirty="0">
                <a:solidFill>
                  <a:schemeClr val="tx1">
                    <a:lumMod val="75000"/>
                    <a:lumOff val="25000"/>
                  </a:schemeClr>
                </a:solidFill>
              </a:rPr>
              <a:t> D, </a:t>
            </a:r>
            <a:r>
              <a:rPr lang="pt-BR" dirty="0" err="1">
                <a:solidFill>
                  <a:schemeClr val="tx1">
                    <a:lumMod val="75000"/>
                    <a:lumOff val="25000"/>
                  </a:schemeClr>
                </a:solidFill>
              </a:rPr>
              <a:t>Satariano</a:t>
            </a:r>
            <a:r>
              <a:rPr lang="pt-BR" dirty="0">
                <a:solidFill>
                  <a:schemeClr val="tx1">
                    <a:lumMod val="75000"/>
                    <a:lumOff val="25000"/>
                  </a:schemeClr>
                </a:solidFill>
              </a:rPr>
              <a:t> I, </a:t>
            </a:r>
            <a:r>
              <a:rPr lang="pt-BR" dirty="0" err="1">
                <a:solidFill>
                  <a:schemeClr val="tx1">
                    <a:lumMod val="75000"/>
                    <a:lumOff val="25000"/>
                  </a:schemeClr>
                </a:solidFill>
              </a:rPr>
              <a:t>Doglioni</a:t>
            </a:r>
            <a:r>
              <a:rPr lang="pt-BR" dirty="0">
                <a:solidFill>
                  <a:schemeClr val="tx1">
                    <a:lumMod val="75000"/>
                    <a:lumOff val="25000"/>
                  </a:schemeClr>
                </a:solidFill>
              </a:rPr>
              <a:t> N, et al. </a:t>
            </a:r>
            <a:r>
              <a:rPr lang="pt-BR" dirty="0" err="1">
                <a:solidFill>
                  <a:schemeClr val="tx1">
                    <a:lumMod val="75000"/>
                    <a:lumOff val="25000"/>
                  </a:schemeClr>
                </a:solidFill>
              </a:rPr>
              <a:t>Changes</a:t>
            </a:r>
            <a:r>
              <a:rPr lang="pt-BR" dirty="0">
                <a:solidFill>
                  <a:schemeClr val="tx1">
                    <a:lumMod val="75000"/>
                    <a:lumOff val="25000"/>
                  </a:schemeClr>
                </a:solidFill>
              </a:rPr>
              <a:t> over time in delivery </a:t>
            </a:r>
            <a:r>
              <a:rPr lang="pt-BR" dirty="0" err="1" smtClean="0">
                <a:solidFill>
                  <a:schemeClr val="tx1">
                    <a:lumMod val="75000"/>
                    <a:lumOff val="25000"/>
                  </a:schemeClr>
                </a:solidFill>
              </a:rPr>
              <a:t>room</a:t>
            </a:r>
            <a:r>
              <a:rPr lang="pt-BR" dirty="0" smtClean="0">
                <a:solidFill>
                  <a:schemeClr val="tx1">
                    <a:lumMod val="75000"/>
                    <a:lumOff val="25000"/>
                  </a:schemeClr>
                </a:solidFill>
              </a:rPr>
              <a:t> </a:t>
            </a:r>
            <a:r>
              <a:rPr lang="en-US" dirty="0" smtClean="0">
                <a:solidFill>
                  <a:schemeClr val="tx1">
                    <a:lumMod val="75000"/>
                    <a:lumOff val="25000"/>
                  </a:schemeClr>
                </a:solidFill>
              </a:rPr>
              <a:t>management </a:t>
            </a:r>
            <a:r>
              <a:rPr lang="en-US" dirty="0">
                <a:solidFill>
                  <a:schemeClr val="tx1">
                    <a:lumMod val="75000"/>
                    <a:lumOff val="25000"/>
                  </a:schemeClr>
                </a:solidFill>
              </a:rPr>
              <a:t>of extremely low birth </a:t>
            </a:r>
            <a:r>
              <a:rPr lang="en-US" dirty="0" smtClean="0">
                <a:solidFill>
                  <a:schemeClr val="tx1">
                    <a:lumMod val="75000"/>
                    <a:lumOff val="25000"/>
                  </a:schemeClr>
                </a:solidFill>
              </a:rPr>
              <a:t> weight </a:t>
            </a:r>
            <a:r>
              <a:rPr lang="en-US" dirty="0">
                <a:solidFill>
                  <a:schemeClr val="tx1">
                    <a:lumMod val="75000"/>
                    <a:lumOff val="25000"/>
                  </a:schemeClr>
                </a:solidFill>
              </a:rPr>
              <a:t>infants in Italy. Resuscitation 2014</a:t>
            </a:r>
            <a:r>
              <a:rPr lang="en-US" dirty="0" smtClean="0">
                <a:solidFill>
                  <a:schemeClr val="tx1">
                    <a:lumMod val="75000"/>
                    <a:lumOff val="25000"/>
                  </a:schemeClr>
                </a:solidFill>
              </a:rPr>
              <a:t>; </a:t>
            </a:r>
            <a:r>
              <a:rPr lang="pt-BR" dirty="0" smtClean="0">
                <a:solidFill>
                  <a:schemeClr val="tx1">
                    <a:lumMod val="75000"/>
                    <a:lumOff val="25000"/>
                  </a:schemeClr>
                </a:solidFill>
              </a:rPr>
              <a:t>85:1072–6</a:t>
            </a:r>
            <a:r>
              <a:rPr lang="pt-BR" dirty="0">
                <a:solidFill>
                  <a:schemeClr val="tx1">
                    <a:lumMod val="75000"/>
                    <a:lumOff val="25000"/>
                  </a:schemeClr>
                </a:solidFill>
              </a:rPr>
              <a: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p:nvPr>
        </p:nvSpPr>
        <p:spPr/>
        <p:txBody>
          <a:bodyPr/>
          <a:lstStyle/>
          <a:p>
            <a:r>
              <a:rPr lang="pt-BR" smtClean="0"/>
              <a:t> </a:t>
            </a:r>
          </a:p>
        </p:txBody>
      </p:sp>
      <p:sp>
        <p:nvSpPr>
          <p:cNvPr id="3" name="Espaço Reservado para Conteúdo 2"/>
          <p:cNvSpPr>
            <a:spLocks noGrp="1"/>
          </p:cNvSpPr>
          <p:nvPr>
            <p:ph idx="1"/>
          </p:nvPr>
        </p:nvSpPr>
        <p:spPr>
          <a:xfrm>
            <a:off x="1155700" y="2603500"/>
            <a:ext cx="10512425" cy="4254500"/>
          </a:xfrm>
        </p:spPr>
        <p:txBody>
          <a:bodyPr rtlCol="0">
            <a:normAutofit fontScale="62500" lnSpcReduction="20000"/>
          </a:bodyPr>
          <a:lstStyle/>
          <a:p>
            <a:pPr marL="0" indent="0" fontAlgn="auto">
              <a:spcAft>
                <a:spcPts val="0"/>
              </a:spcAft>
              <a:buFont typeface="Wingdings 3" charset="2"/>
              <a:buNone/>
              <a:defRPr/>
            </a:pPr>
            <a:r>
              <a:rPr lang="pt-BR" dirty="0" smtClean="0">
                <a:solidFill>
                  <a:schemeClr val="tx1">
                    <a:lumMod val="75000"/>
                    <a:lumOff val="25000"/>
                  </a:schemeClr>
                </a:solidFill>
              </a:rPr>
              <a:t>60. </a:t>
            </a:r>
            <a:r>
              <a:rPr lang="pt-BR" dirty="0" err="1" smtClean="0">
                <a:solidFill>
                  <a:schemeClr val="tx1">
                    <a:lumMod val="75000"/>
                    <a:lumOff val="25000"/>
                  </a:schemeClr>
                </a:solidFill>
              </a:rPr>
              <a:t>Pichler</a:t>
            </a:r>
            <a:r>
              <a:rPr lang="pt-BR" dirty="0" smtClean="0">
                <a:solidFill>
                  <a:schemeClr val="tx1">
                    <a:lumMod val="75000"/>
                    <a:lumOff val="25000"/>
                  </a:schemeClr>
                </a:solidFill>
              </a:rPr>
              <a:t> </a:t>
            </a:r>
            <a:r>
              <a:rPr lang="pt-BR" dirty="0">
                <a:solidFill>
                  <a:schemeClr val="tx1">
                    <a:lumMod val="75000"/>
                    <a:lumOff val="25000"/>
                  </a:schemeClr>
                </a:solidFill>
              </a:rPr>
              <a:t>G, </a:t>
            </a:r>
            <a:r>
              <a:rPr lang="pt-BR" dirty="0" err="1">
                <a:solidFill>
                  <a:schemeClr val="tx1">
                    <a:lumMod val="75000"/>
                    <a:lumOff val="25000"/>
                  </a:schemeClr>
                </a:solidFill>
              </a:rPr>
              <a:t>Binder-Heschl</a:t>
            </a:r>
            <a:r>
              <a:rPr lang="pt-BR" dirty="0">
                <a:solidFill>
                  <a:schemeClr val="tx1">
                    <a:lumMod val="75000"/>
                    <a:lumOff val="25000"/>
                  </a:schemeClr>
                </a:solidFill>
              </a:rPr>
              <a:t> C, </a:t>
            </a:r>
            <a:r>
              <a:rPr lang="pt-BR" dirty="0" err="1">
                <a:solidFill>
                  <a:schemeClr val="tx1">
                    <a:lumMod val="75000"/>
                    <a:lumOff val="25000"/>
                  </a:schemeClr>
                </a:solidFill>
              </a:rPr>
              <a:t>Avian</a:t>
            </a:r>
            <a:r>
              <a:rPr lang="pt-BR" dirty="0">
                <a:solidFill>
                  <a:schemeClr val="tx1">
                    <a:lumMod val="75000"/>
                    <a:lumOff val="25000"/>
                  </a:schemeClr>
                </a:solidFill>
              </a:rPr>
              <a:t> A, et al. </a:t>
            </a:r>
            <a:r>
              <a:rPr lang="pt-BR" dirty="0" err="1">
                <a:solidFill>
                  <a:schemeClr val="tx1">
                    <a:lumMod val="75000"/>
                    <a:lumOff val="25000"/>
                  </a:schemeClr>
                </a:solidFill>
              </a:rPr>
              <a:t>Reference</a:t>
            </a:r>
            <a:r>
              <a:rPr lang="pt-BR" dirty="0">
                <a:solidFill>
                  <a:schemeClr val="tx1">
                    <a:lumMod val="75000"/>
                    <a:lumOff val="25000"/>
                  </a:schemeClr>
                </a:solidFill>
              </a:rPr>
              <a:t> ranges for regional </a:t>
            </a:r>
            <a:r>
              <a:rPr lang="pt-BR" dirty="0" smtClean="0">
                <a:solidFill>
                  <a:schemeClr val="tx1">
                    <a:lumMod val="75000"/>
                    <a:lumOff val="25000"/>
                  </a:schemeClr>
                </a:solidFill>
              </a:rPr>
              <a:t>cerebral </a:t>
            </a:r>
            <a:r>
              <a:rPr lang="en-US" dirty="0" smtClean="0">
                <a:solidFill>
                  <a:schemeClr val="tx1">
                    <a:lumMod val="75000"/>
                    <a:lumOff val="25000"/>
                  </a:schemeClr>
                </a:solidFill>
              </a:rPr>
              <a:t>tissue </a:t>
            </a:r>
            <a:r>
              <a:rPr lang="en-US" dirty="0">
                <a:solidFill>
                  <a:schemeClr val="tx1">
                    <a:lumMod val="75000"/>
                    <a:lumOff val="25000"/>
                  </a:schemeClr>
                </a:solidFill>
              </a:rPr>
              <a:t>oxygen saturation and fractional oxygen extraction in neonates </a:t>
            </a:r>
            <a:r>
              <a:rPr lang="en-US" dirty="0" smtClean="0">
                <a:solidFill>
                  <a:schemeClr val="tx1">
                    <a:lumMod val="75000"/>
                    <a:lumOff val="25000"/>
                  </a:schemeClr>
                </a:solidFill>
              </a:rPr>
              <a:t>during  immediate </a:t>
            </a:r>
            <a:r>
              <a:rPr lang="en-US" dirty="0">
                <a:solidFill>
                  <a:schemeClr val="tx1">
                    <a:lumMod val="75000"/>
                    <a:lumOff val="25000"/>
                  </a:schemeClr>
                </a:solidFill>
              </a:rPr>
              <a:t>transition after birth. J </a:t>
            </a:r>
            <a:r>
              <a:rPr lang="en-US" dirty="0" err="1">
                <a:solidFill>
                  <a:schemeClr val="tx1">
                    <a:lumMod val="75000"/>
                    <a:lumOff val="25000"/>
                  </a:schemeClr>
                </a:solidFill>
              </a:rPr>
              <a:t>Pediatr</a:t>
            </a:r>
            <a:r>
              <a:rPr lang="en-US" dirty="0">
                <a:solidFill>
                  <a:schemeClr val="tx1">
                    <a:lumMod val="75000"/>
                    <a:lumOff val="25000"/>
                  </a:schemeClr>
                </a:solidFill>
              </a:rPr>
              <a:t> 2013;163:1558–63.</a:t>
            </a:r>
          </a:p>
          <a:p>
            <a:pPr marL="0" indent="0" fontAlgn="auto">
              <a:spcAft>
                <a:spcPts val="0"/>
              </a:spcAft>
              <a:buFont typeface="Wingdings 3" charset="2"/>
              <a:buNone/>
              <a:defRPr/>
            </a:pPr>
            <a:r>
              <a:rPr lang="pt-BR" dirty="0">
                <a:solidFill>
                  <a:schemeClr val="tx1">
                    <a:lumMod val="75000"/>
                    <a:lumOff val="25000"/>
                  </a:schemeClr>
                </a:solidFill>
              </a:rPr>
              <a:t>61. </a:t>
            </a:r>
            <a:r>
              <a:rPr lang="pt-BR" dirty="0" err="1">
                <a:solidFill>
                  <a:schemeClr val="tx1">
                    <a:lumMod val="75000"/>
                    <a:lumOff val="25000"/>
                  </a:schemeClr>
                </a:solidFill>
              </a:rPr>
              <a:t>Baik</a:t>
            </a:r>
            <a:r>
              <a:rPr lang="pt-BR" dirty="0">
                <a:solidFill>
                  <a:schemeClr val="tx1">
                    <a:lumMod val="75000"/>
                    <a:lumOff val="25000"/>
                  </a:schemeClr>
                </a:solidFill>
              </a:rPr>
              <a:t> N, </a:t>
            </a:r>
            <a:r>
              <a:rPr lang="pt-BR" dirty="0" err="1">
                <a:solidFill>
                  <a:schemeClr val="tx1">
                    <a:lumMod val="75000"/>
                    <a:lumOff val="25000"/>
                  </a:schemeClr>
                </a:solidFill>
              </a:rPr>
              <a:t>Urlesberger</a:t>
            </a:r>
            <a:r>
              <a:rPr lang="pt-BR" dirty="0">
                <a:solidFill>
                  <a:schemeClr val="tx1">
                    <a:lumMod val="75000"/>
                    <a:lumOff val="25000"/>
                  </a:schemeClr>
                </a:solidFill>
              </a:rPr>
              <a:t> B, </a:t>
            </a:r>
            <a:r>
              <a:rPr lang="pt-BR" dirty="0" err="1">
                <a:solidFill>
                  <a:schemeClr val="tx1">
                    <a:lumMod val="75000"/>
                    <a:lumOff val="25000"/>
                  </a:schemeClr>
                </a:solidFill>
              </a:rPr>
              <a:t>Schwaberger</a:t>
            </a:r>
            <a:r>
              <a:rPr lang="pt-BR" dirty="0">
                <a:solidFill>
                  <a:schemeClr val="tx1">
                    <a:lumMod val="75000"/>
                    <a:lumOff val="25000"/>
                  </a:schemeClr>
                </a:solidFill>
              </a:rPr>
              <a:t> B, et al. </a:t>
            </a:r>
            <a:r>
              <a:rPr lang="pt-BR" dirty="0" err="1">
                <a:solidFill>
                  <a:schemeClr val="tx1">
                    <a:lumMod val="75000"/>
                    <a:lumOff val="25000"/>
                  </a:schemeClr>
                </a:solidFill>
              </a:rPr>
              <a:t>Reference</a:t>
            </a:r>
            <a:r>
              <a:rPr lang="pt-BR" dirty="0">
                <a:solidFill>
                  <a:schemeClr val="tx1">
                    <a:lumMod val="75000"/>
                    <a:lumOff val="25000"/>
                  </a:schemeClr>
                </a:solidFill>
              </a:rPr>
              <a:t> ranges for cerebral </a:t>
            </a:r>
            <a:r>
              <a:rPr lang="pt-BR" dirty="0" err="1" smtClean="0">
                <a:solidFill>
                  <a:schemeClr val="tx1">
                    <a:lumMod val="75000"/>
                    <a:lumOff val="25000"/>
                  </a:schemeClr>
                </a:solidFill>
              </a:rPr>
              <a:t>tissue</a:t>
            </a:r>
            <a:r>
              <a:rPr lang="pt-BR" dirty="0" smtClean="0">
                <a:solidFill>
                  <a:schemeClr val="tx1">
                    <a:lumMod val="75000"/>
                    <a:lumOff val="25000"/>
                  </a:schemeClr>
                </a:solidFill>
              </a:rPr>
              <a:t> </a:t>
            </a:r>
            <a:r>
              <a:rPr lang="en-US" dirty="0" smtClean="0">
                <a:solidFill>
                  <a:schemeClr val="tx1">
                    <a:lumMod val="75000"/>
                    <a:lumOff val="25000"/>
                  </a:schemeClr>
                </a:solidFill>
              </a:rPr>
              <a:t>oxygen </a:t>
            </a:r>
            <a:r>
              <a:rPr lang="en-US" dirty="0">
                <a:solidFill>
                  <a:schemeClr val="tx1">
                    <a:lumMod val="75000"/>
                    <a:lumOff val="25000"/>
                  </a:schemeClr>
                </a:solidFill>
              </a:rPr>
              <a:t>saturation index in term neonates during immediate neonatal </a:t>
            </a:r>
            <a:r>
              <a:rPr lang="en-US" dirty="0" smtClean="0">
                <a:solidFill>
                  <a:schemeClr val="tx1">
                    <a:lumMod val="75000"/>
                    <a:lumOff val="25000"/>
                  </a:schemeClr>
                </a:solidFill>
              </a:rPr>
              <a:t>transition  </a:t>
            </a:r>
            <a:r>
              <a:rPr lang="pt-BR" dirty="0" err="1" smtClean="0">
                <a:solidFill>
                  <a:schemeClr val="tx1">
                    <a:lumMod val="75000"/>
                    <a:lumOff val="25000"/>
                  </a:schemeClr>
                </a:solidFill>
              </a:rPr>
              <a:t>after</a:t>
            </a:r>
            <a:r>
              <a:rPr lang="pt-BR" dirty="0" smtClean="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Neonatology</a:t>
            </a:r>
            <a:r>
              <a:rPr lang="pt-BR" dirty="0">
                <a:solidFill>
                  <a:schemeClr val="tx1">
                    <a:lumMod val="75000"/>
                    <a:lumOff val="25000"/>
                  </a:schemeClr>
                </a:solidFill>
              </a:rPr>
              <a:t> 2015;108:283–6.</a:t>
            </a:r>
          </a:p>
          <a:p>
            <a:pPr marL="0" indent="0" fontAlgn="auto">
              <a:spcAft>
                <a:spcPts val="0"/>
              </a:spcAft>
              <a:buFont typeface="Wingdings 3" charset="2"/>
              <a:buNone/>
              <a:defRPr/>
            </a:pPr>
            <a:r>
              <a:rPr lang="pt-BR" dirty="0">
                <a:solidFill>
                  <a:schemeClr val="tx1">
                    <a:lumMod val="75000"/>
                    <a:lumOff val="25000"/>
                  </a:schemeClr>
                </a:solidFill>
              </a:rPr>
              <a:t>62. </a:t>
            </a:r>
            <a:r>
              <a:rPr lang="pt-BR" dirty="0" err="1">
                <a:solidFill>
                  <a:schemeClr val="tx1">
                    <a:lumMod val="75000"/>
                    <a:lumOff val="25000"/>
                  </a:schemeClr>
                </a:solidFill>
              </a:rPr>
              <a:t>Mian</a:t>
            </a:r>
            <a:r>
              <a:rPr lang="pt-BR" dirty="0">
                <a:solidFill>
                  <a:schemeClr val="tx1">
                    <a:lumMod val="75000"/>
                    <a:lumOff val="25000"/>
                  </a:schemeClr>
                </a:solidFill>
              </a:rPr>
              <a:t> QN, </a:t>
            </a:r>
            <a:r>
              <a:rPr lang="pt-BR" dirty="0" err="1">
                <a:solidFill>
                  <a:schemeClr val="tx1">
                    <a:lumMod val="75000"/>
                    <a:lumOff val="25000"/>
                  </a:schemeClr>
                </a:solidFill>
              </a:rPr>
              <a:t>Pichler</a:t>
            </a:r>
            <a:r>
              <a:rPr lang="pt-BR" dirty="0">
                <a:solidFill>
                  <a:schemeClr val="tx1">
                    <a:lumMod val="75000"/>
                    <a:lumOff val="25000"/>
                  </a:schemeClr>
                </a:solidFill>
              </a:rPr>
              <a:t> G, </a:t>
            </a:r>
            <a:r>
              <a:rPr lang="pt-BR" dirty="0" err="1">
                <a:solidFill>
                  <a:schemeClr val="tx1">
                    <a:lumMod val="75000"/>
                    <a:lumOff val="25000"/>
                  </a:schemeClr>
                </a:solidFill>
              </a:rPr>
              <a:t>Binder-Heschl</a:t>
            </a:r>
            <a:r>
              <a:rPr lang="pt-BR" dirty="0">
                <a:solidFill>
                  <a:schemeClr val="tx1">
                    <a:lumMod val="75000"/>
                    <a:lumOff val="25000"/>
                  </a:schemeClr>
                </a:solidFill>
              </a:rPr>
              <a:t> C, et al. </a:t>
            </a:r>
            <a:r>
              <a:rPr lang="pt-BR" dirty="0" err="1">
                <a:solidFill>
                  <a:schemeClr val="tx1">
                    <a:lumMod val="75000"/>
                    <a:lumOff val="25000"/>
                  </a:schemeClr>
                </a:solidFill>
              </a:rPr>
              <a:t>Tidal</a:t>
            </a:r>
            <a:r>
              <a:rPr lang="pt-BR" dirty="0">
                <a:solidFill>
                  <a:schemeClr val="tx1">
                    <a:lumMod val="75000"/>
                    <a:lumOff val="25000"/>
                  </a:schemeClr>
                </a:solidFill>
              </a:rPr>
              <a:t> volumes in </a:t>
            </a:r>
            <a:r>
              <a:rPr lang="pt-BR" dirty="0" err="1" smtClean="0">
                <a:solidFill>
                  <a:schemeClr val="tx1">
                    <a:lumMod val="75000"/>
                    <a:lumOff val="25000"/>
                  </a:schemeClr>
                </a:solidFill>
              </a:rPr>
              <a:t>spontaneously</a:t>
            </a:r>
            <a:r>
              <a:rPr lang="pt-BR" dirty="0" smtClean="0">
                <a:solidFill>
                  <a:schemeClr val="tx1">
                    <a:lumMod val="75000"/>
                    <a:lumOff val="25000"/>
                  </a:schemeClr>
                </a:solidFill>
              </a:rPr>
              <a:t> </a:t>
            </a:r>
            <a:r>
              <a:rPr lang="en-US" dirty="0" smtClean="0">
                <a:solidFill>
                  <a:schemeClr val="tx1">
                    <a:lumMod val="75000"/>
                    <a:lumOff val="25000"/>
                  </a:schemeClr>
                </a:solidFill>
              </a:rPr>
              <a:t>breathing </a:t>
            </a:r>
            <a:r>
              <a:rPr lang="en-US" dirty="0">
                <a:solidFill>
                  <a:schemeClr val="tx1">
                    <a:lumMod val="75000"/>
                    <a:lumOff val="25000"/>
                  </a:schemeClr>
                </a:solidFill>
              </a:rPr>
              <a:t>preterm infants supported with continuous positive airway pressure</a:t>
            </a:r>
            <a:r>
              <a:rPr lang="en-US" dirty="0" smtClean="0">
                <a:solidFill>
                  <a:schemeClr val="tx1">
                    <a:lumMod val="75000"/>
                    <a:lumOff val="25000"/>
                  </a:schemeClr>
                </a:solidFill>
              </a:rPr>
              <a:t>. </a:t>
            </a:r>
            <a:r>
              <a:rPr lang="pt-BR" dirty="0" smtClean="0">
                <a:solidFill>
                  <a:schemeClr val="tx1">
                    <a:lumMod val="75000"/>
                    <a:lumOff val="25000"/>
                  </a:schemeClr>
                </a:solidFill>
              </a:rPr>
              <a:t>J </a:t>
            </a:r>
            <a:r>
              <a:rPr lang="pt-BR" dirty="0" err="1">
                <a:solidFill>
                  <a:schemeClr val="tx1">
                    <a:lumMod val="75000"/>
                    <a:lumOff val="25000"/>
                  </a:schemeClr>
                </a:solidFill>
              </a:rPr>
              <a:t>Pediatr</a:t>
            </a:r>
            <a:r>
              <a:rPr lang="pt-BR" dirty="0">
                <a:solidFill>
                  <a:schemeClr val="tx1">
                    <a:lumMod val="75000"/>
                    <a:lumOff val="25000"/>
                  </a:schemeClr>
                </a:solidFill>
              </a:rPr>
              <a:t> 2014;165:702–6.e1.</a:t>
            </a:r>
          </a:p>
          <a:p>
            <a:pPr marL="0" indent="0" fontAlgn="auto">
              <a:spcAft>
                <a:spcPts val="0"/>
              </a:spcAft>
              <a:buFont typeface="Wingdings 3" charset="2"/>
              <a:buNone/>
              <a:defRPr/>
            </a:pPr>
            <a:r>
              <a:rPr lang="en-US" dirty="0">
                <a:solidFill>
                  <a:schemeClr val="tx1">
                    <a:lumMod val="75000"/>
                    <a:lumOff val="25000"/>
                  </a:schemeClr>
                </a:solidFill>
              </a:rPr>
              <a:t>63. </a:t>
            </a:r>
            <a:r>
              <a:rPr lang="en-US" dirty="0" err="1">
                <a:solidFill>
                  <a:schemeClr val="tx1">
                    <a:lumMod val="75000"/>
                    <a:lumOff val="25000"/>
                  </a:schemeClr>
                </a:solidFill>
              </a:rPr>
              <a:t>Pichler</a:t>
            </a:r>
            <a:r>
              <a:rPr lang="en-US" dirty="0">
                <a:solidFill>
                  <a:schemeClr val="tx1">
                    <a:lumMod val="75000"/>
                    <a:lumOff val="25000"/>
                  </a:schemeClr>
                </a:solidFill>
              </a:rPr>
              <a:t> G, Cheung P-Y, Binder-</a:t>
            </a:r>
            <a:r>
              <a:rPr lang="en-US" dirty="0" err="1">
                <a:solidFill>
                  <a:schemeClr val="tx1">
                    <a:lumMod val="75000"/>
                    <a:lumOff val="25000"/>
                  </a:schemeClr>
                </a:solidFill>
              </a:rPr>
              <a:t>Heschl</a:t>
            </a:r>
            <a:r>
              <a:rPr lang="en-US" dirty="0">
                <a:solidFill>
                  <a:schemeClr val="tx1">
                    <a:lumMod val="75000"/>
                    <a:lumOff val="25000"/>
                  </a:schemeClr>
                </a:solidFill>
              </a:rPr>
              <a:t> C, et al. Time course study of blood </a:t>
            </a:r>
            <a:r>
              <a:rPr lang="en-US" dirty="0" smtClean="0">
                <a:solidFill>
                  <a:schemeClr val="tx1">
                    <a:lumMod val="75000"/>
                    <a:lumOff val="25000"/>
                  </a:schemeClr>
                </a:solidFill>
              </a:rPr>
              <a:t>pressure in </a:t>
            </a:r>
            <a:r>
              <a:rPr lang="en-US" dirty="0">
                <a:solidFill>
                  <a:schemeClr val="tx1">
                    <a:lumMod val="75000"/>
                    <a:lumOff val="25000"/>
                  </a:schemeClr>
                </a:solidFill>
              </a:rPr>
              <a:t>term and preterm infants immediately after birth. </a:t>
            </a:r>
            <a:r>
              <a:rPr lang="en-US" dirty="0" err="1">
                <a:solidFill>
                  <a:schemeClr val="tx1">
                    <a:lumMod val="75000"/>
                    <a:lumOff val="25000"/>
                  </a:schemeClr>
                </a:solidFill>
              </a:rPr>
              <a:t>PLoS</a:t>
            </a:r>
            <a:r>
              <a:rPr lang="en-US" dirty="0">
                <a:solidFill>
                  <a:schemeClr val="tx1">
                    <a:lumMod val="75000"/>
                    <a:lumOff val="25000"/>
                  </a:schemeClr>
                </a:solidFill>
              </a:rPr>
              <a:t> One 2014;9</a:t>
            </a:r>
            <a:r>
              <a:rPr lang="en-US" dirty="0" smtClean="0">
                <a:solidFill>
                  <a:schemeClr val="tx1">
                    <a:lumMod val="75000"/>
                    <a:lumOff val="25000"/>
                  </a:schemeClr>
                </a:solidFill>
              </a:rPr>
              <a:t>: </a:t>
            </a:r>
            <a:r>
              <a:rPr lang="pt-BR" dirty="0" smtClean="0">
                <a:solidFill>
                  <a:schemeClr val="tx1">
                    <a:lumMod val="75000"/>
                    <a:lumOff val="25000"/>
                  </a:schemeClr>
                </a:solidFill>
              </a:rPr>
              <a:t>e114504</a:t>
            </a:r>
            <a:r>
              <a:rPr lang="pt-BR" dirty="0">
                <a:solidFill>
                  <a:schemeClr val="tx1">
                    <a:lumMod val="75000"/>
                    <a:lumOff val="25000"/>
                  </a:schemeClr>
                </a:solidFill>
              </a:rPr>
              <a:t>.</a:t>
            </a:r>
          </a:p>
          <a:p>
            <a:pPr marL="0" indent="0" fontAlgn="auto">
              <a:spcAft>
                <a:spcPts val="0"/>
              </a:spcAft>
              <a:buFont typeface="Wingdings 3" charset="2"/>
              <a:buNone/>
              <a:defRPr/>
            </a:pPr>
            <a:r>
              <a:rPr lang="en-US" dirty="0">
                <a:solidFill>
                  <a:schemeClr val="tx1">
                    <a:lumMod val="75000"/>
                    <a:lumOff val="25000"/>
                  </a:schemeClr>
                </a:solidFill>
              </a:rPr>
              <a:t>64. van </a:t>
            </a:r>
            <a:r>
              <a:rPr lang="en-US" dirty="0" err="1">
                <a:solidFill>
                  <a:schemeClr val="tx1">
                    <a:lumMod val="75000"/>
                    <a:lumOff val="25000"/>
                  </a:schemeClr>
                </a:solidFill>
              </a:rPr>
              <a:t>Os</a:t>
            </a:r>
            <a:r>
              <a:rPr lang="en-US" dirty="0">
                <a:solidFill>
                  <a:schemeClr val="tx1">
                    <a:lumMod val="75000"/>
                    <a:lumOff val="25000"/>
                  </a:schemeClr>
                </a:solidFill>
              </a:rPr>
              <a:t> S, Cheung P-Y, </a:t>
            </a:r>
            <a:r>
              <a:rPr lang="en-US" dirty="0" err="1">
                <a:solidFill>
                  <a:schemeClr val="tx1">
                    <a:lumMod val="75000"/>
                    <a:lumOff val="25000"/>
                  </a:schemeClr>
                </a:solidFill>
              </a:rPr>
              <a:t>Pichler</a:t>
            </a:r>
            <a:r>
              <a:rPr lang="en-US" dirty="0">
                <a:solidFill>
                  <a:schemeClr val="tx1">
                    <a:lumMod val="75000"/>
                    <a:lumOff val="25000"/>
                  </a:schemeClr>
                </a:solidFill>
              </a:rPr>
              <a:t> G, et al. Exhaled carbon dioxide can be used </a:t>
            </a:r>
            <a:r>
              <a:rPr lang="en-US" dirty="0" smtClean="0">
                <a:solidFill>
                  <a:schemeClr val="tx1">
                    <a:lumMod val="75000"/>
                    <a:lumOff val="25000"/>
                  </a:schemeClr>
                </a:solidFill>
              </a:rPr>
              <a:t>to guide </a:t>
            </a:r>
            <a:r>
              <a:rPr lang="en-US" dirty="0">
                <a:solidFill>
                  <a:schemeClr val="tx1">
                    <a:lumMod val="75000"/>
                    <a:lumOff val="25000"/>
                  </a:schemeClr>
                </a:solidFill>
              </a:rPr>
              <a:t>respiratory support in the delivery room. </a:t>
            </a:r>
            <a:r>
              <a:rPr lang="en-US" dirty="0" err="1">
                <a:solidFill>
                  <a:schemeClr val="tx1">
                    <a:lumMod val="75000"/>
                    <a:lumOff val="25000"/>
                  </a:schemeClr>
                </a:solidFill>
              </a:rPr>
              <a:t>Acta</a:t>
            </a:r>
            <a:r>
              <a:rPr lang="en-US" dirty="0">
                <a:solidFill>
                  <a:schemeClr val="tx1">
                    <a:lumMod val="75000"/>
                    <a:lumOff val="25000"/>
                  </a:schemeClr>
                </a:solidFill>
              </a:rPr>
              <a:t> </a:t>
            </a:r>
            <a:r>
              <a:rPr lang="en-US" dirty="0" err="1">
                <a:solidFill>
                  <a:schemeClr val="tx1">
                    <a:lumMod val="75000"/>
                    <a:lumOff val="25000"/>
                  </a:schemeClr>
                </a:solidFill>
              </a:rPr>
              <a:t>Paediatr</a:t>
            </a:r>
            <a:r>
              <a:rPr lang="en-US" dirty="0">
                <a:solidFill>
                  <a:schemeClr val="tx1">
                    <a:lumMod val="75000"/>
                    <a:lumOff val="25000"/>
                  </a:schemeClr>
                </a:solidFill>
              </a:rPr>
              <a:t> 2014;103</a:t>
            </a:r>
            <a:r>
              <a:rPr lang="en-US" dirty="0" smtClean="0">
                <a:solidFill>
                  <a:schemeClr val="tx1">
                    <a:lumMod val="75000"/>
                    <a:lumOff val="25000"/>
                  </a:schemeClr>
                </a:solidFill>
              </a:rPr>
              <a:t>: </a:t>
            </a:r>
            <a:r>
              <a:rPr lang="pt-BR" dirty="0" smtClean="0">
                <a:solidFill>
                  <a:schemeClr val="tx1">
                    <a:lumMod val="75000"/>
                    <a:lumOff val="25000"/>
                  </a:schemeClr>
                </a:solidFill>
              </a:rPr>
              <a:t>796–806</a:t>
            </a:r>
            <a:r>
              <a:rPr lang="pt-BR" dirty="0">
                <a:solidFill>
                  <a:schemeClr val="tx1">
                    <a:lumMod val="75000"/>
                    <a:lumOff val="25000"/>
                  </a:schemeClr>
                </a:solidFill>
              </a:rPr>
              <a:t>.</a:t>
            </a:r>
          </a:p>
          <a:p>
            <a:pPr marL="0" indent="0" fontAlgn="auto">
              <a:spcAft>
                <a:spcPts val="0"/>
              </a:spcAft>
              <a:buFont typeface="Wingdings 3" charset="2"/>
              <a:buNone/>
              <a:defRPr/>
            </a:pPr>
            <a:r>
              <a:rPr lang="en-US" dirty="0">
                <a:solidFill>
                  <a:schemeClr val="tx1">
                    <a:lumMod val="75000"/>
                    <a:lumOff val="25000"/>
                  </a:schemeClr>
                </a:solidFill>
              </a:rPr>
              <a:t>65. Dawson JA, </a:t>
            </a:r>
            <a:r>
              <a:rPr lang="en-US" dirty="0" err="1">
                <a:solidFill>
                  <a:schemeClr val="tx1">
                    <a:lumMod val="75000"/>
                    <a:lumOff val="25000"/>
                  </a:schemeClr>
                </a:solidFill>
              </a:rPr>
              <a:t>Kamlin</a:t>
            </a:r>
            <a:r>
              <a:rPr lang="en-US" dirty="0">
                <a:solidFill>
                  <a:schemeClr val="tx1">
                    <a:lumMod val="75000"/>
                    <a:lumOff val="25000"/>
                  </a:schemeClr>
                </a:solidFill>
              </a:rPr>
              <a:t> COF, Vento M, et al. Defining the reference range for </a:t>
            </a:r>
            <a:r>
              <a:rPr lang="en-US" dirty="0" smtClean="0">
                <a:solidFill>
                  <a:schemeClr val="tx1">
                    <a:lumMod val="75000"/>
                    <a:lumOff val="25000"/>
                  </a:schemeClr>
                </a:solidFill>
              </a:rPr>
              <a:t>oxygen saturation </a:t>
            </a:r>
            <a:r>
              <a:rPr lang="en-US" dirty="0">
                <a:solidFill>
                  <a:schemeClr val="tx1">
                    <a:lumMod val="75000"/>
                    <a:lumOff val="25000"/>
                  </a:schemeClr>
                </a:solidFill>
              </a:rPr>
              <a:t>for infants after birth. Pediatrics 2010;125:e1340–7.</a:t>
            </a:r>
          </a:p>
          <a:p>
            <a:pPr marL="0" indent="0" fontAlgn="auto">
              <a:spcAft>
                <a:spcPts val="0"/>
              </a:spcAft>
              <a:buFont typeface="Wingdings 3" charset="2"/>
              <a:buNone/>
              <a:defRPr/>
            </a:pPr>
            <a:r>
              <a:rPr lang="pt-BR" dirty="0">
                <a:solidFill>
                  <a:schemeClr val="tx1">
                    <a:lumMod val="75000"/>
                    <a:lumOff val="25000"/>
                  </a:schemeClr>
                </a:solidFill>
              </a:rPr>
              <a:t>66. </a:t>
            </a:r>
            <a:r>
              <a:rPr lang="pt-BR" dirty="0" err="1">
                <a:solidFill>
                  <a:schemeClr val="tx1">
                    <a:lumMod val="75000"/>
                    <a:lumOff val="25000"/>
                  </a:schemeClr>
                </a:solidFill>
              </a:rPr>
              <a:t>Perlman</a:t>
            </a:r>
            <a:r>
              <a:rPr lang="pt-BR" dirty="0">
                <a:solidFill>
                  <a:schemeClr val="tx1">
                    <a:lumMod val="75000"/>
                    <a:lumOff val="25000"/>
                  </a:schemeClr>
                </a:solidFill>
              </a:rPr>
              <a:t> J, </a:t>
            </a:r>
            <a:r>
              <a:rPr lang="pt-BR" dirty="0" err="1">
                <a:solidFill>
                  <a:schemeClr val="tx1">
                    <a:lumMod val="75000"/>
                    <a:lumOff val="25000"/>
                  </a:schemeClr>
                </a:solidFill>
              </a:rPr>
              <a:t>Wyllie</a:t>
            </a:r>
            <a:r>
              <a:rPr lang="pt-BR" dirty="0">
                <a:solidFill>
                  <a:schemeClr val="tx1">
                    <a:lumMod val="75000"/>
                    <a:lumOff val="25000"/>
                  </a:schemeClr>
                </a:solidFill>
              </a:rPr>
              <a:t> JP, </a:t>
            </a:r>
            <a:r>
              <a:rPr lang="pt-BR" dirty="0" err="1">
                <a:solidFill>
                  <a:schemeClr val="tx1">
                    <a:lumMod val="75000"/>
                    <a:lumOff val="25000"/>
                  </a:schemeClr>
                </a:solidFill>
              </a:rPr>
              <a:t>Kattwinkel</a:t>
            </a:r>
            <a:r>
              <a:rPr lang="pt-BR" dirty="0">
                <a:solidFill>
                  <a:schemeClr val="tx1">
                    <a:lumMod val="75000"/>
                    <a:lumOff val="25000"/>
                  </a:schemeClr>
                </a:solidFill>
              </a:rPr>
              <a:t> J, et al. </a:t>
            </a:r>
            <a:r>
              <a:rPr lang="pt-BR" dirty="0" err="1">
                <a:solidFill>
                  <a:schemeClr val="tx1">
                    <a:lumMod val="75000"/>
                    <a:lumOff val="25000"/>
                  </a:schemeClr>
                </a:solidFill>
              </a:rPr>
              <a:t>Part</a:t>
            </a:r>
            <a:r>
              <a:rPr lang="pt-BR" dirty="0">
                <a:solidFill>
                  <a:schemeClr val="tx1">
                    <a:lumMod val="75000"/>
                    <a:lumOff val="25000"/>
                  </a:schemeClr>
                </a:solidFill>
              </a:rPr>
              <a:t> 11: neonatal </a:t>
            </a:r>
            <a:r>
              <a:rPr lang="pt-BR" dirty="0" err="1">
                <a:solidFill>
                  <a:schemeClr val="tx1">
                    <a:lumMod val="75000"/>
                    <a:lumOff val="25000"/>
                  </a:schemeClr>
                </a:solidFill>
              </a:rPr>
              <a:t>resuscitation</a:t>
            </a:r>
            <a:r>
              <a:rPr lang="pt-BR" dirty="0">
                <a:solidFill>
                  <a:schemeClr val="tx1">
                    <a:lumMod val="75000"/>
                    <a:lumOff val="25000"/>
                  </a:schemeClr>
                </a:solidFill>
              </a:rPr>
              <a:t>: 2010 </a:t>
            </a:r>
            <a:r>
              <a:rPr lang="pt-BR" dirty="0" err="1" smtClean="0">
                <a:solidFill>
                  <a:schemeClr val="tx1">
                    <a:lumMod val="75000"/>
                    <a:lumOff val="25000"/>
                  </a:schemeClr>
                </a:solidFill>
              </a:rPr>
              <a:t>International</a:t>
            </a:r>
            <a:r>
              <a:rPr lang="pt-BR" dirty="0" smtClean="0">
                <a:solidFill>
                  <a:schemeClr val="tx1">
                    <a:lumMod val="75000"/>
                    <a:lumOff val="25000"/>
                  </a:schemeClr>
                </a:solidFill>
              </a:rPr>
              <a:t> </a:t>
            </a:r>
            <a:r>
              <a:rPr lang="en-US" dirty="0" smtClean="0">
                <a:solidFill>
                  <a:schemeClr val="tx1">
                    <a:lumMod val="75000"/>
                    <a:lumOff val="25000"/>
                  </a:schemeClr>
                </a:solidFill>
              </a:rPr>
              <a:t>consensus </a:t>
            </a:r>
            <a:r>
              <a:rPr lang="en-US" dirty="0">
                <a:solidFill>
                  <a:schemeClr val="tx1">
                    <a:lumMod val="75000"/>
                    <a:lumOff val="25000"/>
                  </a:schemeClr>
                </a:solidFill>
              </a:rPr>
              <a:t>on cardiopulmonary resuscitation and emergency </a:t>
            </a:r>
            <a:r>
              <a:rPr lang="en-US" dirty="0" smtClean="0">
                <a:solidFill>
                  <a:schemeClr val="tx1">
                    <a:lumMod val="75000"/>
                    <a:lumOff val="25000"/>
                  </a:schemeClr>
                </a:solidFill>
              </a:rPr>
              <a:t>cardiovascular care </a:t>
            </a:r>
            <a:r>
              <a:rPr lang="en-US" dirty="0">
                <a:solidFill>
                  <a:schemeClr val="tx1">
                    <a:lumMod val="75000"/>
                    <a:lumOff val="25000"/>
                  </a:schemeClr>
                </a:solidFill>
              </a:rPr>
              <a:t>science with treatment recommendations. Circulation </a:t>
            </a:r>
            <a:r>
              <a:rPr lang="en-US" dirty="0" smtClean="0">
                <a:solidFill>
                  <a:schemeClr val="tx1">
                    <a:lumMod val="75000"/>
                    <a:lumOff val="25000"/>
                  </a:schemeClr>
                </a:solidFill>
              </a:rPr>
              <a:t>2010; </a:t>
            </a:r>
            <a:r>
              <a:rPr lang="pt-BR" dirty="0" smtClean="0">
                <a:solidFill>
                  <a:schemeClr val="tx1">
                    <a:lumMod val="75000"/>
                    <a:lumOff val="25000"/>
                  </a:schemeClr>
                </a:solidFill>
              </a:rPr>
              <a:t>122(16 </a:t>
            </a:r>
            <a:r>
              <a:rPr lang="pt-BR" dirty="0" err="1">
                <a:solidFill>
                  <a:schemeClr val="tx1">
                    <a:lumMod val="75000"/>
                    <a:lumOff val="25000"/>
                  </a:schemeClr>
                </a:solidFill>
              </a:rPr>
              <a:t>Suppl</a:t>
            </a:r>
            <a:r>
              <a:rPr lang="pt-BR" dirty="0">
                <a:solidFill>
                  <a:schemeClr val="tx1">
                    <a:lumMod val="75000"/>
                    <a:lumOff val="25000"/>
                  </a:schemeClr>
                </a:solidFill>
              </a:rPr>
              <a:t> 2):S516–38.</a:t>
            </a:r>
          </a:p>
          <a:p>
            <a:pPr marL="0" indent="0" fontAlgn="auto">
              <a:spcAft>
                <a:spcPts val="0"/>
              </a:spcAft>
              <a:buFont typeface="Wingdings 3" charset="2"/>
              <a:buNone/>
              <a:defRPr/>
            </a:pPr>
            <a:r>
              <a:rPr lang="pt-BR" dirty="0">
                <a:solidFill>
                  <a:schemeClr val="tx1">
                    <a:lumMod val="75000"/>
                    <a:lumOff val="25000"/>
                  </a:schemeClr>
                </a:solidFill>
              </a:rPr>
              <a:t>67. </a:t>
            </a:r>
            <a:r>
              <a:rPr lang="pt-BR" dirty="0" err="1">
                <a:solidFill>
                  <a:schemeClr val="tx1">
                    <a:lumMod val="75000"/>
                    <a:lumOff val="25000"/>
                  </a:schemeClr>
                </a:solidFill>
              </a:rPr>
              <a:t>Yam</a:t>
            </a:r>
            <a:r>
              <a:rPr lang="pt-BR" dirty="0">
                <a:solidFill>
                  <a:schemeClr val="tx1">
                    <a:lumMod val="75000"/>
                    <a:lumOff val="25000"/>
                  </a:schemeClr>
                </a:solidFill>
              </a:rPr>
              <a:t> CH, Dawson JA,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et al. Heart rate </a:t>
            </a:r>
            <a:r>
              <a:rPr lang="pt-BR" dirty="0" err="1">
                <a:solidFill>
                  <a:schemeClr val="tx1">
                    <a:lumMod val="75000"/>
                    <a:lumOff val="25000"/>
                  </a:schemeClr>
                </a:solidFill>
              </a:rPr>
              <a:t>changes</a:t>
            </a:r>
            <a:r>
              <a:rPr lang="pt-BR" dirty="0">
                <a:solidFill>
                  <a:schemeClr val="tx1">
                    <a:lumMod val="75000"/>
                    <a:lumOff val="25000"/>
                  </a:schemeClr>
                </a:solidFill>
              </a:rPr>
              <a:t> </a:t>
            </a:r>
            <a:r>
              <a:rPr lang="pt-BR" dirty="0" err="1">
                <a:solidFill>
                  <a:schemeClr val="tx1">
                    <a:lumMod val="75000"/>
                    <a:lumOff val="25000"/>
                  </a:schemeClr>
                </a:solidFill>
              </a:rPr>
              <a:t>during</a:t>
            </a:r>
            <a:r>
              <a:rPr lang="pt-BR" dirty="0">
                <a:solidFill>
                  <a:schemeClr val="tx1">
                    <a:lumMod val="75000"/>
                    <a:lumOff val="25000"/>
                  </a:schemeClr>
                </a:solidFill>
              </a:rPr>
              <a:t> </a:t>
            </a:r>
            <a:r>
              <a:rPr lang="pt-BR" dirty="0" err="1" smtClean="0">
                <a:solidFill>
                  <a:schemeClr val="tx1">
                    <a:lumMod val="75000"/>
                    <a:lumOff val="25000"/>
                  </a:schemeClr>
                </a:solidFill>
              </a:rPr>
              <a:t>resuscitation</a:t>
            </a:r>
            <a:r>
              <a:rPr lang="pt-BR" dirty="0" smtClean="0">
                <a:solidFill>
                  <a:schemeClr val="tx1">
                    <a:lumMod val="75000"/>
                    <a:lumOff val="25000"/>
                  </a:schemeClr>
                </a:solidFill>
              </a:rPr>
              <a:t>  </a:t>
            </a:r>
            <a:r>
              <a:rPr lang="en-US" dirty="0" smtClean="0">
                <a:solidFill>
                  <a:schemeClr val="tx1">
                    <a:lumMod val="75000"/>
                    <a:lumOff val="25000"/>
                  </a:schemeClr>
                </a:solidFill>
              </a:rPr>
              <a:t>of </a:t>
            </a:r>
            <a:r>
              <a:rPr lang="en-US" dirty="0">
                <a:solidFill>
                  <a:schemeClr val="tx1">
                    <a:lumMod val="75000"/>
                    <a:lumOff val="25000"/>
                  </a:schemeClr>
                </a:solidFill>
              </a:rPr>
              <a:t>newly born infants. Arch Dis Child Fetal Neonatal Ed 2011;96:F102–7.</a:t>
            </a:r>
          </a:p>
          <a:p>
            <a:pPr marL="0" indent="0" fontAlgn="auto">
              <a:spcAft>
                <a:spcPts val="0"/>
              </a:spcAft>
              <a:buFont typeface="Wingdings 3" charset="2"/>
              <a:buNone/>
              <a:defRPr/>
            </a:pPr>
            <a:r>
              <a:rPr lang="en-US" dirty="0">
                <a:solidFill>
                  <a:schemeClr val="tx1">
                    <a:lumMod val="75000"/>
                    <a:lumOff val="25000"/>
                  </a:schemeClr>
                </a:solidFill>
              </a:rPr>
              <a:t>68. </a:t>
            </a:r>
            <a:r>
              <a:rPr lang="en-US" dirty="0" err="1">
                <a:solidFill>
                  <a:schemeClr val="tx1">
                    <a:lumMod val="75000"/>
                    <a:lumOff val="25000"/>
                  </a:schemeClr>
                </a:solidFill>
              </a:rPr>
              <a:t>Kamlin</a:t>
            </a:r>
            <a:r>
              <a:rPr lang="en-US" dirty="0">
                <a:solidFill>
                  <a:schemeClr val="tx1">
                    <a:lumMod val="75000"/>
                    <a:lumOff val="25000"/>
                  </a:schemeClr>
                </a:solidFill>
              </a:rPr>
              <a:t> COF, O’Donnell CP, Everest NJ, et al. Accuracy of clinical assessment </a:t>
            </a:r>
            <a:r>
              <a:rPr lang="en-US" dirty="0" smtClean="0">
                <a:solidFill>
                  <a:schemeClr val="tx1">
                    <a:lumMod val="75000"/>
                    <a:lumOff val="25000"/>
                  </a:schemeClr>
                </a:solidFill>
              </a:rPr>
              <a:t>of infant </a:t>
            </a:r>
            <a:r>
              <a:rPr lang="en-US" dirty="0">
                <a:solidFill>
                  <a:schemeClr val="tx1">
                    <a:lumMod val="75000"/>
                    <a:lumOff val="25000"/>
                  </a:schemeClr>
                </a:solidFill>
              </a:rPr>
              <a:t>heart rate in the delivery room. Resuscitation 2006;71:319–21.</a:t>
            </a:r>
          </a:p>
          <a:p>
            <a:pPr marL="0" indent="0" fontAlgn="auto">
              <a:spcAft>
                <a:spcPts val="0"/>
              </a:spcAft>
              <a:buFont typeface="Wingdings 3" charset="2"/>
              <a:buNone/>
              <a:defRPr/>
            </a:pPr>
            <a:r>
              <a:rPr lang="en-US" dirty="0">
                <a:solidFill>
                  <a:schemeClr val="tx1">
                    <a:lumMod val="75000"/>
                    <a:lumOff val="25000"/>
                  </a:schemeClr>
                </a:solidFill>
              </a:rPr>
              <a:t>69. Wyllie JP, </a:t>
            </a:r>
            <a:r>
              <a:rPr lang="en-US" dirty="0" err="1">
                <a:solidFill>
                  <a:schemeClr val="tx1">
                    <a:lumMod val="75000"/>
                    <a:lumOff val="25000"/>
                  </a:schemeClr>
                </a:solidFill>
              </a:rPr>
              <a:t>Voogdt</a:t>
            </a:r>
            <a:r>
              <a:rPr lang="en-US" dirty="0">
                <a:solidFill>
                  <a:schemeClr val="tx1">
                    <a:lumMod val="75000"/>
                    <a:lumOff val="25000"/>
                  </a:schemeClr>
                </a:solidFill>
              </a:rPr>
              <a:t> KGJA, Morrison AC, et al. A </a:t>
            </a:r>
            <a:r>
              <a:rPr lang="en-US" dirty="0" err="1">
                <a:solidFill>
                  <a:schemeClr val="tx1">
                    <a:lumMod val="75000"/>
                    <a:lumOff val="25000"/>
                  </a:schemeClr>
                </a:solidFill>
              </a:rPr>
              <a:t>randomised</a:t>
            </a:r>
            <a:r>
              <a:rPr lang="en-US" dirty="0">
                <a:solidFill>
                  <a:schemeClr val="tx1">
                    <a:lumMod val="75000"/>
                    <a:lumOff val="25000"/>
                  </a:schemeClr>
                </a:solidFill>
              </a:rPr>
              <a:t>, simulated study </a:t>
            </a:r>
            <a:r>
              <a:rPr lang="en-US" dirty="0" smtClean="0">
                <a:solidFill>
                  <a:schemeClr val="tx1">
                    <a:lumMod val="75000"/>
                    <a:lumOff val="25000"/>
                  </a:schemeClr>
                </a:solidFill>
              </a:rPr>
              <a:t>assessing auscultation </a:t>
            </a:r>
            <a:r>
              <a:rPr lang="en-US" dirty="0">
                <a:solidFill>
                  <a:schemeClr val="tx1">
                    <a:lumMod val="75000"/>
                    <a:lumOff val="25000"/>
                  </a:schemeClr>
                </a:solidFill>
              </a:rPr>
              <a:t>of heart rate at birth. Resuscitation 2010;81:1000–3.</a:t>
            </a:r>
          </a:p>
          <a:p>
            <a:pPr marL="0" indent="0" fontAlgn="auto">
              <a:spcAft>
                <a:spcPts val="0"/>
              </a:spcAft>
              <a:buFont typeface="Wingdings 3" charset="2"/>
              <a:buNone/>
              <a:defRPr/>
            </a:pPr>
            <a:r>
              <a:rPr lang="en-US" dirty="0">
                <a:solidFill>
                  <a:schemeClr val="tx1">
                    <a:lumMod val="75000"/>
                    <a:lumOff val="25000"/>
                  </a:schemeClr>
                </a:solidFill>
              </a:rPr>
              <a:t>70. </a:t>
            </a:r>
            <a:r>
              <a:rPr lang="en-US" dirty="0" err="1">
                <a:solidFill>
                  <a:schemeClr val="tx1">
                    <a:lumMod val="75000"/>
                    <a:lumOff val="25000"/>
                  </a:schemeClr>
                </a:solidFill>
              </a:rPr>
              <a:t>Chitkara</a:t>
            </a:r>
            <a:r>
              <a:rPr lang="en-US" dirty="0">
                <a:solidFill>
                  <a:schemeClr val="tx1">
                    <a:lumMod val="75000"/>
                    <a:lumOff val="25000"/>
                  </a:schemeClr>
                </a:solidFill>
              </a:rPr>
              <a:t> R, </a:t>
            </a:r>
            <a:r>
              <a:rPr lang="en-US" dirty="0" err="1">
                <a:solidFill>
                  <a:schemeClr val="tx1">
                    <a:lumMod val="75000"/>
                    <a:lumOff val="25000"/>
                  </a:schemeClr>
                </a:solidFill>
              </a:rPr>
              <a:t>Rajani</a:t>
            </a:r>
            <a:r>
              <a:rPr lang="en-US" dirty="0">
                <a:solidFill>
                  <a:schemeClr val="tx1">
                    <a:lumMod val="75000"/>
                    <a:lumOff val="25000"/>
                  </a:schemeClr>
                </a:solidFill>
              </a:rPr>
              <a:t> AK, </a:t>
            </a:r>
            <a:r>
              <a:rPr lang="en-US" dirty="0" err="1">
                <a:solidFill>
                  <a:schemeClr val="tx1">
                    <a:lumMod val="75000"/>
                    <a:lumOff val="25000"/>
                  </a:schemeClr>
                </a:solidFill>
              </a:rPr>
              <a:t>Oehlert</a:t>
            </a:r>
            <a:r>
              <a:rPr lang="en-US" dirty="0">
                <a:solidFill>
                  <a:schemeClr val="tx1">
                    <a:lumMod val="75000"/>
                    <a:lumOff val="25000"/>
                  </a:schemeClr>
                </a:solidFill>
              </a:rPr>
              <a:t> JW, et al. The accuracy of human senses in </a:t>
            </a:r>
            <a:r>
              <a:rPr lang="en-US" dirty="0" smtClean="0">
                <a:solidFill>
                  <a:schemeClr val="tx1">
                    <a:lumMod val="75000"/>
                    <a:lumOff val="25000"/>
                  </a:schemeClr>
                </a:solidFill>
              </a:rPr>
              <a:t>the detection </a:t>
            </a:r>
            <a:r>
              <a:rPr lang="en-US" dirty="0">
                <a:solidFill>
                  <a:schemeClr val="tx1">
                    <a:lumMod val="75000"/>
                    <a:lumOff val="25000"/>
                  </a:schemeClr>
                </a:solidFill>
              </a:rPr>
              <a:t>of neonatal heart rate during standardized simulated resuscitation: </a:t>
            </a:r>
            <a:r>
              <a:rPr lang="en-US" dirty="0" smtClean="0">
                <a:solidFill>
                  <a:schemeClr val="tx1">
                    <a:lumMod val="75000"/>
                    <a:lumOff val="25000"/>
                  </a:schemeClr>
                </a:solidFill>
              </a:rPr>
              <a:t>implications for </a:t>
            </a:r>
            <a:r>
              <a:rPr lang="en-US" dirty="0">
                <a:solidFill>
                  <a:schemeClr val="tx1">
                    <a:lumMod val="75000"/>
                    <a:lumOff val="25000"/>
                  </a:schemeClr>
                </a:solidFill>
              </a:rPr>
              <a:t>delivery of care, training and technology design. </a:t>
            </a:r>
            <a:r>
              <a:rPr lang="en-US" dirty="0" smtClean="0">
                <a:solidFill>
                  <a:schemeClr val="tx1">
                    <a:lumMod val="75000"/>
                    <a:lumOff val="25000"/>
                  </a:schemeClr>
                </a:solidFill>
              </a:rPr>
              <a:t>Resuscitation </a:t>
            </a:r>
            <a:r>
              <a:rPr lang="pt-BR" dirty="0" smtClean="0">
                <a:solidFill>
                  <a:schemeClr val="tx1">
                    <a:lumMod val="75000"/>
                    <a:lumOff val="25000"/>
                  </a:schemeClr>
                </a:solidFill>
              </a:rPr>
              <a:t>2013;84:369–72</a:t>
            </a:r>
            <a:endParaRPr lang="pt-BR" dirty="0">
              <a:solidFill>
                <a:schemeClr val="tx1">
                  <a:lumMod val="75000"/>
                  <a:lumOff val="25000"/>
                </a:schemeClr>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666413" cy="4094163"/>
          </a:xfrm>
        </p:spPr>
        <p:txBody>
          <a:bodyPr rtlCol="0">
            <a:normAutofit fontScale="92500" lnSpcReduction="20000"/>
          </a:bodyPr>
          <a:lstStyle/>
          <a:p>
            <a:pPr marL="0" indent="0" algn="just" fontAlgn="auto">
              <a:spcAft>
                <a:spcPts val="0"/>
              </a:spcAft>
              <a:buFont typeface="Wingdings 3" charset="2"/>
              <a:buNone/>
              <a:defRPr/>
            </a:pPr>
            <a:r>
              <a:rPr lang="pt-BR" dirty="0">
                <a:solidFill>
                  <a:schemeClr val="tx1">
                    <a:lumMod val="75000"/>
                    <a:lumOff val="25000"/>
                  </a:schemeClr>
                </a:solidFill>
              </a:rPr>
              <a:t>71. </a:t>
            </a:r>
            <a:r>
              <a:rPr lang="pt-BR" dirty="0" err="1">
                <a:solidFill>
                  <a:schemeClr val="tx1">
                    <a:lumMod val="75000"/>
                    <a:lumOff val="25000"/>
                  </a:schemeClr>
                </a:solidFill>
              </a:rPr>
              <a:t>Mizumoto</a:t>
            </a:r>
            <a:r>
              <a:rPr lang="pt-BR" dirty="0">
                <a:solidFill>
                  <a:schemeClr val="tx1">
                    <a:lumMod val="75000"/>
                    <a:lumOff val="25000"/>
                  </a:schemeClr>
                </a:solidFill>
              </a:rPr>
              <a:t> H, </a:t>
            </a:r>
            <a:r>
              <a:rPr lang="pt-BR" dirty="0" err="1">
                <a:solidFill>
                  <a:schemeClr val="tx1">
                    <a:lumMod val="75000"/>
                    <a:lumOff val="25000"/>
                  </a:schemeClr>
                </a:solidFill>
              </a:rPr>
              <a:t>Tomotaki</a:t>
            </a:r>
            <a:r>
              <a:rPr lang="pt-BR" dirty="0">
                <a:solidFill>
                  <a:schemeClr val="tx1">
                    <a:lumMod val="75000"/>
                    <a:lumOff val="25000"/>
                  </a:schemeClr>
                </a:solidFill>
              </a:rPr>
              <a:t> S, Shibata H, et al. </a:t>
            </a:r>
            <a:r>
              <a:rPr lang="pt-BR" dirty="0" err="1">
                <a:solidFill>
                  <a:schemeClr val="tx1">
                    <a:lumMod val="75000"/>
                    <a:lumOff val="25000"/>
                  </a:schemeClr>
                </a:solidFill>
              </a:rPr>
              <a:t>Electrocardiogram</a:t>
            </a:r>
            <a:r>
              <a:rPr lang="pt-BR" dirty="0">
                <a:solidFill>
                  <a:schemeClr val="tx1">
                    <a:lumMod val="75000"/>
                    <a:lumOff val="25000"/>
                  </a:schemeClr>
                </a:solidFill>
              </a:rPr>
              <a:t> shows </a:t>
            </a:r>
            <a:r>
              <a:rPr lang="pt-BR" dirty="0" err="1" smtClean="0">
                <a:solidFill>
                  <a:schemeClr val="tx1">
                    <a:lumMod val="75000"/>
                    <a:lumOff val="25000"/>
                  </a:schemeClr>
                </a:solidFill>
              </a:rPr>
              <a:t>reliable</a:t>
            </a:r>
            <a:r>
              <a:rPr lang="pt-BR" dirty="0" smtClean="0">
                <a:solidFill>
                  <a:schemeClr val="tx1">
                    <a:lumMod val="75000"/>
                    <a:lumOff val="25000"/>
                  </a:schemeClr>
                </a:solidFill>
              </a:rPr>
              <a:t>  </a:t>
            </a:r>
            <a:r>
              <a:rPr lang="en-US" dirty="0" smtClean="0">
                <a:solidFill>
                  <a:schemeClr val="tx1">
                    <a:lumMod val="75000"/>
                    <a:lumOff val="25000"/>
                  </a:schemeClr>
                </a:solidFill>
              </a:rPr>
              <a:t>heart </a:t>
            </a:r>
            <a:r>
              <a:rPr lang="en-US" dirty="0">
                <a:solidFill>
                  <a:schemeClr val="tx1">
                    <a:lumMod val="75000"/>
                    <a:lumOff val="25000"/>
                  </a:schemeClr>
                </a:solidFill>
              </a:rPr>
              <a:t>rates much earlier than pulse oximetry during neonatal resuscitation. </a:t>
            </a:r>
            <a:r>
              <a:rPr lang="en-US" dirty="0" err="1" smtClean="0">
                <a:solidFill>
                  <a:schemeClr val="tx1">
                    <a:lumMod val="75000"/>
                    <a:lumOff val="25000"/>
                  </a:schemeClr>
                </a:solidFill>
              </a:rPr>
              <a:t>Pediatr</a:t>
            </a:r>
            <a:r>
              <a:rPr lang="en-US" dirty="0" smtClean="0">
                <a:solidFill>
                  <a:schemeClr val="tx1">
                    <a:lumMod val="75000"/>
                    <a:lumOff val="25000"/>
                  </a:schemeClr>
                </a:solidFill>
              </a:rPr>
              <a:t> </a:t>
            </a:r>
            <a:r>
              <a:rPr lang="pt-BR" dirty="0" err="1" smtClean="0">
                <a:solidFill>
                  <a:schemeClr val="tx1">
                    <a:lumMod val="75000"/>
                    <a:lumOff val="25000"/>
                  </a:schemeClr>
                </a:solidFill>
              </a:rPr>
              <a:t>Int</a:t>
            </a:r>
            <a:r>
              <a:rPr lang="pt-BR" dirty="0" smtClean="0">
                <a:solidFill>
                  <a:schemeClr val="tx1">
                    <a:lumMod val="75000"/>
                    <a:lumOff val="25000"/>
                  </a:schemeClr>
                </a:solidFill>
              </a:rPr>
              <a:t> </a:t>
            </a:r>
            <a:r>
              <a:rPr lang="pt-BR" dirty="0">
                <a:solidFill>
                  <a:schemeClr val="tx1">
                    <a:lumMod val="75000"/>
                    <a:lumOff val="25000"/>
                  </a:schemeClr>
                </a:solidFill>
              </a:rPr>
              <a:t>2011;54:205–7.</a:t>
            </a:r>
          </a:p>
          <a:p>
            <a:pPr marL="0" indent="0" algn="just" fontAlgn="auto">
              <a:spcAft>
                <a:spcPts val="0"/>
              </a:spcAft>
              <a:buFont typeface="Wingdings 3" charset="2"/>
              <a:buNone/>
              <a:defRPr/>
            </a:pPr>
            <a:r>
              <a:rPr lang="en-US" dirty="0">
                <a:solidFill>
                  <a:schemeClr val="tx1">
                    <a:lumMod val="75000"/>
                    <a:lumOff val="25000"/>
                  </a:schemeClr>
                </a:solidFill>
              </a:rPr>
              <a:t>72. Dawson JA, </a:t>
            </a:r>
            <a:r>
              <a:rPr lang="en-US" dirty="0" err="1">
                <a:solidFill>
                  <a:schemeClr val="tx1">
                    <a:lumMod val="75000"/>
                    <a:lumOff val="25000"/>
                  </a:schemeClr>
                </a:solidFill>
              </a:rPr>
              <a:t>Kamlin</a:t>
            </a:r>
            <a:r>
              <a:rPr lang="en-US" dirty="0">
                <a:solidFill>
                  <a:schemeClr val="tx1">
                    <a:lumMod val="75000"/>
                    <a:lumOff val="25000"/>
                  </a:schemeClr>
                </a:solidFill>
              </a:rPr>
              <a:t> COF, Wong C, et al. Changes in heart rate in the first </a:t>
            </a:r>
            <a:r>
              <a:rPr lang="en-US" dirty="0" smtClean="0">
                <a:solidFill>
                  <a:schemeClr val="tx1">
                    <a:lumMod val="75000"/>
                    <a:lumOff val="25000"/>
                  </a:schemeClr>
                </a:solidFill>
              </a:rPr>
              <a:t>minutes  after </a:t>
            </a:r>
            <a:r>
              <a:rPr lang="en-US" dirty="0">
                <a:solidFill>
                  <a:schemeClr val="tx1">
                    <a:lumMod val="75000"/>
                    <a:lumOff val="25000"/>
                  </a:schemeClr>
                </a:solidFill>
              </a:rPr>
              <a:t>birth. Arch Dis Child Fetal Neonatal Ed 2010;95:F177–81.</a:t>
            </a:r>
          </a:p>
          <a:p>
            <a:pPr marL="0" indent="0" algn="just" fontAlgn="auto">
              <a:spcAft>
                <a:spcPts val="0"/>
              </a:spcAft>
              <a:buFont typeface="Wingdings 3" charset="2"/>
              <a:buNone/>
              <a:defRPr/>
            </a:pPr>
            <a:r>
              <a:rPr lang="en-US" dirty="0">
                <a:solidFill>
                  <a:schemeClr val="tx1">
                    <a:lumMod val="75000"/>
                    <a:lumOff val="25000"/>
                  </a:schemeClr>
                </a:solidFill>
              </a:rPr>
              <a:t>73. Smit M, Dawson JA, </a:t>
            </a:r>
            <a:r>
              <a:rPr lang="en-US" dirty="0" err="1">
                <a:solidFill>
                  <a:schemeClr val="tx1">
                    <a:lumMod val="75000"/>
                    <a:lumOff val="25000"/>
                  </a:schemeClr>
                </a:solidFill>
              </a:rPr>
              <a:t>Ganzeboom</a:t>
            </a:r>
            <a:r>
              <a:rPr lang="en-US" dirty="0">
                <a:solidFill>
                  <a:schemeClr val="tx1">
                    <a:lumMod val="75000"/>
                    <a:lumOff val="25000"/>
                  </a:schemeClr>
                </a:solidFill>
              </a:rPr>
              <a:t> A, et al. Pulse oximetry in newborns with </a:t>
            </a:r>
            <a:r>
              <a:rPr lang="en-US" dirty="0" smtClean="0">
                <a:solidFill>
                  <a:schemeClr val="tx1">
                    <a:lumMod val="75000"/>
                    <a:lumOff val="25000"/>
                  </a:schemeClr>
                </a:solidFill>
              </a:rPr>
              <a:t>delayed cord </a:t>
            </a:r>
            <a:r>
              <a:rPr lang="en-US" dirty="0">
                <a:solidFill>
                  <a:schemeClr val="tx1">
                    <a:lumMod val="75000"/>
                    <a:lumOff val="25000"/>
                  </a:schemeClr>
                </a:solidFill>
              </a:rPr>
              <a:t>clamping and immediate skin-to-skin contact. Arch Dis Child Fetal</a:t>
            </a:r>
          </a:p>
          <a:p>
            <a:pPr marL="0" indent="0" algn="just" fontAlgn="auto">
              <a:spcAft>
                <a:spcPts val="0"/>
              </a:spcAft>
              <a:buFont typeface="Wingdings 3" charset="2"/>
              <a:buNone/>
              <a:defRPr/>
            </a:pPr>
            <a:r>
              <a:rPr lang="pt-BR" dirty="0">
                <a:solidFill>
                  <a:schemeClr val="tx1">
                    <a:lumMod val="75000"/>
                    <a:lumOff val="25000"/>
                  </a:schemeClr>
                </a:solidFill>
              </a:rPr>
              <a:t>Neonatal Ed 2014;99:F309–14.</a:t>
            </a:r>
          </a:p>
          <a:p>
            <a:pPr marL="0" indent="0" algn="just" fontAlgn="auto">
              <a:spcAft>
                <a:spcPts val="0"/>
              </a:spcAft>
              <a:buFont typeface="Wingdings 3" charset="2"/>
              <a:buNone/>
              <a:defRPr/>
            </a:pPr>
            <a:r>
              <a:rPr lang="pt-BR" dirty="0">
                <a:solidFill>
                  <a:schemeClr val="tx1">
                    <a:lumMod val="75000"/>
                    <a:lumOff val="25000"/>
                  </a:schemeClr>
                </a:solidFill>
              </a:rPr>
              <a:t>74. </a:t>
            </a:r>
            <a:r>
              <a:rPr lang="pt-BR" dirty="0" err="1">
                <a:solidFill>
                  <a:schemeClr val="tx1">
                    <a:lumMod val="75000"/>
                    <a:lumOff val="25000"/>
                  </a:schemeClr>
                </a:solidFill>
              </a:rPr>
              <a:t>Kamlin</a:t>
            </a:r>
            <a:r>
              <a:rPr lang="pt-BR" dirty="0">
                <a:solidFill>
                  <a:schemeClr val="tx1">
                    <a:lumMod val="75000"/>
                    <a:lumOff val="25000"/>
                  </a:schemeClr>
                </a:solidFill>
              </a:rPr>
              <a:t> COF, Dawson JA, O’Donnell CP, et al. </a:t>
            </a:r>
            <a:r>
              <a:rPr lang="pt-BR" dirty="0" err="1">
                <a:solidFill>
                  <a:schemeClr val="tx1">
                    <a:lumMod val="75000"/>
                    <a:lumOff val="25000"/>
                  </a:schemeClr>
                </a:solidFill>
              </a:rPr>
              <a:t>Accuracy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pulse </a:t>
            </a:r>
            <a:r>
              <a:rPr lang="pt-BR" dirty="0" err="1">
                <a:solidFill>
                  <a:schemeClr val="tx1">
                    <a:lumMod val="75000"/>
                    <a:lumOff val="25000"/>
                  </a:schemeClr>
                </a:solidFill>
              </a:rPr>
              <a:t>oximetry</a:t>
            </a:r>
            <a:r>
              <a:rPr lang="pt-BR" dirty="0">
                <a:solidFill>
                  <a:schemeClr val="tx1">
                    <a:lumMod val="75000"/>
                    <a:lumOff val="25000"/>
                  </a:schemeClr>
                </a:solidFill>
              </a:rPr>
              <a:t> </a:t>
            </a:r>
            <a:r>
              <a:rPr lang="pt-BR" dirty="0" err="1" smtClean="0">
                <a:solidFill>
                  <a:schemeClr val="tx1">
                    <a:lumMod val="75000"/>
                    <a:lumOff val="25000"/>
                  </a:schemeClr>
                </a:solidFill>
              </a:rPr>
              <a:t>measurement</a:t>
            </a:r>
            <a:r>
              <a:rPr lang="pt-BR" dirty="0" smtClean="0">
                <a:solidFill>
                  <a:schemeClr val="tx1">
                    <a:lumMod val="75000"/>
                    <a:lumOff val="25000"/>
                  </a:schemeClr>
                </a:solidFill>
              </a:rPr>
              <a:t> </a:t>
            </a:r>
            <a:r>
              <a:rPr lang="en-US" dirty="0" smtClean="0">
                <a:solidFill>
                  <a:schemeClr val="tx1">
                    <a:lumMod val="75000"/>
                    <a:lumOff val="25000"/>
                  </a:schemeClr>
                </a:solidFill>
              </a:rPr>
              <a:t>of </a:t>
            </a:r>
            <a:r>
              <a:rPr lang="en-US" dirty="0">
                <a:solidFill>
                  <a:schemeClr val="tx1">
                    <a:lumMod val="75000"/>
                    <a:lumOff val="25000"/>
                  </a:schemeClr>
                </a:solidFill>
              </a:rPr>
              <a:t>heart rate of newborn infants in the delivery room. J </a:t>
            </a:r>
            <a:r>
              <a:rPr lang="en-US" dirty="0" err="1">
                <a:solidFill>
                  <a:schemeClr val="tx1">
                    <a:lumMod val="75000"/>
                    <a:lumOff val="25000"/>
                  </a:schemeClr>
                </a:solidFill>
              </a:rPr>
              <a:t>Pediatr</a:t>
            </a:r>
            <a:r>
              <a:rPr lang="en-US" dirty="0">
                <a:solidFill>
                  <a:schemeClr val="tx1">
                    <a:lumMod val="75000"/>
                    <a:lumOff val="25000"/>
                  </a:schemeClr>
                </a:solidFill>
              </a:rPr>
              <a:t> 2008</a:t>
            </a:r>
            <a:r>
              <a:rPr lang="en-US" dirty="0" smtClean="0">
                <a:solidFill>
                  <a:schemeClr val="tx1">
                    <a:lumMod val="75000"/>
                    <a:lumOff val="25000"/>
                  </a:schemeClr>
                </a:solidFill>
              </a:rPr>
              <a:t>; </a:t>
            </a:r>
            <a:r>
              <a:rPr lang="pt-BR" dirty="0" smtClean="0">
                <a:solidFill>
                  <a:schemeClr val="tx1">
                    <a:lumMod val="75000"/>
                    <a:lumOff val="25000"/>
                  </a:schemeClr>
                </a:solidFill>
              </a:rPr>
              <a:t>152:756–60</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75. </a:t>
            </a:r>
            <a:r>
              <a:rPr lang="en-US" dirty="0" err="1">
                <a:solidFill>
                  <a:schemeClr val="tx1">
                    <a:lumMod val="75000"/>
                    <a:lumOff val="25000"/>
                  </a:schemeClr>
                </a:solidFill>
              </a:rPr>
              <a:t>Katheria</a:t>
            </a:r>
            <a:r>
              <a:rPr lang="en-US" dirty="0">
                <a:solidFill>
                  <a:schemeClr val="tx1">
                    <a:lumMod val="75000"/>
                    <a:lumOff val="25000"/>
                  </a:schemeClr>
                </a:solidFill>
              </a:rPr>
              <a:t> AC, Rich W, Finer N. Electrocardiogram provides a continuous </a:t>
            </a:r>
            <a:r>
              <a:rPr lang="en-US" dirty="0" smtClean="0">
                <a:solidFill>
                  <a:schemeClr val="tx1">
                    <a:lumMod val="75000"/>
                    <a:lumOff val="25000"/>
                  </a:schemeClr>
                </a:solidFill>
              </a:rPr>
              <a:t>heart  rate </a:t>
            </a:r>
            <a:r>
              <a:rPr lang="en-US" dirty="0">
                <a:solidFill>
                  <a:schemeClr val="tx1">
                    <a:lumMod val="75000"/>
                    <a:lumOff val="25000"/>
                  </a:schemeClr>
                </a:solidFill>
              </a:rPr>
              <a:t>faster than oximetry during neonatal resuscitation. Pediatrics 2012;130</a:t>
            </a:r>
            <a:r>
              <a:rPr lang="en-US" dirty="0" smtClean="0">
                <a:solidFill>
                  <a:schemeClr val="tx1">
                    <a:lumMod val="75000"/>
                    <a:lumOff val="25000"/>
                  </a:schemeClr>
                </a:solidFill>
              </a:rPr>
              <a:t>: </a:t>
            </a:r>
            <a:r>
              <a:rPr lang="pt-BR" dirty="0" smtClean="0">
                <a:solidFill>
                  <a:schemeClr val="tx1">
                    <a:lumMod val="75000"/>
                    <a:lumOff val="25000"/>
                  </a:schemeClr>
                </a:solidFill>
              </a:rPr>
              <a:t>e1177–81</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76. Finer N, Rich W, Wang C, et al. Airway obstruction during mask ventilation </a:t>
            </a:r>
            <a:r>
              <a:rPr lang="en-US" dirty="0" smtClean="0">
                <a:solidFill>
                  <a:schemeClr val="tx1">
                    <a:lumMod val="75000"/>
                    <a:lumOff val="25000"/>
                  </a:schemeClr>
                </a:solidFill>
              </a:rPr>
              <a:t>of very </a:t>
            </a:r>
            <a:r>
              <a:rPr lang="en-US" dirty="0">
                <a:solidFill>
                  <a:schemeClr val="tx1">
                    <a:lumMod val="75000"/>
                    <a:lumOff val="25000"/>
                  </a:schemeClr>
                </a:solidFill>
              </a:rPr>
              <a:t>low birth weight infants during neonatal resuscitation. Pediatrics 2009</a:t>
            </a:r>
            <a:r>
              <a:rPr lang="en-US" dirty="0" smtClean="0">
                <a:solidFill>
                  <a:schemeClr val="tx1">
                    <a:lumMod val="75000"/>
                    <a:lumOff val="25000"/>
                  </a:schemeClr>
                </a:solidFill>
              </a:rPr>
              <a:t>; </a:t>
            </a:r>
            <a:r>
              <a:rPr lang="pt-BR" dirty="0" smtClean="0">
                <a:solidFill>
                  <a:schemeClr val="tx1">
                    <a:lumMod val="75000"/>
                    <a:lumOff val="25000"/>
                  </a:schemeClr>
                </a:solidFill>
              </a:rPr>
              <a:t>123:865–9</a:t>
            </a:r>
            <a:r>
              <a:rPr lang="pt-BR" dirty="0">
                <a:solidFill>
                  <a:schemeClr val="tx1">
                    <a:lumMod val="75000"/>
                    <a:lumOff val="25000"/>
                  </a:schemeClr>
                </a:solidFill>
              </a:rPr>
              <a:t>.</a:t>
            </a:r>
          </a:p>
          <a:p>
            <a:pPr marL="0" indent="0" algn="just" fontAlgn="auto">
              <a:spcAft>
                <a:spcPts val="0"/>
              </a:spcAft>
              <a:buFont typeface="Wingdings 3" charset="2"/>
              <a:buNone/>
              <a:defRPr/>
            </a:pPr>
            <a:r>
              <a:rPr lang="pt-BR" dirty="0">
                <a:solidFill>
                  <a:schemeClr val="tx1">
                    <a:lumMod val="75000"/>
                    <a:lumOff val="25000"/>
                  </a:schemeClr>
                </a:solidFill>
              </a:rPr>
              <a:t>77.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Dawson JA, </a:t>
            </a:r>
            <a:r>
              <a:rPr lang="pt-BR" dirty="0" err="1">
                <a:solidFill>
                  <a:schemeClr val="tx1">
                    <a:lumMod val="75000"/>
                    <a:lumOff val="25000"/>
                  </a:schemeClr>
                </a:solidFill>
              </a:rPr>
              <a:t>Kamlin</a:t>
            </a:r>
            <a:r>
              <a:rPr lang="pt-BR" dirty="0">
                <a:solidFill>
                  <a:schemeClr val="tx1">
                    <a:lumMod val="75000"/>
                    <a:lumOff val="25000"/>
                  </a:schemeClr>
                </a:solidFill>
              </a:rPr>
              <a:t> COF, et al. </a:t>
            </a:r>
            <a:r>
              <a:rPr lang="pt-BR" dirty="0" err="1">
                <a:solidFill>
                  <a:schemeClr val="tx1">
                    <a:lumMod val="75000"/>
                    <a:lumOff val="25000"/>
                  </a:schemeClr>
                </a:solidFill>
              </a:rPr>
              <a:t>Airway</a:t>
            </a:r>
            <a:r>
              <a:rPr lang="pt-BR" dirty="0">
                <a:solidFill>
                  <a:schemeClr val="tx1">
                    <a:lumMod val="75000"/>
                    <a:lumOff val="25000"/>
                  </a:schemeClr>
                </a:solidFill>
              </a:rPr>
              <a:t> </a:t>
            </a:r>
            <a:r>
              <a:rPr lang="pt-BR" dirty="0" err="1">
                <a:solidFill>
                  <a:schemeClr val="tx1">
                    <a:lumMod val="75000"/>
                    <a:lumOff val="25000"/>
                  </a:schemeClr>
                </a:solidFill>
              </a:rPr>
              <a:t>obstruction</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gas</a:t>
            </a:r>
            <a:r>
              <a:rPr lang="pt-BR" dirty="0">
                <a:solidFill>
                  <a:schemeClr val="tx1">
                    <a:lumMod val="75000"/>
                    <a:lumOff val="25000"/>
                  </a:schemeClr>
                </a:solidFill>
              </a:rPr>
              <a:t> </a:t>
            </a:r>
            <a:r>
              <a:rPr lang="pt-BR" dirty="0" err="1" smtClean="0">
                <a:solidFill>
                  <a:schemeClr val="tx1">
                    <a:lumMod val="75000"/>
                    <a:lumOff val="25000"/>
                  </a:schemeClr>
                </a:solidFill>
              </a:rPr>
              <a:t>leak</a:t>
            </a:r>
            <a:r>
              <a:rPr lang="pt-BR" dirty="0" smtClean="0">
                <a:solidFill>
                  <a:schemeClr val="tx1">
                    <a:lumMod val="75000"/>
                    <a:lumOff val="25000"/>
                  </a:schemeClr>
                </a:solidFill>
              </a:rPr>
              <a:t> </a:t>
            </a:r>
            <a:r>
              <a:rPr lang="en-US" dirty="0" smtClean="0">
                <a:solidFill>
                  <a:schemeClr val="tx1">
                    <a:lumMod val="75000"/>
                    <a:lumOff val="25000"/>
                  </a:schemeClr>
                </a:solidFill>
              </a:rPr>
              <a:t>during </a:t>
            </a:r>
            <a:r>
              <a:rPr lang="en-US" dirty="0">
                <a:solidFill>
                  <a:schemeClr val="tx1">
                    <a:lumMod val="75000"/>
                    <a:lumOff val="25000"/>
                  </a:schemeClr>
                </a:solidFill>
              </a:rPr>
              <a:t>mask ventilation of preterm infants in the delivery room. Arch Dis </a:t>
            </a:r>
            <a:r>
              <a:rPr lang="en-US" dirty="0" smtClean="0">
                <a:solidFill>
                  <a:schemeClr val="tx1">
                    <a:lumMod val="75000"/>
                    <a:lumOff val="25000"/>
                  </a:schemeClr>
                </a:solidFill>
              </a:rPr>
              <a:t>Child </a:t>
            </a:r>
            <a:r>
              <a:rPr lang="pt-BR" dirty="0" smtClean="0">
                <a:solidFill>
                  <a:schemeClr val="tx1">
                    <a:lumMod val="75000"/>
                    <a:lumOff val="25000"/>
                  </a:schemeClr>
                </a:solidFill>
              </a:rPr>
              <a:t>Fetal </a:t>
            </a:r>
            <a:r>
              <a:rPr lang="pt-BR" dirty="0">
                <a:solidFill>
                  <a:schemeClr val="tx1">
                    <a:lumMod val="75000"/>
                    <a:lumOff val="25000"/>
                  </a:schemeClr>
                </a:solidFill>
              </a:rPr>
              <a:t>Neonatal Ed 2011;96:F254–7.</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550525" cy="4254500"/>
          </a:xfrm>
        </p:spPr>
        <p:txBody>
          <a:bodyPr rtlCol="0">
            <a:normAutofit fontScale="62500" lnSpcReduction="20000"/>
          </a:bodyPr>
          <a:lstStyle/>
          <a:p>
            <a:pPr marL="0" indent="0" algn="just" fontAlgn="auto">
              <a:spcAft>
                <a:spcPts val="0"/>
              </a:spcAft>
              <a:buFont typeface="Wingdings 3" charset="2"/>
              <a:buNone/>
              <a:defRPr/>
            </a:pPr>
            <a:r>
              <a:rPr lang="pt-BR" dirty="0">
                <a:solidFill>
                  <a:schemeClr val="tx1">
                    <a:lumMod val="75000"/>
                    <a:lumOff val="25000"/>
                  </a:schemeClr>
                </a:solidFill>
              </a:rPr>
              <a:t>78. </a:t>
            </a:r>
            <a:r>
              <a:rPr lang="pt-BR" dirty="0" err="1">
                <a:solidFill>
                  <a:schemeClr val="tx1">
                    <a:lumMod val="75000"/>
                    <a:lumOff val="25000"/>
                  </a:schemeClr>
                </a:solidFill>
              </a:rPr>
              <a:t>Chua</a:t>
            </a:r>
            <a:r>
              <a:rPr lang="pt-BR" dirty="0">
                <a:solidFill>
                  <a:schemeClr val="tx1">
                    <a:lumMod val="75000"/>
                    <a:lumOff val="25000"/>
                  </a:schemeClr>
                </a:solidFill>
              </a:rPr>
              <a:t> C,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Davis PG. </a:t>
            </a:r>
            <a:r>
              <a:rPr lang="pt-BR" dirty="0" err="1">
                <a:solidFill>
                  <a:schemeClr val="tx1">
                    <a:lumMod val="75000"/>
                    <a:lumOff val="25000"/>
                  </a:schemeClr>
                </a:solidFill>
              </a:rPr>
              <a:t>Airway</a:t>
            </a:r>
            <a:r>
              <a:rPr lang="pt-BR" dirty="0">
                <a:solidFill>
                  <a:schemeClr val="tx1">
                    <a:lumMod val="75000"/>
                    <a:lumOff val="25000"/>
                  </a:schemeClr>
                </a:solidFill>
              </a:rPr>
              <a:t> </a:t>
            </a:r>
            <a:r>
              <a:rPr lang="pt-BR" dirty="0" err="1">
                <a:solidFill>
                  <a:schemeClr val="tx1">
                    <a:lumMod val="75000"/>
                    <a:lumOff val="25000"/>
                  </a:schemeClr>
                </a:solidFill>
              </a:rPr>
              <a:t>manoeuvres</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achieve</a:t>
            </a:r>
            <a:r>
              <a:rPr lang="pt-BR" dirty="0">
                <a:solidFill>
                  <a:schemeClr val="tx1">
                    <a:lumMod val="75000"/>
                    <a:lumOff val="25000"/>
                  </a:schemeClr>
                </a:solidFill>
              </a:rPr>
              <a:t> </a:t>
            </a:r>
            <a:r>
              <a:rPr lang="pt-BR" dirty="0" err="1">
                <a:solidFill>
                  <a:schemeClr val="tx1">
                    <a:lumMod val="75000"/>
                    <a:lumOff val="25000"/>
                  </a:schemeClr>
                </a:solidFill>
              </a:rPr>
              <a:t>upper</a:t>
            </a:r>
            <a:r>
              <a:rPr lang="pt-BR" dirty="0">
                <a:solidFill>
                  <a:schemeClr val="tx1">
                    <a:lumMod val="75000"/>
                    <a:lumOff val="25000"/>
                  </a:schemeClr>
                </a:solidFill>
              </a:rPr>
              <a:t> </a:t>
            </a:r>
            <a:r>
              <a:rPr lang="pt-BR" dirty="0" err="1" smtClean="0">
                <a:solidFill>
                  <a:schemeClr val="tx1">
                    <a:lumMod val="75000"/>
                    <a:lumOff val="25000"/>
                  </a:schemeClr>
                </a:solidFill>
              </a:rPr>
              <a:t>airway</a:t>
            </a:r>
            <a:r>
              <a:rPr lang="pt-BR" dirty="0" smtClean="0">
                <a:solidFill>
                  <a:schemeClr val="tx1">
                    <a:lumMod val="75000"/>
                    <a:lumOff val="25000"/>
                  </a:schemeClr>
                </a:solidFill>
              </a:rPr>
              <a:t> </a:t>
            </a:r>
            <a:r>
              <a:rPr lang="en-US" dirty="0" smtClean="0">
                <a:solidFill>
                  <a:schemeClr val="tx1">
                    <a:lumMod val="75000"/>
                    <a:lumOff val="25000"/>
                  </a:schemeClr>
                </a:solidFill>
              </a:rPr>
              <a:t>patency </a:t>
            </a:r>
            <a:r>
              <a:rPr lang="en-US" dirty="0">
                <a:solidFill>
                  <a:schemeClr val="tx1">
                    <a:lumMod val="75000"/>
                    <a:lumOff val="25000"/>
                  </a:schemeClr>
                </a:solidFill>
              </a:rPr>
              <a:t>during mask ventilation in newborn infants – an historical perspective</a:t>
            </a:r>
            <a:r>
              <a:rPr lang="en-US" dirty="0" smtClean="0">
                <a:solidFill>
                  <a:schemeClr val="tx1">
                    <a:lumMod val="75000"/>
                    <a:lumOff val="25000"/>
                  </a:schemeClr>
                </a:solidFill>
              </a:rPr>
              <a:t>. </a:t>
            </a:r>
            <a:r>
              <a:rPr lang="pt-BR" dirty="0" err="1" smtClean="0">
                <a:solidFill>
                  <a:schemeClr val="tx1">
                    <a:lumMod val="75000"/>
                    <a:lumOff val="25000"/>
                  </a:schemeClr>
                </a:solidFill>
              </a:rPr>
              <a:t>Resuscitation</a:t>
            </a:r>
            <a:r>
              <a:rPr lang="pt-BR" dirty="0" smtClean="0">
                <a:solidFill>
                  <a:schemeClr val="tx1">
                    <a:lumMod val="75000"/>
                    <a:lumOff val="25000"/>
                  </a:schemeClr>
                </a:solidFill>
              </a:rPr>
              <a:t> </a:t>
            </a:r>
            <a:r>
              <a:rPr lang="pt-BR" dirty="0">
                <a:solidFill>
                  <a:schemeClr val="tx1">
                    <a:lumMod val="75000"/>
                    <a:lumOff val="25000"/>
                  </a:schemeClr>
                </a:solidFill>
              </a:rPr>
              <a:t>2012;83:411–6.</a:t>
            </a:r>
          </a:p>
          <a:p>
            <a:pPr marL="0" indent="0" algn="just" fontAlgn="auto">
              <a:spcAft>
                <a:spcPts val="0"/>
              </a:spcAft>
              <a:buFont typeface="Wingdings 3" charset="2"/>
              <a:buNone/>
              <a:defRPr/>
            </a:pPr>
            <a:r>
              <a:rPr lang="en-US" dirty="0">
                <a:solidFill>
                  <a:schemeClr val="tx1">
                    <a:lumMod val="75000"/>
                    <a:lumOff val="25000"/>
                  </a:schemeClr>
                </a:solidFill>
              </a:rPr>
              <a:t>79. </a:t>
            </a:r>
            <a:r>
              <a:rPr lang="en-US" dirty="0" err="1">
                <a:solidFill>
                  <a:schemeClr val="tx1">
                    <a:lumMod val="75000"/>
                    <a:lumOff val="25000"/>
                  </a:schemeClr>
                </a:solidFill>
              </a:rPr>
              <a:t>Schilleman</a:t>
            </a:r>
            <a:r>
              <a:rPr lang="en-US" dirty="0">
                <a:solidFill>
                  <a:schemeClr val="tx1">
                    <a:lumMod val="75000"/>
                    <a:lumOff val="25000"/>
                  </a:schemeClr>
                </a:solidFill>
              </a:rPr>
              <a:t> K, Siew ML, </a:t>
            </a:r>
            <a:r>
              <a:rPr lang="en-US" dirty="0" err="1">
                <a:solidFill>
                  <a:schemeClr val="tx1">
                    <a:lumMod val="75000"/>
                    <a:lumOff val="25000"/>
                  </a:schemeClr>
                </a:solidFill>
              </a:rPr>
              <a:t>Lopriore</a:t>
            </a:r>
            <a:r>
              <a:rPr lang="en-US" dirty="0">
                <a:solidFill>
                  <a:schemeClr val="tx1">
                    <a:lumMod val="75000"/>
                    <a:lumOff val="25000"/>
                  </a:schemeClr>
                </a:solidFill>
              </a:rPr>
              <a:t> E, et al. Auditing resuscitation of preterm </a:t>
            </a:r>
            <a:r>
              <a:rPr lang="en-US" dirty="0" smtClean="0">
                <a:solidFill>
                  <a:schemeClr val="tx1">
                    <a:lumMod val="75000"/>
                    <a:lumOff val="25000"/>
                  </a:schemeClr>
                </a:solidFill>
              </a:rPr>
              <a:t>infants  at </a:t>
            </a:r>
            <a:r>
              <a:rPr lang="en-US" dirty="0">
                <a:solidFill>
                  <a:schemeClr val="tx1">
                    <a:lumMod val="75000"/>
                    <a:lumOff val="25000"/>
                  </a:schemeClr>
                </a:solidFill>
              </a:rPr>
              <a:t>birth by recording video and physiological parameters. </a:t>
            </a:r>
            <a:r>
              <a:rPr lang="en-US" dirty="0" smtClean="0">
                <a:solidFill>
                  <a:schemeClr val="tx1">
                    <a:lumMod val="75000"/>
                    <a:lumOff val="25000"/>
                  </a:schemeClr>
                </a:solidFill>
              </a:rPr>
              <a:t>Resuscitation </a:t>
            </a:r>
            <a:r>
              <a:rPr lang="pt-BR" dirty="0" smtClean="0">
                <a:solidFill>
                  <a:schemeClr val="tx1">
                    <a:lumMod val="75000"/>
                    <a:lumOff val="25000"/>
                  </a:schemeClr>
                </a:solidFill>
              </a:rPr>
              <a:t>2012;83:1135–9</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80. </a:t>
            </a:r>
            <a:r>
              <a:rPr lang="en-US" dirty="0" err="1">
                <a:solidFill>
                  <a:schemeClr val="tx1">
                    <a:lumMod val="75000"/>
                    <a:lumOff val="25000"/>
                  </a:schemeClr>
                </a:solidFill>
              </a:rPr>
              <a:t>Poulton</a:t>
            </a:r>
            <a:r>
              <a:rPr lang="en-US" dirty="0">
                <a:solidFill>
                  <a:schemeClr val="tx1">
                    <a:lumMod val="75000"/>
                    <a:lumOff val="25000"/>
                  </a:schemeClr>
                </a:solidFill>
              </a:rPr>
              <a:t> DA, </a:t>
            </a:r>
            <a:r>
              <a:rPr lang="en-US" dirty="0" err="1">
                <a:solidFill>
                  <a:schemeClr val="tx1">
                    <a:lumMod val="75000"/>
                    <a:lumOff val="25000"/>
                  </a:schemeClr>
                </a:solidFill>
              </a:rPr>
              <a:t>Schmo</a:t>
            </a:r>
            <a:r>
              <a:rPr lang="en-US" dirty="0">
                <a:solidFill>
                  <a:schemeClr val="tx1">
                    <a:lumMod val="75000"/>
                    <a:lumOff val="25000"/>
                  </a:schemeClr>
                </a:solidFill>
              </a:rPr>
              <a:t>¨ </a:t>
            </a:r>
            <a:r>
              <a:rPr lang="en-US" dirty="0" err="1">
                <a:solidFill>
                  <a:schemeClr val="tx1">
                    <a:lumMod val="75000"/>
                    <a:lumOff val="25000"/>
                  </a:schemeClr>
                </a:solidFill>
              </a:rPr>
              <a:t>lzer</a:t>
            </a:r>
            <a:r>
              <a:rPr lang="en-US" dirty="0">
                <a:solidFill>
                  <a:schemeClr val="tx1">
                    <a:lumMod val="75000"/>
                    <a:lumOff val="25000"/>
                  </a:schemeClr>
                </a:solidFill>
              </a:rPr>
              <a:t> GM, Morley CJ, et al. Assessment of chest rise </a:t>
            </a:r>
            <a:r>
              <a:rPr lang="en-US" dirty="0" smtClean="0">
                <a:solidFill>
                  <a:schemeClr val="tx1">
                    <a:lumMod val="75000"/>
                    <a:lumOff val="25000"/>
                  </a:schemeClr>
                </a:solidFill>
              </a:rPr>
              <a:t>during mask </a:t>
            </a:r>
            <a:r>
              <a:rPr lang="en-US" dirty="0">
                <a:solidFill>
                  <a:schemeClr val="tx1">
                    <a:lumMod val="75000"/>
                    <a:lumOff val="25000"/>
                  </a:schemeClr>
                </a:solidFill>
              </a:rPr>
              <a:t>ventilation of preterm infants in the delivery room. Resuscitation 2011</a:t>
            </a:r>
            <a:r>
              <a:rPr lang="en-US" dirty="0" smtClean="0">
                <a:solidFill>
                  <a:schemeClr val="tx1">
                    <a:lumMod val="75000"/>
                    <a:lumOff val="25000"/>
                  </a:schemeClr>
                </a:solidFill>
              </a:rPr>
              <a:t>; </a:t>
            </a:r>
            <a:r>
              <a:rPr lang="pt-BR" dirty="0" smtClean="0">
                <a:solidFill>
                  <a:schemeClr val="tx1">
                    <a:lumMod val="75000"/>
                    <a:lumOff val="25000"/>
                  </a:schemeClr>
                </a:solidFill>
              </a:rPr>
              <a:t>82:175–9</a:t>
            </a:r>
            <a:r>
              <a:rPr lang="pt-BR" dirty="0">
                <a:solidFill>
                  <a:schemeClr val="tx1">
                    <a:lumMod val="75000"/>
                    <a:lumOff val="25000"/>
                  </a:schemeClr>
                </a:solidFill>
              </a:rPr>
              <a:t>.</a:t>
            </a:r>
          </a:p>
          <a:p>
            <a:pPr marL="0" indent="0" algn="just" fontAlgn="auto">
              <a:spcAft>
                <a:spcPts val="0"/>
              </a:spcAft>
              <a:buFont typeface="Wingdings 3" charset="2"/>
              <a:buNone/>
              <a:defRPr/>
            </a:pPr>
            <a:r>
              <a:rPr lang="pt-BR" dirty="0">
                <a:solidFill>
                  <a:schemeClr val="tx1">
                    <a:lumMod val="75000"/>
                    <a:lumOff val="25000"/>
                  </a:schemeClr>
                </a:solidFill>
              </a:rPr>
              <a:t>81.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Kamlin</a:t>
            </a:r>
            <a:r>
              <a:rPr lang="pt-BR" dirty="0">
                <a:solidFill>
                  <a:schemeClr val="tx1">
                    <a:lumMod val="75000"/>
                    <a:lumOff val="25000"/>
                  </a:schemeClr>
                </a:solidFill>
              </a:rPr>
              <a:t> COF, O’Donnell CP, et al. </a:t>
            </a:r>
            <a:r>
              <a:rPr lang="pt-BR" dirty="0" err="1">
                <a:solidFill>
                  <a:schemeClr val="tx1">
                    <a:lumMod val="75000"/>
                    <a:lumOff val="25000"/>
                  </a:schemeClr>
                </a:solidFill>
              </a:rPr>
              <a:t>Assessment</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tidal</a:t>
            </a:r>
            <a:r>
              <a:rPr lang="pt-BR" dirty="0">
                <a:solidFill>
                  <a:schemeClr val="tx1">
                    <a:lumMod val="75000"/>
                    <a:lumOff val="25000"/>
                  </a:schemeClr>
                </a:solidFill>
              </a:rPr>
              <a:t> </a:t>
            </a:r>
            <a:r>
              <a:rPr lang="pt-BR" dirty="0" smtClean="0">
                <a:solidFill>
                  <a:schemeClr val="tx1">
                    <a:lumMod val="75000"/>
                    <a:lumOff val="25000"/>
                  </a:schemeClr>
                </a:solidFill>
              </a:rPr>
              <a:t>volume </a:t>
            </a:r>
            <a:r>
              <a:rPr lang="en-US" dirty="0" smtClean="0">
                <a:solidFill>
                  <a:schemeClr val="tx1">
                    <a:lumMod val="75000"/>
                    <a:lumOff val="25000"/>
                  </a:schemeClr>
                </a:solidFill>
              </a:rPr>
              <a:t>and </a:t>
            </a:r>
            <a:r>
              <a:rPr lang="en-US" dirty="0">
                <a:solidFill>
                  <a:schemeClr val="tx1">
                    <a:lumMod val="75000"/>
                    <a:lumOff val="25000"/>
                  </a:schemeClr>
                </a:solidFill>
              </a:rPr>
              <a:t>gas leak during mask ventilation of preterm infants in the delivery room</a:t>
            </a:r>
            <a:r>
              <a:rPr lang="en-US" dirty="0" smtClean="0">
                <a:solidFill>
                  <a:schemeClr val="tx1">
                    <a:lumMod val="75000"/>
                    <a:lumOff val="25000"/>
                  </a:schemeClr>
                </a:solidFill>
              </a:rPr>
              <a:t>. Arch </a:t>
            </a:r>
            <a:r>
              <a:rPr lang="en-US" dirty="0">
                <a:solidFill>
                  <a:schemeClr val="tx1">
                    <a:lumMod val="75000"/>
                    <a:lumOff val="25000"/>
                  </a:schemeClr>
                </a:solidFill>
              </a:rPr>
              <a:t>Dis Child Fetal Neonatal Ed 2010;95:F393–7.</a:t>
            </a:r>
          </a:p>
          <a:p>
            <a:pPr marL="0" indent="0" algn="just" fontAlgn="auto">
              <a:spcAft>
                <a:spcPts val="0"/>
              </a:spcAft>
              <a:buFont typeface="Wingdings 3" charset="2"/>
              <a:buNone/>
              <a:defRPr/>
            </a:pPr>
            <a:r>
              <a:rPr lang="pt-BR" dirty="0">
                <a:solidFill>
                  <a:schemeClr val="tx1">
                    <a:lumMod val="75000"/>
                    <a:lumOff val="25000"/>
                  </a:schemeClr>
                </a:solidFill>
              </a:rPr>
              <a:t>82. </a:t>
            </a:r>
            <a:r>
              <a:rPr lang="pt-BR" dirty="0" err="1">
                <a:solidFill>
                  <a:schemeClr val="tx1">
                    <a:lumMod val="75000"/>
                    <a:lumOff val="25000"/>
                  </a:schemeClr>
                </a:solidFill>
              </a:rPr>
              <a:t>Bjo¨rklund</a:t>
            </a:r>
            <a:r>
              <a:rPr lang="pt-BR" dirty="0">
                <a:solidFill>
                  <a:schemeClr val="tx1">
                    <a:lumMod val="75000"/>
                    <a:lumOff val="25000"/>
                  </a:schemeClr>
                </a:solidFill>
              </a:rPr>
              <a:t> LJ, </a:t>
            </a:r>
            <a:r>
              <a:rPr lang="pt-BR" dirty="0" err="1">
                <a:solidFill>
                  <a:schemeClr val="tx1">
                    <a:lumMod val="75000"/>
                    <a:lumOff val="25000"/>
                  </a:schemeClr>
                </a:solidFill>
              </a:rPr>
              <a:t>Ingimarsson</a:t>
            </a:r>
            <a:r>
              <a:rPr lang="pt-BR" dirty="0">
                <a:solidFill>
                  <a:schemeClr val="tx1">
                    <a:lumMod val="75000"/>
                    <a:lumOff val="25000"/>
                  </a:schemeClr>
                </a:solidFill>
              </a:rPr>
              <a:t> J, </a:t>
            </a:r>
            <a:r>
              <a:rPr lang="pt-BR" dirty="0" err="1">
                <a:solidFill>
                  <a:schemeClr val="tx1">
                    <a:lumMod val="75000"/>
                    <a:lumOff val="25000"/>
                  </a:schemeClr>
                </a:solidFill>
              </a:rPr>
              <a:t>Curstedt</a:t>
            </a:r>
            <a:r>
              <a:rPr lang="pt-BR" dirty="0">
                <a:solidFill>
                  <a:schemeClr val="tx1">
                    <a:lumMod val="75000"/>
                    <a:lumOff val="25000"/>
                  </a:schemeClr>
                </a:solidFill>
              </a:rPr>
              <a:t> T, et al. Manual </a:t>
            </a:r>
            <a:r>
              <a:rPr lang="pt-BR" dirty="0" err="1">
                <a:solidFill>
                  <a:schemeClr val="tx1">
                    <a:lumMod val="75000"/>
                    <a:lumOff val="25000"/>
                  </a:schemeClr>
                </a:solidFill>
              </a:rPr>
              <a:t>ventilation</a:t>
            </a:r>
            <a:r>
              <a:rPr lang="pt-BR" dirty="0">
                <a:solidFill>
                  <a:schemeClr val="tx1">
                    <a:lumMod val="75000"/>
                    <a:lumOff val="25000"/>
                  </a:schemeClr>
                </a:solidFill>
              </a:rPr>
              <a:t> </a:t>
            </a:r>
            <a:r>
              <a:rPr lang="pt-BR" dirty="0" err="1">
                <a:solidFill>
                  <a:schemeClr val="tx1">
                    <a:lumMod val="75000"/>
                    <a:lumOff val="25000"/>
                  </a:schemeClr>
                </a:solidFill>
              </a:rPr>
              <a:t>with</a:t>
            </a:r>
            <a:r>
              <a:rPr lang="pt-BR" dirty="0">
                <a:solidFill>
                  <a:schemeClr val="tx1">
                    <a:lumMod val="75000"/>
                    <a:lumOff val="25000"/>
                  </a:schemeClr>
                </a:solidFill>
              </a:rPr>
              <a:t> a </a:t>
            </a:r>
            <a:r>
              <a:rPr lang="pt-BR" dirty="0" err="1">
                <a:solidFill>
                  <a:schemeClr val="tx1">
                    <a:lumMod val="75000"/>
                    <a:lumOff val="25000"/>
                  </a:schemeClr>
                </a:solidFill>
              </a:rPr>
              <a:t>few</a:t>
            </a:r>
            <a:r>
              <a:rPr lang="pt-BR" dirty="0">
                <a:solidFill>
                  <a:schemeClr val="tx1">
                    <a:lumMod val="75000"/>
                    <a:lumOff val="25000"/>
                  </a:schemeClr>
                </a:solidFill>
              </a:rPr>
              <a:t> </a:t>
            </a:r>
            <a:r>
              <a:rPr lang="pt-BR" dirty="0" err="1" smtClean="0">
                <a:solidFill>
                  <a:schemeClr val="tx1">
                    <a:lumMod val="75000"/>
                    <a:lumOff val="25000"/>
                  </a:schemeClr>
                </a:solidFill>
              </a:rPr>
              <a:t>large</a:t>
            </a:r>
            <a:r>
              <a:rPr lang="pt-BR" dirty="0" smtClean="0">
                <a:solidFill>
                  <a:schemeClr val="tx1">
                    <a:lumMod val="75000"/>
                    <a:lumOff val="25000"/>
                  </a:schemeClr>
                </a:solidFill>
              </a:rPr>
              <a:t>  </a:t>
            </a:r>
            <a:r>
              <a:rPr lang="en-US" dirty="0" smtClean="0">
                <a:solidFill>
                  <a:schemeClr val="tx1">
                    <a:lumMod val="75000"/>
                    <a:lumOff val="25000"/>
                  </a:schemeClr>
                </a:solidFill>
              </a:rPr>
              <a:t>Breaths </a:t>
            </a:r>
            <a:r>
              <a:rPr lang="en-US" dirty="0">
                <a:solidFill>
                  <a:schemeClr val="tx1">
                    <a:lumMod val="75000"/>
                    <a:lumOff val="25000"/>
                  </a:schemeClr>
                </a:solidFill>
              </a:rPr>
              <a:t>at birth Compromises the Therapeutic effect of subsequent </a:t>
            </a:r>
            <a:r>
              <a:rPr lang="en-US" dirty="0" smtClean="0">
                <a:solidFill>
                  <a:schemeClr val="tx1">
                    <a:lumMod val="75000"/>
                    <a:lumOff val="25000"/>
                  </a:schemeClr>
                </a:solidFill>
              </a:rPr>
              <a:t>surfactant  </a:t>
            </a:r>
            <a:r>
              <a:rPr lang="pt-BR" dirty="0" err="1" smtClean="0">
                <a:solidFill>
                  <a:schemeClr val="tx1">
                    <a:lumMod val="75000"/>
                    <a:lumOff val="25000"/>
                  </a:schemeClr>
                </a:solidFill>
              </a:rPr>
              <a:t>Replacement</a:t>
            </a:r>
            <a:r>
              <a:rPr lang="pt-BR" dirty="0" smtClean="0">
                <a:solidFill>
                  <a:schemeClr val="tx1">
                    <a:lumMod val="75000"/>
                    <a:lumOff val="25000"/>
                  </a:schemeClr>
                </a:solidFill>
              </a:rPr>
              <a:t> </a:t>
            </a:r>
            <a:r>
              <a:rPr lang="pt-BR" dirty="0">
                <a:solidFill>
                  <a:schemeClr val="tx1">
                    <a:lumMod val="75000"/>
                    <a:lumOff val="25000"/>
                  </a:schemeClr>
                </a:solidFill>
              </a:rPr>
              <a:t>in </a:t>
            </a:r>
            <a:r>
              <a:rPr lang="pt-BR" dirty="0" err="1">
                <a:solidFill>
                  <a:schemeClr val="tx1">
                    <a:lumMod val="75000"/>
                    <a:lumOff val="25000"/>
                  </a:schemeClr>
                </a:solidFill>
              </a:rPr>
              <a:t>immature</a:t>
            </a:r>
            <a:r>
              <a:rPr lang="pt-BR" dirty="0">
                <a:solidFill>
                  <a:schemeClr val="tx1">
                    <a:lumMod val="75000"/>
                    <a:lumOff val="25000"/>
                  </a:schemeClr>
                </a:solidFill>
              </a:rPr>
              <a:t> </a:t>
            </a:r>
            <a:r>
              <a:rPr lang="pt-BR" dirty="0" err="1">
                <a:solidFill>
                  <a:schemeClr val="tx1">
                    <a:lumMod val="75000"/>
                    <a:lumOff val="25000"/>
                  </a:schemeClr>
                </a:solidFill>
              </a:rPr>
              <a:t>lambs</a:t>
            </a:r>
            <a:r>
              <a:rPr lang="pt-BR" dirty="0">
                <a:solidFill>
                  <a:schemeClr val="tx1">
                    <a:lumMod val="75000"/>
                    <a:lumOff val="25000"/>
                  </a:schemeClr>
                </a:solidFill>
              </a:rPr>
              <a:t>. </a:t>
            </a:r>
            <a:r>
              <a:rPr lang="pt-BR" dirty="0" err="1">
                <a:solidFill>
                  <a:schemeClr val="tx1">
                    <a:lumMod val="75000"/>
                    <a:lumOff val="25000"/>
                  </a:schemeClr>
                </a:solidFill>
              </a:rPr>
              <a:t>Pediatr</a:t>
            </a:r>
            <a:r>
              <a:rPr lang="pt-BR" dirty="0">
                <a:solidFill>
                  <a:schemeClr val="tx1">
                    <a:lumMod val="75000"/>
                    <a:lumOff val="25000"/>
                  </a:schemeClr>
                </a:solidFill>
              </a:rPr>
              <a:t> Res 1997;42:348–55.</a:t>
            </a:r>
          </a:p>
          <a:p>
            <a:pPr marL="0" indent="0" algn="just" fontAlgn="auto">
              <a:spcAft>
                <a:spcPts val="0"/>
              </a:spcAft>
              <a:buFont typeface="Wingdings 3" charset="2"/>
              <a:buNone/>
              <a:defRPr/>
            </a:pPr>
            <a:r>
              <a:rPr lang="pt-BR" dirty="0">
                <a:solidFill>
                  <a:schemeClr val="tx1">
                    <a:lumMod val="75000"/>
                    <a:lumOff val="25000"/>
                  </a:schemeClr>
                </a:solidFill>
              </a:rPr>
              <a:t>83.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Kamlin</a:t>
            </a:r>
            <a:r>
              <a:rPr lang="pt-BR" dirty="0">
                <a:solidFill>
                  <a:schemeClr val="tx1">
                    <a:lumMod val="75000"/>
                    <a:lumOff val="25000"/>
                  </a:schemeClr>
                </a:solidFill>
              </a:rPr>
              <a:t> COF, Dawson JA, et al. </a:t>
            </a:r>
            <a:r>
              <a:rPr lang="pt-BR" dirty="0" err="1">
                <a:solidFill>
                  <a:schemeClr val="tx1">
                    <a:lumMod val="75000"/>
                    <a:lumOff val="25000"/>
                  </a:schemeClr>
                </a:solidFill>
              </a:rPr>
              <a:t>Respiratory</a:t>
            </a:r>
            <a:r>
              <a:rPr lang="pt-BR" dirty="0">
                <a:solidFill>
                  <a:schemeClr val="tx1">
                    <a:lumMod val="75000"/>
                    <a:lumOff val="25000"/>
                  </a:schemeClr>
                </a:solidFill>
              </a:rPr>
              <a:t> </a:t>
            </a:r>
            <a:r>
              <a:rPr lang="pt-BR" dirty="0" err="1">
                <a:solidFill>
                  <a:schemeClr val="tx1">
                    <a:lumMod val="75000"/>
                    <a:lumOff val="25000"/>
                  </a:schemeClr>
                </a:solidFill>
              </a:rPr>
              <a:t>monitoring</a:t>
            </a:r>
            <a:r>
              <a:rPr lang="pt-BR" dirty="0">
                <a:solidFill>
                  <a:schemeClr val="tx1">
                    <a:lumMod val="75000"/>
                    <a:lumOff val="25000"/>
                  </a:schemeClr>
                </a:solidFill>
              </a:rPr>
              <a:t> </a:t>
            </a:r>
            <a:r>
              <a:rPr lang="pt-BR" dirty="0" err="1" smtClean="0">
                <a:solidFill>
                  <a:schemeClr val="tx1">
                    <a:lumMod val="75000"/>
                    <a:lumOff val="25000"/>
                  </a:schemeClr>
                </a:solidFill>
              </a:rPr>
              <a:t>of</a:t>
            </a:r>
            <a:r>
              <a:rPr lang="pt-BR" dirty="0" smtClean="0">
                <a:solidFill>
                  <a:schemeClr val="tx1">
                    <a:lumMod val="75000"/>
                    <a:lumOff val="25000"/>
                  </a:schemeClr>
                </a:solidFill>
              </a:rPr>
              <a:t>  </a:t>
            </a:r>
            <a:r>
              <a:rPr lang="en-US" dirty="0" smtClean="0">
                <a:solidFill>
                  <a:schemeClr val="tx1">
                    <a:lumMod val="75000"/>
                    <a:lumOff val="25000"/>
                  </a:schemeClr>
                </a:solidFill>
              </a:rPr>
              <a:t>neonatal </a:t>
            </a:r>
            <a:r>
              <a:rPr lang="en-US" dirty="0">
                <a:solidFill>
                  <a:schemeClr val="tx1">
                    <a:lumMod val="75000"/>
                    <a:lumOff val="25000"/>
                  </a:schemeClr>
                </a:solidFill>
              </a:rPr>
              <a:t>resuscitation. Arch Dis Child Fetal Neonatal Ed 2010;95:F295–303</a:t>
            </a:r>
            <a:r>
              <a:rPr lang="en-US" dirty="0" smtClean="0">
                <a:solidFill>
                  <a:schemeClr val="tx1">
                    <a:lumMod val="75000"/>
                    <a:lumOff val="25000"/>
                  </a:schemeClr>
                </a:solidFill>
              </a:rPr>
              <a:t>. </a:t>
            </a:r>
            <a:endParaRPr lang="en-US" dirty="0">
              <a:solidFill>
                <a:schemeClr val="tx1">
                  <a:lumMod val="75000"/>
                  <a:lumOff val="25000"/>
                </a:schemeClr>
              </a:solidFill>
            </a:endParaRPr>
          </a:p>
          <a:p>
            <a:pPr marL="0" indent="0" algn="just" fontAlgn="auto">
              <a:spcAft>
                <a:spcPts val="0"/>
              </a:spcAft>
              <a:buFont typeface="Wingdings 3" charset="2"/>
              <a:buNone/>
              <a:defRPr/>
            </a:pPr>
            <a:r>
              <a:rPr lang="en-US" dirty="0">
                <a:solidFill>
                  <a:schemeClr val="tx1">
                    <a:lumMod val="75000"/>
                    <a:lumOff val="25000"/>
                  </a:schemeClr>
                </a:solidFill>
              </a:rPr>
              <a:t>84. </a:t>
            </a:r>
            <a:r>
              <a:rPr lang="en-US" dirty="0" err="1">
                <a:solidFill>
                  <a:schemeClr val="tx1">
                    <a:lumMod val="75000"/>
                    <a:lumOff val="25000"/>
                  </a:schemeClr>
                </a:solidFill>
              </a:rPr>
              <a:t>Schmo</a:t>
            </a:r>
            <a:r>
              <a:rPr lang="en-US" dirty="0">
                <a:solidFill>
                  <a:schemeClr val="tx1">
                    <a:lumMod val="75000"/>
                    <a:lumOff val="25000"/>
                  </a:schemeClr>
                </a:solidFill>
              </a:rPr>
              <a:t>¨ </a:t>
            </a:r>
            <a:r>
              <a:rPr lang="en-US" dirty="0" err="1">
                <a:solidFill>
                  <a:schemeClr val="tx1">
                    <a:lumMod val="75000"/>
                    <a:lumOff val="25000"/>
                  </a:schemeClr>
                </a:solidFill>
              </a:rPr>
              <a:t>lzer</a:t>
            </a:r>
            <a:r>
              <a:rPr lang="en-US" dirty="0">
                <a:solidFill>
                  <a:schemeClr val="tx1">
                    <a:lumMod val="75000"/>
                    <a:lumOff val="25000"/>
                  </a:schemeClr>
                </a:solidFill>
              </a:rPr>
              <a:t> GM, </a:t>
            </a:r>
            <a:r>
              <a:rPr lang="en-US" dirty="0" err="1">
                <a:solidFill>
                  <a:schemeClr val="tx1">
                    <a:lumMod val="75000"/>
                    <a:lumOff val="25000"/>
                  </a:schemeClr>
                </a:solidFill>
              </a:rPr>
              <a:t>Roehr</a:t>
            </a:r>
            <a:r>
              <a:rPr lang="en-US" dirty="0">
                <a:solidFill>
                  <a:schemeClr val="tx1">
                    <a:lumMod val="75000"/>
                    <a:lumOff val="25000"/>
                  </a:schemeClr>
                </a:solidFill>
              </a:rPr>
              <a:t> C-C. Use of respiratory function monitors during </a:t>
            </a:r>
            <a:r>
              <a:rPr lang="en-US" dirty="0" smtClean="0">
                <a:solidFill>
                  <a:schemeClr val="tx1">
                    <a:lumMod val="75000"/>
                    <a:lumOff val="25000"/>
                  </a:schemeClr>
                </a:solidFill>
              </a:rPr>
              <a:t>simulated  </a:t>
            </a:r>
            <a:r>
              <a:rPr lang="it-IT" dirty="0" smtClean="0">
                <a:solidFill>
                  <a:schemeClr val="tx1">
                    <a:lumMod val="75000"/>
                    <a:lumOff val="25000"/>
                  </a:schemeClr>
                </a:solidFill>
              </a:rPr>
              <a:t>neonatal </a:t>
            </a:r>
            <a:r>
              <a:rPr lang="it-IT" dirty="0">
                <a:solidFill>
                  <a:schemeClr val="tx1">
                    <a:lumMod val="75000"/>
                    <a:lumOff val="25000"/>
                  </a:schemeClr>
                </a:solidFill>
              </a:rPr>
              <a:t>resuscitation. Klin Padiatr 2011;223:261–6</a:t>
            </a:r>
            <a:r>
              <a:rPr lang="it-IT" dirty="0" smtClean="0">
                <a:solidFill>
                  <a:schemeClr val="tx1">
                    <a:lumMod val="75000"/>
                    <a:lumOff val="25000"/>
                  </a:schemeClr>
                </a:solidFill>
              </a:rPr>
              <a:t>. </a:t>
            </a:r>
          </a:p>
          <a:p>
            <a:pPr marL="0" indent="0" algn="just" fontAlgn="auto">
              <a:spcAft>
                <a:spcPts val="0"/>
              </a:spcAft>
              <a:buFont typeface="Wingdings 3" charset="2"/>
              <a:buNone/>
              <a:defRPr/>
            </a:pPr>
            <a:r>
              <a:rPr lang="pt-BR" dirty="0" smtClean="0">
                <a:solidFill>
                  <a:schemeClr val="tx1">
                    <a:lumMod val="75000"/>
                    <a:lumOff val="25000"/>
                  </a:schemeClr>
                </a:solidFill>
              </a:rPr>
              <a:t>85</a:t>
            </a:r>
            <a:r>
              <a:rPr lang="pt-BR" dirty="0">
                <a:solidFill>
                  <a:schemeClr val="tx1">
                    <a:lumMod val="75000"/>
                    <a:lumOff val="25000"/>
                  </a:schemeClr>
                </a:solidFill>
              </a:rPr>
              <a:t>.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Morley</a:t>
            </a:r>
            <a:r>
              <a:rPr lang="pt-BR" dirty="0">
                <a:solidFill>
                  <a:schemeClr val="tx1">
                    <a:lumMod val="75000"/>
                    <a:lumOff val="25000"/>
                  </a:schemeClr>
                </a:solidFill>
              </a:rPr>
              <a:t> CJ, Wong C, et al. </a:t>
            </a:r>
            <a:r>
              <a:rPr lang="pt-BR" dirty="0" err="1">
                <a:solidFill>
                  <a:schemeClr val="tx1">
                    <a:lumMod val="75000"/>
                    <a:lumOff val="25000"/>
                  </a:schemeClr>
                </a:solidFill>
              </a:rPr>
              <a:t>Respiratory</a:t>
            </a:r>
            <a:r>
              <a:rPr lang="pt-BR" dirty="0">
                <a:solidFill>
                  <a:schemeClr val="tx1">
                    <a:lumMod val="75000"/>
                    <a:lumOff val="25000"/>
                  </a:schemeClr>
                </a:solidFill>
              </a:rPr>
              <a:t> </a:t>
            </a:r>
            <a:r>
              <a:rPr lang="pt-BR" dirty="0" err="1">
                <a:solidFill>
                  <a:schemeClr val="tx1">
                    <a:lumMod val="75000"/>
                    <a:lumOff val="25000"/>
                  </a:schemeClr>
                </a:solidFill>
              </a:rPr>
              <a:t>function</a:t>
            </a:r>
            <a:r>
              <a:rPr lang="pt-BR" dirty="0">
                <a:solidFill>
                  <a:schemeClr val="tx1">
                    <a:lumMod val="75000"/>
                    <a:lumOff val="25000"/>
                  </a:schemeClr>
                </a:solidFill>
              </a:rPr>
              <a:t> monitor </a:t>
            </a:r>
            <a:r>
              <a:rPr lang="pt-BR" dirty="0" err="1" smtClean="0">
                <a:solidFill>
                  <a:schemeClr val="tx1">
                    <a:lumMod val="75000"/>
                    <a:lumOff val="25000"/>
                  </a:schemeClr>
                </a:solidFill>
              </a:rPr>
              <a:t>guidance</a:t>
            </a:r>
            <a:r>
              <a:rPr lang="pt-BR" dirty="0" smtClean="0">
                <a:solidFill>
                  <a:schemeClr val="tx1">
                    <a:lumMod val="75000"/>
                    <a:lumOff val="25000"/>
                  </a:schemeClr>
                </a:solidFill>
              </a:rPr>
              <a:t>  </a:t>
            </a:r>
            <a:r>
              <a:rPr lang="en-US" dirty="0" smtClean="0">
                <a:solidFill>
                  <a:schemeClr val="tx1">
                    <a:lumMod val="75000"/>
                    <a:lumOff val="25000"/>
                  </a:schemeClr>
                </a:solidFill>
              </a:rPr>
              <a:t>of </a:t>
            </a:r>
            <a:r>
              <a:rPr lang="en-US" dirty="0">
                <a:solidFill>
                  <a:schemeClr val="tx1">
                    <a:lumMod val="75000"/>
                    <a:lumOff val="25000"/>
                  </a:schemeClr>
                </a:solidFill>
              </a:rPr>
              <a:t>mask ventilation in the delivery room: a feasibility study. J </a:t>
            </a:r>
            <a:r>
              <a:rPr lang="en-US" dirty="0" err="1">
                <a:solidFill>
                  <a:schemeClr val="tx1">
                    <a:lumMod val="75000"/>
                    <a:lumOff val="25000"/>
                  </a:schemeClr>
                </a:solidFill>
              </a:rPr>
              <a:t>Pediatr</a:t>
            </a:r>
            <a:r>
              <a:rPr lang="en-US" dirty="0">
                <a:solidFill>
                  <a:schemeClr val="tx1">
                    <a:lumMod val="75000"/>
                    <a:lumOff val="25000"/>
                  </a:schemeClr>
                </a:solidFill>
              </a:rPr>
              <a:t> 2012;160</a:t>
            </a:r>
            <a:r>
              <a:rPr lang="en-US" dirty="0" smtClean="0">
                <a:solidFill>
                  <a:schemeClr val="tx1">
                    <a:lumMod val="75000"/>
                    <a:lumOff val="25000"/>
                  </a:schemeClr>
                </a:solidFill>
              </a:rPr>
              <a:t>: </a:t>
            </a:r>
            <a:r>
              <a:rPr lang="pt-BR" dirty="0" smtClean="0">
                <a:solidFill>
                  <a:schemeClr val="tx1">
                    <a:lumMod val="75000"/>
                    <a:lumOff val="25000"/>
                  </a:schemeClr>
                </a:solidFill>
              </a:rPr>
              <a:t>377–81.e2</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86. Li ES-S, Cheung P-Y, </a:t>
            </a:r>
            <a:r>
              <a:rPr lang="en-US" dirty="0" err="1">
                <a:solidFill>
                  <a:schemeClr val="tx1">
                    <a:lumMod val="75000"/>
                    <a:lumOff val="25000"/>
                  </a:schemeClr>
                </a:solidFill>
              </a:rPr>
              <a:t>Pichler</a:t>
            </a:r>
            <a:r>
              <a:rPr lang="en-US" dirty="0">
                <a:solidFill>
                  <a:schemeClr val="tx1">
                    <a:lumMod val="75000"/>
                    <a:lumOff val="25000"/>
                  </a:schemeClr>
                </a:solidFill>
              </a:rPr>
              <a:t> G, et al. Respiratory function and near </a:t>
            </a:r>
            <a:r>
              <a:rPr lang="en-US" dirty="0" smtClean="0">
                <a:solidFill>
                  <a:schemeClr val="tx1">
                    <a:lumMod val="75000"/>
                    <a:lumOff val="25000"/>
                  </a:schemeClr>
                </a:solidFill>
              </a:rPr>
              <a:t>infrared  spectroscopy </a:t>
            </a:r>
            <a:r>
              <a:rPr lang="en-US" dirty="0">
                <a:solidFill>
                  <a:schemeClr val="tx1">
                    <a:lumMod val="75000"/>
                    <a:lumOff val="25000"/>
                  </a:schemeClr>
                </a:solidFill>
              </a:rPr>
              <a:t>recording during cardiopulmonary resuscitation in an </a:t>
            </a:r>
            <a:r>
              <a:rPr lang="en-US" dirty="0" smtClean="0">
                <a:solidFill>
                  <a:schemeClr val="tx1">
                    <a:lumMod val="75000"/>
                    <a:lumOff val="25000"/>
                  </a:schemeClr>
                </a:solidFill>
              </a:rPr>
              <a:t>extremely </a:t>
            </a:r>
            <a:r>
              <a:rPr lang="pt-BR" dirty="0" err="1" smtClean="0">
                <a:solidFill>
                  <a:schemeClr val="tx1">
                    <a:lumMod val="75000"/>
                    <a:lumOff val="25000"/>
                  </a:schemeClr>
                </a:solidFill>
              </a:rPr>
              <a:t>preterm</a:t>
            </a:r>
            <a:r>
              <a:rPr lang="pt-BR" dirty="0" smtClean="0">
                <a:solidFill>
                  <a:schemeClr val="tx1">
                    <a:lumMod val="75000"/>
                    <a:lumOff val="25000"/>
                  </a:schemeClr>
                </a:solidFill>
              </a:rPr>
              <a:t> </a:t>
            </a:r>
            <a:r>
              <a:rPr lang="pt-BR" dirty="0" err="1">
                <a:solidFill>
                  <a:schemeClr val="tx1">
                    <a:lumMod val="75000"/>
                    <a:lumOff val="25000"/>
                  </a:schemeClr>
                </a:solidFill>
              </a:rPr>
              <a:t>newborn</a:t>
            </a:r>
            <a:r>
              <a:rPr lang="pt-BR" dirty="0">
                <a:solidFill>
                  <a:schemeClr val="tx1">
                    <a:lumMod val="75000"/>
                    <a:lumOff val="25000"/>
                  </a:schemeClr>
                </a:solidFill>
              </a:rPr>
              <a:t>. </a:t>
            </a:r>
            <a:r>
              <a:rPr lang="pt-BR" dirty="0" err="1">
                <a:solidFill>
                  <a:schemeClr val="tx1">
                    <a:lumMod val="75000"/>
                    <a:lumOff val="25000"/>
                  </a:schemeClr>
                </a:solidFill>
              </a:rPr>
              <a:t>Neonatology</a:t>
            </a:r>
            <a:r>
              <a:rPr lang="pt-BR" dirty="0">
                <a:solidFill>
                  <a:schemeClr val="tx1">
                    <a:lumMod val="75000"/>
                    <a:lumOff val="25000"/>
                  </a:schemeClr>
                </a:solidFill>
              </a:rPr>
              <a:t> 2014;105:200–4.</a:t>
            </a:r>
          </a:p>
          <a:p>
            <a:pPr marL="0" indent="0" algn="just" fontAlgn="auto">
              <a:spcAft>
                <a:spcPts val="0"/>
              </a:spcAft>
              <a:buFont typeface="Wingdings 3" charset="2"/>
              <a:buNone/>
              <a:defRPr/>
            </a:pPr>
            <a:r>
              <a:rPr lang="nl-NL" dirty="0">
                <a:solidFill>
                  <a:schemeClr val="tx1">
                    <a:lumMod val="75000"/>
                    <a:lumOff val="25000"/>
                  </a:schemeClr>
                </a:solidFill>
              </a:rPr>
              <a:t>87. van Vonderen JJ, van Zanten HA, Schilleman K, et al. Cardiorespiratory </a:t>
            </a:r>
            <a:r>
              <a:rPr lang="nl-NL" dirty="0" smtClean="0">
                <a:solidFill>
                  <a:schemeClr val="tx1">
                    <a:lumMod val="75000"/>
                    <a:lumOff val="25000"/>
                  </a:schemeClr>
                </a:solidFill>
              </a:rPr>
              <a:t>monitoring </a:t>
            </a:r>
            <a:r>
              <a:rPr lang="en-US" dirty="0" smtClean="0">
                <a:solidFill>
                  <a:schemeClr val="tx1">
                    <a:lumMod val="75000"/>
                    <a:lumOff val="25000"/>
                  </a:schemeClr>
                </a:solidFill>
              </a:rPr>
              <a:t>during </a:t>
            </a:r>
            <a:r>
              <a:rPr lang="en-US" dirty="0">
                <a:solidFill>
                  <a:schemeClr val="tx1">
                    <a:lumMod val="75000"/>
                    <a:lumOff val="25000"/>
                  </a:schemeClr>
                </a:solidFill>
              </a:rPr>
              <a:t>neonatal resuscitation for direct feedback and audit. Front </a:t>
            </a:r>
            <a:r>
              <a:rPr lang="en-US" dirty="0" err="1" smtClean="0">
                <a:solidFill>
                  <a:schemeClr val="tx1">
                    <a:lumMod val="75000"/>
                    <a:lumOff val="25000"/>
                  </a:schemeClr>
                </a:solidFill>
              </a:rPr>
              <a:t>Pediatr</a:t>
            </a:r>
            <a:r>
              <a:rPr lang="en-US" dirty="0" smtClean="0">
                <a:solidFill>
                  <a:schemeClr val="tx1">
                    <a:lumMod val="75000"/>
                    <a:lumOff val="25000"/>
                  </a:schemeClr>
                </a:solidFill>
              </a:rPr>
              <a:t> </a:t>
            </a:r>
            <a:r>
              <a:rPr lang="pt-BR" dirty="0" smtClean="0">
                <a:solidFill>
                  <a:schemeClr val="tx1">
                    <a:lumMod val="75000"/>
                    <a:lumOff val="25000"/>
                  </a:schemeClr>
                </a:solidFill>
              </a:rPr>
              <a:t>2016;4:336–7</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88. Finn D, Boylan GB, Ryan CA, et al. Enhanced monitoring of the preterm </a:t>
            </a:r>
            <a:r>
              <a:rPr lang="en-US" dirty="0" smtClean="0">
                <a:solidFill>
                  <a:schemeClr val="tx1">
                    <a:lumMod val="75000"/>
                    <a:lumOff val="25000"/>
                  </a:schemeClr>
                </a:solidFill>
              </a:rPr>
              <a:t>infant  during </a:t>
            </a:r>
            <a:r>
              <a:rPr lang="en-US" dirty="0">
                <a:solidFill>
                  <a:schemeClr val="tx1">
                    <a:lumMod val="75000"/>
                    <a:lumOff val="25000"/>
                  </a:schemeClr>
                </a:solidFill>
              </a:rPr>
              <a:t>stabilization in the delivery room. Front </a:t>
            </a:r>
            <a:r>
              <a:rPr lang="en-US" dirty="0" err="1">
                <a:solidFill>
                  <a:schemeClr val="tx1">
                    <a:lumMod val="75000"/>
                    <a:lumOff val="25000"/>
                  </a:schemeClr>
                </a:solidFill>
              </a:rPr>
              <a:t>Pediatr</a:t>
            </a:r>
            <a:r>
              <a:rPr lang="en-US" dirty="0">
                <a:solidFill>
                  <a:schemeClr val="tx1">
                    <a:lumMod val="75000"/>
                    <a:lumOff val="25000"/>
                  </a:schemeClr>
                </a:solidFill>
              </a:rPr>
              <a:t> 2016;4:249–311.</a:t>
            </a:r>
            <a:endParaRPr lang="pt-BR" dirty="0">
              <a:solidFill>
                <a:schemeClr val="tx1">
                  <a:lumMod val="75000"/>
                  <a:lumOff val="25000"/>
                </a:schemeClr>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306638"/>
            <a:ext cx="10564813" cy="4416425"/>
          </a:xfrm>
        </p:spPr>
        <p:txBody>
          <a:bodyPr rtlCol="0">
            <a:normAutofit fontScale="85000" lnSpcReduction="20000"/>
          </a:bodyPr>
          <a:lstStyle/>
          <a:p>
            <a:pPr marL="0" indent="0" algn="just" fontAlgn="auto">
              <a:spcAft>
                <a:spcPts val="0"/>
              </a:spcAft>
              <a:buFont typeface="Wingdings 3" charset="2"/>
              <a:buNone/>
              <a:defRPr/>
            </a:pPr>
            <a:r>
              <a:rPr lang="en-US" dirty="0">
                <a:solidFill>
                  <a:schemeClr val="tx1">
                    <a:lumMod val="75000"/>
                    <a:lumOff val="25000"/>
                  </a:schemeClr>
                </a:solidFill>
              </a:rPr>
              <a:t>89. Hooper SB, </a:t>
            </a:r>
            <a:r>
              <a:rPr lang="en-US" dirty="0" err="1">
                <a:solidFill>
                  <a:schemeClr val="tx1">
                    <a:lumMod val="75000"/>
                    <a:lumOff val="25000"/>
                  </a:schemeClr>
                </a:solidFill>
              </a:rPr>
              <a:t>Fouras</a:t>
            </a:r>
            <a:r>
              <a:rPr lang="en-US" dirty="0">
                <a:solidFill>
                  <a:schemeClr val="tx1">
                    <a:lumMod val="75000"/>
                    <a:lumOff val="25000"/>
                  </a:schemeClr>
                </a:solidFill>
              </a:rPr>
              <a:t> A, Siew ML, et al. Expired CO2 levels indicate degree </a:t>
            </a:r>
            <a:r>
              <a:rPr lang="en-US" dirty="0" smtClean="0">
                <a:solidFill>
                  <a:schemeClr val="tx1">
                    <a:lumMod val="75000"/>
                    <a:lumOff val="25000"/>
                  </a:schemeClr>
                </a:solidFill>
              </a:rPr>
              <a:t>of  </a:t>
            </a:r>
            <a:r>
              <a:rPr lang="en-US" dirty="0">
                <a:solidFill>
                  <a:schemeClr val="tx1">
                    <a:lumMod val="75000"/>
                    <a:lumOff val="25000"/>
                  </a:schemeClr>
                </a:solidFill>
              </a:rPr>
              <a:t> </a:t>
            </a:r>
            <a:r>
              <a:rPr lang="en-US" dirty="0" smtClean="0">
                <a:solidFill>
                  <a:schemeClr val="tx1">
                    <a:lumMod val="75000"/>
                    <a:lumOff val="25000"/>
                  </a:schemeClr>
                </a:solidFill>
              </a:rPr>
              <a:t>lung </a:t>
            </a:r>
            <a:r>
              <a:rPr lang="en-US" dirty="0">
                <a:solidFill>
                  <a:schemeClr val="tx1">
                    <a:lumMod val="75000"/>
                    <a:lumOff val="25000"/>
                  </a:schemeClr>
                </a:solidFill>
              </a:rPr>
              <a:t>aeration at birth. </a:t>
            </a:r>
            <a:r>
              <a:rPr lang="en-US" dirty="0" err="1">
                <a:solidFill>
                  <a:schemeClr val="tx1">
                    <a:lumMod val="75000"/>
                    <a:lumOff val="25000"/>
                  </a:schemeClr>
                </a:solidFill>
              </a:rPr>
              <a:t>PLoS</a:t>
            </a:r>
            <a:r>
              <a:rPr lang="en-US" dirty="0">
                <a:solidFill>
                  <a:schemeClr val="tx1">
                    <a:lumMod val="75000"/>
                    <a:lumOff val="25000"/>
                  </a:schemeClr>
                </a:solidFill>
              </a:rPr>
              <a:t> One 2013;8:e70895</a:t>
            </a:r>
            <a:r>
              <a:rPr lang="en-US" dirty="0" smtClean="0">
                <a:solidFill>
                  <a:schemeClr val="tx1">
                    <a:lumMod val="75000"/>
                    <a:lumOff val="25000"/>
                  </a:schemeClr>
                </a:solidFill>
              </a:rPr>
              <a:t>.  </a:t>
            </a:r>
          </a:p>
          <a:p>
            <a:pPr marL="0" indent="0" algn="just" fontAlgn="auto">
              <a:spcAft>
                <a:spcPts val="0"/>
              </a:spcAft>
              <a:buFont typeface="Wingdings 3" charset="2"/>
              <a:buNone/>
              <a:defRPr/>
            </a:pPr>
            <a:r>
              <a:rPr lang="pt-BR" dirty="0" smtClean="0">
                <a:solidFill>
                  <a:schemeClr val="tx1">
                    <a:lumMod val="75000"/>
                    <a:lumOff val="25000"/>
                  </a:schemeClr>
                </a:solidFill>
              </a:rPr>
              <a:t>90</a:t>
            </a:r>
            <a:r>
              <a:rPr lang="pt-BR" dirty="0">
                <a:solidFill>
                  <a:schemeClr val="tx1">
                    <a:lumMod val="75000"/>
                    <a:lumOff val="25000"/>
                  </a:schemeClr>
                </a:solidFill>
              </a:rPr>
              <a:t>. Leone TA, Lange A, </a:t>
            </a:r>
            <a:r>
              <a:rPr lang="pt-BR" dirty="0" err="1">
                <a:solidFill>
                  <a:schemeClr val="tx1">
                    <a:lumMod val="75000"/>
                    <a:lumOff val="25000"/>
                  </a:schemeClr>
                </a:solidFill>
              </a:rPr>
              <a:t>Rich</a:t>
            </a:r>
            <a:r>
              <a:rPr lang="pt-BR" dirty="0">
                <a:solidFill>
                  <a:schemeClr val="tx1">
                    <a:lumMod val="75000"/>
                    <a:lumOff val="25000"/>
                  </a:schemeClr>
                </a:solidFill>
              </a:rPr>
              <a:t> W, et al. </a:t>
            </a:r>
            <a:r>
              <a:rPr lang="pt-BR" dirty="0" err="1">
                <a:solidFill>
                  <a:schemeClr val="tx1">
                    <a:lumMod val="75000"/>
                    <a:lumOff val="25000"/>
                  </a:schemeClr>
                </a:solidFill>
              </a:rPr>
              <a:t>Disposable</a:t>
            </a:r>
            <a:r>
              <a:rPr lang="pt-BR" dirty="0">
                <a:solidFill>
                  <a:schemeClr val="tx1">
                    <a:lumMod val="75000"/>
                    <a:lumOff val="25000"/>
                  </a:schemeClr>
                </a:solidFill>
              </a:rPr>
              <a:t> </a:t>
            </a:r>
            <a:r>
              <a:rPr lang="pt-BR" dirty="0" err="1">
                <a:solidFill>
                  <a:schemeClr val="tx1">
                    <a:lumMod val="75000"/>
                    <a:lumOff val="25000"/>
                  </a:schemeClr>
                </a:solidFill>
              </a:rPr>
              <a:t>colorimetric</a:t>
            </a:r>
            <a:r>
              <a:rPr lang="pt-BR" dirty="0">
                <a:solidFill>
                  <a:schemeClr val="tx1">
                    <a:lumMod val="75000"/>
                    <a:lumOff val="25000"/>
                  </a:schemeClr>
                </a:solidFill>
              </a:rPr>
              <a:t> </a:t>
            </a:r>
            <a:r>
              <a:rPr lang="pt-BR" dirty="0" err="1">
                <a:solidFill>
                  <a:schemeClr val="tx1">
                    <a:lumMod val="75000"/>
                    <a:lumOff val="25000"/>
                  </a:schemeClr>
                </a:solidFill>
              </a:rPr>
              <a:t>carbon</a:t>
            </a:r>
            <a:r>
              <a:rPr lang="pt-BR" dirty="0">
                <a:solidFill>
                  <a:schemeClr val="tx1">
                    <a:lumMod val="75000"/>
                    <a:lumOff val="25000"/>
                  </a:schemeClr>
                </a:solidFill>
              </a:rPr>
              <a:t> </a:t>
            </a:r>
            <a:r>
              <a:rPr lang="pt-BR" dirty="0" err="1">
                <a:solidFill>
                  <a:schemeClr val="tx1">
                    <a:lumMod val="75000"/>
                    <a:lumOff val="25000"/>
                  </a:schemeClr>
                </a:solidFill>
              </a:rPr>
              <a:t>dioxide</a:t>
            </a:r>
            <a:r>
              <a:rPr lang="pt-BR" dirty="0">
                <a:solidFill>
                  <a:schemeClr val="tx1">
                    <a:lumMod val="75000"/>
                    <a:lumOff val="25000"/>
                  </a:schemeClr>
                </a:solidFill>
              </a:rPr>
              <a:t> </a:t>
            </a:r>
            <a:r>
              <a:rPr lang="pt-BR" dirty="0" smtClean="0">
                <a:solidFill>
                  <a:schemeClr val="tx1">
                    <a:lumMod val="75000"/>
                    <a:lumOff val="25000"/>
                  </a:schemeClr>
                </a:solidFill>
              </a:rPr>
              <a:t>detector  </a:t>
            </a:r>
            <a:r>
              <a:rPr lang="en-US" dirty="0" smtClean="0">
                <a:solidFill>
                  <a:schemeClr val="tx1">
                    <a:lumMod val="75000"/>
                    <a:lumOff val="25000"/>
                  </a:schemeClr>
                </a:solidFill>
              </a:rPr>
              <a:t>use </a:t>
            </a:r>
            <a:r>
              <a:rPr lang="en-US" dirty="0">
                <a:solidFill>
                  <a:schemeClr val="tx1">
                    <a:lumMod val="75000"/>
                    <a:lumOff val="25000"/>
                  </a:schemeClr>
                </a:solidFill>
              </a:rPr>
              <a:t>as an indicator of a patent airway during noninvasive mask </a:t>
            </a:r>
            <a:r>
              <a:rPr lang="en-US" dirty="0" smtClean="0">
                <a:solidFill>
                  <a:schemeClr val="tx1">
                    <a:lumMod val="75000"/>
                    <a:lumOff val="25000"/>
                  </a:schemeClr>
                </a:solidFill>
              </a:rPr>
              <a:t>ventilation. </a:t>
            </a:r>
            <a:r>
              <a:rPr lang="pt-BR" dirty="0" err="1" smtClean="0">
                <a:solidFill>
                  <a:schemeClr val="tx1">
                    <a:lumMod val="75000"/>
                    <a:lumOff val="25000"/>
                  </a:schemeClr>
                </a:solidFill>
              </a:rPr>
              <a:t>Pediatrics</a:t>
            </a:r>
            <a:r>
              <a:rPr lang="pt-BR" dirty="0" smtClean="0">
                <a:solidFill>
                  <a:schemeClr val="tx1">
                    <a:lumMod val="75000"/>
                    <a:lumOff val="25000"/>
                  </a:schemeClr>
                </a:solidFill>
              </a:rPr>
              <a:t> </a:t>
            </a:r>
            <a:r>
              <a:rPr lang="pt-BR" dirty="0">
                <a:solidFill>
                  <a:schemeClr val="tx1">
                    <a:lumMod val="75000"/>
                    <a:lumOff val="25000"/>
                  </a:schemeClr>
                </a:solidFill>
              </a:rPr>
              <a:t>2006;118:e202–4.</a:t>
            </a:r>
          </a:p>
          <a:p>
            <a:pPr marL="0" indent="0" algn="just" fontAlgn="auto">
              <a:spcAft>
                <a:spcPts val="0"/>
              </a:spcAft>
              <a:buFont typeface="Wingdings 3" charset="2"/>
              <a:buNone/>
              <a:defRPr/>
            </a:pPr>
            <a:r>
              <a:rPr lang="pt-BR" dirty="0">
                <a:solidFill>
                  <a:schemeClr val="tx1">
                    <a:lumMod val="75000"/>
                    <a:lumOff val="25000"/>
                  </a:schemeClr>
                </a:solidFill>
              </a:rPr>
              <a:t>91.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O’Reilly</a:t>
            </a:r>
            <a:r>
              <a:rPr lang="pt-BR" dirty="0">
                <a:solidFill>
                  <a:schemeClr val="tx1">
                    <a:lumMod val="75000"/>
                    <a:lumOff val="25000"/>
                  </a:schemeClr>
                </a:solidFill>
              </a:rPr>
              <a:t> M, Davis PG, et al. </a:t>
            </a:r>
            <a:r>
              <a:rPr lang="pt-BR" dirty="0" err="1">
                <a:solidFill>
                  <a:schemeClr val="tx1">
                    <a:lumMod val="75000"/>
                    <a:lumOff val="25000"/>
                  </a:schemeClr>
                </a:solidFill>
              </a:rPr>
              <a:t>Confirmation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correct</a:t>
            </a:r>
            <a:r>
              <a:rPr lang="pt-BR" dirty="0">
                <a:solidFill>
                  <a:schemeClr val="tx1">
                    <a:lumMod val="75000"/>
                    <a:lumOff val="25000"/>
                  </a:schemeClr>
                </a:solidFill>
              </a:rPr>
              <a:t> </a:t>
            </a:r>
            <a:r>
              <a:rPr lang="pt-BR" dirty="0" err="1">
                <a:solidFill>
                  <a:schemeClr val="tx1">
                    <a:lumMod val="75000"/>
                    <a:lumOff val="25000"/>
                  </a:schemeClr>
                </a:solidFill>
              </a:rPr>
              <a:t>tracheal</a:t>
            </a:r>
            <a:r>
              <a:rPr lang="pt-BR" dirty="0">
                <a:solidFill>
                  <a:schemeClr val="tx1">
                    <a:lumMod val="75000"/>
                    <a:lumOff val="25000"/>
                  </a:schemeClr>
                </a:solidFill>
              </a:rPr>
              <a:t> </a:t>
            </a:r>
            <a:r>
              <a:rPr lang="pt-BR" dirty="0" smtClean="0">
                <a:solidFill>
                  <a:schemeClr val="tx1">
                    <a:lumMod val="75000"/>
                    <a:lumOff val="25000"/>
                  </a:schemeClr>
                </a:solidFill>
              </a:rPr>
              <a:t>tube  </a:t>
            </a:r>
            <a:r>
              <a:rPr lang="pt-BR" dirty="0" err="1" smtClean="0">
                <a:solidFill>
                  <a:schemeClr val="tx1">
                    <a:lumMod val="75000"/>
                    <a:lumOff val="25000"/>
                  </a:schemeClr>
                </a:solidFill>
              </a:rPr>
              <a:t>placement</a:t>
            </a:r>
            <a:r>
              <a:rPr lang="pt-BR" dirty="0" smtClean="0">
                <a:solidFill>
                  <a:schemeClr val="tx1">
                    <a:lumMod val="75000"/>
                    <a:lumOff val="25000"/>
                  </a:schemeClr>
                </a:solidFill>
              </a:rPr>
              <a:t> </a:t>
            </a:r>
            <a:r>
              <a:rPr lang="pt-BR" dirty="0">
                <a:solidFill>
                  <a:schemeClr val="tx1">
                    <a:lumMod val="75000"/>
                    <a:lumOff val="25000"/>
                  </a:schemeClr>
                </a:solidFill>
              </a:rPr>
              <a:t>in </a:t>
            </a:r>
            <a:r>
              <a:rPr lang="pt-BR" dirty="0" err="1">
                <a:solidFill>
                  <a:schemeClr val="tx1">
                    <a:lumMod val="75000"/>
                    <a:lumOff val="25000"/>
                  </a:schemeClr>
                </a:solidFill>
              </a:rPr>
              <a:t>newborn</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Resuscitation</a:t>
            </a:r>
            <a:r>
              <a:rPr lang="pt-BR" dirty="0">
                <a:solidFill>
                  <a:schemeClr val="tx1">
                    <a:lumMod val="75000"/>
                    <a:lumOff val="25000"/>
                  </a:schemeClr>
                </a:solidFill>
              </a:rPr>
              <a:t> 2013;84:731–7.</a:t>
            </a:r>
          </a:p>
          <a:p>
            <a:pPr marL="0" indent="0" algn="just" fontAlgn="auto">
              <a:spcAft>
                <a:spcPts val="0"/>
              </a:spcAft>
              <a:buFont typeface="Wingdings 3" charset="2"/>
              <a:buNone/>
              <a:defRPr/>
            </a:pPr>
            <a:r>
              <a:rPr lang="pt-BR" dirty="0">
                <a:solidFill>
                  <a:schemeClr val="tx1">
                    <a:lumMod val="75000"/>
                    <a:lumOff val="25000"/>
                  </a:schemeClr>
                </a:solidFill>
              </a:rPr>
              <a:t>92. </a:t>
            </a:r>
            <a:r>
              <a:rPr lang="pt-BR" dirty="0" err="1">
                <a:solidFill>
                  <a:schemeClr val="tx1">
                    <a:lumMod val="75000"/>
                    <a:lumOff val="25000"/>
                  </a:schemeClr>
                </a:solidFill>
              </a:rPr>
              <a:t>Hawkes</a:t>
            </a:r>
            <a:r>
              <a:rPr lang="pt-BR" dirty="0">
                <a:solidFill>
                  <a:schemeClr val="tx1">
                    <a:lumMod val="75000"/>
                    <a:lumOff val="25000"/>
                  </a:schemeClr>
                </a:solidFill>
              </a:rPr>
              <a:t> GA, </a:t>
            </a:r>
            <a:r>
              <a:rPr lang="pt-BR" dirty="0" err="1">
                <a:solidFill>
                  <a:schemeClr val="tx1">
                    <a:lumMod val="75000"/>
                    <a:lumOff val="25000"/>
                  </a:schemeClr>
                </a:solidFill>
              </a:rPr>
              <a:t>Kelleher</a:t>
            </a:r>
            <a:r>
              <a:rPr lang="pt-BR" dirty="0">
                <a:solidFill>
                  <a:schemeClr val="tx1">
                    <a:lumMod val="75000"/>
                    <a:lumOff val="25000"/>
                  </a:schemeClr>
                </a:solidFill>
              </a:rPr>
              <a:t> J, Ryan CA, et al. A </a:t>
            </a:r>
            <a:r>
              <a:rPr lang="pt-BR" dirty="0" err="1">
                <a:solidFill>
                  <a:schemeClr val="tx1">
                    <a:lumMod val="75000"/>
                    <a:lumOff val="25000"/>
                  </a:schemeClr>
                </a:solidFill>
              </a:rPr>
              <a:t>review</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carbon</a:t>
            </a:r>
            <a:r>
              <a:rPr lang="pt-BR" dirty="0">
                <a:solidFill>
                  <a:schemeClr val="tx1">
                    <a:lumMod val="75000"/>
                    <a:lumOff val="25000"/>
                  </a:schemeClr>
                </a:solidFill>
              </a:rPr>
              <a:t> </a:t>
            </a:r>
            <a:r>
              <a:rPr lang="pt-BR" dirty="0" err="1">
                <a:solidFill>
                  <a:schemeClr val="tx1">
                    <a:lumMod val="75000"/>
                    <a:lumOff val="25000"/>
                  </a:schemeClr>
                </a:solidFill>
              </a:rPr>
              <a:t>dioxide</a:t>
            </a:r>
            <a:r>
              <a:rPr lang="pt-BR" dirty="0">
                <a:solidFill>
                  <a:schemeClr val="tx1">
                    <a:lumMod val="75000"/>
                    <a:lumOff val="25000"/>
                  </a:schemeClr>
                </a:solidFill>
              </a:rPr>
              <a:t> </a:t>
            </a:r>
            <a:r>
              <a:rPr lang="pt-BR" dirty="0" err="1">
                <a:solidFill>
                  <a:schemeClr val="tx1">
                    <a:lumMod val="75000"/>
                    <a:lumOff val="25000"/>
                  </a:schemeClr>
                </a:solidFill>
              </a:rPr>
              <a:t>monitoring</a:t>
            </a:r>
            <a:r>
              <a:rPr lang="pt-BR" dirty="0">
                <a:solidFill>
                  <a:schemeClr val="tx1">
                    <a:lumMod val="75000"/>
                    <a:lumOff val="25000"/>
                  </a:schemeClr>
                </a:solidFill>
              </a:rPr>
              <a:t> </a:t>
            </a:r>
            <a:r>
              <a:rPr lang="pt-BR" dirty="0" smtClean="0">
                <a:solidFill>
                  <a:schemeClr val="tx1">
                    <a:lumMod val="75000"/>
                    <a:lumOff val="25000"/>
                  </a:schemeClr>
                </a:solidFill>
              </a:rPr>
              <a:t>in  </a:t>
            </a:r>
            <a:r>
              <a:rPr lang="en-US" dirty="0" smtClean="0">
                <a:solidFill>
                  <a:schemeClr val="tx1">
                    <a:lumMod val="75000"/>
                    <a:lumOff val="25000"/>
                  </a:schemeClr>
                </a:solidFill>
              </a:rPr>
              <a:t>preterm </a:t>
            </a:r>
            <a:r>
              <a:rPr lang="en-US" dirty="0">
                <a:solidFill>
                  <a:schemeClr val="tx1">
                    <a:lumMod val="75000"/>
                    <a:lumOff val="25000"/>
                  </a:schemeClr>
                </a:solidFill>
              </a:rPr>
              <a:t>newborns in the delivery room. Resuscitation 2014;85(10):1315–9.</a:t>
            </a:r>
          </a:p>
          <a:p>
            <a:pPr marL="0" indent="0" algn="just" fontAlgn="auto">
              <a:spcAft>
                <a:spcPts val="0"/>
              </a:spcAft>
              <a:buFont typeface="Wingdings 3" charset="2"/>
              <a:buNone/>
              <a:defRPr/>
            </a:pPr>
            <a:r>
              <a:rPr lang="pt-BR" dirty="0">
                <a:solidFill>
                  <a:schemeClr val="tx1">
                    <a:lumMod val="75000"/>
                    <a:lumOff val="25000"/>
                  </a:schemeClr>
                </a:solidFill>
              </a:rPr>
              <a:t>93. </a:t>
            </a:r>
            <a:r>
              <a:rPr lang="pt-BR" dirty="0" err="1">
                <a:solidFill>
                  <a:schemeClr val="tx1">
                    <a:lumMod val="75000"/>
                    <a:lumOff val="25000"/>
                  </a:schemeClr>
                </a:solidFill>
              </a:rPr>
              <a:t>Kang</a:t>
            </a:r>
            <a:r>
              <a:rPr lang="pt-BR" dirty="0">
                <a:solidFill>
                  <a:schemeClr val="tx1">
                    <a:lumMod val="75000"/>
                    <a:lumOff val="25000"/>
                  </a:schemeClr>
                </a:solidFill>
              </a:rPr>
              <a:t> LJ, </a:t>
            </a:r>
            <a:r>
              <a:rPr lang="pt-BR" dirty="0" err="1">
                <a:solidFill>
                  <a:schemeClr val="tx1">
                    <a:lumMod val="75000"/>
                    <a:lumOff val="25000"/>
                  </a:schemeClr>
                </a:solidFill>
              </a:rPr>
              <a:t>Cheung</a:t>
            </a:r>
            <a:r>
              <a:rPr lang="pt-BR" dirty="0">
                <a:solidFill>
                  <a:schemeClr val="tx1">
                    <a:lumMod val="75000"/>
                    <a:lumOff val="25000"/>
                  </a:schemeClr>
                </a:solidFill>
              </a:rPr>
              <a:t> P-Y, </a:t>
            </a:r>
            <a:r>
              <a:rPr lang="pt-BR" dirty="0" err="1">
                <a:solidFill>
                  <a:schemeClr val="tx1">
                    <a:lumMod val="75000"/>
                    <a:lumOff val="25000"/>
                  </a:schemeClr>
                </a:solidFill>
              </a:rPr>
              <a:t>Pichler</a:t>
            </a:r>
            <a:r>
              <a:rPr lang="pt-BR" dirty="0">
                <a:solidFill>
                  <a:schemeClr val="tx1">
                    <a:lumMod val="75000"/>
                    <a:lumOff val="25000"/>
                  </a:schemeClr>
                </a:solidFill>
              </a:rPr>
              <a:t> G, et al. </a:t>
            </a:r>
            <a:r>
              <a:rPr lang="pt-BR" dirty="0" err="1">
                <a:solidFill>
                  <a:schemeClr val="tx1">
                    <a:lumMod val="75000"/>
                    <a:lumOff val="25000"/>
                  </a:schemeClr>
                </a:solidFill>
              </a:rPr>
              <a:t>Monitoring</a:t>
            </a:r>
            <a:r>
              <a:rPr lang="pt-BR" dirty="0">
                <a:solidFill>
                  <a:schemeClr val="tx1">
                    <a:lumMod val="75000"/>
                    <a:lumOff val="25000"/>
                  </a:schemeClr>
                </a:solidFill>
              </a:rPr>
              <a:t> </a:t>
            </a:r>
            <a:r>
              <a:rPr lang="pt-BR" dirty="0" err="1">
                <a:solidFill>
                  <a:schemeClr val="tx1">
                    <a:lumMod val="75000"/>
                    <a:lumOff val="25000"/>
                  </a:schemeClr>
                </a:solidFill>
              </a:rPr>
              <a:t>lung</a:t>
            </a:r>
            <a:r>
              <a:rPr lang="pt-BR" dirty="0">
                <a:solidFill>
                  <a:schemeClr val="tx1">
                    <a:lumMod val="75000"/>
                    <a:lumOff val="25000"/>
                  </a:schemeClr>
                </a:solidFill>
              </a:rPr>
              <a:t> </a:t>
            </a:r>
            <a:r>
              <a:rPr lang="pt-BR" dirty="0" err="1">
                <a:solidFill>
                  <a:schemeClr val="tx1">
                    <a:lumMod val="75000"/>
                    <a:lumOff val="25000"/>
                  </a:schemeClr>
                </a:solidFill>
              </a:rPr>
              <a:t>aeration</a:t>
            </a:r>
            <a:r>
              <a:rPr lang="pt-BR" dirty="0">
                <a:solidFill>
                  <a:schemeClr val="tx1">
                    <a:lumMod val="75000"/>
                    <a:lumOff val="25000"/>
                  </a:schemeClr>
                </a:solidFill>
              </a:rPr>
              <a:t> </a:t>
            </a:r>
            <a:r>
              <a:rPr lang="pt-BR" dirty="0" err="1">
                <a:solidFill>
                  <a:schemeClr val="tx1">
                    <a:lumMod val="75000"/>
                    <a:lumOff val="25000"/>
                  </a:schemeClr>
                </a:solidFill>
              </a:rPr>
              <a:t>during</a:t>
            </a:r>
            <a:r>
              <a:rPr lang="pt-BR" dirty="0">
                <a:solidFill>
                  <a:schemeClr val="tx1">
                    <a:lumMod val="75000"/>
                    <a:lumOff val="25000"/>
                  </a:schemeClr>
                </a:solidFill>
              </a:rPr>
              <a:t> </a:t>
            </a:r>
            <a:r>
              <a:rPr lang="pt-BR" dirty="0" err="1" smtClean="0">
                <a:solidFill>
                  <a:schemeClr val="tx1">
                    <a:lumMod val="75000"/>
                    <a:lumOff val="25000"/>
                  </a:schemeClr>
                </a:solidFill>
              </a:rPr>
              <a:t>respiratory</a:t>
            </a:r>
            <a:r>
              <a:rPr lang="pt-BR" dirty="0" smtClean="0">
                <a:solidFill>
                  <a:schemeClr val="tx1">
                    <a:lumMod val="75000"/>
                    <a:lumOff val="25000"/>
                  </a:schemeClr>
                </a:solidFill>
              </a:rPr>
              <a:t> </a:t>
            </a:r>
            <a:r>
              <a:rPr lang="en-US" dirty="0" smtClean="0">
                <a:solidFill>
                  <a:schemeClr val="tx1">
                    <a:lumMod val="75000"/>
                    <a:lumOff val="25000"/>
                  </a:schemeClr>
                </a:solidFill>
              </a:rPr>
              <a:t>support </a:t>
            </a:r>
            <a:r>
              <a:rPr lang="en-US" dirty="0">
                <a:solidFill>
                  <a:schemeClr val="tx1">
                    <a:lumMod val="75000"/>
                    <a:lumOff val="25000"/>
                  </a:schemeClr>
                </a:solidFill>
              </a:rPr>
              <a:t>in preterm infants at birth. </a:t>
            </a:r>
            <a:r>
              <a:rPr lang="en-US" dirty="0" err="1">
                <a:solidFill>
                  <a:schemeClr val="tx1">
                    <a:lumMod val="75000"/>
                    <a:lumOff val="25000"/>
                  </a:schemeClr>
                </a:solidFill>
              </a:rPr>
              <a:t>PLoS</a:t>
            </a:r>
            <a:r>
              <a:rPr lang="en-US" dirty="0">
                <a:solidFill>
                  <a:schemeClr val="tx1">
                    <a:lumMod val="75000"/>
                    <a:lumOff val="25000"/>
                  </a:schemeClr>
                </a:solidFill>
              </a:rPr>
              <a:t> One 2014;9:e102729.</a:t>
            </a:r>
          </a:p>
          <a:p>
            <a:pPr marL="0" indent="0" algn="just" fontAlgn="auto">
              <a:spcAft>
                <a:spcPts val="0"/>
              </a:spcAft>
              <a:buFont typeface="Wingdings 3" charset="2"/>
              <a:buNone/>
              <a:defRPr/>
            </a:pPr>
            <a:r>
              <a:rPr lang="pt-BR" dirty="0">
                <a:solidFill>
                  <a:schemeClr val="tx1">
                    <a:lumMod val="75000"/>
                    <a:lumOff val="25000"/>
                  </a:schemeClr>
                </a:solidFill>
              </a:rPr>
              <a:t>94. </a:t>
            </a:r>
            <a:r>
              <a:rPr lang="pt-BR" dirty="0" err="1">
                <a:solidFill>
                  <a:schemeClr val="tx1">
                    <a:lumMod val="75000"/>
                    <a:lumOff val="25000"/>
                  </a:schemeClr>
                </a:solidFill>
              </a:rPr>
              <a:t>Schmo</a:t>
            </a:r>
            <a:r>
              <a:rPr lang="pt-BR" dirty="0">
                <a:solidFill>
                  <a:schemeClr val="tx1">
                    <a:lumMod val="75000"/>
                    <a:lumOff val="25000"/>
                  </a:schemeClr>
                </a:solidFill>
              </a:rPr>
              <a:t>¨ </a:t>
            </a:r>
            <a:r>
              <a:rPr lang="pt-BR" dirty="0" err="1">
                <a:solidFill>
                  <a:schemeClr val="tx1">
                    <a:lumMod val="75000"/>
                    <a:lumOff val="25000"/>
                  </a:schemeClr>
                </a:solidFill>
              </a:rPr>
              <a:t>lzer</a:t>
            </a:r>
            <a:r>
              <a:rPr lang="pt-BR" dirty="0">
                <a:solidFill>
                  <a:schemeClr val="tx1">
                    <a:lumMod val="75000"/>
                    <a:lumOff val="25000"/>
                  </a:schemeClr>
                </a:solidFill>
              </a:rPr>
              <a:t> GM, </a:t>
            </a:r>
            <a:r>
              <a:rPr lang="pt-BR" dirty="0" err="1">
                <a:solidFill>
                  <a:schemeClr val="tx1">
                    <a:lumMod val="75000"/>
                    <a:lumOff val="25000"/>
                  </a:schemeClr>
                </a:solidFill>
              </a:rPr>
              <a:t>Hooper</a:t>
            </a:r>
            <a:r>
              <a:rPr lang="pt-BR" dirty="0">
                <a:solidFill>
                  <a:schemeClr val="tx1">
                    <a:lumMod val="75000"/>
                    <a:lumOff val="25000"/>
                  </a:schemeClr>
                </a:solidFill>
              </a:rPr>
              <a:t> SB, Wong C, et al. </a:t>
            </a:r>
            <a:r>
              <a:rPr lang="pt-BR" dirty="0" err="1">
                <a:solidFill>
                  <a:schemeClr val="tx1">
                    <a:lumMod val="75000"/>
                    <a:lumOff val="25000"/>
                  </a:schemeClr>
                </a:solidFill>
              </a:rPr>
              <a:t>Exhaled</a:t>
            </a:r>
            <a:r>
              <a:rPr lang="pt-BR" dirty="0">
                <a:solidFill>
                  <a:schemeClr val="tx1">
                    <a:lumMod val="75000"/>
                    <a:lumOff val="25000"/>
                  </a:schemeClr>
                </a:solidFill>
              </a:rPr>
              <a:t> </a:t>
            </a:r>
            <a:r>
              <a:rPr lang="pt-BR" dirty="0" err="1">
                <a:solidFill>
                  <a:schemeClr val="tx1">
                    <a:lumMod val="75000"/>
                    <a:lumOff val="25000"/>
                  </a:schemeClr>
                </a:solidFill>
              </a:rPr>
              <a:t>carbon</a:t>
            </a:r>
            <a:r>
              <a:rPr lang="pt-BR" dirty="0">
                <a:solidFill>
                  <a:schemeClr val="tx1">
                    <a:lumMod val="75000"/>
                    <a:lumOff val="25000"/>
                  </a:schemeClr>
                </a:solidFill>
              </a:rPr>
              <a:t> </a:t>
            </a:r>
            <a:r>
              <a:rPr lang="pt-BR" dirty="0" err="1">
                <a:solidFill>
                  <a:schemeClr val="tx1">
                    <a:lumMod val="75000"/>
                    <a:lumOff val="25000"/>
                  </a:schemeClr>
                </a:solidFill>
              </a:rPr>
              <a:t>dioxide</a:t>
            </a:r>
            <a:r>
              <a:rPr lang="pt-BR" dirty="0">
                <a:solidFill>
                  <a:schemeClr val="tx1">
                    <a:lumMod val="75000"/>
                    <a:lumOff val="25000"/>
                  </a:schemeClr>
                </a:solidFill>
              </a:rPr>
              <a:t> in </a:t>
            </a:r>
            <a:r>
              <a:rPr lang="pt-BR" dirty="0" err="1" smtClean="0">
                <a:solidFill>
                  <a:schemeClr val="tx1">
                    <a:lumMod val="75000"/>
                    <a:lumOff val="25000"/>
                  </a:schemeClr>
                </a:solidFill>
              </a:rPr>
              <a:t>healthy</a:t>
            </a:r>
            <a:r>
              <a:rPr lang="pt-BR" dirty="0" smtClean="0">
                <a:solidFill>
                  <a:schemeClr val="tx1">
                    <a:lumMod val="75000"/>
                    <a:lumOff val="25000"/>
                  </a:schemeClr>
                </a:solidFill>
              </a:rPr>
              <a:t> </a:t>
            </a:r>
            <a:r>
              <a:rPr lang="en-US" dirty="0" smtClean="0">
                <a:solidFill>
                  <a:schemeClr val="tx1">
                    <a:lumMod val="75000"/>
                    <a:lumOff val="25000"/>
                  </a:schemeClr>
                </a:solidFill>
              </a:rPr>
              <a:t>term </a:t>
            </a:r>
            <a:r>
              <a:rPr lang="en-US" dirty="0">
                <a:solidFill>
                  <a:schemeClr val="tx1">
                    <a:lumMod val="75000"/>
                    <a:lumOff val="25000"/>
                  </a:schemeClr>
                </a:solidFill>
              </a:rPr>
              <a:t>infants immediately after birth. J </a:t>
            </a:r>
            <a:r>
              <a:rPr lang="en-US" dirty="0" err="1">
                <a:solidFill>
                  <a:schemeClr val="tx1">
                    <a:lumMod val="75000"/>
                    <a:lumOff val="25000"/>
                  </a:schemeClr>
                </a:solidFill>
              </a:rPr>
              <a:t>Pediatr</a:t>
            </a:r>
            <a:r>
              <a:rPr lang="en-US" dirty="0">
                <a:solidFill>
                  <a:schemeClr val="tx1">
                    <a:lumMod val="75000"/>
                    <a:lumOff val="25000"/>
                  </a:schemeClr>
                </a:solidFill>
              </a:rPr>
              <a:t> 2015;166:844–9.e1–e3.</a:t>
            </a:r>
          </a:p>
          <a:p>
            <a:pPr marL="0" indent="0" algn="just" fontAlgn="auto">
              <a:spcAft>
                <a:spcPts val="0"/>
              </a:spcAft>
              <a:buFont typeface="Wingdings 3" charset="2"/>
              <a:buNone/>
              <a:defRPr/>
            </a:pPr>
            <a:r>
              <a:rPr lang="en-US" dirty="0">
                <a:solidFill>
                  <a:schemeClr val="tx1">
                    <a:lumMod val="75000"/>
                    <a:lumOff val="25000"/>
                  </a:schemeClr>
                </a:solidFill>
              </a:rPr>
              <a:t>95. </a:t>
            </a:r>
            <a:r>
              <a:rPr lang="en-US" dirty="0" err="1">
                <a:solidFill>
                  <a:schemeClr val="tx1">
                    <a:lumMod val="75000"/>
                    <a:lumOff val="25000"/>
                  </a:schemeClr>
                </a:solidFill>
              </a:rPr>
              <a:t>Mian</a:t>
            </a:r>
            <a:r>
              <a:rPr lang="en-US" dirty="0">
                <a:solidFill>
                  <a:schemeClr val="tx1">
                    <a:lumMod val="75000"/>
                    <a:lumOff val="25000"/>
                  </a:schemeClr>
                </a:solidFill>
              </a:rPr>
              <a:t> QN, Cheung P-Y, O’Reilly M, et al. Spontaneously breathing preterm </a:t>
            </a:r>
            <a:r>
              <a:rPr lang="en-US" dirty="0" smtClean="0">
                <a:solidFill>
                  <a:schemeClr val="tx1">
                    <a:lumMod val="75000"/>
                    <a:lumOff val="25000"/>
                  </a:schemeClr>
                </a:solidFill>
              </a:rPr>
              <a:t>infants change </a:t>
            </a:r>
            <a:r>
              <a:rPr lang="en-US" dirty="0">
                <a:solidFill>
                  <a:schemeClr val="tx1">
                    <a:lumMod val="75000"/>
                    <a:lumOff val="25000"/>
                  </a:schemeClr>
                </a:solidFill>
              </a:rPr>
              <a:t>in tidal volume to improve lung aeration immediately after birth</a:t>
            </a:r>
            <a:r>
              <a:rPr lang="en-US" dirty="0" smtClean="0">
                <a:solidFill>
                  <a:schemeClr val="tx1">
                    <a:lumMod val="75000"/>
                    <a:lumOff val="25000"/>
                  </a:schemeClr>
                </a:solidFill>
              </a:rPr>
              <a:t>. </a:t>
            </a:r>
            <a:r>
              <a:rPr lang="pt-BR" dirty="0" smtClean="0">
                <a:solidFill>
                  <a:schemeClr val="tx1">
                    <a:lumMod val="75000"/>
                    <a:lumOff val="25000"/>
                  </a:schemeClr>
                </a:solidFill>
              </a:rPr>
              <a:t>J </a:t>
            </a:r>
            <a:r>
              <a:rPr lang="pt-BR" dirty="0" err="1">
                <a:solidFill>
                  <a:schemeClr val="tx1">
                    <a:lumMod val="75000"/>
                    <a:lumOff val="25000"/>
                  </a:schemeClr>
                </a:solidFill>
              </a:rPr>
              <a:t>Pediatr</a:t>
            </a:r>
            <a:r>
              <a:rPr lang="pt-BR" dirty="0">
                <a:solidFill>
                  <a:schemeClr val="tx1">
                    <a:lumMod val="75000"/>
                    <a:lumOff val="25000"/>
                  </a:schemeClr>
                </a:solidFill>
              </a:rPr>
              <a:t> 2015;167(2):274–8.e1.</a:t>
            </a:r>
          </a:p>
          <a:p>
            <a:pPr marL="0" indent="0" algn="just" fontAlgn="auto">
              <a:spcAft>
                <a:spcPts val="0"/>
              </a:spcAft>
              <a:buFont typeface="Wingdings 3" charset="2"/>
              <a:buNone/>
              <a:defRPr/>
            </a:pPr>
            <a:r>
              <a:rPr lang="pt-BR" dirty="0">
                <a:solidFill>
                  <a:schemeClr val="tx1">
                    <a:lumMod val="75000"/>
                    <a:lumOff val="25000"/>
                  </a:schemeClr>
                </a:solidFill>
              </a:rPr>
              <a:t>96. Kong JY, </a:t>
            </a:r>
            <a:r>
              <a:rPr lang="pt-BR" dirty="0" err="1">
                <a:solidFill>
                  <a:schemeClr val="tx1">
                    <a:lumMod val="75000"/>
                    <a:lumOff val="25000"/>
                  </a:schemeClr>
                </a:solidFill>
              </a:rPr>
              <a:t>Rich</a:t>
            </a:r>
            <a:r>
              <a:rPr lang="pt-BR" dirty="0">
                <a:solidFill>
                  <a:schemeClr val="tx1">
                    <a:lumMod val="75000"/>
                    <a:lumOff val="25000"/>
                  </a:schemeClr>
                </a:solidFill>
              </a:rPr>
              <a:t> W, </a:t>
            </a:r>
            <a:r>
              <a:rPr lang="pt-BR" dirty="0" err="1">
                <a:solidFill>
                  <a:schemeClr val="tx1">
                    <a:lumMod val="75000"/>
                    <a:lumOff val="25000"/>
                  </a:schemeClr>
                </a:solidFill>
              </a:rPr>
              <a:t>Finer</a:t>
            </a:r>
            <a:r>
              <a:rPr lang="pt-BR" dirty="0">
                <a:solidFill>
                  <a:schemeClr val="tx1">
                    <a:lumMod val="75000"/>
                    <a:lumOff val="25000"/>
                  </a:schemeClr>
                </a:solidFill>
              </a:rPr>
              <a:t> N, et al. </a:t>
            </a:r>
            <a:r>
              <a:rPr lang="pt-BR" dirty="0" err="1">
                <a:solidFill>
                  <a:schemeClr val="tx1">
                    <a:lumMod val="75000"/>
                    <a:lumOff val="25000"/>
                  </a:schemeClr>
                </a:solidFill>
              </a:rPr>
              <a:t>Quantitative</a:t>
            </a:r>
            <a:r>
              <a:rPr lang="pt-BR" dirty="0">
                <a:solidFill>
                  <a:schemeClr val="tx1">
                    <a:lumMod val="75000"/>
                    <a:lumOff val="25000"/>
                  </a:schemeClr>
                </a:solidFill>
              </a:rPr>
              <a:t> </a:t>
            </a:r>
            <a:r>
              <a:rPr lang="pt-BR" dirty="0" err="1">
                <a:solidFill>
                  <a:schemeClr val="tx1">
                    <a:lumMod val="75000"/>
                    <a:lumOff val="25000"/>
                  </a:schemeClr>
                </a:solidFill>
              </a:rPr>
              <a:t>end-tidal</a:t>
            </a:r>
            <a:r>
              <a:rPr lang="pt-BR" dirty="0">
                <a:solidFill>
                  <a:schemeClr val="tx1">
                    <a:lumMod val="75000"/>
                    <a:lumOff val="25000"/>
                  </a:schemeClr>
                </a:solidFill>
              </a:rPr>
              <a:t> </a:t>
            </a:r>
            <a:r>
              <a:rPr lang="pt-BR" dirty="0" err="1">
                <a:solidFill>
                  <a:schemeClr val="tx1">
                    <a:lumMod val="75000"/>
                    <a:lumOff val="25000"/>
                  </a:schemeClr>
                </a:solidFill>
              </a:rPr>
              <a:t>carbon</a:t>
            </a:r>
            <a:r>
              <a:rPr lang="pt-BR" dirty="0">
                <a:solidFill>
                  <a:schemeClr val="tx1">
                    <a:lumMod val="75000"/>
                    <a:lumOff val="25000"/>
                  </a:schemeClr>
                </a:solidFill>
              </a:rPr>
              <a:t> </a:t>
            </a:r>
            <a:r>
              <a:rPr lang="pt-BR" dirty="0" err="1">
                <a:solidFill>
                  <a:schemeClr val="tx1">
                    <a:lumMod val="75000"/>
                    <a:lumOff val="25000"/>
                  </a:schemeClr>
                </a:solidFill>
              </a:rPr>
              <a:t>dioxide</a:t>
            </a:r>
            <a:r>
              <a:rPr lang="pt-BR" dirty="0">
                <a:solidFill>
                  <a:schemeClr val="tx1">
                    <a:lumMod val="75000"/>
                    <a:lumOff val="25000"/>
                  </a:schemeClr>
                </a:solidFill>
              </a:rPr>
              <a:t> </a:t>
            </a:r>
            <a:r>
              <a:rPr lang="pt-BR" dirty="0" err="1" smtClean="0">
                <a:solidFill>
                  <a:schemeClr val="tx1">
                    <a:lumMod val="75000"/>
                    <a:lumOff val="25000"/>
                  </a:schemeClr>
                </a:solidFill>
              </a:rPr>
              <a:t>monitoring</a:t>
            </a:r>
            <a:r>
              <a:rPr lang="pt-BR" dirty="0" smtClean="0">
                <a:solidFill>
                  <a:schemeClr val="tx1">
                    <a:lumMod val="75000"/>
                    <a:lumOff val="25000"/>
                  </a:schemeClr>
                </a:solidFill>
              </a:rPr>
              <a:t> </a:t>
            </a:r>
            <a:r>
              <a:rPr lang="en-US" dirty="0" smtClean="0">
                <a:solidFill>
                  <a:schemeClr val="tx1">
                    <a:lumMod val="75000"/>
                    <a:lumOff val="25000"/>
                  </a:schemeClr>
                </a:solidFill>
              </a:rPr>
              <a:t>in </a:t>
            </a:r>
            <a:r>
              <a:rPr lang="en-US" dirty="0">
                <a:solidFill>
                  <a:schemeClr val="tx1">
                    <a:lumMod val="75000"/>
                    <a:lumOff val="25000"/>
                  </a:schemeClr>
                </a:solidFill>
              </a:rPr>
              <a:t>the delivery room: a randomized controlled trial. J </a:t>
            </a:r>
            <a:r>
              <a:rPr lang="en-US" dirty="0" err="1">
                <a:solidFill>
                  <a:schemeClr val="tx1">
                    <a:lumMod val="75000"/>
                    <a:lumOff val="25000"/>
                  </a:schemeClr>
                </a:solidFill>
              </a:rPr>
              <a:t>Pediatr</a:t>
            </a:r>
            <a:r>
              <a:rPr lang="en-US" dirty="0">
                <a:solidFill>
                  <a:schemeClr val="tx1">
                    <a:lumMod val="75000"/>
                    <a:lumOff val="25000"/>
                  </a:schemeClr>
                </a:solidFill>
              </a:rPr>
              <a:t> 2013;163:104–8.e1.</a:t>
            </a:r>
          </a:p>
          <a:p>
            <a:pPr marL="0" indent="0" algn="just" fontAlgn="auto">
              <a:spcAft>
                <a:spcPts val="0"/>
              </a:spcAft>
              <a:buFont typeface="Wingdings 3" charset="2"/>
              <a:buNone/>
              <a:defRPr/>
            </a:pPr>
            <a:r>
              <a:rPr lang="en-US" dirty="0">
                <a:solidFill>
                  <a:schemeClr val="tx1">
                    <a:lumMod val="75000"/>
                    <a:lumOff val="25000"/>
                  </a:schemeClr>
                </a:solidFill>
              </a:rPr>
              <a:t>97. </a:t>
            </a:r>
            <a:r>
              <a:rPr lang="en-US" dirty="0" err="1">
                <a:solidFill>
                  <a:schemeClr val="tx1">
                    <a:lumMod val="75000"/>
                    <a:lumOff val="25000"/>
                  </a:schemeClr>
                </a:solidFill>
              </a:rPr>
              <a:t>Pichler</a:t>
            </a:r>
            <a:r>
              <a:rPr lang="en-US" dirty="0">
                <a:solidFill>
                  <a:schemeClr val="tx1">
                    <a:lumMod val="75000"/>
                    <a:lumOff val="25000"/>
                  </a:schemeClr>
                </a:solidFill>
              </a:rPr>
              <a:t> G, Cheung P-Y, Aziz K, et al. How to monitor the brain during </a:t>
            </a:r>
            <a:r>
              <a:rPr lang="en-US" dirty="0" smtClean="0">
                <a:solidFill>
                  <a:schemeClr val="tx1">
                    <a:lumMod val="75000"/>
                    <a:lumOff val="25000"/>
                  </a:schemeClr>
                </a:solidFill>
              </a:rPr>
              <a:t>immediate neonatal </a:t>
            </a:r>
            <a:r>
              <a:rPr lang="en-US" dirty="0">
                <a:solidFill>
                  <a:schemeClr val="tx1">
                    <a:lumMod val="75000"/>
                    <a:lumOff val="25000"/>
                  </a:schemeClr>
                </a:solidFill>
              </a:rPr>
              <a:t>transition and resuscitation? A systematic qualitative review of the literature</a:t>
            </a:r>
            <a:r>
              <a:rPr lang="en-US" dirty="0" smtClean="0">
                <a:solidFill>
                  <a:schemeClr val="tx1">
                    <a:lumMod val="75000"/>
                    <a:lumOff val="25000"/>
                  </a:schemeClr>
                </a:solidFill>
              </a:rPr>
              <a:t>. </a:t>
            </a:r>
            <a:r>
              <a:rPr lang="pt-BR" dirty="0" err="1" smtClean="0">
                <a:solidFill>
                  <a:schemeClr val="tx1">
                    <a:lumMod val="75000"/>
                    <a:lumOff val="25000"/>
                  </a:schemeClr>
                </a:solidFill>
              </a:rPr>
              <a:t>Neonatology</a:t>
            </a:r>
            <a:r>
              <a:rPr lang="pt-BR" dirty="0" smtClean="0">
                <a:solidFill>
                  <a:schemeClr val="tx1">
                    <a:lumMod val="75000"/>
                    <a:lumOff val="25000"/>
                  </a:schemeClr>
                </a:solidFill>
              </a:rPr>
              <a:t> </a:t>
            </a:r>
            <a:r>
              <a:rPr lang="pt-BR" dirty="0">
                <a:solidFill>
                  <a:schemeClr val="tx1">
                    <a:lumMod val="75000"/>
                    <a:lumOff val="25000"/>
                  </a:schemeClr>
                </a:solidFill>
              </a:rPr>
              <a:t>2014;105:205–10.</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55700" y="2603500"/>
            <a:ext cx="10421938" cy="4132263"/>
          </a:xfrm>
        </p:spPr>
        <p:txBody>
          <a:bodyPr rtlCol="0">
            <a:normAutofit fontScale="70000" lnSpcReduction="20000"/>
          </a:bodyPr>
          <a:lstStyle/>
          <a:p>
            <a:pPr marL="0" indent="0" algn="just" fontAlgn="auto">
              <a:spcAft>
                <a:spcPts val="0"/>
              </a:spcAft>
              <a:buFont typeface="Wingdings 3" charset="2"/>
              <a:buNone/>
              <a:defRPr/>
            </a:pPr>
            <a:r>
              <a:rPr lang="en-US" dirty="0">
                <a:solidFill>
                  <a:schemeClr val="tx1">
                    <a:lumMod val="75000"/>
                    <a:lumOff val="25000"/>
                  </a:schemeClr>
                </a:solidFill>
              </a:rPr>
              <a:t>98. </a:t>
            </a:r>
            <a:r>
              <a:rPr lang="en-US" dirty="0" err="1">
                <a:solidFill>
                  <a:schemeClr val="tx1">
                    <a:lumMod val="75000"/>
                    <a:lumOff val="25000"/>
                  </a:schemeClr>
                </a:solidFill>
              </a:rPr>
              <a:t>Pichler</a:t>
            </a:r>
            <a:r>
              <a:rPr lang="en-US" dirty="0">
                <a:solidFill>
                  <a:schemeClr val="tx1">
                    <a:lumMod val="75000"/>
                    <a:lumOff val="25000"/>
                  </a:schemeClr>
                </a:solidFill>
              </a:rPr>
              <a:t> G, </a:t>
            </a:r>
            <a:r>
              <a:rPr lang="en-US" dirty="0" err="1">
                <a:solidFill>
                  <a:schemeClr val="tx1">
                    <a:lumMod val="75000"/>
                    <a:lumOff val="25000"/>
                  </a:schemeClr>
                </a:solidFill>
              </a:rPr>
              <a:t>Baik</a:t>
            </a:r>
            <a:r>
              <a:rPr lang="en-US" dirty="0">
                <a:solidFill>
                  <a:schemeClr val="tx1">
                    <a:lumMod val="75000"/>
                    <a:lumOff val="25000"/>
                  </a:schemeClr>
                </a:solidFill>
              </a:rPr>
              <a:t> N, </a:t>
            </a:r>
            <a:r>
              <a:rPr lang="en-US" dirty="0" err="1">
                <a:solidFill>
                  <a:schemeClr val="tx1">
                    <a:lumMod val="75000"/>
                    <a:lumOff val="25000"/>
                  </a:schemeClr>
                </a:solidFill>
              </a:rPr>
              <a:t>Urlesberger</a:t>
            </a:r>
            <a:r>
              <a:rPr lang="en-US" dirty="0">
                <a:solidFill>
                  <a:schemeClr val="tx1">
                    <a:lumMod val="75000"/>
                    <a:lumOff val="25000"/>
                  </a:schemeClr>
                </a:solidFill>
              </a:rPr>
              <a:t> B, et al. Cord clamping time in </a:t>
            </a:r>
            <a:r>
              <a:rPr lang="en-US" dirty="0" smtClean="0">
                <a:solidFill>
                  <a:schemeClr val="tx1">
                    <a:lumMod val="75000"/>
                    <a:lumOff val="25000"/>
                  </a:schemeClr>
                </a:solidFill>
              </a:rPr>
              <a:t>spontaneously breathing </a:t>
            </a:r>
            <a:r>
              <a:rPr lang="en-US" dirty="0">
                <a:solidFill>
                  <a:schemeClr val="tx1">
                    <a:lumMod val="75000"/>
                    <a:lumOff val="25000"/>
                  </a:schemeClr>
                </a:solidFill>
              </a:rPr>
              <a:t>preterm neonates in the first minutes after birth: impact on </a:t>
            </a:r>
            <a:r>
              <a:rPr lang="en-US" dirty="0" smtClean="0">
                <a:solidFill>
                  <a:schemeClr val="tx1">
                    <a:lumMod val="75000"/>
                    <a:lumOff val="25000"/>
                  </a:schemeClr>
                </a:solidFill>
              </a:rPr>
              <a:t>cerebral oxygenation </a:t>
            </a:r>
            <a:r>
              <a:rPr lang="en-US" dirty="0">
                <a:solidFill>
                  <a:schemeClr val="tx1">
                    <a:lumMod val="75000"/>
                    <a:lumOff val="25000"/>
                  </a:schemeClr>
                </a:solidFill>
              </a:rPr>
              <a:t>- a prospective observational study. J </a:t>
            </a:r>
            <a:r>
              <a:rPr lang="en-US" dirty="0" err="1">
                <a:solidFill>
                  <a:schemeClr val="tx1">
                    <a:lumMod val="75000"/>
                    <a:lumOff val="25000"/>
                  </a:schemeClr>
                </a:solidFill>
              </a:rPr>
              <a:t>Matern</a:t>
            </a:r>
            <a:r>
              <a:rPr lang="en-US" dirty="0">
                <a:solidFill>
                  <a:schemeClr val="tx1">
                    <a:lumMod val="75000"/>
                    <a:lumOff val="25000"/>
                  </a:schemeClr>
                </a:solidFill>
              </a:rPr>
              <a:t> Fetal Neonatal </a:t>
            </a:r>
            <a:r>
              <a:rPr lang="en-US" dirty="0" smtClean="0">
                <a:solidFill>
                  <a:schemeClr val="tx1">
                    <a:lumMod val="75000"/>
                    <a:lumOff val="25000"/>
                  </a:schemeClr>
                </a:solidFill>
              </a:rPr>
              <a:t>Med </a:t>
            </a:r>
            <a:r>
              <a:rPr lang="pt-BR" dirty="0" smtClean="0">
                <a:solidFill>
                  <a:schemeClr val="tx1">
                    <a:lumMod val="75000"/>
                    <a:lumOff val="25000"/>
                  </a:schemeClr>
                </a:solidFill>
              </a:rPr>
              <a:t>2016;29(10</a:t>
            </a:r>
            <a:r>
              <a:rPr lang="pt-BR" dirty="0">
                <a:solidFill>
                  <a:schemeClr val="tx1">
                    <a:lumMod val="75000"/>
                    <a:lumOff val="25000"/>
                  </a:schemeClr>
                </a:solidFill>
              </a:rPr>
              <a:t>):1570–2.</a:t>
            </a:r>
          </a:p>
          <a:p>
            <a:pPr marL="0" indent="0" algn="just" fontAlgn="auto">
              <a:spcAft>
                <a:spcPts val="0"/>
              </a:spcAft>
              <a:buFont typeface="Wingdings 3" charset="2"/>
              <a:buNone/>
              <a:defRPr/>
            </a:pPr>
            <a:r>
              <a:rPr lang="en-US" dirty="0">
                <a:solidFill>
                  <a:schemeClr val="tx1">
                    <a:lumMod val="75000"/>
                    <a:lumOff val="25000"/>
                  </a:schemeClr>
                </a:solidFill>
              </a:rPr>
              <a:t>99. </a:t>
            </a:r>
            <a:r>
              <a:rPr lang="en-US" dirty="0" err="1">
                <a:solidFill>
                  <a:schemeClr val="tx1">
                    <a:lumMod val="75000"/>
                    <a:lumOff val="25000"/>
                  </a:schemeClr>
                </a:solidFill>
              </a:rPr>
              <a:t>Baenziger</a:t>
            </a:r>
            <a:r>
              <a:rPr lang="en-US" dirty="0">
                <a:solidFill>
                  <a:schemeClr val="tx1">
                    <a:lumMod val="75000"/>
                    <a:lumOff val="25000"/>
                  </a:schemeClr>
                </a:solidFill>
              </a:rPr>
              <a:t> O, </a:t>
            </a:r>
            <a:r>
              <a:rPr lang="en-US" dirty="0" err="1">
                <a:solidFill>
                  <a:schemeClr val="tx1">
                    <a:lumMod val="75000"/>
                    <a:lumOff val="25000"/>
                  </a:schemeClr>
                </a:solidFill>
              </a:rPr>
              <a:t>Stolkin</a:t>
            </a:r>
            <a:r>
              <a:rPr lang="en-US" dirty="0">
                <a:solidFill>
                  <a:schemeClr val="tx1">
                    <a:lumMod val="75000"/>
                    <a:lumOff val="25000"/>
                  </a:schemeClr>
                </a:solidFill>
              </a:rPr>
              <a:t> F, Keel M, et al. The influence of the timing of cord </a:t>
            </a:r>
            <a:r>
              <a:rPr lang="en-US" dirty="0" smtClean="0">
                <a:solidFill>
                  <a:schemeClr val="tx1">
                    <a:lumMod val="75000"/>
                    <a:lumOff val="25000"/>
                  </a:schemeClr>
                </a:solidFill>
              </a:rPr>
              <a:t>clamping  </a:t>
            </a:r>
            <a:r>
              <a:rPr lang="pt-BR" dirty="0" err="1" smtClean="0">
                <a:solidFill>
                  <a:schemeClr val="tx1">
                    <a:lumMod val="75000"/>
                    <a:lumOff val="25000"/>
                  </a:schemeClr>
                </a:solidFill>
              </a:rPr>
              <a:t>on</a:t>
            </a:r>
            <a:r>
              <a:rPr lang="pt-BR" dirty="0" smtClean="0">
                <a:solidFill>
                  <a:schemeClr val="tx1">
                    <a:lumMod val="75000"/>
                    <a:lumOff val="25000"/>
                  </a:schemeClr>
                </a:solidFill>
              </a:rPr>
              <a:t> </a:t>
            </a:r>
            <a:r>
              <a:rPr lang="pt-BR" dirty="0" err="1">
                <a:solidFill>
                  <a:schemeClr val="tx1">
                    <a:lumMod val="75000"/>
                    <a:lumOff val="25000"/>
                  </a:schemeClr>
                </a:solidFill>
              </a:rPr>
              <a:t>postnatal</a:t>
            </a:r>
            <a:r>
              <a:rPr lang="pt-BR" dirty="0">
                <a:solidFill>
                  <a:schemeClr val="tx1">
                    <a:lumMod val="75000"/>
                    <a:lumOff val="25000"/>
                  </a:schemeClr>
                </a:solidFill>
              </a:rPr>
              <a:t> cerebral </a:t>
            </a:r>
            <a:r>
              <a:rPr lang="pt-BR" dirty="0" err="1">
                <a:solidFill>
                  <a:schemeClr val="tx1">
                    <a:lumMod val="75000"/>
                    <a:lumOff val="25000"/>
                  </a:schemeClr>
                </a:solidFill>
              </a:rPr>
              <a:t>oxygenation</a:t>
            </a:r>
            <a:r>
              <a:rPr lang="pt-BR" dirty="0">
                <a:solidFill>
                  <a:schemeClr val="tx1">
                    <a:lumMod val="75000"/>
                    <a:lumOff val="25000"/>
                  </a:schemeClr>
                </a:solidFill>
              </a:rPr>
              <a:t> in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neonates</a:t>
            </a:r>
            <a:r>
              <a:rPr lang="pt-BR" dirty="0">
                <a:solidFill>
                  <a:schemeClr val="tx1">
                    <a:lumMod val="75000"/>
                    <a:lumOff val="25000"/>
                  </a:schemeClr>
                </a:solidFill>
              </a:rPr>
              <a:t>: a </a:t>
            </a:r>
            <a:r>
              <a:rPr lang="pt-BR" dirty="0" err="1">
                <a:solidFill>
                  <a:schemeClr val="tx1">
                    <a:lumMod val="75000"/>
                    <a:lumOff val="25000"/>
                  </a:schemeClr>
                </a:solidFill>
              </a:rPr>
              <a:t>randomized</a:t>
            </a:r>
            <a:r>
              <a:rPr lang="pt-BR" dirty="0" smtClean="0">
                <a:solidFill>
                  <a:schemeClr val="tx1">
                    <a:lumMod val="75000"/>
                    <a:lumOff val="25000"/>
                  </a:schemeClr>
                </a:solidFill>
              </a:rPr>
              <a:t>, </a:t>
            </a:r>
            <a:r>
              <a:rPr lang="pt-BR" dirty="0" err="1" smtClean="0">
                <a:solidFill>
                  <a:schemeClr val="tx1">
                    <a:lumMod val="75000"/>
                    <a:lumOff val="25000"/>
                  </a:schemeClr>
                </a:solidFill>
              </a:rPr>
              <a:t>controlled</a:t>
            </a:r>
            <a:r>
              <a:rPr lang="pt-BR" dirty="0" smtClean="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2007;119:455–9.</a:t>
            </a:r>
          </a:p>
          <a:p>
            <a:pPr marL="0" indent="0" algn="just" fontAlgn="auto">
              <a:spcAft>
                <a:spcPts val="0"/>
              </a:spcAft>
              <a:buFont typeface="Wingdings 3" charset="2"/>
              <a:buNone/>
              <a:defRPr/>
            </a:pPr>
            <a:r>
              <a:rPr lang="pt-BR" dirty="0">
                <a:solidFill>
                  <a:schemeClr val="tx1">
                    <a:lumMod val="75000"/>
                    <a:lumOff val="25000"/>
                  </a:schemeClr>
                </a:solidFill>
              </a:rPr>
              <a:t>100. </a:t>
            </a:r>
            <a:r>
              <a:rPr lang="pt-BR" dirty="0" err="1">
                <a:solidFill>
                  <a:schemeClr val="tx1">
                    <a:lumMod val="75000"/>
                    <a:lumOff val="25000"/>
                  </a:schemeClr>
                </a:solidFill>
              </a:rPr>
              <a:t>Baik</a:t>
            </a:r>
            <a:r>
              <a:rPr lang="pt-BR" dirty="0">
                <a:solidFill>
                  <a:schemeClr val="tx1">
                    <a:lumMod val="75000"/>
                    <a:lumOff val="25000"/>
                  </a:schemeClr>
                </a:solidFill>
              </a:rPr>
              <a:t> N, </a:t>
            </a:r>
            <a:r>
              <a:rPr lang="pt-BR" dirty="0" err="1">
                <a:solidFill>
                  <a:schemeClr val="tx1">
                    <a:lumMod val="75000"/>
                    <a:lumOff val="25000"/>
                  </a:schemeClr>
                </a:solidFill>
              </a:rPr>
              <a:t>Urlesberger</a:t>
            </a:r>
            <a:r>
              <a:rPr lang="pt-BR" dirty="0">
                <a:solidFill>
                  <a:schemeClr val="tx1">
                    <a:lumMod val="75000"/>
                    <a:lumOff val="25000"/>
                  </a:schemeClr>
                </a:solidFill>
              </a:rPr>
              <a:t> B, </a:t>
            </a:r>
            <a:r>
              <a:rPr lang="pt-BR" dirty="0" err="1">
                <a:solidFill>
                  <a:schemeClr val="tx1">
                    <a:lumMod val="75000"/>
                    <a:lumOff val="25000"/>
                  </a:schemeClr>
                </a:solidFill>
              </a:rPr>
              <a:t>Schwaberger</a:t>
            </a:r>
            <a:r>
              <a:rPr lang="pt-BR" dirty="0">
                <a:solidFill>
                  <a:schemeClr val="tx1">
                    <a:lumMod val="75000"/>
                    <a:lumOff val="25000"/>
                  </a:schemeClr>
                </a:solidFill>
              </a:rPr>
              <a:t> B, et al. Cerebral </a:t>
            </a:r>
            <a:r>
              <a:rPr lang="pt-BR" dirty="0" err="1">
                <a:solidFill>
                  <a:schemeClr val="tx1">
                    <a:lumMod val="75000"/>
                    <a:lumOff val="25000"/>
                  </a:schemeClr>
                </a:solidFill>
              </a:rPr>
              <a:t>haemorrhage</a:t>
            </a:r>
            <a:r>
              <a:rPr lang="pt-BR" dirty="0">
                <a:solidFill>
                  <a:schemeClr val="tx1">
                    <a:lumMod val="75000"/>
                    <a:lumOff val="25000"/>
                  </a:schemeClr>
                </a:solidFill>
              </a:rPr>
              <a:t> in </a:t>
            </a:r>
            <a:r>
              <a:rPr lang="pt-BR" dirty="0" err="1" smtClean="0">
                <a:solidFill>
                  <a:schemeClr val="tx1">
                    <a:lumMod val="75000"/>
                    <a:lumOff val="25000"/>
                  </a:schemeClr>
                </a:solidFill>
              </a:rPr>
              <a:t>preterm</a:t>
            </a:r>
            <a:r>
              <a:rPr lang="pt-BR" dirty="0" smtClean="0">
                <a:solidFill>
                  <a:schemeClr val="tx1">
                    <a:lumMod val="75000"/>
                    <a:lumOff val="25000"/>
                  </a:schemeClr>
                </a:solidFill>
              </a:rPr>
              <a:t> </a:t>
            </a:r>
            <a:r>
              <a:rPr lang="en-US" dirty="0" smtClean="0">
                <a:solidFill>
                  <a:schemeClr val="tx1">
                    <a:lumMod val="75000"/>
                    <a:lumOff val="25000"/>
                  </a:schemeClr>
                </a:solidFill>
              </a:rPr>
              <a:t>neonates</a:t>
            </a:r>
            <a:r>
              <a:rPr lang="en-US" dirty="0">
                <a:solidFill>
                  <a:schemeClr val="tx1">
                    <a:lumMod val="75000"/>
                    <a:lumOff val="25000"/>
                  </a:schemeClr>
                </a:solidFill>
              </a:rPr>
              <a:t>: does cerebral regional oxygen saturation during the immediate </a:t>
            </a:r>
            <a:r>
              <a:rPr lang="en-US" dirty="0" smtClean="0">
                <a:solidFill>
                  <a:schemeClr val="tx1">
                    <a:lumMod val="75000"/>
                    <a:lumOff val="25000"/>
                  </a:schemeClr>
                </a:solidFill>
              </a:rPr>
              <a:t>transition matter</a:t>
            </a:r>
            <a:r>
              <a:rPr lang="en-US" dirty="0">
                <a:solidFill>
                  <a:schemeClr val="tx1">
                    <a:lumMod val="75000"/>
                    <a:lumOff val="25000"/>
                  </a:schemeClr>
                </a:solidFill>
              </a:rPr>
              <a:t>? Arch Dis Child Fetal Neonatal Ed 2015;100(5):F422–7.</a:t>
            </a:r>
          </a:p>
          <a:p>
            <a:pPr marL="0" indent="0" algn="just" fontAlgn="auto">
              <a:spcAft>
                <a:spcPts val="0"/>
              </a:spcAft>
              <a:buFont typeface="Wingdings 3" charset="2"/>
              <a:buNone/>
              <a:defRPr/>
            </a:pPr>
            <a:r>
              <a:rPr lang="pt-BR" dirty="0">
                <a:solidFill>
                  <a:schemeClr val="tx1">
                    <a:lumMod val="75000"/>
                    <a:lumOff val="25000"/>
                  </a:schemeClr>
                </a:solidFill>
              </a:rPr>
              <a:t>101. </a:t>
            </a:r>
            <a:r>
              <a:rPr lang="pt-BR" dirty="0" err="1">
                <a:solidFill>
                  <a:schemeClr val="tx1">
                    <a:lumMod val="75000"/>
                    <a:lumOff val="25000"/>
                  </a:schemeClr>
                </a:solidFill>
              </a:rPr>
              <a:t>Pichler</a:t>
            </a:r>
            <a:r>
              <a:rPr lang="pt-BR" dirty="0">
                <a:solidFill>
                  <a:schemeClr val="tx1">
                    <a:lumMod val="75000"/>
                    <a:lumOff val="25000"/>
                  </a:schemeClr>
                </a:solidFill>
              </a:rPr>
              <a:t> G, </a:t>
            </a:r>
            <a:r>
              <a:rPr lang="pt-BR" dirty="0" err="1">
                <a:solidFill>
                  <a:schemeClr val="tx1">
                    <a:lumMod val="75000"/>
                    <a:lumOff val="25000"/>
                  </a:schemeClr>
                </a:solidFill>
              </a:rPr>
              <a:t>Urlesberger</a:t>
            </a:r>
            <a:r>
              <a:rPr lang="pt-BR" dirty="0">
                <a:solidFill>
                  <a:schemeClr val="tx1">
                    <a:lumMod val="75000"/>
                    <a:lumOff val="25000"/>
                  </a:schemeClr>
                </a:solidFill>
              </a:rPr>
              <a:t> B, </a:t>
            </a:r>
            <a:r>
              <a:rPr lang="pt-BR" dirty="0" err="1">
                <a:solidFill>
                  <a:schemeClr val="tx1">
                    <a:lumMod val="75000"/>
                    <a:lumOff val="25000"/>
                  </a:schemeClr>
                </a:solidFill>
              </a:rPr>
              <a:t>Baik</a:t>
            </a:r>
            <a:r>
              <a:rPr lang="pt-BR" dirty="0">
                <a:solidFill>
                  <a:schemeClr val="tx1">
                    <a:lumMod val="75000"/>
                    <a:lumOff val="25000"/>
                  </a:schemeClr>
                </a:solidFill>
              </a:rPr>
              <a:t> N, et al. Cerebral </a:t>
            </a:r>
            <a:r>
              <a:rPr lang="pt-BR" dirty="0" err="1">
                <a:solidFill>
                  <a:schemeClr val="tx1">
                    <a:lumMod val="75000"/>
                    <a:lumOff val="25000"/>
                  </a:schemeClr>
                </a:solidFill>
              </a:rPr>
              <a:t>oxygen</a:t>
            </a:r>
            <a:r>
              <a:rPr lang="pt-BR" dirty="0">
                <a:solidFill>
                  <a:schemeClr val="tx1">
                    <a:lumMod val="75000"/>
                    <a:lumOff val="25000"/>
                  </a:schemeClr>
                </a:solidFill>
              </a:rPr>
              <a:t> </a:t>
            </a:r>
            <a:r>
              <a:rPr lang="pt-BR" dirty="0" err="1">
                <a:solidFill>
                  <a:schemeClr val="tx1">
                    <a:lumMod val="75000"/>
                    <a:lumOff val="25000"/>
                  </a:schemeClr>
                </a:solidFill>
              </a:rPr>
              <a:t>saturation</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guide</a:t>
            </a:r>
            <a:r>
              <a:rPr lang="pt-BR" dirty="0">
                <a:solidFill>
                  <a:schemeClr val="tx1">
                    <a:lumMod val="75000"/>
                    <a:lumOff val="25000"/>
                  </a:schemeClr>
                </a:solidFill>
              </a:rPr>
              <a:t> </a:t>
            </a:r>
            <a:r>
              <a:rPr lang="pt-BR" dirty="0" err="1" smtClean="0">
                <a:solidFill>
                  <a:schemeClr val="tx1">
                    <a:lumMod val="75000"/>
                    <a:lumOff val="25000"/>
                  </a:schemeClr>
                </a:solidFill>
              </a:rPr>
              <a:t>oxygen</a:t>
            </a:r>
            <a:r>
              <a:rPr lang="pt-BR" dirty="0" smtClean="0">
                <a:solidFill>
                  <a:schemeClr val="tx1">
                    <a:lumMod val="75000"/>
                    <a:lumOff val="25000"/>
                  </a:schemeClr>
                </a:solidFill>
              </a:rPr>
              <a:t> </a:t>
            </a:r>
            <a:r>
              <a:rPr lang="en-US" dirty="0" smtClean="0">
                <a:solidFill>
                  <a:schemeClr val="tx1">
                    <a:lumMod val="75000"/>
                    <a:lumOff val="25000"/>
                  </a:schemeClr>
                </a:solidFill>
              </a:rPr>
              <a:t>delivery </a:t>
            </a:r>
            <a:r>
              <a:rPr lang="en-US" dirty="0">
                <a:solidFill>
                  <a:schemeClr val="tx1">
                    <a:lumMod val="75000"/>
                    <a:lumOff val="25000"/>
                  </a:schemeClr>
                </a:solidFill>
              </a:rPr>
              <a:t>in preterm neonates for the immediate transition after birth: a </a:t>
            </a:r>
            <a:r>
              <a:rPr lang="en-US" dirty="0" smtClean="0">
                <a:solidFill>
                  <a:schemeClr val="tx1">
                    <a:lumMod val="75000"/>
                    <a:lumOff val="25000"/>
                  </a:schemeClr>
                </a:solidFill>
              </a:rPr>
              <a:t>2- center </a:t>
            </a:r>
            <a:r>
              <a:rPr lang="en-US" dirty="0">
                <a:solidFill>
                  <a:schemeClr val="tx1">
                    <a:lumMod val="75000"/>
                    <a:lumOff val="25000"/>
                  </a:schemeClr>
                </a:solidFill>
              </a:rPr>
              <a:t>randomized controlled pilot feasibility trial. J </a:t>
            </a:r>
            <a:r>
              <a:rPr lang="en-US" dirty="0" err="1">
                <a:solidFill>
                  <a:schemeClr val="tx1">
                    <a:lumMod val="75000"/>
                    <a:lumOff val="25000"/>
                  </a:schemeClr>
                </a:solidFill>
              </a:rPr>
              <a:t>Pediatr</a:t>
            </a:r>
            <a:r>
              <a:rPr lang="en-US" dirty="0">
                <a:solidFill>
                  <a:schemeClr val="tx1">
                    <a:lumMod val="75000"/>
                    <a:lumOff val="25000"/>
                  </a:schemeClr>
                </a:solidFill>
              </a:rPr>
              <a:t> </a:t>
            </a:r>
            <a:r>
              <a:rPr lang="en-US" dirty="0" smtClean="0">
                <a:solidFill>
                  <a:schemeClr val="tx1">
                    <a:lumMod val="75000"/>
                    <a:lumOff val="25000"/>
                  </a:schemeClr>
                </a:solidFill>
              </a:rPr>
              <a:t>2016;170: </a:t>
            </a:r>
            <a:r>
              <a:rPr lang="pt-BR" dirty="0" smtClean="0">
                <a:solidFill>
                  <a:schemeClr val="tx1">
                    <a:lumMod val="75000"/>
                    <a:lumOff val="25000"/>
                  </a:schemeClr>
                </a:solidFill>
              </a:rPr>
              <a:t>73–8.e1-e4</a:t>
            </a:r>
            <a:r>
              <a:rPr lang="pt-BR" dirty="0">
                <a:solidFill>
                  <a:schemeClr val="tx1">
                    <a:lumMod val="75000"/>
                    <a:lumOff val="25000"/>
                  </a:schemeClr>
                </a:solidFill>
              </a:rPr>
              <a:t>.</a:t>
            </a:r>
          </a:p>
          <a:p>
            <a:pPr marL="0" indent="0" algn="just" fontAlgn="auto">
              <a:spcAft>
                <a:spcPts val="0"/>
              </a:spcAft>
              <a:buFont typeface="Wingdings 3" charset="2"/>
              <a:buNone/>
              <a:defRPr/>
            </a:pPr>
            <a:r>
              <a:rPr lang="en-US" dirty="0">
                <a:solidFill>
                  <a:schemeClr val="tx1">
                    <a:lumMod val="75000"/>
                    <a:lumOff val="25000"/>
                  </a:schemeClr>
                </a:solidFill>
              </a:rPr>
              <a:t>102. Finer N, Carlo WA, </a:t>
            </a:r>
            <a:r>
              <a:rPr lang="en-US" dirty="0" err="1">
                <a:solidFill>
                  <a:schemeClr val="tx1">
                    <a:lumMod val="75000"/>
                    <a:lumOff val="25000"/>
                  </a:schemeClr>
                </a:solidFill>
              </a:rPr>
              <a:t>Duara</a:t>
            </a:r>
            <a:r>
              <a:rPr lang="en-US" dirty="0">
                <a:solidFill>
                  <a:schemeClr val="tx1">
                    <a:lumMod val="75000"/>
                    <a:lumOff val="25000"/>
                  </a:schemeClr>
                </a:solidFill>
              </a:rPr>
              <a:t> S, et al. Delivery room continuous positive airway pressure</a:t>
            </a:r>
            <a:r>
              <a:rPr lang="en-US" dirty="0" smtClean="0">
                <a:solidFill>
                  <a:schemeClr val="tx1">
                    <a:lumMod val="75000"/>
                    <a:lumOff val="25000"/>
                  </a:schemeClr>
                </a:solidFill>
              </a:rPr>
              <a:t>/ positive </a:t>
            </a:r>
            <a:r>
              <a:rPr lang="en-US" dirty="0">
                <a:solidFill>
                  <a:schemeClr val="tx1">
                    <a:lumMod val="75000"/>
                    <a:lumOff val="25000"/>
                  </a:schemeClr>
                </a:solidFill>
              </a:rPr>
              <a:t>end-expiratory pressure in extremely low birth weight infants: </a:t>
            </a:r>
            <a:r>
              <a:rPr lang="en-US" dirty="0" smtClean="0">
                <a:solidFill>
                  <a:schemeClr val="tx1">
                    <a:lumMod val="75000"/>
                    <a:lumOff val="25000"/>
                  </a:schemeClr>
                </a:solidFill>
              </a:rPr>
              <a:t>a </a:t>
            </a:r>
            <a:r>
              <a:rPr lang="pt-BR" dirty="0" err="1" smtClean="0">
                <a:solidFill>
                  <a:schemeClr val="tx1">
                    <a:lumMod val="75000"/>
                    <a:lumOff val="25000"/>
                  </a:schemeClr>
                </a:solidFill>
              </a:rPr>
              <a:t>feasibility</a:t>
            </a:r>
            <a:r>
              <a:rPr lang="pt-BR" dirty="0" smtClean="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2004;114:651–7.</a:t>
            </a:r>
          </a:p>
          <a:p>
            <a:pPr marL="0" indent="0" algn="just" fontAlgn="auto">
              <a:spcAft>
                <a:spcPts val="0"/>
              </a:spcAft>
              <a:buFont typeface="Wingdings 3" charset="2"/>
              <a:buNone/>
              <a:defRPr/>
            </a:pPr>
            <a:r>
              <a:rPr lang="en-US" dirty="0">
                <a:solidFill>
                  <a:schemeClr val="tx1">
                    <a:lumMod val="75000"/>
                    <a:lumOff val="25000"/>
                  </a:schemeClr>
                </a:solidFill>
              </a:rPr>
              <a:t>103. </a:t>
            </a:r>
            <a:r>
              <a:rPr lang="en-US" dirty="0" err="1">
                <a:solidFill>
                  <a:schemeClr val="tx1">
                    <a:lumMod val="75000"/>
                    <a:lumOff val="25000"/>
                  </a:schemeClr>
                </a:solidFill>
              </a:rPr>
              <a:t>Go¨pel</a:t>
            </a:r>
            <a:r>
              <a:rPr lang="en-US" dirty="0">
                <a:solidFill>
                  <a:schemeClr val="tx1">
                    <a:lumMod val="75000"/>
                    <a:lumOff val="25000"/>
                  </a:schemeClr>
                </a:solidFill>
              </a:rPr>
              <a:t> W, </a:t>
            </a:r>
            <a:r>
              <a:rPr lang="en-US" dirty="0" err="1">
                <a:solidFill>
                  <a:schemeClr val="tx1">
                    <a:lumMod val="75000"/>
                    <a:lumOff val="25000"/>
                  </a:schemeClr>
                </a:solidFill>
              </a:rPr>
              <a:t>Kribs</a:t>
            </a:r>
            <a:r>
              <a:rPr lang="en-US" dirty="0">
                <a:solidFill>
                  <a:schemeClr val="tx1">
                    <a:lumMod val="75000"/>
                    <a:lumOff val="25000"/>
                  </a:schemeClr>
                </a:solidFill>
              </a:rPr>
              <a:t> A, Ziegler A, et al. Avoidance of mechanical ventilation by </a:t>
            </a:r>
            <a:r>
              <a:rPr lang="en-US" dirty="0" smtClean="0">
                <a:solidFill>
                  <a:schemeClr val="tx1">
                    <a:lumMod val="75000"/>
                    <a:lumOff val="25000"/>
                  </a:schemeClr>
                </a:solidFill>
              </a:rPr>
              <a:t>surfactant treatment </a:t>
            </a:r>
            <a:r>
              <a:rPr lang="en-US" dirty="0">
                <a:solidFill>
                  <a:schemeClr val="tx1">
                    <a:lumMod val="75000"/>
                    <a:lumOff val="25000"/>
                  </a:schemeClr>
                </a:solidFill>
              </a:rPr>
              <a:t>of spontaneously breathing preterm infants (AMV): an </a:t>
            </a:r>
            <a:r>
              <a:rPr lang="en-US" dirty="0" err="1">
                <a:solidFill>
                  <a:schemeClr val="tx1">
                    <a:lumMod val="75000"/>
                    <a:lumOff val="25000"/>
                  </a:schemeClr>
                </a:solidFill>
              </a:rPr>
              <a:t>openlabel</a:t>
            </a:r>
            <a:r>
              <a:rPr lang="en-US" dirty="0" smtClean="0">
                <a:solidFill>
                  <a:schemeClr val="tx1">
                    <a:lumMod val="75000"/>
                    <a:lumOff val="25000"/>
                  </a:schemeClr>
                </a:solidFill>
              </a:rPr>
              <a:t>, </a:t>
            </a:r>
            <a:r>
              <a:rPr lang="en-US" dirty="0" err="1" smtClean="0">
                <a:solidFill>
                  <a:schemeClr val="tx1">
                    <a:lumMod val="75000"/>
                    <a:lumOff val="25000"/>
                  </a:schemeClr>
                </a:solidFill>
              </a:rPr>
              <a:t>randomised</a:t>
            </a:r>
            <a:r>
              <a:rPr lang="en-US" dirty="0">
                <a:solidFill>
                  <a:schemeClr val="tx1">
                    <a:lumMod val="75000"/>
                    <a:lumOff val="25000"/>
                  </a:schemeClr>
                </a:solidFill>
              </a:rPr>
              <a:t>, controlled trial. Lancet 2011;378:1627–34.</a:t>
            </a:r>
          </a:p>
          <a:p>
            <a:pPr marL="0" indent="0" algn="just" fontAlgn="auto">
              <a:spcAft>
                <a:spcPts val="0"/>
              </a:spcAft>
              <a:buFont typeface="Wingdings 3" charset="2"/>
              <a:buNone/>
              <a:defRPr/>
            </a:pPr>
            <a:r>
              <a:rPr lang="pt-BR" dirty="0">
                <a:solidFill>
                  <a:schemeClr val="tx1">
                    <a:lumMod val="75000"/>
                    <a:lumOff val="25000"/>
                  </a:schemeClr>
                </a:solidFill>
              </a:rPr>
              <a:t>104. </a:t>
            </a:r>
            <a:r>
              <a:rPr lang="pt-BR" dirty="0" err="1">
                <a:solidFill>
                  <a:schemeClr val="tx1">
                    <a:lumMod val="75000"/>
                    <a:lumOff val="25000"/>
                  </a:schemeClr>
                </a:solidFill>
              </a:rPr>
              <a:t>Dargaville</a:t>
            </a:r>
            <a:r>
              <a:rPr lang="pt-BR" dirty="0">
                <a:solidFill>
                  <a:schemeClr val="tx1">
                    <a:lumMod val="75000"/>
                    <a:lumOff val="25000"/>
                  </a:schemeClr>
                </a:solidFill>
              </a:rPr>
              <a:t> PA, </a:t>
            </a:r>
            <a:r>
              <a:rPr lang="pt-BR" dirty="0" err="1">
                <a:solidFill>
                  <a:schemeClr val="tx1">
                    <a:lumMod val="75000"/>
                    <a:lumOff val="25000"/>
                  </a:schemeClr>
                </a:solidFill>
              </a:rPr>
              <a:t>Aiyappan</a:t>
            </a:r>
            <a:r>
              <a:rPr lang="pt-BR" dirty="0">
                <a:solidFill>
                  <a:schemeClr val="tx1">
                    <a:lumMod val="75000"/>
                    <a:lumOff val="25000"/>
                  </a:schemeClr>
                </a:solidFill>
              </a:rPr>
              <a:t> A, De </a:t>
            </a:r>
            <a:r>
              <a:rPr lang="pt-BR" dirty="0" err="1">
                <a:solidFill>
                  <a:schemeClr val="tx1">
                    <a:lumMod val="75000"/>
                    <a:lumOff val="25000"/>
                  </a:schemeClr>
                </a:solidFill>
              </a:rPr>
              <a:t>Paoli</a:t>
            </a:r>
            <a:r>
              <a:rPr lang="pt-BR" dirty="0">
                <a:solidFill>
                  <a:schemeClr val="tx1">
                    <a:lumMod val="75000"/>
                    <a:lumOff val="25000"/>
                  </a:schemeClr>
                </a:solidFill>
              </a:rPr>
              <a:t> AG, et al. </a:t>
            </a:r>
            <a:r>
              <a:rPr lang="pt-BR" dirty="0" err="1">
                <a:solidFill>
                  <a:schemeClr val="tx1">
                    <a:lumMod val="75000"/>
                    <a:lumOff val="25000"/>
                  </a:schemeClr>
                </a:solidFill>
              </a:rPr>
              <a:t>Minimally-invasive</a:t>
            </a:r>
            <a:r>
              <a:rPr lang="pt-BR" dirty="0">
                <a:solidFill>
                  <a:schemeClr val="tx1">
                    <a:lumMod val="75000"/>
                    <a:lumOff val="25000"/>
                  </a:schemeClr>
                </a:solidFill>
              </a:rPr>
              <a:t> </a:t>
            </a:r>
            <a:r>
              <a:rPr lang="pt-BR" dirty="0" err="1">
                <a:solidFill>
                  <a:schemeClr val="tx1">
                    <a:lumMod val="75000"/>
                    <a:lumOff val="25000"/>
                  </a:schemeClr>
                </a:solidFill>
              </a:rPr>
              <a:t>surfactant</a:t>
            </a:r>
            <a:r>
              <a:rPr lang="pt-BR" dirty="0">
                <a:solidFill>
                  <a:schemeClr val="tx1">
                    <a:lumMod val="75000"/>
                    <a:lumOff val="25000"/>
                  </a:schemeClr>
                </a:solidFill>
              </a:rPr>
              <a:t> </a:t>
            </a:r>
            <a:r>
              <a:rPr lang="pt-BR" dirty="0" err="1" smtClean="0">
                <a:solidFill>
                  <a:schemeClr val="tx1">
                    <a:lumMod val="75000"/>
                    <a:lumOff val="25000"/>
                  </a:schemeClr>
                </a:solidFill>
              </a:rPr>
              <a:t>therapy</a:t>
            </a:r>
            <a:r>
              <a:rPr lang="pt-BR" dirty="0" smtClean="0">
                <a:solidFill>
                  <a:schemeClr val="tx1">
                    <a:lumMod val="75000"/>
                    <a:lumOff val="25000"/>
                  </a:schemeClr>
                </a:solidFill>
              </a:rPr>
              <a:t>  </a:t>
            </a:r>
            <a:r>
              <a:rPr lang="en-US" dirty="0" smtClean="0">
                <a:solidFill>
                  <a:schemeClr val="tx1">
                    <a:lumMod val="75000"/>
                    <a:lumOff val="25000"/>
                  </a:schemeClr>
                </a:solidFill>
              </a:rPr>
              <a:t>in </a:t>
            </a:r>
            <a:r>
              <a:rPr lang="en-US" dirty="0">
                <a:solidFill>
                  <a:schemeClr val="tx1">
                    <a:lumMod val="75000"/>
                    <a:lumOff val="25000"/>
                  </a:schemeClr>
                </a:solidFill>
              </a:rPr>
              <a:t>preterm infants on continuous positive airway pressure. Arch Dis </a:t>
            </a:r>
            <a:r>
              <a:rPr lang="en-US" dirty="0" smtClean="0">
                <a:solidFill>
                  <a:schemeClr val="tx1">
                    <a:lumMod val="75000"/>
                    <a:lumOff val="25000"/>
                  </a:schemeClr>
                </a:solidFill>
              </a:rPr>
              <a:t>Child </a:t>
            </a:r>
            <a:r>
              <a:rPr lang="pt-BR" dirty="0" smtClean="0">
                <a:solidFill>
                  <a:schemeClr val="tx1">
                    <a:lumMod val="75000"/>
                    <a:lumOff val="25000"/>
                  </a:schemeClr>
                </a:solidFill>
              </a:rPr>
              <a:t>Fetal </a:t>
            </a:r>
            <a:r>
              <a:rPr lang="pt-BR" dirty="0">
                <a:solidFill>
                  <a:schemeClr val="tx1">
                    <a:lumMod val="75000"/>
                    <a:lumOff val="25000"/>
                  </a:schemeClr>
                </a:solidFill>
              </a:rPr>
              <a:t>Neonatal Ed 2013;98:F122–6.</a:t>
            </a:r>
          </a:p>
          <a:p>
            <a:pPr marL="0" indent="0" algn="just" fontAlgn="auto">
              <a:spcAft>
                <a:spcPts val="0"/>
              </a:spcAft>
              <a:buFont typeface="Wingdings 3" charset="2"/>
              <a:buNone/>
              <a:defRPr/>
            </a:pPr>
            <a:r>
              <a:rPr lang="en-US" dirty="0">
                <a:solidFill>
                  <a:schemeClr val="tx1">
                    <a:lumMod val="75000"/>
                    <a:lumOff val="25000"/>
                  </a:schemeClr>
                </a:solidFill>
              </a:rPr>
              <a:t>105. </a:t>
            </a:r>
            <a:r>
              <a:rPr lang="en-US" dirty="0" err="1">
                <a:solidFill>
                  <a:schemeClr val="tx1">
                    <a:lumMod val="75000"/>
                    <a:lumOff val="25000"/>
                  </a:schemeClr>
                </a:solidFill>
              </a:rPr>
              <a:t>Dargaville</a:t>
            </a:r>
            <a:r>
              <a:rPr lang="en-US" dirty="0">
                <a:solidFill>
                  <a:schemeClr val="tx1">
                    <a:lumMod val="75000"/>
                    <a:lumOff val="25000"/>
                  </a:schemeClr>
                </a:solidFill>
              </a:rPr>
              <a:t> PA, </a:t>
            </a:r>
            <a:r>
              <a:rPr lang="en-US" dirty="0" err="1">
                <a:solidFill>
                  <a:schemeClr val="tx1">
                    <a:lumMod val="75000"/>
                    <a:lumOff val="25000"/>
                  </a:schemeClr>
                </a:solidFill>
              </a:rPr>
              <a:t>Aiyappan</a:t>
            </a:r>
            <a:r>
              <a:rPr lang="en-US" dirty="0">
                <a:solidFill>
                  <a:schemeClr val="tx1">
                    <a:lumMod val="75000"/>
                    <a:lumOff val="25000"/>
                  </a:schemeClr>
                </a:solidFill>
              </a:rPr>
              <a:t> A, Cornelius A, et al. Preliminary evaluation of a </a:t>
            </a:r>
            <a:r>
              <a:rPr lang="en-US" dirty="0" smtClean="0">
                <a:solidFill>
                  <a:schemeClr val="tx1">
                    <a:lumMod val="75000"/>
                    <a:lumOff val="25000"/>
                  </a:schemeClr>
                </a:solidFill>
              </a:rPr>
              <a:t>new technique </a:t>
            </a:r>
            <a:r>
              <a:rPr lang="en-US" dirty="0">
                <a:solidFill>
                  <a:schemeClr val="tx1">
                    <a:lumMod val="75000"/>
                    <a:lumOff val="25000"/>
                  </a:schemeClr>
                </a:solidFill>
              </a:rPr>
              <a:t>of minimally invasive surfactant therapy. Arch Dis Child </a:t>
            </a:r>
            <a:r>
              <a:rPr lang="en-US" dirty="0" smtClean="0">
                <a:solidFill>
                  <a:schemeClr val="tx1">
                    <a:lumMod val="75000"/>
                    <a:lumOff val="25000"/>
                  </a:schemeClr>
                </a:solidFill>
              </a:rPr>
              <a:t>Fetal </a:t>
            </a:r>
            <a:r>
              <a:rPr lang="pt-BR" dirty="0" smtClean="0">
                <a:solidFill>
                  <a:schemeClr val="tx1">
                    <a:lumMod val="75000"/>
                    <a:lumOff val="25000"/>
                  </a:schemeClr>
                </a:solidFill>
              </a:rPr>
              <a:t>Neonatal </a:t>
            </a:r>
            <a:r>
              <a:rPr lang="pt-BR" dirty="0">
                <a:solidFill>
                  <a:schemeClr val="tx1">
                    <a:lumMod val="75000"/>
                    <a:lumOff val="25000"/>
                  </a:schemeClr>
                </a:solidFill>
              </a:rPr>
              <a:t>Ed 2011;96:F243–8.</a:t>
            </a:r>
          </a:p>
          <a:p>
            <a:pPr marL="0" indent="0" algn="just" fontAlgn="auto">
              <a:spcAft>
                <a:spcPts val="0"/>
              </a:spcAft>
              <a:buFont typeface="Wingdings 3" charset="2"/>
              <a:buNone/>
              <a:defRPr/>
            </a:pPr>
            <a:r>
              <a:rPr lang="pt-BR" dirty="0">
                <a:solidFill>
                  <a:schemeClr val="tx1">
                    <a:lumMod val="75000"/>
                    <a:lumOff val="25000"/>
                  </a:schemeClr>
                </a:solidFill>
              </a:rPr>
              <a:t>106. </a:t>
            </a:r>
            <a:r>
              <a:rPr lang="pt-BR" dirty="0" err="1">
                <a:solidFill>
                  <a:schemeClr val="tx1">
                    <a:lumMod val="75000"/>
                    <a:lumOff val="25000"/>
                  </a:schemeClr>
                </a:solidFill>
              </a:rPr>
              <a:t>Verder</a:t>
            </a:r>
            <a:r>
              <a:rPr lang="pt-BR" dirty="0">
                <a:solidFill>
                  <a:schemeClr val="tx1">
                    <a:lumMod val="75000"/>
                    <a:lumOff val="25000"/>
                  </a:schemeClr>
                </a:solidFill>
              </a:rPr>
              <a:t> H, Robertson B, </a:t>
            </a:r>
            <a:r>
              <a:rPr lang="pt-BR" dirty="0" err="1">
                <a:solidFill>
                  <a:schemeClr val="tx1">
                    <a:lumMod val="75000"/>
                    <a:lumOff val="25000"/>
                  </a:schemeClr>
                </a:solidFill>
              </a:rPr>
              <a:t>Greisen</a:t>
            </a:r>
            <a:r>
              <a:rPr lang="pt-BR" dirty="0">
                <a:solidFill>
                  <a:schemeClr val="tx1">
                    <a:lumMod val="75000"/>
                    <a:lumOff val="25000"/>
                  </a:schemeClr>
                </a:solidFill>
              </a:rPr>
              <a:t> G, et al. </a:t>
            </a:r>
            <a:r>
              <a:rPr lang="pt-BR" dirty="0" err="1">
                <a:solidFill>
                  <a:schemeClr val="tx1">
                    <a:lumMod val="75000"/>
                    <a:lumOff val="25000"/>
                  </a:schemeClr>
                </a:solidFill>
              </a:rPr>
              <a:t>Surfactant</a:t>
            </a:r>
            <a:r>
              <a:rPr lang="pt-BR" dirty="0">
                <a:solidFill>
                  <a:schemeClr val="tx1">
                    <a:lumMod val="75000"/>
                    <a:lumOff val="25000"/>
                  </a:schemeClr>
                </a:solidFill>
              </a:rPr>
              <a:t> </a:t>
            </a:r>
            <a:r>
              <a:rPr lang="pt-BR" dirty="0" err="1">
                <a:solidFill>
                  <a:schemeClr val="tx1">
                    <a:lumMod val="75000"/>
                    <a:lumOff val="25000"/>
                  </a:schemeClr>
                </a:solidFill>
              </a:rPr>
              <a:t>therapy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nasal </a:t>
            </a:r>
            <a:r>
              <a:rPr lang="pt-BR" dirty="0" err="1" smtClean="0">
                <a:solidFill>
                  <a:schemeClr val="tx1">
                    <a:lumMod val="75000"/>
                    <a:lumOff val="25000"/>
                  </a:schemeClr>
                </a:solidFill>
              </a:rPr>
              <a:t>continuous</a:t>
            </a:r>
            <a:r>
              <a:rPr lang="pt-BR" dirty="0" smtClean="0">
                <a:solidFill>
                  <a:schemeClr val="tx1">
                    <a:lumMod val="75000"/>
                    <a:lumOff val="25000"/>
                  </a:schemeClr>
                </a:solidFill>
              </a:rPr>
              <a:t> </a:t>
            </a:r>
            <a:r>
              <a:rPr lang="en-US" dirty="0" smtClean="0">
                <a:solidFill>
                  <a:schemeClr val="tx1">
                    <a:lumMod val="75000"/>
                    <a:lumOff val="25000"/>
                  </a:schemeClr>
                </a:solidFill>
              </a:rPr>
              <a:t>positive </a:t>
            </a:r>
            <a:r>
              <a:rPr lang="en-US" dirty="0">
                <a:solidFill>
                  <a:schemeClr val="tx1">
                    <a:lumMod val="75000"/>
                    <a:lumOff val="25000"/>
                  </a:schemeClr>
                </a:solidFill>
              </a:rPr>
              <a:t>airway pressure for newborns with respiratory distress syndrome</a:t>
            </a:r>
            <a:r>
              <a:rPr lang="en-US" dirty="0" smtClean="0">
                <a:solidFill>
                  <a:schemeClr val="tx1">
                    <a:lumMod val="75000"/>
                    <a:lumOff val="25000"/>
                  </a:schemeClr>
                </a:solidFill>
              </a:rPr>
              <a:t>. Danish-Swedish </a:t>
            </a:r>
            <a:r>
              <a:rPr lang="en-US" dirty="0">
                <a:solidFill>
                  <a:schemeClr val="tx1">
                    <a:lumMod val="75000"/>
                    <a:lumOff val="25000"/>
                  </a:schemeClr>
                </a:solidFill>
              </a:rPr>
              <a:t>Multicenter Study Group. N </a:t>
            </a:r>
            <a:r>
              <a:rPr lang="en-US" dirty="0" err="1">
                <a:solidFill>
                  <a:schemeClr val="tx1">
                    <a:lumMod val="75000"/>
                    <a:lumOff val="25000"/>
                  </a:schemeClr>
                </a:solidFill>
              </a:rPr>
              <a:t>Engl</a:t>
            </a:r>
            <a:r>
              <a:rPr lang="en-US" dirty="0">
                <a:solidFill>
                  <a:schemeClr val="tx1">
                    <a:lumMod val="75000"/>
                    <a:lumOff val="25000"/>
                  </a:schemeClr>
                </a:solidFill>
              </a:rPr>
              <a:t> J Med 1994;331:1051–5.</a:t>
            </a:r>
            <a:endParaRPr lang="pt-BR" dirty="0">
              <a:solidFill>
                <a:schemeClr val="tx1">
                  <a:lumMod val="75000"/>
                  <a:lumOff val="25000"/>
                </a:schemeClr>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Espaço Reservado para Conteúdo 2"/>
          <p:cNvSpPr>
            <a:spLocks noGrp="1"/>
          </p:cNvSpPr>
          <p:nvPr>
            <p:ph idx="1"/>
          </p:nvPr>
        </p:nvSpPr>
        <p:spPr>
          <a:xfrm>
            <a:off x="1155700" y="2603500"/>
            <a:ext cx="10537825" cy="4094163"/>
          </a:xfrm>
        </p:spPr>
        <p:txBody>
          <a:bodyPr/>
          <a:lstStyle/>
          <a:p>
            <a:pPr marL="0" indent="0" algn="just">
              <a:buFont typeface="Wingdings 3" pitchFamily="18" charset="2"/>
              <a:buNone/>
            </a:pPr>
            <a:r>
              <a:rPr lang="en-US" smtClean="0"/>
              <a:t>107. Kribs A, Pillekamp F, Hu¨nseler C, et al. Early administration of surfactant in spontaneous breathing with nCPAP: feasibility and outcome in extremely premature infants (postmenstrual age &lt;27weeks). Paediatr Anaesth 2007;17:364–9.</a:t>
            </a:r>
          </a:p>
          <a:p>
            <a:pPr marL="0" indent="0" algn="just">
              <a:buFont typeface="Wingdings 3" pitchFamily="18" charset="2"/>
              <a:buNone/>
            </a:pPr>
            <a:r>
              <a:rPr lang="en-US" smtClean="0"/>
              <a:t>108. Kribs A, Vierzig A, Hu¨nseler C, et al. Early surfactant in spontaneously breathing with nCPAP in ELBW infants - a single centre four year experience. Acta Paediatr </a:t>
            </a:r>
            <a:r>
              <a:rPr lang="pt-BR" smtClean="0"/>
              <a:t>2008;97:293–8.</a:t>
            </a:r>
          </a:p>
          <a:p>
            <a:pPr marL="0" indent="0" algn="just">
              <a:buFont typeface="Wingdings 3" pitchFamily="18" charset="2"/>
              <a:buNone/>
            </a:pPr>
            <a:r>
              <a:rPr lang="pt-BR" smtClean="0"/>
              <a:t>109. Schmidt B, Roberts RS, Davis PG, et al. Caffeine therapy for apnea of prematurity. N Engl J Med 2006;354:2112–21.</a:t>
            </a:r>
          </a:p>
          <a:p>
            <a:pPr marL="0" indent="0" algn="just">
              <a:buFont typeface="Wingdings 3" pitchFamily="18" charset="2"/>
              <a:buNone/>
            </a:pPr>
            <a:r>
              <a:rPr lang="en-US" smtClean="0"/>
              <a:t>110. Schmidt B, Roberts RS, Davis PG, et al. Long-term effects of caffeine therapy for apnea of prematurity. N Engl J Med 2007;357:1893–902.</a:t>
            </a:r>
          </a:p>
          <a:p>
            <a:pPr marL="0" indent="0" algn="just">
              <a:buFont typeface="Wingdings 3" pitchFamily="18" charset="2"/>
              <a:buNone/>
            </a:pPr>
            <a:r>
              <a:rPr lang="en-US" smtClean="0"/>
              <a:t>111. Katheria AC, Sauberan J, Akotia D, et al. A pilot randomized controlled trial of early versus routine caffeine in extremely premature infants. Am J Perinatol </a:t>
            </a:r>
            <a:r>
              <a:rPr lang="pt-BR" smtClean="0"/>
              <a:t>2015;32:879–86.</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p:txBody>
          <a:bodyPr/>
          <a:lstStyle/>
          <a:p>
            <a:pPr algn="ctr"/>
            <a:r>
              <a:rPr lang="pt-BR" sz="3200" smtClean="0">
                <a:solidFill>
                  <a:srgbClr val="FFFF00"/>
                </a:solidFill>
              </a:rPr>
              <a:t>Nota do Editor do site, Dr. Paulo R. Margotto. Consultem também! Aqui e Agora! Estudando Juntos!</a:t>
            </a:r>
          </a:p>
        </p:txBody>
      </p:sp>
      <p:pic>
        <p:nvPicPr>
          <p:cNvPr id="87044" name="Picture 4" descr="Miami"/>
          <p:cNvPicPr>
            <a:picLocks noChangeAspect="1" noChangeArrowheads="1"/>
          </p:cNvPicPr>
          <p:nvPr/>
        </p:nvPicPr>
        <p:blipFill>
          <a:blip r:embed="rId2">
            <a:lum bright="6000" contrast="18000"/>
          </a:blip>
          <a:srcRect/>
          <a:stretch>
            <a:fillRect/>
          </a:stretch>
        </p:blipFill>
        <p:spPr bwMode="auto">
          <a:xfrm>
            <a:off x="3348038" y="2333625"/>
            <a:ext cx="4325937" cy="3244850"/>
          </a:xfrm>
          <a:prstGeom prst="rect">
            <a:avLst/>
          </a:prstGeom>
          <a:noFill/>
          <a:ln w="28575">
            <a:solidFill>
              <a:srgbClr val="3366FF"/>
            </a:solidFill>
            <a:miter lim="800000"/>
            <a:headEnd/>
            <a:tailEnd/>
          </a:ln>
        </p:spPr>
      </p:pic>
      <p:sp>
        <p:nvSpPr>
          <p:cNvPr id="87045" name="Text Box 5"/>
          <p:cNvSpPr txBox="1">
            <a:spLocks noChangeArrowheads="1"/>
          </p:cNvSpPr>
          <p:nvPr/>
        </p:nvSpPr>
        <p:spPr bwMode="auto">
          <a:xfrm>
            <a:off x="4152900" y="5537200"/>
            <a:ext cx="2422525" cy="641350"/>
          </a:xfrm>
          <a:prstGeom prst="rect">
            <a:avLst/>
          </a:prstGeom>
          <a:noFill/>
          <a:ln w="9525">
            <a:noFill/>
            <a:miter lim="800000"/>
            <a:headEnd/>
            <a:tailEnd/>
          </a:ln>
          <a:effectLst/>
        </p:spPr>
        <p:txBody>
          <a:bodyPr wrap="none">
            <a:spAutoFit/>
          </a:bodyPr>
          <a:lstStyle/>
          <a:p>
            <a:pPr defTabSz="914400"/>
            <a:r>
              <a:rPr lang="pt-BR"/>
              <a:t>Dr. Paulo R. Margotto</a:t>
            </a:r>
          </a:p>
          <a:p>
            <a:pPr defTabSz="914400"/>
            <a:r>
              <a:rPr lang="pt-BR">
                <a:hlinkClick r:id="rId3"/>
              </a:rPr>
              <a:t>pmargtto@gmail.com</a:t>
            </a:r>
            <a:r>
              <a:rPr lang="pt-BR"/>
              <a:t>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1"/>
          </p:nvPr>
        </p:nvSpPr>
        <p:spPr>
          <a:xfrm>
            <a:off x="954088" y="2327275"/>
            <a:ext cx="9683750" cy="4406900"/>
          </a:xfrm>
        </p:spPr>
        <p:txBody>
          <a:bodyPr/>
          <a:lstStyle/>
          <a:p>
            <a:r>
              <a:rPr lang="pt-BR" altLang="ja-JP" dirty="0" smtClean="0">
                <a:latin typeface="Times New Roman" pitchFamily="18" charset="0"/>
                <a:ea typeface="MS PGothic" pitchFamily="34" charset="-128"/>
              </a:rPr>
              <a:t>O objetivo desta Palestra foi procurar entender como passar de um pulmão cheio de líquido para um pulmão cheio de ar, chamado por Clement Smith, em 1951 de </a:t>
            </a:r>
            <a:r>
              <a:rPr lang="pt-BR" altLang="ja-JP" i="1" dirty="0" err="1" smtClean="0">
                <a:latin typeface="Times New Roman" pitchFamily="18" charset="0"/>
                <a:ea typeface="MS PGothic" pitchFamily="34" charset="-128"/>
              </a:rPr>
              <a:t>The</a:t>
            </a:r>
            <a:r>
              <a:rPr lang="pt-BR" altLang="ja-JP" i="1" dirty="0" smtClean="0">
                <a:latin typeface="Times New Roman" pitchFamily="18" charset="0"/>
                <a:ea typeface="MS PGothic" pitchFamily="34" charset="-128"/>
              </a:rPr>
              <a:t> </a:t>
            </a:r>
            <a:r>
              <a:rPr lang="pt-BR" altLang="ja-JP" i="1" dirty="0" err="1" smtClean="0">
                <a:latin typeface="Times New Roman" pitchFamily="18" charset="0"/>
                <a:ea typeface="MS PGothic" pitchFamily="34" charset="-128"/>
              </a:rPr>
              <a:t>valley</a:t>
            </a:r>
            <a:r>
              <a:rPr lang="pt-BR" altLang="ja-JP" i="1" dirty="0" smtClean="0">
                <a:latin typeface="Times New Roman" pitchFamily="18" charset="0"/>
                <a:ea typeface="MS PGothic" pitchFamily="34" charset="-128"/>
              </a:rPr>
              <a:t> </a:t>
            </a:r>
            <a:r>
              <a:rPr lang="pt-BR" altLang="ja-JP" i="1" dirty="0" err="1" smtClean="0">
                <a:latin typeface="Times New Roman" pitchFamily="18" charset="0"/>
                <a:ea typeface="MS PGothic" pitchFamily="34" charset="-128"/>
              </a:rPr>
              <a:t>of</a:t>
            </a:r>
            <a:r>
              <a:rPr lang="pt-BR" altLang="ja-JP" i="1" dirty="0" smtClean="0">
                <a:latin typeface="Times New Roman" pitchFamily="18" charset="0"/>
                <a:ea typeface="MS PGothic" pitchFamily="34" charset="-128"/>
              </a:rPr>
              <a:t> </a:t>
            </a:r>
            <a:r>
              <a:rPr lang="pt-BR" altLang="ja-JP" i="1" dirty="0" err="1" smtClean="0">
                <a:latin typeface="Times New Roman" pitchFamily="18" charset="0"/>
                <a:ea typeface="MS PGothic" pitchFamily="34" charset="-128"/>
              </a:rPr>
              <a:t>the</a:t>
            </a:r>
            <a:r>
              <a:rPr lang="pt-BR" altLang="ja-JP" i="1" dirty="0" smtClean="0">
                <a:latin typeface="Times New Roman" pitchFamily="18" charset="0"/>
                <a:ea typeface="MS PGothic" pitchFamily="34" charset="-128"/>
              </a:rPr>
              <a:t> </a:t>
            </a:r>
            <a:r>
              <a:rPr lang="pt-BR" altLang="ja-JP" i="1" dirty="0" err="1" smtClean="0">
                <a:latin typeface="Times New Roman" pitchFamily="18" charset="0"/>
                <a:ea typeface="MS PGothic" pitchFamily="34" charset="-128"/>
              </a:rPr>
              <a:t>shadow</a:t>
            </a:r>
            <a:r>
              <a:rPr lang="pt-BR" altLang="ja-JP" i="1" dirty="0" smtClean="0">
                <a:latin typeface="Times New Roman" pitchFamily="18" charset="0"/>
                <a:ea typeface="MS PGothic" pitchFamily="34" charset="-128"/>
              </a:rPr>
              <a:t> </a:t>
            </a:r>
            <a:r>
              <a:rPr lang="pt-BR" altLang="ja-JP" i="1" dirty="0" err="1" smtClean="0">
                <a:latin typeface="Times New Roman" pitchFamily="18" charset="0"/>
                <a:ea typeface="MS PGothic" pitchFamily="34" charset="-128"/>
              </a:rPr>
              <a:t>of</a:t>
            </a:r>
            <a:r>
              <a:rPr lang="pt-BR" altLang="ja-JP" i="1" dirty="0" smtClean="0">
                <a:latin typeface="Times New Roman" pitchFamily="18" charset="0"/>
                <a:ea typeface="MS PGothic" pitchFamily="34" charset="-128"/>
              </a:rPr>
              <a:t> </a:t>
            </a:r>
            <a:r>
              <a:rPr lang="pt-BR" altLang="ja-JP" i="1" dirty="0" err="1" smtClean="0">
                <a:latin typeface="Times New Roman" pitchFamily="18" charset="0"/>
                <a:ea typeface="MS PGothic" pitchFamily="34" charset="-128"/>
              </a:rPr>
              <a:t>birth</a:t>
            </a:r>
            <a:r>
              <a:rPr lang="pt-BR" altLang="ja-JP" dirty="0" err="1" smtClean="0">
                <a:latin typeface="Times New Roman" pitchFamily="18" charset="0"/>
                <a:ea typeface="MS PGothic" pitchFamily="34" charset="-128"/>
              </a:rPr>
              <a:t>-A</a:t>
            </a:r>
            <a:r>
              <a:rPr lang="pt-BR" altLang="ja-JP" dirty="0" smtClean="0">
                <a:latin typeface="Times New Roman" pitchFamily="18" charset="0"/>
                <a:ea typeface="MS PGothic" pitchFamily="34" charset="-128"/>
              </a:rPr>
              <a:t> sombra do vale do nascimento) e como mantê-lo. Na transição respiratória, o mais importante é a aeração dos pulmões (ou seja </a:t>
            </a:r>
            <a:r>
              <a:rPr lang="pt-BR" altLang="ja-JP" b="1" dirty="0" smtClean="0">
                <a:latin typeface="Times New Roman" pitchFamily="18" charset="0"/>
                <a:ea typeface="MS PGothic" pitchFamily="34" charset="-128"/>
              </a:rPr>
              <a:t>VENTILAÇAO</a:t>
            </a:r>
            <a:r>
              <a:rPr lang="pt-BR" altLang="ja-JP" dirty="0" smtClean="0">
                <a:latin typeface="Times New Roman" pitchFamily="18" charset="0"/>
                <a:ea typeface="MS PGothic" pitchFamily="34" charset="-128"/>
              </a:rPr>
              <a:t> e não o oxigênio!) e posteriormente, a transição cardiovascular que resulta do aumento do fluxo sanguíneo pulmonar. Entre  três mecanismos de como ocorre o </a:t>
            </a:r>
            <a:r>
              <a:rPr lang="pt-BR" altLang="ja-JP" i="1" dirty="0" err="1" smtClean="0">
                <a:latin typeface="Times New Roman" pitchFamily="18" charset="0"/>
                <a:ea typeface="MS PGothic" pitchFamily="34" charset="-128"/>
              </a:rPr>
              <a:t>clearance</a:t>
            </a:r>
            <a:r>
              <a:rPr lang="pt-BR" altLang="ja-JP" i="1" dirty="0" smtClean="0">
                <a:latin typeface="Times New Roman" pitchFamily="18" charset="0"/>
                <a:ea typeface="MS PGothic" pitchFamily="34" charset="-128"/>
              </a:rPr>
              <a:t> d</a:t>
            </a:r>
            <a:r>
              <a:rPr lang="pt-BR" altLang="ja-JP" dirty="0" smtClean="0">
                <a:latin typeface="Times New Roman" pitchFamily="18" charset="0"/>
                <a:ea typeface="MS PGothic" pitchFamily="34" charset="-128"/>
              </a:rPr>
              <a:t>o líquido pulmonar, o mais recente e importante: pressões hidrostáticas </a:t>
            </a:r>
            <a:r>
              <a:rPr lang="pt-BR" altLang="ja-JP" dirty="0" err="1" smtClean="0">
                <a:latin typeface="Times New Roman" pitchFamily="18" charset="0"/>
                <a:ea typeface="MS PGothic" pitchFamily="34" charset="-128"/>
              </a:rPr>
              <a:t>transpulmonares</a:t>
            </a:r>
            <a:r>
              <a:rPr lang="pt-BR" altLang="ja-JP" dirty="0" smtClean="0">
                <a:latin typeface="Times New Roman" pitchFamily="18" charset="0"/>
                <a:ea typeface="MS PGothic" pitchFamily="34" charset="-128"/>
              </a:rPr>
              <a:t> geradas durante a inspiração. O bebê inspira e gera um grande gradiente respiratório que acaba eliminando líquido das vias aéreas (32.000 mL/hora!, gerando um a capacidade funcional residual-[CFR] de 50mL/kg em 30 segundos; com o mecanismo sabidamente conhecido por nós [reabsorção de sódio induzida pela adrenalina] o pulmão elimina 10mL/kg/hora e dura 4 horas!). O movimento do liquido tem que ser eficaz para que os RN possam aerar os pulmões e começarem as trocas gasosas. Quando o pulmão está cheio de líquido esta troca gasosa não ocorre. Quando o liquido que sai dos pulmões e vai para os tecidos gera uma pressão intersticial que vai de 0-6 cmH2O nas primeiras 4 horas (depois fica </a:t>
            </a:r>
            <a:r>
              <a:rPr lang="pt-BR" altLang="ja-JP" dirty="0" err="1" smtClean="0">
                <a:latin typeface="Times New Roman" pitchFamily="18" charset="0"/>
                <a:ea typeface="MS PGothic" pitchFamily="34" charset="-128"/>
              </a:rPr>
              <a:t>subatmosférica</a:t>
            </a:r>
            <a:r>
              <a:rPr lang="pt-BR" altLang="ja-JP" dirty="0" smtClean="0">
                <a:latin typeface="Times New Roman" pitchFamily="18" charset="0"/>
                <a:ea typeface="MS PGothic" pitchFamily="34" charset="-128"/>
              </a:rPr>
              <a:t>:-4 cm H2O e permanece por toda a vida). </a:t>
            </a:r>
            <a:endParaRPr lang="pt-BR" dirty="0" smtClean="0">
              <a:latin typeface="Times New Roman" pitchFamily="18" charset="0"/>
            </a:endParaRPr>
          </a:p>
        </p:txBody>
      </p:sp>
      <p:sp>
        <p:nvSpPr>
          <p:cNvPr id="91140" name="Rectangle 4"/>
          <p:cNvSpPr>
            <a:spLocks noChangeArrowheads="1"/>
          </p:cNvSpPr>
          <p:nvPr/>
        </p:nvSpPr>
        <p:spPr bwMode="auto">
          <a:xfrm>
            <a:off x="498475" y="762000"/>
            <a:ext cx="10883900" cy="1370013"/>
          </a:xfrm>
          <a:prstGeom prst="rect">
            <a:avLst/>
          </a:prstGeom>
          <a:noFill/>
          <a:ln w="9525">
            <a:noFill/>
            <a:miter lim="800000"/>
            <a:headEnd/>
            <a:tailEnd/>
          </a:ln>
          <a:effectLst/>
        </p:spPr>
        <p:txBody>
          <a:bodyPr lIns="0" tIns="0" rIns="0" bIns="0" anchor="ctr">
            <a:spAutoFit/>
          </a:bodyPr>
          <a:lstStyle/>
          <a:p>
            <a:pPr algn="ctr"/>
            <a:r>
              <a:rPr lang="en-US" sz="2700" b="1">
                <a:solidFill>
                  <a:srgbClr val="FFFF00"/>
                </a:solidFill>
                <a:latin typeface="Lato" pitchFamily="34" charset="0"/>
              </a:rPr>
              <a:t>A transi</a:t>
            </a:r>
            <a:r>
              <a:rPr lang="en-US" sz="2700" b="1">
                <a:solidFill>
                  <a:srgbClr val="FFFF00"/>
                </a:solidFill>
                <a:latin typeface="Century Gothic"/>
              </a:rPr>
              <a:t>ç</a:t>
            </a:r>
            <a:r>
              <a:rPr lang="en-US" sz="2700" b="1">
                <a:solidFill>
                  <a:srgbClr val="FFFF00"/>
                </a:solidFill>
                <a:latin typeface="Lato" pitchFamily="34" charset="0"/>
              </a:rPr>
              <a:t>ão ao nascer: transla</a:t>
            </a:r>
            <a:r>
              <a:rPr lang="en-US" sz="2700" b="1">
                <a:solidFill>
                  <a:srgbClr val="FFFF00"/>
                </a:solidFill>
                <a:latin typeface="Century Gothic"/>
              </a:rPr>
              <a:t>ç</a:t>
            </a:r>
            <a:r>
              <a:rPr lang="en-US" sz="2700" b="1">
                <a:solidFill>
                  <a:srgbClr val="FFFF00"/>
                </a:solidFill>
                <a:latin typeface="Lato" pitchFamily="34" charset="0"/>
              </a:rPr>
              <a:t>ão da fisiologia </a:t>
            </a:r>
            <a:r>
              <a:rPr lang="en-US" sz="2700" b="1">
                <a:solidFill>
                  <a:srgbClr val="FFFF00"/>
                </a:solidFill>
                <a:latin typeface="Century Gothic"/>
              </a:rPr>
              <a:t>à</a:t>
            </a:r>
            <a:r>
              <a:rPr lang="en-US" sz="2700" b="1">
                <a:solidFill>
                  <a:srgbClr val="FFFF00"/>
                </a:solidFill>
                <a:latin typeface="Lato" pitchFamily="34" charset="0"/>
              </a:rPr>
              <a:t> cl</a:t>
            </a:r>
            <a:r>
              <a:rPr lang="en-US" sz="2700" b="1">
                <a:solidFill>
                  <a:srgbClr val="FFFF00"/>
                </a:solidFill>
                <a:latin typeface="Century Gothic"/>
              </a:rPr>
              <a:t>í</a:t>
            </a:r>
            <a:r>
              <a:rPr lang="en-US" sz="2700" b="1">
                <a:solidFill>
                  <a:srgbClr val="FFFF00"/>
                </a:solidFill>
                <a:latin typeface="Lato" pitchFamily="34" charset="0"/>
              </a:rPr>
              <a:t>nica</a:t>
            </a:r>
          </a:p>
          <a:p>
            <a:pPr algn="ctr" eaLnBrk="0" hangingPunct="0"/>
            <a:r>
              <a:rPr lang="en-US" sz="800" u="sng">
                <a:solidFill>
                  <a:srgbClr val="78909C"/>
                </a:solidFill>
                <a:hlinkClick r:id="rId2" tooltip="Tansicao-ao-nascer-2018"/>
              </a:rPr>
              <a:t>  </a:t>
            </a:r>
            <a:endParaRPr lang="en-US" sz="900" b="1">
              <a:solidFill>
                <a:srgbClr val="989898"/>
              </a:solidFill>
              <a:latin typeface="Lato" pitchFamily="34" charset="0"/>
            </a:endParaRPr>
          </a:p>
          <a:p>
            <a:pPr algn="ctr" eaLnBrk="0" hangingPunct="0"/>
            <a:r>
              <a:rPr lang="en-US" sz="1300" b="1">
                <a:solidFill>
                  <a:schemeClr val="bg1"/>
                </a:solidFill>
                <a:ea typeface="Source Sans Pro"/>
                <a:cs typeface="Source Sans Pro"/>
              </a:rPr>
              <a:t>Stuart Hoope (Austr</a:t>
            </a:r>
            <a:r>
              <a:rPr lang="en-US" sz="1300" b="1">
                <a:solidFill>
                  <a:schemeClr val="bg1"/>
                </a:solidFill>
                <a:latin typeface="Century Gothic"/>
                <a:ea typeface="Source Sans Pro"/>
                <a:cs typeface="Source Sans Pro"/>
              </a:rPr>
              <a:t>á</a:t>
            </a:r>
            <a:r>
              <a:rPr lang="en-US" sz="1300" b="1">
                <a:solidFill>
                  <a:schemeClr val="bg1"/>
                </a:solidFill>
                <a:ea typeface="Source Sans Pro"/>
                <a:cs typeface="Source Sans Pro"/>
              </a:rPr>
              <a:t>lia).</a:t>
            </a:r>
            <a:r>
              <a:rPr lang="en-US" sz="1300" b="1">
                <a:solidFill>
                  <a:srgbClr val="424242"/>
                </a:solidFill>
                <a:latin typeface="Century Gothic"/>
                <a:ea typeface="Source Sans Pro"/>
                <a:cs typeface="Source Sans Pro"/>
              </a:rPr>
              <a:t> </a:t>
            </a:r>
            <a:endParaRPr lang="en-US" sz="1300" b="1">
              <a:solidFill>
                <a:srgbClr val="424242"/>
              </a:solidFill>
              <a:ea typeface="Source Sans Pro"/>
              <a:cs typeface="Source Sans Pro"/>
            </a:endParaRPr>
          </a:p>
          <a:p>
            <a:pPr algn="ctr" eaLnBrk="0" hangingPunct="0"/>
            <a:r>
              <a:rPr lang="pt-BR" sz="1400">
                <a:solidFill>
                  <a:schemeClr val="bg1"/>
                </a:solidFill>
              </a:rPr>
              <a:t>7o Simpósio Internacional de Reanimação Neonatal, 5-7 de abril de 2018, Foz do Iguaçu, PR.Realizado por Paulo R. Margotto, Professor de Neonatologia da 6a Série da Faculdade de Medicina da Universidade Católica de Brasília.  Unidade de Neonatologia do Hospital Materno Infantil de Brasília, SES/DF</a:t>
            </a:r>
            <a:endParaRPr lang="en-US" sz="1400">
              <a:solidFill>
                <a:schemeClr val="bg1"/>
              </a:solidFill>
            </a:endParaRPr>
          </a:p>
        </p:txBody>
      </p:sp>
      <p:pic>
        <p:nvPicPr>
          <p:cNvPr id="91141" name="Picture 5" descr="doc">
            <a:hlinkClick r:id="rId2" tooltip="Tansicao-ao-nascer-2018"/>
          </p:cNvPr>
          <p:cNvPicPr>
            <a:picLocks noChangeAspect="1" noChangeArrowheads="1"/>
          </p:cNvPicPr>
          <p:nvPr/>
        </p:nvPicPr>
        <p:blipFill>
          <a:blip r:embed="rId3"/>
          <a:srcRect/>
          <a:stretch>
            <a:fillRect/>
          </a:stretch>
        </p:blipFill>
        <p:spPr bwMode="auto">
          <a:xfrm>
            <a:off x="10123488" y="792163"/>
            <a:ext cx="457200" cy="457200"/>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a:xfrm>
            <a:off x="484188" y="473075"/>
            <a:ext cx="11202987" cy="5546725"/>
          </a:xfrm>
          <a:solidFill>
            <a:schemeClr val="bg1"/>
          </a:solidFill>
        </p:spPr>
        <p:txBody>
          <a:bodyPr/>
          <a:lstStyle/>
          <a:p>
            <a:pPr>
              <a:lnSpc>
                <a:spcPct val="80000"/>
              </a:lnSpc>
            </a:pPr>
            <a:r>
              <a:rPr lang="pt-BR" smtClean="0">
                <a:latin typeface="Times New Roman" pitchFamily="18" charset="0"/>
              </a:rPr>
              <a:t>A  parede torácica se expande para acomodar tanto a nova CFR e o líquido que sai das vias aéreas e vai para o interstício. As conseqüências, entretanto, com a geração de uma pressão intersticial aumentada é que o liquido vai querer voltar para as vias aéreas. Para evitar esse fato, ao oferece PEEP, gradualmente o pulmão se enche de ar e o gás permanece no final da expiração. Assim, </a:t>
            </a:r>
            <a:r>
              <a:rPr lang="pt-BR" b="1" smtClean="0">
                <a:latin typeface="Times New Roman" pitchFamily="18" charset="0"/>
              </a:rPr>
              <a:t>se você não usar PEEP, o líquido está  repreenchendo as vias aéreas no final de cada respiração</a:t>
            </a:r>
            <a:r>
              <a:rPr lang="pt-BR" smtClean="0">
                <a:latin typeface="Times New Roman" pitchFamily="18" charset="0"/>
              </a:rPr>
              <a:t>. É por esta razão que você deve manter o gás no pulmão no final da expiração. Na transição cardiovascular: o coração tem que esperar até que o pulmão seja aerado para que haja redistribuição do sangue que vem do lado direito do coração através dos pulmões para restaurar o débito cardíaco. Então veja que o aumento do fluxo sanguíneo pulmonar é vital não somente para a realização da troca gasosa, mas também é vital para fornecer o retorno venoso para o lado esquerdo do coração. Portanto, é importante que você conecte o aumento do fluxo sanguíneo pulmonar a areação pulmonar. </a:t>
            </a:r>
            <a:r>
              <a:rPr lang="pt-BR" b="1" smtClean="0">
                <a:latin typeface="Times New Roman" pitchFamily="18" charset="0"/>
              </a:rPr>
              <a:t>A coisa mais importante é aerar os pulmões que vai gerar toda esta cascata fisiológica da adaptação cardiorrespiratória ao nascer! </a:t>
            </a:r>
            <a:r>
              <a:rPr lang="pt-BR" smtClean="0">
                <a:latin typeface="Times New Roman" pitchFamily="18" charset="0"/>
              </a:rPr>
              <a:t>Quanto ao uso da insuflação sustentada versos PEEP/CPAP nesta fisiologia da transição ao nascer está em estudo com resultado de importante multicêntrico randomizado para 2020.Segundo Kirpalani H (nos  </a:t>
            </a:r>
            <a:r>
              <a:rPr lang="pt-BR" i="1" smtClean="0">
                <a:latin typeface="Times New Roman" pitchFamily="18" charset="0"/>
              </a:rPr>
              <a:t>links</a:t>
            </a:r>
            <a:r>
              <a:rPr lang="pt-BR" smtClean="0">
                <a:latin typeface="Times New Roman" pitchFamily="18" charset="0"/>
              </a:rPr>
              <a:t>) o bebe ao respirar ao nascer  gera uma altíssimo pressão para abrir esta coluna de líquido (90 cm H2O). Pelo fato do líquido ter uma viscosidade 100 vezes maior do que a do ar, a resistência para deslocar o liquido é 100 vezes maior do que a resistência do ar (eis porque as carpas ao voltar pulam por cima das cachoeiras, porque a passagem cheia de fluido é muito mais resistente do que a passagem pelo ar). Este é o problema que os nossos bebês enfrentam  Este é o argumento da insuflação sustentada. Se está certo ou não, estamos estudando.</a:t>
            </a:r>
          </a:p>
          <a:p>
            <a:pPr>
              <a:lnSpc>
                <a:spcPct val="80000"/>
              </a:lnSpc>
            </a:pPr>
            <a:r>
              <a:rPr lang="pt-BR" smtClean="0">
                <a:latin typeface="Times New Roman" pitchFamily="18" charset="0"/>
              </a:rPr>
              <a:t> Pontos interessantes frisados: </a:t>
            </a:r>
            <a:r>
              <a:rPr lang="pt-BR" b="1" smtClean="0">
                <a:latin typeface="Times New Roman" pitchFamily="18" charset="0"/>
              </a:rPr>
              <a:t>bebê de mãe com corioamnionite</a:t>
            </a:r>
            <a:r>
              <a:rPr lang="pt-BR" smtClean="0">
                <a:latin typeface="Times New Roman" pitchFamily="18" charset="0"/>
              </a:rPr>
              <a:t> pode apresentar inibição dos movimentos respiratórios pela maior produção de prostaglandina, devendo estes bebês sempre ser reanimados com pressão positiva; </a:t>
            </a:r>
            <a:r>
              <a:rPr lang="pt-BR" b="1" smtClean="0">
                <a:latin typeface="Times New Roman" pitchFamily="18" charset="0"/>
              </a:rPr>
              <a:t>parto humanizado na água</a:t>
            </a:r>
            <a:r>
              <a:rPr lang="pt-BR" smtClean="0">
                <a:latin typeface="Times New Roman" pitchFamily="18" charset="0"/>
              </a:rPr>
              <a:t>:devido ao </a:t>
            </a:r>
            <a:r>
              <a:rPr lang="pt-BR" b="1" smtClean="0">
                <a:latin typeface="Times New Roman" pitchFamily="18" charset="0"/>
              </a:rPr>
              <a:t>reflexo do mergulho</a:t>
            </a:r>
            <a:r>
              <a:rPr lang="pt-BR" smtClean="0">
                <a:latin typeface="Times New Roman" pitchFamily="18" charset="0"/>
              </a:rPr>
              <a:t>, ou seja, a estimulação da face pode inibir a respiração (há muitos receptores na face que inibem a respiração); assim eles apresentam bradicardia (vagal) mais grave em relação se tivessem nascido no ar, devido à detecção da hipoxia pelos receptores; portanto, nascer na água com certeza vai postergar o início da respiração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p:nvPr>
        </p:nvSpPr>
        <p:spPr/>
        <p:txBody>
          <a:bodyPr/>
          <a:lstStyle/>
          <a:p>
            <a:pPr algn="ctr"/>
            <a:r>
              <a:rPr lang="pt-BR" sz="1800" b="1" smtClean="0">
                <a:solidFill>
                  <a:srgbClr val="FFFF00"/>
                </a:solidFill>
              </a:rPr>
              <a:t>Ensaio controlado e randomizado  do uso de insuflação sustentada para a reanimação dos pré-termo na Sala de Parto</a:t>
            </a:r>
            <a:r>
              <a:rPr lang="en-US" sz="1800" b="1" smtClean="0">
                <a:solidFill>
                  <a:srgbClr val="FFFF00"/>
                </a:solidFill>
                <a:hlinkClick r:id="rId2"/>
              </a:rPr>
              <a:t/>
            </a:r>
            <a:br>
              <a:rPr lang="en-US" sz="1800" b="1" smtClean="0">
                <a:solidFill>
                  <a:srgbClr val="FFFF00"/>
                </a:solidFill>
                <a:hlinkClick r:id="rId2"/>
              </a:rPr>
            </a:br>
            <a:r>
              <a:rPr lang="en-US" sz="1400" smtClean="0">
                <a:solidFill>
                  <a:schemeClr val="bg1"/>
                </a:solidFill>
                <a:hlinkClick r:id="rId2"/>
              </a:rPr>
              <a:t>Randomised controlled trial of </a:t>
            </a:r>
            <a:r>
              <a:rPr lang="en-US" sz="1400" b="1" smtClean="0">
                <a:solidFill>
                  <a:schemeClr val="bg1"/>
                </a:solidFill>
                <a:hlinkClick r:id="rId2"/>
              </a:rPr>
              <a:t>sustained</a:t>
            </a:r>
            <a:r>
              <a:rPr lang="en-US" sz="1400" smtClean="0">
                <a:solidFill>
                  <a:schemeClr val="bg1"/>
                </a:solidFill>
                <a:hlinkClick r:id="rId2"/>
              </a:rPr>
              <a:t> lung </a:t>
            </a:r>
            <a:r>
              <a:rPr lang="en-US" sz="1400" b="1" smtClean="0">
                <a:solidFill>
                  <a:schemeClr val="bg1"/>
                </a:solidFill>
                <a:hlinkClick r:id="rId2"/>
              </a:rPr>
              <a:t>inflation</a:t>
            </a:r>
            <a:r>
              <a:rPr lang="en-US" sz="1400" smtClean="0">
                <a:solidFill>
                  <a:schemeClr val="bg1"/>
                </a:solidFill>
                <a:hlinkClick r:id="rId2"/>
              </a:rPr>
              <a:t> for resuscitation of preterm infants in the delivery room.</a:t>
            </a:r>
            <a:r>
              <a:rPr lang="pt-BR" sz="1400" smtClean="0">
                <a:solidFill>
                  <a:schemeClr val="bg1"/>
                </a:solidFill>
              </a:rPr>
              <a:t>Jiravisitkul P, Rattanasiri S, Nuntnarumit P.Resuscitation. 2017 Feb;111:68-73. doi: 10.1016/j.resuscitation.2016.12.003. Epub 2016 Dec 14.PMID:27987395.</a:t>
            </a:r>
            <a:r>
              <a:rPr lang="pt-BR" sz="1400" smtClean="0">
                <a:solidFill>
                  <a:schemeClr val="bg1"/>
                </a:solidFill>
                <a:hlinkClick r:id="rId3"/>
              </a:rPr>
              <a:t>Similar articles</a:t>
            </a:r>
            <a:r>
              <a:rPr lang="pt-BR" sz="1400" smtClean="0">
                <a:solidFill>
                  <a:schemeClr val="bg1"/>
                </a:solidFill>
              </a:rPr>
              <a:t>.</a:t>
            </a:r>
          </a:p>
        </p:txBody>
      </p:sp>
      <p:sp>
        <p:nvSpPr>
          <p:cNvPr id="93187" name="Rectangle 3"/>
          <p:cNvSpPr>
            <a:spLocks noGrp="1"/>
          </p:cNvSpPr>
          <p:nvPr>
            <p:ph type="body" idx="1"/>
          </p:nvPr>
        </p:nvSpPr>
        <p:spPr>
          <a:xfrm>
            <a:off x="1071563" y="1933575"/>
            <a:ext cx="8761412" cy="3416300"/>
          </a:xfrm>
          <a:solidFill>
            <a:schemeClr val="bg1"/>
          </a:solidFill>
        </p:spPr>
        <p:txBody>
          <a:bodyPr/>
          <a:lstStyle/>
          <a:p>
            <a:r>
              <a:rPr lang="pt-BR" sz="1400" smtClean="0">
                <a:latin typeface="Times New Roman" pitchFamily="18" charset="0"/>
              </a:rPr>
              <a:t>Prematuros (25-32 semanas de idade gestacional) necessitando de ventilação com pressão positiva ou pressão positiva contínua nas vias aéreas foram aleatoriamente designados para o grupo  Insuflação Pulmonar Sustentada (</a:t>
            </a:r>
            <a:r>
              <a:rPr lang="pt-BR" sz="1400" i="1" smtClean="0">
                <a:latin typeface="Times New Roman" pitchFamily="18" charset="0"/>
              </a:rPr>
              <a:t>sustained lung inflation</a:t>
            </a:r>
            <a:r>
              <a:rPr lang="pt-BR" sz="1400" smtClean="0">
                <a:latin typeface="Times New Roman" pitchFamily="18" charset="0"/>
              </a:rPr>
              <a:t> - [SLI]SLI em 25cmH2O por 15s) ou grupo não-SLI (ressuscitação padrão sozinho). A freqüência cardíaca (FC), a saturação de oxigênio (SpO2), a necessidade de oxigênio e a taxa de intubação na Sala de Parto foram avaliadas. Foram envolvidos 81 crianças (grupo da SLI:43e grupo da não SLI: 38).Observem nas figuras a clareza dos resultados</a:t>
            </a:r>
          </a:p>
        </p:txBody>
      </p:sp>
      <p:pic>
        <p:nvPicPr>
          <p:cNvPr id="93188" name="Picture 4"/>
          <p:cNvPicPr>
            <a:picLocks noChangeAspect="1" noChangeArrowheads="1"/>
          </p:cNvPicPr>
          <p:nvPr/>
        </p:nvPicPr>
        <p:blipFill>
          <a:blip r:embed="rId4"/>
          <a:srcRect/>
          <a:stretch>
            <a:fillRect/>
          </a:stretch>
        </p:blipFill>
        <p:spPr bwMode="auto">
          <a:xfrm>
            <a:off x="2397125" y="3322638"/>
            <a:ext cx="6832600" cy="3425825"/>
          </a:xfrm>
          <a:prstGeom prst="rect">
            <a:avLst/>
          </a:prstGeom>
          <a:noFill/>
          <a:ln w="38100">
            <a:solidFill>
              <a:schemeClr val="accent1"/>
            </a:solid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2" name="Picture 4"/>
          <p:cNvPicPr>
            <a:picLocks noChangeAspect="1" noChangeArrowheads="1"/>
          </p:cNvPicPr>
          <p:nvPr/>
        </p:nvPicPr>
        <p:blipFill>
          <a:blip r:embed="rId2"/>
          <a:srcRect/>
          <a:stretch>
            <a:fillRect/>
          </a:stretch>
        </p:blipFill>
        <p:spPr bwMode="auto">
          <a:xfrm>
            <a:off x="3762375" y="1563688"/>
            <a:ext cx="4084638" cy="3087687"/>
          </a:xfrm>
          <a:prstGeom prst="rect">
            <a:avLst/>
          </a:prstGeom>
          <a:noFill/>
        </p:spPr>
      </p:pic>
      <p:sp>
        <p:nvSpPr>
          <p:cNvPr id="94214" name="Rectangle 6"/>
          <p:cNvSpPr>
            <a:spLocks noChangeArrowheads="1"/>
          </p:cNvSpPr>
          <p:nvPr/>
        </p:nvSpPr>
        <p:spPr bwMode="auto">
          <a:xfrm>
            <a:off x="554038" y="784225"/>
            <a:ext cx="11153775" cy="641350"/>
          </a:xfrm>
          <a:prstGeom prst="rect">
            <a:avLst/>
          </a:prstGeom>
          <a:noFill/>
          <a:ln w="9525">
            <a:noFill/>
            <a:miter lim="800000"/>
            <a:headEnd/>
            <a:tailEnd/>
          </a:ln>
          <a:effectLst/>
        </p:spPr>
        <p:txBody>
          <a:bodyPr anchor="ctr">
            <a:spAutoFit/>
          </a:bodyPr>
          <a:lstStyle/>
          <a:p>
            <a:pPr algn="ctr"/>
            <a:r>
              <a:rPr lang="pt-BR" altLang="ja-JP">
                <a:solidFill>
                  <a:srgbClr val="FFFF00"/>
                </a:solidFill>
                <a:ea typeface="MS PGothic" pitchFamily="34" charset="-128"/>
              </a:rPr>
              <a:t>Necessidade de oxigênio durante os primeiros 10 minutos após o nascimento. A aplicação da  SLI resultou em um requisito de suplementação de oxigênio significativamente</a:t>
            </a:r>
          </a:p>
        </p:txBody>
      </p:sp>
      <p:sp>
        <p:nvSpPr>
          <p:cNvPr id="94215" name="Rectangle 7"/>
          <p:cNvSpPr>
            <a:spLocks noChangeArrowheads="1"/>
          </p:cNvSpPr>
          <p:nvPr/>
        </p:nvSpPr>
        <p:spPr bwMode="auto">
          <a:xfrm>
            <a:off x="1149350" y="4856163"/>
            <a:ext cx="9555163" cy="1830387"/>
          </a:xfrm>
          <a:prstGeom prst="rect">
            <a:avLst/>
          </a:prstGeom>
          <a:noFill/>
          <a:ln w="9525">
            <a:noFill/>
            <a:miter lim="800000"/>
            <a:headEnd/>
            <a:tailEnd/>
          </a:ln>
          <a:effectLst/>
        </p:spPr>
        <p:txBody>
          <a:bodyPr anchor="ctr">
            <a:spAutoFit/>
          </a:bodyPr>
          <a:lstStyle/>
          <a:p>
            <a:pPr algn="ctr"/>
            <a:r>
              <a:rPr lang="pt-BR" sz="1200"/>
              <a:t>Alterações na saturação de oxigênio (A) e (B) freqüência cardíaca durante os primeiros 10 minutos após o nascimento.IC, intervalo de confiança; SLI, insuflação pulmonar sustentada; SpO2, saturação de oxigênio.</a:t>
            </a:r>
          </a:p>
          <a:p>
            <a:pPr algn="ctr"/>
            <a:r>
              <a:rPr lang="pt-BR" b="1">
                <a:solidFill>
                  <a:schemeClr val="accent2"/>
                </a:solidFill>
              </a:rPr>
              <a:t>Conclusões</a:t>
            </a:r>
            <a:endParaRPr lang="pt-BR">
              <a:solidFill>
                <a:schemeClr val="accent2"/>
              </a:solidFill>
            </a:endParaRPr>
          </a:p>
          <a:p>
            <a:pPr algn="ctr"/>
            <a:r>
              <a:rPr lang="pt-BR" b="1">
                <a:solidFill>
                  <a:srgbClr val="3366FF"/>
                </a:solidFill>
              </a:rPr>
              <a:t>A SLI em crianças que necessitam de suporte respiratório parece ser eficaz em facilitar a transição pós-natal, conforme determinado pelas respostas da FC e da SpO2, resultando em menor suplementação de oxigênio. Mais estudos são necessários para confirmar os benefícios da insuflação sustentada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p:nvPr>
        </p:nvSpPr>
        <p:spPr>
          <a:xfrm>
            <a:off x="1020763" y="1417638"/>
            <a:ext cx="9499600" cy="708025"/>
          </a:xfrm>
        </p:spPr>
        <p:txBody>
          <a:bodyPr/>
          <a:lstStyle/>
          <a:p>
            <a:pPr algn="ctr"/>
            <a:r>
              <a:rPr lang="pt-BR" sz="1400" b="1" dirty="0" smtClean="0">
                <a:solidFill>
                  <a:schemeClr val="bg1"/>
                </a:solidFill>
              </a:rPr>
              <a:t> </a:t>
            </a:r>
            <a:r>
              <a:rPr lang="pt-BR" sz="1800" b="1" dirty="0" smtClean="0">
                <a:solidFill>
                  <a:srgbClr val="FFFF00"/>
                </a:solidFill>
              </a:rPr>
              <a:t>Melhorando a transição neonatal ao nascer para o </a:t>
            </a:r>
            <a:r>
              <a:rPr lang="pt-BR" sz="1800" b="1" dirty="0" err="1" smtClean="0">
                <a:solidFill>
                  <a:srgbClr val="FFFF00"/>
                </a:solidFill>
              </a:rPr>
              <a:t>pré-termo-evidência</a:t>
            </a:r>
            <a:r>
              <a:rPr lang="pt-BR" sz="1800" b="1" dirty="0" smtClean="0">
                <a:solidFill>
                  <a:srgbClr val="FFFF00"/>
                </a:solidFill>
              </a:rPr>
              <a:t> </a:t>
            </a:r>
            <a:r>
              <a:rPr lang="pt-BR" sz="1800" b="1" dirty="0" err="1" smtClean="0">
                <a:solidFill>
                  <a:srgbClr val="FFFF00"/>
                </a:solidFill>
              </a:rPr>
              <a:t>randomizada</a:t>
            </a:r>
            <a:r>
              <a:rPr lang="pt-BR" sz="1800" b="1" dirty="0" smtClean="0">
                <a:solidFill>
                  <a:srgbClr val="FFFF00"/>
                </a:solidFill>
              </a:rPr>
              <a:t> – Abrir o pulmão cheio de fluido e mantê-lo aberto</a:t>
            </a:r>
            <a:r>
              <a:rPr lang="pt-BR" sz="1800" dirty="0" smtClean="0">
                <a:solidFill>
                  <a:srgbClr val="FFFF00"/>
                </a:solidFill>
              </a:rPr>
              <a:t/>
            </a:r>
            <a:br>
              <a:rPr lang="pt-BR" sz="1800" dirty="0" smtClean="0">
                <a:solidFill>
                  <a:srgbClr val="FFFF00"/>
                </a:solidFill>
              </a:rPr>
            </a:br>
            <a:r>
              <a:rPr lang="pt-BR" sz="1400" dirty="0" smtClean="0">
                <a:solidFill>
                  <a:schemeClr val="bg1"/>
                </a:solidFill>
              </a:rPr>
              <a:t>                                       </a:t>
            </a:r>
            <a:r>
              <a:rPr lang="pt-BR" sz="1400" dirty="0" err="1" smtClean="0">
                <a:solidFill>
                  <a:schemeClr val="bg1"/>
                </a:solidFill>
              </a:rPr>
              <a:t>Haresh</a:t>
            </a:r>
            <a:r>
              <a:rPr lang="pt-BR" sz="1400" dirty="0" smtClean="0">
                <a:solidFill>
                  <a:schemeClr val="bg1"/>
                </a:solidFill>
              </a:rPr>
              <a:t> </a:t>
            </a:r>
            <a:r>
              <a:rPr lang="pt-BR" sz="1400" dirty="0" err="1" smtClean="0">
                <a:solidFill>
                  <a:schemeClr val="bg1"/>
                </a:solidFill>
              </a:rPr>
              <a:t>Kirpalani</a:t>
            </a:r>
            <a:r>
              <a:rPr lang="pt-BR" sz="1400" dirty="0" smtClean="0">
                <a:solidFill>
                  <a:schemeClr val="bg1"/>
                </a:solidFill>
              </a:rPr>
              <a:t> (EUA)</a:t>
            </a:r>
            <a:br>
              <a:rPr lang="pt-BR" sz="1400" dirty="0" smtClean="0">
                <a:solidFill>
                  <a:schemeClr val="bg1"/>
                </a:solidFill>
              </a:rPr>
            </a:br>
            <a:r>
              <a:rPr lang="pt-BR" sz="1400" dirty="0" smtClean="0">
                <a:solidFill>
                  <a:schemeClr val="bg1"/>
                </a:solidFill>
              </a:rPr>
              <a:t>14o Congresso Brasileiro de Terapia Intensiva Pediátrica, Brasília, 22-25 de junho de 2016.</a:t>
            </a:r>
            <a:br>
              <a:rPr lang="pt-BR" sz="1400" dirty="0" smtClean="0">
                <a:solidFill>
                  <a:schemeClr val="bg1"/>
                </a:solidFill>
              </a:rPr>
            </a:br>
            <a:r>
              <a:rPr lang="pt-BR" sz="1400" dirty="0" smtClean="0">
                <a:solidFill>
                  <a:schemeClr val="bg1"/>
                </a:solidFill>
              </a:rPr>
              <a:t>Realizado por Paulo R. Margotto, Professor de Neonatologia (6a Série) da Faculdade de Medicina da Universidade Católica de Brasília</a:t>
            </a:r>
            <a:r>
              <a:rPr lang="pt-BR" sz="1400" b="1" dirty="0" smtClean="0">
                <a:solidFill>
                  <a:schemeClr val="bg1"/>
                </a:solidFill>
              </a:rPr>
              <a:t/>
            </a:r>
            <a:br>
              <a:rPr lang="pt-BR" sz="1400" b="1" dirty="0" smtClean="0">
                <a:solidFill>
                  <a:schemeClr val="bg1"/>
                </a:solidFill>
              </a:rPr>
            </a:br>
            <a:r>
              <a:rPr lang="pt-BR" sz="1400" b="1" dirty="0" smtClean="0">
                <a:solidFill>
                  <a:schemeClr val="bg1"/>
                </a:solidFill>
              </a:rPr>
              <a:t/>
            </a:r>
            <a:br>
              <a:rPr lang="pt-BR" sz="1400" b="1" dirty="0" smtClean="0">
                <a:solidFill>
                  <a:schemeClr val="bg1"/>
                </a:solidFill>
              </a:rPr>
            </a:br>
            <a:r>
              <a:rPr lang="pt-BR" sz="1400" b="1" dirty="0" smtClean="0">
                <a:solidFill>
                  <a:schemeClr val="bg1"/>
                </a:solidFill>
              </a:rPr>
              <a:t>razão</a:t>
            </a:r>
            <a:r>
              <a:rPr lang="pt-BR" sz="1400" b="1" dirty="0" smtClean="0">
                <a:solidFill>
                  <a:schemeClr val="bg1"/>
                </a:solidFill>
              </a:rPr>
              <a:t>.</a:t>
            </a:r>
            <a:r>
              <a:rPr lang="pt-BR" sz="3200" dirty="0" smtClean="0"/>
              <a:t> </a:t>
            </a:r>
          </a:p>
        </p:txBody>
      </p:sp>
      <p:sp>
        <p:nvSpPr>
          <p:cNvPr id="95235" name="Rectangle 3"/>
          <p:cNvSpPr>
            <a:spLocks noGrp="1"/>
          </p:cNvSpPr>
          <p:nvPr>
            <p:ph type="body" idx="1"/>
          </p:nvPr>
        </p:nvSpPr>
        <p:spPr>
          <a:xfrm>
            <a:off x="1147763" y="2603500"/>
            <a:ext cx="9525000" cy="4021138"/>
          </a:xfrm>
        </p:spPr>
        <p:txBody>
          <a:bodyPr/>
          <a:lstStyle/>
          <a:p>
            <a:r>
              <a:rPr lang="pt-BR" altLang="ko-KR" sz="1600" dirty="0" smtClean="0">
                <a:latin typeface="Times New Roman" pitchFamily="18" charset="0"/>
                <a:ea typeface="Gulim" pitchFamily="34" charset="-127"/>
              </a:rPr>
              <a:t>A primeira questão fisiológica é como passar de um pulmão cheio de líquido para um pulmão cheio de ar ("A sombra do vale do nascimento" como chamou Clement Smith em 1951). Há duas teorias propostas para se estabelecer a capacidade residual funcional (CFR), a da bomba e sódio (mais absorção de fluido do que secretado; processo lento) e mecânica (forças mecânicas de forçar o ar para dentro do pulmão com fluido consegue secá-lo e para mantê-lo aberto com uma parede torácica complacente que colapsa é necessária a PEEP, havendo um efeito aditivo quando se combina com a insuflação sustentada [IS]). O que é insuflação sustentada? Varia de acordo com os diferentes estudos realizados, não havendo consenso  quanto ao valor da pressão (20-30cm  H2O  e a duração (5 a 20 segundos), ou seja temos que aprender muito. Sabemos que o bebe ao respirar ao nascer  gera uma altíssimo pressão para abrir esta coluna de líquido (90 cm H2O) . Este é o argumento da insuflação sustentada. Se está certo ou não, estamos estudando. O ensaio internacional coordenado pelo Dr. </a:t>
            </a:r>
            <a:r>
              <a:rPr lang="pt-BR" altLang="ko-KR" sz="1600" dirty="0" err="1" smtClean="0">
                <a:latin typeface="Times New Roman" pitchFamily="18" charset="0"/>
                <a:ea typeface="Gulim" pitchFamily="34" charset="-127"/>
              </a:rPr>
              <a:t>Kirpalani</a:t>
            </a:r>
            <a:r>
              <a:rPr lang="pt-BR" altLang="ko-KR" sz="1600" dirty="0" smtClean="0">
                <a:latin typeface="Times New Roman" pitchFamily="18" charset="0"/>
                <a:ea typeface="Gulim" pitchFamily="34" charset="-127"/>
              </a:rPr>
              <a:t> já está em andamento (já recrutados 200 bebê entre 23 a 26 semanas) de um total necessário de 650) com IS (15 segundos) +CPAP nasal, comparando com reanimação padrão, com acompanhamento até 36 semanas de idade pós-concepção (quando será avaliada a displasia broncopulmonar), com previsão de término em 2020. Os autores não sabem se o que estão fazendo neste ensaio será eficaz, mas temos que aguardar. A insuflação sustentada é  uma terapia promissora e necessita de um ensaio </a:t>
            </a:r>
            <a:r>
              <a:rPr lang="pt-BR" altLang="ko-KR" sz="1600" dirty="0" err="1" smtClean="0">
                <a:latin typeface="Times New Roman" pitchFamily="18" charset="0"/>
                <a:ea typeface="Gulim" pitchFamily="34" charset="-127"/>
              </a:rPr>
              <a:t>randomizado</a:t>
            </a:r>
            <a:r>
              <a:rPr lang="pt-BR" altLang="ko-KR" sz="1600" dirty="0" smtClean="0">
                <a:latin typeface="Times New Roman" pitchFamily="18" charset="0"/>
                <a:ea typeface="Gulim" pitchFamily="34" charset="-127"/>
              </a:rPr>
              <a:t> internacional</a:t>
            </a:r>
            <a:endParaRPr lang="pt-BR" sz="1600" dirty="0" smtClean="0">
              <a:latin typeface="Times New Roman" pitchFamily="18" charset="0"/>
            </a:endParaRPr>
          </a:p>
        </p:txBody>
      </p:sp>
      <p:sp>
        <p:nvSpPr>
          <p:cNvPr id="4" name="Retângulo 3"/>
          <p:cNvSpPr/>
          <p:nvPr/>
        </p:nvSpPr>
        <p:spPr>
          <a:xfrm>
            <a:off x="1585731" y="2191831"/>
            <a:ext cx="8912507" cy="523220"/>
          </a:xfrm>
          <a:prstGeom prst="rect">
            <a:avLst/>
          </a:prstGeom>
        </p:spPr>
        <p:txBody>
          <a:bodyPr wrap="square">
            <a:spAutoFit/>
          </a:bodyPr>
          <a:lstStyle/>
          <a:p>
            <a:pPr algn="ctr"/>
            <a:r>
              <a:rPr lang="pt-BR" sz="1400" b="1" dirty="0">
                <a:solidFill>
                  <a:srgbClr val="3366FF"/>
                </a:solidFill>
              </a:rPr>
              <a:t>A coisa mais importante é aerar os pulmões que vai gerar toda esta cascata fisiológica da adaptação cardiorrespiratória ao nascer! </a:t>
            </a:r>
            <a:endParaRPr lang="pt-BR" sz="1400" dirty="0">
              <a:solidFill>
                <a:srgbClr val="3366FF"/>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a:xfrm>
            <a:off x="1768475" y="1719263"/>
            <a:ext cx="9272588" cy="4941887"/>
          </a:xfrm>
          <a:solidFill>
            <a:schemeClr val="bg1"/>
          </a:solidFill>
          <a:ln w="28575">
            <a:solidFill>
              <a:schemeClr val="accent1"/>
            </a:solidFill>
          </a:ln>
        </p:spPr>
        <p:txBody>
          <a:bodyPr/>
          <a:lstStyle/>
          <a:p>
            <a:pPr algn="ctr">
              <a:lnSpc>
                <a:spcPct val="80000"/>
              </a:lnSpc>
            </a:pPr>
            <a:r>
              <a:rPr lang="pt-BR" sz="900" smtClean="0">
                <a:solidFill>
                  <a:srgbClr val="3366FF"/>
                </a:solidFill>
              </a:rPr>
              <a:t>Como fazemos na Unidade de Neonatologia do Hospital Materno Infantil de Brasília </a:t>
            </a:r>
            <a:endParaRPr lang="pt-BR" sz="900" b="1" smtClean="0">
              <a:solidFill>
                <a:srgbClr val="3366FF"/>
              </a:solidFill>
            </a:endParaRPr>
          </a:p>
          <a:p>
            <a:pPr algn="ctr">
              <a:lnSpc>
                <a:spcPct val="80000"/>
              </a:lnSpc>
              <a:buFont typeface="Wingdings 3" pitchFamily="18" charset="2"/>
              <a:buNone/>
            </a:pPr>
            <a:r>
              <a:rPr lang="pt-BR" sz="900" b="1" smtClean="0">
                <a:solidFill>
                  <a:schemeClr val="accent2"/>
                </a:solidFill>
              </a:rPr>
              <a:t>Para os bebês entre 25 semanas e 32 semanas</a:t>
            </a:r>
          </a:p>
          <a:p>
            <a:pPr>
              <a:lnSpc>
                <a:spcPct val="80000"/>
              </a:lnSpc>
              <a:buFont typeface="Wingdings 3" pitchFamily="18" charset="2"/>
              <a:buNone/>
            </a:pPr>
            <a:r>
              <a:rPr lang="pt-BR" sz="900" smtClean="0">
                <a:latin typeface="Times New Roman" pitchFamily="18" charset="0"/>
              </a:rPr>
              <a:t>1-Normas de Reanimação-Academia Americana de Pediatria-2010</a:t>
            </a:r>
          </a:p>
          <a:p>
            <a:pPr>
              <a:lnSpc>
                <a:spcPct val="80000"/>
              </a:lnSpc>
              <a:buFont typeface="Wingdings 3" pitchFamily="18" charset="2"/>
              <a:buNone/>
            </a:pPr>
            <a:r>
              <a:rPr lang="pt-BR" sz="900" smtClean="0">
                <a:latin typeface="Times New Roman" pitchFamily="18" charset="0"/>
              </a:rPr>
              <a:t>	</a:t>
            </a:r>
          </a:p>
          <a:p>
            <a:pPr>
              <a:lnSpc>
                <a:spcPct val="80000"/>
              </a:lnSpc>
              <a:buFont typeface="Wingdings 3" pitchFamily="18" charset="2"/>
              <a:buNone/>
            </a:pPr>
            <a:r>
              <a:rPr lang="pt-BR" sz="900" smtClean="0">
                <a:latin typeface="Times New Roman" pitchFamily="18" charset="0"/>
              </a:rPr>
              <a:t>              Para os RN &lt;29 semanas (Sala de Parto a 26oC): todos os procedimentos de reanimação (ventilação com pressão positiva, intubação, a massagem cardíaca e a inserção de cateter vascular podem ser executados no paciente envolvido em saco plástico, com o objetivo de manter a temperatura axilar em aproximadamente 36,5oC). Deve ser evitada a hipertermia, pois agrava lesões cerebrais em RN asfixiados. Iniciar com FiO2 a 30% com oximetria de pulso.</a:t>
            </a:r>
          </a:p>
          <a:p>
            <a:pPr>
              <a:lnSpc>
                <a:spcPct val="80000"/>
              </a:lnSpc>
              <a:buFont typeface="Wingdings 3" pitchFamily="18" charset="2"/>
              <a:buNone/>
            </a:pPr>
            <a:r>
              <a:rPr lang="pt-BR" sz="900" smtClean="0">
                <a:latin typeface="Times New Roman" pitchFamily="18" charset="0"/>
              </a:rPr>
              <a:t>2-Para os RN com respiração espontânea: </a:t>
            </a:r>
          </a:p>
          <a:p>
            <a:pPr>
              <a:lnSpc>
                <a:spcPct val="80000"/>
              </a:lnSpc>
              <a:buFont typeface="Wingdings 3" pitchFamily="18" charset="2"/>
              <a:buNone/>
            </a:pPr>
            <a:r>
              <a:rPr lang="pt-BR" sz="900" smtClean="0">
                <a:latin typeface="Times New Roman" pitchFamily="18" charset="0"/>
              </a:rPr>
              <a:t>CPAP nasal em selo d`agua: pressão de +7cmH2O;fluxo de 5 l/min; FiO2 de 30% </a:t>
            </a:r>
          </a:p>
          <a:p>
            <a:pPr>
              <a:lnSpc>
                <a:spcPct val="80000"/>
              </a:lnSpc>
              <a:buFont typeface="Wingdings 3" pitchFamily="18" charset="2"/>
              <a:buNone/>
            </a:pPr>
            <a:r>
              <a:rPr lang="pt-BR" sz="900" smtClean="0">
                <a:latin typeface="Times New Roman" pitchFamily="18" charset="0"/>
              </a:rPr>
              <a:t>3-Solicitar a realização do Rx de tórax imediatamente.</a:t>
            </a:r>
          </a:p>
          <a:p>
            <a:pPr>
              <a:lnSpc>
                <a:spcPct val="80000"/>
              </a:lnSpc>
              <a:buFont typeface="Wingdings 3" pitchFamily="18" charset="2"/>
              <a:buNone/>
            </a:pPr>
            <a:r>
              <a:rPr lang="pt-BR" sz="900" smtClean="0">
                <a:latin typeface="Times New Roman" pitchFamily="18" charset="0"/>
              </a:rPr>
              <a:t>4-SURFACTANTE: necessidade de aumento da FiO2 acima de 30% para manter PSaO2 (Saturação de Oxigênio) alvo,  ainda nas primeiras 2h de vida. Não aguardar resultado do Rx.</a:t>
            </a:r>
          </a:p>
          <a:p>
            <a:pPr>
              <a:lnSpc>
                <a:spcPct val="80000"/>
              </a:lnSpc>
              <a:buFont typeface="Wingdings 3" pitchFamily="18" charset="2"/>
              <a:buNone/>
            </a:pPr>
            <a:r>
              <a:rPr lang="pt-BR" sz="900" smtClean="0">
                <a:latin typeface="Times New Roman" pitchFamily="18" charset="0"/>
              </a:rPr>
              <a:t>Dose: 200mg/Kg</a:t>
            </a:r>
          </a:p>
          <a:p>
            <a:pPr>
              <a:lnSpc>
                <a:spcPct val="80000"/>
              </a:lnSpc>
              <a:buFont typeface="Wingdings 3" pitchFamily="18" charset="2"/>
              <a:buNone/>
            </a:pPr>
            <a:r>
              <a:rPr lang="pt-BR" sz="900" smtClean="0">
                <a:latin typeface="Times New Roman" pitchFamily="18" charset="0"/>
              </a:rPr>
              <a:t>Intubação:</a:t>
            </a:r>
          </a:p>
          <a:p>
            <a:pPr>
              <a:lnSpc>
                <a:spcPct val="80000"/>
              </a:lnSpc>
              <a:buFont typeface="Wingdings 3" pitchFamily="18" charset="2"/>
              <a:buNone/>
            </a:pPr>
            <a:r>
              <a:rPr lang="pt-BR" sz="900" smtClean="0">
                <a:latin typeface="Times New Roman" pitchFamily="18" charset="0"/>
              </a:rPr>
              <a:t>-Inserir a cânula (2,5mm para RN &lt;1000g)  usando a regra 7-8-9 de Tochen (1979): peso +6. No entanto, para os RN &lt;750g, introduzir 6 cm</a:t>
            </a:r>
          </a:p>
          <a:p>
            <a:pPr>
              <a:lnSpc>
                <a:spcPct val="80000"/>
              </a:lnSpc>
              <a:buFont typeface="Wingdings 3" pitchFamily="18" charset="2"/>
              <a:buNone/>
            </a:pPr>
            <a:r>
              <a:rPr lang="pt-BR" sz="900" smtClean="0">
                <a:latin typeface="Times New Roman" pitchFamily="18" charset="0"/>
              </a:rPr>
              <a:t>      -iniciar ventilação com PIP de 20-25 cm de H2O  e PEEP de 5 cm de H2O</a:t>
            </a:r>
          </a:p>
          <a:p>
            <a:pPr>
              <a:lnSpc>
                <a:spcPct val="80000"/>
              </a:lnSpc>
              <a:buFont typeface="Wingdings 3" pitchFamily="18" charset="2"/>
              <a:buNone/>
            </a:pPr>
            <a:r>
              <a:rPr lang="pt-BR" sz="900" smtClean="0">
                <a:latin typeface="Times New Roman" pitchFamily="18" charset="0"/>
              </a:rPr>
              <a:t>     -Remover para a UTI Neonatal em incubadora de transporte aquecida</a:t>
            </a:r>
          </a:p>
          <a:p>
            <a:pPr>
              <a:lnSpc>
                <a:spcPct val="80000"/>
              </a:lnSpc>
              <a:buFont typeface="Wingdings 3" pitchFamily="18" charset="2"/>
              <a:buNone/>
            </a:pPr>
            <a:r>
              <a:rPr lang="pt-BR" sz="900" smtClean="0">
                <a:latin typeface="Times New Roman" pitchFamily="18" charset="0"/>
              </a:rPr>
              <a:t>5-EXTUBAR (quando possível, dentro de 1 hora) se: </a:t>
            </a:r>
            <a:r>
              <a:rPr lang="pt-BR" sz="900" i="1" smtClean="0">
                <a:latin typeface="Times New Roman" pitchFamily="18" charset="0"/>
              </a:rPr>
              <a:t>drive</a:t>
            </a:r>
            <a:r>
              <a:rPr lang="pt-BR" sz="900" smtClean="0">
                <a:latin typeface="Times New Roman" pitchFamily="18" charset="0"/>
              </a:rPr>
              <a:t> respiratório; FiO2 &lt;40% (para PSaO2 90-95%), MAP &lt;7cmH2O, PaCO2 &lt;60mmHg e pH&gt;7,20, FR &lt;15pm; PIP de 15cmH2O.*.</a:t>
            </a:r>
            <a:endParaRPr lang="pt-BR" sz="900" i="1" smtClean="0">
              <a:latin typeface="Times New Roman" pitchFamily="18" charset="0"/>
            </a:endParaRPr>
          </a:p>
          <a:p>
            <a:pPr>
              <a:lnSpc>
                <a:spcPct val="80000"/>
              </a:lnSpc>
              <a:buFont typeface="Wingdings 3" pitchFamily="18" charset="2"/>
              <a:buNone/>
            </a:pPr>
            <a:r>
              <a:rPr lang="pt-BR" sz="900" i="1" smtClean="0">
                <a:latin typeface="Times New Roman" pitchFamily="18" charset="0"/>
              </a:rPr>
              <a:t>*A gasometria para esta avaliação pode ser venosa ou arterial.</a:t>
            </a:r>
            <a:endParaRPr lang="pt-BR" sz="900" smtClean="0">
              <a:latin typeface="Times New Roman" pitchFamily="18" charset="0"/>
            </a:endParaRPr>
          </a:p>
          <a:p>
            <a:pPr>
              <a:lnSpc>
                <a:spcPct val="80000"/>
              </a:lnSpc>
              <a:buFont typeface="Wingdings 3" pitchFamily="18" charset="2"/>
              <a:buNone/>
            </a:pPr>
            <a:r>
              <a:rPr lang="pt-BR" sz="900" smtClean="0">
                <a:latin typeface="Times New Roman" pitchFamily="18" charset="0"/>
              </a:rPr>
              <a:t>6-Para os RN que necessitam de INTUBAÇÃO IMEDIATA</a:t>
            </a:r>
          </a:p>
          <a:p>
            <a:pPr>
              <a:lnSpc>
                <a:spcPct val="80000"/>
              </a:lnSpc>
              <a:buFont typeface="Wingdings 3" pitchFamily="18" charset="2"/>
              <a:buNone/>
            </a:pPr>
            <a:r>
              <a:rPr lang="pt-BR" sz="900" smtClean="0">
                <a:latin typeface="Times New Roman" pitchFamily="18" charset="0"/>
              </a:rPr>
              <a:t>	Proceder a intubação como estabelecida, com FiO2 de 40%  e FAZER SURFACTANTE, não havendo a necessidade de esperar pelo RX de tórax. A extubação segue as normas já estabelecidas.</a:t>
            </a:r>
          </a:p>
          <a:p>
            <a:pPr>
              <a:lnSpc>
                <a:spcPct val="80000"/>
              </a:lnSpc>
              <a:buFont typeface="Wingdings 3" pitchFamily="18" charset="2"/>
              <a:buNone/>
            </a:pPr>
            <a:r>
              <a:rPr lang="pt-BR" sz="900" smtClean="0">
                <a:latin typeface="Times New Roman" pitchFamily="18" charset="0"/>
              </a:rPr>
              <a:t>	Uma segunda e, às vezes, uma terceira dose de surfactante (100mg/kg) deve ser administrada se houver evidência de DMH em curso, como a necessidade persistente de oxigênio e a necessidade de VM.</a:t>
            </a:r>
            <a:endParaRPr lang="pt-BR" sz="900" b="1" smtClean="0">
              <a:latin typeface="Times New Roman" pitchFamily="18" charset="0"/>
            </a:endParaRPr>
          </a:p>
        </p:txBody>
      </p:sp>
      <p:sp>
        <p:nvSpPr>
          <p:cNvPr id="88068" name="Rectangle 4"/>
          <p:cNvSpPr>
            <a:spLocks noChangeArrowheads="1"/>
          </p:cNvSpPr>
          <p:nvPr/>
        </p:nvSpPr>
        <p:spPr bwMode="auto">
          <a:xfrm>
            <a:off x="679450" y="508000"/>
            <a:ext cx="11345863" cy="1128713"/>
          </a:xfrm>
          <a:prstGeom prst="rect">
            <a:avLst/>
          </a:prstGeom>
          <a:noFill/>
          <a:ln w="9525">
            <a:noFill/>
            <a:miter lim="800000"/>
            <a:headEnd/>
            <a:tailEnd/>
          </a:ln>
          <a:effectLst/>
        </p:spPr>
        <p:txBody>
          <a:bodyPr lIns="0" tIns="0" rIns="0" bIns="0" anchor="ctr">
            <a:spAutoFit/>
          </a:bodyPr>
          <a:lstStyle/>
          <a:p>
            <a:pPr algn="ctr"/>
            <a:r>
              <a:rPr lang="en-US" sz="2700" b="1">
                <a:solidFill>
                  <a:srgbClr val="3366FF"/>
                </a:solidFill>
                <a:latin typeface="Lato" pitchFamily="34" charset="0"/>
              </a:rPr>
              <a:t>Surfactante Pulmonar Ex</a:t>
            </a:r>
            <a:r>
              <a:rPr lang="en-US" sz="2700" b="1">
                <a:solidFill>
                  <a:srgbClr val="3366FF"/>
                </a:solidFill>
                <a:latin typeface="Century Gothic"/>
              </a:rPr>
              <a:t>ó</a:t>
            </a:r>
            <a:r>
              <a:rPr lang="en-US" sz="2700" b="1">
                <a:solidFill>
                  <a:srgbClr val="3366FF"/>
                </a:solidFill>
                <a:latin typeface="Lato" pitchFamily="34" charset="0"/>
              </a:rPr>
              <a:t>geno </a:t>
            </a:r>
            <a:r>
              <a:rPr lang="en-US" sz="2700" b="1">
                <a:solidFill>
                  <a:srgbClr val="3366FF"/>
                </a:solidFill>
                <a:latin typeface="Century Gothic"/>
              </a:rPr>
              <a:t>–</a:t>
            </a:r>
            <a:r>
              <a:rPr lang="en-US" sz="2700" b="1">
                <a:solidFill>
                  <a:srgbClr val="3366FF"/>
                </a:solidFill>
                <a:latin typeface="Lato" pitchFamily="34" charset="0"/>
              </a:rPr>
              <a:t> 2018</a:t>
            </a:r>
          </a:p>
          <a:p>
            <a:pPr algn="ctr" eaLnBrk="0" hangingPunct="0"/>
            <a:r>
              <a:rPr lang="en-US" sz="800" u="sng">
                <a:solidFill>
                  <a:srgbClr val="78909C"/>
                </a:solidFill>
              </a:rPr>
              <a:t>  </a:t>
            </a:r>
            <a:endParaRPr lang="en-US" u="sng">
              <a:solidFill>
                <a:srgbClr val="78909C"/>
              </a:solidFill>
              <a:latin typeface="Century Gothic" pitchFamily="34" charset="0"/>
            </a:endParaRPr>
          </a:p>
          <a:p>
            <a:pPr algn="ctr" eaLnBrk="0" hangingPunct="0"/>
            <a:r>
              <a:rPr lang="en-US" sz="1300" u="sng">
                <a:solidFill>
                  <a:schemeClr val="bg1"/>
                </a:solidFill>
                <a:ea typeface="Source Sans Pro"/>
                <a:cs typeface="Source Sans Pro"/>
              </a:rPr>
              <a:t>Autor: Paulo R. Margotto</a:t>
            </a:r>
            <a:endParaRPr lang="en-US" sz="1300" u="sng">
              <a:solidFill>
                <a:schemeClr val="bg1"/>
              </a:solidFill>
              <a:latin typeface="Century Gothic" pitchFamily="34" charset="0"/>
              <a:ea typeface="Source Sans Pro"/>
              <a:cs typeface="Source Sans Pro"/>
            </a:endParaRPr>
          </a:p>
          <a:p>
            <a:pPr algn="ctr" eaLnBrk="0" hangingPunct="0"/>
            <a:r>
              <a:rPr lang="en-US" sz="1300" u="sng">
                <a:solidFill>
                  <a:schemeClr val="bg1"/>
                </a:solidFill>
                <a:latin typeface="Century Gothic" pitchFamily="34" charset="0"/>
                <a:ea typeface="Source Sans Pro"/>
                <a:cs typeface="Source Sans Pro"/>
              </a:rPr>
              <a:t>Capitulo do Livro Assistência ao Recém-Nascido de Risco, Hospital de Ensino Materno Infantil de Brasília, SES/DF, 4a Edição,2018 em preparação!</a:t>
            </a:r>
            <a:endParaRPr lang="en-US" u="sng">
              <a:solidFill>
                <a:schemeClr val="bg1"/>
              </a:solidFill>
              <a:latin typeface="Century Gothic" pitchFamily="34" charset="0"/>
            </a:endParaRPr>
          </a:p>
        </p:txBody>
      </p:sp>
      <p:pic>
        <p:nvPicPr>
          <p:cNvPr id="88069" name="Picture 5" descr="doc">
            <a:hlinkClick r:id="rId2" tooltip="NOVO_SURFACTANTE_PULMONAR"/>
          </p:cNvPr>
          <p:cNvPicPr>
            <a:picLocks noChangeAspect="1" noChangeArrowheads="1"/>
          </p:cNvPicPr>
          <p:nvPr/>
        </p:nvPicPr>
        <p:blipFill>
          <a:blip r:embed="rId3"/>
          <a:srcRect/>
          <a:stretch>
            <a:fillRect/>
          </a:stretch>
        </p:blipFill>
        <p:spPr bwMode="auto">
          <a:xfrm>
            <a:off x="9282113" y="762000"/>
            <a:ext cx="457200" cy="457200"/>
          </a:xfrm>
          <a:prstGeom prst="rect">
            <a:avLst/>
          </a:prstGeom>
          <a:noFill/>
        </p:spPr>
      </p:pic>
      <p:sp>
        <p:nvSpPr>
          <p:cNvPr id="88070" name="Oval 6"/>
          <p:cNvSpPr>
            <a:spLocks noChangeArrowheads="1"/>
          </p:cNvSpPr>
          <p:nvPr/>
        </p:nvSpPr>
        <p:spPr bwMode="auto">
          <a:xfrm>
            <a:off x="519113" y="469900"/>
            <a:ext cx="2012950" cy="773113"/>
          </a:xfrm>
          <a:prstGeom prst="ellipse">
            <a:avLst/>
          </a:prstGeom>
          <a:solidFill>
            <a:srgbClr val="FFFF00"/>
          </a:solidFill>
          <a:ln w="9525">
            <a:solidFill>
              <a:schemeClr val="tx1"/>
            </a:solidFill>
            <a:round/>
            <a:headEnd/>
            <a:tailEnd/>
          </a:ln>
          <a:effectLst/>
        </p:spPr>
        <p:txBody>
          <a:bodyPr wrap="none" anchor="ctr"/>
          <a:lstStyle/>
          <a:p>
            <a:pPr algn="ctr" defTabSz="914400"/>
            <a:r>
              <a:rPr lang="pt-BR">
                <a:solidFill>
                  <a:srgbClr val="3366FF"/>
                </a:solidFill>
              </a:rPr>
              <a:t>COMO FAZEMOS!</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a:xfrm>
            <a:off x="852488" y="0"/>
            <a:ext cx="9431337" cy="6691313"/>
          </a:xfrm>
          <a:solidFill>
            <a:schemeClr val="bg1"/>
          </a:solidFill>
          <a:ln w="28575">
            <a:solidFill>
              <a:schemeClr val="accent1"/>
            </a:solidFill>
          </a:ln>
        </p:spPr>
        <p:txBody>
          <a:bodyPr/>
          <a:lstStyle/>
          <a:p>
            <a:pPr algn="ctr">
              <a:lnSpc>
                <a:spcPct val="80000"/>
              </a:lnSpc>
              <a:buFont typeface="Wingdings 3" pitchFamily="18" charset="2"/>
              <a:buNone/>
            </a:pPr>
            <a:r>
              <a:rPr lang="pt-BR" sz="800" b="1" smtClean="0">
                <a:solidFill>
                  <a:schemeClr val="accent2"/>
                </a:solidFill>
              </a:rPr>
              <a:t>Para os RN ≥26 SEMANAS COM BOM </a:t>
            </a:r>
            <a:r>
              <a:rPr lang="pt-BR" sz="800" b="1" i="1" smtClean="0">
                <a:solidFill>
                  <a:schemeClr val="accent2"/>
                </a:solidFill>
              </a:rPr>
              <a:t>DRIVE</a:t>
            </a:r>
            <a:r>
              <a:rPr lang="pt-BR" sz="800" b="1" smtClean="0">
                <a:solidFill>
                  <a:schemeClr val="accent2"/>
                </a:solidFill>
              </a:rPr>
              <a:t> RESPIRATÓRIO PROCEDER AO MINI  INSURE</a:t>
            </a:r>
            <a:endParaRPr lang="pt-BR" sz="800" smtClean="0">
              <a:solidFill>
                <a:schemeClr val="accent2"/>
              </a:solidFill>
            </a:endParaRPr>
          </a:p>
          <a:p>
            <a:pPr>
              <a:lnSpc>
                <a:spcPct val="80000"/>
              </a:lnSpc>
              <a:buFont typeface="Wingdings 3" pitchFamily="18" charset="2"/>
              <a:buNone/>
            </a:pPr>
            <a:r>
              <a:rPr lang="pt-BR" sz="800" smtClean="0"/>
              <a:t>                                                  </a:t>
            </a:r>
            <a:r>
              <a:rPr lang="pt-BR" sz="1000" b="1" smtClean="0"/>
              <a:t>Evitando a intubação precoce na Sala de Parto/Menor duração da ventilação mecânica</a:t>
            </a:r>
          </a:p>
          <a:p>
            <a:pPr>
              <a:lnSpc>
                <a:spcPct val="80000"/>
              </a:lnSpc>
              <a:buFont typeface="Wingdings 3" pitchFamily="18" charset="2"/>
              <a:buNone/>
            </a:pPr>
            <a:r>
              <a:rPr lang="pt-BR" sz="1000" smtClean="0">
                <a:latin typeface="Times New Roman" pitchFamily="18" charset="0"/>
              </a:rPr>
              <a:t>A displasia broncopulmonar (DBP) é multifatorial (ventilação mecânica [VM] precoce, gravidade do desconforto respiratório ao nascer, restrição do crescimento intrauterino, corioamnionite, persistência do canal arterial, altas ofertas de oxigênio, baixos níveis de PaCO2), razão pela qual se torna difícil a sua prevenção. Entre os fatores envolvidos se destaca a forma pela qual os recém-nascidos são atendidos na Sala de Parto. A prática de menor taxa de intubação e menor duração da VM tem demonstrado menor incidência de DBP (a chance de DBP foi de 2,4 e 14,9 vezes com o uso da ventilação mecânica &gt; 24 horas e acima de 7 dias, respectivamente). Assim, use o menor tempo possível a VM. Evite a VM ao nascer. Use formas alternativas à VM (CPAP nasal; Ventilação não invasiva [VNI]). Certo que nem sempre é possível, mas deve ser tentado.</a:t>
            </a:r>
          </a:p>
          <a:p>
            <a:pPr>
              <a:lnSpc>
                <a:spcPct val="80000"/>
              </a:lnSpc>
              <a:buFont typeface="Wingdings 3" pitchFamily="18" charset="2"/>
              <a:buNone/>
            </a:pPr>
            <a:r>
              <a:rPr lang="pt-BR" sz="1000" smtClean="0">
                <a:latin typeface="Times New Roman" pitchFamily="18" charset="0"/>
              </a:rPr>
              <a:t>                                                                          </a:t>
            </a:r>
            <a:r>
              <a:rPr lang="pt-BR" sz="1000" b="1" smtClean="0">
                <a:solidFill>
                  <a:srgbClr val="3366FF"/>
                </a:solidFill>
                <a:latin typeface="Times New Roman" pitchFamily="18" charset="0"/>
              </a:rPr>
              <a:t>MINI INSURE/ Razões para a eficácia</a:t>
            </a:r>
          </a:p>
          <a:p>
            <a:pPr>
              <a:lnSpc>
                <a:spcPct val="80000"/>
              </a:lnSpc>
              <a:buFont typeface="Wingdings 3" pitchFamily="18" charset="2"/>
              <a:buNone/>
            </a:pPr>
            <a:r>
              <a:rPr lang="pt-BR" sz="1000" smtClean="0">
                <a:latin typeface="Times New Roman" pitchFamily="18" charset="0"/>
              </a:rPr>
              <a:t>            Os estudos têm evidenciado ser factível e sem efeitos colaterais a aplicação do surfactante exógeno por meio de um tubo fino pela traquéia em bebês em respiração espontânea. Seria considerado um Mini INSURE (Intubação, Surfactante e Extubação), porém, neste caso do INSURE, o E (de extubação) fica sempre faltando.</a:t>
            </a:r>
          </a:p>
          <a:p>
            <a:pPr>
              <a:lnSpc>
                <a:spcPct val="80000"/>
              </a:lnSpc>
              <a:buFont typeface="Wingdings 3" pitchFamily="18" charset="2"/>
              <a:buNone/>
            </a:pPr>
            <a:r>
              <a:rPr lang="pt-BR" sz="1000" smtClean="0">
                <a:latin typeface="Times New Roman" pitchFamily="18" charset="0"/>
              </a:rPr>
              <a:t>            Este método combina os efeitos positivos do uso de CPAP nasal e do surfactante. A idéia é que é mais adequado inspirar fisiologicamente o surfactante do que recebê-lo por insuflações com pressão positiva, como acontece quando realizado o procedimento INSURE.</a:t>
            </a:r>
          </a:p>
          <a:p>
            <a:pPr>
              <a:lnSpc>
                <a:spcPct val="80000"/>
              </a:lnSpc>
              <a:buFont typeface="Wingdings 3" pitchFamily="18" charset="2"/>
              <a:buNone/>
            </a:pPr>
            <a:r>
              <a:rPr lang="pt-BR" sz="1000" smtClean="0">
                <a:latin typeface="Times New Roman" pitchFamily="18" charset="0"/>
              </a:rPr>
              <a:t>            Com este procedimento o RN pode manter o padrão respiratório e talvez continue se beneficiando do CPAP nasal. Com a inspiração espontânea poderá haver um </a:t>
            </a:r>
            <a:r>
              <a:rPr lang="pt-BR" sz="1000" i="1" smtClean="0">
                <a:latin typeface="Times New Roman" pitchFamily="18" charset="0"/>
              </a:rPr>
              <a:t>turnover</a:t>
            </a:r>
            <a:r>
              <a:rPr lang="pt-BR" sz="1000" smtClean="0">
                <a:latin typeface="Times New Roman" pitchFamily="18" charset="0"/>
              </a:rPr>
              <a:t> mais rápido do surfactante, em comparação com os RN intubados. Em contraste, a intubação faz a expiração ser quase impossível. Insuflações manuais para expandir os pulmões e facilitar a dispersão do surfactante podem talvez exercer efeito oposto e resultar em distribuição desigual do surfactante, ao contrário do que ocorre durante a respiração espontânea.</a:t>
            </a:r>
          </a:p>
          <a:p>
            <a:pPr>
              <a:lnSpc>
                <a:spcPct val="80000"/>
              </a:lnSpc>
              <a:buFont typeface="Wingdings 3" pitchFamily="18" charset="2"/>
              <a:buNone/>
            </a:pPr>
            <a:r>
              <a:rPr lang="pt-BR" sz="1000" smtClean="0">
                <a:latin typeface="Times New Roman" pitchFamily="18" charset="0"/>
              </a:rPr>
              <a:t>            Utilizando a técnica de tomografia de impedância elétrica que se correlaciona bem com as mudanças reais na aeração pulmonar, Van der Burg PS et al (Alemanha, 2016) demonstrou:</a:t>
            </a:r>
          </a:p>
          <a:p>
            <a:pPr>
              <a:lnSpc>
                <a:spcPct val="80000"/>
              </a:lnSpc>
              <a:buFont typeface="Wingdings 3" pitchFamily="18" charset="2"/>
              <a:buNone/>
            </a:pPr>
            <a:r>
              <a:rPr lang="pt-BR" sz="1000" smtClean="0">
                <a:latin typeface="Times New Roman" pitchFamily="18" charset="0"/>
              </a:rPr>
              <a:t>                          -distribuição homogênea do volume final da expiração pulmonar 60 minutos após.</a:t>
            </a:r>
          </a:p>
          <a:p>
            <a:pPr>
              <a:lnSpc>
                <a:spcPct val="80000"/>
              </a:lnSpc>
              <a:buFont typeface="Wingdings 3" pitchFamily="18" charset="2"/>
              <a:buNone/>
            </a:pPr>
            <a:r>
              <a:rPr lang="pt-BR" sz="1000" smtClean="0">
                <a:latin typeface="Times New Roman" pitchFamily="18" charset="0"/>
              </a:rPr>
              <a:t>                          -rápida e significativa queda da FiO2</a:t>
            </a:r>
          </a:p>
          <a:p>
            <a:pPr>
              <a:lnSpc>
                <a:spcPct val="80000"/>
              </a:lnSpc>
              <a:buFont typeface="Wingdings 3" pitchFamily="18" charset="2"/>
              <a:buNone/>
            </a:pPr>
            <a:r>
              <a:rPr lang="pt-BR" sz="1000" smtClean="0">
                <a:latin typeface="Times New Roman" pitchFamily="18" charset="0"/>
              </a:rPr>
              <a:t>                          -melhora significativa na razão SatO2/FiO2 cinco minutos após</a:t>
            </a:r>
          </a:p>
          <a:p>
            <a:pPr>
              <a:lnSpc>
                <a:spcPct val="80000"/>
              </a:lnSpc>
              <a:buFont typeface="Wingdings 3" pitchFamily="18" charset="2"/>
              <a:buNone/>
            </a:pPr>
            <a:r>
              <a:rPr lang="pt-BR" sz="1000" smtClean="0">
                <a:latin typeface="Times New Roman" pitchFamily="18" charset="0"/>
              </a:rPr>
              <a:t>             O efeito mais homogêneo no volume final da expiração pulmonar, em relação ao método INSURE (tubo endotraqueal) possivelmente pode ser explicado pela:</a:t>
            </a:r>
          </a:p>
          <a:p>
            <a:pPr>
              <a:lnSpc>
                <a:spcPct val="80000"/>
              </a:lnSpc>
              <a:buFont typeface="Wingdings 3" pitchFamily="18" charset="2"/>
              <a:buNone/>
            </a:pPr>
            <a:r>
              <a:rPr lang="pt-BR" sz="1000" smtClean="0">
                <a:latin typeface="Times New Roman" pitchFamily="18" charset="0"/>
              </a:rPr>
              <a:t>                     -presença de pressão negativa na respiração espontânea e</a:t>
            </a:r>
          </a:p>
          <a:p>
            <a:pPr>
              <a:lnSpc>
                <a:spcPct val="80000"/>
              </a:lnSpc>
              <a:buFont typeface="Wingdings 3" pitchFamily="18" charset="2"/>
              <a:buNone/>
            </a:pPr>
            <a:r>
              <a:rPr lang="pt-BR" sz="1000" smtClean="0">
                <a:latin typeface="Times New Roman" pitchFamily="18" charset="0"/>
              </a:rPr>
              <a:t>                     -a taxa de infusão lenta do surfactante</a:t>
            </a:r>
          </a:p>
          <a:p>
            <a:pPr>
              <a:lnSpc>
                <a:spcPct val="80000"/>
              </a:lnSpc>
              <a:buFont typeface="Wingdings 3" pitchFamily="18" charset="2"/>
              <a:buNone/>
            </a:pPr>
            <a:r>
              <a:rPr lang="pt-BR" sz="1000" smtClean="0">
                <a:latin typeface="Times New Roman" pitchFamily="18" charset="0"/>
              </a:rPr>
              <a:t>                                                                                </a:t>
            </a:r>
            <a:r>
              <a:rPr lang="pt-BR" sz="1000" b="1" smtClean="0">
                <a:latin typeface="Times New Roman" pitchFamily="18" charset="0"/>
              </a:rPr>
              <a:t>Resultados promissores com o MINI INSURE</a:t>
            </a:r>
          </a:p>
          <a:p>
            <a:pPr>
              <a:lnSpc>
                <a:spcPct val="80000"/>
              </a:lnSpc>
              <a:buFont typeface="Wingdings 3" pitchFamily="18" charset="2"/>
              <a:buNone/>
            </a:pPr>
            <a:r>
              <a:rPr lang="pt-BR" sz="1000" smtClean="0">
                <a:latin typeface="Times New Roman" pitchFamily="18" charset="0"/>
              </a:rPr>
              <a:t>      Os estudos têm demonstrado menores taxas de intubação, melhor neurodesenvolvimento, menor falha do CPAP nasal, menor duração da ventilação mecânica, incluindo CPAP nasal, menores taxas de DBP moderada a grave, inclusive em RN &lt;28 semanas, menos lesão cerebral, maior sobrevivência, menos retinopatia da prematuridade. Segundo Sankar ML, 2016, há necessidade de explorar métodos alternativos de administração simples de surfactante que não envolvam a intubação Estes métodos minimamente invasivos serão muito úteis em países de baixa e média renda, onde profissionais de saúde adequadamente treinados em todos os nascimentos são um dos principais desafios para a administração bem sucedida da terapia de reposição do surfactante.</a:t>
            </a:r>
            <a:endParaRPr lang="pt-BR" sz="1000" b="1" smtClean="0">
              <a:latin typeface="Times New Roman" pitchFamily="18" charset="0"/>
            </a:endParaRPr>
          </a:p>
          <a:p>
            <a:pPr>
              <a:lnSpc>
                <a:spcPct val="80000"/>
              </a:lnSpc>
              <a:buFont typeface="Wingdings 3" pitchFamily="18" charset="2"/>
              <a:buNone/>
            </a:pPr>
            <a:r>
              <a:rPr lang="pt-BR" sz="1000" b="1" smtClean="0">
                <a:latin typeface="Times New Roman" pitchFamily="18" charset="0"/>
              </a:rPr>
              <a:t>                                               </a:t>
            </a:r>
            <a:r>
              <a:rPr lang="pt-BR" sz="1000" b="1" smtClean="0">
                <a:solidFill>
                  <a:srgbClr val="3366FF"/>
                </a:solidFill>
                <a:latin typeface="Times New Roman" pitchFamily="18" charset="0"/>
              </a:rPr>
              <a:t>Dados preliminares sobre a administração minimamente invasiva de surfactante são promissores</a:t>
            </a:r>
            <a:r>
              <a:rPr lang="pt-BR" sz="1000" smtClean="0">
                <a:solidFill>
                  <a:srgbClr val="3366FF"/>
                </a:solidFill>
                <a:latin typeface="Times New Roman" pitchFamily="18" charset="0"/>
              </a:rPr>
              <a:t>.</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Text Box 4"/>
          <p:cNvSpPr txBox="1">
            <a:spLocks noChangeArrowheads="1"/>
          </p:cNvSpPr>
          <p:nvPr/>
        </p:nvSpPr>
        <p:spPr bwMode="auto">
          <a:xfrm>
            <a:off x="504825" y="490538"/>
            <a:ext cx="1965325" cy="579437"/>
          </a:xfrm>
          <a:prstGeom prst="rect">
            <a:avLst/>
          </a:prstGeom>
          <a:noFill/>
          <a:ln w="9525">
            <a:noFill/>
            <a:miter lim="800000"/>
            <a:headEnd/>
            <a:tailEnd/>
          </a:ln>
          <a:effectLst/>
        </p:spPr>
        <p:txBody>
          <a:bodyPr wrap="none">
            <a:spAutoFit/>
          </a:bodyPr>
          <a:lstStyle/>
          <a:p>
            <a:pPr defTabSz="914400"/>
            <a:r>
              <a:rPr lang="pt-BR" sz="3200">
                <a:solidFill>
                  <a:srgbClr val="FFFF00"/>
                </a:solidFill>
              </a:rPr>
              <a:t>Obrigado!</a:t>
            </a:r>
          </a:p>
        </p:txBody>
      </p:sp>
      <p:pic>
        <p:nvPicPr>
          <p:cNvPr id="90118" name="Picture 6"/>
          <p:cNvPicPr>
            <a:picLocks noChangeAspect="1" noChangeArrowheads="1"/>
          </p:cNvPicPr>
          <p:nvPr/>
        </p:nvPicPr>
        <p:blipFill>
          <a:blip r:embed="rId2"/>
          <a:srcRect/>
          <a:stretch>
            <a:fillRect/>
          </a:stretch>
        </p:blipFill>
        <p:spPr bwMode="auto">
          <a:xfrm>
            <a:off x="1931988" y="1395413"/>
            <a:ext cx="8185150" cy="4594225"/>
          </a:xfrm>
          <a:prstGeom prst="rect">
            <a:avLst/>
          </a:prstGeom>
          <a:noFill/>
          <a:ln w="28575">
            <a:solidFill>
              <a:srgbClr val="FFFF00"/>
            </a:solidFill>
            <a:miter lim="800000"/>
            <a:headEnd/>
            <a:tailEnd/>
          </a:ln>
          <a:effectLst/>
        </p:spPr>
      </p:pic>
      <p:sp>
        <p:nvSpPr>
          <p:cNvPr id="90119" name="Text Box 7"/>
          <p:cNvSpPr txBox="1">
            <a:spLocks noChangeArrowheads="1"/>
          </p:cNvSpPr>
          <p:nvPr/>
        </p:nvSpPr>
        <p:spPr bwMode="auto">
          <a:xfrm>
            <a:off x="1619250" y="6065838"/>
            <a:ext cx="9118907" cy="369332"/>
          </a:xfrm>
          <a:prstGeom prst="rect">
            <a:avLst/>
          </a:prstGeom>
          <a:noFill/>
          <a:ln w="9525">
            <a:noFill/>
            <a:miter lim="800000"/>
            <a:headEnd/>
            <a:tailEnd/>
          </a:ln>
          <a:effectLst/>
        </p:spPr>
        <p:txBody>
          <a:bodyPr wrap="none">
            <a:spAutoFit/>
          </a:bodyPr>
          <a:lstStyle/>
          <a:p>
            <a:pPr defTabSz="914400"/>
            <a:r>
              <a:rPr lang="pt-BR" dirty="0">
                <a:solidFill>
                  <a:srgbClr val="3366FF"/>
                </a:solidFill>
              </a:rPr>
              <a:t>Drs. Patrícia, Dani </a:t>
            </a:r>
            <a:r>
              <a:rPr lang="pt-BR" dirty="0" err="1">
                <a:solidFill>
                  <a:srgbClr val="3366FF"/>
                </a:solidFill>
              </a:rPr>
              <a:t>Nardi</a:t>
            </a:r>
            <a:r>
              <a:rPr lang="pt-BR" dirty="0">
                <a:solidFill>
                  <a:srgbClr val="3366FF"/>
                </a:solidFill>
              </a:rPr>
              <a:t>, </a:t>
            </a:r>
            <a:r>
              <a:rPr lang="pt-BR" dirty="0" smtClean="0">
                <a:solidFill>
                  <a:srgbClr val="3366FF"/>
                </a:solidFill>
              </a:rPr>
              <a:t>Paulo </a:t>
            </a:r>
            <a:r>
              <a:rPr lang="pt-BR" dirty="0">
                <a:solidFill>
                  <a:srgbClr val="3366FF"/>
                </a:solidFill>
              </a:rPr>
              <a:t>R. Margotto, </a:t>
            </a:r>
            <a:r>
              <a:rPr lang="pt-BR" dirty="0" err="1">
                <a:solidFill>
                  <a:srgbClr val="3366FF"/>
                </a:solidFill>
              </a:rPr>
              <a:t>Raphael</a:t>
            </a:r>
            <a:r>
              <a:rPr lang="pt-BR" dirty="0">
                <a:solidFill>
                  <a:srgbClr val="3366FF"/>
                </a:solidFill>
              </a:rPr>
              <a:t> Calmon, André e Marcos Vinícius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230</TotalTime>
  <Words>9981</Words>
  <Application>Microsoft Office PowerPoint</Application>
  <PresentationFormat>Personalizar</PresentationFormat>
  <Paragraphs>320</Paragraphs>
  <Slides>61</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61</vt:i4>
      </vt:variant>
    </vt:vector>
  </HeadingPairs>
  <TitlesOfParts>
    <vt:vector size="69" baseType="lpstr">
      <vt:lpstr>Century Gothic</vt:lpstr>
      <vt:lpstr>Arial</vt:lpstr>
      <vt:lpstr>Wingdings 3</vt:lpstr>
      <vt:lpstr>Calibri</vt:lpstr>
      <vt:lpstr>Times New Roman</vt:lpstr>
      <vt:lpstr>Lato</vt:lpstr>
      <vt:lpstr>Source Sans Pro</vt:lpstr>
      <vt:lpstr>Íon - Sala da Diretoria</vt:lpstr>
      <vt:lpstr> 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Gerenciamento de bebês extremamente baixo peso ao nascer na sala de parto</vt:lpstr>
      <vt:lpstr>Slide 40</vt:lpstr>
      <vt:lpstr>Referências</vt:lpstr>
      <vt:lpstr>Slide 42</vt:lpstr>
      <vt:lpstr>Slide 43</vt:lpstr>
      <vt:lpstr>Slide 44</vt:lpstr>
      <vt:lpstr>Slide 45</vt:lpstr>
      <vt:lpstr>Slide 46</vt:lpstr>
      <vt:lpstr> </vt:lpstr>
      <vt:lpstr>Slide 48</vt:lpstr>
      <vt:lpstr>Slide 49</vt:lpstr>
      <vt:lpstr>Slide 50</vt:lpstr>
      <vt:lpstr>Slide 51</vt:lpstr>
      <vt:lpstr>Slide 52</vt:lpstr>
      <vt:lpstr>Nota do Editor do site, Dr. Paulo R. Margotto. Consultem também! Aqui e Agora! Estudando Juntos!</vt:lpstr>
      <vt:lpstr>Slide 54</vt:lpstr>
      <vt:lpstr>Slide 55</vt:lpstr>
      <vt:lpstr>Ensaio controlado e randomizado  do uso de insuflação sustentada para a reanimação dos pré-termo na Sala de Parto Randomised controlled trial of sustained lung inflation for resuscitation of preterm infants in the delivery room.Jiravisitkul P, Rattanasiri S, Nuntnarumit P.Resuscitation. 2017 Feb;111:68-73. doi: 10.1016/j.resuscitation.2016.12.003. Epub 2016 Dec 14.PMID:27987395.Similar articles.</vt:lpstr>
      <vt:lpstr>Slide 57</vt:lpstr>
      <vt:lpstr> Melhorando a transição neonatal ao nascer para o pré-termo-evidência randomizada – Abrir o pulmão cheio de fluido e mantê-lo aberto                                        Haresh Kirpalani (EUA) 14o Congresso Brasileiro de Terapia Intensiva Pediátrica, Brasília, 22-25 de junho de 2016. Realizado por Paulo R. Margotto, Professor de Neonatologia (6a Série) da Faculdade de Medicina da Universidade Católica de Brasília  razão. </vt:lpstr>
      <vt:lpstr>Slide 59</vt:lpstr>
      <vt:lpstr>Slide 60</vt:lpstr>
      <vt:lpstr>Slide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Gerenciamento de bebês extremamente baixo peso ao nascer na sala de parto</dc:title>
  <dc:creator>Patrícia Queiroz</dc:creator>
  <cp:lastModifiedBy>Paulo</cp:lastModifiedBy>
  <cp:revision>21</cp:revision>
  <dcterms:created xsi:type="dcterms:W3CDTF">2018-05-04T01:18:27Z</dcterms:created>
  <dcterms:modified xsi:type="dcterms:W3CDTF">2018-05-11T22:07:23Z</dcterms:modified>
</cp:coreProperties>
</file>