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68" r:id="rId1"/>
  </p:sldMasterIdLst>
  <p:notesMasterIdLst>
    <p:notesMasterId r:id="rId55"/>
  </p:notesMasterIdLst>
  <p:sldIdLst>
    <p:sldId id="256" r:id="rId2"/>
    <p:sldId id="269" r:id="rId3"/>
    <p:sldId id="285" r:id="rId4"/>
    <p:sldId id="271" r:id="rId5"/>
    <p:sldId id="272" r:id="rId6"/>
    <p:sldId id="261" r:id="rId7"/>
    <p:sldId id="273" r:id="rId8"/>
    <p:sldId id="274" r:id="rId9"/>
    <p:sldId id="275" r:id="rId10"/>
    <p:sldId id="260" r:id="rId11"/>
    <p:sldId id="263" r:id="rId12"/>
    <p:sldId id="265" r:id="rId13"/>
    <p:sldId id="264" r:id="rId14"/>
    <p:sldId id="266" r:id="rId15"/>
    <p:sldId id="267" r:id="rId16"/>
    <p:sldId id="268" r:id="rId17"/>
    <p:sldId id="276" r:id="rId18"/>
    <p:sldId id="277" r:id="rId19"/>
    <p:sldId id="278" r:id="rId20"/>
    <p:sldId id="279" r:id="rId21"/>
    <p:sldId id="280" r:id="rId22"/>
    <p:sldId id="281" r:id="rId23"/>
    <p:sldId id="282" r:id="rId24"/>
    <p:sldId id="283" r:id="rId25"/>
    <p:sldId id="284" r:id="rId26"/>
    <p:sldId id="288" r:id="rId27"/>
    <p:sldId id="286" r:id="rId28"/>
    <p:sldId id="287" r:id="rId29"/>
    <p:sldId id="289" r:id="rId30"/>
    <p:sldId id="290" r:id="rId31"/>
    <p:sldId id="291" r:id="rId32"/>
    <p:sldId id="292" r:id="rId33"/>
    <p:sldId id="295" r:id="rId34"/>
    <p:sldId id="296" r:id="rId35"/>
    <p:sldId id="297" r:id="rId36"/>
    <p:sldId id="298" r:id="rId37"/>
    <p:sldId id="299" r:id="rId38"/>
    <p:sldId id="300" r:id="rId39"/>
    <p:sldId id="301" r:id="rId40"/>
    <p:sldId id="302" r:id="rId41"/>
    <p:sldId id="303" r:id="rId42"/>
    <p:sldId id="304" r:id="rId43"/>
    <p:sldId id="305" r:id="rId44"/>
    <p:sldId id="306" r:id="rId45"/>
    <p:sldId id="307" r:id="rId46"/>
    <p:sldId id="308" r:id="rId47"/>
    <p:sldId id="294" r:id="rId48"/>
    <p:sldId id="309" r:id="rId49"/>
    <p:sldId id="310" r:id="rId50"/>
    <p:sldId id="311" r:id="rId51"/>
    <p:sldId id="312" r:id="rId52"/>
    <p:sldId id="313" r:id="rId53"/>
    <p:sldId id="262" r:id="rId54"/>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Arial"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00FF"/>
    <a:srgbClr val="FF3399"/>
    <a:srgbClr val="0066FF"/>
    <a:srgbClr val="FFFF00"/>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0423" autoAdjust="0"/>
  </p:normalViewPr>
  <p:slideViewPr>
    <p:cSldViewPr snapToGrid="0">
      <p:cViewPr varScale="1">
        <p:scale>
          <a:sx n="80" d="100"/>
          <a:sy n="80" d="100"/>
        </p:scale>
        <p:origin x="-86" y="-35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50F825-5882-46EE-B30B-19197F1A8E0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pt-BR"/>
        </a:p>
      </dgm:t>
    </dgm:pt>
    <dgm:pt modelId="{BD6B45D3-C1D2-4E1D-9EAF-DEBAA2D7671C}">
      <dgm:prSet phldrT="[Texto]"/>
      <dgm:spPr/>
      <dgm:t>
        <a:bodyPr/>
        <a:lstStyle/>
        <a:p>
          <a:r>
            <a:rPr lang="pt-BR" dirty="0" err="1"/>
            <a:t>Screening</a:t>
          </a:r>
          <a:r>
            <a:rPr lang="pt-BR" dirty="0"/>
            <a:t> da </a:t>
          </a:r>
          <a:r>
            <a:rPr lang="pt-BR" dirty="0" err="1"/>
            <a:t>Leucomalácia</a:t>
          </a:r>
          <a:r>
            <a:rPr lang="pt-BR" dirty="0"/>
            <a:t> </a:t>
          </a:r>
          <a:r>
            <a:rPr lang="pt-BR" dirty="0" err="1"/>
            <a:t>Periventricular</a:t>
          </a:r>
          <a:r>
            <a:rPr lang="pt-BR" dirty="0"/>
            <a:t> Cística (LPV) em neonatos prematuros de alto risco </a:t>
          </a:r>
        </a:p>
      </dgm:t>
    </dgm:pt>
    <dgm:pt modelId="{07CA3280-20EA-478F-A0DD-10C3B4A36DE6}" type="parTrans" cxnId="{4A92765E-80BB-4761-B38E-250DE602BFFB}">
      <dgm:prSet/>
      <dgm:spPr/>
      <dgm:t>
        <a:bodyPr/>
        <a:lstStyle/>
        <a:p>
          <a:endParaRPr lang="pt-BR"/>
        </a:p>
      </dgm:t>
    </dgm:pt>
    <dgm:pt modelId="{5436A79E-FE97-437D-A7B7-2144970E50D2}" type="sibTrans" cxnId="{4A92765E-80BB-4761-B38E-250DE602BFFB}">
      <dgm:prSet/>
      <dgm:spPr/>
      <dgm:t>
        <a:bodyPr/>
        <a:lstStyle/>
        <a:p>
          <a:endParaRPr lang="pt-BR"/>
        </a:p>
      </dgm:t>
    </dgm:pt>
    <dgm:pt modelId="{AD508B2F-D67E-420C-8770-CE75038D82CE}">
      <dgm:prSet/>
      <dgm:spPr/>
      <dgm:t>
        <a:bodyPr/>
        <a:lstStyle/>
        <a:p>
          <a:r>
            <a:rPr lang="pt-BR" dirty="0" smtClean="0"/>
            <a:t>Provê informações importante relacionadas ao </a:t>
          </a:r>
          <a:endParaRPr lang="pt-BR" dirty="0"/>
        </a:p>
      </dgm:t>
    </dgm:pt>
    <dgm:pt modelId="{2B7D915B-3997-449E-BBE3-424950A5A3AE}" type="parTrans" cxnId="{BD6F4C1B-1B3F-44CF-BBD8-A4723B94FA81}">
      <dgm:prSet/>
      <dgm:spPr/>
      <dgm:t>
        <a:bodyPr/>
        <a:lstStyle/>
        <a:p>
          <a:endParaRPr lang="pt-BR"/>
        </a:p>
      </dgm:t>
    </dgm:pt>
    <dgm:pt modelId="{DAB69748-F37E-49B3-BBA8-6087B12CDADB}" type="sibTrans" cxnId="{BD6F4C1B-1B3F-44CF-BBD8-A4723B94FA81}">
      <dgm:prSet/>
      <dgm:spPr/>
      <dgm:t>
        <a:bodyPr/>
        <a:lstStyle/>
        <a:p>
          <a:endParaRPr lang="pt-BR"/>
        </a:p>
      </dgm:t>
    </dgm:pt>
    <dgm:pt modelId="{60179295-1E6A-4832-925D-E834D98708AA}">
      <dgm:prSet/>
      <dgm:spPr/>
      <dgm:t>
        <a:bodyPr/>
        <a:lstStyle/>
        <a:p>
          <a:r>
            <a:rPr lang="pt-BR" dirty="0" smtClean="0"/>
            <a:t>Prognóstico que podem influenciar nas </a:t>
          </a:r>
          <a:endParaRPr lang="pt-BR" dirty="0"/>
        </a:p>
      </dgm:t>
    </dgm:pt>
    <dgm:pt modelId="{BFDB27C2-00D2-4266-BE0C-9B8272B550C0}" type="parTrans" cxnId="{2034D426-554F-4F2D-80B4-05C7A43FA752}">
      <dgm:prSet/>
      <dgm:spPr/>
      <dgm:t>
        <a:bodyPr/>
        <a:lstStyle/>
        <a:p>
          <a:endParaRPr lang="pt-BR"/>
        </a:p>
      </dgm:t>
    </dgm:pt>
    <dgm:pt modelId="{B4C21B16-6413-44E7-84E7-600E789EA053}" type="sibTrans" cxnId="{2034D426-554F-4F2D-80B4-05C7A43FA752}">
      <dgm:prSet/>
      <dgm:spPr/>
      <dgm:t>
        <a:bodyPr/>
        <a:lstStyle/>
        <a:p>
          <a:endParaRPr lang="pt-BR"/>
        </a:p>
      </dgm:t>
    </dgm:pt>
    <dgm:pt modelId="{58F2952D-1916-42C0-BE31-108AF03BAAA7}">
      <dgm:prSet/>
      <dgm:spPr/>
      <dgm:t>
        <a:bodyPr/>
        <a:lstStyle/>
        <a:p>
          <a:r>
            <a:rPr lang="pt-BR" dirty="0"/>
            <a:t>Estratégias de acompanhamento e tratamento a longo prazo</a:t>
          </a:r>
        </a:p>
      </dgm:t>
    </dgm:pt>
    <dgm:pt modelId="{CD89469D-7A50-42E1-BE08-880FEC3DBFC1}" type="parTrans" cxnId="{A5D1A134-C494-412C-8144-A86B7EA69D34}">
      <dgm:prSet/>
      <dgm:spPr/>
      <dgm:t>
        <a:bodyPr/>
        <a:lstStyle/>
        <a:p>
          <a:endParaRPr lang="pt-BR"/>
        </a:p>
      </dgm:t>
    </dgm:pt>
    <dgm:pt modelId="{446EC0C8-7DAB-42C8-B2A4-6E78D0D8FFCD}" type="sibTrans" cxnId="{A5D1A134-C494-412C-8144-A86B7EA69D34}">
      <dgm:prSet/>
      <dgm:spPr/>
      <dgm:t>
        <a:bodyPr/>
        <a:lstStyle/>
        <a:p>
          <a:endParaRPr lang="pt-BR"/>
        </a:p>
      </dgm:t>
    </dgm:pt>
    <dgm:pt modelId="{E9610D97-2104-46D3-A932-06645DF4999E}" type="pres">
      <dgm:prSet presAssocID="{5450F825-5882-46EE-B30B-19197F1A8E01}" presName="Name0" presStyleCnt="0">
        <dgm:presLayoutVars>
          <dgm:dir/>
          <dgm:resizeHandles/>
        </dgm:presLayoutVars>
      </dgm:prSet>
      <dgm:spPr/>
      <dgm:t>
        <a:bodyPr/>
        <a:lstStyle/>
        <a:p>
          <a:endParaRPr lang="pt-BR"/>
        </a:p>
      </dgm:t>
    </dgm:pt>
    <dgm:pt modelId="{4CF0B78A-7842-4B75-879E-6032FCC4A717}" type="pres">
      <dgm:prSet presAssocID="{BD6B45D3-C1D2-4E1D-9EAF-DEBAA2D7671C}" presName="compNode" presStyleCnt="0"/>
      <dgm:spPr/>
    </dgm:pt>
    <dgm:pt modelId="{100F6FCF-2A12-414B-BE63-4016C56533FB}" type="pres">
      <dgm:prSet presAssocID="{BD6B45D3-C1D2-4E1D-9EAF-DEBAA2D7671C}" presName="dummyConnPt" presStyleCnt="0"/>
      <dgm:spPr/>
    </dgm:pt>
    <dgm:pt modelId="{69F33D6E-D555-4D3F-AF4B-F995C24F4622}" type="pres">
      <dgm:prSet presAssocID="{BD6B45D3-C1D2-4E1D-9EAF-DEBAA2D7671C}" presName="node" presStyleLbl="node1" presStyleIdx="0" presStyleCnt="4">
        <dgm:presLayoutVars>
          <dgm:bulletEnabled val="1"/>
        </dgm:presLayoutVars>
      </dgm:prSet>
      <dgm:spPr/>
      <dgm:t>
        <a:bodyPr/>
        <a:lstStyle/>
        <a:p>
          <a:endParaRPr lang="pt-BR"/>
        </a:p>
      </dgm:t>
    </dgm:pt>
    <dgm:pt modelId="{7DC3AAFD-7F43-410D-AA9F-8B1CB85603B0}" type="pres">
      <dgm:prSet presAssocID="{5436A79E-FE97-437D-A7B7-2144970E50D2}" presName="sibTrans" presStyleLbl="bgSibTrans2D1" presStyleIdx="0" presStyleCnt="3"/>
      <dgm:spPr/>
      <dgm:t>
        <a:bodyPr/>
        <a:lstStyle/>
        <a:p>
          <a:endParaRPr lang="pt-BR"/>
        </a:p>
      </dgm:t>
    </dgm:pt>
    <dgm:pt modelId="{85B08D2E-8ADA-4698-92AA-C2DD565AD484}" type="pres">
      <dgm:prSet presAssocID="{AD508B2F-D67E-420C-8770-CE75038D82CE}" presName="compNode" presStyleCnt="0"/>
      <dgm:spPr/>
    </dgm:pt>
    <dgm:pt modelId="{4EAC9A57-4ECC-4471-A6CB-5FAEF7310F6F}" type="pres">
      <dgm:prSet presAssocID="{AD508B2F-D67E-420C-8770-CE75038D82CE}" presName="dummyConnPt" presStyleCnt="0"/>
      <dgm:spPr/>
    </dgm:pt>
    <dgm:pt modelId="{DD5384C8-F84C-49F1-AF5A-4419D9462149}" type="pres">
      <dgm:prSet presAssocID="{AD508B2F-D67E-420C-8770-CE75038D82CE}" presName="node" presStyleLbl="node1" presStyleIdx="1" presStyleCnt="4">
        <dgm:presLayoutVars>
          <dgm:bulletEnabled val="1"/>
        </dgm:presLayoutVars>
      </dgm:prSet>
      <dgm:spPr/>
      <dgm:t>
        <a:bodyPr/>
        <a:lstStyle/>
        <a:p>
          <a:endParaRPr lang="pt-BR"/>
        </a:p>
      </dgm:t>
    </dgm:pt>
    <dgm:pt modelId="{0FB12384-2B76-487F-A2F1-B6CA309B777C}" type="pres">
      <dgm:prSet presAssocID="{DAB69748-F37E-49B3-BBA8-6087B12CDADB}" presName="sibTrans" presStyleLbl="bgSibTrans2D1" presStyleIdx="1" presStyleCnt="3"/>
      <dgm:spPr/>
      <dgm:t>
        <a:bodyPr/>
        <a:lstStyle/>
        <a:p>
          <a:endParaRPr lang="pt-BR"/>
        </a:p>
      </dgm:t>
    </dgm:pt>
    <dgm:pt modelId="{457BB0E3-0638-4D04-8E25-23F0E504ADD5}" type="pres">
      <dgm:prSet presAssocID="{60179295-1E6A-4832-925D-E834D98708AA}" presName="compNode" presStyleCnt="0"/>
      <dgm:spPr/>
    </dgm:pt>
    <dgm:pt modelId="{A2B158F8-7274-4D59-A8D8-0A64E141B1CC}" type="pres">
      <dgm:prSet presAssocID="{60179295-1E6A-4832-925D-E834D98708AA}" presName="dummyConnPt" presStyleCnt="0"/>
      <dgm:spPr/>
    </dgm:pt>
    <dgm:pt modelId="{38BEB3EB-F70C-4599-98C1-DB623B351341}" type="pres">
      <dgm:prSet presAssocID="{60179295-1E6A-4832-925D-E834D98708AA}" presName="node" presStyleLbl="node1" presStyleIdx="2" presStyleCnt="4">
        <dgm:presLayoutVars>
          <dgm:bulletEnabled val="1"/>
        </dgm:presLayoutVars>
      </dgm:prSet>
      <dgm:spPr/>
      <dgm:t>
        <a:bodyPr/>
        <a:lstStyle/>
        <a:p>
          <a:endParaRPr lang="pt-BR"/>
        </a:p>
      </dgm:t>
    </dgm:pt>
    <dgm:pt modelId="{E53F9E9D-5853-4EA4-A611-B69909741D5E}" type="pres">
      <dgm:prSet presAssocID="{B4C21B16-6413-44E7-84E7-600E789EA053}" presName="sibTrans" presStyleLbl="bgSibTrans2D1" presStyleIdx="2" presStyleCnt="3"/>
      <dgm:spPr/>
      <dgm:t>
        <a:bodyPr/>
        <a:lstStyle/>
        <a:p>
          <a:endParaRPr lang="pt-BR"/>
        </a:p>
      </dgm:t>
    </dgm:pt>
    <dgm:pt modelId="{AC6EC132-47A1-4D8B-B26F-73FCE8B37C0A}" type="pres">
      <dgm:prSet presAssocID="{58F2952D-1916-42C0-BE31-108AF03BAAA7}" presName="compNode" presStyleCnt="0"/>
      <dgm:spPr/>
    </dgm:pt>
    <dgm:pt modelId="{1E8FD665-14B2-4003-AFFA-0AE2551EAFC0}" type="pres">
      <dgm:prSet presAssocID="{58F2952D-1916-42C0-BE31-108AF03BAAA7}" presName="dummyConnPt" presStyleCnt="0"/>
      <dgm:spPr/>
    </dgm:pt>
    <dgm:pt modelId="{8DECCB96-6FD0-4532-8A51-48106A522CF5}" type="pres">
      <dgm:prSet presAssocID="{58F2952D-1916-42C0-BE31-108AF03BAAA7}" presName="node" presStyleLbl="node1" presStyleIdx="3" presStyleCnt="4">
        <dgm:presLayoutVars>
          <dgm:bulletEnabled val="1"/>
        </dgm:presLayoutVars>
      </dgm:prSet>
      <dgm:spPr/>
      <dgm:t>
        <a:bodyPr/>
        <a:lstStyle/>
        <a:p>
          <a:endParaRPr lang="pt-BR"/>
        </a:p>
      </dgm:t>
    </dgm:pt>
  </dgm:ptLst>
  <dgm:cxnLst>
    <dgm:cxn modelId="{4A92765E-80BB-4761-B38E-250DE602BFFB}" srcId="{5450F825-5882-46EE-B30B-19197F1A8E01}" destId="{BD6B45D3-C1D2-4E1D-9EAF-DEBAA2D7671C}" srcOrd="0" destOrd="0" parTransId="{07CA3280-20EA-478F-A0DD-10C3B4A36DE6}" sibTransId="{5436A79E-FE97-437D-A7B7-2144970E50D2}"/>
    <dgm:cxn modelId="{40EA39E3-0EA6-4E30-A696-20803E9D036B}" type="presOf" srcId="{5436A79E-FE97-437D-A7B7-2144970E50D2}" destId="{7DC3AAFD-7F43-410D-AA9F-8B1CB85603B0}" srcOrd="0" destOrd="0" presId="urn:microsoft.com/office/officeart/2005/8/layout/bProcess4"/>
    <dgm:cxn modelId="{5117F14B-A702-470B-9BC5-ED5B6F77B156}" type="presOf" srcId="{58F2952D-1916-42C0-BE31-108AF03BAAA7}" destId="{8DECCB96-6FD0-4532-8A51-48106A522CF5}" srcOrd="0" destOrd="0" presId="urn:microsoft.com/office/officeart/2005/8/layout/bProcess4"/>
    <dgm:cxn modelId="{7E2E3A76-44AC-4A20-A6F0-CA7431EC71DC}" type="presOf" srcId="{5450F825-5882-46EE-B30B-19197F1A8E01}" destId="{E9610D97-2104-46D3-A932-06645DF4999E}" srcOrd="0" destOrd="0" presId="urn:microsoft.com/office/officeart/2005/8/layout/bProcess4"/>
    <dgm:cxn modelId="{BD6F4C1B-1B3F-44CF-BBD8-A4723B94FA81}" srcId="{5450F825-5882-46EE-B30B-19197F1A8E01}" destId="{AD508B2F-D67E-420C-8770-CE75038D82CE}" srcOrd="1" destOrd="0" parTransId="{2B7D915B-3997-449E-BBE3-424950A5A3AE}" sibTransId="{DAB69748-F37E-49B3-BBA8-6087B12CDADB}"/>
    <dgm:cxn modelId="{A5D1A134-C494-412C-8144-A86B7EA69D34}" srcId="{5450F825-5882-46EE-B30B-19197F1A8E01}" destId="{58F2952D-1916-42C0-BE31-108AF03BAAA7}" srcOrd="3" destOrd="0" parTransId="{CD89469D-7A50-42E1-BE08-880FEC3DBFC1}" sibTransId="{446EC0C8-7DAB-42C8-B2A4-6E78D0D8FFCD}"/>
    <dgm:cxn modelId="{46C7D623-D640-4396-BC5D-2DACD1B81397}" type="presOf" srcId="{60179295-1E6A-4832-925D-E834D98708AA}" destId="{38BEB3EB-F70C-4599-98C1-DB623B351341}" srcOrd="0" destOrd="0" presId="urn:microsoft.com/office/officeart/2005/8/layout/bProcess4"/>
    <dgm:cxn modelId="{44F1A5FD-E39C-4841-A30C-28FA1319EA97}" type="presOf" srcId="{B4C21B16-6413-44E7-84E7-600E789EA053}" destId="{E53F9E9D-5853-4EA4-A611-B69909741D5E}" srcOrd="0" destOrd="0" presId="urn:microsoft.com/office/officeart/2005/8/layout/bProcess4"/>
    <dgm:cxn modelId="{6D93378A-FD1D-4445-BD98-DDEE3F738686}" type="presOf" srcId="{DAB69748-F37E-49B3-BBA8-6087B12CDADB}" destId="{0FB12384-2B76-487F-A2F1-B6CA309B777C}" srcOrd="0" destOrd="0" presId="urn:microsoft.com/office/officeart/2005/8/layout/bProcess4"/>
    <dgm:cxn modelId="{C508C4C1-C3D5-435C-ABEC-77AAFA679A0C}" type="presOf" srcId="{AD508B2F-D67E-420C-8770-CE75038D82CE}" destId="{DD5384C8-F84C-49F1-AF5A-4419D9462149}" srcOrd="0" destOrd="0" presId="urn:microsoft.com/office/officeart/2005/8/layout/bProcess4"/>
    <dgm:cxn modelId="{568DD0EB-3BB9-4982-AE0A-544A74B55C58}" type="presOf" srcId="{BD6B45D3-C1D2-4E1D-9EAF-DEBAA2D7671C}" destId="{69F33D6E-D555-4D3F-AF4B-F995C24F4622}" srcOrd="0" destOrd="0" presId="urn:microsoft.com/office/officeart/2005/8/layout/bProcess4"/>
    <dgm:cxn modelId="{2034D426-554F-4F2D-80B4-05C7A43FA752}" srcId="{5450F825-5882-46EE-B30B-19197F1A8E01}" destId="{60179295-1E6A-4832-925D-E834D98708AA}" srcOrd="2" destOrd="0" parTransId="{BFDB27C2-00D2-4266-BE0C-9B8272B550C0}" sibTransId="{B4C21B16-6413-44E7-84E7-600E789EA053}"/>
    <dgm:cxn modelId="{DF9B87F4-B4C6-4BFE-AEA1-1DFD92E91DF4}" type="presParOf" srcId="{E9610D97-2104-46D3-A932-06645DF4999E}" destId="{4CF0B78A-7842-4B75-879E-6032FCC4A717}" srcOrd="0" destOrd="0" presId="urn:microsoft.com/office/officeart/2005/8/layout/bProcess4"/>
    <dgm:cxn modelId="{17F01ED7-117D-43CF-B5D2-256920520FEF}" type="presParOf" srcId="{4CF0B78A-7842-4B75-879E-6032FCC4A717}" destId="{100F6FCF-2A12-414B-BE63-4016C56533FB}" srcOrd="0" destOrd="0" presId="urn:microsoft.com/office/officeart/2005/8/layout/bProcess4"/>
    <dgm:cxn modelId="{D905925E-0F11-4A5F-9CE6-F8A196D0BCBF}" type="presParOf" srcId="{4CF0B78A-7842-4B75-879E-6032FCC4A717}" destId="{69F33D6E-D555-4D3F-AF4B-F995C24F4622}" srcOrd="1" destOrd="0" presId="urn:microsoft.com/office/officeart/2005/8/layout/bProcess4"/>
    <dgm:cxn modelId="{A9692142-BACD-4482-A516-AE431B3F2651}" type="presParOf" srcId="{E9610D97-2104-46D3-A932-06645DF4999E}" destId="{7DC3AAFD-7F43-410D-AA9F-8B1CB85603B0}" srcOrd="1" destOrd="0" presId="urn:microsoft.com/office/officeart/2005/8/layout/bProcess4"/>
    <dgm:cxn modelId="{40997148-673A-4709-B85C-904572102CBB}" type="presParOf" srcId="{E9610D97-2104-46D3-A932-06645DF4999E}" destId="{85B08D2E-8ADA-4698-92AA-C2DD565AD484}" srcOrd="2" destOrd="0" presId="urn:microsoft.com/office/officeart/2005/8/layout/bProcess4"/>
    <dgm:cxn modelId="{909A13FD-8AAC-4320-85FB-B6FDEE185F5D}" type="presParOf" srcId="{85B08D2E-8ADA-4698-92AA-C2DD565AD484}" destId="{4EAC9A57-4ECC-4471-A6CB-5FAEF7310F6F}" srcOrd="0" destOrd="0" presId="urn:microsoft.com/office/officeart/2005/8/layout/bProcess4"/>
    <dgm:cxn modelId="{7CECE2AB-6E02-46E8-ACDF-031579584308}" type="presParOf" srcId="{85B08D2E-8ADA-4698-92AA-C2DD565AD484}" destId="{DD5384C8-F84C-49F1-AF5A-4419D9462149}" srcOrd="1" destOrd="0" presId="urn:microsoft.com/office/officeart/2005/8/layout/bProcess4"/>
    <dgm:cxn modelId="{265F2B1B-2C88-469A-B3AE-1827BC2C55A0}" type="presParOf" srcId="{E9610D97-2104-46D3-A932-06645DF4999E}" destId="{0FB12384-2B76-487F-A2F1-B6CA309B777C}" srcOrd="3" destOrd="0" presId="urn:microsoft.com/office/officeart/2005/8/layout/bProcess4"/>
    <dgm:cxn modelId="{630E5B5D-B1A2-4364-804E-37F644146601}" type="presParOf" srcId="{E9610D97-2104-46D3-A932-06645DF4999E}" destId="{457BB0E3-0638-4D04-8E25-23F0E504ADD5}" srcOrd="4" destOrd="0" presId="urn:microsoft.com/office/officeart/2005/8/layout/bProcess4"/>
    <dgm:cxn modelId="{C7F3B592-F676-43B3-83C6-D706A51CCB59}" type="presParOf" srcId="{457BB0E3-0638-4D04-8E25-23F0E504ADD5}" destId="{A2B158F8-7274-4D59-A8D8-0A64E141B1CC}" srcOrd="0" destOrd="0" presId="urn:microsoft.com/office/officeart/2005/8/layout/bProcess4"/>
    <dgm:cxn modelId="{CC75ABB6-EBE4-4FF5-B1C1-3AE006629D6E}" type="presParOf" srcId="{457BB0E3-0638-4D04-8E25-23F0E504ADD5}" destId="{38BEB3EB-F70C-4599-98C1-DB623B351341}" srcOrd="1" destOrd="0" presId="urn:microsoft.com/office/officeart/2005/8/layout/bProcess4"/>
    <dgm:cxn modelId="{FFC6213B-0AF6-4580-89D7-16485A1715F1}" type="presParOf" srcId="{E9610D97-2104-46D3-A932-06645DF4999E}" destId="{E53F9E9D-5853-4EA4-A611-B69909741D5E}" srcOrd="5" destOrd="0" presId="urn:microsoft.com/office/officeart/2005/8/layout/bProcess4"/>
    <dgm:cxn modelId="{2AA58B8A-2523-4C2F-810C-9CB3B8C53C7C}" type="presParOf" srcId="{E9610D97-2104-46D3-A932-06645DF4999E}" destId="{AC6EC132-47A1-4D8B-B26F-73FCE8B37C0A}" srcOrd="6" destOrd="0" presId="urn:microsoft.com/office/officeart/2005/8/layout/bProcess4"/>
    <dgm:cxn modelId="{3BA24BD4-A1BD-4C61-BC40-3E3CD38B9566}" type="presParOf" srcId="{AC6EC132-47A1-4D8B-B26F-73FCE8B37C0A}" destId="{1E8FD665-14B2-4003-AFFA-0AE2551EAFC0}" srcOrd="0" destOrd="0" presId="urn:microsoft.com/office/officeart/2005/8/layout/bProcess4"/>
    <dgm:cxn modelId="{0D008D8C-689C-4F71-B5CB-310FA77F2C6B}" type="presParOf" srcId="{AC6EC132-47A1-4D8B-B26F-73FCE8B37C0A}" destId="{8DECCB96-6FD0-4532-8A51-48106A522CF5}" srcOrd="1" destOrd="0" presId="urn:microsoft.com/office/officeart/2005/8/layout/bProcess4"/>
  </dgm:cxnLst>
  <dgm:bg/>
  <dgm:whole/>
</dgm:dataModel>
</file>

<file path=ppt/diagrams/data2.xml><?xml version="1.0" encoding="utf-8"?>
<dgm:dataModel xmlns:dgm="http://schemas.openxmlformats.org/drawingml/2006/diagram" xmlns:a="http://schemas.openxmlformats.org/drawingml/2006/main">
  <dgm:ptLst>
    <dgm:pt modelId="{3C00C66F-4622-44EC-899B-5A495C52474E}" type="doc">
      <dgm:prSet loTypeId="urn:microsoft.com/office/officeart/2005/8/layout/hProcess9" loCatId="process" qsTypeId="urn:microsoft.com/office/officeart/2005/8/quickstyle/simple1" qsCatId="simple" csTypeId="urn:microsoft.com/office/officeart/2005/8/colors/colorful5" csCatId="colorful" phldr="1"/>
      <dgm:spPr/>
    </dgm:pt>
    <dgm:pt modelId="{F9D187EF-8AD9-4794-98BB-E2112E697051}">
      <dgm:prSet phldrT="[Texto]"/>
      <dgm:spPr/>
      <dgm:t>
        <a:bodyPr/>
        <a:lstStyle/>
        <a:p>
          <a:r>
            <a:rPr lang="pt-BR" dirty="0" err="1"/>
            <a:t>Screening</a:t>
          </a:r>
          <a:r>
            <a:rPr lang="pt-BR" dirty="0"/>
            <a:t> de </a:t>
          </a:r>
          <a:r>
            <a:rPr lang="pt-BR" dirty="0" err="1"/>
            <a:t>leucomalácia</a:t>
          </a:r>
          <a:r>
            <a:rPr lang="pt-BR" dirty="0"/>
            <a:t> cística </a:t>
          </a:r>
          <a:r>
            <a:rPr lang="pt-BR" dirty="0" err="1"/>
            <a:t>periventricular</a:t>
          </a:r>
          <a:endParaRPr lang="pt-BR" dirty="0"/>
        </a:p>
      </dgm:t>
    </dgm:pt>
    <dgm:pt modelId="{5BE66E16-91C0-4FFD-9C12-CA0FFE49FDEF}" type="parTrans" cxnId="{CF670D4D-B098-41EA-8633-5FC264E8E8D8}">
      <dgm:prSet/>
      <dgm:spPr/>
    </dgm:pt>
    <dgm:pt modelId="{AC68915C-3194-4F2D-910A-5D643090660E}" type="sibTrans" cxnId="{CF670D4D-B098-41EA-8633-5FC264E8E8D8}">
      <dgm:prSet/>
      <dgm:spPr/>
    </dgm:pt>
    <dgm:pt modelId="{63E8CC22-F091-41A0-92C6-101249B06743}">
      <dgm:prSet phldrT="[Texto]"/>
      <dgm:spPr/>
      <dgm:t>
        <a:bodyPr/>
        <a:lstStyle/>
        <a:p>
          <a:r>
            <a:rPr lang="pt-BR" dirty="0"/>
            <a:t>RN </a:t>
          </a:r>
          <a:r>
            <a:rPr lang="pt-BR" dirty="0" err="1"/>
            <a:t>pré</a:t>
          </a:r>
          <a:r>
            <a:rPr lang="pt-BR" dirty="0"/>
            <a:t>-termo de extremo baixo peso</a:t>
          </a:r>
        </a:p>
      </dgm:t>
    </dgm:pt>
    <dgm:pt modelId="{8AE82610-017D-4063-B0F1-57D1B7423F1C}" type="parTrans" cxnId="{504DE221-7337-4568-8E47-997BC08D604F}">
      <dgm:prSet/>
      <dgm:spPr/>
    </dgm:pt>
    <dgm:pt modelId="{B852CBEF-26AE-45DD-AC7A-DFE2EE7AB808}" type="sibTrans" cxnId="{504DE221-7337-4568-8E47-997BC08D604F}">
      <dgm:prSet/>
      <dgm:spPr/>
    </dgm:pt>
    <dgm:pt modelId="{441B4903-5A19-4062-9823-654BBCACB915}">
      <dgm:prSet phldrT="[Texto]"/>
      <dgm:spPr/>
      <dgm:t>
        <a:bodyPr/>
        <a:lstStyle/>
        <a:p>
          <a:r>
            <a:rPr lang="pt-BR" dirty="0"/>
            <a:t>USG craniana</a:t>
          </a:r>
        </a:p>
      </dgm:t>
    </dgm:pt>
    <dgm:pt modelId="{AFCC626B-C936-4CC5-9DE8-5EC6D7984B00}" type="parTrans" cxnId="{5459B543-E99F-45F7-B34B-AB99AB19E983}">
      <dgm:prSet/>
      <dgm:spPr/>
    </dgm:pt>
    <dgm:pt modelId="{CBE49B26-1289-4FED-AC09-F4505EB6E61B}" type="sibTrans" cxnId="{5459B543-E99F-45F7-B34B-AB99AB19E983}">
      <dgm:prSet/>
      <dgm:spPr/>
    </dgm:pt>
    <dgm:pt modelId="{8E052697-E93B-41B3-91C5-18DF9681A059}" type="pres">
      <dgm:prSet presAssocID="{3C00C66F-4622-44EC-899B-5A495C52474E}" presName="CompostProcess" presStyleCnt="0">
        <dgm:presLayoutVars>
          <dgm:dir/>
          <dgm:resizeHandles val="exact"/>
        </dgm:presLayoutVars>
      </dgm:prSet>
      <dgm:spPr/>
    </dgm:pt>
    <dgm:pt modelId="{BE645BE1-8F5E-434D-8633-CFBF1A616738}" type="pres">
      <dgm:prSet presAssocID="{3C00C66F-4622-44EC-899B-5A495C52474E}" presName="arrow" presStyleLbl="bgShp" presStyleIdx="0" presStyleCnt="1"/>
      <dgm:spPr/>
    </dgm:pt>
    <dgm:pt modelId="{23833D9A-3D45-4265-BAC0-A8E258A42CBE}" type="pres">
      <dgm:prSet presAssocID="{3C00C66F-4622-44EC-899B-5A495C52474E}" presName="linearProcess" presStyleCnt="0"/>
      <dgm:spPr/>
    </dgm:pt>
    <dgm:pt modelId="{6B2F40E8-E51E-431A-A9D7-E9F65C4AA536}" type="pres">
      <dgm:prSet presAssocID="{F9D187EF-8AD9-4794-98BB-E2112E697051}" presName="textNode" presStyleLbl="node1" presStyleIdx="0" presStyleCnt="3">
        <dgm:presLayoutVars>
          <dgm:bulletEnabled val="1"/>
        </dgm:presLayoutVars>
      </dgm:prSet>
      <dgm:spPr/>
      <dgm:t>
        <a:bodyPr/>
        <a:lstStyle/>
        <a:p>
          <a:endParaRPr lang="pt-BR"/>
        </a:p>
      </dgm:t>
    </dgm:pt>
    <dgm:pt modelId="{FB98706B-A6FC-44C1-81D5-73D9B61F8531}" type="pres">
      <dgm:prSet presAssocID="{AC68915C-3194-4F2D-910A-5D643090660E}" presName="sibTrans" presStyleCnt="0"/>
      <dgm:spPr/>
    </dgm:pt>
    <dgm:pt modelId="{105A0566-3B12-434A-9E53-067A44C084CD}" type="pres">
      <dgm:prSet presAssocID="{63E8CC22-F091-41A0-92C6-101249B06743}" presName="textNode" presStyleLbl="node1" presStyleIdx="1" presStyleCnt="3">
        <dgm:presLayoutVars>
          <dgm:bulletEnabled val="1"/>
        </dgm:presLayoutVars>
      </dgm:prSet>
      <dgm:spPr/>
      <dgm:t>
        <a:bodyPr/>
        <a:lstStyle/>
        <a:p>
          <a:endParaRPr lang="pt-BR"/>
        </a:p>
      </dgm:t>
    </dgm:pt>
    <dgm:pt modelId="{664B226D-7F42-4E9A-A034-9D563DE5BD48}" type="pres">
      <dgm:prSet presAssocID="{B852CBEF-26AE-45DD-AC7A-DFE2EE7AB808}" presName="sibTrans" presStyleCnt="0"/>
      <dgm:spPr/>
    </dgm:pt>
    <dgm:pt modelId="{9D59DBAD-0ABB-4A17-B596-9B3E9501B426}" type="pres">
      <dgm:prSet presAssocID="{441B4903-5A19-4062-9823-654BBCACB915}" presName="textNode" presStyleLbl="node1" presStyleIdx="2" presStyleCnt="3">
        <dgm:presLayoutVars>
          <dgm:bulletEnabled val="1"/>
        </dgm:presLayoutVars>
      </dgm:prSet>
      <dgm:spPr/>
      <dgm:t>
        <a:bodyPr/>
        <a:lstStyle/>
        <a:p>
          <a:endParaRPr lang="pt-BR"/>
        </a:p>
      </dgm:t>
    </dgm:pt>
  </dgm:ptLst>
  <dgm:cxnLst>
    <dgm:cxn modelId="{DBD566D5-243D-42DD-9110-739C70108137}" type="presOf" srcId="{63E8CC22-F091-41A0-92C6-101249B06743}" destId="{105A0566-3B12-434A-9E53-067A44C084CD}" srcOrd="0" destOrd="0" presId="urn:microsoft.com/office/officeart/2005/8/layout/hProcess9"/>
    <dgm:cxn modelId="{4BBA07AB-DA65-43E8-8217-1BC3B33C677E}" type="presOf" srcId="{F9D187EF-8AD9-4794-98BB-E2112E697051}" destId="{6B2F40E8-E51E-431A-A9D7-E9F65C4AA536}" srcOrd="0" destOrd="0" presId="urn:microsoft.com/office/officeart/2005/8/layout/hProcess9"/>
    <dgm:cxn modelId="{CF670D4D-B098-41EA-8633-5FC264E8E8D8}" srcId="{3C00C66F-4622-44EC-899B-5A495C52474E}" destId="{F9D187EF-8AD9-4794-98BB-E2112E697051}" srcOrd="0" destOrd="0" parTransId="{5BE66E16-91C0-4FFD-9C12-CA0FFE49FDEF}" sibTransId="{AC68915C-3194-4F2D-910A-5D643090660E}"/>
    <dgm:cxn modelId="{3CA411C8-30EB-467A-95F2-A430E3499C1A}" type="presOf" srcId="{3C00C66F-4622-44EC-899B-5A495C52474E}" destId="{8E052697-E93B-41B3-91C5-18DF9681A059}" srcOrd="0" destOrd="0" presId="urn:microsoft.com/office/officeart/2005/8/layout/hProcess9"/>
    <dgm:cxn modelId="{E1A498F4-040E-43BF-95D0-16EFE129C794}" type="presOf" srcId="{441B4903-5A19-4062-9823-654BBCACB915}" destId="{9D59DBAD-0ABB-4A17-B596-9B3E9501B426}" srcOrd="0" destOrd="0" presId="urn:microsoft.com/office/officeart/2005/8/layout/hProcess9"/>
    <dgm:cxn modelId="{504DE221-7337-4568-8E47-997BC08D604F}" srcId="{3C00C66F-4622-44EC-899B-5A495C52474E}" destId="{63E8CC22-F091-41A0-92C6-101249B06743}" srcOrd="1" destOrd="0" parTransId="{8AE82610-017D-4063-B0F1-57D1B7423F1C}" sibTransId="{B852CBEF-26AE-45DD-AC7A-DFE2EE7AB808}"/>
    <dgm:cxn modelId="{5459B543-E99F-45F7-B34B-AB99AB19E983}" srcId="{3C00C66F-4622-44EC-899B-5A495C52474E}" destId="{441B4903-5A19-4062-9823-654BBCACB915}" srcOrd="2" destOrd="0" parTransId="{AFCC626B-C936-4CC5-9DE8-5EC6D7984B00}" sibTransId="{CBE49B26-1289-4FED-AC09-F4505EB6E61B}"/>
    <dgm:cxn modelId="{DF6F7B90-C26B-4CF4-A339-872B83EA5328}" type="presParOf" srcId="{8E052697-E93B-41B3-91C5-18DF9681A059}" destId="{BE645BE1-8F5E-434D-8633-CFBF1A616738}" srcOrd="0" destOrd="0" presId="urn:microsoft.com/office/officeart/2005/8/layout/hProcess9"/>
    <dgm:cxn modelId="{2243337C-F229-41BF-BA54-607173317D5E}" type="presParOf" srcId="{8E052697-E93B-41B3-91C5-18DF9681A059}" destId="{23833D9A-3D45-4265-BAC0-A8E258A42CBE}" srcOrd="1" destOrd="0" presId="urn:microsoft.com/office/officeart/2005/8/layout/hProcess9"/>
    <dgm:cxn modelId="{B85D3987-D7D6-416E-8AC6-73C06E9A6662}" type="presParOf" srcId="{23833D9A-3D45-4265-BAC0-A8E258A42CBE}" destId="{6B2F40E8-E51E-431A-A9D7-E9F65C4AA536}" srcOrd="0" destOrd="0" presId="urn:microsoft.com/office/officeart/2005/8/layout/hProcess9"/>
    <dgm:cxn modelId="{3C22B149-B4CA-415E-8A4B-1BD4628A3DD1}" type="presParOf" srcId="{23833D9A-3D45-4265-BAC0-A8E258A42CBE}" destId="{FB98706B-A6FC-44C1-81D5-73D9B61F8531}" srcOrd="1" destOrd="0" presId="urn:microsoft.com/office/officeart/2005/8/layout/hProcess9"/>
    <dgm:cxn modelId="{AA35CD15-CCB3-46A2-A126-BA7BA418BDB7}" type="presParOf" srcId="{23833D9A-3D45-4265-BAC0-A8E258A42CBE}" destId="{105A0566-3B12-434A-9E53-067A44C084CD}" srcOrd="2" destOrd="0" presId="urn:microsoft.com/office/officeart/2005/8/layout/hProcess9"/>
    <dgm:cxn modelId="{17A00D96-0CCD-48C0-97B6-00DC81EBF47D}" type="presParOf" srcId="{23833D9A-3D45-4265-BAC0-A8E258A42CBE}" destId="{664B226D-7F42-4E9A-A034-9D563DE5BD48}" srcOrd="3" destOrd="0" presId="urn:microsoft.com/office/officeart/2005/8/layout/hProcess9"/>
    <dgm:cxn modelId="{904107AA-D69C-44E6-9DFE-5989EA6D8F57}" type="presParOf" srcId="{23833D9A-3D45-4265-BAC0-A8E258A42CBE}" destId="{9D59DBAD-0ABB-4A17-B596-9B3E9501B426}" srcOrd="4" destOrd="0" presId="urn:microsoft.com/office/officeart/2005/8/layout/hProcess9"/>
  </dgm:cxnLst>
  <dgm:bg/>
  <dgm:whole/>
</dgm:dataModel>
</file>

<file path=ppt/diagrams/data3.xml><?xml version="1.0" encoding="utf-8"?>
<dgm:dataModel xmlns:dgm="http://schemas.openxmlformats.org/drawingml/2006/diagram" xmlns:a="http://schemas.openxmlformats.org/drawingml/2006/main">
  <dgm:ptLst>
    <dgm:pt modelId="{0DA817B5-7F1D-482C-B301-73846A1B5BDF}"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pt-BR"/>
        </a:p>
      </dgm:t>
    </dgm:pt>
    <dgm:pt modelId="{21C43506-5A2C-46D5-B002-6426825C6432}">
      <dgm:prSet phldrT="[Texto]"/>
      <dgm:spPr/>
      <dgm:t>
        <a:bodyPr/>
        <a:lstStyle/>
        <a:p>
          <a:r>
            <a:rPr lang="pt-BR" dirty="0"/>
            <a:t>Paralisia cerebral se relaciona com a posição da </a:t>
          </a:r>
          <a:r>
            <a:rPr lang="pt-BR" dirty="0" err="1"/>
            <a:t>leucomalácia</a:t>
          </a:r>
          <a:r>
            <a:rPr lang="pt-BR" dirty="0"/>
            <a:t> cística </a:t>
          </a:r>
          <a:r>
            <a:rPr lang="pt-BR" dirty="0" err="1"/>
            <a:t>periventricular</a:t>
          </a:r>
          <a:endParaRPr lang="pt-BR" dirty="0"/>
        </a:p>
      </dgm:t>
    </dgm:pt>
    <dgm:pt modelId="{BA468EE1-DF43-414A-9AFC-30E698BB44AB}" type="parTrans" cxnId="{45D690A6-C423-4E04-B564-6E87B88A8593}">
      <dgm:prSet/>
      <dgm:spPr/>
      <dgm:t>
        <a:bodyPr/>
        <a:lstStyle/>
        <a:p>
          <a:endParaRPr lang="pt-BR"/>
        </a:p>
      </dgm:t>
    </dgm:pt>
    <dgm:pt modelId="{67DEB23F-476C-4F16-808F-3BE022F8699C}" type="sibTrans" cxnId="{45D690A6-C423-4E04-B564-6E87B88A8593}">
      <dgm:prSet/>
      <dgm:spPr/>
      <dgm:t>
        <a:bodyPr/>
        <a:lstStyle/>
        <a:p>
          <a:endParaRPr lang="pt-BR"/>
        </a:p>
      </dgm:t>
    </dgm:pt>
    <dgm:pt modelId="{BDBC2909-F4C4-4D2A-862A-FC8D144D7891}">
      <dgm:prSet phldrT="[Texto]"/>
      <dgm:spPr/>
      <dgm:t>
        <a:bodyPr/>
        <a:lstStyle/>
        <a:p>
          <a:r>
            <a:rPr lang="pt-PT" dirty="0"/>
            <a:t>Regiões periventriculares dorsais e laterais ao ângulo externo do ventrículo lateral</a:t>
          </a:r>
          <a:endParaRPr lang="pt-BR" dirty="0"/>
        </a:p>
      </dgm:t>
    </dgm:pt>
    <dgm:pt modelId="{57F320E8-84A0-4409-B279-B01456C46F37}" type="parTrans" cxnId="{BCE2EA91-0043-4722-8B06-FC3D1C48B5A7}">
      <dgm:prSet/>
      <dgm:spPr/>
      <dgm:t>
        <a:bodyPr/>
        <a:lstStyle/>
        <a:p>
          <a:endParaRPr lang="pt-BR"/>
        </a:p>
      </dgm:t>
    </dgm:pt>
    <dgm:pt modelId="{822D549E-829A-4C9A-8852-94C9E9BAA50A}" type="sibTrans" cxnId="{BCE2EA91-0043-4722-8B06-FC3D1C48B5A7}">
      <dgm:prSet/>
      <dgm:spPr/>
      <dgm:t>
        <a:bodyPr/>
        <a:lstStyle/>
        <a:p>
          <a:endParaRPr lang="pt-BR"/>
        </a:p>
      </dgm:t>
    </dgm:pt>
    <dgm:pt modelId="{60A7AE9D-C4F9-4318-843D-CAAF0A798F2D}">
      <dgm:prSet phldrT="[Texto]"/>
      <dgm:spPr/>
      <dgm:t>
        <a:bodyPr/>
        <a:lstStyle/>
        <a:p>
          <a:r>
            <a:rPr lang="pt-PT" dirty="0"/>
            <a:t>Regiões que estão ocupadas por fibras motoras, somatossensitivos, calosas e associativas</a:t>
          </a:r>
          <a:endParaRPr lang="pt-BR" dirty="0"/>
        </a:p>
      </dgm:t>
    </dgm:pt>
    <dgm:pt modelId="{5A96D4E4-CF8A-4762-8317-1D557114EAAD}" type="parTrans" cxnId="{AE2C99D0-50A9-4ED1-AA33-F39CD59E10E5}">
      <dgm:prSet/>
      <dgm:spPr/>
      <dgm:t>
        <a:bodyPr/>
        <a:lstStyle/>
        <a:p>
          <a:endParaRPr lang="pt-BR"/>
        </a:p>
      </dgm:t>
    </dgm:pt>
    <dgm:pt modelId="{5FBBD3BE-9157-4F34-8834-094CCF89D17C}" type="sibTrans" cxnId="{AE2C99D0-50A9-4ED1-AA33-F39CD59E10E5}">
      <dgm:prSet/>
      <dgm:spPr/>
      <dgm:t>
        <a:bodyPr/>
        <a:lstStyle/>
        <a:p>
          <a:endParaRPr lang="pt-BR"/>
        </a:p>
      </dgm:t>
    </dgm:pt>
    <dgm:pt modelId="{7945C2B0-6C6A-44FB-8C97-124AE71A04D6}" type="pres">
      <dgm:prSet presAssocID="{0DA817B5-7F1D-482C-B301-73846A1B5BDF}" presName="outerComposite" presStyleCnt="0">
        <dgm:presLayoutVars>
          <dgm:chMax val="5"/>
          <dgm:dir/>
          <dgm:resizeHandles val="exact"/>
        </dgm:presLayoutVars>
      </dgm:prSet>
      <dgm:spPr/>
      <dgm:t>
        <a:bodyPr/>
        <a:lstStyle/>
        <a:p>
          <a:endParaRPr lang="pt-BR"/>
        </a:p>
      </dgm:t>
    </dgm:pt>
    <dgm:pt modelId="{9B8BB3CB-9E30-47FE-8522-5C766C12ACFF}" type="pres">
      <dgm:prSet presAssocID="{0DA817B5-7F1D-482C-B301-73846A1B5BDF}" presName="dummyMaxCanvas" presStyleCnt="0">
        <dgm:presLayoutVars/>
      </dgm:prSet>
      <dgm:spPr/>
    </dgm:pt>
    <dgm:pt modelId="{C410A64E-6F2F-41F2-B9B2-C1C85E6FA89A}" type="pres">
      <dgm:prSet presAssocID="{0DA817B5-7F1D-482C-B301-73846A1B5BDF}" presName="ThreeNodes_1" presStyleLbl="node1" presStyleIdx="0" presStyleCnt="3">
        <dgm:presLayoutVars>
          <dgm:bulletEnabled val="1"/>
        </dgm:presLayoutVars>
      </dgm:prSet>
      <dgm:spPr/>
      <dgm:t>
        <a:bodyPr/>
        <a:lstStyle/>
        <a:p>
          <a:endParaRPr lang="pt-BR"/>
        </a:p>
      </dgm:t>
    </dgm:pt>
    <dgm:pt modelId="{049C8FE9-9976-4D6A-9130-16EC431F7B1B}" type="pres">
      <dgm:prSet presAssocID="{0DA817B5-7F1D-482C-B301-73846A1B5BDF}" presName="ThreeNodes_2" presStyleLbl="node1" presStyleIdx="1" presStyleCnt="3">
        <dgm:presLayoutVars>
          <dgm:bulletEnabled val="1"/>
        </dgm:presLayoutVars>
      </dgm:prSet>
      <dgm:spPr/>
      <dgm:t>
        <a:bodyPr/>
        <a:lstStyle/>
        <a:p>
          <a:endParaRPr lang="pt-BR"/>
        </a:p>
      </dgm:t>
    </dgm:pt>
    <dgm:pt modelId="{4CB4ECAB-C5B0-425E-81A2-BBC4DCD1B01B}" type="pres">
      <dgm:prSet presAssocID="{0DA817B5-7F1D-482C-B301-73846A1B5BDF}" presName="ThreeNodes_3" presStyleLbl="node1" presStyleIdx="2" presStyleCnt="3">
        <dgm:presLayoutVars>
          <dgm:bulletEnabled val="1"/>
        </dgm:presLayoutVars>
      </dgm:prSet>
      <dgm:spPr/>
      <dgm:t>
        <a:bodyPr/>
        <a:lstStyle/>
        <a:p>
          <a:endParaRPr lang="pt-BR"/>
        </a:p>
      </dgm:t>
    </dgm:pt>
    <dgm:pt modelId="{13590627-DD27-4480-9EFA-9C57A0D3A78B}" type="pres">
      <dgm:prSet presAssocID="{0DA817B5-7F1D-482C-B301-73846A1B5BDF}" presName="ThreeConn_1-2" presStyleLbl="fgAccFollowNode1" presStyleIdx="0" presStyleCnt="2">
        <dgm:presLayoutVars>
          <dgm:bulletEnabled val="1"/>
        </dgm:presLayoutVars>
      </dgm:prSet>
      <dgm:spPr/>
      <dgm:t>
        <a:bodyPr/>
        <a:lstStyle/>
        <a:p>
          <a:endParaRPr lang="pt-BR"/>
        </a:p>
      </dgm:t>
    </dgm:pt>
    <dgm:pt modelId="{8BBBA441-2465-4AF7-AFFF-5813FB42A364}" type="pres">
      <dgm:prSet presAssocID="{0DA817B5-7F1D-482C-B301-73846A1B5BDF}" presName="ThreeConn_2-3" presStyleLbl="fgAccFollowNode1" presStyleIdx="1" presStyleCnt="2">
        <dgm:presLayoutVars>
          <dgm:bulletEnabled val="1"/>
        </dgm:presLayoutVars>
      </dgm:prSet>
      <dgm:spPr/>
      <dgm:t>
        <a:bodyPr/>
        <a:lstStyle/>
        <a:p>
          <a:endParaRPr lang="pt-BR"/>
        </a:p>
      </dgm:t>
    </dgm:pt>
    <dgm:pt modelId="{5ED4F007-859A-4BDD-B704-7EEE08603D40}" type="pres">
      <dgm:prSet presAssocID="{0DA817B5-7F1D-482C-B301-73846A1B5BDF}" presName="ThreeNodes_1_text" presStyleLbl="node1" presStyleIdx="2" presStyleCnt="3">
        <dgm:presLayoutVars>
          <dgm:bulletEnabled val="1"/>
        </dgm:presLayoutVars>
      </dgm:prSet>
      <dgm:spPr/>
      <dgm:t>
        <a:bodyPr/>
        <a:lstStyle/>
        <a:p>
          <a:endParaRPr lang="pt-BR"/>
        </a:p>
      </dgm:t>
    </dgm:pt>
    <dgm:pt modelId="{AE268773-8F90-4EAF-B193-9756F7A9DEFC}" type="pres">
      <dgm:prSet presAssocID="{0DA817B5-7F1D-482C-B301-73846A1B5BDF}" presName="ThreeNodes_2_text" presStyleLbl="node1" presStyleIdx="2" presStyleCnt="3">
        <dgm:presLayoutVars>
          <dgm:bulletEnabled val="1"/>
        </dgm:presLayoutVars>
      </dgm:prSet>
      <dgm:spPr/>
      <dgm:t>
        <a:bodyPr/>
        <a:lstStyle/>
        <a:p>
          <a:endParaRPr lang="pt-BR"/>
        </a:p>
      </dgm:t>
    </dgm:pt>
    <dgm:pt modelId="{2AD5CFE6-F714-4A5C-A1B2-4A514D408F39}" type="pres">
      <dgm:prSet presAssocID="{0DA817B5-7F1D-482C-B301-73846A1B5BDF}" presName="ThreeNodes_3_text" presStyleLbl="node1" presStyleIdx="2" presStyleCnt="3">
        <dgm:presLayoutVars>
          <dgm:bulletEnabled val="1"/>
        </dgm:presLayoutVars>
      </dgm:prSet>
      <dgm:spPr/>
      <dgm:t>
        <a:bodyPr/>
        <a:lstStyle/>
        <a:p>
          <a:endParaRPr lang="pt-BR"/>
        </a:p>
      </dgm:t>
    </dgm:pt>
  </dgm:ptLst>
  <dgm:cxnLst>
    <dgm:cxn modelId="{7D84E821-FC95-485C-AA32-D557ED082B90}" type="presOf" srcId="{BDBC2909-F4C4-4D2A-862A-FC8D144D7891}" destId="{AE268773-8F90-4EAF-B193-9756F7A9DEFC}" srcOrd="1" destOrd="0" presId="urn:microsoft.com/office/officeart/2005/8/layout/vProcess5"/>
    <dgm:cxn modelId="{AD5328AB-64D1-4EF4-9807-31228F6DECFC}" type="presOf" srcId="{67DEB23F-476C-4F16-808F-3BE022F8699C}" destId="{13590627-DD27-4480-9EFA-9C57A0D3A78B}" srcOrd="0" destOrd="0" presId="urn:microsoft.com/office/officeart/2005/8/layout/vProcess5"/>
    <dgm:cxn modelId="{A8452F17-8FE4-43F2-83A0-B815BBCB83CD}" type="presOf" srcId="{822D549E-829A-4C9A-8852-94C9E9BAA50A}" destId="{8BBBA441-2465-4AF7-AFFF-5813FB42A364}" srcOrd="0" destOrd="0" presId="urn:microsoft.com/office/officeart/2005/8/layout/vProcess5"/>
    <dgm:cxn modelId="{483330DE-1EA3-43A2-9632-12F65AE9A656}" type="presOf" srcId="{BDBC2909-F4C4-4D2A-862A-FC8D144D7891}" destId="{049C8FE9-9976-4D6A-9130-16EC431F7B1B}" srcOrd="0" destOrd="0" presId="urn:microsoft.com/office/officeart/2005/8/layout/vProcess5"/>
    <dgm:cxn modelId="{AE2C99D0-50A9-4ED1-AA33-F39CD59E10E5}" srcId="{0DA817B5-7F1D-482C-B301-73846A1B5BDF}" destId="{60A7AE9D-C4F9-4318-843D-CAAF0A798F2D}" srcOrd="2" destOrd="0" parTransId="{5A96D4E4-CF8A-4762-8317-1D557114EAAD}" sibTransId="{5FBBD3BE-9157-4F34-8834-094CCF89D17C}"/>
    <dgm:cxn modelId="{353ABECA-628C-432C-B1AE-1A10D616F8F1}" type="presOf" srcId="{0DA817B5-7F1D-482C-B301-73846A1B5BDF}" destId="{7945C2B0-6C6A-44FB-8C97-124AE71A04D6}" srcOrd="0" destOrd="0" presId="urn:microsoft.com/office/officeart/2005/8/layout/vProcess5"/>
    <dgm:cxn modelId="{B9718A8F-4D57-49E7-9E1D-C6F8AD67318F}" type="presOf" srcId="{21C43506-5A2C-46D5-B002-6426825C6432}" destId="{C410A64E-6F2F-41F2-B9B2-C1C85E6FA89A}" srcOrd="0" destOrd="0" presId="urn:microsoft.com/office/officeart/2005/8/layout/vProcess5"/>
    <dgm:cxn modelId="{45D690A6-C423-4E04-B564-6E87B88A8593}" srcId="{0DA817B5-7F1D-482C-B301-73846A1B5BDF}" destId="{21C43506-5A2C-46D5-B002-6426825C6432}" srcOrd="0" destOrd="0" parTransId="{BA468EE1-DF43-414A-9AFC-30E698BB44AB}" sibTransId="{67DEB23F-476C-4F16-808F-3BE022F8699C}"/>
    <dgm:cxn modelId="{9D682E28-1F59-4EF9-A300-03F646F637C5}" type="presOf" srcId="{60A7AE9D-C4F9-4318-843D-CAAF0A798F2D}" destId="{2AD5CFE6-F714-4A5C-A1B2-4A514D408F39}" srcOrd="1" destOrd="0" presId="urn:microsoft.com/office/officeart/2005/8/layout/vProcess5"/>
    <dgm:cxn modelId="{4DF0339E-AD6D-4C12-BA27-7472696413A2}" type="presOf" srcId="{21C43506-5A2C-46D5-B002-6426825C6432}" destId="{5ED4F007-859A-4BDD-B704-7EEE08603D40}" srcOrd="1" destOrd="0" presId="urn:microsoft.com/office/officeart/2005/8/layout/vProcess5"/>
    <dgm:cxn modelId="{32DC2700-722D-4FB8-BEAD-4937F9AFD151}" type="presOf" srcId="{60A7AE9D-C4F9-4318-843D-CAAF0A798F2D}" destId="{4CB4ECAB-C5B0-425E-81A2-BBC4DCD1B01B}" srcOrd="0" destOrd="0" presId="urn:microsoft.com/office/officeart/2005/8/layout/vProcess5"/>
    <dgm:cxn modelId="{BCE2EA91-0043-4722-8B06-FC3D1C48B5A7}" srcId="{0DA817B5-7F1D-482C-B301-73846A1B5BDF}" destId="{BDBC2909-F4C4-4D2A-862A-FC8D144D7891}" srcOrd="1" destOrd="0" parTransId="{57F320E8-84A0-4409-B279-B01456C46F37}" sibTransId="{822D549E-829A-4C9A-8852-94C9E9BAA50A}"/>
    <dgm:cxn modelId="{01C5F8B6-A5B9-4BE7-B029-4E57EEF1E1C1}" type="presParOf" srcId="{7945C2B0-6C6A-44FB-8C97-124AE71A04D6}" destId="{9B8BB3CB-9E30-47FE-8522-5C766C12ACFF}" srcOrd="0" destOrd="0" presId="urn:microsoft.com/office/officeart/2005/8/layout/vProcess5"/>
    <dgm:cxn modelId="{D130F08E-9735-4805-892A-FBD78F9B1F1D}" type="presParOf" srcId="{7945C2B0-6C6A-44FB-8C97-124AE71A04D6}" destId="{C410A64E-6F2F-41F2-B9B2-C1C85E6FA89A}" srcOrd="1" destOrd="0" presId="urn:microsoft.com/office/officeart/2005/8/layout/vProcess5"/>
    <dgm:cxn modelId="{17575FCD-5BAB-4527-A019-8E3F8633861B}" type="presParOf" srcId="{7945C2B0-6C6A-44FB-8C97-124AE71A04D6}" destId="{049C8FE9-9976-4D6A-9130-16EC431F7B1B}" srcOrd="2" destOrd="0" presId="urn:microsoft.com/office/officeart/2005/8/layout/vProcess5"/>
    <dgm:cxn modelId="{B86BFE59-A548-47FB-99AF-0C8EFF328A01}" type="presParOf" srcId="{7945C2B0-6C6A-44FB-8C97-124AE71A04D6}" destId="{4CB4ECAB-C5B0-425E-81A2-BBC4DCD1B01B}" srcOrd="3" destOrd="0" presId="urn:microsoft.com/office/officeart/2005/8/layout/vProcess5"/>
    <dgm:cxn modelId="{85D4F4DC-DB17-4BD2-9CB3-40B08BB5829F}" type="presParOf" srcId="{7945C2B0-6C6A-44FB-8C97-124AE71A04D6}" destId="{13590627-DD27-4480-9EFA-9C57A0D3A78B}" srcOrd="4" destOrd="0" presId="urn:microsoft.com/office/officeart/2005/8/layout/vProcess5"/>
    <dgm:cxn modelId="{00A2599B-9418-44AC-A97F-722C832C6887}" type="presParOf" srcId="{7945C2B0-6C6A-44FB-8C97-124AE71A04D6}" destId="{8BBBA441-2465-4AF7-AFFF-5813FB42A364}" srcOrd="5" destOrd="0" presId="urn:microsoft.com/office/officeart/2005/8/layout/vProcess5"/>
    <dgm:cxn modelId="{494E17C0-F9C0-492F-85A3-6532CB63EC8C}" type="presParOf" srcId="{7945C2B0-6C6A-44FB-8C97-124AE71A04D6}" destId="{5ED4F007-859A-4BDD-B704-7EEE08603D40}" srcOrd="6" destOrd="0" presId="urn:microsoft.com/office/officeart/2005/8/layout/vProcess5"/>
    <dgm:cxn modelId="{F13C1890-0901-4A55-9766-2E91D1EFD5C0}" type="presParOf" srcId="{7945C2B0-6C6A-44FB-8C97-124AE71A04D6}" destId="{AE268773-8F90-4EAF-B193-9756F7A9DEFC}" srcOrd="7" destOrd="0" presId="urn:microsoft.com/office/officeart/2005/8/layout/vProcess5"/>
    <dgm:cxn modelId="{E977A851-125D-4E6B-8D1C-8314FF26ADA0}" type="presParOf" srcId="{7945C2B0-6C6A-44FB-8C97-124AE71A04D6}" destId="{2AD5CFE6-F714-4A5C-A1B2-4A514D408F39}" srcOrd="8" destOrd="0" presId="urn:microsoft.com/office/officeart/2005/8/layout/vProcess5"/>
  </dgm:cxnLst>
  <dgm:bg/>
  <dgm:whole/>
</dgm:dataModel>
</file>

<file path=ppt/diagrams/data4.xml><?xml version="1.0" encoding="utf-8"?>
<dgm:dataModel xmlns:dgm="http://schemas.openxmlformats.org/drawingml/2006/diagram" xmlns:a="http://schemas.openxmlformats.org/drawingml/2006/main">
  <dgm:ptLst>
    <dgm:pt modelId="{C6A23A74-08A4-48A1-8386-4BAA4C0B577F}"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pt-BR"/>
        </a:p>
      </dgm:t>
    </dgm:pt>
    <dgm:pt modelId="{D4D87C8B-FE37-402F-8F76-8F6615EA0BE5}">
      <dgm:prSet phldrT="[Texto]"/>
      <dgm:spPr/>
      <dgm:t>
        <a:bodyPr/>
        <a:lstStyle/>
        <a:p>
          <a:r>
            <a:rPr lang="pt-BR" dirty="0"/>
            <a:t>LPV em RN ≤ 26 semanas PMA em USG craniana</a:t>
          </a:r>
        </a:p>
      </dgm:t>
    </dgm:pt>
    <dgm:pt modelId="{387F8BB8-1F1C-46C9-90F7-397E3B55E052}" type="parTrans" cxnId="{9770B860-E0D9-4DA9-8EE7-443227757986}">
      <dgm:prSet/>
      <dgm:spPr/>
      <dgm:t>
        <a:bodyPr/>
        <a:lstStyle/>
        <a:p>
          <a:endParaRPr lang="pt-BR"/>
        </a:p>
      </dgm:t>
    </dgm:pt>
    <dgm:pt modelId="{AF7E195E-E707-4234-9C83-023BF40EEBE8}" type="sibTrans" cxnId="{9770B860-E0D9-4DA9-8EE7-443227757986}">
      <dgm:prSet/>
      <dgm:spPr/>
      <dgm:t>
        <a:bodyPr/>
        <a:lstStyle/>
        <a:p>
          <a:endParaRPr lang="pt-BR"/>
        </a:p>
      </dgm:t>
    </dgm:pt>
    <dgm:pt modelId="{1B081DC6-8FE1-48BF-B3F4-5CBE2D6B88FC}">
      <dgm:prSet phldrT="[Texto]"/>
      <dgm:spPr/>
      <dgm:t>
        <a:bodyPr/>
        <a:lstStyle/>
        <a:p>
          <a:r>
            <a:rPr lang="pt-BR" dirty="0"/>
            <a:t>1 em 6 desapareceu em posterior avaliação por USG craniana</a:t>
          </a:r>
        </a:p>
      </dgm:t>
    </dgm:pt>
    <dgm:pt modelId="{37270324-2B02-4DA7-B845-22ED3A4FE0E2}" type="parTrans" cxnId="{374D4159-BCFA-4B5F-8026-D6E3D97A8E44}">
      <dgm:prSet/>
      <dgm:spPr/>
      <dgm:t>
        <a:bodyPr/>
        <a:lstStyle/>
        <a:p>
          <a:endParaRPr lang="pt-BR"/>
        </a:p>
      </dgm:t>
    </dgm:pt>
    <dgm:pt modelId="{733C2C8D-B9B7-4283-8237-1EC80FAA5618}" type="sibTrans" cxnId="{374D4159-BCFA-4B5F-8026-D6E3D97A8E44}">
      <dgm:prSet/>
      <dgm:spPr/>
      <dgm:t>
        <a:bodyPr/>
        <a:lstStyle/>
        <a:p>
          <a:endParaRPr lang="pt-BR"/>
        </a:p>
      </dgm:t>
    </dgm:pt>
    <dgm:pt modelId="{EA148A92-7AB5-4C5B-87C3-5A704F6220AF}">
      <dgm:prSet phldrT="[Texto]"/>
      <dgm:spPr/>
      <dgm:t>
        <a:bodyPr/>
        <a:lstStyle/>
        <a:p>
          <a:r>
            <a:rPr lang="pt-BR" dirty="0"/>
            <a:t>Déficit no neurodesenvolvimento</a:t>
          </a:r>
        </a:p>
      </dgm:t>
    </dgm:pt>
    <dgm:pt modelId="{5AEDD308-17E8-4AEF-905A-D5EB6FED4CD4}" type="parTrans" cxnId="{1BFC7480-7328-4345-A6CD-AE1CF7CE0C66}">
      <dgm:prSet/>
      <dgm:spPr/>
      <dgm:t>
        <a:bodyPr/>
        <a:lstStyle/>
        <a:p>
          <a:endParaRPr lang="pt-BR"/>
        </a:p>
      </dgm:t>
    </dgm:pt>
    <dgm:pt modelId="{67B4C1D4-8E59-47A7-BE35-65E4061FAFED}" type="sibTrans" cxnId="{1BFC7480-7328-4345-A6CD-AE1CF7CE0C66}">
      <dgm:prSet/>
      <dgm:spPr/>
      <dgm:t>
        <a:bodyPr/>
        <a:lstStyle/>
        <a:p>
          <a:endParaRPr lang="pt-BR"/>
        </a:p>
      </dgm:t>
    </dgm:pt>
    <dgm:pt modelId="{C69A28BD-4BF6-400B-9DC6-D56B1B7C94E1}">
      <dgm:prSet phldrT="[Texto]"/>
      <dgm:spPr/>
      <dgm:t>
        <a:bodyPr/>
        <a:lstStyle/>
        <a:p>
          <a:r>
            <a:rPr lang="pt-BR" dirty="0"/>
            <a:t>LPV “desaparecida” X RN que nunca tiveram</a:t>
          </a:r>
        </a:p>
      </dgm:t>
    </dgm:pt>
    <dgm:pt modelId="{9A57E78D-91FC-4BF1-AB14-E14368A616B4}" type="parTrans" cxnId="{836E8C68-9FFE-4B91-8F3A-9A565336FD1E}">
      <dgm:prSet/>
      <dgm:spPr/>
      <dgm:t>
        <a:bodyPr/>
        <a:lstStyle/>
        <a:p>
          <a:endParaRPr lang="pt-BR"/>
        </a:p>
      </dgm:t>
    </dgm:pt>
    <dgm:pt modelId="{685DF2C5-2ED9-45C1-8750-92992711153C}" type="sibTrans" cxnId="{836E8C68-9FFE-4B91-8F3A-9A565336FD1E}">
      <dgm:prSet/>
      <dgm:spPr/>
      <dgm:t>
        <a:bodyPr/>
        <a:lstStyle/>
        <a:p>
          <a:endParaRPr lang="pt-BR"/>
        </a:p>
      </dgm:t>
    </dgm:pt>
    <dgm:pt modelId="{8EAA123F-E65E-424F-BDE3-7221B7AC5B95}">
      <dgm:prSet phldrT="[Texto]"/>
      <dgm:spPr/>
      <dgm:t>
        <a:bodyPr/>
        <a:lstStyle/>
        <a:p>
          <a:r>
            <a:rPr lang="pt-BR" dirty="0">
              <a:latin typeface="Calibri" panose="020F0502020204030204" pitchFamily="34" charset="0"/>
              <a:cs typeface="Calibri" panose="020F0502020204030204" pitchFamily="34" charset="0"/>
            </a:rPr>
            <a:t>↑ </a:t>
          </a:r>
          <a:r>
            <a:rPr lang="pt-BR" dirty="0"/>
            <a:t>Morte </a:t>
          </a:r>
        </a:p>
      </dgm:t>
    </dgm:pt>
    <dgm:pt modelId="{9509D9DB-28A3-4040-BA3A-396CB141CAE9}" type="parTrans" cxnId="{2CD42368-F05E-44DE-8F81-1A5EB22E6CA7}">
      <dgm:prSet/>
      <dgm:spPr/>
      <dgm:t>
        <a:bodyPr/>
        <a:lstStyle/>
        <a:p>
          <a:endParaRPr lang="pt-BR"/>
        </a:p>
      </dgm:t>
    </dgm:pt>
    <dgm:pt modelId="{939F7B42-4DB6-4DD5-8992-DEFBD2B11DC9}" type="sibTrans" cxnId="{2CD42368-F05E-44DE-8F81-1A5EB22E6CA7}">
      <dgm:prSet/>
      <dgm:spPr/>
      <dgm:t>
        <a:bodyPr/>
        <a:lstStyle/>
        <a:p>
          <a:endParaRPr lang="pt-BR"/>
        </a:p>
      </dgm:t>
    </dgm:pt>
    <dgm:pt modelId="{DDEEF30C-A336-467D-86CA-61F103BAE5A9}">
      <dgm:prSet phldrT="[Texto]"/>
      <dgm:spPr/>
      <dgm:t>
        <a:bodyPr/>
        <a:lstStyle/>
        <a:p>
          <a:r>
            <a:rPr lang="pt-BR" dirty="0">
              <a:latin typeface="Calibri" panose="020F0502020204030204" pitchFamily="34" charset="0"/>
              <a:cs typeface="Calibri" panose="020F0502020204030204" pitchFamily="34" charset="0"/>
            </a:rPr>
            <a:t>↑ </a:t>
          </a:r>
          <a:r>
            <a:rPr lang="pt-BR" dirty="0"/>
            <a:t>Prejuízo no neurodesenvolvimento</a:t>
          </a:r>
        </a:p>
      </dgm:t>
    </dgm:pt>
    <dgm:pt modelId="{A68EF522-4CF4-4F32-BD19-E18E751C9E35}" type="parTrans" cxnId="{C0DFD846-A9D3-48B5-8425-3CEBDEDA08CA}">
      <dgm:prSet/>
      <dgm:spPr/>
      <dgm:t>
        <a:bodyPr/>
        <a:lstStyle/>
        <a:p>
          <a:endParaRPr lang="pt-BR"/>
        </a:p>
      </dgm:t>
    </dgm:pt>
    <dgm:pt modelId="{7C36CCFD-B86B-489C-9D2F-ACC5876DA5F7}" type="sibTrans" cxnId="{C0DFD846-A9D3-48B5-8425-3CEBDEDA08CA}">
      <dgm:prSet/>
      <dgm:spPr/>
      <dgm:t>
        <a:bodyPr/>
        <a:lstStyle/>
        <a:p>
          <a:endParaRPr lang="pt-BR"/>
        </a:p>
      </dgm:t>
    </dgm:pt>
    <dgm:pt modelId="{2DFE0DE6-2853-448D-ABB9-43A5B53278D0}">
      <dgm:prSet phldrT="[Texto]"/>
      <dgm:spPr/>
      <dgm:t>
        <a:bodyPr/>
        <a:lstStyle/>
        <a:p>
          <a:r>
            <a:rPr lang="pt-BR" dirty="0"/>
            <a:t>Lesões precursoras de desfechos adversos</a:t>
          </a:r>
        </a:p>
      </dgm:t>
    </dgm:pt>
    <dgm:pt modelId="{FAC1B39C-EE11-46FA-8938-F2C516DAE23A}" type="sibTrans" cxnId="{639D629D-ACA0-40E1-8F06-F20DD00B08AC}">
      <dgm:prSet/>
      <dgm:spPr/>
      <dgm:t>
        <a:bodyPr/>
        <a:lstStyle/>
        <a:p>
          <a:endParaRPr lang="pt-BR"/>
        </a:p>
      </dgm:t>
    </dgm:pt>
    <dgm:pt modelId="{839E3A8A-B7CD-4EA6-A5BC-AFD8FAFB7B81}" type="parTrans" cxnId="{639D629D-ACA0-40E1-8F06-F20DD00B08AC}">
      <dgm:prSet/>
      <dgm:spPr/>
      <dgm:t>
        <a:bodyPr/>
        <a:lstStyle/>
        <a:p>
          <a:endParaRPr lang="pt-BR"/>
        </a:p>
      </dgm:t>
    </dgm:pt>
    <dgm:pt modelId="{66525329-2D22-465B-8994-51647F971506}">
      <dgm:prSet phldrT="[Texto]"/>
      <dgm:spPr/>
      <dgm:t>
        <a:bodyPr/>
        <a:lstStyle/>
        <a:p>
          <a:r>
            <a:rPr lang="pt-BR" dirty="0"/>
            <a:t>Apesar da transitoriedade</a:t>
          </a:r>
        </a:p>
      </dgm:t>
    </dgm:pt>
    <dgm:pt modelId="{C8CF3EC8-FE8C-43DB-9D63-94076F8718F5}" type="sibTrans" cxnId="{00317828-E1C8-4748-AD78-82E4B7091459}">
      <dgm:prSet/>
      <dgm:spPr/>
      <dgm:t>
        <a:bodyPr/>
        <a:lstStyle/>
        <a:p>
          <a:endParaRPr lang="pt-BR"/>
        </a:p>
      </dgm:t>
    </dgm:pt>
    <dgm:pt modelId="{D858CB1E-E883-4DD3-8085-16AFDB404771}" type="parTrans" cxnId="{00317828-E1C8-4748-AD78-82E4B7091459}">
      <dgm:prSet/>
      <dgm:spPr/>
      <dgm:t>
        <a:bodyPr/>
        <a:lstStyle/>
        <a:p>
          <a:endParaRPr lang="pt-BR"/>
        </a:p>
      </dgm:t>
    </dgm:pt>
    <dgm:pt modelId="{86392482-AE86-476E-8BA9-BB99FCDFFE9C}">
      <dgm:prSet phldrT="[Texto]"/>
      <dgm:spPr/>
      <dgm:t>
        <a:bodyPr/>
        <a:lstStyle/>
        <a:p>
          <a:r>
            <a:rPr lang="pt-BR" dirty="0"/>
            <a:t>Detectada </a:t>
          </a:r>
          <a:r>
            <a:rPr lang="pt-BR" dirty="0" err="1"/>
            <a:t>leucomalácia</a:t>
          </a:r>
          <a:r>
            <a:rPr lang="pt-BR" dirty="0"/>
            <a:t> </a:t>
          </a:r>
          <a:r>
            <a:rPr lang="pt-BR" dirty="0" err="1"/>
            <a:t>periventricular</a:t>
          </a:r>
          <a:r>
            <a:rPr lang="pt-BR" dirty="0"/>
            <a:t> cística</a:t>
          </a:r>
        </a:p>
      </dgm:t>
    </dgm:pt>
    <dgm:pt modelId="{D0836CAE-4D88-4E31-8754-643B25370384}" type="parTrans" cxnId="{8A06D289-0737-43F8-827D-824707D9F753}">
      <dgm:prSet/>
      <dgm:spPr/>
      <dgm:t>
        <a:bodyPr/>
        <a:lstStyle/>
        <a:p>
          <a:endParaRPr lang="pt-BR"/>
        </a:p>
      </dgm:t>
    </dgm:pt>
    <dgm:pt modelId="{0D44D3CA-FFD0-474B-BB83-149DE6A92CB1}" type="sibTrans" cxnId="{8A06D289-0737-43F8-827D-824707D9F753}">
      <dgm:prSet/>
      <dgm:spPr/>
      <dgm:t>
        <a:bodyPr/>
        <a:lstStyle/>
        <a:p>
          <a:endParaRPr lang="pt-BR"/>
        </a:p>
      </dgm:t>
    </dgm:pt>
    <dgm:pt modelId="{EC63077F-775D-433A-A3F2-BB56696C6522}">
      <dgm:prSet phldrT="[Texto]"/>
      <dgm:spPr/>
      <dgm:t>
        <a:bodyPr/>
        <a:lstStyle/>
        <a:p>
          <a:r>
            <a:rPr lang="pt-BR" dirty="0"/>
            <a:t>Independentemente associada ao déficit no neurodesenvolvimento</a:t>
          </a:r>
        </a:p>
      </dgm:t>
    </dgm:pt>
    <dgm:pt modelId="{43FFF55A-E460-4A89-A304-5D02303A2B61}" type="parTrans" cxnId="{A9BB6BC3-5C20-421A-A1E1-17C4EA5E5311}">
      <dgm:prSet/>
      <dgm:spPr/>
      <dgm:t>
        <a:bodyPr/>
        <a:lstStyle/>
        <a:p>
          <a:endParaRPr lang="pt-BR"/>
        </a:p>
      </dgm:t>
    </dgm:pt>
    <dgm:pt modelId="{C2A0C181-A359-4AA1-A019-65680BB2665E}" type="sibTrans" cxnId="{A9BB6BC3-5C20-421A-A1E1-17C4EA5E5311}">
      <dgm:prSet/>
      <dgm:spPr/>
      <dgm:t>
        <a:bodyPr/>
        <a:lstStyle/>
        <a:p>
          <a:endParaRPr lang="pt-BR"/>
        </a:p>
      </dgm:t>
    </dgm:pt>
    <dgm:pt modelId="{DF068617-23B1-4C12-83C1-EA0798B8C0BD}">
      <dgm:prSet phldrT="[Texto]"/>
      <dgm:spPr/>
      <dgm:t>
        <a:bodyPr/>
        <a:lstStyle/>
        <a:p>
          <a:r>
            <a:rPr lang="pt-BR" dirty="0"/>
            <a:t>Independentemente se cistos desapareceram, persistiram ou apareceram tardiamente</a:t>
          </a:r>
        </a:p>
      </dgm:t>
    </dgm:pt>
    <dgm:pt modelId="{0466C4F0-3275-441E-99AF-DF09EBBC9865}" type="parTrans" cxnId="{91F14333-D36C-499C-890E-E038EFC55014}">
      <dgm:prSet/>
      <dgm:spPr/>
      <dgm:t>
        <a:bodyPr/>
        <a:lstStyle/>
        <a:p>
          <a:endParaRPr lang="pt-BR"/>
        </a:p>
      </dgm:t>
    </dgm:pt>
    <dgm:pt modelId="{6FE73917-5FBA-43D7-8B17-127E5D80EB3A}" type="sibTrans" cxnId="{91F14333-D36C-499C-890E-E038EFC55014}">
      <dgm:prSet/>
      <dgm:spPr/>
      <dgm:t>
        <a:bodyPr/>
        <a:lstStyle/>
        <a:p>
          <a:endParaRPr lang="pt-BR"/>
        </a:p>
      </dgm:t>
    </dgm:pt>
    <dgm:pt modelId="{4DB5151F-9590-46DF-BF11-3E3DD66E07C6}" type="pres">
      <dgm:prSet presAssocID="{C6A23A74-08A4-48A1-8386-4BAA4C0B577F}" presName="Name0" presStyleCnt="0">
        <dgm:presLayoutVars>
          <dgm:dir/>
          <dgm:animLvl val="lvl"/>
          <dgm:resizeHandles val="exact"/>
        </dgm:presLayoutVars>
      </dgm:prSet>
      <dgm:spPr/>
      <dgm:t>
        <a:bodyPr/>
        <a:lstStyle/>
        <a:p>
          <a:endParaRPr lang="pt-BR"/>
        </a:p>
      </dgm:t>
    </dgm:pt>
    <dgm:pt modelId="{12393222-5787-4842-8392-5AF15C04DA31}" type="pres">
      <dgm:prSet presAssocID="{DF068617-23B1-4C12-83C1-EA0798B8C0BD}" presName="boxAndChildren" presStyleCnt="0"/>
      <dgm:spPr/>
    </dgm:pt>
    <dgm:pt modelId="{2BB4021B-B4C9-459E-B668-2A38903D1777}" type="pres">
      <dgm:prSet presAssocID="{DF068617-23B1-4C12-83C1-EA0798B8C0BD}" presName="parentTextBox" presStyleLbl="node1" presStyleIdx="0" presStyleCnt="5"/>
      <dgm:spPr/>
      <dgm:t>
        <a:bodyPr/>
        <a:lstStyle/>
        <a:p>
          <a:endParaRPr lang="pt-BR"/>
        </a:p>
      </dgm:t>
    </dgm:pt>
    <dgm:pt modelId="{06CD5C60-262D-47A3-A5EA-E6202BE13C5E}" type="pres">
      <dgm:prSet presAssocID="{0D44D3CA-FFD0-474B-BB83-149DE6A92CB1}" presName="sp" presStyleCnt="0"/>
      <dgm:spPr/>
    </dgm:pt>
    <dgm:pt modelId="{F2C40917-E1E9-43FC-8C2F-28458C3A8639}" type="pres">
      <dgm:prSet presAssocID="{86392482-AE86-476E-8BA9-BB99FCDFFE9C}" presName="arrowAndChildren" presStyleCnt="0"/>
      <dgm:spPr/>
    </dgm:pt>
    <dgm:pt modelId="{370DDE1A-ADD6-41B4-B9D6-8E7AE969F921}" type="pres">
      <dgm:prSet presAssocID="{86392482-AE86-476E-8BA9-BB99FCDFFE9C}" presName="parentTextArrow" presStyleLbl="node1" presStyleIdx="0" presStyleCnt="5"/>
      <dgm:spPr/>
      <dgm:t>
        <a:bodyPr/>
        <a:lstStyle/>
        <a:p>
          <a:endParaRPr lang="pt-BR"/>
        </a:p>
      </dgm:t>
    </dgm:pt>
    <dgm:pt modelId="{CBDE7E88-AA33-4CF6-8962-A980C77DB43B}" type="pres">
      <dgm:prSet presAssocID="{86392482-AE86-476E-8BA9-BB99FCDFFE9C}" presName="arrow" presStyleLbl="node1" presStyleIdx="1" presStyleCnt="5"/>
      <dgm:spPr/>
      <dgm:t>
        <a:bodyPr/>
        <a:lstStyle/>
        <a:p>
          <a:endParaRPr lang="pt-BR"/>
        </a:p>
      </dgm:t>
    </dgm:pt>
    <dgm:pt modelId="{52861F14-926C-4B3E-94BF-9A3B7B91EE81}" type="pres">
      <dgm:prSet presAssocID="{86392482-AE86-476E-8BA9-BB99FCDFFE9C}" presName="descendantArrow" presStyleCnt="0"/>
      <dgm:spPr/>
    </dgm:pt>
    <dgm:pt modelId="{DCF69B8B-AE4A-4FF0-B26D-DC84DCA4958E}" type="pres">
      <dgm:prSet presAssocID="{EC63077F-775D-433A-A3F2-BB56696C6522}" presName="childTextArrow" presStyleLbl="fgAccFollowNode1" presStyleIdx="0" presStyleCnt="6">
        <dgm:presLayoutVars>
          <dgm:bulletEnabled val="1"/>
        </dgm:presLayoutVars>
      </dgm:prSet>
      <dgm:spPr/>
      <dgm:t>
        <a:bodyPr/>
        <a:lstStyle/>
        <a:p>
          <a:endParaRPr lang="pt-BR"/>
        </a:p>
      </dgm:t>
    </dgm:pt>
    <dgm:pt modelId="{D135B364-9251-40F5-9609-005785D9A70F}" type="pres">
      <dgm:prSet presAssocID="{685DF2C5-2ED9-45C1-8750-92992711153C}" presName="sp" presStyleCnt="0"/>
      <dgm:spPr/>
    </dgm:pt>
    <dgm:pt modelId="{04AE713B-B3F0-4F98-A281-EB05042CE3F0}" type="pres">
      <dgm:prSet presAssocID="{C69A28BD-4BF6-400B-9DC6-D56B1B7C94E1}" presName="arrowAndChildren" presStyleCnt="0"/>
      <dgm:spPr/>
    </dgm:pt>
    <dgm:pt modelId="{D0D97E22-660D-4DE0-9DBF-BA7EBBC604AC}" type="pres">
      <dgm:prSet presAssocID="{C69A28BD-4BF6-400B-9DC6-D56B1B7C94E1}" presName="parentTextArrow" presStyleLbl="node1" presStyleIdx="1" presStyleCnt="5"/>
      <dgm:spPr/>
      <dgm:t>
        <a:bodyPr/>
        <a:lstStyle/>
        <a:p>
          <a:endParaRPr lang="pt-BR"/>
        </a:p>
      </dgm:t>
    </dgm:pt>
    <dgm:pt modelId="{6F62A4D5-3843-477A-B440-6CDC3A9C5D82}" type="pres">
      <dgm:prSet presAssocID="{C69A28BD-4BF6-400B-9DC6-D56B1B7C94E1}" presName="arrow" presStyleLbl="node1" presStyleIdx="2" presStyleCnt="5"/>
      <dgm:spPr/>
      <dgm:t>
        <a:bodyPr/>
        <a:lstStyle/>
        <a:p>
          <a:endParaRPr lang="pt-BR"/>
        </a:p>
      </dgm:t>
    </dgm:pt>
    <dgm:pt modelId="{2B47974C-3201-4FB4-80F6-2472CE60A219}" type="pres">
      <dgm:prSet presAssocID="{C69A28BD-4BF6-400B-9DC6-D56B1B7C94E1}" presName="descendantArrow" presStyleCnt="0"/>
      <dgm:spPr/>
    </dgm:pt>
    <dgm:pt modelId="{0A1FC188-4820-4799-92CA-C9422CDC8C18}" type="pres">
      <dgm:prSet presAssocID="{8EAA123F-E65E-424F-BDE3-7221B7AC5B95}" presName="childTextArrow" presStyleLbl="fgAccFollowNode1" presStyleIdx="1" presStyleCnt="6">
        <dgm:presLayoutVars>
          <dgm:bulletEnabled val="1"/>
        </dgm:presLayoutVars>
      </dgm:prSet>
      <dgm:spPr/>
      <dgm:t>
        <a:bodyPr/>
        <a:lstStyle/>
        <a:p>
          <a:endParaRPr lang="pt-BR"/>
        </a:p>
      </dgm:t>
    </dgm:pt>
    <dgm:pt modelId="{0D1A0B21-070D-4DF3-B918-C1E3052D9679}" type="pres">
      <dgm:prSet presAssocID="{DDEEF30C-A336-467D-86CA-61F103BAE5A9}" presName="childTextArrow" presStyleLbl="fgAccFollowNode1" presStyleIdx="2" presStyleCnt="6">
        <dgm:presLayoutVars>
          <dgm:bulletEnabled val="1"/>
        </dgm:presLayoutVars>
      </dgm:prSet>
      <dgm:spPr/>
      <dgm:t>
        <a:bodyPr/>
        <a:lstStyle/>
        <a:p>
          <a:endParaRPr lang="pt-BR"/>
        </a:p>
      </dgm:t>
    </dgm:pt>
    <dgm:pt modelId="{E7578AEB-BF3B-40CC-A25C-F9EAE528BB68}" type="pres">
      <dgm:prSet presAssocID="{C8CF3EC8-FE8C-43DB-9D63-94076F8718F5}" presName="sp" presStyleCnt="0"/>
      <dgm:spPr/>
    </dgm:pt>
    <dgm:pt modelId="{6D1CEDAA-7DBD-4E2D-888F-AD98A244F220}" type="pres">
      <dgm:prSet presAssocID="{66525329-2D22-465B-8994-51647F971506}" presName="arrowAndChildren" presStyleCnt="0"/>
      <dgm:spPr/>
    </dgm:pt>
    <dgm:pt modelId="{BCE606D7-397B-4ADD-A08E-DA51E9A7F299}" type="pres">
      <dgm:prSet presAssocID="{66525329-2D22-465B-8994-51647F971506}" presName="parentTextArrow" presStyleLbl="node1" presStyleIdx="2" presStyleCnt="5"/>
      <dgm:spPr/>
      <dgm:t>
        <a:bodyPr/>
        <a:lstStyle/>
        <a:p>
          <a:endParaRPr lang="pt-BR"/>
        </a:p>
      </dgm:t>
    </dgm:pt>
    <dgm:pt modelId="{E82F3546-71C5-4F44-87BA-02D4C7CF73B7}" type="pres">
      <dgm:prSet presAssocID="{66525329-2D22-465B-8994-51647F971506}" presName="arrow" presStyleLbl="node1" presStyleIdx="3" presStyleCnt="5"/>
      <dgm:spPr/>
      <dgm:t>
        <a:bodyPr/>
        <a:lstStyle/>
        <a:p>
          <a:endParaRPr lang="pt-BR"/>
        </a:p>
      </dgm:t>
    </dgm:pt>
    <dgm:pt modelId="{C8BE2EB6-8346-4A5E-B5E9-D42B5768BCDD}" type="pres">
      <dgm:prSet presAssocID="{66525329-2D22-465B-8994-51647F971506}" presName="descendantArrow" presStyleCnt="0"/>
      <dgm:spPr/>
    </dgm:pt>
    <dgm:pt modelId="{726EBF24-7944-4208-8A00-84275805821E}" type="pres">
      <dgm:prSet presAssocID="{2DFE0DE6-2853-448D-ABB9-43A5B53278D0}" presName="childTextArrow" presStyleLbl="fgAccFollowNode1" presStyleIdx="3" presStyleCnt="6">
        <dgm:presLayoutVars>
          <dgm:bulletEnabled val="1"/>
        </dgm:presLayoutVars>
      </dgm:prSet>
      <dgm:spPr/>
      <dgm:t>
        <a:bodyPr/>
        <a:lstStyle/>
        <a:p>
          <a:endParaRPr lang="pt-BR"/>
        </a:p>
      </dgm:t>
    </dgm:pt>
    <dgm:pt modelId="{7E41669A-D555-4A64-8026-EA144F609861}" type="pres">
      <dgm:prSet presAssocID="{EA148A92-7AB5-4C5B-87C3-5A704F6220AF}" presName="childTextArrow" presStyleLbl="fgAccFollowNode1" presStyleIdx="4" presStyleCnt="6">
        <dgm:presLayoutVars>
          <dgm:bulletEnabled val="1"/>
        </dgm:presLayoutVars>
      </dgm:prSet>
      <dgm:spPr/>
      <dgm:t>
        <a:bodyPr/>
        <a:lstStyle/>
        <a:p>
          <a:endParaRPr lang="pt-BR"/>
        </a:p>
      </dgm:t>
    </dgm:pt>
    <dgm:pt modelId="{E92E0246-AE69-4B67-B629-6BF4AF5B120B}" type="pres">
      <dgm:prSet presAssocID="{AF7E195E-E707-4234-9C83-023BF40EEBE8}" presName="sp" presStyleCnt="0"/>
      <dgm:spPr/>
    </dgm:pt>
    <dgm:pt modelId="{B0122C9B-AFA8-4EDF-A368-B92E9ED9D1BE}" type="pres">
      <dgm:prSet presAssocID="{D4D87C8B-FE37-402F-8F76-8F6615EA0BE5}" presName="arrowAndChildren" presStyleCnt="0"/>
      <dgm:spPr/>
    </dgm:pt>
    <dgm:pt modelId="{0D8EF6F1-81D2-424C-932A-896C6D8A6D69}" type="pres">
      <dgm:prSet presAssocID="{D4D87C8B-FE37-402F-8F76-8F6615EA0BE5}" presName="parentTextArrow" presStyleLbl="node1" presStyleIdx="3" presStyleCnt="5"/>
      <dgm:spPr/>
      <dgm:t>
        <a:bodyPr/>
        <a:lstStyle/>
        <a:p>
          <a:endParaRPr lang="pt-BR"/>
        </a:p>
      </dgm:t>
    </dgm:pt>
    <dgm:pt modelId="{374A3188-580A-459E-A748-C94CA31728EB}" type="pres">
      <dgm:prSet presAssocID="{D4D87C8B-FE37-402F-8F76-8F6615EA0BE5}" presName="arrow" presStyleLbl="node1" presStyleIdx="4" presStyleCnt="5"/>
      <dgm:spPr/>
      <dgm:t>
        <a:bodyPr/>
        <a:lstStyle/>
        <a:p>
          <a:endParaRPr lang="pt-BR"/>
        </a:p>
      </dgm:t>
    </dgm:pt>
    <dgm:pt modelId="{0B38F542-1DFB-4182-B437-AF27FBD49973}" type="pres">
      <dgm:prSet presAssocID="{D4D87C8B-FE37-402F-8F76-8F6615EA0BE5}" presName="descendantArrow" presStyleCnt="0"/>
      <dgm:spPr/>
    </dgm:pt>
    <dgm:pt modelId="{CFC6830E-6338-4743-8593-53C12723A74D}" type="pres">
      <dgm:prSet presAssocID="{1B081DC6-8FE1-48BF-B3F4-5CBE2D6B88FC}" presName="childTextArrow" presStyleLbl="fgAccFollowNode1" presStyleIdx="5" presStyleCnt="6">
        <dgm:presLayoutVars>
          <dgm:bulletEnabled val="1"/>
        </dgm:presLayoutVars>
      </dgm:prSet>
      <dgm:spPr/>
      <dgm:t>
        <a:bodyPr/>
        <a:lstStyle/>
        <a:p>
          <a:endParaRPr lang="pt-BR"/>
        </a:p>
      </dgm:t>
    </dgm:pt>
  </dgm:ptLst>
  <dgm:cxnLst>
    <dgm:cxn modelId="{639D629D-ACA0-40E1-8F06-F20DD00B08AC}" srcId="{66525329-2D22-465B-8994-51647F971506}" destId="{2DFE0DE6-2853-448D-ABB9-43A5B53278D0}" srcOrd="0" destOrd="0" parTransId="{839E3A8A-B7CD-4EA6-A5BC-AFD8FAFB7B81}" sibTransId="{FAC1B39C-EE11-46FA-8938-F2C516DAE23A}"/>
    <dgm:cxn modelId="{2CD42368-F05E-44DE-8F81-1A5EB22E6CA7}" srcId="{C69A28BD-4BF6-400B-9DC6-D56B1B7C94E1}" destId="{8EAA123F-E65E-424F-BDE3-7221B7AC5B95}" srcOrd="0" destOrd="0" parTransId="{9509D9DB-28A3-4040-BA3A-396CB141CAE9}" sibTransId="{939F7B42-4DB6-4DD5-8992-DEFBD2B11DC9}"/>
    <dgm:cxn modelId="{8A06D289-0737-43F8-827D-824707D9F753}" srcId="{C6A23A74-08A4-48A1-8386-4BAA4C0B577F}" destId="{86392482-AE86-476E-8BA9-BB99FCDFFE9C}" srcOrd="3" destOrd="0" parTransId="{D0836CAE-4D88-4E31-8754-643B25370384}" sibTransId="{0D44D3CA-FFD0-474B-BB83-149DE6A92CB1}"/>
    <dgm:cxn modelId="{E3D1DBFB-F746-4E0B-AC9F-17238035C998}" type="presOf" srcId="{66525329-2D22-465B-8994-51647F971506}" destId="{BCE606D7-397B-4ADD-A08E-DA51E9A7F299}" srcOrd="0" destOrd="0" presId="urn:microsoft.com/office/officeart/2005/8/layout/process4"/>
    <dgm:cxn modelId="{C0DFD846-A9D3-48B5-8425-3CEBDEDA08CA}" srcId="{C69A28BD-4BF6-400B-9DC6-D56B1B7C94E1}" destId="{DDEEF30C-A336-467D-86CA-61F103BAE5A9}" srcOrd="1" destOrd="0" parTransId="{A68EF522-4CF4-4F32-BD19-E18E751C9E35}" sibTransId="{7C36CCFD-B86B-489C-9D2F-ACC5876DA5F7}"/>
    <dgm:cxn modelId="{374D4159-BCFA-4B5F-8026-D6E3D97A8E44}" srcId="{D4D87C8B-FE37-402F-8F76-8F6615EA0BE5}" destId="{1B081DC6-8FE1-48BF-B3F4-5CBE2D6B88FC}" srcOrd="0" destOrd="0" parTransId="{37270324-2B02-4DA7-B845-22ED3A4FE0E2}" sibTransId="{733C2C8D-B9B7-4283-8237-1EC80FAA5618}"/>
    <dgm:cxn modelId="{F8266849-24BB-4294-B415-16AEF7CC44FC}" type="presOf" srcId="{C69A28BD-4BF6-400B-9DC6-D56B1B7C94E1}" destId="{6F62A4D5-3843-477A-B440-6CDC3A9C5D82}" srcOrd="1" destOrd="0" presId="urn:microsoft.com/office/officeart/2005/8/layout/process4"/>
    <dgm:cxn modelId="{7EBEE4B8-D9FB-4330-94B7-DAEEE26B2675}" type="presOf" srcId="{C6A23A74-08A4-48A1-8386-4BAA4C0B577F}" destId="{4DB5151F-9590-46DF-BF11-3E3DD66E07C6}" srcOrd="0" destOrd="0" presId="urn:microsoft.com/office/officeart/2005/8/layout/process4"/>
    <dgm:cxn modelId="{B28C3E1F-BA99-4BC1-B8AD-0A988318E351}" type="presOf" srcId="{C69A28BD-4BF6-400B-9DC6-D56B1B7C94E1}" destId="{D0D97E22-660D-4DE0-9DBF-BA7EBBC604AC}" srcOrd="0" destOrd="0" presId="urn:microsoft.com/office/officeart/2005/8/layout/process4"/>
    <dgm:cxn modelId="{A3A31345-DD54-43F4-9F77-D20352347405}" type="presOf" srcId="{DF068617-23B1-4C12-83C1-EA0798B8C0BD}" destId="{2BB4021B-B4C9-459E-B668-2A38903D1777}" srcOrd="0" destOrd="0" presId="urn:microsoft.com/office/officeart/2005/8/layout/process4"/>
    <dgm:cxn modelId="{2DDAD222-1F4B-4D31-8E48-5C64295FF481}" type="presOf" srcId="{EC63077F-775D-433A-A3F2-BB56696C6522}" destId="{DCF69B8B-AE4A-4FF0-B26D-DC84DCA4958E}" srcOrd="0" destOrd="0" presId="urn:microsoft.com/office/officeart/2005/8/layout/process4"/>
    <dgm:cxn modelId="{A181BB75-F1B0-4B0B-A91F-15BD05375479}" type="presOf" srcId="{EA148A92-7AB5-4C5B-87C3-5A704F6220AF}" destId="{7E41669A-D555-4A64-8026-EA144F609861}" srcOrd="0" destOrd="0" presId="urn:microsoft.com/office/officeart/2005/8/layout/process4"/>
    <dgm:cxn modelId="{1A986289-929A-4256-9B9F-3A880806ECC7}" type="presOf" srcId="{2DFE0DE6-2853-448D-ABB9-43A5B53278D0}" destId="{726EBF24-7944-4208-8A00-84275805821E}" srcOrd="0" destOrd="0" presId="urn:microsoft.com/office/officeart/2005/8/layout/process4"/>
    <dgm:cxn modelId="{39C665B4-39CB-4E34-BD57-D27F8FBBBE01}" type="presOf" srcId="{DDEEF30C-A336-467D-86CA-61F103BAE5A9}" destId="{0D1A0B21-070D-4DF3-B918-C1E3052D9679}" srcOrd="0" destOrd="0" presId="urn:microsoft.com/office/officeart/2005/8/layout/process4"/>
    <dgm:cxn modelId="{9E3F9D8F-1264-4E69-944B-E6F458D825E3}" type="presOf" srcId="{1B081DC6-8FE1-48BF-B3F4-5CBE2D6B88FC}" destId="{CFC6830E-6338-4743-8593-53C12723A74D}" srcOrd="0" destOrd="0" presId="urn:microsoft.com/office/officeart/2005/8/layout/process4"/>
    <dgm:cxn modelId="{91F14333-D36C-499C-890E-E038EFC55014}" srcId="{C6A23A74-08A4-48A1-8386-4BAA4C0B577F}" destId="{DF068617-23B1-4C12-83C1-EA0798B8C0BD}" srcOrd="4" destOrd="0" parTransId="{0466C4F0-3275-441E-99AF-DF09EBBC9865}" sibTransId="{6FE73917-5FBA-43D7-8B17-127E5D80EB3A}"/>
    <dgm:cxn modelId="{00317828-E1C8-4748-AD78-82E4B7091459}" srcId="{C6A23A74-08A4-48A1-8386-4BAA4C0B577F}" destId="{66525329-2D22-465B-8994-51647F971506}" srcOrd="1" destOrd="0" parTransId="{D858CB1E-E883-4DD3-8085-16AFDB404771}" sibTransId="{C8CF3EC8-FE8C-43DB-9D63-94076F8718F5}"/>
    <dgm:cxn modelId="{689EE208-101B-4BB1-B5E6-5DAABD53C92A}" type="presOf" srcId="{86392482-AE86-476E-8BA9-BB99FCDFFE9C}" destId="{CBDE7E88-AA33-4CF6-8962-A980C77DB43B}" srcOrd="1" destOrd="0" presId="urn:microsoft.com/office/officeart/2005/8/layout/process4"/>
    <dgm:cxn modelId="{A9BB6BC3-5C20-421A-A1E1-17C4EA5E5311}" srcId="{86392482-AE86-476E-8BA9-BB99FCDFFE9C}" destId="{EC63077F-775D-433A-A3F2-BB56696C6522}" srcOrd="0" destOrd="0" parTransId="{43FFF55A-E460-4A89-A304-5D02303A2B61}" sibTransId="{C2A0C181-A359-4AA1-A019-65680BB2665E}"/>
    <dgm:cxn modelId="{2A92FC59-A6DC-456B-B465-528EBBADBBB0}" type="presOf" srcId="{66525329-2D22-465B-8994-51647F971506}" destId="{E82F3546-71C5-4F44-87BA-02D4C7CF73B7}" srcOrd="1" destOrd="0" presId="urn:microsoft.com/office/officeart/2005/8/layout/process4"/>
    <dgm:cxn modelId="{836E8C68-9FFE-4B91-8F3A-9A565336FD1E}" srcId="{C6A23A74-08A4-48A1-8386-4BAA4C0B577F}" destId="{C69A28BD-4BF6-400B-9DC6-D56B1B7C94E1}" srcOrd="2" destOrd="0" parTransId="{9A57E78D-91FC-4BF1-AB14-E14368A616B4}" sibTransId="{685DF2C5-2ED9-45C1-8750-92992711153C}"/>
    <dgm:cxn modelId="{05CA0914-5F4F-4798-A3BE-2E75D4E199F0}" type="presOf" srcId="{D4D87C8B-FE37-402F-8F76-8F6615EA0BE5}" destId="{0D8EF6F1-81D2-424C-932A-896C6D8A6D69}" srcOrd="0" destOrd="0" presId="urn:microsoft.com/office/officeart/2005/8/layout/process4"/>
    <dgm:cxn modelId="{9770B860-E0D9-4DA9-8EE7-443227757986}" srcId="{C6A23A74-08A4-48A1-8386-4BAA4C0B577F}" destId="{D4D87C8B-FE37-402F-8F76-8F6615EA0BE5}" srcOrd="0" destOrd="0" parTransId="{387F8BB8-1F1C-46C9-90F7-397E3B55E052}" sibTransId="{AF7E195E-E707-4234-9C83-023BF40EEBE8}"/>
    <dgm:cxn modelId="{2C22A602-8E68-4FB3-987A-323861D559B9}" type="presOf" srcId="{D4D87C8B-FE37-402F-8F76-8F6615EA0BE5}" destId="{374A3188-580A-459E-A748-C94CA31728EB}" srcOrd="1" destOrd="0" presId="urn:microsoft.com/office/officeart/2005/8/layout/process4"/>
    <dgm:cxn modelId="{578DF1DA-F835-4D5F-8FBF-03081B28725F}" type="presOf" srcId="{8EAA123F-E65E-424F-BDE3-7221B7AC5B95}" destId="{0A1FC188-4820-4799-92CA-C9422CDC8C18}" srcOrd="0" destOrd="0" presId="urn:microsoft.com/office/officeart/2005/8/layout/process4"/>
    <dgm:cxn modelId="{8E2A6DB2-7E30-450E-96B2-DC48ACC38EDF}" type="presOf" srcId="{86392482-AE86-476E-8BA9-BB99FCDFFE9C}" destId="{370DDE1A-ADD6-41B4-B9D6-8E7AE969F921}" srcOrd="0" destOrd="0" presId="urn:microsoft.com/office/officeart/2005/8/layout/process4"/>
    <dgm:cxn modelId="{1BFC7480-7328-4345-A6CD-AE1CF7CE0C66}" srcId="{66525329-2D22-465B-8994-51647F971506}" destId="{EA148A92-7AB5-4C5B-87C3-5A704F6220AF}" srcOrd="1" destOrd="0" parTransId="{5AEDD308-17E8-4AEF-905A-D5EB6FED4CD4}" sibTransId="{67B4C1D4-8E59-47A7-BE35-65E4061FAFED}"/>
    <dgm:cxn modelId="{605DC4EB-2A4F-411D-9B39-078E3AAF1316}" type="presParOf" srcId="{4DB5151F-9590-46DF-BF11-3E3DD66E07C6}" destId="{12393222-5787-4842-8392-5AF15C04DA31}" srcOrd="0" destOrd="0" presId="urn:microsoft.com/office/officeart/2005/8/layout/process4"/>
    <dgm:cxn modelId="{0813D648-0B61-4D8B-88D6-C8C436430147}" type="presParOf" srcId="{12393222-5787-4842-8392-5AF15C04DA31}" destId="{2BB4021B-B4C9-459E-B668-2A38903D1777}" srcOrd="0" destOrd="0" presId="urn:microsoft.com/office/officeart/2005/8/layout/process4"/>
    <dgm:cxn modelId="{10828355-2A34-44DA-B04F-10F09BFC4E85}" type="presParOf" srcId="{4DB5151F-9590-46DF-BF11-3E3DD66E07C6}" destId="{06CD5C60-262D-47A3-A5EA-E6202BE13C5E}" srcOrd="1" destOrd="0" presId="urn:microsoft.com/office/officeart/2005/8/layout/process4"/>
    <dgm:cxn modelId="{131D9387-9F28-462D-B8A5-2547299D4210}" type="presParOf" srcId="{4DB5151F-9590-46DF-BF11-3E3DD66E07C6}" destId="{F2C40917-E1E9-43FC-8C2F-28458C3A8639}" srcOrd="2" destOrd="0" presId="urn:microsoft.com/office/officeart/2005/8/layout/process4"/>
    <dgm:cxn modelId="{6D232CC2-2133-478A-9D5C-4DEFB639A1BB}" type="presParOf" srcId="{F2C40917-E1E9-43FC-8C2F-28458C3A8639}" destId="{370DDE1A-ADD6-41B4-B9D6-8E7AE969F921}" srcOrd="0" destOrd="0" presId="urn:microsoft.com/office/officeart/2005/8/layout/process4"/>
    <dgm:cxn modelId="{D976901D-87C4-4B75-BDA9-5CDFCA3F12E1}" type="presParOf" srcId="{F2C40917-E1E9-43FC-8C2F-28458C3A8639}" destId="{CBDE7E88-AA33-4CF6-8962-A980C77DB43B}" srcOrd="1" destOrd="0" presId="urn:microsoft.com/office/officeart/2005/8/layout/process4"/>
    <dgm:cxn modelId="{43960875-4F9A-4760-BE15-2DBD0A2B0957}" type="presParOf" srcId="{F2C40917-E1E9-43FC-8C2F-28458C3A8639}" destId="{52861F14-926C-4B3E-94BF-9A3B7B91EE81}" srcOrd="2" destOrd="0" presId="urn:microsoft.com/office/officeart/2005/8/layout/process4"/>
    <dgm:cxn modelId="{FDC5C6A9-9CE9-4FBC-9CAF-78446C9CDB6E}" type="presParOf" srcId="{52861F14-926C-4B3E-94BF-9A3B7B91EE81}" destId="{DCF69B8B-AE4A-4FF0-B26D-DC84DCA4958E}" srcOrd="0" destOrd="0" presId="urn:microsoft.com/office/officeart/2005/8/layout/process4"/>
    <dgm:cxn modelId="{E1F0D06B-55F1-4688-9DEC-3A636FD655B0}" type="presParOf" srcId="{4DB5151F-9590-46DF-BF11-3E3DD66E07C6}" destId="{D135B364-9251-40F5-9609-005785D9A70F}" srcOrd="3" destOrd="0" presId="urn:microsoft.com/office/officeart/2005/8/layout/process4"/>
    <dgm:cxn modelId="{57F1C9AD-4A62-41EF-832F-644F8F9EFAA6}" type="presParOf" srcId="{4DB5151F-9590-46DF-BF11-3E3DD66E07C6}" destId="{04AE713B-B3F0-4F98-A281-EB05042CE3F0}" srcOrd="4" destOrd="0" presId="urn:microsoft.com/office/officeart/2005/8/layout/process4"/>
    <dgm:cxn modelId="{8507A5E5-2A18-4E85-AFF0-E8A91CB960FA}" type="presParOf" srcId="{04AE713B-B3F0-4F98-A281-EB05042CE3F0}" destId="{D0D97E22-660D-4DE0-9DBF-BA7EBBC604AC}" srcOrd="0" destOrd="0" presId="urn:microsoft.com/office/officeart/2005/8/layout/process4"/>
    <dgm:cxn modelId="{886E96D5-5F5C-43C4-9C03-6C1E312EF740}" type="presParOf" srcId="{04AE713B-B3F0-4F98-A281-EB05042CE3F0}" destId="{6F62A4D5-3843-477A-B440-6CDC3A9C5D82}" srcOrd="1" destOrd="0" presId="urn:microsoft.com/office/officeart/2005/8/layout/process4"/>
    <dgm:cxn modelId="{D9C48B93-0126-45A4-A324-AE70704E027E}" type="presParOf" srcId="{04AE713B-B3F0-4F98-A281-EB05042CE3F0}" destId="{2B47974C-3201-4FB4-80F6-2472CE60A219}" srcOrd="2" destOrd="0" presId="urn:microsoft.com/office/officeart/2005/8/layout/process4"/>
    <dgm:cxn modelId="{A6EFAFFE-F603-4CF0-8627-8E1ED20C4D8B}" type="presParOf" srcId="{2B47974C-3201-4FB4-80F6-2472CE60A219}" destId="{0A1FC188-4820-4799-92CA-C9422CDC8C18}" srcOrd="0" destOrd="0" presId="urn:microsoft.com/office/officeart/2005/8/layout/process4"/>
    <dgm:cxn modelId="{4BC513DC-D8D4-43E6-AF8A-59FEA42AD074}" type="presParOf" srcId="{2B47974C-3201-4FB4-80F6-2472CE60A219}" destId="{0D1A0B21-070D-4DF3-B918-C1E3052D9679}" srcOrd="1" destOrd="0" presId="urn:microsoft.com/office/officeart/2005/8/layout/process4"/>
    <dgm:cxn modelId="{6339CD5F-1E8F-48C4-8854-B41BF0EF5886}" type="presParOf" srcId="{4DB5151F-9590-46DF-BF11-3E3DD66E07C6}" destId="{E7578AEB-BF3B-40CC-A25C-F9EAE528BB68}" srcOrd="5" destOrd="0" presId="urn:microsoft.com/office/officeart/2005/8/layout/process4"/>
    <dgm:cxn modelId="{3461E4D2-912B-4172-8ECC-1C642B990DED}" type="presParOf" srcId="{4DB5151F-9590-46DF-BF11-3E3DD66E07C6}" destId="{6D1CEDAA-7DBD-4E2D-888F-AD98A244F220}" srcOrd="6" destOrd="0" presId="urn:microsoft.com/office/officeart/2005/8/layout/process4"/>
    <dgm:cxn modelId="{FB1478AA-1583-441F-B1A3-C5CE12FC9849}" type="presParOf" srcId="{6D1CEDAA-7DBD-4E2D-888F-AD98A244F220}" destId="{BCE606D7-397B-4ADD-A08E-DA51E9A7F299}" srcOrd="0" destOrd="0" presId="urn:microsoft.com/office/officeart/2005/8/layout/process4"/>
    <dgm:cxn modelId="{377E91A7-CE50-4F06-BCA2-735EB902FD49}" type="presParOf" srcId="{6D1CEDAA-7DBD-4E2D-888F-AD98A244F220}" destId="{E82F3546-71C5-4F44-87BA-02D4C7CF73B7}" srcOrd="1" destOrd="0" presId="urn:microsoft.com/office/officeart/2005/8/layout/process4"/>
    <dgm:cxn modelId="{FD660595-0F57-48D7-A41F-CA8B0078D2B3}" type="presParOf" srcId="{6D1CEDAA-7DBD-4E2D-888F-AD98A244F220}" destId="{C8BE2EB6-8346-4A5E-B5E9-D42B5768BCDD}" srcOrd="2" destOrd="0" presId="urn:microsoft.com/office/officeart/2005/8/layout/process4"/>
    <dgm:cxn modelId="{BD78F983-6F76-4ED3-B853-C16243BB8F0F}" type="presParOf" srcId="{C8BE2EB6-8346-4A5E-B5E9-D42B5768BCDD}" destId="{726EBF24-7944-4208-8A00-84275805821E}" srcOrd="0" destOrd="0" presId="urn:microsoft.com/office/officeart/2005/8/layout/process4"/>
    <dgm:cxn modelId="{01816A5B-DC7D-4C53-9F7F-19571DDEC8CC}" type="presParOf" srcId="{C8BE2EB6-8346-4A5E-B5E9-D42B5768BCDD}" destId="{7E41669A-D555-4A64-8026-EA144F609861}" srcOrd="1" destOrd="0" presId="urn:microsoft.com/office/officeart/2005/8/layout/process4"/>
    <dgm:cxn modelId="{FA2876C1-9595-464B-BAA8-B1F2B290C53E}" type="presParOf" srcId="{4DB5151F-9590-46DF-BF11-3E3DD66E07C6}" destId="{E92E0246-AE69-4B67-B629-6BF4AF5B120B}" srcOrd="7" destOrd="0" presId="urn:microsoft.com/office/officeart/2005/8/layout/process4"/>
    <dgm:cxn modelId="{A2248A7D-4116-43AF-9D0F-D65AAA974EA6}" type="presParOf" srcId="{4DB5151F-9590-46DF-BF11-3E3DD66E07C6}" destId="{B0122C9B-AFA8-4EDF-A368-B92E9ED9D1BE}" srcOrd="8" destOrd="0" presId="urn:microsoft.com/office/officeart/2005/8/layout/process4"/>
    <dgm:cxn modelId="{1311AED2-2922-4734-96F0-8CEFA378E29F}" type="presParOf" srcId="{B0122C9B-AFA8-4EDF-A368-B92E9ED9D1BE}" destId="{0D8EF6F1-81D2-424C-932A-896C6D8A6D69}" srcOrd="0" destOrd="0" presId="urn:microsoft.com/office/officeart/2005/8/layout/process4"/>
    <dgm:cxn modelId="{ABE99D9F-0654-454E-B0EF-9FE53009BAA7}" type="presParOf" srcId="{B0122C9B-AFA8-4EDF-A368-B92E9ED9D1BE}" destId="{374A3188-580A-459E-A748-C94CA31728EB}" srcOrd="1" destOrd="0" presId="urn:microsoft.com/office/officeart/2005/8/layout/process4"/>
    <dgm:cxn modelId="{D04E1CFD-E548-4245-B436-261BB62EE9C1}" type="presParOf" srcId="{B0122C9B-AFA8-4EDF-A368-B92E9ED9D1BE}" destId="{0B38F542-1DFB-4182-B437-AF27FBD49973}" srcOrd="2" destOrd="0" presId="urn:microsoft.com/office/officeart/2005/8/layout/process4"/>
    <dgm:cxn modelId="{45180311-29E6-4D44-A2A7-AEC12E1ED88F}" type="presParOf" srcId="{0B38F542-1DFB-4182-B437-AF27FBD49973}" destId="{CFC6830E-6338-4743-8593-53C12723A74D}" srcOrd="0" destOrd="0" presId="urn:microsoft.com/office/officeart/2005/8/layout/process4"/>
  </dgm:cxnLst>
  <dgm:bg/>
  <dgm:whole/>
</dgm:dataModel>
</file>

<file path=ppt/diagrams/data5.xml><?xml version="1.0" encoding="utf-8"?>
<dgm:dataModel xmlns:dgm="http://schemas.openxmlformats.org/drawingml/2006/diagram" xmlns:a="http://schemas.openxmlformats.org/drawingml/2006/main">
  <dgm:ptLst>
    <dgm:pt modelId="{0FCF38C2-DC0A-43B4-AAF2-EAF31B2BB4CA}" type="doc">
      <dgm:prSet loTypeId="urn:microsoft.com/office/officeart/2005/8/layout/default#2" loCatId="list" qsTypeId="urn:microsoft.com/office/officeart/2005/8/quickstyle/simple1" qsCatId="simple" csTypeId="urn:microsoft.com/office/officeart/2005/8/colors/colorful5" csCatId="colorful" phldr="1"/>
      <dgm:spPr/>
      <dgm:t>
        <a:bodyPr/>
        <a:lstStyle/>
        <a:p>
          <a:endParaRPr lang="pt-BR"/>
        </a:p>
      </dgm:t>
    </dgm:pt>
    <dgm:pt modelId="{865A640E-D02E-4FB9-B691-4E68D0768B24}">
      <dgm:prSet phldrT="[Texto]"/>
      <dgm:spPr/>
      <dgm:t>
        <a:bodyPr/>
        <a:lstStyle/>
        <a:p>
          <a:r>
            <a:rPr lang="pt-PT" dirty="0"/>
            <a:t>Crianças em quem leucomalácia periventricular cística não é mais aparente em torno de 36 semanas PMA</a:t>
          </a:r>
          <a:endParaRPr lang="pt-BR" dirty="0"/>
        </a:p>
      </dgm:t>
    </dgm:pt>
    <dgm:pt modelId="{0322C124-4E24-4F54-9ACA-9AD47A38B5D5}" type="parTrans" cxnId="{C4B26CCA-1AF3-427B-AB39-DA1EA0FF4526}">
      <dgm:prSet/>
      <dgm:spPr/>
      <dgm:t>
        <a:bodyPr/>
        <a:lstStyle/>
        <a:p>
          <a:endParaRPr lang="pt-BR"/>
        </a:p>
      </dgm:t>
    </dgm:pt>
    <dgm:pt modelId="{A116060A-A4C1-4204-A8B1-87BCF82F18B5}" type="sibTrans" cxnId="{C4B26CCA-1AF3-427B-AB39-DA1EA0FF4526}">
      <dgm:prSet/>
      <dgm:spPr/>
      <dgm:t>
        <a:bodyPr/>
        <a:lstStyle/>
        <a:p>
          <a:endParaRPr lang="pt-BR"/>
        </a:p>
      </dgm:t>
    </dgm:pt>
    <dgm:pt modelId="{C616F838-A334-4B1D-8312-A6E54AD669F8}" type="pres">
      <dgm:prSet presAssocID="{0FCF38C2-DC0A-43B4-AAF2-EAF31B2BB4CA}" presName="diagram" presStyleCnt="0">
        <dgm:presLayoutVars>
          <dgm:dir/>
          <dgm:resizeHandles val="exact"/>
        </dgm:presLayoutVars>
      </dgm:prSet>
      <dgm:spPr/>
      <dgm:t>
        <a:bodyPr/>
        <a:lstStyle/>
        <a:p>
          <a:endParaRPr lang="pt-BR"/>
        </a:p>
      </dgm:t>
    </dgm:pt>
    <dgm:pt modelId="{FA456B04-3330-43CF-A8F2-F12651984B1C}" type="pres">
      <dgm:prSet presAssocID="{865A640E-D02E-4FB9-B691-4E68D0768B24}" presName="node" presStyleLbl="node1" presStyleIdx="0" presStyleCnt="1" custScaleX="83248" custScaleY="80933">
        <dgm:presLayoutVars>
          <dgm:bulletEnabled val="1"/>
        </dgm:presLayoutVars>
      </dgm:prSet>
      <dgm:spPr/>
      <dgm:t>
        <a:bodyPr/>
        <a:lstStyle/>
        <a:p>
          <a:endParaRPr lang="pt-BR"/>
        </a:p>
      </dgm:t>
    </dgm:pt>
  </dgm:ptLst>
  <dgm:cxnLst>
    <dgm:cxn modelId="{C4B26CCA-1AF3-427B-AB39-DA1EA0FF4526}" srcId="{0FCF38C2-DC0A-43B4-AAF2-EAF31B2BB4CA}" destId="{865A640E-D02E-4FB9-B691-4E68D0768B24}" srcOrd="0" destOrd="0" parTransId="{0322C124-4E24-4F54-9ACA-9AD47A38B5D5}" sibTransId="{A116060A-A4C1-4204-A8B1-87BCF82F18B5}"/>
    <dgm:cxn modelId="{12CA31BF-5037-4CF5-8E12-E7A8CD3BCE9F}" type="presOf" srcId="{865A640E-D02E-4FB9-B691-4E68D0768B24}" destId="{FA456B04-3330-43CF-A8F2-F12651984B1C}" srcOrd="0" destOrd="0" presId="urn:microsoft.com/office/officeart/2005/8/layout/default#2"/>
    <dgm:cxn modelId="{161D2CF6-7278-402F-9347-DCDF76E6F3BC}" type="presOf" srcId="{0FCF38C2-DC0A-43B4-AAF2-EAF31B2BB4CA}" destId="{C616F838-A334-4B1D-8312-A6E54AD669F8}" srcOrd="0" destOrd="0" presId="urn:microsoft.com/office/officeart/2005/8/layout/default#2"/>
    <dgm:cxn modelId="{8F0ECB91-0BC4-4ED2-913D-12CCEE11C11A}" type="presParOf" srcId="{C616F838-A334-4B1D-8312-A6E54AD669F8}" destId="{FA456B04-3330-43CF-A8F2-F12651984B1C}" srcOrd="0" destOrd="0" presId="urn:microsoft.com/office/officeart/2005/8/layout/default#2"/>
  </dgm:cxnLst>
  <dgm:bg/>
  <dgm:whole/>
</dgm:dataModel>
</file>

<file path=ppt/diagrams/data6.xml><?xml version="1.0" encoding="utf-8"?>
<dgm:dataModel xmlns:dgm="http://schemas.openxmlformats.org/drawingml/2006/diagram" xmlns:a="http://schemas.openxmlformats.org/drawingml/2006/main">
  <dgm:ptLst>
    <dgm:pt modelId="{289E1E90-5081-48F0-BD01-19CAE0FB4595}" type="doc">
      <dgm:prSet loTypeId="urn:microsoft.com/office/officeart/2005/8/layout/default#3" loCatId="list" qsTypeId="urn:microsoft.com/office/officeart/2005/8/quickstyle/simple1" qsCatId="simple" csTypeId="urn:microsoft.com/office/officeart/2005/8/colors/accent1_2" csCatId="accent1" phldr="1"/>
      <dgm:spPr/>
      <dgm:t>
        <a:bodyPr/>
        <a:lstStyle/>
        <a:p>
          <a:endParaRPr lang="pt-BR"/>
        </a:p>
      </dgm:t>
    </dgm:pt>
    <dgm:pt modelId="{E1D1A1F8-93CB-4458-A72D-C4DA80D21911}">
      <dgm:prSet phldrT="[Texto]"/>
      <dgm:spPr/>
      <dgm:t>
        <a:bodyPr/>
        <a:lstStyle/>
        <a:p>
          <a:r>
            <a:rPr lang="pt-PT" dirty="0"/>
            <a:t>Crianças em que LPVpersistente em 36 semanas PMA ou de aparecimento tardio</a:t>
          </a:r>
          <a:endParaRPr lang="pt-BR" dirty="0"/>
        </a:p>
      </dgm:t>
    </dgm:pt>
    <dgm:pt modelId="{FEB7D12E-12E0-4CB0-8BB3-BB7602412B73}" type="parTrans" cxnId="{2AD8DF65-DC33-41EC-AE18-82484037D136}">
      <dgm:prSet/>
      <dgm:spPr/>
      <dgm:t>
        <a:bodyPr/>
        <a:lstStyle/>
        <a:p>
          <a:endParaRPr lang="pt-BR"/>
        </a:p>
      </dgm:t>
    </dgm:pt>
    <dgm:pt modelId="{C25C5CD0-7D08-4D38-AACD-AA771318CF92}" type="sibTrans" cxnId="{2AD8DF65-DC33-41EC-AE18-82484037D136}">
      <dgm:prSet/>
      <dgm:spPr/>
      <dgm:t>
        <a:bodyPr/>
        <a:lstStyle/>
        <a:p>
          <a:endParaRPr lang="pt-BR"/>
        </a:p>
      </dgm:t>
    </dgm:pt>
    <dgm:pt modelId="{7AEA3164-99E2-40B0-92F9-E254F9885E28}" type="pres">
      <dgm:prSet presAssocID="{289E1E90-5081-48F0-BD01-19CAE0FB4595}" presName="diagram" presStyleCnt="0">
        <dgm:presLayoutVars>
          <dgm:dir/>
          <dgm:resizeHandles val="exact"/>
        </dgm:presLayoutVars>
      </dgm:prSet>
      <dgm:spPr/>
      <dgm:t>
        <a:bodyPr/>
        <a:lstStyle/>
        <a:p>
          <a:endParaRPr lang="pt-BR"/>
        </a:p>
      </dgm:t>
    </dgm:pt>
    <dgm:pt modelId="{22E537EB-A4AB-4B7E-8A02-012D05878EB1}" type="pres">
      <dgm:prSet presAssocID="{E1D1A1F8-93CB-4458-A72D-C4DA80D21911}" presName="node" presStyleLbl="node1" presStyleIdx="0" presStyleCnt="1" custScaleX="75448" custScaleY="82212">
        <dgm:presLayoutVars>
          <dgm:bulletEnabled val="1"/>
        </dgm:presLayoutVars>
      </dgm:prSet>
      <dgm:spPr/>
      <dgm:t>
        <a:bodyPr/>
        <a:lstStyle/>
        <a:p>
          <a:endParaRPr lang="pt-BR"/>
        </a:p>
      </dgm:t>
    </dgm:pt>
  </dgm:ptLst>
  <dgm:cxnLst>
    <dgm:cxn modelId="{7A52A4FB-A3F5-4152-B573-B8C228AF7EB7}" type="presOf" srcId="{E1D1A1F8-93CB-4458-A72D-C4DA80D21911}" destId="{22E537EB-A4AB-4B7E-8A02-012D05878EB1}" srcOrd="0" destOrd="0" presId="urn:microsoft.com/office/officeart/2005/8/layout/default#3"/>
    <dgm:cxn modelId="{2AD8DF65-DC33-41EC-AE18-82484037D136}" srcId="{289E1E90-5081-48F0-BD01-19CAE0FB4595}" destId="{E1D1A1F8-93CB-4458-A72D-C4DA80D21911}" srcOrd="0" destOrd="0" parTransId="{FEB7D12E-12E0-4CB0-8BB3-BB7602412B73}" sibTransId="{C25C5CD0-7D08-4D38-AACD-AA771318CF92}"/>
    <dgm:cxn modelId="{E274B862-AD21-40E7-A6B7-15E3BE7F4BA7}" type="presOf" srcId="{289E1E90-5081-48F0-BD01-19CAE0FB4595}" destId="{7AEA3164-99E2-40B0-92F9-E254F9885E28}" srcOrd="0" destOrd="0" presId="urn:microsoft.com/office/officeart/2005/8/layout/default#3"/>
    <dgm:cxn modelId="{FE5FB3A2-980E-45B5-8A42-DD5F01678632}" type="presParOf" srcId="{7AEA3164-99E2-40B0-92F9-E254F9885E28}" destId="{22E537EB-A4AB-4B7E-8A02-012D05878EB1}" srcOrd="0" destOrd="0" presId="urn:microsoft.com/office/officeart/2005/8/layout/default#3"/>
  </dgm:cxnLst>
  <dgm:bg/>
  <dgm:whole/>
</dgm:dataModel>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3">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DA20ECF-26C5-41B9-A868-911C23B4B164}" type="datetimeFigureOut">
              <a:rPr lang="pt-BR"/>
              <a:pPr>
                <a:defRPr/>
              </a:pPr>
              <a:t>13/05/2018</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7596D82-ED38-4D4E-9D1C-0E6950E45BBF}"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14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A LPV consiste em infarto isquêmico na área da substância branca cerebral adjacente aos ventrículos laterais, ocorrendo comumente em prematuros com menos de 35 semanas de gestação.</a:t>
            </a:r>
          </a:p>
          <a:p>
            <a:pPr eaLnBrk="1" hangingPunct="1">
              <a:spcBef>
                <a:spcPct val="0"/>
              </a:spcBef>
            </a:pPr>
            <a:endParaRPr lang="pt-BR" smtClean="0"/>
          </a:p>
        </p:txBody>
      </p:sp>
      <p:sp>
        <p:nvSpPr>
          <p:cNvPr id="61444" name="Espaço Reservado para Número de Slide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F6CF72BF-8738-419C-B894-CA01A807B089}" type="slidenum">
              <a:rPr lang="pt-BR" sz="1200">
                <a:latin typeface="Calibri" pitchFamily="34" charset="0"/>
              </a:rPr>
              <a:pPr algn="r"/>
              <a:t>3</a:t>
            </a:fld>
            <a:endParaRPr lang="pt-BR"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24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BR" smtClean="0"/>
              <a:t>CA: idade cronológica</a:t>
            </a:r>
          </a:p>
          <a:p>
            <a:pPr eaLnBrk="1" hangingPunct="1">
              <a:spcBef>
                <a:spcPct val="0"/>
              </a:spcBef>
            </a:pPr>
            <a:r>
              <a:rPr lang="pt-BR" smtClean="0"/>
              <a:t>PMA: idade pós-menstrual (DUM)</a:t>
            </a:r>
          </a:p>
        </p:txBody>
      </p:sp>
      <p:sp>
        <p:nvSpPr>
          <p:cNvPr id="35844"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CB08E78-01A3-4101-9DC1-DA5D5E799DFC}" type="slidenum">
              <a:rPr lang="pt-BR" smtClean="0"/>
              <a:pPr fontAlgn="base">
                <a:spcBef>
                  <a:spcPct val="0"/>
                </a:spcBef>
                <a:spcAft>
                  <a:spcPct val="0"/>
                </a:spcAft>
                <a:defRPr/>
              </a:pPr>
              <a:t>11</a:t>
            </a:fld>
            <a:endParaRPr lang="pt-B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34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6868"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6FE9463-A78B-42E5-9992-C03385592D85}" type="slidenum">
              <a:rPr lang="pt-BR" smtClean="0"/>
              <a:pPr fontAlgn="base">
                <a:spcBef>
                  <a:spcPct val="0"/>
                </a:spcBef>
                <a:spcAft>
                  <a:spcPct val="0"/>
                </a:spcAft>
                <a:defRPr/>
              </a:pPr>
              <a:t>14</a:t>
            </a:fld>
            <a:endParaRPr lang="pt-B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451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pt-PT" smtClean="0"/>
              <a:t>Este estudo tem uma potencial implicação política para os cronogramas de imagem craniana de vigilância dada a importância prognóstica do desaparecimento da leucomalácia periventricular cística NDI</a:t>
            </a:r>
            <a:endParaRPr lang="pt-BR" smtClean="0"/>
          </a:p>
        </p:txBody>
      </p:sp>
      <p:sp>
        <p:nvSpPr>
          <p:cNvPr id="3789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A3A0B70-D599-4F7E-BA9B-483E8BDCCCB6}" type="slidenum">
              <a:rPr lang="pt-BR" smtClean="0"/>
              <a:pPr fontAlgn="base">
                <a:spcBef>
                  <a:spcPct val="0"/>
                </a:spcBef>
                <a:spcAft>
                  <a:spcPct val="0"/>
                </a:spcAft>
                <a:defRPr/>
              </a:pPr>
              <a:t>22</a:t>
            </a:fld>
            <a:endParaRPr lang="pt-B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553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marL="171450" indent="-171450" eaLnBrk="1" hangingPunct="1">
              <a:spcBef>
                <a:spcPct val="0"/>
              </a:spcBef>
              <a:buFontTx/>
              <a:buChar char="-"/>
            </a:pPr>
            <a:endParaRPr lang="pt-BR" smtClean="0"/>
          </a:p>
        </p:txBody>
      </p:sp>
      <p:sp>
        <p:nvSpPr>
          <p:cNvPr id="38916"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50F2FA7-4B8C-4293-AF06-4EC3BA2FCA07}" type="slidenum">
              <a:rPr lang="pt-BR" smtClean="0"/>
              <a:pPr fontAlgn="base">
                <a:spcBef>
                  <a:spcPct val="0"/>
                </a:spcBef>
                <a:spcAft>
                  <a:spcPct val="0"/>
                </a:spcAft>
                <a:defRPr/>
              </a:pPr>
              <a:t>24</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2">
        <a:schemeClr val="bg2"/>
      </p:bgRef>
    </p:bg>
    <p:spTree>
      <p:nvGrpSpPr>
        <p:cNvPr id="1" name=""/>
        <p:cNvGrpSpPr/>
        <p:nvPr/>
      </p:nvGrpSpPr>
      <p:grpSpPr>
        <a:xfrm>
          <a:off x="0" y="0"/>
          <a:ext cx="0" cy="0"/>
          <a:chOff x="0" y="0"/>
          <a:chExt cx="0" cy="0"/>
        </a:xfrm>
      </p:grpSpPr>
      <p:grpSp>
        <p:nvGrpSpPr>
          <p:cNvPr id="4" name="Rectangle 15"/>
          <p:cNvGrpSpPr>
            <a:grpSpLocks/>
          </p:cNvGrpSpPr>
          <p:nvPr/>
        </p:nvGrpSpPr>
        <p:grpSpPr bwMode="auto">
          <a:xfrm>
            <a:off x="-6350" y="-6350"/>
            <a:ext cx="12204700" cy="6870700"/>
            <a:chOff x="-4" y="-4"/>
            <a:chExt cx="7688" cy="4328"/>
          </a:xfrm>
        </p:grpSpPr>
        <p:pic>
          <p:nvPicPr>
            <p:cNvPr id="5" name="Rectangle 15"/>
            <p:cNvPicPr>
              <a:picLocks noChangeArrowheads="1"/>
            </p:cNvPicPr>
            <p:nvPr/>
          </p:nvPicPr>
          <p:blipFill>
            <a:blip r:embed="rId2"/>
            <a:srcRect/>
            <a:stretch>
              <a:fillRect/>
            </a:stretch>
          </p:blipFill>
          <p:spPr bwMode="auto">
            <a:xfrm>
              <a:off x="-4" y="-4"/>
              <a:ext cx="7688" cy="4328"/>
            </a:xfrm>
            <a:prstGeom prst="rect">
              <a:avLst/>
            </a:prstGeom>
            <a:noFill/>
            <a:ln w="9525">
              <a:noFill/>
              <a:miter lim="800000"/>
              <a:headEnd/>
              <a:tailEnd/>
            </a:ln>
          </p:spPr>
        </p:pic>
        <p:sp>
          <p:nvSpPr>
            <p:cNvPr id="6" name="Text Box 3"/>
            <p:cNvSpPr txBox="1">
              <a:spLocks noChangeArrowheads="1"/>
            </p:cNvSpPr>
            <p:nvPr/>
          </p:nvSpPr>
          <p:spPr bwMode="auto">
            <a:xfrm>
              <a:off x="0" y="0"/>
              <a:ext cx="7680" cy="4320"/>
            </a:xfrm>
            <a:prstGeom prst="rect">
              <a:avLst/>
            </a:prstGeom>
            <a:noFill/>
            <a:ln w="9525">
              <a:noFill/>
              <a:miter lim="800000"/>
              <a:headEnd/>
              <a:tailEnd/>
            </a:ln>
          </p:spPr>
          <p:txBody>
            <a:bodyPr/>
            <a:lstStyle/>
            <a:p>
              <a:pPr>
                <a:defRPr/>
              </a:pPr>
              <a:endParaRPr lang="pt-BR"/>
            </a:p>
          </p:txBody>
        </p:sp>
      </p:grpSp>
      <p:sp>
        <p:nvSpPr>
          <p:cNvPr id="7"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 name="Rectangle 10"/>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9" name="Rectangle 14"/>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3"/>
          <p:cNvGrpSpPr>
            <a:grpSpLocks/>
          </p:cNvGrpSpPr>
          <p:nvPr/>
        </p:nvGrpSpPr>
        <p:grpSpPr bwMode="auto">
          <a:xfrm>
            <a:off x="5249863" y="1268413"/>
            <a:ext cx="1692275" cy="644525"/>
            <a:chOff x="5318306" y="1386268"/>
            <a:chExt cx="1567331" cy="645295"/>
          </a:xfrm>
        </p:grpSpPr>
        <p:cxnSp>
          <p:nvCxnSpPr>
            <p:cNvPr id="11" name="Straight Connector 16"/>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2" name="Straight Connector 17"/>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a:t>Clique para editar o estilo do subtítulo mestre</a:t>
            </a:r>
            <a:endParaRPr lang="en-US" dirty="0"/>
          </a:p>
        </p:txBody>
      </p:sp>
      <p:sp>
        <p:nvSpPr>
          <p:cNvPr id="14" name="Date Placeholder 19"/>
          <p:cNvSpPr>
            <a:spLocks noGrp="1"/>
          </p:cNvSpPr>
          <p:nvPr>
            <p:ph type="dt" sz="half" idx="10"/>
          </p:nvPr>
        </p:nvSpPr>
        <p:spPr>
          <a:xfrm>
            <a:off x="5318125" y="1341438"/>
            <a:ext cx="1555750" cy="527050"/>
          </a:xfrm>
        </p:spPr>
        <p:txBody>
          <a:bodyPr/>
          <a:lstStyle>
            <a:lvl1pPr algn="ctr">
              <a:defRPr sz="1300" spc="0" baseline="0">
                <a:solidFill>
                  <a:schemeClr val="tx1"/>
                </a:solidFill>
                <a:latin typeface="+mn-lt"/>
              </a:defRPr>
            </a:lvl1pPr>
          </a:lstStyle>
          <a:p>
            <a:pPr>
              <a:defRPr/>
            </a:pPr>
            <a:fld id="{1CB5CDF8-2DC7-4B70-AA58-1454B465CA6B}" type="datetimeFigureOut">
              <a:rPr lang="en-US"/>
              <a:pPr>
                <a:defRPr/>
              </a:pPr>
              <a:t>5/13/2018</a:t>
            </a:fld>
            <a:endParaRPr lang="en-US"/>
          </a:p>
        </p:txBody>
      </p:sp>
      <p:sp>
        <p:nvSpPr>
          <p:cNvPr id="15" name="Footer Placeholder 20"/>
          <p:cNvSpPr>
            <a:spLocks noGrp="1"/>
          </p:cNvSpPr>
          <p:nvPr>
            <p:ph type="ftr" sz="quarter" idx="11"/>
          </p:nvPr>
        </p:nvSpPr>
        <p:spPr>
          <a:xfrm>
            <a:off x="1454150" y="5211763"/>
            <a:ext cx="5905500" cy="228600"/>
          </a:xfrm>
        </p:spPr>
        <p:txBody>
          <a:bodyPr/>
          <a:lstStyle>
            <a:lvl1pPr algn="l">
              <a:defRPr>
                <a:solidFill>
                  <a:schemeClr val="tx1">
                    <a:lumMod val="75000"/>
                    <a:lumOff val="25000"/>
                  </a:schemeClr>
                </a:solidFill>
              </a:defRPr>
            </a:lvl1pPr>
          </a:lstStyle>
          <a:p>
            <a:pPr>
              <a:defRPr/>
            </a:pPr>
            <a:endParaRPr lang="en-US"/>
          </a:p>
        </p:txBody>
      </p:sp>
      <p:sp>
        <p:nvSpPr>
          <p:cNvPr id="16" name="Slide Number Placeholder 21"/>
          <p:cNvSpPr>
            <a:spLocks noGrp="1"/>
          </p:cNvSpPr>
          <p:nvPr>
            <p:ph type="sldNum" sz="quarter" idx="12"/>
          </p:nvPr>
        </p:nvSpPr>
        <p:spPr>
          <a:xfrm>
            <a:off x="8607425" y="5211763"/>
            <a:ext cx="2111375" cy="228600"/>
          </a:xfrm>
        </p:spPr>
        <p:txBody>
          <a:bodyPr/>
          <a:lstStyle>
            <a:lvl1pPr>
              <a:defRPr>
                <a:solidFill>
                  <a:schemeClr val="tx1">
                    <a:lumMod val="75000"/>
                    <a:lumOff val="25000"/>
                  </a:schemeClr>
                </a:solidFill>
              </a:defRPr>
            </a:lvl1pPr>
          </a:lstStyle>
          <a:p>
            <a:pPr>
              <a:defRPr/>
            </a:pPr>
            <a:fld id="{E39E3CF8-FB24-4B86-AB89-09B4FBF0A661}"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A0758CF-F195-482F-AC6B-0E73EEDE3138}" type="datetimeFigureOut">
              <a:rPr lang="en-US"/>
              <a:pPr>
                <a:defRPr/>
              </a:pPr>
              <a:t>5/13/2018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56DC0F8-49EB-47E5-9F2D-F2DE351CAF59}"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2">
        <a:schemeClr val="bg2"/>
      </p:bgRef>
    </p:bg>
    <p:spTree>
      <p:nvGrpSpPr>
        <p:cNvPr id="1" name=""/>
        <p:cNvGrpSpPr/>
        <p:nvPr/>
      </p:nvGrpSpPr>
      <p:grpSpPr>
        <a:xfrm>
          <a:off x="0" y="0"/>
          <a:ext cx="0" cy="0"/>
          <a:chOff x="0" y="0"/>
          <a:chExt cx="0" cy="0"/>
        </a:xfrm>
      </p:grpSpPr>
      <p:grpSp>
        <p:nvGrpSpPr>
          <p:cNvPr id="4" name="Rectangle 21"/>
          <p:cNvGrpSpPr>
            <a:grpSpLocks/>
          </p:cNvGrpSpPr>
          <p:nvPr/>
        </p:nvGrpSpPr>
        <p:grpSpPr bwMode="auto">
          <a:xfrm>
            <a:off x="-6350" y="-6350"/>
            <a:ext cx="12204700" cy="6870700"/>
            <a:chOff x="-4" y="-4"/>
            <a:chExt cx="7688" cy="4328"/>
          </a:xfrm>
        </p:grpSpPr>
        <p:pic>
          <p:nvPicPr>
            <p:cNvPr id="5" name="Rectangle 21"/>
            <p:cNvPicPr>
              <a:picLocks noChangeArrowheads="1"/>
            </p:cNvPicPr>
            <p:nvPr/>
          </p:nvPicPr>
          <p:blipFill>
            <a:blip r:embed="rId2"/>
            <a:srcRect/>
            <a:stretch>
              <a:fillRect/>
            </a:stretch>
          </p:blipFill>
          <p:spPr bwMode="auto">
            <a:xfrm>
              <a:off x="-4" y="-4"/>
              <a:ext cx="7688" cy="4328"/>
            </a:xfrm>
            <a:prstGeom prst="rect">
              <a:avLst/>
            </a:prstGeom>
            <a:noFill/>
            <a:ln w="9525">
              <a:noFill/>
              <a:miter lim="800000"/>
              <a:headEnd/>
              <a:tailEnd/>
            </a:ln>
          </p:spPr>
        </p:pic>
        <p:sp>
          <p:nvSpPr>
            <p:cNvPr id="6" name="Text Box 3"/>
            <p:cNvSpPr txBox="1">
              <a:spLocks noChangeArrowheads="1"/>
            </p:cNvSpPr>
            <p:nvPr/>
          </p:nvSpPr>
          <p:spPr bwMode="auto">
            <a:xfrm>
              <a:off x="0" y="0"/>
              <a:ext cx="7680" cy="4320"/>
            </a:xfrm>
            <a:prstGeom prst="rect">
              <a:avLst/>
            </a:prstGeom>
            <a:noFill/>
            <a:ln w="9525">
              <a:noFill/>
              <a:miter lim="800000"/>
              <a:headEnd/>
              <a:tailEnd/>
            </a:ln>
          </p:spPr>
          <p:txBody>
            <a:bodyPr/>
            <a:lstStyle/>
            <a:p>
              <a:pPr>
                <a:defRPr/>
              </a:pPr>
              <a:endParaRPr lang="pt-BR"/>
            </a:p>
          </p:txBody>
        </p:sp>
      </p:grpSp>
      <p:sp>
        <p:nvSpPr>
          <p:cNvPr id="7"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8" name="Rectangle 23"/>
          <p:cNvSpPr/>
          <p:nvPr/>
        </p:nvSpPr>
        <p:spPr>
          <a:xfrm>
            <a:off x="1447800" y="1411288"/>
            <a:ext cx="9296400" cy="4035425"/>
          </a:xfrm>
          <a:prstGeom prst="rect">
            <a:avLst/>
          </a:prstGeom>
          <a:noFill/>
          <a:ln w="6350" cap="sq" cmpd="sng" algn="ctr">
            <a:solidFill>
              <a:schemeClr val="tx1">
                <a:lumMod val="75000"/>
                <a:lumOff val="25000"/>
              </a:schemeClr>
            </a:solidFill>
            <a:prstDash val="solid"/>
            <a:miter lim="800000"/>
          </a:ln>
          <a:effectLst/>
        </p:spPr>
      </p:sp>
      <p:sp>
        <p:nvSpPr>
          <p:cNvPr id="9" name="Rectangle 29"/>
          <p:cNvSpPr/>
          <p:nvPr/>
        </p:nvSpPr>
        <p:spPr>
          <a:xfrm>
            <a:off x="5135563" y="1268413"/>
            <a:ext cx="1920875" cy="7302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30"/>
          <p:cNvGrpSpPr>
            <a:grpSpLocks/>
          </p:cNvGrpSpPr>
          <p:nvPr/>
        </p:nvGrpSpPr>
        <p:grpSpPr bwMode="auto">
          <a:xfrm>
            <a:off x="5249863" y="1268413"/>
            <a:ext cx="1692275" cy="644525"/>
            <a:chOff x="5318306" y="1386268"/>
            <a:chExt cx="1567331" cy="645295"/>
          </a:xfrm>
        </p:grpSpPr>
        <p:cxnSp>
          <p:nvCxnSpPr>
            <p:cNvPr id="11" name="Straight Connector 31"/>
            <p:cNvCxnSpPr/>
            <p:nvPr/>
          </p:nvCxnSpPr>
          <p:spPr>
            <a:xfrm>
              <a:off x="5318306"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2" name="Straight Connector 32"/>
            <p:cNvCxnSpPr/>
            <p:nvPr/>
          </p:nvCxnSpPr>
          <p:spPr>
            <a:xfrm>
              <a:off x="6885637" y="1386268"/>
              <a:ext cx="0" cy="640526"/>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3"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pt-BR"/>
              <a:t>Clique para editar o título mestre</a:t>
            </a:r>
            <a:endParaRPr lang="en-US" dirty="0"/>
          </a:p>
        </p:txBody>
      </p:sp>
      <p:sp>
        <p:nvSpPr>
          <p:cNvPr id="3" name="Text Placeholder 2"/>
          <p:cNvSpPr>
            <a:spLocks noGrp="1"/>
          </p:cNvSpPr>
          <p:nvPr>
            <p:ph type="body" idx="1"/>
          </p:nvPr>
        </p:nvSpPr>
        <p:spPr>
          <a:xfrm>
            <a:off x="1563624" y="4682062"/>
            <a:ext cx="9070848" cy="457200"/>
          </a:xfrm>
        </p:spPr>
        <p:txBody>
          <a:bodyPr>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14" name="Date Placeholder 3"/>
          <p:cNvSpPr>
            <a:spLocks noGrp="1"/>
          </p:cNvSpPr>
          <p:nvPr>
            <p:ph type="dt" sz="half" idx="10"/>
          </p:nvPr>
        </p:nvSpPr>
        <p:spPr>
          <a:xfrm>
            <a:off x="5321300" y="1344613"/>
            <a:ext cx="1555750" cy="530225"/>
          </a:xfrm>
        </p:spPr>
        <p:txBody>
          <a:bodyPr/>
          <a:lstStyle>
            <a:lvl1pPr algn="ctr">
              <a:defRPr lang="en-US" sz="1300" kern="1200" spc="0" baseline="0">
                <a:solidFill>
                  <a:schemeClr val="tx1"/>
                </a:solidFill>
                <a:latin typeface="+mn-lt"/>
                <a:ea typeface="+mn-ea"/>
                <a:cs typeface="+mn-cs"/>
              </a:defRPr>
            </a:lvl1pPr>
          </a:lstStyle>
          <a:p>
            <a:pPr>
              <a:defRPr/>
            </a:pPr>
            <a:fld id="{52240538-456E-4764-B264-F35574B32D48}" type="datetimeFigureOut">
              <a:rPr/>
              <a:pPr>
                <a:defRPr/>
              </a:pPr>
              <a:t>5/13/2018</a:t>
            </a:fld>
            <a:endParaRPr/>
          </a:p>
        </p:txBody>
      </p:sp>
      <p:sp>
        <p:nvSpPr>
          <p:cNvPr id="15" name="Footer Placeholder 4"/>
          <p:cNvSpPr>
            <a:spLocks noGrp="1"/>
          </p:cNvSpPr>
          <p:nvPr>
            <p:ph type="ftr" sz="quarter" idx="11"/>
          </p:nvPr>
        </p:nvSpPr>
        <p:spPr>
          <a:xfrm>
            <a:off x="1454150" y="5211763"/>
            <a:ext cx="5907088" cy="228600"/>
          </a:xfrm>
        </p:spPr>
        <p:txBody>
          <a:bodyPr/>
          <a:lstStyle>
            <a:lvl1pPr algn="l">
              <a:defRPr/>
            </a:lvl1pPr>
          </a:lstStyle>
          <a:p>
            <a:pPr>
              <a:defRPr/>
            </a:pPr>
            <a:endParaRPr lang="en-US"/>
          </a:p>
        </p:txBody>
      </p:sp>
      <p:sp>
        <p:nvSpPr>
          <p:cNvPr id="16" name="Slide Number Placeholder 5"/>
          <p:cNvSpPr>
            <a:spLocks noGrp="1"/>
          </p:cNvSpPr>
          <p:nvPr>
            <p:ph type="sldNum" sz="quarter" idx="12"/>
          </p:nvPr>
        </p:nvSpPr>
        <p:spPr>
          <a:xfrm>
            <a:off x="8604250" y="5211763"/>
            <a:ext cx="2112963" cy="228600"/>
          </a:xfrm>
        </p:spPr>
        <p:txBody>
          <a:bodyPr/>
          <a:lstStyle>
            <a:lvl1pPr>
              <a:defRPr/>
            </a:lvl1pPr>
          </a:lstStyle>
          <a:p>
            <a:pPr>
              <a:defRPr/>
            </a:pPr>
            <a:fld id="{0D522556-3383-4750-81E4-3CA55439A810}" type="slidenum">
              <a:rPr lang="en-US"/>
              <a:pPr>
                <a:defRPr/>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F316494-47E7-446E-BC81-18DC7D966D8E}" type="datetimeFigureOut">
              <a:rPr lang="en-US"/>
              <a:pPr>
                <a:defRPr/>
              </a:pPr>
              <a:t>5/13/2018</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965BE7-34EB-4E36-89F7-5D53E3DB29A4}"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089A969B-856D-4BD2-B664-E58CFD8149FE}" type="datetimeFigureOut">
              <a:rPr lang="en-US"/>
              <a:pPr>
                <a:defRPr/>
              </a:pPr>
              <a:t>5/13/2018</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430BF8C-A6EA-4E5E-A159-FA6BEF0B08D5}"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5E9DCA12-0C9E-421F-B6DD-F0625BA970DE}" type="datetimeFigureOut">
              <a:rPr lang="en-US"/>
              <a:pPr>
                <a:defRPr/>
              </a:pPr>
              <a:t>5/13/2018</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C25985E-FBDA-4311-9D97-8F8604AD69E4}"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A445752-CAB7-425B-93B9-C1EDE4B84E47}" type="datetimeFigureOut">
              <a:rPr lang="en-US"/>
              <a:pPr>
                <a:defRPr/>
              </a:pPr>
              <a:t>5/13/2018</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4E4CB063-76DE-4173-87F9-61DE94699976}"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15"/>
          <p:cNvSpPr/>
          <p:nvPr/>
        </p:nvSpPr>
        <p:spPr>
          <a:xfrm>
            <a:off x="246063" y="238125"/>
            <a:ext cx="8531225" cy="6381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14"/>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Rectangle 11"/>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pt-BR"/>
              <a:t>Clique para editar o título mestre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8" name="Date Placeholder 7"/>
          <p:cNvSpPr>
            <a:spLocks noGrp="1"/>
          </p:cNvSpPr>
          <p:nvPr>
            <p:ph type="dt" sz="half" idx="10"/>
          </p:nvPr>
        </p:nvSpPr>
        <p:spPr/>
        <p:txBody>
          <a:bodyPr/>
          <a:lstStyle>
            <a:lvl1pPr>
              <a:defRPr/>
            </a:lvl1pPr>
          </a:lstStyle>
          <a:p>
            <a:pPr>
              <a:defRPr/>
            </a:pPr>
            <a:fld id="{B18B593D-4B23-40C8-890F-2EBBD8FA54F6}" type="datetimeFigureOut">
              <a:rPr lang="en-US"/>
              <a:pPr>
                <a:defRPr/>
              </a:pPr>
              <a:t>5/13/2018</a:t>
            </a:fld>
            <a:endParaRPr lang="en-US"/>
          </a:p>
        </p:txBody>
      </p:sp>
      <p:sp>
        <p:nvSpPr>
          <p:cNvPr id="9" name="Footer Placeholder 8"/>
          <p:cNvSpPr>
            <a:spLocks noGrp="1"/>
          </p:cNvSpPr>
          <p:nvPr>
            <p:ph type="ftr" sz="quarter" idx="11"/>
          </p:nvPr>
        </p:nvSpPr>
        <p:spPr/>
        <p:txBody>
          <a:bodyPr/>
          <a:lstStyle>
            <a:lvl1pPr algn="r">
              <a:defRPr/>
            </a:lvl1pPr>
          </a:lstStyle>
          <a:p>
            <a:pPr>
              <a:defRPr/>
            </a:pPr>
            <a:endParaRPr lang="en-US"/>
          </a:p>
        </p:txBody>
      </p:sp>
      <p:sp>
        <p:nvSpPr>
          <p:cNvPr id="10" name="Slide Number Placeholder 10"/>
          <p:cNvSpPr>
            <a:spLocks noGrp="1"/>
          </p:cNvSpPr>
          <p:nvPr>
            <p:ph type="sldNum" sz="quarter" idx="12"/>
          </p:nvPr>
        </p:nvSpPr>
        <p:spPr>
          <a:xfrm>
            <a:off x="10393363" y="6223000"/>
            <a:ext cx="1463675" cy="274638"/>
          </a:xfrm>
        </p:spPr>
        <p:txBody>
          <a:bodyPr/>
          <a:lstStyle>
            <a:lvl1pPr>
              <a:defRPr>
                <a:solidFill>
                  <a:srgbClr val="FFFFFF"/>
                </a:solidFill>
              </a:defRPr>
            </a:lvl1pPr>
          </a:lstStyle>
          <a:p>
            <a:pPr>
              <a:defRPr/>
            </a:pPr>
            <a:fld id="{CA7D64D1-D687-4C10-B8B9-2DDB1531D735}"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13"/>
          <p:cNvSpPr/>
          <p:nvPr/>
        </p:nvSpPr>
        <p:spPr>
          <a:xfrm>
            <a:off x="9020175" y="238125"/>
            <a:ext cx="2925763" cy="63817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9"/>
          <p:cNvSpPr/>
          <p:nvPr/>
        </p:nvSpPr>
        <p:spPr>
          <a:xfrm>
            <a:off x="9158288" y="374650"/>
            <a:ext cx="2651125" cy="6108700"/>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7"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pPr>
              <a:defRPr/>
            </a:pPr>
            <a:fld id="{A53C4729-3747-463A-AE9E-2EFB26F0D7CC}" type="datetimeFigureOut">
              <a:rPr lang="en-US"/>
              <a:pPr>
                <a:defRPr/>
              </a:pPr>
              <a:t>5/13/2018</a:t>
            </a:fld>
            <a:endParaRPr lang="en-US"/>
          </a:p>
        </p:txBody>
      </p:sp>
      <p:sp>
        <p:nvSpPr>
          <p:cNvPr id="8" name="Footer Placeholder 5"/>
          <p:cNvSpPr>
            <a:spLocks noGrp="1"/>
          </p:cNvSpPr>
          <p:nvPr>
            <p:ph type="ftr" sz="quarter" idx="11"/>
          </p:nvPr>
        </p:nvSpPr>
        <p:spPr/>
        <p:txBody>
          <a:bodyPr wrap="square" numCol="1" anchorCtr="0" compatLnSpc="1">
            <a:prstTxWarp prst="textNoShape">
              <a:avLst/>
            </a:prstTxWarp>
          </a:bodyPr>
          <a:lstStyle>
            <a:lvl1pPr algn="r" fontAlgn="base">
              <a:spcBef>
                <a:spcPct val="0"/>
              </a:spcBef>
              <a:spcAft>
                <a:spcPct val="0"/>
              </a:spcAft>
              <a:defRPr>
                <a:solidFill>
                  <a:srgbClr val="FFFFFF"/>
                </a:solidFill>
                <a:effectLst>
                  <a:outerShdw blurRad="38100" dist="38100" dir="2700000" algn="tl">
                    <a:srgbClr val="C0C0C0"/>
                  </a:outerShdw>
                </a:effectLst>
              </a:defRPr>
            </a:lvl1pPr>
          </a:lstStyle>
          <a:p>
            <a:pPr>
              <a:defRPr/>
            </a:pPr>
            <a:endParaRPr lang="pt-BR"/>
          </a:p>
        </p:txBody>
      </p:sp>
      <p:sp>
        <p:nvSpPr>
          <p:cNvPr id="9" name="Slide Number Placeholder 6"/>
          <p:cNvSpPr>
            <a:spLocks noGrp="1"/>
          </p:cNvSpPr>
          <p:nvPr>
            <p:ph type="sldNum" sz="quarter" idx="12"/>
          </p:nvPr>
        </p:nvSpPr>
        <p:spPr>
          <a:xfrm>
            <a:off x="10396538" y="6227763"/>
            <a:ext cx="1463675" cy="273050"/>
          </a:xfrm>
        </p:spPr>
        <p:txBody>
          <a:bodyPr/>
          <a:lstStyle>
            <a:lvl1pPr>
              <a:defRPr>
                <a:solidFill>
                  <a:srgbClr val="FFFFFF"/>
                </a:solidFill>
              </a:defRPr>
            </a:lvl1pPr>
          </a:lstStyle>
          <a:p>
            <a:pPr>
              <a:defRPr/>
            </a:pPr>
            <a:fld id="{6AF8CBD4-1717-47E4-8EF3-B66300DD5FEF}"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3B4C827-BCF5-4019-9780-96DEE6518599}" type="datetimeFigureOut">
              <a:rPr lang="en-US"/>
              <a:pPr>
                <a:defRPr/>
              </a:pPr>
              <a:t>5/13/2018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50E4A51-0A1E-4428-9BB7-52938D04D149}"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F75832B-1212-4488-B4BD-1E2832FFCD6A}" type="datetimeFigureOut">
              <a:rPr lang="en-US"/>
              <a:pPr>
                <a:defRPr/>
              </a:pPr>
              <a:t>5/13/2018</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27E2A6B-CE07-4FA8-96EF-903556CD2782}"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Rectangle 6"/>
          <p:cNvGrpSpPr>
            <a:grpSpLocks/>
          </p:cNvGrpSpPr>
          <p:nvPr/>
        </p:nvGrpSpPr>
        <p:grpSpPr bwMode="auto">
          <a:xfrm>
            <a:off x="231775" y="231775"/>
            <a:ext cx="11734800" cy="6394450"/>
            <a:chOff x="146" y="146"/>
            <a:chExt cx="7392" cy="4028"/>
          </a:xfrm>
        </p:grpSpPr>
        <p:pic>
          <p:nvPicPr>
            <p:cNvPr id="1032" name="Rectangle 6"/>
            <p:cNvPicPr>
              <a:picLocks noChangeArrowheads="1"/>
            </p:cNvPicPr>
            <p:nvPr/>
          </p:nvPicPr>
          <p:blipFill>
            <a:blip r:embed="rId13"/>
            <a:srcRect/>
            <a:stretch>
              <a:fillRect/>
            </a:stretch>
          </p:blipFill>
          <p:spPr bwMode="auto">
            <a:xfrm>
              <a:off x="146" y="146"/>
              <a:ext cx="7392" cy="4028"/>
            </a:xfrm>
            <a:prstGeom prst="rect">
              <a:avLst/>
            </a:prstGeom>
            <a:noFill/>
            <a:ln w="9525">
              <a:noFill/>
              <a:miter lim="800000"/>
              <a:headEnd/>
              <a:tailEnd/>
            </a:ln>
          </p:spPr>
        </p:pic>
        <p:sp>
          <p:nvSpPr>
            <p:cNvPr id="2" name="Text Box 3"/>
            <p:cNvSpPr txBox="1">
              <a:spLocks noChangeArrowheads="1"/>
            </p:cNvSpPr>
            <p:nvPr/>
          </p:nvSpPr>
          <p:spPr bwMode="auto">
            <a:xfrm>
              <a:off x="148" y="150"/>
              <a:ext cx="7384" cy="4020"/>
            </a:xfrm>
            <a:prstGeom prst="rect">
              <a:avLst/>
            </a:prstGeom>
            <a:noFill/>
            <a:ln w="9525">
              <a:noFill/>
              <a:miter lim="800000"/>
              <a:headEnd/>
              <a:tailEnd/>
            </a:ln>
          </p:spPr>
          <p:txBody>
            <a:bodyPr/>
            <a:lstStyle/>
            <a:p>
              <a:pPr>
                <a:defRPr/>
              </a:pPr>
              <a:endParaRPr lang="pt-BR"/>
            </a:p>
          </p:txBody>
        </p:sp>
      </p:grpSp>
      <p:sp>
        <p:nvSpPr>
          <p:cNvPr id="1027" name="Title Placeholder 1"/>
          <p:cNvSpPr>
            <a:spLocks noGrp="1"/>
          </p:cNvSpPr>
          <p:nvPr>
            <p:ph type="title"/>
          </p:nvPr>
        </p:nvSpPr>
        <p:spPr bwMode="auto">
          <a:xfrm>
            <a:off x="1066800" y="642938"/>
            <a:ext cx="100584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1066800" y="2103438"/>
            <a:ext cx="10058400" cy="39322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274638" y="6307138"/>
            <a:ext cx="2743200" cy="274637"/>
          </a:xfrm>
          <a:prstGeom prst="rect">
            <a:avLst/>
          </a:prstGeom>
        </p:spPr>
        <p:txBody>
          <a:bodyPr vert="horz" lIns="91440" tIns="45720" rIns="91440" bIns="45720" rtlCol="0" anchor="b"/>
          <a:lstStyle>
            <a:lvl1pPr algn="l" fontAlgn="auto">
              <a:spcBef>
                <a:spcPts val="0"/>
              </a:spcBef>
              <a:spcAft>
                <a:spcPts val="0"/>
              </a:spcAft>
              <a:defRPr sz="1000">
                <a:solidFill>
                  <a:schemeClr val="tx1">
                    <a:lumMod val="75000"/>
                    <a:lumOff val="25000"/>
                  </a:schemeClr>
                </a:solidFill>
                <a:latin typeface="+mn-lt"/>
                <a:cs typeface="+mn-cs"/>
              </a:defRPr>
            </a:lvl1pPr>
          </a:lstStyle>
          <a:p>
            <a:pPr>
              <a:defRPr/>
            </a:pPr>
            <a:fld id="{7D401AE5-1B4A-4661-B335-7B407B2AD770}" type="datetimeFigureOut">
              <a:rPr lang="en-US"/>
              <a:pPr>
                <a:defRPr/>
              </a:pPr>
              <a:t>5/13/2018</a:t>
            </a:fld>
            <a:endParaRPr lang="en-US"/>
          </a:p>
        </p:txBody>
      </p:sp>
      <p:sp>
        <p:nvSpPr>
          <p:cNvPr id="5" name="Footer Placeholder 4"/>
          <p:cNvSpPr>
            <a:spLocks noGrp="1"/>
          </p:cNvSpPr>
          <p:nvPr>
            <p:ph type="ftr" sz="quarter" idx="3"/>
          </p:nvPr>
        </p:nvSpPr>
        <p:spPr>
          <a:xfrm>
            <a:off x="3489325" y="6307138"/>
            <a:ext cx="5213350" cy="274637"/>
          </a:xfrm>
          <a:prstGeom prst="rect">
            <a:avLst/>
          </a:prstGeom>
        </p:spPr>
        <p:txBody>
          <a:bodyPr vert="horz" lIns="91440" tIns="45720" rIns="91440" bIns="45720" rtlCol="0" anchor="b"/>
          <a:lstStyle>
            <a:lvl1pPr algn="ctr" fontAlgn="auto">
              <a:spcBef>
                <a:spcPts val="0"/>
              </a:spcBef>
              <a:spcAft>
                <a:spcPts val="0"/>
              </a:spcAft>
              <a:defRPr sz="1000">
                <a:solidFill>
                  <a:schemeClr val="tx1">
                    <a:lumMod val="75000"/>
                    <a:lumOff val="2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10469563" y="6307138"/>
            <a:ext cx="1463675" cy="274637"/>
          </a:xfrm>
          <a:prstGeom prst="rect">
            <a:avLst/>
          </a:prstGeom>
        </p:spPr>
        <p:txBody>
          <a:bodyPr vert="horz" lIns="91440" tIns="45720" rIns="91440" bIns="45720" rtlCol="0" anchor="b"/>
          <a:lstStyle>
            <a:lvl1pPr algn="r" fontAlgn="auto">
              <a:spcBef>
                <a:spcPts val="0"/>
              </a:spcBef>
              <a:spcAft>
                <a:spcPts val="0"/>
              </a:spcAft>
              <a:defRPr sz="1000">
                <a:solidFill>
                  <a:schemeClr val="tx1">
                    <a:lumMod val="75000"/>
                    <a:lumOff val="25000"/>
                  </a:schemeClr>
                </a:solidFill>
                <a:latin typeface="+mn-lt"/>
                <a:cs typeface="+mn-cs"/>
              </a:defRPr>
            </a:lvl1pPr>
          </a:lstStyle>
          <a:p>
            <a:pPr>
              <a:defRPr/>
            </a:pPr>
            <a:fld id="{1BF8D71F-BD40-4058-A2CF-50A719BB77FC}"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836" r:id="rId1"/>
    <p:sldLayoutId id="2147483829" r:id="rId2"/>
    <p:sldLayoutId id="2147483837" r:id="rId3"/>
    <p:sldLayoutId id="2147483830" r:id="rId4"/>
    <p:sldLayoutId id="2147483831" r:id="rId5"/>
    <p:sldLayoutId id="2147483832" r:id="rId6"/>
    <p:sldLayoutId id="2147483833" r:id="rId7"/>
    <p:sldLayoutId id="2147483838" r:id="rId8"/>
    <p:sldLayoutId id="2147483839" r:id="rId9"/>
    <p:sldLayoutId id="2147483834" r:id="rId10"/>
    <p:sldLayoutId id="2147483835" r:id="rId11"/>
  </p:sldLayoutIdLst>
  <p:hf sldNum="0" hdr="0" ftr="0" dt="0"/>
  <p:txStyles>
    <p:titleStyle>
      <a:lvl1pPr algn="l" rtl="0" eaLnBrk="0" fontAlgn="base" hangingPunct="0">
        <a:lnSpc>
          <a:spcPct val="90000"/>
        </a:lnSpc>
        <a:spcBef>
          <a:spcPct val="0"/>
        </a:spcBef>
        <a:spcAft>
          <a:spcPct val="0"/>
        </a:spcAft>
        <a:defRPr lang="en-US" sz="4800" kern="1200" dirty="0">
          <a:solidFill>
            <a:srgbClr val="262626"/>
          </a:solidFill>
          <a:latin typeface="+mj-lt"/>
          <a:ea typeface="+mn-ea"/>
          <a:cs typeface="+mn-cs"/>
        </a:defRPr>
      </a:lvl1pPr>
      <a:lvl2pPr algn="l" rtl="0" eaLnBrk="0" fontAlgn="base" hangingPunct="0">
        <a:lnSpc>
          <a:spcPct val="90000"/>
        </a:lnSpc>
        <a:spcBef>
          <a:spcPct val="0"/>
        </a:spcBef>
        <a:spcAft>
          <a:spcPct val="0"/>
        </a:spcAft>
        <a:defRPr sz="4800">
          <a:solidFill>
            <a:srgbClr val="262626"/>
          </a:solidFill>
          <a:latin typeface="Century Gothic" pitchFamily="34" charset="0"/>
        </a:defRPr>
      </a:lvl2pPr>
      <a:lvl3pPr algn="l" rtl="0" eaLnBrk="0" fontAlgn="base" hangingPunct="0">
        <a:lnSpc>
          <a:spcPct val="90000"/>
        </a:lnSpc>
        <a:spcBef>
          <a:spcPct val="0"/>
        </a:spcBef>
        <a:spcAft>
          <a:spcPct val="0"/>
        </a:spcAft>
        <a:defRPr sz="4800">
          <a:solidFill>
            <a:srgbClr val="262626"/>
          </a:solidFill>
          <a:latin typeface="Century Gothic" pitchFamily="34" charset="0"/>
        </a:defRPr>
      </a:lvl3pPr>
      <a:lvl4pPr algn="l" rtl="0" eaLnBrk="0" fontAlgn="base" hangingPunct="0">
        <a:lnSpc>
          <a:spcPct val="90000"/>
        </a:lnSpc>
        <a:spcBef>
          <a:spcPct val="0"/>
        </a:spcBef>
        <a:spcAft>
          <a:spcPct val="0"/>
        </a:spcAft>
        <a:defRPr sz="4800">
          <a:solidFill>
            <a:srgbClr val="262626"/>
          </a:solidFill>
          <a:latin typeface="Century Gothic" pitchFamily="34" charset="0"/>
        </a:defRPr>
      </a:lvl4pPr>
      <a:lvl5pPr algn="l" rtl="0" eaLnBrk="0" fontAlgn="base" hangingPunct="0">
        <a:lnSpc>
          <a:spcPct val="90000"/>
        </a:lnSpc>
        <a:spcBef>
          <a:spcPct val="0"/>
        </a:spcBef>
        <a:spcAft>
          <a:spcPct val="0"/>
        </a:spcAft>
        <a:defRPr sz="4800">
          <a:solidFill>
            <a:srgbClr val="262626"/>
          </a:solidFill>
          <a:latin typeface="Century Gothic" pitchFamily="34" charset="0"/>
        </a:defRPr>
      </a:lvl5pPr>
      <a:lvl6pPr marL="457200" algn="l" rtl="0" fontAlgn="base">
        <a:lnSpc>
          <a:spcPct val="90000"/>
        </a:lnSpc>
        <a:spcBef>
          <a:spcPct val="0"/>
        </a:spcBef>
        <a:spcAft>
          <a:spcPct val="0"/>
        </a:spcAft>
        <a:defRPr sz="4800">
          <a:solidFill>
            <a:srgbClr val="262626"/>
          </a:solidFill>
          <a:latin typeface="Century Gothic" pitchFamily="34" charset="0"/>
        </a:defRPr>
      </a:lvl6pPr>
      <a:lvl7pPr marL="914400" algn="l" rtl="0" fontAlgn="base">
        <a:lnSpc>
          <a:spcPct val="90000"/>
        </a:lnSpc>
        <a:spcBef>
          <a:spcPct val="0"/>
        </a:spcBef>
        <a:spcAft>
          <a:spcPct val="0"/>
        </a:spcAft>
        <a:defRPr sz="4800">
          <a:solidFill>
            <a:srgbClr val="262626"/>
          </a:solidFill>
          <a:latin typeface="Century Gothic" pitchFamily="34" charset="0"/>
        </a:defRPr>
      </a:lvl7pPr>
      <a:lvl8pPr marL="1371600" algn="l" rtl="0" fontAlgn="base">
        <a:lnSpc>
          <a:spcPct val="90000"/>
        </a:lnSpc>
        <a:spcBef>
          <a:spcPct val="0"/>
        </a:spcBef>
        <a:spcAft>
          <a:spcPct val="0"/>
        </a:spcAft>
        <a:defRPr sz="4800">
          <a:solidFill>
            <a:srgbClr val="262626"/>
          </a:solidFill>
          <a:latin typeface="Century Gothic" pitchFamily="34" charset="0"/>
        </a:defRPr>
      </a:lvl8pPr>
      <a:lvl9pPr marL="1828800" algn="l" rtl="0" fontAlgn="base">
        <a:lnSpc>
          <a:spcPct val="90000"/>
        </a:lnSpc>
        <a:spcBef>
          <a:spcPct val="0"/>
        </a:spcBef>
        <a:spcAft>
          <a:spcPct val="0"/>
        </a:spcAft>
        <a:defRPr sz="4800">
          <a:solidFill>
            <a:srgbClr val="262626"/>
          </a:solidFill>
          <a:latin typeface="Century Gothic" pitchFamily="34" charset="0"/>
        </a:defRPr>
      </a:lvl9pPr>
    </p:titleStyle>
    <p:bodyStyle>
      <a:lvl1pPr marL="182563" indent="-182563" algn="l" rtl="0" eaLnBrk="0" fontAlgn="base" hangingPunct="0">
        <a:spcBef>
          <a:spcPts val="900"/>
        </a:spcBef>
        <a:spcAft>
          <a:spcPct val="0"/>
        </a:spcAft>
        <a:buClr>
          <a:srgbClr val="262626"/>
        </a:buClr>
        <a:buFont typeface="Garamond" pitchFamily="18" charset="0"/>
        <a:buChar char="◦"/>
        <a:defRPr sz="3200" kern="1200">
          <a:solidFill>
            <a:schemeClr val="tx1"/>
          </a:solidFill>
          <a:latin typeface="+mn-lt"/>
          <a:ea typeface="+mn-ea"/>
          <a:cs typeface="+mn-cs"/>
        </a:defRPr>
      </a:lvl1pPr>
      <a:lvl2pPr marL="457200" indent="-182563" algn="l" rtl="0" eaLnBrk="0" fontAlgn="base" hangingPunct="0">
        <a:spcBef>
          <a:spcPts val="500"/>
        </a:spcBef>
        <a:spcAft>
          <a:spcPct val="0"/>
        </a:spcAft>
        <a:buClr>
          <a:srgbClr val="262626"/>
        </a:buClr>
        <a:buFont typeface="Garamond" pitchFamily="18" charset="0"/>
        <a:buChar char="◦"/>
        <a:defRPr sz="1600" kern="1200">
          <a:solidFill>
            <a:schemeClr val="tx1"/>
          </a:solidFill>
          <a:latin typeface="+mn-lt"/>
          <a:ea typeface="+mn-ea"/>
          <a:cs typeface="+mn-cs"/>
        </a:defRPr>
      </a:lvl2pPr>
      <a:lvl3pPr marL="730250" indent="-182563" algn="l" rtl="0" eaLnBrk="0" fontAlgn="base" hangingPunct="0">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3pPr>
      <a:lvl4pPr marL="1004888" indent="-182563" algn="l" rtl="0" eaLnBrk="0" fontAlgn="base" hangingPunct="0">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4pPr>
      <a:lvl5pPr marL="1279525" indent="-182563" algn="l" rtl="0" eaLnBrk="0" fontAlgn="base" hangingPunct="0">
        <a:spcBef>
          <a:spcPts val="500"/>
        </a:spcBef>
        <a:spcAft>
          <a:spcPct val="0"/>
        </a:spcAft>
        <a:buClr>
          <a:srgbClr val="262626"/>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hyperlink" Target="https://www.ncbi.nlm.nih.gov/pubmed?linkname=pubmed_pubmed&amp;from_uid=29398046" TargetMode="External"/><Relationship Id="rId7" Type="http://schemas.openxmlformats.org/officeDocument/2006/relationships/image" Target="../media/image7.jpeg"/><Relationship Id="rId2" Type="http://schemas.openxmlformats.org/officeDocument/2006/relationships/hyperlink" Target="https://www.ncbi.nlm.nih.gov/pubmed/29398046"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hyperlink" Target="http://www.paulomargotto.com.br/" TargetMode="External"/><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paulomargotto.com.br/documentos/2153"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diagramLayout" Target="../diagrams/layout5.xml"/><Relationship Id="rId7" Type="http://schemas.openxmlformats.org/officeDocument/2006/relationships/diagramLayout" Target="../diagrams/layout6.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openxmlformats.org/officeDocument/2006/relationships/diagramData" Target="../diagrams/data6.xml"/><Relationship Id="rId5" Type="http://schemas.openxmlformats.org/officeDocument/2006/relationships/diagramColors" Target="../diagrams/colors5.xml"/><Relationship Id="rId4" Type="http://schemas.openxmlformats.org/officeDocument/2006/relationships/diagramQuickStyle" Target="../diagrams/quickStyle5.xml"/><Relationship Id="rId9" Type="http://schemas.openxmlformats.org/officeDocument/2006/relationships/diagramColors" Target="../diagrams/colors6.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ww.ncbi.nlm.nih.gov/pubmed?linkname=pubmed_pubmed&amp;from_uid=29576177" TargetMode="External"/><Relationship Id="rId2" Type="http://schemas.openxmlformats.org/officeDocument/2006/relationships/hyperlink" Target="https://www.ncbi.nlm.nih.gov/pubmed/29576177"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15520756" TargetMode="External"/><Relationship Id="rId4" Type="http://schemas.openxmlformats.org/officeDocument/2006/relationships/hyperlink" Target="https://www.ncbi.nlm.nih.gov/pubmed/15520756"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linkname=pubmed_pubmed&amp;from_uid=11320039" TargetMode="External"/><Relationship Id="rId2" Type="http://schemas.openxmlformats.org/officeDocument/2006/relationships/hyperlink" Target="https://www.ncbi.nlm.nih.gov/pubmed/11320039"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linkname=pubmed_pubmed&amp;from_uid=24406677" TargetMode="External"/><Relationship Id="rId7" Type="http://schemas.openxmlformats.org/officeDocument/2006/relationships/image" Target="../media/image30.png"/><Relationship Id="rId2" Type="http://schemas.openxmlformats.org/officeDocument/2006/relationships/hyperlink" Target="https://www.ncbi.nlm.nih.gov/pubmed/24406677" TargetMode="External"/><Relationship Id="rId1" Type="http://schemas.openxmlformats.org/officeDocument/2006/relationships/slideLayout" Target="../slideLayouts/slideLayout2.xml"/><Relationship Id="rId6" Type="http://schemas.openxmlformats.org/officeDocument/2006/relationships/hyperlink" Target="http://paulomargotto.com.br/documentos/15102" TargetMode="External"/><Relationship Id="rId5" Type="http://schemas.openxmlformats.org/officeDocument/2006/relationships/image" Target="../media/image29.pn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0.png"/><Relationship Id="rId4" Type="http://schemas.openxmlformats.org/officeDocument/2006/relationships/hyperlink" Target="http://paulomargotto.com.br/documentos/12235"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hyperlink" Target="https://www.ncbi.nlm.nih.gov/pubmed?linkname=pubmed_pubmed&amp;from_uid=16914710" TargetMode="External"/><Relationship Id="rId2" Type="http://schemas.openxmlformats.org/officeDocument/2006/relationships/hyperlink" Target="http://paulomargotto.com.br/documentos/4797" TargetMode="External"/><Relationship Id="rId1" Type="http://schemas.openxmlformats.org/officeDocument/2006/relationships/slideLayout" Target="../slideLayouts/slideLayout7.xml"/><Relationship Id="rId6" Type="http://schemas.openxmlformats.org/officeDocument/2006/relationships/hyperlink" Target="https://www.ncbi.nlm.nih.gov/pubmed/16914710" TargetMode="External"/><Relationship Id="rId5" Type="http://schemas.openxmlformats.org/officeDocument/2006/relationships/hyperlink" Target="https://www.ncbi.nlm.nih.gov/pubmed?linkname=pubmed_pubmed&amp;from_uid=16914704" TargetMode="External"/><Relationship Id="rId4" Type="http://schemas.openxmlformats.org/officeDocument/2006/relationships/hyperlink" Target="https://www.ncbi.nlm.nih.gov/pubmed/16914704"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linkname=pubmed_pubmed&amp;from_uid=21058436" TargetMode="External"/><Relationship Id="rId2" Type="http://schemas.openxmlformats.org/officeDocument/2006/relationships/hyperlink" Target="https://www.ncbi.nlm.nih.gov/pubmed/21058436" TargetMode="Externa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hyperlink" Target="http://paulomargotto.com.br/documentos/4635" TargetMode="External"/></Relationships>
</file>

<file path=ppt/slides/_rels/slide48.xml.rels><?xml version="1.0" encoding="UTF-8" standalone="yes"?>
<Relationships xmlns="http://schemas.openxmlformats.org/package/2006/relationships"><Relationship Id="rId8" Type="http://schemas.openxmlformats.org/officeDocument/2006/relationships/hyperlink" Target="https://www.ncbi.nlm.nih.gov/pubmed?linkname=pubmed_pubmed&amp;from_uid=20431999" TargetMode="External"/><Relationship Id="rId3" Type="http://schemas.openxmlformats.org/officeDocument/2006/relationships/hyperlink" Target="http://paulomargotto.com.br/documentos/4871" TargetMode="External"/><Relationship Id="rId7" Type="http://schemas.openxmlformats.org/officeDocument/2006/relationships/hyperlink" Target="https://www.ncbi.nlm.nih.gov/pubmed/20431999" TargetMode="External"/><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hyperlink" Target="http://paulomargotto.com.br/documentos/4639" TargetMode="External"/><Relationship Id="rId4" Type="http://schemas.openxmlformats.org/officeDocument/2006/relationships/image" Target="../media/image40.png"/></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paulomargotto.com.br/documentos/17366" TargetMode="External"/><Relationship Id="rId2" Type="http://schemas.openxmlformats.org/officeDocument/2006/relationships/hyperlink" Target="http://paulomargotto.com.br/lesao-neurologica-isquemica-e-hemorragica-do-prematuro-patogenia-fatores-de-risco-diagnostico-e-tratamento/"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43050" y="1604963"/>
            <a:ext cx="9067800" cy="2590800"/>
          </a:xfrm>
        </p:spPr>
        <p:txBody>
          <a:bodyPr/>
          <a:lstStyle/>
          <a:p>
            <a:pPr eaLnBrk="1" hangingPunct="1">
              <a:defRPr/>
            </a:pPr>
            <a:r>
              <a:rPr lang="pt-BR" sz="1200" cap="none" smtClean="0">
                <a:solidFill>
                  <a:srgbClr val="262626"/>
                </a:solidFill>
                <a:hlinkClick r:id="rId2"/>
              </a:rPr>
              <a:t>Outcome of Preterm Infants with Transient Cystic Periventricular Leukomalacia on Serial Cranial Imaging Up to Term Equivalent Age.</a:t>
            </a:r>
            <a:r>
              <a:rPr lang="pt-BR" sz="1200" cap="none" smtClean="0">
                <a:solidFill>
                  <a:srgbClr val="262626"/>
                </a:solidFill>
              </a:rPr>
              <a:t>Sarkar S, Shankaran S, Barks J, Do BT, Laptook AR, Das A, Ambalavanan N, Van Meurs KP, Bell EF, Sanchez PJ, Hintz SR, Wyckoff MH, Stoll BJ, Carlo WA; Eunice Kennedy Shriver National Institute of Child Health and Human Development Neonatal Research Network. </a:t>
            </a:r>
            <a:r>
              <a:rPr lang="pt-BR" sz="1200" b="1" cap="none" smtClean="0">
                <a:solidFill>
                  <a:srgbClr val="0066FF"/>
                </a:solidFill>
              </a:rPr>
              <a:t>Pediatr. 2018 Apr;195:59-65.e3</a:t>
            </a:r>
            <a:r>
              <a:rPr lang="pt-BR" sz="1200" cap="none" smtClean="0">
                <a:solidFill>
                  <a:srgbClr val="262626"/>
                </a:solidFill>
              </a:rPr>
              <a:t>. </a:t>
            </a:r>
            <a:br>
              <a:rPr lang="pt-BR" sz="1200" cap="none" smtClean="0">
                <a:solidFill>
                  <a:srgbClr val="262626"/>
                </a:solidFill>
              </a:rPr>
            </a:br>
            <a:r>
              <a:rPr lang="pt-BR" sz="1200" cap="none" smtClean="0">
                <a:solidFill>
                  <a:srgbClr val="262626"/>
                </a:solidFill>
              </a:rPr>
              <a:t>doi: </a:t>
            </a:r>
            <a:r>
              <a:rPr lang="pt-BR" sz="1200" cap="none" smtClean="0">
                <a:solidFill>
                  <a:srgbClr val="0066FF"/>
                </a:solidFill>
              </a:rPr>
              <a:t>10.1016/j.jpeds.2017.12.010</a:t>
            </a:r>
            <a:r>
              <a:rPr lang="pt-BR" sz="1200" cap="none" smtClean="0">
                <a:solidFill>
                  <a:srgbClr val="262626"/>
                </a:solidFill>
              </a:rPr>
              <a:t>. Epub 2018 Feb 2.PMID: 29398046.</a:t>
            </a:r>
            <a:r>
              <a:rPr lang="pt-BR" sz="1200" u="sng" cap="none" smtClean="0">
                <a:solidFill>
                  <a:srgbClr val="262626"/>
                </a:solidFill>
                <a:hlinkClick r:id="rId3"/>
              </a:rPr>
              <a:t>Similar articles</a:t>
            </a:r>
            <a:endParaRPr lang="pt-BR" sz="1200" u="sng" cap="none" smtClean="0">
              <a:solidFill>
                <a:srgbClr val="262626"/>
              </a:solidFill>
            </a:endParaRPr>
          </a:p>
        </p:txBody>
      </p:sp>
      <p:sp>
        <p:nvSpPr>
          <p:cNvPr id="3" name="Subtítulo 2"/>
          <p:cNvSpPr>
            <a:spLocks noGrp="1"/>
          </p:cNvSpPr>
          <p:nvPr>
            <p:ph type="subTitle" idx="1"/>
          </p:nvPr>
        </p:nvSpPr>
        <p:spPr>
          <a:xfrm>
            <a:off x="1560513" y="3402013"/>
            <a:ext cx="9070975" cy="1930400"/>
          </a:xfrm>
        </p:spPr>
        <p:txBody>
          <a:bodyPr/>
          <a:lstStyle/>
          <a:p>
            <a:pPr eaLnBrk="1" hangingPunct="1">
              <a:spcBef>
                <a:spcPct val="0"/>
              </a:spcBef>
              <a:defRPr/>
            </a:pPr>
            <a:r>
              <a:rPr lang="pt-BR" dirty="0" smtClean="0"/>
              <a:t>Apresentação: Juliana </a:t>
            </a:r>
            <a:r>
              <a:rPr lang="pt-BR" dirty="0" err="1" smtClean="0"/>
              <a:t>Esper</a:t>
            </a:r>
            <a:r>
              <a:rPr lang="pt-BR" dirty="0" smtClean="0"/>
              <a:t>, Breno Borges e </a:t>
            </a:r>
            <a:r>
              <a:rPr lang="pt-BR" dirty="0" err="1" smtClean="0"/>
              <a:t>Thalita</a:t>
            </a:r>
            <a:r>
              <a:rPr lang="pt-BR" dirty="0" smtClean="0"/>
              <a:t> Sá </a:t>
            </a:r>
          </a:p>
          <a:p>
            <a:pPr eaLnBrk="1" hangingPunct="1">
              <a:spcBef>
                <a:spcPct val="0"/>
              </a:spcBef>
              <a:defRPr/>
            </a:pPr>
            <a:r>
              <a:rPr lang="pt-BR" dirty="0" smtClean="0"/>
              <a:t>Coordenação: Paulo R. Margotto</a:t>
            </a:r>
          </a:p>
          <a:p>
            <a:pPr eaLnBrk="1" hangingPunct="1">
              <a:spcBef>
                <a:spcPct val="0"/>
              </a:spcBef>
              <a:defRPr/>
            </a:pPr>
            <a:r>
              <a:rPr lang="pt-BR" dirty="0" smtClean="0"/>
              <a:t>Internato em Neonatologia na Unidade de Neonatologia do HMIB/SES/DF</a:t>
            </a:r>
          </a:p>
          <a:p>
            <a:pPr eaLnBrk="1" hangingPunct="1">
              <a:spcBef>
                <a:spcPct val="0"/>
              </a:spcBef>
              <a:defRPr/>
            </a:pPr>
            <a:r>
              <a:rPr lang="pt-BR" dirty="0" smtClean="0"/>
              <a:t>Faculdade de Medicina da Universidade Católica de Brasília</a:t>
            </a:r>
          </a:p>
          <a:p>
            <a:pPr eaLnBrk="1" hangingPunct="1">
              <a:spcBef>
                <a:spcPct val="0"/>
              </a:spcBef>
              <a:defRPr/>
            </a:pPr>
            <a:r>
              <a:rPr lang="pt-BR" dirty="0" smtClean="0">
                <a:hlinkClick r:id="rId4"/>
              </a:rPr>
              <a:t>www.paulomargotto.com.br</a:t>
            </a:r>
            <a:endParaRPr lang="pt-BR" dirty="0" smtClean="0"/>
          </a:p>
          <a:p>
            <a:pPr eaLnBrk="1" hangingPunct="1">
              <a:spcBef>
                <a:spcPct val="0"/>
              </a:spcBef>
              <a:defRPr/>
            </a:pPr>
            <a:r>
              <a:rPr lang="pt-BR" dirty="0" smtClean="0"/>
              <a:t>Brasília, 12 de maio de 2018</a:t>
            </a:r>
          </a:p>
        </p:txBody>
      </p:sp>
      <p:sp>
        <p:nvSpPr>
          <p:cNvPr id="6148" name="Text Box 5"/>
          <p:cNvSpPr txBox="1">
            <a:spLocks noChangeArrowheads="1"/>
          </p:cNvSpPr>
          <p:nvPr/>
        </p:nvSpPr>
        <p:spPr bwMode="auto">
          <a:xfrm>
            <a:off x="1309688" y="1255713"/>
            <a:ext cx="9598025" cy="701675"/>
          </a:xfrm>
          <a:prstGeom prst="rect">
            <a:avLst/>
          </a:prstGeom>
          <a:solidFill>
            <a:schemeClr val="folHlink"/>
          </a:solidFill>
          <a:ln w="9525">
            <a:noFill/>
            <a:miter lim="800000"/>
            <a:headEnd/>
            <a:tailEnd/>
          </a:ln>
        </p:spPr>
        <p:txBody>
          <a:bodyPr>
            <a:spAutoFit/>
          </a:bodyPr>
          <a:lstStyle/>
          <a:p>
            <a:pPr algn="ctr" defTabSz="914400"/>
            <a:r>
              <a:rPr lang="pt-BR" sz="2000">
                <a:solidFill>
                  <a:srgbClr val="FFFF00"/>
                </a:solidFill>
              </a:rPr>
              <a:t>Resultado de prematuros com leucomalácia cística periventricular transitória na imagem  craniana seriada até a idade a termo equivalente.</a:t>
            </a:r>
          </a:p>
        </p:txBody>
      </p:sp>
      <p:pic>
        <p:nvPicPr>
          <p:cNvPr id="6149" name="Picture 6"/>
          <p:cNvPicPr>
            <a:picLocks noChangeAspect="1" noChangeArrowheads="1"/>
          </p:cNvPicPr>
          <p:nvPr/>
        </p:nvPicPr>
        <p:blipFill>
          <a:blip r:embed="rId5"/>
          <a:srcRect/>
          <a:stretch>
            <a:fillRect/>
          </a:stretch>
        </p:blipFill>
        <p:spPr bwMode="auto">
          <a:xfrm>
            <a:off x="0" y="3059113"/>
            <a:ext cx="1322388" cy="1354137"/>
          </a:xfrm>
          <a:prstGeom prst="rect">
            <a:avLst/>
          </a:prstGeom>
          <a:noFill/>
          <a:ln w="9525">
            <a:noFill/>
            <a:miter lim="800000"/>
            <a:headEnd/>
            <a:tailEnd/>
          </a:ln>
        </p:spPr>
      </p:pic>
      <p:pic>
        <p:nvPicPr>
          <p:cNvPr id="6150" name="Picture 7"/>
          <p:cNvPicPr>
            <a:picLocks noChangeAspect="1" noChangeArrowheads="1"/>
          </p:cNvPicPr>
          <p:nvPr/>
        </p:nvPicPr>
        <p:blipFill>
          <a:blip r:embed="rId6"/>
          <a:srcRect/>
          <a:stretch>
            <a:fillRect/>
          </a:stretch>
        </p:blipFill>
        <p:spPr bwMode="auto">
          <a:xfrm>
            <a:off x="10774363" y="3067050"/>
            <a:ext cx="1417637" cy="1206500"/>
          </a:xfrm>
          <a:prstGeom prst="rect">
            <a:avLst/>
          </a:prstGeom>
          <a:noFill/>
          <a:ln w="9525">
            <a:noFill/>
            <a:miter lim="800000"/>
            <a:headEnd/>
            <a:tailEnd/>
          </a:ln>
        </p:spPr>
      </p:pic>
      <p:pic>
        <p:nvPicPr>
          <p:cNvPr id="6151" name="Picture 11"/>
          <p:cNvPicPr>
            <a:picLocks noChangeAspect="1" noChangeArrowheads="1"/>
          </p:cNvPicPr>
          <p:nvPr/>
        </p:nvPicPr>
        <p:blipFill>
          <a:blip r:embed="rId7">
            <a:lum bright="18000" contrast="18000"/>
          </a:blip>
          <a:srcRect/>
          <a:stretch>
            <a:fillRect/>
          </a:stretch>
        </p:blipFill>
        <p:spPr bwMode="auto">
          <a:xfrm>
            <a:off x="0" y="0"/>
            <a:ext cx="9474200" cy="1262063"/>
          </a:xfrm>
          <a:prstGeom prst="rect">
            <a:avLst/>
          </a:prstGeom>
          <a:noFill/>
          <a:ln w="9525">
            <a:noFill/>
            <a:miter lim="800000"/>
            <a:headEnd/>
            <a:tailEnd/>
          </a:ln>
        </p:spPr>
      </p:pic>
      <p:pic>
        <p:nvPicPr>
          <p:cNvPr id="6152" name="Picture 11" descr="20170922_103608"/>
          <p:cNvPicPr>
            <a:picLocks noChangeAspect="1" noChangeArrowheads="1"/>
          </p:cNvPicPr>
          <p:nvPr/>
        </p:nvPicPr>
        <p:blipFill>
          <a:blip r:embed="rId8"/>
          <a:srcRect/>
          <a:stretch>
            <a:fillRect/>
          </a:stretch>
        </p:blipFill>
        <p:spPr bwMode="auto">
          <a:xfrm>
            <a:off x="9461500" y="0"/>
            <a:ext cx="2730500" cy="1282700"/>
          </a:xfrm>
          <a:prstGeom prst="rect">
            <a:avLst/>
          </a:prstGeom>
          <a:noFill/>
          <a:ln w="9525">
            <a:noFill/>
            <a:miter lim="800000"/>
            <a:headEnd/>
            <a:tailEnd/>
          </a:ln>
        </p:spPr>
      </p:pic>
      <p:pic>
        <p:nvPicPr>
          <p:cNvPr id="6153" name="Picture 6"/>
          <p:cNvPicPr>
            <a:picLocks noChangeAspect="1" noChangeArrowheads="1"/>
          </p:cNvPicPr>
          <p:nvPr/>
        </p:nvPicPr>
        <p:blipFill>
          <a:blip r:embed="rId9">
            <a:lum bright="6000"/>
          </a:blip>
          <a:srcRect/>
          <a:stretch>
            <a:fillRect/>
          </a:stretch>
        </p:blipFill>
        <p:spPr bwMode="auto">
          <a:xfrm>
            <a:off x="2101850" y="5507038"/>
            <a:ext cx="8713788" cy="1350962"/>
          </a:xfrm>
          <a:prstGeom prst="rect">
            <a:avLst/>
          </a:prstGeom>
          <a:noFill/>
          <a:ln w="9525">
            <a:solidFill>
              <a:srgbClr val="FF3399"/>
            </a:solid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algn="ctr" eaLnBrk="1" hangingPunct="1"/>
            <a:r>
              <a:rPr lang="pt-BR" smtClean="0">
                <a:solidFill>
                  <a:srgbClr val="0000FF"/>
                </a:solidFill>
              </a:rPr>
              <a:t>Objetivo</a:t>
            </a:r>
          </a:p>
        </p:txBody>
      </p:sp>
      <p:sp>
        <p:nvSpPr>
          <p:cNvPr id="7171" name="Espaço Reservado para Conteúdo 2"/>
          <p:cNvSpPr>
            <a:spLocks noGrp="1"/>
          </p:cNvSpPr>
          <p:nvPr>
            <p:ph idx="1"/>
          </p:nvPr>
        </p:nvSpPr>
        <p:spPr>
          <a:xfrm>
            <a:off x="1066800" y="2084388"/>
            <a:ext cx="10086975" cy="4240212"/>
          </a:xfrm>
          <a:ln w="38100">
            <a:solidFill>
              <a:srgbClr val="FF3399"/>
            </a:solidFill>
          </a:ln>
        </p:spPr>
        <p:txBody>
          <a:bodyPr/>
          <a:lstStyle/>
          <a:p>
            <a:pPr algn="just" eaLnBrk="1" hangingPunct="1">
              <a:lnSpc>
                <a:spcPct val="90000"/>
              </a:lnSpc>
            </a:pPr>
            <a:r>
              <a:rPr lang="pt-BR" smtClean="0"/>
              <a:t>Comparar o desfecho primário de morte tardia (após 36 semanas de idade pós-menstrual(PMA) ou comprometimento do neurodesenvolvimento (NDI) na infância para bebês prematuros que nunca tiveram Leucomalácia periventricular cística (LPV) em comparação com lactentes cuja LPV desapareceu, persistiu, ou apareceu tardiamente.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idx="4294967295"/>
          </p:nvPr>
        </p:nvSpPr>
        <p:spPr>
          <a:xfrm>
            <a:off x="838200" y="250825"/>
            <a:ext cx="10515600" cy="1325563"/>
          </a:xfrm>
        </p:spPr>
        <p:txBody>
          <a:bodyPr/>
          <a:lstStyle/>
          <a:p>
            <a:pPr algn="ctr" eaLnBrk="1" hangingPunct="1"/>
            <a:r>
              <a:rPr lang="pt-BR" smtClean="0">
                <a:solidFill>
                  <a:srgbClr val="0000FF"/>
                </a:solidFill>
              </a:rPr>
              <a:t>Introdução</a:t>
            </a:r>
          </a:p>
        </p:txBody>
      </p:sp>
      <p:graphicFrame>
        <p:nvGraphicFramePr>
          <p:cNvPr id="5" name="Diagrama 4">
            <a:extLst>
              <a:ext uri="{FF2B5EF4-FFF2-40B4-BE49-F238E27FC236}"/>
            </a:extLst>
          </p:cNvPr>
          <p:cNvGraphicFramePr/>
          <p:nvPr/>
        </p:nvGraphicFramePr>
        <p:xfrm>
          <a:off x="1350499" y="1744394"/>
          <a:ext cx="9268263" cy="45937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Espaço Reservado para Rodapé 2">
            <a:extLst>
              <a:ext uri="{FF2B5EF4-FFF2-40B4-BE49-F238E27FC236}"/>
            </a:extLst>
          </p:cNvPr>
          <p:cNvSpPr txBox="1">
            <a:spLocks noGrp="1"/>
          </p:cNvSpPr>
          <p:nvPr/>
        </p:nvSpPr>
        <p:spPr>
          <a:xfrm>
            <a:off x="3489325" y="6307138"/>
            <a:ext cx="5213350" cy="274637"/>
          </a:xfrm>
          <a:prstGeom prst="rect">
            <a:avLst/>
          </a:prstGeom>
          <a:noFill/>
        </p:spPr>
        <p:txBody>
          <a:bodyPr anchor="b"/>
          <a:lstStyle/>
          <a:p>
            <a:pPr algn="ctr" fontAlgn="auto">
              <a:spcBef>
                <a:spcPts val="0"/>
              </a:spcBef>
              <a:spcAft>
                <a:spcPts val="0"/>
              </a:spcAft>
              <a:defRPr/>
            </a:pPr>
            <a:r>
              <a:rPr lang="en-US" sz="1000" dirty="0" err="1">
                <a:solidFill>
                  <a:schemeClr val="tx1">
                    <a:lumMod val="75000"/>
                    <a:lumOff val="25000"/>
                  </a:schemeClr>
                </a:solidFill>
                <a:latin typeface="+mn-lt"/>
                <a:cs typeface="+mn-cs"/>
              </a:rPr>
              <a:t>Referência</a:t>
            </a:r>
            <a:r>
              <a:rPr lang="en-US" sz="1000" dirty="0">
                <a:solidFill>
                  <a:schemeClr val="tx1">
                    <a:lumMod val="75000"/>
                    <a:lumOff val="25000"/>
                  </a:schemeClr>
                </a:solidFill>
                <a:latin typeface="+mn-lt"/>
                <a:cs typeface="+mn-cs"/>
              </a:rPr>
              <a:t>: 1</a:t>
            </a:r>
          </a:p>
        </p:txBody>
      </p:sp>
      <p:sp>
        <p:nvSpPr>
          <p:cNvPr id="8197" name="Line 2"/>
          <p:cNvSpPr>
            <a:spLocks noChangeShapeType="1"/>
          </p:cNvSpPr>
          <p:nvPr/>
        </p:nvSpPr>
        <p:spPr bwMode="auto">
          <a:xfrm>
            <a:off x="2724150" y="3862388"/>
            <a:ext cx="9525" cy="327025"/>
          </a:xfrm>
          <a:prstGeom prst="line">
            <a:avLst/>
          </a:prstGeom>
          <a:noFill/>
          <a:ln w="76200">
            <a:solidFill>
              <a:srgbClr val="FF3399"/>
            </a:solidFill>
            <a:round/>
            <a:headEnd/>
            <a:tailEnd type="triangle" w="med" len="med"/>
          </a:ln>
        </p:spPr>
        <p:txBody>
          <a:bodyPr/>
          <a:lstStyle/>
          <a:p>
            <a:endParaRPr lang="pt-BR"/>
          </a:p>
        </p:txBody>
      </p:sp>
      <p:sp>
        <p:nvSpPr>
          <p:cNvPr id="8198" name="Line 6"/>
          <p:cNvSpPr>
            <a:spLocks noChangeShapeType="1"/>
          </p:cNvSpPr>
          <p:nvPr/>
        </p:nvSpPr>
        <p:spPr bwMode="auto">
          <a:xfrm flipH="1" flipV="1">
            <a:off x="7240588" y="3881438"/>
            <a:ext cx="9525" cy="346075"/>
          </a:xfrm>
          <a:prstGeom prst="line">
            <a:avLst/>
          </a:prstGeom>
          <a:noFill/>
          <a:ln w="76200">
            <a:solidFill>
              <a:srgbClr val="FF3399"/>
            </a:solidFill>
            <a:round/>
            <a:headEnd/>
            <a:tailEnd type="triangle" w="med" len="med"/>
          </a:ln>
        </p:spPr>
        <p:txBody>
          <a:bodyPr/>
          <a:lstStyle/>
          <a:p>
            <a:endParaRPr lang="pt-B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a:xfrm>
            <a:off x="1066800" y="468313"/>
            <a:ext cx="10058400" cy="1371600"/>
          </a:xfrm>
        </p:spPr>
        <p:txBody>
          <a:bodyPr/>
          <a:lstStyle/>
          <a:p>
            <a:pPr algn="ctr" eaLnBrk="1" hangingPunct="1"/>
            <a:r>
              <a:rPr lang="pt-BR" smtClean="0">
                <a:solidFill>
                  <a:srgbClr val="0000FF"/>
                </a:solidFill>
              </a:rPr>
              <a:t>Introdução</a:t>
            </a:r>
          </a:p>
        </p:txBody>
      </p:sp>
      <p:sp>
        <p:nvSpPr>
          <p:cNvPr id="9219" name="Espaço Reservado para Conteúdo 2"/>
          <p:cNvSpPr>
            <a:spLocks noGrp="1"/>
          </p:cNvSpPr>
          <p:nvPr>
            <p:ph idx="1"/>
          </p:nvPr>
        </p:nvSpPr>
        <p:spPr>
          <a:xfrm>
            <a:off x="604838" y="1628775"/>
            <a:ext cx="10748962" cy="4741863"/>
          </a:xfrm>
        </p:spPr>
        <p:txBody>
          <a:bodyPr/>
          <a:lstStyle/>
          <a:p>
            <a:pPr eaLnBrk="1" hangingPunct="1"/>
            <a:r>
              <a:rPr lang="pt-BR" sz="2000" smtClean="0"/>
              <a:t>LPV</a:t>
            </a:r>
            <a:r>
              <a:rPr lang="pt-BR" sz="1800" smtClean="0"/>
              <a:t> </a:t>
            </a:r>
          </a:p>
          <a:p>
            <a:pPr lvl="1" eaLnBrk="1" hangingPunct="1"/>
            <a:r>
              <a:rPr lang="pt-BR" sz="1800" smtClean="0"/>
              <a:t>Tipicamente diagnosticada através do ultrassom (US) craniano após 3 semanas da lesão</a:t>
            </a:r>
            <a:r>
              <a:rPr lang="pt-BR" sz="1800" baseline="30000" smtClean="0"/>
              <a:t>2</a:t>
            </a:r>
          </a:p>
          <a:p>
            <a:pPr lvl="1" eaLnBrk="1" hangingPunct="1"/>
            <a:r>
              <a:rPr lang="pt-BR" sz="1800" smtClean="0"/>
              <a:t>Permanece visível na região periventricular por algumas semanas até que as áreas císticas se aglutinem, colapsem e desapareçam</a:t>
            </a:r>
          </a:p>
          <a:p>
            <a:pPr lvl="1" eaLnBrk="1" hangingPunct="1"/>
            <a:r>
              <a:rPr lang="pt-BR" sz="1800" smtClean="0"/>
              <a:t>Sequela: </a:t>
            </a:r>
            <a:r>
              <a:rPr lang="pt-BR" sz="2000" b="1" smtClean="0">
                <a:solidFill>
                  <a:srgbClr val="FF0000"/>
                </a:solidFill>
              </a:rPr>
              <a:t>ventriculomegalia</a:t>
            </a:r>
            <a:r>
              <a:rPr lang="pt-BR" sz="2000" baseline="30000" smtClean="0"/>
              <a:t>3-5</a:t>
            </a:r>
          </a:p>
          <a:p>
            <a:pPr lvl="1" eaLnBrk="1" hangingPunct="1">
              <a:buFont typeface="Garamond" pitchFamily="18" charset="0"/>
              <a:buNone/>
            </a:pPr>
            <a:endParaRPr lang="pt-BR" sz="2000" b="1" smtClean="0">
              <a:solidFill>
                <a:srgbClr val="FF0000"/>
              </a:solidFill>
            </a:endParaRPr>
          </a:p>
          <a:p>
            <a:pPr eaLnBrk="1" hangingPunct="1"/>
            <a:r>
              <a:rPr lang="pt-BR" sz="2000" smtClean="0"/>
              <a:t>Autores previamente</a:t>
            </a:r>
            <a:r>
              <a:rPr lang="pt-BR" sz="2000" baseline="30000" smtClean="0"/>
              <a:t>6</a:t>
            </a:r>
            <a:r>
              <a:rPr lang="pt-BR" sz="2000" smtClean="0"/>
              <a:t> analisaram as bases de dados do “</a:t>
            </a:r>
            <a:r>
              <a:rPr lang="en-US" sz="2000" i="1" smtClean="0"/>
              <a:t>Eunice Kennedy Shriver </a:t>
            </a:r>
            <a:r>
              <a:rPr lang="en-US" sz="2000" smtClean="0"/>
              <a:t>National Institute of Child Health and Human Development (NICHD) Neonatal Research Network (NRN) Generic Data Base Registry (GDB)”</a:t>
            </a:r>
          </a:p>
          <a:p>
            <a:pPr lvl="1" eaLnBrk="1" hangingPunct="1"/>
            <a:r>
              <a:rPr lang="en-US" sz="1800" smtClean="0"/>
              <a:t>14,3%  dos prematuros com diagnóstico de LPV com idade cronológica &lt; 28 dias não tinham a lesão identificada no seguimento com 36 semanas de idade pós-menstrual (PMA)</a:t>
            </a:r>
            <a:endParaRPr lang="pt-BR" sz="1800" smtClean="0"/>
          </a:p>
          <a:p>
            <a:pPr eaLnBrk="1" hangingPunct="1"/>
            <a:endParaRPr lang="pt-BR" sz="18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a:xfrm>
            <a:off x="936625" y="642938"/>
            <a:ext cx="10058400" cy="1371600"/>
          </a:xfrm>
        </p:spPr>
        <p:txBody>
          <a:bodyPr/>
          <a:lstStyle/>
          <a:p>
            <a:pPr algn="ctr" eaLnBrk="1" hangingPunct="1"/>
            <a:r>
              <a:rPr lang="pt-BR" smtClean="0">
                <a:solidFill>
                  <a:srgbClr val="0000FF"/>
                </a:solidFill>
              </a:rPr>
              <a:t>Introdução</a:t>
            </a:r>
          </a:p>
        </p:txBody>
      </p:sp>
      <p:sp>
        <p:nvSpPr>
          <p:cNvPr id="10243" name="Espaço Reservado para Conteúdo 2"/>
          <p:cNvSpPr>
            <a:spLocks noGrp="1"/>
          </p:cNvSpPr>
          <p:nvPr>
            <p:ph idx="1"/>
          </p:nvPr>
        </p:nvSpPr>
        <p:spPr>
          <a:xfrm>
            <a:off x="1066800" y="2103438"/>
            <a:ext cx="10058400" cy="4111625"/>
          </a:xfrm>
        </p:spPr>
        <p:txBody>
          <a:bodyPr/>
          <a:lstStyle/>
          <a:p>
            <a:pPr eaLnBrk="1" hangingPunct="1">
              <a:lnSpc>
                <a:spcPct val="90000"/>
              </a:lnSpc>
            </a:pPr>
            <a:r>
              <a:rPr lang="pt-BR" sz="1900" smtClean="0"/>
              <a:t>Pouco se sabe sobre o desfecho de prematuros nos quais a LPV desaparece em comparação com os lactentes com persistência da lesão</a:t>
            </a:r>
            <a:r>
              <a:rPr lang="pt-BR" sz="1900" baseline="30000" smtClean="0"/>
              <a:t>5</a:t>
            </a:r>
          </a:p>
          <a:p>
            <a:pPr algn="ctr" eaLnBrk="1" hangingPunct="1">
              <a:lnSpc>
                <a:spcPct val="90000"/>
              </a:lnSpc>
              <a:buFont typeface="Garamond" pitchFamily="18" charset="0"/>
              <a:buNone/>
            </a:pPr>
            <a:r>
              <a:rPr lang="pt-BR" sz="1900" b="1" smtClean="0">
                <a:solidFill>
                  <a:srgbClr val="0000FF"/>
                </a:solidFill>
              </a:rPr>
              <a:t>Os autores usaram os  registros de seguimento de crianças que nunca tiveram a LPV com lactentes cuja lesão desapareceu, persistiu ou surgiu tardiamente para comparar o desfecho</a:t>
            </a:r>
          </a:p>
          <a:p>
            <a:pPr lvl="1" eaLnBrk="1" hangingPunct="1">
              <a:lnSpc>
                <a:spcPct val="90000"/>
              </a:lnSpc>
              <a:buFont typeface="Garamond" pitchFamily="18" charset="0"/>
              <a:buNone/>
            </a:pPr>
            <a:r>
              <a:rPr lang="pt-BR" sz="1700" b="1" smtClean="0">
                <a:solidFill>
                  <a:srgbClr val="FF3399"/>
                </a:solidFill>
              </a:rPr>
              <a:t>                                                               Hipótese primária</a:t>
            </a:r>
            <a:endParaRPr lang="pt-BR" sz="1700" smtClean="0"/>
          </a:p>
          <a:p>
            <a:pPr lvl="2" eaLnBrk="1" hangingPunct="1">
              <a:lnSpc>
                <a:spcPct val="90000"/>
              </a:lnSpc>
            </a:pPr>
            <a:r>
              <a:rPr lang="pt-BR" sz="1700" b="1" smtClean="0"/>
              <a:t>Haverá diferença de desfecho entre o grupo de crianças cuja LPV desapareceu em relação ao grupo saudável</a:t>
            </a:r>
          </a:p>
          <a:p>
            <a:pPr lvl="2" eaLnBrk="1" hangingPunct="1">
              <a:lnSpc>
                <a:spcPct val="90000"/>
              </a:lnSpc>
            </a:pPr>
            <a:r>
              <a:rPr lang="pt-BR" sz="1700" b="1" smtClean="0"/>
              <a:t>Mesmo resultado/ desfecho entre os grupos nos quais a LPV desapareceu, persistiu ou surgiu tardiamente</a:t>
            </a:r>
          </a:p>
          <a:p>
            <a:pPr eaLnBrk="1" hangingPunct="1">
              <a:lnSpc>
                <a:spcPct val="90000"/>
              </a:lnSpc>
            </a:pPr>
            <a:r>
              <a:rPr lang="pt-BR" sz="1900" smtClean="0"/>
              <a:t>Buscaram relacionar os fatores de risco clínicos à LPV através da análise estatística de regressão múltipla para predizer o comprometimento do neurodesenvolvimento (NDI) </a:t>
            </a:r>
          </a:p>
          <a:p>
            <a:pPr lvl="1" eaLnBrk="1" hangingPunct="1">
              <a:lnSpc>
                <a:spcPct val="90000"/>
              </a:lnSpc>
            </a:pPr>
            <a:endParaRPr lang="pt-BR" sz="150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algn="ctr" eaLnBrk="1" hangingPunct="1"/>
            <a:r>
              <a:rPr lang="pt-BR" smtClean="0">
                <a:solidFill>
                  <a:srgbClr val="0000FF"/>
                </a:solidFill>
              </a:rPr>
              <a:t>Métodos</a:t>
            </a:r>
          </a:p>
        </p:txBody>
      </p:sp>
      <p:sp>
        <p:nvSpPr>
          <p:cNvPr id="11267" name="Espaço Reservado para Conteúdo 2"/>
          <p:cNvSpPr>
            <a:spLocks noGrp="1"/>
          </p:cNvSpPr>
          <p:nvPr>
            <p:ph idx="1"/>
          </p:nvPr>
        </p:nvSpPr>
        <p:spPr/>
        <p:txBody>
          <a:bodyPr/>
          <a:lstStyle/>
          <a:p>
            <a:pPr eaLnBrk="1" hangingPunct="1"/>
            <a:r>
              <a:rPr lang="pt-BR" sz="2000" smtClean="0"/>
              <a:t>Dados coletados prospectivamente de todos os bebês nascidos e/ou atendidos nos centros da </a:t>
            </a:r>
            <a:r>
              <a:rPr lang="en-US" sz="2000" i="1" smtClean="0"/>
              <a:t>Eunice Kennedy Shriver </a:t>
            </a:r>
            <a:r>
              <a:rPr lang="en-US" sz="2000" smtClean="0"/>
              <a:t>NICHD Neonatal Research </a:t>
            </a:r>
            <a:r>
              <a:rPr lang="pt-BR" sz="2000" smtClean="0"/>
              <a:t>Network entre janeiro de 2002 e dezembro de 2012</a:t>
            </a:r>
          </a:p>
          <a:p>
            <a:pPr eaLnBrk="1" hangingPunct="1"/>
            <a:r>
              <a:rPr lang="pt-BR" sz="2000" smtClean="0"/>
              <a:t>Dados coletados por coordenadores de pesquisa treinados</a:t>
            </a:r>
          </a:p>
          <a:p>
            <a:pPr eaLnBrk="1" hangingPunct="1"/>
            <a:r>
              <a:rPr lang="pt-BR" sz="2000" smtClean="0"/>
              <a:t>Coleta dos dados foi aprovada pelos conselhos de revisão institucionais</a:t>
            </a:r>
          </a:p>
          <a:p>
            <a:pPr eaLnBrk="1" hangingPunct="1"/>
            <a:r>
              <a:rPr lang="pt-BR" sz="2000" smtClean="0"/>
              <a:t>Foram inclusas na análise</a:t>
            </a:r>
          </a:p>
          <a:p>
            <a:pPr lvl="1" eaLnBrk="1" hangingPunct="1"/>
            <a:r>
              <a:rPr lang="pt-BR" sz="1800" smtClean="0"/>
              <a:t>Crianças que nasceram entre </a:t>
            </a:r>
            <a:r>
              <a:rPr lang="pt-BR" sz="1800" b="1" smtClean="0"/>
              <a:t>22 semanas e 26 semanas e 6 dias</a:t>
            </a:r>
            <a:r>
              <a:rPr lang="pt-BR" sz="1800" smtClean="0"/>
              <a:t> que tinham registro no sistema </a:t>
            </a:r>
          </a:p>
          <a:p>
            <a:pPr lvl="1" eaLnBrk="1" hangingPunct="1"/>
            <a:r>
              <a:rPr lang="pt-BR" sz="1800" smtClean="0"/>
              <a:t>Sobreviveram além de 36 semanas PMA</a:t>
            </a:r>
          </a:p>
          <a:p>
            <a:pPr lvl="1" eaLnBrk="1" hangingPunct="1"/>
            <a:r>
              <a:rPr lang="pt-BR" sz="1800" smtClean="0"/>
              <a:t>Realizaram </a:t>
            </a:r>
            <a:r>
              <a:rPr lang="pt-BR" sz="1800" i="1" smtClean="0"/>
              <a:t>screening</a:t>
            </a:r>
            <a:r>
              <a:rPr lang="pt-BR" sz="1800" smtClean="0"/>
              <a:t> com US craniano em dois períodos (28 dias de idade cronológica e o segundo mais próximo de 36 semanas)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4"/>
          <p:cNvPicPr>
            <a:picLocks noChangeAspect="1"/>
          </p:cNvPicPr>
          <p:nvPr/>
        </p:nvPicPr>
        <p:blipFill>
          <a:blip r:embed="rId2"/>
          <a:srcRect l="28961" t="13315" r="30309" b="13829"/>
          <a:stretch>
            <a:fillRect/>
          </a:stretch>
        </p:blipFill>
        <p:spPr bwMode="auto">
          <a:xfrm>
            <a:off x="4965700" y="231775"/>
            <a:ext cx="6583363" cy="6372225"/>
          </a:xfrm>
          <a:prstGeom prst="rect">
            <a:avLst/>
          </a:prstGeom>
          <a:noFill/>
          <a:ln w="9525">
            <a:noFill/>
            <a:miter lim="800000"/>
            <a:headEnd/>
            <a:tailEnd/>
          </a:ln>
        </p:spPr>
      </p:pic>
      <p:sp>
        <p:nvSpPr>
          <p:cNvPr id="12291" name="Espaço Reservado para Conteúdo 2"/>
          <p:cNvSpPr>
            <a:spLocks noGrp="1"/>
          </p:cNvSpPr>
          <p:nvPr>
            <p:ph idx="1"/>
          </p:nvPr>
        </p:nvSpPr>
        <p:spPr>
          <a:xfrm>
            <a:off x="642938" y="3324225"/>
            <a:ext cx="3363912" cy="3416300"/>
          </a:xfrm>
        </p:spPr>
        <p:txBody>
          <a:bodyPr/>
          <a:lstStyle/>
          <a:p>
            <a:pPr eaLnBrk="1" hangingPunct="1"/>
            <a:r>
              <a:rPr lang="pt-BR" sz="2000" smtClean="0"/>
              <a:t>Foram comparados os resultados compostos de morte tardia (após 36 semanas) ou comprometimento do neurodesenvolvimento (NDI) entre os grupos determinados ao lado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a:xfrm>
            <a:off x="1066800" y="652463"/>
            <a:ext cx="10058400" cy="1371600"/>
          </a:xfrm>
        </p:spPr>
        <p:txBody>
          <a:bodyPr/>
          <a:lstStyle/>
          <a:p>
            <a:pPr algn="ctr" eaLnBrk="1" hangingPunct="1"/>
            <a:r>
              <a:rPr lang="pt-BR" smtClean="0">
                <a:solidFill>
                  <a:srgbClr val="0000FF"/>
                </a:solidFill>
              </a:rPr>
              <a:t>Análise Estatística</a:t>
            </a:r>
            <a:r>
              <a:rPr lang="pt-BR" smtClean="0"/>
              <a:t> </a:t>
            </a:r>
          </a:p>
        </p:txBody>
      </p:sp>
      <p:sp>
        <p:nvSpPr>
          <p:cNvPr id="13315" name="Espaço Reservado para Conteúdo 2"/>
          <p:cNvSpPr>
            <a:spLocks noGrp="1"/>
          </p:cNvSpPr>
          <p:nvPr>
            <p:ph idx="1"/>
          </p:nvPr>
        </p:nvSpPr>
        <p:spPr/>
        <p:txBody>
          <a:bodyPr/>
          <a:lstStyle/>
          <a:p>
            <a:pPr eaLnBrk="1" hangingPunct="1"/>
            <a:r>
              <a:rPr lang="pt-BR" sz="2000" smtClean="0"/>
              <a:t>Características demográficas foram comparadas usando estatística descritiva</a:t>
            </a:r>
          </a:p>
          <a:p>
            <a:pPr lvl="1" eaLnBrk="1" hangingPunct="1"/>
            <a:r>
              <a:rPr lang="pt-BR" sz="1800" smtClean="0"/>
              <a:t>Frequências e porcentagens resultantes foram comparadas usando o X² (quiquadrado)e os testes exatos de Fisher</a:t>
            </a:r>
          </a:p>
          <a:p>
            <a:pPr eaLnBrk="1" hangingPunct="1"/>
            <a:r>
              <a:rPr lang="pt-BR" sz="2000" smtClean="0"/>
              <a:t>O “Student t test” foi usado para comparar variáveis contínuas</a:t>
            </a:r>
          </a:p>
          <a:p>
            <a:pPr eaLnBrk="1" hangingPunct="1"/>
            <a:r>
              <a:rPr lang="pt-BR" sz="2000" smtClean="0"/>
              <a:t>Foram realizadas comparações entre os 4 grupos determinados</a:t>
            </a:r>
          </a:p>
          <a:p>
            <a:pPr eaLnBrk="1" hangingPunct="1"/>
            <a:r>
              <a:rPr lang="pt-BR" sz="2000" smtClean="0"/>
              <a:t>P &lt; 0,05 foi considerado significativo</a:t>
            </a:r>
          </a:p>
          <a:p>
            <a:pPr eaLnBrk="1" hangingPunct="1"/>
            <a:r>
              <a:rPr lang="pt-BR" sz="2000" smtClean="0"/>
              <a:t>Modelo de regressão logística identificou as variáveis associadas com o desfecho do comprometimento do neurodesenvolvimento (NDI)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a:xfrm>
            <a:off x="1047750" y="642938"/>
            <a:ext cx="10058400" cy="1371600"/>
          </a:xfrm>
        </p:spPr>
        <p:txBody>
          <a:bodyPr/>
          <a:lstStyle/>
          <a:p>
            <a:pPr algn="ctr" eaLnBrk="1" hangingPunct="1"/>
            <a:r>
              <a:rPr lang="pt-BR" smtClean="0">
                <a:solidFill>
                  <a:srgbClr val="0000FF"/>
                </a:solidFill>
              </a:rPr>
              <a:t>Análise Estatística</a:t>
            </a:r>
            <a:r>
              <a:rPr lang="pt-BR" smtClean="0"/>
              <a:t> </a:t>
            </a:r>
          </a:p>
        </p:txBody>
      </p:sp>
      <p:sp>
        <p:nvSpPr>
          <p:cNvPr id="3" name="Espaço Reservado para Conteúdo 2">
            <a:extLst>
              <a:ext uri="{FF2B5EF4-FFF2-40B4-BE49-F238E27FC236}"/>
            </a:extLst>
          </p:cNvPr>
          <p:cNvSpPr>
            <a:spLocks noGrp="1"/>
          </p:cNvSpPr>
          <p:nvPr>
            <p:ph idx="1"/>
          </p:nvPr>
        </p:nvSpPr>
        <p:spPr>
          <a:xfrm>
            <a:off x="1104900" y="1687513"/>
            <a:ext cx="10182225" cy="4111625"/>
          </a:xfrm>
        </p:spPr>
        <p:txBody>
          <a:bodyPr>
            <a:normAutofit fontScale="92500" lnSpcReduction="20000"/>
          </a:bodyPr>
          <a:lstStyle/>
          <a:p>
            <a:pPr eaLnBrk="1" hangingPunct="1">
              <a:lnSpc>
                <a:spcPct val="90000"/>
              </a:lnSpc>
              <a:defRPr/>
            </a:pPr>
            <a:r>
              <a:rPr lang="pt-BR" sz="1900" smtClean="0"/>
              <a:t>Modelo em questão foi criado por Broitman et al</a:t>
            </a:r>
            <a:r>
              <a:rPr lang="pt-BR" sz="1900" baseline="30000" smtClean="0"/>
              <a:t>7</a:t>
            </a:r>
            <a:r>
              <a:rPr lang="pt-BR" sz="1900" smtClean="0"/>
              <a:t>e abrange variáveis conhecidas por afetar o neurodesenvolvimento</a:t>
            </a:r>
          </a:p>
          <a:p>
            <a:pPr lvl="1" eaLnBrk="1" hangingPunct="1">
              <a:lnSpc>
                <a:spcPct val="90000"/>
              </a:lnSpc>
              <a:defRPr/>
            </a:pPr>
            <a:r>
              <a:rPr lang="pt-BR" sz="1700" smtClean="0"/>
              <a:t>Esteróides pré-natais</a:t>
            </a:r>
          </a:p>
          <a:p>
            <a:pPr lvl="1" eaLnBrk="1" hangingPunct="1">
              <a:lnSpc>
                <a:spcPct val="90000"/>
              </a:lnSpc>
              <a:defRPr/>
            </a:pPr>
            <a:r>
              <a:rPr lang="pt-BR" sz="1700" smtClean="0"/>
              <a:t>Corioamnionite (histológica ou clínica)</a:t>
            </a:r>
          </a:p>
          <a:p>
            <a:pPr lvl="1" eaLnBrk="1" hangingPunct="1">
              <a:lnSpc>
                <a:spcPct val="90000"/>
              </a:lnSpc>
              <a:defRPr/>
            </a:pPr>
            <a:r>
              <a:rPr lang="pt-BR" sz="1700" smtClean="0"/>
              <a:t>Sexo masculino</a:t>
            </a:r>
          </a:p>
          <a:p>
            <a:pPr lvl="1" eaLnBrk="1" hangingPunct="1">
              <a:lnSpc>
                <a:spcPct val="90000"/>
              </a:lnSpc>
              <a:defRPr/>
            </a:pPr>
            <a:r>
              <a:rPr lang="pt-BR" sz="1700" smtClean="0"/>
              <a:t>Idade Gestacional</a:t>
            </a:r>
          </a:p>
          <a:p>
            <a:pPr lvl="1" eaLnBrk="1" hangingPunct="1">
              <a:lnSpc>
                <a:spcPct val="90000"/>
              </a:lnSpc>
              <a:defRPr/>
            </a:pPr>
            <a:r>
              <a:rPr lang="pt-BR" sz="1700" smtClean="0"/>
              <a:t>Raça, escolaridade materna</a:t>
            </a:r>
          </a:p>
          <a:p>
            <a:pPr lvl="1" eaLnBrk="1" hangingPunct="1">
              <a:lnSpc>
                <a:spcPct val="90000"/>
              </a:lnSpc>
              <a:defRPr/>
            </a:pPr>
            <a:r>
              <a:rPr lang="pt-BR" sz="1700" smtClean="0"/>
              <a:t>Presença bilateral de sangue ou ecodensidades nos ventrículos ou parênquima (usando triagem de resultados de ultrassonografia craniana nos primeiros 28 dias)</a:t>
            </a:r>
          </a:p>
          <a:p>
            <a:pPr lvl="1" eaLnBrk="1" hangingPunct="1">
              <a:lnSpc>
                <a:spcPct val="90000"/>
              </a:lnSpc>
              <a:defRPr/>
            </a:pPr>
            <a:r>
              <a:rPr lang="pt-BR" sz="1700" smtClean="0"/>
              <a:t>Sepse tardia</a:t>
            </a:r>
          </a:p>
          <a:p>
            <a:pPr lvl="1" eaLnBrk="1" hangingPunct="1">
              <a:lnSpc>
                <a:spcPct val="90000"/>
              </a:lnSpc>
              <a:defRPr/>
            </a:pPr>
            <a:r>
              <a:rPr lang="pt-BR" sz="1700" smtClean="0"/>
              <a:t>Enterocolite necrosante médica ou cirúrgica </a:t>
            </a:r>
          </a:p>
          <a:p>
            <a:pPr lvl="1" eaLnBrk="1" hangingPunct="1">
              <a:lnSpc>
                <a:spcPct val="90000"/>
              </a:lnSpc>
              <a:defRPr/>
            </a:pPr>
            <a:r>
              <a:rPr lang="pt-BR" sz="1700" smtClean="0"/>
              <a:t>Displasia broncopulmonar</a:t>
            </a:r>
          </a:p>
          <a:p>
            <a:pPr eaLnBrk="1" hangingPunct="1">
              <a:lnSpc>
                <a:spcPct val="90000"/>
              </a:lnSpc>
              <a:defRPr/>
            </a:pPr>
            <a:r>
              <a:rPr lang="pt-BR" sz="1900" smtClean="0"/>
              <a:t>Também no modelo foram incluídas: leucomalácia cística  que “desapareceu”, leucomalácia cística “persistente” e leucomalácia cística “tardia”</a:t>
            </a:r>
          </a:p>
          <a:p>
            <a:pPr eaLnBrk="1" hangingPunct="1">
              <a:lnSpc>
                <a:spcPct val="90000"/>
              </a:lnSpc>
              <a:defRPr/>
            </a:pPr>
            <a:r>
              <a:rPr lang="pt-BR" sz="1900" smtClean="0"/>
              <a:t>A Rede de Pesquisa Neonatal (NRN) foi ajustada para o modelo</a:t>
            </a:r>
          </a:p>
          <a:p>
            <a:pPr eaLnBrk="1" hangingPunct="1">
              <a:lnSpc>
                <a:spcPct val="90000"/>
              </a:lnSpc>
              <a:defRPr/>
            </a:pPr>
            <a:r>
              <a:rPr lang="pt-BR" sz="1900" smtClean="0"/>
              <a:t>Programa: </a:t>
            </a:r>
            <a:r>
              <a:rPr lang="pt-BR" sz="1900" i="1" smtClean="0"/>
              <a:t>SAS statistical software v 9.4</a:t>
            </a:r>
          </a:p>
          <a:p>
            <a:pPr lvl="1" eaLnBrk="1" hangingPunct="1">
              <a:lnSpc>
                <a:spcPct val="90000"/>
              </a:lnSpc>
              <a:defRPr/>
            </a:pPr>
            <a:endParaRPr lang="pt-BR" sz="1500" i="1"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eaLnBrk="1" hangingPunct="1"/>
            <a:r>
              <a:rPr lang="pt-BR" smtClean="0">
                <a:solidFill>
                  <a:srgbClr val="0000FF"/>
                </a:solidFill>
              </a:rPr>
              <a:t>Resultados</a:t>
            </a:r>
          </a:p>
        </p:txBody>
      </p:sp>
      <p:sp>
        <p:nvSpPr>
          <p:cNvPr id="3" name="Espaço Reservado para Conteúdo 2"/>
          <p:cNvSpPr>
            <a:spLocks noGrp="1"/>
          </p:cNvSpPr>
          <p:nvPr>
            <p:ph idx="1"/>
          </p:nvPr>
        </p:nvSpPr>
        <p:spPr/>
        <p:txBody>
          <a:bodyPr>
            <a:normAutofit lnSpcReduction="10000"/>
          </a:bodyPr>
          <a:lstStyle/>
          <a:p>
            <a:pPr eaLnBrk="1" hangingPunct="1">
              <a:lnSpc>
                <a:spcPct val="90000"/>
              </a:lnSpc>
              <a:defRPr/>
            </a:pPr>
            <a:r>
              <a:rPr lang="pt-BR" sz="1800" smtClean="0"/>
              <a:t>Entre janeiro de 2002 e dezembro de 2012, 32.933 prematuros foram inscritos no </a:t>
            </a:r>
            <a:r>
              <a:rPr lang="en-US" sz="1800" i="1" smtClean="0"/>
              <a:t>Generic Data Base Registry</a:t>
            </a:r>
            <a:r>
              <a:rPr lang="en-US" sz="1800" smtClean="0"/>
              <a:t> (GDB)</a:t>
            </a:r>
            <a:r>
              <a:rPr lang="pt-BR" sz="1800" smtClean="0">
                <a:sym typeface="Wingdings" pitchFamily="2" charset="2"/>
              </a:rPr>
              <a:t></a:t>
            </a:r>
            <a:r>
              <a:rPr lang="pt-BR" sz="1800" smtClean="0"/>
              <a:t> 433 (6,1%) dos 7063 lactentes que preencheram os critérios de inclusão foram selecionados por terem LPV rastreada por imagens cranianas</a:t>
            </a:r>
          </a:p>
          <a:p>
            <a:pPr eaLnBrk="1" hangingPunct="1">
              <a:lnSpc>
                <a:spcPct val="90000"/>
              </a:lnSpc>
              <a:defRPr/>
            </a:pPr>
            <a:endParaRPr lang="pt-BR" sz="1800" smtClean="0"/>
          </a:p>
          <a:p>
            <a:pPr eaLnBrk="1" hangingPunct="1">
              <a:lnSpc>
                <a:spcPct val="90000"/>
              </a:lnSpc>
              <a:defRPr/>
            </a:pPr>
            <a:endParaRPr lang="pt-BR" sz="1800" smtClean="0"/>
          </a:p>
          <a:p>
            <a:pPr eaLnBrk="1" hangingPunct="1">
              <a:lnSpc>
                <a:spcPct val="90000"/>
              </a:lnSpc>
              <a:defRPr/>
            </a:pPr>
            <a:endParaRPr lang="pt-BR" sz="1800" smtClean="0"/>
          </a:p>
          <a:p>
            <a:pPr eaLnBrk="1" hangingPunct="1">
              <a:lnSpc>
                <a:spcPct val="90000"/>
              </a:lnSpc>
              <a:defRPr/>
            </a:pPr>
            <a:endParaRPr lang="pt-BR" sz="1800" smtClean="0"/>
          </a:p>
          <a:p>
            <a:pPr eaLnBrk="1" hangingPunct="1">
              <a:lnSpc>
                <a:spcPct val="90000"/>
              </a:lnSpc>
              <a:defRPr/>
            </a:pPr>
            <a:r>
              <a:rPr lang="pt-BR" sz="1800" smtClean="0"/>
              <a:t>76 </a:t>
            </a:r>
            <a:r>
              <a:rPr lang="pt-BR" sz="1800" smtClean="0">
                <a:sym typeface="Wingdings" pitchFamily="2" charset="2"/>
              </a:rPr>
              <a:t> idade cronológica(CA) &lt; 28 dias; 270  PMA de 36 semanas; 87  ambos momentos </a:t>
            </a:r>
          </a:p>
          <a:p>
            <a:pPr eaLnBrk="1" hangingPunct="1">
              <a:lnSpc>
                <a:spcPct val="90000"/>
              </a:lnSpc>
              <a:defRPr/>
            </a:pPr>
            <a:r>
              <a:rPr lang="pt-BR" sz="1800" smtClean="0"/>
              <a:t>A mediana (IQR, 25º e 75º percentil) da PMA na triagem imagens cranianas gravada para 36 semanas de estudo foi de 35 semanas e 2 dias (31 semanas e 3 dias, 36 semanas e 6 dias). </a:t>
            </a:r>
          </a:p>
        </p:txBody>
      </p:sp>
      <p:pic>
        <p:nvPicPr>
          <p:cNvPr id="15364" name="Imagem 3"/>
          <p:cNvPicPr>
            <a:picLocks noChangeAspect="1"/>
          </p:cNvPicPr>
          <p:nvPr/>
        </p:nvPicPr>
        <p:blipFill>
          <a:blip r:embed="rId2"/>
          <a:srcRect/>
          <a:stretch>
            <a:fillRect/>
          </a:stretch>
        </p:blipFill>
        <p:spPr bwMode="auto">
          <a:xfrm>
            <a:off x="1774825" y="3248025"/>
            <a:ext cx="8067675" cy="1222375"/>
          </a:xfrm>
          <a:prstGeom prst="rect">
            <a:avLst/>
          </a:prstGeom>
          <a:noFill/>
          <a:ln w="9525">
            <a:noFill/>
            <a:miter lim="800000"/>
            <a:headEnd/>
            <a:tailEnd/>
          </a:ln>
        </p:spPr>
      </p:pic>
      <p:sp>
        <p:nvSpPr>
          <p:cNvPr id="5" name="Retângulo 4"/>
          <p:cNvSpPr/>
          <p:nvPr/>
        </p:nvSpPr>
        <p:spPr>
          <a:xfrm>
            <a:off x="4733925" y="4210050"/>
            <a:ext cx="2944813" cy="1873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eaLnBrk="1" hangingPunct="1"/>
            <a:r>
              <a:rPr lang="pt-BR" smtClean="0">
                <a:solidFill>
                  <a:srgbClr val="0000FF"/>
                </a:solidFill>
              </a:rPr>
              <a:t>Resultados</a:t>
            </a:r>
          </a:p>
        </p:txBody>
      </p:sp>
      <p:sp>
        <p:nvSpPr>
          <p:cNvPr id="3" name="Espaço Reservado para Conteúdo 2"/>
          <p:cNvSpPr>
            <a:spLocks noGrp="1"/>
          </p:cNvSpPr>
          <p:nvPr>
            <p:ph idx="1"/>
          </p:nvPr>
        </p:nvSpPr>
        <p:spPr>
          <a:xfrm>
            <a:off x="1066800" y="2103438"/>
            <a:ext cx="5562600" cy="4205287"/>
          </a:xfrm>
        </p:spPr>
        <p:txBody>
          <a:bodyPr>
            <a:normAutofit lnSpcReduction="10000"/>
          </a:bodyPr>
          <a:lstStyle/>
          <a:p>
            <a:pPr eaLnBrk="1" hangingPunct="1">
              <a:lnSpc>
                <a:spcPct val="90000"/>
              </a:lnSpc>
              <a:defRPr/>
            </a:pPr>
            <a:r>
              <a:rPr lang="pt-BR" sz="1800" smtClean="0"/>
              <a:t>O grupo de LPV desaparecida incluiu 76 lactentes visíveis a &lt;28 dias de idade cronológica (ou seja, </a:t>
            </a:r>
            <a:r>
              <a:rPr lang="pt-BR" sz="1800" smtClean="0">
                <a:solidFill>
                  <a:srgbClr val="0000FF"/>
                </a:solidFill>
              </a:rPr>
              <a:t>17,6%</a:t>
            </a:r>
            <a:r>
              <a:rPr lang="pt-BR" sz="1800" smtClean="0"/>
              <a:t> do total de 433), mas não são mais vistas em imagens triadas perto de 36 semanas PMA</a:t>
            </a:r>
          </a:p>
          <a:p>
            <a:pPr lvl="1" eaLnBrk="1" hangingPunct="1">
              <a:lnSpc>
                <a:spcPct val="90000"/>
              </a:lnSpc>
              <a:defRPr/>
            </a:pPr>
            <a:r>
              <a:rPr lang="pt-BR" smtClean="0"/>
              <a:t>Esses bebês foram mais frequentemente prematuros</a:t>
            </a:r>
          </a:p>
          <a:p>
            <a:pPr lvl="1" eaLnBrk="1" hangingPunct="1">
              <a:lnSpc>
                <a:spcPct val="90000"/>
              </a:lnSpc>
              <a:defRPr/>
            </a:pPr>
            <a:r>
              <a:rPr lang="pt-BR" smtClean="0"/>
              <a:t>Receberam esteróides pré-natais com menos frequência</a:t>
            </a:r>
          </a:p>
          <a:p>
            <a:pPr lvl="1" eaLnBrk="1" hangingPunct="1">
              <a:lnSpc>
                <a:spcPct val="90000"/>
              </a:lnSpc>
              <a:defRPr/>
            </a:pPr>
            <a:r>
              <a:rPr lang="pt-BR" smtClean="0"/>
              <a:t>Tiveram um índice de Apgar no 5º min &lt; 4 mais vezes</a:t>
            </a:r>
          </a:p>
          <a:p>
            <a:pPr lvl="1" eaLnBrk="1" hangingPunct="1">
              <a:lnSpc>
                <a:spcPct val="90000"/>
              </a:lnSpc>
              <a:defRPr/>
            </a:pPr>
            <a:r>
              <a:rPr lang="pt-BR" smtClean="0"/>
              <a:t>Tiveram maior incidência de sangue nos ventrículos ou no parênquima, displasia broncopulmonar ou cisto porencefálico</a:t>
            </a:r>
          </a:p>
          <a:p>
            <a:pPr lvl="1" eaLnBrk="1" hangingPunct="1">
              <a:lnSpc>
                <a:spcPct val="90000"/>
              </a:lnSpc>
              <a:defRPr/>
            </a:pPr>
            <a:r>
              <a:rPr lang="pt-BR" smtClean="0"/>
              <a:t>Receberam esteróides pós-natais com menos frequência</a:t>
            </a:r>
          </a:p>
          <a:p>
            <a:pPr lvl="1" eaLnBrk="1" hangingPunct="1">
              <a:lnSpc>
                <a:spcPct val="90000"/>
              </a:lnSpc>
              <a:defRPr/>
            </a:pPr>
            <a:r>
              <a:rPr lang="pt-BR" smtClean="0"/>
              <a:t> </a:t>
            </a:r>
          </a:p>
          <a:p>
            <a:pPr marL="547688" lvl="2" indent="0" eaLnBrk="1" hangingPunct="1">
              <a:lnSpc>
                <a:spcPct val="90000"/>
              </a:lnSpc>
              <a:buFont typeface="Garamond" pitchFamily="18" charset="0"/>
              <a:buNone/>
              <a:defRPr/>
            </a:pPr>
            <a:r>
              <a:rPr lang="pt-BR" smtClean="0">
                <a:sym typeface="Wingdings" pitchFamily="2" charset="2"/>
              </a:rPr>
              <a:t> E</a:t>
            </a:r>
            <a:r>
              <a:rPr lang="pt-BR" smtClean="0"/>
              <a:t>m comparação com os lactentes sem LPV (</a:t>
            </a:r>
            <a:r>
              <a:rPr lang="pt-BR" smtClean="0">
                <a:solidFill>
                  <a:srgbClr val="0000FF"/>
                </a:solidFill>
              </a:rPr>
              <a:t>Tabela 1</a:t>
            </a:r>
            <a:r>
              <a:rPr lang="pt-BR" smtClean="0"/>
              <a:t>)</a:t>
            </a:r>
          </a:p>
          <a:p>
            <a:pPr lvl="1" eaLnBrk="1" hangingPunct="1">
              <a:lnSpc>
                <a:spcPct val="90000"/>
              </a:lnSpc>
              <a:defRPr/>
            </a:pPr>
            <a:endParaRPr lang="pt-BR" smtClean="0"/>
          </a:p>
          <a:p>
            <a:pPr eaLnBrk="1" hangingPunct="1">
              <a:lnSpc>
                <a:spcPct val="90000"/>
              </a:lnSpc>
              <a:defRPr/>
            </a:pPr>
            <a:endParaRPr lang="pt-BR" sz="1800" smtClean="0"/>
          </a:p>
        </p:txBody>
      </p:sp>
      <p:pic>
        <p:nvPicPr>
          <p:cNvPr id="16388" name="Imagem 3"/>
          <p:cNvPicPr>
            <a:picLocks noChangeAspect="1"/>
          </p:cNvPicPr>
          <p:nvPr/>
        </p:nvPicPr>
        <p:blipFill>
          <a:blip r:embed="rId3"/>
          <a:srcRect/>
          <a:stretch>
            <a:fillRect/>
          </a:stretch>
        </p:blipFill>
        <p:spPr bwMode="auto">
          <a:xfrm>
            <a:off x="6629400" y="766763"/>
            <a:ext cx="4840288" cy="5541962"/>
          </a:xfrm>
          <a:prstGeom prst="rect">
            <a:avLst/>
          </a:prstGeom>
          <a:noFill/>
          <a:ln w="9525">
            <a:noFill/>
            <a:miter lim="800000"/>
            <a:headEnd/>
            <a:tailEnd/>
          </a:ln>
        </p:spPr>
      </p:pic>
      <p:sp>
        <p:nvSpPr>
          <p:cNvPr id="5" name="Retângulo 4"/>
          <p:cNvSpPr/>
          <p:nvPr/>
        </p:nvSpPr>
        <p:spPr>
          <a:xfrm>
            <a:off x="8807450" y="766763"/>
            <a:ext cx="2514600" cy="76676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7" name="Conector reto 6"/>
          <p:cNvCxnSpPr/>
          <p:nvPr/>
        </p:nvCxnSpPr>
        <p:spPr>
          <a:xfrm>
            <a:off x="6804025" y="4979988"/>
            <a:ext cx="1116013" cy="3175"/>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3" name="Conector reto 12"/>
          <p:cNvCxnSpPr/>
          <p:nvPr/>
        </p:nvCxnSpPr>
        <p:spPr>
          <a:xfrm>
            <a:off x="6804025" y="4799013"/>
            <a:ext cx="1116013" cy="3175"/>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4" name="Conector reto 13"/>
          <p:cNvCxnSpPr/>
          <p:nvPr/>
        </p:nvCxnSpPr>
        <p:spPr>
          <a:xfrm>
            <a:off x="6804025" y="5684838"/>
            <a:ext cx="1116013" cy="3175"/>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5" name="Conector reto 14"/>
          <p:cNvCxnSpPr/>
          <p:nvPr/>
        </p:nvCxnSpPr>
        <p:spPr>
          <a:xfrm>
            <a:off x="6804025" y="1971675"/>
            <a:ext cx="1116013" cy="1588"/>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cxnSp>
        <p:nvCxnSpPr>
          <p:cNvPr id="16" name="Conector reto 15"/>
          <p:cNvCxnSpPr/>
          <p:nvPr/>
        </p:nvCxnSpPr>
        <p:spPr>
          <a:xfrm>
            <a:off x="6804025" y="6048375"/>
            <a:ext cx="1116013" cy="3175"/>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sp>
        <p:nvSpPr>
          <p:cNvPr id="16395" name="AutoShape 12"/>
          <p:cNvSpPr>
            <a:spLocks noChangeArrowheads="1"/>
          </p:cNvSpPr>
          <p:nvPr/>
        </p:nvSpPr>
        <p:spPr bwMode="auto">
          <a:xfrm>
            <a:off x="1576388" y="6124575"/>
            <a:ext cx="155575" cy="428625"/>
          </a:xfrm>
          <a:prstGeom prst="curvedRightArrow">
            <a:avLst>
              <a:gd name="adj1" fmla="val 55102"/>
              <a:gd name="adj2" fmla="val 110204"/>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m 3"/>
          <p:cNvPicPr>
            <a:picLocks noChangeAspect="1"/>
          </p:cNvPicPr>
          <p:nvPr/>
        </p:nvPicPr>
        <p:blipFill>
          <a:blip r:embed="rId2"/>
          <a:srcRect l="18443" t="18750" r="19753" b="6618"/>
          <a:stretch>
            <a:fillRect/>
          </a:stretch>
        </p:blipFill>
        <p:spPr bwMode="auto">
          <a:xfrm>
            <a:off x="1344613" y="228600"/>
            <a:ext cx="9412287" cy="6391275"/>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3"/>
          <p:cNvSpPr>
            <a:spLocks noGrp="1"/>
          </p:cNvSpPr>
          <p:nvPr>
            <p:ph type="title"/>
          </p:nvPr>
        </p:nvSpPr>
        <p:spPr>
          <a:xfrm>
            <a:off x="1066800" y="635000"/>
            <a:ext cx="10058400" cy="1371600"/>
          </a:xfrm>
        </p:spPr>
        <p:txBody>
          <a:bodyPr/>
          <a:lstStyle/>
          <a:p>
            <a:pPr eaLnBrk="1" hangingPunct="1"/>
            <a:r>
              <a:rPr lang="pt-BR" smtClean="0">
                <a:solidFill>
                  <a:srgbClr val="0000FF"/>
                </a:solidFill>
              </a:rPr>
              <a:t>Resultados</a:t>
            </a:r>
          </a:p>
        </p:txBody>
      </p:sp>
      <p:sp>
        <p:nvSpPr>
          <p:cNvPr id="5" name="Espaço Reservado para Conteúdo 4"/>
          <p:cNvSpPr>
            <a:spLocks noGrp="1"/>
          </p:cNvSpPr>
          <p:nvPr>
            <p:ph sz="half" idx="1"/>
          </p:nvPr>
        </p:nvSpPr>
        <p:spPr>
          <a:xfrm>
            <a:off x="1066800" y="2103438"/>
            <a:ext cx="4754563" cy="3748087"/>
          </a:xfrm>
        </p:spPr>
        <p:txBody>
          <a:bodyPr rtlCol="0">
            <a:normAutofit lnSpcReduction="10000"/>
          </a:bodyPr>
          <a:lstStyle/>
          <a:p>
            <a:pPr marL="182880" indent="-182880" eaLnBrk="1" fontAlgn="auto" hangingPunct="1">
              <a:spcAft>
                <a:spcPts val="0"/>
              </a:spcAft>
              <a:buClr>
                <a:schemeClr val="tx1">
                  <a:lumMod val="85000"/>
                  <a:lumOff val="15000"/>
                </a:schemeClr>
              </a:buClr>
              <a:defRPr/>
            </a:pPr>
            <a:r>
              <a:rPr lang="pt-BR" dirty="0"/>
              <a:t>As características demográficas, perinatais e clínicas foram semelhante entre os grupos da LPV desaparecida e persistentes, exceto pelo fato que os lactentes com LPV desaparecida foram:</a:t>
            </a:r>
          </a:p>
          <a:p>
            <a:pPr lvl="1" indent="-182880" eaLnBrk="1" fontAlgn="auto" hangingPunct="1">
              <a:spcAft>
                <a:spcPts val="0"/>
              </a:spcAft>
              <a:buClr>
                <a:schemeClr val="tx1">
                  <a:lumMod val="85000"/>
                  <a:lumOff val="15000"/>
                </a:schemeClr>
              </a:buClr>
              <a:defRPr/>
            </a:pPr>
            <a:r>
              <a:rPr lang="pt-BR" dirty="0"/>
              <a:t>Mais </a:t>
            </a:r>
            <a:r>
              <a:rPr lang="pt-BR" dirty="0" err="1"/>
              <a:t>pré</a:t>
            </a:r>
            <a:r>
              <a:rPr lang="pt-BR" dirty="0"/>
              <a:t>-termo </a:t>
            </a:r>
          </a:p>
          <a:p>
            <a:pPr marL="274320" lvl="1" indent="0" eaLnBrk="1" fontAlgn="auto" hangingPunct="1">
              <a:spcAft>
                <a:spcPts val="0"/>
              </a:spcAft>
              <a:buClr>
                <a:schemeClr val="tx1">
                  <a:lumMod val="85000"/>
                  <a:lumOff val="15000"/>
                </a:schemeClr>
              </a:buClr>
              <a:buFont typeface="Garamond" pitchFamily="18" charset="0"/>
              <a:buNone/>
              <a:defRPr/>
            </a:pPr>
            <a:r>
              <a:rPr lang="pt-BR" b="1" dirty="0"/>
              <a:t>   (P = 0,03, OR 0,69, IC 95% 0,50-0,96)</a:t>
            </a:r>
          </a:p>
          <a:p>
            <a:pPr lvl="1" indent="-182880" eaLnBrk="1" fontAlgn="auto" hangingPunct="1">
              <a:spcAft>
                <a:spcPts val="0"/>
              </a:spcAft>
              <a:buClr>
                <a:schemeClr val="tx1">
                  <a:lumMod val="85000"/>
                  <a:lumOff val="15000"/>
                </a:schemeClr>
              </a:buClr>
              <a:defRPr/>
            </a:pPr>
            <a:r>
              <a:rPr lang="pt-BR" dirty="0"/>
              <a:t>Apresentavam sangue em ventrículos ou parênquima mais frequentemente </a:t>
            </a:r>
          </a:p>
          <a:p>
            <a:pPr marL="274320" lvl="1" indent="0" eaLnBrk="1" fontAlgn="auto" hangingPunct="1">
              <a:spcAft>
                <a:spcPts val="0"/>
              </a:spcAft>
              <a:buClr>
                <a:schemeClr val="tx1">
                  <a:lumMod val="85000"/>
                  <a:lumOff val="15000"/>
                </a:schemeClr>
              </a:buClr>
              <a:buFont typeface="Garamond" pitchFamily="18" charset="0"/>
              <a:buNone/>
              <a:defRPr/>
            </a:pPr>
            <a:r>
              <a:rPr lang="pt-BR" b="1" dirty="0"/>
              <a:t>   (P = 0,04, OR 2,37, 95% CI 1,01-5,55)</a:t>
            </a:r>
          </a:p>
          <a:p>
            <a:pPr lvl="1" indent="-182880" eaLnBrk="1" fontAlgn="auto" hangingPunct="1">
              <a:spcAft>
                <a:spcPts val="0"/>
              </a:spcAft>
              <a:buClr>
                <a:schemeClr val="tx1">
                  <a:lumMod val="85000"/>
                  <a:lumOff val="15000"/>
                </a:schemeClr>
              </a:buClr>
              <a:defRPr/>
            </a:pPr>
            <a:r>
              <a:rPr lang="pt-BR" dirty="0"/>
              <a:t>Receberam </a:t>
            </a:r>
            <a:r>
              <a:rPr lang="pt-BR" dirty="0" err="1"/>
              <a:t>esteróide</a:t>
            </a:r>
            <a:r>
              <a:rPr lang="pt-BR" dirty="0"/>
              <a:t> pós-natal menos frequentemente </a:t>
            </a:r>
          </a:p>
          <a:p>
            <a:pPr marL="274320" lvl="1" indent="0" eaLnBrk="1" fontAlgn="auto" hangingPunct="1">
              <a:spcAft>
                <a:spcPts val="0"/>
              </a:spcAft>
              <a:buClr>
                <a:schemeClr val="tx1">
                  <a:lumMod val="85000"/>
                  <a:lumOff val="15000"/>
                </a:schemeClr>
              </a:buClr>
              <a:buFont typeface="Garamond" pitchFamily="18" charset="0"/>
              <a:buNone/>
              <a:defRPr/>
            </a:pPr>
            <a:r>
              <a:rPr lang="pt-BR" b="1" dirty="0"/>
              <a:t>   (P = 0,03, OR 0,38, IC 95% 0,16-0,91)</a:t>
            </a:r>
          </a:p>
          <a:p>
            <a:pPr marL="274320" lvl="1" indent="0" eaLnBrk="1" fontAlgn="auto" hangingPunct="1">
              <a:spcAft>
                <a:spcPts val="0"/>
              </a:spcAft>
              <a:buClr>
                <a:schemeClr val="tx1">
                  <a:lumMod val="85000"/>
                  <a:lumOff val="15000"/>
                </a:schemeClr>
              </a:buClr>
              <a:buFont typeface="Garamond" pitchFamily="18" charset="0"/>
              <a:buNone/>
              <a:defRPr/>
            </a:pPr>
            <a:endParaRPr lang="pt-BR" dirty="0"/>
          </a:p>
        </p:txBody>
      </p:sp>
      <p:sp>
        <p:nvSpPr>
          <p:cNvPr id="7" name="Espaço Reservado para Conteúdo 6"/>
          <p:cNvSpPr>
            <a:spLocks noGrp="1"/>
          </p:cNvSpPr>
          <p:nvPr>
            <p:ph sz="half" idx="2"/>
          </p:nvPr>
        </p:nvSpPr>
        <p:spPr>
          <a:xfrm>
            <a:off x="6370638" y="2103438"/>
            <a:ext cx="4754562" cy="3748087"/>
          </a:xfrm>
        </p:spPr>
        <p:txBody>
          <a:bodyPr rtlCol="0">
            <a:normAutofit lnSpcReduction="10000"/>
          </a:bodyPr>
          <a:lstStyle/>
          <a:p>
            <a:pPr marL="182880" indent="-182880" eaLnBrk="1" fontAlgn="auto" hangingPunct="1">
              <a:spcAft>
                <a:spcPts val="0"/>
              </a:spcAft>
              <a:buClr>
                <a:schemeClr val="tx1">
                  <a:lumMod val="85000"/>
                  <a:lumOff val="15000"/>
                </a:schemeClr>
              </a:buClr>
              <a:defRPr/>
            </a:pPr>
            <a:r>
              <a:rPr lang="pt-BR" dirty="0"/>
              <a:t>No entanto, todos as características, exceto o peso ao nascer, foram semelhantes entre os grupos de LPV persistente e tardia</a:t>
            </a:r>
          </a:p>
          <a:p>
            <a:pPr marL="0" indent="0" eaLnBrk="1" fontAlgn="auto" hangingPunct="1">
              <a:spcAft>
                <a:spcPts val="0"/>
              </a:spcAft>
              <a:buClr>
                <a:schemeClr val="tx1">
                  <a:lumMod val="85000"/>
                  <a:lumOff val="15000"/>
                </a:schemeClr>
              </a:buClr>
              <a:buFont typeface="Garamond" pitchFamily="18" charset="0"/>
              <a:buNone/>
              <a:defRPr/>
            </a:pPr>
            <a:endParaRPr lang="pt-BR" dirty="0"/>
          </a:p>
          <a:p>
            <a:pPr marL="182880" indent="-182880" eaLnBrk="1" fontAlgn="auto" hangingPunct="1">
              <a:spcAft>
                <a:spcPts val="0"/>
              </a:spcAft>
              <a:buClr>
                <a:schemeClr val="tx1">
                  <a:lumMod val="85000"/>
                  <a:lumOff val="15000"/>
                </a:schemeClr>
              </a:buClr>
              <a:defRPr/>
            </a:pPr>
            <a:r>
              <a:rPr lang="pt-BR" dirty="0"/>
              <a:t>Perda de Seguimento:</a:t>
            </a:r>
          </a:p>
          <a:p>
            <a:pPr lvl="1" indent="-182880" eaLnBrk="1" fontAlgn="auto" hangingPunct="1">
              <a:spcAft>
                <a:spcPts val="0"/>
              </a:spcAft>
              <a:buClr>
                <a:schemeClr val="tx1">
                  <a:lumMod val="85000"/>
                  <a:lumOff val="15000"/>
                </a:schemeClr>
              </a:buClr>
              <a:defRPr/>
            </a:pPr>
            <a:r>
              <a:rPr lang="pt-BR" dirty="0"/>
              <a:t>LP não cística </a:t>
            </a:r>
            <a:r>
              <a:rPr lang="pt-BR" dirty="0">
                <a:sym typeface="Wingdings" panose="05000000000000000000" pitchFamily="2" charset="2"/>
              </a:rPr>
              <a:t></a:t>
            </a:r>
            <a:r>
              <a:rPr lang="pt-BR" dirty="0"/>
              <a:t> 8%</a:t>
            </a:r>
          </a:p>
          <a:p>
            <a:pPr lvl="1" indent="-182880" eaLnBrk="1" fontAlgn="auto" hangingPunct="1">
              <a:spcAft>
                <a:spcPts val="0"/>
              </a:spcAft>
              <a:buClr>
                <a:schemeClr val="tx1">
                  <a:lumMod val="85000"/>
                  <a:lumOff val="15000"/>
                </a:schemeClr>
              </a:buClr>
              <a:defRPr/>
            </a:pPr>
            <a:r>
              <a:rPr lang="pt-BR" dirty="0"/>
              <a:t>LPV desaparecida </a:t>
            </a:r>
            <a:r>
              <a:rPr lang="pt-BR" dirty="0">
                <a:sym typeface="Wingdings" panose="05000000000000000000" pitchFamily="2" charset="2"/>
              </a:rPr>
              <a:t> 3%</a:t>
            </a:r>
            <a:endParaRPr lang="pt-BR" dirty="0"/>
          </a:p>
          <a:p>
            <a:pPr lvl="1" indent="-182880" eaLnBrk="1" fontAlgn="auto" hangingPunct="1">
              <a:spcAft>
                <a:spcPts val="0"/>
              </a:spcAft>
              <a:buClr>
                <a:schemeClr val="tx1">
                  <a:lumMod val="85000"/>
                  <a:lumOff val="15000"/>
                </a:schemeClr>
              </a:buClr>
              <a:defRPr/>
            </a:pPr>
            <a:r>
              <a:rPr lang="pt-BR" dirty="0"/>
              <a:t>LPV persistente </a:t>
            </a:r>
            <a:r>
              <a:rPr lang="pt-BR" dirty="0">
                <a:sym typeface="Wingdings" panose="05000000000000000000" pitchFamily="2" charset="2"/>
              </a:rPr>
              <a:t> 13%</a:t>
            </a:r>
            <a:endParaRPr lang="pt-BR" dirty="0"/>
          </a:p>
          <a:p>
            <a:pPr lvl="1" indent="-182880" eaLnBrk="1" fontAlgn="auto" hangingPunct="1">
              <a:spcAft>
                <a:spcPts val="0"/>
              </a:spcAft>
              <a:buClr>
                <a:schemeClr val="tx1">
                  <a:lumMod val="85000"/>
                  <a:lumOff val="15000"/>
                </a:schemeClr>
              </a:buClr>
              <a:defRPr/>
            </a:pPr>
            <a:r>
              <a:rPr lang="pt-BR" dirty="0"/>
              <a:t>LPV tardia </a:t>
            </a:r>
            <a:r>
              <a:rPr lang="pt-BR" dirty="0">
                <a:sym typeface="Wingdings" panose="05000000000000000000" pitchFamily="2" charset="2"/>
              </a:rPr>
              <a:t> 8%</a:t>
            </a:r>
            <a:endParaRPr lang="pt-BR" dirty="0"/>
          </a:p>
          <a:p>
            <a:pPr marL="182880" indent="-182880" eaLnBrk="1" fontAlgn="auto" hangingPunct="1">
              <a:spcAft>
                <a:spcPts val="0"/>
              </a:spcAft>
              <a:buClr>
                <a:schemeClr val="tx1">
                  <a:lumMod val="85000"/>
                  <a:lumOff val="15000"/>
                </a:schemeClr>
              </a:buClr>
              <a:defRPr/>
            </a:pP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1066800" y="614363"/>
            <a:ext cx="10058400" cy="1371600"/>
          </a:xfrm>
        </p:spPr>
        <p:txBody>
          <a:bodyPr/>
          <a:lstStyle/>
          <a:p>
            <a:pPr eaLnBrk="1" hangingPunct="1"/>
            <a:r>
              <a:rPr lang="pt-BR" smtClean="0">
                <a:solidFill>
                  <a:srgbClr val="0000FF"/>
                </a:solidFill>
              </a:rPr>
              <a:t>Resultados</a:t>
            </a:r>
          </a:p>
        </p:txBody>
      </p:sp>
      <p:sp>
        <p:nvSpPr>
          <p:cNvPr id="19459" name="Espaço Reservado para Conteúdo 2"/>
          <p:cNvSpPr>
            <a:spLocks noGrp="1"/>
          </p:cNvSpPr>
          <p:nvPr>
            <p:ph idx="1"/>
          </p:nvPr>
        </p:nvSpPr>
        <p:spPr>
          <a:xfrm>
            <a:off x="1066800" y="2093913"/>
            <a:ext cx="10058400" cy="3932237"/>
          </a:xfrm>
        </p:spPr>
        <p:txBody>
          <a:bodyPr/>
          <a:lstStyle/>
          <a:p>
            <a:pPr lvl="1" eaLnBrk="1" hangingPunct="1"/>
            <a:endParaRPr lang="pt-BR" smtClean="0"/>
          </a:p>
          <a:p>
            <a:pPr lvl="1" eaLnBrk="1" hangingPunct="1"/>
            <a:endParaRPr lang="pt-BR" smtClean="0"/>
          </a:p>
        </p:txBody>
      </p:sp>
      <p:sp>
        <p:nvSpPr>
          <p:cNvPr id="19460" name="Espaço Reservado para Conteúdo 3"/>
          <p:cNvSpPr>
            <a:spLocks noGrp="1"/>
          </p:cNvSpPr>
          <p:nvPr>
            <p:ph sz="half" idx="4294967295"/>
          </p:nvPr>
        </p:nvSpPr>
        <p:spPr>
          <a:xfrm>
            <a:off x="1066800" y="2103438"/>
            <a:ext cx="9529763" cy="3932237"/>
          </a:xfrm>
        </p:spPr>
        <p:txBody>
          <a:bodyPr/>
          <a:lstStyle/>
          <a:p>
            <a:pPr eaLnBrk="1" hangingPunct="1"/>
            <a:r>
              <a:rPr lang="pt-BR" sz="1800" smtClean="0">
                <a:solidFill>
                  <a:srgbClr val="FF0000"/>
                </a:solidFill>
              </a:rPr>
              <a:t>O desfecho composto primário de morte tardia ou comprometimento do neurodesenvolvimento  (NDI) foi mais comum em crianças com LPV desaparecida em comparação com lactentes sem LPV</a:t>
            </a:r>
          </a:p>
          <a:p>
            <a:pPr marL="273050" lvl="1" indent="0" eaLnBrk="1" hangingPunct="1">
              <a:buFont typeface="Garamond" pitchFamily="18" charset="0"/>
              <a:buNone/>
            </a:pPr>
            <a:r>
              <a:rPr lang="pt-BR" smtClean="0"/>
              <a:t>	</a:t>
            </a:r>
            <a:r>
              <a:rPr lang="pt-BR" b="1" smtClean="0"/>
              <a:t>(38 de 72 ou 53% vs 1776 de 6376 ou 28%; P &lt;0,01, </a:t>
            </a:r>
            <a:r>
              <a:rPr lang="pt-BR" sz="2000" b="1" smtClean="0">
                <a:solidFill>
                  <a:srgbClr val="FF0000"/>
                </a:solidFill>
              </a:rPr>
              <a:t>OR 2,89, IC 95% 1,82-4,61</a:t>
            </a:r>
            <a:r>
              <a:rPr lang="pt-BR" b="1" smtClean="0"/>
              <a:t>). </a:t>
            </a:r>
            <a:r>
              <a:rPr lang="pt-BR" b="1" smtClean="0">
                <a:solidFill>
                  <a:srgbClr val="0000FF"/>
                </a:solidFill>
              </a:rPr>
              <a:t>Figura II</a:t>
            </a:r>
          </a:p>
          <a:p>
            <a:pPr marL="273050" lvl="1" indent="0" eaLnBrk="1" hangingPunct="1">
              <a:buFont typeface="Garamond" pitchFamily="18" charset="0"/>
              <a:buNone/>
            </a:pPr>
            <a:endParaRPr lang="pt-BR" smtClean="0"/>
          </a:p>
          <a:p>
            <a:pPr eaLnBrk="1" hangingPunct="1"/>
            <a:r>
              <a:rPr lang="pt-BR" sz="1800" smtClean="0"/>
              <a:t>Entre todos os lactentes com LPV, </a:t>
            </a:r>
            <a:r>
              <a:rPr lang="pt-BR" sz="1800" b="1" smtClean="0"/>
              <a:t>a incidência do desfecho primário composto não diferiu entre os lactentes com LPV desaparecida e persistente (P = .74), ou entre os lactentes com LPV desaparecida e os lactentes que apresentavam leucomalácia periventricular detectada apenas na 36ª semana em imagem craniana</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m 4"/>
          <p:cNvPicPr>
            <a:picLocks noChangeAspect="1"/>
          </p:cNvPicPr>
          <p:nvPr/>
        </p:nvPicPr>
        <p:blipFill>
          <a:blip r:embed="rId2"/>
          <a:srcRect l="18341" t="14890" r="19753" b="16360"/>
          <a:stretch>
            <a:fillRect/>
          </a:stretch>
        </p:blipFill>
        <p:spPr bwMode="auto">
          <a:xfrm>
            <a:off x="1103313" y="241300"/>
            <a:ext cx="10110787" cy="6315075"/>
          </a:xfrm>
          <a:prstGeom prst="rect">
            <a:avLst/>
          </a:prstGeom>
          <a:noFill/>
          <a:ln w="9525">
            <a:noFill/>
            <a:miter lim="800000"/>
            <a:headEnd/>
            <a:tailEnd/>
          </a:ln>
        </p:spPr>
      </p:pic>
      <p:cxnSp>
        <p:nvCxnSpPr>
          <p:cNvPr id="6" name="Conector reto 5"/>
          <p:cNvCxnSpPr/>
          <p:nvPr/>
        </p:nvCxnSpPr>
        <p:spPr>
          <a:xfrm>
            <a:off x="3335338" y="2284413"/>
            <a:ext cx="7543800" cy="28575"/>
          </a:xfrm>
          <a:prstGeom prst="line">
            <a:avLst/>
          </a:prstGeom>
          <a:ln w="38100">
            <a:solidFill>
              <a:srgbClr val="FF0000"/>
            </a:solidFill>
          </a:ln>
        </p:spPr>
        <p:style>
          <a:lnRef idx="3">
            <a:schemeClr val="accent5"/>
          </a:lnRef>
          <a:fillRef idx="0">
            <a:schemeClr val="accent5"/>
          </a:fillRef>
          <a:effectRef idx="2">
            <a:schemeClr val="accent5"/>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1066800" y="693738"/>
            <a:ext cx="10058400" cy="1371600"/>
          </a:xfrm>
        </p:spPr>
        <p:txBody>
          <a:bodyPr/>
          <a:lstStyle/>
          <a:p>
            <a:pPr eaLnBrk="1" hangingPunct="1"/>
            <a:r>
              <a:rPr lang="pt-BR" smtClean="0">
                <a:solidFill>
                  <a:srgbClr val="0000FF"/>
                </a:solidFill>
              </a:rPr>
              <a:t>Resultados</a:t>
            </a:r>
            <a:r>
              <a:rPr lang="pt-BR" smtClean="0"/>
              <a:t> </a:t>
            </a:r>
          </a:p>
        </p:txBody>
      </p:sp>
      <p:sp>
        <p:nvSpPr>
          <p:cNvPr id="3" name="Espaço Reservado para Conteúdo 2"/>
          <p:cNvSpPr>
            <a:spLocks noGrp="1"/>
          </p:cNvSpPr>
          <p:nvPr>
            <p:ph sz="half" idx="1"/>
          </p:nvPr>
        </p:nvSpPr>
        <p:spPr>
          <a:xfrm>
            <a:off x="1066800" y="2103438"/>
            <a:ext cx="4754563" cy="3748087"/>
          </a:xfrm>
        </p:spPr>
        <p:txBody>
          <a:bodyPr>
            <a:normAutofit/>
          </a:bodyPr>
          <a:lstStyle/>
          <a:p>
            <a:pPr eaLnBrk="1" hangingPunct="1">
              <a:defRPr/>
            </a:pPr>
            <a:r>
              <a:rPr lang="pt-BR" smtClean="0"/>
              <a:t>Análises de regressão logística identificaram todos os subtipos de LPV (</a:t>
            </a:r>
            <a:r>
              <a:rPr lang="pt-BR" smtClean="0">
                <a:solidFill>
                  <a:srgbClr val="FF0000"/>
                </a:solidFill>
              </a:rPr>
              <a:t>desaparecidas, persistentes, ou tardias</a:t>
            </a:r>
            <a:r>
              <a:rPr lang="pt-BR" smtClean="0"/>
              <a:t>) na triagem de imagens cranianas e </a:t>
            </a:r>
            <a:r>
              <a:rPr lang="pt-BR" smtClean="0">
                <a:solidFill>
                  <a:srgbClr val="FF0000"/>
                </a:solidFill>
              </a:rPr>
              <a:t>foram independentemente associada a um </a:t>
            </a:r>
            <a:r>
              <a:rPr lang="pt-BR" b="1" i="1" smtClean="0">
                <a:solidFill>
                  <a:srgbClr val="FF0000"/>
                </a:solidFill>
                <a:effectLst>
                  <a:outerShdw blurRad="38100" dist="38100" dir="2700000" algn="tl">
                    <a:srgbClr val="C0C0C0"/>
                  </a:outerShdw>
                </a:effectLst>
              </a:rPr>
              <a:t>aumento do risco</a:t>
            </a:r>
            <a:r>
              <a:rPr lang="pt-BR" smtClean="0">
                <a:solidFill>
                  <a:srgbClr val="FF0000"/>
                </a:solidFill>
              </a:rPr>
              <a:t> de comprometimento do neurodesenvolvimento (</a:t>
            </a:r>
            <a:r>
              <a:rPr lang="pt-BR" smtClean="0">
                <a:solidFill>
                  <a:srgbClr val="0000FF"/>
                </a:solidFill>
              </a:rPr>
              <a:t>Tabela III</a:t>
            </a:r>
            <a:r>
              <a:rPr lang="pt-BR" smtClean="0">
                <a:solidFill>
                  <a:srgbClr val="FF0000"/>
                </a:solidFill>
              </a:rPr>
              <a:t>) </a:t>
            </a:r>
          </a:p>
        </p:txBody>
      </p:sp>
      <p:pic>
        <p:nvPicPr>
          <p:cNvPr id="21508" name="Imagem 5"/>
          <p:cNvPicPr>
            <a:picLocks noChangeAspect="1"/>
          </p:cNvPicPr>
          <p:nvPr/>
        </p:nvPicPr>
        <p:blipFill>
          <a:blip r:embed="rId2"/>
          <a:srcRect/>
          <a:stretch>
            <a:fillRect/>
          </a:stretch>
        </p:blipFill>
        <p:spPr bwMode="auto">
          <a:xfrm>
            <a:off x="5821363" y="693738"/>
            <a:ext cx="6011862" cy="5424487"/>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pPr eaLnBrk="1" hangingPunct="1"/>
            <a:r>
              <a:rPr lang="pt-BR" smtClean="0">
                <a:solidFill>
                  <a:srgbClr val="0000FF"/>
                </a:solidFill>
              </a:rPr>
              <a:t>Discussão</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532" name="Oval 6"/>
          <p:cNvSpPr>
            <a:spLocks noChangeArrowheads="1"/>
          </p:cNvSpPr>
          <p:nvPr/>
        </p:nvSpPr>
        <p:spPr bwMode="auto">
          <a:xfrm>
            <a:off x="0" y="1677988"/>
            <a:ext cx="12192000" cy="1238250"/>
          </a:xfrm>
          <a:prstGeom prst="ellipse">
            <a:avLst/>
          </a:prstGeom>
          <a:solidFill>
            <a:schemeClr val="accent1"/>
          </a:solidFill>
          <a:ln w="38100">
            <a:solidFill>
              <a:srgbClr val="FF3399"/>
            </a:solidFill>
            <a:prstDash val="dashDot"/>
            <a:round/>
            <a:headEnd/>
            <a:tailEnd/>
          </a:ln>
        </p:spPr>
        <p:txBody>
          <a:bodyPr wrap="none" anchor="ctr"/>
          <a:lstStyle/>
          <a:p>
            <a:pPr algn="ctr" defTabSz="914400"/>
            <a:r>
              <a:rPr lang="pt-BR" sz="1600" b="1">
                <a:solidFill>
                  <a:srgbClr val="FFFF00"/>
                </a:solidFill>
              </a:rPr>
              <a:t>A TÉCNICA DE NEUROIMAGEM DE ESCOLHA PARA O SCREENING DE ROTINA PARA A LEUCOMALÁCIA CÍSTICA</a:t>
            </a:r>
          </a:p>
          <a:p>
            <a:pPr algn="ctr" defTabSz="914400"/>
            <a:r>
              <a:rPr lang="pt-BR" sz="1600" b="1">
                <a:solidFill>
                  <a:srgbClr val="FFFF00"/>
                </a:solidFill>
              </a:rPr>
              <a:t>NO PRÉ-TERMO DE EXTREMO BAIXO PESO É AINDA A ULTRASSONOGRAFIA CRANIANA</a:t>
            </a:r>
            <a:r>
              <a:rPr lang="pt-BR" sz="1600" b="1" baseline="30000">
                <a:solidFill>
                  <a:srgbClr val="FFFF00"/>
                </a:solidFill>
                <a:ea typeface="Arial Unicode MS" pitchFamily="34" charset="-128"/>
                <a:cs typeface="Arial Unicode MS" pitchFamily="34" charset="-128"/>
              </a:rPr>
              <a:t>1</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pPr eaLnBrk="1" hangingPunct="1"/>
            <a:r>
              <a:rPr lang="pt-BR" smtClean="0">
                <a:solidFill>
                  <a:srgbClr val="0000FF"/>
                </a:solidFill>
              </a:rPr>
              <a:t>Discussão</a:t>
            </a:r>
          </a:p>
        </p:txBody>
      </p:sp>
      <p:pic>
        <p:nvPicPr>
          <p:cNvPr id="23555" name="Picture 6"/>
          <p:cNvPicPr>
            <a:picLocks noChangeAspect="1" noChangeArrowheads="1"/>
          </p:cNvPicPr>
          <p:nvPr/>
        </p:nvPicPr>
        <p:blipFill>
          <a:blip r:embed="rId2"/>
          <a:srcRect/>
          <a:stretch>
            <a:fillRect/>
          </a:stretch>
        </p:blipFill>
        <p:spPr bwMode="auto">
          <a:xfrm>
            <a:off x="1187450" y="2224088"/>
            <a:ext cx="9388475" cy="388620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p:txBody>
          <a:bodyPr/>
          <a:lstStyle/>
          <a:p>
            <a:pPr eaLnBrk="1" hangingPunct="1"/>
            <a:r>
              <a:rPr lang="pt-BR" smtClean="0">
                <a:solidFill>
                  <a:srgbClr val="0000FF"/>
                </a:solidFill>
              </a:rPr>
              <a:t>Discussão</a:t>
            </a:r>
            <a:r>
              <a:rPr lang="pt-BR" smtClean="0"/>
              <a:t> </a:t>
            </a:r>
          </a:p>
        </p:txBody>
      </p:sp>
      <p:graphicFrame>
        <p:nvGraphicFramePr>
          <p:cNvPr id="4" name="Espaço Reservado para Conteúdo 3">
            <a:extLst>
              <a:ext uri="{FF2B5EF4-FFF2-40B4-BE49-F238E27FC236}"/>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Espaço Reservado para Rodapé 4">
            <a:extLst>
              <a:ext uri="{FF2B5EF4-FFF2-40B4-BE49-F238E27FC236}"/>
            </a:extLst>
          </p:cNvPr>
          <p:cNvSpPr>
            <a:spLocks noGrp="1"/>
          </p:cNvSpPr>
          <p:nvPr>
            <p:ph type="ftr" sz="quarter" idx="11"/>
          </p:nvPr>
        </p:nvSpPr>
        <p:spPr>
          <a:xfrm>
            <a:off x="5913438" y="6337300"/>
            <a:ext cx="5211762" cy="273050"/>
          </a:xfrm>
        </p:spPr>
        <p:txBody>
          <a:bodyPr/>
          <a:lstStyle/>
          <a:p>
            <a:pPr algn="r">
              <a:defRPr/>
            </a:pPr>
            <a:r>
              <a:rPr lang="pt-BR"/>
              <a:t>Referência: 11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1066800" y="28575"/>
            <a:ext cx="10058400" cy="1371600"/>
          </a:xfrm>
        </p:spPr>
        <p:txBody>
          <a:bodyPr/>
          <a:lstStyle/>
          <a:p>
            <a:pPr eaLnBrk="1" hangingPunct="1"/>
            <a:r>
              <a:rPr lang="pt-BR" smtClean="0">
                <a:solidFill>
                  <a:srgbClr val="0000FF"/>
                </a:solidFill>
              </a:rPr>
              <a:t>Discussão</a:t>
            </a:r>
          </a:p>
        </p:txBody>
      </p:sp>
      <p:sp>
        <p:nvSpPr>
          <p:cNvPr id="5" name="Espaço Reservado para Rodapé 4">
            <a:extLst>
              <a:ext uri="{FF2B5EF4-FFF2-40B4-BE49-F238E27FC236}"/>
            </a:extLst>
          </p:cNvPr>
          <p:cNvSpPr>
            <a:spLocks noGrp="1"/>
          </p:cNvSpPr>
          <p:nvPr>
            <p:ph type="ftr" sz="quarter" idx="11"/>
          </p:nvPr>
        </p:nvSpPr>
        <p:spPr>
          <a:xfrm>
            <a:off x="5913438" y="6215063"/>
            <a:ext cx="5211762" cy="274637"/>
          </a:xfrm>
        </p:spPr>
        <p:txBody>
          <a:bodyPr/>
          <a:lstStyle/>
          <a:p>
            <a:pPr algn="r">
              <a:defRPr/>
            </a:pPr>
            <a:r>
              <a:rPr lang="pt-BR"/>
              <a:t>Referências: 6; 12</a:t>
            </a:r>
          </a:p>
        </p:txBody>
      </p:sp>
      <p:pic>
        <p:nvPicPr>
          <p:cNvPr id="25604" name="Picture 6"/>
          <p:cNvPicPr>
            <a:picLocks noChangeAspect="1" noChangeArrowheads="1"/>
          </p:cNvPicPr>
          <p:nvPr/>
        </p:nvPicPr>
        <p:blipFill>
          <a:blip r:embed="rId2"/>
          <a:srcRect/>
          <a:stretch>
            <a:fillRect/>
          </a:stretch>
        </p:blipFill>
        <p:spPr bwMode="auto">
          <a:xfrm>
            <a:off x="2536825" y="1246188"/>
            <a:ext cx="6615113" cy="518636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ço Reservado para Conteúdo 3">
            <a:extLst>
              <a:ext uri="{FF2B5EF4-FFF2-40B4-BE49-F238E27FC236}"/>
            </a:extLst>
          </p:cNvPr>
          <p:cNvGraphicFramePr>
            <a:graphicFrameLocks noGrp="1"/>
          </p:cNvGraphicFramePr>
          <p:nvPr>
            <p:ph idx="1"/>
          </p:nvPr>
        </p:nvGraphicFramePr>
        <p:xfrm>
          <a:off x="838200" y="342900"/>
          <a:ext cx="10515600" cy="5834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Rodapé 4">
            <a:extLst>
              <a:ext uri="{FF2B5EF4-FFF2-40B4-BE49-F238E27FC236}"/>
            </a:extLst>
          </p:cNvPr>
          <p:cNvSpPr>
            <a:spLocks noGrp="1"/>
          </p:cNvSpPr>
          <p:nvPr>
            <p:ph type="ftr" sz="quarter" idx="11"/>
          </p:nvPr>
        </p:nvSpPr>
        <p:spPr>
          <a:xfrm>
            <a:off x="6142038" y="6253163"/>
            <a:ext cx="5211762" cy="274637"/>
          </a:xfrm>
        </p:spPr>
        <p:txBody>
          <a:bodyPr/>
          <a:lstStyle/>
          <a:p>
            <a:pPr algn="r">
              <a:defRPr/>
            </a:pPr>
            <a:r>
              <a:rPr lang="pt-BR"/>
              <a:t>Referências: 1; 5; 6; 10; 13</a:t>
            </a:r>
          </a:p>
        </p:txBody>
      </p:sp>
      <p:pic>
        <p:nvPicPr>
          <p:cNvPr id="27651" name="Picture 7"/>
          <p:cNvPicPr>
            <a:picLocks noChangeAspect="1" noChangeArrowheads="1"/>
          </p:cNvPicPr>
          <p:nvPr/>
        </p:nvPicPr>
        <p:blipFill>
          <a:blip r:embed="rId3"/>
          <a:srcRect/>
          <a:stretch>
            <a:fillRect/>
          </a:stretch>
        </p:blipFill>
        <p:spPr bwMode="auto">
          <a:xfrm>
            <a:off x="1851025" y="868363"/>
            <a:ext cx="8489950" cy="512127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pPr eaLnBrk="1" hangingPunct="1"/>
            <a:r>
              <a:rPr lang="pt-BR" smtClean="0">
                <a:solidFill>
                  <a:srgbClr val="0000FF"/>
                </a:solidFill>
              </a:rPr>
              <a:t>Discussão</a:t>
            </a:r>
          </a:p>
        </p:txBody>
      </p:sp>
      <p:sp>
        <p:nvSpPr>
          <p:cNvPr id="28675" name="Espaço Reservado para Conteúdo 2"/>
          <p:cNvSpPr>
            <a:spLocks noGrp="1"/>
          </p:cNvSpPr>
          <p:nvPr>
            <p:ph idx="1"/>
          </p:nvPr>
        </p:nvSpPr>
        <p:spPr>
          <a:xfrm>
            <a:off x="1074738" y="2078038"/>
            <a:ext cx="10058400" cy="3932237"/>
          </a:xfrm>
        </p:spPr>
        <p:txBody>
          <a:bodyPr/>
          <a:lstStyle/>
          <a:p>
            <a:pPr eaLnBrk="1" hangingPunct="1"/>
            <a:r>
              <a:rPr lang="pt-BR" sz="1800" smtClean="0"/>
              <a:t>Incidência global de leucomalácia periventricular cística foi baixa</a:t>
            </a:r>
          </a:p>
          <a:p>
            <a:pPr eaLnBrk="1" hangingPunct="1"/>
            <a:r>
              <a:rPr lang="pt-BR" sz="1800" smtClean="0"/>
              <a:t>Acesso as bases de dados NICHD NRN para o teste da hipótese fortaleceu o estudo</a:t>
            </a:r>
          </a:p>
          <a:p>
            <a:pPr eaLnBrk="1" hangingPunct="1"/>
            <a:r>
              <a:rPr lang="pt-BR" sz="1800" smtClean="0"/>
              <a:t>Potenciais limitações: falta de padronização dos achados do US, falta de um leitor central de US craniano</a:t>
            </a:r>
          </a:p>
          <a:p>
            <a:pPr eaLnBrk="1" hangingPunct="1"/>
            <a:r>
              <a:rPr lang="pt-BR" sz="1800" smtClean="0"/>
              <a:t>Relatos anteriores do NRN indicaram que os diagnósticos de LPV eram confiáveis, a partir da comparação de dados locais e centrais da interpretações de USG craniana</a:t>
            </a:r>
          </a:p>
          <a:p>
            <a:pPr eaLnBrk="1" hangingPunct="1"/>
            <a:r>
              <a:rPr lang="pt-BR" sz="1800" smtClean="0"/>
              <a:t>(kappa* para hemorragia intraventricular graus ¾ ou leucomalácia periventricular foi de 0,81)</a:t>
            </a:r>
            <a:r>
              <a:rPr lang="pt-BR" sz="1800" baseline="30000" smtClean="0"/>
              <a:t>14</a:t>
            </a:r>
          </a:p>
          <a:p>
            <a:pPr eaLnBrk="1" hangingPunct="1"/>
            <a:endParaRPr lang="pt-BR" sz="1800" baseline="30000" smtClean="0"/>
          </a:p>
          <a:p>
            <a:pPr eaLnBrk="1" hangingPunct="1">
              <a:buFont typeface="Garamond" pitchFamily="18" charset="0"/>
              <a:buNone/>
            </a:pPr>
            <a:r>
              <a:rPr lang="pt-BR" sz="1800" baseline="30000" smtClean="0"/>
              <a:t> *</a:t>
            </a:r>
            <a:r>
              <a:rPr lang="pt-BR" sz="1800" smtClean="0"/>
              <a:t> </a:t>
            </a:r>
            <a:r>
              <a:rPr lang="pt-BR" sz="1800" smtClean="0">
                <a:solidFill>
                  <a:srgbClr val="0000FF"/>
                </a:solidFill>
              </a:rPr>
              <a:t>Consultem</a:t>
            </a:r>
            <a:r>
              <a:rPr lang="pt-BR" sz="1800" smtClean="0"/>
              <a:t>:</a:t>
            </a:r>
          </a:p>
          <a:p>
            <a:pPr eaLnBrk="1" hangingPunct="1">
              <a:buFont typeface="Garamond" pitchFamily="18" charset="0"/>
              <a:buNone/>
            </a:pPr>
            <a:r>
              <a:rPr lang="pt-BR" sz="1800" smtClean="0"/>
              <a:t>      </a:t>
            </a:r>
            <a:r>
              <a:rPr lang="pt-BR" sz="1800" smtClean="0">
                <a:solidFill>
                  <a:srgbClr val="FF3399"/>
                </a:solidFill>
              </a:rPr>
              <a:t>Estatística Kappa</a:t>
            </a:r>
            <a:r>
              <a:rPr lang="pt-BR" sz="1800" smtClean="0"/>
              <a:t>: índice de concordância. </a:t>
            </a:r>
            <a:r>
              <a:rPr lang="pt-PT" sz="1800" b="1" smtClean="0"/>
              <a:t>Como regra, valores  de kappa 0,40-0,59 são considerados moderados, 0,60-0,79 substancial, e 0,80 excepcional</a:t>
            </a:r>
            <a:r>
              <a:rPr lang="pt-PT" sz="1800" smtClean="0"/>
              <a:t>. A maioria dos estatísticos prefere que  os valores kappa sejam maiores que 0,6 e na maioria das vezes, superiores a 0,7, antes de reivindicar um bom nível de concordância.</a:t>
            </a:r>
            <a:r>
              <a:rPr lang="pt-BR" sz="1800" smtClean="0"/>
              <a:t> </a:t>
            </a:r>
          </a:p>
        </p:txBody>
      </p:sp>
      <p:sp>
        <p:nvSpPr>
          <p:cNvPr id="28676" name="Rectangle 6"/>
          <p:cNvSpPr>
            <a:spLocks noChangeArrowheads="1"/>
          </p:cNvSpPr>
          <p:nvPr/>
        </p:nvSpPr>
        <p:spPr bwMode="auto">
          <a:xfrm>
            <a:off x="2874963" y="5187950"/>
            <a:ext cx="8180387" cy="381000"/>
          </a:xfrm>
          <a:prstGeom prst="rect">
            <a:avLst/>
          </a:prstGeom>
          <a:solidFill>
            <a:srgbClr val="FFFFFF"/>
          </a:solidFill>
          <a:ln w="9525">
            <a:noFill/>
            <a:miter lim="800000"/>
            <a:headEnd/>
            <a:tailEnd/>
          </a:ln>
        </p:spPr>
        <p:txBody>
          <a:bodyPr wrap="none" lIns="0" tIns="0" rIns="0" bIns="0" anchor="ctr">
            <a:spAutoFit/>
          </a:bodyPr>
          <a:lstStyle/>
          <a:p>
            <a:r>
              <a:rPr lang="en-US" sz="1200" b="1">
                <a:solidFill>
                  <a:srgbClr val="072A4D"/>
                </a:solidFill>
                <a:latin typeface="Lato" pitchFamily="34" charset="0"/>
              </a:rPr>
              <a:t>ESTAT</a:t>
            </a:r>
            <a:r>
              <a:rPr lang="en-US" sz="1200" b="1">
                <a:solidFill>
                  <a:srgbClr val="072A4D"/>
                </a:solidFill>
                <a:latin typeface="Century Gothic" pitchFamily="34" charset="0"/>
              </a:rPr>
              <a:t>Í</a:t>
            </a:r>
            <a:r>
              <a:rPr lang="en-US" sz="1200" b="1">
                <a:solidFill>
                  <a:srgbClr val="072A4D"/>
                </a:solidFill>
                <a:latin typeface="Lato" pitchFamily="34" charset="0"/>
              </a:rPr>
              <a:t>STICA COMPUTACIONAL </a:t>
            </a:r>
            <a:r>
              <a:rPr lang="en-US" sz="1200" b="1">
                <a:solidFill>
                  <a:srgbClr val="072A4D"/>
                </a:solidFill>
                <a:latin typeface="Century Gothic" pitchFamily="34" charset="0"/>
              </a:rPr>
              <a:t>–</a:t>
            </a:r>
            <a:r>
              <a:rPr lang="en-US" sz="1200" b="1">
                <a:solidFill>
                  <a:srgbClr val="072A4D"/>
                </a:solidFill>
                <a:latin typeface="Lato" pitchFamily="34" charset="0"/>
              </a:rPr>
              <a:t> USO DO SPSS (STATISTICAL PACKAGE FOR THE SOCIAL SCIENCES): O ESSENCIAL</a:t>
            </a:r>
          </a:p>
          <a:p>
            <a:pPr eaLnBrk="0" hangingPunct="0"/>
            <a:endParaRPr lang="en-US" sz="1300" u="sng">
              <a:solidFill>
                <a:srgbClr val="78909C"/>
              </a:solidFill>
              <a:latin typeface="Century Gothic" pitchFamily="34" charset="0"/>
              <a:ea typeface="Source Sans Pro"/>
              <a:cs typeface="Source Sans Pro"/>
            </a:endParaRPr>
          </a:p>
        </p:txBody>
      </p:sp>
      <p:pic>
        <p:nvPicPr>
          <p:cNvPr id="28677" name="Picture 7" descr="doc">
            <a:hlinkClick r:id="rId2" tooltip="SPSS_o_essencial"/>
          </p:cNvPr>
          <p:cNvPicPr>
            <a:picLocks noChangeAspect="1" noChangeArrowheads="1"/>
          </p:cNvPicPr>
          <p:nvPr/>
        </p:nvPicPr>
        <p:blipFill>
          <a:blip r:embed="rId3"/>
          <a:srcRect/>
          <a:stretch>
            <a:fillRect/>
          </a:stretch>
        </p:blipFill>
        <p:spPr bwMode="auto">
          <a:xfrm>
            <a:off x="11090275" y="5160963"/>
            <a:ext cx="457200"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1066800" y="250825"/>
            <a:ext cx="10058400" cy="1371600"/>
          </a:xfrm>
        </p:spPr>
        <p:txBody>
          <a:bodyPr/>
          <a:lstStyle/>
          <a:p>
            <a:pPr eaLnBrk="1" hangingPunct="1"/>
            <a:r>
              <a:rPr lang="pt-BR" smtClean="0">
                <a:solidFill>
                  <a:srgbClr val="0000FF"/>
                </a:solidFill>
              </a:rPr>
              <a:t>Discussão</a:t>
            </a:r>
          </a:p>
        </p:txBody>
      </p:sp>
      <p:pic>
        <p:nvPicPr>
          <p:cNvPr id="29699" name="Picture 6"/>
          <p:cNvPicPr>
            <a:picLocks noChangeAspect="1" noChangeArrowheads="1"/>
          </p:cNvPicPr>
          <p:nvPr/>
        </p:nvPicPr>
        <p:blipFill>
          <a:blip r:embed="rId3"/>
          <a:srcRect/>
          <a:stretch>
            <a:fillRect/>
          </a:stretch>
        </p:blipFill>
        <p:spPr bwMode="auto">
          <a:xfrm>
            <a:off x="425450" y="1333500"/>
            <a:ext cx="11299825" cy="4786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normAutofit fontScale="90000"/>
          </a:bodyPr>
          <a:lstStyle/>
          <a:p>
            <a:pPr algn="ctr" eaLnBrk="1" hangingPunct="1">
              <a:defRPr/>
            </a:pPr>
            <a:r>
              <a:rPr lang="pt-BR" sz="4300" smtClean="0">
                <a:solidFill>
                  <a:srgbClr val="FF0000"/>
                </a:solidFill>
              </a:rPr>
              <a:t>O Risco para Alteração do Neurodesenvolvimento é semelhante para os dois grupos de crianças</a:t>
            </a:r>
          </a:p>
        </p:txBody>
      </p:sp>
      <p:graphicFrame>
        <p:nvGraphicFramePr>
          <p:cNvPr id="5" name="Espaço Reservado para Conteúdo 4">
            <a:extLst>
              <a:ext uri="{FF2B5EF4-FFF2-40B4-BE49-F238E27FC236}"/>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Espaço Reservado para Conteúdo 5">
            <a:extLst>
              <a:ext uri="{FF2B5EF4-FFF2-40B4-BE49-F238E27FC236}"/>
            </a:extLst>
          </p:cNvPr>
          <p:cNvGraphicFramePr>
            <a:graphicFrameLocks noGrp="1"/>
          </p:cNvGraphicFramePr>
          <p:nvPr>
            <p:ph sz="half" idx="2"/>
          </p:nvPr>
        </p:nvGraphicFramePr>
        <p:xfrm>
          <a:off x="6172325" y="1825625"/>
          <a:ext cx="5385887" cy="435133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7" name="Igual a 6">
            <a:extLst>
              <a:ext uri="{FF2B5EF4-FFF2-40B4-BE49-F238E27FC236}"/>
            </a:extLst>
          </p:cNvPr>
          <p:cNvSpPr/>
          <p:nvPr/>
        </p:nvSpPr>
        <p:spPr>
          <a:xfrm>
            <a:off x="5745163" y="3529013"/>
            <a:ext cx="884237" cy="814387"/>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30726" name="Oval 8"/>
          <p:cNvSpPr>
            <a:spLocks noChangeArrowheads="1"/>
          </p:cNvSpPr>
          <p:nvPr/>
        </p:nvSpPr>
        <p:spPr bwMode="auto">
          <a:xfrm>
            <a:off x="5534025" y="3498850"/>
            <a:ext cx="1287463" cy="914400"/>
          </a:xfrm>
          <a:prstGeom prst="ellipse">
            <a:avLst/>
          </a:prstGeom>
          <a:solidFill>
            <a:schemeClr val="accent1"/>
          </a:solidFill>
          <a:ln w="9525">
            <a:solidFill>
              <a:schemeClr val="tx1"/>
            </a:solidFill>
            <a:round/>
            <a:headEnd/>
            <a:tailEnd/>
          </a:ln>
        </p:spPr>
        <p:txBody>
          <a:bodyPr wrap="none" anchor="ctr"/>
          <a:lstStyle/>
          <a:p>
            <a:pPr algn="ctr" defTabSz="914400"/>
            <a:r>
              <a:rPr lang="pt-BR"/>
              <a:t>Assim como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p:cNvPicPr>
            <a:picLocks noChangeAspect="1" noChangeArrowheads="1"/>
          </p:cNvPicPr>
          <p:nvPr/>
        </p:nvPicPr>
        <p:blipFill>
          <a:blip r:embed="rId2"/>
          <a:srcRect/>
          <a:stretch>
            <a:fillRect/>
          </a:stretch>
        </p:blipFill>
        <p:spPr bwMode="auto">
          <a:xfrm>
            <a:off x="920750" y="563563"/>
            <a:ext cx="10463213" cy="4519612"/>
          </a:xfrm>
          <a:prstGeom prst="rect">
            <a:avLst/>
          </a:prstGeom>
          <a:noFill/>
          <a:ln w="28575">
            <a:solidFill>
              <a:srgbClr val="0000FF"/>
            </a:solidFill>
            <a:miter lim="800000"/>
            <a:headEnd/>
            <a:tailEnd/>
          </a:ln>
        </p:spPr>
      </p:pic>
      <p:sp>
        <p:nvSpPr>
          <p:cNvPr id="31747" name="Oval 6"/>
          <p:cNvSpPr>
            <a:spLocks noChangeArrowheads="1"/>
          </p:cNvSpPr>
          <p:nvPr/>
        </p:nvSpPr>
        <p:spPr bwMode="auto">
          <a:xfrm>
            <a:off x="0" y="5364163"/>
            <a:ext cx="12192000" cy="1306512"/>
          </a:xfrm>
          <a:prstGeom prst="ellipse">
            <a:avLst/>
          </a:prstGeom>
          <a:solidFill>
            <a:srgbClr val="FFFF00"/>
          </a:solidFill>
          <a:ln w="9525">
            <a:solidFill>
              <a:schemeClr val="tx1"/>
            </a:solidFill>
            <a:round/>
            <a:headEnd/>
            <a:tailEnd/>
          </a:ln>
        </p:spPr>
        <p:txBody>
          <a:bodyPr wrap="none" anchor="ctr"/>
          <a:lstStyle/>
          <a:p>
            <a:pPr algn="ctr" defTabSz="914400"/>
            <a:r>
              <a:rPr lang="pt-BR" sz="1700" b="1">
                <a:solidFill>
                  <a:srgbClr val="FF0000"/>
                </a:solidFill>
              </a:rPr>
              <a:t>Bebês com leucomalácia cística periventricular “desaparecida” apresentam maior risco de desfecho adverso</a:t>
            </a:r>
          </a:p>
          <a:p>
            <a:pPr algn="ctr" defTabSz="914400"/>
            <a:r>
              <a:rPr lang="pt-BR" sz="1700" b="1">
                <a:solidFill>
                  <a:srgbClr val="FF0000"/>
                </a:solidFill>
              </a:rPr>
              <a:t>semelhante a lactentes com leucomalácia periventricular cística persistente ou tardia.</a:t>
            </a:r>
          </a:p>
        </p:txBody>
      </p:sp>
      <p:sp>
        <p:nvSpPr>
          <p:cNvPr id="31748" name="Text Box 7"/>
          <p:cNvSpPr txBox="1">
            <a:spLocks noChangeArrowheads="1"/>
          </p:cNvSpPr>
          <p:nvPr/>
        </p:nvSpPr>
        <p:spPr bwMode="auto">
          <a:xfrm>
            <a:off x="4518025" y="104775"/>
            <a:ext cx="1441450" cy="366713"/>
          </a:xfrm>
          <a:prstGeom prst="rect">
            <a:avLst/>
          </a:prstGeom>
          <a:noFill/>
          <a:ln w="9525">
            <a:noFill/>
            <a:miter lim="800000"/>
            <a:headEnd/>
            <a:tailEnd/>
          </a:ln>
        </p:spPr>
        <p:txBody>
          <a:bodyPr wrap="none">
            <a:spAutoFit/>
          </a:bodyPr>
          <a:lstStyle/>
          <a:p>
            <a:pPr defTabSz="914400"/>
            <a:r>
              <a:rPr lang="pt-BR" b="1">
                <a:solidFill>
                  <a:srgbClr val="0000FF"/>
                </a:solidFill>
              </a:rPr>
              <a:t>ABSTRACT</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p:cNvPicPr>
            <a:picLocks noChangeAspect="1" noChangeArrowheads="1"/>
          </p:cNvPicPr>
          <p:nvPr/>
        </p:nvPicPr>
        <p:blipFill>
          <a:blip r:embed="rId2"/>
          <a:srcRect/>
          <a:stretch>
            <a:fillRect/>
          </a:stretch>
        </p:blipFill>
        <p:spPr bwMode="auto">
          <a:xfrm>
            <a:off x="2978150" y="311150"/>
            <a:ext cx="6237288" cy="6237288"/>
          </a:xfrm>
          <a:prstGeom prst="rect">
            <a:avLst/>
          </a:prstGeom>
          <a:solidFill>
            <a:srgbClr val="0000FF"/>
          </a:solidFill>
          <a:ln w="28575">
            <a:solidFill>
              <a:srgbClr val="0000FF"/>
            </a:solid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p:cNvPicPr>
            <a:picLocks noChangeAspect="1" noChangeArrowheads="1"/>
          </p:cNvPicPr>
          <p:nvPr/>
        </p:nvPicPr>
        <p:blipFill>
          <a:blip r:embed="rId2"/>
          <a:srcRect/>
          <a:stretch>
            <a:fillRect/>
          </a:stretch>
        </p:blipFill>
        <p:spPr bwMode="auto">
          <a:xfrm>
            <a:off x="3222625" y="295275"/>
            <a:ext cx="5243513" cy="4419600"/>
          </a:xfrm>
          <a:prstGeom prst="rect">
            <a:avLst/>
          </a:prstGeom>
          <a:noFill/>
          <a:ln w="19050">
            <a:solidFill>
              <a:srgbClr val="0000FF"/>
            </a:solidFill>
            <a:miter lim="800000"/>
            <a:headEnd/>
            <a:tailEnd/>
          </a:ln>
        </p:spPr>
      </p:pic>
      <p:pic>
        <p:nvPicPr>
          <p:cNvPr id="33795" name="Picture 5"/>
          <p:cNvPicPr>
            <a:picLocks noChangeAspect="1" noChangeArrowheads="1"/>
          </p:cNvPicPr>
          <p:nvPr/>
        </p:nvPicPr>
        <p:blipFill>
          <a:blip r:embed="rId3"/>
          <a:srcRect/>
          <a:stretch>
            <a:fillRect/>
          </a:stretch>
        </p:blipFill>
        <p:spPr bwMode="auto">
          <a:xfrm>
            <a:off x="985838" y="4727575"/>
            <a:ext cx="10409237" cy="1303338"/>
          </a:xfrm>
          <a:prstGeom prst="rect">
            <a:avLst/>
          </a:prstGeom>
          <a:noFill/>
          <a:ln w="19050">
            <a:solidFill>
              <a:srgbClr val="0000FF"/>
            </a:solid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a:xfrm>
            <a:off x="1196975" y="457200"/>
            <a:ext cx="10058400" cy="1371600"/>
          </a:xfrm>
        </p:spPr>
        <p:txBody>
          <a:bodyPr/>
          <a:lstStyle/>
          <a:p>
            <a:pPr algn="ctr" eaLnBrk="1" hangingPunct="1"/>
            <a:r>
              <a:rPr lang="pt-BR" sz="2800" b="1" smtClean="0">
                <a:solidFill>
                  <a:srgbClr val="0000FF"/>
                </a:solidFill>
              </a:rPr>
              <a:t>Nota do Editor do site, Dr. Paulo R. Margotto</a:t>
            </a:r>
            <a:br>
              <a:rPr lang="pt-BR" sz="2800" b="1" smtClean="0">
                <a:solidFill>
                  <a:srgbClr val="0000FF"/>
                </a:solidFill>
              </a:rPr>
            </a:br>
            <a:r>
              <a:rPr lang="pt-BR" sz="2800" b="1" smtClean="0">
                <a:solidFill>
                  <a:srgbClr val="0000FF"/>
                </a:solidFill>
              </a:rPr>
              <a:t>Consultem também! Aqui e Agora! Estudando Juntos</a:t>
            </a:r>
          </a:p>
        </p:txBody>
      </p:sp>
      <p:pic>
        <p:nvPicPr>
          <p:cNvPr id="34819" name="Picture 4" descr="Profa-Edna"/>
          <p:cNvPicPr>
            <a:picLocks noChangeAspect="1" noChangeArrowheads="1"/>
          </p:cNvPicPr>
          <p:nvPr/>
        </p:nvPicPr>
        <p:blipFill>
          <a:blip r:embed="rId2"/>
          <a:srcRect/>
          <a:stretch>
            <a:fillRect/>
          </a:stretch>
        </p:blipFill>
        <p:spPr bwMode="auto">
          <a:xfrm>
            <a:off x="2855913" y="1662113"/>
            <a:ext cx="6096000" cy="3433762"/>
          </a:xfrm>
          <a:prstGeom prst="rect">
            <a:avLst/>
          </a:prstGeom>
          <a:noFill/>
          <a:ln w="9525">
            <a:noFill/>
            <a:miter lim="800000"/>
            <a:headEnd/>
            <a:tailEnd/>
          </a:ln>
        </p:spPr>
      </p:pic>
      <p:sp>
        <p:nvSpPr>
          <p:cNvPr id="34820" name="Rectangle 5"/>
          <p:cNvSpPr>
            <a:spLocks noChangeArrowheads="1"/>
          </p:cNvSpPr>
          <p:nvPr/>
        </p:nvSpPr>
        <p:spPr bwMode="auto">
          <a:xfrm>
            <a:off x="1547813" y="5160963"/>
            <a:ext cx="8896350" cy="730250"/>
          </a:xfrm>
          <a:prstGeom prst="rect">
            <a:avLst/>
          </a:prstGeom>
          <a:noFill/>
          <a:ln w="9525">
            <a:noFill/>
            <a:miter lim="800000"/>
            <a:headEnd/>
            <a:tailEnd/>
          </a:ln>
        </p:spPr>
        <p:txBody>
          <a:bodyPr wrap="none" anchor="ctr">
            <a:spAutoFit/>
          </a:bodyPr>
          <a:lstStyle/>
          <a:p>
            <a:pPr algn="ctr"/>
            <a:r>
              <a:rPr lang="pt-BR" sz="1400" b="1">
                <a:solidFill>
                  <a:srgbClr val="FF3399"/>
                </a:solidFill>
              </a:rPr>
              <a:t>Drs. Edna Diniz (SP) e Paulo R. Margotto (21o Simpósio Internacional de Neonatologia do Santa Joana, </a:t>
            </a:r>
          </a:p>
          <a:p>
            <a:pPr algn="ctr"/>
            <a:r>
              <a:rPr lang="pt-BR" sz="1400" b="1">
                <a:solidFill>
                  <a:srgbClr val="FF3399"/>
                </a:solidFill>
              </a:rPr>
              <a:t>13-17 de setembro de 2017, São Paulo)</a:t>
            </a:r>
          </a:p>
          <a:p>
            <a:pPr algn="ctr"/>
            <a:r>
              <a:rPr lang="pt-BR" sz="1400" b="1">
                <a:solidFill>
                  <a:srgbClr val="FF3399"/>
                </a:solidFill>
                <a:hlinkClick r:id="rId3"/>
              </a:rPr>
              <a:t>pmargotto@gmail.com</a:t>
            </a:r>
            <a:r>
              <a:rPr lang="pt-BR" sz="1400" b="1">
                <a:solidFill>
                  <a:srgbClr val="FF3399"/>
                </a:solidFill>
              </a:rPr>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title"/>
          </p:nvPr>
        </p:nvSpPr>
        <p:spPr>
          <a:xfrm>
            <a:off x="992188" y="231775"/>
            <a:ext cx="10058400" cy="1371600"/>
          </a:xfrm>
        </p:spPr>
        <p:txBody>
          <a:bodyPr/>
          <a:lstStyle/>
          <a:p>
            <a:pPr algn="ctr" eaLnBrk="1" hangingPunct="1"/>
            <a:r>
              <a:rPr lang="pt-BR" sz="1800" b="1" smtClean="0">
                <a:solidFill>
                  <a:srgbClr val="FF3399"/>
                </a:solidFill>
              </a:rPr>
              <a:t>Leucomalácia periventricular: agora você vê, agora você não vê?</a:t>
            </a:r>
            <a:br>
              <a:rPr lang="pt-BR" sz="1800" b="1" smtClean="0">
                <a:solidFill>
                  <a:srgbClr val="FF3399"/>
                </a:solidFill>
              </a:rPr>
            </a:br>
            <a:r>
              <a:rPr lang="pt-BR" sz="1600" smtClean="0">
                <a:hlinkClick r:id="rId2"/>
              </a:rPr>
              <a:t>Cystic periventricular leukomalacia: now you see it, now you don't?</a:t>
            </a:r>
            <a:r>
              <a:rPr lang="pt-BR" sz="1600" smtClean="0"/>
              <a:t/>
            </a:r>
            <a:br>
              <a:rPr lang="pt-BR" sz="1600" smtClean="0"/>
            </a:br>
            <a:r>
              <a:rPr lang="pt-BR" sz="1600" smtClean="0"/>
              <a:t>Fisher PG. J Pediatr. 2018 Apr;195:2-3. doi: 10.1016/j.jpeds.2018.02.017. No abstract available.</a:t>
            </a:r>
            <a:br>
              <a:rPr lang="pt-BR" sz="1600" smtClean="0"/>
            </a:br>
            <a:r>
              <a:rPr lang="pt-BR" sz="1600" smtClean="0"/>
              <a:t>PMID:  29576177. </a:t>
            </a:r>
            <a:r>
              <a:rPr lang="pt-BR" sz="1600" u="sng" smtClean="0">
                <a:hlinkClick r:id="rId3"/>
              </a:rPr>
              <a:t>Similar articles</a:t>
            </a:r>
            <a:endParaRPr lang="pt-BR" sz="1600" u="sng" smtClean="0"/>
          </a:p>
        </p:txBody>
      </p:sp>
      <p:sp>
        <p:nvSpPr>
          <p:cNvPr id="35843" name="Rectangle 3"/>
          <p:cNvSpPr>
            <a:spLocks noGrp="1"/>
          </p:cNvSpPr>
          <p:nvPr>
            <p:ph type="body" idx="1"/>
          </p:nvPr>
        </p:nvSpPr>
        <p:spPr>
          <a:xfrm>
            <a:off x="992188" y="1450975"/>
            <a:ext cx="10058400" cy="3932238"/>
          </a:xfrm>
        </p:spPr>
        <p:txBody>
          <a:bodyPr/>
          <a:lstStyle/>
          <a:p>
            <a:pPr eaLnBrk="1" hangingPunct="1">
              <a:lnSpc>
                <a:spcPct val="90000"/>
              </a:lnSpc>
            </a:pPr>
            <a:r>
              <a:rPr lang="pt-BR" sz="1600" smtClean="0"/>
              <a:t>Foi relatado que a incidência de leucomalácia cística periventricular (cPVL) diminuiu durante a década de 1990, (</a:t>
            </a:r>
            <a:r>
              <a:rPr lang="pt-BR" sz="1600" b="1" smtClean="0"/>
              <a:t>J Pediatr 2004; 145; 593-9*</a:t>
            </a:r>
            <a:r>
              <a:rPr lang="pt-BR" sz="1600" smtClean="0"/>
              <a:t>); o declínio foi concomitante com o uso de esteróides pré-natais e terapia com surfactante exógeno, mas sem uma diminuição na piora dos resultados do neurodesenvolvimento entre os prematuros. </a:t>
            </a:r>
          </a:p>
          <a:p>
            <a:pPr eaLnBrk="1" hangingPunct="1">
              <a:lnSpc>
                <a:spcPct val="90000"/>
              </a:lnSpc>
            </a:pPr>
            <a:r>
              <a:rPr lang="pt-BR" sz="1600" smtClean="0"/>
              <a:t>O que se sabe sobre o desfecho de bebês prematuros cuja cPVL identificada logo após o nascimento “desaparece” em comparação com bebês prematuros que apresentam cPVL em imagens cranianas subseqüentes próximas ao termo gestação?</a:t>
            </a:r>
          </a:p>
          <a:p>
            <a:pPr eaLnBrk="1" hangingPunct="1">
              <a:lnSpc>
                <a:spcPct val="90000"/>
              </a:lnSpc>
            </a:pPr>
            <a:r>
              <a:rPr lang="pt-BR" sz="1600" smtClean="0"/>
              <a:t>No artigo apresentado, Sarkar et al examinam uma coorte histórica do banco de dados da Rede de Pesquisa Neonatal do Instituto Nacional de Saúde Infantil e Desenvolvimento Humano. As crianças com menos ou igual a 26 semanas de gestação nascidas entre 2002 e 2012 foram comparadas pelo estudo de imagem craniana mais anormal com menos de 28 dias de idade e outro mais próximo de 36 semanas. Entre os 433 recém-nascidos com cPVL registrada, 18% “desapareceram”, 20% persistiram e 62% tiveram apenas cPVL tardio. </a:t>
            </a:r>
          </a:p>
          <a:p>
            <a:pPr eaLnBrk="1" hangingPunct="1">
              <a:lnSpc>
                <a:spcPct val="90000"/>
              </a:lnSpc>
            </a:pPr>
            <a:r>
              <a:rPr lang="pt-BR" sz="1600" smtClean="0"/>
              <a:t>“</a:t>
            </a:r>
            <a:r>
              <a:rPr lang="pt-BR" sz="1600" b="1" smtClean="0">
                <a:solidFill>
                  <a:srgbClr val="FF0000"/>
                </a:solidFill>
              </a:rPr>
              <a:t>Desaparecidos”, persistentes e tardios foram independentemente associados ao comprometimento do neurodesenvolvimento</a:t>
            </a:r>
            <a:r>
              <a:rPr lang="pt-BR" sz="1600" smtClean="0"/>
              <a:t>.</a:t>
            </a:r>
          </a:p>
          <a:p>
            <a:pPr eaLnBrk="1" hangingPunct="1">
              <a:lnSpc>
                <a:spcPct val="90000"/>
              </a:lnSpc>
            </a:pPr>
            <a:endParaRPr lang="pt-BR" sz="1600" smtClean="0"/>
          </a:p>
          <a:p>
            <a:pPr eaLnBrk="1" hangingPunct="1">
              <a:lnSpc>
                <a:spcPct val="90000"/>
              </a:lnSpc>
            </a:pPr>
            <a:endParaRPr lang="pt-BR" sz="1600" smtClean="0"/>
          </a:p>
          <a:p>
            <a:pPr eaLnBrk="1" hangingPunct="1">
              <a:lnSpc>
                <a:spcPct val="90000"/>
              </a:lnSpc>
              <a:buFont typeface="Garamond" pitchFamily="18" charset="0"/>
              <a:buNone/>
            </a:pPr>
            <a:endParaRPr lang="pt-BR" sz="1600" smtClean="0"/>
          </a:p>
        </p:txBody>
      </p:sp>
      <p:sp>
        <p:nvSpPr>
          <p:cNvPr id="35844" name="Rectangle 4"/>
          <p:cNvSpPr>
            <a:spLocks noChangeArrowheads="1"/>
          </p:cNvSpPr>
          <p:nvPr/>
        </p:nvSpPr>
        <p:spPr bwMode="auto">
          <a:xfrm>
            <a:off x="252413" y="5432425"/>
            <a:ext cx="11811000" cy="1454150"/>
          </a:xfrm>
          <a:prstGeom prst="rect">
            <a:avLst/>
          </a:prstGeom>
          <a:noFill/>
          <a:ln w="28575">
            <a:solidFill>
              <a:srgbClr val="0000FF"/>
            </a:solidFill>
            <a:miter lim="800000"/>
            <a:headEnd/>
            <a:tailEnd/>
          </a:ln>
        </p:spPr>
        <p:txBody>
          <a:bodyPr>
            <a:spAutoFit/>
          </a:bodyPr>
          <a:lstStyle/>
          <a:p>
            <a:pPr algn="ctr" defTabSz="914400"/>
            <a:r>
              <a:rPr lang="pt-BR" sz="1200">
                <a:hlinkClick r:id="rId4"/>
              </a:rPr>
              <a:t>Trends in severe brain injury and neurodevelopmental outcome in premature newborn infants: the role of cystic periventricular leukomalacia.</a:t>
            </a:r>
            <a:r>
              <a:rPr lang="pt-BR" sz="1200"/>
              <a:t>Hamrick SE, Miller SP, Leonard C, Glidden DV, Goldstein R, Ramaswamy V, Piecuch R, Ferriero DM.J Pediatr. 2004 Nov;145(5):593-9.PMID: 15520756.</a:t>
            </a:r>
            <a:r>
              <a:rPr lang="pt-BR" sz="1200" u="sng">
                <a:hlinkClick r:id="rId5"/>
              </a:rPr>
              <a:t>Similar articles</a:t>
            </a:r>
            <a:endParaRPr lang="pt-BR" sz="1200" u="sng"/>
          </a:p>
          <a:p>
            <a:pPr algn="ctr" defTabSz="914400"/>
            <a:r>
              <a:rPr lang="pt-BR" sz="1200"/>
              <a:t>       A incidência de PVL cística diminuiu significativamente de 1992 a 2002 em nosso centro. A PVL cística foi detectada por ultrassonografia em uma minoria de lactentes com </a:t>
            </a:r>
            <a:r>
              <a:rPr lang="pt-BR" sz="1200" b="1"/>
              <a:t>evolução anormal</a:t>
            </a:r>
            <a:r>
              <a:rPr lang="pt-BR" sz="1200"/>
              <a:t> do neurodesenvolvimento, indicando que outras formas de lesão cerebral são responsáveis pela maioria dos resultados anormais do desenvolvimento neurológico em recém-nascidos prematuros.</a:t>
            </a:r>
          </a:p>
          <a:p>
            <a:pPr algn="ctr" defTabSz="914400"/>
            <a:r>
              <a:rPr lang="pt-BR" sz="1200"/>
              <a:t>                    </a:t>
            </a:r>
            <a:r>
              <a:rPr lang="pt-BR" sz="1200" b="1">
                <a:solidFill>
                  <a:srgbClr val="FF0000"/>
                </a:solidFill>
              </a:rPr>
              <a:t>O declínio da PVL cística não foi associado a um melhor resultado no desenvolvimento de 1992 a 2002</a:t>
            </a:r>
            <a:r>
              <a:rPr lang="pt-BR" sz="1200"/>
              <a:t>.</a:t>
            </a:r>
          </a:p>
          <a:p>
            <a:pPr algn="ctr" defTabSz="914400">
              <a:lnSpc>
                <a:spcPct val="80000"/>
              </a:lnSpc>
              <a:spcBef>
                <a:spcPct val="50000"/>
              </a:spcBef>
              <a:buClr>
                <a:srgbClr val="262626"/>
              </a:buClr>
              <a:buFont typeface="Garamond" pitchFamily="18" charset="0"/>
              <a:buNone/>
            </a:pPr>
            <a:endParaRPr lang="pt-BR" sz="1200">
              <a:latin typeface="Century Gothic" pitchFamily="34" charset="0"/>
            </a:endParaRPr>
          </a:p>
        </p:txBody>
      </p:sp>
      <p:sp>
        <p:nvSpPr>
          <p:cNvPr id="35845" name="AutoShape 5"/>
          <p:cNvSpPr>
            <a:spLocks noChangeArrowheads="1"/>
          </p:cNvSpPr>
          <p:nvPr/>
        </p:nvSpPr>
        <p:spPr bwMode="auto">
          <a:xfrm>
            <a:off x="11355388" y="4675188"/>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
        <p:nvSpPr>
          <p:cNvPr id="35846" name="Text Box 6"/>
          <p:cNvSpPr txBox="1">
            <a:spLocks noChangeArrowheads="1"/>
          </p:cNvSpPr>
          <p:nvPr/>
        </p:nvSpPr>
        <p:spPr bwMode="auto">
          <a:xfrm>
            <a:off x="244475" y="234950"/>
            <a:ext cx="1416050" cy="366713"/>
          </a:xfrm>
          <a:prstGeom prst="rect">
            <a:avLst/>
          </a:prstGeom>
          <a:noFill/>
          <a:ln w="9525">
            <a:noFill/>
            <a:miter lim="800000"/>
            <a:headEnd/>
            <a:tailEnd/>
          </a:ln>
        </p:spPr>
        <p:txBody>
          <a:bodyPr wrap="none">
            <a:spAutoFit/>
          </a:bodyPr>
          <a:lstStyle/>
          <a:p>
            <a:pPr defTabSz="914400"/>
            <a:r>
              <a:rPr lang="pt-BR" b="1">
                <a:solidFill>
                  <a:srgbClr val="0000FF"/>
                </a:solidFill>
              </a:rPr>
              <a:t>EDITORIAL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1"/>
          </p:nvPr>
        </p:nvSpPr>
        <p:spPr>
          <a:xfrm>
            <a:off x="1196975" y="787400"/>
            <a:ext cx="10058400" cy="3932238"/>
          </a:xfrm>
        </p:spPr>
        <p:txBody>
          <a:bodyPr/>
          <a:lstStyle/>
          <a:p>
            <a:pPr eaLnBrk="1" hangingPunct="1"/>
            <a:r>
              <a:rPr lang="pt-BR" sz="1800" smtClean="0"/>
              <a:t>A descoberta de que a cPVL identificada logo após o nascimento prematuro pode às vezes parecer "desaparecer", evoluindo para a ventriculomegalia a termo, e precursoras de  paralisia cerebral não é inteiramente nova (</a:t>
            </a:r>
            <a:r>
              <a:rPr lang="pt-BR" sz="1800" b="1" smtClean="0"/>
              <a:t>Arch Dis Child Fetal Neonatal Ed 2001; 84: F151-6</a:t>
            </a:r>
            <a:r>
              <a:rPr lang="pt-BR" sz="1800" smtClean="0"/>
              <a:t>)*.</a:t>
            </a:r>
          </a:p>
          <a:p>
            <a:pPr eaLnBrk="1" hangingPunct="1"/>
            <a:r>
              <a:rPr lang="pt-BR" sz="1800" smtClean="0"/>
              <a:t> No entanto, o estudo atual de Sarkar et al demonstrando as relações continuadas entre "desapareceu", persistente, ou tardia  da cPVL e resultado neurológico adverso é notável nesta grande amostra que passou por cuidados neonatais na era muito recente. </a:t>
            </a:r>
          </a:p>
          <a:p>
            <a:pPr eaLnBrk="1" hangingPunct="1"/>
            <a:r>
              <a:rPr lang="pt-BR" sz="1800" smtClean="0"/>
              <a:t>Como os autores sugerem, imagens sequenciais com ultrassom são importantes para capturar todos os casos de cPVL.</a:t>
            </a:r>
          </a:p>
          <a:p>
            <a:pPr algn="ctr" eaLnBrk="1" hangingPunct="1">
              <a:buFont typeface="Garamond" pitchFamily="18" charset="0"/>
              <a:buNone/>
            </a:pPr>
            <a:r>
              <a:rPr lang="pt-BR" sz="1800" smtClean="0"/>
              <a:t>*</a:t>
            </a:r>
            <a:endParaRPr lang="pt-BR" sz="1800" smtClean="0">
              <a:solidFill>
                <a:srgbClr val="0000FF"/>
              </a:solidFill>
            </a:endParaRPr>
          </a:p>
        </p:txBody>
      </p:sp>
      <p:sp>
        <p:nvSpPr>
          <p:cNvPr id="36867" name="Rectangle 5"/>
          <p:cNvSpPr>
            <a:spLocks noChangeArrowheads="1"/>
          </p:cNvSpPr>
          <p:nvPr/>
        </p:nvSpPr>
        <p:spPr bwMode="auto">
          <a:xfrm>
            <a:off x="560388" y="4757738"/>
            <a:ext cx="11288712" cy="1822450"/>
          </a:xfrm>
          <a:prstGeom prst="rect">
            <a:avLst/>
          </a:prstGeom>
          <a:noFill/>
          <a:ln w="28575">
            <a:solidFill>
              <a:srgbClr val="0000FF"/>
            </a:solidFill>
            <a:miter lim="800000"/>
            <a:headEnd/>
            <a:tailEnd/>
          </a:ln>
        </p:spPr>
        <p:txBody>
          <a:bodyPr>
            <a:spAutoFit/>
          </a:bodyPr>
          <a:lstStyle/>
          <a:p>
            <a:pPr algn="ctr" defTabSz="914400"/>
            <a:r>
              <a:rPr lang="pt-BR" sz="1400">
                <a:latin typeface="Times New Roman" pitchFamily="18" charset="0"/>
                <a:hlinkClick r:id="rId2"/>
              </a:rPr>
              <a:t>Ultrasound diagnosis and neurodevelopmental outcome of localised and extensive cystic periventricular leucomalacia.</a:t>
            </a:r>
            <a:r>
              <a:rPr lang="pt-BR" sz="1400">
                <a:latin typeface="Times New Roman" pitchFamily="18" charset="0"/>
              </a:rPr>
              <a:t>   Pierrat V, Duquennoy C, van Haastert IC, Ernst M, Guilley N, de Vries LS.Arch Dis Child Fetal Neonatal Ed. 2001 May;84(3):F151-6.PMID: 11320039.</a:t>
            </a:r>
            <a:r>
              <a:rPr lang="pt-BR" sz="1400" b="1">
                <a:latin typeface="Times New Roman" pitchFamily="18" charset="0"/>
                <a:hlinkClick r:id="rId2"/>
              </a:rPr>
              <a:t>Free PMC Article</a:t>
            </a:r>
            <a:r>
              <a:rPr lang="pt-BR" sz="1400" b="1">
                <a:latin typeface="Times New Roman" pitchFamily="18" charset="0"/>
              </a:rPr>
              <a:t>.</a:t>
            </a:r>
            <a:r>
              <a:rPr lang="pt-BR" sz="1400" u="sng">
                <a:latin typeface="Times New Roman" pitchFamily="18" charset="0"/>
                <a:hlinkClick r:id="rId3"/>
              </a:rPr>
              <a:t>Similar articles</a:t>
            </a:r>
            <a:r>
              <a:rPr lang="pt-BR" sz="1400" u="sng">
                <a:latin typeface="Times New Roman" pitchFamily="18" charset="0"/>
              </a:rPr>
              <a:t>. </a:t>
            </a:r>
            <a:r>
              <a:rPr lang="pt-BR" sz="1400">
                <a:solidFill>
                  <a:srgbClr val="0000FF"/>
                </a:solidFill>
                <a:latin typeface="Times New Roman" pitchFamily="18" charset="0"/>
              </a:rPr>
              <a:t>Artigo Integral!</a:t>
            </a:r>
          </a:p>
          <a:p>
            <a:pPr algn="ctr" defTabSz="914400"/>
            <a:r>
              <a:rPr lang="pt-BR" sz="1400">
                <a:latin typeface="Times New Roman" pitchFamily="18" charset="0"/>
              </a:rPr>
              <a:t>Na coorte estudada, 50% dos lactentes com c-PVL tinham uma forma mais localizada.Nesta PVL mais localizada, os cistos desenvolveram-se além do primeiro mês de vida em mais da metade dos casos e muitas vezes não eram mais </a:t>
            </a:r>
            <a:r>
              <a:rPr lang="pt-BR" sz="1400">
                <a:solidFill>
                  <a:srgbClr val="FF3399"/>
                </a:solidFill>
                <a:latin typeface="Times New Roman" pitchFamily="18" charset="0"/>
              </a:rPr>
              <a:t>visíveis</a:t>
            </a:r>
            <a:r>
              <a:rPr lang="pt-BR" sz="1400">
                <a:latin typeface="Times New Roman" pitchFamily="18" charset="0"/>
              </a:rPr>
              <a:t>, no US, às 40 semanas de idade pós-menstrual. </a:t>
            </a:r>
            <a:r>
              <a:rPr lang="pt-BR" sz="1400">
                <a:solidFill>
                  <a:srgbClr val="0000FF"/>
                </a:solidFill>
                <a:latin typeface="Times New Roman" pitchFamily="18" charset="0"/>
              </a:rPr>
              <a:t>Para não perder esse diagnóstico, o US sequencial também deve ser realizada após o primeiro mês de vida.</a:t>
            </a:r>
            <a:r>
              <a:rPr lang="pt-BR" sz="1400">
                <a:latin typeface="Times New Roman" pitchFamily="18" charset="0"/>
              </a:rPr>
              <a:t> Ventriculomegalia discreta observada a termo pode às vezes ser devida c-PVL mais localizada. A paralisia cerebral foi ligeiramente menos comum e tendeu a ser menos grave em lactentes com PVL mais localizada do que naqueles com PVL extensa..</a:t>
            </a:r>
          </a:p>
        </p:txBody>
      </p:sp>
      <p:sp>
        <p:nvSpPr>
          <p:cNvPr id="36868" name="AutoShape 6"/>
          <p:cNvSpPr>
            <a:spLocks noChangeArrowheads="1"/>
          </p:cNvSpPr>
          <p:nvPr/>
        </p:nvSpPr>
        <p:spPr bwMode="auto">
          <a:xfrm>
            <a:off x="11430000" y="6232525"/>
            <a:ext cx="360363" cy="290513"/>
          </a:xfrm>
          <a:custGeom>
            <a:avLst/>
            <a:gdLst>
              <a:gd name="T0" fmla="*/ 75227050 w 21600"/>
              <a:gd name="T1" fmla="*/ 0 h 21600"/>
              <a:gd name="T2" fmla="*/ 0 w 21600"/>
              <a:gd name="T3" fmla="*/ 26276091 h 21600"/>
              <a:gd name="T4" fmla="*/ 75227050 w 21600"/>
              <a:gd name="T5" fmla="*/ 52551994 h 21600"/>
              <a:gd name="T6" fmla="*/ 100302767 w 21600"/>
              <a:gd name="T7" fmla="*/ 2627609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p:cNvPicPr>
            <a:picLocks noChangeAspect="1" noChangeArrowheads="1"/>
          </p:cNvPicPr>
          <p:nvPr/>
        </p:nvPicPr>
        <p:blipFill>
          <a:blip r:embed="rId2"/>
          <a:srcRect/>
          <a:stretch>
            <a:fillRect/>
          </a:stretch>
        </p:blipFill>
        <p:spPr bwMode="auto">
          <a:xfrm>
            <a:off x="158750" y="344488"/>
            <a:ext cx="4373563" cy="6175375"/>
          </a:xfrm>
          <a:prstGeom prst="rect">
            <a:avLst/>
          </a:prstGeom>
          <a:noFill/>
          <a:ln w="28575">
            <a:solidFill>
              <a:srgbClr val="0000FF"/>
            </a:solidFill>
            <a:miter lim="800000"/>
            <a:headEnd/>
            <a:tailEnd/>
          </a:ln>
        </p:spPr>
      </p:pic>
      <p:sp>
        <p:nvSpPr>
          <p:cNvPr id="37891" name="Rectangle 5"/>
          <p:cNvSpPr>
            <a:spLocks noGrp="1"/>
          </p:cNvSpPr>
          <p:nvPr>
            <p:ph type="body" idx="1"/>
          </p:nvPr>
        </p:nvSpPr>
        <p:spPr>
          <a:xfrm>
            <a:off x="4540250" y="4643438"/>
            <a:ext cx="7192963" cy="2214562"/>
          </a:xfrm>
          <a:noFill/>
          <a:ln w="19050">
            <a:solidFill>
              <a:srgbClr val="FF3399"/>
            </a:solidFill>
          </a:ln>
        </p:spPr>
        <p:txBody>
          <a:bodyPr/>
          <a:lstStyle/>
          <a:p>
            <a:pPr eaLnBrk="1" hangingPunct="1">
              <a:lnSpc>
                <a:spcPct val="90000"/>
              </a:lnSpc>
            </a:pPr>
            <a:r>
              <a:rPr lang="pt-BR" sz="1600" b="1" smtClean="0">
                <a:solidFill>
                  <a:srgbClr val="0000FF"/>
                </a:solidFill>
              </a:rPr>
              <a:t>Figura 1.</a:t>
            </a:r>
            <a:r>
              <a:rPr lang="pt-BR" sz="1600" smtClean="0"/>
              <a:t> Vistas coronais (A) e esquerdas parassagitais (B) no dia 4 em um recém-nascido pré-termo de 29 semana de gestação, mostrando densidades simétricas periventriculares simétricas. Às 6 semanas de idade, as incidências coronais (C) e esquerdas parassagitais (D) mostram um cisto occipital localizado no lado esquerdo (ponta de seta) com ventriculomegalia leve associada. Às 40 semanas de idade pós-menstrual, na direita (E) e esquerda (F) vistas parassagitais, o cisto não é mais visto. Sendo vista somente a ventriculomegalia à esquerda. </a:t>
            </a:r>
          </a:p>
        </p:txBody>
      </p:sp>
      <p:sp>
        <p:nvSpPr>
          <p:cNvPr id="37892" name="Rectangle 6"/>
          <p:cNvSpPr>
            <a:spLocks noChangeArrowheads="1"/>
          </p:cNvSpPr>
          <p:nvPr/>
        </p:nvSpPr>
        <p:spPr bwMode="auto">
          <a:xfrm>
            <a:off x="7286625" y="3917950"/>
            <a:ext cx="2203450" cy="366713"/>
          </a:xfrm>
          <a:prstGeom prst="rect">
            <a:avLst/>
          </a:prstGeom>
          <a:noFill/>
          <a:ln w="9525">
            <a:noFill/>
            <a:miter lim="800000"/>
            <a:headEnd/>
            <a:tailEnd/>
          </a:ln>
        </p:spPr>
        <p:txBody>
          <a:bodyPr wrap="none">
            <a:spAutoFit/>
          </a:bodyPr>
          <a:lstStyle/>
          <a:p>
            <a:pPr defTabSz="914400"/>
            <a:r>
              <a:rPr lang="pt-BR">
                <a:solidFill>
                  <a:srgbClr val="0000FF"/>
                </a:solidFill>
              </a:rPr>
              <a:t>Pierrat V et al, 2001</a:t>
            </a:r>
          </a:p>
        </p:txBody>
      </p:sp>
      <p:pic>
        <p:nvPicPr>
          <p:cNvPr id="37893" name="Picture 7"/>
          <p:cNvPicPr>
            <a:picLocks noChangeAspect="1" noChangeArrowheads="1"/>
          </p:cNvPicPr>
          <p:nvPr/>
        </p:nvPicPr>
        <p:blipFill>
          <a:blip r:embed="rId3">
            <a:lum bright="12000" contrast="6000"/>
          </a:blip>
          <a:srcRect/>
          <a:stretch>
            <a:fillRect/>
          </a:stretch>
        </p:blipFill>
        <p:spPr bwMode="auto">
          <a:xfrm>
            <a:off x="5791200" y="636588"/>
            <a:ext cx="4473575" cy="2236787"/>
          </a:xfrm>
          <a:prstGeom prst="rect">
            <a:avLst/>
          </a:prstGeom>
          <a:noFill/>
          <a:ln w="9525">
            <a:noFill/>
            <a:miter lim="800000"/>
            <a:headEnd/>
            <a:tailEnd/>
          </a:ln>
        </p:spPr>
      </p:pic>
      <p:sp>
        <p:nvSpPr>
          <p:cNvPr id="37894" name="Rectangle 8"/>
          <p:cNvSpPr>
            <a:spLocks noChangeArrowheads="1"/>
          </p:cNvSpPr>
          <p:nvPr/>
        </p:nvSpPr>
        <p:spPr bwMode="auto">
          <a:xfrm>
            <a:off x="4830763" y="2889250"/>
            <a:ext cx="6954837" cy="915988"/>
          </a:xfrm>
          <a:prstGeom prst="rect">
            <a:avLst/>
          </a:prstGeom>
          <a:noFill/>
          <a:ln w="9525">
            <a:noFill/>
            <a:miter lim="800000"/>
            <a:headEnd/>
            <a:tailEnd/>
          </a:ln>
        </p:spPr>
        <p:txBody>
          <a:bodyPr>
            <a:spAutoFit/>
          </a:bodyPr>
          <a:lstStyle/>
          <a:p>
            <a:pPr algn="ctr" defTabSz="914400"/>
            <a:r>
              <a:rPr lang="pt-BR">
                <a:solidFill>
                  <a:srgbClr val="0000FF"/>
                </a:solidFill>
              </a:rPr>
              <a:t>Figura 2.</a:t>
            </a:r>
            <a:r>
              <a:rPr lang="pt-BR"/>
              <a:t> Vistas parassonais (A) e parassagital direita (B) no 24º dia de um lactente pré-termo 28 semanas de gestação, mostrando cistos extensos, mais à direita do que à esquerda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title"/>
          </p:nvPr>
        </p:nvSpPr>
        <p:spPr>
          <a:xfrm>
            <a:off x="952500" y="1439863"/>
            <a:ext cx="10058400" cy="1371600"/>
          </a:xfrm>
        </p:spPr>
        <p:txBody>
          <a:bodyPr/>
          <a:lstStyle/>
          <a:p>
            <a:pPr eaLnBrk="1" hangingPunct="1"/>
            <a:r>
              <a:rPr lang="pt-BR" sz="1400" smtClean="0">
                <a:hlinkClick r:id="rId2"/>
              </a:rPr>
              <a:t>The relationship between ventricular size at 1 month and outcome at 2 years in infants less than 30 weeks' gestation.</a:t>
            </a:r>
            <a:r>
              <a:rPr lang="pt-BR" sz="1400" smtClean="0"/>
              <a:t>Fox LM, Choo P, Rogerson SR, Spittle AJ, Anderson PJ, Doyle L, Cheong JL.</a:t>
            </a:r>
            <a:br>
              <a:rPr lang="pt-BR" sz="1400" smtClean="0"/>
            </a:br>
            <a:r>
              <a:rPr lang="pt-BR" sz="1400" smtClean="0"/>
              <a:t>Arch Dis Child Fetal Neonatal Ed. 2014 May;99(3):F209-14. doi: 10.1136/archdischild-2013-304374. Epub 2014 Jan 9.</a:t>
            </a:r>
            <a:br>
              <a:rPr lang="pt-BR" sz="1400" smtClean="0"/>
            </a:br>
            <a:r>
              <a:rPr lang="pt-BR" sz="1400" smtClean="0"/>
              <a:t>PMID: 24406677.</a:t>
            </a:r>
            <a:r>
              <a:rPr lang="pt-BR" sz="1400" u="sng" smtClean="0">
                <a:hlinkClick r:id="rId3"/>
              </a:rPr>
              <a:t>Similar articles</a:t>
            </a:r>
            <a:endParaRPr lang="pt-BR" sz="1400" u="sng" smtClean="0"/>
          </a:p>
        </p:txBody>
      </p:sp>
      <p:pic>
        <p:nvPicPr>
          <p:cNvPr id="38915" name="Picture 4"/>
          <p:cNvPicPr>
            <a:picLocks noChangeAspect="1" noChangeArrowheads="1"/>
          </p:cNvPicPr>
          <p:nvPr/>
        </p:nvPicPr>
        <p:blipFill>
          <a:blip r:embed="rId4"/>
          <a:srcRect/>
          <a:stretch>
            <a:fillRect/>
          </a:stretch>
        </p:blipFill>
        <p:spPr bwMode="auto">
          <a:xfrm>
            <a:off x="4260850" y="3078163"/>
            <a:ext cx="7931150" cy="3779837"/>
          </a:xfrm>
          <a:prstGeom prst="rect">
            <a:avLst/>
          </a:prstGeom>
          <a:noFill/>
          <a:ln w="9525">
            <a:noFill/>
            <a:miter lim="800000"/>
            <a:headEnd/>
            <a:tailEnd/>
          </a:ln>
        </p:spPr>
      </p:pic>
      <p:pic>
        <p:nvPicPr>
          <p:cNvPr id="38916" name="Picture 5"/>
          <p:cNvPicPr>
            <a:picLocks noChangeAspect="1" noChangeArrowheads="1"/>
          </p:cNvPicPr>
          <p:nvPr/>
        </p:nvPicPr>
        <p:blipFill>
          <a:blip r:embed="rId5"/>
          <a:srcRect/>
          <a:stretch>
            <a:fillRect/>
          </a:stretch>
        </p:blipFill>
        <p:spPr bwMode="auto">
          <a:xfrm>
            <a:off x="528638" y="2624138"/>
            <a:ext cx="3468687" cy="3048000"/>
          </a:xfrm>
          <a:prstGeom prst="rect">
            <a:avLst/>
          </a:prstGeom>
          <a:noFill/>
          <a:ln w="9525">
            <a:noFill/>
            <a:miter lim="800000"/>
            <a:headEnd/>
            <a:tailEnd/>
          </a:ln>
        </p:spPr>
      </p:pic>
      <p:sp>
        <p:nvSpPr>
          <p:cNvPr id="38917" name="Rectangle 6"/>
          <p:cNvSpPr>
            <a:spLocks noChangeArrowheads="1"/>
          </p:cNvSpPr>
          <p:nvPr/>
        </p:nvSpPr>
        <p:spPr bwMode="auto">
          <a:xfrm>
            <a:off x="827088" y="160338"/>
            <a:ext cx="9834562" cy="1584325"/>
          </a:xfrm>
          <a:prstGeom prst="rect">
            <a:avLst/>
          </a:prstGeom>
          <a:solidFill>
            <a:srgbClr val="FFFFFF"/>
          </a:solidFill>
          <a:ln w="9525">
            <a:noFill/>
            <a:miter lim="800000"/>
            <a:headEnd/>
            <a:tailEnd/>
          </a:ln>
        </p:spPr>
        <p:txBody>
          <a:bodyPr lIns="0" tIns="0" rIns="0" bIns="0" anchor="ctr">
            <a:spAutoFit/>
          </a:bodyPr>
          <a:lstStyle/>
          <a:p>
            <a:pPr algn="ctr"/>
            <a:r>
              <a:rPr lang="en-US" sz="1600" b="1">
                <a:solidFill>
                  <a:srgbClr val="0000FF"/>
                </a:solidFill>
                <a:latin typeface="Lato" pitchFamily="34" charset="0"/>
              </a:rPr>
              <a:t>As rela</a:t>
            </a:r>
            <a:r>
              <a:rPr lang="en-US" sz="1600" b="1">
                <a:solidFill>
                  <a:srgbClr val="0000FF"/>
                </a:solidFill>
                <a:latin typeface="Century Gothic" pitchFamily="34" charset="0"/>
              </a:rPr>
              <a:t>ç</a:t>
            </a:r>
            <a:r>
              <a:rPr lang="en-US" sz="1600" b="1">
                <a:solidFill>
                  <a:srgbClr val="0000FF"/>
                </a:solidFill>
                <a:latin typeface="Lato" pitchFamily="34" charset="0"/>
              </a:rPr>
              <a:t>ões entre tamanho ventricular com 1 mês e resultados aos 2 anos de idade em crian</a:t>
            </a:r>
            <a:r>
              <a:rPr lang="en-US" sz="1600" b="1">
                <a:solidFill>
                  <a:srgbClr val="0000FF"/>
                </a:solidFill>
                <a:latin typeface="Century Gothic" pitchFamily="34" charset="0"/>
              </a:rPr>
              <a:t>ç</a:t>
            </a:r>
            <a:r>
              <a:rPr lang="en-US" sz="1600" b="1">
                <a:solidFill>
                  <a:srgbClr val="0000FF"/>
                </a:solidFill>
                <a:latin typeface="Lato" pitchFamily="34" charset="0"/>
              </a:rPr>
              <a:t>as com idade gestacional menor que 30 semanas</a:t>
            </a:r>
          </a:p>
          <a:p>
            <a:pPr algn="ctr"/>
            <a:endParaRPr lang="en-US" sz="1600" b="1">
              <a:solidFill>
                <a:srgbClr val="0000FF"/>
              </a:solidFill>
              <a:latin typeface="Lato" pitchFamily="34" charset="0"/>
            </a:endParaRPr>
          </a:p>
          <a:p>
            <a:pPr algn="ctr" eaLnBrk="0" hangingPunct="0"/>
            <a:r>
              <a:rPr lang="pt-BR" sz="1400"/>
              <a:t>Apresentação: Hélio Henrique, Leonardo Amaral e Rosana de Paula.</a:t>
            </a:r>
            <a:br>
              <a:rPr lang="pt-BR" sz="1400"/>
            </a:br>
            <a:r>
              <a:rPr lang="pt-BR" sz="1400"/>
              <a:t>Coordenação: Paulo R.  Margotto.</a:t>
            </a:r>
            <a:br>
              <a:rPr lang="pt-BR" sz="1400"/>
            </a:br>
            <a:r>
              <a:rPr lang="pt-BR" sz="1400"/>
              <a:t>Internato em Pediatria no HRAS/HMIB/SES/DF </a:t>
            </a:r>
            <a:endParaRPr lang="en-US" sz="1400">
              <a:latin typeface="Century Gothic" pitchFamily="34" charset="0"/>
            </a:endParaRPr>
          </a:p>
          <a:p>
            <a:pPr eaLnBrk="0" hangingPunct="0"/>
            <a:endParaRPr lang="en-US" sz="1400">
              <a:solidFill>
                <a:srgbClr val="78909C"/>
              </a:solidFill>
              <a:latin typeface="Century Gothic" pitchFamily="34" charset="0"/>
              <a:ea typeface="Source Sans Pro"/>
              <a:cs typeface="Source Sans Pro"/>
            </a:endParaRPr>
          </a:p>
        </p:txBody>
      </p:sp>
      <p:pic>
        <p:nvPicPr>
          <p:cNvPr id="38918" name="Picture 7" descr="ppt">
            <a:hlinkClick r:id="rId6" tooltip="Taman_ventricul_neurodese"/>
          </p:cNvPr>
          <p:cNvPicPr>
            <a:picLocks noChangeAspect="1" noChangeArrowheads="1"/>
          </p:cNvPicPr>
          <p:nvPr/>
        </p:nvPicPr>
        <p:blipFill>
          <a:blip r:embed="rId7"/>
          <a:srcRect/>
          <a:stretch>
            <a:fillRect/>
          </a:stretch>
        </p:blipFill>
        <p:spPr bwMode="auto">
          <a:xfrm>
            <a:off x="7378700" y="407988"/>
            <a:ext cx="457200" cy="457200"/>
          </a:xfrm>
          <a:prstGeom prst="rect">
            <a:avLst/>
          </a:prstGeom>
          <a:noFill/>
          <a:ln w="9525">
            <a:noFill/>
            <a:miter lim="800000"/>
            <a:headEnd/>
            <a:tailEnd/>
          </a:ln>
        </p:spPr>
      </p:pic>
      <p:sp>
        <p:nvSpPr>
          <p:cNvPr id="38919" name="AutoShape 8"/>
          <p:cNvSpPr>
            <a:spLocks noChangeArrowheads="1"/>
          </p:cNvSpPr>
          <p:nvPr/>
        </p:nvSpPr>
        <p:spPr bwMode="auto">
          <a:xfrm>
            <a:off x="11571288" y="6429375"/>
            <a:ext cx="360362" cy="290513"/>
          </a:xfrm>
          <a:custGeom>
            <a:avLst/>
            <a:gdLst>
              <a:gd name="T0" fmla="*/ 75226308 w 21600"/>
              <a:gd name="T1" fmla="*/ 0 h 21600"/>
              <a:gd name="T2" fmla="*/ 0 w 21600"/>
              <a:gd name="T3" fmla="*/ 26276091 h 21600"/>
              <a:gd name="T4" fmla="*/ 75226308 w 21600"/>
              <a:gd name="T5" fmla="*/ 52551994 h 21600"/>
              <a:gd name="T6" fmla="*/ 100301955 w 21600"/>
              <a:gd name="T7" fmla="*/ 2627609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1"/>
          </p:nvPr>
        </p:nvSpPr>
        <p:spPr/>
        <p:txBody>
          <a:bodyPr/>
          <a:lstStyle/>
          <a:p>
            <a:pPr eaLnBrk="1" hangingPunct="1">
              <a:lnSpc>
                <a:spcPct val="90000"/>
              </a:lnSpc>
            </a:pPr>
            <a:r>
              <a:rPr lang="pt-BR" sz="1600" smtClean="0"/>
              <a:t>A ultrassonografia de crânio (USC)  é uma útil ferramenta de cabeceira para geração de imagens do cérebro do neonato.</a:t>
            </a:r>
          </a:p>
          <a:p>
            <a:pPr eaLnBrk="1" hangingPunct="1">
              <a:lnSpc>
                <a:spcPct val="90000"/>
              </a:lnSpc>
            </a:pPr>
            <a:r>
              <a:rPr lang="pt-BR" sz="1600" smtClean="0"/>
              <a:t>Apesar das suas limitações do seu campo de visão, na diferenciação da substância cinza-branca e nas anormalidades sutis do parênquima, a USC tem um papel estabelecido em detecção de patologias importantes que ocorrem no cérebro de pré-termos, como hemorragia intraventricular (HIV), infarto hemorrágico periventricular (IHPV) e leucomalácia cística periventricular (LPV).</a:t>
            </a:r>
          </a:p>
          <a:p>
            <a:pPr eaLnBrk="1" hangingPunct="1">
              <a:lnSpc>
                <a:spcPct val="90000"/>
              </a:lnSpc>
            </a:pPr>
            <a:r>
              <a:rPr lang="pt-BR" sz="1600" smtClean="0"/>
              <a:t> É bem reconhecido que essas anormalidades detectado na USC não refletem todas as formas de lesão cerebral em pré-termos  e uma grande proporção deles têm leucomalácia cística periventricular (PVL) difusa que não é facilmente detectável utilizando a USC.</a:t>
            </a:r>
          </a:p>
          <a:p>
            <a:pPr lvl="1" eaLnBrk="1" hangingPunct="1">
              <a:lnSpc>
                <a:spcPct val="90000"/>
              </a:lnSpc>
            </a:pPr>
            <a:r>
              <a:rPr lang="pt-BR" sz="1400" smtClean="0"/>
              <a:t>Esta perda de substância branca (white matter loss- WML) e posterior diminuição do volume cerebral tem sido vista pela ressonância magnética (RNM), e foi demonstrado ser preditivo no atraso no desenvolvimento e paralisia cerebral4.</a:t>
            </a:r>
          </a:p>
          <a:p>
            <a:pPr lvl="1" eaLnBrk="1" hangingPunct="1">
              <a:lnSpc>
                <a:spcPct val="90000"/>
              </a:lnSpc>
            </a:pPr>
            <a:r>
              <a:rPr lang="pt-BR" sz="1400" smtClean="0"/>
              <a:t>Medidas lineares  da biometria cerebral utilizando a RMN têm sido utilizadas para correlacionar com o desenvolvimento cognitivo e motor em muitas crianças pré-termos5.</a:t>
            </a:r>
          </a:p>
        </p:txBody>
      </p:sp>
      <p:sp>
        <p:nvSpPr>
          <p:cNvPr id="39939" name="AutoShape 4"/>
          <p:cNvSpPr>
            <a:spLocks noChangeArrowheads="1"/>
          </p:cNvSpPr>
          <p:nvPr/>
        </p:nvSpPr>
        <p:spPr bwMode="auto">
          <a:xfrm>
            <a:off x="11364913" y="6159500"/>
            <a:ext cx="360362" cy="290513"/>
          </a:xfrm>
          <a:custGeom>
            <a:avLst/>
            <a:gdLst>
              <a:gd name="T0" fmla="*/ 75226308 w 21600"/>
              <a:gd name="T1" fmla="*/ 0 h 21600"/>
              <a:gd name="T2" fmla="*/ 0 w 21600"/>
              <a:gd name="T3" fmla="*/ 26276091 h 21600"/>
              <a:gd name="T4" fmla="*/ 75226308 w 21600"/>
              <a:gd name="T5" fmla="*/ 52551994 h 21600"/>
              <a:gd name="T6" fmla="*/ 100301955 w 21600"/>
              <a:gd name="T7" fmla="*/ 2627609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1"/>
          </p:nvPr>
        </p:nvSpPr>
        <p:spPr>
          <a:xfrm>
            <a:off x="1085850" y="779463"/>
            <a:ext cx="10058400" cy="4333875"/>
          </a:xfrm>
        </p:spPr>
        <p:txBody>
          <a:bodyPr/>
          <a:lstStyle/>
          <a:p>
            <a:pPr eaLnBrk="1" hangingPunct="1"/>
            <a:r>
              <a:rPr lang="pt-BR" sz="1800" smtClean="0"/>
              <a:t>Este estudo demonstrou que as </a:t>
            </a:r>
            <a:r>
              <a:rPr lang="pt-BR" sz="1800" smtClean="0">
                <a:solidFill>
                  <a:srgbClr val="FF0000"/>
                </a:solidFill>
              </a:rPr>
              <a:t>medidas precoces (1 mês de vida) do crescimento cerebral em crianças pré-termo se correlacionam com o estado de neurodesenvolvimento aos 2 anos de idade</a:t>
            </a:r>
          </a:p>
          <a:p>
            <a:pPr eaLnBrk="1" hangingPunct="1"/>
            <a:r>
              <a:rPr lang="pt-BR" sz="1800" smtClean="0"/>
              <a:t>Essas observações sugerem que a alteração do crescimento cerebral em pré-termos pode ser detectada mesmo em casos de patologias intracranianas focais sem achados ultrassonográficos evidentes. </a:t>
            </a:r>
          </a:p>
          <a:p>
            <a:pPr lvl="1" eaLnBrk="1" hangingPunct="1"/>
            <a:r>
              <a:rPr lang="pt-BR" b="1" smtClean="0">
                <a:solidFill>
                  <a:srgbClr val="0066FF"/>
                </a:solidFill>
              </a:rPr>
              <a:t>Plausível explicação da associação entre altura da metade do corpo ventricular e o desenvolvimento motor e de linguagem:</a:t>
            </a:r>
          </a:p>
          <a:p>
            <a:pPr lvl="1" eaLnBrk="1" hangingPunct="1"/>
            <a:r>
              <a:rPr lang="pt-BR" b="1" smtClean="0">
                <a:solidFill>
                  <a:srgbClr val="0066FF"/>
                </a:solidFill>
              </a:rPr>
              <a:t>Os ventrículos se expandiram nessa área para compensar a perda de massa branca dos tratos corticoespinhais (adjacentes) </a:t>
            </a:r>
            <a:r>
              <a:rPr lang="pt-BR" b="1" smtClean="0">
                <a:solidFill>
                  <a:srgbClr val="0066FF"/>
                </a:solidFill>
                <a:sym typeface="Wingdings" pitchFamily="2" charset="2"/>
              </a:rPr>
              <a:t></a:t>
            </a:r>
            <a:r>
              <a:rPr lang="pt-BR" b="1" smtClean="0">
                <a:solidFill>
                  <a:srgbClr val="0066FF"/>
                </a:solidFill>
              </a:rPr>
              <a:t> alterando a forma ventricular</a:t>
            </a:r>
          </a:p>
        </p:txBody>
      </p:sp>
      <p:pic>
        <p:nvPicPr>
          <p:cNvPr id="40963" name="Picture 4"/>
          <p:cNvPicPr>
            <a:picLocks noChangeAspect="1" noChangeArrowheads="1"/>
          </p:cNvPicPr>
          <p:nvPr/>
        </p:nvPicPr>
        <p:blipFill>
          <a:blip r:embed="rId2"/>
          <a:srcRect/>
          <a:stretch>
            <a:fillRect/>
          </a:stretch>
        </p:blipFill>
        <p:spPr bwMode="auto">
          <a:xfrm>
            <a:off x="1295400" y="3714750"/>
            <a:ext cx="3333750" cy="2919413"/>
          </a:xfrm>
          <a:prstGeom prst="rect">
            <a:avLst/>
          </a:prstGeom>
          <a:noFill/>
          <a:ln w="9525">
            <a:noFill/>
            <a:miter lim="800000"/>
            <a:headEnd/>
            <a:tailEnd/>
          </a:ln>
        </p:spPr>
      </p:pic>
      <p:pic>
        <p:nvPicPr>
          <p:cNvPr id="40964" name="Picture 5"/>
          <p:cNvPicPr>
            <a:picLocks noChangeAspect="1" noChangeArrowheads="1"/>
          </p:cNvPicPr>
          <p:nvPr/>
        </p:nvPicPr>
        <p:blipFill>
          <a:blip r:embed="rId3"/>
          <a:srcRect/>
          <a:stretch>
            <a:fillRect/>
          </a:stretch>
        </p:blipFill>
        <p:spPr bwMode="auto">
          <a:xfrm>
            <a:off x="4627563" y="5070475"/>
            <a:ext cx="6169025" cy="768350"/>
          </a:xfrm>
          <a:prstGeom prst="rect">
            <a:avLst/>
          </a:prstGeom>
          <a:noFill/>
          <a:ln w="9525">
            <a:noFill/>
            <a:miter lim="800000"/>
            <a:headEnd/>
            <a:tailEnd/>
          </a:ln>
        </p:spPr>
      </p:pic>
      <p:sp>
        <p:nvSpPr>
          <p:cNvPr id="40965" name="AutoShape 6"/>
          <p:cNvSpPr>
            <a:spLocks noChangeArrowheads="1"/>
          </p:cNvSpPr>
          <p:nvPr/>
        </p:nvSpPr>
        <p:spPr bwMode="auto">
          <a:xfrm>
            <a:off x="11337925" y="6149975"/>
            <a:ext cx="360363" cy="290513"/>
          </a:xfrm>
          <a:custGeom>
            <a:avLst/>
            <a:gdLst>
              <a:gd name="T0" fmla="*/ 75227050 w 21600"/>
              <a:gd name="T1" fmla="*/ 0 h 21600"/>
              <a:gd name="T2" fmla="*/ 0 w 21600"/>
              <a:gd name="T3" fmla="*/ 26276091 h 21600"/>
              <a:gd name="T4" fmla="*/ 75227050 w 21600"/>
              <a:gd name="T5" fmla="*/ 52551994 h 21600"/>
              <a:gd name="T6" fmla="*/ 100302767 w 21600"/>
              <a:gd name="T7" fmla="*/ 26276091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p:cNvPicPr>
            <a:picLocks noChangeAspect="1" noChangeArrowheads="1"/>
          </p:cNvPicPr>
          <p:nvPr/>
        </p:nvPicPr>
        <p:blipFill>
          <a:blip r:embed="rId2"/>
          <a:srcRect/>
          <a:stretch>
            <a:fillRect/>
          </a:stretch>
        </p:blipFill>
        <p:spPr bwMode="auto">
          <a:xfrm>
            <a:off x="684213" y="560388"/>
            <a:ext cx="10907712" cy="5572125"/>
          </a:xfrm>
          <a:prstGeom prst="rect">
            <a:avLst/>
          </a:prstGeom>
          <a:noFill/>
          <a:ln w="9525">
            <a:noFill/>
            <a:miter lim="800000"/>
            <a:headEnd/>
            <a:tailEnd/>
          </a:ln>
        </p:spPr>
      </p:pic>
      <p:sp>
        <p:nvSpPr>
          <p:cNvPr id="41987" name="AutoShape 5"/>
          <p:cNvSpPr>
            <a:spLocks noChangeArrowheads="1"/>
          </p:cNvSpPr>
          <p:nvPr/>
        </p:nvSpPr>
        <p:spPr bwMode="auto">
          <a:xfrm>
            <a:off x="11449050" y="6243638"/>
            <a:ext cx="360363" cy="290512"/>
          </a:xfrm>
          <a:custGeom>
            <a:avLst/>
            <a:gdLst>
              <a:gd name="T0" fmla="*/ 75227050 w 21600"/>
              <a:gd name="T1" fmla="*/ 0 h 21600"/>
              <a:gd name="T2" fmla="*/ 0 w 21600"/>
              <a:gd name="T3" fmla="*/ 26275732 h 21600"/>
              <a:gd name="T4" fmla="*/ 75227050 w 21600"/>
              <a:gd name="T5" fmla="*/ 52551436 h 21600"/>
              <a:gd name="T6" fmla="*/ 100302767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6"/>
          <p:cNvPicPr>
            <a:picLocks noChangeAspect="1" noChangeArrowheads="1"/>
          </p:cNvPicPr>
          <p:nvPr/>
        </p:nvPicPr>
        <p:blipFill>
          <a:blip r:embed="rId2"/>
          <a:srcRect/>
          <a:stretch>
            <a:fillRect/>
          </a:stretch>
        </p:blipFill>
        <p:spPr bwMode="auto">
          <a:xfrm>
            <a:off x="654050" y="442913"/>
            <a:ext cx="10888663" cy="5710237"/>
          </a:xfrm>
          <a:prstGeom prst="rect">
            <a:avLst/>
          </a:prstGeom>
          <a:noFill/>
          <a:ln w="9525">
            <a:noFill/>
            <a:miter lim="800000"/>
            <a:headEnd/>
            <a:tailEnd/>
          </a:ln>
        </p:spPr>
      </p:pic>
      <p:sp>
        <p:nvSpPr>
          <p:cNvPr id="43011" name="AutoShape 7"/>
          <p:cNvSpPr>
            <a:spLocks noChangeArrowheads="1"/>
          </p:cNvSpPr>
          <p:nvPr/>
        </p:nvSpPr>
        <p:spPr bwMode="auto">
          <a:xfrm>
            <a:off x="11401425" y="6243638"/>
            <a:ext cx="360363" cy="290512"/>
          </a:xfrm>
          <a:custGeom>
            <a:avLst/>
            <a:gdLst>
              <a:gd name="T0" fmla="*/ 75227050 w 21600"/>
              <a:gd name="T1" fmla="*/ 0 h 21600"/>
              <a:gd name="T2" fmla="*/ 0 w 21600"/>
              <a:gd name="T3" fmla="*/ 26275732 h 21600"/>
              <a:gd name="T4" fmla="*/ 75227050 w 21600"/>
              <a:gd name="T5" fmla="*/ 52551436 h 21600"/>
              <a:gd name="T6" fmla="*/ 100302767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2"/>
          <a:srcRect/>
          <a:stretch>
            <a:fillRect/>
          </a:stretch>
        </p:blipFill>
        <p:spPr bwMode="auto">
          <a:xfrm>
            <a:off x="258763" y="265113"/>
            <a:ext cx="4078287" cy="3097212"/>
          </a:xfrm>
          <a:prstGeom prst="rect">
            <a:avLst/>
          </a:prstGeom>
          <a:noFill/>
          <a:ln w="9525">
            <a:noFill/>
            <a:miter lim="800000"/>
            <a:headEnd/>
            <a:tailEnd/>
          </a:ln>
        </p:spPr>
      </p:pic>
      <p:pic>
        <p:nvPicPr>
          <p:cNvPr id="44035" name="Picture 5"/>
          <p:cNvPicPr>
            <a:picLocks noChangeAspect="1" noChangeArrowheads="1"/>
          </p:cNvPicPr>
          <p:nvPr/>
        </p:nvPicPr>
        <p:blipFill>
          <a:blip r:embed="rId3"/>
          <a:srcRect/>
          <a:stretch>
            <a:fillRect/>
          </a:stretch>
        </p:blipFill>
        <p:spPr bwMode="auto">
          <a:xfrm>
            <a:off x="4284663" y="3062288"/>
            <a:ext cx="7907337" cy="3767137"/>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p:cNvSpPr>
          <p:nvPr>
            <p:ph type="title" idx="4294967295"/>
          </p:nvPr>
        </p:nvSpPr>
        <p:spPr>
          <a:xfrm>
            <a:off x="809625" y="738188"/>
            <a:ext cx="10972800" cy="1143000"/>
          </a:xfrm>
        </p:spPr>
        <p:txBody>
          <a:bodyPr/>
          <a:lstStyle/>
          <a:p>
            <a:pPr algn="ctr" eaLnBrk="1" hangingPunct="1"/>
            <a:r>
              <a:rPr lang="pt-BR" sz="3600" b="1" smtClean="0">
                <a:solidFill>
                  <a:srgbClr val="FF3300"/>
                </a:solidFill>
              </a:rPr>
              <a:t>SIGNIFICADO PERINATAL DAS DILATAÇÕES VENTRICULARES CEREBRAIS</a:t>
            </a:r>
          </a:p>
        </p:txBody>
      </p:sp>
      <p:pic>
        <p:nvPicPr>
          <p:cNvPr id="45059" name="Picture 20"/>
          <p:cNvPicPr>
            <a:picLocks noChangeAspect="1" noChangeArrowheads="1"/>
          </p:cNvPicPr>
          <p:nvPr/>
        </p:nvPicPr>
        <p:blipFill>
          <a:blip r:embed="rId2"/>
          <a:srcRect/>
          <a:stretch>
            <a:fillRect/>
          </a:stretch>
        </p:blipFill>
        <p:spPr bwMode="auto">
          <a:xfrm>
            <a:off x="666750" y="1676400"/>
            <a:ext cx="1490663" cy="1341438"/>
          </a:xfrm>
          <a:prstGeom prst="rect">
            <a:avLst/>
          </a:prstGeom>
          <a:noFill/>
          <a:ln w="9525">
            <a:noFill/>
            <a:miter lim="800000"/>
            <a:headEnd/>
            <a:tailEnd/>
          </a:ln>
        </p:spPr>
      </p:pic>
      <p:pic>
        <p:nvPicPr>
          <p:cNvPr id="45060" name="Picture 21"/>
          <p:cNvPicPr>
            <a:picLocks noChangeAspect="1" noChangeArrowheads="1"/>
          </p:cNvPicPr>
          <p:nvPr/>
        </p:nvPicPr>
        <p:blipFill>
          <a:blip r:embed="rId3"/>
          <a:srcRect/>
          <a:stretch>
            <a:fillRect/>
          </a:stretch>
        </p:blipFill>
        <p:spPr bwMode="auto">
          <a:xfrm>
            <a:off x="9456738" y="1887538"/>
            <a:ext cx="2735262" cy="1196975"/>
          </a:xfrm>
          <a:prstGeom prst="rect">
            <a:avLst/>
          </a:prstGeom>
          <a:noFill/>
          <a:ln w="9525">
            <a:noFill/>
            <a:miter lim="800000"/>
            <a:headEnd/>
            <a:tailEnd/>
          </a:ln>
        </p:spPr>
      </p:pic>
      <p:sp>
        <p:nvSpPr>
          <p:cNvPr id="45061" name="Text Box 23"/>
          <p:cNvSpPr txBox="1">
            <a:spLocks noChangeArrowheads="1"/>
          </p:cNvSpPr>
          <p:nvPr/>
        </p:nvSpPr>
        <p:spPr bwMode="auto">
          <a:xfrm>
            <a:off x="3502025" y="4429125"/>
            <a:ext cx="5494338" cy="549275"/>
          </a:xfrm>
          <a:prstGeom prst="rect">
            <a:avLst/>
          </a:prstGeom>
          <a:noFill/>
          <a:ln w="9525">
            <a:noFill/>
            <a:miter lim="800000"/>
            <a:headEnd/>
            <a:tailEnd/>
          </a:ln>
        </p:spPr>
        <p:txBody>
          <a:bodyPr wrap="none">
            <a:spAutoFit/>
          </a:bodyPr>
          <a:lstStyle/>
          <a:p>
            <a:pPr algn="ctr" defTabSz="914400"/>
            <a:r>
              <a:rPr lang="pt-BR" sz="1200" b="1" i="1"/>
              <a:t>Capítulo do livro Assistência ao Recém-Nascido de Risco,ESCS, Brasília,</a:t>
            </a:r>
          </a:p>
          <a:p>
            <a:pPr algn="ctr" defTabSz="914400"/>
            <a:r>
              <a:rPr lang="pt-BR" sz="1200" b="1" i="1"/>
              <a:t>3ª Edição,2013, pg. 358-371</a:t>
            </a:r>
            <a:r>
              <a:rPr lang="pt-BR"/>
              <a:t> </a:t>
            </a:r>
          </a:p>
        </p:txBody>
      </p:sp>
      <p:sp>
        <p:nvSpPr>
          <p:cNvPr id="45062" name="Rectangle 11"/>
          <p:cNvSpPr>
            <a:spLocks noChangeArrowheads="1"/>
          </p:cNvSpPr>
          <p:nvPr/>
        </p:nvSpPr>
        <p:spPr bwMode="auto">
          <a:xfrm>
            <a:off x="323850" y="3433763"/>
            <a:ext cx="11449050" cy="595312"/>
          </a:xfrm>
          <a:prstGeom prst="rect">
            <a:avLst/>
          </a:prstGeom>
          <a:solidFill>
            <a:srgbClr val="FFFFFF"/>
          </a:solidFill>
          <a:ln w="9525">
            <a:noFill/>
            <a:miter lim="800000"/>
            <a:headEnd/>
            <a:tailEnd/>
          </a:ln>
        </p:spPr>
        <p:txBody>
          <a:bodyPr wrap="none" lIns="0" tIns="126960" rIns="0" bIns="25392" anchor="ctr">
            <a:spAutoFit/>
          </a:bodyPr>
          <a:lstStyle/>
          <a:p>
            <a:r>
              <a:rPr lang="en-US" sz="1600" b="1">
                <a:solidFill>
                  <a:srgbClr val="0000FF"/>
                </a:solidFill>
                <a:latin typeface="Lato" pitchFamily="34" charset="0"/>
              </a:rPr>
              <a:t>Ventriculomegalias fetal e neonatal Hidrocefalias fetal e neonatal </a:t>
            </a:r>
            <a:r>
              <a:rPr lang="en-US" sz="1600" b="1">
                <a:solidFill>
                  <a:srgbClr val="0000FF"/>
                </a:solidFill>
                <a:latin typeface="Century Gothic" pitchFamily="34" charset="0"/>
              </a:rPr>
              <a:t>–</a:t>
            </a:r>
            <a:r>
              <a:rPr lang="en-US" sz="1600" b="1">
                <a:solidFill>
                  <a:srgbClr val="0000FF"/>
                </a:solidFill>
                <a:latin typeface="Lato" pitchFamily="34" charset="0"/>
              </a:rPr>
              <a:t> Significado perinatal das dilata</a:t>
            </a:r>
            <a:r>
              <a:rPr lang="en-US" sz="1600" b="1">
                <a:solidFill>
                  <a:srgbClr val="0000FF"/>
                </a:solidFill>
                <a:latin typeface="Century Gothic" pitchFamily="34" charset="0"/>
              </a:rPr>
              <a:t>ç</a:t>
            </a:r>
            <a:r>
              <a:rPr lang="en-US" sz="1600" b="1">
                <a:solidFill>
                  <a:srgbClr val="0000FF"/>
                </a:solidFill>
                <a:latin typeface="Lato" pitchFamily="34" charset="0"/>
              </a:rPr>
              <a:t>ões ventriculares cerebrais</a:t>
            </a:r>
          </a:p>
          <a:p>
            <a:pPr eaLnBrk="0" hangingPunct="0"/>
            <a:r>
              <a:rPr lang="en-US" sz="1300" u="sng">
                <a:solidFill>
                  <a:srgbClr val="0000FF"/>
                </a:solidFill>
                <a:ea typeface="Source Sans Pro"/>
                <a:cs typeface="Source Sans Pro"/>
              </a:rPr>
              <a:t> </a:t>
            </a:r>
            <a:endParaRPr lang="en-US" sz="1300" u="sng">
              <a:solidFill>
                <a:srgbClr val="0000FF"/>
              </a:solidFill>
              <a:latin typeface="Century Gothic" pitchFamily="34" charset="0"/>
              <a:ea typeface="Source Sans Pro"/>
              <a:cs typeface="Source Sans Pro"/>
            </a:endParaRPr>
          </a:p>
        </p:txBody>
      </p:sp>
      <p:pic>
        <p:nvPicPr>
          <p:cNvPr id="45063" name="Picture 12" descr="ppt">
            <a:hlinkClick r:id="rId4" tooltip="ventriculomegalia"/>
          </p:cNvPr>
          <p:cNvPicPr>
            <a:picLocks noChangeAspect="1" noChangeArrowheads="1"/>
          </p:cNvPicPr>
          <p:nvPr/>
        </p:nvPicPr>
        <p:blipFill>
          <a:blip r:embed="rId5"/>
          <a:srcRect/>
          <a:stretch>
            <a:fillRect/>
          </a:stretch>
        </p:blipFill>
        <p:spPr bwMode="auto">
          <a:xfrm>
            <a:off x="5562600" y="3937000"/>
            <a:ext cx="457200" cy="457200"/>
          </a:xfrm>
          <a:prstGeom prst="rect">
            <a:avLst/>
          </a:prstGeom>
          <a:noFill/>
          <a:ln w="9525">
            <a:noFill/>
            <a:miter lim="800000"/>
            <a:headEnd/>
            <a:tailEnd/>
          </a:ln>
        </p:spPr>
      </p:pic>
      <p:sp>
        <p:nvSpPr>
          <p:cNvPr id="45064" name="AutoShape 13"/>
          <p:cNvSpPr>
            <a:spLocks noChangeArrowheads="1"/>
          </p:cNvSpPr>
          <p:nvPr/>
        </p:nvSpPr>
        <p:spPr bwMode="auto">
          <a:xfrm>
            <a:off x="11355388" y="4675188"/>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4294967295"/>
          </p:nvPr>
        </p:nvSpPr>
        <p:spPr>
          <a:xfrm>
            <a:off x="609600" y="1193800"/>
            <a:ext cx="10972800" cy="6264275"/>
          </a:xfrm>
        </p:spPr>
        <p:txBody>
          <a:bodyPr/>
          <a:lstStyle/>
          <a:p>
            <a:pPr eaLnBrk="1" hangingPunct="1">
              <a:lnSpc>
                <a:spcPct val="80000"/>
              </a:lnSpc>
            </a:pPr>
            <a:r>
              <a:rPr lang="pt-BR" sz="2800" smtClean="0">
                <a:latin typeface="Times New Roman" pitchFamily="18" charset="0"/>
              </a:rPr>
              <a:t>Paneth sugere incluir a ventriculomegalia no espectro da lesão da substância branca, podendo alguns destes RN com ventriculomegalia apresentar  espectro de leucomalácia tipo II (densidades periventriculares transitórias evoluindo para pequenos cistos localizados). Tradicionalmente a ventriculomegalia e o hidrocéfalo tem sido interpretados como seqüela de hemorragia intraventricular, mas há uma evidência cada vez maior que a ventriculomegalia quase sempre reflete algum grau de lesão da substância branca. Esta evidência é patológica (a lesão da substância branca freqüentemente está presente nas crianças que morrem com ventriculomegalia) e prognóstica (o risco de desenvolvimento anormal nas crianças com ventriculomegalia é semelhante às crianças com lesão da substancia branca). </a:t>
            </a:r>
          </a:p>
        </p:txBody>
      </p:sp>
      <p:sp>
        <p:nvSpPr>
          <p:cNvPr id="46083" name="AutoShape 4"/>
          <p:cNvSpPr>
            <a:spLocks noChangeArrowheads="1"/>
          </p:cNvSpPr>
          <p:nvPr/>
        </p:nvSpPr>
        <p:spPr bwMode="auto">
          <a:xfrm>
            <a:off x="11326813" y="5748338"/>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385763" y="1492250"/>
            <a:ext cx="10972800" cy="6337300"/>
          </a:xfrm>
        </p:spPr>
        <p:txBody>
          <a:bodyPr/>
          <a:lstStyle/>
          <a:p>
            <a:pPr eaLnBrk="1" hangingPunct="1">
              <a:lnSpc>
                <a:spcPct val="80000"/>
              </a:lnSpc>
            </a:pPr>
            <a:r>
              <a:rPr lang="pt-BR" sz="2000" smtClean="0">
                <a:latin typeface="Times New Roman" pitchFamily="18" charset="0"/>
              </a:rPr>
              <a:t>A ventriculomegalia sem evidência de aumento da pressão intracraniana pode também representar um predictor sensível de deficiência tanto cognitiva como motora. No estudo de Whitaker et al, aproximadamente metade dos casos de retardo mental aos 6 anos em RN de muito baixo peso foi atribuída a lesões parenquimatosas/ventriculomegalia independente de outros fatores.</a:t>
            </a:r>
          </a:p>
          <a:p>
            <a:pPr eaLnBrk="1" hangingPunct="1">
              <a:lnSpc>
                <a:spcPct val="80000"/>
              </a:lnSpc>
            </a:pPr>
            <a:r>
              <a:rPr lang="pt-BR" sz="2000" smtClean="0">
                <a:latin typeface="Times New Roman" pitchFamily="18" charset="0"/>
              </a:rPr>
              <a:t>	No estudo de Ment et al, aos 4,5 anos de idade nos RN pré-termos com ventriculomegalia (figura 16)  a termo (moderada ventriculomegalia: 10-15 mm e severa ventriculomegalia: &gt;15 mm, medida realizada a nível  no corpo médio do ventrículo lateral em corte sagital) foi o mais importante predictor de QI abaixo de 70 (OR de 19; 95% IC: 4,5-80,6). Das crianças com ventriculomegalia a termo, 55% tiveram um QI &lt;70 em comparação com 13% das crianças sem ventriculomegalia a termo, a despeito de maior vantagem educacional das mães das crianças com ventriculomegalia. Os déficits nas crianças com ventriculomegalia a termo eram mais pronunciados nos testes de avaliação da habilidade visual motora. Das crianças com ventriculomegalia, a paralisia cerebral ocorreu em 45% comparado com 7% das crianças sem ventriculomegalia. Estes dados sugerem que, para o RN pré-termo, a ventriculomegalia a termo é conseqüência da vulnerabilidade do cérebro em desenvolvimento.</a:t>
            </a:r>
          </a:p>
        </p:txBody>
      </p:sp>
      <p:sp>
        <p:nvSpPr>
          <p:cNvPr id="47107" name="AutoShape 4"/>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a:xfrm>
            <a:off x="534988" y="581025"/>
            <a:ext cx="10972800" cy="6553200"/>
          </a:xfrm>
        </p:spPr>
        <p:txBody>
          <a:bodyPr/>
          <a:lstStyle/>
          <a:p>
            <a:pPr eaLnBrk="1" hangingPunct="1">
              <a:lnSpc>
                <a:spcPct val="80000"/>
              </a:lnSpc>
            </a:pPr>
            <a:r>
              <a:rPr lang="pt-BR" sz="2000" smtClean="0">
                <a:latin typeface="Times New Roman" pitchFamily="18" charset="0"/>
              </a:rPr>
              <a:t>O desenvolvimento cerebral do feto humano caracteriza-se por períodos seqüenciais de proliferação celular, pela migração da glia e neurônios para apropriadas posições corticais e pela elaboração de conexões sinápticas com outras regiões corticais e subcorticais do cérebro. Por volta de 25 semanas de gestação quase todo o desenvolvimento dos neurônios corticais tem sido gerado, a elaboração da árvore axonal e dendrítica está em um estágio ativo e muitos contatos sinápticos estão sendo formados no córtex em desenvolvimento. </a:t>
            </a:r>
          </a:p>
          <a:p>
            <a:pPr eaLnBrk="1" hangingPunct="1">
              <a:lnSpc>
                <a:spcPct val="80000"/>
              </a:lnSpc>
            </a:pPr>
            <a:r>
              <a:rPr lang="pt-BR" sz="2000" smtClean="0">
                <a:latin typeface="Times New Roman" pitchFamily="18" charset="0"/>
              </a:rPr>
              <a:t>Estudos experimentais conduzidos pelo grupo de Ment et al em ratos submetidos  a insulto hipóxico crônico subletal no 7o dia de vida (nos primeiros 20 dias destes ratos recém-nascidos ocorre uma rápida diferenciação  dos axônios e dendritos), evidenciou no 7o dia de vida diminuição do volume cortical e do volume hemisférico da substância branca com significante ventriculomegalia e evidência de severo comprometimento na corticogênese neste modelo animal de desenvolvimento cerebral. </a:t>
            </a:r>
          </a:p>
          <a:p>
            <a:pPr eaLnBrk="1" hangingPunct="1">
              <a:lnSpc>
                <a:spcPct val="80000"/>
              </a:lnSpc>
            </a:pPr>
            <a:r>
              <a:rPr lang="pt-BR" sz="2000" smtClean="0">
                <a:latin typeface="Times New Roman" pitchFamily="18" charset="0"/>
              </a:rPr>
              <a:t>Assim, a ventriculomegalia secundária a redução do volume da substância branca, sugere um profundo efeito no padrão e nível da conectividade córtico-cortical e córtico-fugal. Os estudos clínicos informam que estas crianças com ventriculomegalia sofrem não somente anormalidades nos testes de resposta evocada visual, como também no desempenho motor visual. Os dados do presente estudo de Ment et al provêem adicional evidência da associação das anormalidades visuais com ventriculomegalia a termo nos RN de muito baixo peso ao nascer aos 4,5 anos de idade corrigida.</a:t>
            </a:r>
          </a:p>
          <a:p>
            <a:pPr eaLnBrk="1" hangingPunct="1">
              <a:lnSpc>
                <a:spcPct val="80000"/>
              </a:lnSpc>
            </a:pPr>
            <a:r>
              <a:rPr lang="pt-BR" sz="2000" smtClean="0">
                <a:latin typeface="Times New Roman" pitchFamily="18" charset="0"/>
              </a:rPr>
              <a:t>Stewart e Kirkbride, citados por Ment et al, relataram deficiente desempenho escolar em crianças com 14 anos de idade com história de nascimento pré-termo e que apresentaram ventriculomegalia detectada pela ressonância magnética. As anormalidades encontradas na substância branca  em seus pacientes representam alterações subjacentes na conectividade hemisférica, provendo assim base para a deficiência cognitiva nos pacientes estudados.</a:t>
            </a:r>
          </a:p>
        </p:txBody>
      </p:sp>
      <p:sp>
        <p:nvSpPr>
          <p:cNvPr id="48131" name="AutoShape 3"/>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a:xfrm>
            <a:off x="1012825" y="3398838"/>
            <a:ext cx="10058400" cy="4781550"/>
          </a:xfrm>
        </p:spPr>
        <p:txBody>
          <a:bodyPr/>
          <a:lstStyle/>
          <a:p>
            <a:pPr eaLnBrk="1" hangingPunct="1">
              <a:lnSpc>
                <a:spcPct val="80000"/>
              </a:lnSpc>
            </a:pPr>
            <a:r>
              <a:rPr lang="pt-BR" sz="1800" smtClean="0">
                <a:latin typeface="Times New Roman" pitchFamily="18" charset="0"/>
              </a:rPr>
              <a:t>Na edição do dia 17 de agosto de 2006, no </a:t>
            </a:r>
            <a:r>
              <a:rPr lang="pt-BR" sz="1800" i="1" smtClean="0">
                <a:latin typeface="Times New Roman" pitchFamily="18" charset="0"/>
              </a:rPr>
              <a:t>N Engl J Med</a:t>
            </a:r>
            <a:r>
              <a:rPr lang="pt-BR" sz="1800" smtClean="0">
                <a:latin typeface="Times New Roman" pitchFamily="18" charset="0"/>
              </a:rPr>
              <a:t>, os atores Woodward et al nos provê uma rápida olhada para o futuro. Os investigadores estudaram 167 RN com idade gestacional menor ou igual a 30 semanas  para avaliar as associações entre anormalidades na substância branca e substância cinzenta detectadas pela ressonância magnética  realizada a termo (40 semanas de idade pós-concepção) e o desenvolvimento neurocomportamental aos 2 anos de vida. Os autores também compararam os valores preditivos dos achados da RM com os achados derivados da US cerebral, que é usualmente usado na predicção do risco de neurodesenvolvimento. A US cerebral foi realizada dentro das primeiras 48 horas, 5-7 dias de vida e novamente 4-6 semanas de idade. Quando foram detectadas anormalidades, a US cerebral foi repetida com maior freqüência. As US cerebrais foram realizadas na busca de ecoluscência ou de lesão cística na substância branca periventricular e na busca do maior grau de hemorragia intraventricular. Os RN foram acompanhados mediante um protocolo padrão na detecção de atraso cognitivo, atraso psicomotor, paralisa cerebral, deficiência neurosensorial, (audição e visão) até aos 2 anos de idade (corrigidos para a prematuridade). </a:t>
            </a:r>
          </a:p>
        </p:txBody>
      </p:sp>
      <p:sp>
        <p:nvSpPr>
          <p:cNvPr id="49155" name="Rectangle 8"/>
          <p:cNvSpPr>
            <a:spLocks noChangeArrowheads="1"/>
          </p:cNvSpPr>
          <p:nvPr/>
        </p:nvSpPr>
        <p:spPr bwMode="auto">
          <a:xfrm>
            <a:off x="2230438" y="230188"/>
            <a:ext cx="8659812" cy="1003300"/>
          </a:xfrm>
          <a:prstGeom prst="rect">
            <a:avLst/>
          </a:prstGeom>
          <a:solidFill>
            <a:srgbClr val="FFFFFF"/>
          </a:solidFill>
          <a:ln w="9525">
            <a:noFill/>
            <a:miter lim="800000"/>
            <a:headEnd/>
            <a:tailEnd/>
          </a:ln>
        </p:spPr>
        <p:txBody>
          <a:bodyPr wrap="none" lIns="0" tIns="126960" rIns="0" bIns="25392" anchor="ctr">
            <a:spAutoFit/>
          </a:bodyPr>
          <a:lstStyle/>
          <a:p>
            <a:pPr algn="ctr"/>
            <a:r>
              <a:rPr lang="en-US" sz="1400" b="1">
                <a:solidFill>
                  <a:srgbClr val="0000FF"/>
                </a:solidFill>
                <a:latin typeface="Lato" pitchFamily="34" charset="0"/>
              </a:rPr>
              <a:t>NEUROIMAGEM NA PREDIC</a:t>
            </a:r>
            <a:r>
              <a:rPr lang="en-US" sz="1400" b="1">
                <a:solidFill>
                  <a:srgbClr val="0000FF"/>
                </a:solidFill>
                <a:latin typeface="Century Gothic" pitchFamily="34" charset="0"/>
              </a:rPr>
              <a:t>Ç</a:t>
            </a:r>
            <a:r>
              <a:rPr lang="en-US" sz="1400" b="1">
                <a:solidFill>
                  <a:srgbClr val="0000FF"/>
                </a:solidFill>
                <a:latin typeface="Lato" pitchFamily="34" charset="0"/>
              </a:rPr>
              <a:t>ÃO DO PROGN</a:t>
            </a:r>
            <a:r>
              <a:rPr lang="en-US" sz="1400" b="1">
                <a:solidFill>
                  <a:srgbClr val="0000FF"/>
                </a:solidFill>
                <a:latin typeface="Century Gothic" pitchFamily="34" charset="0"/>
              </a:rPr>
              <a:t>Ó</a:t>
            </a:r>
            <a:r>
              <a:rPr lang="en-US" sz="1400" b="1">
                <a:solidFill>
                  <a:srgbClr val="0000FF"/>
                </a:solidFill>
                <a:latin typeface="Lato" pitchFamily="34" charset="0"/>
              </a:rPr>
              <a:t>STICO DOS REC</a:t>
            </a:r>
            <a:r>
              <a:rPr lang="en-US" sz="1400" b="1">
                <a:solidFill>
                  <a:srgbClr val="0000FF"/>
                </a:solidFill>
                <a:latin typeface="Century Gothic" pitchFamily="34" charset="0"/>
              </a:rPr>
              <a:t>É</a:t>
            </a:r>
            <a:r>
              <a:rPr lang="en-US" sz="1400" b="1">
                <a:solidFill>
                  <a:srgbClr val="0000FF"/>
                </a:solidFill>
                <a:latin typeface="Lato" pitchFamily="34" charset="0"/>
              </a:rPr>
              <a:t>M-NASCIDOS PREMATUROS EXTREMOS </a:t>
            </a:r>
          </a:p>
          <a:p>
            <a:pPr algn="ctr"/>
            <a:r>
              <a:rPr lang="en-US" sz="1400" b="1">
                <a:solidFill>
                  <a:srgbClr val="0000FF"/>
                </a:solidFill>
                <a:latin typeface="Lato" pitchFamily="34" charset="0"/>
              </a:rPr>
              <a:t>(RESSONÂNCIA MAGN</a:t>
            </a:r>
            <a:r>
              <a:rPr lang="en-US" sz="1400" b="1">
                <a:solidFill>
                  <a:srgbClr val="0000FF"/>
                </a:solidFill>
                <a:latin typeface="Century Gothic" pitchFamily="34" charset="0"/>
              </a:rPr>
              <a:t>É</a:t>
            </a:r>
            <a:r>
              <a:rPr lang="en-US" sz="1400" b="1">
                <a:solidFill>
                  <a:srgbClr val="0000FF"/>
                </a:solidFill>
                <a:latin typeface="Lato" pitchFamily="34" charset="0"/>
              </a:rPr>
              <a:t>TICA X ULTRA-SONOGRAFIA CEREBRAIS)</a:t>
            </a:r>
          </a:p>
          <a:p>
            <a:pPr algn="ctr" eaLnBrk="0" hangingPunct="0"/>
            <a:r>
              <a:rPr lang="en-US" sz="1400">
                <a:latin typeface="Times New Roman" pitchFamily="18" charset="0"/>
                <a:ea typeface="Source Sans Pro"/>
                <a:cs typeface="Source Sans Pro"/>
              </a:rPr>
              <a:t>Woodward LJ et al e Damnnann  and Leviton A</a:t>
            </a:r>
          </a:p>
          <a:p>
            <a:pPr algn="ctr" eaLnBrk="0" hangingPunct="0"/>
            <a:r>
              <a:rPr lang="en-US" sz="1400">
                <a:latin typeface="Times New Roman" pitchFamily="18" charset="0"/>
                <a:ea typeface="Source Sans Pro"/>
                <a:cs typeface="Source Sans Pro"/>
              </a:rPr>
              <a:t>Realizado por Paulo R Margotto</a:t>
            </a:r>
            <a:r>
              <a:rPr lang="en-US" sz="1400" u="sng">
                <a:latin typeface="Times New Roman" pitchFamily="18" charset="0"/>
                <a:ea typeface="Source Sans Pro"/>
                <a:cs typeface="Source Sans Pro"/>
                <a:hlinkClick r:id="rId2" tooltip="prognostico_prediccao"/>
              </a:rPr>
              <a:t>  </a:t>
            </a:r>
            <a:endParaRPr lang="en-US" sz="1400" u="sng">
              <a:latin typeface="Times New Roman" pitchFamily="18" charset="0"/>
              <a:ea typeface="Source Sans Pro"/>
              <a:cs typeface="Source Sans Pro"/>
            </a:endParaRPr>
          </a:p>
        </p:txBody>
      </p:sp>
      <p:pic>
        <p:nvPicPr>
          <p:cNvPr id="49156" name="Picture 9" descr="doc">
            <a:hlinkClick r:id="rId2" tooltip="prognostico_prediccao"/>
          </p:cNvPr>
          <p:cNvPicPr>
            <a:picLocks noChangeAspect="1" noChangeArrowheads="1"/>
          </p:cNvPicPr>
          <p:nvPr/>
        </p:nvPicPr>
        <p:blipFill>
          <a:blip r:embed="rId3"/>
          <a:srcRect/>
          <a:stretch>
            <a:fillRect/>
          </a:stretch>
        </p:blipFill>
        <p:spPr bwMode="auto">
          <a:xfrm>
            <a:off x="10982325" y="512763"/>
            <a:ext cx="457200" cy="457200"/>
          </a:xfrm>
          <a:prstGeom prst="rect">
            <a:avLst/>
          </a:prstGeom>
          <a:noFill/>
          <a:ln w="9525">
            <a:noFill/>
            <a:miter lim="800000"/>
            <a:headEnd/>
            <a:tailEnd/>
          </a:ln>
        </p:spPr>
      </p:pic>
      <p:sp>
        <p:nvSpPr>
          <p:cNvPr id="49157" name="Rectangle 10"/>
          <p:cNvSpPr>
            <a:spLocks noChangeArrowheads="1"/>
          </p:cNvSpPr>
          <p:nvPr/>
        </p:nvSpPr>
        <p:spPr bwMode="auto">
          <a:xfrm>
            <a:off x="1179513" y="1270000"/>
            <a:ext cx="10047287" cy="1368425"/>
          </a:xfrm>
          <a:prstGeom prst="rect">
            <a:avLst/>
          </a:prstGeom>
          <a:solidFill>
            <a:srgbClr val="FFFFFF"/>
          </a:solidFill>
          <a:ln w="9525">
            <a:noFill/>
            <a:miter lim="800000"/>
            <a:headEnd/>
            <a:tailEnd/>
          </a:ln>
        </p:spPr>
        <p:txBody>
          <a:bodyPr lIns="0" tIns="0" rIns="95220" bIns="0" anchor="ctr">
            <a:spAutoFit/>
          </a:bodyPr>
          <a:lstStyle/>
          <a:p>
            <a:pPr algn="ctr"/>
            <a:r>
              <a:rPr lang="en-US" sz="1200">
                <a:hlinkClick r:id="rId4"/>
              </a:rPr>
              <a:t>Neonatal MRI to predict neurodevelopmental outcomes in preterm infants.</a:t>
            </a:r>
            <a:endParaRPr lang="en-US" sz="1200"/>
          </a:p>
          <a:p>
            <a:pPr algn="ctr"/>
            <a:r>
              <a:rPr lang="en-US" sz="1200"/>
              <a:t>Woodward LJ, Anderson PJ, Austin NC, Howard K, Inder TE.</a:t>
            </a:r>
          </a:p>
          <a:p>
            <a:pPr algn="ctr"/>
            <a:r>
              <a:rPr lang="en-US" sz="1200"/>
              <a:t>N Engl J Med. 2006 Aug 17;355(7):685-94.PMID: 16914704.</a:t>
            </a:r>
          </a:p>
          <a:p>
            <a:pPr algn="ctr"/>
            <a:r>
              <a:rPr lang="en-US" sz="1200" b="1">
                <a:hlinkClick r:id="rId4"/>
              </a:rPr>
              <a:t>Free Article</a:t>
            </a:r>
            <a:r>
              <a:rPr lang="en-US" sz="1200" b="1"/>
              <a:t>.</a:t>
            </a:r>
            <a:r>
              <a:rPr lang="en-US" sz="1200" u="sng">
                <a:hlinkClick r:id="rId5"/>
              </a:rPr>
              <a:t>Similar articles</a:t>
            </a:r>
            <a:r>
              <a:rPr lang="en-US" sz="1200" u="sng"/>
              <a:t>. </a:t>
            </a:r>
            <a:r>
              <a:rPr lang="en-US" sz="1200" u="sng">
                <a:solidFill>
                  <a:srgbClr val="0000FF"/>
                </a:solidFill>
              </a:rPr>
              <a:t>Artigo Integral</a:t>
            </a:r>
          </a:p>
          <a:p>
            <a:pPr algn="ctr"/>
            <a:r>
              <a:rPr lang="pt-BR" sz="1400" u="sng">
                <a:hlinkClick r:id="rId6"/>
              </a:rPr>
              <a:t>Neuroimaging and the prediction of outcomes in preterm infants.</a:t>
            </a:r>
            <a:endParaRPr lang="pt-BR" sz="1400" u="sng"/>
          </a:p>
          <a:p>
            <a:pPr algn="ctr"/>
            <a:r>
              <a:rPr lang="pt-BR" sz="1400" u="sng"/>
              <a:t>Dammann O, Leviton A.N Engl J Med. 2006 Aug 17;355(7):727-9. No abstract available.</a:t>
            </a:r>
          </a:p>
          <a:p>
            <a:pPr algn="ctr"/>
            <a:r>
              <a:rPr lang="pt-BR" sz="1400" u="sng"/>
              <a:t>PMID: 16914710.</a:t>
            </a:r>
            <a:r>
              <a:rPr lang="pt-BR" sz="1400" u="sng">
                <a:hlinkClick r:id="rId7"/>
              </a:rPr>
              <a:t>Similar articles</a:t>
            </a:r>
            <a:endParaRPr lang="en-US" sz="1400" u="sng"/>
          </a:p>
        </p:txBody>
      </p:sp>
      <p:sp>
        <p:nvSpPr>
          <p:cNvPr id="49158" name="AutoShape 11"/>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3"/>
          <p:cNvSpPr>
            <a:spLocks noGrp="1"/>
          </p:cNvSpPr>
          <p:nvPr>
            <p:ph type="body" idx="4294967295"/>
          </p:nvPr>
        </p:nvSpPr>
        <p:spPr>
          <a:xfrm>
            <a:off x="539750" y="1055688"/>
            <a:ext cx="10972800" cy="6335712"/>
          </a:xfrm>
        </p:spPr>
        <p:txBody>
          <a:bodyPr/>
          <a:lstStyle/>
          <a:p>
            <a:pPr eaLnBrk="1" hangingPunct="1">
              <a:lnSpc>
                <a:spcPct val="80000"/>
              </a:lnSpc>
            </a:pPr>
            <a:r>
              <a:rPr lang="pt-BR" sz="2400" smtClean="0">
                <a:latin typeface="Times New Roman" pitchFamily="18" charset="0"/>
              </a:rPr>
              <a:t>Com 2 anos de idade o atraso cognitivo severo, o atraso severo psicomotor, a paralisia cerebral e a deficiência neurosensorial ocorreram em 17%, 10%, 10% e 11%, respectivamente.  Moderada a severa anormalidade na substância branca presentes em 21% dos RN a termo equivalente foram predictores dos seguintes prognósticos aos 2 anos de idade: atraso cognitivo (Odds Ratio de 3,6; 95% IC 1,5-8,7), atraso motor (Odds Ratio 10,3; 95% IC 3,5-30,8), paralisia cerebral (Odds Ratio 9,6; 95% IC 3,2-28,3) e deficiência neurosensorial (Odds Ratio de 4,2; 95% IC 1,6-11,3). As anormalidades na substância cinzenta estavam presentes em 49% das crianças e foram também associadas, mas em menor grau, com os atrasos mencionados anteriormente. </a:t>
            </a:r>
          </a:p>
          <a:p>
            <a:pPr eaLnBrk="1" hangingPunct="1">
              <a:lnSpc>
                <a:spcPct val="80000"/>
              </a:lnSpc>
            </a:pPr>
            <a:r>
              <a:rPr lang="pt-BR" sz="2400" smtClean="0">
                <a:latin typeface="Times New Roman" pitchFamily="18" charset="0"/>
              </a:rPr>
              <a:t>	Portanto, os autores detectaram anormalidades na substância branca em cerca de 2/3 das crianças e anormalidades na substância cinzenta em cerca de ¼. Moderada a severa anormalidades na substância branca mostraram-se fortes preditores de disfunção motora e cognitiva, sendo mais predictiva do que a lesão na substancia cinzenta. Assim, as anormalidades na substância branca foram predictoras significativas para o severo atraso motor e paralisia cerebral após o ajuste de outras medidas durante o período neonatal, incluindo os achados na US cerebral. </a:t>
            </a:r>
          </a:p>
        </p:txBody>
      </p:sp>
      <p:sp>
        <p:nvSpPr>
          <p:cNvPr id="50179" name="AutoShape 4"/>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628650" y="1352550"/>
            <a:ext cx="10972800" cy="5505450"/>
          </a:xfrm>
        </p:spPr>
        <p:txBody>
          <a:bodyPr/>
          <a:lstStyle/>
          <a:p>
            <a:pPr eaLnBrk="1" hangingPunct="1">
              <a:lnSpc>
                <a:spcPct val="90000"/>
              </a:lnSpc>
              <a:buFont typeface="Garamond" pitchFamily="18" charset="0"/>
              <a:buNone/>
            </a:pPr>
            <a:r>
              <a:rPr lang="pt-BR" sz="1400" smtClean="0"/>
              <a:t>     </a:t>
            </a:r>
            <a:r>
              <a:rPr lang="pt-BR" sz="2400" b="1" smtClean="0"/>
              <a:t>Segundo Dammann e Leviton</a:t>
            </a:r>
            <a:r>
              <a:rPr lang="pt-BR" sz="2400" smtClean="0"/>
              <a:t>, os achados do presente estudo são intrigantes, mas não foram respondidas várias questões relevantes para extrapolar estes dados para a prática clínica. </a:t>
            </a:r>
            <a:r>
              <a:rPr lang="pt-BR" sz="2400" smtClean="0">
                <a:solidFill>
                  <a:srgbClr val="0033CC"/>
                </a:solidFill>
              </a:rPr>
              <a:t>Quatro dos cinco componentes do escore da substância branca analisados pela RM</a:t>
            </a:r>
            <a:r>
              <a:rPr lang="pt-BR" sz="2400" smtClean="0"/>
              <a:t> (</a:t>
            </a:r>
            <a:r>
              <a:rPr lang="pt-BR" sz="2400" i="1" smtClean="0"/>
              <a:t>a natureza e a extensão do sinal de anormalidade na substância branca, a perda do volume da substância branca periventricular, a extensão de qualquer anormalidade cística, a dilatação ventricular e o espessamento do corpo caloso</a:t>
            </a:r>
            <a:r>
              <a:rPr lang="pt-BR" sz="2400" smtClean="0"/>
              <a:t>), </a:t>
            </a:r>
            <a:r>
              <a:rPr lang="pt-BR" sz="2400" smtClean="0">
                <a:solidFill>
                  <a:srgbClr val="0033CC"/>
                </a:solidFill>
              </a:rPr>
              <a:t>podem ser avaliados pela US cerebral</a:t>
            </a:r>
            <a:r>
              <a:rPr lang="pt-BR" sz="2400" smtClean="0"/>
              <a:t>. Somente dois componentes, </a:t>
            </a:r>
            <a:r>
              <a:rPr lang="pt-BR" sz="2400" b="1" i="1" smtClean="0">
                <a:solidFill>
                  <a:srgbClr val="FF3300"/>
                </a:solidFill>
              </a:rPr>
              <a:t>a natureza e a extensão das anormalidades da substância branca requerem a RM</a:t>
            </a:r>
            <a:r>
              <a:rPr lang="pt-BR" sz="2400" b="1" i="1" smtClean="0"/>
              <a:t>.</a:t>
            </a:r>
            <a:r>
              <a:rPr lang="pt-BR" sz="2400" smtClean="0"/>
              <a:t>  A informação prognóstica destes achados permanece incerta e necessita de mais estudos.</a:t>
            </a:r>
          </a:p>
        </p:txBody>
      </p:sp>
      <p:sp>
        <p:nvSpPr>
          <p:cNvPr id="51203" name="AutoShape 3"/>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4294967295"/>
          </p:nvPr>
        </p:nvSpPr>
        <p:spPr>
          <a:xfrm>
            <a:off x="609600" y="1120775"/>
            <a:ext cx="10972800" cy="5005388"/>
          </a:xfrm>
        </p:spPr>
        <p:txBody>
          <a:bodyPr/>
          <a:lstStyle/>
          <a:p>
            <a:pPr eaLnBrk="1" hangingPunct="1"/>
            <a:r>
              <a:rPr lang="pt-BR" sz="2800" smtClean="0"/>
              <a:t>Woodward et al, autores do presente estudo, citam na discussão que a RM é melhor predictora para atraso cognitivo severo do que a US cerebral. Provavelmente é verdade. No entanto, como é feito em muitos outros estudos clínicos, os autores combinaram hemorragia intraventricular graus III e IV, formando uma categoria única de hemorragia intraventricular severa. Neste grupo ficaram crianças que não tinham lesão da substância branca, sendo assim provável a superioridade da RM sobre a US cerebral na predicção da deficiência subseqüente.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p:nvPr>
        </p:nvSpPr>
        <p:spPr>
          <a:xfrm>
            <a:off x="1066800" y="1035050"/>
            <a:ext cx="10058400" cy="1371600"/>
          </a:xfrm>
        </p:spPr>
        <p:txBody>
          <a:bodyPr/>
          <a:lstStyle/>
          <a:p>
            <a:pPr algn="ctr" eaLnBrk="1" hangingPunct="1"/>
            <a:r>
              <a:rPr lang="pt-BR" sz="1400" smtClean="0"/>
              <a:t/>
            </a:r>
            <a:br>
              <a:rPr lang="pt-BR" sz="1400" smtClean="0"/>
            </a:br>
            <a:r>
              <a:rPr lang="pt-BR" sz="1400" smtClean="0">
                <a:hlinkClick r:id="rId2"/>
              </a:rPr>
              <a:t>Relationship between enlargement of the lateral ventricle and periventricular leukomalacia in infants.</a:t>
            </a:r>
            <a:r>
              <a:rPr lang="pt-BR" sz="1400" smtClean="0"/>
              <a:t/>
            </a:r>
            <a:br>
              <a:rPr lang="pt-BR" sz="1400" smtClean="0"/>
            </a:br>
            <a:r>
              <a:rPr lang="pt-BR" sz="1400" smtClean="0"/>
              <a:t>Kato A, Ibara S, Maruyama Y, Terahara M.J Obstet Gynaecol Res. 2010 Oct;36(5):984-90.PMID:</a:t>
            </a:r>
            <a:br>
              <a:rPr lang="pt-BR" sz="1400" smtClean="0"/>
            </a:br>
            <a:r>
              <a:rPr lang="pt-BR" sz="1400" smtClean="0"/>
              <a:t> 21058436.</a:t>
            </a:r>
            <a:r>
              <a:rPr lang="pt-BR" sz="1400" u="sng" smtClean="0">
                <a:hlinkClick r:id="rId3"/>
              </a:rPr>
              <a:t>Similar articles</a:t>
            </a:r>
            <a:endParaRPr lang="pt-BR" sz="1400" u="sng" smtClean="0"/>
          </a:p>
        </p:txBody>
      </p:sp>
      <p:sp>
        <p:nvSpPr>
          <p:cNvPr id="53251" name="Rectangle 3"/>
          <p:cNvSpPr>
            <a:spLocks noGrp="1"/>
          </p:cNvSpPr>
          <p:nvPr>
            <p:ph type="body" idx="1"/>
          </p:nvPr>
        </p:nvSpPr>
        <p:spPr>
          <a:xfrm>
            <a:off x="1085850" y="2336800"/>
            <a:ext cx="10058400" cy="4343400"/>
          </a:xfrm>
        </p:spPr>
        <p:txBody>
          <a:bodyPr/>
          <a:lstStyle/>
          <a:p>
            <a:pPr eaLnBrk="1" hangingPunct="1">
              <a:lnSpc>
                <a:spcPct val="80000"/>
              </a:lnSpc>
            </a:pPr>
            <a:r>
              <a:rPr lang="pt-BR" sz="1600" smtClean="0">
                <a:latin typeface="Times New Roman" pitchFamily="18" charset="0"/>
              </a:rPr>
              <a:t>Á medida em que a Neonatologia progredi, os neonatos de baixo peso sobrevivem mesmo que o cérebro em desenvolvimento sofra lesões. Estas lesões são produzidas por fatores infecciosos, isquêmicos/inflamatórios e neurotóxicos. Pensa-se que leucomalácia periventricular (LPV) é o fator mais importante no desenvolvimento de desordens neurológicas. A LPV pode ser detectada por ultrassom (US) em recém-nascidos sobreviventes. A LPV pode ser detectada por imagem de ressonância magnética (RMN) quando não foi detectada por ultrassom. A aquisição da limitado pelo tamanho das fontanelas e do ângulo de visibilidade. Ecogenicidade anormal não é especifica da lesão e o sinal pode ser atenuado com a distância. A RMN não está disponível em muitos Centros e é muito sensível a movimentos produzidos por artefatos No entanto, ele fornece imagens alta resolução e caracterização detalhada da lesão de substância branca na LPV. Mesmo que a US tenha desvantagens em comparação com a RMN, a US é uma ferramenta útil de cabeceira de leito, segura e acessível. </a:t>
            </a:r>
            <a:r>
              <a:rPr lang="pt-BR" sz="1600" smtClean="0">
                <a:solidFill>
                  <a:srgbClr val="FF0000"/>
                </a:solidFill>
                <a:latin typeface="Times New Roman" pitchFamily="18" charset="0"/>
              </a:rPr>
              <a:t>A LPV produz alargamento maior do ventrículo lateral.</a:t>
            </a:r>
          </a:p>
          <a:p>
            <a:pPr eaLnBrk="1" hangingPunct="1">
              <a:lnSpc>
                <a:spcPct val="80000"/>
              </a:lnSpc>
            </a:pPr>
            <a:r>
              <a:rPr lang="pt-BR" sz="1600" smtClean="0">
                <a:latin typeface="Times New Roman" pitchFamily="18" charset="0"/>
              </a:rPr>
              <a:t>Martin e col relataram o padrão de perda de substância branca: somente posterior é mais comum, mas o próximo mais comum é a perda somente da substância branca posterior e medial. Estes relatos sugerem que  para avaliar a atrofia do cérebro  é melhor a abordagem a partir da parte média do ventrículo lateral. Se a injúria cerebral ocorreu apenas na parte posterior, este método pode não ser útil para detectar a lesão No entanto, </a:t>
            </a:r>
            <a:r>
              <a:rPr lang="pt-BR" sz="1600" b="1" smtClean="0">
                <a:latin typeface="Times New Roman" pitchFamily="18" charset="0"/>
              </a:rPr>
              <a:t>a injúria cerebral deve ser suspeita se o ventrículo lateral estiver aumentado, mesmo se a LPV cística não tenha sido detectada por ecografia.</a:t>
            </a:r>
          </a:p>
          <a:p>
            <a:pPr eaLnBrk="1" hangingPunct="1">
              <a:lnSpc>
                <a:spcPct val="80000"/>
              </a:lnSpc>
            </a:pPr>
            <a:endParaRPr lang="pt-BR" sz="1600" smtClean="0">
              <a:solidFill>
                <a:srgbClr val="FF0000"/>
              </a:solidFill>
              <a:latin typeface="Times New Roman" pitchFamily="18" charset="0"/>
            </a:endParaRPr>
          </a:p>
          <a:p>
            <a:pPr eaLnBrk="1" hangingPunct="1">
              <a:lnSpc>
                <a:spcPct val="80000"/>
              </a:lnSpc>
            </a:pPr>
            <a:r>
              <a:rPr lang="pt-BR" sz="800" smtClean="0">
                <a:solidFill>
                  <a:srgbClr val="FF0000"/>
                </a:solidFill>
                <a:latin typeface="Times New Roman" pitchFamily="18" charset="0"/>
              </a:rPr>
              <a:t> </a:t>
            </a:r>
          </a:p>
        </p:txBody>
      </p:sp>
      <p:sp>
        <p:nvSpPr>
          <p:cNvPr id="53252" name="Rectangle 4"/>
          <p:cNvSpPr>
            <a:spLocks noChangeArrowheads="1"/>
          </p:cNvSpPr>
          <p:nvPr/>
        </p:nvSpPr>
        <p:spPr bwMode="auto">
          <a:xfrm>
            <a:off x="1860550" y="-26988"/>
            <a:ext cx="7885113" cy="1371601"/>
          </a:xfrm>
          <a:prstGeom prst="rect">
            <a:avLst/>
          </a:prstGeom>
          <a:solidFill>
            <a:srgbClr val="FFFFFF"/>
          </a:solidFill>
          <a:ln w="9525">
            <a:noFill/>
            <a:miter lim="800000"/>
            <a:headEnd/>
            <a:tailEnd/>
          </a:ln>
        </p:spPr>
        <p:txBody>
          <a:bodyPr lIns="0" tIns="126960" rIns="0" bIns="25392" anchor="ctr">
            <a:spAutoFit/>
          </a:bodyPr>
          <a:lstStyle/>
          <a:p>
            <a:pPr algn="ctr"/>
            <a:r>
              <a:rPr lang="en-US">
                <a:solidFill>
                  <a:srgbClr val="0000FF"/>
                </a:solidFill>
                <a:latin typeface="Lato" pitchFamily="34" charset="0"/>
              </a:rPr>
              <a:t>Rela</a:t>
            </a:r>
            <a:r>
              <a:rPr lang="en-US">
                <a:solidFill>
                  <a:srgbClr val="0000FF"/>
                </a:solidFill>
                <a:latin typeface="Century Gothic" pitchFamily="34" charset="0"/>
              </a:rPr>
              <a:t>ç</a:t>
            </a:r>
            <a:r>
              <a:rPr lang="en-US">
                <a:solidFill>
                  <a:srgbClr val="0000FF"/>
                </a:solidFill>
                <a:latin typeface="Lato" pitchFamily="34" charset="0"/>
              </a:rPr>
              <a:t>ão entre aumento de tamanho do ventr</a:t>
            </a:r>
            <a:r>
              <a:rPr lang="en-US">
                <a:solidFill>
                  <a:srgbClr val="0000FF"/>
                </a:solidFill>
                <a:latin typeface="Century Gothic" pitchFamily="34" charset="0"/>
              </a:rPr>
              <a:t>í</a:t>
            </a:r>
            <a:r>
              <a:rPr lang="en-US">
                <a:solidFill>
                  <a:srgbClr val="0000FF"/>
                </a:solidFill>
                <a:latin typeface="Lato" pitchFamily="34" charset="0"/>
              </a:rPr>
              <a:t>culo lateral e leucomal</a:t>
            </a:r>
            <a:r>
              <a:rPr lang="en-US">
                <a:solidFill>
                  <a:srgbClr val="0000FF"/>
                </a:solidFill>
                <a:latin typeface="Century Gothic" pitchFamily="34" charset="0"/>
              </a:rPr>
              <a:t>á</a:t>
            </a:r>
            <a:r>
              <a:rPr lang="en-US">
                <a:solidFill>
                  <a:srgbClr val="0000FF"/>
                </a:solidFill>
                <a:latin typeface="Lato" pitchFamily="34" charset="0"/>
              </a:rPr>
              <a:t>cia periventricular em crian</a:t>
            </a:r>
            <a:r>
              <a:rPr lang="en-US">
                <a:solidFill>
                  <a:srgbClr val="0000FF"/>
                </a:solidFill>
                <a:latin typeface="Century Gothic" pitchFamily="34" charset="0"/>
              </a:rPr>
              <a:t>ç</a:t>
            </a:r>
            <a:r>
              <a:rPr lang="en-US">
                <a:solidFill>
                  <a:srgbClr val="0000FF"/>
                </a:solidFill>
                <a:latin typeface="Lato" pitchFamily="34" charset="0"/>
              </a:rPr>
              <a:t>as</a:t>
            </a:r>
          </a:p>
          <a:p>
            <a:pPr algn="ctr"/>
            <a:endParaRPr lang="en-US" sz="1600" b="1">
              <a:solidFill>
                <a:srgbClr val="0000FF"/>
              </a:solidFill>
              <a:latin typeface="Lato" pitchFamily="34" charset="0"/>
            </a:endParaRPr>
          </a:p>
          <a:p>
            <a:pPr algn="ctr" eaLnBrk="0" hangingPunct="0"/>
            <a:r>
              <a:rPr lang="pt-BR" sz="1400"/>
              <a:t>Realizado por Viviana Samprieto Serafim (Unidade de Neonatologia do Hospital Regional de Taguatinga) e Paulo R. Margotto</a:t>
            </a:r>
            <a:endParaRPr lang="en-US" sz="1400">
              <a:solidFill>
                <a:srgbClr val="0000FF"/>
              </a:solidFill>
              <a:ea typeface="Source Sans Pro"/>
              <a:cs typeface="Source Sans Pro"/>
            </a:endParaRPr>
          </a:p>
        </p:txBody>
      </p:sp>
      <p:pic>
        <p:nvPicPr>
          <p:cNvPr id="53253" name="Picture 5" descr="doc">
            <a:hlinkClick r:id="rId4" tooltip="Lesao_cereb_dilat_ventric"/>
          </p:cNvPr>
          <p:cNvPicPr>
            <a:picLocks noChangeAspect="1" noChangeArrowheads="1"/>
          </p:cNvPicPr>
          <p:nvPr/>
        </p:nvPicPr>
        <p:blipFill>
          <a:blip r:embed="rId5"/>
          <a:srcRect/>
          <a:stretch>
            <a:fillRect/>
          </a:stretch>
        </p:blipFill>
        <p:spPr bwMode="auto">
          <a:xfrm>
            <a:off x="7377113" y="382588"/>
            <a:ext cx="457200" cy="45720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1"/>
          </p:nvPr>
        </p:nvSpPr>
        <p:spPr>
          <a:xfrm>
            <a:off x="1009650" y="1420813"/>
            <a:ext cx="10058400" cy="3932237"/>
          </a:xfrm>
        </p:spPr>
        <p:txBody>
          <a:bodyPr/>
          <a:lstStyle/>
          <a:p>
            <a:pPr eaLnBrk="1" hangingPunct="1">
              <a:buFont typeface="Garamond" pitchFamily="18" charset="0"/>
              <a:buNone/>
            </a:pPr>
            <a:r>
              <a:rPr lang="pt-BR" sz="1800" b="1" smtClean="0"/>
              <a:t>                                                        Leucomalácia periventricular </a:t>
            </a:r>
            <a:endParaRPr lang="pt-BR" sz="1800" smtClean="0"/>
          </a:p>
          <a:p>
            <a:pPr eaLnBrk="1" hangingPunct="1"/>
            <a:r>
              <a:rPr lang="pt-BR" sz="1800" smtClean="0"/>
              <a:t>       </a:t>
            </a:r>
            <a:r>
              <a:rPr lang="pt-BR" sz="1400" smtClean="0">
                <a:latin typeface="Times New Roman" pitchFamily="18" charset="0"/>
              </a:rPr>
              <a:t>A leucomalácia periventricular (LPV) se refere a um espectro de anomalias da substância branca. Apresenta dois componentes: um </a:t>
            </a:r>
            <a:r>
              <a:rPr lang="pt-BR" sz="1400" b="1" smtClean="0">
                <a:latin typeface="Times New Roman" pitchFamily="18" charset="0"/>
              </a:rPr>
              <a:t>componente focal profundo (LPVf</a:t>
            </a:r>
            <a:r>
              <a:rPr lang="pt-BR" sz="1400" smtClean="0">
                <a:latin typeface="Times New Roman" pitchFamily="18" charset="0"/>
              </a:rPr>
              <a:t>) caracterizado por necrose de todos os elementos celulares na substância branca periventricular, resultando na formação de macro ou microcistos e um </a:t>
            </a:r>
            <a:r>
              <a:rPr lang="pt-BR" sz="1400" b="1" smtClean="0">
                <a:latin typeface="Times New Roman" pitchFamily="18" charset="0"/>
              </a:rPr>
              <a:t>componente difuso (LPVd),</a:t>
            </a:r>
            <a:r>
              <a:rPr lang="pt-BR" sz="1400" smtClean="0">
                <a:latin typeface="Times New Roman" pitchFamily="18" charset="0"/>
              </a:rPr>
              <a:t> caracterizada por lesão de  oligodentrócitos premielinizantes (pré-Ols) e associada a astrocitose e microgliose .</a:t>
            </a:r>
          </a:p>
          <a:p>
            <a:pPr eaLnBrk="1" hangingPunct="1"/>
            <a:r>
              <a:rPr lang="pt-BR" sz="1400" smtClean="0">
                <a:latin typeface="Times New Roman" pitchFamily="18" charset="0"/>
              </a:rPr>
              <a:t>A oligodendroglia produz moléculas guia e é responsável pela mielinização (2,21). Qualquer lesão afetando os pré-OLs pode resultar em hipomielinização e alterações microestruturais na conectividade (9). Inflamação, excitoxicidade, hipoxia-isquemia e exposição a radicais livres tem sido considerados responsáveis pelo desenvolvimento de LPV. </a:t>
            </a:r>
          </a:p>
          <a:p>
            <a:pPr eaLnBrk="1" hangingPunct="1"/>
            <a:r>
              <a:rPr lang="pt-BR" sz="1400" smtClean="0">
                <a:latin typeface="Times New Roman" pitchFamily="18" charset="0"/>
              </a:rPr>
              <a:t>O suprimento vascular principal do cérebro prematuro é diferente daquele do cérebro de um RN a termo. Consiste de artérias penetrantes longas e curtas, cujas partes distais não estão bem desenvolvidas e então, a substância branca ao redor e áreas individuais entre as artérias penetrantes longas representam zonas fronteiriças que sob condições de hipoxia-isquemia recebem suprimento sanguíneo deficiente .  </a:t>
            </a:r>
          </a:p>
          <a:p>
            <a:pPr eaLnBrk="1" hangingPunct="1"/>
            <a:r>
              <a:rPr lang="pt-BR" sz="1400" smtClean="0">
                <a:latin typeface="Times New Roman" pitchFamily="18" charset="0"/>
              </a:rPr>
              <a:t>LPVf se desenvolve ao final das artérias penetrantes longas  e LPVd ao final das artérias penetrantes curtas e entre as penetrantes longas. As duas formas de LPV podem coexistir, embora o decréscimo da LPVf e aumento da LPVd sejam observados com aumento da incidência de prematuridade e são especialmente aparentes em bebês prematuros de muito baixo peso </a:t>
            </a:r>
          </a:p>
          <a:p>
            <a:pPr eaLnBrk="1" hangingPunct="1"/>
            <a:endParaRPr lang="pt-BR" sz="1400" smtClean="0">
              <a:latin typeface="Times New Roman" pitchFamily="18" charset="0"/>
            </a:endParaRPr>
          </a:p>
        </p:txBody>
      </p:sp>
      <p:pic>
        <p:nvPicPr>
          <p:cNvPr id="54275" name="Picture 4" descr="Figura3"/>
          <p:cNvPicPr>
            <a:picLocks noChangeAspect="1" noChangeArrowheads="1"/>
          </p:cNvPicPr>
          <p:nvPr/>
        </p:nvPicPr>
        <p:blipFill>
          <a:blip r:embed="rId2">
            <a:lum bright="-6000"/>
          </a:blip>
          <a:srcRect/>
          <a:stretch>
            <a:fillRect/>
          </a:stretch>
        </p:blipFill>
        <p:spPr bwMode="auto">
          <a:xfrm>
            <a:off x="3910013" y="5289550"/>
            <a:ext cx="2214562" cy="1568450"/>
          </a:xfrm>
          <a:prstGeom prst="rect">
            <a:avLst/>
          </a:prstGeom>
          <a:noFill/>
          <a:ln w="28575">
            <a:solidFill>
              <a:srgbClr val="FF3399"/>
            </a:solidFill>
            <a:miter lim="800000"/>
            <a:headEnd/>
            <a:tailEnd/>
          </a:ln>
        </p:spPr>
      </p:pic>
      <p:sp>
        <p:nvSpPr>
          <p:cNvPr id="54276" name="Rectangle 5"/>
          <p:cNvSpPr>
            <a:spLocks/>
          </p:cNvSpPr>
          <p:nvPr/>
        </p:nvSpPr>
        <p:spPr bwMode="auto">
          <a:xfrm>
            <a:off x="6337300" y="5546725"/>
            <a:ext cx="4778375" cy="1003300"/>
          </a:xfrm>
          <a:prstGeom prst="rect">
            <a:avLst/>
          </a:prstGeom>
          <a:noFill/>
          <a:ln w="28575">
            <a:solidFill>
              <a:srgbClr val="0000FF"/>
            </a:solidFill>
            <a:miter lim="800000"/>
            <a:headEnd/>
            <a:tailEnd/>
          </a:ln>
        </p:spPr>
        <p:txBody>
          <a:bodyPr/>
          <a:lstStyle/>
          <a:p>
            <a:pPr marL="182563" indent="-182563" defTabSz="914400">
              <a:lnSpc>
                <a:spcPct val="80000"/>
              </a:lnSpc>
              <a:spcBef>
                <a:spcPts val="900"/>
              </a:spcBef>
              <a:buClr>
                <a:srgbClr val="262626"/>
              </a:buClr>
              <a:buFont typeface="Garamond" pitchFamily="18" charset="0"/>
              <a:buChar char="◦"/>
            </a:pPr>
            <a:r>
              <a:rPr lang="pt-BR" sz="900" b="1" i="1">
                <a:latin typeface="Century Gothic" pitchFamily="34" charset="0"/>
              </a:rPr>
              <a:t>Suprimento vascular cerebral no RN pré-termo. Observem que as penetrantes terminam profundamente na substância branca periventricular, isto é, na zona vascular terminal. As interconexões das penetrantes longas não completamente desenvolvidas na substância branca intermediária podem criar zonas vasculares fronteiriças e que as penetrantes pequenas que terminam na substância branca superficial, podem criar zonas vasculares terminais. As penetrantes basais terminam na região da matriz germinativa (Volpe)</a:t>
            </a:r>
            <a:r>
              <a:rPr lang="pt-BR" sz="900">
                <a:latin typeface="Century Gothic" pitchFamily="34" charset="0"/>
              </a:rPr>
              <a:t> </a:t>
            </a:r>
          </a:p>
        </p:txBody>
      </p:sp>
      <p:pic>
        <p:nvPicPr>
          <p:cNvPr id="54277" name="Picture 7" descr="pptx">
            <a:hlinkClick r:id="rId3" tooltip="US_versos_RM_precoce_2015"/>
          </p:cNvPr>
          <p:cNvPicPr>
            <a:picLocks noChangeAspect="1" noChangeArrowheads="1"/>
          </p:cNvPicPr>
          <p:nvPr/>
        </p:nvPicPr>
        <p:blipFill>
          <a:blip r:embed="rId4"/>
          <a:srcRect/>
          <a:stretch>
            <a:fillRect/>
          </a:stretch>
        </p:blipFill>
        <p:spPr bwMode="auto">
          <a:xfrm>
            <a:off x="-2868613" y="3470275"/>
            <a:ext cx="457200" cy="457200"/>
          </a:xfrm>
          <a:prstGeom prst="rect">
            <a:avLst/>
          </a:prstGeom>
          <a:noFill/>
          <a:ln w="9525">
            <a:noFill/>
            <a:miter lim="800000"/>
            <a:headEnd/>
            <a:tailEnd/>
          </a:ln>
        </p:spPr>
      </p:pic>
      <p:sp>
        <p:nvSpPr>
          <p:cNvPr id="54278" name="Rectangle 8"/>
          <p:cNvSpPr>
            <a:spLocks noChangeArrowheads="1"/>
          </p:cNvSpPr>
          <p:nvPr/>
        </p:nvSpPr>
        <p:spPr bwMode="auto">
          <a:xfrm>
            <a:off x="1073150" y="354013"/>
            <a:ext cx="9424988" cy="563562"/>
          </a:xfrm>
          <a:prstGeom prst="rect">
            <a:avLst/>
          </a:prstGeom>
          <a:solidFill>
            <a:srgbClr val="FFFFFF"/>
          </a:solidFill>
          <a:ln w="9525">
            <a:noFill/>
            <a:miter lim="800000"/>
            <a:headEnd/>
            <a:tailEnd/>
          </a:ln>
        </p:spPr>
        <p:txBody>
          <a:bodyPr lIns="0" tIns="126960" rIns="0" bIns="25392" anchor="ctr">
            <a:spAutoFit/>
          </a:bodyPr>
          <a:lstStyle/>
          <a:p>
            <a:pPr algn="ctr"/>
            <a:r>
              <a:rPr lang="en-US" sz="1400" b="1">
                <a:solidFill>
                  <a:srgbClr val="072A4D"/>
                </a:solidFill>
                <a:latin typeface="Lato" pitchFamily="34" charset="0"/>
              </a:rPr>
              <a:t>LESÕES CEREBRAIS EM PREMATUROS: DIAGN</a:t>
            </a:r>
            <a:r>
              <a:rPr lang="en-US" sz="1400" b="1">
                <a:solidFill>
                  <a:srgbClr val="072A4D"/>
                </a:solidFill>
                <a:latin typeface="Century Gothic" pitchFamily="34" charset="0"/>
              </a:rPr>
              <a:t>Ó</a:t>
            </a:r>
            <a:r>
              <a:rPr lang="en-US" sz="1400" b="1">
                <a:solidFill>
                  <a:srgbClr val="072A4D"/>
                </a:solidFill>
                <a:latin typeface="Lato" pitchFamily="34" charset="0"/>
              </a:rPr>
              <a:t>STICO INICIAL E SEGUIMENTO</a:t>
            </a:r>
          </a:p>
          <a:p>
            <a:pPr algn="ctr" eaLnBrk="0" hangingPunct="0"/>
            <a:r>
              <a:rPr lang="en-US" sz="1300" u="sng">
                <a:solidFill>
                  <a:srgbClr val="78909C"/>
                </a:solidFill>
                <a:ea typeface="Source Sans Pro"/>
                <a:cs typeface="Source Sans Pro"/>
              </a:rPr>
              <a:t>  </a:t>
            </a:r>
            <a:r>
              <a:rPr lang="pt-BR" sz="1200"/>
              <a:t>Realizado por Lívia Jacarandá de Faria (Intensivista Pediátrica do Hospital de Base Brasília) e Paulo R. Margotto</a:t>
            </a:r>
            <a:endParaRPr lang="en-US" sz="1200"/>
          </a:p>
        </p:txBody>
      </p:sp>
      <p:pic>
        <p:nvPicPr>
          <p:cNvPr id="54279" name="Picture 9" descr="doc">
            <a:hlinkClick r:id="rId5" tooltip="Lesao_cerebral_PT_diag-seg"/>
          </p:cNvPr>
          <p:cNvPicPr>
            <a:picLocks noChangeAspect="1" noChangeArrowheads="1"/>
          </p:cNvPicPr>
          <p:nvPr/>
        </p:nvPicPr>
        <p:blipFill>
          <a:blip r:embed="rId6"/>
          <a:srcRect/>
          <a:stretch>
            <a:fillRect/>
          </a:stretch>
        </p:blipFill>
        <p:spPr bwMode="auto">
          <a:xfrm>
            <a:off x="10025063" y="403225"/>
            <a:ext cx="457200" cy="457200"/>
          </a:xfrm>
          <a:prstGeom prst="rect">
            <a:avLst/>
          </a:prstGeom>
          <a:noFill/>
          <a:ln w="9525">
            <a:noFill/>
            <a:miter lim="800000"/>
            <a:headEnd/>
            <a:tailEnd/>
          </a:ln>
        </p:spPr>
      </p:pic>
      <p:sp>
        <p:nvSpPr>
          <p:cNvPr id="54280" name="Rectangle 10"/>
          <p:cNvSpPr>
            <a:spLocks noChangeArrowheads="1"/>
          </p:cNvSpPr>
          <p:nvPr/>
        </p:nvSpPr>
        <p:spPr bwMode="auto">
          <a:xfrm>
            <a:off x="2716213" y="962025"/>
            <a:ext cx="6797675" cy="547688"/>
          </a:xfrm>
          <a:prstGeom prst="rect">
            <a:avLst/>
          </a:prstGeom>
          <a:solidFill>
            <a:srgbClr val="FFFFFF"/>
          </a:solidFill>
          <a:ln w="9525">
            <a:noFill/>
            <a:miter lim="800000"/>
            <a:headEnd/>
            <a:tailEnd/>
          </a:ln>
        </p:spPr>
        <p:txBody>
          <a:bodyPr wrap="none" lIns="0" tIns="0" rIns="95220" bIns="0" anchor="ctr">
            <a:spAutoFit/>
          </a:bodyPr>
          <a:lstStyle/>
          <a:p>
            <a:pPr algn="ctr"/>
            <a:r>
              <a:rPr lang="en-US" sz="1200">
                <a:hlinkClick r:id="rId7"/>
              </a:rPr>
              <a:t>Brain lesions in preterm infants: initial diagnosis and follow-up.</a:t>
            </a:r>
            <a:r>
              <a:rPr lang="en-US" sz="1200"/>
              <a:t>Argyropoulou MI.</a:t>
            </a:r>
          </a:p>
          <a:p>
            <a:pPr algn="ctr"/>
            <a:r>
              <a:rPr lang="en-US" sz="1200"/>
              <a:t>Pediatr Radiol. 2010 Jun;40(6):811-8. doi: 10.1007/s00247-010-1585-y. Epub 2010 Apr 30. Review.</a:t>
            </a:r>
          </a:p>
          <a:p>
            <a:pPr algn="ctr"/>
            <a:r>
              <a:rPr lang="en-US" sz="1200"/>
              <a:t>PMID: 20431999.</a:t>
            </a:r>
            <a:r>
              <a:rPr lang="en-US" sz="1200" u="sng">
                <a:hlinkClick r:id="rId8"/>
              </a:rPr>
              <a:t>Similar articles</a:t>
            </a:r>
            <a:endParaRPr lang="en-US" sz="1200" u="sng"/>
          </a:p>
        </p:txBody>
      </p:sp>
      <p:sp>
        <p:nvSpPr>
          <p:cNvPr id="54281" name="AutoShape 11"/>
          <p:cNvSpPr>
            <a:spLocks noChangeArrowheads="1"/>
          </p:cNvSpPr>
          <p:nvPr/>
        </p:nvSpPr>
        <p:spPr bwMode="auto">
          <a:xfrm>
            <a:off x="11364913" y="5840413"/>
            <a:ext cx="360362" cy="290512"/>
          </a:xfrm>
          <a:custGeom>
            <a:avLst/>
            <a:gdLst>
              <a:gd name="T0" fmla="*/ 75226308 w 21600"/>
              <a:gd name="T1" fmla="*/ 0 h 21600"/>
              <a:gd name="T2" fmla="*/ 0 w 21600"/>
              <a:gd name="T3" fmla="*/ 26275732 h 21600"/>
              <a:gd name="T4" fmla="*/ 75226308 w 21600"/>
              <a:gd name="T5" fmla="*/ 52551436 h 21600"/>
              <a:gd name="T6" fmla="*/ 100301955 w 21600"/>
              <a:gd name="T7" fmla="*/ 26275732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4"/>
          <p:cNvPicPr>
            <a:picLocks noChangeAspect="1" noChangeArrowheads="1"/>
          </p:cNvPicPr>
          <p:nvPr>
            <p:ph type="body" idx="1"/>
          </p:nvPr>
        </p:nvPicPr>
        <p:blipFill>
          <a:blip r:embed="rId2"/>
          <a:srcRect/>
          <a:stretch>
            <a:fillRect/>
          </a:stretch>
        </p:blipFill>
        <p:spPr>
          <a:xfrm>
            <a:off x="3659188" y="481013"/>
            <a:ext cx="3400425" cy="3654425"/>
          </a:xfrm>
          <a:noFill/>
        </p:spPr>
      </p:pic>
      <p:sp>
        <p:nvSpPr>
          <p:cNvPr id="55299" name="Rectangle 5"/>
          <p:cNvSpPr>
            <a:spLocks noChangeArrowheads="1"/>
          </p:cNvSpPr>
          <p:nvPr/>
        </p:nvSpPr>
        <p:spPr bwMode="auto">
          <a:xfrm>
            <a:off x="712788" y="4119563"/>
            <a:ext cx="11090275" cy="1555750"/>
          </a:xfrm>
          <a:prstGeom prst="rect">
            <a:avLst/>
          </a:prstGeom>
          <a:noFill/>
          <a:ln w="9525">
            <a:noFill/>
            <a:miter lim="800000"/>
            <a:headEnd/>
            <a:tailEnd/>
          </a:ln>
        </p:spPr>
        <p:txBody>
          <a:bodyPr anchor="ctr">
            <a:spAutoFit/>
          </a:bodyPr>
          <a:lstStyle/>
          <a:p>
            <a:pPr algn="ctr"/>
            <a:r>
              <a:rPr lang="pt-BR" sz="1200" b="1" i="1"/>
              <a:t>US transfontanelar no dia 9 (a,b) e no dia 23 (c,d) de vida. A US na incidência coronal mostra LPV, ecodensidades periventriculares (a,b)  com progressão a cistos (c,d). Cortesia do Dr. C. Veyrac</a:t>
            </a:r>
          </a:p>
          <a:p>
            <a:pPr algn="ctr"/>
            <a:r>
              <a:rPr lang="pt-BR" b="1" i="1">
                <a:solidFill>
                  <a:srgbClr val="FF0000"/>
                </a:solidFill>
              </a:rPr>
              <a:t>Quando se desenvolve ventriculomegalia com bordas ventriculares irregulares com afilamento da substância branca periventricular e corpo caloso, o diagnóstico de LPVf é evidente (30). Em um grande numero de casos, entretanto e na LPVd, o diagnóstico pode não ser feito até o aparecimento da ventriculomegalia com bordas regulares</a:t>
            </a:r>
            <a:r>
              <a:rPr lang="pt-BR">
                <a:solidFill>
                  <a:srgbClr val="FF0000"/>
                </a:solidFill>
              </a:rPr>
              <a:t> </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a:xfrm>
            <a:off x="974725" y="2490788"/>
            <a:ext cx="10058400" cy="1371600"/>
          </a:xfrm>
        </p:spPr>
        <p:txBody>
          <a:bodyPr/>
          <a:lstStyle/>
          <a:p>
            <a:pPr algn="ctr" eaLnBrk="1" hangingPunct="1"/>
            <a:r>
              <a:rPr lang="pt-BR" sz="4400" b="1" smtClean="0">
                <a:solidFill>
                  <a:srgbClr val="0000FF"/>
                </a:solidFill>
              </a:rPr>
              <a:t>O significado da hiperecogenicidade periventricular</a:t>
            </a:r>
            <a:br>
              <a:rPr lang="pt-BR" sz="4400" b="1" smtClean="0">
                <a:solidFill>
                  <a:srgbClr val="0000FF"/>
                </a:solidFill>
              </a:rPr>
            </a:br>
            <a:r>
              <a:rPr lang="pt-BR" sz="4400" b="1" smtClean="0">
                <a:solidFill>
                  <a:srgbClr val="0000FF"/>
                </a:solidFill>
              </a:rPr>
              <a:t>(à luz da ressonância magnética e do neurodesenvolvimento)</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1"/>
          </p:nvPr>
        </p:nvSpPr>
        <p:spPr/>
        <p:txBody>
          <a:bodyPr/>
          <a:lstStyle/>
          <a:p>
            <a:pPr eaLnBrk="1" hangingPunct="1">
              <a:lnSpc>
                <a:spcPct val="90000"/>
              </a:lnSpc>
            </a:pPr>
            <a:r>
              <a:rPr lang="pt-BR" sz="1800" smtClean="0">
                <a:latin typeface="Times New Roman" pitchFamily="18" charset="0"/>
              </a:rPr>
              <a:t>No moderno tratamento intensivo, a </a:t>
            </a:r>
            <a:r>
              <a:rPr lang="pt-BR" sz="1800" b="1" smtClean="0">
                <a:latin typeface="Times New Roman" pitchFamily="18" charset="0"/>
              </a:rPr>
              <a:t>leucomalácia cística</a:t>
            </a:r>
            <a:r>
              <a:rPr lang="pt-BR" sz="1800" smtClean="0">
                <a:latin typeface="Times New Roman" pitchFamily="18" charset="0"/>
              </a:rPr>
              <a:t>, identificada ao ultrassom, é um </a:t>
            </a:r>
            <a:r>
              <a:rPr lang="pt-BR" sz="1800" b="1" smtClean="0">
                <a:latin typeface="Times New Roman" pitchFamily="18" charset="0"/>
              </a:rPr>
              <a:t>achado muito incomum</a:t>
            </a:r>
            <a:r>
              <a:rPr lang="pt-BR" sz="1800" smtClean="0">
                <a:latin typeface="Times New Roman" pitchFamily="18" charset="0"/>
              </a:rPr>
              <a:t>, principalmente nos RN abaixo de 26 semanas. Assim, a lesão difusa da substância branca (melhor detectada com a RM) é mais comum que a lesão cística (esta muito bem detectada pelo US). O US detecta muito bem </a:t>
            </a:r>
            <a:r>
              <a:rPr lang="pt-BR" sz="1800" b="1" smtClean="0">
                <a:latin typeface="Times New Roman" pitchFamily="18" charset="0"/>
              </a:rPr>
              <a:t>a ventriculomegalia</a:t>
            </a:r>
            <a:r>
              <a:rPr lang="pt-BR" sz="1800" smtClean="0">
                <a:latin typeface="Times New Roman" pitchFamily="18" charset="0"/>
              </a:rPr>
              <a:t> e esta, segundo Dammann e Leviton,  </a:t>
            </a:r>
            <a:r>
              <a:rPr lang="pt-BR" sz="1800" b="1" smtClean="0">
                <a:latin typeface="Times New Roman" pitchFamily="18" charset="0"/>
              </a:rPr>
              <a:t>é melhor vista como uma forma de lesão da substância branca</a:t>
            </a:r>
            <a:r>
              <a:rPr lang="pt-BR" sz="1800" smtClean="0">
                <a:latin typeface="Times New Roman" pitchFamily="18" charset="0"/>
              </a:rPr>
              <a:t>. Como já foi referido no Capítulo sobre Hidrocefalia Fetal e Neonatal, a ventriculomegalia secundária a redução do volume da substância branca sugere um profundo efeito no padrão e nível da conectividade córtico-cortical e córtico-fugal. Na coorte de RN com leucomalácia no estudo de Pierrat et al a </a:t>
            </a:r>
            <a:r>
              <a:rPr lang="pt-BR" sz="1800" b="1" smtClean="0">
                <a:latin typeface="Times New Roman" pitchFamily="18" charset="0"/>
              </a:rPr>
              <a:t>ventriculomegalia foi um bom predictor de paralisia cerebral</a:t>
            </a:r>
            <a:r>
              <a:rPr lang="pt-BR" sz="1800" smtClean="0">
                <a:latin typeface="Times New Roman" pitchFamily="18" charset="0"/>
              </a:rPr>
              <a:t> (29 de 30 RN com ventriculomegalia ao redor do termo desenvolveram paralisia cerebral).</a:t>
            </a:r>
          </a:p>
          <a:p>
            <a:pPr eaLnBrk="1" hangingPunct="1">
              <a:lnSpc>
                <a:spcPct val="90000"/>
              </a:lnSpc>
            </a:pPr>
            <a:r>
              <a:rPr lang="pt-PT" sz="1800" smtClean="0">
                <a:latin typeface="Times New Roman" pitchFamily="18" charset="0"/>
              </a:rPr>
              <a:t>Portanto, na nossa prática clínica, não consideramos a hiperecogenicidade como leucomalácia, diferente de outros autores. Ela pode ser transitória, quando detectada nos primeiros 14 dias de vida (principalmente nos primeiros 6 dias de vida). A persistência depois de 14 dias implica em acompanhamento, pela possibilidade de  detecção de leucomalácia cística. </a:t>
            </a:r>
          </a:p>
          <a:p>
            <a:pPr eaLnBrk="1" hangingPunct="1">
              <a:lnSpc>
                <a:spcPct val="90000"/>
              </a:lnSpc>
            </a:pPr>
            <a:r>
              <a:rPr lang="pt-PT" sz="1800" smtClean="0">
                <a:latin typeface="Times New Roman" pitchFamily="18" charset="0"/>
              </a:rPr>
              <a:t>Quando a hiperecogenicidade vem acompanhada  de dilatatação biventricular, a nossa atenção é maior e se estes achados  persistirem na alta do bebê, encaminhamos á Terapia Ocupacional, pois pode traduzir lesão cerebral difusa.</a:t>
            </a:r>
            <a:endParaRPr lang="pt-BR" sz="1800" smtClean="0">
              <a:latin typeface="Times New Roman" pitchFamily="18" charset="0"/>
            </a:endParaRPr>
          </a:p>
          <a:p>
            <a:pPr eaLnBrk="1" hangingPunct="1">
              <a:lnSpc>
                <a:spcPct val="90000"/>
              </a:lnSpc>
            </a:pPr>
            <a:r>
              <a:rPr lang="pt-BR" sz="1800" smtClean="0">
                <a:latin typeface="Times New Roman" pitchFamily="18" charset="0"/>
              </a:rPr>
              <a:t> </a:t>
            </a:r>
          </a:p>
        </p:txBody>
      </p:sp>
      <p:sp>
        <p:nvSpPr>
          <p:cNvPr id="57347" name="Rectangle 4"/>
          <p:cNvSpPr>
            <a:spLocks noChangeArrowheads="1"/>
          </p:cNvSpPr>
          <p:nvPr/>
        </p:nvSpPr>
        <p:spPr bwMode="auto">
          <a:xfrm>
            <a:off x="1484313" y="654050"/>
            <a:ext cx="9850437" cy="1341438"/>
          </a:xfrm>
          <a:prstGeom prst="rect">
            <a:avLst/>
          </a:prstGeom>
          <a:noFill/>
          <a:ln w="9525">
            <a:noFill/>
            <a:miter lim="800000"/>
            <a:headEnd/>
            <a:tailEnd/>
          </a:ln>
        </p:spPr>
        <p:txBody>
          <a:bodyPr tIns="126960" bIns="25392" anchor="ctr">
            <a:spAutoFit/>
          </a:bodyPr>
          <a:lstStyle/>
          <a:p>
            <a:pPr algn="ctr"/>
            <a:r>
              <a:rPr lang="en-US" sz="2200" b="1" u="sng">
                <a:solidFill>
                  <a:srgbClr val="0000FF"/>
                </a:solidFill>
                <a:latin typeface="Lato" pitchFamily="34" charset="0"/>
                <a:hlinkClick r:id="rId2"/>
              </a:rPr>
              <a:t>LESÃO NEUROL</a:t>
            </a:r>
            <a:r>
              <a:rPr lang="en-US" sz="2200" b="1" u="sng">
                <a:solidFill>
                  <a:srgbClr val="0000FF"/>
                </a:solidFill>
                <a:latin typeface="Century Gothic" pitchFamily="34" charset="0"/>
                <a:hlinkClick r:id="rId2"/>
              </a:rPr>
              <a:t>Ó</a:t>
            </a:r>
            <a:r>
              <a:rPr lang="en-US" sz="2200" b="1" u="sng">
                <a:solidFill>
                  <a:srgbClr val="0000FF"/>
                </a:solidFill>
                <a:latin typeface="Lato" pitchFamily="34" charset="0"/>
                <a:hlinkClick r:id="rId2"/>
              </a:rPr>
              <a:t>GICA ISQUÊMICA E HEMORR</a:t>
            </a:r>
            <a:r>
              <a:rPr lang="en-US" sz="2200" b="1" u="sng">
                <a:solidFill>
                  <a:srgbClr val="0000FF"/>
                </a:solidFill>
                <a:latin typeface="Century Gothic" pitchFamily="34" charset="0"/>
                <a:hlinkClick r:id="rId2"/>
              </a:rPr>
              <a:t>Á</a:t>
            </a:r>
            <a:r>
              <a:rPr lang="en-US" sz="2200" b="1" u="sng">
                <a:solidFill>
                  <a:srgbClr val="0000FF"/>
                </a:solidFill>
                <a:latin typeface="Lato" pitchFamily="34" charset="0"/>
                <a:hlinkClick r:id="rId2"/>
              </a:rPr>
              <a:t>GICA DO PREMATURO: PATOGENIA, FATORES DE RISCO, DIAGN</a:t>
            </a:r>
            <a:r>
              <a:rPr lang="en-US" sz="2200" b="1" u="sng">
                <a:solidFill>
                  <a:srgbClr val="0000FF"/>
                </a:solidFill>
                <a:latin typeface="Century Gothic" pitchFamily="34" charset="0"/>
                <a:hlinkClick r:id="rId2"/>
              </a:rPr>
              <a:t>Ó</a:t>
            </a:r>
            <a:r>
              <a:rPr lang="en-US" sz="2200" b="1" u="sng">
                <a:solidFill>
                  <a:srgbClr val="0000FF"/>
                </a:solidFill>
                <a:latin typeface="Lato" pitchFamily="34" charset="0"/>
                <a:hlinkClick r:id="rId2"/>
              </a:rPr>
              <a:t>STICO E TRATAMENTO</a:t>
            </a:r>
            <a:endParaRPr lang="en-US" sz="2200" b="1" u="sng">
              <a:solidFill>
                <a:srgbClr val="0000FF"/>
              </a:solidFill>
              <a:latin typeface="Lato" pitchFamily="34" charset="0"/>
            </a:endParaRPr>
          </a:p>
          <a:p>
            <a:pPr algn="ctr" eaLnBrk="0" hangingPunct="0"/>
            <a:r>
              <a:rPr lang="en-US" sz="800" u="sng">
                <a:solidFill>
                  <a:srgbClr val="78909C"/>
                </a:solidFill>
                <a:latin typeface="Century Gothic" pitchFamily="34" charset="0"/>
              </a:rPr>
              <a:t> </a:t>
            </a:r>
            <a:r>
              <a:rPr lang="en-US">
                <a:latin typeface="Century Gothic" pitchFamily="34" charset="0"/>
              </a:rPr>
              <a:t/>
            </a:r>
            <a:br>
              <a:rPr lang="en-US">
                <a:latin typeface="Century Gothic" pitchFamily="34" charset="0"/>
              </a:rPr>
            </a:br>
            <a:r>
              <a:rPr lang="en-US" sz="1300" u="sng">
                <a:solidFill>
                  <a:srgbClr val="424242"/>
                </a:solidFill>
                <a:latin typeface="Century Gothic" pitchFamily="34" charset="0"/>
                <a:ea typeface="Source Sans Pro"/>
                <a:cs typeface="Source Sans Pro"/>
              </a:rPr>
              <a:t>Paulo R Margotto. Capítulo do Livro Assistência ao Recém-Nascido de Risco, Hospital de Ensino Materno Infantil de Brasilia, 4a Edição, 2018, em Preparação</a:t>
            </a:r>
            <a:endParaRPr lang="en-US" u="sng">
              <a:solidFill>
                <a:srgbClr val="78909C"/>
              </a:solidFill>
              <a:latin typeface="Century Gothic" pitchFamily="34" charset="0"/>
            </a:endParaRPr>
          </a:p>
        </p:txBody>
      </p:sp>
      <p:pic>
        <p:nvPicPr>
          <p:cNvPr id="57348" name="Picture 5" descr="doc">
            <a:hlinkClick r:id="rId3" tooltip="Lesao_isquemica_hemorragica_PT-NOVO"/>
          </p:cNvPr>
          <p:cNvPicPr>
            <a:picLocks noChangeAspect="1" noChangeArrowheads="1"/>
          </p:cNvPicPr>
          <p:nvPr/>
        </p:nvPicPr>
        <p:blipFill>
          <a:blip r:embed="rId4"/>
          <a:srcRect/>
          <a:stretch>
            <a:fillRect/>
          </a:stretch>
        </p:blipFill>
        <p:spPr bwMode="auto">
          <a:xfrm>
            <a:off x="11207750" y="949325"/>
            <a:ext cx="457200" cy="457200"/>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184150" y="0"/>
            <a:ext cx="10058400" cy="1371600"/>
          </a:xfrm>
        </p:spPr>
        <p:txBody>
          <a:bodyPr/>
          <a:lstStyle/>
          <a:p>
            <a:r>
              <a:rPr lang="pt-BR" smtClean="0">
                <a:solidFill>
                  <a:srgbClr val="0000FF"/>
                </a:solidFill>
              </a:rPr>
              <a:t>Em resumo...</a:t>
            </a:r>
          </a:p>
        </p:txBody>
      </p:sp>
      <p:sp>
        <p:nvSpPr>
          <p:cNvPr id="58371" name="Rectangle 3"/>
          <p:cNvSpPr>
            <a:spLocks noGrp="1"/>
          </p:cNvSpPr>
          <p:nvPr>
            <p:ph type="body" idx="1"/>
          </p:nvPr>
        </p:nvSpPr>
        <p:spPr>
          <a:xfrm>
            <a:off x="319088" y="1130300"/>
            <a:ext cx="11872912" cy="5727700"/>
          </a:xfrm>
          <a:solidFill>
            <a:schemeClr val="bg1"/>
          </a:solidFill>
        </p:spPr>
        <p:txBody>
          <a:bodyPr/>
          <a:lstStyle/>
          <a:p>
            <a:pPr>
              <a:lnSpc>
                <a:spcPct val="80000"/>
              </a:lnSpc>
              <a:buFont typeface="Garamond" pitchFamily="18" charset="0"/>
              <a:buNone/>
            </a:pPr>
            <a:r>
              <a:rPr lang="pt-BR" altLang="ja-JP" sz="1600" smtClean="0">
                <a:ea typeface="MS PGothic" pitchFamily="34" charset="-128"/>
              </a:rPr>
              <a:t>     </a:t>
            </a:r>
            <a:r>
              <a:rPr lang="pt-BR" altLang="ja-JP" sz="1700" smtClean="0">
                <a:latin typeface="Times New Roman" pitchFamily="18" charset="0"/>
                <a:ea typeface="MS PGothic" pitchFamily="34" charset="-128"/>
              </a:rPr>
              <a:t>Vamos juntos entender </a:t>
            </a:r>
            <a:r>
              <a:rPr lang="pt-BR" altLang="ja-JP" sz="1700" b="1" i="1" smtClean="0">
                <a:latin typeface="Times New Roman" pitchFamily="18" charset="0"/>
                <a:ea typeface="MS PGothic" pitchFamily="34" charset="-128"/>
              </a:rPr>
              <a:t>o comportamento das lesões císticas da substância branca cerebral dos pré-termos</a:t>
            </a:r>
            <a:r>
              <a:rPr lang="pt-BR" altLang="ja-JP" sz="1700" smtClean="0">
                <a:latin typeface="Times New Roman" pitchFamily="18" charset="0"/>
                <a:ea typeface="MS PGothic" pitchFamily="34" charset="-128"/>
              </a:rPr>
              <a:t>, que conhecemos como leucomalácia periventricular (LPV). Em termos de neurodesenvolvimento o que ocorre com os cistos que "desaparecem" (</a:t>
            </a:r>
            <a:r>
              <a:rPr lang="pt-BR" altLang="ja-JP" sz="1700" i="1" smtClean="0">
                <a:latin typeface="Times New Roman" pitchFamily="18" charset="0"/>
                <a:ea typeface="MS PGothic" pitchFamily="34" charset="-128"/>
              </a:rPr>
              <a:t>now you see, now you don´t</a:t>
            </a:r>
            <a:r>
              <a:rPr lang="pt-BR" altLang="ja-JP" sz="1700" smtClean="0">
                <a:latin typeface="Times New Roman" pitchFamily="18" charset="0"/>
                <a:ea typeface="MS PGothic" pitchFamily="34" charset="-128"/>
              </a:rPr>
              <a:t>-agora você vê, agora você não vê, como se expressa Fisher PG em seu Editorial) ou com os cistos que aparecem mais tarde em relação  com os cistos persistentes? Respostas são dadas no estudo de Sarkar S et al (</a:t>
            </a:r>
            <a:r>
              <a:rPr lang="pt-BR" altLang="ja-JP" sz="1700" i="1" smtClean="0">
                <a:latin typeface="Times New Roman" pitchFamily="18" charset="0"/>
                <a:ea typeface="MS PGothic" pitchFamily="34" charset="-128"/>
              </a:rPr>
              <a:t>National Institute of Child Health and Human Development Neonatal Research Network</a:t>
            </a:r>
            <a:r>
              <a:rPr lang="pt-BR" altLang="ja-JP" sz="1700" smtClean="0">
                <a:latin typeface="Times New Roman" pitchFamily="18" charset="0"/>
                <a:ea typeface="MS PGothic" pitchFamily="34" charset="-128"/>
              </a:rPr>
              <a:t>, EUA, 2018):</a:t>
            </a:r>
            <a:r>
              <a:rPr lang="pt-BR" altLang="ja-JP" sz="1700" b="1" smtClean="0">
                <a:latin typeface="Times New Roman" pitchFamily="18" charset="0"/>
                <a:ea typeface="MS PGothic" pitchFamily="34" charset="-128"/>
              </a:rPr>
              <a:t>Resultado de prematuros com leucomalácia cística periventricular transitória na imagem  craniana seriada até a idade a termo equivalente. </a:t>
            </a:r>
            <a:r>
              <a:rPr lang="pt-BR" altLang="ja-JP" sz="1700" smtClean="0">
                <a:latin typeface="Times New Roman" pitchFamily="18" charset="0"/>
                <a:ea typeface="MS PGothic" pitchFamily="34" charset="-128"/>
              </a:rPr>
              <a:t>A partir de 7063 RN (22-26sem6dia) que preencheram os critérios, 433 apresentação LPV cística (6,1%), sendo que  em 76 os cistos desapareceram, 87 os cistos persistiram e 270 os cistos apareceram tardiamente (assim, 6630 não apresentaram cistos).O desfecho composto primário de morte tardia ou comprometimento do neurodesenvolvimento foi mais comum em crianças com LPV desaparecida em comparação com lactentes sem LPV (Odds Ratio:</a:t>
            </a:r>
            <a:r>
              <a:rPr lang="pt-BR" altLang="ja-JP" sz="1700" b="1" smtClean="0">
                <a:latin typeface="Times New Roman" pitchFamily="18" charset="0"/>
                <a:ea typeface="MS PGothic" pitchFamily="34" charset="-128"/>
              </a:rPr>
              <a:t>2,89, IC 95% 1,82-4,61). </a:t>
            </a:r>
            <a:r>
              <a:rPr lang="pt-BR" altLang="ja-JP" sz="1700" smtClean="0">
                <a:latin typeface="Times New Roman" pitchFamily="18" charset="0"/>
                <a:ea typeface="MS PGothic" pitchFamily="34" charset="-128"/>
              </a:rPr>
              <a:t>Entre todos os lactentes com LPV, a incidência do desfecho primário composto não diferiu entre os lactentes com LPV desaparecida e persistente (P = .74), ou entre os lactentes com LPV desaparecida e os lactentes que apresentavam leucomalácia periventricular detectada apenas na 36ª semana em imagem craniana. Estes resultados persistiram mesmo com a odds ratio ajustada para os Centros. Ment L et al e De Vries et al, citados pelos autores, afirmam que o ultrassom (US) craniano constitui a técnica de neuroimagem de escolha para o </a:t>
            </a:r>
            <a:r>
              <a:rPr lang="pt-BR" altLang="ja-JP" sz="1700" i="1" smtClean="0">
                <a:latin typeface="Times New Roman" pitchFamily="18" charset="0"/>
                <a:ea typeface="MS PGothic" pitchFamily="34" charset="-128"/>
              </a:rPr>
              <a:t>screening</a:t>
            </a:r>
            <a:r>
              <a:rPr lang="pt-BR" altLang="ja-JP" sz="1700" smtClean="0">
                <a:latin typeface="Times New Roman" pitchFamily="18" charset="0"/>
                <a:ea typeface="MS PGothic" pitchFamily="34" charset="-128"/>
              </a:rPr>
              <a:t> de rotina para a leucomalácia cística no pré-termo de extremo baixo peso, havendo boa correlação com a neuropatologia e melhor marcador  de prevenção de paralisia cerebral nos pré-termo extremos. O presente estudo mostrou cistos"</a:t>
            </a:r>
            <a:r>
              <a:rPr lang="pt-BR" altLang="ja-JP" sz="1700" b="1" smtClean="0">
                <a:latin typeface="Times New Roman" pitchFamily="18" charset="0"/>
                <a:ea typeface="MS PGothic" pitchFamily="34" charset="-128"/>
              </a:rPr>
              <a:t>desaparecidos”, persistentes e tardios foram independentemente associados ao comprometimento do neurodesenvolvimento</a:t>
            </a:r>
            <a:r>
              <a:rPr lang="pt-BR" altLang="ja-JP" sz="1700" smtClean="0">
                <a:latin typeface="Times New Roman" pitchFamily="18" charset="0"/>
                <a:ea typeface="MS PGothic" pitchFamily="34" charset="-128"/>
              </a:rPr>
              <a:t>, reforçando a importância do rastreio sequencial tardio de neuroimagem para o diagnóstico de casos adicionais de LPV.Nos </a:t>
            </a:r>
            <a:r>
              <a:rPr lang="pt-BR" altLang="ja-JP" sz="1700" i="1" smtClean="0">
                <a:latin typeface="Times New Roman" pitchFamily="18" charset="0"/>
                <a:ea typeface="MS PGothic" pitchFamily="34" charset="-128"/>
              </a:rPr>
              <a:t>links,</a:t>
            </a:r>
            <a:r>
              <a:rPr lang="pt-BR" altLang="ja-JP" sz="1700" smtClean="0">
                <a:latin typeface="Times New Roman" pitchFamily="18" charset="0"/>
                <a:ea typeface="MS PGothic" pitchFamily="34" charset="-128"/>
              </a:rPr>
              <a:t> trouxemos a </a:t>
            </a:r>
            <a:r>
              <a:rPr lang="pt-BR" altLang="ja-JP" sz="1700" b="1" smtClean="0">
                <a:latin typeface="Times New Roman" pitchFamily="18" charset="0"/>
                <a:ea typeface="MS PGothic" pitchFamily="34" charset="-128"/>
              </a:rPr>
              <a:t>discussão da ventriculomegalia</a:t>
            </a:r>
            <a:r>
              <a:rPr lang="pt-BR" altLang="ja-JP" sz="1700" smtClean="0">
                <a:latin typeface="Times New Roman" pitchFamily="18" charset="0"/>
                <a:ea typeface="MS PGothic" pitchFamily="34" charset="-128"/>
              </a:rPr>
              <a:t> que pode traduzir perda de substância branca, afetando negativamente o neurodesenvolvimento (medidas lineares dos ventrículos laterais no US na idade corrigida a termo correlacionam-se com as anormalidades vistas na ressonância magnética). Grandes ventrículos laterais na região parietal na idade de 1 mês associam-se com pior resultado motor aos 2 anos). Trouxemos também o </a:t>
            </a:r>
            <a:r>
              <a:rPr lang="pt-BR" altLang="ja-JP" sz="1700" b="1" smtClean="0">
                <a:latin typeface="Times New Roman" pitchFamily="18" charset="0"/>
                <a:ea typeface="MS PGothic" pitchFamily="34" charset="-128"/>
              </a:rPr>
              <a:t>entendimento da hiperecogenicidade periventricular</a:t>
            </a:r>
            <a:r>
              <a:rPr lang="pt-BR" altLang="ja-JP" sz="1700" smtClean="0">
                <a:latin typeface="Times New Roman" pitchFamily="18" charset="0"/>
                <a:ea typeface="MS PGothic" pitchFamily="34" charset="-128"/>
              </a:rPr>
              <a:t>: à luz do neurodesenvolvimento e ressonância magnética, na nossa prática clínica </a:t>
            </a:r>
            <a:r>
              <a:rPr lang="pt-PT" altLang="ja-JP" sz="1700" smtClean="0">
                <a:latin typeface="Times New Roman" pitchFamily="18" charset="0"/>
                <a:ea typeface="MS PGothic" pitchFamily="34" charset="-128"/>
              </a:rPr>
              <a:t>não consideramos a hiperecogenicidade como leucomalácia, diferente de outros autores. Ela pode ser transitória, quando detectada nos primeiros 14 dias de vida (principalmente nos primeiros 6 dias de vida). A persistência depois de 14 dias implica em acompanhamento, pela possibilidade de  detecção de leucomalácia cística. Quando a hiperecogenicidade vem acompanhada  de dilatatação biventricular, a nossa atenção é maior e se estes achados  persistirem na alta do bebê, encaminhamos à Terapia Ocupacional, pois pode traduzir lesão cerebral difusa.</a:t>
            </a:r>
            <a:r>
              <a:rPr lang="pt-BR" altLang="ja-JP" sz="1700" smtClean="0">
                <a:latin typeface="Times New Roman" pitchFamily="18" charset="0"/>
                <a:ea typeface="MS PGothic" pitchFamily="34" charset="-128"/>
              </a:rPr>
              <a:t> </a:t>
            </a:r>
            <a:endParaRPr lang="pt-BR" sz="1700" smtClean="0">
              <a:latin typeface="Times New Roman" pitchFamily="18" charset="0"/>
            </a:endParaRPr>
          </a:p>
        </p:txBody>
      </p:sp>
      <p:sp>
        <p:nvSpPr>
          <p:cNvPr id="58372" name="Text Box 4"/>
          <p:cNvSpPr txBox="1">
            <a:spLocks noChangeArrowheads="1"/>
          </p:cNvSpPr>
          <p:nvPr/>
        </p:nvSpPr>
        <p:spPr bwMode="auto">
          <a:xfrm>
            <a:off x="11183938" y="6643688"/>
            <a:ext cx="1008062" cy="214312"/>
          </a:xfrm>
          <a:prstGeom prst="rect">
            <a:avLst/>
          </a:prstGeom>
          <a:noFill/>
          <a:ln w="9525">
            <a:noFill/>
            <a:miter lim="800000"/>
            <a:headEnd/>
            <a:tailEnd/>
          </a:ln>
        </p:spPr>
        <p:txBody>
          <a:bodyPr wrap="none">
            <a:spAutoFit/>
          </a:bodyPr>
          <a:lstStyle/>
          <a:p>
            <a:pPr defTabSz="914400"/>
            <a:r>
              <a:rPr lang="pt-BR" sz="800"/>
              <a:t>Paulo R. Margotto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ço Reservado para Texto 2"/>
          <p:cNvSpPr>
            <a:spLocks noGrp="1"/>
          </p:cNvSpPr>
          <p:nvPr>
            <p:ph type="body" idx="1"/>
          </p:nvPr>
        </p:nvSpPr>
        <p:spPr>
          <a:xfrm>
            <a:off x="1563688" y="4681538"/>
            <a:ext cx="9070975" cy="457200"/>
          </a:xfrm>
        </p:spPr>
        <p:txBody>
          <a:bodyPr/>
          <a:lstStyle/>
          <a:p>
            <a:pPr eaLnBrk="1" hangingPunct="1"/>
            <a:r>
              <a:rPr lang="pt-BR" smtClean="0"/>
              <a:t>Universidade Católica de Brasília </a:t>
            </a:r>
          </a:p>
        </p:txBody>
      </p:sp>
      <p:sp>
        <p:nvSpPr>
          <p:cNvPr id="59395" name="Text Box 6"/>
          <p:cNvSpPr txBox="1">
            <a:spLocks noChangeArrowheads="1"/>
          </p:cNvSpPr>
          <p:nvPr/>
        </p:nvSpPr>
        <p:spPr bwMode="auto">
          <a:xfrm>
            <a:off x="1635125" y="5983288"/>
            <a:ext cx="7969250" cy="641350"/>
          </a:xfrm>
          <a:prstGeom prst="rect">
            <a:avLst/>
          </a:prstGeom>
          <a:noFill/>
          <a:ln w="9525">
            <a:noFill/>
            <a:miter lim="800000"/>
            <a:headEnd/>
            <a:tailEnd/>
          </a:ln>
        </p:spPr>
        <p:txBody>
          <a:bodyPr wrap="none">
            <a:spAutoFit/>
          </a:bodyPr>
          <a:lstStyle/>
          <a:p>
            <a:pPr defTabSz="914400"/>
            <a:r>
              <a:rPr lang="pt-BR">
                <a:solidFill>
                  <a:srgbClr val="0000FF"/>
                </a:solidFill>
              </a:rPr>
              <a:t>Doutorandos Pedro, Breno,Thalita, Juliana, Matheus e Dr. Paulo R. Margotto</a:t>
            </a:r>
          </a:p>
          <a:p>
            <a:pPr defTabSz="914400"/>
            <a:r>
              <a:rPr lang="pt-BR">
                <a:solidFill>
                  <a:srgbClr val="0000FF"/>
                </a:solidFill>
              </a:rPr>
              <a:t>             </a:t>
            </a:r>
            <a:r>
              <a:rPr lang="pt-BR">
                <a:solidFill>
                  <a:srgbClr val="FF3399"/>
                </a:solidFill>
              </a:rPr>
              <a:t>Faculdade de Medicina da Universidade Católica de Brasília</a:t>
            </a:r>
          </a:p>
        </p:txBody>
      </p:sp>
      <p:pic>
        <p:nvPicPr>
          <p:cNvPr id="59396" name="Picture 6"/>
          <p:cNvPicPr>
            <a:picLocks noChangeAspect="1" noChangeArrowheads="1"/>
          </p:cNvPicPr>
          <p:nvPr/>
        </p:nvPicPr>
        <p:blipFill>
          <a:blip r:embed="rId2"/>
          <a:srcRect/>
          <a:stretch>
            <a:fillRect/>
          </a:stretch>
        </p:blipFill>
        <p:spPr bwMode="auto">
          <a:xfrm>
            <a:off x="1308100" y="268288"/>
            <a:ext cx="9521825" cy="5332412"/>
          </a:xfrm>
          <a:prstGeom prst="rect">
            <a:avLst/>
          </a:prstGeom>
          <a:noFill/>
          <a:ln w="28575">
            <a:solidFill>
              <a:srgbClr val="0000FF"/>
            </a:solid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bão">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Savon" id="{1306E473-ED32-493B-A2D0-240A757EDD34}" vid="{C20BADFE-D095-436F-9677-9264042809F0}"/>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Savon</Template>
  <TotalTime>577</TotalTime>
  <Words>5392</Words>
  <Application>Microsoft Office PowerPoint</Application>
  <PresentationFormat>Personalizar</PresentationFormat>
  <Paragraphs>251</Paragraphs>
  <Slides>53</Slides>
  <Notes>5</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53</vt:i4>
      </vt:variant>
    </vt:vector>
  </HeadingPairs>
  <TitlesOfParts>
    <vt:vector size="64" baseType="lpstr">
      <vt:lpstr>Arial</vt:lpstr>
      <vt:lpstr>Century Gothic</vt:lpstr>
      <vt:lpstr>Garamond</vt:lpstr>
      <vt:lpstr>Calibri</vt:lpstr>
      <vt:lpstr>Wingdings</vt:lpstr>
      <vt:lpstr>Arial Unicode MS</vt:lpstr>
      <vt:lpstr>Lato</vt:lpstr>
      <vt:lpstr>Source Sans Pro</vt:lpstr>
      <vt:lpstr>Times New Roman</vt:lpstr>
      <vt:lpstr>MS PGothic</vt:lpstr>
      <vt:lpstr>Sabão</vt:lpstr>
      <vt:lpstr>Outcome of Preterm Infants with Transient Cystic Periventricular Leukomalacia on Serial Cranial Imaging Up to Term Equivalent Age.Sarkar S, Shankaran S, Barks J, Do BT, Laptook AR, Das A, Ambalavanan N, Van Meurs KP, Bell EF, Sanchez PJ, Hintz SR, Wyckoff MH, Stoll BJ, Carlo WA; Eunice Kennedy Shriver National Institute of Child Health and Human Development Neonatal Research Network. Pediatr. 2018 Apr;195:59-65.e3.  doi: 10.1016/j.jpeds.2017.12.010. Epub 2018 Feb 2.PMID: 29398046.Similar articles</vt:lpstr>
      <vt:lpstr>Objetivo</vt:lpstr>
      <vt:lpstr>Introdução</vt:lpstr>
      <vt:lpstr>Introdução</vt:lpstr>
      <vt:lpstr>Introdução</vt:lpstr>
      <vt:lpstr>Métodos</vt:lpstr>
      <vt:lpstr>Slide 7</vt:lpstr>
      <vt:lpstr>Análise Estatística </vt:lpstr>
      <vt:lpstr>Análise Estatística </vt:lpstr>
      <vt:lpstr>Resultados</vt:lpstr>
      <vt:lpstr>Resultados</vt:lpstr>
      <vt:lpstr>Slide 12</vt:lpstr>
      <vt:lpstr>Resultados</vt:lpstr>
      <vt:lpstr>Resultados</vt:lpstr>
      <vt:lpstr>Slide 15</vt:lpstr>
      <vt:lpstr>Resultados </vt:lpstr>
      <vt:lpstr>Discussão</vt:lpstr>
      <vt:lpstr>Discussão</vt:lpstr>
      <vt:lpstr>Discussão </vt:lpstr>
      <vt:lpstr>Discussão</vt:lpstr>
      <vt:lpstr>Slide 21</vt:lpstr>
      <vt:lpstr>Slide 22</vt:lpstr>
      <vt:lpstr>Discussão</vt:lpstr>
      <vt:lpstr>Discussão</vt:lpstr>
      <vt:lpstr>O Risco para Alteração do Neurodesenvolvimento é semelhante para os dois grupos de crianças</vt:lpstr>
      <vt:lpstr>Slide 26</vt:lpstr>
      <vt:lpstr>Slide 27</vt:lpstr>
      <vt:lpstr>Slide 28</vt:lpstr>
      <vt:lpstr>Nota do Editor do site, Dr. Paulo R. Margotto Consultem também! Aqui e Agora! Estudando Juntos</vt:lpstr>
      <vt:lpstr>Leucomalácia periventricular: agora você vê, agora você não vê? Cystic periventricular leukomalacia: now you see it, now you don't? Fisher PG. J Pediatr. 2018 Apr;195:2-3. doi: 10.1016/j.jpeds.2018.02.017. No abstract available. PMID:  29576177. Similar articles</vt:lpstr>
      <vt:lpstr>Slide 31</vt:lpstr>
      <vt:lpstr>Slide 32</vt:lpstr>
      <vt:lpstr>The relationship between ventricular size at 1 month and outcome at 2 years in infants less than 30 weeks' gestation.Fox LM, Choo P, Rogerson SR, Spittle AJ, Anderson PJ, Doyle L, Cheong JL. Arch Dis Child Fetal Neonatal Ed. 2014 May;99(3):F209-14. doi: 10.1136/archdischild-2013-304374. Epub 2014 Jan 9. PMID: 24406677.Similar articles</vt:lpstr>
      <vt:lpstr>Slide 34</vt:lpstr>
      <vt:lpstr>Slide 35</vt:lpstr>
      <vt:lpstr>Slide 36</vt:lpstr>
      <vt:lpstr>Slide 37</vt:lpstr>
      <vt:lpstr>Slide 38</vt:lpstr>
      <vt:lpstr>SIGNIFICADO PERINATAL DAS DILATAÇÕES VENTRICULARES CEREBRAIS</vt:lpstr>
      <vt:lpstr>Slide 40</vt:lpstr>
      <vt:lpstr>Slide 41</vt:lpstr>
      <vt:lpstr>Slide 42</vt:lpstr>
      <vt:lpstr>Slide 43</vt:lpstr>
      <vt:lpstr>Slide 44</vt:lpstr>
      <vt:lpstr>Slide 45</vt:lpstr>
      <vt:lpstr>Slide 46</vt:lpstr>
      <vt:lpstr> Relationship between enlargement of the lateral ventricle and periventricular leukomalacia in infants. Kato A, Ibara S, Maruyama Y, Terahara M.J Obstet Gynaecol Res. 2010 Oct;36(5):984-90.PMID:  21058436.Similar articles</vt:lpstr>
      <vt:lpstr>Slide 48</vt:lpstr>
      <vt:lpstr>Slide 49</vt:lpstr>
      <vt:lpstr>O significado da hiperecogenicidade periventricular (à luz da ressonância magnética e do neurodesenvolvimento)</vt:lpstr>
      <vt:lpstr>Slide 51</vt:lpstr>
      <vt:lpstr>Em resumo...</vt:lpstr>
      <vt:lpstr>Slide 53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Juliana Esper</dc:creator>
  <cp:lastModifiedBy>Paulo</cp:lastModifiedBy>
  <cp:revision>54</cp:revision>
  <dcterms:created xsi:type="dcterms:W3CDTF">2018-05-04T17:56:15Z</dcterms:created>
  <dcterms:modified xsi:type="dcterms:W3CDTF">2018-05-13T11:32:16Z</dcterms:modified>
</cp:coreProperties>
</file>