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89" r:id="rId4"/>
    <p:sldId id="290" r:id="rId5"/>
    <p:sldId id="263" r:id="rId6"/>
    <p:sldId id="261" r:id="rId7"/>
    <p:sldId id="262" r:id="rId8"/>
    <p:sldId id="291" r:id="rId9"/>
    <p:sldId id="292" r:id="rId10"/>
    <p:sldId id="264" r:id="rId11"/>
    <p:sldId id="265" r:id="rId12"/>
    <p:sldId id="266" r:id="rId13"/>
    <p:sldId id="293" r:id="rId14"/>
    <p:sldId id="294" r:id="rId15"/>
    <p:sldId id="267" r:id="rId16"/>
    <p:sldId id="269" r:id="rId17"/>
    <p:sldId id="272" r:id="rId18"/>
    <p:sldId id="270" r:id="rId19"/>
    <p:sldId id="271" r:id="rId20"/>
    <p:sldId id="274" r:id="rId21"/>
    <p:sldId id="296" r:id="rId22"/>
    <p:sldId id="275" r:id="rId23"/>
    <p:sldId id="297" r:id="rId24"/>
    <p:sldId id="299" r:id="rId25"/>
    <p:sldId id="300" r:id="rId26"/>
    <p:sldId id="298" r:id="rId27"/>
    <p:sldId id="301" r:id="rId28"/>
    <p:sldId id="276" r:id="rId29"/>
    <p:sldId id="277" r:id="rId30"/>
    <p:sldId id="302" r:id="rId31"/>
    <p:sldId id="303" r:id="rId32"/>
    <p:sldId id="279" r:id="rId33"/>
    <p:sldId id="304" r:id="rId34"/>
    <p:sldId id="305" r:id="rId35"/>
    <p:sldId id="306" r:id="rId36"/>
    <p:sldId id="308" r:id="rId37"/>
    <p:sldId id="307" r:id="rId38"/>
    <p:sldId id="288" r:id="rId39"/>
    <p:sldId id="309" r:id="rId40"/>
    <p:sldId id="285" r:id="rId41"/>
    <p:sldId id="287" r:id="rId42"/>
    <p:sldId id="286" r:id="rId43"/>
    <p:sldId id="310" r:id="rId44"/>
    <p:sldId id="311" r:id="rId45"/>
    <p:sldId id="312" r:id="rId46"/>
    <p:sldId id="313" r:id="rId47"/>
    <p:sldId id="314" r:id="rId4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FF0000"/>
    <a:srgbClr val="99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7" d="100"/>
          <a:sy n="87" d="100"/>
        </p:scale>
        <p:origin x="-638" y="-91"/>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en-U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a:p>
        </p:txBody>
      </p:sp>
      <p:sp>
        <p:nvSpPr>
          <p:cNvPr id="4" name="Espaço Reservado para Data 3"/>
          <p:cNvSpPr>
            <a:spLocks noGrp="1"/>
          </p:cNvSpPr>
          <p:nvPr>
            <p:ph type="dt" sz="half" idx="10"/>
          </p:nvPr>
        </p:nvSpPr>
        <p:spPr/>
        <p:txBody>
          <a:bodyPr/>
          <a:lstStyle>
            <a:lvl1pPr>
              <a:defRPr/>
            </a:lvl1pPr>
          </a:lstStyle>
          <a:p>
            <a:pPr>
              <a:defRPr/>
            </a:pPr>
            <a:fld id="{2D8CCA8D-6EF9-45A7-AC30-C26C1477A0C8}" type="datetimeFigureOut">
              <a:rPr lang="en-US"/>
              <a:pPr>
                <a:defRPr/>
              </a:pPr>
              <a:t>5/15/2018</a:t>
            </a:fld>
            <a:endParaRPr lang="en-US"/>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D737387E-13AD-49AE-A3BF-80D739861ACA}"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D0F51E84-8ECF-47E9-9CF7-F54F87782A2B}" type="datetimeFigureOut">
              <a:rPr lang="en-US"/>
              <a:pPr>
                <a:defRPr/>
              </a:pPr>
              <a:t>5/15/2018</a:t>
            </a:fld>
            <a:endParaRPr lang="en-US"/>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8B3BDCC0-7C9D-49BB-AACF-91609A19E0FC}"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en-US"/>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2C397B32-C4C7-4E93-88BD-F33B82BC46DA}" type="datetimeFigureOut">
              <a:rPr lang="en-US"/>
              <a:pPr>
                <a:defRPr/>
              </a:pPr>
              <a:t>5/15/2018</a:t>
            </a:fld>
            <a:endParaRPr lang="en-US"/>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9917B0EF-942B-4292-9C62-166B7B22DF6D}"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3"/>
          <p:cNvSpPr>
            <a:spLocks noGrp="1"/>
          </p:cNvSpPr>
          <p:nvPr>
            <p:ph type="dt" sz="half" idx="10"/>
          </p:nvPr>
        </p:nvSpPr>
        <p:spPr/>
        <p:txBody>
          <a:bodyPr/>
          <a:lstStyle>
            <a:lvl1pPr>
              <a:defRPr/>
            </a:lvl1pPr>
          </a:lstStyle>
          <a:p>
            <a:pPr>
              <a:defRPr/>
            </a:pPr>
            <a:fld id="{31DF6EEB-1972-49B3-AF41-AA08895A31B7}" type="datetimeFigureOut">
              <a:rPr lang="en-US"/>
              <a:pPr>
                <a:defRPr/>
              </a:pPr>
              <a:t>5/15/2018</a:t>
            </a:fld>
            <a:endParaRPr lang="en-US"/>
          </a:p>
        </p:txBody>
      </p:sp>
      <p:sp>
        <p:nvSpPr>
          <p:cNvPr id="6" name="Espaço Reservado para Rodapé 4"/>
          <p:cNvSpPr>
            <a:spLocks noGrp="1"/>
          </p:cNvSpPr>
          <p:nvPr>
            <p:ph type="ftr" sz="quarter" idx="11"/>
          </p:nvPr>
        </p:nvSpPr>
        <p:spPr/>
        <p:txBody>
          <a:bodyPr/>
          <a:lstStyle>
            <a:lvl1pPr>
              <a:defRPr/>
            </a:lvl1pPr>
          </a:lstStyle>
          <a:p>
            <a:pPr>
              <a:defRPr/>
            </a:pPr>
            <a:endParaRPr lang="en-US"/>
          </a:p>
        </p:txBody>
      </p:sp>
      <p:sp>
        <p:nvSpPr>
          <p:cNvPr id="7" name="Espaço Reservado para Número de Slide 5"/>
          <p:cNvSpPr>
            <a:spLocks noGrp="1"/>
          </p:cNvSpPr>
          <p:nvPr>
            <p:ph type="sldNum" sz="quarter" idx="12"/>
          </p:nvPr>
        </p:nvSpPr>
        <p:spPr/>
        <p:txBody>
          <a:bodyPr/>
          <a:lstStyle>
            <a:lvl1pPr>
              <a:defRPr/>
            </a:lvl1pPr>
          </a:lstStyle>
          <a:p>
            <a:pPr>
              <a:defRPr/>
            </a:pPr>
            <a:fld id="{343602ED-A778-4FC8-8534-9E6F6976D978}"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en-US"/>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p:txBody>
          <a:bodyPr/>
          <a:lstStyle>
            <a:lvl1pPr>
              <a:defRPr/>
            </a:lvl1pPr>
          </a:lstStyle>
          <a:p>
            <a:pPr>
              <a:defRPr/>
            </a:pPr>
            <a:fld id="{6914B5F7-D750-49DB-AB08-966B8A5BCF0A}" type="datetimeFigureOut">
              <a:rPr lang="en-US"/>
              <a:pPr>
                <a:defRPr/>
              </a:pPr>
              <a:t>5/15/2018</a:t>
            </a:fld>
            <a:endParaRPr lang="en-US"/>
          </a:p>
        </p:txBody>
      </p:sp>
      <p:sp>
        <p:nvSpPr>
          <p:cNvPr id="8" name="Espaço Reservado para Rodapé 4"/>
          <p:cNvSpPr>
            <a:spLocks noGrp="1"/>
          </p:cNvSpPr>
          <p:nvPr>
            <p:ph type="ftr" sz="quarter" idx="11"/>
          </p:nvPr>
        </p:nvSpPr>
        <p:spPr/>
        <p:txBody>
          <a:bodyPr/>
          <a:lstStyle>
            <a:lvl1pPr>
              <a:defRPr/>
            </a:lvl1pPr>
          </a:lstStyle>
          <a:p>
            <a:pPr>
              <a:defRPr/>
            </a:pPr>
            <a:endParaRPr lang="en-US"/>
          </a:p>
        </p:txBody>
      </p:sp>
      <p:sp>
        <p:nvSpPr>
          <p:cNvPr id="9" name="Espaço Reservado para Número de Slide 5"/>
          <p:cNvSpPr>
            <a:spLocks noGrp="1"/>
          </p:cNvSpPr>
          <p:nvPr>
            <p:ph type="sldNum" sz="quarter" idx="12"/>
          </p:nvPr>
        </p:nvSpPr>
        <p:spPr/>
        <p:txBody>
          <a:bodyPr/>
          <a:lstStyle>
            <a:lvl1pPr>
              <a:defRPr/>
            </a:lvl1pPr>
          </a:lstStyle>
          <a:p>
            <a:pPr>
              <a:defRPr/>
            </a:pPr>
            <a:fld id="{529EFE56-1259-4D4F-B630-6D523757FD69}"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Data 3"/>
          <p:cNvSpPr>
            <a:spLocks noGrp="1"/>
          </p:cNvSpPr>
          <p:nvPr>
            <p:ph type="dt" sz="half" idx="10"/>
          </p:nvPr>
        </p:nvSpPr>
        <p:spPr/>
        <p:txBody>
          <a:bodyPr/>
          <a:lstStyle>
            <a:lvl1pPr>
              <a:defRPr/>
            </a:lvl1pPr>
          </a:lstStyle>
          <a:p>
            <a:pPr>
              <a:defRPr/>
            </a:pPr>
            <a:fld id="{35B74965-62F2-49D5-AA22-369A49F6EA8A}" type="datetimeFigureOut">
              <a:rPr lang="en-US"/>
              <a:pPr>
                <a:defRPr/>
              </a:pPr>
              <a:t>5/15/2018</a:t>
            </a:fld>
            <a:endParaRPr lang="en-US"/>
          </a:p>
        </p:txBody>
      </p:sp>
      <p:sp>
        <p:nvSpPr>
          <p:cNvPr id="4" name="Espaço Reservado para Rodapé 4"/>
          <p:cNvSpPr>
            <a:spLocks noGrp="1"/>
          </p:cNvSpPr>
          <p:nvPr>
            <p:ph type="ftr" sz="quarter" idx="11"/>
          </p:nvPr>
        </p:nvSpPr>
        <p:spPr/>
        <p:txBody>
          <a:bodyPr/>
          <a:lstStyle>
            <a:lvl1pPr>
              <a:defRPr/>
            </a:lvl1pPr>
          </a:lstStyle>
          <a:p>
            <a:pPr>
              <a:defRPr/>
            </a:pPr>
            <a:endParaRPr lang="en-US"/>
          </a:p>
        </p:txBody>
      </p:sp>
      <p:sp>
        <p:nvSpPr>
          <p:cNvPr id="5" name="Espaço Reservado para Número de Slide 5"/>
          <p:cNvSpPr>
            <a:spLocks noGrp="1"/>
          </p:cNvSpPr>
          <p:nvPr>
            <p:ph type="sldNum" sz="quarter" idx="12"/>
          </p:nvPr>
        </p:nvSpPr>
        <p:spPr/>
        <p:txBody>
          <a:bodyPr/>
          <a:lstStyle>
            <a:lvl1pPr>
              <a:defRPr/>
            </a:lvl1pPr>
          </a:lstStyle>
          <a:p>
            <a:pPr>
              <a:defRPr/>
            </a:pPr>
            <a:fld id="{2A9243A7-C2CA-464B-BB30-3B75E0DD4AD1}"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F697DB75-D816-4E25-BB7F-D59A4052DF01}" type="datetimeFigureOut">
              <a:rPr lang="en-US"/>
              <a:pPr>
                <a:defRPr/>
              </a:pPr>
              <a:t>5/15/2018</a:t>
            </a:fld>
            <a:endParaRPr lang="en-US"/>
          </a:p>
        </p:txBody>
      </p:sp>
      <p:sp>
        <p:nvSpPr>
          <p:cNvPr id="3" name="Espaço Reservado para Rodapé 4"/>
          <p:cNvSpPr>
            <a:spLocks noGrp="1"/>
          </p:cNvSpPr>
          <p:nvPr>
            <p:ph type="ftr" sz="quarter" idx="11"/>
          </p:nvPr>
        </p:nvSpPr>
        <p:spPr/>
        <p:txBody>
          <a:bodyPr/>
          <a:lstStyle>
            <a:lvl1pPr>
              <a:defRPr/>
            </a:lvl1pPr>
          </a:lstStyle>
          <a:p>
            <a:pPr>
              <a:defRPr/>
            </a:pPr>
            <a:endParaRPr lang="en-US"/>
          </a:p>
        </p:txBody>
      </p:sp>
      <p:sp>
        <p:nvSpPr>
          <p:cNvPr id="4" name="Espaço Reservado para Número de Slide 5"/>
          <p:cNvSpPr>
            <a:spLocks noGrp="1"/>
          </p:cNvSpPr>
          <p:nvPr>
            <p:ph type="sldNum" sz="quarter" idx="12"/>
          </p:nvPr>
        </p:nvSpPr>
        <p:spPr/>
        <p:txBody>
          <a:bodyPr/>
          <a:lstStyle>
            <a:lvl1pPr>
              <a:defRPr/>
            </a:lvl1pPr>
          </a:lstStyle>
          <a:p>
            <a:pPr>
              <a:defRPr/>
            </a:pPr>
            <a:fld id="{53759E4B-473C-43D4-8964-9FF9806B2EFA}"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en-US"/>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72719444-70D4-44CE-AF01-EF5B965896D1}" type="datetimeFigureOut">
              <a:rPr lang="en-US"/>
              <a:pPr>
                <a:defRPr/>
              </a:pPr>
              <a:t>5/15/2018</a:t>
            </a:fld>
            <a:endParaRPr lang="en-US"/>
          </a:p>
        </p:txBody>
      </p:sp>
      <p:sp>
        <p:nvSpPr>
          <p:cNvPr id="6" name="Espaço Reservado para Rodapé 4"/>
          <p:cNvSpPr>
            <a:spLocks noGrp="1"/>
          </p:cNvSpPr>
          <p:nvPr>
            <p:ph type="ftr" sz="quarter" idx="11"/>
          </p:nvPr>
        </p:nvSpPr>
        <p:spPr/>
        <p:txBody>
          <a:bodyPr/>
          <a:lstStyle>
            <a:lvl1pPr>
              <a:defRPr/>
            </a:lvl1pPr>
          </a:lstStyle>
          <a:p>
            <a:pPr>
              <a:defRPr/>
            </a:pPr>
            <a:endParaRPr lang="en-US"/>
          </a:p>
        </p:txBody>
      </p:sp>
      <p:sp>
        <p:nvSpPr>
          <p:cNvPr id="7" name="Espaço Reservado para Número de Slide 5"/>
          <p:cNvSpPr>
            <a:spLocks noGrp="1"/>
          </p:cNvSpPr>
          <p:nvPr>
            <p:ph type="sldNum" sz="quarter" idx="12"/>
          </p:nvPr>
        </p:nvSpPr>
        <p:spPr/>
        <p:txBody>
          <a:bodyPr/>
          <a:lstStyle>
            <a:lvl1pPr>
              <a:defRPr/>
            </a:lvl1pPr>
          </a:lstStyle>
          <a:p>
            <a:pPr>
              <a:defRPr/>
            </a:pPr>
            <a:fld id="{C4584C22-EF1C-4583-A1EF-F2D263B8438C}"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en-US"/>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6D523C8E-ABD6-4D32-B8A1-B8EFF6946B1E}" type="datetimeFigureOut">
              <a:rPr lang="en-US"/>
              <a:pPr>
                <a:defRPr/>
              </a:pPr>
              <a:t>5/15/2018</a:t>
            </a:fld>
            <a:endParaRPr lang="en-US"/>
          </a:p>
        </p:txBody>
      </p:sp>
      <p:sp>
        <p:nvSpPr>
          <p:cNvPr id="6" name="Espaço Reservado para Rodapé 4"/>
          <p:cNvSpPr>
            <a:spLocks noGrp="1"/>
          </p:cNvSpPr>
          <p:nvPr>
            <p:ph type="ftr" sz="quarter" idx="11"/>
          </p:nvPr>
        </p:nvSpPr>
        <p:spPr/>
        <p:txBody>
          <a:bodyPr/>
          <a:lstStyle>
            <a:lvl1pPr>
              <a:defRPr/>
            </a:lvl1pPr>
          </a:lstStyle>
          <a:p>
            <a:pPr>
              <a:defRPr/>
            </a:pPr>
            <a:endParaRPr lang="en-US"/>
          </a:p>
        </p:txBody>
      </p:sp>
      <p:sp>
        <p:nvSpPr>
          <p:cNvPr id="7" name="Espaço Reservado para Número de Slide 5"/>
          <p:cNvSpPr>
            <a:spLocks noGrp="1"/>
          </p:cNvSpPr>
          <p:nvPr>
            <p:ph type="sldNum" sz="quarter" idx="12"/>
          </p:nvPr>
        </p:nvSpPr>
        <p:spPr/>
        <p:txBody>
          <a:bodyPr/>
          <a:lstStyle>
            <a:lvl1pPr>
              <a:defRPr/>
            </a:lvl1pPr>
          </a:lstStyle>
          <a:p>
            <a:pPr>
              <a:defRPr/>
            </a:pPr>
            <a:fld id="{8D986064-1ADD-49FC-82E6-1026DCC72A68}"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17DB7361-1650-4CA4-B755-2DB0665C142F}" type="datetimeFigureOut">
              <a:rPr lang="en-US"/>
              <a:pPr>
                <a:defRPr/>
              </a:pPr>
              <a:t>5/15/2018</a:t>
            </a:fld>
            <a:endParaRPr lang="en-US"/>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1CC64835-685E-4C49-A265-EF9FD830362F}"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70509263-D3FD-4D6D-9C09-386A09897A79}" type="datetimeFigureOut">
              <a:rPr lang="en-US"/>
              <a:pPr>
                <a:defRPr/>
              </a:pPr>
              <a:t>5/15/2018</a:t>
            </a:fld>
            <a:endParaRPr lang="en-US"/>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0B790F84-0995-4911-88CA-D2DAD95ACD40}"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45091D84-9537-4D2B-9D2D-BB45EFF6A9E6}" type="datetimeFigureOut">
              <a:rPr lang="en-US"/>
              <a:pPr>
                <a:defRPr/>
              </a:pPr>
              <a:t>5/15/2018</a:t>
            </a:fld>
            <a:endParaRPr lang="en-US"/>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D52E384F-773A-4BCB-ADEB-19174DAE1F88}"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29292538" TargetMode="External"/><Relationship Id="rId7" Type="http://schemas.openxmlformats.org/officeDocument/2006/relationships/image" Target="../media/image3.jpeg"/><Relationship Id="rId2" Type="http://schemas.openxmlformats.org/officeDocument/2006/relationships/hyperlink" Target="https://www.ncbi.nlm.nih.gov/pubmed/29292538"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hyperlink" Target="http://www.paulomargoto.com.br/"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ncbi.nlm.nih.gov/pubmed?linkname=pubmed_pubmed&amp;from_uid=24872339" TargetMode="External"/><Relationship Id="rId2" Type="http://schemas.openxmlformats.org/officeDocument/2006/relationships/hyperlink" Target="https://www.ncbi.nlm.nih.gov/pubmed/24872339"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paulomargotto.com.br/documentos/3907"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www.ncbi.nlm.nih.gov/pubmed?linkname=pubmed_pubmed&amp;from_uid=24331689" TargetMode="External"/><Relationship Id="rId2" Type="http://schemas.openxmlformats.org/officeDocument/2006/relationships/hyperlink" Target="https://www.ncbi.nlm.nih.gov/pubmed/24331689"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paulomargotto.com.br/documentos/14947"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3" y="1989138"/>
            <a:ext cx="7772400" cy="1470025"/>
          </a:xfrm>
        </p:spPr>
        <p:txBody>
          <a:bodyPr>
            <a:normAutofit/>
          </a:bodyPr>
          <a:lstStyle/>
          <a:p>
            <a:r>
              <a:rPr lang="pt-BR" sz="1400" smtClean="0">
                <a:hlinkClick r:id="rId2"/>
              </a:rPr>
              <a:t>Outcomes of standardised approach to metabolic bone disease of prematurity.</a:t>
            </a:r>
            <a:r>
              <a:rPr lang="pt-BR" sz="1400" smtClean="0"/>
              <a:t/>
            </a:r>
            <a:br>
              <a:rPr lang="pt-BR" sz="1400" smtClean="0"/>
            </a:br>
            <a:r>
              <a:rPr lang="pt-BR" sz="1400" smtClean="0"/>
              <a:t>Chin LK, Doan J, Teoh YS, Stewart A, Forrest P, Simm PJ.J Paediatr Child Health. 2018 Jan 2. doi: 10.1111/jpc.13813. [Epub ahead of print].PMID: 29292538.</a:t>
            </a:r>
            <a:r>
              <a:rPr lang="pt-BR" sz="1400" u="sng" smtClean="0">
                <a:hlinkClick r:id="rId3"/>
              </a:rPr>
              <a:t>Similar articles</a:t>
            </a:r>
            <a:endParaRPr lang="en-US" sz="1400" u="sng" smtClean="0"/>
          </a:p>
        </p:txBody>
      </p:sp>
      <p:sp>
        <p:nvSpPr>
          <p:cNvPr id="3" name="Subtítulo 2"/>
          <p:cNvSpPr>
            <a:spLocks noGrp="1"/>
          </p:cNvSpPr>
          <p:nvPr>
            <p:ph type="subTitle" idx="1"/>
          </p:nvPr>
        </p:nvSpPr>
        <p:spPr>
          <a:xfrm>
            <a:off x="1187450" y="3357563"/>
            <a:ext cx="6769100" cy="2305050"/>
          </a:xfrm>
        </p:spPr>
        <p:txBody>
          <a:bodyPr>
            <a:normAutofit/>
          </a:bodyPr>
          <a:lstStyle/>
          <a:p>
            <a:pPr>
              <a:lnSpc>
                <a:spcPct val="90000"/>
              </a:lnSpc>
            </a:pPr>
            <a:r>
              <a:rPr lang="en-US" sz="1800" dirty="0" err="1" smtClean="0">
                <a:solidFill>
                  <a:srgbClr val="898989"/>
                </a:solidFill>
              </a:rPr>
              <a:t>Artigo</a:t>
            </a:r>
            <a:r>
              <a:rPr lang="en-US" sz="1800" dirty="0" smtClean="0">
                <a:solidFill>
                  <a:srgbClr val="898989"/>
                </a:solidFill>
              </a:rPr>
              <a:t> </a:t>
            </a:r>
            <a:r>
              <a:rPr lang="en-US" sz="1800" dirty="0" err="1" smtClean="0">
                <a:solidFill>
                  <a:srgbClr val="898989"/>
                </a:solidFill>
              </a:rPr>
              <a:t>Apresentado</a:t>
            </a:r>
            <a:r>
              <a:rPr lang="en-US" sz="1800" dirty="0" smtClean="0">
                <a:solidFill>
                  <a:srgbClr val="898989"/>
                </a:solidFill>
              </a:rPr>
              <a:t> </a:t>
            </a:r>
            <a:r>
              <a:rPr lang="en-US" sz="1800" dirty="0" err="1" smtClean="0">
                <a:solidFill>
                  <a:srgbClr val="898989"/>
                </a:solidFill>
              </a:rPr>
              <a:t>na</a:t>
            </a:r>
            <a:r>
              <a:rPr lang="en-US" sz="1800" dirty="0" smtClean="0">
                <a:solidFill>
                  <a:srgbClr val="898989"/>
                </a:solidFill>
              </a:rPr>
              <a:t> </a:t>
            </a:r>
            <a:r>
              <a:rPr lang="en-US" sz="1800" dirty="0" err="1" smtClean="0">
                <a:solidFill>
                  <a:srgbClr val="898989"/>
                </a:solidFill>
              </a:rPr>
              <a:t>Residência</a:t>
            </a:r>
            <a:r>
              <a:rPr lang="en-US" sz="1800" dirty="0" smtClean="0">
                <a:solidFill>
                  <a:srgbClr val="898989"/>
                </a:solidFill>
              </a:rPr>
              <a:t> de Neonatologia do HMIB/SES/DF </a:t>
            </a:r>
            <a:r>
              <a:rPr lang="en-US" sz="1800" dirty="0" err="1" smtClean="0">
                <a:solidFill>
                  <a:srgbClr val="898989"/>
                </a:solidFill>
              </a:rPr>
              <a:t>pelo</a:t>
            </a:r>
            <a:r>
              <a:rPr lang="en-US" sz="1800" smtClean="0">
                <a:solidFill>
                  <a:srgbClr val="898989"/>
                </a:solidFill>
              </a:rPr>
              <a:t> Dr.  </a:t>
            </a:r>
            <a:r>
              <a:rPr lang="en-US" sz="1800" dirty="0" smtClean="0">
                <a:solidFill>
                  <a:srgbClr val="898989"/>
                </a:solidFill>
              </a:rPr>
              <a:t>Luis Henrique Jorge e Costa (R2 </a:t>
            </a:r>
            <a:r>
              <a:rPr lang="en-US" sz="1800" dirty="0" err="1" smtClean="0">
                <a:solidFill>
                  <a:srgbClr val="898989"/>
                </a:solidFill>
              </a:rPr>
              <a:t>em</a:t>
            </a:r>
            <a:r>
              <a:rPr lang="en-US" sz="1800" dirty="0" smtClean="0">
                <a:solidFill>
                  <a:srgbClr val="898989"/>
                </a:solidFill>
              </a:rPr>
              <a:t> </a:t>
            </a:r>
            <a:r>
              <a:rPr lang="en-US" sz="1800" dirty="0" err="1" smtClean="0">
                <a:solidFill>
                  <a:srgbClr val="898989"/>
                </a:solidFill>
              </a:rPr>
              <a:t>Pediatria</a:t>
            </a:r>
            <a:r>
              <a:rPr lang="en-US" sz="1800" dirty="0" smtClean="0">
                <a:solidFill>
                  <a:srgbClr val="898989"/>
                </a:solidFill>
              </a:rPr>
              <a:t>)</a:t>
            </a:r>
          </a:p>
          <a:p>
            <a:pPr>
              <a:lnSpc>
                <a:spcPct val="90000"/>
              </a:lnSpc>
            </a:pPr>
            <a:r>
              <a:rPr lang="en-US" sz="1800" dirty="0" err="1" smtClean="0">
                <a:solidFill>
                  <a:srgbClr val="898989"/>
                </a:solidFill>
              </a:rPr>
              <a:t>Coordenação:Evelyn</a:t>
            </a:r>
            <a:r>
              <a:rPr lang="en-US" sz="1800" dirty="0" smtClean="0">
                <a:solidFill>
                  <a:srgbClr val="898989"/>
                </a:solidFill>
              </a:rPr>
              <a:t> </a:t>
            </a:r>
            <a:r>
              <a:rPr lang="en-US" sz="1800" dirty="0" err="1" smtClean="0">
                <a:solidFill>
                  <a:srgbClr val="898989"/>
                </a:solidFill>
              </a:rPr>
              <a:t>Mirela</a:t>
            </a:r>
            <a:endParaRPr lang="en-US" sz="1800" dirty="0" smtClean="0">
              <a:solidFill>
                <a:srgbClr val="898989"/>
              </a:solidFill>
            </a:endParaRPr>
          </a:p>
          <a:p>
            <a:pPr>
              <a:lnSpc>
                <a:spcPct val="90000"/>
              </a:lnSpc>
            </a:pPr>
            <a:r>
              <a:rPr lang="en-US" sz="1800" dirty="0" smtClean="0">
                <a:solidFill>
                  <a:srgbClr val="898989"/>
                </a:solidFill>
                <a:hlinkClick r:id="rId4"/>
              </a:rPr>
              <a:t>www.paulomargoto.com.br</a:t>
            </a:r>
            <a:endParaRPr lang="en-US" sz="1800" dirty="0" smtClean="0">
              <a:solidFill>
                <a:srgbClr val="898989"/>
              </a:solidFill>
            </a:endParaRPr>
          </a:p>
          <a:p>
            <a:pPr>
              <a:lnSpc>
                <a:spcPct val="90000"/>
              </a:lnSpc>
            </a:pPr>
            <a:r>
              <a:rPr lang="en-US" sz="1800" dirty="0" smtClean="0">
                <a:solidFill>
                  <a:srgbClr val="898989"/>
                </a:solidFill>
              </a:rPr>
              <a:t>Brasília, 12 de </a:t>
            </a:r>
            <a:r>
              <a:rPr lang="en-US" sz="1800" dirty="0" err="1" smtClean="0">
                <a:solidFill>
                  <a:srgbClr val="898989"/>
                </a:solidFill>
              </a:rPr>
              <a:t>maio</a:t>
            </a:r>
            <a:r>
              <a:rPr lang="en-US" sz="1800" dirty="0" smtClean="0">
                <a:solidFill>
                  <a:srgbClr val="898989"/>
                </a:solidFill>
              </a:rPr>
              <a:t> de 2018</a:t>
            </a:r>
          </a:p>
        </p:txBody>
      </p:sp>
      <p:sp>
        <p:nvSpPr>
          <p:cNvPr id="2052" name="CaixaDeTexto 3"/>
          <p:cNvSpPr txBox="1">
            <a:spLocks noChangeArrowheads="1"/>
          </p:cNvSpPr>
          <p:nvPr/>
        </p:nvSpPr>
        <p:spPr bwMode="auto">
          <a:xfrm>
            <a:off x="900113" y="981075"/>
            <a:ext cx="7086600" cy="1373188"/>
          </a:xfrm>
          <a:prstGeom prst="rect">
            <a:avLst/>
          </a:prstGeom>
          <a:noFill/>
          <a:ln w="9525">
            <a:noFill/>
            <a:miter lim="800000"/>
            <a:headEnd/>
            <a:tailEnd/>
          </a:ln>
        </p:spPr>
        <p:txBody>
          <a:bodyPr>
            <a:spAutoFit/>
          </a:bodyPr>
          <a:lstStyle/>
          <a:p>
            <a:pPr algn="ctr"/>
            <a:r>
              <a:rPr lang="pt-BR" sz="2800" b="1">
                <a:solidFill>
                  <a:schemeClr val="hlink"/>
                </a:solidFill>
              </a:rPr>
              <a:t>Resultados da abordagem padronizada da doença óssea metabólica de prematuridade</a:t>
            </a:r>
            <a:endParaRPr lang="en-US" sz="2800" b="1">
              <a:solidFill>
                <a:schemeClr val="hlink"/>
              </a:solidFill>
            </a:endParaRPr>
          </a:p>
        </p:txBody>
      </p:sp>
      <p:pic>
        <p:nvPicPr>
          <p:cNvPr id="2054" name="Picture 5"/>
          <p:cNvPicPr>
            <a:picLocks noChangeAspect="1" noChangeArrowheads="1"/>
          </p:cNvPicPr>
          <p:nvPr/>
        </p:nvPicPr>
        <p:blipFill>
          <a:blip r:embed="rId5">
            <a:lum bright="18000" contrast="18000"/>
          </a:blip>
          <a:srcRect/>
          <a:stretch>
            <a:fillRect/>
          </a:stretch>
        </p:blipFill>
        <p:spPr bwMode="auto">
          <a:xfrm>
            <a:off x="179388" y="0"/>
            <a:ext cx="8412162" cy="1014413"/>
          </a:xfrm>
          <a:prstGeom prst="rect">
            <a:avLst/>
          </a:prstGeom>
          <a:noFill/>
          <a:ln w="9525">
            <a:noFill/>
            <a:miter lim="800000"/>
            <a:headEnd/>
            <a:tailEnd/>
          </a:ln>
        </p:spPr>
      </p:pic>
      <p:pic>
        <p:nvPicPr>
          <p:cNvPr id="2055" name="Picture 7" descr="Imagem3"/>
          <p:cNvPicPr>
            <a:picLocks noChangeAspect="1" noChangeArrowheads="1"/>
          </p:cNvPicPr>
          <p:nvPr/>
        </p:nvPicPr>
        <p:blipFill>
          <a:blip r:embed="rId6"/>
          <a:srcRect/>
          <a:stretch>
            <a:fillRect/>
          </a:stretch>
        </p:blipFill>
        <p:spPr bwMode="auto">
          <a:xfrm>
            <a:off x="6875463" y="5229225"/>
            <a:ext cx="2268537" cy="1368425"/>
          </a:xfrm>
          <a:prstGeom prst="rect">
            <a:avLst/>
          </a:prstGeom>
          <a:noFill/>
          <a:ln w="28575">
            <a:solidFill>
              <a:schemeClr val="hlink"/>
            </a:solidFill>
            <a:miter lim="800000"/>
            <a:headEnd/>
            <a:tailEnd/>
          </a:ln>
        </p:spPr>
      </p:pic>
      <p:pic>
        <p:nvPicPr>
          <p:cNvPr id="2056" name="Picture 7" descr="1111111"/>
          <p:cNvPicPr>
            <a:picLocks noChangeAspect="1" noChangeArrowheads="1"/>
          </p:cNvPicPr>
          <p:nvPr/>
        </p:nvPicPr>
        <p:blipFill>
          <a:blip r:embed="rId7"/>
          <a:srcRect/>
          <a:stretch>
            <a:fillRect/>
          </a:stretch>
        </p:blipFill>
        <p:spPr bwMode="auto">
          <a:xfrm>
            <a:off x="0" y="5229225"/>
            <a:ext cx="6911975" cy="1363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ítulo 1"/>
          <p:cNvSpPr>
            <a:spLocks noGrp="1"/>
          </p:cNvSpPr>
          <p:nvPr>
            <p:ph type="title"/>
          </p:nvPr>
        </p:nvSpPr>
        <p:spPr/>
        <p:txBody>
          <a:bodyPr/>
          <a:lstStyle/>
          <a:p>
            <a:r>
              <a:rPr lang="pt-BR" smtClean="0">
                <a:solidFill>
                  <a:schemeClr val="hlink"/>
                </a:solidFill>
              </a:rPr>
              <a:t>Doença Metabólica Óssea</a:t>
            </a:r>
            <a:endParaRPr lang="en-US" smtClean="0">
              <a:solidFill>
                <a:schemeClr val="hlink"/>
              </a:solidFill>
            </a:endParaRPr>
          </a:p>
        </p:txBody>
      </p:sp>
      <p:sp>
        <p:nvSpPr>
          <p:cNvPr id="3" name="Espaço Reservado para Conteúdo 2"/>
          <p:cNvSpPr>
            <a:spLocks noGrp="1"/>
          </p:cNvSpPr>
          <p:nvPr>
            <p:ph idx="1"/>
          </p:nvPr>
        </p:nvSpPr>
        <p:spPr>
          <a:xfrm>
            <a:off x="323850" y="3860800"/>
            <a:ext cx="8229600" cy="2087563"/>
          </a:xfrm>
          <a:solidFill>
            <a:srgbClr val="99CCFF"/>
          </a:solidFill>
          <a:ln w="38100">
            <a:solidFill>
              <a:srgbClr val="FF33CC"/>
            </a:solidFill>
          </a:ln>
        </p:spPr>
        <p:txBody>
          <a:bodyPr/>
          <a:lstStyle/>
          <a:p>
            <a:pPr algn="ctr">
              <a:lnSpc>
                <a:spcPct val="90000"/>
              </a:lnSpc>
              <a:buFont typeface="Arial" pitchFamily="34" charset="0"/>
              <a:buNone/>
            </a:pPr>
            <a:r>
              <a:rPr lang="pt-BR" sz="1600" b="1" smtClean="0">
                <a:solidFill>
                  <a:schemeClr val="hlink"/>
                </a:solidFill>
              </a:rPr>
              <a:t>O que se sabe sobre o assunto</a:t>
            </a:r>
            <a:r>
              <a:rPr lang="pt-BR" sz="1600" smtClean="0"/>
              <a:t>:</a:t>
            </a:r>
          </a:p>
          <a:p>
            <a:pPr lvl="1">
              <a:lnSpc>
                <a:spcPct val="90000"/>
              </a:lnSpc>
            </a:pPr>
            <a:r>
              <a:rPr lang="pt-BR" sz="1600" smtClean="0"/>
              <a:t>A Doença Metabólica Óssea (DMO) é uma comorbidade importante nos prematuros, que cada vez sobrevivem mais.</a:t>
            </a:r>
          </a:p>
          <a:p>
            <a:pPr lvl="1">
              <a:lnSpc>
                <a:spcPct val="90000"/>
              </a:lnSpc>
            </a:pPr>
            <a:r>
              <a:rPr lang="pt-BR" sz="1600" smtClean="0"/>
              <a:t>As condutas atuais são fundamentadas em princípios fisiopatológicos e experiência de profissionais. Faltam consensos baseados em evidências. </a:t>
            </a:r>
          </a:p>
          <a:p>
            <a:pPr lvl="1">
              <a:lnSpc>
                <a:spcPct val="90000"/>
              </a:lnSpc>
            </a:pPr>
            <a:r>
              <a:rPr lang="pt-BR" sz="1600" smtClean="0"/>
              <a:t>Prevenir a DMO é importante para evitar complicações de curto prazo. Existem poucos dados quanto a desfechos tardios. </a:t>
            </a:r>
          </a:p>
          <a:p>
            <a:pPr lvl="1">
              <a:lnSpc>
                <a:spcPct val="90000"/>
              </a:lnSpc>
            </a:pPr>
            <a:endParaRPr lang="en-US" sz="1600" smtClean="0"/>
          </a:p>
        </p:txBody>
      </p:sp>
      <p:pic>
        <p:nvPicPr>
          <p:cNvPr id="3077" name="Picture 5"/>
          <p:cNvPicPr>
            <a:picLocks noChangeAspect="1" noChangeArrowheads="1"/>
          </p:cNvPicPr>
          <p:nvPr/>
        </p:nvPicPr>
        <p:blipFill>
          <a:blip r:embed="rId2"/>
          <a:srcRect/>
          <a:stretch>
            <a:fillRect/>
          </a:stretch>
        </p:blipFill>
        <p:spPr bwMode="auto">
          <a:xfrm>
            <a:off x="1763713" y="1196975"/>
            <a:ext cx="5624512" cy="25908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p:txBody>
          <a:bodyPr/>
          <a:lstStyle/>
          <a:p>
            <a:r>
              <a:rPr lang="pt-BR" smtClean="0">
                <a:solidFill>
                  <a:schemeClr val="hlink"/>
                </a:solidFill>
              </a:rPr>
              <a:t>Introdução</a:t>
            </a:r>
          </a:p>
        </p:txBody>
      </p:sp>
      <p:sp>
        <p:nvSpPr>
          <p:cNvPr id="44035" name="Rectangle 3"/>
          <p:cNvSpPr>
            <a:spLocks noGrp="1"/>
          </p:cNvSpPr>
          <p:nvPr>
            <p:ph type="body" idx="1"/>
          </p:nvPr>
        </p:nvSpPr>
        <p:spPr/>
        <p:txBody>
          <a:bodyPr/>
          <a:lstStyle/>
          <a:p>
            <a:pPr>
              <a:lnSpc>
                <a:spcPct val="90000"/>
              </a:lnSpc>
            </a:pPr>
            <a:r>
              <a:rPr lang="pt-BR" sz="2400" smtClean="0"/>
              <a:t>Com a melhora da sobrevida de neonatos prematuros após avanços na terapia intensiva neonatal, o impacto da DMO da prematuridade tem sido mais evidente.</a:t>
            </a:r>
            <a:r>
              <a:rPr lang="pt-BR" sz="2400" baseline="30000" smtClean="0"/>
              <a:t>1</a:t>
            </a:r>
          </a:p>
          <a:p>
            <a:pPr>
              <a:lnSpc>
                <a:spcPct val="90000"/>
              </a:lnSpc>
            </a:pPr>
            <a:r>
              <a:rPr lang="pt-BR" sz="2400" smtClean="0"/>
              <a:t>Apesar do amplo reconhecimento desta questão, não há abordagem unificada para o diagnóstico, gestão e tratamento a DMO.</a:t>
            </a:r>
            <a:r>
              <a:rPr lang="pt-BR" sz="2400" baseline="30000" smtClean="0"/>
              <a:t>2-5</a:t>
            </a:r>
          </a:p>
          <a:p>
            <a:pPr>
              <a:lnSpc>
                <a:spcPct val="90000"/>
              </a:lnSpc>
            </a:pPr>
            <a:r>
              <a:rPr lang="pt-BR" sz="2400" smtClean="0"/>
              <a:t>Resultados a longo prazo para DMO também estão ausentes nestes recém-nascidos pré-termo que estão em risco de múltiplas comorbidades.</a:t>
            </a:r>
          </a:p>
          <a:p>
            <a:pPr>
              <a:lnSpc>
                <a:spcPct val="90000"/>
              </a:lnSpc>
            </a:pPr>
            <a:r>
              <a:rPr lang="pt-BR" sz="2400" smtClean="0"/>
              <a:t>As práticas atuais são baseadas principalmente nos primeiros princípios combinados com a experiência e perícia de neonatologistas locais e endocrinologistas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p:nvPr>
        </p:nvSpPr>
        <p:spPr/>
        <p:txBody>
          <a:bodyPr/>
          <a:lstStyle/>
          <a:p>
            <a:r>
              <a:rPr lang="pt-BR" smtClean="0">
                <a:solidFill>
                  <a:schemeClr val="hlink"/>
                </a:solidFill>
              </a:rPr>
              <a:t>Introdução</a:t>
            </a:r>
          </a:p>
        </p:txBody>
      </p:sp>
      <p:sp>
        <p:nvSpPr>
          <p:cNvPr id="45059" name="Rectangle 3"/>
          <p:cNvSpPr>
            <a:spLocks noGrp="1"/>
          </p:cNvSpPr>
          <p:nvPr>
            <p:ph type="body" idx="1"/>
          </p:nvPr>
        </p:nvSpPr>
        <p:spPr>
          <a:xfrm>
            <a:off x="457200" y="1600200"/>
            <a:ext cx="8578850" cy="4525963"/>
          </a:xfrm>
        </p:spPr>
        <p:txBody>
          <a:bodyPr/>
          <a:lstStyle/>
          <a:p>
            <a:r>
              <a:rPr lang="pt-BR" sz="2800" smtClean="0"/>
              <a:t>DMO, osteopenia da prematuridade e raquitismo da prematuridade foram usados de forma intercambiável na literatura para descrever condição em que os prematuros apresentam baixo conteúdo mineral ósseo (CMO). </a:t>
            </a:r>
          </a:p>
          <a:p>
            <a:r>
              <a:rPr lang="pt-BR" sz="2800" smtClean="0"/>
              <a:t>O diagnóstico é ainda apoiado por exames bioquímicos evidência de hipofosfatemia, hiperfosfatasia secundária ao hiperparatireoidismo e evidência radiológica de raquitismo e / ou fratura por fragilidade.</a:t>
            </a:r>
            <a:r>
              <a:rPr lang="pt-BR" sz="2800" baseline="30000" smtClean="0"/>
              <a:t>6–8</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r>
              <a:rPr lang="pt-BR" smtClean="0"/>
              <a:t>Introdução</a:t>
            </a:r>
            <a:endParaRPr lang="en-US" smtClean="0"/>
          </a:p>
        </p:txBody>
      </p:sp>
      <p:sp>
        <p:nvSpPr>
          <p:cNvPr id="3" name="Espaço Reservado para Conteúdo 2"/>
          <p:cNvSpPr>
            <a:spLocks noGrp="1"/>
          </p:cNvSpPr>
          <p:nvPr>
            <p:ph idx="1"/>
          </p:nvPr>
        </p:nvSpPr>
        <p:spPr/>
        <p:txBody>
          <a:bodyPr>
            <a:normAutofit lnSpcReduction="10000"/>
          </a:bodyPr>
          <a:lstStyle/>
          <a:p>
            <a:r>
              <a:rPr lang="pt-BR" sz="2800" smtClean="0"/>
              <a:t>Prematuros estão significativamente em risco de deficiências nutricionais, uma vez que </a:t>
            </a:r>
            <a:r>
              <a:rPr lang="pt-BR" sz="2800" smtClean="0">
                <a:solidFill>
                  <a:schemeClr val="hlink"/>
                </a:solidFill>
              </a:rPr>
              <a:t>o acréscimo  máximo  de minerais ocorre no terceiro trimestre</a:t>
            </a:r>
            <a:r>
              <a:rPr lang="pt-BR" sz="2800" smtClean="0"/>
              <a:t> e as dificuldades em reproduzir o que é fornecido </a:t>
            </a:r>
            <a:r>
              <a:rPr lang="pt-BR" sz="2800" i="1" smtClean="0"/>
              <a:t>in utero</a:t>
            </a:r>
            <a:r>
              <a:rPr lang="pt-BR" sz="2800" smtClean="0"/>
              <a:t> via nutrição parenteral e enteral.</a:t>
            </a:r>
            <a:r>
              <a:rPr lang="pt-BR" sz="2800" baseline="30000" smtClean="0"/>
              <a:t>1,2</a:t>
            </a:r>
          </a:p>
          <a:p>
            <a:r>
              <a:rPr lang="pt-BR" sz="2800" smtClean="0"/>
              <a:t>Além disso, insuficiências placentárias insuficiências têm sido associadas ao aumento do raquitismo neonatal.</a:t>
            </a:r>
            <a:r>
              <a:rPr lang="pt-BR" sz="2800" baseline="30000" smtClean="0"/>
              <a:t>7</a:t>
            </a:r>
            <a:r>
              <a:rPr lang="pt-BR" sz="2800" smtClean="0"/>
              <a:t> </a:t>
            </a:r>
          </a:p>
          <a:p>
            <a:r>
              <a:rPr lang="pt-BR" sz="2800" smtClean="0"/>
              <a:t>Múltiplos fatores pós-natais agravam ainda mais essa condição,resumido na Tabela 1.</a:t>
            </a:r>
            <a:r>
              <a:rPr lang="pt-BR" sz="2800" baseline="30000" smtClean="0"/>
              <a:t>3.4,7</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2"/>
          <p:cNvPicPr>
            <a:picLocks noChangeAspect="1" noChangeArrowheads="1"/>
          </p:cNvPicPr>
          <p:nvPr/>
        </p:nvPicPr>
        <p:blipFill>
          <a:blip r:embed="rId2"/>
          <a:srcRect/>
          <a:stretch>
            <a:fillRect/>
          </a:stretch>
        </p:blipFill>
        <p:spPr bwMode="auto">
          <a:xfrm>
            <a:off x="0" y="1412875"/>
            <a:ext cx="9159875" cy="3371850"/>
          </a:xfrm>
          <a:prstGeom prst="rect">
            <a:avLst/>
          </a:prstGeom>
          <a:noFill/>
          <a:ln w="28575">
            <a:solidFill>
              <a:schemeClr val="folHlink"/>
            </a:solid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468313" y="260350"/>
            <a:ext cx="8229600" cy="1143000"/>
          </a:xfrm>
        </p:spPr>
        <p:txBody>
          <a:bodyPr/>
          <a:lstStyle/>
          <a:p>
            <a:r>
              <a:rPr lang="pt-BR" smtClean="0"/>
              <a:t>Introdução</a:t>
            </a:r>
            <a:endParaRPr lang="en-US" smtClean="0"/>
          </a:p>
        </p:txBody>
      </p:sp>
      <p:sp>
        <p:nvSpPr>
          <p:cNvPr id="3" name="Espaço Reservado para Conteúdo 2"/>
          <p:cNvSpPr>
            <a:spLocks noGrp="1"/>
          </p:cNvSpPr>
          <p:nvPr>
            <p:ph idx="1"/>
          </p:nvPr>
        </p:nvSpPr>
        <p:spPr/>
        <p:txBody>
          <a:bodyPr>
            <a:normAutofit/>
          </a:bodyPr>
          <a:lstStyle/>
          <a:p>
            <a:r>
              <a:rPr lang="pt-BR" sz="2400" smtClean="0"/>
              <a:t>A DMO geralmente </a:t>
            </a:r>
            <a:r>
              <a:rPr lang="pt-BR" sz="2400" smtClean="0">
                <a:solidFill>
                  <a:schemeClr val="hlink"/>
                </a:solidFill>
              </a:rPr>
              <a:t>ocorre de 6 a 16 semanas após o nascimento</a:t>
            </a:r>
            <a:r>
              <a:rPr lang="pt-BR" sz="2400" smtClean="0"/>
              <a:t> e pode ser clinicamente não detectada até ocorrer desmineralização grave.</a:t>
            </a:r>
            <a:r>
              <a:rPr lang="pt-BR" sz="2400" baseline="30000" smtClean="0"/>
              <a:t>7,8 </a:t>
            </a:r>
          </a:p>
          <a:p>
            <a:r>
              <a:rPr lang="pt-BR" sz="2400" smtClean="0"/>
              <a:t>As </a:t>
            </a:r>
            <a:r>
              <a:rPr lang="pt-BR" sz="2400" smtClean="0">
                <a:solidFill>
                  <a:srgbClr val="FF0000"/>
                </a:solidFill>
              </a:rPr>
              <a:t>complicações da DMO</a:t>
            </a:r>
            <a:r>
              <a:rPr lang="pt-BR" sz="2400" smtClean="0"/>
              <a:t> incluem aumento do risco de fraturas, </a:t>
            </a:r>
            <a:r>
              <a:rPr lang="pt-BR" sz="2400" smtClean="0">
                <a:solidFill>
                  <a:srgbClr val="FF0000"/>
                </a:solidFill>
              </a:rPr>
              <a:t>comprometimento da função respiratória</a:t>
            </a:r>
            <a:r>
              <a:rPr lang="pt-BR" sz="2400" smtClean="0"/>
              <a:t> e </a:t>
            </a:r>
            <a:r>
              <a:rPr lang="pt-BR" sz="2400" smtClean="0">
                <a:solidFill>
                  <a:srgbClr val="FF0000"/>
                </a:solidFill>
              </a:rPr>
              <a:t>miopia da prematuridade.</a:t>
            </a:r>
            <a:r>
              <a:rPr lang="pt-BR" sz="2400" baseline="30000" smtClean="0"/>
              <a:t>4,9</a:t>
            </a:r>
            <a:r>
              <a:rPr lang="pt-BR" sz="2400" smtClean="0">
                <a:solidFill>
                  <a:schemeClr val="accent2"/>
                </a:solidFill>
              </a:rPr>
              <a:t> </a:t>
            </a:r>
          </a:p>
          <a:p>
            <a:r>
              <a:rPr lang="pt-BR" sz="2400" smtClean="0"/>
              <a:t>A incidência prévia de fraturas de ossos longos e costelas no recém-nascido pode ocorrer  entre 10 e 32%, embora as taxas atuais pareçam substancialmente inferiores.</a:t>
            </a:r>
            <a:r>
              <a:rPr lang="pt-BR" sz="2400" baseline="30000" smtClean="0"/>
              <a:t>5</a:t>
            </a:r>
            <a:endParaRPr lang="en-US" sz="2400" baseline="300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p:txBody>
          <a:bodyPr/>
          <a:lstStyle/>
          <a:p>
            <a:r>
              <a:rPr lang="pt-BR" smtClean="0">
                <a:solidFill>
                  <a:schemeClr val="hlink"/>
                </a:solidFill>
              </a:rPr>
              <a:t>Introdução</a:t>
            </a:r>
          </a:p>
        </p:txBody>
      </p:sp>
      <p:sp>
        <p:nvSpPr>
          <p:cNvPr id="46083" name="Rectangle 3"/>
          <p:cNvSpPr>
            <a:spLocks noGrp="1"/>
          </p:cNvSpPr>
          <p:nvPr>
            <p:ph type="body" idx="1"/>
          </p:nvPr>
        </p:nvSpPr>
        <p:spPr/>
        <p:txBody>
          <a:bodyPr/>
          <a:lstStyle/>
          <a:p>
            <a:pPr>
              <a:lnSpc>
                <a:spcPct val="80000"/>
              </a:lnSpc>
            </a:pPr>
            <a:r>
              <a:rPr lang="pt-BR" sz="2400" smtClean="0"/>
              <a:t>Dados de desfecho de curto prazo sugerem que a DMO é um transtorno autolimitado, com rápida recuperação ocorrendo entre </a:t>
            </a:r>
            <a:r>
              <a:rPr lang="pt-BR" sz="2400" smtClean="0">
                <a:solidFill>
                  <a:schemeClr val="hlink"/>
                </a:solidFill>
              </a:rPr>
              <a:t>oito e 16 semanas</a:t>
            </a:r>
            <a:r>
              <a:rPr lang="pt-BR" sz="2400" smtClean="0"/>
              <a:t>  de idade.</a:t>
            </a:r>
            <a:r>
              <a:rPr lang="pt-BR" sz="2400" baseline="30000" smtClean="0"/>
              <a:t>6</a:t>
            </a:r>
            <a:r>
              <a:rPr lang="pt-BR" sz="2400" smtClean="0"/>
              <a:t> </a:t>
            </a:r>
          </a:p>
          <a:p>
            <a:pPr>
              <a:lnSpc>
                <a:spcPct val="80000"/>
              </a:lnSpc>
            </a:pPr>
            <a:r>
              <a:rPr lang="pt-BR" sz="2400" smtClean="0"/>
              <a:t>Essa recuperação continua e resulta em massa óssea proporcional ao tamanho corporal na infância.</a:t>
            </a:r>
            <a:r>
              <a:rPr lang="pt-BR" sz="2400" baseline="30000" smtClean="0"/>
              <a:t>10</a:t>
            </a:r>
            <a:r>
              <a:rPr lang="pt-BR" sz="2400" smtClean="0"/>
              <a:t> </a:t>
            </a:r>
          </a:p>
          <a:p>
            <a:pPr>
              <a:lnSpc>
                <a:spcPct val="80000"/>
              </a:lnSpc>
            </a:pPr>
            <a:r>
              <a:rPr lang="pt-BR" sz="2400" smtClean="0"/>
              <a:t>Este conhecimento advém do estudo de Quintal et al, </a:t>
            </a:r>
            <a:r>
              <a:rPr lang="pt-BR" sz="2400" baseline="30000" smtClean="0"/>
              <a:t>11</a:t>
            </a:r>
            <a:r>
              <a:rPr lang="pt-BR" sz="2400" smtClean="0"/>
              <a:t> no qual diferenças significativas foram observadas no início do estudo entre crianças prematuras e a termo para densidade mineral óssea, conteúdo mineral ósseo e massa corporal magra. </a:t>
            </a:r>
          </a:p>
          <a:p>
            <a:pPr>
              <a:lnSpc>
                <a:spcPct val="80000"/>
              </a:lnSpc>
            </a:pPr>
            <a:r>
              <a:rPr lang="pt-BR" sz="2400" smtClean="0"/>
              <a:t>No entanto, </a:t>
            </a:r>
            <a:r>
              <a:rPr lang="pt-BR" sz="2400" smtClean="0">
                <a:solidFill>
                  <a:schemeClr val="hlink"/>
                </a:solidFill>
              </a:rPr>
              <a:t>aos 6 meses de idade corrigida</a:t>
            </a:r>
            <a:r>
              <a:rPr lang="pt-BR" sz="2400" smtClean="0"/>
              <a:t>, a mineralização óssea acelerada em bebês prematuros resultou em valores semelhantes aos bebês nascidos a termo para DMO, CMO e massa corporal magra.</a:t>
            </a:r>
            <a:r>
              <a:rPr lang="pt-BR" sz="2400" baseline="30000" smtClean="0"/>
              <a:t>11</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p:txBody>
          <a:bodyPr/>
          <a:lstStyle/>
          <a:p>
            <a:r>
              <a:rPr lang="pt-BR" smtClean="0">
                <a:solidFill>
                  <a:schemeClr val="hlink"/>
                </a:solidFill>
              </a:rPr>
              <a:t>Introdução</a:t>
            </a:r>
          </a:p>
        </p:txBody>
      </p:sp>
      <p:sp>
        <p:nvSpPr>
          <p:cNvPr id="47107" name="Rectangle 3"/>
          <p:cNvSpPr>
            <a:spLocks noGrp="1"/>
          </p:cNvSpPr>
          <p:nvPr>
            <p:ph type="body" idx="1"/>
          </p:nvPr>
        </p:nvSpPr>
        <p:spPr/>
        <p:txBody>
          <a:bodyPr/>
          <a:lstStyle/>
          <a:p>
            <a:pPr>
              <a:lnSpc>
                <a:spcPct val="80000"/>
              </a:lnSpc>
            </a:pPr>
            <a:r>
              <a:rPr lang="pt-BR" sz="2400" smtClean="0"/>
              <a:t>Atualmente, falta um resultado a longo prazo da DMO, e a literatura mostra inconsistências entre os efeitos da DMO e saúde óssea futura.</a:t>
            </a:r>
            <a:r>
              <a:rPr lang="pt-BR" sz="2400" baseline="30000" smtClean="0"/>
              <a:t>1</a:t>
            </a:r>
            <a:r>
              <a:rPr lang="pt-BR" sz="2400" smtClean="0"/>
              <a:t> </a:t>
            </a:r>
          </a:p>
          <a:p>
            <a:pPr>
              <a:lnSpc>
                <a:spcPct val="80000"/>
              </a:lnSpc>
            </a:pPr>
            <a:r>
              <a:rPr lang="pt-BR" sz="2400" smtClean="0"/>
              <a:t>Alguns estudos sugerem que, uma vez que ajustada a altura para a idade, não há diferença no conteúdo mineral ósseo entre coortes pré-termo e a termo de crianças e jovens pré-púberes e jovens adultos. </a:t>
            </a:r>
            <a:r>
              <a:rPr lang="pt-BR" sz="2400" baseline="30000" smtClean="0"/>
              <a:t>9,12,13</a:t>
            </a:r>
            <a:r>
              <a:rPr lang="pt-BR" sz="2400" smtClean="0"/>
              <a:t>  </a:t>
            </a:r>
          </a:p>
          <a:p>
            <a:pPr>
              <a:lnSpc>
                <a:spcPct val="80000"/>
              </a:lnSpc>
            </a:pPr>
            <a:r>
              <a:rPr lang="pt-BR" sz="2400" smtClean="0"/>
              <a:t>Seria, no entanto, razoável especular que ex-prematuros podem não atingir um pico de massa óssea comparável a bebês ex-termo.</a:t>
            </a:r>
            <a:r>
              <a:rPr lang="pt-BR" sz="2400" baseline="30000" smtClean="0"/>
              <a:t>1</a:t>
            </a:r>
            <a:r>
              <a:rPr lang="pt-BR" sz="2400" smtClean="0"/>
              <a:t> </a:t>
            </a:r>
          </a:p>
          <a:p>
            <a:pPr>
              <a:lnSpc>
                <a:spcPct val="80000"/>
              </a:lnSpc>
            </a:pPr>
            <a:r>
              <a:rPr lang="pt-BR" sz="2400" smtClean="0"/>
              <a:t>Dada a falta de consenso baseado em evidências no manejo da DMO, o risco de aumento de fraturas mais tarde continua sendo uma preocupação, exigindo mais estudos.</a:t>
            </a:r>
            <a:r>
              <a:rPr lang="pt-BR" sz="2400" baseline="30000" smtClean="0"/>
              <a:t>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solidFill>
                  <a:schemeClr val="hlink"/>
                </a:solidFill>
              </a:rPr>
              <a:t>Objetivo</a:t>
            </a:r>
            <a:endParaRPr lang="en-US" smtClean="0">
              <a:solidFill>
                <a:schemeClr val="hlink"/>
              </a:solidFill>
            </a:endParaRPr>
          </a:p>
        </p:txBody>
      </p:sp>
      <p:sp>
        <p:nvSpPr>
          <p:cNvPr id="9219" name="Espaço Reservado para Conteúdo 2"/>
          <p:cNvSpPr>
            <a:spLocks noGrp="1"/>
          </p:cNvSpPr>
          <p:nvPr>
            <p:ph idx="1"/>
          </p:nvPr>
        </p:nvSpPr>
        <p:spPr>
          <a:xfrm>
            <a:off x="827088" y="1628775"/>
            <a:ext cx="7343775" cy="3240088"/>
          </a:xfrm>
          <a:ln w="57150">
            <a:solidFill>
              <a:schemeClr val="hlink"/>
            </a:solidFill>
          </a:ln>
        </p:spPr>
        <p:txBody>
          <a:bodyPr/>
          <a:lstStyle/>
          <a:p>
            <a:r>
              <a:rPr lang="pt-BR" smtClean="0"/>
              <a:t>Estudar a efetividade da suplementação mineral em pré-termos menores que 32 semanas. </a:t>
            </a:r>
          </a:p>
          <a:p>
            <a:r>
              <a:rPr lang="pt-BR" smtClean="0"/>
              <a:t>Investigação dos desfechos bioquímicos com base no protocolo de triagem para DMO da Monash Health.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107950" y="188913"/>
            <a:ext cx="8229600" cy="1143000"/>
          </a:xfrm>
        </p:spPr>
        <p:txBody>
          <a:bodyPr/>
          <a:lstStyle/>
          <a:p>
            <a:r>
              <a:rPr lang="pt-BR" smtClean="0">
                <a:solidFill>
                  <a:schemeClr val="hlink"/>
                </a:solidFill>
              </a:rPr>
              <a:t>Métodos</a:t>
            </a:r>
            <a:endParaRPr lang="en-US" smtClean="0">
              <a:solidFill>
                <a:schemeClr val="hlink"/>
              </a:solidFill>
            </a:endParaRPr>
          </a:p>
        </p:txBody>
      </p:sp>
      <p:sp>
        <p:nvSpPr>
          <p:cNvPr id="3" name="Espaço Reservado para Conteúdo 2"/>
          <p:cNvSpPr>
            <a:spLocks noGrp="1"/>
          </p:cNvSpPr>
          <p:nvPr>
            <p:ph idx="1"/>
          </p:nvPr>
        </p:nvSpPr>
        <p:spPr/>
        <p:txBody>
          <a:bodyPr>
            <a:normAutofit/>
          </a:bodyPr>
          <a:lstStyle/>
          <a:p>
            <a:r>
              <a:rPr lang="pt-BR" smtClean="0"/>
              <a:t>Estudo retrospectivo dos pré-termos menores que 32 semanas internados no Monash Health (Melbourne, Victoria, Australia)</a:t>
            </a:r>
            <a:br>
              <a:rPr lang="pt-BR" smtClean="0"/>
            </a:br>
            <a:r>
              <a:rPr lang="pt-BR" smtClean="0"/>
              <a:t>entre novembro de 2012 e janeiro de 2014. </a:t>
            </a:r>
          </a:p>
          <a:p>
            <a:r>
              <a:rPr lang="pt-BR" smtClean="0"/>
              <a:t>Excluiu-se as crianças que ficaram internadas por menos de 28 dias.</a:t>
            </a:r>
          </a:p>
          <a:p>
            <a:pPr>
              <a:buFont typeface="Arial" pitchFamily="34" charset="0"/>
              <a:buNone/>
            </a:pPr>
            <a:r>
              <a:rPr lang="pt-BR" smtClean="0"/>
              <a:t> </a:t>
            </a:r>
            <a:endParaRPr lang="en-US"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468313" y="260350"/>
            <a:ext cx="8229600" cy="1143000"/>
          </a:xfrm>
        </p:spPr>
        <p:txBody>
          <a:bodyPr/>
          <a:lstStyle/>
          <a:p>
            <a:r>
              <a:rPr lang="pt-BR" smtClean="0">
                <a:solidFill>
                  <a:schemeClr val="hlink"/>
                </a:solidFill>
              </a:rPr>
              <a:t>Métodos</a:t>
            </a:r>
            <a:endParaRPr lang="en-US" smtClean="0">
              <a:solidFill>
                <a:schemeClr val="hlink"/>
              </a:solidFill>
            </a:endParaRPr>
          </a:p>
        </p:txBody>
      </p:sp>
      <p:sp>
        <p:nvSpPr>
          <p:cNvPr id="11267" name="Espaço Reservado para Conteúdo 2"/>
          <p:cNvSpPr>
            <a:spLocks noGrp="1"/>
          </p:cNvSpPr>
          <p:nvPr>
            <p:ph idx="1"/>
          </p:nvPr>
        </p:nvSpPr>
        <p:spPr/>
        <p:txBody>
          <a:bodyPr/>
          <a:lstStyle/>
          <a:p>
            <a:r>
              <a:rPr lang="pt-BR" sz="2000" smtClean="0"/>
              <a:t>O atual protocolo da Monash Health recomenda que os </a:t>
            </a:r>
            <a:r>
              <a:rPr lang="pt-BR" sz="2000" smtClean="0">
                <a:solidFill>
                  <a:schemeClr val="hlink"/>
                </a:solidFill>
              </a:rPr>
              <a:t>recém-nascidos pré-termo de risco (&lt;28 semanas de gestação)para DMO sejam triadas a</a:t>
            </a:r>
            <a:r>
              <a:rPr lang="pt-BR" sz="2000" smtClean="0"/>
              <a:t> </a:t>
            </a:r>
            <a:r>
              <a:rPr lang="pt-BR" sz="2000" smtClean="0">
                <a:solidFill>
                  <a:schemeClr val="hlink"/>
                </a:solidFill>
              </a:rPr>
              <a:t>partir das 4 semanas de idade</a:t>
            </a:r>
            <a:r>
              <a:rPr lang="pt-BR" sz="2000" smtClean="0"/>
              <a:t>. </a:t>
            </a:r>
          </a:p>
          <a:p>
            <a:r>
              <a:rPr lang="pt-BR" sz="2000" smtClean="0"/>
              <a:t>Além dos fatores de risco descrito na </a:t>
            </a:r>
            <a:r>
              <a:rPr lang="pt-BR" sz="2000" smtClean="0">
                <a:solidFill>
                  <a:schemeClr val="hlink"/>
                </a:solidFill>
              </a:rPr>
              <a:t>Tabela 1,</a:t>
            </a:r>
            <a:r>
              <a:rPr lang="pt-BR" sz="2000" smtClean="0"/>
              <a:t> os parâmetros de crescimento e as exigências de alimentação foram avaliados quinzenalmente. </a:t>
            </a:r>
          </a:p>
          <a:p>
            <a:r>
              <a:rPr lang="pt-BR" sz="2000" smtClean="0"/>
              <a:t>Quando o volume de alimentação atingiu 120 mL / kg / dia, as dietas foram enriquecidas com fortificante de leite humano, inicialmente  metade da concentração por 24-48 horas e em seguida, com  plena concentração se tolerado. </a:t>
            </a:r>
          </a:p>
          <a:p>
            <a:r>
              <a:rPr lang="pt-BR" sz="2000" smtClean="0"/>
              <a:t>A suplementação de vitamina D de 400 UI / dia foi iniciada uma vez estabelecida a dieta enteral plena. </a:t>
            </a:r>
          </a:p>
          <a:p>
            <a:r>
              <a:rPr lang="pt-BR" sz="2000" smtClean="0"/>
              <a:t>Requisitos e suplementos de cálcio, fosfato e vitamina D no Monash Health estão resumidos na </a:t>
            </a:r>
            <a:r>
              <a:rPr lang="pt-BR" sz="2000" smtClean="0">
                <a:solidFill>
                  <a:schemeClr val="hlink"/>
                </a:solidFill>
              </a:rPr>
              <a:t>Tabela 2</a:t>
            </a:r>
            <a:r>
              <a:rPr lang="pt-BR" sz="2000" smtClean="0"/>
              <a:t>.</a:t>
            </a:r>
            <a:r>
              <a:rPr lang="en-US" sz="2000" baseline="30000" smtClean="0"/>
              <a:t>14,15</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p:cNvPicPr>
            <a:picLocks noChangeAspect="1" noChangeArrowheads="1"/>
          </p:cNvPicPr>
          <p:nvPr/>
        </p:nvPicPr>
        <p:blipFill>
          <a:blip r:embed="rId2"/>
          <a:srcRect/>
          <a:stretch>
            <a:fillRect/>
          </a:stretch>
        </p:blipFill>
        <p:spPr bwMode="auto">
          <a:xfrm>
            <a:off x="1476375" y="692150"/>
            <a:ext cx="6037263" cy="5592763"/>
          </a:xfrm>
          <a:prstGeom prst="rect">
            <a:avLst/>
          </a:prstGeom>
          <a:noFill/>
          <a:ln w="38100">
            <a:solidFill>
              <a:schemeClr val="hlink"/>
            </a:solidFill>
            <a:miter lim="800000"/>
            <a:headEnd/>
            <a:tailEnd/>
          </a:ln>
        </p:spPr>
      </p:pic>
      <p:sp>
        <p:nvSpPr>
          <p:cNvPr id="48133" name="Título 1"/>
          <p:cNvSpPr>
            <a:spLocks/>
          </p:cNvSpPr>
          <p:nvPr/>
        </p:nvSpPr>
        <p:spPr bwMode="auto">
          <a:xfrm>
            <a:off x="468313" y="-242888"/>
            <a:ext cx="8229600" cy="1143001"/>
          </a:xfrm>
          <a:prstGeom prst="rect">
            <a:avLst/>
          </a:prstGeom>
          <a:noFill/>
          <a:ln w="9525">
            <a:noFill/>
            <a:miter lim="800000"/>
            <a:headEnd/>
            <a:tailEnd/>
          </a:ln>
        </p:spPr>
        <p:txBody>
          <a:bodyPr anchor="ctr"/>
          <a:lstStyle/>
          <a:p>
            <a:pPr algn="ctr"/>
            <a:r>
              <a:rPr lang="pt-BR" sz="4400">
                <a:solidFill>
                  <a:schemeClr val="hlink"/>
                </a:solidFill>
                <a:latin typeface="Calibri" pitchFamily="34" charset="0"/>
              </a:rPr>
              <a:t>Métodos</a:t>
            </a:r>
            <a:endParaRPr lang="en-US" sz="4400">
              <a:solidFill>
                <a:schemeClr val="hlink"/>
              </a:solidFill>
              <a:latin typeface="Calibri"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p:nvPr>
        </p:nvSpPr>
        <p:spPr>
          <a:xfrm>
            <a:off x="468313" y="260350"/>
            <a:ext cx="8229600" cy="1143000"/>
          </a:xfrm>
        </p:spPr>
        <p:txBody>
          <a:bodyPr/>
          <a:lstStyle/>
          <a:p>
            <a:r>
              <a:rPr lang="pt-BR" smtClean="0">
                <a:solidFill>
                  <a:schemeClr val="hlink"/>
                </a:solidFill>
              </a:rPr>
              <a:t>Métodos</a:t>
            </a:r>
          </a:p>
        </p:txBody>
      </p:sp>
      <p:sp>
        <p:nvSpPr>
          <p:cNvPr id="49155" name="Rectangle 3"/>
          <p:cNvSpPr>
            <a:spLocks noGrp="1"/>
          </p:cNvSpPr>
          <p:nvPr>
            <p:ph type="body" idx="1"/>
          </p:nvPr>
        </p:nvSpPr>
        <p:spPr/>
        <p:txBody>
          <a:bodyPr/>
          <a:lstStyle/>
          <a:p>
            <a:pPr>
              <a:lnSpc>
                <a:spcPct val="80000"/>
              </a:lnSpc>
            </a:pPr>
            <a:r>
              <a:rPr lang="pt-BR" sz="2800" smtClean="0"/>
              <a:t>O protocolo sugere a continuação do uso de fortificante do leite humano para pacientes internados com deficiente crescimento e DMO até </a:t>
            </a:r>
            <a:r>
              <a:rPr lang="pt-BR" sz="2800" smtClean="0">
                <a:solidFill>
                  <a:schemeClr val="hlink"/>
                </a:solidFill>
              </a:rPr>
              <a:t>44 semanas de idade</a:t>
            </a:r>
            <a:r>
              <a:rPr lang="pt-BR" sz="2800" smtClean="0"/>
              <a:t>. </a:t>
            </a:r>
          </a:p>
          <a:p>
            <a:pPr>
              <a:lnSpc>
                <a:spcPct val="80000"/>
              </a:lnSpc>
            </a:pPr>
            <a:r>
              <a:rPr lang="pt-BR" sz="2800" smtClean="0"/>
              <a:t>Para outras crianças, o fortificante é cessado pelo menos 1 semana antes da alta. </a:t>
            </a:r>
          </a:p>
          <a:p>
            <a:pPr>
              <a:lnSpc>
                <a:spcPct val="80000"/>
              </a:lnSpc>
            </a:pPr>
            <a:r>
              <a:rPr lang="pt-BR" sz="2800" smtClean="0"/>
              <a:t>Fórmula pré-termo é cessada com 36 semanas para os bebês crescerem bem, mais precoce se os bebês estão cima dos percentis. </a:t>
            </a:r>
          </a:p>
          <a:p>
            <a:pPr>
              <a:lnSpc>
                <a:spcPct val="80000"/>
              </a:lnSpc>
            </a:pPr>
            <a:r>
              <a:rPr lang="pt-BR" sz="2800" smtClean="0"/>
              <a:t>Para crianças com DMO, a fórmula pré-termo é suspensa, à alta.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smtClean="0">
                <a:solidFill>
                  <a:schemeClr val="hlink"/>
                </a:solidFill>
              </a:rPr>
              <a:t>Métodos</a:t>
            </a:r>
            <a:endParaRPr lang="en-US" smtClean="0">
              <a:solidFill>
                <a:schemeClr val="hlink"/>
              </a:solidFill>
            </a:endParaRPr>
          </a:p>
        </p:txBody>
      </p:sp>
      <p:sp>
        <p:nvSpPr>
          <p:cNvPr id="3" name="Espaço Reservado para Conteúdo 2"/>
          <p:cNvSpPr>
            <a:spLocks noGrp="1"/>
          </p:cNvSpPr>
          <p:nvPr>
            <p:ph idx="1"/>
          </p:nvPr>
        </p:nvSpPr>
        <p:spPr>
          <a:xfrm>
            <a:off x="457200" y="1371600"/>
            <a:ext cx="8507413" cy="5181600"/>
          </a:xfrm>
        </p:spPr>
        <p:txBody>
          <a:bodyPr>
            <a:normAutofit/>
          </a:bodyPr>
          <a:lstStyle/>
          <a:p>
            <a:pPr>
              <a:lnSpc>
                <a:spcPct val="90000"/>
              </a:lnSpc>
            </a:pPr>
            <a:r>
              <a:rPr lang="pt-BR" smtClean="0">
                <a:solidFill>
                  <a:srgbClr val="FF33CC"/>
                </a:solidFill>
              </a:rPr>
              <a:t>Triagem:</a:t>
            </a:r>
          </a:p>
          <a:p>
            <a:pPr lvl="1">
              <a:lnSpc>
                <a:spcPct val="90000"/>
              </a:lnSpc>
            </a:pPr>
            <a:r>
              <a:rPr lang="pt-BR" sz="2000" smtClean="0"/>
              <a:t>Coleta de sangue e urina com 4 horas de diferença</a:t>
            </a:r>
          </a:p>
          <a:p>
            <a:pPr lvl="1">
              <a:lnSpc>
                <a:spcPct val="90000"/>
              </a:lnSpc>
            </a:pPr>
            <a:r>
              <a:rPr lang="pt-BR" sz="2000" smtClean="0"/>
              <a:t>Mede-se </a:t>
            </a:r>
            <a:r>
              <a:rPr lang="pt-BR" sz="2000" smtClean="0">
                <a:solidFill>
                  <a:schemeClr val="hlink"/>
                </a:solidFill>
              </a:rPr>
              <a:t>cálcio sérico, fosfato, fosfatase alcalina, parathormonio, 25hidroxivitamina D e reabsorção tubular de fosfato na urina. </a:t>
            </a:r>
            <a:endParaRPr lang="en-US" sz="2000" smtClean="0">
              <a:solidFill>
                <a:schemeClr val="hlink"/>
              </a:solidFill>
            </a:endParaRPr>
          </a:p>
          <a:p>
            <a:pPr lvl="1">
              <a:lnSpc>
                <a:spcPct val="90000"/>
              </a:lnSpc>
            </a:pPr>
            <a:r>
              <a:rPr lang="pt-BR" sz="2000" smtClean="0"/>
              <a:t>Baseado nos resultados (Fosfatase alcalina [FAL] &gt; 500U/L ; Fosfato &lt; 1.8mmol/L-</a:t>
            </a:r>
            <a:r>
              <a:rPr lang="pt-BR" sz="2000" smtClean="0">
                <a:solidFill>
                  <a:srgbClr val="0000FF"/>
                </a:solidFill>
              </a:rPr>
              <a:t>5,5mg/dL</a:t>
            </a:r>
            <a:r>
              <a:rPr lang="pt-BR" sz="2000" smtClean="0"/>
              <a:t>) e nos fatores de risco da </a:t>
            </a:r>
            <a:r>
              <a:rPr lang="pt-BR" sz="2000" smtClean="0">
                <a:solidFill>
                  <a:schemeClr val="hlink"/>
                </a:solidFill>
              </a:rPr>
              <a:t>Tabela 1</a:t>
            </a:r>
            <a:r>
              <a:rPr lang="pt-BR" sz="2000" smtClean="0"/>
              <a:t> inicia-se fosfato (1-2mmol/kg/dia). </a:t>
            </a:r>
          </a:p>
          <a:p>
            <a:pPr lvl="1">
              <a:lnSpc>
                <a:spcPct val="90000"/>
              </a:lnSpc>
            </a:pPr>
            <a:r>
              <a:rPr lang="pt-BR" sz="2000" smtClean="0"/>
              <a:t>Se os resultados permanecerem alterados após 4 semanas após, é otimizado o fosfato e acrescentado cálcio (1-2mmol/kg/dia)</a:t>
            </a:r>
          </a:p>
          <a:p>
            <a:pPr lvl="1"/>
            <a:r>
              <a:rPr lang="pt-BR" sz="2000" smtClean="0"/>
              <a:t>Repetidas investigações foram realizadas com 4 semanas para monitorar o progresso da suplementação e mais freqüentemente se clinicamente indicado (por exemplo, bebês graves e crescimento linear lento).</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smtClean="0">
                <a:solidFill>
                  <a:schemeClr val="hlink"/>
                </a:solidFill>
              </a:rPr>
              <a:t>Resultados</a:t>
            </a:r>
            <a:endParaRPr lang="en-US" smtClean="0">
              <a:solidFill>
                <a:schemeClr val="hlink"/>
              </a:solidFill>
            </a:endParaRPr>
          </a:p>
        </p:txBody>
      </p:sp>
      <p:sp>
        <p:nvSpPr>
          <p:cNvPr id="14339" name="Espaço Reservado para Conteúdo 2"/>
          <p:cNvSpPr>
            <a:spLocks noGrp="1"/>
          </p:cNvSpPr>
          <p:nvPr>
            <p:ph idx="1"/>
          </p:nvPr>
        </p:nvSpPr>
        <p:spPr/>
        <p:txBody>
          <a:bodyPr/>
          <a:lstStyle/>
          <a:p>
            <a:r>
              <a:rPr lang="pt-BR" sz="2400" smtClean="0"/>
              <a:t>O estudo envolveu 171 crianças menores que 32 semanas. </a:t>
            </a:r>
          </a:p>
          <a:p>
            <a:r>
              <a:rPr lang="pt-BR" sz="2400" smtClean="0"/>
              <a:t>Média de idade foi 28.6 semanas +- 2.1 sem. </a:t>
            </a:r>
          </a:p>
          <a:p>
            <a:r>
              <a:rPr lang="pt-BR" sz="2400" smtClean="0"/>
              <a:t>Peso médio de 1190 +- 373.9g</a:t>
            </a:r>
          </a:p>
          <a:p>
            <a:r>
              <a:rPr lang="pt-BR" sz="2400" smtClean="0"/>
              <a:t>Tempo de internação médio de 72.4 dias +- 47.8 dias.</a:t>
            </a:r>
          </a:p>
          <a:p>
            <a:r>
              <a:rPr lang="pt-BR" sz="2400" smtClean="0"/>
              <a:t>Características básicas, incluindo fatores de risco pré-natais, fatores de risco para DMO e suplementações são mostradas na </a:t>
            </a:r>
            <a:r>
              <a:rPr lang="pt-BR" sz="2400" smtClean="0">
                <a:solidFill>
                  <a:schemeClr val="hlink"/>
                </a:solidFill>
              </a:rPr>
              <a:t>Figura 1</a:t>
            </a:r>
            <a:r>
              <a:rPr lang="pt-BR" sz="2400" smtClean="0"/>
              <a:t>. Os dados dos resultados incluem detalhes clínicos de fraturas documentadas e duração mais recente de investigações de triagem de DMO.</a:t>
            </a:r>
            <a:endParaRPr lang="en-US" sz="240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a:xfrm>
            <a:off x="395288" y="-171450"/>
            <a:ext cx="8229600" cy="1143000"/>
          </a:xfrm>
        </p:spPr>
        <p:txBody>
          <a:bodyPr/>
          <a:lstStyle/>
          <a:p>
            <a:r>
              <a:rPr lang="pt-BR" smtClean="0">
                <a:solidFill>
                  <a:schemeClr val="hlink"/>
                </a:solidFill>
              </a:rPr>
              <a:t>Resultados</a:t>
            </a:r>
            <a:endParaRPr lang="en-US" smtClean="0">
              <a:solidFill>
                <a:schemeClr val="hlink"/>
              </a:solidFill>
            </a:endParaRPr>
          </a:p>
        </p:txBody>
      </p:sp>
      <p:pic>
        <p:nvPicPr>
          <p:cNvPr id="15366" name="Picture 6"/>
          <p:cNvPicPr>
            <a:picLocks noChangeAspect="1" noChangeArrowheads="1"/>
          </p:cNvPicPr>
          <p:nvPr/>
        </p:nvPicPr>
        <p:blipFill>
          <a:blip r:embed="rId2"/>
          <a:srcRect/>
          <a:stretch>
            <a:fillRect/>
          </a:stretch>
        </p:blipFill>
        <p:spPr bwMode="auto">
          <a:xfrm>
            <a:off x="0" y="1412875"/>
            <a:ext cx="9144000" cy="4013200"/>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smtClean="0"/>
              <a:t>Resultados</a:t>
            </a:r>
            <a:endParaRPr lang="en-US" smtClean="0"/>
          </a:p>
        </p:txBody>
      </p:sp>
      <p:sp>
        <p:nvSpPr>
          <p:cNvPr id="16387" name="Espaço Reservado para Conteúdo 2"/>
          <p:cNvSpPr>
            <a:spLocks noGrp="1"/>
          </p:cNvSpPr>
          <p:nvPr>
            <p:ph idx="1"/>
          </p:nvPr>
        </p:nvSpPr>
        <p:spPr/>
        <p:txBody>
          <a:bodyPr/>
          <a:lstStyle/>
          <a:p>
            <a:r>
              <a:rPr lang="pt-BR" smtClean="0"/>
              <a:t>95% das crianças iniciaram nutrição parenteral total e por um tempo médio de 19.8 dias. </a:t>
            </a:r>
          </a:p>
          <a:p>
            <a:r>
              <a:rPr lang="pt-BR" smtClean="0"/>
              <a:t>88.9% receberam dietas fortificadas por uma média de tempo de 38.6 dias. </a:t>
            </a:r>
          </a:p>
          <a:p>
            <a:r>
              <a:rPr lang="pt-BR" smtClean="0"/>
              <a:t>Todas as crianças foram suplementadas com Vit D3 400UI/dia assim que iniciaram dieta enteral total. (Média de 18.7 +-15.6 dias)</a:t>
            </a:r>
            <a:endParaRPr lang="en-US"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smtClean="0"/>
              <a:t>Resultados</a:t>
            </a:r>
            <a:endParaRPr lang="en-US" smtClean="0"/>
          </a:p>
        </p:txBody>
      </p:sp>
      <p:sp>
        <p:nvSpPr>
          <p:cNvPr id="17411" name="Espaço Reservado para Conteúdo 2"/>
          <p:cNvSpPr>
            <a:spLocks noGrp="1"/>
          </p:cNvSpPr>
          <p:nvPr>
            <p:ph idx="1"/>
          </p:nvPr>
        </p:nvSpPr>
        <p:spPr/>
        <p:txBody>
          <a:bodyPr/>
          <a:lstStyle/>
          <a:p>
            <a:r>
              <a:rPr lang="pt-BR" smtClean="0"/>
              <a:t>A triagem inicial para DMO foi realizada em 145 pré-termo com média de 36.3 dias. </a:t>
            </a:r>
          </a:p>
          <a:p>
            <a:r>
              <a:rPr lang="pt-BR" smtClean="0"/>
              <a:t>Devia-se repetir a triagem a cada 4 semanas se o resultado inicial fosse alterado porém apenas 77 crianças repetiram e com uma média de 71,9 dias (consultem a </a:t>
            </a:r>
            <a:r>
              <a:rPr lang="pt-BR" smtClean="0">
                <a:solidFill>
                  <a:schemeClr val="hlink"/>
                </a:solidFill>
              </a:rPr>
              <a:t>Tabela 3</a:t>
            </a:r>
            <a:r>
              <a:rPr lang="pt-BR" smtClean="0"/>
              <a:t>) </a:t>
            </a:r>
          </a:p>
          <a:p>
            <a:r>
              <a:rPr lang="pt-BR" smtClean="0"/>
              <a:t>Quadros clínicos mais complexos levaram a triagens mais frequentes.</a:t>
            </a:r>
            <a:endParaRPr lang="en-US"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8" name="Picture 6"/>
          <p:cNvPicPr>
            <a:picLocks noChangeAspect="1" noChangeArrowheads="1"/>
          </p:cNvPicPr>
          <p:nvPr/>
        </p:nvPicPr>
        <p:blipFill>
          <a:blip r:embed="rId2"/>
          <a:srcRect/>
          <a:stretch>
            <a:fillRect/>
          </a:stretch>
        </p:blipFill>
        <p:spPr bwMode="auto">
          <a:xfrm>
            <a:off x="900113" y="1216025"/>
            <a:ext cx="7775575" cy="4633913"/>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p:txBody>
          <a:bodyPr/>
          <a:lstStyle/>
          <a:p>
            <a:r>
              <a:rPr lang="pt-BR" smtClean="0"/>
              <a:t>Resultados</a:t>
            </a:r>
          </a:p>
        </p:txBody>
      </p:sp>
      <p:sp>
        <p:nvSpPr>
          <p:cNvPr id="51203" name="Rectangle 3"/>
          <p:cNvSpPr>
            <a:spLocks noGrp="1"/>
          </p:cNvSpPr>
          <p:nvPr>
            <p:ph type="body" idx="1"/>
          </p:nvPr>
        </p:nvSpPr>
        <p:spPr/>
        <p:txBody>
          <a:bodyPr/>
          <a:lstStyle/>
          <a:p>
            <a:r>
              <a:rPr lang="pt-BR" sz="2800" smtClean="0"/>
              <a:t>Os desfechos bioquímicos basais não diferiram significativamente entre a primeira e a segunda tela.</a:t>
            </a:r>
          </a:p>
          <a:p>
            <a:r>
              <a:rPr lang="pt-BR" sz="2800" smtClean="0"/>
              <a:t> Quando toda a coorte (n = 171) foi analisada separadamente com os grupos tratados com fosfato e os grupos não tratados, como esperado, houve diferenças significativas nas características basais (P &lt;0,01) para níveis de FAL, fosfato e níveis de PTH e de reabsorção tubular de fosfato (TRP) (</a:t>
            </a:r>
            <a:r>
              <a:rPr lang="pt-BR" sz="2800" smtClean="0">
                <a:solidFill>
                  <a:schemeClr val="hlink"/>
                </a:solidFill>
              </a:rPr>
              <a:t>Tabela 4</a:t>
            </a:r>
            <a:r>
              <a:rPr lang="pt-BR" sz="2800" smtClean="0"/>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Picture 6"/>
          <p:cNvPicPr>
            <a:picLocks noChangeAspect="1" noChangeArrowheads="1"/>
          </p:cNvPicPr>
          <p:nvPr/>
        </p:nvPicPr>
        <p:blipFill>
          <a:blip r:embed="rId2"/>
          <a:srcRect/>
          <a:stretch>
            <a:fillRect/>
          </a:stretch>
        </p:blipFill>
        <p:spPr bwMode="auto">
          <a:xfrm>
            <a:off x="1504950" y="115888"/>
            <a:ext cx="6037263" cy="6481762"/>
          </a:xfrm>
          <a:prstGeom prst="rect">
            <a:avLst/>
          </a:prstGeom>
          <a:noFill/>
          <a:ln w="38100">
            <a:solidFill>
              <a:schemeClr val="hlink"/>
            </a:solid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p:txBody>
          <a:bodyPr/>
          <a:lstStyle/>
          <a:p>
            <a:r>
              <a:rPr lang="pt-BR" smtClean="0">
                <a:solidFill>
                  <a:schemeClr val="hlink"/>
                </a:solidFill>
              </a:rPr>
              <a:t>Resultados</a:t>
            </a:r>
          </a:p>
        </p:txBody>
      </p:sp>
      <p:sp>
        <p:nvSpPr>
          <p:cNvPr id="52227" name="Rectangle 3"/>
          <p:cNvSpPr>
            <a:spLocks noGrp="1"/>
          </p:cNvSpPr>
          <p:nvPr>
            <p:ph type="body" idx="1"/>
          </p:nvPr>
        </p:nvSpPr>
        <p:spPr/>
        <p:txBody>
          <a:bodyPr/>
          <a:lstStyle/>
          <a:p>
            <a:pPr>
              <a:lnSpc>
                <a:spcPct val="80000"/>
              </a:lnSpc>
            </a:pPr>
            <a:r>
              <a:rPr lang="pt-BR" sz="2400" smtClean="0"/>
              <a:t>Relevantemente, </a:t>
            </a:r>
            <a:r>
              <a:rPr lang="pt-BR" sz="2400" smtClean="0">
                <a:solidFill>
                  <a:schemeClr val="hlink"/>
                </a:solidFill>
              </a:rPr>
              <a:t>43 bebês prematuros que receberam tratamento com fosfato foram de menor IG, 26,7</a:t>
            </a:r>
            <a:r>
              <a:rPr lang="en-US" sz="2400" smtClean="0">
                <a:solidFill>
                  <a:schemeClr val="hlink"/>
                </a:solidFill>
              </a:rPr>
              <a:t>±</a:t>
            </a:r>
            <a:r>
              <a:rPr lang="pt-BR" sz="2400" smtClean="0">
                <a:solidFill>
                  <a:schemeClr val="hlink"/>
                </a:solidFill>
              </a:rPr>
              <a:t> 1,7 semanas</a:t>
            </a:r>
            <a:r>
              <a:rPr lang="pt-BR" sz="2400" smtClean="0"/>
              <a:t> no grupo de tratamento versus 29,2</a:t>
            </a:r>
            <a:r>
              <a:rPr lang="en-US" sz="2400" smtClean="0"/>
              <a:t>±</a:t>
            </a:r>
            <a:r>
              <a:rPr lang="pt-BR" sz="2400" smtClean="0"/>
              <a:t> 1,9 semanas no grupo não tratado, e de um menor peso ao nascer, 917,9</a:t>
            </a:r>
            <a:r>
              <a:rPr lang="en-US" sz="2400" smtClean="0"/>
              <a:t>±</a:t>
            </a:r>
            <a:r>
              <a:rPr lang="pt-BR" sz="2400" smtClean="0"/>
              <a:t> 272,2 versus 1282,6 </a:t>
            </a:r>
            <a:r>
              <a:rPr lang="en-US" sz="2400" smtClean="0"/>
              <a:t>±</a:t>
            </a:r>
            <a:r>
              <a:rPr lang="pt-BR" sz="2400" smtClean="0"/>
              <a:t> 359,1 g. </a:t>
            </a:r>
          </a:p>
          <a:p>
            <a:pPr>
              <a:lnSpc>
                <a:spcPct val="80000"/>
              </a:lnSpc>
            </a:pPr>
            <a:r>
              <a:rPr lang="pt-BR" sz="2400" b="1" smtClean="0"/>
              <a:t>Bebês tratados com fosfato também permaneceram internados por mais tempo</a:t>
            </a:r>
            <a:r>
              <a:rPr lang="pt-BR" sz="2400" smtClean="0"/>
              <a:t>; </a:t>
            </a:r>
            <a:r>
              <a:rPr lang="pt-BR" sz="2400" b="1" smtClean="0"/>
              <a:t>tiveram cursos significativamente mais longos de cafeína, diuréticos e antibióticos e receberam nutrição parenteral</a:t>
            </a:r>
            <a:r>
              <a:rPr lang="pt-BR" sz="2400" smtClean="0"/>
              <a:t> (P &lt;0,01) (ver </a:t>
            </a:r>
            <a:r>
              <a:rPr lang="pt-BR" sz="2400" smtClean="0">
                <a:solidFill>
                  <a:schemeClr val="hlink"/>
                </a:solidFill>
              </a:rPr>
              <a:t>Tabela 4</a:t>
            </a:r>
            <a:r>
              <a:rPr lang="pt-BR" sz="2400" smtClean="0"/>
              <a:t>). </a:t>
            </a:r>
          </a:p>
          <a:p>
            <a:pPr>
              <a:lnSpc>
                <a:spcPct val="80000"/>
              </a:lnSpc>
            </a:pPr>
            <a:r>
              <a:rPr lang="pt-BR" sz="2400" b="1" smtClean="0"/>
              <a:t>Significativa diferença no nível de vitamina D também foi observada na avaliação inicial da DMO no grupo tratado com fosfato</a:t>
            </a:r>
            <a:r>
              <a:rPr lang="pt-BR" sz="2400" smtClean="0"/>
              <a:t> (n = 24), média de 60,8 </a:t>
            </a:r>
            <a:r>
              <a:rPr lang="en-US" sz="2400" smtClean="0"/>
              <a:t>±</a:t>
            </a:r>
            <a:r>
              <a:rPr lang="pt-BR" sz="2400" smtClean="0"/>
              <a:t> 37,9 nmol / L, em comparação com o grupo não tratado (n = 71), média 86,5 </a:t>
            </a:r>
            <a:r>
              <a:rPr lang="en-US" sz="2400" smtClean="0"/>
              <a:t>±</a:t>
            </a:r>
            <a:r>
              <a:rPr lang="pt-BR" sz="2400" smtClean="0"/>
              <a:t> 51,9 nmol / l (p &lt;0,01)</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p:txBody>
          <a:bodyPr/>
          <a:lstStyle/>
          <a:p>
            <a:r>
              <a:rPr lang="pt-BR" smtClean="0">
                <a:solidFill>
                  <a:schemeClr val="hlink"/>
                </a:solidFill>
              </a:rPr>
              <a:t>Resultados</a:t>
            </a:r>
          </a:p>
        </p:txBody>
      </p:sp>
      <p:sp>
        <p:nvSpPr>
          <p:cNvPr id="54275" name="Rectangle 3"/>
          <p:cNvSpPr>
            <a:spLocks noGrp="1"/>
          </p:cNvSpPr>
          <p:nvPr>
            <p:ph type="body" idx="1"/>
          </p:nvPr>
        </p:nvSpPr>
        <p:spPr/>
        <p:txBody>
          <a:bodyPr/>
          <a:lstStyle/>
          <a:p>
            <a:pPr>
              <a:lnSpc>
                <a:spcPct val="90000"/>
              </a:lnSpc>
            </a:pPr>
            <a:r>
              <a:rPr lang="pt-BR" smtClean="0"/>
              <a:t>Olhando para os resultados do </a:t>
            </a:r>
            <a:r>
              <a:rPr lang="pt-BR" smtClean="0">
                <a:solidFill>
                  <a:schemeClr val="hlink"/>
                </a:solidFill>
              </a:rPr>
              <a:t>grupo tratado</a:t>
            </a:r>
            <a:r>
              <a:rPr lang="pt-BR" smtClean="0"/>
              <a:t> com fosfato (</a:t>
            </a:r>
            <a:r>
              <a:rPr lang="pt-BR" smtClean="0">
                <a:solidFill>
                  <a:schemeClr val="hlink"/>
                </a:solidFill>
              </a:rPr>
              <a:t>Tabela 5</a:t>
            </a:r>
            <a:r>
              <a:rPr lang="pt-BR" smtClean="0"/>
              <a:t>), houve </a:t>
            </a:r>
            <a:r>
              <a:rPr lang="pt-BR" smtClean="0">
                <a:solidFill>
                  <a:schemeClr val="hlink"/>
                </a:solidFill>
              </a:rPr>
              <a:t>melhora significativa nos níveis de FAL e fosfato</a:t>
            </a:r>
            <a:r>
              <a:rPr lang="pt-BR" smtClean="0"/>
              <a:t> (P &lt;0,01). </a:t>
            </a:r>
          </a:p>
          <a:p>
            <a:pPr>
              <a:lnSpc>
                <a:spcPct val="90000"/>
              </a:lnSpc>
            </a:pPr>
            <a:r>
              <a:rPr lang="pt-BR" smtClean="0"/>
              <a:t>O nível de PTH caiu significativamente (P &lt;0,05);no entanto, a diferença no TRP não foi significativa;</a:t>
            </a:r>
          </a:p>
          <a:p>
            <a:pPr>
              <a:lnSpc>
                <a:spcPct val="90000"/>
              </a:lnSpc>
            </a:pPr>
            <a:r>
              <a:rPr lang="pt-BR" smtClean="0"/>
              <a:t> No grupo não tratado, a FAL realmente aumentou (P &lt;0,05).</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p:cNvPicPr>
            <a:picLocks noChangeAspect="1" noChangeArrowheads="1"/>
          </p:cNvPicPr>
          <p:nvPr/>
        </p:nvPicPr>
        <p:blipFill>
          <a:blip r:embed="rId2"/>
          <a:srcRect/>
          <a:stretch>
            <a:fillRect/>
          </a:stretch>
        </p:blipFill>
        <p:spPr bwMode="auto">
          <a:xfrm>
            <a:off x="323850" y="1989138"/>
            <a:ext cx="8640763" cy="2908300"/>
          </a:xfrm>
          <a:prstGeom prst="rect">
            <a:avLst/>
          </a:prstGeom>
          <a:noFill/>
          <a:ln w="38100">
            <a:solidFill>
              <a:schemeClr val="hlink"/>
            </a:solid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p:txBody>
          <a:bodyPr/>
          <a:lstStyle/>
          <a:p>
            <a:r>
              <a:rPr lang="pt-BR" smtClean="0">
                <a:solidFill>
                  <a:schemeClr val="hlink"/>
                </a:solidFill>
              </a:rPr>
              <a:t>Resultados</a:t>
            </a:r>
          </a:p>
        </p:txBody>
      </p:sp>
      <p:sp>
        <p:nvSpPr>
          <p:cNvPr id="53251" name="Rectangle 3"/>
          <p:cNvSpPr>
            <a:spLocks noGrp="1"/>
          </p:cNvSpPr>
          <p:nvPr>
            <p:ph type="body" idx="1"/>
          </p:nvPr>
        </p:nvSpPr>
        <p:spPr/>
        <p:txBody>
          <a:bodyPr/>
          <a:lstStyle/>
          <a:p>
            <a:pPr>
              <a:lnSpc>
                <a:spcPct val="80000"/>
              </a:lnSpc>
            </a:pPr>
            <a:r>
              <a:rPr lang="pt-BR" sz="2000" smtClean="0"/>
              <a:t>Nesta coorte de estudo, a média do comprimento ao nascer foi de 37,7</a:t>
            </a:r>
            <a:r>
              <a:rPr lang="en-US" sz="2000" smtClean="0"/>
              <a:t>±</a:t>
            </a:r>
            <a:r>
              <a:rPr lang="pt-BR" sz="2000" smtClean="0"/>
              <a:t> 5 com com </a:t>
            </a:r>
            <a:r>
              <a:rPr lang="pt-BR" sz="2000" smtClean="0">
                <a:solidFill>
                  <a:srgbClr val="FF0000"/>
                </a:solidFill>
              </a:rPr>
              <a:t>velocidade de crescimento mais lenta</a:t>
            </a:r>
            <a:r>
              <a:rPr lang="pt-BR" sz="2000" smtClean="0"/>
              <a:t> em comparação com gráficos de referência (comprimento médio de acompanhamento de 51,8 a 9,5 cm em média de idade 118,6 dias). </a:t>
            </a:r>
          </a:p>
          <a:p>
            <a:pPr>
              <a:lnSpc>
                <a:spcPct val="80000"/>
              </a:lnSpc>
            </a:pPr>
            <a:r>
              <a:rPr lang="pt-BR" sz="2000" smtClean="0"/>
              <a:t>Cinco (</a:t>
            </a:r>
            <a:r>
              <a:rPr lang="pt-BR" sz="2000" smtClean="0">
                <a:solidFill>
                  <a:srgbClr val="FF0000"/>
                </a:solidFill>
              </a:rPr>
              <a:t>2,9%) casos de fraturas</a:t>
            </a:r>
            <a:r>
              <a:rPr lang="pt-BR" sz="2000" smtClean="0"/>
              <a:t> foram anotados: dois pacientes com fraturas relacionadas ao parto por extrações difíceis e dois pacientes readmitidos com suspeita de lesões não acidentais sem história prévia de DMO. Houve apenas um paciente com uma fratura que se presume ser devido a DMO com base em um achado incidental de fratura metafisária do fêmur direito. </a:t>
            </a:r>
          </a:p>
          <a:p>
            <a:pPr>
              <a:lnSpc>
                <a:spcPct val="80000"/>
              </a:lnSpc>
            </a:pPr>
            <a:r>
              <a:rPr lang="pt-BR" sz="2000" smtClean="0"/>
              <a:t>Este bebê foi iniciado em fosfato cerca de uma semana antes da identificação da fratura e tinha múltiplos fatores de risco para DMO (gestação de 27,2 semanas, muito baixo peso ao nascer (700 g), enterocolite necrosante (NEC) que requereu antibioticoterapia prolongada  (48 dias), NPT prolongado (48 dias) e uso de cafeína</a:t>
            </a:r>
          </a:p>
          <a:p>
            <a:pPr>
              <a:lnSpc>
                <a:spcPct val="80000"/>
              </a:lnSpc>
            </a:pPr>
            <a:r>
              <a:rPr lang="pt-BR" sz="2000" smtClean="0"/>
              <a:t>(88 dias).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p:txBody>
          <a:bodyPr/>
          <a:lstStyle/>
          <a:p>
            <a:r>
              <a:rPr lang="pt-BR" smtClean="0">
                <a:solidFill>
                  <a:schemeClr val="hlink"/>
                </a:solidFill>
              </a:rPr>
              <a:t>Resultados</a:t>
            </a:r>
          </a:p>
        </p:txBody>
      </p:sp>
      <p:sp>
        <p:nvSpPr>
          <p:cNvPr id="56323" name="Rectangle 3"/>
          <p:cNvSpPr>
            <a:spLocks noGrp="1"/>
          </p:cNvSpPr>
          <p:nvPr>
            <p:ph type="body" idx="1"/>
          </p:nvPr>
        </p:nvSpPr>
        <p:spPr/>
        <p:txBody>
          <a:bodyPr/>
          <a:lstStyle/>
          <a:p>
            <a:pPr>
              <a:lnSpc>
                <a:spcPct val="90000"/>
              </a:lnSpc>
            </a:pPr>
            <a:r>
              <a:rPr lang="pt-BR" smtClean="0"/>
              <a:t>O crescimento linear também foi revisto quando disponível. </a:t>
            </a:r>
          </a:p>
          <a:p>
            <a:pPr>
              <a:lnSpc>
                <a:spcPct val="90000"/>
              </a:lnSpc>
            </a:pPr>
            <a:r>
              <a:rPr lang="pt-BR" smtClean="0">
                <a:solidFill>
                  <a:schemeClr val="hlink"/>
                </a:solidFill>
              </a:rPr>
              <a:t>A diferença de comprimento entre grupos tratados com fosfato e não tratados não foi significativa aos&gt; 6 meses de idade</a:t>
            </a:r>
            <a:r>
              <a:rPr lang="pt-BR" smtClean="0"/>
              <a:t> (P = 0,13), com média comprimento de 64,9</a:t>
            </a:r>
            <a:r>
              <a:rPr lang="en-US" smtClean="0"/>
              <a:t>±</a:t>
            </a:r>
            <a:r>
              <a:rPr lang="pt-BR" smtClean="0"/>
              <a:t> 7,0 cm para tratamento com fosfato (n = 10) e comprimento médio de 68,7</a:t>
            </a:r>
            <a:r>
              <a:rPr lang="en-US" smtClean="0"/>
              <a:t>±</a:t>
            </a:r>
            <a:r>
              <a:rPr lang="pt-BR" smtClean="0"/>
              <a:t> 5,6 cm para o grupo não tratado (n = 24)</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a:xfrm>
            <a:off x="468313" y="188913"/>
            <a:ext cx="8229600" cy="1143000"/>
          </a:xfrm>
        </p:spPr>
        <p:txBody>
          <a:bodyPr/>
          <a:lstStyle/>
          <a:p>
            <a:r>
              <a:rPr lang="pt-BR" smtClean="0">
                <a:solidFill>
                  <a:schemeClr val="hlink"/>
                </a:solidFill>
              </a:rPr>
              <a:t>Discussão</a:t>
            </a:r>
            <a:endParaRPr lang="en-US" smtClean="0">
              <a:solidFill>
                <a:schemeClr val="hlink"/>
              </a:solidFill>
            </a:endParaRPr>
          </a:p>
        </p:txBody>
      </p:sp>
      <p:sp>
        <p:nvSpPr>
          <p:cNvPr id="3" name="Espaço Reservado para Conteúdo 2"/>
          <p:cNvSpPr>
            <a:spLocks noGrp="1"/>
          </p:cNvSpPr>
          <p:nvPr>
            <p:ph idx="1"/>
          </p:nvPr>
        </p:nvSpPr>
        <p:spPr/>
        <p:txBody>
          <a:bodyPr rtlCol="0">
            <a:normAutofit/>
          </a:bodyPr>
          <a:lstStyle/>
          <a:p>
            <a:pPr fontAlgn="auto">
              <a:spcAft>
                <a:spcPts val="0"/>
              </a:spcAft>
              <a:defRPr/>
            </a:pPr>
            <a:r>
              <a:rPr lang="pt-BR" dirty="0" smtClean="0"/>
              <a:t> </a:t>
            </a:r>
            <a:r>
              <a:rPr lang="pt-BR" dirty="0" err="1" smtClean="0"/>
              <a:t>Pré</a:t>
            </a:r>
            <a:r>
              <a:rPr lang="pt-BR" dirty="0" smtClean="0"/>
              <a:t>-termos com menor idade gestacional e peso de nascimento estão mais propensos a precisar de suplementação de fosfato.</a:t>
            </a:r>
          </a:p>
          <a:p>
            <a:pPr fontAlgn="auto">
              <a:spcAft>
                <a:spcPts val="0"/>
              </a:spcAft>
              <a:defRPr/>
            </a:pPr>
            <a:r>
              <a:rPr lang="pt-BR" dirty="0" smtClean="0"/>
              <a:t>72% das crianças que necessitaram fosfato eram </a:t>
            </a:r>
            <a:r>
              <a:rPr lang="pt-BR" dirty="0" err="1" smtClean="0"/>
              <a:t>pré</a:t>
            </a:r>
            <a:r>
              <a:rPr lang="pt-BR" dirty="0" smtClean="0"/>
              <a:t>-termos extremos contra 19% do grupo sem tratamento. </a:t>
            </a:r>
          </a:p>
          <a:p>
            <a:pPr marL="0" indent="0" fontAlgn="auto">
              <a:spcAft>
                <a:spcPts val="0"/>
              </a:spcAft>
              <a:buFont typeface="Arial" pitchFamily="34" charset="0"/>
              <a:buNone/>
              <a:defRPr/>
            </a:pP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smtClean="0">
                <a:solidFill>
                  <a:schemeClr val="hlink"/>
                </a:solidFill>
              </a:rPr>
              <a:t>Discussão</a:t>
            </a:r>
            <a:endParaRPr lang="en-US" smtClean="0">
              <a:solidFill>
                <a:schemeClr val="hlink"/>
              </a:solidFill>
            </a:endParaRPr>
          </a:p>
        </p:txBody>
      </p:sp>
      <p:sp>
        <p:nvSpPr>
          <p:cNvPr id="3" name="Espaço Reservado para Conteúdo 2"/>
          <p:cNvSpPr>
            <a:spLocks noGrp="1"/>
          </p:cNvSpPr>
          <p:nvPr>
            <p:ph idx="1"/>
          </p:nvPr>
        </p:nvSpPr>
        <p:spPr/>
        <p:txBody>
          <a:bodyPr>
            <a:normAutofit/>
          </a:bodyPr>
          <a:lstStyle/>
          <a:p>
            <a:r>
              <a:rPr lang="pt-BR" sz="2400" smtClean="0"/>
              <a:t>Suplementação com fosfato parece melhorar os desfechos bioquímicos da FAL e fosfato séricos (são os melhores marcadores para DMO).</a:t>
            </a:r>
          </a:p>
          <a:p>
            <a:r>
              <a:rPr lang="pt-BR" sz="2400" smtClean="0"/>
              <a:t>Estas foram previamente relatadas como as medidas mais úteis por Backstrom et al, </a:t>
            </a:r>
            <a:r>
              <a:rPr lang="pt-BR" sz="2400" baseline="30000" smtClean="0"/>
              <a:t>16</a:t>
            </a:r>
            <a:r>
              <a:rPr lang="pt-BR" sz="2400" smtClean="0"/>
              <a:t> que demonstraram que os critérios combinados de níveis de FAL&gt; 900 U / L e nível de fosfato &lt;1,8 mmol / L (5,5mg/dL) proporcionaram uma  sensibilidade de 100% e especificidade de 70% de baixa DMO em prematuros. </a:t>
            </a:r>
          </a:p>
          <a:p>
            <a:r>
              <a:rPr lang="pt-BR" sz="2400" smtClean="0"/>
              <a:t>Pelo contrário, o cálcio não fornece um marcador adequado de ingestão de cálcio devido a mecanismos regulatórios para manter os níveis normais de cálcio às custas do osso</a:t>
            </a:r>
            <a:r>
              <a:rPr lang="pt-BR" sz="2400" baseline="30000" smtClean="0"/>
              <a:t>7 </a:t>
            </a:r>
            <a:r>
              <a:rPr lang="pt-BR" sz="2400" smtClean="0"/>
              <a:t>e pode aumentar no cenário de depleção de fósforo.</a:t>
            </a:r>
            <a:r>
              <a:rPr lang="pt-BR" sz="2400" baseline="30000" smtClean="0"/>
              <a:t>4</a:t>
            </a:r>
            <a:endParaRPr lang="pt-BR" sz="2400" smtClean="0"/>
          </a:p>
          <a:p>
            <a:pPr>
              <a:buFont typeface="Arial" pitchFamily="34" charset="0"/>
              <a:buNone/>
            </a:pPr>
            <a:endParaRPr lang="pt-BR" sz="2400" smtClean="0"/>
          </a:p>
          <a:p>
            <a:endParaRPr lang="en-US"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p:txBody>
          <a:bodyPr/>
          <a:lstStyle/>
          <a:p>
            <a:r>
              <a:rPr lang="pt-BR" smtClean="0">
                <a:solidFill>
                  <a:schemeClr val="hlink"/>
                </a:solidFill>
              </a:rPr>
              <a:t>Discussão</a:t>
            </a:r>
          </a:p>
        </p:txBody>
      </p:sp>
      <p:sp>
        <p:nvSpPr>
          <p:cNvPr id="57347" name="Rectangle 3"/>
          <p:cNvSpPr>
            <a:spLocks noGrp="1"/>
          </p:cNvSpPr>
          <p:nvPr>
            <p:ph type="body" idx="1"/>
          </p:nvPr>
        </p:nvSpPr>
        <p:spPr/>
        <p:txBody>
          <a:bodyPr/>
          <a:lstStyle/>
          <a:p>
            <a:r>
              <a:rPr lang="pt-BR" sz="2800" smtClean="0"/>
              <a:t>O papel da nutrição como uma intervenção na DMO é bem discutido. A meta é replicar a mineralização óssea que ocorre intraútero no pré-termo</a:t>
            </a:r>
            <a:r>
              <a:rPr lang="pt-BR" sz="2800" baseline="30000" smtClean="0"/>
              <a:t>7</a:t>
            </a:r>
            <a:r>
              <a:rPr lang="pt-BR" sz="2800" smtClean="0"/>
              <a:t>. </a:t>
            </a:r>
          </a:p>
          <a:p>
            <a:r>
              <a:rPr lang="pt-BR" sz="2800" smtClean="0"/>
              <a:t>Apesar do estudo randomizado de controle de Fewtrell et al</a:t>
            </a:r>
            <a:r>
              <a:rPr lang="pt-BR" sz="2800" baseline="30000" smtClean="0"/>
              <a:t>17</a:t>
            </a:r>
            <a:r>
              <a:rPr lang="pt-BR" sz="2800" smtClean="0"/>
              <a:t> ter sugerido que a dieta precoce no prematuro  prematura não influencia o resultado da massa óssea na infância, o estudo baseou-se em uma coorte de pacientes na década de 1980 que pode não refletir os avanços neonatais, como visto em nossa coorte de pacientes.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p:txBody>
          <a:bodyPr/>
          <a:lstStyle/>
          <a:p>
            <a:r>
              <a:rPr lang="pt-BR" smtClean="0">
                <a:solidFill>
                  <a:schemeClr val="hlink"/>
                </a:solidFill>
              </a:rPr>
              <a:t>Discussão</a:t>
            </a:r>
          </a:p>
        </p:txBody>
      </p:sp>
      <p:sp>
        <p:nvSpPr>
          <p:cNvPr id="58371" name="Rectangle 3"/>
          <p:cNvSpPr>
            <a:spLocks noGrp="1"/>
          </p:cNvSpPr>
          <p:nvPr>
            <p:ph type="body" idx="1"/>
          </p:nvPr>
        </p:nvSpPr>
        <p:spPr/>
        <p:txBody>
          <a:bodyPr/>
          <a:lstStyle/>
          <a:p>
            <a:pPr>
              <a:lnSpc>
                <a:spcPct val="80000"/>
              </a:lnSpc>
            </a:pPr>
            <a:r>
              <a:rPr lang="pt-BR" sz="2400" smtClean="0"/>
              <a:t>O fornecimento de cálcio e fósforo na NPT é limitado pela solubilidade, fornecendo, na melhor das hipóteses, de 60 a 70% da mineralização intra-uterina.</a:t>
            </a:r>
            <a:r>
              <a:rPr lang="pt-BR" sz="2400" baseline="30000" smtClean="0"/>
              <a:t>7</a:t>
            </a:r>
          </a:p>
          <a:p>
            <a:pPr>
              <a:lnSpc>
                <a:spcPct val="80000"/>
              </a:lnSpc>
            </a:pPr>
            <a:r>
              <a:rPr lang="pt-BR" sz="2400" smtClean="0"/>
              <a:t>Bebês em alimentos fortificados podem atingir níveis ótimos de cálcio e fosfato,</a:t>
            </a:r>
            <a:r>
              <a:rPr lang="pt-BR" sz="2400" baseline="30000" smtClean="0"/>
              <a:t>8</a:t>
            </a:r>
            <a:r>
              <a:rPr lang="pt-BR" sz="2400" smtClean="0"/>
              <a:t> daí a importância da transição precoce para a alimentação enteral. </a:t>
            </a:r>
          </a:p>
          <a:p>
            <a:pPr>
              <a:lnSpc>
                <a:spcPct val="80000"/>
              </a:lnSpc>
            </a:pPr>
            <a:r>
              <a:rPr lang="pt-BR" sz="2400" smtClean="0"/>
              <a:t>No entanto, ao fazer isso, não é incomum suspensões da dieta devido a comorbidades que freqüentemente existem no prematuros extremos e com baixo peso ao nascer que geralmente também requerem assistência com ganho de peso em alimentos entéricos. </a:t>
            </a:r>
          </a:p>
          <a:p>
            <a:pPr>
              <a:lnSpc>
                <a:spcPct val="80000"/>
              </a:lnSpc>
            </a:pPr>
            <a:r>
              <a:rPr lang="pt-BR" sz="2400" smtClean="0"/>
              <a:t>No presente estudo, o leite foi fortificado quando os bebês toleraram 120 mL / kg /dia.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smtClean="0"/>
              <a:t>Discussão</a:t>
            </a:r>
            <a:endParaRPr lang="en-US" smtClean="0"/>
          </a:p>
        </p:txBody>
      </p:sp>
      <p:sp>
        <p:nvSpPr>
          <p:cNvPr id="3" name="Espaço Reservado para Conteúdo 2"/>
          <p:cNvSpPr>
            <a:spLocks noGrp="1"/>
          </p:cNvSpPr>
          <p:nvPr>
            <p:ph idx="1"/>
          </p:nvPr>
        </p:nvSpPr>
        <p:spPr/>
        <p:txBody>
          <a:bodyPr>
            <a:normAutofit/>
          </a:bodyPr>
          <a:lstStyle/>
          <a:p>
            <a:pPr>
              <a:lnSpc>
                <a:spcPct val="90000"/>
              </a:lnSpc>
            </a:pPr>
            <a:r>
              <a:rPr lang="pt-BR" sz="3000" smtClean="0"/>
              <a:t>A dose de vitamina D varia na literatura de 90 a 1000 UI/dia.</a:t>
            </a:r>
          </a:p>
          <a:p>
            <a:pPr>
              <a:lnSpc>
                <a:spcPct val="90000"/>
              </a:lnSpc>
            </a:pPr>
            <a:r>
              <a:rPr lang="pt-BR" sz="3000" smtClean="0"/>
              <a:t>A taxa de fraturas foi difícil de mensurar nesse estudo pois não foram realizados exames radiológicos para identificação de fraturas subclínicas. </a:t>
            </a:r>
          </a:p>
          <a:p>
            <a:pPr>
              <a:lnSpc>
                <a:spcPct val="90000"/>
              </a:lnSpc>
            </a:pPr>
            <a:r>
              <a:rPr lang="pt-BR" sz="3000" smtClean="0"/>
              <a:t>Algumas Unidades de Neonatologia fazem raio x para identificar DMO porém essa técnica é pouco sensível e só identifica perdas a partir de 20 a 40%.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p:txBody>
          <a:bodyPr/>
          <a:lstStyle/>
          <a:p>
            <a:r>
              <a:rPr lang="pt-BR" smtClean="0">
                <a:solidFill>
                  <a:schemeClr val="hlink"/>
                </a:solidFill>
              </a:rPr>
              <a:t>Discussão</a:t>
            </a:r>
          </a:p>
        </p:txBody>
      </p:sp>
      <p:sp>
        <p:nvSpPr>
          <p:cNvPr id="59395" name="Rectangle 3"/>
          <p:cNvSpPr>
            <a:spLocks noGrp="1"/>
          </p:cNvSpPr>
          <p:nvPr>
            <p:ph type="body" idx="1"/>
          </p:nvPr>
        </p:nvSpPr>
        <p:spPr/>
        <p:txBody>
          <a:bodyPr/>
          <a:lstStyle/>
          <a:p>
            <a:pPr>
              <a:lnSpc>
                <a:spcPct val="90000"/>
              </a:lnSpc>
            </a:pPr>
            <a:r>
              <a:rPr lang="pt-BR" sz="2400" smtClean="0"/>
              <a:t>Para lactentes com DMO, o leite humano fortificado foi descontinuado às 44 semanas versus dar alta  com fórmula pré-termo. </a:t>
            </a:r>
          </a:p>
          <a:p>
            <a:pPr>
              <a:lnSpc>
                <a:spcPct val="90000"/>
              </a:lnSpc>
            </a:pPr>
            <a:r>
              <a:rPr lang="pt-BR" sz="2400" smtClean="0"/>
              <a:t>Devido às limitações de uma análise retrospectiva, os dados de quando a transição ocorrida não estavam disponíveis. </a:t>
            </a:r>
          </a:p>
          <a:p>
            <a:pPr>
              <a:lnSpc>
                <a:spcPct val="90000"/>
              </a:lnSpc>
            </a:pPr>
            <a:r>
              <a:rPr lang="pt-BR" sz="2400" smtClean="0">
                <a:solidFill>
                  <a:schemeClr val="hlink"/>
                </a:solidFill>
              </a:rPr>
              <a:t>Dada a importância da fortificação, algumas práticas introduziram este tratamento com dieta de  90 ml / kg / dia, se não for contra-indicada.</a:t>
            </a:r>
            <a:r>
              <a:rPr lang="pt-BR" sz="2400" baseline="30000" smtClean="0">
                <a:solidFill>
                  <a:schemeClr val="hlink"/>
                </a:solidFill>
              </a:rPr>
              <a:t>4</a:t>
            </a:r>
            <a:r>
              <a:rPr lang="pt-BR" sz="2400" smtClean="0">
                <a:solidFill>
                  <a:schemeClr val="hlink"/>
                </a:solidFill>
              </a:rPr>
              <a:t> </a:t>
            </a:r>
          </a:p>
          <a:p>
            <a:pPr>
              <a:lnSpc>
                <a:spcPct val="90000"/>
              </a:lnSpc>
            </a:pPr>
            <a:r>
              <a:rPr lang="pt-BR" sz="2400" smtClean="0"/>
              <a:t>A fortificação da dieta demonstrou ter benefícios a curto prazo do crescimento linear e cefálico, melhorando do ganho de peso, embora os efeitos a longo prazo na densidade mineral óssea sejam incertos.</a:t>
            </a:r>
            <a:r>
              <a:rPr lang="pt-BR" sz="2400" baseline="30000" smtClean="0"/>
              <a:t>1</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p:txBody>
          <a:bodyPr/>
          <a:lstStyle/>
          <a:p>
            <a:r>
              <a:rPr lang="pt-BR" smtClean="0">
                <a:solidFill>
                  <a:schemeClr val="hlink"/>
                </a:solidFill>
              </a:rPr>
              <a:t>Discussão</a:t>
            </a:r>
          </a:p>
        </p:txBody>
      </p:sp>
      <p:sp>
        <p:nvSpPr>
          <p:cNvPr id="60419" name="Rectangle 3"/>
          <p:cNvSpPr>
            <a:spLocks noGrp="1"/>
          </p:cNvSpPr>
          <p:nvPr>
            <p:ph type="body" idx="1"/>
          </p:nvPr>
        </p:nvSpPr>
        <p:spPr/>
        <p:txBody>
          <a:bodyPr/>
          <a:lstStyle/>
          <a:p>
            <a:pPr>
              <a:lnSpc>
                <a:spcPct val="80000"/>
              </a:lnSpc>
            </a:pPr>
            <a:r>
              <a:rPr lang="pt-BR" sz="1800" smtClean="0"/>
              <a:t>Independentemente dos tipos de alimentos, todos os bebês nesta coorte começaram com vitamina D3, uma vez com alimentação enteral completa, e continuação deste tratamento foi recomendado até o primeiro aniversário da criança.</a:t>
            </a:r>
          </a:p>
          <a:p>
            <a:pPr>
              <a:lnSpc>
                <a:spcPct val="80000"/>
              </a:lnSpc>
            </a:pPr>
            <a:r>
              <a:rPr lang="pt-BR" sz="1800" smtClean="0"/>
              <a:t>A mediana dos níveis de vitamina D materna disponível (n = 87) foi 50 nmol / l. Notavelmente, os bebês que recebem dietas fortificadas e suplementação podem receber&gt; 700 UI / dia de vitamina D.</a:t>
            </a:r>
            <a:r>
              <a:rPr lang="pt-BR" sz="1800" baseline="30000" smtClean="0"/>
              <a:t>15</a:t>
            </a:r>
            <a:r>
              <a:rPr lang="pt-BR" sz="1800" smtClean="0"/>
              <a:t>.</a:t>
            </a:r>
          </a:p>
          <a:p>
            <a:pPr>
              <a:lnSpc>
                <a:spcPct val="80000"/>
              </a:lnSpc>
            </a:pPr>
            <a:r>
              <a:rPr lang="pt-BR" sz="1800" smtClean="0"/>
              <a:t>A suplementação recomendada de vitamina D varia de 90 a 1000 UI / dia dependendo das fontes.</a:t>
            </a:r>
            <a:r>
              <a:rPr lang="pt-BR" sz="1800" baseline="30000" smtClean="0"/>
              <a:t>4</a:t>
            </a:r>
            <a:r>
              <a:rPr lang="pt-BR" sz="1800" smtClean="0"/>
              <a:t> </a:t>
            </a:r>
          </a:p>
          <a:p>
            <a:pPr>
              <a:lnSpc>
                <a:spcPct val="80000"/>
              </a:lnSpc>
            </a:pPr>
            <a:r>
              <a:rPr lang="pt-BR" sz="1800" smtClean="0"/>
              <a:t>Natarajan et al</a:t>
            </a:r>
            <a:r>
              <a:rPr lang="pt-BR" sz="1800" baseline="30000" smtClean="0"/>
              <a:t>19</a:t>
            </a:r>
            <a:r>
              <a:rPr lang="pt-BR" sz="1800" smtClean="0"/>
              <a:t> recentemente randomizados 96 bebês prematuros para receber 800 ou 400 UI / dia de vitamina D3. por via oral. A prevalência de deficiência de vitamina D foi significativamente menor no grupo com maior suplementação; no entanto, foi associado com a possibilidade de toxicidade da vitamina D e sem efeitos demonstráveis ​​com uma dose aumentada.</a:t>
            </a:r>
          </a:p>
          <a:p>
            <a:pPr>
              <a:lnSpc>
                <a:spcPct val="80000"/>
              </a:lnSpc>
            </a:pPr>
            <a:r>
              <a:rPr lang="pt-BR" sz="1800" smtClean="0"/>
              <a:t> Estado de vitamina D seria particularmente importante avaliar no contexto da deficiência de Vitamina D materna,  condições que afetam a absorção de vitamina D emonitorar a reposição para evitar a toxicidade da vitamina D. </a:t>
            </a:r>
            <a:r>
              <a:rPr lang="pt-BR" sz="1800" baseline="30000" smtClean="0"/>
              <a:t>4</a:t>
            </a:r>
          </a:p>
          <a:p>
            <a:pPr>
              <a:lnSpc>
                <a:spcPct val="80000"/>
              </a:lnSpc>
            </a:pPr>
            <a:endParaRPr lang="pt-BR" sz="1800"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p:txBody>
          <a:bodyPr/>
          <a:lstStyle/>
          <a:p>
            <a:r>
              <a:rPr lang="pt-BR" smtClean="0">
                <a:solidFill>
                  <a:schemeClr val="hlink"/>
                </a:solidFill>
              </a:rPr>
              <a:t>Discussão</a:t>
            </a:r>
          </a:p>
        </p:txBody>
      </p:sp>
      <p:sp>
        <p:nvSpPr>
          <p:cNvPr id="61443" name="Rectangle 3"/>
          <p:cNvSpPr>
            <a:spLocks noGrp="1"/>
          </p:cNvSpPr>
          <p:nvPr>
            <p:ph type="body" idx="1"/>
          </p:nvPr>
        </p:nvSpPr>
        <p:spPr>
          <a:xfrm>
            <a:off x="457200" y="1600200"/>
            <a:ext cx="8229600" cy="4852988"/>
          </a:xfrm>
        </p:spPr>
        <p:txBody>
          <a:bodyPr/>
          <a:lstStyle/>
          <a:p>
            <a:pPr>
              <a:lnSpc>
                <a:spcPct val="80000"/>
              </a:lnSpc>
            </a:pPr>
            <a:r>
              <a:rPr lang="pt-BR" sz="2000" smtClean="0">
                <a:solidFill>
                  <a:srgbClr val="FF0000"/>
                </a:solidFill>
              </a:rPr>
              <a:t>Taxa previamente documentada de fraturas na literatura é muito maior, até 10 a 32% no período neonatal</a:t>
            </a:r>
            <a:r>
              <a:rPr lang="pt-BR" sz="2000" smtClean="0"/>
              <a:t> </a:t>
            </a:r>
            <a:r>
              <a:rPr lang="pt-BR" sz="2000" baseline="30000" smtClean="0"/>
              <a:t>5</a:t>
            </a:r>
            <a:r>
              <a:rPr lang="pt-BR" sz="2000" smtClean="0"/>
              <a:t> e até um aumento de três vezes no risco de fratura com  reduzido pico de massa óssea de um desvio padrão.</a:t>
            </a:r>
            <a:r>
              <a:rPr lang="pt-BR" sz="2000" baseline="30000" smtClean="0"/>
              <a:t>9</a:t>
            </a:r>
            <a:r>
              <a:rPr lang="pt-BR" sz="2000" smtClean="0"/>
              <a:t> </a:t>
            </a:r>
          </a:p>
          <a:p>
            <a:pPr>
              <a:lnSpc>
                <a:spcPct val="80000"/>
              </a:lnSpc>
            </a:pPr>
            <a:r>
              <a:rPr lang="pt-BR" sz="2000" smtClean="0"/>
              <a:t>Certas unidades neonatais podem realizar </a:t>
            </a:r>
            <a:r>
              <a:rPr lang="pt-BR" sz="2000" b="1" smtClean="0"/>
              <a:t>radiografias de rotina</a:t>
            </a:r>
            <a:r>
              <a:rPr lang="pt-BR" sz="2000" smtClean="0"/>
              <a:t> como parte da triagem da DMO, no entanto, </a:t>
            </a:r>
            <a:r>
              <a:rPr lang="pt-BR" sz="2000" smtClean="0">
                <a:solidFill>
                  <a:srgbClr val="FF0000"/>
                </a:solidFill>
              </a:rPr>
              <a:t>essa modalidade não é tão sensível, detectando apenas a DMO quando a mineralização diminui em 20–40% .</a:t>
            </a:r>
            <a:r>
              <a:rPr lang="pt-BR" sz="2000" baseline="30000" smtClean="0">
                <a:solidFill>
                  <a:srgbClr val="FF0000"/>
                </a:solidFill>
              </a:rPr>
              <a:t>4</a:t>
            </a:r>
            <a:r>
              <a:rPr lang="pt-BR" sz="2000" smtClean="0">
                <a:solidFill>
                  <a:srgbClr val="FF0000"/>
                </a:solidFill>
              </a:rPr>
              <a:t> </a:t>
            </a:r>
          </a:p>
          <a:p>
            <a:pPr>
              <a:lnSpc>
                <a:spcPct val="80000"/>
              </a:lnSpc>
            </a:pPr>
            <a:r>
              <a:rPr lang="pt-BR" sz="2000" smtClean="0"/>
              <a:t>Achados radiográficos incluem fraturas incidentais, ossos e córtices finos e alargamento das epífises.</a:t>
            </a:r>
          </a:p>
          <a:p>
            <a:pPr>
              <a:lnSpc>
                <a:spcPct val="80000"/>
              </a:lnSpc>
            </a:pPr>
            <a:r>
              <a:rPr lang="pt-BR" sz="2000" smtClean="0"/>
              <a:t> O papel da absorciometria de raios X de dupla energia (DXA), tomografia computadorizada quantitativa periférica (pQCT) e ultrassom quantitativo mostraram potencial como métodos de detectar e entender a DMO. </a:t>
            </a:r>
          </a:p>
          <a:p>
            <a:pPr>
              <a:lnSpc>
                <a:spcPct val="80000"/>
              </a:lnSpc>
            </a:pPr>
            <a:r>
              <a:rPr lang="pt-BR" sz="2000" smtClean="0"/>
              <a:t>Essas modalidades foram exploradas principalmente a partir de uma perspectiva de pesquisa para identificar determinantes da massa óssea.</a:t>
            </a:r>
            <a:r>
              <a:rPr lang="pt-BR" sz="2000" baseline="30000" smtClean="0"/>
              <a:t>9,20</a:t>
            </a:r>
            <a:r>
              <a:rPr lang="pt-BR" sz="2000" smtClean="0"/>
              <a:t> </a:t>
            </a:r>
          </a:p>
          <a:p>
            <a:pPr>
              <a:lnSpc>
                <a:spcPct val="80000"/>
              </a:lnSpc>
            </a:pPr>
            <a:r>
              <a:rPr lang="pt-BR" sz="2000" smtClean="0"/>
              <a:t>Outros estudos longitudinais ainda são necessários usando DXA, pQCT e dados de fratura para entender completamente os riscos para essa coorte.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p:txBody>
          <a:bodyPr/>
          <a:lstStyle/>
          <a:p>
            <a:r>
              <a:rPr lang="pt-BR" smtClean="0">
                <a:solidFill>
                  <a:schemeClr val="hlink"/>
                </a:solidFill>
              </a:rPr>
              <a:t>Discussão</a:t>
            </a:r>
          </a:p>
        </p:txBody>
      </p:sp>
      <p:sp>
        <p:nvSpPr>
          <p:cNvPr id="63491" name="Rectangle 3"/>
          <p:cNvSpPr>
            <a:spLocks noGrp="1"/>
          </p:cNvSpPr>
          <p:nvPr>
            <p:ph type="body" idx="1"/>
          </p:nvPr>
        </p:nvSpPr>
        <p:spPr/>
        <p:txBody>
          <a:bodyPr/>
          <a:lstStyle/>
          <a:p>
            <a:pPr>
              <a:lnSpc>
                <a:spcPct val="80000"/>
              </a:lnSpc>
            </a:pPr>
            <a:r>
              <a:rPr lang="pt-BR" sz="1800" smtClean="0"/>
              <a:t>A análise dos dados foi limitada pela baixa taxa de acompanhamento os </a:t>
            </a:r>
            <a:r>
              <a:rPr lang="pt-BR" sz="1800" i="1" smtClean="0"/>
              <a:t>screens</a:t>
            </a:r>
            <a:r>
              <a:rPr lang="pt-BR" sz="1800" smtClean="0"/>
              <a:t> de DMO.</a:t>
            </a:r>
          </a:p>
          <a:p>
            <a:pPr>
              <a:lnSpc>
                <a:spcPct val="80000"/>
              </a:lnSpc>
            </a:pPr>
            <a:r>
              <a:rPr lang="pt-BR" sz="1800" smtClean="0"/>
              <a:t>Isto pode ser devido à perda de acompanhamento com transferências para hospitais de baixa acuidade fora da Monash Health. </a:t>
            </a:r>
          </a:p>
          <a:p>
            <a:pPr>
              <a:lnSpc>
                <a:spcPct val="80000"/>
              </a:lnSpc>
            </a:pPr>
            <a:r>
              <a:rPr lang="pt-BR" sz="1800" smtClean="0"/>
              <a:t>Além do mais, a maioria dos prematuros apresenta comorbidades agudas e pode não tolerar os procedimentos e espécimes relativamente grandes para investigar DMO. </a:t>
            </a:r>
          </a:p>
          <a:p>
            <a:pPr>
              <a:lnSpc>
                <a:spcPct val="80000"/>
              </a:lnSpc>
            </a:pPr>
            <a:r>
              <a:rPr lang="pt-BR" sz="1800" smtClean="0"/>
              <a:t>O protocolo atual também pode ser considerado complicado, ter que parear amostras de soro e urina para permitir para uma interpretação precisa dos resultados, além de exigir volumes relativamente grandes para verificar medidas como o PTH. </a:t>
            </a:r>
          </a:p>
          <a:p>
            <a:pPr>
              <a:lnSpc>
                <a:spcPct val="80000"/>
              </a:lnSpc>
            </a:pPr>
            <a:r>
              <a:rPr lang="pt-BR" sz="1800" smtClean="0"/>
              <a:t>Considerando os resultados desta auditoria, o protocolo de triagem da DMO na Monash foi recentemente atualizada para rastrear todos os bebês com menos de 32 semanas e / ou peso ao nascer &lt;1500 g e / ou presença de fatores de risco para DMO às 4 semanas de idade. </a:t>
            </a:r>
          </a:p>
          <a:p>
            <a:pPr>
              <a:lnSpc>
                <a:spcPct val="80000"/>
              </a:lnSpc>
            </a:pPr>
            <a:r>
              <a:rPr lang="pt-BR" sz="1800" smtClean="0"/>
              <a:t>Critérios para iniciar o tratamento agora são baseados na FAL e fosfato séricos   séricos, que foi parcialmente informado por as conclusões deste estudo.</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p:txBody>
          <a:bodyPr/>
          <a:lstStyle/>
          <a:p>
            <a:r>
              <a:rPr lang="pt-BR" smtClean="0"/>
              <a:t>CONCLUSÃO</a:t>
            </a:r>
          </a:p>
        </p:txBody>
      </p:sp>
      <p:sp>
        <p:nvSpPr>
          <p:cNvPr id="62467" name="Rectangle 3"/>
          <p:cNvSpPr>
            <a:spLocks noGrp="1"/>
          </p:cNvSpPr>
          <p:nvPr>
            <p:ph type="body" idx="1"/>
          </p:nvPr>
        </p:nvSpPr>
        <p:spPr>
          <a:xfrm>
            <a:off x="457200" y="1600200"/>
            <a:ext cx="8507413" cy="4525963"/>
          </a:xfrm>
          <a:ln w="38100">
            <a:solidFill>
              <a:srgbClr val="FF33CC"/>
            </a:solidFill>
          </a:ln>
        </p:spPr>
        <p:txBody>
          <a:bodyPr/>
          <a:lstStyle/>
          <a:p>
            <a:pPr>
              <a:lnSpc>
                <a:spcPct val="80000"/>
              </a:lnSpc>
            </a:pPr>
            <a:r>
              <a:rPr lang="pt-BR" sz="2400" smtClean="0"/>
              <a:t>Os resultados obtidos neste estudo destacam que o fosfato e os níveis de FAL fornecem triagem adequada para DMO nesta coorte e a suplementação de fosfato em bebês apropriados parece diminuir os níveis de ALP. </a:t>
            </a:r>
          </a:p>
          <a:p>
            <a:pPr>
              <a:lnSpc>
                <a:spcPct val="80000"/>
              </a:lnSpc>
            </a:pPr>
            <a:r>
              <a:rPr lang="pt-BR" sz="2400" smtClean="0"/>
              <a:t>Um estudo de acompanhamento com maior período de seguimento pode ajudar a melhorar a adesão à triagem em prematuros que estão em risco de serem instáveis de outras comorbidades. </a:t>
            </a:r>
          </a:p>
          <a:p>
            <a:pPr>
              <a:lnSpc>
                <a:spcPct val="80000"/>
              </a:lnSpc>
            </a:pPr>
            <a:r>
              <a:rPr lang="pt-BR" sz="2400" smtClean="0"/>
              <a:t>Faltam ainda dados de longo prazo e um estudo longitudinal bem desenhado, utilizando múltiplos métodos de avaliação da massa óssea.</a:t>
            </a:r>
          </a:p>
          <a:p>
            <a:pPr>
              <a:lnSpc>
                <a:spcPct val="80000"/>
              </a:lnSpc>
            </a:pPr>
            <a:r>
              <a:rPr lang="pt-BR" sz="2400" smtClean="0"/>
              <a:t>A geometria esquelética é necessária para avaliar plenamente as implicações de longo prazo da DMO, dado o número crescente de bebês pré-termo sobreviventes.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4294967295"/>
          </p:nvPr>
        </p:nvSpPr>
        <p:spPr>
          <a:xfrm>
            <a:off x="1403350" y="3573463"/>
            <a:ext cx="6264275" cy="3024187"/>
          </a:xfrm>
          <a:solidFill>
            <a:srgbClr val="99CCFF"/>
          </a:solidFill>
          <a:ln w="28575">
            <a:solidFill>
              <a:srgbClr val="FF33CC"/>
            </a:solidFill>
          </a:ln>
        </p:spPr>
        <p:txBody>
          <a:bodyPr/>
          <a:lstStyle/>
          <a:p>
            <a:pPr>
              <a:lnSpc>
                <a:spcPct val="90000"/>
              </a:lnSpc>
              <a:buFont typeface="Arial" pitchFamily="34" charset="0"/>
              <a:buNone/>
            </a:pPr>
            <a:r>
              <a:rPr lang="pt-BR" sz="1800" smtClean="0"/>
              <a:t>                               </a:t>
            </a:r>
            <a:r>
              <a:rPr lang="pt-BR" sz="2000" b="1" smtClean="0">
                <a:solidFill>
                  <a:schemeClr val="hlink"/>
                </a:solidFill>
              </a:rPr>
              <a:t>O que esse este estudo acrescenta</a:t>
            </a:r>
          </a:p>
          <a:p>
            <a:pPr lvl="1">
              <a:lnSpc>
                <a:spcPct val="90000"/>
              </a:lnSpc>
            </a:pPr>
            <a:r>
              <a:rPr lang="pt-BR" sz="1800" smtClean="0"/>
              <a:t>Neonatos com fatores de risco significantes para DMO nem sempre são triados como deveriam</a:t>
            </a:r>
            <a:r>
              <a:rPr lang="en-US" sz="1800" smtClean="0"/>
              <a:t>.</a:t>
            </a:r>
          </a:p>
          <a:p>
            <a:pPr lvl="1">
              <a:lnSpc>
                <a:spcPct val="90000"/>
              </a:lnSpc>
            </a:pPr>
            <a:r>
              <a:rPr lang="pt-BR" sz="1800" smtClean="0"/>
              <a:t>Há melhora nos marcadores bioquímicos de DMO nas crianças que recebem suplementação com Vit. D (400UI/dia) e fosfato quando indicado. </a:t>
            </a:r>
          </a:p>
          <a:p>
            <a:pPr lvl="1">
              <a:lnSpc>
                <a:spcPct val="90000"/>
              </a:lnSpc>
            </a:pPr>
            <a:r>
              <a:rPr lang="pt-BR" sz="1800" smtClean="0"/>
              <a:t>Os dados obtidos reforçam a falta de condutas padronizadas na monitorização da DMO e aponta a importância de se realizar estudos mais longos para explorar os desfechos no crescimento e massa óssea da criança. </a:t>
            </a:r>
          </a:p>
        </p:txBody>
      </p:sp>
      <p:pic>
        <p:nvPicPr>
          <p:cNvPr id="43012" name="Picture 4"/>
          <p:cNvPicPr>
            <a:picLocks noChangeAspect="1" noChangeArrowheads="1"/>
          </p:cNvPicPr>
          <p:nvPr/>
        </p:nvPicPr>
        <p:blipFill>
          <a:blip r:embed="rId2"/>
          <a:srcRect/>
          <a:stretch>
            <a:fillRect/>
          </a:stretch>
        </p:blipFill>
        <p:spPr bwMode="auto">
          <a:xfrm>
            <a:off x="1835150" y="620713"/>
            <a:ext cx="5638800" cy="2713037"/>
          </a:xfrm>
          <a:prstGeom prst="rect">
            <a:avLst/>
          </a:prstGeom>
          <a:noFill/>
        </p:spPr>
      </p:pic>
      <p:sp>
        <p:nvSpPr>
          <p:cNvPr id="43013" name="Título 1"/>
          <p:cNvSpPr>
            <a:spLocks/>
          </p:cNvSpPr>
          <p:nvPr/>
        </p:nvSpPr>
        <p:spPr bwMode="auto">
          <a:xfrm>
            <a:off x="684213" y="-171450"/>
            <a:ext cx="8229600" cy="1143000"/>
          </a:xfrm>
          <a:prstGeom prst="rect">
            <a:avLst/>
          </a:prstGeom>
          <a:noFill/>
          <a:ln w="9525">
            <a:noFill/>
            <a:miter lim="800000"/>
            <a:headEnd/>
            <a:tailEnd/>
          </a:ln>
        </p:spPr>
        <p:txBody>
          <a:bodyPr anchor="ctr"/>
          <a:lstStyle/>
          <a:p>
            <a:pPr algn="ctr"/>
            <a:r>
              <a:rPr lang="pt-BR" sz="2400">
                <a:solidFill>
                  <a:schemeClr val="hlink"/>
                </a:solidFill>
                <a:latin typeface="Calibri" pitchFamily="34" charset="0"/>
              </a:rPr>
              <a:t>Doença Metabólica Óssea</a:t>
            </a:r>
            <a:endParaRPr lang="en-US" sz="2400">
              <a:solidFill>
                <a:schemeClr val="hlink"/>
              </a:solidFill>
              <a:latin typeface="Calibri"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p:cNvPicPr>
            <a:picLocks noChangeAspect="1" noChangeArrowheads="1"/>
          </p:cNvPicPr>
          <p:nvPr/>
        </p:nvPicPr>
        <p:blipFill>
          <a:blip r:embed="rId2"/>
          <a:srcRect/>
          <a:stretch>
            <a:fillRect/>
          </a:stretch>
        </p:blipFill>
        <p:spPr bwMode="auto">
          <a:xfrm>
            <a:off x="69850" y="2060575"/>
            <a:ext cx="9074150" cy="3378200"/>
          </a:xfrm>
          <a:prstGeom prst="rect">
            <a:avLst/>
          </a:prstGeom>
          <a:noFill/>
          <a:ln w="38100">
            <a:solidFill>
              <a:srgbClr val="FF33CC"/>
            </a:solidFill>
            <a:miter lim="800000"/>
            <a:headEnd/>
            <a:tailEnd/>
          </a:ln>
        </p:spPr>
      </p:pic>
      <p:sp>
        <p:nvSpPr>
          <p:cNvPr id="64517" name="Text Box 5"/>
          <p:cNvSpPr txBox="1">
            <a:spLocks noChangeArrowheads="1"/>
          </p:cNvSpPr>
          <p:nvPr/>
        </p:nvSpPr>
        <p:spPr bwMode="auto">
          <a:xfrm>
            <a:off x="3471863" y="758825"/>
            <a:ext cx="1543050" cy="396875"/>
          </a:xfrm>
          <a:prstGeom prst="rect">
            <a:avLst/>
          </a:prstGeom>
          <a:noFill/>
          <a:ln w="9525">
            <a:noFill/>
            <a:miter lim="800000"/>
            <a:headEnd/>
            <a:tailEnd/>
          </a:ln>
          <a:effectLst/>
        </p:spPr>
        <p:txBody>
          <a:bodyPr wrap="none">
            <a:spAutoFit/>
          </a:bodyPr>
          <a:lstStyle/>
          <a:p>
            <a:r>
              <a:rPr lang="pt-BR" sz="2000">
                <a:solidFill>
                  <a:schemeClr val="hlink"/>
                </a:solidFill>
              </a:rPr>
              <a:t>ABSTRACT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endParaRPr lang="pt-BR" smtClean="0"/>
          </a:p>
        </p:txBody>
      </p:sp>
      <p:sp>
        <p:nvSpPr>
          <p:cNvPr id="28675" name="Espaço Reservado para Conteúdo 2"/>
          <p:cNvSpPr>
            <a:spLocks noGrp="1"/>
          </p:cNvSpPr>
          <p:nvPr>
            <p:ph idx="1"/>
          </p:nvPr>
        </p:nvSpPr>
        <p:spPr/>
        <p:txBody>
          <a:bodyPr/>
          <a:lstStyle/>
          <a:p>
            <a:endParaRPr lang="pt-BR" smtClean="0"/>
          </a:p>
        </p:txBody>
      </p:sp>
      <p:pic>
        <p:nvPicPr>
          <p:cNvPr id="28676" name="Picture 2"/>
          <p:cNvPicPr>
            <a:picLocks noChangeAspect="1" noChangeArrowheads="1"/>
          </p:cNvPicPr>
          <p:nvPr/>
        </p:nvPicPr>
        <p:blipFill>
          <a:blip r:embed="rId2"/>
          <a:srcRect/>
          <a:stretch>
            <a:fillRect/>
          </a:stretch>
        </p:blipFill>
        <p:spPr bwMode="auto">
          <a:xfrm>
            <a:off x="95250" y="115888"/>
            <a:ext cx="9048750" cy="6400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3"/>
          <p:cNvPicPr>
            <a:picLocks noChangeAspect="1" noChangeArrowheads="1"/>
          </p:cNvPicPr>
          <p:nvPr/>
        </p:nvPicPr>
        <p:blipFill>
          <a:blip r:embed="rId2"/>
          <a:srcRect/>
          <a:stretch>
            <a:fillRect/>
          </a:stretch>
        </p:blipFill>
        <p:spPr bwMode="auto">
          <a:xfrm>
            <a:off x="990600" y="204788"/>
            <a:ext cx="7315200" cy="6584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2"/>
          <p:cNvPicPr>
            <a:picLocks noChangeAspect="1" noChangeArrowheads="1"/>
          </p:cNvPicPr>
          <p:nvPr/>
        </p:nvPicPr>
        <p:blipFill>
          <a:blip r:embed="rId2"/>
          <a:srcRect/>
          <a:stretch>
            <a:fillRect/>
          </a:stretch>
        </p:blipFill>
        <p:spPr bwMode="auto">
          <a:xfrm>
            <a:off x="838200" y="76200"/>
            <a:ext cx="7543800" cy="6773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p:txBody>
          <a:bodyPr/>
          <a:lstStyle/>
          <a:p>
            <a:r>
              <a:rPr lang="pt-BR" sz="4000" smtClean="0">
                <a:solidFill>
                  <a:schemeClr val="hlink"/>
                </a:solidFill>
              </a:rPr>
              <a:t>Nota do Editor do site, Dr. Paulo R. Margotto. Consultem também ! Aqui e Agora!</a:t>
            </a:r>
          </a:p>
        </p:txBody>
      </p:sp>
      <p:pic>
        <p:nvPicPr>
          <p:cNvPr id="70660" name="Picture 4" descr="Tocando%20o%20Barco"/>
          <p:cNvPicPr>
            <a:picLocks noGrp="1" noChangeAspect="1" noChangeArrowheads="1"/>
          </p:cNvPicPr>
          <p:nvPr>
            <p:ph type="body" idx="1"/>
          </p:nvPr>
        </p:nvPicPr>
        <p:blipFill>
          <a:blip r:embed="rId2"/>
          <a:srcRect/>
          <a:stretch>
            <a:fillRect/>
          </a:stretch>
        </p:blipFill>
        <p:spPr>
          <a:xfrm>
            <a:off x="1403350" y="1844675"/>
            <a:ext cx="6034088" cy="4525963"/>
          </a:xfrm>
          <a:ln/>
        </p:spPr>
      </p:pic>
      <p:sp>
        <p:nvSpPr>
          <p:cNvPr id="70661" name="Text Box 5"/>
          <p:cNvSpPr txBox="1">
            <a:spLocks noChangeArrowheads="1"/>
          </p:cNvSpPr>
          <p:nvPr/>
        </p:nvSpPr>
        <p:spPr bwMode="auto">
          <a:xfrm>
            <a:off x="3132138" y="6491288"/>
            <a:ext cx="2549525" cy="366712"/>
          </a:xfrm>
          <a:prstGeom prst="rect">
            <a:avLst/>
          </a:prstGeom>
          <a:noFill/>
          <a:ln w="9525">
            <a:noFill/>
            <a:miter lim="800000"/>
            <a:headEnd/>
            <a:tailEnd/>
          </a:ln>
          <a:effectLst/>
        </p:spPr>
        <p:txBody>
          <a:bodyPr wrap="none">
            <a:spAutoFit/>
          </a:bodyPr>
          <a:lstStyle/>
          <a:p>
            <a:r>
              <a:rPr lang="pt-BR">
                <a:hlinkClick r:id="rId3"/>
              </a:rPr>
              <a:t>pmargotto@gmail.com</a:t>
            </a:r>
            <a:r>
              <a:rPr lang="pt-BR"/>
              <a:t>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1"/>
          </p:nvPr>
        </p:nvSpPr>
        <p:spPr>
          <a:xfrm>
            <a:off x="611188" y="1916113"/>
            <a:ext cx="8229600" cy="4525962"/>
          </a:xfrm>
        </p:spPr>
        <p:txBody>
          <a:bodyPr/>
          <a:lstStyle/>
          <a:p>
            <a:pPr>
              <a:lnSpc>
                <a:spcPct val="80000"/>
              </a:lnSpc>
              <a:buFont typeface="Arial" pitchFamily="34" charset="0"/>
              <a:buNone/>
            </a:pPr>
            <a:r>
              <a:rPr lang="pt-BR" sz="1600" smtClean="0"/>
              <a:t>       O estudo de Kelly A et al aqui Apresentado trata-se de ma avaliação da prática de 338 Neonatologistas dos Estados Unidos, representando 246 UTIN, através de um questionário,  quanto à triagem da doença metabólica óssea (DMO). Os testes usados para </a:t>
            </a:r>
            <a:r>
              <a:rPr lang="pt-BR" sz="1600" i="1" smtClean="0"/>
              <a:t>o screening </a:t>
            </a:r>
            <a:r>
              <a:rPr lang="pt-BR" sz="1600" smtClean="0"/>
              <a:t>e progressão da doença</a:t>
            </a:r>
            <a:r>
              <a:rPr lang="pt-BR" sz="1600" i="1" smtClean="0"/>
              <a:t> </a:t>
            </a:r>
            <a:r>
              <a:rPr lang="pt-BR" sz="1600" smtClean="0"/>
              <a:t> mais frequentes foram a calcemia, a fosfatase alcalina (FAL: valor de corte &gt;500 IU/L; os seus níveis podem não ser confiáveis na vigência do uso de corticoides que podem suprimir os seus níveis; melhor marcador do risco de fraturas) e o fósforo sérico (88.1 a 94,4. Os pontos de cortes mais comuns foram a idade gestacional &lt;28 semanas e peso ao nascer&lt;1000g. A intervenção primária mais comum tanto para prevenir (93,4%) como para tratar (83,1%) foi a fortificação do leite humano (se não fortificado, só oferece um terço do nível de cálcio e fósforo oferecido no meio intrauterino). O leite humano do Banco tem ainda menores quantidades de cálcio e fósforo! No tratamento a suplementação de Vitamina D, cálcio e fósforo foram amplamente utilizados (65 a 67% e  a fisioterapia em 19%. Informações de estudo recente Egípcio (Abdallah EA et al, 2 016), mostram que </a:t>
            </a:r>
            <a:r>
              <a:rPr lang="pt-PT" sz="1600" b="1" smtClean="0"/>
              <a:t>o valor de corte da FAL sérica (biomarcador confiável nos pré-termos &lt;32 semanas e peso ao nascer &lt;1000g) no qual a osteopenia é detectada é de 500 UI / L com 100% de sensibilidade e 80,77% de especificidade! </a:t>
            </a:r>
            <a:r>
              <a:rPr lang="pt-PT" sz="1600" smtClean="0"/>
              <a:t>Valores &gt;800 IU/L por 2 semanas consecutivas está recomendada radiografias de pulso e/ou de joelhos. Estudo coreano (</a:t>
            </a:r>
            <a:r>
              <a:rPr lang="pt-BR" sz="1600" smtClean="0"/>
              <a:t>Lee J et al, 2016) mostrou que </a:t>
            </a:r>
            <a:r>
              <a:rPr lang="pt-PT" sz="1600" smtClean="0"/>
              <a:t>fósforo baixo prolongado com 2-3 semanas pós-natais com elevação da FAL com 4-5 semanas, correlacionaram-se com diminuição da densidade mineral óssea, avaliada através da densaitometria óssea (FAL&gt;650IU/L revelou baixa densidade mineral óssea  com 80% de sensibilidade e 64% de especificade). Estudo israelense (</a:t>
            </a:r>
            <a:r>
              <a:rPr lang="pt-BR" sz="1600" smtClean="0"/>
              <a:t>Moyer-Mileur L et al, 1995) mostrou que</a:t>
            </a:r>
            <a:r>
              <a:rPr lang="pt-BR" sz="1600" b="1" smtClean="0"/>
              <a:t> iniciar na primeira semana de vida movimentos de extensão e flexão passiva de membros superiores e inferiores durante 5 minutos /dia, 5 dias por semana até a alta</a:t>
            </a:r>
            <a:r>
              <a:rPr lang="pt-BR" sz="1600" smtClean="0"/>
              <a:t> atenuou  a diminuição da perda óssea. </a:t>
            </a:r>
          </a:p>
        </p:txBody>
      </p:sp>
      <p:sp>
        <p:nvSpPr>
          <p:cNvPr id="71684" name="Rectangle 4"/>
          <p:cNvSpPr>
            <a:spLocks noChangeArrowheads="1"/>
          </p:cNvSpPr>
          <p:nvPr/>
        </p:nvSpPr>
        <p:spPr bwMode="auto">
          <a:xfrm>
            <a:off x="0" y="117475"/>
            <a:ext cx="9144000" cy="1812925"/>
          </a:xfrm>
          <a:prstGeom prst="rect">
            <a:avLst/>
          </a:prstGeom>
          <a:noFill/>
          <a:ln w="9525">
            <a:noFill/>
            <a:miter lim="800000"/>
            <a:headEnd/>
            <a:tailEnd/>
          </a:ln>
          <a:effectLst/>
        </p:spPr>
        <p:txBody>
          <a:bodyPr lIns="0" tIns="0" rIns="0" bIns="0" anchor="ctr">
            <a:spAutoFit/>
          </a:bodyPr>
          <a:lstStyle/>
          <a:p>
            <a:pPr algn="ctr"/>
            <a:r>
              <a:rPr lang="en-US" sz="2700" b="1">
                <a:solidFill>
                  <a:schemeClr val="hlink"/>
                </a:solidFill>
                <a:latin typeface="Lato" pitchFamily="34" charset="0"/>
              </a:rPr>
              <a:t>Triagem da Doen</a:t>
            </a:r>
            <a:r>
              <a:rPr lang="en-US" sz="2700" b="1">
                <a:solidFill>
                  <a:schemeClr val="hlink"/>
                </a:solidFill>
                <a:latin typeface="Calibri"/>
              </a:rPr>
              <a:t>ç</a:t>
            </a:r>
            <a:r>
              <a:rPr lang="en-US" sz="2700" b="1">
                <a:solidFill>
                  <a:schemeClr val="hlink"/>
                </a:solidFill>
                <a:latin typeface="Lato" pitchFamily="34" charset="0"/>
              </a:rPr>
              <a:t>a Metab</a:t>
            </a:r>
            <a:r>
              <a:rPr lang="en-US" sz="2700" b="1">
                <a:solidFill>
                  <a:schemeClr val="hlink"/>
                </a:solidFill>
                <a:latin typeface="Calibri"/>
              </a:rPr>
              <a:t>ó</a:t>
            </a:r>
            <a:r>
              <a:rPr lang="en-US" sz="2700" b="1">
                <a:solidFill>
                  <a:schemeClr val="hlink"/>
                </a:solidFill>
                <a:latin typeface="Lato" pitchFamily="34" charset="0"/>
              </a:rPr>
              <a:t>lica </a:t>
            </a:r>
            <a:r>
              <a:rPr lang="en-US" sz="2700" b="1">
                <a:solidFill>
                  <a:schemeClr val="hlink"/>
                </a:solidFill>
                <a:latin typeface="Calibri"/>
              </a:rPr>
              <a:t>Ó</a:t>
            </a:r>
            <a:r>
              <a:rPr lang="en-US" sz="2700" b="1">
                <a:solidFill>
                  <a:schemeClr val="hlink"/>
                </a:solidFill>
                <a:latin typeface="Lato" pitchFamily="34" charset="0"/>
              </a:rPr>
              <a:t>ssea Pr</a:t>
            </a:r>
            <a:r>
              <a:rPr lang="en-US" sz="2700" b="1">
                <a:solidFill>
                  <a:schemeClr val="hlink"/>
                </a:solidFill>
                <a:latin typeface="Calibri"/>
              </a:rPr>
              <a:t>á</a:t>
            </a:r>
            <a:r>
              <a:rPr lang="en-US" sz="2700" b="1">
                <a:solidFill>
                  <a:schemeClr val="hlink"/>
                </a:solidFill>
                <a:latin typeface="Lato" pitchFamily="34" charset="0"/>
              </a:rPr>
              <a:t>ticas entre Neonatologistas dos EUA</a:t>
            </a:r>
          </a:p>
          <a:p>
            <a:pPr algn="ctr" eaLnBrk="0" hangingPunct="0"/>
            <a:r>
              <a:rPr lang="en-US" sz="600">
                <a:solidFill>
                  <a:srgbClr val="2A6490"/>
                </a:solidFill>
                <a:latin typeface="Calibri"/>
              </a:rPr>
              <a:t>                     </a:t>
            </a:r>
            <a:r>
              <a:rPr lang="en-US">
                <a:latin typeface="Calibri" pitchFamily="34" charset="0"/>
              </a:rPr>
              <a:t/>
            </a:r>
            <a:br>
              <a:rPr lang="en-US">
                <a:latin typeface="Calibri" pitchFamily="34" charset="0"/>
              </a:rPr>
            </a:br>
            <a:r>
              <a:rPr lang="pt-BR" sz="1400" b="1">
                <a:hlinkClick r:id="rId2"/>
              </a:rPr>
              <a:t>Metabolic bone disease</a:t>
            </a:r>
            <a:r>
              <a:rPr lang="pt-BR" sz="1400">
                <a:hlinkClick r:id="rId2"/>
              </a:rPr>
              <a:t> </a:t>
            </a:r>
            <a:r>
              <a:rPr lang="pt-BR" sz="1400" b="1">
                <a:hlinkClick r:id="rId2"/>
              </a:rPr>
              <a:t>screening</a:t>
            </a:r>
            <a:r>
              <a:rPr lang="pt-BR" sz="1400">
                <a:hlinkClick r:id="rId2"/>
              </a:rPr>
              <a:t> practices among U.S. neonatologists.</a:t>
            </a:r>
            <a:endParaRPr lang="pt-BR" sz="1400" b="1"/>
          </a:p>
          <a:p>
            <a:pPr algn="ctr"/>
            <a:r>
              <a:rPr lang="pt-BR" sz="1400" b="1"/>
              <a:t>Kelly A</a:t>
            </a:r>
            <a:r>
              <a:rPr lang="pt-BR" sz="1400"/>
              <a:t>, Kovatch KJ, Garber SJ.Clin Pediatr (Phila). 2014 Oct;53(11):1077-83. doi: 10.1177/0009922814535661. Epub 2014 May 27.PMID: 24872339.</a:t>
            </a:r>
            <a:r>
              <a:rPr lang="pt-BR" sz="1400" u="sng">
                <a:hlinkClick r:id="rId3"/>
              </a:rPr>
              <a:t>Similar</a:t>
            </a:r>
            <a:r>
              <a:rPr lang="pt-BR" u="sng">
                <a:hlinkClick r:id="rId3"/>
              </a:rPr>
              <a:t> articles</a:t>
            </a:r>
            <a:endParaRPr lang="pt-BR" u="sng"/>
          </a:p>
          <a:p>
            <a:pPr algn="ctr"/>
            <a:r>
              <a:rPr lang="en-US" sz="1300">
                <a:solidFill>
                  <a:srgbClr val="424242"/>
                </a:solidFill>
                <a:latin typeface="Source Sans Pro"/>
              </a:rPr>
              <a:t>Apresenta</a:t>
            </a:r>
            <a:r>
              <a:rPr lang="en-US" sz="1300">
                <a:solidFill>
                  <a:srgbClr val="424242"/>
                </a:solidFill>
                <a:latin typeface="Calibri"/>
              </a:rPr>
              <a:t>ç</a:t>
            </a:r>
            <a:r>
              <a:rPr lang="en-US" sz="1300">
                <a:solidFill>
                  <a:srgbClr val="424242"/>
                </a:solidFill>
                <a:latin typeface="Source Sans Pro"/>
              </a:rPr>
              <a:t>ão: Henrique Yuji Watanabe Silva, R3 UTIP- HMIB/SES/DF, Unidade de Neonatologia do HMIB</a:t>
            </a:r>
          </a:p>
        </p:txBody>
      </p:sp>
      <p:pic>
        <p:nvPicPr>
          <p:cNvPr id="71685" name="Picture 5" descr="ppt">
            <a:hlinkClick r:id="rId4" tooltip="DMO - Praticas nos EUA"/>
          </p:cNvPr>
          <p:cNvPicPr>
            <a:picLocks noChangeAspect="1" noChangeArrowheads="1"/>
          </p:cNvPicPr>
          <p:nvPr/>
        </p:nvPicPr>
        <p:blipFill>
          <a:blip r:embed="rId5"/>
          <a:srcRect/>
          <a:stretch>
            <a:fillRect/>
          </a:stretch>
        </p:blipFill>
        <p:spPr bwMode="auto">
          <a:xfrm>
            <a:off x="6948488" y="549275"/>
            <a:ext cx="457200" cy="45720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1"/>
          </p:nvPr>
        </p:nvSpPr>
        <p:spPr/>
        <p:txBody>
          <a:bodyPr/>
          <a:lstStyle/>
          <a:p>
            <a:pPr algn="ctr"/>
            <a:r>
              <a:rPr lang="pt-BR" sz="1400" b="1" smtClean="0">
                <a:hlinkClick r:id="rId2"/>
              </a:rPr>
              <a:t>Metabolic bone disease</a:t>
            </a:r>
            <a:r>
              <a:rPr lang="pt-BR" sz="1400" smtClean="0">
                <a:hlinkClick r:id="rId2"/>
              </a:rPr>
              <a:t> and </a:t>
            </a:r>
            <a:r>
              <a:rPr lang="pt-BR" sz="1400" b="1" smtClean="0">
                <a:hlinkClick r:id="rId2"/>
              </a:rPr>
              <a:t>bone mineral density</a:t>
            </a:r>
            <a:r>
              <a:rPr lang="pt-BR" sz="1400" smtClean="0">
                <a:hlinkClick r:id="rId2"/>
              </a:rPr>
              <a:t> in very </a:t>
            </a:r>
            <a:r>
              <a:rPr lang="pt-BR" sz="1400" b="1" smtClean="0">
                <a:hlinkClick r:id="rId2"/>
              </a:rPr>
              <a:t>preterm infants</a:t>
            </a:r>
            <a:r>
              <a:rPr lang="pt-BR" sz="1400" smtClean="0">
                <a:hlinkClick r:id="rId2"/>
              </a:rPr>
              <a:t>.</a:t>
            </a:r>
            <a:r>
              <a:rPr lang="pt-BR" sz="1400" smtClean="0"/>
              <a:t>Figueras-Aloy J, Álvarez-Domínguez E, Pérez-Fernández JM, Moretones-Suñol G, Vidal-Sicart S, Botet-Mussons F.J </a:t>
            </a:r>
            <a:r>
              <a:rPr lang="pt-BR" sz="1400" b="1" smtClean="0"/>
              <a:t>Pediatr</a:t>
            </a:r>
            <a:r>
              <a:rPr lang="pt-BR" sz="1400" smtClean="0"/>
              <a:t>. 2014 Mar;164(3):499-504. doi:10.1016/j.jpeds.2013.10.089. Epub 2013 Dec 10.PMID: 24331689.</a:t>
            </a:r>
            <a:r>
              <a:rPr lang="pt-BR" sz="1400" b="1" smtClean="0">
                <a:hlinkClick r:id="rId2"/>
              </a:rPr>
              <a:t>Free Article</a:t>
            </a:r>
            <a:endParaRPr lang="pt-BR" sz="1400" u="sng" smtClean="0">
              <a:hlinkClick r:id="rId3"/>
            </a:endParaRPr>
          </a:p>
          <a:p>
            <a:pPr algn="ctr"/>
            <a:r>
              <a:rPr lang="pt-BR" sz="1400" u="sng" smtClean="0">
                <a:hlinkClick r:id="rId3"/>
              </a:rPr>
              <a:t>Similar articles</a:t>
            </a:r>
            <a:r>
              <a:rPr lang="pt-BR" sz="1400" u="sng" smtClean="0"/>
              <a:t>. </a:t>
            </a:r>
            <a:r>
              <a:rPr lang="pt-BR" sz="1400" smtClean="0">
                <a:solidFill>
                  <a:schemeClr val="hlink"/>
                </a:solidFill>
              </a:rPr>
              <a:t>Artigo Integral!</a:t>
            </a:r>
          </a:p>
          <a:p>
            <a:pPr algn="ctr"/>
            <a:r>
              <a:rPr lang="en-US" b="1" smtClean="0"/>
              <a:t>As correlações mais próximas parecem, no presente estudo, ser entre os níveis de P, densidade mineral óssea (DMO) e FAL → diagnosticar e graduar a doença óssea metabólica da prematuridade baseado na combinação dos valores</a:t>
            </a:r>
            <a:r>
              <a:rPr lang="pt-BR" smtClean="0"/>
              <a:t> </a:t>
            </a:r>
            <a:endParaRPr lang="pt-BR" sz="1400" smtClean="0">
              <a:solidFill>
                <a:schemeClr val="hlink"/>
              </a:solidFill>
            </a:endParaRPr>
          </a:p>
          <a:p>
            <a:pPr algn="ctr"/>
            <a:endParaRPr lang="pt-BR" sz="1400" smtClean="0">
              <a:solidFill>
                <a:schemeClr val="hlink"/>
              </a:solidFill>
            </a:endParaRPr>
          </a:p>
        </p:txBody>
      </p:sp>
      <p:sp>
        <p:nvSpPr>
          <p:cNvPr id="72708" name="Rectangle 4"/>
          <p:cNvSpPr>
            <a:spLocks noChangeArrowheads="1"/>
          </p:cNvSpPr>
          <p:nvPr/>
        </p:nvSpPr>
        <p:spPr bwMode="auto">
          <a:xfrm>
            <a:off x="22225" y="374650"/>
            <a:ext cx="9121775" cy="625475"/>
          </a:xfrm>
          <a:prstGeom prst="rect">
            <a:avLst/>
          </a:prstGeom>
          <a:solidFill>
            <a:srgbClr val="FFFFFF"/>
          </a:solidFill>
          <a:ln w="9525">
            <a:noFill/>
            <a:miter lim="800000"/>
            <a:headEnd/>
            <a:tailEnd/>
          </a:ln>
          <a:effectLst/>
        </p:spPr>
        <p:txBody>
          <a:bodyPr wrap="none" lIns="0" tIns="126960" rIns="0" bIns="25392" anchor="ctr">
            <a:spAutoFit/>
          </a:bodyPr>
          <a:lstStyle/>
          <a:p>
            <a:r>
              <a:rPr lang="en-US" b="1">
                <a:solidFill>
                  <a:schemeClr val="hlink"/>
                </a:solidFill>
                <a:latin typeface="Lato" pitchFamily="34" charset="0"/>
              </a:rPr>
              <a:t>Doen</a:t>
            </a:r>
            <a:r>
              <a:rPr lang="en-US" b="1">
                <a:solidFill>
                  <a:schemeClr val="hlink"/>
                </a:solidFill>
                <a:latin typeface="Calibri"/>
              </a:rPr>
              <a:t>ç</a:t>
            </a:r>
            <a:r>
              <a:rPr lang="en-US" b="1">
                <a:solidFill>
                  <a:schemeClr val="hlink"/>
                </a:solidFill>
                <a:latin typeface="Lato" pitchFamily="34" charset="0"/>
              </a:rPr>
              <a:t>a metab</a:t>
            </a:r>
            <a:r>
              <a:rPr lang="en-US" b="1">
                <a:solidFill>
                  <a:schemeClr val="hlink"/>
                </a:solidFill>
                <a:latin typeface="Calibri"/>
              </a:rPr>
              <a:t>ó</a:t>
            </a:r>
            <a:r>
              <a:rPr lang="en-US" b="1">
                <a:solidFill>
                  <a:schemeClr val="hlink"/>
                </a:solidFill>
                <a:latin typeface="Lato" pitchFamily="34" charset="0"/>
              </a:rPr>
              <a:t>lica </a:t>
            </a:r>
            <a:r>
              <a:rPr lang="en-US" b="1">
                <a:solidFill>
                  <a:schemeClr val="hlink"/>
                </a:solidFill>
                <a:latin typeface="Calibri"/>
              </a:rPr>
              <a:t>ó</a:t>
            </a:r>
            <a:r>
              <a:rPr lang="en-US" b="1">
                <a:solidFill>
                  <a:schemeClr val="hlink"/>
                </a:solidFill>
                <a:latin typeface="Lato" pitchFamily="34" charset="0"/>
              </a:rPr>
              <a:t>ssea e densidade mineral </a:t>
            </a:r>
            <a:r>
              <a:rPr lang="en-US" b="1">
                <a:solidFill>
                  <a:schemeClr val="hlink"/>
                </a:solidFill>
                <a:latin typeface="Calibri"/>
              </a:rPr>
              <a:t>ó</a:t>
            </a:r>
            <a:r>
              <a:rPr lang="en-US" b="1">
                <a:solidFill>
                  <a:schemeClr val="hlink"/>
                </a:solidFill>
                <a:latin typeface="Lato" pitchFamily="34" charset="0"/>
              </a:rPr>
              <a:t>ssea nos rec</a:t>
            </a:r>
            <a:r>
              <a:rPr lang="en-US" b="1">
                <a:solidFill>
                  <a:schemeClr val="hlink"/>
                </a:solidFill>
                <a:latin typeface="Calibri"/>
              </a:rPr>
              <a:t>é</a:t>
            </a:r>
            <a:r>
              <a:rPr lang="en-US" b="1">
                <a:solidFill>
                  <a:schemeClr val="hlink"/>
                </a:solidFill>
                <a:latin typeface="Lato" pitchFamily="34" charset="0"/>
              </a:rPr>
              <a:t>m-nascidos muito pr</a:t>
            </a:r>
            <a:r>
              <a:rPr lang="en-US" b="1">
                <a:solidFill>
                  <a:schemeClr val="hlink"/>
                </a:solidFill>
                <a:latin typeface="Calibri"/>
              </a:rPr>
              <a:t>é</a:t>
            </a:r>
            <a:r>
              <a:rPr lang="en-US" b="1">
                <a:solidFill>
                  <a:schemeClr val="hlink"/>
                </a:solidFill>
                <a:latin typeface="Lato" pitchFamily="34" charset="0"/>
              </a:rPr>
              <a:t>-termos</a:t>
            </a:r>
          </a:p>
          <a:p>
            <a:pPr eaLnBrk="0" hangingPunct="0"/>
            <a:r>
              <a:rPr lang="en-US" sz="1300" u="sng">
                <a:solidFill>
                  <a:schemeClr val="hlink"/>
                </a:solidFill>
                <a:latin typeface="Source Sans Pro"/>
              </a:rPr>
              <a:t>  </a:t>
            </a:r>
          </a:p>
        </p:txBody>
      </p:sp>
      <p:pic>
        <p:nvPicPr>
          <p:cNvPr id="72709" name="Picture 5" descr="ppt">
            <a:hlinkClick r:id="rId4" tooltip="Doen_Met_Oss_2014"/>
          </p:cNvPr>
          <p:cNvPicPr>
            <a:picLocks noChangeAspect="1" noChangeArrowheads="1"/>
          </p:cNvPicPr>
          <p:nvPr/>
        </p:nvPicPr>
        <p:blipFill>
          <a:blip r:embed="rId5"/>
          <a:srcRect/>
          <a:stretch>
            <a:fillRect/>
          </a:stretch>
        </p:blipFill>
        <p:spPr bwMode="auto">
          <a:xfrm>
            <a:off x="8532813" y="0"/>
            <a:ext cx="457200" cy="457200"/>
          </a:xfrm>
          <a:prstGeom prst="rect">
            <a:avLst/>
          </a:prstGeom>
          <a:noFill/>
        </p:spPr>
      </p:pic>
      <p:sp>
        <p:nvSpPr>
          <p:cNvPr id="72710" name="Rectangle 6"/>
          <p:cNvSpPr>
            <a:spLocks noChangeArrowheads="1"/>
          </p:cNvSpPr>
          <p:nvPr/>
        </p:nvSpPr>
        <p:spPr bwMode="auto">
          <a:xfrm>
            <a:off x="0" y="836613"/>
            <a:ext cx="9144000" cy="730250"/>
          </a:xfrm>
          <a:prstGeom prst="rect">
            <a:avLst/>
          </a:prstGeom>
          <a:noFill/>
          <a:ln w="9525">
            <a:noFill/>
            <a:miter lim="800000"/>
            <a:headEnd/>
            <a:tailEnd/>
          </a:ln>
          <a:effectLst/>
        </p:spPr>
        <p:txBody>
          <a:bodyPr anchor="ctr">
            <a:spAutoFit/>
          </a:bodyPr>
          <a:lstStyle/>
          <a:p>
            <a:pPr algn="ctr"/>
            <a:r>
              <a:rPr lang="pt-BR" sz="1400"/>
              <a:t>Apresentação: </a:t>
            </a:r>
            <a:r>
              <a:rPr lang="en-US" sz="1400"/>
              <a:t>Ana Angélica de S. Tavares, Manoela Fassino Barros, Alessandra C. Bertolino, Amanda V. de Melo Quadrado, Marina Fernandes de Oliveira</a:t>
            </a:r>
          </a:p>
          <a:p>
            <a:pPr algn="ctr"/>
            <a:r>
              <a:rPr lang="en-US" sz="1400"/>
              <a:t>Coordenação: Paulo R. Margotto</a:t>
            </a:r>
          </a:p>
        </p:txBody>
      </p:sp>
      <p:sp>
        <p:nvSpPr>
          <p:cNvPr id="72711" name="AutoShape 7"/>
          <p:cNvSpPr>
            <a:spLocks noChangeArrowheads="1"/>
          </p:cNvSpPr>
          <p:nvPr/>
        </p:nvSpPr>
        <p:spPr bwMode="auto">
          <a:xfrm>
            <a:off x="8027988" y="5643563"/>
            <a:ext cx="733425" cy="1214437"/>
          </a:xfrm>
          <a:prstGeom prst="curvedRightArrow">
            <a:avLst>
              <a:gd name="adj1" fmla="val 33117"/>
              <a:gd name="adj2" fmla="val 66234"/>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p:cNvSpPr>
          <p:nvPr>
            <p:ph type="body" idx="1"/>
          </p:nvPr>
        </p:nvSpPr>
        <p:spPr/>
        <p:txBody>
          <a:bodyPr/>
          <a:lstStyle/>
          <a:p>
            <a:pPr lvl="1">
              <a:lnSpc>
                <a:spcPct val="80000"/>
              </a:lnSpc>
            </a:pPr>
            <a:r>
              <a:rPr lang="en-US" sz="1800" smtClean="0"/>
              <a:t>No PT, o diagnóstico de DOENÇA METABÓLICA ÓSSEA DA PREMATURIDADE(DMOP) (FAL&gt;500) ou baixa densidade mineral óssea na alta (&lt;0.068g/cm²) ou durante a hospitalização com a FAL e P periódicas → </a:t>
            </a:r>
            <a:r>
              <a:rPr lang="en-US" sz="1800" b="1" smtClean="0"/>
              <a:t>intervenções clínicas</a:t>
            </a:r>
            <a:r>
              <a:rPr lang="en-US" sz="1800" smtClean="0"/>
              <a:t>: </a:t>
            </a:r>
            <a:endParaRPr lang="pt-BR" sz="1800" smtClean="0"/>
          </a:p>
          <a:p>
            <a:pPr lvl="1">
              <a:lnSpc>
                <a:spcPct val="80000"/>
              </a:lnSpc>
            </a:pPr>
            <a:r>
              <a:rPr lang="en-US" sz="1800" b="1" smtClean="0"/>
              <a:t>Administração de Ca e P por via parenteral (74mg/kg/dia de Ca e 44 mg/kg/dia de P) por menor tempo possível. </a:t>
            </a:r>
            <a:endParaRPr lang="pt-BR" sz="1800" smtClean="0"/>
          </a:p>
          <a:p>
            <a:pPr lvl="1">
              <a:lnSpc>
                <a:spcPct val="80000"/>
              </a:lnSpc>
            </a:pPr>
            <a:r>
              <a:rPr lang="en-US" sz="1800" b="1" smtClean="0"/>
              <a:t>Administração de Ca e P por via enteral2, fortificantes do leite materno ou fórmula específica para pretermos. </a:t>
            </a:r>
            <a:endParaRPr lang="pt-BR" sz="1800" smtClean="0"/>
          </a:p>
          <a:p>
            <a:pPr lvl="1">
              <a:lnSpc>
                <a:spcPct val="80000"/>
              </a:lnSpc>
            </a:pPr>
            <a:r>
              <a:rPr lang="en-US" sz="1800" b="1" smtClean="0"/>
              <a:t>Trocar furosemida para clorotiazida o mais precoce possível.</a:t>
            </a:r>
            <a:endParaRPr lang="pt-BR" sz="1800" smtClean="0"/>
          </a:p>
          <a:p>
            <a:pPr lvl="1">
              <a:lnSpc>
                <a:spcPct val="80000"/>
              </a:lnSpc>
            </a:pPr>
            <a:r>
              <a:rPr lang="en-US" sz="1800" b="1" smtClean="0"/>
              <a:t>↓ o uso de dexametasona, administração por via oral de vit D (400-800IUdia).</a:t>
            </a:r>
            <a:endParaRPr lang="pt-BR" sz="1800" smtClean="0"/>
          </a:p>
          <a:p>
            <a:pPr lvl="1">
              <a:lnSpc>
                <a:spcPct val="80000"/>
              </a:lnSpc>
            </a:pPr>
            <a:r>
              <a:rPr lang="en-US" sz="1800" b="1" smtClean="0"/>
              <a:t>Fisioterapia para mobilizar extremidades em pretermos estáveis (promover mineralização óssea) + cuidadoso manejo com pretermos com severa DMOP para prevenir fraturas. </a:t>
            </a:r>
            <a:endParaRPr lang="pt-BR" sz="1800" smtClean="0"/>
          </a:p>
          <a:p>
            <a:pPr lvl="1">
              <a:lnSpc>
                <a:spcPct val="80000"/>
              </a:lnSpc>
            </a:pPr>
            <a:r>
              <a:rPr lang="en-US" sz="1800" b="1" smtClean="0"/>
              <a:t>Protocolo específico: DMOP severa são tratados com vit D (800-1200 UI/dia), Ca (100-150 mg/kg/dia) e P (90 mg/kg/dia), com a maior dose para aqueles com densidade mineral óssea de valor &lt;0.068 g/cm².</a:t>
            </a:r>
            <a:r>
              <a:rPr lang="en-US" sz="1800" smtClean="0"/>
              <a:t> </a:t>
            </a:r>
            <a:endParaRPr lang="pt-BR" sz="1800" smtClean="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p:cNvPicPr>
            <a:picLocks noChangeAspect="1" noChangeArrowheads="1"/>
          </p:cNvPicPr>
          <p:nvPr/>
        </p:nvPicPr>
        <p:blipFill>
          <a:blip r:embed="rId2" cstate="print"/>
          <a:srcRect/>
          <a:stretch>
            <a:fillRect/>
          </a:stretch>
        </p:blipFill>
        <p:spPr bwMode="auto">
          <a:xfrm>
            <a:off x="827088" y="1341438"/>
            <a:ext cx="7632700" cy="4292600"/>
          </a:xfrm>
          <a:prstGeom prst="rect">
            <a:avLst/>
          </a:prstGeom>
          <a:noFill/>
          <a:ln w="9525">
            <a:noFill/>
            <a:miter lim="800000"/>
            <a:headEnd/>
            <a:tailEnd/>
          </a:ln>
          <a:effectLst/>
        </p:spPr>
      </p:pic>
      <p:sp>
        <p:nvSpPr>
          <p:cNvPr id="74757" name="Text Box 5"/>
          <p:cNvSpPr txBox="1">
            <a:spLocks noChangeArrowheads="1"/>
          </p:cNvSpPr>
          <p:nvPr/>
        </p:nvSpPr>
        <p:spPr bwMode="auto">
          <a:xfrm>
            <a:off x="1311275" y="423863"/>
            <a:ext cx="1479550" cy="366712"/>
          </a:xfrm>
          <a:prstGeom prst="rect">
            <a:avLst/>
          </a:prstGeom>
          <a:noFill/>
          <a:ln w="9525">
            <a:noFill/>
            <a:miter lim="800000"/>
            <a:headEnd/>
            <a:tailEnd/>
          </a:ln>
          <a:effectLst/>
        </p:spPr>
        <p:txBody>
          <a:bodyPr wrap="none">
            <a:spAutoFit/>
          </a:bodyPr>
          <a:lstStyle/>
          <a:p>
            <a:r>
              <a:rPr lang="pt-BR">
                <a:solidFill>
                  <a:schemeClr val="hlink"/>
                </a:solidFill>
              </a:rPr>
              <a:t>OBRIGADO!</a:t>
            </a:r>
          </a:p>
        </p:txBody>
      </p:sp>
      <p:sp>
        <p:nvSpPr>
          <p:cNvPr id="74758" name="Text Box 6"/>
          <p:cNvSpPr txBox="1">
            <a:spLocks noChangeArrowheads="1"/>
          </p:cNvSpPr>
          <p:nvPr/>
        </p:nvSpPr>
        <p:spPr bwMode="auto">
          <a:xfrm>
            <a:off x="971550" y="5661025"/>
            <a:ext cx="6965950" cy="366713"/>
          </a:xfrm>
          <a:prstGeom prst="rect">
            <a:avLst/>
          </a:prstGeom>
          <a:noFill/>
          <a:ln w="9525">
            <a:noFill/>
            <a:miter lim="800000"/>
            <a:headEnd/>
            <a:tailEnd/>
          </a:ln>
          <a:effectLst/>
        </p:spPr>
        <p:txBody>
          <a:bodyPr wrap="none">
            <a:spAutoFit/>
          </a:bodyPr>
          <a:lstStyle/>
          <a:p>
            <a:r>
              <a:rPr lang="pt-BR">
                <a:solidFill>
                  <a:schemeClr val="hlink"/>
                </a:solidFill>
              </a:rPr>
              <a:t>Staffs e Residentes da Unidade de Neonatologia do HMIB/SES/DF</a:t>
            </a:r>
          </a:p>
        </p:txBody>
      </p:sp>
      <p:sp>
        <p:nvSpPr>
          <p:cNvPr id="74759" name="Line 7"/>
          <p:cNvSpPr>
            <a:spLocks noChangeShapeType="1"/>
          </p:cNvSpPr>
          <p:nvPr/>
        </p:nvSpPr>
        <p:spPr bwMode="auto">
          <a:xfrm>
            <a:off x="2916238" y="1844675"/>
            <a:ext cx="142875" cy="431800"/>
          </a:xfrm>
          <a:prstGeom prst="line">
            <a:avLst/>
          </a:prstGeom>
          <a:noFill/>
          <a:ln w="38100">
            <a:solidFill>
              <a:schemeClr val="hlink"/>
            </a:solidFill>
            <a:round/>
            <a:headEnd/>
            <a:tailEnd type="triangle" w="med" len="med"/>
          </a:ln>
          <a:effectLst/>
        </p:spPr>
        <p:txBody>
          <a:bodyPr/>
          <a:lstStyle/>
          <a:p>
            <a:endParaRPr lang="pt-BR"/>
          </a:p>
        </p:txBody>
      </p:sp>
      <p:sp>
        <p:nvSpPr>
          <p:cNvPr id="74760" name="Text Box 8"/>
          <p:cNvSpPr txBox="1">
            <a:spLocks noChangeArrowheads="1"/>
          </p:cNvSpPr>
          <p:nvPr/>
        </p:nvSpPr>
        <p:spPr bwMode="auto">
          <a:xfrm>
            <a:off x="2679700" y="1504950"/>
            <a:ext cx="1962150" cy="366713"/>
          </a:xfrm>
          <a:prstGeom prst="rect">
            <a:avLst/>
          </a:prstGeom>
          <a:noFill/>
          <a:ln w="9525">
            <a:noFill/>
            <a:miter lim="800000"/>
            <a:headEnd/>
            <a:tailEnd/>
          </a:ln>
          <a:effectLst/>
        </p:spPr>
        <p:txBody>
          <a:bodyPr wrap="none">
            <a:spAutoFit/>
          </a:bodyPr>
          <a:lstStyle/>
          <a:p>
            <a:r>
              <a:rPr lang="pt-BR">
                <a:solidFill>
                  <a:schemeClr val="hlink"/>
                </a:solidFill>
              </a:rPr>
              <a:t>Dr. Luis Henrique</a:t>
            </a: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1690</TotalTime>
  <Words>3655</Words>
  <Application>Microsoft Office PowerPoint</Application>
  <PresentationFormat>Apresentação na tela (4:3)</PresentationFormat>
  <Paragraphs>176</Paragraphs>
  <Slides>47</Slides>
  <Notes>0</Notes>
  <HiddenSlides>0</HiddenSlides>
  <MMClips>0</MMClips>
  <ScaleCrop>false</ScaleCrop>
  <HeadingPairs>
    <vt:vector size="4" baseType="variant">
      <vt:variant>
        <vt:lpstr>Tema</vt:lpstr>
      </vt:variant>
      <vt:variant>
        <vt:i4>1</vt:i4>
      </vt:variant>
      <vt:variant>
        <vt:lpstr>Títulos de slides</vt:lpstr>
      </vt:variant>
      <vt:variant>
        <vt:i4>47</vt:i4>
      </vt:variant>
    </vt:vector>
  </HeadingPairs>
  <TitlesOfParts>
    <vt:vector size="48" baseType="lpstr">
      <vt:lpstr>Tema do Office</vt:lpstr>
      <vt:lpstr>Outcomes of standardised approach to metabolic bone disease of prematurity. Chin LK, Doan J, Teoh YS, Stewart A, Forrest P, Simm PJ.J Paediatr Child Health. 2018 Jan 2. doi: 10.1111/jpc.13813. [Epub ahead of print].PMID: 29292538.Similar articles</vt:lpstr>
      <vt:lpstr>Doença Metabólica Óssea</vt:lpstr>
      <vt:lpstr>Introdução</vt:lpstr>
      <vt:lpstr>Introdução</vt:lpstr>
      <vt:lpstr>Introdução</vt:lpstr>
      <vt:lpstr>Slide 6</vt:lpstr>
      <vt:lpstr>Introdução</vt:lpstr>
      <vt:lpstr>Introdução</vt:lpstr>
      <vt:lpstr>Introdução</vt:lpstr>
      <vt:lpstr>Objetivo</vt:lpstr>
      <vt:lpstr>Métodos</vt:lpstr>
      <vt:lpstr>Métodos</vt:lpstr>
      <vt:lpstr>Slide 13</vt:lpstr>
      <vt:lpstr>Métodos</vt:lpstr>
      <vt:lpstr>Métodos</vt:lpstr>
      <vt:lpstr>Resultados</vt:lpstr>
      <vt:lpstr>Resultados</vt:lpstr>
      <vt:lpstr>Resultados</vt:lpstr>
      <vt:lpstr>Resultados</vt:lpstr>
      <vt:lpstr>Slide 20</vt:lpstr>
      <vt:lpstr>Resultados</vt:lpstr>
      <vt:lpstr>Slide 22</vt:lpstr>
      <vt:lpstr>Resultados</vt:lpstr>
      <vt:lpstr>Resultados</vt:lpstr>
      <vt:lpstr>Slide 25</vt:lpstr>
      <vt:lpstr>Resultados</vt:lpstr>
      <vt:lpstr>Resultados</vt:lpstr>
      <vt:lpstr>Discussão</vt:lpstr>
      <vt:lpstr>Discussão</vt:lpstr>
      <vt:lpstr>Discussão</vt:lpstr>
      <vt:lpstr>Discussão</vt:lpstr>
      <vt:lpstr>Discussão</vt:lpstr>
      <vt:lpstr>Discussão</vt:lpstr>
      <vt:lpstr>Discussão</vt:lpstr>
      <vt:lpstr>Discussão</vt:lpstr>
      <vt:lpstr>Discussão</vt:lpstr>
      <vt:lpstr>CONCLUSÃO</vt:lpstr>
      <vt:lpstr>Slide 38</vt:lpstr>
      <vt:lpstr>Slide 39</vt:lpstr>
      <vt:lpstr>Slide 40</vt:lpstr>
      <vt:lpstr>Slide 41</vt:lpstr>
      <vt:lpstr>Slide 42</vt:lpstr>
      <vt:lpstr>Nota do Editor do site, Dr. Paulo R. Margotto. Consultem também ! Aqui e Agora!</vt:lpstr>
      <vt:lpstr>Slide 44</vt:lpstr>
      <vt:lpstr>Slide 45</vt:lpstr>
      <vt:lpstr>Slide 46</vt:lpstr>
      <vt:lpstr>Slide 47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Outcomes of standardised approach to metabolic bone disease of prematurity</dc:title>
  <dc:creator>Luiz Henrique</dc:creator>
  <cp:lastModifiedBy>Paulo</cp:lastModifiedBy>
  <cp:revision>32</cp:revision>
  <dcterms:created xsi:type="dcterms:W3CDTF">2018-02-20T15:14:48Z</dcterms:created>
  <dcterms:modified xsi:type="dcterms:W3CDTF">2018-05-16T01:13:21Z</dcterms:modified>
</cp:coreProperties>
</file>