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06" r:id="rId2"/>
    <p:sldId id="312" r:id="rId3"/>
    <p:sldId id="313" r:id="rId4"/>
    <p:sldId id="314" r:id="rId5"/>
    <p:sldId id="315"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28" r:id="rId19"/>
    <p:sldId id="329" r:id="rId20"/>
    <p:sldId id="268" r:id="rId21"/>
    <p:sldId id="267" r:id="rId22"/>
    <p:sldId id="266" r:id="rId23"/>
    <p:sldId id="265" r:id="rId24"/>
    <p:sldId id="264" r:id="rId25"/>
    <p:sldId id="263" r:id="rId26"/>
    <p:sldId id="262" r:id="rId27"/>
    <p:sldId id="330" r:id="rId28"/>
    <p:sldId id="261" r:id="rId29"/>
    <p:sldId id="305" r:id="rId30"/>
    <p:sldId id="331" r:id="rId31"/>
    <p:sldId id="259" r:id="rId32"/>
    <p:sldId id="336" r:id="rId33"/>
    <p:sldId id="260" r:id="rId34"/>
    <p:sldId id="337" r:id="rId35"/>
    <p:sldId id="338" r:id="rId36"/>
    <p:sldId id="339" r:id="rId37"/>
    <p:sldId id="349" r:id="rId38"/>
    <p:sldId id="334" r:id="rId39"/>
    <p:sldId id="350" r:id="rId40"/>
    <p:sldId id="351" r:id="rId41"/>
    <p:sldId id="353" r:id="rId42"/>
    <p:sldId id="311" r:id="rId43"/>
    <p:sldId id="354" r:id="rId44"/>
    <p:sldId id="355" r:id="rId45"/>
    <p:sldId id="356" r:id="rId46"/>
    <p:sldId id="357" r:id="rId47"/>
    <p:sldId id="358" r:id="rId48"/>
    <p:sldId id="359" r:id="rId49"/>
    <p:sldId id="360" r:id="rId50"/>
    <p:sldId id="361" r:id="rId51"/>
    <p:sldId id="362" r:id="rId52"/>
    <p:sldId id="363" r:id="rId53"/>
    <p:sldId id="364" r:id="rId54"/>
    <p:sldId id="347" r:id="rId5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3399"/>
    <a:srgbClr val="0000FF"/>
    <a:srgbClr val="FFFF00"/>
    <a:srgbClr val="6BCBE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74" d="100"/>
          <a:sy n="74" d="100"/>
        </p:scale>
        <p:origin x="-312" y="-42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dirty="0">
                <a:solidFill>
                  <a:schemeClr val="bg1">
                    <a:alpha val="60000"/>
                  </a:schemeClr>
                </a:solidFill>
              </a:defRPr>
            </a:lvl1pPr>
          </a:lstStyle>
          <a:p>
            <a:pPr>
              <a:defRPr/>
            </a:pPr>
            <a:fld id="{9FF30848-3312-480C-8B23-E5849C584A93}" type="datetimeFigureOut">
              <a:rPr lang="en-US"/>
              <a:pPr>
                <a:defRPr/>
              </a:pPr>
              <a:t>5/19/2018</a:t>
            </a:fld>
            <a:endParaRPr lang="en-US"/>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dirty="0">
                <a:solidFill>
                  <a:schemeClr val="bg1">
                    <a:alpha val="60000"/>
                  </a:schemeClr>
                </a:solidFill>
              </a:defRPr>
            </a:lvl1pPr>
          </a:lstStyle>
          <a:p>
            <a:pPr>
              <a:defRPr/>
            </a:pPr>
            <a:r>
              <a:rPr lang="en-US"/>
              <a:t>
              </a:t>
            </a:r>
          </a:p>
        </p:txBody>
      </p:sp>
      <p:sp>
        <p:nvSpPr>
          <p:cNvPr id="10" name="Slide Number Placeholder 5"/>
          <p:cNvSpPr>
            <a:spLocks noGrp="1"/>
          </p:cNvSpPr>
          <p:nvPr>
            <p:ph type="sldNum" sz="quarter" idx="12"/>
          </p:nvPr>
        </p:nvSpPr>
        <p:spPr/>
        <p:txBody>
          <a:bodyPr/>
          <a:lstStyle>
            <a:lvl1pPr>
              <a:defRPr/>
            </a:lvl1pPr>
          </a:lstStyle>
          <a:p>
            <a:pPr>
              <a:defRPr/>
            </a:pPr>
            <a:fld id="{617FA465-132C-4C23-BB5A-1D239DB2998E}"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06B8E72-D1CD-499C-AED8-57A267541A70}" type="datetimeFigureOut">
              <a:rPr lang="en-US"/>
              <a:pPr>
                <a:defRPr/>
              </a:pPr>
              <a:t>5/19/2018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E473AE3E-7DCB-4603-9423-AD5590CDAB01}"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400000">
              <a:off x="3787244"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ChangeArrowheads="1"/>
            </p:cNvSpPr>
            <p:nvPr/>
          </p:nvSpPr>
          <p:spPr bwMode="gray">
            <a:xfrm rot="-5677511">
              <a:off x="4698352"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3AD2A510-93EC-4A05-B28F-CB24A3086DD4}" type="datetimeFigureOut">
              <a:rPr lang="en-US"/>
              <a:pPr>
                <a:defRPr/>
              </a:pPr>
              <a:t>5/19/2018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FCB79A5B-5B0A-401E-ADA5-DC50865403C5}"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3E7EE71-A028-444E-B172-7901A33971E8}" type="datetimeFigureOut">
              <a:rPr lang="en-US"/>
              <a:pPr>
                <a:defRPr/>
              </a:pPr>
              <a:t>5/19/2018</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27A8452A-74B8-486B-8E02-322E2D32E015}"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5F1A5CE-690A-460C-9E3B-68F1A29C6CD9}" type="datetimeFigureOut">
              <a:rPr lang="en-US"/>
              <a:pPr>
                <a:defRPr/>
              </a:pPr>
              <a:t>5/19/2018</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FD33005F-7370-4906-85EE-2A02D1F868CB}"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AD48D0DE-D956-4457-9939-A83F68747CC6}" type="datetimeFigureOut">
              <a:rPr lang="en-US"/>
              <a:pPr>
                <a:defRPr/>
              </a:pPr>
              <a:t>5/19/2018</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FAB2C12C-5088-4713-9681-FFCC40F8D71E}"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31EE6B38-BE7B-4BCA-91B8-DF39287E19CA}" type="datetimeFigureOut">
              <a:rPr lang="en-US"/>
              <a:pPr>
                <a:defRPr/>
              </a:pPr>
              <a:t>5/19/2018</a:t>
            </a:fld>
            <a:endParaRPr lang="en-US"/>
          </a:p>
        </p:txBody>
      </p:sp>
      <p:sp>
        <p:nvSpPr>
          <p:cNvPr id="4" name="Footer Placeholder 2"/>
          <p:cNvSpPr>
            <a:spLocks noGrp="1"/>
          </p:cNvSpPr>
          <p:nvPr>
            <p:ph type="ftr" sz="quarter" idx="11"/>
          </p:nvPr>
        </p:nvSpPr>
        <p:spPr/>
        <p:txBody>
          <a:bodyPr/>
          <a:lstStyle>
            <a:lvl1pPr>
              <a:defRPr/>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C1C121CD-A162-4474-8269-9408DEC9280A}"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3140485"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2229377"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F9F87CE5-F2A3-4F98-86D6-487D8A3A71F5}" type="datetimeFigureOut">
              <a:rPr lang="en-US"/>
              <a:pPr>
                <a:defRPr/>
              </a:pPr>
              <a:t>5/19/2018</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9E1DA71F-2CA0-4433-A498-5D5338E228CD}"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4203594"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32954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6BEA92C6-A858-4934-93FB-0C29840B158E}" type="datetimeFigureOut">
              <a:rPr lang="en-US"/>
              <a:pPr>
                <a:defRPr/>
              </a:pPr>
              <a:t>5/19/2018</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71ED6A76-781F-4C89-BC91-6F32E38EF848}"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10371525">
              <a:off x="263767" y="443825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10800000">
              <a:off x="459506" y="321130"/>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373A171A-AADC-4AF5-B035-E33AB36CC32F}" type="datetimeFigureOut">
              <a:rPr lang="en-US"/>
              <a:pPr>
                <a:defRPr/>
              </a:pPr>
              <a:t>5/19/2018</a:t>
            </a:fld>
            <a:endParaRPr lang="en-US"/>
          </a:p>
        </p:txBody>
      </p:sp>
      <p:sp>
        <p:nvSpPr>
          <p:cNvPr id="17" name="Footer Placeholder 5"/>
          <p:cNvSpPr>
            <a:spLocks noGrp="1"/>
          </p:cNvSpPr>
          <p:nvPr>
            <p:ph type="ftr" sz="quarter" idx="11"/>
          </p:nvPr>
        </p:nvSpPr>
        <p:spPr/>
        <p:txBody>
          <a:bodyPr/>
          <a:lstStyle>
            <a:lvl1pPr>
              <a:defRPr/>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CD37B0E9-278D-4C2D-B33A-24AD4DEE12FF}"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89932">
              <a:off x="8490951" y="271487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a:off x="455612" y="2801319"/>
              <a:ext cx="11277600" cy="3602637"/>
            </a:xfrm>
            <a:custGeom>
              <a:avLst/>
              <a:gdLst>
                <a:gd name="T0" fmla="*/ 0 w 10000"/>
                <a:gd name="T1" fmla="*/ 0 h 7946"/>
                <a:gd name="T2" fmla="*/ 10000 w 10000"/>
                <a:gd name="T3" fmla="*/ 7946 h 7946"/>
              </a:gdLst>
              <a:ahLst/>
              <a:cxnLst/>
              <a:rect l="T0" t="T1" r="T2" b="T3"/>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B120F27C-5D4F-4B64-BA49-BD69C407A403}" type="datetimeFigureOut">
              <a:rPr lang="en-US"/>
              <a:pPr>
                <a:defRPr/>
              </a:pPr>
              <a:t>5/19/2018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7C15CD69-AE0B-4C55-B77D-CEC27F91B310}"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89932">
              <a:off x="8490951" y="41851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5"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7" name="TextBox 15"/>
          <p:cNvSpPr txBox="1"/>
          <p:nvPr/>
        </p:nvSpPr>
        <p:spPr bwMode="gray">
          <a:xfrm>
            <a:off x="881063" y="608013"/>
            <a:ext cx="801687" cy="1568450"/>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8" name="TextBox 12"/>
          <p:cNvSpPr txBox="1"/>
          <p:nvPr/>
        </p:nvSpPr>
        <p:spPr bwMode="gray">
          <a:xfrm>
            <a:off x="9883775" y="2613025"/>
            <a:ext cx="654050" cy="1570038"/>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93CB0548-E63B-4424-9F01-E2A752A48355}" type="datetimeFigureOut">
              <a:rPr lang="en-US"/>
              <a:pPr>
                <a:defRPr/>
              </a:pPr>
              <a:t>5/19/2018</a:t>
            </a:fld>
            <a:endParaRPr lang="en-US"/>
          </a:p>
        </p:txBody>
      </p:sp>
      <p:sp>
        <p:nvSpPr>
          <p:cNvPr id="21" name="Footer Placeholder 4"/>
          <p:cNvSpPr>
            <a:spLocks noGrp="1"/>
          </p:cNvSpPr>
          <p:nvPr>
            <p:ph type="ftr" sz="quarter" idx="15"/>
          </p:nvPr>
        </p:nvSpPr>
        <p:spPr/>
        <p:txBody>
          <a:bodyPr/>
          <a:lstStyle>
            <a:lvl1pPr>
              <a:defRPr/>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8DBD9401-8BDE-4CF8-9FD8-464D26F36E27}"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89932">
              <a:off x="8490951" y="4193583"/>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2"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AC07177B-0458-4D7B-BA58-562C6B7C1115}" type="datetimeFigureOut">
              <a:rPr lang="en-US"/>
              <a:pPr>
                <a:defRPr/>
              </a:pPr>
              <a:t>5/19/2018</a:t>
            </a:fld>
            <a:endParaRPr lang="en-US"/>
          </a:p>
        </p:txBody>
      </p:sp>
      <p:sp>
        <p:nvSpPr>
          <p:cNvPr id="16" name="Footer Placeholder 4"/>
          <p:cNvSpPr>
            <a:spLocks noGrp="1"/>
          </p:cNvSpPr>
          <p:nvPr>
            <p:ph type="ftr" sz="quarter" idx="11"/>
          </p:nvPr>
        </p:nvSpPr>
        <p:spPr/>
        <p:txBody>
          <a:bodyPr/>
          <a:lstStyle>
            <a:lvl1pPr>
              <a:defRPr/>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6839C85E-2EC9-448C-BB64-9DF43BF75705}"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F76ED270-151D-4B1C-8442-139A9E6EFDA2}" type="datetimeFigureOut">
              <a:rPr lang="en-US"/>
              <a:pPr>
                <a:defRPr/>
              </a:pPr>
              <a:t>5/19/2018</a:t>
            </a:fld>
            <a:endParaRPr lang="en-US"/>
          </a:p>
        </p:txBody>
      </p:sp>
      <p:sp>
        <p:nvSpPr>
          <p:cNvPr id="12" name="Footer Placeholder 7"/>
          <p:cNvSpPr>
            <a:spLocks noGrp="1"/>
          </p:cNvSpPr>
          <p:nvPr>
            <p:ph type="ftr" sz="quarter" idx="19"/>
          </p:nvPr>
        </p:nvSpPr>
        <p:spPr/>
        <p:txBody>
          <a:bodyPr/>
          <a:lstStyle>
            <a:lvl1pPr>
              <a:defRPr/>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FFD43C01-076B-4AD4-A5FE-27591E546100}"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2D0B7903-9E8D-4FA1-8B84-A04E8927EACA}" type="datetimeFigureOut">
              <a:rPr lang="en-US"/>
              <a:pPr>
                <a:defRPr/>
              </a:pPr>
              <a:t>5/19/2018</a:t>
            </a:fld>
            <a:endParaRPr lang="en-US"/>
          </a:p>
        </p:txBody>
      </p:sp>
      <p:sp>
        <p:nvSpPr>
          <p:cNvPr id="16" name="Footer Placeholder 7"/>
          <p:cNvSpPr>
            <a:spLocks noGrp="1"/>
          </p:cNvSpPr>
          <p:nvPr>
            <p:ph type="ftr" sz="quarter" idx="24"/>
          </p:nvPr>
        </p:nvSpPr>
        <p:spPr>
          <a:xfrm>
            <a:off x="560388" y="6391275"/>
            <a:ext cx="3644900" cy="304800"/>
          </a:xfrm>
        </p:spPr>
        <p:txBody>
          <a:bodyPr/>
          <a:lstStyle>
            <a:lvl1pPr>
              <a:defRPr/>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32040E93-0DA1-42C8-9912-E66F14E64E2B}"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F565651B-E2EC-4B45-AAEB-950A733882A3}" type="datetimeFigureOut">
              <a:rPr lang="en-US"/>
              <a:pPr>
                <a:defRPr/>
              </a:pPr>
              <a:t>5/19/2018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DE19DB0E-4C8B-4B51-B222-02A7D17810CD}"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101749">
              <a:off x="6294738" y="457773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5400000">
              <a:off x="44492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58795861-B5F0-4FB1-A50C-7D0A21859BFF}" type="datetimeFigureOut">
              <a:rPr lang="en-US"/>
              <a:pPr>
                <a:defRPr/>
              </a:pPr>
              <a:t>5/19/2018</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33D2D7BE-E0E6-4C49-BFFE-96DAFF10A1D4}" type="slidenum">
              <a:rPr lang="en-US"/>
              <a:pPr>
                <a:defRPr/>
              </a:pPr>
              <a:t>‹nº›</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653713" y="6391275"/>
            <a:ext cx="990600" cy="304800"/>
          </a:xfrm>
        </p:spPr>
        <p:txBody>
          <a:bodyPr/>
          <a:lstStyle>
            <a:lvl1pPr>
              <a:defRPr smtClean="0"/>
            </a:lvl1pPr>
          </a:lstStyle>
          <a:p>
            <a:pPr>
              <a:defRPr/>
            </a:pPr>
            <a:fld id="{86DDCFDC-88BE-41DF-8808-179D63449F53}" type="datetimeFigureOut">
              <a:rPr lang="en-US"/>
              <a:pPr>
                <a:defRPr/>
              </a:pPr>
              <a:t>5/19/2018</a:t>
            </a:fld>
            <a:endParaRPr lang="en-US"/>
          </a:p>
        </p:txBody>
      </p:sp>
      <p:sp>
        <p:nvSpPr>
          <p:cNvPr id="3" name="Espaço Reservado para Rodapé 2"/>
          <p:cNvSpPr>
            <a:spLocks noGrp="1"/>
          </p:cNvSpPr>
          <p:nvPr>
            <p:ph type="ftr" sz="quarter" idx="11"/>
          </p:nvPr>
        </p:nvSpPr>
        <p:spPr>
          <a:xfrm>
            <a:off x="560388" y="6391275"/>
            <a:ext cx="3860800" cy="304800"/>
          </a:xfrm>
        </p:spPr>
        <p:txBody>
          <a:bodyPr/>
          <a:lstStyle>
            <a:lvl1pPr>
              <a:defRPr smtClean="0"/>
            </a:lvl1pPr>
          </a:lstStyle>
          <a:p>
            <a:pPr>
              <a:defRPr/>
            </a:pPr>
            <a:r>
              <a:rPr lang="en-US"/>
              <a:t>
              </a:t>
            </a:r>
            <a:endParaRPr lang="en-US"/>
          </a:p>
        </p:txBody>
      </p:sp>
      <p:sp>
        <p:nvSpPr>
          <p:cNvPr id="4" name="Espaço Reservado para Número de Slide 3"/>
          <p:cNvSpPr>
            <a:spLocks noGrp="1"/>
          </p:cNvSpPr>
          <p:nvPr>
            <p:ph type="sldNum" sz="quarter" idx="12"/>
          </p:nvPr>
        </p:nvSpPr>
        <p:spPr>
          <a:xfrm>
            <a:off x="10352088" y="295275"/>
            <a:ext cx="838200" cy="768350"/>
          </a:xfrm>
        </p:spPr>
        <p:txBody>
          <a:bodyPr/>
          <a:lstStyle>
            <a:lvl1pPr>
              <a:defRPr smtClean="0"/>
            </a:lvl1pPr>
          </a:lstStyle>
          <a:p>
            <a:pPr>
              <a:defRPr/>
            </a:pPr>
            <a:fld id="{8A2C949C-6707-479A-AB9F-0AC0297370D8}"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noChangeArrowheads="1"/>
            </p:cNvSpPr>
            <p:nvPr/>
          </p:nvSpPr>
          <p:spPr bwMode="gray">
            <a:xfrm rot="-589932">
              <a:off x="8490951" y="17975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052" name="Freeform 5"/>
            <p:cNvSpPr>
              <a:spLocks noChangeArrowheads="1"/>
            </p:cNvSpPr>
            <p:nvPr/>
          </p:nvSpPr>
          <p:spPr bwMode="gray">
            <a:xfrm>
              <a:off x="459506" y="1866405"/>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dirty="0">
                <a:solidFill>
                  <a:schemeClr val="accent1"/>
                </a:solidFill>
                <a:latin typeface="+mn-lt"/>
                <a:cs typeface="+mn-cs"/>
              </a:defRPr>
            </a:lvl1pPr>
          </a:lstStyle>
          <a:p>
            <a:pPr>
              <a:defRPr/>
            </a:pPr>
            <a:fld id="{47B7E621-4ED5-471B-805B-0AB444FDA178}" type="datetimeFigureOut">
              <a:rPr lang="en-US"/>
              <a:pPr>
                <a:defRPr/>
              </a:pPr>
              <a:t>5/19/2018</a:t>
            </a:fld>
            <a:endParaRPr lang="en-US"/>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dirty="0">
                <a:solidFill>
                  <a:schemeClr val="accent1"/>
                </a:solidFill>
                <a:latin typeface="+mn-lt"/>
                <a:cs typeface="+mn-cs"/>
              </a:defRPr>
            </a:lvl1pPr>
          </a:lstStyle>
          <a:p>
            <a:pPr>
              <a:defRPr/>
            </a:pPr>
            <a:r>
              <a:rPr lang="en-US"/>
              <a:t>
              </a:t>
            </a:r>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bg1"/>
                </a:solidFill>
                <a:latin typeface="+mn-lt"/>
                <a:cs typeface="+mn-cs"/>
              </a:defRPr>
            </a:lvl1pPr>
          </a:lstStyle>
          <a:p>
            <a:pPr>
              <a:defRPr/>
            </a:pPr>
            <a:fld id="{4B5A50F0-359F-46AB-9F27-F6F49C90CA10}"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90" r:id="rId2"/>
    <p:sldLayoutId id="2147483693" r:id="rId3"/>
    <p:sldLayoutId id="2147483689" r:id="rId4"/>
    <p:sldLayoutId id="2147483688" r:id="rId5"/>
    <p:sldLayoutId id="2147483687"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691" r:id="rId18"/>
  </p:sldLayoutIdLst>
  <p:hf sldNum="0" hdr="0" ftr="0" dt="0"/>
  <p:txStyles>
    <p:titleStyle>
      <a:lvl1pPr algn="l" defTabSz="457200" rtl="0" fontAlgn="base">
        <a:spcBef>
          <a:spcPct val="0"/>
        </a:spcBef>
        <a:spcAft>
          <a:spcPct val="0"/>
        </a:spcAft>
        <a:defRPr sz="3600" kern="1200">
          <a:solidFill>
            <a:schemeClr val="bg2"/>
          </a:solidFill>
          <a:latin typeface="+mj-lt"/>
          <a:ea typeface="+mj-ea"/>
          <a:cs typeface="+mj-cs"/>
        </a:defRPr>
      </a:lvl1pPr>
      <a:lvl2pPr algn="l" defTabSz="457200" rtl="0" fontAlgn="base">
        <a:spcBef>
          <a:spcPct val="0"/>
        </a:spcBef>
        <a:spcAft>
          <a:spcPct val="0"/>
        </a:spcAft>
        <a:defRPr sz="3600">
          <a:solidFill>
            <a:schemeClr val="bg2"/>
          </a:solidFill>
          <a:latin typeface="Century Gothic" pitchFamily="34" charset="0"/>
        </a:defRPr>
      </a:lvl2pPr>
      <a:lvl3pPr algn="l" defTabSz="457200" rtl="0" fontAlgn="base">
        <a:spcBef>
          <a:spcPct val="0"/>
        </a:spcBef>
        <a:spcAft>
          <a:spcPct val="0"/>
        </a:spcAft>
        <a:defRPr sz="3600">
          <a:solidFill>
            <a:schemeClr val="bg2"/>
          </a:solidFill>
          <a:latin typeface="Century Gothic" pitchFamily="34" charset="0"/>
        </a:defRPr>
      </a:lvl3pPr>
      <a:lvl4pPr algn="l" defTabSz="457200" rtl="0" fontAlgn="base">
        <a:spcBef>
          <a:spcPct val="0"/>
        </a:spcBef>
        <a:spcAft>
          <a:spcPct val="0"/>
        </a:spcAft>
        <a:defRPr sz="3600">
          <a:solidFill>
            <a:schemeClr val="bg2"/>
          </a:solidFill>
          <a:latin typeface="Century Gothic" pitchFamily="34" charset="0"/>
        </a:defRPr>
      </a:lvl4pPr>
      <a:lvl5pPr algn="l" defTabSz="457200" rtl="0" fontAlgn="base">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7476994" TargetMode="External"/><Relationship Id="rId2" Type="http://schemas.openxmlformats.org/officeDocument/2006/relationships/hyperlink" Target="https://www.ncbi.nlm.nih.gov/pubmed/27476994"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paulomargotto.com.br/documentos/1792" TargetMode="External"/><Relationship Id="rId2" Type="http://schemas.openxmlformats.org/officeDocument/2006/relationships/hyperlink" Target="http://paulomargotto.com.br/sobrevida-e-morbidade-em-prematuros-com-menos-de-32-semanas-de-gestacao-na-regiao-central-do-brasil-2/"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2584859" TargetMode="External"/><Relationship Id="rId5" Type="http://schemas.openxmlformats.org/officeDocument/2006/relationships/hyperlink" Target="https://www.ncbi.nlm.nih.gov/pubmed/22584859" TargetMode="External"/><Relationship Id="rId4" Type="http://schemas.openxmlformats.org/officeDocument/2006/relationships/image" Target="../media/image17.png"/></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paulomargotto.com.br/limite-de-viabilidade-na-unidade-de-neonatolgia-do-hmib-ses-df/" TargetMode="External"/><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paulomargotto.com.br/documentos/17392"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ctrTitle"/>
          </p:nvPr>
        </p:nvSpPr>
        <p:spPr>
          <a:xfrm>
            <a:off x="1274763" y="1700213"/>
            <a:ext cx="9002712" cy="1468437"/>
          </a:xfrm>
        </p:spPr>
        <p:txBody>
          <a:bodyPr/>
          <a:lstStyle/>
          <a:p>
            <a:pPr algn="ctr"/>
            <a:r>
              <a:rPr lang="pt-BR" dirty="0" smtClean="0"/>
              <a:t/>
            </a:r>
            <a:br>
              <a:rPr lang="pt-BR" dirty="0" smtClean="0"/>
            </a:br>
            <a:r>
              <a:rPr lang="pt-PT" sz="3200" dirty="0" smtClean="0">
                <a:solidFill>
                  <a:srgbClr val="FFFF00"/>
                </a:solidFill>
              </a:rPr>
              <a:t>Cuidados perinatais no limite da viabilidade entre 22 e 26 semanas completas de gestação na Suíça</a:t>
            </a:r>
            <a:endParaRPr lang="pt-BR" sz="3200" dirty="0" smtClean="0">
              <a:solidFill>
                <a:srgbClr val="FFFF00"/>
              </a:solidFill>
            </a:endParaRPr>
          </a:p>
        </p:txBody>
      </p:sp>
      <p:sp>
        <p:nvSpPr>
          <p:cNvPr id="3" name="Subtítulo 2"/>
          <p:cNvSpPr>
            <a:spLocks noGrp="1"/>
          </p:cNvSpPr>
          <p:nvPr>
            <p:ph type="subTitle" idx="1"/>
          </p:nvPr>
        </p:nvSpPr>
        <p:spPr>
          <a:xfrm>
            <a:off x="1471613" y="4456113"/>
            <a:ext cx="8826500" cy="1182687"/>
          </a:xfrm>
        </p:spPr>
        <p:txBody>
          <a:bodyPr rtlCol="0">
            <a:normAutofit fontScale="25000" lnSpcReduction="20000"/>
          </a:bodyPr>
          <a:lstStyle/>
          <a:p>
            <a:pPr marL="63500" algn="ctr" fontAlgn="auto">
              <a:lnSpc>
                <a:spcPct val="80000"/>
              </a:lnSpc>
              <a:spcAft>
                <a:spcPts val="0"/>
              </a:spcAft>
              <a:buFont typeface="Wingdings 3" charset="2"/>
              <a:buNone/>
              <a:defRPr/>
            </a:pPr>
            <a:r>
              <a:rPr lang="pt-BR" sz="7200" b="1" dirty="0"/>
              <a:t>Apresentação: Patrícia Teodoro de </a:t>
            </a:r>
            <a:r>
              <a:rPr lang="pt-BR" sz="7200" b="1" dirty="0" smtClean="0"/>
              <a:t>Queiroz</a:t>
            </a:r>
          </a:p>
          <a:p>
            <a:pPr marL="63500" algn="ctr" fontAlgn="auto">
              <a:lnSpc>
                <a:spcPct val="80000"/>
              </a:lnSpc>
              <a:spcAft>
                <a:spcPts val="0"/>
              </a:spcAft>
              <a:buFont typeface="Wingdings 3" charset="2"/>
              <a:buNone/>
              <a:defRPr/>
            </a:pPr>
            <a:r>
              <a:rPr lang="pt-BR" sz="7200" b="1" dirty="0" smtClean="0"/>
              <a:t>Ana Carolina Cavalcante</a:t>
            </a:r>
            <a:endParaRPr lang="pt-BR" sz="7200" b="1" dirty="0"/>
          </a:p>
          <a:p>
            <a:pPr marL="63500" algn="ctr" fontAlgn="auto">
              <a:lnSpc>
                <a:spcPct val="80000"/>
              </a:lnSpc>
              <a:spcAft>
                <a:spcPts val="0"/>
              </a:spcAft>
              <a:buFont typeface="Wingdings 3" charset="2"/>
              <a:buNone/>
              <a:defRPr/>
            </a:pPr>
            <a:r>
              <a:rPr lang="pt-BR" sz="7200" b="1" dirty="0" smtClean="0"/>
              <a:t>Residentes de Neonatologia </a:t>
            </a:r>
            <a:r>
              <a:rPr lang="pt-BR" sz="7200" b="1" dirty="0"/>
              <a:t>– HMIB/SES/DF</a:t>
            </a:r>
          </a:p>
          <a:p>
            <a:pPr marL="63500" algn="ctr" fontAlgn="auto">
              <a:lnSpc>
                <a:spcPct val="80000"/>
              </a:lnSpc>
              <a:spcAft>
                <a:spcPts val="0"/>
              </a:spcAft>
              <a:buFont typeface="Wingdings 3" charset="2"/>
              <a:buNone/>
              <a:defRPr/>
            </a:pPr>
            <a:r>
              <a:rPr lang="pt-BR" sz="7200" b="1" dirty="0"/>
              <a:t>Unidade de Neonatologia</a:t>
            </a:r>
          </a:p>
          <a:p>
            <a:pPr marL="63500" algn="ctr" fontAlgn="auto">
              <a:lnSpc>
                <a:spcPct val="80000"/>
              </a:lnSpc>
              <a:spcAft>
                <a:spcPts val="0"/>
              </a:spcAft>
              <a:buFont typeface="Wingdings 3" charset="2"/>
              <a:buNone/>
              <a:defRPr/>
            </a:pPr>
            <a:r>
              <a:rPr lang="pt-BR" sz="7200" b="1" dirty="0"/>
              <a:t>Coordenação: </a:t>
            </a:r>
            <a:r>
              <a:rPr lang="pt-BR" sz="7200" b="1" dirty="0" err="1" smtClean="0"/>
              <a:t>Dr</a:t>
            </a:r>
            <a:r>
              <a:rPr lang="pt-BR" sz="7200" b="1" dirty="0" smtClean="0"/>
              <a:t> Diogo Pedroso</a:t>
            </a:r>
            <a:endParaRPr lang="pt-BR" sz="7200" b="1" dirty="0"/>
          </a:p>
          <a:p>
            <a:pPr marL="63500" algn="ctr" fontAlgn="auto">
              <a:lnSpc>
                <a:spcPct val="80000"/>
              </a:lnSpc>
              <a:spcAft>
                <a:spcPts val="0"/>
              </a:spcAft>
              <a:buFont typeface="Wingdings 3" charset="2"/>
              <a:buNone/>
              <a:defRPr/>
            </a:pPr>
            <a:r>
              <a:rPr lang="pt-BR" sz="7200" b="1" dirty="0"/>
              <a:t>Brasília, </a:t>
            </a:r>
            <a:r>
              <a:rPr lang="pt-BR" sz="7200" b="1" dirty="0" smtClean="0"/>
              <a:t>10 </a:t>
            </a:r>
            <a:r>
              <a:rPr lang="pt-BR" sz="7200" b="1" dirty="0"/>
              <a:t>de maio de </a:t>
            </a:r>
            <a:r>
              <a:rPr lang="pt-BR" sz="7200" b="1" dirty="0" smtClean="0"/>
              <a:t>2018</a:t>
            </a:r>
            <a:endParaRPr lang="pt-BR" sz="7200" b="1" dirty="0"/>
          </a:p>
          <a:p>
            <a:pPr fontAlgn="auto">
              <a:spcAft>
                <a:spcPts val="0"/>
              </a:spcAft>
              <a:buFont typeface="Wingdings 3" charset="2"/>
              <a:buNone/>
              <a:defRPr/>
            </a:pPr>
            <a:endParaRPr lang="pt-BR" dirty="0"/>
          </a:p>
          <a:p>
            <a:pPr fontAlgn="auto">
              <a:spcAft>
                <a:spcPts val="0"/>
              </a:spcAft>
              <a:buFont typeface="Wingdings 3" charset="2"/>
              <a:buNone/>
              <a:defRPr/>
            </a:pPr>
            <a:endParaRPr lang="pt-BR" dirty="0"/>
          </a:p>
        </p:txBody>
      </p:sp>
      <p:sp>
        <p:nvSpPr>
          <p:cNvPr id="15364" name="Rectangle 4"/>
          <p:cNvSpPr>
            <a:spLocks noChangeArrowheads="1"/>
          </p:cNvSpPr>
          <p:nvPr/>
        </p:nvSpPr>
        <p:spPr bwMode="auto">
          <a:xfrm>
            <a:off x="1298575" y="3352800"/>
            <a:ext cx="9391650" cy="823913"/>
          </a:xfrm>
          <a:prstGeom prst="rect">
            <a:avLst/>
          </a:prstGeom>
          <a:solidFill>
            <a:srgbClr val="FFFFFF"/>
          </a:solidFill>
          <a:ln w="9525">
            <a:noFill/>
            <a:miter lim="800000"/>
            <a:headEnd/>
            <a:tailEnd/>
          </a:ln>
          <a:effectLst/>
        </p:spPr>
        <p:txBody>
          <a:bodyPr wrap="none" lIns="0" tIns="0" rIns="95220" bIns="0" anchor="ctr">
            <a:spAutoFit/>
          </a:bodyPr>
          <a:lstStyle/>
          <a:p>
            <a:pPr algn="ctr"/>
            <a:r>
              <a:rPr lang="en-US" b="1" dirty="0">
                <a:hlinkClick r:id="rId2"/>
              </a:rPr>
              <a:t>Limit</a:t>
            </a:r>
            <a:r>
              <a:rPr lang="en-US" dirty="0">
                <a:hlinkClick r:id="rId2"/>
              </a:rPr>
              <a:t> of </a:t>
            </a:r>
            <a:r>
              <a:rPr lang="en-US" b="1" dirty="0">
                <a:hlinkClick r:id="rId2"/>
              </a:rPr>
              <a:t>viability</a:t>
            </a:r>
            <a:r>
              <a:rPr lang="en-US" dirty="0">
                <a:hlinkClick r:id="rId2"/>
              </a:rPr>
              <a:t>: The Swiss </a:t>
            </a:r>
            <a:r>
              <a:rPr lang="en-US" dirty="0" err="1">
                <a:hlinkClick r:id="rId2"/>
              </a:rPr>
              <a:t>experience.</a:t>
            </a:r>
            <a:r>
              <a:rPr lang="en-US" dirty="0" err="1"/>
              <a:t>Berger</a:t>
            </a:r>
            <a:r>
              <a:rPr lang="en-US" dirty="0"/>
              <a:t> TM, Roth-</a:t>
            </a:r>
            <a:r>
              <a:rPr lang="en-US" dirty="0" err="1"/>
              <a:t>Kleiner</a:t>
            </a:r>
            <a:r>
              <a:rPr lang="en-US" dirty="0"/>
              <a:t> M.</a:t>
            </a:r>
          </a:p>
          <a:p>
            <a:pPr algn="ctr"/>
            <a:r>
              <a:rPr lang="en-US" dirty="0"/>
              <a:t>Arch </a:t>
            </a:r>
            <a:r>
              <a:rPr lang="en-US" dirty="0" err="1"/>
              <a:t>Pediatr</a:t>
            </a:r>
            <a:r>
              <a:rPr lang="en-US" dirty="0"/>
              <a:t>. 2016 Sep;23(9):944-50. </a:t>
            </a:r>
            <a:r>
              <a:rPr lang="en-US" dirty="0" err="1"/>
              <a:t>doi</a:t>
            </a:r>
            <a:r>
              <a:rPr lang="en-US" dirty="0"/>
              <a:t>: 10.1016/j.arcped.2016.06.009. </a:t>
            </a:r>
            <a:r>
              <a:rPr lang="en-US" dirty="0" err="1"/>
              <a:t>Epub</a:t>
            </a:r>
            <a:r>
              <a:rPr lang="en-US" dirty="0"/>
              <a:t> 2016 Jul 28.</a:t>
            </a:r>
          </a:p>
          <a:p>
            <a:pPr algn="ctr"/>
            <a:r>
              <a:rPr lang="en-US" dirty="0"/>
              <a:t>PMID: 27476994.</a:t>
            </a:r>
            <a:r>
              <a:rPr lang="en-US" u="sng" dirty="0">
                <a:hlinkClick r:id="rId3"/>
              </a:rPr>
              <a:t>Similar articles</a:t>
            </a:r>
            <a:endParaRPr lang="en-US" u="sng" dirty="0"/>
          </a:p>
        </p:txBody>
      </p:sp>
      <p:pic>
        <p:nvPicPr>
          <p:cNvPr id="15366" name="Picture 2"/>
          <p:cNvPicPr>
            <a:picLocks noChangeAspect="1" noChangeArrowheads="1"/>
          </p:cNvPicPr>
          <p:nvPr/>
        </p:nvPicPr>
        <p:blipFill>
          <a:blip r:embed="rId4"/>
          <a:srcRect/>
          <a:stretch>
            <a:fillRect/>
          </a:stretch>
        </p:blipFill>
        <p:spPr bwMode="auto">
          <a:xfrm>
            <a:off x="1406525" y="279400"/>
            <a:ext cx="8982075" cy="1412875"/>
          </a:xfrm>
          <a:prstGeom prst="rect">
            <a:avLst/>
          </a:prstGeom>
          <a:noFill/>
          <a:ln w="9525">
            <a:noFill/>
            <a:miter lim="800000"/>
            <a:headEnd/>
            <a:tailEnd/>
          </a:ln>
        </p:spPr>
      </p:pic>
      <p:pic>
        <p:nvPicPr>
          <p:cNvPr id="15367" name="Picture 10"/>
          <p:cNvPicPr>
            <a:picLocks noChangeAspect="1" noChangeArrowheads="1"/>
          </p:cNvPicPr>
          <p:nvPr/>
        </p:nvPicPr>
        <p:blipFill>
          <a:blip r:embed="rId5"/>
          <a:srcRect/>
          <a:stretch>
            <a:fillRect/>
          </a:stretch>
        </p:blipFill>
        <p:spPr bwMode="auto">
          <a:xfrm>
            <a:off x="1028700" y="4627563"/>
            <a:ext cx="1960563" cy="1231900"/>
          </a:xfrm>
          <a:prstGeom prst="rect">
            <a:avLst/>
          </a:prstGeom>
          <a:noFill/>
          <a:ln w="9525">
            <a:noFill/>
            <a:miter lim="800000"/>
            <a:headEnd/>
            <a:tailEnd/>
          </a:ln>
        </p:spPr>
      </p:pic>
      <p:sp>
        <p:nvSpPr>
          <p:cNvPr id="15368" name="Text Box 8"/>
          <p:cNvSpPr txBox="1">
            <a:spLocks noChangeArrowheads="1"/>
          </p:cNvSpPr>
          <p:nvPr/>
        </p:nvSpPr>
        <p:spPr bwMode="auto">
          <a:xfrm>
            <a:off x="8694738" y="4694238"/>
            <a:ext cx="2927350" cy="954087"/>
          </a:xfrm>
          <a:prstGeom prst="rect">
            <a:avLst/>
          </a:prstGeom>
          <a:noFill/>
          <a:ln w="38100">
            <a:solidFill>
              <a:srgbClr val="0000FF"/>
            </a:solidFill>
            <a:miter lim="800000"/>
            <a:headEnd/>
            <a:tailEnd/>
          </a:ln>
          <a:effectLst/>
        </p:spPr>
        <p:txBody>
          <a:bodyPr wrap="none">
            <a:spAutoFit/>
          </a:bodyPr>
          <a:lstStyle/>
          <a:p>
            <a:pPr algn="ctr" defTabSz="914400"/>
            <a:r>
              <a:rPr lang="pt-BR">
                <a:solidFill>
                  <a:srgbClr val="FFFF00"/>
                </a:solidFill>
              </a:rPr>
              <a:t>LIMITE DE VIABILIDADE</a:t>
            </a:r>
          </a:p>
          <a:p>
            <a:pPr algn="ctr" defTabSz="914400"/>
            <a:r>
              <a:rPr lang="pt-BR">
                <a:solidFill>
                  <a:srgbClr val="FFFF00"/>
                </a:solidFill>
              </a:rPr>
              <a:t>DA UNIDADE NEONATAL</a:t>
            </a:r>
          </a:p>
          <a:p>
            <a:pPr algn="ctr" defTabSz="914400"/>
            <a:r>
              <a:rPr lang="pt-BR">
                <a:solidFill>
                  <a:srgbClr val="FFFF00"/>
                </a:solidFill>
              </a:rPr>
              <a:t>DO HMIB/SES/DF</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604838" y="2395538"/>
            <a:ext cx="10960100" cy="4224337"/>
          </a:xfrm>
        </p:spPr>
        <p:txBody>
          <a:bodyPr>
            <a:normAutofit/>
          </a:bodyPr>
          <a:lstStyle/>
          <a:p>
            <a:pPr marL="0" indent="0" algn="just">
              <a:buFont typeface="Wingdings 3" pitchFamily="18" charset="2"/>
              <a:buNone/>
            </a:pPr>
            <a:r>
              <a:rPr lang="pt-PT" b="1" smtClean="0"/>
              <a:t>Introdução</a:t>
            </a:r>
          </a:p>
          <a:p>
            <a:pPr marL="0" indent="0" algn="just"/>
            <a:r>
              <a:rPr lang="pt-PT" smtClean="0"/>
              <a:t>Essas recomendações referem-se ao atendimento perinatal de mulheres com alto risco de parto com RN prematuros no limite de viabilidade (Idade gestacional [IG] entre 22 e 26 semanas completas).</a:t>
            </a:r>
          </a:p>
          <a:p>
            <a:pPr marL="0" indent="0" algn="just"/>
            <a:r>
              <a:rPr lang="pt-PT" smtClean="0"/>
              <a:t>As primeiras recomendações para o atendimento de bebês nascidos no limite da viabilidade foram publicadas na Suíça em 2002 [1]. </a:t>
            </a:r>
          </a:p>
          <a:p>
            <a:pPr marL="0" indent="0" algn="just"/>
            <a:r>
              <a:rPr lang="pt-PT" smtClean="0"/>
              <a:t>As atuais recomendações incluem informações sobre intervenções obstétricas, mais precisamente a maturação pulmonar fetal e o papel do parto por cesariana. </a:t>
            </a:r>
          </a:p>
          <a:p>
            <a:pPr marL="0" indent="0" algn="just"/>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18435" name="Espaço Reservado para Conteúdo 2"/>
          <p:cNvSpPr>
            <a:spLocks noGrp="1"/>
          </p:cNvSpPr>
          <p:nvPr>
            <p:ph idx="1"/>
          </p:nvPr>
        </p:nvSpPr>
        <p:spPr>
          <a:xfrm>
            <a:off x="463550" y="2460625"/>
            <a:ext cx="11166475" cy="4171950"/>
          </a:xfrm>
        </p:spPr>
        <p:txBody>
          <a:bodyPr/>
          <a:lstStyle/>
          <a:p>
            <a:pPr algn="just"/>
            <a:r>
              <a:rPr lang="pt-PT" smtClean="0"/>
              <a:t>Na versão anterior, a IG foi o principal determinante para o algoritmo de gerenciamento sugerido. </a:t>
            </a:r>
          </a:p>
          <a:p>
            <a:pPr algn="just"/>
            <a:r>
              <a:rPr lang="pt-PT" smtClean="0"/>
              <a:t>As novas recomendações destacam que além da IG, outros fatores que afetam o prognóstico devem se considerados. </a:t>
            </a:r>
          </a:p>
          <a:p>
            <a:pPr algn="just"/>
            <a:r>
              <a:rPr lang="pt-PT" smtClean="0"/>
              <a:t>A </a:t>
            </a:r>
            <a:r>
              <a:rPr lang="pt-PT" b="1" smtClean="0">
                <a:solidFill>
                  <a:schemeClr val="hlink"/>
                </a:solidFill>
              </a:rPr>
              <a:t>zona cinzenta</a:t>
            </a:r>
            <a:r>
              <a:rPr lang="pt-PT" smtClean="0"/>
              <a:t> é estreita </a:t>
            </a:r>
            <a:r>
              <a:rPr lang="pt-PT" smtClean="0">
                <a:sym typeface="Wingdings" pitchFamily="2" charset="2"/>
              </a:rPr>
              <a:t></a:t>
            </a:r>
            <a:r>
              <a:rPr lang="pt-PT" smtClean="0"/>
              <a:t> mas suas fronteiras não são absolutas, permite uma abordagem individualizada no atendimento perinatal no limite da viabilidade. </a:t>
            </a:r>
          </a:p>
          <a:p>
            <a:pPr algn="just"/>
            <a:r>
              <a:rPr lang="pt-PT" smtClean="0"/>
              <a:t>É importante o papel dos pais no processo de tomada de decisão.</a:t>
            </a:r>
            <a:endParaRPr lang="pt-BR" smtClean="0"/>
          </a:p>
          <a:p>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79438" y="2603500"/>
            <a:ext cx="11050587" cy="4041775"/>
          </a:xfrm>
        </p:spPr>
        <p:txBody>
          <a:bodyPr>
            <a:normAutofit/>
          </a:bodyPr>
          <a:lstStyle/>
          <a:p>
            <a:pPr marL="0" indent="0" algn="just">
              <a:buFont typeface="Wingdings 3" pitchFamily="18" charset="2"/>
              <a:buNone/>
            </a:pPr>
            <a:r>
              <a:rPr lang="pt-PT" b="1" smtClean="0"/>
              <a:t>Cálculo da idade gestacional, peso ao nascer e variabilidade biológica</a:t>
            </a:r>
          </a:p>
          <a:p>
            <a:pPr marL="0" indent="0" algn="just"/>
            <a:r>
              <a:rPr lang="pt-PT" smtClean="0"/>
              <a:t>Idade gestacional:</a:t>
            </a:r>
          </a:p>
          <a:p>
            <a:pPr lvl="1" algn="just"/>
            <a:r>
              <a:rPr lang="pt-PT" smtClean="0"/>
              <a:t>baseado em medidas ultrassonográficas </a:t>
            </a:r>
          </a:p>
          <a:p>
            <a:pPr lvl="1" algn="just"/>
            <a:r>
              <a:rPr lang="pt-PT" smtClean="0"/>
              <a:t>calculada pela data da última menstruação (DUM)</a:t>
            </a:r>
            <a:endParaRPr lang="pt-BR" smtClean="0"/>
          </a:p>
          <a:p>
            <a:pPr lvl="1" algn="just"/>
            <a:r>
              <a:rPr lang="pt-PT" smtClean="0"/>
              <a:t>avaliação clínica do RN após o nascimento</a:t>
            </a:r>
            <a:endParaRPr lang="pt-BR" smtClean="0"/>
          </a:p>
          <a:p>
            <a:pPr marL="0" indent="0" algn="just"/>
            <a:r>
              <a:rPr lang="pt-PT" smtClean="0"/>
              <a:t>Estimativas do peso fetal </a:t>
            </a:r>
            <a:r>
              <a:rPr lang="pt-PT" smtClean="0">
                <a:sym typeface="Wingdings" pitchFamily="2" charset="2"/>
              </a:rPr>
              <a:t></a:t>
            </a:r>
            <a:r>
              <a:rPr lang="pt-PT" smtClean="0"/>
              <a:t> realizada pela ultrasonografia (USG) </a:t>
            </a:r>
          </a:p>
          <a:p>
            <a:pPr marL="0" indent="0" algn="just"/>
            <a:r>
              <a:rPr lang="pt-PT" smtClean="0"/>
              <a:t>Variabilidade na maturidade </a:t>
            </a:r>
            <a:r>
              <a:rPr lang="pt-PT" smtClean="0">
                <a:sym typeface="Wingdings" pitchFamily="2" charset="2"/>
              </a:rPr>
              <a:t> </a:t>
            </a:r>
            <a:r>
              <a:rPr lang="pt-PT" smtClean="0"/>
              <a:t>os prematuros com IG idêntica podem apresentar maturidade biológica significativamente diferente, influenciando:</a:t>
            </a:r>
          </a:p>
          <a:p>
            <a:pPr lvl="1" algn="just"/>
            <a:r>
              <a:rPr lang="pt-PT" smtClean="0"/>
              <a:t>nas necessidades terapêuticas </a:t>
            </a:r>
          </a:p>
          <a:p>
            <a:pPr lvl="1" algn="just"/>
            <a:r>
              <a:rPr lang="pt-PT" smtClean="0"/>
              <a:t>nos riscos de mortalidade e morbidade</a:t>
            </a:r>
          </a:p>
          <a:p>
            <a:pPr marL="0" indent="0" algn="just">
              <a:buFont typeface="Wingdings 3" pitchFamily="18" charset="2"/>
              <a:buNone/>
            </a:pPr>
            <a:endParaRPr lang="pt-PT"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01650" y="2420938"/>
            <a:ext cx="11128375" cy="4108450"/>
          </a:xfrm>
        </p:spPr>
        <p:txBody>
          <a:bodyPr>
            <a:normAutofit/>
          </a:bodyPr>
          <a:lstStyle/>
          <a:p>
            <a:pPr marL="0" indent="0" algn="just">
              <a:buFont typeface="Wingdings 3" pitchFamily="18" charset="2"/>
              <a:buNone/>
            </a:pPr>
            <a:r>
              <a:rPr lang="pt-PT" b="1" smtClean="0"/>
              <a:t>Taxas atuais de mortalidade e morbidade </a:t>
            </a:r>
            <a:endParaRPr lang="pt-BR" b="1" smtClean="0"/>
          </a:p>
          <a:p>
            <a:pPr marL="0" indent="0" algn="just"/>
            <a:r>
              <a:rPr lang="pt-PT" smtClean="0"/>
              <a:t>O conhecimento das taxas ​​de mortalidade e morbidade é importante </a:t>
            </a:r>
            <a:r>
              <a:rPr lang="pt-PT" smtClean="0">
                <a:sym typeface="Wingdings" pitchFamily="2" charset="2"/>
              </a:rPr>
              <a:t> auxilia na </a:t>
            </a:r>
            <a:r>
              <a:rPr lang="pt-PT" smtClean="0"/>
              <a:t>tomada de decisões. </a:t>
            </a:r>
          </a:p>
          <a:p>
            <a:pPr marL="0" indent="0" algn="just"/>
            <a:r>
              <a:rPr lang="pt-PT" smtClean="0"/>
              <a:t>A idade gestacional é o fator prognóstico mais importante. </a:t>
            </a:r>
          </a:p>
          <a:p>
            <a:pPr marL="0" indent="0" algn="just"/>
            <a:r>
              <a:rPr lang="pt-PT" smtClean="0"/>
              <a:t>Sexo, peso fetal estimado, nascimento único ou múltiplo e exposição ou não a corticosteroides pré-natais são fatores adicionais </a:t>
            </a:r>
            <a:r>
              <a:rPr lang="pt-PT" smtClean="0">
                <a:sym typeface="Wingdings" pitchFamily="2" charset="2"/>
              </a:rPr>
              <a:t> afetam </a:t>
            </a:r>
            <a:r>
              <a:rPr lang="pt-PT" smtClean="0"/>
              <a:t>os riscos de mortalidade e morbidade (</a:t>
            </a:r>
            <a:r>
              <a:rPr lang="pt-PT" smtClean="0">
                <a:solidFill>
                  <a:srgbClr val="0000FF"/>
                </a:solidFill>
              </a:rPr>
              <a:t>Tabela 1</a:t>
            </a:r>
            <a:r>
              <a:rPr lang="pt-PT" smtClean="0"/>
              <a:t>). </a:t>
            </a:r>
            <a:endParaRPr lang="pt-BR" smtClean="0"/>
          </a:p>
          <a:p>
            <a:pPr marL="0" indent="0">
              <a:buFont typeface="Wingdings 3" pitchFamily="18" charset="2"/>
              <a:buNone/>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p:cNvPicPr>
            <a:picLocks noChangeAspect="1" noChangeArrowheads="1"/>
          </p:cNvPicPr>
          <p:nvPr/>
        </p:nvPicPr>
        <p:blipFill>
          <a:blip r:embed="rId2"/>
          <a:srcRect/>
          <a:stretch>
            <a:fillRect/>
          </a:stretch>
        </p:blipFill>
        <p:spPr bwMode="auto">
          <a:xfrm>
            <a:off x="49213" y="739775"/>
            <a:ext cx="12093575" cy="538003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Imagem 3"/>
          <p:cNvPicPr>
            <a:picLocks noChangeAspect="1"/>
          </p:cNvPicPr>
          <p:nvPr/>
        </p:nvPicPr>
        <p:blipFill>
          <a:blip r:embed="rId2"/>
          <a:srcRect/>
          <a:stretch>
            <a:fillRect/>
          </a:stretch>
        </p:blipFill>
        <p:spPr bwMode="auto">
          <a:xfrm>
            <a:off x="627063" y="1889125"/>
            <a:ext cx="10496550" cy="4745038"/>
          </a:xfrm>
          <a:prstGeom prst="rect">
            <a:avLst/>
          </a:prstGeom>
          <a:noFill/>
          <a:ln w="9525">
            <a:noFill/>
            <a:miter lim="800000"/>
            <a:headEnd/>
            <a:tailEnd/>
          </a:ln>
        </p:spPr>
      </p:pic>
      <p:sp>
        <p:nvSpPr>
          <p:cNvPr id="5" name="Retângulo 4"/>
          <p:cNvSpPr/>
          <p:nvPr/>
        </p:nvSpPr>
        <p:spPr>
          <a:xfrm>
            <a:off x="727075" y="1889125"/>
            <a:ext cx="10294938" cy="455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000" dirty="0"/>
              <a:t>Tabela 1: Impacto prognóstico dos fatores conhecidos no período pré-natal (sexo, peso fetal estimado, nascimento único ou múltiplo e exposição ou não exposição a corticosteroides antenatais) sobre os desfechos específicos da idade gestacional [20].</a:t>
            </a:r>
            <a:endParaRPr lang="pt-BR" sz="1000" dirty="0"/>
          </a:p>
        </p:txBody>
      </p:sp>
      <p:sp>
        <p:nvSpPr>
          <p:cNvPr id="6" name="Retângulo 5"/>
          <p:cNvSpPr/>
          <p:nvPr/>
        </p:nvSpPr>
        <p:spPr>
          <a:xfrm>
            <a:off x="727075" y="3967163"/>
            <a:ext cx="10194925" cy="2524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PT" sz="1000" dirty="0"/>
              <a:t>1 corticosteróides antenatais para acelerar a maturação pulmonar fetal</a:t>
            </a:r>
            <a:br>
              <a:rPr lang="pt-PT" sz="1000" dirty="0"/>
            </a:br>
            <a:r>
              <a:rPr lang="pt-PT" sz="1000" dirty="0"/>
              <a:t>2 como porcentagem de todos os nascidos vivos (n = 4446)</a:t>
            </a:r>
            <a:br>
              <a:rPr lang="pt-PT" sz="1000" dirty="0"/>
            </a:br>
            <a:r>
              <a:rPr lang="pt-PT" sz="1000" dirty="0"/>
              <a:t>3 profundo prejuízo Bayley pontuação &lt;50 (não testável)</a:t>
            </a:r>
            <a:br>
              <a:rPr lang="pt-PT" sz="1000" dirty="0"/>
            </a:br>
            <a:r>
              <a:rPr lang="pt-PT" sz="1000" dirty="0"/>
              <a:t>• nível 5 para função motora grossa (ajuda de adulto necessária para se mover)</a:t>
            </a:r>
            <a:br>
              <a:rPr lang="pt-PT" sz="1000" dirty="0"/>
            </a:br>
            <a:r>
              <a:rPr lang="pt-PT" sz="1000" dirty="0"/>
              <a:t>4 grave comprometimento com a idade de 18-22 meses:</a:t>
            </a:r>
            <a:br>
              <a:rPr lang="pt-PT" sz="1000" dirty="0"/>
            </a:br>
            <a:r>
              <a:rPr lang="pt-PT" sz="1000" dirty="0"/>
              <a:t>• PDI e / ou MDI ≤70</a:t>
            </a:r>
            <a:br>
              <a:rPr lang="pt-PT" sz="1000" dirty="0"/>
            </a:br>
            <a:r>
              <a:rPr lang="pt-PT" sz="1000" dirty="0"/>
              <a:t>• CP moderada ou grave</a:t>
            </a:r>
            <a:br>
              <a:rPr lang="pt-PT" sz="1000" dirty="0"/>
            </a:br>
            <a:r>
              <a:rPr lang="pt-PT" sz="1000" dirty="0"/>
              <a:t>• cegueira bilateral</a:t>
            </a:r>
            <a:br>
              <a:rPr lang="pt-PT" sz="1000" dirty="0"/>
            </a:br>
            <a:r>
              <a:rPr lang="pt-PT" sz="1000" dirty="0"/>
              <a:t>• perda auditiva bilateral que requer amplificação</a:t>
            </a:r>
            <a:br>
              <a:rPr lang="pt-PT" sz="1000" dirty="0"/>
            </a:br>
            <a:r>
              <a:rPr lang="pt-PT" sz="1000" dirty="0"/>
              <a:t/>
            </a:r>
            <a:br>
              <a:rPr lang="pt-PT" sz="1000" dirty="0"/>
            </a:br>
            <a:r>
              <a:rPr lang="pt-PT" sz="1000" dirty="0"/>
              <a:t>Estas estimativas baseiam-se em avaliações padronizadas dos resultados aos 18 a 22 meses de bebês nascidos nos centros da Rede de Pesquisa Neonatal (NRN) entre 1998 e 2003; lactentes foram 22 a 25 semanas, entre 401 e 1.000 gramas no nascimento. Os bebês não nascidos em um centro de rede e crianças com uma anomalia congênita importante foram excluídos.</a:t>
            </a:r>
            <a:endParaRPr lang="pt-BR" sz="1000" dirty="0"/>
          </a:p>
        </p:txBody>
      </p:sp>
      <p:sp>
        <p:nvSpPr>
          <p:cNvPr id="7" name="Retângulo 6"/>
          <p:cNvSpPr/>
          <p:nvPr/>
        </p:nvSpPr>
        <p:spPr>
          <a:xfrm>
            <a:off x="727075" y="2344738"/>
            <a:ext cx="2041525" cy="449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900" dirty="0"/>
              <a:t>Idade gestacional (semanas)</a:t>
            </a:r>
            <a:endParaRPr lang="pt-BR" sz="900" dirty="0"/>
          </a:p>
        </p:txBody>
      </p:sp>
      <p:sp>
        <p:nvSpPr>
          <p:cNvPr id="8" name="Retângulo de cantos arredondados 7"/>
          <p:cNvSpPr/>
          <p:nvPr/>
        </p:nvSpPr>
        <p:spPr>
          <a:xfrm>
            <a:off x="2652713" y="2344738"/>
            <a:ext cx="503237"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800" dirty="0"/>
              <a:t>Sexo</a:t>
            </a:r>
            <a:endParaRPr lang="pt-BR" sz="800" dirty="0"/>
          </a:p>
        </p:txBody>
      </p:sp>
      <p:sp>
        <p:nvSpPr>
          <p:cNvPr id="9" name="Retângulo de cantos arredondados 8"/>
          <p:cNvSpPr/>
          <p:nvPr/>
        </p:nvSpPr>
        <p:spPr>
          <a:xfrm>
            <a:off x="3155950" y="2344738"/>
            <a:ext cx="798513"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900" dirty="0"/>
              <a:t>PN</a:t>
            </a:r>
            <a:endParaRPr lang="pt-BR" sz="900" dirty="0"/>
          </a:p>
        </p:txBody>
      </p:sp>
      <p:sp>
        <p:nvSpPr>
          <p:cNvPr id="11" name="Retângulo de cantos arredondados 10"/>
          <p:cNvSpPr/>
          <p:nvPr/>
        </p:nvSpPr>
        <p:spPr>
          <a:xfrm>
            <a:off x="3838575" y="2344738"/>
            <a:ext cx="855663"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900" dirty="0"/>
              <a:t>Gestação Simples</a:t>
            </a:r>
            <a:endParaRPr lang="pt-BR" sz="900" dirty="0"/>
          </a:p>
        </p:txBody>
      </p:sp>
      <p:sp>
        <p:nvSpPr>
          <p:cNvPr id="12" name="Retângulo de cantos arredondados 11"/>
          <p:cNvSpPr/>
          <p:nvPr/>
        </p:nvSpPr>
        <p:spPr>
          <a:xfrm>
            <a:off x="5080000" y="2344738"/>
            <a:ext cx="1166813"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900" dirty="0"/>
              <a:t>Taxa de </a:t>
            </a:r>
            <a:r>
              <a:rPr lang="pt-PT" sz="900" dirty="0"/>
              <a:t>sobrevivência 2</a:t>
            </a:r>
            <a:endParaRPr lang="pt-BR" sz="900" dirty="0"/>
          </a:p>
        </p:txBody>
      </p:sp>
      <p:sp>
        <p:nvSpPr>
          <p:cNvPr id="13" name="Retângulo de cantos arredondados 12"/>
          <p:cNvSpPr/>
          <p:nvPr/>
        </p:nvSpPr>
        <p:spPr>
          <a:xfrm>
            <a:off x="6143625" y="2344738"/>
            <a:ext cx="2420938"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900" dirty="0"/>
              <a:t>Sobrevivência sem comprometimento </a:t>
            </a:r>
            <a:r>
              <a:rPr lang="pt-PT" sz="900" dirty="0"/>
              <a:t>profundo 2,3</a:t>
            </a:r>
            <a:endParaRPr lang="pt-BR" sz="900" dirty="0"/>
          </a:p>
        </p:txBody>
      </p:sp>
      <p:sp>
        <p:nvSpPr>
          <p:cNvPr id="14" name="Retângulo de cantos arredondados 13"/>
          <p:cNvSpPr/>
          <p:nvPr/>
        </p:nvSpPr>
        <p:spPr>
          <a:xfrm>
            <a:off x="8564563" y="2344738"/>
            <a:ext cx="2457450"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900" dirty="0"/>
              <a:t>Sobrevivência sem comprometimento grave 2,4</a:t>
            </a:r>
            <a:endParaRPr lang="pt-BR" sz="900" dirty="0"/>
          </a:p>
        </p:txBody>
      </p:sp>
      <p:sp>
        <p:nvSpPr>
          <p:cNvPr id="15" name="Retângulo de cantos arredondados 14"/>
          <p:cNvSpPr/>
          <p:nvPr/>
        </p:nvSpPr>
        <p:spPr>
          <a:xfrm>
            <a:off x="4625975" y="2344738"/>
            <a:ext cx="522288" cy="449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800" dirty="0"/>
              <a:t>CAN</a:t>
            </a:r>
            <a:endParaRPr lang="pt-BR" sz="800" dirty="0"/>
          </a:p>
        </p:txBody>
      </p:sp>
      <p:sp>
        <p:nvSpPr>
          <p:cNvPr id="17" name="Elipse 16"/>
          <p:cNvSpPr/>
          <p:nvPr/>
        </p:nvSpPr>
        <p:spPr>
          <a:xfrm>
            <a:off x="8242300" y="3751263"/>
            <a:ext cx="3949700" cy="1970087"/>
          </a:xfrm>
          <a:prstGeom prst="ellipse">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PT" sz="1200" b="1" dirty="0">
                <a:solidFill>
                  <a:srgbClr val="FF0000"/>
                </a:solidFill>
              </a:rPr>
              <a:t>comprometimento profundo </a:t>
            </a:r>
            <a:r>
              <a:rPr lang="pt-PT" sz="1200" b="1" dirty="0">
                <a:solidFill>
                  <a:schemeClr val="tx1"/>
                </a:solidFill>
                <a:sym typeface="Wingdings" panose="05000000000000000000" pitchFamily="2" charset="2"/>
              </a:rPr>
              <a:t> </a:t>
            </a:r>
            <a:r>
              <a:rPr lang="pt-PT" sz="1200" b="1" dirty="0">
                <a:solidFill>
                  <a:schemeClr val="tx1"/>
                </a:solidFill>
              </a:rPr>
              <a:t>necessidade da assistência de adulto para se mover, </a:t>
            </a:r>
            <a:r>
              <a:rPr lang="pt-PT" sz="1200" b="1" dirty="0">
                <a:solidFill>
                  <a:schemeClr val="tx1"/>
                </a:solidFill>
              </a:rPr>
              <a:t>cegueira e/ou </a:t>
            </a:r>
            <a:r>
              <a:rPr lang="pt-PT" sz="1200" b="1" dirty="0">
                <a:solidFill>
                  <a:schemeClr val="tx1"/>
                </a:solidFill>
              </a:rPr>
              <a:t>surdez</a:t>
            </a:r>
            <a:endParaRPr lang="pt-BR" sz="1200" dirty="0">
              <a:solidFill>
                <a:schemeClr val="tx1"/>
              </a:solidFill>
            </a:endParaRPr>
          </a:p>
          <a:p>
            <a:pPr fontAlgn="auto">
              <a:spcBef>
                <a:spcPts val="0"/>
              </a:spcBef>
              <a:spcAft>
                <a:spcPts val="0"/>
              </a:spcAft>
              <a:defRPr/>
            </a:pPr>
            <a:endParaRPr lang="pt-PT" sz="1200" b="1" dirty="0">
              <a:solidFill>
                <a:schemeClr val="tx1"/>
              </a:solidFill>
            </a:endParaRPr>
          </a:p>
          <a:p>
            <a:pPr fontAlgn="auto">
              <a:spcBef>
                <a:spcPts val="0"/>
              </a:spcBef>
              <a:spcAft>
                <a:spcPts val="0"/>
              </a:spcAft>
              <a:defRPr/>
            </a:pPr>
            <a:r>
              <a:rPr lang="pt-PT" sz="1200" b="1" dirty="0">
                <a:solidFill>
                  <a:srgbClr val="FF0000"/>
                </a:solidFill>
              </a:rPr>
              <a:t>comprometimento </a:t>
            </a:r>
            <a:r>
              <a:rPr lang="pt-PT" sz="1200" b="1" dirty="0">
                <a:solidFill>
                  <a:srgbClr val="FF0000"/>
                </a:solidFill>
              </a:rPr>
              <a:t>grave </a:t>
            </a:r>
            <a:r>
              <a:rPr lang="pt-PT" sz="1200" b="1" dirty="0">
                <a:solidFill>
                  <a:schemeClr val="tx1"/>
                </a:solidFill>
                <a:sym typeface="Wingdings" panose="05000000000000000000" pitchFamily="2" charset="2"/>
              </a:rPr>
              <a:t> </a:t>
            </a:r>
            <a:r>
              <a:rPr lang="pt-PT" sz="1200" b="1" dirty="0">
                <a:solidFill>
                  <a:schemeClr val="tx1"/>
                </a:solidFill>
              </a:rPr>
              <a:t>paralisia cerebral moderada ou grave, cegueira</a:t>
            </a:r>
            <a:r>
              <a:rPr lang="pt-PT" sz="1200" b="1" dirty="0">
                <a:solidFill>
                  <a:schemeClr val="tx1"/>
                </a:solidFill>
              </a:rPr>
              <a:t>, e/ou surdez</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28638" y="2420938"/>
            <a:ext cx="11101387" cy="4173537"/>
          </a:xfrm>
        </p:spPr>
        <p:txBody>
          <a:bodyPr>
            <a:normAutofit/>
          </a:bodyPr>
          <a:lstStyle/>
          <a:p>
            <a:pPr marL="0" indent="0" algn="just">
              <a:buFont typeface="Wingdings 3" pitchFamily="18" charset="2"/>
              <a:buNone/>
            </a:pPr>
            <a:r>
              <a:rPr lang="pt-PT" b="1" smtClean="0"/>
              <a:t>Mortalidade</a:t>
            </a:r>
          </a:p>
          <a:p>
            <a:pPr marL="0" indent="0" algn="just"/>
            <a:r>
              <a:rPr lang="pt-PT" smtClean="0"/>
              <a:t>Com o progresso contínuo dos cuidados intensivos neonatais </a:t>
            </a:r>
            <a:r>
              <a:rPr lang="pt-PT" smtClean="0">
                <a:sym typeface="Wingdings" pitchFamily="2" charset="2"/>
              </a:rPr>
              <a:t> </a:t>
            </a:r>
            <a:r>
              <a:rPr lang="pt-PT" smtClean="0"/>
              <a:t>o limite de viabilidade continuou a mudar para IG mais jovens [3,28].</a:t>
            </a:r>
          </a:p>
          <a:p>
            <a:pPr marL="0" indent="0" algn="just"/>
            <a:r>
              <a:rPr lang="pt-PT" smtClean="0"/>
              <a:t>Na Suíça, as taxas de mortalidade de prematuros nascidos no limite da viabilidade variam significativamente entre os diferentes centros que cuidam desses pacientes [23]. </a:t>
            </a:r>
          </a:p>
          <a:p>
            <a:pPr marL="0" indent="0" algn="just"/>
            <a:r>
              <a:rPr lang="pt-PT" smtClean="0"/>
              <a:t>Ao mesmo tempo, as taxas de mortalidade continuam a diminuir internacionalmente e atingiram 33-49% para os bebês prematuros com idade entre 24 e 24 + 6 semanas [18-22].</a:t>
            </a:r>
          </a:p>
          <a:p>
            <a:pPr marL="0" indent="0" algn="just"/>
            <a:r>
              <a:rPr lang="pt-PT" smtClean="0"/>
              <a:t>Por outro lado, as taxas de mortalidade de bebês nascidos entre 23 e 23+6 semana de gestação  permanecem acima de 60% na maioria dos centros [18, 20-22] ( </a:t>
            </a:r>
            <a:r>
              <a:rPr lang="pt-PT" smtClean="0">
                <a:solidFill>
                  <a:srgbClr val="0000FF"/>
                </a:solidFill>
              </a:rPr>
              <a:t>Tabela 2</a:t>
            </a:r>
            <a:r>
              <a:rPr lang="pt-PT" smtClean="0"/>
              <a:t>).</a:t>
            </a:r>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p:cNvPicPr>
            <a:picLocks noChangeAspect="1" noChangeArrowheads="1"/>
          </p:cNvPicPr>
          <p:nvPr/>
        </p:nvPicPr>
        <p:blipFill>
          <a:blip r:embed="rId2"/>
          <a:srcRect/>
          <a:stretch>
            <a:fillRect/>
          </a:stretch>
        </p:blipFill>
        <p:spPr bwMode="auto">
          <a:xfrm>
            <a:off x="0" y="1741488"/>
            <a:ext cx="12101513" cy="399256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Imagem 3"/>
          <p:cNvPicPr>
            <a:picLocks noChangeAspect="1"/>
          </p:cNvPicPr>
          <p:nvPr/>
        </p:nvPicPr>
        <p:blipFill>
          <a:blip r:embed="rId2"/>
          <a:srcRect/>
          <a:stretch>
            <a:fillRect/>
          </a:stretch>
        </p:blipFill>
        <p:spPr bwMode="auto">
          <a:xfrm>
            <a:off x="1004888" y="2500313"/>
            <a:ext cx="10355262" cy="3540125"/>
          </a:xfrm>
          <a:prstGeom prst="rect">
            <a:avLst/>
          </a:prstGeom>
          <a:noFill/>
          <a:ln w="9525">
            <a:noFill/>
            <a:miter lim="800000"/>
            <a:headEnd/>
            <a:tailEnd/>
          </a:ln>
        </p:spPr>
      </p:pic>
      <p:sp>
        <p:nvSpPr>
          <p:cNvPr id="3" name="Retângulo 2"/>
          <p:cNvSpPr/>
          <p:nvPr/>
        </p:nvSpPr>
        <p:spPr>
          <a:xfrm>
            <a:off x="1004888" y="2279650"/>
            <a:ext cx="10456862" cy="4635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700" dirty="0"/>
              <a:t>Tabela 2: Comparação das taxas de mortalidade relatadas na Suíça, nos Estados Unidos, na Suécia e na Austrália</a:t>
            </a:r>
            <a:r>
              <a:rPr lang="pt-PT" dirty="0"/>
              <a:t>.</a:t>
            </a:r>
            <a:endParaRPr lang="pt-BR" dirty="0"/>
          </a:p>
        </p:txBody>
      </p:sp>
      <p:sp>
        <p:nvSpPr>
          <p:cNvPr id="5" name="Retângulo 4"/>
          <p:cNvSpPr/>
          <p:nvPr/>
        </p:nvSpPr>
        <p:spPr>
          <a:xfrm>
            <a:off x="3116263" y="2784475"/>
            <a:ext cx="8243887" cy="195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t>Taxas de </a:t>
            </a:r>
            <a:r>
              <a:rPr lang="pt-PT" dirty="0"/>
              <a:t>mortalidade 1</a:t>
            </a:r>
            <a:endParaRPr lang="pt-BR" dirty="0"/>
          </a:p>
        </p:txBody>
      </p:sp>
      <p:sp>
        <p:nvSpPr>
          <p:cNvPr id="7" name="Retângulo de cantos arredondados 6"/>
          <p:cNvSpPr/>
          <p:nvPr/>
        </p:nvSpPr>
        <p:spPr>
          <a:xfrm>
            <a:off x="1004888" y="5564188"/>
            <a:ext cx="10355262" cy="476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PT" sz="1100" dirty="0"/>
          </a:p>
          <a:p>
            <a:pPr fontAlgn="auto">
              <a:spcBef>
                <a:spcPts val="0"/>
              </a:spcBef>
              <a:spcAft>
                <a:spcPts val="0"/>
              </a:spcAft>
              <a:defRPr/>
            </a:pPr>
            <a:endParaRPr lang="pt-PT" sz="900" dirty="0"/>
          </a:p>
          <a:p>
            <a:pPr fontAlgn="auto">
              <a:spcBef>
                <a:spcPts val="0"/>
              </a:spcBef>
              <a:spcAft>
                <a:spcPts val="0"/>
              </a:spcAft>
              <a:defRPr/>
            </a:pPr>
            <a:endParaRPr lang="pt-PT" sz="900" dirty="0"/>
          </a:p>
          <a:p>
            <a:pPr fontAlgn="auto">
              <a:spcBef>
                <a:spcPts val="0"/>
              </a:spcBef>
              <a:spcAft>
                <a:spcPts val="0"/>
              </a:spcAft>
              <a:defRPr/>
            </a:pPr>
            <a:r>
              <a:rPr lang="pt-PT" sz="900" dirty="0"/>
              <a:t>1 como porcentagem de todos os nascidos vivos</a:t>
            </a:r>
            <a:br>
              <a:rPr lang="pt-PT" sz="900" dirty="0"/>
            </a:br>
            <a:r>
              <a:rPr lang="pt-PT" sz="900" dirty="0"/>
              <a:t>2 figuras entre parênteses indicam intervalos entre os centros</a:t>
            </a:r>
            <a:endParaRPr lang="pt-BR" sz="900" dirty="0"/>
          </a:p>
          <a:p>
            <a:pPr algn="ctr" fontAlgn="auto">
              <a:spcBef>
                <a:spcPts val="0"/>
              </a:spcBef>
              <a:spcAft>
                <a:spcPts val="0"/>
              </a:spcAft>
              <a:defRPr/>
            </a:pPr>
            <a:r>
              <a:rPr lang="pt-PT" dirty="0"/>
              <a:t/>
            </a:r>
            <a:br>
              <a:rPr lang="pt-PT" dirty="0"/>
            </a:br>
            <a:endParaRPr lang="pt-BR" sz="1400" dirty="0"/>
          </a:p>
        </p:txBody>
      </p:sp>
      <p:sp>
        <p:nvSpPr>
          <p:cNvPr id="10" name="Retângulo 9"/>
          <p:cNvSpPr/>
          <p:nvPr/>
        </p:nvSpPr>
        <p:spPr>
          <a:xfrm>
            <a:off x="1004888" y="2784475"/>
            <a:ext cx="2111375" cy="10398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700" dirty="0"/>
              <a:t>Idade Gestacional em semanas</a:t>
            </a:r>
            <a:endParaRPr lang="pt-BR" sz="1700" dirty="0"/>
          </a:p>
        </p:txBody>
      </p:sp>
      <p:sp>
        <p:nvSpPr>
          <p:cNvPr id="11" name="Retângulo 10"/>
          <p:cNvSpPr/>
          <p:nvPr/>
        </p:nvSpPr>
        <p:spPr>
          <a:xfrm>
            <a:off x="3116263" y="2979738"/>
            <a:ext cx="1133475" cy="22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200" dirty="0"/>
              <a:t>Suíça </a:t>
            </a:r>
            <a:endParaRPr lang="pt-BR" sz="1200" dirty="0"/>
          </a:p>
        </p:txBody>
      </p:sp>
      <p:sp>
        <p:nvSpPr>
          <p:cNvPr id="12" name="Retângulo 11"/>
          <p:cNvSpPr/>
          <p:nvPr/>
        </p:nvSpPr>
        <p:spPr>
          <a:xfrm>
            <a:off x="4249738" y="2979738"/>
            <a:ext cx="1082675" cy="22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200" dirty="0"/>
              <a:t>Suíça</a:t>
            </a:r>
            <a:endParaRPr lang="pt-BR" sz="1200" dirty="0"/>
          </a:p>
        </p:txBody>
      </p:sp>
      <p:sp>
        <p:nvSpPr>
          <p:cNvPr id="13" name="Retângulo 12"/>
          <p:cNvSpPr/>
          <p:nvPr/>
        </p:nvSpPr>
        <p:spPr>
          <a:xfrm>
            <a:off x="5332413" y="2979738"/>
            <a:ext cx="1146175" cy="22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200" dirty="0"/>
              <a:t>USA</a:t>
            </a:r>
            <a:endParaRPr lang="pt-BR" sz="1200" dirty="0"/>
          </a:p>
        </p:txBody>
      </p:sp>
      <p:sp>
        <p:nvSpPr>
          <p:cNvPr id="14" name="Retângulo 13"/>
          <p:cNvSpPr/>
          <p:nvPr/>
        </p:nvSpPr>
        <p:spPr>
          <a:xfrm>
            <a:off x="6503988" y="2979738"/>
            <a:ext cx="1120775" cy="22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200" dirty="0"/>
              <a:t>USA</a:t>
            </a:r>
            <a:endParaRPr lang="pt-BR" sz="1200" dirty="0"/>
          </a:p>
        </p:txBody>
      </p:sp>
      <p:sp>
        <p:nvSpPr>
          <p:cNvPr id="15" name="Retângulo 14"/>
          <p:cNvSpPr/>
          <p:nvPr/>
        </p:nvSpPr>
        <p:spPr>
          <a:xfrm>
            <a:off x="7624763" y="2992438"/>
            <a:ext cx="1093787" cy="214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200" dirty="0"/>
              <a:t>USA</a:t>
            </a:r>
            <a:endParaRPr lang="pt-BR" sz="1200" dirty="0"/>
          </a:p>
        </p:txBody>
      </p:sp>
      <p:sp>
        <p:nvSpPr>
          <p:cNvPr id="16" name="Retângulo 15"/>
          <p:cNvSpPr/>
          <p:nvPr/>
        </p:nvSpPr>
        <p:spPr>
          <a:xfrm>
            <a:off x="8718550" y="2979738"/>
            <a:ext cx="1082675" cy="22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200" dirty="0"/>
              <a:t>Suécia</a:t>
            </a:r>
            <a:endParaRPr lang="pt-BR" sz="1200" dirty="0"/>
          </a:p>
        </p:txBody>
      </p:sp>
      <p:sp>
        <p:nvSpPr>
          <p:cNvPr id="17" name="Retângulo 16"/>
          <p:cNvSpPr/>
          <p:nvPr/>
        </p:nvSpPr>
        <p:spPr>
          <a:xfrm>
            <a:off x="9826625" y="2979738"/>
            <a:ext cx="1533525" cy="222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200" dirty="0"/>
              <a:t>Austrália (2005)</a:t>
            </a:r>
            <a:endParaRPr lang="pt-BR" sz="1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876300" y="2266950"/>
            <a:ext cx="10753725" cy="4365625"/>
          </a:xfrm>
        </p:spPr>
        <p:txBody>
          <a:bodyPr>
            <a:normAutofit/>
          </a:bodyPr>
          <a:lstStyle/>
          <a:p>
            <a:pPr marL="0" indent="0">
              <a:buFont typeface="Wingdings 3" pitchFamily="18" charset="2"/>
              <a:buNone/>
            </a:pPr>
            <a:r>
              <a:rPr lang="pt-PT" b="1" smtClean="0"/>
              <a:t>Morbidade</a:t>
            </a:r>
          </a:p>
          <a:p>
            <a:pPr marL="0" indent="0" algn="just"/>
            <a:r>
              <a:rPr lang="pt-PT" smtClean="0"/>
              <a:t>A seleção de estudos para determinar a </a:t>
            </a:r>
            <a:r>
              <a:rPr lang="pt-PT" b="1" smtClean="0"/>
              <a:t>prevalência de déficits neurossensoriais </a:t>
            </a:r>
            <a:r>
              <a:rPr lang="pt-PT" smtClean="0"/>
              <a:t>nos recém-nascidos pré-termo (RNPT)  sobreviventes é dificultada pela heterogeneidade do delineamento do estudo.</a:t>
            </a:r>
          </a:p>
          <a:p>
            <a:pPr marL="0" indent="0" algn="just"/>
            <a:r>
              <a:rPr lang="pt-PT" smtClean="0"/>
              <a:t>Foram avaliada apenas as taxas de </a:t>
            </a:r>
            <a:r>
              <a:rPr lang="pt-PT" b="1" smtClean="0"/>
              <a:t>comprometimento grave </a:t>
            </a:r>
            <a:r>
              <a:rPr lang="pt-PT" smtClean="0">
                <a:sym typeface="Wingdings" pitchFamily="2" charset="2"/>
              </a:rPr>
              <a:t> </a:t>
            </a:r>
            <a:r>
              <a:rPr lang="pt-PT" b="1" smtClean="0"/>
              <a:t>paralisia cerebral moderada ou grave, cegueira, surdez</a:t>
            </a:r>
            <a:r>
              <a:rPr lang="pt-PT" smtClean="0"/>
              <a:t> e </a:t>
            </a:r>
            <a:r>
              <a:rPr lang="pt-PT" b="1" smtClean="0">
                <a:solidFill>
                  <a:srgbClr val="002060"/>
                </a:solidFill>
              </a:rPr>
              <a:t>comprometimento profundo </a:t>
            </a:r>
            <a:r>
              <a:rPr lang="pt-PT" b="1" smtClean="0">
                <a:solidFill>
                  <a:srgbClr val="002060"/>
                </a:solidFill>
                <a:sym typeface="Wingdings" pitchFamily="2" charset="2"/>
              </a:rPr>
              <a:t> </a:t>
            </a:r>
            <a:r>
              <a:rPr lang="pt-PT" b="1" smtClean="0">
                <a:solidFill>
                  <a:srgbClr val="002060"/>
                </a:solidFill>
              </a:rPr>
              <a:t>necessidade da assistência de adulto para se mover, cegueira, surdez</a:t>
            </a:r>
            <a:r>
              <a:rPr lang="pt-PT" smtClean="0"/>
              <a:t>, uma vez que somente estes </a:t>
            </a:r>
            <a:r>
              <a:rPr lang="pt-PT" b="1" smtClean="0">
                <a:solidFill>
                  <a:srgbClr val="FF0000"/>
                </a:solidFill>
              </a:rPr>
              <a:t>são potencialmente relevantes na tomada de decisão ética de vida e morte</a:t>
            </a:r>
            <a:r>
              <a:rPr lang="pt-PT" smtClean="0"/>
              <a:t>. </a:t>
            </a:r>
          </a:p>
          <a:p>
            <a:pPr marL="0" indent="0" algn="just"/>
            <a:r>
              <a:rPr lang="pt-PT" smtClean="0"/>
              <a:t>Entre os prematuros sobreviventes com </a:t>
            </a:r>
            <a:r>
              <a:rPr lang="pt-PT" b="1" smtClean="0"/>
              <a:t>idade gestacional ≥25 </a:t>
            </a:r>
            <a:r>
              <a:rPr lang="pt-PT" smtClean="0"/>
              <a:t>semanas, </a:t>
            </a:r>
            <a:r>
              <a:rPr lang="pt-PT" b="1" smtClean="0"/>
              <a:t>as taxas de comprometimento grave e/ou profundo geralmente são </a:t>
            </a:r>
            <a:r>
              <a:rPr lang="pt-PT" b="1" u="sng" smtClean="0"/>
              <a:t>inferiores</a:t>
            </a:r>
            <a:r>
              <a:rPr lang="pt-PT" b="1" smtClean="0"/>
              <a:t> a 50%</a:t>
            </a:r>
            <a:r>
              <a:rPr lang="pt-PT" smtClean="0"/>
              <a:t>. </a:t>
            </a:r>
          </a:p>
          <a:p>
            <a:pPr marL="0" indent="0" algn="just"/>
            <a:r>
              <a:rPr lang="pt-PT" smtClean="0"/>
              <a:t>Em </a:t>
            </a:r>
            <a:r>
              <a:rPr lang="pt-PT" b="1" smtClean="0"/>
              <a:t>idades gestacionais mais baixas</a:t>
            </a:r>
            <a:r>
              <a:rPr lang="pt-PT" smtClean="0"/>
              <a:t>, </a:t>
            </a:r>
            <a:r>
              <a:rPr lang="pt-PT" b="1" smtClean="0"/>
              <a:t>a taxa de morbidade aumenta</a:t>
            </a:r>
            <a:r>
              <a:rPr lang="pt-PT" smtClean="0"/>
              <a:t>, mas variam significativamente entre os diferentes estudos para crianças da mesma idade gestacional (</a:t>
            </a:r>
            <a:r>
              <a:rPr lang="pt-PT" smtClean="0">
                <a:solidFill>
                  <a:srgbClr val="0000FF"/>
                </a:solidFill>
              </a:rPr>
              <a:t>Tabela 3</a:t>
            </a:r>
            <a:r>
              <a:rPr lang="pt-PT" smtClean="0"/>
              <a:t>).</a:t>
            </a:r>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p:cNvPicPr>
            <a:picLocks noChangeAspect="1" noChangeArrowheads="1"/>
          </p:cNvPicPr>
          <p:nvPr/>
        </p:nvPicPr>
        <p:blipFill>
          <a:blip r:embed="rId2"/>
          <a:srcRect/>
          <a:stretch>
            <a:fillRect/>
          </a:stretch>
        </p:blipFill>
        <p:spPr bwMode="auto">
          <a:xfrm>
            <a:off x="90488" y="990600"/>
            <a:ext cx="12101512" cy="48768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Imagem 3"/>
          <p:cNvPicPr>
            <a:picLocks noChangeAspect="1"/>
          </p:cNvPicPr>
          <p:nvPr/>
        </p:nvPicPr>
        <p:blipFill>
          <a:blip r:embed="rId2"/>
          <a:srcRect/>
          <a:stretch>
            <a:fillRect/>
          </a:stretch>
        </p:blipFill>
        <p:spPr bwMode="auto">
          <a:xfrm>
            <a:off x="788988" y="2351088"/>
            <a:ext cx="9817100" cy="4087812"/>
          </a:xfrm>
          <a:prstGeom prst="rect">
            <a:avLst/>
          </a:prstGeom>
          <a:noFill/>
          <a:ln w="9525">
            <a:noFill/>
            <a:miter lim="800000"/>
            <a:headEnd/>
            <a:tailEnd/>
          </a:ln>
        </p:spPr>
      </p:pic>
      <p:sp>
        <p:nvSpPr>
          <p:cNvPr id="3" name="Retângulo 2"/>
          <p:cNvSpPr/>
          <p:nvPr/>
        </p:nvSpPr>
        <p:spPr>
          <a:xfrm>
            <a:off x="889000" y="2214563"/>
            <a:ext cx="9594850" cy="4254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400" dirty="0"/>
              <a:t>Tabela 3: Taxas de mortalidade e taxas de comprometimento neurossensorial permanente entre prematuros extremos</a:t>
            </a:r>
            <a:endParaRPr lang="pt-BR" sz="1400" dirty="0"/>
          </a:p>
        </p:txBody>
      </p:sp>
      <p:sp>
        <p:nvSpPr>
          <p:cNvPr id="5" name="Retângulo 4"/>
          <p:cNvSpPr/>
          <p:nvPr/>
        </p:nvSpPr>
        <p:spPr>
          <a:xfrm>
            <a:off x="889000" y="4662488"/>
            <a:ext cx="9594850" cy="1687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PT" sz="1000" dirty="0"/>
              <a:t>1 como porcentagem de todos os nascidos vivos</a:t>
            </a:r>
            <a:br>
              <a:rPr lang="pt-PT" sz="1000" dirty="0"/>
            </a:br>
            <a:r>
              <a:rPr lang="pt-PT" sz="1000" dirty="0"/>
              <a:t>2 como porcentagem de sobreviventes</a:t>
            </a:r>
            <a:br>
              <a:rPr lang="pt-PT" sz="1000" dirty="0"/>
            </a:br>
            <a:r>
              <a:rPr lang="pt-PT" sz="1000" dirty="0"/>
              <a:t>3 profundo prejuízo Bayley pontuação &lt;50 (não testável)</a:t>
            </a:r>
            <a:br>
              <a:rPr lang="pt-PT" sz="1000" dirty="0"/>
            </a:br>
            <a:r>
              <a:rPr lang="pt-PT" sz="1000" dirty="0"/>
              <a:t>• nível 5 para função motora grossa (ajuda de adulto necessária para se mover)</a:t>
            </a:r>
            <a:br>
              <a:rPr lang="pt-PT" sz="1000" dirty="0"/>
            </a:br>
            <a:r>
              <a:rPr lang="pt-PT" sz="1000" dirty="0"/>
              <a:t>4 comprometimento grave na idade de 18 a 22 meses:</a:t>
            </a:r>
            <a:br>
              <a:rPr lang="pt-PT" sz="1000" dirty="0"/>
            </a:br>
            <a:r>
              <a:rPr lang="pt-PT" sz="1000" dirty="0"/>
              <a:t>• PDI e / ou MDI ≤70</a:t>
            </a:r>
            <a:br>
              <a:rPr lang="pt-PT" sz="1000" dirty="0"/>
            </a:br>
            <a:r>
              <a:rPr lang="pt-PT" sz="1000" dirty="0"/>
              <a:t>• CP moderada ou grave</a:t>
            </a:r>
            <a:br>
              <a:rPr lang="pt-PT" sz="1000" dirty="0"/>
            </a:br>
            <a:r>
              <a:rPr lang="pt-PT" sz="1000" dirty="0"/>
              <a:t>• cegueira bilateral</a:t>
            </a:r>
            <a:br>
              <a:rPr lang="pt-PT" sz="1000" dirty="0"/>
            </a:br>
            <a:r>
              <a:rPr lang="pt-PT" sz="1000" dirty="0"/>
              <a:t>• perda auditiva bilateral que requer amplificação</a:t>
            </a:r>
            <a:endParaRPr lang="pt-BR" sz="1000" dirty="0"/>
          </a:p>
        </p:txBody>
      </p:sp>
      <p:sp>
        <p:nvSpPr>
          <p:cNvPr id="6" name="Retângulo de cantos arredondados 5"/>
          <p:cNvSpPr/>
          <p:nvPr/>
        </p:nvSpPr>
        <p:spPr>
          <a:xfrm>
            <a:off x="889000" y="2640013"/>
            <a:ext cx="1919288" cy="425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000" dirty="0"/>
              <a:t>Idade gestacional (semanas)</a:t>
            </a:r>
            <a:endParaRPr lang="pt-BR" sz="1000" dirty="0"/>
          </a:p>
        </p:txBody>
      </p:sp>
      <p:sp>
        <p:nvSpPr>
          <p:cNvPr id="7" name="Retângulo de cantos arredondados 6"/>
          <p:cNvSpPr/>
          <p:nvPr/>
        </p:nvSpPr>
        <p:spPr>
          <a:xfrm>
            <a:off x="2808288" y="2640013"/>
            <a:ext cx="1917700" cy="4127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100" dirty="0"/>
              <a:t>Taxas de </a:t>
            </a:r>
            <a:r>
              <a:rPr lang="pt-PT" sz="1100" dirty="0"/>
              <a:t>mortalidade 1</a:t>
            </a:r>
            <a:endParaRPr lang="pt-BR" sz="1100" dirty="0"/>
          </a:p>
        </p:txBody>
      </p:sp>
      <p:sp>
        <p:nvSpPr>
          <p:cNvPr id="8" name="Retângulo de cantos arredondados 7"/>
          <p:cNvSpPr/>
          <p:nvPr/>
        </p:nvSpPr>
        <p:spPr>
          <a:xfrm>
            <a:off x="4700588" y="2640013"/>
            <a:ext cx="1919287" cy="425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000" dirty="0"/>
              <a:t>Sobrevivência com comprometimento profundo 2,3</a:t>
            </a:r>
            <a:endParaRPr lang="pt-BR" sz="1000" dirty="0"/>
          </a:p>
        </p:txBody>
      </p:sp>
      <p:sp>
        <p:nvSpPr>
          <p:cNvPr id="9" name="Retângulo de cantos arredondados 8"/>
          <p:cNvSpPr/>
          <p:nvPr/>
        </p:nvSpPr>
        <p:spPr>
          <a:xfrm>
            <a:off x="6619875" y="2640013"/>
            <a:ext cx="1892300" cy="425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000" dirty="0"/>
              <a:t>Sobrevivência </a:t>
            </a:r>
            <a:r>
              <a:rPr lang="pt-PT" sz="1000" dirty="0"/>
              <a:t>com comprometimento grave 2,4</a:t>
            </a:r>
            <a:endParaRPr lang="pt-BR" sz="1000" dirty="0"/>
          </a:p>
        </p:txBody>
      </p:sp>
      <p:sp>
        <p:nvSpPr>
          <p:cNvPr id="10" name="Retângulo de cantos arredondados 9"/>
          <p:cNvSpPr/>
          <p:nvPr/>
        </p:nvSpPr>
        <p:spPr>
          <a:xfrm>
            <a:off x="8512175" y="2640013"/>
            <a:ext cx="1919288" cy="425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000" dirty="0"/>
              <a:t>Sobrevivência sem comprometimento grave ou profundo </a:t>
            </a:r>
            <a:r>
              <a:rPr lang="pt-PT" sz="1000" dirty="0"/>
              <a:t>24</a:t>
            </a:r>
            <a:endParaRPr lang="pt-BR" sz="1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10358438" cy="4106863"/>
          </a:xfrm>
        </p:spPr>
        <p:txBody>
          <a:bodyPr>
            <a:normAutofit/>
          </a:bodyPr>
          <a:lstStyle/>
          <a:p>
            <a:pPr marL="0" indent="0" algn="just">
              <a:buFont typeface="Wingdings 3" pitchFamily="18" charset="2"/>
              <a:buNone/>
            </a:pPr>
            <a:r>
              <a:rPr lang="pt-PT" b="1" smtClean="0"/>
              <a:t>Considerações éticas</a:t>
            </a:r>
            <a:endParaRPr lang="pt-BR" b="1" smtClean="0"/>
          </a:p>
          <a:p>
            <a:pPr marL="0" indent="0" algn="just"/>
            <a:r>
              <a:rPr lang="pt-PT" smtClean="0"/>
              <a:t>Há um consenso geral sobre a importância dos princípios éticos propostos por Beauchamp e Childress [31] . É amplamente aceito que a beneficência, não-maleficência, autonomia e justiça devem ser consideradas, mas vários conflitos surgem quando esses princípios são aplicados nos prematuros com limite da viabilidade [32].</a:t>
            </a:r>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92138" y="2446338"/>
            <a:ext cx="10972800" cy="4251325"/>
          </a:xfrm>
        </p:spPr>
        <p:txBody>
          <a:bodyPr>
            <a:normAutofit/>
          </a:bodyPr>
          <a:lstStyle/>
          <a:p>
            <a:pPr marL="0" indent="0" algn="just">
              <a:buFont typeface="Wingdings 3" pitchFamily="18" charset="2"/>
              <a:buNone/>
            </a:pPr>
            <a:r>
              <a:rPr lang="pt-PT" b="1" smtClean="0"/>
              <a:t>O dever do médico de preservar a vida </a:t>
            </a:r>
            <a:endParaRPr lang="pt-BR" b="1" smtClean="0"/>
          </a:p>
          <a:p>
            <a:pPr marL="0" indent="0" algn="just"/>
            <a:r>
              <a:rPr lang="pt-PT" smtClean="0"/>
              <a:t>Primeiro conflito: é dever do médico de preservar a vida </a:t>
            </a:r>
            <a:r>
              <a:rPr lang="pt-PT" smtClean="0">
                <a:sym typeface="Wingdings" pitchFamily="2" charset="2"/>
              </a:rPr>
              <a:t> </a:t>
            </a:r>
            <a:r>
              <a:rPr lang="pt-PT" smtClean="0"/>
              <a:t>como esse dever pode ser modificado por pensamentos sobre a qualidade de vida alcançável. </a:t>
            </a:r>
          </a:p>
          <a:p>
            <a:pPr marL="0" indent="0" algn="just"/>
            <a:r>
              <a:rPr lang="pt-PT" smtClean="0"/>
              <a:t>Se não é permitido levar em consideração a qualidade de vida alcançável </a:t>
            </a:r>
            <a:r>
              <a:rPr lang="pt-PT" smtClean="0">
                <a:sym typeface="Wingdings" pitchFamily="2" charset="2"/>
              </a:rPr>
              <a:t> </a:t>
            </a:r>
            <a:r>
              <a:rPr lang="pt-PT" smtClean="0"/>
              <a:t> existe o risco de terapia excessiva. </a:t>
            </a:r>
          </a:p>
          <a:p>
            <a:pPr marL="0" indent="0" algn="just"/>
            <a:r>
              <a:rPr lang="pt-PT" smtClean="0"/>
              <a:t>Questionamento: o sofrimento imposto ao paciente devido as várias intervenções, podem ser eticamente justificadas quando confrontadas com um prognóstico muito desfavorável?</a:t>
            </a:r>
          </a:p>
          <a:p>
            <a:pPr marL="0" indent="0" algn="just"/>
            <a:r>
              <a:rPr lang="pt-PT" smtClean="0"/>
              <a:t>A decisão de suspender ou retirar terapias de manutenção da vida </a:t>
            </a:r>
            <a:endParaRPr lang="pt-PT" smtClean="0">
              <a:sym typeface="Wingdings" pitchFamily="2" charset="2"/>
            </a:endParaRPr>
          </a:p>
          <a:p>
            <a:pPr lvl="1" algn="just"/>
            <a:r>
              <a:rPr lang="pt-PT" smtClean="0"/>
              <a:t>é motivada pelo desejo de proteger o bebê prematuro do sofrimento indevido </a:t>
            </a:r>
          </a:p>
          <a:p>
            <a:pPr lvl="1" algn="just"/>
            <a:r>
              <a:rPr lang="pt-PT" smtClean="0"/>
              <a:t>e não pelo desejo de evitar a sobrevivência com deficiências.</a:t>
            </a:r>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66738" y="2603500"/>
            <a:ext cx="11179175" cy="3862388"/>
          </a:xfrm>
        </p:spPr>
        <p:txBody>
          <a:bodyPr>
            <a:normAutofit/>
          </a:bodyPr>
          <a:lstStyle/>
          <a:p>
            <a:pPr marL="0" indent="0" algn="just">
              <a:buFont typeface="Wingdings 3" pitchFamily="18" charset="2"/>
              <a:buNone/>
            </a:pPr>
            <a:r>
              <a:rPr lang="pt-PT" b="1" smtClean="0"/>
              <a:t>Tomada de decisão quando há incerteza prognóstica </a:t>
            </a:r>
            <a:endParaRPr lang="pt-BR" b="1" smtClean="0"/>
          </a:p>
          <a:p>
            <a:pPr marL="0" indent="0" algn="just"/>
            <a:r>
              <a:rPr lang="pt-PT" smtClean="0"/>
              <a:t>As taxas de mortalidade e morbidade dos prematuros mostram forte correlação com a idade gestacional.</a:t>
            </a:r>
          </a:p>
          <a:p>
            <a:pPr marL="0" indent="0" algn="just"/>
            <a:r>
              <a:rPr lang="pt-PT" smtClean="0"/>
              <a:t>Existe um limite de idade gestacional </a:t>
            </a:r>
            <a:r>
              <a:rPr lang="pt-PT" smtClean="0">
                <a:sym typeface="Wingdings" pitchFamily="2" charset="2"/>
              </a:rPr>
              <a:t> </a:t>
            </a:r>
            <a:r>
              <a:rPr lang="pt-PT" smtClean="0"/>
              <a:t>o qual a não-iniciação de medidas de cuidados intensivos que sustentam a vida não pode ser eticamente justificada. </a:t>
            </a:r>
          </a:p>
          <a:p>
            <a:pPr marL="0" indent="0" algn="just"/>
            <a:r>
              <a:rPr lang="pt-PT" b="1" smtClean="0">
                <a:solidFill>
                  <a:schemeClr val="folHlink"/>
                </a:solidFill>
              </a:rPr>
              <a:t>Zona cinzenta</a:t>
            </a:r>
            <a:r>
              <a:rPr lang="pt-PT" smtClean="0"/>
              <a:t> </a:t>
            </a:r>
            <a:r>
              <a:rPr lang="pt-PT" smtClean="0">
                <a:sym typeface="Wingdings" pitchFamily="2" charset="2"/>
              </a:rPr>
              <a:t> </a:t>
            </a:r>
            <a:r>
              <a:rPr lang="pt-PT" smtClean="0"/>
              <a:t>indica o limite do julgamento do ônus na terapia intensiva, que pode mudar de negativa para positiva. </a:t>
            </a:r>
          </a:p>
          <a:p>
            <a:pPr marL="0" indent="0" algn="just"/>
            <a:r>
              <a:rPr lang="pt-PT" smtClean="0"/>
              <a:t>Existe quatro zonas que exigem diferentes cursos de ação (</a:t>
            </a:r>
            <a:r>
              <a:rPr lang="pt-PT" smtClean="0">
                <a:solidFill>
                  <a:srgbClr val="0000FF"/>
                </a:solidFill>
              </a:rPr>
              <a:t>Tabela 4</a:t>
            </a:r>
            <a:r>
              <a:rPr lang="pt-PT" smtClean="0"/>
              <a:t>).</a:t>
            </a:r>
            <a:endParaRPr lang="pt-BR" smtClean="0"/>
          </a:p>
          <a:p>
            <a:pPr marL="0" indent="0">
              <a:buFont typeface="Wingdings 3" pitchFamily="18" charset="2"/>
              <a:buNone/>
            </a:pPr>
            <a:endParaRPr lang="pt-B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p:cNvPicPr>
            <a:picLocks noChangeAspect="1" noChangeArrowheads="1"/>
          </p:cNvPicPr>
          <p:nvPr/>
        </p:nvPicPr>
        <p:blipFill>
          <a:blip r:embed="rId2"/>
          <a:srcRect/>
          <a:stretch>
            <a:fillRect/>
          </a:stretch>
        </p:blipFill>
        <p:spPr bwMode="auto">
          <a:xfrm>
            <a:off x="106363" y="2605088"/>
            <a:ext cx="12085637" cy="25527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stretch>
            <a:fillRect/>
          </a:stretch>
        </p:blipFill>
        <p:spPr>
          <a:xfrm>
            <a:off x="885825" y="2473325"/>
            <a:ext cx="10460038" cy="4068763"/>
          </a:xfrm>
          <a:prstGeom prst="rect">
            <a:avLst/>
          </a:prstGeom>
          <a:solidFill>
            <a:schemeClr val="bg1">
              <a:lumMod val="65000"/>
            </a:schemeClr>
          </a:solidFill>
          <a:ln>
            <a:solidFill>
              <a:schemeClr val="bg1">
                <a:lumMod val="65000"/>
              </a:schemeClr>
            </a:solidFill>
          </a:ln>
        </p:spPr>
      </p:pic>
      <p:sp>
        <p:nvSpPr>
          <p:cNvPr id="5" name="Retângulo 4"/>
          <p:cNvSpPr/>
          <p:nvPr/>
        </p:nvSpPr>
        <p:spPr>
          <a:xfrm>
            <a:off x="823913" y="2408238"/>
            <a:ext cx="10406062" cy="5921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solidFill>
                  <a:schemeClr val="tx1"/>
                </a:solidFill>
              </a:rPr>
              <a:t>Tabela 4: Estratificação da tomada de decisão no limite de viabilidade: as zonas B e C designam a zona cinzenta.</a:t>
            </a:r>
            <a:endParaRPr lang="pt-BR" dirty="0">
              <a:solidFill>
                <a:schemeClr val="tx1"/>
              </a:solidFill>
            </a:endParaRPr>
          </a:p>
        </p:txBody>
      </p:sp>
      <p:sp>
        <p:nvSpPr>
          <p:cNvPr id="6" name="Retângulo de cantos arredondados 5"/>
          <p:cNvSpPr/>
          <p:nvPr/>
        </p:nvSpPr>
        <p:spPr>
          <a:xfrm>
            <a:off x="823913" y="3025775"/>
            <a:ext cx="838200" cy="4381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Zona</a:t>
            </a:r>
            <a:endParaRPr lang="pt-BR" dirty="0">
              <a:solidFill>
                <a:schemeClr val="tx1"/>
              </a:solidFill>
            </a:endParaRPr>
          </a:p>
        </p:txBody>
      </p:sp>
      <p:sp>
        <p:nvSpPr>
          <p:cNvPr id="7" name="Retângulo de cantos arredondados 6"/>
          <p:cNvSpPr/>
          <p:nvPr/>
        </p:nvSpPr>
        <p:spPr>
          <a:xfrm>
            <a:off x="1662113" y="3025775"/>
            <a:ext cx="3154362" cy="4381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solidFill>
                  <a:schemeClr val="tx1"/>
                </a:solidFill>
              </a:rPr>
              <a:t>Tratamento intensivo</a:t>
            </a:r>
            <a:endParaRPr lang="pt-BR" dirty="0">
              <a:solidFill>
                <a:schemeClr val="tx1"/>
              </a:solidFill>
            </a:endParaRPr>
          </a:p>
        </p:txBody>
      </p:sp>
      <p:sp>
        <p:nvSpPr>
          <p:cNvPr id="8" name="Retângulo de cantos arredondados 7"/>
          <p:cNvSpPr/>
          <p:nvPr/>
        </p:nvSpPr>
        <p:spPr>
          <a:xfrm>
            <a:off x="4816475" y="3025775"/>
            <a:ext cx="3206750" cy="4381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solidFill>
                  <a:schemeClr val="tx1"/>
                </a:solidFill>
              </a:rPr>
              <a:t>Carga</a:t>
            </a:r>
            <a:endParaRPr lang="pt-BR" dirty="0">
              <a:solidFill>
                <a:schemeClr val="tx1"/>
              </a:solidFill>
            </a:endParaRPr>
          </a:p>
        </p:txBody>
      </p:sp>
      <p:sp>
        <p:nvSpPr>
          <p:cNvPr id="9" name="Retângulo de cantos arredondados 8"/>
          <p:cNvSpPr/>
          <p:nvPr/>
        </p:nvSpPr>
        <p:spPr>
          <a:xfrm>
            <a:off x="7997825" y="3025775"/>
            <a:ext cx="3232150" cy="4381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solidFill>
                  <a:schemeClr val="tx1"/>
                </a:solidFill>
              </a:rPr>
              <a:t>Comentário</a:t>
            </a:r>
            <a:endParaRPr lang="pt-BR" dirty="0">
              <a:solidFill>
                <a:schemeClr val="tx1"/>
              </a:solidFill>
            </a:endParaRPr>
          </a:p>
        </p:txBody>
      </p:sp>
      <p:sp>
        <p:nvSpPr>
          <p:cNvPr id="10" name="Retângulo de cantos arredondados 9"/>
          <p:cNvSpPr/>
          <p:nvPr/>
        </p:nvSpPr>
        <p:spPr>
          <a:xfrm>
            <a:off x="1662113" y="4095750"/>
            <a:ext cx="3154362" cy="758825"/>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600" dirty="0">
                <a:solidFill>
                  <a:schemeClr val="tx1"/>
                </a:solidFill>
              </a:rPr>
              <a:t>não recomendado, mas aceitável em casos individuais</a:t>
            </a:r>
            <a:endParaRPr lang="pt-BR" sz="1600" dirty="0">
              <a:solidFill>
                <a:schemeClr val="tx1"/>
              </a:solidFill>
            </a:endParaRPr>
          </a:p>
        </p:txBody>
      </p:sp>
      <p:sp>
        <p:nvSpPr>
          <p:cNvPr id="11" name="Retângulo de cantos arredondados 10"/>
          <p:cNvSpPr/>
          <p:nvPr/>
        </p:nvSpPr>
        <p:spPr>
          <a:xfrm>
            <a:off x="4799013" y="4095750"/>
            <a:ext cx="3179762" cy="758825"/>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600" dirty="0">
                <a:solidFill>
                  <a:schemeClr val="tx1"/>
                </a:solidFill>
              </a:rPr>
              <a:t>provavelmente não será aceitável</a:t>
            </a:r>
            <a:endParaRPr lang="pt-BR" sz="1600" dirty="0">
              <a:solidFill>
                <a:schemeClr val="tx1"/>
              </a:solidFill>
            </a:endParaRPr>
          </a:p>
        </p:txBody>
      </p:sp>
      <p:sp>
        <p:nvSpPr>
          <p:cNvPr id="12" name="Retângulo de cantos arredondados 11"/>
          <p:cNvSpPr/>
          <p:nvPr/>
        </p:nvSpPr>
        <p:spPr>
          <a:xfrm>
            <a:off x="8023225" y="4095750"/>
            <a:ext cx="3206750" cy="758825"/>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PT" sz="1600">
                <a:solidFill>
                  <a:schemeClr val="tx1"/>
                </a:solidFill>
              </a:rPr>
              <a:t>a opinião dos pais deve ser respeitada</a:t>
            </a:r>
            <a:endParaRPr lang="pt-BR" sz="1600">
              <a:solidFill>
                <a:schemeClr val="tx1"/>
              </a:solidFill>
            </a:endParaRPr>
          </a:p>
        </p:txBody>
      </p:sp>
      <p:sp>
        <p:nvSpPr>
          <p:cNvPr id="13" name="Retângulo de cantos arredondados 12"/>
          <p:cNvSpPr/>
          <p:nvPr/>
        </p:nvSpPr>
        <p:spPr>
          <a:xfrm>
            <a:off x="8010525" y="4881563"/>
            <a:ext cx="3206750" cy="630237"/>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PT" sz="1600">
                <a:solidFill>
                  <a:schemeClr val="tx1"/>
                </a:solidFill>
              </a:rPr>
              <a:t>a opinião dos pais deve ser respeitada</a:t>
            </a:r>
            <a:endParaRPr lang="pt-BR" sz="1600">
              <a:solidFill>
                <a:schemeClr val="tx1"/>
              </a:solidFill>
            </a:endParaRPr>
          </a:p>
        </p:txBody>
      </p:sp>
      <p:sp>
        <p:nvSpPr>
          <p:cNvPr id="15" name="Retângulo de cantos arredondados 14"/>
          <p:cNvSpPr/>
          <p:nvPr/>
        </p:nvSpPr>
        <p:spPr>
          <a:xfrm>
            <a:off x="4816475" y="4881563"/>
            <a:ext cx="3194050" cy="630237"/>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dirty="0">
                <a:solidFill>
                  <a:schemeClr val="tx1"/>
                </a:solidFill>
              </a:rPr>
              <a:t>provável que seja aceitável</a:t>
            </a:r>
            <a:endParaRPr lang="pt-BR" dirty="0">
              <a:solidFill>
                <a:schemeClr val="tx1"/>
              </a:solidFill>
            </a:endParaRPr>
          </a:p>
        </p:txBody>
      </p:sp>
      <p:sp>
        <p:nvSpPr>
          <p:cNvPr id="16" name="Retângulo de cantos arredondados 15"/>
          <p:cNvSpPr/>
          <p:nvPr/>
        </p:nvSpPr>
        <p:spPr>
          <a:xfrm>
            <a:off x="1662113" y="4906963"/>
            <a:ext cx="3136900" cy="579437"/>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PT" sz="1100" dirty="0"/>
          </a:p>
          <a:p>
            <a:pPr algn="ctr" fontAlgn="auto">
              <a:spcBef>
                <a:spcPts val="0"/>
              </a:spcBef>
              <a:spcAft>
                <a:spcPts val="0"/>
              </a:spcAft>
              <a:defRPr/>
            </a:pPr>
            <a:r>
              <a:rPr lang="pt-PT" sz="1100" dirty="0">
                <a:solidFill>
                  <a:schemeClr val="tx1"/>
                </a:solidFill>
              </a:rPr>
              <a:t>condicionalmente </a:t>
            </a:r>
            <a:r>
              <a:rPr lang="pt-PT" sz="1100" dirty="0">
                <a:solidFill>
                  <a:schemeClr val="tx1"/>
                </a:solidFill>
              </a:rPr>
              <a:t>recomendado, mas </a:t>
            </a:r>
            <a:r>
              <a:rPr lang="pt-PT" sz="1100" dirty="0">
                <a:solidFill>
                  <a:schemeClr val="tx1"/>
                </a:solidFill>
              </a:rPr>
              <a:t>a não iniciação é </a:t>
            </a:r>
            <a:r>
              <a:rPr lang="pt-PT" sz="1100" dirty="0">
                <a:solidFill>
                  <a:schemeClr val="tx1"/>
                </a:solidFill>
              </a:rPr>
              <a:t>aceitável em casos individuais</a:t>
            </a:r>
            <a:r>
              <a:rPr lang="pt-PT" sz="1200" dirty="0">
                <a:solidFill>
                  <a:schemeClr val="tx1"/>
                </a:solidFill>
              </a:rPr>
              <a:t/>
            </a:r>
            <a:br>
              <a:rPr lang="pt-PT" sz="1200" dirty="0">
                <a:solidFill>
                  <a:schemeClr val="tx1"/>
                </a:solidFill>
              </a:rPr>
            </a:br>
            <a:endParaRPr lang="pt-BR" sz="1200" dirty="0">
              <a:solidFill>
                <a:schemeClr val="tx1"/>
              </a:solidFill>
            </a:endParaRPr>
          </a:p>
        </p:txBody>
      </p:sp>
      <p:sp>
        <p:nvSpPr>
          <p:cNvPr id="17" name="Retângulo de cantos arredondados 16"/>
          <p:cNvSpPr/>
          <p:nvPr/>
        </p:nvSpPr>
        <p:spPr>
          <a:xfrm>
            <a:off x="927100" y="4095750"/>
            <a:ext cx="735013" cy="758825"/>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B</a:t>
            </a:r>
            <a:endParaRPr lang="pt-BR" dirty="0">
              <a:solidFill>
                <a:schemeClr val="tx1"/>
              </a:solidFill>
            </a:endParaRPr>
          </a:p>
        </p:txBody>
      </p:sp>
      <p:sp>
        <p:nvSpPr>
          <p:cNvPr id="18" name="Retângulo de cantos arredondados 17"/>
          <p:cNvSpPr/>
          <p:nvPr/>
        </p:nvSpPr>
        <p:spPr>
          <a:xfrm>
            <a:off x="927100" y="4906963"/>
            <a:ext cx="735013" cy="604837"/>
          </a:xfrm>
          <a:prstGeom prst="roundRect">
            <a:avLst/>
          </a:prstGeom>
          <a:solidFill>
            <a:srgbClr val="6BCBE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C</a:t>
            </a:r>
            <a:endParaRPr lang="pt-BR" dirty="0">
              <a:solidFill>
                <a:schemeClr val="tx1"/>
              </a:solidFill>
            </a:endParaRPr>
          </a:p>
        </p:txBody>
      </p:sp>
      <p:sp>
        <p:nvSpPr>
          <p:cNvPr id="19" name="Retângulo de cantos arredondados 18"/>
          <p:cNvSpPr/>
          <p:nvPr/>
        </p:nvSpPr>
        <p:spPr>
          <a:xfrm>
            <a:off x="927100" y="3463925"/>
            <a:ext cx="735013" cy="6318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A</a:t>
            </a:r>
            <a:endParaRPr lang="pt-BR" dirty="0">
              <a:solidFill>
                <a:schemeClr val="tx1"/>
              </a:solidFill>
            </a:endParaRPr>
          </a:p>
        </p:txBody>
      </p:sp>
      <p:sp>
        <p:nvSpPr>
          <p:cNvPr id="20" name="Retângulo de cantos arredondados 19"/>
          <p:cNvSpPr/>
          <p:nvPr/>
        </p:nvSpPr>
        <p:spPr>
          <a:xfrm>
            <a:off x="1662113" y="3476625"/>
            <a:ext cx="3154362" cy="619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Não indicado</a:t>
            </a:r>
            <a:endParaRPr lang="pt-BR" dirty="0">
              <a:solidFill>
                <a:schemeClr val="tx1"/>
              </a:solidFill>
            </a:endParaRPr>
          </a:p>
        </p:txBody>
      </p:sp>
      <p:sp>
        <p:nvSpPr>
          <p:cNvPr id="21" name="Retângulo de cantos arredondados 20"/>
          <p:cNvSpPr/>
          <p:nvPr/>
        </p:nvSpPr>
        <p:spPr>
          <a:xfrm>
            <a:off x="4816475" y="3476625"/>
            <a:ext cx="3162300" cy="619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Não aceitável</a:t>
            </a:r>
            <a:endParaRPr lang="pt-BR" dirty="0">
              <a:solidFill>
                <a:schemeClr val="tx1"/>
              </a:solidFill>
            </a:endParaRPr>
          </a:p>
        </p:txBody>
      </p:sp>
      <p:sp>
        <p:nvSpPr>
          <p:cNvPr id="22" name="Retângulo de cantos arredondados 21"/>
          <p:cNvSpPr/>
          <p:nvPr/>
        </p:nvSpPr>
        <p:spPr>
          <a:xfrm>
            <a:off x="8023225" y="3490913"/>
            <a:ext cx="3194050" cy="60483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400" dirty="0">
                <a:solidFill>
                  <a:schemeClr val="tx1"/>
                </a:solidFill>
              </a:rPr>
              <a:t>os pais não podem insistir em uma intervenção irracional</a:t>
            </a:r>
            <a:endParaRPr lang="pt-BR" sz="1400" dirty="0">
              <a:solidFill>
                <a:schemeClr val="tx1"/>
              </a:solidFill>
            </a:endParaRPr>
          </a:p>
        </p:txBody>
      </p:sp>
      <p:sp>
        <p:nvSpPr>
          <p:cNvPr id="23" name="Retângulo de cantos arredondados 22"/>
          <p:cNvSpPr/>
          <p:nvPr/>
        </p:nvSpPr>
        <p:spPr>
          <a:xfrm>
            <a:off x="927100" y="5511800"/>
            <a:ext cx="735013" cy="6953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D</a:t>
            </a:r>
            <a:endParaRPr lang="pt-BR" dirty="0">
              <a:solidFill>
                <a:schemeClr val="tx1"/>
              </a:solidFill>
            </a:endParaRPr>
          </a:p>
        </p:txBody>
      </p:sp>
      <p:sp>
        <p:nvSpPr>
          <p:cNvPr id="24" name="Retângulo de cantos arredondados 23"/>
          <p:cNvSpPr/>
          <p:nvPr/>
        </p:nvSpPr>
        <p:spPr>
          <a:xfrm>
            <a:off x="1662113" y="5511800"/>
            <a:ext cx="3154362" cy="72231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Recomendado</a:t>
            </a:r>
            <a:endParaRPr lang="pt-BR" dirty="0">
              <a:solidFill>
                <a:schemeClr val="tx1"/>
              </a:solidFill>
            </a:endParaRPr>
          </a:p>
        </p:txBody>
      </p:sp>
      <p:sp>
        <p:nvSpPr>
          <p:cNvPr id="25" name="Retângulo de cantos arredondados 24"/>
          <p:cNvSpPr/>
          <p:nvPr/>
        </p:nvSpPr>
        <p:spPr>
          <a:xfrm>
            <a:off x="4854575" y="5511800"/>
            <a:ext cx="3143250" cy="6699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solidFill>
                  <a:schemeClr val="tx1"/>
                </a:solidFill>
              </a:rPr>
              <a:t>Aceitável</a:t>
            </a:r>
            <a:endParaRPr lang="pt-BR" dirty="0">
              <a:solidFill>
                <a:schemeClr val="tx1"/>
              </a:solidFill>
            </a:endParaRPr>
          </a:p>
        </p:txBody>
      </p:sp>
      <p:sp>
        <p:nvSpPr>
          <p:cNvPr id="26" name="Retângulo de cantos arredondados 25"/>
          <p:cNvSpPr/>
          <p:nvPr/>
        </p:nvSpPr>
        <p:spPr>
          <a:xfrm>
            <a:off x="8023225" y="5511800"/>
            <a:ext cx="3194050" cy="6699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PT" sz="1400" dirty="0">
                <a:solidFill>
                  <a:schemeClr val="tx1"/>
                </a:solidFill>
              </a:rPr>
              <a:t>os pais não podem rejeitar as intervenções que estão no melhor interesse da criança</a:t>
            </a:r>
            <a:endParaRPr lang="pt-BR" sz="1400" dirty="0">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604838" y="2603500"/>
            <a:ext cx="11075987" cy="4003675"/>
          </a:xfrm>
        </p:spPr>
        <p:txBody>
          <a:bodyPr>
            <a:normAutofit/>
          </a:bodyPr>
          <a:lstStyle/>
          <a:p>
            <a:pPr marL="0" indent="0" algn="just">
              <a:buFont typeface="Wingdings 3" pitchFamily="18" charset="2"/>
              <a:buNone/>
            </a:pPr>
            <a:r>
              <a:rPr lang="pt-PT" b="1" smtClean="0"/>
              <a:t>Tomador de decisões</a:t>
            </a:r>
            <a:endParaRPr lang="pt-BR" b="1" smtClean="0"/>
          </a:p>
          <a:p>
            <a:pPr marL="0" indent="0" algn="just"/>
            <a:r>
              <a:rPr lang="pt-PT" smtClean="0"/>
              <a:t>Como o prematuro cuja vida é diretamente afetada por decisões de tratamento, não podem comunicar suas preferências, as decisões devem ser feitas por procuração.</a:t>
            </a:r>
          </a:p>
          <a:p>
            <a:pPr lvl="1" algn="just"/>
            <a:r>
              <a:rPr lang="pt-PT" smtClean="0"/>
              <a:t>desempenhado pelos cuidadores da equipe de saúde</a:t>
            </a:r>
          </a:p>
          <a:p>
            <a:pPr lvl="1" algn="just"/>
            <a:r>
              <a:rPr lang="pt-PT" smtClean="0"/>
              <a:t>pais da criança </a:t>
            </a:r>
          </a:p>
          <a:p>
            <a:pPr lvl="1" algn="just"/>
            <a:r>
              <a:rPr lang="pt-PT" smtClean="0"/>
              <a:t>corpo social (comitê de ética ou um tribunal de justiça) </a:t>
            </a:r>
          </a:p>
          <a:p>
            <a:pPr marL="0" indent="0" algn="just"/>
            <a:r>
              <a:rPr lang="pt-PT" smtClean="0"/>
              <a:t>Tomada de decisão compartilhada (equipe medica, equipe de enfermagem, pais).</a:t>
            </a:r>
          </a:p>
          <a:p>
            <a:pPr marL="0" indent="0" algn="just"/>
            <a:r>
              <a:rPr lang="pt-PT" smtClean="0"/>
              <a:t>As preferências parentais são particularmente importantes quando a equipe de saúde é confrontada com considerável dilemas (</a:t>
            </a:r>
            <a:r>
              <a:rPr lang="pt-PT" smtClean="0">
                <a:solidFill>
                  <a:srgbClr val="0000FF"/>
                </a:solidFill>
              </a:rPr>
              <a:t>Tabela 4</a:t>
            </a:r>
            <a:r>
              <a:rPr lang="pt-PT" smtClean="0"/>
              <a:t>). </a:t>
            </a:r>
          </a:p>
          <a:p>
            <a:pPr lvl="1" algn="just"/>
            <a:r>
              <a:rPr lang="pt-PT" smtClean="0"/>
              <a:t>a opinião dos pais </a:t>
            </a:r>
            <a:r>
              <a:rPr lang="pt-PT" b="1" smtClean="0"/>
              <a:t>deve ser respeitada </a:t>
            </a:r>
            <a:r>
              <a:rPr lang="pt-PT" smtClean="0"/>
              <a:t>quando uma intervenção for classificada como não ou condicionalmente recomendada (zona B e C, respectivamente).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416300"/>
          </a:xfrm>
        </p:spPr>
        <p:txBody>
          <a:bodyPr rtlCol="0">
            <a:normAutofit/>
          </a:bodyPr>
          <a:lstStyle/>
          <a:p>
            <a:pPr fontAlgn="auto">
              <a:spcAft>
                <a:spcPts val="0"/>
              </a:spcAft>
              <a:buFont typeface="Wingdings 3" charset="2"/>
              <a:buChar char=""/>
              <a:defRPr/>
            </a:pPr>
            <a:r>
              <a:rPr lang="pt-BR" sz="2400" b="1" dirty="0">
                <a:solidFill>
                  <a:schemeClr val="tx1">
                    <a:lumMod val="75000"/>
                    <a:lumOff val="25000"/>
                  </a:schemeClr>
                </a:solidFill>
              </a:rPr>
              <a:t>Recursos de cuidados de </a:t>
            </a:r>
            <a:r>
              <a:rPr lang="pt-BR" sz="2400" b="1" dirty="0" smtClean="0">
                <a:solidFill>
                  <a:schemeClr val="tx1">
                    <a:lumMod val="75000"/>
                    <a:lumOff val="25000"/>
                  </a:schemeClr>
                </a:solidFill>
              </a:rPr>
              <a:t>saúde:</a:t>
            </a:r>
            <a:endParaRPr lang="pt-BR" sz="2400" b="1" dirty="0">
              <a:solidFill>
                <a:schemeClr val="tx1">
                  <a:lumMod val="75000"/>
                  <a:lumOff val="25000"/>
                </a:schemeClr>
              </a:solidFill>
            </a:endParaRPr>
          </a:p>
          <a:p>
            <a:pPr fontAlgn="auto">
              <a:spcAft>
                <a:spcPts val="0"/>
              </a:spcAft>
              <a:buFont typeface="Wingdings 3" charset="2"/>
              <a:buChar char=""/>
              <a:defRPr/>
            </a:pPr>
            <a:endParaRPr lang="pt-BR" dirty="0" smtClean="0">
              <a:solidFill>
                <a:schemeClr val="tx1">
                  <a:lumMod val="75000"/>
                  <a:lumOff val="25000"/>
                </a:schemeClr>
              </a:solidFill>
            </a:endParaRPr>
          </a:p>
          <a:p>
            <a:pPr fontAlgn="auto">
              <a:spcAft>
                <a:spcPts val="0"/>
              </a:spcAft>
              <a:buFont typeface="Wingdings 3" charset="2"/>
              <a:buChar char=""/>
              <a:defRPr/>
            </a:pPr>
            <a:r>
              <a:rPr lang="pt-BR" dirty="0" smtClean="0">
                <a:solidFill>
                  <a:schemeClr val="tx1">
                    <a:lumMod val="75000"/>
                    <a:lumOff val="25000"/>
                  </a:schemeClr>
                </a:solidFill>
              </a:rPr>
              <a:t>A </a:t>
            </a:r>
            <a:r>
              <a:rPr lang="pt-BR" dirty="0">
                <a:solidFill>
                  <a:schemeClr val="tx1">
                    <a:lumMod val="75000"/>
                    <a:lumOff val="25000"/>
                  </a:schemeClr>
                </a:solidFill>
              </a:rPr>
              <a:t>questão poderia ser levantada se uma proporção considerável dos recursos de saúde disponíveis </a:t>
            </a:r>
            <a:r>
              <a:rPr lang="pt-BR" dirty="0" smtClean="0">
                <a:solidFill>
                  <a:schemeClr val="tx1">
                    <a:lumMod val="75000"/>
                    <a:lumOff val="25000"/>
                  </a:schemeClr>
                </a:solidFill>
              </a:rPr>
              <a:t>estivessem disponíveis </a:t>
            </a:r>
            <a:r>
              <a:rPr lang="pt-BR" dirty="0">
                <a:solidFill>
                  <a:schemeClr val="tx1">
                    <a:lumMod val="75000"/>
                    <a:lumOff val="25000"/>
                  </a:schemeClr>
                </a:solidFill>
              </a:rPr>
              <a:t>para o tratamento de prematuros pouco viáveis com um prognóstico muito </a:t>
            </a:r>
            <a:r>
              <a:rPr lang="pt-BR" dirty="0" smtClean="0">
                <a:solidFill>
                  <a:schemeClr val="tx1">
                    <a:lumMod val="75000"/>
                    <a:lumOff val="25000"/>
                  </a:schemeClr>
                </a:solidFill>
              </a:rPr>
              <a:t>desfavorável.</a:t>
            </a:r>
          </a:p>
          <a:p>
            <a:pPr fontAlgn="auto">
              <a:spcAft>
                <a:spcPts val="0"/>
              </a:spcAft>
              <a:buFont typeface="Wingdings 3" charset="2"/>
              <a:buChar char=""/>
              <a:defRPr/>
            </a:pPr>
            <a:endParaRPr lang="pt-BR" dirty="0" smtClean="0">
              <a:solidFill>
                <a:schemeClr val="tx1">
                  <a:lumMod val="75000"/>
                  <a:lumOff val="25000"/>
                </a:schemeClr>
              </a:solidFill>
            </a:endParaRPr>
          </a:p>
          <a:p>
            <a:pPr fontAlgn="auto">
              <a:spcAft>
                <a:spcPts val="0"/>
              </a:spcAft>
              <a:buFont typeface="Wingdings 3" charset="2"/>
              <a:buChar char=""/>
              <a:defRPr/>
            </a:pPr>
            <a:r>
              <a:rPr lang="pt-BR" dirty="0" smtClean="0">
                <a:solidFill>
                  <a:schemeClr val="tx1">
                    <a:lumMod val="75000"/>
                    <a:lumOff val="25000"/>
                  </a:schemeClr>
                </a:solidFill>
              </a:rPr>
              <a:t> </a:t>
            </a:r>
            <a:r>
              <a:rPr lang="pt-BR" dirty="0">
                <a:solidFill>
                  <a:schemeClr val="tx1">
                    <a:lumMod val="75000"/>
                    <a:lumOff val="25000"/>
                  </a:schemeClr>
                </a:solidFill>
              </a:rPr>
              <a:t>A</a:t>
            </a:r>
            <a:r>
              <a:rPr lang="pt-BR" dirty="0" smtClean="0">
                <a:solidFill>
                  <a:schemeClr val="tx1">
                    <a:lumMod val="75000"/>
                    <a:lumOff val="25000"/>
                  </a:schemeClr>
                </a:solidFill>
              </a:rPr>
              <a:t>o </a:t>
            </a:r>
            <a:r>
              <a:rPr lang="pt-BR" dirty="0">
                <a:solidFill>
                  <a:schemeClr val="tx1">
                    <a:lumMod val="75000"/>
                    <a:lumOff val="25000"/>
                  </a:schemeClr>
                </a:solidFill>
              </a:rPr>
              <a:t>mesmo tempo recursos estão faltando em outras áreas do sistema de saúde. </a:t>
            </a:r>
            <a:endParaRPr lang="pt-BR" dirty="0" smtClean="0">
              <a:solidFill>
                <a:schemeClr val="tx1">
                  <a:lumMod val="75000"/>
                  <a:lumOff val="25000"/>
                </a:schemeClr>
              </a:solidFill>
            </a:endParaRPr>
          </a:p>
          <a:p>
            <a:pPr marL="0" indent="0" fontAlgn="auto">
              <a:spcAft>
                <a:spcPts val="0"/>
              </a:spcAft>
              <a:buFont typeface="Wingdings 3" charset="2"/>
              <a:buNone/>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6867" name="Espaço Reservado para Conteúdo 2"/>
          <p:cNvSpPr>
            <a:spLocks noGrp="1"/>
          </p:cNvSpPr>
          <p:nvPr>
            <p:ph idx="1"/>
          </p:nvPr>
        </p:nvSpPr>
        <p:spPr>
          <a:xfrm>
            <a:off x="1155700" y="2603500"/>
            <a:ext cx="8824913" cy="3416300"/>
          </a:xfrm>
        </p:spPr>
        <p:txBody>
          <a:bodyPr/>
          <a:lstStyle/>
          <a:p>
            <a:r>
              <a:rPr lang="pt-BR" sz="2600" b="1" smtClean="0"/>
              <a:t>Comunicação </a:t>
            </a:r>
          </a:p>
          <a:p>
            <a:r>
              <a:rPr lang="pt-BR" smtClean="0"/>
              <a:t> A tomada de decisão ética pré-natal em relação à maternidade e intervenções fetais no limite da viabilidade é racional e emocionalmente desafiador para pais e médicos.</a:t>
            </a:r>
          </a:p>
          <a:p>
            <a:r>
              <a:rPr lang="pt-BR" smtClean="0"/>
              <a:t>Discussões devem ser lideradas por obstetras experientes e adequadamente treinados e neonatologistas. O objetivo dessas conversas é estabelecer uma relação de confiança entre os pais e a equipe de saúde. Os pais devem receber informação adequada para que possam participar ativamente da tomada de decisões sobre cuidados maternos e infantis pré e pós-natais.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7891" name="Espaço Reservado para Conteúdo 2"/>
          <p:cNvSpPr>
            <a:spLocks noGrp="1"/>
          </p:cNvSpPr>
          <p:nvPr>
            <p:ph idx="1"/>
          </p:nvPr>
        </p:nvSpPr>
        <p:spPr>
          <a:xfrm>
            <a:off x="1155700" y="2603500"/>
            <a:ext cx="8824913" cy="3416300"/>
          </a:xfrm>
        </p:spPr>
        <p:txBody>
          <a:bodyPr/>
          <a:lstStyle/>
          <a:p>
            <a:r>
              <a:rPr lang="pt-BR" sz="2400" b="1" smtClean="0"/>
              <a:t>Comunicação entre membros da equipe perinatal</a:t>
            </a:r>
          </a:p>
          <a:p>
            <a:endParaRPr lang="pt-BR" smtClean="0"/>
          </a:p>
          <a:p>
            <a:r>
              <a:rPr lang="pt-BR" smtClean="0"/>
              <a:t>O cuidado perinatal de um feto ou de uma criança prematura no limite de viabilidade deve seguir uma abordagem </a:t>
            </a:r>
            <a:r>
              <a:rPr lang="pt-BR" b="1" smtClean="0"/>
              <a:t>multidisciplinar</a:t>
            </a:r>
            <a:r>
              <a:rPr lang="pt-BR" smtClean="0"/>
              <a:t> e requer estreita cooperação entre obstetras,  neonatologistas, parteiras, enfermeiras e outras partes envolvidas. Frequentemente, as decisões devem ser tomadas dentro de um curto período de tempo. Por conseguinte, é necessário que os membros da equipe perinatal já tenham discutido e estejam de acordo com </a:t>
            </a:r>
            <a:r>
              <a:rPr lang="pt-BR" b="1" smtClean="0"/>
              <a:t>uma abordagem padrão </a:t>
            </a:r>
            <a:r>
              <a:rPr lang="pt-BR" smtClean="0"/>
              <a:t>em tais situações.</a:t>
            </a:r>
          </a:p>
          <a:p>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913188"/>
          </a:xfrm>
        </p:spPr>
        <p:txBody>
          <a:bodyPr rtlCol="0">
            <a:normAutofit lnSpcReduction="10000"/>
          </a:bodyPr>
          <a:lstStyle/>
          <a:p>
            <a:pPr fontAlgn="auto">
              <a:spcAft>
                <a:spcPts val="0"/>
              </a:spcAft>
              <a:buFont typeface="Wingdings 3" charset="2"/>
              <a:buChar char=""/>
              <a:defRPr/>
            </a:pPr>
            <a:r>
              <a:rPr lang="pt-BR" sz="2600" b="1" dirty="0">
                <a:solidFill>
                  <a:schemeClr val="tx1">
                    <a:lumMod val="75000"/>
                    <a:lumOff val="25000"/>
                  </a:schemeClr>
                </a:solidFill>
              </a:rPr>
              <a:t>Comunicação com os pais</a:t>
            </a:r>
          </a:p>
          <a:p>
            <a:pPr fontAlgn="auto">
              <a:spcAft>
                <a:spcPts val="0"/>
              </a:spcAft>
              <a:buFont typeface="Wingdings 3" charset="2"/>
              <a:buChar char=""/>
              <a:defRPr/>
            </a:pPr>
            <a:r>
              <a:rPr lang="pt-BR" dirty="0" smtClean="0">
                <a:solidFill>
                  <a:schemeClr val="tx1">
                    <a:lumMod val="75000"/>
                    <a:lumOff val="25000"/>
                  </a:schemeClr>
                </a:solidFill>
              </a:rPr>
              <a:t>Tem sido </a:t>
            </a:r>
            <a:r>
              <a:rPr lang="pt-BR" dirty="0">
                <a:solidFill>
                  <a:schemeClr val="tx1">
                    <a:lumMod val="75000"/>
                    <a:lumOff val="25000"/>
                  </a:schemeClr>
                </a:solidFill>
              </a:rPr>
              <a:t>demonstrado que a forma como as mensagens são transmitidas </a:t>
            </a:r>
            <a:r>
              <a:rPr lang="pt-BR" dirty="0" smtClean="0">
                <a:solidFill>
                  <a:schemeClr val="tx1">
                    <a:lumMod val="75000"/>
                    <a:lumOff val="25000"/>
                  </a:schemeClr>
                </a:solidFill>
              </a:rPr>
              <a:t>influenciam </a:t>
            </a:r>
            <a:r>
              <a:rPr lang="pt-BR" dirty="0">
                <a:solidFill>
                  <a:schemeClr val="tx1">
                    <a:lumMod val="75000"/>
                    <a:lumOff val="25000"/>
                  </a:schemeClr>
                </a:solidFill>
              </a:rPr>
              <a:t>significativamente a percepção dos pais sobre a condição de seus filhos e suas decisões de tratamento [34]. </a:t>
            </a:r>
            <a:endParaRPr lang="pt-BR" dirty="0" smtClean="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a:p>
            <a:pPr fontAlgn="auto">
              <a:spcAft>
                <a:spcPts val="0"/>
              </a:spcAft>
              <a:buFont typeface="Wingdings 3" charset="2"/>
              <a:buChar char=""/>
              <a:defRPr/>
            </a:pPr>
            <a:r>
              <a:rPr lang="pt-BR" dirty="0" smtClean="0">
                <a:solidFill>
                  <a:schemeClr val="tx1">
                    <a:lumMod val="75000"/>
                    <a:lumOff val="25000"/>
                  </a:schemeClr>
                </a:solidFill>
              </a:rPr>
              <a:t>Portanto</a:t>
            </a:r>
            <a:r>
              <a:rPr lang="pt-BR" dirty="0">
                <a:solidFill>
                  <a:schemeClr val="tx1">
                    <a:lumMod val="75000"/>
                    <a:lumOff val="25000"/>
                  </a:schemeClr>
                </a:solidFill>
              </a:rPr>
              <a:t>, as informações não devem se concentrar apenas nas taxas de mortalidade e de incapacidade, mas também mencionar as chances de </a:t>
            </a:r>
            <a:r>
              <a:rPr lang="pt-BR" dirty="0" smtClean="0">
                <a:solidFill>
                  <a:schemeClr val="tx1">
                    <a:lumMod val="75000"/>
                    <a:lumOff val="25000"/>
                  </a:schemeClr>
                </a:solidFill>
              </a:rPr>
              <a:t>sobrevivência.</a:t>
            </a:r>
          </a:p>
          <a:p>
            <a:pPr fontAlgn="auto">
              <a:spcAft>
                <a:spcPts val="0"/>
              </a:spcAft>
              <a:buFont typeface="Wingdings 3" charset="2"/>
              <a:buChar char=""/>
              <a:defRPr/>
            </a:pPr>
            <a:endParaRPr lang="pt-BR" dirty="0" smtClean="0">
              <a:solidFill>
                <a:schemeClr val="tx1">
                  <a:lumMod val="75000"/>
                  <a:lumOff val="25000"/>
                </a:schemeClr>
              </a:solidFill>
            </a:endParaRPr>
          </a:p>
          <a:p>
            <a:pPr fontAlgn="auto">
              <a:spcAft>
                <a:spcPts val="0"/>
              </a:spcAft>
              <a:buFont typeface="Wingdings 3" charset="2"/>
              <a:buChar char=""/>
              <a:defRPr/>
            </a:pPr>
            <a:r>
              <a:rPr lang="pt-BR" dirty="0" smtClean="0">
                <a:solidFill>
                  <a:schemeClr val="tx1">
                    <a:lumMod val="75000"/>
                    <a:lumOff val="25000"/>
                  </a:schemeClr>
                </a:solidFill>
              </a:rPr>
              <a:t> </a:t>
            </a:r>
            <a:r>
              <a:rPr lang="pt-BR" dirty="0">
                <a:solidFill>
                  <a:schemeClr val="tx1">
                    <a:lumMod val="75000"/>
                    <a:lumOff val="25000"/>
                  </a:schemeClr>
                </a:solidFill>
              </a:rPr>
              <a:t>Deve-se tomar muito cuidado para que os antecedentes culturais dos pais e sua capacidade de entender questões complexas sejam adequadamente levados em consideração.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9939" name="Espaço Reservado para Conteúdo 2"/>
          <p:cNvSpPr>
            <a:spLocks noGrp="1"/>
          </p:cNvSpPr>
          <p:nvPr>
            <p:ph idx="1"/>
          </p:nvPr>
        </p:nvSpPr>
        <p:spPr>
          <a:xfrm>
            <a:off x="1155700" y="2603500"/>
            <a:ext cx="8824913" cy="3416300"/>
          </a:xfrm>
        </p:spPr>
        <p:txBody>
          <a:bodyPr/>
          <a:lstStyle/>
          <a:p>
            <a:endParaRPr lang="pt-BR" smtClean="0"/>
          </a:p>
          <a:p>
            <a:r>
              <a:rPr lang="pt-BR" smtClean="0"/>
              <a:t>Os pais devem ser informados de que, mesmo que não sejam feitos esforços de ressuscitação, a criança provavelmente nascerá e possivelmente viverá por várias horas.</a:t>
            </a:r>
          </a:p>
          <a:p>
            <a:endParaRPr lang="pt-BR" smtClean="0"/>
          </a:p>
          <a:p>
            <a:r>
              <a:rPr lang="pt-BR" smtClean="0"/>
              <a:t> Se necessário, o bebê receberá </a:t>
            </a:r>
            <a:r>
              <a:rPr lang="pt-BR" b="1" smtClean="0"/>
              <a:t>analgésicos</a:t>
            </a:r>
            <a:r>
              <a:rPr lang="pt-BR" smtClean="0"/>
              <a:t> para aliviar qualquer sofrimento (cuidados paliativos) e permanecerá com os pais que receberão </a:t>
            </a:r>
            <a:r>
              <a:rPr lang="pt-BR" b="1" smtClean="0"/>
              <a:t>apoio da equipe de saúde</a:t>
            </a:r>
            <a:r>
              <a:rPr lang="pt-BR" smtClean="0"/>
              <a:t>. Isso também se aplicará se os esforços de ressuscitação não forem bem sucedidos.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40963" name="Espaço Reservado para Conteúdo 2"/>
          <p:cNvSpPr>
            <a:spLocks noGrp="1"/>
          </p:cNvSpPr>
          <p:nvPr>
            <p:ph idx="1"/>
          </p:nvPr>
        </p:nvSpPr>
        <p:spPr>
          <a:xfrm>
            <a:off x="1155700" y="2603500"/>
            <a:ext cx="8824913" cy="3416300"/>
          </a:xfrm>
        </p:spPr>
        <p:txBody>
          <a:bodyPr/>
          <a:lstStyle/>
          <a:p>
            <a:r>
              <a:rPr lang="pt-BR" sz="2400" b="1" smtClean="0"/>
              <a:t>Antes do nascimento</a:t>
            </a:r>
          </a:p>
          <a:p>
            <a:endParaRPr lang="pt-BR" sz="2400" b="1" smtClean="0"/>
          </a:p>
          <a:p>
            <a:r>
              <a:rPr lang="pt-BR" smtClean="0"/>
              <a:t>Quando fatores de risco fetais ou maternos, que podem levar ao nascimento de um bebê no limite da viabilidade são reconhecidos, obstetras e neonatologistas, devem discutir com os pais as possibilidades e limitações do cuidado de prematuros extremos. </a:t>
            </a:r>
          </a:p>
          <a:p>
            <a:endParaRPr lang="pt-BR" smtClean="0"/>
          </a:p>
          <a:p>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41987" name="Espaço Reservado para Conteúdo 2"/>
          <p:cNvSpPr>
            <a:spLocks noGrp="1"/>
          </p:cNvSpPr>
          <p:nvPr>
            <p:ph idx="1"/>
          </p:nvPr>
        </p:nvSpPr>
        <p:spPr>
          <a:xfrm>
            <a:off x="1155700" y="2603500"/>
            <a:ext cx="9650413" cy="3900488"/>
          </a:xfrm>
        </p:spPr>
        <p:txBody>
          <a:bodyPr/>
          <a:lstStyle/>
          <a:p>
            <a:r>
              <a:rPr lang="pt-BR" sz="2400" b="1" smtClean="0"/>
              <a:t>Transferência </a:t>
            </a:r>
            <a:r>
              <a:rPr lang="pt-BR" sz="2400" b="1" i="1" smtClean="0"/>
              <a:t>in utero</a:t>
            </a:r>
          </a:p>
          <a:p>
            <a:r>
              <a:rPr lang="pt-BR" smtClean="0"/>
              <a:t>Transferência para um centro perinatal, de mães em risco, deve ocorrer o mais tardar em 23 0/7 semanas e, possivelmente, mais cedo, se complicações adicionais estão presentes (por exemplo, ruptura prematura de membranas). Embora nenhuma terapia intensiva seja iniciada nessa idade, a transferência das gestantes permite um aconselhamento detalhado e a preparação dos pais. </a:t>
            </a:r>
          </a:p>
          <a:p>
            <a:endParaRPr lang="pt-BR" smtClean="0"/>
          </a:p>
          <a:p>
            <a:r>
              <a:rPr lang="pt-BR" smtClean="0"/>
              <a:t>Os pais devem ser informados que o prognóstico em relação à mortalidade e morbidade de crianças nascidas no limite de viabilidade é melhor quando a transferência para um centro perinatal de nível III ocorre antes do parto.</a:t>
            </a:r>
          </a:p>
          <a:p>
            <a:pPr>
              <a:buFont typeface="Wingdings 3" pitchFamily="18" charset="2"/>
              <a:buNone/>
            </a:pPr>
            <a:r>
              <a:rPr lang="pt-BR" smtClean="0"/>
              <a:t>                                                             </a:t>
            </a:r>
            <a:r>
              <a:rPr lang="pt-BR" smtClean="0">
                <a:solidFill>
                  <a:srgbClr val="0000FF"/>
                </a:solidFill>
              </a:rPr>
              <a:t>Figura 1</a:t>
            </a:r>
          </a:p>
          <a:p>
            <a:endParaRPr lang="pt-BR" smtClean="0">
              <a:solidFill>
                <a:srgbClr val="0000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2"/>
          <p:cNvPicPr>
            <a:picLocks noChangeAspect="1" noChangeArrowheads="1"/>
          </p:cNvPicPr>
          <p:nvPr/>
        </p:nvPicPr>
        <p:blipFill>
          <a:blip r:embed="rId2"/>
          <a:srcRect/>
          <a:stretch>
            <a:fillRect/>
          </a:stretch>
        </p:blipFill>
        <p:spPr bwMode="auto">
          <a:xfrm>
            <a:off x="822325" y="290513"/>
            <a:ext cx="9602788" cy="6345237"/>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416300"/>
          </a:xfrm>
        </p:spPr>
        <p:txBody>
          <a:bodyPr rtlCol="0">
            <a:normAutofit fontScale="92500" lnSpcReduction="10000"/>
          </a:bodyPr>
          <a:lstStyle/>
          <a:p>
            <a:pPr fontAlgn="auto">
              <a:spcAft>
                <a:spcPts val="0"/>
              </a:spcAft>
              <a:buFont typeface="Wingdings 3" charset="2"/>
              <a:buChar char=""/>
              <a:defRPr/>
            </a:pPr>
            <a:r>
              <a:rPr lang="pt-BR" sz="2400" b="1" dirty="0">
                <a:solidFill>
                  <a:schemeClr val="tx1">
                    <a:lumMod val="75000"/>
                    <a:lumOff val="25000"/>
                  </a:schemeClr>
                </a:solidFill>
              </a:rPr>
              <a:t>Corticosteroides pré-natais para acelerar a maturação pulmonar </a:t>
            </a:r>
            <a:r>
              <a:rPr lang="pt-BR" sz="2400" b="1" dirty="0" smtClean="0">
                <a:solidFill>
                  <a:schemeClr val="tx1">
                    <a:lumMod val="75000"/>
                    <a:lumOff val="25000"/>
                  </a:schemeClr>
                </a:solidFill>
              </a:rPr>
              <a:t>fetal:</a:t>
            </a:r>
          </a:p>
          <a:p>
            <a:pPr fontAlgn="auto">
              <a:spcAft>
                <a:spcPts val="0"/>
              </a:spcAft>
              <a:buFont typeface="Wingdings 3" charset="2"/>
              <a:buChar char=""/>
              <a:defRPr/>
            </a:pPr>
            <a:r>
              <a:rPr lang="pt-BR" dirty="0" smtClean="0">
                <a:solidFill>
                  <a:schemeClr val="tx1">
                    <a:lumMod val="75000"/>
                    <a:lumOff val="25000"/>
                  </a:schemeClr>
                </a:solidFill>
              </a:rPr>
              <a:t>Na </a:t>
            </a:r>
            <a:r>
              <a:rPr lang="pt-BR" dirty="0">
                <a:solidFill>
                  <a:schemeClr val="tx1">
                    <a:lumMod val="75000"/>
                    <a:lumOff val="25000"/>
                  </a:schemeClr>
                </a:solidFill>
              </a:rPr>
              <a:t>ameaça de parto prematuro, a maturação pulmonar fetal deve ser acelerada a partir de 24 0/7 semanas de gestação com um único ciclo de 2 doses de </a:t>
            </a:r>
            <a:r>
              <a:rPr lang="pt-BR" dirty="0" err="1">
                <a:solidFill>
                  <a:schemeClr val="tx1">
                    <a:lumMod val="75000"/>
                    <a:lumOff val="25000"/>
                  </a:schemeClr>
                </a:solidFill>
              </a:rPr>
              <a:t>betametasona</a:t>
            </a:r>
            <a:r>
              <a:rPr lang="pt-BR" dirty="0">
                <a:solidFill>
                  <a:schemeClr val="tx1">
                    <a:lumMod val="75000"/>
                    <a:lumOff val="25000"/>
                  </a:schemeClr>
                </a:solidFill>
              </a:rPr>
              <a:t>, na dose de 12mg IM com 24 horas de intervalo [33-38]. </a:t>
            </a:r>
            <a:endParaRPr lang="pt-BR" dirty="0" smtClean="0">
              <a:solidFill>
                <a:schemeClr val="tx1">
                  <a:lumMod val="75000"/>
                  <a:lumOff val="25000"/>
                </a:schemeClr>
              </a:solidFill>
            </a:endParaRPr>
          </a:p>
          <a:p>
            <a:pPr fontAlgn="auto">
              <a:spcAft>
                <a:spcPts val="0"/>
              </a:spcAft>
              <a:buFont typeface="Wingdings 3" charset="2"/>
              <a:buChar char=""/>
              <a:defRPr/>
            </a:pPr>
            <a:endParaRPr lang="pt-BR" dirty="0" smtClean="0">
              <a:solidFill>
                <a:schemeClr val="tx1">
                  <a:lumMod val="75000"/>
                  <a:lumOff val="25000"/>
                </a:schemeClr>
              </a:solidFill>
            </a:endParaRPr>
          </a:p>
          <a:p>
            <a:pPr fontAlgn="auto">
              <a:spcAft>
                <a:spcPts val="0"/>
              </a:spcAft>
              <a:buFont typeface="Wingdings 3" charset="2"/>
              <a:buChar char=""/>
              <a:defRPr/>
            </a:pPr>
            <a:r>
              <a:rPr lang="pt-BR" dirty="0" smtClean="0">
                <a:solidFill>
                  <a:schemeClr val="tx1">
                    <a:lumMod val="75000"/>
                    <a:lumOff val="25000"/>
                  </a:schemeClr>
                </a:solidFill>
              </a:rPr>
              <a:t>Em </a:t>
            </a:r>
            <a:r>
              <a:rPr lang="pt-BR" dirty="0">
                <a:solidFill>
                  <a:schemeClr val="tx1">
                    <a:lumMod val="75000"/>
                    <a:lumOff val="25000"/>
                  </a:schemeClr>
                </a:solidFill>
              </a:rPr>
              <a:t>certas situações, a aceleração da maturação pulmonar fetal pode ser iniciada alguns dias antes, mas não antes de 23 0/7 semanas [39]. </a:t>
            </a:r>
            <a:r>
              <a:rPr lang="pt-BR" dirty="0" smtClean="0">
                <a:solidFill>
                  <a:schemeClr val="tx1">
                    <a:lumMod val="75000"/>
                    <a:lumOff val="25000"/>
                  </a:schemeClr>
                </a:solidFill>
              </a:rPr>
              <a:t>Como </a:t>
            </a:r>
            <a:r>
              <a:rPr lang="pt-BR" dirty="0">
                <a:solidFill>
                  <a:schemeClr val="tx1">
                    <a:lumMod val="75000"/>
                    <a:lumOff val="25000"/>
                  </a:schemeClr>
                </a:solidFill>
              </a:rPr>
              <a:t>exceção, um segundo tratamento pode ser administrado se as duas primeiras doses de </a:t>
            </a:r>
            <a:r>
              <a:rPr lang="pt-BR" dirty="0" err="1">
                <a:solidFill>
                  <a:schemeClr val="tx1">
                    <a:lumMod val="75000"/>
                    <a:lumOff val="25000"/>
                  </a:schemeClr>
                </a:solidFill>
              </a:rPr>
              <a:t>betametasona</a:t>
            </a:r>
            <a:r>
              <a:rPr lang="pt-BR" dirty="0">
                <a:solidFill>
                  <a:schemeClr val="tx1">
                    <a:lumMod val="75000"/>
                    <a:lumOff val="25000"/>
                  </a:schemeClr>
                </a:solidFill>
              </a:rPr>
              <a:t> tiverem sido administradas precocemente e o risco de parto prematuro aumentar novamente [40].</a:t>
            </a:r>
          </a:p>
          <a:p>
            <a:pPr fontAlgn="auto">
              <a:spcAft>
                <a:spcPts val="0"/>
              </a:spcAft>
              <a:buFont typeface="Wingdings 3" charset="2"/>
              <a:buChar char=""/>
              <a:defRPr/>
            </a:pPr>
            <a:endParaRPr lang="pt-BR" dirty="0" smtClean="0">
              <a:solidFill>
                <a:schemeClr val="tx1">
                  <a:lumMod val="75000"/>
                  <a:lumOff val="25000"/>
                </a:schemeClr>
              </a:solidFill>
            </a:endParaRPr>
          </a:p>
          <a:p>
            <a:pPr marL="0" indent="0" fontAlgn="auto">
              <a:spcAft>
                <a:spcPts val="0"/>
              </a:spcAft>
              <a:buFont typeface="Wingdings 3" charset="2"/>
              <a:buNone/>
              <a:defRPr/>
            </a:pPr>
            <a:endParaRPr lang="pt-BR" dirty="0">
              <a:solidFill>
                <a:schemeClr val="tx1">
                  <a:lumMod val="75000"/>
                  <a:lumOff val="25000"/>
                </a:schemeClr>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45059" name="Espaço Reservado para Conteúdo 2"/>
          <p:cNvSpPr>
            <a:spLocks noGrp="1"/>
          </p:cNvSpPr>
          <p:nvPr>
            <p:ph idx="1"/>
          </p:nvPr>
        </p:nvSpPr>
        <p:spPr>
          <a:xfrm>
            <a:off x="1155700" y="2603500"/>
            <a:ext cx="8824913" cy="3416300"/>
          </a:xfrm>
        </p:spPr>
        <p:txBody>
          <a:bodyPr/>
          <a:lstStyle/>
          <a:p>
            <a:r>
              <a:rPr lang="pt-BR" sz="2400" b="1" smtClean="0"/>
              <a:t>Nascimento, modo de nascimento e período placentário:</a:t>
            </a:r>
          </a:p>
          <a:p>
            <a:r>
              <a:rPr lang="pt-BR" smtClean="0"/>
              <a:t>Após 24 0/7 semanas de gestação, intervenções ativas para indicações fetais devem ser consideradas após a conclusão da aceleração da maturação pulmonar fetal; em situações especiais, particularmente a pedido explícito dos pais plenamente informados, também pode ser considerado antes de 24 0/7 semanas de gestação, mas não antes de 23 0/7 semanas de gestação.</a:t>
            </a:r>
          </a:p>
          <a:p>
            <a:pPr>
              <a:buFont typeface="Wingdings 3" pitchFamily="18" charset="2"/>
              <a:buNone/>
            </a:pPr>
            <a:r>
              <a:rPr lang="pt-BR" smtClean="0">
                <a:solidFill>
                  <a:srgbClr val="0000FF"/>
                </a:solidFill>
              </a:rPr>
              <a:t>                                                     Figura 2</a:t>
            </a:r>
          </a:p>
          <a:p>
            <a:endParaRPr lang="pt-BR" smtClean="0">
              <a:solidFill>
                <a:srgbClr val="0000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2"/>
          <p:cNvPicPr>
            <a:picLocks noChangeAspect="1" noChangeArrowheads="1"/>
          </p:cNvPicPr>
          <p:nvPr/>
        </p:nvPicPr>
        <p:blipFill>
          <a:blip r:embed="rId2"/>
          <a:srcRect/>
          <a:stretch>
            <a:fillRect/>
          </a:stretch>
        </p:blipFill>
        <p:spPr bwMode="auto">
          <a:xfrm>
            <a:off x="1360488" y="304800"/>
            <a:ext cx="7758112" cy="643255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47107" name="Espaço Reservado para Conteúdo 2"/>
          <p:cNvSpPr>
            <a:spLocks noGrp="1"/>
          </p:cNvSpPr>
          <p:nvPr>
            <p:ph idx="1"/>
          </p:nvPr>
        </p:nvSpPr>
        <p:spPr>
          <a:xfrm>
            <a:off x="1155700" y="2603500"/>
            <a:ext cx="8824913" cy="3416300"/>
          </a:xfrm>
        </p:spPr>
        <p:txBody>
          <a:bodyPr/>
          <a:lstStyle/>
          <a:p>
            <a:r>
              <a:rPr lang="pt-BR" sz="2000" b="1" smtClean="0"/>
              <a:t>Nascimento, modo de nascimento e período placentário:</a:t>
            </a:r>
            <a:endParaRPr lang="pt-BR" sz="2000" smtClean="0"/>
          </a:p>
          <a:p>
            <a:r>
              <a:rPr lang="pt-BR" smtClean="0"/>
              <a:t>O feto deve ser monitorado com </a:t>
            </a:r>
            <a:r>
              <a:rPr lang="pt-BR" b="1" smtClean="0"/>
              <a:t>cardiotocografia</a:t>
            </a:r>
            <a:r>
              <a:rPr lang="pt-BR" smtClean="0"/>
              <a:t> intraparto (adaptada à idade gestacional) para poder intervir quando o bem-estar fetal estiver ameaçado. </a:t>
            </a:r>
          </a:p>
          <a:p>
            <a:endParaRPr lang="pt-BR" smtClean="0"/>
          </a:p>
          <a:p>
            <a:r>
              <a:rPr lang="pt-BR" smtClean="0"/>
              <a:t>Diferentes técnicas cirúrgicas </a:t>
            </a:r>
            <a:r>
              <a:rPr lang="pt-BR" b="1" smtClean="0"/>
              <a:t>(uterotomia vertical clássica versus úterotomia transversa)</a:t>
            </a:r>
            <a:r>
              <a:rPr lang="pt-BR" smtClean="0"/>
              <a:t> têm uma influência significativa na morbidade pós-parto, no risco de parto prematuro e ruptura uterina em gestações subsequentes [50]. O nascimento de um bebê prematuro no limite da viabilidade deve ser otimizada por intervenções obstétricas adicionais. </a:t>
            </a:r>
          </a:p>
          <a:p>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416300"/>
          </a:xfrm>
        </p:spPr>
        <p:txBody>
          <a:bodyPr>
            <a:normAutofit/>
          </a:bodyPr>
          <a:lstStyle/>
          <a:p>
            <a:pPr>
              <a:lnSpc>
                <a:spcPct val="90000"/>
              </a:lnSpc>
            </a:pPr>
            <a:r>
              <a:rPr lang="pt-BR" sz="2000" b="1" smtClean="0"/>
              <a:t>Nascimento, modo de nascimento e período placentário :</a:t>
            </a:r>
          </a:p>
          <a:p>
            <a:pPr>
              <a:lnSpc>
                <a:spcPct val="90000"/>
              </a:lnSpc>
            </a:pPr>
            <a:r>
              <a:rPr lang="pt-BR" smtClean="0"/>
              <a:t>Orientações sobre o impacto do modo de parto, particularmente a cesárea, no prognóstico de bebês prematuros no limite da viabilidade só podem ser obtidas de estudos retrospectivos e recomendações internacionais de especialistas [41-44]. </a:t>
            </a:r>
          </a:p>
          <a:p>
            <a:pPr>
              <a:lnSpc>
                <a:spcPct val="90000"/>
              </a:lnSpc>
            </a:pPr>
            <a:endParaRPr lang="pt-BR" b="1" smtClean="0"/>
          </a:p>
          <a:p>
            <a:pPr>
              <a:lnSpc>
                <a:spcPct val="90000"/>
              </a:lnSpc>
            </a:pPr>
            <a:r>
              <a:rPr lang="pt-BR" smtClean="0"/>
              <a:t>Tem sido demonstrado que o </a:t>
            </a:r>
            <a:r>
              <a:rPr lang="pt-BR" b="1" smtClean="0"/>
              <a:t>clampeamento do cordão umbilical e a ordenha do cordão estão associados à melhora da estabilidade hemodinâmica</a:t>
            </a:r>
            <a:r>
              <a:rPr lang="pt-BR" smtClean="0"/>
              <a:t>, diminuição da necessidade de transfusão sanguínea e menor incidência de hemorragias intraventriculares em prematuros com idade gestacional inferior a 34 0/7 semanas [51].</a:t>
            </a:r>
            <a:endParaRPr lang="pt-BR" b="1" smtClean="0"/>
          </a:p>
          <a:p>
            <a:pPr>
              <a:lnSpc>
                <a:spcPct val="90000"/>
              </a:lnSpc>
            </a:pPr>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416300"/>
          </a:xfrm>
        </p:spPr>
        <p:txBody>
          <a:bodyPr>
            <a:normAutofit/>
          </a:bodyPr>
          <a:lstStyle/>
          <a:p>
            <a:pPr>
              <a:lnSpc>
                <a:spcPct val="90000"/>
              </a:lnSpc>
            </a:pPr>
            <a:r>
              <a:rPr lang="pt-BR" sz="2000" b="1" smtClean="0"/>
              <a:t>Nascimento, modo de nascimento e período placentário :</a:t>
            </a:r>
            <a:endParaRPr lang="pt-BR" sz="1700" smtClean="0"/>
          </a:p>
          <a:p>
            <a:pPr>
              <a:lnSpc>
                <a:spcPct val="90000"/>
              </a:lnSpc>
            </a:pPr>
            <a:r>
              <a:rPr lang="pt-BR" sz="1700" smtClean="0"/>
              <a:t>Em geral, uma cesariana não deve ser realizada rotineiramente devido apenas à idade gestacional, uma vez que as taxas de comprometimento neurossensorial não diminuíram apesar das taxas crescentes de cesáreas [45]. Se a criança estiver em posição cefálica, a vigilância intraparto é possível e não há fatores de risco materno e/ou fetal; uma cesariana não oferece nenhum benefício [46]. </a:t>
            </a:r>
          </a:p>
          <a:p>
            <a:pPr>
              <a:lnSpc>
                <a:spcPct val="90000"/>
              </a:lnSpc>
            </a:pPr>
            <a:endParaRPr lang="pt-BR" sz="1700" smtClean="0"/>
          </a:p>
          <a:p>
            <a:pPr>
              <a:lnSpc>
                <a:spcPct val="90000"/>
              </a:lnSpc>
            </a:pPr>
            <a:r>
              <a:rPr lang="pt-BR" sz="1700" smtClean="0"/>
              <a:t>A cesárea pode reduzir a mortalidade perinatal de prematuros com idade gestacional &lt;25 0/7 semanas, em múltiplos, em fetos com apresentação pélvica ou com restrição de crescimento intrauterino com idade entre 26 e 30 semanas [47-49].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50179" name="Espaço Reservado para Conteúdo 2"/>
          <p:cNvSpPr>
            <a:spLocks noGrp="1"/>
          </p:cNvSpPr>
          <p:nvPr>
            <p:ph idx="1"/>
          </p:nvPr>
        </p:nvSpPr>
        <p:spPr>
          <a:xfrm>
            <a:off x="1155700" y="2603500"/>
            <a:ext cx="8824913" cy="3862388"/>
          </a:xfrm>
        </p:spPr>
        <p:txBody>
          <a:bodyPr/>
          <a:lstStyle/>
          <a:p>
            <a:r>
              <a:rPr lang="pt-BR" sz="2200" b="1" smtClean="0"/>
              <a:t>Depois do nascimento:</a:t>
            </a:r>
          </a:p>
          <a:p>
            <a:r>
              <a:rPr lang="pt-BR" smtClean="0"/>
              <a:t>As intervenções individuais serão influenciadas por fatores prénatais conhecidos e prognósticos relevantes (idade gestacional, peso fetal estimado, sexo, exposição ou não à corticosteróides antenatais, nascimento único ou múltiplo) (tabela 1), e - particularmente na zona cinzenta - por preferências parentais. </a:t>
            </a:r>
          </a:p>
          <a:p>
            <a:endParaRPr lang="pt-BR" smtClean="0"/>
          </a:p>
          <a:p>
            <a:r>
              <a:rPr lang="pt-BR" smtClean="0"/>
              <a:t>Foi demonstrado que a condição clínica do bebê após o nascimento e a resposta à medidas de reanimação não são fatores prognósticos confiáveis [52].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51203" name="Espaço Reservado para Conteúdo 2"/>
          <p:cNvSpPr>
            <a:spLocks noGrp="1"/>
          </p:cNvSpPr>
          <p:nvPr>
            <p:ph idx="1"/>
          </p:nvPr>
        </p:nvSpPr>
        <p:spPr>
          <a:xfrm>
            <a:off x="1155700" y="2603500"/>
            <a:ext cx="8824913" cy="3848100"/>
          </a:xfrm>
        </p:spPr>
        <p:txBody>
          <a:bodyPr/>
          <a:lstStyle/>
          <a:p>
            <a:r>
              <a:rPr lang="pt-BR" sz="2000" b="1" smtClean="0"/>
              <a:t>Reanimação quando a idade gestacional é incerta</a:t>
            </a:r>
          </a:p>
          <a:p>
            <a:r>
              <a:rPr lang="pt-BR" smtClean="0"/>
              <a:t>Uma equipe de neonatologia experiente deve participar de todos os partos que ocorrem com idade gestacional estimada ≥ 23 semanas completas para decidir se o início de medidas de terapia intensiva parece ser justificado ou se deve ser dada preferência a medidas de cuidados paliativos (por exemplo, não intervenção).</a:t>
            </a:r>
          </a:p>
          <a:p>
            <a:endParaRPr lang="pt-BR" smtClean="0"/>
          </a:p>
          <a:p>
            <a:r>
              <a:rPr lang="pt-BR" smtClean="0"/>
              <a:t>Em casos duvidosos, é apropriado iniciar medidas de cuidados intensivos e admitir o recém-nascido prematuro à unidade de terapia intensiva neonatal (isto é, para fornecer tratamento intensivo provisório) até o curso clínico e discussões adicionais com os pais, que irão ajudar a esclarecer se o tratamento deve ser continuado ou redirecionado.</a:t>
            </a:r>
          </a:p>
          <a:p>
            <a:endParaRPr 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1155700" y="2603500"/>
            <a:ext cx="8824913" cy="3416300"/>
          </a:xfrm>
        </p:spPr>
        <p:txBody>
          <a:bodyPr>
            <a:normAutofit/>
          </a:bodyPr>
          <a:lstStyle/>
          <a:p>
            <a:pPr>
              <a:lnSpc>
                <a:spcPct val="90000"/>
              </a:lnSpc>
            </a:pPr>
            <a:r>
              <a:rPr lang="pt-BR" smtClean="0"/>
              <a:t>Em prematuros com </a:t>
            </a:r>
            <a:r>
              <a:rPr lang="pt-BR" b="1" smtClean="0">
                <a:solidFill>
                  <a:srgbClr val="0000FF"/>
                </a:solidFill>
              </a:rPr>
              <a:t>idade gestacional entre 24 0/7 - 24 6/7</a:t>
            </a:r>
            <a:r>
              <a:rPr lang="pt-BR" smtClean="0"/>
              <a:t> </a:t>
            </a:r>
            <a:r>
              <a:rPr lang="pt-BR" b="1" smtClean="0">
                <a:solidFill>
                  <a:srgbClr val="0000FF"/>
                </a:solidFill>
              </a:rPr>
              <a:t>semanas</a:t>
            </a:r>
            <a:r>
              <a:rPr lang="pt-BR" smtClean="0"/>
              <a:t>, pode ser difícil determinar se o ônus da terapia intensiva é justificado, dada a limitada chances de sucesso de tal terapia. Nesses casos, a constelação individual de fatores prognósticos conhecidos no período pré-natal pode ser útil no processo de tomada de decisão com os pais (</a:t>
            </a:r>
            <a:r>
              <a:rPr lang="pt-BR" smtClean="0">
                <a:solidFill>
                  <a:srgbClr val="0000FF"/>
                </a:solidFill>
              </a:rPr>
              <a:t>Figura 2</a:t>
            </a:r>
            <a:r>
              <a:rPr lang="pt-BR" smtClean="0"/>
              <a:t>).</a:t>
            </a:r>
          </a:p>
          <a:p>
            <a:pPr>
              <a:lnSpc>
                <a:spcPct val="90000"/>
              </a:lnSpc>
            </a:pPr>
            <a:endParaRPr lang="pt-BR" smtClean="0"/>
          </a:p>
          <a:p>
            <a:pPr>
              <a:lnSpc>
                <a:spcPct val="90000"/>
              </a:lnSpc>
            </a:pPr>
            <a:r>
              <a:rPr lang="pt-BR" smtClean="0"/>
              <a:t>Em recém-nascidos </a:t>
            </a:r>
            <a:r>
              <a:rPr lang="pt-BR" smtClean="0">
                <a:solidFill>
                  <a:srgbClr val="0000FF"/>
                </a:solidFill>
              </a:rPr>
              <a:t>prematuros com idade gestacional ≥25 0/7 semanas,</a:t>
            </a:r>
            <a:r>
              <a:rPr lang="pt-BR" smtClean="0"/>
              <a:t> as medidas de cuidados intensivos são geralmente indicadas. No entanto, se vários fatores conhecidos no período pré-natal forem desfavoráveis e os pais concordarem, a não-intervenção primária e os cuidados paliativos podem ser considerados (</a:t>
            </a:r>
            <a:r>
              <a:rPr lang="pt-BR" smtClean="0">
                <a:solidFill>
                  <a:srgbClr val="0000FF"/>
                </a:solidFill>
              </a:rPr>
              <a:t>Figura  3</a:t>
            </a:r>
            <a:r>
              <a:rPr lang="pt-BR" smtClean="0"/>
              <a:t>).</a:t>
            </a:r>
          </a:p>
          <a:p>
            <a:pPr algn="ctr">
              <a:lnSpc>
                <a:spcPct val="90000"/>
              </a:lnSpc>
              <a:buFont typeface="Wingdings 3" pitchFamily="18" charset="2"/>
              <a:buNone/>
            </a:pPr>
            <a:r>
              <a:rPr lang="pt-BR" b="1" smtClean="0"/>
              <a:t>Nas </a:t>
            </a:r>
            <a:r>
              <a:rPr lang="pt-BR" b="1" smtClean="0">
                <a:solidFill>
                  <a:srgbClr val="0000FF"/>
                </a:solidFill>
              </a:rPr>
              <a:t>Tabela</a:t>
            </a:r>
            <a:r>
              <a:rPr lang="pt-BR" b="1" smtClean="0"/>
              <a:t> </a:t>
            </a:r>
            <a:r>
              <a:rPr lang="pt-BR" b="1" smtClean="0">
                <a:solidFill>
                  <a:srgbClr val="0000FF"/>
                </a:solidFill>
              </a:rPr>
              <a:t>5 e 6</a:t>
            </a:r>
            <a:r>
              <a:rPr lang="pt-BR" b="1" smtClean="0"/>
              <a:t>  algorítmos e classificação de intervenções obstétricas e neonatais, respectivamente</a:t>
            </a:r>
          </a:p>
          <a:p>
            <a:pPr algn="ctr">
              <a:lnSpc>
                <a:spcPct val="90000"/>
              </a:lnSpc>
            </a:pPr>
            <a:endParaRPr lang="pt-BR" b="1"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4" name="Picture 6"/>
          <p:cNvPicPr>
            <a:picLocks noChangeAspect="1" noChangeArrowheads="1"/>
          </p:cNvPicPr>
          <p:nvPr/>
        </p:nvPicPr>
        <p:blipFill>
          <a:blip r:embed="rId2"/>
          <a:srcRect/>
          <a:stretch>
            <a:fillRect/>
          </a:stretch>
        </p:blipFill>
        <p:spPr bwMode="auto">
          <a:xfrm>
            <a:off x="41275" y="1997075"/>
            <a:ext cx="12109450" cy="2865438"/>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8" name="Picture 6"/>
          <p:cNvPicPr>
            <a:picLocks noChangeAspect="1" noChangeArrowheads="1"/>
          </p:cNvPicPr>
          <p:nvPr/>
        </p:nvPicPr>
        <p:blipFill>
          <a:blip r:embed="rId2"/>
          <a:srcRect/>
          <a:stretch>
            <a:fillRect/>
          </a:stretch>
        </p:blipFill>
        <p:spPr bwMode="auto">
          <a:xfrm>
            <a:off x="74613" y="2070100"/>
            <a:ext cx="12117387" cy="3292475"/>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54038" y="2408238"/>
            <a:ext cx="11023600" cy="4133850"/>
          </a:xfrm>
        </p:spPr>
        <p:txBody>
          <a:bodyPr rtlCol="0">
            <a:normAutofit/>
          </a:bodyPr>
          <a:lstStyle/>
          <a:p>
            <a:pPr fontAlgn="auto">
              <a:spcAft>
                <a:spcPts val="0"/>
              </a:spcAft>
              <a:buFont typeface="Wingdings 3" charset="2"/>
              <a:buChar char=""/>
              <a:defRPr/>
            </a:pPr>
            <a:r>
              <a:rPr lang="pt-BR" sz="2400" b="1" dirty="0">
                <a:solidFill>
                  <a:schemeClr val="tx1">
                    <a:lumMod val="75000"/>
                    <a:lumOff val="25000"/>
                  </a:schemeClr>
                </a:solidFill>
              </a:rPr>
              <a:t>Redirecionamento de atendimento</a:t>
            </a:r>
          </a:p>
          <a:p>
            <a:pPr fontAlgn="auto">
              <a:spcAft>
                <a:spcPts val="0"/>
              </a:spcAft>
              <a:buFont typeface="Wingdings 3" charset="2"/>
              <a:buChar char=""/>
              <a:defRPr/>
            </a:pPr>
            <a:r>
              <a:rPr lang="pt-BR" dirty="0">
                <a:solidFill>
                  <a:schemeClr val="tx1">
                    <a:lumMod val="75000"/>
                    <a:lumOff val="25000"/>
                  </a:schemeClr>
                </a:solidFill>
              </a:rPr>
              <a:t>Se a equipe de saúde e os pais reconhecerem que a meta primária não pode mais ser alcançada, as medidas de cuidados intensivos não são mais justificadas e outros aspectos da assistência (por exemplo, o uso de </a:t>
            </a:r>
            <a:r>
              <a:rPr lang="pt-BR" dirty="0" err="1">
                <a:solidFill>
                  <a:schemeClr val="tx1">
                    <a:lumMod val="75000"/>
                    <a:lumOff val="25000"/>
                  </a:schemeClr>
                </a:solidFill>
              </a:rPr>
              <a:t>opióides</a:t>
            </a:r>
            <a:r>
              <a:rPr lang="pt-BR" dirty="0">
                <a:solidFill>
                  <a:schemeClr val="tx1">
                    <a:lumMod val="75000"/>
                    <a:lumOff val="25000"/>
                  </a:schemeClr>
                </a:solidFill>
              </a:rPr>
              <a:t> para diminuir a dor e o sofrimento) tornam-se as novas prioridades (isto é, redirecionamento de cuidados para medidas de conforto). </a:t>
            </a:r>
            <a:endParaRPr lang="pt-BR" dirty="0" smtClean="0">
              <a:solidFill>
                <a:schemeClr val="tx1">
                  <a:lumMod val="75000"/>
                  <a:lumOff val="25000"/>
                </a:schemeClr>
              </a:solidFill>
            </a:endParaRPr>
          </a:p>
          <a:p>
            <a:pPr fontAlgn="auto">
              <a:spcAft>
                <a:spcPts val="0"/>
              </a:spcAft>
              <a:buFont typeface="Wingdings 3" charset="2"/>
              <a:buChar char=""/>
              <a:defRPr/>
            </a:pPr>
            <a:endParaRPr lang="pt-BR" dirty="0">
              <a:solidFill>
                <a:schemeClr val="tx1">
                  <a:lumMod val="75000"/>
                  <a:lumOff val="25000"/>
                </a:schemeClr>
              </a:solidFill>
            </a:endParaRPr>
          </a:p>
          <a:p>
            <a:pPr fontAlgn="auto">
              <a:spcAft>
                <a:spcPts val="0"/>
              </a:spcAft>
              <a:buFont typeface="Wingdings 3" charset="2"/>
              <a:buChar char=""/>
              <a:defRPr/>
            </a:pPr>
            <a:r>
              <a:rPr lang="pt-BR" dirty="0">
                <a:solidFill>
                  <a:schemeClr val="tx1">
                    <a:lumMod val="75000"/>
                    <a:lumOff val="25000"/>
                  </a:schemeClr>
                </a:solidFill>
              </a:rPr>
              <a:t>As decisões sobre a retirada de medidas de cuidados intensivos devem ser cuidadosamente documentadas no registro do paciente. Estas notas devem incluir uma descrição detalhada das considerações e razões que levaram a uma decisão específica.</a:t>
            </a:r>
          </a:p>
          <a:p>
            <a:pPr marL="0" indent="0" fontAlgn="auto">
              <a:spcAft>
                <a:spcPts val="0"/>
              </a:spcAft>
              <a:buFont typeface="Wingdings 3" charset="2"/>
              <a:buNone/>
              <a:defRPr/>
            </a:pPr>
            <a:endParaRPr lang="pt-PT" b="1" dirty="0" smtClean="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3" name="Espaço Reservado para Conteúdo 2"/>
          <p:cNvSpPr>
            <a:spLocks noGrp="1"/>
          </p:cNvSpPr>
          <p:nvPr>
            <p:ph idx="1"/>
          </p:nvPr>
        </p:nvSpPr>
        <p:spPr>
          <a:xfrm>
            <a:off x="541338" y="2603500"/>
            <a:ext cx="11101387" cy="3900488"/>
          </a:xfrm>
        </p:spPr>
        <p:txBody>
          <a:bodyPr rtlCol="0">
            <a:normAutofit/>
          </a:bodyPr>
          <a:lstStyle/>
          <a:p>
            <a:pPr fontAlgn="auto">
              <a:spcAft>
                <a:spcPts val="0"/>
              </a:spcAft>
              <a:buFont typeface="Wingdings 3" charset="2"/>
              <a:buChar char=""/>
              <a:defRPr/>
            </a:pPr>
            <a:r>
              <a:rPr lang="pt-BR" sz="2400" b="1" dirty="0">
                <a:solidFill>
                  <a:schemeClr val="tx1">
                    <a:lumMod val="75000"/>
                    <a:lumOff val="25000"/>
                  </a:schemeClr>
                </a:solidFill>
              </a:rPr>
              <a:t>Cuidado paliativo</a:t>
            </a:r>
          </a:p>
          <a:p>
            <a:pPr fontAlgn="auto">
              <a:spcAft>
                <a:spcPts val="0"/>
              </a:spcAft>
              <a:buFont typeface="Wingdings 3" charset="2"/>
              <a:buChar char=""/>
              <a:defRPr/>
            </a:pPr>
            <a:r>
              <a:rPr lang="pt-BR" dirty="0">
                <a:solidFill>
                  <a:schemeClr val="tx1">
                    <a:lumMod val="75000"/>
                    <a:lumOff val="25000"/>
                  </a:schemeClr>
                </a:solidFill>
              </a:rPr>
              <a:t>Sempre que as terapias de sustentação da vida são suspensas (seja primariamente ou secundariamente), tudo deve ser feito para permitir que a criança morra pacificamente e com dignidade (ou seja, cuidados de conforto). </a:t>
            </a:r>
          </a:p>
          <a:p>
            <a:pPr fontAlgn="auto">
              <a:spcAft>
                <a:spcPts val="0"/>
              </a:spcAft>
              <a:buFont typeface="Wingdings 3" charset="2"/>
              <a:buChar char=""/>
              <a:defRPr/>
            </a:pPr>
            <a:r>
              <a:rPr lang="pt-BR" dirty="0">
                <a:solidFill>
                  <a:schemeClr val="tx1">
                    <a:lumMod val="75000"/>
                    <a:lumOff val="25000"/>
                  </a:schemeClr>
                </a:solidFill>
              </a:rPr>
              <a:t>Ao mesmo tempo, os pais devem ter a oportunidade de ter um contato próximo com o filho moribundo para se despedir. Se necessário, para o controle adequado da dor, os </a:t>
            </a:r>
            <a:r>
              <a:rPr lang="pt-BR" dirty="0" err="1">
                <a:solidFill>
                  <a:schemeClr val="tx1">
                    <a:lumMod val="75000"/>
                    <a:lumOff val="25000"/>
                  </a:schemeClr>
                </a:solidFill>
              </a:rPr>
              <a:t>opiáceos</a:t>
            </a:r>
            <a:r>
              <a:rPr lang="pt-BR" dirty="0">
                <a:solidFill>
                  <a:schemeClr val="tx1">
                    <a:lumMod val="75000"/>
                    <a:lumOff val="25000"/>
                  </a:schemeClr>
                </a:solidFill>
              </a:rPr>
              <a:t> podem ser usados em doses que podem ter um efeito de redução da vida [5]. </a:t>
            </a:r>
          </a:p>
          <a:p>
            <a:pPr fontAlgn="auto">
              <a:spcAft>
                <a:spcPts val="0"/>
              </a:spcAft>
              <a:buFont typeface="Wingdings 3" charset="2"/>
              <a:buChar char=""/>
              <a:defRPr/>
            </a:pPr>
            <a:r>
              <a:rPr lang="pt-BR" dirty="0">
                <a:solidFill>
                  <a:schemeClr val="tx1">
                    <a:lumMod val="75000"/>
                    <a:lumOff val="25000"/>
                  </a:schemeClr>
                </a:solidFill>
              </a:rPr>
              <a:t>Em contraste, o uso de drogas com a intenção primária de acabar com a vida de um bebê prematuro é contrário à lei e não condiz com a posição ética descrita acima.</a:t>
            </a:r>
          </a:p>
          <a:p>
            <a:pPr marL="0" indent="0" fontAlgn="auto">
              <a:spcAft>
                <a:spcPts val="0"/>
              </a:spcAft>
              <a:buFont typeface="Wingdings 3" charset="2"/>
              <a:buNone/>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57347" name="Espaço Reservado para Conteúdo 2"/>
          <p:cNvSpPr>
            <a:spLocks noGrp="1"/>
          </p:cNvSpPr>
          <p:nvPr>
            <p:ph idx="1"/>
          </p:nvPr>
        </p:nvSpPr>
        <p:spPr>
          <a:xfrm>
            <a:off x="515938" y="2603500"/>
            <a:ext cx="11164887" cy="3900488"/>
          </a:xfrm>
        </p:spPr>
        <p:txBody>
          <a:bodyPr/>
          <a:lstStyle/>
          <a:p>
            <a:r>
              <a:rPr lang="pt-BR" sz="2600" b="1" smtClean="0"/>
              <a:t>Recomendações para avaliação e melhoria da qualidade:</a:t>
            </a:r>
          </a:p>
          <a:p>
            <a:endParaRPr lang="pt-BR" sz="2600" b="1" smtClean="0"/>
          </a:p>
          <a:p>
            <a:r>
              <a:rPr lang="pt-BR" smtClean="0"/>
              <a:t>Avaliação da qualidade e melhoria desempenha um papel importante no atendimento de prematuros nascidos no limite da viabilidade. </a:t>
            </a:r>
          </a:p>
          <a:p>
            <a:endParaRPr lang="pt-BR" smtClean="0"/>
          </a:p>
          <a:p>
            <a:r>
              <a:rPr lang="pt-BR" smtClean="0"/>
              <a:t>É imprescindível coletar prospectivamente dados sobre mortalidade e morbidade que são periodicamente revisados nacional e localmente. Além disso, informações sobre o desenvolvimento motor e cognitivo dessas crianças devem ser coletadas até a idade escolar. </a:t>
            </a:r>
          </a:p>
          <a:p>
            <a:endParaRPr lang="pt-BR" smtClean="0"/>
          </a:p>
          <a:p>
            <a:endParaRPr lang="pt-BR" smtClean="0"/>
          </a:p>
          <a:p>
            <a:endParaRPr lang="pt-BR"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ítulo 1"/>
          <p:cNvSpPr>
            <a:spLocks noGrp="1"/>
          </p:cNvSpPr>
          <p:nvPr>
            <p:ph type="title"/>
          </p:nvPr>
        </p:nvSpPr>
        <p:spPr>
          <a:xfrm>
            <a:off x="1155700" y="811213"/>
            <a:ext cx="10126663" cy="1082675"/>
          </a:xfrm>
        </p:spPr>
        <p:txBody>
          <a:bodyPr/>
          <a:lstStyle/>
          <a:p>
            <a:pPr algn="ctr"/>
            <a:r>
              <a:rPr lang="pt-PT" sz="3200" smtClean="0"/>
              <a:t>Cuidados perinatais no limite da viabilidade entre 22 e 26 semanas completas de gestação na Suíça</a:t>
            </a:r>
            <a:endParaRPr lang="pt-BR" sz="3200" smtClean="0"/>
          </a:p>
        </p:txBody>
      </p:sp>
      <p:sp>
        <p:nvSpPr>
          <p:cNvPr id="58371" name="Espaço Reservado para Conteúdo 2"/>
          <p:cNvSpPr>
            <a:spLocks noGrp="1"/>
          </p:cNvSpPr>
          <p:nvPr>
            <p:ph idx="1"/>
          </p:nvPr>
        </p:nvSpPr>
        <p:spPr>
          <a:xfrm>
            <a:off x="515938" y="2603500"/>
            <a:ext cx="11164887" cy="3900488"/>
          </a:xfrm>
        </p:spPr>
        <p:txBody>
          <a:bodyPr/>
          <a:lstStyle/>
          <a:p>
            <a:r>
              <a:rPr lang="pt-BR" sz="2400" b="1" smtClean="0"/>
              <a:t>Recomendações para avaliação e melhoria da qualidade:</a:t>
            </a:r>
            <a:endParaRPr lang="pt-BR" b="1" smtClean="0"/>
          </a:p>
          <a:p>
            <a:r>
              <a:rPr lang="pt-BR" smtClean="0"/>
              <a:t>É imperativo que os recursos necessários sejam disponibilizados. Para garantir uma alta qualidade no atendimento perinatal e no acompanhamento, esses bebês devem ser tratados e acompanhados por profissionais adequadamente treinados e qualificados em centros especializados de nível III. </a:t>
            </a:r>
          </a:p>
          <a:p>
            <a:endParaRPr lang="pt-BR" smtClean="0"/>
          </a:p>
          <a:p>
            <a:r>
              <a:rPr lang="pt-BR" smtClean="0"/>
              <a:t>Estudos disponíveis na Suíça documentam que a maioria das mortes em unidades de terapia intensiva neonatais é precedida pelo redirecionamento de decisões sobre cuidados [53-55]. No futuro, as decisões que levam à suspensão ou retirada de terapias de suporte à vida, seja no cenário de não-intervenção primária ou após o redirecionamento do cuidado, devem ser coletadas e analisadas prospectivamente.</a:t>
            </a:r>
          </a:p>
          <a:p>
            <a:endParaRPr lang="pt-BR" b="1" smtClean="0"/>
          </a:p>
          <a:p>
            <a:endParaRPr lang="pt-BR"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p:txBody>
          <a:bodyPr/>
          <a:lstStyle/>
          <a:p>
            <a:pPr algn="ctr"/>
            <a:r>
              <a:rPr lang="pt-BR" sz="3200" b="1" smtClean="0">
                <a:solidFill>
                  <a:srgbClr val="FFFF00"/>
                </a:solidFill>
              </a:rPr>
              <a:t>Nota do Editor do site, Dr. Paul R. Margotto. Consultem também! Aqui e Agora! Estudando Juntos</a:t>
            </a:r>
          </a:p>
        </p:txBody>
      </p:sp>
      <p:sp>
        <p:nvSpPr>
          <p:cNvPr id="77828" name="Rectangle 4"/>
          <p:cNvSpPr>
            <a:spLocks/>
          </p:cNvSpPr>
          <p:nvPr/>
        </p:nvSpPr>
        <p:spPr bwMode="gray">
          <a:xfrm>
            <a:off x="2432050" y="3214688"/>
            <a:ext cx="8370888" cy="1724025"/>
          </a:xfrm>
          <a:prstGeom prst="rect">
            <a:avLst/>
          </a:prstGeom>
          <a:noFill/>
          <a:ln w="9525">
            <a:noFill/>
            <a:miter lim="800000"/>
            <a:headEnd/>
            <a:tailEnd/>
          </a:ln>
        </p:spPr>
        <p:txBody>
          <a:bodyPr anchor="ctr"/>
          <a:lstStyle/>
          <a:p>
            <a:pPr algn="ctr"/>
            <a:r>
              <a:rPr lang="pt-BR" sz="3600">
                <a:solidFill>
                  <a:srgbClr val="0000FF"/>
                </a:solidFill>
                <a:latin typeface="Century Gothic" pitchFamily="34" charset="0"/>
              </a:rPr>
              <a:t>QUAL E O LIMITE DE VIABILIDADE DA UNIDADE DE NEONATOLOGIA DO HMIB?</a:t>
            </a:r>
          </a:p>
        </p:txBody>
      </p:sp>
      <p:pic>
        <p:nvPicPr>
          <p:cNvPr id="77829" name="Picture 5" descr="pri-1110-3212"/>
          <p:cNvPicPr>
            <a:picLocks noChangeAspect="1" noChangeArrowheads="1"/>
          </p:cNvPicPr>
          <p:nvPr/>
        </p:nvPicPr>
        <p:blipFill>
          <a:blip r:embed="rId2"/>
          <a:srcRect/>
          <a:stretch>
            <a:fillRect/>
          </a:stretch>
        </p:blipFill>
        <p:spPr bwMode="auto">
          <a:xfrm>
            <a:off x="871538" y="2455863"/>
            <a:ext cx="1752600" cy="2651125"/>
          </a:xfrm>
          <a:prstGeom prst="rect">
            <a:avLst/>
          </a:prstGeom>
          <a:noFill/>
          <a:ln w="9525">
            <a:noFill/>
            <a:miter lim="800000"/>
            <a:headEnd/>
            <a:tailEnd/>
          </a:ln>
        </p:spPr>
      </p:pic>
      <p:sp>
        <p:nvSpPr>
          <p:cNvPr id="77830" name="Text Box 6"/>
          <p:cNvSpPr txBox="1">
            <a:spLocks noChangeArrowheads="1"/>
          </p:cNvSpPr>
          <p:nvPr/>
        </p:nvSpPr>
        <p:spPr bwMode="auto">
          <a:xfrm>
            <a:off x="433388" y="5075238"/>
            <a:ext cx="2549525" cy="366712"/>
          </a:xfrm>
          <a:prstGeom prst="rect">
            <a:avLst/>
          </a:prstGeom>
          <a:noFill/>
          <a:ln w="9525">
            <a:noFill/>
            <a:miter lim="800000"/>
            <a:headEnd/>
            <a:tailEnd/>
          </a:ln>
          <a:effectLst/>
        </p:spPr>
        <p:txBody>
          <a:bodyPr wrap="none">
            <a:spAutoFit/>
          </a:bodyPr>
          <a:lstStyle/>
          <a:p>
            <a:pPr defTabSz="914400"/>
            <a:r>
              <a:rPr lang="pt-BR">
                <a:hlinkClick r:id="rId3"/>
              </a:rPr>
              <a:t>pmargotto@gmail.com</a:t>
            </a:r>
            <a:r>
              <a:rPr lang="pt-BR"/>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1"/>
          </p:nvPr>
        </p:nvSpPr>
        <p:spPr>
          <a:xfrm>
            <a:off x="1751013" y="3127375"/>
            <a:ext cx="8761412" cy="3416300"/>
          </a:xfrm>
        </p:spPr>
        <p:txBody>
          <a:bodyPr/>
          <a:lstStyle/>
          <a:p>
            <a:r>
              <a:rPr lang="pt-BR" sz="1600" smtClean="0"/>
              <a:t>Este estudo mostra a sobrevida de prematuros com menos de 32 semanas estratificada por faixa de IG e a influência de fatores usualmente encontrados no período perinatal, na ocorrência de óbito até 28 dias.</a:t>
            </a:r>
          </a:p>
          <a:p>
            <a:r>
              <a:rPr lang="pt-BR" sz="1600" smtClean="0"/>
              <a:t>A maior taxa de sobrevida ocorreu na faixa de maior IG, variando entre 88,5% para prematuros com 30 a 31/6 semanas e 52,6% para prematuros com IG 25 - 27/6 semanas.</a:t>
            </a:r>
          </a:p>
          <a:p>
            <a:r>
              <a:rPr lang="pt-BR" sz="1600" smtClean="0"/>
              <a:t>verificamos que, na coorte estudada, a mortalidade esteve diretamente relacionada à faixa de IG e ao peso ao nascer. A sobrevivência foi maior que 50% a partir de 26 semanas e 700 g. As alterações hemorrágicas graves, detectadas pela ultrassonografia cerebral, foram mais frequentes nos prematuros menores (25 a 27/6 semanas e 28 a 29/6 semanas) e se associaram à maior risco de óbito. A hemorragia pulmonar e a SDR foram preditores independentes de óbito neonatal. </a:t>
            </a:r>
          </a:p>
        </p:txBody>
      </p:sp>
      <p:sp>
        <p:nvSpPr>
          <p:cNvPr id="78853" name="Rectangle 5"/>
          <p:cNvSpPr>
            <a:spLocks noChangeArrowheads="1"/>
          </p:cNvSpPr>
          <p:nvPr/>
        </p:nvSpPr>
        <p:spPr bwMode="auto">
          <a:xfrm>
            <a:off x="738188" y="987425"/>
            <a:ext cx="11453812" cy="792163"/>
          </a:xfrm>
          <a:prstGeom prst="rect">
            <a:avLst/>
          </a:prstGeom>
          <a:noFill/>
          <a:ln w="9525">
            <a:noFill/>
            <a:miter lim="800000"/>
            <a:headEnd/>
            <a:tailEnd/>
          </a:ln>
          <a:effectLst/>
        </p:spPr>
        <p:txBody>
          <a:bodyPr tIns="0" bIns="0" anchor="ctr">
            <a:spAutoFit/>
          </a:bodyPr>
          <a:lstStyle/>
          <a:p>
            <a:pPr algn="ctr"/>
            <a:r>
              <a:rPr lang="en-US" sz="2200" b="1" u="sng">
                <a:solidFill>
                  <a:srgbClr val="FFFF00"/>
                </a:solidFill>
                <a:latin typeface="Lato" pitchFamily="34" charset="0"/>
                <a:hlinkClick r:id="rId2"/>
              </a:rPr>
              <a:t>Sobrevida e morbidade em prematuros com menos de 32 semanas de gesta</a:t>
            </a:r>
            <a:r>
              <a:rPr lang="en-US" sz="2200" b="1" u="sng">
                <a:solidFill>
                  <a:srgbClr val="FFFF00"/>
                </a:solidFill>
                <a:latin typeface="Century Gothic"/>
                <a:hlinkClick r:id="rId2"/>
              </a:rPr>
              <a:t>ç</a:t>
            </a:r>
            <a:r>
              <a:rPr lang="en-US" sz="2200" b="1" u="sng">
                <a:solidFill>
                  <a:srgbClr val="FFFF00"/>
                </a:solidFill>
                <a:latin typeface="Lato" pitchFamily="34" charset="0"/>
                <a:hlinkClick r:id="rId2"/>
              </a:rPr>
              <a:t>ão na região central do Brasil</a:t>
            </a:r>
            <a:endParaRPr lang="en-US" sz="2200" b="1" u="sng">
              <a:solidFill>
                <a:srgbClr val="FFFF00"/>
              </a:solidFill>
              <a:latin typeface="Lato" pitchFamily="34" charset="0"/>
            </a:endParaRPr>
          </a:p>
          <a:p>
            <a:pPr eaLnBrk="0" hangingPunct="0"/>
            <a:r>
              <a:rPr lang="en-US" sz="800" u="sng">
                <a:solidFill>
                  <a:srgbClr val="FFFF00"/>
                </a:solidFill>
              </a:rPr>
              <a:t> </a:t>
            </a:r>
            <a:endParaRPr lang="en-US" u="sng">
              <a:solidFill>
                <a:srgbClr val="FFFF00"/>
              </a:solidFill>
              <a:latin typeface="Century Gothic" pitchFamily="34" charset="0"/>
            </a:endParaRPr>
          </a:p>
        </p:txBody>
      </p:sp>
      <p:pic>
        <p:nvPicPr>
          <p:cNvPr id="78854" name="Picture 6" descr="pdf">
            <a:hlinkClick r:id="rId3" tooltip="Sobreviv_25_32sem"/>
          </p:cNvPr>
          <p:cNvPicPr>
            <a:picLocks noChangeAspect="1" noChangeArrowheads="1"/>
          </p:cNvPicPr>
          <p:nvPr/>
        </p:nvPicPr>
        <p:blipFill>
          <a:blip r:embed="rId4"/>
          <a:srcRect/>
          <a:stretch>
            <a:fillRect/>
          </a:stretch>
        </p:blipFill>
        <p:spPr bwMode="auto">
          <a:xfrm>
            <a:off x="10537825" y="528638"/>
            <a:ext cx="457200" cy="457200"/>
          </a:xfrm>
          <a:prstGeom prst="rect">
            <a:avLst/>
          </a:prstGeom>
          <a:noFill/>
        </p:spPr>
      </p:pic>
      <p:sp>
        <p:nvSpPr>
          <p:cNvPr id="78855" name="Rectangle 7"/>
          <p:cNvSpPr>
            <a:spLocks noChangeArrowheads="1"/>
          </p:cNvSpPr>
          <p:nvPr/>
        </p:nvSpPr>
        <p:spPr bwMode="auto">
          <a:xfrm>
            <a:off x="533400" y="2282825"/>
            <a:ext cx="11309350" cy="823913"/>
          </a:xfrm>
          <a:prstGeom prst="rect">
            <a:avLst/>
          </a:prstGeom>
          <a:solidFill>
            <a:srgbClr val="FFFFFF"/>
          </a:solidFill>
          <a:ln w="9525">
            <a:noFill/>
            <a:miter lim="800000"/>
            <a:headEnd/>
            <a:tailEnd/>
          </a:ln>
          <a:effectLst/>
        </p:spPr>
        <p:txBody>
          <a:bodyPr wrap="none" lIns="0" tIns="0" rIns="95220" bIns="0" anchor="ctr">
            <a:spAutoFit/>
          </a:bodyPr>
          <a:lstStyle/>
          <a:p>
            <a:pPr algn="ctr"/>
            <a:r>
              <a:rPr lang="en-US">
                <a:hlinkClick r:id="rId5"/>
              </a:rPr>
              <a:t>[Survival and morbidity of premature babies with less than 32 weeks of gestation in the central region of Brazil].</a:t>
            </a:r>
            <a:endParaRPr lang="en-US"/>
          </a:p>
          <a:p>
            <a:pPr algn="ctr"/>
            <a:r>
              <a:rPr lang="en-US"/>
              <a:t>de Castro MP, Rugolo LM, Margotto PR.Rev Bras Ginecol Obstet. 2012 May;34(5):235-42. Portuguese.</a:t>
            </a:r>
          </a:p>
          <a:p>
            <a:pPr algn="ctr"/>
            <a:r>
              <a:rPr lang="en-US"/>
              <a:t>PMID: 22584859 .</a:t>
            </a:r>
            <a:r>
              <a:rPr lang="en-US" b="1">
                <a:hlinkClick r:id="rId5"/>
              </a:rPr>
              <a:t>Free Article</a:t>
            </a:r>
            <a:r>
              <a:rPr lang="en-US" b="1"/>
              <a:t>.</a:t>
            </a:r>
            <a:r>
              <a:rPr lang="en-US" u="sng">
                <a:hlinkClick r:id="rId6"/>
              </a:rPr>
              <a:t>Similar articles</a:t>
            </a:r>
            <a:endParaRPr lang="en-US" u="sng"/>
          </a:p>
        </p:txBody>
      </p:sp>
      <p:sp>
        <p:nvSpPr>
          <p:cNvPr id="78857" name="AutoShape 9"/>
          <p:cNvSpPr>
            <a:spLocks noChangeArrowheads="1"/>
          </p:cNvSpPr>
          <p:nvPr/>
        </p:nvSpPr>
        <p:spPr bwMode="auto">
          <a:xfrm>
            <a:off x="11672888" y="6373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a:xfrm>
            <a:off x="1238250" y="528638"/>
            <a:ext cx="8761413" cy="3416300"/>
          </a:xfrm>
          <a:solidFill>
            <a:schemeClr val="bg1"/>
          </a:solidFill>
        </p:spPr>
        <p:txBody>
          <a:bodyPr/>
          <a:lstStyle/>
          <a:p>
            <a:r>
              <a:rPr lang="pt-BR" altLang="ko-KR" smtClean="0">
                <a:ea typeface="Gulim" pitchFamily="34" charset="-127"/>
              </a:rPr>
              <a:t>O estudo realizado na Unidade de Neonatologia do HRAS/HMIB/SES/DF por   de Castro MP, Rugolo LM, Margotto PR (2012), ao   avaliar a proporção de sobrevivência por cada semana de idade gestacional, observou-se que o limite de viabilidade foi de 26 semanas; no entanto, quase metade (45,4%) dos RN com 25 semanas sobreviveram até 28 dias, aumentando para 91% nos recém-nascidos de 31 semanas (Figura 1)</a:t>
            </a:r>
          </a:p>
          <a:p>
            <a:r>
              <a:rPr lang="pt-BR" altLang="ko-KR" smtClean="0">
                <a:ea typeface="Gulim" pitchFamily="34" charset="-127"/>
              </a:rPr>
              <a:t/>
            </a:r>
            <a:br>
              <a:rPr lang="pt-BR" altLang="ko-KR" smtClean="0">
                <a:ea typeface="Gulim" pitchFamily="34" charset="-127"/>
              </a:rPr>
            </a:br>
            <a:endParaRPr lang="pt-BR" smtClean="0"/>
          </a:p>
        </p:txBody>
      </p:sp>
      <p:pic>
        <p:nvPicPr>
          <p:cNvPr id="79876" name="Picture 4"/>
          <p:cNvPicPr>
            <a:picLocks noChangeAspect="1" noChangeArrowheads="1"/>
          </p:cNvPicPr>
          <p:nvPr/>
        </p:nvPicPr>
        <p:blipFill>
          <a:blip r:embed="rId2"/>
          <a:srcRect/>
          <a:stretch>
            <a:fillRect/>
          </a:stretch>
        </p:blipFill>
        <p:spPr bwMode="auto">
          <a:xfrm>
            <a:off x="2557463" y="2300288"/>
            <a:ext cx="5910262" cy="4395787"/>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p:cNvPicPr>
            <a:picLocks noChangeAspect="1" noChangeArrowheads="1"/>
          </p:cNvPicPr>
          <p:nvPr/>
        </p:nvPicPr>
        <p:blipFill>
          <a:blip r:embed="rId2"/>
          <a:srcRect/>
          <a:stretch>
            <a:fillRect/>
          </a:stretch>
        </p:blipFill>
        <p:spPr bwMode="auto">
          <a:xfrm>
            <a:off x="3013075" y="2095500"/>
            <a:ext cx="5510213" cy="4762500"/>
          </a:xfrm>
          <a:prstGeom prst="rect">
            <a:avLst/>
          </a:prstGeom>
          <a:noFill/>
        </p:spPr>
      </p:pic>
      <p:sp>
        <p:nvSpPr>
          <p:cNvPr id="80902" name="Rectangle 6"/>
          <p:cNvSpPr>
            <a:spLocks noChangeArrowheads="1"/>
          </p:cNvSpPr>
          <p:nvPr/>
        </p:nvSpPr>
        <p:spPr bwMode="auto">
          <a:xfrm>
            <a:off x="517525" y="587375"/>
            <a:ext cx="11282363" cy="1204913"/>
          </a:xfrm>
          <a:prstGeom prst="rect">
            <a:avLst/>
          </a:prstGeom>
          <a:noFill/>
          <a:ln w="9525">
            <a:noFill/>
            <a:miter lim="800000"/>
            <a:headEnd/>
            <a:tailEnd/>
          </a:ln>
          <a:effectLst/>
        </p:spPr>
        <p:txBody>
          <a:bodyPr tIns="126960" bIns="25392" anchor="ctr">
            <a:spAutoFit/>
          </a:bodyPr>
          <a:lstStyle/>
          <a:p>
            <a:pPr algn="just"/>
            <a:r>
              <a:rPr lang="en-US" sz="2200" b="1" u="sng">
                <a:solidFill>
                  <a:srgbClr val="0000FF"/>
                </a:solidFill>
                <a:latin typeface="Lato" pitchFamily="34" charset="0"/>
                <a:hlinkClick r:id="rId3"/>
              </a:rPr>
              <a:t>LIMITE DE VIABILIDADE NA UNIDADE DE NEONATOLGIA DO HMIB/SES/DF</a:t>
            </a:r>
            <a:endParaRPr lang="en-US" sz="2200" b="1">
              <a:solidFill>
                <a:srgbClr val="0000FF"/>
              </a:solidFill>
              <a:latin typeface="Lato" pitchFamily="34" charset="0"/>
            </a:endParaRPr>
          </a:p>
          <a:p>
            <a:pPr algn="ctr" eaLnBrk="0" hangingPunct="0"/>
            <a:r>
              <a:rPr lang="en-US" sz="800">
                <a:solidFill>
                  <a:srgbClr val="0000FF"/>
                </a:solidFill>
              </a:rPr>
              <a:t>  </a:t>
            </a:r>
            <a:r>
              <a:rPr lang="en-US" sz="800">
                <a:solidFill>
                  <a:srgbClr val="0000FF"/>
                </a:solidFill>
                <a:latin typeface="Century Gothic"/>
              </a:rPr>
              <a:t>        </a:t>
            </a:r>
            <a:r>
              <a:rPr lang="en-US" sz="800">
                <a:solidFill>
                  <a:srgbClr val="2A6490"/>
                </a:solidFill>
                <a:latin typeface="Century Gothic"/>
              </a:rPr>
              <a:t>       </a:t>
            </a:r>
            <a:r>
              <a:rPr lang="en-US">
                <a:latin typeface="Century Gothic" pitchFamily="34" charset="0"/>
              </a:rPr>
              <a:t/>
            </a:r>
            <a:br>
              <a:rPr lang="en-US">
                <a:latin typeface="Century Gothic" pitchFamily="34" charset="0"/>
              </a:rPr>
            </a:br>
            <a:r>
              <a:rPr lang="en-US" sz="1300">
                <a:solidFill>
                  <a:schemeClr val="bg1"/>
                </a:solidFill>
                <a:latin typeface="Century Gothic" pitchFamily="34" charset="0"/>
                <a:ea typeface="Source Sans Pro"/>
                <a:cs typeface="Source Sans Pro"/>
              </a:rPr>
              <a:t>Capítulo do Livro Assistência ao Recém-Nascido de Risco, Hospital de Ensino Materno Infantil de Brasília, 4a Edição, 2018, Em Preparação. Paulo R. Margotto, Sandra Lins, Marta David Rocha de Moura, Márcia Pimentel, Patrícia Berebe, Martha G. Vieira,  Zilma Eliane Ferreira Alves, Lucila Nagata</a:t>
            </a:r>
            <a:endParaRPr lang="en-US">
              <a:solidFill>
                <a:schemeClr val="bg1"/>
              </a:solidFill>
              <a:latin typeface="Century Gothic" pitchFamily="34" charset="0"/>
            </a:endParaRPr>
          </a:p>
        </p:txBody>
      </p:sp>
      <p:pic>
        <p:nvPicPr>
          <p:cNvPr id="80903" name="Picture 7" descr="doc">
            <a:hlinkClick r:id="rId4" tooltip="NOVO-LIMITE DE VIABILIDADE"/>
          </p:cNvPr>
          <p:cNvPicPr>
            <a:picLocks noChangeAspect="1" noChangeArrowheads="1"/>
          </p:cNvPicPr>
          <p:nvPr/>
        </p:nvPicPr>
        <p:blipFill>
          <a:blip r:embed="rId5"/>
          <a:srcRect/>
          <a:stretch>
            <a:fillRect/>
          </a:stretch>
        </p:blipFill>
        <p:spPr bwMode="auto">
          <a:xfrm>
            <a:off x="10531475" y="622300"/>
            <a:ext cx="457200" cy="457200"/>
          </a:xfrm>
          <a:prstGeom prst="rect">
            <a:avLst/>
          </a:prstGeom>
          <a:noFill/>
        </p:spPr>
      </p:pic>
      <p:sp>
        <p:nvSpPr>
          <p:cNvPr id="80904" name="AutoShape 8"/>
          <p:cNvSpPr>
            <a:spLocks noChangeArrowheads="1"/>
          </p:cNvSpPr>
          <p:nvPr/>
        </p:nvSpPr>
        <p:spPr bwMode="auto">
          <a:xfrm>
            <a:off x="11672888" y="6373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srcRect/>
          <a:stretch>
            <a:fillRect/>
          </a:stretch>
        </p:blipFill>
        <p:spPr bwMode="auto">
          <a:xfrm>
            <a:off x="1865313" y="509588"/>
            <a:ext cx="7605712" cy="6348412"/>
          </a:xfrm>
          <a:prstGeom prst="rect">
            <a:avLst/>
          </a:prstGeom>
          <a:noFill/>
        </p:spPr>
      </p:pic>
      <p:sp>
        <p:nvSpPr>
          <p:cNvPr id="81925" name="AutoShape 5"/>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p:txBody>
          <a:bodyPr/>
          <a:lstStyle/>
          <a:p>
            <a:pPr algn="ctr"/>
            <a:r>
              <a:rPr lang="pt-BR" b="1" smtClean="0">
                <a:solidFill>
                  <a:srgbClr val="FFFF00"/>
                </a:solidFill>
              </a:rPr>
              <a:t>O que é ZONA CINZENTA?</a:t>
            </a:r>
          </a:p>
        </p:txBody>
      </p:sp>
      <p:sp>
        <p:nvSpPr>
          <p:cNvPr id="82947" name="Rectangle 3"/>
          <p:cNvSpPr>
            <a:spLocks noGrp="1"/>
          </p:cNvSpPr>
          <p:nvPr>
            <p:ph type="body" idx="1"/>
          </p:nvPr>
        </p:nvSpPr>
        <p:spPr>
          <a:xfrm>
            <a:off x="889000" y="1925638"/>
            <a:ext cx="10117138" cy="4803775"/>
          </a:xfrm>
          <a:solidFill>
            <a:schemeClr val="bg1"/>
          </a:solidFill>
        </p:spPr>
        <p:txBody>
          <a:bodyPr/>
          <a:lstStyle/>
          <a:p>
            <a:pPr>
              <a:lnSpc>
                <a:spcPct val="90000"/>
              </a:lnSpc>
              <a:buFont typeface="Wingdings 3" pitchFamily="18" charset="2"/>
              <a:buNone/>
            </a:pPr>
            <a:endParaRPr lang="pt-BR" altLang="ko-KR" smtClean="0">
              <a:latin typeface="Times New Roman" pitchFamily="18" charset="0"/>
              <a:ea typeface="Gulim" pitchFamily="34" charset="-127"/>
            </a:endParaRPr>
          </a:p>
          <a:p>
            <a:pPr>
              <a:lnSpc>
                <a:spcPct val="90000"/>
              </a:lnSpc>
            </a:pPr>
            <a:r>
              <a:rPr lang="pt-BR" altLang="ko-KR" smtClean="0">
                <a:latin typeface="Times New Roman" pitchFamily="18" charset="0"/>
                <a:ea typeface="Gulim" pitchFamily="34" charset="-127"/>
              </a:rPr>
              <a:t>A</a:t>
            </a:r>
            <a:r>
              <a:rPr lang="pt-BR" altLang="ko-KR" b="1" smtClean="0">
                <a:latin typeface="Times New Roman" pitchFamily="18" charset="0"/>
                <a:ea typeface="Gulim" pitchFamily="34" charset="-127"/>
              </a:rPr>
              <a:t> </a:t>
            </a:r>
            <a:r>
              <a:rPr lang="pt-BR" altLang="ko-KR" smtClean="0">
                <a:latin typeface="Times New Roman" pitchFamily="18" charset="0"/>
                <a:ea typeface="Gulim" pitchFamily="34" charset="-127"/>
              </a:rPr>
              <a:t>aplicação do conceito da "zona cinzenta" é mais adequada para definir os limites de viabilidade para o os RN muito imaturos para  sobreviver (</a:t>
            </a:r>
            <a:r>
              <a:rPr lang="pt-BR" altLang="ko-KR" b="1" smtClean="0">
                <a:latin typeface="Times New Roman" pitchFamily="18" charset="0"/>
                <a:ea typeface="Gulim" pitchFamily="34" charset="-127"/>
              </a:rPr>
              <a:t>24 semanas a 24 semanas e 6 dias). </a:t>
            </a:r>
            <a:endParaRPr lang="pt-BR" altLang="ko-KR" smtClean="0">
              <a:latin typeface="Times New Roman" pitchFamily="18" charset="0"/>
              <a:ea typeface="Gulim" pitchFamily="34" charset="-127"/>
            </a:endParaRPr>
          </a:p>
          <a:p>
            <a:pPr>
              <a:lnSpc>
                <a:spcPct val="90000"/>
              </a:lnSpc>
            </a:pPr>
            <a:r>
              <a:rPr lang="pt-BR" altLang="ko-KR" smtClean="0">
                <a:latin typeface="Times New Roman" pitchFamily="18" charset="0"/>
                <a:ea typeface="Gulim" pitchFamily="34" charset="-127"/>
              </a:rPr>
              <a:t>Nesta faixa, a sobrevivência e os resultados a longo prazo são em geral muito pobres para o grupo, mas muito difícil de prever e, possivelmente aceitável para um paciente individual. A sobrevivência e evolução, mesmo nesta relativamente estreita faixa, podem variar consideravelmente em função dos pacientes, nível de maturidade e em certas outras condições</a:t>
            </a:r>
          </a:p>
          <a:p>
            <a:pPr>
              <a:lnSpc>
                <a:spcPct val="90000"/>
              </a:lnSpc>
            </a:pPr>
            <a:r>
              <a:rPr lang="pt-BR" altLang="ko-KR" smtClean="0">
                <a:latin typeface="Times New Roman" pitchFamily="18" charset="0"/>
                <a:ea typeface="Gulim" pitchFamily="34" charset="-127"/>
              </a:rPr>
              <a:t> Abaixo do limite inferior da zona cinzenta </a:t>
            </a:r>
            <a:r>
              <a:rPr lang="pt-BR" altLang="ko-KR" b="1" smtClean="0">
                <a:latin typeface="Times New Roman" pitchFamily="18" charset="0"/>
                <a:ea typeface="Gulim" pitchFamily="34" charset="-127"/>
              </a:rPr>
              <a:t>(&lt;24 semanas</a:t>
            </a:r>
            <a:r>
              <a:rPr lang="pt-BR" altLang="ko-KR" smtClean="0">
                <a:latin typeface="Times New Roman" pitchFamily="18" charset="0"/>
                <a:ea typeface="Gulim" pitchFamily="34" charset="-127"/>
              </a:rPr>
              <a:t>), o bebê é muito imaturo para ter qualquer razoável chance de sobrevivência sem déficits graves. Para essas crianças, prestação de outros cuidados que não sejam os cuidados de conforto não é racional.</a:t>
            </a:r>
          </a:p>
          <a:p>
            <a:pPr>
              <a:lnSpc>
                <a:spcPct val="90000"/>
              </a:lnSpc>
            </a:pPr>
            <a:r>
              <a:rPr lang="pt-BR" altLang="ko-KR" smtClean="0">
                <a:latin typeface="Times New Roman" pitchFamily="18" charset="0"/>
                <a:ea typeface="Gulim" pitchFamily="34" charset="-127"/>
              </a:rPr>
              <a:t>Na verdade, a maioria das crianças imaturas na zona cinzenta apresenta fatores pré e perinatais que afetam sua condição clínica no momento do nascimento</a:t>
            </a:r>
          </a:p>
          <a:p>
            <a:pPr>
              <a:lnSpc>
                <a:spcPct val="90000"/>
              </a:lnSpc>
            </a:pPr>
            <a:r>
              <a:rPr lang="pt-BR" altLang="ko-KR" smtClean="0">
                <a:latin typeface="Times New Roman" pitchFamily="18" charset="0"/>
                <a:ea typeface="Gulim" pitchFamily="34" charset="-127"/>
              </a:rPr>
              <a:t>Para os pacientes que estão na zona cinzenta, é recomendada uma análise cuidadosa de certos fatores adicionais e constante reavaliação do efeito do tratamento na Sala de Parto e depois na UTI Neonatal. A atuação da Obstetrícia desempenha importante papel na decisão do neonatologista.</a:t>
            </a:r>
            <a:endParaRPr lang="pt-BR" smtClean="0">
              <a:latin typeface="Times New Roman" pitchFamily="18" charset="0"/>
            </a:endParaRPr>
          </a:p>
        </p:txBody>
      </p:sp>
      <p:sp>
        <p:nvSpPr>
          <p:cNvPr id="82948" name="AutoShape 4"/>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p:nvPr>
        </p:nvSpPr>
        <p:spPr/>
        <p:txBody>
          <a:bodyPr/>
          <a:lstStyle/>
          <a:p>
            <a:pPr algn="ctr"/>
            <a:r>
              <a:rPr lang="pt-BR" altLang="ko-KR" sz="3200" b="1" smtClean="0">
                <a:solidFill>
                  <a:srgbClr val="FFFF00"/>
                </a:solidFill>
                <a:ea typeface="Gulim" pitchFamily="34" charset="-127"/>
              </a:rPr>
              <a:t>Significativas consultas ao obstetra e à família</a:t>
            </a:r>
            <a:br>
              <a:rPr lang="pt-BR" altLang="ko-KR" sz="3200" b="1" smtClean="0">
                <a:solidFill>
                  <a:srgbClr val="FFFF00"/>
                </a:solidFill>
                <a:ea typeface="Gulim" pitchFamily="34" charset="-127"/>
              </a:rPr>
            </a:br>
            <a:endParaRPr lang="pt-BR" sz="3200" b="1" smtClean="0">
              <a:solidFill>
                <a:srgbClr val="FFFF00"/>
              </a:solidFill>
            </a:endParaRPr>
          </a:p>
        </p:txBody>
      </p:sp>
      <p:sp>
        <p:nvSpPr>
          <p:cNvPr id="83973" name="Rectangle 5"/>
          <p:cNvSpPr>
            <a:spLocks noGrp="1"/>
          </p:cNvSpPr>
          <p:nvPr>
            <p:ph type="body" idx="1"/>
          </p:nvPr>
        </p:nvSpPr>
        <p:spPr>
          <a:xfrm>
            <a:off x="1771650" y="2398713"/>
            <a:ext cx="8761413" cy="3416300"/>
          </a:xfrm>
        </p:spPr>
        <p:txBody>
          <a:bodyPr/>
          <a:lstStyle/>
          <a:p>
            <a:pPr>
              <a:lnSpc>
                <a:spcPct val="80000"/>
              </a:lnSpc>
              <a:buFont typeface="Wingdings 3" pitchFamily="18" charset="2"/>
              <a:buNone/>
            </a:pPr>
            <a:r>
              <a:rPr lang="pt-BR" altLang="ko-KR" sz="1400" b="1" smtClean="0">
                <a:latin typeface="Times New Roman" pitchFamily="18" charset="0"/>
                <a:ea typeface="Gulim" pitchFamily="34" charset="-127"/>
              </a:rPr>
              <a:t>-avaliação correta da  idade gestacional da paciente antes </a:t>
            </a:r>
          </a:p>
          <a:p>
            <a:pPr>
              <a:lnSpc>
                <a:spcPct val="80000"/>
              </a:lnSpc>
              <a:buFont typeface="Wingdings 3" pitchFamily="18" charset="2"/>
              <a:buNone/>
            </a:pPr>
            <a:r>
              <a:rPr lang="pt-BR" altLang="ko-KR" sz="1400" b="1" smtClean="0">
                <a:latin typeface="Times New Roman" pitchFamily="18" charset="0"/>
                <a:ea typeface="Gulim" pitchFamily="34" charset="-127"/>
              </a:rPr>
              <a:t>          -avaliação da  condição do paciente no momento do nascimento (reanimação bem sucedida): tem significativo impacto na sobrevivência e morbidade</a:t>
            </a:r>
          </a:p>
          <a:p>
            <a:pPr>
              <a:lnSpc>
                <a:spcPct val="80000"/>
              </a:lnSpc>
              <a:buFont typeface="Wingdings 3" pitchFamily="18" charset="2"/>
              <a:buNone/>
            </a:pPr>
            <a:r>
              <a:rPr lang="pt-BR" altLang="ko-KR" sz="1400" b="1" smtClean="0">
                <a:latin typeface="Times New Roman" pitchFamily="18" charset="0"/>
                <a:ea typeface="Gulim" pitchFamily="34" charset="-127"/>
              </a:rPr>
              <a:t>           -Considerar fatores de proteção:</a:t>
            </a:r>
          </a:p>
          <a:p>
            <a:pPr>
              <a:lnSpc>
                <a:spcPct val="80000"/>
              </a:lnSpc>
              <a:buFont typeface="Wingdings 3" pitchFamily="18" charset="2"/>
              <a:buNone/>
            </a:pPr>
            <a:r>
              <a:rPr lang="pt-BR" altLang="ko-KR" sz="1400" b="1" smtClean="0">
                <a:latin typeface="Times New Roman" pitchFamily="18" charset="0"/>
                <a:ea typeface="Gulim" pitchFamily="34" charset="-127"/>
              </a:rPr>
              <a:t>                      -restrição do crescimento intrauterino </a:t>
            </a:r>
          </a:p>
          <a:p>
            <a:pPr>
              <a:lnSpc>
                <a:spcPct val="80000"/>
              </a:lnSpc>
              <a:buFont typeface="Wingdings 3" pitchFamily="18" charset="2"/>
              <a:buNone/>
            </a:pPr>
            <a:r>
              <a:rPr lang="pt-BR" altLang="ko-KR" sz="1400" b="1" smtClean="0">
                <a:latin typeface="Times New Roman" pitchFamily="18" charset="0"/>
                <a:ea typeface="Gulim" pitchFamily="34" charset="-127"/>
              </a:rPr>
              <a:t>                      -cesariana: sofrimento fetal, consentimento dos pais</a:t>
            </a:r>
          </a:p>
          <a:p>
            <a:pPr>
              <a:lnSpc>
                <a:spcPct val="80000"/>
              </a:lnSpc>
              <a:buFont typeface="Wingdings 3" pitchFamily="18" charset="2"/>
              <a:buNone/>
            </a:pPr>
            <a:r>
              <a:rPr lang="pt-BR" altLang="ko-KR" sz="1400" b="1" smtClean="0">
                <a:latin typeface="Times New Roman" pitchFamily="18" charset="0"/>
                <a:ea typeface="Gulim" pitchFamily="34" charset="-127"/>
              </a:rPr>
              <a:t>                      -peso ao nascer</a:t>
            </a:r>
          </a:p>
          <a:p>
            <a:pPr>
              <a:lnSpc>
                <a:spcPct val="80000"/>
              </a:lnSpc>
              <a:buFont typeface="Wingdings 3" pitchFamily="18" charset="2"/>
              <a:buNone/>
            </a:pPr>
            <a:r>
              <a:rPr lang="pt-BR" altLang="ko-KR" sz="1400" b="1" smtClean="0">
                <a:latin typeface="Times New Roman" pitchFamily="18" charset="0"/>
                <a:ea typeface="Gulim" pitchFamily="34" charset="-127"/>
              </a:rPr>
              <a:t>                      -sexo feminino: menor mortalidade 93-4 dias mais maduras em relação ao sexo masculino)</a:t>
            </a:r>
          </a:p>
          <a:p>
            <a:pPr>
              <a:lnSpc>
                <a:spcPct val="80000"/>
              </a:lnSpc>
              <a:buFont typeface="Wingdings 3" pitchFamily="18" charset="2"/>
              <a:buNone/>
            </a:pPr>
            <a:r>
              <a:rPr lang="pt-BR" altLang="ko-KR" sz="1400" b="1" smtClean="0">
                <a:latin typeface="Times New Roman" pitchFamily="18" charset="0"/>
                <a:ea typeface="Gulim" pitchFamily="34" charset="-127"/>
              </a:rPr>
              <a:t>                      -uso de esteróide pré-natal: melhora a mortalidade e lesões cerebrais</a:t>
            </a:r>
          </a:p>
          <a:p>
            <a:pPr>
              <a:lnSpc>
                <a:spcPct val="80000"/>
              </a:lnSpc>
              <a:buFont typeface="Wingdings 3" pitchFamily="18" charset="2"/>
              <a:buNone/>
            </a:pPr>
            <a:r>
              <a:rPr lang="pt-BR" altLang="ko-KR" sz="1400" b="1" smtClean="0">
                <a:latin typeface="Times New Roman" pitchFamily="18" charset="0"/>
                <a:ea typeface="Gulim" pitchFamily="34" charset="-127"/>
              </a:rPr>
              <a:t>Assim, estas informações confere ao neonatologista segurança na melhor tomada de decisão para o recém-nascidos na zona cinzenta, onde a incerteza do resultado é a regra e não a exceção. </a:t>
            </a:r>
          </a:p>
          <a:p>
            <a:pPr>
              <a:lnSpc>
                <a:spcPct val="80000"/>
              </a:lnSpc>
              <a:buFont typeface="Wingdings 3" pitchFamily="18" charset="2"/>
              <a:buNone/>
            </a:pPr>
            <a:r>
              <a:rPr lang="pt-BR" altLang="ko-KR" sz="1400" b="1" smtClean="0">
                <a:latin typeface="Times New Roman" pitchFamily="18" charset="0"/>
                <a:ea typeface="Gulim" pitchFamily="34" charset="-127"/>
              </a:rPr>
              <a:t>Após contempladas todas as opções com a família e os profissionais estão em situação de extrema dificuldade no nascimento dos bebes  na zona cinzenta, com base em Seri e Evans elaboramos  o seguinte algoritmo,  com base na análise dos dados da literatura e na experiência no Serviço Neonatal do HRAS/HMIB/SES/DF.</a:t>
            </a:r>
            <a:endParaRPr lang="pt-BR" sz="1400" b="1" smtClean="0">
              <a:latin typeface="Times New Roman" pitchFamily="18" charset="0"/>
            </a:endParaRPr>
          </a:p>
        </p:txBody>
      </p:sp>
      <p:sp>
        <p:nvSpPr>
          <p:cNvPr id="83974" name="AutoShape 6"/>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6" name="Picture 4"/>
          <p:cNvPicPr>
            <a:picLocks noChangeAspect="1" noChangeArrowheads="1"/>
          </p:cNvPicPr>
          <p:nvPr>
            <p:ph type="body" idx="1"/>
          </p:nvPr>
        </p:nvPicPr>
        <p:blipFill>
          <a:blip r:embed="rId2"/>
          <a:srcRect/>
          <a:stretch>
            <a:fillRect/>
          </a:stretch>
        </p:blipFill>
        <p:spPr>
          <a:xfrm>
            <a:off x="1795463" y="1104900"/>
            <a:ext cx="7065962" cy="5491163"/>
          </a:xfrm>
          <a:noFill/>
          <a:ln/>
        </p:spPr>
      </p:pic>
      <p:pic>
        <p:nvPicPr>
          <p:cNvPr id="84997" name="Imagem 6"/>
          <p:cNvPicPr>
            <a:picLocks noChangeAspect="1"/>
          </p:cNvPicPr>
          <p:nvPr/>
        </p:nvPicPr>
        <p:blipFill>
          <a:blip r:embed="rId3"/>
          <a:srcRect/>
          <a:stretch>
            <a:fillRect/>
          </a:stretch>
        </p:blipFill>
        <p:spPr bwMode="auto">
          <a:xfrm>
            <a:off x="9544050" y="2476500"/>
            <a:ext cx="1892300" cy="2895600"/>
          </a:xfrm>
          <a:prstGeom prst="rect">
            <a:avLst/>
          </a:prstGeom>
          <a:noFill/>
          <a:ln w="9525">
            <a:noFill/>
            <a:miter lim="800000"/>
            <a:headEnd/>
            <a:tailEnd/>
          </a:ln>
        </p:spPr>
      </p:pic>
      <p:sp>
        <p:nvSpPr>
          <p:cNvPr id="84998" name="AutoShape 6"/>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266700" y="204788"/>
            <a:ext cx="11925300" cy="6653212"/>
          </a:xfrm>
          <a:solidFill>
            <a:schemeClr val="bg1"/>
          </a:solidFill>
        </p:spPr>
        <p:txBody>
          <a:bodyPr/>
          <a:lstStyle/>
          <a:p>
            <a:pPr>
              <a:lnSpc>
                <a:spcPct val="80000"/>
              </a:lnSpc>
              <a:buFont typeface="Wingdings 3" pitchFamily="18" charset="2"/>
              <a:buNone/>
            </a:pPr>
            <a:r>
              <a:rPr lang="pt-BR" altLang="ko-KR" sz="1600" b="1" smtClean="0">
                <a:ea typeface="Gulim" pitchFamily="34" charset="-127"/>
              </a:rPr>
              <a:t>                                                       </a:t>
            </a:r>
            <a:r>
              <a:rPr lang="pt-BR" altLang="ko-KR" sz="2400" b="1" smtClean="0">
                <a:solidFill>
                  <a:srgbClr val="0000FF"/>
                </a:solidFill>
                <a:ea typeface="Gulim" pitchFamily="34" charset="-127"/>
              </a:rPr>
              <a:t>AO NASCIMENTO</a:t>
            </a:r>
          </a:p>
          <a:p>
            <a:pPr>
              <a:lnSpc>
                <a:spcPct val="80000"/>
              </a:lnSpc>
            </a:pPr>
            <a:r>
              <a:rPr lang="pt-BR" altLang="ko-KR" sz="2400" b="1" smtClean="0">
                <a:latin typeface="Times New Roman" pitchFamily="18" charset="0"/>
                <a:ea typeface="Gulim" pitchFamily="34" charset="-127"/>
              </a:rPr>
              <a:t>Frequência cardíaca (FC)</a:t>
            </a:r>
          </a:p>
          <a:p>
            <a:pPr>
              <a:lnSpc>
                <a:spcPct val="80000"/>
              </a:lnSpc>
            </a:pPr>
            <a:r>
              <a:rPr lang="pt-BR" altLang="ko-KR" sz="2400" b="1" smtClean="0">
                <a:latin typeface="Times New Roman" pitchFamily="18" charset="0"/>
                <a:ea typeface="Gulim" pitchFamily="34" charset="-127"/>
              </a:rPr>
              <a:t>-ausente ou ≤40bpm</a:t>
            </a:r>
            <a:r>
              <a:rPr lang="pt-BR" altLang="ko-KR" sz="2400" smtClean="0">
                <a:latin typeface="Times New Roman" pitchFamily="18" charset="0"/>
                <a:ea typeface="Gulim" pitchFamily="34" charset="-127"/>
              </a:rPr>
              <a:t>:</a:t>
            </a:r>
          </a:p>
          <a:p>
            <a:pPr>
              <a:lnSpc>
                <a:spcPct val="80000"/>
              </a:lnSpc>
            </a:pPr>
            <a:r>
              <a:rPr lang="pt-BR" altLang="ko-KR" sz="2400" smtClean="0">
                <a:latin typeface="Times New Roman" pitchFamily="18" charset="0"/>
                <a:ea typeface="Gulim" pitchFamily="34" charset="-127"/>
              </a:rPr>
              <a:t>-não reanimar/iniciar medidas de conforto</a:t>
            </a:r>
            <a:endParaRPr lang="pt-BR" altLang="ko-KR" sz="2400" b="1" smtClean="0">
              <a:latin typeface="Times New Roman" pitchFamily="18" charset="0"/>
              <a:ea typeface="Gulim" pitchFamily="34" charset="-127"/>
            </a:endParaRPr>
          </a:p>
          <a:p>
            <a:pPr>
              <a:lnSpc>
                <a:spcPct val="80000"/>
              </a:lnSpc>
            </a:pPr>
            <a:r>
              <a:rPr lang="pt-BR" altLang="ko-KR" sz="2400" b="1" smtClean="0">
                <a:latin typeface="Times New Roman" pitchFamily="18" charset="0"/>
                <a:ea typeface="Gulim" pitchFamily="34" charset="-127"/>
              </a:rPr>
              <a:t>-&gt;40-50bpm</a:t>
            </a:r>
            <a:r>
              <a:rPr lang="pt-BR" altLang="ko-KR" sz="2400" smtClean="0">
                <a:latin typeface="Times New Roman" pitchFamily="18" charset="0"/>
                <a:ea typeface="Gulim" pitchFamily="34" charset="-127"/>
              </a:rPr>
              <a:t>:</a:t>
            </a:r>
          </a:p>
          <a:p>
            <a:pPr>
              <a:lnSpc>
                <a:spcPct val="80000"/>
              </a:lnSpc>
            </a:pPr>
            <a:r>
              <a:rPr lang="pt-BR" altLang="ko-KR" sz="2400" smtClean="0">
                <a:latin typeface="Times New Roman" pitchFamily="18" charset="0"/>
                <a:ea typeface="Gulim" pitchFamily="34" charset="-127"/>
              </a:rPr>
              <a:t>-ventilação com máscara/intubação</a:t>
            </a:r>
          </a:p>
          <a:p>
            <a:pPr>
              <a:lnSpc>
                <a:spcPct val="80000"/>
              </a:lnSpc>
            </a:pPr>
            <a:r>
              <a:rPr lang="pt-BR" altLang="ko-KR" sz="2400" smtClean="0">
                <a:latin typeface="Times New Roman" pitchFamily="18" charset="0"/>
                <a:ea typeface="Gulim" pitchFamily="34" charset="-127"/>
              </a:rPr>
              <a:t>-</a:t>
            </a:r>
            <a:r>
              <a:rPr lang="pt-BR" altLang="ko-KR" sz="2400" b="1" smtClean="0">
                <a:latin typeface="Times New Roman" pitchFamily="18" charset="0"/>
                <a:ea typeface="Gulim" pitchFamily="34" charset="-127"/>
              </a:rPr>
              <a:t>FC &lt;100</a:t>
            </a:r>
            <a:r>
              <a:rPr lang="pt-BR" altLang="ko-KR" sz="2400" smtClean="0">
                <a:latin typeface="Times New Roman" pitchFamily="18" charset="0"/>
                <a:ea typeface="Gulim" pitchFamily="34" charset="-127"/>
              </a:rPr>
              <a:t>: resposta ruim:descontinue intervenções; Conforto</a:t>
            </a:r>
          </a:p>
          <a:p>
            <a:pPr>
              <a:lnSpc>
                <a:spcPct val="80000"/>
              </a:lnSpc>
            </a:pPr>
            <a:r>
              <a:rPr lang="pt-BR" altLang="ko-KR" sz="2400" smtClean="0">
                <a:latin typeface="Times New Roman" pitchFamily="18" charset="0"/>
                <a:ea typeface="Gulim" pitchFamily="34" charset="-127"/>
              </a:rPr>
              <a:t>-</a:t>
            </a:r>
            <a:r>
              <a:rPr lang="pt-BR" altLang="ko-KR" sz="2400" b="1" i="1" smtClean="0">
                <a:latin typeface="Times New Roman" pitchFamily="18" charset="0"/>
                <a:ea typeface="Gulim" pitchFamily="34" charset="-127"/>
              </a:rPr>
              <a:t>Boa resposta</a:t>
            </a:r>
            <a:r>
              <a:rPr lang="pt-BR" altLang="ko-KR" sz="2400" smtClean="0">
                <a:latin typeface="Times New Roman" pitchFamily="18" charset="0"/>
                <a:ea typeface="Gulim" pitchFamily="34" charset="-127"/>
              </a:rPr>
              <a:t>: surfactante/gases/hidratação venosa e UTI Neonatal</a:t>
            </a:r>
          </a:p>
          <a:p>
            <a:pPr>
              <a:lnSpc>
                <a:spcPct val="80000"/>
              </a:lnSpc>
            </a:pPr>
            <a:r>
              <a:rPr lang="pt-BR" altLang="ko-KR" sz="2400" smtClean="0">
                <a:latin typeface="Times New Roman" pitchFamily="18" charset="0"/>
                <a:ea typeface="Gulim" pitchFamily="34" charset="-127"/>
              </a:rPr>
              <a:t>-</a:t>
            </a:r>
            <a:r>
              <a:rPr lang="pt-BR" altLang="ko-KR" sz="2400" b="1" i="1" smtClean="0">
                <a:latin typeface="Times New Roman" pitchFamily="18" charset="0"/>
                <a:ea typeface="Gulim" pitchFamily="34" charset="-127"/>
              </a:rPr>
              <a:t>Resposta ruim</a:t>
            </a:r>
            <a:r>
              <a:rPr lang="pt-BR" altLang="ko-KR" sz="2400" smtClean="0">
                <a:latin typeface="Times New Roman" pitchFamily="18" charset="0"/>
                <a:ea typeface="Gulim" pitchFamily="34" charset="-127"/>
              </a:rPr>
              <a:t>: descontinue reanimação/Conforto</a:t>
            </a:r>
            <a:endParaRPr lang="pt-BR" altLang="ko-KR" sz="2400" b="1" smtClean="0">
              <a:latin typeface="Times New Roman" pitchFamily="18" charset="0"/>
              <a:ea typeface="Gulim" pitchFamily="34" charset="-127"/>
            </a:endParaRPr>
          </a:p>
          <a:p>
            <a:pPr>
              <a:lnSpc>
                <a:spcPct val="80000"/>
              </a:lnSpc>
              <a:buFont typeface="Wingdings 3" pitchFamily="18" charset="2"/>
              <a:buNone/>
            </a:pPr>
            <a:r>
              <a:rPr lang="pt-BR" altLang="ko-KR" sz="1600" b="1" smtClean="0">
                <a:latin typeface="Times New Roman" pitchFamily="18" charset="0"/>
                <a:ea typeface="Gulim" pitchFamily="34" charset="-127"/>
              </a:rPr>
              <a:t>                                                             </a:t>
            </a:r>
            <a:r>
              <a:rPr lang="pt-BR" altLang="ko-KR" sz="2400" b="1" smtClean="0">
                <a:solidFill>
                  <a:srgbClr val="0000FF"/>
                </a:solidFill>
                <a:latin typeface="Times New Roman" pitchFamily="18" charset="0"/>
                <a:ea typeface="Gulim" pitchFamily="34" charset="-127"/>
              </a:rPr>
              <a:t>NA UTI NEONATAL</a:t>
            </a:r>
            <a:endParaRPr lang="pt-BR" altLang="ko-KR" sz="2400" smtClean="0">
              <a:solidFill>
                <a:srgbClr val="0000FF"/>
              </a:solidFill>
              <a:latin typeface="Times New Roman" pitchFamily="18" charset="0"/>
              <a:ea typeface="Gulim" pitchFamily="34" charset="-127"/>
            </a:endParaRPr>
          </a:p>
          <a:p>
            <a:pPr>
              <a:lnSpc>
                <a:spcPct val="80000"/>
              </a:lnSpc>
            </a:pPr>
            <a:r>
              <a:rPr lang="pt-BR" altLang="ko-KR" sz="1600" smtClean="0">
                <a:latin typeface="Times New Roman" pitchFamily="18" charset="0"/>
                <a:ea typeface="Gulim" pitchFamily="34" charset="-127"/>
              </a:rPr>
              <a:t>-</a:t>
            </a:r>
            <a:r>
              <a:rPr lang="pt-BR" altLang="ko-KR" sz="2400" b="1" smtClean="0">
                <a:latin typeface="Times New Roman" pitchFamily="18" charset="0"/>
                <a:ea typeface="Gulim" pitchFamily="34" charset="-127"/>
              </a:rPr>
              <a:t>avaliação contínua</a:t>
            </a:r>
          </a:p>
          <a:p>
            <a:pPr>
              <a:lnSpc>
                <a:spcPct val="80000"/>
              </a:lnSpc>
            </a:pPr>
            <a:r>
              <a:rPr lang="pt-BR" altLang="ko-KR" sz="2400" b="1" smtClean="0">
                <a:latin typeface="Times New Roman" pitchFamily="18" charset="0"/>
                <a:ea typeface="Gulim" pitchFamily="34" charset="-127"/>
              </a:rPr>
              <a:t>-envolvimento dos pais</a:t>
            </a:r>
          </a:p>
          <a:p>
            <a:pPr>
              <a:lnSpc>
                <a:spcPct val="80000"/>
              </a:lnSpc>
            </a:pPr>
            <a:r>
              <a:rPr lang="pt-BR" altLang="ko-KR" sz="2400" b="1" smtClean="0">
                <a:latin typeface="Times New Roman" pitchFamily="18" charset="0"/>
                <a:ea typeface="Gulim" pitchFamily="34" charset="-127"/>
              </a:rPr>
              <a:t>-estado clínico ruim</a:t>
            </a:r>
            <a:r>
              <a:rPr lang="pt-BR" altLang="ko-KR" sz="2400" smtClean="0">
                <a:latin typeface="Times New Roman" pitchFamily="18" charset="0"/>
                <a:ea typeface="Gulim" pitchFamily="34" charset="-127"/>
              </a:rPr>
              <a:t>: descontinuar a intervenção/ Conforto</a:t>
            </a:r>
            <a:endParaRPr lang="pt-BR" altLang="ko-KR" sz="2400" b="1" smtClean="0">
              <a:latin typeface="Times New Roman" pitchFamily="18" charset="0"/>
              <a:ea typeface="Gulim" pitchFamily="34" charset="-127"/>
            </a:endParaRPr>
          </a:p>
          <a:p>
            <a:pPr>
              <a:lnSpc>
                <a:spcPct val="80000"/>
              </a:lnSpc>
              <a:buFont typeface="Wingdings 3" pitchFamily="18" charset="2"/>
              <a:buNone/>
            </a:pPr>
            <a:r>
              <a:rPr lang="pt-BR" altLang="ko-KR" sz="2400" smtClean="0">
                <a:latin typeface="Times New Roman" pitchFamily="18" charset="0"/>
                <a:ea typeface="Gulim" pitchFamily="34" charset="-127"/>
              </a:rPr>
              <a:t/>
            </a:r>
            <a:br>
              <a:rPr lang="pt-BR" altLang="ko-KR" sz="2400" smtClean="0">
                <a:latin typeface="Times New Roman" pitchFamily="18" charset="0"/>
                <a:ea typeface="Gulim" pitchFamily="34" charset="-127"/>
              </a:rPr>
            </a:br>
            <a:endParaRPr lang="pt-BR" sz="2400" smtClean="0">
              <a:latin typeface="Times New Roman" pitchFamily="18" charset="0"/>
            </a:endParaRPr>
          </a:p>
        </p:txBody>
      </p:sp>
      <p:sp>
        <p:nvSpPr>
          <p:cNvPr id="86022" name="AutoShape 6"/>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a:xfrm>
            <a:off x="581025" y="981075"/>
            <a:ext cx="10609263" cy="5038725"/>
          </a:xfrm>
          <a:solidFill>
            <a:schemeClr val="bg1"/>
          </a:solidFill>
        </p:spPr>
        <p:txBody>
          <a:bodyPr/>
          <a:lstStyle/>
          <a:p>
            <a:pPr>
              <a:lnSpc>
                <a:spcPct val="90000"/>
              </a:lnSpc>
              <a:buFont typeface="Wingdings 3" pitchFamily="18" charset="2"/>
              <a:buNone/>
            </a:pPr>
            <a:r>
              <a:rPr lang="pt-BR" altLang="ko-KR" sz="1600" b="1" smtClean="0">
                <a:latin typeface="Times New Roman" pitchFamily="18" charset="0"/>
                <a:ea typeface="Gulim" pitchFamily="34" charset="-127"/>
              </a:rPr>
              <a:t>                                        </a:t>
            </a:r>
            <a:r>
              <a:rPr lang="pt-BR" altLang="ko-KR" sz="1600" b="1" smtClean="0">
                <a:solidFill>
                  <a:srgbClr val="0000FF"/>
                </a:solidFill>
                <a:latin typeface="Times New Roman" pitchFamily="18" charset="0"/>
                <a:ea typeface="Gulim" pitchFamily="34" charset="-127"/>
              </a:rPr>
              <a:t>DESEJO DOS PAIS</a:t>
            </a:r>
            <a:endParaRPr lang="pt-BR" altLang="ko-KR" sz="1600" smtClean="0">
              <a:solidFill>
                <a:srgbClr val="0000FF"/>
              </a:solidFill>
              <a:latin typeface="Times New Roman" pitchFamily="18" charset="0"/>
              <a:ea typeface="Gulim" pitchFamily="34" charset="-127"/>
            </a:endParaRPr>
          </a:p>
          <a:p>
            <a:pPr>
              <a:lnSpc>
                <a:spcPct val="90000"/>
              </a:lnSpc>
              <a:buFont typeface="Wingdings 3" pitchFamily="18" charset="2"/>
              <a:buNone/>
            </a:pPr>
            <a:r>
              <a:rPr lang="pt-BR" altLang="ko-KR" sz="1600" smtClean="0">
                <a:latin typeface="Times New Roman" pitchFamily="18" charset="0"/>
                <a:ea typeface="Gulim" pitchFamily="34" charset="-127"/>
              </a:rPr>
              <a:t>                                Devido à incerteza do resultado, considerar o desejo dos pais se estes de fato representam os interesses do  bebê.</a:t>
            </a:r>
          </a:p>
          <a:p>
            <a:pPr>
              <a:lnSpc>
                <a:spcPct val="90000"/>
              </a:lnSpc>
              <a:buFont typeface="Wingdings 3" pitchFamily="18" charset="2"/>
              <a:buNone/>
            </a:pPr>
            <a:r>
              <a:rPr lang="pt-BR" altLang="ko-KR" sz="1600" smtClean="0">
                <a:latin typeface="Times New Roman" pitchFamily="18" charset="0"/>
                <a:ea typeface="Gulim" pitchFamily="34" charset="-127"/>
              </a:rPr>
              <a:t>                                 Oferecer apoio, suporte (estamos aqui para cuidar e fazer o melhor para o seu bebê). Os pais precisam de conselhos e em 79% estarão de acordo com o que o médico aconselhar. Se os pais pedirem para não reanimar os médicos deveriam atender.</a:t>
            </a:r>
          </a:p>
          <a:p>
            <a:pPr>
              <a:lnSpc>
                <a:spcPct val="90000"/>
              </a:lnSpc>
              <a:buFont typeface="Wingdings 3" pitchFamily="18" charset="2"/>
              <a:buNone/>
            </a:pPr>
            <a:r>
              <a:rPr lang="pt-BR" altLang="ko-KR" sz="1600" smtClean="0">
                <a:latin typeface="Times New Roman" pitchFamily="18" charset="0"/>
                <a:ea typeface="Gulim" pitchFamily="34" charset="-127"/>
              </a:rPr>
              <a:t>                         </a:t>
            </a:r>
            <a:r>
              <a:rPr lang="pt-BR" altLang="ko-KR" sz="1600" b="1" smtClean="0">
                <a:solidFill>
                  <a:srgbClr val="0000FF"/>
                </a:solidFill>
                <a:latin typeface="Times New Roman" pitchFamily="18" charset="0"/>
                <a:ea typeface="Gulim" pitchFamily="34" charset="-127"/>
              </a:rPr>
              <a:t>INCERTEZA NA IDADE GESTACIONAL/CONFLITO COM OS PAIS</a:t>
            </a:r>
            <a:endParaRPr lang="pt-BR" altLang="ko-KR" sz="1600" smtClean="0">
              <a:solidFill>
                <a:srgbClr val="0000FF"/>
              </a:solidFill>
              <a:latin typeface="Times New Roman" pitchFamily="18" charset="0"/>
              <a:ea typeface="Gulim" pitchFamily="34" charset="-127"/>
            </a:endParaRPr>
          </a:p>
          <a:p>
            <a:pPr>
              <a:lnSpc>
                <a:spcPct val="90000"/>
              </a:lnSpc>
              <a:buFont typeface="Wingdings 3" pitchFamily="18" charset="2"/>
              <a:buNone/>
            </a:pPr>
            <a:r>
              <a:rPr lang="pt-BR" altLang="ko-KR" sz="1600" smtClean="0">
                <a:latin typeface="Times New Roman" pitchFamily="18" charset="0"/>
                <a:ea typeface="Gulim" pitchFamily="34" charset="-127"/>
              </a:rPr>
              <a:t>                               Havendo incerteza sobre a idade gestacional do recém-nascido e /ou há um conflito não resolvido entre os médicos e pais, a provisão de cuidados clínicos devem continuar; a condição da criança será reavaliada durante as etapas subseqüentes do manuseio.</a:t>
            </a:r>
          </a:p>
          <a:p>
            <a:pPr>
              <a:lnSpc>
                <a:spcPct val="90000"/>
              </a:lnSpc>
              <a:buFont typeface="Wingdings 3" pitchFamily="18" charset="2"/>
              <a:buNone/>
            </a:pPr>
            <a:r>
              <a:rPr lang="pt-BR" altLang="ko-KR" sz="1600" smtClean="0">
                <a:latin typeface="Times New Roman" pitchFamily="18" charset="0"/>
                <a:ea typeface="Gulim" pitchFamily="34" charset="-127"/>
              </a:rPr>
              <a:t>                        </a:t>
            </a:r>
            <a:r>
              <a:rPr lang="pt-BR" altLang="ko-KR" sz="1600" b="1" smtClean="0">
                <a:solidFill>
                  <a:srgbClr val="0000FF"/>
                </a:solidFill>
                <a:latin typeface="Times New Roman" pitchFamily="18" charset="0"/>
                <a:ea typeface="Gulim" pitchFamily="34" charset="-127"/>
              </a:rPr>
              <a:t>INTERRUPÇÃO DOS CUIDADOS</a:t>
            </a:r>
            <a:endParaRPr lang="pt-BR" altLang="ko-KR" sz="1600" smtClean="0">
              <a:solidFill>
                <a:srgbClr val="0000FF"/>
              </a:solidFill>
              <a:latin typeface="Times New Roman" pitchFamily="18" charset="0"/>
              <a:ea typeface="Gulim" pitchFamily="34" charset="-127"/>
            </a:endParaRPr>
          </a:p>
          <a:p>
            <a:pPr>
              <a:lnSpc>
                <a:spcPct val="90000"/>
              </a:lnSpc>
              <a:buFont typeface="Wingdings 3" pitchFamily="18" charset="2"/>
              <a:buNone/>
            </a:pPr>
            <a:r>
              <a:rPr lang="pt-BR" altLang="ko-KR" sz="1600" smtClean="0">
                <a:latin typeface="Times New Roman" pitchFamily="18" charset="0"/>
                <a:ea typeface="Gulim" pitchFamily="34" charset="-127"/>
              </a:rPr>
              <a:t>                             A interrupção dos cuidados é uma condição prevista (pode ser suspenso se o tratamento for considerado inefetivo ou fútil), sendo tão ético não iniciá-los como descontinuar em algum momento. Deve ser evitar o re-início dos cuidados, uma vez interrompidos.</a:t>
            </a:r>
            <a:endParaRPr lang="pt-BR" altLang="ko-KR" sz="1600" b="1" smtClean="0">
              <a:latin typeface="Times New Roman" pitchFamily="18" charset="0"/>
              <a:ea typeface="Gulim" pitchFamily="34" charset="-127"/>
            </a:endParaRPr>
          </a:p>
          <a:p>
            <a:pPr>
              <a:lnSpc>
                <a:spcPct val="90000"/>
              </a:lnSpc>
              <a:buFont typeface="Wingdings 3" pitchFamily="18" charset="2"/>
              <a:buNone/>
            </a:pPr>
            <a:r>
              <a:rPr lang="pt-BR" altLang="ko-KR" sz="1600" b="1" smtClean="0">
                <a:latin typeface="Times New Roman" pitchFamily="18" charset="0"/>
                <a:ea typeface="Gulim" pitchFamily="34" charset="-127"/>
              </a:rPr>
              <a:t>                      </a:t>
            </a:r>
            <a:r>
              <a:rPr lang="pt-BR" altLang="ko-KR" sz="1600" b="1" smtClean="0">
                <a:solidFill>
                  <a:srgbClr val="0000FF"/>
                </a:solidFill>
                <a:latin typeface="Times New Roman" pitchFamily="18" charset="0"/>
                <a:ea typeface="Gulim" pitchFamily="34" charset="-127"/>
              </a:rPr>
              <a:t>MEDIDAS DE CONFORTO</a:t>
            </a:r>
            <a:endParaRPr lang="pt-BR" altLang="ko-KR" sz="1600" smtClean="0">
              <a:solidFill>
                <a:srgbClr val="0000FF"/>
              </a:solidFill>
              <a:latin typeface="Times New Roman" pitchFamily="18" charset="0"/>
              <a:ea typeface="Gulim" pitchFamily="34" charset="-127"/>
            </a:endParaRPr>
          </a:p>
          <a:p>
            <a:pPr>
              <a:lnSpc>
                <a:spcPct val="90000"/>
              </a:lnSpc>
              <a:buFont typeface="Wingdings 3" pitchFamily="18" charset="2"/>
              <a:buNone/>
            </a:pPr>
            <a:r>
              <a:rPr lang="pt-BR" altLang="ko-KR" sz="1600" smtClean="0">
                <a:latin typeface="Times New Roman" pitchFamily="18" charset="0"/>
                <a:ea typeface="Gulim" pitchFamily="34" charset="-127"/>
              </a:rPr>
              <a:t>                         No lugar de paciente terminal, doente sem possibilidade de cura, mas nunca sem possibilidade de cuidados. </a:t>
            </a:r>
            <a:r>
              <a:rPr lang="pt-BR" altLang="ko-KR" sz="1600" b="1" smtClean="0">
                <a:latin typeface="Times New Roman" pitchFamily="18" charset="0"/>
                <a:ea typeface="Gulim" pitchFamily="34" charset="-127"/>
              </a:rPr>
              <a:t>  </a:t>
            </a:r>
          </a:p>
          <a:p>
            <a:pPr>
              <a:lnSpc>
                <a:spcPct val="90000"/>
              </a:lnSpc>
            </a:pPr>
            <a:r>
              <a:rPr lang="pt-BR" altLang="ko-KR" sz="1600" b="1" smtClean="0">
                <a:latin typeface="Times New Roman" pitchFamily="18" charset="0"/>
                <a:ea typeface="Gulim" pitchFamily="34" charset="-127"/>
              </a:rPr>
              <a:t>alimentação, </a:t>
            </a:r>
          </a:p>
          <a:p>
            <a:pPr>
              <a:lnSpc>
                <a:spcPct val="90000"/>
              </a:lnSpc>
            </a:pPr>
            <a:r>
              <a:rPr lang="pt-BR" altLang="ko-KR" sz="1600" b="1" smtClean="0">
                <a:latin typeface="Times New Roman" pitchFamily="18" charset="0"/>
                <a:ea typeface="Gulim" pitchFamily="34" charset="-127"/>
              </a:rPr>
              <a:t>calor e </a:t>
            </a:r>
          </a:p>
          <a:p>
            <a:pPr>
              <a:lnSpc>
                <a:spcPct val="90000"/>
              </a:lnSpc>
            </a:pPr>
            <a:r>
              <a:rPr lang="pt-BR" altLang="ko-KR" sz="1600" b="1" smtClean="0">
                <a:latin typeface="Times New Roman" pitchFamily="18" charset="0"/>
                <a:ea typeface="Gulim" pitchFamily="34" charset="-127"/>
              </a:rPr>
              <a:t>medicamentos para a dor</a:t>
            </a:r>
            <a:endParaRPr lang="pt-BR" sz="1600" b="1" smtClean="0">
              <a:latin typeface="Times New Roman" pitchFamily="18" charset="0"/>
            </a:endParaRPr>
          </a:p>
        </p:txBody>
      </p:sp>
      <p:sp>
        <p:nvSpPr>
          <p:cNvPr id="87044" name="AutoShape 4"/>
          <p:cNvSpPr>
            <a:spLocks noChangeArrowheads="1"/>
          </p:cNvSpPr>
          <p:nvPr/>
        </p:nvSpPr>
        <p:spPr bwMode="auto">
          <a:xfrm>
            <a:off x="11672888" y="6246813"/>
            <a:ext cx="282575" cy="484187"/>
          </a:xfrm>
          <a:prstGeom prst="curvedRightArrow">
            <a:avLst>
              <a:gd name="adj1" fmla="val 34270"/>
              <a:gd name="adj2" fmla="val 68539"/>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p:txBody>
          <a:bodyPr/>
          <a:lstStyle/>
          <a:p>
            <a:r>
              <a:rPr lang="pt-BR" sz="3200" smtClean="0">
                <a:solidFill>
                  <a:srgbClr val="FFFF00"/>
                </a:solidFill>
              </a:rPr>
              <a:t>Então, PARA OS RN NA ZONA CINZENTA...</a:t>
            </a:r>
          </a:p>
        </p:txBody>
      </p:sp>
      <p:sp>
        <p:nvSpPr>
          <p:cNvPr id="88067" name="Rectangle 3"/>
          <p:cNvSpPr>
            <a:spLocks noGrp="1" noChangeArrowheads="1"/>
          </p:cNvSpPr>
          <p:nvPr>
            <p:ph type="body" idx="4294967295"/>
          </p:nvPr>
        </p:nvSpPr>
        <p:spPr>
          <a:xfrm>
            <a:off x="0" y="1600200"/>
            <a:ext cx="12192000" cy="4525963"/>
          </a:xfrm>
          <a:solidFill>
            <a:schemeClr val="bg1"/>
          </a:solidFill>
        </p:spPr>
        <p:txBody>
          <a:bodyPr/>
          <a:lstStyle/>
          <a:p>
            <a:pPr marL="469900" indent="-469900" algn="ctr" defTabSz="914400">
              <a:lnSpc>
                <a:spcPct val="90000"/>
              </a:lnSpc>
              <a:buFont typeface="Wingdings 3" pitchFamily="18" charset="2"/>
              <a:buNone/>
            </a:pPr>
            <a:r>
              <a:rPr lang="pt-BR" sz="2000" b="1" smtClean="0">
                <a:solidFill>
                  <a:schemeClr val="hlink"/>
                </a:solidFill>
              </a:rPr>
              <a:t>RN de 24semanas-24semanas 6 dias</a:t>
            </a:r>
          </a:p>
          <a:p>
            <a:pPr marL="469900" indent="-469900" defTabSz="914400">
              <a:lnSpc>
                <a:spcPct val="90000"/>
              </a:lnSpc>
              <a:buFont typeface="Wingdings 3" pitchFamily="18" charset="2"/>
              <a:buNone/>
            </a:pPr>
            <a:r>
              <a:rPr lang="pt-BR" sz="1400" smtClean="0"/>
              <a:t>                              </a:t>
            </a:r>
            <a:r>
              <a:rPr lang="pt-BR" sz="1600" b="1" smtClean="0">
                <a:solidFill>
                  <a:srgbClr val="0000FF"/>
                </a:solidFill>
              </a:rPr>
              <a:t>As decisões do tratamento:</a:t>
            </a:r>
          </a:p>
          <a:p>
            <a:pPr marL="469900" indent="-469900" defTabSz="914400">
              <a:lnSpc>
                <a:spcPct val="90000"/>
              </a:lnSpc>
              <a:buFont typeface="Wingdings 3" pitchFamily="18" charset="2"/>
              <a:buNone/>
            </a:pPr>
            <a:r>
              <a:rPr lang="pt-BR" sz="1400" smtClean="0"/>
              <a:t>CPAPnasal / Nutrição Parenteral / Antibiótico (se indicado)</a:t>
            </a:r>
          </a:p>
          <a:p>
            <a:pPr marL="469900" indent="-469900" defTabSz="914400">
              <a:lnSpc>
                <a:spcPct val="90000"/>
              </a:lnSpc>
              <a:buFont typeface="Wingdings 3" pitchFamily="18" charset="2"/>
              <a:buNone/>
            </a:pPr>
            <a:r>
              <a:rPr lang="pt-BR" sz="1400" smtClean="0"/>
              <a:t>                             Considerando...</a:t>
            </a:r>
          </a:p>
          <a:p>
            <a:pPr marL="469900" indent="-469900" defTabSz="914400">
              <a:lnSpc>
                <a:spcPct val="90000"/>
              </a:lnSpc>
              <a:buFont typeface="Wingdings 3" pitchFamily="18" charset="2"/>
              <a:buNone/>
            </a:pPr>
            <a:r>
              <a:rPr lang="pt-BR" sz="1400" smtClean="0"/>
              <a:t>                            </a:t>
            </a:r>
            <a:r>
              <a:rPr lang="pt-BR" sz="1400" smtClean="0">
                <a:solidFill>
                  <a:srgbClr val="0000FF"/>
                </a:solidFill>
              </a:rPr>
              <a:t>Sexo ao nascer</a:t>
            </a:r>
          </a:p>
          <a:p>
            <a:pPr marL="469900" indent="-469900" defTabSz="914400">
              <a:lnSpc>
                <a:spcPct val="90000"/>
              </a:lnSpc>
              <a:buFont typeface="Wingdings 3" pitchFamily="18" charset="2"/>
              <a:buNone/>
            </a:pPr>
            <a:r>
              <a:rPr lang="pt-BR" sz="1400" smtClean="0">
                <a:solidFill>
                  <a:srgbClr val="0000FF"/>
                </a:solidFill>
              </a:rPr>
              <a:t>                            Nascimento único</a:t>
            </a:r>
          </a:p>
          <a:p>
            <a:pPr marL="469900" indent="-469900" defTabSz="914400">
              <a:lnSpc>
                <a:spcPct val="90000"/>
              </a:lnSpc>
              <a:buFont typeface="Wingdings 3" pitchFamily="18" charset="2"/>
              <a:buNone/>
            </a:pPr>
            <a:r>
              <a:rPr lang="pt-BR" sz="1400" smtClean="0">
                <a:solidFill>
                  <a:srgbClr val="0000FF"/>
                </a:solidFill>
              </a:rPr>
              <a:t>                            Peso ao nascer</a:t>
            </a:r>
          </a:p>
          <a:p>
            <a:pPr marL="469900" indent="-469900" defTabSz="914400">
              <a:lnSpc>
                <a:spcPct val="90000"/>
              </a:lnSpc>
              <a:buFont typeface="Wingdings 3" pitchFamily="18" charset="2"/>
              <a:buNone/>
            </a:pPr>
            <a:r>
              <a:rPr lang="pt-BR" sz="1400" smtClean="0">
                <a:solidFill>
                  <a:srgbClr val="0000FF"/>
                </a:solidFill>
              </a:rPr>
              <a:t>                            Condições ao nascer</a:t>
            </a:r>
          </a:p>
          <a:p>
            <a:pPr marL="469900" indent="-469900" defTabSz="914400">
              <a:lnSpc>
                <a:spcPct val="90000"/>
              </a:lnSpc>
              <a:buFont typeface="Wingdings 3" pitchFamily="18" charset="2"/>
              <a:buNone/>
            </a:pPr>
            <a:r>
              <a:rPr lang="pt-BR" sz="1400" smtClean="0">
                <a:solidFill>
                  <a:srgbClr val="0000FF"/>
                </a:solidFill>
              </a:rPr>
              <a:t>                            Uso de esteróide pré-natal</a:t>
            </a:r>
          </a:p>
          <a:p>
            <a:pPr marL="469900" indent="-469900" defTabSz="914400">
              <a:lnSpc>
                <a:spcPct val="90000"/>
              </a:lnSpc>
              <a:buFont typeface="Wingdings 3" pitchFamily="18" charset="2"/>
              <a:buNone/>
            </a:pPr>
            <a:r>
              <a:rPr lang="pt-BR" sz="1400" smtClean="0">
                <a:solidFill>
                  <a:srgbClr val="0000FF"/>
                </a:solidFill>
              </a:rPr>
              <a:t>                            Cesariana</a:t>
            </a:r>
          </a:p>
          <a:p>
            <a:pPr marL="469900" indent="-469900" defTabSz="914400">
              <a:lnSpc>
                <a:spcPct val="90000"/>
              </a:lnSpc>
              <a:buFont typeface="Wingdings 3" pitchFamily="18" charset="2"/>
              <a:buNone/>
            </a:pPr>
            <a:r>
              <a:rPr lang="pt-BR" sz="1400" smtClean="0">
                <a:solidFill>
                  <a:srgbClr val="0000FF"/>
                </a:solidFill>
              </a:rPr>
              <a:t>                            Desejo dos pais</a:t>
            </a:r>
          </a:p>
        </p:txBody>
      </p:sp>
      <p:sp>
        <p:nvSpPr>
          <p:cNvPr id="88068" name="AutoShape 5"/>
          <p:cNvSpPr>
            <a:spLocks noChangeArrowheads="1"/>
          </p:cNvSpPr>
          <p:nvPr/>
        </p:nvSpPr>
        <p:spPr bwMode="auto">
          <a:xfrm>
            <a:off x="347663" y="2689225"/>
            <a:ext cx="960437" cy="2232025"/>
          </a:xfrm>
          <a:prstGeom prst="curvedRightArrow">
            <a:avLst>
              <a:gd name="adj1" fmla="val 46479"/>
              <a:gd name="adj2" fmla="val 92959"/>
              <a:gd name="adj3" fmla="val 33333"/>
            </a:avLst>
          </a:prstGeom>
          <a:solidFill>
            <a:schemeClr val="accent1"/>
          </a:solidFill>
          <a:ln w="38100">
            <a:solidFill>
              <a:srgbClr val="0000FF"/>
            </a:solidFill>
            <a:miter lim="800000"/>
            <a:headEnd/>
            <a:tailEnd/>
          </a:ln>
        </p:spPr>
        <p:txBody>
          <a:bodyPr wrap="none" anchor="ctr"/>
          <a:lstStyle/>
          <a:p>
            <a:pPr defTabSz="914400"/>
            <a:endParaRPr lang="pt-BR">
              <a:ea typeface="MS PGothic" pitchFamily="34" charset="-128"/>
            </a:endParaRPr>
          </a:p>
        </p:txBody>
      </p:sp>
      <p:sp>
        <p:nvSpPr>
          <p:cNvPr id="88069" name="Oval 6"/>
          <p:cNvSpPr>
            <a:spLocks noChangeArrowheads="1"/>
          </p:cNvSpPr>
          <p:nvPr/>
        </p:nvSpPr>
        <p:spPr bwMode="auto">
          <a:xfrm>
            <a:off x="623888" y="5676900"/>
            <a:ext cx="10560050" cy="914400"/>
          </a:xfrm>
          <a:prstGeom prst="ellipse">
            <a:avLst/>
          </a:prstGeom>
          <a:solidFill>
            <a:schemeClr val="accent1"/>
          </a:solidFill>
          <a:ln w="9525">
            <a:solidFill>
              <a:schemeClr val="tx1"/>
            </a:solidFill>
            <a:round/>
            <a:headEnd/>
            <a:tailEnd/>
          </a:ln>
        </p:spPr>
        <p:txBody>
          <a:bodyPr wrap="none" anchor="ctr"/>
          <a:lstStyle/>
          <a:p>
            <a:pPr algn="ctr" defTabSz="914400"/>
            <a:r>
              <a:rPr lang="pt-BR">
                <a:solidFill>
                  <a:srgbClr val="FFFF00"/>
                </a:solidFill>
                <a:ea typeface="MS PGothic" pitchFamily="34" charset="-128"/>
              </a:rPr>
              <a:t>Após discussão com  a Equipe Neonatal            ventilação mecânica</a:t>
            </a:r>
          </a:p>
          <a:p>
            <a:pPr algn="ctr" defTabSz="914400"/>
            <a:r>
              <a:rPr lang="pt-BR">
                <a:solidFill>
                  <a:srgbClr val="FFFF00"/>
                </a:solidFill>
                <a:ea typeface="MS PGothic" pitchFamily="34" charset="-128"/>
              </a:rPr>
              <a:t>Principalmente os na periviabilidade</a:t>
            </a:r>
            <a:r>
              <a:rPr lang="pt-BR">
                <a:ea typeface="MS PGothic" pitchFamily="34" charset="-128"/>
              </a:rPr>
              <a:t> </a:t>
            </a:r>
            <a:r>
              <a:rPr lang="pt-BR">
                <a:solidFill>
                  <a:srgbClr val="FFFF00"/>
                </a:solidFill>
                <a:ea typeface="MS PGothic" pitchFamily="34" charset="-128"/>
              </a:rPr>
              <a:t>(ao redor da viabilidade)</a:t>
            </a:r>
          </a:p>
        </p:txBody>
      </p:sp>
      <p:sp>
        <p:nvSpPr>
          <p:cNvPr id="88070" name="AutoShape 7"/>
          <p:cNvSpPr>
            <a:spLocks noChangeArrowheads="1"/>
          </p:cNvSpPr>
          <p:nvPr/>
        </p:nvSpPr>
        <p:spPr bwMode="auto">
          <a:xfrm>
            <a:off x="6634163" y="5876925"/>
            <a:ext cx="533400" cy="269875"/>
          </a:xfrm>
          <a:custGeom>
            <a:avLst/>
            <a:gdLst>
              <a:gd name="T0" fmla="*/ 102919085 w 21600"/>
              <a:gd name="T1" fmla="*/ 0 h 21600"/>
              <a:gd name="T2" fmla="*/ 0 w 21600"/>
              <a:gd name="T3" fmla="*/ 21064542 h 21600"/>
              <a:gd name="T4" fmla="*/ 102919085 w 21600"/>
              <a:gd name="T5" fmla="*/ 42128934 h 21600"/>
              <a:gd name="T6" fmla="*/ 137225583 w 21600"/>
              <a:gd name="T7" fmla="*/ 2106454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0000FF"/>
            </a:solidFill>
            <a:miter lim="800000"/>
            <a:headEnd/>
            <a:tailEnd/>
          </a:ln>
        </p:spPr>
        <p:txBody>
          <a:bodyPr wrap="none" anchor="ctr"/>
          <a:lstStyle/>
          <a:p>
            <a:pPr defTabSz="914400"/>
            <a:endParaRPr lang="pt-BR">
              <a:ea typeface="MS PGothic" pitchFamily="34" charset="-128"/>
            </a:endParaRPr>
          </a:p>
        </p:txBody>
      </p:sp>
      <p:sp>
        <p:nvSpPr>
          <p:cNvPr id="88071" name="AutoShape 8"/>
          <p:cNvSpPr>
            <a:spLocks noChangeArrowheads="1"/>
          </p:cNvSpPr>
          <p:nvPr/>
        </p:nvSpPr>
        <p:spPr bwMode="auto">
          <a:xfrm>
            <a:off x="609600" y="4891088"/>
            <a:ext cx="647700" cy="976312"/>
          </a:xfrm>
          <a:prstGeom prst="downArrow">
            <a:avLst>
              <a:gd name="adj1" fmla="val 50000"/>
              <a:gd name="adj2" fmla="val 37684"/>
            </a:avLst>
          </a:prstGeom>
          <a:solidFill>
            <a:schemeClr val="accent1"/>
          </a:solidFill>
          <a:ln w="76200">
            <a:solidFill>
              <a:srgbClr val="FF9900"/>
            </a:solidFill>
            <a:miter lim="800000"/>
            <a:headEnd/>
            <a:tailEnd/>
          </a:ln>
        </p:spPr>
        <p:txBody>
          <a:bodyPr vert="eaVert" wrap="none" anchor="ctr"/>
          <a:lstStyle/>
          <a:p>
            <a:pPr defTabSz="914400"/>
            <a:endParaRPr lang="pt-BR">
              <a:ea typeface="MS PGothic" pitchFamily="34" charset="-128"/>
            </a:endParaRPr>
          </a:p>
        </p:txBody>
      </p:sp>
      <p:sp>
        <p:nvSpPr>
          <p:cNvPr id="88072" name="Text Box 9"/>
          <p:cNvSpPr txBox="1">
            <a:spLocks noChangeArrowheads="1"/>
          </p:cNvSpPr>
          <p:nvPr/>
        </p:nvSpPr>
        <p:spPr bwMode="auto">
          <a:xfrm>
            <a:off x="10237788" y="6453188"/>
            <a:ext cx="1890712" cy="274637"/>
          </a:xfrm>
          <a:prstGeom prst="rect">
            <a:avLst/>
          </a:prstGeom>
          <a:noFill/>
          <a:ln w="9525">
            <a:noFill/>
            <a:miter lim="800000"/>
            <a:headEnd/>
            <a:tailEnd/>
          </a:ln>
        </p:spPr>
        <p:txBody>
          <a:bodyPr wrap="none">
            <a:spAutoFit/>
          </a:bodyPr>
          <a:lstStyle/>
          <a:p>
            <a:pPr defTabSz="914400"/>
            <a:r>
              <a:rPr lang="pt-BR" sz="1200">
                <a:ea typeface="MS PGothic" pitchFamily="34" charset="-128"/>
              </a:rPr>
              <a:t>Margotto,PR,2015</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p:nvPr>
        </p:nvSpPr>
        <p:spPr>
          <a:xfrm>
            <a:off x="2643188" y="539750"/>
            <a:ext cx="8761412" cy="708025"/>
          </a:xfrm>
        </p:spPr>
        <p:txBody>
          <a:bodyPr/>
          <a:lstStyle/>
          <a:p>
            <a:r>
              <a:rPr lang="pt-BR" smtClean="0">
                <a:solidFill>
                  <a:srgbClr val="FFFF00"/>
                </a:solidFill>
              </a:rPr>
              <a:t>OBRIGADO!</a:t>
            </a:r>
          </a:p>
        </p:txBody>
      </p:sp>
      <p:pic>
        <p:nvPicPr>
          <p:cNvPr id="59398" name="Picture 2"/>
          <p:cNvPicPr>
            <a:picLocks noChangeAspect="1" noChangeArrowheads="1"/>
          </p:cNvPicPr>
          <p:nvPr/>
        </p:nvPicPr>
        <p:blipFill>
          <a:blip r:embed="rId2"/>
          <a:srcRect/>
          <a:stretch>
            <a:fillRect/>
          </a:stretch>
        </p:blipFill>
        <p:spPr bwMode="auto">
          <a:xfrm>
            <a:off x="0" y="0"/>
            <a:ext cx="2619375" cy="2260600"/>
          </a:xfrm>
          <a:prstGeom prst="rect">
            <a:avLst/>
          </a:prstGeom>
          <a:noFill/>
          <a:ln w="9525">
            <a:noFill/>
            <a:miter lim="800000"/>
            <a:headEnd/>
            <a:tailEnd/>
          </a:ln>
        </p:spPr>
      </p:pic>
      <p:sp>
        <p:nvSpPr>
          <p:cNvPr id="59400" name="Text Box 8"/>
          <p:cNvSpPr txBox="1">
            <a:spLocks noChangeArrowheads="1"/>
          </p:cNvSpPr>
          <p:nvPr/>
        </p:nvSpPr>
        <p:spPr bwMode="auto">
          <a:xfrm>
            <a:off x="1440274" y="6488668"/>
            <a:ext cx="10264348" cy="369332"/>
          </a:xfrm>
          <a:prstGeom prst="rect">
            <a:avLst/>
          </a:prstGeom>
          <a:noFill/>
          <a:ln w="9525">
            <a:noFill/>
            <a:miter lim="800000"/>
            <a:headEnd/>
            <a:tailEnd/>
          </a:ln>
          <a:effectLst/>
        </p:spPr>
        <p:txBody>
          <a:bodyPr wrap="none">
            <a:spAutoFit/>
          </a:bodyPr>
          <a:lstStyle/>
          <a:p>
            <a:pPr defTabSz="914400"/>
            <a:r>
              <a:rPr lang="pt-BR" dirty="0" smtClean="0">
                <a:solidFill>
                  <a:srgbClr val="0000FF"/>
                </a:solidFill>
              </a:rPr>
              <a:t>Drs. </a:t>
            </a:r>
            <a:r>
              <a:rPr lang="pt-BR" dirty="0">
                <a:solidFill>
                  <a:srgbClr val="0000FF"/>
                </a:solidFill>
              </a:rPr>
              <a:t>Marcos</a:t>
            </a:r>
            <a:r>
              <a:rPr lang="pt-BR">
                <a:solidFill>
                  <a:srgbClr val="0000FF"/>
                </a:solidFill>
              </a:rPr>
              <a:t>, </a:t>
            </a:r>
            <a:r>
              <a:rPr lang="pt-BR" smtClean="0">
                <a:solidFill>
                  <a:srgbClr val="0000FF"/>
                </a:solidFill>
              </a:rPr>
              <a:t>Paulo </a:t>
            </a:r>
            <a:r>
              <a:rPr lang="pt-BR" dirty="0">
                <a:solidFill>
                  <a:srgbClr val="0000FF"/>
                </a:solidFill>
              </a:rPr>
              <a:t>R. </a:t>
            </a:r>
            <a:r>
              <a:rPr lang="pt-BR" dirty="0" smtClean="0">
                <a:solidFill>
                  <a:srgbClr val="0000FF"/>
                </a:solidFill>
              </a:rPr>
              <a:t>Margotto e na frente,  </a:t>
            </a:r>
            <a:r>
              <a:rPr lang="pt-BR" dirty="0" err="1">
                <a:solidFill>
                  <a:srgbClr val="0000FF"/>
                </a:solidFill>
              </a:rPr>
              <a:t>Deyse</a:t>
            </a:r>
            <a:r>
              <a:rPr lang="pt-BR" dirty="0">
                <a:solidFill>
                  <a:srgbClr val="0000FF"/>
                </a:solidFill>
              </a:rPr>
              <a:t>, </a:t>
            </a:r>
            <a:r>
              <a:rPr lang="pt-BR" dirty="0" smtClean="0">
                <a:solidFill>
                  <a:srgbClr val="0000FF"/>
                </a:solidFill>
              </a:rPr>
              <a:t>Fernanda e atrás,Carolina</a:t>
            </a:r>
            <a:r>
              <a:rPr lang="pt-BR" dirty="0">
                <a:solidFill>
                  <a:srgbClr val="0000FF"/>
                </a:solidFill>
              </a:rPr>
              <a:t>, Patrícia e Gustavo</a:t>
            </a:r>
          </a:p>
        </p:txBody>
      </p:sp>
      <p:pic>
        <p:nvPicPr>
          <p:cNvPr id="59405" name="Picture 13"/>
          <p:cNvPicPr>
            <a:picLocks noChangeAspect="1" noChangeArrowheads="1"/>
          </p:cNvPicPr>
          <p:nvPr/>
        </p:nvPicPr>
        <p:blipFill>
          <a:blip r:embed="rId3"/>
          <a:srcRect/>
          <a:stretch>
            <a:fillRect/>
          </a:stretch>
        </p:blipFill>
        <p:spPr bwMode="auto">
          <a:xfrm>
            <a:off x="2784475" y="1428750"/>
            <a:ext cx="8180388" cy="5016500"/>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776</TotalTime>
  <Words>4506</Words>
  <Application>Microsoft Office PowerPoint</Application>
  <PresentationFormat>Personalizar</PresentationFormat>
  <Paragraphs>306</Paragraphs>
  <Slides>54</Slides>
  <Notes>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54</vt:i4>
      </vt:variant>
    </vt:vector>
  </HeadingPairs>
  <TitlesOfParts>
    <vt:vector size="65" baseType="lpstr">
      <vt:lpstr>Century Gothic</vt:lpstr>
      <vt:lpstr>Arial</vt:lpstr>
      <vt:lpstr>Wingdings 3</vt:lpstr>
      <vt:lpstr>Calibri</vt:lpstr>
      <vt:lpstr>Wingdings</vt:lpstr>
      <vt:lpstr>Lato</vt:lpstr>
      <vt:lpstr>Gulim</vt:lpstr>
      <vt:lpstr>Source Sans Pro</vt:lpstr>
      <vt:lpstr>Times New Roman</vt:lpstr>
      <vt:lpstr>MS PGothic</vt:lpstr>
      <vt:lpstr>Íon - Sala da Diretoria</vt:lpstr>
      <vt:lpstr> 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Slide 6</vt:lpstr>
      <vt:lpstr>Slide 7</vt:lpstr>
      <vt:lpstr>Cuidados perinatais no limite da viabilidade entre 22 e 26 semanas completas de gestação na Suíça</vt:lpstr>
      <vt:lpstr>Slide 9</vt:lpstr>
      <vt:lpstr>Slide 10</vt:lpstr>
      <vt:lpstr>Cuidados perinatais no limite da viabilidade entre 22 e 26 semanas completas de gestação na Suíça</vt:lpstr>
      <vt:lpstr>Slide 12</vt:lpstr>
      <vt:lpstr>Slide 13</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Slide 17</vt:lpstr>
      <vt:lpstr>Slide 18</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Slide 27</vt:lpstr>
      <vt:lpstr>Cuidados perinatais no limite da viabilidade entre 22 e 26 semanas completas de gestação na Suíça</vt:lpstr>
      <vt:lpstr>Cuidados perinatais no limite da viabilidade entre 22 e 26 semanas completas de gestação na Suíça</vt:lpstr>
      <vt:lpstr>Slide 30</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Slide 37</vt:lpstr>
      <vt:lpstr>Slide 38</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Cuidados perinatais no limite da viabilidade entre 22 e 26 semanas completas de gestação na Suíça</vt:lpstr>
      <vt:lpstr>Nota do Editor do site, Dr. Paul R. Margotto. Consultem também! Aqui e Agora! Estudando Juntos</vt:lpstr>
      <vt:lpstr>Slide 44</vt:lpstr>
      <vt:lpstr>Slide 45</vt:lpstr>
      <vt:lpstr>Slide 46</vt:lpstr>
      <vt:lpstr>Slide 47</vt:lpstr>
      <vt:lpstr>O que é ZONA CINZENTA?</vt:lpstr>
      <vt:lpstr>Significativas consultas ao obstetra e à família </vt:lpstr>
      <vt:lpstr>Slide 50</vt:lpstr>
      <vt:lpstr>Slide 51</vt:lpstr>
      <vt:lpstr>Slide 52</vt:lpstr>
      <vt:lpstr>Então, PARA OS RN NA ZONA CINZENTA...</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Gerenciamento de bebês extremamente baixo peso ao nascer na sala de parto</dc:title>
  <dc:creator>Patrícia Queiroz</dc:creator>
  <cp:lastModifiedBy>Paulo</cp:lastModifiedBy>
  <cp:revision>64</cp:revision>
  <dcterms:created xsi:type="dcterms:W3CDTF">2018-05-04T01:18:27Z</dcterms:created>
  <dcterms:modified xsi:type="dcterms:W3CDTF">2018-05-20T00:40:27Z</dcterms:modified>
</cp:coreProperties>
</file>