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notesSlides/notesSlide9.xml" ContentType="application/vnd.openxmlformats-officedocument.presentationml.notesSlide+xml"/>
  <Override PartName="/ppt/diagrams/layout3.xml" ContentType="application/vnd.openxmlformats-officedocument.drawingml.diagramLayout+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2" r:id="rId1"/>
  </p:sldMasterIdLst>
  <p:notesMasterIdLst>
    <p:notesMasterId r:id="rId93"/>
  </p:notesMasterIdLst>
  <p:handoutMasterIdLst>
    <p:handoutMasterId r:id="rId94"/>
  </p:handoutMasterIdLst>
  <p:sldIdLst>
    <p:sldId id="258" r:id="rId2"/>
    <p:sldId id="259" r:id="rId3"/>
    <p:sldId id="286" r:id="rId4"/>
    <p:sldId id="287" r:id="rId5"/>
    <p:sldId id="288" r:id="rId6"/>
    <p:sldId id="299" r:id="rId7"/>
    <p:sldId id="260" r:id="rId8"/>
    <p:sldId id="257" r:id="rId9"/>
    <p:sldId id="261" r:id="rId10"/>
    <p:sldId id="262" r:id="rId11"/>
    <p:sldId id="263" r:id="rId12"/>
    <p:sldId id="264" r:id="rId13"/>
    <p:sldId id="265" r:id="rId14"/>
    <p:sldId id="266" r:id="rId15"/>
    <p:sldId id="289" r:id="rId16"/>
    <p:sldId id="290" r:id="rId17"/>
    <p:sldId id="291" r:id="rId18"/>
    <p:sldId id="292" r:id="rId19"/>
    <p:sldId id="296" r:id="rId20"/>
    <p:sldId id="294" r:id="rId21"/>
    <p:sldId id="297" r:id="rId22"/>
    <p:sldId id="298" r:id="rId23"/>
    <p:sldId id="267" r:id="rId24"/>
    <p:sldId id="268" r:id="rId25"/>
    <p:sldId id="269" r:id="rId26"/>
    <p:sldId id="270" r:id="rId27"/>
    <p:sldId id="271" r:id="rId28"/>
    <p:sldId id="272" r:id="rId29"/>
    <p:sldId id="273" r:id="rId30"/>
    <p:sldId id="274" r:id="rId31"/>
    <p:sldId id="275" r:id="rId32"/>
    <p:sldId id="276" r:id="rId33"/>
    <p:sldId id="280" r:id="rId34"/>
    <p:sldId id="340" r:id="rId35"/>
    <p:sldId id="341" r:id="rId36"/>
    <p:sldId id="342" r:id="rId37"/>
    <p:sldId id="367" r:id="rId38"/>
    <p:sldId id="368" r:id="rId39"/>
    <p:sldId id="369" r:id="rId40"/>
    <p:sldId id="375" r:id="rId41"/>
    <p:sldId id="300" r:id="rId42"/>
    <p:sldId id="370" r:id="rId43"/>
    <p:sldId id="371" r:id="rId44"/>
    <p:sldId id="372" r:id="rId45"/>
    <p:sldId id="373" r:id="rId46"/>
    <p:sldId id="377" r:id="rId47"/>
    <p:sldId id="374" r:id="rId48"/>
    <p:sldId id="301" r:id="rId49"/>
    <p:sldId id="303" r:id="rId50"/>
    <p:sldId id="304" r:id="rId51"/>
    <p:sldId id="305" r:id="rId52"/>
    <p:sldId id="306" r:id="rId53"/>
    <p:sldId id="307" r:id="rId54"/>
    <p:sldId id="308" r:id="rId55"/>
    <p:sldId id="314" r:id="rId56"/>
    <p:sldId id="309" r:id="rId57"/>
    <p:sldId id="312" r:id="rId58"/>
    <p:sldId id="315" r:id="rId59"/>
    <p:sldId id="316" r:id="rId60"/>
    <p:sldId id="317" r:id="rId61"/>
    <p:sldId id="318" r:id="rId62"/>
    <p:sldId id="319" r:id="rId63"/>
    <p:sldId id="379" r:id="rId64"/>
    <p:sldId id="349" r:id="rId65"/>
    <p:sldId id="360" r:id="rId66"/>
    <p:sldId id="378" r:id="rId67"/>
    <p:sldId id="364" r:id="rId68"/>
    <p:sldId id="366" r:id="rId69"/>
    <p:sldId id="310" r:id="rId70"/>
    <p:sldId id="323" r:id="rId71"/>
    <p:sldId id="324" r:id="rId72"/>
    <p:sldId id="346" r:id="rId73"/>
    <p:sldId id="325" r:id="rId74"/>
    <p:sldId id="365" r:id="rId75"/>
    <p:sldId id="336" r:id="rId76"/>
    <p:sldId id="347" r:id="rId77"/>
    <p:sldId id="348" r:id="rId78"/>
    <p:sldId id="327" r:id="rId79"/>
    <p:sldId id="329" r:id="rId80"/>
    <p:sldId id="328" r:id="rId81"/>
    <p:sldId id="320" r:id="rId82"/>
    <p:sldId id="321" r:id="rId83"/>
    <p:sldId id="350" r:id="rId84"/>
    <p:sldId id="351" r:id="rId85"/>
    <p:sldId id="353" r:id="rId86"/>
    <p:sldId id="354" r:id="rId87"/>
    <p:sldId id="355" r:id="rId88"/>
    <p:sldId id="356" r:id="rId89"/>
    <p:sldId id="357" r:id="rId90"/>
    <p:sldId id="376" r:id="rId91"/>
    <p:sldId id="380" r:id="rId92"/>
  </p:sldIdLst>
  <p:sldSz cx="12188825" cy="6858000"/>
  <p:notesSz cx="6858000" cy="9144000"/>
  <p:defaultTextStyle>
    <a:defPPr>
      <a:defRPr lang="pt-BR"/>
    </a:defPPr>
    <a:lvl1pPr algn="l" defTabSz="1217613" rtl="0" fontAlgn="base">
      <a:spcBef>
        <a:spcPct val="0"/>
      </a:spcBef>
      <a:spcAft>
        <a:spcPct val="0"/>
      </a:spcAft>
      <a:defRPr sz="2400" kern="1200">
        <a:solidFill>
          <a:schemeClr val="tx1"/>
        </a:solidFill>
        <a:latin typeface="Arial" pitchFamily="34" charset="0"/>
        <a:ea typeface="+mn-ea"/>
        <a:cs typeface="Arial" pitchFamily="34" charset="0"/>
      </a:defRPr>
    </a:lvl1pPr>
    <a:lvl2pPr marL="608013" indent="-150813" algn="l" defTabSz="1217613" rtl="0" fontAlgn="base">
      <a:spcBef>
        <a:spcPct val="0"/>
      </a:spcBef>
      <a:spcAft>
        <a:spcPct val="0"/>
      </a:spcAft>
      <a:defRPr sz="2400" kern="1200">
        <a:solidFill>
          <a:schemeClr val="tx1"/>
        </a:solidFill>
        <a:latin typeface="Arial" pitchFamily="34" charset="0"/>
        <a:ea typeface="+mn-ea"/>
        <a:cs typeface="Arial" pitchFamily="34" charset="0"/>
      </a:defRPr>
    </a:lvl2pPr>
    <a:lvl3pPr marL="1217613" indent="-303213" algn="l" defTabSz="1217613" rtl="0" fontAlgn="base">
      <a:spcBef>
        <a:spcPct val="0"/>
      </a:spcBef>
      <a:spcAft>
        <a:spcPct val="0"/>
      </a:spcAft>
      <a:defRPr sz="2400" kern="1200">
        <a:solidFill>
          <a:schemeClr val="tx1"/>
        </a:solidFill>
        <a:latin typeface="Arial" pitchFamily="34" charset="0"/>
        <a:ea typeface="+mn-ea"/>
        <a:cs typeface="Arial" pitchFamily="34" charset="0"/>
      </a:defRPr>
    </a:lvl3pPr>
    <a:lvl4pPr marL="1827213" indent="-455613" algn="l" defTabSz="1217613" rtl="0" fontAlgn="base">
      <a:spcBef>
        <a:spcPct val="0"/>
      </a:spcBef>
      <a:spcAft>
        <a:spcPct val="0"/>
      </a:spcAft>
      <a:defRPr sz="2400" kern="1200">
        <a:solidFill>
          <a:schemeClr val="tx1"/>
        </a:solidFill>
        <a:latin typeface="Arial" pitchFamily="34" charset="0"/>
        <a:ea typeface="+mn-ea"/>
        <a:cs typeface="Arial" pitchFamily="34" charset="0"/>
      </a:defRPr>
    </a:lvl4pPr>
    <a:lvl5pPr marL="2436813" indent="-608013" algn="l" defTabSz="1217613" rtl="0" fontAlgn="base">
      <a:spcBef>
        <a:spcPct val="0"/>
      </a:spcBef>
      <a:spcAft>
        <a:spcPct val="0"/>
      </a:spcAft>
      <a:defRPr sz="2400" kern="1200">
        <a:solidFill>
          <a:schemeClr val="tx1"/>
        </a:solidFill>
        <a:latin typeface="Arial" pitchFamily="34" charset="0"/>
        <a:ea typeface="+mn-ea"/>
        <a:cs typeface="Arial" pitchFamily="34" charset="0"/>
      </a:defRPr>
    </a:lvl5pPr>
    <a:lvl6pPr marL="2286000" algn="l" defTabSz="914400" rtl="0" eaLnBrk="1" latinLnBrk="0" hangingPunct="1">
      <a:defRPr sz="2400" kern="1200">
        <a:solidFill>
          <a:schemeClr val="tx1"/>
        </a:solidFill>
        <a:latin typeface="Arial" pitchFamily="34" charset="0"/>
        <a:ea typeface="+mn-ea"/>
        <a:cs typeface="Arial" pitchFamily="34" charset="0"/>
      </a:defRPr>
    </a:lvl6pPr>
    <a:lvl7pPr marL="2743200" algn="l" defTabSz="914400" rtl="0" eaLnBrk="1" latinLnBrk="0" hangingPunct="1">
      <a:defRPr sz="2400" kern="1200">
        <a:solidFill>
          <a:schemeClr val="tx1"/>
        </a:solidFill>
        <a:latin typeface="Arial" pitchFamily="34" charset="0"/>
        <a:ea typeface="+mn-ea"/>
        <a:cs typeface="Arial" pitchFamily="34" charset="0"/>
      </a:defRPr>
    </a:lvl7pPr>
    <a:lvl8pPr marL="3200400" algn="l" defTabSz="914400" rtl="0" eaLnBrk="1" latinLnBrk="0" hangingPunct="1">
      <a:defRPr sz="2400" kern="1200">
        <a:solidFill>
          <a:schemeClr val="tx1"/>
        </a:solidFill>
        <a:latin typeface="Arial" pitchFamily="34" charset="0"/>
        <a:ea typeface="+mn-ea"/>
        <a:cs typeface="Arial" pitchFamily="34" charset="0"/>
      </a:defRPr>
    </a:lvl8pPr>
    <a:lvl9pPr marL="3657600" algn="l" defTabSz="914400" rtl="0" eaLnBrk="1" latinLnBrk="0" hangingPunct="1">
      <a:defRPr sz="24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CCFF"/>
    <a:srgbClr val="00FFCC"/>
    <a:srgbClr val="00CC99"/>
    <a:srgbClr val="FF33CC"/>
    <a:srgbClr val="FF0000"/>
    <a:srgbClr val="FF6600"/>
    <a:srgbClr val="0000FF"/>
    <a:srgbClr val="FFFF00"/>
  </p:clrMru>
</p:presentationPr>
</file>

<file path=ppt/tableStyles.xml><?xml version="1.0" encoding="utf-8"?>
<a:tblStyleLst xmlns:a="http://schemas.openxmlformats.org/drawingml/2006/main" def="{BDBED569-4797-4DF1-A0F4-6AAB3CD982D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35758FB7-9AC5-4552-8A53-C91805E547FA}" styleName="Estilo com Tema 1 - Ênfas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Estilo com Tema 1 - Ênfase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7941" autoAdjust="0"/>
    <p:restoredTop sz="93184" autoAdjust="0"/>
  </p:normalViewPr>
  <p:slideViewPr>
    <p:cSldViewPr>
      <p:cViewPr varScale="1">
        <p:scale>
          <a:sx n="81" d="100"/>
          <a:sy n="81" d="100"/>
        </p:scale>
        <p:origin x="-331" y="-77"/>
      </p:cViewPr>
      <p:guideLst>
        <p:guide orient="horz" pos="2160"/>
        <p:guide orient="horz" pos="945"/>
        <p:guide orient="horz" pos="3888"/>
        <p:guide orient="horz" pos="192"/>
        <p:guide orient="horz" pos="1072"/>
        <p:guide pos="3839"/>
        <p:guide pos="704"/>
        <p:guide pos="7102"/>
      </p:guideLst>
    </p:cSldViewPr>
  </p:slideViewPr>
  <p:outlineViewPr>
    <p:cViewPr>
      <p:scale>
        <a:sx n="33" d="100"/>
        <a:sy n="33" d="100"/>
      </p:scale>
      <p:origin x="0" y="-2886"/>
    </p:cViewPr>
  </p:outlineViewPr>
  <p:notesTextViewPr>
    <p:cViewPr>
      <p:scale>
        <a:sx n="100" d="100"/>
        <a:sy n="100" d="100"/>
      </p:scale>
      <p:origin x="0" y="0"/>
    </p:cViewPr>
  </p:notesTextViewPr>
  <p:sorterViewPr>
    <p:cViewPr>
      <p:scale>
        <a:sx n="66" d="100"/>
        <a:sy n="66" d="100"/>
      </p:scale>
      <p:origin x="0" y="4704"/>
    </p:cViewPr>
  </p:sorterViewPr>
  <p:notesViewPr>
    <p:cSldViewPr>
      <p:cViewPr varScale="1">
        <p:scale>
          <a:sx n="85" d="100"/>
          <a:sy n="85" d="100"/>
        </p:scale>
        <p:origin x="3054"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notesMaster" Target="notesMasters/notesMaster1.xml"/><Relationship Id="rId98"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84DEB4-8EB3-4000-A586-E78FFA6E9E71}" type="doc">
      <dgm:prSet loTypeId="urn:microsoft.com/office/officeart/2005/8/layout/default#1" loCatId="list" qsTypeId="urn:microsoft.com/office/officeart/2005/8/quickstyle/simple5" qsCatId="simple" csTypeId="urn:microsoft.com/office/officeart/2005/8/colors/colorful5" csCatId="colorful" phldr="1"/>
      <dgm:spPr/>
      <dgm:t>
        <a:bodyPr/>
        <a:lstStyle/>
        <a:p>
          <a:endParaRPr lang="pt-BR"/>
        </a:p>
      </dgm:t>
    </dgm:pt>
    <dgm:pt modelId="{925AC033-3E9C-4815-A119-4AEA74D043AF}">
      <dgm:prSet phldrT="[Texto]" custT="1"/>
      <dgm:spPr/>
      <dgm:t>
        <a:bodyPr/>
        <a:lstStyle/>
        <a:p>
          <a:r>
            <a:rPr lang="pt-BR" sz="2800" dirty="0" smtClean="0"/>
            <a:t>Estudo piloto </a:t>
          </a:r>
          <a:r>
            <a:rPr lang="pt-BR" sz="2800" smtClean="0"/>
            <a:t>de coorte</a:t>
          </a:r>
          <a:endParaRPr lang="pt-BR" sz="2800"/>
        </a:p>
      </dgm:t>
    </dgm:pt>
    <dgm:pt modelId="{D846C2C6-060B-4BAC-99A4-B9BFFBA998EF}" type="parTrans" cxnId="{9844A8DC-549D-4E13-BB06-2359366BCCF5}">
      <dgm:prSet/>
      <dgm:spPr/>
      <dgm:t>
        <a:bodyPr/>
        <a:lstStyle/>
        <a:p>
          <a:endParaRPr lang="pt-BR" sz="1200"/>
        </a:p>
      </dgm:t>
    </dgm:pt>
    <dgm:pt modelId="{B5E9CBB8-26D7-499C-B9F4-19BA57EC5EAA}" type="sibTrans" cxnId="{9844A8DC-549D-4E13-BB06-2359366BCCF5}">
      <dgm:prSet/>
      <dgm:spPr/>
      <dgm:t>
        <a:bodyPr/>
        <a:lstStyle/>
        <a:p>
          <a:endParaRPr lang="pt-BR" sz="1200"/>
        </a:p>
      </dgm:t>
    </dgm:pt>
    <dgm:pt modelId="{852A0930-51E1-4D5A-AF7F-661A200528CB}">
      <dgm:prSet phldrT="[Texto]" custT="1"/>
      <dgm:spPr/>
      <dgm:t>
        <a:bodyPr/>
        <a:lstStyle/>
        <a:p>
          <a:r>
            <a:rPr lang="pt-BR" sz="2800" dirty="0" smtClean="0"/>
            <a:t>Retrospectivo</a:t>
          </a:r>
        </a:p>
        <a:p>
          <a:r>
            <a:rPr lang="pt-BR" sz="2800" dirty="0" smtClean="0"/>
            <a:t>Quantitativo</a:t>
          </a:r>
        </a:p>
        <a:p>
          <a:r>
            <a:rPr lang="pt-BR" sz="2800" dirty="0" smtClean="0"/>
            <a:t>Descritivo</a:t>
          </a:r>
        </a:p>
      </dgm:t>
    </dgm:pt>
    <dgm:pt modelId="{49D3A047-5390-4E04-A2DE-82B9831E90E8}" type="parTrans" cxnId="{C4BC3F87-2C0E-4A6A-962A-7E577E7A805A}">
      <dgm:prSet/>
      <dgm:spPr/>
      <dgm:t>
        <a:bodyPr/>
        <a:lstStyle/>
        <a:p>
          <a:endParaRPr lang="pt-BR" sz="1200"/>
        </a:p>
      </dgm:t>
    </dgm:pt>
    <dgm:pt modelId="{85CE77A4-B664-4BFB-BB92-D4E19CCB9FBB}" type="sibTrans" cxnId="{C4BC3F87-2C0E-4A6A-962A-7E577E7A805A}">
      <dgm:prSet/>
      <dgm:spPr/>
      <dgm:t>
        <a:bodyPr/>
        <a:lstStyle/>
        <a:p>
          <a:endParaRPr lang="pt-BR" sz="1200"/>
        </a:p>
      </dgm:t>
    </dgm:pt>
    <dgm:pt modelId="{BEC02FFF-4B77-4009-95FB-188FF10DB067}">
      <dgm:prSet phldrT="[Texto]" custT="1"/>
      <dgm:spPr/>
      <dgm:t>
        <a:bodyPr/>
        <a:lstStyle/>
        <a:p>
          <a:r>
            <a:rPr lang="pt-BR" sz="2800" dirty="0" smtClean="0"/>
            <a:t>Conduzido no Health </a:t>
          </a:r>
          <a:r>
            <a:rPr lang="pt-BR" sz="2800" dirty="0" err="1" smtClean="0"/>
            <a:t>Sciences</a:t>
          </a:r>
          <a:r>
            <a:rPr lang="pt-BR" sz="2800" dirty="0" smtClean="0"/>
            <a:t> Centre</a:t>
          </a:r>
        </a:p>
        <a:p>
          <a:r>
            <a:rPr lang="pt-BR" sz="2800" dirty="0" smtClean="0"/>
            <a:t>Winnipeg, </a:t>
          </a:r>
          <a:r>
            <a:rPr lang="pt-BR" sz="2800" dirty="0" err="1" smtClean="0"/>
            <a:t>Manitoba</a:t>
          </a:r>
          <a:r>
            <a:rPr lang="pt-BR" sz="2800" dirty="0" smtClean="0"/>
            <a:t>, Canada</a:t>
          </a:r>
          <a:endParaRPr lang="pt-BR" sz="2800" dirty="0"/>
        </a:p>
      </dgm:t>
    </dgm:pt>
    <dgm:pt modelId="{B0EE805B-263E-4915-8CB6-077ACC14F771}" type="parTrans" cxnId="{9519E204-026E-4FC0-A86E-4D788BB14A4A}">
      <dgm:prSet/>
      <dgm:spPr/>
      <dgm:t>
        <a:bodyPr/>
        <a:lstStyle/>
        <a:p>
          <a:endParaRPr lang="pt-BR" sz="1200"/>
        </a:p>
      </dgm:t>
    </dgm:pt>
    <dgm:pt modelId="{75DB0FB6-C2AF-42B7-8645-E1A44761F673}" type="sibTrans" cxnId="{9519E204-026E-4FC0-A86E-4D788BB14A4A}">
      <dgm:prSet/>
      <dgm:spPr/>
      <dgm:t>
        <a:bodyPr/>
        <a:lstStyle/>
        <a:p>
          <a:endParaRPr lang="pt-BR" sz="1200"/>
        </a:p>
      </dgm:t>
    </dgm:pt>
    <dgm:pt modelId="{62FF0ADB-AC7F-4CD5-A2ED-64F94D0C44DB}">
      <dgm:prSet phldrT="[Texto]" custT="1"/>
      <dgm:spPr/>
      <dgm:t>
        <a:bodyPr/>
        <a:lstStyle/>
        <a:p>
          <a:r>
            <a:rPr lang="pt-BR" sz="2800" dirty="0" smtClean="0"/>
            <a:t>Outubro/2007 a Junho/2012</a:t>
          </a:r>
          <a:endParaRPr lang="pt-BR" sz="2800" dirty="0"/>
        </a:p>
      </dgm:t>
    </dgm:pt>
    <dgm:pt modelId="{252E2983-7AC4-47A2-99C3-2CF61B706979}" type="parTrans" cxnId="{2AB77982-757D-4AD8-B3CA-0D265D65AACA}">
      <dgm:prSet/>
      <dgm:spPr/>
      <dgm:t>
        <a:bodyPr/>
        <a:lstStyle/>
        <a:p>
          <a:endParaRPr lang="pt-BR" sz="1200"/>
        </a:p>
      </dgm:t>
    </dgm:pt>
    <dgm:pt modelId="{19265881-425B-4BF9-BEB7-0AD7D399F051}" type="sibTrans" cxnId="{2AB77982-757D-4AD8-B3CA-0D265D65AACA}">
      <dgm:prSet/>
      <dgm:spPr/>
      <dgm:t>
        <a:bodyPr/>
        <a:lstStyle/>
        <a:p>
          <a:endParaRPr lang="pt-BR" sz="1200"/>
        </a:p>
      </dgm:t>
    </dgm:pt>
    <dgm:pt modelId="{CB401D2A-19E8-4FCF-B9C7-30AD941B169D}" type="pres">
      <dgm:prSet presAssocID="{3084DEB4-8EB3-4000-A586-E78FFA6E9E71}" presName="diagram" presStyleCnt="0">
        <dgm:presLayoutVars>
          <dgm:dir/>
          <dgm:resizeHandles val="exact"/>
        </dgm:presLayoutVars>
      </dgm:prSet>
      <dgm:spPr/>
      <dgm:t>
        <a:bodyPr/>
        <a:lstStyle/>
        <a:p>
          <a:endParaRPr lang="pt-BR"/>
        </a:p>
      </dgm:t>
    </dgm:pt>
    <dgm:pt modelId="{656EEB1C-513C-4C73-935D-7437D02B7F66}" type="pres">
      <dgm:prSet presAssocID="{925AC033-3E9C-4815-A119-4AEA74D043AF}" presName="node" presStyleLbl="node1" presStyleIdx="0" presStyleCnt="4">
        <dgm:presLayoutVars>
          <dgm:bulletEnabled val="1"/>
        </dgm:presLayoutVars>
      </dgm:prSet>
      <dgm:spPr/>
      <dgm:t>
        <a:bodyPr/>
        <a:lstStyle/>
        <a:p>
          <a:endParaRPr lang="pt-BR"/>
        </a:p>
      </dgm:t>
    </dgm:pt>
    <dgm:pt modelId="{94D6B5C4-1141-420A-AFCA-B00FA3DA8194}" type="pres">
      <dgm:prSet presAssocID="{B5E9CBB8-26D7-499C-B9F4-19BA57EC5EAA}" presName="sibTrans" presStyleCnt="0"/>
      <dgm:spPr/>
      <dgm:t>
        <a:bodyPr/>
        <a:lstStyle/>
        <a:p>
          <a:endParaRPr lang="pt-BR"/>
        </a:p>
      </dgm:t>
    </dgm:pt>
    <dgm:pt modelId="{69D94637-6C5D-48EF-9C7C-EE6649D26E03}" type="pres">
      <dgm:prSet presAssocID="{852A0930-51E1-4D5A-AF7F-661A200528CB}" presName="node" presStyleLbl="node1" presStyleIdx="1" presStyleCnt="4">
        <dgm:presLayoutVars>
          <dgm:bulletEnabled val="1"/>
        </dgm:presLayoutVars>
      </dgm:prSet>
      <dgm:spPr/>
      <dgm:t>
        <a:bodyPr/>
        <a:lstStyle/>
        <a:p>
          <a:endParaRPr lang="pt-BR"/>
        </a:p>
      </dgm:t>
    </dgm:pt>
    <dgm:pt modelId="{37D40399-01EC-4602-983D-FCB8D271D87A}" type="pres">
      <dgm:prSet presAssocID="{85CE77A4-B664-4BFB-BB92-D4E19CCB9FBB}" presName="sibTrans" presStyleCnt="0"/>
      <dgm:spPr/>
      <dgm:t>
        <a:bodyPr/>
        <a:lstStyle/>
        <a:p>
          <a:endParaRPr lang="pt-BR"/>
        </a:p>
      </dgm:t>
    </dgm:pt>
    <dgm:pt modelId="{CE7D09B6-A28E-47E6-A8F0-B71712587A1C}" type="pres">
      <dgm:prSet presAssocID="{BEC02FFF-4B77-4009-95FB-188FF10DB067}" presName="node" presStyleLbl="node1" presStyleIdx="2" presStyleCnt="4">
        <dgm:presLayoutVars>
          <dgm:bulletEnabled val="1"/>
        </dgm:presLayoutVars>
      </dgm:prSet>
      <dgm:spPr/>
      <dgm:t>
        <a:bodyPr/>
        <a:lstStyle/>
        <a:p>
          <a:endParaRPr lang="pt-BR"/>
        </a:p>
      </dgm:t>
    </dgm:pt>
    <dgm:pt modelId="{29725C37-C6EB-4323-A803-FD3FA70ED25E}" type="pres">
      <dgm:prSet presAssocID="{75DB0FB6-C2AF-42B7-8645-E1A44761F673}" presName="sibTrans" presStyleCnt="0"/>
      <dgm:spPr/>
      <dgm:t>
        <a:bodyPr/>
        <a:lstStyle/>
        <a:p>
          <a:endParaRPr lang="pt-BR"/>
        </a:p>
      </dgm:t>
    </dgm:pt>
    <dgm:pt modelId="{5F18DC23-D01F-44E5-AF87-E3A7A6EED05F}" type="pres">
      <dgm:prSet presAssocID="{62FF0ADB-AC7F-4CD5-A2ED-64F94D0C44DB}" presName="node" presStyleLbl="node1" presStyleIdx="3" presStyleCnt="4">
        <dgm:presLayoutVars>
          <dgm:bulletEnabled val="1"/>
        </dgm:presLayoutVars>
      </dgm:prSet>
      <dgm:spPr/>
      <dgm:t>
        <a:bodyPr/>
        <a:lstStyle/>
        <a:p>
          <a:endParaRPr lang="pt-BR"/>
        </a:p>
      </dgm:t>
    </dgm:pt>
  </dgm:ptLst>
  <dgm:cxnLst>
    <dgm:cxn modelId="{DEE2CC0E-D33A-4194-B10E-687AEA30CDF5}" type="presOf" srcId="{62FF0ADB-AC7F-4CD5-A2ED-64F94D0C44DB}" destId="{5F18DC23-D01F-44E5-AF87-E3A7A6EED05F}" srcOrd="0" destOrd="0" presId="urn:microsoft.com/office/officeart/2005/8/layout/default#1"/>
    <dgm:cxn modelId="{24A3493F-7C68-407F-A7E0-1AD6419C1079}" type="presOf" srcId="{925AC033-3E9C-4815-A119-4AEA74D043AF}" destId="{656EEB1C-513C-4C73-935D-7437D02B7F66}" srcOrd="0" destOrd="0" presId="urn:microsoft.com/office/officeart/2005/8/layout/default#1"/>
    <dgm:cxn modelId="{2AB77982-757D-4AD8-B3CA-0D265D65AACA}" srcId="{3084DEB4-8EB3-4000-A586-E78FFA6E9E71}" destId="{62FF0ADB-AC7F-4CD5-A2ED-64F94D0C44DB}" srcOrd="3" destOrd="0" parTransId="{252E2983-7AC4-47A2-99C3-2CF61B706979}" sibTransId="{19265881-425B-4BF9-BEB7-0AD7D399F051}"/>
    <dgm:cxn modelId="{9519E204-026E-4FC0-A86E-4D788BB14A4A}" srcId="{3084DEB4-8EB3-4000-A586-E78FFA6E9E71}" destId="{BEC02FFF-4B77-4009-95FB-188FF10DB067}" srcOrd="2" destOrd="0" parTransId="{B0EE805B-263E-4915-8CB6-077ACC14F771}" sibTransId="{75DB0FB6-C2AF-42B7-8645-E1A44761F673}"/>
    <dgm:cxn modelId="{FB08A600-5157-462A-8509-C5E6C31E3BBC}" type="presOf" srcId="{3084DEB4-8EB3-4000-A586-E78FFA6E9E71}" destId="{CB401D2A-19E8-4FCF-B9C7-30AD941B169D}" srcOrd="0" destOrd="0" presId="urn:microsoft.com/office/officeart/2005/8/layout/default#1"/>
    <dgm:cxn modelId="{9844A8DC-549D-4E13-BB06-2359366BCCF5}" srcId="{3084DEB4-8EB3-4000-A586-E78FFA6E9E71}" destId="{925AC033-3E9C-4815-A119-4AEA74D043AF}" srcOrd="0" destOrd="0" parTransId="{D846C2C6-060B-4BAC-99A4-B9BFFBA998EF}" sibTransId="{B5E9CBB8-26D7-499C-B9F4-19BA57EC5EAA}"/>
    <dgm:cxn modelId="{9B91BFA2-1D9A-468C-BB98-FA44B8572295}" type="presOf" srcId="{852A0930-51E1-4D5A-AF7F-661A200528CB}" destId="{69D94637-6C5D-48EF-9C7C-EE6649D26E03}" srcOrd="0" destOrd="0" presId="urn:microsoft.com/office/officeart/2005/8/layout/default#1"/>
    <dgm:cxn modelId="{C4BC3F87-2C0E-4A6A-962A-7E577E7A805A}" srcId="{3084DEB4-8EB3-4000-A586-E78FFA6E9E71}" destId="{852A0930-51E1-4D5A-AF7F-661A200528CB}" srcOrd="1" destOrd="0" parTransId="{49D3A047-5390-4E04-A2DE-82B9831E90E8}" sibTransId="{85CE77A4-B664-4BFB-BB92-D4E19CCB9FBB}"/>
    <dgm:cxn modelId="{01E1A222-3BBC-4414-9C3C-925CCFF0EF1B}" type="presOf" srcId="{BEC02FFF-4B77-4009-95FB-188FF10DB067}" destId="{CE7D09B6-A28E-47E6-A8F0-B71712587A1C}" srcOrd="0" destOrd="0" presId="urn:microsoft.com/office/officeart/2005/8/layout/default#1"/>
    <dgm:cxn modelId="{D6146BB1-0B45-49F4-A6BA-A244787369EF}" type="presParOf" srcId="{CB401D2A-19E8-4FCF-B9C7-30AD941B169D}" destId="{656EEB1C-513C-4C73-935D-7437D02B7F66}" srcOrd="0" destOrd="0" presId="urn:microsoft.com/office/officeart/2005/8/layout/default#1"/>
    <dgm:cxn modelId="{44537D09-5168-4254-B036-9AC912C9E0DB}" type="presParOf" srcId="{CB401D2A-19E8-4FCF-B9C7-30AD941B169D}" destId="{94D6B5C4-1141-420A-AFCA-B00FA3DA8194}" srcOrd="1" destOrd="0" presId="urn:microsoft.com/office/officeart/2005/8/layout/default#1"/>
    <dgm:cxn modelId="{635CD578-325C-4DFF-BD2B-97F18B1D802C}" type="presParOf" srcId="{CB401D2A-19E8-4FCF-B9C7-30AD941B169D}" destId="{69D94637-6C5D-48EF-9C7C-EE6649D26E03}" srcOrd="2" destOrd="0" presId="urn:microsoft.com/office/officeart/2005/8/layout/default#1"/>
    <dgm:cxn modelId="{F79CBE9E-C116-47F7-9508-D2774601F17E}" type="presParOf" srcId="{CB401D2A-19E8-4FCF-B9C7-30AD941B169D}" destId="{37D40399-01EC-4602-983D-FCB8D271D87A}" srcOrd="3" destOrd="0" presId="urn:microsoft.com/office/officeart/2005/8/layout/default#1"/>
    <dgm:cxn modelId="{8304BD3D-0E87-4ED6-B0FC-9DEBF37B24E8}" type="presParOf" srcId="{CB401D2A-19E8-4FCF-B9C7-30AD941B169D}" destId="{CE7D09B6-A28E-47E6-A8F0-B71712587A1C}" srcOrd="4" destOrd="0" presId="urn:microsoft.com/office/officeart/2005/8/layout/default#1"/>
    <dgm:cxn modelId="{106C6E6A-4748-417A-934A-B218E3039A29}" type="presParOf" srcId="{CB401D2A-19E8-4FCF-B9C7-30AD941B169D}" destId="{29725C37-C6EB-4323-A803-FD3FA70ED25E}" srcOrd="5" destOrd="0" presId="urn:microsoft.com/office/officeart/2005/8/layout/default#1"/>
    <dgm:cxn modelId="{E6F49027-D1F5-480C-9113-EAFAEB74243F}" type="presParOf" srcId="{CB401D2A-19E8-4FCF-B9C7-30AD941B169D}" destId="{5F18DC23-D01F-44E5-AF87-E3A7A6EED05F}" srcOrd="6" destOrd="0" presId="urn:microsoft.com/office/officeart/2005/8/layout/default#1"/>
  </dgm:cxnLst>
  <dgm:bg/>
  <dgm:whole/>
</dgm:dataModel>
</file>

<file path=ppt/diagrams/data2.xml><?xml version="1.0" encoding="utf-8"?>
<dgm:dataModel xmlns:dgm="http://schemas.openxmlformats.org/drawingml/2006/diagram" xmlns:a="http://schemas.openxmlformats.org/drawingml/2006/main">
  <dgm:ptLst>
    <dgm:pt modelId="{0AA6D34C-4261-4467-902C-016BACF984D6}" type="doc">
      <dgm:prSet loTypeId="urn:microsoft.com/office/officeart/2005/8/layout/orgChart1" loCatId="hierarchy" qsTypeId="urn:microsoft.com/office/officeart/2005/8/quickstyle/simple5" qsCatId="simple" csTypeId="urn:microsoft.com/office/officeart/2005/8/colors/colorful4" csCatId="colorful" phldr="1"/>
      <dgm:spPr/>
      <dgm:t>
        <a:bodyPr/>
        <a:lstStyle/>
        <a:p>
          <a:endParaRPr lang="pt-BR"/>
        </a:p>
      </dgm:t>
    </dgm:pt>
    <dgm:pt modelId="{AB186261-D00C-4B32-9AD8-E275C922AE0A}">
      <dgm:prSet phldrT="[Texto]" custT="1"/>
      <dgm:spPr/>
      <dgm:t>
        <a:bodyPr/>
        <a:lstStyle/>
        <a:p>
          <a:r>
            <a:rPr lang="pt-BR" sz="2400" dirty="0" smtClean="0"/>
            <a:t>Peso ao nascer</a:t>
          </a:r>
        </a:p>
        <a:p>
          <a:r>
            <a:rPr lang="pt-BR" sz="2400" dirty="0" smtClean="0"/>
            <a:t>&lt; 1500g</a:t>
          </a:r>
          <a:endParaRPr lang="pt-BR" sz="2400" dirty="0"/>
        </a:p>
      </dgm:t>
    </dgm:pt>
    <dgm:pt modelId="{27E556B8-9C07-4BD9-8A2E-8C7C599B0FA9}">
      <dgm:prSet phldrT="[Texto]" custT="1"/>
      <dgm:spPr/>
      <dgm:t>
        <a:bodyPr/>
        <a:lstStyle/>
        <a:p>
          <a:r>
            <a:rPr lang="pt-BR" sz="2400" dirty="0" smtClean="0"/>
            <a:t>Prematuros </a:t>
          </a:r>
        </a:p>
        <a:p>
          <a:r>
            <a:rPr lang="pt-BR" sz="2400" dirty="0" smtClean="0"/>
            <a:t>&lt; 31 semanas</a:t>
          </a:r>
          <a:endParaRPr lang="pt-BR" sz="2400" dirty="0"/>
        </a:p>
      </dgm:t>
    </dgm:pt>
    <dgm:pt modelId="{77A1FA2C-99BD-4F3A-BC4C-106914EC67E4}" type="asst">
      <dgm:prSet phldrT="[Texto]" custT="1"/>
      <dgm:spPr>
        <a:solidFill>
          <a:schemeClr val="accent6"/>
        </a:solidFill>
      </dgm:spPr>
      <dgm:t>
        <a:bodyPr/>
        <a:lstStyle/>
        <a:p>
          <a:r>
            <a:rPr lang="pt-BR" sz="1800" dirty="0" smtClean="0"/>
            <a:t>Todos os RN tinham ao menos 12 semanas de estadia hospitalar</a:t>
          </a:r>
          <a:endParaRPr lang="pt-BR" sz="1800" dirty="0"/>
        </a:p>
      </dgm:t>
    </dgm:pt>
    <dgm:pt modelId="{FD6CD441-1601-4658-AAF4-6B2A2266F462}">
      <dgm:prSet phldrT="[Texto]" custT="1"/>
      <dgm:spPr>
        <a:solidFill>
          <a:schemeClr val="tx2">
            <a:lumMod val="75000"/>
          </a:schemeClr>
        </a:solidFill>
      </dgm:spPr>
      <dgm:t>
        <a:bodyPr/>
        <a:lstStyle/>
        <a:p>
          <a:r>
            <a:rPr lang="pt-BR" sz="2400" dirty="0" smtClean="0"/>
            <a:t>População estudada:</a:t>
          </a:r>
          <a:endParaRPr lang="pt-BR" sz="2400" dirty="0"/>
        </a:p>
      </dgm:t>
    </dgm:pt>
    <dgm:pt modelId="{E29E2497-2DAE-42D2-833E-2ACAECC42F7A}" type="sibTrans" cxnId="{F7A1EE00-C30D-43F3-AAAB-1831ABCAC1F6}">
      <dgm:prSet/>
      <dgm:spPr/>
      <dgm:t>
        <a:bodyPr/>
        <a:lstStyle/>
        <a:p>
          <a:endParaRPr lang="pt-BR" sz="1050"/>
        </a:p>
      </dgm:t>
    </dgm:pt>
    <dgm:pt modelId="{AE8E74CC-5E76-46B6-B7BE-2914DCB080E9}" type="parTrans" cxnId="{F7A1EE00-C30D-43F3-AAAB-1831ABCAC1F6}">
      <dgm:prSet/>
      <dgm:spPr/>
      <dgm:t>
        <a:bodyPr/>
        <a:lstStyle/>
        <a:p>
          <a:endParaRPr lang="pt-BR" sz="1050"/>
        </a:p>
      </dgm:t>
    </dgm:pt>
    <dgm:pt modelId="{26A74467-595D-41A2-91BB-04B32317147C}" type="sibTrans" cxnId="{ED56BC63-09CF-4A2F-9900-22C63F51FDF8}">
      <dgm:prSet/>
      <dgm:spPr/>
      <dgm:t>
        <a:bodyPr/>
        <a:lstStyle/>
        <a:p>
          <a:endParaRPr lang="pt-BR" sz="1050"/>
        </a:p>
      </dgm:t>
    </dgm:pt>
    <dgm:pt modelId="{E3695F15-9B5D-4F54-83D2-285945DC3B22}" type="parTrans" cxnId="{ED56BC63-09CF-4A2F-9900-22C63F51FDF8}">
      <dgm:prSet/>
      <dgm:spPr/>
      <dgm:t>
        <a:bodyPr/>
        <a:lstStyle/>
        <a:p>
          <a:endParaRPr lang="pt-BR" sz="1050"/>
        </a:p>
      </dgm:t>
    </dgm:pt>
    <dgm:pt modelId="{9A0AA51C-3D5D-47C7-AAE7-6BED3628C53A}" type="sibTrans" cxnId="{921FF9F3-A1DA-4A46-A21A-8ED8362A518B}">
      <dgm:prSet/>
      <dgm:spPr/>
      <dgm:t>
        <a:bodyPr/>
        <a:lstStyle/>
        <a:p>
          <a:endParaRPr lang="pt-BR" sz="1050"/>
        </a:p>
      </dgm:t>
    </dgm:pt>
    <dgm:pt modelId="{4A5029BC-FDA7-42D2-8408-26B7EC4F1D4E}" type="parTrans" cxnId="{921FF9F3-A1DA-4A46-A21A-8ED8362A518B}">
      <dgm:prSet/>
      <dgm:spPr/>
      <dgm:t>
        <a:bodyPr/>
        <a:lstStyle/>
        <a:p>
          <a:endParaRPr lang="pt-BR" sz="1050"/>
        </a:p>
      </dgm:t>
    </dgm:pt>
    <dgm:pt modelId="{C3E3C64C-33A8-4D4F-80B9-45A14C0A58FF}" type="sibTrans" cxnId="{2814B7CB-1342-47B1-A4BC-5AA2DEA01099}">
      <dgm:prSet/>
      <dgm:spPr/>
      <dgm:t>
        <a:bodyPr/>
        <a:lstStyle/>
        <a:p>
          <a:endParaRPr lang="pt-BR" sz="1050"/>
        </a:p>
      </dgm:t>
    </dgm:pt>
    <dgm:pt modelId="{956173AC-040D-4FC8-AE76-9AEF1A5DC3EB}" type="parTrans" cxnId="{2814B7CB-1342-47B1-A4BC-5AA2DEA01099}">
      <dgm:prSet/>
      <dgm:spPr/>
      <dgm:t>
        <a:bodyPr/>
        <a:lstStyle/>
        <a:p>
          <a:endParaRPr lang="pt-BR" sz="1050"/>
        </a:p>
      </dgm:t>
    </dgm:pt>
    <dgm:pt modelId="{7CCCCEAA-3865-444B-AE2B-83C4D28320DB}" type="asst">
      <dgm:prSet phldrT="[Texto]" custT="1"/>
      <dgm:spPr>
        <a:solidFill>
          <a:schemeClr val="accent6"/>
        </a:solidFill>
      </dgm:spPr>
      <dgm:t>
        <a:bodyPr/>
        <a:lstStyle/>
        <a:p>
          <a:r>
            <a:rPr lang="pt-BR" sz="1800" dirty="0" smtClean="0"/>
            <a:t>Todos os RN &lt; 33 semanas por padrão do hospital estão sob cafeína</a:t>
          </a:r>
          <a:endParaRPr lang="pt-BR" sz="1800" dirty="0"/>
        </a:p>
      </dgm:t>
    </dgm:pt>
    <dgm:pt modelId="{CFA6AA1C-D7F9-45E3-9DC3-B63A10B2C97D}" type="parTrans" cxnId="{049A5D64-32EF-4C5D-AE93-4D34B5EF0A3A}">
      <dgm:prSet/>
      <dgm:spPr/>
      <dgm:t>
        <a:bodyPr/>
        <a:lstStyle/>
        <a:p>
          <a:endParaRPr lang="pt-BR"/>
        </a:p>
      </dgm:t>
    </dgm:pt>
    <dgm:pt modelId="{D2750D90-A012-46A9-8A4B-F0AFBA53FE01}" type="sibTrans" cxnId="{049A5D64-32EF-4C5D-AE93-4D34B5EF0A3A}">
      <dgm:prSet/>
      <dgm:spPr/>
      <dgm:t>
        <a:bodyPr/>
        <a:lstStyle/>
        <a:p>
          <a:endParaRPr lang="pt-BR"/>
        </a:p>
      </dgm:t>
    </dgm:pt>
    <dgm:pt modelId="{69B5C836-9F43-496C-B413-B401B9CC186D}" type="pres">
      <dgm:prSet presAssocID="{0AA6D34C-4261-4467-902C-016BACF984D6}" presName="hierChild1" presStyleCnt="0">
        <dgm:presLayoutVars>
          <dgm:orgChart val="1"/>
          <dgm:chPref val="1"/>
          <dgm:dir/>
          <dgm:animOne val="branch"/>
          <dgm:animLvl val="lvl"/>
          <dgm:resizeHandles/>
        </dgm:presLayoutVars>
      </dgm:prSet>
      <dgm:spPr/>
      <dgm:t>
        <a:bodyPr/>
        <a:lstStyle/>
        <a:p>
          <a:endParaRPr lang="pt-BR"/>
        </a:p>
      </dgm:t>
    </dgm:pt>
    <dgm:pt modelId="{4CCB2007-068E-45C8-8E6A-A871DEB3B9FC}" type="pres">
      <dgm:prSet presAssocID="{FD6CD441-1601-4658-AAF4-6B2A2266F462}" presName="hierRoot1" presStyleCnt="0">
        <dgm:presLayoutVars>
          <dgm:hierBranch val="init"/>
        </dgm:presLayoutVars>
      </dgm:prSet>
      <dgm:spPr/>
    </dgm:pt>
    <dgm:pt modelId="{8BE10DDD-FB1D-4C68-9CA2-B1E76C695253}" type="pres">
      <dgm:prSet presAssocID="{FD6CD441-1601-4658-AAF4-6B2A2266F462}" presName="rootComposite1" presStyleCnt="0"/>
      <dgm:spPr/>
    </dgm:pt>
    <dgm:pt modelId="{0B65BA98-4AD0-4130-97DE-80D05672D685}" type="pres">
      <dgm:prSet presAssocID="{FD6CD441-1601-4658-AAF4-6B2A2266F462}" presName="rootText1" presStyleLbl="node0" presStyleIdx="0" presStyleCnt="1">
        <dgm:presLayoutVars>
          <dgm:chPref val="3"/>
        </dgm:presLayoutVars>
      </dgm:prSet>
      <dgm:spPr/>
      <dgm:t>
        <a:bodyPr/>
        <a:lstStyle/>
        <a:p>
          <a:endParaRPr lang="pt-BR"/>
        </a:p>
      </dgm:t>
    </dgm:pt>
    <dgm:pt modelId="{CF965B2D-9AB0-40A3-9284-34286A1D4DF3}" type="pres">
      <dgm:prSet presAssocID="{FD6CD441-1601-4658-AAF4-6B2A2266F462}" presName="rootConnector1" presStyleLbl="node1" presStyleIdx="0" presStyleCnt="0"/>
      <dgm:spPr/>
      <dgm:t>
        <a:bodyPr/>
        <a:lstStyle/>
        <a:p>
          <a:endParaRPr lang="pt-BR"/>
        </a:p>
      </dgm:t>
    </dgm:pt>
    <dgm:pt modelId="{5DB29856-553B-48CC-969F-1961DD08D5F5}" type="pres">
      <dgm:prSet presAssocID="{FD6CD441-1601-4658-AAF4-6B2A2266F462}" presName="hierChild2" presStyleCnt="0"/>
      <dgm:spPr/>
    </dgm:pt>
    <dgm:pt modelId="{C6406518-C715-4B6D-ACDE-D798D5539C4D}" type="pres">
      <dgm:prSet presAssocID="{4A5029BC-FDA7-42D2-8408-26B7EC4F1D4E}" presName="Name37" presStyleLbl="parChTrans1D2" presStyleIdx="0" presStyleCnt="4"/>
      <dgm:spPr/>
      <dgm:t>
        <a:bodyPr/>
        <a:lstStyle/>
        <a:p>
          <a:endParaRPr lang="pt-BR"/>
        </a:p>
      </dgm:t>
    </dgm:pt>
    <dgm:pt modelId="{E838FBC5-A836-4E83-8149-6F13151BB914}" type="pres">
      <dgm:prSet presAssocID="{27E556B8-9C07-4BD9-8A2E-8C7C599B0FA9}" presName="hierRoot2" presStyleCnt="0">
        <dgm:presLayoutVars>
          <dgm:hierBranch val="init"/>
        </dgm:presLayoutVars>
      </dgm:prSet>
      <dgm:spPr/>
    </dgm:pt>
    <dgm:pt modelId="{7F53BA36-8873-419A-845A-7CC5DB72FAA4}" type="pres">
      <dgm:prSet presAssocID="{27E556B8-9C07-4BD9-8A2E-8C7C599B0FA9}" presName="rootComposite" presStyleCnt="0"/>
      <dgm:spPr/>
    </dgm:pt>
    <dgm:pt modelId="{7B9169D7-CD8E-402D-98CE-F9001EEE3CED}" type="pres">
      <dgm:prSet presAssocID="{27E556B8-9C07-4BD9-8A2E-8C7C599B0FA9}" presName="rootText" presStyleLbl="node2" presStyleIdx="0" presStyleCnt="2" custLinFactNeighborX="-17956">
        <dgm:presLayoutVars>
          <dgm:chPref val="3"/>
        </dgm:presLayoutVars>
      </dgm:prSet>
      <dgm:spPr/>
      <dgm:t>
        <a:bodyPr/>
        <a:lstStyle/>
        <a:p>
          <a:endParaRPr lang="pt-BR"/>
        </a:p>
      </dgm:t>
    </dgm:pt>
    <dgm:pt modelId="{4CA4DD05-51C5-496F-8339-93757E65726A}" type="pres">
      <dgm:prSet presAssocID="{27E556B8-9C07-4BD9-8A2E-8C7C599B0FA9}" presName="rootConnector" presStyleLbl="node2" presStyleIdx="0" presStyleCnt="2"/>
      <dgm:spPr/>
      <dgm:t>
        <a:bodyPr/>
        <a:lstStyle/>
        <a:p>
          <a:endParaRPr lang="pt-BR"/>
        </a:p>
      </dgm:t>
    </dgm:pt>
    <dgm:pt modelId="{DEA55195-8079-46BD-9CD3-E2B249A340AF}" type="pres">
      <dgm:prSet presAssocID="{27E556B8-9C07-4BD9-8A2E-8C7C599B0FA9}" presName="hierChild4" presStyleCnt="0"/>
      <dgm:spPr/>
    </dgm:pt>
    <dgm:pt modelId="{0E0B4840-4E7D-4748-8812-C3DF562DC45A}" type="pres">
      <dgm:prSet presAssocID="{27E556B8-9C07-4BD9-8A2E-8C7C599B0FA9}" presName="hierChild5" presStyleCnt="0"/>
      <dgm:spPr/>
    </dgm:pt>
    <dgm:pt modelId="{B3728F81-656E-4633-A5B7-052D112270DA}" type="pres">
      <dgm:prSet presAssocID="{E3695F15-9B5D-4F54-83D2-285945DC3B22}" presName="Name37" presStyleLbl="parChTrans1D2" presStyleIdx="1" presStyleCnt="4"/>
      <dgm:spPr/>
      <dgm:t>
        <a:bodyPr/>
        <a:lstStyle/>
        <a:p>
          <a:endParaRPr lang="pt-BR"/>
        </a:p>
      </dgm:t>
    </dgm:pt>
    <dgm:pt modelId="{271C09DE-8F5E-404C-8ED4-C43EFFA1A763}" type="pres">
      <dgm:prSet presAssocID="{AB186261-D00C-4B32-9AD8-E275C922AE0A}" presName="hierRoot2" presStyleCnt="0">
        <dgm:presLayoutVars>
          <dgm:hierBranch val="init"/>
        </dgm:presLayoutVars>
      </dgm:prSet>
      <dgm:spPr/>
    </dgm:pt>
    <dgm:pt modelId="{867D531C-E718-4081-9A4A-05F883997490}" type="pres">
      <dgm:prSet presAssocID="{AB186261-D00C-4B32-9AD8-E275C922AE0A}" presName="rootComposite" presStyleCnt="0"/>
      <dgm:spPr/>
    </dgm:pt>
    <dgm:pt modelId="{51997549-013A-43C8-80EC-8D768535DDC6}" type="pres">
      <dgm:prSet presAssocID="{AB186261-D00C-4B32-9AD8-E275C922AE0A}" presName="rootText" presStyleLbl="node2" presStyleIdx="1" presStyleCnt="2" custLinFactNeighborX="20889">
        <dgm:presLayoutVars>
          <dgm:chPref val="3"/>
        </dgm:presLayoutVars>
      </dgm:prSet>
      <dgm:spPr/>
      <dgm:t>
        <a:bodyPr/>
        <a:lstStyle/>
        <a:p>
          <a:endParaRPr lang="pt-BR"/>
        </a:p>
      </dgm:t>
    </dgm:pt>
    <dgm:pt modelId="{5A86FE5D-1548-4C77-9C33-219F61BD3DB7}" type="pres">
      <dgm:prSet presAssocID="{AB186261-D00C-4B32-9AD8-E275C922AE0A}" presName="rootConnector" presStyleLbl="node2" presStyleIdx="1" presStyleCnt="2"/>
      <dgm:spPr/>
      <dgm:t>
        <a:bodyPr/>
        <a:lstStyle/>
        <a:p>
          <a:endParaRPr lang="pt-BR"/>
        </a:p>
      </dgm:t>
    </dgm:pt>
    <dgm:pt modelId="{44164658-2D7E-4361-930E-0B6494BCE053}" type="pres">
      <dgm:prSet presAssocID="{AB186261-D00C-4B32-9AD8-E275C922AE0A}" presName="hierChild4" presStyleCnt="0"/>
      <dgm:spPr/>
    </dgm:pt>
    <dgm:pt modelId="{9C7168BB-16F6-452E-9E6D-87CD5A484D44}" type="pres">
      <dgm:prSet presAssocID="{AB186261-D00C-4B32-9AD8-E275C922AE0A}" presName="hierChild5" presStyleCnt="0"/>
      <dgm:spPr/>
    </dgm:pt>
    <dgm:pt modelId="{A495B8C6-9D48-49D7-8D47-AC0EC6BC2D13}" type="pres">
      <dgm:prSet presAssocID="{FD6CD441-1601-4658-AAF4-6B2A2266F462}" presName="hierChild3" presStyleCnt="0"/>
      <dgm:spPr/>
    </dgm:pt>
    <dgm:pt modelId="{6DA9C4B7-4D5A-4FE1-B83B-482E41D57EE4}" type="pres">
      <dgm:prSet presAssocID="{956173AC-040D-4FC8-AE76-9AEF1A5DC3EB}" presName="Name111" presStyleLbl="parChTrans1D2" presStyleIdx="2" presStyleCnt="4"/>
      <dgm:spPr/>
      <dgm:t>
        <a:bodyPr/>
        <a:lstStyle/>
        <a:p>
          <a:endParaRPr lang="pt-BR"/>
        </a:p>
      </dgm:t>
    </dgm:pt>
    <dgm:pt modelId="{C3D3EB62-31A3-4183-B8EE-756C9BB9CFCA}" type="pres">
      <dgm:prSet presAssocID="{77A1FA2C-99BD-4F3A-BC4C-106914EC67E4}" presName="hierRoot3" presStyleCnt="0">
        <dgm:presLayoutVars>
          <dgm:hierBranch val="init"/>
        </dgm:presLayoutVars>
      </dgm:prSet>
      <dgm:spPr/>
    </dgm:pt>
    <dgm:pt modelId="{BB58306D-54F0-47FC-93EB-E2B447F48314}" type="pres">
      <dgm:prSet presAssocID="{77A1FA2C-99BD-4F3A-BC4C-106914EC67E4}" presName="rootComposite3" presStyleCnt="0"/>
      <dgm:spPr/>
    </dgm:pt>
    <dgm:pt modelId="{C14BE4B0-878B-4A94-8290-62330C6D30AA}" type="pres">
      <dgm:prSet presAssocID="{77A1FA2C-99BD-4F3A-BC4C-106914EC67E4}" presName="rootText3" presStyleLbl="asst1" presStyleIdx="0" presStyleCnt="2" custLinFactNeighborX="5781" custLinFactNeighborY="-12121">
        <dgm:presLayoutVars>
          <dgm:chPref val="3"/>
        </dgm:presLayoutVars>
      </dgm:prSet>
      <dgm:spPr/>
      <dgm:t>
        <a:bodyPr/>
        <a:lstStyle/>
        <a:p>
          <a:endParaRPr lang="pt-BR"/>
        </a:p>
      </dgm:t>
    </dgm:pt>
    <dgm:pt modelId="{F83DC8B1-A277-4DE5-834B-91313F57EEA6}" type="pres">
      <dgm:prSet presAssocID="{77A1FA2C-99BD-4F3A-BC4C-106914EC67E4}" presName="rootConnector3" presStyleLbl="asst1" presStyleIdx="0" presStyleCnt="2"/>
      <dgm:spPr/>
      <dgm:t>
        <a:bodyPr/>
        <a:lstStyle/>
        <a:p>
          <a:endParaRPr lang="pt-BR"/>
        </a:p>
      </dgm:t>
    </dgm:pt>
    <dgm:pt modelId="{FAB5EEF4-0854-44C8-9CA1-5BC431C27127}" type="pres">
      <dgm:prSet presAssocID="{77A1FA2C-99BD-4F3A-BC4C-106914EC67E4}" presName="hierChild6" presStyleCnt="0"/>
      <dgm:spPr/>
    </dgm:pt>
    <dgm:pt modelId="{DDDB430A-F8D2-480D-80EA-A12FCB205E2D}" type="pres">
      <dgm:prSet presAssocID="{77A1FA2C-99BD-4F3A-BC4C-106914EC67E4}" presName="hierChild7" presStyleCnt="0"/>
      <dgm:spPr/>
    </dgm:pt>
    <dgm:pt modelId="{29AC98A5-177B-4B15-B267-23783801B5A4}" type="pres">
      <dgm:prSet presAssocID="{CFA6AA1C-D7F9-45E3-9DC3-B63A10B2C97D}" presName="Name111" presStyleLbl="parChTrans1D2" presStyleIdx="3" presStyleCnt="4"/>
      <dgm:spPr/>
      <dgm:t>
        <a:bodyPr/>
        <a:lstStyle/>
        <a:p>
          <a:endParaRPr lang="pt-BR"/>
        </a:p>
      </dgm:t>
    </dgm:pt>
    <dgm:pt modelId="{C1382165-6635-40C0-8E5E-B8F4D40F827E}" type="pres">
      <dgm:prSet presAssocID="{7CCCCEAA-3865-444B-AE2B-83C4D28320DB}" presName="hierRoot3" presStyleCnt="0">
        <dgm:presLayoutVars>
          <dgm:hierBranch val="init"/>
        </dgm:presLayoutVars>
      </dgm:prSet>
      <dgm:spPr/>
    </dgm:pt>
    <dgm:pt modelId="{F0B695C7-4888-4AFA-9605-D1AEFA8A962B}" type="pres">
      <dgm:prSet presAssocID="{7CCCCEAA-3865-444B-AE2B-83C4D28320DB}" presName="rootComposite3" presStyleCnt="0"/>
      <dgm:spPr/>
    </dgm:pt>
    <dgm:pt modelId="{3E2D0B75-AAC5-4788-89DC-EC672DE2F6BD}" type="pres">
      <dgm:prSet presAssocID="{7CCCCEAA-3865-444B-AE2B-83C4D28320DB}" presName="rootText3" presStyleLbl="asst1" presStyleIdx="1" presStyleCnt="2" custLinFactNeighborX="-5939" custLinFactNeighborY="-12121">
        <dgm:presLayoutVars>
          <dgm:chPref val="3"/>
        </dgm:presLayoutVars>
      </dgm:prSet>
      <dgm:spPr/>
      <dgm:t>
        <a:bodyPr/>
        <a:lstStyle/>
        <a:p>
          <a:endParaRPr lang="pt-BR"/>
        </a:p>
      </dgm:t>
    </dgm:pt>
    <dgm:pt modelId="{5C3B8DEF-7A52-4B0B-8F93-332AF746BA6C}" type="pres">
      <dgm:prSet presAssocID="{7CCCCEAA-3865-444B-AE2B-83C4D28320DB}" presName="rootConnector3" presStyleLbl="asst1" presStyleIdx="1" presStyleCnt="2"/>
      <dgm:spPr/>
      <dgm:t>
        <a:bodyPr/>
        <a:lstStyle/>
        <a:p>
          <a:endParaRPr lang="pt-BR"/>
        </a:p>
      </dgm:t>
    </dgm:pt>
    <dgm:pt modelId="{6AC2CE6D-D745-4F0E-A7D6-43D531B401BC}" type="pres">
      <dgm:prSet presAssocID="{7CCCCEAA-3865-444B-AE2B-83C4D28320DB}" presName="hierChild6" presStyleCnt="0"/>
      <dgm:spPr/>
    </dgm:pt>
    <dgm:pt modelId="{ACA8F248-4010-4CC0-80BC-9525B7AE04EB}" type="pres">
      <dgm:prSet presAssocID="{7CCCCEAA-3865-444B-AE2B-83C4D28320DB}" presName="hierChild7" presStyleCnt="0"/>
      <dgm:spPr/>
    </dgm:pt>
  </dgm:ptLst>
  <dgm:cxnLst>
    <dgm:cxn modelId="{ED56BC63-09CF-4A2F-9900-22C63F51FDF8}" srcId="{FD6CD441-1601-4658-AAF4-6B2A2266F462}" destId="{AB186261-D00C-4B32-9AD8-E275C922AE0A}" srcOrd="3" destOrd="0" parTransId="{E3695F15-9B5D-4F54-83D2-285945DC3B22}" sibTransId="{26A74467-595D-41A2-91BB-04B32317147C}"/>
    <dgm:cxn modelId="{326EB676-8E44-48FB-92D8-16CFA5A57022}" type="presOf" srcId="{E3695F15-9B5D-4F54-83D2-285945DC3B22}" destId="{B3728F81-656E-4633-A5B7-052D112270DA}" srcOrd="0" destOrd="0" presId="urn:microsoft.com/office/officeart/2005/8/layout/orgChart1"/>
    <dgm:cxn modelId="{A1BD41C8-7426-4B5C-9FE9-27B3B686B108}" type="presOf" srcId="{4A5029BC-FDA7-42D2-8408-26B7EC4F1D4E}" destId="{C6406518-C715-4B6D-ACDE-D798D5539C4D}" srcOrd="0" destOrd="0" presId="urn:microsoft.com/office/officeart/2005/8/layout/orgChart1"/>
    <dgm:cxn modelId="{921FF9F3-A1DA-4A46-A21A-8ED8362A518B}" srcId="{FD6CD441-1601-4658-AAF4-6B2A2266F462}" destId="{27E556B8-9C07-4BD9-8A2E-8C7C599B0FA9}" srcOrd="2" destOrd="0" parTransId="{4A5029BC-FDA7-42D2-8408-26B7EC4F1D4E}" sibTransId="{9A0AA51C-3D5D-47C7-AAE7-6BED3628C53A}"/>
    <dgm:cxn modelId="{5F17C938-520F-4347-9DB4-4D796C51704E}" type="presOf" srcId="{FD6CD441-1601-4658-AAF4-6B2A2266F462}" destId="{CF965B2D-9AB0-40A3-9284-34286A1D4DF3}" srcOrd="1" destOrd="0" presId="urn:microsoft.com/office/officeart/2005/8/layout/orgChart1"/>
    <dgm:cxn modelId="{0F3928CD-F39A-4A5B-B798-62DB2084DC1A}" type="presOf" srcId="{AB186261-D00C-4B32-9AD8-E275C922AE0A}" destId="{5A86FE5D-1548-4C77-9C33-219F61BD3DB7}" srcOrd="1" destOrd="0" presId="urn:microsoft.com/office/officeart/2005/8/layout/orgChart1"/>
    <dgm:cxn modelId="{EF31F306-9D98-43C9-AD5E-177C0526D1FA}" type="presOf" srcId="{77A1FA2C-99BD-4F3A-BC4C-106914EC67E4}" destId="{F83DC8B1-A277-4DE5-834B-91313F57EEA6}" srcOrd="1" destOrd="0" presId="urn:microsoft.com/office/officeart/2005/8/layout/orgChart1"/>
    <dgm:cxn modelId="{D2B60213-3842-4285-9AE6-CCF8729FF6E7}" type="presOf" srcId="{27E556B8-9C07-4BD9-8A2E-8C7C599B0FA9}" destId="{4CA4DD05-51C5-496F-8339-93757E65726A}" srcOrd="1" destOrd="0" presId="urn:microsoft.com/office/officeart/2005/8/layout/orgChart1"/>
    <dgm:cxn modelId="{1D54D688-5A70-4B27-B8E4-6CCEA736B44B}" type="presOf" srcId="{0AA6D34C-4261-4467-902C-016BACF984D6}" destId="{69B5C836-9F43-496C-B413-B401B9CC186D}" srcOrd="0" destOrd="0" presId="urn:microsoft.com/office/officeart/2005/8/layout/orgChart1"/>
    <dgm:cxn modelId="{74F1305D-83C2-4B52-91D0-3C80D3C6A713}" type="presOf" srcId="{956173AC-040D-4FC8-AE76-9AEF1A5DC3EB}" destId="{6DA9C4B7-4D5A-4FE1-B83B-482E41D57EE4}" srcOrd="0" destOrd="0" presId="urn:microsoft.com/office/officeart/2005/8/layout/orgChart1"/>
    <dgm:cxn modelId="{DB8AC586-F7F1-44E1-AC8F-71A5917120EF}" type="presOf" srcId="{CFA6AA1C-D7F9-45E3-9DC3-B63A10B2C97D}" destId="{29AC98A5-177B-4B15-B267-23783801B5A4}" srcOrd="0" destOrd="0" presId="urn:microsoft.com/office/officeart/2005/8/layout/orgChart1"/>
    <dgm:cxn modelId="{049A5D64-32EF-4C5D-AE93-4D34B5EF0A3A}" srcId="{FD6CD441-1601-4658-AAF4-6B2A2266F462}" destId="{7CCCCEAA-3865-444B-AE2B-83C4D28320DB}" srcOrd="1" destOrd="0" parTransId="{CFA6AA1C-D7F9-45E3-9DC3-B63A10B2C97D}" sibTransId="{D2750D90-A012-46A9-8A4B-F0AFBA53FE01}"/>
    <dgm:cxn modelId="{F7A1EE00-C30D-43F3-AAAB-1831ABCAC1F6}" srcId="{0AA6D34C-4261-4467-902C-016BACF984D6}" destId="{FD6CD441-1601-4658-AAF4-6B2A2266F462}" srcOrd="0" destOrd="0" parTransId="{AE8E74CC-5E76-46B6-B7BE-2914DCB080E9}" sibTransId="{E29E2497-2DAE-42D2-833E-2ACAECC42F7A}"/>
    <dgm:cxn modelId="{DA42C197-BBA9-4AD8-B821-A00C28C27E03}" type="presOf" srcId="{27E556B8-9C07-4BD9-8A2E-8C7C599B0FA9}" destId="{7B9169D7-CD8E-402D-98CE-F9001EEE3CED}" srcOrd="0" destOrd="0" presId="urn:microsoft.com/office/officeart/2005/8/layout/orgChart1"/>
    <dgm:cxn modelId="{2814B7CB-1342-47B1-A4BC-5AA2DEA01099}" srcId="{FD6CD441-1601-4658-AAF4-6B2A2266F462}" destId="{77A1FA2C-99BD-4F3A-BC4C-106914EC67E4}" srcOrd="0" destOrd="0" parTransId="{956173AC-040D-4FC8-AE76-9AEF1A5DC3EB}" sibTransId="{C3E3C64C-33A8-4D4F-80B9-45A14C0A58FF}"/>
    <dgm:cxn modelId="{CD864E88-A686-4A18-888E-E7741EEB41DD}" type="presOf" srcId="{7CCCCEAA-3865-444B-AE2B-83C4D28320DB}" destId="{3E2D0B75-AAC5-4788-89DC-EC672DE2F6BD}" srcOrd="0" destOrd="0" presId="urn:microsoft.com/office/officeart/2005/8/layout/orgChart1"/>
    <dgm:cxn modelId="{A8078739-3463-4BAE-B803-CEDB33307BDE}" type="presOf" srcId="{AB186261-D00C-4B32-9AD8-E275C922AE0A}" destId="{51997549-013A-43C8-80EC-8D768535DDC6}" srcOrd="0" destOrd="0" presId="urn:microsoft.com/office/officeart/2005/8/layout/orgChart1"/>
    <dgm:cxn modelId="{D0A55452-1875-4B28-85F5-DFD46F8D29B5}" type="presOf" srcId="{77A1FA2C-99BD-4F3A-BC4C-106914EC67E4}" destId="{C14BE4B0-878B-4A94-8290-62330C6D30AA}" srcOrd="0" destOrd="0" presId="urn:microsoft.com/office/officeart/2005/8/layout/orgChart1"/>
    <dgm:cxn modelId="{7E82F7F2-99CB-4D34-AA86-1170853D595B}" type="presOf" srcId="{7CCCCEAA-3865-444B-AE2B-83C4D28320DB}" destId="{5C3B8DEF-7A52-4B0B-8F93-332AF746BA6C}" srcOrd="1" destOrd="0" presId="urn:microsoft.com/office/officeart/2005/8/layout/orgChart1"/>
    <dgm:cxn modelId="{420B836B-D5EA-4B45-B70F-056CE38E497B}" type="presOf" srcId="{FD6CD441-1601-4658-AAF4-6B2A2266F462}" destId="{0B65BA98-4AD0-4130-97DE-80D05672D685}" srcOrd="0" destOrd="0" presId="urn:microsoft.com/office/officeart/2005/8/layout/orgChart1"/>
    <dgm:cxn modelId="{49A8B89C-0E59-4BA0-9476-280D07FA3235}" type="presParOf" srcId="{69B5C836-9F43-496C-B413-B401B9CC186D}" destId="{4CCB2007-068E-45C8-8E6A-A871DEB3B9FC}" srcOrd="0" destOrd="0" presId="urn:microsoft.com/office/officeart/2005/8/layout/orgChart1"/>
    <dgm:cxn modelId="{A8A4C880-D73B-40D7-A883-DD223B390406}" type="presParOf" srcId="{4CCB2007-068E-45C8-8E6A-A871DEB3B9FC}" destId="{8BE10DDD-FB1D-4C68-9CA2-B1E76C695253}" srcOrd="0" destOrd="0" presId="urn:microsoft.com/office/officeart/2005/8/layout/orgChart1"/>
    <dgm:cxn modelId="{96F86B20-E491-4114-BD72-B5941DC4EA20}" type="presParOf" srcId="{8BE10DDD-FB1D-4C68-9CA2-B1E76C695253}" destId="{0B65BA98-4AD0-4130-97DE-80D05672D685}" srcOrd="0" destOrd="0" presId="urn:microsoft.com/office/officeart/2005/8/layout/orgChart1"/>
    <dgm:cxn modelId="{F5761324-9CD7-48E1-80F3-DA4191659F52}" type="presParOf" srcId="{8BE10DDD-FB1D-4C68-9CA2-B1E76C695253}" destId="{CF965B2D-9AB0-40A3-9284-34286A1D4DF3}" srcOrd="1" destOrd="0" presId="urn:microsoft.com/office/officeart/2005/8/layout/orgChart1"/>
    <dgm:cxn modelId="{B7758797-75F8-4165-A49B-0029C285B287}" type="presParOf" srcId="{4CCB2007-068E-45C8-8E6A-A871DEB3B9FC}" destId="{5DB29856-553B-48CC-969F-1961DD08D5F5}" srcOrd="1" destOrd="0" presId="urn:microsoft.com/office/officeart/2005/8/layout/orgChart1"/>
    <dgm:cxn modelId="{D64CB7FE-47D7-4F0F-A4A4-8224CA1047D8}" type="presParOf" srcId="{5DB29856-553B-48CC-969F-1961DD08D5F5}" destId="{C6406518-C715-4B6D-ACDE-D798D5539C4D}" srcOrd="0" destOrd="0" presId="urn:microsoft.com/office/officeart/2005/8/layout/orgChart1"/>
    <dgm:cxn modelId="{CAFDBCF0-C94D-40EE-BFAE-ED030D9A7EA0}" type="presParOf" srcId="{5DB29856-553B-48CC-969F-1961DD08D5F5}" destId="{E838FBC5-A836-4E83-8149-6F13151BB914}" srcOrd="1" destOrd="0" presId="urn:microsoft.com/office/officeart/2005/8/layout/orgChart1"/>
    <dgm:cxn modelId="{BA9DA60D-291D-42E9-BED4-897A1C356D4D}" type="presParOf" srcId="{E838FBC5-A836-4E83-8149-6F13151BB914}" destId="{7F53BA36-8873-419A-845A-7CC5DB72FAA4}" srcOrd="0" destOrd="0" presId="urn:microsoft.com/office/officeart/2005/8/layout/orgChart1"/>
    <dgm:cxn modelId="{573550B1-E3C2-4B55-B17D-55955311FE44}" type="presParOf" srcId="{7F53BA36-8873-419A-845A-7CC5DB72FAA4}" destId="{7B9169D7-CD8E-402D-98CE-F9001EEE3CED}" srcOrd="0" destOrd="0" presId="urn:microsoft.com/office/officeart/2005/8/layout/orgChart1"/>
    <dgm:cxn modelId="{3AB25BB5-CB63-45B7-9AB8-36F4817BCD55}" type="presParOf" srcId="{7F53BA36-8873-419A-845A-7CC5DB72FAA4}" destId="{4CA4DD05-51C5-496F-8339-93757E65726A}" srcOrd="1" destOrd="0" presId="urn:microsoft.com/office/officeart/2005/8/layout/orgChart1"/>
    <dgm:cxn modelId="{4AB5D1BA-25CC-4A26-BD12-40FAEC7311B0}" type="presParOf" srcId="{E838FBC5-A836-4E83-8149-6F13151BB914}" destId="{DEA55195-8079-46BD-9CD3-E2B249A340AF}" srcOrd="1" destOrd="0" presId="urn:microsoft.com/office/officeart/2005/8/layout/orgChart1"/>
    <dgm:cxn modelId="{E8A22365-85B3-418F-9A14-196D1EB54D56}" type="presParOf" srcId="{E838FBC5-A836-4E83-8149-6F13151BB914}" destId="{0E0B4840-4E7D-4748-8812-C3DF562DC45A}" srcOrd="2" destOrd="0" presId="urn:microsoft.com/office/officeart/2005/8/layout/orgChart1"/>
    <dgm:cxn modelId="{226920F9-F65E-4813-ABD7-AFC0BD1EB124}" type="presParOf" srcId="{5DB29856-553B-48CC-969F-1961DD08D5F5}" destId="{B3728F81-656E-4633-A5B7-052D112270DA}" srcOrd="2" destOrd="0" presId="urn:microsoft.com/office/officeart/2005/8/layout/orgChart1"/>
    <dgm:cxn modelId="{FC7AA722-B261-4A19-853F-DE7BFEDD5378}" type="presParOf" srcId="{5DB29856-553B-48CC-969F-1961DD08D5F5}" destId="{271C09DE-8F5E-404C-8ED4-C43EFFA1A763}" srcOrd="3" destOrd="0" presId="urn:microsoft.com/office/officeart/2005/8/layout/orgChart1"/>
    <dgm:cxn modelId="{EE1E611F-A6F2-4EA7-B798-AAC2AD2062DA}" type="presParOf" srcId="{271C09DE-8F5E-404C-8ED4-C43EFFA1A763}" destId="{867D531C-E718-4081-9A4A-05F883997490}" srcOrd="0" destOrd="0" presId="urn:microsoft.com/office/officeart/2005/8/layout/orgChart1"/>
    <dgm:cxn modelId="{4F57DA26-A8D3-4339-B5DA-4498F7D93CB9}" type="presParOf" srcId="{867D531C-E718-4081-9A4A-05F883997490}" destId="{51997549-013A-43C8-80EC-8D768535DDC6}" srcOrd="0" destOrd="0" presId="urn:microsoft.com/office/officeart/2005/8/layout/orgChart1"/>
    <dgm:cxn modelId="{7EF8B474-9A49-4534-B57A-261A1A9C04D3}" type="presParOf" srcId="{867D531C-E718-4081-9A4A-05F883997490}" destId="{5A86FE5D-1548-4C77-9C33-219F61BD3DB7}" srcOrd="1" destOrd="0" presId="urn:microsoft.com/office/officeart/2005/8/layout/orgChart1"/>
    <dgm:cxn modelId="{A8D1EA8E-FA06-47C7-9CDA-D1E5F4B0C689}" type="presParOf" srcId="{271C09DE-8F5E-404C-8ED4-C43EFFA1A763}" destId="{44164658-2D7E-4361-930E-0B6494BCE053}" srcOrd="1" destOrd="0" presId="urn:microsoft.com/office/officeart/2005/8/layout/orgChart1"/>
    <dgm:cxn modelId="{5ACF1987-9C3D-4698-8FA2-B705303E4740}" type="presParOf" srcId="{271C09DE-8F5E-404C-8ED4-C43EFFA1A763}" destId="{9C7168BB-16F6-452E-9E6D-87CD5A484D44}" srcOrd="2" destOrd="0" presId="urn:microsoft.com/office/officeart/2005/8/layout/orgChart1"/>
    <dgm:cxn modelId="{D4CEDFBC-2C42-4C0D-A17B-A21A609A0044}" type="presParOf" srcId="{4CCB2007-068E-45C8-8E6A-A871DEB3B9FC}" destId="{A495B8C6-9D48-49D7-8D47-AC0EC6BC2D13}" srcOrd="2" destOrd="0" presId="urn:microsoft.com/office/officeart/2005/8/layout/orgChart1"/>
    <dgm:cxn modelId="{F692B524-EB3B-43FC-B866-D91811070137}" type="presParOf" srcId="{A495B8C6-9D48-49D7-8D47-AC0EC6BC2D13}" destId="{6DA9C4B7-4D5A-4FE1-B83B-482E41D57EE4}" srcOrd="0" destOrd="0" presId="urn:microsoft.com/office/officeart/2005/8/layout/orgChart1"/>
    <dgm:cxn modelId="{2702DB77-0692-4D53-9B56-BA215BC0D87A}" type="presParOf" srcId="{A495B8C6-9D48-49D7-8D47-AC0EC6BC2D13}" destId="{C3D3EB62-31A3-4183-B8EE-756C9BB9CFCA}" srcOrd="1" destOrd="0" presId="urn:microsoft.com/office/officeart/2005/8/layout/orgChart1"/>
    <dgm:cxn modelId="{9D474F7C-2576-4860-81DF-EB2E96585D96}" type="presParOf" srcId="{C3D3EB62-31A3-4183-B8EE-756C9BB9CFCA}" destId="{BB58306D-54F0-47FC-93EB-E2B447F48314}" srcOrd="0" destOrd="0" presId="urn:microsoft.com/office/officeart/2005/8/layout/orgChart1"/>
    <dgm:cxn modelId="{6F33A332-4E99-490A-820D-6985F2C37C69}" type="presParOf" srcId="{BB58306D-54F0-47FC-93EB-E2B447F48314}" destId="{C14BE4B0-878B-4A94-8290-62330C6D30AA}" srcOrd="0" destOrd="0" presId="urn:microsoft.com/office/officeart/2005/8/layout/orgChart1"/>
    <dgm:cxn modelId="{1B1C7B7F-F2C8-4EF4-8FF7-BE1A17A5B6C3}" type="presParOf" srcId="{BB58306D-54F0-47FC-93EB-E2B447F48314}" destId="{F83DC8B1-A277-4DE5-834B-91313F57EEA6}" srcOrd="1" destOrd="0" presId="urn:microsoft.com/office/officeart/2005/8/layout/orgChart1"/>
    <dgm:cxn modelId="{48A17424-1E96-44B3-A6C3-AD190009CBF9}" type="presParOf" srcId="{C3D3EB62-31A3-4183-B8EE-756C9BB9CFCA}" destId="{FAB5EEF4-0854-44C8-9CA1-5BC431C27127}" srcOrd="1" destOrd="0" presId="urn:microsoft.com/office/officeart/2005/8/layout/orgChart1"/>
    <dgm:cxn modelId="{AFFD8ACE-2A91-4A70-B757-12936F918A1A}" type="presParOf" srcId="{C3D3EB62-31A3-4183-B8EE-756C9BB9CFCA}" destId="{DDDB430A-F8D2-480D-80EA-A12FCB205E2D}" srcOrd="2" destOrd="0" presId="urn:microsoft.com/office/officeart/2005/8/layout/orgChart1"/>
    <dgm:cxn modelId="{81BA1A16-2AD4-401B-9DD9-9BA9AB9387F5}" type="presParOf" srcId="{A495B8C6-9D48-49D7-8D47-AC0EC6BC2D13}" destId="{29AC98A5-177B-4B15-B267-23783801B5A4}" srcOrd="2" destOrd="0" presId="urn:microsoft.com/office/officeart/2005/8/layout/orgChart1"/>
    <dgm:cxn modelId="{12ED38BC-B5DF-4CE5-A6DC-2F98AC51FE5A}" type="presParOf" srcId="{A495B8C6-9D48-49D7-8D47-AC0EC6BC2D13}" destId="{C1382165-6635-40C0-8E5E-B8F4D40F827E}" srcOrd="3" destOrd="0" presId="urn:microsoft.com/office/officeart/2005/8/layout/orgChart1"/>
    <dgm:cxn modelId="{1090AFE7-1984-4C60-8B65-5E32723EFE68}" type="presParOf" srcId="{C1382165-6635-40C0-8E5E-B8F4D40F827E}" destId="{F0B695C7-4888-4AFA-9605-D1AEFA8A962B}" srcOrd="0" destOrd="0" presId="urn:microsoft.com/office/officeart/2005/8/layout/orgChart1"/>
    <dgm:cxn modelId="{1605CD24-DD82-4B71-BFFA-4143D1E16E6E}" type="presParOf" srcId="{F0B695C7-4888-4AFA-9605-D1AEFA8A962B}" destId="{3E2D0B75-AAC5-4788-89DC-EC672DE2F6BD}" srcOrd="0" destOrd="0" presId="urn:microsoft.com/office/officeart/2005/8/layout/orgChart1"/>
    <dgm:cxn modelId="{8C16B5E0-D91E-4748-B305-0DE36C153537}" type="presParOf" srcId="{F0B695C7-4888-4AFA-9605-D1AEFA8A962B}" destId="{5C3B8DEF-7A52-4B0B-8F93-332AF746BA6C}" srcOrd="1" destOrd="0" presId="urn:microsoft.com/office/officeart/2005/8/layout/orgChart1"/>
    <dgm:cxn modelId="{743BD377-83DA-49A3-BF78-B647D8DBDAF4}" type="presParOf" srcId="{C1382165-6635-40C0-8E5E-B8F4D40F827E}" destId="{6AC2CE6D-D745-4F0E-A7D6-43D531B401BC}" srcOrd="1" destOrd="0" presId="urn:microsoft.com/office/officeart/2005/8/layout/orgChart1"/>
    <dgm:cxn modelId="{DF51A64F-17B9-40DC-A230-967D221E9C11}" type="presParOf" srcId="{C1382165-6635-40C0-8E5E-B8F4D40F827E}" destId="{ACA8F248-4010-4CC0-80BC-9525B7AE04EB}" srcOrd="2" destOrd="0" presId="urn:microsoft.com/office/officeart/2005/8/layout/orgChart1"/>
  </dgm:cxnLst>
  <dgm:bg/>
  <dgm:whole/>
</dgm:dataModel>
</file>

<file path=ppt/diagrams/data3.xml><?xml version="1.0" encoding="utf-8"?>
<dgm:dataModel xmlns:dgm="http://schemas.openxmlformats.org/drawingml/2006/diagram" xmlns:a="http://schemas.openxmlformats.org/drawingml/2006/main">
  <dgm:ptLst>
    <dgm:pt modelId="{54B7EEAA-7525-43A7-8C23-3349DF6EF077}" type="doc">
      <dgm:prSet loTypeId="urn:microsoft.com/office/officeart/2005/8/layout/arrow6" loCatId="relationship" qsTypeId="urn:microsoft.com/office/officeart/2005/8/quickstyle/simple4" qsCatId="simple" csTypeId="urn:microsoft.com/office/officeart/2005/8/colors/accent1_2" csCatId="accent1" phldr="1"/>
      <dgm:spPr/>
      <dgm:t>
        <a:bodyPr/>
        <a:lstStyle/>
        <a:p>
          <a:endParaRPr lang="pt-BR"/>
        </a:p>
      </dgm:t>
    </dgm:pt>
    <dgm:pt modelId="{3AF63299-CA16-4C14-81DD-C90863E58FC7}">
      <dgm:prSet phldrT="[Texto]" custT="1"/>
      <dgm:spPr/>
      <dgm:t>
        <a:bodyPr/>
        <a:lstStyle/>
        <a:p>
          <a:r>
            <a:rPr lang="pt-BR" sz="1700" dirty="0" smtClean="0"/>
            <a:t>Melhora da sobrevivência de RN extremo baixo peso nos últimos 20 anos</a:t>
          </a:r>
          <a:endParaRPr lang="pt-BR" sz="1700" dirty="0"/>
        </a:p>
      </dgm:t>
    </dgm:pt>
    <dgm:pt modelId="{A93F205B-F796-4411-8937-B022CD266737}" type="parTrans" cxnId="{9B330309-5F62-4DC4-A382-20F57FF3BB96}">
      <dgm:prSet/>
      <dgm:spPr/>
      <dgm:t>
        <a:bodyPr/>
        <a:lstStyle/>
        <a:p>
          <a:endParaRPr lang="pt-BR" sz="1700"/>
        </a:p>
      </dgm:t>
    </dgm:pt>
    <dgm:pt modelId="{E5AD479A-B18A-4AC0-9A6F-FADCB6D4A59C}" type="sibTrans" cxnId="{9B330309-5F62-4DC4-A382-20F57FF3BB96}">
      <dgm:prSet/>
      <dgm:spPr/>
      <dgm:t>
        <a:bodyPr/>
        <a:lstStyle/>
        <a:p>
          <a:endParaRPr lang="pt-BR" sz="1700"/>
        </a:p>
      </dgm:t>
    </dgm:pt>
    <dgm:pt modelId="{A6F482C9-1608-4015-9A29-1F5973E2FCCB}">
      <dgm:prSet phldrT="[Texto]" custT="1"/>
      <dgm:spPr/>
      <dgm:t>
        <a:bodyPr/>
        <a:lstStyle/>
        <a:p>
          <a:r>
            <a:rPr lang="pt-BR" sz="1700" dirty="0" smtClean="0"/>
            <a:t>RN extremo baixo peso continuam a apresentar </a:t>
          </a:r>
          <a:r>
            <a:rPr lang="pt-BR" sz="1700" dirty="0" err="1" smtClean="0"/>
            <a:t>comorbidades</a:t>
          </a:r>
          <a:r>
            <a:rPr lang="pt-BR" sz="1700" dirty="0" smtClean="0"/>
            <a:t> significantes</a:t>
          </a:r>
          <a:endParaRPr lang="pt-BR" sz="1700" dirty="0"/>
        </a:p>
      </dgm:t>
    </dgm:pt>
    <dgm:pt modelId="{B6E896F7-A5B7-47E6-A2E2-9DA19444B893}" type="parTrans" cxnId="{E5377528-6B0E-441A-A648-5CC5AA4BF9CC}">
      <dgm:prSet/>
      <dgm:spPr/>
      <dgm:t>
        <a:bodyPr/>
        <a:lstStyle/>
        <a:p>
          <a:endParaRPr lang="pt-BR" sz="1700"/>
        </a:p>
      </dgm:t>
    </dgm:pt>
    <dgm:pt modelId="{FD8774F4-D614-4778-BFAD-27DA8B8B5E50}" type="sibTrans" cxnId="{E5377528-6B0E-441A-A648-5CC5AA4BF9CC}">
      <dgm:prSet/>
      <dgm:spPr/>
      <dgm:t>
        <a:bodyPr/>
        <a:lstStyle/>
        <a:p>
          <a:endParaRPr lang="pt-BR" sz="1700"/>
        </a:p>
      </dgm:t>
    </dgm:pt>
    <dgm:pt modelId="{B7241BC3-1FCD-44E0-8D56-E63A160DD00C}" type="pres">
      <dgm:prSet presAssocID="{54B7EEAA-7525-43A7-8C23-3349DF6EF077}" presName="compositeShape" presStyleCnt="0">
        <dgm:presLayoutVars>
          <dgm:chMax val="2"/>
          <dgm:dir/>
          <dgm:resizeHandles val="exact"/>
        </dgm:presLayoutVars>
      </dgm:prSet>
      <dgm:spPr/>
      <dgm:t>
        <a:bodyPr/>
        <a:lstStyle/>
        <a:p>
          <a:endParaRPr lang="pt-BR"/>
        </a:p>
      </dgm:t>
    </dgm:pt>
    <dgm:pt modelId="{106B3979-79C0-4523-87C8-75BC16BF8123}" type="pres">
      <dgm:prSet presAssocID="{54B7EEAA-7525-43A7-8C23-3349DF6EF077}" presName="ribbon" presStyleLbl="node1" presStyleIdx="0" presStyleCnt="1" custScaleX="193043"/>
      <dgm:spPr/>
      <dgm:t>
        <a:bodyPr/>
        <a:lstStyle/>
        <a:p>
          <a:endParaRPr lang="pt-BR"/>
        </a:p>
      </dgm:t>
    </dgm:pt>
    <dgm:pt modelId="{EBF1A676-D9C2-4A7B-8425-D959FE8B9B25}" type="pres">
      <dgm:prSet presAssocID="{54B7EEAA-7525-43A7-8C23-3349DF6EF077}" presName="leftArrowText" presStyleLbl="node1" presStyleIdx="0" presStyleCnt="1" custScaleX="206617" custLinFactNeighborX="-60789" custLinFactNeighborY="-222">
        <dgm:presLayoutVars>
          <dgm:chMax val="0"/>
          <dgm:bulletEnabled val="1"/>
        </dgm:presLayoutVars>
      </dgm:prSet>
      <dgm:spPr/>
      <dgm:t>
        <a:bodyPr/>
        <a:lstStyle/>
        <a:p>
          <a:endParaRPr lang="pt-BR"/>
        </a:p>
      </dgm:t>
    </dgm:pt>
    <dgm:pt modelId="{061F409E-1EEC-4114-855E-EACED52B3192}" type="pres">
      <dgm:prSet presAssocID="{54B7EEAA-7525-43A7-8C23-3349DF6EF077}" presName="rightArrowText" presStyleLbl="node1" presStyleIdx="0" presStyleCnt="1" custScaleX="202563" custLinFactNeighborX="51617" custLinFactNeighborY="222">
        <dgm:presLayoutVars>
          <dgm:chMax val="0"/>
          <dgm:bulletEnabled val="1"/>
        </dgm:presLayoutVars>
      </dgm:prSet>
      <dgm:spPr/>
      <dgm:t>
        <a:bodyPr/>
        <a:lstStyle/>
        <a:p>
          <a:endParaRPr lang="pt-BR"/>
        </a:p>
      </dgm:t>
    </dgm:pt>
  </dgm:ptLst>
  <dgm:cxnLst>
    <dgm:cxn modelId="{23006334-96E4-4D65-A90B-157363FEB25E}" type="presOf" srcId="{A6F482C9-1608-4015-9A29-1F5973E2FCCB}" destId="{061F409E-1EEC-4114-855E-EACED52B3192}" srcOrd="0" destOrd="0" presId="urn:microsoft.com/office/officeart/2005/8/layout/arrow6"/>
    <dgm:cxn modelId="{E5377528-6B0E-441A-A648-5CC5AA4BF9CC}" srcId="{54B7EEAA-7525-43A7-8C23-3349DF6EF077}" destId="{A6F482C9-1608-4015-9A29-1F5973E2FCCB}" srcOrd="1" destOrd="0" parTransId="{B6E896F7-A5B7-47E6-A2E2-9DA19444B893}" sibTransId="{FD8774F4-D614-4778-BFAD-27DA8B8B5E50}"/>
    <dgm:cxn modelId="{9B330309-5F62-4DC4-A382-20F57FF3BB96}" srcId="{54B7EEAA-7525-43A7-8C23-3349DF6EF077}" destId="{3AF63299-CA16-4C14-81DD-C90863E58FC7}" srcOrd="0" destOrd="0" parTransId="{A93F205B-F796-4411-8937-B022CD266737}" sibTransId="{E5AD479A-B18A-4AC0-9A6F-FADCB6D4A59C}"/>
    <dgm:cxn modelId="{FDAA1C54-9FA2-45D2-A86F-10FEA4D1DD94}" type="presOf" srcId="{3AF63299-CA16-4C14-81DD-C90863E58FC7}" destId="{EBF1A676-D9C2-4A7B-8425-D959FE8B9B25}" srcOrd="0" destOrd="0" presId="urn:microsoft.com/office/officeart/2005/8/layout/arrow6"/>
    <dgm:cxn modelId="{6F9FF19F-71BA-41D8-BB05-ADA9D3D21CE6}" type="presOf" srcId="{54B7EEAA-7525-43A7-8C23-3349DF6EF077}" destId="{B7241BC3-1FCD-44E0-8D56-E63A160DD00C}" srcOrd="0" destOrd="0" presId="urn:microsoft.com/office/officeart/2005/8/layout/arrow6"/>
    <dgm:cxn modelId="{62D7810E-BF27-4C50-8638-D3239B4A6CF5}" type="presParOf" srcId="{B7241BC3-1FCD-44E0-8D56-E63A160DD00C}" destId="{106B3979-79C0-4523-87C8-75BC16BF8123}" srcOrd="0" destOrd="0" presId="urn:microsoft.com/office/officeart/2005/8/layout/arrow6"/>
    <dgm:cxn modelId="{91B8F846-5C63-42DC-8A29-931838D296AA}" type="presParOf" srcId="{B7241BC3-1FCD-44E0-8D56-E63A160DD00C}" destId="{EBF1A676-D9C2-4A7B-8425-D959FE8B9B25}" srcOrd="1" destOrd="0" presId="urn:microsoft.com/office/officeart/2005/8/layout/arrow6"/>
    <dgm:cxn modelId="{52BBFA48-7D53-4ACA-B313-5D8D4D34BBF9}" type="presParOf" srcId="{B7241BC3-1FCD-44E0-8D56-E63A160DD00C}" destId="{061F409E-1EEC-4114-855E-EACED52B3192}" srcOrd="2" destOrd="0" presId="urn:microsoft.com/office/officeart/2005/8/layout/arrow6"/>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1218987" fontAlgn="auto">
              <a:spcBef>
                <a:spcPts val="0"/>
              </a:spcBef>
              <a:spcAft>
                <a:spcPts val="0"/>
              </a:spcAft>
              <a:defRPr sz="1200">
                <a:solidFill>
                  <a:schemeClr val="tx2"/>
                </a:solidFill>
                <a:latin typeface="+mn-lt"/>
                <a:cs typeface="+mn-cs"/>
              </a:defRPr>
            </a:lvl1pPr>
          </a:lstStyle>
          <a:p>
            <a:pPr>
              <a:defRPr/>
            </a:pPr>
            <a:fld id="{71827428-E189-431B-AF6B-422E7940294D}" type="datetime1">
              <a:rPr lang="pt-BR"/>
              <a:pPr>
                <a:defRPr/>
              </a:pPr>
              <a:t>20/05/2018</a:t>
            </a:fld>
            <a:endParaRPr lang="pt-BR" dirty="0"/>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5" name="Espaço reservado para o número do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1218987" fontAlgn="auto">
              <a:spcBef>
                <a:spcPts val="0"/>
              </a:spcBef>
              <a:spcAft>
                <a:spcPts val="0"/>
              </a:spcAft>
              <a:defRPr sz="1200">
                <a:solidFill>
                  <a:schemeClr val="tx2"/>
                </a:solidFill>
                <a:latin typeface="+mn-lt"/>
                <a:cs typeface="+mn-cs"/>
              </a:defRPr>
            </a:lvl1pPr>
          </a:lstStyle>
          <a:p>
            <a:pPr>
              <a:defRPr/>
            </a:pPr>
            <a:fld id="{9476F2CD-EF2C-4F8C-9742-439DBA5284DD}" type="slidenum">
              <a:rPr lang="pt-BR"/>
              <a:pPr>
                <a:defRPr/>
              </a:pPr>
              <a:t>‹nº›</a:t>
            </a:fld>
            <a:endParaRPr lang="pt-BR"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1218987" fontAlgn="auto">
              <a:spcBef>
                <a:spcPts val="0"/>
              </a:spcBef>
              <a:spcAft>
                <a:spcPts val="0"/>
              </a:spcAft>
              <a:defRPr sz="1200">
                <a:solidFill>
                  <a:schemeClr val="tx2"/>
                </a:solidFill>
                <a:latin typeface="+mn-lt"/>
                <a:cs typeface="+mn-cs"/>
              </a:defRPr>
            </a:lvl1pPr>
          </a:lstStyle>
          <a:p>
            <a:pPr>
              <a:defRPr/>
            </a:pPr>
            <a:fld id="{8DD05082-F60F-475B-9426-E376B2BCED31}" type="datetime1">
              <a:rPr lang="pt-BR"/>
              <a:pPr>
                <a:defRPr/>
              </a:pPr>
              <a:t>20/05/2018</a:t>
            </a:fld>
            <a:endParaRPr lang="pt-BR" dirty="0"/>
          </a:p>
        </p:txBody>
      </p:sp>
      <p:sp>
        <p:nvSpPr>
          <p:cNvPr id="4" name="Espaço reservado para imagem do slide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dirty="0" smtClean="0"/>
              <a:t>Clique para editar o texto Mestre</a:t>
            </a:r>
          </a:p>
          <a:p>
            <a:pPr lvl="1"/>
            <a:r>
              <a:rPr lang="pt-BR" noProof="0" dirty="0" smtClean="0"/>
              <a:t>Segundo nível</a:t>
            </a:r>
          </a:p>
          <a:p>
            <a:pPr lvl="2"/>
            <a:r>
              <a:rPr lang="pt-BR" noProof="0" dirty="0" smtClean="0"/>
              <a:t>Terceiro nível</a:t>
            </a:r>
          </a:p>
          <a:p>
            <a:pPr lvl="3"/>
            <a:r>
              <a:rPr lang="pt-BR" noProof="0" dirty="0" smtClean="0"/>
              <a:t>Quarto nível</a:t>
            </a:r>
          </a:p>
          <a:p>
            <a:pPr lvl="4"/>
            <a:r>
              <a:rPr lang="pt-BR" noProof="0" dirty="0" smtClean="0"/>
              <a:t>Quinto nível</a:t>
            </a:r>
            <a:endParaRPr lang="pt-BR" noProof="0" dirty="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218987" fontAlgn="auto">
              <a:spcBef>
                <a:spcPts val="0"/>
              </a:spcBef>
              <a:spcAft>
                <a:spcPts val="0"/>
              </a:spcAft>
              <a:defRPr sz="1200">
                <a:solidFill>
                  <a:schemeClr val="tx2"/>
                </a:solidFill>
                <a:latin typeface="+mn-lt"/>
                <a:cs typeface="+mn-cs"/>
              </a:defRPr>
            </a:lvl1pPr>
          </a:lstStyle>
          <a:p>
            <a:pPr>
              <a:defRPr/>
            </a:pPr>
            <a:endParaRPr lang="pt-BR"/>
          </a:p>
        </p:txBody>
      </p:sp>
      <p:sp>
        <p:nvSpPr>
          <p:cNvPr id="7" name="Espaço reservado para o número do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218987" fontAlgn="auto">
              <a:spcBef>
                <a:spcPts val="0"/>
              </a:spcBef>
              <a:spcAft>
                <a:spcPts val="0"/>
              </a:spcAft>
              <a:defRPr sz="1200">
                <a:solidFill>
                  <a:schemeClr val="tx2"/>
                </a:solidFill>
                <a:latin typeface="+mn-lt"/>
                <a:cs typeface="+mn-cs"/>
              </a:defRPr>
            </a:lvl1pPr>
          </a:lstStyle>
          <a:p>
            <a:pPr>
              <a:defRPr/>
            </a:pPr>
            <a:fld id="{C914EFED-CEE3-4241-8B2D-EFEE4B41B6F2}" type="slidenum">
              <a:rPr lang="pt-BR"/>
              <a:pPr>
                <a:defRPr/>
              </a:pPr>
              <a:t>‹nº›</a:t>
            </a:fld>
            <a:endParaRPr lang="pt-BR" dirty="0"/>
          </a:p>
        </p:txBody>
      </p:sp>
    </p:spTree>
  </p:cSld>
  <p:clrMap bg1="lt1" tx1="dk1" bg2="lt2" tx2="dk2" accent1="accent1" accent2="accent2" accent3="accent3" accent4="accent4" accent5="accent5" accent6="accent6" hlink="hlink" folHlink="folHlink"/>
  <p:hf hdr="0" ftr="0" dt="0"/>
  <p:notesStyle>
    <a:lvl1pPr algn="l" defTabSz="1217613" rtl="0" eaLnBrk="0" fontAlgn="base" hangingPunct="0">
      <a:spcBef>
        <a:spcPct val="30000"/>
      </a:spcBef>
      <a:spcAft>
        <a:spcPct val="0"/>
      </a:spcAft>
      <a:defRPr sz="1600" kern="1200">
        <a:solidFill>
          <a:schemeClr val="tx2"/>
        </a:solidFill>
        <a:latin typeface="+mn-lt"/>
        <a:ea typeface="+mn-ea"/>
        <a:cs typeface="+mn-cs"/>
      </a:defRPr>
    </a:lvl1pPr>
    <a:lvl2pPr marL="608013" algn="l" defTabSz="1217613" rtl="0" eaLnBrk="0" fontAlgn="base" hangingPunct="0">
      <a:spcBef>
        <a:spcPct val="30000"/>
      </a:spcBef>
      <a:spcAft>
        <a:spcPct val="0"/>
      </a:spcAft>
      <a:defRPr sz="1600" kern="1200">
        <a:solidFill>
          <a:schemeClr val="tx2"/>
        </a:solidFill>
        <a:latin typeface="+mn-lt"/>
        <a:ea typeface="+mn-ea"/>
        <a:cs typeface="+mn-cs"/>
      </a:defRPr>
    </a:lvl2pPr>
    <a:lvl3pPr marL="1217613" algn="l" defTabSz="1217613" rtl="0" eaLnBrk="0" fontAlgn="base" hangingPunct="0">
      <a:spcBef>
        <a:spcPct val="30000"/>
      </a:spcBef>
      <a:spcAft>
        <a:spcPct val="0"/>
      </a:spcAft>
      <a:defRPr sz="1600" kern="1200">
        <a:solidFill>
          <a:schemeClr val="tx2"/>
        </a:solidFill>
        <a:latin typeface="+mn-lt"/>
        <a:ea typeface="+mn-ea"/>
        <a:cs typeface="+mn-cs"/>
      </a:defRPr>
    </a:lvl3pPr>
    <a:lvl4pPr marL="1827213" algn="l" defTabSz="1217613" rtl="0" eaLnBrk="0" fontAlgn="base" hangingPunct="0">
      <a:spcBef>
        <a:spcPct val="30000"/>
      </a:spcBef>
      <a:spcAft>
        <a:spcPct val="0"/>
      </a:spcAft>
      <a:defRPr sz="1600" kern="1200">
        <a:solidFill>
          <a:schemeClr val="tx2"/>
        </a:solidFill>
        <a:latin typeface="+mn-lt"/>
        <a:ea typeface="+mn-ea"/>
        <a:cs typeface="+mn-cs"/>
      </a:defRPr>
    </a:lvl4pPr>
    <a:lvl5pPr marL="2436813" algn="l" defTabSz="1217613" rtl="0" eaLnBrk="0" fontAlgn="base" hangingPunct="0">
      <a:spcBef>
        <a:spcPct val="30000"/>
      </a:spcBef>
      <a:spcAft>
        <a:spcPct val="0"/>
      </a:spcAft>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01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Biomed Central Pediatrics</a:t>
            </a:r>
          </a:p>
          <a:p>
            <a:pPr eaLnBrk="1" hangingPunct="1">
              <a:spcBef>
                <a:spcPct val="0"/>
              </a:spcBef>
            </a:pPr>
            <a:r>
              <a:rPr lang="en-US" i="1" smtClean="0"/>
              <a:t>BMC Pediatrics</a:t>
            </a:r>
            <a:r>
              <a:rPr lang="en-US" smtClean="0"/>
              <a:t> is an open access journal publishing peer-reviewed research articles in all aspects of health care in neonates, children and adolescents, as well as related molecular genetics, pathophysiology, and epidemiology.</a:t>
            </a:r>
            <a:endParaRPr lang="pt-BR" smtClean="0"/>
          </a:p>
        </p:txBody>
      </p:sp>
      <p:sp>
        <p:nvSpPr>
          <p:cNvPr id="4915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1B1D879E-95E9-4FC5-91CF-BD13006698A0}" type="slidenum">
              <a:rPr lang="pt-BR" smtClean="0"/>
              <a:pPr defTabSz="1217613" fontAlgn="base">
                <a:spcBef>
                  <a:spcPct val="0"/>
                </a:spcBef>
                <a:spcAft>
                  <a:spcPct val="0"/>
                </a:spcAft>
                <a:defRPr/>
              </a:pPr>
              <a:t>1</a:t>
            </a:fld>
            <a:endParaRPr lang="pt-B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12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eliminação da cafeína é inicialmente deprimida em bebês extremamente prematuros e depois aumenta não linearmente para avaliação final em 6 semanas idade pós-natal [13]. Está bem estabelecido que a cafeína causa calciúria e cria balanço de cálcio negativo em ratos prematuros, especialmente após o uso prolongado com aumento de PTH para normalizar o cálcio sérico no despesa de osso [14–16]. Tolerância aos efeitos renais do cafeína não se desenvolve com o uso crônico [17].</a:t>
            </a:r>
          </a:p>
        </p:txBody>
      </p:sp>
      <p:sp>
        <p:nvSpPr>
          <p:cNvPr id="5018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BBF65340-AEE1-4128-B189-2CFB8A9A8466}" type="slidenum">
              <a:rPr lang="pt-BR" smtClean="0"/>
              <a:pPr defTabSz="1217613" fontAlgn="base">
                <a:spcBef>
                  <a:spcPct val="0"/>
                </a:spcBef>
                <a:spcAft>
                  <a:spcPct val="0"/>
                </a:spcAft>
                <a:defRPr/>
              </a:pPr>
              <a:t>4</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22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z="1100" smtClean="0"/>
          </a:p>
        </p:txBody>
      </p:sp>
      <p:sp>
        <p:nvSpPr>
          <p:cNvPr id="5120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8A6284D5-6392-4AC2-B1AF-CE81AA21B46B}" type="slidenum">
              <a:rPr lang="pt-BR" smtClean="0"/>
              <a:pPr defTabSz="1217613" fontAlgn="base">
                <a:spcBef>
                  <a:spcPct val="0"/>
                </a:spcBef>
                <a:spcAft>
                  <a:spcPct val="0"/>
                </a:spcAft>
                <a:defRPr/>
              </a:pPr>
              <a:t>8</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32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Cohen’s kappa statistic measures interrater reliability (sometimes called interobserver agreement). Interrater reliability, or precision, happens when your data raters (or collectors) give the same score to the same data item.</a:t>
            </a:r>
          </a:p>
          <a:p>
            <a:pPr eaLnBrk="1" hangingPunct="1">
              <a:spcBef>
                <a:spcPct val="0"/>
              </a:spcBef>
            </a:pPr>
            <a:r>
              <a:rPr lang="pt-BR" smtClean="0"/>
              <a:t>Os valores de Kappa variam de -1 até +1. Quanto maior o valor de kappa, mais forte a concordância. O valor de kappa de pelo menos 0,75 indica uma boa concordância. No entanto, valores kappa maiores, como 0,90 como, são preferíveis. </a:t>
            </a:r>
          </a:p>
        </p:txBody>
      </p:sp>
      <p:sp>
        <p:nvSpPr>
          <p:cNvPr id="52228"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1C612D5A-C031-4991-9DE1-264D84F033D6}" type="slidenum">
              <a:rPr lang="pt-BR" smtClean="0"/>
              <a:pPr defTabSz="1217613" fontAlgn="base">
                <a:spcBef>
                  <a:spcPct val="0"/>
                </a:spcBef>
                <a:spcAft>
                  <a:spcPct val="0"/>
                </a:spcAft>
                <a:defRPr/>
              </a:pPr>
              <a:t>11</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PT" smtClean="0"/>
              <a:t>Densidade normal do córtex ósseo ao longo do eixo com normal linha branca densa na metáfise e banda normal de lucência e afinamento do córtex.</a:t>
            </a:r>
            <a:r>
              <a:rPr lang="pt-BR" smtClean="0"/>
              <a:t/>
            </a:r>
            <a:br>
              <a:rPr lang="pt-BR" smtClean="0"/>
            </a:br>
            <a:r>
              <a:rPr lang="pt-BR" smtClean="0"/>
              <a:t>Perda de linha branca densa na metáfise, aumento lucência sub-metafisária e afinamento do córtex.</a:t>
            </a:r>
            <a:br>
              <a:rPr lang="pt-BR" smtClean="0"/>
            </a:br>
            <a:r>
              <a:rPr lang="pt-BR" smtClean="0"/>
              <a:t>Alterações no grau 1 mais irregularidade e desgaste metáfise, com alargamento e escavação que é indicativo de raquitismo.</a:t>
            </a:r>
          </a:p>
        </p:txBody>
      </p:sp>
      <p:sp>
        <p:nvSpPr>
          <p:cNvPr id="5325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052221C7-6BAA-415A-80AE-3250E62FF0E0}" type="slidenum">
              <a:rPr lang="pt-BR" smtClean="0"/>
              <a:pPr defTabSz="1217613" fontAlgn="base">
                <a:spcBef>
                  <a:spcPct val="0"/>
                </a:spcBef>
                <a:spcAft>
                  <a:spcPct val="0"/>
                </a:spcAft>
                <a:defRPr/>
              </a:pPr>
              <a:t>12</a:t>
            </a:fld>
            <a:endParaRPr lang="pt-B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52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  A dose média ± 2DP da cafeína foi de 425,33 ± 235,2 mg como dose cumulativa ea A duração média ± 2DP da terapia com cafeína é de 60 ± 45,8 dias. A dose média ± 2DP da cafeína foi de 7,95 ± 2,7 mg por kg por dia e o intervalo de dose de cafeína foi (4,1-15,6 mg / kg / dia) incluindo o carregamento, a manutenção Dosagem e doses de mini-carga O começo habitual carga foi de 10 mg / kg, seguida de manutenção de 5-7 mg / kg / dia e a criança recebeu mini-cargas de cafeína entre De acordo com a gravidade da apnéia da prematuridade desde que a frequência cardíaca fosse inferior a 180 batimentos / min Durante o estudo para monitorar o nível sérico de cafeína</a:t>
            </a:r>
          </a:p>
          <a:p>
            <a:pPr eaLnBrk="1" hangingPunct="1">
              <a:spcBef>
                <a:spcPct val="0"/>
              </a:spcBef>
            </a:pPr>
            <a:r>
              <a:rPr lang="pt-BR" smtClean="0"/>
              <a:t>Durante o tempo de estudo, não houve protocolo sistemático para monitorar o nível sérico de cafeína</a:t>
            </a:r>
          </a:p>
        </p:txBody>
      </p:sp>
      <p:sp>
        <p:nvSpPr>
          <p:cNvPr id="5427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1B2ABE3C-89F5-4875-9B35-5114F42A6537}" type="slidenum">
              <a:rPr lang="pt-BR" smtClean="0"/>
              <a:pPr defTabSz="1217613" fontAlgn="base">
                <a:spcBef>
                  <a:spcPct val="0"/>
                </a:spcBef>
                <a:spcAft>
                  <a:spcPct val="0"/>
                </a:spcAft>
                <a:defRPr/>
              </a:pPr>
              <a:t>17</a:t>
            </a:fld>
            <a:endParaRPr lang="pt-B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63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Havia 79 bebês que receberam diuréticos (73%). A dose diurética mediana foi de 5,9 mg com 1 e 3 quartis de 1, 25,8 durante a internação Os esteróides foram calculados como dose de dexametasona ou equivalente 100 mg de hidrocortisona são iguais a 20 mg de dexametasona.</a:t>
            </a:r>
          </a:p>
          <a:p>
            <a:pPr eaLnBrk="1" hangingPunct="1">
              <a:spcBef>
                <a:spcPct val="0"/>
              </a:spcBef>
            </a:pPr>
            <a:r>
              <a:rPr lang="pt-BR" smtClean="0"/>
              <a:t>Nesta coorte, a dose mediana de esteróides foi 2 mg e 1º e 3º quartis foram 0, 42 mg durante a internação hospitalar</a:t>
            </a:r>
          </a:p>
        </p:txBody>
      </p:sp>
      <p:sp>
        <p:nvSpPr>
          <p:cNvPr id="5530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DC3FC0C4-D780-4D25-AE18-650E9945933C}" type="slidenum">
              <a:rPr lang="pt-BR" smtClean="0"/>
              <a:pPr defTabSz="1217613" fontAlgn="base">
                <a:spcBef>
                  <a:spcPct val="0"/>
                </a:spcBef>
                <a:spcAft>
                  <a:spcPct val="0"/>
                </a:spcAft>
                <a:defRPr/>
              </a:pPr>
              <a:t>18</a:t>
            </a:fld>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73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z="1400" smtClean="0"/>
              <a:t>regressão logística para examinar cada variável individual associada à probabilidade OP, incluindo idade gestacional, média de nascimento quinzenal peso, paridade materna, duração do TPN, ingestão de vitamina D, e nível sérico de fosfato, duração do tratamento com cafeína e as doses cumulativas de cafeína, esteróides e diuréticos</a:t>
            </a:r>
          </a:p>
          <a:p>
            <a:pPr eaLnBrk="1" hangingPunct="1">
              <a:spcBef>
                <a:spcPct val="0"/>
              </a:spcBef>
            </a:pPr>
            <a:r>
              <a:rPr lang="pt-BR" sz="1400" smtClean="0"/>
              <a:t>Os resultados são apresentados na Tabela 4. Tabela 4 mostra que menor idade gestacional e média quinzenal peso estão correlacionados com OP. Da mesma forma, maior cafeína dose cumulativa e duração de cafeína mais longa da terapia mostrou uma correlação estatisticamente significativa com OP (p * &lt;0,05). No modelo univariado; doses de esteróides, TPN dias e ingestão média quinzenal de vitamina D correlação significativa com OP. Pelo contrário, materna paridade, fosfato sérico e diuréticos não foram associados com OP (p&gt; 0,05) neste estudo. O materno paridade foi analisada como baixa paridade se menor que 2 e moderada paridade se mais de 2. Da mesma forma, fosfato sérico foi classificado como muito baixo se inferior a 1,3 mmol / le baixa se entre 1,3 e 1,8 mmol / l e normal se mais de 1,8 mmol / l.</a:t>
            </a:r>
          </a:p>
        </p:txBody>
      </p:sp>
      <p:sp>
        <p:nvSpPr>
          <p:cNvPr id="5632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23E795A2-29D7-4371-AEAE-5664D5AAB8A4}" type="slidenum">
              <a:rPr lang="pt-BR" smtClean="0"/>
              <a:pPr defTabSz="1217613" fontAlgn="base">
                <a:spcBef>
                  <a:spcPct val="0"/>
                </a:spcBef>
                <a:spcAft>
                  <a:spcPct val="0"/>
                </a:spcAft>
                <a:defRPr/>
              </a:pPr>
              <a:t>19</a:t>
            </a:fld>
            <a:endParaRPr lang="pt-B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83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z="1400" smtClean="0"/>
              <a:t>A tabela 5 indica que maior dose cumulativa de cafeína está associado a um aumento na probabilidade de OP. O efeito da cafeína era verdade mesmo quando controlou o efeito de outras variáveis ​​(peso médio, a idade gestacional, esteróide e vitamina D). As chances de OP é 1,10 vezes (IC 95%: 1,05-1,15) maior para cada aumento de 5 mg / kg na dose cumulativa de cafeína quando outros fatores são controlados.</a:t>
            </a:r>
          </a:p>
          <a:p>
            <a:pPr eaLnBrk="1" hangingPunct="1">
              <a:spcBef>
                <a:spcPct val="0"/>
              </a:spcBef>
            </a:pPr>
            <a:r>
              <a:rPr lang="pt-BR" sz="1400" smtClean="0"/>
              <a:t>A dosagem de esteróides tem um resultado estatisticamente significativo na previsão de OP com (p * &lt;0,0001) (probabilidades estimadas proporção = 1,1 e IC: 1,005-1,20).</a:t>
            </a:r>
          </a:p>
          <a:p>
            <a:pPr eaLnBrk="1" hangingPunct="1">
              <a:spcBef>
                <a:spcPct val="0"/>
              </a:spcBef>
            </a:pPr>
            <a:r>
              <a:rPr lang="pt-BR" sz="1400" smtClean="0"/>
              <a:t>Os resultados mostraram que a média de vitamina quinzenal D ingestão, ambos incluídos na dieta e suplementados, teve uma correlação negativa com o OP (p * &lt;0,0001). A probabilidade de OP é diminuída em 0,4% quando a vitamina D aumentou de 400 para 800 unidades.</a:t>
            </a:r>
          </a:p>
        </p:txBody>
      </p:sp>
      <p:sp>
        <p:nvSpPr>
          <p:cNvPr id="57348"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A97F5EEB-A3BB-42E4-99A6-3EB67AC60E16}" type="slidenum">
              <a:rPr lang="pt-BR" smtClean="0"/>
              <a:pPr defTabSz="1217613" fontAlgn="base">
                <a:spcBef>
                  <a:spcPct val="0"/>
                </a:spcBef>
                <a:spcAft>
                  <a:spcPct val="0"/>
                </a:spcAft>
                <a:defRPr/>
              </a:pPr>
              <a:t>20</a:t>
            </a:fld>
            <a:endParaRPr lang="pt-B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93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z="1400" smtClean="0"/>
              <a:t>A figura 1 mostra o efeito do aumento da dose de cafeína sobre a probabilidade de OP ao longo do tempo em diferentes gestacional idade (25 semanas IG = 15 lactentes e 30 semanas IG = 25 lactentes) com base na logística generalizada acima modelo misto linear.</a:t>
            </a:r>
          </a:p>
          <a:p>
            <a:pPr eaLnBrk="1" hangingPunct="1">
              <a:spcBef>
                <a:spcPct val="0"/>
              </a:spcBef>
            </a:pPr>
            <a:r>
              <a:rPr lang="pt-BR" sz="1400" smtClean="0"/>
              <a:t>Para examinar se o efeito da duração da cafeína tratamento, montamos outra linha linear generalizada modelo, incluindo a interação entre cafeína dosagem e duração da terapia, e outras covariáveis, os resultados são mostrados na Tabela 6. Esta tabela mostra que, a dose média de cafeína, a duração da cafeína da terapia como bem como a interação entre dose de cafeína e duração do tratamento com cafeína tem uma significância estatística correlação com OP mesmo quando controlando os efeitos idade gestacional, peso e vitamina D (p &lt;0,05).</a:t>
            </a:r>
          </a:p>
        </p:txBody>
      </p:sp>
      <p:sp>
        <p:nvSpPr>
          <p:cNvPr id="5837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96032531-437F-4406-9E77-48CE8E6991B4}" type="slidenum">
              <a:rPr lang="pt-BR" smtClean="0"/>
              <a:pPr defTabSz="1217613" fontAlgn="base">
                <a:spcBef>
                  <a:spcPct val="0"/>
                </a:spcBef>
                <a:spcAft>
                  <a:spcPct val="0"/>
                </a:spcAft>
                <a:defRPr/>
              </a:pPr>
              <a:t>21</a:t>
            </a:fld>
            <a:endParaRPr lang="pt-B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04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z="1400" smtClean="0"/>
              <a:t>Com base no modelo da Tabela 6, as Figs. 2 e 3 mostram o efeito da duração do uso de cafeína na probabilidade de OP baseado no modelo logístico. A probabilidade de OP aumentou em 25 semanas os bebês prematuros (15 crianças) maior que 30 semanas de prematuros (25 bebês). A figura mostrou que quanto menor a idade gestacional quanto maior a probabilidade de osteopenia mais prolongada cafeína, mesmo quando se controla a dose de cafeína, o esteróide dose, peso ao nascer e vitamina D.</a:t>
            </a:r>
          </a:p>
        </p:txBody>
      </p:sp>
      <p:sp>
        <p:nvSpPr>
          <p:cNvPr id="5939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217613" fontAlgn="base">
              <a:spcBef>
                <a:spcPct val="0"/>
              </a:spcBef>
              <a:spcAft>
                <a:spcPct val="0"/>
              </a:spcAft>
              <a:defRPr/>
            </a:pPr>
            <a:fld id="{9F0F7AC5-6DEC-4611-8636-A6E115D35E21}" type="slidenum">
              <a:rPr lang="pt-BR" smtClean="0"/>
              <a:pPr defTabSz="1217613" fontAlgn="base">
                <a:spcBef>
                  <a:spcPct val="0"/>
                </a:spcBef>
                <a:spcAft>
                  <a:spcPct val="0"/>
                </a:spcAft>
                <a:defRPr/>
              </a:pPr>
              <a:t>22</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conteúdo 2"/>
          <p:cNvSpPr>
            <a:spLocks noGrp="1"/>
          </p:cNvSpPr>
          <p:nvPr>
            <p:ph idx="1"/>
          </p:nvPr>
        </p:nvSpPr>
        <p:spPr/>
        <p:txBody>
          <a:bodyPr rtlCol="0"/>
          <a:lstStyle>
            <a:lvl5pPr>
              <a:defRPr/>
            </a:lvl5pPr>
            <a:lvl6pPr>
              <a:defRPr/>
            </a:lvl6pPr>
            <a:lvl7pPr>
              <a:defRPr baseline="0"/>
            </a:lvl7pPr>
            <a:lvl8pPr>
              <a:defRPr baseline="0"/>
            </a:lvl8pPr>
            <a:lvl9pPr>
              <a:defRPr baseline="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data 3"/>
          <p:cNvSpPr>
            <a:spLocks noGrp="1"/>
          </p:cNvSpPr>
          <p:nvPr>
            <p:ph type="dt" sz="half" idx="10"/>
          </p:nvPr>
        </p:nvSpPr>
        <p:spPr/>
        <p:txBody>
          <a:bodyPr/>
          <a:lstStyle>
            <a:lvl1pPr>
              <a:defRPr/>
            </a:lvl1pPr>
          </a:lstStyle>
          <a:p>
            <a:pPr>
              <a:defRPr/>
            </a:pPr>
            <a:fld id="{3062BDD2-87ED-44DD-B29C-2BD661496BB1}" type="datetime1">
              <a:rPr lang="pt-BR"/>
              <a:pPr>
                <a:defRPr/>
              </a:pPr>
              <a:t>20/05/2018</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6" name="Espaço reservado para o número do slide 5"/>
          <p:cNvSpPr>
            <a:spLocks noGrp="1"/>
          </p:cNvSpPr>
          <p:nvPr>
            <p:ph type="sldNum" sz="quarter" idx="12"/>
          </p:nvPr>
        </p:nvSpPr>
        <p:spPr/>
        <p:txBody>
          <a:bodyPr/>
          <a:lstStyle>
            <a:lvl1pPr>
              <a:defRPr/>
            </a:lvl1pPr>
          </a:lstStyle>
          <a:p>
            <a:pPr>
              <a:defRPr/>
            </a:pPr>
            <a:fld id="{8B95DF8B-2732-4D77-8226-DA923F5463A9}" type="slidenum">
              <a:rPr lang="pt-BR"/>
              <a:pPr>
                <a:defRPr/>
              </a:pPr>
              <a:t>‹nº›</a:t>
            </a:fld>
            <a:endParaRPr lang="pt-BR" dirty="0"/>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abeçalho da Seção">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Grupo 11"/>
          <p:cNvGrpSpPr>
            <a:grpSpLocks/>
          </p:cNvGrpSpPr>
          <p:nvPr/>
        </p:nvGrpSpPr>
        <p:grpSpPr bwMode="auto">
          <a:xfrm>
            <a:off x="1588" y="0"/>
            <a:ext cx="12188825" cy="6858000"/>
            <a:chOff x="1620" y="0"/>
            <a:chExt cx="12188952" cy="6858000"/>
          </a:xfrm>
        </p:grpSpPr>
        <p:sp>
          <p:nvSpPr>
            <p:cNvPr id="5" name="Retângulo 4"/>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pic>
          <p:nvPicPr>
            <p:cNvPr id="6" name="Imagem 12"/>
            <p:cNvPicPr>
              <a:picLocks noChangeAspect="1"/>
            </p:cNvPicPr>
            <p:nvPr/>
          </p:nvPicPr>
          <p:blipFill>
            <a:blip r:embed="rId3"/>
            <a:srcRect/>
            <a:stretch>
              <a:fillRect/>
            </a:stretch>
          </p:blipFill>
          <p:spPr bwMode="auto">
            <a:xfrm>
              <a:off x="7598818" y="0"/>
              <a:ext cx="4591594" cy="6858000"/>
            </a:xfrm>
            <a:prstGeom prst="rect">
              <a:avLst/>
            </a:prstGeom>
            <a:noFill/>
            <a:ln w="9525">
              <a:noFill/>
              <a:miter lim="800000"/>
              <a:headEnd/>
              <a:tailEnd/>
            </a:ln>
          </p:spPr>
        </p:pic>
        <p:sp>
          <p:nvSpPr>
            <p:cNvPr id="9" name="Retângulo 8"/>
            <p:cNvSpPr/>
            <p:nvPr/>
          </p:nvSpPr>
          <p:spPr>
            <a:xfrm>
              <a:off x="7481998" y="0"/>
              <a:ext cx="136526"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8987" fontAlgn="auto">
                <a:spcBef>
                  <a:spcPts val="0"/>
                </a:spcBef>
                <a:spcAft>
                  <a:spcPts val="0"/>
                </a:spcAft>
                <a:defRPr/>
              </a:pPr>
              <a:endParaRPr lang="pt-BR" dirty="0">
                <a:solidFill>
                  <a:schemeClr val="tx2"/>
                </a:solidFill>
              </a:endParaRPr>
            </a:p>
          </p:txBody>
        </p:sp>
      </p:grpSp>
      <p:pic>
        <p:nvPicPr>
          <p:cNvPr id="10" name="Imagem 14" descr="Livros empilhados"/>
          <p:cNvPicPr>
            <a:picLocks noChangeAspect="1"/>
          </p:cNvPicPr>
          <p:nvPr/>
        </p:nvPicPr>
        <p:blipFill>
          <a:blip r:embed="rId3"/>
          <a:srcRect/>
          <a:stretch>
            <a:fillRect/>
          </a:stretch>
        </p:blipFill>
        <p:spPr bwMode="auto">
          <a:xfrm>
            <a:off x="7599363" y="0"/>
            <a:ext cx="4591050" cy="6858000"/>
          </a:xfrm>
          <a:prstGeom prst="rect">
            <a:avLst/>
          </a:prstGeom>
          <a:noFill/>
          <a:ln w="9525">
            <a:noFill/>
            <a:miter lim="800000"/>
            <a:headEnd/>
            <a:tailEnd/>
          </a:ln>
        </p:spPr>
      </p:pic>
      <p:sp>
        <p:nvSpPr>
          <p:cNvPr id="7" name="Título 1"/>
          <p:cNvSpPr>
            <a:spLocks noGrp="1"/>
          </p:cNvSpPr>
          <p:nvPr>
            <p:ph type="ctrTitle"/>
          </p:nvPr>
        </p:nvSpPr>
        <p:spPr>
          <a:xfrm>
            <a:off x="237149" y="1498601"/>
            <a:ext cx="7008574" cy="3298825"/>
          </a:xfrm>
        </p:spPr>
        <p:txBody>
          <a:bodyPr rtlCol="0">
            <a:normAutofit/>
          </a:bodyPr>
          <a:lstStyle>
            <a:lvl1pPr algn="l">
              <a:lnSpc>
                <a:spcPct val="90000"/>
              </a:lnSpc>
              <a:defRPr sz="5400" b="0" cap="none" spc="0" baseline="0">
                <a:ln w="0"/>
                <a:solidFill>
                  <a:schemeClr val="tx2"/>
                </a:solidFill>
                <a:effectLst/>
              </a:defRPr>
            </a:lvl1pPr>
          </a:lstStyle>
          <a:p>
            <a:r>
              <a:rPr lang="pt-BR" smtClean="0"/>
              <a:t>Clique para editar o título mestre</a:t>
            </a:r>
            <a:endParaRPr lang="pt-BR" dirty="0"/>
          </a:p>
        </p:txBody>
      </p:sp>
      <p:sp>
        <p:nvSpPr>
          <p:cNvPr id="8" name="Subtítulo 2"/>
          <p:cNvSpPr>
            <a:spLocks noGrp="1"/>
          </p:cNvSpPr>
          <p:nvPr>
            <p:ph type="subTitle" idx="1"/>
          </p:nvPr>
        </p:nvSpPr>
        <p:spPr>
          <a:xfrm>
            <a:off x="237149" y="4927600"/>
            <a:ext cx="7008574" cy="1244600"/>
          </a:xfrm>
        </p:spPr>
        <p:txBody>
          <a:bodyPr rtlCol="0">
            <a:normAutofit/>
          </a:bodyPr>
          <a:lstStyle>
            <a:lvl1pPr marL="0" indent="0" algn="l">
              <a:spcBef>
                <a:spcPts val="0"/>
              </a:spcBef>
              <a:buNone/>
              <a:defRPr sz="2800" b="0" cap="none" spc="0">
                <a:ln w="0"/>
                <a:solidFill>
                  <a:schemeClr val="accent2">
                    <a:lumMod val="50000"/>
                  </a:schemeClr>
                </a:solidFill>
                <a:effectLst/>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pt-BR" smtClean="0"/>
              <a:t>Clique para editar o estilo do subtítulo mestre</a:t>
            </a:r>
            <a:endParaRPr lang="pt-BR" dirty="0"/>
          </a:p>
        </p:txBody>
      </p:sp>
      <p:sp>
        <p:nvSpPr>
          <p:cNvPr id="11" name="Espaço reservado para data 1"/>
          <p:cNvSpPr>
            <a:spLocks noGrp="1"/>
          </p:cNvSpPr>
          <p:nvPr>
            <p:ph type="dt" sz="half" idx="10"/>
          </p:nvPr>
        </p:nvSpPr>
        <p:spPr/>
        <p:txBody>
          <a:bodyPr/>
          <a:lstStyle>
            <a:lvl1pPr>
              <a:defRPr/>
            </a:lvl1pPr>
          </a:lstStyle>
          <a:p>
            <a:pPr>
              <a:defRPr/>
            </a:pPr>
            <a:fld id="{F7AF0EDC-4826-4DB7-933F-76A4ACF6D921}" type="datetime1">
              <a:rPr lang="pt-BR"/>
              <a:pPr>
                <a:defRPr/>
              </a:pPr>
              <a:t>20/05/2018</a:t>
            </a:fld>
            <a:endParaRPr lang="pt-BR" dirty="0"/>
          </a:p>
        </p:txBody>
      </p:sp>
      <p:sp>
        <p:nvSpPr>
          <p:cNvPr id="12" name="Espaço reservado para rodapé 2"/>
          <p:cNvSpPr>
            <a:spLocks noGrp="1"/>
          </p:cNvSpPr>
          <p:nvPr>
            <p:ph type="ftr" sz="quarter" idx="11"/>
          </p:nvPr>
        </p:nvSpPr>
        <p:spPr/>
        <p:txBody>
          <a:bodyPr/>
          <a:lstStyle>
            <a:lvl1pPr>
              <a:defRPr/>
            </a:lvl1pPr>
          </a:lstStyle>
          <a:p>
            <a:pPr>
              <a:defRPr/>
            </a:pPr>
            <a:r>
              <a:rPr lang="pt-BR"/>
              <a:t>Adicionar um rodapé</a:t>
            </a:r>
          </a:p>
        </p:txBody>
      </p:sp>
      <p:sp>
        <p:nvSpPr>
          <p:cNvPr id="13" name="Espaço reservado para o número do slide 8"/>
          <p:cNvSpPr>
            <a:spLocks noGrp="1"/>
          </p:cNvSpPr>
          <p:nvPr>
            <p:ph type="sldNum" sz="quarter" idx="12"/>
          </p:nvPr>
        </p:nvSpPr>
        <p:spPr/>
        <p:txBody>
          <a:bodyPr/>
          <a:lstStyle>
            <a:lvl1pPr>
              <a:defRPr/>
            </a:lvl1pPr>
          </a:lstStyle>
          <a:p>
            <a:pPr>
              <a:defRPr/>
            </a:pPr>
            <a:fld id="{65ACEC47-6BE5-409B-8178-8C4B7F70A956}" type="slidenum">
              <a:rPr lang="pt-BR"/>
              <a:pPr>
                <a:defRPr/>
              </a:pPr>
              <a:t>‹nº›</a:t>
            </a:fld>
            <a:endParaRPr lang="pt-BR" dirty="0"/>
          </a:p>
        </p:txBody>
      </p:sp>
    </p:spTree>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ois conteúdos">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conteúdo 2"/>
          <p:cNvSpPr>
            <a:spLocks noGrp="1"/>
          </p:cNvSpPr>
          <p:nvPr>
            <p:ph sz="half" idx="1"/>
          </p:nvPr>
        </p:nvSpPr>
        <p:spPr>
          <a:xfrm>
            <a:off x="1117309" y="1701800"/>
            <a:ext cx="4977104" cy="4470400"/>
          </a:xfrm>
        </p:spPr>
        <p:txBody>
          <a:bodyPr rtlCol="0">
            <a:normAutofit/>
          </a:bodyPr>
          <a:lstStyle>
            <a:lvl1pPr>
              <a:defRPr sz="2400"/>
            </a:lvl1pPr>
            <a:lvl2pPr>
              <a:defRPr sz="20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buFont typeface="Century Gothic" panose="020B0502020202020204" pitchFamily="34" charset="0"/>
              <a:buChar char="–"/>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conteúdo 3"/>
          <p:cNvSpPr>
            <a:spLocks noGrp="1"/>
          </p:cNvSpPr>
          <p:nvPr>
            <p:ph sz="half" idx="2"/>
          </p:nvPr>
        </p:nvSpPr>
        <p:spPr>
          <a:xfrm>
            <a:off x="6297559" y="1701800"/>
            <a:ext cx="4977104" cy="4470400"/>
          </a:xfrm>
        </p:spPr>
        <p:txBody>
          <a:bodyPr rtlCol="0">
            <a:normAutofit/>
          </a:bodyPr>
          <a:lstStyle>
            <a:lvl1pPr>
              <a:defRPr sz="2400"/>
            </a:lvl1pPr>
            <a:lvl2pPr>
              <a:defRPr sz="20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5" name="Espaço reservado para data 3"/>
          <p:cNvSpPr>
            <a:spLocks noGrp="1"/>
          </p:cNvSpPr>
          <p:nvPr>
            <p:ph type="dt" sz="half" idx="10"/>
          </p:nvPr>
        </p:nvSpPr>
        <p:spPr/>
        <p:txBody>
          <a:bodyPr/>
          <a:lstStyle>
            <a:lvl1pPr>
              <a:defRPr/>
            </a:lvl1pPr>
          </a:lstStyle>
          <a:p>
            <a:pPr>
              <a:defRPr/>
            </a:pPr>
            <a:fld id="{E15D6D6C-D625-47E1-8348-FD7EDA3D534C}" type="datetime1">
              <a:rPr lang="pt-BR"/>
              <a:pPr>
                <a:defRPr/>
              </a:pPr>
              <a:t>20/05/2018</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7" name="Espaço reservado para o número do slide 5"/>
          <p:cNvSpPr>
            <a:spLocks noGrp="1"/>
          </p:cNvSpPr>
          <p:nvPr>
            <p:ph type="sldNum" sz="quarter" idx="12"/>
          </p:nvPr>
        </p:nvSpPr>
        <p:spPr/>
        <p:txBody>
          <a:bodyPr/>
          <a:lstStyle>
            <a:lvl1pPr>
              <a:defRPr/>
            </a:lvl1pPr>
          </a:lstStyle>
          <a:p>
            <a:pPr>
              <a:defRPr/>
            </a:pPr>
            <a:fld id="{10F2AFB9-F451-498B-B21F-175D9243575D}" type="slidenum">
              <a:rPr lang="pt-BR"/>
              <a:pPr>
                <a:defRPr/>
              </a:pPr>
              <a:t>‹nº›</a:t>
            </a:fld>
            <a:endParaRPr lang="pt-BR" dirty="0"/>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lvl1pPr>
              <a:defRPr/>
            </a:lvl1pPr>
          </a:lstStyle>
          <a:p>
            <a:r>
              <a:rPr lang="pt-BR" smtClean="0"/>
              <a:t>Clique para editar o título mestre</a:t>
            </a:r>
            <a:endParaRPr lang="pt-BR" dirty="0"/>
          </a:p>
        </p:txBody>
      </p:sp>
      <p:sp>
        <p:nvSpPr>
          <p:cNvPr id="3" name="Espaço reservado para texto 2"/>
          <p:cNvSpPr>
            <a:spLocks noGrp="1"/>
          </p:cNvSpPr>
          <p:nvPr>
            <p:ph type="body" idx="1"/>
          </p:nvPr>
        </p:nvSpPr>
        <p:spPr>
          <a:xfrm>
            <a:off x="1121372" y="1608836"/>
            <a:ext cx="4973041" cy="512064"/>
          </a:xfrm>
        </p:spPr>
        <p:txBody>
          <a:bodyPr rtlCol="0"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pt-BR" smtClean="0"/>
              <a:t>Clique para editar o texto mestre</a:t>
            </a:r>
          </a:p>
        </p:txBody>
      </p:sp>
      <p:sp>
        <p:nvSpPr>
          <p:cNvPr id="4" name="Espaço reservado para conteúdo 3"/>
          <p:cNvSpPr>
            <a:spLocks noGrp="1"/>
          </p:cNvSpPr>
          <p:nvPr>
            <p:ph sz="half" idx="2"/>
          </p:nvPr>
        </p:nvSpPr>
        <p:spPr>
          <a:xfrm>
            <a:off x="1117309" y="2209800"/>
            <a:ext cx="4977104" cy="3962400"/>
          </a:xfrm>
        </p:spPr>
        <p:txBody>
          <a:bodyPr rtlCol="0">
            <a:normAutofit/>
          </a:bodyPr>
          <a:lstStyle>
            <a:lvl1pPr>
              <a:defRPr sz="2000"/>
            </a:lvl1pPr>
            <a:lvl2pPr>
              <a:defRPr sz="18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5" name="Espaço reservado para texto 4"/>
          <p:cNvSpPr>
            <a:spLocks noGrp="1"/>
          </p:cNvSpPr>
          <p:nvPr>
            <p:ph type="body" sz="quarter" idx="3"/>
          </p:nvPr>
        </p:nvSpPr>
        <p:spPr>
          <a:xfrm>
            <a:off x="6301622" y="1608836"/>
            <a:ext cx="4973041" cy="512064"/>
          </a:xfrm>
        </p:spPr>
        <p:txBody>
          <a:bodyPr rtlCol="0"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pt-BR" smtClean="0"/>
              <a:t>Clique para editar o texto mestre</a:t>
            </a:r>
          </a:p>
        </p:txBody>
      </p:sp>
      <p:sp>
        <p:nvSpPr>
          <p:cNvPr id="6" name="Espaço reservado para conteúdo 5"/>
          <p:cNvSpPr>
            <a:spLocks noGrp="1"/>
          </p:cNvSpPr>
          <p:nvPr>
            <p:ph sz="quarter" idx="4"/>
          </p:nvPr>
        </p:nvSpPr>
        <p:spPr>
          <a:xfrm>
            <a:off x="6297559" y="2209800"/>
            <a:ext cx="4977104" cy="3962400"/>
          </a:xfrm>
        </p:spPr>
        <p:txBody>
          <a:bodyPr rtlCol="0">
            <a:normAutofit/>
          </a:bodyPr>
          <a:lstStyle>
            <a:lvl1pPr>
              <a:defRPr sz="2000"/>
            </a:lvl1pPr>
            <a:lvl2pPr>
              <a:defRPr sz="1800"/>
            </a:lvl2pPr>
            <a:lvl3pPr>
              <a:defRPr sz="1800"/>
            </a:lvl3pPr>
            <a:lvl4pPr>
              <a:defRPr sz="1800"/>
            </a:lvl4pPr>
            <a:lvl5pPr marL="2011328">
              <a:defRPr sz="1800"/>
            </a:lvl5pPr>
            <a:lvl6pPr marL="2297078" indent="-285750">
              <a:buFont typeface="Century Gothic" panose="020B0502020202020204" pitchFamily="34" charset="0"/>
              <a:buChar char="–"/>
              <a:defRPr sz="1800"/>
            </a:lvl6pPr>
            <a:lvl7pPr marL="2568575" indent="-285750">
              <a:defRPr sz="1800"/>
            </a:lvl7pPr>
            <a:lvl8pPr marL="2860675" indent="-285750">
              <a:defRPr sz="1800"/>
            </a:lvl8pPr>
            <a:lvl9pPr marL="3151188" indent="-285750">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7" name="Espaço reservado para data 3"/>
          <p:cNvSpPr>
            <a:spLocks noGrp="1"/>
          </p:cNvSpPr>
          <p:nvPr>
            <p:ph type="dt" sz="half" idx="10"/>
          </p:nvPr>
        </p:nvSpPr>
        <p:spPr/>
        <p:txBody>
          <a:bodyPr/>
          <a:lstStyle>
            <a:lvl1pPr>
              <a:defRPr/>
            </a:lvl1pPr>
          </a:lstStyle>
          <a:p>
            <a:pPr>
              <a:defRPr/>
            </a:pPr>
            <a:fld id="{D0D92AEC-953D-4E19-A09F-668FEC30B980}" type="datetime1">
              <a:rPr lang="pt-BR"/>
              <a:pPr>
                <a:defRPr/>
              </a:pPr>
              <a:t>20/05/2018</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9" name="Espaço reservado para o número do slide 5"/>
          <p:cNvSpPr>
            <a:spLocks noGrp="1"/>
          </p:cNvSpPr>
          <p:nvPr>
            <p:ph type="sldNum" sz="quarter" idx="12"/>
          </p:nvPr>
        </p:nvSpPr>
        <p:spPr/>
        <p:txBody>
          <a:bodyPr/>
          <a:lstStyle>
            <a:lvl1pPr>
              <a:defRPr/>
            </a:lvl1pPr>
          </a:lstStyle>
          <a:p>
            <a:pPr>
              <a:defRPr/>
            </a:pPr>
            <a:fld id="{7BC98419-BE54-47BE-B730-5AB4F439E3DF}" type="slidenum">
              <a:rPr lang="pt-BR"/>
              <a:pPr>
                <a:defRPr/>
              </a:pPr>
              <a:t>‹nº›</a:t>
            </a:fld>
            <a:endParaRPr lang="pt-BR" dirty="0"/>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data 3"/>
          <p:cNvSpPr>
            <a:spLocks noGrp="1"/>
          </p:cNvSpPr>
          <p:nvPr>
            <p:ph type="dt" sz="half" idx="10"/>
          </p:nvPr>
        </p:nvSpPr>
        <p:spPr/>
        <p:txBody>
          <a:bodyPr/>
          <a:lstStyle>
            <a:lvl1pPr>
              <a:defRPr/>
            </a:lvl1pPr>
          </a:lstStyle>
          <a:p>
            <a:pPr>
              <a:defRPr/>
            </a:pPr>
            <a:fld id="{95533B55-DF56-4322-AD22-E5FA6459E7CD}" type="datetime1">
              <a:rPr lang="pt-BR"/>
              <a:pPr>
                <a:defRPr/>
              </a:pPr>
              <a:t>20/05/2018</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5" name="Espaço reservado para o número do slide 5"/>
          <p:cNvSpPr>
            <a:spLocks noGrp="1"/>
          </p:cNvSpPr>
          <p:nvPr>
            <p:ph type="sldNum" sz="quarter" idx="12"/>
          </p:nvPr>
        </p:nvSpPr>
        <p:spPr/>
        <p:txBody>
          <a:bodyPr/>
          <a:lstStyle>
            <a:lvl1pPr>
              <a:defRPr/>
            </a:lvl1pPr>
          </a:lstStyle>
          <a:p>
            <a:pPr>
              <a:defRPr/>
            </a:pPr>
            <a:fld id="{0D034E65-F80D-4F15-BB84-A47AECA807BD}" type="slidenum">
              <a:rPr lang="pt-BR"/>
              <a:pPr>
                <a:defRPr/>
              </a:pPr>
              <a:t>‹nº›</a:t>
            </a:fld>
            <a:endParaRPr lang="pt-BR"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AF811C77-437E-49F1-BF0A-9466AD449A1E}" type="datetime1">
              <a:rPr lang="pt-BR"/>
              <a:pPr>
                <a:defRPr/>
              </a:pPr>
              <a:t>20/05/2018</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4" name="Espaço reservado para o número do slide 5"/>
          <p:cNvSpPr>
            <a:spLocks noGrp="1"/>
          </p:cNvSpPr>
          <p:nvPr>
            <p:ph type="sldNum" sz="quarter" idx="12"/>
          </p:nvPr>
        </p:nvSpPr>
        <p:spPr/>
        <p:txBody>
          <a:bodyPr/>
          <a:lstStyle>
            <a:lvl1pPr>
              <a:defRPr/>
            </a:lvl1pPr>
          </a:lstStyle>
          <a:p>
            <a:pPr>
              <a:defRPr/>
            </a:pPr>
            <a:fld id="{9FC8252E-6404-4DC2-90DB-0E54786D2031}" type="slidenum">
              <a:rPr lang="pt-BR"/>
              <a:pPr>
                <a:defRPr/>
              </a:pPr>
              <a:t>‹nº›</a:t>
            </a:fld>
            <a:endParaRPr lang="pt-BR"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4"/>
          <p:cNvSpPr/>
          <p:nvPr/>
        </p:nvSpPr>
        <p:spPr>
          <a:xfrm>
            <a:off x="3960813" y="0"/>
            <a:ext cx="7923212"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sp>
        <p:nvSpPr>
          <p:cNvPr id="2" name="Título 1"/>
          <p:cNvSpPr>
            <a:spLocks noGrp="1"/>
          </p:cNvSpPr>
          <p:nvPr>
            <p:ph type="title"/>
          </p:nvPr>
        </p:nvSpPr>
        <p:spPr>
          <a:xfrm>
            <a:off x="455612" y="1701800"/>
            <a:ext cx="3351927" cy="2844800"/>
          </a:xfrm>
        </p:spPr>
        <p:txBody>
          <a:bodyPr rtlCol="0">
            <a:normAutofit/>
          </a:bodyPr>
          <a:lstStyle>
            <a:lvl1pPr algn="l">
              <a:lnSpc>
                <a:spcPct val="95000"/>
              </a:lnSpc>
              <a:defRPr sz="2000" b="1">
                <a:effectLst/>
              </a:defRPr>
            </a:lvl1pPr>
          </a:lstStyle>
          <a:p>
            <a:r>
              <a:rPr lang="pt-BR" smtClean="0"/>
              <a:t>Clique para editar o título mestre</a:t>
            </a:r>
            <a:endParaRPr lang="pt-BR" dirty="0"/>
          </a:p>
        </p:txBody>
      </p:sp>
      <p:sp>
        <p:nvSpPr>
          <p:cNvPr id="3" name="Espaço Reservado para Conteúdo 2"/>
          <p:cNvSpPr>
            <a:spLocks noGrp="1"/>
          </p:cNvSpPr>
          <p:nvPr>
            <p:ph idx="1"/>
          </p:nvPr>
        </p:nvSpPr>
        <p:spPr>
          <a:xfrm>
            <a:off x="4469236" y="482600"/>
            <a:ext cx="6805427" cy="5892800"/>
          </a:xfrm>
        </p:spPr>
        <p:txBody>
          <a:bodyPr rtlCol="0">
            <a:normAutofit/>
          </a:bodyPr>
          <a:lstStyle>
            <a:lvl1pPr>
              <a:defRPr sz="2400"/>
            </a:lvl1pPr>
            <a:lvl2pPr>
              <a:defRPr sz="2000"/>
            </a:lvl2pPr>
            <a:lvl3pPr>
              <a:defRPr sz="1800"/>
            </a:lvl3pPr>
            <a:lvl4pPr>
              <a:defRPr sz="1800"/>
            </a:lvl4pPr>
            <a:lvl5pPr>
              <a:defRPr sz="1800"/>
            </a:lvl5pPr>
            <a:lvl6pPr marL="2418976" indent="-285750">
              <a:buFont typeface="Century Gothic" panose="020B0502020202020204" pitchFamily="34" charset="0"/>
              <a:buChar cha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texto 3"/>
          <p:cNvSpPr>
            <a:spLocks noGrp="1"/>
          </p:cNvSpPr>
          <p:nvPr>
            <p:ph type="body" sz="half" idx="2"/>
          </p:nvPr>
        </p:nvSpPr>
        <p:spPr>
          <a:xfrm>
            <a:off x="455612" y="4648200"/>
            <a:ext cx="3351927" cy="1727200"/>
          </a:xfrm>
        </p:spPr>
        <p:txBody>
          <a:bodyPr rtlCol="0">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pt-BR" smtClean="0"/>
              <a:t>Clique para editar o texto mestre</a:t>
            </a:r>
          </a:p>
        </p:txBody>
      </p:sp>
      <p:sp>
        <p:nvSpPr>
          <p:cNvPr id="6" name="Espaço reservado para data 4"/>
          <p:cNvSpPr>
            <a:spLocks noGrp="1"/>
          </p:cNvSpPr>
          <p:nvPr>
            <p:ph type="dt" sz="half" idx="10"/>
          </p:nvPr>
        </p:nvSpPr>
        <p:spPr/>
        <p:txBody>
          <a:bodyPr/>
          <a:lstStyle>
            <a:lvl1pPr>
              <a:defRPr/>
            </a:lvl1pPr>
          </a:lstStyle>
          <a:p>
            <a:pPr>
              <a:defRPr/>
            </a:pPr>
            <a:fld id="{98B64892-3054-4E96-854D-343A5ADFB1C6}" type="datetime1">
              <a:rPr lang="pt-BR"/>
              <a:pPr>
                <a:defRPr/>
              </a:pPr>
              <a:t>20/05/2018</a:t>
            </a:fld>
            <a:endParaRPr lang="pt-BR" dirty="0"/>
          </a:p>
        </p:txBody>
      </p:sp>
      <p:sp>
        <p:nvSpPr>
          <p:cNvPr id="7" name="Espaço reservado para rodapé 5"/>
          <p:cNvSpPr>
            <a:spLocks noGrp="1"/>
          </p:cNvSpPr>
          <p:nvPr>
            <p:ph type="ftr" sz="quarter" idx="11"/>
          </p:nvPr>
        </p:nvSpPr>
        <p:spPr/>
        <p:txBody>
          <a:bodyPr/>
          <a:lstStyle>
            <a:lvl1pPr>
              <a:defRPr/>
            </a:lvl1pPr>
          </a:lstStyle>
          <a:p>
            <a:pPr>
              <a:defRPr/>
            </a:pPr>
            <a:r>
              <a:rPr lang="pt-BR"/>
              <a:t>Adicionar um rodapé</a:t>
            </a:r>
          </a:p>
        </p:txBody>
      </p:sp>
      <p:sp>
        <p:nvSpPr>
          <p:cNvPr id="8" name="Espaço reservado para o número do slide 6"/>
          <p:cNvSpPr>
            <a:spLocks noGrp="1"/>
          </p:cNvSpPr>
          <p:nvPr>
            <p:ph type="sldNum" sz="quarter" idx="12"/>
          </p:nvPr>
        </p:nvSpPr>
        <p:spPr/>
        <p:txBody>
          <a:bodyPr/>
          <a:lstStyle>
            <a:lvl1pPr>
              <a:defRPr/>
            </a:lvl1pPr>
          </a:lstStyle>
          <a:p>
            <a:pPr>
              <a:defRPr/>
            </a:pPr>
            <a:fld id="{50A5AE90-687B-4338-81D0-6DB339164461}" type="slidenum">
              <a:rPr lang="pt-BR"/>
              <a:pPr>
                <a:defRPr/>
              </a:pPr>
              <a:t>‹nº›</a:t>
            </a:fld>
            <a:endParaRPr lang="pt-BR"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Retângulo 4"/>
          <p:cNvSpPr/>
          <p:nvPr/>
        </p:nvSpPr>
        <p:spPr>
          <a:xfrm>
            <a:off x="2082800" y="0"/>
            <a:ext cx="8023225"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sp>
        <p:nvSpPr>
          <p:cNvPr id="2" name="Título 1"/>
          <p:cNvSpPr>
            <a:spLocks noGrp="1"/>
          </p:cNvSpPr>
          <p:nvPr>
            <p:ph type="title"/>
          </p:nvPr>
        </p:nvSpPr>
        <p:spPr>
          <a:xfrm>
            <a:off x="2437765" y="4800600"/>
            <a:ext cx="7313295" cy="762000"/>
          </a:xfrm>
        </p:spPr>
        <p:txBody>
          <a:bodyPr rtlCol="0">
            <a:normAutofit/>
          </a:bodyPr>
          <a:lstStyle>
            <a:lvl1pPr algn="l">
              <a:defRPr sz="2000" b="1">
                <a:effectLst/>
              </a:defRPr>
            </a:lvl1pPr>
          </a:lstStyle>
          <a:p>
            <a:r>
              <a:rPr lang="pt-BR" smtClean="0"/>
              <a:t>Clique para editar o título mestre</a:t>
            </a:r>
            <a:endParaRPr lang="pt-BR" dirty="0"/>
          </a:p>
        </p:txBody>
      </p:sp>
      <p:sp>
        <p:nvSpPr>
          <p:cNvPr id="3" name="Espaço reservado para imagem 2" descr="Um espaço reservado vazio para adicionar uma imagem. Clique no espaço reservado e selecione a imagem que você deseja adicionar"/>
          <p:cNvSpPr>
            <a:spLocks noGrp="1"/>
          </p:cNvSpPr>
          <p:nvPr>
            <p:ph type="pic" idx="1"/>
          </p:nvPr>
        </p:nvSpPr>
        <p:spPr>
          <a:xfrm>
            <a:off x="2437765" y="279401"/>
            <a:ext cx="7313295" cy="4448175"/>
          </a:xfrm>
        </p:spPr>
        <p:txBody>
          <a:bodyPr rtlCol="0">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pPr lvl="0"/>
            <a:r>
              <a:rPr lang="pt-BR" noProof="0" smtClean="0"/>
              <a:t>Clique no ícone para adicionar uma imagem</a:t>
            </a:r>
            <a:endParaRPr lang="pt-BR" noProof="0" dirty="0"/>
          </a:p>
        </p:txBody>
      </p:sp>
      <p:sp>
        <p:nvSpPr>
          <p:cNvPr id="4" name="Espaço reservado para texto 3"/>
          <p:cNvSpPr>
            <a:spLocks noGrp="1"/>
          </p:cNvSpPr>
          <p:nvPr>
            <p:ph type="body" sz="half" idx="2"/>
          </p:nvPr>
        </p:nvSpPr>
        <p:spPr>
          <a:xfrm>
            <a:off x="2437765" y="5562600"/>
            <a:ext cx="7313295" cy="812800"/>
          </a:xfrm>
        </p:spPr>
        <p:txBody>
          <a:bodyPr rtlCol="0">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pt-BR" smtClean="0"/>
              <a:t>Clique para editar o texto mestre</a:t>
            </a:r>
          </a:p>
        </p:txBody>
      </p:sp>
      <p:sp>
        <p:nvSpPr>
          <p:cNvPr id="6" name="Espaço reservado para data 4"/>
          <p:cNvSpPr>
            <a:spLocks noGrp="1"/>
          </p:cNvSpPr>
          <p:nvPr>
            <p:ph type="dt" sz="half" idx="10"/>
          </p:nvPr>
        </p:nvSpPr>
        <p:spPr/>
        <p:txBody>
          <a:bodyPr/>
          <a:lstStyle>
            <a:lvl1pPr>
              <a:defRPr/>
            </a:lvl1pPr>
          </a:lstStyle>
          <a:p>
            <a:pPr>
              <a:defRPr/>
            </a:pPr>
            <a:fld id="{905B1B27-A223-4F9B-BE0C-50143DE8BCD2}" type="datetime1">
              <a:rPr lang="pt-BR"/>
              <a:pPr>
                <a:defRPr/>
              </a:pPr>
              <a:t>20/05/2018</a:t>
            </a:fld>
            <a:endParaRPr lang="pt-BR" dirty="0"/>
          </a:p>
        </p:txBody>
      </p:sp>
      <p:sp>
        <p:nvSpPr>
          <p:cNvPr id="7" name="Espaço reservado para rodapé 5"/>
          <p:cNvSpPr>
            <a:spLocks noGrp="1"/>
          </p:cNvSpPr>
          <p:nvPr>
            <p:ph type="ftr" sz="quarter" idx="11"/>
          </p:nvPr>
        </p:nvSpPr>
        <p:spPr/>
        <p:txBody>
          <a:bodyPr/>
          <a:lstStyle>
            <a:lvl1pPr>
              <a:defRPr/>
            </a:lvl1pPr>
          </a:lstStyle>
          <a:p>
            <a:pPr>
              <a:defRPr/>
            </a:pPr>
            <a:r>
              <a:rPr lang="pt-BR"/>
              <a:t>Adicionar um rodapé</a:t>
            </a:r>
          </a:p>
        </p:txBody>
      </p:sp>
      <p:sp>
        <p:nvSpPr>
          <p:cNvPr id="8" name="Espaço reservado para o número do slide 6"/>
          <p:cNvSpPr>
            <a:spLocks noGrp="1"/>
          </p:cNvSpPr>
          <p:nvPr>
            <p:ph type="sldNum" sz="quarter" idx="12"/>
          </p:nvPr>
        </p:nvSpPr>
        <p:spPr/>
        <p:txBody>
          <a:bodyPr/>
          <a:lstStyle>
            <a:lvl1pPr>
              <a:defRPr/>
            </a:lvl1pPr>
          </a:lstStyle>
          <a:p>
            <a:pPr>
              <a:defRPr/>
            </a:pPr>
            <a:fld id="{448E8A0F-0854-4A8D-BA8C-43EDDB2345FC}" type="slidenum">
              <a:rPr lang="pt-BR"/>
              <a:pPr>
                <a:defRPr/>
              </a:pPr>
              <a:t>‹nº›</a:t>
            </a:fld>
            <a:endParaRPr lang="pt-BR"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r>
              <a:rPr lang="pt-BR" smtClean="0"/>
              <a:t>Clique para editar o título mestre</a:t>
            </a:r>
            <a:endParaRPr lang="pt-BR" dirty="0"/>
          </a:p>
        </p:txBody>
      </p:sp>
      <p:sp>
        <p:nvSpPr>
          <p:cNvPr id="3" name="Espaço reservado para texto vertical 2"/>
          <p:cNvSpPr>
            <a:spLocks noGrp="1"/>
          </p:cNvSpPr>
          <p:nvPr>
            <p:ph type="body" orient="vert" idx="1"/>
          </p:nvPr>
        </p:nvSpPr>
        <p:spPr/>
        <p:txBody>
          <a:bodyPr vert="eaVert" rtlCol="0"/>
          <a:lstStyle>
            <a:lvl5pPr>
              <a:defRPr/>
            </a:lvl5pPr>
            <a:lvl6pPr marL="2418976" indent="-285750">
              <a:buFont typeface="Century Gothic" panose="020B0502020202020204" pitchFamily="34" charset="0"/>
              <a:buChar char="–"/>
              <a:defRPr/>
            </a:lvl6pPr>
            <a:lvl7pPr>
              <a:defRPr/>
            </a:lvl7pPr>
            <a:lvl8pPr>
              <a:defRPr/>
            </a:lvl8pPr>
            <a:lvl9pPr>
              <a:defRPr/>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data 3"/>
          <p:cNvSpPr>
            <a:spLocks noGrp="1"/>
          </p:cNvSpPr>
          <p:nvPr>
            <p:ph type="dt" sz="half" idx="10"/>
          </p:nvPr>
        </p:nvSpPr>
        <p:spPr/>
        <p:txBody>
          <a:bodyPr/>
          <a:lstStyle>
            <a:lvl1pPr>
              <a:defRPr/>
            </a:lvl1pPr>
          </a:lstStyle>
          <a:p>
            <a:pPr>
              <a:defRPr/>
            </a:pPr>
            <a:fld id="{8E0BC930-47C3-4421-ADB8-3E2EA9886E35}" type="datetime1">
              <a:rPr lang="pt-BR"/>
              <a:pPr>
                <a:defRPr/>
              </a:pPr>
              <a:t>20/05/2018</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6" name="Espaço reservado para o número do slide 5"/>
          <p:cNvSpPr>
            <a:spLocks noGrp="1"/>
          </p:cNvSpPr>
          <p:nvPr>
            <p:ph type="sldNum" sz="quarter" idx="12"/>
          </p:nvPr>
        </p:nvSpPr>
        <p:spPr/>
        <p:txBody>
          <a:bodyPr/>
          <a:lstStyle>
            <a:lvl1pPr>
              <a:defRPr/>
            </a:lvl1pPr>
          </a:lstStyle>
          <a:p>
            <a:pPr>
              <a:defRPr/>
            </a:pPr>
            <a:fld id="{93CFB0E5-94F1-4B3E-ACFD-ADFB3D3BDD77}" type="slidenum">
              <a:rPr lang="pt-BR"/>
              <a:pPr>
                <a:defRPr/>
              </a:pPr>
              <a:t>‹nº›</a:t>
            </a:fld>
            <a:endParaRPr lang="pt-BR" dirty="0"/>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852633" y="274638"/>
            <a:ext cx="1422030" cy="5897561"/>
          </a:xfrm>
        </p:spPr>
        <p:txBody>
          <a:bodyPr vert="eaVert" rtlCol="0"/>
          <a:lstStyle/>
          <a:p>
            <a:r>
              <a:rPr lang="pt-BR" smtClean="0"/>
              <a:t>Clique para editar o título mestre</a:t>
            </a:r>
            <a:endParaRPr lang="pt-BR" dirty="0"/>
          </a:p>
        </p:txBody>
      </p:sp>
      <p:sp>
        <p:nvSpPr>
          <p:cNvPr id="3" name="Espaço reservado para texto vertical 2"/>
          <p:cNvSpPr>
            <a:spLocks noGrp="1"/>
          </p:cNvSpPr>
          <p:nvPr>
            <p:ph type="body" orient="vert" idx="1"/>
          </p:nvPr>
        </p:nvSpPr>
        <p:spPr>
          <a:xfrm>
            <a:off x="1117309" y="274638"/>
            <a:ext cx="8532178" cy="5897561"/>
          </a:xfrm>
        </p:spPr>
        <p:txBody>
          <a:bodyPr vert="eaVert" rtlCol="0"/>
          <a:lstStyle>
            <a:lvl5pPr>
              <a:defRPr/>
            </a:lvl5pPr>
            <a:lvl6pPr marL="2418976" indent="-285750">
              <a:buFont typeface="Century Gothic" panose="020B0502020202020204" pitchFamily="34" charset="0"/>
              <a:buChar char="–"/>
              <a:defRPr/>
            </a:lvl6pPr>
            <a:lvl7pPr>
              <a:defRPr/>
            </a:lvl7pPr>
            <a:lvl8pPr>
              <a:defRPr/>
            </a:lvl8pPr>
            <a:lvl9pPr>
              <a:defRPr/>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dirty="0"/>
          </a:p>
        </p:txBody>
      </p:sp>
      <p:sp>
        <p:nvSpPr>
          <p:cNvPr id="4" name="Espaço reservado para data 3"/>
          <p:cNvSpPr>
            <a:spLocks noGrp="1"/>
          </p:cNvSpPr>
          <p:nvPr>
            <p:ph type="dt" sz="half" idx="10"/>
          </p:nvPr>
        </p:nvSpPr>
        <p:spPr/>
        <p:txBody>
          <a:bodyPr/>
          <a:lstStyle>
            <a:lvl1pPr>
              <a:defRPr/>
            </a:lvl1pPr>
          </a:lstStyle>
          <a:p>
            <a:pPr>
              <a:defRPr/>
            </a:pPr>
            <a:fld id="{8E3EF8DF-0DED-438E-93D4-9C14F5911E7F}" type="datetime1">
              <a:rPr lang="pt-BR"/>
              <a:pPr>
                <a:defRPr/>
              </a:pPr>
              <a:t>20/05/2018</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r>
              <a:rPr lang="pt-BR"/>
              <a:t>Adicionar um rodapé</a:t>
            </a:r>
          </a:p>
        </p:txBody>
      </p:sp>
      <p:sp>
        <p:nvSpPr>
          <p:cNvPr id="6" name="Espaço reservado para o número do slide 5"/>
          <p:cNvSpPr>
            <a:spLocks noGrp="1"/>
          </p:cNvSpPr>
          <p:nvPr>
            <p:ph type="sldNum" sz="quarter" idx="12"/>
          </p:nvPr>
        </p:nvSpPr>
        <p:spPr/>
        <p:txBody>
          <a:bodyPr/>
          <a:lstStyle>
            <a:lvl1pPr>
              <a:defRPr/>
            </a:lvl1pPr>
          </a:lstStyle>
          <a:p>
            <a:pPr>
              <a:defRPr/>
            </a:pPr>
            <a:fld id="{551EE6CE-3A06-447F-83AC-0C3CE8C22A00}" type="slidenum">
              <a:rPr lang="pt-BR"/>
              <a:pPr>
                <a:defRPr/>
              </a:pPr>
              <a:t>‹nº›</a:t>
            </a:fld>
            <a:endParaRPr lang="pt-BR" dirty="0"/>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12"/>
          <a:srcRect/>
          <a:stretch>
            <a:fillRect/>
          </a:stretch>
        </a:blipFill>
        <a:effectLst/>
      </p:bgPr>
    </p:bg>
    <p:spTree>
      <p:nvGrpSpPr>
        <p:cNvPr id="1" name=""/>
        <p:cNvGrpSpPr/>
        <p:nvPr/>
      </p:nvGrpSpPr>
      <p:grpSpPr>
        <a:xfrm>
          <a:off x="0" y="0"/>
          <a:ext cx="0" cy="0"/>
          <a:chOff x="0" y="0"/>
          <a:chExt cx="0" cy="0"/>
        </a:xfrm>
      </p:grpSpPr>
      <p:grpSp>
        <p:nvGrpSpPr>
          <p:cNvPr id="1026" name="Grupo 6"/>
          <p:cNvGrpSpPr>
            <a:grpSpLocks/>
          </p:cNvGrpSpPr>
          <p:nvPr/>
        </p:nvGrpSpPr>
        <p:grpSpPr bwMode="auto">
          <a:xfrm>
            <a:off x="1588" y="0"/>
            <a:ext cx="12188825" cy="6858000"/>
            <a:chOff x="1620" y="0"/>
            <a:chExt cx="12188952" cy="6858000"/>
          </a:xfrm>
        </p:grpSpPr>
        <p:sp>
          <p:nvSpPr>
            <p:cNvPr id="10" name="Retângulo 9"/>
            <p:cNvSpPr/>
            <p:nvPr/>
          </p:nvSpPr>
          <p:spPr>
            <a:xfrm>
              <a:off x="1620" y="0"/>
              <a:ext cx="12188952" cy="6858000"/>
            </a:xfrm>
            <a:prstGeom prst="rect">
              <a:avLst/>
            </a:prstGeom>
            <a:gradFill flip="none" rotWithShape="1">
              <a:gsLst>
                <a:gs pos="0">
                  <a:schemeClr val="accent1">
                    <a:lumMod val="50000"/>
                  </a:schemeClr>
                </a:gs>
                <a:gs pos="58000">
                  <a:schemeClr val="accent1">
                    <a:lumMod val="40000"/>
                    <a:lumOff val="60000"/>
                  </a:schemeClr>
                </a:gs>
                <a:gs pos="100000">
                  <a:schemeClr val="accent1">
                    <a:lumMod val="5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sp>
          <p:nvSpPr>
            <p:cNvPr id="8" name="Retângulo 7"/>
            <p:cNvSpPr/>
            <p:nvPr/>
          </p:nvSpPr>
          <p:spPr>
            <a:xfrm>
              <a:off x="304835" y="0"/>
              <a:ext cx="11579346" cy="6858000"/>
            </a:xfrm>
            <a:prstGeom prst="rect">
              <a:avLst/>
            </a:prstGeom>
            <a:solidFill>
              <a:schemeClr val="accent1">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algn="ctr" defTabSz="1218987" fontAlgn="auto">
                <a:spcBef>
                  <a:spcPts val="0"/>
                </a:spcBef>
                <a:spcAft>
                  <a:spcPts val="0"/>
                </a:spcAft>
                <a:defRPr/>
              </a:pPr>
              <a:endParaRPr lang="pt-BR" dirty="0"/>
            </a:p>
          </p:txBody>
        </p:sp>
      </p:grpSp>
      <p:sp>
        <p:nvSpPr>
          <p:cNvPr id="1027" name="Espaço Reservado para Título 1"/>
          <p:cNvSpPr>
            <a:spLocks noGrp="1"/>
          </p:cNvSpPr>
          <p:nvPr>
            <p:ph type="title"/>
          </p:nvPr>
        </p:nvSpPr>
        <p:spPr bwMode="auto">
          <a:xfrm>
            <a:off x="1117600" y="76200"/>
            <a:ext cx="10156825" cy="1397000"/>
          </a:xfrm>
          <a:prstGeom prst="rect">
            <a:avLst/>
          </a:prstGeom>
          <a:noFill/>
          <a:ln w="9525">
            <a:noFill/>
            <a:miter lim="800000"/>
            <a:headEnd/>
            <a:tailEnd/>
          </a:ln>
        </p:spPr>
        <p:txBody>
          <a:bodyPr vert="horz" wrap="square" lIns="121899" tIns="60949" rIns="121899" bIns="60949" numCol="1" anchor="b" anchorCtr="0" compatLnSpc="1">
            <a:prstTxWarp prst="textNoShape">
              <a:avLst/>
            </a:prstTxWarp>
          </a:bodyPr>
          <a:lstStyle/>
          <a:p>
            <a:pPr lvl="0"/>
            <a:r>
              <a:rPr lang="pt-BR" smtClean="0"/>
              <a:t>Clique para editar o estilo de título Mestre</a:t>
            </a:r>
          </a:p>
        </p:txBody>
      </p:sp>
      <p:sp>
        <p:nvSpPr>
          <p:cNvPr id="1028" name="Espaço reservado para texto 2"/>
          <p:cNvSpPr>
            <a:spLocks noGrp="1"/>
          </p:cNvSpPr>
          <p:nvPr>
            <p:ph type="body" idx="1"/>
          </p:nvPr>
        </p:nvSpPr>
        <p:spPr bwMode="auto">
          <a:xfrm>
            <a:off x="1117600" y="1701800"/>
            <a:ext cx="10156825" cy="4470400"/>
          </a:xfrm>
          <a:prstGeom prst="rect">
            <a:avLst/>
          </a:prstGeom>
          <a:noFill/>
          <a:ln w="9525">
            <a:noFill/>
            <a:miter lim="800000"/>
            <a:headEnd/>
            <a:tailEnd/>
          </a:ln>
        </p:spPr>
        <p:txBody>
          <a:bodyPr vert="horz" wrap="square" lIns="121899" tIns="60949" rIns="121899" bIns="60949"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1117600" y="6400800"/>
            <a:ext cx="2741613" cy="320675"/>
          </a:xfrm>
          <a:prstGeom prst="rect">
            <a:avLst/>
          </a:prstGeom>
        </p:spPr>
        <p:txBody>
          <a:bodyPr vert="horz" lIns="121899" tIns="60949" rIns="121899" bIns="60949" rtlCol="0" anchor="b"/>
          <a:lstStyle>
            <a:lvl1pPr algn="l" defTabSz="1218987" fontAlgn="auto">
              <a:spcBef>
                <a:spcPts val="0"/>
              </a:spcBef>
              <a:spcAft>
                <a:spcPts val="0"/>
              </a:spcAft>
              <a:defRPr sz="1200">
                <a:solidFill>
                  <a:schemeClr val="tx2">
                    <a:lumMod val="50000"/>
                  </a:schemeClr>
                </a:solidFill>
                <a:latin typeface="+mn-lt"/>
                <a:cs typeface="+mn-cs"/>
              </a:defRPr>
            </a:lvl1pPr>
          </a:lstStyle>
          <a:p>
            <a:pPr>
              <a:defRPr/>
            </a:pPr>
            <a:fld id="{B487F535-D675-4C1F-8E60-DA13575D6BF5}" type="datetime1">
              <a:rPr lang="pt-BR"/>
              <a:pPr>
                <a:defRPr/>
              </a:pPr>
              <a:t>20/05/2018</a:t>
            </a:fld>
            <a:endParaRPr lang="pt-BR" dirty="0"/>
          </a:p>
        </p:txBody>
      </p:sp>
      <p:sp>
        <p:nvSpPr>
          <p:cNvPr id="5" name="Espaço reservado para rodapé 4"/>
          <p:cNvSpPr>
            <a:spLocks noGrp="1"/>
          </p:cNvSpPr>
          <p:nvPr>
            <p:ph type="ftr" sz="quarter" idx="3"/>
          </p:nvPr>
        </p:nvSpPr>
        <p:spPr>
          <a:xfrm>
            <a:off x="3908425" y="6400800"/>
            <a:ext cx="6215063" cy="320675"/>
          </a:xfrm>
          <a:prstGeom prst="rect">
            <a:avLst/>
          </a:prstGeom>
        </p:spPr>
        <p:txBody>
          <a:bodyPr vert="horz" lIns="121899" tIns="60949" rIns="121899" bIns="60949" rtlCol="0" anchor="b"/>
          <a:lstStyle>
            <a:lvl1pPr algn="ctr" defTabSz="1218987" fontAlgn="auto">
              <a:spcBef>
                <a:spcPts val="0"/>
              </a:spcBef>
              <a:spcAft>
                <a:spcPts val="0"/>
              </a:spcAft>
              <a:defRPr sz="1200">
                <a:solidFill>
                  <a:schemeClr val="tx2">
                    <a:lumMod val="50000"/>
                  </a:schemeClr>
                </a:solidFill>
                <a:latin typeface="+mn-lt"/>
                <a:cs typeface="+mn-cs"/>
              </a:defRPr>
            </a:lvl1pPr>
          </a:lstStyle>
          <a:p>
            <a:pPr>
              <a:defRPr/>
            </a:pPr>
            <a:r>
              <a:rPr lang="pt-BR"/>
              <a:t>Adicionar um rodapé</a:t>
            </a:r>
          </a:p>
        </p:txBody>
      </p:sp>
      <p:sp>
        <p:nvSpPr>
          <p:cNvPr id="6" name="Espaço reservado para o número do slide 5"/>
          <p:cNvSpPr>
            <a:spLocks noGrp="1"/>
          </p:cNvSpPr>
          <p:nvPr>
            <p:ph type="sldNum" sz="quarter" idx="4"/>
          </p:nvPr>
        </p:nvSpPr>
        <p:spPr>
          <a:xfrm>
            <a:off x="10167938" y="6400800"/>
            <a:ext cx="1106487" cy="320675"/>
          </a:xfrm>
          <a:prstGeom prst="rect">
            <a:avLst/>
          </a:prstGeom>
        </p:spPr>
        <p:txBody>
          <a:bodyPr vert="horz" lIns="121899" tIns="60949" rIns="121899" bIns="60949" rtlCol="0" anchor="b"/>
          <a:lstStyle>
            <a:lvl1pPr algn="r" defTabSz="1218987" fontAlgn="auto">
              <a:spcBef>
                <a:spcPts val="0"/>
              </a:spcBef>
              <a:spcAft>
                <a:spcPts val="0"/>
              </a:spcAft>
              <a:defRPr sz="1200">
                <a:solidFill>
                  <a:schemeClr val="tx2">
                    <a:lumMod val="50000"/>
                  </a:schemeClr>
                </a:solidFill>
                <a:latin typeface="+mn-lt"/>
                <a:cs typeface="+mn-cs"/>
              </a:defRPr>
            </a:lvl1pPr>
          </a:lstStyle>
          <a:p>
            <a:pPr>
              <a:defRPr/>
            </a:pPr>
            <a:fld id="{093C87DD-CFB0-418B-8039-B2193461E530}"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729" r:id="rId1"/>
    <p:sldLayoutId id="2147483730" r:id="rId2"/>
    <p:sldLayoutId id="2147483728" r:id="rId3"/>
    <p:sldLayoutId id="2147483727" r:id="rId4"/>
    <p:sldLayoutId id="2147483726" r:id="rId5"/>
    <p:sldLayoutId id="2147483725" r:id="rId6"/>
    <p:sldLayoutId id="2147483731" r:id="rId7"/>
    <p:sldLayoutId id="2147483732" r:id="rId8"/>
    <p:sldLayoutId id="2147483724" r:id="rId9"/>
    <p:sldLayoutId id="2147483723" r:id="rId10"/>
  </p:sldLayoutIdLst>
  <p:transition spd="med">
    <p:fade/>
  </p:transition>
  <p:hf sldNum="0" hdr="0" ftr="0" dt="0"/>
  <p:txStyles>
    <p:titleStyle>
      <a:lvl1pPr algn="l" defTabSz="1217613" rtl="0" eaLnBrk="0" fontAlgn="base" hangingPunct="0">
        <a:lnSpc>
          <a:spcPct val="85000"/>
        </a:lnSpc>
        <a:spcBef>
          <a:spcPct val="0"/>
        </a:spcBef>
        <a:spcAft>
          <a:spcPct val="0"/>
        </a:spcAft>
        <a:defRPr sz="4400" kern="1200">
          <a:solidFill>
            <a:srgbClr val="843C0C"/>
          </a:solidFill>
          <a:latin typeface="+mj-lt"/>
          <a:ea typeface="+mj-ea"/>
          <a:cs typeface="+mj-cs"/>
        </a:defRPr>
      </a:lvl1pPr>
      <a:lvl2pPr algn="l" defTabSz="1217613" rtl="0" eaLnBrk="0" fontAlgn="base" hangingPunct="0">
        <a:lnSpc>
          <a:spcPct val="85000"/>
        </a:lnSpc>
        <a:spcBef>
          <a:spcPct val="0"/>
        </a:spcBef>
        <a:spcAft>
          <a:spcPct val="0"/>
        </a:spcAft>
        <a:defRPr sz="4400">
          <a:solidFill>
            <a:srgbClr val="843C0C"/>
          </a:solidFill>
          <a:latin typeface="Century Gothic" pitchFamily="34" charset="0"/>
        </a:defRPr>
      </a:lvl2pPr>
      <a:lvl3pPr algn="l" defTabSz="1217613" rtl="0" eaLnBrk="0" fontAlgn="base" hangingPunct="0">
        <a:lnSpc>
          <a:spcPct val="85000"/>
        </a:lnSpc>
        <a:spcBef>
          <a:spcPct val="0"/>
        </a:spcBef>
        <a:spcAft>
          <a:spcPct val="0"/>
        </a:spcAft>
        <a:defRPr sz="4400">
          <a:solidFill>
            <a:srgbClr val="843C0C"/>
          </a:solidFill>
          <a:latin typeface="Century Gothic" pitchFamily="34" charset="0"/>
        </a:defRPr>
      </a:lvl3pPr>
      <a:lvl4pPr algn="l" defTabSz="1217613" rtl="0" eaLnBrk="0" fontAlgn="base" hangingPunct="0">
        <a:lnSpc>
          <a:spcPct val="85000"/>
        </a:lnSpc>
        <a:spcBef>
          <a:spcPct val="0"/>
        </a:spcBef>
        <a:spcAft>
          <a:spcPct val="0"/>
        </a:spcAft>
        <a:defRPr sz="4400">
          <a:solidFill>
            <a:srgbClr val="843C0C"/>
          </a:solidFill>
          <a:latin typeface="Century Gothic" pitchFamily="34" charset="0"/>
        </a:defRPr>
      </a:lvl4pPr>
      <a:lvl5pPr algn="l" defTabSz="1217613" rtl="0" eaLnBrk="0" fontAlgn="base" hangingPunct="0">
        <a:lnSpc>
          <a:spcPct val="85000"/>
        </a:lnSpc>
        <a:spcBef>
          <a:spcPct val="0"/>
        </a:spcBef>
        <a:spcAft>
          <a:spcPct val="0"/>
        </a:spcAft>
        <a:defRPr sz="4400">
          <a:solidFill>
            <a:srgbClr val="843C0C"/>
          </a:solidFill>
          <a:latin typeface="Century Gothic" pitchFamily="34" charset="0"/>
        </a:defRPr>
      </a:lvl5pPr>
      <a:lvl6pPr marL="457200" algn="l" defTabSz="1217613" rtl="0" fontAlgn="base">
        <a:lnSpc>
          <a:spcPct val="85000"/>
        </a:lnSpc>
        <a:spcBef>
          <a:spcPct val="0"/>
        </a:spcBef>
        <a:spcAft>
          <a:spcPct val="0"/>
        </a:spcAft>
        <a:defRPr sz="4400">
          <a:solidFill>
            <a:srgbClr val="843C0C"/>
          </a:solidFill>
          <a:latin typeface="Century Gothic" pitchFamily="34" charset="0"/>
        </a:defRPr>
      </a:lvl6pPr>
      <a:lvl7pPr marL="914400" algn="l" defTabSz="1217613" rtl="0" fontAlgn="base">
        <a:lnSpc>
          <a:spcPct val="85000"/>
        </a:lnSpc>
        <a:spcBef>
          <a:spcPct val="0"/>
        </a:spcBef>
        <a:spcAft>
          <a:spcPct val="0"/>
        </a:spcAft>
        <a:defRPr sz="4400">
          <a:solidFill>
            <a:srgbClr val="843C0C"/>
          </a:solidFill>
          <a:latin typeface="Century Gothic" pitchFamily="34" charset="0"/>
        </a:defRPr>
      </a:lvl7pPr>
      <a:lvl8pPr marL="1371600" algn="l" defTabSz="1217613" rtl="0" fontAlgn="base">
        <a:lnSpc>
          <a:spcPct val="85000"/>
        </a:lnSpc>
        <a:spcBef>
          <a:spcPct val="0"/>
        </a:spcBef>
        <a:spcAft>
          <a:spcPct val="0"/>
        </a:spcAft>
        <a:defRPr sz="4400">
          <a:solidFill>
            <a:srgbClr val="843C0C"/>
          </a:solidFill>
          <a:latin typeface="Century Gothic" pitchFamily="34" charset="0"/>
        </a:defRPr>
      </a:lvl8pPr>
      <a:lvl9pPr marL="1828800" algn="l" defTabSz="1217613" rtl="0" fontAlgn="base">
        <a:lnSpc>
          <a:spcPct val="85000"/>
        </a:lnSpc>
        <a:spcBef>
          <a:spcPct val="0"/>
        </a:spcBef>
        <a:spcAft>
          <a:spcPct val="0"/>
        </a:spcAft>
        <a:defRPr sz="4400">
          <a:solidFill>
            <a:srgbClr val="843C0C"/>
          </a:solidFill>
          <a:latin typeface="Century Gothic" pitchFamily="34" charset="0"/>
        </a:defRPr>
      </a:lvl9pPr>
    </p:titleStyle>
    <p:bodyStyle>
      <a:lvl1pPr marL="303213" indent="-303213" algn="l" defTabSz="1217613" rtl="0" eaLnBrk="0" fontAlgn="base" hangingPunct="0">
        <a:lnSpc>
          <a:spcPct val="95000"/>
        </a:lnSpc>
        <a:spcBef>
          <a:spcPts val="1863"/>
        </a:spcBef>
        <a:spcAft>
          <a:spcPct val="0"/>
        </a:spcAft>
        <a:buClr>
          <a:srgbClr val="385723"/>
        </a:buClr>
        <a:buSzPct val="100000"/>
        <a:buFont typeface="Arial" pitchFamily="34" charset="0"/>
        <a:buChar char="•"/>
        <a:defRPr sz="2400" kern="1200">
          <a:solidFill>
            <a:schemeClr val="tx1"/>
          </a:solidFill>
          <a:latin typeface="+mn-lt"/>
          <a:ea typeface="+mn-ea"/>
          <a:cs typeface="+mn-cs"/>
        </a:defRPr>
      </a:lvl1pPr>
      <a:lvl2pPr marL="730250"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000" kern="1200">
          <a:solidFill>
            <a:schemeClr val="tx1"/>
          </a:solidFill>
          <a:latin typeface="+mn-lt"/>
          <a:ea typeface="+mn-ea"/>
          <a:cs typeface="+mn-cs"/>
        </a:defRPr>
      </a:lvl2pPr>
      <a:lvl3pPr marL="1157288"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400" kern="1200">
          <a:solidFill>
            <a:schemeClr val="tx1"/>
          </a:solidFill>
          <a:latin typeface="+mn-lt"/>
          <a:ea typeface="+mn-ea"/>
          <a:cs typeface="+mn-cs"/>
        </a:defRPr>
      </a:lvl3pPr>
      <a:lvl4pPr marL="1584325"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000" kern="1200">
          <a:solidFill>
            <a:schemeClr val="tx1"/>
          </a:solidFill>
          <a:latin typeface="+mn-lt"/>
          <a:ea typeface="+mn-ea"/>
          <a:cs typeface="+mn-cs"/>
        </a:defRPr>
      </a:lvl4pPr>
      <a:lvl5pPr marL="2009775" indent="-303213" algn="l" defTabSz="1217613" rtl="0" eaLnBrk="0" fontAlgn="base" hangingPunct="0">
        <a:lnSpc>
          <a:spcPct val="95000"/>
        </a:lnSpc>
        <a:spcBef>
          <a:spcPts val="1063"/>
        </a:spcBef>
        <a:spcAft>
          <a:spcPct val="0"/>
        </a:spcAft>
        <a:buClr>
          <a:srgbClr val="385723"/>
        </a:buClr>
        <a:buSzPct val="100000"/>
        <a:buFont typeface="Century Gothic" pitchFamily="34" charset="0"/>
        <a:buChar char="–"/>
        <a:defRPr sz="2000" kern="1200">
          <a:solidFill>
            <a:schemeClr val="tx1"/>
          </a:solidFill>
          <a:latin typeface="+mn-lt"/>
          <a:ea typeface="+mn-ea"/>
          <a:cs typeface="+mn-cs"/>
        </a:defRPr>
      </a:lvl5pPr>
      <a:lvl6pPr marL="2133226" indent="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None/>
        <a:defRPr sz="1800" kern="1200">
          <a:solidFill>
            <a:schemeClr val="tx2">
              <a:lumMod val="50000"/>
            </a:schemeClr>
          </a:solidFill>
          <a:latin typeface="+mn-lt"/>
          <a:ea typeface="+mn-ea"/>
          <a:cs typeface="+mn-cs"/>
        </a:defRPr>
      </a:lvl6pPr>
      <a:lvl7pPr marL="2845622"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7pPr>
      <a:lvl8pPr marL="3272267"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8pPr>
      <a:lvl9pPr marL="3759862" indent="-285750" algn="l" defTabSz="1218987" rtl="0" eaLnBrk="1" latinLnBrk="0" hangingPunct="1">
        <a:lnSpc>
          <a:spcPct val="95000"/>
        </a:lnSpc>
        <a:spcBef>
          <a:spcPts val="1066"/>
        </a:spcBef>
        <a:buClr>
          <a:schemeClr val="accent6">
            <a:lumMod val="50000"/>
          </a:schemeClr>
        </a:buClr>
        <a:buSzPct val="90000"/>
        <a:buFont typeface="Century Gothic" panose="020B0502020202020204" pitchFamily="34" charset="0"/>
        <a:buChar char="–"/>
        <a:defRPr sz="1800" kern="1200">
          <a:solidFill>
            <a:schemeClr val="tx2">
              <a:lumMod val="50000"/>
            </a:schemeClr>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ncbi.nlm.nih.gov/pubmed/29357829" TargetMode="External"/><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www.paulomargotto.com.br/" TargetMode="External"/><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42.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92538" TargetMode="External"/><Relationship Id="rId2" Type="http://schemas.openxmlformats.org/officeDocument/2006/relationships/hyperlink" Target="https://www.ncbi.nlm.nih.gov/pubmed/29292538" TargetMode="Externa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hyperlink" Target="http://paulomargotto.com.br/documentos/17435"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paulomargotto.com.br/documentos/7353" TargetMode="Externa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6.png"/><Relationship Id="rId2" Type="http://schemas.openxmlformats.org/officeDocument/2006/relationships/hyperlink" Target="http://paulomargotto.com.br/documentos/7353" TargetMode="External"/><Relationship Id="rId1" Type="http://schemas.openxmlformats.org/officeDocument/2006/relationships/slideLayout" Target="../slideLayouts/slideLayout1.xml"/><Relationship Id="rId6" Type="http://schemas.openxmlformats.org/officeDocument/2006/relationships/hyperlink" Target="http://paulomargotto.com.br/documentos/5231" TargetMode="External"/><Relationship Id="rId5" Type="http://schemas.openxmlformats.org/officeDocument/2006/relationships/hyperlink" Target="https://www.ncbi.nlm.nih.gov/pubmed?linkname=pubmed_pubmed&amp;from_uid=16707748" TargetMode="External"/><Relationship Id="rId4" Type="http://schemas.openxmlformats.org/officeDocument/2006/relationships/hyperlink" Target="https://www.ncbi.nlm.nih.gov/pubmed/16707748"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hyperlink" Target="http://paulomargotto.com.br/documentos/5244" TargetMode="External"/><Relationship Id="rId2" Type="http://schemas.openxmlformats.org/officeDocument/2006/relationships/image" Target="https://static.pubmed.gov/portal/portal3rc.fcgi/4176771/img/4016701" TargetMode="External"/><Relationship Id="rId1" Type="http://schemas.openxmlformats.org/officeDocument/2006/relationships/slideLayout" Target="../slideLayouts/slideLayout1.xml"/><Relationship Id="rId6" Type="http://schemas.openxmlformats.org/officeDocument/2006/relationships/hyperlink" Target="https://www.ncbi.nlm.nih.gov/pubmed?linkname=pubmed_pubmed&amp;from_uid=17989382" TargetMode="External"/><Relationship Id="rId5" Type="http://schemas.openxmlformats.org/officeDocument/2006/relationships/hyperlink" Target="https://www.ncbi.nlm.nih.gov/pubmed/17989382" TargetMode="External"/><Relationship Id="rId4" Type="http://schemas.openxmlformats.org/officeDocument/2006/relationships/image" Target="../media/image25.png"/></Relationships>
</file>

<file path=ppt/slides/_rels/slide52.xml.rels><?xml version="1.0" encoding="UTF-8" standalone="yes"?>
<Relationships xmlns="http://schemas.openxmlformats.org/package/2006/relationships"><Relationship Id="rId3" Type="http://schemas.openxmlformats.org/officeDocument/2006/relationships/hyperlink" Target="https://www.ncbi.nlm.nih.gov/pubmed?linkname=pubmed_pubmed&amp;from_uid=19926098" TargetMode="External"/><Relationship Id="rId2" Type="http://schemas.openxmlformats.org/officeDocument/2006/relationships/hyperlink" Target="https://www.ncbi.nlm.nih.gov/pubmed/19926098" TargetMode="Externa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hyperlink" Target="https://www.ncbi.nlm.nih.gov/pubmed?linkname=pubmed_pubmed&amp;from_uid=20873976" TargetMode="External"/><Relationship Id="rId2" Type="http://schemas.openxmlformats.org/officeDocument/2006/relationships/hyperlink" Target="https://www.ncbi.nlm.nih.gov/pubmed/20873976" TargetMode="Externa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hyperlink" Target="https://www.ncbi.nlm.nih.gov/pubmed?linkname=pubmed_pubmed&amp;from_uid=21592510" TargetMode="External"/><Relationship Id="rId2" Type="http://schemas.openxmlformats.org/officeDocument/2006/relationships/hyperlink" Target="https://www.ncbi.nlm.nih.gov/pubmed/21592510" TargetMode="Externa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hyperlink" Target="https://www.ncbi.nlm.nih.gov/pubmed?linkname=pubmed_pubmed&amp;from_uid=22253394" TargetMode="External"/><Relationship Id="rId2" Type="http://schemas.openxmlformats.org/officeDocument/2006/relationships/hyperlink" Target="https://www.ncbi.nlm.nih.gov/pubmed/22253394" TargetMode="Externa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hyperlink" Target="https://www.ncbi.nlm.nih.gov/pubmed?linkname=pubmed_pubmed&amp;from_uid=24840756" TargetMode="External"/><Relationship Id="rId2" Type="http://schemas.openxmlformats.org/officeDocument/2006/relationships/hyperlink" Target="https://www.ncbi.nlm.nih.gov/pubmed/24840756" TargetMode="Externa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hyperlink" Target="https://www.ncbi.nlm.nih.gov/pubmed?linkname=pubmed_pubmed&amp;from_uid=25171195" TargetMode="External"/><Relationship Id="rId2" Type="http://schemas.openxmlformats.org/officeDocument/2006/relationships/hyperlink" Target="https://www.ncbi.nlm.nih.gov/pubmed/25171195" TargetMode="Externa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hyperlink" Target="https://www.ncbi.nlm.nih.gov/pubmed?linkname=pubmed_pubmed&amp;from_uid=25982138" TargetMode="External"/><Relationship Id="rId2" Type="http://schemas.openxmlformats.org/officeDocument/2006/relationships/hyperlink" Target="https://www.ncbi.nlm.nih.gov/pubmed/25982138" TargetMode="External"/><Relationship Id="rId1" Type="http://schemas.openxmlformats.org/officeDocument/2006/relationships/slideLayout" Target="../slideLayouts/slideLayout1.xml"/><Relationship Id="rId4" Type="http://schemas.openxmlformats.org/officeDocument/2006/relationships/hyperlink" Target="http://slideplayer.com.br/slide/5253432/" TargetMode="External"/></Relationships>
</file>

<file path=ppt/slides/_rels/slide64.xml.rels><?xml version="1.0" encoding="UTF-8" standalone="yes"?>
<Relationships xmlns="http://schemas.openxmlformats.org/package/2006/relationships"><Relationship Id="rId2" Type="http://schemas.openxmlformats.org/officeDocument/2006/relationships/hyperlink" Target="https://www.ncbi.nlm.nih.gov/pubmed/25402629" TargetMode="Externa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ubmed/22462821" TargetMode="External"/><Relationship Id="rId2" Type="http://schemas.openxmlformats.org/officeDocument/2006/relationships/hyperlink" Target="http://www.paulomargotto.com.br/documentos/Apneia_premat_genetica.ppt" TargetMode="Externa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hyperlink" Target="http://paulomargotto.com.br/documentos/5140" TargetMode="External"/><Relationship Id="rId4" Type="http://schemas.openxmlformats.org/officeDocument/2006/relationships/hyperlink" Target="https://www.ncbi.nlm.nih.gov/pubmed?linkname=pubmed_pubmed&amp;from_uid=22462821" TargetMode="External"/></Relationships>
</file>

<file path=ppt/slides/_rels/slide6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s://www.ncbi.nlm.nih.gov/pubmed?linkname=pubmed_pubmed&amp;from_uid=25856169" TargetMode="External"/><Relationship Id="rId7" Type="http://schemas.openxmlformats.org/officeDocument/2006/relationships/hyperlink" Target="http://paulomargotto.com.br/documentos/15148" TargetMode="External"/><Relationship Id="rId2" Type="http://schemas.openxmlformats.org/officeDocument/2006/relationships/hyperlink" Target="https://www.ncbi.nlm.nih.gov/pubmed/25856169" TargetMode="External"/><Relationship Id="rId1" Type="http://schemas.openxmlformats.org/officeDocument/2006/relationships/slideLayout" Target="../slideLayouts/slideLayout1.xml"/><Relationship Id="rId6" Type="http://schemas.openxmlformats.org/officeDocument/2006/relationships/hyperlink" Target="https://www.ncbi.nlm.nih.gov/pubmed?linkname=pubmed_pubmed&amp;from_uid=25644724" TargetMode="External"/><Relationship Id="rId5" Type="http://schemas.openxmlformats.org/officeDocument/2006/relationships/hyperlink" Target="https://www.ncbi.nlm.nih.gov/pubmed/25644724" TargetMode="External"/><Relationship Id="rId4" Type="http://schemas.openxmlformats.org/officeDocument/2006/relationships/hyperlink" Target="https://www.ncbi.nlm.nih.gov/pubmed/27679737" TargetMode="External"/></Relationships>
</file>

<file path=ppt/slides/_rels/slide68.xml.rels><?xml version="1.0" encoding="UTF-8" standalone="yes"?>
<Relationships xmlns="http://schemas.openxmlformats.org/package/2006/relationships"><Relationship Id="rId3" Type="http://schemas.openxmlformats.org/officeDocument/2006/relationships/hyperlink" Target="https://www.ncbi.nlm.nih.gov/pubmed?linkname=pubmed_pubmed&amp;from_uid=28749480" TargetMode="External"/><Relationship Id="rId2" Type="http://schemas.openxmlformats.org/officeDocument/2006/relationships/hyperlink" Target="https://www.ncbi.nlm.nih.gov/pubmed/28749480" TargetMode="Externa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hyperlink" Target="http://paulomargotto.com.br/documentos/15795" TargetMode="External"/></Relationships>
</file>

<file path=ppt/slides/_rels/slide69.xml.rels><?xml version="1.0" encoding="UTF-8" standalone="yes"?>
<Relationships xmlns="http://schemas.openxmlformats.org/package/2006/relationships"><Relationship Id="rId3" Type="http://schemas.openxmlformats.org/officeDocument/2006/relationships/hyperlink" Target="https://www.ncbi.nlm.nih.gov/pubmed?linkname=pubmed_pubmed&amp;from_uid=28437520" TargetMode="External"/><Relationship Id="rId2" Type="http://schemas.openxmlformats.org/officeDocument/2006/relationships/hyperlink" Target="https://www.ncbi.nlm.nih.gov/pubmed/28437520" TargetMode="Externa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paulomargotto.com.br/documentos/5247" TargetMode="Externa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hyperlink" Target="http://paulomargotto.com.br/documentos/6381" TargetMode="External"/><Relationship Id="rId2" Type="http://schemas.openxmlformats.org/officeDocument/2006/relationships/hyperlink" Target="https://www.ncbi.nlm.nih.gov/pubmed/24461786" TargetMode="Externa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72.xml.rels><?xml version="1.0" encoding="UTF-8" standalone="yes"?>
<Relationships xmlns="http://schemas.openxmlformats.org/package/2006/relationships"><Relationship Id="rId8" Type="http://schemas.openxmlformats.org/officeDocument/2006/relationships/hyperlink" Target="http://paulomargotto.com.br/apneia-da-prematuridade-2018/" TargetMode="External"/><Relationship Id="rId3" Type="http://schemas.openxmlformats.org/officeDocument/2006/relationships/hyperlink" Target="https://www.ncbi.nlm.nih.gov/pubmed/23446061" TargetMode="External"/><Relationship Id="rId7" Type="http://schemas.openxmlformats.org/officeDocument/2006/relationships/image" Target="../media/image26.png"/><Relationship Id="rId2" Type="http://schemas.openxmlformats.org/officeDocument/2006/relationships/hyperlink" Target="https://www.ncbi.nlm.nih.gov/pubmed/26053341" TargetMode="External"/><Relationship Id="rId1" Type="http://schemas.openxmlformats.org/officeDocument/2006/relationships/slideLayout" Target="../slideLayouts/slideLayout1.xml"/><Relationship Id="rId6" Type="http://schemas.openxmlformats.org/officeDocument/2006/relationships/hyperlink" Target="http://paulomargotto.com.br/documentos/14650" TargetMode="External"/><Relationship Id="rId5" Type="http://schemas.openxmlformats.org/officeDocument/2006/relationships/image" Target="../media/image25.png"/><Relationship Id="rId4" Type="http://schemas.openxmlformats.org/officeDocument/2006/relationships/hyperlink" Target="http://paulomargotto.com.br/documentos/5247" TargetMode="External"/><Relationship Id="rId9" Type="http://schemas.openxmlformats.org/officeDocument/2006/relationships/hyperlink" Target="http://paulomargotto.com.br/documentos/17439" TargetMode="External"/></Relationships>
</file>

<file path=ppt/slides/_rels/slide73.xml.rels><?xml version="1.0" encoding="UTF-8" standalone="yes"?>
<Relationships xmlns="http://schemas.openxmlformats.org/package/2006/relationships"><Relationship Id="rId3" Type="http://schemas.openxmlformats.org/officeDocument/2006/relationships/hyperlink" Target="https://www.ncbi.nlm.nih.gov/pubmed?linkname=pubmed_pubmed&amp;from_uid=28890204" TargetMode="External"/><Relationship Id="rId2" Type="http://schemas.openxmlformats.org/officeDocument/2006/relationships/hyperlink" Target="https://www.ncbi.nlm.nih.gov/pubmed/28890204" TargetMode="Externa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paulomargotto.com.br/documentos/5241" TargetMode="Externa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19541" TargetMode="External"/><Relationship Id="rId2" Type="http://schemas.openxmlformats.org/officeDocument/2006/relationships/hyperlink" Target="https://www.ncbi.nlm.nih.gov/pubmed/29519541" TargetMode="Externa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46141" TargetMode="External"/><Relationship Id="rId2" Type="http://schemas.openxmlformats.org/officeDocument/2006/relationships/hyperlink" Target="https://www.ncbi.nlm.nih.gov/pubmed/29346141" TargetMode="Externa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643070" TargetMode="External"/><Relationship Id="rId2" Type="http://schemas.openxmlformats.org/officeDocument/2006/relationships/hyperlink" Target="https://www.ncbi.nlm.nih.gov/pubmed/29643070" TargetMode="Externa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hyperlink" Target="https://www.ncbi.nlm.nih.gov/pubmed?linkname=pubmed_pubmed&amp;from_uid=29747888" TargetMode="External"/><Relationship Id="rId2" Type="http://schemas.openxmlformats.org/officeDocument/2006/relationships/hyperlink" Target="https://www.ncbi.nlm.nih.gov/pubmed/29747888" TargetMode="Externa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ChangeArrowheads="1"/>
          </p:cNvSpPr>
          <p:nvPr/>
        </p:nvSpPr>
        <p:spPr bwMode="auto">
          <a:xfrm>
            <a:off x="0" y="3429000"/>
            <a:ext cx="7462838" cy="638175"/>
          </a:xfrm>
          <a:prstGeom prst="rect">
            <a:avLst/>
          </a:prstGeom>
          <a:solidFill>
            <a:srgbClr val="FFFFFF"/>
          </a:solidFill>
          <a:ln w="9525">
            <a:noFill/>
            <a:miter lim="800000"/>
            <a:headEnd/>
            <a:tailEnd/>
          </a:ln>
        </p:spPr>
        <p:txBody>
          <a:bodyPr lIns="0" tIns="0" rIns="0" bIns="0" anchor="ctr">
            <a:spAutoFit/>
          </a:bodyPr>
          <a:lstStyle/>
          <a:p>
            <a:pPr algn="ctr"/>
            <a:r>
              <a:rPr lang="pt-BR" sz="1400">
                <a:hlinkClick r:id="rId3"/>
              </a:rPr>
              <a:t>Caffeine is a risk factor for osteopenia of prematurity in preterm infants: a cohort study.</a:t>
            </a:r>
            <a:endParaRPr lang="pt-BR" sz="1400"/>
          </a:p>
          <a:p>
            <a:pPr algn="ctr"/>
            <a:r>
              <a:rPr lang="pt-BR" sz="1400"/>
              <a:t>Ali E, Rockman-Greenberg C, Moffatt M, Narvey M, Reed M, Jiang D.BMC Pediatr. 2018 Jan 22;18(1):9. doi: 10.1186/s12887-017-0978-6.PMID: 29357829. </a:t>
            </a:r>
            <a:r>
              <a:rPr lang="pt-BR" sz="1400" b="1">
                <a:hlinkClick r:id="rId3"/>
              </a:rPr>
              <a:t>Free PMC Article</a:t>
            </a:r>
            <a:endParaRPr lang="pt-BR" sz="1400" b="1"/>
          </a:p>
        </p:txBody>
      </p:sp>
      <p:sp>
        <p:nvSpPr>
          <p:cNvPr id="6147" name="Subtítulo 2"/>
          <p:cNvSpPr>
            <a:spLocks/>
          </p:cNvSpPr>
          <p:nvPr/>
        </p:nvSpPr>
        <p:spPr bwMode="auto">
          <a:xfrm>
            <a:off x="766763" y="4221163"/>
            <a:ext cx="7005637" cy="1670050"/>
          </a:xfrm>
          <a:prstGeom prst="rect">
            <a:avLst/>
          </a:prstGeom>
          <a:noFill/>
          <a:ln w="9525">
            <a:noFill/>
            <a:miter lim="800000"/>
            <a:headEnd/>
            <a:tailEnd/>
          </a:ln>
        </p:spPr>
        <p:txBody>
          <a:bodyPr lIns="121899" tIns="60949" rIns="121899" bIns="60949"/>
          <a:lstStyle/>
          <a:p>
            <a:pPr>
              <a:lnSpc>
                <a:spcPct val="85000"/>
              </a:lnSpc>
              <a:buClr>
                <a:srgbClr val="385723"/>
              </a:buClr>
              <a:buSzPct val="100000"/>
              <a:buFont typeface="Arial" pitchFamily="34" charset="0"/>
              <a:buNone/>
            </a:pPr>
            <a:r>
              <a:rPr lang="pt-BR" sz="1900" b="1">
                <a:solidFill>
                  <a:srgbClr val="1F4E79"/>
                </a:solidFill>
                <a:latin typeface="Tw Cen MT" charset="0"/>
              </a:rPr>
              <a:t>Acadêmicos:</a:t>
            </a:r>
          </a:p>
          <a:p>
            <a:pPr>
              <a:lnSpc>
                <a:spcPct val="85000"/>
              </a:lnSpc>
              <a:buClr>
                <a:srgbClr val="385723"/>
              </a:buClr>
              <a:buSzPct val="100000"/>
              <a:buFont typeface="Wingdings" pitchFamily="2" charset="2"/>
              <a:buChar char="§"/>
            </a:pPr>
            <a:r>
              <a:rPr lang="pt-BR" sz="1900">
                <a:solidFill>
                  <a:srgbClr val="1F4E79"/>
                </a:solidFill>
                <a:latin typeface="Tw Cen MT" charset="0"/>
              </a:rPr>
              <a:t>Mateus Chadud de Pádua Resende</a:t>
            </a:r>
          </a:p>
          <a:p>
            <a:pPr>
              <a:lnSpc>
                <a:spcPct val="85000"/>
              </a:lnSpc>
              <a:buClr>
                <a:srgbClr val="385723"/>
              </a:buClr>
              <a:buSzPct val="100000"/>
              <a:buFont typeface="Wingdings" pitchFamily="2" charset="2"/>
              <a:buChar char="§"/>
            </a:pPr>
            <a:r>
              <a:rPr lang="pt-BR" sz="1900">
                <a:solidFill>
                  <a:srgbClr val="1F4E79"/>
                </a:solidFill>
                <a:latin typeface="Tw Cen MT" charset="0"/>
              </a:rPr>
              <a:t>Pedro Henrique de Souza Tavares</a:t>
            </a:r>
          </a:p>
          <a:p>
            <a:pPr>
              <a:lnSpc>
                <a:spcPct val="85000"/>
              </a:lnSpc>
              <a:buClr>
                <a:srgbClr val="385723"/>
              </a:buClr>
              <a:buSzPct val="100000"/>
              <a:buFont typeface="Wingdings" pitchFamily="2" charset="2"/>
              <a:buChar char="§"/>
            </a:pPr>
            <a:r>
              <a:rPr lang="pt-BR" sz="1900">
                <a:solidFill>
                  <a:srgbClr val="1F4E79"/>
                </a:solidFill>
                <a:latin typeface="Tw Cen MT" charset="0"/>
              </a:rPr>
              <a:t>Faculdade de Medicina da Universidade Católica de Brasília</a:t>
            </a:r>
          </a:p>
          <a:p>
            <a:pPr>
              <a:lnSpc>
                <a:spcPct val="85000"/>
              </a:lnSpc>
              <a:buClr>
                <a:srgbClr val="385723"/>
              </a:buClr>
              <a:buSzPct val="100000"/>
              <a:buFont typeface="Arial" pitchFamily="34" charset="0"/>
              <a:buNone/>
            </a:pPr>
            <a:r>
              <a:rPr lang="pt-BR" sz="1900" b="1">
                <a:solidFill>
                  <a:srgbClr val="1F4E79"/>
                </a:solidFill>
                <a:latin typeface="Tw Cen MT" charset="0"/>
              </a:rPr>
              <a:t>Coordenador:</a:t>
            </a:r>
          </a:p>
          <a:p>
            <a:pPr>
              <a:lnSpc>
                <a:spcPct val="85000"/>
              </a:lnSpc>
              <a:buClr>
                <a:srgbClr val="385723"/>
              </a:buClr>
              <a:buSzPct val="100000"/>
              <a:buFont typeface="Wingdings" pitchFamily="2" charset="2"/>
              <a:buChar char="§"/>
            </a:pPr>
            <a:r>
              <a:rPr lang="pt-BR" sz="1900">
                <a:solidFill>
                  <a:srgbClr val="1F4E79"/>
                </a:solidFill>
                <a:latin typeface="Tw Cen MT" charset="0"/>
              </a:rPr>
              <a:t>Paulo Roberto Margotto</a:t>
            </a:r>
          </a:p>
        </p:txBody>
      </p:sp>
      <p:sp>
        <p:nvSpPr>
          <p:cNvPr id="6148" name="Oval 6"/>
          <p:cNvSpPr>
            <a:spLocks noChangeArrowheads="1"/>
          </p:cNvSpPr>
          <p:nvPr/>
        </p:nvSpPr>
        <p:spPr bwMode="auto">
          <a:xfrm>
            <a:off x="0" y="2060575"/>
            <a:ext cx="7462838" cy="1368425"/>
          </a:xfrm>
          <a:prstGeom prst="ellipse">
            <a:avLst/>
          </a:prstGeom>
          <a:solidFill>
            <a:schemeClr val="accent1"/>
          </a:solidFill>
          <a:ln w="9525">
            <a:solidFill>
              <a:schemeClr val="tx1"/>
            </a:solidFill>
            <a:round/>
            <a:headEnd/>
            <a:tailEnd/>
          </a:ln>
        </p:spPr>
        <p:txBody>
          <a:bodyPr wrap="none" anchor="ctr"/>
          <a:lstStyle/>
          <a:p>
            <a:pPr algn="ctr" defTabSz="914400"/>
            <a:r>
              <a:rPr lang="pt-BR">
                <a:solidFill>
                  <a:srgbClr val="FFFF00"/>
                </a:solidFill>
              </a:rPr>
              <a:t>Cafeína é um fator de risco para a osteopenia</a:t>
            </a:r>
          </a:p>
          <a:p>
            <a:pPr algn="ctr" defTabSz="914400"/>
            <a:r>
              <a:rPr lang="pt-BR">
                <a:solidFill>
                  <a:srgbClr val="FFFF00"/>
                </a:solidFill>
              </a:rPr>
              <a:t>da prematuridade nos pré-termo:estudo de coorte</a:t>
            </a:r>
          </a:p>
        </p:txBody>
      </p:sp>
      <p:sp>
        <p:nvSpPr>
          <p:cNvPr id="6149" name="Text Box 7"/>
          <p:cNvSpPr txBox="1">
            <a:spLocks noChangeArrowheads="1"/>
          </p:cNvSpPr>
          <p:nvPr/>
        </p:nvSpPr>
        <p:spPr bwMode="auto">
          <a:xfrm>
            <a:off x="1970088" y="5895975"/>
            <a:ext cx="4067175" cy="822325"/>
          </a:xfrm>
          <a:prstGeom prst="rect">
            <a:avLst/>
          </a:prstGeom>
          <a:noFill/>
          <a:ln w="9525">
            <a:noFill/>
            <a:miter lim="800000"/>
            <a:headEnd/>
            <a:tailEnd/>
          </a:ln>
        </p:spPr>
        <p:txBody>
          <a:bodyPr wrap="none">
            <a:spAutoFit/>
          </a:bodyPr>
          <a:lstStyle/>
          <a:p>
            <a:pPr algn="ctr" defTabSz="914400"/>
            <a:r>
              <a:rPr lang="pt-BR">
                <a:hlinkClick r:id="rId4"/>
              </a:rPr>
              <a:t>www.paulomargotto.com.br</a:t>
            </a:r>
            <a:endParaRPr lang="pt-BR"/>
          </a:p>
          <a:p>
            <a:pPr algn="ctr" defTabSz="914400"/>
            <a:r>
              <a:rPr lang="pt-BR"/>
              <a:t>Brasília, 19 de maio de 2018</a:t>
            </a:r>
          </a:p>
        </p:txBody>
      </p:sp>
      <p:sp>
        <p:nvSpPr>
          <p:cNvPr id="6150" name="Text Box 8"/>
          <p:cNvSpPr txBox="1">
            <a:spLocks noChangeArrowheads="1"/>
          </p:cNvSpPr>
          <p:nvPr/>
        </p:nvSpPr>
        <p:spPr bwMode="auto">
          <a:xfrm>
            <a:off x="5878513" y="4076700"/>
            <a:ext cx="1593850" cy="304800"/>
          </a:xfrm>
          <a:prstGeom prst="rect">
            <a:avLst/>
          </a:prstGeom>
          <a:noFill/>
          <a:ln w="9525">
            <a:noFill/>
            <a:miter lim="800000"/>
            <a:headEnd/>
            <a:tailEnd/>
          </a:ln>
        </p:spPr>
        <p:txBody>
          <a:bodyPr wrap="none">
            <a:spAutoFit/>
          </a:bodyPr>
          <a:lstStyle/>
          <a:p>
            <a:pPr defTabSz="914400"/>
            <a:r>
              <a:rPr lang="pt-BR" sz="1400"/>
              <a:t>Winnipeg,Canadá</a:t>
            </a:r>
          </a:p>
        </p:txBody>
      </p:sp>
      <p:pic>
        <p:nvPicPr>
          <p:cNvPr id="6152" name="Picture 8" descr="20180225_074646"/>
          <p:cNvPicPr>
            <a:picLocks noChangeAspect="1" noChangeArrowheads="1"/>
          </p:cNvPicPr>
          <p:nvPr/>
        </p:nvPicPr>
        <p:blipFill>
          <a:blip r:embed="rId5">
            <a:lum bright="30000" contrast="12000"/>
          </a:blip>
          <a:srcRect/>
          <a:stretch>
            <a:fillRect/>
          </a:stretch>
        </p:blipFill>
        <p:spPr bwMode="auto">
          <a:xfrm>
            <a:off x="765175" y="0"/>
            <a:ext cx="5688013" cy="2276475"/>
          </a:xfrm>
          <a:prstGeom prst="rect">
            <a:avLst/>
          </a:prstGeom>
          <a:noFill/>
        </p:spPr>
      </p:pic>
      <p:pic>
        <p:nvPicPr>
          <p:cNvPr id="6154" name="Picture 9" descr="20160330_160024"/>
          <p:cNvPicPr>
            <a:picLocks noChangeAspect="1" noChangeArrowheads="1"/>
          </p:cNvPicPr>
          <p:nvPr/>
        </p:nvPicPr>
        <p:blipFill>
          <a:blip r:embed="rId6"/>
          <a:srcRect/>
          <a:stretch>
            <a:fillRect/>
          </a:stretch>
        </p:blipFill>
        <p:spPr bwMode="auto">
          <a:xfrm>
            <a:off x="7678738" y="0"/>
            <a:ext cx="4392612" cy="2349500"/>
          </a:xfrm>
          <a:prstGeom prst="rect">
            <a:avLst/>
          </a:prstGeom>
          <a:noFill/>
          <a:ln w="9525">
            <a:noFill/>
            <a:miter lim="800000"/>
            <a:headEnd/>
            <a:tailEnd/>
          </a:ln>
        </p:spPr>
      </p:pic>
      <p:pic>
        <p:nvPicPr>
          <p:cNvPr id="6155" name="Picture 10" descr="20160330_155830"/>
          <p:cNvPicPr>
            <a:picLocks noChangeAspect="1" noChangeArrowheads="1"/>
          </p:cNvPicPr>
          <p:nvPr/>
        </p:nvPicPr>
        <p:blipFill>
          <a:blip r:embed="rId7"/>
          <a:srcRect/>
          <a:stretch>
            <a:fillRect/>
          </a:stretch>
        </p:blipFill>
        <p:spPr bwMode="auto">
          <a:xfrm>
            <a:off x="7678738" y="4321175"/>
            <a:ext cx="4510087" cy="2536825"/>
          </a:xfrm>
          <a:prstGeom prst="rect">
            <a:avLst/>
          </a:prstGeom>
          <a:noFill/>
          <a:ln w="9525">
            <a:noFill/>
            <a:miter lim="800000"/>
            <a:headEnd/>
            <a:tailEnd/>
          </a:ln>
        </p:spPr>
      </p:pic>
      <p:pic>
        <p:nvPicPr>
          <p:cNvPr id="6156" name="Picture 2" descr="https://supra.ucb.br/exchweb/img/logon_logo.gif"/>
          <p:cNvPicPr>
            <a:picLocks noChangeAspect="1" noChangeArrowheads="1"/>
          </p:cNvPicPr>
          <p:nvPr/>
        </p:nvPicPr>
        <p:blipFill>
          <a:blip r:embed="rId8"/>
          <a:srcRect/>
          <a:stretch>
            <a:fillRect/>
          </a:stretch>
        </p:blipFill>
        <p:spPr bwMode="auto">
          <a:xfrm>
            <a:off x="7894638" y="3573463"/>
            <a:ext cx="3810000" cy="790575"/>
          </a:xfrm>
          <a:prstGeom prst="rect">
            <a:avLst/>
          </a:prstGeom>
          <a:noFill/>
          <a:ln w="9525">
            <a:noFill/>
            <a:miter lim="800000"/>
            <a:headEnd/>
            <a:tailEnd/>
          </a:ln>
        </p:spPr>
      </p:pic>
      <p:pic>
        <p:nvPicPr>
          <p:cNvPr id="6157" name="Picture 6" descr="Imagem1sdasdsadas"/>
          <p:cNvPicPr>
            <a:picLocks noChangeAspect="1" noChangeArrowheads="1"/>
          </p:cNvPicPr>
          <p:nvPr/>
        </p:nvPicPr>
        <p:blipFill>
          <a:blip r:embed="rId9"/>
          <a:srcRect/>
          <a:stretch>
            <a:fillRect/>
          </a:stretch>
        </p:blipFill>
        <p:spPr bwMode="auto">
          <a:xfrm>
            <a:off x="6165850" y="5589588"/>
            <a:ext cx="1052513" cy="793750"/>
          </a:xfrm>
          <a:prstGeom prst="rect">
            <a:avLst/>
          </a:prstGeom>
          <a:noFill/>
          <a:ln w="9525">
            <a:noFill/>
            <a:miter lim="800000"/>
            <a:headEnd/>
            <a:tailEnd/>
          </a:ln>
        </p:spPr>
      </p:pic>
      <p:sp>
        <p:nvSpPr>
          <p:cNvPr id="6159" name="Oval 15"/>
          <p:cNvSpPr>
            <a:spLocks noChangeArrowheads="1"/>
          </p:cNvSpPr>
          <p:nvPr/>
        </p:nvSpPr>
        <p:spPr bwMode="auto">
          <a:xfrm>
            <a:off x="7462838" y="2492375"/>
            <a:ext cx="4725987" cy="1203325"/>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1800" b="1">
                <a:solidFill>
                  <a:srgbClr val="FFFF00"/>
                </a:solidFill>
              </a:rPr>
              <a:t>A</a:t>
            </a:r>
            <a:r>
              <a:rPr lang="pt-BR" sz="1800" b="1">
                <a:solidFill>
                  <a:srgbClr val="FF33CC"/>
                </a:solidFill>
              </a:rPr>
              <a:t> </a:t>
            </a:r>
            <a:r>
              <a:rPr lang="pt-BR" sz="1800" b="1">
                <a:solidFill>
                  <a:srgbClr val="FFFF00"/>
                </a:solidFill>
              </a:rPr>
              <a:t>trajetória da cafeína na Neonatologia</a:t>
            </a:r>
          </a:p>
          <a:p>
            <a:pPr algn="ctr" defTabSz="914400"/>
            <a:r>
              <a:rPr lang="pt-BR" sz="1800" b="1">
                <a:solidFill>
                  <a:srgbClr val="FFFF00"/>
                </a:solidFill>
              </a:rPr>
              <a:t>2006-2018!</a:t>
            </a:r>
          </a:p>
          <a:p>
            <a:pPr algn="ctr" defTabSz="914400"/>
            <a:r>
              <a:rPr lang="pt-BR" sz="1200" b="1">
                <a:solidFill>
                  <a:srgbClr val="FFFF00"/>
                </a:solidFill>
              </a:rPr>
              <a:t>Paulo R. Margotto</a:t>
            </a: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ctrTitle"/>
          </p:nvPr>
        </p:nvSpPr>
        <p:spPr>
          <a:xfrm>
            <a:off x="261938" y="549275"/>
            <a:ext cx="7008812" cy="3298825"/>
          </a:xfrm>
        </p:spPr>
        <p:txBody>
          <a:bodyPr/>
          <a:lstStyle/>
          <a:p>
            <a:pPr algn="ctr" eaLnBrk="1" hangingPunct="1"/>
            <a:r>
              <a:rPr lang="pt-BR" smtClean="0">
                <a:ln>
                  <a:noFill/>
                </a:ln>
                <a:solidFill>
                  <a:srgbClr val="002060"/>
                </a:solidFill>
              </a:rPr>
              <a:t>Introdução</a:t>
            </a: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a:xfrm>
            <a:off x="1196975" y="-488950"/>
            <a:ext cx="10158413" cy="1397000"/>
          </a:xfrm>
        </p:spPr>
        <p:txBody>
          <a:bodyPr/>
          <a:lstStyle/>
          <a:p>
            <a:pPr eaLnBrk="1" hangingPunct="1"/>
            <a:r>
              <a:rPr lang="pt-BR" smtClean="0">
                <a:solidFill>
                  <a:schemeClr val="bg1"/>
                </a:solidFill>
              </a:rPr>
              <a:t>Introdução</a:t>
            </a:r>
          </a:p>
        </p:txBody>
      </p:sp>
      <p:sp>
        <p:nvSpPr>
          <p:cNvPr id="3" name="Espaço Reservado para Conteúdo 2"/>
          <p:cNvSpPr>
            <a:spLocks noGrp="1"/>
          </p:cNvSpPr>
          <p:nvPr>
            <p:ph idx="1"/>
          </p:nvPr>
        </p:nvSpPr>
        <p:spPr/>
        <p:txBody>
          <a:bodyPr>
            <a:normAutofit/>
          </a:bodyPr>
          <a:lstStyle/>
          <a:p>
            <a:pPr eaLnBrk="1" hangingPunct="1">
              <a:lnSpc>
                <a:spcPct val="65000"/>
              </a:lnSpc>
            </a:pPr>
            <a:r>
              <a:rPr lang="pt-BR" sz="1900" b="1" smtClean="0"/>
              <a:t>Recém nascidos (RN’s)</a:t>
            </a:r>
            <a:r>
              <a:rPr lang="pt-BR" sz="1900" smtClean="0"/>
              <a:t> : </a:t>
            </a:r>
          </a:p>
          <a:p>
            <a:pPr lvl="1" eaLnBrk="1" hangingPunct="1">
              <a:lnSpc>
                <a:spcPct val="65000"/>
              </a:lnSpc>
              <a:buFont typeface="Tw Cen MT" charset="0"/>
              <a:buChar char="–"/>
            </a:pPr>
            <a:r>
              <a:rPr lang="pt-BR" sz="1700" smtClean="0"/>
              <a:t>80% da mineralização óssea ocorre durante o terceiro trimestre da gestação (por causa da alta taxa de crescimento intrauterino)</a:t>
            </a:r>
            <a:r>
              <a:rPr lang="pt-BR" sz="1700" baseline="30000" smtClean="0"/>
              <a:t>1 </a:t>
            </a:r>
          </a:p>
          <a:p>
            <a:pPr lvl="1" eaLnBrk="1" hangingPunct="1">
              <a:lnSpc>
                <a:spcPct val="65000"/>
              </a:lnSpc>
              <a:buFont typeface="Tw Cen MT" charset="0"/>
              <a:buChar char="–"/>
            </a:pPr>
            <a:r>
              <a:rPr lang="pt-BR" sz="1700" smtClean="0"/>
              <a:t>Recém nascidos prematuros  (quase 10%  mundo – mais de 15 milhões de nascimentos/ano) apresentam menor período intraútero e consequente menor mineralização óssea.</a:t>
            </a:r>
          </a:p>
          <a:p>
            <a:pPr lvl="1" eaLnBrk="1" hangingPunct="1">
              <a:lnSpc>
                <a:spcPct val="65000"/>
              </a:lnSpc>
              <a:buFont typeface="Tw Cen MT" charset="0"/>
              <a:buChar char="–"/>
            </a:pPr>
            <a:r>
              <a:rPr lang="pt-BR" sz="1700" smtClean="0"/>
              <a:t>Em adição a adaptação fisiológica do osso para a vida extrauterina leva a um aumento da reabsorção óssea, ocorrendo precocemente no pré-termo em relação ao a termo, colocando estes bebês em alto arisco de fraturas ósseas.</a:t>
            </a:r>
            <a:r>
              <a:rPr lang="pt-BR" sz="1700" baseline="30000" smtClean="0"/>
              <a:t>2</a:t>
            </a:r>
          </a:p>
          <a:p>
            <a:pPr lvl="1" eaLnBrk="1" hangingPunct="1">
              <a:lnSpc>
                <a:spcPct val="65000"/>
              </a:lnSpc>
              <a:buFont typeface="Century Gothic" pitchFamily="34" charset="0"/>
              <a:buNone/>
            </a:pPr>
            <a:endParaRPr lang="pt-BR" sz="1700" smtClean="0"/>
          </a:p>
          <a:p>
            <a:pPr algn="ctr" eaLnBrk="1" hangingPunct="1">
              <a:lnSpc>
                <a:spcPct val="65000"/>
              </a:lnSpc>
              <a:buFont typeface="Arial" pitchFamily="34" charset="0"/>
              <a:buNone/>
            </a:pPr>
            <a:r>
              <a:rPr lang="pt-BR" sz="1900" b="1" smtClean="0">
                <a:solidFill>
                  <a:srgbClr val="FF0000"/>
                </a:solidFill>
              </a:rPr>
              <a:t>Patogênese da osteopenia da prematuridade (OP): maior reabsorção que formação óssea</a:t>
            </a:r>
            <a:r>
              <a:rPr lang="pt-BR" sz="1900" b="1" baseline="30000" smtClean="0">
                <a:solidFill>
                  <a:srgbClr val="FF0000"/>
                </a:solidFill>
              </a:rPr>
              <a:t>3</a:t>
            </a:r>
          </a:p>
          <a:p>
            <a:pPr lvl="1" eaLnBrk="1" hangingPunct="1">
              <a:lnSpc>
                <a:spcPct val="65000"/>
              </a:lnSpc>
              <a:buFont typeface="Tw Cen MT" charset="0"/>
              <a:buChar char="–"/>
            </a:pPr>
            <a:r>
              <a:rPr lang="pt-BR" sz="1700" smtClean="0"/>
              <a:t>Fatores relacionados a incidência e severidade: menores idade gestacional (IG) e  Peso ao Nascer, Nutrição parenteral</a:t>
            </a:r>
          </a:p>
          <a:p>
            <a:pPr lvl="1" eaLnBrk="1" hangingPunct="1">
              <a:lnSpc>
                <a:spcPct val="65000"/>
              </a:lnSpc>
              <a:buFont typeface="Tw Cen MT" charset="0"/>
              <a:buChar char="–"/>
            </a:pPr>
            <a:r>
              <a:rPr lang="pt-BR" sz="1700" smtClean="0"/>
              <a:t>Densidade óssea ,conteúdo mineral ósseo (CMO) são menores nos pré-termo.</a:t>
            </a:r>
            <a:r>
              <a:rPr lang="pt-BR" sz="1700" baseline="30000" smtClean="0"/>
              <a:t>2</a:t>
            </a:r>
            <a:r>
              <a:rPr lang="pt-BR" sz="1700" smtClean="0"/>
              <a:t> Estes apresentam menor resistência óssea na tíbia e rádio.</a:t>
            </a:r>
            <a:r>
              <a:rPr lang="pt-BR" sz="1700" baseline="30000" smtClean="0"/>
              <a:t>6</a:t>
            </a:r>
          </a:p>
          <a:p>
            <a:pPr eaLnBrk="1" hangingPunct="1">
              <a:lnSpc>
                <a:spcPct val="65000"/>
              </a:lnSpc>
            </a:pPr>
            <a:r>
              <a:rPr lang="pt-BR" sz="1900" b="1" smtClean="0"/>
              <a:t>Cafeína</a:t>
            </a:r>
            <a:r>
              <a:rPr lang="pt-BR" sz="1900" smtClean="0"/>
              <a:t>: ampla utilização para tratar apneia da prematuridade</a:t>
            </a:r>
            <a:r>
              <a:rPr lang="pt-BR" sz="1900" baseline="30000" smtClean="0"/>
              <a:t>10</a:t>
            </a:r>
            <a:r>
              <a:rPr lang="pt-BR" sz="1900" smtClean="0"/>
              <a:t>(composto ativo farmacologicamente mais consumido no mundo.</a:t>
            </a:r>
            <a:r>
              <a:rPr lang="pt-BR" sz="1900" baseline="30000" smtClean="0"/>
              <a:t>9</a:t>
            </a:r>
            <a:r>
              <a:rPr lang="pt-BR" sz="1900" smtClean="0"/>
              <a:t>) </a:t>
            </a:r>
          </a:p>
          <a:p>
            <a:pPr eaLnBrk="1" hangingPunct="1">
              <a:lnSpc>
                <a:spcPct val="65000"/>
              </a:lnSpc>
              <a:buFont typeface="Arial" pitchFamily="34" charset="0"/>
              <a:buNone/>
            </a:pPr>
            <a:endParaRPr lang="pt-BR" sz="1700" smtClean="0"/>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1117600" y="-171450"/>
            <a:ext cx="10156825" cy="1397000"/>
          </a:xfrm>
        </p:spPr>
        <p:txBody>
          <a:bodyPr/>
          <a:lstStyle/>
          <a:p>
            <a:pPr eaLnBrk="1" hangingPunct="1"/>
            <a:r>
              <a:rPr lang="pt-BR" smtClean="0">
                <a:solidFill>
                  <a:schemeClr val="bg1"/>
                </a:solidFill>
              </a:rPr>
              <a:t>Introdução</a:t>
            </a:r>
          </a:p>
        </p:txBody>
      </p:sp>
      <p:sp>
        <p:nvSpPr>
          <p:cNvPr id="3" name="Espaço Reservado para Conteúdo 2"/>
          <p:cNvSpPr>
            <a:spLocks noGrp="1"/>
          </p:cNvSpPr>
          <p:nvPr>
            <p:ph idx="1"/>
          </p:nvPr>
        </p:nvSpPr>
        <p:spPr>
          <a:xfrm>
            <a:off x="1125538" y="1268413"/>
            <a:ext cx="10737850" cy="4832350"/>
          </a:xfrm>
        </p:spPr>
        <p:txBody>
          <a:bodyPr>
            <a:normAutofit fontScale="92500" lnSpcReduction="10000"/>
          </a:bodyPr>
          <a:lstStyle/>
          <a:p>
            <a:pPr eaLnBrk="1" hangingPunct="1">
              <a:lnSpc>
                <a:spcPct val="85000"/>
              </a:lnSpc>
              <a:defRPr/>
            </a:pPr>
            <a:r>
              <a:rPr lang="pt-BR" sz="1900" b="1" smtClean="0"/>
              <a:t>Incidência da OP</a:t>
            </a:r>
            <a:r>
              <a:rPr lang="pt-BR" sz="1900" smtClean="0"/>
              <a:t> : </a:t>
            </a:r>
          </a:p>
          <a:p>
            <a:pPr lvl="1" eaLnBrk="1" hangingPunct="1">
              <a:lnSpc>
                <a:spcPct val="85000"/>
              </a:lnSpc>
              <a:buFont typeface="Tw Cen MT"/>
              <a:buChar char="–"/>
              <a:defRPr/>
            </a:pPr>
            <a:r>
              <a:rPr lang="pt-BR" sz="1800" smtClean="0"/>
              <a:t>Em 1989:55% em RN’s &lt;1000 g e 23% dos lactentes &lt;1500 g ao nascer. </a:t>
            </a:r>
          </a:p>
          <a:p>
            <a:pPr lvl="1" eaLnBrk="1" hangingPunct="1">
              <a:lnSpc>
                <a:spcPct val="85000"/>
              </a:lnSpc>
              <a:buFont typeface="Tw Cen MT"/>
              <a:buChar char="–"/>
              <a:defRPr/>
            </a:pPr>
            <a:r>
              <a:rPr lang="pt-BR" sz="1800" smtClean="0"/>
              <a:t>Em 2009, um estudo relatou fraturas patológicas em 30% dos prematuros com osteopenia.</a:t>
            </a:r>
            <a:r>
              <a:rPr lang="pt-BR" sz="1800" baseline="30000" smtClean="0"/>
              <a:t>8</a:t>
            </a:r>
            <a:r>
              <a:rPr lang="pt-BR" sz="1800" smtClean="0"/>
              <a:t> </a:t>
            </a:r>
          </a:p>
          <a:p>
            <a:pPr lvl="1" eaLnBrk="1" hangingPunct="1">
              <a:lnSpc>
                <a:spcPct val="85000"/>
              </a:lnSpc>
              <a:buFont typeface="Tw Cen MT"/>
              <a:buChar char="–"/>
              <a:defRPr/>
            </a:pPr>
            <a:r>
              <a:rPr lang="pt-BR" sz="1800" smtClean="0"/>
              <a:t>Relação: inversa com a IG e direta com o Tempo de Nutrição Parenteral (TPN).</a:t>
            </a:r>
            <a:r>
              <a:rPr lang="pt-BR" sz="1800" baseline="30000" smtClean="0"/>
              <a:t>7</a:t>
            </a:r>
          </a:p>
          <a:p>
            <a:pPr eaLnBrk="1" hangingPunct="1">
              <a:lnSpc>
                <a:spcPct val="85000"/>
              </a:lnSpc>
              <a:defRPr/>
            </a:pPr>
            <a:r>
              <a:rPr lang="pt-BR" sz="1900" b="1" smtClean="0"/>
              <a:t>Cafeína</a:t>
            </a:r>
            <a:r>
              <a:rPr lang="pt-BR" sz="1900" smtClean="0"/>
              <a:t>:</a:t>
            </a:r>
            <a:r>
              <a:rPr lang="pt-BR" sz="1900" baseline="30000" smtClean="0"/>
              <a:t>11</a:t>
            </a:r>
          </a:p>
          <a:p>
            <a:pPr lvl="1" eaLnBrk="1" hangingPunct="1">
              <a:lnSpc>
                <a:spcPct val="85000"/>
              </a:lnSpc>
              <a:buFont typeface="Tw Cen MT"/>
              <a:buChar char="–"/>
              <a:defRPr/>
            </a:pPr>
            <a:r>
              <a:rPr lang="pt-BR" sz="1800" smtClean="0"/>
              <a:t>Meia-vida nos RN’s: 72–96 h (intervalo: 40–230 h</a:t>
            </a:r>
          </a:p>
          <a:p>
            <a:pPr lvl="1" eaLnBrk="1" hangingPunct="1">
              <a:lnSpc>
                <a:spcPct val="85000"/>
              </a:lnSpc>
              <a:buFont typeface="Tw Cen MT"/>
              <a:buChar char="–"/>
              <a:defRPr/>
            </a:pPr>
            <a:r>
              <a:rPr lang="pt-BR" sz="1800" smtClean="0"/>
              <a:t>Tempo para atingir a concentração sérica após a VO  varia de 30 min a 2 h, </a:t>
            </a:r>
          </a:p>
          <a:p>
            <a:pPr lvl="1" eaLnBrk="1" hangingPunct="1">
              <a:lnSpc>
                <a:spcPct val="85000"/>
              </a:lnSpc>
              <a:buFont typeface="Tw Cen MT"/>
              <a:buChar char="–"/>
              <a:defRPr/>
            </a:pPr>
            <a:r>
              <a:rPr lang="pt-BR" sz="1800" smtClean="0"/>
              <a:t>86% da cafeína é excretado inalterado na urina   </a:t>
            </a:r>
            <a:endParaRPr lang="pt-BR" sz="1900" smtClean="0"/>
          </a:p>
          <a:p>
            <a:pPr eaLnBrk="1" hangingPunct="1">
              <a:lnSpc>
                <a:spcPct val="85000"/>
              </a:lnSpc>
              <a:defRPr/>
            </a:pPr>
            <a:r>
              <a:rPr lang="pt-BR" sz="1900" b="1" smtClean="0"/>
              <a:t>Metabolismo</a:t>
            </a:r>
          </a:p>
          <a:p>
            <a:pPr eaLnBrk="1" hangingPunct="1">
              <a:lnSpc>
                <a:spcPct val="85000"/>
              </a:lnSpc>
              <a:buFont typeface="Arial" pitchFamily="34" charset="0"/>
              <a:buNone/>
              <a:defRPr/>
            </a:pPr>
            <a:r>
              <a:rPr lang="pt-BR" sz="1900" smtClean="0"/>
              <a:t>      -  As enzimas hepáticas que metabolizam a cafeína maturam progressivamente com a IG. As meninas tem maior taxa de metabolismo da cafeína do que os meninos.</a:t>
            </a:r>
            <a:r>
              <a:rPr lang="pt-BR" sz="1900" baseline="30000" smtClean="0"/>
              <a:t>12</a:t>
            </a:r>
          </a:p>
          <a:p>
            <a:pPr lvl="1" eaLnBrk="1" hangingPunct="1">
              <a:lnSpc>
                <a:spcPct val="85000"/>
              </a:lnSpc>
              <a:buFont typeface="Tw Cen MT"/>
              <a:buNone/>
              <a:defRPr/>
            </a:pPr>
            <a:r>
              <a:rPr lang="pt-BR" sz="1900" smtClean="0"/>
              <a:t>-Eliminação da cafeína é inicialmente deprimida em bebês extremamente prematuros e assim o volume de distribuição é maior – aumento não linear em 6 semanas.</a:t>
            </a:r>
            <a:r>
              <a:rPr lang="pt-BR" sz="1900" baseline="30000" smtClean="0"/>
              <a:t>13</a:t>
            </a:r>
          </a:p>
          <a:p>
            <a:pPr lvl="1" eaLnBrk="1" hangingPunct="1">
              <a:lnSpc>
                <a:spcPct val="85000"/>
              </a:lnSpc>
              <a:buFont typeface="Tw Cen MT"/>
              <a:buNone/>
              <a:defRPr/>
            </a:pPr>
            <a:r>
              <a:rPr lang="pt-BR" sz="1900" smtClean="0"/>
              <a:t>-Tolerância aos efeitos renais do cafeína não se desenvolve com o uso crônico.</a:t>
            </a:r>
            <a:r>
              <a:rPr lang="pt-BR" sz="1900" baseline="30000" smtClean="0"/>
              <a:t>17</a:t>
            </a:r>
          </a:p>
          <a:p>
            <a:pPr eaLnBrk="1" hangingPunct="1">
              <a:lnSpc>
                <a:spcPct val="85000"/>
              </a:lnSpc>
              <a:defRPr/>
            </a:pPr>
            <a:endParaRPr lang="pt-BR" sz="1700" smtClean="0"/>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1054100" y="-458788"/>
            <a:ext cx="10156825" cy="1397001"/>
          </a:xfrm>
        </p:spPr>
        <p:txBody>
          <a:bodyPr/>
          <a:lstStyle/>
          <a:p>
            <a:pPr eaLnBrk="1" hangingPunct="1"/>
            <a:r>
              <a:rPr lang="pt-BR" smtClean="0">
                <a:solidFill>
                  <a:schemeClr val="bg1"/>
                </a:solidFill>
              </a:rPr>
              <a:t>Introdução</a:t>
            </a:r>
          </a:p>
        </p:txBody>
      </p:sp>
      <p:sp>
        <p:nvSpPr>
          <p:cNvPr id="3" name="Espaço Reservado para Conteúdo 2"/>
          <p:cNvSpPr>
            <a:spLocks noGrp="1"/>
          </p:cNvSpPr>
          <p:nvPr>
            <p:ph idx="1"/>
          </p:nvPr>
        </p:nvSpPr>
        <p:spPr/>
        <p:txBody>
          <a:bodyPr>
            <a:normAutofit fontScale="92500"/>
          </a:bodyPr>
          <a:lstStyle/>
          <a:p>
            <a:pPr eaLnBrk="1" hangingPunct="1">
              <a:defRPr/>
            </a:pPr>
            <a:r>
              <a:rPr lang="pt-BR" smtClean="0">
                <a:solidFill>
                  <a:srgbClr val="FF0000"/>
                </a:solidFill>
              </a:rPr>
              <a:t>A cafeína causa calciúria</a:t>
            </a:r>
            <a:r>
              <a:rPr lang="pt-BR" smtClean="0"/>
              <a:t> e cria balanço de cálcio negativo em ratos prematuros, especialmente após o uso prolongado com aumento de PTH para normalizar o cálcio sérico às custas do osso.</a:t>
            </a:r>
            <a:r>
              <a:rPr lang="pt-BR" baseline="30000" smtClean="0"/>
              <a:t>14–16</a:t>
            </a:r>
          </a:p>
          <a:p>
            <a:pPr eaLnBrk="1" hangingPunct="1">
              <a:defRPr/>
            </a:pPr>
            <a:r>
              <a:rPr lang="pt-BR" smtClean="0"/>
              <a:t>Em um estudo em camundongos, descobriu-se que a </a:t>
            </a:r>
            <a:r>
              <a:rPr lang="pt-BR" smtClean="0">
                <a:solidFill>
                  <a:srgbClr val="FF0000"/>
                </a:solidFill>
              </a:rPr>
              <a:t>cafeína aumentava efetivamente a osteoclastogênese da medula óssea</a:t>
            </a:r>
            <a:r>
              <a:rPr lang="pt-BR" smtClean="0"/>
              <a:t>, </a:t>
            </a:r>
            <a:r>
              <a:rPr lang="pt-BR" smtClean="0">
                <a:solidFill>
                  <a:srgbClr val="FF0000"/>
                </a:solidFill>
              </a:rPr>
              <a:t>células hematopoiéticas e atividade de reabsorção óssea.</a:t>
            </a:r>
            <a:r>
              <a:rPr lang="pt-BR" baseline="30000" smtClean="0">
                <a:solidFill>
                  <a:srgbClr val="FF0000"/>
                </a:solidFill>
              </a:rPr>
              <a:t>18</a:t>
            </a:r>
          </a:p>
          <a:p>
            <a:pPr eaLnBrk="1" hangingPunct="1">
              <a:defRPr/>
            </a:pPr>
            <a:r>
              <a:rPr lang="pt-BR" smtClean="0"/>
              <a:t> Em outro estudo, a </a:t>
            </a:r>
            <a:r>
              <a:rPr lang="pt-BR" b="1" smtClean="0"/>
              <a:t>densidade óssea foi significativamente menor</a:t>
            </a:r>
            <a:r>
              <a:rPr lang="pt-BR" smtClean="0"/>
              <a:t> </a:t>
            </a:r>
            <a:r>
              <a:rPr lang="pt-BR" b="1" smtClean="0"/>
              <a:t>nos ratos em crescimento suplementado com 0,2% de cafeína</a:t>
            </a:r>
            <a:r>
              <a:rPr lang="pt-BR" smtClean="0"/>
              <a:t> em dietas por 20 semanas comparado com o grupo controle.</a:t>
            </a:r>
          </a:p>
          <a:p>
            <a:pPr algn="ctr" eaLnBrk="1" hangingPunct="1">
              <a:defRPr/>
            </a:pPr>
            <a:r>
              <a:rPr lang="pt-BR" b="1" smtClean="0">
                <a:solidFill>
                  <a:srgbClr val="FF0000"/>
                </a:solidFill>
              </a:rPr>
              <a:t>Esses resultados sugerem que a cafeína reduz a densidade óssea através do aumento da osteoclastogênese e seu efeito calciúrico.</a:t>
            </a:r>
            <a:r>
              <a:rPr lang="pt-BR" b="1" baseline="30000" smtClean="0">
                <a:solidFill>
                  <a:srgbClr val="FF0000"/>
                </a:solidFill>
              </a:rPr>
              <a:t>19</a:t>
            </a:r>
          </a:p>
          <a:p>
            <a:pPr eaLnBrk="1" hangingPunct="1">
              <a:defRPr/>
            </a:pPr>
            <a:endParaRPr lang="pt-BR" smtClean="0"/>
          </a:p>
          <a:p>
            <a:pPr eaLnBrk="1" hangingPunct="1">
              <a:defRPr/>
            </a:pPr>
            <a:endParaRPr lang="pt-BR" smtClean="0"/>
          </a:p>
          <a:p>
            <a:pPr eaLnBrk="1" hangingPunct="1">
              <a:defRPr/>
            </a:pPr>
            <a:endParaRPr lang="pt-BR" sz="1800" smtClean="0"/>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p:cNvSpPr>
          <p:nvPr>
            <p:ph type="title"/>
          </p:nvPr>
        </p:nvSpPr>
        <p:spPr/>
        <p:txBody>
          <a:bodyPr/>
          <a:lstStyle/>
          <a:p>
            <a:pPr eaLnBrk="1" hangingPunct="1"/>
            <a:r>
              <a:rPr lang="pt-BR" b="1" smtClean="0">
                <a:solidFill>
                  <a:srgbClr val="0000FF"/>
                </a:solidFill>
              </a:rPr>
              <a:t>       OBJETIVO DO ESTUDO</a:t>
            </a:r>
          </a:p>
        </p:txBody>
      </p:sp>
      <p:sp>
        <p:nvSpPr>
          <p:cNvPr id="11267" name="Rectangle 3"/>
          <p:cNvSpPr>
            <a:spLocks noGrp="1"/>
          </p:cNvSpPr>
          <p:nvPr>
            <p:ph type="body" idx="1"/>
          </p:nvPr>
        </p:nvSpPr>
        <p:spPr/>
        <p:txBody>
          <a:bodyPr/>
          <a:lstStyle/>
          <a:p>
            <a:pPr eaLnBrk="1" hangingPunct="1"/>
            <a:r>
              <a:rPr lang="pt-BR" smtClean="0"/>
              <a:t>Com base em estudos existentes, </a:t>
            </a:r>
            <a:r>
              <a:rPr lang="pt-BR" smtClean="0">
                <a:solidFill>
                  <a:srgbClr val="FF0000"/>
                </a:solidFill>
              </a:rPr>
              <a:t>os autores supõem que o uso da  cafeína, a dose cumulativa ou a duração do uso estão associados a osteopenia da prematuridade</a:t>
            </a:r>
            <a:r>
              <a:rPr lang="pt-BR" smtClean="0"/>
              <a:t> (OP). </a:t>
            </a:r>
          </a:p>
          <a:p>
            <a:pPr eaLnBrk="1" hangingPunct="1"/>
            <a:r>
              <a:rPr lang="pt-BR" smtClean="0"/>
              <a:t>Essa associação existe mesmo quando controlada pelos efeitos de outros fatores de risco neonatais.</a:t>
            </a:r>
          </a:p>
          <a:p>
            <a:pPr algn="ctr" eaLnBrk="1" hangingPunct="1"/>
            <a:r>
              <a:rPr lang="pt-BR" smtClean="0">
                <a:solidFill>
                  <a:srgbClr val="0000FF"/>
                </a:solidFill>
              </a:rPr>
              <a:t>O resultado primário deste estudo foi determinar o efeito da dose cumulativa e a duração da cafeína na OP. </a:t>
            </a:r>
          </a:p>
          <a:p>
            <a:pPr eaLnBrk="1" hangingPunct="1"/>
            <a:r>
              <a:rPr lang="pt-BR" smtClean="0"/>
              <a:t>Outras covariáveis de interesse foram incluídas na análise, dose cumulativa de esteróides e diuréticos, ingestão de vitamina D e paridade materna</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ctrTitle"/>
          </p:nvPr>
        </p:nvSpPr>
        <p:spPr>
          <a:xfrm>
            <a:off x="261938" y="549275"/>
            <a:ext cx="7008812" cy="3298825"/>
          </a:xfrm>
        </p:spPr>
        <p:txBody>
          <a:bodyPr/>
          <a:lstStyle/>
          <a:p>
            <a:pPr algn="ctr" eaLnBrk="1" hangingPunct="1"/>
            <a:r>
              <a:rPr lang="pt-BR" smtClean="0">
                <a:ln>
                  <a:noFill/>
                </a:ln>
                <a:solidFill>
                  <a:srgbClr val="002060"/>
                </a:solidFill>
              </a:rPr>
              <a:t>Métodos</a:t>
            </a:r>
          </a:p>
        </p:txBody>
      </p: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eaLnBrk="1" hangingPunct="1"/>
            <a:r>
              <a:rPr lang="pt-BR" smtClean="0">
                <a:solidFill>
                  <a:schemeClr val="bg1"/>
                </a:solidFill>
              </a:rPr>
              <a:t>Métodos</a:t>
            </a:r>
          </a:p>
        </p:txBody>
      </p:sp>
      <p:graphicFrame>
        <p:nvGraphicFramePr>
          <p:cNvPr id="5" name="Espaço Reservado para Conteúdo 4"/>
          <p:cNvGraphicFramePr>
            <a:graphicFrameLocks noGrp="1"/>
          </p:cNvGraphicFramePr>
          <p:nvPr>
            <p:ph idx="1"/>
          </p:nvPr>
        </p:nvGraphicFramePr>
        <p:xfrm>
          <a:off x="1133475" y="1755775"/>
          <a:ext cx="10156825" cy="447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1125538" y="0"/>
            <a:ext cx="10156825" cy="1397000"/>
          </a:xfrm>
        </p:spPr>
        <p:txBody>
          <a:bodyPr/>
          <a:lstStyle/>
          <a:p>
            <a:pPr eaLnBrk="1" hangingPunct="1"/>
            <a:r>
              <a:rPr lang="pt-BR" smtClean="0">
                <a:solidFill>
                  <a:schemeClr val="bg1"/>
                </a:solidFill>
              </a:rPr>
              <a:t>População estudada</a:t>
            </a:r>
          </a:p>
        </p:txBody>
      </p:sp>
      <p:graphicFrame>
        <p:nvGraphicFramePr>
          <p:cNvPr id="4" name="Espaço Reservado para Conteúdo 3"/>
          <p:cNvGraphicFramePr>
            <a:graphicFrameLocks noGrp="1"/>
          </p:cNvGraphicFramePr>
          <p:nvPr>
            <p:ph idx="1"/>
          </p:nvPr>
        </p:nvGraphicFramePr>
        <p:xfrm>
          <a:off x="-1101625" y="2041674"/>
          <a:ext cx="10156825" cy="447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aixaDeTexto 4"/>
          <p:cNvSpPr txBox="1"/>
          <p:nvPr/>
        </p:nvSpPr>
        <p:spPr>
          <a:xfrm>
            <a:off x="7856538" y="1628775"/>
            <a:ext cx="2882900" cy="2692400"/>
          </a:xfrm>
          <a:prstGeom prst="rect">
            <a:avLst/>
          </a:prstGeom>
        </p:spPr>
        <p:style>
          <a:lnRef idx="0">
            <a:schemeClr val="accent2"/>
          </a:lnRef>
          <a:fillRef idx="3">
            <a:schemeClr val="accent2"/>
          </a:fillRef>
          <a:effectRef idx="3">
            <a:schemeClr val="accent2"/>
          </a:effectRef>
          <a:fontRef idx="minor">
            <a:schemeClr val="lt1"/>
          </a:fontRef>
        </p:style>
        <p:txBody>
          <a:bodyPr>
            <a:spAutoFit/>
          </a:bodyPr>
          <a:lstStyle/>
          <a:p>
            <a:pPr algn="ctr" defTabSz="1218987" fontAlgn="auto">
              <a:lnSpc>
                <a:spcPct val="95000"/>
              </a:lnSpc>
              <a:spcBef>
                <a:spcPts val="0"/>
              </a:spcBef>
              <a:spcAft>
                <a:spcPts val="0"/>
              </a:spcAft>
              <a:defRPr/>
            </a:pPr>
            <a:r>
              <a:rPr lang="pt-BR" sz="2000" b="1" u="sng" dirty="0"/>
              <a:t>Excluídos:</a:t>
            </a:r>
          </a:p>
          <a:p>
            <a:pPr marL="342900" indent="-342900" defTabSz="1218987" fontAlgn="auto">
              <a:lnSpc>
                <a:spcPct val="95000"/>
              </a:lnSpc>
              <a:spcBef>
                <a:spcPts val="0"/>
              </a:spcBef>
              <a:spcAft>
                <a:spcPts val="0"/>
              </a:spcAft>
              <a:buFont typeface="Wingdings" panose="05000000000000000000" pitchFamily="2" charset="2"/>
              <a:buChar char="§"/>
              <a:defRPr/>
            </a:pPr>
            <a:r>
              <a:rPr lang="pt-BR" sz="2000" dirty="0"/>
              <a:t>Anomalias congênitas;</a:t>
            </a:r>
          </a:p>
          <a:p>
            <a:pPr marL="342900" indent="-342900" defTabSz="1218987" fontAlgn="auto">
              <a:lnSpc>
                <a:spcPct val="95000"/>
              </a:lnSpc>
              <a:spcBef>
                <a:spcPts val="0"/>
              </a:spcBef>
              <a:spcAft>
                <a:spcPts val="0"/>
              </a:spcAft>
              <a:buFont typeface="Wingdings" panose="05000000000000000000" pitchFamily="2" charset="2"/>
              <a:buChar char="§"/>
              <a:defRPr/>
            </a:pPr>
            <a:r>
              <a:rPr lang="pt-BR" sz="2000" dirty="0"/>
              <a:t>Cirurgia de intestino afetando alimentação; </a:t>
            </a:r>
          </a:p>
          <a:p>
            <a:pPr marL="342900" indent="-342900" defTabSz="1218987" fontAlgn="auto">
              <a:lnSpc>
                <a:spcPct val="95000"/>
              </a:lnSpc>
              <a:spcBef>
                <a:spcPts val="0"/>
              </a:spcBef>
              <a:spcAft>
                <a:spcPts val="0"/>
              </a:spcAft>
              <a:buFont typeface="Wingdings" panose="05000000000000000000" pitchFamily="2" charset="2"/>
              <a:buChar char="§"/>
              <a:defRPr/>
            </a:pPr>
            <a:r>
              <a:rPr lang="pt-BR" sz="2000" dirty="0"/>
              <a:t>Bebês com fraturas não </a:t>
            </a:r>
            <a:r>
              <a:rPr lang="pt-BR" sz="2000" dirty="0" err="1"/>
              <a:t>osteopênicas</a:t>
            </a:r>
            <a:r>
              <a:rPr lang="pt-BR" sz="2000" dirty="0"/>
              <a:t>;</a:t>
            </a:r>
          </a:p>
          <a:p>
            <a:pPr marL="342900" indent="-342900" defTabSz="1218987" fontAlgn="auto">
              <a:lnSpc>
                <a:spcPct val="95000"/>
              </a:lnSpc>
              <a:spcBef>
                <a:spcPts val="0"/>
              </a:spcBef>
              <a:spcAft>
                <a:spcPts val="0"/>
              </a:spcAft>
              <a:buFont typeface="Wingdings" panose="05000000000000000000" pitchFamily="2" charset="2"/>
              <a:buChar char="§"/>
              <a:defRPr/>
            </a:pPr>
            <a:r>
              <a:rPr lang="pt-BR" sz="2000" dirty="0"/>
              <a:t>Bebês com dados insuficientes para análise</a:t>
            </a:r>
          </a:p>
        </p:txBody>
      </p:sp>
      <p:sp>
        <p:nvSpPr>
          <p:cNvPr id="6" name="CaixaDeTexto 5"/>
          <p:cNvSpPr txBox="1"/>
          <p:nvPr/>
        </p:nvSpPr>
        <p:spPr>
          <a:xfrm>
            <a:off x="838200" y="2060575"/>
            <a:ext cx="1727200" cy="1025525"/>
          </a:xfrm>
          <a:prstGeom prst="rect">
            <a:avLst/>
          </a:prstGeom>
          <a:solidFill>
            <a:schemeClr val="accent1">
              <a:lumMod val="50000"/>
            </a:schemeClr>
          </a:solidFill>
        </p:spPr>
        <p:style>
          <a:lnRef idx="1">
            <a:schemeClr val="accent6"/>
          </a:lnRef>
          <a:fillRef idx="3">
            <a:schemeClr val="accent6"/>
          </a:fillRef>
          <a:effectRef idx="2">
            <a:schemeClr val="accent6"/>
          </a:effectRef>
          <a:fontRef idx="minor">
            <a:schemeClr val="lt1"/>
          </a:fontRef>
        </p:style>
        <p:txBody>
          <a:bodyPr>
            <a:spAutoFit/>
          </a:bodyPr>
          <a:lstStyle/>
          <a:p>
            <a:pPr algn="ctr" defTabSz="1218987" fontAlgn="auto">
              <a:lnSpc>
                <a:spcPct val="95000"/>
              </a:lnSpc>
              <a:spcBef>
                <a:spcPts val="0"/>
              </a:spcBef>
              <a:spcAft>
                <a:spcPts val="0"/>
              </a:spcAft>
              <a:defRPr/>
            </a:pPr>
            <a:r>
              <a:rPr lang="pt-BR" sz="1600" dirty="0"/>
              <a:t>Dados obtidos através de registros médicos</a:t>
            </a:r>
          </a:p>
        </p:txBody>
      </p:sp>
      <p:sp>
        <p:nvSpPr>
          <p:cNvPr id="7" name="CaixaDeTexto 6"/>
          <p:cNvSpPr txBox="1"/>
          <p:nvPr/>
        </p:nvSpPr>
        <p:spPr>
          <a:xfrm>
            <a:off x="7964488" y="5237163"/>
            <a:ext cx="2667000" cy="1135062"/>
          </a:xfrm>
          <a:prstGeom prst="rect">
            <a:avLst/>
          </a:prstGeom>
        </p:spPr>
        <p:style>
          <a:lnRef idx="0">
            <a:schemeClr val="accent4"/>
          </a:lnRef>
          <a:fillRef idx="3">
            <a:schemeClr val="accent4"/>
          </a:fillRef>
          <a:effectRef idx="3">
            <a:schemeClr val="accent4"/>
          </a:effectRef>
          <a:fontRef idx="minor">
            <a:schemeClr val="lt1"/>
          </a:fontRef>
        </p:style>
        <p:txBody>
          <a:bodyPr>
            <a:spAutoFit/>
          </a:bodyPr>
          <a:lstStyle/>
          <a:p>
            <a:pPr algn="ctr" defTabSz="1218987" fontAlgn="auto">
              <a:lnSpc>
                <a:spcPct val="95000"/>
              </a:lnSpc>
              <a:spcBef>
                <a:spcPts val="0"/>
              </a:spcBef>
              <a:spcAft>
                <a:spcPts val="0"/>
              </a:spcAft>
              <a:defRPr/>
            </a:pPr>
            <a:r>
              <a:rPr lang="pt-BR" u="sng" dirty="0"/>
              <a:t>109 RN</a:t>
            </a:r>
            <a:r>
              <a:rPr lang="pt-BR" dirty="0"/>
              <a:t> de acordo com os critérios de inclusão</a:t>
            </a:r>
          </a:p>
        </p:txBody>
      </p:sp>
      <p:sp>
        <p:nvSpPr>
          <p:cNvPr id="8" name="Seta para a direita 7"/>
          <p:cNvSpPr/>
          <p:nvPr/>
        </p:nvSpPr>
        <p:spPr>
          <a:xfrm>
            <a:off x="7246938" y="5589588"/>
            <a:ext cx="360362" cy="431800"/>
          </a:xfrm>
          <a:prstGeom prst="rightArrow">
            <a:avLst/>
          </a:prstGeom>
          <a:ln/>
        </p:spPr>
        <p:style>
          <a:lnRef idx="1">
            <a:schemeClr val="accent1"/>
          </a:lnRef>
          <a:fillRef idx="3">
            <a:schemeClr val="accent1"/>
          </a:fillRef>
          <a:effectRef idx="2">
            <a:schemeClr val="accent1"/>
          </a:effectRef>
          <a:fontRef idx="minor">
            <a:schemeClr val="lt1"/>
          </a:fontRef>
        </p:style>
        <p:txBody>
          <a:bodyPr anchor="ctr"/>
          <a:lstStyle/>
          <a:p>
            <a:pPr algn="ctr" defTabSz="1218987" fontAlgn="auto">
              <a:spcBef>
                <a:spcPts val="0"/>
              </a:spcBef>
              <a:spcAft>
                <a:spcPts val="0"/>
              </a:spcAft>
              <a:defRPr/>
            </a:pPr>
            <a:endParaRPr lang="pt-BR"/>
          </a:p>
        </p:txBody>
      </p:sp>
      <p:sp>
        <p:nvSpPr>
          <p:cNvPr id="9" name="Seta para a direita 8"/>
          <p:cNvSpPr>
            <a:spLocks noChangeArrowheads="1"/>
          </p:cNvSpPr>
          <p:nvPr/>
        </p:nvSpPr>
        <p:spPr bwMode="auto">
          <a:xfrm rot="5400000">
            <a:off x="9118600" y="4535488"/>
            <a:ext cx="360363" cy="433387"/>
          </a:xfrm>
          <a:prstGeom prst="rightArrow">
            <a:avLst>
              <a:gd name="adj1" fmla="val 50000"/>
              <a:gd name="adj2" fmla="val 50000"/>
            </a:avLst>
          </a:prstGeom>
          <a:gradFill rotWithShape="1">
            <a:gsLst>
              <a:gs pos="0">
                <a:srgbClr val="71A6DB"/>
              </a:gs>
              <a:gs pos="50000">
                <a:srgbClr val="559BDB"/>
              </a:gs>
              <a:gs pos="100000">
                <a:srgbClr val="438AC9"/>
              </a:gs>
            </a:gsLst>
            <a:lin ang="5400000"/>
          </a:gradFill>
          <a:ln w="6350" algn="ctr">
            <a:solidFill>
              <a:schemeClr val="accent1"/>
            </a:solidFill>
            <a:miter lim="800000"/>
            <a:headEnd/>
            <a:tailEnd/>
          </a:ln>
        </p:spPr>
        <p:txBody>
          <a:bodyPr rot="10800000" vert="eaVert" anchor="ctr"/>
          <a:lstStyle/>
          <a:p>
            <a:pPr algn="ctr" defTabSz="1218987" fontAlgn="auto">
              <a:spcBef>
                <a:spcPts val="0"/>
              </a:spcBef>
              <a:spcAft>
                <a:spcPts val="0"/>
              </a:spcAft>
              <a:defRPr/>
            </a:pPr>
            <a:endParaRPr lang="pt-BR">
              <a:solidFill>
                <a:schemeClr val="lt1"/>
              </a:solidFill>
              <a:latin typeface="+mn-lt"/>
              <a:cs typeface="+mn-cs"/>
            </a:endParaRPr>
          </a:p>
        </p:txBody>
      </p:sp>
      <p:sp>
        <p:nvSpPr>
          <p:cNvPr id="10" name="CaixaDeTexto 9"/>
          <p:cNvSpPr txBox="1"/>
          <p:nvPr/>
        </p:nvSpPr>
        <p:spPr>
          <a:xfrm>
            <a:off x="5338763" y="1827213"/>
            <a:ext cx="2124075" cy="1489075"/>
          </a:xfrm>
          <a:prstGeom prst="rect">
            <a:avLst/>
          </a:prstGeom>
          <a:solidFill>
            <a:schemeClr val="accent1">
              <a:lumMod val="50000"/>
            </a:schemeClr>
          </a:solidFill>
        </p:spPr>
        <p:style>
          <a:lnRef idx="1">
            <a:schemeClr val="accent6"/>
          </a:lnRef>
          <a:fillRef idx="3">
            <a:schemeClr val="accent6"/>
          </a:fillRef>
          <a:effectRef idx="2">
            <a:schemeClr val="accent6"/>
          </a:effectRef>
          <a:fontRef idx="minor">
            <a:schemeClr val="lt1"/>
          </a:fontRef>
        </p:style>
        <p:txBody>
          <a:bodyPr>
            <a:spAutoFit/>
          </a:bodyPr>
          <a:lstStyle/>
          <a:p>
            <a:pPr algn="ctr" defTabSz="1218987" fontAlgn="auto">
              <a:lnSpc>
                <a:spcPct val="95000"/>
              </a:lnSpc>
              <a:spcBef>
                <a:spcPts val="0"/>
              </a:spcBef>
              <a:spcAft>
                <a:spcPts val="0"/>
              </a:spcAft>
              <a:defRPr/>
            </a:pPr>
            <a:r>
              <a:rPr lang="pt-BR" sz="1600" dirty="0"/>
              <a:t>Casos de </a:t>
            </a:r>
            <a:r>
              <a:rPr lang="pt-BR" sz="1600" dirty="0" err="1"/>
              <a:t>Osteopenia</a:t>
            </a:r>
            <a:r>
              <a:rPr lang="pt-BR" sz="1600" dirty="0"/>
              <a:t> definidos por evidência radiológica de </a:t>
            </a:r>
            <a:r>
              <a:rPr lang="pt-BR" sz="1600" dirty="0" err="1"/>
              <a:t>Osteopenia</a:t>
            </a:r>
            <a:r>
              <a:rPr lang="pt-BR" sz="1600" dirty="0"/>
              <a:t> da Prematuridade</a:t>
            </a:r>
          </a:p>
        </p:txBody>
      </p:sp>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smtClean="0">
                <a:solidFill>
                  <a:schemeClr val="bg1"/>
                </a:solidFill>
              </a:rPr>
              <a:t>Dados incluídos</a:t>
            </a:r>
          </a:p>
        </p:txBody>
      </p:sp>
      <p:sp>
        <p:nvSpPr>
          <p:cNvPr id="15363" name="Espaço Reservado para Conteúdo 2"/>
          <p:cNvSpPr>
            <a:spLocks noGrp="1"/>
          </p:cNvSpPr>
          <p:nvPr>
            <p:ph idx="1"/>
          </p:nvPr>
        </p:nvSpPr>
        <p:spPr/>
        <p:txBody>
          <a:bodyPr/>
          <a:lstStyle/>
          <a:p>
            <a:pPr eaLnBrk="1" hangingPunct="1"/>
            <a:r>
              <a:rPr lang="pt-BR" smtClean="0"/>
              <a:t>Idade gestacional (semanas)</a:t>
            </a:r>
          </a:p>
          <a:p>
            <a:pPr eaLnBrk="1" hangingPunct="1"/>
            <a:r>
              <a:rPr lang="pt-BR" smtClean="0"/>
              <a:t>Gênero</a:t>
            </a:r>
          </a:p>
          <a:p>
            <a:pPr eaLnBrk="1" hangingPunct="1"/>
            <a:r>
              <a:rPr lang="pt-BR" smtClean="0"/>
              <a:t>Peso médio bisemanal</a:t>
            </a:r>
          </a:p>
          <a:p>
            <a:pPr eaLnBrk="1" hangingPunct="1"/>
            <a:r>
              <a:rPr lang="pt-BR" smtClean="0"/>
              <a:t>Dias de nutrição parenteral total (TPN)</a:t>
            </a:r>
          </a:p>
          <a:p>
            <a:pPr eaLnBrk="1" hangingPunct="1"/>
            <a:r>
              <a:rPr lang="pt-BR" smtClean="0"/>
              <a:t>Paridade materna</a:t>
            </a:r>
          </a:p>
          <a:p>
            <a:pPr lvl="1" eaLnBrk="1" hangingPunct="1"/>
            <a:r>
              <a:rPr lang="pt-BR" smtClean="0"/>
              <a:t>Alta se &gt; 5; Moderada se 3 ou 4; Baixa se 1 ou 2</a:t>
            </a:r>
          </a:p>
        </p:txBody>
      </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smtClean="0">
                <a:solidFill>
                  <a:schemeClr val="bg1"/>
                </a:solidFill>
              </a:rPr>
              <a:t>Outros dados</a:t>
            </a:r>
          </a:p>
        </p:txBody>
      </p:sp>
      <p:sp>
        <p:nvSpPr>
          <p:cNvPr id="16387" name="Espaço Reservado para Conteúdo 2"/>
          <p:cNvSpPr>
            <a:spLocks noGrp="1"/>
          </p:cNvSpPr>
          <p:nvPr>
            <p:ph idx="1"/>
          </p:nvPr>
        </p:nvSpPr>
        <p:spPr/>
        <p:txBody>
          <a:bodyPr/>
          <a:lstStyle/>
          <a:p>
            <a:pPr eaLnBrk="1" hangingPunct="1"/>
            <a:r>
              <a:rPr lang="pt-BR" smtClean="0"/>
              <a:t>Média bissemanal de ingesta de vitamina D</a:t>
            </a:r>
          </a:p>
          <a:p>
            <a:pPr eaLnBrk="1" hangingPunct="1"/>
            <a:r>
              <a:rPr lang="pt-BR" smtClean="0"/>
              <a:t>Fosfato sérico</a:t>
            </a:r>
          </a:p>
          <a:p>
            <a:pPr eaLnBrk="1" hangingPunct="1"/>
            <a:endParaRPr lang="pt-BR" smtClean="0"/>
          </a:p>
          <a:p>
            <a:pPr eaLnBrk="1" hangingPunct="1"/>
            <a:r>
              <a:rPr lang="pt-BR" smtClean="0"/>
              <a:t>Radiografias </a:t>
            </a:r>
            <a:r>
              <a:rPr lang="pt-BR" smtClean="0">
                <a:sym typeface="Wingdings" pitchFamily="2" charset="2"/>
              </a:rPr>
              <a:t> Revisadas por 1 radiologista pediátrico e o autor</a:t>
            </a:r>
          </a:p>
          <a:p>
            <a:pPr lvl="1" eaLnBrk="1" hangingPunct="1"/>
            <a:r>
              <a:rPr lang="pt-BR" smtClean="0">
                <a:sym typeface="Wingdings" pitchFamily="2" charset="2"/>
              </a:rPr>
              <a:t>Revisão quinzenal pelas primeiras 12 semanas de vida</a:t>
            </a:r>
          </a:p>
          <a:p>
            <a:pPr lvl="1" eaLnBrk="1" hangingPunct="1"/>
            <a:r>
              <a:rPr lang="pt-BR" smtClean="0">
                <a:sym typeface="Wingdings" pitchFamily="2" charset="2"/>
              </a:rPr>
              <a:t>Dados clínicos ou bioquímicos desconhecidos ao momento da interpretação</a:t>
            </a:r>
          </a:p>
          <a:p>
            <a:pPr lvl="1" eaLnBrk="1" hangingPunct="1"/>
            <a:r>
              <a:rPr lang="pt-BR" smtClean="0"/>
              <a:t>Kappa de Cohen: 0,83 (IC 95% de 0,82 a 0.084); BOA CONCORDÂNCIA.</a:t>
            </a:r>
            <a:r>
              <a:rPr lang="pt-BR" baseline="30000" smtClean="0"/>
              <a:t>20</a:t>
            </a:r>
          </a:p>
          <a:p>
            <a:pPr lvl="1" eaLnBrk="1" hangingPunct="1"/>
            <a:r>
              <a:rPr lang="pt-BR" smtClean="0"/>
              <a:t>Utilização dos critérios de Osteopenia da Prematuridade propostos por Koo et.</a:t>
            </a:r>
            <a:r>
              <a:rPr lang="pt-BR" baseline="30000" smtClean="0"/>
              <a:t>21</a:t>
            </a:r>
          </a:p>
          <a:p>
            <a:pPr lvl="1" eaLnBrk="1" hangingPunct="1"/>
            <a:endParaRPr lang="pt-BR" smtClean="0"/>
          </a:p>
        </p:txBody>
      </p:sp>
      <p:cxnSp>
        <p:nvCxnSpPr>
          <p:cNvPr id="8" name="Conector reto 7"/>
          <p:cNvCxnSpPr/>
          <p:nvPr/>
        </p:nvCxnSpPr>
        <p:spPr>
          <a:xfrm>
            <a:off x="1270000" y="3141663"/>
            <a:ext cx="8640763" cy="0"/>
          </a:xfrm>
          <a:prstGeom prst="line">
            <a:avLst/>
          </a:prstGeom>
          <a:ln w="38100">
            <a:prstDash val="lgDash"/>
          </a:ln>
        </p:spPr>
        <p:style>
          <a:lnRef idx="3">
            <a:schemeClr val="accent1"/>
          </a:lnRef>
          <a:fillRef idx="0">
            <a:schemeClr val="accent1"/>
          </a:fillRef>
          <a:effectRef idx="2">
            <a:schemeClr val="accent1"/>
          </a:effectRef>
          <a:fontRef idx="minor">
            <a:schemeClr val="tx1"/>
          </a:fontRef>
        </p:style>
      </p:cxnSp>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a:xfrm>
            <a:off x="1117600" y="115888"/>
            <a:ext cx="10156825" cy="1397000"/>
          </a:xfrm>
        </p:spPr>
        <p:txBody>
          <a:bodyPr/>
          <a:lstStyle/>
          <a:p>
            <a:pPr eaLnBrk="1" hangingPunct="1"/>
            <a:r>
              <a:rPr lang="pt-BR" sz="3600" smtClean="0">
                <a:solidFill>
                  <a:schemeClr val="bg1"/>
                </a:solidFill>
              </a:rPr>
              <a:t>Critérios de Osteopenia da Prematuridade</a:t>
            </a:r>
          </a:p>
        </p:txBody>
      </p:sp>
      <p:sp>
        <p:nvSpPr>
          <p:cNvPr id="3" name="Espaço Reservado para Conteúdo 2"/>
          <p:cNvSpPr>
            <a:spLocks noGrp="1"/>
          </p:cNvSpPr>
          <p:nvPr>
            <p:ph idx="1"/>
          </p:nvPr>
        </p:nvSpPr>
        <p:spPr>
          <a:xfrm>
            <a:off x="6454775" y="1512888"/>
            <a:ext cx="4819650" cy="4470400"/>
          </a:xfrm>
        </p:spPr>
        <p:txBody>
          <a:bodyPr>
            <a:normAutofit/>
          </a:bodyPr>
          <a:lstStyle/>
          <a:p>
            <a:pPr eaLnBrk="1" hangingPunct="1"/>
            <a:endParaRPr lang="pt-BR" smtClean="0"/>
          </a:p>
          <a:p>
            <a:pPr eaLnBrk="1" hangingPunct="1"/>
            <a:r>
              <a:rPr lang="pt-BR" smtClean="0"/>
              <a:t>Medição quinzenal do nível graduado ósseo dos recém-nascidos.</a:t>
            </a:r>
          </a:p>
          <a:p>
            <a:pPr eaLnBrk="1" hangingPunct="1"/>
            <a:r>
              <a:rPr lang="pt-BR" smtClean="0"/>
              <a:t>Devido ao número limitado da amostra, graus </a:t>
            </a:r>
            <a:r>
              <a:rPr lang="pt-BR" smtClean="0">
                <a:solidFill>
                  <a:srgbClr val="4472C4"/>
                </a:solidFill>
              </a:rPr>
              <a:t>1, 2 e 3</a:t>
            </a:r>
            <a:r>
              <a:rPr lang="pt-BR" smtClean="0"/>
              <a:t> foram considerados como </a:t>
            </a:r>
            <a:r>
              <a:rPr lang="pt-BR" smtClean="0">
                <a:solidFill>
                  <a:srgbClr val="4472C4"/>
                </a:solidFill>
              </a:rPr>
              <a:t>Osteopenia da Prematuridade (OP)</a:t>
            </a:r>
            <a:r>
              <a:rPr lang="pt-BR" smtClean="0"/>
              <a:t>, e </a:t>
            </a:r>
            <a:r>
              <a:rPr lang="pt-BR" smtClean="0">
                <a:solidFill>
                  <a:srgbClr val="C55A11"/>
                </a:solidFill>
              </a:rPr>
              <a:t>0</a:t>
            </a:r>
            <a:r>
              <a:rPr lang="pt-BR" smtClean="0"/>
              <a:t> como </a:t>
            </a:r>
            <a:r>
              <a:rPr lang="pt-BR" smtClean="0">
                <a:solidFill>
                  <a:srgbClr val="C55A11"/>
                </a:solidFill>
              </a:rPr>
              <a:t>normal</a:t>
            </a:r>
            <a:r>
              <a:rPr lang="pt-BR" smtClean="0"/>
              <a:t>.</a:t>
            </a:r>
          </a:p>
        </p:txBody>
      </p:sp>
      <p:pic>
        <p:nvPicPr>
          <p:cNvPr id="4" name="Imagem 3"/>
          <p:cNvPicPr>
            <a:picLocks noChangeAspect="1"/>
          </p:cNvPicPr>
          <p:nvPr/>
        </p:nvPicPr>
        <p:blipFill>
          <a:blip r:embed="rId3"/>
          <a:srcRect/>
          <a:stretch>
            <a:fillRect/>
          </a:stretch>
        </p:blipFill>
        <p:spPr bwMode="auto">
          <a:xfrm>
            <a:off x="838200" y="2205038"/>
            <a:ext cx="5327650" cy="2879725"/>
          </a:xfrm>
          <a:prstGeom prst="rect">
            <a:avLst/>
          </a:prstGeom>
          <a:noFill/>
          <a:ln w="38100">
            <a:solidFill>
              <a:srgbClr val="FF0000"/>
            </a:solidFill>
            <a:miter lim="800000"/>
            <a:headEnd/>
            <a:tailEnd/>
          </a:ln>
          <a:effectLst>
            <a:outerShdw algn="tl" rotWithShape="0">
              <a:srgbClr val="000000">
                <a:alpha val="70000"/>
              </a:srgbClr>
            </a:outerShdw>
          </a:effectLst>
        </p:spPr>
      </p:pic>
      <p:sp>
        <p:nvSpPr>
          <p:cNvPr id="5" name="CaixaDeTexto 4"/>
          <p:cNvSpPr txBox="1"/>
          <p:nvPr/>
        </p:nvSpPr>
        <p:spPr>
          <a:xfrm>
            <a:off x="1333500" y="5632450"/>
            <a:ext cx="9226550" cy="965200"/>
          </a:xfrm>
          <a:prstGeom prst="rect">
            <a:avLst/>
          </a:prstGeom>
        </p:spPr>
        <p:style>
          <a:lnRef idx="1">
            <a:schemeClr val="accent5"/>
          </a:lnRef>
          <a:fillRef idx="3">
            <a:schemeClr val="accent5"/>
          </a:fillRef>
          <a:effectRef idx="2">
            <a:schemeClr val="accent5"/>
          </a:effectRef>
          <a:fontRef idx="minor">
            <a:schemeClr val="lt1"/>
          </a:fontRef>
        </p:style>
        <p:txBody>
          <a:bodyPr>
            <a:spAutoFit/>
          </a:bodyPr>
          <a:lstStyle/>
          <a:p>
            <a:pPr algn="ctr">
              <a:lnSpc>
                <a:spcPct val="95000"/>
              </a:lnSpc>
              <a:defRPr/>
            </a:pPr>
            <a:r>
              <a:rPr lang="pt-BR" sz="2000">
                <a:solidFill>
                  <a:srgbClr val="FFFFFF"/>
                </a:solidFill>
              </a:rPr>
              <a:t>O </a:t>
            </a:r>
            <a:r>
              <a:rPr lang="pt-BR" sz="2000" i="1">
                <a:solidFill>
                  <a:srgbClr val="FFFFFF"/>
                </a:solidFill>
              </a:rPr>
              <a:t>status</a:t>
            </a:r>
            <a:r>
              <a:rPr lang="pt-BR" sz="2000">
                <a:solidFill>
                  <a:srgbClr val="FFFFFF"/>
                </a:solidFill>
              </a:rPr>
              <a:t> da OP era acessado a cada 2 semanas, e o </a:t>
            </a:r>
            <a:r>
              <a:rPr lang="pt-BR" sz="2000" b="1">
                <a:solidFill>
                  <a:srgbClr val="002060"/>
                </a:solidFill>
              </a:rPr>
              <a:t>modelo linear generalizado misto </a:t>
            </a:r>
            <a:r>
              <a:rPr lang="pt-BR" sz="2000">
                <a:solidFill>
                  <a:srgbClr val="FFFFFF"/>
                </a:solidFill>
              </a:rPr>
              <a:t>foi usado para repetidas medições dos resultados binários</a:t>
            </a:r>
            <a:r>
              <a:rPr lang="pt-BR" sz="2000" baseline="30000">
                <a:solidFill>
                  <a:srgbClr val="FFFFFF"/>
                </a:solidFill>
              </a:rPr>
              <a:t>22</a:t>
            </a:r>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defTabSz="1218987" eaLnBrk="1" fontAlgn="auto" hangingPunct="1">
              <a:spcAft>
                <a:spcPts val="0"/>
              </a:spcAft>
              <a:defRPr/>
            </a:pPr>
            <a:r>
              <a:rPr lang="pt-BR" sz="3600" dirty="0" err="1" smtClean="0">
                <a:solidFill>
                  <a:schemeClr val="bg1"/>
                </a:solidFill>
              </a:rPr>
              <a:t>Covariáveis</a:t>
            </a:r>
            <a:r>
              <a:rPr lang="pt-BR" sz="3600" dirty="0" smtClean="0">
                <a:solidFill>
                  <a:schemeClr val="bg1"/>
                </a:solidFill>
              </a:rPr>
              <a:t> adicionadas ao </a:t>
            </a:r>
            <a:br>
              <a:rPr lang="pt-BR" sz="3600" dirty="0" smtClean="0">
                <a:solidFill>
                  <a:schemeClr val="bg1"/>
                </a:solidFill>
              </a:rPr>
            </a:br>
            <a:r>
              <a:rPr lang="pt-BR" sz="3600" dirty="0">
                <a:solidFill>
                  <a:schemeClr val="accent5"/>
                </a:solidFill>
              </a:rPr>
              <a:t>M</a:t>
            </a:r>
            <a:r>
              <a:rPr lang="pt-BR" sz="3600" dirty="0" smtClean="0">
                <a:solidFill>
                  <a:schemeClr val="accent5"/>
                </a:solidFill>
              </a:rPr>
              <a:t>odelo linear generalizado misto</a:t>
            </a:r>
            <a:endParaRPr lang="pt-BR" sz="3600" dirty="0">
              <a:solidFill>
                <a:schemeClr val="accent5"/>
              </a:solidFill>
            </a:endParaRPr>
          </a:p>
        </p:txBody>
      </p:sp>
      <p:sp>
        <p:nvSpPr>
          <p:cNvPr id="18435" name="Espaço Reservado para Conteúdo 2"/>
          <p:cNvSpPr>
            <a:spLocks noGrp="1"/>
          </p:cNvSpPr>
          <p:nvPr>
            <p:ph idx="1"/>
          </p:nvPr>
        </p:nvSpPr>
        <p:spPr>
          <a:xfrm>
            <a:off x="5372100" y="1854200"/>
            <a:ext cx="5902325" cy="4470400"/>
          </a:xfrm>
        </p:spPr>
        <p:txBody>
          <a:bodyPr/>
          <a:lstStyle/>
          <a:p>
            <a:pPr eaLnBrk="1" hangingPunct="1"/>
            <a:r>
              <a:rPr lang="pt-BR" smtClean="0"/>
              <a:t>Para examinar o efeito da duração do tratamento com cafeína na OP, foi feito um modelo linear generalizado misto que incluía a interação entre a dose da cafeína e a duração da terapia, além das covariáveis.</a:t>
            </a:r>
          </a:p>
          <a:p>
            <a:pPr eaLnBrk="1" hangingPunct="1"/>
            <a:endParaRPr lang="pt-BR" smtClean="0"/>
          </a:p>
          <a:p>
            <a:pPr eaLnBrk="1" hangingPunct="1"/>
            <a:endParaRPr lang="pt-BR" smtClean="0"/>
          </a:p>
          <a:p>
            <a:pPr eaLnBrk="1" hangingPunct="1"/>
            <a:r>
              <a:rPr lang="pt-BR" i="1" smtClean="0"/>
              <a:t>p</a:t>
            </a:r>
            <a:r>
              <a:rPr lang="pt-BR" smtClean="0"/>
              <a:t>-valores eram bilaterais, e o valor de significância definido em 0,05</a:t>
            </a:r>
          </a:p>
        </p:txBody>
      </p:sp>
      <p:sp>
        <p:nvSpPr>
          <p:cNvPr id="18436" name="Espaço Reservado para Conteúdo 2"/>
          <p:cNvSpPr txBox="1">
            <a:spLocks/>
          </p:cNvSpPr>
          <p:nvPr/>
        </p:nvSpPr>
        <p:spPr bwMode="auto">
          <a:xfrm>
            <a:off x="1270000" y="1854200"/>
            <a:ext cx="3106738" cy="4470400"/>
          </a:xfrm>
          <a:prstGeom prst="rect">
            <a:avLst/>
          </a:prstGeom>
          <a:noFill/>
          <a:ln w="9525">
            <a:noFill/>
            <a:miter lim="800000"/>
            <a:headEnd/>
            <a:tailEnd/>
          </a:ln>
        </p:spPr>
        <p:txBody>
          <a:bodyPr lIns="121899" tIns="60949" rIns="121899" bIns="60949"/>
          <a:lstStyle/>
          <a:p>
            <a:pPr marL="303213" indent="-303213">
              <a:lnSpc>
                <a:spcPct val="95000"/>
              </a:lnSpc>
              <a:spcBef>
                <a:spcPts val="1863"/>
              </a:spcBef>
              <a:buClr>
                <a:srgbClr val="385723"/>
              </a:buClr>
              <a:buSzPct val="100000"/>
              <a:buFont typeface="Arial" pitchFamily="34" charset="0"/>
              <a:buChar char="•"/>
            </a:pPr>
            <a:r>
              <a:rPr lang="pt-BR">
                <a:latin typeface="Tw Cen MT" charset="0"/>
              </a:rPr>
              <a:t>Dose cumulativa de cafeína</a:t>
            </a:r>
          </a:p>
          <a:p>
            <a:pPr marL="303213" indent="-303213">
              <a:lnSpc>
                <a:spcPct val="95000"/>
              </a:lnSpc>
              <a:spcBef>
                <a:spcPts val="1863"/>
              </a:spcBef>
              <a:buClr>
                <a:srgbClr val="385723"/>
              </a:buClr>
              <a:buSzPct val="100000"/>
              <a:buFont typeface="Arial" pitchFamily="34" charset="0"/>
              <a:buChar char="•"/>
            </a:pPr>
            <a:r>
              <a:rPr lang="pt-BR">
                <a:latin typeface="Tw Cen MT" charset="0"/>
              </a:rPr>
              <a:t>Dose de esteroides</a:t>
            </a:r>
          </a:p>
          <a:p>
            <a:pPr marL="303213" indent="-303213">
              <a:lnSpc>
                <a:spcPct val="95000"/>
              </a:lnSpc>
              <a:spcBef>
                <a:spcPts val="1863"/>
              </a:spcBef>
              <a:buClr>
                <a:srgbClr val="385723"/>
              </a:buClr>
              <a:buSzPct val="100000"/>
              <a:buFont typeface="Arial" pitchFamily="34" charset="0"/>
              <a:buChar char="•"/>
            </a:pPr>
            <a:r>
              <a:rPr lang="pt-BR">
                <a:latin typeface="Tw Cen MT" charset="0"/>
              </a:rPr>
              <a:t>Dose de diuréticos</a:t>
            </a:r>
          </a:p>
          <a:p>
            <a:pPr marL="303213" indent="-303213">
              <a:lnSpc>
                <a:spcPct val="95000"/>
              </a:lnSpc>
              <a:spcBef>
                <a:spcPts val="1863"/>
              </a:spcBef>
              <a:buClr>
                <a:srgbClr val="385723"/>
              </a:buClr>
              <a:buSzPct val="100000"/>
              <a:buFont typeface="Arial" pitchFamily="34" charset="0"/>
              <a:buChar char="•"/>
            </a:pPr>
            <a:r>
              <a:rPr lang="pt-BR">
                <a:latin typeface="Tw Cen MT" charset="0"/>
              </a:rPr>
              <a:t>Ingestão de vit D</a:t>
            </a:r>
          </a:p>
          <a:p>
            <a:pPr marL="303213" indent="-303213">
              <a:lnSpc>
                <a:spcPct val="95000"/>
              </a:lnSpc>
              <a:spcBef>
                <a:spcPts val="1863"/>
              </a:spcBef>
              <a:buClr>
                <a:srgbClr val="385723"/>
              </a:buClr>
              <a:buSzPct val="100000"/>
              <a:buFont typeface="Arial" pitchFamily="34" charset="0"/>
              <a:buChar char="•"/>
            </a:pPr>
            <a:r>
              <a:rPr lang="pt-BR">
                <a:latin typeface="Tw Cen MT" charset="0"/>
              </a:rPr>
              <a:t>Fosfato sérico</a:t>
            </a:r>
          </a:p>
          <a:p>
            <a:pPr marL="303213" indent="-303213">
              <a:lnSpc>
                <a:spcPct val="95000"/>
              </a:lnSpc>
              <a:spcBef>
                <a:spcPts val="1863"/>
              </a:spcBef>
              <a:buClr>
                <a:srgbClr val="385723"/>
              </a:buClr>
              <a:buSzPct val="100000"/>
              <a:buFont typeface="Arial" pitchFamily="34" charset="0"/>
              <a:buChar char="•"/>
            </a:pPr>
            <a:r>
              <a:rPr lang="pt-BR">
                <a:latin typeface="Tw Cen MT" charset="0"/>
              </a:rPr>
              <a:t>Idade gestacional</a:t>
            </a:r>
          </a:p>
          <a:p>
            <a:pPr marL="303213" indent="-303213">
              <a:lnSpc>
                <a:spcPct val="95000"/>
              </a:lnSpc>
              <a:spcBef>
                <a:spcPts val="1863"/>
              </a:spcBef>
              <a:buClr>
                <a:srgbClr val="385723"/>
              </a:buClr>
              <a:buSzPct val="100000"/>
              <a:buFont typeface="Arial" pitchFamily="34" charset="0"/>
              <a:buChar char="•"/>
            </a:pPr>
            <a:r>
              <a:rPr lang="pt-BR">
                <a:latin typeface="Tw Cen MT" charset="0"/>
              </a:rPr>
              <a:t>Gênero</a:t>
            </a:r>
          </a:p>
        </p:txBody>
      </p:sp>
      <p:cxnSp>
        <p:nvCxnSpPr>
          <p:cNvPr id="6" name="Conector reto 5"/>
          <p:cNvCxnSpPr/>
          <p:nvPr/>
        </p:nvCxnSpPr>
        <p:spPr>
          <a:xfrm>
            <a:off x="4870450" y="1925638"/>
            <a:ext cx="0" cy="4311650"/>
          </a:xfrm>
          <a:prstGeom prst="line">
            <a:avLst/>
          </a:prstGeom>
          <a:ln w="38100">
            <a:prstDash val="lgDash"/>
            <a:miter lim="800000"/>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ctrTitle"/>
          </p:nvPr>
        </p:nvSpPr>
        <p:spPr>
          <a:xfrm>
            <a:off x="261938" y="549275"/>
            <a:ext cx="7008812" cy="3298825"/>
          </a:xfrm>
        </p:spPr>
        <p:txBody>
          <a:bodyPr/>
          <a:lstStyle/>
          <a:p>
            <a:pPr algn="ctr" eaLnBrk="1" hangingPunct="1"/>
            <a:r>
              <a:rPr lang="pt-BR" smtClean="0">
                <a:ln>
                  <a:noFill/>
                </a:ln>
                <a:solidFill>
                  <a:srgbClr val="002060"/>
                </a:solidFill>
              </a:rPr>
              <a:t>Resultados</a:t>
            </a:r>
          </a:p>
        </p:txBody>
      </p:sp>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609600" y="274638"/>
            <a:ext cx="10969625" cy="993775"/>
          </a:xfrm>
        </p:spPr>
        <p:txBody>
          <a:bodyPr/>
          <a:lstStyle/>
          <a:p>
            <a:pPr eaLnBrk="1" hangingPunct="1"/>
            <a:r>
              <a:rPr lang="pt-BR" smtClean="0">
                <a:solidFill>
                  <a:schemeClr val="bg1"/>
                </a:solidFill>
              </a:rPr>
              <a:t>Resultados</a:t>
            </a:r>
          </a:p>
        </p:txBody>
      </p:sp>
      <p:sp>
        <p:nvSpPr>
          <p:cNvPr id="3" name="Espaço Reservado para Conteúdo 2"/>
          <p:cNvSpPr>
            <a:spLocks noGrp="1"/>
          </p:cNvSpPr>
          <p:nvPr>
            <p:ph idx="1"/>
          </p:nvPr>
        </p:nvSpPr>
        <p:spPr/>
        <p:txBody>
          <a:bodyPr>
            <a:normAutofit fontScale="92500" lnSpcReduction="10000"/>
          </a:bodyPr>
          <a:lstStyle/>
          <a:p>
            <a:pPr eaLnBrk="1" hangingPunct="1">
              <a:defRPr/>
            </a:pPr>
            <a:r>
              <a:rPr lang="pt-BR" smtClean="0"/>
              <a:t>A coorte inicial: 335 RN’s prematuros</a:t>
            </a:r>
          </a:p>
          <a:p>
            <a:pPr lvl="1" eaLnBrk="1" hangingPunct="1">
              <a:buFont typeface="Tw Cen MT"/>
              <a:buChar char="–"/>
              <a:defRPr/>
            </a:pPr>
            <a:r>
              <a:rPr lang="pt-BR" sz="1800" smtClean="0"/>
              <a:t>Pré requisitos: IG&lt; 31 semanas; Peso ao nascer  1500g, </a:t>
            </a:r>
            <a:br>
              <a:rPr lang="pt-BR" sz="1800" smtClean="0"/>
            </a:br>
            <a:r>
              <a:rPr lang="pt-BR" sz="1800" smtClean="0"/>
              <a:t>- Local e tempo: UTIN entre julho 2007 e julho de 2012. </a:t>
            </a:r>
          </a:p>
          <a:p>
            <a:pPr lvl="1" eaLnBrk="1" hangingPunct="1">
              <a:buFont typeface="Tw Cen MT"/>
              <a:buChar char="–"/>
              <a:defRPr/>
            </a:pPr>
            <a:endParaRPr lang="pt-BR" sz="1800" smtClean="0"/>
          </a:p>
          <a:p>
            <a:pPr lvl="1" eaLnBrk="1" hangingPunct="1">
              <a:buFont typeface="Tw Cen MT"/>
              <a:buChar char="–"/>
              <a:defRPr/>
            </a:pPr>
            <a:r>
              <a:rPr lang="pt-BR" sz="1800" smtClean="0"/>
              <a:t>Variações da coorte: 35 bebês morreram, 5 bebês foram transferidos para outras instalações e outros 3 que tiveram enterocolite necrosante com síndrome do intestino curto pós cirúrgico.  </a:t>
            </a:r>
          </a:p>
          <a:p>
            <a:pPr lvl="1" eaLnBrk="1" hangingPunct="1">
              <a:buFont typeface="Tw Cen MT"/>
              <a:buChar char="–"/>
              <a:defRPr/>
            </a:pPr>
            <a:endParaRPr lang="pt-BR" sz="1800" smtClean="0"/>
          </a:p>
          <a:p>
            <a:pPr lvl="1" eaLnBrk="1" hangingPunct="1">
              <a:buFont typeface="Tw Cen MT"/>
              <a:buChar char="–"/>
              <a:defRPr/>
            </a:pPr>
            <a:r>
              <a:rPr lang="pt-BR" sz="1800" smtClean="0"/>
              <a:t>Restantes da coorte inicial: 292 lactentes </a:t>
            </a:r>
            <a:br>
              <a:rPr lang="pt-BR" sz="1800" smtClean="0"/>
            </a:br>
            <a:r>
              <a:rPr lang="pt-BR" sz="1800" smtClean="0"/>
              <a:t>- O grupo de estudo final incluiu 109 RN’s que tiveram internação UTIN.</a:t>
            </a:r>
          </a:p>
          <a:p>
            <a:pPr lvl="1" eaLnBrk="1" hangingPunct="1">
              <a:buFont typeface="Tw Cen MT"/>
              <a:buChar char="–"/>
              <a:defRPr/>
            </a:pPr>
            <a:endParaRPr lang="pt-BR" sz="1800" smtClean="0"/>
          </a:p>
          <a:p>
            <a:pPr lvl="1" eaLnBrk="1" hangingPunct="1">
              <a:buFont typeface="Tw Cen MT"/>
              <a:buChar char="–"/>
              <a:defRPr/>
            </a:pPr>
            <a:r>
              <a:rPr lang="pt-BR" sz="1800" smtClean="0"/>
              <a:t>Co-Variáveis: </a:t>
            </a:r>
          </a:p>
          <a:p>
            <a:pPr lvl="1" eaLnBrk="1" hangingPunct="1">
              <a:buFont typeface="Century Gothic" pitchFamily="34" charset="0"/>
              <a:buNone/>
              <a:defRPr/>
            </a:pPr>
            <a:r>
              <a:rPr lang="pt-BR" sz="1800" smtClean="0"/>
              <a:t>     - IG, Peso ao nascer, Sexo, Paridade materna e Nutrição parenteral total (TPN)</a:t>
            </a:r>
          </a:p>
        </p:txBody>
      </p:sp>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09600" y="1600200"/>
            <a:ext cx="5713413" cy="4349750"/>
          </a:xfrm>
        </p:spPr>
        <p:txBody>
          <a:bodyPr>
            <a:normAutofit lnSpcReduction="10000"/>
          </a:bodyPr>
          <a:lstStyle/>
          <a:p>
            <a:pPr eaLnBrk="1" hangingPunct="1">
              <a:defRPr/>
            </a:pPr>
            <a:r>
              <a:rPr lang="pt-BR" smtClean="0"/>
              <a:t>Coorte (</a:t>
            </a:r>
            <a:r>
              <a:rPr lang="pt-BR" smtClean="0">
                <a:solidFill>
                  <a:srgbClr val="0000FF"/>
                </a:solidFill>
              </a:rPr>
              <a:t>Tabela 2</a:t>
            </a:r>
            <a:r>
              <a:rPr lang="pt-BR" smtClean="0"/>
              <a:t>)</a:t>
            </a:r>
          </a:p>
          <a:p>
            <a:pPr lvl="1" eaLnBrk="1" hangingPunct="1">
              <a:buFont typeface="Tw Cen MT"/>
              <a:buChar char="–"/>
              <a:defRPr/>
            </a:pPr>
            <a:r>
              <a:rPr lang="pt-BR" sz="1800" smtClean="0"/>
              <a:t>Análise do banco de dados inicial:</a:t>
            </a:r>
          </a:p>
          <a:p>
            <a:pPr lvl="1" eaLnBrk="1" hangingPunct="1">
              <a:buFont typeface="Century Gothic" pitchFamily="34" charset="0"/>
              <a:buNone/>
              <a:defRPr/>
            </a:pPr>
            <a:r>
              <a:rPr lang="pt-BR" sz="1800" smtClean="0"/>
              <a:t>     - Variações atípicas e vieses;</a:t>
            </a:r>
          </a:p>
          <a:p>
            <a:pPr lvl="1" eaLnBrk="1" hangingPunct="1">
              <a:buFont typeface="Century Gothic" pitchFamily="34" charset="0"/>
              <a:buNone/>
              <a:defRPr/>
            </a:pPr>
            <a:endParaRPr lang="pt-BR" sz="1800" smtClean="0"/>
          </a:p>
          <a:p>
            <a:pPr lvl="1" eaLnBrk="1" hangingPunct="1">
              <a:buFont typeface="Tw Cen MT"/>
              <a:buChar char="–"/>
              <a:defRPr/>
            </a:pPr>
            <a:r>
              <a:rPr lang="pt-BR" sz="1800" smtClean="0">
                <a:solidFill>
                  <a:srgbClr val="FF0000"/>
                </a:solidFill>
              </a:rPr>
              <a:t>Prevalência da OP</a:t>
            </a:r>
            <a:r>
              <a:rPr lang="pt-BR" sz="1800" smtClean="0"/>
              <a:t> </a:t>
            </a:r>
            <a:br>
              <a:rPr lang="pt-BR" sz="1800" smtClean="0"/>
            </a:br>
            <a:r>
              <a:rPr lang="pt-BR" sz="1800" smtClean="0"/>
              <a:t>Segundo </a:t>
            </a:r>
            <a:r>
              <a:rPr lang="pt-BR" sz="1800" i="1" smtClean="0"/>
              <a:t>Koo et al.: </a:t>
            </a:r>
            <a:r>
              <a:rPr lang="pt-BR" sz="1800" i="1" smtClean="0">
                <a:solidFill>
                  <a:srgbClr val="FF0000"/>
                </a:solidFill>
              </a:rPr>
              <a:t>51,3%</a:t>
            </a:r>
          </a:p>
          <a:p>
            <a:pPr lvl="1" eaLnBrk="1" hangingPunct="1">
              <a:buFont typeface="Wingdings" pitchFamily="2" charset="2"/>
              <a:buChar char="Ø"/>
              <a:defRPr/>
            </a:pPr>
            <a:endParaRPr lang="pt-BR" sz="1800" smtClean="0">
              <a:solidFill>
                <a:srgbClr val="FF0000"/>
              </a:solidFill>
            </a:endParaRPr>
          </a:p>
          <a:p>
            <a:pPr lvl="1" eaLnBrk="1" hangingPunct="1">
              <a:buFont typeface="Tw Cen MT"/>
              <a:buChar char="–"/>
              <a:defRPr/>
            </a:pPr>
            <a:r>
              <a:rPr lang="pt-BR" sz="1800" smtClean="0"/>
              <a:t>8 RN’s: fratura de arcos costais à esquerda.</a:t>
            </a:r>
          </a:p>
          <a:p>
            <a:pPr lvl="1" eaLnBrk="1" hangingPunct="1">
              <a:buFont typeface="Wingdings" pitchFamily="2" charset="2"/>
              <a:buChar char="Ø"/>
              <a:defRPr/>
            </a:pPr>
            <a:endParaRPr lang="pt-BR" sz="1800" smtClean="0"/>
          </a:p>
          <a:p>
            <a:pPr lvl="1" algn="ctr" eaLnBrk="1" hangingPunct="1">
              <a:buFont typeface="Tw Cen MT"/>
              <a:buNone/>
              <a:defRPr/>
            </a:pPr>
            <a:r>
              <a:rPr lang="pt-BR" sz="1800" smtClean="0">
                <a:solidFill>
                  <a:srgbClr val="FF0000"/>
                </a:solidFill>
              </a:rPr>
              <a:t>Grupo controle?: não houve, pois todos os  RN’s receberam cafeína.</a:t>
            </a:r>
          </a:p>
        </p:txBody>
      </p:sp>
      <p:pic>
        <p:nvPicPr>
          <p:cNvPr id="4" name="Imagem 3"/>
          <p:cNvPicPr>
            <a:picLocks noChangeAspect="1"/>
          </p:cNvPicPr>
          <p:nvPr/>
        </p:nvPicPr>
        <p:blipFill>
          <a:blip r:embed="rId2"/>
          <a:srcRect/>
          <a:stretch>
            <a:fillRect/>
          </a:stretch>
        </p:blipFill>
        <p:spPr bwMode="auto">
          <a:xfrm>
            <a:off x="6381750" y="2062163"/>
            <a:ext cx="5329238" cy="3671887"/>
          </a:xfrm>
          <a:prstGeom prst="rect">
            <a:avLst/>
          </a:prstGeom>
          <a:noFill/>
          <a:ln w="38100">
            <a:solidFill>
              <a:srgbClr val="0000FF"/>
            </a:solidFill>
            <a:miter lim="800000"/>
            <a:headEnd/>
            <a:tailEnd/>
          </a:ln>
          <a:effectLst>
            <a:outerShdw algn="tl" rotWithShape="0">
              <a:srgbClr val="000000">
                <a:alpha val="70000"/>
              </a:srgbClr>
            </a:outerShdw>
          </a:effectLst>
        </p:spPr>
      </p:pic>
      <p:sp>
        <p:nvSpPr>
          <p:cNvPr id="21508" name="Título 1"/>
          <p:cNvSpPr>
            <a:spLocks noGrp="1"/>
          </p:cNvSpPr>
          <p:nvPr>
            <p:ph type="title"/>
          </p:nvPr>
        </p:nvSpPr>
        <p:spPr>
          <a:xfrm>
            <a:off x="609600" y="274638"/>
            <a:ext cx="10969625" cy="993775"/>
          </a:xfrm>
        </p:spPr>
        <p:txBody>
          <a:bodyPr/>
          <a:lstStyle/>
          <a:p>
            <a:pPr eaLnBrk="1" hangingPunct="1"/>
            <a:r>
              <a:rPr lang="pt-BR" smtClean="0">
                <a:solidFill>
                  <a:schemeClr val="bg1"/>
                </a:solidFill>
              </a:rPr>
              <a:t>Resultados</a:t>
            </a:r>
          </a:p>
        </p:txBody>
      </p:sp>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a:xfrm>
            <a:off x="477838" y="1916113"/>
            <a:ext cx="11244262" cy="4968875"/>
          </a:xfrm>
        </p:spPr>
        <p:txBody>
          <a:bodyPr/>
          <a:lstStyle/>
          <a:p>
            <a:pPr eaLnBrk="1" hangingPunct="1">
              <a:lnSpc>
                <a:spcPct val="75000"/>
              </a:lnSpc>
            </a:pPr>
            <a:r>
              <a:rPr lang="pt-BR" smtClean="0"/>
              <a:t>Uso da cafeína nos RN’s:</a:t>
            </a:r>
          </a:p>
          <a:p>
            <a:pPr lvl="1" eaLnBrk="1" hangingPunct="1">
              <a:lnSpc>
                <a:spcPct val="75000"/>
              </a:lnSpc>
              <a:buFont typeface="Tw Cen MT" charset="0"/>
              <a:buChar char="–"/>
            </a:pPr>
            <a:r>
              <a:rPr lang="pt-BR" sz="1600" b="1" smtClean="0"/>
              <a:t>Dose total média cumulativa</a:t>
            </a:r>
            <a:r>
              <a:rPr lang="pt-BR" sz="1600" smtClean="0"/>
              <a:t>: 425,33 ± 235,2 mg;</a:t>
            </a:r>
          </a:p>
          <a:p>
            <a:pPr lvl="1" eaLnBrk="1" hangingPunct="1">
              <a:lnSpc>
                <a:spcPct val="75000"/>
              </a:lnSpc>
              <a:buFont typeface="Tw Cen MT" charset="0"/>
              <a:buChar char="–"/>
            </a:pPr>
            <a:r>
              <a:rPr lang="pt-BR" sz="1600" b="1" smtClean="0"/>
              <a:t>Duração</a:t>
            </a:r>
            <a:r>
              <a:rPr lang="pt-BR" sz="1600" smtClean="0"/>
              <a:t>: 60 ± 45,8 dias;</a:t>
            </a:r>
          </a:p>
          <a:p>
            <a:pPr lvl="1" eaLnBrk="1" hangingPunct="1">
              <a:lnSpc>
                <a:spcPct val="75000"/>
              </a:lnSpc>
              <a:buFont typeface="Century Gothic" pitchFamily="34" charset="0"/>
              <a:buNone/>
            </a:pPr>
            <a:endParaRPr lang="pt-BR" sz="1600" smtClean="0"/>
          </a:p>
          <a:p>
            <a:pPr lvl="1" eaLnBrk="1" hangingPunct="1">
              <a:lnSpc>
                <a:spcPct val="75000"/>
              </a:lnSpc>
              <a:buFont typeface="Tw Cen MT" charset="0"/>
              <a:buChar char="–"/>
            </a:pPr>
            <a:r>
              <a:rPr lang="pt-BR" sz="1600" b="1" smtClean="0"/>
              <a:t>Doses médias</a:t>
            </a:r>
            <a:r>
              <a:rPr lang="pt-BR" sz="1600" smtClean="0"/>
              <a:t>:</a:t>
            </a:r>
            <a:br>
              <a:rPr lang="pt-BR" sz="1600" smtClean="0"/>
            </a:br>
            <a:r>
              <a:rPr lang="pt-BR" sz="1600" smtClean="0"/>
              <a:t>- de 7,95 ± 2,7 mg por kg por dia ;</a:t>
            </a:r>
            <a:br>
              <a:rPr lang="pt-BR" sz="1600" smtClean="0"/>
            </a:br>
            <a:r>
              <a:rPr lang="pt-BR" sz="1600" smtClean="0"/>
              <a:t>- o intervalo de dose : 4,1-15,6 mg / kg / dia;</a:t>
            </a:r>
            <a:endParaRPr lang="pt-BR" sz="1600" i="1" smtClean="0"/>
          </a:p>
          <a:p>
            <a:pPr lvl="1" eaLnBrk="1" hangingPunct="1">
              <a:lnSpc>
                <a:spcPct val="75000"/>
              </a:lnSpc>
              <a:buFont typeface="Century Gothic" pitchFamily="34" charset="0"/>
              <a:buNone/>
            </a:pPr>
            <a:endParaRPr lang="pt-BR" sz="1600" smtClean="0"/>
          </a:p>
          <a:p>
            <a:pPr lvl="1" eaLnBrk="1" hangingPunct="1">
              <a:lnSpc>
                <a:spcPct val="75000"/>
              </a:lnSpc>
              <a:buFont typeface="Tw Cen MT" charset="0"/>
              <a:buChar char="–"/>
            </a:pPr>
            <a:r>
              <a:rPr lang="pt-BR" sz="1600" b="1" smtClean="0"/>
              <a:t>Doses iniciais:</a:t>
            </a:r>
            <a:r>
              <a:rPr lang="pt-BR" sz="1600" smtClean="0"/>
              <a:t>  </a:t>
            </a:r>
          </a:p>
          <a:p>
            <a:pPr marL="857250" lvl="2" indent="0" eaLnBrk="1" hangingPunct="1">
              <a:lnSpc>
                <a:spcPct val="75000"/>
              </a:lnSpc>
              <a:buFont typeface="Century Gothic" pitchFamily="34" charset="0"/>
              <a:buNone/>
            </a:pPr>
            <a:r>
              <a:rPr lang="pt-BR" sz="1600" smtClean="0"/>
              <a:t>- 10 mg / kg.</a:t>
            </a:r>
            <a:br>
              <a:rPr lang="pt-BR" sz="1600" smtClean="0"/>
            </a:br>
            <a:r>
              <a:rPr lang="pt-BR" sz="1600" smtClean="0"/>
              <a:t>- Dose de manutenção: 5-7 mg / kg / dia ;</a:t>
            </a:r>
          </a:p>
          <a:p>
            <a:pPr marL="857250" lvl="2" indent="0" eaLnBrk="1" hangingPunct="1">
              <a:lnSpc>
                <a:spcPct val="75000"/>
              </a:lnSpc>
              <a:buFont typeface="Century Gothic" pitchFamily="34" charset="0"/>
              <a:buNone/>
            </a:pPr>
            <a:r>
              <a:rPr lang="pt-BR" sz="1600" smtClean="0"/>
              <a:t>O RN recebeu mini-</a:t>
            </a:r>
            <a:r>
              <a:rPr lang="pt-BR" sz="1600" i="1" smtClean="0"/>
              <a:t>bolus</a:t>
            </a:r>
            <a:r>
              <a:rPr lang="pt-BR" sz="1600" smtClean="0"/>
              <a:t> de acordo com a severidade da apnéia assim como se  FC&lt;180 bpm</a:t>
            </a:r>
          </a:p>
          <a:p>
            <a:pPr lvl="1" eaLnBrk="1" hangingPunct="1">
              <a:lnSpc>
                <a:spcPct val="75000"/>
              </a:lnSpc>
              <a:buFont typeface="Tw Cen MT" charset="0"/>
              <a:buChar char="–"/>
            </a:pPr>
            <a:r>
              <a:rPr lang="pt-BR" sz="1600" b="1" smtClean="0"/>
              <a:t>Monitoramento dos níveis séricos de cafeína: </a:t>
            </a:r>
            <a:r>
              <a:rPr lang="pt-BR" sz="1600" smtClean="0"/>
              <a:t>não houve um protocolo sistemático</a:t>
            </a:r>
            <a:br>
              <a:rPr lang="pt-BR" sz="1600" smtClean="0"/>
            </a:br>
            <a:r>
              <a:rPr lang="pt-BR" sz="1600" smtClean="0"/>
              <a:t>	.</a:t>
            </a:r>
          </a:p>
          <a:p>
            <a:pPr lvl="1" eaLnBrk="1" hangingPunct="1">
              <a:lnSpc>
                <a:spcPct val="75000"/>
              </a:lnSpc>
              <a:buFont typeface="Wingdings" pitchFamily="2" charset="2"/>
              <a:buChar char="Ø"/>
            </a:pPr>
            <a:endParaRPr lang="pt-BR" sz="1600" smtClean="0"/>
          </a:p>
        </p:txBody>
      </p:sp>
      <p:sp>
        <p:nvSpPr>
          <p:cNvPr id="22531" name="Título 1"/>
          <p:cNvSpPr>
            <a:spLocks noGrp="1"/>
          </p:cNvSpPr>
          <p:nvPr>
            <p:ph type="title"/>
          </p:nvPr>
        </p:nvSpPr>
        <p:spPr>
          <a:xfrm>
            <a:off x="609600" y="274638"/>
            <a:ext cx="10969625" cy="993775"/>
          </a:xfrm>
        </p:spPr>
        <p:txBody>
          <a:bodyPr/>
          <a:lstStyle/>
          <a:p>
            <a:pPr eaLnBrk="1" hangingPunct="1"/>
            <a:r>
              <a:rPr lang="pt-BR" smtClean="0">
                <a:solidFill>
                  <a:schemeClr val="bg1"/>
                </a:solidFill>
              </a:rPr>
              <a:t>Resultados</a:t>
            </a:r>
          </a:p>
        </p:txBody>
      </p:sp>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527050" y="1557338"/>
            <a:ext cx="11244263" cy="3887787"/>
          </a:xfrm>
        </p:spPr>
        <p:txBody>
          <a:bodyPr/>
          <a:lstStyle/>
          <a:p>
            <a:pPr eaLnBrk="1" hangingPunct="1">
              <a:lnSpc>
                <a:spcPct val="85000"/>
              </a:lnSpc>
            </a:pPr>
            <a:r>
              <a:rPr lang="pt-BR" smtClean="0"/>
              <a:t>Coorte</a:t>
            </a:r>
          </a:p>
          <a:p>
            <a:pPr lvl="1" eaLnBrk="1" hangingPunct="1">
              <a:lnSpc>
                <a:spcPct val="85000"/>
              </a:lnSpc>
              <a:buFont typeface="Tw Cen MT" charset="0"/>
              <a:buChar char="–"/>
            </a:pPr>
            <a:r>
              <a:rPr lang="pt-BR" sz="1800" smtClean="0"/>
              <a:t>Uso de Diuréticos: 79 RN’s  prematuros (</a:t>
            </a:r>
            <a:r>
              <a:rPr lang="pt-BR" sz="1800" smtClean="0">
                <a:solidFill>
                  <a:srgbClr val="FF0000"/>
                </a:solidFill>
              </a:rPr>
              <a:t>73%)</a:t>
            </a:r>
          </a:p>
          <a:p>
            <a:pPr lvl="1" eaLnBrk="1" hangingPunct="1">
              <a:lnSpc>
                <a:spcPct val="85000"/>
              </a:lnSpc>
              <a:buFont typeface="Century Gothic" pitchFamily="34" charset="0"/>
              <a:buNone/>
            </a:pPr>
            <a:r>
              <a:rPr lang="pt-BR" sz="1800" smtClean="0"/>
              <a:t>	- Dose diurética mediana: 5,9 mg ;</a:t>
            </a:r>
            <a:br>
              <a:rPr lang="pt-BR" sz="1800" smtClean="0"/>
            </a:br>
            <a:r>
              <a:rPr lang="pt-BR" sz="1800" smtClean="0"/>
              <a:t>	- Quartis (medianas) Q1: 1,0 e Q3: 28,5</a:t>
            </a:r>
          </a:p>
          <a:p>
            <a:pPr lvl="1" eaLnBrk="1" hangingPunct="1">
              <a:lnSpc>
                <a:spcPct val="85000"/>
              </a:lnSpc>
              <a:buFont typeface="Century Gothic" pitchFamily="34" charset="0"/>
              <a:buNone/>
            </a:pPr>
            <a:endParaRPr lang="pt-BR" sz="1800" smtClean="0"/>
          </a:p>
          <a:p>
            <a:pPr lvl="1" eaLnBrk="1" hangingPunct="1">
              <a:lnSpc>
                <a:spcPct val="85000"/>
              </a:lnSpc>
              <a:buFont typeface="Tw Cen MT" charset="0"/>
              <a:buChar char="–"/>
            </a:pPr>
            <a:r>
              <a:rPr lang="pt-BR" sz="1800" smtClean="0"/>
              <a:t>Uso de Corticosteroides:</a:t>
            </a:r>
            <a:br>
              <a:rPr lang="pt-BR" sz="1800" smtClean="0"/>
            </a:br>
            <a:r>
              <a:rPr lang="pt-BR" sz="1800" smtClean="0"/>
              <a:t>	- Doses: Dexametasona 20 mg  (equivale a 100mg de hidrocortisona) </a:t>
            </a:r>
            <a:br>
              <a:rPr lang="pt-BR" sz="1800" smtClean="0"/>
            </a:br>
            <a:r>
              <a:rPr lang="pt-BR" sz="1800" smtClean="0"/>
              <a:t>	- Dose mediana: 2mg</a:t>
            </a:r>
            <a:br>
              <a:rPr lang="pt-BR" sz="1800" smtClean="0"/>
            </a:br>
            <a:r>
              <a:rPr lang="pt-BR" sz="1800" smtClean="0"/>
              <a:t>	- Quartis (medianas) Q1 = Q3 = 0, 42 mg ;</a:t>
            </a:r>
          </a:p>
          <a:p>
            <a:pPr lvl="1" eaLnBrk="1" hangingPunct="1">
              <a:lnSpc>
                <a:spcPct val="85000"/>
              </a:lnSpc>
              <a:buFont typeface="Wingdings" pitchFamily="2" charset="2"/>
              <a:buChar char="Ø"/>
            </a:pPr>
            <a:endParaRPr lang="pt-BR" sz="1800" smtClean="0"/>
          </a:p>
          <a:p>
            <a:pPr lvl="1" eaLnBrk="1" hangingPunct="1">
              <a:lnSpc>
                <a:spcPct val="85000"/>
              </a:lnSpc>
              <a:buFont typeface="Tw Cen MT" charset="0"/>
              <a:buChar char="–"/>
            </a:pPr>
            <a:r>
              <a:rPr lang="pt-BR" sz="1800" smtClean="0"/>
              <a:t>Uso de vitamina D: </a:t>
            </a:r>
            <a:r>
              <a:rPr lang="pt-BR" sz="1800" smtClean="0">
                <a:solidFill>
                  <a:srgbClr val="0000FF"/>
                </a:solidFill>
              </a:rPr>
              <a:t>Tabela 3</a:t>
            </a:r>
          </a:p>
        </p:txBody>
      </p:sp>
      <p:sp>
        <p:nvSpPr>
          <p:cNvPr id="23555" name="Título 1"/>
          <p:cNvSpPr>
            <a:spLocks noGrp="1"/>
          </p:cNvSpPr>
          <p:nvPr>
            <p:ph type="title"/>
          </p:nvPr>
        </p:nvSpPr>
        <p:spPr>
          <a:xfrm>
            <a:off x="609600" y="274638"/>
            <a:ext cx="10969625" cy="993775"/>
          </a:xfrm>
        </p:spPr>
        <p:txBody>
          <a:bodyPr/>
          <a:lstStyle/>
          <a:p>
            <a:pPr eaLnBrk="1" hangingPunct="1"/>
            <a:r>
              <a:rPr lang="pt-BR" smtClean="0">
                <a:solidFill>
                  <a:schemeClr val="bg1"/>
                </a:solidFill>
              </a:rPr>
              <a:t>Resultados</a:t>
            </a:r>
          </a:p>
        </p:txBody>
      </p:sp>
      <p:pic>
        <p:nvPicPr>
          <p:cNvPr id="4" name="Picture 2"/>
          <p:cNvPicPr>
            <a:picLocks noChangeAspect="1" noChangeArrowheads="1"/>
          </p:cNvPicPr>
          <p:nvPr/>
        </p:nvPicPr>
        <p:blipFill>
          <a:blip r:embed="rId3"/>
          <a:srcRect/>
          <a:stretch>
            <a:fillRect/>
          </a:stretch>
        </p:blipFill>
        <p:spPr bwMode="auto">
          <a:xfrm>
            <a:off x="909638" y="5397500"/>
            <a:ext cx="10369550" cy="1200150"/>
          </a:xfrm>
          <a:prstGeom prst="rect">
            <a:avLst/>
          </a:prstGeom>
          <a:ln w="38100">
            <a:solidFill>
              <a:schemeClr val="tx1"/>
            </a:solidFill>
            <a:miter lim="800000"/>
            <a:headEnd/>
            <a:tailEnd/>
          </a:ln>
          <a:effectLst>
            <a:outerShdw blurRad="190500" algn="tl" rotWithShape="0">
              <a:srgbClr val="000000">
                <a:alpha val="70000"/>
              </a:srgbClr>
            </a:outerShdw>
          </a:effectLst>
          <a:extLst>
            <a:ext uri="{909E8E84-426E-40DD-AFC4-6F175D3DCCD1}"/>
          </a:extLst>
        </p:spPr>
      </p:pic>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09600" y="1600200"/>
            <a:ext cx="5713413" cy="4997450"/>
          </a:xfrm>
        </p:spPr>
        <p:txBody>
          <a:bodyPr>
            <a:normAutofit lnSpcReduction="10000"/>
          </a:bodyPr>
          <a:lstStyle/>
          <a:p>
            <a:pPr eaLnBrk="1" hangingPunct="1">
              <a:lnSpc>
                <a:spcPct val="85000"/>
              </a:lnSpc>
              <a:defRPr/>
            </a:pPr>
            <a:r>
              <a:rPr lang="pt-BR" smtClean="0"/>
              <a:t>Regressão logística:</a:t>
            </a:r>
            <a:r>
              <a:rPr lang="pt-BR" smtClean="0">
                <a:solidFill>
                  <a:srgbClr val="0000FF"/>
                </a:solidFill>
              </a:rPr>
              <a:t>Tabela</a:t>
            </a:r>
            <a:r>
              <a:rPr lang="pt-BR" smtClean="0"/>
              <a:t> </a:t>
            </a:r>
            <a:r>
              <a:rPr lang="pt-BR" smtClean="0">
                <a:solidFill>
                  <a:srgbClr val="0000FF"/>
                </a:solidFill>
              </a:rPr>
              <a:t>4</a:t>
            </a:r>
          </a:p>
          <a:p>
            <a:pPr lvl="1" eaLnBrk="1" hangingPunct="1">
              <a:lnSpc>
                <a:spcPct val="85000"/>
              </a:lnSpc>
              <a:buFont typeface="Tw Cen MT"/>
              <a:buChar char="–"/>
              <a:defRPr/>
            </a:pPr>
            <a:r>
              <a:rPr lang="pt-BR" sz="1800" smtClean="0"/>
              <a:t>Variáveis expostas na tabela</a:t>
            </a:r>
            <a:br>
              <a:rPr lang="pt-BR" sz="1800" smtClean="0"/>
            </a:br>
            <a:r>
              <a:rPr lang="pt-BR" sz="1800" smtClean="0"/>
              <a:t>Relevantes X Não relevantes</a:t>
            </a:r>
            <a:endParaRPr lang="pt-BR" sz="1800" i="1" smtClean="0"/>
          </a:p>
          <a:p>
            <a:pPr lvl="1" eaLnBrk="1" hangingPunct="1">
              <a:lnSpc>
                <a:spcPct val="85000"/>
              </a:lnSpc>
              <a:buFont typeface="Wingdings" pitchFamily="2" charset="2"/>
              <a:buChar char="Ø"/>
              <a:defRPr/>
            </a:pPr>
            <a:endParaRPr lang="pt-BR" sz="1800" smtClean="0"/>
          </a:p>
          <a:p>
            <a:pPr lvl="1" eaLnBrk="1" hangingPunct="1">
              <a:lnSpc>
                <a:spcPct val="85000"/>
              </a:lnSpc>
              <a:buFont typeface="Tw Cen MT"/>
              <a:buChar char="–"/>
              <a:defRPr/>
            </a:pPr>
            <a:r>
              <a:rPr lang="pt-BR" sz="1800" smtClean="0"/>
              <a:t>Fatores Associados:  </a:t>
            </a:r>
            <a:r>
              <a:rPr lang="pt-BR" sz="1800" i="1" smtClean="0"/>
              <a:t>P value </a:t>
            </a:r>
            <a:r>
              <a:rPr lang="pt-BR" sz="1800" smtClean="0"/>
              <a:t>&lt;0,05</a:t>
            </a:r>
          </a:p>
          <a:p>
            <a:pPr lvl="1" eaLnBrk="1" hangingPunct="1">
              <a:lnSpc>
                <a:spcPct val="85000"/>
              </a:lnSpc>
              <a:buFont typeface="Tw Cen MT"/>
              <a:buChar char="–"/>
              <a:defRPr/>
            </a:pPr>
            <a:r>
              <a:rPr lang="pt-BR" sz="1800" smtClean="0"/>
              <a:t>(assinalados em </a:t>
            </a:r>
            <a:r>
              <a:rPr lang="pt-BR" sz="1800" smtClean="0">
                <a:solidFill>
                  <a:srgbClr val="FF0000"/>
                </a:solidFill>
              </a:rPr>
              <a:t>vermelho</a:t>
            </a:r>
            <a:r>
              <a:rPr lang="pt-BR" sz="1800" smtClean="0"/>
              <a:t>)</a:t>
            </a:r>
          </a:p>
          <a:p>
            <a:pPr lvl="1" eaLnBrk="1" hangingPunct="1">
              <a:lnSpc>
                <a:spcPct val="85000"/>
              </a:lnSpc>
              <a:buFont typeface="Century Gothic" pitchFamily="34" charset="0"/>
              <a:buNone/>
              <a:defRPr/>
            </a:pPr>
            <a:endParaRPr lang="pt-BR" sz="1800" smtClean="0"/>
          </a:p>
          <a:p>
            <a:pPr lvl="1" eaLnBrk="1" hangingPunct="1">
              <a:lnSpc>
                <a:spcPct val="85000"/>
              </a:lnSpc>
              <a:buFont typeface="Tw Cen MT"/>
              <a:buChar char="–"/>
              <a:defRPr/>
            </a:pPr>
            <a:r>
              <a:rPr lang="pt-BR" sz="1800" smtClean="0"/>
              <a:t>Fatores Não Associados: </a:t>
            </a:r>
            <a:r>
              <a:rPr lang="pt-BR" sz="1800" i="1" smtClean="0"/>
              <a:t>P value </a:t>
            </a:r>
            <a:r>
              <a:rPr lang="pt-BR" sz="1800" smtClean="0"/>
              <a:t>&gt;0,05</a:t>
            </a:r>
          </a:p>
          <a:p>
            <a:pPr lvl="1" eaLnBrk="1" hangingPunct="1">
              <a:lnSpc>
                <a:spcPct val="85000"/>
              </a:lnSpc>
              <a:buFont typeface="Century Gothic" pitchFamily="34" charset="0"/>
              <a:buNone/>
              <a:defRPr/>
            </a:pPr>
            <a:r>
              <a:rPr lang="pt-BR" sz="1800" smtClean="0"/>
              <a:t>- </a:t>
            </a:r>
            <a:r>
              <a:rPr lang="pt-BR" sz="1800" smtClean="0">
                <a:solidFill>
                  <a:srgbClr val="FF0000"/>
                </a:solidFill>
              </a:rPr>
              <a:t>Todos RN’s receberam cafeína</a:t>
            </a:r>
            <a:r>
              <a:rPr lang="pt-BR" sz="1800" smtClean="0"/>
              <a:t>.</a:t>
            </a:r>
          </a:p>
          <a:p>
            <a:pPr lvl="1" eaLnBrk="1" hangingPunct="1">
              <a:lnSpc>
                <a:spcPct val="85000"/>
              </a:lnSpc>
              <a:buFont typeface="Wingdings" pitchFamily="2" charset="2"/>
              <a:buChar char="Ø"/>
              <a:defRPr/>
            </a:pPr>
            <a:endParaRPr lang="pt-BR" sz="1800" smtClean="0"/>
          </a:p>
          <a:p>
            <a:pPr lvl="1" eaLnBrk="1" hangingPunct="1">
              <a:lnSpc>
                <a:spcPct val="85000"/>
              </a:lnSpc>
              <a:buFont typeface="Tw Cen MT"/>
              <a:buChar char="–"/>
              <a:defRPr/>
            </a:pPr>
            <a:r>
              <a:rPr lang="pt-BR" sz="1800" smtClean="0"/>
              <a:t>Paridade: baixa = G&lt;2</a:t>
            </a:r>
          </a:p>
          <a:p>
            <a:pPr lvl="1" eaLnBrk="1" hangingPunct="1">
              <a:lnSpc>
                <a:spcPct val="85000"/>
              </a:lnSpc>
              <a:buFont typeface="Tw Cen MT"/>
              <a:buChar char="–"/>
              <a:defRPr/>
            </a:pPr>
            <a:r>
              <a:rPr lang="pt-BR" sz="1800" smtClean="0"/>
              <a:t>Fostado Sérico: </a:t>
            </a:r>
            <a:br>
              <a:rPr lang="pt-BR" sz="1800" smtClean="0"/>
            </a:br>
            <a:r>
              <a:rPr lang="pt-BR" sz="1800" smtClean="0"/>
              <a:t>- muito baixo &lt;1,3 mmol/l;</a:t>
            </a:r>
            <a:br>
              <a:rPr lang="pt-BR" sz="1800" smtClean="0"/>
            </a:br>
            <a:r>
              <a:rPr lang="pt-BR" sz="1800" smtClean="0"/>
              <a:t>- 1,8 mmol/l &gt;baixo &gt; 1,3 mmol/l;</a:t>
            </a:r>
            <a:br>
              <a:rPr lang="pt-BR" sz="1800" smtClean="0"/>
            </a:br>
            <a:r>
              <a:rPr lang="pt-BR" sz="1800" smtClean="0"/>
              <a:t>- normal &gt;1,8 mmol/l;</a:t>
            </a:r>
          </a:p>
          <a:p>
            <a:pPr lvl="1" eaLnBrk="1" hangingPunct="1">
              <a:lnSpc>
                <a:spcPct val="85000"/>
              </a:lnSpc>
              <a:buFont typeface="Century Gothic" pitchFamily="34" charset="0"/>
              <a:buNone/>
              <a:defRPr/>
            </a:pPr>
            <a:endParaRPr lang="pt-BR" sz="1800" smtClean="0"/>
          </a:p>
        </p:txBody>
      </p:sp>
      <p:sp>
        <p:nvSpPr>
          <p:cNvPr id="24579" name="Título 1"/>
          <p:cNvSpPr>
            <a:spLocks noGrp="1"/>
          </p:cNvSpPr>
          <p:nvPr>
            <p:ph type="title"/>
          </p:nvPr>
        </p:nvSpPr>
        <p:spPr>
          <a:xfrm>
            <a:off x="609600" y="274638"/>
            <a:ext cx="10969625" cy="993775"/>
          </a:xfrm>
        </p:spPr>
        <p:txBody>
          <a:bodyPr/>
          <a:lstStyle/>
          <a:p>
            <a:pPr eaLnBrk="1" hangingPunct="1"/>
            <a:r>
              <a:rPr lang="pt-BR" smtClean="0">
                <a:solidFill>
                  <a:schemeClr val="bg1"/>
                </a:solidFill>
              </a:rPr>
              <a:t>Resultados</a:t>
            </a:r>
          </a:p>
        </p:txBody>
      </p:sp>
      <p:pic>
        <p:nvPicPr>
          <p:cNvPr id="2" name="Imagem 1"/>
          <p:cNvPicPr>
            <a:picLocks noChangeAspect="1"/>
          </p:cNvPicPr>
          <p:nvPr/>
        </p:nvPicPr>
        <p:blipFill>
          <a:blip r:embed="rId3"/>
          <a:stretch>
            <a:fillRect/>
          </a:stretch>
        </p:blipFill>
        <p:spPr>
          <a:xfrm>
            <a:off x="5878513" y="549275"/>
            <a:ext cx="5472112" cy="5945188"/>
          </a:xfrm>
          <a:prstGeom prst="rect">
            <a:avLst/>
          </a:prstGeom>
          <a:ln w="38100">
            <a:solidFill>
              <a:schemeClr val="tx1"/>
            </a:solidFill>
          </a:ln>
          <a:effectLst>
            <a:outerShdw blurRad="190500" algn="tl" rotWithShape="0">
              <a:srgbClr val="000000">
                <a:alpha val="70000"/>
              </a:srgbClr>
            </a:outerShdw>
          </a:effectLst>
        </p:spPr>
      </p:pic>
      <p:cxnSp>
        <p:nvCxnSpPr>
          <p:cNvPr id="7" name="Conector reto 6"/>
          <p:cNvCxnSpPr/>
          <p:nvPr/>
        </p:nvCxnSpPr>
        <p:spPr>
          <a:xfrm>
            <a:off x="5807075" y="1638300"/>
            <a:ext cx="2016125" cy="0"/>
          </a:xfrm>
          <a:prstGeom prst="line">
            <a:avLst/>
          </a:prstGeom>
          <a:ln w="1270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8" name="Conector reto 7"/>
          <p:cNvCxnSpPr/>
          <p:nvPr/>
        </p:nvCxnSpPr>
        <p:spPr>
          <a:xfrm>
            <a:off x="5807075" y="1998663"/>
            <a:ext cx="2016125" cy="0"/>
          </a:xfrm>
          <a:prstGeom prst="line">
            <a:avLst/>
          </a:prstGeom>
          <a:ln w="1270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9" name="Conector reto 8"/>
          <p:cNvCxnSpPr/>
          <p:nvPr/>
        </p:nvCxnSpPr>
        <p:spPr>
          <a:xfrm>
            <a:off x="5807075" y="2287588"/>
            <a:ext cx="2016125" cy="0"/>
          </a:xfrm>
          <a:prstGeom prst="line">
            <a:avLst/>
          </a:prstGeom>
          <a:ln w="1270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10" name="Conector reto 9"/>
          <p:cNvCxnSpPr/>
          <p:nvPr/>
        </p:nvCxnSpPr>
        <p:spPr>
          <a:xfrm>
            <a:off x="5807075" y="2624138"/>
            <a:ext cx="2016125" cy="0"/>
          </a:xfrm>
          <a:prstGeom prst="line">
            <a:avLst/>
          </a:prstGeom>
          <a:ln w="1270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11" name="Conector reto 10"/>
          <p:cNvCxnSpPr/>
          <p:nvPr/>
        </p:nvCxnSpPr>
        <p:spPr>
          <a:xfrm>
            <a:off x="5807075" y="3222625"/>
            <a:ext cx="2016125" cy="0"/>
          </a:xfrm>
          <a:prstGeom prst="line">
            <a:avLst/>
          </a:prstGeom>
          <a:ln w="1270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12" name="Conector reto 11"/>
          <p:cNvCxnSpPr/>
          <p:nvPr/>
        </p:nvCxnSpPr>
        <p:spPr>
          <a:xfrm>
            <a:off x="5807075" y="3532188"/>
            <a:ext cx="2016125" cy="0"/>
          </a:xfrm>
          <a:prstGeom prst="line">
            <a:avLst/>
          </a:prstGeom>
          <a:ln w="12700">
            <a:solidFill>
              <a:srgbClr val="FF0000"/>
            </a:solidFill>
            <a:miter lim="800000"/>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par>
                                <p:cTn id="14" presetID="16" presetClass="entr" presetSubtype="21"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par>
                                <p:cTn id="20" presetID="16" presetClass="entr" presetSubtype="21"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61938" y="1268413"/>
            <a:ext cx="5472112" cy="4997450"/>
          </a:xfrm>
        </p:spPr>
        <p:txBody>
          <a:bodyPr>
            <a:normAutofit lnSpcReduction="10000"/>
          </a:bodyPr>
          <a:lstStyle/>
          <a:p>
            <a:pPr algn="ctr" eaLnBrk="1" hangingPunct="1">
              <a:defRPr/>
            </a:pPr>
            <a:r>
              <a:rPr lang="pt-BR" smtClean="0"/>
              <a:t>Modelo Linear Generalizado Misto:T </a:t>
            </a:r>
            <a:r>
              <a:rPr lang="pt-BR" smtClean="0">
                <a:solidFill>
                  <a:srgbClr val="0000FF"/>
                </a:solidFill>
              </a:rPr>
              <a:t>Tabela 5</a:t>
            </a:r>
          </a:p>
          <a:p>
            <a:pPr lvl="1" eaLnBrk="1" hangingPunct="1">
              <a:buFont typeface="Tw Cen MT"/>
              <a:buChar char="–"/>
              <a:defRPr/>
            </a:pPr>
            <a:r>
              <a:rPr lang="pt-BR" sz="1800" smtClean="0"/>
              <a:t>Controle das variáveis relevantes;</a:t>
            </a:r>
            <a:br>
              <a:rPr lang="pt-BR" sz="1800" smtClean="0"/>
            </a:br>
            <a:endParaRPr lang="pt-BR" sz="1800" smtClean="0"/>
          </a:p>
          <a:p>
            <a:pPr lvl="1" eaLnBrk="1" hangingPunct="1">
              <a:buFont typeface="Tw Cen MT"/>
              <a:buChar char="–"/>
              <a:defRPr/>
            </a:pPr>
            <a:r>
              <a:rPr lang="pt-BR" sz="1800" smtClean="0"/>
              <a:t>Maiores doses cumulativas de cafeína: </a:t>
            </a:r>
            <a:br>
              <a:rPr lang="pt-BR" sz="1800" smtClean="0"/>
            </a:br>
            <a:r>
              <a:rPr lang="pt-BR" sz="1800" smtClean="0">
                <a:sym typeface="Wingdings" pitchFamily="2" charset="2"/>
              </a:rPr>
              <a:t> A</a:t>
            </a:r>
            <a:r>
              <a:rPr lang="pt-BR" sz="1800" smtClean="0"/>
              <a:t>umento na probabilidade de OP;</a:t>
            </a:r>
            <a:br>
              <a:rPr lang="pt-BR" sz="1800" smtClean="0"/>
            </a:br>
            <a:endParaRPr lang="pt-BR" sz="1800" smtClean="0"/>
          </a:p>
          <a:p>
            <a:pPr lvl="1" eaLnBrk="1" hangingPunct="1">
              <a:buFont typeface="Tw Cen MT"/>
              <a:buChar char="–"/>
              <a:defRPr/>
            </a:pPr>
            <a:r>
              <a:rPr lang="pt-BR" sz="1800" smtClean="0"/>
              <a:t>Fatores Não Associados: </a:t>
            </a:r>
            <a:r>
              <a:rPr lang="pt-BR" sz="1800" i="1" smtClean="0"/>
              <a:t>P value </a:t>
            </a:r>
            <a:r>
              <a:rPr lang="pt-BR" sz="1800" smtClean="0"/>
              <a:t>&gt;0,05</a:t>
            </a:r>
          </a:p>
          <a:p>
            <a:pPr lvl="1" eaLnBrk="1" hangingPunct="1">
              <a:buFontTx/>
              <a:buChar char="-"/>
              <a:defRPr/>
            </a:pPr>
            <a:r>
              <a:rPr lang="pt-BR" sz="1800" smtClean="0">
                <a:solidFill>
                  <a:srgbClr val="FF0000"/>
                </a:solidFill>
              </a:rPr>
              <a:t>Todos RN’s receberam cafeína</a:t>
            </a:r>
            <a:r>
              <a:rPr lang="pt-BR" sz="1800" smtClean="0"/>
              <a:t>.</a:t>
            </a:r>
          </a:p>
          <a:p>
            <a:pPr lvl="1" eaLnBrk="1" hangingPunct="1">
              <a:buFont typeface="Century Gothic" pitchFamily="34" charset="0"/>
              <a:buNone/>
              <a:defRPr/>
            </a:pPr>
            <a:r>
              <a:rPr lang="pt-BR" sz="1800" b="1" smtClean="0">
                <a:solidFill>
                  <a:srgbClr val="FF0000"/>
                </a:solidFill>
              </a:rPr>
              <a:t>Cafeína: Odds ratio para OP: 1,1 para cada 5 mg/kg de dose cumulativa. (IC 95%: 1,05-1,15)</a:t>
            </a:r>
          </a:p>
          <a:p>
            <a:pPr lvl="1" eaLnBrk="1" hangingPunct="1">
              <a:buFont typeface="Tw Cen MT"/>
              <a:buNone/>
              <a:defRPr/>
            </a:pPr>
            <a:r>
              <a:rPr lang="pt-BR" sz="1800" b="1" smtClean="0">
                <a:solidFill>
                  <a:srgbClr val="FF0000"/>
                </a:solidFill>
              </a:rPr>
              <a:t>Esteroides: Odds ratio de  1,1 (IC: 1,005-1,20).</a:t>
            </a:r>
          </a:p>
          <a:p>
            <a:pPr lvl="1" eaLnBrk="1" hangingPunct="1">
              <a:buFont typeface="Tw Cen MT"/>
              <a:buChar char="–"/>
              <a:defRPr/>
            </a:pPr>
            <a:r>
              <a:rPr lang="pt-BR" sz="1800" smtClean="0">
                <a:solidFill>
                  <a:srgbClr val="0000FF"/>
                </a:solidFill>
              </a:rPr>
              <a:t>Vitamina D: reduz 0,4% quando se suplementa  de 400 – 800UI</a:t>
            </a:r>
          </a:p>
        </p:txBody>
      </p:sp>
      <p:sp>
        <p:nvSpPr>
          <p:cNvPr id="25603" name="Título 1"/>
          <p:cNvSpPr>
            <a:spLocks noGrp="1"/>
          </p:cNvSpPr>
          <p:nvPr>
            <p:ph type="title"/>
          </p:nvPr>
        </p:nvSpPr>
        <p:spPr>
          <a:xfrm>
            <a:off x="609600" y="247650"/>
            <a:ext cx="10969625" cy="993775"/>
          </a:xfrm>
        </p:spPr>
        <p:txBody>
          <a:bodyPr/>
          <a:lstStyle/>
          <a:p>
            <a:pPr eaLnBrk="1" hangingPunct="1"/>
            <a:r>
              <a:rPr lang="pt-BR" smtClean="0">
                <a:solidFill>
                  <a:schemeClr val="bg1"/>
                </a:solidFill>
              </a:rPr>
              <a:t>Resultados</a:t>
            </a:r>
          </a:p>
        </p:txBody>
      </p:sp>
      <p:pic>
        <p:nvPicPr>
          <p:cNvPr id="14" name="Imagem 13"/>
          <p:cNvPicPr>
            <a:picLocks noChangeAspect="1"/>
          </p:cNvPicPr>
          <p:nvPr/>
        </p:nvPicPr>
        <p:blipFill>
          <a:blip r:embed="rId3"/>
          <a:stretch>
            <a:fillRect/>
          </a:stretch>
        </p:blipFill>
        <p:spPr>
          <a:xfrm>
            <a:off x="6094413" y="1628775"/>
            <a:ext cx="5340350" cy="3960813"/>
          </a:xfrm>
          <a:prstGeom prst="rect">
            <a:avLst/>
          </a:prstGeom>
          <a:ln w="38100">
            <a:solidFill>
              <a:schemeClr val="tx1"/>
            </a:solidFill>
          </a:ln>
          <a:effectLst>
            <a:outerShdw blurRad="190500" algn="tl" rotWithShape="0">
              <a:srgbClr val="000000">
                <a:alpha val="70000"/>
              </a:srgbClr>
            </a:outerShdw>
          </a:effectLst>
        </p:spPr>
      </p:pic>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1"/>
          </p:nvPr>
        </p:nvSpPr>
        <p:spPr>
          <a:xfrm>
            <a:off x="261938" y="1481138"/>
            <a:ext cx="5903912" cy="4997450"/>
          </a:xfrm>
        </p:spPr>
        <p:txBody>
          <a:bodyPr/>
          <a:lstStyle/>
          <a:p>
            <a:pPr eaLnBrk="1" hangingPunct="1"/>
            <a:r>
              <a:rPr lang="pt-BR" smtClean="0"/>
              <a:t>Dose de Cafeína &amp; Interações Estimadas</a:t>
            </a:r>
          </a:p>
          <a:p>
            <a:pPr lvl="1" eaLnBrk="1" hangingPunct="1">
              <a:buFont typeface="Tw Cen MT" charset="0"/>
              <a:buChar char="–"/>
            </a:pPr>
            <a:r>
              <a:rPr lang="pt-BR" sz="1800" b="1" smtClean="0">
                <a:solidFill>
                  <a:srgbClr val="0000FF"/>
                </a:solidFill>
              </a:rPr>
              <a:t>Tabela 6</a:t>
            </a:r>
            <a:r>
              <a:rPr lang="pt-BR" sz="1800" b="1" smtClean="0"/>
              <a:t> </a:t>
            </a:r>
            <a:r>
              <a:rPr lang="pt-BR" sz="1800" smtClean="0"/>
              <a:t>(Co-Variáveis):</a:t>
            </a:r>
          </a:p>
          <a:p>
            <a:pPr lvl="2" eaLnBrk="1" hangingPunct="1">
              <a:buFontTx/>
              <a:buChar char="-"/>
            </a:pPr>
            <a:r>
              <a:rPr lang="pt-BR" sz="1800" smtClean="0"/>
              <a:t>Dose Média de Cafeína.</a:t>
            </a:r>
          </a:p>
          <a:p>
            <a:pPr lvl="2" eaLnBrk="1" hangingPunct="1">
              <a:buFontTx/>
              <a:buChar char="-"/>
            </a:pPr>
            <a:r>
              <a:rPr lang="pt-BR" sz="1800" smtClean="0"/>
              <a:t>Controle das variáveis&gt; IG, Peso, Vit. D;</a:t>
            </a:r>
          </a:p>
          <a:p>
            <a:pPr lvl="2" algn="ctr" eaLnBrk="1" hangingPunct="1"/>
            <a:r>
              <a:rPr lang="pt-BR" sz="1800" smtClean="0">
                <a:solidFill>
                  <a:srgbClr val="FF0000"/>
                </a:solidFill>
              </a:rPr>
              <a:t>Interação entre dose e duração do tratamento: tem uma significância estatística</a:t>
            </a:r>
            <a:r>
              <a:rPr lang="pt-BR" sz="1800" smtClean="0"/>
              <a:t> </a:t>
            </a:r>
            <a:r>
              <a:rPr lang="pt-BR" sz="1600" smtClean="0"/>
              <a:t/>
            </a:r>
            <a:br>
              <a:rPr lang="pt-BR" sz="1600" smtClean="0"/>
            </a:br>
            <a:r>
              <a:rPr lang="pt-BR" sz="1400" smtClean="0"/>
              <a:t>Esta tabela mostra que,a dose média de cafeína, a duração da terapia com cafeína bem como a interação entre dose de cafeína e duração do tratamento com cafeína tem uma significância estatística com a OP  mesmo quando controlando os efeitos da idade gestacional, peso e vitamina D (p &lt;0,05)</a:t>
            </a:r>
          </a:p>
          <a:p>
            <a:pPr lvl="2" eaLnBrk="1" hangingPunct="1">
              <a:buFontTx/>
              <a:buChar char="-"/>
            </a:pPr>
            <a:r>
              <a:rPr lang="pt-BR" sz="1600" b="1" smtClean="0">
                <a:solidFill>
                  <a:srgbClr val="0000FF"/>
                </a:solidFill>
              </a:rPr>
              <a:t>Figura 1</a:t>
            </a:r>
            <a:r>
              <a:rPr lang="pt-BR" sz="1600" b="1" smtClean="0"/>
              <a:t>:</a:t>
            </a:r>
          </a:p>
          <a:p>
            <a:pPr lvl="2" eaLnBrk="1" hangingPunct="1">
              <a:buFontTx/>
              <a:buChar char="-"/>
            </a:pPr>
            <a:r>
              <a:rPr lang="pt-BR" sz="1800" smtClean="0"/>
              <a:t>Dose de Cafeína x Diferentes IG’s.</a:t>
            </a:r>
          </a:p>
          <a:p>
            <a:pPr lvl="2" eaLnBrk="1" hangingPunct="1">
              <a:buFontTx/>
              <a:buChar char="-"/>
            </a:pPr>
            <a:r>
              <a:rPr lang="pt-BR" sz="1800" smtClean="0"/>
              <a:t>Modelo linear misto generalizado</a:t>
            </a:r>
          </a:p>
          <a:p>
            <a:pPr lvl="1" eaLnBrk="1" hangingPunct="1">
              <a:buFontTx/>
              <a:buChar char="-"/>
            </a:pPr>
            <a:endParaRPr lang="pt-BR" sz="1800" smtClean="0"/>
          </a:p>
          <a:p>
            <a:pPr lvl="1" eaLnBrk="1" hangingPunct="1">
              <a:buFont typeface="Wingdings" pitchFamily="2" charset="2"/>
              <a:buChar char="Ø"/>
            </a:pPr>
            <a:endParaRPr lang="pt-BR" sz="1800" smtClean="0"/>
          </a:p>
        </p:txBody>
      </p:sp>
      <p:sp>
        <p:nvSpPr>
          <p:cNvPr id="26627" name="Título 1"/>
          <p:cNvSpPr>
            <a:spLocks noGrp="1"/>
          </p:cNvSpPr>
          <p:nvPr>
            <p:ph type="title"/>
          </p:nvPr>
        </p:nvSpPr>
        <p:spPr>
          <a:xfrm>
            <a:off x="609600" y="274638"/>
            <a:ext cx="10969625" cy="993775"/>
          </a:xfrm>
        </p:spPr>
        <p:txBody>
          <a:bodyPr/>
          <a:lstStyle/>
          <a:p>
            <a:pPr eaLnBrk="1" hangingPunct="1"/>
            <a:r>
              <a:rPr lang="pt-BR" smtClean="0">
                <a:solidFill>
                  <a:schemeClr val="bg1"/>
                </a:solidFill>
              </a:rPr>
              <a:t>Resultados</a:t>
            </a:r>
          </a:p>
        </p:txBody>
      </p:sp>
      <p:pic>
        <p:nvPicPr>
          <p:cNvPr id="4" name="Imagem 3"/>
          <p:cNvPicPr>
            <a:picLocks noChangeAspect="1"/>
          </p:cNvPicPr>
          <p:nvPr/>
        </p:nvPicPr>
        <p:blipFill rotWithShape="1">
          <a:blip r:embed="rId3"/>
          <a:srcRect/>
          <a:stretch/>
        </p:blipFill>
        <p:spPr>
          <a:xfrm>
            <a:off x="6526213" y="3794125"/>
            <a:ext cx="4824412" cy="2960688"/>
          </a:xfrm>
          <a:prstGeom prst="rect">
            <a:avLst/>
          </a:prstGeom>
          <a:ln w="38100">
            <a:solidFill>
              <a:schemeClr val="tx1"/>
            </a:solidFill>
          </a:ln>
          <a:effectLst>
            <a:outerShdw blurRad="190500" algn="tl" rotWithShape="0">
              <a:srgbClr val="000000">
                <a:alpha val="70000"/>
              </a:srgbClr>
            </a:outerShdw>
          </a:effectLst>
        </p:spPr>
      </p:pic>
      <p:pic>
        <p:nvPicPr>
          <p:cNvPr id="5" name="Imagem 4"/>
          <p:cNvPicPr>
            <a:picLocks noChangeAspect="1"/>
          </p:cNvPicPr>
          <p:nvPr/>
        </p:nvPicPr>
        <p:blipFill>
          <a:blip r:embed="rId4"/>
          <a:stretch>
            <a:fillRect/>
          </a:stretch>
        </p:blipFill>
        <p:spPr>
          <a:xfrm>
            <a:off x="6526213" y="100013"/>
            <a:ext cx="4824412" cy="3505200"/>
          </a:xfrm>
          <a:prstGeom prst="rect">
            <a:avLst/>
          </a:prstGeom>
          <a:ln w="38100">
            <a:solidFill>
              <a:schemeClr val="tx1"/>
            </a:solidFill>
          </a:ln>
          <a:effectLst>
            <a:outerShdw blurRad="190500" algn="tl" rotWithShape="0">
              <a:srgbClr val="000000">
                <a:alpha val="70000"/>
              </a:srgbClr>
            </a:outerShdw>
          </a:effectLst>
        </p:spPr>
      </p:pic>
      <p:cxnSp>
        <p:nvCxnSpPr>
          <p:cNvPr id="16" name="Conector reto 15"/>
          <p:cNvCxnSpPr/>
          <p:nvPr/>
        </p:nvCxnSpPr>
        <p:spPr>
          <a:xfrm>
            <a:off x="6470650" y="1441450"/>
            <a:ext cx="2576513" cy="0"/>
          </a:xfrm>
          <a:prstGeom prst="line">
            <a:avLst/>
          </a:prstGeom>
          <a:ln w="1905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17" name="Conector reto 16"/>
          <p:cNvCxnSpPr/>
          <p:nvPr/>
        </p:nvCxnSpPr>
        <p:spPr>
          <a:xfrm>
            <a:off x="6470650" y="1657350"/>
            <a:ext cx="2576513" cy="0"/>
          </a:xfrm>
          <a:prstGeom prst="line">
            <a:avLst/>
          </a:prstGeom>
          <a:ln w="1905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18" name="Conector reto 17"/>
          <p:cNvCxnSpPr/>
          <p:nvPr/>
        </p:nvCxnSpPr>
        <p:spPr>
          <a:xfrm>
            <a:off x="6470650" y="2089150"/>
            <a:ext cx="2576513" cy="0"/>
          </a:xfrm>
          <a:prstGeom prst="line">
            <a:avLst/>
          </a:prstGeom>
          <a:ln w="1905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19" name="Conector reto 18"/>
          <p:cNvCxnSpPr/>
          <p:nvPr/>
        </p:nvCxnSpPr>
        <p:spPr>
          <a:xfrm>
            <a:off x="6470650" y="2592388"/>
            <a:ext cx="2576513" cy="0"/>
          </a:xfrm>
          <a:prstGeom prst="line">
            <a:avLst/>
          </a:prstGeom>
          <a:ln w="1905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20" name="Conector reto 19"/>
          <p:cNvCxnSpPr/>
          <p:nvPr/>
        </p:nvCxnSpPr>
        <p:spPr>
          <a:xfrm>
            <a:off x="6470650" y="3024188"/>
            <a:ext cx="2576513" cy="0"/>
          </a:xfrm>
          <a:prstGeom prst="line">
            <a:avLst/>
          </a:prstGeom>
          <a:ln w="19050">
            <a:solidFill>
              <a:srgbClr val="FF0000"/>
            </a:solidFill>
            <a:miter lim="800000"/>
          </a:ln>
        </p:spPr>
        <p:style>
          <a:lnRef idx="1">
            <a:schemeClr val="accent1"/>
          </a:lnRef>
          <a:fillRef idx="0">
            <a:schemeClr val="accent1"/>
          </a:fillRef>
          <a:effectRef idx="0">
            <a:schemeClr val="accent1"/>
          </a:effectRef>
          <a:fontRef idx="minor">
            <a:schemeClr val="tx1"/>
          </a:fontRef>
        </p:style>
      </p:cxnSp>
      <p:cxnSp>
        <p:nvCxnSpPr>
          <p:cNvPr id="21" name="Conector reto 20"/>
          <p:cNvCxnSpPr/>
          <p:nvPr/>
        </p:nvCxnSpPr>
        <p:spPr>
          <a:xfrm>
            <a:off x="6470650" y="3313113"/>
            <a:ext cx="2576513" cy="0"/>
          </a:xfrm>
          <a:prstGeom prst="line">
            <a:avLst/>
          </a:prstGeom>
          <a:ln w="19050">
            <a:solidFill>
              <a:srgbClr val="FF0000"/>
            </a:solidFill>
            <a:miter lim="800000"/>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par>
                                <p:cTn id="8" presetID="16" presetClass="entr" presetSubtype="21"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inVertical)">
                                      <p:cBhvr>
                                        <p:cTn id="10" dur="500"/>
                                        <p:tgtEl>
                                          <p:spTgt spid="20"/>
                                        </p:tgtEl>
                                      </p:cBhvr>
                                    </p:animEffect>
                                  </p:childTnLst>
                                </p:cTn>
                              </p:par>
                              <p:par>
                                <p:cTn id="11" presetID="16" presetClass="entr" presetSubtype="21"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arn(inVertical)">
                                      <p:cBhvr>
                                        <p:cTn id="13" dur="500"/>
                                        <p:tgtEl>
                                          <p:spTgt spid="19"/>
                                        </p:tgtEl>
                                      </p:cBhvr>
                                    </p:animEffect>
                                  </p:childTnLst>
                                </p:cTn>
                              </p:par>
                              <p:par>
                                <p:cTn id="14" presetID="16" presetClass="entr" presetSubtype="21"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arn(inVertical)">
                                      <p:cBhvr>
                                        <p:cTn id="16" dur="500"/>
                                        <p:tgtEl>
                                          <p:spTgt spid="18"/>
                                        </p:tgtEl>
                                      </p:cBhvr>
                                    </p:animEffect>
                                  </p:childTnLst>
                                </p:cTn>
                              </p:par>
                              <p:par>
                                <p:cTn id="17" presetID="16" presetClass="entr" presetSubtype="21"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barn(inVertical)">
                                      <p:cBhvr>
                                        <p:cTn id="19" dur="500"/>
                                        <p:tgtEl>
                                          <p:spTgt spid="17"/>
                                        </p:tgtEl>
                                      </p:cBhvr>
                                    </p:animEffect>
                                  </p:childTnLst>
                                </p:cTn>
                              </p:par>
                              <p:par>
                                <p:cTn id="20" presetID="16" presetClass="entr" presetSubtype="21"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261938" y="1481138"/>
            <a:ext cx="6230937" cy="4997450"/>
          </a:xfrm>
        </p:spPr>
        <p:txBody>
          <a:bodyPr/>
          <a:lstStyle/>
          <a:p>
            <a:pPr eaLnBrk="1" hangingPunct="1"/>
            <a:r>
              <a:rPr lang="pt-BR" smtClean="0"/>
              <a:t>Dose de Cafeína &amp; Interações Estimadas</a:t>
            </a:r>
          </a:p>
          <a:p>
            <a:pPr lvl="1" eaLnBrk="1" hangingPunct="1">
              <a:buFont typeface="Tw Cen MT" charset="0"/>
              <a:buChar char="–"/>
            </a:pPr>
            <a:r>
              <a:rPr lang="pt-BR" sz="1800" b="1" smtClean="0">
                <a:solidFill>
                  <a:srgbClr val="0000FF"/>
                </a:solidFill>
              </a:rPr>
              <a:t>Figura 2:</a:t>
            </a:r>
          </a:p>
          <a:p>
            <a:pPr lvl="2" eaLnBrk="1" hangingPunct="1">
              <a:buFontTx/>
              <a:buChar char="-"/>
            </a:pPr>
            <a:r>
              <a:rPr lang="pt-BR" sz="1800" smtClean="0"/>
              <a:t>Proporção entre OP e tempo de uso de Cafeína;</a:t>
            </a:r>
            <a:r>
              <a:rPr lang="pt-BR" sz="1600" smtClean="0"/>
              <a:t/>
            </a:r>
            <a:br>
              <a:rPr lang="pt-BR" sz="1600" smtClean="0"/>
            </a:br>
            <a:endParaRPr lang="pt-BR" sz="1600" smtClean="0"/>
          </a:p>
          <a:p>
            <a:pPr lvl="1" eaLnBrk="1" hangingPunct="1">
              <a:buFontTx/>
              <a:buChar char="-"/>
            </a:pPr>
            <a:r>
              <a:rPr lang="pt-BR" sz="1800" b="1" smtClean="0">
                <a:solidFill>
                  <a:srgbClr val="0000FF"/>
                </a:solidFill>
              </a:rPr>
              <a:t>Figura 3:</a:t>
            </a:r>
          </a:p>
          <a:p>
            <a:pPr lvl="2" eaLnBrk="1" hangingPunct="1">
              <a:buFontTx/>
              <a:buChar char="-"/>
            </a:pPr>
            <a:r>
              <a:rPr lang="pt-BR" sz="1800" smtClean="0"/>
              <a:t>Relação entre IG e OP;</a:t>
            </a:r>
          </a:p>
          <a:p>
            <a:pPr lvl="2" eaLnBrk="1" hangingPunct="1">
              <a:buFontTx/>
              <a:buChar char="-"/>
            </a:pPr>
            <a:r>
              <a:rPr lang="pt-BR" sz="1800" smtClean="0"/>
              <a:t>IG 30 semanas: 25 RNs / IG 23 semanas: 15 RN’s</a:t>
            </a:r>
          </a:p>
          <a:p>
            <a:pPr lvl="2" algn="ctr" eaLnBrk="1" hangingPunct="1">
              <a:buFontTx/>
              <a:buChar char="-"/>
            </a:pPr>
            <a:r>
              <a:rPr lang="pt-BR" sz="1800" b="1" smtClean="0">
                <a:solidFill>
                  <a:srgbClr val="FF0000"/>
                </a:solidFill>
              </a:rPr>
              <a:t>Quanto menor IG, maior probabilidade de OP associado ao uso prolongado de cafeína, mesmo quando controlado as Co-Variáveis (dose de cafeína, peso ao nascer,uso de esteroide e Vitamina D). </a:t>
            </a:r>
          </a:p>
          <a:p>
            <a:pPr lvl="1" eaLnBrk="1" hangingPunct="1">
              <a:buFontTx/>
              <a:buChar char="-"/>
            </a:pPr>
            <a:endParaRPr lang="pt-BR" sz="1800" b="1" smtClean="0">
              <a:solidFill>
                <a:srgbClr val="FF0000"/>
              </a:solidFill>
            </a:endParaRPr>
          </a:p>
          <a:p>
            <a:pPr lvl="1" eaLnBrk="1" hangingPunct="1">
              <a:buFont typeface="Wingdings" pitchFamily="2" charset="2"/>
              <a:buChar char="Ø"/>
            </a:pPr>
            <a:endParaRPr lang="pt-BR" sz="1800" smtClean="0"/>
          </a:p>
        </p:txBody>
      </p:sp>
      <p:sp>
        <p:nvSpPr>
          <p:cNvPr id="27651" name="Título 1"/>
          <p:cNvSpPr>
            <a:spLocks noGrp="1"/>
          </p:cNvSpPr>
          <p:nvPr>
            <p:ph type="title"/>
          </p:nvPr>
        </p:nvSpPr>
        <p:spPr>
          <a:xfrm>
            <a:off x="609600" y="274638"/>
            <a:ext cx="10969625" cy="993775"/>
          </a:xfrm>
        </p:spPr>
        <p:txBody>
          <a:bodyPr/>
          <a:lstStyle/>
          <a:p>
            <a:pPr eaLnBrk="1" hangingPunct="1"/>
            <a:r>
              <a:rPr lang="pt-BR" smtClean="0">
                <a:solidFill>
                  <a:schemeClr val="bg1"/>
                </a:solidFill>
              </a:rPr>
              <a:t>Resultados</a:t>
            </a:r>
          </a:p>
        </p:txBody>
      </p:sp>
      <p:pic>
        <p:nvPicPr>
          <p:cNvPr id="9" name="Imagem 8"/>
          <p:cNvPicPr>
            <a:picLocks noChangeAspect="1"/>
          </p:cNvPicPr>
          <p:nvPr/>
        </p:nvPicPr>
        <p:blipFill>
          <a:blip r:embed="rId3"/>
          <a:stretch>
            <a:fillRect/>
          </a:stretch>
        </p:blipFill>
        <p:spPr>
          <a:xfrm>
            <a:off x="6600825" y="128588"/>
            <a:ext cx="4978400" cy="3297237"/>
          </a:xfrm>
          <a:prstGeom prst="rect">
            <a:avLst/>
          </a:prstGeom>
          <a:ln w="38100">
            <a:solidFill>
              <a:schemeClr val="tx1"/>
            </a:solidFill>
          </a:ln>
          <a:effectLst>
            <a:outerShdw blurRad="190500" algn="tl" rotWithShape="0">
              <a:srgbClr val="000000">
                <a:alpha val="70000"/>
              </a:srgbClr>
            </a:outerShdw>
          </a:effectLst>
        </p:spPr>
      </p:pic>
      <p:pic>
        <p:nvPicPr>
          <p:cNvPr id="10" name="Imagem 9"/>
          <p:cNvPicPr>
            <a:picLocks noChangeAspect="1"/>
          </p:cNvPicPr>
          <p:nvPr/>
        </p:nvPicPr>
        <p:blipFill rotWithShape="1">
          <a:blip r:embed="rId4"/>
          <a:srcRect l="1445" r="245"/>
          <a:stretch/>
        </p:blipFill>
        <p:spPr>
          <a:xfrm>
            <a:off x="6600825" y="3559175"/>
            <a:ext cx="4965700" cy="3182938"/>
          </a:xfrm>
          <a:prstGeom prst="rect">
            <a:avLst/>
          </a:prstGeom>
          <a:ln w="38100">
            <a:solidFill>
              <a:schemeClr val="tx1"/>
            </a:solidFill>
          </a:ln>
          <a:effectLst>
            <a:outerShdw blurRad="190500" algn="tl" rotWithShape="0">
              <a:srgbClr val="000000">
                <a:alpha val="70000"/>
              </a:srgbClr>
            </a:outerShdw>
          </a:effectLst>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ctrTitle"/>
          </p:nvPr>
        </p:nvSpPr>
        <p:spPr>
          <a:xfrm>
            <a:off x="261938" y="549275"/>
            <a:ext cx="7008812" cy="3298825"/>
          </a:xfrm>
        </p:spPr>
        <p:txBody>
          <a:bodyPr/>
          <a:lstStyle/>
          <a:p>
            <a:pPr algn="ctr" eaLnBrk="1" hangingPunct="1"/>
            <a:r>
              <a:rPr lang="pt-BR" smtClean="0">
                <a:ln>
                  <a:noFill/>
                </a:ln>
                <a:solidFill>
                  <a:srgbClr val="002060"/>
                </a:solidFill>
              </a:rPr>
              <a:t>Discussão</a:t>
            </a:r>
          </a:p>
        </p:txBody>
      </p:sp>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idx="1"/>
          </p:nvPr>
        </p:nvSpPr>
        <p:spPr>
          <a:xfrm>
            <a:off x="1117600" y="2492375"/>
            <a:ext cx="10156825" cy="4032250"/>
          </a:xfrm>
        </p:spPr>
        <p:txBody>
          <a:bodyPr/>
          <a:lstStyle/>
          <a:p>
            <a:pPr eaLnBrk="1" hangingPunct="1"/>
            <a:r>
              <a:rPr lang="pt-BR" smtClean="0"/>
              <a:t>A prevalência de OP no estudo é similar àquela previamente reportada na literatura.</a:t>
            </a:r>
          </a:p>
          <a:p>
            <a:pPr eaLnBrk="1" hangingPunct="1"/>
            <a:r>
              <a:rPr lang="pt-BR" smtClean="0"/>
              <a:t>Sugere que OP permanece como comorbidade significante nos RN extremo baixo peso ao nascer.</a:t>
            </a:r>
          </a:p>
          <a:p>
            <a:pPr eaLnBrk="1" hangingPunct="1"/>
            <a:r>
              <a:rPr lang="pt-BR" smtClean="0"/>
              <a:t>Maior risco de fraturas espontâneas durante a estadia em Unidades de Terapia Intensa Neonatal (NICU).</a:t>
            </a:r>
          </a:p>
          <a:p>
            <a:pPr eaLnBrk="1" hangingPunct="1"/>
            <a:r>
              <a:rPr lang="pt-BR" smtClean="0"/>
              <a:t>Os resultados são compatíveis com o conceito de que quanto menor a IG ao nascer e menores os RN, maior a incidência de OP.</a:t>
            </a:r>
          </a:p>
        </p:txBody>
      </p:sp>
      <p:graphicFrame>
        <p:nvGraphicFramePr>
          <p:cNvPr id="5" name="Diagrama 4"/>
          <p:cNvGraphicFramePr/>
          <p:nvPr/>
        </p:nvGraphicFramePr>
        <p:xfrm>
          <a:off x="1917948" y="476672"/>
          <a:ext cx="8136904" cy="1656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defTabSz="1218987" eaLnBrk="1" fontAlgn="auto" hangingPunct="1">
              <a:spcAft>
                <a:spcPts val="0"/>
              </a:spcAft>
              <a:defRPr/>
            </a:pPr>
            <a:r>
              <a:rPr lang="pt-BR" dirty="0" smtClean="0">
                <a:solidFill>
                  <a:schemeClr val="bg1"/>
                </a:solidFill>
              </a:rPr>
              <a:t>Cafeína e OP</a:t>
            </a:r>
            <a:r>
              <a:rPr lang="pt-BR" dirty="0" smtClean="0">
                <a:solidFill>
                  <a:schemeClr val="accent5"/>
                </a:solidFill>
              </a:rPr>
              <a:t>?</a:t>
            </a:r>
            <a:endParaRPr lang="pt-BR" dirty="0">
              <a:solidFill>
                <a:schemeClr val="accent5"/>
              </a:solidFill>
            </a:endParaRPr>
          </a:p>
        </p:txBody>
      </p:sp>
      <p:sp>
        <p:nvSpPr>
          <p:cNvPr id="3" name="Espaço Reservado para Conteúdo 2"/>
          <p:cNvSpPr>
            <a:spLocks noGrp="1"/>
          </p:cNvSpPr>
          <p:nvPr>
            <p:ph idx="1"/>
          </p:nvPr>
        </p:nvSpPr>
        <p:spPr>
          <a:xfrm>
            <a:off x="1117600" y="1701800"/>
            <a:ext cx="3897313" cy="4470400"/>
          </a:xfrm>
        </p:spPr>
        <p:txBody>
          <a:bodyPr>
            <a:normAutofit fontScale="92500"/>
          </a:bodyPr>
          <a:lstStyle/>
          <a:p>
            <a:pPr eaLnBrk="1" hangingPunct="1">
              <a:lnSpc>
                <a:spcPct val="85000"/>
              </a:lnSpc>
              <a:defRPr/>
            </a:pPr>
            <a:r>
              <a:rPr lang="pt-BR" sz="2000" smtClean="0"/>
              <a:t>Resultados do estudo revelam grande correlação entre tratamento com cafeína e a presença de OP.</a:t>
            </a:r>
          </a:p>
          <a:p>
            <a:pPr algn="ctr" eaLnBrk="1" hangingPunct="1">
              <a:lnSpc>
                <a:spcPct val="85000"/>
              </a:lnSpc>
              <a:defRPr/>
            </a:pPr>
            <a:r>
              <a:rPr lang="pt-BR" sz="2000" smtClean="0"/>
              <a:t>Apesar dos benefícios da cafeína no tratamento da Apneia da prematuridade,com resultados favoráveis  longo prazo</a:t>
            </a:r>
            <a:r>
              <a:rPr lang="pt-BR" sz="2000" baseline="30000" smtClean="0"/>
              <a:t>23</a:t>
            </a:r>
            <a:r>
              <a:rPr lang="pt-BR" sz="2000" smtClean="0"/>
              <a:t> o </a:t>
            </a:r>
            <a:r>
              <a:rPr lang="pt-BR" sz="2000" smtClean="0">
                <a:solidFill>
                  <a:srgbClr val="FF0000"/>
                </a:solidFill>
              </a:rPr>
              <a:t>estudo revela uma forte associação entre OP e dose cumulativa e duração do tratamento com cafeína</a:t>
            </a:r>
            <a:r>
              <a:rPr lang="pt-BR" sz="2000" smtClean="0"/>
              <a:t>, mesmo quando controlados os efeitos de outros fatores de risco.</a:t>
            </a:r>
          </a:p>
        </p:txBody>
      </p:sp>
      <p:sp>
        <p:nvSpPr>
          <p:cNvPr id="30724" name="Espaço Reservado para Conteúdo 2"/>
          <p:cNvSpPr txBox="1">
            <a:spLocks/>
          </p:cNvSpPr>
          <p:nvPr/>
        </p:nvSpPr>
        <p:spPr bwMode="auto">
          <a:xfrm>
            <a:off x="5794375" y="1731963"/>
            <a:ext cx="5197475" cy="4470400"/>
          </a:xfrm>
          <a:prstGeom prst="rect">
            <a:avLst/>
          </a:prstGeom>
          <a:noFill/>
          <a:ln w="9525">
            <a:noFill/>
            <a:miter lim="800000"/>
            <a:headEnd/>
            <a:tailEnd/>
          </a:ln>
        </p:spPr>
        <p:txBody>
          <a:bodyPr lIns="121899" tIns="60949" rIns="121899" bIns="60949"/>
          <a:lstStyle/>
          <a:p>
            <a:pPr marL="303213" indent="-303213">
              <a:lnSpc>
                <a:spcPct val="95000"/>
              </a:lnSpc>
              <a:spcBef>
                <a:spcPts val="1863"/>
              </a:spcBef>
              <a:buClr>
                <a:srgbClr val="385723"/>
              </a:buClr>
              <a:buSzPct val="100000"/>
              <a:buFont typeface="Arial" pitchFamily="34" charset="0"/>
              <a:buChar char="•"/>
            </a:pPr>
            <a:r>
              <a:rPr lang="pt-BR" sz="2200">
                <a:latin typeface="Tw Cen MT" charset="0"/>
              </a:rPr>
              <a:t>Resultados mostram que os efeitos da cafeína são </a:t>
            </a:r>
            <a:r>
              <a:rPr lang="pt-BR" sz="2200">
                <a:solidFill>
                  <a:schemeClr val="accent2"/>
                </a:solidFill>
                <a:latin typeface="Tw Cen MT" charset="0"/>
              </a:rPr>
              <a:t>mais evidentes em RN com IG mais baixa</a:t>
            </a:r>
            <a:r>
              <a:rPr lang="pt-BR" sz="2200">
                <a:latin typeface="Tw Cen MT" charset="0"/>
              </a:rPr>
              <a:t>.</a:t>
            </a:r>
          </a:p>
          <a:p>
            <a:pPr marL="730250" lvl="1" indent="-303213">
              <a:lnSpc>
                <a:spcPct val="95000"/>
              </a:lnSpc>
              <a:spcBef>
                <a:spcPts val="1063"/>
              </a:spcBef>
              <a:buClr>
                <a:srgbClr val="385723"/>
              </a:buClr>
              <a:buSzPct val="100000"/>
              <a:buFont typeface="Century Gothic" pitchFamily="34" charset="0"/>
              <a:buChar char="–"/>
            </a:pPr>
            <a:r>
              <a:rPr lang="pt-BR" sz="1800">
                <a:latin typeface="Tw Cen MT" charset="0"/>
              </a:rPr>
              <a:t>Meia-vida prolongada da cafeína no corpo </a:t>
            </a:r>
            <a:r>
              <a:rPr lang="pt-BR" sz="1800">
                <a:latin typeface="Tw Cen MT" charset="0"/>
                <a:sym typeface="Wingdings" pitchFamily="2" charset="2"/>
              </a:rPr>
              <a:t></a:t>
            </a:r>
            <a:r>
              <a:rPr lang="pt-BR" sz="1800">
                <a:latin typeface="Tw Cen MT" charset="0"/>
              </a:rPr>
              <a:t> Capacidade reduzida do rim de eliminar</a:t>
            </a:r>
          </a:p>
          <a:p>
            <a:pPr marL="730250" lvl="1" indent="-303213">
              <a:lnSpc>
                <a:spcPct val="95000"/>
              </a:lnSpc>
              <a:spcBef>
                <a:spcPts val="1063"/>
              </a:spcBef>
              <a:buClr>
                <a:srgbClr val="385723"/>
              </a:buClr>
              <a:buSzPct val="100000"/>
              <a:buFont typeface="Century Gothic" pitchFamily="34" charset="0"/>
              <a:buChar char="–"/>
            </a:pPr>
            <a:r>
              <a:rPr lang="pt-BR" sz="1800">
                <a:latin typeface="Tw Cen MT" charset="0"/>
              </a:rPr>
              <a:t>Pré-termos extremos tem enzimas hepáticas imaturas incapazes de catabolizar a cafeína </a:t>
            </a:r>
            <a:r>
              <a:rPr lang="pt-BR" sz="1800">
                <a:latin typeface="Tw Cen MT" charset="0"/>
                <a:sym typeface="Wingdings" pitchFamily="2" charset="2"/>
              </a:rPr>
              <a:t> Efeito prolongado, com calciúria e osteoclastogênese.</a:t>
            </a:r>
            <a:r>
              <a:rPr lang="pt-BR" sz="1800" baseline="30000">
                <a:latin typeface="Tw Cen MT" charset="0"/>
                <a:sym typeface="Wingdings" pitchFamily="2" charset="2"/>
              </a:rPr>
              <a:t>14,19</a:t>
            </a:r>
            <a:endParaRPr lang="pt-BR" sz="1800" baseline="30000">
              <a:latin typeface="Tw Cen MT" charset="0"/>
            </a:endParaRPr>
          </a:p>
          <a:p>
            <a:pPr marL="303213" indent="-303213">
              <a:lnSpc>
                <a:spcPct val="95000"/>
              </a:lnSpc>
              <a:spcBef>
                <a:spcPts val="1863"/>
              </a:spcBef>
              <a:buClr>
                <a:srgbClr val="385723"/>
              </a:buClr>
              <a:buSzPct val="100000"/>
              <a:buFont typeface="Arial" pitchFamily="34" charset="0"/>
              <a:buChar char="•"/>
            </a:pPr>
            <a:endParaRPr lang="pt-BR" sz="2200">
              <a:latin typeface="Tw Cen MT" charset="0"/>
            </a:endParaRPr>
          </a:p>
        </p:txBody>
      </p:sp>
    </p:spTree>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pPr eaLnBrk="1" hangingPunct="1"/>
            <a:r>
              <a:rPr lang="pt-BR" sz="4000" smtClean="0">
                <a:solidFill>
                  <a:schemeClr val="bg1"/>
                </a:solidFill>
              </a:rPr>
              <a:t>Contraste: </a:t>
            </a:r>
            <a:br>
              <a:rPr lang="pt-BR" sz="4000" smtClean="0">
                <a:solidFill>
                  <a:schemeClr val="bg1"/>
                </a:solidFill>
              </a:rPr>
            </a:br>
            <a:r>
              <a:rPr lang="pt-BR" sz="4000" smtClean="0">
                <a:solidFill>
                  <a:srgbClr val="4472C4"/>
                </a:solidFill>
              </a:rPr>
              <a:t>Estudo por Viswanathan et al(2014)</a:t>
            </a:r>
            <a:r>
              <a:rPr lang="pt-BR" sz="4000" baseline="30000" smtClean="0">
                <a:solidFill>
                  <a:srgbClr val="4472C4"/>
                </a:solidFill>
              </a:rPr>
              <a:t>24</a:t>
            </a:r>
          </a:p>
        </p:txBody>
      </p:sp>
      <p:sp>
        <p:nvSpPr>
          <p:cNvPr id="31747" name="Espaço Reservado para Conteúdo 2"/>
          <p:cNvSpPr>
            <a:spLocks noGrp="1"/>
          </p:cNvSpPr>
          <p:nvPr>
            <p:ph idx="1"/>
          </p:nvPr>
        </p:nvSpPr>
        <p:spPr/>
        <p:txBody>
          <a:bodyPr/>
          <a:lstStyle/>
          <a:p>
            <a:pPr eaLnBrk="1" hangingPunct="1"/>
            <a:r>
              <a:rPr lang="pt-BR" sz="2000" smtClean="0"/>
              <a:t>Retrospectivo, calculou apenas a duração do uso de cafeína (não a dose).</a:t>
            </a:r>
          </a:p>
          <a:p>
            <a:pPr eaLnBrk="1" hangingPunct="1"/>
            <a:r>
              <a:rPr lang="pt-BR" sz="2000" smtClean="0"/>
              <a:t>Mostrou que não há diferença na duração do uso de cafeína entre casos de OP e o grupo controle.</a:t>
            </a:r>
          </a:p>
          <a:p>
            <a:pPr eaLnBrk="1" hangingPunct="1"/>
            <a:r>
              <a:rPr lang="pt-BR" sz="2000" smtClean="0"/>
              <a:t>RN com fraturas espontâneas de costela foram incluídos no grupo controle se não houvesse evidência radiológica de OP.</a:t>
            </a:r>
          </a:p>
          <a:p>
            <a:pPr lvl="1" eaLnBrk="1" hangingPunct="1"/>
            <a:r>
              <a:rPr lang="pt-BR" sz="1800" smtClean="0">
                <a:solidFill>
                  <a:srgbClr val="C55A11"/>
                </a:solidFill>
              </a:rPr>
              <a:t>Neste estudo, fratura osteopênicas foram englobadas nos dados da coorte e identificadas como tendo osteopenia severa</a:t>
            </a:r>
          </a:p>
          <a:p>
            <a:pPr eaLnBrk="1" hangingPunct="1"/>
            <a:r>
              <a:rPr lang="pt-BR" sz="2000" smtClean="0"/>
              <a:t>A duração média do tratamento com cafeína nos dois grupos analisados por Viswanathan et. al foi de 40 dias.</a:t>
            </a:r>
          </a:p>
          <a:p>
            <a:pPr lvl="1" eaLnBrk="1" hangingPunct="1"/>
            <a:r>
              <a:rPr lang="pt-BR" sz="1800" smtClean="0">
                <a:solidFill>
                  <a:srgbClr val="FF0000"/>
                </a:solidFill>
              </a:rPr>
              <a:t>Neste, a duração foi de 60 dias</a:t>
            </a:r>
            <a:r>
              <a:rPr lang="pt-BR" sz="1800" smtClean="0">
                <a:solidFill>
                  <a:srgbClr val="C55A11"/>
                </a:solidFill>
              </a:rPr>
              <a:t>.</a:t>
            </a:r>
          </a:p>
          <a:p>
            <a:pPr eaLnBrk="1" hangingPunct="1"/>
            <a:endParaRPr lang="pt-BR" sz="2000" smtClean="0"/>
          </a:p>
        </p:txBody>
      </p:sp>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defTabSz="1218987" eaLnBrk="1" fontAlgn="auto" hangingPunct="1">
              <a:spcAft>
                <a:spcPts val="0"/>
              </a:spcAft>
              <a:defRPr/>
            </a:pPr>
            <a:r>
              <a:rPr lang="pt-BR" dirty="0" smtClean="0">
                <a:solidFill>
                  <a:schemeClr val="bg1"/>
                </a:solidFill>
              </a:rPr>
              <a:t>Ingestão Materna de Cafeína</a:t>
            </a:r>
            <a:r>
              <a:rPr lang="pt-BR" dirty="0" smtClean="0">
                <a:solidFill>
                  <a:schemeClr val="accent5"/>
                </a:solidFill>
              </a:rPr>
              <a:t>?</a:t>
            </a:r>
            <a:endParaRPr lang="pt-BR" dirty="0">
              <a:solidFill>
                <a:schemeClr val="accent5"/>
              </a:solidFill>
            </a:endParaRPr>
          </a:p>
        </p:txBody>
      </p:sp>
      <p:sp>
        <p:nvSpPr>
          <p:cNvPr id="32771" name="Espaço Reservado para Conteúdo 2"/>
          <p:cNvSpPr>
            <a:spLocks noGrp="1"/>
          </p:cNvSpPr>
          <p:nvPr>
            <p:ph idx="1"/>
          </p:nvPr>
        </p:nvSpPr>
        <p:spPr/>
        <p:txBody>
          <a:bodyPr/>
          <a:lstStyle/>
          <a:p>
            <a:pPr eaLnBrk="1" hangingPunct="1"/>
            <a:r>
              <a:rPr lang="pt-BR" smtClean="0"/>
              <a:t>O estudo não realizou documentação  de ingestão materna de cafeína e tempo de lactação.</a:t>
            </a:r>
          </a:p>
          <a:p>
            <a:pPr eaLnBrk="1" hangingPunct="1"/>
            <a:r>
              <a:rPr lang="pt-BR" smtClean="0"/>
              <a:t>Em estudos animais, porém, a ingestão materna de cafeína afeta </a:t>
            </a:r>
            <a:r>
              <a:rPr lang="pt-BR" smtClean="0">
                <a:solidFill>
                  <a:srgbClr val="4472C4"/>
                </a:solidFill>
              </a:rPr>
              <a:t>negativamente</a:t>
            </a:r>
            <a:r>
              <a:rPr lang="pt-BR" smtClean="0"/>
              <a:t> formação e desenvolvimento ósseo.</a:t>
            </a:r>
            <a:r>
              <a:rPr lang="pt-BR" baseline="30000" smtClean="0"/>
              <a:t>25</a:t>
            </a:r>
          </a:p>
          <a:p>
            <a:pPr eaLnBrk="1" hangingPunct="1"/>
            <a:endParaRPr lang="pt-BR" smtClean="0"/>
          </a:p>
          <a:p>
            <a:pPr eaLnBrk="1" hangingPunct="1"/>
            <a:endParaRPr lang="pt-BR" smtClean="0"/>
          </a:p>
          <a:p>
            <a:pPr eaLnBrk="1" hangingPunct="1"/>
            <a:r>
              <a:rPr lang="pt-BR" smtClean="0"/>
              <a:t>No entanto a alta dose de cafeína para a apnéia da prematuridade tem um efeito primordial na OP</a:t>
            </a:r>
          </a:p>
        </p:txBody>
      </p:sp>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pPr eaLnBrk="1" hangingPunct="1"/>
            <a:r>
              <a:rPr lang="pt-BR" smtClean="0">
                <a:solidFill>
                  <a:schemeClr val="bg1"/>
                </a:solidFill>
              </a:rPr>
              <a:t>Gênero e OP?</a:t>
            </a:r>
          </a:p>
        </p:txBody>
      </p:sp>
      <p:sp>
        <p:nvSpPr>
          <p:cNvPr id="33795" name="Espaço Reservado para Conteúdo 2"/>
          <p:cNvSpPr>
            <a:spLocks noGrp="1"/>
          </p:cNvSpPr>
          <p:nvPr>
            <p:ph idx="1"/>
          </p:nvPr>
        </p:nvSpPr>
        <p:spPr/>
        <p:txBody>
          <a:bodyPr/>
          <a:lstStyle/>
          <a:p>
            <a:pPr eaLnBrk="1" hangingPunct="1"/>
            <a:r>
              <a:rPr lang="pt-BR" smtClean="0"/>
              <a:t>Neste estudo, não houve diferença entre RN masculinos e femininos, em acordo com outro estudo comparável.</a:t>
            </a:r>
            <a:r>
              <a:rPr lang="pt-BR" baseline="30000" smtClean="0"/>
              <a:t>26</a:t>
            </a:r>
          </a:p>
          <a:p>
            <a:pPr eaLnBrk="1" hangingPunct="1"/>
            <a:endParaRPr lang="pt-BR" smtClean="0"/>
          </a:p>
          <a:p>
            <a:pPr eaLnBrk="1" hangingPunct="1"/>
            <a:r>
              <a:rPr lang="pt-BR" smtClean="0"/>
              <a:t>Diferença em relação a outros estudos:</a:t>
            </a:r>
            <a:r>
              <a:rPr lang="pt-BR" baseline="30000" smtClean="0"/>
              <a:t>27,28</a:t>
            </a:r>
          </a:p>
          <a:p>
            <a:pPr lvl="1" eaLnBrk="1" hangingPunct="1">
              <a:buFont typeface="Wingdings" pitchFamily="2" charset="2"/>
              <a:buChar char="à"/>
            </a:pPr>
            <a:r>
              <a:rPr lang="pt-BR" smtClean="0">
                <a:sym typeface="Wingdings" pitchFamily="2" charset="2"/>
              </a:rPr>
              <a:t>Crianças masculinas possuem maior densidade óssea que crianças femininas, quando comparados pré-termos femininos e masculinos com RN a termo.</a:t>
            </a:r>
          </a:p>
          <a:p>
            <a:pPr lvl="1" eaLnBrk="1" hangingPunct="1"/>
            <a:r>
              <a:rPr lang="pt-BR" smtClean="0"/>
              <a:t>Tal observação pode seguir uma tendência reconhecível para o hormônio da  testosterona no útero</a:t>
            </a:r>
          </a:p>
          <a:p>
            <a:pPr eaLnBrk="1" hangingPunct="1"/>
            <a:endParaRPr lang="pt-BR" smtClean="0"/>
          </a:p>
          <a:p>
            <a:pPr eaLnBrk="1" hangingPunct="1"/>
            <a:endParaRPr lang="pt-BR" smtClean="0"/>
          </a:p>
        </p:txBody>
      </p:sp>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defTabSz="1218987" eaLnBrk="1" fontAlgn="auto" hangingPunct="1">
              <a:spcAft>
                <a:spcPts val="0"/>
              </a:spcAft>
              <a:defRPr/>
            </a:pPr>
            <a:r>
              <a:rPr lang="pt-BR" sz="4000" dirty="0" smtClean="0">
                <a:solidFill>
                  <a:schemeClr val="bg1"/>
                </a:solidFill>
              </a:rPr>
              <a:t>Nutrição parenteral total (TPN)e OP</a:t>
            </a:r>
            <a:r>
              <a:rPr lang="pt-BR" sz="4000" dirty="0" smtClean="0">
                <a:solidFill>
                  <a:schemeClr val="accent5"/>
                </a:solidFill>
              </a:rPr>
              <a:t>?</a:t>
            </a:r>
            <a:endParaRPr lang="pt-BR" sz="4000" dirty="0">
              <a:solidFill>
                <a:schemeClr val="accent5"/>
              </a:solidFill>
            </a:endParaRPr>
          </a:p>
        </p:txBody>
      </p:sp>
      <p:sp>
        <p:nvSpPr>
          <p:cNvPr id="34819" name="Espaço Reservado para Conteúdo 2"/>
          <p:cNvSpPr>
            <a:spLocks noGrp="1"/>
          </p:cNvSpPr>
          <p:nvPr>
            <p:ph idx="1"/>
          </p:nvPr>
        </p:nvSpPr>
        <p:spPr/>
        <p:txBody>
          <a:bodyPr/>
          <a:lstStyle/>
          <a:p>
            <a:pPr eaLnBrk="1" hangingPunct="1"/>
            <a:r>
              <a:rPr lang="pt-BR" smtClean="0"/>
              <a:t>Durante o estudo, a TPN foi utilizada até que o RN conseguisse tolerar alimentação enteral por completo.</a:t>
            </a:r>
          </a:p>
          <a:p>
            <a:pPr eaLnBrk="1" hangingPunct="1"/>
            <a:endParaRPr lang="pt-BR" smtClean="0"/>
          </a:p>
          <a:p>
            <a:pPr eaLnBrk="1" hangingPunct="1"/>
            <a:r>
              <a:rPr lang="pt-BR" smtClean="0"/>
              <a:t>Este estudo mostrou efeito significante da duração da TPN no desenvolvimento da OP, </a:t>
            </a:r>
            <a:r>
              <a:rPr lang="pt-BR" smtClean="0">
                <a:solidFill>
                  <a:srgbClr val="0000FF"/>
                </a:solidFill>
              </a:rPr>
              <a:t>mas esse efeito desapareceu quando controlados para outros fatores de risco.</a:t>
            </a:r>
          </a:p>
          <a:p>
            <a:pPr eaLnBrk="1" hangingPunct="1"/>
            <a:r>
              <a:rPr lang="pt-BR" smtClean="0"/>
              <a:t>Isso pode ser explicado considerando que outros fatores contribuem mais para OP, e que a TPN contém a máxima quantidade de cálcio e fosfato de acordo com a solubilidade máxima permitida.</a:t>
            </a:r>
            <a:r>
              <a:rPr lang="pt-BR" baseline="30000" smtClean="0"/>
              <a:t>29</a:t>
            </a:r>
          </a:p>
        </p:txBody>
      </p:sp>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defTabSz="1218987" eaLnBrk="1" fontAlgn="auto" hangingPunct="1">
              <a:spcAft>
                <a:spcPts val="0"/>
              </a:spcAft>
              <a:defRPr/>
            </a:pPr>
            <a:r>
              <a:rPr lang="pt-BR" dirty="0" smtClean="0">
                <a:solidFill>
                  <a:schemeClr val="bg1"/>
                </a:solidFill>
              </a:rPr>
              <a:t>Fosfato sérico e OP</a:t>
            </a:r>
            <a:r>
              <a:rPr lang="pt-BR" dirty="0" smtClean="0">
                <a:solidFill>
                  <a:schemeClr val="accent5"/>
                </a:solidFill>
              </a:rPr>
              <a:t>?</a:t>
            </a:r>
            <a:endParaRPr lang="pt-BR" dirty="0">
              <a:solidFill>
                <a:schemeClr val="accent5"/>
              </a:solidFill>
            </a:endParaRPr>
          </a:p>
        </p:txBody>
      </p:sp>
      <p:sp>
        <p:nvSpPr>
          <p:cNvPr id="35843" name="Espaço Reservado para Conteúdo 2"/>
          <p:cNvSpPr>
            <a:spLocks noGrp="1"/>
          </p:cNvSpPr>
          <p:nvPr>
            <p:ph idx="1"/>
          </p:nvPr>
        </p:nvSpPr>
        <p:spPr/>
        <p:txBody>
          <a:bodyPr/>
          <a:lstStyle/>
          <a:p>
            <a:pPr eaLnBrk="1" hangingPunct="1"/>
            <a:r>
              <a:rPr lang="pt-BR" smtClean="0"/>
              <a:t>Este estudo não mostrou correlação estatisticamente significante do fosfato sérico bissemanal  com a OP, embora Backström et al sugeriram que níveis de fósforo sérico menor do que 1,8 mmol/L (5,5 mg/dL) possa ter uma sensibilidade diagnóstica de 100% e especificidade de 7º% para OP.</a:t>
            </a:r>
            <a:r>
              <a:rPr lang="pt-BR" baseline="30000" smtClean="0"/>
              <a:t>30</a:t>
            </a:r>
          </a:p>
          <a:p>
            <a:pPr eaLnBrk="1" hangingPunct="1"/>
            <a:r>
              <a:rPr lang="pt-BR" smtClean="0"/>
              <a:t>Também de acordo, o estudo de Aly et. al concluiu que não há correlação do fosfato sérico ao nascer com OP em RN pré-termo.</a:t>
            </a:r>
            <a:r>
              <a:rPr lang="pt-BR" baseline="30000" smtClean="0"/>
              <a:t>27</a:t>
            </a:r>
          </a:p>
          <a:p>
            <a:pPr eaLnBrk="1" hangingPunct="1"/>
            <a:r>
              <a:rPr lang="pt-BR" smtClean="0"/>
              <a:t>Outros estudos apontam correlação do fosfato sérico e fosfatase alcalina sérica com OP tardiamente na infância, porém isto pode ser explicado por outros fatores de confusão e medicações recebidas nas UTI Neonatal  que possam afetar o osso do prematuro.</a:t>
            </a:r>
            <a:r>
              <a:rPr lang="pt-BR" baseline="30000" smtClean="0"/>
              <a:t>31,32</a:t>
            </a:r>
          </a:p>
        </p:txBody>
      </p:sp>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defTabSz="1218987" eaLnBrk="1" fontAlgn="auto" hangingPunct="1">
              <a:spcAft>
                <a:spcPts val="0"/>
              </a:spcAft>
              <a:defRPr/>
            </a:pPr>
            <a:r>
              <a:rPr lang="pt-BR" dirty="0" smtClean="0">
                <a:solidFill>
                  <a:schemeClr val="bg1"/>
                </a:solidFill>
              </a:rPr>
              <a:t>Paridade e OP</a:t>
            </a:r>
            <a:r>
              <a:rPr lang="pt-BR" dirty="0" smtClean="0">
                <a:solidFill>
                  <a:schemeClr val="accent5"/>
                </a:solidFill>
              </a:rPr>
              <a:t>?</a:t>
            </a:r>
            <a:endParaRPr lang="pt-BR" dirty="0">
              <a:solidFill>
                <a:schemeClr val="accent5"/>
              </a:solidFill>
            </a:endParaRPr>
          </a:p>
        </p:txBody>
      </p:sp>
      <p:sp>
        <p:nvSpPr>
          <p:cNvPr id="36867" name="Espaço Reservado para Conteúdo 2"/>
          <p:cNvSpPr>
            <a:spLocks noGrp="1"/>
          </p:cNvSpPr>
          <p:nvPr>
            <p:ph idx="1"/>
          </p:nvPr>
        </p:nvSpPr>
        <p:spPr/>
        <p:txBody>
          <a:bodyPr/>
          <a:lstStyle/>
          <a:p>
            <a:pPr eaLnBrk="1" hangingPunct="1"/>
            <a:r>
              <a:rPr lang="pt-BR" smtClean="0"/>
              <a:t>Apesar do fato de o número de gestações anteriores da mãe afetar negativamente sua densidade mineral óssea ,o mesmo não pôde ser constatado na formação dos ossos da criança.</a:t>
            </a:r>
          </a:p>
          <a:p>
            <a:pPr eaLnBrk="1" hangingPunct="1"/>
            <a:r>
              <a:rPr lang="pt-BR" smtClean="0"/>
              <a:t>Isso suporta o fato de que o feto adquire minerais e vitaminas da mãe com transporte ativo contra o gradiente de concentração, ignorando a situação geral da mãe.</a:t>
            </a:r>
            <a:r>
              <a:rPr lang="pt-BR" baseline="30000" smtClean="0"/>
              <a:t>33</a:t>
            </a:r>
          </a:p>
          <a:p>
            <a:pPr eaLnBrk="1" hangingPunct="1"/>
            <a:r>
              <a:rPr lang="pt-BR" smtClean="0"/>
              <a:t>Este estudo não mostrou efeito significante da paridade materna em OP, porém a amostra do estudo foi limitada.</a:t>
            </a:r>
          </a:p>
        </p:txBody>
      </p:sp>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defTabSz="1218987" eaLnBrk="1" fontAlgn="auto" hangingPunct="1">
              <a:spcAft>
                <a:spcPts val="0"/>
              </a:spcAft>
              <a:defRPr/>
            </a:pPr>
            <a:r>
              <a:rPr lang="pt-BR" dirty="0" smtClean="0">
                <a:solidFill>
                  <a:schemeClr val="bg1"/>
                </a:solidFill>
              </a:rPr>
              <a:t>Esteroides, diuréticos e OP</a:t>
            </a:r>
            <a:r>
              <a:rPr lang="pt-BR" dirty="0" smtClean="0">
                <a:solidFill>
                  <a:schemeClr val="accent5"/>
                </a:solidFill>
              </a:rPr>
              <a:t>?</a:t>
            </a:r>
            <a:endParaRPr lang="pt-BR" dirty="0">
              <a:solidFill>
                <a:schemeClr val="accent5"/>
              </a:solidFill>
            </a:endParaRPr>
          </a:p>
        </p:txBody>
      </p:sp>
      <p:sp>
        <p:nvSpPr>
          <p:cNvPr id="37891" name="Espaço Reservado para Conteúdo 2"/>
          <p:cNvSpPr>
            <a:spLocks noGrp="1"/>
          </p:cNvSpPr>
          <p:nvPr>
            <p:ph idx="1"/>
          </p:nvPr>
        </p:nvSpPr>
        <p:spPr>
          <a:xfrm>
            <a:off x="1125538" y="1766888"/>
            <a:ext cx="10156825" cy="4470400"/>
          </a:xfrm>
        </p:spPr>
        <p:txBody>
          <a:bodyPr/>
          <a:lstStyle/>
          <a:p>
            <a:pPr eaLnBrk="1" hangingPunct="1"/>
            <a:r>
              <a:rPr lang="pt-BR" smtClean="0"/>
              <a:t>Este estudo mostrou correlação estatisticamente significante entre OP e doses cumulativas de esteroides.</a:t>
            </a:r>
          </a:p>
          <a:p>
            <a:pPr eaLnBrk="1" hangingPunct="1"/>
            <a:r>
              <a:rPr lang="pt-BR" smtClean="0"/>
              <a:t>Diuréticos mostraram tendência positiva em relação a OP, porém esta correlação não alcançou significância estatística.</a:t>
            </a:r>
          </a:p>
          <a:p>
            <a:pPr lvl="1" eaLnBrk="1" hangingPunct="1"/>
            <a:r>
              <a:rPr lang="pt-BR" smtClean="0"/>
              <a:t>Baixa duração do uso de diuréticos e amostra relativamente pequena.</a:t>
            </a:r>
          </a:p>
          <a:p>
            <a:pPr lvl="1" eaLnBrk="1" hangingPunct="1"/>
            <a:r>
              <a:rPr lang="pt-BR" smtClean="0"/>
              <a:t>O uso de alta dose de cafeína que tem um efeito diurético pode explicar a menor necessidade para o uso de diurético</a:t>
            </a:r>
          </a:p>
        </p:txBody>
      </p:sp>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a:xfrm>
            <a:off x="1125538" y="-458788"/>
            <a:ext cx="10156825" cy="1397001"/>
          </a:xfrm>
        </p:spPr>
        <p:txBody>
          <a:bodyPr/>
          <a:lstStyle/>
          <a:p>
            <a:pPr eaLnBrk="1" hangingPunct="1"/>
            <a:r>
              <a:rPr lang="pt-BR" smtClean="0">
                <a:solidFill>
                  <a:schemeClr val="bg1"/>
                </a:solidFill>
              </a:rPr>
              <a:t>Resumo</a:t>
            </a:r>
          </a:p>
        </p:txBody>
      </p:sp>
      <p:graphicFrame>
        <p:nvGraphicFramePr>
          <p:cNvPr id="5" name="Espaço Reservado para Conteúdo 4"/>
          <p:cNvGraphicFramePr>
            <a:graphicFrameLocks noGrp="1"/>
          </p:cNvGraphicFramePr>
          <p:nvPr>
            <p:ph idx="1"/>
          </p:nvPr>
        </p:nvGraphicFramePr>
        <p:xfrm>
          <a:off x="1076311" y="1073150"/>
          <a:ext cx="10155267" cy="5638801"/>
        </p:xfrm>
        <a:graphic>
          <a:graphicData uri="http://schemas.openxmlformats.org/drawingml/2006/table">
            <a:tbl>
              <a:tblPr firstRow="1" bandRow="1">
                <a:tableStyleId>{3C2FFA5D-87B4-456A-9821-1D502468CF0F}</a:tableStyleId>
              </a:tblPr>
              <a:tblGrid>
                <a:gridCol w="3385609"/>
                <a:gridCol w="3385609"/>
                <a:gridCol w="3385609"/>
              </a:tblGrid>
              <a:tr h="370840">
                <a:tc>
                  <a:txBody>
                    <a:bodyPr/>
                    <a:lstStyle/>
                    <a:p>
                      <a:pPr algn="ctr"/>
                      <a:r>
                        <a:rPr lang="pt-BR" dirty="0" smtClean="0"/>
                        <a:t>Correlação estatisticamente significante</a:t>
                      </a:r>
                      <a:endParaRPr lang="pt-BR" dirty="0"/>
                    </a:p>
                  </a:txBody>
                  <a:tcPr/>
                </a:tc>
                <a:tc>
                  <a:txBody>
                    <a:bodyPr/>
                    <a:lstStyle/>
                    <a:p>
                      <a:pPr algn="ctr"/>
                      <a:r>
                        <a:rPr lang="pt-BR" dirty="0" smtClean="0"/>
                        <a:t>Não mostrou correlação</a:t>
                      </a:r>
                      <a:r>
                        <a:rPr lang="pt-BR" baseline="0" dirty="0" smtClean="0"/>
                        <a:t> estatisticamente significante</a:t>
                      </a:r>
                      <a:endParaRPr lang="pt-BR" dirty="0"/>
                    </a:p>
                  </a:txBody>
                  <a:tcPr>
                    <a:solidFill>
                      <a:schemeClr val="accent5">
                        <a:lumMod val="75000"/>
                      </a:schemeClr>
                    </a:solidFill>
                  </a:tcPr>
                </a:tc>
                <a:tc>
                  <a:txBody>
                    <a:bodyPr/>
                    <a:lstStyle/>
                    <a:p>
                      <a:pPr algn="ctr"/>
                      <a:endParaRPr lang="pt-BR" dirty="0" smtClean="0"/>
                    </a:p>
                    <a:p>
                      <a:pPr algn="ctr"/>
                      <a:r>
                        <a:rPr lang="pt-BR" dirty="0" smtClean="0"/>
                        <a:t>Inconclusivo</a:t>
                      </a:r>
                      <a:endParaRPr lang="pt-BR" dirty="0"/>
                    </a:p>
                  </a:txBody>
                  <a:tcPr>
                    <a:solidFill>
                      <a:schemeClr val="tx2"/>
                    </a:solidFill>
                  </a:tcPr>
                </a:tc>
              </a:tr>
              <a:tr h="370840">
                <a:tc>
                  <a:txBody>
                    <a:bodyPr/>
                    <a:lstStyle/>
                    <a:p>
                      <a:pPr algn="ctr"/>
                      <a:r>
                        <a:rPr lang="pt-BR" sz="2200" dirty="0" smtClean="0"/>
                        <a:t>Cafeína</a:t>
                      </a:r>
                      <a:endParaRPr lang="pt-BR" sz="2200" dirty="0"/>
                    </a:p>
                  </a:txBody>
                  <a:tcPr/>
                </a:tc>
                <a:tc>
                  <a:txBody>
                    <a:bodyPr/>
                    <a:lstStyle/>
                    <a:p>
                      <a:pPr algn="ctr"/>
                      <a:endParaRPr lang="pt-BR" sz="2200" dirty="0"/>
                    </a:p>
                  </a:txBody>
                  <a:tcPr>
                    <a:solidFill>
                      <a:schemeClr val="accent5">
                        <a:lumMod val="75000"/>
                      </a:schemeClr>
                    </a:solidFill>
                  </a:tcPr>
                </a:tc>
                <a:tc>
                  <a:txBody>
                    <a:bodyPr/>
                    <a:lstStyle/>
                    <a:p>
                      <a:pPr algn="ctr"/>
                      <a:endParaRPr lang="pt-BR" sz="2200" dirty="0"/>
                    </a:p>
                  </a:txBody>
                  <a:tcPr>
                    <a:solidFill>
                      <a:schemeClr val="tx2"/>
                    </a:solidFill>
                  </a:tcPr>
                </a:tc>
              </a:tr>
              <a:tr h="370840">
                <a:tc>
                  <a:txBody>
                    <a:bodyPr/>
                    <a:lstStyle/>
                    <a:p>
                      <a:pPr algn="ctr"/>
                      <a:endParaRPr lang="pt-BR" sz="2200" dirty="0"/>
                    </a:p>
                  </a:txBody>
                  <a:tcPr/>
                </a:tc>
                <a:tc>
                  <a:txBody>
                    <a:bodyPr/>
                    <a:lstStyle/>
                    <a:p>
                      <a:pPr algn="ctr"/>
                      <a:endParaRPr lang="pt-BR" sz="2200" dirty="0"/>
                    </a:p>
                  </a:txBody>
                  <a:tcPr>
                    <a:solidFill>
                      <a:schemeClr val="accent5">
                        <a:lumMod val="75000"/>
                      </a:schemeClr>
                    </a:solidFill>
                  </a:tcPr>
                </a:tc>
                <a:tc>
                  <a:txBody>
                    <a:bodyPr/>
                    <a:lstStyle/>
                    <a:p>
                      <a:pPr algn="ctr"/>
                      <a:r>
                        <a:rPr lang="pt-BR" sz="2200" dirty="0" smtClean="0"/>
                        <a:t>Ingesta</a:t>
                      </a:r>
                      <a:r>
                        <a:rPr lang="pt-BR" sz="2200" baseline="0" dirty="0" smtClean="0"/>
                        <a:t> Materna de cafeína</a:t>
                      </a:r>
                      <a:endParaRPr lang="pt-BR" sz="2200" dirty="0"/>
                    </a:p>
                  </a:txBody>
                  <a:tcPr>
                    <a:solidFill>
                      <a:schemeClr val="tx2"/>
                    </a:solidFill>
                  </a:tcPr>
                </a:tc>
              </a:tr>
              <a:tr h="370840">
                <a:tc>
                  <a:txBody>
                    <a:bodyPr/>
                    <a:lstStyle/>
                    <a:p>
                      <a:pPr algn="ctr"/>
                      <a:endParaRPr lang="pt-BR" sz="2200" dirty="0"/>
                    </a:p>
                  </a:txBody>
                  <a:tcPr/>
                </a:tc>
                <a:tc>
                  <a:txBody>
                    <a:bodyPr/>
                    <a:lstStyle/>
                    <a:p>
                      <a:pPr algn="ctr"/>
                      <a:r>
                        <a:rPr lang="pt-BR" sz="2200" dirty="0" smtClean="0"/>
                        <a:t>Gênero</a:t>
                      </a:r>
                      <a:endParaRPr lang="pt-BR" sz="2200" dirty="0"/>
                    </a:p>
                  </a:txBody>
                  <a:tcPr>
                    <a:solidFill>
                      <a:schemeClr val="accent5">
                        <a:lumMod val="75000"/>
                      </a:schemeClr>
                    </a:solidFill>
                  </a:tcPr>
                </a:tc>
                <a:tc>
                  <a:txBody>
                    <a:bodyPr/>
                    <a:lstStyle/>
                    <a:p>
                      <a:pPr algn="ctr"/>
                      <a:endParaRPr lang="pt-BR" sz="2200" dirty="0"/>
                    </a:p>
                  </a:txBody>
                  <a:tcPr>
                    <a:solidFill>
                      <a:schemeClr val="tx2"/>
                    </a:solidFill>
                  </a:tcPr>
                </a:tc>
              </a:tr>
              <a:tr h="370840">
                <a:tc>
                  <a:txBody>
                    <a:bodyPr/>
                    <a:lstStyle/>
                    <a:p>
                      <a:pPr algn="ctr"/>
                      <a:endParaRPr lang="pt-BR" sz="2200" dirty="0"/>
                    </a:p>
                  </a:txBody>
                  <a:tcPr/>
                </a:tc>
                <a:tc>
                  <a:txBody>
                    <a:bodyPr/>
                    <a:lstStyle/>
                    <a:p>
                      <a:pPr algn="ctr"/>
                      <a:endParaRPr lang="pt-BR" sz="2200" dirty="0"/>
                    </a:p>
                  </a:txBody>
                  <a:tcPr>
                    <a:solidFill>
                      <a:schemeClr val="accent5">
                        <a:lumMod val="75000"/>
                      </a:schemeClr>
                    </a:solidFill>
                  </a:tcPr>
                </a:tc>
                <a:tc>
                  <a:txBody>
                    <a:bodyPr/>
                    <a:lstStyle/>
                    <a:p>
                      <a:pPr algn="ctr"/>
                      <a:r>
                        <a:rPr lang="pt-BR" sz="2200" dirty="0" smtClean="0"/>
                        <a:t>Nutrição Parenteral Total</a:t>
                      </a:r>
                      <a:endParaRPr lang="pt-BR" sz="2200" dirty="0"/>
                    </a:p>
                  </a:txBody>
                  <a:tcPr>
                    <a:solidFill>
                      <a:schemeClr val="tx2"/>
                    </a:solidFill>
                  </a:tcPr>
                </a:tc>
              </a:tr>
              <a:tr h="370840">
                <a:tc>
                  <a:txBody>
                    <a:bodyPr/>
                    <a:lstStyle/>
                    <a:p>
                      <a:pPr algn="ctr"/>
                      <a:endParaRPr lang="pt-BR" sz="2200" dirty="0"/>
                    </a:p>
                  </a:txBody>
                  <a:tcPr/>
                </a:tc>
                <a:tc>
                  <a:txBody>
                    <a:bodyPr/>
                    <a:lstStyle/>
                    <a:p>
                      <a:pPr algn="ctr"/>
                      <a:r>
                        <a:rPr lang="pt-BR" sz="2200" dirty="0" smtClean="0"/>
                        <a:t>Fosfato sérico</a:t>
                      </a:r>
                      <a:endParaRPr lang="pt-BR" sz="2200" dirty="0"/>
                    </a:p>
                  </a:txBody>
                  <a:tcPr>
                    <a:solidFill>
                      <a:schemeClr val="accent5">
                        <a:lumMod val="75000"/>
                      </a:schemeClr>
                    </a:solidFill>
                  </a:tcPr>
                </a:tc>
                <a:tc>
                  <a:txBody>
                    <a:bodyPr/>
                    <a:lstStyle/>
                    <a:p>
                      <a:pPr algn="ctr"/>
                      <a:endParaRPr lang="pt-BR" sz="2200" dirty="0"/>
                    </a:p>
                  </a:txBody>
                  <a:tcPr>
                    <a:solidFill>
                      <a:schemeClr val="tx2"/>
                    </a:solidFill>
                  </a:tcPr>
                </a:tc>
              </a:tr>
              <a:tr h="370840">
                <a:tc>
                  <a:txBody>
                    <a:bodyPr/>
                    <a:lstStyle/>
                    <a:p>
                      <a:pPr algn="ctr"/>
                      <a:endParaRPr lang="pt-BR" sz="2200" dirty="0"/>
                    </a:p>
                  </a:txBody>
                  <a:tcPr/>
                </a:tc>
                <a:tc>
                  <a:txBody>
                    <a:bodyPr/>
                    <a:lstStyle/>
                    <a:p>
                      <a:pPr algn="ctr"/>
                      <a:r>
                        <a:rPr lang="pt-BR" sz="2200" dirty="0" smtClean="0"/>
                        <a:t>Paridade materna</a:t>
                      </a:r>
                      <a:endParaRPr lang="pt-BR" sz="2200" dirty="0"/>
                    </a:p>
                  </a:txBody>
                  <a:tcPr>
                    <a:solidFill>
                      <a:schemeClr val="accent5">
                        <a:lumMod val="75000"/>
                      </a:schemeClr>
                    </a:solidFill>
                  </a:tcPr>
                </a:tc>
                <a:tc>
                  <a:txBody>
                    <a:bodyPr/>
                    <a:lstStyle/>
                    <a:p>
                      <a:pPr algn="ctr"/>
                      <a:endParaRPr lang="pt-BR" sz="2200" dirty="0"/>
                    </a:p>
                  </a:txBody>
                  <a:tcPr>
                    <a:solidFill>
                      <a:schemeClr val="tx2"/>
                    </a:solidFill>
                  </a:tcPr>
                </a:tc>
              </a:tr>
              <a:tr h="370840">
                <a:tc>
                  <a:txBody>
                    <a:bodyPr/>
                    <a:lstStyle/>
                    <a:p>
                      <a:pPr algn="ctr"/>
                      <a:r>
                        <a:rPr lang="pt-BR" sz="2200" dirty="0" smtClean="0"/>
                        <a:t>Esteroides</a:t>
                      </a:r>
                      <a:endParaRPr lang="pt-BR" sz="2200" dirty="0"/>
                    </a:p>
                  </a:txBody>
                  <a:tcPr/>
                </a:tc>
                <a:tc>
                  <a:txBody>
                    <a:bodyPr/>
                    <a:lstStyle/>
                    <a:p>
                      <a:pPr algn="ctr"/>
                      <a:endParaRPr lang="pt-BR" sz="2200" dirty="0"/>
                    </a:p>
                  </a:txBody>
                  <a:tcPr>
                    <a:solidFill>
                      <a:schemeClr val="accent5">
                        <a:lumMod val="75000"/>
                      </a:schemeClr>
                    </a:solidFill>
                  </a:tcPr>
                </a:tc>
                <a:tc>
                  <a:txBody>
                    <a:bodyPr/>
                    <a:lstStyle/>
                    <a:p>
                      <a:pPr algn="ctr"/>
                      <a:endParaRPr lang="pt-BR" sz="2200" dirty="0"/>
                    </a:p>
                  </a:txBody>
                  <a:tcPr>
                    <a:solidFill>
                      <a:schemeClr val="tx2"/>
                    </a:solidFill>
                  </a:tcPr>
                </a:tc>
              </a:tr>
              <a:tr h="370840">
                <a:tc>
                  <a:txBody>
                    <a:bodyPr/>
                    <a:lstStyle/>
                    <a:p>
                      <a:pPr algn="ctr"/>
                      <a:endParaRPr lang="pt-BR" sz="2200" dirty="0"/>
                    </a:p>
                  </a:txBody>
                  <a:tcPr/>
                </a:tc>
                <a:tc>
                  <a:txBody>
                    <a:bodyPr/>
                    <a:lstStyle/>
                    <a:p>
                      <a:pPr algn="ctr"/>
                      <a:endParaRPr lang="pt-BR" sz="2200" dirty="0"/>
                    </a:p>
                  </a:txBody>
                  <a:tcPr>
                    <a:solidFill>
                      <a:schemeClr val="accent5">
                        <a:lumMod val="75000"/>
                      </a:schemeClr>
                    </a:solidFill>
                  </a:tcPr>
                </a:tc>
                <a:tc>
                  <a:txBody>
                    <a:bodyPr/>
                    <a:lstStyle/>
                    <a:p>
                      <a:pPr algn="ctr"/>
                      <a:r>
                        <a:rPr lang="pt-BR" sz="2200" dirty="0" smtClean="0"/>
                        <a:t>Diuréticos</a:t>
                      </a:r>
                      <a:endParaRPr lang="pt-BR" sz="2200" dirty="0"/>
                    </a:p>
                  </a:txBody>
                  <a:tcPr>
                    <a:solidFill>
                      <a:schemeClr val="tx2"/>
                    </a:solidFill>
                  </a:tcPr>
                </a:tc>
              </a:tr>
            </a:tbl>
          </a:graphicData>
        </a:graphic>
      </p:graphicFrame>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ítulo 1"/>
          <p:cNvSpPr>
            <a:spLocks noGrp="1"/>
          </p:cNvSpPr>
          <p:nvPr>
            <p:ph type="title" idx="4294967295"/>
          </p:nvPr>
        </p:nvSpPr>
        <p:spPr/>
        <p:txBody>
          <a:bodyPr/>
          <a:lstStyle/>
          <a:p>
            <a:pPr eaLnBrk="1" hangingPunct="1"/>
            <a:r>
              <a:rPr lang="pt-BR" smtClean="0">
                <a:solidFill>
                  <a:schemeClr val="bg1"/>
                </a:solidFill>
              </a:rPr>
              <a:t>Conclusões</a:t>
            </a:r>
          </a:p>
        </p:txBody>
      </p:sp>
      <p:sp>
        <p:nvSpPr>
          <p:cNvPr id="3" name="Espaço Reservado para Conteúdo 2"/>
          <p:cNvSpPr>
            <a:spLocks noGrp="1"/>
          </p:cNvSpPr>
          <p:nvPr>
            <p:ph idx="4294967295"/>
          </p:nvPr>
        </p:nvSpPr>
        <p:spPr/>
        <p:txBody>
          <a:bodyPr rtlCol="0">
            <a:normAutofit/>
          </a:bodyPr>
          <a:lstStyle/>
          <a:p>
            <a:pPr marL="304747" indent="-304747" defTabSz="1218987" eaLnBrk="1" fontAlgn="auto" hangingPunct="1">
              <a:spcBef>
                <a:spcPts val="1866"/>
              </a:spcBef>
              <a:spcAft>
                <a:spcPts val="0"/>
              </a:spcAft>
              <a:buClr>
                <a:schemeClr val="accent6">
                  <a:lumMod val="50000"/>
                </a:schemeClr>
              </a:buClr>
              <a:defRPr/>
            </a:pPr>
            <a:r>
              <a:rPr lang="pt-BR" dirty="0" smtClean="0"/>
              <a:t>Foi concluído que a cafeína possui forte associação com OP.</a:t>
            </a:r>
          </a:p>
          <a:p>
            <a:pPr marL="304747" indent="-304747" defTabSz="1218987" eaLnBrk="1" fontAlgn="auto" hangingPunct="1">
              <a:spcBef>
                <a:spcPts val="1866"/>
              </a:spcBef>
              <a:spcAft>
                <a:spcPts val="0"/>
              </a:spcAft>
              <a:buClr>
                <a:schemeClr val="accent6">
                  <a:lumMod val="50000"/>
                </a:schemeClr>
              </a:buClr>
              <a:defRPr/>
            </a:pPr>
            <a:endParaRPr lang="pt-BR" dirty="0" smtClean="0"/>
          </a:p>
          <a:p>
            <a:pPr marL="304747" indent="-304747" defTabSz="1218987" eaLnBrk="1" fontAlgn="auto" hangingPunct="1">
              <a:spcBef>
                <a:spcPts val="1866"/>
              </a:spcBef>
              <a:spcAft>
                <a:spcPts val="0"/>
              </a:spcAft>
              <a:buClr>
                <a:schemeClr val="accent6">
                  <a:lumMod val="50000"/>
                </a:schemeClr>
              </a:buClr>
              <a:defRPr/>
            </a:pPr>
            <a:r>
              <a:rPr lang="pt-BR" dirty="0" smtClean="0"/>
              <a:t>Como a sobrevivência de RN entre 24 e 26 semanas tem aumentado, a OP também continuará a aumentar e resultará em morbidade importante na infância e vida adulta, a menos que estratégias para reduzir fatores de risco sejam desenvolvidas.</a:t>
            </a:r>
          </a:p>
          <a:p>
            <a:pPr marL="304747" indent="-304747" defTabSz="1218987" eaLnBrk="1" fontAlgn="auto" hangingPunct="1">
              <a:spcBef>
                <a:spcPts val="1866"/>
              </a:spcBef>
              <a:spcAft>
                <a:spcPts val="0"/>
              </a:spcAft>
              <a:buClr>
                <a:schemeClr val="accent6">
                  <a:lumMod val="50000"/>
                </a:schemeClr>
              </a:buClr>
              <a:defRPr/>
            </a:pPr>
            <a:endParaRPr lang="pt-BR" dirty="0"/>
          </a:p>
          <a:p>
            <a:pPr marL="0" indent="0" defTabSz="1218987" eaLnBrk="1" fontAlgn="auto" hangingPunct="1">
              <a:spcBef>
                <a:spcPts val="1866"/>
              </a:spcBef>
              <a:spcAft>
                <a:spcPts val="0"/>
              </a:spcAft>
              <a:buClr>
                <a:schemeClr val="accent6">
                  <a:lumMod val="50000"/>
                </a:schemeClr>
              </a:buClr>
              <a:buFont typeface="Arial" pitchFamily="34" charset="0"/>
              <a:buNone/>
              <a:defRPr/>
            </a:pPr>
            <a:endParaRPr lang="pt-BR" dirty="0"/>
          </a:p>
        </p:txBody>
      </p:sp>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ítulo 1"/>
          <p:cNvSpPr>
            <a:spLocks noGrp="1"/>
          </p:cNvSpPr>
          <p:nvPr>
            <p:ph type="title" idx="4294967295"/>
          </p:nvPr>
        </p:nvSpPr>
        <p:spPr>
          <a:xfrm>
            <a:off x="1117600" y="-26988"/>
            <a:ext cx="10156825" cy="1397001"/>
          </a:xfrm>
        </p:spPr>
        <p:txBody>
          <a:bodyPr/>
          <a:lstStyle/>
          <a:p>
            <a:pPr eaLnBrk="1" hangingPunct="1"/>
            <a:r>
              <a:rPr lang="pt-BR" smtClean="0">
                <a:solidFill>
                  <a:schemeClr val="bg1"/>
                </a:solidFill>
              </a:rPr>
              <a:t>Conclusões</a:t>
            </a:r>
          </a:p>
        </p:txBody>
      </p:sp>
      <p:sp>
        <p:nvSpPr>
          <p:cNvPr id="114691" name="Espaço Reservado para Conteúdo 2"/>
          <p:cNvSpPr>
            <a:spLocks noGrp="1"/>
          </p:cNvSpPr>
          <p:nvPr>
            <p:ph idx="4294967295"/>
          </p:nvPr>
        </p:nvSpPr>
        <p:spPr/>
        <p:txBody>
          <a:bodyPr/>
          <a:lstStyle/>
          <a:p>
            <a:pPr eaLnBrk="1" hangingPunct="1"/>
            <a:r>
              <a:rPr lang="pt-BR" smtClean="0"/>
              <a:t>Este estudo foi limitado pela pequena amostra.</a:t>
            </a:r>
          </a:p>
          <a:p>
            <a:pPr eaLnBrk="1" hangingPunct="1"/>
            <a:endParaRPr lang="pt-BR" smtClean="0"/>
          </a:p>
          <a:p>
            <a:pPr eaLnBrk="1" hangingPunct="1"/>
            <a:r>
              <a:rPr lang="pt-BR" smtClean="0"/>
              <a:t>Este estudo foi conduzido em um único Centro, assim os resultados podem não ser generalizáveis em maiores escalas.</a:t>
            </a:r>
          </a:p>
          <a:p>
            <a:pPr eaLnBrk="1" hangingPunct="1"/>
            <a:endParaRPr lang="pt-BR" smtClean="0"/>
          </a:p>
          <a:p>
            <a:pPr eaLnBrk="1" hangingPunct="1"/>
            <a:r>
              <a:rPr lang="pt-BR" smtClean="0"/>
              <a:t>Estudos adicionais são necessários para determinar menores doses efetivas de cafeína, diferentes estratégias de ventilação, ingestão adequada de vitamina D.</a:t>
            </a:r>
          </a:p>
          <a:p>
            <a:pPr eaLnBrk="1" hangingPunct="1"/>
            <a:endParaRPr lang="pt-BR" smtClean="0"/>
          </a:p>
        </p:txBody>
      </p:sp>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title"/>
          </p:nvPr>
        </p:nvSpPr>
        <p:spPr>
          <a:xfrm>
            <a:off x="3789363" y="333375"/>
            <a:ext cx="10158412" cy="1397000"/>
          </a:xfrm>
        </p:spPr>
        <p:txBody>
          <a:bodyPr/>
          <a:lstStyle/>
          <a:p>
            <a:r>
              <a:rPr lang="pt-BR" smtClean="0">
                <a:solidFill>
                  <a:srgbClr val="0000FF"/>
                </a:solidFill>
              </a:rPr>
              <a:t>Abstract</a:t>
            </a:r>
          </a:p>
        </p:txBody>
      </p:sp>
      <p:pic>
        <p:nvPicPr>
          <p:cNvPr id="115716" name="Picture 4"/>
          <p:cNvPicPr>
            <a:picLocks noChangeAspect="1" noChangeArrowheads="1"/>
          </p:cNvPicPr>
          <p:nvPr/>
        </p:nvPicPr>
        <p:blipFill>
          <a:blip r:embed="rId2"/>
          <a:srcRect/>
          <a:stretch>
            <a:fillRect/>
          </a:stretch>
        </p:blipFill>
        <p:spPr bwMode="auto">
          <a:xfrm>
            <a:off x="1341438" y="1916113"/>
            <a:ext cx="9504362" cy="4152900"/>
          </a:xfrm>
          <a:prstGeom prst="rect">
            <a:avLst/>
          </a:prstGeom>
          <a:noFill/>
        </p:spPr>
      </p:pic>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ubtítulo 2"/>
          <p:cNvSpPr>
            <a:spLocks noGrp="1"/>
          </p:cNvSpPr>
          <p:nvPr>
            <p:ph type="subTitle" idx="4294967295"/>
          </p:nvPr>
        </p:nvSpPr>
        <p:spPr>
          <a:xfrm>
            <a:off x="2133600" y="188913"/>
            <a:ext cx="7008813" cy="576262"/>
          </a:xfrm>
        </p:spPr>
        <p:txBody>
          <a:bodyPr>
            <a:normAutofit/>
          </a:bodyPr>
          <a:lstStyle/>
          <a:p>
            <a:pPr marL="0" indent="0" algn="ctr" eaLnBrk="1" hangingPunct="1">
              <a:lnSpc>
                <a:spcPct val="85000"/>
              </a:lnSpc>
              <a:spcBef>
                <a:spcPct val="0"/>
              </a:spcBef>
              <a:buFont typeface="Arial" pitchFamily="34" charset="0"/>
              <a:buNone/>
            </a:pPr>
            <a:r>
              <a:rPr lang="pt-BR" sz="3200" smtClean="0">
                <a:solidFill>
                  <a:srgbClr val="0000FF"/>
                </a:solidFill>
              </a:rPr>
              <a:t>References</a:t>
            </a:r>
          </a:p>
        </p:txBody>
      </p:sp>
      <p:sp>
        <p:nvSpPr>
          <p:cNvPr id="145411" name="CaixaDeTexto 4"/>
          <p:cNvSpPr txBox="1">
            <a:spLocks noChangeArrowheads="1"/>
          </p:cNvSpPr>
          <p:nvPr/>
        </p:nvSpPr>
        <p:spPr bwMode="auto">
          <a:xfrm>
            <a:off x="1844675" y="776288"/>
            <a:ext cx="7273925" cy="6003925"/>
          </a:xfrm>
          <a:prstGeom prst="rect">
            <a:avLst/>
          </a:prstGeom>
          <a:noFill/>
          <a:ln w="9525">
            <a:noFill/>
            <a:miter lim="800000"/>
            <a:headEnd/>
            <a:tailEnd/>
          </a:ln>
        </p:spPr>
        <p:txBody>
          <a:bodyPr>
            <a:spAutoFit/>
          </a:bodyPr>
          <a:lstStyle/>
          <a:p>
            <a:pPr>
              <a:lnSpc>
                <a:spcPct val="95000"/>
              </a:lnSpc>
            </a:pPr>
            <a:r>
              <a:rPr lang="pt-BR" sz="1400">
                <a:latin typeface="Tw Cen MT" charset="0"/>
              </a:rPr>
              <a:t>1. Specker B. Nutrition influences bone development from infancy through oddler years. J Nutr. 2004;134(3):691S–5S.</a:t>
            </a:r>
          </a:p>
          <a:p>
            <a:pPr>
              <a:lnSpc>
                <a:spcPct val="95000"/>
              </a:lnSpc>
            </a:pPr>
            <a:r>
              <a:rPr lang="pt-BR" sz="1400">
                <a:latin typeface="Tw Cen MT" charset="0"/>
              </a:rPr>
              <a:t>2. Bowden LS, Jones CJ, Ryan SW. Bone mineralisation in ex-preterm infants aged 8 years. Eur J Pediatr. 1999;158(8):658–61.</a:t>
            </a:r>
          </a:p>
          <a:p>
            <a:r>
              <a:rPr lang="pt-BR" sz="1400">
                <a:latin typeface="Tw Cen MT" charset="0"/>
              </a:rPr>
              <a:t>3. Tsukahara H, Takeuchi M, Fujisawa K, Miura M, Hata K, Yamamoto K, Mayumi</a:t>
            </a:r>
          </a:p>
          <a:p>
            <a:r>
              <a:rPr lang="en-US" sz="1400">
                <a:latin typeface="Tw Cen MT" charset="0"/>
              </a:rPr>
              <a:t>M. High-turnover osteopenia in preterm infants: determination of urinary</a:t>
            </a:r>
          </a:p>
          <a:p>
            <a:r>
              <a:rPr lang="en-US" sz="1400">
                <a:latin typeface="Tw Cen MT" charset="0"/>
              </a:rPr>
              <a:t>pyridinium cross-links of collagen. Metabolism. 1998;47(3):333–5.</a:t>
            </a:r>
          </a:p>
          <a:p>
            <a:r>
              <a:rPr lang="en-US" sz="1400">
                <a:latin typeface="Tw Cen MT" charset="0"/>
              </a:rPr>
              <a:t>4. Backstrom MC, Kuusela AL, Maki R. Metabolic bone disease of prematurity.</a:t>
            </a:r>
          </a:p>
          <a:p>
            <a:r>
              <a:rPr lang="pt-BR" sz="1400">
                <a:latin typeface="Tw Cen MT" charset="0"/>
              </a:rPr>
              <a:t>Ann Med. 1996;28(4):275–82.</a:t>
            </a:r>
          </a:p>
          <a:p>
            <a:r>
              <a:rPr lang="en-US" sz="1400">
                <a:latin typeface="Tw Cen MT" charset="0"/>
              </a:rPr>
              <a:t>5. Embleton N, Wood CL. Growth, bone health, and later outcomes in infants</a:t>
            </a:r>
          </a:p>
          <a:p>
            <a:r>
              <a:rPr lang="pt-BR" sz="1400">
                <a:latin typeface="Tw Cen MT" charset="0"/>
              </a:rPr>
              <a:t>born preterm. J Pediatr. 2014;90(6):529–32.</a:t>
            </a:r>
          </a:p>
          <a:p>
            <a:r>
              <a:rPr lang="pt-BR" sz="1400">
                <a:latin typeface="Tw Cen MT" charset="0"/>
              </a:rPr>
              <a:t>6. Backstrom MC, Kuusela AL, Koivisto AM, Sievanen H. Bone structure and</a:t>
            </a:r>
          </a:p>
          <a:p>
            <a:r>
              <a:rPr lang="en-US" sz="1400">
                <a:latin typeface="Tw Cen MT" charset="0"/>
              </a:rPr>
              <a:t>volumetric density in young adults born prematurely: a peripheral</a:t>
            </a:r>
          </a:p>
          <a:p>
            <a:r>
              <a:rPr lang="en-US" sz="1400">
                <a:latin typeface="Tw Cen MT" charset="0"/>
              </a:rPr>
              <a:t>quantitative computed tomography study. Bone. 2005;36(4):688–93.</a:t>
            </a:r>
          </a:p>
          <a:p>
            <a:r>
              <a:rPr lang="en-US" sz="1400">
                <a:latin typeface="Tw Cen MT" charset="0"/>
              </a:rPr>
              <a:t>7. Koo WW, Sherman R, Succop P, Krug-Wispe S, Tsang RC, Steichen JJ,</a:t>
            </a:r>
          </a:p>
          <a:p>
            <a:r>
              <a:rPr lang="en-US" sz="1400">
                <a:latin typeface="Tw Cen MT" charset="0"/>
              </a:rPr>
              <a:t>Crawford AH, Oestreich AE. Fractures and rickets in very low birth weight</a:t>
            </a:r>
          </a:p>
          <a:p>
            <a:r>
              <a:rPr lang="en-US" sz="1400">
                <a:latin typeface="Tw Cen MT" charset="0"/>
              </a:rPr>
              <a:t>infants: conservative management and outcome. J Pediatr Orthop. 1989;</a:t>
            </a:r>
          </a:p>
          <a:p>
            <a:r>
              <a:rPr lang="pt-BR" sz="1400">
                <a:latin typeface="Tw Cen MT" charset="0"/>
              </a:rPr>
              <a:t>9(3):326–30.</a:t>
            </a:r>
          </a:p>
          <a:p>
            <a:r>
              <a:rPr lang="en-US" sz="1400">
                <a:latin typeface="Tw Cen MT" charset="0"/>
              </a:rPr>
              <a:t>8. Vachharajani AJ, Mathur AM, Rao R. Metabolic bone disease of prematurity.</a:t>
            </a:r>
          </a:p>
          <a:p>
            <a:r>
              <a:rPr lang="pt-BR" sz="1400">
                <a:latin typeface="Tw Cen MT" charset="0"/>
              </a:rPr>
              <a:t>NeoReviews. 2009;10(8):e402–11.</a:t>
            </a:r>
          </a:p>
          <a:p>
            <a:r>
              <a:rPr lang="en-US" sz="1400">
                <a:latin typeface="Tw Cen MT" charset="0"/>
              </a:rPr>
              <a:t>9. Heaney RP. Effects of caffeine on bone and the calcium economy. Food</a:t>
            </a:r>
          </a:p>
          <a:p>
            <a:r>
              <a:rPr lang="pt-BR" sz="1400">
                <a:latin typeface="Tw Cen MT" charset="0"/>
              </a:rPr>
              <a:t>Chem Toxicol. 2002;40(9):1263–70.</a:t>
            </a:r>
          </a:p>
          <a:p>
            <a:r>
              <a:rPr lang="pt-BR" sz="1400">
                <a:latin typeface="Tw Cen MT" charset="0"/>
              </a:rPr>
              <a:t>10. Erenberg A, Leff RD, Haack DG, Mosdell KW, Hicks GM, Wynne BA. Caffeine</a:t>
            </a:r>
          </a:p>
          <a:p>
            <a:r>
              <a:rPr lang="en-US" sz="1400">
                <a:latin typeface="Tw Cen MT" charset="0"/>
              </a:rPr>
              <a:t>citrate for the treatment of apnea of prematurity: a double-blind, placebocontrolled</a:t>
            </a:r>
          </a:p>
          <a:p>
            <a:r>
              <a:rPr lang="pt-BR" sz="1400">
                <a:latin typeface="Tw Cen MT" charset="0"/>
              </a:rPr>
              <a:t>study. Pharmacotherapy. 2000;20(6):644–52.</a:t>
            </a:r>
          </a:p>
          <a:p>
            <a:r>
              <a:rPr lang="pt-BR" sz="1400">
                <a:latin typeface="Tw Cen MT" charset="0"/>
              </a:rPr>
              <a:t>11. Natarajan G, Botica ML, Thomas R, Aranda JV. Therapeutic drug monitoring</a:t>
            </a:r>
          </a:p>
          <a:p>
            <a:r>
              <a:rPr lang="en-US" sz="1400">
                <a:latin typeface="Tw Cen MT" charset="0"/>
              </a:rPr>
              <a:t>for caffeine in preterm neonates: an unnecessary exercise? Pediatrics. 2007;</a:t>
            </a:r>
          </a:p>
          <a:p>
            <a:r>
              <a:rPr lang="pt-BR" sz="1400">
                <a:latin typeface="Tw Cen MT" charset="0"/>
              </a:rPr>
              <a:t>119(5):936–40.</a:t>
            </a:r>
          </a:p>
        </p:txBody>
      </p:sp>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ubtítulo 2"/>
          <p:cNvSpPr>
            <a:spLocks noGrp="1"/>
          </p:cNvSpPr>
          <p:nvPr>
            <p:ph type="subTitle" idx="4294967295"/>
          </p:nvPr>
        </p:nvSpPr>
        <p:spPr>
          <a:xfrm>
            <a:off x="2495550" y="757238"/>
            <a:ext cx="7126288" cy="6100762"/>
          </a:xfrm>
        </p:spPr>
        <p:txBody>
          <a:bodyPr rtlCol="0">
            <a:normAutofit fontScale="92500"/>
          </a:bodyPr>
          <a:lstStyle/>
          <a:p>
            <a:pPr marL="0" indent="0" eaLnBrk="1" hangingPunct="1">
              <a:spcBef>
                <a:spcPct val="0"/>
              </a:spcBef>
              <a:buFont typeface="Arial" pitchFamily="34" charset="0"/>
              <a:buNone/>
              <a:defRPr/>
            </a:pPr>
            <a:r>
              <a:rPr lang="pt-BR" sz="1400" smtClean="0"/>
              <a:t>12. Fredholm BB, Battig K, Holmen J, Nehlig A, Zvartau EE. Actions of caffeine in</a:t>
            </a:r>
          </a:p>
          <a:p>
            <a:pPr marL="0" indent="0" eaLnBrk="1" hangingPunct="1">
              <a:spcBef>
                <a:spcPct val="0"/>
              </a:spcBef>
              <a:buFont typeface="Arial" pitchFamily="34" charset="0"/>
              <a:buNone/>
              <a:defRPr/>
            </a:pPr>
            <a:r>
              <a:rPr lang="en-US" sz="1400" smtClean="0"/>
              <a:t>the brain with special reference to factors that contribute to its widespread</a:t>
            </a:r>
          </a:p>
          <a:p>
            <a:pPr marL="0" indent="0" eaLnBrk="1" hangingPunct="1">
              <a:spcBef>
                <a:spcPct val="0"/>
              </a:spcBef>
              <a:buFont typeface="Arial" pitchFamily="34" charset="0"/>
              <a:buNone/>
              <a:defRPr/>
            </a:pPr>
            <a:r>
              <a:rPr lang="en-US" sz="1400" smtClean="0"/>
              <a:t>use. Pharmacol Rev. 1999;51(1):83–133.</a:t>
            </a:r>
          </a:p>
          <a:p>
            <a:pPr marL="0" indent="0" eaLnBrk="1" hangingPunct="1">
              <a:spcBef>
                <a:spcPct val="0"/>
              </a:spcBef>
              <a:buFont typeface="Arial" pitchFamily="34" charset="0"/>
              <a:buNone/>
              <a:defRPr/>
            </a:pPr>
            <a:r>
              <a:rPr lang="pt-BR" sz="1400" smtClean="0"/>
              <a:t>13. Charles BG, Townsend SR, Steer PA, Flenady VJ, Gray PH, Shearman A.</a:t>
            </a:r>
          </a:p>
          <a:p>
            <a:pPr marL="0" indent="0" eaLnBrk="1" hangingPunct="1">
              <a:spcBef>
                <a:spcPct val="0"/>
              </a:spcBef>
              <a:buFont typeface="Arial" pitchFamily="34" charset="0"/>
              <a:buNone/>
              <a:defRPr/>
            </a:pPr>
            <a:r>
              <a:rPr lang="en-US" sz="1400" smtClean="0"/>
              <a:t>Caffeine citrate treatment for extremely premature infants with apnea:</a:t>
            </a:r>
          </a:p>
          <a:p>
            <a:pPr marL="0" indent="0" eaLnBrk="1" hangingPunct="1">
              <a:spcBef>
                <a:spcPct val="0"/>
              </a:spcBef>
              <a:buFont typeface="Arial" pitchFamily="34" charset="0"/>
              <a:buNone/>
              <a:defRPr/>
            </a:pPr>
            <a:r>
              <a:rPr lang="en-US" sz="1400" smtClean="0"/>
              <a:t>population pharmacokinetics, absolute bioavailability, and implications for</a:t>
            </a:r>
          </a:p>
          <a:p>
            <a:pPr marL="0" indent="0" eaLnBrk="1" hangingPunct="1">
              <a:spcBef>
                <a:spcPct val="0"/>
              </a:spcBef>
              <a:buFont typeface="Arial" pitchFamily="34" charset="0"/>
              <a:buNone/>
              <a:defRPr/>
            </a:pPr>
            <a:r>
              <a:rPr lang="en-US" sz="1400" smtClean="0"/>
              <a:t>therapeutic drug monitoring. Ther Drug Monit. 2008;30(6):709–16.</a:t>
            </a:r>
          </a:p>
          <a:p>
            <a:pPr marL="0" indent="0" eaLnBrk="1" hangingPunct="1">
              <a:spcBef>
                <a:spcPct val="0"/>
              </a:spcBef>
              <a:buFont typeface="Arial" pitchFamily="34" charset="0"/>
              <a:buNone/>
              <a:defRPr/>
            </a:pPr>
            <a:r>
              <a:rPr lang="en-US" sz="1400" smtClean="0"/>
              <a:t>14. Glajchen N, Ismail F, Epstein S, Jowell P, Fallon M. The effect of chronic</a:t>
            </a:r>
          </a:p>
          <a:p>
            <a:pPr marL="0" indent="0" eaLnBrk="1" hangingPunct="1">
              <a:spcBef>
                <a:spcPct val="0"/>
              </a:spcBef>
              <a:buFont typeface="Arial" pitchFamily="34" charset="0"/>
              <a:buNone/>
              <a:defRPr/>
            </a:pPr>
            <a:r>
              <a:rPr lang="en-US" sz="1400" smtClean="0"/>
              <a:t>caffeine administration on serum markers of bone mineral metabolism and</a:t>
            </a:r>
          </a:p>
          <a:p>
            <a:pPr marL="0" indent="0" eaLnBrk="1" hangingPunct="1">
              <a:spcBef>
                <a:spcPct val="0"/>
              </a:spcBef>
              <a:buFont typeface="Arial" pitchFamily="34" charset="0"/>
              <a:buNone/>
              <a:defRPr/>
            </a:pPr>
            <a:r>
              <a:rPr lang="en-US" sz="1400" smtClean="0"/>
              <a:t>bone histomorphometry in the rat. Calcif Tissue Int. 1988;43(5):277–80.</a:t>
            </a:r>
          </a:p>
          <a:p>
            <a:pPr marL="0" indent="0" eaLnBrk="1" hangingPunct="1">
              <a:spcBef>
                <a:spcPct val="0"/>
              </a:spcBef>
              <a:buFont typeface="Arial" pitchFamily="34" charset="0"/>
              <a:buNone/>
              <a:defRPr/>
            </a:pPr>
            <a:r>
              <a:rPr lang="en-US" sz="1400" smtClean="0"/>
              <a:t>15. Yeh JK, Aloia JF, Semla HM, Chen SY. Influence of injected caffeine on the</a:t>
            </a:r>
          </a:p>
          <a:p>
            <a:pPr marL="0" indent="0" eaLnBrk="1" hangingPunct="1">
              <a:spcBef>
                <a:spcPct val="0"/>
              </a:spcBef>
              <a:buFont typeface="Arial" pitchFamily="34" charset="0"/>
              <a:buNone/>
              <a:defRPr/>
            </a:pPr>
            <a:r>
              <a:rPr lang="en-US" sz="1400" smtClean="0"/>
              <a:t>metabolism of calcium and the retention and excretion of sodium,</a:t>
            </a:r>
          </a:p>
          <a:p>
            <a:pPr marL="0" indent="0" eaLnBrk="1" hangingPunct="1">
              <a:spcBef>
                <a:spcPct val="0"/>
              </a:spcBef>
              <a:buFont typeface="Arial" pitchFamily="34" charset="0"/>
              <a:buNone/>
              <a:defRPr/>
            </a:pPr>
            <a:r>
              <a:rPr lang="pt-BR" sz="1400" smtClean="0"/>
              <a:t>potassium, phosphorus, magnesium, zinc and copper in rats. J Nutr. 1986;</a:t>
            </a:r>
          </a:p>
          <a:p>
            <a:pPr marL="0" indent="0" eaLnBrk="1" hangingPunct="1">
              <a:spcBef>
                <a:spcPct val="0"/>
              </a:spcBef>
              <a:buFont typeface="Arial" pitchFamily="34" charset="0"/>
              <a:buNone/>
              <a:defRPr/>
            </a:pPr>
            <a:r>
              <a:rPr lang="pt-BR" sz="1400" smtClean="0"/>
              <a:t>116(2):273–80.</a:t>
            </a:r>
          </a:p>
          <a:p>
            <a:pPr marL="0" indent="0" eaLnBrk="1" hangingPunct="1">
              <a:spcBef>
                <a:spcPct val="0"/>
              </a:spcBef>
              <a:buFont typeface="Arial" pitchFamily="34" charset="0"/>
              <a:buNone/>
              <a:defRPr/>
            </a:pPr>
            <a:r>
              <a:rPr lang="it-IT" sz="1400" smtClean="0"/>
              <a:t>16. Zanardo V, Dani C, Trevisanuto D, Meneghetti S, Guglielmi A, Zacchello G,</a:t>
            </a:r>
          </a:p>
          <a:p>
            <a:pPr marL="0" indent="0" eaLnBrk="1" hangingPunct="1">
              <a:spcBef>
                <a:spcPct val="0"/>
              </a:spcBef>
              <a:buFont typeface="Arial" pitchFamily="34" charset="0"/>
              <a:buNone/>
              <a:defRPr/>
            </a:pPr>
            <a:r>
              <a:rPr lang="pt-BR" sz="1400" smtClean="0"/>
              <a:t>Cantarutti F. Methylxanthines increase renal calcium excretion in preterm</a:t>
            </a:r>
          </a:p>
          <a:p>
            <a:pPr marL="0" indent="0" eaLnBrk="1" hangingPunct="1">
              <a:spcBef>
                <a:spcPct val="0"/>
              </a:spcBef>
              <a:buFont typeface="Arial" pitchFamily="34" charset="0"/>
              <a:buNone/>
              <a:defRPr/>
            </a:pPr>
            <a:r>
              <a:rPr lang="pt-BR" sz="1400" smtClean="0"/>
              <a:t>infants. Biol Neonate. 1995;68(3):169–74.</a:t>
            </a:r>
          </a:p>
          <a:p>
            <a:pPr marL="0" indent="0" eaLnBrk="1" hangingPunct="1">
              <a:spcBef>
                <a:spcPct val="0"/>
              </a:spcBef>
              <a:buFont typeface="Arial" pitchFamily="34" charset="0"/>
              <a:buNone/>
              <a:defRPr/>
            </a:pPr>
            <a:r>
              <a:rPr lang="en-US" sz="1400" smtClean="0"/>
              <a:t>17. Bergman EA, Massey LK, Wise KJ, Sherrard DJ. Effects of dietary caffeine on</a:t>
            </a:r>
          </a:p>
          <a:p>
            <a:pPr marL="0" indent="0" eaLnBrk="1" hangingPunct="1">
              <a:spcBef>
                <a:spcPct val="0"/>
              </a:spcBef>
              <a:buFont typeface="Arial" pitchFamily="34" charset="0"/>
              <a:buNone/>
              <a:defRPr/>
            </a:pPr>
            <a:r>
              <a:rPr lang="en-US" sz="1400" smtClean="0"/>
              <a:t>renal handling of minerals in adult women. Life Sci. 1990;47(6):557–64.</a:t>
            </a:r>
          </a:p>
          <a:p>
            <a:pPr marL="0" indent="0" eaLnBrk="1" hangingPunct="1">
              <a:spcBef>
                <a:spcPct val="0"/>
              </a:spcBef>
              <a:buFont typeface="Arial" pitchFamily="34" charset="0"/>
              <a:buNone/>
              <a:defRPr/>
            </a:pPr>
            <a:r>
              <a:rPr lang="pt-BR" sz="1400" smtClean="0"/>
              <a:t>18. Harvey NC, Javaid MK, Arden NK, Poole JR, Crozier SR, Robinson SM, Inskip</a:t>
            </a:r>
          </a:p>
          <a:p>
            <a:pPr marL="0" indent="0" eaLnBrk="1" hangingPunct="1">
              <a:spcBef>
                <a:spcPct val="0"/>
              </a:spcBef>
              <a:buFont typeface="Arial" pitchFamily="34" charset="0"/>
              <a:buNone/>
              <a:defRPr/>
            </a:pPr>
            <a:r>
              <a:rPr lang="en-US" sz="1400" smtClean="0"/>
              <a:t>HM, Godfrey KM, Dennison EM, Cooper C. Maternal predictors of neonatal</a:t>
            </a:r>
          </a:p>
          <a:p>
            <a:pPr marL="0" indent="0" eaLnBrk="1" hangingPunct="1">
              <a:spcBef>
                <a:spcPct val="0"/>
              </a:spcBef>
              <a:buFont typeface="Arial" pitchFamily="34" charset="0"/>
              <a:buNone/>
              <a:defRPr/>
            </a:pPr>
            <a:r>
              <a:rPr lang="en-US" sz="1400" smtClean="0"/>
              <a:t>bone size and geometry: the Southampton Women's survey. J Dev Orig</a:t>
            </a:r>
          </a:p>
          <a:p>
            <a:pPr marL="0" indent="0" eaLnBrk="1" hangingPunct="1">
              <a:spcBef>
                <a:spcPct val="0"/>
              </a:spcBef>
              <a:buFont typeface="Arial" pitchFamily="34" charset="0"/>
              <a:buNone/>
              <a:defRPr/>
            </a:pPr>
            <a:r>
              <a:rPr lang="pt-BR" sz="1400" smtClean="0"/>
              <a:t>Health Dis. 2010;1(1):35–41.</a:t>
            </a:r>
          </a:p>
          <a:p>
            <a:pPr marL="0" indent="0" eaLnBrk="1" hangingPunct="1">
              <a:spcBef>
                <a:spcPct val="0"/>
              </a:spcBef>
              <a:buFont typeface="Arial" pitchFamily="34" charset="0"/>
              <a:buNone/>
              <a:defRPr/>
            </a:pPr>
            <a:r>
              <a:rPr lang="en-US" sz="1400" smtClean="0"/>
              <a:t>19. Bosley AR, Verrier-Jones ER, Campbell MJ. Aetiological factors in rickets of</a:t>
            </a:r>
          </a:p>
          <a:p>
            <a:pPr marL="0" indent="0" eaLnBrk="1" hangingPunct="1">
              <a:spcBef>
                <a:spcPct val="0"/>
              </a:spcBef>
              <a:buFont typeface="Arial" pitchFamily="34" charset="0"/>
              <a:buNone/>
              <a:defRPr/>
            </a:pPr>
            <a:r>
              <a:rPr lang="en-US" sz="1400" smtClean="0"/>
              <a:t>prematurity. Arch Dis Child. 1980;55(9):683–6.</a:t>
            </a:r>
          </a:p>
          <a:p>
            <a:pPr marL="0" indent="0" eaLnBrk="1" hangingPunct="1">
              <a:spcBef>
                <a:spcPct val="0"/>
              </a:spcBef>
              <a:buFont typeface="Arial" pitchFamily="34" charset="0"/>
              <a:buNone/>
              <a:defRPr/>
            </a:pPr>
            <a:r>
              <a:rPr lang="en-US" sz="1400" smtClean="0"/>
              <a:t>20. Blackman NJM, Koval JJ. Interval estimation for Cohen's kappa as a measure</a:t>
            </a:r>
          </a:p>
          <a:p>
            <a:pPr marL="0" indent="0" eaLnBrk="1" hangingPunct="1">
              <a:spcBef>
                <a:spcPct val="0"/>
              </a:spcBef>
              <a:buFont typeface="Arial" pitchFamily="34" charset="0"/>
              <a:buNone/>
              <a:defRPr/>
            </a:pPr>
            <a:r>
              <a:rPr lang="en-US" sz="1400" smtClean="0"/>
              <a:t>of agreement. Stat Med. 2000;19(5):723–41.</a:t>
            </a:r>
          </a:p>
          <a:p>
            <a:pPr marL="0" indent="0" eaLnBrk="1" hangingPunct="1">
              <a:spcBef>
                <a:spcPct val="0"/>
              </a:spcBef>
              <a:buFont typeface="Arial" pitchFamily="34" charset="0"/>
              <a:buNone/>
              <a:defRPr/>
            </a:pPr>
            <a:r>
              <a:rPr lang="pt-BR" sz="1400" smtClean="0"/>
              <a:t>21. Koo WW, Gupta JM, Nayanar VV, Wilkinson M, Posen S. Skeletal changes in</a:t>
            </a:r>
          </a:p>
          <a:p>
            <a:pPr marL="0" indent="0" eaLnBrk="1" hangingPunct="1">
              <a:spcBef>
                <a:spcPct val="0"/>
              </a:spcBef>
              <a:buFont typeface="Arial" pitchFamily="34" charset="0"/>
              <a:buNone/>
              <a:defRPr/>
            </a:pPr>
            <a:r>
              <a:rPr lang="en-US" sz="1400" smtClean="0"/>
              <a:t>preterm infants. Arch Dis Child. 1982;57(6):447–52.</a:t>
            </a:r>
            <a:endParaRPr lang="pt-BR" sz="1400" smtClean="0"/>
          </a:p>
        </p:txBody>
      </p:sp>
      <p:sp>
        <p:nvSpPr>
          <p:cNvPr id="146435" name="Subtítulo 2"/>
          <p:cNvSpPr txBox="1">
            <a:spLocks/>
          </p:cNvSpPr>
          <p:nvPr/>
        </p:nvSpPr>
        <p:spPr bwMode="auto">
          <a:xfrm>
            <a:off x="1990725" y="260350"/>
            <a:ext cx="7008813" cy="576263"/>
          </a:xfrm>
          <a:prstGeom prst="rect">
            <a:avLst/>
          </a:prstGeom>
          <a:noFill/>
          <a:ln w="9525">
            <a:noFill/>
            <a:miter lim="800000"/>
            <a:headEnd/>
            <a:tailEnd/>
          </a:ln>
        </p:spPr>
        <p:txBody>
          <a:bodyPr lIns="121899" tIns="60949" rIns="121899" bIns="60949"/>
          <a:lstStyle/>
          <a:p>
            <a:pPr algn="ctr">
              <a:lnSpc>
                <a:spcPct val="95000"/>
              </a:lnSpc>
              <a:buClr>
                <a:srgbClr val="385723"/>
              </a:buClr>
              <a:buSzPct val="100000"/>
              <a:buFont typeface="Arial" pitchFamily="34" charset="0"/>
              <a:buNone/>
            </a:pPr>
            <a:r>
              <a:rPr lang="pt-BR" sz="3200">
                <a:solidFill>
                  <a:srgbClr val="0000FF"/>
                </a:solidFill>
                <a:latin typeface="Tw Cen MT" charset="0"/>
              </a:rPr>
              <a:t>References</a:t>
            </a:r>
          </a:p>
        </p:txBody>
      </p:sp>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ubtítulo 2"/>
          <p:cNvSpPr>
            <a:spLocks noGrp="1"/>
          </p:cNvSpPr>
          <p:nvPr>
            <p:ph type="subTitle" idx="4294967295"/>
          </p:nvPr>
        </p:nvSpPr>
        <p:spPr>
          <a:xfrm>
            <a:off x="1844675" y="188913"/>
            <a:ext cx="7008813" cy="576262"/>
          </a:xfrm>
        </p:spPr>
        <p:txBody>
          <a:bodyPr>
            <a:normAutofit/>
          </a:bodyPr>
          <a:lstStyle/>
          <a:p>
            <a:pPr marL="0" indent="0" algn="ctr" eaLnBrk="1" hangingPunct="1">
              <a:lnSpc>
                <a:spcPct val="85000"/>
              </a:lnSpc>
              <a:spcBef>
                <a:spcPct val="0"/>
              </a:spcBef>
              <a:buFont typeface="Arial" pitchFamily="34" charset="0"/>
              <a:buNone/>
            </a:pPr>
            <a:r>
              <a:rPr lang="pt-BR" sz="3200" smtClean="0">
                <a:solidFill>
                  <a:srgbClr val="0000FF"/>
                </a:solidFill>
              </a:rPr>
              <a:t>References</a:t>
            </a:r>
          </a:p>
        </p:txBody>
      </p:sp>
      <p:sp>
        <p:nvSpPr>
          <p:cNvPr id="147459" name="CaixaDeTexto 4"/>
          <p:cNvSpPr txBox="1">
            <a:spLocks noChangeArrowheads="1"/>
          </p:cNvSpPr>
          <p:nvPr/>
        </p:nvSpPr>
        <p:spPr bwMode="auto">
          <a:xfrm>
            <a:off x="1628775" y="733425"/>
            <a:ext cx="7273925" cy="6048375"/>
          </a:xfrm>
          <a:prstGeom prst="rect">
            <a:avLst/>
          </a:prstGeom>
          <a:noFill/>
          <a:ln w="9525">
            <a:noFill/>
            <a:miter lim="800000"/>
            <a:headEnd/>
            <a:tailEnd/>
          </a:ln>
        </p:spPr>
        <p:txBody>
          <a:bodyPr>
            <a:spAutoFit/>
          </a:bodyPr>
          <a:lstStyle/>
          <a:p>
            <a:r>
              <a:rPr lang="en-US" sz="1400">
                <a:latin typeface="Tw Cen MT" charset="0"/>
              </a:rPr>
              <a:t>22. Booth JG, Hobert JP. Maximizing generalized linear mixed model likelihoods</a:t>
            </a:r>
          </a:p>
          <a:p>
            <a:r>
              <a:rPr lang="en-US" sz="1400">
                <a:latin typeface="Tw Cen MT" charset="0"/>
              </a:rPr>
              <a:t>with an automated Monte Carlo EM algorithm. Journal of the Royal</a:t>
            </a:r>
          </a:p>
          <a:p>
            <a:r>
              <a:rPr lang="en-US" sz="1400">
                <a:latin typeface="Tw Cen MT" charset="0"/>
              </a:rPr>
              <a:t>Statistical Society Series B, Statistical Methodology. 1999:265–85.</a:t>
            </a:r>
          </a:p>
          <a:p>
            <a:r>
              <a:rPr lang="en-US" sz="1400">
                <a:latin typeface="Tw Cen MT" charset="0"/>
              </a:rPr>
              <a:t>23. Ofek-Shlomai N, Berger I. Inflammatory injury to the neonatal brain - what</a:t>
            </a:r>
          </a:p>
          <a:p>
            <a:r>
              <a:rPr lang="en-US" sz="1400">
                <a:latin typeface="Tw Cen MT" charset="0"/>
              </a:rPr>
              <a:t>can we do? Front Pediatr. 2014;2:30.</a:t>
            </a:r>
          </a:p>
          <a:p>
            <a:r>
              <a:rPr lang="pt-BR" sz="1400">
                <a:latin typeface="Tw Cen MT" charset="0"/>
              </a:rPr>
              <a:t>24. Viswanathan S, Khasawneh W, McNelis K, Dykstra C, Amstadt R, Super DM,</a:t>
            </a:r>
          </a:p>
          <a:p>
            <a:r>
              <a:rPr lang="en-US" sz="1400">
                <a:latin typeface="Tw Cen MT" charset="0"/>
              </a:rPr>
              <a:t>Groh-Wargo S, Kumar D. Metabolic bone disease: a continued challenge in</a:t>
            </a:r>
          </a:p>
          <a:p>
            <a:r>
              <a:rPr lang="en-US" sz="1400">
                <a:latin typeface="Tw Cen MT" charset="0"/>
              </a:rPr>
              <a:t>extremely low birth weight infants. JPEN J Parenter Enteral Nutr. 2014;38(8):</a:t>
            </a:r>
          </a:p>
          <a:p>
            <a:r>
              <a:rPr lang="pt-BR" sz="1400">
                <a:latin typeface="Tw Cen MT" charset="0"/>
              </a:rPr>
              <a:t>982–90.</a:t>
            </a:r>
          </a:p>
          <a:p>
            <a:r>
              <a:rPr lang="en-US" sz="1400">
                <a:latin typeface="Tw Cen MT" charset="0"/>
              </a:rPr>
              <a:t>25. Schneider PE, Miller HI, Nakamoto T. Effects of caffeine intake during</a:t>
            </a:r>
          </a:p>
          <a:p>
            <a:r>
              <a:rPr lang="en-US" sz="1400">
                <a:latin typeface="Tw Cen MT" charset="0"/>
              </a:rPr>
              <a:t>gestation and lactation on bones of young growing rats. Res Exp Med</a:t>
            </a:r>
          </a:p>
          <a:p>
            <a:r>
              <a:rPr lang="pt-BR" sz="1400">
                <a:latin typeface="Tw Cen MT" charset="0"/>
              </a:rPr>
              <a:t>(Berl). 1990;190(2):131–6.</a:t>
            </a:r>
          </a:p>
          <a:p>
            <a:r>
              <a:rPr lang="pt-BR" sz="1400">
                <a:latin typeface="Tw Cen MT" charset="0"/>
              </a:rPr>
              <a:t>26. Littner Y, Mandel D, Mimouni FB, Dollberg S. Bone ultrasound velocity </a:t>
            </a:r>
            <a:r>
              <a:rPr lang="en-US" sz="1400">
                <a:latin typeface="Tw Cen MT" charset="0"/>
              </a:rPr>
              <a:t>curves of newly born term and preterm infants. J Pediatr Endocrinol Metab. </a:t>
            </a:r>
            <a:r>
              <a:rPr lang="pt-BR" sz="1400">
                <a:latin typeface="Tw Cen MT" charset="0"/>
              </a:rPr>
              <a:t>2003;16(1):43–7.</a:t>
            </a:r>
          </a:p>
          <a:p>
            <a:r>
              <a:rPr lang="en-US" sz="1400">
                <a:latin typeface="Tw Cen MT" charset="0"/>
              </a:rPr>
              <a:t>27. Aly H, Moustafa MF, Amer HA, Hassanein S, Keeves C, Patel K. Gestational age, sex and maternal parity correlate with bone turnover in premature </a:t>
            </a:r>
            <a:r>
              <a:rPr lang="pt-BR" sz="1400">
                <a:latin typeface="Tw Cen MT" charset="0"/>
              </a:rPr>
              <a:t>infants. Pediatr Res. 2005;57(5 Pt 1):708–11.</a:t>
            </a:r>
          </a:p>
          <a:p>
            <a:r>
              <a:rPr lang="en-US" sz="1400">
                <a:latin typeface="Tw Cen MT" charset="0"/>
              </a:rPr>
              <a:t>28. Namgung R, Tsang RC. Factors affecting newborn bone mineral content: in</a:t>
            </a:r>
          </a:p>
          <a:p>
            <a:r>
              <a:rPr lang="en-US" sz="1400">
                <a:latin typeface="Tw Cen MT" charset="0"/>
              </a:rPr>
              <a:t>utero effects on newborn bone mineralization. Proc Nutr Soc.</a:t>
            </a:r>
          </a:p>
          <a:p>
            <a:r>
              <a:rPr lang="pt-BR" sz="1400">
                <a:latin typeface="Tw Cen MT" charset="0"/>
              </a:rPr>
              <a:t>2000;59(1):55–63.</a:t>
            </a:r>
          </a:p>
          <a:p>
            <a:r>
              <a:rPr lang="pt-BR" sz="1400">
                <a:latin typeface="Tw Cen MT" charset="0"/>
              </a:rPr>
              <a:t>29. Pereira-da-Silva L, Costa A, Pereira L, Filipe A, Virella D, Leal E, Moreira A,</a:t>
            </a:r>
          </a:p>
          <a:p>
            <a:r>
              <a:rPr lang="en-US" sz="1400">
                <a:latin typeface="Tw Cen MT" charset="0"/>
              </a:rPr>
              <a:t>Rosa M, Mendes L, Serelha M. Early high calcium and phosphorus intake by</a:t>
            </a:r>
          </a:p>
          <a:p>
            <a:r>
              <a:rPr lang="en-US" sz="1400">
                <a:latin typeface="Tw Cen MT" charset="0"/>
              </a:rPr>
              <a:t>parenteral nutrition prevents short-term bone strength decline in preterm</a:t>
            </a:r>
          </a:p>
          <a:p>
            <a:r>
              <a:rPr lang="pt-BR" sz="1400">
                <a:latin typeface="Tw Cen MT" charset="0"/>
              </a:rPr>
              <a:t>infants. J Pediatr Gastroenterol Nutr. 2011;52(2):203–9.</a:t>
            </a:r>
          </a:p>
          <a:p>
            <a:r>
              <a:rPr lang="pt-BR" sz="1400">
                <a:latin typeface="Tw Cen MT" charset="0"/>
              </a:rPr>
              <a:t>30. Backstrom MC, Kouri T, Kuusela AL, Sievanen H, Koivisto AM, Ikonen RS,</a:t>
            </a:r>
          </a:p>
          <a:p>
            <a:r>
              <a:rPr lang="en-US" sz="1400">
                <a:latin typeface="Tw Cen MT" charset="0"/>
              </a:rPr>
              <a:t>Maki M. Bone isoenzyme of serum alkaline phosphatase and serum inorganic phosphate in metabolic bone disease of prematurity. Acta </a:t>
            </a:r>
            <a:r>
              <a:rPr lang="pt-BR" sz="1400">
                <a:latin typeface="Tw Cen MT" charset="0"/>
              </a:rPr>
              <a:t>paediatrica (Oslo, Norway : 1992). 2000;89(7):867–73.</a:t>
            </a:r>
          </a:p>
        </p:txBody>
      </p:sp>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ubtítulo 2"/>
          <p:cNvSpPr>
            <a:spLocks noGrp="1"/>
          </p:cNvSpPr>
          <p:nvPr>
            <p:ph type="subTitle" idx="4294967295"/>
          </p:nvPr>
        </p:nvSpPr>
        <p:spPr>
          <a:xfrm>
            <a:off x="2279650" y="1125538"/>
            <a:ext cx="7126288" cy="6100762"/>
          </a:xfrm>
        </p:spPr>
        <p:txBody>
          <a:bodyPr/>
          <a:lstStyle/>
          <a:p>
            <a:pPr marL="0" indent="0" eaLnBrk="1" hangingPunct="1">
              <a:spcBef>
                <a:spcPct val="0"/>
              </a:spcBef>
              <a:buFont typeface="Arial" pitchFamily="34" charset="0"/>
              <a:buNone/>
            </a:pPr>
            <a:r>
              <a:rPr lang="pt-BR" sz="1400" smtClean="0"/>
              <a:t>31. Yesiltepe Mutlu G, Kirmizibekmez H, Ozsu E, Er I, Hatun S. Metabolic bone</a:t>
            </a:r>
          </a:p>
          <a:p>
            <a:pPr marL="0" indent="0" eaLnBrk="1" hangingPunct="1">
              <a:spcBef>
                <a:spcPct val="0"/>
              </a:spcBef>
              <a:buFont typeface="Arial" pitchFamily="34" charset="0"/>
              <a:buNone/>
            </a:pPr>
            <a:r>
              <a:rPr lang="pt-BR" sz="1400" smtClean="0"/>
              <a:t>disease of prematurity: report of four cases. J Clin Res Pediatr Endocrinol.</a:t>
            </a:r>
          </a:p>
          <a:p>
            <a:pPr marL="0" indent="0" eaLnBrk="1" hangingPunct="1">
              <a:spcBef>
                <a:spcPct val="0"/>
              </a:spcBef>
              <a:buFont typeface="Arial" pitchFamily="34" charset="0"/>
              <a:buNone/>
            </a:pPr>
            <a:r>
              <a:rPr lang="pt-BR" sz="1400" smtClean="0"/>
              <a:t>2014;6(2):111–5.</a:t>
            </a:r>
          </a:p>
          <a:p>
            <a:pPr marL="0" indent="0" eaLnBrk="1" hangingPunct="1">
              <a:spcBef>
                <a:spcPct val="0"/>
              </a:spcBef>
              <a:buFont typeface="Arial" pitchFamily="34" charset="0"/>
              <a:buNone/>
            </a:pPr>
            <a:r>
              <a:rPr lang="pt-BR" sz="1400" smtClean="0"/>
              <a:t>32. Hellstern G, Poschl J, Linderkamp O. Renal phosphate handling of</a:t>
            </a:r>
          </a:p>
          <a:p>
            <a:pPr marL="0" indent="0" eaLnBrk="1" hangingPunct="1">
              <a:spcBef>
                <a:spcPct val="0"/>
              </a:spcBef>
              <a:buFont typeface="Arial" pitchFamily="34" charset="0"/>
              <a:buNone/>
            </a:pPr>
            <a:r>
              <a:rPr lang="pt-BR" sz="1400" smtClean="0"/>
              <a:t>premature infants of 23-25 weeks gestational age. Pediatr Nephrol. 2003;</a:t>
            </a:r>
          </a:p>
          <a:p>
            <a:pPr marL="0" indent="0" eaLnBrk="1" hangingPunct="1">
              <a:spcBef>
                <a:spcPct val="0"/>
              </a:spcBef>
              <a:buFont typeface="Arial" pitchFamily="34" charset="0"/>
              <a:buNone/>
            </a:pPr>
            <a:r>
              <a:rPr lang="pt-BR" sz="1400" smtClean="0"/>
              <a:t>18(8):756–8.</a:t>
            </a:r>
          </a:p>
          <a:p>
            <a:pPr marL="0" indent="0" eaLnBrk="1" hangingPunct="1">
              <a:spcBef>
                <a:spcPct val="0"/>
              </a:spcBef>
              <a:buFont typeface="Arial" pitchFamily="34" charset="0"/>
              <a:buNone/>
            </a:pPr>
            <a:r>
              <a:rPr lang="pt-BR" sz="1400" smtClean="0"/>
              <a:t>33. Ghannam NN, Hammami MM, Bakheet SM, Khan BA. Bone mineral density</a:t>
            </a:r>
          </a:p>
          <a:p>
            <a:pPr marL="0" indent="0" eaLnBrk="1" hangingPunct="1">
              <a:spcBef>
                <a:spcPct val="0"/>
              </a:spcBef>
              <a:buFont typeface="Arial" pitchFamily="34" charset="0"/>
              <a:buNone/>
            </a:pPr>
            <a:r>
              <a:rPr lang="pt-BR" sz="1400" smtClean="0"/>
              <a:t>of the spine and femur in healthy Saudi females: relation to vitamin D</a:t>
            </a:r>
          </a:p>
          <a:p>
            <a:pPr marL="0" indent="0" eaLnBrk="1" hangingPunct="1">
              <a:spcBef>
                <a:spcPct val="0"/>
              </a:spcBef>
              <a:buFont typeface="Arial" pitchFamily="34" charset="0"/>
              <a:buNone/>
            </a:pPr>
            <a:r>
              <a:rPr lang="pt-BR" sz="1400" smtClean="0"/>
              <a:t>status, pregnancy, and lactation. Calcif Tissue Int. 1999;65(1):23–8.</a:t>
            </a:r>
          </a:p>
          <a:p>
            <a:pPr marL="0" indent="0" eaLnBrk="1" hangingPunct="1">
              <a:spcBef>
                <a:spcPct val="0"/>
              </a:spcBef>
              <a:buFont typeface="Arial" pitchFamily="34" charset="0"/>
              <a:buNone/>
            </a:pPr>
            <a:endParaRPr lang="pt-BR" sz="1400" smtClean="0"/>
          </a:p>
        </p:txBody>
      </p:sp>
      <p:sp>
        <p:nvSpPr>
          <p:cNvPr id="155651" name="Subtítulo 2"/>
          <p:cNvSpPr txBox="1">
            <a:spLocks/>
          </p:cNvSpPr>
          <p:nvPr/>
        </p:nvSpPr>
        <p:spPr bwMode="auto">
          <a:xfrm>
            <a:off x="1270000" y="188913"/>
            <a:ext cx="7008813" cy="576262"/>
          </a:xfrm>
          <a:prstGeom prst="rect">
            <a:avLst/>
          </a:prstGeom>
          <a:noFill/>
          <a:ln w="9525">
            <a:noFill/>
            <a:miter lim="800000"/>
            <a:headEnd/>
            <a:tailEnd/>
          </a:ln>
        </p:spPr>
        <p:txBody>
          <a:bodyPr lIns="121899" tIns="60949" rIns="121899" bIns="60949"/>
          <a:lstStyle/>
          <a:p>
            <a:pPr algn="ctr">
              <a:lnSpc>
                <a:spcPct val="95000"/>
              </a:lnSpc>
              <a:buClr>
                <a:srgbClr val="385723"/>
              </a:buClr>
              <a:buSzPct val="100000"/>
              <a:buFont typeface="Arial" pitchFamily="34" charset="0"/>
              <a:buNone/>
            </a:pPr>
            <a:r>
              <a:rPr lang="pt-BR" sz="3200">
                <a:solidFill>
                  <a:srgbClr val="0000FF"/>
                </a:solidFill>
                <a:latin typeface="Tw Cen MT" charset="0"/>
              </a:rPr>
              <a:t>References</a:t>
            </a:r>
          </a:p>
        </p:txBody>
      </p:sp>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xfrm>
            <a:off x="1125538" y="404813"/>
            <a:ext cx="10156825" cy="1397000"/>
          </a:xfrm>
        </p:spPr>
        <p:txBody>
          <a:bodyPr/>
          <a:lstStyle/>
          <a:p>
            <a:pPr algn="ctr" eaLnBrk="1" hangingPunct="1"/>
            <a:r>
              <a:rPr lang="pt-BR" sz="4000" smtClean="0">
                <a:solidFill>
                  <a:srgbClr val="0000FF"/>
                </a:solidFill>
              </a:rPr>
              <a:t>Nota do Editor do site, Dr. Paulo R. Margotto. Consultem também! Aqui e Agora! Estudando Juntos!</a:t>
            </a:r>
          </a:p>
        </p:txBody>
      </p:sp>
      <p:pic>
        <p:nvPicPr>
          <p:cNvPr id="39941" name="Picture 5"/>
          <p:cNvPicPr>
            <a:picLocks noChangeAspect="1" noChangeArrowheads="1"/>
          </p:cNvPicPr>
          <p:nvPr/>
        </p:nvPicPr>
        <p:blipFill>
          <a:blip r:embed="rId2">
            <a:lum bright="30000" contrast="12000"/>
          </a:blip>
          <a:srcRect/>
          <a:stretch>
            <a:fillRect/>
          </a:stretch>
        </p:blipFill>
        <p:spPr bwMode="auto">
          <a:xfrm>
            <a:off x="9550400" y="1484313"/>
            <a:ext cx="1150938" cy="1103312"/>
          </a:xfrm>
          <a:prstGeom prst="rect">
            <a:avLst/>
          </a:prstGeom>
          <a:noFill/>
          <a:ln w="9525">
            <a:noFill/>
            <a:miter lim="800000"/>
            <a:headEnd/>
            <a:tailEnd/>
          </a:ln>
        </p:spPr>
      </p:pic>
      <p:pic>
        <p:nvPicPr>
          <p:cNvPr id="39942" name="Picture 6" descr="pri-1110-3212"/>
          <p:cNvPicPr>
            <a:picLocks noChangeAspect="1" noChangeArrowheads="1"/>
          </p:cNvPicPr>
          <p:nvPr/>
        </p:nvPicPr>
        <p:blipFill>
          <a:blip r:embed="rId3"/>
          <a:srcRect/>
          <a:stretch>
            <a:fillRect/>
          </a:stretch>
        </p:blipFill>
        <p:spPr bwMode="auto">
          <a:xfrm>
            <a:off x="261938" y="1125538"/>
            <a:ext cx="1233487" cy="1865312"/>
          </a:xfrm>
          <a:prstGeom prst="rect">
            <a:avLst/>
          </a:prstGeom>
          <a:noFill/>
          <a:ln w="9525">
            <a:noFill/>
            <a:miter lim="800000"/>
            <a:headEnd/>
            <a:tailEnd/>
          </a:ln>
        </p:spPr>
      </p:pic>
      <p:pic>
        <p:nvPicPr>
          <p:cNvPr id="39944" name="Picture 8" descr="Liu-Martinha"/>
          <p:cNvPicPr>
            <a:picLocks noChangeAspect="1" noChangeArrowheads="1"/>
          </p:cNvPicPr>
          <p:nvPr/>
        </p:nvPicPr>
        <p:blipFill>
          <a:blip r:embed="rId4"/>
          <a:srcRect/>
          <a:stretch>
            <a:fillRect/>
          </a:stretch>
        </p:blipFill>
        <p:spPr bwMode="auto">
          <a:xfrm>
            <a:off x="2925763" y="1989138"/>
            <a:ext cx="5668962" cy="4157662"/>
          </a:xfrm>
          <a:prstGeom prst="rect">
            <a:avLst/>
          </a:prstGeom>
          <a:noFill/>
        </p:spPr>
      </p:pic>
      <p:sp>
        <p:nvSpPr>
          <p:cNvPr id="39945" name="Text Box 9"/>
          <p:cNvSpPr txBox="1">
            <a:spLocks noChangeArrowheads="1"/>
          </p:cNvSpPr>
          <p:nvPr/>
        </p:nvSpPr>
        <p:spPr bwMode="auto">
          <a:xfrm>
            <a:off x="2422525" y="6165850"/>
            <a:ext cx="6430963" cy="336550"/>
          </a:xfrm>
          <a:prstGeom prst="rect">
            <a:avLst/>
          </a:prstGeom>
          <a:noFill/>
          <a:ln w="9525">
            <a:noFill/>
            <a:miter lim="800000"/>
            <a:headEnd/>
            <a:tailEnd/>
          </a:ln>
          <a:effectLst/>
        </p:spPr>
        <p:txBody>
          <a:bodyPr wrap="none">
            <a:spAutoFit/>
          </a:bodyPr>
          <a:lstStyle/>
          <a:p>
            <a:pPr defTabSz="914400"/>
            <a:r>
              <a:rPr lang="pt-BR" sz="1600">
                <a:solidFill>
                  <a:srgbClr val="FF33CC"/>
                </a:solidFill>
              </a:rPr>
              <a:t>Drs. Paulo R. Margotto, Marta David Rocha de Moura e Liu Campello</a:t>
            </a:r>
          </a:p>
        </p:txBody>
      </p:sp>
    </p:spTree>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Rectangle 3"/>
          <p:cNvSpPr>
            <a:spLocks noGrp="1"/>
          </p:cNvSpPr>
          <p:nvPr>
            <p:ph type="body" idx="1"/>
          </p:nvPr>
        </p:nvSpPr>
        <p:spPr>
          <a:xfrm>
            <a:off x="765175" y="2060575"/>
            <a:ext cx="10155238" cy="4470400"/>
          </a:xfrm>
        </p:spPr>
        <p:txBody>
          <a:bodyPr/>
          <a:lstStyle/>
          <a:p>
            <a:r>
              <a:rPr lang="pt-BR" smtClean="0"/>
              <a:t>A doença metabólica óssea (DMO) geralmente </a:t>
            </a:r>
            <a:r>
              <a:rPr lang="pt-BR" smtClean="0">
                <a:solidFill>
                  <a:schemeClr val="hlink"/>
                </a:solidFill>
              </a:rPr>
              <a:t>ocorre de 6 a 16 semanas após o nascimento</a:t>
            </a:r>
            <a:r>
              <a:rPr lang="pt-BR" smtClean="0"/>
              <a:t> e pode ser clinicamente não detectada até ocorrer desmineralização grave.</a:t>
            </a:r>
            <a:endParaRPr lang="pt-BR" baseline="30000" smtClean="0"/>
          </a:p>
          <a:p>
            <a:r>
              <a:rPr lang="pt-BR" smtClean="0"/>
              <a:t>As </a:t>
            </a:r>
            <a:r>
              <a:rPr lang="pt-BR" smtClean="0">
                <a:solidFill>
                  <a:srgbClr val="FF0000"/>
                </a:solidFill>
              </a:rPr>
              <a:t>complicações da DMO</a:t>
            </a:r>
            <a:r>
              <a:rPr lang="pt-BR" smtClean="0"/>
              <a:t> incluem aumento do risco de fraturas, </a:t>
            </a:r>
            <a:r>
              <a:rPr lang="pt-BR" smtClean="0">
                <a:solidFill>
                  <a:srgbClr val="FF0000"/>
                </a:solidFill>
              </a:rPr>
              <a:t>comprometimento da função respiratória</a:t>
            </a:r>
            <a:r>
              <a:rPr lang="pt-BR" smtClean="0"/>
              <a:t> e </a:t>
            </a:r>
            <a:r>
              <a:rPr lang="pt-BR" smtClean="0">
                <a:solidFill>
                  <a:srgbClr val="FF0000"/>
                </a:solidFill>
              </a:rPr>
              <a:t>miopia da prematuridade.</a:t>
            </a:r>
            <a:r>
              <a:rPr lang="pt-BR" smtClean="0">
                <a:solidFill>
                  <a:schemeClr val="accent2"/>
                </a:solidFill>
              </a:rPr>
              <a:t> </a:t>
            </a:r>
          </a:p>
          <a:p>
            <a:r>
              <a:rPr lang="pt-BR" smtClean="0"/>
              <a:t>A incidência prévia de </a:t>
            </a:r>
            <a:r>
              <a:rPr lang="pt-BR" smtClean="0">
                <a:solidFill>
                  <a:srgbClr val="FF0000"/>
                </a:solidFill>
              </a:rPr>
              <a:t>fraturas de ossos longos e costelas</a:t>
            </a:r>
            <a:r>
              <a:rPr lang="pt-BR" smtClean="0"/>
              <a:t> no recém-nascido pode ocorrer  entre </a:t>
            </a:r>
            <a:r>
              <a:rPr lang="pt-BR" smtClean="0">
                <a:solidFill>
                  <a:srgbClr val="FF0000"/>
                </a:solidFill>
              </a:rPr>
              <a:t>10 e 32%,</a:t>
            </a:r>
            <a:r>
              <a:rPr lang="pt-BR" smtClean="0"/>
              <a:t> embora as taxas atuais pareçam substancialmente inferiores.</a:t>
            </a:r>
          </a:p>
          <a:p>
            <a:endParaRPr lang="en-US" baseline="30000" smtClean="0"/>
          </a:p>
          <a:p>
            <a:endParaRPr lang="pt-BR" smtClean="0"/>
          </a:p>
        </p:txBody>
      </p:sp>
      <p:sp>
        <p:nvSpPr>
          <p:cNvPr id="148484" name="Rectangle 4"/>
          <p:cNvSpPr>
            <a:spLocks noChangeArrowheads="1"/>
          </p:cNvSpPr>
          <p:nvPr/>
        </p:nvSpPr>
        <p:spPr bwMode="auto">
          <a:xfrm>
            <a:off x="477838" y="188913"/>
            <a:ext cx="11520487" cy="1098550"/>
          </a:xfrm>
          <a:prstGeom prst="rect">
            <a:avLst/>
          </a:prstGeom>
          <a:noFill/>
          <a:ln w="9525">
            <a:noFill/>
            <a:miter lim="800000"/>
            <a:headEnd/>
            <a:tailEnd/>
          </a:ln>
          <a:effectLst/>
        </p:spPr>
        <p:txBody>
          <a:bodyPr lIns="0" tIns="0" rIns="0" bIns="0" anchor="ctr">
            <a:spAutoFit/>
          </a:bodyPr>
          <a:lstStyle/>
          <a:p>
            <a:pPr algn="ctr" eaLnBrk="0" hangingPunct="0"/>
            <a:r>
              <a:rPr lang="pt-BR" sz="2000" b="1">
                <a:solidFill>
                  <a:srgbClr val="0000FF"/>
                </a:solidFill>
                <a:latin typeface="Lato" pitchFamily="34" charset="0"/>
              </a:rPr>
              <a:t>Resultados da abordagem padronizada da doen</a:t>
            </a:r>
            <a:r>
              <a:rPr lang="pt-BR" sz="2000" b="1">
                <a:solidFill>
                  <a:srgbClr val="0000FF"/>
                </a:solidFill>
                <a:latin typeface="Arial"/>
              </a:rPr>
              <a:t>ç</a:t>
            </a:r>
            <a:r>
              <a:rPr lang="pt-BR" sz="2000" b="1">
                <a:solidFill>
                  <a:srgbClr val="0000FF"/>
                </a:solidFill>
                <a:latin typeface="Lato" pitchFamily="34" charset="0"/>
              </a:rPr>
              <a:t>a </a:t>
            </a:r>
            <a:r>
              <a:rPr lang="pt-BR" sz="2000" b="1">
                <a:solidFill>
                  <a:srgbClr val="0000FF"/>
                </a:solidFill>
                <a:latin typeface="Arial"/>
              </a:rPr>
              <a:t>ó</a:t>
            </a:r>
            <a:r>
              <a:rPr lang="pt-BR" sz="2000" b="1">
                <a:solidFill>
                  <a:srgbClr val="0000FF"/>
                </a:solidFill>
                <a:latin typeface="Lato" pitchFamily="34" charset="0"/>
              </a:rPr>
              <a:t>ssea metab</a:t>
            </a:r>
            <a:r>
              <a:rPr lang="pt-BR" sz="2000" b="1">
                <a:solidFill>
                  <a:srgbClr val="0000FF"/>
                </a:solidFill>
                <a:latin typeface="Arial"/>
              </a:rPr>
              <a:t>ó</a:t>
            </a:r>
            <a:r>
              <a:rPr lang="pt-BR" sz="2000" b="1">
                <a:solidFill>
                  <a:srgbClr val="0000FF"/>
                </a:solidFill>
                <a:latin typeface="Lato" pitchFamily="34" charset="0"/>
              </a:rPr>
              <a:t>lica de prematuridade</a:t>
            </a:r>
            <a:endParaRPr lang="pt-BR" sz="2000" u="sng">
              <a:solidFill>
                <a:srgbClr val="78909C"/>
              </a:solidFill>
            </a:endParaRPr>
          </a:p>
          <a:p>
            <a:pPr algn="ctr" eaLnBrk="0" hangingPunct="0"/>
            <a:r>
              <a:rPr lang="pt-BR" sz="1300" u="sng">
                <a:solidFill>
                  <a:srgbClr val="78909C"/>
                </a:solidFill>
                <a:latin typeface="Source Sans Pro"/>
                <a:hlinkClick r:id="rId2"/>
              </a:rPr>
              <a:t>Outcomes of standardised approach to metabolic bone disease of prematurity.</a:t>
            </a:r>
            <a:r>
              <a:rPr lang="pt-BR" sz="1300">
                <a:solidFill>
                  <a:srgbClr val="424242"/>
                </a:solidFill>
                <a:latin typeface="Source Sans Pro"/>
              </a:rPr>
              <a:t/>
            </a:r>
            <a:br>
              <a:rPr lang="pt-BR" sz="1300">
                <a:solidFill>
                  <a:srgbClr val="424242"/>
                </a:solidFill>
                <a:latin typeface="Source Sans Pro"/>
              </a:rPr>
            </a:br>
            <a:r>
              <a:rPr lang="pt-BR" sz="1300" u="sng">
                <a:solidFill>
                  <a:srgbClr val="424242"/>
                </a:solidFill>
                <a:latin typeface="Source Sans Pro"/>
              </a:rPr>
              <a:t>Chin LK, Doan J, Teoh YS, Stewart A, Forrest P, Simm PJ.J Paediatr Child Health. 2018 Jan 2. doi: 10.1111/jpc.13813. [Epub ahead of print].PMID:</a:t>
            </a:r>
            <a:r>
              <a:rPr lang="pt-BR" sz="1300" u="sng">
                <a:solidFill>
                  <a:srgbClr val="424242"/>
                </a:solidFill>
                <a:latin typeface="Arial"/>
              </a:rPr>
              <a:t> </a:t>
            </a:r>
            <a:r>
              <a:rPr lang="pt-BR" sz="1300" u="sng">
                <a:solidFill>
                  <a:srgbClr val="424242"/>
                </a:solidFill>
                <a:latin typeface="Source Sans Pro"/>
              </a:rPr>
              <a:t>29292538.</a:t>
            </a:r>
            <a:r>
              <a:rPr lang="pt-BR" sz="1300" u="sng">
                <a:solidFill>
                  <a:srgbClr val="78909C"/>
                </a:solidFill>
                <a:latin typeface="Source Sans Pro"/>
                <a:hlinkClick r:id="rId3"/>
              </a:rPr>
              <a:t>Similar articles.</a:t>
            </a:r>
            <a:r>
              <a:rPr lang="pt-BR" sz="1300" u="sng">
                <a:solidFill>
                  <a:srgbClr val="78909C"/>
                </a:solidFill>
                <a:latin typeface="Source Sans Pro"/>
              </a:rPr>
              <a:t> </a:t>
            </a:r>
            <a:r>
              <a:rPr lang="pt-BR" sz="1300" b="1">
                <a:solidFill>
                  <a:srgbClr val="FF33CC"/>
                </a:solidFill>
                <a:latin typeface="Source Sans Pro"/>
              </a:rPr>
              <a:t>Austr</a:t>
            </a:r>
            <a:r>
              <a:rPr lang="pt-BR" sz="1300" b="1">
                <a:solidFill>
                  <a:srgbClr val="FF33CC"/>
                </a:solidFill>
                <a:latin typeface="Arial"/>
              </a:rPr>
              <a:t>á</a:t>
            </a:r>
            <a:r>
              <a:rPr lang="pt-BR" sz="1300" b="1">
                <a:solidFill>
                  <a:srgbClr val="FF33CC"/>
                </a:solidFill>
                <a:latin typeface="Source Sans Pro"/>
              </a:rPr>
              <a:t>lia</a:t>
            </a:r>
          </a:p>
          <a:p>
            <a:pPr algn="ctr" eaLnBrk="0" hangingPunct="0"/>
            <a:r>
              <a:rPr lang="pt-BR" sz="1300">
                <a:solidFill>
                  <a:srgbClr val="424242"/>
                </a:solidFill>
                <a:latin typeface="Source Sans Pro"/>
              </a:rPr>
              <a:t>Artigo Apresentado na Residência de Neonatologia do HMIB/SES/DF pelo Dr.</a:t>
            </a:r>
            <a:r>
              <a:rPr lang="pt-BR" sz="1300">
                <a:solidFill>
                  <a:srgbClr val="424242"/>
                </a:solidFill>
                <a:latin typeface="Arial"/>
              </a:rPr>
              <a:t> </a:t>
            </a:r>
            <a:r>
              <a:rPr lang="pt-BR" sz="1300">
                <a:solidFill>
                  <a:srgbClr val="424242"/>
                </a:solidFill>
                <a:latin typeface="Source Sans Pro"/>
              </a:rPr>
              <a:t>Luis Henrique Jorge e Costa (R2 em Pediatria).</a:t>
            </a:r>
            <a:r>
              <a:rPr lang="pt-BR" sz="1300">
                <a:solidFill>
                  <a:srgbClr val="424242"/>
                </a:solidFill>
                <a:latin typeface="Arial"/>
              </a:rPr>
              <a:t> </a:t>
            </a:r>
            <a:r>
              <a:rPr lang="pt-BR" sz="1300">
                <a:solidFill>
                  <a:srgbClr val="424242"/>
                </a:solidFill>
                <a:latin typeface="Source Sans Pro"/>
              </a:rPr>
              <a:t>Coordena</a:t>
            </a:r>
            <a:r>
              <a:rPr lang="pt-BR" sz="1300">
                <a:solidFill>
                  <a:srgbClr val="424242"/>
                </a:solidFill>
                <a:latin typeface="Arial"/>
              </a:rPr>
              <a:t>ç</a:t>
            </a:r>
            <a:r>
              <a:rPr lang="pt-BR" sz="1300">
                <a:solidFill>
                  <a:srgbClr val="424242"/>
                </a:solidFill>
                <a:latin typeface="Source Sans Pro"/>
              </a:rPr>
              <a:t>ão:Evelyn Mirela.</a:t>
            </a:r>
            <a:endParaRPr lang="pt-BR">
              <a:solidFill>
                <a:srgbClr val="78909C"/>
              </a:solidFill>
            </a:endParaRPr>
          </a:p>
        </p:txBody>
      </p:sp>
      <p:pic>
        <p:nvPicPr>
          <p:cNvPr id="148485" name="Picture 5" descr="pptx">
            <a:hlinkClick r:id="rId4" tooltip="DMO_Abord_padroniz_2018"/>
          </p:cNvPr>
          <p:cNvPicPr>
            <a:picLocks noChangeAspect="1" noChangeArrowheads="1"/>
          </p:cNvPicPr>
          <p:nvPr/>
        </p:nvPicPr>
        <p:blipFill>
          <a:blip r:embed="rId5"/>
          <a:srcRect/>
          <a:stretch>
            <a:fillRect/>
          </a:stretch>
        </p:blipFill>
        <p:spPr bwMode="auto">
          <a:xfrm>
            <a:off x="11206163" y="188913"/>
            <a:ext cx="457200" cy="457200"/>
          </a:xfrm>
          <a:prstGeom prst="rect">
            <a:avLst/>
          </a:prstGeom>
          <a:noFill/>
        </p:spPr>
      </p:pic>
      <p:sp>
        <p:nvSpPr>
          <p:cNvPr id="148486" name="Oval 6"/>
          <p:cNvSpPr>
            <a:spLocks noChangeArrowheads="1"/>
          </p:cNvSpPr>
          <p:nvPr/>
        </p:nvSpPr>
        <p:spPr bwMode="auto">
          <a:xfrm>
            <a:off x="406400" y="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t>2018</a:t>
            </a:r>
          </a:p>
        </p:txBody>
      </p:sp>
      <p:sp>
        <p:nvSpPr>
          <p:cNvPr id="148487" name="Text Box 7"/>
          <p:cNvSpPr txBox="1">
            <a:spLocks noChangeArrowheads="1"/>
          </p:cNvSpPr>
          <p:nvPr/>
        </p:nvSpPr>
        <p:spPr bwMode="auto">
          <a:xfrm>
            <a:off x="2493963" y="1412875"/>
            <a:ext cx="7196137" cy="457200"/>
          </a:xfrm>
          <a:prstGeom prst="rect">
            <a:avLst/>
          </a:prstGeom>
          <a:noFill/>
          <a:ln w="9525">
            <a:noFill/>
            <a:miter lim="800000"/>
            <a:headEnd/>
            <a:tailEnd/>
          </a:ln>
          <a:effectLst/>
        </p:spPr>
        <p:txBody>
          <a:bodyPr wrap="none">
            <a:spAutoFit/>
          </a:bodyPr>
          <a:lstStyle/>
          <a:p>
            <a:pPr defTabSz="914400"/>
            <a:r>
              <a:rPr lang="pt-BR">
                <a:solidFill>
                  <a:srgbClr val="0000FF"/>
                </a:solidFill>
              </a:rPr>
              <a:t>Análise de 171 crianças&lt;32 semanas por 18 meses</a:t>
            </a:r>
            <a:endParaRPr lang="pt-BR"/>
          </a:p>
        </p:txBody>
      </p:sp>
      <p:sp>
        <p:nvSpPr>
          <p:cNvPr id="148488" name="AutoShape 8"/>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7" name="Rectangle 3"/>
          <p:cNvSpPr>
            <a:spLocks noGrp="1"/>
          </p:cNvSpPr>
          <p:nvPr>
            <p:ph type="body" idx="1"/>
          </p:nvPr>
        </p:nvSpPr>
        <p:spPr/>
        <p:txBody>
          <a:bodyPr/>
          <a:lstStyle/>
          <a:p>
            <a:r>
              <a:rPr lang="pt-BR" sz="2000" smtClean="0"/>
              <a:t>Dados de desfecho de curto prazo sugerem que a DMO é um transtorno autolimitado, com rápida recuperação ocorrendo entre </a:t>
            </a:r>
            <a:r>
              <a:rPr lang="pt-BR" sz="2000" smtClean="0">
                <a:solidFill>
                  <a:schemeClr val="hlink"/>
                </a:solidFill>
              </a:rPr>
              <a:t>oito e 16 semanas</a:t>
            </a:r>
            <a:r>
              <a:rPr lang="pt-BR" sz="2000" smtClean="0"/>
              <a:t>  de idade. </a:t>
            </a:r>
          </a:p>
          <a:p>
            <a:r>
              <a:rPr lang="pt-BR" sz="2000" smtClean="0"/>
              <a:t>Essa recuperação continua e resulta em massa óssea proporcional ao tamanho corporal na infância. </a:t>
            </a:r>
          </a:p>
          <a:p>
            <a:r>
              <a:rPr lang="pt-BR" sz="2000" smtClean="0"/>
              <a:t>Este conhecimento advém do estudo de Quintal et al, no qual diferenças significativas foram observadas no início do estudo entre crianças prematuras e a termo para densidade mineral óssea, conteúdo mineral ósseo e massa corporal magra. </a:t>
            </a:r>
          </a:p>
          <a:p>
            <a:r>
              <a:rPr lang="pt-BR" sz="2000" smtClean="0"/>
              <a:t>No entanto, </a:t>
            </a:r>
            <a:r>
              <a:rPr lang="pt-BR" sz="2000" b="1" smtClean="0">
                <a:solidFill>
                  <a:srgbClr val="0000FF"/>
                </a:solidFill>
              </a:rPr>
              <a:t>aos 6 meses de idade corrigida</a:t>
            </a:r>
            <a:r>
              <a:rPr lang="pt-BR" sz="2000" smtClean="0"/>
              <a:t>, a mineralização óssea acelerada em bebês prematuros resultou em valores semelhantes aos bebês nascidos a termo para DMO, CMO e massa corporal magra.</a:t>
            </a:r>
            <a:r>
              <a:rPr lang="pt-BR" sz="2000" baseline="30000" smtClean="0"/>
              <a:t>11</a:t>
            </a:r>
          </a:p>
        </p:txBody>
      </p:sp>
      <p:sp>
        <p:nvSpPr>
          <p:cNvPr id="149508" name="AutoShape 4"/>
          <p:cNvSpPr>
            <a:spLocks noChangeArrowheads="1"/>
          </p:cNvSpPr>
          <p:nvPr/>
        </p:nvSpPr>
        <p:spPr bwMode="auto">
          <a:xfrm>
            <a:off x="11207750" y="6102350"/>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p:cNvSpPr>
          <p:nvPr>
            <p:ph type="title"/>
          </p:nvPr>
        </p:nvSpPr>
        <p:spPr/>
        <p:txBody>
          <a:bodyPr/>
          <a:lstStyle/>
          <a:p>
            <a:pPr algn="ctr"/>
            <a:r>
              <a:rPr lang="pt-BR" smtClean="0">
                <a:solidFill>
                  <a:srgbClr val="FF33CC"/>
                </a:solidFill>
              </a:rPr>
              <a:t>Entre os fatores de risco e </a:t>
            </a:r>
            <a:r>
              <a:rPr lang="pt-BR" smtClean="0">
                <a:solidFill>
                  <a:srgbClr val="0000FF"/>
                </a:solidFill>
              </a:rPr>
              <a:t>Suplementações</a:t>
            </a:r>
            <a:r>
              <a:rPr lang="pt-BR" smtClean="0">
                <a:solidFill>
                  <a:srgbClr val="FF33CC"/>
                </a:solidFill>
              </a:rPr>
              <a:t>...</a:t>
            </a:r>
          </a:p>
        </p:txBody>
      </p:sp>
      <p:pic>
        <p:nvPicPr>
          <p:cNvPr id="150532" name="Picture 4"/>
          <p:cNvPicPr>
            <a:picLocks noChangeAspect="1" noChangeArrowheads="1"/>
          </p:cNvPicPr>
          <p:nvPr>
            <p:ph type="body" idx="1"/>
          </p:nvPr>
        </p:nvPicPr>
        <p:blipFill>
          <a:blip r:embed="rId2"/>
          <a:srcRect/>
          <a:stretch>
            <a:fillRect/>
          </a:stretch>
        </p:blipFill>
        <p:spPr>
          <a:xfrm>
            <a:off x="1341438" y="1412875"/>
            <a:ext cx="10156825" cy="4022725"/>
          </a:xfrm>
          <a:ln w="38100">
            <a:solidFill>
              <a:schemeClr val="hlink"/>
            </a:solidFill>
          </a:ln>
        </p:spPr>
      </p:pic>
      <p:sp>
        <p:nvSpPr>
          <p:cNvPr id="150533" name="Rectangle 5"/>
          <p:cNvSpPr>
            <a:spLocks noChangeArrowheads="1"/>
          </p:cNvSpPr>
          <p:nvPr/>
        </p:nvSpPr>
        <p:spPr bwMode="auto">
          <a:xfrm>
            <a:off x="0" y="5661025"/>
            <a:ext cx="12169775" cy="895350"/>
          </a:xfrm>
          <a:prstGeom prst="rect">
            <a:avLst/>
          </a:prstGeom>
          <a:noFill/>
          <a:ln w="9525">
            <a:noFill/>
            <a:miter lim="800000"/>
            <a:headEnd/>
            <a:tailEnd/>
          </a:ln>
          <a:effectLst/>
        </p:spPr>
        <p:txBody>
          <a:bodyPr wrap="none">
            <a:spAutoFit/>
          </a:bodyPr>
          <a:lstStyle/>
          <a:p>
            <a:pPr algn="ctr" defTabSz="914400">
              <a:spcBef>
                <a:spcPct val="20000"/>
              </a:spcBef>
              <a:buFont typeface="Arial" pitchFamily="34" charset="0"/>
              <a:buNone/>
            </a:pPr>
            <a:r>
              <a:rPr lang="pt-BR">
                <a:solidFill>
                  <a:srgbClr val="0000FF"/>
                </a:solidFill>
              </a:rPr>
              <a:t>Todas as crianças foram suplementadas com Vit D3 400UI/dia assim que iniciaram dieta</a:t>
            </a:r>
          </a:p>
          <a:p>
            <a:pPr algn="ctr" defTabSz="914400">
              <a:spcBef>
                <a:spcPct val="20000"/>
              </a:spcBef>
              <a:buFont typeface="Arial" pitchFamily="34" charset="0"/>
              <a:buNone/>
            </a:pPr>
            <a:r>
              <a:rPr lang="pt-BR">
                <a:solidFill>
                  <a:srgbClr val="0000FF"/>
                </a:solidFill>
              </a:rPr>
              <a:t>enteral total. (Média de 18.7 +-15.6 dias)</a:t>
            </a:r>
            <a:endParaRPr lang="en-US">
              <a:solidFill>
                <a:srgbClr val="0000FF"/>
              </a:solidFill>
            </a:endParaRPr>
          </a:p>
        </p:txBody>
      </p:sp>
      <p:sp>
        <p:nvSpPr>
          <p:cNvPr id="150534" name="Line 6"/>
          <p:cNvSpPr>
            <a:spLocks noChangeShapeType="1"/>
          </p:cNvSpPr>
          <p:nvPr/>
        </p:nvSpPr>
        <p:spPr bwMode="auto">
          <a:xfrm>
            <a:off x="4725988" y="1916113"/>
            <a:ext cx="288925" cy="288925"/>
          </a:xfrm>
          <a:prstGeom prst="line">
            <a:avLst/>
          </a:prstGeom>
          <a:noFill/>
          <a:ln w="76200">
            <a:solidFill>
              <a:srgbClr val="FF33CC"/>
            </a:solidFill>
            <a:round/>
            <a:headEnd/>
            <a:tailEnd type="triangle" w="med" len="med"/>
          </a:ln>
          <a:effectLst/>
        </p:spPr>
        <p:txBody>
          <a:bodyPr/>
          <a:lstStyle/>
          <a:p>
            <a:endParaRPr lang="pt-BR"/>
          </a:p>
        </p:txBody>
      </p:sp>
      <p:sp>
        <p:nvSpPr>
          <p:cNvPr id="150536" name="Line 8"/>
          <p:cNvSpPr>
            <a:spLocks noChangeShapeType="1"/>
          </p:cNvSpPr>
          <p:nvPr/>
        </p:nvSpPr>
        <p:spPr bwMode="auto">
          <a:xfrm>
            <a:off x="4870450" y="3644900"/>
            <a:ext cx="288925" cy="288925"/>
          </a:xfrm>
          <a:prstGeom prst="line">
            <a:avLst/>
          </a:prstGeom>
          <a:noFill/>
          <a:ln w="76200">
            <a:solidFill>
              <a:srgbClr val="0000FF"/>
            </a:solidFill>
            <a:round/>
            <a:headEnd/>
            <a:tailEnd type="triangle" w="med" len="med"/>
          </a:ln>
          <a:effectLst/>
        </p:spPr>
        <p:txBody>
          <a:bodyPr/>
          <a:lstStyle/>
          <a:p>
            <a:endParaRPr lang="pt-BR"/>
          </a:p>
        </p:txBody>
      </p:sp>
      <p:sp>
        <p:nvSpPr>
          <p:cNvPr id="150537" name="AutoShape 9"/>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5" name="Rectangle 3"/>
          <p:cNvSpPr>
            <a:spLocks noGrp="1"/>
          </p:cNvSpPr>
          <p:nvPr>
            <p:ph type="body" idx="1"/>
          </p:nvPr>
        </p:nvSpPr>
        <p:spPr>
          <a:xfrm>
            <a:off x="1125538" y="260350"/>
            <a:ext cx="10156825" cy="4470400"/>
          </a:xfrm>
        </p:spPr>
        <p:txBody>
          <a:bodyPr/>
          <a:lstStyle/>
          <a:p>
            <a:pPr lvl="1">
              <a:lnSpc>
                <a:spcPct val="90000"/>
              </a:lnSpc>
              <a:buFont typeface="Century Gothic" pitchFamily="34" charset="0"/>
              <a:buNone/>
            </a:pPr>
            <a:r>
              <a:rPr lang="pt-BR" sz="1600" b="1" smtClean="0">
                <a:solidFill>
                  <a:srgbClr val="0000FF"/>
                </a:solidFill>
              </a:rPr>
              <a:t>TRIAGEM</a:t>
            </a:r>
          </a:p>
          <a:p>
            <a:pPr lvl="1">
              <a:lnSpc>
                <a:spcPct val="90000"/>
              </a:lnSpc>
            </a:pPr>
            <a:r>
              <a:rPr lang="pt-BR" sz="1600" smtClean="0"/>
              <a:t>Coleta de sangue e urina com 4 horas de diferença</a:t>
            </a:r>
          </a:p>
          <a:p>
            <a:pPr lvl="1">
              <a:lnSpc>
                <a:spcPct val="90000"/>
              </a:lnSpc>
            </a:pPr>
            <a:r>
              <a:rPr lang="pt-BR" sz="1600" smtClean="0"/>
              <a:t>Mede-se </a:t>
            </a:r>
            <a:r>
              <a:rPr lang="pt-BR" sz="1600" smtClean="0">
                <a:solidFill>
                  <a:schemeClr val="hlink"/>
                </a:solidFill>
              </a:rPr>
              <a:t>cálcio sérico, fosfato, fosfatase alcalina, parathormonio, 25hidroxivitamina D e reabsorção tubular de fosfato na urina. </a:t>
            </a:r>
            <a:endParaRPr lang="en-US" sz="1600" smtClean="0">
              <a:solidFill>
                <a:schemeClr val="hlink"/>
              </a:solidFill>
            </a:endParaRPr>
          </a:p>
          <a:p>
            <a:pPr lvl="1">
              <a:lnSpc>
                <a:spcPct val="90000"/>
              </a:lnSpc>
            </a:pPr>
            <a:r>
              <a:rPr lang="pt-BR" sz="1600" smtClean="0">
                <a:solidFill>
                  <a:srgbClr val="FF33CC"/>
                </a:solidFill>
              </a:rPr>
              <a:t>Baseado nos resultados (Fosfatase alcalina [FAL] &gt; 500U/L ; Fosfato &lt; 1.8mmol/L-5,5mg/dL) e nos fatores de risco da </a:t>
            </a:r>
            <a:r>
              <a:rPr lang="pt-BR" sz="1600" smtClean="0">
                <a:solidFill>
                  <a:srgbClr val="0000FF"/>
                </a:solidFill>
              </a:rPr>
              <a:t>Tabela 1</a:t>
            </a:r>
            <a:r>
              <a:rPr lang="pt-BR" sz="1600" smtClean="0">
                <a:solidFill>
                  <a:srgbClr val="FF33CC"/>
                </a:solidFill>
              </a:rPr>
              <a:t> inicia-se fosfato (1-2mmol/kg/dia). </a:t>
            </a:r>
          </a:p>
          <a:p>
            <a:endParaRPr lang="pt-BR" smtClean="0">
              <a:solidFill>
                <a:srgbClr val="FF33CC"/>
              </a:solidFill>
            </a:endParaRPr>
          </a:p>
        </p:txBody>
      </p:sp>
      <p:pic>
        <p:nvPicPr>
          <p:cNvPr id="151561" name="Picture 9"/>
          <p:cNvPicPr>
            <a:picLocks noChangeAspect="1" noChangeArrowheads="1"/>
          </p:cNvPicPr>
          <p:nvPr/>
        </p:nvPicPr>
        <p:blipFill>
          <a:blip r:embed="rId2"/>
          <a:srcRect/>
          <a:stretch>
            <a:fillRect/>
          </a:stretch>
        </p:blipFill>
        <p:spPr bwMode="auto">
          <a:xfrm>
            <a:off x="190500" y="2276475"/>
            <a:ext cx="6599238" cy="4046538"/>
          </a:xfrm>
          <a:prstGeom prst="rect">
            <a:avLst/>
          </a:prstGeom>
          <a:noFill/>
          <a:ln w="38100">
            <a:solidFill>
              <a:srgbClr val="FF0000"/>
            </a:solidFill>
            <a:miter lim="800000"/>
            <a:headEnd/>
            <a:tailEnd/>
          </a:ln>
        </p:spPr>
      </p:pic>
      <p:sp>
        <p:nvSpPr>
          <p:cNvPr id="151562" name="Rectangle 10"/>
          <p:cNvSpPr>
            <a:spLocks noChangeArrowheads="1"/>
          </p:cNvSpPr>
          <p:nvPr/>
        </p:nvSpPr>
        <p:spPr bwMode="auto">
          <a:xfrm>
            <a:off x="6886575" y="3068638"/>
            <a:ext cx="5302250" cy="2568575"/>
          </a:xfrm>
          <a:prstGeom prst="rect">
            <a:avLst/>
          </a:prstGeom>
          <a:solidFill>
            <a:srgbClr val="CCCCFF"/>
          </a:solidFill>
          <a:ln w="38100">
            <a:solidFill>
              <a:srgbClr val="FF0000"/>
            </a:solidFill>
            <a:miter lim="800000"/>
            <a:headEnd/>
            <a:tailEnd/>
          </a:ln>
          <a:effectLst/>
        </p:spPr>
        <p:txBody>
          <a:bodyPr>
            <a:spAutoFit/>
          </a:bodyPr>
          <a:lstStyle/>
          <a:p>
            <a:pPr algn="ctr" defTabSz="914400"/>
            <a:r>
              <a:rPr lang="pt-BR" sz="2000"/>
              <a:t>Os fatores de risco da DMO incluíram: </a:t>
            </a:r>
            <a:r>
              <a:rPr lang="pt-BR" sz="2000">
                <a:solidFill>
                  <a:srgbClr val="FF0000"/>
                </a:solidFill>
              </a:rPr>
              <a:t>restrição do crescimento intrauterino</a:t>
            </a:r>
            <a:r>
              <a:rPr lang="pt-BR" sz="2000"/>
              <a:t> (n = 33, 19,3%), </a:t>
            </a:r>
            <a:r>
              <a:rPr lang="pt-BR" sz="2000">
                <a:solidFill>
                  <a:srgbClr val="FF0000"/>
                </a:solidFill>
              </a:rPr>
              <a:t>pré-eclâmpsia materna</a:t>
            </a:r>
            <a:r>
              <a:rPr lang="pt-BR" sz="2000"/>
              <a:t> (n = 17,</a:t>
            </a:r>
          </a:p>
          <a:p>
            <a:pPr algn="ctr" defTabSz="914400"/>
            <a:r>
              <a:rPr lang="pt-BR" sz="2000"/>
              <a:t>9,9%), </a:t>
            </a:r>
            <a:r>
              <a:rPr lang="pt-BR" sz="2000">
                <a:solidFill>
                  <a:srgbClr val="FF0000"/>
                </a:solidFill>
              </a:rPr>
              <a:t>enterocolite necrosante</a:t>
            </a:r>
            <a:r>
              <a:rPr lang="pt-BR" sz="2000"/>
              <a:t> (n = 9, 5,4%) e medicamentos como </a:t>
            </a:r>
            <a:r>
              <a:rPr lang="pt-BR" sz="2000">
                <a:solidFill>
                  <a:srgbClr val="FF0000"/>
                </a:solidFill>
              </a:rPr>
              <a:t>metilxantinas</a:t>
            </a:r>
            <a:r>
              <a:rPr lang="pt-BR" sz="2000"/>
              <a:t> (94,2%; média de 54,8 dias), </a:t>
            </a:r>
            <a:r>
              <a:rPr lang="pt-BR" sz="2000">
                <a:solidFill>
                  <a:srgbClr val="FF0000"/>
                </a:solidFill>
              </a:rPr>
              <a:t>diuréticos</a:t>
            </a:r>
            <a:r>
              <a:rPr lang="pt-BR" sz="2000"/>
              <a:t> (38,6%; média 49,2 dias) e </a:t>
            </a:r>
            <a:r>
              <a:rPr lang="pt-BR" sz="2000">
                <a:solidFill>
                  <a:srgbClr val="FF0000"/>
                </a:solidFill>
              </a:rPr>
              <a:t>glicocorticóides</a:t>
            </a:r>
            <a:r>
              <a:rPr lang="pt-BR" sz="2000"/>
              <a:t> (5,3%; média de 35 dias).</a:t>
            </a:r>
          </a:p>
        </p:txBody>
      </p:sp>
      <p:sp>
        <p:nvSpPr>
          <p:cNvPr id="151563" name="AutoShape 11"/>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700" name="Rectangle 4"/>
          <p:cNvSpPr>
            <a:spLocks/>
          </p:cNvSpPr>
          <p:nvPr>
            <p:ph type="body" idx="1"/>
          </p:nvPr>
        </p:nvSpPr>
        <p:spPr>
          <a:xfrm>
            <a:off x="1270000" y="620713"/>
            <a:ext cx="10156825" cy="3384550"/>
          </a:xfrm>
          <a:solidFill>
            <a:srgbClr val="CCCCFF"/>
          </a:solidFill>
          <a:ln w="38100">
            <a:solidFill>
              <a:srgbClr val="FFFF00"/>
            </a:solidFill>
          </a:ln>
        </p:spPr>
        <p:txBody>
          <a:bodyPr/>
          <a:lstStyle/>
          <a:p>
            <a:pPr>
              <a:lnSpc>
                <a:spcPct val="85000"/>
              </a:lnSpc>
            </a:pPr>
            <a:r>
              <a:rPr lang="pt-BR" smtClean="0"/>
              <a:t>Houve apenas um paciente com uma fratura que se presume ser devido a DMO com base em um achado incidental de fratura metafisária do fêmur direito. </a:t>
            </a:r>
          </a:p>
          <a:p>
            <a:pPr>
              <a:lnSpc>
                <a:spcPct val="85000"/>
              </a:lnSpc>
            </a:pPr>
            <a:r>
              <a:rPr lang="pt-BR" smtClean="0"/>
              <a:t>Este bebê foi iniciado em fosfato cerca de uma semana antes da identificação da fratura e tinha múltiplos fatores de risco para DMO (gestação de 27,2 semanas, muito baixo peso ao nascer (700 g), enterocolite necrosante (NEC) que requereu antibioticoterapia prolongada  (48 dias), NPT prolongado (48 dias) e uso de cafeína (88 dias).</a:t>
            </a:r>
          </a:p>
          <a:p>
            <a:pPr>
              <a:lnSpc>
                <a:spcPct val="85000"/>
              </a:lnSpc>
            </a:pPr>
            <a:endParaRPr lang="pt-BR" sz="1400" smtClean="0">
              <a:solidFill>
                <a:srgbClr val="FF33CC"/>
              </a:solidFill>
            </a:endParaRPr>
          </a:p>
        </p:txBody>
      </p:sp>
      <p:sp>
        <p:nvSpPr>
          <p:cNvPr id="157701" name="Rectangle 5"/>
          <p:cNvSpPr>
            <a:spLocks/>
          </p:cNvSpPr>
          <p:nvPr/>
        </p:nvSpPr>
        <p:spPr bwMode="auto">
          <a:xfrm>
            <a:off x="3286125" y="4652963"/>
            <a:ext cx="6553200" cy="1081087"/>
          </a:xfrm>
          <a:prstGeom prst="rect">
            <a:avLst/>
          </a:prstGeom>
          <a:noFill/>
          <a:ln w="9525">
            <a:noFill/>
            <a:miter lim="800000"/>
            <a:headEnd/>
            <a:tailEnd/>
          </a:ln>
        </p:spPr>
        <p:txBody>
          <a:bodyPr lIns="121899" tIns="60949" rIns="121899" bIns="60949"/>
          <a:lstStyle/>
          <a:p>
            <a:pPr marL="303213" indent="-303213" algn="ctr" eaLnBrk="0" hangingPunct="0">
              <a:lnSpc>
                <a:spcPct val="95000"/>
              </a:lnSpc>
              <a:buClr>
                <a:srgbClr val="385723"/>
              </a:buClr>
              <a:buSzPct val="100000"/>
            </a:pPr>
            <a:r>
              <a:rPr lang="pt-BR" sz="2000">
                <a:solidFill>
                  <a:srgbClr val="0000FF"/>
                </a:solidFill>
                <a:latin typeface="Tw Cen MT" charset="0"/>
              </a:rPr>
              <a:t>A diferença de comprimento entre grupos tratados com fosfato e não tratados não foi significativa aos 6 meses de idade</a:t>
            </a:r>
          </a:p>
        </p:txBody>
      </p:sp>
    </p:spTree>
  </p:cSld>
  <p:clrMapOvr>
    <a:masterClrMapping/>
  </p:clrMapOvr>
  <p:transition spd="med">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p:cNvSpPr>
          <p:nvPr>
            <p:ph type="title"/>
          </p:nvPr>
        </p:nvSpPr>
        <p:spPr>
          <a:xfrm>
            <a:off x="982663" y="1268413"/>
            <a:ext cx="10583862" cy="1397000"/>
          </a:xfrm>
          <a:solidFill>
            <a:srgbClr val="FFFF00"/>
          </a:solidFill>
          <a:ln>
            <a:solidFill>
              <a:srgbClr val="FFFF00"/>
            </a:solidFill>
          </a:ln>
        </p:spPr>
        <p:txBody>
          <a:bodyPr/>
          <a:lstStyle/>
          <a:p>
            <a:pPr algn="ctr"/>
            <a:r>
              <a:rPr lang="pt-BR" sz="4800" smtClean="0">
                <a:solidFill>
                  <a:srgbClr val="0000FF"/>
                </a:solidFill>
              </a:rPr>
              <a:t>E agora...</a:t>
            </a:r>
            <a:br>
              <a:rPr lang="pt-BR" sz="4800" smtClean="0">
                <a:solidFill>
                  <a:srgbClr val="0000FF"/>
                </a:solidFill>
              </a:rPr>
            </a:br>
            <a:r>
              <a:rPr lang="pt-BR" sz="4800" smtClean="0"/>
              <a:t> </a:t>
            </a:r>
            <a:br>
              <a:rPr lang="pt-BR" sz="4800" smtClean="0"/>
            </a:br>
            <a:r>
              <a:rPr lang="pt-BR" sz="4800" smtClean="0">
                <a:solidFill>
                  <a:srgbClr val="FF33CC"/>
                </a:solidFill>
              </a:rPr>
              <a:t>A TRAJETÓRIA DA CAFEÍNA</a:t>
            </a:r>
            <a:br>
              <a:rPr lang="pt-BR" sz="4800" smtClean="0">
                <a:solidFill>
                  <a:srgbClr val="FF33CC"/>
                </a:solidFill>
              </a:rPr>
            </a:br>
            <a:r>
              <a:rPr lang="pt-BR" sz="4800" smtClean="0">
                <a:solidFill>
                  <a:srgbClr val="FF33CC"/>
                </a:solidFill>
              </a:rPr>
              <a:t>NA NEONATOLOGIA: 2006 A 2018!</a:t>
            </a:r>
          </a:p>
        </p:txBody>
      </p:sp>
      <p:sp>
        <p:nvSpPr>
          <p:cNvPr id="153604" name="Rectangle 4"/>
          <p:cNvSpPr>
            <a:spLocks noGrp="1"/>
          </p:cNvSpPr>
          <p:nvPr>
            <p:ph type="body" idx="1"/>
          </p:nvPr>
        </p:nvSpPr>
        <p:spPr>
          <a:xfrm>
            <a:off x="1196975" y="2997200"/>
            <a:ext cx="10158413" cy="1871663"/>
          </a:xfrm>
          <a:noFill/>
          <a:ln/>
        </p:spPr>
        <p:txBody>
          <a:bodyPr/>
          <a:lstStyle/>
          <a:p>
            <a:pPr>
              <a:lnSpc>
                <a:spcPct val="85000"/>
              </a:lnSpc>
            </a:pPr>
            <a:r>
              <a:rPr lang="pt-BR" sz="1800" smtClean="0"/>
              <a:t>Em  1979  autores holandeses descreveram a sua forma de  tratar a apnéia da prematuridade em diferentes formas: a Holanda pode ser dividida em duas partes, acima e abaixo do Reino. Acima do Reino, a população é  estritamente protestante e toma chá e café; abaixo do Reino, a população é  principalmente católica e bebe cerveja e álcool. Acima do Reino os pediatras usavam pequenas quantidades de cafeína nos surtos de apnéia da prematuridade; abaixo do Reino, era dada gota de conhaque para evitar surtos de apnéia. Nunca soubemos, na verdade, o que correu com o uso do álcool como estimulante respiratório em RN pré-termos.</a:t>
            </a:r>
          </a:p>
        </p:txBody>
      </p:sp>
      <p:sp>
        <p:nvSpPr>
          <p:cNvPr id="153605" name="Text Box 5"/>
          <p:cNvSpPr txBox="1">
            <a:spLocks noChangeArrowheads="1"/>
          </p:cNvSpPr>
          <p:nvPr/>
        </p:nvSpPr>
        <p:spPr bwMode="auto">
          <a:xfrm>
            <a:off x="1196975" y="5013325"/>
            <a:ext cx="9817100" cy="457200"/>
          </a:xfrm>
          <a:prstGeom prst="rect">
            <a:avLst/>
          </a:prstGeom>
          <a:noFill/>
          <a:ln w="9525">
            <a:noFill/>
            <a:miter lim="800000"/>
            <a:headEnd/>
            <a:tailEnd/>
          </a:ln>
          <a:effectLst/>
        </p:spPr>
        <p:txBody>
          <a:bodyPr wrap="none">
            <a:spAutoFit/>
          </a:bodyPr>
          <a:lstStyle/>
          <a:p>
            <a:pPr defTabSz="914400"/>
            <a:r>
              <a:rPr lang="pt-BR"/>
              <a:t>A metilxantina foi introduzida nos Berçários em grande escala em 1978</a:t>
            </a:r>
          </a:p>
        </p:txBody>
      </p:sp>
      <p:sp>
        <p:nvSpPr>
          <p:cNvPr id="153606" name="Text Box 6"/>
          <p:cNvSpPr txBox="1">
            <a:spLocks noChangeArrowheads="1"/>
          </p:cNvSpPr>
          <p:nvPr/>
        </p:nvSpPr>
        <p:spPr bwMode="auto">
          <a:xfrm>
            <a:off x="8470900" y="6361113"/>
            <a:ext cx="1997075" cy="304800"/>
          </a:xfrm>
          <a:prstGeom prst="rect">
            <a:avLst/>
          </a:prstGeom>
          <a:noFill/>
          <a:ln w="9525">
            <a:noFill/>
            <a:miter lim="800000"/>
            <a:headEnd/>
            <a:tailEnd/>
          </a:ln>
          <a:effectLst/>
        </p:spPr>
        <p:txBody>
          <a:bodyPr wrap="none">
            <a:spAutoFit/>
          </a:bodyPr>
          <a:lstStyle/>
          <a:p>
            <a:pPr defTabSz="914400"/>
            <a:r>
              <a:rPr lang="pt-BR" sz="1400"/>
              <a:t>Barbara Schmidt, 2006</a:t>
            </a:r>
          </a:p>
        </p:txBody>
      </p:sp>
      <p:pic>
        <p:nvPicPr>
          <p:cNvPr id="153607" name="Picture 7" descr="doc">
            <a:hlinkClick r:id="rId2" tooltip="cafeina_apneia_prematuridade"/>
          </p:cNvPr>
          <p:cNvPicPr>
            <a:picLocks noChangeAspect="1" noChangeArrowheads="1"/>
          </p:cNvPicPr>
          <p:nvPr/>
        </p:nvPicPr>
        <p:blipFill>
          <a:blip r:embed="rId3"/>
          <a:srcRect/>
          <a:stretch>
            <a:fillRect/>
          </a:stretch>
        </p:blipFill>
        <p:spPr bwMode="auto">
          <a:xfrm>
            <a:off x="10415588" y="6237288"/>
            <a:ext cx="457200" cy="457200"/>
          </a:xfrm>
          <a:prstGeom prst="rect">
            <a:avLst/>
          </a:prstGeom>
          <a:noFill/>
        </p:spPr>
      </p:pic>
      <p:pic>
        <p:nvPicPr>
          <p:cNvPr id="153608" name="Picture 8" descr="pri-1110-3212"/>
          <p:cNvPicPr>
            <a:picLocks noChangeAspect="1" noChangeArrowheads="1"/>
          </p:cNvPicPr>
          <p:nvPr/>
        </p:nvPicPr>
        <p:blipFill>
          <a:blip r:embed="rId4"/>
          <a:srcRect/>
          <a:stretch>
            <a:fillRect/>
          </a:stretch>
        </p:blipFill>
        <p:spPr bwMode="auto">
          <a:xfrm>
            <a:off x="0" y="1052513"/>
            <a:ext cx="1233488" cy="1865312"/>
          </a:xfrm>
          <a:prstGeom prst="rect">
            <a:avLst/>
          </a:prstGeom>
          <a:noFill/>
          <a:ln w="9525">
            <a:noFill/>
            <a:miter lim="800000"/>
            <a:headEnd/>
            <a:tailEnd/>
          </a:ln>
        </p:spPr>
      </p:pic>
    </p:spTree>
  </p:cSld>
  <p:clrMapOvr>
    <a:masterClrMapping/>
  </p:clrMapOvr>
  <p:transition spd="med">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1"/>
          </p:nvPr>
        </p:nvSpPr>
        <p:spPr>
          <a:xfrm>
            <a:off x="909638" y="2636838"/>
            <a:ext cx="10158412" cy="4470400"/>
          </a:xfrm>
        </p:spPr>
        <p:txBody>
          <a:bodyPr/>
          <a:lstStyle/>
          <a:p>
            <a:r>
              <a:rPr lang="pt-BR" smtClean="0"/>
              <a:t>A apnéia da prematuridade é um dos problemas mais comuns que enfrentamos, ocorrendo por volta de 85% dos RN com idade gestacional abaixo de 34 semanas de gestação. A apnéia da prematuridade é definida como a cessação da respiração que não dura mais do que 15 segundos e é acompanhada de hipoxia e bradicardia.</a:t>
            </a:r>
          </a:p>
          <a:p>
            <a:r>
              <a:rPr lang="pt-BR" smtClean="0"/>
              <a:t>Nesta Conferência vou mostrar os resultados de um estudo randomizado, placebo controlado, multicêntrico do uso da cafeína para a apnéia da prematuridade para evidenciar a eficácia e segurança a curto e a longo prazo do uso da cafeína nos recém-nascidos (RN) de muito baixo peso.</a:t>
            </a:r>
          </a:p>
        </p:txBody>
      </p:sp>
      <p:sp>
        <p:nvSpPr>
          <p:cNvPr id="73732" name="Oval 4"/>
          <p:cNvSpPr>
            <a:spLocks noChangeArrowheads="1"/>
          </p:cNvSpPr>
          <p:nvPr/>
        </p:nvSpPr>
        <p:spPr bwMode="auto">
          <a:xfrm>
            <a:off x="693738" y="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2006</a:t>
            </a:r>
          </a:p>
        </p:txBody>
      </p:sp>
      <p:sp>
        <p:nvSpPr>
          <p:cNvPr id="73733" name="Rectangle 5"/>
          <p:cNvSpPr>
            <a:spLocks noChangeArrowheads="1"/>
          </p:cNvSpPr>
          <p:nvPr/>
        </p:nvSpPr>
        <p:spPr bwMode="auto">
          <a:xfrm>
            <a:off x="2495550" y="671513"/>
            <a:ext cx="7196138" cy="396875"/>
          </a:xfrm>
          <a:prstGeom prst="rect">
            <a:avLst/>
          </a:prstGeom>
          <a:solidFill>
            <a:srgbClr val="FFFFFF"/>
          </a:solidFill>
          <a:ln w="9525">
            <a:noFill/>
            <a:miter lim="800000"/>
            <a:headEnd/>
            <a:tailEnd/>
          </a:ln>
          <a:effectLst/>
        </p:spPr>
        <p:txBody>
          <a:bodyPr wrap="none" lIns="0" tIns="126960" rIns="0" bIns="25392" anchor="ctr">
            <a:spAutoFit/>
          </a:bodyPr>
          <a:lstStyle/>
          <a:p>
            <a:pPr eaLnBrk="0" hangingPunct="0"/>
            <a:r>
              <a:rPr lang="pt-BR" sz="1600" b="1">
                <a:solidFill>
                  <a:srgbClr val="0000FF"/>
                </a:solidFill>
                <a:latin typeface="Lato" pitchFamily="34" charset="0"/>
              </a:rPr>
              <a:t>CAFEINA E APN</a:t>
            </a:r>
            <a:r>
              <a:rPr lang="pt-BR" sz="1600" b="1">
                <a:solidFill>
                  <a:srgbClr val="0000FF"/>
                </a:solidFill>
                <a:latin typeface="Arial"/>
              </a:rPr>
              <a:t>É</a:t>
            </a:r>
            <a:r>
              <a:rPr lang="pt-BR" sz="1600" b="1">
                <a:solidFill>
                  <a:srgbClr val="0000FF"/>
                </a:solidFill>
                <a:latin typeface="Lato" pitchFamily="34" charset="0"/>
              </a:rPr>
              <a:t>IA NEONATAL-ESTUDO COLABORATIVO INTERNACIONAL</a:t>
            </a:r>
            <a:endParaRPr lang="pt-BR" sz="1600" u="sng">
              <a:solidFill>
                <a:srgbClr val="78909C"/>
              </a:solidFill>
              <a:ea typeface="Source Sans Pro"/>
              <a:cs typeface="Source Sans Pro"/>
            </a:endParaRPr>
          </a:p>
        </p:txBody>
      </p:sp>
      <p:pic>
        <p:nvPicPr>
          <p:cNvPr id="73734" name="Picture 6" descr="doc">
            <a:hlinkClick r:id="rId2" tooltip="cafeina_apneia_prematuridade"/>
          </p:cNvPr>
          <p:cNvPicPr>
            <a:picLocks noChangeAspect="1" noChangeArrowheads="1"/>
          </p:cNvPicPr>
          <p:nvPr/>
        </p:nvPicPr>
        <p:blipFill>
          <a:blip r:embed="rId3"/>
          <a:srcRect/>
          <a:stretch>
            <a:fillRect/>
          </a:stretch>
        </p:blipFill>
        <p:spPr bwMode="auto">
          <a:xfrm>
            <a:off x="9766300" y="620713"/>
            <a:ext cx="457200" cy="457200"/>
          </a:xfrm>
          <a:prstGeom prst="rect">
            <a:avLst/>
          </a:prstGeom>
          <a:noFill/>
        </p:spPr>
      </p:pic>
      <p:sp>
        <p:nvSpPr>
          <p:cNvPr id="73735" name="Rectangle 7"/>
          <p:cNvSpPr>
            <a:spLocks noChangeArrowheads="1"/>
          </p:cNvSpPr>
          <p:nvPr/>
        </p:nvSpPr>
        <p:spPr bwMode="auto">
          <a:xfrm>
            <a:off x="536575" y="1052513"/>
            <a:ext cx="11468100" cy="730250"/>
          </a:xfrm>
          <a:prstGeom prst="rect">
            <a:avLst/>
          </a:prstGeom>
          <a:solidFill>
            <a:srgbClr val="FFFFFF"/>
          </a:solidFill>
          <a:ln w="9525">
            <a:noFill/>
            <a:miter lim="800000"/>
            <a:headEnd/>
            <a:tailEnd/>
          </a:ln>
          <a:effectLst/>
        </p:spPr>
        <p:txBody>
          <a:bodyPr wrap="none" anchor="ctr">
            <a:spAutoFit/>
          </a:bodyPr>
          <a:lstStyle/>
          <a:p>
            <a:pPr algn="ctr"/>
            <a:r>
              <a:rPr lang="pt-BR" sz="1400"/>
              <a:t>Barbara Schmidt (Canadá).</a:t>
            </a:r>
            <a:br>
              <a:rPr lang="pt-BR" sz="1400"/>
            </a:br>
            <a:r>
              <a:rPr lang="pt-BR" sz="1400"/>
              <a:t>5o Simpósio Internacional de Neonatologia do Rio de Janeiro, 28 a 30 de setembro de 2006.</a:t>
            </a:r>
          </a:p>
          <a:p>
            <a:pPr algn="ctr"/>
            <a:r>
              <a:rPr lang="pt-BR" sz="1400"/>
              <a:t>Reproduzido por  Paulo R. Margotto, Intensivista Neonatal da Unidade de Neonatologia do Hospital Das Forças Armadas (HFA/EMFA), Brasília</a:t>
            </a:r>
          </a:p>
        </p:txBody>
      </p:sp>
      <p:sp>
        <p:nvSpPr>
          <p:cNvPr id="73736" name="Rectangle 8"/>
          <p:cNvSpPr>
            <a:spLocks noChangeArrowheads="1"/>
          </p:cNvSpPr>
          <p:nvPr/>
        </p:nvSpPr>
        <p:spPr bwMode="auto">
          <a:xfrm>
            <a:off x="334963" y="1916113"/>
            <a:ext cx="11591925" cy="638175"/>
          </a:xfrm>
          <a:prstGeom prst="rect">
            <a:avLst/>
          </a:prstGeom>
          <a:solidFill>
            <a:srgbClr val="FFFFFF"/>
          </a:solidFill>
          <a:ln w="9525">
            <a:noFill/>
            <a:miter lim="800000"/>
            <a:headEnd/>
            <a:tailEnd/>
          </a:ln>
          <a:effectLst/>
        </p:spPr>
        <p:txBody>
          <a:bodyPr lIns="0" tIns="0" rIns="95220" bIns="0" anchor="ctr">
            <a:spAutoFit/>
          </a:bodyPr>
          <a:lstStyle/>
          <a:p>
            <a:pPr algn="ctr"/>
            <a:r>
              <a:rPr lang="pt-BR" sz="1400" b="1">
                <a:hlinkClick r:id="rId4"/>
              </a:rPr>
              <a:t>Caffeine</a:t>
            </a:r>
            <a:r>
              <a:rPr lang="pt-BR" sz="1400">
                <a:hlinkClick r:id="rId4"/>
              </a:rPr>
              <a:t> therapy for </a:t>
            </a:r>
            <a:r>
              <a:rPr lang="pt-BR" sz="1400" b="1">
                <a:hlinkClick r:id="rId4"/>
              </a:rPr>
              <a:t>apnea</a:t>
            </a:r>
            <a:r>
              <a:rPr lang="pt-BR" sz="1400">
                <a:hlinkClick r:id="rId4"/>
              </a:rPr>
              <a:t> of </a:t>
            </a:r>
            <a:r>
              <a:rPr lang="pt-BR" sz="1400" b="1">
                <a:hlinkClick r:id="rId4"/>
              </a:rPr>
              <a:t>prematurity</a:t>
            </a:r>
            <a:r>
              <a:rPr lang="pt-BR" sz="1400">
                <a:hlinkClick r:id="rId4"/>
              </a:rPr>
              <a:t>.</a:t>
            </a:r>
            <a:endParaRPr lang="pt-BR" sz="1400"/>
          </a:p>
          <a:p>
            <a:pPr algn="ctr"/>
            <a:r>
              <a:rPr lang="pt-BR" sz="1400" b="1"/>
              <a:t>Schmidt B</a:t>
            </a:r>
            <a:r>
              <a:rPr lang="pt-BR" sz="1400"/>
              <a:t>, Roberts RS, Davis P, Doyle LW, Barrington KJ, Ohlsson A, Solimano A, Tin W; </a:t>
            </a:r>
            <a:r>
              <a:rPr lang="pt-BR" sz="1400" b="1"/>
              <a:t>Caffeine</a:t>
            </a:r>
            <a:r>
              <a:rPr lang="pt-BR" sz="1400"/>
              <a:t>for </a:t>
            </a:r>
            <a:r>
              <a:rPr lang="pt-BR" sz="1400" b="1"/>
              <a:t>Apnea</a:t>
            </a:r>
            <a:r>
              <a:rPr lang="pt-BR" sz="1400"/>
              <a:t> of </a:t>
            </a:r>
            <a:r>
              <a:rPr lang="pt-BR" sz="1400" b="1"/>
              <a:t>Prematurity</a:t>
            </a:r>
            <a:r>
              <a:rPr lang="pt-BR" sz="1400"/>
              <a:t> Trial Group.N Engl J Med. 2006 May 18;354(20):2112-21.PMID: 16707748.</a:t>
            </a:r>
            <a:r>
              <a:rPr lang="pt-BR" sz="1400" b="1">
                <a:hlinkClick r:id="rId4"/>
              </a:rPr>
              <a:t>Free Article</a:t>
            </a:r>
            <a:r>
              <a:rPr lang="pt-BR" sz="1400" b="1"/>
              <a:t>.</a:t>
            </a:r>
            <a:r>
              <a:rPr lang="pt-BR" sz="1400" u="sng">
                <a:hlinkClick r:id="rId5"/>
              </a:rPr>
              <a:t>Similar articles</a:t>
            </a:r>
            <a:r>
              <a:rPr lang="pt-BR" sz="1400" u="sng"/>
              <a:t>. </a:t>
            </a:r>
            <a:r>
              <a:rPr lang="pt-BR" sz="1400" b="1">
                <a:solidFill>
                  <a:srgbClr val="FF33CC"/>
                </a:solidFill>
              </a:rPr>
              <a:t>Artigo Integral!</a:t>
            </a:r>
          </a:p>
        </p:txBody>
      </p:sp>
      <p:pic>
        <p:nvPicPr>
          <p:cNvPr id="73738" name="Picture 10" descr="ppt">
            <a:hlinkClick r:id="rId6" tooltip="cafeina_apneia"/>
          </p:cNvPr>
          <p:cNvPicPr>
            <a:picLocks noChangeAspect="1" noChangeArrowheads="1"/>
          </p:cNvPicPr>
          <p:nvPr/>
        </p:nvPicPr>
        <p:blipFill>
          <a:blip r:embed="rId7"/>
          <a:srcRect/>
          <a:stretch>
            <a:fillRect/>
          </a:stretch>
        </p:blipFill>
        <p:spPr bwMode="auto">
          <a:xfrm>
            <a:off x="7823200" y="1773238"/>
            <a:ext cx="385763" cy="384175"/>
          </a:xfrm>
          <a:prstGeom prst="rect">
            <a:avLst/>
          </a:prstGeom>
          <a:noFill/>
        </p:spPr>
      </p:pic>
      <p:sp>
        <p:nvSpPr>
          <p:cNvPr id="73739" name="AutoShape 11"/>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p:txBody>
          <a:bodyPr/>
          <a:lstStyle/>
          <a:p>
            <a:r>
              <a:rPr lang="pt-BR" sz="2000" smtClean="0"/>
              <a:t>Foram randomizados 2006 bebês, dos quais 1006 foram para o grupo da cafeína e 1000 para o grupo placebo. As amostras foram coletadas de 15 Centros canadenses, 1 Centro americano, 15 Centros na Europa, incluindo Israel e 4 Centros da Austrália. A idade gestacional média foi de 27+-2 semanas; o peso ao nascer foi de 960g (964+-186g no grupo tratado e 958+-181 no grupo placebo).</a:t>
            </a:r>
          </a:p>
          <a:p>
            <a:r>
              <a:rPr lang="pt-BR" sz="2000" smtClean="0"/>
              <a:t> </a:t>
            </a:r>
            <a:r>
              <a:rPr lang="pt-BR" sz="2000" b="1" smtClean="0"/>
              <a:t>A cafeína reduz de maneira significativa a displasia broncopulmonar na idade pós-concepção de 36 semanas (OR: 0,63; IC a 95%:0,52-0,76) (36% no grupo cafeína versus 47% no grupo placebo). A patência do canal arterial foi reduzida de maneira substancial de  40% para 30% (OR:0,62;IC a 95% 0,53-0,82)</a:t>
            </a:r>
            <a:r>
              <a:rPr lang="pt-BR" sz="2000" smtClean="0"/>
              <a:t>. Interessante o efeito sobre o fechamento cirúrgico do canal arterial, sendo mais eficaz do que a indometacina profilática (13% do grupo placebo versus 5% no grupo da cafeína). Tenho que lembrar que o PCA e o fechamento cirúrgico do PCA não foram resultados especificados. Esta foi uma análise posterior e, portanto temos que tomar cuidado sobre a interpretação destes resultados. </a:t>
            </a:r>
          </a:p>
        </p:txBody>
      </p:sp>
      <p:sp>
        <p:nvSpPr>
          <p:cNvPr id="75780" name="AutoShape 4"/>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p:txBody>
          <a:bodyPr/>
          <a:lstStyle/>
          <a:p>
            <a:r>
              <a:rPr lang="pt-BR" sz="2000" smtClean="0"/>
              <a:t>Resumindo, podemos dizer que a cafeína definitivamente reduz a displasia broncopulmonar definida pelo uso de oxigênio suplementar na idade pós-concepção  de 36 semanas,  parece  ter um efeito forte no fechamento do canal arterial, mas devemos discutir mais depois o que isto realmente significa e se a cafeína reduz  definitivamente o ganho ponderal durante o tratamento nesta população durante as primeiras 3 semanas.</a:t>
            </a:r>
          </a:p>
          <a:p>
            <a:r>
              <a:rPr lang="pt-BR" sz="2000" smtClean="0"/>
              <a:t> Antes de aumentar a nossa confiança, gostaria de perguntar, que outra droga também reduz de maneira significativa a taxa de displasia broncopulmonar, reduz a patência do canal arterial e que reduz também o ganho de peso? A resposta obviamente, são os esteróides pós-natais precoce. No entanto, aumenta o risco de paralisia cerebral (Halliday HL. </a:t>
            </a:r>
            <a:r>
              <a:rPr lang="en-US" sz="2000" b="1" smtClean="0"/>
              <a:t>Use of steroids in the perinatal period. </a:t>
            </a:r>
            <a:r>
              <a:rPr lang="en-US" sz="2000" smtClean="0"/>
              <a:t>Paed Resp Rev 2004; 5 Supp A: S321-7). </a:t>
            </a:r>
          </a:p>
          <a:p>
            <a:endParaRPr lang="pt-BR" sz="2000" smtClean="0"/>
          </a:p>
        </p:txBody>
      </p:sp>
    </p:spTree>
  </p:cSld>
  <p:clrMapOvr>
    <a:masterClrMapping/>
  </p:clrMapOvr>
  <p:transition spd="med">
    <p:fade/>
  </p:transition>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909638" y="1989138"/>
            <a:ext cx="10158412" cy="4470400"/>
          </a:xfrm>
        </p:spPr>
        <p:txBody>
          <a:bodyPr/>
          <a:lstStyle/>
          <a:p>
            <a:r>
              <a:rPr lang="pt-BR" sz="2000" smtClean="0"/>
              <a:t>O objetivo primário do presente estudo foi determinar se o uso da cafeína para a apnéia da prematuridade altera a taxa de sobrevivência sem desabilidade neurocomportamental na idade corrigida de 18 a 21 meses;</a:t>
            </a:r>
          </a:p>
          <a:p>
            <a:r>
              <a:rPr lang="pt-BR" sz="2000" smtClean="0"/>
              <a:t> O presente resultado deste estudo multicêntrico internacional, randomizado com grupo controle placebo mostra que a </a:t>
            </a:r>
            <a:r>
              <a:rPr lang="pt-BR" sz="2000" smtClean="0">
                <a:solidFill>
                  <a:srgbClr val="0000FF"/>
                </a:solidFill>
              </a:rPr>
              <a:t>cafeína, na idade corrigida de 18 a 21 meses melhorou a taxa de sobrevivência sem desabilidade neurocomportamental.</a:t>
            </a:r>
          </a:p>
          <a:p>
            <a:r>
              <a:rPr lang="pt-BR" sz="2000" smtClean="0"/>
              <a:t>	</a:t>
            </a:r>
            <a:r>
              <a:rPr lang="pt-BR" sz="2000" smtClean="0">
                <a:solidFill>
                  <a:srgbClr val="0000FF"/>
                </a:solidFill>
              </a:rPr>
              <a:t>A cafeína reduziu a incidência de paralisia cerebral e o atraso cognitivo</a:t>
            </a:r>
            <a:r>
              <a:rPr lang="pt-BR" sz="2000" smtClean="0"/>
              <a:t>, mas não teve efeitos significativos nas taxas de morte, severa surdez ou cegueira bilateral.Os dados do presente estudo indicam que seriam necessárias que 16 crianças recebessem cafeína para prevenir um resultado adverso aos 18 meses.</a:t>
            </a:r>
          </a:p>
        </p:txBody>
      </p:sp>
      <p:sp>
        <p:nvSpPr>
          <p:cNvPr id="77828" name="Rectangle 4"/>
          <p:cNvSpPr>
            <a:spLocks noChangeArrowheads="1"/>
          </p:cNvSpPr>
          <p:nvPr/>
        </p:nvSpPr>
        <p:spPr bwMode="auto">
          <a:xfrm>
            <a:off x="1628775" y="276225"/>
            <a:ext cx="8845550" cy="793750"/>
          </a:xfrm>
          <a:prstGeom prst="rect">
            <a:avLst/>
          </a:prstGeom>
          <a:solidFill>
            <a:srgbClr val="FFFFFF"/>
          </a:solidFill>
          <a:ln w="9525">
            <a:noFill/>
            <a:miter lim="800000"/>
            <a:headEnd/>
            <a:tailEnd/>
          </a:ln>
          <a:effectLst/>
        </p:spPr>
        <p:txBody>
          <a:bodyPr wrap="none" lIns="0" tIns="126960" rIns="0" bIns="25392" anchor="ctr">
            <a:spAutoFit/>
          </a:bodyPr>
          <a:lstStyle/>
          <a:p>
            <a:pPr algn="ctr" eaLnBrk="0" hangingPunct="0"/>
            <a:r>
              <a:rPr lang="pt-BR" sz="1600" b="1">
                <a:solidFill>
                  <a:srgbClr val="0000FF"/>
                </a:solidFill>
                <a:latin typeface="Lato" pitchFamily="34" charset="0"/>
              </a:rPr>
              <a:t>EFEITOS A LONGO PRAZO DA TERAPIA COM CAFE</a:t>
            </a:r>
            <a:r>
              <a:rPr lang="pt-BR" sz="1600" b="1">
                <a:solidFill>
                  <a:srgbClr val="0000FF"/>
                </a:solidFill>
                <a:latin typeface="Arial"/>
              </a:rPr>
              <a:t>Í</a:t>
            </a:r>
            <a:r>
              <a:rPr lang="pt-BR" sz="1600" b="1">
                <a:solidFill>
                  <a:srgbClr val="0000FF"/>
                </a:solidFill>
                <a:latin typeface="Lato" pitchFamily="34" charset="0"/>
              </a:rPr>
              <a:t>NA PARA A APN</a:t>
            </a:r>
            <a:r>
              <a:rPr lang="pt-BR" sz="1600" b="1">
                <a:solidFill>
                  <a:srgbClr val="0000FF"/>
                </a:solidFill>
                <a:latin typeface="Arial"/>
              </a:rPr>
              <a:t>É</a:t>
            </a:r>
            <a:r>
              <a:rPr lang="pt-BR" sz="1600" b="1">
                <a:solidFill>
                  <a:srgbClr val="0000FF"/>
                </a:solidFill>
                <a:latin typeface="Lato" pitchFamily="34" charset="0"/>
              </a:rPr>
              <a:t>IA DA PREMATURIDADE</a:t>
            </a:r>
          </a:p>
          <a:p>
            <a:pPr algn="ctr" eaLnBrk="0" hangingPunct="0"/>
            <a:r>
              <a:rPr lang="pt-BR" sz="1300">
                <a:solidFill>
                  <a:srgbClr val="2A6490"/>
                </a:solidFill>
                <a:ea typeface="Source Sans Pro"/>
                <a:cs typeface="Source Sans Pro"/>
              </a:rPr>
              <a:t>  Resumo realizado por Paulo R. Margotto</a:t>
            </a:r>
            <a:endParaRPr lang="pt-BR" sz="2800">
              <a:solidFill>
                <a:srgbClr val="2A6490"/>
              </a:solidFill>
              <a:ea typeface="Source Sans Pro"/>
              <a:cs typeface="Source Sans Pro"/>
            </a:endParaRPr>
          </a:p>
          <a:p>
            <a:pPr algn="ctr" eaLnBrk="0" hangingPunct="0"/>
            <a:r>
              <a:rPr lang="pt-BR" sz="1300">
                <a:solidFill>
                  <a:srgbClr val="2A6490"/>
                </a:solidFill>
                <a:ea typeface="Source Sans Pro"/>
                <a:cs typeface="Source Sans Pro"/>
              </a:rPr>
              <a:t>        </a:t>
            </a:r>
          </a:p>
        </p:txBody>
      </p:sp>
      <p:pic>
        <p:nvPicPr>
          <p:cNvPr id="77829" name="Picture 5" descr="doc">
            <a:hlinkClick r:id="rId3" tooltip="Cafeína_segmento"/>
          </p:cNvPr>
          <p:cNvPicPr>
            <a:picLocks noChangeAspect="1" noChangeArrowheads="1"/>
          </p:cNvPicPr>
          <p:nvPr/>
        </p:nvPicPr>
        <p:blipFill>
          <a:blip r:embed="rId4"/>
          <a:srcRect/>
          <a:stretch>
            <a:fillRect/>
          </a:stretch>
        </p:blipFill>
        <p:spPr bwMode="auto">
          <a:xfrm>
            <a:off x="10487025" y="476250"/>
            <a:ext cx="457200" cy="457200"/>
          </a:xfrm>
          <a:prstGeom prst="rect">
            <a:avLst/>
          </a:prstGeom>
          <a:noFill/>
        </p:spPr>
      </p:pic>
      <p:sp>
        <p:nvSpPr>
          <p:cNvPr id="77831" name="Rectangle 7"/>
          <p:cNvSpPr>
            <a:spLocks noChangeArrowheads="1"/>
          </p:cNvSpPr>
          <p:nvPr/>
        </p:nvSpPr>
        <p:spPr bwMode="auto">
          <a:xfrm>
            <a:off x="423863" y="1052513"/>
            <a:ext cx="11503025" cy="850900"/>
          </a:xfrm>
          <a:prstGeom prst="rect">
            <a:avLst/>
          </a:prstGeom>
          <a:solidFill>
            <a:srgbClr val="FFFFFF"/>
          </a:solidFill>
          <a:ln w="9525">
            <a:noFill/>
            <a:miter lim="800000"/>
            <a:headEnd/>
            <a:tailEnd/>
          </a:ln>
          <a:effectLst/>
        </p:spPr>
        <p:txBody>
          <a:bodyPr lIns="0" tIns="0" rIns="95220" bIns="0" anchor="ctr">
            <a:spAutoFit/>
          </a:bodyPr>
          <a:lstStyle/>
          <a:p>
            <a:pPr algn="ctr"/>
            <a:r>
              <a:rPr lang="pt-BR" sz="1400" b="1">
                <a:hlinkClick r:id="rId5"/>
              </a:rPr>
              <a:t>Long-term effects</a:t>
            </a:r>
            <a:r>
              <a:rPr lang="pt-BR" sz="1400">
                <a:hlinkClick r:id="rId5"/>
              </a:rPr>
              <a:t> of </a:t>
            </a:r>
            <a:r>
              <a:rPr lang="pt-BR" sz="1400" b="1">
                <a:hlinkClick r:id="rId5"/>
              </a:rPr>
              <a:t>caffeine</a:t>
            </a:r>
            <a:r>
              <a:rPr lang="pt-BR" sz="1400">
                <a:hlinkClick r:id="rId5"/>
              </a:rPr>
              <a:t> </a:t>
            </a:r>
            <a:r>
              <a:rPr lang="pt-BR" sz="1400" b="1">
                <a:hlinkClick r:id="rId5"/>
              </a:rPr>
              <a:t>therapy</a:t>
            </a:r>
            <a:r>
              <a:rPr lang="pt-BR" sz="1400">
                <a:hlinkClick r:id="rId5"/>
              </a:rPr>
              <a:t> for </a:t>
            </a:r>
            <a:r>
              <a:rPr lang="pt-BR" sz="1400" b="1">
                <a:hlinkClick r:id="rId5"/>
              </a:rPr>
              <a:t>apnea</a:t>
            </a:r>
            <a:r>
              <a:rPr lang="pt-BR" sz="1400">
                <a:hlinkClick r:id="rId5"/>
              </a:rPr>
              <a:t> of </a:t>
            </a:r>
            <a:r>
              <a:rPr lang="pt-BR" sz="1400" b="1">
                <a:hlinkClick r:id="rId5"/>
              </a:rPr>
              <a:t>prematurity</a:t>
            </a:r>
            <a:r>
              <a:rPr lang="pt-BR" sz="1400">
                <a:hlinkClick r:id="rId5"/>
              </a:rPr>
              <a:t>.</a:t>
            </a:r>
            <a:endParaRPr lang="pt-BR" sz="1400"/>
          </a:p>
          <a:p>
            <a:pPr algn="ctr"/>
            <a:r>
              <a:rPr lang="pt-BR" sz="1400"/>
              <a:t>Schmidt B, Roberts RS, Davis P, Doyle LW, Barrington KJ, Ohlsson A, Solimano A, Tin W; </a:t>
            </a:r>
            <a:r>
              <a:rPr lang="pt-BR" sz="1400" b="1"/>
              <a:t>Caffeine</a:t>
            </a:r>
            <a:r>
              <a:rPr lang="pt-BR" sz="1400"/>
              <a:t> for </a:t>
            </a:r>
            <a:r>
              <a:rPr lang="pt-BR" sz="1400" b="1"/>
              <a:t>Apnea</a:t>
            </a:r>
            <a:r>
              <a:rPr lang="pt-BR" sz="1400"/>
              <a:t> of </a:t>
            </a:r>
            <a:r>
              <a:rPr lang="pt-BR" sz="1400" b="1"/>
              <a:t>Prematurity</a:t>
            </a:r>
            <a:r>
              <a:rPr lang="pt-BR" sz="1400"/>
              <a:t> Trial Group.N Engl J Med. 2007 Nov 8;357(19):1893-902.PMID: 17989382.</a:t>
            </a:r>
            <a:r>
              <a:rPr lang="pt-BR" sz="1400" b="1">
                <a:hlinkClick r:id="rId5"/>
              </a:rPr>
              <a:t>Free Article</a:t>
            </a:r>
            <a:r>
              <a:rPr lang="pt-BR" sz="1400" b="1"/>
              <a:t>. </a:t>
            </a:r>
            <a:r>
              <a:rPr lang="pt-BR" sz="1400" b="1">
                <a:solidFill>
                  <a:srgbClr val="FF33CC"/>
                </a:solidFill>
              </a:rPr>
              <a:t>Artigo Integral!</a:t>
            </a:r>
            <a:endParaRPr lang="pt-BR" sz="1400">
              <a:solidFill>
                <a:srgbClr val="FF33CC"/>
              </a:solidFill>
            </a:endParaRPr>
          </a:p>
          <a:p>
            <a:pPr algn="ctr"/>
            <a:r>
              <a:rPr lang="pt-BR" sz="1400" u="sng">
                <a:hlinkClick r:id="rId6"/>
              </a:rPr>
              <a:t>Similar articles</a:t>
            </a:r>
            <a:endParaRPr lang="pt-BR" sz="1400" u="sng"/>
          </a:p>
        </p:txBody>
      </p:sp>
      <p:sp>
        <p:nvSpPr>
          <p:cNvPr id="77832" name="Oval 8"/>
          <p:cNvSpPr>
            <a:spLocks noChangeArrowheads="1"/>
          </p:cNvSpPr>
          <p:nvPr/>
        </p:nvSpPr>
        <p:spPr bwMode="auto">
          <a:xfrm>
            <a:off x="406400" y="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t>2007</a:t>
            </a:r>
          </a:p>
        </p:txBody>
      </p:sp>
    </p:spTree>
  </p:cSld>
  <p:clrMapOvr>
    <a:masterClrMapping/>
  </p:clrMapOvr>
  <p:transition spd="med">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a:xfrm>
            <a:off x="1054100" y="188913"/>
            <a:ext cx="10156825" cy="1397000"/>
          </a:xfrm>
        </p:spPr>
        <p:txBody>
          <a:bodyPr/>
          <a:lstStyle/>
          <a:p>
            <a:pPr algn="ctr"/>
            <a:r>
              <a:rPr lang="pt-BR" sz="1400" b="1" smtClean="0">
                <a:hlinkClick r:id="rId2"/>
              </a:rPr>
              <a:t/>
            </a:r>
            <a:br>
              <a:rPr lang="pt-BR" sz="1400" b="1" smtClean="0">
                <a:hlinkClick r:id="rId2"/>
              </a:rPr>
            </a:br>
            <a:r>
              <a:rPr lang="pt-BR" sz="1400" b="1" smtClean="0">
                <a:hlinkClick r:id="rId2"/>
              </a:rPr>
              <a:t>Caffeine</a:t>
            </a:r>
            <a:r>
              <a:rPr lang="pt-BR" sz="1400" smtClean="0">
                <a:hlinkClick r:id="rId2"/>
              </a:rPr>
              <a:t> for </a:t>
            </a:r>
            <a:r>
              <a:rPr lang="pt-BR" sz="1400" b="1" smtClean="0">
                <a:hlinkClick r:id="rId2"/>
              </a:rPr>
              <a:t>Apnea</a:t>
            </a:r>
            <a:r>
              <a:rPr lang="pt-BR" sz="1400" smtClean="0">
                <a:hlinkClick r:id="rId2"/>
              </a:rPr>
              <a:t> of </a:t>
            </a:r>
            <a:r>
              <a:rPr lang="pt-BR" sz="1400" b="1" smtClean="0">
                <a:hlinkClick r:id="rId2"/>
              </a:rPr>
              <a:t>Prematurity</a:t>
            </a:r>
            <a:r>
              <a:rPr lang="pt-BR" sz="1400" smtClean="0">
                <a:hlinkClick r:id="rId2"/>
              </a:rPr>
              <a:t> trial: benefits may vary in subgroups.</a:t>
            </a:r>
            <a:r>
              <a:rPr lang="pt-BR" sz="1400" smtClean="0"/>
              <a:t/>
            </a:r>
            <a:br>
              <a:rPr lang="pt-BR" sz="1400" smtClean="0"/>
            </a:br>
            <a:r>
              <a:rPr lang="pt-BR" sz="1400" smtClean="0"/>
              <a:t>Davis PG, Schmidt B, Roberts RS, Doyle LW, Asztalos E, Haslam R, Sinha S, Tin W; </a:t>
            </a:r>
            <a:r>
              <a:rPr lang="pt-BR" sz="1400" b="1" smtClean="0"/>
              <a:t>Caffeine</a:t>
            </a:r>
            <a:r>
              <a:rPr lang="pt-BR" sz="1400" smtClean="0"/>
              <a:t> for </a:t>
            </a:r>
            <a:r>
              <a:rPr lang="pt-BR" sz="1400" b="1" smtClean="0"/>
              <a:t>Apnea</a:t>
            </a:r>
            <a:r>
              <a:rPr lang="pt-BR" sz="1400" smtClean="0"/>
              <a:t> of </a:t>
            </a:r>
            <a:r>
              <a:rPr lang="pt-BR" sz="1400" b="1" smtClean="0"/>
              <a:t>Prematurity</a:t>
            </a:r>
            <a:r>
              <a:rPr lang="pt-BR" sz="1400" smtClean="0"/>
              <a:t> Trial Group.J Pediatr. 2010 Mar;156(3):382-7. doi: 10.1016/j.jpeds.2009.09.069. Epub 2009 Nov 18.PMID: 19926098.</a:t>
            </a:r>
            <a:r>
              <a:rPr lang="pt-BR" sz="1400" u="sng" smtClean="0">
                <a:hlinkClick r:id="rId3"/>
              </a:rPr>
              <a:t>Similar articles</a:t>
            </a:r>
            <a:endParaRPr lang="pt-BR" sz="1400" u="sng" smtClean="0"/>
          </a:p>
        </p:txBody>
      </p:sp>
      <p:sp>
        <p:nvSpPr>
          <p:cNvPr id="78851" name="Rectangle 3"/>
          <p:cNvSpPr>
            <a:spLocks noGrp="1"/>
          </p:cNvSpPr>
          <p:nvPr>
            <p:ph type="body" idx="1"/>
          </p:nvPr>
        </p:nvSpPr>
        <p:spPr/>
        <p:txBody>
          <a:bodyPr/>
          <a:lstStyle/>
          <a:p>
            <a:r>
              <a:rPr lang="pt-BR" sz="2000" smtClean="0"/>
              <a:t>Objetivo do estudo: determinar se os benefícios da cafeína variam em três subgrupos de 2006 participantes no ensaio de cafeína para apneia da prematuridade (CAP).</a:t>
            </a:r>
          </a:p>
          <a:p>
            <a:r>
              <a:rPr lang="pt-BR" sz="2000" smtClean="0">
                <a:solidFill>
                  <a:srgbClr val="0000FF"/>
                </a:solidFill>
              </a:rPr>
              <a:t>O início precoce da cafeína resultou em maiores reduções nos dias de suporte respiratório.</a:t>
            </a:r>
            <a:r>
              <a:rPr lang="pt-BR" sz="2000" smtClean="0"/>
              <a:t> A idade pós-menstrual no momento da interrupção da ventilação por pressão positiva (VPP) foi menor com o tratamento mais precoce (&lt;ou = 3 - P = 0,01). </a:t>
            </a:r>
          </a:p>
          <a:p>
            <a:pPr algn="ctr"/>
            <a:r>
              <a:rPr lang="pt-BR" sz="2000" smtClean="0">
                <a:solidFill>
                  <a:srgbClr val="FF33CC"/>
                </a:solidFill>
              </a:rPr>
              <a:t>Há evidências de efeitos benéficos variáveis ​​da cafeína. Os bebês que recebiam suporte respiratório pareciam obter mais benefícios de neurodesenvolvimento da cafeína do que os bebês que não recebiam apoio. A iniciação precoce da cafeína pode estar associada a uma redução maior no tempo de ventilação.</a:t>
            </a:r>
          </a:p>
          <a:p>
            <a:pPr algn="ctr">
              <a:buFont typeface="Arial" pitchFamily="34" charset="0"/>
              <a:buNone/>
            </a:pPr>
            <a:r>
              <a:rPr lang="pt-BR" sz="2000" smtClean="0">
                <a:solidFill>
                  <a:srgbClr val="0000FF"/>
                </a:solidFill>
              </a:rPr>
              <a:t>(veja nas Figuras 1 e 3 a seguir)</a:t>
            </a:r>
          </a:p>
        </p:txBody>
      </p:sp>
      <p:sp>
        <p:nvSpPr>
          <p:cNvPr id="78852" name="Text Box 4"/>
          <p:cNvSpPr txBox="1">
            <a:spLocks noChangeArrowheads="1"/>
          </p:cNvSpPr>
          <p:nvPr/>
        </p:nvSpPr>
        <p:spPr bwMode="auto">
          <a:xfrm>
            <a:off x="550863" y="260350"/>
            <a:ext cx="10934700" cy="457200"/>
          </a:xfrm>
          <a:prstGeom prst="rect">
            <a:avLst/>
          </a:prstGeom>
          <a:noFill/>
          <a:ln w="9525">
            <a:noFill/>
            <a:miter lim="800000"/>
            <a:headEnd/>
            <a:tailEnd/>
          </a:ln>
          <a:effectLst/>
        </p:spPr>
        <p:txBody>
          <a:bodyPr wrap="none">
            <a:spAutoFit/>
          </a:bodyPr>
          <a:lstStyle/>
          <a:p>
            <a:pPr defTabSz="914400"/>
            <a:r>
              <a:rPr lang="pt-BR">
                <a:solidFill>
                  <a:srgbClr val="0000FF"/>
                </a:solidFill>
              </a:rPr>
              <a:t>Cafeína para a apnéia da prematuridade: benefícios pode variar nos subgrupos</a:t>
            </a:r>
          </a:p>
        </p:txBody>
      </p:sp>
      <p:sp>
        <p:nvSpPr>
          <p:cNvPr id="78853" name="Oval 5"/>
          <p:cNvSpPr>
            <a:spLocks noChangeArrowheads="1"/>
          </p:cNvSpPr>
          <p:nvPr/>
        </p:nvSpPr>
        <p:spPr bwMode="auto">
          <a:xfrm>
            <a:off x="261938" y="69215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2010</a:t>
            </a:r>
          </a:p>
        </p:txBody>
      </p:sp>
      <p:sp>
        <p:nvSpPr>
          <p:cNvPr id="78854" name="AutoShape 6"/>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p:cNvPicPr>
            <a:picLocks noChangeAspect="1" noChangeArrowheads="1"/>
          </p:cNvPicPr>
          <p:nvPr/>
        </p:nvPicPr>
        <p:blipFill>
          <a:blip r:embed="rId2"/>
          <a:srcRect/>
          <a:stretch>
            <a:fillRect/>
          </a:stretch>
        </p:blipFill>
        <p:spPr bwMode="auto">
          <a:xfrm>
            <a:off x="0" y="1860550"/>
            <a:ext cx="5981700" cy="4997450"/>
          </a:xfrm>
          <a:prstGeom prst="rect">
            <a:avLst/>
          </a:prstGeom>
          <a:noFill/>
          <a:ln w="38100">
            <a:solidFill>
              <a:srgbClr val="FF33CC"/>
            </a:solidFill>
            <a:miter lim="800000"/>
            <a:headEnd/>
            <a:tailEnd/>
          </a:ln>
        </p:spPr>
      </p:pic>
      <p:pic>
        <p:nvPicPr>
          <p:cNvPr id="79879" name="Picture 7"/>
          <p:cNvPicPr>
            <a:picLocks noChangeAspect="1" noChangeArrowheads="1"/>
          </p:cNvPicPr>
          <p:nvPr/>
        </p:nvPicPr>
        <p:blipFill>
          <a:blip r:embed="rId3"/>
          <a:srcRect/>
          <a:stretch>
            <a:fillRect/>
          </a:stretch>
        </p:blipFill>
        <p:spPr bwMode="auto">
          <a:xfrm>
            <a:off x="5619750" y="2781300"/>
            <a:ext cx="6569075" cy="2652713"/>
          </a:xfrm>
          <a:prstGeom prst="rect">
            <a:avLst/>
          </a:prstGeom>
          <a:noFill/>
          <a:ln w="28575">
            <a:solidFill>
              <a:srgbClr val="FF33CC"/>
            </a:solidFill>
            <a:miter lim="800000"/>
            <a:headEnd/>
            <a:tailEnd/>
          </a:ln>
        </p:spPr>
      </p:pic>
      <p:sp>
        <p:nvSpPr>
          <p:cNvPr id="79880" name="Rectangle 8"/>
          <p:cNvSpPr>
            <a:spLocks noChangeArrowheads="1"/>
          </p:cNvSpPr>
          <p:nvPr/>
        </p:nvSpPr>
        <p:spPr bwMode="auto">
          <a:xfrm>
            <a:off x="3141663" y="404813"/>
            <a:ext cx="6092825" cy="1155700"/>
          </a:xfrm>
          <a:prstGeom prst="rect">
            <a:avLst/>
          </a:prstGeom>
          <a:noFill/>
          <a:ln w="9525">
            <a:noFill/>
            <a:miter lim="800000"/>
            <a:headEnd/>
            <a:tailEnd/>
          </a:ln>
          <a:effectLst/>
        </p:spPr>
        <p:txBody>
          <a:bodyPr>
            <a:spAutoFit/>
          </a:bodyPr>
          <a:lstStyle/>
          <a:p>
            <a:pPr algn="ctr" defTabSz="914400"/>
            <a:r>
              <a:rPr lang="pt-BR" sz="1400" b="1">
                <a:solidFill>
                  <a:srgbClr val="0000FF"/>
                </a:solidFill>
              </a:rPr>
              <a:t>Figura 1. A, Morbidades neonatais e comprometimentos de longo prazo por motivo de tratamento. B, Idade gestacional  pósmenstrual (PMA) no último uso de suportes respiratórios por motivo de tratamento. Cada diamante negro (pequenino losango) representa o efeito global do tratamento para esse resultado.</a:t>
            </a:r>
          </a:p>
        </p:txBody>
      </p:sp>
      <p:sp>
        <p:nvSpPr>
          <p:cNvPr id="79881" name="Line 9"/>
          <p:cNvSpPr>
            <a:spLocks noChangeShapeType="1"/>
          </p:cNvSpPr>
          <p:nvPr/>
        </p:nvSpPr>
        <p:spPr bwMode="auto">
          <a:xfrm flipV="1">
            <a:off x="2854325" y="2781300"/>
            <a:ext cx="719138" cy="144463"/>
          </a:xfrm>
          <a:prstGeom prst="line">
            <a:avLst/>
          </a:prstGeom>
          <a:noFill/>
          <a:ln w="76200">
            <a:solidFill>
              <a:schemeClr val="tx1"/>
            </a:solidFill>
            <a:round/>
            <a:headEnd/>
            <a:tailEnd type="triangle" w="med" len="med"/>
          </a:ln>
          <a:effectLst/>
        </p:spPr>
        <p:txBody>
          <a:bodyPr/>
          <a:lstStyle/>
          <a:p>
            <a:endParaRPr lang="pt-BR"/>
          </a:p>
        </p:txBody>
      </p:sp>
      <p:sp>
        <p:nvSpPr>
          <p:cNvPr id="79882" name="AutoShape 10"/>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1" name="Picture 5"/>
          <p:cNvPicPr>
            <a:picLocks noChangeAspect="1" noChangeArrowheads="1"/>
          </p:cNvPicPr>
          <p:nvPr/>
        </p:nvPicPr>
        <p:blipFill>
          <a:blip r:embed="rId2"/>
          <a:srcRect/>
          <a:stretch>
            <a:fillRect/>
          </a:stretch>
        </p:blipFill>
        <p:spPr bwMode="auto">
          <a:xfrm>
            <a:off x="0" y="1484313"/>
            <a:ext cx="6196013" cy="4846637"/>
          </a:xfrm>
          <a:prstGeom prst="rect">
            <a:avLst/>
          </a:prstGeom>
          <a:noFill/>
          <a:ln w="28575">
            <a:solidFill>
              <a:srgbClr val="FF33CC"/>
            </a:solidFill>
            <a:miter lim="800000"/>
            <a:headEnd/>
            <a:tailEnd/>
          </a:ln>
        </p:spPr>
      </p:pic>
      <p:pic>
        <p:nvPicPr>
          <p:cNvPr id="80902" name="Picture 6"/>
          <p:cNvPicPr>
            <a:picLocks noChangeAspect="1" noChangeArrowheads="1"/>
          </p:cNvPicPr>
          <p:nvPr/>
        </p:nvPicPr>
        <p:blipFill>
          <a:blip r:embed="rId3"/>
          <a:srcRect/>
          <a:stretch>
            <a:fillRect/>
          </a:stretch>
        </p:blipFill>
        <p:spPr bwMode="auto">
          <a:xfrm>
            <a:off x="5626100" y="2349500"/>
            <a:ext cx="6562725" cy="2773363"/>
          </a:xfrm>
          <a:prstGeom prst="rect">
            <a:avLst/>
          </a:prstGeom>
          <a:noFill/>
          <a:ln w="28575">
            <a:solidFill>
              <a:srgbClr val="FF33CC"/>
            </a:solidFill>
            <a:miter lim="800000"/>
            <a:headEnd/>
            <a:tailEnd/>
          </a:ln>
        </p:spPr>
      </p:pic>
      <p:sp>
        <p:nvSpPr>
          <p:cNvPr id="80903" name="Rectangle 7"/>
          <p:cNvSpPr>
            <a:spLocks noChangeArrowheads="1"/>
          </p:cNvSpPr>
          <p:nvPr/>
        </p:nvSpPr>
        <p:spPr bwMode="auto">
          <a:xfrm>
            <a:off x="3070225" y="115888"/>
            <a:ext cx="6092825" cy="1368425"/>
          </a:xfrm>
          <a:prstGeom prst="rect">
            <a:avLst/>
          </a:prstGeom>
          <a:noFill/>
          <a:ln w="9525">
            <a:noFill/>
            <a:miter lim="800000"/>
            <a:headEnd/>
            <a:tailEnd/>
          </a:ln>
          <a:effectLst/>
        </p:spPr>
        <p:txBody>
          <a:bodyPr>
            <a:spAutoFit/>
          </a:bodyPr>
          <a:lstStyle/>
          <a:p>
            <a:pPr algn="ctr" defTabSz="914400"/>
            <a:r>
              <a:rPr lang="pt-BR" sz="1400">
                <a:solidFill>
                  <a:srgbClr val="0000FF"/>
                </a:solidFill>
              </a:rPr>
              <a:t>Figura 2. A, Morbidades neonatais e comprometimentos a longo prazo por nível de suporte respiratório na randomização B, Idade gestacional pósmenstrual (PMA) no último uso de suporte respiratório por nível de suporte respiratório na randomização. Cada diamante negro (um pequenino losango) representa o tratamento global do efeito para esse resultado.</a:t>
            </a:r>
          </a:p>
        </p:txBody>
      </p:sp>
      <p:sp>
        <p:nvSpPr>
          <p:cNvPr id="80904" name="Line 8"/>
          <p:cNvSpPr>
            <a:spLocks noChangeShapeType="1"/>
          </p:cNvSpPr>
          <p:nvPr/>
        </p:nvSpPr>
        <p:spPr bwMode="auto">
          <a:xfrm flipV="1">
            <a:off x="2854325" y="2205038"/>
            <a:ext cx="719138" cy="144462"/>
          </a:xfrm>
          <a:prstGeom prst="line">
            <a:avLst/>
          </a:prstGeom>
          <a:noFill/>
          <a:ln w="76200">
            <a:solidFill>
              <a:schemeClr val="tx1"/>
            </a:solidFill>
            <a:round/>
            <a:headEnd/>
            <a:tailEnd type="triangle" w="med" len="med"/>
          </a:ln>
          <a:effectLst/>
        </p:spPr>
        <p:txBody>
          <a:bodyPr/>
          <a:lstStyle/>
          <a:p>
            <a:endParaRPr lang="pt-BR"/>
          </a:p>
        </p:txBody>
      </p:sp>
      <p:sp>
        <p:nvSpPr>
          <p:cNvPr id="80905" name="AutoShape 9"/>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p:txBody>
          <a:bodyPr/>
          <a:lstStyle/>
          <a:p>
            <a:pPr algn="ctr"/>
            <a:r>
              <a:rPr lang="pt-BR" sz="1400" b="1" smtClean="0">
                <a:hlinkClick r:id="rId2"/>
              </a:rPr>
              <a:t>Caffeine</a:t>
            </a:r>
            <a:r>
              <a:rPr lang="pt-BR" sz="1400" smtClean="0">
                <a:hlinkClick r:id="rId2"/>
              </a:rPr>
              <a:t> impact on neonatal morbidities.</a:t>
            </a:r>
            <a:r>
              <a:rPr lang="pt-BR" sz="1400" smtClean="0"/>
              <a:t/>
            </a:r>
            <a:br>
              <a:rPr lang="pt-BR" sz="1400" smtClean="0"/>
            </a:br>
            <a:r>
              <a:rPr lang="pt-BR" sz="1400" smtClean="0"/>
              <a:t>Aranda JV, Beharry K, Valencia GB, Natarajan G, Davis J.</a:t>
            </a:r>
            <a:br>
              <a:rPr lang="pt-BR" sz="1400" smtClean="0"/>
            </a:br>
            <a:r>
              <a:rPr lang="pt-BR" sz="1400" smtClean="0"/>
              <a:t>J Matern Fetal Neonatal Med. 2010 Oct;23 Suppl 3:20-3. doi: 10.3109/14767058.2010.517704. Review.</a:t>
            </a:r>
            <a:br>
              <a:rPr lang="pt-BR" sz="1400" smtClean="0"/>
            </a:br>
            <a:r>
              <a:rPr lang="pt-BR" sz="1400" smtClean="0"/>
              <a:t>PMID: 20873976.</a:t>
            </a:r>
            <a:r>
              <a:rPr lang="pt-BR" sz="1400" u="sng" smtClean="0">
                <a:hlinkClick r:id="rId3"/>
              </a:rPr>
              <a:t>Similar articles</a:t>
            </a:r>
            <a:endParaRPr lang="pt-BR" sz="1400" u="sng" smtClean="0"/>
          </a:p>
        </p:txBody>
      </p:sp>
      <p:sp>
        <p:nvSpPr>
          <p:cNvPr id="87043" name="Rectangle 3"/>
          <p:cNvSpPr>
            <a:spLocks noGrp="1"/>
          </p:cNvSpPr>
          <p:nvPr>
            <p:ph type="body" idx="1"/>
          </p:nvPr>
        </p:nvSpPr>
        <p:spPr>
          <a:xfrm>
            <a:off x="982663" y="1484313"/>
            <a:ext cx="10155237" cy="4470400"/>
          </a:xfrm>
        </p:spPr>
        <p:txBody>
          <a:bodyPr/>
          <a:lstStyle/>
          <a:p>
            <a:pPr>
              <a:lnSpc>
                <a:spcPct val="75000"/>
              </a:lnSpc>
            </a:pPr>
            <a:r>
              <a:rPr lang="pt-BR" sz="1600" smtClean="0">
                <a:solidFill>
                  <a:srgbClr val="0000FF"/>
                </a:solidFill>
              </a:rPr>
              <a:t>A cafeína é uma bala de prata em Neonatologia</a:t>
            </a:r>
            <a:r>
              <a:rPr lang="pt-BR" sz="1600" smtClean="0"/>
              <a:t>. Esta trimetilxantina onipresente, difundida na dieta e bebidas humanas, impacta significativamente nas principais morbidades neonatais agudas, incluindo apnéia da prematuridade, displasia broncopulmonar, persistência do canal arterial com ou sem ligadura cirúrgica e apneia pós-operatória. </a:t>
            </a:r>
          </a:p>
          <a:p>
            <a:pPr>
              <a:lnSpc>
                <a:spcPct val="75000"/>
              </a:lnSpc>
            </a:pPr>
            <a:r>
              <a:rPr lang="pt-BR" sz="1600" smtClean="0"/>
              <a:t>Potenciais usos na síndrome do desconforto respiratório, como sugerido pela função pulmonar melhorada em modelos de primatas, são apoiados pela diminuição do tempo de ventilação mecânica e necessidade de oxigenoterapia. </a:t>
            </a:r>
          </a:p>
          <a:p>
            <a:pPr>
              <a:lnSpc>
                <a:spcPct val="75000"/>
              </a:lnSpc>
            </a:pPr>
            <a:r>
              <a:rPr lang="pt-BR" sz="1600" smtClean="0"/>
              <a:t>Os resultados posteriores melhorados em 18 a 22 meses incluem diminuições clinicamente significativas na paralisia cerebral, comprometimento cognitivo e retinopatia grave da prematuridade nos bebês que receberam cafeína durante o período neonatal, em comparação com os recém-nascidos placebo não tratados com cafeína. </a:t>
            </a:r>
          </a:p>
          <a:p>
            <a:pPr>
              <a:lnSpc>
                <a:spcPct val="75000"/>
              </a:lnSpc>
            </a:pPr>
            <a:r>
              <a:rPr lang="pt-BR" sz="1600" smtClean="0"/>
              <a:t>Estudos de pesquisas em andamento e futuros concentram-se na otimização dos regimes de dosagem atuais para determinar se os benefícios podem ser maximizados, mantendo um perfil de segurança impressionante. </a:t>
            </a:r>
          </a:p>
          <a:p>
            <a:pPr>
              <a:lnSpc>
                <a:spcPct val="75000"/>
              </a:lnSpc>
            </a:pPr>
            <a:r>
              <a:rPr lang="pt-BR" sz="1600" smtClean="0"/>
              <a:t>Estudos farmacológicos moleculares focados nos mecanismos moleculares e bioquímicos subjacentes aos efeitos protetores da cafeína também estão sendo feitos para otimizar os regimes de tratamento e direcionar potenciais caminhos moleculares, levando a novas reduções nas morbidades neonatais agudas e de longo prazo.</a:t>
            </a:r>
          </a:p>
          <a:p>
            <a:pPr>
              <a:lnSpc>
                <a:spcPct val="75000"/>
              </a:lnSpc>
            </a:pPr>
            <a:r>
              <a:rPr lang="pt-BR" sz="1600" smtClean="0"/>
              <a:t> Desde o seu uso em recém-nascidos há três décadas, </a:t>
            </a:r>
            <a:r>
              <a:rPr lang="pt-BR" sz="1600" smtClean="0">
                <a:solidFill>
                  <a:srgbClr val="0000FF"/>
                </a:solidFill>
              </a:rPr>
              <a:t>a cafeína é hoje uma das terapias mais seguras, mais custo-efetivas e eficazes no recém-nascido.</a:t>
            </a:r>
          </a:p>
        </p:txBody>
      </p:sp>
      <p:sp>
        <p:nvSpPr>
          <p:cNvPr id="87044" name="Text Box 4"/>
          <p:cNvSpPr txBox="1">
            <a:spLocks noChangeArrowheads="1"/>
          </p:cNvSpPr>
          <p:nvPr/>
        </p:nvSpPr>
        <p:spPr bwMode="auto">
          <a:xfrm>
            <a:off x="2711450" y="115888"/>
            <a:ext cx="6853238" cy="457200"/>
          </a:xfrm>
          <a:prstGeom prst="rect">
            <a:avLst/>
          </a:prstGeom>
          <a:noFill/>
          <a:ln w="9525">
            <a:noFill/>
            <a:miter lim="800000"/>
            <a:headEnd/>
            <a:tailEnd/>
          </a:ln>
          <a:effectLst/>
        </p:spPr>
        <p:txBody>
          <a:bodyPr wrap="none">
            <a:spAutoFit/>
          </a:bodyPr>
          <a:lstStyle/>
          <a:p>
            <a:pPr defTabSz="914400"/>
            <a:r>
              <a:rPr lang="pt-BR" b="1">
                <a:solidFill>
                  <a:srgbClr val="0000FF"/>
                </a:solidFill>
              </a:rPr>
              <a:t>Impacto da cafeína nas morbidades neonatais</a:t>
            </a:r>
          </a:p>
        </p:txBody>
      </p:sp>
      <p:sp>
        <p:nvSpPr>
          <p:cNvPr id="87045" name="Oval 5"/>
          <p:cNvSpPr>
            <a:spLocks noChangeArrowheads="1"/>
          </p:cNvSpPr>
          <p:nvPr/>
        </p:nvSpPr>
        <p:spPr bwMode="auto">
          <a:xfrm>
            <a:off x="334963" y="188913"/>
            <a:ext cx="912812"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2010</a:t>
            </a:r>
          </a:p>
        </p:txBody>
      </p:sp>
    </p:spTree>
  </p:cSld>
  <p:clrMapOvr>
    <a:masterClrMapping/>
  </p:clrMapOvr>
  <p:transition spd="med">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p:nvPr>
        </p:nvSpPr>
        <p:spPr>
          <a:xfrm>
            <a:off x="1054100" y="260350"/>
            <a:ext cx="10156825" cy="1397000"/>
          </a:xfrm>
        </p:spPr>
        <p:txBody>
          <a:bodyPr/>
          <a:lstStyle/>
          <a:p>
            <a:pPr algn="ctr"/>
            <a:r>
              <a:rPr lang="pt-BR" sz="1400" smtClean="0">
                <a:hlinkClick r:id="rId2"/>
              </a:rPr>
              <a:t>Impact of delivery room resuscitation on outcomes up to 18 months in very low birth weight infants.</a:t>
            </a:r>
            <a:r>
              <a:rPr lang="pt-BR" sz="1400" smtClean="0"/>
              <a:t/>
            </a:r>
            <a:br>
              <a:rPr lang="pt-BR" sz="1400" smtClean="0"/>
            </a:br>
            <a:r>
              <a:rPr lang="pt-BR" sz="1400" smtClean="0"/>
              <a:t>DeMauro SB, Roberts RS, Davis P, Alvaro R, Bairam A, Schmidt B; </a:t>
            </a:r>
            <a:r>
              <a:rPr lang="pt-BR" sz="1400" b="1" smtClean="0"/>
              <a:t>Caffeine</a:t>
            </a:r>
            <a:r>
              <a:rPr lang="pt-BR" sz="1400" smtClean="0"/>
              <a:t> for </a:t>
            </a:r>
            <a:r>
              <a:rPr lang="pt-BR" sz="1400" b="1" smtClean="0"/>
              <a:t>Apnea</a:t>
            </a:r>
            <a:r>
              <a:rPr lang="pt-BR" sz="1400" smtClean="0"/>
              <a:t> of </a:t>
            </a:r>
            <a:r>
              <a:rPr lang="pt-BR" sz="1400" b="1" smtClean="0"/>
              <a:t>Prematurity</a:t>
            </a:r>
            <a:r>
              <a:rPr lang="pt-BR" sz="1400" smtClean="0"/>
              <a:t> Trial Investigators.</a:t>
            </a:r>
            <a:br>
              <a:rPr lang="pt-BR" sz="1400" smtClean="0"/>
            </a:br>
            <a:r>
              <a:rPr lang="pt-BR" sz="1400" smtClean="0"/>
              <a:t>J Pediatr. 2011 Oct;159(4):546-50.e1. doi: 10.1016/j.jpeds.2011.03.025. Epub 2011 May 17.</a:t>
            </a:r>
            <a:br>
              <a:rPr lang="pt-BR" sz="1400" smtClean="0"/>
            </a:br>
            <a:r>
              <a:rPr lang="pt-BR" sz="1400" smtClean="0"/>
              <a:t>PMID: 21592510.</a:t>
            </a:r>
            <a:r>
              <a:rPr lang="pt-BR" sz="1400" u="sng" smtClean="0">
                <a:hlinkClick r:id="rId3"/>
              </a:rPr>
              <a:t>Similar articles</a:t>
            </a:r>
            <a:endParaRPr lang="pt-BR" sz="1400" u="sng" smtClean="0"/>
          </a:p>
        </p:txBody>
      </p:sp>
      <p:sp>
        <p:nvSpPr>
          <p:cNvPr id="81923" name="Rectangle 3"/>
          <p:cNvSpPr>
            <a:spLocks noGrp="1"/>
          </p:cNvSpPr>
          <p:nvPr>
            <p:ph type="body" idx="1"/>
          </p:nvPr>
        </p:nvSpPr>
        <p:spPr/>
        <p:txBody>
          <a:bodyPr/>
          <a:lstStyle/>
          <a:p>
            <a:r>
              <a:rPr lang="pt-BR" sz="2000" smtClean="0"/>
              <a:t>Examinar as relações entre a intensidade da ressuscitação na sala de parto e os desfechos a curto e longo prazo de recém-nascidos de muito baixo peso recrutados no ensaio Caffeine for Apnea of ​​Prematurity (CAP).</a:t>
            </a:r>
          </a:p>
          <a:p>
            <a:r>
              <a:rPr lang="pt-BR" sz="2000" smtClean="0"/>
              <a:t>As crianças do ensaio original foram divididas em 4 grupos de intensidade crescente de ressuscitação: mínima, n = 343; ventilação com bolsa-máscara, n = 372; intubação endotraqueal, n = 1205; e ressuscitação cardiopulmonar (compressões torácicas / epinefrina), n = 86. Utilizamos modelos de regressão logística multivariada para comparar os resultados nos quatro grupos.</a:t>
            </a:r>
          </a:p>
          <a:p>
            <a:pPr algn="ctr"/>
            <a:r>
              <a:rPr lang="pt-BR" sz="2000" smtClean="0">
                <a:solidFill>
                  <a:srgbClr val="0000FF"/>
                </a:solidFill>
              </a:rPr>
              <a:t>Nos participantes do ensaio CAP, o risco de morte ou incapacidade do desenvolvimento neurológico aos 18 meses não aumentou substancialmente com o aumento da intensidade da ressuscitação na Sala de Parto</a:t>
            </a:r>
          </a:p>
        </p:txBody>
      </p:sp>
      <p:sp>
        <p:nvSpPr>
          <p:cNvPr id="81924" name="Text Box 4"/>
          <p:cNvSpPr txBox="1">
            <a:spLocks noChangeArrowheads="1"/>
          </p:cNvSpPr>
          <p:nvPr/>
        </p:nvSpPr>
        <p:spPr bwMode="auto">
          <a:xfrm>
            <a:off x="1563688" y="188913"/>
            <a:ext cx="8312150" cy="731837"/>
          </a:xfrm>
          <a:prstGeom prst="rect">
            <a:avLst/>
          </a:prstGeom>
          <a:noFill/>
          <a:ln w="9525">
            <a:noFill/>
            <a:miter lim="800000"/>
            <a:headEnd/>
            <a:tailEnd/>
          </a:ln>
          <a:effectLst/>
        </p:spPr>
        <p:txBody>
          <a:bodyPr wrap="none">
            <a:spAutoFit/>
          </a:bodyPr>
          <a:lstStyle/>
          <a:p>
            <a:pPr algn="ctr" defTabSz="914400"/>
            <a:r>
              <a:rPr lang="pt-BR" sz="1800" b="1">
                <a:solidFill>
                  <a:srgbClr val="0000FF"/>
                </a:solidFill>
              </a:rPr>
              <a:t>Impacto da reanimação neonatal nos resultados  aos 18 meses nos recém-</a:t>
            </a:r>
          </a:p>
          <a:p>
            <a:pPr algn="ctr" defTabSz="914400"/>
            <a:r>
              <a:rPr lang="pt-BR" sz="1800" b="1">
                <a:solidFill>
                  <a:srgbClr val="0000FF"/>
                </a:solidFill>
              </a:rPr>
              <a:t>nascidos de muito baixo  peso</a:t>
            </a:r>
            <a:r>
              <a:rPr lang="pt-BR"/>
              <a:t> </a:t>
            </a:r>
          </a:p>
        </p:txBody>
      </p:sp>
      <p:sp>
        <p:nvSpPr>
          <p:cNvPr id="81925" name="Oval 5"/>
          <p:cNvSpPr>
            <a:spLocks noChangeArrowheads="1"/>
          </p:cNvSpPr>
          <p:nvPr/>
        </p:nvSpPr>
        <p:spPr bwMode="auto">
          <a:xfrm>
            <a:off x="334963" y="188913"/>
            <a:ext cx="912812"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2011</a:t>
            </a:r>
          </a:p>
        </p:txBody>
      </p:sp>
      <p:sp>
        <p:nvSpPr>
          <p:cNvPr id="81926" name="AutoShape 6"/>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p:nvPr>
        </p:nvSpPr>
        <p:spPr/>
        <p:txBody>
          <a:bodyPr/>
          <a:lstStyle/>
          <a:p>
            <a:pPr algn="ctr"/>
            <a:r>
              <a:rPr lang="pt-BR" sz="2800" b="1" smtClean="0">
                <a:solidFill>
                  <a:srgbClr val="0000FF"/>
                </a:solidFill>
              </a:rPr>
              <a:t>Taxas observadas a curto e a longo prazo</a:t>
            </a:r>
          </a:p>
        </p:txBody>
      </p:sp>
      <p:pic>
        <p:nvPicPr>
          <p:cNvPr id="84996" name="Picture 4"/>
          <p:cNvPicPr>
            <a:picLocks noChangeAspect="1" noChangeArrowheads="1"/>
          </p:cNvPicPr>
          <p:nvPr/>
        </p:nvPicPr>
        <p:blipFill>
          <a:blip r:embed="rId2"/>
          <a:srcRect/>
          <a:stretch>
            <a:fillRect/>
          </a:stretch>
        </p:blipFill>
        <p:spPr bwMode="auto">
          <a:xfrm>
            <a:off x="693738" y="1844675"/>
            <a:ext cx="10555287" cy="4038600"/>
          </a:xfrm>
          <a:prstGeom prst="rect">
            <a:avLst/>
          </a:prstGeom>
          <a:noFill/>
          <a:ln w="38100">
            <a:solidFill>
              <a:srgbClr val="FF33CC"/>
            </a:solidFill>
            <a:miter lim="800000"/>
            <a:headEnd/>
            <a:tailEnd/>
          </a:ln>
        </p:spPr>
      </p:pic>
    </p:spTree>
  </p:cSld>
  <p:clrMapOvr>
    <a:masterClrMapping/>
  </p:clrMapOvr>
  <p:transition spd="med">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p:nvPr>
        </p:nvSpPr>
        <p:spPr/>
        <p:txBody>
          <a:bodyPr/>
          <a:lstStyle/>
          <a:p>
            <a:pPr algn="ctr"/>
            <a:r>
              <a:rPr lang="pt-BR" sz="1400" smtClean="0">
                <a:hlinkClick r:id="rId2"/>
              </a:rPr>
              <a:t>Survival without disability to age 5 years after neonatal </a:t>
            </a:r>
            <a:r>
              <a:rPr lang="pt-BR" sz="1400" b="1" smtClean="0">
                <a:hlinkClick r:id="rId2"/>
              </a:rPr>
              <a:t>caffeine</a:t>
            </a:r>
            <a:r>
              <a:rPr lang="pt-BR" sz="1400" smtClean="0">
                <a:hlinkClick r:id="rId2"/>
              </a:rPr>
              <a:t> </a:t>
            </a:r>
            <a:r>
              <a:rPr lang="pt-BR" sz="1400" b="1" smtClean="0">
                <a:hlinkClick r:id="rId2"/>
              </a:rPr>
              <a:t>therapy</a:t>
            </a:r>
            <a:r>
              <a:rPr lang="pt-BR" sz="1400" smtClean="0">
                <a:hlinkClick r:id="rId2"/>
              </a:rPr>
              <a:t> for </a:t>
            </a:r>
            <a:r>
              <a:rPr lang="pt-BR" sz="1400" b="1" smtClean="0">
                <a:hlinkClick r:id="rId2"/>
              </a:rPr>
              <a:t>apnea</a:t>
            </a:r>
            <a:r>
              <a:rPr lang="pt-BR" sz="1400" smtClean="0">
                <a:hlinkClick r:id="rId2"/>
              </a:rPr>
              <a:t> of </a:t>
            </a:r>
            <a:r>
              <a:rPr lang="pt-BR" sz="1400" b="1" smtClean="0">
                <a:hlinkClick r:id="rId2"/>
              </a:rPr>
              <a:t>prematurity</a:t>
            </a:r>
            <a:r>
              <a:rPr lang="pt-BR" sz="1400" smtClean="0">
                <a:hlinkClick r:id="rId2"/>
              </a:rPr>
              <a:t>.</a:t>
            </a:r>
            <a:r>
              <a:rPr lang="pt-BR" sz="1400" smtClean="0"/>
              <a:t/>
            </a:r>
            <a:br>
              <a:rPr lang="pt-BR" sz="1400" smtClean="0"/>
            </a:br>
            <a:r>
              <a:rPr lang="pt-BR" sz="1400" smtClean="0"/>
              <a:t>Schmidt B, Anderson PJ, Doyle LW, Dewey D, Grunau RE, Asztalos EV, Davis PG, Tin W, Moddemann D, Solimano A, Ohlsson A, Barrington KJ, Roberts RS; </a:t>
            </a:r>
            <a:r>
              <a:rPr lang="pt-BR" sz="1400" b="1" smtClean="0"/>
              <a:t>Caffeine</a:t>
            </a:r>
            <a:r>
              <a:rPr lang="pt-BR" sz="1400" smtClean="0"/>
              <a:t> for </a:t>
            </a:r>
            <a:r>
              <a:rPr lang="pt-BR" sz="1400" b="1" smtClean="0"/>
              <a:t>Apnea</a:t>
            </a:r>
            <a:r>
              <a:rPr lang="pt-BR" sz="1400" smtClean="0"/>
              <a:t> of </a:t>
            </a:r>
            <a:r>
              <a:rPr lang="pt-BR" sz="1400" b="1" smtClean="0"/>
              <a:t>Prematurity</a:t>
            </a:r>
            <a:r>
              <a:rPr lang="pt-BR" sz="1400" smtClean="0"/>
              <a:t> (CAP) Trial Investigators.</a:t>
            </a:r>
            <a:br>
              <a:rPr lang="pt-BR" sz="1400" smtClean="0"/>
            </a:br>
            <a:r>
              <a:rPr lang="pt-BR" sz="1400" smtClean="0"/>
              <a:t>JAMA. 2012 Jan 18;307(3):275-82. doi: 10.1001/jama.2011.2024.</a:t>
            </a:r>
            <a:br>
              <a:rPr lang="pt-BR" sz="1400" smtClean="0"/>
            </a:br>
            <a:r>
              <a:rPr lang="pt-BR" sz="1400" smtClean="0"/>
              <a:t>PMID: 22253394.</a:t>
            </a:r>
            <a:r>
              <a:rPr lang="pt-BR" sz="1400" u="sng" smtClean="0">
                <a:hlinkClick r:id="rId3"/>
              </a:rPr>
              <a:t>Similar articles</a:t>
            </a:r>
            <a:endParaRPr lang="pt-BR" sz="1400" u="sng" smtClean="0"/>
          </a:p>
        </p:txBody>
      </p:sp>
      <p:sp>
        <p:nvSpPr>
          <p:cNvPr id="88067" name="Rectangle 3"/>
          <p:cNvSpPr>
            <a:spLocks noGrp="1"/>
          </p:cNvSpPr>
          <p:nvPr>
            <p:ph type="body" idx="1"/>
          </p:nvPr>
        </p:nvSpPr>
        <p:spPr/>
        <p:txBody>
          <a:bodyPr/>
          <a:lstStyle/>
          <a:p>
            <a:pPr>
              <a:lnSpc>
                <a:spcPct val="75000"/>
              </a:lnSpc>
            </a:pPr>
            <a:r>
              <a:rPr lang="pt-BR" sz="1600" smtClean="0"/>
              <a:t>O presente relato resume os resultados de avaliações detalhadas da função motora, cognição, comportamento, saúde geral, audição e visão após os participantes do estudo terem atingido uma idade corrigida de 5 anos. Embora as taxas observadas do desfecho principal combinado de morte ou incapacidade continuassem a favorecer a cafeína em relação ao tratamento com placebo, a diferença entre os grupos não foi estatisticamente significativa.</a:t>
            </a:r>
          </a:p>
          <a:p>
            <a:pPr>
              <a:lnSpc>
                <a:spcPct val="75000"/>
              </a:lnSpc>
            </a:pPr>
            <a:r>
              <a:rPr lang="pt-BR" sz="1600" smtClean="0"/>
              <a:t> As taxas de comprometimento cognitivo foram muito menores em 5 anos do que em 18 meses e similares nos grupos cafeína e placebo. As taxas de morte, problemas de comportamento, problemas de saúde geral, perda auditiva severa e cegueira bilateral não diferiram significativamente entre os dois grupos.</a:t>
            </a:r>
          </a:p>
          <a:p>
            <a:pPr>
              <a:lnSpc>
                <a:spcPct val="75000"/>
              </a:lnSpc>
            </a:pPr>
            <a:r>
              <a:rPr lang="pt-BR" altLang="ja-JP" sz="1600" smtClean="0">
                <a:ea typeface="MS PGothic" pitchFamily="34" charset="-128"/>
              </a:rPr>
              <a:t>Quando à sobrevivência sem desabilidade aos 5 anos nos RN que receberam cafeína no período neonatal, houve </a:t>
            </a:r>
            <a:r>
              <a:rPr lang="pt-BR" altLang="ja-JP" sz="1600" smtClean="0">
                <a:solidFill>
                  <a:srgbClr val="0000FF"/>
                </a:solidFill>
                <a:ea typeface="MS PGothic" pitchFamily="34" charset="-128"/>
              </a:rPr>
              <a:t>diminuição significativa  na função motora grossa</a:t>
            </a:r>
            <a:r>
              <a:rPr lang="pt-BR" altLang="ja-JP" sz="1600" smtClean="0">
                <a:ea typeface="MS PGothic" pitchFamily="34" charset="-128"/>
              </a:rPr>
              <a:t> (91% x 86% no placebo-P&lt;0,01) e </a:t>
            </a:r>
            <a:r>
              <a:rPr lang="pt-BR" altLang="ja-JP" sz="1600" smtClean="0">
                <a:solidFill>
                  <a:srgbClr val="0000FF"/>
                </a:solidFill>
                <a:ea typeface="MS PGothic" pitchFamily="34" charset="-128"/>
              </a:rPr>
              <a:t>no distúrbio do desenvolvimento da coordenação</a:t>
            </a:r>
            <a:r>
              <a:rPr lang="pt-BR" altLang="ja-JP" sz="1600" smtClean="0">
                <a:ea typeface="MS PGothic" pitchFamily="34" charset="-128"/>
              </a:rPr>
              <a:t> (11,5% versos % versos 15,2% no placebo: P&lt;0,05)( </a:t>
            </a:r>
            <a:endParaRPr lang="pt-BR" sz="1600" smtClean="0"/>
          </a:p>
          <a:p>
            <a:pPr>
              <a:lnSpc>
                <a:spcPct val="75000"/>
              </a:lnSpc>
            </a:pPr>
            <a:r>
              <a:rPr lang="pt-BR" sz="1600" smtClean="0"/>
              <a:t>Em resumo, este estudo de </a:t>
            </a:r>
            <a:r>
              <a:rPr lang="pt-BR" sz="1600" smtClean="0">
                <a:solidFill>
                  <a:srgbClr val="0000FF"/>
                </a:solidFill>
              </a:rPr>
              <a:t>acompanhamento de 5 anos</a:t>
            </a:r>
            <a:r>
              <a:rPr lang="pt-BR" sz="1600" smtClean="0"/>
              <a:t> dos participantes do ensaio internacional sobre Cafeína para Apneia da Prematuridade mostrou que </a:t>
            </a:r>
            <a:r>
              <a:rPr lang="pt-BR" sz="1600" smtClean="0">
                <a:solidFill>
                  <a:srgbClr val="0000FF"/>
                </a:solidFill>
              </a:rPr>
              <a:t>os benefícios da terapia com cafeína neonatal na taxa de sobrevivência sem incapacidade aos 18 meses foram atenuados durante o desenvolvimento infantil</a:t>
            </a:r>
            <a:r>
              <a:rPr lang="pt-BR" sz="1600" smtClean="0"/>
              <a:t>. As taxas de comprometimento cognitivo foram muito menores em 5 anos do que em 18 meses, sugerindo que o atraso cognitivo durante o segundo ano de vida pode não ser um resultado duradouro após o nascimento muito prematuro.</a:t>
            </a:r>
          </a:p>
          <a:p>
            <a:pPr>
              <a:lnSpc>
                <a:spcPct val="75000"/>
              </a:lnSpc>
            </a:pPr>
            <a:endParaRPr lang="pt-BR" sz="1600" smtClean="0"/>
          </a:p>
        </p:txBody>
      </p:sp>
      <p:sp>
        <p:nvSpPr>
          <p:cNvPr id="88068" name="Oval 4"/>
          <p:cNvSpPr>
            <a:spLocks noChangeArrowheads="1"/>
          </p:cNvSpPr>
          <p:nvPr/>
        </p:nvSpPr>
        <p:spPr bwMode="auto">
          <a:xfrm>
            <a:off x="261938" y="836613"/>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2012</a:t>
            </a:r>
          </a:p>
        </p:txBody>
      </p:sp>
      <p:sp>
        <p:nvSpPr>
          <p:cNvPr id="88069" name="Text Box 5"/>
          <p:cNvSpPr txBox="1">
            <a:spLocks noChangeArrowheads="1"/>
          </p:cNvSpPr>
          <p:nvPr/>
        </p:nvSpPr>
        <p:spPr bwMode="auto">
          <a:xfrm>
            <a:off x="693738" y="115888"/>
            <a:ext cx="11134725" cy="336550"/>
          </a:xfrm>
          <a:prstGeom prst="rect">
            <a:avLst/>
          </a:prstGeom>
          <a:noFill/>
          <a:ln w="9525">
            <a:noFill/>
            <a:miter lim="800000"/>
            <a:headEnd/>
            <a:tailEnd/>
          </a:ln>
          <a:effectLst/>
        </p:spPr>
        <p:txBody>
          <a:bodyPr>
            <a:spAutoFit/>
          </a:bodyPr>
          <a:lstStyle/>
          <a:p>
            <a:pPr defTabSz="914400"/>
            <a:r>
              <a:rPr lang="pt-BR" sz="1600" b="1">
                <a:solidFill>
                  <a:srgbClr val="0000FF"/>
                </a:solidFill>
              </a:rPr>
              <a:t>Sobrevivência sem desabilidade na idade de 5 anos após a terapia com cafeína para a apnéia da prematuridade</a:t>
            </a:r>
          </a:p>
        </p:txBody>
      </p:sp>
    </p:spTree>
  </p:cSld>
  <p:clrMapOvr>
    <a:masterClrMapping/>
  </p:clrMapOvr>
  <p:transition spd="med">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a:xfrm>
            <a:off x="1125538" y="0"/>
            <a:ext cx="10156825" cy="1397000"/>
          </a:xfrm>
        </p:spPr>
        <p:txBody>
          <a:bodyPr/>
          <a:lstStyle/>
          <a:p>
            <a:pPr algn="ctr"/>
            <a:r>
              <a:rPr lang="pt-BR" sz="1400" smtClean="0">
                <a:hlinkClick r:id="rId2"/>
              </a:rPr>
              <a:t>Reduction in developmental coordination disorder with neonatal </a:t>
            </a:r>
            <a:r>
              <a:rPr lang="pt-BR" sz="1400" b="1" smtClean="0">
                <a:hlinkClick r:id="rId2"/>
              </a:rPr>
              <a:t>caffeine</a:t>
            </a:r>
            <a:r>
              <a:rPr lang="pt-BR" sz="1400" smtClean="0">
                <a:hlinkClick r:id="rId2"/>
              </a:rPr>
              <a:t> </a:t>
            </a:r>
            <a:r>
              <a:rPr lang="pt-BR" sz="1400" b="1" smtClean="0">
                <a:hlinkClick r:id="rId2"/>
              </a:rPr>
              <a:t>therapy</a:t>
            </a:r>
            <a:r>
              <a:rPr lang="pt-BR" sz="1400" smtClean="0">
                <a:hlinkClick r:id="rId2"/>
              </a:rPr>
              <a:t>.</a:t>
            </a:r>
            <a:r>
              <a:rPr lang="pt-BR" sz="1400" smtClean="0"/>
              <a:t/>
            </a:r>
            <a:br>
              <a:rPr lang="pt-BR" sz="1400" smtClean="0"/>
            </a:br>
            <a:r>
              <a:rPr lang="pt-BR" sz="1400" smtClean="0"/>
              <a:t>Doyle LW, Schmidt B, Anderson PJ, Davis PG, Moddemann D, Grunau RE, O'Brien K, Sankaran K, Herlenius E, Roberts R; </a:t>
            </a:r>
            <a:r>
              <a:rPr lang="pt-BR" sz="1400" b="1" smtClean="0"/>
              <a:t>Caffeine</a:t>
            </a:r>
            <a:r>
              <a:rPr lang="pt-BR" sz="1400" smtClean="0"/>
              <a:t> for </a:t>
            </a:r>
            <a:r>
              <a:rPr lang="pt-BR" sz="1400" b="1" smtClean="0"/>
              <a:t>Apnea</a:t>
            </a:r>
            <a:r>
              <a:rPr lang="pt-BR" sz="1400" smtClean="0"/>
              <a:t> of </a:t>
            </a:r>
            <a:r>
              <a:rPr lang="pt-BR" sz="1400" b="1" smtClean="0"/>
              <a:t>Prematurity</a:t>
            </a:r>
            <a:r>
              <a:rPr lang="pt-BR" sz="1400" smtClean="0"/>
              <a:t> Trial investigators.J Pediatr. 2014 Aug;165(2):356-359.e2. doi: 10.1016/j.jpeds.2014.04.016. Epub 2014 May 17.PMID: 24840756.</a:t>
            </a:r>
            <a:r>
              <a:rPr lang="pt-BR" sz="1400" u="sng" smtClean="0">
                <a:hlinkClick r:id="rId3"/>
              </a:rPr>
              <a:t>Similar articles</a:t>
            </a:r>
            <a:endParaRPr lang="pt-BR" sz="1400" u="sng" smtClean="0"/>
          </a:p>
        </p:txBody>
      </p:sp>
      <p:sp>
        <p:nvSpPr>
          <p:cNvPr id="89091" name="Rectangle 3"/>
          <p:cNvSpPr>
            <a:spLocks noGrp="1"/>
          </p:cNvSpPr>
          <p:nvPr>
            <p:ph type="body" idx="1"/>
          </p:nvPr>
        </p:nvSpPr>
        <p:spPr>
          <a:xfrm>
            <a:off x="1117600" y="1701800"/>
            <a:ext cx="10156825" cy="4967288"/>
          </a:xfrm>
        </p:spPr>
        <p:txBody>
          <a:bodyPr/>
          <a:lstStyle/>
          <a:p>
            <a:pPr algn="ctr">
              <a:lnSpc>
                <a:spcPct val="75000"/>
              </a:lnSpc>
              <a:buFont typeface="Arial" pitchFamily="34" charset="0"/>
              <a:buNone/>
            </a:pPr>
            <a:r>
              <a:rPr lang="pt-BR" sz="1800" smtClean="0"/>
              <a:t> </a:t>
            </a:r>
            <a:r>
              <a:rPr lang="pt-BR" sz="1800" b="1" smtClean="0">
                <a:solidFill>
                  <a:srgbClr val="FF33CC"/>
                </a:solidFill>
              </a:rPr>
              <a:t>Objetivo:Determinar o efeito do tratamento com cafeína neonatal nas taxas de transtorno de coordenação do desenvolvimento (TDC).</a:t>
            </a:r>
          </a:p>
          <a:p>
            <a:pPr algn="ctr">
              <a:lnSpc>
                <a:spcPct val="75000"/>
              </a:lnSpc>
            </a:pPr>
            <a:endParaRPr lang="pt-BR" sz="1800" b="1" smtClean="0">
              <a:solidFill>
                <a:srgbClr val="FF33CC"/>
              </a:solidFill>
            </a:endParaRPr>
          </a:p>
          <a:p>
            <a:pPr>
              <a:lnSpc>
                <a:spcPct val="75000"/>
              </a:lnSpc>
            </a:pPr>
            <a:r>
              <a:rPr lang="pt-BR" sz="1800" smtClean="0"/>
              <a:t>Crianças no ensaio de Apnéia da Prematuridade com Cafeína foram avaliadas quanto ao desempenho motor (MAAC), sinais clínicos de paralisia cerebral e QI em Escala Total aos 5 anos de idade por funcionários que desconheciam o tratamento das crianças grupo. DCD foi definido como MABC &lt;5 percentil em crianças com um QI de escala completa&gt; 69 que não tinham diagnóstico de paralisia cerebral.</a:t>
            </a:r>
          </a:p>
          <a:p>
            <a:pPr algn="ctr">
              <a:lnSpc>
                <a:spcPct val="75000"/>
              </a:lnSpc>
              <a:buFont typeface="Arial" pitchFamily="34" charset="0"/>
              <a:buNone/>
            </a:pPr>
            <a:r>
              <a:rPr lang="pt-BR" sz="1800" smtClean="0">
                <a:solidFill>
                  <a:srgbClr val="0000FF"/>
                </a:solidFill>
              </a:rPr>
              <a:t>A taxa de DCD foi menor naqueles tratados com cafeína (11,3%) do que no grupo placebo (15,2%) (OR ajustado para covariáveis ​​de centro e linha de base, 0,71, IC 95%, 0,52-0,97; p = 0,032).</a:t>
            </a:r>
          </a:p>
          <a:p>
            <a:pPr algn="ctr">
              <a:lnSpc>
                <a:spcPct val="75000"/>
              </a:lnSpc>
            </a:pPr>
            <a:endParaRPr lang="pt-BR" sz="1800" smtClean="0">
              <a:solidFill>
                <a:srgbClr val="0000FF"/>
              </a:solidFill>
            </a:endParaRPr>
          </a:p>
          <a:p>
            <a:pPr>
              <a:lnSpc>
                <a:spcPct val="75000"/>
              </a:lnSpc>
            </a:pPr>
            <a:r>
              <a:rPr lang="pt-BR" sz="1800" b="1" smtClean="0">
                <a:solidFill>
                  <a:srgbClr val="FF33CC"/>
                </a:solidFill>
              </a:rPr>
              <a:t>Os autores concluíram que a terapia com cafeína neonatal para apnéia da prematuridade reduz a taxa de DCD aos 5 anos de idade. Como mais crianças têm DCD do que paralisia cerebral, esse é um benefício adicional importante do tratamento neonatal com cafeína.</a:t>
            </a:r>
          </a:p>
        </p:txBody>
      </p:sp>
      <p:sp>
        <p:nvSpPr>
          <p:cNvPr id="89092" name="Oval 4"/>
          <p:cNvSpPr>
            <a:spLocks noChangeArrowheads="1"/>
          </p:cNvSpPr>
          <p:nvPr/>
        </p:nvSpPr>
        <p:spPr bwMode="auto">
          <a:xfrm>
            <a:off x="477838" y="115888"/>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2014</a:t>
            </a:r>
          </a:p>
        </p:txBody>
      </p:sp>
      <p:sp>
        <p:nvSpPr>
          <p:cNvPr id="89093" name="AutoShape 5"/>
          <p:cNvSpPr>
            <a:spLocks noChangeArrowheads="1"/>
          </p:cNvSpPr>
          <p:nvPr/>
        </p:nvSpPr>
        <p:spPr bwMode="auto">
          <a:xfrm>
            <a:off x="11207750"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
        <p:nvSpPr>
          <p:cNvPr id="89094" name="Text Box 6"/>
          <p:cNvSpPr txBox="1">
            <a:spLocks noChangeArrowheads="1"/>
          </p:cNvSpPr>
          <p:nvPr/>
        </p:nvSpPr>
        <p:spPr bwMode="auto">
          <a:xfrm>
            <a:off x="2062163" y="188913"/>
            <a:ext cx="9228137" cy="336550"/>
          </a:xfrm>
          <a:prstGeom prst="rect">
            <a:avLst/>
          </a:prstGeom>
          <a:noFill/>
          <a:ln w="9525">
            <a:noFill/>
            <a:miter lim="800000"/>
            <a:headEnd/>
            <a:tailEnd/>
          </a:ln>
          <a:effectLst/>
        </p:spPr>
        <p:txBody>
          <a:bodyPr wrap="none">
            <a:spAutoFit/>
          </a:bodyPr>
          <a:lstStyle/>
          <a:p>
            <a:pPr defTabSz="914400"/>
            <a:r>
              <a:rPr lang="pt-BR" sz="1600" b="1">
                <a:solidFill>
                  <a:srgbClr val="0000FF"/>
                </a:solidFill>
              </a:rPr>
              <a:t>Redução do distúrbio de coordenação do desenvolvimento com terapia neonatal com cafeína</a:t>
            </a:r>
          </a:p>
        </p:txBody>
      </p:sp>
    </p:spTree>
  </p:cSld>
  <p:clrMapOvr>
    <a:masterClrMapping/>
  </p:clrMapOvr>
  <p:transition spd="med">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p:nvPr>
        </p:nvSpPr>
        <p:spPr>
          <a:xfrm>
            <a:off x="1196975" y="-603250"/>
            <a:ext cx="10158413" cy="1397000"/>
          </a:xfrm>
        </p:spPr>
        <p:txBody>
          <a:bodyPr/>
          <a:lstStyle/>
          <a:p>
            <a:pPr algn="ctr"/>
            <a:r>
              <a:rPr lang="pt-BR" sz="1600" b="1" smtClean="0">
                <a:solidFill>
                  <a:srgbClr val="0000FF"/>
                </a:solidFill>
              </a:rPr>
              <a:t>Características perinatais e resultados aos 18 meses das crianças na coorte de análise dentro dos grupos de tratamento</a:t>
            </a:r>
            <a:br>
              <a:rPr lang="pt-BR" sz="1600" b="1" smtClean="0">
                <a:solidFill>
                  <a:srgbClr val="0000FF"/>
                </a:solidFill>
              </a:rPr>
            </a:br>
            <a:r>
              <a:rPr lang="pt-BR" sz="1600" b="1" smtClean="0">
                <a:solidFill>
                  <a:srgbClr val="0000FF"/>
                </a:solidFill>
              </a:rPr>
              <a:t>e daqueles não incluídos na análise em 5 anos</a:t>
            </a:r>
          </a:p>
        </p:txBody>
      </p:sp>
      <p:pic>
        <p:nvPicPr>
          <p:cNvPr id="90116" name="Picture 4"/>
          <p:cNvPicPr>
            <a:picLocks noChangeAspect="1" noChangeArrowheads="1"/>
          </p:cNvPicPr>
          <p:nvPr/>
        </p:nvPicPr>
        <p:blipFill>
          <a:blip r:embed="rId2"/>
          <a:srcRect/>
          <a:stretch>
            <a:fillRect/>
          </a:stretch>
        </p:blipFill>
        <p:spPr bwMode="auto">
          <a:xfrm>
            <a:off x="909638" y="765175"/>
            <a:ext cx="10860087" cy="4808538"/>
          </a:xfrm>
          <a:prstGeom prst="rect">
            <a:avLst/>
          </a:prstGeom>
          <a:noFill/>
        </p:spPr>
      </p:pic>
      <p:sp>
        <p:nvSpPr>
          <p:cNvPr id="90117" name="Line 5"/>
          <p:cNvSpPr>
            <a:spLocks noChangeShapeType="1"/>
          </p:cNvSpPr>
          <p:nvPr/>
        </p:nvSpPr>
        <p:spPr bwMode="auto">
          <a:xfrm>
            <a:off x="766763" y="4076700"/>
            <a:ext cx="287337" cy="215900"/>
          </a:xfrm>
          <a:prstGeom prst="line">
            <a:avLst/>
          </a:prstGeom>
          <a:noFill/>
          <a:ln w="76200">
            <a:solidFill>
              <a:srgbClr val="FF33CC"/>
            </a:solidFill>
            <a:round/>
            <a:headEnd/>
            <a:tailEnd type="triangle" w="med" len="med"/>
          </a:ln>
          <a:effectLst/>
        </p:spPr>
        <p:txBody>
          <a:bodyPr/>
          <a:lstStyle/>
          <a:p>
            <a:endParaRPr lang="pt-BR"/>
          </a:p>
        </p:txBody>
      </p:sp>
      <p:sp>
        <p:nvSpPr>
          <p:cNvPr id="90118" name="Rectangle 6"/>
          <p:cNvSpPr>
            <a:spLocks noChangeArrowheads="1"/>
          </p:cNvSpPr>
          <p:nvPr/>
        </p:nvSpPr>
        <p:spPr bwMode="auto">
          <a:xfrm>
            <a:off x="2927350" y="5589588"/>
            <a:ext cx="6091238" cy="1184275"/>
          </a:xfrm>
          <a:prstGeom prst="rect">
            <a:avLst/>
          </a:prstGeom>
          <a:noFill/>
          <a:ln w="28575">
            <a:solidFill>
              <a:srgbClr val="FF33CC"/>
            </a:solidFill>
            <a:miter lim="800000"/>
            <a:headEnd/>
            <a:tailEnd/>
          </a:ln>
          <a:effectLst/>
        </p:spPr>
        <p:txBody>
          <a:bodyPr>
            <a:spAutoFit/>
          </a:bodyPr>
          <a:lstStyle/>
          <a:p>
            <a:pPr algn="ctr" defTabSz="914400"/>
            <a:r>
              <a:rPr lang="pt-BR" sz="1400" b="1">
                <a:solidFill>
                  <a:srgbClr val="0000FF"/>
                </a:solidFill>
              </a:rPr>
              <a:t>Até o momento, não foram identificados  nenhum efeito adverso a longo prazo do tratamento precoce com cafeína; no entanto, os autores estão  reavaliando a coorte novamente aos 11 anos de idade para identificar qualquer possíveis efeitos posteriores, incluindo qualquer um que possa ser prejudicial.</a:t>
            </a:r>
          </a:p>
        </p:txBody>
      </p:sp>
    </p:spTree>
  </p:cSld>
  <p:clrMapOvr>
    <a:masterClrMapping/>
  </p:clrMapOvr>
  <p:transition spd="med">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p:cNvSpPr>
          <p:nvPr>
            <p:ph type="title"/>
          </p:nvPr>
        </p:nvSpPr>
        <p:spPr>
          <a:xfrm>
            <a:off x="1054100" y="333375"/>
            <a:ext cx="10156825" cy="1397000"/>
          </a:xfrm>
        </p:spPr>
        <p:txBody>
          <a:bodyPr/>
          <a:lstStyle/>
          <a:p>
            <a:pPr algn="ctr"/>
            <a:r>
              <a:rPr lang="pt-BR" sz="1400" smtClean="0">
                <a:hlinkClick r:id="rId2"/>
              </a:rPr>
              <a:t>Long-term effects of </a:t>
            </a:r>
            <a:r>
              <a:rPr lang="pt-BR" sz="1400" b="1" smtClean="0">
                <a:hlinkClick r:id="rId2"/>
              </a:rPr>
              <a:t>caffeine</a:t>
            </a:r>
            <a:r>
              <a:rPr lang="pt-BR" sz="1400" smtClean="0">
                <a:hlinkClick r:id="rId2"/>
              </a:rPr>
              <a:t> </a:t>
            </a:r>
            <a:r>
              <a:rPr lang="pt-BR" sz="1400" b="1" smtClean="0">
                <a:hlinkClick r:id="rId2"/>
              </a:rPr>
              <a:t>therapy</a:t>
            </a:r>
            <a:r>
              <a:rPr lang="pt-BR" sz="1400" smtClean="0">
                <a:hlinkClick r:id="rId2"/>
              </a:rPr>
              <a:t> for </a:t>
            </a:r>
            <a:r>
              <a:rPr lang="pt-BR" sz="1400" b="1" smtClean="0">
                <a:hlinkClick r:id="rId2"/>
              </a:rPr>
              <a:t>apnea</a:t>
            </a:r>
            <a:r>
              <a:rPr lang="pt-BR" sz="1400" smtClean="0">
                <a:hlinkClick r:id="rId2"/>
              </a:rPr>
              <a:t> of </a:t>
            </a:r>
            <a:r>
              <a:rPr lang="pt-BR" sz="1400" b="1" smtClean="0">
                <a:hlinkClick r:id="rId2"/>
              </a:rPr>
              <a:t>prematurity</a:t>
            </a:r>
            <a:r>
              <a:rPr lang="pt-BR" sz="1400" smtClean="0">
                <a:hlinkClick r:id="rId2"/>
              </a:rPr>
              <a:t> on sleep at school age.</a:t>
            </a:r>
            <a:r>
              <a:rPr lang="pt-BR" sz="1400" smtClean="0"/>
              <a:t/>
            </a:r>
            <a:br>
              <a:rPr lang="pt-BR" sz="1400" smtClean="0"/>
            </a:br>
            <a:r>
              <a:rPr lang="pt-BR" sz="1400" smtClean="0"/>
              <a:t>Marcus CL, Meltzer LJ, Roberts RS, Traylor J, Dix J, D'ilario J, Asztalos E, Opie G, Doyle LW, Biggs SN, Nixon GM, Narang I, Bhattacharjee R, Davey M, Horne RS, Cheshire M, Gibbons J, Costantini L, Bradford R, Schmidt B; </a:t>
            </a:r>
            <a:r>
              <a:rPr lang="pt-BR" sz="1400" b="1" smtClean="0"/>
              <a:t>Caffeine</a:t>
            </a:r>
            <a:r>
              <a:rPr lang="pt-BR" sz="1400" smtClean="0"/>
              <a:t> for </a:t>
            </a:r>
            <a:r>
              <a:rPr lang="pt-BR" sz="1400" b="1" smtClean="0"/>
              <a:t>Apnea</a:t>
            </a:r>
            <a:r>
              <a:rPr lang="pt-BR" sz="1400" smtClean="0"/>
              <a:t> of </a:t>
            </a:r>
            <a:r>
              <a:rPr lang="pt-BR" sz="1400" b="1" smtClean="0"/>
              <a:t>Prematurity</a:t>
            </a:r>
            <a:r>
              <a:rPr lang="pt-BR" sz="1400" smtClean="0"/>
              <a:t>–Sleep Study.</a:t>
            </a:r>
            <a:br>
              <a:rPr lang="pt-BR" sz="1400" smtClean="0"/>
            </a:br>
            <a:r>
              <a:rPr lang="pt-BR" sz="1400" smtClean="0"/>
              <a:t>Am J Respir Crit Care Med. 2014 Oct 1;190(7):791-9. doi: 10.1164/rccm.201406-1092OC.</a:t>
            </a:r>
            <a:br>
              <a:rPr lang="pt-BR" sz="1400" smtClean="0"/>
            </a:br>
            <a:r>
              <a:rPr lang="pt-BR" sz="1400" smtClean="0"/>
              <a:t>PMID: 25171195.</a:t>
            </a:r>
            <a:r>
              <a:rPr lang="pt-BR" sz="1400" b="1" smtClean="0">
                <a:hlinkClick r:id="rId2"/>
              </a:rPr>
              <a:t>Free PMC Article</a:t>
            </a:r>
            <a:r>
              <a:rPr lang="pt-BR" sz="1400" b="1" smtClean="0"/>
              <a:t>.</a:t>
            </a:r>
            <a:r>
              <a:rPr lang="pt-BR" sz="1400" u="sng" smtClean="0">
                <a:hlinkClick r:id="rId3"/>
              </a:rPr>
              <a:t>Similar articles</a:t>
            </a:r>
            <a:r>
              <a:rPr lang="pt-BR" sz="1400" u="sng" smtClean="0"/>
              <a:t>. </a:t>
            </a:r>
            <a:r>
              <a:rPr lang="pt-BR" sz="1400" b="1" u="sng" smtClean="0">
                <a:solidFill>
                  <a:srgbClr val="FF33CC"/>
                </a:solidFill>
              </a:rPr>
              <a:t>Artigo Integral!</a:t>
            </a:r>
          </a:p>
        </p:txBody>
      </p:sp>
      <p:sp>
        <p:nvSpPr>
          <p:cNvPr id="91139" name="Rectangle 3"/>
          <p:cNvSpPr>
            <a:spLocks noGrp="1"/>
          </p:cNvSpPr>
          <p:nvPr>
            <p:ph type="body" idx="1"/>
          </p:nvPr>
        </p:nvSpPr>
        <p:spPr/>
        <p:txBody>
          <a:bodyPr/>
          <a:lstStyle/>
          <a:p>
            <a:pPr algn="ctr">
              <a:buFont typeface="Arial" pitchFamily="34" charset="0"/>
              <a:buNone/>
            </a:pPr>
            <a:r>
              <a:rPr lang="pt-BR" smtClean="0">
                <a:solidFill>
                  <a:srgbClr val="0000FF"/>
                </a:solidFill>
              </a:rPr>
              <a:t>A hipótese dos  autores  é que o uso de cafeína neonatal resultou em anormalidades de longo prazo na arquitetura do sono e na respiração durante o sono.</a:t>
            </a:r>
          </a:p>
          <a:p>
            <a:r>
              <a:rPr lang="pt-BR" smtClean="0"/>
              <a:t>Um total de 201 crianças ex-pré-termo com idade entre 5-12 anos que participaram como neonatos em um ensaio clínico duplo-cego, randomizado, controlado de cafeína versus placebo foram submetidas a actigrafia, polissonografia e questionários de sono dos pais. </a:t>
            </a:r>
          </a:p>
          <a:p>
            <a:r>
              <a:rPr lang="pt-BR" smtClean="0"/>
              <a:t>Os resultados foram o tempo total de sono na actigrafia e o índice de apneia e hipopnéia na polissonografia</a:t>
            </a:r>
          </a:p>
          <a:p>
            <a:r>
              <a:rPr lang="pt-BR" smtClean="0"/>
              <a:t>.</a:t>
            </a:r>
          </a:p>
        </p:txBody>
      </p:sp>
      <p:sp>
        <p:nvSpPr>
          <p:cNvPr id="91140" name="Oval 4"/>
          <p:cNvSpPr>
            <a:spLocks noChangeArrowheads="1"/>
          </p:cNvSpPr>
          <p:nvPr/>
        </p:nvSpPr>
        <p:spPr bwMode="auto">
          <a:xfrm>
            <a:off x="333375" y="981075"/>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2014</a:t>
            </a:r>
          </a:p>
        </p:txBody>
      </p:sp>
      <p:sp>
        <p:nvSpPr>
          <p:cNvPr id="91141" name="AutoShape 5"/>
          <p:cNvSpPr>
            <a:spLocks noChangeArrowheads="1"/>
          </p:cNvSpPr>
          <p:nvPr/>
        </p:nvSpPr>
        <p:spPr bwMode="auto">
          <a:xfrm>
            <a:off x="11207750" y="58769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
        <p:nvSpPr>
          <p:cNvPr id="91142" name="Text Box 6"/>
          <p:cNvSpPr txBox="1">
            <a:spLocks noChangeArrowheads="1"/>
          </p:cNvSpPr>
          <p:nvPr/>
        </p:nvSpPr>
        <p:spPr bwMode="auto">
          <a:xfrm>
            <a:off x="693738" y="260350"/>
            <a:ext cx="11207750" cy="366713"/>
          </a:xfrm>
          <a:prstGeom prst="rect">
            <a:avLst/>
          </a:prstGeom>
          <a:noFill/>
          <a:ln w="9525">
            <a:noFill/>
            <a:miter lim="800000"/>
            <a:headEnd/>
            <a:tailEnd/>
          </a:ln>
          <a:effectLst/>
        </p:spPr>
        <p:txBody>
          <a:bodyPr wrap="none">
            <a:spAutoFit/>
          </a:bodyPr>
          <a:lstStyle/>
          <a:p>
            <a:pPr defTabSz="914400"/>
            <a:r>
              <a:rPr lang="pt-BR" sz="1800" b="1">
                <a:solidFill>
                  <a:srgbClr val="0000FF"/>
                </a:solidFill>
              </a:rPr>
              <a:t>Efeitos a longo prazo da terapia com cafeína para apnéia da prematuridade no sono em idade escolar</a:t>
            </a:r>
          </a:p>
        </p:txBody>
      </p:sp>
    </p:spTree>
  </p:cSld>
  <p:clrMapOvr>
    <a:masterClrMapping/>
  </p:clrMapOvr>
  <p:transition spd="med">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3" name="Rectangle 3"/>
          <p:cNvSpPr>
            <a:spLocks noGrp="1"/>
          </p:cNvSpPr>
          <p:nvPr>
            <p:ph type="body" idx="1"/>
          </p:nvPr>
        </p:nvSpPr>
        <p:spPr>
          <a:xfrm>
            <a:off x="1117600" y="1701800"/>
            <a:ext cx="10664825" cy="4470400"/>
          </a:xfrm>
        </p:spPr>
        <p:txBody>
          <a:bodyPr/>
          <a:lstStyle/>
          <a:p>
            <a:pPr>
              <a:lnSpc>
                <a:spcPct val="75000"/>
              </a:lnSpc>
            </a:pPr>
            <a:r>
              <a:rPr lang="pt-BR" sz="1800" smtClean="0"/>
              <a:t>Interessante saber que a cafeína bloqueia a adenosina, um agente promotor do sono.</a:t>
            </a:r>
          </a:p>
          <a:p>
            <a:pPr>
              <a:lnSpc>
                <a:spcPct val="75000"/>
              </a:lnSpc>
            </a:pPr>
            <a:r>
              <a:rPr lang="pt-BR" sz="1800" smtClean="0"/>
              <a:t>Em roedores, administração de cafeína durante o início da vida resulta em permanente alterações na função do receptor de adenosina durante a idade adulta.</a:t>
            </a:r>
          </a:p>
          <a:p>
            <a:pPr>
              <a:lnSpc>
                <a:spcPct val="75000"/>
              </a:lnSpc>
            </a:pPr>
            <a:r>
              <a:rPr lang="pt-BR" sz="1800" smtClean="0"/>
              <a:t>Ratos que receberam cafeína neonatal tem perturbação do sono como adultos, incluindo aumento da latência do sono, diminuição do tempo de sono e sono fragmentação.</a:t>
            </a:r>
          </a:p>
          <a:p>
            <a:pPr>
              <a:lnSpc>
                <a:spcPct val="75000"/>
              </a:lnSpc>
            </a:pPr>
            <a:r>
              <a:rPr lang="pt-BR" sz="1800" smtClean="0"/>
              <a:t>Assim, estudos com animais sugerem que a administração de cafeína neonatal pode levar a anormalidades permanentes na regulação do sono e controle ventilatório.</a:t>
            </a:r>
          </a:p>
          <a:p>
            <a:pPr algn="ctr">
              <a:lnSpc>
                <a:spcPct val="75000"/>
              </a:lnSpc>
            </a:pPr>
            <a:r>
              <a:rPr lang="pt-BR" sz="1800" smtClean="0">
                <a:solidFill>
                  <a:srgbClr val="0000FF"/>
                </a:solidFill>
              </a:rPr>
              <a:t>No entanto, estudos humanos correspondentes não tinham sido previamente realizados.</a:t>
            </a:r>
          </a:p>
          <a:p>
            <a:pPr algn="ctr">
              <a:lnSpc>
                <a:spcPct val="75000"/>
              </a:lnSpc>
            </a:pPr>
            <a:r>
              <a:rPr lang="pt-BR" sz="1800" smtClean="0">
                <a:solidFill>
                  <a:srgbClr val="0000FF"/>
                </a:solidFill>
              </a:rPr>
              <a:t>No entanto, o presente estudo mostrou que a  administração terapêutica de cafeína neonatal não tem efeitos a longo prazo na duração do sono ou apnéia do sono durante infância.</a:t>
            </a:r>
          </a:p>
          <a:p>
            <a:pPr algn="ctr">
              <a:lnSpc>
                <a:spcPct val="75000"/>
              </a:lnSpc>
            </a:pPr>
            <a:r>
              <a:rPr lang="pt-BR" sz="1800" smtClean="0">
                <a:solidFill>
                  <a:srgbClr val="0000FF"/>
                </a:solidFill>
              </a:rPr>
              <a:t> Ex-prematuros, independentemente do status de cafeína, estão em risco de apnéia obstrutiva do sono e movimentos periódicos dos membros na infância</a:t>
            </a:r>
          </a:p>
          <a:p>
            <a:pPr>
              <a:lnSpc>
                <a:spcPct val="75000"/>
              </a:lnSpc>
            </a:pPr>
            <a:r>
              <a:rPr lang="pt-BR" sz="1800" smtClean="0"/>
              <a:t>  </a:t>
            </a:r>
          </a:p>
        </p:txBody>
      </p:sp>
    </p:spTree>
  </p:cSld>
  <p:clrMapOvr>
    <a:masterClrMapping/>
  </p:clrMapOvr>
  <p:transition spd="med">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3"/>
          <p:cNvSpPr>
            <a:spLocks noGrp="1"/>
          </p:cNvSpPr>
          <p:nvPr>
            <p:ph type="body" idx="1"/>
          </p:nvPr>
        </p:nvSpPr>
        <p:spPr>
          <a:xfrm>
            <a:off x="477838" y="2205038"/>
            <a:ext cx="10156825" cy="4470400"/>
          </a:xfrm>
          <a:solidFill>
            <a:schemeClr val="bg1"/>
          </a:solidFill>
        </p:spPr>
        <p:txBody>
          <a:bodyPr/>
          <a:lstStyle/>
          <a:p>
            <a:pPr algn="ctr">
              <a:lnSpc>
                <a:spcPct val="75000"/>
              </a:lnSpc>
              <a:buFont typeface="Arial" pitchFamily="34" charset="0"/>
              <a:buNone/>
            </a:pPr>
            <a:r>
              <a:rPr lang="pt-BR" sz="1800" smtClean="0"/>
              <a:t> </a:t>
            </a:r>
            <a:r>
              <a:rPr lang="pt-BR" sz="1800" b="1" smtClean="0">
                <a:solidFill>
                  <a:srgbClr val="FF33CC"/>
                </a:solidFill>
              </a:rPr>
              <a:t>O presente estudo adiciona informações importantes no mecanismo dos efeitos da cafeína em crianças prematuras. </a:t>
            </a:r>
            <a:endParaRPr lang="pt-BR" sz="1800" smtClean="0">
              <a:solidFill>
                <a:srgbClr val="FF33CC"/>
              </a:solidFill>
            </a:endParaRPr>
          </a:p>
          <a:p>
            <a:pPr>
              <a:lnSpc>
                <a:spcPct val="75000"/>
              </a:lnSpc>
            </a:pPr>
            <a:r>
              <a:rPr lang="pt-BR" sz="1800" smtClean="0"/>
              <a:t>Confirma que o tratamento com cafeína, leva a um </a:t>
            </a:r>
            <a:r>
              <a:rPr lang="pt-BR" sz="1800" b="1" smtClean="0">
                <a:solidFill>
                  <a:srgbClr val="0000FF"/>
                </a:solidFill>
              </a:rPr>
              <a:t>aumento da ativação do diafragma</a:t>
            </a:r>
            <a:r>
              <a:rPr lang="pt-BR" sz="1800" smtClean="0">
                <a:solidFill>
                  <a:srgbClr val="0000FF"/>
                </a:solidFill>
              </a:rPr>
              <a:t> </a:t>
            </a:r>
            <a:r>
              <a:rPr lang="pt-BR" sz="1800" b="1" smtClean="0">
                <a:solidFill>
                  <a:srgbClr val="0000FF"/>
                </a:solidFill>
              </a:rPr>
              <a:t>e consequentemente do volume corrente em crianças prematuras.</a:t>
            </a:r>
            <a:endParaRPr lang="pt-BR" sz="1800" smtClean="0">
              <a:solidFill>
                <a:srgbClr val="0000FF"/>
              </a:solidFill>
            </a:endParaRPr>
          </a:p>
          <a:p>
            <a:pPr>
              <a:lnSpc>
                <a:spcPct val="75000"/>
              </a:lnSpc>
            </a:pPr>
            <a:r>
              <a:rPr lang="pt-BR" sz="1800" smtClean="0"/>
              <a:t> Esse efeito positivo da cafeína na atividade diafragmática e volume corrente ocorre dentro de minutos após a administração, sugerindo que </a:t>
            </a:r>
            <a:r>
              <a:rPr lang="pt-BR" sz="1800" b="1" smtClean="0">
                <a:solidFill>
                  <a:srgbClr val="0000FF"/>
                </a:solidFill>
              </a:rPr>
              <a:t>provavelmente há uma indicação para iniciar tratamento com cafeína em pacientes com hipoventilacão</a:t>
            </a:r>
            <a:r>
              <a:rPr lang="pt-BR" sz="1800" smtClean="0"/>
              <a:t> mais do que na verdadeira apnéia da prematuridade.</a:t>
            </a:r>
          </a:p>
          <a:p>
            <a:pPr>
              <a:lnSpc>
                <a:spcPct val="75000"/>
              </a:lnSpc>
            </a:pPr>
            <a:r>
              <a:rPr lang="pt-BR" sz="1800" smtClean="0"/>
              <a:t>O diafragma é o maior músculo respiratório dos pré-termos; este é o primeiro estudo realizado em recém-nascidos prematuros sobre o efeito da cafeína na atividade diafragmática associado ao volume corrente; foram estudados 30  recém-nascidos pré-termos; </a:t>
            </a:r>
            <a:r>
              <a:rPr lang="pt-BR" sz="1800" smtClean="0">
                <a:solidFill>
                  <a:srgbClr val="0000FF"/>
                </a:solidFill>
              </a:rPr>
              <a:t>os autores relataram aumento da atividade diafragmática, assim como o tônus com  aumento do volume corrente, ocorrendo estes efeitos em minutos, o que torna a cafeína uma indicação no  tratamento dos pacientes com hipoventilação.</a:t>
            </a:r>
            <a:r>
              <a:rPr lang="pt-BR" sz="1800" smtClean="0"/>
              <a:t> </a:t>
            </a:r>
          </a:p>
          <a:p>
            <a:pPr>
              <a:lnSpc>
                <a:spcPct val="75000"/>
              </a:lnSpc>
            </a:pPr>
            <a:r>
              <a:rPr lang="pt-BR" sz="1800" smtClean="0"/>
              <a:t> </a:t>
            </a:r>
          </a:p>
        </p:txBody>
      </p:sp>
      <p:sp>
        <p:nvSpPr>
          <p:cNvPr id="160772" name="Rectangle 4"/>
          <p:cNvSpPr>
            <a:spLocks noChangeArrowheads="1"/>
          </p:cNvSpPr>
          <p:nvPr/>
        </p:nvSpPr>
        <p:spPr bwMode="auto">
          <a:xfrm>
            <a:off x="3835400" y="1449388"/>
            <a:ext cx="4519613" cy="0"/>
          </a:xfrm>
          <a:prstGeom prst="rect">
            <a:avLst/>
          </a:prstGeom>
          <a:solidFill>
            <a:srgbClr val="FFFFFF"/>
          </a:solidFill>
          <a:ln w="9525">
            <a:noFill/>
            <a:miter lim="800000"/>
            <a:headEnd/>
            <a:tailEnd/>
          </a:ln>
          <a:effectLst/>
        </p:spPr>
        <p:txBody>
          <a:bodyPr wrap="none" anchor="ctr">
            <a:spAutoFit/>
          </a:bodyPr>
          <a:lstStyle/>
          <a:p>
            <a:endParaRPr lang="pt-BR"/>
          </a:p>
        </p:txBody>
      </p:sp>
      <p:graphicFrame>
        <p:nvGraphicFramePr>
          <p:cNvPr id="160805" name="Group 37"/>
          <p:cNvGraphicFramePr>
            <a:graphicFrameLocks noGrp="1"/>
          </p:cNvGraphicFramePr>
          <p:nvPr/>
        </p:nvGraphicFramePr>
        <p:xfrm>
          <a:off x="406400" y="404813"/>
          <a:ext cx="11233150" cy="1792287"/>
        </p:xfrm>
        <a:graphic>
          <a:graphicData uri="http://schemas.openxmlformats.org/drawingml/2006/table">
            <a:tbl>
              <a:tblPr/>
              <a:tblGrid>
                <a:gridCol w="3657600"/>
                <a:gridCol w="6553200"/>
                <a:gridCol w="1022350"/>
              </a:tblGrid>
              <a:tr h="214313">
                <a:tc>
                  <a:txBody>
                    <a:bodyPr/>
                    <a:lstStyle/>
                    <a:p>
                      <a:pPr marL="0" marR="0" lvl="0" indent="0" algn="l" defTabSz="1217613" rtl="0" eaLnBrk="0" fontAlgn="base" latinLnBrk="0" hangingPunct="0">
                        <a:lnSpc>
                          <a:spcPct val="100000"/>
                        </a:lnSpc>
                        <a:spcBef>
                          <a:spcPct val="0"/>
                        </a:spcBef>
                        <a:spcAft>
                          <a:spcPct val="0"/>
                        </a:spcAft>
                        <a:buClrTx/>
                        <a:buSzTx/>
                        <a:buFontTx/>
                        <a:buNone/>
                        <a:tabLst/>
                      </a:pPr>
                      <a:r>
                        <a:rPr kumimoji="0" lang="pt-BR" sz="1600" b="1" i="0" u="none" strike="noStrike" cap="none" normalizeH="0" baseline="0" smtClean="0">
                          <a:ln>
                            <a:noFill/>
                          </a:ln>
                          <a:solidFill>
                            <a:srgbClr val="0000FF"/>
                          </a:solidFill>
                          <a:effectLst/>
                          <a:latin typeface="Arial" pitchFamily="34" charset="0"/>
                          <a:cs typeface="Arial" pitchFamily="34" charset="0"/>
                        </a:rPr>
                        <a:t>Efeito da cafeína na atividade diafragmática e volume corrente nos pré-termos</a:t>
                      </a:r>
                    </a:p>
                  </a:txBody>
                  <a:tcP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1217613" rtl="0" eaLnBrk="1" fontAlgn="base" latinLnBrk="0" hangingPunct="1">
                        <a:lnSpc>
                          <a:spcPct val="100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Juliette V Kraaijenga et al. Apresentação: Letícia G Ricarde, Nycole de Carvalho Pinto, Paulo R. Margotto</a:t>
                      </a:r>
                    </a:p>
                    <a:p>
                      <a:pPr marL="0" marR="0" lvl="0" indent="0" algn="ctr" defTabSz="12176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hlinkClick r:id="rId2"/>
                        </a:rPr>
                        <a:t>The Effect of Caffeine on Diaphragmatic Activity and Tidal Volume in Preterm Infants.</a:t>
                      </a:r>
                      <a:endParaRPr kumimoji="0" lang="pt-BR" sz="14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1217613"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Kraaijenga JV, Hutten GJ, de Jongh FH, van Kaam AH.J Pediatr. 2015 Jul;167(1):70-5. doi: 10.1016/j.jpeds.2015.04.040. Epub 2015 May 15.PMID: 25982138.</a:t>
                      </a:r>
                      <a:r>
                        <a:rPr kumimoji="0" lang="pt-BR" sz="1400" b="0" i="0" u="sng" strike="noStrike" cap="none" normalizeH="0" baseline="0" smtClean="0">
                          <a:ln>
                            <a:noFill/>
                          </a:ln>
                          <a:solidFill>
                            <a:schemeClr val="tx1"/>
                          </a:solidFill>
                          <a:effectLst/>
                          <a:latin typeface="Arial" pitchFamily="34" charset="0"/>
                          <a:cs typeface="Arial" pitchFamily="34" charset="0"/>
                          <a:hlinkClick r:id="rId3"/>
                        </a:rPr>
                        <a:t>Similar articles</a:t>
                      </a:r>
                      <a:endParaRPr kumimoji="0" lang="pt-BR" sz="1400" b="0" i="0" u="sng" strike="noStrike" cap="none" normalizeH="0" baseline="0" smtClean="0">
                        <a:ln>
                          <a:noFill/>
                        </a:ln>
                        <a:solidFill>
                          <a:schemeClr val="tx1"/>
                        </a:solidFill>
                        <a:effectLst/>
                        <a:latin typeface="Arial" pitchFamily="34" charset="0"/>
                        <a:cs typeface="Arial" pitchFamily="34" charset="0"/>
                      </a:endParaRPr>
                    </a:p>
                  </a:txBody>
                  <a:tcP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1217613" rtl="0" eaLnBrk="0" fontAlgn="base" latinLnBrk="0" hangingPunct="0">
                        <a:lnSpc>
                          <a:spcPct val="100000"/>
                        </a:lnSpc>
                        <a:spcBef>
                          <a:spcPct val="0"/>
                        </a:spcBef>
                        <a:spcAft>
                          <a:spcPct val="0"/>
                        </a:spcAft>
                        <a:buClrTx/>
                        <a:buSzTx/>
                        <a:buFontTx/>
                        <a:buNone/>
                        <a:tabLst/>
                      </a:pPr>
                      <a:r>
                        <a:rPr kumimoji="0" lang="pt-BR" sz="1400" b="0" i="0" u="none" strike="noStrike" cap="none" normalizeH="0" baseline="0" smtClean="0">
                          <a:ln>
                            <a:noFill/>
                          </a:ln>
                          <a:solidFill>
                            <a:srgbClr val="660099"/>
                          </a:solidFill>
                          <a:effectLst/>
                          <a:latin typeface="Arial" pitchFamily="34" charset="0"/>
                          <a:cs typeface="Times New Roman" pitchFamily="18" charset="0"/>
                          <a:hlinkClick r:id="rId4"/>
                        </a:rPr>
                        <a:t>Efeito da cafeína na atividade diafragmática e volume corrente nos ...</a:t>
                      </a:r>
                      <a:endParaRPr kumimoji="0" lang="pt-BR" sz="1400" b="1" i="0" u="none" strike="noStrike" cap="none" normalizeH="0" baseline="0" smtClean="0">
                        <a:ln>
                          <a:noFill/>
                        </a:ln>
                        <a:solidFill>
                          <a:schemeClr val="tx1"/>
                        </a:solidFill>
                        <a:effectLst/>
                        <a:latin typeface="Times New Roman" pitchFamily="18" charset="0"/>
                        <a:cs typeface="Times New Roman" pitchFamily="18" charset="0"/>
                      </a:endParaRPr>
                    </a:p>
                  </a:txBody>
                  <a:tcPr anchor="ctr" horzOverflow="overflow">
                    <a:lnL w="12700" cap="flat" cmpd="sng" algn="ctr">
                      <a:solidFill>
                        <a:srgbClr val="000066"/>
                      </a:solidFill>
                      <a:prstDash val="solid"/>
                      <a:round/>
                      <a:headEnd type="none" w="med" len="med"/>
                      <a:tailEnd type="none" w="med" len="med"/>
                    </a:lnL>
                    <a:lnR w="12700" cap="flat" cmpd="sng" algn="ctr">
                      <a:solidFill>
                        <a:srgbClr val="000066"/>
                      </a:solidFill>
                      <a:prstDash val="solid"/>
                      <a:round/>
                      <a:headEnd type="none" w="med" len="med"/>
                      <a:tailEnd type="none" w="med" len="med"/>
                    </a:lnR>
                    <a:lnT w="12700" cap="flat" cmpd="sng" algn="ctr">
                      <a:solidFill>
                        <a:srgbClr val="000066"/>
                      </a:solidFill>
                      <a:prstDash val="solid"/>
                      <a:round/>
                      <a:headEnd type="none" w="med" len="med"/>
                      <a:tailEnd type="none" w="med" len="med"/>
                    </a:lnT>
                    <a:lnB w="12700"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sp>
        <p:nvSpPr>
          <p:cNvPr id="160796" name="Oval 28"/>
          <p:cNvSpPr>
            <a:spLocks noChangeArrowheads="1"/>
          </p:cNvSpPr>
          <p:nvPr/>
        </p:nvSpPr>
        <p:spPr bwMode="auto">
          <a:xfrm>
            <a:off x="1557338" y="1196975"/>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2015</a:t>
            </a:r>
          </a:p>
        </p:txBody>
      </p:sp>
      <p:sp>
        <p:nvSpPr>
          <p:cNvPr id="160806" name="Line 38"/>
          <p:cNvSpPr>
            <a:spLocks noChangeShapeType="1"/>
          </p:cNvSpPr>
          <p:nvPr/>
        </p:nvSpPr>
        <p:spPr bwMode="auto">
          <a:xfrm flipV="1">
            <a:off x="10990263" y="2205038"/>
            <a:ext cx="0" cy="647700"/>
          </a:xfrm>
          <a:prstGeom prst="line">
            <a:avLst/>
          </a:prstGeom>
          <a:noFill/>
          <a:ln w="57150">
            <a:solidFill>
              <a:srgbClr val="0000FF"/>
            </a:solidFill>
            <a:round/>
            <a:headEnd/>
            <a:tailEnd type="triangle" w="med" len="med"/>
          </a:ln>
          <a:effectLst/>
        </p:spPr>
        <p:txBody>
          <a:bodyPr/>
          <a:lstStyle/>
          <a:p>
            <a:endParaRPr lang="pt-BR"/>
          </a:p>
        </p:txBody>
      </p:sp>
      <p:sp>
        <p:nvSpPr>
          <p:cNvPr id="160807" name="Text Box 39"/>
          <p:cNvSpPr txBox="1">
            <a:spLocks noChangeArrowheads="1"/>
          </p:cNvSpPr>
          <p:nvPr/>
        </p:nvSpPr>
        <p:spPr bwMode="auto">
          <a:xfrm>
            <a:off x="10487025" y="2852738"/>
            <a:ext cx="1512888" cy="730250"/>
          </a:xfrm>
          <a:prstGeom prst="rect">
            <a:avLst/>
          </a:prstGeom>
          <a:noFill/>
          <a:ln w="9525">
            <a:noFill/>
            <a:miter lim="800000"/>
            <a:headEnd/>
            <a:tailEnd/>
          </a:ln>
          <a:effectLst/>
        </p:spPr>
        <p:txBody>
          <a:bodyPr>
            <a:spAutoFit/>
          </a:bodyPr>
          <a:lstStyle/>
          <a:p>
            <a:pPr algn="ctr" defTabSz="914400"/>
            <a:r>
              <a:rPr lang="pt-BR" sz="1400">
                <a:solidFill>
                  <a:srgbClr val="0000FF"/>
                </a:solidFill>
              </a:rPr>
              <a:t>(Ckicar Aqui!</a:t>
            </a:r>
          </a:p>
          <a:p>
            <a:pPr algn="ctr" defTabSz="914400"/>
            <a:r>
              <a:rPr lang="pt-BR" sz="1400">
                <a:solidFill>
                  <a:srgbClr val="0000FF"/>
                </a:solidFill>
              </a:rPr>
              <a:t>com o eslide  </a:t>
            </a:r>
          </a:p>
          <a:p>
            <a:pPr algn="ctr" defTabSz="914400"/>
            <a:r>
              <a:rPr lang="pt-BR" sz="1400">
                <a:solidFill>
                  <a:srgbClr val="0000FF"/>
                </a:solidFill>
              </a:rPr>
              <a:t> aberto)</a:t>
            </a:r>
          </a:p>
        </p:txBody>
      </p:sp>
    </p:spTree>
  </p:cSld>
  <p:clrMapOvr>
    <a:masterClrMapping/>
  </p:clrMapOvr>
  <p:transition spd="med">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Rectangle 3"/>
          <p:cNvSpPr>
            <a:spLocks noChangeArrowheads="1"/>
          </p:cNvSpPr>
          <p:nvPr/>
        </p:nvSpPr>
        <p:spPr bwMode="auto">
          <a:xfrm>
            <a:off x="334963" y="1052513"/>
            <a:ext cx="11372850" cy="4576762"/>
          </a:xfrm>
          <a:prstGeom prst="rect">
            <a:avLst/>
          </a:prstGeom>
          <a:solidFill>
            <a:srgbClr val="FFFFFF"/>
          </a:solidFill>
          <a:ln w="9525">
            <a:noFill/>
            <a:miter lim="800000"/>
            <a:headEnd/>
            <a:tailEnd/>
          </a:ln>
          <a:effectLst/>
        </p:spPr>
        <p:txBody>
          <a:bodyPr anchor="ctr">
            <a:spAutoFit/>
          </a:bodyPr>
          <a:lstStyle/>
          <a:p>
            <a:pPr algn="ctr">
              <a:tabLst>
                <a:tab pos="457200" algn="l"/>
                <a:tab pos="1638300" algn="l"/>
              </a:tabLst>
            </a:pPr>
            <a:r>
              <a:rPr lang="en-US" b="1">
                <a:solidFill>
                  <a:srgbClr val="FF33CC"/>
                </a:solidFill>
              </a:rPr>
              <a:t>Da Rede Neonatal Canadense </a:t>
            </a:r>
            <a:endParaRPr lang="pt-BR">
              <a:solidFill>
                <a:srgbClr val="FF33CC"/>
              </a:solidFill>
            </a:endParaRPr>
          </a:p>
          <a:p>
            <a:pPr algn="ctr">
              <a:tabLst>
                <a:tab pos="457200" algn="l"/>
                <a:tab pos="1638300" algn="l"/>
              </a:tabLst>
            </a:pPr>
            <a:r>
              <a:rPr lang="en-US" sz="1800">
                <a:hlinkClick r:id="rId2"/>
              </a:rPr>
              <a:t>Association of early caffeine administration and neonatal outcomes in very preterm neonates.</a:t>
            </a:r>
            <a:endParaRPr lang="pt-BR" sz="1800"/>
          </a:p>
          <a:p>
            <a:pPr algn="ctr">
              <a:tabLst>
                <a:tab pos="457200" algn="l"/>
                <a:tab pos="1638300" algn="l"/>
              </a:tabLst>
            </a:pPr>
            <a:r>
              <a:rPr lang="en-US" sz="1800"/>
              <a:t>Lodha A, Seshia M, McMillan DD, Barrington K, Yang J, Lee SK, Shah PS; Canadian Neonatal Network..</a:t>
            </a:r>
            <a:endParaRPr lang="pt-BR" sz="1800"/>
          </a:p>
          <a:p>
            <a:pPr algn="ctr">
              <a:tabLst>
                <a:tab pos="457200" algn="l"/>
                <a:tab pos="1638300" algn="l"/>
              </a:tabLst>
            </a:pPr>
            <a:r>
              <a:rPr lang="pt-BR" sz="1800"/>
              <a:t>JAMA Pediatr. 2015 Jan;169(1):33-8. doi: 10.1001/jamapediatrics.2014.2223.</a:t>
            </a:r>
          </a:p>
          <a:p>
            <a:pPr algn="ctr">
              <a:tabLst>
                <a:tab pos="457200" algn="l"/>
                <a:tab pos="1638300" algn="l"/>
              </a:tabLst>
            </a:pPr>
            <a:r>
              <a:rPr lang="pt-BR" sz="1800" b="1"/>
              <a:t>Cafeína: &lt;2dias de vida (precoce) e ≥3 dias de vida (tardio)</a:t>
            </a:r>
            <a:endParaRPr lang="pt-BR" sz="1800"/>
          </a:p>
          <a:p>
            <a:pPr algn="ctr">
              <a:tabLst>
                <a:tab pos="457200" algn="l"/>
                <a:tab pos="1638300" algn="l"/>
              </a:tabLst>
            </a:pPr>
            <a:r>
              <a:rPr lang="pt-BR" sz="1800"/>
              <a:t>       RESULTADOS:</a:t>
            </a:r>
          </a:p>
          <a:p>
            <a:pPr algn="ctr">
              <a:tabLst>
                <a:tab pos="457200" algn="l"/>
                <a:tab pos="1638300" algn="l"/>
              </a:tabLst>
            </a:pPr>
            <a:r>
              <a:rPr lang="pt-BR" sz="1800"/>
              <a:t> Dos 5.517 recém-nascidos elegíveis, 5101 (92,5%) receberam cafeína (precoce: 3806 [74,6%]; tardio: 1295 [25,4%]). Não houve diferença no peso ou idade gestacional ao nascimento entre os grupos. </a:t>
            </a:r>
          </a:p>
          <a:p>
            <a:pPr algn="ctr">
              <a:tabLst>
                <a:tab pos="457200" algn="l"/>
                <a:tab pos="1638300" algn="l"/>
              </a:tabLst>
            </a:pPr>
            <a:r>
              <a:rPr lang="pt-BR" sz="1800"/>
              <a:t>Os recém-nascidos do grupo precoce apresentarem menor chance de displasia broncopulmonar ou morte ( (odds ratio ajustada [ORA], 0,81; 95% CI, 0,67-,98) e menor chance de  persistência do canal arterial (ORA, 0,74; 95% CI, 0,62-0,89). </a:t>
            </a:r>
          </a:p>
          <a:p>
            <a:pPr algn="ctr">
              <a:tabLst>
                <a:tab pos="457200" algn="l"/>
                <a:tab pos="1638300" algn="l"/>
              </a:tabLst>
            </a:pPr>
            <a:r>
              <a:rPr lang="pt-BR" sz="1800"/>
              <a:t>CONCLUSÕES E RELEVÂNCIA </a:t>
            </a:r>
          </a:p>
          <a:p>
            <a:pPr algn="ctr">
              <a:tabLst>
                <a:tab pos="457200" algn="l"/>
                <a:tab pos="1638300" algn="l"/>
              </a:tabLst>
            </a:pPr>
            <a:r>
              <a:rPr lang="pt-BR" sz="1800"/>
              <a:t>Em recém-nascidos muito pré-termo, o uso mais precoce de cafeína (profilático) foi associado com uma redução nas taxas de morte ou displasia broncopulmonar e       persistência do canal arterial. Não se observou qualquer impacto adverso sobre quaisquer outros resultados, como enterocolite necrosante, severa lesão neurológica e retinopatia da prematuridade</a:t>
            </a:r>
          </a:p>
        </p:txBody>
      </p:sp>
      <p:sp>
        <p:nvSpPr>
          <p:cNvPr id="123908" name="Oval 4"/>
          <p:cNvSpPr>
            <a:spLocks noChangeArrowheads="1"/>
          </p:cNvSpPr>
          <p:nvPr/>
        </p:nvSpPr>
        <p:spPr bwMode="auto">
          <a:xfrm>
            <a:off x="261938" y="188913"/>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2015</a:t>
            </a:r>
          </a:p>
        </p:txBody>
      </p:sp>
      <p:sp>
        <p:nvSpPr>
          <p:cNvPr id="123909" name="Text Box 5"/>
          <p:cNvSpPr txBox="1">
            <a:spLocks noChangeArrowheads="1"/>
          </p:cNvSpPr>
          <p:nvPr/>
        </p:nvSpPr>
        <p:spPr bwMode="auto">
          <a:xfrm>
            <a:off x="1198563" y="333375"/>
            <a:ext cx="10991850" cy="336550"/>
          </a:xfrm>
          <a:prstGeom prst="rect">
            <a:avLst/>
          </a:prstGeom>
          <a:noFill/>
          <a:ln w="9525">
            <a:noFill/>
            <a:miter lim="800000"/>
            <a:headEnd/>
            <a:tailEnd/>
          </a:ln>
          <a:effectLst/>
        </p:spPr>
        <p:txBody>
          <a:bodyPr wrap="none">
            <a:spAutoFit/>
          </a:bodyPr>
          <a:lstStyle/>
          <a:p>
            <a:pPr defTabSz="914400"/>
            <a:r>
              <a:rPr lang="pt-BR" sz="1600" b="1">
                <a:solidFill>
                  <a:srgbClr val="0000FF"/>
                </a:solidFill>
              </a:rPr>
              <a:t>Associação da administração precoce da cafeína e resultados neonatais nos recém-nascidos muito prematuros</a:t>
            </a:r>
          </a:p>
        </p:txBody>
      </p:sp>
      <p:sp>
        <p:nvSpPr>
          <p:cNvPr id="123910" name="AutoShape 6"/>
          <p:cNvSpPr>
            <a:spLocks noChangeArrowheads="1"/>
          </p:cNvSpPr>
          <p:nvPr/>
        </p:nvSpPr>
        <p:spPr bwMode="auto">
          <a:xfrm>
            <a:off x="11207750" y="58769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2" name="Picture 4"/>
          <p:cNvPicPr>
            <a:picLocks noChangeAspect="1" noChangeArrowheads="1"/>
          </p:cNvPicPr>
          <p:nvPr/>
        </p:nvPicPr>
        <p:blipFill>
          <a:blip r:embed="rId2"/>
          <a:srcRect/>
          <a:stretch>
            <a:fillRect/>
          </a:stretch>
        </p:blipFill>
        <p:spPr bwMode="auto">
          <a:xfrm>
            <a:off x="1628775" y="298450"/>
            <a:ext cx="8496300" cy="6022975"/>
          </a:xfrm>
          <a:prstGeom prst="rect">
            <a:avLst/>
          </a:prstGeom>
          <a:noFill/>
        </p:spPr>
      </p:pic>
    </p:spTree>
  </p:cSld>
  <p:clrMapOvr>
    <a:masterClrMapping/>
  </p:clrMapOvr>
  <p:transition spd="med">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p:cNvSpPr>
          <p:nvPr>
            <p:ph type="title"/>
          </p:nvPr>
        </p:nvSpPr>
        <p:spPr>
          <a:xfrm>
            <a:off x="1125538" y="115888"/>
            <a:ext cx="10156825" cy="1397000"/>
          </a:xfrm>
        </p:spPr>
        <p:txBody>
          <a:bodyPr/>
          <a:lstStyle/>
          <a:p>
            <a:pPr algn="ctr"/>
            <a:r>
              <a:rPr lang="pt-BR" sz="3600" b="1" smtClean="0">
                <a:solidFill>
                  <a:srgbClr val="0000FF"/>
                </a:solidFill>
              </a:rPr>
              <a:t>Possível mecanismo da diminuição da displasia broncopulmonar com a cafeína</a:t>
            </a:r>
            <a:r>
              <a:rPr lang="pt-BR" sz="3600" smtClean="0">
                <a:solidFill>
                  <a:srgbClr val="0000FF"/>
                </a:solidFill>
              </a:rPr>
              <a:t/>
            </a:r>
            <a:br>
              <a:rPr lang="pt-BR" sz="3600" smtClean="0">
                <a:solidFill>
                  <a:srgbClr val="0000FF"/>
                </a:solidFill>
              </a:rPr>
            </a:br>
            <a:endParaRPr lang="pt-BR" sz="3600" smtClean="0">
              <a:solidFill>
                <a:srgbClr val="0000FF"/>
              </a:solidFill>
            </a:endParaRPr>
          </a:p>
        </p:txBody>
      </p:sp>
      <p:sp>
        <p:nvSpPr>
          <p:cNvPr id="159747" name="Rectangle 3"/>
          <p:cNvSpPr>
            <a:spLocks noGrp="1"/>
          </p:cNvSpPr>
          <p:nvPr>
            <p:ph type="body" idx="1"/>
          </p:nvPr>
        </p:nvSpPr>
        <p:spPr>
          <a:xfrm>
            <a:off x="1125538" y="1052513"/>
            <a:ext cx="10156825" cy="4470400"/>
          </a:xfrm>
        </p:spPr>
        <p:txBody>
          <a:bodyPr/>
          <a:lstStyle/>
          <a:p>
            <a:pPr>
              <a:lnSpc>
                <a:spcPct val="75000"/>
              </a:lnSpc>
              <a:buFont typeface="Arial" pitchFamily="34" charset="0"/>
              <a:buNone/>
            </a:pPr>
            <a:r>
              <a:rPr lang="pt-BR" sz="1800" smtClean="0"/>
              <a:t>Da Conferência sobre Epidemiologia da displasia broncopulmonar: visão atual, pela Dra.Linda J Van Marter no IV Encontro  Internacional de Neonatologia, Porto Alegre, </a:t>
            </a:r>
            <a:r>
              <a:rPr lang="pt-BR" sz="1800" smtClean="0">
                <a:solidFill>
                  <a:srgbClr val="FF33CC"/>
                </a:solidFill>
              </a:rPr>
              <a:t>9/4 a 11/4/2015</a:t>
            </a:r>
            <a:r>
              <a:rPr lang="pt-BR" sz="1800" smtClean="0"/>
              <a:t>:</a:t>
            </a:r>
            <a:endParaRPr lang="pt-BR" sz="1800" b="1" i="1" smtClean="0"/>
          </a:p>
          <a:p>
            <a:pPr algn="ctr">
              <a:lnSpc>
                <a:spcPct val="75000"/>
              </a:lnSpc>
              <a:buFont typeface="Arial" pitchFamily="34" charset="0"/>
              <a:buNone/>
            </a:pPr>
            <a:r>
              <a:rPr lang="pt-BR" sz="1800" b="1" i="1" smtClean="0"/>
              <a:t>Uma possível explicação da diminuição da displasia broncopulmonar com o uso</a:t>
            </a:r>
          </a:p>
          <a:p>
            <a:pPr algn="ctr">
              <a:lnSpc>
                <a:spcPct val="75000"/>
              </a:lnSpc>
              <a:buFont typeface="Arial" pitchFamily="34" charset="0"/>
              <a:buNone/>
            </a:pPr>
            <a:r>
              <a:rPr lang="pt-BR" sz="1800" b="1" i="1" smtClean="0"/>
              <a:t>da cafeína poderia ser devido ao bloqueio da adenosina (a adenosina está</a:t>
            </a:r>
          </a:p>
          <a:p>
            <a:pPr algn="ctr">
              <a:lnSpc>
                <a:spcPct val="75000"/>
              </a:lnSpc>
              <a:buFont typeface="Arial" pitchFamily="34" charset="0"/>
              <a:buNone/>
            </a:pPr>
            <a:r>
              <a:rPr lang="pt-BR" sz="1800" b="1" i="1" smtClean="0"/>
              <a:t>envolvida em uma série de expressões de genes inflamatórios)</a:t>
            </a:r>
            <a:endParaRPr lang="pt-BR" sz="1800" smtClean="0">
              <a:hlinkClick r:id="rId2"/>
            </a:endParaRPr>
          </a:p>
          <a:p>
            <a:pPr>
              <a:lnSpc>
                <a:spcPct val="75000"/>
              </a:lnSpc>
            </a:pPr>
            <a:r>
              <a:rPr lang="pt-BR" sz="1800" smtClean="0">
                <a:hlinkClick r:id="rId2"/>
              </a:rPr>
              <a:t>Base genética da apnéia da prematuridade e resposta ao tratamento com cafeína: papel dos polimorfismos do receptor de adenosinaKumral et al. Apresentação: Marília L. Bahia Evangelista, Fabiana Alcântara de Moraes Ferrreira, Paulo R. Margotto</a:t>
            </a:r>
            <a:r>
              <a:rPr lang="pt-BR" sz="1800" smtClean="0"/>
              <a:t>  </a:t>
            </a:r>
          </a:p>
          <a:p>
            <a:pPr algn="ctr">
              <a:lnSpc>
                <a:spcPct val="75000"/>
              </a:lnSpc>
              <a:buFont typeface="Arial" pitchFamily="34" charset="0"/>
              <a:buNone/>
            </a:pPr>
            <a:r>
              <a:rPr lang="pt-BR" sz="1800" smtClean="0"/>
              <a:t>                     </a:t>
            </a:r>
            <a:r>
              <a:rPr lang="pt-BR" sz="1400" b="1" smtClean="0">
                <a:hlinkClick r:id="rId3"/>
              </a:rPr>
              <a:t>Genetic</a:t>
            </a:r>
            <a:r>
              <a:rPr lang="pt-BR" sz="1400" smtClean="0">
                <a:hlinkClick r:id="rId3"/>
              </a:rPr>
              <a:t> </a:t>
            </a:r>
            <a:r>
              <a:rPr lang="pt-BR" sz="1400" b="1" smtClean="0">
                <a:hlinkClick r:id="rId3"/>
              </a:rPr>
              <a:t>basis</a:t>
            </a:r>
            <a:r>
              <a:rPr lang="pt-BR" sz="1400" smtClean="0">
                <a:hlinkClick r:id="rId3"/>
              </a:rPr>
              <a:t> of apnoea of prematurity and caffeine treatment response: role of adenosine receptor polymorphisms: </a:t>
            </a:r>
            <a:r>
              <a:rPr lang="pt-BR" sz="1400" b="1" smtClean="0">
                <a:hlinkClick r:id="rId3"/>
              </a:rPr>
              <a:t>genetic</a:t>
            </a:r>
            <a:r>
              <a:rPr lang="pt-BR" sz="1400" smtClean="0">
                <a:hlinkClick r:id="rId3"/>
              </a:rPr>
              <a:t> </a:t>
            </a:r>
            <a:r>
              <a:rPr lang="pt-BR" sz="1400" b="1" smtClean="0">
                <a:hlinkClick r:id="rId3"/>
              </a:rPr>
              <a:t>basis</a:t>
            </a:r>
            <a:r>
              <a:rPr lang="pt-BR" sz="1400" smtClean="0">
                <a:hlinkClick r:id="rId3"/>
              </a:rPr>
              <a:t> of apnoea of prematurity.</a:t>
            </a:r>
            <a:r>
              <a:rPr lang="pt-BR" sz="1400" b="1" smtClean="0"/>
              <a:t>Kumral A</a:t>
            </a:r>
            <a:r>
              <a:rPr lang="pt-BR" sz="1400" smtClean="0"/>
              <a:t>, Tuzun F, Yesilirmak DC, Duman N, Ozkan H.Acta Paediatr. 2012 Jul;101(7):e299-303. doi:10.1111/j.1651-2227.2012.02664.x. Epub 2012 Mar 29.PMID: 22462821.</a:t>
            </a:r>
            <a:r>
              <a:rPr lang="pt-BR" sz="1400" u="sng" smtClean="0">
                <a:hlinkClick r:id="rId4"/>
              </a:rPr>
              <a:t>Similar articles</a:t>
            </a:r>
            <a:endParaRPr lang="pt-BR" sz="1400" smtClean="0"/>
          </a:p>
          <a:p>
            <a:pPr>
              <a:lnSpc>
                <a:spcPct val="75000"/>
              </a:lnSpc>
            </a:pPr>
            <a:r>
              <a:rPr lang="pt-BR" sz="1800" smtClean="0"/>
              <a:t>  Este estudo foi projetado para avaliar a variabilidade de reação ao tratamento com cafeína em relação aos polimorfismos nos genes receptores A1 e A2A, bem como para avaliar o papel desses polimorfismos em predizer a vulnerabilidade ao desenvolvimento da apnéia da prematuridade e displasia broncopulmonar (DBP). Os resultados do presente estudo  indicam que os </a:t>
            </a:r>
            <a:r>
              <a:rPr lang="pt-BR" sz="1800" smtClean="0">
                <a:solidFill>
                  <a:srgbClr val="0000FF"/>
                </a:solidFill>
              </a:rPr>
              <a:t>polimorfismos do gene do receptor da adenosina desempenham um papel na apnéia da prematuridade e no desenvolvimento da  displasia broncopulmonar.A</a:t>
            </a:r>
            <a:r>
              <a:rPr lang="pt-BR" sz="1800" smtClean="0"/>
              <a:t> variabilidade da resposta individual à cafeína pode estar  associada com polimorfismos do gene do receptor de adenosina </a:t>
            </a:r>
          </a:p>
          <a:p>
            <a:pPr>
              <a:lnSpc>
                <a:spcPct val="75000"/>
              </a:lnSpc>
              <a:buFont typeface="Arial" pitchFamily="34" charset="0"/>
              <a:buNone/>
            </a:pPr>
            <a:r>
              <a:rPr lang="pt-BR" sz="1800" smtClean="0"/>
              <a:t/>
            </a:r>
            <a:br>
              <a:rPr lang="pt-BR" sz="1800" smtClean="0"/>
            </a:br>
            <a:r>
              <a:rPr lang="pt-BR" sz="1800" smtClean="0"/>
              <a:t>                   </a:t>
            </a:r>
          </a:p>
          <a:p>
            <a:pPr>
              <a:lnSpc>
                <a:spcPct val="75000"/>
              </a:lnSpc>
            </a:pPr>
            <a:endParaRPr lang="pt-BR" sz="1800" smtClean="0"/>
          </a:p>
        </p:txBody>
      </p:sp>
      <p:pic>
        <p:nvPicPr>
          <p:cNvPr id="159748" name="Picture 4" descr="ppt">
            <a:hlinkClick r:id="rId5" tooltip="Apneia_premat_genetica"/>
          </p:cNvPr>
          <p:cNvPicPr>
            <a:picLocks noChangeAspect="1" noChangeArrowheads="1"/>
          </p:cNvPicPr>
          <p:nvPr/>
        </p:nvPicPr>
        <p:blipFill>
          <a:blip r:embed="rId6"/>
          <a:srcRect/>
          <a:stretch>
            <a:fillRect/>
          </a:stretch>
        </p:blipFill>
        <p:spPr bwMode="auto">
          <a:xfrm>
            <a:off x="10342563" y="3357563"/>
            <a:ext cx="457200" cy="457200"/>
          </a:xfrm>
          <a:prstGeom prst="rect">
            <a:avLst/>
          </a:prstGeom>
          <a:noFill/>
        </p:spPr>
      </p:pic>
      <p:sp>
        <p:nvSpPr>
          <p:cNvPr id="159749" name="Oval 5"/>
          <p:cNvSpPr>
            <a:spLocks noChangeArrowheads="1"/>
          </p:cNvSpPr>
          <p:nvPr/>
        </p:nvSpPr>
        <p:spPr bwMode="auto">
          <a:xfrm>
            <a:off x="406400" y="115888"/>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2015</a:t>
            </a:r>
          </a:p>
        </p:txBody>
      </p:sp>
    </p:spTree>
  </p:cSld>
  <p:clrMapOvr>
    <a:masterClrMapping/>
  </p:clrMapOvr>
  <p:transition spd="med">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p:cNvSpPr>
          <p:nvPr>
            <p:ph type="body" idx="1"/>
          </p:nvPr>
        </p:nvSpPr>
        <p:spPr>
          <a:xfrm>
            <a:off x="1054100" y="2492375"/>
            <a:ext cx="10156825" cy="4470400"/>
          </a:xfrm>
        </p:spPr>
        <p:txBody>
          <a:bodyPr/>
          <a:lstStyle/>
          <a:p>
            <a:pPr>
              <a:lnSpc>
                <a:spcPct val="75000"/>
              </a:lnSpc>
            </a:pPr>
            <a:r>
              <a:rPr lang="pt-BR" sz="1600" smtClean="0"/>
              <a:t> O presente estudo de SamehMohammed et  teve o objetivo de estudar a viabilidade de utilizar dose elevada </a:t>
            </a:r>
            <a:r>
              <a:rPr lang="pt-BR" sz="1600" b="1" smtClean="0"/>
              <a:t>(40 mg/kg/dia) , em comparação com uma dose baixa (20mg/kg/dia) de citrato de cafeína, </a:t>
            </a:r>
            <a:r>
              <a:rPr lang="pt-BR" sz="1600" smtClean="0"/>
              <a:t>na prevenção de falha de extubação e tratamento da apnéia da prematuridade. Com alta dose, os autores observaram menor falha de extubação e menor  frequência e dias de apnéia. No entanto, </a:t>
            </a:r>
            <a:r>
              <a:rPr lang="pt-BR" sz="1600" b="1" smtClean="0"/>
              <a:t>mais pacientes no grupo de alta dose apresentaram taquicardia.</a:t>
            </a:r>
          </a:p>
          <a:p>
            <a:pPr algn="ctr">
              <a:lnSpc>
                <a:spcPct val="75000"/>
              </a:lnSpc>
              <a:buFont typeface="Arial" pitchFamily="34" charset="0"/>
              <a:buNone/>
            </a:pPr>
            <a:r>
              <a:rPr lang="pt-BR" sz="1600" b="1" smtClean="0">
                <a:solidFill>
                  <a:srgbClr val="FF0000"/>
                </a:solidFill>
              </a:rPr>
              <a:t>No entanto, doses elevadas pode levar  hemorragia cerebelar,aumento da hipertocinicdade, além de sinais neurológicos anormais na idade a termo equivalente (p=0.04) e aumento convulsões neonatais e sua duração (3 vezes mais) sem nenhum benefício respiratório</a:t>
            </a:r>
            <a:endParaRPr lang="pt-BR" sz="1600" b="1" smtClean="0"/>
          </a:p>
          <a:p>
            <a:pPr algn="ctr">
              <a:lnSpc>
                <a:spcPct val="75000"/>
              </a:lnSpc>
              <a:buFont typeface="Arial" pitchFamily="34" charset="0"/>
              <a:buNone/>
            </a:pPr>
            <a:r>
              <a:rPr lang="pt-BR" sz="1200" smtClean="0">
                <a:hlinkClick r:id="rId2"/>
              </a:rPr>
              <a:t>A pilot randomized trial of high-dose </a:t>
            </a:r>
            <a:r>
              <a:rPr lang="pt-BR" sz="1200" b="1" smtClean="0">
                <a:hlinkClick r:id="rId2"/>
              </a:rPr>
              <a:t>caffeine</a:t>
            </a:r>
            <a:r>
              <a:rPr lang="pt-BR" sz="1200" smtClean="0">
                <a:hlinkClick r:id="rId2"/>
              </a:rPr>
              <a:t> therapy in preterm infants.</a:t>
            </a:r>
            <a:r>
              <a:rPr lang="pt-BR" sz="1200" b="1" smtClean="0"/>
              <a:t>McPherson</a:t>
            </a:r>
            <a:r>
              <a:rPr lang="pt-BR" sz="1200" smtClean="0"/>
              <a:t> C, Neil JJ, Tjoeng TH, Pineda R, Inder TE.Pediatr Res. 2015 Aug;78(2):198-204. doi: 10.1038/pr.2015.72. Epub 2015 Apr 9.PMID: 25856169.</a:t>
            </a:r>
            <a:r>
              <a:rPr lang="pt-BR" sz="1200" b="1" smtClean="0">
                <a:hlinkClick r:id="rId2"/>
              </a:rPr>
              <a:t>Free PMC Article</a:t>
            </a:r>
            <a:r>
              <a:rPr lang="pt-BR" sz="1200" b="1" smtClean="0"/>
              <a:t>.</a:t>
            </a:r>
            <a:r>
              <a:rPr lang="pt-BR" sz="1200" smtClean="0">
                <a:hlinkClick r:id="rId3"/>
              </a:rPr>
              <a:t>Similar articles</a:t>
            </a:r>
            <a:r>
              <a:rPr lang="pt-BR" sz="1200" smtClean="0"/>
              <a:t>, </a:t>
            </a:r>
            <a:r>
              <a:rPr lang="pt-BR" sz="1200" smtClean="0">
                <a:solidFill>
                  <a:srgbClr val="0000FF"/>
                </a:solidFill>
              </a:rPr>
              <a:t>Artigo Integral</a:t>
            </a:r>
            <a:endParaRPr lang="pt-BR" sz="1200" smtClean="0"/>
          </a:p>
          <a:p>
            <a:pPr>
              <a:lnSpc>
                <a:spcPct val="75000"/>
              </a:lnSpc>
              <a:buFont typeface="Arial" pitchFamily="34" charset="0"/>
              <a:buNone/>
            </a:pPr>
            <a:r>
              <a:rPr lang="pt-BR" sz="1200" smtClean="0">
                <a:hlinkClick r:id="rId4"/>
              </a:rPr>
              <a:t>Early High-Dose Caffeine Increases Seizure Burden in Extremely Preterm Neonates: A Preliminary Study.</a:t>
            </a:r>
            <a:r>
              <a:rPr lang="pt-BR" sz="1200" smtClean="0"/>
              <a:t>Vesoulis ZA, McPherson C, Neil JJ, Mathur AM, Inder TE.J Caffeine Res. 2016 Sep 1;6(3):101-107.PMID: 27679737.</a:t>
            </a:r>
            <a:r>
              <a:rPr lang="pt-BR" sz="1200" b="1" smtClean="0">
                <a:hlinkClick r:id="rId4"/>
              </a:rPr>
              <a:t>Free PMC Article</a:t>
            </a:r>
            <a:r>
              <a:rPr lang="pt-BR" sz="1200" b="1" smtClean="0"/>
              <a:t>. </a:t>
            </a:r>
            <a:r>
              <a:rPr lang="pt-BR" sz="1200" b="1" smtClean="0">
                <a:solidFill>
                  <a:srgbClr val="0000FF"/>
                </a:solidFill>
              </a:rPr>
              <a:t>Artigo Integral!</a:t>
            </a:r>
          </a:p>
          <a:p>
            <a:pPr>
              <a:lnSpc>
                <a:spcPct val="75000"/>
              </a:lnSpc>
              <a:buFont typeface="Arial" pitchFamily="34" charset="0"/>
              <a:buNone/>
            </a:pPr>
            <a:r>
              <a:rPr lang="pt-BR" sz="1200" smtClean="0">
                <a:solidFill>
                  <a:srgbClr val="0000FF"/>
                </a:solidFill>
              </a:rPr>
              <a:t>                                                                                      </a:t>
            </a:r>
            <a:r>
              <a:rPr lang="pt-BR" sz="1400" b="1" smtClean="0">
                <a:solidFill>
                  <a:srgbClr val="0000FF"/>
                </a:solidFill>
              </a:rPr>
              <a:t>ASSIM....</a:t>
            </a:r>
          </a:p>
          <a:p>
            <a:pPr>
              <a:lnSpc>
                <a:spcPct val="75000"/>
              </a:lnSpc>
              <a:buFont typeface="Arial" pitchFamily="34" charset="0"/>
              <a:buNone/>
            </a:pPr>
            <a:r>
              <a:rPr lang="pt-BR" altLang="ko-KR" sz="1600" b="1" smtClean="0">
                <a:solidFill>
                  <a:srgbClr val="FF33CC"/>
                </a:solidFill>
                <a:ea typeface="Gulim" pitchFamily="34" charset="-127"/>
              </a:rPr>
              <a:t>A</a:t>
            </a:r>
            <a:r>
              <a:rPr lang="pt-BR" altLang="ko-KR" sz="1600" smtClean="0">
                <a:ea typeface="Gulim" pitchFamily="34" charset="-127"/>
              </a:rPr>
              <a:t> </a:t>
            </a:r>
            <a:r>
              <a:rPr lang="pt-BR" altLang="ko-KR" sz="1600" b="1" smtClean="0">
                <a:solidFill>
                  <a:srgbClr val="FF33CC"/>
                </a:solidFill>
                <a:ea typeface="Gulim" pitchFamily="34" charset="-127"/>
              </a:rPr>
              <a:t>expressiva  maioria dos autores preconiza doses de 20 mg/kg de citrato de cafeína como ataque (equivale a 10mg/kg de cafeína base) e manutenção de 10mg de citrato de cafeína como manutenção (equivale a 5mg/kg de cafeína base) 24 horas após o ataque. </a:t>
            </a:r>
            <a:endParaRPr lang="pt-BR" sz="1200" b="1" smtClean="0">
              <a:solidFill>
                <a:srgbClr val="FF33CC"/>
              </a:solidFill>
            </a:endParaRPr>
          </a:p>
        </p:txBody>
      </p:sp>
      <p:sp>
        <p:nvSpPr>
          <p:cNvPr id="140292" name="Rectangle 4"/>
          <p:cNvSpPr>
            <a:spLocks noChangeArrowheads="1"/>
          </p:cNvSpPr>
          <p:nvPr/>
        </p:nvSpPr>
        <p:spPr bwMode="auto">
          <a:xfrm>
            <a:off x="1270000" y="188913"/>
            <a:ext cx="10098088" cy="2282825"/>
          </a:xfrm>
          <a:prstGeom prst="rect">
            <a:avLst/>
          </a:prstGeom>
          <a:noFill/>
          <a:ln w="9525">
            <a:noFill/>
            <a:miter lim="800000"/>
            <a:headEnd/>
            <a:tailEnd/>
          </a:ln>
          <a:effectLst/>
        </p:spPr>
        <p:txBody>
          <a:bodyPr wrap="none" lIns="0" tIns="0" rIns="0" bIns="0" anchor="ctr">
            <a:spAutoFit/>
          </a:bodyPr>
          <a:lstStyle/>
          <a:p>
            <a:pPr algn="ctr" eaLnBrk="0" hangingPunct="0"/>
            <a:r>
              <a:rPr lang="pt-BR" sz="2700" b="1">
                <a:solidFill>
                  <a:srgbClr val="0000FF"/>
                </a:solidFill>
                <a:latin typeface="Lato" pitchFamily="34" charset="0"/>
              </a:rPr>
              <a:t>Alta versos baixa dose de cafe</a:t>
            </a:r>
            <a:r>
              <a:rPr lang="pt-BR" sz="2700" b="1">
                <a:solidFill>
                  <a:srgbClr val="0000FF"/>
                </a:solidFill>
                <a:latin typeface="Arial"/>
              </a:rPr>
              <a:t>í</a:t>
            </a:r>
            <a:r>
              <a:rPr lang="pt-BR" sz="2700" b="1">
                <a:solidFill>
                  <a:srgbClr val="0000FF"/>
                </a:solidFill>
                <a:latin typeface="Lato" pitchFamily="34" charset="0"/>
              </a:rPr>
              <a:t>na para a apn</a:t>
            </a:r>
            <a:r>
              <a:rPr lang="pt-BR" sz="2700" b="1">
                <a:solidFill>
                  <a:srgbClr val="0000FF"/>
                </a:solidFill>
                <a:latin typeface="Arial"/>
              </a:rPr>
              <a:t>é</a:t>
            </a:r>
            <a:r>
              <a:rPr lang="pt-BR" sz="2700" b="1">
                <a:solidFill>
                  <a:srgbClr val="0000FF"/>
                </a:solidFill>
                <a:latin typeface="Lato" pitchFamily="34" charset="0"/>
              </a:rPr>
              <a:t>ia da prematuridade: </a:t>
            </a:r>
          </a:p>
          <a:p>
            <a:pPr algn="ctr" eaLnBrk="0" hangingPunct="0"/>
            <a:r>
              <a:rPr lang="pt-BR" sz="2700" b="1">
                <a:solidFill>
                  <a:srgbClr val="0000FF"/>
                </a:solidFill>
                <a:latin typeface="Lato" pitchFamily="34" charset="0"/>
              </a:rPr>
              <a:t>ensaio controlado e randomizado</a:t>
            </a:r>
          </a:p>
          <a:p>
            <a:pPr algn="ctr"/>
            <a:r>
              <a:rPr lang="pt-BR" sz="1200">
                <a:hlinkClick r:id="rId5"/>
              </a:rPr>
              <a:t>High versus low-dose caffeine for apnea of prematurity: a randomized controlled trial.</a:t>
            </a:r>
            <a:endParaRPr lang="pt-BR" sz="1200"/>
          </a:p>
          <a:p>
            <a:pPr algn="ctr"/>
            <a:r>
              <a:rPr lang="pt-BR" sz="1200"/>
              <a:t>Mohammed S, Nour I, Shabaan AE, Shouman B, Abdel-Hady H, Nasef N.</a:t>
            </a:r>
          </a:p>
          <a:p>
            <a:pPr algn="ctr"/>
            <a:r>
              <a:rPr lang="pt-BR" sz="1200"/>
              <a:t>Eur J Pediatr. 2015 Jul;174(7):949-56. doi: 10.1007/s00431-015-2494-8. Epub 2015 Feb 3.</a:t>
            </a:r>
          </a:p>
          <a:p>
            <a:pPr algn="ctr"/>
            <a:r>
              <a:rPr lang="pt-BR" sz="1200"/>
              <a:t>PMID: 25644724.</a:t>
            </a:r>
            <a:r>
              <a:rPr lang="pt-BR" sz="1200">
                <a:hlinkClick r:id="rId6"/>
              </a:rPr>
              <a:t>Similar articles</a:t>
            </a:r>
            <a:r>
              <a:rPr lang="pt-BR" sz="1200"/>
              <a:t>. Egito</a:t>
            </a:r>
            <a:endParaRPr lang="pt-BR" sz="1200" b="1">
              <a:solidFill>
                <a:srgbClr val="0000FF"/>
              </a:solidFill>
              <a:latin typeface="Lato" pitchFamily="34" charset="0"/>
            </a:endParaRPr>
          </a:p>
          <a:p>
            <a:pPr algn="ctr" eaLnBrk="0" hangingPunct="0"/>
            <a:r>
              <a:rPr lang="pt-BR" sz="1200" u="sng">
                <a:solidFill>
                  <a:srgbClr val="78909C"/>
                </a:solidFill>
              </a:rPr>
              <a:t>  </a:t>
            </a:r>
          </a:p>
          <a:p>
            <a:pPr algn="ctr" eaLnBrk="0" hangingPunct="0"/>
            <a:r>
              <a:rPr lang="pt-BR" sz="1200">
                <a:solidFill>
                  <a:srgbClr val="424242"/>
                </a:solidFill>
                <a:latin typeface="Source Sans Pro"/>
              </a:rPr>
              <a:t>Apresenta</a:t>
            </a:r>
            <a:r>
              <a:rPr lang="pt-BR" sz="1200">
                <a:solidFill>
                  <a:srgbClr val="424242"/>
                </a:solidFill>
                <a:latin typeface="Arial"/>
              </a:rPr>
              <a:t>ç</a:t>
            </a:r>
            <a:r>
              <a:rPr lang="pt-BR" sz="1200">
                <a:solidFill>
                  <a:srgbClr val="424242"/>
                </a:solidFill>
                <a:latin typeface="Source Sans Pro"/>
              </a:rPr>
              <a:t>ão: Aline Barbosa Palmeira,</a:t>
            </a:r>
            <a:r>
              <a:rPr lang="pt-BR" sz="1200">
                <a:solidFill>
                  <a:srgbClr val="424242"/>
                </a:solidFill>
                <a:latin typeface="Arial"/>
              </a:rPr>
              <a:t> </a:t>
            </a:r>
            <a:r>
              <a:rPr lang="pt-BR" sz="1200">
                <a:solidFill>
                  <a:srgbClr val="424242"/>
                </a:solidFill>
                <a:latin typeface="Source Sans Pro"/>
              </a:rPr>
              <a:t>Mariela Corado Nascimento,</a:t>
            </a:r>
            <a:r>
              <a:rPr lang="pt-BR" sz="1200">
                <a:solidFill>
                  <a:srgbClr val="424242"/>
                </a:solidFill>
                <a:latin typeface="Arial"/>
              </a:rPr>
              <a:t> </a:t>
            </a:r>
            <a:r>
              <a:rPr lang="pt-BR" sz="1200">
                <a:solidFill>
                  <a:srgbClr val="424242"/>
                </a:solidFill>
                <a:latin typeface="Source Sans Pro"/>
              </a:rPr>
              <a:t>Waldemar Naves do Amaral Filho.</a:t>
            </a:r>
            <a:br>
              <a:rPr lang="pt-BR" sz="1200">
                <a:solidFill>
                  <a:srgbClr val="424242"/>
                </a:solidFill>
                <a:latin typeface="Source Sans Pro"/>
              </a:rPr>
            </a:br>
            <a:r>
              <a:rPr lang="pt-BR" sz="1200">
                <a:solidFill>
                  <a:srgbClr val="424242"/>
                </a:solidFill>
                <a:latin typeface="Source Sans Pro"/>
              </a:rPr>
              <a:t>Coordena</a:t>
            </a:r>
            <a:r>
              <a:rPr lang="pt-BR" sz="1200">
                <a:solidFill>
                  <a:srgbClr val="424242"/>
                </a:solidFill>
                <a:latin typeface="Arial"/>
              </a:rPr>
              <a:t>ç</a:t>
            </a:r>
            <a:r>
              <a:rPr lang="pt-BR" sz="1200">
                <a:solidFill>
                  <a:srgbClr val="424242"/>
                </a:solidFill>
                <a:latin typeface="Source Sans Pro"/>
              </a:rPr>
              <a:t>ão:</a:t>
            </a:r>
            <a:r>
              <a:rPr lang="pt-BR" sz="1200">
                <a:solidFill>
                  <a:srgbClr val="424242"/>
                </a:solidFill>
                <a:latin typeface="Arial"/>
              </a:rPr>
              <a:t> </a:t>
            </a:r>
            <a:r>
              <a:rPr lang="pt-BR" sz="1200">
                <a:solidFill>
                  <a:srgbClr val="424242"/>
                </a:solidFill>
                <a:latin typeface="Source Sans Pro"/>
              </a:rPr>
              <a:t> Paulo R. Margotto.</a:t>
            </a:r>
            <a:br>
              <a:rPr lang="pt-BR" sz="1200">
                <a:solidFill>
                  <a:srgbClr val="424242"/>
                </a:solidFill>
                <a:latin typeface="Source Sans Pro"/>
              </a:rPr>
            </a:br>
            <a:r>
              <a:rPr lang="pt-BR" sz="1200">
                <a:solidFill>
                  <a:srgbClr val="424242"/>
                </a:solidFill>
                <a:latin typeface="Source Sans Pro"/>
              </a:rPr>
              <a:t>Universidade Cat</a:t>
            </a:r>
            <a:r>
              <a:rPr lang="pt-BR" sz="1200">
                <a:solidFill>
                  <a:srgbClr val="424242"/>
                </a:solidFill>
                <a:latin typeface="Arial"/>
              </a:rPr>
              <a:t>ó</a:t>
            </a:r>
            <a:r>
              <a:rPr lang="pt-BR" sz="1200">
                <a:solidFill>
                  <a:srgbClr val="424242"/>
                </a:solidFill>
                <a:latin typeface="Source Sans Pro"/>
              </a:rPr>
              <a:t>lica de Bras</a:t>
            </a:r>
            <a:r>
              <a:rPr lang="pt-BR" sz="1200">
                <a:solidFill>
                  <a:srgbClr val="424242"/>
                </a:solidFill>
                <a:latin typeface="Arial"/>
              </a:rPr>
              <a:t>í</a:t>
            </a:r>
            <a:r>
              <a:rPr lang="pt-BR" sz="1200">
                <a:solidFill>
                  <a:srgbClr val="424242"/>
                </a:solidFill>
                <a:latin typeface="Source Sans Pro"/>
              </a:rPr>
              <a:t>lia.</a:t>
            </a:r>
          </a:p>
        </p:txBody>
      </p:sp>
      <p:pic>
        <p:nvPicPr>
          <p:cNvPr id="140293" name="Picture 5" descr="ppt">
            <a:hlinkClick r:id="rId7" tooltip="Cafeina_alta_vs_baixa_dose_2015"/>
          </p:cNvPr>
          <p:cNvPicPr>
            <a:picLocks noChangeAspect="1" noChangeArrowheads="1"/>
          </p:cNvPicPr>
          <p:nvPr/>
        </p:nvPicPr>
        <p:blipFill>
          <a:blip r:embed="rId8"/>
          <a:srcRect/>
          <a:stretch>
            <a:fillRect/>
          </a:stretch>
        </p:blipFill>
        <p:spPr bwMode="auto">
          <a:xfrm>
            <a:off x="9477375" y="620713"/>
            <a:ext cx="457200" cy="457200"/>
          </a:xfrm>
          <a:prstGeom prst="rect">
            <a:avLst/>
          </a:prstGeom>
          <a:noFill/>
        </p:spPr>
      </p:pic>
      <p:sp>
        <p:nvSpPr>
          <p:cNvPr id="140295" name="AutoShape 7"/>
          <p:cNvSpPr>
            <a:spLocks noChangeArrowheads="1"/>
          </p:cNvSpPr>
          <p:nvPr/>
        </p:nvSpPr>
        <p:spPr bwMode="auto">
          <a:xfrm>
            <a:off x="334963" y="3716338"/>
            <a:ext cx="719137" cy="1441450"/>
          </a:xfrm>
          <a:prstGeom prst="curvedRightArrow">
            <a:avLst>
              <a:gd name="adj1" fmla="val 40088"/>
              <a:gd name="adj2" fmla="val 80177"/>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
        <p:nvSpPr>
          <p:cNvPr id="140296" name="Oval 8"/>
          <p:cNvSpPr>
            <a:spLocks noChangeArrowheads="1"/>
          </p:cNvSpPr>
          <p:nvPr/>
        </p:nvSpPr>
        <p:spPr bwMode="auto">
          <a:xfrm>
            <a:off x="261938" y="188913"/>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2015</a:t>
            </a:r>
          </a:p>
          <a:p>
            <a:pPr algn="ctr" defTabSz="914400"/>
            <a:r>
              <a:rPr lang="pt-BR">
                <a:solidFill>
                  <a:srgbClr val="FFFF00"/>
                </a:solidFill>
              </a:rPr>
              <a:t>2016</a:t>
            </a:r>
          </a:p>
        </p:txBody>
      </p:sp>
    </p:spTree>
  </p:cSld>
  <p:clrMapOvr>
    <a:masterClrMapping/>
  </p:clrMapOvr>
  <p:transition spd="med">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ChangeArrowheads="1"/>
          </p:cNvSpPr>
          <p:nvPr/>
        </p:nvSpPr>
        <p:spPr bwMode="auto">
          <a:xfrm>
            <a:off x="1485900" y="549275"/>
            <a:ext cx="9432925" cy="866775"/>
          </a:xfrm>
          <a:prstGeom prst="rect">
            <a:avLst/>
          </a:prstGeom>
          <a:noFill/>
          <a:ln w="9525">
            <a:noFill/>
            <a:miter lim="800000"/>
            <a:headEnd/>
            <a:tailEnd/>
          </a:ln>
          <a:effectLst/>
        </p:spPr>
        <p:txBody>
          <a:bodyPr lIns="0" tIns="0" rIns="0" bIns="0" anchor="ctr">
            <a:spAutoFit/>
          </a:bodyPr>
          <a:lstStyle/>
          <a:p>
            <a:pPr eaLnBrk="0" hangingPunct="0"/>
            <a:endParaRPr lang="pt-BR" sz="900" b="1">
              <a:solidFill>
                <a:srgbClr val="989898"/>
              </a:solidFill>
              <a:latin typeface="Lato" pitchFamily="34" charset="0"/>
            </a:endParaRPr>
          </a:p>
          <a:p>
            <a:pPr algn="ctr"/>
            <a:r>
              <a:rPr lang="pt-BR" sz="1200" b="1" u="sng">
                <a:hlinkClick r:id="rId2"/>
              </a:rPr>
              <a:t>Caffeine</a:t>
            </a:r>
            <a:r>
              <a:rPr lang="pt-BR" sz="1200" u="sng">
                <a:hlinkClick r:id="rId2"/>
              </a:rPr>
              <a:t> decreases intermittent hypoxia in preterm infants nearing term-equivalent age.</a:t>
            </a:r>
            <a:endParaRPr lang="pt-BR" sz="1200" b="1" u="sng"/>
          </a:p>
          <a:p>
            <a:pPr algn="ctr"/>
            <a:r>
              <a:rPr lang="pt-BR" sz="1200" b="1" u="sng"/>
              <a:t>Dobson NR</a:t>
            </a:r>
            <a:r>
              <a:rPr lang="pt-BR" sz="1200" u="sng"/>
              <a:t>, </a:t>
            </a:r>
            <a:r>
              <a:rPr lang="pt-BR" sz="1200" b="1" u="sng"/>
              <a:t>Rhein LM</a:t>
            </a:r>
            <a:r>
              <a:rPr lang="pt-BR" sz="1200" u="sng"/>
              <a:t>, Darnall RA, Corwin MJ, Heeren TC, Eichenwald E, James LP, McEntire BL, Hunt CE; </a:t>
            </a:r>
            <a:r>
              <a:rPr lang="pt-BR" sz="1200" b="1" u="sng"/>
              <a:t>Caffeine</a:t>
            </a:r>
            <a:r>
              <a:rPr lang="pt-BR" sz="1200" u="sng"/>
              <a:t> Study Group.J Perinatol. 2017 Oct;37(10):1135-1140. doi: 10.1038/jp.2017.82. Epub 2017 Jul 27.</a:t>
            </a:r>
          </a:p>
          <a:p>
            <a:pPr algn="ctr"/>
            <a:r>
              <a:rPr lang="pt-BR" sz="1200" u="sng"/>
              <a:t>PMID: 28749480.</a:t>
            </a:r>
            <a:r>
              <a:rPr lang="pt-BR" sz="1200" u="sng">
                <a:hlinkClick r:id="rId3"/>
              </a:rPr>
              <a:t>Similar articles</a:t>
            </a:r>
            <a:endParaRPr lang="pt-BR" sz="1200" u="sng"/>
          </a:p>
        </p:txBody>
      </p:sp>
      <p:pic>
        <p:nvPicPr>
          <p:cNvPr id="144387" name="Picture 3" descr="pptx">
            <a:hlinkClick r:id="rId4" tooltip="Cafeina-hipoxemia-intermitente-2017"/>
          </p:cNvPr>
          <p:cNvPicPr>
            <a:picLocks noChangeAspect="1" noChangeArrowheads="1"/>
          </p:cNvPicPr>
          <p:nvPr/>
        </p:nvPicPr>
        <p:blipFill>
          <a:blip r:embed="rId5"/>
          <a:srcRect/>
          <a:stretch>
            <a:fillRect/>
          </a:stretch>
        </p:blipFill>
        <p:spPr bwMode="auto">
          <a:xfrm>
            <a:off x="10702925" y="260350"/>
            <a:ext cx="457200" cy="457200"/>
          </a:xfrm>
          <a:prstGeom prst="rect">
            <a:avLst/>
          </a:prstGeom>
          <a:noFill/>
        </p:spPr>
      </p:pic>
      <p:sp>
        <p:nvSpPr>
          <p:cNvPr id="144388" name="Rectangle 4"/>
          <p:cNvSpPr>
            <a:spLocks noChangeArrowheads="1"/>
          </p:cNvSpPr>
          <p:nvPr/>
        </p:nvSpPr>
        <p:spPr bwMode="auto">
          <a:xfrm>
            <a:off x="334963" y="115888"/>
            <a:ext cx="10360025" cy="457200"/>
          </a:xfrm>
          <a:prstGeom prst="rect">
            <a:avLst/>
          </a:prstGeom>
          <a:noFill/>
          <a:ln w="9525">
            <a:noFill/>
            <a:miter lim="800000"/>
            <a:headEnd/>
            <a:tailEnd/>
          </a:ln>
          <a:effectLst/>
        </p:spPr>
        <p:txBody>
          <a:bodyPr wrap="none">
            <a:spAutoFit/>
          </a:bodyPr>
          <a:lstStyle/>
          <a:p>
            <a:pPr defTabSz="914400" eaLnBrk="0" hangingPunct="0"/>
            <a:r>
              <a:rPr lang="pt-BR" sz="1600" b="1">
                <a:solidFill>
                  <a:srgbClr val="0000FF"/>
                </a:solidFill>
              </a:rPr>
              <a:t>Cafeína diminui a hipoxemia intermitente nos pré-termo próximo a idade gestacional equivalente</a:t>
            </a:r>
            <a:r>
              <a:rPr lang="pt-BR" b="1">
                <a:solidFill>
                  <a:srgbClr val="0000FF"/>
                </a:solidFill>
              </a:rPr>
              <a:t> </a:t>
            </a:r>
            <a:r>
              <a:rPr lang="pt-BR" sz="1600" b="1">
                <a:solidFill>
                  <a:srgbClr val="0000FF"/>
                </a:solidFill>
              </a:rPr>
              <a:t>a termo</a:t>
            </a:r>
          </a:p>
        </p:txBody>
      </p:sp>
      <p:sp>
        <p:nvSpPr>
          <p:cNvPr id="144389" name="Rectangle 5"/>
          <p:cNvSpPr>
            <a:spLocks noGrp="1"/>
          </p:cNvSpPr>
          <p:nvPr>
            <p:ph type="body" idx="1"/>
          </p:nvPr>
        </p:nvSpPr>
        <p:spPr>
          <a:xfrm>
            <a:off x="1054100" y="1484313"/>
            <a:ext cx="10444163" cy="5373687"/>
          </a:xfrm>
          <a:noFill/>
          <a:ln/>
        </p:spPr>
        <p:txBody>
          <a:bodyPr/>
          <a:lstStyle/>
          <a:p>
            <a:pPr>
              <a:lnSpc>
                <a:spcPct val="75000"/>
              </a:lnSpc>
            </a:pPr>
            <a:r>
              <a:rPr lang="pt-PT" sz="1400" smtClean="0"/>
              <a:t>Apnéia e controle respiratório imaturo em recém-nascidos pré-termo (PT) resulta em hipoxia intermitente (IH). IH é definido como breve, repetitivo ciclos de diminuição da saturação de oxigênio a partir de uma linha de base normóxica seguido de reoxigenação e retorno à normoxia, e pode afetar negativamente os resultados. Anteriormente mostramos que IH correu com freqüência após a interrupção da rotina de cafeína nos  bebês que nasceram de prematuros e que o tratamento prolongado com citrato de cafeína em 6mg/kg/dia diminuiu a frequência e gravidade do IH com 35 a 36 semanas de idade pósmenstrual gestacional. Embora a significante redução na IH não persistiu além de 36 semanas de idade pósmenstrual   com a  cafeína, as concentrações sanguíneas não foram medidas para determinar se as concentrações terapêuticas foram mantidas enquanto o metabolismo da cafeína amadureceu.</a:t>
            </a:r>
          </a:p>
          <a:p>
            <a:pPr>
              <a:lnSpc>
                <a:spcPct val="75000"/>
              </a:lnSpc>
            </a:pPr>
            <a:r>
              <a:rPr lang="pt-PT" sz="1400" smtClean="0"/>
              <a:t>	Estes autores especulam que a falta de redução na IH após 36 semanas de idade pósmenstrual  provavelmente foi causada por insuficiência de concentrações de cafeína devido ao aumento progressivo do metabolismo da cafeína após 36 semanas de idade pósmenstrual . Para abordar esta questão os autores expandiram o estudo de efeitos de cafeína na IH para usar doses de cafeína suficientes para manter as concentrações de cafeína em uma faixa terapêutica. e</a:t>
            </a:r>
            <a:br>
              <a:rPr lang="pt-PT" sz="1400" smtClean="0"/>
            </a:br>
            <a:r>
              <a:rPr lang="pt-PT" sz="1400" smtClean="0"/>
              <a:t>	Vinte e sete crianças nascidas 32 semanas foram iniciadas com citrato de cafeína a </a:t>
            </a:r>
            <a:r>
              <a:rPr lang="pt-PT" sz="1400" b="1" smtClean="0"/>
              <a:t>10 mg kg/dia quando</a:t>
            </a:r>
            <a:r>
              <a:rPr lang="pt-PT" sz="1400" smtClean="0"/>
              <a:t> </a:t>
            </a:r>
            <a:r>
              <a:rPr lang="pt-PT" sz="1400" b="1" smtClean="0"/>
              <a:t>a cafeína clínica foi interrompida</a:t>
            </a:r>
            <a:r>
              <a:rPr lang="pt-PT" sz="1400" smtClean="0"/>
              <a:t>. Às 36 semanas de idade pósmenstrual, a dose foi aumentada para 14 ou 20 mg kg /dia dividido duas vezes por dia para compensar o aumento progressivo do metabolismo da cafeína.</a:t>
            </a:r>
          </a:p>
          <a:p>
            <a:pPr>
              <a:lnSpc>
                <a:spcPct val="75000"/>
              </a:lnSpc>
            </a:pPr>
            <a:r>
              <a:rPr lang="pt-PT" sz="1400" smtClean="0"/>
              <a:t>	A média (s.d.) idade gestacional de lactentes registrados foi de 27,9 ± 2 semanas. Os níveis médios de cafeína foram de &gt;20 μg/ml em estudo de doses de cafeína. IH foi significativamente atenuada através de 38 semanas de idade pós-concepção em comparação com o grupo de controle.</a:t>
            </a:r>
          </a:p>
          <a:p>
            <a:pPr>
              <a:lnSpc>
                <a:spcPct val="75000"/>
              </a:lnSpc>
            </a:pPr>
            <a:r>
              <a:rPr lang="pt-PT" sz="1400" smtClean="0"/>
              <a:t>CONCLUSÃO: doses de cafeína de 14 a 20 mg/kg/dia (2 vezes ao dia) foram suficientes para manter as concentrações de cafeína &gt;20 μg/ ml  e reduzir IH em prematuros de 36 a 38 semanas de idade pósmenstrua sem doença pulmonar crônica , indicando que IH nestes recém-nascidos foi devido à  imaturidade do padrão respiratório</a:t>
            </a:r>
            <a:endParaRPr lang="pt-PT" sz="1400" b="1" smtClean="0"/>
          </a:p>
          <a:p>
            <a:pPr>
              <a:lnSpc>
                <a:spcPct val="75000"/>
              </a:lnSpc>
            </a:pPr>
            <a:r>
              <a:rPr lang="pt-PT" sz="1400" b="1" smtClean="0"/>
              <a:t>Portanto, o presente estudo sugere o aumento da dose e tempo da cafeína devido a provavelmente insuficiência de concentrações de cafeína devido ao aumento progressivo do metabolismo da cafeína após 36 semanas de idade gestacional pós-concepção, indicando que estes episódio de hipoxia intermitentes sejam devidos a imaturidade do sistema respiratório</a:t>
            </a:r>
            <a:endParaRPr lang="pt-BR" sz="1400" b="1" smtClean="0"/>
          </a:p>
        </p:txBody>
      </p:sp>
      <p:sp>
        <p:nvSpPr>
          <p:cNvPr id="144390" name="Oval 6"/>
          <p:cNvSpPr>
            <a:spLocks noChangeArrowheads="1"/>
          </p:cNvSpPr>
          <p:nvPr/>
        </p:nvSpPr>
        <p:spPr bwMode="auto">
          <a:xfrm>
            <a:off x="261938" y="90805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2016</a:t>
            </a:r>
          </a:p>
        </p:txBody>
      </p:sp>
    </p:spTree>
  </p:cSld>
  <p:clrMapOvr>
    <a:masterClrMapping/>
  </p:clrMapOvr>
  <p:transition spd="med">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a:xfrm>
            <a:off x="1125538" y="620713"/>
            <a:ext cx="10156825" cy="1397000"/>
          </a:xfrm>
        </p:spPr>
        <p:txBody>
          <a:bodyPr/>
          <a:lstStyle/>
          <a:p>
            <a:pPr algn="ctr"/>
            <a:r>
              <a:rPr lang="pt-BR" sz="1400" smtClean="0">
                <a:hlinkClick r:id="rId2"/>
              </a:rPr>
              <a:t>Academic Performance, Motor Function, and Behavior 11 Years After Neonatal </a:t>
            </a:r>
            <a:r>
              <a:rPr lang="pt-BR" sz="1400" b="1" smtClean="0">
                <a:hlinkClick r:id="rId2"/>
              </a:rPr>
              <a:t>Caffeine</a:t>
            </a:r>
            <a:r>
              <a:rPr lang="pt-BR" sz="1400" smtClean="0">
                <a:hlinkClick r:id="rId2"/>
              </a:rPr>
              <a:t> Citrate </a:t>
            </a:r>
            <a:r>
              <a:rPr lang="pt-BR" sz="1400" b="1" smtClean="0">
                <a:hlinkClick r:id="rId2"/>
              </a:rPr>
              <a:t>Therapy</a:t>
            </a:r>
            <a:r>
              <a:rPr lang="pt-BR" sz="1400" smtClean="0">
                <a:hlinkClick r:id="rId2"/>
              </a:rPr>
              <a:t> for </a:t>
            </a:r>
            <a:r>
              <a:rPr lang="pt-BR" sz="1400" b="1" smtClean="0">
                <a:hlinkClick r:id="rId2"/>
              </a:rPr>
              <a:t>Apnea</a:t>
            </a:r>
            <a:r>
              <a:rPr lang="pt-BR" sz="1400" smtClean="0">
                <a:hlinkClick r:id="rId2"/>
              </a:rPr>
              <a:t> of </a:t>
            </a:r>
            <a:r>
              <a:rPr lang="pt-BR" sz="1400" b="1" smtClean="0">
                <a:hlinkClick r:id="rId2"/>
              </a:rPr>
              <a:t>Prematurity</a:t>
            </a:r>
            <a:r>
              <a:rPr lang="pt-BR" sz="1400" smtClean="0">
                <a:hlinkClick r:id="rId2"/>
              </a:rPr>
              <a:t>: An 11-Year Follow-up of the CAP Randomized Clinical Trial.</a:t>
            </a:r>
            <a:r>
              <a:rPr lang="pt-BR" sz="1400" smtClean="0"/>
              <a:t/>
            </a:r>
            <a:br>
              <a:rPr lang="pt-BR" sz="1400" smtClean="0"/>
            </a:br>
            <a:r>
              <a:rPr lang="pt-BR" sz="1400" smtClean="0"/>
              <a:t>Schmidt B, Roberts RS, Anderson PJ, Asztalos EV, Costantini L, Davis PG, Dewey D, D'Ilario J, Doyle LW, Grunau RE, Moddemann D, Nelson H, Ohlsson A, Solimano A, Tin W; </a:t>
            </a:r>
            <a:r>
              <a:rPr lang="pt-BR" sz="1400" b="1" smtClean="0"/>
              <a:t>Caffeine</a:t>
            </a:r>
            <a:r>
              <a:rPr lang="pt-BR" sz="1400" smtClean="0"/>
              <a:t> for </a:t>
            </a:r>
            <a:r>
              <a:rPr lang="pt-BR" sz="1400" b="1" smtClean="0"/>
              <a:t>Apnea</a:t>
            </a:r>
            <a:r>
              <a:rPr lang="pt-BR" sz="1400" smtClean="0"/>
              <a:t> of </a:t>
            </a:r>
            <a:r>
              <a:rPr lang="pt-BR" sz="1400" b="1" smtClean="0"/>
              <a:t>Prematurity</a:t>
            </a:r>
            <a:r>
              <a:rPr lang="pt-BR" sz="1400" smtClean="0"/>
              <a:t> (CAP) Trial Group.</a:t>
            </a:r>
            <a:br>
              <a:rPr lang="pt-BR" sz="1400" smtClean="0"/>
            </a:br>
            <a:r>
              <a:rPr lang="pt-BR" sz="1400" smtClean="0"/>
              <a:t>JAMA Pediatr. 2017 Jun 1;171(6):564-572. doi: 10.1001/jamapediatrics.2017.0238.</a:t>
            </a:r>
            <a:br>
              <a:rPr lang="pt-BR" sz="1400" smtClean="0"/>
            </a:br>
            <a:r>
              <a:rPr lang="pt-BR" sz="1400" smtClean="0"/>
              <a:t>PMID: 28437520.</a:t>
            </a:r>
            <a:r>
              <a:rPr lang="pt-BR" sz="1400" u="sng" smtClean="0">
                <a:hlinkClick r:id="rId3"/>
              </a:rPr>
              <a:t>Similar articles</a:t>
            </a:r>
            <a:r>
              <a:rPr lang="pt-BR" sz="1400" u="sng" smtClean="0"/>
              <a:t/>
            </a:r>
            <a:br>
              <a:rPr lang="pt-BR" sz="1400" u="sng" smtClean="0"/>
            </a:br>
            <a:endParaRPr lang="pt-BR" sz="1400" u="sng" smtClean="0"/>
          </a:p>
        </p:txBody>
      </p:sp>
      <p:sp>
        <p:nvSpPr>
          <p:cNvPr id="82947" name="Rectangle 3"/>
          <p:cNvSpPr>
            <a:spLocks noGrp="1"/>
          </p:cNvSpPr>
          <p:nvPr>
            <p:ph type="body" idx="1"/>
          </p:nvPr>
        </p:nvSpPr>
        <p:spPr>
          <a:xfrm>
            <a:off x="1125538" y="1700213"/>
            <a:ext cx="10156825" cy="4470400"/>
          </a:xfrm>
        </p:spPr>
        <p:txBody>
          <a:bodyPr/>
          <a:lstStyle/>
          <a:p>
            <a:pPr>
              <a:lnSpc>
                <a:spcPct val="85000"/>
              </a:lnSpc>
            </a:pPr>
            <a:r>
              <a:rPr lang="pt-BR" altLang="ja-JP" smtClean="0">
                <a:ea typeface="MS PGothic" pitchFamily="34" charset="-128"/>
              </a:rPr>
              <a:t>Já sabemos que a terapia com citrato de cafeína para apnéia da prematuridade reduz as taxas de displasia broncopulmonar, retinopatia grave e incapacidade do neurodesenvolvimento aos 18 meses e pode melhorar a função motora aos 5 anos.</a:t>
            </a:r>
          </a:p>
          <a:p>
            <a:pPr>
              <a:lnSpc>
                <a:spcPct val="85000"/>
              </a:lnSpc>
            </a:pPr>
            <a:r>
              <a:rPr lang="pt-BR" altLang="ja-JP" smtClean="0">
                <a:ea typeface="MS PGothic" pitchFamily="34" charset="-128"/>
              </a:rPr>
              <a:t>Quanto à </a:t>
            </a:r>
            <a:r>
              <a:rPr lang="pt-BR" altLang="ja-JP" i="1" smtClean="0">
                <a:ea typeface="MS PGothic" pitchFamily="34" charset="-128"/>
              </a:rPr>
              <a:t>performance </a:t>
            </a:r>
            <a:r>
              <a:rPr lang="pt-BR" altLang="ja-JP" smtClean="0">
                <a:ea typeface="MS PGothic" pitchFamily="34" charset="-128"/>
              </a:rPr>
              <a:t>acadêmica, função  motora e comportamental aos </a:t>
            </a:r>
            <a:r>
              <a:rPr lang="pt-BR" altLang="ja-JP" smtClean="0">
                <a:solidFill>
                  <a:srgbClr val="0000FF"/>
                </a:solidFill>
                <a:ea typeface="MS PGothic" pitchFamily="34" charset="-128"/>
              </a:rPr>
              <a:t>11 anos</a:t>
            </a:r>
            <a:r>
              <a:rPr lang="pt-BR" altLang="ja-JP" smtClean="0">
                <a:ea typeface="MS PGothic" pitchFamily="34" charset="-128"/>
              </a:rPr>
              <a:t> após o uso da cafeína neonatal para a apnéia da prematuridade:a diferença foi significativa apenas para a </a:t>
            </a:r>
            <a:r>
              <a:rPr lang="pt-BR" altLang="ja-JP" b="1" smtClean="0">
                <a:ea typeface="MS PGothic" pitchFamily="34" charset="-128"/>
              </a:rPr>
              <a:t>deficiência motora</a:t>
            </a:r>
            <a:r>
              <a:rPr lang="pt-BR" altLang="ja-JP" smtClean="0">
                <a:ea typeface="MS PGothic" pitchFamily="34" charset="-128"/>
              </a:rPr>
              <a:t>, sendo menor no grupo da cafeína (19,7% versos 27,5%-P&lt;0,01), não ocorrendo diferenças na deficiência funcional (31,7% versos 37,6%-NS), </a:t>
            </a:r>
            <a:r>
              <a:rPr lang="pt-BR" altLang="ja-JP" i="1" smtClean="0">
                <a:ea typeface="MS PGothic" pitchFamily="34" charset="-128"/>
              </a:rPr>
              <a:t>performance</a:t>
            </a:r>
            <a:r>
              <a:rPr lang="pt-BR" altLang="ja-JP" smtClean="0">
                <a:ea typeface="MS PGothic" pitchFamily="34" charset="-128"/>
              </a:rPr>
              <a:t> acadêmica (14,4% VERSOS 13,2%-NS) e problemas comportamentais (10,7% versos 8,3%-NS).Assim, nas doses, usadas neste ensaio, a cafeína neonatal é efetiva e segura na idade escolar média </a:t>
            </a:r>
            <a:endParaRPr lang="pt-BR" smtClean="0"/>
          </a:p>
        </p:txBody>
      </p:sp>
      <p:sp>
        <p:nvSpPr>
          <p:cNvPr id="82948" name="Oval 4"/>
          <p:cNvSpPr>
            <a:spLocks noChangeArrowheads="1"/>
          </p:cNvSpPr>
          <p:nvPr/>
        </p:nvSpPr>
        <p:spPr bwMode="auto">
          <a:xfrm>
            <a:off x="334963" y="549275"/>
            <a:ext cx="912812"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2017</a:t>
            </a:r>
          </a:p>
        </p:txBody>
      </p:sp>
      <p:sp>
        <p:nvSpPr>
          <p:cNvPr id="82949" name="Text Box 5"/>
          <p:cNvSpPr txBox="1">
            <a:spLocks noChangeArrowheads="1"/>
          </p:cNvSpPr>
          <p:nvPr/>
        </p:nvSpPr>
        <p:spPr bwMode="auto">
          <a:xfrm>
            <a:off x="261938" y="0"/>
            <a:ext cx="11926887" cy="517525"/>
          </a:xfrm>
          <a:prstGeom prst="rect">
            <a:avLst/>
          </a:prstGeom>
          <a:solidFill>
            <a:schemeClr val="bg1"/>
          </a:solidFill>
          <a:ln w="9525">
            <a:noFill/>
            <a:miter lim="800000"/>
            <a:headEnd/>
            <a:tailEnd/>
          </a:ln>
          <a:effectLst/>
        </p:spPr>
        <p:txBody>
          <a:bodyPr>
            <a:spAutoFit/>
          </a:bodyPr>
          <a:lstStyle/>
          <a:p>
            <a:pPr algn="ctr" defTabSz="914400"/>
            <a:r>
              <a:rPr lang="pt-BR" sz="1400" b="1">
                <a:solidFill>
                  <a:srgbClr val="0000FF"/>
                </a:solidFill>
              </a:rPr>
              <a:t>Desempenho acadêmico, função motora e comportamento 11 anos após a terapia com citrato de cafeína neonatal para apneia da prematuridade:um acompanhamento de 11 anos do ensaio clínico randomizado CAP</a:t>
            </a:r>
          </a:p>
        </p:txBody>
      </p:sp>
    </p:spTree>
  </p:cSld>
  <p:clrMapOvr>
    <a:masterClrMapping/>
  </p:clrMapOvr>
  <p:transition spd="med">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p:cNvSpPr>
          <p:nvPr>
            <p:ph type="body" idx="1"/>
          </p:nvPr>
        </p:nvSpPr>
        <p:spPr>
          <a:xfrm>
            <a:off x="982663" y="2276475"/>
            <a:ext cx="10155237" cy="4470400"/>
          </a:xfrm>
        </p:spPr>
        <p:txBody>
          <a:bodyPr/>
          <a:lstStyle/>
          <a:p>
            <a:r>
              <a:rPr lang="pt-BR" smtClean="0"/>
              <a:t>Estou aqui para dar respostas a cafeína: fizemos várias perguntas, sabemos muito hoje  do que sabíamos antes a respeito da cafeína. Não tenho todas as respostas:</a:t>
            </a:r>
          </a:p>
          <a:p>
            <a:r>
              <a:rPr lang="pt-BR" smtClean="0"/>
              <a:t>a todas as perguntas como, no entanto, o que sabemos hoje sobre a cafeína:  é segura, reduz a displasia broncopulmonar, reduz os dias de ventilação mecânica, reduz os dias em ventilação por pressão positiva, reduz os dias em oxigênio, parece uma boa combinação com a ventilação não invasiva e com a administração surfactante minimamente invasiva e </a:t>
            </a:r>
            <a:r>
              <a:rPr lang="pt-BR" b="1" smtClean="0">
                <a:solidFill>
                  <a:srgbClr val="0000FF"/>
                </a:solidFill>
              </a:rPr>
              <a:t>parece que o uso precoce (&lt;2-3 dias) é melhor do que o uso tardia.</a:t>
            </a:r>
          </a:p>
        </p:txBody>
      </p:sp>
      <p:sp>
        <p:nvSpPr>
          <p:cNvPr id="96260" name="Rectangle 4"/>
          <p:cNvSpPr>
            <a:spLocks noChangeArrowheads="1"/>
          </p:cNvSpPr>
          <p:nvPr/>
        </p:nvSpPr>
        <p:spPr bwMode="auto">
          <a:xfrm>
            <a:off x="1054100" y="411163"/>
            <a:ext cx="9164638" cy="1722437"/>
          </a:xfrm>
          <a:prstGeom prst="rect">
            <a:avLst/>
          </a:prstGeom>
          <a:noFill/>
          <a:ln w="9525">
            <a:noFill/>
            <a:miter lim="800000"/>
            <a:headEnd/>
            <a:tailEnd/>
          </a:ln>
          <a:effectLst/>
        </p:spPr>
        <p:txBody>
          <a:bodyPr lIns="0" tIns="0" rIns="0" bIns="0" anchor="ctr">
            <a:spAutoFit/>
          </a:bodyPr>
          <a:lstStyle/>
          <a:p>
            <a:pPr algn="ctr" eaLnBrk="0" hangingPunct="0"/>
            <a:r>
              <a:rPr lang="pt-BR" sz="2700" b="1">
                <a:solidFill>
                  <a:srgbClr val="0000FF"/>
                </a:solidFill>
                <a:latin typeface="Lato" pitchFamily="34" charset="0"/>
              </a:rPr>
              <a:t>Uso precoce de cafe</a:t>
            </a:r>
            <a:r>
              <a:rPr lang="pt-BR" sz="2700" b="1">
                <a:solidFill>
                  <a:srgbClr val="0000FF"/>
                </a:solidFill>
                <a:latin typeface="Arial"/>
              </a:rPr>
              <a:t>í</a:t>
            </a:r>
            <a:r>
              <a:rPr lang="pt-BR" sz="2700" b="1">
                <a:solidFill>
                  <a:srgbClr val="0000FF"/>
                </a:solidFill>
                <a:latin typeface="Lato" pitchFamily="34" charset="0"/>
              </a:rPr>
              <a:t>na na apn</a:t>
            </a:r>
            <a:r>
              <a:rPr lang="pt-BR" sz="2700" b="1">
                <a:solidFill>
                  <a:srgbClr val="0000FF"/>
                </a:solidFill>
                <a:latin typeface="Arial"/>
              </a:rPr>
              <a:t>é</a:t>
            </a:r>
            <a:r>
              <a:rPr lang="pt-BR" sz="2700" b="1">
                <a:solidFill>
                  <a:srgbClr val="0000FF"/>
                </a:solidFill>
                <a:latin typeface="Lato" pitchFamily="34" charset="0"/>
              </a:rPr>
              <a:t>ia neonatal e a prote</a:t>
            </a:r>
            <a:r>
              <a:rPr lang="pt-BR" sz="2700" b="1">
                <a:solidFill>
                  <a:srgbClr val="0000FF"/>
                </a:solidFill>
                <a:latin typeface="Arial"/>
              </a:rPr>
              <a:t>ç</a:t>
            </a:r>
            <a:r>
              <a:rPr lang="pt-BR" sz="2700" b="1">
                <a:solidFill>
                  <a:srgbClr val="0000FF"/>
                </a:solidFill>
                <a:latin typeface="Lato" pitchFamily="34" charset="0"/>
              </a:rPr>
              <a:t>ão do SNC </a:t>
            </a:r>
            <a:r>
              <a:rPr lang="pt-BR" sz="2700" b="1">
                <a:solidFill>
                  <a:srgbClr val="0000FF"/>
                </a:solidFill>
                <a:latin typeface="Arial"/>
              </a:rPr>
              <a:t>–</a:t>
            </a:r>
            <a:r>
              <a:rPr lang="pt-BR" sz="2700" b="1">
                <a:solidFill>
                  <a:srgbClr val="0000FF"/>
                </a:solidFill>
                <a:latin typeface="Lato" pitchFamily="34" charset="0"/>
              </a:rPr>
              <a:t> Existe algum benef</a:t>
            </a:r>
            <a:r>
              <a:rPr lang="pt-BR" sz="2700" b="1">
                <a:solidFill>
                  <a:srgbClr val="0000FF"/>
                </a:solidFill>
                <a:latin typeface="Arial"/>
              </a:rPr>
              <a:t>í</a:t>
            </a:r>
            <a:r>
              <a:rPr lang="pt-BR" sz="2700" b="1">
                <a:solidFill>
                  <a:srgbClr val="0000FF"/>
                </a:solidFill>
                <a:latin typeface="Lato" pitchFamily="34" charset="0"/>
              </a:rPr>
              <a:t>cio a longo prazo?</a:t>
            </a:r>
          </a:p>
          <a:p>
            <a:pPr algn="ctr" eaLnBrk="0" hangingPunct="0"/>
            <a:r>
              <a:rPr lang="pt-BR" sz="700" u="sng">
                <a:solidFill>
                  <a:srgbClr val="78909C"/>
                </a:solidFill>
              </a:rPr>
              <a:t> </a:t>
            </a:r>
            <a:r>
              <a:rPr lang="pt-BR"/>
              <a:t/>
            </a:r>
            <a:br>
              <a:rPr lang="pt-BR"/>
            </a:br>
            <a:r>
              <a:rPr lang="pt-BR" sz="1300">
                <a:solidFill>
                  <a:srgbClr val="424242"/>
                </a:solidFill>
                <a:ea typeface="Source Sans Pro"/>
                <a:cs typeface="Source Sans Pro"/>
              </a:rPr>
              <a:t>Prof. Dr. Héctor Boix. </a:t>
            </a:r>
            <a:br>
              <a:rPr lang="pt-BR" sz="1300">
                <a:solidFill>
                  <a:srgbClr val="424242"/>
                </a:solidFill>
                <a:ea typeface="Source Sans Pro"/>
                <a:cs typeface="Source Sans Pro"/>
              </a:rPr>
            </a:br>
            <a:r>
              <a:rPr lang="pt-BR" sz="1300">
                <a:solidFill>
                  <a:srgbClr val="424242"/>
                </a:solidFill>
                <a:ea typeface="Source Sans Pro"/>
                <a:cs typeface="Source Sans Pro"/>
              </a:rPr>
              <a:t>Hospital Universitário Vall d’Hebron, Barcelona, Espanha.</a:t>
            </a:r>
          </a:p>
          <a:p>
            <a:pPr algn="ctr" eaLnBrk="0" hangingPunct="0"/>
            <a:r>
              <a:rPr lang="pt-BR" sz="1300">
                <a:solidFill>
                  <a:srgbClr val="424242"/>
                </a:solidFill>
                <a:ea typeface="Source Sans Pro"/>
                <a:cs typeface="Source Sans Pro"/>
              </a:rPr>
              <a:t>Realizado por Paulo R. Margotto, Prof. de Neonatologia do Curso de Medicina (6a Série) da Faculdade de Medicina da Universidade Católica de Brasília</a:t>
            </a:r>
            <a:endParaRPr lang="pt-BR">
              <a:solidFill>
                <a:srgbClr val="78909C"/>
              </a:solidFill>
            </a:endParaRPr>
          </a:p>
        </p:txBody>
      </p:sp>
      <p:pic>
        <p:nvPicPr>
          <p:cNvPr id="96261" name="Picture 5" descr="doc">
            <a:hlinkClick r:id="rId2" tooltip="Cafeina_uso_precoce_SP_2017"/>
          </p:cNvPr>
          <p:cNvPicPr>
            <a:picLocks noChangeAspect="1" noChangeArrowheads="1"/>
          </p:cNvPicPr>
          <p:nvPr/>
        </p:nvPicPr>
        <p:blipFill>
          <a:blip r:embed="rId3"/>
          <a:srcRect/>
          <a:stretch>
            <a:fillRect/>
          </a:stretch>
        </p:blipFill>
        <p:spPr bwMode="auto">
          <a:xfrm>
            <a:off x="10271125" y="260350"/>
            <a:ext cx="457200" cy="457200"/>
          </a:xfrm>
          <a:prstGeom prst="rect">
            <a:avLst/>
          </a:prstGeom>
          <a:noFill/>
        </p:spPr>
      </p:pic>
      <p:sp>
        <p:nvSpPr>
          <p:cNvPr id="96262" name="Oval 6"/>
          <p:cNvSpPr>
            <a:spLocks noChangeArrowheads="1"/>
          </p:cNvSpPr>
          <p:nvPr/>
        </p:nvSpPr>
        <p:spPr bwMode="auto">
          <a:xfrm>
            <a:off x="334963" y="692150"/>
            <a:ext cx="912812"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2017</a:t>
            </a:r>
          </a:p>
        </p:txBody>
      </p:sp>
    </p:spTree>
  </p:cSld>
  <p:clrMapOvr>
    <a:masterClrMapping/>
  </p:clrMapOvr>
  <p:transition spd="med">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1"/>
          </p:nvPr>
        </p:nvSpPr>
        <p:spPr/>
        <p:txBody>
          <a:bodyPr/>
          <a:lstStyle/>
          <a:p>
            <a:pPr algn="ctr">
              <a:lnSpc>
                <a:spcPct val="85000"/>
              </a:lnSpc>
              <a:buFont typeface="Arial" pitchFamily="34" charset="0"/>
              <a:buNone/>
            </a:pPr>
            <a:r>
              <a:rPr lang="pt-BR" sz="2000" b="1" smtClean="0">
                <a:solidFill>
                  <a:srgbClr val="FF33CC"/>
                </a:solidFill>
              </a:rPr>
              <a:t>Facilitar o desmame da ventilação mecânica (VM); nos RN&lt;1250G com alto risco de VM tratados com apoio respiratório não invasivo invasivo (Consenso Europeu)</a:t>
            </a:r>
            <a:endParaRPr lang="pt-BR" sz="2000" smtClean="0">
              <a:solidFill>
                <a:srgbClr val="FF33CC"/>
              </a:solidFill>
            </a:endParaRPr>
          </a:p>
          <a:p>
            <a:pPr>
              <a:lnSpc>
                <a:spcPct val="85000"/>
              </a:lnSpc>
            </a:pPr>
            <a:r>
              <a:rPr lang="pt-BR" sz="2000" smtClean="0"/>
              <a:t>Dobson NR  et al (2014) , incluindo 62056 RN de muito baixo peso recebendo cafeína precoce (</a:t>
            </a:r>
            <a:r>
              <a:rPr lang="pt-BR" sz="2000" b="1" smtClean="0"/>
              <a:t>primeiros 3 dias</a:t>
            </a:r>
            <a:r>
              <a:rPr lang="pt-BR" sz="2000" smtClean="0"/>
              <a:t>), relataram</a:t>
            </a:r>
          </a:p>
          <a:p>
            <a:pPr>
              <a:lnSpc>
                <a:spcPct val="85000"/>
              </a:lnSpc>
            </a:pPr>
            <a:r>
              <a:rPr lang="pt-BR" sz="2000" smtClean="0"/>
              <a:t> </a:t>
            </a:r>
            <a:r>
              <a:rPr lang="pt-BR" sz="2000" b="1" smtClean="0"/>
              <a:t>menos Displasia broncopulmonar</a:t>
            </a:r>
            <a:r>
              <a:rPr lang="pt-BR" sz="2000" smtClean="0"/>
              <a:t> (23,1% versos 30,7% e OR de 0,68 com IC a 95% de 0,63-0,73), </a:t>
            </a:r>
          </a:p>
          <a:p>
            <a:pPr>
              <a:lnSpc>
                <a:spcPct val="85000"/>
              </a:lnSpc>
            </a:pPr>
            <a:r>
              <a:rPr lang="pt-BR" sz="2000" b="1" smtClean="0"/>
              <a:t>menos tempo em ventilação mecânica</a:t>
            </a:r>
            <a:r>
              <a:rPr lang="pt-BR" sz="2000" smtClean="0"/>
              <a:t> (média de diferença de 6 dias, com P&lt;0,001), </a:t>
            </a:r>
            <a:r>
              <a:rPr lang="pt-BR" sz="2000" b="1" smtClean="0"/>
              <a:t>menos canal arterial patente</a:t>
            </a:r>
            <a:r>
              <a:rPr lang="pt-BR" sz="2000" smtClean="0"/>
              <a:t> (OR de 0,60 com IC a 95% de 0,55-0,65) </a:t>
            </a:r>
          </a:p>
          <a:p>
            <a:pPr>
              <a:lnSpc>
                <a:spcPct val="85000"/>
              </a:lnSpc>
            </a:pPr>
            <a:r>
              <a:rPr lang="pt-BR" sz="2000" smtClean="0"/>
              <a:t>(</a:t>
            </a:r>
            <a:r>
              <a:rPr lang="pt-BR" sz="2000" smtClean="0">
                <a:hlinkClick r:id="rId2"/>
              </a:rPr>
              <a:t>Trends in caffeine use and association between clinical outcomes and timing of therapy in very low birth weight infants.</a:t>
            </a:r>
            <a:r>
              <a:rPr lang="pt-BR" sz="2000" smtClean="0"/>
              <a:t>Dobson NRet al J Pediatr. 2014 May;164(5):992-998.e3. </a:t>
            </a:r>
            <a:r>
              <a:rPr lang="pt-BR" sz="2000" b="1" smtClean="0">
                <a:solidFill>
                  <a:srgbClr val="0000FF"/>
                </a:solidFill>
              </a:rPr>
              <a:t>Artigo Integral</a:t>
            </a:r>
            <a:r>
              <a:rPr lang="pt-BR" sz="2000" b="1" smtClean="0"/>
              <a:t>!)</a:t>
            </a:r>
            <a:endParaRPr lang="pt-BR" sz="2000" smtClean="0"/>
          </a:p>
          <a:p>
            <a:pPr>
              <a:lnSpc>
                <a:spcPct val="85000"/>
              </a:lnSpc>
            </a:pPr>
            <a:endParaRPr lang="pt-BR" sz="2000" smtClean="0"/>
          </a:p>
        </p:txBody>
      </p:sp>
      <p:sp>
        <p:nvSpPr>
          <p:cNvPr id="97286" name="Rectangle 6"/>
          <p:cNvSpPr>
            <a:spLocks noChangeArrowheads="1"/>
          </p:cNvSpPr>
          <p:nvPr/>
        </p:nvSpPr>
        <p:spPr bwMode="auto">
          <a:xfrm>
            <a:off x="909638" y="260350"/>
            <a:ext cx="10082212" cy="715963"/>
          </a:xfrm>
          <a:prstGeom prst="rect">
            <a:avLst/>
          </a:prstGeom>
          <a:solidFill>
            <a:srgbClr val="FFFFFF"/>
          </a:solidFill>
          <a:ln w="9525">
            <a:noFill/>
            <a:miter lim="800000"/>
            <a:headEnd/>
            <a:tailEnd/>
          </a:ln>
          <a:effectLst/>
        </p:spPr>
        <p:txBody>
          <a:bodyPr wrap="none" lIns="0" tIns="126960" rIns="0" bIns="25392" anchor="ctr">
            <a:spAutoFit/>
          </a:bodyPr>
          <a:lstStyle/>
          <a:p>
            <a:pPr algn="ctr" eaLnBrk="0" hangingPunct="0"/>
            <a:r>
              <a:rPr lang="pt-BR" b="1">
                <a:solidFill>
                  <a:srgbClr val="0000FF"/>
                </a:solidFill>
                <a:latin typeface="Lato" pitchFamily="34" charset="0"/>
              </a:rPr>
              <a:t>S</a:t>
            </a:r>
            <a:r>
              <a:rPr lang="pt-BR" b="1">
                <a:solidFill>
                  <a:srgbClr val="0000FF"/>
                </a:solidFill>
                <a:latin typeface="Arial"/>
              </a:rPr>
              <a:t>Í</a:t>
            </a:r>
            <a:r>
              <a:rPr lang="pt-BR" b="1">
                <a:solidFill>
                  <a:srgbClr val="0000FF"/>
                </a:solidFill>
                <a:latin typeface="Lato" pitchFamily="34" charset="0"/>
              </a:rPr>
              <a:t>NDROME DO DESCONFORTO RESPIRAT</a:t>
            </a:r>
            <a:r>
              <a:rPr lang="pt-BR" b="1">
                <a:solidFill>
                  <a:srgbClr val="0000FF"/>
                </a:solidFill>
                <a:latin typeface="Arial"/>
              </a:rPr>
              <a:t>Ó</a:t>
            </a:r>
            <a:r>
              <a:rPr lang="pt-BR" b="1">
                <a:solidFill>
                  <a:srgbClr val="0000FF"/>
                </a:solidFill>
                <a:latin typeface="Lato" pitchFamily="34" charset="0"/>
              </a:rPr>
              <a:t>RIO (SDR) O QUE FAZEMOS</a:t>
            </a:r>
          </a:p>
          <a:p>
            <a:pPr algn="ctr" eaLnBrk="0" hangingPunct="0"/>
            <a:r>
              <a:rPr lang="pt-BR" sz="1300">
                <a:solidFill>
                  <a:srgbClr val="2A6490"/>
                </a:solidFill>
                <a:latin typeface="Source Sans Pro"/>
              </a:rPr>
              <a:t>  Paulo R. Margotto. Apresenta</a:t>
            </a:r>
            <a:r>
              <a:rPr lang="pt-BR" sz="1300">
                <a:solidFill>
                  <a:srgbClr val="2A6490"/>
                </a:solidFill>
                <a:latin typeface="Arial"/>
              </a:rPr>
              <a:t>ç</a:t>
            </a:r>
            <a:r>
              <a:rPr lang="pt-BR" sz="1300">
                <a:solidFill>
                  <a:srgbClr val="2A6490"/>
                </a:solidFill>
                <a:latin typeface="Source Sans Pro"/>
              </a:rPr>
              <a:t>ões realizadas em Belo Horizonte (</a:t>
            </a:r>
            <a:r>
              <a:rPr lang="pt-BR" sz="1300">
                <a:solidFill>
                  <a:srgbClr val="2A6490"/>
                </a:solidFill>
                <a:latin typeface="Arial"/>
              </a:rPr>
              <a:t> </a:t>
            </a:r>
            <a:r>
              <a:rPr lang="pt-BR" sz="1300">
                <a:solidFill>
                  <a:srgbClr val="2A6490"/>
                </a:solidFill>
                <a:latin typeface="Source Sans Pro"/>
              </a:rPr>
              <a:t>5/10/2017) e Goiânia (16/11/2017)</a:t>
            </a:r>
            <a:r>
              <a:rPr lang="pt-BR" sz="1300">
                <a:solidFill>
                  <a:srgbClr val="2A6490"/>
                </a:solidFill>
                <a:latin typeface="Arial"/>
              </a:rPr>
              <a:t>       </a:t>
            </a:r>
            <a:endParaRPr lang="pt-BR" sz="1300">
              <a:solidFill>
                <a:srgbClr val="2A6490"/>
              </a:solidFill>
              <a:latin typeface="Source Sans Pro"/>
            </a:endParaRPr>
          </a:p>
        </p:txBody>
      </p:sp>
      <p:pic>
        <p:nvPicPr>
          <p:cNvPr id="97287" name="Picture 7" descr="pptx">
            <a:hlinkClick r:id="rId3" tooltip="SDR_Cons_Europ_2016_O_que_faz_2017"/>
          </p:cNvPr>
          <p:cNvPicPr>
            <a:picLocks noChangeAspect="1" noChangeArrowheads="1"/>
          </p:cNvPicPr>
          <p:nvPr/>
        </p:nvPicPr>
        <p:blipFill>
          <a:blip r:embed="rId4"/>
          <a:srcRect/>
          <a:stretch>
            <a:fillRect/>
          </a:stretch>
        </p:blipFill>
        <p:spPr bwMode="auto">
          <a:xfrm>
            <a:off x="10991850" y="333375"/>
            <a:ext cx="455613" cy="457200"/>
          </a:xfrm>
          <a:prstGeom prst="rect">
            <a:avLst/>
          </a:prstGeom>
          <a:noFill/>
        </p:spPr>
      </p:pic>
      <p:sp>
        <p:nvSpPr>
          <p:cNvPr id="97288" name="Oval 8"/>
          <p:cNvSpPr>
            <a:spLocks noChangeArrowheads="1"/>
          </p:cNvSpPr>
          <p:nvPr/>
        </p:nvSpPr>
        <p:spPr bwMode="auto">
          <a:xfrm>
            <a:off x="261938" y="90805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2017</a:t>
            </a:r>
          </a:p>
        </p:txBody>
      </p:sp>
      <p:sp>
        <p:nvSpPr>
          <p:cNvPr id="97289" name="AutoShape 9"/>
          <p:cNvSpPr>
            <a:spLocks noChangeArrowheads="1"/>
          </p:cNvSpPr>
          <p:nvPr/>
        </p:nvSpPr>
        <p:spPr bwMode="auto">
          <a:xfrm>
            <a:off x="11207750" y="58769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p:cNvSpPr>
          <p:nvPr>
            <p:ph type="body" idx="1"/>
          </p:nvPr>
        </p:nvSpPr>
        <p:spPr>
          <a:xfrm>
            <a:off x="981075" y="333375"/>
            <a:ext cx="10156825" cy="5335588"/>
          </a:xfrm>
        </p:spPr>
        <p:txBody>
          <a:bodyPr/>
          <a:lstStyle/>
          <a:p>
            <a:pPr algn="ctr">
              <a:lnSpc>
                <a:spcPct val="75000"/>
              </a:lnSpc>
            </a:pPr>
            <a:r>
              <a:rPr lang="pt-BR" sz="1800" b="1" smtClean="0">
                <a:solidFill>
                  <a:srgbClr val="0000FF"/>
                </a:solidFill>
              </a:rPr>
              <a:t>Terapia com Cafeína aumenta o sucesso da administração menos invasiva do surfactante (Mini-Insure)?</a:t>
            </a:r>
            <a:endParaRPr lang="pt-BR" sz="1800" smtClean="0">
              <a:solidFill>
                <a:srgbClr val="0000FF"/>
              </a:solidFill>
            </a:endParaRPr>
          </a:p>
          <a:p>
            <a:pPr>
              <a:lnSpc>
                <a:spcPct val="75000"/>
              </a:lnSpc>
            </a:pPr>
            <a:r>
              <a:rPr lang="pt-BR" sz="1800" smtClean="0"/>
              <a:t>A cafeína foi incorporada na estratégia de administração do surfactante menos invasivo (através de um cateter ou tubo de alimentação ) em vários estudos, não precoce, mas </a:t>
            </a:r>
            <a:r>
              <a:rPr lang="pt-BR" sz="1800" b="1" smtClean="0"/>
              <a:t>muito precoce</a:t>
            </a:r>
            <a:r>
              <a:rPr lang="pt-BR" sz="1800" smtClean="0"/>
              <a:t>, como no estudo de Kribs et al (2015): (</a:t>
            </a:r>
            <a:r>
              <a:rPr lang="pt-BR" sz="1800" smtClean="0">
                <a:hlinkClick r:id="rId2"/>
              </a:rPr>
              <a:t>Nonintubated Surfactant Application vs Conventional Therapy in Extremely Preterm Infants: A Randomized Clinical Trial.</a:t>
            </a:r>
            <a:r>
              <a:rPr lang="pt-BR" sz="1800" smtClean="0"/>
              <a:t> </a:t>
            </a:r>
            <a:r>
              <a:rPr lang="pt-BR" sz="1800" b="1" smtClean="0"/>
              <a:t>Kribs A </a:t>
            </a:r>
            <a:r>
              <a:rPr lang="pt-BR" sz="1800" smtClean="0"/>
              <a:t>et  al. JAMA Pediatr. 2015 Aug;169(8):723-30. </a:t>
            </a:r>
            <a:r>
              <a:rPr lang="pt-BR" sz="1800" b="1" smtClean="0">
                <a:solidFill>
                  <a:srgbClr val="0000FF"/>
                </a:solidFill>
              </a:rPr>
              <a:t>Artigo Integral</a:t>
            </a:r>
            <a:r>
              <a:rPr lang="pt-BR" sz="1800" smtClean="0">
                <a:solidFill>
                  <a:srgbClr val="0000FF"/>
                </a:solidFill>
              </a:rPr>
              <a:t> </a:t>
            </a:r>
            <a:r>
              <a:rPr lang="pt-BR" sz="1800" b="1" smtClean="0">
                <a:solidFill>
                  <a:srgbClr val="0000FF"/>
                </a:solidFill>
              </a:rPr>
              <a:t>!</a:t>
            </a:r>
            <a:r>
              <a:rPr lang="pt-BR" sz="1800" smtClean="0"/>
              <a:t> </a:t>
            </a:r>
          </a:p>
          <a:p>
            <a:pPr>
              <a:lnSpc>
                <a:spcPct val="75000"/>
              </a:lnSpc>
            </a:pPr>
            <a:r>
              <a:rPr lang="pt-BR" sz="1800" smtClean="0"/>
              <a:t>No estudo de Klebermass-Scherehof K et al (2013), a cafeína foi administrada na dose de 20mg/kg com 10 minutos de vida na Sala de Parto (</a:t>
            </a:r>
            <a:r>
              <a:rPr lang="pt-BR" sz="1800" smtClean="0">
                <a:hlinkClick r:id="rId3"/>
              </a:rPr>
              <a:t>Less invasive surfactant administration in extremely preterm infants: impact on mortality andmorbidity.</a:t>
            </a:r>
            <a:r>
              <a:rPr lang="pt-BR" sz="1800" smtClean="0"/>
              <a:t> Klebermass-Schrehof Ket al. Neonatology. </a:t>
            </a:r>
            <a:r>
              <a:rPr lang="pt-BR" sz="1800" b="1" smtClean="0"/>
              <a:t>2013;103(4):252-8). </a:t>
            </a:r>
            <a:endParaRPr lang="pt-BR" sz="1800" smtClean="0"/>
          </a:p>
          <a:p>
            <a:pPr>
              <a:lnSpc>
                <a:spcPct val="75000"/>
              </a:lnSpc>
            </a:pPr>
            <a:r>
              <a:rPr lang="pt-BR" sz="1800" smtClean="0"/>
              <a:t>Segundo Hector Boix (Espanha):o que sabemos hoje sobre a cafeína:  é segura, reduz a displasia broncopulmonar, reduz os dias de ventilação mecânica, reduz os dias em ventilação por pressão positiva, reduz os dias em oxigênio, parece uma boa combinação com a ventilação não invasiva e com a administração surfactante minimamente invasiva e parece que o uso precoce (&lt;2-3 dias) é melhor do que o uso tardia</a:t>
            </a:r>
          </a:p>
          <a:p>
            <a:pPr>
              <a:lnSpc>
                <a:spcPct val="75000"/>
              </a:lnSpc>
              <a:buFont typeface="Arial" pitchFamily="34" charset="0"/>
              <a:buNone/>
            </a:pPr>
            <a:r>
              <a:rPr lang="pt-BR" sz="1800" smtClean="0"/>
              <a:t>                                                                   </a:t>
            </a:r>
            <a:r>
              <a:rPr lang="pt-BR" sz="2000" b="1" smtClean="0">
                <a:solidFill>
                  <a:srgbClr val="FF33CC"/>
                </a:solidFill>
              </a:rPr>
              <a:t>Como fazemos</a:t>
            </a:r>
          </a:p>
        </p:txBody>
      </p:sp>
      <p:pic>
        <p:nvPicPr>
          <p:cNvPr id="119817" name="Picture 9" descr="doc">
            <a:hlinkClick r:id="rId4" tooltip="Cafeina_uso_precoce_SP_2017"/>
          </p:cNvPr>
          <p:cNvPicPr>
            <a:picLocks noChangeAspect="1" noChangeArrowheads="1"/>
          </p:cNvPicPr>
          <p:nvPr/>
        </p:nvPicPr>
        <p:blipFill>
          <a:blip r:embed="rId5"/>
          <a:srcRect/>
          <a:stretch>
            <a:fillRect/>
          </a:stretch>
        </p:blipFill>
        <p:spPr bwMode="auto">
          <a:xfrm>
            <a:off x="765175" y="3500438"/>
            <a:ext cx="457200" cy="457200"/>
          </a:xfrm>
          <a:prstGeom prst="rect">
            <a:avLst/>
          </a:prstGeom>
          <a:noFill/>
        </p:spPr>
      </p:pic>
      <p:pic>
        <p:nvPicPr>
          <p:cNvPr id="119819" name="Picture 11" descr="ppt">
            <a:hlinkClick r:id="rId6" tooltip="Surf_sem_intub_LISA"/>
          </p:cNvPr>
          <p:cNvPicPr>
            <a:picLocks noChangeAspect="1" noChangeArrowheads="1"/>
          </p:cNvPicPr>
          <p:nvPr/>
        </p:nvPicPr>
        <p:blipFill>
          <a:blip r:embed="rId7"/>
          <a:srcRect/>
          <a:stretch>
            <a:fillRect/>
          </a:stretch>
        </p:blipFill>
        <p:spPr bwMode="auto">
          <a:xfrm>
            <a:off x="765175" y="2420938"/>
            <a:ext cx="455613" cy="457200"/>
          </a:xfrm>
          <a:prstGeom prst="rect">
            <a:avLst/>
          </a:prstGeom>
          <a:noFill/>
        </p:spPr>
      </p:pic>
      <p:sp>
        <p:nvSpPr>
          <p:cNvPr id="119820" name="Rectangle 12"/>
          <p:cNvSpPr>
            <a:spLocks noChangeArrowheads="1"/>
          </p:cNvSpPr>
          <p:nvPr/>
        </p:nvSpPr>
        <p:spPr bwMode="auto">
          <a:xfrm>
            <a:off x="622300" y="5373688"/>
            <a:ext cx="11304588" cy="1314450"/>
          </a:xfrm>
          <a:prstGeom prst="rect">
            <a:avLst/>
          </a:prstGeom>
          <a:noFill/>
          <a:ln w="9525">
            <a:noFill/>
            <a:miter lim="800000"/>
            <a:headEnd/>
            <a:tailEnd/>
          </a:ln>
          <a:effectLst/>
        </p:spPr>
        <p:txBody>
          <a:bodyPr anchor="ctr">
            <a:spAutoFit/>
          </a:bodyPr>
          <a:lstStyle/>
          <a:p>
            <a:pPr algn="ctr"/>
            <a:r>
              <a:rPr lang="pt-BR" sz="1600" b="1">
                <a:solidFill>
                  <a:srgbClr val="FF33CC"/>
                </a:solidFill>
              </a:rPr>
              <a:t>Citrato de Cafeína</a:t>
            </a:r>
            <a:r>
              <a:rPr lang="pt-BR" sz="1600">
                <a:solidFill>
                  <a:srgbClr val="FF33CC"/>
                </a:solidFill>
              </a:rPr>
              <a:t>: ataque 20mg/kg VO e Manutenção: 5mg/kg 1x ao dia, podendo aumentar pra 10 mg/kg se apnéia persistente</a:t>
            </a:r>
          </a:p>
          <a:p>
            <a:pPr algn="ctr"/>
            <a:r>
              <a:rPr lang="pt-BR" sz="1600">
                <a:solidFill>
                  <a:srgbClr val="FF33CC"/>
                </a:solidFill>
              </a:rPr>
              <a:t>                 (</a:t>
            </a:r>
            <a:r>
              <a:rPr lang="pt-BR" sz="1600" b="1">
                <a:solidFill>
                  <a:srgbClr val="FF33CC"/>
                </a:solidFill>
              </a:rPr>
              <a:t>Cafeína Anidra:</a:t>
            </a:r>
            <a:r>
              <a:rPr lang="pt-BR" sz="1600">
                <a:solidFill>
                  <a:srgbClr val="FF33CC"/>
                </a:solidFill>
              </a:rPr>
              <a:t> ataque 10mg/kg VO  e </a:t>
            </a:r>
            <a:r>
              <a:rPr lang="pt-BR" sz="1600" b="1">
                <a:solidFill>
                  <a:srgbClr val="FF33CC"/>
                </a:solidFill>
              </a:rPr>
              <a:t>Manutenção</a:t>
            </a:r>
            <a:r>
              <a:rPr lang="pt-BR" sz="1600">
                <a:solidFill>
                  <a:srgbClr val="FF33CC"/>
                </a:solidFill>
              </a:rPr>
              <a:t>: 2,5mg/kg 1x ao dia)</a:t>
            </a:r>
          </a:p>
          <a:p>
            <a:pPr algn="ctr"/>
            <a:r>
              <a:rPr lang="pt-BR" sz="1600" b="1">
                <a:solidFill>
                  <a:srgbClr val="FF33CC"/>
                </a:solidFill>
              </a:rPr>
              <a:t>Iniciamos nos primeiros 3 dias nos recém-nascidos ≤1250g com suporte respiratório não invasivo com alto risco de necessitar de ventilação mecânica</a:t>
            </a:r>
          </a:p>
        </p:txBody>
      </p:sp>
      <p:sp>
        <p:nvSpPr>
          <p:cNvPr id="119821" name="Rectangle 13"/>
          <p:cNvSpPr>
            <a:spLocks noChangeArrowheads="1"/>
          </p:cNvSpPr>
          <p:nvPr/>
        </p:nvSpPr>
        <p:spPr bwMode="auto">
          <a:xfrm>
            <a:off x="7173913" y="4437063"/>
            <a:ext cx="3027362" cy="914400"/>
          </a:xfrm>
          <a:prstGeom prst="rect">
            <a:avLst/>
          </a:prstGeom>
          <a:solidFill>
            <a:srgbClr val="FFFFFF"/>
          </a:solidFill>
          <a:ln w="9525">
            <a:noFill/>
            <a:miter lim="800000"/>
            <a:headEnd/>
            <a:tailEnd/>
          </a:ln>
          <a:effectLst/>
        </p:spPr>
        <p:txBody>
          <a:bodyPr wrap="none" tIns="126960" bIns="25392" anchor="ctr">
            <a:spAutoFit/>
          </a:bodyPr>
          <a:lstStyle/>
          <a:p>
            <a:pPr eaLnBrk="0" hangingPunct="0"/>
            <a:r>
              <a:rPr lang="pt-BR" sz="2200" b="1" u="sng">
                <a:solidFill>
                  <a:srgbClr val="072A4D"/>
                </a:solidFill>
                <a:latin typeface="Lato" pitchFamily="34" charset="0"/>
                <a:hlinkClick r:id="rId8"/>
              </a:rPr>
              <a:t>Apneia Neonatal-2018</a:t>
            </a:r>
            <a:endParaRPr lang="pt-BR" sz="2200" b="1">
              <a:solidFill>
                <a:srgbClr val="072A4D"/>
              </a:solidFill>
              <a:latin typeface="Lato" pitchFamily="34" charset="0"/>
            </a:endParaRPr>
          </a:p>
          <a:p>
            <a:pPr eaLnBrk="0" hangingPunct="0"/>
            <a:r>
              <a:rPr lang="pt-BR" sz="1300">
                <a:solidFill>
                  <a:srgbClr val="2A6490"/>
                </a:solidFill>
                <a:latin typeface="Source Sans Pro"/>
                <a:hlinkClick r:id="rId9" tooltip="NOVO-APNEIA NEONATAL"/>
              </a:rPr>
              <a:t>  </a:t>
            </a:r>
            <a:r>
              <a:rPr lang="pt-BR" sz="2800">
                <a:solidFill>
                  <a:srgbClr val="2A6490"/>
                </a:solidFill>
                <a:latin typeface="Arial"/>
              </a:rPr>
              <a:t> </a:t>
            </a:r>
            <a:r>
              <a:rPr lang="pt-BR" sz="1300">
                <a:solidFill>
                  <a:srgbClr val="2A6490"/>
                </a:solidFill>
                <a:latin typeface="Arial"/>
              </a:rPr>
              <a:t>        </a:t>
            </a:r>
            <a:endParaRPr lang="pt-BR" sz="1300">
              <a:solidFill>
                <a:srgbClr val="2A6490"/>
              </a:solidFill>
              <a:latin typeface="Source Sans Pro"/>
            </a:endParaRPr>
          </a:p>
        </p:txBody>
      </p:sp>
      <p:pic>
        <p:nvPicPr>
          <p:cNvPr id="119822" name="Picture 14" descr="doc">
            <a:hlinkClick r:id="rId9" tooltip="NOVO-APNEIA NEONATAL"/>
          </p:cNvPr>
          <p:cNvPicPr>
            <a:picLocks noChangeAspect="1" noChangeArrowheads="1"/>
          </p:cNvPicPr>
          <p:nvPr/>
        </p:nvPicPr>
        <p:blipFill>
          <a:blip r:embed="rId5"/>
          <a:srcRect/>
          <a:stretch>
            <a:fillRect/>
          </a:stretch>
        </p:blipFill>
        <p:spPr bwMode="auto">
          <a:xfrm>
            <a:off x="7246938" y="4868863"/>
            <a:ext cx="457200" cy="457200"/>
          </a:xfrm>
          <a:prstGeom prst="rect">
            <a:avLst/>
          </a:prstGeom>
          <a:noFill/>
        </p:spPr>
      </p:pic>
    </p:spTree>
  </p:cSld>
  <p:clrMapOvr>
    <a:masterClrMapping/>
  </p:clrMapOvr>
  <p:transition spd="med">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p:nvPr>
        </p:nvSpPr>
        <p:spPr>
          <a:xfrm>
            <a:off x="1125538" y="260350"/>
            <a:ext cx="10156825" cy="1397000"/>
          </a:xfrm>
        </p:spPr>
        <p:txBody>
          <a:bodyPr/>
          <a:lstStyle/>
          <a:p>
            <a:pPr algn="ctr"/>
            <a:r>
              <a:rPr lang="pt-BR" sz="1600" smtClean="0">
                <a:hlinkClick r:id="rId2"/>
              </a:rPr>
              <a:t>Early </a:t>
            </a:r>
            <a:r>
              <a:rPr lang="pt-BR" sz="1600" b="1" smtClean="0">
                <a:hlinkClick r:id="rId2"/>
              </a:rPr>
              <a:t>Caffeine</a:t>
            </a:r>
            <a:r>
              <a:rPr lang="pt-BR" sz="1600" smtClean="0">
                <a:hlinkClick r:id="rId2"/>
              </a:rPr>
              <a:t> Prophylaxis and Risk of Failure of Initial Continuous Positive Airway Pressure in Very Low Birth Weight Infants.</a:t>
            </a:r>
            <a:r>
              <a:rPr lang="pt-BR" sz="1600" b="1" smtClean="0"/>
              <a:t/>
            </a:r>
            <a:br>
              <a:rPr lang="pt-BR" sz="1600" b="1" smtClean="0"/>
            </a:br>
            <a:r>
              <a:rPr lang="pt-BR" sz="1600" b="1" smtClean="0"/>
              <a:t>Patel RM</a:t>
            </a:r>
            <a:r>
              <a:rPr lang="pt-BR" sz="1600" smtClean="0"/>
              <a:t>, Zimmerman K, Carlton DP, Clark R, Benjamin DK, Smith PB.J Pediatr. 2017 Nov;190:108-111.e1. doi: 10.1016/j.jpeds.2017.07.006. Epub 2017 Sep 7.PMID: 28890204.</a:t>
            </a:r>
            <a:r>
              <a:rPr lang="pt-BR" sz="1600" u="sng" smtClean="0">
                <a:hlinkClick r:id="rId3"/>
              </a:rPr>
              <a:t>Similar articles</a:t>
            </a:r>
            <a:r>
              <a:rPr lang="pt-BR" sz="1600" u="sng" smtClean="0"/>
              <a:t>.</a:t>
            </a:r>
          </a:p>
        </p:txBody>
      </p:sp>
      <p:sp>
        <p:nvSpPr>
          <p:cNvPr id="98307" name="Rectangle 3"/>
          <p:cNvSpPr>
            <a:spLocks noGrp="1"/>
          </p:cNvSpPr>
          <p:nvPr>
            <p:ph type="body" idx="1"/>
          </p:nvPr>
        </p:nvSpPr>
        <p:spPr/>
        <p:txBody>
          <a:bodyPr/>
          <a:lstStyle/>
          <a:p>
            <a:pPr>
              <a:lnSpc>
                <a:spcPct val="75000"/>
              </a:lnSpc>
            </a:pPr>
            <a:r>
              <a:rPr lang="pt-BR" sz="1400" smtClean="0"/>
              <a:t> </a:t>
            </a:r>
            <a:r>
              <a:rPr lang="pt-BR" sz="1400" b="1" smtClean="0"/>
              <a:t>Precoce: &lt;3dias e Tardio:</a:t>
            </a:r>
            <a:r>
              <a:rPr lang="pt-BR" sz="1400" b="1" u="sng" smtClean="0"/>
              <a:t>&gt;</a:t>
            </a:r>
            <a:r>
              <a:rPr lang="pt-BR" sz="1400" b="1" smtClean="0"/>
              <a:t>3dias</a:t>
            </a:r>
          </a:p>
          <a:p>
            <a:pPr lvl="1">
              <a:lnSpc>
                <a:spcPct val="75000"/>
              </a:lnSpc>
            </a:pPr>
            <a:r>
              <a:rPr lang="pt-BR" sz="1200" b="1" smtClean="0"/>
              <a:t>A terapia precoce com cafeína (TPC), antes de 3 dias de vida,  em RN com peso </a:t>
            </a:r>
            <a:r>
              <a:rPr lang="pt-BR" sz="1200" b="1" u="sng" smtClean="0"/>
              <a:t>&lt;</a:t>
            </a:r>
            <a:r>
              <a:rPr lang="pt-BR" sz="1200" b="1" smtClean="0"/>
              <a:t>1250g foi associada a menor morbidade neonatal</a:t>
            </a:r>
            <a:endParaRPr lang="pt-BR" sz="1200" smtClean="0"/>
          </a:p>
          <a:p>
            <a:pPr lvl="2">
              <a:lnSpc>
                <a:spcPct val="75000"/>
              </a:lnSpc>
            </a:pPr>
            <a:r>
              <a:rPr lang="pt-BR" sz="1400" smtClean="0"/>
              <a:t>A incidência de DBP e morte em RN que receberam TPC foi 50% daquela observada em  recém-nascidos que receberam terapia tardia com cafeína (TTC)</a:t>
            </a:r>
          </a:p>
          <a:p>
            <a:pPr lvl="2">
              <a:lnSpc>
                <a:spcPct val="75000"/>
              </a:lnSpc>
            </a:pPr>
            <a:r>
              <a:rPr lang="pt-BR" sz="1400" smtClean="0"/>
              <a:t>Essa diferença foi mantida após ajuste com preditores de mortalidade e morbidade neonatal.</a:t>
            </a:r>
          </a:p>
          <a:p>
            <a:pPr lvl="2">
              <a:lnSpc>
                <a:spcPct val="75000"/>
              </a:lnSpc>
            </a:pPr>
            <a:r>
              <a:rPr lang="pt-BR" sz="1400" smtClean="0"/>
              <a:t>RN &lt;750g demonstraram a grande associação de TPC e diminuição de DBP e morte.</a:t>
            </a:r>
          </a:p>
          <a:p>
            <a:pPr lvl="1">
              <a:lnSpc>
                <a:spcPct val="75000"/>
              </a:lnSpc>
            </a:pPr>
            <a:r>
              <a:rPr lang="pt-BR" sz="1200" smtClean="0"/>
              <a:t>O uso de TPC diminuiu a incidência de PCA com necessidade de tratamento.</a:t>
            </a:r>
          </a:p>
          <a:p>
            <a:pPr lvl="1">
              <a:lnSpc>
                <a:spcPct val="75000"/>
              </a:lnSpc>
            </a:pPr>
            <a:r>
              <a:rPr lang="pt-BR" sz="1200" smtClean="0"/>
              <a:t>Diurese e alteração do balanço hídrico, aumento da FE cardíaca e pressão sanguínea ou melhora nos mecanismos pulmonares de forma geral</a:t>
            </a:r>
          </a:p>
          <a:p>
            <a:pPr lvl="1">
              <a:lnSpc>
                <a:spcPct val="75000"/>
              </a:lnSpc>
            </a:pPr>
            <a:r>
              <a:rPr lang="pt-BR" sz="1200" smtClean="0"/>
              <a:t>Possivelmente a melhora na morbidade respiratória diminuiu a predisposição do PCA requerendo tratamento</a:t>
            </a:r>
          </a:p>
          <a:p>
            <a:pPr lvl="1">
              <a:lnSpc>
                <a:spcPct val="75000"/>
              </a:lnSpc>
            </a:pPr>
            <a:r>
              <a:rPr lang="pt-BR" sz="1200" smtClean="0"/>
              <a:t>Os efeitos fisiológicos da cafeína podem aumentar o sucesso do uso de CPAP ou facilitar o desmame do ventilador, resultando em menor ventilação (&lt;2sem) e proteção contra lesão pulmonar</a:t>
            </a:r>
          </a:p>
          <a:p>
            <a:pPr lvl="1">
              <a:lnSpc>
                <a:spcPct val="75000"/>
              </a:lnSpc>
            </a:pPr>
            <a:r>
              <a:rPr lang="pt-BR" sz="1200" smtClean="0"/>
              <a:t>O uso de cafeína diminuiu o tempo de ventilação, independente se esta foi administrada de forma precoce ou tardia</a:t>
            </a:r>
          </a:p>
          <a:p>
            <a:pPr lvl="1">
              <a:lnSpc>
                <a:spcPct val="75000"/>
              </a:lnSpc>
            </a:pPr>
            <a:r>
              <a:rPr lang="pt-BR" sz="1200" smtClean="0"/>
              <a:t>Embora a cafeína tenha efeitos vasoconstritores e esse efeito possa ser aumentado com uso concomitante da indometacina, um estudo controlado randomizado multicêntrico  não demonstrou a necessidade de precauções de segurança no uso de citrato de cafeína </a:t>
            </a:r>
            <a:endParaRPr lang="pt-BR" sz="1200" i="1" smtClean="0"/>
          </a:p>
          <a:p>
            <a:pPr algn="ctr">
              <a:lnSpc>
                <a:spcPct val="75000"/>
              </a:lnSpc>
            </a:pPr>
            <a:r>
              <a:rPr lang="pt-BR" sz="1400" i="1" smtClean="0">
                <a:solidFill>
                  <a:srgbClr val="0000FF"/>
                </a:solidFill>
              </a:rPr>
              <a:t>Portanto:os resultados do presente estudo sugerem que o início precoce da cafeína associa com diminuição da displasia broncopulmonar (DBP) nos RN extremamente prematuros.</a:t>
            </a:r>
          </a:p>
        </p:txBody>
      </p:sp>
      <p:sp>
        <p:nvSpPr>
          <p:cNvPr id="98308" name="Oval 4"/>
          <p:cNvSpPr>
            <a:spLocks noChangeArrowheads="1"/>
          </p:cNvSpPr>
          <p:nvPr/>
        </p:nvSpPr>
        <p:spPr bwMode="auto">
          <a:xfrm>
            <a:off x="261938" y="90805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2017</a:t>
            </a:r>
          </a:p>
        </p:txBody>
      </p:sp>
      <p:sp>
        <p:nvSpPr>
          <p:cNvPr id="98309" name="Rectangle 5"/>
          <p:cNvSpPr>
            <a:spLocks noChangeArrowheads="1"/>
          </p:cNvSpPr>
          <p:nvPr/>
        </p:nvSpPr>
        <p:spPr bwMode="auto">
          <a:xfrm>
            <a:off x="681038" y="115888"/>
            <a:ext cx="12279312" cy="581025"/>
          </a:xfrm>
          <a:prstGeom prst="rect">
            <a:avLst/>
          </a:prstGeom>
          <a:noFill/>
          <a:ln w="9525">
            <a:noFill/>
            <a:miter lim="800000"/>
            <a:headEnd/>
            <a:tailEnd/>
          </a:ln>
          <a:effectLst/>
        </p:spPr>
        <p:txBody>
          <a:bodyPr wrap="none">
            <a:spAutoFit/>
          </a:bodyPr>
          <a:lstStyle/>
          <a:p>
            <a:pPr algn="ctr" defTabSz="914400"/>
            <a:r>
              <a:rPr lang="pt-BR" sz="1600" b="1">
                <a:solidFill>
                  <a:srgbClr val="0000FF"/>
                </a:solidFill>
              </a:rPr>
              <a:t>Profilaxia Precoce de Cafeína e Risco de Falha da Pressão Positiva Contínua nas Vias Aéreas em Bebês de Muito Baixo Peso</a:t>
            </a:r>
          </a:p>
          <a:p>
            <a:pPr algn="ctr" defTabSz="914400"/>
            <a:r>
              <a:rPr lang="pt-BR" sz="1600" b="1">
                <a:solidFill>
                  <a:srgbClr val="0000FF"/>
                </a:solidFill>
              </a:rPr>
              <a:t> ao Nascer.</a:t>
            </a:r>
          </a:p>
        </p:txBody>
      </p:sp>
    </p:spTree>
  </p:cSld>
  <p:clrMapOvr>
    <a:masterClrMapping/>
  </p:clrMapOvr>
  <p:transition spd="med">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p:cNvSpPr>
          <p:nvPr>
            <p:ph type="body" idx="1"/>
          </p:nvPr>
        </p:nvSpPr>
        <p:spPr>
          <a:xfrm>
            <a:off x="2711450" y="2636838"/>
            <a:ext cx="10155238" cy="4470400"/>
          </a:xfrm>
        </p:spPr>
        <p:txBody>
          <a:bodyPr/>
          <a:lstStyle/>
          <a:p>
            <a:r>
              <a:rPr lang="pt-BR" sz="4000" smtClean="0">
                <a:solidFill>
                  <a:srgbClr val="FF0000"/>
                </a:solidFill>
              </a:rPr>
              <a:t>CONTROVÉRSIAS!</a:t>
            </a:r>
          </a:p>
        </p:txBody>
      </p:sp>
    </p:spTree>
  </p:cSld>
  <p:clrMapOvr>
    <a:masterClrMapping/>
  </p:clrMapOvr>
  <p:transition spd="med">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p:cNvSpPr>
          <p:nvPr>
            <p:ph type="body" idx="1"/>
          </p:nvPr>
        </p:nvSpPr>
        <p:spPr>
          <a:xfrm>
            <a:off x="1341438" y="1844675"/>
            <a:ext cx="10156825" cy="4470400"/>
          </a:xfrm>
        </p:spPr>
        <p:txBody>
          <a:bodyPr/>
          <a:lstStyle/>
          <a:p>
            <a:pPr>
              <a:lnSpc>
                <a:spcPct val="85000"/>
              </a:lnSpc>
            </a:pPr>
            <a:r>
              <a:rPr lang="pt-BR" smtClean="0"/>
              <a:t>Realizamos um estudo comparando o uso de cafeína de forma convencional (para extubação) e de forma precoce (primeiras 48 horas de vida). O grupo controle só recebeu cafeína se o clínico decidisse extubar o RN.O estudo não está ainda publicado. </a:t>
            </a:r>
            <a:r>
              <a:rPr lang="pt-BR" smtClean="0">
                <a:solidFill>
                  <a:srgbClr val="FF0000"/>
                </a:solidFill>
              </a:rPr>
              <a:t>Infelizmente o estudo teve que ser interrompido antes de completar o número necessário devido não ter havido a nenhuma vantagem no grupo que recebeu cafeína precoce e nestes, havia uma tendência a uma maior mortalidade.</a:t>
            </a:r>
            <a:r>
              <a:rPr lang="pt-BR" smtClean="0"/>
              <a:t> Diferente do estudo de  Schmidt B, os nossos RN receberam cafeína antes de extubação e os do estudo dela não receberam cafeína. Assim, antes do uso generalizado de cafeína nos RN em ventilação mecânica, são necessários mais estudos. Depois deste estudo continuamos a usar cafeína da forma tradicional (quando está próximo à extubação).</a:t>
            </a:r>
          </a:p>
        </p:txBody>
      </p:sp>
      <p:sp>
        <p:nvSpPr>
          <p:cNvPr id="109572" name="Rectangle 4"/>
          <p:cNvSpPr>
            <a:spLocks noChangeArrowheads="1"/>
          </p:cNvSpPr>
          <p:nvPr/>
        </p:nvSpPr>
        <p:spPr bwMode="auto">
          <a:xfrm>
            <a:off x="1270000" y="184150"/>
            <a:ext cx="10698163" cy="1509713"/>
          </a:xfrm>
          <a:prstGeom prst="rect">
            <a:avLst/>
          </a:prstGeom>
          <a:noFill/>
          <a:ln w="9525">
            <a:noFill/>
            <a:miter lim="800000"/>
            <a:headEnd/>
            <a:tailEnd/>
          </a:ln>
          <a:effectLst/>
        </p:spPr>
        <p:txBody>
          <a:bodyPr lIns="0" tIns="0" rIns="0" bIns="0" anchor="ctr">
            <a:spAutoFit/>
          </a:bodyPr>
          <a:lstStyle/>
          <a:p>
            <a:pPr algn="ctr" eaLnBrk="0" hangingPunct="0"/>
            <a:r>
              <a:rPr lang="pt-BR" sz="2700" b="1">
                <a:solidFill>
                  <a:srgbClr val="0000FF"/>
                </a:solidFill>
                <a:latin typeface="Lato" pitchFamily="34" charset="0"/>
              </a:rPr>
              <a:t>Cafe</a:t>
            </a:r>
            <a:r>
              <a:rPr lang="pt-BR" sz="2700" b="1">
                <a:solidFill>
                  <a:srgbClr val="0000FF"/>
                </a:solidFill>
                <a:latin typeface="Arial"/>
              </a:rPr>
              <a:t>í</a:t>
            </a:r>
            <a:r>
              <a:rPr lang="pt-BR" sz="2700" b="1">
                <a:solidFill>
                  <a:srgbClr val="0000FF"/>
                </a:solidFill>
                <a:latin typeface="Lato" pitchFamily="34" charset="0"/>
              </a:rPr>
              <a:t>na: tratamento m</a:t>
            </a:r>
            <a:r>
              <a:rPr lang="pt-BR" sz="2700" b="1">
                <a:solidFill>
                  <a:srgbClr val="0000FF"/>
                </a:solidFill>
                <a:latin typeface="Arial"/>
              </a:rPr>
              <a:t>á</a:t>
            </a:r>
            <a:r>
              <a:rPr lang="pt-BR" sz="2700" b="1">
                <a:solidFill>
                  <a:srgbClr val="0000FF"/>
                </a:solidFill>
                <a:latin typeface="Lato" pitchFamily="34" charset="0"/>
              </a:rPr>
              <a:t>gico ou apenas modismo</a:t>
            </a:r>
          </a:p>
          <a:p>
            <a:pPr algn="ctr" eaLnBrk="0" hangingPunct="0"/>
            <a:r>
              <a:rPr lang="pt-BR" sz="700" u="sng">
                <a:solidFill>
                  <a:srgbClr val="0000FF"/>
                </a:solidFill>
              </a:rPr>
              <a:t> </a:t>
            </a:r>
            <a:endParaRPr lang="pt-BR" u="sng">
              <a:solidFill>
                <a:srgbClr val="0000FF"/>
              </a:solidFill>
            </a:endParaRPr>
          </a:p>
          <a:p>
            <a:pPr algn="ctr" eaLnBrk="0" hangingPunct="0"/>
            <a:r>
              <a:rPr lang="pt-BR" sz="1300" u="sng">
                <a:solidFill>
                  <a:srgbClr val="424242"/>
                </a:solidFill>
                <a:ea typeface="Source Sans Pro"/>
                <a:cs typeface="Source Sans Pro"/>
              </a:rPr>
              <a:t>Eduardo Bancalari.</a:t>
            </a:r>
            <a:br>
              <a:rPr lang="pt-BR" sz="1300" u="sng">
                <a:solidFill>
                  <a:srgbClr val="424242"/>
                </a:solidFill>
                <a:ea typeface="Source Sans Pro"/>
                <a:cs typeface="Source Sans Pro"/>
              </a:rPr>
            </a:br>
            <a:r>
              <a:rPr lang="pt-BR" sz="1300" u="sng">
                <a:solidFill>
                  <a:srgbClr val="424242"/>
                </a:solidFill>
                <a:ea typeface="Source Sans Pro"/>
                <a:cs typeface="Source Sans Pro"/>
              </a:rPr>
              <a:t>University of Miami Miller School of Medicine.</a:t>
            </a:r>
            <a:br>
              <a:rPr lang="pt-BR" sz="1300" u="sng">
                <a:solidFill>
                  <a:srgbClr val="424242"/>
                </a:solidFill>
                <a:ea typeface="Source Sans Pro"/>
                <a:cs typeface="Source Sans Pro"/>
              </a:rPr>
            </a:br>
            <a:r>
              <a:rPr lang="pt-BR" sz="1300" u="sng">
                <a:solidFill>
                  <a:srgbClr val="424242"/>
                </a:solidFill>
                <a:ea typeface="Source Sans Pro"/>
                <a:cs typeface="Source Sans Pro"/>
              </a:rPr>
              <a:t>23º Congresso Brasileiro de Perinatologia, 14 a 17 de setembro de 2016, Gramado, RS.</a:t>
            </a:r>
          </a:p>
          <a:p>
            <a:pPr algn="ctr" eaLnBrk="0" hangingPunct="0"/>
            <a:r>
              <a:rPr lang="pt-BR" sz="1300" u="sng">
                <a:solidFill>
                  <a:srgbClr val="424242"/>
                </a:solidFill>
                <a:ea typeface="Source Sans Pro"/>
                <a:cs typeface="Source Sans Pro"/>
              </a:rPr>
              <a:t>Realizado por Paulo R. Margotto, Professor de Neonatologia (6a Série da Faculdade de Medicina da Universidade Católica de Brasília); Unidade de Neonatologia do Hospital Materno Infantil de Brasília (SES/DF)</a:t>
            </a:r>
            <a:endParaRPr lang="pt-BR" u="sng">
              <a:solidFill>
                <a:srgbClr val="78909C"/>
              </a:solidFill>
            </a:endParaRPr>
          </a:p>
        </p:txBody>
      </p:sp>
      <p:pic>
        <p:nvPicPr>
          <p:cNvPr id="109573" name="Picture 5" descr="doc">
            <a:hlinkClick r:id="rId2" tooltip="Cafeina_Bancalari-2016"/>
          </p:cNvPr>
          <p:cNvPicPr>
            <a:picLocks noChangeAspect="1" noChangeArrowheads="1"/>
          </p:cNvPicPr>
          <p:nvPr/>
        </p:nvPicPr>
        <p:blipFill>
          <a:blip r:embed="rId3"/>
          <a:srcRect/>
          <a:stretch>
            <a:fillRect/>
          </a:stretch>
        </p:blipFill>
        <p:spPr bwMode="auto">
          <a:xfrm>
            <a:off x="10560050" y="333375"/>
            <a:ext cx="457200" cy="457200"/>
          </a:xfrm>
          <a:prstGeom prst="rect">
            <a:avLst/>
          </a:prstGeom>
          <a:noFill/>
        </p:spPr>
      </p:pic>
      <p:sp>
        <p:nvSpPr>
          <p:cNvPr id="109574" name="Oval 6"/>
          <p:cNvSpPr>
            <a:spLocks noChangeArrowheads="1"/>
          </p:cNvSpPr>
          <p:nvPr/>
        </p:nvSpPr>
        <p:spPr bwMode="auto">
          <a:xfrm>
            <a:off x="261938" y="90805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2016</a:t>
            </a:r>
          </a:p>
        </p:txBody>
      </p:sp>
    </p:spTree>
  </p:cSld>
  <p:clrMapOvr>
    <a:masterClrMapping/>
  </p:clrMapOvr>
  <p:transition spd="med">
    <p:fad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p:cNvSpPr>
          <p:nvPr>
            <p:ph type="title"/>
          </p:nvPr>
        </p:nvSpPr>
        <p:spPr>
          <a:xfrm>
            <a:off x="1054100" y="333375"/>
            <a:ext cx="10156825" cy="1397000"/>
          </a:xfrm>
        </p:spPr>
        <p:txBody>
          <a:bodyPr/>
          <a:lstStyle/>
          <a:p>
            <a:pPr algn="ctr"/>
            <a:r>
              <a:rPr lang="pt-BR" sz="1600" smtClean="0">
                <a:hlinkClick r:id="rId2"/>
              </a:rPr>
              <a:t>Early </a:t>
            </a:r>
            <a:r>
              <a:rPr lang="pt-BR" sz="1600" b="1" smtClean="0">
                <a:hlinkClick r:id="rId2"/>
              </a:rPr>
              <a:t>Caffeine</a:t>
            </a:r>
            <a:r>
              <a:rPr lang="pt-BR" sz="1600" smtClean="0">
                <a:hlinkClick r:id="rId2"/>
              </a:rPr>
              <a:t> and Weaning from Mechanical Ventilation in Preterm Infants: A Randomized, Placebo-Controlled Trial.</a:t>
            </a:r>
            <a:r>
              <a:rPr lang="pt-BR" sz="1600" smtClean="0"/>
              <a:t/>
            </a:r>
            <a:br>
              <a:rPr lang="pt-BR" sz="1600" smtClean="0"/>
            </a:br>
            <a:r>
              <a:rPr lang="pt-BR" sz="1600" smtClean="0"/>
              <a:t>Amaro CM, Bello JA, Jain D, Ramnath A, D'Ugard C, Vanbuskirk S, </a:t>
            </a:r>
            <a:r>
              <a:rPr lang="pt-BR" sz="1600" b="1" smtClean="0"/>
              <a:t>Bancalari E</a:t>
            </a:r>
            <a:r>
              <a:rPr lang="pt-BR" sz="1600" smtClean="0"/>
              <a:t>, Claure N.</a:t>
            </a:r>
            <a:br>
              <a:rPr lang="pt-BR" sz="1600" smtClean="0"/>
            </a:br>
            <a:r>
              <a:rPr lang="pt-BR" sz="1600" smtClean="0"/>
              <a:t>J Pediatr. 2018 May;196:52-57. doi: 10.1016/j.jpeds.2018.01.010. Epub 2018 Mar 6.</a:t>
            </a:r>
            <a:br>
              <a:rPr lang="pt-BR" sz="1600" smtClean="0"/>
            </a:br>
            <a:r>
              <a:rPr lang="pt-BR" sz="1600" smtClean="0"/>
              <a:t>PMID: 29519541.</a:t>
            </a:r>
            <a:r>
              <a:rPr lang="pt-BR" sz="1600" u="sng" smtClean="0">
                <a:hlinkClick r:id="rId3"/>
              </a:rPr>
              <a:t>Similar articles</a:t>
            </a:r>
            <a:endParaRPr lang="pt-BR" sz="1600" u="sng" smtClean="0"/>
          </a:p>
        </p:txBody>
      </p:sp>
      <p:sp>
        <p:nvSpPr>
          <p:cNvPr id="120835" name="Rectangle 3"/>
          <p:cNvSpPr>
            <a:spLocks noGrp="1"/>
          </p:cNvSpPr>
          <p:nvPr>
            <p:ph type="body" idx="1"/>
          </p:nvPr>
        </p:nvSpPr>
        <p:spPr/>
        <p:txBody>
          <a:bodyPr/>
          <a:lstStyle/>
          <a:p>
            <a:pPr>
              <a:lnSpc>
                <a:spcPct val="75000"/>
              </a:lnSpc>
            </a:pPr>
            <a:r>
              <a:rPr lang="pt-BR" sz="1600" smtClean="0"/>
              <a:t>Objetivo: Avaliar, em um estudo randomizado, duplo-cego, controlado por placebo, o efeito da cafeína precoce na idade da primeira extubação bem-sucedida em prematuros.</a:t>
            </a:r>
          </a:p>
          <a:p>
            <a:pPr>
              <a:lnSpc>
                <a:spcPct val="75000"/>
              </a:lnSpc>
            </a:pPr>
            <a:r>
              <a:rPr lang="pt-BR" sz="1600" smtClean="0"/>
              <a:t>Desenho do estudo: Crianças prematuras nascidas com 23-30 semanas de gestação, necessitando de ventilação mecânica nos primeiros 5 dias pós-natais foram randomizados para receber uma dose de ataque de 20 mg / kg, seguida de 5 mg / kg / dia de cafeína ou placebo até estar pronto para extubação. O grupo placebo recebeu uma dose em bolus (cega) de cafeína antes da extubação.</a:t>
            </a:r>
          </a:p>
          <a:p>
            <a:pPr>
              <a:lnSpc>
                <a:spcPct val="75000"/>
              </a:lnSpc>
            </a:pPr>
            <a:r>
              <a:rPr lang="pt-BR" sz="1600" smtClean="0"/>
              <a:t>Resultados :Os lactentes foram randomizados para receber cafeína (n = 41) ou placebo (n = 42). A idade na primeira extubação bem sucedida não diferiu entre os grupos cafeína precoce (mediana, 24 dias; IQR, 10-41 dias) e controle (mediana, 20 dias; IQR, 9-43 dias; P = 0,7). Uma análise interina em 75% os bebês envolvidos mostrou uma tendência a maior mortalidade em 1dos grupos e a segurança  e monitoramento dos dados recomendaram parar o estudo. Análise não cega revelou que a mortalidade não diferiu significativamente entre os grupos cafeína precoce (9 [22%]) e controle (5 [12%]; P = .22).</a:t>
            </a:r>
          </a:p>
          <a:p>
            <a:pPr>
              <a:lnSpc>
                <a:spcPct val="75000"/>
              </a:lnSpc>
            </a:pPr>
            <a:r>
              <a:rPr lang="pt-BR" sz="1600" smtClean="0"/>
              <a:t>Conclusões: O início precoce da cafeína nesse grupo de prematuros não reduziu a idade da primeira extubação bem-sucedida. Uma tendência não significativa para maior mortalidade no grupo de cafeína precoce levou a uma decisão cautelosa para parar o julgamento. Esses achados sugerem cautela com o uso precoce de cafeína em prematuros ventilados mecanicamente lactentes até que mais dados de eficácia e segurança estejam disponíveis.</a:t>
            </a:r>
          </a:p>
        </p:txBody>
      </p:sp>
      <p:sp>
        <p:nvSpPr>
          <p:cNvPr id="120836" name="Oval 4"/>
          <p:cNvSpPr>
            <a:spLocks noChangeArrowheads="1"/>
          </p:cNvSpPr>
          <p:nvPr/>
        </p:nvSpPr>
        <p:spPr bwMode="auto">
          <a:xfrm>
            <a:off x="261938" y="908050"/>
            <a:ext cx="914400" cy="914400"/>
          </a:xfrm>
          <a:prstGeom prst="ellipse">
            <a:avLst/>
          </a:prstGeom>
          <a:solidFill>
            <a:schemeClr val="accent1"/>
          </a:solidFill>
          <a:ln w="9525">
            <a:solidFill>
              <a:schemeClr val="tx1"/>
            </a:solidFill>
            <a:round/>
            <a:headEnd/>
            <a:tailEnd/>
          </a:ln>
          <a:effectLst/>
        </p:spPr>
        <p:txBody>
          <a:bodyPr wrap="none" anchor="ctr"/>
          <a:lstStyle/>
          <a:p>
            <a:pPr algn="ctr" defTabSz="914400"/>
            <a:r>
              <a:rPr lang="pt-BR">
                <a:solidFill>
                  <a:srgbClr val="FFFF00"/>
                </a:solidFill>
              </a:rPr>
              <a:t>2018</a:t>
            </a:r>
          </a:p>
        </p:txBody>
      </p:sp>
      <p:sp>
        <p:nvSpPr>
          <p:cNvPr id="120837" name="AutoShape 5"/>
          <p:cNvSpPr>
            <a:spLocks noChangeArrowheads="1"/>
          </p:cNvSpPr>
          <p:nvPr/>
        </p:nvSpPr>
        <p:spPr bwMode="auto">
          <a:xfrm>
            <a:off x="11279188" y="6165850"/>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
        <p:nvSpPr>
          <p:cNvPr id="120838" name="Text Box 6"/>
          <p:cNvSpPr txBox="1">
            <a:spLocks noChangeArrowheads="1"/>
          </p:cNvSpPr>
          <p:nvPr/>
        </p:nvSpPr>
        <p:spPr bwMode="auto">
          <a:xfrm>
            <a:off x="0" y="115888"/>
            <a:ext cx="12257088" cy="336550"/>
          </a:xfrm>
          <a:prstGeom prst="rect">
            <a:avLst/>
          </a:prstGeom>
          <a:solidFill>
            <a:schemeClr val="bg1"/>
          </a:solidFill>
          <a:ln w="9525">
            <a:noFill/>
            <a:miter lim="800000"/>
            <a:headEnd/>
            <a:tailEnd/>
          </a:ln>
          <a:effectLst/>
        </p:spPr>
        <p:txBody>
          <a:bodyPr wrap="none">
            <a:spAutoFit/>
          </a:bodyPr>
          <a:lstStyle/>
          <a:p>
            <a:pPr defTabSz="914400"/>
            <a:r>
              <a:rPr lang="pt-BR" sz="1600" b="1">
                <a:solidFill>
                  <a:srgbClr val="0000FF"/>
                </a:solidFill>
              </a:rPr>
              <a:t>Cafeína precoce e desmame de ventilação mecânica em bebês prematuros: um estudo randomizado, controlado por placebo</a:t>
            </a:r>
          </a:p>
        </p:txBody>
      </p:sp>
    </p:spTree>
  </p:cSld>
  <p:clrMapOvr>
    <a:masterClrMapping/>
  </p:clrMapOvr>
  <p:transition spd="med">
    <p:fad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p:cNvSpPr>
          <p:nvPr>
            <p:ph type="body" idx="1"/>
          </p:nvPr>
        </p:nvSpPr>
        <p:spPr/>
        <p:txBody>
          <a:bodyPr/>
          <a:lstStyle/>
          <a:p>
            <a:pPr>
              <a:lnSpc>
                <a:spcPct val="75000"/>
              </a:lnSpc>
            </a:pPr>
            <a:r>
              <a:rPr lang="pt-BR" sz="1800" smtClean="0"/>
              <a:t>Os resultados deste estudo precisam ser interpretados com cuidado devido ao poder estatístico menor do que o planejado pelo término antecipado do estudo.  Essa limitação é importante, especialmente no que se refere à mortalidade; qualquer desequilíbrio de grupo que ocorra por acaso pode ter um impacto maior quando avaliado com um tamanho de amostra menor que o planejado. </a:t>
            </a:r>
          </a:p>
          <a:p>
            <a:pPr>
              <a:lnSpc>
                <a:spcPct val="75000"/>
              </a:lnSpc>
            </a:pPr>
            <a:r>
              <a:rPr lang="pt-BR" sz="1800" smtClean="0"/>
              <a:t>Além disso, é possível que o efeito da cafeína na mortalidade e nas morbidades neonatais possa ser superestimado devido à interrupção precoce do estudo.</a:t>
            </a:r>
          </a:p>
          <a:p>
            <a:pPr>
              <a:lnSpc>
                <a:spcPct val="75000"/>
              </a:lnSpc>
            </a:pPr>
            <a:r>
              <a:rPr lang="pt-BR" sz="1800" smtClean="0"/>
              <a:t>Em resumo, o início precoce da cafeína neste grupo de  RN prematuros extremos  ventilados mecanicamente, não reduzir a idade da primeira extubação bem sucedida, a duração da necessidade de oxigênio suplementar, ou displasia broncopulmonar. </a:t>
            </a:r>
          </a:p>
          <a:p>
            <a:pPr>
              <a:lnSpc>
                <a:spcPct val="75000"/>
              </a:lnSpc>
            </a:pPr>
            <a:r>
              <a:rPr lang="pt-BR" sz="1800" smtClean="0"/>
              <a:t>Uma tendência inesperada e não significativa para maior mortalidade no grupo da cafeína levou a uma decisão cautelar para parar o ensaio. </a:t>
            </a:r>
          </a:p>
          <a:p>
            <a:pPr algn="ctr">
              <a:lnSpc>
                <a:spcPct val="75000"/>
              </a:lnSpc>
            </a:pPr>
            <a:r>
              <a:rPr lang="pt-BR" sz="1800" smtClean="0">
                <a:solidFill>
                  <a:srgbClr val="FF0000"/>
                </a:solidFill>
              </a:rPr>
              <a:t>Estes achados sugerem cautela no início precoce da cafeína até que estudos maiores, multicêntricos, randomizados e controlados determinem a eficácia e segurança desta abordagem nesta população.</a:t>
            </a:r>
          </a:p>
        </p:txBody>
      </p:sp>
    </p:spTree>
  </p:cSld>
  <p:clrMapOvr>
    <a:masterClrMapping/>
  </p:clrMapOvr>
  <p:transition spd="med">
    <p:fad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p:nvPr>
        </p:nvSpPr>
        <p:spPr/>
        <p:txBody>
          <a:bodyPr/>
          <a:lstStyle/>
          <a:p>
            <a:pPr algn="ctr"/>
            <a:r>
              <a:rPr lang="pt-BR" sz="1400" b="1" smtClean="0">
                <a:hlinkClick r:id="rId2"/>
              </a:rPr>
              <a:t>Caffeine</a:t>
            </a:r>
            <a:r>
              <a:rPr lang="pt-BR" sz="1400" smtClean="0">
                <a:hlinkClick r:id="rId2"/>
              </a:rPr>
              <a:t> controversies.</a:t>
            </a:r>
            <a:r>
              <a:rPr lang="pt-BR" sz="1400" smtClean="0"/>
              <a:t> </a:t>
            </a:r>
            <a:br>
              <a:rPr lang="pt-BR" sz="1400" smtClean="0"/>
            </a:br>
            <a:r>
              <a:rPr lang="pt-BR" sz="1400" smtClean="0"/>
              <a:t>Gentle SJ, Travers CP, Carlo WA.</a:t>
            </a:r>
            <a:br>
              <a:rPr lang="pt-BR" sz="1400" smtClean="0"/>
            </a:br>
            <a:r>
              <a:rPr lang="pt-BR" sz="1400" smtClean="0"/>
              <a:t>Curr Opin Pediatr. 2018 Apr;30(2):177-181. doi: 10.1097/MOP.0000000000000588.</a:t>
            </a:r>
            <a:br>
              <a:rPr lang="pt-BR" sz="1400" smtClean="0"/>
            </a:br>
            <a:r>
              <a:rPr lang="pt-BR" sz="1400" smtClean="0"/>
              <a:t>PMID:  2934614. </a:t>
            </a:r>
            <a:r>
              <a:rPr lang="pt-BR" sz="1400" u="sng" smtClean="0">
                <a:hlinkClick r:id="rId3"/>
              </a:rPr>
              <a:t>Similar articles</a:t>
            </a:r>
            <a:endParaRPr lang="pt-BR" sz="1400" u="sng" smtClean="0"/>
          </a:p>
        </p:txBody>
      </p:sp>
      <p:sp>
        <p:nvSpPr>
          <p:cNvPr id="100355" name="Rectangle 3"/>
          <p:cNvSpPr>
            <a:spLocks noGrp="1"/>
          </p:cNvSpPr>
          <p:nvPr>
            <p:ph type="body" idx="1"/>
          </p:nvPr>
        </p:nvSpPr>
        <p:spPr/>
        <p:txBody>
          <a:bodyPr/>
          <a:lstStyle/>
          <a:p>
            <a:pPr>
              <a:lnSpc>
                <a:spcPct val="75000"/>
              </a:lnSpc>
            </a:pPr>
            <a:r>
              <a:rPr lang="pt-BR" sz="1400" smtClean="0"/>
              <a:t>O uso de cafeína em bebês prematuros tem sofrido vários paradigmas: do padrão de cuidado à possível neurotoxina a um dos poucos medicamentos para os quais há evidências de redução do risco de displasia broncopulmonar (DBP). </a:t>
            </a:r>
          </a:p>
          <a:p>
            <a:pPr algn="ctr">
              <a:lnSpc>
                <a:spcPct val="75000"/>
              </a:lnSpc>
              <a:buFont typeface="Arial" pitchFamily="34" charset="0"/>
              <a:buNone/>
            </a:pPr>
            <a:r>
              <a:rPr lang="pt-BR" sz="1400" b="1" smtClean="0">
                <a:solidFill>
                  <a:srgbClr val="0000FF"/>
                </a:solidFill>
              </a:rPr>
              <a:t>O objetivo da revisão é analisar essa trajetória dinâmica e discutir as controvérsias que ainda persistem após décadas de uso da cafeína.</a:t>
            </a:r>
          </a:p>
          <a:p>
            <a:pPr>
              <a:lnSpc>
                <a:spcPct val="75000"/>
              </a:lnSpc>
            </a:pPr>
            <a:r>
              <a:rPr lang="pt-BR" sz="1400" smtClean="0"/>
              <a:t>Devido a  preocupações com a segurança da cafeína em bebês prematuros, um grande estudo randomizado controlado demonstrou redução na DBP e no tratamento da persistência do canal arterial.</a:t>
            </a:r>
          </a:p>
          <a:p>
            <a:pPr>
              <a:lnSpc>
                <a:spcPct val="75000"/>
              </a:lnSpc>
            </a:pPr>
            <a:r>
              <a:rPr lang="pt-BR" sz="1400" smtClean="0"/>
              <a:t> A menor taxa de morte ou comprometimento do neurodesenvolvimento observada aos 18-21 meses não foi estatisticamente diferente nos momentos posteriores; no entanto, os bebês do grupo cafeína apresentaram menores taxas de comprometimento motor aos 11 anos de acompanhamento. </a:t>
            </a:r>
          </a:p>
          <a:p>
            <a:pPr>
              <a:lnSpc>
                <a:spcPct val="75000"/>
              </a:lnSpc>
            </a:pPr>
            <a:r>
              <a:rPr lang="pt-BR" sz="1400" smtClean="0">
                <a:solidFill>
                  <a:srgbClr val="0000FF"/>
                </a:solidFill>
              </a:rPr>
              <a:t>O tempo de início da terapia com cafeína agora é substancialmente mais cedo</a:t>
            </a:r>
            <a:r>
              <a:rPr lang="pt-BR" sz="1400" smtClean="0"/>
              <a:t>, e as doses usadas são às vezes mais altas do que as usadas anteriormente, mas há dados limitados para apoiar essas práticas.</a:t>
            </a:r>
          </a:p>
          <a:p>
            <a:pPr algn="ctr">
              <a:lnSpc>
                <a:spcPct val="75000"/>
              </a:lnSpc>
            </a:pPr>
            <a:r>
              <a:rPr lang="pt-BR" sz="1400" smtClean="0">
                <a:solidFill>
                  <a:srgbClr val="FF33CC"/>
                </a:solidFill>
              </a:rPr>
              <a:t>A</a:t>
            </a:r>
            <a:r>
              <a:rPr lang="pt-BR" sz="1400" smtClean="0"/>
              <a:t> </a:t>
            </a:r>
            <a:r>
              <a:rPr lang="pt-BR" sz="1400" smtClean="0">
                <a:solidFill>
                  <a:srgbClr val="FF33CC"/>
                </a:solidFill>
              </a:rPr>
              <a:t>terapia com cafeína para a apnéia da prematuridade (AOP) continua a ser um dos pilares dos cuidados neonatais, embora sejam necessárias mais evidências para apoiar a dosagem e o tempo de início e descontinuação.</a:t>
            </a:r>
          </a:p>
          <a:p>
            <a:pPr algn="ctr">
              <a:lnSpc>
                <a:spcPct val="75000"/>
              </a:lnSpc>
            </a:pPr>
            <a:r>
              <a:rPr lang="pt-BR" sz="1400" smtClean="0">
                <a:solidFill>
                  <a:srgbClr val="0000FF"/>
                </a:solidFill>
              </a:rPr>
              <a:t>Veja a seguir os resultados  com o uso de cafeína</a:t>
            </a:r>
          </a:p>
          <a:p>
            <a:pPr algn="ctr">
              <a:lnSpc>
                <a:spcPct val="75000"/>
              </a:lnSpc>
            </a:pPr>
            <a:endParaRPr lang="pt-BR" sz="1400" smtClean="0">
              <a:solidFill>
                <a:srgbClr val="0000FF"/>
              </a:solidFill>
            </a:endParaRPr>
          </a:p>
          <a:p>
            <a:pPr>
              <a:lnSpc>
                <a:spcPct val="75000"/>
              </a:lnSpc>
            </a:pPr>
            <a:endParaRPr lang="pt-BR" sz="1400" smtClean="0">
              <a:solidFill>
                <a:srgbClr val="FF33CC"/>
              </a:solidFill>
            </a:endParaRPr>
          </a:p>
        </p:txBody>
      </p:sp>
      <p:sp>
        <p:nvSpPr>
          <p:cNvPr id="100356" name="Oval 4"/>
          <p:cNvSpPr>
            <a:spLocks noChangeArrowheads="1"/>
          </p:cNvSpPr>
          <p:nvPr/>
        </p:nvSpPr>
        <p:spPr bwMode="auto">
          <a:xfrm>
            <a:off x="406400" y="188913"/>
            <a:ext cx="1873250" cy="576262"/>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1400">
                <a:solidFill>
                  <a:srgbClr val="FFFF00"/>
                </a:solidFill>
              </a:rPr>
              <a:t>Abril de 2018</a:t>
            </a:r>
          </a:p>
        </p:txBody>
      </p:sp>
      <p:sp>
        <p:nvSpPr>
          <p:cNvPr id="100357" name="Text Box 5"/>
          <p:cNvSpPr txBox="1">
            <a:spLocks noChangeArrowheads="1"/>
          </p:cNvSpPr>
          <p:nvPr/>
        </p:nvSpPr>
        <p:spPr bwMode="auto">
          <a:xfrm>
            <a:off x="3357563" y="260350"/>
            <a:ext cx="4335462" cy="457200"/>
          </a:xfrm>
          <a:prstGeom prst="rect">
            <a:avLst/>
          </a:prstGeom>
          <a:noFill/>
          <a:ln w="9525">
            <a:noFill/>
            <a:miter lim="800000"/>
            <a:headEnd/>
            <a:tailEnd/>
          </a:ln>
          <a:effectLst/>
        </p:spPr>
        <p:txBody>
          <a:bodyPr wrap="none">
            <a:spAutoFit/>
          </a:bodyPr>
          <a:lstStyle/>
          <a:p>
            <a:pPr defTabSz="914400"/>
            <a:r>
              <a:rPr lang="pt-BR" b="1">
                <a:solidFill>
                  <a:srgbClr val="0000FF"/>
                </a:solidFill>
              </a:rPr>
              <a:t>Controvérsias com a cafeína</a:t>
            </a:r>
          </a:p>
        </p:txBody>
      </p:sp>
      <p:sp>
        <p:nvSpPr>
          <p:cNvPr id="100358" name="AutoShape 6"/>
          <p:cNvSpPr>
            <a:spLocks noChangeArrowheads="1"/>
          </p:cNvSpPr>
          <p:nvPr/>
        </p:nvSpPr>
        <p:spPr bwMode="auto">
          <a:xfrm>
            <a:off x="11279188" y="6165850"/>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p:cNvPicPr>
            <a:picLocks noChangeAspect="1" noChangeArrowheads="1"/>
          </p:cNvPicPr>
          <p:nvPr/>
        </p:nvPicPr>
        <p:blipFill>
          <a:blip r:embed="rId2"/>
          <a:srcRect/>
          <a:stretch>
            <a:fillRect/>
          </a:stretch>
        </p:blipFill>
        <p:spPr bwMode="auto">
          <a:xfrm>
            <a:off x="693738" y="115888"/>
            <a:ext cx="10415587" cy="3355975"/>
          </a:xfrm>
          <a:prstGeom prst="rect">
            <a:avLst/>
          </a:prstGeom>
          <a:noFill/>
        </p:spPr>
      </p:pic>
      <p:pic>
        <p:nvPicPr>
          <p:cNvPr id="102405" name="Picture 5"/>
          <p:cNvPicPr>
            <a:picLocks noChangeAspect="1" noChangeArrowheads="1"/>
          </p:cNvPicPr>
          <p:nvPr/>
        </p:nvPicPr>
        <p:blipFill>
          <a:blip r:embed="rId3"/>
          <a:srcRect/>
          <a:stretch>
            <a:fillRect/>
          </a:stretch>
        </p:blipFill>
        <p:spPr bwMode="auto">
          <a:xfrm>
            <a:off x="3357563" y="3500438"/>
            <a:ext cx="4664075" cy="3179762"/>
          </a:xfrm>
          <a:prstGeom prst="rect">
            <a:avLst/>
          </a:prstGeom>
          <a:noFill/>
        </p:spPr>
      </p:pic>
      <p:sp>
        <p:nvSpPr>
          <p:cNvPr id="102406" name="AutoShape 6"/>
          <p:cNvSpPr>
            <a:spLocks noChangeArrowheads="1"/>
          </p:cNvSpPr>
          <p:nvPr/>
        </p:nvSpPr>
        <p:spPr bwMode="auto">
          <a:xfrm>
            <a:off x="112791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p:cNvSpPr>
          <p:nvPr>
            <p:ph type="body" idx="1"/>
          </p:nvPr>
        </p:nvSpPr>
        <p:spPr>
          <a:xfrm>
            <a:off x="4440238" y="1916113"/>
            <a:ext cx="7413625" cy="3462337"/>
          </a:xfrm>
          <a:solidFill>
            <a:srgbClr val="00FFCC"/>
          </a:solidFill>
        </p:spPr>
        <p:txBody>
          <a:bodyPr/>
          <a:lstStyle/>
          <a:p>
            <a:pPr algn="ctr">
              <a:lnSpc>
                <a:spcPct val="75000"/>
              </a:lnSpc>
              <a:buFont typeface="Arial" pitchFamily="34" charset="0"/>
              <a:buNone/>
            </a:pPr>
            <a:r>
              <a:rPr lang="pt-BR" sz="2000" smtClean="0">
                <a:solidFill>
                  <a:srgbClr val="FF33CC"/>
                </a:solidFill>
              </a:rPr>
              <a:t>PONTOS CHAVE</a:t>
            </a:r>
          </a:p>
          <a:p>
            <a:pPr>
              <a:lnSpc>
                <a:spcPct val="75000"/>
              </a:lnSpc>
            </a:pPr>
            <a:r>
              <a:rPr lang="pt-BR" sz="1400" smtClean="0"/>
              <a:t>A cafeína é um tratamento muito eficaz para a apnéia da prematuridade (AOP).</a:t>
            </a:r>
          </a:p>
          <a:p>
            <a:pPr>
              <a:lnSpc>
                <a:spcPct val="75000"/>
              </a:lnSpc>
            </a:pPr>
            <a:r>
              <a:rPr lang="pt-BR" sz="1400" smtClean="0"/>
              <a:t>Em crianças com AOP, o uso de cafeína está associado com diminuição do risco para displasia broncopulmonar , tratamento da persistência do canal arterial e comprometimento neurológico.</a:t>
            </a:r>
          </a:p>
          <a:p>
            <a:pPr>
              <a:lnSpc>
                <a:spcPct val="75000"/>
              </a:lnSpc>
            </a:pPr>
            <a:r>
              <a:rPr lang="pt-BR" sz="1400" smtClean="0"/>
              <a:t>Há pouca ou nenhuma evidência de ensaios randomizados para o uso de cafeína precoce (antes do 3º dia após o nascimento).</a:t>
            </a:r>
          </a:p>
          <a:p>
            <a:pPr>
              <a:lnSpc>
                <a:spcPct val="75000"/>
              </a:lnSpc>
            </a:pPr>
            <a:r>
              <a:rPr lang="pt-BR" sz="1400" smtClean="0"/>
              <a:t>A alta dose de cafeína reduz a falha de extubação e pode também fornecem benefícios para o neurodesenvolvimento.</a:t>
            </a:r>
          </a:p>
          <a:p>
            <a:pPr>
              <a:lnSpc>
                <a:spcPct val="75000"/>
              </a:lnSpc>
            </a:pPr>
            <a:r>
              <a:rPr lang="pt-BR" sz="1400" smtClean="0"/>
              <a:t>A terapia com cafeína pode ser descontinuada por volta de 34-36 semanas de idade pós-menstrual na maioria das crianças, embora bebês nascidos prematuramente possam precisar maior duração da terapia.</a:t>
            </a:r>
          </a:p>
        </p:txBody>
      </p:sp>
      <p:pic>
        <p:nvPicPr>
          <p:cNvPr id="101380" name="Picture 4"/>
          <p:cNvPicPr>
            <a:picLocks noChangeAspect="1" noChangeArrowheads="1"/>
          </p:cNvPicPr>
          <p:nvPr/>
        </p:nvPicPr>
        <p:blipFill>
          <a:blip r:embed="rId2"/>
          <a:srcRect/>
          <a:stretch>
            <a:fillRect/>
          </a:stretch>
        </p:blipFill>
        <p:spPr bwMode="auto">
          <a:xfrm>
            <a:off x="0" y="0"/>
            <a:ext cx="4440238" cy="3994150"/>
          </a:xfrm>
          <a:prstGeom prst="rect">
            <a:avLst/>
          </a:prstGeom>
          <a:noFill/>
        </p:spPr>
      </p:pic>
    </p:spTree>
  </p:cSld>
  <p:clrMapOvr>
    <a:masterClrMapping/>
  </p:clrMapOvr>
  <p:transition spd="med">
    <p:fad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p:nvPr>
        </p:nvSpPr>
        <p:spPr/>
        <p:txBody>
          <a:bodyPr/>
          <a:lstStyle/>
          <a:p>
            <a:pPr algn="ctr"/>
            <a:r>
              <a:rPr lang="pt-BR" sz="1400" smtClean="0">
                <a:hlinkClick r:id="rId2"/>
              </a:rPr>
              <a:t>Neurobehavioral Outcomes 11 Years After Neonatal </a:t>
            </a:r>
            <a:r>
              <a:rPr lang="pt-BR" sz="1400" b="1" smtClean="0">
                <a:hlinkClick r:id="rId2"/>
              </a:rPr>
              <a:t>Caffeine</a:t>
            </a:r>
            <a:r>
              <a:rPr lang="pt-BR" sz="1400" smtClean="0">
                <a:hlinkClick r:id="rId2"/>
              </a:rPr>
              <a:t> </a:t>
            </a:r>
            <a:r>
              <a:rPr lang="pt-BR" sz="1400" b="1" smtClean="0">
                <a:hlinkClick r:id="rId2"/>
              </a:rPr>
              <a:t>Therapy</a:t>
            </a:r>
            <a:r>
              <a:rPr lang="pt-BR" sz="1400" smtClean="0">
                <a:hlinkClick r:id="rId2"/>
              </a:rPr>
              <a:t> for </a:t>
            </a:r>
            <a:r>
              <a:rPr lang="pt-BR" sz="1400" b="1" smtClean="0">
                <a:hlinkClick r:id="rId2"/>
              </a:rPr>
              <a:t>Apnea</a:t>
            </a:r>
            <a:r>
              <a:rPr lang="pt-BR" sz="1400" smtClean="0">
                <a:hlinkClick r:id="rId2"/>
              </a:rPr>
              <a:t> of </a:t>
            </a:r>
            <a:r>
              <a:rPr lang="pt-BR" sz="1400" b="1" smtClean="0">
                <a:hlinkClick r:id="rId2"/>
              </a:rPr>
              <a:t>Prematurity</a:t>
            </a:r>
            <a:r>
              <a:rPr lang="pt-BR" sz="1400" smtClean="0">
                <a:hlinkClick r:id="rId2"/>
              </a:rPr>
              <a:t>.</a:t>
            </a:r>
            <a:r>
              <a:rPr lang="pt-BR" sz="1400" smtClean="0"/>
              <a:t/>
            </a:r>
            <a:br>
              <a:rPr lang="pt-BR" sz="1400" smtClean="0"/>
            </a:br>
            <a:r>
              <a:rPr lang="pt-BR" sz="1400" smtClean="0"/>
              <a:t>Mürner-Lavanchy IM, Doyle LW, Schmidt B, Roberts RS, Asztalos EV, Costantini L, Davis PG, Dewey D, D'Ilario J, Grunau RE, Moddemann D, Nelson H, Ohlsson A, Solimano A, Tin W, Anderson PJ; </a:t>
            </a:r>
            <a:r>
              <a:rPr lang="pt-BR" sz="1400" b="1" smtClean="0"/>
              <a:t>Caffeine</a:t>
            </a:r>
            <a:r>
              <a:rPr lang="pt-BR" sz="1400" smtClean="0"/>
              <a:t> for </a:t>
            </a:r>
            <a:r>
              <a:rPr lang="pt-BR" sz="1400" b="1" smtClean="0"/>
              <a:t>Apnea</a:t>
            </a:r>
            <a:r>
              <a:rPr lang="pt-BR" sz="1400" smtClean="0"/>
              <a:t> of </a:t>
            </a:r>
            <a:r>
              <a:rPr lang="pt-BR" sz="1400" b="1" smtClean="0"/>
              <a:t>Prematurity</a:t>
            </a:r>
            <a:r>
              <a:rPr lang="pt-BR" sz="1400" smtClean="0"/>
              <a:t> (CAP) Trial Group.Pediatrics. 2018 May;141(5). pii: e20174047. doi: 10.1542/peds.2017-4047. Epub 2018 Apr 11.PMID: 29643070.</a:t>
            </a:r>
            <a:r>
              <a:rPr lang="pt-BR" sz="1400" u="sng" smtClean="0">
                <a:hlinkClick r:id="rId3"/>
              </a:rPr>
              <a:t>Similar articles</a:t>
            </a:r>
            <a:endParaRPr lang="pt-BR" sz="1400" u="sng" smtClean="0"/>
          </a:p>
        </p:txBody>
      </p:sp>
      <p:sp>
        <p:nvSpPr>
          <p:cNvPr id="93187" name="Rectangle 3"/>
          <p:cNvSpPr>
            <a:spLocks noGrp="1"/>
          </p:cNvSpPr>
          <p:nvPr>
            <p:ph type="body" idx="1"/>
          </p:nvPr>
        </p:nvSpPr>
        <p:spPr/>
        <p:txBody>
          <a:bodyPr/>
          <a:lstStyle/>
          <a:p>
            <a:r>
              <a:rPr lang="pt-BR" sz="2000" smtClean="0"/>
              <a:t>A cafeína é eficaz no tratamento da apnéia da prematuridade. Embora a terapia com cafeína tenha um benefício sobre as habilidades motoras grossas em crianças em idade escolar, os efeitos sobre os resultados neurocomportamentais não são totalmente compreendidos. O objetivo do presente estudo  foi investigar os efeitos da terapia neonatal com cafeína em recém-nascidos de muito baixo peso (500-1250 g) sobre os resultados neurocomportamentais em participantes de 11 anos do ensaio Cafeína para Apneia da Prematuridade.</a:t>
            </a:r>
          </a:p>
          <a:p>
            <a:r>
              <a:rPr lang="pt-BR" sz="2000" smtClean="0"/>
              <a:t>Treze hospitais acadêmicos no Canadá, Austrália, Grã-Bretanha e Suécia participaram dessa parte dos 11 anos de acompanhamento do estudo duplo-cego, randomizado e controlado por placebo. Medidas de inteligência geral, atenção, função executiva, integração e percepção visomotora e comportamento foram obtidas em até 870 crianças. Os efeitos da terapia com cafeína foram avaliados usando modelos de regressão.</a:t>
            </a:r>
          </a:p>
        </p:txBody>
      </p:sp>
      <p:sp>
        <p:nvSpPr>
          <p:cNvPr id="93188" name="Oval 4"/>
          <p:cNvSpPr>
            <a:spLocks noChangeArrowheads="1"/>
          </p:cNvSpPr>
          <p:nvPr/>
        </p:nvSpPr>
        <p:spPr bwMode="auto">
          <a:xfrm>
            <a:off x="117475" y="1125538"/>
            <a:ext cx="1870075" cy="576262"/>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1400">
                <a:solidFill>
                  <a:srgbClr val="FFFF00"/>
                </a:solidFill>
              </a:rPr>
              <a:t>Maio de 2018</a:t>
            </a:r>
          </a:p>
        </p:txBody>
      </p:sp>
      <p:sp>
        <p:nvSpPr>
          <p:cNvPr id="93189" name="Text Box 5"/>
          <p:cNvSpPr txBox="1">
            <a:spLocks noChangeArrowheads="1"/>
          </p:cNvSpPr>
          <p:nvPr/>
        </p:nvSpPr>
        <p:spPr bwMode="auto">
          <a:xfrm>
            <a:off x="909638" y="0"/>
            <a:ext cx="11042650" cy="336550"/>
          </a:xfrm>
          <a:prstGeom prst="rect">
            <a:avLst/>
          </a:prstGeom>
          <a:noFill/>
          <a:ln w="9525">
            <a:noFill/>
            <a:miter lim="800000"/>
            <a:headEnd/>
            <a:tailEnd/>
          </a:ln>
          <a:effectLst/>
        </p:spPr>
        <p:txBody>
          <a:bodyPr wrap="none">
            <a:spAutoFit/>
          </a:bodyPr>
          <a:lstStyle/>
          <a:p>
            <a:pPr defTabSz="914400"/>
            <a:r>
              <a:rPr lang="pt-BR" sz="1600" b="1">
                <a:solidFill>
                  <a:srgbClr val="0000FF"/>
                </a:solidFill>
              </a:rPr>
              <a:t>Resultados Neurocomportamentais 11 Anos Após Terapia Neonatal Com Cafeína Para Apneia Da Prematuridade</a:t>
            </a:r>
          </a:p>
        </p:txBody>
      </p:sp>
      <p:sp>
        <p:nvSpPr>
          <p:cNvPr id="93190" name="AutoShape 6"/>
          <p:cNvSpPr>
            <a:spLocks noChangeArrowheads="1"/>
          </p:cNvSpPr>
          <p:nvPr/>
        </p:nvSpPr>
        <p:spPr bwMode="auto">
          <a:xfrm>
            <a:off x="112791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p:cNvSpPr>
            <a:spLocks noGrp="1"/>
          </p:cNvSpPr>
          <p:nvPr>
            <p:ph type="body" idx="1"/>
          </p:nvPr>
        </p:nvSpPr>
        <p:spPr/>
        <p:txBody>
          <a:bodyPr/>
          <a:lstStyle/>
          <a:p>
            <a:pPr>
              <a:lnSpc>
                <a:spcPct val="85000"/>
              </a:lnSpc>
            </a:pPr>
            <a:r>
              <a:rPr lang="pt-BR" sz="1800" smtClean="0"/>
              <a:t>Os resultados neurocomportamentais foram geralmente semelhantes para o grupo de cafeína (432 RN) e placebo (438 RN).Idade gestacional média de ambos os grupos: </a:t>
            </a:r>
            <a:r>
              <a:rPr lang="pt-BR" sz="1800" b="1" smtClean="0"/>
              <a:t>27 semanas</a:t>
            </a:r>
            <a:r>
              <a:rPr lang="pt-BR" sz="1800" smtClean="0"/>
              <a:t>  peso ao nascer:</a:t>
            </a:r>
            <a:r>
              <a:rPr lang="pt-BR" sz="1800" b="1" smtClean="0"/>
              <a:t> 960g</a:t>
            </a:r>
          </a:p>
          <a:p>
            <a:pPr>
              <a:lnSpc>
                <a:spcPct val="85000"/>
              </a:lnSpc>
            </a:pPr>
            <a:r>
              <a:rPr lang="pt-BR" sz="1800" smtClean="0"/>
              <a:t>O </a:t>
            </a:r>
            <a:r>
              <a:rPr lang="pt-BR" sz="1800" smtClean="0">
                <a:solidFill>
                  <a:srgbClr val="0000FF"/>
                </a:solidFill>
              </a:rPr>
              <a:t>grupo cafeína teve um desempenho melhor do que o grupo placebo na coordenação </a:t>
            </a:r>
            <a:r>
              <a:rPr lang="pt-BR" sz="1800" smtClean="0">
                <a:solidFill>
                  <a:srgbClr val="FF33CC"/>
                </a:solidFill>
              </a:rPr>
              <a:t>motora fina</a:t>
            </a:r>
            <a:r>
              <a:rPr lang="pt-BR" sz="1800" smtClean="0"/>
              <a:t> (diferença média [MD] = 2,9; intervalo de confiança [IC] 95%: 0,7 a 5,1; P = 0,01), </a:t>
            </a:r>
            <a:r>
              <a:rPr lang="pt-BR" sz="1800" smtClean="0">
                <a:solidFill>
                  <a:srgbClr val="FF33CC"/>
                </a:solidFill>
              </a:rPr>
              <a:t>integração visuomotora</a:t>
            </a:r>
            <a:r>
              <a:rPr lang="pt-BR" sz="1800" smtClean="0"/>
              <a:t> (MD = 1,8; IC 95% : 0,0 a 3,7, P &lt;0,05), </a:t>
            </a:r>
            <a:r>
              <a:rPr lang="pt-BR" sz="1800" smtClean="0">
                <a:solidFill>
                  <a:srgbClr val="FF33CC"/>
                </a:solidFill>
              </a:rPr>
              <a:t>percepção visual</a:t>
            </a:r>
            <a:r>
              <a:rPr lang="pt-BR" sz="1800" smtClean="0"/>
              <a:t> (MD = 2,0; IC95%: 0,3 a 3,8; P = 0,02) e </a:t>
            </a:r>
            <a:r>
              <a:rPr lang="pt-BR" sz="1800" smtClean="0">
                <a:solidFill>
                  <a:srgbClr val="FF33CC"/>
                </a:solidFill>
              </a:rPr>
              <a:t>organização visoespacial</a:t>
            </a:r>
            <a:r>
              <a:rPr lang="pt-BR" sz="1800" smtClean="0"/>
              <a:t> (MD = 1,2; IC95%: 0,4 a 2,0; P = .003).</a:t>
            </a:r>
          </a:p>
          <a:p>
            <a:pPr>
              <a:lnSpc>
                <a:spcPct val="85000"/>
              </a:lnSpc>
            </a:pPr>
            <a:endParaRPr lang="pt-BR" sz="1800" smtClean="0"/>
          </a:p>
          <a:p>
            <a:pPr>
              <a:lnSpc>
                <a:spcPct val="85000"/>
              </a:lnSpc>
            </a:pPr>
            <a:r>
              <a:rPr lang="pt-BR" sz="1800" smtClean="0"/>
              <a:t>Os autores concluem que a terapia com cafeína neonatal foi associado a melhor habilidades visuomotora, visuoperceptual e visuoespacial, aos 11 anos de idade nas crianças nascida com muito baixo peso . </a:t>
            </a:r>
          </a:p>
          <a:p>
            <a:pPr>
              <a:lnSpc>
                <a:spcPct val="85000"/>
              </a:lnSpc>
            </a:pPr>
            <a:r>
              <a:rPr lang="pt-BR" sz="1800" smtClean="0"/>
              <a:t>Nenhum dos desfechos secundários relatados neste estudo foram afetados negativamente pela cafeína. Isso destaca a segurança e a eficácia a longo prazo da terapia para a cafeína para apnéia da prematuridade em recém-nascidos com muito baixo peso ao nascer.</a:t>
            </a:r>
          </a:p>
        </p:txBody>
      </p:sp>
    </p:spTree>
  </p:cSld>
  <p:clrMapOvr>
    <a:masterClrMapping/>
  </p:clrMapOvr>
  <p:transition spd="med">
    <p:fad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p:cNvSpPr>
          <p:nvPr>
            <p:ph type="title"/>
          </p:nvPr>
        </p:nvSpPr>
        <p:spPr>
          <a:xfrm>
            <a:off x="982663" y="765175"/>
            <a:ext cx="10155237" cy="1397000"/>
          </a:xfrm>
        </p:spPr>
        <p:txBody>
          <a:bodyPr/>
          <a:lstStyle/>
          <a:p>
            <a:pPr algn="ctr"/>
            <a:r>
              <a:rPr lang="pt-BR" sz="1600" smtClean="0">
                <a:hlinkClick r:id="rId2"/>
              </a:rPr>
              <a:t>Optimizing </a:t>
            </a:r>
            <a:r>
              <a:rPr lang="pt-BR" sz="1600" b="1" smtClean="0">
                <a:hlinkClick r:id="rId2"/>
              </a:rPr>
              <a:t>Caffeine</a:t>
            </a:r>
            <a:r>
              <a:rPr lang="pt-BR" sz="1600" smtClean="0">
                <a:hlinkClick r:id="rId2"/>
              </a:rPr>
              <a:t> Use and Risk of Bronchopulmonary Dysplasia in Preterm Infants: A Systematic Review, Meta-analysis, and Application of Grading of Recommendations Assessment, Development, and Evaluation Methodology.</a:t>
            </a:r>
            <a:r>
              <a:rPr lang="pt-BR" sz="1600" smtClean="0"/>
              <a:t/>
            </a:r>
            <a:br>
              <a:rPr lang="pt-BR" sz="1600" smtClean="0"/>
            </a:br>
            <a:r>
              <a:rPr lang="pt-BR" sz="1600" smtClean="0"/>
              <a:t>Pakvasa MA, Saroha V, Patel RM. Clin Perinatol. 2018 Jun;45(2):273-291. doi: 10.1016/j.clp.2018.01.012. PMID:  29747888</a:t>
            </a:r>
            <a:br>
              <a:rPr lang="pt-BR" sz="1600" smtClean="0"/>
            </a:br>
            <a:r>
              <a:rPr lang="pt-BR" sz="1600" u="sng" smtClean="0">
                <a:hlinkClick r:id="rId3"/>
              </a:rPr>
              <a:t>Similar articles</a:t>
            </a:r>
            <a:r>
              <a:rPr lang="pt-BR" sz="1600" u="sng" smtClean="0"/>
              <a:t>. </a:t>
            </a:r>
            <a:r>
              <a:rPr lang="pt-BR" sz="1600" smtClean="0">
                <a:solidFill>
                  <a:schemeClr val="tx1"/>
                </a:solidFill>
              </a:rPr>
              <a:t>Atlanta, EUA</a:t>
            </a:r>
          </a:p>
        </p:txBody>
      </p:sp>
      <p:sp>
        <p:nvSpPr>
          <p:cNvPr id="124931" name="Rectangle 3"/>
          <p:cNvSpPr>
            <a:spLocks noGrp="1"/>
          </p:cNvSpPr>
          <p:nvPr>
            <p:ph type="body" idx="1"/>
          </p:nvPr>
        </p:nvSpPr>
        <p:spPr>
          <a:xfrm>
            <a:off x="7102475" y="2205038"/>
            <a:ext cx="4319588" cy="4392612"/>
          </a:xfrm>
          <a:solidFill>
            <a:srgbClr val="CCCCFF"/>
          </a:solidFill>
          <a:ln w="28575">
            <a:solidFill>
              <a:srgbClr val="FF33CC"/>
            </a:solidFill>
          </a:ln>
        </p:spPr>
        <p:txBody>
          <a:bodyPr/>
          <a:lstStyle/>
          <a:p>
            <a:pPr algn="ctr">
              <a:lnSpc>
                <a:spcPct val="75000"/>
              </a:lnSpc>
              <a:buFont typeface="Arial" pitchFamily="34" charset="0"/>
              <a:buNone/>
            </a:pPr>
            <a:r>
              <a:rPr lang="pt-BR" sz="1600" b="1" smtClean="0">
                <a:solidFill>
                  <a:srgbClr val="FF33CC"/>
                </a:solidFill>
              </a:rPr>
              <a:t>PONTOS CHAVE</a:t>
            </a:r>
          </a:p>
          <a:p>
            <a:pPr>
              <a:lnSpc>
                <a:spcPct val="75000"/>
              </a:lnSpc>
            </a:pPr>
            <a:r>
              <a:rPr lang="pt-BR" sz="1600" smtClean="0"/>
              <a:t>O início precoce da cafeína, em comparação com o início tardio, está associado a uma diminuição do risco de displasia broncopulmonar.</a:t>
            </a:r>
          </a:p>
          <a:p>
            <a:pPr>
              <a:lnSpc>
                <a:spcPct val="75000"/>
              </a:lnSpc>
            </a:pPr>
            <a:r>
              <a:rPr lang="pt-BR" sz="1600" smtClean="0"/>
              <a:t>A alta dose de cafeína, comparada à cafeína de dose padrão, pode reduzir o risco de displasia broncopulmonar.</a:t>
            </a:r>
          </a:p>
          <a:p>
            <a:pPr>
              <a:lnSpc>
                <a:spcPct val="75000"/>
              </a:lnSpc>
            </a:pPr>
            <a:r>
              <a:rPr lang="pt-BR" sz="1600" smtClean="0"/>
              <a:t>A qualidade geral da evidência de estudos sobre a dose e o tempo da cafeína e o risco de displasia broncopulmonar é baixa.</a:t>
            </a:r>
          </a:p>
          <a:p>
            <a:pPr>
              <a:lnSpc>
                <a:spcPct val="75000"/>
              </a:lnSpc>
            </a:pPr>
            <a:r>
              <a:rPr lang="pt-BR" sz="1600" smtClean="0"/>
              <a:t> Evidência de maior qualidade é necessária para entender os riscos e benefícios da iniciação precoce e alta dose de cafeína para diminuir o risco de displasia broncopulmonar</a:t>
            </a:r>
          </a:p>
        </p:txBody>
      </p:sp>
      <p:pic>
        <p:nvPicPr>
          <p:cNvPr id="124932" name="Picture 4"/>
          <p:cNvPicPr>
            <a:picLocks noChangeAspect="1" noChangeArrowheads="1"/>
          </p:cNvPicPr>
          <p:nvPr/>
        </p:nvPicPr>
        <p:blipFill>
          <a:blip r:embed="rId4"/>
          <a:srcRect/>
          <a:stretch>
            <a:fillRect/>
          </a:stretch>
        </p:blipFill>
        <p:spPr bwMode="auto">
          <a:xfrm>
            <a:off x="693738" y="2205038"/>
            <a:ext cx="6376987" cy="2327275"/>
          </a:xfrm>
          <a:prstGeom prst="rect">
            <a:avLst/>
          </a:prstGeom>
          <a:noFill/>
          <a:ln w="28575">
            <a:solidFill>
              <a:srgbClr val="FF33CC"/>
            </a:solidFill>
            <a:miter lim="800000"/>
            <a:headEnd/>
            <a:tailEnd/>
          </a:ln>
        </p:spPr>
      </p:pic>
      <p:sp>
        <p:nvSpPr>
          <p:cNvPr id="124933" name="Rectangle 5"/>
          <p:cNvSpPr>
            <a:spLocks noChangeArrowheads="1"/>
          </p:cNvSpPr>
          <p:nvPr/>
        </p:nvSpPr>
        <p:spPr bwMode="auto">
          <a:xfrm>
            <a:off x="838200" y="4868863"/>
            <a:ext cx="5041900" cy="1168400"/>
          </a:xfrm>
          <a:prstGeom prst="rect">
            <a:avLst/>
          </a:prstGeom>
          <a:noFill/>
          <a:ln w="12700">
            <a:solidFill>
              <a:srgbClr val="0000FF"/>
            </a:solidFill>
            <a:miter lim="800000"/>
            <a:headEnd/>
            <a:tailEnd/>
          </a:ln>
          <a:effectLst/>
        </p:spPr>
        <p:txBody>
          <a:bodyPr>
            <a:spAutoFit/>
          </a:bodyPr>
          <a:lstStyle/>
          <a:p>
            <a:pPr defTabSz="914400"/>
            <a:r>
              <a:rPr lang="pt-BR" sz="1400"/>
              <a:t>Conflitos de Interesse: Nenhum dos autores declara qualquer relação com uma empresa comercial</a:t>
            </a:r>
          </a:p>
          <a:p>
            <a:pPr defTabSz="914400"/>
            <a:r>
              <a:rPr lang="pt-BR" sz="1400"/>
              <a:t>que tem interesse financeiro direto em assuntos ou materiais discutidos no artigo ou com</a:t>
            </a:r>
          </a:p>
          <a:p>
            <a:pPr defTabSz="914400"/>
            <a:r>
              <a:rPr lang="pt-BR" sz="1400"/>
              <a:t>uma empresa fazendo um produto concorrente.</a:t>
            </a:r>
          </a:p>
        </p:txBody>
      </p:sp>
      <p:sp>
        <p:nvSpPr>
          <p:cNvPr id="124934" name="Oval 6"/>
          <p:cNvSpPr>
            <a:spLocks noChangeArrowheads="1"/>
          </p:cNvSpPr>
          <p:nvPr/>
        </p:nvSpPr>
        <p:spPr bwMode="auto">
          <a:xfrm>
            <a:off x="261938" y="1412875"/>
            <a:ext cx="1870075" cy="576263"/>
          </a:xfrm>
          <a:prstGeom prst="ellipse">
            <a:avLst/>
          </a:prstGeom>
          <a:solidFill>
            <a:schemeClr val="accent1"/>
          </a:solidFill>
          <a:ln w="9525">
            <a:solidFill>
              <a:schemeClr val="tx1"/>
            </a:solidFill>
            <a:round/>
            <a:headEnd/>
            <a:tailEnd/>
          </a:ln>
          <a:effectLst/>
        </p:spPr>
        <p:txBody>
          <a:bodyPr wrap="none" anchor="ctr"/>
          <a:lstStyle/>
          <a:p>
            <a:pPr algn="ctr" defTabSz="914400"/>
            <a:r>
              <a:rPr lang="pt-BR" sz="1400">
                <a:solidFill>
                  <a:srgbClr val="FFFF00"/>
                </a:solidFill>
              </a:rPr>
              <a:t>Junho de 2018</a:t>
            </a:r>
          </a:p>
        </p:txBody>
      </p:sp>
      <p:sp>
        <p:nvSpPr>
          <p:cNvPr id="124935" name="Text Box 7"/>
          <p:cNvSpPr txBox="1">
            <a:spLocks noChangeArrowheads="1"/>
          </p:cNvSpPr>
          <p:nvPr/>
        </p:nvSpPr>
        <p:spPr bwMode="auto">
          <a:xfrm>
            <a:off x="319088" y="115888"/>
            <a:ext cx="11414125" cy="517525"/>
          </a:xfrm>
          <a:prstGeom prst="rect">
            <a:avLst/>
          </a:prstGeom>
          <a:solidFill>
            <a:schemeClr val="accent1"/>
          </a:solidFill>
          <a:ln w="9525">
            <a:noFill/>
            <a:miter lim="800000"/>
            <a:headEnd/>
            <a:tailEnd/>
          </a:ln>
          <a:effectLst/>
        </p:spPr>
        <p:txBody>
          <a:bodyPr wrap="none">
            <a:spAutoFit/>
          </a:bodyPr>
          <a:lstStyle/>
          <a:p>
            <a:pPr algn="ctr" defTabSz="914400"/>
            <a:r>
              <a:rPr lang="pt-BR" sz="1400" b="1">
                <a:solidFill>
                  <a:srgbClr val="FFFF00"/>
                </a:solidFill>
              </a:rPr>
              <a:t>Otimizando o Uso de Cafeína e o Risco de Displasia Broncopulmonar em Bebês Prematuros: Uma Revisão Sistemática, Metanálise e </a:t>
            </a:r>
          </a:p>
          <a:p>
            <a:pPr algn="ctr" defTabSz="914400"/>
            <a:r>
              <a:rPr lang="pt-BR" sz="1400" b="1">
                <a:solidFill>
                  <a:srgbClr val="FFFF00"/>
                </a:solidFill>
              </a:rPr>
              <a:t>Aplicação da  Classificação de Recomendações. </a:t>
            </a:r>
          </a:p>
        </p:txBody>
      </p:sp>
      <p:sp>
        <p:nvSpPr>
          <p:cNvPr id="124936" name="AutoShape 8"/>
          <p:cNvSpPr>
            <a:spLocks noChangeArrowheads="1"/>
          </p:cNvSpPr>
          <p:nvPr/>
        </p:nvSpPr>
        <p:spPr bwMode="auto">
          <a:xfrm>
            <a:off x="114950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p:cNvSpPr>
          <p:nvPr>
            <p:ph type="body" idx="1"/>
          </p:nvPr>
        </p:nvSpPr>
        <p:spPr/>
        <p:txBody>
          <a:bodyPr/>
          <a:lstStyle/>
          <a:p>
            <a:pPr>
              <a:buFont typeface="Arial" pitchFamily="34" charset="0"/>
              <a:buNone/>
            </a:pPr>
            <a:r>
              <a:rPr lang="pt-BR" smtClean="0"/>
              <a:t>                                </a:t>
            </a:r>
            <a:r>
              <a:rPr lang="pt-BR" sz="2800" b="1" smtClean="0">
                <a:solidFill>
                  <a:srgbClr val="FF33CC"/>
                </a:solidFill>
              </a:rPr>
              <a:t>Objetivo deste estudo</a:t>
            </a:r>
          </a:p>
          <a:p>
            <a:pPr>
              <a:buFont typeface="Arial" pitchFamily="34" charset="0"/>
              <a:buNone/>
            </a:pPr>
            <a:r>
              <a:rPr lang="pt-BR" smtClean="0"/>
              <a:t>O objetivo desta revisão sistemática foi avaliar as seguintes questões:</a:t>
            </a:r>
          </a:p>
          <a:p>
            <a:pPr algn="ctr">
              <a:buFont typeface="Arial" pitchFamily="34" charset="0"/>
              <a:buNone/>
            </a:pPr>
            <a:r>
              <a:rPr lang="pt-BR" b="1" smtClean="0">
                <a:solidFill>
                  <a:srgbClr val="0000FF"/>
                </a:solidFill>
              </a:rPr>
              <a:t>Entre os prematuros, o momento do início da cafeína, a dose de cafeína ou a duração da cafeína influenciam os resultados clínicos, incluindo a displasia broncopulmonar (DBP)?</a:t>
            </a:r>
          </a:p>
          <a:p>
            <a:endParaRPr lang="pt-BR" b="1" smtClean="0">
              <a:solidFill>
                <a:srgbClr val="0000FF"/>
              </a:solidFill>
            </a:endParaRPr>
          </a:p>
          <a:p>
            <a:pPr>
              <a:buFont typeface="Arial" pitchFamily="34" charset="0"/>
              <a:buNone/>
            </a:pPr>
            <a:r>
              <a:rPr lang="pt-BR" smtClean="0"/>
              <a:t>                                 </a:t>
            </a:r>
          </a:p>
        </p:txBody>
      </p:sp>
      <p:sp>
        <p:nvSpPr>
          <p:cNvPr id="125956" name="AutoShape 4"/>
          <p:cNvSpPr>
            <a:spLocks noChangeArrowheads="1"/>
          </p:cNvSpPr>
          <p:nvPr/>
        </p:nvSpPr>
        <p:spPr bwMode="auto">
          <a:xfrm>
            <a:off x="112791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4" name="Picture 4"/>
          <p:cNvPicPr>
            <a:picLocks noChangeAspect="1" noChangeArrowheads="1"/>
          </p:cNvPicPr>
          <p:nvPr/>
        </p:nvPicPr>
        <p:blipFill>
          <a:blip r:embed="rId2"/>
          <a:srcRect/>
          <a:stretch>
            <a:fillRect/>
          </a:stretch>
        </p:blipFill>
        <p:spPr bwMode="auto">
          <a:xfrm>
            <a:off x="2422525" y="1052513"/>
            <a:ext cx="8208963" cy="4529137"/>
          </a:xfrm>
          <a:prstGeom prst="rect">
            <a:avLst/>
          </a:prstGeom>
          <a:noFill/>
          <a:ln w="28575">
            <a:solidFill>
              <a:srgbClr val="FF33CC"/>
            </a:solidFill>
            <a:miter lim="800000"/>
            <a:headEnd/>
            <a:tailEnd/>
          </a:ln>
        </p:spPr>
      </p:pic>
      <p:sp>
        <p:nvSpPr>
          <p:cNvPr id="128005" name="Rectangle 5"/>
          <p:cNvSpPr>
            <a:spLocks noChangeArrowheads="1"/>
          </p:cNvSpPr>
          <p:nvPr/>
        </p:nvSpPr>
        <p:spPr bwMode="auto">
          <a:xfrm>
            <a:off x="1628775" y="5589588"/>
            <a:ext cx="8786813" cy="942975"/>
          </a:xfrm>
          <a:prstGeom prst="rect">
            <a:avLst/>
          </a:prstGeom>
          <a:noFill/>
          <a:ln w="9525">
            <a:noFill/>
            <a:miter lim="800000"/>
            <a:headEnd/>
            <a:tailEnd/>
          </a:ln>
          <a:effectLst/>
        </p:spPr>
        <p:txBody>
          <a:bodyPr>
            <a:spAutoFit/>
          </a:bodyPr>
          <a:lstStyle/>
          <a:p>
            <a:pPr algn="ctr" defTabSz="914400"/>
            <a:r>
              <a:rPr lang="pt-BR" sz="1400" b="1"/>
              <a:t>Metanálise de estudos comparando início precoce ou tardio de cafeína no</a:t>
            </a:r>
          </a:p>
          <a:p>
            <a:pPr algn="ctr" defTabSz="914400"/>
            <a:r>
              <a:rPr lang="pt-BR" sz="1400" b="1"/>
              <a:t>risco de DBP. </a:t>
            </a:r>
            <a:r>
              <a:rPr lang="pt-BR" sz="1400" b="1" i="1"/>
              <a:t>Florest plot</a:t>
            </a:r>
            <a:r>
              <a:rPr lang="pt-BR" sz="1400" b="1"/>
              <a:t> de estimativas individuais e combinadas não ajustadas (A) e ajustadas (B)</a:t>
            </a:r>
          </a:p>
          <a:p>
            <a:pPr algn="ctr" defTabSz="914400"/>
            <a:r>
              <a:rPr lang="pt-BR" sz="1400" b="1"/>
              <a:t>a partir de estudos observacionais. Todos os estudos definiram cafeína precoce como iniciação antes do dia 3 de vida , mas a cafeína tardia foi definida de forma diferente entre os estudos.</a:t>
            </a:r>
          </a:p>
        </p:txBody>
      </p:sp>
      <p:sp>
        <p:nvSpPr>
          <p:cNvPr id="128006" name="Rectangle 6"/>
          <p:cNvSpPr>
            <a:spLocks noChangeArrowheads="1"/>
          </p:cNvSpPr>
          <p:nvPr/>
        </p:nvSpPr>
        <p:spPr bwMode="auto">
          <a:xfrm>
            <a:off x="261938" y="115888"/>
            <a:ext cx="11926887" cy="942975"/>
          </a:xfrm>
          <a:prstGeom prst="rect">
            <a:avLst/>
          </a:prstGeom>
          <a:solidFill>
            <a:srgbClr val="CCCCFF"/>
          </a:solidFill>
          <a:ln w="9525">
            <a:noFill/>
            <a:miter lim="800000"/>
            <a:headEnd/>
            <a:tailEnd/>
          </a:ln>
          <a:effectLst/>
        </p:spPr>
        <p:txBody>
          <a:bodyPr>
            <a:spAutoFit/>
          </a:bodyPr>
          <a:lstStyle/>
          <a:p>
            <a:pPr algn="ctr" defTabSz="914400"/>
            <a:r>
              <a:rPr lang="pt-BR" sz="1400" b="1"/>
              <a:t>Cinco estudos observacionais avaliando o momento da cafeína e o risco de DBP foram incluído para metanálise. Iniciação precoce da cafeína antes do dia da vida 3, comparada com início tardio, foi associado com um risco diminuído de DBP em ambas as e análises não ajustadas (não ajustada OR de 0,59; intervalo de confiança de 95% [IC] :0,39 a 0,90 [n= 63049 ]; ajustada OR de  0,69; IC95%: 0,64-0,75; </a:t>
            </a:r>
            <a:r>
              <a:rPr lang="pt-BR" sz="1400" b="1">
                <a:solidFill>
                  <a:srgbClr val="0000FF"/>
                </a:solidFill>
              </a:rPr>
              <a:t>Figura 2</a:t>
            </a:r>
            <a:r>
              <a:rPr lang="pt-BR" sz="1400" b="1"/>
              <a:t>).</a:t>
            </a:r>
          </a:p>
        </p:txBody>
      </p:sp>
      <p:sp>
        <p:nvSpPr>
          <p:cNvPr id="128007" name="AutoShape 7"/>
          <p:cNvSpPr>
            <a:spLocks noChangeArrowheads="1"/>
          </p:cNvSpPr>
          <p:nvPr/>
        </p:nvSpPr>
        <p:spPr bwMode="auto">
          <a:xfrm>
            <a:off x="112791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9" name="Rectangle 5"/>
          <p:cNvSpPr>
            <a:spLocks noChangeArrowheads="1"/>
          </p:cNvSpPr>
          <p:nvPr/>
        </p:nvSpPr>
        <p:spPr bwMode="auto">
          <a:xfrm>
            <a:off x="1701800" y="3933825"/>
            <a:ext cx="8928100" cy="641350"/>
          </a:xfrm>
          <a:prstGeom prst="rect">
            <a:avLst/>
          </a:prstGeom>
          <a:noFill/>
          <a:ln w="9525">
            <a:noFill/>
            <a:miter lim="800000"/>
            <a:headEnd/>
            <a:tailEnd/>
          </a:ln>
          <a:effectLst/>
        </p:spPr>
        <p:txBody>
          <a:bodyPr>
            <a:spAutoFit/>
          </a:bodyPr>
          <a:lstStyle/>
          <a:p>
            <a:pPr algn="ctr" defTabSz="914400"/>
            <a:r>
              <a:rPr lang="pt-BR" sz="1800"/>
              <a:t>Metanálise de estudos randomizados comparando o efeito de um alto versus padrão dose de cafeína sobre o risco de displasia broncopulmonar.</a:t>
            </a:r>
          </a:p>
        </p:txBody>
      </p:sp>
      <p:pic>
        <p:nvPicPr>
          <p:cNvPr id="129030" name="Picture 6"/>
          <p:cNvPicPr>
            <a:picLocks noChangeAspect="1" noChangeArrowheads="1"/>
          </p:cNvPicPr>
          <p:nvPr/>
        </p:nvPicPr>
        <p:blipFill>
          <a:blip r:embed="rId2"/>
          <a:srcRect/>
          <a:stretch>
            <a:fillRect/>
          </a:stretch>
        </p:blipFill>
        <p:spPr bwMode="auto">
          <a:xfrm>
            <a:off x="1412875" y="908050"/>
            <a:ext cx="9580563" cy="2995613"/>
          </a:xfrm>
          <a:prstGeom prst="rect">
            <a:avLst/>
          </a:prstGeom>
          <a:noFill/>
          <a:ln w="28575">
            <a:solidFill>
              <a:srgbClr val="FF33CC"/>
            </a:solidFill>
            <a:miter lim="800000"/>
            <a:headEnd/>
            <a:tailEnd/>
          </a:ln>
        </p:spPr>
      </p:pic>
      <p:sp>
        <p:nvSpPr>
          <p:cNvPr id="129031" name="Rectangle 7"/>
          <p:cNvSpPr>
            <a:spLocks noChangeArrowheads="1"/>
          </p:cNvSpPr>
          <p:nvPr/>
        </p:nvSpPr>
        <p:spPr bwMode="auto">
          <a:xfrm>
            <a:off x="334963" y="123825"/>
            <a:ext cx="11658600" cy="517525"/>
          </a:xfrm>
          <a:prstGeom prst="rect">
            <a:avLst/>
          </a:prstGeom>
          <a:solidFill>
            <a:srgbClr val="CCCCFF"/>
          </a:solidFill>
          <a:ln w="9525">
            <a:noFill/>
            <a:miter lim="800000"/>
            <a:headEnd/>
            <a:tailEnd/>
          </a:ln>
          <a:effectLst/>
        </p:spPr>
        <p:txBody>
          <a:bodyPr wrap="none">
            <a:spAutoFit/>
          </a:bodyPr>
          <a:lstStyle/>
          <a:p>
            <a:pPr defTabSz="914400"/>
            <a:r>
              <a:rPr lang="pt-BR" sz="1400" b="1"/>
              <a:t>Três estudos randomizados comparando alta dose de cafeína com cafeína de dose padrão foram incluídos para metanálise. A alta dose </a:t>
            </a:r>
          </a:p>
          <a:p>
            <a:pPr defTabSz="914400"/>
            <a:r>
              <a:rPr lang="pt-BR" sz="1400" b="1"/>
              <a:t>de cafeína, comparada com a dose padrão, resultou em um risco diminuído de DBP (OR 0,65; IC 95%: 0,43 a 0,97 [n=432]; </a:t>
            </a:r>
            <a:r>
              <a:rPr lang="pt-BR" sz="1400" b="1">
                <a:solidFill>
                  <a:srgbClr val="0000FF"/>
                </a:solidFill>
              </a:rPr>
              <a:t>Fig. 3</a:t>
            </a:r>
            <a:r>
              <a:rPr lang="pt-BR" sz="1400" b="1"/>
              <a:t>).</a:t>
            </a:r>
            <a:r>
              <a:rPr lang="pt-BR" sz="1400"/>
              <a:t> </a:t>
            </a:r>
          </a:p>
        </p:txBody>
      </p:sp>
      <p:sp>
        <p:nvSpPr>
          <p:cNvPr id="129032" name="AutoShape 8"/>
          <p:cNvSpPr>
            <a:spLocks noChangeArrowheads="1"/>
          </p:cNvSpPr>
          <p:nvPr/>
        </p:nvSpPr>
        <p:spPr bwMode="auto">
          <a:xfrm>
            <a:off x="112791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3"/>
          <p:cNvSpPr>
            <a:spLocks noGrp="1"/>
          </p:cNvSpPr>
          <p:nvPr>
            <p:ph type="body" idx="1"/>
          </p:nvPr>
        </p:nvSpPr>
        <p:spPr>
          <a:xfrm>
            <a:off x="261938" y="260350"/>
            <a:ext cx="11591925" cy="6597650"/>
          </a:xfrm>
        </p:spPr>
        <p:txBody>
          <a:bodyPr/>
          <a:lstStyle/>
          <a:p>
            <a:pPr>
              <a:lnSpc>
                <a:spcPct val="75000"/>
              </a:lnSpc>
              <a:buFont typeface="Arial" pitchFamily="34" charset="0"/>
              <a:buNone/>
            </a:pPr>
            <a:r>
              <a:rPr lang="pt-BR" sz="2000" smtClean="0"/>
              <a:t>                                                             </a:t>
            </a:r>
            <a:r>
              <a:rPr lang="pt-BR" smtClean="0">
                <a:solidFill>
                  <a:srgbClr val="FF33CC"/>
                </a:solidFill>
              </a:rPr>
              <a:t>Discussão</a:t>
            </a:r>
          </a:p>
          <a:p>
            <a:pPr>
              <a:lnSpc>
                <a:spcPct val="75000"/>
              </a:lnSpc>
            </a:pPr>
            <a:r>
              <a:rPr lang="pt-BR" sz="2000" smtClean="0"/>
              <a:t>Os resultados da revisão dos autores sobre o momento ideal de início da cafeína sugerem um benefício significativo no tratamento do início mais precoce da cafeína, em comparação com o início tardio da cafeína, diminuindo o risco de DBP. No entanto, esses resultados são baseados apenas em estudos observacionais e, portanto, poderiam ser influenciados pela confusão por indicação de tratamento precoce com cafeína. Uma análise </a:t>
            </a:r>
            <a:r>
              <a:rPr lang="pt-BR" sz="2000" i="1" smtClean="0"/>
              <a:t>post hoc</a:t>
            </a:r>
            <a:r>
              <a:rPr lang="pt-BR" sz="2000" smtClean="0"/>
              <a:t> de subgrupo do ensaio CAP também suporta o efeito benéfico do início precoce de cafeína no risco de DBP. </a:t>
            </a:r>
          </a:p>
          <a:p>
            <a:pPr>
              <a:lnSpc>
                <a:spcPct val="75000"/>
              </a:lnSpc>
            </a:pPr>
            <a:r>
              <a:rPr lang="pt-BR" sz="2000" smtClean="0"/>
              <a:t>No entanto, um estudo relatou um risco aumentado de morte associado à cafeína precoce, que pode ser o resultado do viés de seleção de tratamento de sobreviventes. </a:t>
            </a:r>
          </a:p>
          <a:p>
            <a:pPr>
              <a:lnSpc>
                <a:spcPct val="75000"/>
              </a:lnSpc>
            </a:pPr>
            <a:r>
              <a:rPr lang="pt-BR" sz="2000" smtClean="0"/>
              <a:t>Como os dados referentes ao de cafeína são baseados em estudos observacionais e a qualidade geral da evidência GRADE é baixa, </a:t>
            </a:r>
            <a:r>
              <a:rPr lang="pt-BR" sz="2000" smtClean="0">
                <a:solidFill>
                  <a:srgbClr val="0000FF"/>
                </a:solidFill>
              </a:rPr>
              <a:t>ensaios randomizados adicionais são necessários para fornecer evidências de maior qualidade para determinar a eficácia e segurança da cafeína precoce</a:t>
            </a:r>
            <a:r>
              <a:rPr lang="pt-BR" sz="2000" smtClean="0"/>
              <a:t>. </a:t>
            </a:r>
          </a:p>
          <a:p>
            <a:pPr>
              <a:lnSpc>
                <a:spcPct val="75000"/>
              </a:lnSpc>
            </a:pPr>
            <a:r>
              <a:rPr lang="pt-BR" sz="2000" smtClean="0"/>
              <a:t>O objetivo dos autores foi  resumir a literatura existente, mas não fornecer recomendações de diretrizes; assim sendo, eles usaram a estrutura GRADE para avaliar a qualidade das evidências em todos os estudos, mas não fornecem recomendações fortes ou fracas. </a:t>
            </a:r>
          </a:p>
          <a:p>
            <a:pPr>
              <a:lnSpc>
                <a:spcPct val="75000"/>
              </a:lnSpc>
            </a:pPr>
            <a:r>
              <a:rPr lang="pt-BR" sz="2000" smtClean="0"/>
              <a:t>É de notar que as diretrizes consensuais sobre o manejo da síndrome do desconforto respiratório “Cafeína precoce deve ser considerada para todos os bebês com alto risco de necessitar de ventilação, como aqueles com menos de 1250 g de peso ao nascer, que são manejados com suporte respiratório não invasivo ” atribuem a isso uma forte recomendação baseada em evidências de baixa qualidade.</a:t>
            </a:r>
          </a:p>
        </p:txBody>
      </p:sp>
      <p:sp>
        <p:nvSpPr>
          <p:cNvPr id="130052" name="AutoShape 4"/>
          <p:cNvSpPr>
            <a:spLocks noChangeArrowheads="1"/>
          </p:cNvSpPr>
          <p:nvPr/>
        </p:nvSpPr>
        <p:spPr bwMode="auto">
          <a:xfrm>
            <a:off x="112791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p:cNvSpPr>
          <p:nvPr>
            <p:ph type="body" idx="1"/>
          </p:nvPr>
        </p:nvSpPr>
        <p:spPr/>
        <p:txBody>
          <a:bodyPr/>
          <a:lstStyle/>
          <a:p>
            <a:pPr>
              <a:lnSpc>
                <a:spcPct val="85000"/>
              </a:lnSpc>
            </a:pPr>
            <a:r>
              <a:rPr lang="pt-BR" sz="2000" smtClean="0"/>
              <a:t>A análise dos autores indica que altas doses de cafeína, em comparação com a cafeína padrão, podem diminuir o risco de DBP. No entanto, a qualidade geral do GRADE de evidências foi baixa, em grande parte devido à pequena amostra de ensaios e imprecisão nas estimativas. </a:t>
            </a:r>
          </a:p>
          <a:p>
            <a:pPr>
              <a:lnSpc>
                <a:spcPct val="85000"/>
              </a:lnSpc>
            </a:pPr>
            <a:r>
              <a:rPr lang="pt-BR" sz="2000" smtClean="0"/>
              <a:t>Além disso, um estudo levantou preocupações sobre o risco de hemorragia cerebelar com alta dose de cafeína. </a:t>
            </a:r>
          </a:p>
          <a:p>
            <a:pPr>
              <a:lnSpc>
                <a:spcPct val="85000"/>
              </a:lnSpc>
            </a:pPr>
            <a:r>
              <a:rPr lang="pt-BR" sz="2000" smtClean="0"/>
              <a:t>Orientação da </a:t>
            </a:r>
            <a:r>
              <a:rPr lang="pt-BR" sz="2000" i="1" smtClean="0"/>
              <a:t>American Academy Pediatrics</a:t>
            </a:r>
            <a:r>
              <a:rPr lang="pt-BR" sz="2000" smtClean="0"/>
              <a:t> afirma que “O citrato de cafeína é um tratamento seguro e eficaz da apneia da prematuridade quando administrado na dose de 20 mg / kg e 5 a 10 mg / kg como manutenção.</a:t>
            </a:r>
          </a:p>
          <a:p>
            <a:pPr>
              <a:lnSpc>
                <a:spcPct val="85000"/>
              </a:lnSpc>
            </a:pPr>
            <a:r>
              <a:rPr lang="pt-BR" sz="2000" smtClean="0"/>
              <a:t>Não há diretrizes publicadas, para o conhecimento dos autores, que recomendam alta dose de cafeína. </a:t>
            </a:r>
          </a:p>
          <a:p>
            <a:pPr>
              <a:lnSpc>
                <a:spcPct val="85000"/>
              </a:lnSpc>
            </a:pPr>
            <a:r>
              <a:rPr lang="pt-BR" sz="2000" smtClean="0"/>
              <a:t>Existem estudos insuficientes sobre a duração da cafeína para guia de uso, e estudos adicionais são necessários.</a:t>
            </a:r>
          </a:p>
        </p:txBody>
      </p:sp>
      <p:sp>
        <p:nvSpPr>
          <p:cNvPr id="131076" name="Rectangle 4"/>
          <p:cNvSpPr>
            <a:spLocks noChangeArrowheads="1"/>
          </p:cNvSpPr>
          <p:nvPr/>
        </p:nvSpPr>
        <p:spPr bwMode="auto">
          <a:xfrm>
            <a:off x="4799013" y="404813"/>
            <a:ext cx="1676400" cy="366712"/>
          </a:xfrm>
          <a:prstGeom prst="rect">
            <a:avLst/>
          </a:prstGeom>
          <a:noFill/>
          <a:ln w="9525">
            <a:noFill/>
            <a:miter lim="800000"/>
            <a:headEnd/>
            <a:tailEnd/>
          </a:ln>
          <a:effectLst/>
        </p:spPr>
        <p:txBody>
          <a:bodyPr wrap="none">
            <a:spAutoFit/>
          </a:bodyPr>
          <a:lstStyle/>
          <a:p>
            <a:pPr defTabSz="914400" eaLnBrk="0" hangingPunct="0">
              <a:lnSpc>
                <a:spcPct val="75000"/>
              </a:lnSpc>
              <a:spcBef>
                <a:spcPts val="1863"/>
              </a:spcBef>
              <a:buClr>
                <a:srgbClr val="385723"/>
              </a:buClr>
              <a:buSzPct val="100000"/>
              <a:buFont typeface="Arial" pitchFamily="34" charset="0"/>
              <a:buNone/>
            </a:pPr>
            <a:r>
              <a:rPr lang="pt-BR"/>
              <a:t> </a:t>
            </a:r>
            <a:r>
              <a:rPr lang="pt-BR">
                <a:solidFill>
                  <a:srgbClr val="FF33CC"/>
                </a:solidFill>
              </a:rPr>
              <a:t>Discussão</a:t>
            </a:r>
          </a:p>
        </p:txBody>
      </p:sp>
      <p:sp>
        <p:nvSpPr>
          <p:cNvPr id="131077" name="AutoShape 5"/>
          <p:cNvSpPr>
            <a:spLocks noChangeArrowheads="1"/>
          </p:cNvSpPr>
          <p:nvPr/>
        </p:nvSpPr>
        <p:spPr bwMode="auto">
          <a:xfrm>
            <a:off x="11279188" y="6092825"/>
            <a:ext cx="358775" cy="566738"/>
          </a:xfrm>
          <a:prstGeom prst="curvedRightArrow">
            <a:avLst>
              <a:gd name="adj1" fmla="val 31593"/>
              <a:gd name="adj2" fmla="val 63186"/>
              <a:gd name="adj3" fmla="val 33333"/>
            </a:avLst>
          </a:prstGeom>
          <a:solidFill>
            <a:srgbClr val="FFFF00"/>
          </a:solidFill>
          <a:ln w="57150">
            <a:solidFill>
              <a:srgbClr val="FF33CC"/>
            </a:solidFill>
            <a:miter lim="800000"/>
            <a:headEnd/>
            <a:tailEnd/>
          </a:ln>
          <a:effectLst/>
        </p:spPr>
        <p:txBody>
          <a:bodyPr wrap="none" anchor="ctr"/>
          <a:lstStyle/>
          <a:p>
            <a:endParaRPr lang="pt-BR"/>
          </a:p>
        </p:txBody>
      </p:sp>
    </p:spTree>
  </p:cSld>
  <p:clrMapOvr>
    <a:masterClrMapping/>
  </p:clrMapOvr>
  <p:transition spd="med">
    <p:fade/>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9" name="Rectangle 3"/>
          <p:cNvSpPr>
            <a:spLocks noGrp="1"/>
          </p:cNvSpPr>
          <p:nvPr>
            <p:ph type="body" idx="1"/>
          </p:nvPr>
        </p:nvSpPr>
        <p:spPr/>
        <p:txBody>
          <a:bodyPr/>
          <a:lstStyle/>
          <a:p>
            <a:pPr algn="ctr">
              <a:buFont typeface="Arial" pitchFamily="34" charset="0"/>
              <a:buNone/>
            </a:pPr>
            <a:r>
              <a:rPr lang="pt-BR" b="1" smtClean="0">
                <a:solidFill>
                  <a:srgbClr val="FF33CC"/>
                </a:solidFill>
              </a:rPr>
              <a:t>RESUMO</a:t>
            </a:r>
          </a:p>
          <a:p>
            <a:r>
              <a:rPr lang="pt-BR" smtClean="0">
                <a:solidFill>
                  <a:srgbClr val="0000FF"/>
                </a:solidFill>
              </a:rPr>
              <a:t>O início precoce de cafeína e</a:t>
            </a:r>
            <a:r>
              <a:rPr lang="pt-BR" smtClean="0"/>
              <a:t> / ou o uso de altas doses de cafeína </a:t>
            </a:r>
            <a:r>
              <a:rPr lang="pt-BR" smtClean="0">
                <a:solidFill>
                  <a:srgbClr val="0000FF"/>
                </a:solidFill>
              </a:rPr>
              <a:t>pode reduzir o risco de DBP</a:t>
            </a:r>
            <a:r>
              <a:rPr lang="pt-BR" smtClean="0"/>
              <a:t>, </a:t>
            </a:r>
            <a:r>
              <a:rPr lang="pt-BR" smtClean="0">
                <a:solidFill>
                  <a:srgbClr val="0000FF"/>
                </a:solidFill>
              </a:rPr>
              <a:t>quando comparado com o início tardio</a:t>
            </a:r>
            <a:r>
              <a:rPr lang="pt-BR" smtClean="0"/>
              <a:t> ou com a dose padrão de cafeína, respectivamente. </a:t>
            </a:r>
          </a:p>
          <a:p>
            <a:r>
              <a:rPr lang="pt-BR" smtClean="0"/>
              <a:t>No entanto, a qualidade geral da evidência é baixa; evidência de maior qualidade é necessário para orientar o uso da cafeína para otimizar os resultados.</a:t>
            </a:r>
          </a:p>
        </p:txBody>
      </p:sp>
    </p:spTree>
  </p:cSld>
  <p:clrMapOvr>
    <a:masterClrMapping/>
  </p:clrMapOvr>
  <p:transition spd="med">
    <p:fade/>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p:cNvSpPr>
          <p:nvPr>
            <p:ph type="title"/>
          </p:nvPr>
        </p:nvSpPr>
        <p:spPr>
          <a:xfrm>
            <a:off x="190500" y="-698500"/>
            <a:ext cx="10156825" cy="1397000"/>
          </a:xfrm>
        </p:spPr>
        <p:txBody>
          <a:bodyPr/>
          <a:lstStyle/>
          <a:p>
            <a:r>
              <a:rPr lang="pt-BR" b="1" smtClean="0">
                <a:solidFill>
                  <a:srgbClr val="0000FF"/>
                </a:solidFill>
              </a:rPr>
              <a:t>OBRIGADO!</a:t>
            </a:r>
          </a:p>
        </p:txBody>
      </p:sp>
      <p:sp>
        <p:nvSpPr>
          <p:cNvPr id="156677" name="Text Box 5"/>
          <p:cNvSpPr txBox="1">
            <a:spLocks noChangeArrowheads="1"/>
          </p:cNvSpPr>
          <p:nvPr/>
        </p:nvSpPr>
        <p:spPr bwMode="auto">
          <a:xfrm>
            <a:off x="374650" y="6237288"/>
            <a:ext cx="11472863" cy="457200"/>
          </a:xfrm>
          <a:prstGeom prst="rect">
            <a:avLst/>
          </a:prstGeom>
          <a:noFill/>
          <a:ln w="9525">
            <a:noFill/>
            <a:miter lim="800000"/>
            <a:headEnd/>
            <a:tailEnd/>
          </a:ln>
          <a:effectLst/>
        </p:spPr>
        <p:txBody>
          <a:bodyPr wrap="none">
            <a:spAutoFit/>
          </a:bodyPr>
          <a:lstStyle/>
          <a:p>
            <a:pPr algn="ctr" defTabSz="914400"/>
            <a:r>
              <a:rPr lang="pt-BR">
                <a:solidFill>
                  <a:srgbClr val="0000FF"/>
                </a:solidFill>
              </a:rPr>
              <a:t>Doutorandos Pedro, Breno, Thalita, Juliana, Mateus Chadu e Dr. Paulo R. Margotto</a:t>
            </a:r>
          </a:p>
        </p:txBody>
      </p:sp>
      <p:pic>
        <p:nvPicPr>
          <p:cNvPr id="156679" name="Picture 7" descr="Doutorandos (UCB) Pedro, Breno,Thalita, Juliana, Matheus e Dr. Paulo R. Margotto (8/5/2018)"/>
          <p:cNvPicPr>
            <a:picLocks noChangeAspect="1" noChangeArrowheads="1"/>
          </p:cNvPicPr>
          <p:nvPr/>
        </p:nvPicPr>
        <p:blipFill>
          <a:blip r:embed="rId2">
            <a:lum bright="6000" contrast="18000"/>
          </a:blip>
          <a:srcRect/>
          <a:stretch>
            <a:fillRect/>
          </a:stretch>
        </p:blipFill>
        <p:spPr bwMode="auto">
          <a:xfrm>
            <a:off x="1341438" y="620713"/>
            <a:ext cx="9774237" cy="5627687"/>
          </a:xfrm>
          <a:prstGeom prst="rect">
            <a:avLst/>
          </a:prstGeom>
          <a:noFill/>
          <a:ln w="28575">
            <a:solidFill>
              <a:srgbClr val="FF33CC"/>
            </a:solidFill>
            <a:miter lim="800000"/>
            <a:headEnd/>
            <a:tailEnd/>
          </a:ln>
        </p:spPr>
      </p:pic>
    </p:spTree>
  </p:cSld>
  <p:clrMapOvr>
    <a:masterClrMapping/>
  </p:clrMapOvr>
  <p:transition spd="med">
    <p:fade/>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p:cNvSpPr>
          <p:nvPr>
            <p:ph type="title"/>
          </p:nvPr>
        </p:nvSpPr>
        <p:spPr>
          <a:xfrm>
            <a:off x="1125538" y="-698500"/>
            <a:ext cx="10156825" cy="1397000"/>
          </a:xfrm>
        </p:spPr>
        <p:txBody>
          <a:bodyPr/>
          <a:lstStyle/>
          <a:p>
            <a:r>
              <a:rPr lang="pt-BR" smtClean="0">
                <a:solidFill>
                  <a:srgbClr val="0000FF"/>
                </a:solidFill>
              </a:rPr>
              <a:t>Portanto...</a:t>
            </a:r>
          </a:p>
        </p:txBody>
      </p:sp>
      <p:sp>
        <p:nvSpPr>
          <p:cNvPr id="161795" name="Rectangle 3"/>
          <p:cNvSpPr>
            <a:spLocks noGrp="1"/>
          </p:cNvSpPr>
          <p:nvPr>
            <p:ph type="body" idx="1"/>
          </p:nvPr>
        </p:nvSpPr>
        <p:spPr>
          <a:xfrm>
            <a:off x="0" y="620713"/>
            <a:ext cx="12188825" cy="6237287"/>
          </a:xfrm>
          <a:solidFill>
            <a:schemeClr val="bg2"/>
          </a:solidFill>
          <a:ln w="28575">
            <a:solidFill>
              <a:srgbClr val="0000FF"/>
            </a:solidFill>
          </a:ln>
        </p:spPr>
        <p:txBody>
          <a:bodyPr/>
          <a:lstStyle/>
          <a:p>
            <a:pPr>
              <a:lnSpc>
                <a:spcPct val="75000"/>
              </a:lnSpc>
            </a:pPr>
            <a:r>
              <a:rPr lang="pt-BR" altLang="ja-JP" sz="1400" smtClean="0">
                <a:ea typeface="MS PGothic" pitchFamily="34" charset="-128"/>
              </a:rPr>
              <a:t>A partir de resultados em estudos animais (ratos) sugerindo que a cafeína reduz a densidade óssea através do aumento da osteoclastogênese e seu efeito calciúrico, foi conduzido um estudo piloto nos RN recebendo cafeína, avaliando a dose cumulativa ou a duração,  para a possibilidade de associação entre cafeína e doença metabólica óssea da prematuridade [DMO] (n-109 RN&lt;32 semanas e peso ao nascer&lt; 1500g).Não houve grupo controle pois todos recebiam cafeína, no entanto foram controlados fatores de risco, como diurético, nutrição parenteral, esteróide, ingesta de Vitamina D, paridade, fosfato sérico, idade gestacional e gênero. Diferente do estudo de Viswanathan et al (2014), os presente autores relataram significativa associação do uso de cafeína (dose acumulativa e duração) e DMO, principalmente nos menores prematuros, assim como com a dose acumulativa de esteróides, sem diferença entre os sexos. Concluem os autores que estudos adicionais são necessários para determinar menores doses efetivas de cafeína, diferentes estratégias de ventilação, ingestão adequada de vitamina D. Enquanto seria prudente triar estes bebês para DMO com intervalo menor (cada 2 semanas ao invés de cada 21 dias!). Quanto à trajetória da cafeína na Neonatologia: o principal estudo de Barbara Schmidt, em 2006 (1006 foram para o grupo da cafeína e 1000 para o grupo placebo), mostrou, como resultado inesperado, menor displasia broncopulmonar (DBP), além e menor incidência de canal arterial patente. O seguimento aos 18 a 21 meses (2007) melhorou a taxa de sobrevivência sem desabilidade neurocomportamental (reduziu a taxa de paralisia cerebral e atraso cognitivo), além de não aumentar o risco  de morte ou incapacidade naqueles reanimados vigorosamente na Sala de Parto. Em 2010, foi evidenciado que a cafeína precoce diminui o tempo de ventilação mecânica, </a:t>
            </a:r>
            <a:r>
              <a:rPr lang="pt-BR" altLang="ja-JP" sz="1400" smtClean="0">
                <a:solidFill>
                  <a:srgbClr val="0000FF"/>
                </a:solidFill>
                <a:ea typeface="MS PGothic" pitchFamily="34" charset="-128"/>
              </a:rPr>
              <a:t>sendo cafeína considerada por Aranda, como</a:t>
            </a:r>
            <a:r>
              <a:rPr lang="pt-BR" altLang="ja-JP" sz="1400" smtClean="0">
                <a:ea typeface="MS PGothic" pitchFamily="34" charset="-128"/>
              </a:rPr>
              <a:t> </a:t>
            </a:r>
            <a:r>
              <a:rPr lang="pt-BR" altLang="ja-JP" sz="1400" smtClean="0">
                <a:solidFill>
                  <a:srgbClr val="0000FF"/>
                </a:solidFill>
                <a:ea typeface="MS PGothic" pitchFamily="34" charset="-128"/>
              </a:rPr>
              <a:t>a bala de prata da Neonatologia</a:t>
            </a:r>
            <a:r>
              <a:rPr lang="pt-BR" altLang="ja-JP" sz="1400" smtClean="0">
                <a:ea typeface="MS PGothic" pitchFamily="34" charset="-128"/>
              </a:rPr>
              <a:t> (</a:t>
            </a:r>
            <a:r>
              <a:rPr lang="pt-BR" altLang="ja-JP" sz="1400" smtClean="0">
                <a:solidFill>
                  <a:srgbClr val="0000FF"/>
                </a:solidFill>
                <a:ea typeface="MS PGothic" pitchFamily="34" charset="-128"/>
              </a:rPr>
              <a:t>umas das terapias mais seguras, mais custo-efetivas e eficazes no recém-nascido</a:t>
            </a:r>
            <a:r>
              <a:rPr lang="pt-BR" altLang="ja-JP" sz="1400" smtClean="0">
                <a:ea typeface="MS PGothic" pitchFamily="34" charset="-128"/>
              </a:rPr>
              <a:t>). Aos 5 anos (2012), houve evidência de diminuição significativa na função motora grossa e no distúrbio da coordenação no grupo da cafeína. Aos 11 anos do uso da cafeína (2007), não se mostrou efeitos na duração do sono ou apneia do sono (inclusive aos 5 anos de idade) e com diferença significativa para a menor deficiência motora no grupo da cafeína, sem diferenças na  deficiência funcional e na performance acadêmica, demonstrando que nas doses, usadas neste ensaio, a cafeína neonatal é efetiva e segura na idade escolar média. Treze hospitais acadêmicos no Canadá, Austrália, Grã-Bretanha e Suécia (2018) demonstraram que aos 11 anos, a terapia com cafeína neonatal foi associada a melhor habilidades visuomotora, visuoperceptual e visuoespacial, nas crianças nascida com muito baixo peso. O uso precoce da cafeína (&lt;3 dias) tem mostrado diminuição da DBP, apesar de estudo recente do grupo de Bancalari (2018) ter mostrado maior tendência à mortalidade no grupo da cafeína precoce, o que fez com que o estudo fosse interrompido e segundo os autores, é possível que o efeito da cafeína na mortalidade e nas morbidades neonatais possa ser superestimado devido à interrupção precoce do estudo (poder estatístico menor do que o planejado pelo término antecipado do estudo). Concluindo, Revisão Sistemática, Metanálise e Aplicação da  Classificação de Recomendações (2018) do grupo de Patel (Atlanta, EUA), englobando 39.549 RN paro o uso precoce versos tardio  da cafeína (estudos observacionais)  concluiu que  o início precoce da cafeína, em comparação com o início tardio, está associado a uma diminuição do risco de displasia broncopulmonar, tanto nas análises multivariadas  não ajustada (OR de </a:t>
            </a:r>
            <a:r>
              <a:rPr lang="pt-BR" altLang="ja-JP" sz="1400" b="1" smtClean="0">
                <a:ea typeface="MS PGothic" pitchFamily="34" charset="-128"/>
              </a:rPr>
              <a:t>0,59; IC a 95%:0,39 a 0,90 [n= 63049 ]) </a:t>
            </a:r>
            <a:r>
              <a:rPr lang="pt-BR" altLang="ja-JP" sz="1400" smtClean="0">
                <a:ea typeface="MS PGothic" pitchFamily="34" charset="-128"/>
              </a:rPr>
              <a:t> como na análise ajustada (</a:t>
            </a:r>
            <a:r>
              <a:rPr lang="pt-BR" altLang="ja-JP" sz="1400" b="1" smtClean="0">
                <a:ea typeface="MS PGothic" pitchFamily="34" charset="-128"/>
              </a:rPr>
              <a:t>OR de  0,69; IC a 95%: 0,64-0,75), </a:t>
            </a:r>
            <a:r>
              <a:rPr lang="pt-BR" altLang="ja-JP" sz="1400" smtClean="0">
                <a:ea typeface="MS PGothic" pitchFamily="34" charset="-128"/>
              </a:rPr>
              <a:t>assim como com uma dose maior de cafeína (estamos evitando usar doses maiores devido a preocupações quanto a hemorragia cerebelar, convulsões, taquicardia). Interessante que uma análise </a:t>
            </a:r>
            <a:r>
              <a:rPr lang="pt-BR" altLang="ja-JP" sz="1400" i="1" smtClean="0">
                <a:ea typeface="MS PGothic" pitchFamily="34" charset="-128"/>
              </a:rPr>
              <a:t>post hoc</a:t>
            </a:r>
            <a:r>
              <a:rPr lang="pt-BR" altLang="ja-JP" sz="1400" smtClean="0">
                <a:ea typeface="MS PGothic" pitchFamily="34" charset="-128"/>
              </a:rPr>
              <a:t> de subgrupo do ensaio CAP também suporta o efeito benéfico do início precoce de cafeína no risco de DBP. No entanto, por tratar de estudos observacionais, poderiam ser influenciados pela confusão por indicação de tratamento precoce com cafeína. Na Unidade de Neonatologia do HMIB/SES/DF temos usado precocemente a cafeína na dose habitual para um grupo selecionado de RN em ventilação não invasiva com grande chance de ventilação mecânica (RN≤1250g). </a:t>
            </a:r>
            <a:endParaRPr lang="pt-BR" sz="1400" smtClean="0"/>
          </a:p>
        </p:txBody>
      </p:sp>
      <p:sp>
        <p:nvSpPr>
          <p:cNvPr id="161796" name="Text Box 4"/>
          <p:cNvSpPr txBox="1">
            <a:spLocks noChangeArrowheads="1"/>
          </p:cNvSpPr>
          <p:nvPr/>
        </p:nvSpPr>
        <p:spPr bwMode="auto">
          <a:xfrm>
            <a:off x="10779125" y="6237288"/>
            <a:ext cx="1409700" cy="274637"/>
          </a:xfrm>
          <a:prstGeom prst="rect">
            <a:avLst/>
          </a:prstGeom>
          <a:noFill/>
          <a:ln w="9525">
            <a:noFill/>
            <a:miter lim="800000"/>
            <a:headEnd/>
            <a:tailEnd/>
          </a:ln>
          <a:effectLst/>
        </p:spPr>
        <p:txBody>
          <a:bodyPr wrap="none">
            <a:spAutoFit/>
          </a:bodyPr>
          <a:lstStyle/>
          <a:p>
            <a:pPr defTabSz="914400"/>
            <a:r>
              <a:rPr lang="pt-BR" sz="1200"/>
              <a:t>Paulo R. Margotto</a:t>
            </a:r>
          </a:p>
        </p:txBody>
      </p:sp>
    </p:spTree>
  </p:cSld>
  <p:clrMapOvr>
    <a:masterClrMapping/>
  </p:clrMapOvr>
  <p:transition spd="med">
    <p:fade/>
  </p:transition>
</p:sld>
</file>

<file path=ppt/theme/theme1.xml><?xml version="1.0" encoding="utf-8"?>
<a:theme xmlns:a="http://schemas.openxmlformats.org/drawingml/2006/main" name="Apresentação de volta às aula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ersonalizada 2">
      <a:majorFont>
        <a:latin typeface="Century Gothic"/>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spDef>
      <a:spPr>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5000"/>
          </a:lnSpc>
          <a:defRPr/>
        </a:defPPr>
      </a:lstStyle>
    </a:txDef>
  </a:objectDefaults>
  <a:extraClrSchemeLst/>
  <a:extLst>
    <a:ext uri="{05A4C25C-085E-4340-85A3-A5531E510DB2}">
      <thm15:themeFamily xmlns:thm15="http://schemas.microsoft.com/office/thememl/2012/main" xmlns="" name="Office_15976060_TF03460507.potx" id="{8ADE4CB3-4CA4-4A23-A885-405CB0802120}" vid="{6154448F-21C7-47D7-A9D6-F63E184A4723}"/>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1552</TotalTime>
  <Words>12276</Words>
  <PresentationFormat>Personalizar</PresentationFormat>
  <Paragraphs>689</Paragraphs>
  <Slides>91</Slides>
  <Notes>11</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91</vt:i4>
      </vt:variant>
    </vt:vector>
  </HeadingPairs>
  <TitlesOfParts>
    <vt:vector size="101" baseType="lpstr">
      <vt:lpstr>Arial</vt:lpstr>
      <vt:lpstr>Century Gothic</vt:lpstr>
      <vt:lpstr>Tw Cen MT</vt:lpstr>
      <vt:lpstr>Wingdings</vt:lpstr>
      <vt:lpstr>Lato</vt:lpstr>
      <vt:lpstr>Source Sans Pro</vt:lpstr>
      <vt:lpstr>MS PGothic</vt:lpstr>
      <vt:lpstr>Times New Roman</vt:lpstr>
      <vt:lpstr>Gulim</vt:lpstr>
      <vt:lpstr>Apresentação de volta às aulas</vt:lpstr>
      <vt:lpstr>Slide 1</vt:lpstr>
      <vt:lpstr>Introdução</vt:lpstr>
      <vt:lpstr>Introdução</vt:lpstr>
      <vt:lpstr>Introdução</vt:lpstr>
      <vt:lpstr>Introdução</vt:lpstr>
      <vt:lpstr>       OBJETIVO DO ESTUDO</vt:lpstr>
      <vt:lpstr>Métodos</vt:lpstr>
      <vt:lpstr>Métodos</vt:lpstr>
      <vt:lpstr>População estudada</vt:lpstr>
      <vt:lpstr>Dados incluídos</vt:lpstr>
      <vt:lpstr>Outros dados</vt:lpstr>
      <vt:lpstr>Critérios de Osteopenia da Prematuridade</vt:lpstr>
      <vt:lpstr>Covariáveis adicionadas ao  Modelo linear generalizado misto</vt:lpstr>
      <vt:lpstr>Resultados</vt:lpstr>
      <vt:lpstr>Resultados</vt:lpstr>
      <vt:lpstr>Resultados</vt:lpstr>
      <vt:lpstr>Resultados</vt:lpstr>
      <vt:lpstr>Resultados</vt:lpstr>
      <vt:lpstr>Resultados</vt:lpstr>
      <vt:lpstr>Resultados</vt:lpstr>
      <vt:lpstr>Resultados</vt:lpstr>
      <vt:lpstr>Resultados</vt:lpstr>
      <vt:lpstr>Discussão</vt:lpstr>
      <vt:lpstr>Slide 24</vt:lpstr>
      <vt:lpstr>Cafeína e OP?</vt:lpstr>
      <vt:lpstr>Contraste:  Estudo por Viswanathan et al(2014)24</vt:lpstr>
      <vt:lpstr>Ingestão Materna de Cafeína?</vt:lpstr>
      <vt:lpstr>Gênero e OP?</vt:lpstr>
      <vt:lpstr>Nutrição parenteral total (TPN)e OP?</vt:lpstr>
      <vt:lpstr>Fosfato sérico e OP?</vt:lpstr>
      <vt:lpstr>Paridade e OP?</vt:lpstr>
      <vt:lpstr>Esteroides, diuréticos e OP?</vt:lpstr>
      <vt:lpstr>Resumo</vt:lpstr>
      <vt:lpstr>Conclusões</vt:lpstr>
      <vt:lpstr>Conclusões</vt:lpstr>
      <vt:lpstr>Abstract</vt:lpstr>
      <vt:lpstr>Slide 37</vt:lpstr>
      <vt:lpstr>Slide 38</vt:lpstr>
      <vt:lpstr>Slide 39</vt:lpstr>
      <vt:lpstr>Slide 40</vt:lpstr>
      <vt:lpstr>Nota do Editor do site, Dr. Paulo R. Margotto. Consultem também! Aqui e Agora! Estudando Juntos!</vt:lpstr>
      <vt:lpstr>Slide 42</vt:lpstr>
      <vt:lpstr>Slide 43</vt:lpstr>
      <vt:lpstr>Entre os fatores de risco e Suplementações...</vt:lpstr>
      <vt:lpstr>Slide 45</vt:lpstr>
      <vt:lpstr>Slide 46</vt:lpstr>
      <vt:lpstr>E agora...   A TRAJETÓRIA DA CAFEÍNA NA NEONATOLOGIA: 2006 A 2018!</vt:lpstr>
      <vt:lpstr>Slide 48</vt:lpstr>
      <vt:lpstr>Slide 49</vt:lpstr>
      <vt:lpstr>Slide 50</vt:lpstr>
      <vt:lpstr>Slide 51</vt:lpstr>
      <vt:lpstr> Caffeine for Apnea of Prematurity trial: benefits may vary in subgroups. Davis PG, Schmidt B, Roberts RS, Doyle LW, Asztalos E, Haslam R, Sinha S, Tin W; Caffeine for Apnea of Prematurity Trial Group.J Pediatr. 2010 Mar;156(3):382-7. doi: 10.1016/j.jpeds.2009.09.069. Epub 2009 Nov 18.PMID: 19926098.Similar articles</vt:lpstr>
      <vt:lpstr>Slide 53</vt:lpstr>
      <vt:lpstr>Slide 54</vt:lpstr>
      <vt:lpstr>Caffeine impact on neonatal morbidities. Aranda JV, Beharry K, Valencia GB, Natarajan G, Davis J. J Matern Fetal Neonatal Med. 2010 Oct;23 Suppl 3:20-3. doi: 10.3109/14767058.2010.517704. Review. PMID: 20873976.Similar articles</vt:lpstr>
      <vt:lpstr>Impact of delivery room resuscitation on outcomes up to 18 months in very low birth weight infants. DeMauro SB, Roberts RS, Davis P, Alvaro R, Bairam A, Schmidt B; Caffeine for Apnea of Prematurity Trial Investigators. J Pediatr. 2011 Oct;159(4):546-50.e1. doi: 10.1016/j.jpeds.2011.03.025. Epub 2011 May 17. PMID: 21592510.Similar articles</vt:lpstr>
      <vt:lpstr>Taxas observadas a curto e a longo prazo</vt:lpstr>
      <vt:lpstr>Survival without disability to age 5 years after neonatal caffeine therapy for apnea of prematurity. Schmidt B, Anderson PJ, Doyle LW, Dewey D, Grunau RE, Asztalos EV, Davis PG, Tin W, Moddemann D, Solimano A, Ohlsson A, Barrington KJ, Roberts RS; Caffeine for Apnea of Prematurity (CAP) Trial Investigators. JAMA. 2012 Jan 18;307(3):275-82. doi: 10.1001/jama.2011.2024. PMID: 22253394.Similar articles</vt:lpstr>
      <vt:lpstr>Reduction in developmental coordination disorder with neonatal caffeine therapy. Doyle LW, Schmidt B, Anderson PJ, Davis PG, Moddemann D, Grunau RE, O'Brien K, Sankaran K, Herlenius E, Roberts R; Caffeine for Apnea of Prematurity Trial investigators.J Pediatr. 2014 Aug;165(2):356-359.e2. doi: 10.1016/j.jpeds.2014.04.016. Epub 2014 May 17.PMID: 24840756.Similar articles</vt:lpstr>
      <vt:lpstr>Características perinatais e resultados aos 18 meses das crianças na coorte de análise dentro dos grupos de tratamento e daqueles não incluídos na análise em 5 anos</vt:lpstr>
      <vt:lpstr>Long-term effects of caffeine therapy for apnea of prematurity on sleep at school age. Marcus CL, Meltzer LJ, Roberts RS, Traylor J, Dix J, D'ilario J, Asztalos E, Opie G, Doyle LW, Biggs SN, Nixon GM, Narang I, Bhattacharjee R, Davey M, Horne RS, Cheshire M, Gibbons J, Costantini L, Bradford R, Schmidt B; Caffeine for Apnea of Prematurity–Sleep Study. Am J Respir Crit Care Med. 2014 Oct 1;190(7):791-9. doi: 10.1164/rccm.201406-1092OC. PMID: 25171195.Free PMC Article.Similar articles. Artigo Integral!</vt:lpstr>
      <vt:lpstr>Slide 62</vt:lpstr>
      <vt:lpstr>Slide 63</vt:lpstr>
      <vt:lpstr>Slide 64</vt:lpstr>
      <vt:lpstr>Slide 65</vt:lpstr>
      <vt:lpstr>Possível mecanismo da diminuição da displasia broncopulmonar com a cafeína </vt:lpstr>
      <vt:lpstr>Slide 67</vt:lpstr>
      <vt:lpstr>Slide 68</vt:lpstr>
      <vt:lpstr>Academic Performance, Motor Function, and Behavior 11 Years After Neonatal Caffeine Citrate Therapy for Apnea of Prematurity: An 11-Year Follow-up of the CAP Randomized Clinical Trial. Schmidt B, Roberts RS, Anderson PJ, Asztalos EV, Costantini L, Davis PG, Dewey D, D'Ilario J, Doyle LW, Grunau RE, Moddemann D, Nelson H, Ohlsson A, Solimano A, Tin W; Caffeine for Apnea of Prematurity (CAP) Trial Group. JAMA Pediatr. 2017 Jun 1;171(6):564-572. doi: 10.1001/jamapediatrics.2017.0238. PMID: 28437520.Similar articles </vt:lpstr>
      <vt:lpstr>Slide 70</vt:lpstr>
      <vt:lpstr>Slide 71</vt:lpstr>
      <vt:lpstr>Slide 72</vt:lpstr>
      <vt:lpstr>Early Caffeine Prophylaxis and Risk of Failure of Initial Continuous Positive Airway Pressure in Very Low Birth Weight Infants. Patel RM, Zimmerman K, Carlton DP, Clark R, Benjamin DK, Smith PB.J Pediatr. 2017 Nov;190:108-111.e1. doi: 10.1016/j.jpeds.2017.07.006. Epub 2017 Sep 7.PMID: 28890204.Similar articles.</vt:lpstr>
      <vt:lpstr>Slide 74</vt:lpstr>
      <vt:lpstr>Slide 75</vt:lpstr>
      <vt:lpstr>Early Caffeine and Weaning from Mechanical Ventilation in Preterm Infants: A Randomized, Placebo-Controlled Trial. Amaro CM, Bello JA, Jain D, Ramnath A, D'Ugard C, Vanbuskirk S, Bancalari E, Claure N. J Pediatr. 2018 May;196:52-57. doi: 10.1016/j.jpeds.2018.01.010. Epub 2018 Mar 6. PMID: 29519541.Similar articles</vt:lpstr>
      <vt:lpstr>Slide 77</vt:lpstr>
      <vt:lpstr>Caffeine controversies.  Gentle SJ, Travers CP, Carlo WA. Curr Opin Pediatr. 2018 Apr;30(2):177-181. doi: 10.1097/MOP.0000000000000588. PMID:  2934614. Similar articles</vt:lpstr>
      <vt:lpstr>Slide 79</vt:lpstr>
      <vt:lpstr>Slide 80</vt:lpstr>
      <vt:lpstr>Neurobehavioral Outcomes 11 Years After Neonatal Caffeine Therapy for Apnea of Prematurity. Mürner-Lavanchy IM, Doyle LW, Schmidt B, Roberts RS, Asztalos EV, Costantini L, Davis PG, Dewey D, D'Ilario J, Grunau RE, Moddemann D, Nelson H, Ohlsson A, Solimano A, Tin W, Anderson PJ; Caffeine for Apnea of Prematurity (CAP) Trial Group.Pediatrics. 2018 May;141(5). pii: e20174047. doi: 10.1542/peds.2017-4047. Epub 2018 Apr 11.PMID: 29643070.Similar articles</vt:lpstr>
      <vt:lpstr>Slide 82</vt:lpstr>
      <vt:lpstr>Optimizing Caffeine Use and Risk of Bronchopulmonary Dysplasia in Preterm Infants: A Systematic Review, Meta-analysis, and Application of Grading of Recommendations Assessment, Development, and Evaluation Methodology. Pakvasa MA, Saroha V, Patel RM. Clin Perinatol. 2018 Jun;45(2):273-291. doi: 10.1016/j.clp.2018.01.012. PMID:  29747888 Similar articles. Atlanta, EUA</vt:lpstr>
      <vt:lpstr>Slide 84</vt:lpstr>
      <vt:lpstr>Slide 85</vt:lpstr>
      <vt:lpstr>Slide 86</vt:lpstr>
      <vt:lpstr>Slide 87</vt:lpstr>
      <vt:lpstr>Slide 88</vt:lpstr>
      <vt:lpstr>Slide 89</vt:lpstr>
      <vt:lpstr>OBRIGADO!</vt:lpstr>
      <vt:lpstr>Portanto...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Paulo</dc:creator>
  <cp:lastModifiedBy>Paulo</cp:lastModifiedBy>
  <cp:revision>14</cp:revision>
  <dcterms:modified xsi:type="dcterms:W3CDTF">2018-05-20T12:42:45Z</dcterms:modified>
</cp:coreProperties>
</file>