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commentAuthors.xml" ContentType="application/vnd.openxmlformats-officedocument.presentationml.commentAuthors+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Default Extension="gif" ContentType="image/gif"/>
  <Override PartName="/ppt/comments/comment1.xml" ContentType="application/vnd.openxmlformats-officedocument.presentationml.comments+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handoutMasters/handoutMaster1.xml" ContentType="application/vnd.openxmlformats-officedocument.presentationml.handoutMaster+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2" r:id="rId1"/>
  </p:sldMasterIdLst>
  <p:notesMasterIdLst>
    <p:notesMasterId r:id="rId84"/>
  </p:notesMasterIdLst>
  <p:handoutMasterIdLst>
    <p:handoutMasterId r:id="rId85"/>
  </p:handoutMasterIdLst>
  <p:sldIdLst>
    <p:sldId id="472" r:id="rId2"/>
    <p:sldId id="432" r:id="rId3"/>
    <p:sldId id="433" r:id="rId4"/>
    <p:sldId id="434" r:id="rId5"/>
    <p:sldId id="435" r:id="rId6"/>
    <p:sldId id="436" r:id="rId7"/>
    <p:sldId id="437" r:id="rId8"/>
    <p:sldId id="438" r:id="rId9"/>
    <p:sldId id="439" r:id="rId10"/>
    <p:sldId id="440" r:id="rId11"/>
    <p:sldId id="476" r:id="rId12"/>
    <p:sldId id="477" r:id="rId13"/>
    <p:sldId id="478" r:id="rId14"/>
    <p:sldId id="441" r:id="rId15"/>
    <p:sldId id="442" r:id="rId16"/>
    <p:sldId id="443" r:id="rId17"/>
    <p:sldId id="444" r:id="rId18"/>
    <p:sldId id="445" r:id="rId19"/>
    <p:sldId id="446" r:id="rId20"/>
    <p:sldId id="447" r:id="rId21"/>
    <p:sldId id="448" r:id="rId22"/>
    <p:sldId id="449" r:id="rId23"/>
    <p:sldId id="450" r:id="rId24"/>
    <p:sldId id="451" r:id="rId25"/>
    <p:sldId id="452" r:id="rId26"/>
    <p:sldId id="453" r:id="rId27"/>
    <p:sldId id="454" r:id="rId28"/>
    <p:sldId id="458" r:id="rId29"/>
    <p:sldId id="459" r:id="rId30"/>
    <p:sldId id="460" r:id="rId31"/>
    <p:sldId id="461" r:id="rId32"/>
    <p:sldId id="462" r:id="rId33"/>
    <p:sldId id="463" r:id="rId34"/>
    <p:sldId id="464" r:id="rId35"/>
    <p:sldId id="465" r:id="rId36"/>
    <p:sldId id="475" r:id="rId37"/>
    <p:sldId id="473" r:id="rId38"/>
    <p:sldId id="466" r:id="rId39"/>
    <p:sldId id="467" r:id="rId40"/>
    <p:sldId id="468" r:id="rId41"/>
    <p:sldId id="470" r:id="rId42"/>
    <p:sldId id="383" r:id="rId43"/>
    <p:sldId id="384" r:id="rId44"/>
    <p:sldId id="399" r:id="rId45"/>
    <p:sldId id="400" r:id="rId46"/>
    <p:sldId id="402" r:id="rId47"/>
    <p:sldId id="385" r:id="rId48"/>
    <p:sldId id="386" r:id="rId49"/>
    <p:sldId id="387" r:id="rId50"/>
    <p:sldId id="388" r:id="rId51"/>
    <p:sldId id="389" r:id="rId52"/>
    <p:sldId id="390" r:id="rId53"/>
    <p:sldId id="391" r:id="rId54"/>
    <p:sldId id="392" r:id="rId55"/>
    <p:sldId id="393" r:id="rId56"/>
    <p:sldId id="394" r:id="rId57"/>
    <p:sldId id="395" r:id="rId58"/>
    <p:sldId id="396" r:id="rId59"/>
    <p:sldId id="397" r:id="rId60"/>
    <p:sldId id="398" r:id="rId61"/>
    <p:sldId id="420" r:id="rId62"/>
    <p:sldId id="422" r:id="rId63"/>
    <p:sldId id="423" r:id="rId64"/>
    <p:sldId id="424" r:id="rId65"/>
    <p:sldId id="425" r:id="rId66"/>
    <p:sldId id="426" r:id="rId67"/>
    <p:sldId id="403" r:id="rId68"/>
    <p:sldId id="405" r:id="rId69"/>
    <p:sldId id="406" r:id="rId70"/>
    <p:sldId id="404" r:id="rId71"/>
    <p:sldId id="407" r:id="rId72"/>
    <p:sldId id="408" r:id="rId73"/>
    <p:sldId id="409" r:id="rId74"/>
    <p:sldId id="417" r:id="rId75"/>
    <p:sldId id="418" r:id="rId76"/>
    <p:sldId id="419" r:id="rId77"/>
    <p:sldId id="412" r:id="rId78"/>
    <p:sldId id="415" r:id="rId79"/>
    <p:sldId id="427" r:id="rId80"/>
    <p:sldId id="416" r:id="rId81"/>
    <p:sldId id="479" r:id="rId82"/>
    <p:sldId id="471" r:id="rId83"/>
  </p:sldIdLst>
  <p:sldSz cx="12188825" cy="6858000"/>
  <p:notesSz cx="6858000" cy="9144000"/>
  <p:defaultTextStyle>
    <a:defPPr>
      <a:defRPr lang="pt-BR"/>
    </a:defPPr>
    <a:lvl1pPr algn="l" defTabSz="1217613" rtl="0" fontAlgn="base">
      <a:spcBef>
        <a:spcPct val="0"/>
      </a:spcBef>
      <a:spcAft>
        <a:spcPct val="0"/>
      </a:spcAft>
      <a:defRPr sz="2400" kern="1200">
        <a:solidFill>
          <a:schemeClr val="tx1"/>
        </a:solidFill>
        <a:latin typeface="Arial" pitchFamily="34" charset="0"/>
        <a:ea typeface="+mn-ea"/>
        <a:cs typeface="Arial" pitchFamily="34" charset="0"/>
      </a:defRPr>
    </a:lvl1pPr>
    <a:lvl2pPr marL="608013" indent="-150813" algn="l" defTabSz="1217613" rtl="0" fontAlgn="base">
      <a:spcBef>
        <a:spcPct val="0"/>
      </a:spcBef>
      <a:spcAft>
        <a:spcPct val="0"/>
      </a:spcAft>
      <a:defRPr sz="2400" kern="1200">
        <a:solidFill>
          <a:schemeClr val="tx1"/>
        </a:solidFill>
        <a:latin typeface="Arial" pitchFamily="34" charset="0"/>
        <a:ea typeface="+mn-ea"/>
        <a:cs typeface="Arial" pitchFamily="34" charset="0"/>
      </a:defRPr>
    </a:lvl2pPr>
    <a:lvl3pPr marL="1217613" indent="-303213" algn="l" defTabSz="1217613" rtl="0" fontAlgn="base">
      <a:spcBef>
        <a:spcPct val="0"/>
      </a:spcBef>
      <a:spcAft>
        <a:spcPct val="0"/>
      </a:spcAft>
      <a:defRPr sz="2400" kern="1200">
        <a:solidFill>
          <a:schemeClr val="tx1"/>
        </a:solidFill>
        <a:latin typeface="Arial" pitchFamily="34" charset="0"/>
        <a:ea typeface="+mn-ea"/>
        <a:cs typeface="Arial" pitchFamily="34" charset="0"/>
      </a:defRPr>
    </a:lvl3pPr>
    <a:lvl4pPr marL="1827213" indent="-455613" algn="l" defTabSz="1217613" rtl="0" fontAlgn="base">
      <a:spcBef>
        <a:spcPct val="0"/>
      </a:spcBef>
      <a:spcAft>
        <a:spcPct val="0"/>
      </a:spcAft>
      <a:defRPr sz="2400" kern="1200">
        <a:solidFill>
          <a:schemeClr val="tx1"/>
        </a:solidFill>
        <a:latin typeface="Arial" pitchFamily="34" charset="0"/>
        <a:ea typeface="+mn-ea"/>
        <a:cs typeface="Arial" pitchFamily="34" charset="0"/>
      </a:defRPr>
    </a:lvl4pPr>
    <a:lvl5pPr marL="2436813" indent="-608013" algn="l" defTabSz="1217613" rtl="0" fontAlgn="base">
      <a:spcBef>
        <a:spcPct val="0"/>
      </a:spcBef>
      <a:spcAft>
        <a:spcPct val="0"/>
      </a:spcAft>
      <a:defRPr sz="2400" kern="1200">
        <a:solidFill>
          <a:schemeClr val="tx1"/>
        </a:solidFill>
        <a:latin typeface="Arial" pitchFamily="34" charset="0"/>
        <a:ea typeface="+mn-ea"/>
        <a:cs typeface="Arial" pitchFamily="34" charset="0"/>
      </a:defRPr>
    </a:lvl5pPr>
    <a:lvl6pPr marL="2286000" algn="l" defTabSz="914400" rtl="0" eaLnBrk="1" latinLnBrk="0" hangingPunct="1">
      <a:defRPr sz="2400" kern="1200">
        <a:solidFill>
          <a:schemeClr val="tx1"/>
        </a:solidFill>
        <a:latin typeface="Arial" pitchFamily="34" charset="0"/>
        <a:ea typeface="+mn-ea"/>
        <a:cs typeface="Arial" pitchFamily="34" charset="0"/>
      </a:defRPr>
    </a:lvl6pPr>
    <a:lvl7pPr marL="2743200" algn="l" defTabSz="914400" rtl="0" eaLnBrk="1" latinLnBrk="0" hangingPunct="1">
      <a:defRPr sz="2400" kern="1200">
        <a:solidFill>
          <a:schemeClr val="tx1"/>
        </a:solidFill>
        <a:latin typeface="Arial" pitchFamily="34" charset="0"/>
        <a:ea typeface="+mn-ea"/>
        <a:cs typeface="Arial" pitchFamily="34" charset="0"/>
      </a:defRPr>
    </a:lvl7pPr>
    <a:lvl8pPr marL="3200400" algn="l" defTabSz="914400" rtl="0" eaLnBrk="1" latinLnBrk="0" hangingPunct="1">
      <a:defRPr sz="2400" kern="1200">
        <a:solidFill>
          <a:schemeClr val="tx1"/>
        </a:solidFill>
        <a:latin typeface="Arial" pitchFamily="34" charset="0"/>
        <a:ea typeface="+mn-ea"/>
        <a:cs typeface="Arial" pitchFamily="34" charset="0"/>
      </a:defRPr>
    </a:lvl8pPr>
    <a:lvl9pPr marL="3657600" algn="l" defTabSz="914400" rtl="0" eaLnBrk="1" latinLnBrk="0" hangingPunct="1">
      <a:defRPr sz="2400" kern="1200">
        <a:solidFill>
          <a:schemeClr val="tx1"/>
        </a:solidFill>
        <a:latin typeface="Arial" pitchFamily="34" charset="0"/>
        <a:ea typeface="+mn-ea"/>
        <a:cs typeface="Arial" pitchFamily="34" charset="0"/>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Helena" initials="H"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CCCCFF"/>
    <a:srgbClr val="00FFCC"/>
    <a:srgbClr val="00CC99"/>
    <a:srgbClr val="FF33CC"/>
    <a:srgbClr val="FF0000"/>
    <a:srgbClr val="FF6600"/>
    <a:srgbClr val="0000FF"/>
    <a:srgbClr val="FFFF00"/>
  </p:clrMru>
</p:presentationPr>
</file>

<file path=ppt/tableStyles.xml><?xml version="1.0" encoding="utf-8"?>
<a:tblStyleLst xmlns:a="http://schemas.openxmlformats.org/drawingml/2006/main" def="{BDBED569-4797-4DF1-A0F4-6AAB3CD982D8}">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35758FB7-9AC5-4552-8A53-C91805E547FA}" styleName="Estilo com Tema 1 - Ênfase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C2FFA5D-87B4-456A-9821-1D502468CF0F}" styleName="Estilo com Tema 1 - Ênfase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7941" autoAdjust="0"/>
    <p:restoredTop sz="93184" autoAdjust="0"/>
  </p:normalViewPr>
  <p:slideViewPr>
    <p:cSldViewPr>
      <p:cViewPr varScale="1">
        <p:scale>
          <a:sx n="86" d="100"/>
          <a:sy n="86" d="100"/>
        </p:scale>
        <p:origin x="-139" y="-82"/>
      </p:cViewPr>
      <p:guideLst>
        <p:guide orient="horz" pos="2160"/>
        <p:guide orient="horz" pos="945"/>
        <p:guide orient="horz" pos="3888"/>
        <p:guide orient="horz" pos="192"/>
        <p:guide orient="horz" pos="1072"/>
        <p:guide pos="3839"/>
        <p:guide pos="704"/>
        <p:guide pos="7102"/>
      </p:guideLst>
    </p:cSldViewPr>
  </p:slideViewPr>
  <p:outlineViewPr>
    <p:cViewPr>
      <p:scale>
        <a:sx n="33" d="100"/>
        <a:sy n="33" d="100"/>
      </p:scale>
      <p:origin x="0" y="-2886"/>
    </p:cViewPr>
  </p:outlineViewPr>
  <p:notesTextViewPr>
    <p:cViewPr>
      <p:scale>
        <a:sx n="100" d="100"/>
        <a:sy n="100" d="100"/>
      </p:scale>
      <p:origin x="0" y="0"/>
    </p:cViewPr>
  </p:notesTextViewPr>
  <p:sorterViewPr>
    <p:cViewPr>
      <p:scale>
        <a:sx n="66" d="100"/>
        <a:sy n="66" d="100"/>
      </p:scale>
      <p:origin x="0" y="1882"/>
    </p:cViewPr>
  </p:sorterViewPr>
  <p:notesViewPr>
    <p:cSldViewPr>
      <p:cViewPr varScale="1">
        <p:scale>
          <a:sx n="85" d="100"/>
          <a:sy n="85" d="100"/>
        </p:scale>
        <p:origin x="3054" y="9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notesMaster" Target="notesMasters/notesMaster1.xml"/><Relationship Id="rId89"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tableStyles" Target="tableStyle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handoutMaster" Target="handoutMasters/handout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commentAuthors" Target="commentAuthors.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18-05-22T15:31:32.483" idx="1">
    <p:pos x="10" y="10"/>
    <p:tex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defTabSz="1218987" fontAlgn="auto">
              <a:spcBef>
                <a:spcPts val="0"/>
              </a:spcBef>
              <a:spcAft>
                <a:spcPts val="0"/>
              </a:spcAft>
              <a:defRPr sz="1200">
                <a:solidFill>
                  <a:schemeClr val="tx2"/>
                </a:solidFill>
                <a:latin typeface="+mn-lt"/>
                <a:cs typeface="+mn-cs"/>
              </a:defRPr>
            </a:lvl1pPr>
          </a:lstStyle>
          <a:p>
            <a:pPr>
              <a:defRPr/>
            </a:pPr>
            <a:endParaRPr lang="pt-BR"/>
          </a:p>
        </p:txBody>
      </p:sp>
      <p:sp>
        <p:nvSpPr>
          <p:cNvPr id="3" name="Espaço reservado para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defTabSz="1218987" fontAlgn="auto">
              <a:spcBef>
                <a:spcPts val="0"/>
              </a:spcBef>
              <a:spcAft>
                <a:spcPts val="0"/>
              </a:spcAft>
              <a:defRPr sz="1200">
                <a:solidFill>
                  <a:schemeClr val="tx2"/>
                </a:solidFill>
                <a:latin typeface="+mn-lt"/>
                <a:cs typeface="+mn-cs"/>
              </a:defRPr>
            </a:lvl1pPr>
          </a:lstStyle>
          <a:p>
            <a:pPr>
              <a:defRPr/>
            </a:pPr>
            <a:fld id="{E213003F-F951-4890-8D0E-5DC26EC62DDF}" type="datetime1">
              <a:rPr lang="pt-BR"/>
              <a:pPr>
                <a:defRPr/>
              </a:pPr>
              <a:t>25/05/2018</a:t>
            </a:fld>
            <a:endParaRPr lang="pt-BR" dirty="0"/>
          </a:p>
        </p:txBody>
      </p:sp>
      <p:sp>
        <p:nvSpPr>
          <p:cNvPr id="4" name="Espaço reservado para rodapé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defTabSz="1218987" fontAlgn="auto">
              <a:spcBef>
                <a:spcPts val="0"/>
              </a:spcBef>
              <a:spcAft>
                <a:spcPts val="0"/>
              </a:spcAft>
              <a:defRPr sz="1200">
                <a:solidFill>
                  <a:schemeClr val="tx2"/>
                </a:solidFill>
                <a:latin typeface="+mn-lt"/>
                <a:cs typeface="+mn-cs"/>
              </a:defRPr>
            </a:lvl1pPr>
          </a:lstStyle>
          <a:p>
            <a:pPr>
              <a:defRPr/>
            </a:pPr>
            <a:endParaRPr lang="pt-BR"/>
          </a:p>
        </p:txBody>
      </p:sp>
      <p:sp>
        <p:nvSpPr>
          <p:cNvPr id="5" name="Espaço reservado para o número do slid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defTabSz="1218987" fontAlgn="auto">
              <a:spcBef>
                <a:spcPts val="0"/>
              </a:spcBef>
              <a:spcAft>
                <a:spcPts val="0"/>
              </a:spcAft>
              <a:defRPr sz="1200">
                <a:solidFill>
                  <a:schemeClr val="tx2"/>
                </a:solidFill>
                <a:latin typeface="+mn-lt"/>
                <a:cs typeface="+mn-cs"/>
              </a:defRPr>
            </a:lvl1pPr>
          </a:lstStyle>
          <a:p>
            <a:pPr>
              <a:defRPr/>
            </a:pPr>
            <a:fld id="{1578D1C8-E802-4BC4-8864-E181E0D8BBEE}" type="slidenum">
              <a:rPr lang="pt-BR"/>
              <a:pPr>
                <a:defRPr/>
              </a:pPr>
              <a:t>‹nº›</a:t>
            </a:fld>
            <a:endParaRPr lang="pt-BR" dirty="0"/>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defTabSz="1218987" fontAlgn="auto">
              <a:spcBef>
                <a:spcPts val="0"/>
              </a:spcBef>
              <a:spcAft>
                <a:spcPts val="0"/>
              </a:spcAft>
              <a:defRPr sz="1200">
                <a:solidFill>
                  <a:schemeClr val="tx2"/>
                </a:solidFill>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defTabSz="1218987" fontAlgn="auto">
              <a:spcBef>
                <a:spcPts val="0"/>
              </a:spcBef>
              <a:spcAft>
                <a:spcPts val="0"/>
              </a:spcAft>
              <a:defRPr sz="1200">
                <a:solidFill>
                  <a:schemeClr val="tx2"/>
                </a:solidFill>
                <a:latin typeface="+mn-lt"/>
                <a:cs typeface="+mn-cs"/>
              </a:defRPr>
            </a:lvl1pPr>
          </a:lstStyle>
          <a:p>
            <a:pPr>
              <a:defRPr/>
            </a:pPr>
            <a:fld id="{AF3FB878-F09A-4899-9AB8-00C858303B70}" type="datetime1">
              <a:rPr lang="pt-BR"/>
              <a:pPr>
                <a:defRPr/>
              </a:pPr>
              <a:t>25/05/2018</a:t>
            </a:fld>
            <a:endParaRPr lang="pt-BR" dirty="0"/>
          </a:p>
        </p:txBody>
      </p:sp>
      <p:sp>
        <p:nvSpPr>
          <p:cNvPr id="4" name="Espaço reservado para imagem do slide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pPr lvl="0"/>
            <a:endParaRPr lang="pt-BR" noProof="0" dirty="0"/>
          </a:p>
        </p:txBody>
      </p:sp>
      <p:sp>
        <p:nvSpPr>
          <p:cNvPr id="5" name="Espaço reservado para nota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noProof="0" dirty="0" smtClean="0"/>
              <a:t>Clique para editar o texto Mestre</a:t>
            </a:r>
          </a:p>
          <a:p>
            <a:pPr lvl="1"/>
            <a:r>
              <a:rPr lang="pt-BR" noProof="0" dirty="0" smtClean="0"/>
              <a:t>Segundo nível</a:t>
            </a:r>
          </a:p>
          <a:p>
            <a:pPr lvl="2"/>
            <a:r>
              <a:rPr lang="pt-BR" noProof="0" dirty="0" smtClean="0"/>
              <a:t>Terceiro nível</a:t>
            </a:r>
          </a:p>
          <a:p>
            <a:pPr lvl="3"/>
            <a:r>
              <a:rPr lang="pt-BR" noProof="0" dirty="0" smtClean="0"/>
              <a:t>Quarto nível</a:t>
            </a:r>
          </a:p>
          <a:p>
            <a:pPr lvl="4"/>
            <a:r>
              <a:rPr lang="pt-BR" noProof="0" dirty="0" smtClean="0"/>
              <a:t>Quinto nível</a:t>
            </a:r>
            <a:endParaRPr lang="pt-BR" noProof="0" dirty="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1218987" fontAlgn="auto">
              <a:spcBef>
                <a:spcPts val="0"/>
              </a:spcBef>
              <a:spcAft>
                <a:spcPts val="0"/>
              </a:spcAft>
              <a:defRPr sz="1200">
                <a:solidFill>
                  <a:schemeClr val="tx2"/>
                </a:solidFill>
                <a:latin typeface="+mn-lt"/>
                <a:cs typeface="+mn-cs"/>
              </a:defRPr>
            </a:lvl1pPr>
          </a:lstStyle>
          <a:p>
            <a:pPr>
              <a:defRPr/>
            </a:pPr>
            <a:endParaRPr lang="pt-BR"/>
          </a:p>
        </p:txBody>
      </p:sp>
      <p:sp>
        <p:nvSpPr>
          <p:cNvPr id="7" name="Espaço reservado para o número do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defTabSz="1218987" fontAlgn="auto">
              <a:spcBef>
                <a:spcPts val="0"/>
              </a:spcBef>
              <a:spcAft>
                <a:spcPts val="0"/>
              </a:spcAft>
              <a:defRPr sz="1200">
                <a:solidFill>
                  <a:schemeClr val="tx2"/>
                </a:solidFill>
                <a:latin typeface="+mn-lt"/>
                <a:cs typeface="+mn-cs"/>
              </a:defRPr>
            </a:lvl1pPr>
          </a:lstStyle>
          <a:p>
            <a:pPr>
              <a:defRPr/>
            </a:pPr>
            <a:fld id="{D53A8807-17BC-4C41-B65F-4D4A11794D13}" type="slidenum">
              <a:rPr lang="pt-BR"/>
              <a:pPr>
                <a:defRPr/>
              </a:pPr>
              <a:t>‹nº›</a:t>
            </a:fld>
            <a:endParaRPr lang="pt-BR" dirty="0"/>
          </a:p>
        </p:txBody>
      </p:sp>
    </p:spTree>
  </p:cSld>
  <p:clrMap bg1="lt1" tx1="dk1" bg2="lt2" tx2="dk2" accent1="accent1" accent2="accent2" accent3="accent3" accent4="accent4" accent5="accent5" accent6="accent6" hlink="hlink" folHlink="folHlink"/>
  <p:hf hdr="0" ftr="0" dt="0"/>
  <p:notesStyle>
    <a:lvl1pPr algn="l" defTabSz="1217613" rtl="0" eaLnBrk="0" fontAlgn="base" hangingPunct="0">
      <a:spcBef>
        <a:spcPct val="30000"/>
      </a:spcBef>
      <a:spcAft>
        <a:spcPct val="0"/>
      </a:spcAft>
      <a:defRPr sz="1600" kern="1200">
        <a:solidFill>
          <a:schemeClr val="tx2"/>
        </a:solidFill>
        <a:latin typeface="+mn-lt"/>
        <a:ea typeface="+mn-ea"/>
        <a:cs typeface="+mn-cs"/>
      </a:defRPr>
    </a:lvl1pPr>
    <a:lvl2pPr marL="608013" algn="l" defTabSz="1217613" rtl="0" eaLnBrk="0" fontAlgn="base" hangingPunct="0">
      <a:spcBef>
        <a:spcPct val="30000"/>
      </a:spcBef>
      <a:spcAft>
        <a:spcPct val="0"/>
      </a:spcAft>
      <a:defRPr sz="1600" kern="1200">
        <a:solidFill>
          <a:schemeClr val="tx2"/>
        </a:solidFill>
        <a:latin typeface="+mn-lt"/>
        <a:ea typeface="+mn-ea"/>
        <a:cs typeface="+mn-cs"/>
      </a:defRPr>
    </a:lvl2pPr>
    <a:lvl3pPr marL="1217613" algn="l" defTabSz="1217613" rtl="0" eaLnBrk="0" fontAlgn="base" hangingPunct="0">
      <a:spcBef>
        <a:spcPct val="30000"/>
      </a:spcBef>
      <a:spcAft>
        <a:spcPct val="0"/>
      </a:spcAft>
      <a:defRPr sz="1600" kern="1200">
        <a:solidFill>
          <a:schemeClr val="tx2"/>
        </a:solidFill>
        <a:latin typeface="+mn-lt"/>
        <a:ea typeface="+mn-ea"/>
        <a:cs typeface="+mn-cs"/>
      </a:defRPr>
    </a:lvl3pPr>
    <a:lvl4pPr marL="1827213" algn="l" defTabSz="1217613" rtl="0" eaLnBrk="0" fontAlgn="base" hangingPunct="0">
      <a:spcBef>
        <a:spcPct val="30000"/>
      </a:spcBef>
      <a:spcAft>
        <a:spcPct val="0"/>
      </a:spcAft>
      <a:defRPr sz="1600" kern="1200">
        <a:solidFill>
          <a:schemeClr val="tx2"/>
        </a:solidFill>
        <a:latin typeface="+mn-lt"/>
        <a:ea typeface="+mn-ea"/>
        <a:cs typeface="+mn-cs"/>
      </a:defRPr>
    </a:lvl4pPr>
    <a:lvl5pPr marL="2436813" algn="l" defTabSz="1217613" rtl="0" eaLnBrk="0" fontAlgn="base" hangingPunct="0">
      <a:spcBef>
        <a:spcPct val="30000"/>
      </a:spcBef>
      <a:spcAft>
        <a:spcPct val="0"/>
      </a:spcAft>
      <a:defRPr sz="1600" kern="1200">
        <a:solidFill>
          <a:schemeClr val="tx2"/>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lstStyle/>
          <a:p>
            <a:r>
              <a:rPr lang="pt-BR" smtClean="0"/>
              <a:t>Clique para editar o título mestre</a:t>
            </a:r>
            <a:endParaRPr lang="pt-BR" dirty="0"/>
          </a:p>
        </p:txBody>
      </p:sp>
      <p:sp>
        <p:nvSpPr>
          <p:cNvPr id="3" name="Espaço reservado para conteúdo 2"/>
          <p:cNvSpPr>
            <a:spLocks noGrp="1"/>
          </p:cNvSpPr>
          <p:nvPr>
            <p:ph idx="1"/>
          </p:nvPr>
        </p:nvSpPr>
        <p:spPr/>
        <p:txBody>
          <a:bodyPr rtlCol="0"/>
          <a:lstStyle>
            <a:lvl5pPr>
              <a:defRPr/>
            </a:lvl5pPr>
            <a:lvl6pPr>
              <a:defRPr/>
            </a:lvl6pPr>
            <a:lvl7pPr>
              <a:defRPr baseline="0"/>
            </a:lvl7pPr>
            <a:lvl8pPr>
              <a:defRPr baseline="0"/>
            </a:lvl8pPr>
            <a:lvl9pPr>
              <a:defRPr baseline="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4" name="Espaço reservado para data 3"/>
          <p:cNvSpPr>
            <a:spLocks noGrp="1"/>
          </p:cNvSpPr>
          <p:nvPr>
            <p:ph type="dt" sz="half" idx="10"/>
          </p:nvPr>
        </p:nvSpPr>
        <p:spPr/>
        <p:txBody>
          <a:bodyPr/>
          <a:lstStyle>
            <a:lvl1pPr>
              <a:defRPr/>
            </a:lvl1pPr>
          </a:lstStyle>
          <a:p>
            <a:pPr>
              <a:defRPr/>
            </a:pPr>
            <a:fld id="{36FF49BB-EC10-4E63-8662-FDE40F17971D}" type="datetime1">
              <a:rPr lang="pt-BR"/>
              <a:pPr>
                <a:defRPr/>
              </a:pPr>
              <a:t>25/05/2018</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r>
              <a:rPr lang="pt-BR"/>
              <a:t>Adicionar um rodapé</a:t>
            </a:r>
          </a:p>
        </p:txBody>
      </p:sp>
      <p:sp>
        <p:nvSpPr>
          <p:cNvPr id="6" name="Espaço reservado para o número do slide 5"/>
          <p:cNvSpPr>
            <a:spLocks noGrp="1"/>
          </p:cNvSpPr>
          <p:nvPr>
            <p:ph type="sldNum" sz="quarter" idx="12"/>
          </p:nvPr>
        </p:nvSpPr>
        <p:spPr/>
        <p:txBody>
          <a:bodyPr/>
          <a:lstStyle>
            <a:lvl1pPr>
              <a:defRPr/>
            </a:lvl1pPr>
          </a:lstStyle>
          <a:p>
            <a:pPr>
              <a:defRPr/>
            </a:pPr>
            <a:fld id="{B0A9E1BD-D43A-4667-A0C8-4D3643F5529E}" type="slidenum">
              <a:rPr lang="pt-BR"/>
              <a:pPr>
                <a:defRPr/>
              </a:pPr>
              <a:t>‹nº›</a:t>
            </a:fld>
            <a:endParaRPr lang="pt-BR" dirty="0"/>
          </a:p>
        </p:txBody>
      </p:sp>
    </p:spTree>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twoObj" preserve="1">
  <p:cSld name="Dois conteúdos">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lstStyle/>
          <a:p>
            <a:r>
              <a:rPr lang="pt-BR" smtClean="0"/>
              <a:t>Clique para editar o título mestre</a:t>
            </a:r>
            <a:endParaRPr lang="pt-BR" dirty="0"/>
          </a:p>
        </p:txBody>
      </p:sp>
      <p:sp>
        <p:nvSpPr>
          <p:cNvPr id="3" name="Espaço reservado para conteúdo 2"/>
          <p:cNvSpPr>
            <a:spLocks noGrp="1"/>
          </p:cNvSpPr>
          <p:nvPr>
            <p:ph sz="half" idx="1"/>
          </p:nvPr>
        </p:nvSpPr>
        <p:spPr>
          <a:xfrm>
            <a:off x="1117309" y="1701800"/>
            <a:ext cx="4977104" cy="4470400"/>
          </a:xfrm>
        </p:spPr>
        <p:txBody>
          <a:bodyPr rtlCol="0">
            <a:normAutofit/>
          </a:bodyPr>
          <a:lstStyle>
            <a:lvl1pPr>
              <a:defRPr sz="2400"/>
            </a:lvl1pPr>
            <a:lvl2pPr>
              <a:defRPr sz="2000"/>
            </a:lvl2pPr>
            <a:lvl3pPr>
              <a:defRPr sz="1800"/>
            </a:lvl3pPr>
            <a:lvl4pPr>
              <a:defRPr sz="1800"/>
            </a:lvl4pPr>
            <a:lvl5pPr marL="2011328">
              <a:defRPr sz="1800"/>
            </a:lvl5pPr>
            <a:lvl6pPr marL="2297078" indent="-285750">
              <a:buFont typeface="Century Gothic" panose="020B0502020202020204" pitchFamily="34" charset="0"/>
              <a:buChar char="–"/>
              <a:defRPr sz="1800"/>
            </a:lvl6pPr>
            <a:lvl7pPr marL="2568575" indent="-285750">
              <a:buFont typeface="Century Gothic" panose="020B0502020202020204" pitchFamily="34" charset="0"/>
              <a:buChar char="–"/>
              <a:defRPr sz="1800"/>
            </a:lvl7pPr>
            <a:lvl8pPr marL="2860675" indent="-285750">
              <a:defRPr sz="1800"/>
            </a:lvl8pPr>
            <a:lvl9pPr marL="3151188" indent="-285750">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4" name="Espaço reservado para conteúdo 3"/>
          <p:cNvSpPr>
            <a:spLocks noGrp="1"/>
          </p:cNvSpPr>
          <p:nvPr>
            <p:ph sz="half" idx="2"/>
          </p:nvPr>
        </p:nvSpPr>
        <p:spPr>
          <a:xfrm>
            <a:off x="6297559" y="1701800"/>
            <a:ext cx="4977104" cy="4470400"/>
          </a:xfrm>
        </p:spPr>
        <p:txBody>
          <a:bodyPr rtlCol="0">
            <a:normAutofit/>
          </a:bodyPr>
          <a:lstStyle>
            <a:lvl1pPr>
              <a:defRPr sz="2400"/>
            </a:lvl1pPr>
            <a:lvl2pPr>
              <a:defRPr sz="2000"/>
            </a:lvl2pPr>
            <a:lvl3pPr>
              <a:defRPr sz="1800"/>
            </a:lvl3pPr>
            <a:lvl4pPr>
              <a:defRPr sz="1800"/>
            </a:lvl4pPr>
            <a:lvl5pPr marL="2011328">
              <a:defRPr sz="1800"/>
            </a:lvl5pPr>
            <a:lvl6pPr marL="2297078" indent="-285750">
              <a:buFont typeface="Century Gothic" panose="020B0502020202020204" pitchFamily="34" charset="0"/>
              <a:buChar char="–"/>
              <a:defRPr sz="1800"/>
            </a:lvl6pPr>
            <a:lvl7pPr marL="2568575" indent="-285750">
              <a:defRPr sz="1800"/>
            </a:lvl7pPr>
            <a:lvl8pPr marL="2860675" indent="-285750">
              <a:defRPr sz="1800"/>
            </a:lvl8pPr>
            <a:lvl9pPr marL="3151188" indent="-285750">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5" name="Espaço reservado para data 3"/>
          <p:cNvSpPr>
            <a:spLocks noGrp="1"/>
          </p:cNvSpPr>
          <p:nvPr>
            <p:ph type="dt" sz="half" idx="10"/>
          </p:nvPr>
        </p:nvSpPr>
        <p:spPr/>
        <p:txBody>
          <a:bodyPr/>
          <a:lstStyle>
            <a:lvl1pPr>
              <a:defRPr/>
            </a:lvl1pPr>
          </a:lstStyle>
          <a:p>
            <a:pPr>
              <a:defRPr/>
            </a:pPr>
            <a:fld id="{EA47CEFD-ABA2-4575-90B8-E021EBBB365E}" type="datetime1">
              <a:rPr lang="pt-BR"/>
              <a:pPr>
                <a:defRPr/>
              </a:pPr>
              <a:t>25/05/2018</a:t>
            </a:fld>
            <a:endParaRPr lang="pt-BR" dirty="0"/>
          </a:p>
        </p:txBody>
      </p:sp>
      <p:sp>
        <p:nvSpPr>
          <p:cNvPr id="6" name="Espaço reservado para rodapé 4"/>
          <p:cNvSpPr>
            <a:spLocks noGrp="1"/>
          </p:cNvSpPr>
          <p:nvPr>
            <p:ph type="ftr" sz="quarter" idx="11"/>
          </p:nvPr>
        </p:nvSpPr>
        <p:spPr/>
        <p:txBody>
          <a:bodyPr/>
          <a:lstStyle>
            <a:lvl1pPr>
              <a:defRPr/>
            </a:lvl1pPr>
          </a:lstStyle>
          <a:p>
            <a:pPr>
              <a:defRPr/>
            </a:pPr>
            <a:r>
              <a:rPr lang="pt-BR"/>
              <a:t>Adicionar um rodapé</a:t>
            </a:r>
          </a:p>
        </p:txBody>
      </p:sp>
      <p:sp>
        <p:nvSpPr>
          <p:cNvPr id="7" name="Espaço reservado para o número do slide 5"/>
          <p:cNvSpPr>
            <a:spLocks noGrp="1"/>
          </p:cNvSpPr>
          <p:nvPr>
            <p:ph type="sldNum" sz="quarter" idx="12"/>
          </p:nvPr>
        </p:nvSpPr>
        <p:spPr/>
        <p:txBody>
          <a:bodyPr/>
          <a:lstStyle>
            <a:lvl1pPr>
              <a:defRPr/>
            </a:lvl1pPr>
          </a:lstStyle>
          <a:p>
            <a:pPr>
              <a:defRPr/>
            </a:pPr>
            <a:fld id="{85BD673E-D826-422E-9134-1B85432C6F45}" type="slidenum">
              <a:rPr lang="pt-BR"/>
              <a:pPr>
                <a:defRPr/>
              </a:pPr>
              <a:t>‹nº›</a:t>
            </a:fld>
            <a:endParaRPr lang="pt-BR" dirty="0"/>
          </a:p>
        </p:txBody>
      </p:sp>
    </p:spTree>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lstStyle>
            <a:lvl1pPr>
              <a:defRPr/>
            </a:lvl1pPr>
          </a:lstStyle>
          <a:p>
            <a:r>
              <a:rPr lang="pt-BR" smtClean="0"/>
              <a:t>Clique para editar o título mestre</a:t>
            </a:r>
            <a:endParaRPr lang="pt-BR" dirty="0"/>
          </a:p>
        </p:txBody>
      </p:sp>
      <p:sp>
        <p:nvSpPr>
          <p:cNvPr id="3" name="Espaço reservado para texto 2"/>
          <p:cNvSpPr>
            <a:spLocks noGrp="1"/>
          </p:cNvSpPr>
          <p:nvPr>
            <p:ph type="body" idx="1"/>
          </p:nvPr>
        </p:nvSpPr>
        <p:spPr>
          <a:xfrm>
            <a:off x="1121372" y="1608836"/>
            <a:ext cx="4973041" cy="512064"/>
          </a:xfrm>
        </p:spPr>
        <p:txBody>
          <a:bodyPr rtlCol="0"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pt-BR" smtClean="0"/>
              <a:t>Clique para editar o texto mestre</a:t>
            </a:r>
          </a:p>
        </p:txBody>
      </p:sp>
      <p:sp>
        <p:nvSpPr>
          <p:cNvPr id="4" name="Espaço reservado para conteúdo 3"/>
          <p:cNvSpPr>
            <a:spLocks noGrp="1"/>
          </p:cNvSpPr>
          <p:nvPr>
            <p:ph sz="half" idx="2"/>
          </p:nvPr>
        </p:nvSpPr>
        <p:spPr>
          <a:xfrm>
            <a:off x="1117309" y="2209800"/>
            <a:ext cx="4977104" cy="3962400"/>
          </a:xfrm>
        </p:spPr>
        <p:txBody>
          <a:bodyPr rtlCol="0">
            <a:normAutofit/>
          </a:bodyPr>
          <a:lstStyle>
            <a:lvl1pPr>
              <a:defRPr sz="2000"/>
            </a:lvl1pPr>
            <a:lvl2pPr>
              <a:defRPr sz="1800"/>
            </a:lvl2pPr>
            <a:lvl3pPr>
              <a:defRPr sz="1800"/>
            </a:lvl3pPr>
            <a:lvl4pPr>
              <a:defRPr sz="1800"/>
            </a:lvl4pPr>
            <a:lvl5pPr marL="2011328">
              <a:defRPr sz="1800"/>
            </a:lvl5pPr>
            <a:lvl6pPr marL="2297078" indent="-285750">
              <a:buFont typeface="Century Gothic" panose="020B0502020202020204" pitchFamily="34" charset="0"/>
              <a:buChar char="–"/>
              <a:defRPr sz="1800"/>
            </a:lvl6pPr>
            <a:lvl7pPr marL="2568575" indent="-285750">
              <a:defRPr sz="1800"/>
            </a:lvl7pPr>
            <a:lvl8pPr marL="2860675" indent="-285750">
              <a:defRPr sz="1800"/>
            </a:lvl8pPr>
            <a:lvl9pPr marL="3151188" indent="-285750">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5" name="Espaço reservado para texto 4"/>
          <p:cNvSpPr>
            <a:spLocks noGrp="1"/>
          </p:cNvSpPr>
          <p:nvPr>
            <p:ph type="body" sz="quarter" idx="3"/>
          </p:nvPr>
        </p:nvSpPr>
        <p:spPr>
          <a:xfrm>
            <a:off x="6301622" y="1608836"/>
            <a:ext cx="4973041" cy="512064"/>
          </a:xfrm>
        </p:spPr>
        <p:txBody>
          <a:bodyPr rtlCol="0"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pt-BR" smtClean="0"/>
              <a:t>Clique para editar o texto mestre</a:t>
            </a:r>
          </a:p>
        </p:txBody>
      </p:sp>
      <p:sp>
        <p:nvSpPr>
          <p:cNvPr id="6" name="Espaço reservado para conteúdo 5"/>
          <p:cNvSpPr>
            <a:spLocks noGrp="1"/>
          </p:cNvSpPr>
          <p:nvPr>
            <p:ph sz="quarter" idx="4"/>
          </p:nvPr>
        </p:nvSpPr>
        <p:spPr>
          <a:xfrm>
            <a:off x="6297559" y="2209800"/>
            <a:ext cx="4977104" cy="3962400"/>
          </a:xfrm>
        </p:spPr>
        <p:txBody>
          <a:bodyPr rtlCol="0">
            <a:normAutofit/>
          </a:bodyPr>
          <a:lstStyle>
            <a:lvl1pPr>
              <a:defRPr sz="2000"/>
            </a:lvl1pPr>
            <a:lvl2pPr>
              <a:defRPr sz="1800"/>
            </a:lvl2pPr>
            <a:lvl3pPr>
              <a:defRPr sz="1800"/>
            </a:lvl3pPr>
            <a:lvl4pPr>
              <a:defRPr sz="1800"/>
            </a:lvl4pPr>
            <a:lvl5pPr marL="2011328">
              <a:defRPr sz="1800"/>
            </a:lvl5pPr>
            <a:lvl6pPr marL="2297078" indent="-285750">
              <a:buFont typeface="Century Gothic" panose="020B0502020202020204" pitchFamily="34" charset="0"/>
              <a:buChar char="–"/>
              <a:defRPr sz="1800"/>
            </a:lvl6pPr>
            <a:lvl7pPr marL="2568575" indent="-285750">
              <a:defRPr sz="1800"/>
            </a:lvl7pPr>
            <a:lvl8pPr marL="2860675" indent="-285750">
              <a:defRPr sz="1800"/>
            </a:lvl8pPr>
            <a:lvl9pPr marL="3151188" indent="-285750">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7" name="Espaço reservado para data 3"/>
          <p:cNvSpPr>
            <a:spLocks noGrp="1"/>
          </p:cNvSpPr>
          <p:nvPr>
            <p:ph type="dt" sz="half" idx="10"/>
          </p:nvPr>
        </p:nvSpPr>
        <p:spPr/>
        <p:txBody>
          <a:bodyPr/>
          <a:lstStyle>
            <a:lvl1pPr>
              <a:defRPr/>
            </a:lvl1pPr>
          </a:lstStyle>
          <a:p>
            <a:pPr>
              <a:defRPr/>
            </a:pPr>
            <a:fld id="{04C3B9C3-AB91-4443-AB04-3151C7D3A486}" type="datetime1">
              <a:rPr lang="pt-BR"/>
              <a:pPr>
                <a:defRPr/>
              </a:pPr>
              <a:t>25/05/2018</a:t>
            </a:fld>
            <a:endParaRPr lang="pt-BR" dirty="0"/>
          </a:p>
        </p:txBody>
      </p:sp>
      <p:sp>
        <p:nvSpPr>
          <p:cNvPr id="8" name="Espaço reservado para rodapé 4"/>
          <p:cNvSpPr>
            <a:spLocks noGrp="1"/>
          </p:cNvSpPr>
          <p:nvPr>
            <p:ph type="ftr" sz="quarter" idx="11"/>
          </p:nvPr>
        </p:nvSpPr>
        <p:spPr/>
        <p:txBody>
          <a:bodyPr/>
          <a:lstStyle>
            <a:lvl1pPr>
              <a:defRPr/>
            </a:lvl1pPr>
          </a:lstStyle>
          <a:p>
            <a:pPr>
              <a:defRPr/>
            </a:pPr>
            <a:r>
              <a:rPr lang="pt-BR"/>
              <a:t>Adicionar um rodapé</a:t>
            </a:r>
          </a:p>
        </p:txBody>
      </p:sp>
      <p:sp>
        <p:nvSpPr>
          <p:cNvPr id="9" name="Espaço reservado para o número do slide 5"/>
          <p:cNvSpPr>
            <a:spLocks noGrp="1"/>
          </p:cNvSpPr>
          <p:nvPr>
            <p:ph type="sldNum" sz="quarter" idx="12"/>
          </p:nvPr>
        </p:nvSpPr>
        <p:spPr/>
        <p:txBody>
          <a:bodyPr/>
          <a:lstStyle>
            <a:lvl1pPr>
              <a:defRPr/>
            </a:lvl1pPr>
          </a:lstStyle>
          <a:p>
            <a:pPr>
              <a:defRPr/>
            </a:pPr>
            <a:fld id="{20AC4DAB-744C-4587-A52B-D7DE30F562C6}" type="slidenum">
              <a:rPr lang="pt-BR"/>
              <a:pPr>
                <a:defRPr/>
              </a:pPr>
              <a:t>‹nº›</a:t>
            </a:fld>
            <a:endParaRPr lang="pt-BR" dirty="0"/>
          </a:p>
        </p:txBody>
      </p:sp>
    </p:spTree>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lstStyle/>
          <a:p>
            <a:r>
              <a:rPr lang="pt-BR" smtClean="0"/>
              <a:t>Clique para editar o título mestre</a:t>
            </a:r>
            <a:endParaRPr lang="pt-BR" dirty="0"/>
          </a:p>
        </p:txBody>
      </p:sp>
      <p:sp>
        <p:nvSpPr>
          <p:cNvPr id="3" name="Espaço reservado para data 3"/>
          <p:cNvSpPr>
            <a:spLocks noGrp="1"/>
          </p:cNvSpPr>
          <p:nvPr>
            <p:ph type="dt" sz="half" idx="10"/>
          </p:nvPr>
        </p:nvSpPr>
        <p:spPr/>
        <p:txBody>
          <a:bodyPr/>
          <a:lstStyle>
            <a:lvl1pPr>
              <a:defRPr/>
            </a:lvl1pPr>
          </a:lstStyle>
          <a:p>
            <a:pPr>
              <a:defRPr/>
            </a:pPr>
            <a:fld id="{C1D38525-74BC-4B3E-9184-A660DCF7837F}" type="datetime1">
              <a:rPr lang="pt-BR"/>
              <a:pPr>
                <a:defRPr/>
              </a:pPr>
              <a:t>25/05/2018</a:t>
            </a:fld>
            <a:endParaRPr lang="pt-BR" dirty="0"/>
          </a:p>
        </p:txBody>
      </p:sp>
      <p:sp>
        <p:nvSpPr>
          <p:cNvPr id="4" name="Espaço reservado para rodapé 4"/>
          <p:cNvSpPr>
            <a:spLocks noGrp="1"/>
          </p:cNvSpPr>
          <p:nvPr>
            <p:ph type="ftr" sz="quarter" idx="11"/>
          </p:nvPr>
        </p:nvSpPr>
        <p:spPr/>
        <p:txBody>
          <a:bodyPr/>
          <a:lstStyle>
            <a:lvl1pPr>
              <a:defRPr/>
            </a:lvl1pPr>
          </a:lstStyle>
          <a:p>
            <a:pPr>
              <a:defRPr/>
            </a:pPr>
            <a:r>
              <a:rPr lang="pt-BR"/>
              <a:t>Adicionar um rodapé</a:t>
            </a:r>
          </a:p>
        </p:txBody>
      </p:sp>
      <p:sp>
        <p:nvSpPr>
          <p:cNvPr id="5" name="Espaço reservado para o número do slide 5"/>
          <p:cNvSpPr>
            <a:spLocks noGrp="1"/>
          </p:cNvSpPr>
          <p:nvPr>
            <p:ph type="sldNum" sz="quarter" idx="12"/>
          </p:nvPr>
        </p:nvSpPr>
        <p:spPr/>
        <p:txBody>
          <a:bodyPr/>
          <a:lstStyle>
            <a:lvl1pPr>
              <a:defRPr/>
            </a:lvl1pPr>
          </a:lstStyle>
          <a:p>
            <a:pPr>
              <a:defRPr/>
            </a:pPr>
            <a:fld id="{E39766DF-0A01-44A8-AC50-FFD25472CCF1}" type="slidenum">
              <a:rPr lang="pt-BR"/>
              <a:pPr>
                <a:defRPr/>
              </a:pPr>
              <a:t>‹nº›</a:t>
            </a:fld>
            <a:endParaRPr lang="pt-BR" dirty="0"/>
          </a:p>
        </p:txBody>
      </p:sp>
    </p:spTree>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A8A9F6D4-20AA-4F1A-A8FB-D1A343467DB7}" type="datetime1">
              <a:rPr lang="pt-BR"/>
              <a:pPr>
                <a:defRPr/>
              </a:pPr>
              <a:t>25/05/2018</a:t>
            </a:fld>
            <a:endParaRPr lang="pt-BR" dirty="0"/>
          </a:p>
        </p:txBody>
      </p:sp>
      <p:sp>
        <p:nvSpPr>
          <p:cNvPr id="3" name="Espaço reservado para rodapé 4"/>
          <p:cNvSpPr>
            <a:spLocks noGrp="1"/>
          </p:cNvSpPr>
          <p:nvPr>
            <p:ph type="ftr" sz="quarter" idx="11"/>
          </p:nvPr>
        </p:nvSpPr>
        <p:spPr/>
        <p:txBody>
          <a:bodyPr/>
          <a:lstStyle>
            <a:lvl1pPr>
              <a:defRPr/>
            </a:lvl1pPr>
          </a:lstStyle>
          <a:p>
            <a:pPr>
              <a:defRPr/>
            </a:pPr>
            <a:r>
              <a:rPr lang="pt-BR"/>
              <a:t>Adicionar um rodapé</a:t>
            </a:r>
          </a:p>
        </p:txBody>
      </p:sp>
      <p:sp>
        <p:nvSpPr>
          <p:cNvPr id="4" name="Espaço reservado para o número do slide 5"/>
          <p:cNvSpPr>
            <a:spLocks noGrp="1"/>
          </p:cNvSpPr>
          <p:nvPr>
            <p:ph type="sldNum" sz="quarter" idx="12"/>
          </p:nvPr>
        </p:nvSpPr>
        <p:spPr/>
        <p:txBody>
          <a:bodyPr/>
          <a:lstStyle>
            <a:lvl1pPr>
              <a:defRPr/>
            </a:lvl1pPr>
          </a:lstStyle>
          <a:p>
            <a:pPr>
              <a:defRPr/>
            </a:pPr>
            <a:fld id="{5DEFEFD3-60C5-4C74-B205-EBB154C97C5F}" type="slidenum">
              <a:rPr lang="pt-BR"/>
              <a:pPr>
                <a:defRPr/>
              </a:pPr>
              <a:t>‹nº›</a:t>
            </a:fld>
            <a:endParaRPr lang="pt-BR" dirty="0"/>
          </a:p>
        </p:txBody>
      </p:sp>
    </p:spTree>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5" name="Retângulo 4"/>
          <p:cNvSpPr/>
          <p:nvPr/>
        </p:nvSpPr>
        <p:spPr>
          <a:xfrm>
            <a:off x="3960813" y="0"/>
            <a:ext cx="7923212"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anchor="ctr"/>
          <a:lstStyle/>
          <a:p>
            <a:pPr algn="ctr" defTabSz="1218987" fontAlgn="auto">
              <a:spcBef>
                <a:spcPts val="0"/>
              </a:spcBef>
              <a:spcAft>
                <a:spcPts val="0"/>
              </a:spcAft>
              <a:defRPr/>
            </a:pPr>
            <a:endParaRPr lang="pt-BR" dirty="0"/>
          </a:p>
        </p:txBody>
      </p:sp>
      <p:sp>
        <p:nvSpPr>
          <p:cNvPr id="2" name="Título 1"/>
          <p:cNvSpPr>
            <a:spLocks noGrp="1"/>
          </p:cNvSpPr>
          <p:nvPr>
            <p:ph type="title"/>
          </p:nvPr>
        </p:nvSpPr>
        <p:spPr>
          <a:xfrm>
            <a:off x="455612" y="1701800"/>
            <a:ext cx="3351927" cy="2844800"/>
          </a:xfrm>
        </p:spPr>
        <p:txBody>
          <a:bodyPr rtlCol="0">
            <a:normAutofit/>
          </a:bodyPr>
          <a:lstStyle>
            <a:lvl1pPr algn="l">
              <a:lnSpc>
                <a:spcPct val="95000"/>
              </a:lnSpc>
              <a:defRPr sz="2000" b="1">
                <a:effectLst/>
              </a:defRPr>
            </a:lvl1pPr>
          </a:lstStyle>
          <a:p>
            <a:r>
              <a:rPr lang="pt-BR" smtClean="0"/>
              <a:t>Clique para editar o título mestre</a:t>
            </a:r>
            <a:endParaRPr lang="pt-BR" dirty="0"/>
          </a:p>
        </p:txBody>
      </p:sp>
      <p:sp>
        <p:nvSpPr>
          <p:cNvPr id="3" name="Espaço Reservado para Conteúdo 2"/>
          <p:cNvSpPr>
            <a:spLocks noGrp="1"/>
          </p:cNvSpPr>
          <p:nvPr>
            <p:ph idx="1"/>
          </p:nvPr>
        </p:nvSpPr>
        <p:spPr>
          <a:xfrm>
            <a:off x="4469236" y="482600"/>
            <a:ext cx="6805427" cy="5892800"/>
          </a:xfrm>
        </p:spPr>
        <p:txBody>
          <a:bodyPr rtlCol="0">
            <a:normAutofit/>
          </a:bodyPr>
          <a:lstStyle>
            <a:lvl1pPr>
              <a:defRPr sz="2400"/>
            </a:lvl1pPr>
            <a:lvl2pPr>
              <a:defRPr sz="2000"/>
            </a:lvl2pPr>
            <a:lvl3pPr>
              <a:defRPr sz="1800"/>
            </a:lvl3pPr>
            <a:lvl4pPr>
              <a:defRPr sz="1800"/>
            </a:lvl4pPr>
            <a:lvl5pPr>
              <a:defRPr sz="1800"/>
            </a:lvl5pPr>
            <a:lvl6pPr marL="2418976" indent="-285750">
              <a:buFont typeface="Century Gothic" panose="020B0502020202020204" pitchFamily="34" charset="0"/>
              <a:buChar cha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4" name="Espaço reservado para texto 3"/>
          <p:cNvSpPr>
            <a:spLocks noGrp="1"/>
          </p:cNvSpPr>
          <p:nvPr>
            <p:ph type="body" sz="half" idx="2"/>
          </p:nvPr>
        </p:nvSpPr>
        <p:spPr>
          <a:xfrm>
            <a:off x="455612" y="4648200"/>
            <a:ext cx="3351927" cy="1727200"/>
          </a:xfrm>
        </p:spPr>
        <p:txBody>
          <a:bodyPr rtlCol="0">
            <a:normAutofit/>
          </a:bodyPr>
          <a:lstStyle>
            <a:lvl1pPr marL="0" indent="0">
              <a:spcBef>
                <a:spcPts val="120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pt-BR" smtClean="0"/>
              <a:t>Clique para editar o texto mestre</a:t>
            </a:r>
          </a:p>
        </p:txBody>
      </p:sp>
      <p:sp>
        <p:nvSpPr>
          <p:cNvPr id="6" name="Espaço reservado para data 4"/>
          <p:cNvSpPr>
            <a:spLocks noGrp="1"/>
          </p:cNvSpPr>
          <p:nvPr>
            <p:ph type="dt" sz="half" idx="10"/>
          </p:nvPr>
        </p:nvSpPr>
        <p:spPr/>
        <p:txBody>
          <a:bodyPr/>
          <a:lstStyle>
            <a:lvl1pPr>
              <a:defRPr/>
            </a:lvl1pPr>
          </a:lstStyle>
          <a:p>
            <a:pPr>
              <a:defRPr/>
            </a:pPr>
            <a:fld id="{571E55B9-6A98-4CEE-B335-7359B20A2CB6}" type="datetime1">
              <a:rPr lang="pt-BR"/>
              <a:pPr>
                <a:defRPr/>
              </a:pPr>
              <a:t>25/05/2018</a:t>
            </a:fld>
            <a:endParaRPr lang="pt-BR" dirty="0"/>
          </a:p>
        </p:txBody>
      </p:sp>
      <p:sp>
        <p:nvSpPr>
          <p:cNvPr id="7" name="Espaço reservado para rodapé 5"/>
          <p:cNvSpPr>
            <a:spLocks noGrp="1"/>
          </p:cNvSpPr>
          <p:nvPr>
            <p:ph type="ftr" sz="quarter" idx="11"/>
          </p:nvPr>
        </p:nvSpPr>
        <p:spPr/>
        <p:txBody>
          <a:bodyPr/>
          <a:lstStyle>
            <a:lvl1pPr>
              <a:defRPr/>
            </a:lvl1pPr>
          </a:lstStyle>
          <a:p>
            <a:pPr>
              <a:defRPr/>
            </a:pPr>
            <a:r>
              <a:rPr lang="pt-BR"/>
              <a:t>Adicionar um rodapé</a:t>
            </a:r>
          </a:p>
        </p:txBody>
      </p:sp>
      <p:sp>
        <p:nvSpPr>
          <p:cNvPr id="8" name="Espaço reservado para o número do slide 6"/>
          <p:cNvSpPr>
            <a:spLocks noGrp="1"/>
          </p:cNvSpPr>
          <p:nvPr>
            <p:ph type="sldNum" sz="quarter" idx="12"/>
          </p:nvPr>
        </p:nvSpPr>
        <p:spPr/>
        <p:txBody>
          <a:bodyPr/>
          <a:lstStyle>
            <a:lvl1pPr>
              <a:defRPr/>
            </a:lvl1pPr>
          </a:lstStyle>
          <a:p>
            <a:pPr>
              <a:defRPr/>
            </a:pPr>
            <a:fld id="{8444C188-91AD-47AA-B498-3FCECA726F6C}" type="slidenum">
              <a:rPr lang="pt-BR"/>
              <a:pPr>
                <a:defRPr/>
              </a:pPr>
              <a:t>‹nº›</a:t>
            </a:fld>
            <a:endParaRPr lang="pt-BR" dirty="0"/>
          </a:p>
        </p:txBody>
      </p:sp>
    </p:spTree>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5" name="Retângulo 4"/>
          <p:cNvSpPr/>
          <p:nvPr/>
        </p:nvSpPr>
        <p:spPr>
          <a:xfrm>
            <a:off x="2082800" y="0"/>
            <a:ext cx="8023225"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anchor="ctr"/>
          <a:lstStyle/>
          <a:p>
            <a:pPr algn="ctr" defTabSz="1218987" fontAlgn="auto">
              <a:spcBef>
                <a:spcPts val="0"/>
              </a:spcBef>
              <a:spcAft>
                <a:spcPts val="0"/>
              </a:spcAft>
              <a:defRPr/>
            </a:pPr>
            <a:endParaRPr lang="pt-BR" dirty="0"/>
          </a:p>
        </p:txBody>
      </p:sp>
      <p:sp>
        <p:nvSpPr>
          <p:cNvPr id="2" name="Título 1"/>
          <p:cNvSpPr>
            <a:spLocks noGrp="1"/>
          </p:cNvSpPr>
          <p:nvPr>
            <p:ph type="title"/>
          </p:nvPr>
        </p:nvSpPr>
        <p:spPr>
          <a:xfrm>
            <a:off x="2437765" y="4800600"/>
            <a:ext cx="7313295" cy="762000"/>
          </a:xfrm>
        </p:spPr>
        <p:txBody>
          <a:bodyPr rtlCol="0">
            <a:normAutofit/>
          </a:bodyPr>
          <a:lstStyle>
            <a:lvl1pPr algn="l">
              <a:defRPr sz="2000" b="1">
                <a:effectLst/>
              </a:defRPr>
            </a:lvl1pPr>
          </a:lstStyle>
          <a:p>
            <a:r>
              <a:rPr lang="pt-BR" smtClean="0"/>
              <a:t>Clique para editar o título mestre</a:t>
            </a:r>
            <a:endParaRPr lang="pt-BR" dirty="0"/>
          </a:p>
        </p:txBody>
      </p:sp>
      <p:sp>
        <p:nvSpPr>
          <p:cNvPr id="3" name="Espaço reservado para imagem 2" descr="Um espaço reservado vazio para adicionar uma imagem. Clique no espaço reservado e selecione a imagem que você deseja adicionar"/>
          <p:cNvSpPr>
            <a:spLocks noGrp="1"/>
          </p:cNvSpPr>
          <p:nvPr>
            <p:ph type="pic" idx="1"/>
          </p:nvPr>
        </p:nvSpPr>
        <p:spPr>
          <a:xfrm>
            <a:off x="2437765" y="279401"/>
            <a:ext cx="7313295" cy="4448175"/>
          </a:xfrm>
        </p:spPr>
        <p:txBody>
          <a:bodyPr rtlCol="0">
            <a:normAutofit/>
          </a:bodyPr>
          <a:lstStyle>
            <a:lvl1pPr marL="0" indent="0">
              <a:buNone/>
              <a:defRPr sz="28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pPr lvl="0"/>
            <a:r>
              <a:rPr lang="pt-BR" noProof="0" smtClean="0"/>
              <a:t>Clique no ícone para adicionar uma imagem</a:t>
            </a:r>
            <a:endParaRPr lang="pt-BR" noProof="0" dirty="0"/>
          </a:p>
        </p:txBody>
      </p:sp>
      <p:sp>
        <p:nvSpPr>
          <p:cNvPr id="4" name="Espaço reservado para texto 3"/>
          <p:cNvSpPr>
            <a:spLocks noGrp="1"/>
          </p:cNvSpPr>
          <p:nvPr>
            <p:ph type="body" sz="half" idx="2"/>
          </p:nvPr>
        </p:nvSpPr>
        <p:spPr>
          <a:xfrm>
            <a:off x="2437765" y="5562600"/>
            <a:ext cx="7313295" cy="812800"/>
          </a:xfrm>
        </p:spPr>
        <p:txBody>
          <a:bodyPr rtlCol="0">
            <a:normAutofit/>
          </a:bodyPr>
          <a:lstStyle>
            <a:lvl1pPr marL="0" indent="0">
              <a:spcBef>
                <a:spcPts val="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pt-BR" smtClean="0"/>
              <a:t>Clique para editar o texto mestre</a:t>
            </a:r>
          </a:p>
        </p:txBody>
      </p:sp>
      <p:sp>
        <p:nvSpPr>
          <p:cNvPr id="6" name="Espaço reservado para data 4"/>
          <p:cNvSpPr>
            <a:spLocks noGrp="1"/>
          </p:cNvSpPr>
          <p:nvPr>
            <p:ph type="dt" sz="half" idx="10"/>
          </p:nvPr>
        </p:nvSpPr>
        <p:spPr/>
        <p:txBody>
          <a:bodyPr/>
          <a:lstStyle>
            <a:lvl1pPr>
              <a:defRPr/>
            </a:lvl1pPr>
          </a:lstStyle>
          <a:p>
            <a:pPr>
              <a:defRPr/>
            </a:pPr>
            <a:fld id="{E76BE5E6-EAA2-4932-BFED-8167B62EF369}" type="datetime1">
              <a:rPr lang="pt-BR"/>
              <a:pPr>
                <a:defRPr/>
              </a:pPr>
              <a:t>25/05/2018</a:t>
            </a:fld>
            <a:endParaRPr lang="pt-BR" dirty="0"/>
          </a:p>
        </p:txBody>
      </p:sp>
      <p:sp>
        <p:nvSpPr>
          <p:cNvPr id="7" name="Espaço reservado para rodapé 5"/>
          <p:cNvSpPr>
            <a:spLocks noGrp="1"/>
          </p:cNvSpPr>
          <p:nvPr>
            <p:ph type="ftr" sz="quarter" idx="11"/>
          </p:nvPr>
        </p:nvSpPr>
        <p:spPr/>
        <p:txBody>
          <a:bodyPr/>
          <a:lstStyle>
            <a:lvl1pPr>
              <a:defRPr/>
            </a:lvl1pPr>
          </a:lstStyle>
          <a:p>
            <a:pPr>
              <a:defRPr/>
            </a:pPr>
            <a:r>
              <a:rPr lang="pt-BR"/>
              <a:t>Adicionar um rodapé</a:t>
            </a:r>
          </a:p>
        </p:txBody>
      </p:sp>
      <p:sp>
        <p:nvSpPr>
          <p:cNvPr id="8" name="Espaço reservado para o número do slide 6"/>
          <p:cNvSpPr>
            <a:spLocks noGrp="1"/>
          </p:cNvSpPr>
          <p:nvPr>
            <p:ph type="sldNum" sz="quarter" idx="12"/>
          </p:nvPr>
        </p:nvSpPr>
        <p:spPr/>
        <p:txBody>
          <a:bodyPr/>
          <a:lstStyle>
            <a:lvl1pPr>
              <a:defRPr/>
            </a:lvl1pPr>
          </a:lstStyle>
          <a:p>
            <a:pPr>
              <a:defRPr/>
            </a:pPr>
            <a:fld id="{07F74CE1-5868-4D75-A47E-0F37CEDE19E3}" type="slidenum">
              <a:rPr lang="pt-BR"/>
              <a:pPr>
                <a:defRPr/>
              </a:pPr>
              <a:t>‹nº›</a:t>
            </a:fld>
            <a:endParaRPr lang="pt-BR" dirty="0"/>
          </a:p>
        </p:txBody>
      </p:sp>
    </p:spTree>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lstStyle/>
          <a:p>
            <a:r>
              <a:rPr lang="pt-BR" smtClean="0"/>
              <a:t>Clique para editar o título mestre</a:t>
            </a:r>
            <a:endParaRPr lang="pt-BR" dirty="0"/>
          </a:p>
        </p:txBody>
      </p:sp>
      <p:sp>
        <p:nvSpPr>
          <p:cNvPr id="3" name="Espaço reservado para texto vertical 2"/>
          <p:cNvSpPr>
            <a:spLocks noGrp="1"/>
          </p:cNvSpPr>
          <p:nvPr>
            <p:ph type="body" orient="vert" idx="1"/>
          </p:nvPr>
        </p:nvSpPr>
        <p:spPr/>
        <p:txBody>
          <a:bodyPr vert="eaVert" rtlCol="0"/>
          <a:lstStyle>
            <a:lvl5pPr>
              <a:defRPr/>
            </a:lvl5pPr>
            <a:lvl6pPr marL="2418976" indent="-285750">
              <a:buFont typeface="Century Gothic" panose="020B0502020202020204" pitchFamily="34" charset="0"/>
              <a:buChar char="–"/>
              <a:defRPr/>
            </a:lvl6pPr>
            <a:lvl7pPr>
              <a:defRPr/>
            </a:lvl7pPr>
            <a:lvl8pPr>
              <a:defRPr/>
            </a:lvl8pPr>
            <a:lvl9pPr>
              <a:defRPr/>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4" name="Espaço reservado para data 3"/>
          <p:cNvSpPr>
            <a:spLocks noGrp="1"/>
          </p:cNvSpPr>
          <p:nvPr>
            <p:ph type="dt" sz="half" idx="10"/>
          </p:nvPr>
        </p:nvSpPr>
        <p:spPr/>
        <p:txBody>
          <a:bodyPr/>
          <a:lstStyle>
            <a:lvl1pPr>
              <a:defRPr/>
            </a:lvl1pPr>
          </a:lstStyle>
          <a:p>
            <a:pPr>
              <a:defRPr/>
            </a:pPr>
            <a:fld id="{970B9084-9324-4247-8892-197E71732841}" type="datetime1">
              <a:rPr lang="pt-BR"/>
              <a:pPr>
                <a:defRPr/>
              </a:pPr>
              <a:t>25/05/2018</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r>
              <a:rPr lang="pt-BR"/>
              <a:t>Adicionar um rodapé</a:t>
            </a:r>
          </a:p>
        </p:txBody>
      </p:sp>
      <p:sp>
        <p:nvSpPr>
          <p:cNvPr id="6" name="Espaço reservado para o número do slide 5"/>
          <p:cNvSpPr>
            <a:spLocks noGrp="1"/>
          </p:cNvSpPr>
          <p:nvPr>
            <p:ph type="sldNum" sz="quarter" idx="12"/>
          </p:nvPr>
        </p:nvSpPr>
        <p:spPr/>
        <p:txBody>
          <a:bodyPr/>
          <a:lstStyle>
            <a:lvl1pPr>
              <a:defRPr/>
            </a:lvl1pPr>
          </a:lstStyle>
          <a:p>
            <a:pPr>
              <a:defRPr/>
            </a:pPr>
            <a:fld id="{000CDA52-B541-487C-B81C-BC7682F187CE}" type="slidenum">
              <a:rPr lang="pt-BR"/>
              <a:pPr>
                <a:defRPr/>
              </a:pPr>
              <a:t>‹nº›</a:t>
            </a:fld>
            <a:endParaRPr lang="pt-BR" dirty="0"/>
          </a:p>
        </p:txBody>
      </p:sp>
    </p:spTree>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9852633" y="274638"/>
            <a:ext cx="1422030" cy="5897561"/>
          </a:xfrm>
        </p:spPr>
        <p:txBody>
          <a:bodyPr vert="eaVert" rtlCol="0"/>
          <a:lstStyle/>
          <a:p>
            <a:r>
              <a:rPr lang="pt-BR" smtClean="0"/>
              <a:t>Clique para editar o título mestre</a:t>
            </a:r>
            <a:endParaRPr lang="pt-BR" dirty="0"/>
          </a:p>
        </p:txBody>
      </p:sp>
      <p:sp>
        <p:nvSpPr>
          <p:cNvPr id="3" name="Espaço reservado para texto vertical 2"/>
          <p:cNvSpPr>
            <a:spLocks noGrp="1"/>
          </p:cNvSpPr>
          <p:nvPr>
            <p:ph type="body" orient="vert" idx="1"/>
          </p:nvPr>
        </p:nvSpPr>
        <p:spPr>
          <a:xfrm>
            <a:off x="1117309" y="274638"/>
            <a:ext cx="8532178" cy="5897561"/>
          </a:xfrm>
        </p:spPr>
        <p:txBody>
          <a:bodyPr vert="eaVert" rtlCol="0"/>
          <a:lstStyle>
            <a:lvl5pPr>
              <a:defRPr/>
            </a:lvl5pPr>
            <a:lvl6pPr marL="2418976" indent="-285750">
              <a:buFont typeface="Century Gothic" panose="020B0502020202020204" pitchFamily="34" charset="0"/>
              <a:buChar char="–"/>
              <a:defRPr/>
            </a:lvl6pPr>
            <a:lvl7pPr>
              <a:defRPr/>
            </a:lvl7pPr>
            <a:lvl8pPr>
              <a:defRPr/>
            </a:lvl8pPr>
            <a:lvl9pPr>
              <a:defRPr/>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4" name="Espaço reservado para data 3"/>
          <p:cNvSpPr>
            <a:spLocks noGrp="1"/>
          </p:cNvSpPr>
          <p:nvPr>
            <p:ph type="dt" sz="half" idx="10"/>
          </p:nvPr>
        </p:nvSpPr>
        <p:spPr/>
        <p:txBody>
          <a:bodyPr/>
          <a:lstStyle>
            <a:lvl1pPr>
              <a:defRPr/>
            </a:lvl1pPr>
          </a:lstStyle>
          <a:p>
            <a:pPr>
              <a:defRPr/>
            </a:pPr>
            <a:fld id="{615AA7F8-14FB-44F8-A2CF-168F948EE55D}" type="datetime1">
              <a:rPr lang="pt-BR"/>
              <a:pPr>
                <a:defRPr/>
              </a:pPr>
              <a:t>25/05/2018</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r>
              <a:rPr lang="pt-BR"/>
              <a:t>Adicionar um rodapé</a:t>
            </a:r>
          </a:p>
        </p:txBody>
      </p:sp>
      <p:sp>
        <p:nvSpPr>
          <p:cNvPr id="6" name="Espaço reservado para o número do slide 5"/>
          <p:cNvSpPr>
            <a:spLocks noGrp="1"/>
          </p:cNvSpPr>
          <p:nvPr>
            <p:ph type="sldNum" sz="quarter" idx="12"/>
          </p:nvPr>
        </p:nvSpPr>
        <p:spPr/>
        <p:txBody>
          <a:bodyPr/>
          <a:lstStyle>
            <a:lvl1pPr>
              <a:defRPr/>
            </a:lvl1pPr>
          </a:lstStyle>
          <a:p>
            <a:pPr>
              <a:defRPr/>
            </a:pPr>
            <a:fld id="{4F6E5E0C-B41F-47BA-8A5D-12E4F7C5AA24}" type="slidenum">
              <a:rPr lang="pt-BR"/>
              <a:pPr>
                <a:defRPr/>
              </a:pPr>
              <a:t>‹nº›</a:t>
            </a:fld>
            <a:endParaRPr lang="pt-BR" dirty="0"/>
          </a:p>
        </p:txBody>
      </p:sp>
    </p:spTree>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ltGray">
      <p:bgPr>
        <a:blipFill dpi="0" rotWithShape="0">
          <a:blip r:embed="rId11"/>
          <a:srcRect/>
          <a:stretch>
            <a:fillRect/>
          </a:stretch>
        </a:blipFill>
        <a:effectLst/>
      </p:bgPr>
    </p:bg>
    <p:spTree>
      <p:nvGrpSpPr>
        <p:cNvPr id="1" name=""/>
        <p:cNvGrpSpPr/>
        <p:nvPr/>
      </p:nvGrpSpPr>
      <p:grpSpPr>
        <a:xfrm>
          <a:off x="0" y="0"/>
          <a:ext cx="0" cy="0"/>
          <a:chOff x="0" y="0"/>
          <a:chExt cx="0" cy="0"/>
        </a:xfrm>
      </p:grpSpPr>
      <p:grpSp>
        <p:nvGrpSpPr>
          <p:cNvPr id="1026" name="Grupo 6"/>
          <p:cNvGrpSpPr>
            <a:grpSpLocks/>
          </p:cNvGrpSpPr>
          <p:nvPr/>
        </p:nvGrpSpPr>
        <p:grpSpPr bwMode="auto">
          <a:xfrm>
            <a:off x="1588" y="0"/>
            <a:ext cx="12188825" cy="6858000"/>
            <a:chOff x="1620" y="0"/>
            <a:chExt cx="12188952" cy="6858000"/>
          </a:xfrm>
        </p:grpSpPr>
        <p:sp>
          <p:nvSpPr>
            <p:cNvPr id="10" name="Retângulo 9"/>
            <p:cNvSpPr/>
            <p:nvPr/>
          </p:nvSpPr>
          <p:spPr>
            <a:xfrm>
              <a:off x="1620" y="0"/>
              <a:ext cx="12188952" cy="6858000"/>
            </a:xfrm>
            <a:prstGeom prst="rect">
              <a:avLst/>
            </a:prstGeom>
            <a:gradFill flip="none" rotWithShape="1">
              <a:gsLst>
                <a:gs pos="0">
                  <a:schemeClr val="accent1">
                    <a:lumMod val="50000"/>
                  </a:schemeClr>
                </a:gs>
                <a:gs pos="58000">
                  <a:schemeClr val="accent1">
                    <a:lumMod val="40000"/>
                    <a:lumOff val="60000"/>
                  </a:schemeClr>
                </a:gs>
                <a:gs pos="100000">
                  <a:schemeClr val="accent1">
                    <a:lumMod val="5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anchor="ctr"/>
            <a:lstStyle/>
            <a:p>
              <a:pPr algn="ctr" defTabSz="1218987" fontAlgn="auto">
                <a:spcBef>
                  <a:spcPts val="0"/>
                </a:spcBef>
                <a:spcAft>
                  <a:spcPts val="0"/>
                </a:spcAft>
                <a:defRPr/>
              </a:pPr>
              <a:endParaRPr lang="pt-BR" dirty="0"/>
            </a:p>
          </p:txBody>
        </p:sp>
        <p:sp>
          <p:nvSpPr>
            <p:cNvPr id="8" name="Retângulo 7"/>
            <p:cNvSpPr/>
            <p:nvPr/>
          </p:nvSpPr>
          <p:spPr>
            <a:xfrm>
              <a:off x="304835" y="0"/>
              <a:ext cx="11579346" cy="6858000"/>
            </a:xfrm>
            <a:prstGeom prst="rect">
              <a:avLst/>
            </a:prstGeom>
            <a:solidFill>
              <a:schemeClr val="accent1">
                <a:lumMod val="20000"/>
                <a:lumOff val="8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anchor="ctr"/>
            <a:lstStyle/>
            <a:p>
              <a:pPr algn="ctr" defTabSz="1218987" fontAlgn="auto">
                <a:spcBef>
                  <a:spcPts val="0"/>
                </a:spcBef>
                <a:spcAft>
                  <a:spcPts val="0"/>
                </a:spcAft>
                <a:defRPr/>
              </a:pPr>
              <a:endParaRPr lang="pt-BR" dirty="0"/>
            </a:p>
          </p:txBody>
        </p:sp>
      </p:grpSp>
      <p:sp>
        <p:nvSpPr>
          <p:cNvPr id="1027" name="Espaço Reservado para Título 1"/>
          <p:cNvSpPr>
            <a:spLocks noGrp="1"/>
          </p:cNvSpPr>
          <p:nvPr>
            <p:ph type="title"/>
          </p:nvPr>
        </p:nvSpPr>
        <p:spPr bwMode="auto">
          <a:xfrm>
            <a:off x="1117600" y="76200"/>
            <a:ext cx="10156825" cy="1397000"/>
          </a:xfrm>
          <a:prstGeom prst="rect">
            <a:avLst/>
          </a:prstGeom>
          <a:noFill/>
          <a:ln w="9525">
            <a:noFill/>
            <a:miter lim="800000"/>
            <a:headEnd/>
            <a:tailEnd/>
          </a:ln>
        </p:spPr>
        <p:txBody>
          <a:bodyPr vert="horz" wrap="square" lIns="121899" tIns="60949" rIns="121899" bIns="60949" numCol="1" anchor="b" anchorCtr="0" compatLnSpc="1">
            <a:prstTxWarp prst="textNoShape">
              <a:avLst/>
            </a:prstTxWarp>
          </a:bodyPr>
          <a:lstStyle/>
          <a:p>
            <a:pPr lvl="0"/>
            <a:r>
              <a:rPr lang="pt-BR" smtClean="0"/>
              <a:t>Clique para editar o estilo de título Mestre</a:t>
            </a:r>
          </a:p>
        </p:txBody>
      </p:sp>
      <p:sp>
        <p:nvSpPr>
          <p:cNvPr id="1028" name="Espaço reservado para texto 2"/>
          <p:cNvSpPr>
            <a:spLocks noGrp="1"/>
          </p:cNvSpPr>
          <p:nvPr>
            <p:ph type="body" idx="1"/>
          </p:nvPr>
        </p:nvSpPr>
        <p:spPr bwMode="auto">
          <a:xfrm>
            <a:off x="1117600" y="1701800"/>
            <a:ext cx="10156825" cy="4470400"/>
          </a:xfrm>
          <a:prstGeom prst="rect">
            <a:avLst/>
          </a:prstGeom>
          <a:noFill/>
          <a:ln w="9525">
            <a:noFill/>
            <a:miter lim="800000"/>
            <a:headEnd/>
            <a:tailEnd/>
          </a:ln>
        </p:spPr>
        <p:txBody>
          <a:bodyPr vert="horz" wrap="square" lIns="121899" tIns="60949" rIns="121899" bIns="60949"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1117600" y="6400800"/>
            <a:ext cx="2741613" cy="320675"/>
          </a:xfrm>
          <a:prstGeom prst="rect">
            <a:avLst/>
          </a:prstGeom>
        </p:spPr>
        <p:txBody>
          <a:bodyPr vert="horz" lIns="121899" tIns="60949" rIns="121899" bIns="60949" rtlCol="0" anchor="b"/>
          <a:lstStyle>
            <a:lvl1pPr algn="l" defTabSz="1218987" fontAlgn="auto">
              <a:spcBef>
                <a:spcPts val="0"/>
              </a:spcBef>
              <a:spcAft>
                <a:spcPts val="0"/>
              </a:spcAft>
              <a:defRPr sz="1200">
                <a:solidFill>
                  <a:schemeClr val="tx2">
                    <a:lumMod val="50000"/>
                  </a:schemeClr>
                </a:solidFill>
                <a:latin typeface="+mn-lt"/>
                <a:cs typeface="+mn-cs"/>
              </a:defRPr>
            </a:lvl1pPr>
          </a:lstStyle>
          <a:p>
            <a:pPr>
              <a:defRPr/>
            </a:pPr>
            <a:fld id="{1BF009E4-5AB4-42FE-A5E6-EA8A3FBA74FF}" type="datetime1">
              <a:rPr lang="pt-BR"/>
              <a:pPr>
                <a:defRPr/>
              </a:pPr>
              <a:t>25/05/2018</a:t>
            </a:fld>
            <a:endParaRPr lang="pt-BR" dirty="0"/>
          </a:p>
        </p:txBody>
      </p:sp>
      <p:sp>
        <p:nvSpPr>
          <p:cNvPr id="5" name="Espaço reservado para rodapé 4"/>
          <p:cNvSpPr>
            <a:spLocks noGrp="1"/>
          </p:cNvSpPr>
          <p:nvPr>
            <p:ph type="ftr" sz="quarter" idx="3"/>
          </p:nvPr>
        </p:nvSpPr>
        <p:spPr>
          <a:xfrm>
            <a:off x="3908425" y="6400800"/>
            <a:ext cx="6215063" cy="320675"/>
          </a:xfrm>
          <a:prstGeom prst="rect">
            <a:avLst/>
          </a:prstGeom>
        </p:spPr>
        <p:txBody>
          <a:bodyPr vert="horz" lIns="121899" tIns="60949" rIns="121899" bIns="60949" rtlCol="0" anchor="b"/>
          <a:lstStyle>
            <a:lvl1pPr algn="ctr" defTabSz="1218987" fontAlgn="auto">
              <a:spcBef>
                <a:spcPts val="0"/>
              </a:spcBef>
              <a:spcAft>
                <a:spcPts val="0"/>
              </a:spcAft>
              <a:defRPr sz="1200">
                <a:solidFill>
                  <a:schemeClr val="tx2">
                    <a:lumMod val="50000"/>
                  </a:schemeClr>
                </a:solidFill>
                <a:latin typeface="+mn-lt"/>
                <a:cs typeface="+mn-cs"/>
              </a:defRPr>
            </a:lvl1pPr>
          </a:lstStyle>
          <a:p>
            <a:pPr>
              <a:defRPr/>
            </a:pPr>
            <a:r>
              <a:rPr lang="pt-BR"/>
              <a:t>Adicionar um rodapé</a:t>
            </a:r>
          </a:p>
        </p:txBody>
      </p:sp>
      <p:sp>
        <p:nvSpPr>
          <p:cNvPr id="6" name="Espaço reservado para o número do slide 5"/>
          <p:cNvSpPr>
            <a:spLocks noGrp="1"/>
          </p:cNvSpPr>
          <p:nvPr>
            <p:ph type="sldNum" sz="quarter" idx="4"/>
          </p:nvPr>
        </p:nvSpPr>
        <p:spPr>
          <a:xfrm>
            <a:off x="10167938" y="6400800"/>
            <a:ext cx="1106487" cy="320675"/>
          </a:xfrm>
          <a:prstGeom prst="rect">
            <a:avLst/>
          </a:prstGeom>
        </p:spPr>
        <p:txBody>
          <a:bodyPr vert="horz" lIns="121899" tIns="60949" rIns="121899" bIns="60949" rtlCol="0" anchor="b"/>
          <a:lstStyle>
            <a:lvl1pPr algn="r" defTabSz="1218987" fontAlgn="auto">
              <a:spcBef>
                <a:spcPts val="0"/>
              </a:spcBef>
              <a:spcAft>
                <a:spcPts val="0"/>
              </a:spcAft>
              <a:defRPr sz="1200">
                <a:solidFill>
                  <a:schemeClr val="tx2">
                    <a:lumMod val="50000"/>
                  </a:schemeClr>
                </a:solidFill>
                <a:latin typeface="+mn-lt"/>
                <a:cs typeface="+mn-cs"/>
              </a:defRPr>
            </a:lvl1pPr>
          </a:lstStyle>
          <a:p>
            <a:pPr>
              <a:defRPr/>
            </a:pPr>
            <a:fld id="{C0EBA49A-8DF6-4405-BA10-2BDB6556DFD7}" type="slidenum">
              <a:rPr lang="pt-BR"/>
              <a:pPr>
                <a:defRPr/>
              </a:pPr>
              <a:t>‹nº›</a:t>
            </a:fld>
            <a:endParaRPr lang="pt-BR" dirty="0"/>
          </a:p>
        </p:txBody>
      </p:sp>
    </p:spTree>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30" r:id="rId6"/>
    <p:sldLayoutId id="2147483731" r:id="rId7"/>
    <p:sldLayoutId id="2147483728" r:id="rId8"/>
    <p:sldLayoutId id="2147483729" r:id="rId9"/>
  </p:sldLayoutIdLst>
  <p:transition spd="med">
    <p:fade/>
  </p:transition>
  <p:hf sldNum="0" hdr="0" ftr="0" dt="0"/>
  <p:txStyles>
    <p:titleStyle>
      <a:lvl1pPr algn="l" defTabSz="1217613" rtl="0" eaLnBrk="0" fontAlgn="base" hangingPunct="0">
        <a:lnSpc>
          <a:spcPct val="85000"/>
        </a:lnSpc>
        <a:spcBef>
          <a:spcPct val="0"/>
        </a:spcBef>
        <a:spcAft>
          <a:spcPct val="0"/>
        </a:spcAft>
        <a:defRPr sz="4400" kern="1200">
          <a:solidFill>
            <a:srgbClr val="843C0C"/>
          </a:solidFill>
          <a:latin typeface="+mj-lt"/>
          <a:ea typeface="+mj-ea"/>
          <a:cs typeface="+mj-cs"/>
        </a:defRPr>
      </a:lvl1pPr>
      <a:lvl2pPr algn="l" defTabSz="1217613" rtl="0" eaLnBrk="0" fontAlgn="base" hangingPunct="0">
        <a:lnSpc>
          <a:spcPct val="85000"/>
        </a:lnSpc>
        <a:spcBef>
          <a:spcPct val="0"/>
        </a:spcBef>
        <a:spcAft>
          <a:spcPct val="0"/>
        </a:spcAft>
        <a:defRPr sz="4400">
          <a:solidFill>
            <a:srgbClr val="843C0C"/>
          </a:solidFill>
          <a:latin typeface="Century Gothic" pitchFamily="34" charset="0"/>
        </a:defRPr>
      </a:lvl2pPr>
      <a:lvl3pPr algn="l" defTabSz="1217613" rtl="0" eaLnBrk="0" fontAlgn="base" hangingPunct="0">
        <a:lnSpc>
          <a:spcPct val="85000"/>
        </a:lnSpc>
        <a:spcBef>
          <a:spcPct val="0"/>
        </a:spcBef>
        <a:spcAft>
          <a:spcPct val="0"/>
        </a:spcAft>
        <a:defRPr sz="4400">
          <a:solidFill>
            <a:srgbClr val="843C0C"/>
          </a:solidFill>
          <a:latin typeface="Century Gothic" pitchFamily="34" charset="0"/>
        </a:defRPr>
      </a:lvl3pPr>
      <a:lvl4pPr algn="l" defTabSz="1217613" rtl="0" eaLnBrk="0" fontAlgn="base" hangingPunct="0">
        <a:lnSpc>
          <a:spcPct val="85000"/>
        </a:lnSpc>
        <a:spcBef>
          <a:spcPct val="0"/>
        </a:spcBef>
        <a:spcAft>
          <a:spcPct val="0"/>
        </a:spcAft>
        <a:defRPr sz="4400">
          <a:solidFill>
            <a:srgbClr val="843C0C"/>
          </a:solidFill>
          <a:latin typeface="Century Gothic" pitchFamily="34" charset="0"/>
        </a:defRPr>
      </a:lvl4pPr>
      <a:lvl5pPr algn="l" defTabSz="1217613" rtl="0" eaLnBrk="0" fontAlgn="base" hangingPunct="0">
        <a:lnSpc>
          <a:spcPct val="85000"/>
        </a:lnSpc>
        <a:spcBef>
          <a:spcPct val="0"/>
        </a:spcBef>
        <a:spcAft>
          <a:spcPct val="0"/>
        </a:spcAft>
        <a:defRPr sz="4400">
          <a:solidFill>
            <a:srgbClr val="843C0C"/>
          </a:solidFill>
          <a:latin typeface="Century Gothic" pitchFamily="34" charset="0"/>
        </a:defRPr>
      </a:lvl5pPr>
      <a:lvl6pPr marL="457200" algn="l" defTabSz="1217613" rtl="0" fontAlgn="base">
        <a:lnSpc>
          <a:spcPct val="85000"/>
        </a:lnSpc>
        <a:spcBef>
          <a:spcPct val="0"/>
        </a:spcBef>
        <a:spcAft>
          <a:spcPct val="0"/>
        </a:spcAft>
        <a:defRPr sz="4400">
          <a:solidFill>
            <a:srgbClr val="843C0C"/>
          </a:solidFill>
          <a:latin typeface="Century Gothic" pitchFamily="34" charset="0"/>
        </a:defRPr>
      </a:lvl6pPr>
      <a:lvl7pPr marL="914400" algn="l" defTabSz="1217613" rtl="0" fontAlgn="base">
        <a:lnSpc>
          <a:spcPct val="85000"/>
        </a:lnSpc>
        <a:spcBef>
          <a:spcPct val="0"/>
        </a:spcBef>
        <a:spcAft>
          <a:spcPct val="0"/>
        </a:spcAft>
        <a:defRPr sz="4400">
          <a:solidFill>
            <a:srgbClr val="843C0C"/>
          </a:solidFill>
          <a:latin typeface="Century Gothic" pitchFamily="34" charset="0"/>
        </a:defRPr>
      </a:lvl7pPr>
      <a:lvl8pPr marL="1371600" algn="l" defTabSz="1217613" rtl="0" fontAlgn="base">
        <a:lnSpc>
          <a:spcPct val="85000"/>
        </a:lnSpc>
        <a:spcBef>
          <a:spcPct val="0"/>
        </a:spcBef>
        <a:spcAft>
          <a:spcPct val="0"/>
        </a:spcAft>
        <a:defRPr sz="4400">
          <a:solidFill>
            <a:srgbClr val="843C0C"/>
          </a:solidFill>
          <a:latin typeface="Century Gothic" pitchFamily="34" charset="0"/>
        </a:defRPr>
      </a:lvl8pPr>
      <a:lvl9pPr marL="1828800" algn="l" defTabSz="1217613" rtl="0" fontAlgn="base">
        <a:lnSpc>
          <a:spcPct val="85000"/>
        </a:lnSpc>
        <a:spcBef>
          <a:spcPct val="0"/>
        </a:spcBef>
        <a:spcAft>
          <a:spcPct val="0"/>
        </a:spcAft>
        <a:defRPr sz="4400">
          <a:solidFill>
            <a:srgbClr val="843C0C"/>
          </a:solidFill>
          <a:latin typeface="Century Gothic" pitchFamily="34" charset="0"/>
        </a:defRPr>
      </a:lvl9pPr>
    </p:titleStyle>
    <p:bodyStyle>
      <a:lvl1pPr marL="303213" indent="-303213" algn="l" defTabSz="1217613" rtl="0" eaLnBrk="0" fontAlgn="base" hangingPunct="0">
        <a:lnSpc>
          <a:spcPct val="95000"/>
        </a:lnSpc>
        <a:spcBef>
          <a:spcPts val="1863"/>
        </a:spcBef>
        <a:spcAft>
          <a:spcPct val="0"/>
        </a:spcAft>
        <a:buClr>
          <a:srgbClr val="385723"/>
        </a:buClr>
        <a:buSzPct val="100000"/>
        <a:buFont typeface="Arial" pitchFamily="34" charset="0"/>
        <a:buChar char="•"/>
        <a:defRPr sz="2400" kern="1200">
          <a:solidFill>
            <a:schemeClr val="tx1"/>
          </a:solidFill>
          <a:latin typeface="+mn-lt"/>
          <a:ea typeface="+mn-ea"/>
          <a:cs typeface="+mn-cs"/>
        </a:defRPr>
      </a:lvl1pPr>
      <a:lvl2pPr marL="730250" indent="-303213" algn="l" defTabSz="1217613" rtl="0" eaLnBrk="0" fontAlgn="base" hangingPunct="0">
        <a:lnSpc>
          <a:spcPct val="95000"/>
        </a:lnSpc>
        <a:spcBef>
          <a:spcPts val="1063"/>
        </a:spcBef>
        <a:spcAft>
          <a:spcPct val="0"/>
        </a:spcAft>
        <a:buClr>
          <a:srgbClr val="385723"/>
        </a:buClr>
        <a:buSzPct val="100000"/>
        <a:buFont typeface="Century Gothic" pitchFamily="34" charset="0"/>
        <a:buChar char="–"/>
        <a:defRPr sz="2000" kern="1200">
          <a:solidFill>
            <a:schemeClr val="tx1"/>
          </a:solidFill>
          <a:latin typeface="+mn-lt"/>
          <a:ea typeface="+mn-ea"/>
          <a:cs typeface="+mn-cs"/>
        </a:defRPr>
      </a:lvl2pPr>
      <a:lvl3pPr marL="1157288" indent="-303213" algn="l" defTabSz="1217613" rtl="0" eaLnBrk="0" fontAlgn="base" hangingPunct="0">
        <a:lnSpc>
          <a:spcPct val="95000"/>
        </a:lnSpc>
        <a:spcBef>
          <a:spcPts val="1063"/>
        </a:spcBef>
        <a:spcAft>
          <a:spcPct val="0"/>
        </a:spcAft>
        <a:buClr>
          <a:srgbClr val="385723"/>
        </a:buClr>
        <a:buSzPct val="100000"/>
        <a:buFont typeface="Century Gothic" pitchFamily="34" charset="0"/>
        <a:buChar char="–"/>
        <a:defRPr sz="2400" kern="1200">
          <a:solidFill>
            <a:schemeClr val="tx1"/>
          </a:solidFill>
          <a:latin typeface="+mn-lt"/>
          <a:ea typeface="+mn-ea"/>
          <a:cs typeface="+mn-cs"/>
        </a:defRPr>
      </a:lvl3pPr>
      <a:lvl4pPr marL="1584325" indent="-303213" algn="l" defTabSz="1217613" rtl="0" eaLnBrk="0" fontAlgn="base" hangingPunct="0">
        <a:lnSpc>
          <a:spcPct val="95000"/>
        </a:lnSpc>
        <a:spcBef>
          <a:spcPts val="1063"/>
        </a:spcBef>
        <a:spcAft>
          <a:spcPct val="0"/>
        </a:spcAft>
        <a:buClr>
          <a:srgbClr val="385723"/>
        </a:buClr>
        <a:buSzPct val="100000"/>
        <a:buFont typeface="Century Gothic" pitchFamily="34" charset="0"/>
        <a:buChar char="–"/>
        <a:defRPr sz="2000" kern="1200">
          <a:solidFill>
            <a:schemeClr val="tx1"/>
          </a:solidFill>
          <a:latin typeface="+mn-lt"/>
          <a:ea typeface="+mn-ea"/>
          <a:cs typeface="+mn-cs"/>
        </a:defRPr>
      </a:lvl4pPr>
      <a:lvl5pPr marL="2009775" indent="-303213" algn="l" defTabSz="1217613" rtl="0" eaLnBrk="0" fontAlgn="base" hangingPunct="0">
        <a:lnSpc>
          <a:spcPct val="95000"/>
        </a:lnSpc>
        <a:spcBef>
          <a:spcPts val="1063"/>
        </a:spcBef>
        <a:spcAft>
          <a:spcPct val="0"/>
        </a:spcAft>
        <a:buClr>
          <a:srgbClr val="385723"/>
        </a:buClr>
        <a:buSzPct val="100000"/>
        <a:buFont typeface="Century Gothic" pitchFamily="34" charset="0"/>
        <a:buChar char="–"/>
        <a:defRPr sz="2000" kern="1200">
          <a:solidFill>
            <a:schemeClr val="tx1"/>
          </a:solidFill>
          <a:latin typeface="+mn-lt"/>
          <a:ea typeface="+mn-ea"/>
          <a:cs typeface="+mn-cs"/>
        </a:defRPr>
      </a:lvl5pPr>
      <a:lvl6pPr marL="2133226" indent="0" algn="l" defTabSz="1218987" rtl="0" eaLnBrk="1" latinLnBrk="0" hangingPunct="1">
        <a:lnSpc>
          <a:spcPct val="95000"/>
        </a:lnSpc>
        <a:spcBef>
          <a:spcPts val="1066"/>
        </a:spcBef>
        <a:buClr>
          <a:schemeClr val="accent6">
            <a:lumMod val="50000"/>
          </a:schemeClr>
        </a:buClr>
        <a:buSzPct val="90000"/>
        <a:buFont typeface="Century Gothic" panose="020B0502020202020204" pitchFamily="34" charset="0"/>
        <a:buNone/>
        <a:defRPr sz="1800" kern="1200">
          <a:solidFill>
            <a:schemeClr val="tx2">
              <a:lumMod val="50000"/>
            </a:schemeClr>
          </a:solidFill>
          <a:latin typeface="+mn-lt"/>
          <a:ea typeface="+mn-ea"/>
          <a:cs typeface="+mn-cs"/>
        </a:defRPr>
      </a:lvl6pPr>
      <a:lvl7pPr marL="2845622" indent="-285750" algn="l" defTabSz="1218987" rtl="0" eaLnBrk="1" latinLnBrk="0" hangingPunct="1">
        <a:lnSpc>
          <a:spcPct val="95000"/>
        </a:lnSpc>
        <a:spcBef>
          <a:spcPts val="1066"/>
        </a:spcBef>
        <a:buClr>
          <a:schemeClr val="accent6">
            <a:lumMod val="50000"/>
          </a:schemeClr>
        </a:buClr>
        <a:buSzPct val="90000"/>
        <a:buFont typeface="Century Gothic" panose="020B0502020202020204" pitchFamily="34" charset="0"/>
        <a:buChar char="–"/>
        <a:defRPr sz="1800" kern="1200">
          <a:solidFill>
            <a:schemeClr val="tx2">
              <a:lumMod val="50000"/>
            </a:schemeClr>
          </a:solidFill>
          <a:latin typeface="+mn-lt"/>
          <a:ea typeface="+mn-ea"/>
          <a:cs typeface="+mn-cs"/>
        </a:defRPr>
      </a:lvl7pPr>
      <a:lvl8pPr marL="3272267" indent="-285750" algn="l" defTabSz="1218987" rtl="0" eaLnBrk="1" latinLnBrk="0" hangingPunct="1">
        <a:lnSpc>
          <a:spcPct val="95000"/>
        </a:lnSpc>
        <a:spcBef>
          <a:spcPts val="1066"/>
        </a:spcBef>
        <a:buClr>
          <a:schemeClr val="accent6">
            <a:lumMod val="50000"/>
          </a:schemeClr>
        </a:buClr>
        <a:buSzPct val="90000"/>
        <a:buFont typeface="Century Gothic" panose="020B0502020202020204" pitchFamily="34" charset="0"/>
        <a:buChar char="–"/>
        <a:defRPr sz="1800" kern="1200">
          <a:solidFill>
            <a:schemeClr val="tx2">
              <a:lumMod val="50000"/>
            </a:schemeClr>
          </a:solidFill>
          <a:latin typeface="+mn-lt"/>
          <a:ea typeface="+mn-ea"/>
          <a:cs typeface="+mn-cs"/>
        </a:defRPr>
      </a:lvl8pPr>
      <a:lvl9pPr marL="3759862" indent="-285750" algn="l" defTabSz="1218987" rtl="0" eaLnBrk="1" latinLnBrk="0" hangingPunct="1">
        <a:lnSpc>
          <a:spcPct val="95000"/>
        </a:lnSpc>
        <a:spcBef>
          <a:spcPts val="1066"/>
        </a:spcBef>
        <a:buClr>
          <a:schemeClr val="accent6">
            <a:lumMod val="50000"/>
          </a:schemeClr>
        </a:buClr>
        <a:buSzPct val="90000"/>
        <a:buFont typeface="Century Gothic" panose="020B0502020202020204" pitchFamily="34" charset="0"/>
        <a:buChar char="–"/>
        <a:defRPr sz="1800" kern="1200">
          <a:solidFill>
            <a:schemeClr val="tx2">
              <a:lumMod val="50000"/>
            </a:schemeClr>
          </a:solidFill>
          <a:latin typeface="+mn-lt"/>
          <a:ea typeface="+mn-ea"/>
          <a:cs typeface="+mn-cs"/>
        </a:defRPr>
      </a:lvl9pPr>
    </p:bodyStyle>
    <p:otherStyle>
      <a:defPPr>
        <a:defRPr/>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linkname=pubmed_pubmed&amp;from_uid=29341252" TargetMode="External"/><Relationship Id="rId2" Type="http://schemas.openxmlformats.org/officeDocument/2006/relationships/hyperlink" Target="https://www.ncbi.nlm.nih.gov/pubmed/29341252" TargetMode="External"/><Relationship Id="rId1" Type="http://schemas.openxmlformats.org/officeDocument/2006/relationships/slideLayout" Target="../slideLayouts/slideLayout5.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paulomargotto.com.br/documentos/7003" TargetMode="Externa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paulomargotto.com.br/documentos/7954" TargetMode="Externa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5.xml"/><Relationship Id="rId5" Type="http://schemas.openxmlformats.org/officeDocument/2006/relationships/image" Target="../media/image23.jpeg"/><Relationship Id="rId4" Type="http://schemas.openxmlformats.org/officeDocument/2006/relationships/image" Target="../media/image22.jpeg"/></Relationships>
</file>

<file path=ppt/slides/_rels/slide4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5.xml"/></Relationships>
</file>

<file path=ppt/slides/_rels/slide5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5.xml"/></Relationships>
</file>

<file path=ppt/slides/_rels/slide5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5.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5.xml"/></Relationships>
</file>

<file path=ppt/slides/_rels/slide6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5.xml"/></Relationships>
</file>

<file path=ppt/slides/_rels/slide6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paulomargotto.com.br/documentos/8060" TargetMode="External"/><Relationship Id="rId1" Type="http://schemas.openxmlformats.org/officeDocument/2006/relationships/slideLayout" Target="../slideLayouts/slideLayout1.xml"/><Relationship Id="rId4" Type="http://schemas.openxmlformats.org/officeDocument/2006/relationships/image" Target="../media/image35.png"/></Relationships>
</file>

<file path=ppt/slides/_rels/slide6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5.xml"/><Relationship Id="rId4" Type="http://schemas.openxmlformats.org/officeDocument/2006/relationships/image" Target="../media/image38.jpeg"/></Relationships>
</file>

<file path=ppt/slides/_rels/slide6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5.xml"/></Relationships>
</file>

<file path=ppt/slides/_rels/slide6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5.xml"/></Relationships>
</file>

<file path=ppt/slides/_rels/slide65.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41.png"/><Relationship Id="rId1" Type="http://schemas.openxmlformats.org/officeDocument/2006/relationships/slideLayout" Target="../slideLayouts/slideLayout5.xml"/><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image" Target="../media/image42.jpeg"/></Relationships>
</file>

<file path=ppt/slides/_rels/slide66.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5.xml"/><Relationship Id="rId4" Type="http://schemas.openxmlformats.org/officeDocument/2006/relationships/image" Target="../media/image47.png"/></Relationships>
</file>

<file path=ppt/slides/_rels/slide6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paulomargotto.com.br/documentos/6913" TargetMode="External"/><Relationship Id="rId1" Type="http://schemas.openxmlformats.org/officeDocument/2006/relationships/slideLayout" Target="../slideLayouts/slideLayout1.xml"/><Relationship Id="rId5" Type="http://schemas.openxmlformats.org/officeDocument/2006/relationships/hyperlink" Target="https://www.ncbi.nlm.nih.gov/pubmed?linkname=pubmed_pubmed&amp;from_uid=22704600" TargetMode="External"/><Relationship Id="rId4" Type="http://schemas.openxmlformats.org/officeDocument/2006/relationships/hyperlink" Target="https://www.ncbi.nlm.nih.gov/pubmed/22704600" TargetMode="Externa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hyperlink" Target="http://paulomargotto.com.br/documentos/7957" TargetMode="External"/><Relationship Id="rId1" Type="http://schemas.openxmlformats.org/officeDocument/2006/relationships/slideLayout" Target="../slideLayouts/slideLayout1.xml"/><Relationship Id="rId5" Type="http://schemas.openxmlformats.org/officeDocument/2006/relationships/hyperlink" Target="https://www.ncbi.nlm.nih.gov/pubmed?linkname=pubmed_pubmed&amp;from_uid=23711638" TargetMode="External"/><Relationship Id="rId4" Type="http://schemas.openxmlformats.org/officeDocument/2006/relationships/hyperlink" Target="https://www.ncbi.nlm.nih.gov/pubmed/23711638" TargetMode="Externa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paulomargotto.com.br/documentos/15245" TargetMode="External"/><Relationship Id="rId1" Type="http://schemas.openxmlformats.org/officeDocument/2006/relationships/slideLayout" Target="../slideLayouts/slideLayout1.xml"/><Relationship Id="rId5" Type="http://schemas.openxmlformats.org/officeDocument/2006/relationships/hyperlink" Target="https://www.ncbi.nlm.nih.gov/pubmed?linkname=pubmed_pubmed&amp;from_uid=25987534" TargetMode="External"/><Relationship Id="rId4" Type="http://schemas.openxmlformats.org/officeDocument/2006/relationships/hyperlink" Target="https://www.ncbi.nlm.nih.gov/pubmed/25987534" TargetMode="External"/></Relationships>
</file>

<file path=ppt/slides/_rels/slide73.xml.rels><?xml version="1.0" encoding="UTF-8" standalone="yes"?>
<Relationships xmlns="http://schemas.openxmlformats.org/package/2006/relationships"><Relationship Id="rId3" Type="http://schemas.openxmlformats.org/officeDocument/2006/relationships/hyperlink" Target="https://www.ncbi.nlm.nih.gov/pubmed?linkname=pubmed_pubmed&amp;from_uid=29396320" TargetMode="External"/><Relationship Id="rId2" Type="http://schemas.openxmlformats.org/officeDocument/2006/relationships/hyperlink" Target="https://www.ncbi.nlm.nih.gov/pubmed/29396320" TargetMode="External"/><Relationship Id="rId1" Type="http://schemas.openxmlformats.org/officeDocument/2006/relationships/slideLayout" Target="../slideLayouts/slideLayout1.xml"/><Relationship Id="rId4" Type="http://schemas.openxmlformats.org/officeDocument/2006/relationships/image" Target="../media/image49.jpeg"/></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3" Type="http://schemas.openxmlformats.org/officeDocument/2006/relationships/hyperlink" Target="https://www.ncbi.nlm.nih.gov/pubmed?linkname=pubmed_pubmed&amp;from_uid=29255007" TargetMode="External"/><Relationship Id="rId2" Type="http://schemas.openxmlformats.org/officeDocument/2006/relationships/hyperlink" Target="https://www.ncbi.nlm.nih.gov/pubmed/29255007" TargetMode="External"/><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paulomargotto.com.br/documentos/1014" TargetMode="External"/><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26" name="Rectangle 2"/>
          <p:cNvSpPr>
            <a:spLocks noChangeArrowheads="1"/>
          </p:cNvSpPr>
          <p:nvPr/>
        </p:nvSpPr>
        <p:spPr bwMode="auto">
          <a:xfrm>
            <a:off x="776288" y="1712913"/>
            <a:ext cx="10887075" cy="1098550"/>
          </a:xfrm>
          <a:prstGeom prst="rect">
            <a:avLst/>
          </a:prstGeom>
          <a:solidFill>
            <a:srgbClr val="FFFFFF"/>
          </a:solidFill>
          <a:ln w="9525">
            <a:noFill/>
            <a:miter lim="800000"/>
            <a:headEnd/>
            <a:tailEnd/>
          </a:ln>
          <a:effectLst/>
        </p:spPr>
        <p:txBody>
          <a:bodyPr wrap="none" lIns="0" tIns="0" rIns="95220" bIns="0" anchor="ctr">
            <a:spAutoFit/>
          </a:bodyPr>
          <a:lstStyle/>
          <a:p>
            <a:pPr algn="ctr"/>
            <a:r>
              <a:rPr lang="pt-BR" sz="1800">
                <a:hlinkClick r:id="rId2"/>
              </a:rPr>
              <a:t>Painful </a:t>
            </a:r>
            <a:r>
              <a:rPr lang="pt-BR" sz="1800" b="1">
                <a:hlinkClick r:id="rId2"/>
              </a:rPr>
              <a:t>procedures</a:t>
            </a:r>
            <a:r>
              <a:rPr lang="pt-BR" sz="1800">
                <a:hlinkClick r:id="rId2"/>
              </a:rPr>
              <a:t> can affect post-natal growth and neurodevelopment in preterm infants.</a:t>
            </a:r>
            <a:endParaRPr lang="pt-BR" sz="1800"/>
          </a:p>
          <a:p>
            <a:pPr algn="ctr"/>
            <a:r>
              <a:rPr lang="pt-BR" sz="1800"/>
              <a:t>Coviello C, Popple Martinez M, Drovandi L, Corsini I, Leonardi V, Lunardi C, Antonelli C, Pratesi S, Dani C.</a:t>
            </a:r>
          </a:p>
          <a:p>
            <a:pPr algn="ctr"/>
            <a:r>
              <a:rPr lang="pt-BR" sz="1800"/>
              <a:t>Acta Paediatr. 2018 May;107(5):784-790. doi: 10.1111/apa.14222. Epub 2018 Feb 6.</a:t>
            </a:r>
          </a:p>
          <a:p>
            <a:pPr algn="ctr"/>
            <a:r>
              <a:rPr lang="pt-BR" sz="1800"/>
              <a:t>PMID: 29341252.</a:t>
            </a:r>
            <a:r>
              <a:rPr lang="pt-BR" sz="1800" u="sng">
                <a:hlinkClick r:id="rId3"/>
              </a:rPr>
              <a:t>Similar articles</a:t>
            </a:r>
            <a:endParaRPr lang="pt-BR" sz="1800" u="sng"/>
          </a:p>
        </p:txBody>
      </p:sp>
      <p:sp>
        <p:nvSpPr>
          <p:cNvPr id="257027" name="Text Box 3"/>
          <p:cNvSpPr txBox="1">
            <a:spLocks noChangeArrowheads="1"/>
          </p:cNvSpPr>
          <p:nvPr/>
        </p:nvSpPr>
        <p:spPr bwMode="auto">
          <a:xfrm>
            <a:off x="1255713" y="414338"/>
            <a:ext cx="9586912" cy="879475"/>
          </a:xfrm>
          <a:prstGeom prst="rect">
            <a:avLst/>
          </a:prstGeom>
          <a:noFill/>
          <a:ln w="57150">
            <a:solidFill>
              <a:srgbClr val="FFFF00"/>
            </a:solidFill>
            <a:miter lim="800000"/>
            <a:headEnd/>
            <a:tailEnd/>
          </a:ln>
          <a:effectLst/>
        </p:spPr>
        <p:txBody>
          <a:bodyPr wrap="none">
            <a:spAutoFit/>
          </a:bodyPr>
          <a:lstStyle/>
          <a:p>
            <a:pPr algn="ctr"/>
            <a:r>
              <a:rPr lang="pt-BR" b="1">
                <a:solidFill>
                  <a:srgbClr val="FF0000"/>
                </a:solidFill>
              </a:rPr>
              <a:t>Procedimentos dolorosos podem afetar o crescimento pós-natal</a:t>
            </a:r>
          </a:p>
          <a:p>
            <a:pPr algn="ctr"/>
            <a:r>
              <a:rPr lang="pt-BR" b="1">
                <a:solidFill>
                  <a:srgbClr val="FF0000"/>
                </a:solidFill>
              </a:rPr>
              <a:t>e neurodesenvolvimento em bebês prematuros</a:t>
            </a:r>
          </a:p>
        </p:txBody>
      </p:sp>
      <p:sp>
        <p:nvSpPr>
          <p:cNvPr id="257028" name="Rectangle 4"/>
          <p:cNvSpPr>
            <a:spLocks noChangeArrowheads="1"/>
          </p:cNvSpPr>
          <p:nvPr/>
        </p:nvSpPr>
        <p:spPr bwMode="auto">
          <a:xfrm>
            <a:off x="1385888" y="3495675"/>
            <a:ext cx="9045575" cy="1190625"/>
          </a:xfrm>
          <a:prstGeom prst="rect">
            <a:avLst/>
          </a:prstGeom>
          <a:noFill/>
          <a:ln w="9525">
            <a:noFill/>
            <a:miter lim="800000"/>
            <a:headEnd/>
            <a:tailEnd/>
          </a:ln>
          <a:effectLst/>
        </p:spPr>
        <p:txBody>
          <a:bodyPr>
            <a:spAutoFit/>
          </a:bodyPr>
          <a:lstStyle/>
          <a:p>
            <a:pPr algn="ctr"/>
            <a:r>
              <a:rPr lang="pt-BR" sz="1800">
                <a:solidFill>
                  <a:srgbClr val="0000FF"/>
                </a:solidFill>
              </a:rPr>
              <a:t>Apresentação: Brenda Canêdo, Tainá Cordeiro, Vitória Resende</a:t>
            </a:r>
          </a:p>
          <a:p>
            <a:pPr algn="ctr"/>
            <a:r>
              <a:rPr lang="pt-BR" sz="1800">
                <a:solidFill>
                  <a:srgbClr val="0000FF"/>
                </a:solidFill>
              </a:rPr>
              <a:t>Faculdade de Medicina da Universidade  Católica de Brasília (6ª Série)-Hospital Materno Infantil de Brasília/SES/DF</a:t>
            </a:r>
          </a:p>
          <a:p>
            <a:pPr algn="ctr"/>
            <a:r>
              <a:rPr lang="pt-BR" sz="1800">
                <a:solidFill>
                  <a:srgbClr val="0000FF"/>
                </a:solidFill>
              </a:rPr>
              <a:t>Coordenação: Paulo R Margotto</a:t>
            </a:r>
          </a:p>
        </p:txBody>
      </p:sp>
      <p:sp>
        <p:nvSpPr>
          <p:cNvPr id="257029" name="Text Box 5"/>
          <p:cNvSpPr txBox="1">
            <a:spLocks noChangeArrowheads="1"/>
          </p:cNvSpPr>
          <p:nvPr/>
        </p:nvSpPr>
        <p:spPr bwMode="auto">
          <a:xfrm>
            <a:off x="4222750" y="4724400"/>
            <a:ext cx="3092450" cy="366713"/>
          </a:xfrm>
          <a:prstGeom prst="rect">
            <a:avLst/>
          </a:prstGeom>
          <a:noFill/>
          <a:ln w="9525">
            <a:noFill/>
            <a:miter lim="800000"/>
            <a:headEnd/>
            <a:tailEnd/>
          </a:ln>
          <a:effectLst/>
        </p:spPr>
        <p:txBody>
          <a:bodyPr wrap="none">
            <a:spAutoFit/>
          </a:bodyPr>
          <a:lstStyle/>
          <a:p>
            <a:r>
              <a:rPr lang="pt-BR" sz="1800"/>
              <a:t>Brasília, 26 de maio de 2018</a:t>
            </a:r>
          </a:p>
        </p:txBody>
      </p:sp>
      <p:pic>
        <p:nvPicPr>
          <p:cNvPr id="257031" name="Picture 2"/>
          <p:cNvPicPr>
            <a:picLocks noChangeAspect="1" noChangeArrowheads="1"/>
          </p:cNvPicPr>
          <p:nvPr/>
        </p:nvPicPr>
        <p:blipFill>
          <a:blip r:embed="rId4"/>
          <a:srcRect/>
          <a:stretch>
            <a:fillRect/>
          </a:stretch>
        </p:blipFill>
        <p:spPr bwMode="auto">
          <a:xfrm>
            <a:off x="1198563" y="5084763"/>
            <a:ext cx="9144000" cy="1628775"/>
          </a:xfrm>
          <a:prstGeom prst="rect">
            <a:avLst/>
          </a:prstGeom>
          <a:noFill/>
          <a:ln w="38100">
            <a:solidFill>
              <a:srgbClr val="FF33CC"/>
            </a:solidFill>
            <a:miter lim="800000"/>
            <a:headEnd/>
            <a:tailEnd/>
          </a:ln>
        </p:spPr>
      </p:pic>
      <p:pic>
        <p:nvPicPr>
          <p:cNvPr id="257032" name="Picture 5" descr="DORNEO 2"/>
          <p:cNvPicPr>
            <a:picLocks noChangeAspect="1" noChangeArrowheads="1"/>
          </p:cNvPicPr>
          <p:nvPr/>
        </p:nvPicPr>
        <p:blipFill>
          <a:blip r:embed="rId5"/>
          <a:srcRect/>
          <a:stretch>
            <a:fillRect/>
          </a:stretch>
        </p:blipFill>
        <p:spPr bwMode="auto">
          <a:xfrm>
            <a:off x="0" y="3500438"/>
            <a:ext cx="1857375" cy="1519237"/>
          </a:xfrm>
          <a:prstGeom prst="rect">
            <a:avLst/>
          </a:prstGeom>
          <a:noFill/>
          <a:ln w="9525">
            <a:noFill/>
            <a:miter lim="800000"/>
            <a:headEnd/>
            <a:tailEnd/>
          </a:ln>
        </p:spPr>
      </p:pic>
      <p:pic>
        <p:nvPicPr>
          <p:cNvPr id="257033" name="Picture 12" descr="nene021"/>
          <p:cNvPicPr>
            <a:picLocks noChangeAspect="1" noChangeArrowheads="1" noCrop="1"/>
          </p:cNvPicPr>
          <p:nvPr/>
        </p:nvPicPr>
        <p:blipFill>
          <a:blip r:embed="rId6"/>
          <a:srcRect/>
          <a:stretch>
            <a:fillRect/>
          </a:stretch>
        </p:blipFill>
        <p:spPr bwMode="auto">
          <a:xfrm>
            <a:off x="10055225" y="3500438"/>
            <a:ext cx="2133600" cy="1476375"/>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222250" y="1719263"/>
            <a:ext cx="11493500" cy="4975225"/>
          </a:xfrm>
        </p:spPr>
        <p:txBody>
          <a:bodyPr lIns="91440" tIns="45720" rIns="91440" bIns="45720">
            <a:normAutofit/>
          </a:bodyPr>
          <a:lstStyle/>
          <a:p>
            <a:pPr marL="273050" indent="-228600" defTabSz="914400"/>
            <a:r>
              <a:rPr lang="pt-PT" smtClean="0"/>
              <a:t>Apesar dos avanços recentes nos cuidados perinatais e neonatais de bebês prematuros, os resultados em longo prazo do desenvolvimento neurológico continuam sendo uma preocupação. </a:t>
            </a:r>
          </a:p>
          <a:p>
            <a:pPr marL="273050" indent="-228600" defTabSz="914400"/>
            <a:r>
              <a:rPr lang="pt-PT" smtClean="0"/>
              <a:t>Muitos bebês têm crescimento restrito quando recebem alta hospitalar e esse problema de crescimento pode persistir na infância e adolescência</a:t>
            </a:r>
            <a:r>
              <a:rPr lang="pt-PT" baseline="30000" smtClean="0"/>
              <a:t>1,2</a:t>
            </a:r>
            <a:r>
              <a:rPr lang="pt-PT" smtClean="0"/>
              <a:t>. Além disso, 5% a 10% dos bebês muito prematuros desenvolvem paralisia cerebral e até 40% apresentam déficits motores mais leves.</a:t>
            </a:r>
            <a:r>
              <a:rPr lang="pt-PT" baseline="30000" smtClean="0"/>
              <a:t>3,4</a:t>
            </a:r>
            <a:endParaRPr lang="pt-PT" smtClean="0"/>
          </a:p>
          <a:p>
            <a:pPr marL="273050" indent="-228600" defTabSz="914400"/>
            <a:r>
              <a:rPr lang="pt-PT" smtClean="0"/>
              <a:t>Por isso, as associações relatadas entre o baixo ganho de peso, o crescimento do perímetro cefálico durante a admissão em uma Unidade de Terapia Intensiva Neonatal (UTIN) e o comprometimento neurocognitivo são muito importantes.</a:t>
            </a:r>
            <a:r>
              <a:rPr lang="pt-PT" baseline="30000" smtClean="0"/>
              <a:t>5</a:t>
            </a:r>
            <a:endParaRPr lang="pt-BR" smtClean="0"/>
          </a:p>
          <a:p>
            <a:pPr marL="273050" indent="-228600" defTabSz="914400"/>
            <a:endParaRPr lang="pt-BR" smtClean="0"/>
          </a:p>
        </p:txBody>
      </p:sp>
      <p:sp>
        <p:nvSpPr>
          <p:cNvPr id="3" name="Título 2"/>
          <p:cNvSpPr>
            <a:spLocks noGrp="1"/>
          </p:cNvSpPr>
          <p:nvPr>
            <p:ph type="title" idx="4294967295"/>
          </p:nvPr>
        </p:nvSpPr>
        <p:spPr/>
        <p:txBody>
          <a:bodyPr lIns="91440" tIns="45720" rIns="91440" bIns="45720" anchor="ctr">
            <a:noAutofit/>
          </a:bodyPr>
          <a:lstStyle/>
          <a:p>
            <a:r>
              <a:rPr lang="pt-BR" smtClean="0"/>
              <a:t>INTRODUÇÃO</a:t>
            </a:r>
          </a:p>
        </p:txBody>
      </p:sp>
    </p:spTree>
  </p:cSld>
  <p:clrMapOvr>
    <a:masterClrMapping/>
  </p:clrMapOvr>
  <p:transition spd="med">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222250" y="1719263"/>
            <a:ext cx="11493500" cy="4975225"/>
          </a:xfrm>
        </p:spPr>
        <p:txBody>
          <a:bodyPr lIns="91440" tIns="45720" rIns="91440" bIns="45720">
            <a:normAutofit/>
          </a:bodyPr>
          <a:lstStyle/>
          <a:p>
            <a:pPr marL="273050" indent="-228600" defTabSz="914400"/>
            <a:r>
              <a:rPr lang="pt-PT" smtClean="0"/>
              <a:t>Muitos </a:t>
            </a:r>
            <a:r>
              <a:rPr lang="pt-PT" smtClean="0">
                <a:solidFill>
                  <a:srgbClr val="FF0000"/>
                </a:solidFill>
              </a:rPr>
              <a:t>prematuros </a:t>
            </a:r>
            <a:r>
              <a:rPr lang="pt-PT" smtClean="0"/>
              <a:t>permanecem várias semanas na UTIN, passando por frequentes intervenções médicas para prevenir, diagnosticar e tratar condições críticas. Tem sido demonstrado que elas estão </a:t>
            </a:r>
            <a:r>
              <a:rPr lang="pt-PT" smtClean="0">
                <a:solidFill>
                  <a:srgbClr val="FF0000"/>
                </a:solidFill>
              </a:rPr>
              <a:t>expostas a aproximadamente</a:t>
            </a:r>
            <a:r>
              <a:rPr lang="pt-PT" smtClean="0"/>
              <a:t> </a:t>
            </a:r>
            <a:r>
              <a:rPr lang="pt-PT" smtClean="0">
                <a:solidFill>
                  <a:srgbClr val="FF0000"/>
                </a:solidFill>
              </a:rPr>
              <a:t>20 procedimentos invasivos nocivos por dia</a:t>
            </a:r>
            <a:r>
              <a:rPr lang="pt-PT" smtClean="0"/>
              <a:t> e que esse número é inversamente proporcional à idade gestacional (IG) dos bebês</a:t>
            </a:r>
            <a:r>
              <a:rPr lang="pt-PT" baseline="30000" smtClean="0"/>
              <a:t>6</a:t>
            </a:r>
            <a:endParaRPr lang="pt-BR" smtClean="0"/>
          </a:p>
          <a:p>
            <a:pPr marL="273050" indent="-228600" defTabSz="914400"/>
            <a:r>
              <a:rPr lang="pt-PT" smtClean="0"/>
              <a:t>Procedimentos dolorosos repetidos podem ter efeitos prejudiciais, em longo prazo, sobre o desenvolvimento neurológico e sobre o comportamento de bebês prematuros. Grunau et al relataram  que a </a:t>
            </a:r>
            <a:r>
              <a:rPr lang="pt-PT" smtClean="0">
                <a:solidFill>
                  <a:srgbClr val="FF0000"/>
                </a:solidFill>
              </a:rPr>
              <a:t>cognição e a função motora mais precárias estavam associadas a um maior número de procedimentos invasivos na pele</a:t>
            </a:r>
            <a:r>
              <a:rPr lang="pt-PT" baseline="30000" smtClean="0">
                <a:solidFill>
                  <a:srgbClr val="FF0000"/>
                </a:solidFill>
              </a:rPr>
              <a:t>7</a:t>
            </a:r>
            <a:endParaRPr lang="pt-PT" smtClean="0">
              <a:solidFill>
                <a:srgbClr val="FF0000"/>
              </a:solidFill>
            </a:endParaRPr>
          </a:p>
          <a:p>
            <a:pPr marL="273050" indent="-228600" defTabSz="914400"/>
            <a:r>
              <a:rPr lang="pt-PT" smtClean="0"/>
              <a:t>Vinall et al  relataram que semelhantes </a:t>
            </a:r>
            <a:r>
              <a:rPr lang="pt-PT" smtClean="0">
                <a:solidFill>
                  <a:srgbClr val="FF0000"/>
                </a:solidFill>
              </a:rPr>
              <a:t>procedimentos invasivos</a:t>
            </a:r>
            <a:r>
              <a:rPr lang="pt-PT" smtClean="0"/>
              <a:t> durante o cuidado neonatal </a:t>
            </a:r>
            <a:r>
              <a:rPr lang="pt-PT" smtClean="0">
                <a:solidFill>
                  <a:srgbClr val="FF0000"/>
                </a:solidFill>
              </a:rPr>
              <a:t>contribuíram para anormalidades na microestrutura</a:t>
            </a:r>
            <a:r>
              <a:rPr lang="pt-PT" smtClean="0"/>
              <a:t> da substância branca e um </a:t>
            </a:r>
            <a:r>
              <a:rPr lang="pt-PT" smtClean="0">
                <a:solidFill>
                  <a:srgbClr val="FF0000"/>
                </a:solidFill>
              </a:rPr>
              <a:t>pior resultado cognitivo na idade escolar</a:t>
            </a:r>
            <a:r>
              <a:rPr lang="pt-PT" baseline="30000" smtClean="0">
                <a:solidFill>
                  <a:srgbClr val="FF0000"/>
                </a:solidFill>
              </a:rPr>
              <a:t>8</a:t>
            </a:r>
            <a:endParaRPr lang="pt-BR" smtClean="0">
              <a:solidFill>
                <a:srgbClr val="FF0000"/>
              </a:solidFill>
            </a:endParaRPr>
          </a:p>
        </p:txBody>
      </p:sp>
      <p:sp>
        <p:nvSpPr>
          <p:cNvPr id="3" name="Título 2"/>
          <p:cNvSpPr>
            <a:spLocks noGrp="1"/>
          </p:cNvSpPr>
          <p:nvPr>
            <p:ph type="title" idx="4294967295"/>
          </p:nvPr>
        </p:nvSpPr>
        <p:spPr/>
        <p:txBody>
          <a:bodyPr lIns="91440" tIns="45720" rIns="91440" bIns="45720" anchor="ctr">
            <a:noAutofit/>
          </a:bodyPr>
          <a:lstStyle/>
          <a:p>
            <a:r>
              <a:rPr lang="pt-BR" smtClean="0"/>
              <a:t>INTRODUÇÃO</a:t>
            </a:r>
          </a:p>
        </p:txBody>
      </p:sp>
    </p:spTree>
  </p:cSld>
  <p:clrMapOvr>
    <a:masterClrMapping/>
  </p:clrMapOvr>
  <p:transition spd="med">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190500" y="1268413"/>
            <a:ext cx="11493500" cy="4975225"/>
          </a:xfrm>
        </p:spPr>
        <p:txBody>
          <a:bodyPr lIns="91440" tIns="45720" rIns="91440" bIns="45720">
            <a:normAutofit/>
          </a:bodyPr>
          <a:lstStyle/>
          <a:p>
            <a:pPr marL="273050" indent="-228600" defTabSz="914400"/>
            <a:r>
              <a:rPr lang="pt-PT" sz="2300" smtClean="0"/>
              <a:t>Além disso, um estudo demonstrou que a </a:t>
            </a:r>
            <a:r>
              <a:rPr lang="pt-PT" sz="2300" smtClean="0">
                <a:solidFill>
                  <a:srgbClr val="FF0000"/>
                </a:solidFill>
              </a:rPr>
              <a:t>exposição precoce à dor em bebês prematuros contribui</a:t>
            </a:r>
            <a:r>
              <a:rPr lang="pt-PT" sz="2300" smtClean="0"/>
              <a:t> para a </a:t>
            </a:r>
            <a:r>
              <a:rPr lang="pt-PT" sz="2300" smtClean="0">
                <a:solidFill>
                  <a:srgbClr val="FF0000"/>
                </a:solidFill>
              </a:rPr>
              <a:t>diminuição do crescimento pós-natal e do crescimento do PC, independente de outras variáveis ​​de confusão clínicas</a:t>
            </a:r>
            <a:r>
              <a:rPr lang="pt-PT" sz="2300" smtClean="0"/>
              <a:t>, e que isso não acontece na idade equivalente do bebê a termo</a:t>
            </a:r>
            <a:r>
              <a:rPr lang="pt-PT" sz="2300" baseline="30000" smtClean="0"/>
              <a:t>9</a:t>
            </a:r>
            <a:endParaRPr lang="pt-PT" sz="2300" smtClean="0"/>
          </a:p>
          <a:p>
            <a:pPr marL="273050" indent="-228600" defTabSz="914400"/>
            <a:r>
              <a:rPr lang="pt-PT" sz="2300" smtClean="0"/>
              <a:t>Por outro lado, estudos baseados em modelos animais proporcionaram resultados contraditórios. Bathnagar et al demonstraram que o estresse repetido diminuiu o ganho de peso corporal em ratos</a:t>
            </a:r>
            <a:r>
              <a:rPr lang="pt-PT" sz="2300" baseline="30000" smtClean="0"/>
              <a:t>10</a:t>
            </a:r>
            <a:r>
              <a:rPr lang="pt-PT" sz="2300" smtClean="0"/>
              <a:t>. Anand et al relataram que a estimulação nociva repetida afetou negativamente o ganho de peso em filhotes de ratos neonatos, mas esse achado não foi confirmado em todos os experimentos</a:t>
            </a:r>
            <a:r>
              <a:rPr lang="pt-PT" sz="2300" baseline="30000" smtClean="0"/>
              <a:t>11</a:t>
            </a:r>
            <a:endParaRPr lang="pt-PT" sz="2300" smtClean="0"/>
          </a:p>
          <a:p>
            <a:pPr marL="273050" indent="-228600" algn="ctr" defTabSz="914400"/>
            <a:r>
              <a:rPr lang="pt-BR" sz="2300" b="1" smtClean="0">
                <a:solidFill>
                  <a:srgbClr val="0000FF"/>
                </a:solidFill>
              </a:rPr>
              <a:t>Assim, o objetivo do estudo foi avaliar a possível correlação entre o número de procedimentos dolorosos invasivos durante as primeiras quatro semanas de vida com o peso e o crescimento do PC durante o primeiro ano de vida em uma coorte de bebês muito prematuros. Também os autores avaliaram </a:t>
            </a:r>
            <a:r>
              <a:rPr lang="pt-BR" sz="2300" smtClean="0"/>
              <a:t> </a:t>
            </a:r>
            <a:r>
              <a:rPr lang="pt-BR" sz="2300" b="1" smtClean="0">
                <a:solidFill>
                  <a:srgbClr val="0000FF"/>
                </a:solidFill>
              </a:rPr>
              <a:t>o resultado do neurodesenvolvimento dos pacientes</a:t>
            </a:r>
          </a:p>
        </p:txBody>
      </p:sp>
      <p:sp>
        <p:nvSpPr>
          <p:cNvPr id="3" name="Título 2"/>
          <p:cNvSpPr>
            <a:spLocks noGrp="1"/>
          </p:cNvSpPr>
          <p:nvPr>
            <p:ph type="title" idx="4294967295"/>
          </p:nvPr>
        </p:nvSpPr>
        <p:spPr/>
        <p:txBody>
          <a:bodyPr lIns="91440" tIns="45720" rIns="91440" bIns="45720" anchor="ctr">
            <a:noAutofit/>
          </a:bodyPr>
          <a:lstStyle/>
          <a:p>
            <a:r>
              <a:rPr lang="pt-BR" smtClean="0"/>
              <a:t>INTRODUÇÃO</a:t>
            </a:r>
          </a:p>
        </p:txBody>
      </p:sp>
    </p:spTree>
  </p:cSld>
  <p:clrMapOvr>
    <a:masterClrMapping/>
  </p:clrMapOvr>
  <p:transition spd="med">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222250" y="1719263"/>
            <a:ext cx="11493500" cy="4975225"/>
          </a:xfrm>
        </p:spPr>
        <p:txBody>
          <a:bodyPr lIns="91440" tIns="45720" rIns="91440" bIns="45720">
            <a:normAutofit/>
          </a:bodyPr>
          <a:lstStyle/>
          <a:p>
            <a:pPr marL="273050" indent="-228600" defTabSz="914400"/>
            <a:r>
              <a:rPr lang="pt-BR" smtClean="0"/>
              <a:t>Este estudo observacional retrospectivo baseado em Centro Único foi realizado na Divisão de Neonatologia do Hospital Universitário Careggi, Florença, Itália. Ocorreu de janeiro a dezembro de 2015 e foi aprovado pelo Comitê de Ética local. </a:t>
            </a:r>
          </a:p>
          <a:p>
            <a:pPr marL="273050" indent="-228600" defTabSz="914400"/>
            <a:r>
              <a:rPr lang="pt-BR" smtClean="0"/>
              <a:t>Os bebês foram incluídos no estudo se fossem nascido em até </a:t>
            </a:r>
            <a:r>
              <a:rPr lang="pt-BR" b="1" smtClean="0"/>
              <a:t>32 semanas de IG</a:t>
            </a:r>
            <a:r>
              <a:rPr lang="pt-BR" smtClean="0"/>
              <a:t>. Os critérios de exclusão foram a presença de </a:t>
            </a:r>
            <a:r>
              <a:rPr lang="pt-BR" b="1" smtClean="0"/>
              <a:t>malformações congênita ou síndromes</a:t>
            </a:r>
            <a:r>
              <a:rPr lang="pt-BR" smtClean="0"/>
              <a:t>, </a:t>
            </a:r>
            <a:r>
              <a:rPr lang="pt-BR" b="1" smtClean="0"/>
              <a:t>lesões cerebrais graves </a:t>
            </a:r>
            <a:r>
              <a:rPr lang="pt-BR" smtClean="0"/>
              <a:t>– ou seja, leucomalácia periventricular ou hemorragia intraventricular grau 3-4 - </a:t>
            </a:r>
            <a:r>
              <a:rPr lang="pt-BR" b="1" smtClean="0"/>
              <a:t>transferência para outros hospitais </a:t>
            </a:r>
            <a:r>
              <a:rPr lang="pt-BR" smtClean="0"/>
              <a:t>ou </a:t>
            </a:r>
            <a:r>
              <a:rPr lang="pt-BR" b="1" smtClean="0"/>
              <a:t>morte antes de 36 semanas </a:t>
            </a:r>
            <a:r>
              <a:rPr lang="pt-BR" smtClean="0"/>
              <a:t>de idade pós-menstrual.</a:t>
            </a:r>
          </a:p>
          <a:p>
            <a:pPr marL="273050" indent="-228600" defTabSz="914400"/>
            <a:r>
              <a:rPr lang="pt-BR" smtClean="0"/>
              <a:t>Em particular, os autores decidiram  incluir lesões cerebrais graves nos critérios de exclusão, porque elas são causas bem reconhecidas de comprometimento do neurodesenvolvimento. Incluindo bebês com tais patologias poderia limitar a possibilidade de avaliar o efeito do número de dor dos procedimentos.</a:t>
            </a:r>
          </a:p>
          <a:p>
            <a:pPr marL="273050" indent="-228600" defTabSz="914400"/>
            <a:endParaRPr lang="pt-BR" smtClean="0"/>
          </a:p>
        </p:txBody>
      </p:sp>
      <p:sp>
        <p:nvSpPr>
          <p:cNvPr id="3" name="Título 2"/>
          <p:cNvSpPr>
            <a:spLocks noGrp="1"/>
          </p:cNvSpPr>
          <p:nvPr>
            <p:ph type="title" idx="4294967295"/>
          </p:nvPr>
        </p:nvSpPr>
        <p:spPr/>
        <p:txBody>
          <a:bodyPr lIns="91440" tIns="45720" rIns="91440" bIns="45720" anchor="ctr">
            <a:noAutofit/>
          </a:bodyPr>
          <a:lstStyle/>
          <a:p>
            <a:r>
              <a:rPr lang="pt-BR" smtClean="0"/>
              <a:t>MÉTODOS – POPULAÇÃO DE PACIENTES</a:t>
            </a:r>
          </a:p>
        </p:txBody>
      </p:sp>
    </p:spTree>
  </p:cSld>
  <p:clrMapOvr>
    <a:masterClrMapping/>
  </p:clrMapOvr>
  <p:transition spd="med">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152400" y="1641475"/>
            <a:ext cx="11814175" cy="5064125"/>
          </a:xfrm>
        </p:spPr>
        <p:txBody>
          <a:bodyPr lIns="91440" tIns="45720" rIns="91440" bIns="45720">
            <a:normAutofit/>
          </a:bodyPr>
          <a:lstStyle/>
          <a:p>
            <a:pPr marL="273050" indent="-228600" defTabSz="914400">
              <a:lnSpc>
                <a:spcPct val="90000"/>
              </a:lnSpc>
            </a:pPr>
            <a:r>
              <a:rPr lang="pt-BR" smtClean="0"/>
              <a:t>Os lactentes foram pesados todos os dias e o PC foi medido uma vez por semana até a alta, de acordo com o protocolo local. O peso foi medido com uma balança eletrônica e o PC foi mensurado com um neonatômetro Harpenden (Holten Ltd, Crosswell, Reino Unido) e uma fita inelástica. Medições foram tomadas por pessoal treinado segundo Bertino et al.¹² </a:t>
            </a:r>
          </a:p>
          <a:p>
            <a:pPr marL="273050" indent="-228600" defTabSz="914400">
              <a:lnSpc>
                <a:spcPct val="90000"/>
              </a:lnSpc>
            </a:pPr>
            <a:r>
              <a:rPr lang="pt-BR" smtClean="0"/>
              <a:t>Peso e PC foram medidos novamente aos seis e 12 meses de idade corrigida (IC) quando os bebês foram acompanhados. </a:t>
            </a:r>
          </a:p>
          <a:p>
            <a:pPr marL="273050" indent="-228600" defTabSz="914400">
              <a:lnSpc>
                <a:spcPct val="90000"/>
              </a:lnSpc>
            </a:pPr>
            <a:r>
              <a:rPr lang="pt-BR" smtClean="0"/>
              <a:t>Peso e PC ao nascimento e 36 semanas foram convertidos em Z -escores usando os gráficos de estudo Neonatal italiano¹². O Z-escore de peso e HC aos seis e aos 12 meses foram calculados usando Anthro versão 3.2.2 (World Health Organization, Genebra, Suíça).¹³ </a:t>
            </a:r>
          </a:p>
          <a:p>
            <a:pPr marL="273050" indent="-228600" defTabSz="914400">
              <a:lnSpc>
                <a:spcPct val="90000"/>
              </a:lnSpc>
            </a:pPr>
            <a:r>
              <a:rPr lang="pt-BR" smtClean="0"/>
              <a:t>O Z-escore de crescimento são padronizados para idade e sexo para fornecer uma descrição mais significativa do crescimento pós-natal do que valores brutos.</a:t>
            </a:r>
          </a:p>
          <a:p>
            <a:pPr marL="273050" indent="-228600" defTabSz="914400">
              <a:lnSpc>
                <a:spcPct val="90000"/>
              </a:lnSpc>
            </a:pPr>
            <a:endParaRPr lang="pt-BR" smtClean="0"/>
          </a:p>
        </p:txBody>
      </p:sp>
      <p:sp>
        <p:nvSpPr>
          <p:cNvPr id="3" name="Título 2"/>
          <p:cNvSpPr>
            <a:spLocks noGrp="1"/>
          </p:cNvSpPr>
          <p:nvPr>
            <p:ph type="title" idx="4294967295"/>
          </p:nvPr>
        </p:nvSpPr>
        <p:spPr/>
        <p:txBody>
          <a:bodyPr lIns="91440" tIns="45720" rIns="91440" bIns="45720" anchor="ctr">
            <a:noAutofit/>
          </a:bodyPr>
          <a:lstStyle/>
          <a:p>
            <a:r>
              <a:rPr lang="pt-BR" smtClean="0"/>
              <a:t>MÉTODOS - PROCEDIMENTOS</a:t>
            </a:r>
          </a:p>
        </p:txBody>
      </p:sp>
    </p:spTree>
  </p:cSld>
  <p:clrMapOvr>
    <a:masterClrMapping/>
  </p:clrMapOvr>
  <p:transition spd="med">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p:txBody>
          <a:bodyPr lIns="91440" tIns="45720" rIns="91440" bIns="45720">
            <a:normAutofit/>
          </a:bodyPr>
          <a:lstStyle/>
          <a:p>
            <a:pPr marL="273050" indent="-228600" defTabSz="914400"/>
            <a:r>
              <a:rPr lang="pt-BR" smtClean="0"/>
              <a:t>A exposição a procedimentos dolorosos foi avaliada registrando-se o número dos procedimentos invasivos na pele</a:t>
            </a:r>
            <a:r>
              <a:rPr lang="pt-BR" smtClean="0">
                <a:latin typeface="Calibri" pitchFamily="34" charset="0"/>
              </a:rPr>
              <a:t>⁷ʾ⁹</a:t>
            </a:r>
            <a:r>
              <a:rPr lang="pt-BR" smtClean="0"/>
              <a:t> durante as primeiras quatro semanas de vida, porque previamente os autores observaram  que a maioria dos procedimentos de dor ocorria durante esse período. </a:t>
            </a:r>
          </a:p>
          <a:p>
            <a:pPr marL="273050" indent="-228600" defTabSz="914400"/>
            <a:r>
              <a:rPr lang="pt-BR" smtClean="0"/>
              <a:t>Estes foram: punção do calcanhar, inserção de cateter venoso periférico ou central, intubação endotraqueal e inserção do tubo de drenagem torácica.</a:t>
            </a:r>
          </a:p>
          <a:p>
            <a:pPr marL="273050" indent="-228600" defTabSz="914400"/>
            <a:r>
              <a:rPr lang="pt-BR" smtClean="0"/>
              <a:t>Isso nos permitiu comparar nossos resultados com estudos anteriores que usaram critérios semelhantes para seleção do procedimento de dor.</a:t>
            </a:r>
            <a:r>
              <a:rPr lang="pt-BR" smtClean="0">
                <a:latin typeface="Calibri" pitchFamily="34" charset="0"/>
              </a:rPr>
              <a:t>⁷ʾ⁹</a:t>
            </a:r>
            <a:endParaRPr lang="pt-BR" smtClean="0"/>
          </a:p>
          <a:p>
            <a:pPr marL="273050" indent="-228600" defTabSz="914400"/>
            <a:endParaRPr lang="pt-BR" smtClean="0"/>
          </a:p>
        </p:txBody>
      </p:sp>
      <p:sp>
        <p:nvSpPr>
          <p:cNvPr id="3" name="Título 2"/>
          <p:cNvSpPr>
            <a:spLocks noGrp="1"/>
          </p:cNvSpPr>
          <p:nvPr>
            <p:ph type="title" idx="4294967295"/>
          </p:nvPr>
        </p:nvSpPr>
        <p:spPr/>
        <p:txBody>
          <a:bodyPr lIns="91440" tIns="45720" rIns="91440" bIns="45720" anchor="ctr">
            <a:noAutofit/>
          </a:bodyPr>
          <a:lstStyle/>
          <a:p>
            <a:r>
              <a:rPr lang="pt-BR" smtClean="0"/>
              <a:t>MÉTODOS - PROCEDIMENTOS</a:t>
            </a:r>
          </a:p>
        </p:txBody>
      </p:sp>
    </p:spTree>
  </p:cSld>
  <p:clrMapOvr>
    <a:masterClrMapping/>
  </p:clrMapOvr>
  <p:transition spd="med">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222250" y="1719263"/>
            <a:ext cx="11493500" cy="4892675"/>
          </a:xfrm>
        </p:spPr>
        <p:txBody>
          <a:bodyPr lIns="91440" tIns="45720" rIns="91440" bIns="45720">
            <a:normAutofit/>
          </a:bodyPr>
          <a:lstStyle/>
          <a:p>
            <a:pPr marL="273050" indent="-228600" defTabSz="914400"/>
            <a:r>
              <a:rPr lang="pt-BR" smtClean="0"/>
              <a:t>O desenvolvimento psicomotor dos bebês foi avaliado aos seis e 12 meses de idade corrigida (IC) usando as 3 Escalas Bayley da Criança e Desenvolvimento Infantil - Terceira Edição (Bayley-III). Os escores compostos cognitivos e motores foram padronizados com média de 100 e desvio padrão de 15.</a:t>
            </a:r>
          </a:p>
          <a:p>
            <a:pPr marL="273050" indent="-228600" defTabSz="914400"/>
            <a:r>
              <a:rPr lang="pt-BR" smtClean="0"/>
              <a:t>Foi registrado o acompanhamento de cada criança estudada: IG; peso ao nascer; peso ao nascer &lt;percentil 10 sexo; tipo de parto; necessidade e duração da ventilação mecânica; esteróides pós-natal, tais como dexametasona e fentanil; ocorrência de displasia broncopulmonar; persistência do canal arterial; sepse; enterocolite necrosante e hemorragia intraventricular grau 1-2. </a:t>
            </a:r>
          </a:p>
          <a:p>
            <a:pPr marL="273050" indent="-228600" defTabSz="914400"/>
            <a:r>
              <a:rPr lang="pt-BR" smtClean="0"/>
              <a:t>A displasia broncopulmonar foi definida como necessidade de oxigênio nas 36 semanas de idade pós-menstrual.</a:t>
            </a:r>
          </a:p>
        </p:txBody>
      </p:sp>
      <p:sp>
        <p:nvSpPr>
          <p:cNvPr id="3" name="Título 2"/>
          <p:cNvSpPr>
            <a:spLocks noGrp="1"/>
          </p:cNvSpPr>
          <p:nvPr>
            <p:ph type="title" idx="4294967295"/>
          </p:nvPr>
        </p:nvSpPr>
        <p:spPr/>
        <p:txBody>
          <a:bodyPr lIns="91440" tIns="45720" rIns="91440" bIns="45720" anchor="ctr">
            <a:noAutofit/>
          </a:bodyPr>
          <a:lstStyle/>
          <a:p>
            <a:r>
              <a:rPr lang="pt-BR" smtClean="0"/>
              <a:t>MÉTODOS-PROCEDIMENTOS</a:t>
            </a:r>
          </a:p>
        </p:txBody>
      </p:sp>
    </p:spTree>
  </p:cSld>
  <p:clrMapOvr>
    <a:masterClrMapping/>
  </p:clrMapOvr>
  <p:transition spd="med">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187325" y="1628775"/>
            <a:ext cx="11801475" cy="5041900"/>
          </a:xfrm>
        </p:spPr>
        <p:txBody>
          <a:bodyPr lIns="91440" tIns="45720" rIns="91440" bIns="45720">
            <a:normAutofit/>
          </a:bodyPr>
          <a:lstStyle/>
          <a:p>
            <a:pPr marL="273050" indent="-228600" defTabSz="914400"/>
            <a:r>
              <a:rPr lang="pt-PT" smtClean="0"/>
              <a:t>A persistência do canal arterial foi diagnosticada pela ecocardiografia e considerada clinicamente significativa quando necessário tratamento médico ou cirúrgico. </a:t>
            </a:r>
          </a:p>
          <a:p>
            <a:pPr marL="273050" indent="-228600" defTabSz="914400"/>
            <a:r>
              <a:rPr lang="pt-PT" smtClean="0"/>
              <a:t>Enterocolite necrosante foi definida como estágio 2 de Bell ou superior.</a:t>
            </a:r>
          </a:p>
          <a:p>
            <a:pPr marL="273050" indent="-228600" defTabSz="914400"/>
            <a:r>
              <a:rPr lang="pt-PT" smtClean="0"/>
              <a:t> A sepse foi diagnosticada quando os pacientes desenvolveram sinais e sintomas clínicos associados a hemograma e/ou cultura do líquido cefalorraquidiano positivos.</a:t>
            </a:r>
          </a:p>
          <a:p>
            <a:pPr marL="273050" indent="-228600" defTabSz="914400"/>
            <a:r>
              <a:rPr lang="pt-PT" smtClean="0"/>
              <a:t>Hemorragia intraventricular foi diagnosticada e classificada de acordo com a classificação desenvolvida por Papile et al¹⁴. </a:t>
            </a:r>
          </a:p>
          <a:p>
            <a:pPr marL="273050" indent="-228600" defTabSz="914400"/>
            <a:r>
              <a:rPr lang="pt-PT" smtClean="0"/>
              <a:t>O consumo de energia em quilocalorias por quilograma foi medido e levou em consideração a nutrição enteral e parenteral durante os primeiros 28 dias de vida.</a:t>
            </a:r>
            <a:endParaRPr lang="pt-BR" smtClean="0"/>
          </a:p>
        </p:txBody>
      </p:sp>
      <p:sp>
        <p:nvSpPr>
          <p:cNvPr id="3" name="Título 2"/>
          <p:cNvSpPr>
            <a:spLocks noGrp="1"/>
          </p:cNvSpPr>
          <p:nvPr>
            <p:ph type="title" idx="4294967295"/>
          </p:nvPr>
        </p:nvSpPr>
        <p:spPr/>
        <p:txBody>
          <a:bodyPr lIns="91440" tIns="45720" rIns="91440" bIns="45720" anchor="ctr">
            <a:noAutofit/>
          </a:bodyPr>
          <a:lstStyle/>
          <a:p>
            <a:r>
              <a:rPr lang="pt-BR" smtClean="0"/>
              <a:t>MÉTODOS - PROCEDIMENTOS</a:t>
            </a:r>
          </a:p>
        </p:txBody>
      </p:sp>
    </p:spTree>
  </p:cSld>
  <p:clrMapOvr>
    <a:masterClrMapping/>
  </p:clrMapOvr>
  <p:transition spd="med">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200025" y="1606550"/>
            <a:ext cx="11777663" cy="5064125"/>
          </a:xfrm>
        </p:spPr>
        <p:txBody>
          <a:bodyPr lIns="91440" tIns="45720" rIns="91440" bIns="45720">
            <a:normAutofit/>
          </a:bodyPr>
          <a:lstStyle/>
          <a:p>
            <a:pPr marL="273050" indent="-228600" defTabSz="914400">
              <a:lnSpc>
                <a:spcPct val="90000"/>
              </a:lnSpc>
            </a:pPr>
            <a:r>
              <a:rPr lang="pt-BR" smtClean="0"/>
              <a:t>Na UTIN dos autores , a dor foi manejada de acordo com a diretriz da Sociedade Italiana de Neonatologia</a:t>
            </a:r>
            <a:r>
              <a:rPr lang="pt-BR" smtClean="0">
                <a:latin typeface="Calibri" pitchFamily="34" charset="0"/>
              </a:rPr>
              <a:t>¹⁵</a:t>
            </a:r>
            <a:r>
              <a:rPr lang="pt-BR" smtClean="0"/>
              <a:t>. </a:t>
            </a:r>
            <a:r>
              <a:rPr lang="pt-BR" smtClean="0">
                <a:solidFill>
                  <a:srgbClr val="0000FF"/>
                </a:solidFill>
              </a:rPr>
              <a:t>Os lactentes que foram submetidos a punção de calcanhar ou inserção venosa de cateter periférico ou central receberam analgesia não-farmacológica com 0,2-0,5 ml de sacarose, glicose ou leite materno/doado.</a:t>
            </a:r>
          </a:p>
          <a:p>
            <a:pPr marL="273050" indent="-228600" defTabSz="914400">
              <a:lnSpc>
                <a:spcPct val="90000"/>
              </a:lnSpc>
            </a:pPr>
            <a:r>
              <a:rPr lang="pt-BR" smtClean="0"/>
              <a:t> Um </a:t>
            </a:r>
            <a:r>
              <a:rPr lang="pt-BR" smtClean="0">
                <a:solidFill>
                  <a:srgbClr val="0000FF"/>
                </a:solidFill>
              </a:rPr>
              <a:t>bolus intravenoso de fentanil (2 μg /Kg) foi geralmente administrado antes da inserção venosa do cateter central e intubação endotraqueal</a:t>
            </a:r>
            <a:r>
              <a:rPr lang="pt-BR" smtClean="0"/>
              <a:t>. </a:t>
            </a:r>
          </a:p>
          <a:p>
            <a:pPr marL="273050" indent="-228600" defTabSz="914400">
              <a:lnSpc>
                <a:spcPct val="90000"/>
              </a:lnSpc>
            </a:pPr>
            <a:r>
              <a:rPr lang="pt-BR" smtClean="0">
                <a:solidFill>
                  <a:srgbClr val="0000FF"/>
                </a:solidFill>
              </a:rPr>
              <a:t>Durante a ventilação mecânica, os lactentes poderiam receber fentanil em bolus intravenoso (1-3 μg /Kg) ou infusão intravenosa contínua (0,5-3 μg /Kg /h) conforme necessário. </a:t>
            </a:r>
          </a:p>
          <a:p>
            <a:pPr marL="273050" indent="-228600" defTabSz="914400">
              <a:lnSpc>
                <a:spcPct val="90000"/>
              </a:lnSpc>
            </a:pPr>
            <a:r>
              <a:rPr lang="pt-BR" smtClean="0"/>
              <a:t>Inserções de tubo torácico foram realizadas após infiltração subcutânea de analgesia tópica com lidocaína (até 5 mg /Kg) e bolus de fentanil (2-5 μg /Kg). </a:t>
            </a:r>
          </a:p>
          <a:p>
            <a:pPr marL="273050" indent="-228600" defTabSz="914400">
              <a:lnSpc>
                <a:spcPct val="90000"/>
              </a:lnSpc>
            </a:pPr>
            <a:r>
              <a:rPr lang="pt-BR" smtClean="0"/>
              <a:t>A Escala de Agitação e Sedação Neonatal foi usada para avaliação da dor aguda</a:t>
            </a:r>
            <a:r>
              <a:rPr lang="pt-BR" smtClean="0">
                <a:latin typeface="Calibri" pitchFamily="34" charset="0"/>
              </a:rPr>
              <a:t>¹⁶.</a:t>
            </a:r>
            <a:endParaRPr lang="pt-BR" smtClean="0"/>
          </a:p>
          <a:p>
            <a:pPr marL="273050" indent="-228600" defTabSz="914400">
              <a:lnSpc>
                <a:spcPct val="90000"/>
              </a:lnSpc>
            </a:pPr>
            <a:endParaRPr lang="pt-BR" smtClean="0"/>
          </a:p>
          <a:p>
            <a:pPr marL="273050" indent="-228600" defTabSz="914400">
              <a:lnSpc>
                <a:spcPct val="90000"/>
              </a:lnSpc>
            </a:pPr>
            <a:endParaRPr lang="pt-BR" smtClean="0"/>
          </a:p>
        </p:txBody>
      </p:sp>
      <p:sp>
        <p:nvSpPr>
          <p:cNvPr id="3" name="Título 2"/>
          <p:cNvSpPr>
            <a:spLocks noGrp="1"/>
          </p:cNvSpPr>
          <p:nvPr>
            <p:ph type="title" idx="4294967295"/>
          </p:nvPr>
        </p:nvSpPr>
        <p:spPr/>
        <p:txBody>
          <a:bodyPr lIns="91440" tIns="45720" rIns="91440" bIns="45720" anchor="ctr">
            <a:noAutofit/>
          </a:bodyPr>
          <a:lstStyle/>
          <a:p>
            <a:r>
              <a:rPr lang="pt-BR" smtClean="0"/>
              <a:t>MÉTODOS – CONTROLE DA DOR</a:t>
            </a:r>
          </a:p>
        </p:txBody>
      </p:sp>
    </p:spTree>
  </p:cSld>
  <p:clrMapOvr>
    <a:masterClrMapping/>
  </p:clrMapOvr>
  <p:transition spd="med">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274638" y="1687513"/>
            <a:ext cx="11637962" cy="4702175"/>
          </a:xfrm>
        </p:spPr>
        <p:txBody>
          <a:bodyPr lIns="91440" tIns="45720" rIns="91440" bIns="45720">
            <a:normAutofit/>
          </a:bodyPr>
          <a:lstStyle/>
          <a:p>
            <a:pPr marL="273050" indent="-228600" defTabSz="914400"/>
            <a:r>
              <a:rPr lang="pt-BR" smtClean="0"/>
              <a:t>As características clínicas das crianças foram descritas como medianas e intervalos interquartílicos (IQR) ou taxas e percentagens.</a:t>
            </a:r>
          </a:p>
          <a:p>
            <a:pPr marL="273050" indent="-228600" defTabSz="914400"/>
            <a:endParaRPr lang="pt-BR" smtClean="0"/>
          </a:p>
          <a:p>
            <a:pPr marL="273050" indent="-228600" defTabSz="914400"/>
            <a:r>
              <a:rPr lang="pt-BR" smtClean="0"/>
              <a:t> A correlação de classificação de Spearman foi realizada para avaliar a associação entre o número de procedimentos dolorosos, crescimento pós-natal, ou seja, o peso e o PC Z-escore, nas 36 semanas de idade pós-menstrual, seis e 12 meses de IC. </a:t>
            </a:r>
          </a:p>
          <a:p>
            <a:pPr marL="273050" indent="-228600" defTabSz="914400"/>
            <a:endParaRPr lang="pt-BR" smtClean="0"/>
          </a:p>
          <a:p>
            <a:pPr marL="273050" indent="-228600" defTabSz="914400"/>
            <a:r>
              <a:rPr lang="pt-BR" smtClean="0"/>
              <a:t>Também foi utilizado para analisar o desfecho neurológico, ou seja, os escores cognitivos e motores, aos seis e 12 meses de IC. </a:t>
            </a:r>
          </a:p>
          <a:p>
            <a:pPr marL="273050" indent="-228600" defTabSz="914400"/>
            <a:endParaRPr lang="pt-BR" smtClean="0"/>
          </a:p>
          <a:p>
            <a:pPr marL="273050" indent="-228600" defTabSz="914400"/>
            <a:r>
              <a:rPr lang="pt-BR" smtClean="0"/>
              <a:t>Análises de regressão multivariada foram então realizadas. </a:t>
            </a:r>
          </a:p>
          <a:p>
            <a:pPr marL="273050" indent="-228600" defTabSz="914400"/>
            <a:endParaRPr lang="pt-BR" sz="2100" smtClean="0"/>
          </a:p>
        </p:txBody>
      </p:sp>
      <p:sp>
        <p:nvSpPr>
          <p:cNvPr id="3" name="Título 2"/>
          <p:cNvSpPr>
            <a:spLocks noGrp="1"/>
          </p:cNvSpPr>
          <p:nvPr>
            <p:ph type="title" idx="4294967295"/>
          </p:nvPr>
        </p:nvSpPr>
        <p:spPr/>
        <p:txBody>
          <a:bodyPr lIns="91440" tIns="45720" rIns="91440" bIns="45720" anchor="ctr">
            <a:noAutofit/>
          </a:bodyPr>
          <a:lstStyle/>
          <a:p>
            <a:r>
              <a:rPr lang="pt-BR" smtClean="0"/>
              <a:t>ANÁLISE ESTATÍSTICA</a:t>
            </a:r>
          </a:p>
        </p:txBody>
      </p:sp>
    </p:spTree>
  </p:cSld>
  <p:clrMapOvr>
    <a:masterClrMapping/>
  </p:clrMapOvr>
  <p:transition spd="med">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228600" y="1612900"/>
            <a:ext cx="11731625" cy="5140325"/>
          </a:xfrm>
        </p:spPr>
        <p:txBody>
          <a:bodyPr lIns="91440" tIns="45720" rIns="91440" bIns="45720">
            <a:normAutofit/>
          </a:bodyPr>
          <a:lstStyle/>
          <a:p>
            <a:pPr marL="273050" indent="-228600" defTabSz="914400"/>
            <a:r>
              <a:rPr lang="pt-BR" smtClean="0"/>
              <a:t>As seguintes variáveis independentes foram incluídas no modelo: IG, Z-score de peso ao nascer, PC Z-escore, dias de ventilação, sepse, exposição ao fentanil e dexametasona e ingestão de calorias. </a:t>
            </a:r>
          </a:p>
          <a:p>
            <a:pPr marL="273050" indent="-228600" defTabSz="914400"/>
            <a:r>
              <a:rPr lang="pt-BR" smtClean="0"/>
              <a:t>Uma análise de regressão multivariada adicional foi realizada para examinar a correlação entre os escores de Bayley-III aos 12 meses de IC e o número de procedimentos dolorosos no subgrupo de bebês que nasceram com menos de 28 semanas de IG.</a:t>
            </a:r>
          </a:p>
          <a:p>
            <a:pPr marL="273050" indent="-228600" defTabSz="914400"/>
            <a:r>
              <a:rPr lang="pt-BR" smtClean="0"/>
              <a:t> O método de Bonferroni foi usado para corrigir múltiplas comparações. </a:t>
            </a:r>
          </a:p>
          <a:p>
            <a:pPr marL="273050" indent="-228600" defTabSz="914400"/>
            <a:r>
              <a:rPr lang="pt-BR" smtClean="0"/>
              <a:t>A significância estatística para compensar as medições em três domínios, ou seja, ganho de peso, crescimento de PC e resultado do neurodesenvolvimento, foi estabelecida em p &lt;0,016.</a:t>
            </a:r>
          </a:p>
          <a:p>
            <a:pPr marL="273050" indent="-228600" defTabSz="914400"/>
            <a:endParaRPr lang="pt-BR" smtClean="0"/>
          </a:p>
          <a:p>
            <a:pPr marL="273050" indent="-228600" defTabSz="914400"/>
            <a:endParaRPr lang="pt-BR" smtClean="0"/>
          </a:p>
        </p:txBody>
      </p:sp>
      <p:sp>
        <p:nvSpPr>
          <p:cNvPr id="3" name="Título 2"/>
          <p:cNvSpPr>
            <a:spLocks noGrp="1"/>
          </p:cNvSpPr>
          <p:nvPr>
            <p:ph type="title" idx="4294967295"/>
          </p:nvPr>
        </p:nvSpPr>
        <p:spPr/>
        <p:txBody>
          <a:bodyPr lIns="91440" tIns="45720" rIns="91440" bIns="45720" anchor="ctr">
            <a:noAutofit/>
          </a:bodyPr>
          <a:lstStyle/>
          <a:p>
            <a:r>
              <a:rPr lang="pt-BR" smtClean="0"/>
              <a:t>ANÁLISE ESTATÍSTICA</a:t>
            </a:r>
          </a:p>
        </p:txBody>
      </p:sp>
    </p:spTree>
  </p:cSld>
  <p:clrMapOvr>
    <a:masterClrMapping/>
  </p:clrMapOvr>
  <p:transition spd="med">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211138" y="1719263"/>
            <a:ext cx="11504612" cy="4962525"/>
          </a:xfrm>
        </p:spPr>
        <p:txBody>
          <a:bodyPr lIns="91440" tIns="45720" rIns="91440" bIns="45720">
            <a:normAutofit/>
          </a:bodyPr>
          <a:lstStyle/>
          <a:p>
            <a:pPr marL="273050" indent="-228600" defTabSz="914400"/>
            <a:r>
              <a:rPr lang="pt-BR" smtClean="0"/>
              <a:t>Os resultados são apresentados como coeficientes de variáveis independentes com intervalos de confiança de 95% (IC 95%). Índices de condição e o fator de inflação de variância do modelo de regressão foram calculados para detectar a multicolinearidade.</a:t>
            </a:r>
          </a:p>
          <a:p>
            <a:pPr marL="273050" indent="-228600" defTabSz="914400"/>
            <a:endParaRPr lang="pt-BR" smtClean="0"/>
          </a:p>
          <a:p>
            <a:pPr marL="273050" indent="-228600" defTabSz="914400"/>
            <a:r>
              <a:rPr lang="pt-BR" smtClean="0"/>
              <a:t>Um índice de condição inferior a 30 e um fator de inflação de variância de menos de cinco indicaram que os modelos de regressão não apresentaram multicolinearidade significativa. A análise de dados foi realizada usando o IBM SPSS Statistics versão 20 (IBM Corporation, Armonk, NY, EUA).</a:t>
            </a:r>
          </a:p>
          <a:p>
            <a:pPr marL="273050" indent="-228600" defTabSz="914400"/>
            <a:r>
              <a:rPr lang="pt-BR" smtClean="0"/>
              <a:t>A análise </a:t>
            </a:r>
            <a:r>
              <a:rPr lang="pt-BR" i="1" smtClean="0"/>
              <a:t>post-hoc</a:t>
            </a:r>
            <a:r>
              <a:rPr lang="pt-BR" smtClean="0"/>
              <a:t> demonstrou que nosso estudo teve mais do que 90% de poder para detectar mudanças observadas estatisticamente significantes dos escores Z de peso em diferentes pontos do estudo.</a:t>
            </a:r>
          </a:p>
          <a:p>
            <a:pPr marL="273050" indent="-228600" defTabSz="914400"/>
            <a:endParaRPr lang="pt-BR" smtClean="0"/>
          </a:p>
          <a:p>
            <a:pPr marL="273050" indent="-228600" defTabSz="914400"/>
            <a:endParaRPr lang="pt-BR" smtClean="0"/>
          </a:p>
        </p:txBody>
      </p:sp>
      <p:sp>
        <p:nvSpPr>
          <p:cNvPr id="3" name="Título 2"/>
          <p:cNvSpPr>
            <a:spLocks noGrp="1"/>
          </p:cNvSpPr>
          <p:nvPr>
            <p:ph type="title" idx="4294967295"/>
          </p:nvPr>
        </p:nvSpPr>
        <p:spPr/>
        <p:txBody>
          <a:bodyPr lIns="91440" tIns="45720" rIns="91440" bIns="45720" anchor="ctr">
            <a:noAutofit/>
          </a:bodyPr>
          <a:lstStyle/>
          <a:p>
            <a:r>
              <a:rPr lang="pt-BR" smtClean="0"/>
              <a:t>ANÁLISE ESTATÍSTICA</a:t>
            </a:r>
          </a:p>
        </p:txBody>
      </p:sp>
    </p:spTree>
  </p:cSld>
  <p:clrMapOvr>
    <a:masterClrMapping/>
  </p:clrMapOvr>
  <p:transition spd="med">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200025" y="1557338"/>
            <a:ext cx="11777663" cy="5064125"/>
          </a:xfrm>
        </p:spPr>
        <p:txBody>
          <a:bodyPr lIns="91440" tIns="45720" rIns="91440" bIns="45720">
            <a:normAutofit/>
          </a:bodyPr>
          <a:lstStyle/>
          <a:p>
            <a:pPr marL="273050" indent="-228600" defTabSz="914400"/>
            <a:endParaRPr lang="pt-BR" smtClean="0"/>
          </a:p>
          <a:p>
            <a:pPr marL="273050" indent="-228600" defTabSz="914400"/>
            <a:r>
              <a:rPr lang="pt-PT" smtClean="0"/>
              <a:t>Inicialmente havia 112 bebês com um IG menor que 32 semanas nascidos durante o período do estudo. Dois foram excluídos por grandes malformações congênitas, nove por lesão cerebral grave, 10 foram transferidos para outro hospital e oito morreram antes de 36 semanas de idade gestacional pósmenstrual (PMA). Isso deixou 83 crianças que receberam uma média de 53 ± 28 procedimentos dolorosos durante o período do estudo. Suas características clínicas estão resumidas na </a:t>
            </a:r>
            <a:r>
              <a:rPr lang="pt-PT" smtClean="0">
                <a:solidFill>
                  <a:srgbClr val="0000FF"/>
                </a:solidFill>
              </a:rPr>
              <a:t>Tabela 1.</a:t>
            </a:r>
            <a:endParaRPr lang="pt-BR" smtClean="0">
              <a:solidFill>
                <a:srgbClr val="0000FF"/>
              </a:solidFill>
            </a:endParaRPr>
          </a:p>
          <a:p>
            <a:pPr marL="273050" indent="-228600" defTabSz="914400"/>
            <a:endParaRPr lang="pt-BR" smtClean="0"/>
          </a:p>
        </p:txBody>
      </p:sp>
      <p:sp>
        <p:nvSpPr>
          <p:cNvPr id="3" name="Título 2"/>
          <p:cNvSpPr>
            <a:spLocks noGrp="1"/>
          </p:cNvSpPr>
          <p:nvPr>
            <p:ph type="title" idx="4294967295"/>
          </p:nvPr>
        </p:nvSpPr>
        <p:spPr/>
        <p:txBody>
          <a:bodyPr lIns="91440" tIns="45720" rIns="91440" bIns="45720" anchor="ctr">
            <a:noAutofit/>
          </a:bodyPr>
          <a:lstStyle/>
          <a:p>
            <a:r>
              <a:rPr lang="pt-BR" smtClean="0"/>
              <a:t>RESULTADOS</a:t>
            </a:r>
          </a:p>
        </p:txBody>
      </p:sp>
    </p:spTree>
  </p:cSld>
  <p:clrMapOvr>
    <a:masterClrMapping/>
  </p:clrMapOvr>
  <p:transition spd="med">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190500" y="1628775"/>
            <a:ext cx="11777663" cy="5064125"/>
          </a:xfrm>
        </p:spPr>
        <p:txBody>
          <a:bodyPr lIns="91440" tIns="45720" rIns="91440" bIns="45720">
            <a:normAutofit/>
          </a:bodyPr>
          <a:lstStyle/>
          <a:p>
            <a:pPr marL="273050" indent="-228600" defTabSz="914400"/>
            <a:endParaRPr lang="pt-BR" smtClean="0"/>
          </a:p>
          <a:p>
            <a:pPr marL="273050" indent="-228600" defTabSz="914400"/>
            <a:endParaRPr lang="pt-BR" smtClean="0"/>
          </a:p>
        </p:txBody>
      </p:sp>
      <p:sp>
        <p:nvSpPr>
          <p:cNvPr id="3" name="Título 2"/>
          <p:cNvSpPr>
            <a:spLocks noGrp="1"/>
          </p:cNvSpPr>
          <p:nvPr>
            <p:ph type="title" idx="4294967295"/>
          </p:nvPr>
        </p:nvSpPr>
        <p:spPr/>
        <p:txBody>
          <a:bodyPr lIns="91440" tIns="45720" rIns="91440" bIns="45720" anchor="ctr">
            <a:noAutofit/>
          </a:bodyPr>
          <a:lstStyle/>
          <a:p>
            <a:r>
              <a:rPr lang="pt-BR" smtClean="0"/>
              <a:t>RESULTADOS – TABELA 01</a:t>
            </a:r>
          </a:p>
        </p:txBody>
      </p:sp>
      <p:pic>
        <p:nvPicPr>
          <p:cNvPr id="226308" name="Imagem 3"/>
          <p:cNvPicPr>
            <a:picLocks noChangeAspect="1"/>
          </p:cNvPicPr>
          <p:nvPr/>
        </p:nvPicPr>
        <p:blipFill>
          <a:blip r:embed="rId2"/>
          <a:srcRect/>
          <a:stretch>
            <a:fillRect/>
          </a:stretch>
        </p:blipFill>
        <p:spPr bwMode="auto">
          <a:xfrm>
            <a:off x="2349500" y="1185863"/>
            <a:ext cx="6772275" cy="5195887"/>
          </a:xfrm>
          <a:prstGeom prst="rect">
            <a:avLst/>
          </a:prstGeom>
          <a:noFill/>
          <a:ln w="38100">
            <a:solidFill>
              <a:srgbClr val="0000FF"/>
            </a:solidFill>
            <a:miter lim="800000"/>
            <a:headEnd/>
            <a:tailEnd/>
          </a:ln>
        </p:spPr>
      </p:pic>
    </p:spTree>
  </p:cSld>
  <p:clrMapOvr>
    <a:masterClrMapping/>
  </p:clrMapOvr>
  <p:transition spd="med">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200025" y="1606550"/>
            <a:ext cx="11777663" cy="5064125"/>
          </a:xfrm>
        </p:spPr>
        <p:txBody>
          <a:bodyPr lIns="91440" tIns="45720" rIns="91440" bIns="45720">
            <a:normAutofit/>
          </a:bodyPr>
          <a:lstStyle/>
          <a:p>
            <a:pPr marL="273050" indent="-228600" defTabSz="914400"/>
            <a:endParaRPr lang="pt-BR" smtClean="0"/>
          </a:p>
          <a:p>
            <a:pPr marL="273050" indent="-228600" defTabSz="914400"/>
            <a:endParaRPr lang="pt-BR" smtClean="0"/>
          </a:p>
        </p:txBody>
      </p:sp>
      <p:sp>
        <p:nvSpPr>
          <p:cNvPr id="3" name="Título 2"/>
          <p:cNvSpPr>
            <a:spLocks noGrp="1"/>
          </p:cNvSpPr>
          <p:nvPr>
            <p:ph type="title" idx="4294967295"/>
          </p:nvPr>
        </p:nvSpPr>
        <p:spPr/>
        <p:txBody>
          <a:bodyPr lIns="91440" tIns="45720" rIns="91440" bIns="45720" anchor="ctr">
            <a:noAutofit/>
          </a:bodyPr>
          <a:lstStyle/>
          <a:p>
            <a:r>
              <a:rPr lang="pt-BR" smtClean="0"/>
              <a:t>RESULTADOS – TABELA 01</a:t>
            </a:r>
          </a:p>
        </p:txBody>
      </p:sp>
      <p:pic>
        <p:nvPicPr>
          <p:cNvPr id="227332" name="Imagem 3"/>
          <p:cNvPicPr>
            <a:picLocks noChangeAspect="1"/>
          </p:cNvPicPr>
          <p:nvPr/>
        </p:nvPicPr>
        <p:blipFill>
          <a:blip r:embed="rId2"/>
          <a:srcRect/>
          <a:stretch>
            <a:fillRect/>
          </a:stretch>
        </p:blipFill>
        <p:spPr bwMode="auto">
          <a:xfrm>
            <a:off x="2278063" y="1341438"/>
            <a:ext cx="7285037" cy="4811712"/>
          </a:xfrm>
          <a:prstGeom prst="rect">
            <a:avLst/>
          </a:prstGeom>
          <a:noFill/>
          <a:ln w="38100">
            <a:solidFill>
              <a:srgbClr val="0000FF"/>
            </a:solidFill>
            <a:miter lim="800000"/>
            <a:headEnd/>
            <a:tailEnd/>
          </a:ln>
        </p:spPr>
      </p:pic>
    </p:spTree>
  </p:cSld>
  <p:clrMapOvr>
    <a:masterClrMapping/>
  </p:clrMapOvr>
  <p:transition spd="med">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200025" y="1606550"/>
            <a:ext cx="11777663" cy="5064125"/>
          </a:xfrm>
        </p:spPr>
        <p:txBody>
          <a:bodyPr lIns="91440" tIns="45720" rIns="91440" bIns="45720">
            <a:normAutofit/>
          </a:bodyPr>
          <a:lstStyle/>
          <a:p>
            <a:pPr marL="273050" indent="-228600" defTabSz="914400"/>
            <a:endParaRPr lang="pt-BR" smtClean="0"/>
          </a:p>
          <a:p>
            <a:pPr marL="273050" indent="-228600" defTabSz="914400"/>
            <a:endParaRPr lang="pt-BR" smtClean="0"/>
          </a:p>
        </p:txBody>
      </p:sp>
      <p:sp>
        <p:nvSpPr>
          <p:cNvPr id="3" name="Título 2"/>
          <p:cNvSpPr>
            <a:spLocks noGrp="1"/>
          </p:cNvSpPr>
          <p:nvPr>
            <p:ph type="title" idx="4294967295"/>
          </p:nvPr>
        </p:nvSpPr>
        <p:spPr/>
        <p:txBody>
          <a:bodyPr lIns="91440" tIns="45720" rIns="91440" bIns="45720" anchor="ctr">
            <a:noAutofit/>
          </a:bodyPr>
          <a:lstStyle/>
          <a:p>
            <a:r>
              <a:rPr lang="pt-BR" smtClean="0"/>
              <a:t>RESULTADOS – TABELA 01</a:t>
            </a:r>
          </a:p>
        </p:txBody>
      </p:sp>
      <p:pic>
        <p:nvPicPr>
          <p:cNvPr id="228356" name="Imagem 3"/>
          <p:cNvPicPr>
            <a:picLocks noChangeAspect="1"/>
          </p:cNvPicPr>
          <p:nvPr/>
        </p:nvPicPr>
        <p:blipFill>
          <a:blip r:embed="rId2"/>
          <a:srcRect/>
          <a:stretch>
            <a:fillRect/>
          </a:stretch>
        </p:blipFill>
        <p:spPr bwMode="auto">
          <a:xfrm>
            <a:off x="1557338" y="1916113"/>
            <a:ext cx="8691562" cy="3673475"/>
          </a:xfrm>
          <a:prstGeom prst="rect">
            <a:avLst/>
          </a:prstGeom>
          <a:noFill/>
          <a:ln w="38100">
            <a:solidFill>
              <a:srgbClr val="0000FF"/>
            </a:solidFill>
            <a:miter lim="800000"/>
            <a:headEnd/>
            <a:tailEnd/>
          </a:ln>
        </p:spPr>
      </p:pic>
    </p:spTree>
  </p:cSld>
  <p:clrMapOvr>
    <a:masterClrMapping/>
  </p:clrMapOvr>
  <p:transition spd="med">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200025" y="1677988"/>
            <a:ext cx="11777663" cy="5064125"/>
          </a:xfrm>
        </p:spPr>
        <p:txBody>
          <a:bodyPr lIns="91440" tIns="45720" rIns="91440" bIns="45720">
            <a:normAutofit/>
          </a:bodyPr>
          <a:lstStyle/>
          <a:p>
            <a:pPr marL="273050" indent="-228600" defTabSz="914400"/>
            <a:endParaRPr lang="pt-BR" smtClean="0"/>
          </a:p>
          <a:p>
            <a:pPr marL="273050" indent="-228600" defTabSz="914400"/>
            <a:r>
              <a:rPr lang="pt-PT" smtClean="0"/>
              <a:t>O número de procedimentos dolorosos teve uma correlação negativa significativa nos Z-escore de peso com 36 semanas de idade gestacional pósmenstrual (r = -0,42, p &lt;0,001) e aos seis meses de idade corrigida (IC) (r = -0,37, p &lt;0,01)</a:t>
            </a:r>
          </a:p>
          <a:p>
            <a:pPr marL="273050" indent="-228600" defTabSz="914400"/>
            <a:r>
              <a:rPr lang="pt-PT" smtClean="0"/>
              <a:t>Esta relação desapareceu após o controle da IG, Z-score peso ao nascer (PN), sepse, dias de ventilação, exposição ao fentanil e dexametasona e ingestão de calorias. Baixos Z-escore de IG e peso ao nascer (PN) estão negativamente relacionados com Z-escore de peso em 36 semanas de PMA (p &lt;0,001) e seis meses de IC (</a:t>
            </a:r>
            <a:r>
              <a:rPr lang="pt-PT" smtClean="0">
                <a:solidFill>
                  <a:srgbClr val="0000FF"/>
                </a:solidFill>
              </a:rPr>
              <a:t>Tabela 2)</a:t>
            </a:r>
            <a:endParaRPr lang="pt-BR" smtClean="0">
              <a:solidFill>
                <a:srgbClr val="0000FF"/>
              </a:solidFill>
            </a:endParaRPr>
          </a:p>
          <a:p>
            <a:pPr marL="273050" indent="-228600" defTabSz="914400"/>
            <a:endParaRPr lang="pt-BR" smtClean="0"/>
          </a:p>
        </p:txBody>
      </p:sp>
      <p:sp>
        <p:nvSpPr>
          <p:cNvPr id="3" name="Título 2"/>
          <p:cNvSpPr>
            <a:spLocks noGrp="1"/>
          </p:cNvSpPr>
          <p:nvPr>
            <p:ph type="title" idx="4294967295"/>
          </p:nvPr>
        </p:nvSpPr>
        <p:spPr/>
        <p:txBody>
          <a:bodyPr lIns="91440" tIns="45720" rIns="91440" bIns="45720" anchor="ctr">
            <a:noAutofit/>
          </a:bodyPr>
          <a:lstStyle/>
          <a:p>
            <a:r>
              <a:rPr lang="pt-BR" smtClean="0"/>
              <a:t>RESULTADOS</a:t>
            </a:r>
          </a:p>
        </p:txBody>
      </p:sp>
    </p:spTree>
  </p:cSld>
  <p:clrMapOvr>
    <a:masterClrMapping/>
  </p:clrMapOvr>
  <p:transition spd="med">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p:txBody>
          <a:bodyPr lIns="91440" tIns="45720" rIns="91440" bIns="45720">
            <a:normAutofit/>
          </a:bodyPr>
          <a:lstStyle/>
          <a:p>
            <a:pPr marL="273050" indent="-228600" defTabSz="914400"/>
            <a:endParaRPr lang="pt-BR" smtClean="0"/>
          </a:p>
          <a:p>
            <a:pPr marL="273050" indent="-228600" defTabSz="914400"/>
            <a:endParaRPr lang="pt-BR" smtClean="0"/>
          </a:p>
        </p:txBody>
      </p:sp>
      <p:sp>
        <p:nvSpPr>
          <p:cNvPr id="3" name="Título 2"/>
          <p:cNvSpPr>
            <a:spLocks noGrp="1"/>
          </p:cNvSpPr>
          <p:nvPr>
            <p:ph type="title" idx="4294967295"/>
          </p:nvPr>
        </p:nvSpPr>
        <p:spPr/>
        <p:txBody>
          <a:bodyPr lIns="91440" tIns="45720" rIns="91440" bIns="45720" anchor="ctr">
            <a:noAutofit/>
          </a:bodyPr>
          <a:lstStyle/>
          <a:p>
            <a:r>
              <a:rPr lang="pt-BR" smtClean="0"/>
              <a:t>RESULTADOS – TABELA 02</a:t>
            </a:r>
          </a:p>
        </p:txBody>
      </p:sp>
      <p:pic>
        <p:nvPicPr>
          <p:cNvPr id="230404" name="Imagem 3"/>
          <p:cNvPicPr>
            <a:picLocks noChangeAspect="1"/>
          </p:cNvPicPr>
          <p:nvPr/>
        </p:nvPicPr>
        <p:blipFill>
          <a:blip r:embed="rId2"/>
          <a:srcRect/>
          <a:stretch>
            <a:fillRect/>
          </a:stretch>
        </p:blipFill>
        <p:spPr bwMode="auto">
          <a:xfrm>
            <a:off x="2422525" y="1268413"/>
            <a:ext cx="7094538" cy="5202237"/>
          </a:xfrm>
          <a:prstGeom prst="rect">
            <a:avLst/>
          </a:prstGeom>
          <a:noFill/>
          <a:ln w="38100">
            <a:solidFill>
              <a:srgbClr val="0000FF"/>
            </a:solidFill>
            <a:miter lim="800000"/>
            <a:headEnd/>
            <a:tailEnd/>
          </a:ln>
        </p:spPr>
      </p:pic>
    </p:spTree>
  </p:cSld>
  <p:clrMapOvr>
    <a:masterClrMapping/>
  </p:clrMapOvr>
  <p:transition spd="med">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200025" y="1606550"/>
            <a:ext cx="11777663" cy="5064125"/>
          </a:xfrm>
        </p:spPr>
        <p:txBody>
          <a:bodyPr lIns="91440" tIns="45720" rIns="91440" bIns="45720">
            <a:normAutofit/>
          </a:bodyPr>
          <a:lstStyle/>
          <a:p>
            <a:pPr marL="273050" indent="-228600" defTabSz="914400"/>
            <a:endParaRPr lang="pt-BR" smtClean="0"/>
          </a:p>
          <a:p>
            <a:pPr marL="273050" indent="-228600" defTabSz="914400"/>
            <a:r>
              <a:rPr lang="pt-PT" smtClean="0">
                <a:solidFill>
                  <a:srgbClr val="FF0000"/>
                </a:solidFill>
              </a:rPr>
              <a:t>O número de procedimentos dolorosos teve uma correlação negativa significativa com os Z-escores do PC na 36ª semana de PMA</a:t>
            </a:r>
            <a:r>
              <a:rPr lang="pt-PT" smtClean="0"/>
              <a:t> (r = -0,59, p &lt;0,001) e aos seis (r = -0,31, p &lt;0,01) e 12 meses de IC ( r = -0,26, p &lt;0,05). </a:t>
            </a:r>
          </a:p>
          <a:p>
            <a:pPr marL="273050" indent="-228600" defTabSz="914400"/>
            <a:r>
              <a:rPr lang="pt-PT" b="1" smtClean="0"/>
              <a:t>Essas relações mantiveram-se significantes após o controle para IG, o Z- escore do PC ao nascimento, sepse, dias de ventilação, exposição ao fentanil e dexametasona e ingestão calórica</a:t>
            </a:r>
            <a:r>
              <a:rPr lang="pt-PT" smtClean="0"/>
              <a:t>, (p &lt;0,001) (</a:t>
            </a:r>
            <a:r>
              <a:rPr lang="pt-PT" smtClean="0">
                <a:solidFill>
                  <a:srgbClr val="0000FF"/>
                </a:solidFill>
              </a:rPr>
              <a:t>Figura 1</a:t>
            </a:r>
            <a:r>
              <a:rPr lang="pt-PT" smtClean="0"/>
              <a:t>). </a:t>
            </a:r>
          </a:p>
          <a:p>
            <a:pPr marL="273050" indent="-228600" defTabSz="914400"/>
            <a:r>
              <a:rPr lang="pt-PT" smtClean="0"/>
              <a:t>Um Z-escore do PC menor ao nascimento nascimento antecipa uma diminuição no Z-escore do PC com 36 semanas de PMA e aos 12 meses de IC (</a:t>
            </a:r>
            <a:r>
              <a:rPr lang="pt-PT" smtClean="0">
                <a:solidFill>
                  <a:srgbClr val="0000FF"/>
                </a:solidFill>
              </a:rPr>
              <a:t>Tabela 3</a:t>
            </a:r>
            <a:r>
              <a:rPr lang="pt-PT" smtClean="0"/>
              <a:t>).</a:t>
            </a:r>
            <a:endParaRPr lang="pt-BR" smtClean="0"/>
          </a:p>
          <a:p>
            <a:pPr marL="273050" indent="-228600" defTabSz="914400"/>
            <a:endParaRPr lang="pt-BR" smtClean="0"/>
          </a:p>
        </p:txBody>
      </p:sp>
      <p:sp>
        <p:nvSpPr>
          <p:cNvPr id="3" name="Título 2"/>
          <p:cNvSpPr>
            <a:spLocks noGrp="1"/>
          </p:cNvSpPr>
          <p:nvPr>
            <p:ph type="title" idx="4294967295"/>
          </p:nvPr>
        </p:nvSpPr>
        <p:spPr/>
        <p:txBody>
          <a:bodyPr lIns="91440" tIns="45720" rIns="91440" bIns="45720" anchor="ctr">
            <a:noAutofit/>
          </a:bodyPr>
          <a:lstStyle/>
          <a:p>
            <a:r>
              <a:rPr lang="pt-BR" smtClean="0"/>
              <a:t>RESULTADOS</a:t>
            </a:r>
          </a:p>
        </p:txBody>
      </p:sp>
    </p:spTree>
  </p:cSld>
  <p:clrMapOvr>
    <a:masterClrMapping/>
  </p:clrMapOvr>
  <p:transition spd="med">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200025" y="1606550"/>
            <a:ext cx="11777663" cy="5064125"/>
          </a:xfrm>
        </p:spPr>
        <p:txBody>
          <a:bodyPr lIns="91440" tIns="45720" rIns="91440" bIns="45720">
            <a:normAutofit/>
          </a:bodyPr>
          <a:lstStyle/>
          <a:p>
            <a:pPr marL="273050" indent="-228600" defTabSz="914400"/>
            <a:endParaRPr lang="pt-BR" smtClean="0"/>
          </a:p>
          <a:p>
            <a:pPr marL="273050" indent="-228600" defTabSz="914400"/>
            <a:endParaRPr lang="pt-BR" smtClean="0"/>
          </a:p>
        </p:txBody>
      </p:sp>
      <p:sp>
        <p:nvSpPr>
          <p:cNvPr id="3" name="Título 2"/>
          <p:cNvSpPr>
            <a:spLocks noGrp="1"/>
          </p:cNvSpPr>
          <p:nvPr>
            <p:ph type="title" idx="4294967295"/>
          </p:nvPr>
        </p:nvSpPr>
        <p:spPr/>
        <p:txBody>
          <a:bodyPr lIns="91440" tIns="45720" rIns="91440" bIns="45720" anchor="ctr">
            <a:noAutofit/>
          </a:bodyPr>
          <a:lstStyle/>
          <a:p>
            <a:r>
              <a:rPr lang="pt-BR" smtClean="0"/>
              <a:t>RESULTADOS – FIGURA 01</a:t>
            </a:r>
          </a:p>
        </p:txBody>
      </p:sp>
      <p:pic>
        <p:nvPicPr>
          <p:cNvPr id="232452" name="Imagem 3"/>
          <p:cNvPicPr>
            <a:picLocks noChangeAspect="1"/>
          </p:cNvPicPr>
          <p:nvPr/>
        </p:nvPicPr>
        <p:blipFill>
          <a:blip r:embed="rId2"/>
          <a:srcRect/>
          <a:stretch>
            <a:fillRect/>
          </a:stretch>
        </p:blipFill>
        <p:spPr bwMode="auto">
          <a:xfrm>
            <a:off x="2349500" y="1196975"/>
            <a:ext cx="7323138" cy="5021263"/>
          </a:xfrm>
          <a:prstGeom prst="rect">
            <a:avLst/>
          </a:prstGeom>
          <a:noFill/>
          <a:ln w="38100">
            <a:solidFill>
              <a:srgbClr val="FF0000"/>
            </a:solidFill>
            <a:miter lim="800000"/>
            <a:headEnd/>
            <a:tailEnd/>
          </a:ln>
        </p:spPr>
      </p:pic>
    </p:spTree>
  </p:cSld>
  <p:clrMapOvr>
    <a:masterClrMapping/>
  </p:clrMapOvr>
  <p:transition spd="med">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200025" y="1606550"/>
            <a:ext cx="11777663" cy="5064125"/>
          </a:xfrm>
        </p:spPr>
        <p:txBody>
          <a:bodyPr lIns="91440" tIns="45720" rIns="91440" bIns="45720">
            <a:normAutofit/>
          </a:bodyPr>
          <a:lstStyle/>
          <a:p>
            <a:pPr marL="273050" indent="-228600" defTabSz="914400"/>
            <a:endParaRPr lang="pt-BR" smtClean="0"/>
          </a:p>
          <a:p>
            <a:pPr marL="273050" indent="-228600" defTabSz="914400"/>
            <a:endParaRPr lang="pt-BR" smtClean="0"/>
          </a:p>
        </p:txBody>
      </p:sp>
      <p:sp>
        <p:nvSpPr>
          <p:cNvPr id="3" name="Título 2"/>
          <p:cNvSpPr>
            <a:spLocks noGrp="1"/>
          </p:cNvSpPr>
          <p:nvPr>
            <p:ph type="title" idx="4294967295"/>
          </p:nvPr>
        </p:nvSpPr>
        <p:spPr/>
        <p:txBody>
          <a:bodyPr lIns="91440" tIns="45720" rIns="91440" bIns="45720" anchor="ctr">
            <a:noAutofit/>
          </a:bodyPr>
          <a:lstStyle/>
          <a:p>
            <a:r>
              <a:rPr lang="pt-BR" smtClean="0"/>
              <a:t>RESULTADOS – TABELA 03</a:t>
            </a:r>
          </a:p>
        </p:txBody>
      </p:sp>
      <p:pic>
        <p:nvPicPr>
          <p:cNvPr id="233476" name="Imagem 3"/>
          <p:cNvPicPr>
            <a:picLocks noChangeAspect="1"/>
          </p:cNvPicPr>
          <p:nvPr/>
        </p:nvPicPr>
        <p:blipFill>
          <a:blip r:embed="rId2"/>
          <a:srcRect/>
          <a:stretch>
            <a:fillRect/>
          </a:stretch>
        </p:blipFill>
        <p:spPr bwMode="auto">
          <a:xfrm>
            <a:off x="2349500" y="1220788"/>
            <a:ext cx="7473950" cy="5232400"/>
          </a:xfrm>
          <a:prstGeom prst="rect">
            <a:avLst/>
          </a:prstGeom>
          <a:noFill/>
          <a:ln w="38100">
            <a:solidFill>
              <a:srgbClr val="FF0000"/>
            </a:solidFill>
            <a:miter lim="800000"/>
            <a:headEnd/>
            <a:tailEnd/>
          </a:ln>
        </p:spPr>
      </p:pic>
    </p:spTree>
  </p:cSld>
  <p:clrMapOvr>
    <a:masterClrMapping/>
  </p:clrMapOvr>
  <p:transition spd="med">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190500" y="1628775"/>
            <a:ext cx="11777663" cy="5064125"/>
          </a:xfrm>
        </p:spPr>
        <p:txBody>
          <a:bodyPr lIns="91440" tIns="45720" rIns="91440" bIns="45720">
            <a:normAutofit/>
          </a:bodyPr>
          <a:lstStyle/>
          <a:p>
            <a:pPr marL="273050" indent="-228600" defTabSz="914400"/>
            <a:endParaRPr lang="pt-BR" smtClean="0"/>
          </a:p>
          <a:p>
            <a:pPr marL="273050" indent="-228600" defTabSz="914400"/>
            <a:r>
              <a:rPr lang="pt-BR" smtClean="0"/>
              <a:t>Usando as escalas de Bayley-III, mostrou-se que </a:t>
            </a:r>
            <a:r>
              <a:rPr lang="pt-BR" smtClean="0">
                <a:solidFill>
                  <a:srgbClr val="FF0000"/>
                </a:solidFill>
              </a:rPr>
              <a:t>o número de procedimentos dolorosos foi negativamente correlacionado com os escores cognitivos e motores aos seis meses</a:t>
            </a:r>
            <a:r>
              <a:rPr lang="pt-BR" smtClean="0"/>
              <a:t> (r = -0,26, p &lt;0,05; r = -0,29, p &lt;0,05, respectivamente), </a:t>
            </a:r>
            <a:r>
              <a:rPr lang="pt-BR" smtClean="0">
                <a:solidFill>
                  <a:srgbClr val="0000FF"/>
                </a:solidFill>
              </a:rPr>
              <a:t>mas não aos 12 meses. </a:t>
            </a:r>
          </a:p>
          <a:p>
            <a:pPr marL="273050" indent="-228600" defTabSz="914400"/>
            <a:r>
              <a:rPr lang="pt-BR" smtClean="0">
                <a:solidFill>
                  <a:srgbClr val="FF0000"/>
                </a:solidFill>
              </a:rPr>
              <a:t>Um número maior de procedimentos dolorosos previram significativamente menores escores cognitivos aos seis meses de IC, após controle para IG, o escore Z de PC, dias de ventilação e exposição ao fentanil e dexametasona (p = 0,007) (</a:t>
            </a:r>
            <a:r>
              <a:rPr lang="pt-BR" smtClean="0">
                <a:solidFill>
                  <a:srgbClr val="0000FF"/>
                </a:solidFill>
              </a:rPr>
              <a:t>Tabela 4</a:t>
            </a:r>
            <a:r>
              <a:rPr lang="pt-BR" smtClean="0">
                <a:solidFill>
                  <a:srgbClr val="FF0000"/>
                </a:solidFill>
              </a:rPr>
              <a:t>).</a:t>
            </a:r>
          </a:p>
        </p:txBody>
      </p:sp>
      <p:sp>
        <p:nvSpPr>
          <p:cNvPr id="3" name="Título 2"/>
          <p:cNvSpPr>
            <a:spLocks noGrp="1"/>
          </p:cNvSpPr>
          <p:nvPr>
            <p:ph type="title" idx="4294967295"/>
          </p:nvPr>
        </p:nvSpPr>
        <p:spPr/>
        <p:txBody>
          <a:bodyPr lIns="91440" tIns="45720" rIns="91440" bIns="45720" anchor="ctr">
            <a:noAutofit/>
          </a:bodyPr>
          <a:lstStyle/>
          <a:p>
            <a:r>
              <a:rPr lang="pt-BR" smtClean="0"/>
              <a:t>RESULTADOS</a:t>
            </a:r>
          </a:p>
        </p:txBody>
      </p:sp>
    </p:spTree>
  </p:cSld>
  <p:clrMapOvr>
    <a:masterClrMapping/>
  </p:clrMapOvr>
  <p:transition spd="med">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190500" y="1749425"/>
            <a:ext cx="11777663" cy="5064125"/>
          </a:xfrm>
        </p:spPr>
        <p:txBody>
          <a:bodyPr lIns="91440" tIns="45720" rIns="91440" bIns="45720">
            <a:normAutofit/>
          </a:bodyPr>
          <a:lstStyle/>
          <a:p>
            <a:pPr marL="273050" indent="-228600" defTabSz="914400"/>
            <a:endParaRPr lang="pt-BR" smtClean="0"/>
          </a:p>
          <a:p>
            <a:pPr marL="273050" indent="-228600" defTabSz="914400"/>
            <a:endParaRPr lang="pt-BR" smtClean="0"/>
          </a:p>
        </p:txBody>
      </p:sp>
      <p:sp>
        <p:nvSpPr>
          <p:cNvPr id="3" name="Título 2"/>
          <p:cNvSpPr>
            <a:spLocks noGrp="1"/>
          </p:cNvSpPr>
          <p:nvPr>
            <p:ph type="title" idx="4294967295"/>
          </p:nvPr>
        </p:nvSpPr>
        <p:spPr/>
        <p:txBody>
          <a:bodyPr lIns="91440" tIns="45720" rIns="91440" bIns="45720" anchor="ctr">
            <a:noAutofit/>
          </a:bodyPr>
          <a:lstStyle/>
          <a:p>
            <a:r>
              <a:rPr lang="pt-BR" smtClean="0"/>
              <a:t>RESULTADOS – TABELA 04</a:t>
            </a:r>
          </a:p>
        </p:txBody>
      </p:sp>
      <p:pic>
        <p:nvPicPr>
          <p:cNvPr id="235524" name="Imagem 3"/>
          <p:cNvPicPr>
            <a:picLocks noChangeAspect="1"/>
          </p:cNvPicPr>
          <p:nvPr/>
        </p:nvPicPr>
        <p:blipFill>
          <a:blip r:embed="rId2"/>
          <a:srcRect/>
          <a:stretch>
            <a:fillRect/>
          </a:stretch>
        </p:blipFill>
        <p:spPr bwMode="auto">
          <a:xfrm>
            <a:off x="2133600" y="1268413"/>
            <a:ext cx="7710488" cy="5064125"/>
          </a:xfrm>
          <a:prstGeom prst="rect">
            <a:avLst/>
          </a:prstGeom>
          <a:noFill/>
          <a:ln w="38100">
            <a:solidFill>
              <a:srgbClr val="0000FF"/>
            </a:solidFill>
            <a:miter lim="800000"/>
            <a:headEnd/>
            <a:tailEnd/>
          </a:ln>
        </p:spPr>
      </p:pic>
    </p:spTree>
  </p:cSld>
  <p:clrMapOvr>
    <a:masterClrMapping/>
  </p:clrMapOvr>
  <p:transition spd="med">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200025" y="1677988"/>
            <a:ext cx="11777663" cy="5064125"/>
          </a:xfrm>
        </p:spPr>
        <p:txBody>
          <a:bodyPr lIns="91440" tIns="45720" rIns="91440" bIns="45720">
            <a:normAutofit/>
          </a:bodyPr>
          <a:lstStyle/>
          <a:p>
            <a:pPr marL="273050" indent="-228600" defTabSz="914400"/>
            <a:r>
              <a:rPr lang="pt-PT" smtClean="0">
                <a:solidFill>
                  <a:srgbClr val="FF0000"/>
                </a:solidFill>
              </a:rPr>
              <a:t>Observou-se uma relação negativa significativa (p = 0,005) entre o número de procedimentos dolorosos e o escore cognitivo aos 12 meses de IC no subgrupo de bebês que nasceram com menos </a:t>
            </a:r>
            <a:r>
              <a:rPr lang="pt-PT" sz="2800" smtClean="0">
                <a:solidFill>
                  <a:srgbClr val="FF0000"/>
                </a:solidFill>
              </a:rPr>
              <a:t>de 28 semanas de IG</a:t>
            </a:r>
            <a:r>
              <a:rPr lang="pt-PT" smtClean="0"/>
              <a:t> (</a:t>
            </a:r>
            <a:r>
              <a:rPr lang="pt-PT" smtClean="0">
                <a:solidFill>
                  <a:srgbClr val="0000FF"/>
                </a:solidFill>
              </a:rPr>
              <a:t>Tabela 5, Figura 2).</a:t>
            </a:r>
            <a:endParaRPr lang="pt-BR" smtClean="0">
              <a:solidFill>
                <a:srgbClr val="0000FF"/>
              </a:solidFill>
            </a:endParaRPr>
          </a:p>
          <a:p>
            <a:pPr marL="273050" indent="-228600" defTabSz="914400"/>
            <a:endParaRPr lang="pt-BR" smtClean="0"/>
          </a:p>
        </p:txBody>
      </p:sp>
      <p:sp>
        <p:nvSpPr>
          <p:cNvPr id="3" name="Título 2"/>
          <p:cNvSpPr>
            <a:spLocks noGrp="1"/>
          </p:cNvSpPr>
          <p:nvPr>
            <p:ph type="title" idx="4294967295"/>
          </p:nvPr>
        </p:nvSpPr>
        <p:spPr/>
        <p:txBody>
          <a:bodyPr lIns="91440" tIns="45720" rIns="91440" bIns="45720" anchor="ctr">
            <a:noAutofit/>
          </a:bodyPr>
          <a:lstStyle/>
          <a:p>
            <a:r>
              <a:rPr lang="pt-BR" smtClean="0"/>
              <a:t>RESULTADOS</a:t>
            </a:r>
          </a:p>
        </p:txBody>
      </p:sp>
    </p:spTree>
  </p:cSld>
  <p:clrMapOvr>
    <a:masterClrMapping/>
  </p:clrMapOvr>
  <p:transition spd="med">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200025" y="1606550"/>
            <a:ext cx="11777663" cy="5064125"/>
          </a:xfrm>
        </p:spPr>
        <p:txBody>
          <a:bodyPr lIns="91440" tIns="45720" rIns="91440" bIns="45720">
            <a:normAutofit/>
          </a:bodyPr>
          <a:lstStyle/>
          <a:p>
            <a:pPr marL="273050" indent="-228600" defTabSz="914400"/>
            <a:endParaRPr lang="pt-BR" smtClean="0"/>
          </a:p>
          <a:p>
            <a:pPr marL="273050" indent="-228600" defTabSz="914400"/>
            <a:endParaRPr lang="pt-BR" smtClean="0"/>
          </a:p>
        </p:txBody>
      </p:sp>
      <p:sp>
        <p:nvSpPr>
          <p:cNvPr id="3" name="Título 2"/>
          <p:cNvSpPr>
            <a:spLocks noGrp="1"/>
          </p:cNvSpPr>
          <p:nvPr>
            <p:ph type="title" idx="4294967295"/>
          </p:nvPr>
        </p:nvSpPr>
        <p:spPr/>
        <p:txBody>
          <a:bodyPr lIns="91440" tIns="45720" rIns="91440" bIns="45720" anchor="ctr">
            <a:noAutofit/>
          </a:bodyPr>
          <a:lstStyle/>
          <a:p>
            <a:r>
              <a:rPr lang="pt-BR" smtClean="0"/>
              <a:t>RESULTADOS – TABELA 05</a:t>
            </a:r>
          </a:p>
        </p:txBody>
      </p:sp>
      <p:pic>
        <p:nvPicPr>
          <p:cNvPr id="237572" name="Imagem 3"/>
          <p:cNvPicPr>
            <a:picLocks noChangeAspect="1"/>
          </p:cNvPicPr>
          <p:nvPr/>
        </p:nvPicPr>
        <p:blipFill>
          <a:blip r:embed="rId2"/>
          <a:srcRect/>
          <a:stretch>
            <a:fillRect/>
          </a:stretch>
        </p:blipFill>
        <p:spPr bwMode="auto">
          <a:xfrm>
            <a:off x="1701800" y="1196975"/>
            <a:ext cx="8451850" cy="5064125"/>
          </a:xfrm>
          <a:prstGeom prst="rect">
            <a:avLst/>
          </a:prstGeom>
          <a:noFill/>
          <a:ln w="38100">
            <a:solidFill>
              <a:srgbClr val="FF0000"/>
            </a:solidFill>
            <a:miter lim="800000"/>
            <a:headEnd/>
            <a:tailEnd/>
          </a:ln>
        </p:spPr>
      </p:pic>
    </p:spTree>
  </p:cSld>
  <p:clrMapOvr>
    <a:masterClrMapping/>
  </p:clrMapOvr>
  <p:transition spd="med">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200025" y="1557338"/>
            <a:ext cx="11777663" cy="5064125"/>
          </a:xfrm>
        </p:spPr>
        <p:txBody>
          <a:bodyPr lIns="91440" tIns="45720" rIns="91440" bIns="45720">
            <a:normAutofit/>
          </a:bodyPr>
          <a:lstStyle/>
          <a:p>
            <a:pPr marL="273050" indent="-228600" defTabSz="914400"/>
            <a:endParaRPr lang="pt-BR" smtClean="0"/>
          </a:p>
          <a:p>
            <a:pPr marL="273050" indent="-228600" defTabSz="914400"/>
            <a:endParaRPr lang="pt-BR" smtClean="0"/>
          </a:p>
        </p:txBody>
      </p:sp>
      <p:sp>
        <p:nvSpPr>
          <p:cNvPr id="3" name="Título 2"/>
          <p:cNvSpPr>
            <a:spLocks noGrp="1"/>
          </p:cNvSpPr>
          <p:nvPr>
            <p:ph type="title" idx="4294967295"/>
          </p:nvPr>
        </p:nvSpPr>
        <p:spPr/>
        <p:txBody>
          <a:bodyPr lIns="91440" tIns="45720" rIns="91440" bIns="45720" anchor="ctr">
            <a:noAutofit/>
          </a:bodyPr>
          <a:lstStyle/>
          <a:p>
            <a:r>
              <a:rPr lang="pt-BR" smtClean="0"/>
              <a:t>RESULTADOS – FIGURA 02</a:t>
            </a:r>
          </a:p>
        </p:txBody>
      </p:sp>
      <p:pic>
        <p:nvPicPr>
          <p:cNvPr id="238596" name="Imagem 3"/>
          <p:cNvPicPr>
            <a:picLocks noChangeAspect="1"/>
          </p:cNvPicPr>
          <p:nvPr/>
        </p:nvPicPr>
        <p:blipFill>
          <a:blip r:embed="rId2"/>
          <a:srcRect/>
          <a:stretch>
            <a:fillRect/>
          </a:stretch>
        </p:blipFill>
        <p:spPr bwMode="auto">
          <a:xfrm>
            <a:off x="1773238" y="1268413"/>
            <a:ext cx="8316912" cy="5064125"/>
          </a:xfrm>
          <a:prstGeom prst="rect">
            <a:avLst/>
          </a:prstGeom>
          <a:noFill/>
          <a:ln w="38100">
            <a:solidFill>
              <a:srgbClr val="FF0000"/>
            </a:solidFill>
            <a:miter lim="800000"/>
            <a:headEnd/>
            <a:tailEnd/>
          </a:ln>
        </p:spPr>
      </p:pic>
    </p:spTree>
  </p:cSld>
  <p:clrMapOvr>
    <a:masterClrMapping/>
  </p:clrMapOvr>
  <p:transition spd="med">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549275" y="1125538"/>
            <a:ext cx="11207750" cy="4900612"/>
          </a:xfrm>
        </p:spPr>
        <p:txBody>
          <a:bodyPr lIns="91440" tIns="45720" rIns="91440" bIns="45720">
            <a:normAutofit/>
          </a:bodyPr>
          <a:lstStyle/>
          <a:p>
            <a:pPr marL="273050" indent="-228600" defTabSz="914400">
              <a:lnSpc>
                <a:spcPct val="90000"/>
              </a:lnSpc>
            </a:pPr>
            <a:r>
              <a:rPr lang="pt-BR" smtClean="0"/>
              <a:t>O estudo foi desenhado para avaliar se um maior número de procedimentos dolorosos em bebês prevêem um ganho de peso e aumento do perímetro cefálico mais lentos e, também, um menor desenvolvimento cognitivo no primeiro ano de vida. </a:t>
            </a:r>
          </a:p>
          <a:p>
            <a:pPr marL="273050" indent="-228600" algn="ctr" defTabSz="914400">
              <a:lnSpc>
                <a:spcPct val="90000"/>
              </a:lnSpc>
            </a:pPr>
            <a:r>
              <a:rPr lang="pt-BR" b="1" smtClean="0">
                <a:solidFill>
                  <a:srgbClr val="FF0000"/>
                </a:solidFill>
              </a:rPr>
              <a:t>O presente estudo mostrou  que o número de procedimentos dolorosos estava negativamente relacionado ao crescimento do perímetro cefálico, medido em 36 semanas de idade gestacional pósmenstrual e com seis e 12 meses de idade corrigida, também apresentaram escores cognitivos mais baixos em seis meses de IC. </a:t>
            </a:r>
          </a:p>
          <a:p>
            <a:pPr marL="273050" indent="-228600" defTabSz="914400">
              <a:lnSpc>
                <a:spcPct val="90000"/>
              </a:lnSpc>
            </a:pPr>
            <a:r>
              <a:rPr lang="pt-BR" smtClean="0"/>
              <a:t>Essas relações parecem ser independentes dos fatores de risco clínicos, uma vez que </a:t>
            </a:r>
            <a:r>
              <a:rPr lang="pt-BR" smtClean="0">
                <a:solidFill>
                  <a:srgbClr val="FF0000"/>
                </a:solidFill>
              </a:rPr>
              <a:t>persistiu após o controle de diversas variáveis ​​que refletiam as morbidades neonatais</a:t>
            </a:r>
            <a:r>
              <a:rPr lang="pt-BR" smtClean="0"/>
              <a:t>. Além disso, foi observado  que a idade gestacional e peso ao nascer foram preditores significativos do ganho de peso nos primeiros meses de vida, em vez do número de procedimentos dolorosos.</a:t>
            </a:r>
          </a:p>
        </p:txBody>
      </p:sp>
      <p:sp>
        <p:nvSpPr>
          <p:cNvPr id="3" name="Título 2"/>
          <p:cNvSpPr>
            <a:spLocks noGrp="1"/>
          </p:cNvSpPr>
          <p:nvPr>
            <p:ph type="title" idx="4294967295"/>
          </p:nvPr>
        </p:nvSpPr>
        <p:spPr/>
        <p:txBody>
          <a:bodyPr lIns="91440" tIns="45720" rIns="91440" bIns="45720" anchor="ctr">
            <a:noAutofit/>
          </a:bodyPr>
          <a:lstStyle/>
          <a:p>
            <a:r>
              <a:rPr lang="pt-BR" smtClean="0"/>
              <a:t>DISCUSSÃO</a:t>
            </a:r>
          </a:p>
        </p:txBody>
      </p:sp>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549275" y="1196975"/>
            <a:ext cx="11207750" cy="4887913"/>
          </a:xfrm>
        </p:spPr>
        <p:txBody>
          <a:bodyPr lIns="91440" tIns="45720" rIns="91440" bIns="45720">
            <a:normAutofit/>
          </a:bodyPr>
          <a:lstStyle/>
          <a:p>
            <a:pPr marL="273050" indent="-228600" defTabSz="914400">
              <a:lnSpc>
                <a:spcPct val="90000"/>
              </a:lnSpc>
            </a:pPr>
            <a:r>
              <a:rPr lang="pt-BR" smtClean="0"/>
              <a:t>Já que a maioria das crianças prematuras e gravemente doentes necessitam de um grande número de intervenções e cuidados hospitalares, era importante que este estudo evitasse os fatores de confusão que potencialmente afetam a relação real entre a dor e os resultados neonatais, como a idade e dias em ventilação mecânica</a:t>
            </a:r>
            <a:r>
              <a:rPr lang="pt-BR" baseline="30000" smtClean="0"/>
              <a:t>17</a:t>
            </a:r>
            <a:r>
              <a:rPr lang="pt-BR" smtClean="0"/>
              <a:t>.</a:t>
            </a:r>
          </a:p>
          <a:p>
            <a:pPr marL="273050" indent="-228600" algn="ctr" defTabSz="914400">
              <a:lnSpc>
                <a:spcPct val="90000"/>
              </a:lnSpc>
            </a:pPr>
            <a:r>
              <a:rPr lang="pt-BR" smtClean="0"/>
              <a:t>No entanto, </a:t>
            </a:r>
            <a:r>
              <a:rPr lang="pt-BR" b="1" smtClean="0">
                <a:solidFill>
                  <a:srgbClr val="FF0000"/>
                </a:solidFill>
              </a:rPr>
              <a:t>os autores relataram  que a relação entre procedimentos dolorosos e crescimento do perímetro cefálico em 36 semanas mantiveram-se significativos e persistiram em seis e 12 meses de idade corrigida, mesmo após o controle desses fatores de risco clínicos. </a:t>
            </a:r>
          </a:p>
          <a:p>
            <a:pPr marL="273050" indent="-228600" defTabSz="914400">
              <a:lnSpc>
                <a:spcPct val="90000"/>
              </a:lnSpc>
            </a:pPr>
            <a:r>
              <a:rPr lang="pt-BR" smtClean="0"/>
              <a:t>Estes achados parcialmente discordaram de Vinall et al, que estudaram 78 prematuros e encontraram relação entre exposição à dor e ganho de peso pós-natal e perímetro cefálico em 32 semanas e idade gestacional. Esta discrepância pode ter sido devido a uma diferença no desenho do estudo, uma vez que esse estudo não levou em conta os dados sobre nutrição neonatal e consumo de energia.</a:t>
            </a:r>
          </a:p>
          <a:p>
            <a:pPr marL="273050" indent="-228600" defTabSz="914400">
              <a:lnSpc>
                <a:spcPct val="90000"/>
              </a:lnSpc>
            </a:pPr>
            <a:endParaRPr lang="pt-BR" smtClean="0"/>
          </a:p>
        </p:txBody>
      </p:sp>
      <p:sp>
        <p:nvSpPr>
          <p:cNvPr id="3" name="Título 2"/>
          <p:cNvSpPr>
            <a:spLocks noGrp="1"/>
          </p:cNvSpPr>
          <p:nvPr>
            <p:ph type="title" idx="4294967295"/>
          </p:nvPr>
        </p:nvSpPr>
        <p:spPr/>
        <p:txBody>
          <a:bodyPr lIns="91440" tIns="45720" rIns="91440" bIns="45720" anchor="ctr">
            <a:noAutofit/>
          </a:bodyPr>
          <a:lstStyle/>
          <a:p>
            <a:r>
              <a:rPr lang="pt-BR" smtClean="0"/>
              <a:t>DISCUSSÃO</a:t>
            </a:r>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477838" y="1196975"/>
            <a:ext cx="11207750" cy="5262563"/>
          </a:xfrm>
        </p:spPr>
        <p:txBody>
          <a:bodyPr lIns="91440" tIns="45720" rIns="91440" bIns="45720">
            <a:normAutofit/>
          </a:bodyPr>
          <a:lstStyle/>
          <a:p>
            <a:pPr marL="273050" indent="-228600" defTabSz="914400"/>
            <a:r>
              <a:rPr lang="pt-BR" sz="2600" smtClean="0"/>
              <a:t>Para explicar como as experiências dolorosas podem afetar o crescimento do perímetro cefálico, mas não o ganho de peso, deve ser considerado que os bebês prematuros passam por experiências dolorosas durante um período crucial para o crescimento e desenvolvimento do cérebro. </a:t>
            </a:r>
          </a:p>
          <a:p>
            <a:pPr marL="273050" indent="-228600" defTabSz="914400"/>
            <a:r>
              <a:rPr lang="pt-BR" sz="2600" smtClean="0"/>
              <a:t>Foi demonstrado que a exposição repetida a procedimentos dolorosos invasivos pode perturbar a maturação do cérebro em desenvolvimento. </a:t>
            </a:r>
          </a:p>
          <a:p>
            <a:pPr marL="273050" indent="-228600" defTabSz="914400"/>
            <a:r>
              <a:rPr lang="pt-BR" sz="2600" smtClean="0"/>
              <a:t>Por exemplo, </a:t>
            </a:r>
            <a:r>
              <a:rPr lang="pt-BR" sz="2600" smtClean="0">
                <a:solidFill>
                  <a:srgbClr val="FF0000"/>
                </a:solidFill>
              </a:rPr>
              <a:t>estudos de ressonância magnética demonstraram que os procedimentos dolorosos mais frequentes estavam associados à substância branca anormal e à maturação da substância cinzenta subcortical</a:t>
            </a:r>
            <a:r>
              <a:rPr lang="pt-BR" sz="2600" baseline="30000" smtClean="0">
                <a:solidFill>
                  <a:srgbClr val="FF0000"/>
                </a:solidFill>
              </a:rPr>
              <a:t>18</a:t>
            </a:r>
            <a:r>
              <a:rPr lang="pt-BR" sz="2600" smtClean="0">
                <a:solidFill>
                  <a:srgbClr val="FF0000"/>
                </a:solidFill>
              </a:rPr>
              <a:t> e com redução do tamanho do cérebro nas regiões frontal e parietal em recém-nascidos pré-termo</a:t>
            </a:r>
            <a:r>
              <a:rPr lang="pt-BR" sz="2600" baseline="30000" smtClean="0">
                <a:solidFill>
                  <a:srgbClr val="FF0000"/>
                </a:solidFill>
              </a:rPr>
              <a:t>19</a:t>
            </a:r>
            <a:r>
              <a:rPr lang="pt-BR" smtClean="0">
                <a:solidFill>
                  <a:srgbClr val="FF0000"/>
                </a:solidFill>
              </a:rPr>
              <a:t>.</a:t>
            </a:r>
          </a:p>
        </p:txBody>
      </p:sp>
      <p:sp>
        <p:nvSpPr>
          <p:cNvPr id="3" name="Título 2"/>
          <p:cNvSpPr>
            <a:spLocks noGrp="1"/>
          </p:cNvSpPr>
          <p:nvPr>
            <p:ph type="title" idx="4294967295"/>
          </p:nvPr>
        </p:nvSpPr>
        <p:spPr/>
        <p:txBody>
          <a:bodyPr lIns="91440" tIns="45720" rIns="91440" bIns="45720" anchor="ctr">
            <a:noAutofit/>
          </a:bodyPr>
          <a:lstStyle/>
          <a:p>
            <a:r>
              <a:rPr lang="pt-BR" smtClean="0"/>
              <a:t>DISCUSSÃO</a:t>
            </a:r>
          </a:p>
        </p:txBody>
      </p:sp>
    </p:spTree>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477838" y="1196975"/>
            <a:ext cx="11207750" cy="4841875"/>
          </a:xfrm>
        </p:spPr>
        <p:txBody>
          <a:bodyPr lIns="91440" tIns="45720" rIns="91440" bIns="45720">
            <a:normAutofit/>
          </a:bodyPr>
          <a:lstStyle/>
          <a:p>
            <a:pPr marL="273050" indent="-228600" defTabSz="914400"/>
            <a:r>
              <a:rPr lang="pt-BR" smtClean="0"/>
              <a:t>Estudos em modelos animais têm corroborado esses achados e revelado que </a:t>
            </a:r>
            <a:r>
              <a:rPr lang="pt-BR" smtClean="0">
                <a:solidFill>
                  <a:srgbClr val="FF0000"/>
                </a:solidFill>
              </a:rPr>
              <a:t>a dor inflamatória durante a primeira semana de vida pode induzir apoptose neuronal e alterações na expressão proteica</a:t>
            </a:r>
            <a:r>
              <a:rPr lang="pt-BR" baseline="30000" smtClean="0">
                <a:solidFill>
                  <a:srgbClr val="FF0000"/>
                </a:solidFill>
              </a:rPr>
              <a:t>20</a:t>
            </a:r>
            <a:r>
              <a:rPr lang="pt-BR" smtClean="0">
                <a:solidFill>
                  <a:srgbClr val="FF0000"/>
                </a:solidFill>
              </a:rPr>
              <a:t>, acentuar a excitação neuronal e aumentar a morte celular em várias áreas corticais e subcorticais</a:t>
            </a:r>
            <a:r>
              <a:rPr lang="pt-BR" baseline="30000" smtClean="0">
                <a:solidFill>
                  <a:srgbClr val="FF0000"/>
                </a:solidFill>
              </a:rPr>
              <a:t>21</a:t>
            </a:r>
            <a:r>
              <a:rPr lang="pt-BR" smtClean="0"/>
              <a:t>. </a:t>
            </a:r>
          </a:p>
          <a:p>
            <a:pPr marL="273050" indent="-228600" defTabSz="914400"/>
            <a:r>
              <a:rPr lang="pt-BR" b="1" smtClean="0"/>
              <a:t>Outro mecanismo potencial para explicar os presentes achados</a:t>
            </a:r>
            <a:r>
              <a:rPr lang="pt-BR" smtClean="0"/>
              <a:t> pode ser a </a:t>
            </a:r>
            <a:r>
              <a:rPr lang="pt-BR" b="1" smtClean="0"/>
              <a:t>vulnerabilidade de indivíduos imaturos a superestimulação de neurônios e danos excitotóxicos</a:t>
            </a:r>
            <a:r>
              <a:rPr lang="pt-BR" b="1" baseline="30000" smtClean="0"/>
              <a:t>21</a:t>
            </a:r>
            <a:r>
              <a:rPr lang="pt-BR" b="1" smtClean="0"/>
              <a:t>.</a:t>
            </a:r>
            <a:r>
              <a:rPr lang="pt-BR" b="1" baseline="30000" smtClean="0"/>
              <a:t> </a:t>
            </a:r>
          </a:p>
          <a:p>
            <a:pPr marL="273050" indent="-228600" defTabSz="914400"/>
            <a:r>
              <a:rPr lang="pt-BR" smtClean="0"/>
              <a:t>Slater et al relataram  que os prematuros tinham uma resposta neuronal aumentada a estímulos nocivos em comparação com recém-nascidos a termo</a:t>
            </a:r>
            <a:r>
              <a:rPr lang="pt-BR" baseline="30000" smtClean="0"/>
              <a:t>22</a:t>
            </a:r>
            <a:r>
              <a:rPr lang="pt-BR" smtClean="0"/>
              <a:t>. Isso sugere que um aumento da estimulação de neurônios vulneráveis ​​nessa população pode potencialmente levar a danos neuronais e subsequente apoptose</a:t>
            </a:r>
            <a:r>
              <a:rPr lang="pt-BR" baseline="30000" smtClean="0"/>
              <a:t>22</a:t>
            </a:r>
            <a:r>
              <a:rPr lang="pt-BR" smtClean="0"/>
              <a:t>.</a:t>
            </a:r>
          </a:p>
        </p:txBody>
      </p:sp>
      <p:sp>
        <p:nvSpPr>
          <p:cNvPr id="3" name="Título 2"/>
          <p:cNvSpPr>
            <a:spLocks noGrp="1"/>
          </p:cNvSpPr>
          <p:nvPr>
            <p:ph type="title" idx="4294967295"/>
          </p:nvPr>
        </p:nvSpPr>
        <p:spPr/>
        <p:txBody>
          <a:bodyPr lIns="91440" tIns="45720" rIns="91440" bIns="45720" anchor="ctr">
            <a:noAutofit/>
          </a:bodyPr>
          <a:lstStyle/>
          <a:p>
            <a:r>
              <a:rPr lang="pt-BR" smtClean="0"/>
              <a:t>DISCUSSÃO</a:t>
            </a:r>
          </a:p>
        </p:txBody>
      </p:sp>
    </p:spTree>
  </p:cSld>
  <p:clrMapOvr>
    <a:masterClrMapping/>
  </p:clrMapOvr>
  <p:transition spd="med">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508000" y="1719263"/>
            <a:ext cx="11207750" cy="4899025"/>
          </a:xfrm>
        </p:spPr>
        <p:txBody>
          <a:bodyPr lIns="91440" tIns="45720" rIns="91440" bIns="45720">
            <a:normAutofit/>
          </a:bodyPr>
          <a:lstStyle/>
          <a:p>
            <a:pPr marL="273050" indent="-228600" defTabSz="914400">
              <a:lnSpc>
                <a:spcPct val="90000"/>
              </a:lnSpc>
            </a:pPr>
            <a:r>
              <a:rPr lang="pt-BR" sz="2100" smtClean="0"/>
              <a:t>Neste estudo, foi relatado que um número maior de procedimentos dolorosos apenas previa um comprometimento cognitivo aos seis meses. </a:t>
            </a:r>
          </a:p>
          <a:p>
            <a:pPr marL="273050" indent="-228600" defTabSz="914400">
              <a:lnSpc>
                <a:spcPct val="90000"/>
              </a:lnSpc>
            </a:pPr>
            <a:r>
              <a:rPr lang="pt-BR" sz="2100" smtClean="0"/>
              <a:t>Este achado parcialmente concordou com Grunau et al que usaram escalas de Bayley- II e relataram que um maior número de procedimentos invasivos foi independentemente associado a escores cognitivos e motores mais baixos aos oito meses, 18 meses e idade escolar</a:t>
            </a:r>
            <a:r>
              <a:rPr lang="pt-BR" sz="2100" baseline="30000" smtClean="0"/>
              <a:t>7,8</a:t>
            </a:r>
            <a:r>
              <a:rPr lang="pt-BR" sz="2100" smtClean="0"/>
              <a:t>.</a:t>
            </a:r>
            <a:endParaRPr lang="pt-BR" sz="2100" baseline="30000" smtClean="0"/>
          </a:p>
          <a:p>
            <a:pPr marL="273050" indent="-228600" defTabSz="914400">
              <a:lnSpc>
                <a:spcPct val="90000"/>
              </a:lnSpc>
            </a:pPr>
            <a:r>
              <a:rPr lang="pt-BR" sz="2100" smtClean="0"/>
              <a:t>Uma possível explicação para esses diferentes resultados pode ser os diversos métodos usados ​​para avaliar as habilidades de desenvolvimento dos bebês. De fato, estudos recentes relataram uma discrepância entre as escalas Bayley-II e Bayley-III e indicou que Bayley-III pode subestimar um atraso no neurodesenvolvimento de bebês prematuros</a:t>
            </a:r>
            <a:r>
              <a:rPr lang="pt-BR" sz="2100" baseline="30000" smtClean="0"/>
              <a:t>23,24</a:t>
            </a:r>
            <a:r>
              <a:rPr lang="pt-BR" sz="2100" smtClean="0"/>
              <a:t>.</a:t>
            </a:r>
            <a:endParaRPr lang="pt-BR" sz="2100" baseline="30000" smtClean="0"/>
          </a:p>
          <a:p>
            <a:pPr marL="273050" indent="-228600" defTabSz="914400">
              <a:lnSpc>
                <a:spcPct val="90000"/>
              </a:lnSpc>
            </a:pPr>
            <a:r>
              <a:rPr lang="pt-BR" sz="2100" smtClean="0"/>
              <a:t> Além disso, Granau et al registraram procedimentos desde o nascimento de bebês prematuros até atingirem idade equivalente de RN a termo ou alta hospitalar</a:t>
            </a:r>
            <a:r>
              <a:rPr lang="pt-BR" sz="2100" baseline="30000" smtClean="0"/>
              <a:t>15</a:t>
            </a:r>
            <a:r>
              <a:rPr lang="pt-BR" sz="2100" smtClean="0"/>
              <a:t>, enquanto este só inseriram procedimentos dolorosos durante as primeiras quatro semanas de vida.</a:t>
            </a:r>
          </a:p>
        </p:txBody>
      </p:sp>
      <p:sp>
        <p:nvSpPr>
          <p:cNvPr id="3" name="Título 2"/>
          <p:cNvSpPr>
            <a:spLocks noGrp="1"/>
          </p:cNvSpPr>
          <p:nvPr>
            <p:ph type="title" idx="4294967295"/>
          </p:nvPr>
        </p:nvSpPr>
        <p:spPr/>
        <p:txBody>
          <a:bodyPr lIns="91440" tIns="45720" rIns="91440" bIns="45720" anchor="ctr">
            <a:noAutofit/>
          </a:bodyPr>
          <a:lstStyle/>
          <a:p>
            <a:r>
              <a:rPr lang="pt-BR" smtClean="0"/>
              <a:t>DISCUSSÃO</a:t>
            </a:r>
          </a:p>
        </p:txBody>
      </p:sp>
    </p:spTree>
  </p:cSld>
  <p:clrMapOvr>
    <a:masterClrMapping/>
  </p:clrMapOvr>
  <p:transition spd="med">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508000" y="1719263"/>
            <a:ext cx="11207750" cy="4826000"/>
          </a:xfrm>
        </p:spPr>
        <p:txBody>
          <a:bodyPr lIns="91440" tIns="45720" rIns="91440" bIns="45720">
            <a:normAutofit/>
          </a:bodyPr>
          <a:lstStyle/>
          <a:p>
            <a:pPr marL="273050" indent="-228600" defTabSz="914400">
              <a:lnSpc>
                <a:spcPct val="90000"/>
              </a:lnSpc>
            </a:pPr>
            <a:r>
              <a:rPr lang="pt-BR" smtClean="0"/>
              <a:t>Foi determinado que o número de procedimentos dolorosos foi negativamente relacionado com menor cognitivo pontua aos 12 meses em crianças nascidas com menos de 28 semanas de IG. Esse achado pode sugerir que bebês extremamente prematuros são mais vulneráveis ​​aos efeitos prejudiciais da dor. </a:t>
            </a:r>
          </a:p>
          <a:p>
            <a:pPr marL="273050" indent="-228600" defTabSz="914400">
              <a:lnSpc>
                <a:spcPct val="90000"/>
              </a:lnSpc>
            </a:pPr>
            <a:r>
              <a:rPr lang="pt-BR" smtClean="0"/>
              <a:t>Estudos anteriores têm apoiado essa especulação mostrando que procedimentos dolorosos mais frequentes prejudicaram a regulação do cortisol em lactentes com idade corrigida extremamente baixa, nascidos com menos de 28 semanas</a:t>
            </a:r>
            <a:r>
              <a:rPr lang="pt-BR" baseline="30000" smtClean="0"/>
              <a:t>25,26 </a:t>
            </a:r>
            <a:r>
              <a:rPr lang="pt-BR" smtClean="0"/>
              <a:t>e sugerindo que isso poderia ter levado a distúrbios neurodesenvolvimentais e comportamentais neste população de alto risco. </a:t>
            </a:r>
          </a:p>
          <a:p>
            <a:pPr marL="273050" indent="-228600" defTabSz="914400">
              <a:lnSpc>
                <a:spcPct val="90000"/>
              </a:lnSpc>
            </a:pPr>
            <a:r>
              <a:rPr lang="pt-BR" smtClean="0"/>
              <a:t>Além disso, um estudo de Doesburg et al que utilizou a magnetoencefalografia relataram que uma maior exposição à dor estava associada ao desenvolvimento anormal da atividade funcional do cérebro em bebês com idade corrigida extremamente baixa.</a:t>
            </a:r>
          </a:p>
        </p:txBody>
      </p:sp>
      <p:sp>
        <p:nvSpPr>
          <p:cNvPr id="3" name="Título 2"/>
          <p:cNvSpPr>
            <a:spLocks noGrp="1"/>
          </p:cNvSpPr>
          <p:nvPr>
            <p:ph type="title" idx="4294967295"/>
          </p:nvPr>
        </p:nvSpPr>
        <p:spPr/>
        <p:txBody>
          <a:bodyPr lIns="91440" tIns="45720" rIns="91440" bIns="45720" anchor="ctr">
            <a:noAutofit/>
          </a:bodyPr>
          <a:lstStyle/>
          <a:p>
            <a:r>
              <a:rPr lang="pt-BR" smtClean="0"/>
              <a:t>DISCUSSÃO</a:t>
            </a:r>
          </a:p>
        </p:txBody>
      </p:sp>
    </p:spTree>
  </p:cSld>
  <p:clrMapOvr>
    <a:masterClrMapping/>
  </p:clrMapOvr>
  <p:transition spd="med">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477838" y="1196975"/>
            <a:ext cx="11207750" cy="5051425"/>
          </a:xfrm>
        </p:spPr>
        <p:txBody>
          <a:bodyPr lIns="91440" tIns="45720" rIns="91440" bIns="45720">
            <a:normAutofit/>
          </a:bodyPr>
          <a:lstStyle/>
          <a:p>
            <a:pPr marL="273050" indent="-228600" defTabSz="914400">
              <a:lnSpc>
                <a:spcPct val="90000"/>
              </a:lnSpc>
            </a:pPr>
            <a:r>
              <a:rPr lang="pt-BR" sz="2100" smtClean="0"/>
              <a:t>As limitações deste estudo incluíram seu desenho retrospectivo, seu tamanho de amostra, que pode ter limitado a possibilidade de detectar um papel significativo de outras variáveis ​​devido à falta de poder estatístico, e a exclusão de pacientes com enterocolite necrosante cirúrgica por terem sido transferidos para outro hospital. </a:t>
            </a:r>
          </a:p>
          <a:p>
            <a:pPr marL="273050" indent="-228600" defTabSz="914400">
              <a:lnSpc>
                <a:spcPct val="90000"/>
              </a:lnSpc>
            </a:pPr>
            <a:r>
              <a:rPr lang="pt-BR" sz="2100" smtClean="0"/>
              <a:t>Além disso, não consideramos outras intervenções dolorosas, como a colocação de tubo gastrintestinal, remoção da fita e remoção do dreno torácico, pois, de acordo com estudos anteriores</a:t>
            </a:r>
            <a:r>
              <a:rPr lang="pt-BR" sz="2100" baseline="30000" smtClean="0"/>
              <a:t>7,9</a:t>
            </a:r>
            <a:r>
              <a:rPr lang="pt-BR" sz="2100" smtClean="0"/>
              <a:t>, não são procedimentos invasivos. </a:t>
            </a:r>
          </a:p>
          <a:p>
            <a:pPr marL="273050" indent="-228600" defTabSz="914400">
              <a:lnSpc>
                <a:spcPct val="90000"/>
              </a:lnSpc>
            </a:pPr>
            <a:r>
              <a:rPr lang="pt-BR" sz="2100" smtClean="0"/>
              <a:t>Limitações adicionais foram que não registramos procedimentos dolorosos e ingestão energética após quatro semanas de vida, não controlamos a influência dos tratamentos da dor e não informamos sobre ingestão nutricional específica, como leite materno e/ou fórmula.</a:t>
            </a:r>
          </a:p>
          <a:p>
            <a:pPr marL="273050" indent="-228600" defTabSz="914400">
              <a:lnSpc>
                <a:spcPct val="90000"/>
              </a:lnSpc>
            </a:pPr>
            <a:r>
              <a:rPr lang="pt-BR" sz="2100" smtClean="0"/>
              <a:t> Portanto, acreditam  que um estudo longitudinal prospectivo é necessário para melhor elucidar o papel dos procedimentos dolorosos invasivos no crescimento pós-natal e no resultado do neurodesenvolvimento a longo prazo.</a:t>
            </a:r>
          </a:p>
        </p:txBody>
      </p:sp>
      <p:sp>
        <p:nvSpPr>
          <p:cNvPr id="3" name="Título 2"/>
          <p:cNvSpPr>
            <a:spLocks noGrp="1"/>
          </p:cNvSpPr>
          <p:nvPr>
            <p:ph type="title" idx="4294967295"/>
          </p:nvPr>
        </p:nvSpPr>
        <p:spPr/>
        <p:txBody>
          <a:bodyPr lIns="91440" tIns="45720" rIns="91440" bIns="45720" anchor="ctr">
            <a:noAutofit/>
          </a:bodyPr>
          <a:lstStyle/>
          <a:p>
            <a:pPr algn="ctr"/>
            <a:r>
              <a:rPr lang="pt-BR" smtClean="0">
                <a:solidFill>
                  <a:srgbClr val="FF0000"/>
                </a:solidFill>
              </a:rPr>
              <a:t>LIMITAÇÕES DO ESTUDO</a:t>
            </a:r>
          </a:p>
        </p:txBody>
      </p:sp>
    </p:spTree>
  </p:cSld>
  <p:clrMapOvr>
    <a:masterClrMapping/>
  </p:clrMapOvr>
  <p:transition spd="med">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222250" y="1719263"/>
            <a:ext cx="11493500" cy="4975225"/>
          </a:xfrm>
        </p:spPr>
        <p:txBody>
          <a:bodyPr lIns="91440" tIns="45720" rIns="91440" bIns="45720">
            <a:normAutofit/>
          </a:bodyPr>
          <a:lstStyle/>
          <a:p>
            <a:pPr marL="273050" indent="-228600" algn="ctr" defTabSz="914400">
              <a:buFont typeface="Arial" pitchFamily="34" charset="0"/>
              <a:buNone/>
            </a:pPr>
            <a:r>
              <a:rPr lang="pt-BR" b="1" smtClean="0">
                <a:solidFill>
                  <a:srgbClr val="FF0000"/>
                </a:solidFill>
              </a:rPr>
              <a:t>O estudo demonstrou uma relação negativa significativa entre o número de procedimentos dolorosos precoces em recém-nascidos pré-termo, o crescimento do PC e o desfecho cognitivo no primeiro ano de vida. </a:t>
            </a:r>
          </a:p>
          <a:p>
            <a:pPr marL="273050" indent="-228600" algn="ctr" defTabSz="914400">
              <a:buFont typeface="Arial" pitchFamily="34" charset="0"/>
              <a:buNone/>
            </a:pPr>
            <a:r>
              <a:rPr lang="pt-BR" b="1" smtClean="0">
                <a:solidFill>
                  <a:srgbClr val="0000FF"/>
                </a:solidFill>
              </a:rPr>
              <a:t>Estes resultados confirmam a crença dos autores de que são necessários esforços adicionais para reduzir os procedimentos dolorosos e / ou melhorar o tratamento da dor em recém-nascidos prematuros a fim de melhorar o crescimento e o desenvolvimento neurológico</a:t>
            </a:r>
            <a:r>
              <a:rPr lang="pt-BR" smtClean="0"/>
              <a:t> nesta população vulnerável.</a:t>
            </a:r>
          </a:p>
          <a:p>
            <a:pPr marL="273050" indent="-228600" defTabSz="914400"/>
            <a:endParaRPr lang="pt-BR" smtClean="0"/>
          </a:p>
        </p:txBody>
      </p:sp>
      <p:sp>
        <p:nvSpPr>
          <p:cNvPr id="3" name="Título 2"/>
          <p:cNvSpPr>
            <a:spLocks noGrp="1"/>
          </p:cNvSpPr>
          <p:nvPr>
            <p:ph type="title" idx="4294967295"/>
          </p:nvPr>
        </p:nvSpPr>
        <p:spPr/>
        <p:txBody>
          <a:bodyPr lIns="91440" tIns="45720" rIns="91440" bIns="45720" anchor="ctr">
            <a:noAutofit/>
          </a:bodyPr>
          <a:lstStyle/>
          <a:p>
            <a:r>
              <a:rPr lang="pt-BR" smtClean="0"/>
              <a:t>CONCLUSÃO</a:t>
            </a:r>
          </a:p>
        </p:txBody>
      </p:sp>
    </p:spTree>
  </p:cSld>
  <p:clrMapOvr>
    <a:masterClrMapping/>
  </p:clrMapOvr>
  <p:transition spd="med">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250825" y="2047875"/>
            <a:ext cx="11206163" cy="4406900"/>
          </a:xfrm>
        </p:spPr>
        <p:txBody>
          <a:bodyPr lIns="91440" tIns="45720" rIns="91440" bIns="45720">
            <a:normAutofit/>
          </a:bodyPr>
          <a:lstStyle/>
          <a:p>
            <a:pPr marL="273050" indent="-228600" defTabSz="914400"/>
            <a:r>
              <a:rPr lang="pt-BR" smtClean="0"/>
              <a:t>Os autores avaliaram  se procedimentos dolorosos durante as primeiras quatro semanas de vida estavam relacionados com subsequente ganho de peso, perímetro cefálico (PC) e desfechos de neurodesenvolvimento em prematuros.</a:t>
            </a:r>
          </a:p>
          <a:p>
            <a:pPr marL="273050" indent="-228600" defTabSz="914400"/>
            <a:endParaRPr lang="pt-BR" smtClean="0"/>
          </a:p>
          <a:p>
            <a:pPr marL="273050" indent="-228600" defTabSz="914400"/>
            <a:r>
              <a:rPr lang="pt-BR" smtClean="0"/>
              <a:t>No coorte do presente estudo incluiu 83 prematuros nascidos com menos de 32 semanas de gestação e internados em unidade de terapia intensiva neonatal (UTIN).</a:t>
            </a:r>
          </a:p>
          <a:p>
            <a:pPr marL="273050" indent="-228600" defTabSz="914400"/>
            <a:endParaRPr lang="pt-BR" smtClean="0"/>
          </a:p>
          <a:p>
            <a:pPr marL="273050" indent="-228600" algn="ctr" defTabSz="914400">
              <a:buFont typeface="Arial" pitchFamily="34" charset="0"/>
              <a:buNone/>
            </a:pPr>
            <a:r>
              <a:rPr lang="pt-BR" b="1" smtClean="0">
                <a:solidFill>
                  <a:srgbClr val="FF0000"/>
                </a:solidFill>
              </a:rPr>
              <a:t>Procedimentos dolorosos invasivos afetaram o crescimento regular do PC e os escores cognitivos de curto prazo em prematuros no primeiro ano de vida.</a:t>
            </a:r>
          </a:p>
        </p:txBody>
      </p:sp>
      <p:sp>
        <p:nvSpPr>
          <p:cNvPr id="3" name="Título 2"/>
          <p:cNvSpPr>
            <a:spLocks noGrp="1"/>
          </p:cNvSpPr>
          <p:nvPr>
            <p:ph type="title" idx="4294967295"/>
          </p:nvPr>
        </p:nvSpPr>
        <p:spPr/>
        <p:txBody>
          <a:bodyPr lIns="91440" tIns="45720" rIns="91440" bIns="45720" anchor="ctr">
            <a:noAutofit/>
          </a:bodyPr>
          <a:lstStyle/>
          <a:p>
            <a:pPr algn="ctr"/>
            <a:r>
              <a:rPr lang="pt-BR" b="1" smtClean="0">
                <a:solidFill>
                  <a:srgbClr val="0000FF"/>
                </a:solidFill>
              </a:rPr>
              <a:t>NOTAS PRINCIPAIS</a:t>
            </a:r>
          </a:p>
        </p:txBody>
      </p:sp>
    </p:spTree>
  </p:cSld>
  <p:clrMapOvr>
    <a:masterClrMapping/>
  </p:clrMapOvr>
  <p:transition spd="med">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8050" name="Espaço Reservado para Conteúdo 5"/>
          <p:cNvPicPr>
            <a:picLocks noGrp="1" noChangeAspect="1"/>
          </p:cNvPicPr>
          <p:nvPr>
            <p:ph idx="4294967295"/>
          </p:nvPr>
        </p:nvPicPr>
        <p:blipFill>
          <a:blip r:embed="rId2"/>
          <a:srcRect/>
          <a:stretch>
            <a:fillRect/>
          </a:stretch>
        </p:blipFill>
        <p:spPr>
          <a:xfrm>
            <a:off x="2462213" y="176213"/>
            <a:ext cx="7604125" cy="2662237"/>
          </a:xfrm>
        </p:spPr>
      </p:pic>
      <p:pic>
        <p:nvPicPr>
          <p:cNvPr id="258051" name="Imagem 4"/>
          <p:cNvPicPr>
            <a:picLocks noChangeAspect="1"/>
          </p:cNvPicPr>
          <p:nvPr/>
        </p:nvPicPr>
        <p:blipFill>
          <a:blip r:embed="rId3"/>
          <a:srcRect/>
          <a:stretch>
            <a:fillRect/>
          </a:stretch>
        </p:blipFill>
        <p:spPr bwMode="auto">
          <a:xfrm>
            <a:off x="2493963" y="2684463"/>
            <a:ext cx="7604125" cy="4173537"/>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190500" y="1052513"/>
            <a:ext cx="11503025" cy="5192712"/>
          </a:xfrm>
        </p:spPr>
        <p:txBody>
          <a:bodyPr lIns="91440" tIns="45720" rIns="91440" bIns="45720">
            <a:normAutofit/>
          </a:bodyPr>
          <a:lstStyle/>
          <a:p>
            <a:pPr marL="501650" indent="-457200" defTabSz="914400">
              <a:lnSpc>
                <a:spcPct val="90000"/>
              </a:lnSpc>
              <a:buFont typeface="Franklin Gothic Medium" pitchFamily="34" charset="0"/>
              <a:buAutoNum type="arabicPeriod"/>
            </a:pPr>
            <a:r>
              <a:rPr lang="pt-BR" sz="1600" smtClean="0"/>
              <a:t>Ehrenkranz RA, Younes N, Lemons JA, Fanaroff AA, Donovan EF, Wright LL, et al. Longitudinal growth of hospitalized very low birth weight infants. Pediatrics 1999;104:280-9.</a:t>
            </a:r>
          </a:p>
          <a:p>
            <a:pPr marL="501650" indent="-457200" defTabSz="914400">
              <a:lnSpc>
                <a:spcPct val="90000"/>
              </a:lnSpc>
              <a:buFont typeface="Franklin Gothic Medium" pitchFamily="34" charset="0"/>
              <a:buAutoNum type="arabicPeriod"/>
            </a:pPr>
            <a:r>
              <a:rPr lang="pt-BR" sz="1600" smtClean="0"/>
              <a:t>Cooke RJ. Postnatal growth retardation: a universal problem in preterm infants. Arch Dis Child Fetal Neonatal Ed 2004;89:F428-F30.</a:t>
            </a:r>
          </a:p>
          <a:p>
            <a:pPr marL="501650" indent="-457200" defTabSz="914400">
              <a:lnSpc>
                <a:spcPct val="90000"/>
              </a:lnSpc>
              <a:buFont typeface="Franklin Gothic Medium" pitchFamily="34" charset="0"/>
              <a:buAutoNum type="arabicPeriod"/>
            </a:pPr>
            <a:r>
              <a:rPr lang="pt-BR" sz="1600" smtClean="0"/>
              <a:t>Marret S, Marchand-Martin L, Picaud JC, Hascoët JM, Arnaud C, Rozé JC, et al. EPIPAGE Study Group. Brain Injury in Very Preterm Children and Neurosensory and Cognitive Disabilities during Childhood : The EPIPAGE Cohort Study. PLoS One 2013;8:1-9.</a:t>
            </a:r>
          </a:p>
          <a:p>
            <a:pPr marL="501650" indent="-457200" defTabSz="914400">
              <a:lnSpc>
                <a:spcPct val="90000"/>
              </a:lnSpc>
              <a:buFont typeface="Franklin Gothic Medium" pitchFamily="34" charset="0"/>
              <a:buAutoNum type="arabicPeriod"/>
            </a:pPr>
            <a:r>
              <a:rPr lang="pt-BR" sz="1600" smtClean="0"/>
              <a:t>van Haastert IC, Groenendaal F, Uiterwaal CS, Termote JU, van der Heide-Jalving M, Eijsermans MJ, et al. Decreasing Incidence and Severity of Cerebral Palsy in Prematurely Born Children. J Pediatr 2011;159:86-91.</a:t>
            </a:r>
          </a:p>
          <a:p>
            <a:pPr marL="501650" indent="-457200" defTabSz="914400">
              <a:lnSpc>
                <a:spcPct val="90000"/>
              </a:lnSpc>
              <a:buFont typeface="Franklin Gothic Medium" pitchFamily="34" charset="0"/>
              <a:buAutoNum type="arabicPeriod"/>
            </a:pPr>
            <a:r>
              <a:rPr lang="pt-BR" sz="1600" smtClean="0"/>
              <a:t>Hack M, Breslau N, Weissman B, Aram D, Klein N, Borawski E. Effect of very low birth weight and subnormal head size on cognitive abilities at school age. N Engl J Med 1991;325:231-7.</a:t>
            </a:r>
          </a:p>
          <a:p>
            <a:pPr marL="501650" indent="-457200" defTabSz="914400">
              <a:lnSpc>
                <a:spcPct val="90000"/>
              </a:lnSpc>
              <a:buFont typeface="Franklin Gothic Medium" pitchFamily="34" charset="0"/>
              <a:buAutoNum type="arabicPeriod"/>
            </a:pPr>
            <a:r>
              <a:rPr lang="pt-BR" sz="1600" smtClean="0"/>
              <a:t>Carbajal R, Rousset A, Danan C, Coquery S, Nolent P, Ducrocq S, et al. Epidemiology and treatment of painful procedures in neonates in intensive care units. JAMA 2008;300:60-70.</a:t>
            </a:r>
          </a:p>
          <a:p>
            <a:pPr marL="501650" indent="-457200" defTabSz="914400">
              <a:lnSpc>
                <a:spcPct val="90000"/>
              </a:lnSpc>
              <a:buFont typeface="Franklin Gothic Medium" pitchFamily="34" charset="0"/>
              <a:buAutoNum type="arabicPeriod"/>
            </a:pPr>
            <a:r>
              <a:rPr lang="pt-BR" sz="1600" smtClean="0"/>
              <a:t>Grunau RE, Whitfield MF, Petrie-Thomas J, Synnes AR, Cepeda IL, Keidar A, et al. Neonatal pain. parenting stress and interaction. in relation to cognitive and motor development at 8 and 18 months in preterm infants. Pain 2009;143:138-46. </a:t>
            </a:r>
          </a:p>
          <a:p>
            <a:pPr marL="501650" indent="-457200" defTabSz="914400">
              <a:lnSpc>
                <a:spcPct val="90000"/>
              </a:lnSpc>
              <a:buFont typeface="Franklin Gothic Medium" pitchFamily="34" charset="0"/>
              <a:buAutoNum type="arabicPeriod"/>
            </a:pPr>
            <a:r>
              <a:rPr lang="pt-BR" sz="1600" smtClean="0"/>
              <a:t>Vinall J, Miller SP, Bjornson BH, Fitzpatrick KP, Poskitt KJ, Brant R, et al. Invasive procedures in preterm children : brain and cognitive development at school age. Pediatrics 2014:412 -21. </a:t>
            </a:r>
          </a:p>
          <a:p>
            <a:pPr marL="501650" indent="-457200" defTabSz="914400">
              <a:lnSpc>
                <a:spcPct val="90000"/>
              </a:lnSpc>
            </a:pPr>
            <a:endParaRPr lang="pt-BR" sz="1600" smtClean="0"/>
          </a:p>
        </p:txBody>
      </p:sp>
      <p:sp>
        <p:nvSpPr>
          <p:cNvPr id="3" name="Título 2"/>
          <p:cNvSpPr>
            <a:spLocks noGrp="1"/>
          </p:cNvSpPr>
          <p:nvPr>
            <p:ph type="title" idx="4294967295"/>
          </p:nvPr>
        </p:nvSpPr>
        <p:spPr/>
        <p:txBody>
          <a:bodyPr lIns="91440" tIns="45720" rIns="91440" bIns="45720" anchor="ctr">
            <a:noAutofit/>
          </a:bodyPr>
          <a:lstStyle/>
          <a:p>
            <a:r>
              <a:rPr lang="pt-BR" smtClean="0"/>
              <a:t>REFERÊNCIAS</a:t>
            </a:r>
          </a:p>
        </p:txBody>
      </p:sp>
    </p:spTree>
  </p:cSld>
  <p:clrMapOvr>
    <a:masterClrMapping/>
  </p:clrMapOvr>
  <p:transition spd="med">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261938" y="1052513"/>
            <a:ext cx="11614150" cy="4959350"/>
          </a:xfrm>
        </p:spPr>
        <p:txBody>
          <a:bodyPr lIns="91440" tIns="45720" rIns="91440" bIns="45720">
            <a:normAutofit/>
          </a:bodyPr>
          <a:lstStyle/>
          <a:p>
            <a:pPr marL="501650" indent="-457200" defTabSz="914400">
              <a:lnSpc>
                <a:spcPct val="80000"/>
              </a:lnSpc>
              <a:buFont typeface="Franklin Gothic Medium" pitchFamily="34" charset="0"/>
              <a:buAutoNum type="arabicPeriod" startAt="9"/>
            </a:pPr>
            <a:r>
              <a:rPr lang="pt-BR" sz="1300" smtClean="0"/>
              <a:t>Vinall J, Miller SP, Chau V, Brummelte S, Synnes AR, Grunau RE. Neonatal pain in relation to postnatal growth in infants born very preterm. Pain 2012;153:1374 -81.</a:t>
            </a:r>
          </a:p>
          <a:p>
            <a:pPr marL="501650" indent="-457200" defTabSz="914400">
              <a:lnSpc>
                <a:spcPct val="80000"/>
              </a:lnSpc>
              <a:buFont typeface="Franklin Gothic Medium" pitchFamily="34" charset="0"/>
              <a:buAutoNum type="arabicPeriod" startAt="9"/>
            </a:pPr>
            <a:r>
              <a:rPr lang="pt-BR" sz="1300" smtClean="0"/>
              <a:t>Bhatnagar S, Vining C, Iyer V, Kinni V. Changes in Hypothalamic -Pituitary -Adrenal Function . Body Temperature . Body Weight and Food Intake with Repeated Social Stress Exposure in Rats. J Neuroendocrinol 2006;18:13 -24.</a:t>
            </a:r>
          </a:p>
          <a:p>
            <a:pPr marL="501650" indent="-457200" defTabSz="914400">
              <a:lnSpc>
                <a:spcPct val="80000"/>
              </a:lnSpc>
              <a:buFont typeface="Franklin Gothic Medium" pitchFamily="34" charset="0"/>
              <a:buAutoNum type="arabicPeriod" startAt="9"/>
            </a:pPr>
            <a:r>
              <a:rPr lang="pt-BR" sz="1300" smtClean="0"/>
              <a:t>Anand KJ, Coskun V, Thrivikraman KV, Nemeroff CB, Plotsky PM. Long -term behavioral effects of repetitive pain in neonatal rat pups. Physiol Behav 1999;66:627 -37.</a:t>
            </a:r>
          </a:p>
          <a:p>
            <a:pPr marL="501650" indent="-457200" defTabSz="914400">
              <a:lnSpc>
                <a:spcPct val="80000"/>
              </a:lnSpc>
              <a:buFont typeface="Franklin Gothic Medium" pitchFamily="34" charset="0"/>
              <a:buAutoNum type="arabicPeriod" startAt="9"/>
            </a:pPr>
            <a:r>
              <a:rPr lang="pt-BR" sz="1300" smtClean="0"/>
              <a:t>Bertino E, Spada E, Occhi L, Coscia A, Giuliani F, Gagliardi L, et al. Neonatal anthropometric charts: the Italian neonatal study compared with other European studies. J Pediatr Gastroenterol Nutr 2010;51:353 -61. </a:t>
            </a:r>
          </a:p>
          <a:p>
            <a:pPr marL="501650" indent="-457200" defTabSz="914400">
              <a:lnSpc>
                <a:spcPct val="80000"/>
              </a:lnSpc>
              <a:buFont typeface="Franklin Gothic Medium" pitchFamily="34" charset="0"/>
              <a:buAutoNum type="arabicPeriod" startAt="9"/>
            </a:pPr>
            <a:r>
              <a:rPr lang="pt-BR" sz="1300" smtClean="0"/>
              <a:t>World Health Organization. WHO child growth standards: height -for -age. weight -for -age. weight -for - length. weight -for -height and body mass index -for -age: methods and development. Geneva WHO. 2006. Http://www.who.int/childgrowth/standards/technical_ report. </a:t>
            </a:r>
          </a:p>
          <a:p>
            <a:pPr marL="501650" indent="-457200" defTabSz="914400">
              <a:lnSpc>
                <a:spcPct val="80000"/>
              </a:lnSpc>
              <a:buFont typeface="Franklin Gothic Medium" pitchFamily="34" charset="0"/>
              <a:buAutoNum type="arabicPeriod" startAt="9"/>
            </a:pPr>
            <a:r>
              <a:rPr lang="pt-BR" sz="1300" smtClean="0"/>
              <a:t>Papile LA, Burstein J, Burstein RKH. Incidence and evolution of subependymal and intraventricular hemorrhage: a study of infants with birth weights less than 1.500 gm. J Pediatr. 1978;92:529 -534. </a:t>
            </a:r>
          </a:p>
          <a:p>
            <a:pPr marL="501650" indent="-457200" defTabSz="914400">
              <a:lnSpc>
                <a:spcPct val="80000"/>
              </a:lnSpc>
              <a:buFont typeface="Franklin Gothic Medium" pitchFamily="34" charset="0"/>
              <a:buAutoNum type="arabicPeriod" startAt="9"/>
            </a:pPr>
            <a:r>
              <a:rPr lang="pt-BR" sz="1300" smtClean="0"/>
              <a:t>Lago P. Linee guida per la prevenzione ed il trattamento del dolore nel neonato. Società Italiana di Neonatologia 2008. https://www.neonatologia.it/show/raccomandazioni/18/ raccomandazioni/1//. </a:t>
            </a:r>
          </a:p>
          <a:p>
            <a:pPr marL="501650" indent="-457200" defTabSz="914400">
              <a:lnSpc>
                <a:spcPct val="80000"/>
              </a:lnSpc>
              <a:buFont typeface="Franklin Gothic Medium" pitchFamily="34" charset="0"/>
              <a:buAutoNum type="arabicPeriod" startAt="9"/>
            </a:pPr>
            <a:r>
              <a:rPr lang="pt-BR" sz="1300" smtClean="0"/>
              <a:t>Hummel P, Lawlor -Klean P, Weiss MG. Validity and reliability of the N -PASS assessment tool with acute pain. J Perinatol. 2010;30(7):474 -478. </a:t>
            </a:r>
          </a:p>
          <a:p>
            <a:pPr marL="501650" indent="-457200" defTabSz="914400">
              <a:lnSpc>
                <a:spcPct val="80000"/>
              </a:lnSpc>
              <a:buFont typeface="Franklin Gothic Medium" pitchFamily="34" charset="0"/>
              <a:buAutoNum type="arabicPeriod" startAt="9"/>
            </a:pPr>
            <a:r>
              <a:rPr lang="pt-BR" sz="1300" smtClean="0"/>
              <a:t>Hall RW, Boyle E, Young T. Do Ventilated Neonates Require Pain Management ? Semin Perinatol. 2007</a:t>
            </a:r>
          </a:p>
          <a:p>
            <a:pPr marL="501650" indent="-457200" defTabSz="914400">
              <a:lnSpc>
                <a:spcPct val="80000"/>
              </a:lnSpc>
              <a:buFont typeface="Franklin Gothic Medium" pitchFamily="34" charset="0"/>
              <a:buAutoNum type="arabicPeriod" startAt="9"/>
            </a:pPr>
            <a:r>
              <a:rPr lang="pt-BR" sz="1300" smtClean="0"/>
              <a:t>Brummelte S, Grunau RE, Chau V, Poskitt KJ, Brant R, Vinall J, et al. Procedural Pain and Accepted Article This article is protected by copyright. All rights reserved. Brain Development in Premature Newborns. Ann Neurol 2012;71:385 -96. </a:t>
            </a:r>
          </a:p>
          <a:p>
            <a:pPr marL="501650" indent="-457200" defTabSz="914400">
              <a:lnSpc>
                <a:spcPct val="80000"/>
              </a:lnSpc>
              <a:buFont typeface="Franklin Gothic Medium" pitchFamily="34" charset="0"/>
              <a:buAutoNum type="arabicPeriod" startAt="9"/>
            </a:pPr>
            <a:r>
              <a:rPr lang="pt-BR" sz="1300" smtClean="0"/>
              <a:t>Smith GC, Gutovich J, Smyser C, Pineda R, Newnham C, Tjoeng TH, et al. Neonatal Intensive Care Unit Stress Is Associated with Brain Development in Preterm Infants. Ann Neurol 2011;70:541 -9.  </a:t>
            </a:r>
          </a:p>
          <a:p>
            <a:pPr marL="501650" indent="-457200" defTabSz="914400">
              <a:lnSpc>
                <a:spcPct val="80000"/>
              </a:lnSpc>
              <a:buFont typeface="Franklin Gothic Medium" pitchFamily="34" charset="0"/>
              <a:buAutoNum type="arabicPeriod" startAt="9"/>
            </a:pPr>
            <a:endParaRPr lang="pt-BR" sz="1300" smtClean="0"/>
          </a:p>
        </p:txBody>
      </p:sp>
      <p:sp>
        <p:nvSpPr>
          <p:cNvPr id="3" name="Título 2"/>
          <p:cNvSpPr>
            <a:spLocks noGrp="1"/>
          </p:cNvSpPr>
          <p:nvPr>
            <p:ph type="title" idx="4294967295"/>
          </p:nvPr>
        </p:nvSpPr>
        <p:spPr/>
        <p:txBody>
          <a:bodyPr lIns="91440" tIns="45720" rIns="91440" bIns="45720" anchor="ctr">
            <a:noAutofit/>
          </a:bodyPr>
          <a:lstStyle/>
          <a:p>
            <a:r>
              <a:rPr lang="pt-BR" smtClean="0"/>
              <a:t>REFERÊNCIAS</a:t>
            </a:r>
          </a:p>
        </p:txBody>
      </p:sp>
    </p:spTree>
  </p:cSld>
  <p:clrMapOvr>
    <a:masterClrMapping/>
  </p:clrMapOvr>
  <p:transition spd="med">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190500" y="1125538"/>
            <a:ext cx="11777663" cy="4962525"/>
          </a:xfrm>
        </p:spPr>
        <p:txBody>
          <a:bodyPr lIns="91440" tIns="45720" rIns="91440" bIns="45720">
            <a:normAutofit/>
          </a:bodyPr>
          <a:lstStyle/>
          <a:p>
            <a:pPr marL="501650" indent="-457200" defTabSz="914400">
              <a:lnSpc>
                <a:spcPct val="90000"/>
              </a:lnSpc>
              <a:buFont typeface="Franklin Gothic Medium" pitchFamily="34" charset="0"/>
              <a:buAutoNum type="arabicPeriod" startAt="20"/>
            </a:pPr>
            <a:r>
              <a:rPr lang="pt-BR" sz="1600" smtClean="0"/>
              <a:t>Dührsen L, Simons HP. Effects of Repetitive Exposure to Pain and Morphine Treatment on the Neonatal Rat Brain. Neonatology 2013:35 -43. </a:t>
            </a:r>
          </a:p>
          <a:p>
            <a:pPr marL="501650" indent="-457200" defTabSz="914400">
              <a:lnSpc>
                <a:spcPct val="90000"/>
              </a:lnSpc>
              <a:buFont typeface="Franklin Gothic Medium" pitchFamily="34" charset="0"/>
              <a:buAutoNum type="arabicPeriod" startAt="20"/>
            </a:pPr>
            <a:r>
              <a:rPr lang="pt-BR" sz="1600" smtClean="0"/>
              <a:t>nand KJS, Garg S, Rovnaghi CR, Narsinghani U, Bhutta AT, Hall RW. Ketamine Reduces the Cell Death Following Inflammatory Pain in Newborn Rat Brain. Pediatr Res 2007;62:283 -90. </a:t>
            </a:r>
          </a:p>
          <a:p>
            <a:pPr marL="501650" indent="-457200" defTabSz="914400">
              <a:lnSpc>
                <a:spcPct val="90000"/>
              </a:lnSpc>
              <a:buFont typeface="Franklin Gothic Medium" pitchFamily="34" charset="0"/>
              <a:buAutoNum type="arabicPeriod" startAt="20"/>
            </a:pPr>
            <a:r>
              <a:rPr lang="pt-BR" sz="1600" smtClean="0"/>
              <a:t>Slater R, Fabrizi L, Worley A, Meek J, Boyd S, Fitzgerald M. NeuroImage Premature infants display increased noxious -evoked neuronal activity in the brain compared to healthy age - matched term -born infants. Neuroimage 2010;52:583 -9. </a:t>
            </a:r>
          </a:p>
          <a:p>
            <a:pPr marL="501650" indent="-457200" defTabSz="914400">
              <a:lnSpc>
                <a:spcPct val="90000"/>
              </a:lnSpc>
              <a:buFont typeface="Franklin Gothic Medium" pitchFamily="34" charset="0"/>
              <a:buAutoNum type="arabicPeriod" startAt="20"/>
            </a:pPr>
            <a:r>
              <a:rPr lang="pt-BR" sz="1600" smtClean="0"/>
              <a:t>Anderson PJ, De Luca CR, Hutchinson E, Roberts G. Underestimation of Developmental Delay by the New Bayley -III Scale. Arch Pediatr Adolesc Med 2010;164:352 -6. </a:t>
            </a:r>
          </a:p>
          <a:p>
            <a:pPr marL="501650" indent="-457200" defTabSz="914400">
              <a:lnSpc>
                <a:spcPct val="90000"/>
              </a:lnSpc>
              <a:buFont typeface="Franklin Gothic Medium" pitchFamily="34" charset="0"/>
              <a:buAutoNum type="arabicPeriod" startAt="20"/>
            </a:pPr>
            <a:r>
              <a:rPr lang="pt-BR" sz="1600" smtClean="0"/>
              <a:t>Lowe J, Erickson S, Schrader R, Duncan A. Bayley III Cognitive Scale : Are we measuring the same thing ? Acta Paediatr 2012;101:1 -10. </a:t>
            </a:r>
          </a:p>
          <a:p>
            <a:pPr marL="501650" indent="-457200" defTabSz="914400">
              <a:lnSpc>
                <a:spcPct val="90000"/>
              </a:lnSpc>
              <a:buFont typeface="Franklin Gothic Medium" pitchFamily="34" charset="0"/>
              <a:buAutoNum type="arabicPeriod" startAt="20"/>
            </a:pPr>
            <a:r>
              <a:rPr lang="pt-BR" sz="1600" smtClean="0"/>
              <a:t>Grunau RE, Weinberg J, Whitfield MF. Neonatal Procedural Pain and Preterm Infant Cortisol Response to Novelty at 8 Months. Pediatrics 2006;114:1 -16.</a:t>
            </a:r>
          </a:p>
          <a:p>
            <a:pPr marL="501650" indent="-457200" defTabSz="914400">
              <a:lnSpc>
                <a:spcPct val="90000"/>
              </a:lnSpc>
              <a:buFont typeface="Franklin Gothic Medium" pitchFamily="34" charset="0"/>
              <a:buAutoNum type="arabicPeriod" startAt="20"/>
            </a:pPr>
            <a:r>
              <a:rPr lang="pt-BR" sz="1600" smtClean="0"/>
              <a:t>Grunau RE, Haley DW, Whitfield MF, Weinberg J, Yu W, Thiessen P. Altered basal cortisol levels at 3. 6. 8 and 18 months in infants born at extremely low gestational age. J Pediatr 2007;150:151 -6. </a:t>
            </a:r>
          </a:p>
          <a:p>
            <a:pPr marL="501650" indent="-457200" defTabSz="914400">
              <a:lnSpc>
                <a:spcPct val="90000"/>
              </a:lnSpc>
              <a:buFont typeface="Franklin Gothic Medium" pitchFamily="34" charset="0"/>
              <a:buAutoNum type="arabicPeriod" startAt="20"/>
            </a:pPr>
            <a:r>
              <a:rPr lang="pt-BR" sz="1600" smtClean="0"/>
              <a:t>Doesburg SM, Ribary U, Herdman AT, Cheung T, Moiseev A, Weinberg H, et al. Altered long -range phase synchronization and cortical activation in children born very preterm. IFMBE Proc 2011;29:250 -3. </a:t>
            </a:r>
          </a:p>
        </p:txBody>
      </p:sp>
      <p:sp>
        <p:nvSpPr>
          <p:cNvPr id="3" name="Título 2"/>
          <p:cNvSpPr>
            <a:spLocks noGrp="1"/>
          </p:cNvSpPr>
          <p:nvPr>
            <p:ph type="title" idx="4294967295"/>
          </p:nvPr>
        </p:nvSpPr>
        <p:spPr/>
        <p:txBody>
          <a:bodyPr lIns="91440" tIns="45720" rIns="91440" bIns="45720" anchor="ctr">
            <a:noAutofit/>
          </a:bodyPr>
          <a:lstStyle/>
          <a:p>
            <a:r>
              <a:rPr lang="pt-BR" smtClean="0"/>
              <a:t>REFERÊNCIAS</a:t>
            </a:r>
          </a:p>
        </p:txBody>
      </p:sp>
    </p:spTree>
  </p:cSld>
  <p:clrMapOvr>
    <a:masterClrMapping/>
  </p:clrMapOvr>
  <p:transition spd="med">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Título 1"/>
          <p:cNvSpPr>
            <a:spLocks noGrp="1"/>
          </p:cNvSpPr>
          <p:nvPr>
            <p:ph type="title" idx="4294967295"/>
          </p:nvPr>
        </p:nvSpPr>
        <p:spPr>
          <a:xfrm>
            <a:off x="1125538" y="549275"/>
            <a:ext cx="10156825" cy="1397000"/>
          </a:xfrm>
        </p:spPr>
        <p:txBody>
          <a:bodyPr/>
          <a:lstStyle/>
          <a:p>
            <a:pPr algn="ctr" eaLnBrk="1" hangingPunct="1"/>
            <a:r>
              <a:rPr lang="pt-BR" sz="4000" b="1" smtClean="0">
                <a:solidFill>
                  <a:srgbClr val="0000FF"/>
                </a:solidFill>
              </a:rPr>
              <a:t>Nota do Editor do site, Dr. Paulo R. Margotto. Consultem também! Aqui e Agora! Estudando Juntos!</a:t>
            </a:r>
          </a:p>
        </p:txBody>
      </p:sp>
      <p:sp>
        <p:nvSpPr>
          <p:cNvPr id="3" name="Espaço Reservado para Conteúdo 2"/>
          <p:cNvSpPr>
            <a:spLocks noGrp="1"/>
          </p:cNvSpPr>
          <p:nvPr>
            <p:ph idx="4294967295"/>
          </p:nvPr>
        </p:nvSpPr>
        <p:spPr/>
        <p:txBody>
          <a:bodyPr>
            <a:normAutofit/>
          </a:bodyPr>
          <a:lstStyle/>
          <a:p>
            <a:pPr eaLnBrk="1" hangingPunct="1">
              <a:lnSpc>
                <a:spcPct val="65000"/>
              </a:lnSpc>
              <a:buFont typeface="Arial" pitchFamily="34" charset="0"/>
              <a:buNone/>
            </a:pPr>
            <a:r>
              <a:rPr lang="pt-BR" sz="3600" smtClean="0">
                <a:solidFill>
                  <a:srgbClr val="FF0000"/>
                </a:solidFill>
              </a:rPr>
              <a:t>Repercussões a longo prazo da dor Neonatal</a:t>
            </a:r>
          </a:p>
        </p:txBody>
      </p:sp>
      <p:pic>
        <p:nvPicPr>
          <p:cNvPr id="254980" name="Picture 4"/>
          <p:cNvPicPr>
            <a:picLocks noChangeAspect="1" noChangeArrowheads="1"/>
          </p:cNvPicPr>
          <p:nvPr/>
        </p:nvPicPr>
        <p:blipFill>
          <a:blip r:embed="rId2"/>
          <a:srcRect/>
          <a:stretch>
            <a:fillRect/>
          </a:stretch>
        </p:blipFill>
        <p:spPr bwMode="auto">
          <a:xfrm>
            <a:off x="4149725" y="2708275"/>
            <a:ext cx="2663825" cy="1990725"/>
          </a:xfrm>
          <a:prstGeom prst="rect">
            <a:avLst/>
          </a:prstGeom>
          <a:noFill/>
          <a:ln w="9525">
            <a:noFill/>
            <a:miter lim="800000"/>
            <a:headEnd/>
            <a:tailEnd/>
          </a:ln>
          <a:effectLst/>
        </p:spPr>
      </p:pic>
      <p:sp>
        <p:nvSpPr>
          <p:cNvPr id="254981" name="Rectangle 5"/>
          <p:cNvSpPr>
            <a:spLocks noChangeArrowheads="1"/>
          </p:cNvSpPr>
          <p:nvPr/>
        </p:nvSpPr>
        <p:spPr bwMode="auto">
          <a:xfrm>
            <a:off x="228600" y="4941888"/>
            <a:ext cx="11960225" cy="822325"/>
          </a:xfrm>
          <a:prstGeom prst="rect">
            <a:avLst/>
          </a:prstGeom>
          <a:noFill/>
          <a:ln w="9525">
            <a:noFill/>
            <a:miter lim="800000"/>
            <a:headEnd/>
            <a:tailEnd/>
          </a:ln>
          <a:effectLst/>
        </p:spPr>
        <p:txBody>
          <a:bodyPr wrap="none" anchor="ctr">
            <a:spAutoFit/>
          </a:bodyPr>
          <a:lstStyle/>
          <a:p>
            <a:pPr algn="ctr" eaLnBrk="0" hangingPunct="0"/>
            <a:r>
              <a:rPr lang="pt-BR" altLang="ko-KR">
                <a:solidFill>
                  <a:srgbClr val="0000FF"/>
                </a:solidFill>
                <a:ea typeface="Gulim" pitchFamily="34" charset="-127"/>
              </a:rPr>
              <a:t>Lembrem-se que </a:t>
            </a:r>
            <a:r>
              <a:rPr lang="pt-BR" altLang="ko-KR" b="1" i="1">
                <a:solidFill>
                  <a:srgbClr val="FF0000"/>
                </a:solidFill>
                <a:ea typeface="Gulim" pitchFamily="34" charset="-127"/>
              </a:rPr>
              <a:t>Experiências dolorosas são capazes de reescrever o cérebro do </a:t>
            </a:r>
          </a:p>
          <a:p>
            <a:pPr algn="ctr" eaLnBrk="0" hangingPunct="0"/>
            <a:r>
              <a:rPr lang="pt-BR" altLang="ko-KR" b="1" i="1">
                <a:solidFill>
                  <a:srgbClr val="FF0000"/>
                </a:solidFill>
                <a:ea typeface="Gulim" pitchFamily="34" charset="-127"/>
              </a:rPr>
              <a:t>adulto</a:t>
            </a:r>
            <a:r>
              <a:rPr lang="pt-BR" altLang="ko-KR" i="1">
                <a:solidFill>
                  <a:srgbClr val="FF0000"/>
                </a:solidFill>
                <a:ea typeface="Gulim" pitchFamily="34" charset="-127"/>
              </a:rPr>
              <a:t>(Linda</a:t>
            </a:r>
            <a:r>
              <a:rPr lang="pt-BR" altLang="ko-KR" i="1">
                <a:solidFill>
                  <a:srgbClr val="0000FF"/>
                </a:solidFill>
                <a:ea typeface="Gulim" pitchFamily="34" charset="-127"/>
              </a:rPr>
              <a:t> A. Hatfield, 2014).</a:t>
            </a:r>
            <a:r>
              <a:rPr lang="pt-BR" altLang="ko-KR">
                <a:solidFill>
                  <a:srgbClr val="0000FF"/>
                </a:solidFill>
                <a:ea typeface="Gulim" pitchFamily="34" charset="-127"/>
              </a:rPr>
              <a:t> </a:t>
            </a:r>
          </a:p>
        </p:txBody>
      </p:sp>
      <p:sp>
        <p:nvSpPr>
          <p:cNvPr id="254982" name="Text Box 6"/>
          <p:cNvSpPr txBox="1">
            <a:spLocks noChangeArrowheads="1"/>
          </p:cNvSpPr>
          <p:nvPr/>
        </p:nvSpPr>
        <p:spPr bwMode="auto">
          <a:xfrm>
            <a:off x="4510088" y="4652963"/>
            <a:ext cx="2289175" cy="336550"/>
          </a:xfrm>
          <a:prstGeom prst="rect">
            <a:avLst/>
          </a:prstGeom>
          <a:noFill/>
          <a:ln w="9525">
            <a:noFill/>
            <a:miter lim="800000"/>
            <a:headEnd/>
            <a:tailEnd/>
          </a:ln>
          <a:effectLst/>
        </p:spPr>
        <p:txBody>
          <a:bodyPr wrap="none">
            <a:spAutoFit/>
          </a:bodyPr>
          <a:lstStyle/>
          <a:p>
            <a:pPr defTabSz="914400"/>
            <a:r>
              <a:rPr lang="pt-BR" sz="1600">
                <a:hlinkClick r:id="rId3"/>
              </a:rPr>
              <a:t>pmargotto@gmail.com</a:t>
            </a:r>
            <a:r>
              <a:rPr lang="pt-BR" sz="1600"/>
              <a:t> </a:t>
            </a:r>
          </a:p>
        </p:txBody>
      </p:sp>
    </p:spTree>
  </p:cSld>
  <p:clrMapOvr>
    <a:masterClrMapping/>
  </p:clrMapOvr>
  <p:transition spd="med">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7" name="Rectangle 3"/>
          <p:cNvSpPr>
            <a:spLocks noGrp="1"/>
          </p:cNvSpPr>
          <p:nvPr>
            <p:ph type="body" idx="1"/>
          </p:nvPr>
        </p:nvSpPr>
        <p:spPr>
          <a:xfrm>
            <a:off x="1125538" y="1484313"/>
            <a:ext cx="10156825" cy="4470400"/>
          </a:xfrm>
        </p:spPr>
        <p:txBody>
          <a:bodyPr/>
          <a:lstStyle/>
          <a:p>
            <a:pPr>
              <a:lnSpc>
                <a:spcPct val="75000"/>
              </a:lnSpc>
            </a:pPr>
            <a:r>
              <a:rPr lang="pt-BR" sz="2000" smtClean="0"/>
              <a:t>A experiência com a dor repetitiva durante o período neonatal e a exposição prolongada a drogas analgésicas podem alterar a organização neuronal e simpática permanentemente.</a:t>
            </a:r>
          </a:p>
          <a:p>
            <a:pPr>
              <a:lnSpc>
                <a:spcPct val="75000"/>
              </a:lnSpc>
            </a:pPr>
            <a:r>
              <a:rPr lang="pt-BR" sz="2000" smtClean="0"/>
              <a:t>Assim, os eventos que ocorrem na UTI Neonatal não somente induzem alterações agudas (reações fisiológicas e comportamentais nos RN, mesmo aqueles mais prematuros), mas também causa alterações estruturais e funcionais. Os ratos adultos expostos à dor repetitiva  não tratados tornaram-se mais ansiosos, têm uma </a:t>
            </a:r>
            <a:r>
              <a:rPr lang="pt-BR" sz="2000" b="1" smtClean="0">
                <a:solidFill>
                  <a:srgbClr val="FF0000"/>
                </a:solidFill>
              </a:rPr>
              <a:t>preferência maior para o álcool</a:t>
            </a:r>
            <a:r>
              <a:rPr lang="pt-BR" sz="2000" b="1" smtClean="0"/>
              <a:t> </a:t>
            </a:r>
            <a:r>
              <a:rPr lang="pt-BR" sz="2000" smtClean="0"/>
              <a:t>e limiar de dor alterado, além de respostas alteradas a analgesia por morfina. É surpreendente este achado, principalmente nas ratas fêmeas expostas à estimulação dolorosa no período neonatal (reflexo do seu alto nível de ansiedade</a:t>
            </a:r>
            <a:r>
              <a:rPr lang="pt-BR" sz="2000" b="1" smtClean="0"/>
              <a:t>).</a:t>
            </a:r>
            <a:r>
              <a:rPr lang="pt-BR" sz="2000" smtClean="0"/>
              <a:t>  </a:t>
            </a:r>
          </a:p>
          <a:p>
            <a:pPr algn="ctr">
              <a:lnSpc>
                <a:spcPct val="75000"/>
              </a:lnSpc>
            </a:pPr>
            <a:r>
              <a:rPr lang="pt-BR" sz="2000" smtClean="0"/>
              <a:t> </a:t>
            </a:r>
            <a:r>
              <a:rPr lang="pt-BR" sz="2000" b="1" smtClean="0">
                <a:solidFill>
                  <a:srgbClr val="FF0000"/>
                </a:solidFill>
              </a:rPr>
              <a:t>A dor repetitiva ocorre comumente em RN, predispondo-o a uma cognição menor, alterada e o dano neuronal medido pelo N-Metil-D-Aspartato</a:t>
            </a:r>
            <a:r>
              <a:rPr lang="pt-BR" smtClean="0"/>
              <a:t> </a:t>
            </a:r>
            <a:r>
              <a:rPr lang="pt-BR" smtClean="0">
                <a:solidFill>
                  <a:srgbClr val="FF0000"/>
                </a:solidFill>
              </a:rPr>
              <a:t>(</a:t>
            </a:r>
            <a:r>
              <a:rPr lang="pt-BR" sz="2000" b="1" smtClean="0">
                <a:solidFill>
                  <a:srgbClr val="FF0000"/>
                </a:solidFill>
              </a:rPr>
              <a:t>NMDA) que  pode levar a efeitos a longo prazo quanto ao desenvolvimento cognitivo e comportamental a longo prazo.</a:t>
            </a:r>
          </a:p>
        </p:txBody>
      </p:sp>
      <p:sp>
        <p:nvSpPr>
          <p:cNvPr id="164868" name="Rectangle 4"/>
          <p:cNvSpPr>
            <a:spLocks noChangeArrowheads="1"/>
          </p:cNvSpPr>
          <p:nvPr/>
        </p:nvSpPr>
        <p:spPr bwMode="auto">
          <a:xfrm>
            <a:off x="693738" y="115888"/>
            <a:ext cx="10912475" cy="1204912"/>
          </a:xfrm>
          <a:prstGeom prst="rect">
            <a:avLst/>
          </a:prstGeom>
          <a:noFill/>
          <a:ln w="9525">
            <a:noFill/>
            <a:miter lim="800000"/>
            <a:headEnd/>
            <a:tailEnd/>
          </a:ln>
          <a:effectLst/>
        </p:spPr>
        <p:txBody>
          <a:bodyPr wrap="none" lIns="0" tIns="0" rIns="0" bIns="0" anchor="ctr">
            <a:spAutoFit/>
          </a:bodyPr>
          <a:lstStyle/>
          <a:p>
            <a:pPr algn="ctr" eaLnBrk="0" hangingPunct="0"/>
            <a:r>
              <a:rPr lang="pt-BR" sz="2700" b="1">
                <a:solidFill>
                  <a:srgbClr val="0000FF"/>
                </a:solidFill>
                <a:latin typeface="Lato" pitchFamily="34" charset="0"/>
              </a:rPr>
              <a:t>REPERCUSSÕES A LONGO PRAZO DA DOR NO PER</a:t>
            </a:r>
            <a:r>
              <a:rPr lang="pt-BR" sz="2700" b="1">
                <a:solidFill>
                  <a:srgbClr val="0000FF"/>
                </a:solidFill>
                <a:latin typeface="Arial"/>
              </a:rPr>
              <a:t>Í</a:t>
            </a:r>
            <a:r>
              <a:rPr lang="pt-BR" sz="2700" b="1">
                <a:solidFill>
                  <a:srgbClr val="0000FF"/>
                </a:solidFill>
                <a:latin typeface="Lato" pitchFamily="34" charset="0"/>
              </a:rPr>
              <a:t>ODO NEONATAL</a:t>
            </a:r>
          </a:p>
          <a:p>
            <a:pPr algn="ctr" eaLnBrk="0" hangingPunct="0"/>
            <a:r>
              <a:rPr lang="pt-BR" sz="1300">
                <a:solidFill>
                  <a:srgbClr val="424242"/>
                </a:solidFill>
                <a:latin typeface="Source Sans Pro"/>
              </a:rPr>
              <a:t>Singh Anand (EUA)</a:t>
            </a:r>
          </a:p>
          <a:p>
            <a:pPr algn="ctr" eaLnBrk="0" hangingPunct="0"/>
            <a:r>
              <a:rPr lang="pt-BR" sz="1300">
                <a:solidFill>
                  <a:srgbClr val="424242"/>
                </a:solidFill>
                <a:latin typeface="Source Sans Pro"/>
              </a:rPr>
              <a:t>XVII Congresso Brasileiro de Perinatologia</a:t>
            </a:r>
            <a:br>
              <a:rPr lang="pt-BR" sz="1300">
                <a:solidFill>
                  <a:srgbClr val="424242"/>
                </a:solidFill>
                <a:latin typeface="Source Sans Pro"/>
              </a:rPr>
            </a:br>
            <a:r>
              <a:rPr lang="pt-BR" sz="1300">
                <a:solidFill>
                  <a:srgbClr val="424242"/>
                </a:solidFill>
                <a:latin typeface="Arial"/>
              </a:rPr>
              <a:t> </a:t>
            </a:r>
            <a:r>
              <a:rPr lang="pt-BR" sz="1300">
                <a:solidFill>
                  <a:srgbClr val="424242"/>
                </a:solidFill>
                <a:latin typeface="Source Sans Pro"/>
              </a:rPr>
              <a:t>10 </a:t>
            </a:r>
            <a:r>
              <a:rPr lang="pt-BR" sz="1300">
                <a:solidFill>
                  <a:srgbClr val="424242"/>
                </a:solidFill>
                <a:latin typeface="Arial"/>
              </a:rPr>
              <a:t>–</a:t>
            </a:r>
            <a:r>
              <a:rPr lang="pt-BR" sz="1300">
                <a:solidFill>
                  <a:srgbClr val="424242"/>
                </a:solidFill>
                <a:latin typeface="Source Sans Pro"/>
              </a:rPr>
              <a:t> 14/11/2001 </a:t>
            </a:r>
            <a:r>
              <a:rPr lang="pt-BR" sz="1300">
                <a:solidFill>
                  <a:srgbClr val="424242"/>
                </a:solidFill>
                <a:latin typeface="Arial"/>
              </a:rPr>
              <a:t>–</a:t>
            </a:r>
            <a:r>
              <a:rPr lang="pt-BR" sz="1300">
                <a:solidFill>
                  <a:srgbClr val="424242"/>
                </a:solidFill>
                <a:latin typeface="Source Sans Pro"/>
              </a:rPr>
              <a:t> Florian</a:t>
            </a:r>
            <a:r>
              <a:rPr lang="pt-BR" sz="1300">
                <a:solidFill>
                  <a:srgbClr val="424242"/>
                </a:solidFill>
                <a:latin typeface="Arial"/>
              </a:rPr>
              <a:t>ó</a:t>
            </a:r>
            <a:r>
              <a:rPr lang="pt-BR" sz="1300">
                <a:solidFill>
                  <a:srgbClr val="424242"/>
                </a:solidFill>
                <a:latin typeface="Source Sans Pro"/>
              </a:rPr>
              <a:t>polis (SC)</a:t>
            </a:r>
          </a:p>
          <a:p>
            <a:pPr algn="ctr" eaLnBrk="0" hangingPunct="0"/>
            <a:r>
              <a:rPr lang="pt-BR" sz="1300">
                <a:solidFill>
                  <a:srgbClr val="424242"/>
                </a:solidFill>
                <a:latin typeface="Source Sans Pro"/>
              </a:rPr>
              <a:t>Reproduzido pelo Dr. Paulo R. Margotto, Chefe da Unidade de Neonatologia do Hospital Regional da Asa sul (HRAS)/ SES/DF</a:t>
            </a:r>
            <a:endParaRPr lang="pt-BR">
              <a:solidFill>
                <a:srgbClr val="78909C"/>
              </a:solidFill>
            </a:endParaRPr>
          </a:p>
        </p:txBody>
      </p:sp>
      <p:pic>
        <p:nvPicPr>
          <p:cNvPr id="164869" name="Picture 5" descr="doc">
            <a:hlinkClick r:id="rId2" tooltip="repercussoes"/>
          </p:cNvPr>
          <p:cNvPicPr>
            <a:picLocks noChangeAspect="1" noChangeArrowheads="1"/>
          </p:cNvPicPr>
          <p:nvPr/>
        </p:nvPicPr>
        <p:blipFill>
          <a:blip r:embed="rId3"/>
          <a:srcRect/>
          <a:stretch>
            <a:fillRect/>
          </a:stretch>
        </p:blipFill>
        <p:spPr bwMode="auto">
          <a:xfrm>
            <a:off x="8542338" y="549275"/>
            <a:ext cx="457200" cy="457200"/>
          </a:xfrm>
          <a:prstGeom prst="rect">
            <a:avLst/>
          </a:prstGeom>
          <a:noFill/>
        </p:spPr>
      </p:pic>
      <p:sp>
        <p:nvSpPr>
          <p:cNvPr id="164870" name="Oval 6"/>
          <p:cNvSpPr>
            <a:spLocks noChangeArrowheads="1"/>
          </p:cNvSpPr>
          <p:nvPr/>
        </p:nvSpPr>
        <p:spPr bwMode="auto">
          <a:xfrm>
            <a:off x="406400" y="549275"/>
            <a:ext cx="914400" cy="914400"/>
          </a:xfrm>
          <a:prstGeom prst="ellipse">
            <a:avLst/>
          </a:prstGeom>
          <a:solidFill>
            <a:schemeClr val="accent1"/>
          </a:solidFill>
          <a:ln w="38100">
            <a:solidFill>
              <a:srgbClr val="FFFF00"/>
            </a:solidFill>
            <a:round/>
            <a:headEnd/>
            <a:tailEnd/>
          </a:ln>
          <a:effectLst/>
        </p:spPr>
        <p:txBody>
          <a:bodyPr wrap="none" anchor="ctr"/>
          <a:lstStyle/>
          <a:p>
            <a:pPr algn="ctr" defTabSz="914400"/>
            <a:r>
              <a:rPr lang="pt-BR">
                <a:solidFill>
                  <a:srgbClr val="FF33CC"/>
                </a:solidFill>
              </a:rPr>
              <a:t>2001</a:t>
            </a:r>
          </a:p>
        </p:txBody>
      </p:sp>
    </p:spTree>
  </p:cSld>
  <p:clrMapOvr>
    <a:masterClrMapping/>
  </p:clrMapOvr>
  <p:transition spd="med">
    <p:fad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2" name="Rectangle 4"/>
          <p:cNvSpPr>
            <a:spLocks noChangeArrowheads="1"/>
          </p:cNvSpPr>
          <p:nvPr/>
        </p:nvSpPr>
        <p:spPr bwMode="auto">
          <a:xfrm>
            <a:off x="1125538" y="2636838"/>
            <a:ext cx="8963025" cy="1477962"/>
          </a:xfrm>
          <a:prstGeom prst="rect">
            <a:avLst/>
          </a:prstGeom>
          <a:noFill/>
          <a:ln w="9525">
            <a:noFill/>
            <a:miter lim="800000"/>
            <a:headEnd/>
            <a:tailEnd/>
          </a:ln>
          <a:effectLst/>
        </p:spPr>
        <p:txBody>
          <a:bodyPr wrap="none" lIns="0" tIns="0" rIns="0" bIns="0" anchor="ctr">
            <a:spAutoFit/>
          </a:bodyPr>
          <a:lstStyle/>
          <a:p>
            <a:pPr algn="ctr" eaLnBrk="0" hangingPunct="0"/>
            <a:r>
              <a:rPr lang="pt-BR" sz="2700" b="1">
                <a:solidFill>
                  <a:srgbClr val="0000FF"/>
                </a:solidFill>
                <a:latin typeface="Lato" pitchFamily="34" charset="0"/>
              </a:rPr>
              <a:t>DOR NEONATAL: REPERCUSSÕES</a:t>
            </a:r>
          </a:p>
          <a:p>
            <a:pPr algn="ctr" eaLnBrk="0" hangingPunct="0"/>
            <a:r>
              <a:rPr lang="pt-BR" sz="700" u="sng">
                <a:solidFill>
                  <a:srgbClr val="78909C"/>
                </a:solidFill>
              </a:rPr>
              <a:t>  </a:t>
            </a:r>
            <a:endParaRPr lang="pt-BR" u="sng">
              <a:solidFill>
                <a:srgbClr val="78909C"/>
              </a:solidFill>
            </a:endParaRPr>
          </a:p>
          <a:p>
            <a:pPr algn="ctr" eaLnBrk="0" hangingPunct="0"/>
            <a:r>
              <a:rPr lang="pt-BR" sz="1300">
                <a:solidFill>
                  <a:srgbClr val="424242"/>
                </a:solidFill>
                <a:latin typeface="Source Sans Pro"/>
              </a:rPr>
              <a:t>Paulo R. Margotto</a:t>
            </a:r>
            <a:br>
              <a:rPr lang="pt-BR" sz="1300">
                <a:solidFill>
                  <a:srgbClr val="424242"/>
                </a:solidFill>
                <a:latin typeface="Source Sans Pro"/>
              </a:rPr>
            </a:br>
            <a:r>
              <a:rPr lang="pt-BR" sz="1300">
                <a:solidFill>
                  <a:srgbClr val="424242"/>
                </a:solidFill>
                <a:latin typeface="Source Sans Pro"/>
              </a:rPr>
              <a:t>Escola Superior de Ciências da Sa</a:t>
            </a:r>
            <a:r>
              <a:rPr lang="pt-BR" sz="1300">
                <a:solidFill>
                  <a:srgbClr val="424242"/>
                </a:solidFill>
                <a:latin typeface="Arial"/>
              </a:rPr>
              <a:t>ú</a:t>
            </a:r>
            <a:r>
              <a:rPr lang="pt-BR" sz="1300">
                <a:solidFill>
                  <a:srgbClr val="424242"/>
                </a:solidFill>
                <a:latin typeface="Source Sans Pro"/>
              </a:rPr>
              <a:t>de (ESCS)/SES/DF</a:t>
            </a:r>
          </a:p>
          <a:p>
            <a:pPr algn="ctr" eaLnBrk="0" hangingPunct="0"/>
            <a:endParaRPr lang="pt-BR" sz="1300">
              <a:solidFill>
                <a:srgbClr val="424242"/>
              </a:solidFill>
              <a:latin typeface="Source Sans Pro"/>
            </a:endParaRPr>
          </a:p>
          <a:p>
            <a:pPr algn="ctr"/>
            <a:r>
              <a:rPr lang="pt-BR" sz="1400" b="1" i="1">
                <a:solidFill>
                  <a:srgbClr val="0066FF"/>
                </a:solidFill>
              </a:rPr>
              <a:t>I Congresso Paraibano de Saúde Materno-InfantilInstituto Professor Joaquim Amorim Neto (30/3-1/4/2011</a:t>
            </a:r>
            <a:r>
              <a:rPr lang="pt-BR" b="1" i="1">
                <a:solidFill>
                  <a:srgbClr val="0066FF"/>
                </a:solidFill>
              </a:rPr>
              <a:t>)</a:t>
            </a:r>
          </a:p>
        </p:txBody>
      </p:sp>
      <p:pic>
        <p:nvPicPr>
          <p:cNvPr id="165893" name="Picture 5" descr="ppt">
            <a:hlinkClick r:id="rId2" tooltip="Dor_Neon_int_2011"/>
          </p:cNvPr>
          <p:cNvPicPr>
            <a:picLocks noChangeAspect="1" noChangeArrowheads="1"/>
          </p:cNvPicPr>
          <p:nvPr/>
        </p:nvPicPr>
        <p:blipFill>
          <a:blip r:embed="rId3"/>
          <a:srcRect/>
          <a:stretch>
            <a:fillRect/>
          </a:stretch>
        </p:blipFill>
        <p:spPr bwMode="auto">
          <a:xfrm>
            <a:off x="10342563" y="3789363"/>
            <a:ext cx="457200" cy="457200"/>
          </a:xfrm>
          <a:prstGeom prst="rect">
            <a:avLst/>
          </a:prstGeom>
          <a:noFill/>
        </p:spPr>
      </p:pic>
      <p:sp>
        <p:nvSpPr>
          <p:cNvPr id="165894" name="Oval 6"/>
          <p:cNvSpPr>
            <a:spLocks noChangeArrowheads="1"/>
          </p:cNvSpPr>
          <p:nvPr/>
        </p:nvSpPr>
        <p:spPr bwMode="auto">
          <a:xfrm>
            <a:off x="406400" y="549275"/>
            <a:ext cx="914400" cy="914400"/>
          </a:xfrm>
          <a:prstGeom prst="ellipse">
            <a:avLst/>
          </a:prstGeom>
          <a:solidFill>
            <a:schemeClr val="accent1"/>
          </a:solidFill>
          <a:ln w="38100">
            <a:solidFill>
              <a:srgbClr val="FFFF00"/>
            </a:solidFill>
            <a:round/>
            <a:headEnd/>
            <a:tailEnd/>
          </a:ln>
          <a:effectLst/>
        </p:spPr>
        <p:txBody>
          <a:bodyPr wrap="none" anchor="ctr"/>
          <a:lstStyle/>
          <a:p>
            <a:pPr algn="ctr" defTabSz="914400"/>
            <a:r>
              <a:rPr lang="pt-BR">
                <a:solidFill>
                  <a:srgbClr val="FF33CC"/>
                </a:solidFill>
              </a:rPr>
              <a:t>2011</a:t>
            </a:r>
          </a:p>
        </p:txBody>
      </p:sp>
    </p:spTree>
  </p:cSld>
  <p:clrMapOvr>
    <a:masterClrMapping/>
  </p:clrMapOvr>
  <p:transition spd="med">
    <p:fad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3"/>
          <p:cNvSpPr>
            <a:spLocks noGrp="1" noChangeArrowheads="1"/>
          </p:cNvSpPr>
          <p:nvPr>
            <p:ph type="body" idx="4294967295"/>
          </p:nvPr>
        </p:nvSpPr>
        <p:spPr>
          <a:noFill/>
        </p:spPr>
        <p:txBody>
          <a:bodyPr lIns="91440" tIns="45720" rIns="91440" bIns="45720"/>
          <a:lstStyle/>
          <a:p>
            <a:r>
              <a:rPr lang="pt-BR" smtClean="0"/>
              <a:t>As respostas comportamentais e fisiológicas  a dor repetitiva pode: </a:t>
            </a:r>
          </a:p>
          <a:p>
            <a:pPr lvl="1"/>
            <a:r>
              <a:rPr lang="pt-BR" smtClean="0"/>
              <a:t>  Extensão da Hemorragia intraventricular ou contribuir diretamente para:</a:t>
            </a:r>
          </a:p>
          <a:p>
            <a:pPr lvl="1">
              <a:buFont typeface="Century Gothic" pitchFamily="34" charset="0"/>
              <a:buNone/>
            </a:pPr>
            <a:endParaRPr lang="pt-BR" smtClean="0"/>
          </a:p>
          <a:p>
            <a:pPr lvl="1">
              <a:buFont typeface="Century Gothic" pitchFamily="34" charset="0"/>
              <a:buNone/>
            </a:pPr>
            <a:r>
              <a:rPr lang="pt-BR" smtClean="0"/>
              <a:t>    -hipoxia, hipercapnia,acidose,hiperglicemia, assincronia com o respirador, pneumotórax</a:t>
            </a:r>
          </a:p>
          <a:p>
            <a:pPr lvl="1">
              <a:buFont typeface="Century Gothic" pitchFamily="34" charset="0"/>
              <a:buNone/>
            </a:pPr>
            <a:r>
              <a:rPr lang="pt-BR" smtClean="0"/>
              <a:t>(causas importantes de hemorragia intraventricular)</a:t>
            </a:r>
          </a:p>
        </p:txBody>
      </p:sp>
      <p:sp>
        <p:nvSpPr>
          <p:cNvPr id="181251" name="Rectangle 2"/>
          <p:cNvSpPr>
            <a:spLocks noChangeArrowheads="1"/>
          </p:cNvSpPr>
          <p:nvPr/>
        </p:nvSpPr>
        <p:spPr bwMode="auto">
          <a:xfrm>
            <a:off x="609600" y="274638"/>
            <a:ext cx="10969625" cy="1143000"/>
          </a:xfrm>
          <a:prstGeom prst="rect">
            <a:avLst/>
          </a:prstGeom>
          <a:noFill/>
          <a:ln w="9525">
            <a:noFill/>
            <a:miter lim="800000"/>
            <a:headEnd/>
            <a:tailEnd/>
          </a:ln>
        </p:spPr>
        <p:txBody>
          <a:bodyPr anchor="ctr"/>
          <a:lstStyle/>
          <a:p>
            <a:pPr algn="ctr" defTabSz="914400" eaLnBrk="0" hangingPunct="0"/>
            <a:r>
              <a:rPr lang="pt-BR" sz="3600" b="1">
                <a:solidFill>
                  <a:srgbClr val="FF0000"/>
                </a:solidFill>
                <a:latin typeface="Times New Roman" pitchFamily="18" charset="0"/>
              </a:rPr>
              <a:t>DOR NEONATAL</a:t>
            </a:r>
            <a:br>
              <a:rPr lang="pt-BR" sz="3600" b="1">
                <a:solidFill>
                  <a:srgbClr val="FF0000"/>
                </a:solidFill>
                <a:latin typeface="Times New Roman" pitchFamily="18" charset="0"/>
              </a:rPr>
            </a:br>
            <a:r>
              <a:rPr lang="pt-BR" sz="3600" b="1">
                <a:solidFill>
                  <a:srgbClr val="FF9900"/>
                </a:solidFill>
                <a:latin typeface="Times New Roman" pitchFamily="18" charset="0"/>
              </a:rPr>
              <a:t>Repercussões a curto e longo prazo</a:t>
            </a:r>
          </a:p>
        </p:txBody>
      </p:sp>
      <p:sp>
        <p:nvSpPr>
          <p:cNvPr id="181252" name="Text Box 5"/>
          <p:cNvSpPr txBox="1">
            <a:spLocks noChangeArrowheads="1"/>
          </p:cNvSpPr>
          <p:nvPr/>
        </p:nvSpPr>
        <p:spPr bwMode="auto">
          <a:xfrm>
            <a:off x="8466138" y="5897563"/>
            <a:ext cx="2114550" cy="366712"/>
          </a:xfrm>
          <a:prstGeom prst="rect">
            <a:avLst/>
          </a:prstGeom>
          <a:noFill/>
          <a:ln w="9525">
            <a:noFill/>
            <a:miter lim="800000"/>
            <a:headEnd/>
            <a:tailEnd/>
          </a:ln>
        </p:spPr>
        <p:txBody>
          <a:bodyPr wrap="none">
            <a:spAutoFit/>
          </a:bodyPr>
          <a:lstStyle/>
          <a:p>
            <a:pPr defTabSz="914400"/>
            <a:r>
              <a:rPr lang="pt-BR" sz="1800"/>
              <a:t>Anand, 1998, 2001</a:t>
            </a:r>
          </a:p>
        </p:txBody>
      </p:sp>
      <p:sp>
        <p:nvSpPr>
          <p:cNvPr id="181253" name="AutoShape 7"/>
          <p:cNvSpPr>
            <a:spLocks noChangeArrowheads="1"/>
          </p:cNvSpPr>
          <p:nvPr/>
        </p:nvSpPr>
        <p:spPr bwMode="auto">
          <a:xfrm>
            <a:off x="5446713" y="2492375"/>
            <a:ext cx="431800" cy="544513"/>
          </a:xfrm>
          <a:prstGeom prst="downArrow">
            <a:avLst>
              <a:gd name="adj1" fmla="val 50000"/>
              <a:gd name="adj2" fmla="val 31526"/>
            </a:avLst>
          </a:prstGeom>
          <a:solidFill>
            <a:schemeClr val="accent1"/>
          </a:solidFill>
          <a:ln w="9525">
            <a:solidFill>
              <a:schemeClr val="tx1"/>
            </a:solidFill>
            <a:miter lim="800000"/>
            <a:headEnd/>
            <a:tailEnd/>
          </a:ln>
        </p:spPr>
        <p:txBody>
          <a:bodyPr wrap="none" anchor="ctr"/>
          <a:lstStyle/>
          <a:p>
            <a:pPr defTabSz="914400"/>
            <a:endParaRPr lang="pt-BR" sz="1800"/>
          </a:p>
        </p:txBody>
      </p:sp>
      <p:sp>
        <p:nvSpPr>
          <p:cNvPr id="181254" name="AutoShape 7"/>
          <p:cNvSpPr>
            <a:spLocks noChangeArrowheads="1"/>
          </p:cNvSpPr>
          <p:nvPr/>
        </p:nvSpPr>
        <p:spPr bwMode="auto">
          <a:xfrm>
            <a:off x="1773238" y="2133600"/>
            <a:ext cx="360362" cy="471488"/>
          </a:xfrm>
          <a:prstGeom prst="upArrow">
            <a:avLst>
              <a:gd name="adj1" fmla="val 50000"/>
              <a:gd name="adj2" fmla="val 32709"/>
            </a:avLst>
          </a:prstGeom>
          <a:solidFill>
            <a:schemeClr val="accent1"/>
          </a:solidFill>
          <a:ln w="9525">
            <a:solidFill>
              <a:schemeClr val="tx1"/>
            </a:solidFill>
            <a:miter lim="800000"/>
            <a:headEnd/>
            <a:tailEnd/>
          </a:ln>
        </p:spPr>
        <p:txBody>
          <a:bodyPr wrap="none" anchor="ctr"/>
          <a:lstStyle/>
          <a:p>
            <a:pPr defTabSz="914400"/>
            <a:endParaRPr lang="pt-BR" sz="1800"/>
          </a:p>
        </p:txBody>
      </p:sp>
    </p:spTree>
  </p:cSld>
  <p:clrMapOvr>
    <a:masterClrMapping/>
  </p:clrMapOvr>
  <p:transition spd="med">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2"/>
          <p:cNvSpPr>
            <a:spLocks noGrp="1" noChangeArrowheads="1"/>
          </p:cNvSpPr>
          <p:nvPr>
            <p:ph type="title" idx="4294967295"/>
          </p:nvPr>
        </p:nvSpPr>
        <p:spPr>
          <a:xfrm>
            <a:off x="527050" y="0"/>
            <a:ext cx="10969625" cy="1143000"/>
          </a:xfrm>
          <a:noFill/>
        </p:spPr>
        <p:txBody>
          <a:bodyPr lIns="91440" tIns="45720" rIns="91440" bIns="45720" anchor="ctr"/>
          <a:lstStyle/>
          <a:p>
            <a:pPr algn="ctr"/>
            <a:r>
              <a:rPr lang="pt-BR" sz="4000" smtClean="0">
                <a:solidFill>
                  <a:srgbClr val="FF0000"/>
                </a:solidFill>
              </a:rPr>
              <a:t>DOR NEONATAL</a:t>
            </a:r>
            <a:br>
              <a:rPr lang="pt-BR" sz="4000" smtClean="0">
                <a:solidFill>
                  <a:srgbClr val="FF0000"/>
                </a:solidFill>
              </a:rPr>
            </a:br>
            <a:r>
              <a:rPr lang="pt-BR" sz="4000" smtClean="0">
                <a:solidFill>
                  <a:srgbClr val="FF9900"/>
                </a:solidFill>
              </a:rPr>
              <a:t>Repercussões a curto e longo prazo</a:t>
            </a:r>
          </a:p>
        </p:txBody>
      </p:sp>
      <p:sp>
        <p:nvSpPr>
          <p:cNvPr id="182275" name="Rectangle 3"/>
          <p:cNvSpPr>
            <a:spLocks noGrp="1" noChangeArrowheads="1"/>
          </p:cNvSpPr>
          <p:nvPr>
            <p:ph type="body" idx="4294967295"/>
          </p:nvPr>
        </p:nvSpPr>
        <p:spPr>
          <a:xfrm>
            <a:off x="406400" y="1125538"/>
            <a:ext cx="11161713" cy="4525962"/>
          </a:xfrm>
        </p:spPr>
        <p:txBody>
          <a:bodyPr lIns="91440" tIns="45720" rIns="91440" bIns="45720"/>
          <a:lstStyle/>
          <a:p>
            <a:r>
              <a:rPr lang="pt-BR" sz="2000" smtClean="0">
                <a:solidFill>
                  <a:srgbClr val="0000FF"/>
                </a:solidFill>
              </a:rPr>
              <a:t>Hemorragia intraventricular (HIV)</a:t>
            </a:r>
          </a:p>
          <a:p>
            <a:pPr>
              <a:buFont typeface="Arial" pitchFamily="34" charset="0"/>
              <a:buNone/>
            </a:pPr>
            <a:r>
              <a:rPr lang="pt-BR" sz="2000" smtClean="0"/>
              <a:t>    -Mainous et  al(2007):punção de calcanhar (12 RN)</a:t>
            </a:r>
          </a:p>
          <a:p>
            <a:pPr lvl="1">
              <a:buFont typeface="Century Gothic" pitchFamily="34" charset="0"/>
              <a:buNone/>
            </a:pPr>
            <a:r>
              <a:rPr lang="pt-BR" sz="1800" smtClean="0"/>
              <a:t>                                   queda da SatO</a:t>
            </a:r>
            <a:r>
              <a:rPr lang="pt-BR" sz="1800" baseline="-25000" smtClean="0"/>
              <a:t>2</a:t>
            </a:r>
            <a:r>
              <a:rPr lang="pt-BR" sz="1800" smtClean="0"/>
              <a:t>/aumento da PaCO</a:t>
            </a:r>
            <a:r>
              <a:rPr lang="pt-BR" sz="1800" baseline="-25000" smtClean="0"/>
              <a:t>2</a:t>
            </a:r>
            <a:r>
              <a:rPr lang="pt-BR" sz="1800" smtClean="0"/>
              <a:t> com dilatação dos vasos cerebrais/ aumento do FSC        Risco de HIV/IHPV (em 2/12 RN)</a:t>
            </a:r>
          </a:p>
          <a:p>
            <a:r>
              <a:rPr lang="pt-BR" sz="2000" b="1" smtClean="0">
                <a:solidFill>
                  <a:srgbClr val="FF3399"/>
                </a:solidFill>
              </a:rPr>
              <a:t>A enfermagem tem posição chave neste desfecho</a:t>
            </a:r>
          </a:p>
          <a:p>
            <a:pPr>
              <a:buFont typeface="Arial" pitchFamily="34" charset="0"/>
              <a:buNone/>
            </a:pPr>
            <a:r>
              <a:rPr lang="pt-BR" sz="2000" smtClean="0"/>
              <a:t>                                        </a:t>
            </a:r>
          </a:p>
        </p:txBody>
      </p:sp>
      <p:sp>
        <p:nvSpPr>
          <p:cNvPr id="182276" name="AutoShape 10"/>
          <p:cNvSpPr>
            <a:spLocks noChangeArrowheads="1"/>
          </p:cNvSpPr>
          <p:nvPr/>
        </p:nvSpPr>
        <p:spPr bwMode="auto">
          <a:xfrm>
            <a:off x="6742113" y="1700213"/>
            <a:ext cx="623887" cy="576262"/>
          </a:xfrm>
          <a:prstGeom prst="curvedLeftArrow">
            <a:avLst>
              <a:gd name="adj1" fmla="val 20000"/>
              <a:gd name="adj2" fmla="val 40000"/>
              <a:gd name="adj3" fmla="val 36088"/>
            </a:avLst>
          </a:prstGeom>
          <a:solidFill>
            <a:schemeClr val="accent1"/>
          </a:solidFill>
          <a:ln w="9525">
            <a:solidFill>
              <a:schemeClr val="tx1"/>
            </a:solidFill>
            <a:miter lim="800000"/>
            <a:headEnd/>
            <a:tailEnd/>
          </a:ln>
        </p:spPr>
        <p:txBody>
          <a:bodyPr wrap="none" anchor="ctr"/>
          <a:lstStyle/>
          <a:p>
            <a:pPr defTabSz="914400"/>
            <a:endParaRPr lang="pt-BR" sz="1800"/>
          </a:p>
        </p:txBody>
      </p:sp>
      <p:sp>
        <p:nvSpPr>
          <p:cNvPr id="182277" name="AutoShape 11"/>
          <p:cNvSpPr>
            <a:spLocks noChangeArrowheads="1"/>
          </p:cNvSpPr>
          <p:nvPr/>
        </p:nvSpPr>
        <p:spPr bwMode="auto">
          <a:xfrm>
            <a:off x="2063750" y="2420938"/>
            <a:ext cx="434975" cy="198437"/>
          </a:xfrm>
          <a:prstGeom prst="rightArrow">
            <a:avLst>
              <a:gd name="adj1" fmla="val 100000"/>
              <a:gd name="adj2" fmla="val 188198"/>
            </a:avLst>
          </a:prstGeom>
          <a:solidFill>
            <a:schemeClr val="accent1"/>
          </a:solidFill>
          <a:ln w="9525">
            <a:solidFill>
              <a:schemeClr val="tx1"/>
            </a:solidFill>
            <a:miter lim="800000"/>
            <a:headEnd/>
            <a:tailEnd/>
          </a:ln>
        </p:spPr>
        <p:txBody>
          <a:bodyPr wrap="none" anchor="ctr"/>
          <a:lstStyle/>
          <a:p>
            <a:pPr defTabSz="914400"/>
            <a:endParaRPr lang="pt-BR" sz="1800"/>
          </a:p>
        </p:txBody>
      </p:sp>
      <p:pic>
        <p:nvPicPr>
          <p:cNvPr id="182278" name="Picture 8" descr="YYUITREDFG"/>
          <p:cNvPicPr>
            <a:picLocks noChangeAspect="1" noChangeArrowheads="1"/>
          </p:cNvPicPr>
          <p:nvPr/>
        </p:nvPicPr>
        <p:blipFill>
          <a:blip r:embed="rId2">
            <a:lum contrast="18000"/>
          </a:blip>
          <a:srcRect/>
          <a:stretch>
            <a:fillRect/>
          </a:stretch>
        </p:blipFill>
        <p:spPr bwMode="auto">
          <a:xfrm>
            <a:off x="2638425" y="3357563"/>
            <a:ext cx="6440488" cy="3287712"/>
          </a:xfrm>
          <a:prstGeom prst="rect">
            <a:avLst/>
          </a:prstGeom>
          <a:noFill/>
          <a:ln w="28575">
            <a:solidFill>
              <a:srgbClr val="FF33CC"/>
            </a:solidFill>
            <a:miter lim="800000"/>
            <a:headEnd/>
            <a:tailEnd/>
          </a:ln>
        </p:spPr>
      </p:pic>
    </p:spTree>
  </p:cSld>
  <p:clrMapOvr>
    <a:masterClrMapping/>
  </p:clrMapOvr>
  <p:transition spd="slow">
    <p:cover dir="l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p:cNvSpPr>
            <a:spLocks noChangeArrowheads="1"/>
          </p:cNvSpPr>
          <p:nvPr/>
        </p:nvSpPr>
        <p:spPr bwMode="auto">
          <a:xfrm>
            <a:off x="609600" y="274638"/>
            <a:ext cx="10969625" cy="1143000"/>
          </a:xfrm>
          <a:prstGeom prst="rect">
            <a:avLst/>
          </a:prstGeom>
          <a:noFill/>
          <a:ln w="9525">
            <a:noFill/>
            <a:miter lim="800000"/>
            <a:headEnd/>
            <a:tailEnd/>
          </a:ln>
        </p:spPr>
        <p:txBody>
          <a:bodyPr anchor="ctr"/>
          <a:lstStyle/>
          <a:p>
            <a:pPr algn="ctr" defTabSz="914400" eaLnBrk="0" hangingPunct="0"/>
            <a:r>
              <a:rPr lang="pt-BR" sz="3600" b="1">
                <a:solidFill>
                  <a:srgbClr val="FF0000"/>
                </a:solidFill>
                <a:latin typeface="Times New Roman" pitchFamily="18" charset="0"/>
              </a:rPr>
              <a:t>DOR NEONATAL</a:t>
            </a:r>
            <a:br>
              <a:rPr lang="pt-BR" sz="3600" b="1">
                <a:solidFill>
                  <a:srgbClr val="FF0000"/>
                </a:solidFill>
                <a:latin typeface="Times New Roman" pitchFamily="18" charset="0"/>
              </a:rPr>
            </a:br>
            <a:r>
              <a:rPr lang="pt-BR" sz="3600" b="1">
                <a:solidFill>
                  <a:srgbClr val="FF9900"/>
                </a:solidFill>
                <a:latin typeface="Times New Roman" pitchFamily="18" charset="0"/>
              </a:rPr>
              <a:t>Repercussões a curto e longo prazo</a:t>
            </a:r>
          </a:p>
        </p:txBody>
      </p:sp>
      <p:pic>
        <p:nvPicPr>
          <p:cNvPr id="184323" name="Picture 8"/>
          <p:cNvPicPr>
            <a:picLocks noChangeAspect="1" noChangeArrowheads="1"/>
          </p:cNvPicPr>
          <p:nvPr/>
        </p:nvPicPr>
        <p:blipFill>
          <a:blip r:embed="rId2"/>
          <a:srcRect/>
          <a:stretch>
            <a:fillRect/>
          </a:stretch>
        </p:blipFill>
        <p:spPr bwMode="auto">
          <a:xfrm>
            <a:off x="334963" y="1412875"/>
            <a:ext cx="4387850" cy="2414588"/>
          </a:xfrm>
          <a:prstGeom prst="rect">
            <a:avLst/>
          </a:prstGeom>
          <a:noFill/>
          <a:ln w="9525">
            <a:noFill/>
            <a:miter lim="800000"/>
            <a:headEnd/>
            <a:tailEnd/>
          </a:ln>
        </p:spPr>
      </p:pic>
      <p:pic>
        <p:nvPicPr>
          <p:cNvPr id="184324" name="Picture 9"/>
          <p:cNvPicPr>
            <a:picLocks noChangeAspect="1" noChangeArrowheads="1"/>
          </p:cNvPicPr>
          <p:nvPr/>
        </p:nvPicPr>
        <p:blipFill>
          <a:blip r:embed="rId3"/>
          <a:srcRect/>
          <a:stretch>
            <a:fillRect/>
          </a:stretch>
        </p:blipFill>
        <p:spPr bwMode="auto">
          <a:xfrm>
            <a:off x="5999163" y="1590675"/>
            <a:ext cx="4291012" cy="2414588"/>
          </a:xfrm>
          <a:prstGeom prst="rect">
            <a:avLst/>
          </a:prstGeom>
          <a:noFill/>
          <a:ln w="9525">
            <a:noFill/>
            <a:miter lim="800000"/>
            <a:headEnd/>
            <a:tailEnd/>
          </a:ln>
        </p:spPr>
      </p:pic>
      <p:pic>
        <p:nvPicPr>
          <p:cNvPr id="184325" name="Picture 11"/>
          <p:cNvPicPr>
            <a:picLocks noChangeAspect="1" noChangeArrowheads="1"/>
          </p:cNvPicPr>
          <p:nvPr/>
        </p:nvPicPr>
        <p:blipFill>
          <a:blip r:embed="rId4"/>
          <a:srcRect/>
          <a:stretch>
            <a:fillRect/>
          </a:stretch>
        </p:blipFill>
        <p:spPr bwMode="auto">
          <a:xfrm>
            <a:off x="6094413" y="4292600"/>
            <a:ext cx="4094162" cy="2341563"/>
          </a:xfrm>
          <a:prstGeom prst="rect">
            <a:avLst/>
          </a:prstGeom>
          <a:noFill/>
          <a:ln w="9525">
            <a:noFill/>
            <a:miter lim="800000"/>
            <a:headEnd/>
            <a:tailEnd/>
          </a:ln>
        </p:spPr>
      </p:pic>
      <p:sp>
        <p:nvSpPr>
          <p:cNvPr id="184326" name="Text Box 12"/>
          <p:cNvSpPr txBox="1">
            <a:spLocks noChangeArrowheads="1"/>
          </p:cNvSpPr>
          <p:nvPr/>
        </p:nvSpPr>
        <p:spPr bwMode="auto">
          <a:xfrm>
            <a:off x="912813" y="3860800"/>
            <a:ext cx="7448550" cy="366713"/>
          </a:xfrm>
          <a:prstGeom prst="rect">
            <a:avLst/>
          </a:prstGeom>
          <a:noFill/>
          <a:ln w="9525">
            <a:noFill/>
            <a:miter lim="800000"/>
            <a:headEnd/>
            <a:tailEnd/>
          </a:ln>
        </p:spPr>
        <p:txBody>
          <a:bodyPr wrap="none">
            <a:spAutoFit/>
          </a:bodyPr>
          <a:lstStyle/>
          <a:p>
            <a:pPr defTabSz="914400"/>
            <a:r>
              <a:rPr lang="pt-BR" sz="1800" b="1">
                <a:solidFill>
                  <a:srgbClr val="0000FF"/>
                </a:solidFill>
              </a:rPr>
              <a:t>Hemorragia intraventricular Grau III   Hidrocéfalo Pós-Hemorrágico</a:t>
            </a:r>
          </a:p>
        </p:txBody>
      </p:sp>
      <p:sp>
        <p:nvSpPr>
          <p:cNvPr id="184327" name="Text Box 13"/>
          <p:cNvSpPr txBox="1">
            <a:spLocks noChangeArrowheads="1"/>
          </p:cNvSpPr>
          <p:nvPr/>
        </p:nvSpPr>
        <p:spPr bwMode="auto">
          <a:xfrm>
            <a:off x="10125075" y="5734050"/>
            <a:ext cx="1598613" cy="284163"/>
          </a:xfrm>
          <a:prstGeom prst="rect">
            <a:avLst/>
          </a:prstGeom>
          <a:noFill/>
          <a:ln w="9525">
            <a:solidFill>
              <a:srgbClr val="993300"/>
            </a:solidFill>
            <a:miter lim="800000"/>
            <a:headEnd/>
            <a:tailEnd/>
          </a:ln>
        </p:spPr>
        <p:txBody>
          <a:bodyPr wrap="none">
            <a:spAutoFit/>
          </a:bodyPr>
          <a:lstStyle/>
          <a:p>
            <a:pPr defTabSz="914400"/>
            <a:r>
              <a:rPr lang="pt-BR" sz="1200" b="1">
                <a:solidFill>
                  <a:srgbClr val="993300"/>
                </a:solidFill>
              </a:rPr>
              <a:t>Ecografia NORMAL</a:t>
            </a:r>
          </a:p>
        </p:txBody>
      </p:sp>
      <p:sp>
        <p:nvSpPr>
          <p:cNvPr id="184328" name="Line 14"/>
          <p:cNvSpPr>
            <a:spLocks noChangeShapeType="1"/>
          </p:cNvSpPr>
          <p:nvPr/>
        </p:nvSpPr>
        <p:spPr bwMode="auto">
          <a:xfrm flipH="1">
            <a:off x="1774825" y="1844675"/>
            <a:ext cx="671513" cy="288925"/>
          </a:xfrm>
          <a:prstGeom prst="line">
            <a:avLst/>
          </a:prstGeom>
          <a:noFill/>
          <a:ln w="38100">
            <a:solidFill>
              <a:srgbClr val="FF9900"/>
            </a:solidFill>
            <a:round/>
            <a:headEnd/>
            <a:tailEnd type="triangle" w="med" len="med"/>
          </a:ln>
        </p:spPr>
        <p:txBody>
          <a:bodyPr/>
          <a:lstStyle/>
          <a:p>
            <a:endParaRPr lang="pt-BR"/>
          </a:p>
        </p:txBody>
      </p:sp>
      <p:sp>
        <p:nvSpPr>
          <p:cNvPr id="184329" name="Line 16"/>
          <p:cNvSpPr>
            <a:spLocks noChangeShapeType="1"/>
          </p:cNvSpPr>
          <p:nvPr/>
        </p:nvSpPr>
        <p:spPr bwMode="auto">
          <a:xfrm flipH="1">
            <a:off x="7342188" y="1844675"/>
            <a:ext cx="576262" cy="288925"/>
          </a:xfrm>
          <a:prstGeom prst="line">
            <a:avLst/>
          </a:prstGeom>
          <a:noFill/>
          <a:ln w="38100">
            <a:solidFill>
              <a:srgbClr val="FF9900"/>
            </a:solidFill>
            <a:round/>
            <a:headEnd/>
            <a:tailEnd type="triangle" w="med" len="med"/>
          </a:ln>
        </p:spPr>
        <p:txBody>
          <a:bodyPr/>
          <a:lstStyle/>
          <a:p>
            <a:endParaRPr lang="pt-BR"/>
          </a:p>
        </p:txBody>
      </p:sp>
      <p:sp>
        <p:nvSpPr>
          <p:cNvPr id="184330" name="AutoShape 17"/>
          <p:cNvSpPr>
            <a:spLocks noChangeArrowheads="1"/>
          </p:cNvSpPr>
          <p:nvPr/>
        </p:nvSpPr>
        <p:spPr bwMode="auto">
          <a:xfrm flipH="1">
            <a:off x="10172700" y="4581525"/>
            <a:ext cx="2016125" cy="1008063"/>
          </a:xfrm>
          <a:prstGeom prst="lightningBolt">
            <a:avLst/>
          </a:prstGeom>
          <a:solidFill>
            <a:schemeClr val="accent1"/>
          </a:solidFill>
          <a:ln w="9525">
            <a:solidFill>
              <a:schemeClr val="tx1"/>
            </a:solidFill>
            <a:miter lim="800000"/>
            <a:headEnd/>
            <a:tailEnd/>
          </a:ln>
        </p:spPr>
        <p:txBody>
          <a:bodyPr wrap="none" anchor="ctr"/>
          <a:lstStyle/>
          <a:p>
            <a:pPr defTabSz="914400"/>
            <a:endParaRPr lang="pt-BR" sz="1800"/>
          </a:p>
        </p:txBody>
      </p:sp>
      <p:pic>
        <p:nvPicPr>
          <p:cNvPr id="184331" name="Picture 16"/>
          <p:cNvPicPr>
            <a:picLocks noChangeAspect="1" noChangeArrowheads="1"/>
          </p:cNvPicPr>
          <p:nvPr/>
        </p:nvPicPr>
        <p:blipFill>
          <a:blip r:embed="rId5"/>
          <a:srcRect/>
          <a:stretch>
            <a:fillRect/>
          </a:stretch>
        </p:blipFill>
        <p:spPr bwMode="auto">
          <a:xfrm>
            <a:off x="762000" y="4286250"/>
            <a:ext cx="4387850" cy="2414588"/>
          </a:xfrm>
          <a:prstGeom prst="rect">
            <a:avLst/>
          </a:prstGeom>
          <a:noFill/>
          <a:ln w="9525">
            <a:noFill/>
            <a:miter lim="800000"/>
            <a:headEnd/>
            <a:tailEnd/>
          </a:ln>
        </p:spPr>
      </p:pic>
      <p:sp>
        <p:nvSpPr>
          <p:cNvPr id="184332" name="Line 13"/>
          <p:cNvSpPr>
            <a:spLocks noChangeShapeType="1"/>
          </p:cNvSpPr>
          <p:nvPr/>
        </p:nvSpPr>
        <p:spPr bwMode="auto">
          <a:xfrm flipH="1">
            <a:off x="2351088" y="4652963"/>
            <a:ext cx="481012" cy="360362"/>
          </a:xfrm>
          <a:prstGeom prst="line">
            <a:avLst/>
          </a:prstGeom>
          <a:noFill/>
          <a:ln w="38100">
            <a:solidFill>
              <a:srgbClr val="FF0000"/>
            </a:solidFill>
            <a:round/>
            <a:headEnd/>
            <a:tailEnd type="triangle" w="med" len="med"/>
          </a:ln>
        </p:spPr>
        <p:txBody>
          <a:bodyPr/>
          <a:lstStyle/>
          <a:p>
            <a:endParaRPr lang="pt-BR"/>
          </a:p>
        </p:txBody>
      </p:sp>
    </p:spTree>
  </p:cSld>
  <p:clrMapOvr>
    <a:masterClrMapping/>
  </p:clrMapOvr>
  <p:transition spd="med">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3"/>
          <p:cNvSpPr>
            <a:spLocks noGrp="1" noChangeArrowheads="1"/>
          </p:cNvSpPr>
          <p:nvPr>
            <p:ph type="body" idx="4294967295"/>
          </p:nvPr>
        </p:nvSpPr>
        <p:spPr>
          <a:xfrm>
            <a:off x="239713" y="1125538"/>
            <a:ext cx="11339512" cy="5516562"/>
          </a:xfrm>
          <a:noFill/>
        </p:spPr>
        <p:txBody>
          <a:bodyPr lIns="91440" tIns="45720" rIns="91440" bIns="45720"/>
          <a:lstStyle/>
          <a:p>
            <a:pPr>
              <a:buFont typeface="Arial" pitchFamily="34" charset="0"/>
              <a:buNone/>
            </a:pPr>
            <a:r>
              <a:rPr lang="pt-BR" sz="1800" smtClean="0"/>
              <a:t>O desenvol. cerebral ocorre em um </a:t>
            </a:r>
            <a:r>
              <a:rPr lang="pt-BR" sz="1800" smtClean="0">
                <a:solidFill>
                  <a:srgbClr val="0000FF"/>
                </a:solidFill>
              </a:rPr>
              <a:t>ambiente adverso</a:t>
            </a:r>
            <a:r>
              <a:rPr lang="pt-BR" sz="1800" smtClean="0"/>
              <a:t> em um </a:t>
            </a:r>
            <a:r>
              <a:rPr lang="pt-BR" sz="1800" b="1" smtClean="0">
                <a:solidFill>
                  <a:schemeClr val="accent2"/>
                </a:solidFill>
              </a:rPr>
              <a:t>momento crítico </a:t>
            </a:r>
          </a:p>
          <a:p>
            <a:r>
              <a:rPr lang="pt-BR" sz="1800" smtClean="0"/>
              <a:t>         -são produzidas dezenas de milhares de células cerebrais por minuto!</a:t>
            </a:r>
          </a:p>
          <a:p>
            <a:pPr>
              <a:buFont typeface="Arial" pitchFamily="34" charset="0"/>
              <a:buNone/>
            </a:pPr>
            <a:r>
              <a:rPr lang="pt-BR" sz="1800" smtClean="0"/>
              <a:t>           (neurônios corticais: aumenta 10x mais entre 17-32sem  (pico entre </a:t>
            </a:r>
            <a:r>
              <a:rPr lang="pt-BR" sz="1800" smtClean="0">
                <a:solidFill>
                  <a:srgbClr val="0066FF"/>
                </a:solidFill>
              </a:rPr>
              <a:t>28-32sem</a:t>
            </a:r>
            <a:r>
              <a:rPr lang="pt-BR" sz="1800" smtClean="0"/>
              <a:t>):</a:t>
            </a:r>
            <a:r>
              <a:rPr lang="pt-BR" sz="1800" b="1" i="1" smtClean="0">
                <a:solidFill>
                  <a:schemeClr val="accent2"/>
                </a:solidFill>
              </a:rPr>
              <a:t> São programadas para locais específicos no cérebro</a:t>
            </a:r>
          </a:p>
          <a:p>
            <a:pPr>
              <a:buFont typeface="Arial" pitchFamily="34" charset="0"/>
              <a:buNone/>
            </a:pPr>
            <a:endParaRPr lang="pt-BR" sz="1800" b="1" i="1" smtClean="0">
              <a:solidFill>
                <a:schemeClr val="accent2"/>
              </a:solidFill>
            </a:endParaRPr>
          </a:p>
          <a:p>
            <a:pPr>
              <a:buFont typeface="Arial" pitchFamily="34" charset="0"/>
              <a:buNone/>
            </a:pPr>
            <a:endParaRPr lang="pt-BR" sz="1800" b="1" i="1" smtClean="0">
              <a:solidFill>
                <a:schemeClr val="accent2"/>
              </a:solidFill>
            </a:endParaRPr>
          </a:p>
          <a:p>
            <a:pPr>
              <a:buFont typeface="Arial" pitchFamily="34" charset="0"/>
              <a:buNone/>
            </a:pPr>
            <a:endParaRPr lang="pt-BR" sz="1800" b="1" i="1" smtClean="0">
              <a:solidFill>
                <a:schemeClr val="accent2"/>
              </a:solidFill>
            </a:endParaRPr>
          </a:p>
          <a:p>
            <a:pPr>
              <a:buFont typeface="Arial" pitchFamily="34" charset="0"/>
              <a:buNone/>
            </a:pPr>
            <a:endParaRPr lang="pt-BR" sz="1800" b="1" i="1" smtClean="0">
              <a:solidFill>
                <a:schemeClr val="accent2"/>
              </a:solidFill>
            </a:endParaRPr>
          </a:p>
          <a:p>
            <a:pPr>
              <a:buFont typeface="Arial" pitchFamily="34" charset="0"/>
              <a:buNone/>
            </a:pPr>
            <a:endParaRPr lang="pt-BR" sz="1800" smtClean="0"/>
          </a:p>
          <a:p>
            <a:pPr>
              <a:buFont typeface="Arial" pitchFamily="34" charset="0"/>
              <a:buNone/>
            </a:pPr>
            <a:endParaRPr lang="pt-BR" sz="1800" smtClean="0"/>
          </a:p>
          <a:p>
            <a:pPr>
              <a:buFont typeface="Arial" pitchFamily="34" charset="0"/>
              <a:buNone/>
            </a:pPr>
            <a:r>
              <a:rPr lang="pt-BR" sz="1800" smtClean="0"/>
              <a:t>A superestimulação de uma via neural (dor)  pode levar a uma subestimulação ou subdesenvolvimento de outra via</a:t>
            </a:r>
          </a:p>
          <a:p>
            <a:endParaRPr lang="pt-BR" sz="1800" smtClean="0"/>
          </a:p>
        </p:txBody>
      </p:sp>
      <p:sp>
        <p:nvSpPr>
          <p:cNvPr id="166915" name="Rectangle 2"/>
          <p:cNvSpPr>
            <a:spLocks noChangeArrowheads="1"/>
          </p:cNvSpPr>
          <p:nvPr>
            <p:ph type="title" idx="4294967295"/>
          </p:nvPr>
        </p:nvSpPr>
        <p:spPr>
          <a:xfrm>
            <a:off x="623888" y="0"/>
            <a:ext cx="10969625" cy="1143000"/>
          </a:xfrm>
          <a:noFill/>
        </p:spPr>
        <p:txBody>
          <a:bodyPr lIns="91440" tIns="45720" rIns="91440" bIns="45720" anchor="ctr"/>
          <a:lstStyle/>
          <a:p>
            <a:pPr algn="ctr"/>
            <a:r>
              <a:rPr lang="pt-BR" sz="4000" smtClean="0">
                <a:solidFill>
                  <a:srgbClr val="FF0000"/>
                </a:solidFill>
              </a:rPr>
              <a:t>DOR NEONATAL</a:t>
            </a:r>
            <a:br>
              <a:rPr lang="pt-BR" sz="4000" smtClean="0">
                <a:solidFill>
                  <a:srgbClr val="FF0000"/>
                </a:solidFill>
              </a:rPr>
            </a:br>
            <a:r>
              <a:rPr lang="pt-BR" sz="4000" smtClean="0">
                <a:solidFill>
                  <a:srgbClr val="FF9900"/>
                </a:solidFill>
              </a:rPr>
              <a:t>Repercussões a curto e longo prazo</a:t>
            </a:r>
          </a:p>
        </p:txBody>
      </p:sp>
      <p:sp>
        <p:nvSpPr>
          <p:cNvPr id="166916" name="Text Box 6"/>
          <p:cNvSpPr txBox="1">
            <a:spLocks noChangeArrowheads="1"/>
          </p:cNvSpPr>
          <p:nvPr/>
        </p:nvSpPr>
        <p:spPr bwMode="auto">
          <a:xfrm>
            <a:off x="5711825" y="6237288"/>
            <a:ext cx="4552950" cy="366712"/>
          </a:xfrm>
          <a:prstGeom prst="rect">
            <a:avLst/>
          </a:prstGeom>
          <a:noFill/>
          <a:ln w="9525">
            <a:noFill/>
            <a:miter lim="800000"/>
            <a:headEnd/>
            <a:tailEnd/>
          </a:ln>
        </p:spPr>
        <p:txBody>
          <a:bodyPr wrap="none">
            <a:spAutoFit/>
          </a:bodyPr>
          <a:lstStyle/>
          <a:p>
            <a:pPr defTabSz="914400"/>
            <a:r>
              <a:rPr lang="pt-BR" sz="1800"/>
              <a:t>Rabinowicz,1996;Puchalski,2002;Als, 2004</a:t>
            </a:r>
          </a:p>
        </p:txBody>
      </p:sp>
      <p:pic>
        <p:nvPicPr>
          <p:cNvPr id="166917" name="Picture 7" descr="YUIOPLKM"/>
          <p:cNvPicPr>
            <a:picLocks noChangeAspect="1" noChangeArrowheads="1"/>
          </p:cNvPicPr>
          <p:nvPr/>
        </p:nvPicPr>
        <p:blipFill>
          <a:blip r:embed="rId2">
            <a:lum bright="-12000" contrast="30000"/>
          </a:blip>
          <a:srcRect/>
          <a:stretch>
            <a:fillRect/>
          </a:stretch>
        </p:blipFill>
        <p:spPr bwMode="auto">
          <a:xfrm>
            <a:off x="4654550" y="2636838"/>
            <a:ext cx="5156200" cy="2516187"/>
          </a:xfrm>
          <a:prstGeom prst="rect">
            <a:avLst/>
          </a:prstGeom>
          <a:noFill/>
          <a:ln w="38100">
            <a:solidFill>
              <a:srgbClr val="FF33CC"/>
            </a:solidFill>
            <a:miter lim="800000"/>
            <a:headEnd/>
            <a:tailEnd/>
          </a:ln>
        </p:spPr>
      </p:pic>
    </p:spTree>
  </p:cSld>
  <p:clrMapOvr>
    <a:masterClrMapping/>
  </p:clrMapOvr>
  <p:transition spd="med">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3"/>
          <p:cNvSpPr>
            <a:spLocks noGrp="1" noChangeArrowheads="1"/>
          </p:cNvSpPr>
          <p:nvPr>
            <p:ph type="body" idx="4294967295"/>
          </p:nvPr>
        </p:nvSpPr>
        <p:spPr>
          <a:xfrm>
            <a:off x="527050" y="1125538"/>
            <a:ext cx="10969625" cy="5472112"/>
          </a:xfrm>
          <a:noFill/>
        </p:spPr>
        <p:txBody>
          <a:bodyPr lIns="91440" tIns="45720" rIns="91440" bIns="45720"/>
          <a:lstStyle/>
          <a:p>
            <a:pPr>
              <a:lnSpc>
                <a:spcPct val="80000"/>
              </a:lnSpc>
              <a:buFont typeface="Arial" pitchFamily="34" charset="0"/>
              <a:buNone/>
            </a:pPr>
            <a:r>
              <a:rPr lang="pt-BR" sz="2000" smtClean="0">
                <a:solidFill>
                  <a:srgbClr val="0000FF"/>
                </a:solidFill>
              </a:rPr>
              <a:t>                                                     </a:t>
            </a:r>
            <a:r>
              <a:rPr lang="pt-BR" sz="2800" b="1" smtClean="0">
                <a:solidFill>
                  <a:srgbClr val="0000FF"/>
                </a:solidFill>
              </a:rPr>
              <a:t>Plasticidade cerebral</a:t>
            </a:r>
            <a:r>
              <a:rPr lang="pt-BR" sz="2800" b="1" smtClean="0"/>
              <a:t> </a:t>
            </a:r>
          </a:p>
          <a:p>
            <a:pPr>
              <a:lnSpc>
                <a:spcPct val="80000"/>
              </a:lnSpc>
              <a:buFont typeface="Arial" pitchFamily="34" charset="0"/>
              <a:buNone/>
            </a:pPr>
            <a:r>
              <a:rPr lang="pt-BR" sz="2000" smtClean="0"/>
              <a:t>    capacidade de ser formado ou moldado: cada experiência  do pré-termo tem potencial para alterar o desenvolvimento cerebral). </a:t>
            </a:r>
            <a:r>
              <a:rPr lang="pt-BR" sz="2000" b="1" smtClean="0">
                <a:solidFill>
                  <a:srgbClr val="FF0000"/>
                </a:solidFill>
              </a:rPr>
              <a:t>Diferente do que ocorre no cérebro do adulto</a:t>
            </a:r>
          </a:p>
          <a:p>
            <a:pPr>
              <a:lnSpc>
                <a:spcPct val="80000"/>
              </a:lnSpc>
              <a:buFont typeface="Arial" pitchFamily="34" charset="0"/>
              <a:buNone/>
            </a:pPr>
            <a:r>
              <a:rPr lang="pt-BR" sz="2000" b="1" smtClean="0"/>
              <a:t>      -aumenta a vulnerabilidade para experiências precoces adversas      desenvolvimento e comportamento anormais</a:t>
            </a:r>
          </a:p>
          <a:p>
            <a:pPr>
              <a:lnSpc>
                <a:spcPct val="80000"/>
              </a:lnSpc>
              <a:buFont typeface="Arial" pitchFamily="34" charset="0"/>
              <a:buNone/>
            </a:pPr>
            <a:r>
              <a:rPr lang="pt-BR" sz="2000" b="1" smtClean="0"/>
              <a:t>      -ratos: após lesão nervosa      alterações das vias sensoriais periférica e central    persiste vida adulta     explica alterações no comportamento</a:t>
            </a:r>
          </a:p>
          <a:p>
            <a:pPr>
              <a:lnSpc>
                <a:spcPct val="80000"/>
              </a:lnSpc>
              <a:buFont typeface="Arial" pitchFamily="34" charset="0"/>
              <a:buNone/>
            </a:pPr>
            <a:r>
              <a:rPr lang="pt-BR" sz="2000" b="1" smtClean="0"/>
              <a:t>       -é benéfica e detrimental:</a:t>
            </a:r>
          </a:p>
          <a:p>
            <a:pPr>
              <a:lnSpc>
                <a:spcPct val="80000"/>
              </a:lnSpc>
              <a:buFont typeface="Arial" pitchFamily="34" charset="0"/>
              <a:buNone/>
            </a:pPr>
            <a:r>
              <a:rPr lang="pt-BR" sz="2000" smtClean="0"/>
              <a:t>          -</a:t>
            </a:r>
            <a:r>
              <a:rPr lang="pt-BR" sz="2000" smtClean="0">
                <a:solidFill>
                  <a:schemeClr val="accent2"/>
                </a:solidFill>
              </a:rPr>
              <a:t>de positivo</a:t>
            </a:r>
            <a:r>
              <a:rPr lang="pt-BR" sz="2000" smtClean="0"/>
              <a:t>: regenera neurônios, recupera insultos cerebrais</a:t>
            </a:r>
          </a:p>
          <a:p>
            <a:pPr>
              <a:lnSpc>
                <a:spcPct val="80000"/>
              </a:lnSpc>
              <a:buFont typeface="Arial" pitchFamily="34" charset="0"/>
              <a:buNone/>
            </a:pPr>
            <a:r>
              <a:rPr lang="pt-BR" sz="2000" smtClean="0"/>
              <a:t>          -</a:t>
            </a:r>
            <a:r>
              <a:rPr lang="pt-BR" sz="2000" smtClean="0">
                <a:solidFill>
                  <a:schemeClr val="accent2"/>
                </a:solidFill>
              </a:rPr>
              <a:t>de negativo</a:t>
            </a:r>
            <a:r>
              <a:rPr lang="pt-BR" sz="2000" smtClean="0"/>
              <a:t>: aumenta a vulnerabilidade a insultos adversos  levando a desenvolvimento anormal e comportamento</a:t>
            </a:r>
            <a:endParaRPr lang="pt-BR" sz="2000" b="1" i="1" smtClean="0">
              <a:solidFill>
                <a:schemeClr val="accent2"/>
              </a:solidFill>
            </a:endParaRPr>
          </a:p>
          <a:p>
            <a:pPr algn="ctr">
              <a:lnSpc>
                <a:spcPct val="80000"/>
              </a:lnSpc>
              <a:buFont typeface="Arial" pitchFamily="34" charset="0"/>
              <a:buNone/>
            </a:pPr>
            <a:r>
              <a:rPr lang="pt-BR" sz="2000" smtClean="0"/>
              <a:t>   </a:t>
            </a:r>
          </a:p>
        </p:txBody>
      </p:sp>
      <p:sp>
        <p:nvSpPr>
          <p:cNvPr id="167939" name="Rectangle 2"/>
          <p:cNvSpPr>
            <a:spLocks noChangeArrowheads="1"/>
          </p:cNvSpPr>
          <p:nvPr/>
        </p:nvSpPr>
        <p:spPr bwMode="auto">
          <a:xfrm>
            <a:off x="623888" y="0"/>
            <a:ext cx="10969625" cy="1143000"/>
          </a:xfrm>
          <a:prstGeom prst="rect">
            <a:avLst/>
          </a:prstGeom>
          <a:noFill/>
          <a:ln w="9525">
            <a:noFill/>
            <a:miter lim="800000"/>
            <a:headEnd/>
            <a:tailEnd/>
          </a:ln>
        </p:spPr>
        <p:txBody>
          <a:bodyPr anchor="ctr"/>
          <a:lstStyle/>
          <a:p>
            <a:pPr algn="ctr" defTabSz="914400" eaLnBrk="0" hangingPunct="0"/>
            <a:r>
              <a:rPr lang="pt-BR" sz="3600" b="1">
                <a:solidFill>
                  <a:srgbClr val="FF0000"/>
                </a:solidFill>
                <a:latin typeface="Times New Roman" pitchFamily="18" charset="0"/>
              </a:rPr>
              <a:t>DOR NEONATAL</a:t>
            </a:r>
            <a:br>
              <a:rPr lang="pt-BR" sz="3600" b="1">
                <a:solidFill>
                  <a:srgbClr val="FF0000"/>
                </a:solidFill>
                <a:latin typeface="Times New Roman" pitchFamily="18" charset="0"/>
              </a:rPr>
            </a:br>
            <a:r>
              <a:rPr lang="pt-BR" sz="3600" b="1">
                <a:solidFill>
                  <a:srgbClr val="FF9900"/>
                </a:solidFill>
                <a:latin typeface="Times New Roman" pitchFamily="18" charset="0"/>
              </a:rPr>
              <a:t>Repercussões a curto e longo prazo</a:t>
            </a:r>
          </a:p>
        </p:txBody>
      </p:sp>
      <p:sp>
        <p:nvSpPr>
          <p:cNvPr id="167940" name="Text Box 6"/>
          <p:cNvSpPr txBox="1">
            <a:spLocks noChangeArrowheads="1"/>
          </p:cNvSpPr>
          <p:nvPr/>
        </p:nvSpPr>
        <p:spPr bwMode="auto">
          <a:xfrm>
            <a:off x="1487488" y="6237288"/>
            <a:ext cx="8388350" cy="366712"/>
          </a:xfrm>
          <a:prstGeom prst="rect">
            <a:avLst/>
          </a:prstGeom>
          <a:noFill/>
          <a:ln w="9525">
            <a:noFill/>
            <a:miter lim="800000"/>
            <a:headEnd/>
            <a:tailEnd/>
          </a:ln>
        </p:spPr>
        <p:txBody>
          <a:bodyPr wrap="none">
            <a:spAutoFit/>
          </a:bodyPr>
          <a:lstStyle/>
          <a:p>
            <a:pPr defTabSz="914400"/>
            <a:r>
              <a:rPr lang="pt-BR" sz="1800"/>
              <a:t>                 Rabinowicz,1996;Alvares,2000;Anand, 2000;Puchalski,2002;Als, 2004</a:t>
            </a:r>
          </a:p>
        </p:txBody>
      </p:sp>
      <p:sp>
        <p:nvSpPr>
          <p:cNvPr id="167941" name="AutoShape 6"/>
          <p:cNvSpPr>
            <a:spLocks noChangeArrowheads="1"/>
          </p:cNvSpPr>
          <p:nvPr/>
        </p:nvSpPr>
        <p:spPr bwMode="auto">
          <a:xfrm>
            <a:off x="8974138" y="2492375"/>
            <a:ext cx="341312" cy="198438"/>
          </a:xfrm>
          <a:prstGeom prst="rightArrow">
            <a:avLst>
              <a:gd name="adj1" fmla="val 50000"/>
              <a:gd name="adj2" fmla="val 43000"/>
            </a:avLst>
          </a:prstGeom>
          <a:solidFill>
            <a:schemeClr val="accent1"/>
          </a:solidFill>
          <a:ln w="9525">
            <a:solidFill>
              <a:schemeClr val="tx1"/>
            </a:solidFill>
            <a:miter lim="800000"/>
            <a:headEnd/>
            <a:tailEnd/>
          </a:ln>
        </p:spPr>
        <p:txBody>
          <a:bodyPr wrap="none" anchor="ctr"/>
          <a:lstStyle/>
          <a:p>
            <a:pPr defTabSz="914400"/>
            <a:endParaRPr lang="pt-BR" sz="1800"/>
          </a:p>
        </p:txBody>
      </p:sp>
      <p:sp>
        <p:nvSpPr>
          <p:cNvPr id="167942" name="AutoShape 7"/>
          <p:cNvSpPr>
            <a:spLocks noChangeArrowheads="1"/>
          </p:cNvSpPr>
          <p:nvPr/>
        </p:nvSpPr>
        <p:spPr bwMode="auto">
          <a:xfrm>
            <a:off x="4294188" y="3284538"/>
            <a:ext cx="339725" cy="142875"/>
          </a:xfrm>
          <a:prstGeom prst="rightArrow">
            <a:avLst>
              <a:gd name="adj1" fmla="val 50000"/>
              <a:gd name="adj2" fmla="val 59444"/>
            </a:avLst>
          </a:prstGeom>
          <a:solidFill>
            <a:schemeClr val="accent1"/>
          </a:solidFill>
          <a:ln w="9525">
            <a:solidFill>
              <a:schemeClr val="tx1"/>
            </a:solidFill>
            <a:miter lim="800000"/>
            <a:headEnd/>
            <a:tailEnd/>
          </a:ln>
        </p:spPr>
        <p:txBody>
          <a:bodyPr wrap="none" anchor="ctr"/>
          <a:lstStyle/>
          <a:p>
            <a:pPr defTabSz="914400"/>
            <a:endParaRPr lang="pt-BR" sz="1800"/>
          </a:p>
        </p:txBody>
      </p:sp>
      <p:sp>
        <p:nvSpPr>
          <p:cNvPr id="167943" name="AutoShape 8"/>
          <p:cNvSpPr>
            <a:spLocks noChangeArrowheads="1"/>
          </p:cNvSpPr>
          <p:nvPr/>
        </p:nvSpPr>
        <p:spPr bwMode="auto">
          <a:xfrm>
            <a:off x="10702925" y="3213100"/>
            <a:ext cx="341313" cy="198438"/>
          </a:xfrm>
          <a:prstGeom prst="rightArrow">
            <a:avLst>
              <a:gd name="adj1" fmla="val 50000"/>
              <a:gd name="adj2" fmla="val 43000"/>
            </a:avLst>
          </a:prstGeom>
          <a:solidFill>
            <a:schemeClr val="accent1"/>
          </a:solidFill>
          <a:ln w="9525">
            <a:solidFill>
              <a:schemeClr val="tx1"/>
            </a:solidFill>
            <a:miter lim="800000"/>
            <a:headEnd/>
            <a:tailEnd/>
          </a:ln>
        </p:spPr>
        <p:txBody>
          <a:bodyPr wrap="none" anchor="ctr"/>
          <a:lstStyle/>
          <a:p>
            <a:pPr defTabSz="914400"/>
            <a:endParaRPr lang="pt-BR" sz="1800"/>
          </a:p>
        </p:txBody>
      </p:sp>
      <p:sp>
        <p:nvSpPr>
          <p:cNvPr id="167944" name="AutoShape 9"/>
          <p:cNvSpPr>
            <a:spLocks noChangeArrowheads="1"/>
          </p:cNvSpPr>
          <p:nvPr/>
        </p:nvSpPr>
        <p:spPr bwMode="auto">
          <a:xfrm>
            <a:off x="3286125" y="3500438"/>
            <a:ext cx="341313" cy="198437"/>
          </a:xfrm>
          <a:prstGeom prst="rightArrow">
            <a:avLst>
              <a:gd name="adj1" fmla="val 50000"/>
              <a:gd name="adj2" fmla="val 43000"/>
            </a:avLst>
          </a:prstGeom>
          <a:solidFill>
            <a:schemeClr val="accent1"/>
          </a:solidFill>
          <a:ln w="9525">
            <a:solidFill>
              <a:schemeClr val="tx1"/>
            </a:solidFill>
            <a:miter lim="800000"/>
            <a:headEnd/>
            <a:tailEnd/>
          </a:ln>
        </p:spPr>
        <p:txBody>
          <a:bodyPr wrap="none" anchor="ctr"/>
          <a:lstStyle/>
          <a:p>
            <a:pPr defTabSz="914400"/>
            <a:endParaRPr lang="pt-BR" sz="1800"/>
          </a:p>
        </p:txBody>
      </p:sp>
    </p:spTree>
  </p:cSld>
  <p:clrMapOvr>
    <a:masterClrMapping/>
  </p:clrMapOvr>
  <p:transition spd="med">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3"/>
          <p:cNvSpPr>
            <a:spLocks noGrp="1" noChangeArrowheads="1"/>
          </p:cNvSpPr>
          <p:nvPr>
            <p:ph type="body" idx="4294967295"/>
          </p:nvPr>
        </p:nvSpPr>
        <p:spPr>
          <a:noFill/>
        </p:spPr>
        <p:txBody>
          <a:bodyPr lIns="91440" tIns="45720" rIns="91440" bIns="45720"/>
          <a:lstStyle/>
          <a:p>
            <a:r>
              <a:rPr lang="pt-BR" smtClean="0"/>
              <a:t>Pré-termos expostos a dor repetitiva:   </a:t>
            </a:r>
            <a:r>
              <a:rPr lang="pt-BR" smtClean="0">
                <a:solidFill>
                  <a:srgbClr val="0000FF"/>
                </a:solidFill>
              </a:rPr>
              <a:t>Duas respostas</a:t>
            </a:r>
          </a:p>
          <a:p>
            <a:pPr>
              <a:buFont typeface="Arial" pitchFamily="34" charset="0"/>
              <a:buNone/>
            </a:pPr>
            <a:r>
              <a:rPr lang="pt-BR" smtClean="0"/>
              <a:t>                  -</a:t>
            </a:r>
            <a:r>
              <a:rPr lang="pt-BR" smtClean="0">
                <a:solidFill>
                  <a:schemeClr val="accent2"/>
                </a:solidFill>
              </a:rPr>
              <a:t>exarcebação da resposta a dor</a:t>
            </a:r>
          </a:p>
          <a:p>
            <a:pPr>
              <a:buFont typeface="Arial" pitchFamily="34" charset="0"/>
              <a:buNone/>
            </a:pPr>
            <a:r>
              <a:rPr lang="pt-BR" smtClean="0">
                <a:solidFill>
                  <a:schemeClr val="accent2"/>
                </a:solidFill>
              </a:rPr>
              <a:t>                   -disensibilizado a dor</a:t>
            </a:r>
          </a:p>
          <a:p>
            <a:pPr>
              <a:buFont typeface="Arial" pitchFamily="34" charset="0"/>
              <a:buNone/>
            </a:pPr>
            <a:r>
              <a:rPr lang="pt-BR" smtClean="0"/>
              <a:t>                Independente da resposta: conseqüência adversa permanente devido a alterações no eixo hipotálamo-hipófise-adrenal</a:t>
            </a:r>
          </a:p>
          <a:p>
            <a:pPr>
              <a:buFont typeface="Arial" pitchFamily="34" charset="0"/>
              <a:buNone/>
            </a:pPr>
            <a:endParaRPr lang="pt-BR" smtClean="0"/>
          </a:p>
          <a:p>
            <a:pPr>
              <a:buFont typeface="Arial" pitchFamily="34" charset="0"/>
              <a:buNone/>
            </a:pPr>
            <a:endParaRPr lang="pt-BR" smtClean="0"/>
          </a:p>
        </p:txBody>
      </p:sp>
      <p:sp>
        <p:nvSpPr>
          <p:cNvPr id="168963" name="Rectangle 2"/>
          <p:cNvSpPr>
            <a:spLocks noChangeArrowheads="1"/>
          </p:cNvSpPr>
          <p:nvPr/>
        </p:nvSpPr>
        <p:spPr bwMode="auto">
          <a:xfrm>
            <a:off x="609600" y="341313"/>
            <a:ext cx="10969625" cy="1143000"/>
          </a:xfrm>
          <a:prstGeom prst="rect">
            <a:avLst/>
          </a:prstGeom>
          <a:noFill/>
          <a:ln w="9525">
            <a:noFill/>
            <a:miter lim="800000"/>
            <a:headEnd/>
            <a:tailEnd/>
          </a:ln>
        </p:spPr>
        <p:txBody>
          <a:bodyPr anchor="ctr"/>
          <a:lstStyle/>
          <a:p>
            <a:pPr algn="ctr" defTabSz="914400" eaLnBrk="0" hangingPunct="0"/>
            <a:r>
              <a:rPr lang="pt-BR" sz="3600" b="1">
                <a:solidFill>
                  <a:srgbClr val="FF0000"/>
                </a:solidFill>
                <a:latin typeface="Times New Roman" pitchFamily="18" charset="0"/>
              </a:rPr>
              <a:t>DOR NEONATAL</a:t>
            </a:r>
            <a:br>
              <a:rPr lang="pt-BR" sz="3600" b="1">
                <a:solidFill>
                  <a:srgbClr val="FF0000"/>
                </a:solidFill>
                <a:latin typeface="Times New Roman" pitchFamily="18" charset="0"/>
              </a:rPr>
            </a:br>
            <a:r>
              <a:rPr lang="pt-BR" sz="3600" b="1">
                <a:solidFill>
                  <a:srgbClr val="FF9900"/>
                </a:solidFill>
                <a:latin typeface="Times New Roman" pitchFamily="18" charset="0"/>
              </a:rPr>
              <a:t>Repercussões a curto e longo prazo</a:t>
            </a:r>
          </a:p>
        </p:txBody>
      </p:sp>
      <p:sp>
        <p:nvSpPr>
          <p:cNvPr id="168964" name="Text Box 6"/>
          <p:cNvSpPr txBox="1">
            <a:spLocks noChangeArrowheads="1"/>
          </p:cNvSpPr>
          <p:nvPr/>
        </p:nvSpPr>
        <p:spPr bwMode="auto">
          <a:xfrm>
            <a:off x="8686800" y="2492375"/>
            <a:ext cx="2352675" cy="650875"/>
          </a:xfrm>
          <a:prstGeom prst="rect">
            <a:avLst/>
          </a:prstGeom>
          <a:noFill/>
          <a:ln w="9525">
            <a:solidFill>
              <a:srgbClr val="FF0000"/>
            </a:solidFill>
            <a:miter lim="800000"/>
            <a:headEnd/>
            <a:tailEnd/>
          </a:ln>
        </p:spPr>
        <p:txBody>
          <a:bodyPr wrap="none">
            <a:spAutoFit/>
          </a:bodyPr>
          <a:lstStyle/>
          <a:p>
            <a:pPr defTabSz="914400"/>
            <a:r>
              <a:rPr lang="pt-BR" sz="1800">
                <a:solidFill>
                  <a:srgbClr val="0000FF"/>
                </a:solidFill>
              </a:rPr>
              <a:t>Fatores contextuais</a:t>
            </a:r>
          </a:p>
          <a:p>
            <a:pPr defTabSz="914400"/>
            <a:r>
              <a:rPr lang="pt-BR" sz="1800">
                <a:solidFill>
                  <a:srgbClr val="0000FF"/>
                </a:solidFill>
              </a:rPr>
              <a:t>modulam a resposta*</a:t>
            </a:r>
          </a:p>
        </p:txBody>
      </p:sp>
      <p:sp>
        <p:nvSpPr>
          <p:cNvPr id="168965" name="Text Box 7"/>
          <p:cNvSpPr txBox="1">
            <a:spLocks noChangeArrowheads="1"/>
          </p:cNvSpPr>
          <p:nvPr/>
        </p:nvSpPr>
        <p:spPr bwMode="auto">
          <a:xfrm>
            <a:off x="1355725" y="6256338"/>
            <a:ext cx="6291263" cy="549275"/>
          </a:xfrm>
          <a:prstGeom prst="rect">
            <a:avLst/>
          </a:prstGeom>
          <a:noFill/>
          <a:ln w="9525">
            <a:noFill/>
            <a:miter lim="800000"/>
            <a:headEnd/>
            <a:tailEnd/>
          </a:ln>
        </p:spPr>
        <p:txBody>
          <a:bodyPr wrap="none">
            <a:spAutoFit/>
          </a:bodyPr>
          <a:lstStyle/>
          <a:p>
            <a:pPr algn="ctr" defTabSz="914400"/>
            <a:r>
              <a:rPr lang="pt-BR" sz="1800"/>
              <a:t>*</a:t>
            </a:r>
            <a:r>
              <a:rPr lang="pt-BR" sz="1200" i="1"/>
              <a:t>idade gestacional,, idade pós-natal,complicações neonatais, uso de sedativos, esteróides</a:t>
            </a:r>
          </a:p>
          <a:p>
            <a:pPr algn="ctr" defTabSz="914400"/>
            <a:r>
              <a:rPr lang="pt-BR" sz="1200" i="1"/>
              <a:t>opióides, tipos de agulhas</a:t>
            </a:r>
          </a:p>
        </p:txBody>
      </p:sp>
      <p:sp>
        <p:nvSpPr>
          <p:cNvPr id="168966" name="Text Box 8"/>
          <p:cNvSpPr txBox="1">
            <a:spLocks noChangeArrowheads="1"/>
          </p:cNvSpPr>
          <p:nvPr/>
        </p:nvSpPr>
        <p:spPr bwMode="auto">
          <a:xfrm>
            <a:off x="9410700" y="6308725"/>
            <a:ext cx="2084388" cy="304800"/>
          </a:xfrm>
          <a:prstGeom prst="rect">
            <a:avLst/>
          </a:prstGeom>
          <a:noFill/>
          <a:ln w="9525">
            <a:noFill/>
            <a:miter lim="800000"/>
            <a:headEnd/>
            <a:tailEnd/>
          </a:ln>
        </p:spPr>
        <p:txBody>
          <a:bodyPr wrap="none">
            <a:spAutoFit/>
          </a:bodyPr>
          <a:lstStyle/>
          <a:p>
            <a:pPr defTabSz="914400"/>
            <a:r>
              <a:rPr lang="pt-BR" sz="1400"/>
              <a:t>Grunau,2005;Badr,2010</a:t>
            </a:r>
          </a:p>
        </p:txBody>
      </p:sp>
    </p:spTree>
  </p:cSld>
  <p:clrMapOvr>
    <a:masterClrMapping/>
  </p:clrMapOvr>
  <p:transition spd="med">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AutoShape 3"/>
          <p:cNvSpPr>
            <a:spLocks noChangeAspect="1" noChangeArrowheads="1"/>
          </p:cNvSpPr>
          <p:nvPr>
            <p:ph type="body" idx="4294967295"/>
          </p:nvPr>
        </p:nvSpPr>
        <p:spPr>
          <a:noFill/>
        </p:spPr>
        <p:txBody>
          <a:bodyPr lIns="91440" tIns="45720" rIns="91440" bIns="45720"/>
          <a:lstStyle/>
          <a:p>
            <a:pPr>
              <a:lnSpc>
                <a:spcPct val="80000"/>
              </a:lnSpc>
            </a:pPr>
            <a:r>
              <a:rPr lang="pt-BR" sz="2000" smtClean="0">
                <a:solidFill>
                  <a:srgbClr val="0000FF"/>
                </a:solidFill>
              </a:rPr>
              <a:t>Exarcebação da resposta a dor</a:t>
            </a:r>
            <a:r>
              <a:rPr lang="pt-BR" sz="2000" smtClean="0"/>
              <a:t> (Anand, 1998)</a:t>
            </a:r>
          </a:p>
          <a:p>
            <a:pPr>
              <a:lnSpc>
                <a:spcPct val="80000"/>
              </a:lnSpc>
              <a:buFont typeface="Arial" pitchFamily="34" charset="0"/>
              <a:buNone/>
            </a:pPr>
            <a:r>
              <a:rPr lang="pt-BR" sz="2000" smtClean="0"/>
              <a:t>     -aumento da excitabilidade dos neuronios nociceptores da coluna espinhal</a:t>
            </a:r>
          </a:p>
          <a:p>
            <a:pPr>
              <a:lnSpc>
                <a:spcPct val="80000"/>
              </a:lnSpc>
              <a:buFont typeface="Arial" pitchFamily="34" charset="0"/>
              <a:buNone/>
            </a:pPr>
            <a:r>
              <a:rPr lang="pt-BR" sz="2000" smtClean="0"/>
              <a:t>     -aumento da excitabilidade e receptividade dos neurônios da substância gelatinosa da coluna dorsal</a:t>
            </a:r>
          </a:p>
          <a:p>
            <a:pPr>
              <a:lnSpc>
                <a:spcPct val="80000"/>
              </a:lnSpc>
              <a:buFont typeface="Arial" pitchFamily="34" charset="0"/>
              <a:buNone/>
            </a:pPr>
            <a:r>
              <a:rPr lang="pt-BR" sz="2000" smtClean="0"/>
              <a:t>     -mesmo estimulo tátil na região da hiperalgesia pode ativar as vias das dor (alodinia)</a:t>
            </a:r>
          </a:p>
          <a:p>
            <a:pPr>
              <a:lnSpc>
                <a:spcPct val="80000"/>
              </a:lnSpc>
            </a:pPr>
            <a:r>
              <a:rPr lang="pt-BR" sz="2000" smtClean="0">
                <a:solidFill>
                  <a:srgbClr val="0000FF"/>
                </a:solidFill>
              </a:rPr>
              <a:t>Disensibilidade a dor (20% dos pré-termos extremos)(Johnston,1999)</a:t>
            </a:r>
          </a:p>
          <a:p>
            <a:pPr>
              <a:lnSpc>
                <a:spcPct val="80000"/>
              </a:lnSpc>
              <a:buFont typeface="Arial" pitchFamily="34" charset="0"/>
              <a:buNone/>
            </a:pPr>
            <a:r>
              <a:rPr lang="pt-BR" sz="2000" smtClean="0">
                <a:solidFill>
                  <a:srgbClr val="0000FF"/>
                </a:solidFill>
              </a:rPr>
              <a:t>      -</a:t>
            </a:r>
            <a:r>
              <a:rPr lang="pt-BR" sz="2000" smtClean="0"/>
              <a:t>Estado de constante excitação autonômica (Grunua, 2001)--</a:t>
            </a:r>
          </a:p>
          <a:p>
            <a:pPr>
              <a:lnSpc>
                <a:spcPct val="80000"/>
              </a:lnSpc>
              <a:buFont typeface="Arial" pitchFamily="34" charset="0"/>
              <a:buNone/>
            </a:pPr>
            <a:r>
              <a:rPr lang="pt-BR" sz="2000" smtClean="0"/>
              <a:t>      -Desorganizado com o aumento do estresse (Als, 1991)</a:t>
            </a:r>
          </a:p>
          <a:p>
            <a:pPr>
              <a:lnSpc>
                <a:spcPct val="80000"/>
              </a:lnSpc>
              <a:buFont typeface="Arial" pitchFamily="34" charset="0"/>
              <a:buNone/>
            </a:pPr>
            <a:r>
              <a:rPr lang="pt-BR" sz="2000" smtClean="0"/>
              <a:t>      -Exausto: tentativa repetitiva de comunicação sem resposta (Ranger, 2007). Não sente dor?</a:t>
            </a:r>
          </a:p>
          <a:p>
            <a:pPr>
              <a:lnSpc>
                <a:spcPct val="80000"/>
              </a:lnSpc>
            </a:pPr>
            <a:endParaRPr lang="pt-BR" sz="2000" smtClean="0"/>
          </a:p>
          <a:p>
            <a:pPr>
              <a:lnSpc>
                <a:spcPct val="80000"/>
              </a:lnSpc>
            </a:pPr>
            <a:endParaRPr lang="pt-BR" sz="2000" smtClean="0"/>
          </a:p>
          <a:p>
            <a:pPr>
              <a:lnSpc>
                <a:spcPct val="80000"/>
              </a:lnSpc>
            </a:pPr>
            <a:endParaRPr lang="pt-BR" sz="2000" smtClean="0"/>
          </a:p>
        </p:txBody>
      </p:sp>
      <p:sp>
        <p:nvSpPr>
          <p:cNvPr id="169987" name="Rectangle 2"/>
          <p:cNvSpPr>
            <a:spLocks noChangeArrowheads="1"/>
          </p:cNvSpPr>
          <p:nvPr>
            <p:ph type="title" idx="4294967295"/>
          </p:nvPr>
        </p:nvSpPr>
        <p:spPr>
          <a:xfrm>
            <a:off x="609600" y="414338"/>
            <a:ext cx="10969625" cy="1143000"/>
          </a:xfrm>
          <a:noFill/>
        </p:spPr>
        <p:txBody>
          <a:bodyPr lIns="91440" tIns="45720" rIns="91440" bIns="45720" anchor="ctr"/>
          <a:lstStyle/>
          <a:p>
            <a:pPr algn="ctr"/>
            <a:r>
              <a:rPr lang="pt-BR" sz="4000" smtClean="0">
                <a:solidFill>
                  <a:srgbClr val="FF0000"/>
                </a:solidFill>
              </a:rPr>
              <a:t>DOR NEONATAL</a:t>
            </a:r>
            <a:br>
              <a:rPr lang="pt-BR" sz="4000" smtClean="0">
                <a:solidFill>
                  <a:srgbClr val="FF0000"/>
                </a:solidFill>
              </a:rPr>
            </a:br>
            <a:r>
              <a:rPr lang="pt-BR" sz="4000" smtClean="0">
                <a:solidFill>
                  <a:srgbClr val="FF9900"/>
                </a:solidFill>
              </a:rPr>
              <a:t>Repercussões a curto e longo prazo</a:t>
            </a:r>
          </a:p>
        </p:txBody>
      </p:sp>
      <p:sp>
        <p:nvSpPr>
          <p:cNvPr id="169988" name="Text Box 5"/>
          <p:cNvSpPr txBox="1">
            <a:spLocks noChangeArrowheads="1"/>
          </p:cNvSpPr>
          <p:nvPr/>
        </p:nvSpPr>
        <p:spPr bwMode="auto">
          <a:xfrm>
            <a:off x="1555750" y="6113463"/>
            <a:ext cx="184150" cy="366712"/>
          </a:xfrm>
          <a:prstGeom prst="rect">
            <a:avLst/>
          </a:prstGeom>
          <a:noFill/>
          <a:ln w="9525">
            <a:noFill/>
            <a:miter lim="800000"/>
            <a:headEnd/>
            <a:tailEnd/>
          </a:ln>
        </p:spPr>
        <p:txBody>
          <a:bodyPr wrap="none">
            <a:spAutoFit/>
          </a:bodyPr>
          <a:lstStyle/>
          <a:p>
            <a:pPr defTabSz="914400"/>
            <a:endParaRPr lang="pt-BR" sz="1800"/>
          </a:p>
        </p:txBody>
      </p:sp>
      <p:sp>
        <p:nvSpPr>
          <p:cNvPr id="169989" name="AutoShape 7"/>
          <p:cNvSpPr>
            <a:spLocks noChangeArrowheads="1"/>
          </p:cNvSpPr>
          <p:nvPr/>
        </p:nvSpPr>
        <p:spPr bwMode="auto">
          <a:xfrm>
            <a:off x="7631113" y="6165850"/>
            <a:ext cx="1301750" cy="485775"/>
          </a:xfrm>
          <a:prstGeom prst="rightArrow">
            <a:avLst>
              <a:gd name="adj1" fmla="val 50000"/>
              <a:gd name="adj2" fmla="val 66993"/>
            </a:avLst>
          </a:prstGeom>
          <a:solidFill>
            <a:schemeClr val="accent1"/>
          </a:solidFill>
          <a:ln w="9525">
            <a:solidFill>
              <a:schemeClr val="tx1"/>
            </a:solidFill>
            <a:miter lim="800000"/>
            <a:headEnd/>
            <a:tailEnd/>
          </a:ln>
        </p:spPr>
        <p:txBody>
          <a:bodyPr wrap="none" anchor="ctr"/>
          <a:lstStyle/>
          <a:p>
            <a:pPr defTabSz="914400"/>
            <a:endParaRPr lang="pt-BR" sz="1800"/>
          </a:p>
        </p:txBody>
      </p:sp>
    </p:spTree>
  </p:cSld>
  <p:clrMapOvr>
    <a:masterClrMapping/>
  </p:clrMapOvr>
  <p:transition spd="med">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p:cNvSpPr>
            <a:spLocks noChangeArrowheads="1"/>
          </p:cNvSpPr>
          <p:nvPr>
            <p:ph type="title" idx="4294967295"/>
          </p:nvPr>
        </p:nvSpPr>
        <p:spPr>
          <a:noFill/>
        </p:spPr>
        <p:txBody>
          <a:bodyPr lIns="91440" tIns="45720" rIns="91440" bIns="45720" anchor="ctr"/>
          <a:lstStyle/>
          <a:p>
            <a:pPr algn="ctr"/>
            <a:r>
              <a:rPr lang="pt-BR" sz="4000" smtClean="0">
                <a:solidFill>
                  <a:srgbClr val="FF0000"/>
                </a:solidFill>
              </a:rPr>
              <a:t>DOR NEONATAL</a:t>
            </a:r>
            <a:br>
              <a:rPr lang="pt-BR" sz="4000" smtClean="0">
                <a:solidFill>
                  <a:srgbClr val="FF0000"/>
                </a:solidFill>
              </a:rPr>
            </a:br>
            <a:r>
              <a:rPr lang="pt-BR" sz="4000" smtClean="0">
                <a:solidFill>
                  <a:srgbClr val="FF9900"/>
                </a:solidFill>
              </a:rPr>
              <a:t>Repercussões a curto e longo prazo</a:t>
            </a:r>
          </a:p>
        </p:txBody>
      </p:sp>
      <p:sp>
        <p:nvSpPr>
          <p:cNvPr id="171011" name="Text Box 5"/>
          <p:cNvSpPr txBox="1">
            <a:spLocks noChangeArrowheads="1"/>
          </p:cNvSpPr>
          <p:nvPr/>
        </p:nvSpPr>
        <p:spPr bwMode="auto">
          <a:xfrm>
            <a:off x="1555750" y="4960938"/>
            <a:ext cx="7346950" cy="1190625"/>
          </a:xfrm>
          <a:prstGeom prst="rect">
            <a:avLst/>
          </a:prstGeom>
          <a:noFill/>
          <a:ln w="9525">
            <a:noFill/>
            <a:miter lim="800000"/>
            <a:headEnd/>
            <a:tailEnd/>
          </a:ln>
        </p:spPr>
        <p:txBody>
          <a:bodyPr wrap="none">
            <a:spAutoFit/>
          </a:bodyPr>
          <a:lstStyle/>
          <a:p>
            <a:pPr defTabSz="914400"/>
            <a:r>
              <a:rPr lang="pt-BR" sz="1800" i="1">
                <a:solidFill>
                  <a:schemeClr val="accent2"/>
                </a:solidFill>
              </a:rPr>
              <a:t>Quando não há resposta de mudanças comportamental ou fisiológica, </a:t>
            </a:r>
          </a:p>
          <a:p>
            <a:pPr defTabSz="914400"/>
            <a:r>
              <a:rPr lang="pt-BR" sz="1800" i="1">
                <a:solidFill>
                  <a:schemeClr val="accent2"/>
                </a:solidFill>
              </a:rPr>
              <a:t>os clínicos assumem que a criança NÃO SENTE DOR!</a:t>
            </a:r>
          </a:p>
          <a:p>
            <a:pPr defTabSz="914400"/>
            <a:r>
              <a:rPr lang="pt-BR" sz="1800" i="1">
                <a:solidFill>
                  <a:schemeClr val="accent2"/>
                </a:solidFill>
              </a:rPr>
              <a:t>                 </a:t>
            </a:r>
            <a:r>
              <a:rPr lang="pt-BR" sz="1800" b="1" i="1">
                <a:solidFill>
                  <a:srgbClr val="0000FF"/>
                </a:solidFill>
              </a:rPr>
              <a:t>estes RN recebem menos tratamento</a:t>
            </a:r>
          </a:p>
          <a:p>
            <a:pPr defTabSz="914400"/>
            <a:endParaRPr lang="pt-BR" sz="1800" i="1">
              <a:solidFill>
                <a:schemeClr val="accent2"/>
              </a:solidFill>
            </a:endParaRPr>
          </a:p>
        </p:txBody>
      </p:sp>
      <p:sp>
        <p:nvSpPr>
          <p:cNvPr id="171012" name="Text Box 6"/>
          <p:cNvSpPr txBox="1">
            <a:spLocks noChangeArrowheads="1"/>
          </p:cNvSpPr>
          <p:nvPr/>
        </p:nvSpPr>
        <p:spPr bwMode="auto">
          <a:xfrm>
            <a:off x="7918450" y="6021388"/>
            <a:ext cx="3194050" cy="366712"/>
          </a:xfrm>
          <a:prstGeom prst="rect">
            <a:avLst/>
          </a:prstGeom>
          <a:noFill/>
          <a:ln w="9525">
            <a:noFill/>
            <a:miter lim="800000"/>
            <a:headEnd/>
            <a:tailEnd/>
          </a:ln>
        </p:spPr>
        <p:txBody>
          <a:bodyPr wrap="none">
            <a:spAutoFit/>
          </a:bodyPr>
          <a:lstStyle/>
          <a:p>
            <a:pPr defTabSz="914400"/>
            <a:r>
              <a:rPr lang="pt-BR" sz="1800"/>
              <a:t>Johnston, 1999;Ranger, 2007</a:t>
            </a:r>
          </a:p>
        </p:txBody>
      </p:sp>
      <p:pic>
        <p:nvPicPr>
          <p:cNvPr id="171013" name="Picture 7" descr="YYYYTFDSCGBB"/>
          <p:cNvPicPr>
            <a:picLocks noChangeAspect="1" noChangeArrowheads="1"/>
          </p:cNvPicPr>
          <p:nvPr/>
        </p:nvPicPr>
        <p:blipFill>
          <a:blip r:embed="rId2"/>
          <a:srcRect/>
          <a:stretch>
            <a:fillRect/>
          </a:stretch>
        </p:blipFill>
        <p:spPr bwMode="auto">
          <a:xfrm>
            <a:off x="2159000" y="1484313"/>
            <a:ext cx="8105775" cy="3351212"/>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2040" name="Picture 8"/>
          <p:cNvPicPr>
            <a:picLocks noChangeAspect="1" noChangeArrowheads="1"/>
          </p:cNvPicPr>
          <p:nvPr/>
        </p:nvPicPr>
        <p:blipFill>
          <a:blip r:embed="rId2"/>
          <a:srcRect/>
          <a:stretch>
            <a:fillRect/>
          </a:stretch>
        </p:blipFill>
        <p:spPr bwMode="auto">
          <a:xfrm>
            <a:off x="1701800" y="79375"/>
            <a:ext cx="9001125" cy="6767513"/>
          </a:xfrm>
          <a:prstGeom prst="rect">
            <a:avLst/>
          </a:prstGeom>
          <a:noFill/>
        </p:spPr>
      </p:pic>
    </p:spTree>
  </p:cSld>
  <p:clrMapOvr>
    <a:masterClrMapping/>
  </p:clrMapOvr>
  <p:transition spd="med">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3"/>
          <p:cNvSpPr>
            <a:spLocks noGrp="1" noChangeArrowheads="1"/>
          </p:cNvSpPr>
          <p:nvPr>
            <p:ph type="body" idx="4294967295"/>
          </p:nvPr>
        </p:nvSpPr>
        <p:spPr>
          <a:xfrm>
            <a:off x="719138" y="1125538"/>
            <a:ext cx="10969625" cy="4525962"/>
          </a:xfrm>
          <a:noFill/>
        </p:spPr>
        <p:txBody>
          <a:bodyPr lIns="91440" tIns="45720" rIns="91440" bIns="45720"/>
          <a:lstStyle/>
          <a:p>
            <a:r>
              <a:rPr lang="pt-BR" sz="2000" smtClean="0"/>
              <a:t>Estudo com </a:t>
            </a:r>
            <a:r>
              <a:rPr lang="pt-BR" sz="2000" i="1" smtClean="0"/>
              <a:t>Near-infrared spectroscopy</a:t>
            </a:r>
            <a:r>
              <a:rPr lang="pt-BR" sz="2000" smtClean="0"/>
              <a:t> (NISRS:</a:t>
            </a:r>
            <a:r>
              <a:rPr lang="pt-BR" sz="2000" i="1" smtClean="0"/>
              <a:t>mede a atividade funcional do córtex)</a:t>
            </a:r>
            <a:r>
              <a:rPr lang="pt-BR" sz="2000" smtClean="0"/>
              <a:t> demonstrou, em RN pré-termos extremos (25 sem)</a:t>
            </a:r>
            <a:r>
              <a:rPr lang="pt-BR" sz="2000" smtClean="0">
                <a:sym typeface="Wingdings" pitchFamily="2" charset="2"/>
              </a:rPr>
              <a:t> (Bartocci, 2006):</a:t>
            </a:r>
            <a:endParaRPr lang="pt-BR" sz="2000" smtClean="0"/>
          </a:p>
          <a:p>
            <a:pPr>
              <a:buFont typeface="Arial" pitchFamily="34" charset="0"/>
              <a:buNone/>
            </a:pPr>
            <a:r>
              <a:rPr lang="pt-BR" sz="2000" smtClean="0"/>
              <a:t>       -clara atividade evocada no córtex em resposta a dor</a:t>
            </a:r>
          </a:p>
          <a:p>
            <a:pPr>
              <a:buFont typeface="Arial" pitchFamily="34" charset="0"/>
              <a:buNone/>
            </a:pPr>
            <a:r>
              <a:rPr lang="pt-BR" sz="2000" smtClean="0"/>
              <a:t>       -maior resposta nos </a:t>
            </a:r>
            <a:r>
              <a:rPr lang="pt-BR" sz="2000" b="1" smtClean="0"/>
              <a:t>meninos</a:t>
            </a:r>
            <a:r>
              <a:rPr lang="pt-BR" sz="2000" smtClean="0"/>
              <a:t> e no </a:t>
            </a:r>
            <a:r>
              <a:rPr lang="pt-BR" sz="2000" b="1" smtClean="0"/>
              <a:t>hemisfério esquerdo</a:t>
            </a:r>
            <a:r>
              <a:rPr lang="pt-BR" sz="2000" smtClean="0"/>
              <a:t> com venopução no </a:t>
            </a:r>
            <a:r>
              <a:rPr lang="pt-BR" sz="2000" b="1" smtClean="0"/>
              <a:t>lado direito</a:t>
            </a:r>
          </a:p>
        </p:txBody>
      </p:sp>
      <p:sp>
        <p:nvSpPr>
          <p:cNvPr id="173059" name="Rectangle 2"/>
          <p:cNvSpPr>
            <a:spLocks noChangeArrowheads="1"/>
          </p:cNvSpPr>
          <p:nvPr>
            <p:ph type="title" idx="4294967295"/>
          </p:nvPr>
        </p:nvSpPr>
        <p:spPr>
          <a:xfrm>
            <a:off x="623888" y="0"/>
            <a:ext cx="10969625" cy="1143000"/>
          </a:xfrm>
          <a:noFill/>
        </p:spPr>
        <p:txBody>
          <a:bodyPr lIns="91440" tIns="45720" rIns="91440" bIns="45720" anchor="ctr"/>
          <a:lstStyle/>
          <a:p>
            <a:pPr algn="ctr"/>
            <a:r>
              <a:rPr lang="pt-BR" sz="4000" smtClean="0">
                <a:solidFill>
                  <a:srgbClr val="FF0000"/>
                </a:solidFill>
              </a:rPr>
              <a:t>DOR NEONATAL</a:t>
            </a:r>
            <a:br>
              <a:rPr lang="pt-BR" sz="4000" smtClean="0">
                <a:solidFill>
                  <a:srgbClr val="FF0000"/>
                </a:solidFill>
              </a:rPr>
            </a:br>
            <a:r>
              <a:rPr lang="pt-BR" sz="4000" smtClean="0">
                <a:solidFill>
                  <a:srgbClr val="FF9900"/>
                </a:solidFill>
              </a:rPr>
              <a:t>Repercussões a curto e longo prazo</a:t>
            </a:r>
          </a:p>
        </p:txBody>
      </p:sp>
      <p:pic>
        <p:nvPicPr>
          <p:cNvPr id="173060" name="Picture 7" descr="YUTREWESD"/>
          <p:cNvPicPr>
            <a:picLocks noChangeAspect="1" noChangeArrowheads="1"/>
          </p:cNvPicPr>
          <p:nvPr/>
        </p:nvPicPr>
        <p:blipFill>
          <a:blip r:embed="rId2"/>
          <a:srcRect/>
          <a:stretch>
            <a:fillRect/>
          </a:stretch>
        </p:blipFill>
        <p:spPr bwMode="auto">
          <a:xfrm>
            <a:off x="527050" y="3573463"/>
            <a:ext cx="5135563" cy="2997200"/>
          </a:xfrm>
          <a:prstGeom prst="rect">
            <a:avLst/>
          </a:prstGeom>
          <a:noFill/>
          <a:ln w="9525">
            <a:noFill/>
            <a:miter lim="800000"/>
            <a:headEnd/>
            <a:tailEnd/>
          </a:ln>
        </p:spPr>
      </p:pic>
      <p:pic>
        <p:nvPicPr>
          <p:cNvPr id="173061" name="Picture 8" descr="YYUIOOKJHHGG"/>
          <p:cNvPicPr>
            <a:picLocks noChangeAspect="1" noChangeArrowheads="1"/>
          </p:cNvPicPr>
          <p:nvPr/>
        </p:nvPicPr>
        <p:blipFill>
          <a:blip r:embed="rId3"/>
          <a:srcRect/>
          <a:stretch>
            <a:fillRect/>
          </a:stretch>
        </p:blipFill>
        <p:spPr bwMode="auto">
          <a:xfrm>
            <a:off x="5999163" y="3573463"/>
            <a:ext cx="5489575" cy="2938462"/>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3"/>
          <p:cNvSpPr>
            <a:spLocks noGrp="1" noChangeArrowheads="1"/>
          </p:cNvSpPr>
          <p:nvPr>
            <p:ph type="body" idx="4294967295"/>
          </p:nvPr>
        </p:nvSpPr>
        <p:spPr>
          <a:xfrm>
            <a:off x="0" y="2332038"/>
            <a:ext cx="12044363" cy="4525962"/>
          </a:xfrm>
          <a:noFill/>
        </p:spPr>
        <p:txBody>
          <a:bodyPr lIns="91440" tIns="45720" rIns="91440" bIns="45720"/>
          <a:lstStyle/>
          <a:p>
            <a:r>
              <a:rPr lang="pt-PT" sz="2000" smtClean="0"/>
              <a:t>atividade cortical pré-frontal em resposta à dor em recém-nascidos parece estar relacionada com as suas respostas </a:t>
            </a:r>
            <a:r>
              <a:rPr lang="pt-PT" sz="2000" smtClean="0">
                <a:solidFill>
                  <a:schemeClr val="accent2"/>
                </a:solidFill>
              </a:rPr>
              <a:t>emocionais ou stress</a:t>
            </a:r>
            <a:r>
              <a:rPr lang="pt-BR" sz="2000" smtClean="0"/>
              <a:t> </a:t>
            </a:r>
            <a:endParaRPr lang="en-US" sz="2000" smtClean="0"/>
          </a:p>
          <a:p>
            <a:r>
              <a:rPr lang="en-US" sz="2000" smtClean="0"/>
              <a:t>Nos pré-termos as respostas correlacionam-se  com as respostas fisiológicas que refletem mais estresse que dor</a:t>
            </a:r>
          </a:p>
          <a:p>
            <a:r>
              <a:rPr lang="en-US" sz="2000" smtClean="0"/>
              <a:t>O número de prodedimentos dolorosos podem alterar o padrão de subsequente processamento cortical  da dor nos pré-termos </a:t>
            </a:r>
          </a:p>
          <a:p>
            <a:pPr>
              <a:buFont typeface="Arial" pitchFamily="34" charset="0"/>
              <a:buNone/>
            </a:pPr>
            <a:r>
              <a:rPr lang="en-US" sz="2000" smtClean="0"/>
              <a:t>             (</a:t>
            </a:r>
            <a:r>
              <a:rPr lang="en-US" sz="2000" b="1" smtClean="0">
                <a:solidFill>
                  <a:srgbClr val="0000FF"/>
                </a:solidFill>
              </a:rPr>
              <a:t>induz resposta cortical frontal assimétrica</a:t>
            </a:r>
            <a:r>
              <a:rPr lang="en-US" sz="2000" smtClean="0"/>
              <a:t>)</a:t>
            </a:r>
          </a:p>
          <a:p>
            <a:pPr algn="ctr">
              <a:buFont typeface="Arial" pitchFamily="34" charset="0"/>
              <a:buNone/>
            </a:pPr>
            <a:r>
              <a:rPr lang="en-US" sz="2000" smtClean="0">
                <a:solidFill>
                  <a:srgbClr val="FF0000"/>
                </a:solidFill>
              </a:rPr>
              <a:t>(o estresse mental em adultos e crianças  associa-se com ativação pré-frontal assimétrica)</a:t>
            </a:r>
          </a:p>
          <a:p>
            <a:r>
              <a:rPr lang="pt-PT" sz="2000" smtClean="0"/>
              <a:t>considerar os efeitos cumulativos da experiência dolorosa na regulação da emoção e do estresse nos recém-nascidos</a:t>
            </a:r>
            <a:endParaRPr lang="en-US" sz="2000" smtClean="0"/>
          </a:p>
          <a:p>
            <a:pPr>
              <a:buFont typeface="Arial" pitchFamily="34" charset="0"/>
              <a:buNone/>
            </a:pPr>
            <a:endParaRPr lang="pt-BR" sz="2000" smtClean="0">
              <a:solidFill>
                <a:schemeClr val="accent2"/>
              </a:solidFill>
            </a:endParaRPr>
          </a:p>
        </p:txBody>
      </p:sp>
      <p:sp>
        <p:nvSpPr>
          <p:cNvPr id="174083" name="Rectangle 2"/>
          <p:cNvSpPr>
            <a:spLocks noChangeArrowheads="1"/>
          </p:cNvSpPr>
          <p:nvPr/>
        </p:nvSpPr>
        <p:spPr bwMode="auto">
          <a:xfrm>
            <a:off x="623888" y="188913"/>
            <a:ext cx="10969625" cy="1143000"/>
          </a:xfrm>
          <a:prstGeom prst="rect">
            <a:avLst/>
          </a:prstGeom>
          <a:noFill/>
          <a:ln w="9525">
            <a:noFill/>
            <a:miter lim="800000"/>
            <a:headEnd/>
            <a:tailEnd/>
          </a:ln>
        </p:spPr>
        <p:txBody>
          <a:bodyPr anchor="ctr"/>
          <a:lstStyle/>
          <a:p>
            <a:pPr algn="ctr" defTabSz="914400" eaLnBrk="0" hangingPunct="0"/>
            <a:r>
              <a:rPr lang="pt-BR" sz="3600" b="1">
                <a:solidFill>
                  <a:srgbClr val="FF0000"/>
                </a:solidFill>
                <a:latin typeface="Times New Roman" pitchFamily="18" charset="0"/>
              </a:rPr>
              <a:t>DOR NEONATAL</a:t>
            </a:r>
            <a:r>
              <a:rPr lang="pt-BR" sz="4000" b="1">
                <a:solidFill>
                  <a:srgbClr val="FF0000"/>
                </a:solidFill>
                <a:latin typeface="Times New Roman" pitchFamily="18" charset="0"/>
              </a:rPr>
              <a:t/>
            </a:r>
            <a:br>
              <a:rPr lang="pt-BR" sz="4000" b="1">
                <a:solidFill>
                  <a:srgbClr val="FF0000"/>
                </a:solidFill>
                <a:latin typeface="Times New Roman" pitchFamily="18" charset="0"/>
              </a:rPr>
            </a:br>
            <a:r>
              <a:rPr lang="pt-BR" sz="3200" b="1">
                <a:solidFill>
                  <a:srgbClr val="FF9900"/>
                </a:solidFill>
                <a:latin typeface="Times New Roman" pitchFamily="18" charset="0"/>
              </a:rPr>
              <a:t>Repercussões a curto e longo prazo</a:t>
            </a:r>
            <a:br>
              <a:rPr lang="pt-BR" sz="3200" b="1">
                <a:solidFill>
                  <a:srgbClr val="FF9900"/>
                </a:solidFill>
                <a:latin typeface="Times New Roman" pitchFamily="18" charset="0"/>
              </a:rPr>
            </a:br>
            <a:r>
              <a:rPr lang="pt-BR" sz="3200" b="1">
                <a:solidFill>
                  <a:srgbClr val="0000FF"/>
                </a:solidFill>
                <a:latin typeface="Times New Roman" pitchFamily="18" charset="0"/>
              </a:rPr>
              <a:t>Dor repetitiva</a:t>
            </a:r>
          </a:p>
        </p:txBody>
      </p:sp>
      <p:sp>
        <p:nvSpPr>
          <p:cNvPr id="174084" name="Text Box 7"/>
          <p:cNvSpPr txBox="1">
            <a:spLocks noChangeArrowheads="1"/>
          </p:cNvSpPr>
          <p:nvPr/>
        </p:nvSpPr>
        <p:spPr bwMode="auto">
          <a:xfrm>
            <a:off x="8974138" y="2060575"/>
            <a:ext cx="1979612" cy="304800"/>
          </a:xfrm>
          <a:prstGeom prst="rect">
            <a:avLst/>
          </a:prstGeom>
          <a:noFill/>
          <a:ln w="9525">
            <a:noFill/>
            <a:miter lim="800000"/>
            <a:headEnd/>
            <a:tailEnd/>
          </a:ln>
        </p:spPr>
        <p:txBody>
          <a:bodyPr>
            <a:spAutoFit/>
          </a:bodyPr>
          <a:lstStyle/>
          <a:p>
            <a:pPr defTabSz="914400"/>
            <a:r>
              <a:rPr lang="pt-BR" sz="1400" b="1"/>
              <a:t>Acta Paed 2010</a:t>
            </a:r>
          </a:p>
        </p:txBody>
      </p:sp>
      <p:pic>
        <p:nvPicPr>
          <p:cNvPr id="174085" name="Picture 7" descr="YTYUIOLKJ"/>
          <p:cNvPicPr>
            <a:picLocks noChangeAspect="1" noChangeArrowheads="1"/>
          </p:cNvPicPr>
          <p:nvPr/>
        </p:nvPicPr>
        <p:blipFill>
          <a:blip r:embed="rId2"/>
          <a:srcRect/>
          <a:stretch>
            <a:fillRect/>
          </a:stretch>
        </p:blipFill>
        <p:spPr bwMode="auto">
          <a:xfrm>
            <a:off x="527050" y="1484313"/>
            <a:ext cx="8456613" cy="896937"/>
          </a:xfrm>
          <a:prstGeom prst="rect">
            <a:avLst/>
          </a:prstGeom>
          <a:noFill/>
          <a:ln w="9525">
            <a:noFill/>
            <a:miter lim="800000"/>
            <a:headEnd/>
            <a:tailEnd/>
          </a:ln>
        </p:spPr>
      </p:pic>
      <p:sp>
        <p:nvSpPr>
          <p:cNvPr id="174086" name="Text Box 7"/>
          <p:cNvSpPr txBox="1">
            <a:spLocks noChangeArrowheads="1"/>
          </p:cNvSpPr>
          <p:nvPr/>
        </p:nvSpPr>
        <p:spPr bwMode="auto">
          <a:xfrm>
            <a:off x="8974138" y="1412875"/>
            <a:ext cx="882650" cy="366713"/>
          </a:xfrm>
          <a:prstGeom prst="rect">
            <a:avLst/>
          </a:prstGeom>
          <a:noFill/>
          <a:ln w="9525">
            <a:noFill/>
            <a:miter lim="800000"/>
            <a:headEnd/>
            <a:tailEnd/>
          </a:ln>
        </p:spPr>
        <p:txBody>
          <a:bodyPr wrap="none">
            <a:spAutoFit/>
          </a:bodyPr>
          <a:lstStyle/>
          <a:p>
            <a:pPr defTabSz="914400"/>
            <a:r>
              <a:rPr lang="pt-BR" sz="1800">
                <a:solidFill>
                  <a:srgbClr val="FF0000"/>
                </a:solidFill>
              </a:rPr>
              <a:t>NISRS</a:t>
            </a:r>
          </a:p>
        </p:txBody>
      </p:sp>
    </p:spTree>
  </p:cSld>
  <p:clrMapOvr>
    <a:masterClrMapping/>
  </p:clrMapOvr>
  <p:transition spd="med">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3"/>
          <p:cNvSpPr>
            <a:spLocks noGrp="1" noChangeArrowheads="1"/>
          </p:cNvSpPr>
          <p:nvPr>
            <p:ph type="body" idx="4294967295"/>
          </p:nvPr>
        </p:nvSpPr>
        <p:spPr>
          <a:xfrm>
            <a:off x="912813" y="1989138"/>
            <a:ext cx="10969625" cy="4525962"/>
          </a:xfrm>
          <a:noFill/>
        </p:spPr>
        <p:txBody>
          <a:bodyPr lIns="91440" tIns="45720" rIns="91440" bIns="45720"/>
          <a:lstStyle/>
          <a:p>
            <a:r>
              <a:rPr lang="pt-BR" smtClean="0"/>
              <a:t>Lesão neuronal (excessiva ativação de N-Metil-D-Aspartato</a:t>
            </a:r>
          </a:p>
          <a:p>
            <a:r>
              <a:rPr lang="pt-BR" smtClean="0"/>
              <a:t>-vulnerabilidade ao estresse</a:t>
            </a:r>
          </a:p>
          <a:p>
            <a:r>
              <a:rPr lang="pt-BR" smtClean="0"/>
              <a:t>-alterações comportamentais (aumento da ansiedade,sensibilidade alterada a dor, distúrbio de atenção, deficientes habilidades sociais, comportamento auto-destrutivo)</a:t>
            </a:r>
          </a:p>
          <a:p>
            <a:r>
              <a:rPr lang="pt-BR" smtClean="0"/>
              <a:t> preferência maior para o álcool</a:t>
            </a:r>
          </a:p>
        </p:txBody>
      </p:sp>
      <p:sp>
        <p:nvSpPr>
          <p:cNvPr id="175107" name="Rectangle 2"/>
          <p:cNvSpPr>
            <a:spLocks noChangeArrowheads="1"/>
          </p:cNvSpPr>
          <p:nvPr>
            <p:ph type="title" idx="4294967295"/>
          </p:nvPr>
        </p:nvSpPr>
        <p:spPr>
          <a:xfrm>
            <a:off x="609600" y="341313"/>
            <a:ext cx="10969625" cy="1143000"/>
          </a:xfrm>
          <a:noFill/>
        </p:spPr>
        <p:txBody>
          <a:bodyPr lIns="91440" tIns="45720" rIns="91440" bIns="45720" anchor="ctr"/>
          <a:lstStyle/>
          <a:p>
            <a:pPr algn="ctr"/>
            <a:r>
              <a:rPr lang="pt-BR" smtClean="0">
                <a:solidFill>
                  <a:srgbClr val="FF0000"/>
                </a:solidFill>
              </a:rPr>
              <a:t>DOR NEONATAL</a:t>
            </a:r>
            <a:br>
              <a:rPr lang="pt-BR" smtClean="0">
                <a:solidFill>
                  <a:srgbClr val="FF0000"/>
                </a:solidFill>
              </a:rPr>
            </a:br>
            <a:r>
              <a:rPr lang="pt-BR" smtClean="0">
                <a:solidFill>
                  <a:srgbClr val="FF9900"/>
                </a:solidFill>
              </a:rPr>
              <a:t>Repercussões a curto e longo prazo</a:t>
            </a:r>
            <a:r>
              <a:rPr lang="pt-BR" smtClean="0">
                <a:solidFill>
                  <a:srgbClr val="FF0000"/>
                </a:solidFill>
              </a:rPr>
              <a:t/>
            </a:r>
            <a:br>
              <a:rPr lang="pt-BR" smtClean="0">
                <a:solidFill>
                  <a:srgbClr val="FF0000"/>
                </a:solidFill>
              </a:rPr>
            </a:br>
            <a:r>
              <a:rPr lang="pt-BR" smtClean="0">
                <a:solidFill>
                  <a:srgbClr val="0066FF"/>
                </a:solidFill>
              </a:rPr>
              <a:t>Dor repetitiva</a:t>
            </a:r>
          </a:p>
        </p:txBody>
      </p:sp>
      <p:sp>
        <p:nvSpPr>
          <p:cNvPr id="175108" name="Text Box 5"/>
          <p:cNvSpPr txBox="1">
            <a:spLocks noChangeArrowheads="1"/>
          </p:cNvSpPr>
          <p:nvPr/>
        </p:nvSpPr>
        <p:spPr bwMode="auto">
          <a:xfrm>
            <a:off x="8399463" y="6092825"/>
            <a:ext cx="2686050" cy="366713"/>
          </a:xfrm>
          <a:prstGeom prst="rect">
            <a:avLst/>
          </a:prstGeom>
          <a:noFill/>
          <a:ln w="9525">
            <a:noFill/>
            <a:miter lim="800000"/>
            <a:headEnd/>
            <a:tailEnd/>
          </a:ln>
        </p:spPr>
        <p:txBody>
          <a:bodyPr wrap="none">
            <a:spAutoFit/>
          </a:bodyPr>
          <a:lstStyle/>
          <a:p>
            <a:pPr defTabSz="914400"/>
            <a:r>
              <a:rPr lang="pt-BR" sz="1800"/>
              <a:t>Anand, 1999,2000, 2001</a:t>
            </a:r>
          </a:p>
        </p:txBody>
      </p:sp>
    </p:spTree>
  </p:cSld>
  <p:clrMapOvr>
    <a:masterClrMapping/>
  </p:clrMapOvr>
  <p:transition spd="med">
    <p:fad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3"/>
          <p:cNvSpPr>
            <a:spLocks noGrp="1" noChangeArrowheads="1"/>
          </p:cNvSpPr>
          <p:nvPr>
            <p:ph type="body" idx="4294967295"/>
          </p:nvPr>
        </p:nvSpPr>
        <p:spPr>
          <a:xfrm>
            <a:off x="693738" y="2332038"/>
            <a:ext cx="10969625" cy="4525962"/>
          </a:xfrm>
          <a:noFill/>
          <a:ln>
            <a:solidFill>
              <a:schemeClr val="bg1"/>
            </a:solidFill>
          </a:ln>
        </p:spPr>
        <p:txBody>
          <a:bodyPr lIns="91440" tIns="45720" rIns="91440" bIns="45720"/>
          <a:lstStyle/>
          <a:p>
            <a:endParaRPr lang="pt-BR" sz="2000" smtClean="0"/>
          </a:p>
          <a:p>
            <a:r>
              <a:rPr lang="pt-BR" sz="2000" smtClean="0"/>
              <a:t>Experiências no pré-termo podem alterar a função e estrutura cerebrais</a:t>
            </a:r>
          </a:p>
          <a:p>
            <a:pPr>
              <a:buFont typeface="Arial" pitchFamily="34" charset="0"/>
              <a:buNone/>
            </a:pPr>
            <a:r>
              <a:rPr lang="pt-BR" sz="2000" smtClean="0"/>
              <a:t>       -RN entre </a:t>
            </a:r>
            <a:r>
              <a:rPr lang="pt-BR" sz="2000" smtClean="0">
                <a:solidFill>
                  <a:srgbClr val="0000FF"/>
                </a:solidFill>
              </a:rPr>
              <a:t>28-33 semanas</a:t>
            </a:r>
            <a:r>
              <a:rPr lang="pt-BR" sz="2000" smtClean="0"/>
              <a:t> (8 controle/15 com Cuidados usando o NIDCAP):eletroencefalograma espectral por coerência, ressonância magnética  </a:t>
            </a:r>
          </a:p>
          <a:p>
            <a:pPr>
              <a:buFont typeface="Arial" pitchFamily="34" charset="0"/>
              <a:buNone/>
            </a:pPr>
            <a:r>
              <a:rPr lang="pt-BR" sz="2000" smtClean="0"/>
              <a:t>    Melhor coerência espectral do EEG (</a:t>
            </a:r>
            <a:r>
              <a:rPr lang="pt-BR" sz="2000" b="1" smtClean="0">
                <a:solidFill>
                  <a:srgbClr val="0000FF"/>
                </a:solidFill>
              </a:rPr>
              <a:t>região frontal*</a:t>
            </a:r>
            <a:r>
              <a:rPr lang="pt-BR" sz="2000" smtClean="0"/>
              <a:t> esquerda, occipital e parietal), melhor escore Bayley II (escala mental, motor e comportamental) aos 9 meses corrigido, melhor condutividade funcional e melhor desfecho neuroestrutural (fibras mais maduras) no grupo NIDCAP</a:t>
            </a:r>
          </a:p>
        </p:txBody>
      </p:sp>
      <p:sp>
        <p:nvSpPr>
          <p:cNvPr id="176131" name="Text Box 5"/>
          <p:cNvSpPr txBox="1">
            <a:spLocks noChangeArrowheads="1"/>
          </p:cNvSpPr>
          <p:nvPr/>
        </p:nvSpPr>
        <p:spPr bwMode="auto">
          <a:xfrm>
            <a:off x="7326313" y="6491288"/>
            <a:ext cx="3648075" cy="366712"/>
          </a:xfrm>
          <a:prstGeom prst="rect">
            <a:avLst/>
          </a:prstGeom>
          <a:noFill/>
          <a:ln w="9525">
            <a:noFill/>
            <a:miter lim="800000"/>
            <a:headEnd/>
            <a:tailEnd/>
          </a:ln>
        </p:spPr>
        <p:txBody>
          <a:bodyPr wrap="none">
            <a:spAutoFit/>
          </a:bodyPr>
          <a:lstStyle/>
          <a:p>
            <a:pPr defTabSz="914400"/>
            <a:r>
              <a:rPr lang="pt-BR" sz="1200"/>
              <a:t>*região vulnerável e que se desenvolve mais tarde</a:t>
            </a:r>
            <a:r>
              <a:rPr lang="pt-BR" sz="1800"/>
              <a:t> </a:t>
            </a:r>
          </a:p>
        </p:txBody>
      </p:sp>
      <p:sp>
        <p:nvSpPr>
          <p:cNvPr id="176132" name="Rectangle 2"/>
          <p:cNvSpPr>
            <a:spLocks noGrp="1" noChangeArrowheads="1"/>
          </p:cNvSpPr>
          <p:nvPr>
            <p:ph type="title" idx="4294967295"/>
          </p:nvPr>
        </p:nvSpPr>
        <p:spPr>
          <a:noFill/>
        </p:spPr>
        <p:txBody>
          <a:bodyPr lIns="91440" tIns="45720" rIns="91440" bIns="45720" anchor="ctr"/>
          <a:lstStyle/>
          <a:p>
            <a:pPr algn="ctr"/>
            <a:r>
              <a:rPr lang="pt-BR" smtClean="0">
                <a:solidFill>
                  <a:schemeClr val="accent2"/>
                </a:solidFill>
              </a:rPr>
              <a:t>DOR NEONATAL</a:t>
            </a:r>
            <a:br>
              <a:rPr lang="pt-BR" smtClean="0">
                <a:solidFill>
                  <a:schemeClr val="accent2"/>
                </a:solidFill>
              </a:rPr>
            </a:br>
            <a:r>
              <a:rPr lang="pt-BR" smtClean="0">
                <a:solidFill>
                  <a:srgbClr val="FF9900"/>
                </a:solidFill>
              </a:rPr>
              <a:t>Repercussões a curto e longo prazo</a:t>
            </a:r>
          </a:p>
        </p:txBody>
      </p:sp>
      <p:sp>
        <p:nvSpPr>
          <p:cNvPr id="176133" name="AutoShape 8"/>
          <p:cNvSpPr>
            <a:spLocks noChangeArrowheads="1"/>
          </p:cNvSpPr>
          <p:nvPr/>
        </p:nvSpPr>
        <p:spPr bwMode="auto">
          <a:xfrm>
            <a:off x="0" y="4005263"/>
            <a:ext cx="1219200" cy="914400"/>
          </a:xfrm>
          <a:prstGeom prst="lightningBolt">
            <a:avLst/>
          </a:prstGeom>
          <a:solidFill>
            <a:schemeClr val="accent1"/>
          </a:solidFill>
          <a:ln w="9525">
            <a:solidFill>
              <a:schemeClr val="tx1"/>
            </a:solidFill>
            <a:miter lim="800000"/>
            <a:headEnd/>
            <a:tailEnd/>
          </a:ln>
        </p:spPr>
        <p:txBody>
          <a:bodyPr wrap="none" anchor="ctr"/>
          <a:lstStyle/>
          <a:p>
            <a:pPr defTabSz="914400"/>
            <a:endParaRPr lang="pt-BR" sz="1800"/>
          </a:p>
        </p:txBody>
      </p:sp>
      <p:pic>
        <p:nvPicPr>
          <p:cNvPr id="176134" name="Picture 8" descr="YTREDCVBHUIO"/>
          <p:cNvPicPr>
            <a:picLocks noChangeAspect="1" noChangeArrowheads="1"/>
          </p:cNvPicPr>
          <p:nvPr/>
        </p:nvPicPr>
        <p:blipFill>
          <a:blip r:embed="rId2"/>
          <a:srcRect/>
          <a:stretch>
            <a:fillRect/>
          </a:stretch>
        </p:blipFill>
        <p:spPr bwMode="auto">
          <a:xfrm>
            <a:off x="1008063" y="1484313"/>
            <a:ext cx="10558462" cy="1385887"/>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7154" name="Picture 5"/>
          <p:cNvPicPr>
            <a:picLocks noChangeAspect="1" noChangeArrowheads="1"/>
          </p:cNvPicPr>
          <p:nvPr/>
        </p:nvPicPr>
        <p:blipFill>
          <a:blip r:embed="rId2"/>
          <a:srcRect/>
          <a:stretch>
            <a:fillRect/>
          </a:stretch>
        </p:blipFill>
        <p:spPr bwMode="auto">
          <a:xfrm>
            <a:off x="2927350" y="1268413"/>
            <a:ext cx="5700713" cy="5448300"/>
          </a:xfrm>
          <a:prstGeom prst="rect">
            <a:avLst/>
          </a:prstGeom>
          <a:noFill/>
          <a:ln w="9525">
            <a:noFill/>
            <a:miter lim="800000"/>
            <a:headEnd/>
            <a:tailEnd/>
          </a:ln>
        </p:spPr>
      </p:pic>
      <p:sp>
        <p:nvSpPr>
          <p:cNvPr id="177155" name="Rectangle 2"/>
          <p:cNvSpPr>
            <a:spLocks noGrp="1" noChangeArrowheads="1"/>
          </p:cNvSpPr>
          <p:nvPr>
            <p:ph type="title" idx="4294967295"/>
          </p:nvPr>
        </p:nvSpPr>
        <p:spPr>
          <a:xfrm>
            <a:off x="623888" y="0"/>
            <a:ext cx="10969625" cy="1143000"/>
          </a:xfrm>
          <a:noFill/>
        </p:spPr>
        <p:txBody>
          <a:bodyPr lIns="91440" tIns="45720" rIns="91440" bIns="45720" anchor="ctr"/>
          <a:lstStyle/>
          <a:p>
            <a:pPr algn="ctr"/>
            <a:r>
              <a:rPr lang="pt-BR" smtClean="0">
                <a:solidFill>
                  <a:srgbClr val="FF0000"/>
                </a:solidFill>
              </a:rPr>
              <a:t>DOR NEONATAL</a:t>
            </a:r>
            <a:br>
              <a:rPr lang="pt-BR" smtClean="0">
                <a:solidFill>
                  <a:srgbClr val="FF0000"/>
                </a:solidFill>
              </a:rPr>
            </a:br>
            <a:r>
              <a:rPr lang="pt-BR" smtClean="0">
                <a:solidFill>
                  <a:srgbClr val="FF9900"/>
                </a:solidFill>
              </a:rPr>
              <a:t>Repercussões a curto e longo prazo</a:t>
            </a:r>
          </a:p>
        </p:txBody>
      </p:sp>
      <p:sp>
        <p:nvSpPr>
          <p:cNvPr id="177156" name="Text Box 7"/>
          <p:cNvSpPr txBox="1">
            <a:spLocks noChangeArrowheads="1"/>
          </p:cNvSpPr>
          <p:nvPr/>
        </p:nvSpPr>
        <p:spPr bwMode="auto">
          <a:xfrm>
            <a:off x="9234488" y="6256338"/>
            <a:ext cx="1365250" cy="366712"/>
          </a:xfrm>
          <a:prstGeom prst="rect">
            <a:avLst/>
          </a:prstGeom>
          <a:noFill/>
          <a:ln w="9525">
            <a:noFill/>
            <a:miter lim="800000"/>
            <a:headEnd/>
            <a:tailEnd/>
          </a:ln>
        </p:spPr>
        <p:txBody>
          <a:bodyPr wrap="none">
            <a:spAutoFit/>
          </a:bodyPr>
          <a:lstStyle/>
          <a:p>
            <a:pPr defTabSz="914400"/>
            <a:r>
              <a:rPr lang="pt-BR" sz="1800"/>
              <a:t>Als H, 2004</a:t>
            </a:r>
          </a:p>
        </p:txBody>
      </p:sp>
      <p:sp>
        <p:nvSpPr>
          <p:cNvPr id="177157" name="Text Box 8"/>
          <p:cNvSpPr txBox="1">
            <a:spLocks noChangeArrowheads="1"/>
          </p:cNvSpPr>
          <p:nvPr/>
        </p:nvSpPr>
        <p:spPr bwMode="auto">
          <a:xfrm>
            <a:off x="8974138" y="3357563"/>
            <a:ext cx="2254250" cy="2014537"/>
          </a:xfrm>
          <a:prstGeom prst="rect">
            <a:avLst/>
          </a:prstGeom>
          <a:noFill/>
          <a:ln w="9525">
            <a:noFill/>
            <a:miter lim="800000"/>
            <a:headEnd/>
            <a:tailEnd/>
          </a:ln>
        </p:spPr>
        <p:txBody>
          <a:bodyPr wrap="none">
            <a:spAutoFit/>
          </a:bodyPr>
          <a:lstStyle/>
          <a:p>
            <a:pPr defTabSz="914400"/>
            <a:r>
              <a:rPr lang="pt-BR" sz="1800"/>
              <a:t>Maior anisotropia no</a:t>
            </a:r>
          </a:p>
          <a:p>
            <a:pPr defTabSz="914400"/>
            <a:r>
              <a:rPr lang="pt-BR" sz="1800"/>
              <a:t>grupo experimental</a:t>
            </a:r>
          </a:p>
          <a:p>
            <a:pPr defTabSz="914400"/>
            <a:r>
              <a:rPr lang="pt-BR" sz="1800"/>
              <a:t>sugere maior</a:t>
            </a:r>
          </a:p>
          <a:p>
            <a:pPr defTabSz="914400"/>
            <a:r>
              <a:rPr lang="pt-BR" sz="1800"/>
              <a:t>desenvolvimento</a:t>
            </a:r>
          </a:p>
          <a:p>
            <a:pPr defTabSz="914400"/>
            <a:r>
              <a:rPr lang="pt-BR" sz="1800"/>
              <a:t>da substância</a:t>
            </a:r>
          </a:p>
          <a:p>
            <a:pPr defTabSz="914400"/>
            <a:r>
              <a:rPr lang="pt-BR" sz="1800"/>
              <a:t>branca em relação</a:t>
            </a:r>
          </a:p>
          <a:p>
            <a:pPr defTabSz="914400"/>
            <a:r>
              <a:rPr lang="pt-BR" sz="1800"/>
              <a:t>aos controles</a:t>
            </a:r>
          </a:p>
        </p:txBody>
      </p:sp>
      <p:sp>
        <p:nvSpPr>
          <p:cNvPr id="177158" name="Text Box 9"/>
          <p:cNvSpPr txBox="1">
            <a:spLocks noChangeArrowheads="1"/>
          </p:cNvSpPr>
          <p:nvPr/>
        </p:nvSpPr>
        <p:spPr bwMode="auto">
          <a:xfrm>
            <a:off x="1076325" y="2297113"/>
            <a:ext cx="1454150" cy="366712"/>
          </a:xfrm>
          <a:prstGeom prst="rect">
            <a:avLst/>
          </a:prstGeom>
          <a:noFill/>
          <a:ln w="9525">
            <a:noFill/>
            <a:miter lim="800000"/>
            <a:headEnd/>
            <a:tailEnd/>
          </a:ln>
        </p:spPr>
        <p:txBody>
          <a:bodyPr wrap="none">
            <a:spAutoFit/>
          </a:bodyPr>
          <a:lstStyle/>
          <a:p>
            <a:pPr defTabSz="914400"/>
            <a:r>
              <a:rPr lang="pt-BR" sz="1800"/>
              <a:t>CONTROLE</a:t>
            </a:r>
          </a:p>
        </p:txBody>
      </p:sp>
      <p:sp>
        <p:nvSpPr>
          <p:cNvPr id="177159" name="Text Box 10"/>
          <p:cNvSpPr txBox="1">
            <a:spLocks noChangeArrowheads="1"/>
          </p:cNvSpPr>
          <p:nvPr/>
        </p:nvSpPr>
        <p:spPr bwMode="auto">
          <a:xfrm>
            <a:off x="1171575" y="5465763"/>
            <a:ext cx="1047750" cy="366712"/>
          </a:xfrm>
          <a:prstGeom prst="rect">
            <a:avLst/>
          </a:prstGeom>
          <a:noFill/>
          <a:ln w="9525">
            <a:noFill/>
            <a:miter lim="800000"/>
            <a:headEnd/>
            <a:tailEnd/>
          </a:ln>
        </p:spPr>
        <p:txBody>
          <a:bodyPr wrap="none">
            <a:spAutoFit/>
          </a:bodyPr>
          <a:lstStyle/>
          <a:p>
            <a:pPr defTabSz="914400"/>
            <a:r>
              <a:rPr lang="pt-BR" sz="1800"/>
              <a:t>NIDCAP</a:t>
            </a:r>
          </a:p>
        </p:txBody>
      </p:sp>
      <p:sp>
        <p:nvSpPr>
          <p:cNvPr id="177160" name="Text Box 11"/>
          <p:cNvSpPr txBox="1">
            <a:spLocks noChangeArrowheads="1"/>
          </p:cNvSpPr>
          <p:nvPr/>
        </p:nvSpPr>
        <p:spPr bwMode="auto">
          <a:xfrm>
            <a:off x="6740525" y="1576388"/>
            <a:ext cx="2774950" cy="366712"/>
          </a:xfrm>
          <a:prstGeom prst="rect">
            <a:avLst/>
          </a:prstGeom>
          <a:noFill/>
          <a:ln w="9525">
            <a:noFill/>
            <a:miter lim="800000"/>
            <a:headEnd/>
            <a:tailEnd/>
          </a:ln>
        </p:spPr>
        <p:txBody>
          <a:bodyPr wrap="none">
            <a:spAutoFit/>
          </a:bodyPr>
          <a:lstStyle/>
          <a:p>
            <a:pPr defTabSz="914400"/>
            <a:r>
              <a:rPr lang="pt-BR" sz="1800">
                <a:solidFill>
                  <a:srgbClr val="0000FF"/>
                </a:solidFill>
              </a:rPr>
              <a:t>Substância branca frontal</a:t>
            </a:r>
          </a:p>
        </p:txBody>
      </p:sp>
      <p:sp>
        <p:nvSpPr>
          <p:cNvPr id="177161" name="Text Box 12"/>
          <p:cNvSpPr txBox="1">
            <a:spLocks noChangeArrowheads="1"/>
          </p:cNvSpPr>
          <p:nvPr/>
        </p:nvSpPr>
        <p:spPr bwMode="auto">
          <a:xfrm>
            <a:off x="1870075" y="3357563"/>
            <a:ext cx="2763838" cy="366712"/>
          </a:xfrm>
          <a:prstGeom prst="rect">
            <a:avLst/>
          </a:prstGeom>
          <a:noFill/>
          <a:ln w="9525">
            <a:noFill/>
            <a:miter lim="800000"/>
            <a:headEnd/>
            <a:tailEnd/>
          </a:ln>
        </p:spPr>
        <p:txBody>
          <a:bodyPr>
            <a:spAutoFit/>
          </a:bodyPr>
          <a:lstStyle/>
          <a:p>
            <a:pPr defTabSz="914400"/>
            <a:r>
              <a:rPr lang="pt-BR" sz="1800" b="1">
                <a:solidFill>
                  <a:srgbClr val="0000FF"/>
                </a:solidFill>
              </a:rPr>
              <a:t>Cápsula interna</a:t>
            </a:r>
          </a:p>
        </p:txBody>
      </p:sp>
    </p:spTree>
  </p:cSld>
  <p:clrMapOvr>
    <a:masterClrMapping/>
  </p:clrMapOvr>
  <p:transition spd="med">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3"/>
          <p:cNvSpPr>
            <a:spLocks noGrp="1" noChangeArrowheads="1"/>
          </p:cNvSpPr>
          <p:nvPr>
            <p:ph type="body" idx="4294967295"/>
          </p:nvPr>
        </p:nvSpPr>
        <p:spPr>
          <a:noFill/>
        </p:spPr>
        <p:txBody>
          <a:bodyPr lIns="91440" tIns="45720" rIns="91440" bIns="45720"/>
          <a:lstStyle/>
          <a:p>
            <a:pPr>
              <a:lnSpc>
                <a:spcPct val="90000"/>
              </a:lnSpc>
            </a:pPr>
            <a:r>
              <a:rPr lang="pt-BR" sz="1800" b="1" smtClean="0"/>
              <a:t>RN circuncidados sem analgesia</a:t>
            </a:r>
            <a:r>
              <a:rPr lang="pt-BR" sz="1800" smtClean="0"/>
              <a:t> -forte resposta a dor quando imunizados aos 4-6 meses de idade</a:t>
            </a:r>
          </a:p>
          <a:p>
            <a:pPr>
              <a:lnSpc>
                <a:spcPct val="90000"/>
              </a:lnSpc>
            </a:pPr>
            <a:r>
              <a:rPr lang="pt-BR" sz="1800" smtClean="0"/>
              <a:t>RN de diabéticas (vários controles de glicemia): </a:t>
            </a:r>
            <a:r>
              <a:rPr lang="pt-BR" sz="1800" smtClean="0">
                <a:solidFill>
                  <a:srgbClr val="FF3399"/>
                </a:solidFill>
              </a:rPr>
              <a:t>hiperalgesia</a:t>
            </a:r>
            <a:r>
              <a:rPr lang="pt-BR" sz="1800" smtClean="0"/>
              <a:t> (hipersensibilidade e antecipação do sofrimento). </a:t>
            </a:r>
            <a:r>
              <a:rPr lang="pt-BR" sz="1800" smtClean="0">
                <a:solidFill>
                  <a:srgbClr val="0066FF"/>
                </a:solidFill>
              </a:rPr>
              <a:t>Glicose não evitou</a:t>
            </a:r>
            <a:r>
              <a:rPr lang="pt-BR" sz="1800" smtClean="0"/>
              <a:t>! </a:t>
            </a:r>
          </a:p>
          <a:p>
            <a:pPr>
              <a:lnSpc>
                <a:spcPct val="90000"/>
              </a:lnSpc>
              <a:buFont typeface="Arial" pitchFamily="34" charset="0"/>
              <a:buNone/>
            </a:pPr>
            <a:r>
              <a:rPr lang="pt-BR" sz="1800" smtClean="0"/>
              <a:t>    </a:t>
            </a:r>
            <a:r>
              <a:rPr lang="pt-BR" sz="1800" b="1" smtClean="0">
                <a:solidFill>
                  <a:srgbClr val="0066FF"/>
                </a:solidFill>
              </a:rPr>
              <a:t>No entanto</a:t>
            </a:r>
            <a:r>
              <a:rPr lang="pt-BR" sz="1800" smtClean="0"/>
              <a:t>:</a:t>
            </a:r>
          </a:p>
          <a:p>
            <a:pPr>
              <a:lnSpc>
                <a:spcPct val="90000"/>
              </a:lnSpc>
            </a:pPr>
            <a:r>
              <a:rPr lang="pt-BR" sz="1800" smtClean="0"/>
              <a:t>Diminuição das reações comportamentais a exposição a dor nos ex-pré-termos em relação aos RN a termo (18 meses de idade corrigida)</a:t>
            </a:r>
          </a:p>
          <a:p>
            <a:pPr>
              <a:lnSpc>
                <a:spcPct val="90000"/>
              </a:lnSpc>
            </a:pPr>
            <a:r>
              <a:rPr lang="pt-BR" sz="1800" smtClean="0"/>
              <a:t>Maior somatização entre 4-5 anos (ex-RN de baixo peso)</a:t>
            </a:r>
          </a:p>
          <a:p>
            <a:pPr>
              <a:lnSpc>
                <a:spcPct val="90000"/>
              </a:lnSpc>
            </a:pPr>
            <a:r>
              <a:rPr lang="pt-BR" sz="1800" smtClean="0"/>
              <a:t>Maior escore da dor quando ex-pré-termos foram expostos a figuras com experiências de dor (8-10 anos)</a:t>
            </a:r>
          </a:p>
          <a:p>
            <a:pPr>
              <a:lnSpc>
                <a:spcPct val="90000"/>
              </a:lnSpc>
            </a:pPr>
            <a:endParaRPr lang="pt-BR" sz="1800" smtClean="0"/>
          </a:p>
          <a:p>
            <a:pPr>
              <a:lnSpc>
                <a:spcPct val="90000"/>
              </a:lnSpc>
            </a:pPr>
            <a:r>
              <a:rPr lang="pt-BR" sz="1800" smtClean="0"/>
              <a:t>Avaliação quantitativa: adolescentes ex-pré-termos: maior sensibilidade a dor somática</a:t>
            </a:r>
          </a:p>
        </p:txBody>
      </p:sp>
      <p:sp>
        <p:nvSpPr>
          <p:cNvPr id="178179" name="Rectangle 2"/>
          <p:cNvSpPr>
            <a:spLocks noChangeArrowheads="1"/>
          </p:cNvSpPr>
          <p:nvPr>
            <p:ph type="title" idx="4294967295"/>
          </p:nvPr>
        </p:nvSpPr>
        <p:spPr>
          <a:noFill/>
        </p:spPr>
        <p:txBody>
          <a:bodyPr lIns="91440" tIns="45720" rIns="91440" bIns="45720" anchor="ctr"/>
          <a:lstStyle/>
          <a:p>
            <a:pPr algn="ctr"/>
            <a:r>
              <a:rPr lang="pt-BR" sz="3600" smtClean="0">
                <a:solidFill>
                  <a:srgbClr val="FF0000"/>
                </a:solidFill>
              </a:rPr>
              <a:t>DOR NEONATAL</a:t>
            </a:r>
            <a:br>
              <a:rPr lang="pt-BR" sz="3600" smtClean="0">
                <a:solidFill>
                  <a:srgbClr val="FF0000"/>
                </a:solidFill>
              </a:rPr>
            </a:br>
            <a:r>
              <a:rPr lang="pt-BR" sz="3600" smtClean="0">
                <a:solidFill>
                  <a:srgbClr val="FF9900"/>
                </a:solidFill>
              </a:rPr>
              <a:t>Repercussões a curto e longo prazo</a:t>
            </a:r>
            <a:r>
              <a:rPr lang="pt-BR" sz="3600" smtClean="0">
                <a:solidFill>
                  <a:srgbClr val="FF0000"/>
                </a:solidFill>
              </a:rPr>
              <a:t/>
            </a:r>
            <a:br>
              <a:rPr lang="pt-BR" sz="3600" smtClean="0">
                <a:solidFill>
                  <a:srgbClr val="FF0000"/>
                </a:solidFill>
              </a:rPr>
            </a:br>
            <a:r>
              <a:rPr lang="pt-BR" sz="3600" smtClean="0">
                <a:solidFill>
                  <a:srgbClr val="0000FF"/>
                </a:solidFill>
              </a:rPr>
              <a:t>Dor repetitiva</a:t>
            </a:r>
          </a:p>
        </p:txBody>
      </p:sp>
      <p:sp>
        <p:nvSpPr>
          <p:cNvPr id="178180" name="Text Box 6"/>
          <p:cNvSpPr txBox="1">
            <a:spLocks noChangeArrowheads="1"/>
          </p:cNvSpPr>
          <p:nvPr/>
        </p:nvSpPr>
        <p:spPr bwMode="auto">
          <a:xfrm>
            <a:off x="6189663" y="6308725"/>
            <a:ext cx="4400550" cy="366713"/>
          </a:xfrm>
          <a:prstGeom prst="rect">
            <a:avLst/>
          </a:prstGeom>
          <a:noFill/>
          <a:ln w="9525">
            <a:noFill/>
            <a:miter lim="800000"/>
            <a:headEnd/>
            <a:tailEnd/>
          </a:ln>
        </p:spPr>
        <p:txBody>
          <a:bodyPr wrap="none">
            <a:spAutoFit/>
          </a:bodyPr>
          <a:lstStyle/>
          <a:p>
            <a:pPr defTabSz="914400"/>
            <a:r>
              <a:rPr lang="pt-BR" sz="1800"/>
              <a:t>Puchalski, 2002, Taddio, 1997,2003,2009</a:t>
            </a:r>
          </a:p>
        </p:txBody>
      </p:sp>
    </p:spTree>
  </p:cSld>
  <p:clrMapOvr>
    <a:masterClrMapping/>
  </p:clrMapOvr>
  <p:transition spd="med">
    <p:fad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3"/>
          <p:cNvSpPr>
            <a:spLocks noGrp="1" noChangeArrowheads="1"/>
          </p:cNvSpPr>
          <p:nvPr>
            <p:ph type="body" idx="4294967295"/>
          </p:nvPr>
        </p:nvSpPr>
        <p:spPr>
          <a:noFill/>
        </p:spPr>
        <p:txBody>
          <a:bodyPr lIns="91440" tIns="45720" rIns="91440" bIns="45720"/>
          <a:lstStyle/>
          <a:p>
            <a:r>
              <a:rPr lang="pt-BR" smtClean="0"/>
              <a:t>Buskila D (2003):Avaliação quantitativa da dor:120 (60 a termos/60 pré-termos) adolescentes (12-18 anos): </a:t>
            </a:r>
            <a:r>
              <a:rPr lang="pt-BR" smtClean="0">
                <a:solidFill>
                  <a:schemeClr val="accent2"/>
                </a:solidFill>
              </a:rPr>
              <a:t>ex-pré-termos apresentaram  maior sensibilidade a dor somática com significância maior nas meninas</a:t>
            </a:r>
          </a:p>
          <a:p>
            <a:endParaRPr lang="pt-BR" smtClean="0">
              <a:solidFill>
                <a:schemeClr val="accent2"/>
              </a:solidFill>
            </a:endParaRPr>
          </a:p>
        </p:txBody>
      </p:sp>
      <p:sp>
        <p:nvSpPr>
          <p:cNvPr id="179203" name="Rectangle 2"/>
          <p:cNvSpPr>
            <a:spLocks noChangeArrowheads="1"/>
          </p:cNvSpPr>
          <p:nvPr>
            <p:ph type="title" idx="4294967295"/>
          </p:nvPr>
        </p:nvSpPr>
        <p:spPr>
          <a:xfrm>
            <a:off x="609600" y="260350"/>
            <a:ext cx="10969625" cy="1143000"/>
          </a:xfrm>
          <a:noFill/>
        </p:spPr>
        <p:txBody>
          <a:bodyPr lIns="91440" tIns="45720" rIns="91440" bIns="45720" anchor="ctr"/>
          <a:lstStyle/>
          <a:p>
            <a:pPr algn="ctr"/>
            <a:r>
              <a:rPr lang="pt-BR" sz="3600" smtClean="0">
                <a:solidFill>
                  <a:srgbClr val="FF0000"/>
                </a:solidFill>
              </a:rPr>
              <a:t>DOR NEONATAL</a:t>
            </a:r>
            <a:br>
              <a:rPr lang="pt-BR" sz="3600" smtClean="0">
                <a:solidFill>
                  <a:srgbClr val="FF0000"/>
                </a:solidFill>
              </a:rPr>
            </a:br>
            <a:r>
              <a:rPr lang="pt-BR" sz="3600" smtClean="0">
                <a:solidFill>
                  <a:srgbClr val="FF9900"/>
                </a:solidFill>
              </a:rPr>
              <a:t>Repercussões a curto e longo prazo</a:t>
            </a:r>
            <a:r>
              <a:rPr lang="pt-BR" sz="3600" smtClean="0">
                <a:solidFill>
                  <a:schemeClr val="accent2"/>
                </a:solidFill>
              </a:rPr>
              <a:t/>
            </a:r>
            <a:br>
              <a:rPr lang="pt-BR" sz="3600" smtClean="0">
                <a:solidFill>
                  <a:schemeClr val="accent2"/>
                </a:solidFill>
              </a:rPr>
            </a:br>
            <a:r>
              <a:rPr lang="pt-BR" sz="3600" b="1" smtClean="0">
                <a:solidFill>
                  <a:srgbClr val="FF0000"/>
                </a:solidFill>
              </a:rPr>
              <a:t>Dor repetitiva</a:t>
            </a:r>
          </a:p>
        </p:txBody>
      </p:sp>
      <p:sp>
        <p:nvSpPr>
          <p:cNvPr id="179204" name="Text Box 8"/>
          <p:cNvSpPr txBox="1">
            <a:spLocks noChangeArrowheads="1"/>
          </p:cNvSpPr>
          <p:nvPr/>
        </p:nvSpPr>
        <p:spPr bwMode="auto">
          <a:xfrm>
            <a:off x="42863" y="6308725"/>
            <a:ext cx="11144250" cy="366713"/>
          </a:xfrm>
          <a:prstGeom prst="rect">
            <a:avLst/>
          </a:prstGeom>
          <a:noFill/>
          <a:ln w="9525">
            <a:noFill/>
            <a:miter lim="800000"/>
            <a:headEnd/>
            <a:tailEnd/>
          </a:ln>
        </p:spPr>
        <p:txBody>
          <a:bodyPr wrap="none">
            <a:spAutoFit/>
          </a:bodyPr>
          <a:lstStyle/>
          <a:p>
            <a:pPr defTabSz="914400"/>
            <a:r>
              <a:rPr lang="pt-BR" sz="1800">
                <a:solidFill>
                  <a:srgbClr val="0000FF"/>
                </a:solidFill>
              </a:rPr>
              <a:t>                                </a:t>
            </a:r>
            <a:r>
              <a:rPr lang="pt-BR" sz="1800">
                <a:solidFill>
                  <a:srgbClr val="FF0000"/>
                </a:solidFill>
              </a:rPr>
              <a:t>Os pré-termos podem ser mais  pronos a desenvolveram síndromes dolorosas no futuro</a:t>
            </a:r>
          </a:p>
        </p:txBody>
      </p:sp>
      <p:pic>
        <p:nvPicPr>
          <p:cNvPr id="179205" name="Picture 7" descr="YUTRFCVBNMMZ"/>
          <p:cNvPicPr>
            <a:picLocks noChangeAspect="1" noChangeArrowheads="1"/>
          </p:cNvPicPr>
          <p:nvPr/>
        </p:nvPicPr>
        <p:blipFill>
          <a:blip r:embed="rId2"/>
          <a:srcRect/>
          <a:stretch>
            <a:fillRect/>
          </a:stretch>
        </p:blipFill>
        <p:spPr bwMode="auto">
          <a:xfrm>
            <a:off x="3694113" y="3429000"/>
            <a:ext cx="6640512" cy="2847975"/>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3"/>
          <p:cNvSpPr>
            <a:spLocks noGrp="1" noChangeArrowheads="1"/>
          </p:cNvSpPr>
          <p:nvPr>
            <p:ph type="body" idx="4294967295"/>
          </p:nvPr>
        </p:nvSpPr>
        <p:spPr>
          <a:xfrm>
            <a:off x="623888" y="1268413"/>
            <a:ext cx="10969625" cy="4525962"/>
          </a:xfrm>
          <a:noFill/>
        </p:spPr>
        <p:txBody>
          <a:bodyPr lIns="91440" tIns="45720" rIns="91440" bIns="45720"/>
          <a:lstStyle/>
          <a:p>
            <a:r>
              <a:rPr lang="pt-BR" sz="1600" smtClean="0"/>
              <a:t>Hohmeiser, 2010:resposta cerebral a dor-estímulo térmico- na idade de 11-16 anos de ex-pré-termos (&lt;=31sem) e a termo na UTI Neonatal x Controles-</a:t>
            </a:r>
            <a:r>
              <a:rPr lang="pt-BR" sz="1600" b="1" smtClean="0">
                <a:solidFill>
                  <a:srgbClr val="3333FF"/>
                </a:solidFill>
              </a:rPr>
              <a:t>RM funcional</a:t>
            </a:r>
          </a:p>
        </p:txBody>
      </p:sp>
      <p:sp>
        <p:nvSpPr>
          <p:cNvPr id="180227" name="Rectangle 2"/>
          <p:cNvSpPr>
            <a:spLocks noChangeArrowheads="1"/>
          </p:cNvSpPr>
          <p:nvPr>
            <p:ph type="title" idx="4294967295"/>
          </p:nvPr>
        </p:nvSpPr>
        <p:spPr>
          <a:xfrm>
            <a:off x="623888" y="115888"/>
            <a:ext cx="10969625" cy="1143000"/>
          </a:xfrm>
          <a:noFill/>
        </p:spPr>
        <p:txBody>
          <a:bodyPr lIns="91440" tIns="45720" rIns="91440" bIns="45720" anchor="ctr"/>
          <a:lstStyle/>
          <a:p>
            <a:pPr algn="ctr"/>
            <a:r>
              <a:rPr lang="pt-BR" sz="3200" smtClean="0">
                <a:solidFill>
                  <a:srgbClr val="FF0000"/>
                </a:solidFill>
              </a:rPr>
              <a:t>DOR NEONATAL</a:t>
            </a:r>
            <a:br>
              <a:rPr lang="pt-BR" sz="3200" smtClean="0">
                <a:solidFill>
                  <a:srgbClr val="FF0000"/>
                </a:solidFill>
              </a:rPr>
            </a:br>
            <a:r>
              <a:rPr lang="pt-BR" sz="3200" smtClean="0">
                <a:solidFill>
                  <a:srgbClr val="FF9900"/>
                </a:solidFill>
              </a:rPr>
              <a:t>Repercussões a curto e longo prazo</a:t>
            </a:r>
            <a:r>
              <a:rPr lang="pt-BR" sz="3200" smtClean="0"/>
              <a:t/>
            </a:r>
            <a:br>
              <a:rPr lang="pt-BR" sz="3200" smtClean="0"/>
            </a:br>
            <a:r>
              <a:rPr lang="pt-BR" sz="3200" b="1" smtClean="0">
                <a:solidFill>
                  <a:srgbClr val="FF0000"/>
                </a:solidFill>
              </a:rPr>
              <a:t>Dor repetitiva</a:t>
            </a:r>
          </a:p>
        </p:txBody>
      </p:sp>
      <p:sp>
        <p:nvSpPr>
          <p:cNvPr id="180228" name="Text Box 6"/>
          <p:cNvSpPr txBox="1">
            <a:spLocks noChangeArrowheads="1"/>
          </p:cNvSpPr>
          <p:nvPr/>
        </p:nvSpPr>
        <p:spPr bwMode="auto">
          <a:xfrm>
            <a:off x="7766050" y="2276475"/>
            <a:ext cx="3790950" cy="1190625"/>
          </a:xfrm>
          <a:prstGeom prst="rect">
            <a:avLst/>
          </a:prstGeom>
          <a:noFill/>
          <a:ln w="9525">
            <a:noFill/>
            <a:miter lim="800000"/>
            <a:headEnd/>
            <a:tailEnd/>
          </a:ln>
        </p:spPr>
        <p:txBody>
          <a:bodyPr wrap="none">
            <a:spAutoFit/>
          </a:bodyPr>
          <a:lstStyle/>
          <a:p>
            <a:pPr algn="ctr" defTabSz="914400"/>
            <a:r>
              <a:rPr lang="pt-BR" sz="1800"/>
              <a:t>Aumento significativo de </a:t>
            </a:r>
          </a:p>
          <a:p>
            <a:pPr algn="ctr" defTabSz="914400"/>
            <a:r>
              <a:rPr lang="pt-BR" sz="1800"/>
              <a:t>ativação cerebral a nível do</a:t>
            </a:r>
          </a:p>
          <a:p>
            <a:pPr algn="ctr" defTabSz="914400"/>
            <a:r>
              <a:rPr lang="pt-BR" sz="1800"/>
              <a:t>córtex somatossensorial, córtex </a:t>
            </a:r>
          </a:p>
          <a:p>
            <a:pPr algn="ctr" defTabSz="914400"/>
            <a:r>
              <a:rPr lang="pt-BR" sz="1800"/>
              <a:t>cingulado anterior e </a:t>
            </a:r>
            <a:r>
              <a:rPr lang="pt-BR" sz="1800">
                <a:solidFill>
                  <a:srgbClr val="0066FF"/>
                </a:solidFill>
              </a:rPr>
              <a:t>ínsula anterior*</a:t>
            </a:r>
          </a:p>
        </p:txBody>
      </p:sp>
      <p:sp>
        <p:nvSpPr>
          <p:cNvPr id="180229" name="Text Box 7"/>
          <p:cNvSpPr txBox="1">
            <a:spLocks noChangeArrowheads="1"/>
          </p:cNvSpPr>
          <p:nvPr/>
        </p:nvSpPr>
        <p:spPr bwMode="auto">
          <a:xfrm>
            <a:off x="6767513" y="6453188"/>
            <a:ext cx="6045200" cy="274637"/>
          </a:xfrm>
          <a:prstGeom prst="rect">
            <a:avLst/>
          </a:prstGeom>
          <a:noFill/>
          <a:ln w="9525">
            <a:noFill/>
            <a:miter lim="800000"/>
            <a:headEnd/>
            <a:tailEnd/>
          </a:ln>
        </p:spPr>
        <p:txBody>
          <a:bodyPr>
            <a:spAutoFit/>
          </a:bodyPr>
          <a:lstStyle/>
          <a:p>
            <a:pPr defTabSz="914400"/>
            <a:r>
              <a:rPr lang="pt-BR" sz="1200"/>
              <a:t>Pré-termo: </a:t>
            </a:r>
            <a:r>
              <a:rPr lang="pt-BR" sz="1200" b="1">
                <a:solidFill>
                  <a:srgbClr val="FF0000"/>
                </a:solidFill>
              </a:rPr>
              <a:t>vermelho;</a:t>
            </a:r>
            <a:r>
              <a:rPr lang="pt-BR" sz="1200">
                <a:solidFill>
                  <a:srgbClr val="FF0000"/>
                </a:solidFill>
              </a:rPr>
              <a:t> </a:t>
            </a:r>
            <a:r>
              <a:rPr lang="pt-BR" sz="1200"/>
              <a:t>A termo:</a:t>
            </a:r>
            <a:r>
              <a:rPr lang="pt-BR" sz="1200">
                <a:solidFill>
                  <a:srgbClr val="FF0000"/>
                </a:solidFill>
              </a:rPr>
              <a:t> </a:t>
            </a:r>
            <a:r>
              <a:rPr lang="pt-BR" sz="1200" b="1">
                <a:solidFill>
                  <a:srgbClr val="0066FF"/>
                </a:solidFill>
              </a:rPr>
              <a:t>azul</a:t>
            </a:r>
            <a:r>
              <a:rPr lang="pt-BR" sz="1200">
                <a:solidFill>
                  <a:srgbClr val="3333FF"/>
                </a:solidFill>
              </a:rPr>
              <a:t>, C</a:t>
            </a:r>
            <a:r>
              <a:rPr lang="pt-BR" sz="1200"/>
              <a:t>ontroles:</a:t>
            </a:r>
            <a:r>
              <a:rPr lang="pt-BR" sz="1200" b="1">
                <a:solidFill>
                  <a:srgbClr val="00CC00"/>
                </a:solidFill>
              </a:rPr>
              <a:t>verde</a:t>
            </a:r>
          </a:p>
        </p:txBody>
      </p:sp>
      <p:sp>
        <p:nvSpPr>
          <p:cNvPr id="180230" name="Text Box 8"/>
          <p:cNvSpPr txBox="1">
            <a:spLocks noChangeArrowheads="1"/>
          </p:cNvSpPr>
          <p:nvPr/>
        </p:nvSpPr>
        <p:spPr bwMode="auto">
          <a:xfrm>
            <a:off x="7918450" y="3429000"/>
            <a:ext cx="2351088" cy="304800"/>
          </a:xfrm>
          <a:prstGeom prst="rect">
            <a:avLst/>
          </a:prstGeom>
          <a:noFill/>
          <a:ln w="9525">
            <a:noFill/>
            <a:miter lim="800000"/>
            <a:headEnd/>
            <a:tailEnd/>
          </a:ln>
        </p:spPr>
        <p:txBody>
          <a:bodyPr wrap="none">
            <a:spAutoFit/>
          </a:bodyPr>
          <a:lstStyle/>
          <a:p>
            <a:pPr defTabSz="914400"/>
            <a:r>
              <a:rPr lang="pt-BR" sz="1400"/>
              <a:t>*componente efetivo da dor</a:t>
            </a:r>
          </a:p>
        </p:txBody>
      </p:sp>
      <p:sp>
        <p:nvSpPr>
          <p:cNvPr id="180231" name="AutoShape 10"/>
          <p:cNvSpPr>
            <a:spLocks noChangeArrowheads="1"/>
          </p:cNvSpPr>
          <p:nvPr/>
        </p:nvSpPr>
        <p:spPr bwMode="auto">
          <a:xfrm flipH="1">
            <a:off x="6958013" y="3357563"/>
            <a:ext cx="574675" cy="1800225"/>
          </a:xfrm>
          <a:prstGeom prst="curvedLeftArrow">
            <a:avLst>
              <a:gd name="adj1" fmla="val 62652"/>
              <a:gd name="adj2" fmla="val 125304"/>
              <a:gd name="adj3" fmla="val 33333"/>
            </a:avLst>
          </a:prstGeom>
          <a:solidFill>
            <a:schemeClr val="accent1"/>
          </a:solidFill>
          <a:ln w="9525">
            <a:solidFill>
              <a:schemeClr val="tx1"/>
            </a:solidFill>
            <a:miter lim="800000"/>
            <a:headEnd/>
            <a:tailEnd/>
          </a:ln>
        </p:spPr>
        <p:txBody>
          <a:bodyPr wrap="none" anchor="ctr"/>
          <a:lstStyle/>
          <a:p>
            <a:pPr defTabSz="914400"/>
            <a:endParaRPr lang="pt-BR" sz="1800"/>
          </a:p>
        </p:txBody>
      </p:sp>
      <p:sp>
        <p:nvSpPr>
          <p:cNvPr id="180232" name="Text Box 11"/>
          <p:cNvSpPr txBox="1">
            <a:spLocks noChangeArrowheads="1"/>
          </p:cNvSpPr>
          <p:nvPr/>
        </p:nvSpPr>
        <p:spPr bwMode="auto">
          <a:xfrm>
            <a:off x="7532688" y="4724400"/>
            <a:ext cx="1504950" cy="366713"/>
          </a:xfrm>
          <a:prstGeom prst="rect">
            <a:avLst/>
          </a:prstGeom>
          <a:noFill/>
          <a:ln w="9525">
            <a:noFill/>
            <a:miter lim="800000"/>
            <a:headEnd/>
            <a:tailEnd/>
          </a:ln>
        </p:spPr>
        <p:txBody>
          <a:bodyPr wrap="none">
            <a:spAutoFit/>
          </a:bodyPr>
          <a:lstStyle/>
          <a:p>
            <a:pPr defTabSz="914400"/>
            <a:r>
              <a:rPr lang="pt-BR" sz="1800">
                <a:solidFill>
                  <a:srgbClr val="FF3399"/>
                </a:solidFill>
              </a:rPr>
              <a:t>Cor magenta</a:t>
            </a:r>
          </a:p>
        </p:txBody>
      </p:sp>
      <p:sp>
        <p:nvSpPr>
          <p:cNvPr id="180233" name="AutoShape 12"/>
          <p:cNvSpPr>
            <a:spLocks noChangeArrowheads="1"/>
          </p:cNvSpPr>
          <p:nvPr/>
        </p:nvSpPr>
        <p:spPr bwMode="auto">
          <a:xfrm>
            <a:off x="6862763" y="6688138"/>
            <a:ext cx="438150" cy="169862"/>
          </a:xfrm>
          <a:prstGeom prst="leftArrow">
            <a:avLst>
              <a:gd name="adj1" fmla="val 50000"/>
              <a:gd name="adj2" fmla="val 64486"/>
            </a:avLst>
          </a:prstGeom>
          <a:solidFill>
            <a:schemeClr val="accent1"/>
          </a:solidFill>
          <a:ln w="9525">
            <a:solidFill>
              <a:schemeClr val="tx1"/>
            </a:solidFill>
            <a:miter lim="800000"/>
            <a:headEnd/>
            <a:tailEnd/>
          </a:ln>
        </p:spPr>
        <p:txBody>
          <a:bodyPr wrap="none" anchor="ctr"/>
          <a:lstStyle/>
          <a:p>
            <a:pPr defTabSz="914400"/>
            <a:endParaRPr lang="pt-BR" sz="1800"/>
          </a:p>
        </p:txBody>
      </p:sp>
      <p:pic>
        <p:nvPicPr>
          <p:cNvPr id="180234" name="Picture 13" descr="YTRCVFDERTY"/>
          <p:cNvPicPr>
            <a:picLocks noChangeAspect="1" noChangeArrowheads="1"/>
          </p:cNvPicPr>
          <p:nvPr/>
        </p:nvPicPr>
        <p:blipFill>
          <a:blip r:embed="rId2"/>
          <a:srcRect/>
          <a:stretch>
            <a:fillRect/>
          </a:stretch>
        </p:blipFill>
        <p:spPr bwMode="auto">
          <a:xfrm>
            <a:off x="762000" y="1857375"/>
            <a:ext cx="5756275" cy="4833938"/>
          </a:xfrm>
          <a:prstGeom prst="rect">
            <a:avLst/>
          </a:prstGeom>
          <a:noFill/>
          <a:ln w="9525">
            <a:noFill/>
            <a:miter lim="800000"/>
            <a:headEnd/>
            <a:tailEnd/>
          </a:ln>
        </p:spPr>
      </p:pic>
      <p:pic>
        <p:nvPicPr>
          <p:cNvPr id="180235" name="Picture 14" descr="YTUIOORREEE"/>
          <p:cNvPicPr>
            <a:picLocks noChangeAspect="1" noChangeArrowheads="1"/>
          </p:cNvPicPr>
          <p:nvPr/>
        </p:nvPicPr>
        <p:blipFill>
          <a:blip r:embed="rId3"/>
          <a:srcRect/>
          <a:stretch>
            <a:fillRect/>
          </a:stretch>
        </p:blipFill>
        <p:spPr bwMode="auto">
          <a:xfrm>
            <a:off x="6670675" y="5084763"/>
            <a:ext cx="5327650" cy="1360487"/>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80" name="Rectangle 4"/>
          <p:cNvSpPr>
            <a:spLocks noChangeArrowheads="1"/>
          </p:cNvSpPr>
          <p:nvPr/>
        </p:nvSpPr>
        <p:spPr bwMode="auto">
          <a:xfrm>
            <a:off x="1630363" y="260350"/>
            <a:ext cx="9145587" cy="304800"/>
          </a:xfrm>
          <a:prstGeom prst="rect">
            <a:avLst/>
          </a:prstGeom>
          <a:noFill/>
          <a:ln w="9525">
            <a:noFill/>
            <a:miter lim="800000"/>
            <a:headEnd/>
            <a:tailEnd/>
          </a:ln>
          <a:effectLst/>
        </p:spPr>
        <p:txBody>
          <a:bodyPr wrap="none" lIns="0" tIns="0" rIns="0" bIns="0" anchor="ctr">
            <a:spAutoFit/>
          </a:bodyPr>
          <a:lstStyle/>
          <a:p>
            <a:pPr algn="ctr" eaLnBrk="0" hangingPunct="0"/>
            <a:r>
              <a:rPr lang="pt-BR" sz="2000" b="1">
                <a:solidFill>
                  <a:srgbClr val="0000FF"/>
                </a:solidFill>
                <a:latin typeface="Lato" pitchFamily="34" charset="0"/>
              </a:rPr>
              <a:t>UTI NEONATAL: BARULHENTA, ESTRESSANTE E DOLOROSA. Podemos mudar!</a:t>
            </a:r>
          </a:p>
        </p:txBody>
      </p:sp>
      <p:pic>
        <p:nvPicPr>
          <p:cNvPr id="203781" name="Picture 5" descr="ppt">
            <a:hlinkClick r:id="rId2" tooltip="UTI_Estres_dolo_barulh"/>
          </p:cNvPr>
          <p:cNvPicPr>
            <a:picLocks noChangeAspect="1" noChangeArrowheads="1"/>
          </p:cNvPicPr>
          <p:nvPr/>
        </p:nvPicPr>
        <p:blipFill>
          <a:blip r:embed="rId3"/>
          <a:srcRect/>
          <a:stretch>
            <a:fillRect/>
          </a:stretch>
        </p:blipFill>
        <p:spPr bwMode="auto">
          <a:xfrm>
            <a:off x="11063288" y="260350"/>
            <a:ext cx="457200" cy="457200"/>
          </a:xfrm>
          <a:prstGeom prst="rect">
            <a:avLst/>
          </a:prstGeom>
          <a:noFill/>
        </p:spPr>
      </p:pic>
      <p:pic>
        <p:nvPicPr>
          <p:cNvPr id="203782" name="Picture 6"/>
          <p:cNvPicPr>
            <a:picLocks noChangeAspect="1" noChangeArrowheads="1"/>
          </p:cNvPicPr>
          <p:nvPr/>
        </p:nvPicPr>
        <p:blipFill>
          <a:blip r:embed="rId4"/>
          <a:srcRect/>
          <a:stretch>
            <a:fillRect/>
          </a:stretch>
        </p:blipFill>
        <p:spPr bwMode="auto">
          <a:xfrm>
            <a:off x="2422525" y="692150"/>
            <a:ext cx="8135938" cy="5997575"/>
          </a:xfrm>
          <a:prstGeom prst="rect">
            <a:avLst/>
          </a:prstGeom>
          <a:noFill/>
        </p:spPr>
      </p:pic>
    </p:spTree>
  </p:cSld>
  <p:clrMapOvr>
    <a:masterClrMapping/>
  </p:clrMapOvr>
  <p:transition spd="med">
    <p:fade/>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Rectangle 3"/>
          <p:cNvSpPr>
            <a:spLocks noGrp="1" noChangeArrowheads="1"/>
          </p:cNvSpPr>
          <p:nvPr>
            <p:ph type="body" idx="4294967295"/>
          </p:nvPr>
        </p:nvSpPr>
        <p:spPr>
          <a:xfrm>
            <a:off x="239713" y="919163"/>
            <a:ext cx="10969625" cy="4525962"/>
          </a:xfrm>
          <a:noFill/>
        </p:spPr>
        <p:txBody>
          <a:bodyPr lIns="91440" tIns="45720" rIns="91440" bIns="45720"/>
          <a:lstStyle/>
          <a:p>
            <a:pPr algn="ctr">
              <a:buFont typeface="Arial" pitchFamily="34" charset="0"/>
              <a:buNone/>
            </a:pPr>
            <a:r>
              <a:rPr lang="pt-BR" smtClean="0"/>
              <a:t>              </a:t>
            </a:r>
            <a:r>
              <a:rPr lang="pt-BR" b="1" smtClean="0">
                <a:solidFill>
                  <a:srgbClr val="FF0000"/>
                </a:solidFill>
              </a:rPr>
              <a:t>O estresse crônico na UTI Neonatal</a:t>
            </a:r>
            <a:endParaRPr lang="pt-BR" smtClean="0">
              <a:solidFill>
                <a:srgbClr val="FF0000"/>
              </a:solidFill>
            </a:endParaRPr>
          </a:p>
          <a:p>
            <a:r>
              <a:rPr lang="pt-BR" smtClean="0"/>
              <a:t>Aumenta níveis de cortisol: altera a memória,o comportamento, capacidade de atenção, aumento do gasto energético com alteração no crescimento</a:t>
            </a:r>
          </a:p>
          <a:p>
            <a:endParaRPr lang="pt-BR" smtClean="0"/>
          </a:p>
          <a:p>
            <a:pPr algn="ctr">
              <a:buFont typeface="Arial" pitchFamily="34" charset="0"/>
              <a:buNone/>
            </a:pPr>
            <a:r>
              <a:rPr lang="pt-BR" sz="2000" b="1" smtClean="0">
                <a:solidFill>
                  <a:srgbClr val="0066FF"/>
                </a:solidFill>
              </a:rPr>
              <a:t>UTI NEONATAL: SALA DE INTENSO DESENVOLVIMENTO CEREBRAL</a:t>
            </a:r>
          </a:p>
        </p:txBody>
      </p:sp>
      <p:sp>
        <p:nvSpPr>
          <p:cNvPr id="205827" name="Rectangle 5"/>
          <p:cNvSpPr>
            <a:spLocks noChangeArrowheads="1"/>
          </p:cNvSpPr>
          <p:nvPr/>
        </p:nvSpPr>
        <p:spPr bwMode="auto">
          <a:xfrm>
            <a:off x="527050" y="3933825"/>
            <a:ext cx="11247438" cy="2225675"/>
          </a:xfrm>
          <a:prstGeom prst="rect">
            <a:avLst/>
          </a:prstGeom>
          <a:gradFill rotWithShape="1">
            <a:gsLst>
              <a:gs pos="0">
                <a:srgbClr val="000000"/>
              </a:gs>
              <a:gs pos="100000">
                <a:schemeClr val="accent1"/>
              </a:gs>
            </a:gsLst>
            <a:lin ang="5400000" scaled="1"/>
          </a:gradFill>
          <a:ln w="76200" cmpd="tri">
            <a:solidFill>
              <a:srgbClr val="FFFF99"/>
            </a:solidFill>
            <a:miter lim="800000"/>
            <a:headEnd/>
            <a:tailEnd/>
          </a:ln>
        </p:spPr>
        <p:txBody>
          <a:bodyPr>
            <a:spAutoFit/>
          </a:bodyPr>
          <a:lstStyle/>
          <a:p>
            <a:pPr algn="ctr" defTabSz="914400">
              <a:lnSpc>
                <a:spcPct val="180000"/>
              </a:lnSpc>
            </a:pPr>
            <a:r>
              <a:rPr lang="pt-BR" sz="2500">
                <a:solidFill>
                  <a:schemeClr val="bg1"/>
                </a:solidFill>
                <a:latin typeface="Century Gothic" pitchFamily="34" charset="0"/>
              </a:rPr>
              <a:t>A efetiva estratégia para diminuir a dor do RN </a:t>
            </a:r>
          </a:p>
          <a:p>
            <a:pPr algn="ctr" defTabSz="914400">
              <a:lnSpc>
                <a:spcPct val="180000"/>
              </a:lnSpc>
            </a:pPr>
            <a:r>
              <a:rPr lang="pt-BR" sz="2500">
                <a:solidFill>
                  <a:schemeClr val="bg1"/>
                </a:solidFill>
                <a:latin typeface="Century Gothic" pitchFamily="34" charset="0"/>
              </a:rPr>
              <a:t>na UTI Neonatal é restringir os procedimentos dolorosos</a:t>
            </a:r>
            <a:r>
              <a:rPr lang="pt-BR">
                <a:solidFill>
                  <a:schemeClr val="bg1"/>
                </a:solidFill>
                <a:latin typeface="Century Gothic" pitchFamily="34" charset="0"/>
              </a:rPr>
              <a:t>:</a:t>
            </a:r>
          </a:p>
        </p:txBody>
      </p:sp>
      <p:sp>
        <p:nvSpPr>
          <p:cNvPr id="205828" name="Text Box 6"/>
          <p:cNvSpPr txBox="1">
            <a:spLocks noChangeArrowheads="1"/>
          </p:cNvSpPr>
          <p:nvPr/>
        </p:nvSpPr>
        <p:spPr bwMode="auto">
          <a:xfrm>
            <a:off x="814388" y="5373688"/>
            <a:ext cx="10655300" cy="915987"/>
          </a:xfrm>
          <a:prstGeom prst="rect">
            <a:avLst/>
          </a:prstGeom>
          <a:solidFill>
            <a:srgbClr val="FFFF99"/>
          </a:solidFill>
          <a:ln w="9525">
            <a:noFill/>
            <a:miter lim="800000"/>
            <a:headEnd/>
            <a:tailEnd/>
          </a:ln>
        </p:spPr>
        <p:txBody>
          <a:bodyPr wrap="none">
            <a:spAutoFit/>
          </a:bodyPr>
          <a:lstStyle/>
          <a:p>
            <a:pPr algn="ctr" defTabSz="914400"/>
            <a:r>
              <a:rPr lang="pt-BR" sz="1800">
                <a:solidFill>
                  <a:srgbClr val="FF9900"/>
                </a:solidFill>
                <a:latin typeface="Tahoma" pitchFamily="34" charset="0"/>
              </a:rPr>
              <a:t>Punções de calcanhares,aspiração de traquéia, fixação de cateteres, agrupar </a:t>
            </a:r>
          </a:p>
          <a:p>
            <a:pPr algn="ctr" defTabSz="914400"/>
            <a:r>
              <a:rPr lang="pt-BR" sz="1800">
                <a:solidFill>
                  <a:srgbClr val="FF9900"/>
                </a:solidFill>
                <a:latin typeface="Tahoma" pitchFamily="34" charset="0"/>
              </a:rPr>
              <a:t>Procedimentos. </a:t>
            </a:r>
          </a:p>
          <a:p>
            <a:pPr algn="ctr" defTabSz="914400"/>
            <a:r>
              <a:rPr lang="pt-BR" sz="1800">
                <a:solidFill>
                  <a:srgbClr val="FF9900"/>
                </a:solidFill>
                <a:latin typeface="Tahoma" pitchFamily="34" charset="0"/>
              </a:rPr>
              <a:t>EVITAR: DBP, ECN, HIV,ROP:causas de morbidade a longo prazo</a:t>
            </a:r>
          </a:p>
        </p:txBody>
      </p:sp>
      <p:sp>
        <p:nvSpPr>
          <p:cNvPr id="205829" name="Text Box 7"/>
          <p:cNvSpPr txBox="1">
            <a:spLocks noChangeArrowheads="1"/>
          </p:cNvSpPr>
          <p:nvPr/>
        </p:nvSpPr>
        <p:spPr bwMode="auto">
          <a:xfrm>
            <a:off x="0" y="6308725"/>
            <a:ext cx="4181475" cy="366713"/>
          </a:xfrm>
          <a:prstGeom prst="rect">
            <a:avLst/>
          </a:prstGeom>
          <a:noFill/>
          <a:ln w="9525">
            <a:noFill/>
            <a:miter lim="800000"/>
            <a:headEnd/>
            <a:tailEnd/>
          </a:ln>
        </p:spPr>
        <p:txBody>
          <a:bodyPr>
            <a:spAutoFit/>
          </a:bodyPr>
          <a:lstStyle/>
          <a:p>
            <a:pPr defTabSz="914400"/>
            <a:r>
              <a:rPr lang="pt-BR" sz="1200"/>
              <a:t>Kennedy,1999;Lawhon,2010</a:t>
            </a:r>
            <a:r>
              <a:rPr lang="pt-BR" sz="1800"/>
              <a:t>;</a:t>
            </a:r>
          </a:p>
        </p:txBody>
      </p:sp>
      <p:sp>
        <p:nvSpPr>
          <p:cNvPr id="205830" name="Text Box 9"/>
          <p:cNvSpPr txBox="1">
            <a:spLocks noChangeArrowheads="1"/>
          </p:cNvSpPr>
          <p:nvPr/>
        </p:nvSpPr>
        <p:spPr bwMode="auto">
          <a:xfrm>
            <a:off x="2109788" y="260350"/>
            <a:ext cx="7191375" cy="457200"/>
          </a:xfrm>
          <a:prstGeom prst="rect">
            <a:avLst/>
          </a:prstGeom>
          <a:noFill/>
          <a:ln w="12700" cap="sq">
            <a:noFill/>
            <a:miter lim="800000"/>
            <a:headEnd type="none" w="sm" len="sm"/>
            <a:tailEnd type="none" w="sm" len="sm"/>
          </a:ln>
        </p:spPr>
        <p:txBody>
          <a:bodyPr wrap="none">
            <a:spAutoFit/>
          </a:bodyPr>
          <a:lstStyle/>
          <a:p>
            <a:pPr algn="ctr" defTabSz="914400" eaLnBrk="0" hangingPunct="0"/>
            <a:r>
              <a:rPr lang="pt-BR" b="1">
                <a:solidFill>
                  <a:srgbClr val="0000FF"/>
                </a:solidFill>
                <a:latin typeface="Times New Roman" pitchFamily="18" charset="0"/>
              </a:rPr>
              <a:t>AMBIENTE DA UTI NEONATAL: Podemos mudar!</a:t>
            </a:r>
          </a:p>
        </p:txBody>
      </p:sp>
      <p:pic>
        <p:nvPicPr>
          <p:cNvPr id="8" name="Espaço Reservado para Conteúdo 7" descr="bebe_orando.jpg"/>
          <p:cNvPicPr>
            <a:picLocks noChangeAspect="1"/>
          </p:cNvPicPr>
          <p:nvPr/>
        </p:nvPicPr>
        <p:blipFill>
          <a:blip r:embed="rId2"/>
          <a:srcRect/>
          <a:stretch>
            <a:fillRect/>
          </a:stretch>
        </p:blipFill>
        <p:spPr bwMode="auto">
          <a:xfrm>
            <a:off x="10763250" y="74613"/>
            <a:ext cx="1425575" cy="1482725"/>
          </a:xfrm>
          <a:prstGeom prst="rect">
            <a:avLst/>
          </a:prstGeom>
          <a:noFill/>
          <a:ln w="9525">
            <a:noFill/>
            <a:miter lim="800000"/>
            <a:headEnd/>
            <a:tailEnd/>
          </a:ln>
        </p:spPr>
      </p:pic>
      <p:pic>
        <p:nvPicPr>
          <p:cNvPr id="205832" name="Picture 10" descr="YTYTYTYTYTYTYTYTY"/>
          <p:cNvPicPr>
            <a:picLocks noChangeAspect="1" noChangeArrowheads="1"/>
          </p:cNvPicPr>
          <p:nvPr/>
        </p:nvPicPr>
        <p:blipFill>
          <a:blip r:embed="rId3"/>
          <a:srcRect/>
          <a:stretch>
            <a:fillRect/>
          </a:stretch>
        </p:blipFill>
        <p:spPr bwMode="auto">
          <a:xfrm>
            <a:off x="10271125" y="2781300"/>
            <a:ext cx="1677988" cy="1152525"/>
          </a:xfrm>
          <a:prstGeom prst="rect">
            <a:avLst/>
          </a:prstGeom>
          <a:noFill/>
          <a:ln w="9525">
            <a:noFill/>
            <a:miter lim="800000"/>
            <a:headEnd/>
            <a:tailEnd/>
          </a:ln>
        </p:spPr>
      </p:pic>
      <p:pic>
        <p:nvPicPr>
          <p:cNvPr id="205833" name="Picture 15" descr="YTYTYTYTYTYTUTUYUIOUOU"/>
          <p:cNvPicPr>
            <a:picLocks noChangeAspect="1" noChangeArrowheads="1"/>
          </p:cNvPicPr>
          <p:nvPr/>
        </p:nvPicPr>
        <p:blipFill>
          <a:blip r:embed="rId4"/>
          <a:srcRect/>
          <a:stretch>
            <a:fillRect/>
          </a:stretch>
        </p:blipFill>
        <p:spPr bwMode="auto">
          <a:xfrm>
            <a:off x="333375" y="0"/>
            <a:ext cx="1403350" cy="1350963"/>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Text Box 4"/>
          <p:cNvSpPr txBox="1">
            <a:spLocks noChangeArrowheads="1"/>
          </p:cNvSpPr>
          <p:nvPr/>
        </p:nvSpPr>
        <p:spPr bwMode="auto">
          <a:xfrm>
            <a:off x="3887788" y="6165850"/>
            <a:ext cx="2890837" cy="457200"/>
          </a:xfrm>
          <a:prstGeom prst="rect">
            <a:avLst/>
          </a:prstGeom>
          <a:noFill/>
          <a:ln w="9525">
            <a:noFill/>
            <a:miter lim="800000"/>
            <a:headEnd/>
            <a:tailEnd/>
          </a:ln>
        </p:spPr>
        <p:txBody>
          <a:bodyPr wrap="none">
            <a:spAutoFit/>
          </a:bodyPr>
          <a:lstStyle/>
          <a:p>
            <a:pPr defTabSz="914400"/>
            <a:r>
              <a:rPr lang="pt-BR">
                <a:solidFill>
                  <a:srgbClr val="0000FF"/>
                </a:solidFill>
                <a:latin typeface="Times New Roman" pitchFamily="18" charset="0"/>
              </a:rPr>
              <a:t>O caminho é longo.....</a:t>
            </a:r>
          </a:p>
        </p:txBody>
      </p:sp>
      <p:sp>
        <p:nvSpPr>
          <p:cNvPr id="206851" name="Text Box 5"/>
          <p:cNvSpPr txBox="1">
            <a:spLocks noChangeArrowheads="1"/>
          </p:cNvSpPr>
          <p:nvPr/>
        </p:nvSpPr>
        <p:spPr bwMode="auto">
          <a:xfrm>
            <a:off x="9139238" y="6092825"/>
            <a:ext cx="3182937" cy="336550"/>
          </a:xfrm>
          <a:prstGeom prst="rect">
            <a:avLst/>
          </a:prstGeom>
          <a:noFill/>
          <a:ln w="9525">
            <a:noFill/>
            <a:miter lim="800000"/>
            <a:headEnd/>
            <a:tailEnd/>
          </a:ln>
        </p:spPr>
        <p:txBody>
          <a:bodyPr wrap="none">
            <a:spAutoFit/>
          </a:bodyPr>
          <a:lstStyle/>
          <a:p>
            <a:pPr defTabSz="914400"/>
            <a:r>
              <a:rPr lang="pt-BR" sz="1600" b="1" i="1">
                <a:solidFill>
                  <a:srgbClr val="FFFF66"/>
                </a:solidFill>
                <a:latin typeface="Times New Roman" pitchFamily="18" charset="0"/>
              </a:rPr>
              <a:t>Dragão do Mar, Fortaleza</a:t>
            </a:r>
          </a:p>
        </p:txBody>
      </p:sp>
      <p:sp>
        <p:nvSpPr>
          <p:cNvPr id="206852" name="Text Box 6"/>
          <p:cNvSpPr txBox="1">
            <a:spLocks noChangeArrowheads="1"/>
          </p:cNvSpPr>
          <p:nvPr/>
        </p:nvSpPr>
        <p:spPr bwMode="auto">
          <a:xfrm>
            <a:off x="2109788" y="260350"/>
            <a:ext cx="7191375" cy="457200"/>
          </a:xfrm>
          <a:prstGeom prst="rect">
            <a:avLst/>
          </a:prstGeom>
          <a:noFill/>
          <a:ln w="12700" cap="sq">
            <a:noFill/>
            <a:miter lim="800000"/>
            <a:headEnd type="none" w="sm" len="sm"/>
            <a:tailEnd type="none" w="sm" len="sm"/>
          </a:ln>
        </p:spPr>
        <p:txBody>
          <a:bodyPr wrap="none">
            <a:spAutoFit/>
          </a:bodyPr>
          <a:lstStyle/>
          <a:p>
            <a:pPr algn="ctr" defTabSz="914400" eaLnBrk="0" hangingPunct="0"/>
            <a:r>
              <a:rPr lang="pt-BR" b="1">
                <a:solidFill>
                  <a:srgbClr val="0000FF"/>
                </a:solidFill>
                <a:latin typeface="Times New Roman" pitchFamily="18" charset="0"/>
              </a:rPr>
              <a:t>AMBIENTE DA UTI NEONATAL: Podemos mudar!</a:t>
            </a:r>
          </a:p>
        </p:txBody>
      </p:sp>
      <p:pic>
        <p:nvPicPr>
          <p:cNvPr id="206853" name="Picture 7"/>
          <p:cNvPicPr>
            <a:picLocks noChangeAspect="1" noChangeArrowheads="1"/>
          </p:cNvPicPr>
          <p:nvPr/>
        </p:nvPicPr>
        <p:blipFill>
          <a:blip r:embed="rId2"/>
          <a:srcRect/>
          <a:stretch>
            <a:fillRect/>
          </a:stretch>
        </p:blipFill>
        <p:spPr bwMode="auto">
          <a:xfrm>
            <a:off x="382588" y="1125538"/>
            <a:ext cx="11806237" cy="4981575"/>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AutoShape 9"/>
          <p:cNvSpPr>
            <a:spLocks noChangeArrowheads="1"/>
          </p:cNvSpPr>
          <p:nvPr/>
        </p:nvSpPr>
        <p:spPr bwMode="auto">
          <a:xfrm>
            <a:off x="814388" y="0"/>
            <a:ext cx="11855450" cy="6858000"/>
          </a:xfrm>
          <a:prstGeom prst="irregularSeal2">
            <a:avLst/>
          </a:prstGeom>
          <a:solidFill>
            <a:schemeClr val="accent1"/>
          </a:solidFill>
          <a:ln w="9525">
            <a:solidFill>
              <a:schemeClr val="tx1"/>
            </a:solidFill>
            <a:miter lim="800000"/>
            <a:headEnd/>
            <a:tailEnd/>
          </a:ln>
        </p:spPr>
        <p:txBody>
          <a:bodyPr wrap="none" anchor="ctr"/>
          <a:lstStyle/>
          <a:p>
            <a:pPr algn="ctr" defTabSz="914400"/>
            <a:endParaRPr lang="pt-BR" sz="1800"/>
          </a:p>
          <a:p>
            <a:pPr algn="ctr" defTabSz="914400"/>
            <a:endParaRPr lang="pt-BR" sz="1800"/>
          </a:p>
        </p:txBody>
      </p:sp>
      <p:sp>
        <p:nvSpPr>
          <p:cNvPr id="207875" name="Text Box 11"/>
          <p:cNvSpPr txBox="1">
            <a:spLocks noChangeArrowheads="1"/>
          </p:cNvSpPr>
          <p:nvPr/>
        </p:nvSpPr>
        <p:spPr bwMode="auto">
          <a:xfrm>
            <a:off x="3355975" y="3429000"/>
            <a:ext cx="5505450" cy="1465263"/>
          </a:xfrm>
          <a:prstGeom prst="rect">
            <a:avLst/>
          </a:prstGeom>
          <a:noFill/>
          <a:ln w="9525">
            <a:noFill/>
            <a:miter lim="800000"/>
            <a:headEnd/>
            <a:tailEnd/>
          </a:ln>
        </p:spPr>
        <p:txBody>
          <a:bodyPr wrap="none">
            <a:spAutoFit/>
          </a:bodyPr>
          <a:lstStyle/>
          <a:p>
            <a:pPr algn="ctr" defTabSz="914400"/>
            <a:r>
              <a:rPr lang="pt-BR" sz="1800" b="1" i="1">
                <a:solidFill>
                  <a:srgbClr val="FFFF00"/>
                </a:solidFill>
              </a:rPr>
              <a:t>O crescimento cerebral depende de experiência. </a:t>
            </a:r>
          </a:p>
          <a:p>
            <a:pPr algn="ctr" defTabSz="914400"/>
            <a:r>
              <a:rPr lang="pt-BR" sz="1800" b="1" i="1">
                <a:solidFill>
                  <a:srgbClr val="FFFF00"/>
                </a:solidFill>
              </a:rPr>
              <a:t>A experiência do bebe cujo cérebro está  se </a:t>
            </a:r>
          </a:p>
          <a:p>
            <a:pPr algn="ctr" defTabSz="914400"/>
            <a:r>
              <a:rPr lang="pt-BR" sz="1800" b="1" i="1">
                <a:solidFill>
                  <a:srgbClr val="FFFF00"/>
                </a:solidFill>
              </a:rPr>
              <a:t>desenvolvimento na UTI será afetado pela </a:t>
            </a:r>
          </a:p>
          <a:p>
            <a:pPr algn="ctr" defTabSz="914400"/>
            <a:r>
              <a:rPr lang="pt-BR" sz="1800" b="1" i="1">
                <a:solidFill>
                  <a:srgbClr val="FFFF00"/>
                </a:solidFill>
              </a:rPr>
              <a:t>qualidade do atendimento e do cuidado, do </a:t>
            </a:r>
          </a:p>
          <a:p>
            <a:pPr algn="ctr" defTabSz="914400"/>
            <a:r>
              <a:rPr lang="pt-BR" sz="1800" b="1" i="1">
                <a:solidFill>
                  <a:srgbClr val="FFFF00"/>
                </a:solidFill>
              </a:rPr>
              <a:t>manuseio que fazemos.</a:t>
            </a:r>
            <a:r>
              <a:rPr lang="pt-BR" sz="1800" b="1">
                <a:solidFill>
                  <a:srgbClr val="FFFF00"/>
                </a:solidFill>
              </a:rPr>
              <a:t> </a:t>
            </a:r>
          </a:p>
        </p:txBody>
      </p:sp>
      <p:sp>
        <p:nvSpPr>
          <p:cNvPr id="207876" name="Text Box 12"/>
          <p:cNvSpPr txBox="1">
            <a:spLocks noChangeArrowheads="1"/>
          </p:cNvSpPr>
          <p:nvPr/>
        </p:nvSpPr>
        <p:spPr bwMode="auto">
          <a:xfrm>
            <a:off x="4294188" y="2276475"/>
            <a:ext cx="5264150" cy="641350"/>
          </a:xfrm>
          <a:prstGeom prst="rect">
            <a:avLst/>
          </a:prstGeom>
          <a:noFill/>
          <a:ln w="9525">
            <a:noFill/>
            <a:miter lim="800000"/>
            <a:headEnd/>
            <a:tailEnd/>
          </a:ln>
        </p:spPr>
        <p:txBody>
          <a:bodyPr wrap="none">
            <a:spAutoFit/>
          </a:bodyPr>
          <a:lstStyle/>
          <a:p>
            <a:pPr defTabSz="914400"/>
            <a:r>
              <a:rPr lang="pt-BR" sz="1800" b="1">
                <a:solidFill>
                  <a:srgbClr val="0000FF"/>
                </a:solidFill>
              </a:rPr>
              <a:t>Temos apenas um único cérebro durante toda </a:t>
            </a:r>
          </a:p>
          <a:p>
            <a:pPr defTabSz="914400"/>
            <a:r>
              <a:rPr lang="pt-BR" sz="1800" b="1">
                <a:solidFill>
                  <a:srgbClr val="0000FF"/>
                </a:solidFill>
              </a:rPr>
              <a:t>a vida. Todas as experiências são importantes</a:t>
            </a:r>
          </a:p>
        </p:txBody>
      </p:sp>
      <p:sp>
        <p:nvSpPr>
          <p:cNvPr id="207877" name="Text Box 14"/>
          <p:cNvSpPr txBox="1">
            <a:spLocks noChangeArrowheads="1"/>
          </p:cNvSpPr>
          <p:nvPr/>
        </p:nvSpPr>
        <p:spPr bwMode="auto">
          <a:xfrm>
            <a:off x="4725988" y="5942013"/>
            <a:ext cx="4908550" cy="915987"/>
          </a:xfrm>
          <a:prstGeom prst="rect">
            <a:avLst/>
          </a:prstGeom>
          <a:noFill/>
          <a:ln w="9525">
            <a:noFill/>
            <a:miter lim="800000"/>
            <a:headEnd/>
            <a:tailEnd/>
          </a:ln>
        </p:spPr>
        <p:txBody>
          <a:bodyPr wrap="none">
            <a:spAutoFit/>
          </a:bodyPr>
          <a:lstStyle/>
          <a:p>
            <a:pPr algn="ctr" defTabSz="914400"/>
            <a:r>
              <a:rPr lang="pt-BR" sz="1800" b="1">
                <a:solidFill>
                  <a:srgbClr val="FF6600"/>
                </a:solidFill>
              </a:rPr>
              <a:t>“Somos o que somos,</a:t>
            </a:r>
          </a:p>
          <a:p>
            <a:pPr algn="ctr" defTabSz="914400"/>
            <a:r>
              <a:rPr lang="pt-BR" sz="1800" b="1">
                <a:solidFill>
                  <a:srgbClr val="FF6600"/>
                </a:solidFill>
              </a:rPr>
              <a:t> mas somos principalmente o que fazemos </a:t>
            </a:r>
          </a:p>
          <a:p>
            <a:pPr algn="ctr" defTabSz="914400"/>
            <a:r>
              <a:rPr lang="pt-BR" sz="1800" b="1">
                <a:solidFill>
                  <a:srgbClr val="FF6600"/>
                </a:solidFill>
              </a:rPr>
              <a:t>para mudarmos o que somos” </a:t>
            </a:r>
          </a:p>
        </p:txBody>
      </p:sp>
      <p:sp>
        <p:nvSpPr>
          <p:cNvPr id="207878" name="Text Box 9"/>
          <p:cNvSpPr txBox="1">
            <a:spLocks noChangeArrowheads="1"/>
          </p:cNvSpPr>
          <p:nvPr/>
        </p:nvSpPr>
        <p:spPr bwMode="auto">
          <a:xfrm>
            <a:off x="8902700" y="4868863"/>
            <a:ext cx="1247775" cy="304800"/>
          </a:xfrm>
          <a:prstGeom prst="rect">
            <a:avLst/>
          </a:prstGeom>
          <a:noFill/>
          <a:ln w="9525">
            <a:noFill/>
            <a:miter lim="800000"/>
            <a:headEnd/>
            <a:tailEnd/>
          </a:ln>
        </p:spPr>
        <p:txBody>
          <a:bodyPr wrap="none">
            <a:spAutoFit/>
          </a:bodyPr>
          <a:lstStyle/>
          <a:p>
            <a:pPr defTabSz="914400"/>
            <a:r>
              <a:rPr lang="pt-BR" sz="1400">
                <a:solidFill>
                  <a:schemeClr val="hlink"/>
                </a:solidFill>
              </a:rPr>
              <a:t>Lawhon,2010</a:t>
            </a:r>
          </a:p>
        </p:txBody>
      </p:sp>
      <p:sp>
        <p:nvSpPr>
          <p:cNvPr id="207879" name="Text Box 10"/>
          <p:cNvSpPr txBox="1">
            <a:spLocks noChangeArrowheads="1"/>
          </p:cNvSpPr>
          <p:nvPr/>
        </p:nvSpPr>
        <p:spPr bwMode="auto">
          <a:xfrm>
            <a:off x="333375" y="188913"/>
            <a:ext cx="6972300" cy="442912"/>
          </a:xfrm>
          <a:prstGeom prst="rect">
            <a:avLst/>
          </a:prstGeom>
          <a:noFill/>
          <a:ln w="12700" cap="sq">
            <a:noFill/>
            <a:miter lim="800000"/>
            <a:headEnd type="none" w="sm" len="sm"/>
            <a:tailEnd type="none" w="sm" len="sm"/>
          </a:ln>
        </p:spPr>
        <p:txBody>
          <a:bodyPr wrap="none">
            <a:spAutoFit/>
          </a:bodyPr>
          <a:lstStyle/>
          <a:p>
            <a:pPr algn="ctr" defTabSz="914400" eaLnBrk="0" hangingPunct="0"/>
            <a:r>
              <a:rPr lang="pt-BR" sz="2300" b="1">
                <a:solidFill>
                  <a:srgbClr val="0000FF"/>
                </a:solidFill>
                <a:latin typeface="Times New Roman" pitchFamily="18" charset="0"/>
              </a:rPr>
              <a:t>AMBIENTE DA UTI NEONATAL: Podemos mudar! </a:t>
            </a:r>
          </a:p>
        </p:txBody>
      </p:sp>
      <p:pic>
        <p:nvPicPr>
          <p:cNvPr id="207880" name="Picture 11" descr="Imagem1klçpo (45)"/>
          <p:cNvPicPr>
            <a:picLocks noChangeAspect="1" noChangeArrowheads="1"/>
          </p:cNvPicPr>
          <p:nvPr/>
        </p:nvPicPr>
        <p:blipFill>
          <a:blip r:embed="rId2"/>
          <a:srcRect/>
          <a:stretch>
            <a:fillRect/>
          </a:stretch>
        </p:blipFill>
        <p:spPr bwMode="auto">
          <a:xfrm>
            <a:off x="912813" y="1125538"/>
            <a:ext cx="2349500" cy="1355725"/>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AutoShape 7"/>
          <p:cNvSpPr>
            <a:spLocks noChangeArrowheads="1"/>
          </p:cNvSpPr>
          <p:nvPr/>
        </p:nvSpPr>
        <p:spPr bwMode="auto">
          <a:xfrm>
            <a:off x="0" y="1643063"/>
            <a:ext cx="10934700" cy="4171950"/>
          </a:xfrm>
          <a:prstGeom prst="cloudCallout">
            <a:avLst>
              <a:gd name="adj1" fmla="val -25926"/>
              <a:gd name="adj2" fmla="val 1273"/>
            </a:avLst>
          </a:prstGeom>
          <a:solidFill>
            <a:schemeClr val="accent1"/>
          </a:solidFill>
          <a:ln w="9525">
            <a:solidFill>
              <a:srgbClr val="66FF33"/>
            </a:solidFill>
            <a:round/>
            <a:headEnd/>
            <a:tailEnd/>
          </a:ln>
        </p:spPr>
        <p:txBody>
          <a:bodyPr/>
          <a:lstStyle/>
          <a:p>
            <a:pPr algn="ctr" defTabSz="914400"/>
            <a:endParaRPr lang="pt-BR" sz="1800">
              <a:solidFill>
                <a:schemeClr val="folHlink"/>
              </a:solidFill>
            </a:endParaRPr>
          </a:p>
        </p:txBody>
      </p:sp>
      <p:sp>
        <p:nvSpPr>
          <p:cNvPr id="208899" name="Text Box 8"/>
          <p:cNvSpPr txBox="1">
            <a:spLocks noChangeArrowheads="1"/>
          </p:cNvSpPr>
          <p:nvPr/>
        </p:nvSpPr>
        <p:spPr bwMode="auto">
          <a:xfrm>
            <a:off x="1333500" y="2214563"/>
            <a:ext cx="9153525" cy="1384300"/>
          </a:xfrm>
          <a:prstGeom prst="rect">
            <a:avLst/>
          </a:prstGeom>
          <a:noFill/>
          <a:ln w="9525">
            <a:noFill/>
            <a:miter lim="800000"/>
            <a:headEnd/>
            <a:tailEnd/>
          </a:ln>
        </p:spPr>
        <p:txBody>
          <a:bodyPr wrap="none">
            <a:spAutoFit/>
          </a:bodyPr>
          <a:lstStyle/>
          <a:p>
            <a:pPr algn="ctr" defTabSz="914400"/>
            <a:r>
              <a:rPr lang="pt-BR" sz="2800">
                <a:solidFill>
                  <a:srgbClr val="66FF33"/>
                </a:solidFill>
              </a:rPr>
              <a:t>UTI NEONATAL: SALA DE  INTENSO</a:t>
            </a:r>
          </a:p>
          <a:p>
            <a:pPr algn="ctr" defTabSz="914400"/>
            <a:r>
              <a:rPr lang="pt-BR" sz="2800">
                <a:solidFill>
                  <a:srgbClr val="66FF33"/>
                </a:solidFill>
              </a:rPr>
              <a:t>DESENVOLVIMENTO CEREBRAL!</a:t>
            </a:r>
          </a:p>
          <a:p>
            <a:pPr algn="ctr" defTabSz="914400"/>
            <a:r>
              <a:rPr lang="pt-BR" sz="2800">
                <a:solidFill>
                  <a:srgbClr val="66FF33"/>
                </a:solidFill>
              </a:rPr>
              <a:t>ME RESPEITEM! </a:t>
            </a:r>
            <a:r>
              <a:rPr lang="pt-BR" sz="2800" b="1">
                <a:solidFill>
                  <a:srgbClr val="FF0000"/>
                </a:solidFill>
              </a:rPr>
              <a:t>Só temos um cérebro</a:t>
            </a:r>
            <a:r>
              <a:rPr lang="pt-BR" sz="2800">
                <a:solidFill>
                  <a:srgbClr val="66FF33"/>
                </a:solidFill>
              </a:rPr>
              <a:t>!</a:t>
            </a:r>
          </a:p>
        </p:txBody>
      </p:sp>
      <p:sp>
        <p:nvSpPr>
          <p:cNvPr id="112658" name="Rectangle 18"/>
          <p:cNvSpPr>
            <a:spLocks noChangeArrowheads="1"/>
          </p:cNvSpPr>
          <p:nvPr/>
        </p:nvSpPr>
        <p:spPr bwMode="auto">
          <a:xfrm>
            <a:off x="5999163" y="5357813"/>
            <a:ext cx="7773987" cy="1384300"/>
          </a:xfrm>
          <a:prstGeom prst="rect">
            <a:avLst/>
          </a:prstGeom>
          <a:noFill/>
          <a:ln w="9525">
            <a:noFill/>
            <a:miter lim="800000"/>
            <a:headEnd/>
            <a:tailEnd/>
          </a:ln>
        </p:spPr>
        <p:txBody>
          <a:bodyPr>
            <a:spAutoFit/>
          </a:bodyPr>
          <a:lstStyle/>
          <a:p>
            <a:pPr defTabSz="914400"/>
            <a:r>
              <a:rPr lang="es-CL" sz="2800" b="1" i="1">
                <a:latin typeface="Times New Roman" pitchFamily="18" charset="0"/>
              </a:rPr>
              <a:t>Pense agora</a:t>
            </a:r>
          </a:p>
          <a:p>
            <a:pPr defTabSz="914400"/>
            <a:r>
              <a:rPr lang="es-CL" sz="2800" b="1" i="1">
                <a:latin typeface="Times New Roman" pitchFamily="18" charset="0"/>
              </a:rPr>
              <a:t>em tudo isso...</a:t>
            </a:r>
          </a:p>
          <a:p>
            <a:pPr defTabSz="914400"/>
            <a:r>
              <a:rPr lang="es-CL" sz="2800" b="1" i="1">
                <a:latin typeface="Times New Roman" pitchFamily="18" charset="0"/>
              </a:rPr>
              <a:t>Vou ficar de olho!</a:t>
            </a:r>
            <a:r>
              <a:rPr lang="es-CL" sz="2800">
                <a:latin typeface="Times New Roman" pitchFamily="18" charset="0"/>
              </a:rPr>
              <a:t> </a:t>
            </a:r>
          </a:p>
        </p:txBody>
      </p:sp>
      <p:sp>
        <p:nvSpPr>
          <p:cNvPr id="208901" name="Text Box 20"/>
          <p:cNvSpPr txBox="1">
            <a:spLocks noChangeArrowheads="1"/>
          </p:cNvSpPr>
          <p:nvPr/>
        </p:nvSpPr>
        <p:spPr bwMode="auto">
          <a:xfrm>
            <a:off x="4365625" y="4365625"/>
            <a:ext cx="3016250" cy="641350"/>
          </a:xfrm>
          <a:prstGeom prst="rect">
            <a:avLst/>
          </a:prstGeom>
          <a:noFill/>
          <a:ln w="9525">
            <a:noFill/>
            <a:miter lim="800000"/>
            <a:headEnd/>
            <a:tailEnd/>
          </a:ln>
        </p:spPr>
        <p:txBody>
          <a:bodyPr wrap="none">
            <a:spAutoFit/>
          </a:bodyPr>
          <a:lstStyle/>
          <a:p>
            <a:pPr defTabSz="914400"/>
            <a:r>
              <a:rPr lang="pt-BR" sz="1800">
                <a:solidFill>
                  <a:srgbClr val="FFFF00"/>
                </a:solidFill>
              </a:rPr>
              <a:t>...</a:t>
            </a:r>
            <a:r>
              <a:rPr lang="pt-BR" sz="1800" b="1">
                <a:solidFill>
                  <a:srgbClr val="FFFF00"/>
                </a:solidFill>
              </a:rPr>
              <a:t>amanhã serei</a:t>
            </a:r>
          </a:p>
          <a:p>
            <a:pPr defTabSz="914400"/>
            <a:r>
              <a:rPr lang="pt-BR" sz="1800" b="1">
                <a:solidFill>
                  <a:srgbClr val="FFFF00"/>
                </a:solidFill>
              </a:rPr>
              <a:t>um adulto!Quero ser feliz!</a:t>
            </a:r>
          </a:p>
        </p:txBody>
      </p:sp>
      <p:sp>
        <p:nvSpPr>
          <p:cNvPr id="208902" name="Text Box 13"/>
          <p:cNvSpPr txBox="1">
            <a:spLocks noChangeArrowheads="1"/>
          </p:cNvSpPr>
          <p:nvPr/>
        </p:nvSpPr>
        <p:spPr bwMode="auto">
          <a:xfrm>
            <a:off x="1858963" y="260350"/>
            <a:ext cx="8634412" cy="822325"/>
          </a:xfrm>
          <a:prstGeom prst="rect">
            <a:avLst/>
          </a:prstGeom>
          <a:noFill/>
          <a:ln w="12700" cap="sq">
            <a:noFill/>
            <a:miter lim="800000"/>
            <a:headEnd type="none" w="sm" len="sm"/>
            <a:tailEnd type="none" w="sm" len="sm"/>
          </a:ln>
        </p:spPr>
        <p:txBody>
          <a:bodyPr wrap="none">
            <a:spAutoFit/>
          </a:bodyPr>
          <a:lstStyle/>
          <a:p>
            <a:pPr algn="ctr" defTabSz="914400" eaLnBrk="0" hangingPunct="0"/>
            <a:r>
              <a:rPr lang="pt-BR">
                <a:solidFill>
                  <a:srgbClr val="0000FF"/>
                </a:solidFill>
                <a:latin typeface="Times New Roman" pitchFamily="18" charset="0"/>
              </a:rPr>
              <a:t>AMBIENTE DA UTI NEONATAL: Podemos mudar! </a:t>
            </a:r>
            <a:r>
              <a:rPr lang="pt-BR" sz="1800">
                <a:solidFill>
                  <a:srgbClr val="0000FF"/>
                </a:solidFill>
              </a:rPr>
              <a:t>COM CERTEZA!</a:t>
            </a:r>
          </a:p>
          <a:p>
            <a:pPr algn="ctr" defTabSz="914400" eaLnBrk="0" hangingPunct="0"/>
            <a:endParaRPr lang="pt-BR">
              <a:solidFill>
                <a:srgbClr val="0000FF"/>
              </a:solidFill>
              <a:latin typeface="Times New Roman" pitchFamily="18" charset="0"/>
            </a:endParaRPr>
          </a:p>
        </p:txBody>
      </p:sp>
      <p:pic>
        <p:nvPicPr>
          <p:cNvPr id="208903" name="Imagem 6"/>
          <p:cNvPicPr>
            <a:picLocks noChangeAspect="1" noChangeArrowheads="1"/>
          </p:cNvPicPr>
          <p:nvPr/>
        </p:nvPicPr>
        <p:blipFill>
          <a:blip r:embed="rId2"/>
          <a:srcRect/>
          <a:stretch>
            <a:fillRect/>
          </a:stretch>
        </p:blipFill>
        <p:spPr bwMode="auto">
          <a:xfrm>
            <a:off x="4189413" y="5143500"/>
            <a:ext cx="1909762" cy="3159125"/>
          </a:xfrm>
          <a:prstGeom prst="rect">
            <a:avLst/>
          </a:prstGeom>
          <a:noFill/>
          <a:ln w="9525">
            <a:noFill/>
            <a:miter lim="800000"/>
            <a:headEnd/>
            <a:tailEnd/>
          </a:ln>
        </p:spPr>
      </p:pic>
      <p:pic>
        <p:nvPicPr>
          <p:cNvPr id="208904" name="Picture 12" descr="nene021"/>
          <p:cNvPicPr>
            <a:picLocks noChangeAspect="1" noChangeArrowheads="1" noCrop="1"/>
          </p:cNvPicPr>
          <p:nvPr/>
        </p:nvPicPr>
        <p:blipFill>
          <a:blip r:embed="rId3"/>
          <a:srcRect/>
          <a:stretch>
            <a:fillRect/>
          </a:stretch>
        </p:blipFill>
        <p:spPr bwMode="auto">
          <a:xfrm>
            <a:off x="9742488" y="5005388"/>
            <a:ext cx="2446337" cy="1709737"/>
          </a:xfrm>
          <a:prstGeom prst="rect">
            <a:avLst/>
          </a:prstGeom>
          <a:noFill/>
          <a:ln w="9525">
            <a:noFill/>
            <a:miter lim="800000"/>
            <a:headEnd/>
            <a:tailEnd/>
          </a:ln>
        </p:spPr>
      </p:pic>
      <p:pic>
        <p:nvPicPr>
          <p:cNvPr id="208905" name="Picture 4" descr="46241_wallpaper280"/>
          <p:cNvPicPr>
            <a:picLocks noChangeAspect="1" noChangeArrowheads="1"/>
          </p:cNvPicPr>
          <p:nvPr/>
        </p:nvPicPr>
        <p:blipFill>
          <a:blip r:embed="rId4"/>
          <a:srcRect/>
          <a:stretch>
            <a:fillRect/>
          </a:stretch>
        </p:blipFill>
        <p:spPr bwMode="auto">
          <a:xfrm>
            <a:off x="912813" y="3573463"/>
            <a:ext cx="2054225" cy="1317625"/>
          </a:xfrm>
          <a:prstGeom prst="rect">
            <a:avLst/>
          </a:prstGeom>
          <a:noFill/>
          <a:ln w="9525">
            <a:noFill/>
            <a:miter lim="800000"/>
            <a:headEnd/>
            <a:tailEnd/>
          </a:ln>
        </p:spPr>
      </p:pic>
      <p:pic>
        <p:nvPicPr>
          <p:cNvPr id="208906" name="Picture 15" descr="Imagem1klçpo (46)"/>
          <p:cNvPicPr>
            <a:picLocks noChangeAspect="1" noChangeArrowheads="1"/>
          </p:cNvPicPr>
          <p:nvPr/>
        </p:nvPicPr>
        <p:blipFill>
          <a:blip r:embed="rId5"/>
          <a:srcRect/>
          <a:stretch>
            <a:fillRect/>
          </a:stretch>
        </p:blipFill>
        <p:spPr bwMode="auto">
          <a:xfrm>
            <a:off x="8877300" y="3500438"/>
            <a:ext cx="2063750" cy="1503362"/>
          </a:xfrm>
          <a:prstGeom prst="rect">
            <a:avLst/>
          </a:prstGeom>
          <a:noFill/>
          <a:ln w="9525">
            <a:noFill/>
            <a:miter lim="800000"/>
            <a:headEnd/>
            <a:tailEnd/>
          </a:ln>
        </p:spPr>
      </p:pic>
      <p:pic>
        <p:nvPicPr>
          <p:cNvPr id="208907" name="Picture 16"/>
          <p:cNvPicPr>
            <a:picLocks noChangeAspect="1" noChangeArrowheads="1"/>
          </p:cNvPicPr>
          <p:nvPr/>
        </p:nvPicPr>
        <p:blipFill>
          <a:blip r:embed="rId6"/>
          <a:srcRect/>
          <a:stretch>
            <a:fillRect/>
          </a:stretch>
        </p:blipFill>
        <p:spPr bwMode="auto">
          <a:xfrm>
            <a:off x="0" y="1052513"/>
            <a:ext cx="2619375" cy="1081087"/>
          </a:xfrm>
          <a:prstGeom prst="rect">
            <a:avLst/>
          </a:prstGeom>
          <a:noFill/>
          <a:ln w="9525">
            <a:noFill/>
            <a:miter lim="800000"/>
            <a:headEnd/>
            <a:tailEnd/>
          </a:ln>
        </p:spPr>
      </p:pic>
      <p:sp>
        <p:nvSpPr>
          <p:cNvPr id="208908" name="Rectangle 13"/>
          <p:cNvSpPr>
            <a:spLocks noChangeArrowheads="1"/>
          </p:cNvSpPr>
          <p:nvPr/>
        </p:nvSpPr>
        <p:spPr bwMode="auto">
          <a:xfrm>
            <a:off x="3070225" y="3644900"/>
            <a:ext cx="5757863" cy="433388"/>
          </a:xfrm>
          <a:prstGeom prst="rect">
            <a:avLst/>
          </a:prstGeom>
          <a:solidFill>
            <a:schemeClr val="accent1"/>
          </a:solidFill>
          <a:ln w="9525">
            <a:solidFill>
              <a:schemeClr val="tx1"/>
            </a:solidFill>
            <a:miter lim="800000"/>
            <a:headEnd/>
            <a:tailEnd/>
          </a:ln>
        </p:spPr>
        <p:txBody>
          <a:bodyPr wrap="none" anchor="ctr"/>
          <a:lstStyle/>
          <a:p>
            <a:pPr algn="ctr" defTabSz="914400"/>
            <a:r>
              <a:rPr lang="pt-BR" sz="1800" b="1">
                <a:solidFill>
                  <a:srgbClr val="FF0066"/>
                </a:solidFill>
              </a:rPr>
              <a:t>Na UTI Neonatal cuidamos de cérebros!</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iterate type="wd">
                                    <p:tmPct val="100000"/>
                                  </p:iterate>
                                  <p:childTnLst>
                                    <p:set>
                                      <p:cBhvr>
                                        <p:cTn id="6" dur="1" fill="hold">
                                          <p:stCondLst>
                                            <p:cond delay="0"/>
                                          </p:stCondLst>
                                        </p:cTn>
                                        <p:tgtEl>
                                          <p:spTgt spid="112658"/>
                                        </p:tgtEl>
                                        <p:attrNameLst>
                                          <p:attrName>style.visibility</p:attrName>
                                        </p:attrNameLst>
                                      </p:cBhvr>
                                      <p:to>
                                        <p:strVal val="visible"/>
                                      </p:to>
                                    </p:set>
                                    <p:animEffect transition="in" filter="wipe(left)">
                                      <p:cBhvr>
                                        <p:cTn id="7" dur="300"/>
                                        <p:tgtEl>
                                          <p:spTgt spid="1126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58"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Rectangle 3"/>
          <p:cNvSpPr>
            <a:spLocks noGrp="1" noChangeArrowheads="1"/>
          </p:cNvSpPr>
          <p:nvPr>
            <p:ph type="body" idx="4294967295"/>
          </p:nvPr>
        </p:nvSpPr>
        <p:spPr>
          <a:xfrm>
            <a:off x="914400" y="1447800"/>
            <a:ext cx="10969625" cy="4525963"/>
          </a:xfrm>
        </p:spPr>
        <p:txBody>
          <a:bodyPr lIns="91440" tIns="45720" rIns="91440" bIns="45720"/>
          <a:lstStyle/>
          <a:p>
            <a:pPr eaLnBrk="1" hangingPunct="1"/>
            <a:endParaRPr lang="pt-BR" smtClean="0"/>
          </a:p>
        </p:txBody>
      </p:sp>
      <p:sp>
        <p:nvSpPr>
          <p:cNvPr id="209923" name="AutoShape 5"/>
          <p:cNvSpPr>
            <a:spLocks noChangeArrowheads="1"/>
          </p:cNvSpPr>
          <p:nvPr/>
        </p:nvSpPr>
        <p:spPr bwMode="auto">
          <a:xfrm>
            <a:off x="0" y="533400"/>
            <a:ext cx="12188825" cy="6324600"/>
          </a:xfrm>
          <a:prstGeom prst="horizontalScroll">
            <a:avLst>
              <a:gd name="adj" fmla="val 12500"/>
            </a:avLst>
          </a:prstGeom>
          <a:solidFill>
            <a:schemeClr val="accent1"/>
          </a:solidFill>
          <a:ln w="9525">
            <a:solidFill>
              <a:schemeClr val="accent2"/>
            </a:solidFill>
            <a:round/>
            <a:headEnd/>
            <a:tailEnd/>
          </a:ln>
        </p:spPr>
        <p:txBody>
          <a:bodyPr wrap="none" anchor="ctr"/>
          <a:lstStyle/>
          <a:p>
            <a:pPr algn="ctr" defTabSz="914400"/>
            <a:r>
              <a:rPr lang="pt-BR" sz="1800"/>
              <a:t>-</a:t>
            </a:r>
            <a:r>
              <a:rPr lang="pt-BR" sz="1800" b="1">
                <a:solidFill>
                  <a:srgbClr val="0000FF"/>
                </a:solidFill>
              </a:rPr>
              <a:t>O Cuidado Intensivo é uma experiência dolorosa com repercussões no</a:t>
            </a:r>
          </a:p>
          <a:p>
            <a:pPr algn="ctr" defTabSz="914400"/>
            <a:r>
              <a:rPr lang="pt-BR" sz="1800" b="1">
                <a:solidFill>
                  <a:srgbClr val="0000FF"/>
                </a:solidFill>
              </a:rPr>
              <a:t> amanhã para o RN prematuro</a:t>
            </a:r>
          </a:p>
          <a:p>
            <a:pPr algn="ctr" defTabSz="914400"/>
            <a:r>
              <a:rPr lang="pt-BR" sz="1800" b="1">
                <a:solidFill>
                  <a:srgbClr val="0000FF"/>
                </a:solidFill>
              </a:rPr>
              <a:t>      -Devemos estar atentos ao intenso desenvolvimento cerebral que está ocorrendo</a:t>
            </a:r>
          </a:p>
          <a:p>
            <a:pPr algn="ctr" defTabSz="914400"/>
            <a:r>
              <a:rPr lang="pt-BR" sz="1800" b="1">
                <a:solidFill>
                  <a:srgbClr val="0000FF"/>
                </a:solidFill>
              </a:rPr>
              <a:t>nestes prematuros</a:t>
            </a:r>
          </a:p>
          <a:p>
            <a:pPr algn="ctr" defTabSz="914400"/>
            <a:endParaRPr lang="pt-BR" sz="1800" b="1">
              <a:solidFill>
                <a:srgbClr val="0000FF"/>
              </a:solidFill>
            </a:endParaRPr>
          </a:p>
          <a:p>
            <a:pPr algn="ctr" defTabSz="914400"/>
            <a:r>
              <a:rPr lang="pt-BR" sz="1800" b="1">
                <a:solidFill>
                  <a:srgbClr val="0000FF"/>
                </a:solidFill>
              </a:rPr>
              <a:t>Devemos ser facilitadores nesta difícil travessia:</a:t>
            </a:r>
          </a:p>
          <a:p>
            <a:pPr algn="ctr" defTabSz="914400"/>
            <a:r>
              <a:rPr lang="pt-BR" sz="1800" b="1">
                <a:solidFill>
                  <a:srgbClr val="66FF33"/>
                </a:solidFill>
              </a:rPr>
              <a:t>-ser menos invasivos</a:t>
            </a:r>
          </a:p>
          <a:p>
            <a:pPr algn="ctr" defTabSz="914400"/>
            <a:r>
              <a:rPr lang="pt-BR" sz="1800" b="1">
                <a:solidFill>
                  <a:srgbClr val="66FF33"/>
                </a:solidFill>
              </a:rPr>
              <a:t>-propiciar ambiente sem ruído, sem luz excessiva</a:t>
            </a:r>
          </a:p>
          <a:p>
            <a:pPr algn="ctr" defTabSz="914400"/>
            <a:r>
              <a:rPr lang="pt-BR" sz="1800" b="1">
                <a:solidFill>
                  <a:srgbClr val="66FF33"/>
                </a:solidFill>
              </a:rPr>
              <a:t>-menos agressivos nas drogas</a:t>
            </a:r>
          </a:p>
          <a:p>
            <a:pPr algn="ctr" defTabSz="914400"/>
            <a:endParaRPr lang="pt-BR" sz="1800" b="1">
              <a:solidFill>
                <a:srgbClr val="66FF33"/>
              </a:solidFill>
            </a:endParaRPr>
          </a:p>
          <a:p>
            <a:pPr algn="ctr" defTabSz="914400"/>
            <a:r>
              <a:rPr lang="pt-BR" sz="1800" b="1">
                <a:solidFill>
                  <a:srgbClr val="FF33CC"/>
                </a:solidFill>
              </a:rPr>
              <a:t>A DIFERENÇA ESTÁ NO AMANHÃ: SÃO INDIVÍDUOS COM POTENCIAL</a:t>
            </a:r>
          </a:p>
          <a:p>
            <a:pPr algn="ctr" defTabSz="914400"/>
            <a:r>
              <a:rPr lang="pt-BR" sz="1800" b="1">
                <a:solidFill>
                  <a:srgbClr val="FF33CC"/>
                </a:solidFill>
              </a:rPr>
              <a:t>DE 70-80 ANOS DE VIDA!</a:t>
            </a:r>
          </a:p>
        </p:txBody>
      </p:sp>
      <p:sp>
        <p:nvSpPr>
          <p:cNvPr id="209924" name="Text Box 9"/>
          <p:cNvSpPr txBox="1">
            <a:spLocks noChangeArrowheads="1"/>
          </p:cNvSpPr>
          <p:nvPr/>
        </p:nvSpPr>
        <p:spPr bwMode="auto">
          <a:xfrm>
            <a:off x="2109788" y="260350"/>
            <a:ext cx="7191375" cy="457200"/>
          </a:xfrm>
          <a:prstGeom prst="rect">
            <a:avLst/>
          </a:prstGeom>
          <a:noFill/>
          <a:ln w="12700" cap="sq">
            <a:noFill/>
            <a:miter lim="800000"/>
            <a:headEnd type="none" w="sm" len="sm"/>
            <a:tailEnd type="none" w="sm" len="sm"/>
          </a:ln>
        </p:spPr>
        <p:txBody>
          <a:bodyPr wrap="none">
            <a:spAutoFit/>
          </a:bodyPr>
          <a:lstStyle/>
          <a:p>
            <a:pPr algn="ctr" defTabSz="914400" eaLnBrk="0" hangingPunct="0"/>
            <a:r>
              <a:rPr lang="pt-BR" b="1">
                <a:solidFill>
                  <a:srgbClr val="0000FF"/>
                </a:solidFill>
                <a:latin typeface="Times New Roman" pitchFamily="18" charset="0"/>
              </a:rPr>
              <a:t>AMBIENTE DA UTI NEONATAL: Podemos mudar!</a:t>
            </a:r>
          </a:p>
        </p:txBody>
      </p:sp>
      <p:pic>
        <p:nvPicPr>
          <p:cNvPr id="209925" name="Picture 7" descr="c47"/>
          <p:cNvPicPr>
            <a:picLocks noChangeAspect="1" noChangeArrowheads="1"/>
          </p:cNvPicPr>
          <p:nvPr/>
        </p:nvPicPr>
        <p:blipFill>
          <a:blip r:embed="rId2"/>
          <a:srcRect/>
          <a:stretch>
            <a:fillRect/>
          </a:stretch>
        </p:blipFill>
        <p:spPr bwMode="auto">
          <a:xfrm>
            <a:off x="5230813" y="5373688"/>
            <a:ext cx="2400300" cy="1347787"/>
          </a:xfrm>
          <a:prstGeom prst="rect">
            <a:avLst/>
          </a:prstGeom>
          <a:noFill/>
          <a:ln w="9525">
            <a:noFill/>
            <a:miter lim="800000"/>
            <a:headEnd/>
            <a:tailEnd/>
          </a:ln>
        </p:spPr>
      </p:pic>
      <p:pic>
        <p:nvPicPr>
          <p:cNvPr id="209926" name="Picture 8"/>
          <p:cNvPicPr>
            <a:picLocks noChangeAspect="1" noChangeArrowheads="1"/>
          </p:cNvPicPr>
          <p:nvPr/>
        </p:nvPicPr>
        <p:blipFill>
          <a:blip r:embed="rId3"/>
          <a:srcRect/>
          <a:stretch>
            <a:fillRect/>
          </a:stretch>
        </p:blipFill>
        <p:spPr bwMode="auto">
          <a:xfrm>
            <a:off x="9645650" y="2997200"/>
            <a:ext cx="2351088" cy="969963"/>
          </a:xfrm>
          <a:prstGeom prst="rect">
            <a:avLst/>
          </a:prstGeom>
          <a:noFill/>
          <a:ln w="9525">
            <a:noFill/>
            <a:miter lim="800000"/>
            <a:headEnd/>
            <a:tailEnd/>
          </a:ln>
        </p:spPr>
      </p:pic>
      <p:pic>
        <p:nvPicPr>
          <p:cNvPr id="209927" name="Picture 9"/>
          <p:cNvPicPr>
            <a:picLocks noChangeAspect="1" noChangeArrowheads="1"/>
          </p:cNvPicPr>
          <p:nvPr/>
        </p:nvPicPr>
        <p:blipFill>
          <a:blip r:embed="rId4"/>
          <a:srcRect/>
          <a:stretch>
            <a:fillRect/>
          </a:stretch>
        </p:blipFill>
        <p:spPr bwMode="auto">
          <a:xfrm>
            <a:off x="1008063" y="2924175"/>
            <a:ext cx="2051050" cy="1155700"/>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7" name="Rectangle 3"/>
          <p:cNvSpPr>
            <a:spLocks noGrp="1"/>
          </p:cNvSpPr>
          <p:nvPr>
            <p:ph type="body" idx="1"/>
          </p:nvPr>
        </p:nvSpPr>
        <p:spPr>
          <a:xfrm>
            <a:off x="1054100" y="1844675"/>
            <a:ext cx="10156825" cy="4470400"/>
          </a:xfrm>
        </p:spPr>
        <p:txBody>
          <a:bodyPr/>
          <a:lstStyle/>
          <a:p>
            <a:pPr>
              <a:lnSpc>
                <a:spcPct val="85000"/>
              </a:lnSpc>
            </a:pPr>
            <a:r>
              <a:rPr lang="pt-BR" smtClean="0"/>
              <a:t>O estudo mostra que a influência direta da dor neonatal no ganho de peso pós-natal pode ser limitada às primeiras semanas de vida. </a:t>
            </a:r>
          </a:p>
          <a:p>
            <a:pPr lvl="1">
              <a:lnSpc>
                <a:spcPct val="85000"/>
              </a:lnSpc>
            </a:pPr>
            <a:r>
              <a:rPr lang="pt-BR" smtClean="0"/>
              <a:t>Pode ser devido ao número de procedimentos invasivos ser muito maior antes de 32 semanas de IGPC. </a:t>
            </a:r>
          </a:p>
          <a:p>
            <a:pPr lvl="1">
              <a:lnSpc>
                <a:spcPct val="85000"/>
              </a:lnSpc>
            </a:pPr>
            <a:r>
              <a:rPr lang="pt-BR" smtClean="0"/>
              <a:t>Mesmo depois de considerar a gravidade da doença precoce e marcadores de doenças por meio da internação na UTIN, como a infecção e a duração da ventilação mecânica, </a:t>
            </a:r>
            <a:r>
              <a:rPr lang="pt-BR" smtClean="0">
                <a:solidFill>
                  <a:srgbClr val="FF0000"/>
                </a:solidFill>
              </a:rPr>
              <a:t>a relação entre a maior dor neonatal e o crescimento inicial prejudicado persistiu.</a:t>
            </a:r>
          </a:p>
          <a:p>
            <a:pPr lvl="1">
              <a:lnSpc>
                <a:spcPct val="85000"/>
              </a:lnSpc>
            </a:pPr>
            <a:r>
              <a:rPr lang="pt-BR" smtClean="0"/>
              <a:t>Duração da ventilação mecânica é um importante fator de confusão com a dor neonatal, pois RN com pulmão mais imaturo exigi mais intervenção médica. </a:t>
            </a:r>
          </a:p>
          <a:p>
            <a:pPr lvl="1">
              <a:lnSpc>
                <a:spcPct val="85000"/>
              </a:lnSpc>
            </a:pPr>
            <a:r>
              <a:rPr lang="pt-BR" smtClean="0"/>
              <a:t>No entanto, o presente estudo demonstrou que </a:t>
            </a:r>
            <a:r>
              <a:rPr lang="pt-BR" smtClean="0">
                <a:solidFill>
                  <a:srgbClr val="FF0000"/>
                </a:solidFill>
              </a:rPr>
              <a:t>a dor de procedimentos neonatal antes de 32 semanas foi associado com pior crescimento, independente da ventilação mecânica. </a:t>
            </a:r>
          </a:p>
        </p:txBody>
      </p:sp>
      <p:sp>
        <p:nvSpPr>
          <p:cNvPr id="185348" name="Rectangle 4"/>
          <p:cNvSpPr>
            <a:spLocks noChangeArrowheads="1"/>
          </p:cNvSpPr>
          <p:nvPr/>
        </p:nvSpPr>
        <p:spPr bwMode="auto">
          <a:xfrm>
            <a:off x="0" y="106363"/>
            <a:ext cx="12044363" cy="730250"/>
          </a:xfrm>
          <a:prstGeom prst="rect">
            <a:avLst/>
          </a:prstGeom>
          <a:solidFill>
            <a:srgbClr val="FFFFFF"/>
          </a:solidFill>
          <a:ln w="9525">
            <a:noFill/>
            <a:miter lim="800000"/>
            <a:headEnd/>
            <a:tailEnd/>
          </a:ln>
          <a:effectLst/>
        </p:spPr>
        <p:txBody>
          <a:bodyPr wrap="none" lIns="0" tIns="126960" rIns="0" bIns="25392" anchor="ctr">
            <a:spAutoFit/>
          </a:bodyPr>
          <a:lstStyle/>
          <a:p>
            <a:pPr eaLnBrk="0" hangingPunct="0"/>
            <a:r>
              <a:rPr lang="pt-BR" b="1">
                <a:solidFill>
                  <a:srgbClr val="0000FF"/>
                </a:solidFill>
                <a:latin typeface="Lato" pitchFamily="34" charset="0"/>
              </a:rPr>
              <a:t>Dor neonatal em rela</a:t>
            </a:r>
            <a:r>
              <a:rPr lang="pt-BR" b="1">
                <a:solidFill>
                  <a:srgbClr val="0000FF"/>
                </a:solidFill>
                <a:latin typeface="Arial"/>
              </a:rPr>
              <a:t>ç</a:t>
            </a:r>
            <a:r>
              <a:rPr lang="pt-BR" b="1">
                <a:solidFill>
                  <a:srgbClr val="0000FF"/>
                </a:solidFill>
                <a:latin typeface="Lato" pitchFamily="34" charset="0"/>
              </a:rPr>
              <a:t>ão ao crescimento p</a:t>
            </a:r>
            <a:r>
              <a:rPr lang="pt-BR" b="1">
                <a:solidFill>
                  <a:srgbClr val="0000FF"/>
                </a:solidFill>
                <a:latin typeface="Arial"/>
              </a:rPr>
              <a:t>ó</a:t>
            </a:r>
            <a:r>
              <a:rPr lang="pt-BR" b="1">
                <a:solidFill>
                  <a:srgbClr val="0000FF"/>
                </a:solidFill>
                <a:latin typeface="Lato" pitchFamily="34" charset="0"/>
              </a:rPr>
              <a:t>s-natal em rec</a:t>
            </a:r>
            <a:r>
              <a:rPr lang="pt-BR" b="1">
                <a:solidFill>
                  <a:srgbClr val="0000FF"/>
                </a:solidFill>
                <a:latin typeface="Arial"/>
              </a:rPr>
              <a:t>é</a:t>
            </a:r>
            <a:r>
              <a:rPr lang="pt-BR" b="1">
                <a:solidFill>
                  <a:srgbClr val="0000FF"/>
                </a:solidFill>
                <a:latin typeface="Lato" pitchFamily="34" charset="0"/>
              </a:rPr>
              <a:t>m-nascidos muito prematuros</a:t>
            </a:r>
          </a:p>
          <a:p>
            <a:pPr eaLnBrk="0" hangingPunct="0"/>
            <a:r>
              <a:rPr lang="pt-BR" sz="1400">
                <a:solidFill>
                  <a:srgbClr val="78909C"/>
                </a:solidFill>
                <a:latin typeface="Arial"/>
              </a:rPr>
              <a:t>       </a:t>
            </a:r>
            <a:r>
              <a:rPr lang="pt-BR" sz="1400"/>
              <a:t>Apresentação: Tatiane Melo de Oliveira (R3-UTI Pediátrica).  Coordenação:Dra Evely Mirela,   Paulo R. Margotto </a:t>
            </a:r>
          </a:p>
        </p:txBody>
      </p:sp>
      <p:pic>
        <p:nvPicPr>
          <p:cNvPr id="185349" name="Picture 5" descr="ppt">
            <a:hlinkClick r:id="rId2" tooltip="Dor_Neonatal_crescimento"/>
          </p:cNvPr>
          <p:cNvPicPr>
            <a:picLocks noChangeAspect="1" noChangeArrowheads="1"/>
          </p:cNvPicPr>
          <p:nvPr/>
        </p:nvPicPr>
        <p:blipFill>
          <a:blip r:embed="rId3"/>
          <a:srcRect/>
          <a:stretch>
            <a:fillRect/>
          </a:stretch>
        </p:blipFill>
        <p:spPr bwMode="auto">
          <a:xfrm>
            <a:off x="11206163" y="549275"/>
            <a:ext cx="457200" cy="457200"/>
          </a:xfrm>
          <a:prstGeom prst="rect">
            <a:avLst/>
          </a:prstGeom>
          <a:noFill/>
        </p:spPr>
      </p:pic>
      <p:sp>
        <p:nvSpPr>
          <p:cNvPr id="185350" name="Rectangle 6"/>
          <p:cNvSpPr>
            <a:spLocks noChangeArrowheads="1"/>
          </p:cNvSpPr>
          <p:nvPr/>
        </p:nvSpPr>
        <p:spPr bwMode="auto">
          <a:xfrm>
            <a:off x="2495550" y="981075"/>
            <a:ext cx="5805488" cy="850900"/>
          </a:xfrm>
          <a:prstGeom prst="rect">
            <a:avLst/>
          </a:prstGeom>
          <a:solidFill>
            <a:srgbClr val="FFFFFF"/>
          </a:solidFill>
          <a:ln w="9525">
            <a:noFill/>
            <a:miter lim="800000"/>
            <a:headEnd/>
            <a:tailEnd/>
          </a:ln>
          <a:effectLst/>
        </p:spPr>
        <p:txBody>
          <a:bodyPr wrap="none" lIns="0" tIns="0" rIns="95220" bIns="0" anchor="ctr">
            <a:spAutoFit/>
          </a:bodyPr>
          <a:lstStyle/>
          <a:p>
            <a:pPr algn="ctr"/>
            <a:r>
              <a:rPr lang="pt-BR" sz="1400">
                <a:hlinkClick r:id="rId4"/>
              </a:rPr>
              <a:t>Neonatal pain in relation to postnatal growth in infants born very preterm.</a:t>
            </a:r>
            <a:endParaRPr lang="pt-BR" sz="1400"/>
          </a:p>
          <a:p>
            <a:pPr algn="ctr"/>
            <a:r>
              <a:rPr lang="pt-BR" sz="1400"/>
              <a:t>Vinall J, Miller SP, Chau V, Brummelte S, Synnes AR, Grunau RE.</a:t>
            </a:r>
          </a:p>
          <a:p>
            <a:pPr algn="ctr"/>
            <a:r>
              <a:rPr lang="pt-BR" sz="1400"/>
              <a:t>Pain. 2012 Jul;153(7):1374-81. doi: 10.1016/j.pain.2012.02.007.PMID:</a:t>
            </a:r>
          </a:p>
          <a:p>
            <a:pPr lvl="1" algn="ctr"/>
            <a:r>
              <a:rPr lang="pt-BR" sz="1400"/>
              <a:t> 22704600.</a:t>
            </a:r>
            <a:r>
              <a:rPr lang="pt-BR" sz="1400" u="sng">
                <a:hlinkClick r:id="rId5"/>
              </a:rPr>
              <a:t>Similar articles</a:t>
            </a:r>
            <a:endParaRPr lang="pt-BR" sz="1400" u="sng"/>
          </a:p>
        </p:txBody>
      </p:sp>
      <p:sp>
        <p:nvSpPr>
          <p:cNvPr id="185351" name="Oval 7"/>
          <p:cNvSpPr>
            <a:spLocks noChangeArrowheads="1"/>
          </p:cNvSpPr>
          <p:nvPr/>
        </p:nvSpPr>
        <p:spPr bwMode="auto">
          <a:xfrm>
            <a:off x="406400" y="1052513"/>
            <a:ext cx="914400" cy="914400"/>
          </a:xfrm>
          <a:prstGeom prst="ellipse">
            <a:avLst/>
          </a:prstGeom>
          <a:solidFill>
            <a:schemeClr val="accent1"/>
          </a:solidFill>
          <a:ln w="38100">
            <a:solidFill>
              <a:srgbClr val="FFFF00"/>
            </a:solidFill>
            <a:round/>
            <a:headEnd/>
            <a:tailEnd/>
          </a:ln>
          <a:effectLst/>
        </p:spPr>
        <p:txBody>
          <a:bodyPr wrap="none" anchor="ctr"/>
          <a:lstStyle/>
          <a:p>
            <a:pPr algn="ctr" defTabSz="914400"/>
            <a:r>
              <a:rPr lang="pt-BR">
                <a:solidFill>
                  <a:srgbClr val="FF33CC"/>
                </a:solidFill>
              </a:rPr>
              <a:t>2012</a:t>
            </a:r>
          </a:p>
        </p:txBody>
      </p:sp>
    </p:spTree>
  </p:cSld>
  <p:clrMapOvr>
    <a:masterClrMapping/>
  </p:clrMapOvr>
  <p:transition spd="med">
    <p:fade/>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2"/>
          <p:cNvSpPr>
            <a:spLocks noGrp="1"/>
          </p:cNvSpPr>
          <p:nvPr>
            <p:ph type="title" idx="4294967295"/>
          </p:nvPr>
        </p:nvSpPr>
        <p:spPr/>
        <p:txBody>
          <a:bodyPr lIns="91440" tIns="45720" rIns="91440" bIns="45720"/>
          <a:lstStyle/>
          <a:p>
            <a:pPr algn="ctr" eaLnBrk="1" hangingPunct="1"/>
            <a:r>
              <a:rPr lang="pt-BR" b="1" smtClean="0">
                <a:solidFill>
                  <a:srgbClr val="0000FF"/>
                </a:solidFill>
              </a:rPr>
              <a:t>MENSAGENS!</a:t>
            </a:r>
          </a:p>
        </p:txBody>
      </p:sp>
      <p:sp>
        <p:nvSpPr>
          <p:cNvPr id="187395" name="AutoShape 5"/>
          <p:cNvSpPr>
            <a:spLocks noChangeArrowheads="1"/>
          </p:cNvSpPr>
          <p:nvPr/>
        </p:nvSpPr>
        <p:spPr bwMode="auto">
          <a:xfrm>
            <a:off x="0" y="981075"/>
            <a:ext cx="12188825" cy="6192838"/>
          </a:xfrm>
          <a:prstGeom prst="horizontalScroll">
            <a:avLst>
              <a:gd name="adj" fmla="val 12500"/>
            </a:avLst>
          </a:prstGeom>
          <a:solidFill>
            <a:schemeClr val="accent1"/>
          </a:solidFill>
          <a:ln w="9525">
            <a:solidFill>
              <a:schemeClr val="tx1"/>
            </a:solidFill>
            <a:round/>
            <a:headEnd/>
            <a:tailEnd/>
          </a:ln>
        </p:spPr>
        <p:txBody>
          <a:bodyPr wrap="none" anchor="ctr"/>
          <a:lstStyle/>
          <a:p>
            <a:pPr defTabSz="457200"/>
            <a:endParaRPr lang="pt-BR" sz="1800"/>
          </a:p>
        </p:txBody>
      </p:sp>
      <p:sp>
        <p:nvSpPr>
          <p:cNvPr id="187396" name="Rectangle 6"/>
          <p:cNvSpPr>
            <a:spLocks noGrp="1"/>
          </p:cNvSpPr>
          <p:nvPr>
            <p:ph type="body" idx="4294967295"/>
          </p:nvPr>
        </p:nvSpPr>
        <p:spPr>
          <a:xfrm>
            <a:off x="912813" y="2349500"/>
            <a:ext cx="10969625" cy="4910138"/>
          </a:xfrm>
          <a:noFill/>
        </p:spPr>
        <p:txBody>
          <a:bodyPr lIns="91440" tIns="45720" rIns="91440" bIns="45720"/>
          <a:lstStyle/>
          <a:p>
            <a:pPr marL="273050" indent="-273050" algn="ctr" defTabSz="914400" eaLnBrk="1" hangingPunct="1">
              <a:buFont typeface="Arial" pitchFamily="34" charset="0"/>
              <a:buNone/>
            </a:pPr>
            <a:r>
              <a:rPr lang="pt-BR" smtClean="0">
                <a:solidFill>
                  <a:srgbClr val="FFFF66"/>
                </a:solidFill>
              </a:rPr>
              <a:t>A </a:t>
            </a:r>
            <a:r>
              <a:rPr lang="pt-BR" b="1" smtClean="0">
                <a:solidFill>
                  <a:srgbClr val="FFFF66"/>
                </a:solidFill>
              </a:rPr>
              <a:t>dor neonatal</a:t>
            </a:r>
            <a:r>
              <a:rPr lang="pt-BR" smtClean="0">
                <a:solidFill>
                  <a:srgbClr val="FFFF66"/>
                </a:solidFill>
              </a:rPr>
              <a:t> inerente aos cuidados que salvam vidas foi associada com a diminuição do crescimento corporal pós-natal precoce e do crescimento craniano na UTI neonatal em recém-nascidos muito prematuros. </a:t>
            </a:r>
          </a:p>
          <a:p>
            <a:pPr marL="273050" indent="-273050" defTabSz="914400" eaLnBrk="1" hangingPunct="1"/>
            <a:endParaRPr lang="pt-BR" smtClean="0">
              <a:solidFill>
                <a:srgbClr val="FFFF66"/>
              </a:solidFill>
            </a:endParaRPr>
          </a:p>
        </p:txBody>
      </p:sp>
    </p:spTree>
  </p:cSld>
  <p:clrMapOvr>
    <a:masterClrMapping/>
  </p:clrMapOvr>
  <p:transition spd="med">
    <p:fad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AutoShape 4"/>
          <p:cNvSpPr>
            <a:spLocks noChangeArrowheads="1"/>
          </p:cNvSpPr>
          <p:nvPr/>
        </p:nvSpPr>
        <p:spPr bwMode="auto">
          <a:xfrm>
            <a:off x="431800" y="1196975"/>
            <a:ext cx="10942638" cy="4752975"/>
          </a:xfrm>
          <a:prstGeom prst="wave">
            <a:avLst>
              <a:gd name="adj1" fmla="val 13005"/>
              <a:gd name="adj2" fmla="val 0"/>
            </a:avLst>
          </a:prstGeom>
          <a:solidFill>
            <a:schemeClr val="accent1"/>
          </a:solidFill>
          <a:ln w="9525">
            <a:solidFill>
              <a:schemeClr val="tx1"/>
            </a:solidFill>
            <a:round/>
            <a:headEnd/>
            <a:tailEnd/>
          </a:ln>
        </p:spPr>
        <p:txBody>
          <a:bodyPr wrap="none" anchor="ctr"/>
          <a:lstStyle/>
          <a:p>
            <a:pPr defTabSz="457200"/>
            <a:endParaRPr lang="pt-BR" sz="1800"/>
          </a:p>
        </p:txBody>
      </p:sp>
      <p:sp>
        <p:nvSpPr>
          <p:cNvPr id="188419" name="Rectangle 5"/>
          <p:cNvSpPr>
            <a:spLocks noGrp="1"/>
          </p:cNvSpPr>
          <p:nvPr>
            <p:ph type="body" idx="4294967295"/>
          </p:nvPr>
        </p:nvSpPr>
        <p:spPr>
          <a:xfrm>
            <a:off x="431800" y="2708275"/>
            <a:ext cx="10969625" cy="4910138"/>
          </a:xfrm>
          <a:noFill/>
        </p:spPr>
        <p:txBody>
          <a:bodyPr lIns="91440" tIns="45720" rIns="91440" bIns="45720"/>
          <a:lstStyle/>
          <a:p>
            <a:pPr marL="273050" indent="-273050" algn="ctr" defTabSz="914400" eaLnBrk="1" hangingPunct="1">
              <a:buFont typeface="Arial" pitchFamily="34" charset="0"/>
              <a:buNone/>
            </a:pPr>
            <a:r>
              <a:rPr lang="pt-BR" smtClean="0">
                <a:solidFill>
                  <a:srgbClr val="FFFF66"/>
                </a:solidFill>
              </a:rPr>
              <a:t>A necessidade e freqüência de procedimentos invasivos realizados na UTIN precisam ser reavaliadas, com o objetivo de reduzir exposição desnecessária à dor.</a:t>
            </a:r>
          </a:p>
          <a:p>
            <a:pPr marL="273050" indent="-273050" defTabSz="914400" eaLnBrk="1" hangingPunct="1"/>
            <a:endParaRPr lang="pt-BR" smtClean="0">
              <a:solidFill>
                <a:srgbClr val="FFFF66"/>
              </a:solidFill>
            </a:endParaRPr>
          </a:p>
        </p:txBody>
      </p:sp>
      <p:sp>
        <p:nvSpPr>
          <p:cNvPr id="188420" name="Rectangle 6"/>
          <p:cNvSpPr>
            <a:spLocks noGrp="1"/>
          </p:cNvSpPr>
          <p:nvPr>
            <p:ph type="title" idx="4294967295"/>
          </p:nvPr>
        </p:nvSpPr>
        <p:spPr>
          <a:noFill/>
        </p:spPr>
        <p:txBody>
          <a:bodyPr lIns="91440" tIns="45720" rIns="91440" bIns="45720"/>
          <a:lstStyle/>
          <a:p>
            <a:pPr algn="ctr" eaLnBrk="1" hangingPunct="1"/>
            <a:r>
              <a:rPr lang="pt-BR" b="1" smtClean="0">
                <a:solidFill>
                  <a:srgbClr val="0000FF"/>
                </a:solidFill>
              </a:rPr>
              <a:t>MENSAGENS!</a:t>
            </a:r>
          </a:p>
        </p:txBody>
      </p:sp>
    </p:spTree>
  </p:cSld>
  <p:clrMapOvr>
    <a:masterClrMapping/>
  </p:clrMapOvr>
  <p:transition spd="med">
    <p:fad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1" name="Rectangle 3"/>
          <p:cNvSpPr>
            <a:spLocks noGrp="1"/>
          </p:cNvSpPr>
          <p:nvPr>
            <p:ph type="body" idx="1"/>
          </p:nvPr>
        </p:nvSpPr>
        <p:spPr>
          <a:xfrm>
            <a:off x="909638" y="2565400"/>
            <a:ext cx="10158412" cy="4470400"/>
          </a:xfrm>
        </p:spPr>
        <p:txBody>
          <a:bodyPr/>
          <a:lstStyle/>
          <a:p>
            <a:pPr>
              <a:lnSpc>
                <a:spcPct val="85000"/>
              </a:lnSpc>
            </a:pPr>
            <a:r>
              <a:rPr lang="pt-PT" sz="2000" smtClean="0"/>
              <a:t>os autores evidenciaram que </a:t>
            </a:r>
            <a:r>
              <a:rPr lang="pt-PT" sz="2000" smtClean="0">
                <a:solidFill>
                  <a:srgbClr val="FF0000"/>
                </a:solidFill>
              </a:rPr>
              <a:t>a dor e o estresse  estão associados com alteração estrutural e desenvolvimento funcional do cérebro durante o período neonatal e que a dor processual neonatal está relacionada ao desenvolvimento alterado de crianças muito prematuras nos primeiros 2 anos de vida.</a:t>
            </a:r>
          </a:p>
          <a:p>
            <a:pPr eaLnBrk="1" hangingPunct="1">
              <a:lnSpc>
                <a:spcPct val="85000"/>
              </a:lnSpc>
            </a:pPr>
            <a:r>
              <a:rPr lang="pt-PT" sz="2000" smtClean="0"/>
              <a:t>Dor neonatal cumulativa relacionada ao estresse foi associada com mudanças na</a:t>
            </a:r>
            <a:br>
              <a:rPr lang="pt-PT" sz="2000" smtClean="0"/>
            </a:br>
            <a:r>
              <a:rPr lang="pt-PT" sz="2000" smtClean="0"/>
              <a:t> ritmicidade cortical nessas crianças, e essas alterações oscilações cerebrais espontâneos foram </a:t>
            </a:r>
            <a:r>
              <a:rPr lang="pt-PT" sz="2000" smtClean="0">
                <a:solidFill>
                  <a:srgbClr val="FF0000"/>
                </a:solidFill>
              </a:rPr>
              <a:t>negativamente correlacionadas com habilidades visual-perceptivas em crianças em idade escolar, e foi independente variáveis ​​neonatais de confusão. </a:t>
            </a:r>
          </a:p>
          <a:p>
            <a:pPr algn="ctr" eaLnBrk="1" hangingPunct="1">
              <a:lnSpc>
                <a:spcPct val="85000"/>
              </a:lnSpc>
            </a:pPr>
            <a:r>
              <a:rPr lang="pt-PT" sz="2000" b="1" smtClean="0">
                <a:solidFill>
                  <a:srgbClr val="FF0000"/>
                </a:solidFill>
              </a:rPr>
              <a:t>Estes resultados fornecem a primeira evidência ligando dor neonatal relacionada ao estresse</a:t>
            </a:r>
            <a:br>
              <a:rPr lang="pt-PT" sz="2000" b="1" smtClean="0">
                <a:solidFill>
                  <a:srgbClr val="FF0000"/>
                </a:solidFill>
              </a:rPr>
            </a:br>
            <a:r>
              <a:rPr lang="pt-PT" sz="2000" b="1" smtClean="0">
                <a:solidFill>
                  <a:srgbClr val="FF0000"/>
                </a:solidFill>
              </a:rPr>
              <a:t>com o desenvolvimento da atividade funcional do cérebro e resultado cognitivo em idade escolar nestas vulneráveis crianças</a:t>
            </a:r>
            <a:br>
              <a:rPr lang="pt-PT" sz="2000" b="1" smtClean="0">
                <a:solidFill>
                  <a:srgbClr val="FF0000"/>
                </a:solidFill>
              </a:rPr>
            </a:br>
            <a:endParaRPr lang="pt-BR" sz="2000" b="1" smtClean="0">
              <a:solidFill>
                <a:srgbClr val="FF0000"/>
              </a:solidFill>
            </a:endParaRPr>
          </a:p>
        </p:txBody>
      </p:sp>
      <p:sp>
        <p:nvSpPr>
          <p:cNvPr id="186372" name="Rectangle 4"/>
          <p:cNvSpPr>
            <a:spLocks noChangeArrowheads="1"/>
          </p:cNvSpPr>
          <p:nvPr/>
        </p:nvSpPr>
        <p:spPr bwMode="auto">
          <a:xfrm>
            <a:off x="1270000" y="-23813"/>
            <a:ext cx="10282238" cy="1311276"/>
          </a:xfrm>
          <a:prstGeom prst="rect">
            <a:avLst/>
          </a:prstGeom>
          <a:solidFill>
            <a:srgbClr val="FFFFFF"/>
          </a:solidFill>
          <a:ln w="9525">
            <a:noFill/>
            <a:miter lim="800000"/>
            <a:headEnd/>
            <a:tailEnd/>
          </a:ln>
          <a:effectLst/>
        </p:spPr>
        <p:txBody>
          <a:bodyPr wrap="none" lIns="0" tIns="126960" rIns="0" bIns="25392" anchor="ctr">
            <a:spAutoFit/>
          </a:bodyPr>
          <a:lstStyle/>
          <a:p>
            <a:pPr algn="ctr" eaLnBrk="0" hangingPunct="0"/>
            <a:r>
              <a:rPr lang="pt-BR" sz="1600" b="1">
                <a:solidFill>
                  <a:srgbClr val="072A4D"/>
                </a:solidFill>
                <a:latin typeface="Lato" pitchFamily="34" charset="0"/>
              </a:rPr>
              <a:t>Dor neonatal relacionada ao estresse, atividade cortical funcional e habilidades visual-perceptivas em crian</a:t>
            </a:r>
            <a:r>
              <a:rPr lang="pt-BR" sz="1600" b="1">
                <a:solidFill>
                  <a:srgbClr val="072A4D"/>
                </a:solidFill>
                <a:latin typeface="Arial"/>
              </a:rPr>
              <a:t>ç</a:t>
            </a:r>
            <a:r>
              <a:rPr lang="pt-BR" sz="1600" b="1">
                <a:solidFill>
                  <a:srgbClr val="072A4D"/>
                </a:solidFill>
                <a:latin typeface="Lato" pitchFamily="34" charset="0"/>
              </a:rPr>
              <a:t>as em</a:t>
            </a:r>
          </a:p>
          <a:p>
            <a:pPr algn="ctr" eaLnBrk="0" hangingPunct="0"/>
            <a:r>
              <a:rPr lang="pt-BR" sz="1600" b="1">
                <a:solidFill>
                  <a:srgbClr val="072A4D"/>
                </a:solidFill>
                <a:latin typeface="Lato" pitchFamily="34" charset="0"/>
              </a:rPr>
              <a:t> idade escolar nascidas em extrema baixa idade gestacional</a:t>
            </a:r>
          </a:p>
          <a:p>
            <a:pPr algn="ctr" eaLnBrk="0" hangingPunct="0"/>
            <a:r>
              <a:rPr lang="pt-BR" sz="1600">
                <a:solidFill>
                  <a:srgbClr val="2A6490"/>
                </a:solidFill>
                <a:latin typeface="Source Sans Pro"/>
              </a:rPr>
              <a:t>  </a:t>
            </a:r>
            <a:r>
              <a:rPr lang="pt-BR" sz="1600">
                <a:solidFill>
                  <a:srgbClr val="2A6490"/>
                </a:solidFill>
                <a:latin typeface="Arial"/>
              </a:rPr>
              <a:t>       </a:t>
            </a:r>
            <a:r>
              <a:rPr lang="pt-BR" sz="1400"/>
              <a:t>Apresentação: Barbara Lalinka de Bilbao Basilio.</a:t>
            </a:r>
            <a:br>
              <a:rPr lang="pt-BR" sz="1400"/>
            </a:br>
            <a:r>
              <a:rPr lang="pt-BR" sz="1400"/>
              <a:t>Medica Residente de Medicina Intensiva Pediátrica – HRAS/HMIB/SES/DF.</a:t>
            </a:r>
            <a:br>
              <a:rPr lang="pt-BR" sz="1400"/>
            </a:br>
            <a:r>
              <a:rPr lang="pt-BR" sz="1400"/>
              <a:t>Coordenação: Evelyn Mirela/Paulo R. Margotto </a:t>
            </a:r>
          </a:p>
        </p:txBody>
      </p:sp>
      <p:pic>
        <p:nvPicPr>
          <p:cNvPr id="186373" name="Picture 5" descr="pptx">
            <a:hlinkClick r:id="rId2" tooltip="Dor_Neonat_Ativ_cort_2013"/>
          </p:cNvPr>
          <p:cNvPicPr>
            <a:picLocks noChangeAspect="1" noChangeArrowheads="1"/>
          </p:cNvPicPr>
          <p:nvPr/>
        </p:nvPicPr>
        <p:blipFill>
          <a:blip r:embed="rId3"/>
          <a:srcRect/>
          <a:stretch>
            <a:fillRect/>
          </a:stretch>
        </p:blipFill>
        <p:spPr bwMode="auto">
          <a:xfrm>
            <a:off x="10560050" y="549275"/>
            <a:ext cx="457200" cy="457200"/>
          </a:xfrm>
          <a:prstGeom prst="rect">
            <a:avLst/>
          </a:prstGeom>
          <a:noFill/>
        </p:spPr>
      </p:pic>
      <p:sp>
        <p:nvSpPr>
          <p:cNvPr id="186374" name="Rectangle 6"/>
          <p:cNvSpPr>
            <a:spLocks noChangeArrowheads="1"/>
          </p:cNvSpPr>
          <p:nvPr/>
        </p:nvSpPr>
        <p:spPr bwMode="auto">
          <a:xfrm>
            <a:off x="766763" y="1268413"/>
            <a:ext cx="10956925" cy="1216025"/>
          </a:xfrm>
          <a:prstGeom prst="rect">
            <a:avLst/>
          </a:prstGeom>
          <a:solidFill>
            <a:srgbClr val="FFFFFF"/>
          </a:solidFill>
          <a:ln w="9525">
            <a:noFill/>
            <a:miter lim="800000"/>
            <a:headEnd/>
            <a:tailEnd/>
          </a:ln>
          <a:effectLst/>
        </p:spPr>
        <p:txBody>
          <a:bodyPr lIns="0" tIns="0" rIns="95220" bIns="0" anchor="ctr">
            <a:spAutoFit/>
          </a:bodyPr>
          <a:lstStyle/>
          <a:p>
            <a:pPr algn="ctr"/>
            <a:r>
              <a:rPr lang="pt-BR">
                <a:hlinkClick r:id="rId4"/>
              </a:rPr>
              <a:t/>
            </a:r>
            <a:br>
              <a:rPr lang="pt-BR">
                <a:hlinkClick r:id="rId4"/>
              </a:rPr>
            </a:br>
            <a:r>
              <a:rPr lang="pt-BR" sz="1400">
                <a:hlinkClick r:id="rId4"/>
              </a:rPr>
              <a:t>Neonatal pain-related stress, functional cortical activity and visual-perceptual abilities in school-age children born at extremely low gestational age.</a:t>
            </a:r>
            <a:r>
              <a:rPr lang="pt-BR" sz="1400"/>
              <a:t>Doesburg SM, Chau CM, Cheung TP, Moiseev A, Ribary U, Herdman AT, Miller SP, Cepeda IL, Synnes A, Grunau RE.</a:t>
            </a:r>
          </a:p>
          <a:p>
            <a:pPr algn="ctr"/>
            <a:r>
              <a:rPr lang="pt-BR" sz="1400"/>
              <a:t>Pain. 2013 Oct;154(10):1946-52. doi: 10.1016/j.pain.2013.04.009. Epub 2013 Apr 8.</a:t>
            </a:r>
          </a:p>
          <a:p>
            <a:pPr algn="ctr"/>
            <a:r>
              <a:rPr lang="pt-BR" sz="1400"/>
              <a:t>PMID: 23711638.</a:t>
            </a:r>
            <a:r>
              <a:rPr lang="pt-BR" sz="1400" b="1">
                <a:hlinkClick r:id="rId4"/>
              </a:rPr>
              <a:t>Free PMC Article</a:t>
            </a:r>
            <a:r>
              <a:rPr lang="pt-BR" sz="1400" b="1"/>
              <a:t>.</a:t>
            </a:r>
            <a:r>
              <a:rPr lang="pt-BR" sz="1400" u="sng">
                <a:hlinkClick r:id="rId5"/>
              </a:rPr>
              <a:t>Similar articles</a:t>
            </a:r>
            <a:r>
              <a:rPr lang="pt-BR" sz="1400" u="sng"/>
              <a:t>. </a:t>
            </a:r>
            <a:r>
              <a:rPr lang="pt-BR" sz="1400">
                <a:solidFill>
                  <a:srgbClr val="FF33CC"/>
                </a:solidFill>
              </a:rPr>
              <a:t>Artigo  Completo</a:t>
            </a:r>
          </a:p>
        </p:txBody>
      </p:sp>
      <p:sp>
        <p:nvSpPr>
          <p:cNvPr id="186375" name="Oval 7"/>
          <p:cNvSpPr>
            <a:spLocks noChangeArrowheads="1"/>
          </p:cNvSpPr>
          <p:nvPr/>
        </p:nvSpPr>
        <p:spPr bwMode="auto">
          <a:xfrm>
            <a:off x="406400" y="549275"/>
            <a:ext cx="914400" cy="914400"/>
          </a:xfrm>
          <a:prstGeom prst="ellipse">
            <a:avLst/>
          </a:prstGeom>
          <a:solidFill>
            <a:schemeClr val="accent1"/>
          </a:solidFill>
          <a:ln w="38100">
            <a:solidFill>
              <a:srgbClr val="FFFF00"/>
            </a:solidFill>
            <a:round/>
            <a:headEnd/>
            <a:tailEnd/>
          </a:ln>
          <a:effectLst/>
        </p:spPr>
        <p:txBody>
          <a:bodyPr wrap="none" anchor="ctr"/>
          <a:lstStyle/>
          <a:p>
            <a:pPr algn="ctr" defTabSz="914400"/>
            <a:r>
              <a:rPr lang="pt-BR">
                <a:solidFill>
                  <a:srgbClr val="FF33CC"/>
                </a:solidFill>
              </a:rPr>
              <a:t>2013</a:t>
            </a:r>
          </a:p>
        </p:txBody>
      </p:sp>
    </p:spTree>
  </p:cSld>
  <p:clrMapOvr>
    <a:masterClrMapping/>
  </p:clrMapOvr>
  <p:transition spd="med">
    <p:fade/>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3" name="Rectangle 3"/>
          <p:cNvSpPr>
            <a:spLocks noGrp="1"/>
          </p:cNvSpPr>
          <p:nvPr>
            <p:ph type="body" idx="1"/>
          </p:nvPr>
        </p:nvSpPr>
        <p:spPr>
          <a:xfrm>
            <a:off x="550863" y="1196975"/>
            <a:ext cx="11303000" cy="6524625"/>
          </a:xfrm>
        </p:spPr>
        <p:txBody>
          <a:bodyPr/>
          <a:lstStyle/>
          <a:p>
            <a:r>
              <a:rPr lang="pt-BR" sz="1800" smtClean="0"/>
              <a:t>Este artigo do Canadá, do Grupo da Grunau, com publicação </a:t>
            </a:r>
            <a:r>
              <a:rPr lang="pt-BR" sz="1800" i="1" smtClean="0"/>
              <a:t>online</a:t>
            </a:r>
            <a:r>
              <a:rPr lang="pt-BR" sz="1800" smtClean="0"/>
              <a:t>, evidencia que  o impacto da dor é diferente em recém-nascidos pré-termos (24-28 semanas versus 29-32 semanas), devido à  imaturidade no  desenvolvimento cerebral com ênfase </a:t>
            </a:r>
            <a:r>
              <a:rPr lang="pt-PT" sz="1800" smtClean="0"/>
              <a:t>aos  períodos críticos do desenvolvimento dos sistemas talamocortical, predispondo o cérebro imaturo de recém-nascidos com  extremamente baixa idade gestacional  (≤28 semanas) a maior  vulnerabilidade à dor neonatal. O estudo avaliou os dois grupos de  crianças na idade  escolar  (7.6 anos) através da </a:t>
            </a:r>
            <a:r>
              <a:rPr lang="pt-PT" sz="1800" b="1" smtClean="0"/>
              <a:t>magnetoencefalografia </a:t>
            </a:r>
            <a:r>
              <a:rPr lang="pt-PT" sz="1800" smtClean="0"/>
              <a:t>(</a:t>
            </a:r>
            <a:r>
              <a:rPr lang="pt-BR" sz="1800" smtClean="0"/>
              <a:t>técnica neurofisiológica não-invasiva que mede os campos magnéticos gerados pela atividade neuronal, sendo os dados filtrados em frequência alfa-(cérebro em repouso e gama-cérebro em atividade) e por um </a:t>
            </a:r>
            <a:r>
              <a:rPr lang="pt-BR" sz="1800" b="1" smtClean="0"/>
              <a:t>psicometrista</a:t>
            </a:r>
            <a:r>
              <a:rPr lang="pt-BR" sz="1800" smtClean="0"/>
              <a:t>. </a:t>
            </a:r>
            <a:r>
              <a:rPr lang="pt-PT" sz="1800" smtClean="0"/>
              <a:t>Esta e a primeira evidência que se dispõe ligando dor neonatal  relacionada ao estresse  à  atividade cerebral funcional e habilidades visual-perceptivas em idade escolar em crianças nascidas com idade gestacional extremamente baixa, </a:t>
            </a:r>
            <a:r>
              <a:rPr lang="pt-PT" sz="1800" b="1" i="1" smtClean="0"/>
              <a:t>mesmo sem disfunção neurológica</a:t>
            </a:r>
            <a:r>
              <a:rPr lang="pt-PT" sz="1800" smtClean="0"/>
              <a:t>. A atividade neuromagnética espontânea foi atípica, assim como a associação da dor relacionada ao estresse  com habilidades visual-perceptivas   em apenas crianças que nasceram com extrema baixa idade gestacional (≤28 semanas). Interessante que a exposição à analgesia da morfina não melhorou associações de dor neonatal  com a atividade funcional do cérebro, o que é uma informação importante  para orientar o tratamento clínico ideal das crianças com extrema baixa idade gestacional.</a:t>
            </a:r>
            <a:r>
              <a:rPr lang="pt-BR" sz="1800" smtClean="0"/>
              <a:t> Portanto, o </a:t>
            </a:r>
            <a:r>
              <a:rPr lang="pt-PT" sz="1800" smtClean="0"/>
              <a:t>estresse neonatal relacionada à dor pode ser um fator que afeta o desenvolvimento da atividade oscilatória cortical que depende criticamente de mecanismos talamocorticais e desempenha um papel crítico na geração da cognição e percepção.</a:t>
            </a:r>
            <a:endParaRPr lang="pt-BR" sz="1800" smtClean="0"/>
          </a:p>
        </p:txBody>
      </p:sp>
      <p:sp>
        <p:nvSpPr>
          <p:cNvPr id="189444" name="Text Box 4"/>
          <p:cNvSpPr txBox="1">
            <a:spLocks noChangeArrowheads="1"/>
          </p:cNvSpPr>
          <p:nvPr/>
        </p:nvSpPr>
        <p:spPr bwMode="auto">
          <a:xfrm>
            <a:off x="10918825" y="6381750"/>
            <a:ext cx="950913" cy="214313"/>
          </a:xfrm>
          <a:prstGeom prst="rect">
            <a:avLst/>
          </a:prstGeom>
          <a:noFill/>
          <a:ln w="9525">
            <a:noFill/>
            <a:miter lim="800000"/>
            <a:headEnd/>
            <a:tailEnd/>
          </a:ln>
          <a:effectLst/>
        </p:spPr>
        <p:txBody>
          <a:bodyPr wrap="none">
            <a:spAutoFit/>
          </a:bodyPr>
          <a:lstStyle/>
          <a:p>
            <a:pPr defTabSz="914400"/>
            <a:r>
              <a:rPr lang="pt-BR" sz="800"/>
              <a:t>Paul R. Margotto</a:t>
            </a:r>
          </a:p>
        </p:txBody>
      </p:sp>
      <p:sp>
        <p:nvSpPr>
          <p:cNvPr id="189445" name="Text Box 5"/>
          <p:cNvSpPr txBox="1">
            <a:spLocks noChangeArrowheads="1"/>
          </p:cNvSpPr>
          <p:nvPr/>
        </p:nvSpPr>
        <p:spPr bwMode="auto">
          <a:xfrm>
            <a:off x="3192463" y="107950"/>
            <a:ext cx="2058987" cy="579438"/>
          </a:xfrm>
          <a:prstGeom prst="rect">
            <a:avLst/>
          </a:prstGeom>
          <a:noFill/>
          <a:ln w="9525">
            <a:noFill/>
            <a:miter lim="800000"/>
            <a:headEnd/>
            <a:tailEnd/>
          </a:ln>
          <a:effectLst/>
        </p:spPr>
        <p:txBody>
          <a:bodyPr wrap="none">
            <a:spAutoFit/>
          </a:bodyPr>
          <a:lstStyle/>
          <a:p>
            <a:pPr defTabSz="914400"/>
            <a:r>
              <a:rPr lang="pt-BR" sz="3200">
                <a:solidFill>
                  <a:srgbClr val="0000FF"/>
                </a:solidFill>
              </a:rPr>
              <a:t>ASSSIM...</a:t>
            </a:r>
          </a:p>
        </p:txBody>
      </p:sp>
    </p:spTree>
  </p:cSld>
  <p:clrMapOvr>
    <a:masterClrMapping/>
  </p:clrMapOvr>
  <p:transition spd="med">
    <p:fade/>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7" name="Rectangle 3"/>
          <p:cNvSpPr>
            <a:spLocks noGrp="1"/>
          </p:cNvSpPr>
          <p:nvPr>
            <p:ph type="body" idx="1"/>
          </p:nvPr>
        </p:nvSpPr>
        <p:spPr>
          <a:xfrm>
            <a:off x="1196975" y="1844675"/>
            <a:ext cx="10158413" cy="4470400"/>
          </a:xfrm>
        </p:spPr>
        <p:txBody>
          <a:bodyPr/>
          <a:lstStyle/>
          <a:p>
            <a:pPr>
              <a:lnSpc>
                <a:spcPct val="75000"/>
              </a:lnSpc>
            </a:pPr>
            <a:r>
              <a:rPr lang="pt-BR" sz="1800" smtClean="0"/>
              <a:t>O presente estudo de Ranger M et al evidenciou que a </a:t>
            </a:r>
            <a:r>
              <a:rPr lang="pt-BR" sz="1800" b="1" smtClean="0">
                <a:solidFill>
                  <a:srgbClr val="FF0000"/>
                </a:solidFill>
              </a:rPr>
              <a:t>dor neonatal, infecção pós-natal e outros fatores clínicos (dias de dexametasona, dias de morfina, dias em ventilação mecânica, escore de gravidade clínica e lesão cerebral) ) afetam os volumes sub-regionais do cerebelo</a:t>
            </a:r>
            <a:r>
              <a:rPr lang="pt-BR" sz="1800" smtClean="0"/>
              <a:t>, após ajustes para fatores de confusão e volume cerebelar em recém-nascidos em crianças nascidas muito prematuras na idade de 7 anos. </a:t>
            </a:r>
            <a:r>
              <a:rPr lang="pt-BR" sz="1800" b="1" smtClean="0">
                <a:solidFill>
                  <a:srgbClr val="FF0000"/>
                </a:solidFill>
              </a:rPr>
              <a:t>A janela  de maior vulnerabilidade do crescimento do cerebelo ocorre entre 24-37 semanas de idade gestacional. </a:t>
            </a:r>
            <a:r>
              <a:rPr lang="pt-BR" sz="1800" smtClean="0">
                <a:solidFill>
                  <a:srgbClr val="FF0000"/>
                </a:solidFill>
              </a:rPr>
              <a:t>A </a:t>
            </a:r>
            <a:r>
              <a:rPr lang="pt-BR" sz="1800" b="1" smtClean="0">
                <a:solidFill>
                  <a:srgbClr val="FF0000"/>
                </a:solidFill>
              </a:rPr>
              <a:t>maior exposição a procedimentos invasivos neonatais</a:t>
            </a:r>
            <a:r>
              <a:rPr lang="pt-BR" sz="1800" b="1" smtClean="0"/>
              <a:t>, </a:t>
            </a:r>
            <a:r>
              <a:rPr lang="pt-BR" sz="1800" smtClean="0"/>
              <a:t>relacionou-se a menores volumes, especificamente nas sub-regiões bilaterais </a:t>
            </a:r>
            <a:r>
              <a:rPr lang="pt-BR" sz="1800" b="1" smtClean="0">
                <a:solidFill>
                  <a:srgbClr val="FF0000"/>
                </a:solidFill>
              </a:rPr>
              <a:t>VIIIA e VIIIB</a:t>
            </a:r>
            <a:r>
              <a:rPr lang="pt-BR" sz="1800" b="1" smtClean="0"/>
              <a:t>, </a:t>
            </a:r>
            <a:r>
              <a:rPr lang="pt-BR" sz="1800" smtClean="0"/>
              <a:t>considerado o  mapeamento sensoriomotor do cerebelo.Os menores volumes destas sub-regiões relacionam-se com </a:t>
            </a:r>
            <a:r>
              <a:rPr lang="pt-BR" sz="1800" b="1" smtClean="0">
                <a:solidFill>
                  <a:srgbClr val="FF0000"/>
                </a:solidFill>
              </a:rPr>
              <a:t>diminuição da compreensão verbal e raciocínio perceptual</a:t>
            </a:r>
            <a:r>
              <a:rPr lang="pt-BR" sz="1800" smtClean="0">
                <a:solidFill>
                  <a:srgbClr val="FF0000"/>
                </a:solidFill>
              </a:rPr>
              <a:t> O </a:t>
            </a:r>
            <a:r>
              <a:rPr lang="pt-BR" sz="1800" b="1" smtClean="0">
                <a:solidFill>
                  <a:srgbClr val="FF0000"/>
                </a:solidFill>
              </a:rPr>
              <a:t>cerebelo tem papel no processamento da dor</a:t>
            </a:r>
            <a:r>
              <a:rPr lang="pt-BR" sz="1800" b="1" smtClean="0"/>
              <a:t>.</a:t>
            </a:r>
            <a:r>
              <a:rPr lang="pt-BR" sz="1800" smtClean="0"/>
              <a:t> A exposição a um maior número de procedimentos invasivos está associada com a maturação cerebral prejudicada e reduzida espessura cortical.  A infecção diminui a densidade e volume das células de Purkinje, resultando em perda oligodendrócita secundária  a um processo apoptótico ou inflamatório, sendo o cerebelo vulnerável à infecção (há uma diminuição do desenvolvimento da substância banca cerebelar. Interessante que a </a:t>
            </a:r>
            <a:r>
              <a:rPr lang="pt-BR" sz="1800" b="1" smtClean="0">
                <a:solidFill>
                  <a:srgbClr val="FF0000"/>
                </a:solidFill>
              </a:rPr>
              <a:t>diminuição do volume de sub-regiões específicas do cerebelo</a:t>
            </a:r>
            <a:r>
              <a:rPr lang="pt-BR" sz="1800" smtClean="0"/>
              <a:t> foram associadas a: transtorno do espectro do autismo; transtorno de déficit de atenção e hiperatividade e dislexia do desenvolvimento. </a:t>
            </a:r>
          </a:p>
          <a:p>
            <a:pPr>
              <a:lnSpc>
                <a:spcPct val="75000"/>
              </a:lnSpc>
            </a:pPr>
            <a:r>
              <a:rPr lang="pt-BR" sz="1800" smtClean="0"/>
              <a:t>Assim,  desenvolvimento do cérebro pode ser melhorado nesta população vulnerável desde que saibamos lidar com os fatores de risco modificáveis,como:minimizar infecções neonatais, redução do número de procedimentos invasivos e  diminuição da exposição a medicamentos neurotóxicos </a:t>
            </a:r>
          </a:p>
        </p:txBody>
      </p:sp>
      <p:sp>
        <p:nvSpPr>
          <p:cNvPr id="190468" name="Rectangle 4"/>
          <p:cNvSpPr>
            <a:spLocks noChangeArrowheads="1"/>
          </p:cNvSpPr>
          <p:nvPr/>
        </p:nvSpPr>
        <p:spPr bwMode="auto">
          <a:xfrm>
            <a:off x="909638" y="115888"/>
            <a:ext cx="10353675" cy="792162"/>
          </a:xfrm>
          <a:prstGeom prst="rect">
            <a:avLst/>
          </a:prstGeom>
          <a:solidFill>
            <a:srgbClr val="FFFFFF"/>
          </a:solidFill>
          <a:ln w="9525">
            <a:noFill/>
            <a:miter lim="800000"/>
            <a:headEnd/>
            <a:tailEnd/>
          </a:ln>
          <a:effectLst/>
        </p:spPr>
        <p:txBody>
          <a:bodyPr wrap="none" lIns="0" tIns="126960" rIns="0" bIns="25392" anchor="ctr">
            <a:spAutoFit/>
          </a:bodyPr>
          <a:lstStyle/>
          <a:p>
            <a:pPr algn="ctr" eaLnBrk="0" hangingPunct="0"/>
            <a:r>
              <a:rPr lang="pt-BR" sz="1800" b="1">
                <a:solidFill>
                  <a:srgbClr val="072A4D"/>
                </a:solidFill>
                <a:latin typeface="Lato" pitchFamily="34" charset="0"/>
              </a:rPr>
              <a:t>Dor neonatal e infec</a:t>
            </a:r>
            <a:r>
              <a:rPr lang="pt-BR" sz="1800" b="1">
                <a:solidFill>
                  <a:srgbClr val="072A4D"/>
                </a:solidFill>
                <a:latin typeface="Arial"/>
              </a:rPr>
              <a:t>ç</a:t>
            </a:r>
            <a:r>
              <a:rPr lang="pt-BR" sz="1800" b="1">
                <a:solidFill>
                  <a:srgbClr val="072A4D"/>
                </a:solidFill>
                <a:latin typeface="Lato" pitchFamily="34" charset="0"/>
              </a:rPr>
              <a:t>ão relacionam-se com menor cerebelo nos pr</a:t>
            </a:r>
            <a:r>
              <a:rPr lang="pt-BR" sz="1800" b="1">
                <a:solidFill>
                  <a:srgbClr val="072A4D"/>
                </a:solidFill>
                <a:latin typeface="Arial"/>
              </a:rPr>
              <a:t>é</a:t>
            </a:r>
            <a:r>
              <a:rPr lang="pt-BR" sz="1800" b="1">
                <a:solidFill>
                  <a:srgbClr val="072A4D"/>
                </a:solidFill>
                <a:latin typeface="Lato" pitchFamily="34" charset="0"/>
              </a:rPr>
              <a:t>-termos extremos na idade escolar</a:t>
            </a:r>
          </a:p>
          <a:p>
            <a:pPr algn="ctr" eaLnBrk="0" hangingPunct="0"/>
            <a:r>
              <a:rPr lang="pt-BR" sz="1200"/>
              <a:t>Apresentação: Luciana Lopes, Maria Alice de Sá e Natália Neves.Coordenação: Dr. Paulo R. Margotto</a:t>
            </a:r>
            <a:br>
              <a:rPr lang="pt-BR" sz="1200"/>
            </a:br>
            <a:r>
              <a:rPr lang="pt-BR" sz="1200"/>
              <a:t>(Acadêmicas do 6º de Medicina da Universidade Católica de Brasília) </a:t>
            </a:r>
          </a:p>
        </p:txBody>
      </p:sp>
      <p:pic>
        <p:nvPicPr>
          <p:cNvPr id="190469" name="Picture 5" descr="ppt">
            <a:hlinkClick r:id="rId2" tooltip="Dor__Menor_Volum_Cereb"/>
          </p:cNvPr>
          <p:cNvPicPr>
            <a:picLocks noChangeAspect="1" noChangeArrowheads="1"/>
          </p:cNvPicPr>
          <p:nvPr/>
        </p:nvPicPr>
        <p:blipFill>
          <a:blip r:embed="rId3"/>
          <a:srcRect/>
          <a:stretch>
            <a:fillRect/>
          </a:stretch>
        </p:blipFill>
        <p:spPr bwMode="auto">
          <a:xfrm>
            <a:off x="11279188" y="333375"/>
            <a:ext cx="457200" cy="457200"/>
          </a:xfrm>
          <a:prstGeom prst="rect">
            <a:avLst/>
          </a:prstGeom>
          <a:noFill/>
        </p:spPr>
      </p:pic>
      <p:sp>
        <p:nvSpPr>
          <p:cNvPr id="190470" name="Rectangle 6"/>
          <p:cNvSpPr>
            <a:spLocks noChangeArrowheads="1"/>
          </p:cNvSpPr>
          <p:nvPr/>
        </p:nvSpPr>
        <p:spPr bwMode="auto">
          <a:xfrm>
            <a:off x="334963" y="908050"/>
            <a:ext cx="11518900" cy="850900"/>
          </a:xfrm>
          <a:prstGeom prst="rect">
            <a:avLst/>
          </a:prstGeom>
          <a:solidFill>
            <a:srgbClr val="FFFFFF"/>
          </a:solidFill>
          <a:ln w="9525">
            <a:noFill/>
            <a:miter lim="800000"/>
            <a:headEnd/>
            <a:tailEnd/>
          </a:ln>
          <a:effectLst/>
        </p:spPr>
        <p:txBody>
          <a:bodyPr lIns="0" tIns="0" rIns="95220" bIns="0" anchor="ctr">
            <a:spAutoFit/>
          </a:bodyPr>
          <a:lstStyle/>
          <a:p>
            <a:pPr algn="ctr"/>
            <a:r>
              <a:rPr lang="pt-BR" sz="1400">
                <a:hlinkClick r:id="rId4"/>
              </a:rPr>
              <a:t>Neonatal Pain and Infection Relate to Smaller Cerebellum in Very Preterm Children at School Age.</a:t>
            </a:r>
            <a:endParaRPr lang="pt-BR" sz="1400"/>
          </a:p>
          <a:p>
            <a:pPr algn="ctr"/>
            <a:r>
              <a:rPr lang="pt-BR" sz="1400"/>
              <a:t>Ranger M, Zwicker JG, Chau CM, Park MT, Chakravarthy MM, Poskitt K, Miller SP, Bjornson BH, Tam EW, Chau V, Synnes AR, Grunau RE.</a:t>
            </a:r>
          </a:p>
          <a:p>
            <a:pPr algn="ctr"/>
            <a:r>
              <a:rPr lang="pt-BR" sz="1400"/>
              <a:t>J Pediatr. 2015 Aug;167(2):292-8.e1. doi: 10.1016/j.jpeds.2015.04.055. Epub 2015 May 16.</a:t>
            </a:r>
          </a:p>
          <a:p>
            <a:pPr algn="ctr"/>
            <a:r>
              <a:rPr lang="pt-BR" sz="1400"/>
              <a:t>PMID: 25987534.</a:t>
            </a:r>
            <a:r>
              <a:rPr lang="pt-BR" sz="1400" u="sng">
                <a:hlinkClick r:id="rId5"/>
              </a:rPr>
              <a:t>Similar articles</a:t>
            </a:r>
            <a:endParaRPr lang="pt-BR" sz="1400" u="sng"/>
          </a:p>
        </p:txBody>
      </p:sp>
      <p:sp>
        <p:nvSpPr>
          <p:cNvPr id="190471" name="Text Box 7"/>
          <p:cNvSpPr txBox="1">
            <a:spLocks noChangeArrowheads="1"/>
          </p:cNvSpPr>
          <p:nvPr/>
        </p:nvSpPr>
        <p:spPr bwMode="auto">
          <a:xfrm>
            <a:off x="10918825" y="6643688"/>
            <a:ext cx="950913" cy="214312"/>
          </a:xfrm>
          <a:prstGeom prst="rect">
            <a:avLst/>
          </a:prstGeom>
          <a:noFill/>
          <a:ln w="9525">
            <a:noFill/>
            <a:miter lim="800000"/>
            <a:headEnd/>
            <a:tailEnd/>
          </a:ln>
          <a:effectLst/>
        </p:spPr>
        <p:txBody>
          <a:bodyPr wrap="none">
            <a:spAutoFit/>
          </a:bodyPr>
          <a:lstStyle/>
          <a:p>
            <a:pPr defTabSz="914400"/>
            <a:r>
              <a:rPr lang="pt-BR" sz="800"/>
              <a:t>Paul R. Margotto</a:t>
            </a:r>
          </a:p>
        </p:txBody>
      </p:sp>
      <p:sp>
        <p:nvSpPr>
          <p:cNvPr id="190472" name="Oval 8"/>
          <p:cNvSpPr>
            <a:spLocks noChangeArrowheads="1"/>
          </p:cNvSpPr>
          <p:nvPr/>
        </p:nvSpPr>
        <p:spPr bwMode="auto">
          <a:xfrm>
            <a:off x="261938" y="404813"/>
            <a:ext cx="698500" cy="698500"/>
          </a:xfrm>
          <a:prstGeom prst="ellipse">
            <a:avLst/>
          </a:prstGeom>
          <a:solidFill>
            <a:schemeClr val="accent1"/>
          </a:solidFill>
          <a:ln w="38100">
            <a:solidFill>
              <a:srgbClr val="FFFF00"/>
            </a:solidFill>
            <a:round/>
            <a:headEnd/>
            <a:tailEnd/>
          </a:ln>
          <a:effectLst/>
        </p:spPr>
        <p:txBody>
          <a:bodyPr wrap="none" anchor="ctr"/>
          <a:lstStyle/>
          <a:p>
            <a:pPr algn="ctr" defTabSz="914400"/>
            <a:r>
              <a:rPr lang="pt-BR">
                <a:solidFill>
                  <a:srgbClr val="FF33CC"/>
                </a:solidFill>
              </a:rPr>
              <a:t>2015</a:t>
            </a:r>
          </a:p>
        </p:txBody>
      </p:sp>
    </p:spTree>
  </p:cSld>
  <p:clrMapOvr>
    <a:masterClrMapping/>
  </p:clrMapOvr>
  <p:transition spd="med">
    <p:fade/>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1" name="Rectangle 3"/>
          <p:cNvSpPr>
            <a:spLocks noGrp="1"/>
          </p:cNvSpPr>
          <p:nvPr>
            <p:ph type="body" idx="1"/>
          </p:nvPr>
        </p:nvSpPr>
        <p:spPr>
          <a:xfrm>
            <a:off x="1125538" y="3716338"/>
            <a:ext cx="10656887" cy="4470400"/>
          </a:xfrm>
        </p:spPr>
        <p:txBody>
          <a:bodyPr/>
          <a:lstStyle/>
          <a:p>
            <a:pPr algn="ctr">
              <a:buFont typeface="Arial" pitchFamily="34" charset="0"/>
              <a:buNone/>
            </a:pPr>
            <a:r>
              <a:rPr lang="pt-BR" sz="1600" smtClean="0">
                <a:latin typeface="Times New Roman" pitchFamily="18" charset="0"/>
              </a:rPr>
              <a:t>Os telômeros ou telómeros (do grego telos, final, e meros, parte) são estruturas constituídas por fileiras repetitivas de proteínas e DNA não codificante que formam as extremidades dos cromossomos. Sua principal função é impedir o desgaste do material genético e manter a estabilidade estrutural do cromossoma. A preservação dos telômeros reduz o ritmo do envelhecimento.</a:t>
            </a:r>
          </a:p>
          <a:p>
            <a:pPr algn="ctr">
              <a:buFont typeface="Arial" pitchFamily="34" charset="0"/>
              <a:buNone/>
            </a:pPr>
            <a:r>
              <a:rPr lang="pt-BR" sz="1600" b="1" smtClean="0">
                <a:solidFill>
                  <a:srgbClr val="0000FF"/>
                </a:solidFill>
                <a:latin typeface="Times New Roman" pitchFamily="18" charset="0"/>
              </a:rPr>
              <a:t>Os telômeros são, portanto, fundamentais no controle da divisão celular e vão sendo encurtados ao longo da vida até perderem sua funcionalidade.</a:t>
            </a:r>
            <a:r>
              <a:rPr lang="pt-BR" sz="1600" smtClean="0">
                <a:latin typeface="Times New Roman" pitchFamily="18" charset="0"/>
              </a:rPr>
              <a:t> O resultado desse processo é o</a:t>
            </a:r>
            <a:r>
              <a:rPr lang="pt-BR" sz="1600" b="1" smtClean="0">
                <a:latin typeface="Times New Roman" pitchFamily="18" charset="0"/>
              </a:rPr>
              <a:t> </a:t>
            </a:r>
            <a:r>
              <a:rPr lang="pt-BR" sz="1800" b="1" smtClean="0">
                <a:solidFill>
                  <a:srgbClr val="FF0000"/>
                </a:solidFill>
                <a:latin typeface="Times New Roman" pitchFamily="18" charset="0"/>
              </a:rPr>
              <a:t>envelhecimento</a:t>
            </a:r>
            <a:r>
              <a:rPr lang="pt-BR" sz="1600" smtClean="0">
                <a:latin typeface="Times New Roman" pitchFamily="18" charset="0"/>
              </a:rPr>
              <a:t>, pois células com telômeros curtos acabam morrendo ou ficam mais vulneráveis a instabilidades genéticas. Isso pode ser comprovado quando se analisa o tecido de um idoso, em que a perda de células é uma das principais características </a:t>
            </a:r>
          </a:p>
          <a:p>
            <a:pPr algn="ctr">
              <a:buFont typeface="Arial" pitchFamily="34" charset="0"/>
              <a:buNone/>
            </a:pPr>
            <a:r>
              <a:rPr lang="pt-BR" sz="1800" smtClean="0">
                <a:latin typeface="Times New Roman" pitchFamily="18" charset="0"/>
              </a:rPr>
              <a:t> </a:t>
            </a:r>
          </a:p>
        </p:txBody>
      </p:sp>
      <p:sp>
        <p:nvSpPr>
          <p:cNvPr id="191492" name="Rectangle 4"/>
          <p:cNvSpPr>
            <a:spLocks noChangeArrowheads="1"/>
          </p:cNvSpPr>
          <p:nvPr/>
        </p:nvSpPr>
        <p:spPr bwMode="auto">
          <a:xfrm>
            <a:off x="550863" y="333375"/>
            <a:ext cx="11498262" cy="1373188"/>
          </a:xfrm>
          <a:prstGeom prst="rect">
            <a:avLst/>
          </a:prstGeom>
          <a:solidFill>
            <a:srgbClr val="FFFFFF"/>
          </a:solidFill>
          <a:ln w="9525">
            <a:noFill/>
            <a:miter lim="800000"/>
            <a:headEnd/>
            <a:tailEnd/>
          </a:ln>
          <a:effectLst/>
        </p:spPr>
        <p:txBody>
          <a:bodyPr wrap="none" lIns="0" tIns="0" rIns="95220" bIns="0" anchor="ctr">
            <a:spAutoFit/>
          </a:bodyPr>
          <a:lstStyle/>
          <a:p>
            <a:pPr algn="ctr"/>
            <a:r>
              <a:rPr lang="pt-BR" sz="1800" b="1">
                <a:solidFill>
                  <a:srgbClr val="FF0000"/>
                </a:solidFill>
              </a:rPr>
              <a:t>Exposição à dor associa-se à erosão do comprimento dos telômeros em bebês muito pré-termo</a:t>
            </a:r>
          </a:p>
          <a:p>
            <a:pPr algn="ctr"/>
            <a:r>
              <a:rPr lang="pt-BR" sz="1800" b="1">
                <a:hlinkClick r:id="rId2"/>
              </a:rPr>
              <a:t>Pain</a:t>
            </a:r>
            <a:r>
              <a:rPr lang="pt-BR" sz="1800">
                <a:hlinkClick r:id="rId2"/>
              </a:rPr>
              <a:t> exposure associates with telomere length erosion in very preterm infants.</a:t>
            </a:r>
            <a:endParaRPr lang="pt-BR" sz="1800"/>
          </a:p>
          <a:p>
            <a:pPr algn="ctr"/>
            <a:r>
              <a:rPr lang="pt-BR" sz="1800"/>
              <a:t>Provenzi L, Giorda R, Fumagalli M, Pozzoli U, Morandi F, Scotto di Minico G, Mosca F, Borgatti R, Montirosso R.</a:t>
            </a:r>
          </a:p>
          <a:p>
            <a:pPr algn="ctr"/>
            <a:r>
              <a:rPr lang="pt-BR" sz="1800"/>
              <a:t>Psychoneuroendocrinology. 2018 Mar;89:113-119. doi: 10.1016/j.psyneuen.2018.01.009. Epub 2018 Feb 2.</a:t>
            </a:r>
          </a:p>
          <a:p>
            <a:pPr algn="ctr"/>
            <a:r>
              <a:rPr lang="pt-BR" sz="1800"/>
              <a:t>PMID: 29396320.</a:t>
            </a:r>
            <a:r>
              <a:rPr lang="pt-BR" sz="1800" u="sng">
                <a:hlinkClick r:id="rId3"/>
              </a:rPr>
              <a:t>Similar articles</a:t>
            </a:r>
            <a:r>
              <a:rPr lang="pt-BR" sz="1800" u="sng"/>
              <a:t>. </a:t>
            </a:r>
            <a:r>
              <a:rPr lang="pt-BR" sz="1800">
                <a:solidFill>
                  <a:srgbClr val="0000FF"/>
                </a:solidFill>
              </a:rPr>
              <a:t>Itália</a:t>
            </a:r>
          </a:p>
        </p:txBody>
      </p:sp>
      <p:sp>
        <p:nvSpPr>
          <p:cNvPr id="191493" name="Oval 5"/>
          <p:cNvSpPr>
            <a:spLocks noChangeArrowheads="1"/>
          </p:cNvSpPr>
          <p:nvPr/>
        </p:nvSpPr>
        <p:spPr bwMode="auto">
          <a:xfrm>
            <a:off x="119063" y="188913"/>
            <a:ext cx="719137" cy="647700"/>
          </a:xfrm>
          <a:prstGeom prst="ellipse">
            <a:avLst/>
          </a:prstGeom>
          <a:solidFill>
            <a:schemeClr val="accent1"/>
          </a:solidFill>
          <a:ln w="38100">
            <a:solidFill>
              <a:srgbClr val="FFFF00"/>
            </a:solidFill>
            <a:round/>
            <a:headEnd/>
            <a:tailEnd/>
          </a:ln>
          <a:effectLst/>
        </p:spPr>
        <p:txBody>
          <a:bodyPr wrap="none" anchor="ctr"/>
          <a:lstStyle/>
          <a:p>
            <a:pPr algn="ctr" defTabSz="914400"/>
            <a:r>
              <a:rPr lang="pt-BR">
                <a:solidFill>
                  <a:srgbClr val="FF33CC"/>
                </a:solidFill>
              </a:rPr>
              <a:t>2018</a:t>
            </a:r>
          </a:p>
        </p:txBody>
      </p:sp>
      <p:pic>
        <p:nvPicPr>
          <p:cNvPr id="191495" name="Picture 7" descr="telomeros-1"/>
          <p:cNvPicPr>
            <a:picLocks noChangeAspect="1" noChangeArrowheads="1"/>
          </p:cNvPicPr>
          <p:nvPr/>
        </p:nvPicPr>
        <p:blipFill>
          <a:blip r:embed="rId4"/>
          <a:srcRect/>
          <a:stretch>
            <a:fillRect/>
          </a:stretch>
        </p:blipFill>
        <p:spPr bwMode="auto">
          <a:xfrm>
            <a:off x="5949950" y="1773238"/>
            <a:ext cx="3482975" cy="1962150"/>
          </a:xfrm>
          <a:prstGeom prst="rect">
            <a:avLst/>
          </a:prstGeom>
          <a:noFill/>
        </p:spPr>
      </p:pic>
      <p:sp>
        <p:nvSpPr>
          <p:cNvPr id="191496" name="Oval 8"/>
          <p:cNvSpPr>
            <a:spLocks noChangeArrowheads="1"/>
          </p:cNvSpPr>
          <p:nvPr/>
        </p:nvSpPr>
        <p:spPr bwMode="auto">
          <a:xfrm>
            <a:off x="549275" y="2060575"/>
            <a:ext cx="5113338" cy="1223963"/>
          </a:xfrm>
          <a:prstGeom prst="ellipse">
            <a:avLst/>
          </a:prstGeom>
          <a:solidFill>
            <a:schemeClr val="accent1"/>
          </a:solidFill>
          <a:ln w="9525">
            <a:solidFill>
              <a:schemeClr val="tx1"/>
            </a:solidFill>
            <a:round/>
            <a:headEnd/>
            <a:tailEnd/>
          </a:ln>
          <a:effectLst/>
        </p:spPr>
        <p:txBody>
          <a:bodyPr wrap="none" anchor="ctr"/>
          <a:lstStyle/>
          <a:p>
            <a:pPr algn="ctr" defTabSz="914400"/>
            <a:r>
              <a:rPr lang="pt-BR" b="1">
                <a:solidFill>
                  <a:srgbClr val="FFFF00"/>
                </a:solidFill>
              </a:rPr>
              <a:t>Antes, entendendo os telômeros</a:t>
            </a:r>
          </a:p>
        </p:txBody>
      </p:sp>
      <p:sp>
        <p:nvSpPr>
          <p:cNvPr id="191498" name="Text Box 10"/>
          <p:cNvSpPr txBox="1">
            <a:spLocks noChangeArrowheads="1"/>
          </p:cNvSpPr>
          <p:nvPr/>
        </p:nvSpPr>
        <p:spPr bwMode="auto">
          <a:xfrm>
            <a:off x="10558463" y="5805488"/>
            <a:ext cx="1295400" cy="244475"/>
          </a:xfrm>
          <a:prstGeom prst="rect">
            <a:avLst/>
          </a:prstGeom>
          <a:noFill/>
          <a:ln w="9525">
            <a:noFill/>
            <a:miter lim="800000"/>
            <a:headEnd/>
            <a:tailEnd/>
          </a:ln>
          <a:effectLst/>
        </p:spPr>
        <p:txBody>
          <a:bodyPr wrap="none">
            <a:spAutoFit/>
          </a:bodyPr>
          <a:lstStyle/>
          <a:p>
            <a:pPr defTabSz="914400"/>
            <a:r>
              <a:rPr lang="pt-BR" sz="1000"/>
              <a:t>www.google.com.br</a:t>
            </a:r>
          </a:p>
        </p:txBody>
      </p:sp>
    </p:spTree>
  </p:cSld>
  <p:clrMapOvr>
    <a:masterClrMapping/>
  </p:clrMapOvr>
  <p:transition spd="med">
    <p:fade/>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7" name="Rectangle 3"/>
          <p:cNvSpPr>
            <a:spLocks noGrp="1"/>
          </p:cNvSpPr>
          <p:nvPr>
            <p:ph type="body" idx="1"/>
          </p:nvPr>
        </p:nvSpPr>
        <p:spPr>
          <a:xfrm>
            <a:off x="1117600" y="115888"/>
            <a:ext cx="10156825" cy="6056312"/>
          </a:xfrm>
        </p:spPr>
        <p:txBody>
          <a:bodyPr/>
          <a:lstStyle/>
          <a:p>
            <a:r>
              <a:rPr lang="pt-BR" sz="2000" smtClean="0">
                <a:latin typeface="Times New Roman" pitchFamily="18" charset="0"/>
              </a:rPr>
              <a:t>Bebês muito prematuros (idade gestacional &lt;32 semanas) necessitam de internação de longa duração na Unidade de Terapia Intensiva Neonatal (UTIN), mesmo na ausência de morbidades graves. </a:t>
            </a:r>
          </a:p>
          <a:p>
            <a:r>
              <a:rPr lang="pt-BR" sz="2000" smtClean="0">
                <a:latin typeface="Times New Roman" pitchFamily="18" charset="0"/>
              </a:rPr>
              <a:t>Durante a internação na UTIN, ocorrem intervenções que salvam vidas e incluem procedimentos invasivos e dolorosos de quebra de pele (estresse relacionado à UTIN), que constituem uma grande experiência adversa precoce nos bebês muito prematuros. </a:t>
            </a:r>
          </a:p>
          <a:p>
            <a:r>
              <a:rPr lang="pt-BR" sz="2000" smtClean="0">
                <a:latin typeface="Times New Roman" pitchFamily="18" charset="0"/>
              </a:rPr>
              <a:t>Os telômeros são de sequência repetida no final dos cromossomos, que se encurtam com a idade e são altamente suscetíveis a adversidades da vida: </a:t>
            </a:r>
            <a:r>
              <a:rPr lang="pt-BR" sz="2000" b="1" smtClean="0">
                <a:solidFill>
                  <a:srgbClr val="FF0000"/>
                </a:solidFill>
                <a:latin typeface="Times New Roman" pitchFamily="18" charset="0"/>
              </a:rPr>
              <a:t>a exposição a experiências adversas precoces está associada a menor comprimento dos telômeros (CT</a:t>
            </a:r>
            <a:r>
              <a:rPr lang="pt-BR" sz="2000" smtClean="0">
                <a:latin typeface="Times New Roman" pitchFamily="18" charset="0"/>
              </a:rPr>
              <a:t>). </a:t>
            </a:r>
          </a:p>
          <a:p>
            <a:r>
              <a:rPr lang="pt-BR" sz="2000" smtClean="0">
                <a:latin typeface="Times New Roman" pitchFamily="18" charset="0"/>
              </a:rPr>
              <a:t>No entanto, pesquisas anteriores não avaliaram longitudinalmente a associação entre o estresse relacionado à UTIN e o comprimento dos telômeros em crianças muito prematuras. </a:t>
            </a:r>
          </a:p>
          <a:p>
            <a:r>
              <a:rPr lang="pt-BR" sz="2000" smtClean="0">
                <a:latin typeface="Times New Roman" pitchFamily="18" charset="0"/>
              </a:rPr>
              <a:t>No presente estudo, o comprimento do telômero  leucocitário foi avaliado a partir do sangue do cordão umbilical ao nascer em 46 bebês muito prematuros e em um grupo de 31 recém-nascidos a termo (RNT), bem como na alta da UTIN somente nos muito prematuros. </a:t>
            </a:r>
          </a:p>
          <a:p>
            <a:r>
              <a:rPr lang="pt-BR" sz="2000" smtClean="0">
                <a:latin typeface="Times New Roman" pitchFamily="18" charset="0"/>
              </a:rPr>
              <a:t>O estresse relacionado à UTIN foi medido como o número de procedimentos de quebra de pele ocorridos durante a permanência na UTIN. </a:t>
            </a:r>
          </a:p>
        </p:txBody>
      </p:sp>
    </p:spTree>
  </p:cSld>
  <p:clrMapOvr>
    <a:masterClrMapping/>
  </p:clrMapOvr>
  <p:transition spd="med">
    <p:fade/>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1" name="Rectangle 3"/>
          <p:cNvSpPr>
            <a:spLocks noGrp="1"/>
          </p:cNvSpPr>
          <p:nvPr>
            <p:ph type="body" idx="1"/>
          </p:nvPr>
        </p:nvSpPr>
        <p:spPr>
          <a:xfrm>
            <a:off x="549275" y="765175"/>
            <a:ext cx="10733088" cy="5405438"/>
          </a:xfrm>
        </p:spPr>
        <p:txBody>
          <a:bodyPr/>
          <a:lstStyle/>
          <a:p>
            <a:pPr>
              <a:lnSpc>
                <a:spcPct val="75000"/>
              </a:lnSpc>
            </a:pPr>
            <a:r>
              <a:rPr lang="pt-BR" sz="2000" smtClean="0">
                <a:latin typeface="Times New Roman" pitchFamily="18" charset="0"/>
              </a:rPr>
              <a:t>Uma diferença significativa surgiu para CT entre bebês muito prematuros e homólogos RNT no nascimento. </a:t>
            </a:r>
          </a:p>
          <a:p>
            <a:pPr>
              <a:lnSpc>
                <a:spcPct val="75000"/>
              </a:lnSpc>
            </a:pPr>
            <a:r>
              <a:rPr lang="pt-BR" sz="2000" b="1" smtClean="0">
                <a:solidFill>
                  <a:srgbClr val="FF0000"/>
                </a:solidFill>
                <a:latin typeface="Times New Roman" pitchFamily="18" charset="0"/>
              </a:rPr>
              <a:t>O CT diminuiu desde o nascimento até a alta em bebês muito prematuros</a:t>
            </a:r>
            <a:r>
              <a:rPr lang="pt-BR" sz="2000" smtClean="0">
                <a:latin typeface="Times New Roman" pitchFamily="18" charset="0"/>
              </a:rPr>
              <a:t>, embora a mudança não tenha sido significativa no grupo como um todo. </a:t>
            </a:r>
          </a:p>
          <a:p>
            <a:pPr>
              <a:lnSpc>
                <a:spcPct val="75000"/>
              </a:lnSpc>
            </a:pPr>
            <a:r>
              <a:rPr lang="pt-BR" sz="2000" smtClean="0">
                <a:latin typeface="Times New Roman" pitchFamily="18" charset="0"/>
              </a:rPr>
              <a:t>A quantidade de estresse relacionado à UTIN emergiu como o principal preditor da erosão do CT em bebês com muito prematuros, controlando até mesmo para confundidores clínicos e neonatais. </a:t>
            </a:r>
          </a:p>
          <a:p>
            <a:pPr>
              <a:lnSpc>
                <a:spcPct val="75000"/>
              </a:lnSpc>
            </a:pPr>
            <a:r>
              <a:rPr lang="pt-BR" sz="2000" smtClean="0">
                <a:latin typeface="Times New Roman" pitchFamily="18" charset="0"/>
              </a:rPr>
              <a:t>Além disso, os bebês muito prematuros  expostos a alto estresse relacionado à UTIN exibiram uma redução marcante e significativa no CT, enquanto que os bebês muito prematuros expostos  a baixo estresse relacionado à UTIN exibiu um aumento não significativo.</a:t>
            </a:r>
          </a:p>
          <a:p>
            <a:pPr>
              <a:lnSpc>
                <a:spcPct val="75000"/>
              </a:lnSpc>
            </a:pPr>
            <a:r>
              <a:rPr lang="pt-BR" sz="2000" smtClean="0">
                <a:latin typeface="Times New Roman" pitchFamily="18" charset="0"/>
              </a:rPr>
              <a:t> </a:t>
            </a:r>
            <a:r>
              <a:rPr lang="pt-BR" sz="2000" b="1" smtClean="0">
                <a:solidFill>
                  <a:srgbClr val="FF0000"/>
                </a:solidFill>
                <a:latin typeface="Times New Roman" pitchFamily="18" charset="0"/>
              </a:rPr>
              <a:t>O presente estudo confirma evidências anteriores de telômeros mais longos em bebês muito prematuros no nascimento em comparação com controles RNT</a:t>
            </a:r>
            <a:r>
              <a:rPr lang="pt-BR" sz="2000" smtClean="0">
                <a:latin typeface="Times New Roman" pitchFamily="18" charset="0"/>
              </a:rPr>
              <a:t>. </a:t>
            </a:r>
          </a:p>
          <a:p>
            <a:pPr>
              <a:lnSpc>
                <a:spcPct val="75000"/>
              </a:lnSpc>
            </a:pPr>
            <a:r>
              <a:rPr lang="pt-BR" sz="2000" smtClean="0">
                <a:latin typeface="Times New Roman" pitchFamily="18" charset="0"/>
              </a:rPr>
              <a:t>Além disso, </a:t>
            </a:r>
            <a:r>
              <a:rPr lang="pt-BR" sz="2000" b="1" smtClean="0">
                <a:solidFill>
                  <a:srgbClr val="FF0000"/>
                </a:solidFill>
                <a:latin typeface="Times New Roman" pitchFamily="18" charset="0"/>
              </a:rPr>
              <a:t>o estresse relacionado à UTIN emergiu como um regulador chave da erosão do CT</a:t>
            </a:r>
            <a:r>
              <a:rPr lang="pt-BR" sz="2000" smtClean="0">
                <a:latin typeface="Times New Roman" pitchFamily="18" charset="0"/>
              </a:rPr>
              <a:t>, do nascimento até a alta hospitalar em bebês com muito prematuros. </a:t>
            </a:r>
          </a:p>
          <a:p>
            <a:pPr>
              <a:lnSpc>
                <a:spcPct val="75000"/>
              </a:lnSpc>
            </a:pPr>
            <a:r>
              <a:rPr lang="pt-BR" sz="2000" smtClean="0">
                <a:latin typeface="Times New Roman" pitchFamily="18" charset="0"/>
              </a:rPr>
              <a:t>Pesquisas futuras são necessárias para explorar ainda mais a erosão do CT em bebês muito prematuros e os fatores associados às diferenças individuais na suscetibilidade ao estresse relacionada à UTIN em nível epigenético.</a:t>
            </a:r>
          </a:p>
          <a:p>
            <a:pPr>
              <a:lnSpc>
                <a:spcPct val="75000"/>
              </a:lnSpc>
            </a:pPr>
            <a:endParaRPr lang="pt-BR" sz="2000" smtClean="0"/>
          </a:p>
        </p:txBody>
      </p:sp>
    </p:spTree>
  </p:cSld>
  <p:clrMapOvr>
    <a:masterClrMapping/>
  </p:clrMapOvr>
  <p:transition spd="med">
    <p:fade/>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Rectangle 2"/>
          <p:cNvSpPr>
            <a:spLocks noGrp="1"/>
          </p:cNvSpPr>
          <p:nvPr>
            <p:ph type="title"/>
          </p:nvPr>
        </p:nvSpPr>
        <p:spPr>
          <a:xfrm>
            <a:off x="1125538" y="-698500"/>
            <a:ext cx="10156825" cy="1397000"/>
          </a:xfrm>
        </p:spPr>
        <p:txBody>
          <a:bodyPr/>
          <a:lstStyle/>
          <a:p>
            <a:pPr algn="ctr"/>
            <a:r>
              <a:rPr lang="pt-BR" smtClean="0">
                <a:solidFill>
                  <a:srgbClr val="0000FF"/>
                </a:solidFill>
              </a:rPr>
              <a:t>Os autores concluem....</a:t>
            </a:r>
          </a:p>
        </p:txBody>
      </p:sp>
      <p:sp>
        <p:nvSpPr>
          <p:cNvPr id="202755" name="Rectangle 3"/>
          <p:cNvSpPr>
            <a:spLocks noGrp="1"/>
          </p:cNvSpPr>
          <p:nvPr>
            <p:ph type="body" idx="1"/>
          </p:nvPr>
        </p:nvSpPr>
        <p:spPr>
          <a:xfrm>
            <a:off x="1117600" y="981075"/>
            <a:ext cx="10156825" cy="5191125"/>
          </a:xfrm>
        </p:spPr>
        <p:txBody>
          <a:bodyPr/>
          <a:lstStyle/>
          <a:p>
            <a:pPr>
              <a:lnSpc>
                <a:spcPct val="75000"/>
              </a:lnSpc>
            </a:pPr>
            <a:r>
              <a:rPr lang="pt-BR" sz="1600" smtClean="0"/>
              <a:t>O presente trabalho confirma que os bebês muito prematuros podem apresentar telômeros mais longos no nascimento em comparação com controles RNT e fornece especificamente, maior exposição a estresse relacionado à dor durante a UTIN, ocorrendo  aumento da erosão do CT nos bebês muito prematuros. </a:t>
            </a:r>
          </a:p>
          <a:p>
            <a:pPr>
              <a:lnSpc>
                <a:spcPct val="75000"/>
              </a:lnSpc>
            </a:pPr>
            <a:r>
              <a:rPr lang="pt-BR" sz="1600" smtClean="0"/>
              <a:t>Essas descobertas se somam ainda mais ao emergente campo do epigenética comportamental.  </a:t>
            </a:r>
          </a:p>
          <a:p>
            <a:pPr>
              <a:lnSpc>
                <a:spcPct val="75000"/>
              </a:lnSpc>
            </a:pPr>
            <a:r>
              <a:rPr lang="pt-BR" sz="1600" smtClean="0"/>
              <a:t>Pesquisas anteriores neste campo documentaram que o </a:t>
            </a:r>
            <a:r>
              <a:rPr lang="pt-BR" sz="1600" b="1" smtClean="0">
                <a:solidFill>
                  <a:srgbClr val="FF0000"/>
                </a:solidFill>
              </a:rPr>
              <a:t>estresse relacionado à dor se associa ao aumento da metilação de doenças relacionadas aos genes do estresse, por exemplo, SLC6A4, com consequências para o desenvolvimento comportamental durante a infância. </a:t>
            </a:r>
          </a:p>
          <a:p>
            <a:pPr>
              <a:lnSpc>
                <a:spcPct val="75000"/>
              </a:lnSpc>
            </a:pPr>
            <a:r>
              <a:rPr lang="pt-BR" sz="1600" smtClean="0"/>
              <a:t>Deste ponto de vista, o </a:t>
            </a:r>
            <a:r>
              <a:rPr lang="pt-BR" sz="1600" b="1" smtClean="0">
                <a:solidFill>
                  <a:srgbClr val="FF0000"/>
                </a:solidFill>
              </a:rPr>
              <a:t>aumento da erosão do CT parece ser um potencial biomarcador adicional de exposição precoce ao estresse em bebês com muito prematuros.</a:t>
            </a:r>
          </a:p>
          <a:p>
            <a:pPr>
              <a:lnSpc>
                <a:spcPct val="75000"/>
              </a:lnSpc>
            </a:pPr>
            <a:r>
              <a:rPr lang="pt-BR" sz="1600" smtClean="0"/>
              <a:t>A associação documentada entre a exposição precoce à dor durante a permanência na UTIN e a redução do CT são pesquisas de  relevância clínica.</a:t>
            </a:r>
          </a:p>
          <a:p>
            <a:pPr>
              <a:lnSpc>
                <a:spcPct val="75000"/>
              </a:lnSpc>
            </a:pPr>
            <a:r>
              <a:rPr lang="pt-BR" sz="1600" smtClean="0"/>
              <a:t>De fato, por um lado, o aumento do encurtamento do telômero tem sido associado com desrregulação neuroendócrina da reatividade ao estresse, enquanto por outro lado também mantém as promessas de que o CT podem ser considerado biomarcador de risco de desenvolvimento precoce em prematuros hospitalizados, mesmo na ausência de morbidades condições médicas.</a:t>
            </a:r>
          </a:p>
        </p:txBody>
      </p:sp>
    </p:spTree>
  </p:cSld>
  <p:clrMapOvr>
    <a:masterClrMapping/>
  </p:clrMapOvr>
  <p:transition spd="med">
    <p:fade/>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3" name="Rectangle 3"/>
          <p:cNvSpPr>
            <a:spLocks noGrp="1"/>
          </p:cNvSpPr>
          <p:nvPr>
            <p:ph type="body" idx="1"/>
          </p:nvPr>
        </p:nvSpPr>
        <p:spPr>
          <a:xfrm>
            <a:off x="909638" y="1773238"/>
            <a:ext cx="10514012" cy="5084762"/>
          </a:xfrm>
        </p:spPr>
        <p:txBody>
          <a:bodyPr/>
          <a:lstStyle/>
          <a:p>
            <a:pPr>
              <a:lnSpc>
                <a:spcPct val="75000"/>
              </a:lnSpc>
            </a:pPr>
            <a:r>
              <a:rPr lang="pt-BR" sz="1600" smtClean="0"/>
              <a:t>Neonatos humanos muito prematuros são expostos a numerosos procedimentos invasivos como parte do cuidado para salvar vidas. </a:t>
            </a:r>
          </a:p>
          <a:p>
            <a:pPr>
              <a:lnSpc>
                <a:spcPct val="75000"/>
              </a:lnSpc>
            </a:pPr>
            <a:r>
              <a:rPr lang="pt-BR" sz="1600" smtClean="0"/>
              <a:t>Evidências sugerem que a </a:t>
            </a:r>
            <a:r>
              <a:rPr lang="pt-BR" sz="1600" smtClean="0">
                <a:solidFill>
                  <a:srgbClr val="FF0000"/>
                </a:solidFill>
              </a:rPr>
              <a:t>dor repetitiva no procedimento neonatal precede alterações a longo prazo no desenvolvimento do cérebro.</a:t>
            </a:r>
            <a:r>
              <a:rPr lang="pt-BR" sz="1600" smtClean="0">
                <a:solidFill>
                  <a:srgbClr val="FF6600"/>
                </a:solidFill>
              </a:rPr>
              <a:t> </a:t>
            </a:r>
          </a:p>
          <a:p>
            <a:pPr>
              <a:lnSpc>
                <a:spcPct val="75000"/>
              </a:lnSpc>
            </a:pPr>
            <a:r>
              <a:rPr lang="pt-BR" sz="1600" smtClean="0"/>
              <a:t>No entanto, até o momento, a ligação entre dor e desenvolvimento cerebral tem especificidade temporal e anatômica limitada. </a:t>
            </a:r>
          </a:p>
          <a:p>
            <a:pPr>
              <a:lnSpc>
                <a:spcPct val="75000"/>
              </a:lnSpc>
            </a:pPr>
            <a:r>
              <a:rPr lang="pt-BR" sz="1600" smtClean="0"/>
              <a:t>A </a:t>
            </a:r>
            <a:r>
              <a:rPr lang="pt-BR" sz="1600" b="1" smtClean="0"/>
              <a:t>hipótese</a:t>
            </a:r>
            <a:r>
              <a:rPr lang="pt-BR" sz="1600" smtClean="0"/>
              <a:t> dos autores  é que a </a:t>
            </a:r>
            <a:r>
              <a:rPr lang="pt-BR" sz="1600" b="1" smtClean="0"/>
              <a:t>exposição precoce a estímulos dolorosos</a:t>
            </a:r>
            <a:r>
              <a:rPr lang="pt-BR" sz="1600" smtClean="0"/>
              <a:t> durante um período de rápido desenvolvimento cerebral, antes que os sistemas modulatórios da dor atinjam a maturidade, </a:t>
            </a:r>
            <a:r>
              <a:rPr lang="pt-BR" sz="1600" smtClean="0">
                <a:solidFill>
                  <a:srgbClr val="FF0000"/>
                </a:solidFill>
              </a:rPr>
              <a:t>irá prever mudanças pronunciadas no desenvolvimento talâmico e, portanto, na função motora e cognitiva</a:t>
            </a:r>
            <a:r>
              <a:rPr lang="pt-BR" sz="1600" smtClean="0">
                <a:solidFill>
                  <a:srgbClr val="FF6600"/>
                </a:solidFill>
              </a:rPr>
              <a:t>. </a:t>
            </a:r>
          </a:p>
          <a:p>
            <a:pPr>
              <a:lnSpc>
                <a:spcPct val="75000"/>
              </a:lnSpc>
            </a:pPr>
            <a:r>
              <a:rPr lang="pt-BR" sz="1600" smtClean="0"/>
              <a:t>Em um estudo de coorte prospectivo, 155 neonatos muito prematuros (82 meninos, 73 meninas) nascidos de </a:t>
            </a:r>
            <a:r>
              <a:rPr lang="pt-BR" sz="1600" smtClean="0">
                <a:solidFill>
                  <a:srgbClr val="FF6600"/>
                </a:solidFill>
              </a:rPr>
              <a:t>24 a 32 semanas</a:t>
            </a:r>
            <a:r>
              <a:rPr lang="pt-BR" sz="1600" smtClean="0"/>
              <a:t> de gestação foram submetidos a </a:t>
            </a:r>
            <a:r>
              <a:rPr lang="pt-BR" sz="1600" smtClean="0">
                <a:solidFill>
                  <a:srgbClr val="0000FF"/>
                </a:solidFill>
              </a:rPr>
              <a:t>duas ressonâncias magnéticas em idades pósmenstruais 32 e 40 semanas que incluíam imagem estrutural, metabólica e de difusão. </a:t>
            </a:r>
          </a:p>
          <a:p>
            <a:pPr>
              <a:lnSpc>
                <a:spcPct val="75000"/>
              </a:lnSpc>
            </a:pPr>
            <a:r>
              <a:rPr lang="pt-BR" sz="1600" smtClean="0"/>
              <a:t>Dados clínicos detalhados do dia-a-dia foram coletados. Foram avaliados as habilidades cognitivas e motoras aos 3 anos de  idade corrigida. </a:t>
            </a:r>
          </a:p>
          <a:p>
            <a:pPr>
              <a:lnSpc>
                <a:spcPct val="75000"/>
              </a:lnSpc>
            </a:pPr>
            <a:r>
              <a:rPr lang="pt-BR" sz="1600" smtClean="0"/>
              <a:t>Foi avaliada a   associação entre dor precoce (ruptura da pele) e tardia (ruptura da pele) com volumes talâmicos e N-acetilaspartato (ANA) / colina (Cho) e anisotropia fracionada das vias da substância branca. </a:t>
            </a:r>
          </a:p>
        </p:txBody>
      </p:sp>
      <p:sp>
        <p:nvSpPr>
          <p:cNvPr id="194564" name="Rectangle 4"/>
          <p:cNvSpPr>
            <a:spLocks noChangeArrowheads="1"/>
          </p:cNvSpPr>
          <p:nvPr/>
        </p:nvSpPr>
        <p:spPr bwMode="auto">
          <a:xfrm>
            <a:off x="765175" y="-122238"/>
            <a:ext cx="11423650" cy="1952626"/>
          </a:xfrm>
          <a:prstGeom prst="rect">
            <a:avLst/>
          </a:prstGeom>
          <a:solidFill>
            <a:srgbClr val="FFFFFF"/>
          </a:solidFill>
          <a:ln w="9525">
            <a:noFill/>
            <a:miter lim="800000"/>
            <a:headEnd/>
            <a:tailEnd/>
          </a:ln>
          <a:effectLst/>
        </p:spPr>
        <p:txBody>
          <a:bodyPr lIns="0" tIns="0" rIns="95220" bIns="0" anchor="ctr">
            <a:spAutoFit/>
          </a:bodyPr>
          <a:lstStyle/>
          <a:p>
            <a:pPr algn="ctr"/>
            <a:r>
              <a:rPr lang="pt-BR" b="1">
                <a:solidFill>
                  <a:srgbClr val="FF0000"/>
                </a:solidFill>
              </a:rPr>
              <a:t>Dor precoce no procedimento está associada a alterações regionais específicas no desenvolvimento talâmico em recém-nascidos prematuros</a:t>
            </a:r>
            <a:endParaRPr lang="pt-BR" sz="1600" b="1">
              <a:solidFill>
                <a:srgbClr val="FF0000"/>
              </a:solidFill>
            </a:endParaRPr>
          </a:p>
          <a:p>
            <a:pPr algn="ctr"/>
            <a:r>
              <a:rPr lang="pt-BR" sz="1600">
                <a:hlinkClick r:id="rId2"/>
              </a:rPr>
              <a:t>Early Procedural </a:t>
            </a:r>
            <a:r>
              <a:rPr lang="pt-BR" sz="1600" b="1">
                <a:hlinkClick r:id="rId2"/>
              </a:rPr>
              <a:t>Pain</a:t>
            </a:r>
            <a:r>
              <a:rPr lang="pt-BR" sz="1600">
                <a:hlinkClick r:id="rId2"/>
              </a:rPr>
              <a:t> Is Associated with Regionally-Specific Alterations in Thalamic Development in Preterm Neonates.</a:t>
            </a:r>
            <a:endParaRPr lang="pt-BR" sz="1600"/>
          </a:p>
          <a:p>
            <a:pPr algn="ctr"/>
            <a:r>
              <a:rPr lang="pt-BR" sz="1600"/>
              <a:t>Duerden EG, Grunau RE, Guo T, Foong J, Pearson A, Au-Young S, Lavoie R, Chakravarty MM, Chau V, Synnes A, Miller SP.</a:t>
            </a:r>
          </a:p>
          <a:p>
            <a:pPr algn="ctr"/>
            <a:r>
              <a:rPr lang="pt-BR" sz="1600"/>
              <a:t>J Neurosci. 2018 Jan 24;38(4):878-886. doi: 10.1523/JNEUROSCI.0867-17.2017. Epub 2017 Dec 18.</a:t>
            </a:r>
          </a:p>
          <a:p>
            <a:pPr algn="ctr"/>
            <a:r>
              <a:rPr lang="pt-BR" sz="1600"/>
              <a:t>PMID: 29255007.</a:t>
            </a:r>
            <a:r>
              <a:rPr lang="pt-BR" sz="1600" u="sng">
                <a:hlinkClick r:id="rId3"/>
              </a:rPr>
              <a:t>Similar articles</a:t>
            </a:r>
            <a:endParaRPr lang="pt-BR" sz="1600" u="sng"/>
          </a:p>
        </p:txBody>
      </p:sp>
      <p:sp>
        <p:nvSpPr>
          <p:cNvPr id="194565" name="Oval 5"/>
          <p:cNvSpPr>
            <a:spLocks noChangeArrowheads="1"/>
          </p:cNvSpPr>
          <p:nvPr/>
        </p:nvSpPr>
        <p:spPr bwMode="auto">
          <a:xfrm>
            <a:off x="117475" y="188913"/>
            <a:ext cx="719138" cy="647700"/>
          </a:xfrm>
          <a:prstGeom prst="ellipse">
            <a:avLst/>
          </a:prstGeom>
          <a:solidFill>
            <a:schemeClr val="accent1"/>
          </a:solidFill>
          <a:ln w="38100">
            <a:solidFill>
              <a:srgbClr val="FFFF00"/>
            </a:solidFill>
            <a:round/>
            <a:headEnd/>
            <a:tailEnd/>
          </a:ln>
          <a:effectLst/>
        </p:spPr>
        <p:txBody>
          <a:bodyPr wrap="none" anchor="ctr"/>
          <a:lstStyle/>
          <a:p>
            <a:pPr algn="ctr" defTabSz="914400"/>
            <a:r>
              <a:rPr lang="pt-BR">
                <a:solidFill>
                  <a:srgbClr val="FF33CC"/>
                </a:solidFill>
              </a:rPr>
              <a:t>2018</a:t>
            </a:r>
          </a:p>
        </p:txBody>
      </p:sp>
    </p:spTree>
  </p:cSld>
  <p:clrMapOvr>
    <a:masterClrMapping/>
  </p:clrMapOvr>
  <p:transition spd="med">
    <p:fade/>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9" name="Rectangle 3"/>
          <p:cNvSpPr>
            <a:spLocks noGrp="1"/>
          </p:cNvSpPr>
          <p:nvPr>
            <p:ph type="body" idx="1"/>
          </p:nvPr>
        </p:nvSpPr>
        <p:spPr>
          <a:xfrm>
            <a:off x="909638" y="0"/>
            <a:ext cx="10364787" cy="6858000"/>
          </a:xfrm>
        </p:spPr>
        <p:txBody>
          <a:bodyPr/>
          <a:lstStyle/>
          <a:p>
            <a:pPr>
              <a:lnSpc>
                <a:spcPct val="85000"/>
              </a:lnSpc>
            </a:pPr>
            <a:r>
              <a:rPr lang="pt-BR" b="1" smtClean="0">
                <a:solidFill>
                  <a:srgbClr val="FF0000"/>
                </a:solidFill>
                <a:latin typeface="Times New Roman" pitchFamily="18" charset="0"/>
              </a:rPr>
              <a:t>A dor precoce foi associada com crescimento macroestrutural talâmico mais lento, mais pronunciado em recém-nascidos extremamente prematuros.</a:t>
            </a:r>
            <a:r>
              <a:rPr lang="pt-BR" smtClean="0">
                <a:latin typeface="Times New Roman" pitchFamily="18" charset="0"/>
              </a:rPr>
              <a:t> </a:t>
            </a:r>
          </a:p>
          <a:p>
            <a:pPr>
              <a:lnSpc>
                <a:spcPct val="85000"/>
              </a:lnSpc>
            </a:pPr>
            <a:r>
              <a:rPr lang="pt-BR" smtClean="0">
                <a:latin typeface="Times New Roman" pitchFamily="18" charset="0"/>
              </a:rPr>
              <a:t>Análises de morfometria baseadas em deformação confirmaram que </a:t>
            </a:r>
            <a:r>
              <a:rPr lang="pt-BR" smtClean="0">
                <a:solidFill>
                  <a:srgbClr val="FF6600"/>
                </a:solidFill>
                <a:latin typeface="Times New Roman" pitchFamily="18" charset="0"/>
              </a:rPr>
              <a:t>perdas de volume precoces relacionadas à dor foram localizadas em regiões somatossensoriais</a:t>
            </a:r>
            <a:r>
              <a:rPr lang="pt-BR" smtClean="0">
                <a:latin typeface="Times New Roman" pitchFamily="18" charset="0"/>
              </a:rPr>
              <a:t>.Em recém-nascidos extremamente prematuros, a dor precoce foi associada à diminuição das alterações NAA / Cho talâmica e microestruturais nas vias talamocorticais.O crescimento talâmico, por sua vez, estava relacionado aos resultados cognitivos e motores. </a:t>
            </a:r>
          </a:p>
          <a:p>
            <a:pPr>
              <a:lnSpc>
                <a:spcPct val="85000"/>
              </a:lnSpc>
            </a:pPr>
            <a:r>
              <a:rPr lang="pt-BR" smtClean="0">
                <a:latin typeface="Times New Roman" pitchFamily="18" charset="0"/>
              </a:rPr>
              <a:t>Os autores relataram  </a:t>
            </a:r>
            <a:r>
              <a:rPr lang="pt-BR" smtClean="0">
                <a:solidFill>
                  <a:srgbClr val="FF0000"/>
                </a:solidFill>
                <a:latin typeface="Times New Roman" pitchFamily="18" charset="0"/>
              </a:rPr>
              <a:t>alterações regionais específicas nas vias lateral do tálamo e tálamo-cortical em neonatos extremamente pré-termo expostos a mais dor no procedimento. </a:t>
            </a:r>
          </a:p>
          <a:p>
            <a:pPr>
              <a:lnSpc>
                <a:spcPct val="85000"/>
              </a:lnSpc>
            </a:pPr>
            <a:r>
              <a:rPr lang="pt-BR" smtClean="0">
                <a:latin typeface="Times New Roman" pitchFamily="18" charset="0"/>
              </a:rPr>
              <a:t>Os achados sugerem um período sensível que leva a alterações duradouras no desenvolvimento do sistema somatossensorial.</a:t>
            </a:r>
          </a:p>
          <a:p>
            <a:pPr>
              <a:lnSpc>
                <a:spcPct val="85000"/>
              </a:lnSpc>
            </a:pPr>
            <a:r>
              <a:rPr lang="pt-BR" smtClean="0">
                <a:latin typeface="Times New Roman" pitchFamily="18" charset="0"/>
              </a:rPr>
              <a:t>Significado:a exposição precoce à dor repetitiva em recém-nascidos muito pré-termo pode prejudicar o desenvolvimento de regiões envolvidas no processamento somatossensorial, levando a resultados desfavoráveis. </a:t>
            </a:r>
          </a:p>
        </p:txBody>
      </p:sp>
    </p:spTree>
  </p:cSld>
  <p:clrMapOvr>
    <a:masterClrMapping/>
  </p:clrMapOvr>
  <p:transition spd="med">
    <p:fade/>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7" name="Rectangle 3"/>
          <p:cNvSpPr>
            <a:spLocks noGrp="1"/>
          </p:cNvSpPr>
          <p:nvPr>
            <p:ph type="body" idx="1"/>
          </p:nvPr>
        </p:nvSpPr>
        <p:spPr>
          <a:xfrm>
            <a:off x="1117600" y="331788"/>
            <a:ext cx="10156825" cy="6337300"/>
          </a:xfrm>
        </p:spPr>
        <p:txBody>
          <a:bodyPr/>
          <a:lstStyle/>
          <a:p>
            <a:r>
              <a:rPr lang="pt-BR" sz="2000" smtClean="0">
                <a:latin typeface="Times New Roman" pitchFamily="18" charset="0"/>
              </a:rPr>
              <a:t>Os autores demonstraram  que a </a:t>
            </a:r>
            <a:r>
              <a:rPr lang="pt-BR" sz="2000" b="1" smtClean="0">
                <a:solidFill>
                  <a:srgbClr val="FF0000"/>
                </a:solidFill>
                <a:latin typeface="Times New Roman" pitchFamily="18" charset="0"/>
              </a:rPr>
              <a:t>dor precoce está associada à perda de volume talâmico no território do tálamo somatossensorial</a:t>
            </a:r>
            <a:r>
              <a:rPr lang="pt-BR" sz="2000" smtClean="0">
                <a:latin typeface="Times New Roman" pitchFamily="18" charset="0"/>
              </a:rPr>
              <a:t> e é acompanhada por rupturas no crescimento metabólico talâmico e na maturação da via talamocortical, particularmente em recém-nascidos prematuros extremos. </a:t>
            </a:r>
          </a:p>
          <a:p>
            <a:r>
              <a:rPr lang="pt-BR" sz="2000" smtClean="0">
                <a:latin typeface="Times New Roman" pitchFamily="18" charset="0"/>
              </a:rPr>
              <a:t>O crescimento talâmico foi associado ao resultado cognitivo e motor aos 3 anos de idade corrigida. </a:t>
            </a:r>
          </a:p>
          <a:p>
            <a:pPr algn="ctr"/>
            <a:r>
              <a:rPr lang="pt-BR" sz="2800" b="1" smtClean="0">
                <a:solidFill>
                  <a:srgbClr val="FF0000"/>
                </a:solidFill>
              </a:rPr>
              <a:t>Os achados fornecem evidências de um período sensível ao desenvolvimento em que estruturas subcorticais em recém-nascidos jovens podem ser mais vulneráveis ​​à dor do procedimento. Além disso, os resultados sugerem que o tálamo pode desempenhar um papel fundamental subjacente à associação entre a dor neonatal e os resultados de desenvolvimento neuropsicomotor nesses neonatos de alto risco</a:t>
            </a:r>
            <a:r>
              <a:rPr lang="pt-BR" sz="2800" b="1" smtClean="0">
                <a:solidFill>
                  <a:srgbClr val="FF6600"/>
                </a:solidFill>
              </a:rPr>
              <a:t>.</a:t>
            </a:r>
          </a:p>
          <a:p>
            <a:endParaRPr lang="pt-BR" sz="2000" smtClean="0"/>
          </a:p>
        </p:txBody>
      </p:sp>
    </p:spTree>
  </p:cSld>
  <p:clrMapOvr>
    <a:masterClrMapping/>
  </p:clrMapOvr>
  <p:transition spd="med">
    <p:fade/>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3" name="Rectangle 3"/>
          <p:cNvSpPr>
            <a:spLocks noGrp="1"/>
          </p:cNvSpPr>
          <p:nvPr>
            <p:ph type="body" idx="1"/>
          </p:nvPr>
        </p:nvSpPr>
        <p:spPr>
          <a:xfrm>
            <a:off x="765175" y="1412875"/>
            <a:ext cx="10593388" cy="4470400"/>
          </a:xfrm>
          <a:ln w="57150">
            <a:solidFill>
              <a:srgbClr val="FF0000"/>
            </a:solidFill>
          </a:ln>
        </p:spPr>
        <p:txBody>
          <a:bodyPr/>
          <a:lstStyle/>
          <a:p>
            <a:r>
              <a:rPr lang="pt-BR" sz="2000" smtClean="0"/>
              <a:t>  Neonatos tratados em terapia intensiva são submetidos a procedimentos invasivos que salvam vidas. Aqueles que participaram nesse estudo todos foram expostos a procedimentos dolorosos, tornando-se um desafio   examinar o crescimento talâmico em subgrupos de neonatos que não foram expostos a qualquer dor precocemente</a:t>
            </a:r>
          </a:p>
          <a:p>
            <a:r>
              <a:rPr lang="pt-BR" sz="2000" smtClean="0"/>
              <a:t>  Portanto, definir um período crítico em que o tálamo pode ser mais vulnerável a procedimentos invasivos durante   o desenvolvimento seria impreciso com base nos resultados deste estudo; em vez disso, os presentes achados  sugerem  janela de vulnerabilidade.</a:t>
            </a:r>
          </a:p>
          <a:p>
            <a:r>
              <a:rPr lang="pt-BR" sz="2000" smtClean="0"/>
              <a:t> </a:t>
            </a:r>
            <a:r>
              <a:rPr lang="pt-BR" sz="2000" smtClean="0">
                <a:solidFill>
                  <a:srgbClr val="0000FF"/>
                </a:solidFill>
              </a:rPr>
              <a:t>Os  achados sugerem um caminho pelo qual a exposição precoce à dor contribui para a    consequência do neurodesenvolvimento desses bebês extremamentes prematuros.</a:t>
            </a:r>
            <a:r>
              <a:rPr lang="pt-BR" sz="2000" smtClean="0"/>
              <a:t> </a:t>
            </a:r>
          </a:p>
          <a:p>
            <a:r>
              <a:rPr lang="pt-BR" sz="2000" smtClean="0"/>
              <a:t> Futuros estudos de acompanhamento de prematuros são necessários para determinar como as conseqüências da dor precoce podem ser aliviadas pela analgesia.</a:t>
            </a:r>
          </a:p>
        </p:txBody>
      </p:sp>
      <p:sp>
        <p:nvSpPr>
          <p:cNvPr id="199684" name="Text Box 4"/>
          <p:cNvSpPr txBox="1">
            <a:spLocks noChangeArrowheads="1"/>
          </p:cNvSpPr>
          <p:nvPr/>
        </p:nvSpPr>
        <p:spPr bwMode="auto">
          <a:xfrm>
            <a:off x="3265488" y="495300"/>
            <a:ext cx="3319462" cy="457200"/>
          </a:xfrm>
          <a:prstGeom prst="rect">
            <a:avLst/>
          </a:prstGeom>
          <a:noFill/>
          <a:ln w="9525">
            <a:noFill/>
            <a:miter lim="800000"/>
            <a:headEnd/>
            <a:tailEnd/>
          </a:ln>
          <a:effectLst/>
        </p:spPr>
        <p:txBody>
          <a:bodyPr wrap="none">
            <a:spAutoFit/>
          </a:bodyPr>
          <a:lstStyle/>
          <a:p>
            <a:pPr defTabSz="914400"/>
            <a:r>
              <a:rPr lang="pt-BR">
                <a:solidFill>
                  <a:srgbClr val="0000FF"/>
                </a:solidFill>
              </a:rPr>
              <a:t>Concluem os autores...</a:t>
            </a:r>
          </a:p>
        </p:txBody>
      </p:sp>
    </p:spTree>
  </p:cSld>
  <p:clrMapOvr>
    <a:masterClrMapping/>
  </p:clrMapOvr>
  <p:transition spd="med">
    <p:fade/>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4" name="Rectangle 2"/>
          <p:cNvSpPr>
            <a:spLocks noGrp="1"/>
          </p:cNvSpPr>
          <p:nvPr>
            <p:ph type="title"/>
          </p:nvPr>
        </p:nvSpPr>
        <p:spPr/>
        <p:txBody>
          <a:bodyPr/>
          <a:lstStyle/>
          <a:p>
            <a:pPr algn="ctr"/>
            <a:r>
              <a:rPr lang="pt-BR" sz="4000" b="1" smtClean="0">
                <a:solidFill>
                  <a:srgbClr val="FF33CC"/>
                </a:solidFill>
              </a:rPr>
              <a:t>Conduta na Dor Neonatal na Unidade de Neonatologia do HMIB/SES/DF</a:t>
            </a:r>
          </a:p>
        </p:txBody>
      </p:sp>
      <p:sp>
        <p:nvSpPr>
          <p:cNvPr id="264195" name="Rectangle 3"/>
          <p:cNvSpPr>
            <a:spLocks noGrp="1"/>
          </p:cNvSpPr>
          <p:nvPr>
            <p:ph type="body" idx="1"/>
          </p:nvPr>
        </p:nvSpPr>
        <p:spPr>
          <a:xfrm>
            <a:off x="981075" y="2565400"/>
            <a:ext cx="10156825" cy="4470400"/>
          </a:xfrm>
        </p:spPr>
        <p:txBody>
          <a:bodyPr/>
          <a:lstStyle/>
          <a:p>
            <a:pPr>
              <a:lnSpc>
                <a:spcPct val="75000"/>
              </a:lnSpc>
            </a:pPr>
            <a:r>
              <a:rPr lang="pt-BR" sz="1600" smtClean="0"/>
              <a:t>Nos últimos 5-10 anos descobrimos que os recém-nascidos (RN) prematuros são mais susceptíveis à dor que os RN a termo. Os prematuros têm limiares mais baixos para o reflexo de retirada do membro (reflexo flexor vaso-cutâneo) que tem uma porção aferente medida pelas fibras C, fibras que mediam estímulos neurológicos. Também há uma maturação retardada das fibras inibitórias descendentes (a porção excitatória deste sistema se desenvolve cedo, não havendo inibição descendente que se desenvolve mais tarde). Há 3 estudos evidenciando que </a:t>
            </a:r>
            <a:r>
              <a:rPr lang="pt-BR" sz="1600" b="1" smtClean="0"/>
              <a:t>os bebês têm um limiar mais alta de dor nas extremidades superiores em comparação com as extremidades inferiores</a:t>
            </a:r>
            <a:r>
              <a:rPr lang="pt-BR" sz="1600" smtClean="0"/>
              <a:t>, porque as fibras inibitórias descendentes alcançaram a porção cervical da coluna dorsal e ainda tem que crescer para a porção lombar. Assim, existem diferentes níveis de dor (</a:t>
            </a:r>
            <a:r>
              <a:rPr lang="pt-BR" sz="1600" b="1" smtClean="0"/>
              <a:t>muito mais dor será produzida nas extremidades inferiores que nos braços e mãos</a:t>
            </a:r>
            <a:r>
              <a:rPr lang="pt-BR" sz="1600" smtClean="0"/>
              <a:t>).</a:t>
            </a:r>
          </a:p>
          <a:p>
            <a:pPr>
              <a:lnSpc>
                <a:spcPct val="75000"/>
              </a:lnSpc>
            </a:pPr>
            <a:r>
              <a:rPr lang="pt-BR" sz="1600" smtClean="0"/>
              <a:t>Uma das causas freqüentemente colocada para justificar que o RN (prematuro e a termo) não tem percepção da dor é a falta de mielinização. É importante lembrar que mesmo no adulto, 75% dos impulsos noceptivos são carreados através de fibras periféricas não mielinizadas. Dados neuroanatômicos recentes mostram que a mielinização está presente nas vias tálamo-corticais a partir da 22a – 23a semana de idade gestacional, estando completamente mielinizado na 37a semana de gestação (com 30 semanas, as vias noceptivas até o tálamo já estão completamente mielinizadas) e já tem conexão tanto com o sistema límbico como com o sistema cortical.</a:t>
            </a:r>
          </a:p>
          <a:p>
            <a:pPr algn="ctr">
              <a:lnSpc>
                <a:spcPct val="75000"/>
              </a:lnSpc>
            </a:pPr>
            <a:r>
              <a:rPr lang="pt-BR" sz="1600" smtClean="0"/>
              <a:t>             </a:t>
            </a:r>
            <a:r>
              <a:rPr lang="pt-BR" sz="1600" b="1" smtClean="0">
                <a:solidFill>
                  <a:srgbClr val="0000FF"/>
                </a:solidFill>
              </a:rPr>
              <a:t>Assim, o RN, incluindo o RN pré-termo extremo  possui substrato neurológico para a nocicepção, ou seja, o RN está apto a integrar e responder ao estímulo doloroso.</a:t>
            </a:r>
          </a:p>
        </p:txBody>
      </p:sp>
      <p:sp>
        <p:nvSpPr>
          <p:cNvPr id="264196" name="Oval 4"/>
          <p:cNvSpPr>
            <a:spLocks noChangeArrowheads="1"/>
          </p:cNvSpPr>
          <p:nvPr/>
        </p:nvSpPr>
        <p:spPr bwMode="auto">
          <a:xfrm>
            <a:off x="406400" y="404813"/>
            <a:ext cx="719138" cy="647700"/>
          </a:xfrm>
          <a:prstGeom prst="ellipse">
            <a:avLst/>
          </a:prstGeom>
          <a:solidFill>
            <a:schemeClr val="accent1"/>
          </a:solidFill>
          <a:ln w="38100">
            <a:solidFill>
              <a:srgbClr val="FFFF00"/>
            </a:solidFill>
            <a:round/>
            <a:headEnd/>
            <a:tailEnd/>
          </a:ln>
          <a:effectLst/>
        </p:spPr>
        <p:txBody>
          <a:bodyPr wrap="none" anchor="ctr"/>
          <a:lstStyle/>
          <a:p>
            <a:pPr algn="ctr" defTabSz="914400"/>
            <a:r>
              <a:rPr lang="pt-BR">
                <a:solidFill>
                  <a:srgbClr val="FF33CC"/>
                </a:solidFill>
              </a:rPr>
              <a:t>2018</a:t>
            </a:r>
          </a:p>
        </p:txBody>
      </p:sp>
      <p:sp>
        <p:nvSpPr>
          <p:cNvPr id="264197" name="Rectangle 5"/>
          <p:cNvSpPr>
            <a:spLocks noChangeArrowheads="1"/>
          </p:cNvSpPr>
          <p:nvPr/>
        </p:nvSpPr>
        <p:spPr bwMode="auto">
          <a:xfrm>
            <a:off x="838200" y="1484313"/>
            <a:ext cx="10525125" cy="914400"/>
          </a:xfrm>
          <a:prstGeom prst="rect">
            <a:avLst/>
          </a:prstGeom>
          <a:noFill/>
          <a:ln w="9525">
            <a:noFill/>
            <a:miter lim="800000"/>
            <a:headEnd/>
            <a:tailEnd/>
          </a:ln>
          <a:effectLst/>
        </p:spPr>
        <p:txBody>
          <a:bodyPr wrap="none" lIns="0" tIns="0" rIns="0" bIns="0" anchor="ctr">
            <a:spAutoFit/>
          </a:bodyPr>
          <a:lstStyle/>
          <a:p>
            <a:pPr algn="ctr" eaLnBrk="0" hangingPunct="0"/>
            <a:r>
              <a:rPr lang="pt-BR" sz="2700">
                <a:solidFill>
                  <a:srgbClr val="0000FF"/>
                </a:solidFill>
                <a:latin typeface="Lato" pitchFamily="34" charset="0"/>
              </a:rPr>
              <a:t>Dor Neonatal </a:t>
            </a:r>
            <a:r>
              <a:rPr lang="pt-BR" sz="2700">
                <a:solidFill>
                  <a:srgbClr val="0000FF"/>
                </a:solidFill>
                <a:latin typeface="Arial"/>
              </a:rPr>
              <a:t>–</a:t>
            </a:r>
            <a:r>
              <a:rPr lang="pt-BR" sz="2700">
                <a:solidFill>
                  <a:srgbClr val="0000FF"/>
                </a:solidFill>
                <a:latin typeface="Lato" pitchFamily="34" charset="0"/>
              </a:rPr>
              <a:t> 2018</a:t>
            </a:r>
          </a:p>
          <a:p>
            <a:pPr algn="ctr" eaLnBrk="0" hangingPunct="0"/>
            <a:r>
              <a:rPr lang="pt-BR" sz="700" u="sng">
                <a:solidFill>
                  <a:srgbClr val="78909C"/>
                </a:solidFill>
              </a:rPr>
              <a:t> </a:t>
            </a:r>
            <a:endParaRPr lang="pt-BR" u="sng">
              <a:solidFill>
                <a:srgbClr val="78909C"/>
              </a:solidFill>
            </a:endParaRPr>
          </a:p>
          <a:p>
            <a:pPr algn="ctr" eaLnBrk="0" hangingPunct="0"/>
            <a:r>
              <a:rPr lang="pt-BR" sz="1300">
                <a:solidFill>
                  <a:srgbClr val="424242"/>
                </a:solidFill>
                <a:latin typeface="Source Sans Pro"/>
              </a:rPr>
              <a:t>Autores:</a:t>
            </a:r>
            <a:r>
              <a:rPr lang="pt-BR" sz="1300">
                <a:solidFill>
                  <a:srgbClr val="424242"/>
                </a:solidFill>
                <a:latin typeface="Arial"/>
              </a:rPr>
              <a:t> </a:t>
            </a:r>
            <a:r>
              <a:rPr lang="pt-BR" sz="1300">
                <a:solidFill>
                  <a:srgbClr val="424242"/>
                </a:solidFill>
                <a:latin typeface="Source Sans Pro"/>
              </a:rPr>
              <a:t>Paulo R. Margotto, Ludmylla Beleza</a:t>
            </a:r>
          </a:p>
          <a:p>
            <a:pPr algn="ctr" eaLnBrk="0" hangingPunct="0"/>
            <a:r>
              <a:rPr lang="pt-BR" sz="1300">
                <a:solidFill>
                  <a:srgbClr val="424242"/>
                </a:solidFill>
                <a:latin typeface="Source Sans Pro"/>
              </a:rPr>
              <a:t>Cap</a:t>
            </a:r>
            <a:r>
              <a:rPr lang="pt-BR" sz="1300">
                <a:solidFill>
                  <a:srgbClr val="424242"/>
                </a:solidFill>
                <a:latin typeface="Arial"/>
              </a:rPr>
              <a:t>í</a:t>
            </a:r>
            <a:r>
              <a:rPr lang="pt-BR" sz="1300">
                <a:solidFill>
                  <a:srgbClr val="424242"/>
                </a:solidFill>
                <a:latin typeface="Source Sans Pro"/>
              </a:rPr>
              <a:t>tulo do Livro</a:t>
            </a:r>
            <a:r>
              <a:rPr lang="pt-BR" sz="1300">
                <a:solidFill>
                  <a:srgbClr val="424242"/>
                </a:solidFill>
                <a:latin typeface="Arial"/>
              </a:rPr>
              <a:t> </a:t>
            </a:r>
            <a:r>
              <a:rPr lang="pt-BR" sz="1300" b="1">
                <a:solidFill>
                  <a:srgbClr val="424242"/>
                </a:solidFill>
                <a:latin typeface="Source Sans Pro"/>
              </a:rPr>
              <a:t>Assistência ao Rec</a:t>
            </a:r>
            <a:r>
              <a:rPr lang="pt-BR" sz="1300" b="1">
                <a:solidFill>
                  <a:srgbClr val="424242"/>
                </a:solidFill>
                <a:latin typeface="Arial"/>
              </a:rPr>
              <a:t>é</a:t>
            </a:r>
            <a:r>
              <a:rPr lang="pt-BR" sz="1300" b="1">
                <a:solidFill>
                  <a:srgbClr val="424242"/>
                </a:solidFill>
                <a:latin typeface="Source Sans Pro"/>
              </a:rPr>
              <a:t>m-Nascido de Risco</a:t>
            </a:r>
            <a:r>
              <a:rPr lang="pt-BR" sz="1300">
                <a:solidFill>
                  <a:srgbClr val="424242"/>
                </a:solidFill>
                <a:latin typeface="Source Sans Pro"/>
              </a:rPr>
              <a:t>, Hospital de Ensino Materno Infantil de Bras</a:t>
            </a:r>
            <a:r>
              <a:rPr lang="pt-BR" sz="1300">
                <a:solidFill>
                  <a:srgbClr val="424242"/>
                </a:solidFill>
                <a:latin typeface="Arial"/>
              </a:rPr>
              <a:t>í</a:t>
            </a:r>
            <a:r>
              <a:rPr lang="pt-BR" sz="1300">
                <a:solidFill>
                  <a:srgbClr val="424242"/>
                </a:solidFill>
                <a:latin typeface="Source Sans Pro"/>
              </a:rPr>
              <a:t>lia, 4a Edi</a:t>
            </a:r>
            <a:r>
              <a:rPr lang="pt-BR" sz="1300">
                <a:solidFill>
                  <a:srgbClr val="424242"/>
                </a:solidFill>
                <a:latin typeface="Arial"/>
              </a:rPr>
              <a:t>ç</a:t>
            </a:r>
            <a:r>
              <a:rPr lang="pt-BR" sz="1300">
                <a:solidFill>
                  <a:srgbClr val="424242"/>
                </a:solidFill>
                <a:latin typeface="Source Sans Pro"/>
              </a:rPr>
              <a:t>ão, 2018 (em prepara</a:t>
            </a:r>
            <a:r>
              <a:rPr lang="pt-BR" sz="1300">
                <a:solidFill>
                  <a:srgbClr val="424242"/>
                </a:solidFill>
                <a:latin typeface="Arial"/>
              </a:rPr>
              <a:t>ç</a:t>
            </a:r>
            <a:r>
              <a:rPr lang="pt-BR" sz="1300">
                <a:solidFill>
                  <a:srgbClr val="424242"/>
                </a:solidFill>
                <a:latin typeface="Source Sans Pro"/>
              </a:rPr>
              <a:t>ão)</a:t>
            </a:r>
            <a:endParaRPr lang="pt-BR">
              <a:solidFill>
                <a:srgbClr val="78909C"/>
              </a:solidFill>
            </a:endParaRPr>
          </a:p>
        </p:txBody>
      </p:sp>
      <p:pic>
        <p:nvPicPr>
          <p:cNvPr id="264198" name="Picture 6" descr="doc">
            <a:hlinkClick r:id="rId2" tooltip="NOVO_DOR_NEONATAL"/>
          </p:cNvPr>
          <p:cNvPicPr>
            <a:picLocks noChangeAspect="1" noChangeArrowheads="1"/>
          </p:cNvPicPr>
          <p:nvPr/>
        </p:nvPicPr>
        <p:blipFill>
          <a:blip r:embed="rId3"/>
          <a:srcRect/>
          <a:stretch>
            <a:fillRect/>
          </a:stretch>
        </p:blipFill>
        <p:spPr bwMode="auto">
          <a:xfrm>
            <a:off x="7750175" y="1484313"/>
            <a:ext cx="457200" cy="457200"/>
          </a:xfrm>
          <a:prstGeom prst="rect">
            <a:avLst/>
          </a:prstGeom>
          <a:noFill/>
        </p:spPr>
      </p:pic>
    </p:spTree>
  </p:cSld>
  <p:clrMapOvr>
    <a:masterClrMapping/>
  </p:clrMapOvr>
  <p:transition spd="med">
    <p:fade/>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idx="4294967295"/>
          </p:nvPr>
        </p:nvSpPr>
        <p:spPr/>
        <p:txBody>
          <a:bodyPr lIns="91440" tIns="45720" rIns="91440" bIns="45720" anchor="ctr">
            <a:noAutofit/>
          </a:bodyPr>
          <a:lstStyle/>
          <a:p>
            <a:r>
              <a:rPr lang="pt-BR" smtClean="0"/>
              <a:t>OBRIGADA!</a:t>
            </a:r>
          </a:p>
        </p:txBody>
      </p:sp>
      <p:pic>
        <p:nvPicPr>
          <p:cNvPr id="256005" name="Picture 5" descr="Doutorandas (UCB): Brenda, VitÃ³ria, TainÃ¡, (Dr. Paulo R. Margotto), Camila, Melissa e HeloÃ­sa (16/5/2018)"/>
          <p:cNvPicPr>
            <a:picLocks noChangeAspect="1" noChangeArrowheads="1"/>
          </p:cNvPicPr>
          <p:nvPr/>
        </p:nvPicPr>
        <p:blipFill>
          <a:blip r:embed="rId2">
            <a:lum bright="12000" contrast="6000"/>
          </a:blip>
          <a:srcRect/>
          <a:stretch>
            <a:fillRect/>
          </a:stretch>
        </p:blipFill>
        <p:spPr bwMode="auto">
          <a:xfrm>
            <a:off x="379413" y="352425"/>
            <a:ext cx="11430000" cy="6153150"/>
          </a:xfrm>
          <a:prstGeom prst="rect">
            <a:avLst/>
          </a:prstGeom>
          <a:noFill/>
        </p:spPr>
      </p:pic>
      <p:sp>
        <p:nvSpPr>
          <p:cNvPr id="256006" name="Text Box 6"/>
          <p:cNvSpPr txBox="1">
            <a:spLocks noChangeArrowheads="1"/>
          </p:cNvSpPr>
          <p:nvPr/>
        </p:nvSpPr>
        <p:spPr bwMode="auto">
          <a:xfrm>
            <a:off x="1414463" y="6461125"/>
            <a:ext cx="9904412" cy="396875"/>
          </a:xfrm>
          <a:prstGeom prst="rect">
            <a:avLst/>
          </a:prstGeom>
          <a:noFill/>
          <a:ln w="9525">
            <a:noFill/>
            <a:miter lim="800000"/>
            <a:headEnd/>
            <a:tailEnd/>
          </a:ln>
          <a:effectLst/>
        </p:spPr>
        <p:txBody>
          <a:bodyPr wrap="none">
            <a:spAutoFit/>
          </a:bodyPr>
          <a:lstStyle/>
          <a:p>
            <a:pPr defTabSz="914400"/>
            <a:r>
              <a:rPr lang="pt-BR" sz="2000">
                <a:solidFill>
                  <a:srgbClr val="0000FF"/>
                </a:solidFill>
              </a:rPr>
              <a:t>Doutorandas Brenda, Vitória, Tainá, (Dr. Paulo R. Margotto, Camila, Melissa e Heloisa</a:t>
            </a:r>
          </a:p>
        </p:txBody>
      </p:sp>
    </p:spTree>
  </p:cSld>
  <p:clrMapOvr>
    <a:masterClrMapping/>
  </p:clrMapOvr>
  <p:transition spd="med">
    <p:fade/>
  </p:transition>
  <p:timing>
    <p:tnLst>
      <p:par>
        <p:cTn id="1" dur="indefinite" restart="never" nodeType="tmRoot"/>
      </p:par>
    </p:tnLst>
  </p:timing>
</p:sld>
</file>

<file path=ppt/theme/theme1.xml><?xml version="1.0" encoding="utf-8"?>
<a:theme xmlns:a="http://schemas.openxmlformats.org/drawingml/2006/main" name="Apresentação de volta às aula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Personalizada 2">
      <a:majorFont>
        <a:latin typeface="Century Gothic"/>
        <a:ea typeface=""/>
        <a:cs typeface=""/>
      </a:majorFont>
      <a:minorFont>
        <a:latin typeface="Tw Cen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spDef>
      <a:spPr>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miter lim="800000"/>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lnSpc>
            <a:spcPct val="95000"/>
          </a:lnSpc>
          <a:defRPr/>
        </a:defPPr>
      </a:lstStyle>
    </a:txDef>
  </a:objectDefaults>
  <a:extraClrSchemeLst/>
  <a:extLst>
    <a:ext uri="{05A4C25C-085E-4340-85A3-A5531E510DB2}">
      <thm15:themeFamily xmlns:thm15="http://schemas.microsoft.com/office/thememl/2012/main" xmlns="" name="Office_15976060_TF03460507.potx" id="{8ADE4CB3-4CA4-4A23-A885-405CB0802120}" vid="{6154448F-21C7-47D7-A9D6-F63E184A4723}"/>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2285</TotalTime>
  <Words>7795</Words>
  <PresentationFormat>Personalizar</PresentationFormat>
  <Paragraphs>464</Paragraphs>
  <Slides>82</Slides>
  <Notes>0</Notes>
  <HiddenSlides>0</HiddenSlides>
  <MMClips>0</MMClips>
  <ScaleCrop>false</ScaleCrop>
  <HeadingPairs>
    <vt:vector size="6" baseType="variant">
      <vt:variant>
        <vt:lpstr>Fontes usadas</vt:lpstr>
      </vt:variant>
      <vt:variant>
        <vt:i4>11</vt:i4>
      </vt:variant>
      <vt:variant>
        <vt:lpstr>Tema</vt:lpstr>
      </vt:variant>
      <vt:variant>
        <vt:i4>1</vt:i4>
      </vt:variant>
      <vt:variant>
        <vt:lpstr>Títulos de slides</vt:lpstr>
      </vt:variant>
      <vt:variant>
        <vt:i4>82</vt:i4>
      </vt:variant>
    </vt:vector>
  </HeadingPairs>
  <TitlesOfParts>
    <vt:vector size="94" baseType="lpstr">
      <vt:lpstr>Arial</vt:lpstr>
      <vt:lpstr>Century Gothic</vt:lpstr>
      <vt:lpstr>Tw Cen MT</vt:lpstr>
      <vt:lpstr>Calibri</vt:lpstr>
      <vt:lpstr>Franklin Gothic Medium</vt:lpstr>
      <vt:lpstr>Gulim</vt:lpstr>
      <vt:lpstr>Lato</vt:lpstr>
      <vt:lpstr>Source Sans Pro</vt:lpstr>
      <vt:lpstr>Times New Roman</vt:lpstr>
      <vt:lpstr>Wingdings</vt:lpstr>
      <vt:lpstr>Tahoma</vt:lpstr>
      <vt:lpstr>Apresentação de volta às aulas</vt:lpstr>
      <vt:lpstr>Slide 1</vt:lpstr>
      <vt:lpstr>INTRODUÇÃO</vt:lpstr>
      <vt:lpstr>INTRODUÇÃO</vt:lpstr>
      <vt:lpstr>INTRODUÇÃO</vt:lpstr>
      <vt:lpstr>MÉTODOS – POPULAÇÃO DE PACIENTES</vt:lpstr>
      <vt:lpstr>MÉTODOS - PROCEDIMENTOS</vt:lpstr>
      <vt:lpstr>MÉTODOS - PROCEDIMENTOS</vt:lpstr>
      <vt:lpstr>MÉTODOS-PROCEDIMENTOS</vt:lpstr>
      <vt:lpstr>MÉTODOS - PROCEDIMENTOS</vt:lpstr>
      <vt:lpstr>MÉTODOS – CONTROLE DA DOR</vt:lpstr>
      <vt:lpstr>ANÁLISE ESTATÍSTICA</vt:lpstr>
      <vt:lpstr>ANÁLISE ESTATÍSTICA</vt:lpstr>
      <vt:lpstr>ANÁLISE ESTATÍSTICA</vt:lpstr>
      <vt:lpstr>RESULTADOS</vt:lpstr>
      <vt:lpstr>RESULTADOS – TABELA 01</vt:lpstr>
      <vt:lpstr>RESULTADOS – TABELA 01</vt:lpstr>
      <vt:lpstr>RESULTADOS – TABELA 01</vt:lpstr>
      <vt:lpstr>RESULTADOS</vt:lpstr>
      <vt:lpstr>RESULTADOS – TABELA 02</vt:lpstr>
      <vt:lpstr>RESULTADOS</vt:lpstr>
      <vt:lpstr>RESULTADOS – FIGURA 01</vt:lpstr>
      <vt:lpstr>RESULTADOS – TABELA 03</vt:lpstr>
      <vt:lpstr>RESULTADOS</vt:lpstr>
      <vt:lpstr>RESULTADOS – TABELA 04</vt:lpstr>
      <vt:lpstr>RESULTADOS</vt:lpstr>
      <vt:lpstr>RESULTADOS – TABELA 05</vt:lpstr>
      <vt:lpstr>RESULTADOS – FIGURA 02</vt:lpstr>
      <vt:lpstr>DISCUSSÃO</vt:lpstr>
      <vt:lpstr>DISCUSSÃO</vt:lpstr>
      <vt:lpstr>DISCUSSÃO</vt:lpstr>
      <vt:lpstr>DISCUSSÃO</vt:lpstr>
      <vt:lpstr>DISCUSSÃO</vt:lpstr>
      <vt:lpstr>DISCUSSÃO</vt:lpstr>
      <vt:lpstr>LIMITAÇÕES DO ESTUDO</vt:lpstr>
      <vt:lpstr>CONCLUSÃO</vt:lpstr>
      <vt:lpstr>NOTAS PRINCIPAIS</vt:lpstr>
      <vt:lpstr>Slide 37</vt:lpstr>
      <vt:lpstr>REFERÊNCIAS</vt:lpstr>
      <vt:lpstr>REFERÊNCIAS</vt:lpstr>
      <vt:lpstr>REFERÊNCIAS</vt:lpstr>
      <vt:lpstr>Nota do Editor do site, Dr. Paulo R. Margotto. Consultem também! Aqui e Agora! Estudando Juntos!</vt:lpstr>
      <vt:lpstr>Slide 42</vt:lpstr>
      <vt:lpstr>Slide 43</vt:lpstr>
      <vt:lpstr>Slide 44</vt:lpstr>
      <vt:lpstr>DOR NEONATAL Repercussões a curto e longo prazo</vt:lpstr>
      <vt:lpstr>Slide 46</vt:lpstr>
      <vt:lpstr>DOR NEONATAL Repercussões a curto e longo prazo</vt:lpstr>
      <vt:lpstr>Slide 48</vt:lpstr>
      <vt:lpstr>Slide 49</vt:lpstr>
      <vt:lpstr>DOR NEONATAL Repercussões a curto e longo prazo</vt:lpstr>
      <vt:lpstr>DOR NEONATAL Repercussões a curto e longo prazo</vt:lpstr>
      <vt:lpstr>Slide 52</vt:lpstr>
      <vt:lpstr>DOR NEONATAL Repercussões a curto e longo prazo</vt:lpstr>
      <vt:lpstr>Slide 54</vt:lpstr>
      <vt:lpstr>DOR NEONATAL Repercussões a curto e longo prazo Dor repetitiva</vt:lpstr>
      <vt:lpstr>DOR NEONATAL Repercussões a curto e longo prazo</vt:lpstr>
      <vt:lpstr>DOR NEONATAL Repercussões a curto e longo prazo</vt:lpstr>
      <vt:lpstr>DOR NEONATAL Repercussões a curto e longo prazo Dor repetitiva</vt:lpstr>
      <vt:lpstr>DOR NEONATAL Repercussões a curto e longo prazo Dor repetitiva</vt:lpstr>
      <vt:lpstr>DOR NEONATAL Repercussões a curto e longo prazo Dor repetitiva</vt:lpstr>
      <vt:lpstr>Slide 61</vt:lpstr>
      <vt:lpstr>Slide 62</vt:lpstr>
      <vt:lpstr>Slide 63</vt:lpstr>
      <vt:lpstr>Slide 64</vt:lpstr>
      <vt:lpstr>Slide 65</vt:lpstr>
      <vt:lpstr>Slide 66</vt:lpstr>
      <vt:lpstr>Slide 67</vt:lpstr>
      <vt:lpstr>MENSAGENS!</vt:lpstr>
      <vt:lpstr>MENSAGENS!</vt:lpstr>
      <vt:lpstr>Slide 70</vt:lpstr>
      <vt:lpstr>Slide 71</vt:lpstr>
      <vt:lpstr>Slide 72</vt:lpstr>
      <vt:lpstr>Slide 73</vt:lpstr>
      <vt:lpstr>Slide 74</vt:lpstr>
      <vt:lpstr>Slide 75</vt:lpstr>
      <vt:lpstr>Os autores concluem....</vt:lpstr>
      <vt:lpstr>Slide 77</vt:lpstr>
      <vt:lpstr>Slide 78</vt:lpstr>
      <vt:lpstr>Slide 79</vt:lpstr>
      <vt:lpstr>Slide 80</vt:lpstr>
      <vt:lpstr>Conduta na Dor Neonatal na Unidade de Neonatologia do HMIB/SES/DF</vt:lpstr>
      <vt:lpstr>OBRIGADA!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Paulo</dc:creator>
  <cp:lastModifiedBy>Paulo</cp:lastModifiedBy>
  <cp:revision>27</cp:revision>
  <dcterms:modified xsi:type="dcterms:W3CDTF">2018-05-25T18:11:24Z</dcterms:modified>
</cp:coreProperties>
</file>