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3" r:id="rId1"/>
  </p:sldMasterIdLst>
  <p:sldIdLst>
    <p:sldId id="256" r:id="rId2"/>
    <p:sldId id="257" r:id="rId3"/>
    <p:sldId id="268" r:id="rId4"/>
    <p:sldId id="259" r:id="rId5"/>
    <p:sldId id="260" r:id="rId6"/>
    <p:sldId id="269" r:id="rId7"/>
    <p:sldId id="262" r:id="rId8"/>
    <p:sldId id="263" r:id="rId9"/>
    <p:sldId id="264" r:id="rId10"/>
    <p:sldId id="265" r:id="rId11"/>
    <p:sldId id="266" r:id="rId12"/>
    <p:sldId id="267" r:id="rId13"/>
    <p:sldId id="271" r:id="rId14"/>
    <p:sldId id="279" r:id="rId15"/>
    <p:sldId id="272" r:id="rId16"/>
    <p:sldId id="274" r:id="rId17"/>
    <p:sldId id="275" r:id="rId18"/>
    <p:sldId id="280" r:id="rId19"/>
    <p:sldId id="276" r:id="rId20"/>
    <p:sldId id="281" r:id="rId21"/>
    <p:sldId id="277" r:id="rId22"/>
    <p:sldId id="278"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328" r:id="rId36"/>
    <p:sldId id="294" r:id="rId37"/>
    <p:sldId id="299" r:id="rId38"/>
    <p:sldId id="295" r:id="rId39"/>
    <p:sldId id="296" r:id="rId40"/>
    <p:sldId id="297" r:id="rId41"/>
    <p:sldId id="298" r:id="rId42"/>
    <p:sldId id="300" r:id="rId43"/>
    <p:sldId id="301" r:id="rId44"/>
    <p:sldId id="305" r:id="rId45"/>
    <p:sldId id="306" r:id="rId46"/>
    <p:sldId id="307" r:id="rId47"/>
    <p:sldId id="308" r:id="rId48"/>
    <p:sldId id="309" r:id="rId49"/>
    <p:sldId id="310" r:id="rId50"/>
    <p:sldId id="311" r:id="rId51"/>
    <p:sldId id="312" r:id="rId52"/>
    <p:sldId id="313" r:id="rId53"/>
    <p:sldId id="314" r:id="rId54"/>
    <p:sldId id="315" r:id="rId55"/>
    <p:sldId id="317" r:id="rId56"/>
    <p:sldId id="318" r:id="rId57"/>
    <p:sldId id="319" r:id="rId58"/>
    <p:sldId id="320" r:id="rId59"/>
    <p:sldId id="321" r:id="rId60"/>
    <p:sldId id="322" r:id="rId61"/>
    <p:sldId id="323" r:id="rId62"/>
    <p:sldId id="324" r:id="rId63"/>
    <p:sldId id="325" r:id="rId64"/>
    <p:sldId id="316" r:id="rId65"/>
    <p:sldId id="326" r:id="rId66"/>
    <p:sldId id="329" r:id="rId6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66"/>
    <a:srgbClr val="FF33CC"/>
    <a:srgbClr val="FF0000"/>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26" autoAdjust="0"/>
    <p:restoredTop sz="94660"/>
  </p:normalViewPr>
  <p:slideViewPr>
    <p:cSldViewPr snapToGrid="0">
      <p:cViewPr>
        <p:scale>
          <a:sx n="75" d="100"/>
          <a:sy n="75" d="100"/>
        </p:scale>
        <p:origin x="-283" y="-346"/>
      </p:cViewPr>
      <p:guideLst>
        <p:guide orient="horz" pos="2160"/>
        <p:guide pos="3840"/>
      </p:guideLst>
    </p:cSldViewPr>
  </p:slideViewPr>
  <p:notesTextViewPr>
    <p:cViewPr>
      <p:scale>
        <a:sx n="1" d="1"/>
        <a:sy n="1" d="1"/>
      </p:scale>
      <p:origin x="0" y="0"/>
    </p:cViewPr>
  </p:notesTextViewPr>
  <p:sorterViewPr>
    <p:cViewPr>
      <p:scale>
        <a:sx n="66" d="100"/>
        <a:sy n="66" d="100"/>
      </p:scale>
      <p:origin x="0" y="415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Freeform 6"/>
          <p:cNvSpPr>
            <a:spLocks noChangeArrowheads="1"/>
          </p:cNvSpPr>
          <p:nvPr/>
        </p:nvSpPr>
        <p:spPr bwMode="auto">
          <a:xfrm>
            <a:off x="0" y="4324350"/>
            <a:ext cx="1744663" cy="777875"/>
          </a:xfrm>
          <a:custGeom>
            <a:avLst/>
            <a:gdLst>
              <a:gd name="T0" fmla="*/ 0 w 372"/>
              <a:gd name="T1" fmla="*/ 0 h 166"/>
              <a:gd name="T2" fmla="*/ 372 w 372"/>
              <a:gd name="T3" fmla="*/ 166 h 166"/>
            </a:gdLst>
            <a:ahLst/>
            <a:cxnLst/>
            <a:rect l="T0" t="T1" r="T2" b="T3"/>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w="9525">
            <a:noFill/>
            <a:miter lim="800000"/>
            <a:headEnd/>
            <a:tailEnd/>
          </a:ln>
        </p:spPr>
        <p:txBody>
          <a:bodyPr/>
          <a:lstStyle/>
          <a:p>
            <a:pPr>
              <a:defRPr/>
            </a:pPr>
            <a:endParaRPr lang="pt-BR">
              <a:latin typeface="Arial" charset="0"/>
              <a:cs typeface="Arial" charset="0"/>
            </a:endParaRPr>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4AE98464-FB63-41E5-A8C0-605D793E60D4}" type="datetimeFigureOut">
              <a:rPr lang="pt-BR"/>
              <a:pPr>
                <a:defRPr/>
              </a:pPr>
              <a:t>01/06/2018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4529138"/>
            <a:ext cx="781050" cy="365125"/>
          </a:xfrm>
        </p:spPr>
        <p:txBody>
          <a:bodyPr/>
          <a:lstStyle>
            <a:lvl1pPr>
              <a:defRPr/>
            </a:lvl1pPr>
          </a:lstStyle>
          <a:p>
            <a:pPr>
              <a:defRPr/>
            </a:pPr>
            <a:fld id="{5E66BA83-EFA1-4FC1-B824-DEC4FC307FEC}"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Title 1"/>
          <p:cNvSpPr>
            <a:spLocks noGrp="1"/>
          </p:cNvSpPr>
          <p:nvPr>
            <p:ph type="title"/>
          </p:nvPr>
        </p:nvSpPr>
        <p:spPr>
          <a:xfrm>
            <a:off x="2592925" y="624110"/>
            <a:ext cx="8911687" cy="1280890"/>
          </a:xfrm>
        </p:spPr>
        <p:txBody>
          <a:bodyPr/>
          <a:lstStyle/>
          <a:p>
            <a:r>
              <a:rPr lang="pt-BR" smtClean="0"/>
              <a:t>Clique para editar o título mestre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C7123015-393A-4F9D-BD1B-2E7727406563}" type="datetimeFigureOut">
              <a:rPr lang="pt-BR"/>
              <a:pPr>
                <a:defRPr/>
              </a:pPr>
              <a:t>01/06/2018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5124002-E6FD-4781-9B5D-13FFD68F4487}"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C7AD9537-A6E6-4927-A488-1C8EB5F7B271}" type="datetimeFigureOut">
              <a:rPr lang="pt-BR"/>
              <a:pPr>
                <a:defRPr/>
              </a:pPr>
              <a:t>01/06/2018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81050" cy="365125"/>
          </a:xfrm>
        </p:spPr>
        <p:txBody>
          <a:bodyPr/>
          <a:lstStyle>
            <a:lvl1pPr>
              <a:defRPr/>
            </a:lvl1pPr>
          </a:lstStyle>
          <a:p>
            <a:pPr>
              <a:defRPr/>
            </a:pPr>
            <a:fld id="{C6136219-0A31-4033-B000-D524D23A48BE}"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8" name="Title 7"/>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46730C81-8944-4E9C-A909-A0EF0BBFA0B1}" type="datetimeFigureOut">
              <a:rPr lang="pt-BR"/>
              <a:pPr>
                <a:defRPr/>
              </a:pPr>
              <a:t>01/06/2018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F96A22A0-BAB1-4F3A-BB3A-E003831B415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6F1E76FA-DFD3-4092-96F0-BEDC2D32E149}" type="datetimeFigureOut">
              <a:rPr lang="pt-BR"/>
              <a:pPr>
                <a:defRPr/>
              </a:pPr>
              <a:t>01/06/2018</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5"/>
          <p:cNvSpPr>
            <a:spLocks noGrp="1"/>
          </p:cNvSpPr>
          <p:nvPr>
            <p:ph type="sldNum" sz="quarter" idx="12"/>
          </p:nvPr>
        </p:nvSpPr>
        <p:spPr/>
        <p:txBody>
          <a:bodyPr/>
          <a:lstStyle>
            <a:lvl1pPr>
              <a:defRPr/>
            </a:lvl1pPr>
          </a:lstStyle>
          <a:p>
            <a:pPr>
              <a:defRPr/>
            </a:pPr>
            <a:fld id="{9E0C2B82-4784-4F19-9D8F-490BBDDA5688}"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C4B5B930-B179-4962-B375-0FF784087F58}" type="datetimeFigureOut">
              <a:rPr lang="pt-BR"/>
              <a:pPr>
                <a:defRPr/>
              </a:pPr>
              <a:t>01/06/2018</a:t>
            </a:fld>
            <a:endParaRPr lang="pt-BR"/>
          </a:p>
        </p:txBody>
      </p:sp>
      <p:sp>
        <p:nvSpPr>
          <p:cNvPr id="5" name="Footer Placeholder 3"/>
          <p:cNvSpPr>
            <a:spLocks noGrp="1"/>
          </p:cNvSpPr>
          <p:nvPr>
            <p:ph type="ftr" sz="quarter" idx="11"/>
          </p:nvPr>
        </p:nvSpPr>
        <p:spPr/>
        <p:txBody>
          <a:bodyPr/>
          <a:lstStyle>
            <a:lvl1pPr>
              <a:defRPr/>
            </a:lvl1pPr>
          </a:lstStyle>
          <a:p>
            <a:pPr>
              <a:defRPr/>
            </a:pPr>
            <a:endParaRPr lang="pt-BR"/>
          </a:p>
        </p:txBody>
      </p:sp>
      <p:sp>
        <p:nvSpPr>
          <p:cNvPr id="6" name="Slide Number Placeholder 4"/>
          <p:cNvSpPr>
            <a:spLocks noGrp="1"/>
          </p:cNvSpPr>
          <p:nvPr>
            <p:ph type="sldNum" sz="quarter" idx="12"/>
          </p:nvPr>
        </p:nvSpPr>
        <p:spPr/>
        <p:txBody>
          <a:bodyPr/>
          <a:lstStyle>
            <a:lvl1pPr>
              <a:defRPr/>
            </a:lvl1pPr>
          </a:lstStyle>
          <a:p>
            <a:pPr>
              <a:defRPr/>
            </a:pPr>
            <a:fld id="{22352456-3235-4BEB-AF12-949296307FB9}"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pt-BR" smtClean="0"/>
              <a:t>Clique para editar o título mestre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07EE23FA-7A70-4B8D-8A31-4F60050CA2AE}" type="datetimeFigureOut">
              <a:rPr lang="pt-BR"/>
              <a:pPr>
                <a:defRPr/>
              </a:pPr>
              <a:t>01/06/2018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BCA5D335-52EB-41A7-B1A8-0CB46D4ECEA2}"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D4125F50-59E5-41A2-9DC6-9A6D6FB59BF3}" type="datetimeFigureOut">
              <a:rPr lang="pt-BR"/>
              <a:pPr>
                <a:defRPr/>
              </a:pPr>
              <a:t>01/06/2018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81050" cy="365125"/>
          </a:xfrm>
        </p:spPr>
        <p:txBody>
          <a:bodyPr/>
          <a:lstStyle>
            <a:lvl1pPr>
              <a:defRPr/>
            </a:lvl1pPr>
          </a:lstStyle>
          <a:p>
            <a:pPr>
              <a:defRPr/>
            </a:pPr>
            <a:fld id="{C7C1D756-6B77-4F4D-BC49-131761C4A18D}"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9498A4BE-CCE3-4CC4-99FE-82A48CE55855}" type="datetimeFigureOut">
              <a:rPr lang="pt-BR"/>
              <a:pPr>
                <a:defRPr/>
              </a:pPr>
              <a:t>01/06/2018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81050" cy="365125"/>
          </a:xfrm>
        </p:spPr>
        <p:txBody>
          <a:bodyPr/>
          <a:lstStyle>
            <a:lvl1pPr>
              <a:defRPr/>
            </a:lvl1pPr>
          </a:lstStyle>
          <a:p>
            <a:pPr>
              <a:defRPr/>
            </a:pPr>
            <a:fld id="{C85E0869-A96F-422B-AF1A-12639D6D7FE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31781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6" name="TextBox 13"/>
          <p:cNvSpPr txBox="1"/>
          <p:nvPr/>
        </p:nvSpPr>
        <p:spPr>
          <a:xfrm>
            <a:off x="2468563"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4"/>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288BC0D3-6B3C-4146-B775-AE55A3663B7E}" type="datetimeFigureOut">
              <a:rPr lang="pt-BR"/>
              <a:pPr>
                <a:defRPr/>
              </a:pPr>
              <a:t>01/06/2018</a:t>
            </a:fld>
            <a:endParaRPr lang="pt-BR"/>
          </a:p>
        </p:txBody>
      </p:sp>
      <p:sp>
        <p:nvSpPr>
          <p:cNvPr id="9" name="Footer Placeholder 4"/>
          <p:cNvSpPr>
            <a:spLocks noGrp="1"/>
          </p:cNvSpPr>
          <p:nvPr>
            <p:ph type="ftr" sz="quarter" idx="15"/>
          </p:nvPr>
        </p:nvSpPr>
        <p:spPr/>
        <p:txBody>
          <a:bodyPr/>
          <a:lstStyle>
            <a:lvl1pPr>
              <a:defRPr/>
            </a:lvl1pPr>
          </a:lstStyle>
          <a:p>
            <a:pPr>
              <a:defRPr/>
            </a:pPr>
            <a:endParaRPr lang="pt-BR"/>
          </a:p>
        </p:txBody>
      </p:sp>
      <p:sp>
        <p:nvSpPr>
          <p:cNvPr id="10" name="Slide Number Placeholder 5"/>
          <p:cNvSpPr>
            <a:spLocks noGrp="1"/>
          </p:cNvSpPr>
          <p:nvPr>
            <p:ph type="sldNum" sz="quarter" idx="16"/>
          </p:nvPr>
        </p:nvSpPr>
        <p:spPr>
          <a:xfrm>
            <a:off x="531813" y="3244850"/>
            <a:ext cx="781050" cy="365125"/>
          </a:xfrm>
        </p:spPr>
        <p:txBody>
          <a:bodyPr/>
          <a:lstStyle>
            <a:lvl1pPr>
              <a:defRPr/>
            </a:lvl1pPr>
          </a:lstStyle>
          <a:p>
            <a:pPr>
              <a:defRPr/>
            </a:pPr>
            <a:fld id="{A0F1AB5C-6803-447A-8252-CCE7330864C4}"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FF05A9BA-69A8-469E-AE2F-F214FB621FC2}" type="datetimeFigureOut">
              <a:rPr lang="pt-BR"/>
              <a:pPr>
                <a:defRPr/>
              </a:pPr>
              <a:t>01/06/2018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81050" cy="365125"/>
          </a:xfrm>
        </p:spPr>
        <p:txBody>
          <a:bodyPr/>
          <a:lstStyle>
            <a:lvl1pPr>
              <a:defRPr/>
            </a:lvl1pPr>
          </a:lstStyle>
          <a:p>
            <a:pPr>
              <a:defRPr/>
            </a:pPr>
            <a:fld id="{9384B425-3CA5-4C85-AB73-7692184F5DAB}"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6" name="TextBox 16"/>
          <p:cNvSpPr txBox="1"/>
          <p:nvPr/>
        </p:nvSpPr>
        <p:spPr>
          <a:xfrm>
            <a:off x="2468563"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7"/>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8" name="Date Placeholder 4"/>
          <p:cNvSpPr>
            <a:spLocks noGrp="1"/>
          </p:cNvSpPr>
          <p:nvPr>
            <p:ph type="dt" sz="half" idx="14"/>
          </p:nvPr>
        </p:nvSpPr>
        <p:spPr/>
        <p:txBody>
          <a:bodyPr/>
          <a:lstStyle>
            <a:lvl1pPr>
              <a:defRPr/>
            </a:lvl1pPr>
          </a:lstStyle>
          <a:p>
            <a:pPr>
              <a:defRPr/>
            </a:pPr>
            <a:fld id="{5ECB2260-76F4-48D9-9B51-B877479F0E90}" type="datetimeFigureOut">
              <a:rPr lang="pt-BR"/>
              <a:pPr>
                <a:defRPr/>
              </a:pPr>
              <a:t>01/06/2018</a:t>
            </a:fld>
            <a:endParaRPr lang="pt-BR"/>
          </a:p>
        </p:txBody>
      </p:sp>
      <p:sp>
        <p:nvSpPr>
          <p:cNvPr id="9" name="Footer Placeholder 5"/>
          <p:cNvSpPr>
            <a:spLocks noGrp="1"/>
          </p:cNvSpPr>
          <p:nvPr>
            <p:ph type="ftr" sz="quarter" idx="15"/>
          </p:nvPr>
        </p:nvSpPr>
        <p:spPr/>
        <p:txBody>
          <a:bodyPr/>
          <a:lstStyle>
            <a:lvl1pPr>
              <a:defRPr/>
            </a:lvl1pPr>
          </a:lstStyle>
          <a:p>
            <a:pPr>
              <a:defRPr/>
            </a:pPr>
            <a:endParaRPr lang="pt-BR"/>
          </a:p>
        </p:txBody>
      </p:sp>
      <p:sp>
        <p:nvSpPr>
          <p:cNvPr id="10" name="Slide Number Placeholder 6"/>
          <p:cNvSpPr>
            <a:spLocks noGrp="1"/>
          </p:cNvSpPr>
          <p:nvPr>
            <p:ph type="sldNum" sz="quarter" idx="16"/>
          </p:nvPr>
        </p:nvSpPr>
        <p:spPr>
          <a:xfrm>
            <a:off x="531813" y="4983163"/>
            <a:ext cx="781050" cy="365125"/>
          </a:xfrm>
        </p:spPr>
        <p:txBody>
          <a:bodyPr/>
          <a:lstStyle>
            <a:lvl1pPr>
              <a:defRPr/>
            </a:lvl1pPr>
          </a:lstStyle>
          <a:p>
            <a:pPr>
              <a:defRPr/>
            </a:pPr>
            <a:fld id="{EA525C6E-9C3C-4937-85E6-71A705C062B7}"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6" name="Date Placeholder 4"/>
          <p:cNvSpPr>
            <a:spLocks noGrp="1"/>
          </p:cNvSpPr>
          <p:nvPr>
            <p:ph type="dt" sz="half" idx="14"/>
          </p:nvPr>
        </p:nvSpPr>
        <p:spPr/>
        <p:txBody>
          <a:bodyPr/>
          <a:lstStyle>
            <a:lvl1pPr>
              <a:defRPr/>
            </a:lvl1pPr>
          </a:lstStyle>
          <a:p>
            <a:pPr>
              <a:defRPr/>
            </a:pPr>
            <a:fld id="{25E61286-0C59-4B11-8BA4-F1453828CA90}" type="datetimeFigureOut">
              <a:rPr lang="pt-BR"/>
              <a:pPr>
                <a:defRPr/>
              </a:pPr>
              <a:t>01/06/2018</a:t>
            </a:fld>
            <a:endParaRPr lang="pt-BR"/>
          </a:p>
        </p:txBody>
      </p:sp>
      <p:sp>
        <p:nvSpPr>
          <p:cNvPr id="7" name="Footer Placeholder 5"/>
          <p:cNvSpPr>
            <a:spLocks noGrp="1"/>
          </p:cNvSpPr>
          <p:nvPr>
            <p:ph type="ftr" sz="quarter" idx="15"/>
          </p:nvPr>
        </p:nvSpPr>
        <p:spPr/>
        <p:txBody>
          <a:bodyPr/>
          <a:lstStyle>
            <a:lvl1pPr>
              <a:defRPr/>
            </a:lvl1pPr>
          </a:lstStyle>
          <a:p>
            <a:pPr>
              <a:defRPr/>
            </a:pPr>
            <a:endParaRPr lang="pt-BR"/>
          </a:p>
        </p:txBody>
      </p:sp>
      <p:sp>
        <p:nvSpPr>
          <p:cNvPr id="8" name="Slide Number Placeholder 6"/>
          <p:cNvSpPr>
            <a:spLocks noGrp="1"/>
          </p:cNvSpPr>
          <p:nvPr>
            <p:ph type="sldNum" sz="quarter" idx="16"/>
          </p:nvPr>
        </p:nvSpPr>
        <p:spPr>
          <a:xfrm>
            <a:off x="531813" y="4983163"/>
            <a:ext cx="781050" cy="365125"/>
          </a:xfrm>
        </p:spPr>
        <p:txBody>
          <a:bodyPr/>
          <a:lstStyle>
            <a:lvl1pPr>
              <a:defRPr/>
            </a:lvl1pPr>
          </a:lstStyle>
          <a:p>
            <a:pPr>
              <a:defRPr/>
            </a:pPr>
            <a:fld id="{CD41F394-04A1-48DF-8657-8CD221B02A49}"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B02C3C0-A9B2-445D-B976-98F2A347E691}" type="datetimeFigureOut">
              <a:rPr lang="pt-BR"/>
              <a:pPr>
                <a:defRPr/>
              </a:pPr>
              <a:t>01/06/2018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9CBAE1C-82DD-4F10-A029-B8640CD4537E}"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rot="10800000"/>
          <a:lstStyle/>
          <a:p>
            <a:pPr>
              <a:defRPr/>
            </a:pPr>
            <a:endParaRPr lang="pt-BR">
              <a:latin typeface="Arial" charset="0"/>
              <a:cs typeface="Arial" charset="0"/>
            </a:endParaRPr>
          </a:p>
        </p:txBody>
      </p:sp>
      <p:sp>
        <p:nvSpPr>
          <p:cNvPr id="2" name="Vertical Title 1"/>
          <p:cNvSpPr>
            <a:spLocks noGrp="1"/>
          </p:cNvSpPr>
          <p:nvPr>
            <p:ph type="title" orient="vert"/>
          </p:nvPr>
        </p:nvSpPr>
        <p:spPr>
          <a:xfrm>
            <a:off x="9294812" y="627405"/>
            <a:ext cx="2207601" cy="5283817"/>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8BD4596-E942-46FD-9FB5-68CEFD2BA096}" type="datetimeFigureOut">
              <a:rPr lang="pt-BR"/>
              <a:pPr>
                <a:defRPr/>
              </a:pPr>
              <a:t>01/06/2018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29F61FAB-3C2A-49FF-BDAF-B6C3B4902705}"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noChangeArrowheads="1"/>
            </p:cNvSpPr>
            <p:nvPr/>
          </p:nvSpPr>
          <p:spPr bwMode="auto">
            <a:xfrm>
              <a:off x="2487613" y="2284222"/>
              <a:ext cx="85200" cy="534098"/>
            </a:xfrm>
            <a:custGeom>
              <a:avLst/>
              <a:gdLst>
                <a:gd name="T0" fmla="*/ 0 w 22"/>
                <a:gd name="T1" fmla="*/ 0 h 136"/>
                <a:gd name="T2" fmla="*/ 22 w 22"/>
                <a:gd name="T3" fmla="*/ 136 h 136"/>
              </a:gdLst>
              <a:ahLst/>
              <a:cxnLst/>
              <a:rect l="T0" t="T1" r="T2" b="T3"/>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47" name="Freeform 12"/>
            <p:cNvSpPr>
              <a:spLocks noChangeArrowheads="1"/>
            </p:cNvSpPr>
            <p:nvPr/>
          </p:nvSpPr>
          <p:spPr bwMode="auto">
            <a:xfrm>
              <a:off x="2597156" y="2779108"/>
              <a:ext cx="550418" cy="1978191"/>
            </a:xfrm>
            <a:custGeom>
              <a:avLst/>
              <a:gdLst>
                <a:gd name="T0" fmla="*/ 0 w 140"/>
                <a:gd name="T1" fmla="*/ 0 h 504"/>
                <a:gd name="T2" fmla="*/ 140 w 140"/>
                <a:gd name="T3" fmla="*/ 504 h 504"/>
              </a:gdLst>
              <a:ahLst/>
              <a:cxnLst/>
              <a:rect l="T0" t="T1" r="T2" b="T3"/>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48" name="Freeform 13"/>
            <p:cNvSpPr>
              <a:spLocks noChangeArrowheads="1"/>
            </p:cNvSpPr>
            <p:nvPr/>
          </p:nvSpPr>
          <p:spPr bwMode="auto">
            <a:xfrm>
              <a:off x="3174622" y="4730255"/>
              <a:ext cx="519314" cy="1210171"/>
            </a:xfrm>
            <a:custGeom>
              <a:avLst/>
              <a:gdLst>
                <a:gd name="T0" fmla="*/ 0 w 132"/>
                <a:gd name="T1" fmla="*/ 0 h 308"/>
                <a:gd name="T2" fmla="*/ 132 w 132"/>
                <a:gd name="T3" fmla="*/ 308 h 308"/>
              </a:gdLst>
              <a:ahLst/>
              <a:cxnLst/>
              <a:rect l="T0" t="T1" r="T2" b="T3"/>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49" name="Freeform 14"/>
            <p:cNvSpPr>
              <a:spLocks noChangeArrowheads="1"/>
            </p:cNvSpPr>
            <p:nvPr/>
          </p:nvSpPr>
          <p:spPr bwMode="auto">
            <a:xfrm>
              <a:off x="3305804" y="5630785"/>
              <a:ext cx="146057" cy="309641"/>
            </a:xfrm>
            <a:custGeom>
              <a:avLst/>
              <a:gdLst>
                <a:gd name="T0" fmla="*/ 0 w 37"/>
                <a:gd name="T1" fmla="*/ 0 h 79"/>
                <a:gd name="T2" fmla="*/ 37 w 37"/>
                <a:gd name="T3" fmla="*/ 79 h 79"/>
              </a:gdLst>
              <a:ahLst/>
              <a:cxnLst/>
              <a:rect l="T0" t="T1" r="T2" b="T3"/>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50" name="Freeform 15"/>
            <p:cNvSpPr>
              <a:spLocks noChangeArrowheads="1"/>
            </p:cNvSpPr>
            <p:nvPr/>
          </p:nvSpPr>
          <p:spPr bwMode="auto">
            <a:xfrm>
              <a:off x="2572813" y="2818321"/>
              <a:ext cx="700533" cy="2834099"/>
            </a:xfrm>
            <a:custGeom>
              <a:avLst/>
              <a:gdLst>
                <a:gd name="T0" fmla="*/ 0 w 178"/>
                <a:gd name="T1" fmla="*/ 0 h 722"/>
                <a:gd name="T2" fmla="*/ 178 w 178"/>
                <a:gd name="T3" fmla="*/ 722 h 722"/>
              </a:gdLst>
              <a:ahLst/>
              <a:cxnLst/>
              <a:rect l="T0" t="T1" r="T2" b="T3"/>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51" name="Freeform 16"/>
            <p:cNvSpPr>
              <a:spLocks noChangeArrowheads="1"/>
            </p:cNvSpPr>
            <p:nvPr/>
          </p:nvSpPr>
          <p:spPr bwMode="auto">
            <a:xfrm>
              <a:off x="2506546" y="285750"/>
              <a:ext cx="90610" cy="2493358"/>
            </a:xfrm>
            <a:custGeom>
              <a:avLst/>
              <a:gdLst>
                <a:gd name="T0" fmla="*/ 0 w 23"/>
                <a:gd name="T1" fmla="*/ 0 h 635"/>
                <a:gd name="T2" fmla="*/ 23 w 23"/>
                <a:gd name="T3" fmla="*/ 635 h 635"/>
              </a:gdLst>
              <a:ahLst/>
              <a:cxnLst/>
              <a:rect l="T0" t="T1" r="T2" b="T3"/>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52" name="Freeform 17"/>
            <p:cNvSpPr>
              <a:spLocks noChangeArrowheads="1"/>
            </p:cNvSpPr>
            <p:nvPr/>
          </p:nvSpPr>
          <p:spPr bwMode="auto">
            <a:xfrm>
              <a:off x="2553880" y="2599273"/>
              <a:ext cx="67619" cy="420517"/>
            </a:xfrm>
            <a:custGeom>
              <a:avLst/>
              <a:gdLst>
                <a:gd name="T0" fmla="*/ 0 w 17"/>
                <a:gd name="T1" fmla="*/ 0 h 107"/>
                <a:gd name="T2" fmla="*/ 17 w 17"/>
                <a:gd name="T3" fmla="*/ 107 h 107"/>
              </a:gdLst>
              <a:ahLst/>
              <a:cxnLst/>
              <a:rect l="T0" t="T1" r="T2" b="T3"/>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53" name="Freeform 18"/>
            <p:cNvSpPr>
              <a:spLocks noChangeArrowheads="1"/>
            </p:cNvSpPr>
            <p:nvPr/>
          </p:nvSpPr>
          <p:spPr bwMode="auto">
            <a:xfrm>
              <a:off x="3143518" y="4757298"/>
              <a:ext cx="162286" cy="873487"/>
            </a:xfrm>
            <a:custGeom>
              <a:avLst/>
              <a:gdLst>
                <a:gd name="T0" fmla="*/ 0 w 41"/>
                <a:gd name="T1" fmla="*/ 0 h 222"/>
                <a:gd name="T2" fmla="*/ 41 w 41"/>
                <a:gd name="T3" fmla="*/ 222 h 222"/>
              </a:gdLst>
              <a:ahLst/>
              <a:cxnLst/>
              <a:rect l="T0" t="T1" r="T2" b="T3"/>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54" name="Freeform 19"/>
            <p:cNvSpPr>
              <a:spLocks noChangeArrowheads="1"/>
            </p:cNvSpPr>
            <p:nvPr/>
          </p:nvSpPr>
          <p:spPr bwMode="auto">
            <a:xfrm>
              <a:off x="3147575" y="1282282"/>
              <a:ext cx="1768913" cy="3447973"/>
            </a:xfrm>
            <a:custGeom>
              <a:avLst/>
              <a:gdLst>
                <a:gd name="T0" fmla="*/ 0 w 450"/>
                <a:gd name="T1" fmla="*/ 0 h 878"/>
                <a:gd name="T2" fmla="*/ 450 w 450"/>
                <a:gd name="T3" fmla="*/ 878 h 878"/>
              </a:gdLst>
              <a:ahLst/>
              <a:cxnLst/>
              <a:rect l="T0" t="T1" r="T2" b="T3"/>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55" name="Freeform 20"/>
            <p:cNvSpPr>
              <a:spLocks noChangeArrowheads="1"/>
            </p:cNvSpPr>
            <p:nvPr/>
          </p:nvSpPr>
          <p:spPr bwMode="auto">
            <a:xfrm>
              <a:off x="3273346" y="5652419"/>
              <a:ext cx="137943" cy="288007"/>
            </a:xfrm>
            <a:custGeom>
              <a:avLst/>
              <a:gdLst>
                <a:gd name="T0" fmla="*/ 0 w 35"/>
                <a:gd name="T1" fmla="*/ 0 h 73"/>
                <a:gd name="T2" fmla="*/ 35 w 35"/>
                <a:gd name="T3" fmla="*/ 73 h 73"/>
              </a:gdLst>
              <a:ahLst/>
              <a:cxnLst/>
              <a:rect l="T0" t="T1" r="T2" b="T3"/>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56" name="Freeform 21"/>
            <p:cNvSpPr>
              <a:spLocks noChangeArrowheads="1"/>
            </p:cNvSpPr>
            <p:nvPr/>
          </p:nvSpPr>
          <p:spPr bwMode="auto">
            <a:xfrm>
              <a:off x="3143518" y="4655887"/>
              <a:ext cx="31104" cy="189300"/>
            </a:xfrm>
            <a:custGeom>
              <a:avLst/>
              <a:gdLst>
                <a:gd name="T0" fmla="*/ 0 w 8"/>
                <a:gd name="T1" fmla="*/ 0 h 48"/>
                <a:gd name="T2" fmla="*/ 8 w 8"/>
                <a:gd name="T3" fmla="*/ 48 h 48"/>
              </a:gdLst>
              <a:ahLst/>
              <a:cxnLst/>
              <a:rect l="T0" t="T1" r="T2" b="T3"/>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sp>
          <p:nvSpPr>
            <p:cNvPr id="1057" name="Freeform 22"/>
            <p:cNvSpPr>
              <a:spLocks noChangeArrowheads="1"/>
            </p:cNvSpPr>
            <p:nvPr/>
          </p:nvSpPr>
          <p:spPr bwMode="auto">
            <a:xfrm>
              <a:off x="3211137" y="5410385"/>
              <a:ext cx="204209" cy="530041"/>
            </a:xfrm>
            <a:custGeom>
              <a:avLst/>
              <a:gdLst>
                <a:gd name="T0" fmla="*/ 0 w 52"/>
                <a:gd name="T1" fmla="*/ 0 h 135"/>
                <a:gd name="T2" fmla="*/ 52 w 52"/>
                <a:gd name="T3" fmla="*/ 135 h 135"/>
              </a:gdLst>
              <a:ahLst/>
              <a:cxnLst/>
              <a:rect l="T0" t="T1" r="T2" b="T3"/>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miter lim="800000"/>
              <a:headEnd/>
              <a:tailEnd/>
            </a:ln>
          </p:spPr>
          <p:txBody>
            <a:bodyPr/>
            <a:lstStyle/>
            <a:p>
              <a:pPr>
                <a:defRPr/>
              </a:pPr>
              <a:endParaRPr lang="pt-BR">
                <a:latin typeface="Arial" charset="0"/>
                <a:cs typeface="Arial" charset="0"/>
              </a:endParaRPr>
            </a:p>
          </p:txBody>
        </p:sp>
      </p:grpSp>
      <p:grpSp>
        <p:nvGrpSpPr>
          <p:cNvPr id="1027" name="Group 9"/>
          <p:cNvGrpSpPr>
            <a:grpSpLocks/>
          </p:cNvGrpSpPr>
          <p:nvPr/>
        </p:nvGrpSpPr>
        <p:grpSpPr bwMode="auto">
          <a:xfrm>
            <a:off x="26988" y="0"/>
            <a:ext cx="2359025" cy="6853238"/>
            <a:chOff x="6627813" y="195610"/>
            <a:chExt cx="1952625" cy="5678141"/>
          </a:xfrm>
        </p:grpSpPr>
        <p:sp>
          <p:nvSpPr>
            <p:cNvPr id="1034" name="Freeform 27"/>
            <p:cNvSpPr>
              <a:spLocks noChangeArrowheads="1"/>
            </p:cNvSpPr>
            <p:nvPr/>
          </p:nvSpPr>
          <p:spPr bwMode="auto">
            <a:xfrm>
              <a:off x="6627813" y="195610"/>
              <a:ext cx="409972" cy="3646005"/>
            </a:xfrm>
            <a:custGeom>
              <a:avLst/>
              <a:gdLst>
                <a:gd name="T0" fmla="*/ 0 w 103"/>
                <a:gd name="T1" fmla="*/ 0 h 920"/>
                <a:gd name="T2" fmla="*/ 103 w 103"/>
                <a:gd name="T3" fmla="*/ 920 h 920"/>
              </a:gdLst>
              <a:ahLst/>
              <a:cxnLst/>
              <a:rect l="T0" t="T1" r="T2" b="T3"/>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35" name="Freeform 28"/>
            <p:cNvSpPr>
              <a:spLocks noChangeArrowheads="1"/>
            </p:cNvSpPr>
            <p:nvPr/>
          </p:nvSpPr>
          <p:spPr bwMode="auto">
            <a:xfrm>
              <a:off x="7061438" y="3771905"/>
              <a:ext cx="350841" cy="1310037"/>
            </a:xfrm>
            <a:custGeom>
              <a:avLst/>
              <a:gdLst>
                <a:gd name="T0" fmla="*/ 0 w 88"/>
                <a:gd name="T1" fmla="*/ 0 h 330"/>
                <a:gd name="T2" fmla="*/ 88 w 88"/>
                <a:gd name="T3" fmla="*/ 330 h 330"/>
              </a:gdLst>
              <a:ahLst/>
              <a:cxnLst/>
              <a:rect l="T0" t="T1" r="T2" b="T3"/>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36" name="Freeform 29"/>
            <p:cNvSpPr>
              <a:spLocks noChangeArrowheads="1"/>
            </p:cNvSpPr>
            <p:nvPr/>
          </p:nvSpPr>
          <p:spPr bwMode="auto">
            <a:xfrm>
              <a:off x="7438559" y="5053005"/>
              <a:ext cx="357412" cy="820746"/>
            </a:xfrm>
            <a:custGeom>
              <a:avLst/>
              <a:gdLst>
                <a:gd name="T0" fmla="*/ 0 w 90"/>
                <a:gd name="T1" fmla="*/ 0 h 207"/>
                <a:gd name="T2" fmla="*/ 90 w 90"/>
                <a:gd name="T3" fmla="*/ 207 h 207"/>
              </a:gdLst>
              <a:ahLst/>
              <a:cxnLst/>
              <a:rect l="T0" t="T1" r="T2" b="T3"/>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37" name="Freeform 30"/>
            <p:cNvSpPr>
              <a:spLocks noChangeArrowheads="1"/>
            </p:cNvSpPr>
            <p:nvPr/>
          </p:nvSpPr>
          <p:spPr bwMode="auto">
            <a:xfrm>
              <a:off x="7037785" y="3811364"/>
              <a:ext cx="457277" cy="1853254"/>
            </a:xfrm>
            <a:custGeom>
              <a:avLst/>
              <a:gdLst>
                <a:gd name="T0" fmla="*/ 0 w 115"/>
                <a:gd name="T1" fmla="*/ 0 h 467"/>
                <a:gd name="T2" fmla="*/ 115 w 115"/>
                <a:gd name="T3" fmla="*/ 467 h 467"/>
              </a:gdLst>
              <a:ahLst/>
              <a:cxnLst/>
              <a:rect l="T0" t="T1" r="T2" b="T3"/>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38" name="Freeform 31"/>
            <p:cNvSpPr>
              <a:spLocks noChangeArrowheads="1"/>
            </p:cNvSpPr>
            <p:nvPr/>
          </p:nvSpPr>
          <p:spPr bwMode="auto">
            <a:xfrm>
              <a:off x="6993109" y="1263632"/>
              <a:ext cx="144542" cy="2508273"/>
            </a:xfrm>
            <a:custGeom>
              <a:avLst/>
              <a:gdLst>
                <a:gd name="T0" fmla="*/ 0 w 36"/>
                <a:gd name="T1" fmla="*/ 0 h 633"/>
                <a:gd name="T2" fmla="*/ 36 w 36"/>
                <a:gd name="T3" fmla="*/ 633 h 633"/>
              </a:gdLst>
              <a:ahLst/>
              <a:cxnLst/>
              <a:rect l="T0" t="T1" r="T2" b="T3"/>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39" name="Freeform 32"/>
            <p:cNvSpPr>
              <a:spLocks noChangeArrowheads="1"/>
            </p:cNvSpPr>
            <p:nvPr/>
          </p:nvSpPr>
          <p:spPr bwMode="auto">
            <a:xfrm>
              <a:off x="7526599" y="5640943"/>
              <a:ext cx="110377" cy="232808"/>
            </a:xfrm>
            <a:custGeom>
              <a:avLst/>
              <a:gdLst>
                <a:gd name="T0" fmla="*/ 0 w 28"/>
                <a:gd name="T1" fmla="*/ 0 h 59"/>
                <a:gd name="T2" fmla="*/ 28 w 28"/>
                <a:gd name="T3" fmla="*/ 59 h 59"/>
              </a:gdLst>
              <a:ahLst/>
              <a:cxnLst/>
              <a:rect l="T0" t="T1" r="T2" b="T3"/>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40" name="Freeform 33"/>
            <p:cNvSpPr>
              <a:spLocks noChangeArrowheads="1"/>
            </p:cNvSpPr>
            <p:nvPr/>
          </p:nvSpPr>
          <p:spPr bwMode="auto">
            <a:xfrm>
              <a:off x="7022017" y="3598286"/>
              <a:ext cx="68329" cy="424841"/>
            </a:xfrm>
            <a:custGeom>
              <a:avLst/>
              <a:gdLst>
                <a:gd name="T0" fmla="*/ 0 w 17"/>
                <a:gd name="T1" fmla="*/ 0 h 107"/>
                <a:gd name="T2" fmla="*/ 17 w 17"/>
                <a:gd name="T3" fmla="*/ 107 h 107"/>
              </a:gdLst>
              <a:ahLst/>
              <a:cxnLst/>
              <a:rect l="T0" t="T1" r="T2" b="T3"/>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41" name="Freeform 34"/>
            <p:cNvSpPr>
              <a:spLocks noChangeArrowheads="1"/>
            </p:cNvSpPr>
            <p:nvPr/>
          </p:nvSpPr>
          <p:spPr bwMode="auto">
            <a:xfrm>
              <a:off x="7412279" y="2802530"/>
              <a:ext cx="1168159" cy="2250475"/>
            </a:xfrm>
            <a:custGeom>
              <a:avLst/>
              <a:gdLst>
                <a:gd name="T0" fmla="*/ 0 w 294"/>
                <a:gd name="T1" fmla="*/ 0 h 568"/>
                <a:gd name="T2" fmla="*/ 294 w 294"/>
                <a:gd name="T3" fmla="*/ 568 h 568"/>
              </a:gdLst>
              <a:ahLst/>
              <a:cxnLst/>
              <a:rect l="T0" t="T1" r="T2" b="T3"/>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42" name="Freeform 35"/>
            <p:cNvSpPr>
              <a:spLocks noChangeArrowheads="1"/>
            </p:cNvSpPr>
            <p:nvPr/>
          </p:nvSpPr>
          <p:spPr bwMode="auto">
            <a:xfrm>
              <a:off x="7495062" y="5664618"/>
              <a:ext cx="99865" cy="209133"/>
            </a:xfrm>
            <a:custGeom>
              <a:avLst/>
              <a:gdLst>
                <a:gd name="T0" fmla="*/ 0 w 25"/>
                <a:gd name="T1" fmla="*/ 0 h 53"/>
                <a:gd name="T2" fmla="*/ 25 w 25"/>
                <a:gd name="T3" fmla="*/ 53 h 53"/>
              </a:gdLst>
              <a:ahLst/>
              <a:cxnLst/>
              <a:rect l="T0" t="T1" r="T2" b="T3"/>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43" name="Freeform 36"/>
            <p:cNvSpPr>
              <a:spLocks noChangeArrowheads="1"/>
            </p:cNvSpPr>
            <p:nvPr/>
          </p:nvSpPr>
          <p:spPr bwMode="auto">
            <a:xfrm>
              <a:off x="7412279" y="5081942"/>
              <a:ext cx="114320" cy="559001"/>
            </a:xfrm>
            <a:custGeom>
              <a:avLst/>
              <a:gdLst>
                <a:gd name="T0" fmla="*/ 0 w 29"/>
                <a:gd name="T1" fmla="*/ 0 h 141"/>
                <a:gd name="T2" fmla="*/ 29 w 29"/>
                <a:gd name="T3" fmla="*/ 141 h 141"/>
              </a:gdLst>
              <a:ahLst/>
              <a:cxnLst/>
              <a:rect l="T0" t="T1" r="T2" b="T3"/>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44" name="Freeform 37"/>
            <p:cNvSpPr>
              <a:spLocks noChangeArrowheads="1"/>
            </p:cNvSpPr>
            <p:nvPr/>
          </p:nvSpPr>
          <p:spPr bwMode="auto">
            <a:xfrm>
              <a:off x="7412279" y="4978033"/>
              <a:ext cx="31536" cy="189403"/>
            </a:xfrm>
            <a:custGeom>
              <a:avLst/>
              <a:gdLst>
                <a:gd name="T0" fmla="*/ 0 w 8"/>
                <a:gd name="T1" fmla="*/ 0 h 48"/>
                <a:gd name="T2" fmla="*/ 8 w 8"/>
                <a:gd name="T3" fmla="*/ 48 h 48"/>
              </a:gdLst>
              <a:ahLst/>
              <a:cxnLst/>
              <a:rect l="T0" t="T1" r="T2" b="T3"/>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sp>
          <p:nvSpPr>
            <p:cNvPr id="1045" name="Freeform 38"/>
            <p:cNvSpPr>
              <a:spLocks noChangeArrowheads="1"/>
            </p:cNvSpPr>
            <p:nvPr/>
          </p:nvSpPr>
          <p:spPr bwMode="auto">
            <a:xfrm>
              <a:off x="7438559" y="5434442"/>
              <a:ext cx="174764" cy="439309"/>
            </a:xfrm>
            <a:custGeom>
              <a:avLst/>
              <a:gdLst>
                <a:gd name="T0" fmla="*/ 0 w 44"/>
                <a:gd name="T1" fmla="*/ 0 h 111"/>
                <a:gd name="T2" fmla="*/ 44 w 44"/>
                <a:gd name="T3" fmla="*/ 111 h 111"/>
              </a:gdLst>
              <a:ahLst/>
              <a:cxnLst/>
              <a:rect l="T0" t="T1" r="T2" b="T3"/>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miter lim="800000"/>
              <a:headEnd/>
              <a:tailEnd/>
            </a:ln>
          </p:spPr>
          <p:txBody>
            <a:bodyPr/>
            <a:lstStyle/>
            <a:p>
              <a:pPr>
                <a:defRPr/>
              </a:pPr>
              <a:endParaRPr lang="pt-BR">
                <a:latin typeface="Arial" charset="0"/>
                <a:cs typeface="Arial" charset="0"/>
              </a:endParaRPr>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2589213" y="2133600"/>
            <a:ext cx="8915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fontAlgn="auto">
              <a:spcBef>
                <a:spcPts val="0"/>
              </a:spcBef>
              <a:spcAft>
                <a:spcPts val="0"/>
              </a:spcAft>
              <a:defRPr sz="900">
                <a:solidFill>
                  <a:schemeClr val="tx1">
                    <a:tint val="75000"/>
                  </a:schemeClr>
                </a:solidFill>
                <a:latin typeface="+mn-lt"/>
                <a:cs typeface="+mn-cs"/>
              </a:defRPr>
            </a:lvl1pPr>
          </a:lstStyle>
          <a:p>
            <a:pPr>
              <a:defRPr/>
            </a:pPr>
            <a:fld id="{3EB3641E-7209-4FA7-8FFB-5BD0394F2F4B}" type="datetimeFigureOut">
              <a:rPr lang="pt-BR"/>
              <a:pPr>
                <a:defRPr/>
              </a:pPr>
              <a:t>01/06/2018</a:t>
            </a:fld>
            <a:endParaRPr lang="pt-BR"/>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531813" y="787400"/>
            <a:ext cx="781050" cy="365125"/>
          </a:xfrm>
          <a:prstGeom prst="rect">
            <a:avLst/>
          </a:prstGeom>
        </p:spPr>
        <p:txBody>
          <a:bodyPr vert="horz" lIns="91440" tIns="45720" rIns="91440" bIns="45720" rtlCol="0" anchor="ctr"/>
          <a:lstStyle>
            <a:lvl1pPr algn="r" fontAlgn="auto">
              <a:spcBef>
                <a:spcPts val="0"/>
              </a:spcBef>
              <a:spcAft>
                <a:spcPts val="0"/>
              </a:spcAft>
              <a:defRPr sz="2000">
                <a:solidFill>
                  <a:srgbClr val="FEFFFF"/>
                </a:solidFill>
                <a:latin typeface="+mn-lt"/>
                <a:cs typeface="+mn-cs"/>
              </a:defRPr>
            </a:lvl1pPr>
          </a:lstStyle>
          <a:p>
            <a:pPr>
              <a:defRPr/>
            </a:pPr>
            <a:fld id="{5777864C-9190-40CE-96DC-DF652FBAFFF3}"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4109" r:id="rId12"/>
    <p:sldLayoutId id="2147484110" r:id="rId13"/>
    <p:sldLayoutId id="2147484111" r:id="rId14"/>
    <p:sldLayoutId id="2147484112" r:id="rId15"/>
  </p:sldLayoutIdLst>
  <p:txStyles>
    <p:titleStyle>
      <a:lvl1pPr algn="l" defTabSz="457200" rtl="0" eaLnBrk="0" fontAlgn="base" hangingPunct="0">
        <a:spcBef>
          <a:spcPct val="0"/>
        </a:spcBef>
        <a:spcAft>
          <a:spcPct val="0"/>
        </a:spcAft>
        <a:defRPr sz="3600" kern="1200">
          <a:solidFill>
            <a:srgbClr val="638CAE"/>
          </a:solidFill>
          <a:latin typeface="+mj-lt"/>
          <a:ea typeface="+mj-ea"/>
          <a:cs typeface="+mj-cs"/>
        </a:defRPr>
      </a:lvl1pPr>
      <a:lvl2pPr algn="l" defTabSz="457200" rtl="0" eaLnBrk="0" fontAlgn="base" hangingPunct="0">
        <a:spcBef>
          <a:spcPct val="0"/>
        </a:spcBef>
        <a:spcAft>
          <a:spcPct val="0"/>
        </a:spcAft>
        <a:defRPr sz="3600">
          <a:solidFill>
            <a:srgbClr val="638CAE"/>
          </a:solidFill>
          <a:latin typeface="Century Gothic" pitchFamily="34" charset="0"/>
        </a:defRPr>
      </a:lvl2pPr>
      <a:lvl3pPr algn="l" defTabSz="457200" rtl="0" eaLnBrk="0" fontAlgn="base" hangingPunct="0">
        <a:spcBef>
          <a:spcPct val="0"/>
        </a:spcBef>
        <a:spcAft>
          <a:spcPct val="0"/>
        </a:spcAft>
        <a:defRPr sz="3600">
          <a:solidFill>
            <a:srgbClr val="638CAE"/>
          </a:solidFill>
          <a:latin typeface="Century Gothic" pitchFamily="34" charset="0"/>
        </a:defRPr>
      </a:lvl3pPr>
      <a:lvl4pPr algn="l" defTabSz="457200" rtl="0" eaLnBrk="0" fontAlgn="base" hangingPunct="0">
        <a:spcBef>
          <a:spcPct val="0"/>
        </a:spcBef>
        <a:spcAft>
          <a:spcPct val="0"/>
        </a:spcAft>
        <a:defRPr sz="3600">
          <a:solidFill>
            <a:srgbClr val="638CAE"/>
          </a:solidFill>
          <a:latin typeface="Century Gothic" pitchFamily="34" charset="0"/>
        </a:defRPr>
      </a:lvl4pPr>
      <a:lvl5pPr algn="l" defTabSz="457200" rtl="0" eaLnBrk="0" fontAlgn="base" hangingPunct="0">
        <a:spcBef>
          <a:spcPct val="0"/>
        </a:spcBef>
        <a:spcAft>
          <a:spcPct val="0"/>
        </a:spcAft>
        <a:defRPr sz="3600">
          <a:solidFill>
            <a:srgbClr val="638CAE"/>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577417" TargetMode="External"/><Relationship Id="rId2" Type="http://schemas.openxmlformats.org/officeDocument/2006/relationships/hyperlink" Target="https://www.ncbi.nlm.nih.gov/pubmed/29577417"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neo.barnlakarforeningen.se/wpcontent/"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11233"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www.ncbi.nlm.nih.gov/pubmed?linkname=pubmed_pubmed&amp;from_uid=18381533" TargetMode="External"/><Relationship Id="rId4" Type="http://schemas.openxmlformats.org/officeDocument/2006/relationships/hyperlink" Target="https://www.ncbi.nlm.nih.gov/pubmed/18381533"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15129" TargetMode="Externa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hyperlink" Target="https://www.ncbi.nlm.nih.gov/pubmed?linkname=pubmed_pubmed&amp;from_uid=26424567" TargetMode="External"/><Relationship Id="rId4" Type="http://schemas.openxmlformats.org/officeDocument/2006/relationships/hyperlink" Target="https://www.ncbi.nlm.nih.gov/pubmed/26424567"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paulomargotto.com.br/documentos/8487" TargetMode="Externa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49.xml.rels><?xml version="1.0" encoding="UTF-8" standalone="yes"?>
<Relationships xmlns="http://schemas.openxmlformats.org/package/2006/relationships"><Relationship Id="rId3" Type="http://schemas.openxmlformats.org/officeDocument/2006/relationships/hyperlink" Target="https://www.ncbi.nlm.nih.gov/pubmed?linkname=pubmed_pubmed&amp;from_uid=29314334" TargetMode="External"/><Relationship Id="rId2" Type="http://schemas.openxmlformats.org/officeDocument/2006/relationships/hyperlink" Target="https://www.ncbi.nlm.nih.gov/pubmed/29314334"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paulomargotto.com.br/documentos/17497" TargetMode="External"/><Relationship Id="rId2" Type="http://schemas.openxmlformats.org/officeDocument/2006/relationships/hyperlink" Target="http://paulomargotto.com.br/enterocolie-necrosante/"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paulomargotto.com.br/documentos/8138"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11.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hyperlink" Target="http://paulomargotto.com.br/documentos/12843" TargetMode="External"/><Relationship Id="rId5" Type="http://schemas.openxmlformats.org/officeDocument/2006/relationships/hyperlink" Target="https://www.ncbi.nlm.nih.gov/pubmed?linkname=pubmed_pubmed&amp;from_uid=19117861" TargetMode="External"/><Relationship Id="rId4" Type="http://schemas.openxmlformats.org/officeDocument/2006/relationships/hyperlink" Target="https://www.ncbi.nlm.nih.gov/pubmed/19117861"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4.jpeg"/><Relationship Id="rId7" Type="http://schemas.openxmlformats.org/officeDocument/2006/relationships/hyperlink" Target="http://paulomargotto.com.br/documentos/13608" TargetMode="Externa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1489560" TargetMode="External"/><Relationship Id="rId5" Type="http://schemas.openxmlformats.org/officeDocument/2006/relationships/hyperlink" Target="https://www.ncbi.nlm.nih.gov/pubmed/21489560" TargetMode="External"/><Relationship Id="rId4" Type="http://schemas.openxmlformats.org/officeDocument/2006/relationships/image" Target="../media/image25.png"/></Relationships>
</file>

<file path=ppt/slides/_rels/slide60.xml.rels><?xml version="1.0" encoding="UTF-8" standalone="yes"?>
<Relationships xmlns="http://schemas.openxmlformats.org/package/2006/relationships"><Relationship Id="rId3" Type="http://schemas.openxmlformats.org/officeDocument/2006/relationships/hyperlink" Target="http://paulomargotto.com.br/documentos/8138" TargetMode="External"/><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1784435" TargetMode="External"/><Relationship Id="rId5" Type="http://schemas.openxmlformats.org/officeDocument/2006/relationships/hyperlink" Target="https://www.ncbi.nlm.nih.gov/pubmed/21784435" TargetMode="External"/><Relationship Id="rId4" Type="http://schemas.openxmlformats.org/officeDocument/2006/relationships/image" Target="../media/image14.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www.ncbi.nlm.nih.gov/pubmed/24386174"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62100" y="2168525"/>
            <a:ext cx="8915400" cy="2262188"/>
          </a:xfrm>
        </p:spPr>
        <p:txBody>
          <a:bodyPr/>
          <a:lstStyle/>
          <a:p>
            <a:pPr algn="ctr" eaLnBrk="1" hangingPunct="1"/>
            <a:r>
              <a:rPr lang="pt-BR" sz="1600" smtClean="0">
                <a:hlinkClick r:id="rId2"/>
              </a:rPr>
              <a:t>Antibiotics in the first week of life were associated with atopic asthma at 12 years of age.</a:t>
            </a:r>
            <a:r>
              <a:rPr lang="pt-BR" sz="1600" smtClean="0"/>
              <a:t/>
            </a:r>
            <a:br>
              <a:rPr lang="pt-BR" sz="1600" smtClean="0"/>
            </a:br>
            <a:r>
              <a:rPr lang="pt-BR" sz="1600" smtClean="0"/>
              <a:t>Strömberg Celind F, Wennergren G, Vasileiadou S, Alm B, Goksör E.</a:t>
            </a:r>
            <a:br>
              <a:rPr lang="pt-BR" sz="1600" smtClean="0"/>
            </a:br>
            <a:r>
              <a:rPr lang="pt-BR" sz="1600" smtClean="0"/>
              <a:t>Acta Paediatr. 2018 Mar 25. doi: 10.1111/apa.14332. [Epub ahead of print]</a:t>
            </a:r>
            <a:br>
              <a:rPr lang="pt-BR" sz="1600" smtClean="0"/>
            </a:br>
            <a:r>
              <a:rPr lang="pt-BR" sz="1600" smtClean="0"/>
              <a:t>PMID: 29577417.</a:t>
            </a:r>
            <a:r>
              <a:rPr lang="pt-BR" sz="1600" u="sng" smtClean="0">
                <a:hlinkClick r:id="rId3"/>
              </a:rPr>
              <a:t>Similar articles</a:t>
            </a:r>
            <a:r>
              <a:rPr lang="pt-BR" sz="1600" u="sng" smtClean="0"/>
              <a:t>  </a:t>
            </a:r>
            <a:r>
              <a:rPr lang="pt-BR" sz="1600" smtClean="0"/>
              <a:t>Suécia</a:t>
            </a:r>
            <a:r>
              <a:rPr lang="en-US" sz="4900" smtClean="0"/>
              <a:t/>
            </a:r>
            <a:br>
              <a:rPr lang="en-US" sz="4900" smtClean="0"/>
            </a:br>
            <a:endParaRPr lang="pt-BR" sz="2400" smtClean="0"/>
          </a:p>
        </p:txBody>
      </p:sp>
      <p:pic>
        <p:nvPicPr>
          <p:cNvPr id="18436" name="Picture 2" descr="Resultado de imagem para logotipo ucb"/>
          <p:cNvPicPr>
            <a:picLocks noChangeAspect="1" noChangeArrowheads="1"/>
          </p:cNvPicPr>
          <p:nvPr/>
        </p:nvPicPr>
        <p:blipFill>
          <a:blip r:embed="rId4"/>
          <a:srcRect/>
          <a:stretch>
            <a:fillRect/>
          </a:stretch>
        </p:blipFill>
        <p:spPr bwMode="auto">
          <a:xfrm>
            <a:off x="4332288" y="5411788"/>
            <a:ext cx="3606800" cy="725487"/>
          </a:xfrm>
          <a:prstGeom prst="rect">
            <a:avLst/>
          </a:prstGeom>
          <a:noFill/>
          <a:ln w="9525">
            <a:noFill/>
            <a:miter lim="800000"/>
            <a:headEnd/>
            <a:tailEnd/>
          </a:ln>
        </p:spPr>
      </p:pic>
      <p:sp>
        <p:nvSpPr>
          <p:cNvPr id="18438" name="Text Box 6"/>
          <p:cNvSpPr txBox="1">
            <a:spLocks noChangeArrowheads="1"/>
          </p:cNvSpPr>
          <p:nvPr/>
        </p:nvSpPr>
        <p:spPr bwMode="auto">
          <a:xfrm>
            <a:off x="1192213" y="2106613"/>
            <a:ext cx="9494837" cy="822325"/>
          </a:xfrm>
          <a:prstGeom prst="rect">
            <a:avLst/>
          </a:prstGeom>
          <a:noFill/>
          <a:ln w="9525">
            <a:noFill/>
            <a:miter lim="800000"/>
            <a:headEnd/>
            <a:tailEnd/>
          </a:ln>
          <a:effectLst/>
        </p:spPr>
        <p:txBody>
          <a:bodyPr wrap="none">
            <a:spAutoFit/>
          </a:bodyPr>
          <a:lstStyle/>
          <a:p>
            <a:pPr algn="ctr"/>
            <a:r>
              <a:rPr lang="pt-BR" sz="2400" b="1">
                <a:solidFill>
                  <a:srgbClr val="FF0000"/>
                </a:solidFill>
              </a:rPr>
              <a:t>Antibióticos na primeira semana de vida foram associados com </a:t>
            </a:r>
          </a:p>
          <a:p>
            <a:pPr algn="ctr"/>
            <a:r>
              <a:rPr lang="pt-BR" sz="2400" b="1">
                <a:solidFill>
                  <a:srgbClr val="FF0000"/>
                </a:solidFill>
              </a:rPr>
              <a:t>asma atópica aos 12 anos de idade</a:t>
            </a:r>
          </a:p>
        </p:txBody>
      </p:sp>
      <p:sp>
        <p:nvSpPr>
          <p:cNvPr id="18439" name="Text Box 7"/>
          <p:cNvSpPr txBox="1">
            <a:spLocks noChangeArrowheads="1"/>
          </p:cNvSpPr>
          <p:nvPr/>
        </p:nvSpPr>
        <p:spPr bwMode="auto">
          <a:xfrm>
            <a:off x="3109913" y="4211638"/>
            <a:ext cx="7710487" cy="915987"/>
          </a:xfrm>
          <a:prstGeom prst="rect">
            <a:avLst/>
          </a:prstGeom>
          <a:noFill/>
          <a:ln w="9525">
            <a:noFill/>
            <a:miter lim="800000"/>
            <a:headEnd/>
            <a:tailEnd/>
          </a:ln>
          <a:effectLst/>
        </p:spPr>
        <p:txBody>
          <a:bodyPr wrap="none">
            <a:spAutoFit/>
          </a:bodyPr>
          <a:lstStyle/>
          <a:p>
            <a:pPr algn="ctr"/>
            <a:r>
              <a:rPr lang="pt-BR"/>
              <a:t>Apresentação: Camila Prudente, Heloisa Shiratori, Melissa Baqueiro</a:t>
            </a:r>
          </a:p>
          <a:p>
            <a:pPr algn="ctr"/>
            <a:r>
              <a:rPr lang="pt-BR"/>
              <a:t>Faculdade de Medicina da Universidade de Brasília-6ª Série-Neonatologia</a:t>
            </a:r>
          </a:p>
          <a:p>
            <a:pPr algn="ctr"/>
            <a:r>
              <a:rPr lang="pt-BR"/>
              <a:t>Coordenação: Paulo R Margotto</a:t>
            </a:r>
          </a:p>
        </p:txBody>
      </p:sp>
      <p:pic>
        <p:nvPicPr>
          <p:cNvPr id="18440" name="Picture 6" descr="DSC04438"/>
          <p:cNvPicPr>
            <a:picLocks noChangeAspect="1" noChangeArrowheads="1"/>
          </p:cNvPicPr>
          <p:nvPr/>
        </p:nvPicPr>
        <p:blipFill>
          <a:blip r:embed="rId5">
            <a:lum bright="12000" contrast="6000"/>
          </a:blip>
          <a:srcRect/>
          <a:stretch>
            <a:fillRect/>
          </a:stretch>
        </p:blipFill>
        <p:spPr bwMode="auto">
          <a:xfrm>
            <a:off x="1676400" y="304800"/>
            <a:ext cx="8945563" cy="1571625"/>
          </a:xfrm>
          <a:prstGeom prst="rect">
            <a:avLst/>
          </a:prstGeom>
          <a:noFill/>
          <a:ln w="28575">
            <a:solidFill>
              <a:srgbClr val="FF33CC"/>
            </a:solidFill>
            <a:miter lim="800000"/>
            <a:headEnd/>
            <a:tailEnd/>
          </a:ln>
        </p:spPr>
      </p:pic>
      <p:pic>
        <p:nvPicPr>
          <p:cNvPr id="18441" name="Picture 9"/>
          <p:cNvPicPr>
            <a:picLocks noChangeAspect="1" noChangeArrowheads="1"/>
          </p:cNvPicPr>
          <p:nvPr/>
        </p:nvPicPr>
        <p:blipFill>
          <a:blip r:embed="rId6">
            <a:lum bright="-6000" contrast="18000"/>
          </a:blip>
          <a:srcRect/>
          <a:stretch>
            <a:fillRect/>
          </a:stretch>
        </p:blipFill>
        <p:spPr bwMode="auto">
          <a:xfrm>
            <a:off x="0" y="3833813"/>
            <a:ext cx="2614613" cy="3024187"/>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2592388" y="623888"/>
            <a:ext cx="8912225" cy="1281112"/>
          </a:xfrm>
        </p:spPr>
        <p:txBody>
          <a:bodyPr/>
          <a:lstStyle/>
          <a:p>
            <a:pPr eaLnBrk="1" hangingPunct="1"/>
            <a:r>
              <a:rPr lang="pt-BR" smtClean="0"/>
              <a:t>Introdução</a:t>
            </a:r>
          </a:p>
        </p:txBody>
      </p:sp>
      <p:sp>
        <p:nvSpPr>
          <p:cNvPr id="20483" name="Espaço Reservado para Conteúdo 2"/>
          <p:cNvSpPr>
            <a:spLocks noGrp="1"/>
          </p:cNvSpPr>
          <p:nvPr>
            <p:ph idx="1"/>
          </p:nvPr>
        </p:nvSpPr>
        <p:spPr>
          <a:xfrm>
            <a:off x="2589213" y="2133600"/>
            <a:ext cx="8915400" cy="3778250"/>
          </a:xfrm>
        </p:spPr>
        <p:txBody>
          <a:bodyPr/>
          <a:lstStyle/>
          <a:p>
            <a:pPr algn="just" eaLnBrk="1" hangingPunct="1"/>
            <a:r>
              <a:rPr lang="pt-PT" sz="1800" smtClean="0">
                <a:solidFill>
                  <a:srgbClr val="FF0000"/>
                </a:solidFill>
              </a:rPr>
              <a:t>Asma atópica</a:t>
            </a:r>
            <a:r>
              <a:rPr lang="pt-PT" sz="1800" smtClean="0"/>
              <a:t>: associada à sensibilização alérgica, rinite alérgica, alergias alimentares ou eczema (2–6);</a:t>
            </a:r>
          </a:p>
          <a:p>
            <a:pPr algn="just" eaLnBrk="1" hangingPunct="1"/>
            <a:r>
              <a:rPr lang="pt-PT" sz="1800" smtClean="0">
                <a:solidFill>
                  <a:srgbClr val="FF0000"/>
                </a:solidFill>
              </a:rPr>
              <a:t>Asma não-atópica</a:t>
            </a:r>
            <a:r>
              <a:rPr lang="pt-PT" sz="1800" smtClean="0"/>
              <a:t>: não apresenta sensibilização alérgica ou comorbidade alérgica (3-6);</a:t>
            </a:r>
          </a:p>
          <a:p>
            <a:pPr algn="just" eaLnBrk="1" hangingPunct="1"/>
            <a:r>
              <a:rPr lang="pt-PT" sz="1800" smtClean="0"/>
              <a:t>Isso sugere diferentes mecanismos subjacentes para o desenvolvimento da asma;</a:t>
            </a:r>
          </a:p>
          <a:p>
            <a:pPr lvl="1" algn="just" eaLnBrk="1" hangingPunct="1"/>
            <a:r>
              <a:rPr lang="pt-PT" smtClean="0"/>
              <a:t>Incluindo a possibilidade de que a asma atópica esteja associada à modulação imunológica em uma idade muito precoce (7);</a:t>
            </a:r>
            <a:endParaRPr lang="pt-BR" smtClean="0"/>
          </a:p>
        </p:txBody>
      </p:sp>
      <p:sp>
        <p:nvSpPr>
          <p:cNvPr id="20484"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2592388" y="623888"/>
            <a:ext cx="8912225" cy="1281112"/>
          </a:xfrm>
        </p:spPr>
        <p:txBody>
          <a:bodyPr/>
          <a:lstStyle/>
          <a:p>
            <a:pPr eaLnBrk="1" hangingPunct="1"/>
            <a:r>
              <a:rPr lang="pt-BR" smtClean="0"/>
              <a:t>Introdução</a:t>
            </a:r>
          </a:p>
        </p:txBody>
      </p:sp>
      <p:sp>
        <p:nvSpPr>
          <p:cNvPr id="21507" name="Espaço Reservado para Conteúdo 2"/>
          <p:cNvSpPr>
            <a:spLocks noGrp="1"/>
          </p:cNvSpPr>
          <p:nvPr>
            <p:ph idx="1"/>
          </p:nvPr>
        </p:nvSpPr>
        <p:spPr>
          <a:xfrm>
            <a:off x="2589213" y="2133600"/>
            <a:ext cx="8915400" cy="3778250"/>
          </a:xfrm>
        </p:spPr>
        <p:txBody>
          <a:bodyPr/>
          <a:lstStyle/>
          <a:p>
            <a:pPr algn="just" eaLnBrk="1" hangingPunct="1"/>
            <a:r>
              <a:rPr lang="pt-BR" sz="1800" smtClean="0">
                <a:solidFill>
                  <a:schemeClr val="tx1"/>
                </a:solidFill>
              </a:rPr>
              <a:t>O sistema imune em desenvolvimento interage e é afetado pela microbiota gastrointestinal (8);</a:t>
            </a:r>
          </a:p>
          <a:p>
            <a:pPr algn="just" eaLnBrk="1" hangingPunct="1"/>
            <a:r>
              <a:rPr lang="pt-BR" sz="1800" smtClean="0">
                <a:solidFill>
                  <a:schemeClr val="tx1"/>
                </a:solidFill>
              </a:rPr>
              <a:t>Uma microbiota mais diversificada tem sido associada a menores riscos de alergias e asma (9);</a:t>
            </a:r>
          </a:p>
          <a:p>
            <a:pPr algn="just" eaLnBrk="1" hangingPunct="1"/>
            <a:r>
              <a:rPr lang="pt-BR" sz="1800" smtClean="0">
                <a:solidFill>
                  <a:schemeClr val="tx1"/>
                </a:solidFill>
              </a:rPr>
              <a:t>A microbiota alterada pode afetar o desenvolvimento do sistema imunológico;</a:t>
            </a:r>
          </a:p>
          <a:p>
            <a:pPr algn="just" eaLnBrk="1" hangingPunct="1"/>
            <a:r>
              <a:rPr lang="pt-BR" sz="1800" smtClean="0">
                <a:solidFill>
                  <a:schemeClr val="tx1"/>
                </a:solidFill>
              </a:rPr>
              <a:t>Pode afetar o risco de asma e alergias;</a:t>
            </a:r>
          </a:p>
          <a:p>
            <a:pPr eaLnBrk="1" hangingPunct="1"/>
            <a:endParaRPr lang="pt-BR" sz="1800" smtClean="0"/>
          </a:p>
        </p:txBody>
      </p:sp>
      <p:sp>
        <p:nvSpPr>
          <p:cNvPr id="21508"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2592388" y="623888"/>
            <a:ext cx="8912225" cy="1281112"/>
          </a:xfrm>
        </p:spPr>
        <p:txBody>
          <a:bodyPr/>
          <a:lstStyle/>
          <a:p>
            <a:pPr eaLnBrk="1" hangingPunct="1"/>
            <a:r>
              <a:rPr lang="pt-BR" smtClean="0"/>
              <a:t>Introdução</a:t>
            </a:r>
          </a:p>
        </p:txBody>
      </p:sp>
      <p:sp>
        <p:nvSpPr>
          <p:cNvPr id="22531" name="Espaço Reservado para Conteúdo 2"/>
          <p:cNvSpPr>
            <a:spLocks noGrp="1"/>
          </p:cNvSpPr>
          <p:nvPr>
            <p:ph idx="1"/>
          </p:nvPr>
        </p:nvSpPr>
        <p:spPr>
          <a:xfrm>
            <a:off x="2589213" y="2133600"/>
            <a:ext cx="8915400" cy="3778250"/>
          </a:xfrm>
        </p:spPr>
        <p:txBody>
          <a:bodyPr/>
          <a:lstStyle/>
          <a:p>
            <a:pPr algn="just" eaLnBrk="1" hangingPunct="1"/>
            <a:r>
              <a:rPr lang="pt-PT" sz="1800" b="1" smtClean="0">
                <a:solidFill>
                  <a:srgbClr val="FF0000"/>
                </a:solidFill>
              </a:rPr>
              <a:t>O tratamento antibiótico afeta a microbiota gastrointestinal;</a:t>
            </a:r>
          </a:p>
          <a:p>
            <a:pPr algn="just" eaLnBrk="1" hangingPunct="1"/>
            <a:r>
              <a:rPr lang="pt-PT" sz="1800" smtClean="0"/>
              <a:t>Tratamento deste tipo durante um período de vida vulnerável poderia ter efeitos em longo prazo;</a:t>
            </a:r>
          </a:p>
          <a:p>
            <a:pPr algn="just" eaLnBrk="1" hangingPunct="1"/>
            <a:r>
              <a:rPr lang="pt-PT" sz="1800" smtClean="0"/>
              <a:t>A </a:t>
            </a:r>
            <a:r>
              <a:rPr lang="pt-PT" sz="1800" b="1" smtClean="0">
                <a:solidFill>
                  <a:srgbClr val="FF0000"/>
                </a:solidFill>
              </a:rPr>
              <a:t>indicação mais comum</a:t>
            </a:r>
            <a:r>
              <a:rPr lang="pt-PT" sz="1800" smtClean="0"/>
              <a:t> de tratamento com antibióticos para recém-nascidos internados na enfermaria neonatal é </a:t>
            </a:r>
            <a:r>
              <a:rPr lang="pt-PT" sz="1800" b="1" smtClean="0">
                <a:solidFill>
                  <a:srgbClr val="FF0000"/>
                </a:solidFill>
              </a:rPr>
              <a:t>suspeita de sepse</a:t>
            </a:r>
            <a:r>
              <a:rPr lang="pt-PT" sz="1800" smtClean="0"/>
              <a:t>;</a:t>
            </a:r>
          </a:p>
          <a:p>
            <a:pPr algn="just" eaLnBrk="1" hangingPunct="1"/>
            <a:r>
              <a:rPr lang="pt-PT" sz="1800" smtClean="0"/>
              <a:t>O tratamento de primeira linha para lactentes com 72 horas ou menos é a penicilina combinada com um aminoglicosídeo (10);</a:t>
            </a:r>
            <a:endParaRPr lang="pt-BR" sz="1800" smtClean="0"/>
          </a:p>
        </p:txBody>
      </p:sp>
      <p:sp>
        <p:nvSpPr>
          <p:cNvPr id="22532"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2592388" y="623888"/>
            <a:ext cx="8912225" cy="1281112"/>
          </a:xfrm>
        </p:spPr>
        <p:txBody>
          <a:bodyPr/>
          <a:lstStyle/>
          <a:p>
            <a:pPr eaLnBrk="1" hangingPunct="1"/>
            <a:r>
              <a:rPr lang="pt-BR" smtClean="0"/>
              <a:t>Introdução</a:t>
            </a:r>
          </a:p>
        </p:txBody>
      </p:sp>
      <p:sp>
        <p:nvSpPr>
          <p:cNvPr id="23555" name="Espaço Reservado para Conteúdo 2"/>
          <p:cNvSpPr>
            <a:spLocks noGrp="1"/>
          </p:cNvSpPr>
          <p:nvPr>
            <p:ph idx="1"/>
          </p:nvPr>
        </p:nvSpPr>
        <p:spPr>
          <a:xfrm>
            <a:off x="2589213" y="2133600"/>
            <a:ext cx="8915400" cy="3778250"/>
          </a:xfrm>
        </p:spPr>
        <p:txBody>
          <a:bodyPr/>
          <a:lstStyle/>
          <a:p>
            <a:pPr algn="just" eaLnBrk="1" hangingPunct="1"/>
            <a:r>
              <a:rPr lang="pt-PT" sz="1800" smtClean="0"/>
              <a:t>Aumento no risco de asma após tratamento antibiótico precoce em crianças foi relatado;</a:t>
            </a:r>
          </a:p>
          <a:p>
            <a:pPr lvl="1" algn="just" eaLnBrk="1" hangingPunct="1"/>
            <a:r>
              <a:rPr lang="pt-PT" smtClean="0"/>
              <a:t>Estudos discutiram o possível impacto do confundimento com a vulnerabilidade pós-natal e a indicação (9, 11-13);</a:t>
            </a:r>
          </a:p>
          <a:p>
            <a:pPr algn="just" eaLnBrk="1" hangingPunct="1"/>
            <a:r>
              <a:rPr lang="pt-PT" sz="1800" smtClean="0"/>
              <a:t>Correlacionar o uso de antibióticos antes do início da sibilância  com fatores para a vulnerabilidade pós-natal poderia esclarecer a associação;</a:t>
            </a:r>
          </a:p>
          <a:p>
            <a:pPr lvl="1" algn="just" eaLnBrk="1" hangingPunct="1"/>
            <a:r>
              <a:rPr lang="pt-PT" smtClean="0"/>
              <a:t>Idade gestacional;</a:t>
            </a:r>
          </a:p>
          <a:p>
            <a:pPr lvl="1" algn="just" eaLnBrk="1" hangingPunct="1"/>
            <a:r>
              <a:rPr lang="pt-PT" smtClean="0"/>
              <a:t>Modalidade do parto;</a:t>
            </a:r>
          </a:p>
          <a:p>
            <a:pPr lvl="1" algn="just" eaLnBrk="1" hangingPunct="1"/>
            <a:r>
              <a:rPr lang="pt-PT" smtClean="0"/>
              <a:t>Hereditariedade;</a:t>
            </a:r>
          </a:p>
          <a:p>
            <a:pPr algn="just" eaLnBrk="1" hangingPunct="1"/>
            <a:r>
              <a:rPr lang="pt-PT" sz="1800" smtClean="0"/>
              <a:t>Outros fatores presentes no início da vida, como a amamentação e a introdução de alimentos, podem afetar o risco de asma futura;</a:t>
            </a:r>
            <a:endParaRPr lang="pt-BR" sz="1800" smtClean="0"/>
          </a:p>
        </p:txBody>
      </p:sp>
      <p:sp>
        <p:nvSpPr>
          <p:cNvPr id="23556"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2592388" y="623888"/>
            <a:ext cx="8912225" cy="1281112"/>
          </a:xfrm>
        </p:spPr>
        <p:txBody>
          <a:bodyPr/>
          <a:lstStyle/>
          <a:p>
            <a:pPr algn="ctr" eaLnBrk="1" hangingPunct="1"/>
            <a:r>
              <a:rPr lang="pt-BR" smtClean="0">
                <a:solidFill>
                  <a:srgbClr val="0066FF"/>
                </a:solidFill>
              </a:rPr>
              <a:t>Objetivo</a:t>
            </a:r>
          </a:p>
        </p:txBody>
      </p:sp>
      <p:sp>
        <p:nvSpPr>
          <p:cNvPr id="3" name="Espaço Reservado para Conteúdo 2"/>
          <p:cNvSpPr>
            <a:spLocks noGrp="1"/>
          </p:cNvSpPr>
          <p:nvPr>
            <p:ph idx="1"/>
          </p:nvPr>
        </p:nvSpPr>
        <p:spPr>
          <a:xfrm>
            <a:off x="2122488" y="2255838"/>
            <a:ext cx="9118600" cy="2743200"/>
          </a:xfrm>
          <a:ln w="57150">
            <a:solidFill>
              <a:srgbClr val="FF33CC"/>
            </a:solidFill>
          </a:ln>
        </p:spPr>
        <p:txBody>
          <a:bodyPr/>
          <a:lstStyle/>
          <a:p>
            <a:pPr algn="just" eaLnBrk="1" hangingPunct="1"/>
            <a:r>
              <a:rPr lang="pt-PT" sz="2400" smtClean="0">
                <a:solidFill>
                  <a:srgbClr val="0066FF"/>
                </a:solidFill>
              </a:rPr>
              <a:t>Examinar a prevalência e os fatores de risco para asma aos 12 anos de idade e as associações com asma atópica e asma não-atópica;</a:t>
            </a:r>
            <a:endParaRPr lang="pt-BR" sz="2400" smtClean="0">
              <a:solidFill>
                <a:srgbClr val="0066FF"/>
              </a:solidFill>
            </a:endParaRPr>
          </a:p>
          <a:p>
            <a:pPr algn="ctr" eaLnBrk="1" hangingPunct="1"/>
            <a:r>
              <a:rPr lang="pt-PT" sz="2400" smtClean="0">
                <a:solidFill>
                  <a:srgbClr val="FF33CC"/>
                </a:solidFill>
              </a:rPr>
              <a:t>Em particular, analisar se os efeitos a longo prazo dos antibióticos durante a primeira semana de vida poderiam ser vistos com a idade de 12 anos;</a:t>
            </a:r>
            <a:endParaRPr lang="pt-BR" sz="2400" smtClean="0">
              <a:solidFill>
                <a:srgbClr val="FF33CC"/>
              </a:solidFill>
            </a:endParaRPr>
          </a:p>
          <a:p>
            <a:pPr eaLnBrk="1" hangingPunct="1">
              <a:buFont typeface="Wingdings 3" pitchFamily="18" charset="2"/>
              <a:buNone/>
            </a:pPr>
            <a:endParaRPr lang="pt-BR" sz="2400" smtClean="0">
              <a:solidFill>
                <a:srgbClr val="FF33CC"/>
              </a:solidFill>
            </a:endParaRPr>
          </a:p>
        </p:txBody>
      </p:sp>
      <p:sp>
        <p:nvSpPr>
          <p:cNvPr id="24580"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2592388" y="623888"/>
            <a:ext cx="8912225" cy="1281112"/>
          </a:xfrm>
        </p:spPr>
        <p:txBody>
          <a:bodyPr/>
          <a:lstStyle/>
          <a:p>
            <a:pPr eaLnBrk="1" hangingPunct="1"/>
            <a:r>
              <a:rPr lang="pt-BR" smtClean="0"/>
              <a:t>Métodos</a:t>
            </a:r>
          </a:p>
        </p:txBody>
      </p:sp>
      <p:sp>
        <p:nvSpPr>
          <p:cNvPr id="25603" name="Espaço Reservado para Conteúdo 2"/>
          <p:cNvSpPr>
            <a:spLocks noGrp="1"/>
          </p:cNvSpPr>
          <p:nvPr>
            <p:ph idx="1"/>
          </p:nvPr>
        </p:nvSpPr>
        <p:spPr>
          <a:xfrm>
            <a:off x="2589213" y="1781175"/>
            <a:ext cx="8915400" cy="4772025"/>
          </a:xfrm>
        </p:spPr>
        <p:txBody>
          <a:bodyPr/>
          <a:lstStyle/>
          <a:p>
            <a:pPr algn="just" eaLnBrk="1" hangingPunct="1"/>
            <a:r>
              <a:rPr lang="pt-PT" sz="1800" smtClean="0"/>
              <a:t>Dados obtidos de um estudo de coorte longitudinal prospectivo de crianças nascidas no oeste da Suécia em 2003;</a:t>
            </a:r>
          </a:p>
          <a:p>
            <a:pPr algn="just" eaLnBrk="1" hangingPunct="1"/>
            <a:r>
              <a:rPr lang="pt-PT" sz="1800" smtClean="0"/>
              <a:t>Selecionado aleatoriamente 50% da coorte de nascimento (n = 8176) e 5654 famílias concordaram em participar;</a:t>
            </a:r>
          </a:p>
          <a:p>
            <a:pPr algn="just" eaLnBrk="1" hangingPunct="1"/>
            <a:r>
              <a:rPr lang="pt-PT" sz="1800" smtClean="0"/>
              <a:t>Consentimento informado por escrito;</a:t>
            </a:r>
          </a:p>
          <a:p>
            <a:pPr algn="just" eaLnBrk="1" hangingPunct="1"/>
            <a:r>
              <a:rPr lang="pt-PT" sz="1800" smtClean="0"/>
              <a:t>Questionários postais aos seis meses; um, quatro, oito e 12 anos de idade do filho;</a:t>
            </a:r>
          </a:p>
          <a:p>
            <a:pPr algn="just" eaLnBrk="1" hangingPunct="1"/>
            <a:r>
              <a:rPr lang="pt-PT" sz="1800" smtClean="0"/>
              <a:t>Aos 12 anos de idade, questionários foram distribuídos para 4777 das 5654 famílias;</a:t>
            </a:r>
          </a:p>
          <a:p>
            <a:pPr algn="just" eaLnBrk="1" hangingPunct="1"/>
            <a:r>
              <a:rPr lang="pt-BR" sz="1800" smtClean="0"/>
              <a:t>A taxa de resposta aos 12 anos foi de 3637/4777 (76%);</a:t>
            </a:r>
          </a:p>
        </p:txBody>
      </p:sp>
      <p:sp>
        <p:nvSpPr>
          <p:cNvPr id="25604"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2592388" y="623888"/>
            <a:ext cx="8912225" cy="1281112"/>
          </a:xfrm>
        </p:spPr>
        <p:txBody>
          <a:bodyPr/>
          <a:lstStyle/>
          <a:p>
            <a:pPr eaLnBrk="1" hangingPunct="1"/>
            <a:r>
              <a:rPr lang="pt-BR" smtClean="0"/>
              <a:t>Métodos</a:t>
            </a:r>
          </a:p>
        </p:txBody>
      </p:sp>
      <p:sp>
        <p:nvSpPr>
          <p:cNvPr id="3" name="Espaço Reservado para Conteúdo 2"/>
          <p:cNvSpPr>
            <a:spLocks noGrp="1"/>
          </p:cNvSpPr>
          <p:nvPr>
            <p:ph idx="1"/>
          </p:nvPr>
        </p:nvSpPr>
        <p:spPr>
          <a:xfrm>
            <a:off x="2589213" y="2133600"/>
            <a:ext cx="8915400" cy="3778250"/>
          </a:xfrm>
        </p:spPr>
        <p:txBody>
          <a:bodyPr rtlCol="0">
            <a:normAutofit fontScale="92500" lnSpcReduction="10000"/>
          </a:bodyPr>
          <a:lstStyle/>
          <a:p>
            <a:pPr algn="just" eaLnBrk="1" fontAlgn="auto" hangingPunct="1">
              <a:spcAft>
                <a:spcPts val="0"/>
              </a:spcAft>
              <a:buFont typeface="Wingdings 3" charset="2"/>
              <a:buChar char=""/>
              <a:defRPr/>
            </a:pPr>
            <a:r>
              <a:rPr lang="pt-BR" sz="1800" dirty="0" smtClean="0">
                <a:solidFill>
                  <a:schemeClr val="tx1">
                    <a:lumMod val="75000"/>
                    <a:lumOff val="25000"/>
                  </a:schemeClr>
                </a:solidFill>
              </a:rPr>
              <a:t>Informações </a:t>
            </a:r>
            <a:r>
              <a:rPr lang="pt-BR" sz="1800" dirty="0">
                <a:solidFill>
                  <a:schemeClr val="tx1">
                    <a:lumMod val="75000"/>
                    <a:lumOff val="25000"/>
                  </a:schemeClr>
                </a:solidFill>
              </a:rPr>
              <a:t>sobre admissão </a:t>
            </a:r>
            <a:r>
              <a:rPr lang="pt-BR" sz="1800" dirty="0" smtClean="0">
                <a:solidFill>
                  <a:schemeClr val="tx1">
                    <a:lumMod val="75000"/>
                    <a:lumOff val="25000"/>
                  </a:schemeClr>
                </a:solidFill>
              </a:rPr>
              <a:t>em </a:t>
            </a:r>
            <a:r>
              <a:rPr lang="pt-BR" sz="1800" dirty="0">
                <a:solidFill>
                  <a:schemeClr val="tx1">
                    <a:lumMod val="75000"/>
                    <a:lumOff val="25000"/>
                  </a:schemeClr>
                </a:solidFill>
              </a:rPr>
              <a:t>enfermaria neonatal durante a primeira semana de vida e tratamento com antibióticos durante esse período foram obtidas do questionário de seis </a:t>
            </a:r>
            <a:r>
              <a:rPr lang="pt-BR" sz="1800" dirty="0" smtClean="0">
                <a:solidFill>
                  <a:schemeClr val="tx1">
                    <a:lumMod val="75000"/>
                    <a:lumOff val="25000"/>
                  </a:schemeClr>
                </a:solidFill>
              </a:rPr>
              <a:t>meses;</a:t>
            </a:r>
          </a:p>
          <a:p>
            <a:pPr algn="just" eaLnBrk="1" fontAlgn="auto" hangingPunct="1">
              <a:spcAft>
                <a:spcPts val="0"/>
              </a:spcAft>
              <a:buFont typeface="Wingdings 3" charset="2"/>
              <a:buChar char=""/>
              <a:defRPr/>
            </a:pPr>
            <a:r>
              <a:rPr lang="pt-PT" sz="1800" dirty="0">
                <a:solidFill>
                  <a:schemeClr val="tx1">
                    <a:lumMod val="75000"/>
                    <a:lumOff val="25000"/>
                  </a:schemeClr>
                </a:solidFill>
              </a:rPr>
              <a:t>Informações sobre a duração da amamentação e a introdução de diferentes </a:t>
            </a:r>
            <a:r>
              <a:rPr lang="pt-PT" sz="1800" dirty="0" smtClean="0">
                <a:solidFill>
                  <a:schemeClr val="tx1">
                    <a:lumMod val="75000"/>
                    <a:lumOff val="25000"/>
                  </a:schemeClr>
                </a:solidFill>
              </a:rPr>
              <a:t>alimentos foram </a:t>
            </a:r>
            <a:r>
              <a:rPr lang="pt-PT" sz="1800" dirty="0">
                <a:solidFill>
                  <a:schemeClr val="tx1">
                    <a:lumMod val="75000"/>
                    <a:lumOff val="25000"/>
                  </a:schemeClr>
                </a:solidFill>
              </a:rPr>
              <a:t>coletadas aos 12 meses de </a:t>
            </a:r>
            <a:r>
              <a:rPr lang="pt-PT" sz="1800" dirty="0" smtClean="0">
                <a:solidFill>
                  <a:schemeClr val="tx1">
                    <a:lumMod val="75000"/>
                    <a:lumOff val="25000"/>
                  </a:schemeClr>
                </a:solidFill>
              </a:rPr>
              <a:t>idade;</a:t>
            </a:r>
          </a:p>
          <a:p>
            <a:pPr algn="just" eaLnBrk="1" fontAlgn="auto" hangingPunct="1">
              <a:spcAft>
                <a:spcPts val="0"/>
              </a:spcAft>
              <a:buFont typeface="Wingdings 3" charset="2"/>
              <a:buChar char=""/>
              <a:defRPr/>
            </a:pPr>
            <a:r>
              <a:rPr lang="pt-PT" sz="1800" dirty="0" smtClean="0">
                <a:solidFill>
                  <a:schemeClr val="tx1">
                    <a:lumMod val="75000"/>
                    <a:lumOff val="25000"/>
                  </a:schemeClr>
                </a:solidFill>
              </a:rPr>
              <a:t>Amamentação prolongada: qualquer </a:t>
            </a:r>
            <a:r>
              <a:rPr lang="pt-PT" sz="1800" dirty="0">
                <a:solidFill>
                  <a:schemeClr val="tx1">
                    <a:lumMod val="75000"/>
                    <a:lumOff val="25000"/>
                  </a:schemeClr>
                </a:solidFill>
              </a:rPr>
              <a:t>amamentação por quatro meses ou mais. </a:t>
            </a:r>
            <a:endParaRPr lang="pt-PT" sz="1800" dirty="0" smtClean="0">
              <a:solidFill>
                <a:schemeClr val="tx1">
                  <a:lumMod val="75000"/>
                  <a:lumOff val="25000"/>
                </a:schemeClr>
              </a:solidFill>
            </a:endParaRPr>
          </a:p>
          <a:p>
            <a:pPr algn="just" eaLnBrk="1" fontAlgn="auto" hangingPunct="1">
              <a:spcAft>
                <a:spcPts val="0"/>
              </a:spcAft>
              <a:buFont typeface="Wingdings 3" charset="2"/>
              <a:buChar char=""/>
              <a:defRPr/>
            </a:pPr>
            <a:r>
              <a:rPr lang="pt-PT" sz="1800" dirty="0">
                <a:solidFill>
                  <a:schemeClr val="tx1">
                    <a:lumMod val="75000"/>
                    <a:lumOff val="25000"/>
                  </a:schemeClr>
                </a:solidFill>
              </a:rPr>
              <a:t>I</a:t>
            </a:r>
            <a:r>
              <a:rPr lang="pt-PT" sz="1800" dirty="0" smtClean="0">
                <a:solidFill>
                  <a:schemeClr val="tx1">
                    <a:lumMod val="75000"/>
                    <a:lumOff val="25000"/>
                  </a:schemeClr>
                </a:solidFill>
              </a:rPr>
              <a:t>ntrodução </a:t>
            </a:r>
            <a:r>
              <a:rPr lang="pt-PT" sz="1800" dirty="0">
                <a:solidFill>
                  <a:schemeClr val="tx1">
                    <a:lumMod val="75000"/>
                    <a:lumOff val="25000"/>
                  </a:schemeClr>
                </a:solidFill>
              </a:rPr>
              <a:t>precoce de peixe e </a:t>
            </a:r>
            <a:r>
              <a:rPr lang="pt-PT" sz="1800" dirty="0" smtClean="0">
                <a:solidFill>
                  <a:schemeClr val="tx1">
                    <a:lumMod val="75000"/>
                    <a:lumOff val="25000"/>
                  </a:schemeClr>
                </a:solidFill>
              </a:rPr>
              <a:t>ovos: antes </a:t>
            </a:r>
            <a:r>
              <a:rPr lang="pt-PT" sz="1800" dirty="0">
                <a:solidFill>
                  <a:schemeClr val="tx1">
                    <a:lumMod val="75000"/>
                    <a:lumOff val="25000"/>
                  </a:schemeClr>
                </a:solidFill>
              </a:rPr>
              <a:t>dos nove meses de </a:t>
            </a:r>
            <a:r>
              <a:rPr lang="pt-PT" sz="1800" dirty="0" smtClean="0">
                <a:solidFill>
                  <a:schemeClr val="tx1">
                    <a:lumMod val="75000"/>
                    <a:lumOff val="25000"/>
                  </a:schemeClr>
                </a:solidFill>
              </a:rPr>
              <a:t>idade;</a:t>
            </a:r>
          </a:p>
          <a:p>
            <a:pPr algn="just" eaLnBrk="1" fontAlgn="auto" hangingPunct="1">
              <a:spcAft>
                <a:spcPts val="0"/>
              </a:spcAft>
              <a:buFont typeface="Wingdings 3" charset="2"/>
              <a:buChar char=""/>
              <a:defRPr/>
            </a:pPr>
            <a:r>
              <a:rPr lang="pt-PT" sz="1800" dirty="0" smtClean="0">
                <a:solidFill>
                  <a:schemeClr val="tx1">
                    <a:lumMod val="75000"/>
                    <a:lumOff val="25000"/>
                  </a:schemeClr>
                </a:solidFill>
              </a:rPr>
              <a:t>Ter gato ou cachorro </a:t>
            </a:r>
            <a:r>
              <a:rPr lang="pt-PT" sz="1800" dirty="0">
                <a:solidFill>
                  <a:schemeClr val="tx1">
                    <a:lumMod val="75000"/>
                    <a:lumOff val="25000"/>
                  </a:schemeClr>
                </a:solidFill>
              </a:rPr>
              <a:t>em </a:t>
            </a:r>
            <a:r>
              <a:rPr lang="pt-PT" sz="1800" dirty="0" smtClean="0">
                <a:solidFill>
                  <a:schemeClr val="tx1">
                    <a:lumMod val="75000"/>
                    <a:lumOff val="25000"/>
                  </a:schemeClr>
                </a:solidFill>
              </a:rPr>
              <a:t>casa: animal </a:t>
            </a:r>
            <a:r>
              <a:rPr lang="pt-PT" sz="1800" dirty="0">
                <a:solidFill>
                  <a:schemeClr val="tx1">
                    <a:lumMod val="75000"/>
                    <a:lumOff val="25000"/>
                  </a:schemeClr>
                </a:solidFill>
              </a:rPr>
              <a:t>de estimação em casa por mais de seis meses durante o primeiro ano de </a:t>
            </a:r>
            <a:r>
              <a:rPr lang="pt-PT" sz="1800" dirty="0" smtClean="0">
                <a:solidFill>
                  <a:schemeClr val="tx1">
                    <a:lumMod val="75000"/>
                    <a:lumOff val="25000"/>
                  </a:schemeClr>
                </a:solidFill>
              </a:rPr>
              <a:t>vida</a:t>
            </a:r>
            <a:r>
              <a:rPr lang="pt-PT" sz="1800" dirty="0">
                <a:solidFill>
                  <a:schemeClr val="tx1">
                    <a:lumMod val="75000"/>
                    <a:lumOff val="25000"/>
                  </a:schemeClr>
                </a:solidFill>
              </a:rPr>
              <a:t>;</a:t>
            </a:r>
            <a:endParaRPr lang="pt-PT" sz="1800" dirty="0" smtClean="0">
              <a:solidFill>
                <a:schemeClr val="tx1">
                  <a:lumMod val="75000"/>
                  <a:lumOff val="25000"/>
                </a:schemeClr>
              </a:solidFill>
            </a:endParaRPr>
          </a:p>
          <a:p>
            <a:pPr algn="just" eaLnBrk="1" fontAlgn="auto" hangingPunct="1">
              <a:spcAft>
                <a:spcPts val="0"/>
              </a:spcAft>
              <a:buFont typeface="Wingdings 3" charset="2"/>
              <a:buChar char=""/>
              <a:defRPr/>
            </a:pPr>
            <a:r>
              <a:rPr lang="pt-PT" sz="1800" dirty="0">
                <a:solidFill>
                  <a:schemeClr val="tx1">
                    <a:lumMod val="75000"/>
                    <a:lumOff val="25000"/>
                  </a:schemeClr>
                </a:solidFill>
              </a:rPr>
              <a:t>U</a:t>
            </a:r>
            <a:r>
              <a:rPr lang="pt-PT" sz="1800" dirty="0" smtClean="0">
                <a:solidFill>
                  <a:schemeClr val="tx1">
                    <a:lumMod val="75000"/>
                    <a:lumOff val="25000"/>
                  </a:schemeClr>
                </a:solidFill>
              </a:rPr>
              <a:t>midade </a:t>
            </a:r>
            <a:r>
              <a:rPr lang="pt-PT" sz="1800" dirty="0">
                <a:solidFill>
                  <a:schemeClr val="tx1">
                    <a:lumMod val="75000"/>
                    <a:lumOff val="25000"/>
                  </a:schemeClr>
                </a:solidFill>
              </a:rPr>
              <a:t>em </a:t>
            </a:r>
            <a:r>
              <a:rPr lang="pt-PT" sz="1800" dirty="0" smtClean="0">
                <a:solidFill>
                  <a:schemeClr val="tx1">
                    <a:lumMod val="75000"/>
                    <a:lumOff val="25000"/>
                  </a:schemeClr>
                </a:solidFill>
              </a:rPr>
              <a:t>casa: relato </a:t>
            </a:r>
            <a:r>
              <a:rPr lang="pt-PT" sz="1800" dirty="0">
                <a:solidFill>
                  <a:schemeClr val="tx1">
                    <a:lumMod val="75000"/>
                    <a:lumOff val="25000"/>
                  </a:schemeClr>
                </a:solidFill>
              </a:rPr>
              <a:t>de danos em casa devido à umidade quando a criança tinha seis meses de </a:t>
            </a:r>
            <a:r>
              <a:rPr lang="pt-PT" sz="1800" dirty="0" smtClean="0">
                <a:solidFill>
                  <a:schemeClr val="tx1">
                    <a:lumMod val="75000"/>
                    <a:lumOff val="25000"/>
                  </a:schemeClr>
                </a:solidFill>
              </a:rPr>
              <a:t>idade</a:t>
            </a:r>
            <a:r>
              <a:rPr lang="pt-PT" sz="1800" dirty="0">
                <a:solidFill>
                  <a:schemeClr val="tx1">
                    <a:lumMod val="75000"/>
                    <a:lumOff val="25000"/>
                  </a:schemeClr>
                </a:solidFill>
              </a:rPr>
              <a:t> </a:t>
            </a:r>
            <a:r>
              <a:rPr lang="pt-PT" sz="1800" dirty="0" smtClean="0">
                <a:solidFill>
                  <a:schemeClr val="tx1">
                    <a:lumMod val="75000"/>
                    <a:lumOff val="25000"/>
                  </a:schemeClr>
                </a:solidFill>
              </a:rPr>
              <a:t>(15)</a:t>
            </a:r>
            <a:endParaRPr lang="pt-BR" sz="1800" dirty="0">
              <a:solidFill>
                <a:schemeClr val="tx1">
                  <a:lumMod val="75000"/>
                  <a:lumOff val="25000"/>
                </a:schemeClr>
              </a:solidFill>
            </a:endParaRPr>
          </a:p>
        </p:txBody>
      </p:sp>
      <p:sp>
        <p:nvSpPr>
          <p:cNvPr id="26628"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a:xfrm>
            <a:off x="2592388" y="623888"/>
            <a:ext cx="8912225" cy="1281112"/>
          </a:xfrm>
        </p:spPr>
        <p:txBody>
          <a:bodyPr/>
          <a:lstStyle/>
          <a:p>
            <a:pPr eaLnBrk="1" hangingPunct="1"/>
            <a:r>
              <a:rPr lang="pt-BR" smtClean="0"/>
              <a:t>Definições</a:t>
            </a:r>
          </a:p>
        </p:txBody>
      </p:sp>
      <p:sp>
        <p:nvSpPr>
          <p:cNvPr id="3" name="Espaço Reservado para Conteúdo 2"/>
          <p:cNvSpPr>
            <a:spLocks noGrp="1"/>
          </p:cNvSpPr>
          <p:nvPr>
            <p:ph idx="1"/>
          </p:nvPr>
        </p:nvSpPr>
        <p:spPr>
          <a:xfrm>
            <a:off x="2589213" y="2133600"/>
            <a:ext cx="8915400" cy="3778250"/>
          </a:xfrm>
        </p:spPr>
        <p:txBody>
          <a:bodyPr rtlCol="0">
            <a:normAutofit lnSpcReduction="10000"/>
          </a:bodyPr>
          <a:lstStyle/>
          <a:p>
            <a:pPr algn="just" eaLnBrk="1" fontAlgn="auto" hangingPunct="1">
              <a:spcAft>
                <a:spcPts val="0"/>
              </a:spcAft>
              <a:buFont typeface="Wingdings 3" charset="2"/>
              <a:buChar char=""/>
              <a:defRPr/>
            </a:pPr>
            <a:r>
              <a:rPr lang="pt-BR" sz="1800" dirty="0" smtClean="0">
                <a:solidFill>
                  <a:schemeClr val="tx1">
                    <a:lumMod val="75000"/>
                    <a:lumOff val="25000"/>
                  </a:schemeClr>
                </a:solidFill>
              </a:rPr>
              <a:t>A </a:t>
            </a:r>
            <a:r>
              <a:rPr lang="pt-BR" sz="1800" dirty="0">
                <a:solidFill>
                  <a:schemeClr val="tx1">
                    <a:lumMod val="75000"/>
                    <a:lumOff val="25000"/>
                  </a:schemeClr>
                </a:solidFill>
              </a:rPr>
              <a:t>asma atual aos 12 anos de idade foi definida como asma diagnosticada pelo médico e atual tratamento ou </a:t>
            </a:r>
            <a:r>
              <a:rPr lang="pt-BR" sz="1800" dirty="0" smtClean="0">
                <a:solidFill>
                  <a:schemeClr val="tx1">
                    <a:lumMod val="75000"/>
                    <a:lumOff val="25000"/>
                  </a:schemeClr>
                </a:solidFill>
              </a:rPr>
              <a:t>sintomas;</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rPr>
              <a:t>Asma </a:t>
            </a:r>
            <a:r>
              <a:rPr lang="pt-BR" sz="1800" dirty="0" err="1">
                <a:solidFill>
                  <a:schemeClr val="tx1">
                    <a:lumMod val="75000"/>
                    <a:lumOff val="25000"/>
                  </a:schemeClr>
                </a:solidFill>
              </a:rPr>
              <a:t>atópica</a:t>
            </a:r>
            <a:r>
              <a:rPr lang="pt-BR" sz="1800" dirty="0">
                <a:solidFill>
                  <a:schemeClr val="tx1">
                    <a:lumMod val="75000"/>
                    <a:lumOff val="25000"/>
                  </a:schemeClr>
                </a:solidFill>
              </a:rPr>
              <a:t> aos 12 </a:t>
            </a:r>
            <a:r>
              <a:rPr lang="pt-BR" sz="1800" dirty="0" smtClean="0">
                <a:solidFill>
                  <a:schemeClr val="tx1">
                    <a:lumMod val="75000"/>
                    <a:lumOff val="25000"/>
                  </a:schemeClr>
                </a:solidFill>
              </a:rPr>
              <a:t>anos é definida como:</a:t>
            </a:r>
          </a:p>
          <a:p>
            <a:pPr lvl="1" algn="just" eaLnBrk="1" fontAlgn="auto" hangingPunct="1">
              <a:spcAft>
                <a:spcPts val="0"/>
              </a:spcAft>
              <a:buFont typeface="Wingdings 3" charset="2"/>
              <a:buChar char=""/>
              <a:defRPr/>
            </a:pPr>
            <a:r>
              <a:rPr lang="pt-BR" dirty="0">
                <a:solidFill>
                  <a:schemeClr val="tx1">
                    <a:lumMod val="75000"/>
                    <a:lumOff val="25000"/>
                  </a:schemeClr>
                </a:solidFill>
              </a:rPr>
              <a:t>A</a:t>
            </a:r>
            <a:r>
              <a:rPr lang="pt-BR" dirty="0" smtClean="0">
                <a:solidFill>
                  <a:schemeClr val="tx1">
                    <a:lumMod val="75000"/>
                    <a:lumOff val="25000"/>
                  </a:schemeClr>
                </a:solidFill>
              </a:rPr>
              <a:t>sma atual +</a:t>
            </a:r>
          </a:p>
          <a:p>
            <a:pPr lvl="1" algn="just" eaLnBrk="1" fontAlgn="auto" hangingPunct="1">
              <a:spcAft>
                <a:spcPts val="0"/>
              </a:spcAft>
              <a:buFont typeface="Wingdings 3" charset="2"/>
              <a:buChar char=""/>
              <a:defRPr/>
            </a:pPr>
            <a:r>
              <a:rPr lang="pt-BR" dirty="0">
                <a:solidFill>
                  <a:schemeClr val="tx1">
                    <a:lumMod val="75000"/>
                    <a:lumOff val="25000"/>
                  </a:schemeClr>
                </a:solidFill>
              </a:rPr>
              <a:t>S</a:t>
            </a:r>
            <a:r>
              <a:rPr lang="pt-BR" dirty="0" smtClean="0">
                <a:solidFill>
                  <a:schemeClr val="tx1">
                    <a:lumMod val="75000"/>
                    <a:lumOff val="25000"/>
                  </a:schemeClr>
                </a:solidFill>
              </a:rPr>
              <a:t>ensibilização </a:t>
            </a:r>
            <a:r>
              <a:rPr lang="pt-BR" dirty="0">
                <a:solidFill>
                  <a:schemeClr val="tx1">
                    <a:lumMod val="75000"/>
                    <a:lumOff val="25000"/>
                  </a:schemeClr>
                </a:solidFill>
              </a:rPr>
              <a:t>alérgica </a:t>
            </a:r>
            <a:r>
              <a:rPr lang="pt-BR" dirty="0" smtClean="0">
                <a:solidFill>
                  <a:schemeClr val="tx1">
                    <a:lumMod val="75000"/>
                    <a:lumOff val="25000"/>
                  </a:schemeClr>
                </a:solidFill>
              </a:rPr>
              <a:t>relatada; e/ou</a:t>
            </a:r>
            <a:endParaRPr lang="pt-BR" dirty="0">
              <a:solidFill>
                <a:schemeClr val="tx1">
                  <a:lumMod val="75000"/>
                  <a:lumOff val="25000"/>
                </a:schemeClr>
              </a:solidFill>
            </a:endParaRPr>
          </a:p>
          <a:p>
            <a:pPr lvl="1" algn="just" eaLnBrk="1" fontAlgn="auto" hangingPunct="1">
              <a:spcAft>
                <a:spcPts val="0"/>
              </a:spcAft>
              <a:buFont typeface="Wingdings 3" charset="2"/>
              <a:buChar char=""/>
              <a:defRPr/>
            </a:pPr>
            <a:r>
              <a:rPr lang="pt-BR" dirty="0" smtClean="0">
                <a:solidFill>
                  <a:schemeClr val="tx1">
                    <a:lumMod val="75000"/>
                    <a:lumOff val="25000"/>
                  </a:schemeClr>
                </a:solidFill>
              </a:rPr>
              <a:t>Diagnosticadas:</a:t>
            </a:r>
          </a:p>
          <a:p>
            <a:pPr lvl="2" algn="just" eaLnBrk="1" fontAlgn="auto" hangingPunct="1">
              <a:spcAft>
                <a:spcPts val="0"/>
              </a:spcAft>
              <a:buFont typeface="Wingdings 3" charset="2"/>
              <a:buChar char=""/>
              <a:defRPr/>
            </a:pPr>
            <a:r>
              <a:rPr lang="pt-BR" dirty="0" smtClean="0">
                <a:solidFill>
                  <a:schemeClr val="tx1">
                    <a:lumMod val="75000"/>
                    <a:lumOff val="25000"/>
                  </a:schemeClr>
                </a:solidFill>
              </a:rPr>
              <a:t>Rinite alérgica;</a:t>
            </a:r>
          </a:p>
          <a:p>
            <a:pPr lvl="2" algn="just" eaLnBrk="1" fontAlgn="auto" hangingPunct="1">
              <a:spcAft>
                <a:spcPts val="0"/>
              </a:spcAft>
              <a:buFont typeface="Wingdings 3" charset="2"/>
              <a:buChar char=""/>
              <a:defRPr/>
            </a:pPr>
            <a:r>
              <a:rPr lang="pt-BR" dirty="0">
                <a:solidFill>
                  <a:schemeClr val="tx1">
                    <a:lumMod val="75000"/>
                    <a:lumOff val="25000"/>
                  </a:schemeClr>
                </a:solidFill>
              </a:rPr>
              <a:t>A</a:t>
            </a:r>
            <a:r>
              <a:rPr lang="pt-BR" dirty="0" smtClean="0">
                <a:solidFill>
                  <a:schemeClr val="tx1">
                    <a:lumMod val="75000"/>
                    <a:lumOff val="25000"/>
                  </a:schemeClr>
                </a:solidFill>
              </a:rPr>
              <a:t>lergias alimentares; </a:t>
            </a:r>
            <a:r>
              <a:rPr lang="pt-BR" dirty="0">
                <a:solidFill>
                  <a:schemeClr val="tx1">
                    <a:lumMod val="75000"/>
                    <a:lumOff val="25000"/>
                  </a:schemeClr>
                </a:solidFill>
              </a:rPr>
              <a:t>ou </a:t>
            </a:r>
          </a:p>
          <a:p>
            <a:pPr lvl="2" algn="just" eaLnBrk="1" fontAlgn="auto" hangingPunct="1">
              <a:spcAft>
                <a:spcPts val="0"/>
              </a:spcAft>
              <a:buFont typeface="Wingdings 3" charset="2"/>
              <a:buChar char=""/>
              <a:defRPr/>
            </a:pPr>
            <a:r>
              <a:rPr lang="pt-BR" dirty="0" smtClean="0">
                <a:solidFill>
                  <a:schemeClr val="tx1">
                    <a:lumMod val="75000"/>
                    <a:lumOff val="25000"/>
                  </a:schemeClr>
                </a:solidFill>
              </a:rPr>
              <a:t>Eczema;</a:t>
            </a:r>
          </a:p>
          <a:p>
            <a:pPr lvl="1" algn="just" eaLnBrk="1" fontAlgn="auto" hangingPunct="1">
              <a:spcAft>
                <a:spcPts val="0"/>
              </a:spcAft>
              <a:buFont typeface="Wingdings 3" charset="2"/>
              <a:buChar char=""/>
              <a:defRPr/>
            </a:pPr>
            <a:r>
              <a:rPr lang="pt-BR" dirty="0" smtClean="0">
                <a:solidFill>
                  <a:schemeClr val="tx1">
                    <a:lumMod val="75000"/>
                    <a:lumOff val="25000"/>
                  </a:schemeClr>
                </a:solidFill>
              </a:rPr>
              <a:t>(</a:t>
            </a:r>
            <a:r>
              <a:rPr lang="pt-BR" dirty="0">
                <a:solidFill>
                  <a:schemeClr val="tx1">
                    <a:lumMod val="75000"/>
                    <a:lumOff val="25000"/>
                  </a:schemeClr>
                </a:solidFill>
              </a:rPr>
              <a:t>um diagnóstico relatado de rinite alérgica, alergia alimentar ou eczema e tratamento </a:t>
            </a:r>
            <a:r>
              <a:rPr lang="pt-BR" dirty="0" smtClean="0">
                <a:solidFill>
                  <a:schemeClr val="tx1">
                    <a:lumMod val="75000"/>
                    <a:lumOff val="25000"/>
                  </a:schemeClr>
                </a:solidFill>
              </a:rPr>
              <a:t>e/ou </a:t>
            </a:r>
            <a:r>
              <a:rPr lang="pt-BR" dirty="0">
                <a:solidFill>
                  <a:schemeClr val="tx1">
                    <a:lumMod val="75000"/>
                    <a:lumOff val="25000"/>
                  </a:schemeClr>
                </a:solidFill>
              </a:rPr>
              <a:t>sintomas de doença nos últimos 12 meses</a:t>
            </a:r>
            <a:r>
              <a:rPr lang="pt-BR" dirty="0" smtClean="0">
                <a:solidFill>
                  <a:schemeClr val="tx1">
                    <a:lumMod val="75000"/>
                    <a:lumOff val="25000"/>
                  </a:schemeClr>
                </a:solidFill>
              </a:rPr>
              <a:t>);</a:t>
            </a:r>
            <a:endParaRPr lang="pt-BR" dirty="0">
              <a:solidFill>
                <a:schemeClr val="tx1">
                  <a:lumMod val="75000"/>
                  <a:lumOff val="25000"/>
                </a:schemeClr>
              </a:solidFill>
            </a:endParaRPr>
          </a:p>
        </p:txBody>
      </p:sp>
      <p:sp>
        <p:nvSpPr>
          <p:cNvPr id="27652"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2592388" y="623888"/>
            <a:ext cx="8912225" cy="1281112"/>
          </a:xfrm>
        </p:spPr>
        <p:txBody>
          <a:bodyPr/>
          <a:lstStyle/>
          <a:p>
            <a:pPr eaLnBrk="1" hangingPunct="1"/>
            <a:r>
              <a:rPr lang="pt-BR" smtClean="0"/>
              <a:t>Definições</a:t>
            </a:r>
          </a:p>
        </p:txBody>
      </p:sp>
      <p:sp>
        <p:nvSpPr>
          <p:cNvPr id="28675" name="Espaço Reservado para Conteúdo 2"/>
          <p:cNvSpPr>
            <a:spLocks noGrp="1"/>
          </p:cNvSpPr>
          <p:nvPr>
            <p:ph idx="1"/>
          </p:nvPr>
        </p:nvSpPr>
        <p:spPr>
          <a:xfrm>
            <a:off x="2589213" y="2133600"/>
            <a:ext cx="8915400" cy="3778250"/>
          </a:xfrm>
        </p:spPr>
        <p:txBody>
          <a:bodyPr/>
          <a:lstStyle/>
          <a:p>
            <a:pPr algn="just" eaLnBrk="1" hangingPunct="1"/>
            <a:r>
              <a:rPr lang="pt-BR" sz="1800" smtClean="0"/>
              <a:t>Asma não atópica aos 12 anos foi definida como:</a:t>
            </a:r>
          </a:p>
          <a:p>
            <a:pPr lvl="1" algn="just" eaLnBrk="1" hangingPunct="1"/>
            <a:r>
              <a:rPr lang="pt-BR" smtClean="0"/>
              <a:t>Asma atual +</a:t>
            </a:r>
          </a:p>
          <a:p>
            <a:pPr lvl="1" algn="just" eaLnBrk="1" hangingPunct="1"/>
            <a:r>
              <a:rPr lang="pt-BR" smtClean="0"/>
              <a:t>Não ter qualquer sensibilização alérgica relatada ou diagnóstico atual de rinite, alergia alimentar ou eczema;</a:t>
            </a:r>
          </a:p>
          <a:p>
            <a:pPr algn="just" eaLnBrk="1" hangingPunct="1"/>
            <a:r>
              <a:rPr lang="pt-BR" sz="1800" smtClean="0"/>
              <a:t>As crianças com idade entre um e quatro anos são rotuladas como tendo asma se seus pais relataram sibilos recorrentes;</a:t>
            </a:r>
          </a:p>
          <a:p>
            <a:pPr lvl="1" algn="just" eaLnBrk="1" hangingPunct="1"/>
            <a:r>
              <a:rPr lang="pt-BR" smtClean="0"/>
              <a:t>Pelo menos três episódios de sibilos durante o último ano;</a:t>
            </a:r>
          </a:p>
        </p:txBody>
      </p:sp>
      <p:sp>
        <p:nvSpPr>
          <p:cNvPr id="28676"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2592388" y="623888"/>
            <a:ext cx="8912225" cy="1281112"/>
          </a:xfrm>
        </p:spPr>
        <p:txBody>
          <a:bodyPr/>
          <a:lstStyle/>
          <a:p>
            <a:pPr eaLnBrk="1" hangingPunct="1"/>
            <a:r>
              <a:rPr lang="pt-BR" smtClean="0"/>
              <a:t>Definições</a:t>
            </a:r>
          </a:p>
        </p:txBody>
      </p:sp>
      <p:sp>
        <p:nvSpPr>
          <p:cNvPr id="29699" name="Espaço Reservado para Conteúdo 2"/>
          <p:cNvSpPr>
            <a:spLocks noGrp="1"/>
          </p:cNvSpPr>
          <p:nvPr>
            <p:ph idx="1"/>
          </p:nvPr>
        </p:nvSpPr>
        <p:spPr>
          <a:xfrm>
            <a:off x="2589213" y="2133600"/>
            <a:ext cx="8915400" cy="3778250"/>
          </a:xfrm>
        </p:spPr>
        <p:txBody>
          <a:bodyPr/>
          <a:lstStyle/>
          <a:p>
            <a:pPr algn="just" eaLnBrk="1" hangingPunct="1"/>
            <a:r>
              <a:rPr lang="pt-PT" sz="1800" smtClean="0"/>
              <a:t>Asma precoce transitória: asma com um 1, mas não mais que 4 anos;</a:t>
            </a:r>
          </a:p>
          <a:p>
            <a:pPr algn="just" eaLnBrk="1" hangingPunct="1"/>
            <a:r>
              <a:rPr lang="pt-PT" sz="1800" smtClean="0"/>
              <a:t>Asma transitória tardia: asma com 1, 4 e 8 anos, mas não aos 12 anos de idade; </a:t>
            </a:r>
          </a:p>
          <a:p>
            <a:pPr algn="just" eaLnBrk="1" hangingPunct="1"/>
            <a:r>
              <a:rPr lang="pt-PT" sz="1800" smtClean="0"/>
              <a:t>Asma intermediária: asma aos 4 anos de idade e 8 anos;</a:t>
            </a:r>
          </a:p>
          <a:p>
            <a:pPr algn="just" eaLnBrk="1" hangingPunct="1"/>
            <a:r>
              <a:rPr lang="pt-PT" sz="1800" smtClean="0"/>
              <a:t>Asma de início tardio: asma aos 12 anos de idade, que havia sido relatada a partir dos 4 ou 8 anos de idade, mas não foi relatada com 1 ano de idade;</a:t>
            </a:r>
          </a:p>
          <a:p>
            <a:pPr algn="just" eaLnBrk="1" hangingPunct="1"/>
            <a:r>
              <a:rPr lang="pt-PT" sz="1800" smtClean="0"/>
              <a:t>Asma recidivante: asma em 1 e 12 anos, mas não persistentemente aos 4 e 8 anos de idade;</a:t>
            </a:r>
          </a:p>
          <a:p>
            <a:pPr algn="just" eaLnBrk="1" hangingPunct="1"/>
            <a:r>
              <a:rPr lang="pt-PT" sz="1800" smtClean="0"/>
              <a:t>Asma persistente: asma em todas as idades.</a:t>
            </a:r>
          </a:p>
          <a:p>
            <a:pPr algn="just" eaLnBrk="1" hangingPunct="1">
              <a:buFont typeface="Wingdings 3" pitchFamily="18" charset="2"/>
              <a:buNone/>
            </a:pPr>
            <a:r>
              <a:rPr lang="pt-PT" sz="1800" smtClean="0"/>
              <a:t>                                                    </a:t>
            </a:r>
            <a:r>
              <a:rPr lang="pt-PT" sz="1800" smtClean="0">
                <a:solidFill>
                  <a:srgbClr val="0066FF"/>
                </a:solidFill>
              </a:rPr>
              <a:t>Quadro a seguir</a:t>
            </a:r>
            <a:endParaRPr lang="pt-BR" sz="1800" smtClean="0">
              <a:solidFill>
                <a:srgbClr val="0066FF"/>
              </a:solidFill>
            </a:endParaRPr>
          </a:p>
        </p:txBody>
      </p:sp>
      <p:sp>
        <p:nvSpPr>
          <p:cNvPr id="29700"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pic>
        <p:nvPicPr>
          <p:cNvPr id="30727" name="Picture 7"/>
          <p:cNvPicPr>
            <a:picLocks noChangeAspect="1" noChangeArrowheads="1"/>
          </p:cNvPicPr>
          <p:nvPr/>
        </p:nvPicPr>
        <p:blipFill>
          <a:blip r:embed="rId2">
            <a:lum contrast="12000"/>
          </a:blip>
          <a:srcRect/>
          <a:stretch>
            <a:fillRect/>
          </a:stretch>
        </p:blipFill>
        <p:spPr bwMode="auto">
          <a:xfrm>
            <a:off x="423863" y="696913"/>
            <a:ext cx="11433175" cy="5680075"/>
          </a:xfrm>
          <a:prstGeom prst="rect">
            <a:avLst/>
          </a:prstGeom>
          <a:noFill/>
          <a:ln w="38100">
            <a:solidFill>
              <a:srgbClr val="0066FF"/>
            </a:solid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2592388" y="623888"/>
            <a:ext cx="8912225" cy="1281112"/>
          </a:xfrm>
        </p:spPr>
        <p:txBody>
          <a:bodyPr/>
          <a:lstStyle/>
          <a:p>
            <a:pPr eaLnBrk="1" hangingPunct="1"/>
            <a:r>
              <a:rPr lang="pt-BR" smtClean="0"/>
              <a:t>Definições</a:t>
            </a:r>
          </a:p>
        </p:txBody>
      </p:sp>
      <p:sp>
        <p:nvSpPr>
          <p:cNvPr id="3" name="Espaço Reservado para Conteúdo 2"/>
          <p:cNvSpPr>
            <a:spLocks noGrp="1"/>
          </p:cNvSpPr>
          <p:nvPr>
            <p:ph idx="1"/>
          </p:nvPr>
        </p:nvSpPr>
        <p:spPr>
          <a:xfrm>
            <a:off x="2589213" y="2133600"/>
            <a:ext cx="8915400" cy="3778250"/>
          </a:xfrm>
        </p:spPr>
        <p:txBody>
          <a:bodyPr rtlCol="0">
            <a:normAutofit lnSpcReduction="10000"/>
          </a:bodyPr>
          <a:lstStyle/>
          <a:p>
            <a:pPr algn="just" eaLnBrk="1" fontAlgn="auto" hangingPunct="1">
              <a:spcAft>
                <a:spcPts val="0"/>
              </a:spcAft>
              <a:buFont typeface="Wingdings 3" charset="2"/>
              <a:buChar char=""/>
              <a:defRPr/>
            </a:pPr>
            <a:r>
              <a:rPr lang="pt-PT" sz="1800" dirty="0">
                <a:solidFill>
                  <a:schemeClr val="tx1">
                    <a:lumMod val="75000"/>
                    <a:lumOff val="25000"/>
                  </a:schemeClr>
                </a:solidFill>
              </a:rPr>
              <a:t>Fatores de risco com p menor que 0,1 na análise univariada foram analisados ​​no modelo multivariado. Um ponto de corte de 0,1 foi escolhido para que potenciais confundidores fossem </a:t>
            </a:r>
            <a:r>
              <a:rPr lang="pt-PT" sz="1800" dirty="0" smtClean="0">
                <a:solidFill>
                  <a:schemeClr val="tx1">
                    <a:lumMod val="75000"/>
                    <a:lumOff val="25000"/>
                  </a:schemeClr>
                </a:solidFill>
              </a:rPr>
              <a:t>inclusos;</a:t>
            </a:r>
          </a:p>
          <a:p>
            <a:pPr algn="just" eaLnBrk="1" fontAlgn="auto" hangingPunct="1">
              <a:spcAft>
                <a:spcPts val="0"/>
              </a:spcAft>
              <a:buFont typeface="Wingdings 3" charset="2"/>
              <a:buChar char=""/>
              <a:defRPr/>
            </a:pPr>
            <a:r>
              <a:rPr lang="pt-PT" sz="1800" dirty="0" smtClean="0">
                <a:solidFill>
                  <a:schemeClr val="tx1">
                    <a:lumMod val="75000"/>
                    <a:lumOff val="25000"/>
                  </a:schemeClr>
                </a:solidFill>
              </a:rPr>
              <a:t>Modelo multivariado:</a:t>
            </a:r>
          </a:p>
          <a:p>
            <a:pPr lvl="1" algn="just" eaLnBrk="1" fontAlgn="auto" hangingPunct="1">
              <a:spcAft>
                <a:spcPts val="0"/>
              </a:spcAft>
              <a:buFont typeface="Wingdings 3" charset="2"/>
              <a:buChar char=""/>
              <a:defRPr/>
            </a:pPr>
            <a:r>
              <a:rPr lang="pt-BR" dirty="0" smtClean="0">
                <a:solidFill>
                  <a:schemeClr val="tx1">
                    <a:lumMod val="75000"/>
                    <a:lumOff val="25000"/>
                  </a:schemeClr>
                </a:solidFill>
              </a:rPr>
              <a:t>Fumar </a:t>
            </a:r>
            <a:r>
              <a:rPr lang="pt-BR" dirty="0">
                <a:solidFill>
                  <a:schemeClr val="tx1">
                    <a:lumMod val="75000"/>
                    <a:lumOff val="25000"/>
                  </a:schemeClr>
                </a:solidFill>
              </a:rPr>
              <a:t>durante a </a:t>
            </a:r>
            <a:r>
              <a:rPr lang="pt-BR" dirty="0" smtClean="0">
                <a:solidFill>
                  <a:schemeClr val="tx1">
                    <a:lumMod val="75000"/>
                    <a:lumOff val="25000"/>
                  </a:schemeClr>
                </a:solidFill>
              </a:rPr>
              <a:t>gravidez;</a:t>
            </a:r>
          </a:p>
          <a:p>
            <a:pPr lvl="1" algn="just" eaLnBrk="1" fontAlgn="auto" hangingPunct="1">
              <a:spcAft>
                <a:spcPts val="0"/>
              </a:spcAft>
              <a:buFont typeface="Wingdings 3" charset="2"/>
              <a:buChar char=""/>
              <a:defRPr/>
            </a:pPr>
            <a:r>
              <a:rPr lang="pt-BR" dirty="0">
                <a:solidFill>
                  <a:schemeClr val="tx1">
                    <a:lumMod val="75000"/>
                    <a:lumOff val="25000"/>
                  </a:schemeClr>
                </a:solidFill>
              </a:rPr>
              <a:t>N</a:t>
            </a:r>
            <a:r>
              <a:rPr lang="pt-BR" dirty="0" smtClean="0">
                <a:solidFill>
                  <a:schemeClr val="tx1">
                    <a:lumMod val="75000"/>
                    <a:lumOff val="25000"/>
                  </a:schemeClr>
                </a:solidFill>
              </a:rPr>
              <a:t>ascer </a:t>
            </a:r>
            <a:r>
              <a:rPr lang="pt-BR" dirty="0">
                <a:solidFill>
                  <a:schemeClr val="tx1">
                    <a:lumMod val="75000"/>
                    <a:lumOff val="25000"/>
                  </a:schemeClr>
                </a:solidFill>
              </a:rPr>
              <a:t>com menos de 37 semanas de </a:t>
            </a:r>
            <a:r>
              <a:rPr lang="pt-BR" dirty="0" smtClean="0">
                <a:solidFill>
                  <a:schemeClr val="tx1">
                    <a:lumMod val="75000"/>
                    <a:lumOff val="25000"/>
                  </a:schemeClr>
                </a:solidFill>
              </a:rPr>
              <a:t>gestação;</a:t>
            </a:r>
          </a:p>
          <a:p>
            <a:pPr lvl="1" algn="just" eaLnBrk="1" fontAlgn="auto" hangingPunct="1">
              <a:spcAft>
                <a:spcPts val="0"/>
              </a:spcAft>
              <a:buFont typeface="Wingdings 3" charset="2"/>
              <a:buChar char=""/>
              <a:defRPr/>
            </a:pPr>
            <a:r>
              <a:rPr lang="pt-BR" dirty="0">
                <a:solidFill>
                  <a:schemeClr val="tx1">
                    <a:lumMod val="75000"/>
                    <a:lumOff val="25000"/>
                  </a:schemeClr>
                </a:solidFill>
              </a:rPr>
              <a:t>Q</a:t>
            </a:r>
            <a:r>
              <a:rPr lang="pt-BR" dirty="0" smtClean="0">
                <a:solidFill>
                  <a:schemeClr val="tx1">
                    <a:lumMod val="75000"/>
                    <a:lumOff val="25000"/>
                  </a:schemeClr>
                </a:solidFill>
              </a:rPr>
              <a:t>ualquer </a:t>
            </a:r>
            <a:r>
              <a:rPr lang="pt-BR" dirty="0">
                <a:solidFill>
                  <a:schemeClr val="tx1">
                    <a:lumMod val="75000"/>
                    <a:lumOff val="25000"/>
                  </a:schemeClr>
                </a:solidFill>
              </a:rPr>
              <a:t>amamentação durante quatro meses ou </a:t>
            </a:r>
            <a:r>
              <a:rPr lang="pt-BR" dirty="0" smtClean="0">
                <a:solidFill>
                  <a:schemeClr val="tx1">
                    <a:lumMod val="75000"/>
                    <a:lumOff val="25000"/>
                  </a:schemeClr>
                </a:solidFill>
              </a:rPr>
              <a:t>mais;</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rPr>
              <a:t>O </a:t>
            </a:r>
            <a:r>
              <a:rPr lang="pt-BR" sz="1800" dirty="0">
                <a:solidFill>
                  <a:schemeClr val="tx1">
                    <a:lumMod val="75000"/>
                    <a:lumOff val="25000"/>
                  </a:schemeClr>
                </a:solidFill>
              </a:rPr>
              <a:t>SPSS </a:t>
            </a:r>
            <a:r>
              <a:rPr lang="pt-BR" sz="1800" dirty="0" err="1" smtClean="0">
                <a:solidFill>
                  <a:schemeClr val="tx1">
                    <a:lumMod val="75000"/>
                    <a:lumOff val="25000"/>
                  </a:schemeClr>
                </a:solidFill>
              </a:rPr>
              <a:t>Statistics</a:t>
            </a:r>
            <a:r>
              <a:rPr lang="pt-BR" sz="1800" dirty="0" smtClean="0">
                <a:solidFill>
                  <a:schemeClr val="tx1">
                    <a:lumMod val="75000"/>
                    <a:lumOff val="25000"/>
                  </a:schemeClr>
                </a:solidFill>
              </a:rPr>
              <a:t> </a:t>
            </a:r>
            <a:r>
              <a:rPr lang="pt-BR" sz="1800" dirty="0">
                <a:solidFill>
                  <a:schemeClr val="tx1">
                    <a:lumMod val="75000"/>
                    <a:lumOff val="25000"/>
                  </a:schemeClr>
                </a:solidFill>
              </a:rPr>
              <a:t>versão 23.0 (IBM </a:t>
            </a:r>
            <a:r>
              <a:rPr lang="pt-BR" sz="1800" dirty="0" err="1">
                <a:solidFill>
                  <a:schemeClr val="tx1">
                    <a:lumMod val="75000"/>
                    <a:lumOff val="25000"/>
                  </a:schemeClr>
                </a:solidFill>
              </a:rPr>
              <a:t>Corp</a:t>
            </a:r>
            <a:r>
              <a:rPr lang="pt-BR" sz="1800" dirty="0">
                <a:solidFill>
                  <a:schemeClr val="tx1">
                    <a:lumMod val="75000"/>
                    <a:lumOff val="25000"/>
                  </a:schemeClr>
                </a:solidFill>
              </a:rPr>
              <a:t>., </a:t>
            </a:r>
            <a:r>
              <a:rPr lang="pt-BR" sz="1800" dirty="0" err="1">
                <a:solidFill>
                  <a:schemeClr val="tx1">
                    <a:lumMod val="75000"/>
                    <a:lumOff val="25000"/>
                  </a:schemeClr>
                </a:solidFill>
              </a:rPr>
              <a:t>Armonk</a:t>
            </a:r>
            <a:r>
              <a:rPr lang="pt-BR" sz="1800" dirty="0">
                <a:solidFill>
                  <a:schemeClr val="tx1">
                    <a:lumMod val="75000"/>
                    <a:lumOff val="25000"/>
                  </a:schemeClr>
                </a:solidFill>
              </a:rPr>
              <a:t>, NY, EUA) foi utilizado para as análises </a:t>
            </a:r>
            <a:r>
              <a:rPr lang="pt-BR" sz="1800" dirty="0" smtClean="0">
                <a:solidFill>
                  <a:schemeClr val="tx1">
                    <a:lumMod val="75000"/>
                    <a:lumOff val="25000"/>
                  </a:schemeClr>
                </a:solidFill>
              </a:rPr>
              <a:t>estatísticas</a:t>
            </a:r>
            <a:r>
              <a:rPr lang="pt-PT" sz="1800" dirty="0" smtClean="0">
                <a:solidFill>
                  <a:schemeClr val="tx1">
                    <a:lumMod val="75000"/>
                    <a:lumOff val="25000"/>
                  </a:schemeClr>
                </a:solidFill>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rPr>
              <a:t>Aprovação </a:t>
            </a:r>
            <a:r>
              <a:rPr lang="pt-BR" sz="1800" dirty="0">
                <a:solidFill>
                  <a:schemeClr val="tx1">
                    <a:lumMod val="75000"/>
                    <a:lumOff val="25000"/>
                  </a:schemeClr>
                </a:solidFill>
              </a:rPr>
              <a:t>ética O estudo foi aprovado pelo comitê de ética da Universidade de </a:t>
            </a:r>
            <a:r>
              <a:rPr lang="pt-BR" sz="1800" dirty="0" err="1" smtClean="0">
                <a:solidFill>
                  <a:schemeClr val="tx1">
                    <a:lumMod val="75000"/>
                    <a:lumOff val="25000"/>
                  </a:schemeClr>
                </a:solidFill>
              </a:rPr>
              <a:t>Gotemburgo</a:t>
            </a:r>
            <a:r>
              <a:rPr lang="pt-BR" sz="1800" dirty="0">
                <a:solidFill>
                  <a:schemeClr val="tx1">
                    <a:lumMod val="75000"/>
                    <a:lumOff val="25000"/>
                  </a:schemeClr>
                </a:solidFill>
              </a:rPr>
              <a:t>;</a:t>
            </a:r>
          </a:p>
          <a:p>
            <a:pPr eaLnBrk="1" fontAlgn="auto" hangingPunct="1">
              <a:spcAft>
                <a:spcPts val="0"/>
              </a:spcAft>
              <a:buFont typeface="Wingdings 3" charset="2"/>
              <a:buChar char=""/>
              <a:defRPr/>
            </a:pPr>
            <a:endParaRPr lang="pt-PT" sz="1800" dirty="0" smtClean="0">
              <a:solidFill>
                <a:schemeClr val="tx1">
                  <a:lumMod val="75000"/>
                  <a:lumOff val="25000"/>
                </a:schemeClr>
              </a:solidFill>
            </a:endParaRPr>
          </a:p>
        </p:txBody>
      </p:sp>
      <p:sp>
        <p:nvSpPr>
          <p:cNvPr id="31748"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a:xfrm>
            <a:off x="2592388" y="623888"/>
            <a:ext cx="8912225" cy="1281112"/>
          </a:xfrm>
        </p:spPr>
        <p:txBody>
          <a:bodyPr/>
          <a:lstStyle/>
          <a:p>
            <a:pPr eaLnBrk="1" hangingPunct="1"/>
            <a:r>
              <a:rPr lang="pt-BR" smtClean="0"/>
              <a:t>Métodos estatísticos</a:t>
            </a:r>
          </a:p>
        </p:txBody>
      </p:sp>
      <p:sp>
        <p:nvSpPr>
          <p:cNvPr id="32771" name="Espaço Reservado para Conteúdo 2"/>
          <p:cNvSpPr>
            <a:spLocks noGrp="1"/>
          </p:cNvSpPr>
          <p:nvPr>
            <p:ph idx="1"/>
          </p:nvPr>
        </p:nvSpPr>
        <p:spPr>
          <a:xfrm>
            <a:off x="2589213" y="2133600"/>
            <a:ext cx="8915400" cy="3778250"/>
          </a:xfrm>
        </p:spPr>
        <p:txBody>
          <a:bodyPr/>
          <a:lstStyle/>
          <a:p>
            <a:pPr algn="just" eaLnBrk="1" hangingPunct="1"/>
            <a:r>
              <a:rPr lang="pt-BR" sz="1800" smtClean="0"/>
              <a:t>Na análise estatística, as tabelas de contingência foram produzidas por meio do teste do qui-quadrado e da regressão logística binária.</a:t>
            </a:r>
          </a:p>
          <a:p>
            <a:pPr algn="just" eaLnBrk="1" hangingPunct="1"/>
            <a:r>
              <a:rPr lang="pt-BR" sz="1800" smtClean="0"/>
              <a:t> Odds ratios (OR) foram estimados com intervalos de confiança de 95%   (IC 95%). </a:t>
            </a:r>
          </a:p>
          <a:p>
            <a:pPr algn="just" eaLnBrk="1" hangingPunct="1"/>
            <a:r>
              <a:rPr lang="pt-BR" sz="1800" smtClean="0"/>
              <a:t>ORs brutas são indicadas como ORs e OR ajustadas como aORs.</a:t>
            </a:r>
          </a:p>
          <a:p>
            <a:pPr eaLnBrk="1" hangingPunct="1"/>
            <a:endParaRPr lang="pt-PT" sz="1800" smtClean="0"/>
          </a:p>
        </p:txBody>
      </p:sp>
      <p:sp>
        <p:nvSpPr>
          <p:cNvPr id="32772"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a:xfrm>
            <a:off x="2592388" y="623888"/>
            <a:ext cx="8912225" cy="1281112"/>
          </a:xfrm>
        </p:spPr>
        <p:txBody>
          <a:bodyPr/>
          <a:lstStyle/>
          <a:p>
            <a:pPr eaLnBrk="1" hangingPunct="1"/>
            <a:r>
              <a:rPr lang="pt-BR" smtClean="0"/>
              <a:t>Resultados</a:t>
            </a:r>
          </a:p>
        </p:txBody>
      </p:sp>
      <p:sp>
        <p:nvSpPr>
          <p:cNvPr id="33795" name="Espaço Reservado para Conteúdo 2"/>
          <p:cNvSpPr>
            <a:spLocks noGrp="1"/>
          </p:cNvSpPr>
          <p:nvPr>
            <p:ph idx="1"/>
          </p:nvPr>
        </p:nvSpPr>
        <p:spPr>
          <a:xfrm>
            <a:off x="2589213" y="2133600"/>
            <a:ext cx="8915400" cy="3778250"/>
          </a:xfrm>
        </p:spPr>
        <p:txBody>
          <a:bodyPr/>
          <a:lstStyle/>
          <a:p>
            <a:pPr algn="just" eaLnBrk="1" hangingPunct="1"/>
            <a:r>
              <a:rPr lang="pt-BR" sz="1800" smtClean="0"/>
              <a:t>Feito análise das diferenças entre crianças cujos pais preencheram aos 12 anos, com aqueles que não preencheram, mas forneceram dados quando o seu filho tinha 6 e 12 meses</a:t>
            </a:r>
          </a:p>
          <a:p>
            <a:pPr algn="just" eaLnBrk="1" hangingPunct="1"/>
            <a:r>
              <a:rPr lang="pt-BR" sz="1800" smtClean="0"/>
              <a:t>Nos pais não respondedores foram mais comum baixo nível de escolaridade dos pais e tabagismo materno durante a gravidez; e menor prevalência de hereditariedade atópica e amamentação . </a:t>
            </a:r>
          </a:p>
          <a:p>
            <a:pPr algn="just" eaLnBrk="1" hangingPunct="1"/>
            <a:r>
              <a:rPr lang="pt-BR" sz="1800" smtClean="0"/>
              <a:t>Não houve diferenças significativas em relação aos sibilos, relato de eczema diagnosticado ou alergias alimentares.</a:t>
            </a:r>
          </a:p>
          <a:p>
            <a:pPr algn="just" eaLnBrk="1" hangingPunct="1"/>
            <a:r>
              <a:rPr lang="pt-BR" sz="1800" smtClean="0"/>
              <a:t>Asma atual foi relatada por 6,4% (233/3637):</a:t>
            </a:r>
          </a:p>
          <a:p>
            <a:pPr lvl="1" algn="just" eaLnBrk="1" hangingPunct="1"/>
            <a:r>
              <a:rPr lang="pt-BR" smtClean="0"/>
              <a:t>Asma atópica: 65%</a:t>
            </a:r>
          </a:p>
          <a:p>
            <a:pPr lvl="1" algn="just" eaLnBrk="1" hangingPunct="1"/>
            <a:r>
              <a:rPr lang="pt-BR" smtClean="0"/>
              <a:t>Asma não-atópica: 35%</a:t>
            </a:r>
          </a:p>
        </p:txBody>
      </p:sp>
      <p:sp>
        <p:nvSpPr>
          <p:cNvPr id="33796"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a:xfrm>
            <a:off x="2592388" y="623888"/>
            <a:ext cx="8912225" cy="1281112"/>
          </a:xfrm>
        </p:spPr>
        <p:txBody>
          <a:bodyPr/>
          <a:lstStyle/>
          <a:p>
            <a:pPr eaLnBrk="1" hangingPunct="1"/>
            <a:r>
              <a:rPr lang="pt-BR" smtClean="0"/>
              <a:t>Resultados</a:t>
            </a:r>
          </a:p>
        </p:txBody>
      </p:sp>
      <p:sp>
        <p:nvSpPr>
          <p:cNvPr id="34819" name="Espaço Reservado para Conteúdo 2"/>
          <p:cNvSpPr>
            <a:spLocks noGrp="1"/>
          </p:cNvSpPr>
          <p:nvPr>
            <p:ph idx="1"/>
          </p:nvPr>
        </p:nvSpPr>
        <p:spPr>
          <a:xfrm>
            <a:off x="2589213" y="2133600"/>
            <a:ext cx="8915400" cy="3778250"/>
          </a:xfrm>
        </p:spPr>
        <p:txBody>
          <a:bodyPr/>
          <a:lstStyle/>
          <a:p>
            <a:pPr algn="just" eaLnBrk="1" hangingPunct="1"/>
            <a:r>
              <a:rPr lang="pt-BR" sz="1800" smtClean="0"/>
              <a:t>Das crianças com asma atual, 62% relataram 3 ou mais episódios de sibilância durante o último ano.</a:t>
            </a:r>
          </a:p>
          <a:p>
            <a:pPr algn="just" eaLnBrk="1" hangingPunct="1"/>
            <a:r>
              <a:rPr lang="pt-BR" sz="1800" smtClean="0"/>
              <a:t>Qualquer chiado durante o ano passado foi relatado por 8,4% (303/3621)</a:t>
            </a:r>
          </a:p>
          <a:p>
            <a:pPr algn="just" eaLnBrk="1" hangingPunct="1"/>
            <a:r>
              <a:rPr lang="pt-BR" sz="1800" smtClean="0"/>
              <a:t>Usando medicação para asma durante o ano passado foi relatado por 8,7% (312/3599)</a:t>
            </a:r>
          </a:p>
          <a:p>
            <a:pPr algn="just" eaLnBrk="1" hangingPunct="1"/>
            <a:r>
              <a:rPr lang="pt-BR" sz="1800" smtClean="0"/>
              <a:t>A rinite alérgica foi de 52% (121/231) das crianças com asma atual e 78% (81/103) das crianças com asma atópica</a:t>
            </a:r>
          </a:p>
          <a:p>
            <a:pPr algn="just" eaLnBrk="1" hangingPunct="1"/>
            <a:r>
              <a:rPr lang="pt-BR" sz="1800" smtClean="0"/>
              <a:t>Qualquer aleitamento materno (≥ 4 meses) foi de 78% (149/190) na asma atual; 81% (99/122) na asma atópica e 74% (50/68) na asma não-atópica.</a:t>
            </a:r>
          </a:p>
          <a:p>
            <a:pPr algn="just" eaLnBrk="1" hangingPunct="1"/>
            <a:r>
              <a:rPr lang="pt-BR" sz="1800" smtClean="0"/>
              <a:t>Dos que participaram do acompanhamento de 12 anos, 4,4% (152/3602) receberam antibióticos na unidade neonatal durante a 1ª semana de vida</a:t>
            </a:r>
          </a:p>
        </p:txBody>
      </p:sp>
      <p:sp>
        <p:nvSpPr>
          <p:cNvPr id="34820"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2592388" y="623888"/>
            <a:ext cx="8912225" cy="1281112"/>
          </a:xfrm>
        </p:spPr>
        <p:txBody>
          <a:bodyPr/>
          <a:lstStyle/>
          <a:p>
            <a:pPr eaLnBrk="1" hangingPunct="1"/>
            <a:r>
              <a:rPr lang="pt-BR" smtClean="0"/>
              <a:t>Resultados</a:t>
            </a:r>
          </a:p>
        </p:txBody>
      </p:sp>
      <p:sp>
        <p:nvSpPr>
          <p:cNvPr id="35843" name="Espaço Reservado para Conteúdo 2"/>
          <p:cNvSpPr>
            <a:spLocks noGrp="1"/>
          </p:cNvSpPr>
          <p:nvPr>
            <p:ph idx="1"/>
          </p:nvPr>
        </p:nvSpPr>
        <p:spPr>
          <a:xfrm>
            <a:off x="2589213" y="2133600"/>
            <a:ext cx="8915400" cy="3778250"/>
          </a:xfrm>
        </p:spPr>
        <p:txBody>
          <a:bodyPr/>
          <a:lstStyle/>
          <a:p>
            <a:pPr algn="just" eaLnBrk="1" hangingPunct="1"/>
            <a:r>
              <a:rPr lang="pt-BR" sz="1800" smtClean="0"/>
              <a:t>A prevalência acumulada de asma foi de 14% (397/2913) </a:t>
            </a:r>
          </a:p>
          <a:p>
            <a:pPr lvl="1" algn="just" eaLnBrk="1" hangingPunct="1"/>
            <a:r>
              <a:rPr lang="pt-BR" smtClean="0"/>
              <a:t>Asma transitória: 30% (n=118) das 397 crianças com asma</a:t>
            </a:r>
          </a:p>
          <a:p>
            <a:pPr lvl="1" algn="just" eaLnBrk="1" hangingPunct="1"/>
            <a:r>
              <a:rPr lang="pt-BR" smtClean="0"/>
              <a:t>Asma de inicio tardio: (n=150) </a:t>
            </a:r>
          </a:p>
          <a:p>
            <a:pPr lvl="1" algn="just" eaLnBrk="1" hangingPunct="1"/>
            <a:r>
              <a:rPr lang="pt-BR" smtClean="0"/>
              <a:t>Asma intermediária 24% (n=96)</a:t>
            </a:r>
          </a:p>
          <a:p>
            <a:pPr lvl="1" algn="just" eaLnBrk="1" hangingPunct="1"/>
            <a:r>
              <a:rPr lang="pt-BR" smtClean="0"/>
              <a:t>Asma persistente 4% (n=14) </a:t>
            </a:r>
          </a:p>
          <a:p>
            <a:pPr algn="just" eaLnBrk="1" hangingPunct="1"/>
            <a:r>
              <a:rPr lang="pt-BR" sz="1800" smtClean="0">
                <a:solidFill>
                  <a:srgbClr val="0066FF"/>
                </a:solidFill>
              </a:rPr>
              <a:t>Os resultados das análises multivariadas de fatores de risco e fatores de proteção para asma atual, asma atópica e asma não atópica são mostradas na </a:t>
            </a:r>
            <a:r>
              <a:rPr lang="pt-BR" sz="1800" b="1" smtClean="0">
                <a:solidFill>
                  <a:srgbClr val="0066FF"/>
                </a:solidFill>
              </a:rPr>
              <a:t>Tabela 1</a:t>
            </a:r>
          </a:p>
        </p:txBody>
      </p:sp>
      <p:sp>
        <p:nvSpPr>
          <p:cNvPr id="35844"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tângulo 2"/>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pic>
        <p:nvPicPr>
          <p:cNvPr id="36869" name="Picture 5"/>
          <p:cNvPicPr>
            <a:picLocks noChangeAspect="1" noChangeArrowheads="1"/>
          </p:cNvPicPr>
          <p:nvPr/>
        </p:nvPicPr>
        <p:blipFill>
          <a:blip r:embed="rId2">
            <a:lum contrast="12000"/>
          </a:blip>
          <a:srcRect/>
          <a:stretch>
            <a:fillRect/>
          </a:stretch>
        </p:blipFill>
        <p:spPr bwMode="auto">
          <a:xfrm>
            <a:off x="1131888" y="696913"/>
            <a:ext cx="10544175" cy="5861050"/>
          </a:xfrm>
          <a:prstGeom prst="rect">
            <a:avLst/>
          </a:prstGeom>
          <a:noFill/>
          <a:ln w="38100">
            <a:solidFill>
              <a:srgbClr val="0066FF"/>
            </a:solid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a:xfrm>
            <a:off x="2592388" y="623888"/>
            <a:ext cx="8912225" cy="1281112"/>
          </a:xfrm>
        </p:spPr>
        <p:txBody>
          <a:bodyPr/>
          <a:lstStyle/>
          <a:p>
            <a:pPr eaLnBrk="1" hangingPunct="1"/>
            <a:r>
              <a:rPr lang="pt-BR" smtClean="0"/>
              <a:t>Resultados</a:t>
            </a:r>
          </a:p>
        </p:txBody>
      </p:sp>
      <p:sp>
        <p:nvSpPr>
          <p:cNvPr id="3" name="Espaço Reservado para Conteúdo 2"/>
          <p:cNvSpPr>
            <a:spLocks noGrp="1"/>
          </p:cNvSpPr>
          <p:nvPr>
            <p:ph idx="1"/>
          </p:nvPr>
        </p:nvSpPr>
        <p:spPr>
          <a:xfrm>
            <a:off x="2589213" y="2133600"/>
            <a:ext cx="8915400" cy="3778250"/>
          </a:xfrm>
        </p:spPr>
        <p:txBody>
          <a:bodyPr>
            <a:normAutofit/>
          </a:bodyPr>
          <a:lstStyle/>
          <a:p>
            <a:pPr algn="ctr" eaLnBrk="1" hangingPunct="1"/>
            <a:r>
              <a:rPr lang="pt-BR" sz="1800" b="1" smtClean="0">
                <a:solidFill>
                  <a:srgbClr val="FF0000"/>
                </a:solidFill>
              </a:rPr>
              <a:t>Tratamento com antibióticos durante a 1ª semana de vida foi um fator de risco independente para asma atópica, mas não para asma não-atópica aos 12 anos de idade</a:t>
            </a:r>
          </a:p>
          <a:p>
            <a:pPr lvl="1" algn="ctr" eaLnBrk="1" hangingPunct="1"/>
            <a:r>
              <a:rPr lang="pt-BR" sz="1800" b="1" smtClean="0">
                <a:solidFill>
                  <a:srgbClr val="FF0000"/>
                </a:solidFill>
              </a:rPr>
              <a:t>AOR de 2,2 (1,2 – 4,2) versus1,4 (0,5-3,4)</a:t>
            </a:r>
          </a:p>
          <a:p>
            <a:pPr algn="just" eaLnBrk="1" hangingPunct="1"/>
            <a:r>
              <a:rPr lang="pt-BR" sz="1800" smtClean="0">
                <a:solidFill>
                  <a:srgbClr val="0066FF"/>
                </a:solidFill>
              </a:rPr>
              <a:t>Amamentação por 4 meses ou mais reduziu o risco de asma não atópica para aOR de 0,5 (0,3-0,95) </a:t>
            </a:r>
          </a:p>
          <a:p>
            <a:pPr algn="just" eaLnBrk="1" hangingPunct="1"/>
            <a:r>
              <a:rPr lang="pt-BR" sz="1800" smtClean="0">
                <a:solidFill>
                  <a:srgbClr val="FF0000"/>
                </a:solidFill>
              </a:rPr>
              <a:t>Nascer pequeno para idade gestacional (PIG) aumentou o risco para aOR de 3,8 (1,1-13,7) para asma não atópica</a:t>
            </a:r>
          </a:p>
          <a:p>
            <a:pPr algn="just" eaLnBrk="1" hangingPunct="1"/>
            <a:r>
              <a:rPr lang="pt-BR" sz="1800" smtClean="0"/>
              <a:t>História de doença atópica durante o 1º ano de vida (alergia alimentar ou eczema), previu asma atual e asma atópica aos 12 anos</a:t>
            </a:r>
          </a:p>
          <a:p>
            <a:pPr algn="just" eaLnBrk="1" hangingPunct="1">
              <a:buFont typeface="Wingdings 3" pitchFamily="18" charset="2"/>
              <a:buNone/>
            </a:pPr>
            <a:endParaRPr lang="pt-BR" sz="1800" smtClean="0"/>
          </a:p>
        </p:txBody>
      </p:sp>
      <p:sp>
        <p:nvSpPr>
          <p:cNvPr id="37892"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
        <p:nvSpPr>
          <p:cNvPr id="37894" name="Line 6"/>
          <p:cNvSpPr>
            <a:spLocks noChangeShapeType="1"/>
          </p:cNvSpPr>
          <p:nvPr/>
        </p:nvSpPr>
        <p:spPr bwMode="auto">
          <a:xfrm>
            <a:off x="2011363" y="1697038"/>
            <a:ext cx="762000" cy="590550"/>
          </a:xfrm>
          <a:prstGeom prst="line">
            <a:avLst/>
          </a:prstGeom>
          <a:noFill/>
          <a:ln w="76200">
            <a:solidFill>
              <a:srgbClr val="FF33CC"/>
            </a:solidFill>
            <a:round/>
            <a:headEnd/>
            <a:tailEnd type="triangle" w="med" len="med"/>
          </a:ln>
          <a:effectLst/>
        </p:spPr>
        <p:txBody>
          <a:bodyPr/>
          <a:lstStyle/>
          <a:p>
            <a:endParaRPr lang="pt-B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m 3"/>
          <p:cNvPicPr>
            <a:picLocks noChangeAspect="1"/>
          </p:cNvPicPr>
          <p:nvPr/>
        </p:nvPicPr>
        <p:blipFill>
          <a:blip r:embed="rId2"/>
          <a:srcRect/>
          <a:stretch>
            <a:fillRect/>
          </a:stretch>
        </p:blipFill>
        <p:spPr bwMode="auto">
          <a:xfrm>
            <a:off x="700088" y="409575"/>
            <a:ext cx="11136312" cy="6232525"/>
          </a:xfrm>
          <a:prstGeom prst="rect">
            <a:avLst/>
          </a:prstGeom>
          <a:noFill/>
          <a:ln w="9525">
            <a:noFill/>
            <a:miter lim="800000"/>
            <a:headEnd/>
            <a:tailEnd/>
          </a:ln>
        </p:spPr>
      </p:pic>
      <p:sp>
        <p:nvSpPr>
          <p:cNvPr id="38915" name="Retângulo 2"/>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a:xfrm>
            <a:off x="2592388" y="623888"/>
            <a:ext cx="8912225" cy="1281112"/>
          </a:xfrm>
        </p:spPr>
        <p:txBody>
          <a:bodyPr/>
          <a:lstStyle/>
          <a:p>
            <a:pPr eaLnBrk="1" hangingPunct="1"/>
            <a:r>
              <a:rPr lang="pt-BR" smtClean="0"/>
              <a:t>Resultados</a:t>
            </a:r>
          </a:p>
        </p:txBody>
      </p:sp>
      <p:sp>
        <p:nvSpPr>
          <p:cNvPr id="3" name="Espaço Reservado para Conteúdo 2"/>
          <p:cNvSpPr>
            <a:spLocks noGrp="1"/>
          </p:cNvSpPr>
          <p:nvPr>
            <p:ph idx="1"/>
          </p:nvPr>
        </p:nvSpPr>
        <p:spPr>
          <a:xfrm>
            <a:off x="2589213" y="2133600"/>
            <a:ext cx="8915400" cy="3778250"/>
          </a:xfrm>
        </p:spPr>
        <p:txBody>
          <a:bodyPr rtlCol="0">
            <a:normAutofit/>
          </a:bodyPr>
          <a:lstStyle/>
          <a:p>
            <a:pPr algn="just" eaLnBrk="1" fontAlgn="auto" hangingPunct="1">
              <a:spcAft>
                <a:spcPts val="0"/>
              </a:spcAft>
              <a:buFont typeface="Wingdings 3" charset="2"/>
              <a:buChar char=""/>
              <a:defRPr/>
            </a:pPr>
            <a:r>
              <a:rPr lang="pt-BR" sz="1800" dirty="0" smtClean="0">
                <a:solidFill>
                  <a:schemeClr val="tx1">
                    <a:lumMod val="75000"/>
                    <a:lumOff val="25000"/>
                  </a:schemeClr>
                </a:solidFill>
              </a:rPr>
              <a:t>Foram realizadas análises multivariadas para asma atual com e sem rinite alérgica atual aos 12 anos.</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rPr>
              <a:t>Os resultados estavam de acordo com os achados de asma </a:t>
            </a:r>
            <a:r>
              <a:rPr lang="pt-BR" sz="1800" dirty="0" err="1" smtClean="0">
                <a:solidFill>
                  <a:schemeClr val="tx1">
                    <a:lumMod val="75000"/>
                    <a:lumOff val="25000"/>
                  </a:schemeClr>
                </a:solidFill>
              </a:rPr>
              <a:t>atópica</a:t>
            </a:r>
            <a:r>
              <a:rPr lang="pt-BR" sz="1800" dirty="0" smtClean="0">
                <a:solidFill>
                  <a:schemeClr val="tx1">
                    <a:lumMod val="75000"/>
                    <a:lumOff val="25000"/>
                  </a:schemeClr>
                </a:solidFill>
              </a:rPr>
              <a:t> e não </a:t>
            </a:r>
            <a:r>
              <a:rPr lang="pt-BR" sz="1800" dirty="0" err="1" smtClean="0">
                <a:solidFill>
                  <a:schemeClr val="tx1">
                    <a:lumMod val="75000"/>
                    <a:lumOff val="25000"/>
                  </a:schemeClr>
                </a:solidFill>
              </a:rPr>
              <a:t>atópica</a:t>
            </a:r>
            <a:r>
              <a:rPr lang="pt-BR" sz="1800" dirty="0" smtClean="0">
                <a:solidFill>
                  <a:schemeClr val="tx1">
                    <a:lumMod val="75000"/>
                    <a:lumOff val="25000"/>
                  </a:schemeClr>
                </a:solidFill>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rPr>
              <a:t>Tratamento com antibióticos durante a 1ª semana de vida também aumentou o risco  de asma atual com rinite alérgica a um valor de OR de 2,6 (1,3-5,2)</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rPr>
              <a:t>Nascer pequeno para idade gestacional aumentou o risco de asma atual sem rinite alérgica com </a:t>
            </a:r>
            <a:r>
              <a:rPr lang="pt-BR" sz="1800" dirty="0" err="1" smtClean="0">
                <a:solidFill>
                  <a:schemeClr val="tx1">
                    <a:lumMod val="75000"/>
                    <a:lumOff val="25000"/>
                  </a:schemeClr>
                </a:solidFill>
              </a:rPr>
              <a:t>aOR</a:t>
            </a:r>
            <a:r>
              <a:rPr lang="pt-BR" sz="1800" dirty="0" smtClean="0">
                <a:solidFill>
                  <a:schemeClr val="tx1">
                    <a:lumMod val="75000"/>
                    <a:lumOff val="25000"/>
                  </a:schemeClr>
                </a:solidFill>
              </a:rPr>
              <a:t> de 3,6 (1,2-10,8)</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rPr>
              <a:t>Amamentação por 4 meses ou mais, não reduziu significativamente o risco de asma atual sem rinite alérgica, com um valor de AOR de 1,1 (0,6-2,1)</a:t>
            </a:r>
          </a:p>
          <a:p>
            <a:pPr algn="just" eaLnBrk="1" fontAlgn="auto" hangingPunct="1">
              <a:spcAft>
                <a:spcPts val="0"/>
              </a:spcAft>
              <a:buFont typeface="Wingdings 3" charset="2"/>
              <a:buChar char=""/>
              <a:defRPr/>
            </a:pPr>
            <a:endParaRPr lang="pt-BR" sz="1800" dirty="0" smtClean="0">
              <a:solidFill>
                <a:schemeClr val="tx1">
                  <a:lumMod val="75000"/>
                  <a:lumOff val="25000"/>
                </a:schemeClr>
              </a:solidFill>
            </a:endParaRPr>
          </a:p>
          <a:p>
            <a:pPr marL="0" indent="0" algn="just" eaLnBrk="1" fontAlgn="auto" hangingPunct="1">
              <a:spcAft>
                <a:spcPts val="0"/>
              </a:spcAft>
              <a:buFont typeface="Wingdings 3" charset="2"/>
              <a:buNone/>
              <a:defRPr/>
            </a:pPr>
            <a:endParaRPr lang="pt-BR" sz="1800" dirty="0" smtClean="0">
              <a:solidFill>
                <a:schemeClr val="tx1">
                  <a:lumMod val="75000"/>
                  <a:lumOff val="25000"/>
                </a:schemeClr>
              </a:solidFill>
            </a:endParaRPr>
          </a:p>
        </p:txBody>
      </p:sp>
      <p:sp>
        <p:nvSpPr>
          <p:cNvPr id="39940"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2592388" y="623888"/>
            <a:ext cx="8912225" cy="1281112"/>
          </a:xfrm>
        </p:spPr>
        <p:txBody>
          <a:bodyPr/>
          <a:lstStyle/>
          <a:p>
            <a:pPr eaLnBrk="1" hangingPunct="1"/>
            <a:r>
              <a:rPr lang="pt-BR" smtClean="0"/>
              <a:t>Resultados</a:t>
            </a:r>
          </a:p>
        </p:txBody>
      </p:sp>
      <p:sp>
        <p:nvSpPr>
          <p:cNvPr id="3" name="Espaço Reservado para Conteúdo 2"/>
          <p:cNvSpPr>
            <a:spLocks noGrp="1"/>
          </p:cNvSpPr>
          <p:nvPr>
            <p:ph idx="1"/>
          </p:nvPr>
        </p:nvSpPr>
        <p:spPr>
          <a:xfrm>
            <a:off x="2589213" y="2133600"/>
            <a:ext cx="8915400" cy="3778250"/>
          </a:xfrm>
        </p:spPr>
        <p:txBody>
          <a:bodyPr rtlCol="0">
            <a:normAutofit/>
          </a:bodyPr>
          <a:lstStyle/>
          <a:p>
            <a:pPr algn="just" eaLnBrk="1" fontAlgn="auto" hangingPunct="1">
              <a:spcAft>
                <a:spcPts val="0"/>
              </a:spcAft>
              <a:buFont typeface="Wingdings 3" charset="2"/>
              <a:buChar char=""/>
              <a:defRPr/>
            </a:pPr>
            <a:r>
              <a:rPr lang="pt-BR" sz="1800" dirty="0" smtClean="0">
                <a:solidFill>
                  <a:schemeClr val="tx1">
                    <a:lumMod val="75000"/>
                    <a:lumOff val="25000"/>
                  </a:schemeClr>
                </a:solidFill>
              </a:rPr>
              <a:t>Gatilhos para asma foram relatados em 232 das 233 crianças com asma atual aos 12 anos:</a:t>
            </a:r>
          </a:p>
          <a:p>
            <a:pPr lvl="1" algn="just" eaLnBrk="1" fontAlgn="auto" hangingPunct="1">
              <a:spcAft>
                <a:spcPts val="0"/>
              </a:spcAft>
              <a:buFont typeface="Wingdings 3" charset="2"/>
              <a:buChar char=""/>
              <a:defRPr/>
            </a:pPr>
            <a:r>
              <a:rPr lang="pt-BR" dirty="0" smtClean="0">
                <a:solidFill>
                  <a:schemeClr val="tx1">
                    <a:lumMod val="75000"/>
                    <a:lumOff val="25000"/>
                  </a:schemeClr>
                </a:solidFill>
              </a:rPr>
              <a:t>O exercício foi relatado como fator desencadeante em 59% (137/232)</a:t>
            </a:r>
          </a:p>
          <a:p>
            <a:pPr lvl="1" algn="just" eaLnBrk="1" fontAlgn="auto" hangingPunct="1">
              <a:spcAft>
                <a:spcPts val="0"/>
              </a:spcAft>
              <a:buFont typeface="Wingdings 3" charset="2"/>
              <a:buChar char=""/>
              <a:defRPr/>
            </a:pPr>
            <a:r>
              <a:rPr lang="pt-BR" dirty="0" smtClean="0">
                <a:solidFill>
                  <a:schemeClr val="tx1">
                    <a:lumMod val="75000"/>
                    <a:lumOff val="25000"/>
                  </a:schemeClr>
                </a:solidFill>
              </a:rPr>
              <a:t>Resfriados em 59% (n=136)</a:t>
            </a:r>
          </a:p>
          <a:p>
            <a:pPr lvl="1" algn="just" eaLnBrk="1" fontAlgn="auto" hangingPunct="1">
              <a:spcAft>
                <a:spcPts val="0"/>
              </a:spcAft>
              <a:buFont typeface="Wingdings 3" charset="2"/>
              <a:buChar char=""/>
              <a:defRPr/>
            </a:pPr>
            <a:r>
              <a:rPr lang="pt-BR" dirty="0" smtClean="0">
                <a:solidFill>
                  <a:schemeClr val="tx1">
                    <a:lumMod val="75000"/>
                    <a:lumOff val="25000"/>
                  </a:schemeClr>
                </a:solidFill>
              </a:rPr>
              <a:t>Pólen em 27% (n=62)</a:t>
            </a:r>
          </a:p>
          <a:p>
            <a:pPr lvl="1" algn="just" eaLnBrk="1" fontAlgn="auto" hangingPunct="1">
              <a:spcAft>
                <a:spcPts val="0"/>
              </a:spcAft>
              <a:buFont typeface="Wingdings 3" charset="2"/>
              <a:buChar char=""/>
              <a:defRPr/>
            </a:pPr>
            <a:r>
              <a:rPr lang="pt-BR" dirty="0" smtClean="0">
                <a:solidFill>
                  <a:schemeClr val="tx1">
                    <a:lumMod val="75000"/>
                    <a:lumOff val="25000"/>
                  </a:schemeClr>
                </a:solidFill>
              </a:rPr>
              <a:t>Animais peludos em 22% (n=50)</a:t>
            </a:r>
          </a:p>
          <a:p>
            <a:pPr lvl="1" algn="just" eaLnBrk="1" fontAlgn="auto" hangingPunct="1">
              <a:spcAft>
                <a:spcPts val="0"/>
              </a:spcAft>
              <a:buFont typeface="Wingdings 3" charset="2"/>
              <a:buChar char=""/>
              <a:defRPr/>
            </a:pPr>
            <a:r>
              <a:rPr lang="pt-BR" dirty="0" smtClean="0">
                <a:solidFill>
                  <a:schemeClr val="tx1">
                    <a:lumMod val="75000"/>
                    <a:lumOff val="25000"/>
                  </a:schemeClr>
                </a:solidFill>
              </a:rPr>
              <a:t>Ácaros em 10% (n=24)</a:t>
            </a:r>
          </a:p>
          <a:p>
            <a:pPr lvl="1" algn="just" eaLnBrk="1" fontAlgn="auto" hangingPunct="1">
              <a:spcAft>
                <a:spcPts val="0"/>
              </a:spcAft>
              <a:buFont typeface="Wingdings 3" charset="2"/>
              <a:buChar char=""/>
              <a:defRPr/>
            </a:pPr>
            <a:r>
              <a:rPr lang="pt-BR" dirty="0" smtClean="0">
                <a:solidFill>
                  <a:schemeClr val="tx1">
                    <a:lumMod val="75000"/>
                    <a:lumOff val="25000"/>
                  </a:schemeClr>
                </a:solidFill>
              </a:rPr>
              <a:t>Asma que só ocorreu com resfriados foi relatada por 28% (n=64)</a:t>
            </a:r>
          </a:p>
          <a:p>
            <a:pPr marL="0" indent="0" algn="just" eaLnBrk="1" fontAlgn="auto" hangingPunct="1">
              <a:spcAft>
                <a:spcPts val="0"/>
              </a:spcAft>
              <a:buFont typeface="Wingdings 3" charset="2"/>
              <a:buNone/>
              <a:defRPr/>
            </a:pPr>
            <a:endParaRPr lang="pt-BR" sz="1800" dirty="0" smtClean="0">
              <a:solidFill>
                <a:schemeClr val="tx1">
                  <a:lumMod val="75000"/>
                  <a:lumOff val="25000"/>
                </a:schemeClr>
              </a:solidFill>
            </a:endParaRPr>
          </a:p>
          <a:p>
            <a:pPr marL="0" indent="0" algn="just" eaLnBrk="1" fontAlgn="auto" hangingPunct="1">
              <a:spcAft>
                <a:spcPts val="0"/>
              </a:spcAft>
              <a:buFont typeface="Wingdings 3" charset="2"/>
              <a:buNone/>
              <a:defRPr/>
            </a:pPr>
            <a:endParaRPr lang="pt-BR" sz="1800" dirty="0" smtClean="0">
              <a:solidFill>
                <a:schemeClr val="tx1">
                  <a:lumMod val="75000"/>
                  <a:lumOff val="25000"/>
                </a:schemeClr>
              </a:solidFill>
            </a:endParaRPr>
          </a:p>
        </p:txBody>
      </p:sp>
      <p:sp>
        <p:nvSpPr>
          <p:cNvPr id="40964"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2592388" y="623888"/>
            <a:ext cx="8912225" cy="1281112"/>
          </a:xfrm>
        </p:spPr>
        <p:txBody>
          <a:bodyPr/>
          <a:lstStyle/>
          <a:p>
            <a:pPr eaLnBrk="1" hangingPunct="1"/>
            <a:r>
              <a:rPr lang="pt-BR" smtClean="0"/>
              <a:t>Discussão </a:t>
            </a:r>
          </a:p>
        </p:txBody>
      </p:sp>
      <p:sp>
        <p:nvSpPr>
          <p:cNvPr id="3" name="Espaço Reservado para Conteúdo 2"/>
          <p:cNvSpPr>
            <a:spLocks noGrp="1"/>
          </p:cNvSpPr>
          <p:nvPr>
            <p:ph idx="1"/>
          </p:nvPr>
        </p:nvSpPr>
        <p:spPr>
          <a:xfrm>
            <a:off x="2589213" y="2133600"/>
            <a:ext cx="8915400" cy="3778250"/>
          </a:xfrm>
        </p:spPr>
        <p:txBody>
          <a:bodyPr>
            <a:normAutofit/>
          </a:bodyPr>
          <a:lstStyle/>
          <a:p>
            <a:pPr algn="just" eaLnBrk="1" hangingPunct="1"/>
            <a:r>
              <a:rPr lang="pt-BR" sz="1700" b="1" smtClean="0">
                <a:solidFill>
                  <a:srgbClr val="0066FF"/>
                </a:solidFill>
              </a:rPr>
              <a:t>Principal resultado</a:t>
            </a:r>
            <a:r>
              <a:rPr lang="pt-BR" sz="1700" smtClean="0"/>
              <a:t> desse estudo coorte prospectivo: </a:t>
            </a:r>
          </a:p>
          <a:p>
            <a:pPr lvl="1" algn="just" eaLnBrk="1" hangingPunct="1"/>
            <a:r>
              <a:rPr lang="pt-BR" sz="1500" b="1" smtClean="0">
                <a:solidFill>
                  <a:srgbClr val="FF0000"/>
                </a:solidFill>
              </a:rPr>
              <a:t>Aumento do risco de asma atópica em crianças com 12 anos que receberam antibióticos durante a primeira semana de vida, sugerindo efeito imune mediado. </a:t>
            </a:r>
          </a:p>
          <a:p>
            <a:pPr algn="just" eaLnBrk="1" hangingPunct="1"/>
            <a:r>
              <a:rPr lang="pt-BR" sz="1700" smtClean="0">
                <a:solidFill>
                  <a:srgbClr val="FF0000"/>
                </a:solidFill>
              </a:rPr>
              <a:t>PIG (pequeno para a idade gestacional)  aumenta risco de asma não atópica</a:t>
            </a:r>
            <a:r>
              <a:rPr lang="pt-BR" sz="1700" smtClean="0"/>
              <a:t>. </a:t>
            </a:r>
          </a:p>
          <a:p>
            <a:pPr algn="just" eaLnBrk="1" hangingPunct="1"/>
            <a:r>
              <a:rPr lang="pt-BR" sz="1700" smtClean="0"/>
              <a:t>Complementando, estudo identificou que a gatilho da asma pelo frio não está restrito ao grupo das crianças pré-escolares, mas também foi relatado por uma porcentagem dos pais das crianças de 12 anos com asma. </a:t>
            </a:r>
          </a:p>
          <a:p>
            <a:pPr algn="just" eaLnBrk="1" hangingPunct="1"/>
            <a:r>
              <a:rPr lang="pt-BR" sz="1700" smtClean="0"/>
              <a:t>Longos estudos de acompanhamento da associação entre tratamento com antibióticos precoce e asma, assim como esse estudo, ainda são escassos.</a:t>
            </a:r>
          </a:p>
          <a:p>
            <a:pPr algn="just" eaLnBrk="1" hangingPunct="1"/>
            <a:r>
              <a:rPr lang="pt-BR" sz="1700" smtClean="0"/>
              <a:t>Além disso, muitos grupos de pesquisadores têm estudado os efeitos do tratamento com antibióticos durante o primeiro ano de vida, assim como foi feito nesse estudo.</a:t>
            </a:r>
          </a:p>
        </p:txBody>
      </p:sp>
      <p:sp>
        <p:nvSpPr>
          <p:cNvPr id="41988" name="Retângulo 4"/>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a:xfrm>
            <a:off x="2592388" y="623888"/>
            <a:ext cx="8912225" cy="1281112"/>
          </a:xfrm>
        </p:spPr>
        <p:txBody>
          <a:bodyPr/>
          <a:lstStyle/>
          <a:p>
            <a:pPr eaLnBrk="1" hangingPunct="1"/>
            <a:r>
              <a:rPr lang="pt-BR" smtClean="0"/>
              <a:t>Discussão </a:t>
            </a:r>
          </a:p>
        </p:txBody>
      </p:sp>
      <p:sp>
        <p:nvSpPr>
          <p:cNvPr id="43011" name="Espaço Reservado para Conteúdo 2"/>
          <p:cNvSpPr>
            <a:spLocks noGrp="1"/>
          </p:cNvSpPr>
          <p:nvPr>
            <p:ph idx="1"/>
          </p:nvPr>
        </p:nvSpPr>
        <p:spPr>
          <a:xfrm>
            <a:off x="2589213" y="2133600"/>
            <a:ext cx="8915400" cy="3778250"/>
          </a:xfrm>
        </p:spPr>
        <p:txBody>
          <a:bodyPr/>
          <a:lstStyle/>
          <a:p>
            <a:pPr algn="just" eaLnBrk="1" hangingPunct="1"/>
            <a:r>
              <a:rPr lang="pt-BR" sz="1800" b="1" smtClean="0"/>
              <a:t>O foco na primeira semana de vida</a:t>
            </a:r>
            <a:r>
              <a:rPr lang="pt-BR" sz="1800" smtClean="0"/>
              <a:t> permitiu ao estudo evitar efeitos reversos do tratamento precoce de episódios de chiado com antibióticos e para evitar confusão na indicação. </a:t>
            </a:r>
          </a:p>
          <a:p>
            <a:pPr algn="just" eaLnBrk="1" hangingPunct="1"/>
            <a:r>
              <a:rPr lang="pt-BR" sz="1800" smtClean="0"/>
              <a:t>Para diminuir a confusão pela vulnerabilidade pós-natal, o estudo ajustou para asma hereditária, alergia e nascido PIG , assim como para nascidos pré-termos e cesarianas.</a:t>
            </a:r>
          </a:p>
          <a:p>
            <a:pPr algn="just" eaLnBrk="1" hangingPunct="1"/>
            <a:r>
              <a:rPr lang="pt-BR" sz="1800" smtClean="0"/>
              <a:t>A correlação entre tratamento precoce com antibióticos e asma estava de acordo com os achados prévios desses autores com a mesma coorte de crianças nas idades de 1,4 e 8 anos (15-17).</a:t>
            </a:r>
          </a:p>
          <a:p>
            <a:pPr algn="just" eaLnBrk="1" hangingPunct="1"/>
            <a:r>
              <a:rPr lang="pt-BR" sz="1800" smtClean="0"/>
              <a:t>Quando consideramos asma atópica e não atópica separadamente, o estudo achou que o tratamento com antibióticos durante a primeira semana de vida foi independente dos fatores de risco para asma atópica. </a:t>
            </a:r>
          </a:p>
        </p:txBody>
      </p:sp>
      <p:sp>
        <p:nvSpPr>
          <p:cNvPr id="43012"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a:xfrm>
            <a:off x="2592388" y="623888"/>
            <a:ext cx="8912225" cy="1281112"/>
          </a:xfrm>
        </p:spPr>
        <p:txBody>
          <a:bodyPr/>
          <a:lstStyle/>
          <a:p>
            <a:pPr eaLnBrk="1" hangingPunct="1"/>
            <a:r>
              <a:rPr lang="pt-BR" smtClean="0"/>
              <a:t>Discussão</a:t>
            </a:r>
          </a:p>
        </p:txBody>
      </p:sp>
      <p:sp>
        <p:nvSpPr>
          <p:cNvPr id="3" name="Espaço Reservado para Conteúdo 2"/>
          <p:cNvSpPr>
            <a:spLocks noGrp="1"/>
          </p:cNvSpPr>
          <p:nvPr>
            <p:ph idx="1"/>
          </p:nvPr>
        </p:nvSpPr>
        <p:spPr>
          <a:xfrm>
            <a:off x="2589213" y="2133600"/>
            <a:ext cx="8915400" cy="3778250"/>
          </a:xfrm>
        </p:spPr>
        <p:txBody>
          <a:bodyPr>
            <a:normAutofit/>
          </a:bodyPr>
          <a:lstStyle/>
          <a:p>
            <a:pPr algn="just" eaLnBrk="1" hangingPunct="1">
              <a:lnSpc>
                <a:spcPct val="90000"/>
              </a:lnSpc>
            </a:pPr>
            <a:r>
              <a:rPr lang="pt-BR" sz="1700" smtClean="0"/>
              <a:t>No entanto, o estudo </a:t>
            </a:r>
            <a:r>
              <a:rPr lang="pt-BR" sz="1700" b="1" smtClean="0"/>
              <a:t>não achou efeito significativo na asma não atópica</a:t>
            </a:r>
            <a:r>
              <a:rPr lang="pt-BR" sz="1700" smtClean="0"/>
              <a:t>. Isso também é verdadeiro no caso da asma recorrente com ou sem rinite alérgica recorrente. </a:t>
            </a:r>
          </a:p>
          <a:p>
            <a:pPr algn="just" eaLnBrk="1" hangingPunct="1">
              <a:lnSpc>
                <a:spcPct val="90000"/>
              </a:lnSpc>
            </a:pPr>
            <a:r>
              <a:rPr lang="pt-BR" sz="1700" b="1" smtClean="0">
                <a:solidFill>
                  <a:srgbClr val="FF0000"/>
                </a:solidFill>
              </a:rPr>
              <a:t>Antibióticos podem afetar a flora intestinal e, nesse sentido, afetar a maturação do sistema imune e atrapalhar o desenvolvimento da tolerância imunológica (9).</a:t>
            </a:r>
          </a:p>
          <a:p>
            <a:pPr algn="just" eaLnBrk="1" hangingPunct="1">
              <a:lnSpc>
                <a:spcPct val="90000"/>
              </a:lnSpc>
            </a:pPr>
            <a:r>
              <a:rPr lang="pt-BR" sz="1700" smtClean="0"/>
              <a:t>Foi reportado que a reposta imune em RN é caracterizado pela resposta dominante das células T helper tipo 2 e que a maturação em relação a resposta das células T helper tipo 1 é estimulada pela exposição microbiana. Isso pode reduzir potencialmente o risco de doenças alérgicas. (8)</a:t>
            </a:r>
          </a:p>
          <a:p>
            <a:pPr algn="just" eaLnBrk="1" hangingPunct="1">
              <a:lnSpc>
                <a:spcPct val="90000"/>
              </a:lnSpc>
            </a:pPr>
            <a:r>
              <a:rPr lang="pt-BR" sz="1700" smtClean="0"/>
              <a:t>O achado do estudo de que o </a:t>
            </a:r>
            <a:r>
              <a:rPr lang="pt-BR" sz="1700" b="1" smtClean="0"/>
              <a:t>tratamento com antibiótico na primeira semana de vida foi efetiva na atopia, mas não na asma não atópica</a:t>
            </a:r>
            <a:r>
              <a:rPr lang="pt-BR" sz="1700" smtClean="0"/>
              <a:t>, estava de acordo com a hipótese de que os mecanismos imunes mediados estavam envolvidos.</a:t>
            </a:r>
          </a:p>
        </p:txBody>
      </p:sp>
      <p:sp>
        <p:nvSpPr>
          <p:cNvPr id="44036"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a:xfrm>
            <a:off x="2592388" y="623888"/>
            <a:ext cx="8912225" cy="1281112"/>
          </a:xfrm>
        </p:spPr>
        <p:txBody>
          <a:bodyPr/>
          <a:lstStyle/>
          <a:p>
            <a:pPr eaLnBrk="1" hangingPunct="1"/>
            <a:r>
              <a:rPr lang="pt-BR" smtClean="0"/>
              <a:t>Discussão</a:t>
            </a:r>
          </a:p>
        </p:txBody>
      </p:sp>
      <p:sp>
        <p:nvSpPr>
          <p:cNvPr id="3" name="Espaço Reservado para Conteúdo 2"/>
          <p:cNvSpPr>
            <a:spLocks noGrp="1"/>
          </p:cNvSpPr>
          <p:nvPr>
            <p:ph idx="1"/>
          </p:nvPr>
        </p:nvSpPr>
        <p:spPr>
          <a:xfrm>
            <a:off x="2589213" y="2133600"/>
            <a:ext cx="8915400" cy="3778250"/>
          </a:xfrm>
        </p:spPr>
        <p:txBody>
          <a:bodyPr>
            <a:normAutofit/>
          </a:bodyPr>
          <a:lstStyle/>
          <a:p>
            <a:pPr algn="just" eaLnBrk="1" hangingPunct="1"/>
            <a:r>
              <a:rPr lang="pt-BR" sz="1700" smtClean="0"/>
              <a:t>Por outro lado, nascer PIG afeta o risco de asma não atópica. Isso significa que esses fatores se apresentam precocemente, talvez no útero, e aparentam estar associadas com o desenvolvimento da asma, na coorte em estudo. </a:t>
            </a:r>
          </a:p>
          <a:p>
            <a:pPr algn="just" eaLnBrk="1" hangingPunct="1"/>
            <a:r>
              <a:rPr lang="pt-BR" sz="1700" smtClean="0"/>
              <a:t>O achado do estudo de que </a:t>
            </a:r>
            <a:r>
              <a:rPr lang="pt-BR" sz="1700" b="1" smtClean="0">
                <a:solidFill>
                  <a:srgbClr val="FF0000"/>
                </a:solidFill>
              </a:rPr>
              <a:t>nascer PIG aumenta risco de asma não atópica</a:t>
            </a:r>
            <a:r>
              <a:rPr lang="pt-BR" sz="1700" b="1" smtClean="0"/>
              <a:t> </a:t>
            </a:r>
            <a:r>
              <a:rPr lang="pt-BR" sz="1700" smtClean="0">
                <a:solidFill>
                  <a:srgbClr val="FF0000"/>
                </a:solidFill>
              </a:rPr>
              <a:t>está baseado por meta analises de 25.000 crianças</a:t>
            </a:r>
            <a:r>
              <a:rPr lang="pt-BR" sz="1700" smtClean="0"/>
              <a:t> (18). Tem sido sugerido que a redução da função pulmonar em crianças PIG pode explicar essa associação (19) e o volume expiratório forçado menor em um segundo do esperado foi mostrado em crianças PIG (18).</a:t>
            </a:r>
          </a:p>
          <a:p>
            <a:pPr algn="just" eaLnBrk="1" hangingPunct="1"/>
            <a:r>
              <a:rPr lang="pt-BR" sz="1700" b="1" smtClean="0"/>
              <a:t>Amamentação mostrou reduzir risco de asma não atópica</a:t>
            </a:r>
            <a:r>
              <a:rPr lang="pt-BR" sz="1700" smtClean="0"/>
              <a:t> aos 12 anos de idade (15), mas a associação não está confirmada quando os autores compararam  a asma com e sem rinite alérgica recorrente. O estudo visualizou um </a:t>
            </a:r>
            <a:r>
              <a:rPr lang="pt-BR" sz="1700" smtClean="0">
                <a:solidFill>
                  <a:srgbClr val="0066FF"/>
                </a:solidFill>
              </a:rPr>
              <a:t>efeito da amamentação na asma na mesma coorte de 12 meses de idade</a:t>
            </a:r>
            <a:r>
              <a:rPr lang="pt-BR" sz="1700" smtClean="0"/>
              <a:t>, mas não na idade de 4 e 8 anos de idade (16,17).</a:t>
            </a:r>
          </a:p>
          <a:p>
            <a:pPr eaLnBrk="1" hangingPunct="1"/>
            <a:endParaRPr lang="pt-BR" sz="1700" smtClean="0"/>
          </a:p>
        </p:txBody>
      </p:sp>
      <p:sp>
        <p:nvSpPr>
          <p:cNvPr id="45060"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p:nvPr>
        </p:nvSpPr>
        <p:spPr>
          <a:xfrm>
            <a:off x="2592388" y="623888"/>
            <a:ext cx="8912225" cy="1281112"/>
          </a:xfrm>
        </p:spPr>
        <p:txBody>
          <a:bodyPr/>
          <a:lstStyle/>
          <a:p>
            <a:pPr eaLnBrk="1" hangingPunct="1"/>
            <a:r>
              <a:rPr lang="pt-BR" smtClean="0"/>
              <a:t>Discussão</a:t>
            </a:r>
          </a:p>
        </p:txBody>
      </p:sp>
      <p:sp>
        <p:nvSpPr>
          <p:cNvPr id="3" name="Espaço Reservado para Conteúdo 2"/>
          <p:cNvSpPr>
            <a:spLocks noGrp="1"/>
          </p:cNvSpPr>
          <p:nvPr>
            <p:ph idx="1"/>
          </p:nvPr>
        </p:nvSpPr>
        <p:spPr>
          <a:xfrm>
            <a:off x="2589213" y="2133600"/>
            <a:ext cx="8915400" cy="3778250"/>
          </a:xfrm>
        </p:spPr>
        <p:txBody>
          <a:bodyPr>
            <a:normAutofit/>
          </a:bodyPr>
          <a:lstStyle/>
          <a:p>
            <a:pPr algn="just" eaLnBrk="1" hangingPunct="1">
              <a:lnSpc>
                <a:spcPct val="90000"/>
              </a:lnSpc>
            </a:pPr>
            <a:r>
              <a:rPr lang="pt-BR" sz="1800" smtClean="0"/>
              <a:t>Além disso, outros estudos acharam que a amamentação reduz o risco de chiado viral em bebês e durante o primeiro ano de vida (20), possivelmente por reduzir o risco de infecções nos primeiros anos de vida (14). Isso não explica nenhum efeito a longo prazo e os efeitos da amamentação na asma mais tarde permanece incerta. </a:t>
            </a:r>
          </a:p>
          <a:p>
            <a:pPr algn="just" eaLnBrk="1" hangingPunct="1">
              <a:lnSpc>
                <a:spcPct val="90000"/>
              </a:lnSpc>
            </a:pPr>
            <a:r>
              <a:rPr lang="pt-BR" sz="1800" smtClean="0"/>
              <a:t>A metanálise publicada em 2014, que foi baseada em 117 estudos, confirma que a amamentação prolongada reduz o risco de asma acima de 2 anos, mas os autores concluíram que precisam ser realizados mais estudos prospectivos longitudinais em crianças mais velhas.  (21)</a:t>
            </a:r>
          </a:p>
          <a:p>
            <a:pPr algn="just" eaLnBrk="1" hangingPunct="1">
              <a:lnSpc>
                <a:spcPct val="90000"/>
              </a:lnSpc>
            </a:pPr>
            <a:r>
              <a:rPr lang="pt-BR" sz="1800" smtClean="0"/>
              <a:t>O diagnóstico de asma foi relatado em algum momento do nascimento até os 12 anos de idade em 14% das crianças do coorte, que estava de acordo com a conclusão de 16% no estudo BAMSE da Suécia (traduzido como Crianças, Alergia, Milieu, Estocolmo, Epidemiologia) (22). </a:t>
            </a:r>
          </a:p>
        </p:txBody>
      </p:sp>
      <p:sp>
        <p:nvSpPr>
          <p:cNvPr id="46084"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a:xfrm>
            <a:off x="2592388" y="623888"/>
            <a:ext cx="8912225" cy="1281112"/>
          </a:xfrm>
        </p:spPr>
        <p:txBody>
          <a:bodyPr/>
          <a:lstStyle/>
          <a:p>
            <a:pPr eaLnBrk="1" hangingPunct="1"/>
            <a:r>
              <a:rPr lang="pt-BR" smtClean="0"/>
              <a:t>Discussão</a:t>
            </a:r>
          </a:p>
        </p:txBody>
      </p:sp>
      <p:sp>
        <p:nvSpPr>
          <p:cNvPr id="3" name="Espaço Reservado para Conteúdo 2"/>
          <p:cNvSpPr>
            <a:spLocks noGrp="1"/>
          </p:cNvSpPr>
          <p:nvPr>
            <p:ph idx="1"/>
          </p:nvPr>
        </p:nvSpPr>
        <p:spPr>
          <a:xfrm>
            <a:off x="2589213" y="2133600"/>
            <a:ext cx="8915400" cy="3778250"/>
          </a:xfrm>
        </p:spPr>
        <p:txBody>
          <a:bodyPr>
            <a:normAutofit/>
          </a:bodyPr>
          <a:lstStyle/>
          <a:p>
            <a:pPr algn="just" eaLnBrk="1" hangingPunct="1">
              <a:lnSpc>
                <a:spcPct val="90000"/>
              </a:lnSpc>
            </a:pPr>
            <a:r>
              <a:rPr lang="pt-BR" sz="1700" smtClean="0"/>
              <a:t>Das crianças com asma durante a infância no presente estudo, 30% tiveram sintomas transitórios, 38% início tardio e somente 8% tiveram sintomas persistentes e recaídas. </a:t>
            </a:r>
          </a:p>
          <a:p>
            <a:pPr algn="just" eaLnBrk="1" hangingPunct="1">
              <a:lnSpc>
                <a:spcPct val="90000"/>
              </a:lnSpc>
            </a:pPr>
            <a:r>
              <a:rPr lang="pt-BR" sz="1700" smtClean="0"/>
              <a:t>No entanto, até 24% das crianças com asma durante a infância tinham sintomas ligados e desligados aos quatro e oito anos de idade.</a:t>
            </a:r>
          </a:p>
          <a:p>
            <a:pPr algn="just" eaLnBrk="1" hangingPunct="1">
              <a:lnSpc>
                <a:spcPct val="90000"/>
              </a:lnSpc>
            </a:pPr>
            <a:r>
              <a:rPr lang="pt-BR" sz="1700" smtClean="0"/>
              <a:t>O estudo achou isso interessante, pois os resultados não se encaixam no padrão tradicional de chiado transitório precoce, asma persistente ou asma de início tardio. Além disso, deve-se notar que alguns dos pais das crianças com asma transitória não informaram que eles ficaram sem sintomas até 8 ou até mesmo 12 anos. </a:t>
            </a:r>
          </a:p>
          <a:p>
            <a:pPr algn="just" eaLnBrk="1" hangingPunct="1">
              <a:lnSpc>
                <a:spcPct val="90000"/>
              </a:lnSpc>
            </a:pPr>
            <a:r>
              <a:rPr lang="pt-BR" sz="1700" smtClean="0"/>
              <a:t>Nesse estudo, 65% das crianças asmáticas tinham asma atópica e 35% asma não atópica, o que estava bem na linha de estudo do BAMSE sueco mencionado, em que 67% das crianças com asma tinham rinites ou eczema aos 12 anos de idade (22). </a:t>
            </a:r>
          </a:p>
        </p:txBody>
      </p:sp>
      <p:sp>
        <p:nvSpPr>
          <p:cNvPr id="47108"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a:xfrm>
            <a:off x="2592388" y="623888"/>
            <a:ext cx="8912225" cy="1281112"/>
          </a:xfrm>
        </p:spPr>
        <p:txBody>
          <a:bodyPr/>
          <a:lstStyle/>
          <a:p>
            <a:pPr eaLnBrk="1" hangingPunct="1"/>
            <a:r>
              <a:rPr lang="pt-BR" smtClean="0"/>
              <a:t>Discussão</a:t>
            </a:r>
          </a:p>
        </p:txBody>
      </p:sp>
      <p:sp>
        <p:nvSpPr>
          <p:cNvPr id="3" name="Espaço Reservado para Conteúdo 2"/>
          <p:cNvSpPr>
            <a:spLocks noGrp="1"/>
          </p:cNvSpPr>
          <p:nvPr>
            <p:ph idx="1"/>
          </p:nvPr>
        </p:nvSpPr>
        <p:spPr>
          <a:xfrm>
            <a:off x="2589213" y="2133600"/>
            <a:ext cx="8915400" cy="3778250"/>
          </a:xfrm>
        </p:spPr>
        <p:txBody>
          <a:bodyPr>
            <a:normAutofit/>
          </a:bodyPr>
          <a:lstStyle/>
          <a:p>
            <a:pPr algn="just" eaLnBrk="1" hangingPunct="1"/>
            <a:r>
              <a:rPr lang="pt-BR" sz="1700" smtClean="0"/>
              <a:t>Outros estudos do norte e dos oeste da Europa reportaram que asma atópica e não atópica são igualmente comuns (3,4), mas relação muito mais baixa para asma atópica tem sido encontrada dentre as crianças asmáticas em países não desenvolvidos (5). A razão para isso não tem sido completamente entendida, mas a diferença na regulação da imunidade causada pela diferença da microbiota e exposição infecciosa tem sido proposta. </a:t>
            </a:r>
          </a:p>
          <a:p>
            <a:pPr algn="just" eaLnBrk="1" hangingPunct="1"/>
            <a:r>
              <a:rPr lang="pt-BR" sz="1700" smtClean="0"/>
              <a:t>A definição de asma atópica recorrente tem sido escolhida baseada na conhecida associação da comorbidade alérgica com sensibilização alérgica. Por exemplo, a associação entre asma atópica e rinite alérgica está bem estabelecida. </a:t>
            </a:r>
          </a:p>
          <a:p>
            <a:pPr algn="just" eaLnBrk="1" hangingPunct="1"/>
            <a:r>
              <a:rPr lang="pt-BR" sz="1700" smtClean="0"/>
              <a:t>Um estudo finlandês de acompanhamento pós bronquiolites em crianças de 5 a 7 anos de idade, a asma recorrente foi associada com rinite prolongada e sensibilização alérgica positiva ao </a:t>
            </a:r>
            <a:r>
              <a:rPr lang="pt-BR" sz="1700" i="1" smtClean="0"/>
              <a:t>prick test</a:t>
            </a:r>
            <a:r>
              <a:rPr lang="pt-BR" sz="1700" smtClean="0"/>
              <a:t> (23) </a:t>
            </a:r>
          </a:p>
        </p:txBody>
      </p:sp>
      <p:sp>
        <p:nvSpPr>
          <p:cNvPr id="48132"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a:xfrm>
            <a:off x="2592388" y="623888"/>
            <a:ext cx="8912225" cy="1281112"/>
          </a:xfrm>
        </p:spPr>
        <p:txBody>
          <a:bodyPr/>
          <a:lstStyle/>
          <a:p>
            <a:pPr eaLnBrk="1" hangingPunct="1"/>
            <a:r>
              <a:rPr lang="pt-BR" smtClean="0"/>
              <a:t>Discussão</a:t>
            </a:r>
          </a:p>
        </p:txBody>
      </p:sp>
      <p:sp>
        <p:nvSpPr>
          <p:cNvPr id="3" name="Espaço Reservado para Conteúdo 2"/>
          <p:cNvSpPr>
            <a:spLocks noGrp="1"/>
          </p:cNvSpPr>
          <p:nvPr>
            <p:ph idx="1"/>
          </p:nvPr>
        </p:nvSpPr>
        <p:spPr>
          <a:xfrm>
            <a:off x="2589213" y="2133600"/>
            <a:ext cx="8915400" cy="3778250"/>
          </a:xfrm>
        </p:spPr>
        <p:txBody>
          <a:bodyPr>
            <a:normAutofit/>
          </a:bodyPr>
          <a:lstStyle/>
          <a:p>
            <a:pPr algn="just" eaLnBrk="1" hangingPunct="1">
              <a:lnSpc>
                <a:spcPct val="90000"/>
              </a:lnSpc>
            </a:pPr>
            <a:r>
              <a:rPr lang="pt-BR" sz="1800" smtClean="0"/>
              <a:t>O estudo esta consciente que a sensibilização alérgica informada pelos pais não é um parâmetro forte. Portanto, o estudo quer apontar que a definição de asma atópica recorrente inclui sensibilização alérgica informada, e, ou, diagnóstico médico de rinite recorrente, alergia alimentar ou eczema. </a:t>
            </a:r>
          </a:p>
          <a:p>
            <a:pPr algn="just" eaLnBrk="1" hangingPunct="1">
              <a:lnSpc>
                <a:spcPct val="90000"/>
              </a:lnSpc>
            </a:pPr>
            <a:r>
              <a:rPr lang="pt-BR" sz="1800" b="1" smtClean="0">
                <a:solidFill>
                  <a:srgbClr val="FF0000"/>
                </a:solidFill>
              </a:rPr>
              <a:t>Além disso, o estudo quer enfatizar o principal resultado:  uso de antibióticos na primeira semana de vida aumenta o risco de asma atópica aos 12 anos de idade e permanece para asma com rinite alérgica recorrente. </a:t>
            </a:r>
          </a:p>
          <a:p>
            <a:pPr algn="just" eaLnBrk="1" hangingPunct="1">
              <a:lnSpc>
                <a:spcPct val="90000"/>
              </a:lnSpc>
            </a:pPr>
            <a:r>
              <a:rPr lang="pt-BR" sz="1800" smtClean="0"/>
              <a:t>Os achados do estudo de que 28% dos asmáticos com 12 anos de idade só tinham asma relacionado ao frio é notável e maior que o esperado. No entanto, a porcentagem estava no padrão encontrado pelos britânicos. (6)</a:t>
            </a:r>
          </a:p>
        </p:txBody>
      </p:sp>
      <p:sp>
        <p:nvSpPr>
          <p:cNvPr id="49156"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a:xfrm>
            <a:off x="2592388" y="623888"/>
            <a:ext cx="8912225" cy="1281112"/>
          </a:xfrm>
        </p:spPr>
        <p:txBody>
          <a:bodyPr/>
          <a:lstStyle/>
          <a:p>
            <a:pPr eaLnBrk="1" hangingPunct="1"/>
            <a:r>
              <a:rPr lang="pt-BR" smtClean="0"/>
              <a:t>Discussão</a:t>
            </a:r>
          </a:p>
        </p:txBody>
      </p:sp>
      <p:sp>
        <p:nvSpPr>
          <p:cNvPr id="50179" name="Espaço Reservado para Conteúdo 2"/>
          <p:cNvSpPr>
            <a:spLocks noGrp="1"/>
          </p:cNvSpPr>
          <p:nvPr>
            <p:ph idx="1"/>
          </p:nvPr>
        </p:nvSpPr>
        <p:spPr>
          <a:xfrm>
            <a:off x="2589213" y="2133600"/>
            <a:ext cx="8915400" cy="3778250"/>
          </a:xfrm>
        </p:spPr>
        <p:txBody>
          <a:bodyPr/>
          <a:lstStyle/>
          <a:p>
            <a:pPr algn="just" eaLnBrk="1" hangingPunct="1"/>
            <a:r>
              <a:rPr lang="pt-BR" sz="1800" smtClean="0"/>
              <a:t>Em uma grande coorte populacional de crianças de Leicestershire, Reino Unido, Juca et al. (6) relataram  que a prevalência relativa de episódio de chiado viral em crianças na idade de 10-13 anos era de 40%. Isso significa que 4 das 10 crianças com chiado somente chiavam durante infecções respiratórias. </a:t>
            </a:r>
          </a:p>
        </p:txBody>
      </p:sp>
      <p:sp>
        <p:nvSpPr>
          <p:cNvPr id="50180"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ítulo 1"/>
          <p:cNvSpPr>
            <a:spLocks noGrp="1"/>
          </p:cNvSpPr>
          <p:nvPr>
            <p:ph type="title"/>
          </p:nvPr>
        </p:nvSpPr>
        <p:spPr>
          <a:xfrm>
            <a:off x="2592388" y="623888"/>
            <a:ext cx="8912225" cy="1281112"/>
          </a:xfrm>
        </p:spPr>
        <p:txBody>
          <a:bodyPr/>
          <a:lstStyle/>
          <a:p>
            <a:pPr eaLnBrk="1" hangingPunct="1"/>
            <a:r>
              <a:rPr lang="pt-BR" smtClean="0"/>
              <a:t>Forças e Limitações</a:t>
            </a:r>
          </a:p>
        </p:txBody>
      </p:sp>
      <p:sp>
        <p:nvSpPr>
          <p:cNvPr id="3" name="Espaço Reservado para Conteúdo 2"/>
          <p:cNvSpPr>
            <a:spLocks noGrp="1"/>
          </p:cNvSpPr>
          <p:nvPr>
            <p:ph idx="1"/>
          </p:nvPr>
        </p:nvSpPr>
        <p:spPr>
          <a:xfrm>
            <a:off x="2589213" y="2133600"/>
            <a:ext cx="8915400" cy="3778250"/>
          </a:xfrm>
        </p:spPr>
        <p:txBody>
          <a:bodyPr>
            <a:normAutofit/>
          </a:bodyPr>
          <a:lstStyle/>
          <a:p>
            <a:pPr algn="just" eaLnBrk="1" hangingPunct="1">
              <a:lnSpc>
                <a:spcPct val="90000"/>
              </a:lnSpc>
            </a:pPr>
            <a:r>
              <a:rPr lang="pt-BR" sz="1700" b="1" smtClean="0">
                <a:solidFill>
                  <a:srgbClr val="0066FF"/>
                </a:solidFill>
              </a:rPr>
              <a:t>A força desse</a:t>
            </a:r>
            <a:r>
              <a:rPr lang="pt-BR" sz="1700" smtClean="0"/>
              <a:t> estudo de acompanhamento prospectivo incluiu </a:t>
            </a:r>
            <a:r>
              <a:rPr lang="pt-BR" sz="1700" b="1" smtClean="0">
                <a:solidFill>
                  <a:srgbClr val="0066FF"/>
                </a:solidFill>
              </a:rPr>
              <a:t>coorte inicial amplo, acesso dados perinatais e alta taxa de resposta aos 12 anos de idade.</a:t>
            </a:r>
          </a:p>
          <a:p>
            <a:pPr algn="just" eaLnBrk="1" hangingPunct="1">
              <a:lnSpc>
                <a:spcPct val="90000"/>
              </a:lnSpc>
            </a:pPr>
            <a:r>
              <a:rPr lang="pt-BR" sz="1700" smtClean="0"/>
              <a:t>O questionário do estudo foi acompanhado pelas limitações relacionadas a validade e interpretação das respostas. Para evitar isso, o estudo utilizou questões validadas e conhecidas que haviam sido usadas anteriormente pelo estudo ISAAC (</a:t>
            </a:r>
            <a:r>
              <a:rPr lang="pt-BR" sz="1700" i="1" smtClean="0"/>
              <a:t>International Study of Asthma and Allergies in Childhood</a:t>
            </a:r>
            <a:r>
              <a:rPr lang="pt-BR" sz="1700" smtClean="0"/>
              <a:t>) (24) e o estudo sueco BAMSE (25). Assim como a coorte do estudo não estava testada clinicamente, todas as respostas estavam baseadas nas informações dos pais. </a:t>
            </a:r>
          </a:p>
          <a:p>
            <a:pPr algn="just" eaLnBrk="1" hangingPunct="1">
              <a:lnSpc>
                <a:spcPct val="90000"/>
              </a:lnSpc>
            </a:pPr>
            <a:r>
              <a:rPr lang="pt-BR" sz="1700" smtClean="0"/>
              <a:t>Isso pode ter resultado em alguns viés nas amostras, mas isso é difícil de ser evitado nos estudos baseados em questionários. Por exemplo, dados baseados nos questionários sobre os resultados de teste alérgicos poderiam ser interpretados com cuidado, porque os pais podem não se lembrar ou lembrar incorretamente. </a:t>
            </a:r>
          </a:p>
        </p:txBody>
      </p:sp>
      <p:sp>
        <p:nvSpPr>
          <p:cNvPr id="51204"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p:nvPr>
        </p:nvSpPr>
        <p:spPr>
          <a:xfrm>
            <a:off x="2592388" y="623888"/>
            <a:ext cx="8912225" cy="1281112"/>
          </a:xfrm>
        </p:spPr>
        <p:txBody>
          <a:bodyPr/>
          <a:lstStyle/>
          <a:p>
            <a:pPr eaLnBrk="1" hangingPunct="1"/>
            <a:r>
              <a:rPr lang="pt-BR" smtClean="0"/>
              <a:t>Forças e Limitações</a:t>
            </a:r>
          </a:p>
        </p:txBody>
      </p:sp>
      <p:sp>
        <p:nvSpPr>
          <p:cNvPr id="52227" name="Espaço Reservado para Conteúdo 2"/>
          <p:cNvSpPr>
            <a:spLocks noGrp="1"/>
          </p:cNvSpPr>
          <p:nvPr>
            <p:ph idx="1"/>
          </p:nvPr>
        </p:nvSpPr>
        <p:spPr>
          <a:xfrm>
            <a:off x="2589213" y="2133600"/>
            <a:ext cx="8915400" cy="3778250"/>
          </a:xfrm>
        </p:spPr>
        <p:txBody>
          <a:bodyPr/>
          <a:lstStyle/>
          <a:p>
            <a:pPr algn="just" eaLnBrk="1" hangingPunct="1"/>
            <a:r>
              <a:rPr lang="pt-BR" sz="1800" smtClean="0"/>
              <a:t>Na inclusão, o material foi amplo na representatividade da população (15), mas a perda de participantes durante o acompanhamento pode ter afetado os resultados. </a:t>
            </a:r>
          </a:p>
          <a:p>
            <a:pPr algn="just" eaLnBrk="1" hangingPunct="1"/>
            <a:r>
              <a:rPr lang="pt-BR" sz="1800" smtClean="0"/>
              <a:t>Participantes estudados que sofriam de doenças alérgicas podem ser prováveis que continuem participando.</a:t>
            </a:r>
          </a:p>
          <a:p>
            <a:pPr algn="just" eaLnBrk="1" hangingPunct="1"/>
            <a:r>
              <a:rPr lang="pt-BR" sz="1800" smtClean="0"/>
              <a:t>Contudo, embora a heredietariedade da atopia seja menor entre os não participantes, chiado precoce, eczema e alergia alimentar não são significativamente mais baixas. </a:t>
            </a:r>
          </a:p>
          <a:p>
            <a:pPr algn="just" eaLnBrk="1" hangingPunct="1"/>
            <a:r>
              <a:rPr lang="pt-BR" sz="1800" smtClean="0"/>
              <a:t>Geralmente é visto em estudos de questionários que os que respondem são de alguma forma mais conscientes e informados do que os que não respondem. Outras características básicas foram similar entre os participantes do estudo e os não participantes </a:t>
            </a:r>
          </a:p>
        </p:txBody>
      </p:sp>
      <p:sp>
        <p:nvSpPr>
          <p:cNvPr id="52228"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p:nvPr>
        </p:nvSpPr>
        <p:spPr>
          <a:xfrm>
            <a:off x="2592388" y="623888"/>
            <a:ext cx="8912225" cy="1281112"/>
          </a:xfrm>
        </p:spPr>
        <p:txBody>
          <a:bodyPr/>
          <a:lstStyle/>
          <a:p>
            <a:pPr eaLnBrk="1" hangingPunct="1"/>
            <a:r>
              <a:rPr lang="pt-BR" smtClean="0"/>
              <a:t>Conclusão </a:t>
            </a:r>
          </a:p>
        </p:txBody>
      </p:sp>
      <p:sp>
        <p:nvSpPr>
          <p:cNvPr id="53251" name="Espaço Reservado para Conteúdo 2"/>
          <p:cNvSpPr>
            <a:spLocks noGrp="1"/>
          </p:cNvSpPr>
          <p:nvPr>
            <p:ph idx="1"/>
          </p:nvPr>
        </p:nvSpPr>
        <p:spPr>
          <a:xfrm>
            <a:off x="2589213" y="2133600"/>
            <a:ext cx="8915400" cy="3778250"/>
          </a:xfrm>
        </p:spPr>
        <p:txBody>
          <a:bodyPr/>
          <a:lstStyle/>
          <a:p>
            <a:pPr algn="just" eaLnBrk="1" hangingPunct="1"/>
            <a:r>
              <a:rPr lang="pt-BR" sz="1800" b="1" smtClean="0">
                <a:solidFill>
                  <a:srgbClr val="FF0000"/>
                </a:solidFill>
              </a:rPr>
              <a:t>Tratamento com antibiótico durante a primeira semana de vida aumenta o risco de asma atópica aos 12 anos de idade.</a:t>
            </a:r>
          </a:p>
          <a:p>
            <a:pPr algn="just" eaLnBrk="1" hangingPunct="1"/>
            <a:r>
              <a:rPr lang="pt-BR" sz="1800" smtClean="0">
                <a:solidFill>
                  <a:srgbClr val="FF0000"/>
                </a:solidFill>
              </a:rPr>
              <a:t>Isso sugere um efeito da resposta imunomediado.</a:t>
            </a:r>
          </a:p>
          <a:p>
            <a:pPr algn="just" eaLnBrk="1" hangingPunct="1"/>
            <a:r>
              <a:rPr lang="pt-BR" sz="1800" b="1" smtClean="0">
                <a:solidFill>
                  <a:srgbClr val="FF0000"/>
                </a:solidFill>
              </a:rPr>
              <a:t>Nascer PIG aumenta o risco de asma não atópica. </a:t>
            </a:r>
          </a:p>
          <a:p>
            <a:pPr algn="just" eaLnBrk="1" hangingPunct="1"/>
            <a:r>
              <a:rPr lang="pt-BR" sz="1800" smtClean="0"/>
              <a:t>28% das crianças de 12 anos somente informaram asma quando eles sentiam frio.</a:t>
            </a:r>
          </a:p>
        </p:txBody>
      </p:sp>
      <p:sp>
        <p:nvSpPr>
          <p:cNvPr id="53252"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7" name="Picture 5"/>
          <p:cNvPicPr>
            <a:picLocks noChangeAspect="1" noChangeArrowheads="1"/>
          </p:cNvPicPr>
          <p:nvPr/>
        </p:nvPicPr>
        <p:blipFill>
          <a:blip r:embed="rId2"/>
          <a:srcRect/>
          <a:stretch>
            <a:fillRect/>
          </a:stretch>
        </p:blipFill>
        <p:spPr bwMode="auto">
          <a:xfrm>
            <a:off x="3541713" y="152400"/>
            <a:ext cx="5357812" cy="2743200"/>
          </a:xfrm>
          <a:prstGeom prst="rect">
            <a:avLst/>
          </a:prstGeom>
          <a:noFill/>
          <a:ln w="28575">
            <a:solidFill>
              <a:srgbClr val="FF33CC"/>
            </a:solidFill>
            <a:miter lim="800000"/>
            <a:headEnd/>
            <a:tailEnd/>
          </a:ln>
        </p:spPr>
      </p:pic>
      <p:sp>
        <p:nvSpPr>
          <p:cNvPr id="105478" name="Rectangle 6"/>
          <p:cNvSpPr>
            <a:spLocks noChangeArrowheads="1"/>
          </p:cNvSpPr>
          <p:nvPr/>
        </p:nvSpPr>
        <p:spPr bwMode="auto">
          <a:xfrm>
            <a:off x="3087688" y="2928938"/>
            <a:ext cx="6096000" cy="2809875"/>
          </a:xfrm>
          <a:prstGeom prst="rect">
            <a:avLst/>
          </a:prstGeom>
          <a:solidFill>
            <a:schemeClr val="accent2"/>
          </a:solidFill>
          <a:ln w="28575">
            <a:solidFill>
              <a:srgbClr val="FF33CC"/>
            </a:solidFill>
            <a:miter lim="800000"/>
            <a:headEnd/>
            <a:tailEnd/>
          </a:ln>
          <a:effectLst/>
        </p:spPr>
        <p:txBody>
          <a:bodyPr>
            <a:spAutoFit/>
          </a:bodyPr>
          <a:lstStyle/>
          <a:p>
            <a:r>
              <a:rPr lang="pt-BR" sz="1600" b="1">
                <a:solidFill>
                  <a:srgbClr val="0066FF"/>
                </a:solidFill>
              </a:rPr>
              <a:t>Notas chave</a:t>
            </a:r>
          </a:p>
          <a:p>
            <a:r>
              <a:rPr lang="pt-BR" sz="1600"/>
              <a:t>.Estudos de acompanhamento a longo prazo da associação entre tratamento antibiótico precoce e asma são escassos.</a:t>
            </a:r>
          </a:p>
          <a:p>
            <a:r>
              <a:rPr lang="pt-BR" sz="1600"/>
              <a:t>.Os autores relatam  que os antibióticos administrados durante a primeira semana de vida aumentou o risco de asma atópica no</a:t>
            </a:r>
          </a:p>
          <a:p>
            <a:r>
              <a:rPr lang="pt-BR" sz="1600"/>
              <a:t>idade de 12 anos.</a:t>
            </a:r>
          </a:p>
          <a:p>
            <a:r>
              <a:rPr lang="pt-BR" sz="1600"/>
              <a:t>.A associação entre antibióticos administrados durante o</a:t>
            </a:r>
          </a:p>
          <a:p>
            <a:r>
              <a:rPr lang="pt-BR" sz="1600"/>
              <a:t>primeira semana de vida e asma atópica sugere que o</a:t>
            </a:r>
          </a:p>
          <a:p>
            <a:r>
              <a:rPr lang="pt-BR" sz="1600"/>
              <a:t>efeito é mediado através de uma influência sobre o sistema imunológico.</a:t>
            </a:r>
          </a:p>
          <a:p>
            <a:r>
              <a:rPr lang="pt-BR" sz="1600"/>
              <a: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p:cNvSpPr>
          <p:nvPr>
            <p:ph type="title"/>
          </p:nvPr>
        </p:nvSpPr>
        <p:spPr>
          <a:xfrm>
            <a:off x="2592388" y="623888"/>
            <a:ext cx="8912225" cy="1281112"/>
          </a:xfrm>
        </p:spPr>
        <p:txBody>
          <a:bodyPr/>
          <a:lstStyle/>
          <a:p>
            <a:pPr eaLnBrk="1" hangingPunct="1"/>
            <a:r>
              <a:rPr lang="pt-BR" smtClean="0"/>
              <a:t>Fundos </a:t>
            </a:r>
          </a:p>
        </p:txBody>
      </p:sp>
      <p:sp>
        <p:nvSpPr>
          <p:cNvPr id="54275" name="Espaço Reservado para Conteúdo 2"/>
          <p:cNvSpPr>
            <a:spLocks noGrp="1"/>
          </p:cNvSpPr>
          <p:nvPr>
            <p:ph idx="1"/>
          </p:nvPr>
        </p:nvSpPr>
        <p:spPr>
          <a:xfrm>
            <a:off x="2589213" y="2133600"/>
            <a:ext cx="8915400" cy="3778250"/>
          </a:xfrm>
        </p:spPr>
        <p:txBody>
          <a:bodyPr/>
          <a:lstStyle/>
          <a:p>
            <a:pPr algn="just" eaLnBrk="1" hangingPunct="1"/>
            <a:r>
              <a:rPr lang="pt-BR" sz="1800" smtClean="0"/>
              <a:t>Foi apoiado pelo governo da Suécia. </a:t>
            </a:r>
          </a:p>
          <a:p>
            <a:pPr algn="just" eaLnBrk="1" hangingPunct="1"/>
            <a:r>
              <a:rPr lang="pt-BR" sz="1800" smtClean="0"/>
              <a:t>Autores não tinham conflitos de interesse a declaras. </a:t>
            </a:r>
          </a:p>
        </p:txBody>
      </p:sp>
      <p:sp>
        <p:nvSpPr>
          <p:cNvPr id="54276" name="Retângulo 3"/>
          <p:cNvSpPr>
            <a:spLocks noChangeArrowheads="1"/>
          </p:cNvSpPr>
          <p:nvPr/>
        </p:nvSpPr>
        <p:spPr bwMode="auto">
          <a:xfrm>
            <a:off x="1560513" y="6610350"/>
            <a:ext cx="10339387" cy="246063"/>
          </a:xfrm>
          <a:prstGeom prst="rect">
            <a:avLst/>
          </a:prstGeom>
          <a:noFill/>
          <a:ln w="9525">
            <a:noFill/>
            <a:miter lim="800000"/>
            <a:headEnd/>
            <a:tailEnd/>
          </a:ln>
        </p:spPr>
        <p:txBody>
          <a:bodyPr>
            <a:spAutoFit/>
          </a:bodyPr>
          <a:lstStyle/>
          <a:p>
            <a:r>
              <a:rPr lang="en-US" sz="1000">
                <a:latin typeface="Century Gothic" pitchFamily="34" charset="0"/>
              </a:rPr>
              <a:t>Strömberg Celind et al.</a:t>
            </a:r>
            <a:r>
              <a:rPr lang="pt-BR" sz="1000">
                <a:latin typeface="Century Gothic" pitchFamily="34" charset="0"/>
              </a:rPr>
              <a:t> </a:t>
            </a:r>
            <a:r>
              <a:rPr lang="en-US" sz="1000">
                <a:latin typeface="Century Gothic" pitchFamily="34" charset="0"/>
              </a:rPr>
              <a:t>Early antibiotics and asthma risk. </a:t>
            </a:r>
            <a:r>
              <a:rPr lang="pt-BR" sz="1000">
                <a:latin typeface="Century Gothic" pitchFamily="34" charset="0"/>
              </a:rPr>
              <a:t>Acta Pædiatrica ISSN 0803-5253. </a:t>
            </a:r>
            <a:r>
              <a:rPr lang="en-US" sz="1000">
                <a:latin typeface="Century Gothic" pitchFamily="34" charset="0"/>
              </a:rPr>
              <a:t>8 December 2017; revised 20 February 2018; </a:t>
            </a:r>
            <a:r>
              <a:rPr lang="pt-BR" sz="1000">
                <a:latin typeface="Century Gothic" pitchFamily="34" charset="0"/>
              </a:rPr>
              <a:t>accepted 19 March 2018.</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0" name="Picture 4"/>
          <p:cNvPicPr>
            <a:picLocks noChangeAspect="1" noChangeArrowheads="1"/>
          </p:cNvPicPr>
          <p:nvPr/>
        </p:nvPicPr>
        <p:blipFill>
          <a:blip r:embed="rId2"/>
          <a:srcRect/>
          <a:stretch>
            <a:fillRect/>
          </a:stretch>
        </p:blipFill>
        <p:spPr bwMode="auto">
          <a:xfrm>
            <a:off x="1547813" y="622300"/>
            <a:ext cx="9498012" cy="5572125"/>
          </a:xfrm>
          <a:prstGeom prst="rect">
            <a:avLst/>
          </a:prstGeom>
          <a:noFill/>
          <a:ln w="57150">
            <a:solidFill>
              <a:srgbClr val="FF0000"/>
            </a:solid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a:xfrm>
            <a:off x="2308225" y="361950"/>
            <a:ext cx="8912225" cy="1281113"/>
          </a:xfrm>
        </p:spPr>
        <p:txBody>
          <a:bodyPr/>
          <a:lstStyle/>
          <a:p>
            <a:pPr eaLnBrk="1" hangingPunct="1"/>
            <a:r>
              <a:rPr lang="pt-BR" smtClean="0"/>
              <a:t>References</a:t>
            </a:r>
          </a:p>
        </p:txBody>
      </p:sp>
      <p:sp>
        <p:nvSpPr>
          <p:cNvPr id="3" name="Espaço Reservado para Conteúdo 2"/>
          <p:cNvSpPr>
            <a:spLocks noGrp="1"/>
          </p:cNvSpPr>
          <p:nvPr>
            <p:ph idx="1"/>
          </p:nvPr>
        </p:nvSpPr>
        <p:spPr>
          <a:xfrm>
            <a:off x="2589213" y="2133600"/>
            <a:ext cx="8915400" cy="3778250"/>
          </a:xfrm>
        </p:spPr>
        <p:txBody>
          <a:bodyPr rtlCol="0">
            <a:normAutofit fontScale="77500" lnSpcReduction="20000"/>
          </a:bodyPr>
          <a:lstStyle/>
          <a:p>
            <a:pPr algn="just" eaLnBrk="1" fontAlgn="auto" hangingPunct="1">
              <a:spcAft>
                <a:spcPts val="0"/>
              </a:spcAft>
              <a:buFont typeface="Wingdings 3" charset="2"/>
              <a:buChar char=""/>
              <a:defRPr/>
            </a:pPr>
            <a:r>
              <a:rPr lang="de-DE" sz="1800" dirty="0">
                <a:solidFill>
                  <a:schemeClr val="tx1">
                    <a:lumMod val="75000"/>
                    <a:lumOff val="25000"/>
                  </a:schemeClr>
                </a:solidFill>
              </a:rPr>
              <a:t>1. Hicke-Roberts A, Aberg N, Wennergren G, Hesselmar </a:t>
            </a:r>
            <a:r>
              <a:rPr lang="de-DE" sz="1800" dirty="0" smtClean="0">
                <a:solidFill>
                  <a:schemeClr val="tx1">
                    <a:lumMod val="75000"/>
                    <a:lumOff val="25000"/>
                  </a:schemeClr>
                </a:solidFill>
              </a:rPr>
              <a:t>B. </a:t>
            </a:r>
            <a:r>
              <a:rPr lang="en-US" sz="1800" dirty="0" smtClean="0">
                <a:solidFill>
                  <a:schemeClr val="tx1">
                    <a:lumMod val="75000"/>
                    <a:lumOff val="25000"/>
                  </a:schemeClr>
                </a:solidFill>
              </a:rPr>
              <a:t>Allergic </a:t>
            </a:r>
            <a:r>
              <a:rPr lang="en-US" sz="1800" dirty="0" err="1">
                <a:solidFill>
                  <a:schemeClr val="tx1">
                    <a:lumMod val="75000"/>
                    <a:lumOff val="25000"/>
                  </a:schemeClr>
                </a:solidFill>
              </a:rPr>
              <a:t>rhinoconjunctivitis</a:t>
            </a:r>
            <a:r>
              <a:rPr lang="en-US" sz="1800" dirty="0">
                <a:solidFill>
                  <a:schemeClr val="tx1">
                    <a:lumMod val="75000"/>
                    <a:lumOff val="25000"/>
                  </a:schemeClr>
                </a:solidFill>
              </a:rPr>
              <a:t> continued to increase in </a:t>
            </a:r>
            <a:r>
              <a:rPr lang="en-US" sz="1800" dirty="0" smtClean="0">
                <a:solidFill>
                  <a:schemeClr val="tx1">
                    <a:lumMod val="75000"/>
                    <a:lumOff val="25000"/>
                  </a:schemeClr>
                </a:solidFill>
              </a:rPr>
              <a:t>Sweden up </a:t>
            </a:r>
            <a:r>
              <a:rPr lang="en-US" sz="1800" dirty="0">
                <a:solidFill>
                  <a:schemeClr val="tx1">
                    <a:lumMod val="75000"/>
                    <a:lumOff val="25000"/>
                  </a:schemeClr>
                </a:solidFill>
              </a:rPr>
              <a:t>to 2007, but asthma and eczema levelled off from 1991. </a:t>
            </a:r>
            <a:r>
              <a:rPr lang="en-US" sz="1800" dirty="0" err="1" smtClean="0">
                <a:solidFill>
                  <a:schemeClr val="tx1">
                    <a:lumMod val="75000"/>
                    <a:lumOff val="25000"/>
                  </a:schemeClr>
                </a:solidFill>
              </a:rPr>
              <a:t>Acta</a:t>
            </a:r>
            <a:r>
              <a:rPr lang="en-US" sz="1800" dirty="0">
                <a:solidFill>
                  <a:schemeClr val="tx1">
                    <a:lumMod val="75000"/>
                    <a:lumOff val="25000"/>
                  </a:schemeClr>
                </a:solidFill>
              </a:rPr>
              <a:t> </a:t>
            </a:r>
            <a:r>
              <a:rPr lang="pt-BR" sz="1800" dirty="0" err="1" smtClean="0">
                <a:solidFill>
                  <a:schemeClr val="tx1">
                    <a:lumMod val="75000"/>
                    <a:lumOff val="25000"/>
                  </a:schemeClr>
                </a:solidFill>
              </a:rPr>
              <a:t>Paediatr</a:t>
            </a:r>
            <a:r>
              <a:rPr lang="pt-BR" sz="1800" dirty="0" smtClean="0">
                <a:solidFill>
                  <a:schemeClr val="tx1">
                    <a:lumMod val="75000"/>
                    <a:lumOff val="25000"/>
                  </a:schemeClr>
                </a:solidFill>
              </a:rPr>
              <a:t> </a:t>
            </a:r>
            <a:r>
              <a:rPr lang="pt-BR" sz="1800" dirty="0">
                <a:solidFill>
                  <a:schemeClr val="tx1">
                    <a:lumMod val="75000"/>
                    <a:lumOff val="25000"/>
                  </a:schemeClr>
                </a:solidFill>
              </a:rPr>
              <a:t>2017; 106: 75–80.</a:t>
            </a:r>
          </a:p>
          <a:p>
            <a:pPr algn="just" eaLnBrk="1" fontAlgn="auto" hangingPunct="1">
              <a:spcAft>
                <a:spcPts val="0"/>
              </a:spcAft>
              <a:buFont typeface="Wingdings 3" charset="2"/>
              <a:buChar char=""/>
              <a:defRPr/>
            </a:pPr>
            <a:r>
              <a:rPr lang="pt-BR" sz="1800" dirty="0">
                <a:solidFill>
                  <a:schemeClr val="tx1">
                    <a:lumMod val="75000"/>
                    <a:lumOff val="25000"/>
                  </a:schemeClr>
                </a:solidFill>
              </a:rPr>
              <a:t>2. </a:t>
            </a:r>
            <a:r>
              <a:rPr lang="pt-BR" sz="1800" dirty="0" err="1">
                <a:solidFill>
                  <a:schemeClr val="tx1">
                    <a:lumMod val="75000"/>
                    <a:lumOff val="25000"/>
                  </a:schemeClr>
                </a:solidFill>
              </a:rPr>
              <a:t>Sly</a:t>
            </a:r>
            <a:r>
              <a:rPr lang="pt-BR" sz="1800" dirty="0">
                <a:solidFill>
                  <a:schemeClr val="tx1">
                    <a:lumMod val="75000"/>
                    <a:lumOff val="25000"/>
                  </a:schemeClr>
                </a:solidFill>
              </a:rPr>
              <a:t> PD, </a:t>
            </a:r>
            <a:r>
              <a:rPr lang="pt-BR" sz="1800" dirty="0" err="1">
                <a:solidFill>
                  <a:schemeClr val="tx1">
                    <a:lumMod val="75000"/>
                    <a:lumOff val="25000"/>
                  </a:schemeClr>
                </a:solidFill>
              </a:rPr>
              <a:t>Boner</a:t>
            </a:r>
            <a:r>
              <a:rPr lang="pt-BR" sz="1800" dirty="0">
                <a:solidFill>
                  <a:schemeClr val="tx1">
                    <a:lumMod val="75000"/>
                    <a:lumOff val="25000"/>
                  </a:schemeClr>
                </a:solidFill>
              </a:rPr>
              <a:t> AL, </a:t>
            </a:r>
            <a:r>
              <a:rPr lang="pt-BR" sz="1800" dirty="0" err="1">
                <a:solidFill>
                  <a:schemeClr val="tx1">
                    <a:lumMod val="75000"/>
                    <a:lumOff val="25000"/>
                  </a:schemeClr>
                </a:solidFill>
              </a:rPr>
              <a:t>Bj€orksten</a:t>
            </a:r>
            <a:r>
              <a:rPr lang="pt-BR" sz="1800" dirty="0">
                <a:solidFill>
                  <a:schemeClr val="tx1">
                    <a:lumMod val="75000"/>
                    <a:lumOff val="25000"/>
                  </a:schemeClr>
                </a:solidFill>
              </a:rPr>
              <a:t> B, Bush A, </a:t>
            </a:r>
            <a:r>
              <a:rPr lang="pt-BR" sz="1800" dirty="0" err="1">
                <a:solidFill>
                  <a:schemeClr val="tx1">
                    <a:lumMod val="75000"/>
                    <a:lumOff val="25000"/>
                  </a:schemeClr>
                </a:solidFill>
              </a:rPr>
              <a:t>Custovic</a:t>
            </a:r>
            <a:r>
              <a:rPr lang="pt-BR" sz="1800" dirty="0">
                <a:solidFill>
                  <a:schemeClr val="tx1">
                    <a:lumMod val="75000"/>
                    <a:lumOff val="25000"/>
                  </a:schemeClr>
                </a:solidFill>
              </a:rPr>
              <a:t> A, </a:t>
            </a:r>
            <a:r>
              <a:rPr lang="pt-BR" sz="1800" dirty="0" err="1" smtClean="0">
                <a:solidFill>
                  <a:schemeClr val="tx1">
                    <a:lumMod val="75000"/>
                    <a:lumOff val="25000"/>
                  </a:schemeClr>
                </a:solidFill>
              </a:rPr>
              <a:t>Eigenmann</a:t>
            </a:r>
            <a:r>
              <a:rPr lang="pt-BR" sz="1800" dirty="0">
                <a:solidFill>
                  <a:schemeClr val="tx1">
                    <a:lumMod val="75000"/>
                    <a:lumOff val="25000"/>
                  </a:schemeClr>
                </a:solidFill>
              </a:rPr>
              <a:t> </a:t>
            </a:r>
            <a:r>
              <a:rPr lang="en-US" sz="1800" dirty="0" smtClean="0">
                <a:solidFill>
                  <a:schemeClr val="tx1">
                    <a:lumMod val="75000"/>
                    <a:lumOff val="25000"/>
                  </a:schemeClr>
                </a:solidFill>
              </a:rPr>
              <a:t>PA</a:t>
            </a:r>
            <a:r>
              <a:rPr lang="en-US" sz="1800" dirty="0">
                <a:solidFill>
                  <a:schemeClr val="tx1">
                    <a:lumMod val="75000"/>
                    <a:lumOff val="25000"/>
                  </a:schemeClr>
                </a:solidFill>
              </a:rPr>
              <a:t>, et al. Early identification of atopy in the prediction </a:t>
            </a:r>
            <a:r>
              <a:rPr lang="en-US" sz="1800" dirty="0" smtClean="0">
                <a:solidFill>
                  <a:schemeClr val="tx1">
                    <a:lumMod val="75000"/>
                    <a:lumOff val="25000"/>
                  </a:schemeClr>
                </a:solidFill>
              </a:rPr>
              <a:t>of persistent </a:t>
            </a:r>
            <a:r>
              <a:rPr lang="en-US" sz="1800" dirty="0">
                <a:solidFill>
                  <a:schemeClr val="tx1">
                    <a:lumMod val="75000"/>
                    <a:lumOff val="25000"/>
                  </a:schemeClr>
                </a:solidFill>
              </a:rPr>
              <a:t>asthma in children. Lancet 2008; 372: 1100–6.</a:t>
            </a:r>
          </a:p>
          <a:p>
            <a:pPr algn="just" eaLnBrk="1" fontAlgn="auto" hangingPunct="1">
              <a:spcAft>
                <a:spcPts val="0"/>
              </a:spcAft>
              <a:buFont typeface="Wingdings 3" charset="2"/>
              <a:buChar char=""/>
              <a:defRPr/>
            </a:pPr>
            <a:r>
              <a:rPr lang="pt-BR" sz="1800" dirty="0">
                <a:solidFill>
                  <a:schemeClr val="tx1">
                    <a:lumMod val="75000"/>
                    <a:lumOff val="25000"/>
                  </a:schemeClr>
                </a:solidFill>
              </a:rPr>
              <a:t>3. </a:t>
            </a:r>
            <a:r>
              <a:rPr lang="pt-BR" sz="1800" dirty="0" err="1">
                <a:solidFill>
                  <a:schemeClr val="tx1">
                    <a:lumMod val="75000"/>
                    <a:lumOff val="25000"/>
                  </a:schemeClr>
                </a:solidFill>
              </a:rPr>
              <a:t>Kurukulaaratchy</a:t>
            </a:r>
            <a:r>
              <a:rPr lang="pt-BR" sz="1800" dirty="0">
                <a:solidFill>
                  <a:schemeClr val="tx1">
                    <a:lumMod val="75000"/>
                    <a:lumOff val="25000"/>
                  </a:schemeClr>
                </a:solidFill>
              </a:rPr>
              <a:t> RJ, Fenn M, </a:t>
            </a:r>
            <a:r>
              <a:rPr lang="pt-BR" sz="1800" dirty="0" err="1">
                <a:solidFill>
                  <a:schemeClr val="tx1">
                    <a:lumMod val="75000"/>
                    <a:lumOff val="25000"/>
                  </a:schemeClr>
                </a:solidFill>
              </a:rPr>
              <a:t>Matthews</a:t>
            </a:r>
            <a:r>
              <a:rPr lang="pt-BR" sz="1800" dirty="0">
                <a:solidFill>
                  <a:schemeClr val="tx1">
                    <a:lumMod val="75000"/>
                    <a:lumOff val="25000"/>
                  </a:schemeClr>
                </a:solidFill>
              </a:rPr>
              <a:t> S, </a:t>
            </a:r>
            <a:r>
              <a:rPr lang="pt-BR" sz="1800" dirty="0" err="1">
                <a:solidFill>
                  <a:schemeClr val="tx1">
                    <a:lumMod val="75000"/>
                    <a:lumOff val="25000"/>
                  </a:schemeClr>
                </a:solidFill>
              </a:rPr>
              <a:t>Arshad</a:t>
            </a:r>
            <a:r>
              <a:rPr lang="pt-BR" sz="1800" dirty="0">
                <a:solidFill>
                  <a:schemeClr val="tx1">
                    <a:lumMod val="75000"/>
                    <a:lumOff val="25000"/>
                  </a:schemeClr>
                </a:solidFill>
              </a:rPr>
              <a:t> </a:t>
            </a:r>
            <a:r>
              <a:rPr lang="pt-BR" sz="1800" dirty="0" smtClean="0">
                <a:solidFill>
                  <a:schemeClr val="tx1">
                    <a:lumMod val="75000"/>
                    <a:lumOff val="25000"/>
                  </a:schemeClr>
                </a:solidFill>
              </a:rPr>
              <a:t>SH. </a:t>
            </a:r>
            <a:r>
              <a:rPr lang="en-US" sz="1800" dirty="0" err="1" smtClean="0">
                <a:solidFill>
                  <a:schemeClr val="tx1">
                    <a:lumMod val="75000"/>
                    <a:lumOff val="25000"/>
                  </a:schemeClr>
                </a:solidFill>
              </a:rPr>
              <a:t>Characterisation</a:t>
            </a:r>
            <a:r>
              <a:rPr lang="en-US" sz="1800" dirty="0" smtClean="0">
                <a:solidFill>
                  <a:schemeClr val="tx1">
                    <a:lumMod val="75000"/>
                    <a:lumOff val="25000"/>
                  </a:schemeClr>
                </a:solidFill>
              </a:rPr>
              <a:t> </a:t>
            </a:r>
            <a:r>
              <a:rPr lang="en-US" sz="1800" dirty="0">
                <a:solidFill>
                  <a:schemeClr val="tx1">
                    <a:lumMod val="75000"/>
                    <a:lumOff val="25000"/>
                  </a:schemeClr>
                </a:solidFill>
              </a:rPr>
              <a:t>of atopic and non-atopic wheeze in 10 </a:t>
            </a:r>
            <a:r>
              <a:rPr lang="en-US" sz="1800" dirty="0" smtClean="0">
                <a:solidFill>
                  <a:schemeClr val="tx1">
                    <a:lumMod val="75000"/>
                    <a:lumOff val="25000"/>
                  </a:schemeClr>
                </a:solidFill>
              </a:rPr>
              <a:t>year old </a:t>
            </a:r>
            <a:r>
              <a:rPr lang="en-US" sz="1800" dirty="0">
                <a:solidFill>
                  <a:schemeClr val="tx1">
                    <a:lumMod val="75000"/>
                    <a:lumOff val="25000"/>
                  </a:schemeClr>
                </a:solidFill>
              </a:rPr>
              <a:t>children. Thorax 2004; 59: 563–8.</a:t>
            </a:r>
          </a:p>
          <a:p>
            <a:pPr algn="just" eaLnBrk="1" fontAlgn="auto" hangingPunct="1">
              <a:spcAft>
                <a:spcPts val="0"/>
              </a:spcAft>
              <a:buFont typeface="Wingdings 3" charset="2"/>
              <a:buChar char=""/>
              <a:defRPr/>
            </a:pPr>
            <a:r>
              <a:rPr lang="pt-BR" sz="1800" dirty="0">
                <a:solidFill>
                  <a:schemeClr val="tx1">
                    <a:lumMod val="75000"/>
                    <a:lumOff val="25000"/>
                  </a:schemeClr>
                </a:solidFill>
              </a:rPr>
              <a:t>4. </a:t>
            </a:r>
            <a:r>
              <a:rPr lang="pt-BR" sz="1800" dirty="0" err="1">
                <a:solidFill>
                  <a:schemeClr val="tx1">
                    <a:lumMod val="75000"/>
                    <a:lumOff val="25000"/>
                  </a:schemeClr>
                </a:solidFill>
              </a:rPr>
              <a:t>Janson</a:t>
            </a:r>
            <a:r>
              <a:rPr lang="pt-BR" sz="1800" dirty="0">
                <a:solidFill>
                  <a:schemeClr val="tx1">
                    <a:lumMod val="75000"/>
                    <a:lumOff val="25000"/>
                  </a:schemeClr>
                </a:solidFill>
              </a:rPr>
              <a:t> C, </a:t>
            </a:r>
            <a:r>
              <a:rPr lang="pt-BR" sz="1800" dirty="0" err="1">
                <a:solidFill>
                  <a:schemeClr val="tx1">
                    <a:lumMod val="75000"/>
                    <a:lumOff val="25000"/>
                  </a:schemeClr>
                </a:solidFill>
              </a:rPr>
              <a:t>Kalm-Stephens</a:t>
            </a:r>
            <a:r>
              <a:rPr lang="pt-BR" sz="1800" dirty="0">
                <a:solidFill>
                  <a:schemeClr val="tx1">
                    <a:lumMod val="75000"/>
                    <a:lumOff val="25000"/>
                  </a:schemeClr>
                </a:solidFill>
              </a:rPr>
              <a:t> P, </a:t>
            </a:r>
            <a:r>
              <a:rPr lang="pt-BR" sz="1800" dirty="0" err="1">
                <a:solidFill>
                  <a:schemeClr val="tx1">
                    <a:lumMod val="75000"/>
                    <a:lumOff val="25000"/>
                  </a:schemeClr>
                </a:solidFill>
              </a:rPr>
              <a:t>Foucard</a:t>
            </a:r>
            <a:r>
              <a:rPr lang="pt-BR" sz="1800" dirty="0">
                <a:solidFill>
                  <a:schemeClr val="tx1">
                    <a:lumMod val="75000"/>
                    <a:lumOff val="25000"/>
                  </a:schemeClr>
                </a:solidFill>
              </a:rPr>
              <a:t> T, </a:t>
            </a:r>
            <a:r>
              <a:rPr lang="pt-BR" sz="1800" dirty="0" err="1">
                <a:solidFill>
                  <a:schemeClr val="tx1">
                    <a:lumMod val="75000"/>
                    <a:lumOff val="25000"/>
                  </a:schemeClr>
                </a:solidFill>
              </a:rPr>
              <a:t>Alving</a:t>
            </a:r>
            <a:r>
              <a:rPr lang="pt-BR" sz="1800" dirty="0">
                <a:solidFill>
                  <a:schemeClr val="tx1">
                    <a:lumMod val="75000"/>
                    <a:lumOff val="25000"/>
                  </a:schemeClr>
                </a:solidFill>
              </a:rPr>
              <a:t> K, </a:t>
            </a:r>
            <a:r>
              <a:rPr lang="pt-BR" sz="1800" dirty="0" err="1">
                <a:solidFill>
                  <a:schemeClr val="tx1">
                    <a:lumMod val="75000"/>
                    <a:lumOff val="25000"/>
                  </a:schemeClr>
                </a:solidFill>
              </a:rPr>
              <a:t>Nordvall</a:t>
            </a:r>
            <a:r>
              <a:rPr lang="pt-BR" sz="1800" dirty="0">
                <a:solidFill>
                  <a:schemeClr val="tx1">
                    <a:lumMod val="75000"/>
                    <a:lumOff val="25000"/>
                  </a:schemeClr>
                </a:solidFill>
              </a:rPr>
              <a:t> </a:t>
            </a:r>
            <a:r>
              <a:rPr lang="pt-BR" sz="1800" dirty="0" smtClean="0">
                <a:solidFill>
                  <a:schemeClr val="tx1">
                    <a:lumMod val="75000"/>
                    <a:lumOff val="25000"/>
                  </a:schemeClr>
                </a:solidFill>
              </a:rPr>
              <a:t>SL. </a:t>
            </a:r>
            <a:r>
              <a:rPr lang="en-US" sz="1800" dirty="0" smtClean="0">
                <a:solidFill>
                  <a:schemeClr val="tx1">
                    <a:lumMod val="75000"/>
                    <a:lumOff val="25000"/>
                  </a:schemeClr>
                </a:solidFill>
              </a:rPr>
              <a:t>Risk </a:t>
            </a:r>
            <a:r>
              <a:rPr lang="en-US" sz="1800" dirty="0">
                <a:solidFill>
                  <a:schemeClr val="tx1">
                    <a:lumMod val="75000"/>
                    <a:lumOff val="25000"/>
                  </a:schemeClr>
                </a:solidFill>
              </a:rPr>
              <a:t>factors associated with allergic and non-allergic asthma </a:t>
            </a:r>
            <a:r>
              <a:rPr lang="en-US" sz="1800" dirty="0" smtClean="0">
                <a:solidFill>
                  <a:schemeClr val="tx1">
                    <a:lumMod val="75000"/>
                    <a:lumOff val="25000"/>
                  </a:schemeClr>
                </a:solidFill>
              </a:rPr>
              <a:t>in </a:t>
            </a:r>
            <a:r>
              <a:rPr lang="fr-FR" sz="1800" dirty="0" smtClean="0">
                <a:solidFill>
                  <a:schemeClr val="tx1">
                    <a:lumMod val="75000"/>
                    <a:lumOff val="25000"/>
                  </a:schemeClr>
                </a:solidFill>
              </a:rPr>
              <a:t>adolescents</a:t>
            </a:r>
            <a:r>
              <a:rPr lang="fr-FR" sz="1800" dirty="0">
                <a:solidFill>
                  <a:schemeClr val="tx1">
                    <a:lumMod val="75000"/>
                    <a:lumOff val="25000"/>
                  </a:schemeClr>
                </a:solidFill>
              </a:rPr>
              <a:t>. Clin Respir J 2007; 1: 16–22.</a:t>
            </a:r>
          </a:p>
          <a:p>
            <a:pPr algn="just" eaLnBrk="1" fontAlgn="auto" hangingPunct="1">
              <a:spcAft>
                <a:spcPts val="0"/>
              </a:spcAft>
              <a:buFont typeface="Wingdings 3" charset="2"/>
              <a:buChar char=""/>
              <a:defRPr/>
            </a:pPr>
            <a:r>
              <a:rPr lang="it-IT" sz="1800" dirty="0">
                <a:solidFill>
                  <a:schemeClr val="tx1">
                    <a:lumMod val="75000"/>
                    <a:lumOff val="25000"/>
                  </a:schemeClr>
                </a:solidFill>
              </a:rPr>
              <a:t>5. Moncayo AL, Vaca M, Oviedo G, Erazo S, Quinzo I, </a:t>
            </a:r>
            <a:r>
              <a:rPr lang="it-IT" sz="1800" dirty="0" smtClean="0">
                <a:solidFill>
                  <a:schemeClr val="tx1">
                    <a:lumMod val="75000"/>
                    <a:lumOff val="25000"/>
                  </a:schemeClr>
                </a:solidFill>
              </a:rPr>
              <a:t>Fiaccone </a:t>
            </a:r>
            <a:r>
              <a:rPr lang="en-US" sz="1800" dirty="0" smtClean="0">
                <a:solidFill>
                  <a:schemeClr val="tx1">
                    <a:lumMod val="75000"/>
                    <a:lumOff val="25000"/>
                  </a:schemeClr>
                </a:solidFill>
              </a:rPr>
              <a:t>RL</a:t>
            </a:r>
            <a:r>
              <a:rPr lang="en-US" sz="1800" dirty="0">
                <a:solidFill>
                  <a:schemeClr val="tx1">
                    <a:lumMod val="75000"/>
                    <a:lumOff val="25000"/>
                  </a:schemeClr>
                </a:solidFill>
              </a:rPr>
              <a:t>, et al. Risk factors for atopic and non-atopic asthma in </a:t>
            </a:r>
            <a:r>
              <a:rPr lang="en-US" sz="1800" dirty="0" smtClean="0">
                <a:solidFill>
                  <a:schemeClr val="tx1">
                    <a:lumMod val="75000"/>
                    <a:lumOff val="25000"/>
                  </a:schemeClr>
                </a:solidFill>
              </a:rPr>
              <a:t>a rural </a:t>
            </a:r>
            <a:r>
              <a:rPr lang="en-US" sz="1800" dirty="0">
                <a:solidFill>
                  <a:schemeClr val="tx1">
                    <a:lumMod val="75000"/>
                    <a:lumOff val="25000"/>
                  </a:schemeClr>
                </a:solidFill>
              </a:rPr>
              <a:t>area of Ecuador. Thorax 2010; 65: 409–16.</a:t>
            </a:r>
          </a:p>
          <a:p>
            <a:pPr algn="just" eaLnBrk="1" fontAlgn="auto" hangingPunct="1">
              <a:spcAft>
                <a:spcPts val="0"/>
              </a:spcAft>
              <a:buFont typeface="Wingdings 3" charset="2"/>
              <a:buChar char=""/>
              <a:defRPr/>
            </a:pPr>
            <a:r>
              <a:rPr lang="en-US" sz="1800" dirty="0">
                <a:solidFill>
                  <a:schemeClr val="tx1">
                    <a:lumMod val="75000"/>
                    <a:lumOff val="25000"/>
                  </a:schemeClr>
                </a:solidFill>
              </a:rPr>
              <a:t>6. </a:t>
            </a:r>
            <a:r>
              <a:rPr lang="en-US" sz="1800" dirty="0" err="1">
                <a:solidFill>
                  <a:schemeClr val="tx1">
                    <a:lumMod val="75000"/>
                    <a:lumOff val="25000"/>
                  </a:schemeClr>
                </a:solidFill>
              </a:rPr>
              <a:t>Jurca</a:t>
            </a:r>
            <a:r>
              <a:rPr lang="en-US" sz="1800" dirty="0">
                <a:solidFill>
                  <a:schemeClr val="tx1">
                    <a:lumMod val="75000"/>
                    <a:lumOff val="25000"/>
                  </a:schemeClr>
                </a:solidFill>
              </a:rPr>
              <a:t> M, </a:t>
            </a:r>
            <a:r>
              <a:rPr lang="en-US" sz="1800" dirty="0" err="1">
                <a:solidFill>
                  <a:schemeClr val="tx1">
                    <a:lumMod val="75000"/>
                    <a:lumOff val="25000"/>
                  </a:schemeClr>
                </a:solidFill>
              </a:rPr>
              <a:t>Pescatore</a:t>
            </a:r>
            <a:r>
              <a:rPr lang="en-US" sz="1800" dirty="0">
                <a:solidFill>
                  <a:schemeClr val="tx1">
                    <a:lumMod val="75000"/>
                    <a:lumOff val="25000"/>
                  </a:schemeClr>
                </a:solidFill>
              </a:rPr>
              <a:t> AM, </a:t>
            </a:r>
            <a:r>
              <a:rPr lang="en-US" sz="1800" dirty="0" err="1">
                <a:solidFill>
                  <a:schemeClr val="tx1">
                    <a:lumMod val="75000"/>
                    <a:lumOff val="25000"/>
                  </a:schemeClr>
                </a:solidFill>
              </a:rPr>
              <a:t>Goutaki</a:t>
            </a:r>
            <a:r>
              <a:rPr lang="en-US" sz="1800" dirty="0">
                <a:solidFill>
                  <a:schemeClr val="tx1">
                    <a:lumMod val="75000"/>
                    <a:lumOff val="25000"/>
                  </a:schemeClr>
                </a:solidFill>
              </a:rPr>
              <a:t> M, </a:t>
            </a:r>
            <a:r>
              <a:rPr lang="en-US" sz="1800" dirty="0" err="1">
                <a:solidFill>
                  <a:schemeClr val="tx1">
                    <a:lumMod val="75000"/>
                    <a:lumOff val="25000"/>
                  </a:schemeClr>
                </a:solidFill>
              </a:rPr>
              <a:t>Spycher</a:t>
            </a:r>
            <a:r>
              <a:rPr lang="en-US" sz="1800" dirty="0">
                <a:solidFill>
                  <a:schemeClr val="tx1">
                    <a:lumMod val="75000"/>
                    <a:lumOff val="25000"/>
                  </a:schemeClr>
                </a:solidFill>
              </a:rPr>
              <a:t> BD, </a:t>
            </a:r>
            <a:r>
              <a:rPr lang="en-US" sz="1800" dirty="0" err="1" smtClean="0">
                <a:solidFill>
                  <a:schemeClr val="tx1">
                    <a:lumMod val="75000"/>
                    <a:lumOff val="25000"/>
                  </a:schemeClr>
                </a:solidFill>
              </a:rPr>
              <a:t>Beardsmore</a:t>
            </a:r>
            <a:r>
              <a:rPr lang="en-US" sz="1800" dirty="0">
                <a:solidFill>
                  <a:schemeClr val="tx1">
                    <a:lumMod val="75000"/>
                    <a:lumOff val="25000"/>
                  </a:schemeClr>
                </a:solidFill>
              </a:rPr>
              <a:t> </a:t>
            </a:r>
            <a:r>
              <a:rPr lang="en-US" sz="1800" dirty="0" smtClean="0">
                <a:solidFill>
                  <a:schemeClr val="tx1">
                    <a:lumMod val="75000"/>
                    <a:lumOff val="25000"/>
                  </a:schemeClr>
                </a:solidFill>
              </a:rPr>
              <a:t>CS</a:t>
            </a:r>
            <a:r>
              <a:rPr lang="en-US" sz="1800" dirty="0">
                <a:solidFill>
                  <a:schemeClr val="tx1">
                    <a:lumMod val="75000"/>
                    <a:lumOff val="25000"/>
                  </a:schemeClr>
                </a:solidFill>
              </a:rPr>
              <a:t>, </a:t>
            </a:r>
            <a:r>
              <a:rPr lang="en-US" sz="1800" dirty="0" err="1">
                <a:solidFill>
                  <a:schemeClr val="tx1">
                    <a:lumMod val="75000"/>
                    <a:lumOff val="25000"/>
                  </a:schemeClr>
                </a:solidFill>
              </a:rPr>
              <a:t>Kuehni</a:t>
            </a:r>
            <a:r>
              <a:rPr lang="en-US" sz="1800" dirty="0">
                <a:solidFill>
                  <a:schemeClr val="tx1">
                    <a:lumMod val="75000"/>
                    <a:lumOff val="25000"/>
                  </a:schemeClr>
                </a:solidFill>
              </a:rPr>
              <a:t> CE. Age-related changes in childhood </a:t>
            </a:r>
            <a:r>
              <a:rPr lang="en-US" sz="1800" dirty="0" smtClean="0">
                <a:solidFill>
                  <a:schemeClr val="tx1">
                    <a:lumMod val="75000"/>
                    <a:lumOff val="25000"/>
                  </a:schemeClr>
                </a:solidFill>
              </a:rPr>
              <a:t>wheezing characteristics</a:t>
            </a:r>
            <a:r>
              <a:rPr lang="en-US" sz="1800" dirty="0">
                <a:solidFill>
                  <a:schemeClr val="tx1">
                    <a:lumMod val="75000"/>
                    <a:lumOff val="25000"/>
                  </a:schemeClr>
                </a:solidFill>
              </a:rPr>
              <a:t>: a whole population study. </a:t>
            </a:r>
            <a:r>
              <a:rPr lang="en-US" sz="1800" dirty="0" err="1">
                <a:solidFill>
                  <a:schemeClr val="tx1">
                    <a:lumMod val="75000"/>
                    <a:lumOff val="25000"/>
                  </a:schemeClr>
                </a:solidFill>
              </a:rPr>
              <a:t>Pediatr</a:t>
            </a:r>
            <a:r>
              <a:rPr lang="en-US" sz="1800" dirty="0">
                <a:solidFill>
                  <a:schemeClr val="tx1">
                    <a:lumMod val="75000"/>
                    <a:lumOff val="25000"/>
                  </a:schemeClr>
                </a:solidFill>
              </a:rPr>
              <a:t> </a:t>
            </a:r>
            <a:r>
              <a:rPr lang="en-US" sz="1800" dirty="0" err="1" smtClean="0">
                <a:solidFill>
                  <a:schemeClr val="tx1">
                    <a:lumMod val="75000"/>
                    <a:lumOff val="25000"/>
                  </a:schemeClr>
                </a:solidFill>
              </a:rPr>
              <a:t>Pulmonol</a:t>
            </a:r>
            <a:r>
              <a:rPr lang="en-US" sz="1800" dirty="0">
                <a:solidFill>
                  <a:schemeClr val="tx1">
                    <a:lumMod val="75000"/>
                    <a:lumOff val="25000"/>
                  </a:schemeClr>
                </a:solidFill>
              </a:rPr>
              <a:t> </a:t>
            </a:r>
            <a:r>
              <a:rPr lang="pt-BR" sz="1800" dirty="0" smtClean="0">
                <a:solidFill>
                  <a:schemeClr val="tx1">
                    <a:lumMod val="75000"/>
                    <a:lumOff val="25000"/>
                  </a:schemeClr>
                </a:solidFill>
              </a:rPr>
              <a:t>2017</a:t>
            </a:r>
            <a:r>
              <a:rPr lang="pt-BR" sz="1800" dirty="0">
                <a:solidFill>
                  <a:schemeClr val="tx1">
                    <a:lumMod val="75000"/>
                    <a:lumOff val="25000"/>
                  </a:schemeClr>
                </a:solidFill>
              </a:rPr>
              <a:t>; 52: 1250–9.</a:t>
            </a:r>
          </a:p>
          <a:p>
            <a:pPr algn="just" eaLnBrk="1" fontAlgn="auto" hangingPunct="1">
              <a:spcAft>
                <a:spcPts val="0"/>
              </a:spcAft>
              <a:buFont typeface="Wingdings 3" charset="2"/>
              <a:buChar char=""/>
              <a:defRPr/>
            </a:pPr>
            <a:r>
              <a:rPr lang="de-DE" sz="1800" dirty="0">
                <a:solidFill>
                  <a:schemeClr val="tx1">
                    <a:lumMod val="75000"/>
                    <a:lumOff val="25000"/>
                  </a:schemeClr>
                </a:solidFill>
              </a:rPr>
              <a:t>7. Gensollen T, Iyer SS, Kasper DL, Blumberg RS. </a:t>
            </a:r>
            <a:r>
              <a:rPr lang="de-DE" sz="1800" dirty="0" smtClean="0">
                <a:solidFill>
                  <a:schemeClr val="tx1">
                    <a:lumMod val="75000"/>
                    <a:lumOff val="25000"/>
                  </a:schemeClr>
                </a:solidFill>
              </a:rPr>
              <a:t>How </a:t>
            </a:r>
            <a:r>
              <a:rPr lang="en-US" sz="1800" dirty="0" smtClean="0">
                <a:solidFill>
                  <a:schemeClr val="tx1">
                    <a:lumMod val="75000"/>
                    <a:lumOff val="25000"/>
                  </a:schemeClr>
                </a:solidFill>
              </a:rPr>
              <a:t>colonization </a:t>
            </a:r>
            <a:r>
              <a:rPr lang="en-US" sz="1800" dirty="0">
                <a:solidFill>
                  <a:schemeClr val="tx1">
                    <a:lumMod val="75000"/>
                    <a:lumOff val="25000"/>
                  </a:schemeClr>
                </a:solidFill>
              </a:rPr>
              <a:t>by microbiota in early life shapes </a:t>
            </a:r>
            <a:r>
              <a:rPr lang="en-US" sz="1800" dirty="0" smtClean="0">
                <a:solidFill>
                  <a:schemeClr val="tx1">
                    <a:lumMod val="75000"/>
                    <a:lumOff val="25000"/>
                  </a:schemeClr>
                </a:solidFill>
              </a:rPr>
              <a:t>the immune</a:t>
            </a:r>
            <a:r>
              <a:rPr lang="en-US" sz="1800" dirty="0">
                <a:solidFill>
                  <a:schemeClr val="tx1">
                    <a:lumMod val="75000"/>
                    <a:lumOff val="25000"/>
                  </a:schemeClr>
                </a:solidFill>
              </a:rPr>
              <a:t> </a:t>
            </a:r>
            <a:r>
              <a:rPr lang="en-US" sz="1800" dirty="0" smtClean="0">
                <a:solidFill>
                  <a:schemeClr val="tx1">
                    <a:lumMod val="75000"/>
                    <a:lumOff val="25000"/>
                  </a:schemeClr>
                </a:solidFill>
              </a:rPr>
              <a:t>system</a:t>
            </a:r>
            <a:r>
              <a:rPr lang="en-US" sz="1800" dirty="0">
                <a:solidFill>
                  <a:schemeClr val="tx1">
                    <a:lumMod val="75000"/>
                    <a:lumOff val="25000"/>
                  </a:schemeClr>
                </a:solidFill>
              </a:rPr>
              <a:t>. Science 2016; 352: 539–44.</a:t>
            </a:r>
            <a:endParaRPr lang="pt-BR" sz="1800" dirty="0">
              <a:solidFill>
                <a:schemeClr val="tx1">
                  <a:lumMod val="75000"/>
                  <a:lumOff val="25000"/>
                </a:schemeClr>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ítulo 1"/>
          <p:cNvSpPr>
            <a:spLocks noGrp="1"/>
          </p:cNvSpPr>
          <p:nvPr>
            <p:ph type="title"/>
          </p:nvPr>
        </p:nvSpPr>
        <p:spPr>
          <a:xfrm>
            <a:off x="2592388" y="623888"/>
            <a:ext cx="8912225" cy="1281112"/>
          </a:xfrm>
        </p:spPr>
        <p:txBody>
          <a:bodyPr/>
          <a:lstStyle/>
          <a:p>
            <a:pPr eaLnBrk="1" hangingPunct="1"/>
            <a:r>
              <a:rPr lang="pt-BR" smtClean="0"/>
              <a:t>References</a:t>
            </a:r>
          </a:p>
        </p:txBody>
      </p:sp>
      <p:sp>
        <p:nvSpPr>
          <p:cNvPr id="3" name="Espaço Reservado para Conteúdo 2"/>
          <p:cNvSpPr>
            <a:spLocks noGrp="1"/>
          </p:cNvSpPr>
          <p:nvPr>
            <p:ph idx="1"/>
          </p:nvPr>
        </p:nvSpPr>
        <p:spPr>
          <a:xfrm>
            <a:off x="2589213" y="2133600"/>
            <a:ext cx="8915400" cy="3778250"/>
          </a:xfrm>
        </p:spPr>
        <p:txBody>
          <a:bodyPr rtlCol="0">
            <a:normAutofit fontScale="77500" lnSpcReduction="20000"/>
          </a:bodyPr>
          <a:lstStyle/>
          <a:p>
            <a:pPr algn="just" eaLnBrk="1" fontAlgn="auto" hangingPunct="1">
              <a:spcAft>
                <a:spcPts val="0"/>
              </a:spcAft>
              <a:buFont typeface="Wingdings 3" charset="2"/>
              <a:buChar char=""/>
              <a:defRPr/>
            </a:pPr>
            <a:r>
              <a:rPr lang="de-DE" sz="1800" dirty="0">
                <a:solidFill>
                  <a:schemeClr val="tx1">
                    <a:lumMod val="75000"/>
                    <a:lumOff val="25000"/>
                  </a:schemeClr>
                </a:solidFill>
              </a:rPr>
              <a:t>8. Schaub B, Liu J, Schleich I, Hoppler S, Sattler C, von Mutius </a:t>
            </a:r>
            <a:r>
              <a:rPr lang="de-DE" sz="1800" dirty="0" smtClean="0">
                <a:solidFill>
                  <a:schemeClr val="tx1">
                    <a:lumMod val="75000"/>
                    <a:lumOff val="25000"/>
                  </a:schemeClr>
                </a:solidFill>
              </a:rPr>
              <a:t>E. </a:t>
            </a:r>
            <a:r>
              <a:rPr lang="en-US" sz="1800" dirty="0" smtClean="0">
                <a:solidFill>
                  <a:schemeClr val="tx1">
                    <a:lumMod val="75000"/>
                    <a:lumOff val="25000"/>
                  </a:schemeClr>
                </a:solidFill>
              </a:rPr>
              <a:t>Impairment </a:t>
            </a:r>
            <a:r>
              <a:rPr lang="en-US" sz="1800" dirty="0">
                <a:solidFill>
                  <a:schemeClr val="tx1">
                    <a:lumMod val="75000"/>
                    <a:lumOff val="25000"/>
                  </a:schemeClr>
                </a:solidFill>
              </a:rPr>
              <a:t>of T helper and T regulatory cell responses at </a:t>
            </a:r>
            <a:r>
              <a:rPr lang="en-US" sz="1800" dirty="0" smtClean="0">
                <a:solidFill>
                  <a:schemeClr val="tx1">
                    <a:lumMod val="75000"/>
                    <a:lumOff val="25000"/>
                  </a:schemeClr>
                </a:solidFill>
              </a:rPr>
              <a:t>birth. </a:t>
            </a:r>
            <a:r>
              <a:rPr lang="pt-BR" sz="1800" dirty="0" err="1" smtClean="0">
                <a:solidFill>
                  <a:schemeClr val="tx1">
                    <a:lumMod val="75000"/>
                    <a:lumOff val="25000"/>
                  </a:schemeClr>
                </a:solidFill>
              </a:rPr>
              <a:t>Allergy</a:t>
            </a:r>
            <a:r>
              <a:rPr lang="pt-BR" sz="1800" dirty="0" smtClean="0">
                <a:solidFill>
                  <a:schemeClr val="tx1">
                    <a:lumMod val="75000"/>
                    <a:lumOff val="25000"/>
                  </a:schemeClr>
                </a:solidFill>
              </a:rPr>
              <a:t> </a:t>
            </a:r>
            <a:r>
              <a:rPr lang="pt-BR" sz="1800" dirty="0">
                <a:solidFill>
                  <a:schemeClr val="tx1">
                    <a:lumMod val="75000"/>
                    <a:lumOff val="25000"/>
                  </a:schemeClr>
                </a:solidFill>
              </a:rPr>
              <a:t>2008; 63: 1438–47.</a:t>
            </a:r>
          </a:p>
          <a:p>
            <a:pPr algn="just" eaLnBrk="1" fontAlgn="auto" hangingPunct="1">
              <a:spcAft>
                <a:spcPts val="0"/>
              </a:spcAft>
              <a:buFont typeface="Wingdings 3" charset="2"/>
              <a:buChar char=""/>
              <a:defRPr/>
            </a:pPr>
            <a:r>
              <a:rPr lang="en-US" sz="1800" dirty="0">
                <a:solidFill>
                  <a:schemeClr val="tx1">
                    <a:lumMod val="75000"/>
                    <a:lumOff val="25000"/>
                  </a:schemeClr>
                </a:solidFill>
              </a:rPr>
              <a:t>9. </a:t>
            </a:r>
            <a:r>
              <a:rPr lang="en-US" sz="1800" dirty="0" err="1">
                <a:solidFill>
                  <a:schemeClr val="tx1">
                    <a:lumMod val="75000"/>
                    <a:lumOff val="25000"/>
                  </a:schemeClr>
                </a:solidFill>
              </a:rPr>
              <a:t>Noverr</a:t>
            </a:r>
            <a:r>
              <a:rPr lang="en-US" sz="1800" dirty="0">
                <a:solidFill>
                  <a:schemeClr val="tx1">
                    <a:lumMod val="75000"/>
                    <a:lumOff val="25000"/>
                  </a:schemeClr>
                </a:solidFill>
              </a:rPr>
              <a:t> MC, </a:t>
            </a:r>
            <a:r>
              <a:rPr lang="en-US" sz="1800" dirty="0" err="1">
                <a:solidFill>
                  <a:schemeClr val="tx1">
                    <a:lumMod val="75000"/>
                    <a:lumOff val="25000"/>
                  </a:schemeClr>
                </a:solidFill>
              </a:rPr>
              <a:t>Huffnagle</a:t>
            </a:r>
            <a:r>
              <a:rPr lang="en-US" sz="1800" dirty="0">
                <a:solidFill>
                  <a:schemeClr val="tx1">
                    <a:lumMod val="75000"/>
                    <a:lumOff val="25000"/>
                  </a:schemeClr>
                </a:solidFill>
              </a:rPr>
              <a:t> GB. The microflora hypothesis </a:t>
            </a:r>
            <a:r>
              <a:rPr lang="en-US" sz="1800" dirty="0" smtClean="0">
                <a:solidFill>
                  <a:schemeClr val="tx1">
                    <a:lumMod val="75000"/>
                    <a:lumOff val="25000"/>
                  </a:schemeClr>
                </a:solidFill>
              </a:rPr>
              <a:t>of </a:t>
            </a:r>
            <a:r>
              <a:rPr lang="pt-BR" sz="1800" dirty="0" err="1" smtClean="0">
                <a:solidFill>
                  <a:schemeClr val="tx1">
                    <a:lumMod val="75000"/>
                    <a:lumOff val="25000"/>
                  </a:schemeClr>
                </a:solidFill>
              </a:rPr>
              <a:t>allergic</a:t>
            </a:r>
            <a:r>
              <a:rPr lang="pt-BR" sz="1800" dirty="0" smtClean="0">
                <a:solidFill>
                  <a:schemeClr val="tx1">
                    <a:lumMod val="75000"/>
                    <a:lumOff val="25000"/>
                  </a:schemeClr>
                </a:solidFill>
              </a:rPr>
              <a:t> </a:t>
            </a:r>
            <a:r>
              <a:rPr lang="pt-BR" sz="1800" dirty="0" err="1">
                <a:solidFill>
                  <a:schemeClr val="tx1">
                    <a:lumMod val="75000"/>
                    <a:lumOff val="25000"/>
                  </a:schemeClr>
                </a:solidFill>
              </a:rPr>
              <a:t>disease</a:t>
            </a:r>
            <a:r>
              <a:rPr lang="pt-BR" sz="1800" dirty="0">
                <a:solidFill>
                  <a:schemeClr val="tx1">
                    <a:lumMod val="75000"/>
                    <a:lumOff val="25000"/>
                  </a:schemeClr>
                </a:solidFill>
              </a:rPr>
              <a:t>. </a:t>
            </a:r>
            <a:r>
              <a:rPr lang="pt-BR" sz="1800" dirty="0" err="1">
                <a:solidFill>
                  <a:schemeClr val="tx1">
                    <a:lumMod val="75000"/>
                    <a:lumOff val="25000"/>
                  </a:schemeClr>
                </a:solidFill>
              </a:rPr>
              <a:t>Clin</a:t>
            </a:r>
            <a:r>
              <a:rPr lang="pt-BR" sz="1800" dirty="0">
                <a:solidFill>
                  <a:schemeClr val="tx1">
                    <a:lumMod val="75000"/>
                    <a:lumOff val="25000"/>
                  </a:schemeClr>
                </a:solidFill>
              </a:rPr>
              <a:t> </a:t>
            </a:r>
            <a:r>
              <a:rPr lang="pt-BR" sz="1800" dirty="0" err="1">
                <a:solidFill>
                  <a:schemeClr val="tx1">
                    <a:lumMod val="75000"/>
                    <a:lumOff val="25000"/>
                  </a:schemeClr>
                </a:solidFill>
              </a:rPr>
              <a:t>Exp</a:t>
            </a:r>
            <a:r>
              <a:rPr lang="pt-BR" sz="1800" dirty="0">
                <a:solidFill>
                  <a:schemeClr val="tx1">
                    <a:lumMod val="75000"/>
                    <a:lumOff val="25000"/>
                  </a:schemeClr>
                </a:solidFill>
              </a:rPr>
              <a:t> </a:t>
            </a:r>
            <a:r>
              <a:rPr lang="pt-BR" sz="1800" dirty="0" err="1">
                <a:solidFill>
                  <a:schemeClr val="tx1">
                    <a:lumMod val="75000"/>
                    <a:lumOff val="25000"/>
                  </a:schemeClr>
                </a:solidFill>
              </a:rPr>
              <a:t>Allergy</a:t>
            </a:r>
            <a:r>
              <a:rPr lang="pt-BR" sz="1800" dirty="0">
                <a:solidFill>
                  <a:schemeClr val="tx1">
                    <a:lumMod val="75000"/>
                    <a:lumOff val="25000"/>
                  </a:schemeClr>
                </a:solidFill>
              </a:rPr>
              <a:t> 2005; 35: 1511–20.</a:t>
            </a:r>
          </a:p>
          <a:p>
            <a:pPr algn="just" eaLnBrk="1" fontAlgn="auto" hangingPunct="1">
              <a:spcAft>
                <a:spcPts val="0"/>
              </a:spcAft>
              <a:buFont typeface="Wingdings 3" charset="2"/>
              <a:buChar char=""/>
              <a:defRPr/>
            </a:pPr>
            <a:r>
              <a:rPr lang="pt-BR" sz="1800" dirty="0">
                <a:solidFill>
                  <a:schemeClr val="tx1">
                    <a:lumMod val="75000"/>
                    <a:lumOff val="25000"/>
                  </a:schemeClr>
                </a:solidFill>
              </a:rPr>
              <a:t>10. </a:t>
            </a:r>
            <a:r>
              <a:rPr lang="pt-BR" sz="1800" dirty="0" err="1">
                <a:solidFill>
                  <a:schemeClr val="tx1">
                    <a:lumMod val="75000"/>
                    <a:lumOff val="25000"/>
                  </a:schemeClr>
                </a:solidFill>
              </a:rPr>
              <a:t>Svenska</a:t>
            </a:r>
            <a:r>
              <a:rPr lang="pt-BR" sz="1800" dirty="0">
                <a:solidFill>
                  <a:schemeClr val="tx1">
                    <a:lumMod val="75000"/>
                    <a:lumOff val="25000"/>
                  </a:schemeClr>
                </a:solidFill>
              </a:rPr>
              <a:t> </a:t>
            </a:r>
            <a:r>
              <a:rPr lang="pt-BR" sz="1800" dirty="0" err="1">
                <a:solidFill>
                  <a:schemeClr val="tx1">
                    <a:lumMod val="75000"/>
                    <a:lumOff val="25000"/>
                  </a:schemeClr>
                </a:solidFill>
              </a:rPr>
              <a:t>Neonatalf€oreningen</a:t>
            </a:r>
            <a:r>
              <a:rPr lang="pt-BR" sz="1800" dirty="0">
                <a:solidFill>
                  <a:schemeClr val="tx1">
                    <a:lumMod val="75000"/>
                    <a:lumOff val="25000"/>
                  </a:schemeClr>
                </a:solidFill>
              </a:rPr>
              <a:t> [</a:t>
            </a:r>
            <a:r>
              <a:rPr lang="pt-BR" sz="1800" dirty="0" err="1">
                <a:solidFill>
                  <a:schemeClr val="tx1">
                    <a:lumMod val="75000"/>
                    <a:lumOff val="25000"/>
                  </a:schemeClr>
                </a:solidFill>
              </a:rPr>
              <a:t>Swedish</a:t>
            </a:r>
            <a:r>
              <a:rPr lang="pt-BR" sz="1800" dirty="0">
                <a:solidFill>
                  <a:schemeClr val="tx1">
                    <a:lumMod val="75000"/>
                    <a:lumOff val="25000"/>
                  </a:schemeClr>
                </a:solidFill>
              </a:rPr>
              <a:t> </a:t>
            </a:r>
            <a:r>
              <a:rPr lang="pt-BR" sz="1800" dirty="0" err="1">
                <a:solidFill>
                  <a:schemeClr val="tx1">
                    <a:lumMod val="75000"/>
                    <a:lumOff val="25000"/>
                  </a:schemeClr>
                </a:solidFill>
              </a:rPr>
              <a:t>Neonal</a:t>
            </a:r>
            <a:r>
              <a:rPr lang="pt-BR" sz="1800" dirty="0">
                <a:solidFill>
                  <a:schemeClr val="tx1">
                    <a:lumMod val="75000"/>
                    <a:lumOff val="25000"/>
                  </a:schemeClr>
                </a:solidFill>
              </a:rPr>
              <a:t> </a:t>
            </a:r>
            <a:r>
              <a:rPr lang="pt-BR" sz="1800" dirty="0" err="1">
                <a:solidFill>
                  <a:schemeClr val="tx1">
                    <a:lumMod val="75000"/>
                    <a:lumOff val="25000"/>
                  </a:schemeClr>
                </a:solidFill>
              </a:rPr>
              <a:t>Society</a:t>
            </a:r>
            <a:r>
              <a:rPr lang="pt-BR" sz="1800" dirty="0" smtClean="0">
                <a:solidFill>
                  <a:schemeClr val="tx1">
                    <a:lumMod val="75000"/>
                    <a:lumOff val="25000"/>
                  </a:schemeClr>
                </a:solidFill>
              </a:rPr>
              <a:t>]. Neonatal </a:t>
            </a:r>
            <a:r>
              <a:rPr lang="pt-BR" sz="1800" dirty="0" err="1">
                <a:solidFill>
                  <a:schemeClr val="tx1">
                    <a:lumMod val="75000"/>
                    <a:lumOff val="25000"/>
                  </a:schemeClr>
                </a:solidFill>
              </a:rPr>
              <a:t>sepsis</a:t>
            </a:r>
            <a:r>
              <a:rPr lang="pt-BR" sz="1800" dirty="0">
                <a:solidFill>
                  <a:schemeClr val="tx1">
                    <a:lumMod val="75000"/>
                    <a:lumOff val="25000"/>
                  </a:schemeClr>
                </a:solidFill>
              </a:rPr>
              <a:t> – </a:t>
            </a:r>
            <a:r>
              <a:rPr lang="pt-BR" sz="1800" dirty="0" err="1">
                <a:solidFill>
                  <a:schemeClr val="tx1">
                    <a:lumMod val="75000"/>
                    <a:lumOff val="25000"/>
                  </a:schemeClr>
                </a:solidFill>
              </a:rPr>
              <a:t>ny</a:t>
            </a:r>
            <a:r>
              <a:rPr lang="pt-BR" sz="1800" dirty="0">
                <a:solidFill>
                  <a:schemeClr val="tx1">
                    <a:lumMod val="75000"/>
                    <a:lumOff val="25000"/>
                  </a:schemeClr>
                </a:solidFill>
              </a:rPr>
              <a:t> </a:t>
            </a:r>
            <a:r>
              <a:rPr lang="pt-BR" sz="1800" dirty="0" err="1">
                <a:solidFill>
                  <a:schemeClr val="tx1">
                    <a:lumMod val="75000"/>
                    <a:lumOff val="25000"/>
                  </a:schemeClr>
                </a:solidFill>
              </a:rPr>
              <a:t>behandlingsrekommendation</a:t>
            </a:r>
            <a:r>
              <a:rPr lang="pt-BR" sz="1800" dirty="0">
                <a:solidFill>
                  <a:schemeClr val="tx1">
                    <a:lumMod val="75000"/>
                    <a:lumOff val="25000"/>
                  </a:schemeClr>
                </a:solidFill>
              </a:rPr>
              <a:t> [</a:t>
            </a:r>
            <a:r>
              <a:rPr lang="pt-BR" sz="1800" dirty="0" smtClean="0">
                <a:solidFill>
                  <a:schemeClr val="tx1">
                    <a:lumMod val="75000"/>
                    <a:lumOff val="25000"/>
                  </a:schemeClr>
                </a:solidFill>
              </a:rPr>
              <a:t>Neonatal </a:t>
            </a:r>
            <a:r>
              <a:rPr lang="en-US" sz="1800" dirty="0" smtClean="0">
                <a:solidFill>
                  <a:schemeClr val="tx1">
                    <a:lumMod val="75000"/>
                    <a:lumOff val="25000"/>
                  </a:schemeClr>
                </a:solidFill>
              </a:rPr>
              <a:t>sepsis </a:t>
            </a:r>
            <a:r>
              <a:rPr lang="en-US" sz="1800" dirty="0">
                <a:solidFill>
                  <a:schemeClr val="tx1">
                    <a:lumMod val="75000"/>
                    <a:lumOff val="25000"/>
                  </a:schemeClr>
                </a:solidFill>
              </a:rPr>
              <a:t>– new treatment recommendation]. [cited 2018 Jan 30</a:t>
            </a:r>
            <a:r>
              <a:rPr lang="en-US" sz="1800" dirty="0" smtClean="0">
                <a:solidFill>
                  <a:schemeClr val="tx1">
                    <a:lumMod val="75000"/>
                    <a:lumOff val="25000"/>
                  </a:schemeClr>
                </a:solidFill>
              </a:rPr>
              <a:t>]. Available </a:t>
            </a:r>
            <a:r>
              <a:rPr lang="en-US" sz="1800" dirty="0">
                <a:solidFill>
                  <a:schemeClr val="tx1">
                    <a:lumMod val="75000"/>
                    <a:lumOff val="25000"/>
                  </a:schemeClr>
                </a:solidFill>
              </a:rPr>
              <a:t>from URL: </a:t>
            </a:r>
            <a:r>
              <a:rPr lang="en-US" sz="1800" dirty="0">
                <a:solidFill>
                  <a:schemeClr val="tx1">
                    <a:lumMod val="75000"/>
                    <a:lumOff val="25000"/>
                  </a:schemeClr>
                </a:solidFill>
                <a:hlinkClick r:id="rId2"/>
              </a:rPr>
              <a:t>http://</a:t>
            </a:r>
            <a:r>
              <a:rPr lang="en-US" sz="1800" dirty="0" smtClean="0">
                <a:solidFill>
                  <a:schemeClr val="tx1">
                    <a:lumMod val="75000"/>
                    <a:lumOff val="25000"/>
                  </a:schemeClr>
                </a:solidFill>
                <a:hlinkClick r:id="rId2"/>
              </a:rPr>
              <a:t>neo.barnlakarforeningen.se/wpcontent/</a:t>
            </a:r>
            <a:r>
              <a:rPr lang="en-US" sz="1800" dirty="0" smtClean="0">
                <a:solidFill>
                  <a:schemeClr val="tx1">
                    <a:lumMod val="75000"/>
                    <a:lumOff val="25000"/>
                  </a:schemeClr>
                </a:solidFill>
              </a:rPr>
              <a:t> </a:t>
            </a:r>
            <a:r>
              <a:rPr lang="pt-BR" sz="1800" dirty="0" smtClean="0">
                <a:solidFill>
                  <a:schemeClr val="tx1">
                    <a:lumMod val="75000"/>
                    <a:lumOff val="25000"/>
                  </a:schemeClr>
                </a:solidFill>
              </a:rPr>
              <a:t>uploads/sites/14/2014/03/infektioner_2013.pdf</a:t>
            </a:r>
            <a:r>
              <a:rPr lang="pt-BR" sz="1800" dirty="0">
                <a:solidFill>
                  <a:schemeClr val="tx1">
                    <a:lumMod val="75000"/>
                    <a:lumOff val="25000"/>
                  </a:schemeClr>
                </a:solidFill>
              </a:rPr>
              <a:t>.</a:t>
            </a:r>
          </a:p>
          <a:p>
            <a:pPr algn="just" eaLnBrk="1" fontAlgn="auto" hangingPunct="1">
              <a:spcAft>
                <a:spcPts val="0"/>
              </a:spcAft>
              <a:buFont typeface="Wingdings 3" charset="2"/>
              <a:buChar char=""/>
              <a:defRPr/>
            </a:pPr>
            <a:r>
              <a:rPr lang="pt-BR" sz="1800" dirty="0">
                <a:solidFill>
                  <a:schemeClr val="tx1">
                    <a:lumMod val="75000"/>
                    <a:lumOff val="25000"/>
                  </a:schemeClr>
                </a:solidFill>
              </a:rPr>
              <a:t>11. </a:t>
            </a:r>
            <a:r>
              <a:rPr lang="pt-BR" sz="1800" dirty="0" err="1">
                <a:solidFill>
                  <a:schemeClr val="tx1">
                    <a:lumMod val="75000"/>
                    <a:lumOff val="25000"/>
                  </a:schemeClr>
                </a:solidFill>
              </a:rPr>
              <a:t>Wickens</a:t>
            </a:r>
            <a:r>
              <a:rPr lang="pt-BR" sz="1800" dirty="0">
                <a:solidFill>
                  <a:schemeClr val="tx1">
                    <a:lumMod val="75000"/>
                    <a:lumOff val="25000"/>
                  </a:schemeClr>
                </a:solidFill>
              </a:rPr>
              <a:t> K, </a:t>
            </a:r>
            <a:r>
              <a:rPr lang="pt-BR" sz="1800" dirty="0" err="1">
                <a:solidFill>
                  <a:schemeClr val="tx1">
                    <a:lumMod val="75000"/>
                    <a:lumOff val="25000"/>
                  </a:schemeClr>
                </a:solidFill>
              </a:rPr>
              <a:t>Ingham</a:t>
            </a:r>
            <a:r>
              <a:rPr lang="pt-BR" sz="1800" dirty="0">
                <a:solidFill>
                  <a:schemeClr val="tx1">
                    <a:lumMod val="75000"/>
                    <a:lumOff val="25000"/>
                  </a:schemeClr>
                </a:solidFill>
              </a:rPr>
              <a:t> T, </a:t>
            </a:r>
            <a:r>
              <a:rPr lang="pt-BR" sz="1800" dirty="0" err="1">
                <a:solidFill>
                  <a:schemeClr val="tx1">
                    <a:lumMod val="75000"/>
                    <a:lumOff val="25000"/>
                  </a:schemeClr>
                </a:solidFill>
              </a:rPr>
              <a:t>Epton</a:t>
            </a:r>
            <a:r>
              <a:rPr lang="pt-BR" sz="1800" dirty="0">
                <a:solidFill>
                  <a:schemeClr val="tx1">
                    <a:lumMod val="75000"/>
                    <a:lumOff val="25000"/>
                  </a:schemeClr>
                </a:solidFill>
              </a:rPr>
              <a:t> M, </a:t>
            </a:r>
            <a:r>
              <a:rPr lang="pt-BR" sz="1800" dirty="0" err="1">
                <a:solidFill>
                  <a:schemeClr val="tx1">
                    <a:lumMod val="75000"/>
                    <a:lumOff val="25000"/>
                  </a:schemeClr>
                </a:solidFill>
              </a:rPr>
              <a:t>Pattemore</a:t>
            </a:r>
            <a:r>
              <a:rPr lang="pt-BR" sz="1800" dirty="0">
                <a:solidFill>
                  <a:schemeClr val="tx1">
                    <a:lumMod val="75000"/>
                    <a:lumOff val="25000"/>
                  </a:schemeClr>
                </a:solidFill>
              </a:rPr>
              <a:t> P, Town </a:t>
            </a:r>
            <a:r>
              <a:rPr lang="pt-BR" sz="1800" dirty="0" smtClean="0">
                <a:solidFill>
                  <a:schemeClr val="tx1">
                    <a:lumMod val="75000"/>
                    <a:lumOff val="25000"/>
                  </a:schemeClr>
                </a:solidFill>
              </a:rPr>
              <a:t>I, </a:t>
            </a:r>
            <a:r>
              <a:rPr lang="en-US" sz="1800" dirty="0" err="1" smtClean="0">
                <a:solidFill>
                  <a:schemeClr val="tx1">
                    <a:lumMod val="75000"/>
                    <a:lumOff val="25000"/>
                  </a:schemeClr>
                </a:solidFill>
              </a:rPr>
              <a:t>Fishwick</a:t>
            </a:r>
            <a:r>
              <a:rPr lang="en-US" sz="1800" dirty="0" smtClean="0">
                <a:solidFill>
                  <a:schemeClr val="tx1">
                    <a:lumMod val="75000"/>
                    <a:lumOff val="25000"/>
                  </a:schemeClr>
                </a:solidFill>
              </a:rPr>
              <a:t> </a:t>
            </a:r>
            <a:r>
              <a:rPr lang="en-US" sz="1800" dirty="0">
                <a:solidFill>
                  <a:schemeClr val="tx1">
                    <a:lumMod val="75000"/>
                    <a:lumOff val="25000"/>
                  </a:schemeClr>
                </a:solidFill>
              </a:rPr>
              <a:t>D, et al. The association of early life exposure </a:t>
            </a:r>
            <a:r>
              <a:rPr lang="en-US" sz="1800" dirty="0" smtClean="0">
                <a:solidFill>
                  <a:schemeClr val="tx1">
                    <a:lumMod val="75000"/>
                    <a:lumOff val="25000"/>
                  </a:schemeClr>
                </a:solidFill>
              </a:rPr>
              <a:t>to antibiotics </a:t>
            </a:r>
            <a:r>
              <a:rPr lang="en-US" sz="1800" dirty="0">
                <a:solidFill>
                  <a:schemeClr val="tx1">
                    <a:lumMod val="75000"/>
                    <a:lumOff val="25000"/>
                  </a:schemeClr>
                </a:solidFill>
              </a:rPr>
              <a:t>and the development of asthma, eczema and </a:t>
            </a:r>
            <a:r>
              <a:rPr lang="en-US" sz="1800" dirty="0" smtClean="0">
                <a:solidFill>
                  <a:schemeClr val="tx1">
                    <a:lumMod val="75000"/>
                    <a:lumOff val="25000"/>
                  </a:schemeClr>
                </a:solidFill>
              </a:rPr>
              <a:t>atopy in </a:t>
            </a:r>
            <a:r>
              <a:rPr lang="en-US" sz="1800" dirty="0">
                <a:solidFill>
                  <a:schemeClr val="tx1">
                    <a:lumMod val="75000"/>
                    <a:lumOff val="25000"/>
                  </a:schemeClr>
                </a:solidFill>
              </a:rPr>
              <a:t>a birth cohort: confounding or causality? </a:t>
            </a:r>
            <a:r>
              <a:rPr lang="en-US" sz="1800" dirty="0" err="1">
                <a:solidFill>
                  <a:schemeClr val="tx1">
                    <a:lumMod val="75000"/>
                    <a:lumOff val="25000"/>
                  </a:schemeClr>
                </a:solidFill>
              </a:rPr>
              <a:t>Clin</a:t>
            </a:r>
            <a:r>
              <a:rPr lang="en-US" sz="1800" dirty="0">
                <a:solidFill>
                  <a:schemeClr val="tx1">
                    <a:lumMod val="75000"/>
                    <a:lumOff val="25000"/>
                  </a:schemeClr>
                </a:solidFill>
              </a:rPr>
              <a:t> </a:t>
            </a:r>
            <a:r>
              <a:rPr lang="en-US" sz="1800" dirty="0" err="1">
                <a:solidFill>
                  <a:schemeClr val="tx1">
                    <a:lumMod val="75000"/>
                    <a:lumOff val="25000"/>
                  </a:schemeClr>
                </a:solidFill>
              </a:rPr>
              <a:t>Exp</a:t>
            </a:r>
            <a:r>
              <a:rPr lang="en-US" sz="1800" dirty="0">
                <a:solidFill>
                  <a:schemeClr val="tx1">
                    <a:lumMod val="75000"/>
                    <a:lumOff val="25000"/>
                  </a:schemeClr>
                </a:solidFill>
              </a:rPr>
              <a:t> </a:t>
            </a:r>
            <a:r>
              <a:rPr lang="en-US" sz="1800" dirty="0" smtClean="0">
                <a:solidFill>
                  <a:schemeClr val="tx1">
                    <a:lumMod val="75000"/>
                    <a:lumOff val="25000"/>
                  </a:schemeClr>
                </a:solidFill>
              </a:rPr>
              <a:t>Allergy </a:t>
            </a:r>
            <a:r>
              <a:rPr lang="pt-BR" sz="1800" dirty="0" smtClean="0">
                <a:solidFill>
                  <a:schemeClr val="tx1">
                    <a:lumMod val="75000"/>
                    <a:lumOff val="25000"/>
                  </a:schemeClr>
                </a:solidFill>
              </a:rPr>
              <a:t>2008</a:t>
            </a:r>
            <a:r>
              <a:rPr lang="pt-BR" sz="1800" dirty="0">
                <a:solidFill>
                  <a:schemeClr val="tx1">
                    <a:lumMod val="75000"/>
                    <a:lumOff val="25000"/>
                  </a:schemeClr>
                </a:solidFill>
              </a:rPr>
              <a:t>; 38: 1318–24.</a:t>
            </a:r>
          </a:p>
          <a:p>
            <a:pPr algn="just" eaLnBrk="1" fontAlgn="auto" hangingPunct="1">
              <a:spcAft>
                <a:spcPts val="0"/>
              </a:spcAft>
              <a:buFont typeface="Wingdings 3" charset="2"/>
              <a:buChar char=""/>
              <a:defRPr/>
            </a:pPr>
            <a:r>
              <a:rPr lang="en-US" sz="1800" dirty="0">
                <a:solidFill>
                  <a:schemeClr val="tx1">
                    <a:lumMod val="75000"/>
                    <a:lumOff val="25000"/>
                  </a:schemeClr>
                </a:solidFill>
              </a:rPr>
              <a:t>12. </a:t>
            </a:r>
            <a:r>
              <a:rPr lang="en-US" sz="1800" dirty="0" err="1">
                <a:solidFill>
                  <a:schemeClr val="tx1">
                    <a:lumMod val="75000"/>
                    <a:lumOff val="25000"/>
                  </a:schemeClr>
                </a:solidFill>
              </a:rPr>
              <a:t>Marra</a:t>
            </a:r>
            <a:r>
              <a:rPr lang="en-US" sz="1800" dirty="0">
                <a:solidFill>
                  <a:schemeClr val="tx1">
                    <a:lumMod val="75000"/>
                    <a:lumOff val="25000"/>
                  </a:schemeClr>
                </a:solidFill>
              </a:rPr>
              <a:t> F, </a:t>
            </a:r>
            <a:r>
              <a:rPr lang="en-US" sz="1800" dirty="0" err="1">
                <a:solidFill>
                  <a:schemeClr val="tx1">
                    <a:lumMod val="75000"/>
                    <a:lumOff val="25000"/>
                  </a:schemeClr>
                </a:solidFill>
              </a:rPr>
              <a:t>Marra</a:t>
            </a:r>
            <a:r>
              <a:rPr lang="en-US" sz="1800" dirty="0">
                <a:solidFill>
                  <a:schemeClr val="tx1">
                    <a:lumMod val="75000"/>
                    <a:lumOff val="25000"/>
                  </a:schemeClr>
                </a:solidFill>
              </a:rPr>
              <a:t> CA, Richardson K, Lynd LD, </a:t>
            </a:r>
            <a:r>
              <a:rPr lang="en-US" sz="1800" dirty="0" err="1">
                <a:solidFill>
                  <a:schemeClr val="tx1">
                    <a:lumMod val="75000"/>
                    <a:lumOff val="25000"/>
                  </a:schemeClr>
                </a:solidFill>
              </a:rPr>
              <a:t>Kozyrskyj</a:t>
            </a:r>
            <a:r>
              <a:rPr lang="en-US" sz="1800" dirty="0">
                <a:solidFill>
                  <a:schemeClr val="tx1">
                    <a:lumMod val="75000"/>
                    <a:lumOff val="25000"/>
                  </a:schemeClr>
                </a:solidFill>
              </a:rPr>
              <a:t> </a:t>
            </a:r>
            <a:r>
              <a:rPr lang="en-US" sz="1800" dirty="0" smtClean="0">
                <a:solidFill>
                  <a:schemeClr val="tx1">
                    <a:lumMod val="75000"/>
                    <a:lumOff val="25000"/>
                  </a:schemeClr>
                </a:solidFill>
              </a:rPr>
              <a:t>A, Patrick </a:t>
            </a:r>
            <a:r>
              <a:rPr lang="en-US" sz="1800" dirty="0">
                <a:solidFill>
                  <a:schemeClr val="tx1">
                    <a:lumMod val="75000"/>
                    <a:lumOff val="25000"/>
                  </a:schemeClr>
                </a:solidFill>
              </a:rPr>
              <a:t>DM, et al. Antibiotic use in children is </a:t>
            </a:r>
            <a:r>
              <a:rPr lang="en-US" sz="1800" dirty="0" smtClean="0">
                <a:solidFill>
                  <a:schemeClr val="tx1">
                    <a:lumMod val="75000"/>
                    <a:lumOff val="25000"/>
                  </a:schemeClr>
                </a:solidFill>
              </a:rPr>
              <a:t>associated with </a:t>
            </a:r>
            <a:r>
              <a:rPr lang="en-US" sz="1800" dirty="0">
                <a:solidFill>
                  <a:schemeClr val="tx1">
                    <a:lumMod val="75000"/>
                    <a:lumOff val="25000"/>
                  </a:schemeClr>
                </a:solidFill>
              </a:rPr>
              <a:t>increased risk of asthma. Pediatrics 2009; 123: </a:t>
            </a:r>
            <a:r>
              <a:rPr lang="en-US" sz="1800" dirty="0" smtClean="0">
                <a:solidFill>
                  <a:schemeClr val="tx1">
                    <a:lumMod val="75000"/>
                    <a:lumOff val="25000"/>
                  </a:schemeClr>
                </a:solidFill>
              </a:rPr>
              <a:t>1003– </a:t>
            </a:r>
            <a:r>
              <a:rPr lang="pt-BR" sz="1800" dirty="0" smtClean="0">
                <a:solidFill>
                  <a:schemeClr val="tx1">
                    <a:lumMod val="75000"/>
                    <a:lumOff val="25000"/>
                  </a:schemeClr>
                </a:solidFill>
              </a:rPr>
              <a:t>10</a:t>
            </a:r>
            <a:r>
              <a:rPr lang="pt-BR" sz="1800" dirty="0">
                <a:solidFill>
                  <a:schemeClr val="tx1">
                    <a:lumMod val="75000"/>
                    <a:lumOff val="25000"/>
                  </a:schemeClr>
                </a:solidFill>
              </a:rPr>
              <a:t>.</a:t>
            </a:r>
          </a:p>
          <a:p>
            <a:pPr algn="just" eaLnBrk="1" fontAlgn="auto" hangingPunct="1">
              <a:spcAft>
                <a:spcPts val="0"/>
              </a:spcAft>
              <a:buFont typeface="Wingdings 3" charset="2"/>
              <a:buChar char=""/>
              <a:defRPr/>
            </a:pPr>
            <a:r>
              <a:rPr lang="pt-BR" sz="1800" dirty="0">
                <a:solidFill>
                  <a:schemeClr val="tx1">
                    <a:lumMod val="75000"/>
                    <a:lumOff val="25000"/>
                  </a:schemeClr>
                </a:solidFill>
              </a:rPr>
              <a:t>13. </a:t>
            </a:r>
            <a:r>
              <a:rPr lang="pt-BR" sz="1800" dirty="0" err="1">
                <a:solidFill>
                  <a:schemeClr val="tx1">
                    <a:lumMod val="75000"/>
                    <a:lumOff val="25000"/>
                  </a:schemeClr>
                </a:solidFill>
              </a:rPr>
              <a:t>Sobko</a:t>
            </a:r>
            <a:r>
              <a:rPr lang="pt-BR" sz="1800" dirty="0">
                <a:solidFill>
                  <a:schemeClr val="tx1">
                    <a:lumMod val="75000"/>
                    <a:lumOff val="25000"/>
                  </a:schemeClr>
                </a:solidFill>
              </a:rPr>
              <a:t> T, </a:t>
            </a:r>
            <a:r>
              <a:rPr lang="pt-BR" sz="1800" dirty="0" err="1">
                <a:solidFill>
                  <a:schemeClr val="tx1">
                    <a:lumMod val="75000"/>
                    <a:lumOff val="25000"/>
                  </a:schemeClr>
                </a:solidFill>
              </a:rPr>
              <a:t>Schi€ott</a:t>
            </a:r>
            <a:r>
              <a:rPr lang="pt-BR" sz="1800" dirty="0">
                <a:solidFill>
                  <a:schemeClr val="tx1">
                    <a:lumMod val="75000"/>
                    <a:lumOff val="25000"/>
                  </a:schemeClr>
                </a:solidFill>
              </a:rPr>
              <a:t> J, </a:t>
            </a:r>
            <a:r>
              <a:rPr lang="pt-BR" sz="1800" dirty="0" err="1">
                <a:solidFill>
                  <a:schemeClr val="tx1">
                    <a:lumMod val="75000"/>
                    <a:lumOff val="25000"/>
                  </a:schemeClr>
                </a:solidFill>
              </a:rPr>
              <a:t>Ehlin</a:t>
            </a:r>
            <a:r>
              <a:rPr lang="pt-BR" sz="1800" dirty="0">
                <a:solidFill>
                  <a:schemeClr val="tx1">
                    <a:lumMod val="75000"/>
                    <a:lumOff val="25000"/>
                  </a:schemeClr>
                </a:solidFill>
              </a:rPr>
              <a:t> A, </a:t>
            </a:r>
            <a:r>
              <a:rPr lang="pt-BR" sz="1800" dirty="0" err="1">
                <a:solidFill>
                  <a:schemeClr val="tx1">
                    <a:lumMod val="75000"/>
                    <a:lumOff val="25000"/>
                  </a:schemeClr>
                </a:solidFill>
              </a:rPr>
              <a:t>Lundberg</a:t>
            </a:r>
            <a:r>
              <a:rPr lang="pt-BR" sz="1800" dirty="0">
                <a:solidFill>
                  <a:schemeClr val="tx1">
                    <a:lumMod val="75000"/>
                    <a:lumOff val="25000"/>
                  </a:schemeClr>
                </a:solidFill>
              </a:rPr>
              <a:t> J, Montgomery </a:t>
            </a:r>
            <a:r>
              <a:rPr lang="pt-BR" sz="1800" dirty="0" smtClean="0">
                <a:solidFill>
                  <a:schemeClr val="tx1">
                    <a:lumMod val="75000"/>
                    <a:lumOff val="25000"/>
                  </a:schemeClr>
                </a:solidFill>
              </a:rPr>
              <a:t>S, </a:t>
            </a:r>
            <a:r>
              <a:rPr lang="en-US" sz="1800" dirty="0" smtClean="0">
                <a:solidFill>
                  <a:schemeClr val="tx1">
                    <a:lumMod val="75000"/>
                    <a:lumOff val="25000"/>
                  </a:schemeClr>
                </a:solidFill>
              </a:rPr>
              <a:t>Norman </a:t>
            </a:r>
            <a:r>
              <a:rPr lang="en-US" sz="1800" dirty="0">
                <a:solidFill>
                  <a:schemeClr val="tx1">
                    <a:lumMod val="75000"/>
                    <a:lumOff val="25000"/>
                  </a:schemeClr>
                </a:solidFill>
              </a:rPr>
              <a:t>M. Neonatal sepsis, antibiotic therapy and later risk </a:t>
            </a:r>
            <a:r>
              <a:rPr lang="en-US" sz="1800" dirty="0" smtClean="0">
                <a:solidFill>
                  <a:schemeClr val="tx1">
                    <a:lumMod val="75000"/>
                    <a:lumOff val="25000"/>
                  </a:schemeClr>
                </a:solidFill>
              </a:rPr>
              <a:t>of </a:t>
            </a:r>
            <a:r>
              <a:rPr lang="pt-BR" sz="1800" dirty="0" err="1" smtClean="0">
                <a:solidFill>
                  <a:schemeClr val="tx1">
                    <a:lumMod val="75000"/>
                    <a:lumOff val="25000"/>
                  </a:schemeClr>
                </a:solidFill>
              </a:rPr>
              <a:t>asthma</a:t>
            </a:r>
            <a:r>
              <a:rPr lang="pt-BR" sz="1800" dirty="0" smtClean="0">
                <a:solidFill>
                  <a:schemeClr val="tx1">
                    <a:lumMod val="75000"/>
                    <a:lumOff val="25000"/>
                  </a:schemeClr>
                </a:solidFill>
              </a:rPr>
              <a:t> </a:t>
            </a:r>
            <a:r>
              <a:rPr lang="pt-BR" sz="1800" dirty="0" err="1">
                <a:solidFill>
                  <a:schemeClr val="tx1">
                    <a:lumMod val="75000"/>
                    <a:lumOff val="25000"/>
                  </a:schemeClr>
                </a:solidFill>
              </a:rPr>
              <a:t>and</a:t>
            </a:r>
            <a:r>
              <a:rPr lang="pt-BR" sz="1800" dirty="0">
                <a:solidFill>
                  <a:schemeClr val="tx1">
                    <a:lumMod val="75000"/>
                    <a:lumOff val="25000"/>
                  </a:schemeClr>
                </a:solidFill>
              </a:rPr>
              <a:t> </a:t>
            </a:r>
            <a:r>
              <a:rPr lang="pt-BR" sz="1800" dirty="0" err="1">
                <a:solidFill>
                  <a:schemeClr val="tx1">
                    <a:lumMod val="75000"/>
                    <a:lumOff val="25000"/>
                  </a:schemeClr>
                </a:solidFill>
              </a:rPr>
              <a:t>allergy</a:t>
            </a:r>
            <a:r>
              <a:rPr lang="pt-BR" sz="1800" dirty="0">
                <a:solidFill>
                  <a:schemeClr val="tx1">
                    <a:lumMod val="75000"/>
                    <a:lumOff val="25000"/>
                  </a:schemeClr>
                </a:solidFill>
              </a:rPr>
              <a:t>. </a:t>
            </a:r>
            <a:r>
              <a:rPr lang="pt-BR" sz="1800" dirty="0" err="1">
                <a:solidFill>
                  <a:schemeClr val="tx1">
                    <a:lumMod val="75000"/>
                    <a:lumOff val="25000"/>
                  </a:schemeClr>
                </a:solidFill>
              </a:rPr>
              <a:t>Paediatr</a:t>
            </a:r>
            <a:r>
              <a:rPr lang="pt-BR" sz="1800" dirty="0">
                <a:solidFill>
                  <a:schemeClr val="tx1">
                    <a:lumMod val="75000"/>
                    <a:lumOff val="25000"/>
                  </a:schemeClr>
                </a:solidFill>
              </a:rPr>
              <a:t> </a:t>
            </a:r>
            <a:r>
              <a:rPr lang="pt-BR" sz="1800" dirty="0" err="1">
                <a:solidFill>
                  <a:schemeClr val="tx1">
                    <a:lumMod val="75000"/>
                    <a:lumOff val="25000"/>
                  </a:schemeClr>
                </a:solidFill>
              </a:rPr>
              <a:t>Perinat</a:t>
            </a:r>
            <a:r>
              <a:rPr lang="pt-BR" sz="1800" dirty="0">
                <a:solidFill>
                  <a:schemeClr val="tx1">
                    <a:lumMod val="75000"/>
                    <a:lumOff val="25000"/>
                  </a:schemeClr>
                </a:solidFill>
              </a:rPr>
              <a:t> </a:t>
            </a:r>
            <a:r>
              <a:rPr lang="pt-BR" sz="1800" dirty="0" err="1">
                <a:solidFill>
                  <a:schemeClr val="tx1">
                    <a:lumMod val="75000"/>
                    <a:lumOff val="25000"/>
                  </a:schemeClr>
                </a:solidFill>
              </a:rPr>
              <a:t>Epidemiol</a:t>
            </a:r>
            <a:r>
              <a:rPr lang="pt-BR" sz="1800" dirty="0">
                <a:solidFill>
                  <a:schemeClr val="tx1">
                    <a:lumMod val="75000"/>
                    <a:lumOff val="25000"/>
                  </a:schemeClr>
                </a:solidFill>
              </a:rPr>
              <a:t> 2010; 24: </a:t>
            </a:r>
            <a:r>
              <a:rPr lang="pt-BR" sz="1800" dirty="0" smtClean="0">
                <a:solidFill>
                  <a:schemeClr val="tx1">
                    <a:lumMod val="75000"/>
                    <a:lumOff val="25000"/>
                  </a:schemeClr>
                </a:solidFill>
              </a:rPr>
              <a:t>88– 92</a:t>
            </a:r>
            <a:r>
              <a:rPr lang="pt-BR" sz="1800" dirty="0">
                <a:solidFill>
                  <a:schemeClr val="tx1">
                    <a:lumMod val="75000"/>
                    <a:lumOff val="25000"/>
                  </a:schemeClr>
                </a:solidFill>
              </a:rPr>
              <a:t>.</a:t>
            </a:r>
          </a:p>
          <a:p>
            <a:pPr algn="just" eaLnBrk="1" fontAlgn="auto" hangingPunct="1">
              <a:spcAft>
                <a:spcPts val="0"/>
              </a:spcAft>
              <a:buFont typeface="Wingdings 3" charset="2"/>
              <a:buChar char=""/>
              <a:defRPr/>
            </a:pPr>
            <a:r>
              <a:rPr lang="en-US" sz="1800" dirty="0">
                <a:solidFill>
                  <a:schemeClr val="tx1">
                    <a:lumMod val="75000"/>
                    <a:lumOff val="25000"/>
                  </a:schemeClr>
                </a:solidFill>
              </a:rPr>
              <a:t>14. Ballard O, Morrow AL. Human milk </a:t>
            </a:r>
            <a:r>
              <a:rPr lang="en-US" sz="1800" dirty="0" smtClean="0">
                <a:solidFill>
                  <a:schemeClr val="tx1">
                    <a:lumMod val="75000"/>
                    <a:lumOff val="25000"/>
                  </a:schemeClr>
                </a:solidFill>
              </a:rPr>
              <a:t>composition: nutrients </a:t>
            </a:r>
            <a:r>
              <a:rPr lang="en-US" sz="1800" dirty="0">
                <a:solidFill>
                  <a:schemeClr val="tx1">
                    <a:lumMod val="75000"/>
                    <a:lumOff val="25000"/>
                  </a:schemeClr>
                </a:solidFill>
              </a:rPr>
              <a:t>and bioactive factors. </a:t>
            </a:r>
            <a:r>
              <a:rPr lang="en-US" sz="1800" dirty="0" err="1">
                <a:solidFill>
                  <a:schemeClr val="tx1">
                    <a:lumMod val="75000"/>
                    <a:lumOff val="25000"/>
                  </a:schemeClr>
                </a:solidFill>
              </a:rPr>
              <a:t>Pediatr</a:t>
            </a:r>
            <a:r>
              <a:rPr lang="en-US" sz="1800" dirty="0">
                <a:solidFill>
                  <a:schemeClr val="tx1">
                    <a:lumMod val="75000"/>
                    <a:lumOff val="25000"/>
                  </a:schemeClr>
                </a:solidFill>
              </a:rPr>
              <a:t> </a:t>
            </a:r>
            <a:r>
              <a:rPr lang="en-US" sz="1800" dirty="0" err="1">
                <a:solidFill>
                  <a:schemeClr val="tx1">
                    <a:lumMod val="75000"/>
                    <a:lumOff val="25000"/>
                  </a:schemeClr>
                </a:solidFill>
              </a:rPr>
              <a:t>Clin</a:t>
            </a:r>
            <a:r>
              <a:rPr lang="en-US" sz="1800" dirty="0">
                <a:solidFill>
                  <a:schemeClr val="tx1">
                    <a:lumMod val="75000"/>
                    <a:lumOff val="25000"/>
                  </a:schemeClr>
                </a:solidFill>
              </a:rPr>
              <a:t> N Am </a:t>
            </a:r>
            <a:r>
              <a:rPr lang="en-US" sz="1800" dirty="0" smtClean="0">
                <a:solidFill>
                  <a:schemeClr val="tx1">
                    <a:lumMod val="75000"/>
                    <a:lumOff val="25000"/>
                  </a:schemeClr>
                </a:solidFill>
              </a:rPr>
              <a:t>2013; </a:t>
            </a:r>
            <a:r>
              <a:rPr lang="pt-BR" sz="1800" dirty="0" smtClean="0">
                <a:solidFill>
                  <a:schemeClr val="tx1">
                    <a:lumMod val="75000"/>
                    <a:lumOff val="25000"/>
                  </a:schemeClr>
                </a:solidFill>
              </a:rPr>
              <a:t>60</a:t>
            </a:r>
            <a:r>
              <a:rPr lang="pt-BR" sz="1800" dirty="0">
                <a:solidFill>
                  <a:schemeClr val="tx1">
                    <a:lumMod val="75000"/>
                    <a:lumOff val="25000"/>
                  </a:schemeClr>
                </a:solidFill>
              </a:rPr>
              <a:t>: 49–74.</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ítulo 1"/>
          <p:cNvSpPr>
            <a:spLocks noGrp="1"/>
          </p:cNvSpPr>
          <p:nvPr>
            <p:ph type="title"/>
          </p:nvPr>
        </p:nvSpPr>
        <p:spPr>
          <a:xfrm>
            <a:off x="2592388" y="623888"/>
            <a:ext cx="8912225" cy="1281112"/>
          </a:xfrm>
        </p:spPr>
        <p:txBody>
          <a:bodyPr/>
          <a:lstStyle/>
          <a:p>
            <a:pPr eaLnBrk="1" hangingPunct="1"/>
            <a:r>
              <a:rPr lang="pt-BR" smtClean="0"/>
              <a:t>References</a:t>
            </a:r>
          </a:p>
        </p:txBody>
      </p:sp>
      <p:sp>
        <p:nvSpPr>
          <p:cNvPr id="3" name="Espaço Reservado para Conteúdo 2"/>
          <p:cNvSpPr>
            <a:spLocks noGrp="1"/>
          </p:cNvSpPr>
          <p:nvPr>
            <p:ph idx="1"/>
          </p:nvPr>
        </p:nvSpPr>
        <p:spPr>
          <a:xfrm>
            <a:off x="2589213" y="2133600"/>
            <a:ext cx="8915400" cy="3778250"/>
          </a:xfrm>
        </p:spPr>
        <p:txBody>
          <a:bodyPr rtlCol="0">
            <a:normAutofit fontScale="77500" lnSpcReduction="20000"/>
          </a:bodyPr>
          <a:lstStyle/>
          <a:p>
            <a:pPr algn="just" eaLnBrk="1" fontAlgn="auto" hangingPunct="1">
              <a:spcAft>
                <a:spcPts val="0"/>
              </a:spcAft>
              <a:buFont typeface="Wingdings 3" charset="2"/>
              <a:buChar char=""/>
              <a:defRPr/>
            </a:pPr>
            <a:r>
              <a:rPr lang="pt-BR" sz="1800" dirty="0">
                <a:solidFill>
                  <a:schemeClr val="tx1">
                    <a:lumMod val="75000"/>
                    <a:lumOff val="25000"/>
                  </a:schemeClr>
                </a:solidFill>
              </a:rPr>
              <a:t>15. </a:t>
            </a:r>
            <a:r>
              <a:rPr lang="pt-BR" sz="1800" dirty="0" err="1">
                <a:solidFill>
                  <a:schemeClr val="tx1">
                    <a:lumMod val="75000"/>
                    <a:lumOff val="25000"/>
                  </a:schemeClr>
                </a:solidFill>
              </a:rPr>
              <a:t>Alm</a:t>
            </a:r>
            <a:r>
              <a:rPr lang="pt-BR" sz="1800" dirty="0">
                <a:solidFill>
                  <a:schemeClr val="tx1">
                    <a:lumMod val="75000"/>
                    <a:lumOff val="25000"/>
                  </a:schemeClr>
                </a:solidFill>
              </a:rPr>
              <a:t> B, </a:t>
            </a:r>
            <a:r>
              <a:rPr lang="pt-BR" sz="1800" dirty="0" err="1">
                <a:solidFill>
                  <a:schemeClr val="tx1">
                    <a:lumMod val="75000"/>
                    <a:lumOff val="25000"/>
                  </a:schemeClr>
                </a:solidFill>
              </a:rPr>
              <a:t>Erdes</a:t>
            </a:r>
            <a:r>
              <a:rPr lang="pt-BR" sz="1800" dirty="0">
                <a:solidFill>
                  <a:schemeClr val="tx1">
                    <a:lumMod val="75000"/>
                    <a:lumOff val="25000"/>
                  </a:schemeClr>
                </a:solidFill>
              </a:rPr>
              <a:t> L, </a:t>
            </a:r>
            <a:r>
              <a:rPr lang="pt-BR" sz="1800" dirty="0" err="1">
                <a:solidFill>
                  <a:schemeClr val="tx1">
                    <a:lumMod val="75000"/>
                    <a:lumOff val="25000"/>
                  </a:schemeClr>
                </a:solidFill>
              </a:rPr>
              <a:t>M€ollborg</a:t>
            </a:r>
            <a:r>
              <a:rPr lang="pt-BR" sz="1800" dirty="0">
                <a:solidFill>
                  <a:schemeClr val="tx1">
                    <a:lumMod val="75000"/>
                    <a:lumOff val="25000"/>
                  </a:schemeClr>
                </a:solidFill>
              </a:rPr>
              <a:t> P, </a:t>
            </a:r>
            <a:r>
              <a:rPr lang="pt-BR" sz="1800" dirty="0" err="1">
                <a:solidFill>
                  <a:schemeClr val="tx1">
                    <a:lumMod val="75000"/>
                    <a:lumOff val="25000"/>
                  </a:schemeClr>
                </a:solidFill>
              </a:rPr>
              <a:t>Pettersson</a:t>
            </a:r>
            <a:r>
              <a:rPr lang="pt-BR" sz="1800" dirty="0">
                <a:solidFill>
                  <a:schemeClr val="tx1">
                    <a:lumMod val="75000"/>
                    <a:lumOff val="25000"/>
                  </a:schemeClr>
                </a:solidFill>
              </a:rPr>
              <a:t> R, </a:t>
            </a:r>
            <a:r>
              <a:rPr lang="pt-BR" sz="1800" dirty="0" err="1">
                <a:solidFill>
                  <a:schemeClr val="tx1">
                    <a:lumMod val="75000"/>
                    <a:lumOff val="25000"/>
                  </a:schemeClr>
                </a:solidFill>
              </a:rPr>
              <a:t>Norvenius</a:t>
            </a:r>
            <a:r>
              <a:rPr lang="pt-BR" sz="1800" dirty="0">
                <a:solidFill>
                  <a:schemeClr val="tx1">
                    <a:lumMod val="75000"/>
                    <a:lumOff val="25000"/>
                  </a:schemeClr>
                </a:solidFill>
              </a:rPr>
              <a:t> </a:t>
            </a:r>
            <a:r>
              <a:rPr lang="pt-BR" sz="1800" dirty="0" smtClean="0">
                <a:solidFill>
                  <a:schemeClr val="tx1">
                    <a:lumMod val="75000"/>
                    <a:lumOff val="25000"/>
                  </a:schemeClr>
                </a:solidFill>
              </a:rPr>
              <a:t>SG, </a:t>
            </a:r>
            <a:r>
              <a:rPr lang="en-US" sz="1800" dirty="0" smtClean="0">
                <a:solidFill>
                  <a:schemeClr val="tx1">
                    <a:lumMod val="75000"/>
                    <a:lumOff val="25000"/>
                  </a:schemeClr>
                </a:solidFill>
              </a:rPr>
              <a:t>Aberg </a:t>
            </a:r>
            <a:r>
              <a:rPr lang="en-US" sz="1800" dirty="0">
                <a:solidFill>
                  <a:schemeClr val="tx1">
                    <a:lumMod val="75000"/>
                    <a:lumOff val="25000"/>
                  </a:schemeClr>
                </a:solidFill>
              </a:rPr>
              <a:t>N, et al. Neonatal antibiotic treatment is a risk factor </a:t>
            </a:r>
            <a:r>
              <a:rPr lang="en-US" sz="1800" dirty="0" smtClean="0">
                <a:solidFill>
                  <a:schemeClr val="tx1">
                    <a:lumMod val="75000"/>
                    <a:lumOff val="25000"/>
                  </a:schemeClr>
                </a:solidFill>
              </a:rPr>
              <a:t>for early </a:t>
            </a:r>
            <a:r>
              <a:rPr lang="en-US" sz="1800" dirty="0">
                <a:solidFill>
                  <a:schemeClr val="tx1">
                    <a:lumMod val="75000"/>
                    <a:lumOff val="25000"/>
                  </a:schemeClr>
                </a:solidFill>
              </a:rPr>
              <a:t>wheezing. Pediatrics 2008; 121: 697–702.</a:t>
            </a:r>
          </a:p>
          <a:p>
            <a:pPr algn="just" eaLnBrk="1" fontAlgn="auto" hangingPunct="1">
              <a:spcAft>
                <a:spcPts val="0"/>
              </a:spcAft>
              <a:buFont typeface="Wingdings 3" charset="2"/>
              <a:buChar char=""/>
              <a:defRPr/>
            </a:pPr>
            <a:r>
              <a:rPr lang="pt-BR" sz="1800" dirty="0">
                <a:solidFill>
                  <a:schemeClr val="tx1">
                    <a:lumMod val="75000"/>
                    <a:lumOff val="25000"/>
                  </a:schemeClr>
                </a:solidFill>
              </a:rPr>
              <a:t>16. </a:t>
            </a:r>
            <a:r>
              <a:rPr lang="pt-BR" sz="1800" dirty="0" err="1">
                <a:solidFill>
                  <a:schemeClr val="tx1">
                    <a:lumMod val="75000"/>
                    <a:lumOff val="25000"/>
                  </a:schemeClr>
                </a:solidFill>
              </a:rPr>
              <a:t>Goks€or</a:t>
            </a:r>
            <a:r>
              <a:rPr lang="pt-BR" sz="1800" dirty="0">
                <a:solidFill>
                  <a:schemeClr val="tx1">
                    <a:lumMod val="75000"/>
                    <a:lumOff val="25000"/>
                  </a:schemeClr>
                </a:solidFill>
              </a:rPr>
              <a:t> E, </a:t>
            </a:r>
            <a:r>
              <a:rPr lang="pt-BR" sz="1800" dirty="0" err="1">
                <a:solidFill>
                  <a:schemeClr val="tx1">
                    <a:lumMod val="75000"/>
                    <a:lumOff val="25000"/>
                  </a:schemeClr>
                </a:solidFill>
              </a:rPr>
              <a:t>Alm</a:t>
            </a:r>
            <a:r>
              <a:rPr lang="pt-BR" sz="1800" dirty="0">
                <a:solidFill>
                  <a:schemeClr val="tx1">
                    <a:lumMod val="75000"/>
                    <a:lumOff val="25000"/>
                  </a:schemeClr>
                </a:solidFill>
              </a:rPr>
              <a:t> B, </a:t>
            </a:r>
            <a:r>
              <a:rPr lang="pt-BR" sz="1800" dirty="0" err="1">
                <a:solidFill>
                  <a:schemeClr val="tx1">
                    <a:lumMod val="75000"/>
                    <a:lumOff val="25000"/>
                  </a:schemeClr>
                </a:solidFill>
              </a:rPr>
              <a:t>Thengilsdottir</a:t>
            </a:r>
            <a:r>
              <a:rPr lang="pt-BR" sz="1800" dirty="0">
                <a:solidFill>
                  <a:schemeClr val="tx1">
                    <a:lumMod val="75000"/>
                    <a:lumOff val="25000"/>
                  </a:schemeClr>
                </a:solidFill>
              </a:rPr>
              <a:t> H, </a:t>
            </a:r>
            <a:r>
              <a:rPr lang="pt-BR" sz="1800" dirty="0" err="1">
                <a:solidFill>
                  <a:schemeClr val="tx1">
                    <a:lumMod val="75000"/>
                    <a:lumOff val="25000"/>
                  </a:schemeClr>
                </a:solidFill>
              </a:rPr>
              <a:t>Pettersson</a:t>
            </a:r>
            <a:r>
              <a:rPr lang="pt-BR" sz="1800" dirty="0">
                <a:solidFill>
                  <a:schemeClr val="tx1">
                    <a:lumMod val="75000"/>
                    <a:lumOff val="25000"/>
                  </a:schemeClr>
                </a:solidFill>
              </a:rPr>
              <a:t> R, </a:t>
            </a:r>
            <a:r>
              <a:rPr lang="pt-BR" sz="1800" dirty="0" err="1">
                <a:solidFill>
                  <a:schemeClr val="tx1">
                    <a:lumMod val="75000"/>
                    <a:lumOff val="25000"/>
                  </a:schemeClr>
                </a:solidFill>
              </a:rPr>
              <a:t>Aberg</a:t>
            </a:r>
            <a:r>
              <a:rPr lang="pt-BR" sz="1800" dirty="0">
                <a:solidFill>
                  <a:schemeClr val="tx1">
                    <a:lumMod val="75000"/>
                    <a:lumOff val="25000"/>
                  </a:schemeClr>
                </a:solidFill>
              </a:rPr>
              <a:t> </a:t>
            </a:r>
            <a:r>
              <a:rPr lang="pt-BR" sz="1800" dirty="0" smtClean="0">
                <a:solidFill>
                  <a:schemeClr val="tx1">
                    <a:lumMod val="75000"/>
                    <a:lumOff val="25000"/>
                  </a:schemeClr>
                </a:solidFill>
              </a:rPr>
              <a:t>N, </a:t>
            </a:r>
            <a:r>
              <a:rPr lang="en-US" sz="1800" dirty="0" err="1" smtClean="0">
                <a:solidFill>
                  <a:schemeClr val="tx1">
                    <a:lumMod val="75000"/>
                    <a:lumOff val="25000"/>
                  </a:schemeClr>
                </a:solidFill>
              </a:rPr>
              <a:t>Wennergren</a:t>
            </a:r>
            <a:r>
              <a:rPr lang="en-US" sz="1800" dirty="0" smtClean="0">
                <a:solidFill>
                  <a:schemeClr val="tx1">
                    <a:lumMod val="75000"/>
                    <a:lumOff val="25000"/>
                  </a:schemeClr>
                </a:solidFill>
              </a:rPr>
              <a:t> </a:t>
            </a:r>
            <a:r>
              <a:rPr lang="en-US" sz="1800" dirty="0">
                <a:solidFill>
                  <a:schemeClr val="tx1">
                    <a:lumMod val="75000"/>
                    <a:lumOff val="25000"/>
                  </a:schemeClr>
                </a:solidFill>
              </a:rPr>
              <a:t>G. Preschool wheeze – impact of early </a:t>
            </a:r>
            <a:r>
              <a:rPr lang="en-US" sz="1800" dirty="0" smtClean="0">
                <a:solidFill>
                  <a:schemeClr val="tx1">
                    <a:lumMod val="75000"/>
                    <a:lumOff val="25000"/>
                  </a:schemeClr>
                </a:solidFill>
              </a:rPr>
              <a:t>fish introduction </a:t>
            </a:r>
            <a:r>
              <a:rPr lang="en-US" sz="1800" dirty="0">
                <a:solidFill>
                  <a:schemeClr val="tx1">
                    <a:lumMod val="75000"/>
                    <a:lumOff val="25000"/>
                  </a:schemeClr>
                </a:solidFill>
              </a:rPr>
              <a:t>and neonatal antibiotics. </a:t>
            </a:r>
            <a:r>
              <a:rPr lang="en-US" sz="1800" dirty="0" err="1">
                <a:solidFill>
                  <a:schemeClr val="tx1">
                    <a:lumMod val="75000"/>
                    <a:lumOff val="25000"/>
                  </a:schemeClr>
                </a:solidFill>
              </a:rPr>
              <a:t>Acta</a:t>
            </a:r>
            <a:r>
              <a:rPr lang="en-US" sz="1800" dirty="0">
                <a:solidFill>
                  <a:schemeClr val="tx1">
                    <a:lumMod val="75000"/>
                    <a:lumOff val="25000"/>
                  </a:schemeClr>
                </a:solidFill>
              </a:rPr>
              <a:t> </a:t>
            </a:r>
            <a:r>
              <a:rPr lang="en-US" sz="1800" dirty="0" err="1">
                <a:solidFill>
                  <a:schemeClr val="tx1">
                    <a:lumMod val="75000"/>
                    <a:lumOff val="25000"/>
                  </a:schemeClr>
                </a:solidFill>
              </a:rPr>
              <a:t>Paediatr</a:t>
            </a:r>
            <a:r>
              <a:rPr lang="en-US" sz="1800" dirty="0">
                <a:solidFill>
                  <a:schemeClr val="tx1">
                    <a:lumMod val="75000"/>
                    <a:lumOff val="25000"/>
                  </a:schemeClr>
                </a:solidFill>
              </a:rPr>
              <a:t> 2011; </a:t>
            </a:r>
            <a:r>
              <a:rPr lang="en-US" sz="1800" dirty="0" smtClean="0">
                <a:solidFill>
                  <a:schemeClr val="tx1">
                    <a:lumMod val="75000"/>
                    <a:lumOff val="25000"/>
                  </a:schemeClr>
                </a:solidFill>
              </a:rPr>
              <a:t>100: </a:t>
            </a:r>
            <a:r>
              <a:rPr lang="pt-BR" sz="1800" dirty="0" smtClean="0">
                <a:solidFill>
                  <a:schemeClr val="tx1">
                    <a:lumMod val="75000"/>
                    <a:lumOff val="25000"/>
                  </a:schemeClr>
                </a:solidFill>
              </a:rPr>
              <a:t>1561–6</a:t>
            </a:r>
            <a:r>
              <a:rPr lang="pt-BR" sz="1800" dirty="0">
                <a:solidFill>
                  <a:schemeClr val="tx1">
                    <a:lumMod val="75000"/>
                    <a:lumOff val="25000"/>
                  </a:schemeClr>
                </a:solidFill>
              </a:rPr>
              <a:t>.</a:t>
            </a:r>
          </a:p>
          <a:p>
            <a:pPr algn="just" eaLnBrk="1" fontAlgn="auto" hangingPunct="1">
              <a:spcAft>
                <a:spcPts val="0"/>
              </a:spcAft>
              <a:buFont typeface="Wingdings 3" charset="2"/>
              <a:buChar char=""/>
              <a:defRPr/>
            </a:pPr>
            <a:r>
              <a:rPr lang="pt-BR" sz="1800" dirty="0">
                <a:solidFill>
                  <a:schemeClr val="tx1">
                    <a:lumMod val="75000"/>
                    <a:lumOff val="25000"/>
                  </a:schemeClr>
                </a:solidFill>
              </a:rPr>
              <a:t>17. </a:t>
            </a:r>
            <a:r>
              <a:rPr lang="pt-BR" sz="1800" dirty="0" err="1">
                <a:solidFill>
                  <a:schemeClr val="tx1">
                    <a:lumMod val="75000"/>
                    <a:lumOff val="25000"/>
                  </a:schemeClr>
                </a:solidFill>
              </a:rPr>
              <a:t>Goks€or</a:t>
            </a:r>
            <a:r>
              <a:rPr lang="pt-BR" sz="1800" dirty="0">
                <a:solidFill>
                  <a:schemeClr val="tx1">
                    <a:lumMod val="75000"/>
                    <a:lumOff val="25000"/>
                  </a:schemeClr>
                </a:solidFill>
              </a:rPr>
              <a:t> E, </a:t>
            </a:r>
            <a:r>
              <a:rPr lang="pt-BR" sz="1800" dirty="0" err="1">
                <a:solidFill>
                  <a:schemeClr val="tx1">
                    <a:lumMod val="75000"/>
                    <a:lumOff val="25000"/>
                  </a:schemeClr>
                </a:solidFill>
              </a:rPr>
              <a:t>Alm</a:t>
            </a:r>
            <a:r>
              <a:rPr lang="pt-BR" sz="1800" dirty="0">
                <a:solidFill>
                  <a:schemeClr val="tx1">
                    <a:lumMod val="75000"/>
                    <a:lumOff val="25000"/>
                  </a:schemeClr>
                </a:solidFill>
              </a:rPr>
              <a:t> B, </a:t>
            </a:r>
            <a:r>
              <a:rPr lang="pt-BR" sz="1800" dirty="0" err="1">
                <a:solidFill>
                  <a:schemeClr val="tx1">
                    <a:lumMod val="75000"/>
                    <a:lumOff val="25000"/>
                  </a:schemeClr>
                </a:solidFill>
              </a:rPr>
              <a:t>Pettersson</a:t>
            </a:r>
            <a:r>
              <a:rPr lang="pt-BR" sz="1800" dirty="0">
                <a:solidFill>
                  <a:schemeClr val="tx1">
                    <a:lumMod val="75000"/>
                    <a:lumOff val="25000"/>
                  </a:schemeClr>
                </a:solidFill>
              </a:rPr>
              <a:t> R, </a:t>
            </a:r>
            <a:r>
              <a:rPr lang="pt-BR" sz="1800" dirty="0" err="1">
                <a:solidFill>
                  <a:schemeClr val="tx1">
                    <a:lumMod val="75000"/>
                    <a:lumOff val="25000"/>
                  </a:schemeClr>
                </a:solidFill>
              </a:rPr>
              <a:t>M€ollborg</a:t>
            </a:r>
            <a:r>
              <a:rPr lang="pt-BR" sz="1800" dirty="0">
                <a:solidFill>
                  <a:schemeClr val="tx1">
                    <a:lumMod val="75000"/>
                    <a:lumOff val="25000"/>
                  </a:schemeClr>
                </a:solidFill>
              </a:rPr>
              <a:t> P, </a:t>
            </a:r>
            <a:r>
              <a:rPr lang="pt-BR" sz="1800" dirty="0" err="1">
                <a:solidFill>
                  <a:schemeClr val="tx1">
                    <a:lumMod val="75000"/>
                    <a:lumOff val="25000"/>
                  </a:schemeClr>
                </a:solidFill>
              </a:rPr>
              <a:t>Erdes</a:t>
            </a:r>
            <a:r>
              <a:rPr lang="pt-BR" sz="1800" dirty="0">
                <a:solidFill>
                  <a:schemeClr val="tx1">
                    <a:lumMod val="75000"/>
                    <a:lumOff val="25000"/>
                  </a:schemeClr>
                </a:solidFill>
              </a:rPr>
              <a:t> L, </a:t>
            </a:r>
            <a:r>
              <a:rPr lang="pt-BR" sz="1800" dirty="0" err="1">
                <a:solidFill>
                  <a:schemeClr val="tx1">
                    <a:lumMod val="75000"/>
                    <a:lumOff val="25000"/>
                  </a:schemeClr>
                </a:solidFill>
              </a:rPr>
              <a:t>Aberg</a:t>
            </a:r>
            <a:r>
              <a:rPr lang="pt-BR" sz="1800" dirty="0">
                <a:solidFill>
                  <a:schemeClr val="tx1">
                    <a:lumMod val="75000"/>
                    <a:lumOff val="25000"/>
                  </a:schemeClr>
                </a:solidFill>
              </a:rPr>
              <a:t> </a:t>
            </a:r>
            <a:r>
              <a:rPr lang="pt-BR" sz="1800" dirty="0" smtClean="0">
                <a:solidFill>
                  <a:schemeClr val="tx1">
                    <a:lumMod val="75000"/>
                    <a:lumOff val="25000"/>
                  </a:schemeClr>
                </a:solidFill>
              </a:rPr>
              <a:t>N, </a:t>
            </a:r>
            <a:r>
              <a:rPr lang="en-US" sz="1800" dirty="0" smtClean="0">
                <a:solidFill>
                  <a:schemeClr val="tx1">
                    <a:lumMod val="75000"/>
                    <a:lumOff val="25000"/>
                  </a:schemeClr>
                </a:solidFill>
              </a:rPr>
              <a:t>et </a:t>
            </a:r>
            <a:r>
              <a:rPr lang="en-US" sz="1800" dirty="0">
                <a:solidFill>
                  <a:schemeClr val="tx1">
                    <a:lumMod val="75000"/>
                    <a:lumOff val="25000"/>
                  </a:schemeClr>
                </a:solidFill>
              </a:rPr>
              <a:t>al. Early fish introduction and neonatal antibiotics affect </a:t>
            </a:r>
            <a:r>
              <a:rPr lang="en-US" sz="1800" dirty="0" smtClean="0">
                <a:solidFill>
                  <a:schemeClr val="tx1">
                    <a:lumMod val="75000"/>
                    <a:lumOff val="25000"/>
                  </a:schemeClr>
                </a:solidFill>
              </a:rPr>
              <a:t>the risk </a:t>
            </a:r>
            <a:r>
              <a:rPr lang="en-US" sz="1800" dirty="0">
                <a:solidFill>
                  <a:schemeClr val="tx1">
                    <a:lumMod val="75000"/>
                    <a:lumOff val="25000"/>
                  </a:schemeClr>
                </a:solidFill>
              </a:rPr>
              <a:t>of asthma into school age. </a:t>
            </a:r>
            <a:r>
              <a:rPr lang="en-US" sz="1800" dirty="0" err="1">
                <a:solidFill>
                  <a:schemeClr val="tx1">
                    <a:lumMod val="75000"/>
                    <a:lumOff val="25000"/>
                  </a:schemeClr>
                </a:solidFill>
              </a:rPr>
              <a:t>Pediatr</a:t>
            </a:r>
            <a:r>
              <a:rPr lang="en-US" sz="1800" dirty="0">
                <a:solidFill>
                  <a:schemeClr val="tx1">
                    <a:lumMod val="75000"/>
                    <a:lumOff val="25000"/>
                  </a:schemeClr>
                </a:solidFill>
              </a:rPr>
              <a:t> Allergy </a:t>
            </a:r>
            <a:r>
              <a:rPr lang="en-US" sz="1800" dirty="0" err="1">
                <a:solidFill>
                  <a:schemeClr val="tx1">
                    <a:lumMod val="75000"/>
                    <a:lumOff val="25000"/>
                  </a:schemeClr>
                </a:solidFill>
              </a:rPr>
              <a:t>Immunol</a:t>
            </a:r>
            <a:r>
              <a:rPr lang="en-US" sz="1800" dirty="0">
                <a:solidFill>
                  <a:schemeClr val="tx1">
                    <a:lumMod val="75000"/>
                    <a:lumOff val="25000"/>
                  </a:schemeClr>
                </a:solidFill>
              </a:rPr>
              <a:t> </a:t>
            </a:r>
            <a:r>
              <a:rPr lang="en-US" sz="1800" dirty="0" smtClean="0">
                <a:solidFill>
                  <a:schemeClr val="tx1">
                    <a:lumMod val="75000"/>
                    <a:lumOff val="25000"/>
                  </a:schemeClr>
                </a:solidFill>
              </a:rPr>
              <a:t>2013; </a:t>
            </a:r>
            <a:r>
              <a:rPr lang="pt-BR" sz="1800" dirty="0" smtClean="0">
                <a:solidFill>
                  <a:schemeClr val="tx1">
                    <a:lumMod val="75000"/>
                    <a:lumOff val="25000"/>
                  </a:schemeClr>
                </a:solidFill>
              </a:rPr>
              <a:t>24</a:t>
            </a:r>
            <a:r>
              <a:rPr lang="pt-BR" sz="1800" dirty="0">
                <a:solidFill>
                  <a:schemeClr val="tx1">
                    <a:lumMod val="75000"/>
                    <a:lumOff val="25000"/>
                  </a:schemeClr>
                </a:solidFill>
              </a:rPr>
              <a:t>: 339–44.</a:t>
            </a:r>
          </a:p>
          <a:p>
            <a:pPr algn="just" eaLnBrk="1" fontAlgn="auto" hangingPunct="1">
              <a:spcAft>
                <a:spcPts val="0"/>
              </a:spcAft>
              <a:buFont typeface="Wingdings 3" charset="2"/>
              <a:buChar char=""/>
              <a:defRPr/>
            </a:pPr>
            <a:r>
              <a:rPr lang="pt-BR" sz="1800" dirty="0">
                <a:solidFill>
                  <a:schemeClr val="tx1">
                    <a:lumMod val="75000"/>
                    <a:lumOff val="25000"/>
                  </a:schemeClr>
                </a:solidFill>
              </a:rPr>
              <a:t>18. </a:t>
            </a:r>
            <a:r>
              <a:rPr lang="pt-BR" sz="1800" dirty="0" err="1">
                <a:solidFill>
                  <a:schemeClr val="tx1">
                    <a:lumMod val="75000"/>
                    <a:lumOff val="25000"/>
                  </a:schemeClr>
                </a:solidFill>
              </a:rPr>
              <a:t>den</a:t>
            </a:r>
            <a:r>
              <a:rPr lang="pt-BR" sz="1800" dirty="0">
                <a:solidFill>
                  <a:schemeClr val="tx1">
                    <a:lumMod val="75000"/>
                    <a:lumOff val="25000"/>
                  </a:schemeClr>
                </a:solidFill>
              </a:rPr>
              <a:t> Dekker HT, </a:t>
            </a:r>
            <a:r>
              <a:rPr lang="pt-BR" sz="1800" dirty="0" err="1">
                <a:solidFill>
                  <a:schemeClr val="tx1">
                    <a:lumMod val="75000"/>
                    <a:lumOff val="25000"/>
                  </a:schemeClr>
                </a:solidFill>
              </a:rPr>
              <a:t>Sonnenschein</a:t>
            </a:r>
            <a:r>
              <a:rPr lang="pt-BR" sz="1800" dirty="0">
                <a:solidFill>
                  <a:schemeClr val="tx1">
                    <a:lumMod val="75000"/>
                    <a:lumOff val="25000"/>
                  </a:schemeClr>
                </a:solidFill>
              </a:rPr>
              <a:t>-van der </a:t>
            </a:r>
            <a:r>
              <a:rPr lang="pt-BR" sz="1800" dirty="0" err="1">
                <a:solidFill>
                  <a:schemeClr val="tx1">
                    <a:lumMod val="75000"/>
                    <a:lumOff val="25000"/>
                  </a:schemeClr>
                </a:solidFill>
              </a:rPr>
              <a:t>Voort</a:t>
            </a:r>
            <a:r>
              <a:rPr lang="pt-BR" sz="1800" dirty="0">
                <a:solidFill>
                  <a:schemeClr val="tx1">
                    <a:lumMod val="75000"/>
                    <a:lumOff val="25000"/>
                  </a:schemeClr>
                </a:solidFill>
              </a:rPr>
              <a:t> AM, de </a:t>
            </a:r>
            <a:r>
              <a:rPr lang="pt-BR" sz="1800" dirty="0" err="1" smtClean="0">
                <a:solidFill>
                  <a:schemeClr val="tx1">
                    <a:lumMod val="75000"/>
                    <a:lumOff val="25000"/>
                  </a:schemeClr>
                </a:solidFill>
              </a:rPr>
              <a:t>Jongste</a:t>
            </a:r>
            <a:r>
              <a:rPr lang="pt-BR" sz="1800" dirty="0">
                <a:solidFill>
                  <a:schemeClr val="tx1">
                    <a:lumMod val="75000"/>
                    <a:lumOff val="25000"/>
                  </a:schemeClr>
                </a:solidFill>
              </a:rPr>
              <a:t> </a:t>
            </a:r>
            <a:r>
              <a:rPr lang="pt-BR" sz="1800" dirty="0" smtClean="0">
                <a:solidFill>
                  <a:schemeClr val="tx1">
                    <a:lumMod val="75000"/>
                    <a:lumOff val="25000"/>
                  </a:schemeClr>
                </a:solidFill>
              </a:rPr>
              <a:t>JC</a:t>
            </a:r>
            <a:r>
              <a:rPr lang="pt-BR" sz="1800" dirty="0">
                <a:solidFill>
                  <a:schemeClr val="tx1">
                    <a:lumMod val="75000"/>
                    <a:lumOff val="25000"/>
                  </a:schemeClr>
                </a:solidFill>
              </a:rPr>
              <a:t>, </a:t>
            </a:r>
            <a:r>
              <a:rPr lang="pt-BR" sz="1800" dirty="0" err="1">
                <a:solidFill>
                  <a:schemeClr val="tx1">
                    <a:lumMod val="75000"/>
                    <a:lumOff val="25000"/>
                  </a:schemeClr>
                </a:solidFill>
              </a:rPr>
              <a:t>Anessi-Maesano</a:t>
            </a:r>
            <a:r>
              <a:rPr lang="pt-BR" sz="1800" dirty="0">
                <a:solidFill>
                  <a:schemeClr val="tx1">
                    <a:lumMod val="75000"/>
                    <a:lumOff val="25000"/>
                  </a:schemeClr>
                </a:solidFill>
              </a:rPr>
              <a:t> I, </a:t>
            </a:r>
            <a:r>
              <a:rPr lang="pt-BR" sz="1800" dirty="0" err="1">
                <a:solidFill>
                  <a:schemeClr val="tx1">
                    <a:lumMod val="75000"/>
                    <a:lumOff val="25000"/>
                  </a:schemeClr>
                </a:solidFill>
              </a:rPr>
              <a:t>Arshad</a:t>
            </a:r>
            <a:r>
              <a:rPr lang="pt-BR" sz="1800" dirty="0">
                <a:solidFill>
                  <a:schemeClr val="tx1">
                    <a:lumMod val="75000"/>
                    <a:lumOff val="25000"/>
                  </a:schemeClr>
                </a:solidFill>
              </a:rPr>
              <a:t> SH, Barros H, et al. </a:t>
            </a:r>
            <a:r>
              <a:rPr lang="pt-BR" sz="1800" dirty="0" err="1" smtClean="0">
                <a:solidFill>
                  <a:schemeClr val="tx1">
                    <a:lumMod val="75000"/>
                    <a:lumOff val="25000"/>
                  </a:schemeClr>
                </a:solidFill>
              </a:rPr>
              <a:t>Early</a:t>
            </a:r>
            <a:r>
              <a:rPr lang="pt-BR" sz="1800" dirty="0">
                <a:solidFill>
                  <a:schemeClr val="tx1">
                    <a:lumMod val="75000"/>
                    <a:lumOff val="25000"/>
                  </a:schemeClr>
                </a:solidFill>
              </a:rPr>
              <a:t> </a:t>
            </a:r>
            <a:r>
              <a:rPr lang="en-US" sz="1800" dirty="0" smtClean="0">
                <a:solidFill>
                  <a:schemeClr val="tx1">
                    <a:lumMod val="75000"/>
                    <a:lumOff val="25000"/>
                  </a:schemeClr>
                </a:solidFill>
              </a:rPr>
              <a:t>growth </a:t>
            </a:r>
            <a:r>
              <a:rPr lang="en-US" sz="1800" dirty="0">
                <a:solidFill>
                  <a:schemeClr val="tx1">
                    <a:lumMod val="75000"/>
                    <a:lumOff val="25000"/>
                  </a:schemeClr>
                </a:solidFill>
              </a:rPr>
              <a:t>characteristics and the risk of reduced lung </a:t>
            </a:r>
            <a:r>
              <a:rPr lang="en-US" sz="1800" dirty="0" smtClean="0">
                <a:solidFill>
                  <a:schemeClr val="tx1">
                    <a:lumMod val="75000"/>
                    <a:lumOff val="25000"/>
                  </a:schemeClr>
                </a:solidFill>
              </a:rPr>
              <a:t>function and </a:t>
            </a:r>
            <a:r>
              <a:rPr lang="en-US" sz="1800" dirty="0">
                <a:solidFill>
                  <a:schemeClr val="tx1">
                    <a:lumMod val="75000"/>
                    <a:lumOff val="25000"/>
                  </a:schemeClr>
                </a:solidFill>
              </a:rPr>
              <a:t>asthma: a meta-analysis of 25,000 children. J Allergy </a:t>
            </a:r>
            <a:r>
              <a:rPr lang="en-US" sz="1800" dirty="0" err="1" smtClean="0">
                <a:solidFill>
                  <a:schemeClr val="tx1">
                    <a:lumMod val="75000"/>
                    <a:lumOff val="25000"/>
                  </a:schemeClr>
                </a:solidFill>
              </a:rPr>
              <a:t>Clin</a:t>
            </a:r>
            <a:r>
              <a:rPr lang="en-US" sz="1800" dirty="0">
                <a:solidFill>
                  <a:schemeClr val="tx1">
                    <a:lumMod val="75000"/>
                    <a:lumOff val="25000"/>
                  </a:schemeClr>
                </a:solidFill>
              </a:rPr>
              <a:t> </a:t>
            </a:r>
            <a:r>
              <a:rPr lang="pt-BR" sz="1800" dirty="0" err="1" smtClean="0">
                <a:solidFill>
                  <a:schemeClr val="tx1">
                    <a:lumMod val="75000"/>
                    <a:lumOff val="25000"/>
                  </a:schemeClr>
                </a:solidFill>
              </a:rPr>
              <a:t>Immunol</a:t>
            </a:r>
            <a:r>
              <a:rPr lang="pt-BR" sz="1800" dirty="0" smtClean="0">
                <a:solidFill>
                  <a:schemeClr val="tx1">
                    <a:lumMod val="75000"/>
                    <a:lumOff val="25000"/>
                  </a:schemeClr>
                </a:solidFill>
              </a:rPr>
              <a:t> </a:t>
            </a:r>
            <a:r>
              <a:rPr lang="pt-BR" sz="1800" dirty="0">
                <a:solidFill>
                  <a:schemeClr val="tx1">
                    <a:lumMod val="75000"/>
                    <a:lumOff val="25000"/>
                  </a:schemeClr>
                </a:solidFill>
              </a:rPr>
              <a:t>2016; 137: 1026–35.</a:t>
            </a:r>
          </a:p>
          <a:p>
            <a:pPr algn="just" eaLnBrk="1" fontAlgn="auto" hangingPunct="1">
              <a:spcAft>
                <a:spcPts val="0"/>
              </a:spcAft>
              <a:buFont typeface="Wingdings 3" charset="2"/>
              <a:buChar char=""/>
              <a:defRPr/>
            </a:pPr>
            <a:r>
              <a:rPr lang="en-US" sz="1800" dirty="0">
                <a:solidFill>
                  <a:schemeClr val="tx1">
                    <a:lumMod val="75000"/>
                    <a:lumOff val="25000"/>
                  </a:schemeClr>
                </a:solidFill>
              </a:rPr>
              <a:t>19. </a:t>
            </a:r>
            <a:r>
              <a:rPr lang="en-US" sz="1800" dirty="0" err="1">
                <a:solidFill>
                  <a:schemeClr val="tx1">
                    <a:lumMod val="75000"/>
                    <a:lumOff val="25000"/>
                  </a:schemeClr>
                </a:solidFill>
              </a:rPr>
              <a:t>Tedner</a:t>
            </a:r>
            <a:r>
              <a:rPr lang="en-US" sz="1800" dirty="0">
                <a:solidFill>
                  <a:schemeClr val="tx1">
                    <a:lumMod val="75000"/>
                    <a:lumOff val="25000"/>
                  </a:schemeClr>
                </a:solidFill>
              </a:rPr>
              <a:t> SG, € </a:t>
            </a:r>
            <a:r>
              <a:rPr lang="en-US" sz="1800" dirty="0" err="1">
                <a:solidFill>
                  <a:schemeClr val="tx1">
                    <a:lumMod val="75000"/>
                    <a:lumOff val="25000"/>
                  </a:schemeClr>
                </a:solidFill>
              </a:rPr>
              <a:t>Ortqvist</a:t>
            </a:r>
            <a:r>
              <a:rPr lang="en-US" sz="1800" dirty="0">
                <a:solidFill>
                  <a:schemeClr val="tx1">
                    <a:lumMod val="75000"/>
                    <a:lumOff val="25000"/>
                  </a:schemeClr>
                </a:solidFill>
              </a:rPr>
              <a:t> AK, Almqvist C. Fetal growth and risk </a:t>
            </a:r>
            <a:r>
              <a:rPr lang="en-US" sz="1800" dirty="0" smtClean="0">
                <a:solidFill>
                  <a:schemeClr val="tx1">
                    <a:lumMod val="75000"/>
                    <a:lumOff val="25000"/>
                  </a:schemeClr>
                </a:solidFill>
              </a:rPr>
              <a:t>of childhood </a:t>
            </a:r>
            <a:r>
              <a:rPr lang="en-US" sz="1800" dirty="0">
                <a:solidFill>
                  <a:schemeClr val="tx1">
                    <a:lumMod val="75000"/>
                    <a:lumOff val="25000"/>
                  </a:schemeClr>
                </a:solidFill>
              </a:rPr>
              <a:t>asthma and allergic disease. </a:t>
            </a:r>
            <a:r>
              <a:rPr lang="en-US" sz="1800" dirty="0" err="1">
                <a:solidFill>
                  <a:schemeClr val="tx1">
                    <a:lumMod val="75000"/>
                    <a:lumOff val="25000"/>
                  </a:schemeClr>
                </a:solidFill>
              </a:rPr>
              <a:t>Clin</a:t>
            </a:r>
            <a:r>
              <a:rPr lang="en-US" sz="1800" dirty="0">
                <a:solidFill>
                  <a:schemeClr val="tx1">
                    <a:lumMod val="75000"/>
                    <a:lumOff val="25000"/>
                  </a:schemeClr>
                </a:solidFill>
              </a:rPr>
              <a:t> </a:t>
            </a:r>
            <a:r>
              <a:rPr lang="en-US" sz="1800" dirty="0" err="1">
                <a:solidFill>
                  <a:schemeClr val="tx1">
                    <a:lumMod val="75000"/>
                    <a:lumOff val="25000"/>
                  </a:schemeClr>
                </a:solidFill>
              </a:rPr>
              <a:t>Exp</a:t>
            </a:r>
            <a:r>
              <a:rPr lang="en-US" sz="1800" dirty="0">
                <a:solidFill>
                  <a:schemeClr val="tx1">
                    <a:lumMod val="75000"/>
                    <a:lumOff val="25000"/>
                  </a:schemeClr>
                </a:solidFill>
              </a:rPr>
              <a:t> Allergy </a:t>
            </a:r>
            <a:r>
              <a:rPr lang="en-US" sz="1800" dirty="0" smtClean="0">
                <a:solidFill>
                  <a:schemeClr val="tx1">
                    <a:lumMod val="75000"/>
                    <a:lumOff val="25000"/>
                  </a:schemeClr>
                </a:solidFill>
              </a:rPr>
              <a:t>2012; </a:t>
            </a:r>
            <a:r>
              <a:rPr lang="pt-BR" sz="1800" dirty="0" smtClean="0">
                <a:solidFill>
                  <a:schemeClr val="tx1">
                    <a:lumMod val="75000"/>
                    <a:lumOff val="25000"/>
                  </a:schemeClr>
                </a:solidFill>
              </a:rPr>
              <a:t>42</a:t>
            </a:r>
            <a:r>
              <a:rPr lang="pt-BR" sz="1800" dirty="0">
                <a:solidFill>
                  <a:schemeClr val="tx1">
                    <a:lumMod val="75000"/>
                    <a:lumOff val="25000"/>
                  </a:schemeClr>
                </a:solidFill>
              </a:rPr>
              <a:t>: 1430–47.</a:t>
            </a:r>
          </a:p>
          <a:p>
            <a:pPr algn="just" eaLnBrk="1" fontAlgn="auto" hangingPunct="1">
              <a:spcAft>
                <a:spcPts val="0"/>
              </a:spcAft>
              <a:buFont typeface="Wingdings 3" charset="2"/>
              <a:buChar char=""/>
              <a:defRPr/>
            </a:pPr>
            <a:r>
              <a:rPr lang="pt-BR" sz="1800" dirty="0">
                <a:solidFill>
                  <a:schemeClr val="tx1">
                    <a:lumMod val="75000"/>
                    <a:lumOff val="25000"/>
                  </a:schemeClr>
                </a:solidFill>
              </a:rPr>
              <a:t>20. Dekker HT, </a:t>
            </a:r>
            <a:r>
              <a:rPr lang="pt-BR" sz="1800" dirty="0" err="1">
                <a:solidFill>
                  <a:schemeClr val="tx1">
                    <a:lumMod val="75000"/>
                    <a:lumOff val="25000"/>
                  </a:schemeClr>
                </a:solidFill>
              </a:rPr>
              <a:t>Sonnenschein</a:t>
            </a:r>
            <a:r>
              <a:rPr lang="pt-BR" sz="1800" dirty="0">
                <a:solidFill>
                  <a:schemeClr val="tx1">
                    <a:lumMod val="75000"/>
                    <a:lumOff val="25000"/>
                  </a:schemeClr>
                </a:solidFill>
              </a:rPr>
              <a:t>-van der </a:t>
            </a:r>
            <a:r>
              <a:rPr lang="pt-BR" sz="1800" dirty="0" err="1">
                <a:solidFill>
                  <a:schemeClr val="tx1">
                    <a:lumMod val="75000"/>
                    <a:lumOff val="25000"/>
                  </a:schemeClr>
                </a:solidFill>
              </a:rPr>
              <a:t>Voort</a:t>
            </a:r>
            <a:r>
              <a:rPr lang="pt-BR" sz="1800" dirty="0">
                <a:solidFill>
                  <a:schemeClr val="tx1">
                    <a:lumMod val="75000"/>
                    <a:lumOff val="25000"/>
                  </a:schemeClr>
                </a:solidFill>
              </a:rPr>
              <a:t> AM, </a:t>
            </a:r>
            <a:r>
              <a:rPr lang="pt-BR" sz="1800" dirty="0" err="1">
                <a:solidFill>
                  <a:schemeClr val="tx1">
                    <a:lumMod val="75000"/>
                    <a:lumOff val="25000"/>
                  </a:schemeClr>
                </a:solidFill>
              </a:rPr>
              <a:t>Jaddoe</a:t>
            </a:r>
            <a:r>
              <a:rPr lang="pt-BR" sz="1800" dirty="0">
                <a:solidFill>
                  <a:schemeClr val="tx1">
                    <a:lumMod val="75000"/>
                    <a:lumOff val="25000"/>
                  </a:schemeClr>
                </a:solidFill>
              </a:rPr>
              <a:t> </a:t>
            </a:r>
            <a:r>
              <a:rPr lang="pt-BR" sz="1800" dirty="0" smtClean="0">
                <a:solidFill>
                  <a:schemeClr val="tx1">
                    <a:lumMod val="75000"/>
                    <a:lumOff val="25000"/>
                  </a:schemeClr>
                </a:solidFill>
              </a:rPr>
              <a:t>VW, </a:t>
            </a:r>
            <a:r>
              <a:rPr lang="nl-NL" sz="1800" dirty="0" smtClean="0">
                <a:solidFill>
                  <a:schemeClr val="tx1">
                    <a:lumMod val="75000"/>
                    <a:lumOff val="25000"/>
                  </a:schemeClr>
                </a:solidFill>
              </a:rPr>
              <a:t>Reiss </a:t>
            </a:r>
            <a:r>
              <a:rPr lang="nl-NL" sz="1800" dirty="0">
                <a:solidFill>
                  <a:schemeClr val="tx1">
                    <a:lumMod val="75000"/>
                    <a:lumOff val="25000"/>
                  </a:schemeClr>
                </a:solidFill>
              </a:rPr>
              <a:t>IK, de Jongste JC, Duijts L. Breastfeeding and </a:t>
            </a:r>
            <a:r>
              <a:rPr lang="nl-NL" sz="1800" dirty="0" smtClean="0">
                <a:solidFill>
                  <a:schemeClr val="tx1">
                    <a:lumMod val="75000"/>
                    <a:lumOff val="25000"/>
                  </a:schemeClr>
                </a:solidFill>
              </a:rPr>
              <a:t>asthma </a:t>
            </a:r>
            <a:r>
              <a:rPr lang="en-US" sz="1800" dirty="0" smtClean="0">
                <a:solidFill>
                  <a:schemeClr val="tx1">
                    <a:lumMod val="75000"/>
                    <a:lumOff val="25000"/>
                  </a:schemeClr>
                </a:solidFill>
              </a:rPr>
              <a:t>outcomes </a:t>
            </a:r>
            <a:r>
              <a:rPr lang="en-US" sz="1800" dirty="0">
                <a:solidFill>
                  <a:schemeClr val="tx1">
                    <a:lumMod val="75000"/>
                    <a:lumOff val="25000"/>
                  </a:schemeClr>
                </a:solidFill>
              </a:rPr>
              <a:t>at the age of 6 years: the Generation R Study. </a:t>
            </a:r>
            <a:r>
              <a:rPr lang="en-US" sz="1800" dirty="0" err="1" smtClean="0">
                <a:solidFill>
                  <a:schemeClr val="tx1">
                    <a:lumMod val="75000"/>
                    <a:lumOff val="25000"/>
                  </a:schemeClr>
                </a:solidFill>
              </a:rPr>
              <a:t>Pediatr</a:t>
            </a:r>
            <a:r>
              <a:rPr lang="en-US" sz="1800" dirty="0">
                <a:solidFill>
                  <a:schemeClr val="tx1">
                    <a:lumMod val="75000"/>
                    <a:lumOff val="25000"/>
                  </a:schemeClr>
                </a:solidFill>
              </a:rPr>
              <a:t> </a:t>
            </a:r>
            <a:r>
              <a:rPr lang="de-DE" sz="1800" dirty="0" smtClean="0">
                <a:solidFill>
                  <a:schemeClr val="tx1">
                    <a:lumMod val="75000"/>
                    <a:lumOff val="25000"/>
                  </a:schemeClr>
                </a:solidFill>
              </a:rPr>
              <a:t>Allergy </a:t>
            </a:r>
            <a:r>
              <a:rPr lang="de-DE" sz="1800" dirty="0">
                <a:solidFill>
                  <a:schemeClr val="tx1">
                    <a:lumMod val="75000"/>
                    <a:lumOff val="25000"/>
                  </a:schemeClr>
                </a:solidFill>
              </a:rPr>
              <a:t>Immunol 2016; 27: 486–92.</a:t>
            </a:r>
          </a:p>
          <a:p>
            <a:pPr algn="just" eaLnBrk="1" fontAlgn="auto" hangingPunct="1">
              <a:spcAft>
                <a:spcPts val="0"/>
              </a:spcAft>
              <a:buFont typeface="Wingdings 3" charset="2"/>
              <a:buChar char=""/>
              <a:defRPr/>
            </a:pPr>
            <a:r>
              <a:rPr lang="pt-BR" sz="1800" dirty="0">
                <a:solidFill>
                  <a:schemeClr val="tx1">
                    <a:lumMod val="75000"/>
                    <a:lumOff val="25000"/>
                  </a:schemeClr>
                </a:solidFill>
              </a:rPr>
              <a:t>21. </a:t>
            </a:r>
            <a:r>
              <a:rPr lang="pt-BR" sz="1800" dirty="0" err="1">
                <a:solidFill>
                  <a:schemeClr val="tx1">
                    <a:lumMod val="75000"/>
                    <a:lumOff val="25000"/>
                  </a:schemeClr>
                </a:solidFill>
              </a:rPr>
              <a:t>Dogaru</a:t>
            </a:r>
            <a:r>
              <a:rPr lang="pt-BR" sz="1800" dirty="0">
                <a:solidFill>
                  <a:schemeClr val="tx1">
                    <a:lumMod val="75000"/>
                    <a:lumOff val="25000"/>
                  </a:schemeClr>
                </a:solidFill>
              </a:rPr>
              <a:t> CM, </a:t>
            </a:r>
            <a:r>
              <a:rPr lang="pt-BR" sz="1800" dirty="0" err="1">
                <a:solidFill>
                  <a:schemeClr val="tx1">
                    <a:lumMod val="75000"/>
                    <a:lumOff val="25000"/>
                  </a:schemeClr>
                </a:solidFill>
              </a:rPr>
              <a:t>Nyffenegger</a:t>
            </a:r>
            <a:r>
              <a:rPr lang="pt-BR" sz="1800" dirty="0">
                <a:solidFill>
                  <a:schemeClr val="tx1">
                    <a:lumMod val="75000"/>
                    <a:lumOff val="25000"/>
                  </a:schemeClr>
                </a:solidFill>
              </a:rPr>
              <a:t> D, </a:t>
            </a:r>
            <a:r>
              <a:rPr lang="pt-BR" sz="1800" dirty="0" err="1">
                <a:solidFill>
                  <a:schemeClr val="tx1">
                    <a:lumMod val="75000"/>
                    <a:lumOff val="25000"/>
                  </a:schemeClr>
                </a:solidFill>
              </a:rPr>
              <a:t>Pescatore</a:t>
            </a:r>
            <a:r>
              <a:rPr lang="pt-BR" sz="1800" dirty="0">
                <a:solidFill>
                  <a:schemeClr val="tx1">
                    <a:lumMod val="75000"/>
                    <a:lumOff val="25000"/>
                  </a:schemeClr>
                </a:solidFill>
              </a:rPr>
              <a:t> AM, </a:t>
            </a:r>
            <a:r>
              <a:rPr lang="pt-BR" sz="1800" dirty="0" err="1">
                <a:solidFill>
                  <a:schemeClr val="tx1">
                    <a:lumMod val="75000"/>
                    <a:lumOff val="25000"/>
                  </a:schemeClr>
                </a:solidFill>
              </a:rPr>
              <a:t>Spycher</a:t>
            </a:r>
            <a:r>
              <a:rPr lang="pt-BR" sz="1800" dirty="0">
                <a:solidFill>
                  <a:schemeClr val="tx1">
                    <a:lumMod val="75000"/>
                    <a:lumOff val="25000"/>
                  </a:schemeClr>
                </a:solidFill>
              </a:rPr>
              <a:t> </a:t>
            </a:r>
            <a:r>
              <a:rPr lang="pt-BR" sz="1800" dirty="0" smtClean="0">
                <a:solidFill>
                  <a:schemeClr val="tx1">
                    <a:lumMod val="75000"/>
                    <a:lumOff val="25000"/>
                  </a:schemeClr>
                </a:solidFill>
              </a:rPr>
              <a:t>BD, </a:t>
            </a:r>
            <a:r>
              <a:rPr lang="en-US" sz="1800" dirty="0" err="1" smtClean="0">
                <a:solidFill>
                  <a:schemeClr val="tx1">
                    <a:lumMod val="75000"/>
                    <a:lumOff val="25000"/>
                  </a:schemeClr>
                </a:solidFill>
              </a:rPr>
              <a:t>Kuehni</a:t>
            </a:r>
            <a:r>
              <a:rPr lang="en-US" sz="1800" dirty="0" smtClean="0">
                <a:solidFill>
                  <a:schemeClr val="tx1">
                    <a:lumMod val="75000"/>
                    <a:lumOff val="25000"/>
                  </a:schemeClr>
                </a:solidFill>
              </a:rPr>
              <a:t> </a:t>
            </a:r>
            <a:r>
              <a:rPr lang="en-US" sz="1800" dirty="0">
                <a:solidFill>
                  <a:schemeClr val="tx1">
                    <a:lumMod val="75000"/>
                    <a:lumOff val="25000"/>
                  </a:schemeClr>
                </a:solidFill>
              </a:rPr>
              <a:t>CE. Breastfeeding and childhood asthma: </a:t>
            </a:r>
            <a:r>
              <a:rPr lang="en-US" sz="1800" dirty="0" smtClean="0">
                <a:solidFill>
                  <a:schemeClr val="tx1">
                    <a:lumMod val="75000"/>
                    <a:lumOff val="25000"/>
                  </a:schemeClr>
                </a:solidFill>
              </a:rPr>
              <a:t>systematic review </a:t>
            </a:r>
            <a:r>
              <a:rPr lang="en-US" sz="1800" dirty="0">
                <a:solidFill>
                  <a:schemeClr val="tx1">
                    <a:lumMod val="75000"/>
                    <a:lumOff val="25000"/>
                  </a:schemeClr>
                </a:solidFill>
              </a:rPr>
              <a:t>and meta-analysis. Am J </a:t>
            </a:r>
            <a:r>
              <a:rPr lang="en-US" sz="1800" dirty="0" err="1">
                <a:solidFill>
                  <a:schemeClr val="tx1">
                    <a:lumMod val="75000"/>
                    <a:lumOff val="25000"/>
                  </a:schemeClr>
                </a:solidFill>
              </a:rPr>
              <a:t>Epidemiol</a:t>
            </a:r>
            <a:r>
              <a:rPr lang="en-US" sz="1800" dirty="0">
                <a:solidFill>
                  <a:schemeClr val="tx1">
                    <a:lumMod val="75000"/>
                    <a:lumOff val="25000"/>
                  </a:schemeClr>
                </a:solidFill>
              </a:rPr>
              <a:t> 2014; </a:t>
            </a:r>
            <a:r>
              <a:rPr lang="en-US" sz="1800" dirty="0" smtClean="0">
                <a:solidFill>
                  <a:schemeClr val="tx1">
                    <a:lumMod val="75000"/>
                    <a:lumOff val="25000"/>
                  </a:schemeClr>
                </a:solidFill>
              </a:rPr>
              <a:t>179:</a:t>
            </a:r>
            <a:r>
              <a:rPr lang="pt-BR" sz="1800" dirty="0" smtClean="0">
                <a:solidFill>
                  <a:schemeClr val="tx1">
                    <a:lumMod val="75000"/>
                    <a:lumOff val="25000"/>
                  </a:schemeClr>
                </a:solidFill>
              </a:rPr>
              <a:t>1153–67</a:t>
            </a:r>
            <a:r>
              <a:rPr lang="pt-BR" sz="1800" dirty="0">
                <a:solidFill>
                  <a:schemeClr val="tx1">
                    <a:lumMod val="75000"/>
                    <a:lumOff val="25000"/>
                  </a:schemeClr>
                </a:solidFill>
              </a:rPr>
              <a: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ítulo 1"/>
          <p:cNvSpPr>
            <a:spLocks noGrp="1"/>
          </p:cNvSpPr>
          <p:nvPr>
            <p:ph type="title"/>
          </p:nvPr>
        </p:nvSpPr>
        <p:spPr>
          <a:xfrm>
            <a:off x="2592388" y="623888"/>
            <a:ext cx="8912225" cy="1281112"/>
          </a:xfrm>
        </p:spPr>
        <p:txBody>
          <a:bodyPr/>
          <a:lstStyle/>
          <a:p>
            <a:pPr eaLnBrk="1" hangingPunct="1"/>
            <a:r>
              <a:rPr lang="pt-BR" smtClean="0"/>
              <a:t>References</a:t>
            </a:r>
          </a:p>
        </p:txBody>
      </p:sp>
      <p:sp>
        <p:nvSpPr>
          <p:cNvPr id="58371" name="Espaço Reservado para Conteúdo 2"/>
          <p:cNvSpPr>
            <a:spLocks noGrp="1"/>
          </p:cNvSpPr>
          <p:nvPr>
            <p:ph idx="1"/>
          </p:nvPr>
        </p:nvSpPr>
        <p:spPr>
          <a:xfrm>
            <a:off x="2589213" y="2133600"/>
            <a:ext cx="8915400" cy="3778250"/>
          </a:xfrm>
        </p:spPr>
        <p:txBody>
          <a:bodyPr/>
          <a:lstStyle/>
          <a:p>
            <a:pPr algn="just" eaLnBrk="1" hangingPunct="1"/>
            <a:r>
              <a:rPr lang="sv-SE" sz="1400" smtClean="0"/>
              <a:t>22. Ballardini N, Kull I, Lind T, Hallner E, Almqvist C, € Ostblom E, </a:t>
            </a:r>
            <a:r>
              <a:rPr lang="en-US" sz="1400" smtClean="0"/>
              <a:t>et al. Development and comorbidity of eczema, asthma and rhinitis to age 12: data from the BAMSE birth cohort. Allergy </a:t>
            </a:r>
            <a:r>
              <a:rPr lang="pt-BR" sz="1400" smtClean="0"/>
              <a:t>2012; 67: 537–44.</a:t>
            </a:r>
          </a:p>
          <a:p>
            <a:pPr algn="just" eaLnBrk="1" hangingPunct="1"/>
            <a:r>
              <a:rPr lang="fi-FI" sz="1400" smtClean="0"/>
              <a:t>23. Lauhkonen E, Koponen P, Nuolivirta K, Helminen M, </a:t>
            </a:r>
            <a:r>
              <a:rPr lang="en-US" sz="1400" smtClean="0"/>
              <a:t>Paassilta M, Toikka J, et al. Following up infant bronchiolitis patients provided new evidence for and against the united airway disease hypothesis. Acta Paediatr 2016; </a:t>
            </a:r>
            <a:r>
              <a:rPr lang="pt-BR" sz="1400" smtClean="0"/>
              <a:t>105: 1355–60.</a:t>
            </a:r>
          </a:p>
          <a:p>
            <a:pPr algn="just" eaLnBrk="1" hangingPunct="1"/>
            <a:r>
              <a:rPr lang="pt-BR" sz="1400" smtClean="0"/>
              <a:t>24. Asher MI, Keil U, Anderson HR, Beasley R, Crane J, Martinez </a:t>
            </a:r>
            <a:r>
              <a:rPr lang="en-US" sz="1400" smtClean="0"/>
              <a:t>F, et al. International Study of Asthma and Allergies in Childhood (ISAAC): rationale and methods. Eur Respir J 1995; </a:t>
            </a:r>
            <a:r>
              <a:rPr lang="pt-BR" sz="1400" smtClean="0"/>
              <a:t>8: 483–91.</a:t>
            </a:r>
          </a:p>
          <a:p>
            <a:pPr algn="just" eaLnBrk="1" hangingPunct="1"/>
            <a:r>
              <a:rPr lang="pt-BR" sz="1400" smtClean="0"/>
              <a:t>25. Wickman M, Kull I, Pershagen G, Nordvall SL. The BAMSE </a:t>
            </a:r>
            <a:r>
              <a:rPr lang="en-US" sz="1400" smtClean="0"/>
              <a:t>project: presentation of a prospective longitudinal birth cohort study. Pediatr Allergy Immunol 2002; 13(Suppl 15): 11–3.</a:t>
            </a:r>
            <a:endParaRPr lang="pt-BR" sz="1400"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a:xfrm>
            <a:off x="2012950" y="512763"/>
            <a:ext cx="8912225" cy="1281112"/>
          </a:xfrm>
        </p:spPr>
        <p:txBody>
          <a:bodyPr/>
          <a:lstStyle/>
          <a:p>
            <a:pPr algn="ctr"/>
            <a:r>
              <a:rPr lang="pt-BR" sz="3200" smtClean="0">
                <a:solidFill>
                  <a:srgbClr val="0066FF"/>
                </a:solidFill>
              </a:rPr>
              <a:t>Nota do Editor do site, Dr. Paulo R. Margotto. Estudando juntos! Aqui e Agora! </a:t>
            </a:r>
            <a:r>
              <a:rPr lang="pt-BR" sz="3200" i="1" smtClean="0">
                <a:solidFill>
                  <a:srgbClr val="0066FF"/>
                </a:solidFill>
              </a:rPr>
              <a:t>Just Now!</a:t>
            </a:r>
          </a:p>
        </p:txBody>
      </p:sp>
      <p:pic>
        <p:nvPicPr>
          <p:cNvPr id="76805" name="Picture 5"/>
          <p:cNvPicPr>
            <a:picLocks noChangeAspect="1" noChangeArrowheads="1"/>
          </p:cNvPicPr>
          <p:nvPr/>
        </p:nvPicPr>
        <p:blipFill>
          <a:blip r:embed="rId2"/>
          <a:srcRect/>
          <a:stretch>
            <a:fillRect/>
          </a:stretch>
        </p:blipFill>
        <p:spPr bwMode="auto">
          <a:xfrm>
            <a:off x="0" y="366713"/>
            <a:ext cx="2057400" cy="1676400"/>
          </a:xfrm>
          <a:prstGeom prst="rect">
            <a:avLst/>
          </a:prstGeom>
          <a:noFill/>
        </p:spPr>
      </p:pic>
      <p:pic>
        <p:nvPicPr>
          <p:cNvPr id="76806" name="Picture 6" descr="Univ_Catolica_Brasilia"/>
          <p:cNvPicPr>
            <a:picLocks noChangeAspect="1" noChangeArrowheads="1"/>
          </p:cNvPicPr>
          <p:nvPr/>
        </p:nvPicPr>
        <p:blipFill>
          <a:blip r:embed="rId3">
            <a:lum bright="-6000" contrast="18000"/>
          </a:blip>
          <a:srcRect/>
          <a:stretch>
            <a:fillRect/>
          </a:stretch>
        </p:blipFill>
        <p:spPr bwMode="auto">
          <a:xfrm>
            <a:off x="2916238" y="2073275"/>
            <a:ext cx="6096000" cy="4572000"/>
          </a:xfrm>
          <a:prstGeom prst="rect">
            <a:avLst/>
          </a:prstGeom>
          <a:noFill/>
          <a:ln w="9525">
            <a:noFill/>
            <a:miter lim="800000"/>
            <a:headEnd/>
            <a:tailEnd/>
          </a:ln>
        </p:spPr>
      </p:pic>
      <p:sp>
        <p:nvSpPr>
          <p:cNvPr id="76807" name="Text Box 7"/>
          <p:cNvSpPr txBox="1">
            <a:spLocks noChangeArrowheads="1"/>
          </p:cNvSpPr>
          <p:nvPr/>
        </p:nvSpPr>
        <p:spPr bwMode="auto">
          <a:xfrm>
            <a:off x="8959850" y="5005388"/>
            <a:ext cx="2549525" cy="366712"/>
          </a:xfrm>
          <a:prstGeom prst="rect">
            <a:avLst/>
          </a:prstGeom>
          <a:noFill/>
          <a:ln w="9525">
            <a:noFill/>
            <a:miter lim="800000"/>
            <a:headEnd/>
            <a:tailEnd/>
          </a:ln>
          <a:effectLst/>
        </p:spPr>
        <p:txBody>
          <a:bodyPr wrap="none">
            <a:spAutoFit/>
          </a:bodyPr>
          <a:lstStyle/>
          <a:p>
            <a:r>
              <a:rPr lang="pt-BR">
                <a:hlinkClick r:id="rId4"/>
              </a:rPr>
              <a:t>pmargotto@gmail.com</a:t>
            </a:r>
            <a:r>
              <a:rPr lang="pt-BR"/>
              <a:t>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4294967295"/>
          </p:nvPr>
        </p:nvSpPr>
        <p:spPr>
          <a:xfrm>
            <a:off x="639763" y="3113088"/>
            <a:ext cx="10571162" cy="4668837"/>
          </a:xfrm>
        </p:spPr>
        <p:txBody>
          <a:bodyPr/>
          <a:lstStyle/>
          <a:p>
            <a:pPr algn="ctr">
              <a:lnSpc>
                <a:spcPct val="90000"/>
              </a:lnSpc>
            </a:pPr>
            <a:r>
              <a:rPr lang="pt-BR" sz="2000" smtClean="0">
                <a:solidFill>
                  <a:srgbClr val="FF0000"/>
                </a:solidFill>
                <a:latin typeface="Times New Roman" pitchFamily="18" charset="0"/>
              </a:rPr>
              <a:t>O antibiótico neonatal aumentou o risco de chiado no peito tanto em termo como pré-termo (OR para 33 semanas foi de  2.9 (95% IC: 1.8–4.7), e para os RN de 37 semanas foi  2.9 (95% IC: 1.7– 4.9</a:t>
            </a:r>
          </a:p>
          <a:p>
            <a:pPr>
              <a:lnSpc>
                <a:spcPct val="90000"/>
              </a:lnSpc>
            </a:pPr>
            <a:r>
              <a:rPr lang="pt-BR" sz="2000" smtClean="0">
                <a:latin typeface="Times New Roman" pitchFamily="18" charset="0"/>
              </a:rPr>
              <a:t>Nesta região da Suécia, entre 2004 e 2007, os RN que receberam antibiótico, 5% tinham displasia broncopulmonar (DBP), 18,4% tinham doença da membrana hialina e 8,2% tinham pneumonia. Assim, havia poucos RN com  DBP, que  é o principal </a:t>
            </a:r>
            <a:r>
              <a:rPr lang="pt-BR" sz="2000" i="1" smtClean="0">
                <a:latin typeface="Times New Roman" pitchFamily="18" charset="0"/>
              </a:rPr>
              <a:t>link </a:t>
            </a:r>
            <a:r>
              <a:rPr lang="pt-BR" sz="2000" smtClean="0">
                <a:latin typeface="Times New Roman" pitchFamily="18" charset="0"/>
              </a:rPr>
              <a:t>com o futuro chiado no peito</a:t>
            </a:r>
          </a:p>
          <a:p>
            <a:pPr algn="ctr">
              <a:lnSpc>
                <a:spcPct val="90000"/>
              </a:lnSpc>
            </a:pPr>
            <a:r>
              <a:rPr lang="pt-BR" sz="2000" smtClean="0">
                <a:solidFill>
                  <a:srgbClr val="FF0000"/>
                </a:solidFill>
                <a:latin typeface="Times New Roman" pitchFamily="18" charset="0"/>
              </a:rPr>
              <a:t>A primeira semana de vida é mais importante para a mudança na flora intestinal. Estudo de Penders J et al evidenciou que a flora intestinal com 1 mês de idade foi influenciado pelo tratamento com antibiótico, com um padrão predisponente de eczema e chiado no peito aos 2 anos de idade.</a:t>
            </a:r>
          </a:p>
        </p:txBody>
      </p:sp>
      <p:sp>
        <p:nvSpPr>
          <p:cNvPr id="77828" name="Rectangle 4"/>
          <p:cNvSpPr>
            <a:spLocks noChangeArrowheads="1"/>
          </p:cNvSpPr>
          <p:nvPr/>
        </p:nvSpPr>
        <p:spPr bwMode="auto">
          <a:xfrm>
            <a:off x="314325" y="158750"/>
            <a:ext cx="11877675" cy="1173163"/>
          </a:xfrm>
          <a:prstGeom prst="rect">
            <a:avLst/>
          </a:prstGeom>
          <a:solidFill>
            <a:srgbClr val="FFFFFF"/>
          </a:solidFill>
          <a:ln w="9525">
            <a:noFill/>
            <a:miter lim="800000"/>
            <a:headEnd/>
            <a:tailEnd/>
          </a:ln>
          <a:effectLst/>
        </p:spPr>
        <p:txBody>
          <a:bodyPr lIns="0" tIns="126960" rIns="0" bIns="25392" anchor="ctr">
            <a:spAutoFit/>
          </a:bodyPr>
          <a:lstStyle/>
          <a:p>
            <a:pPr algn="ctr" eaLnBrk="0" hangingPunct="0"/>
            <a:r>
              <a:rPr lang="pt-BR" sz="2700" b="1">
                <a:solidFill>
                  <a:srgbClr val="0066FF"/>
                </a:solidFill>
                <a:latin typeface="Lato" pitchFamily="34" charset="0"/>
              </a:rPr>
              <a:t>Tratamento antibi</a:t>
            </a:r>
            <a:r>
              <a:rPr lang="pt-BR" sz="2700" b="1">
                <a:solidFill>
                  <a:srgbClr val="0066FF"/>
                </a:solidFill>
                <a:latin typeface="Arial"/>
              </a:rPr>
              <a:t>ó</a:t>
            </a:r>
            <a:r>
              <a:rPr lang="pt-BR" sz="2700" b="1">
                <a:solidFill>
                  <a:srgbClr val="0066FF"/>
                </a:solidFill>
                <a:latin typeface="Lato" pitchFamily="34" charset="0"/>
              </a:rPr>
              <a:t>tico neonatal </a:t>
            </a:r>
            <a:r>
              <a:rPr lang="pt-BR" sz="2700" b="1">
                <a:solidFill>
                  <a:srgbClr val="0066FF"/>
                </a:solidFill>
                <a:latin typeface="Arial"/>
              </a:rPr>
              <a:t>é</a:t>
            </a:r>
            <a:r>
              <a:rPr lang="pt-BR" sz="2700" b="1">
                <a:solidFill>
                  <a:srgbClr val="0066FF"/>
                </a:solidFill>
                <a:latin typeface="Lato" pitchFamily="34" charset="0"/>
              </a:rPr>
              <a:t> fator de risco para desenvolvimento de chiado no peito de crian</a:t>
            </a:r>
            <a:r>
              <a:rPr lang="pt-BR" sz="2700" b="1">
                <a:solidFill>
                  <a:srgbClr val="0066FF"/>
                </a:solidFill>
                <a:latin typeface="Arial"/>
              </a:rPr>
              <a:t>ç</a:t>
            </a:r>
            <a:r>
              <a:rPr lang="pt-BR" sz="2700" b="1">
                <a:solidFill>
                  <a:srgbClr val="0066FF"/>
                </a:solidFill>
                <a:latin typeface="Lato" pitchFamily="34" charset="0"/>
              </a:rPr>
              <a:t>as</a:t>
            </a:r>
          </a:p>
          <a:p>
            <a:pPr algn="ctr" eaLnBrk="0" hangingPunct="0"/>
            <a:r>
              <a:rPr lang="pt-BR" sz="1300" u="sng">
                <a:solidFill>
                  <a:srgbClr val="0066FF"/>
                </a:solidFill>
                <a:ea typeface="Source Sans Pro"/>
                <a:cs typeface="Source Sans Pro"/>
                <a:hlinkClick r:id="rId2" tooltip="Antibiotico_chiado_peito"/>
              </a:rPr>
              <a:t>  </a:t>
            </a:r>
            <a:endParaRPr lang="pt-BR" sz="1300" u="sng">
              <a:solidFill>
                <a:srgbClr val="0066FF"/>
              </a:solidFill>
              <a:ea typeface="Source Sans Pro"/>
              <a:cs typeface="Source Sans Pro"/>
            </a:endParaRPr>
          </a:p>
        </p:txBody>
      </p:sp>
      <p:pic>
        <p:nvPicPr>
          <p:cNvPr id="77829" name="Picture 5" descr="ppt">
            <a:hlinkClick r:id="rId2" tooltip="Antibiotico_chiado_peito"/>
          </p:cNvPr>
          <p:cNvPicPr>
            <a:picLocks noChangeAspect="1" noChangeArrowheads="1"/>
          </p:cNvPicPr>
          <p:nvPr/>
        </p:nvPicPr>
        <p:blipFill>
          <a:blip r:embed="rId3"/>
          <a:srcRect/>
          <a:stretch>
            <a:fillRect/>
          </a:stretch>
        </p:blipFill>
        <p:spPr bwMode="auto">
          <a:xfrm>
            <a:off x="10013950" y="722313"/>
            <a:ext cx="549275" cy="549275"/>
          </a:xfrm>
          <a:prstGeom prst="rect">
            <a:avLst/>
          </a:prstGeom>
          <a:noFill/>
        </p:spPr>
      </p:pic>
      <p:sp>
        <p:nvSpPr>
          <p:cNvPr id="77830" name="Rectangle 6"/>
          <p:cNvSpPr>
            <a:spLocks noChangeArrowheads="1"/>
          </p:cNvSpPr>
          <p:nvPr/>
        </p:nvSpPr>
        <p:spPr bwMode="auto">
          <a:xfrm>
            <a:off x="1787525" y="1160463"/>
            <a:ext cx="8477250" cy="1527175"/>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600">
                <a:hlinkClick r:id="rId4"/>
              </a:rPr>
              <a:t>Neonatal antibiotic treatment is a risk factor for early wheezing.</a:t>
            </a:r>
            <a:endParaRPr lang="pt-BR" sz="1600"/>
          </a:p>
          <a:p>
            <a:pPr algn="ctr"/>
            <a:r>
              <a:rPr lang="pt-BR" sz="1600"/>
              <a:t>Alm B, Erdes L, Möllborg P, Pettersson R, Norvenius SG, Aberg N, Wennergren G.</a:t>
            </a:r>
          </a:p>
          <a:p>
            <a:pPr algn="ctr"/>
            <a:r>
              <a:rPr lang="pt-BR" sz="1600"/>
              <a:t>Pediatrics. 2008 Apr;121(4):697-702. doi: 10.1542/peds.2007-1232.PMID:</a:t>
            </a:r>
          </a:p>
          <a:p>
            <a:pPr lvl="1" algn="ctr"/>
            <a:r>
              <a:rPr lang="pt-BR" sz="1600"/>
              <a:t> 18381533.</a:t>
            </a:r>
            <a:r>
              <a:rPr lang="pt-BR" sz="1600" u="sng">
                <a:hlinkClick r:id="rId5"/>
              </a:rPr>
              <a:t>Similar articles</a:t>
            </a:r>
            <a:endParaRPr lang="pt-BR" sz="1600" u="sng"/>
          </a:p>
          <a:p>
            <a:pPr lvl="1" algn="ctr"/>
            <a:r>
              <a:rPr lang="pt-BR"/>
              <a:t>Apresentação: André Cerqueira, Murilo Oliveira de Almeida, Daniel Bitela, (ESCS) </a:t>
            </a:r>
            <a:br>
              <a:rPr lang="pt-BR"/>
            </a:br>
            <a:r>
              <a:rPr lang="pt-BR"/>
              <a:t>Coordenação: Paulo R. Margotto </a:t>
            </a:r>
          </a:p>
        </p:txBody>
      </p:sp>
      <p:sp>
        <p:nvSpPr>
          <p:cNvPr id="77831" name="Oval 7"/>
          <p:cNvSpPr>
            <a:spLocks noChangeArrowheads="1"/>
          </p:cNvSpPr>
          <p:nvPr/>
        </p:nvSpPr>
        <p:spPr bwMode="auto">
          <a:xfrm>
            <a:off x="465138" y="752475"/>
            <a:ext cx="1403350" cy="579438"/>
          </a:xfrm>
          <a:prstGeom prst="ellipse">
            <a:avLst/>
          </a:prstGeom>
          <a:solidFill>
            <a:srgbClr val="0066FF"/>
          </a:solidFill>
          <a:ln w="57150">
            <a:solidFill>
              <a:srgbClr val="FF33CC"/>
            </a:solidFill>
            <a:round/>
            <a:headEnd/>
            <a:tailEnd/>
          </a:ln>
          <a:effectLst/>
        </p:spPr>
        <p:txBody>
          <a:bodyPr wrap="none" anchor="ctr"/>
          <a:lstStyle/>
          <a:p>
            <a:pPr algn="ctr"/>
            <a:r>
              <a:rPr lang="pt-BR" b="1">
                <a:solidFill>
                  <a:srgbClr val="FFFF66"/>
                </a:solidFill>
              </a:rPr>
              <a:t>2008</a:t>
            </a:r>
          </a:p>
        </p:txBody>
      </p:sp>
      <p:pic>
        <p:nvPicPr>
          <p:cNvPr id="77832" name="Picture 8"/>
          <p:cNvPicPr>
            <a:picLocks noChangeAspect="1" noChangeArrowheads="1"/>
          </p:cNvPicPr>
          <p:nvPr/>
        </p:nvPicPr>
        <p:blipFill>
          <a:blip r:embed="rId6">
            <a:lum bright="18000" contrast="24000"/>
          </a:blip>
          <a:srcRect/>
          <a:stretch>
            <a:fillRect/>
          </a:stretch>
        </p:blipFill>
        <p:spPr bwMode="auto">
          <a:xfrm>
            <a:off x="10188575" y="1560513"/>
            <a:ext cx="1768475" cy="9937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4294967295"/>
          </p:nvPr>
        </p:nvSpPr>
        <p:spPr>
          <a:xfrm>
            <a:off x="284163" y="2971800"/>
            <a:ext cx="11566525" cy="3886200"/>
          </a:xfrm>
        </p:spPr>
        <p:txBody>
          <a:bodyPr/>
          <a:lstStyle/>
          <a:p>
            <a:pPr lvl="4"/>
            <a:r>
              <a:rPr lang="pt-BR" sz="1400" smtClean="0"/>
              <a:t>A asma é uma doença inflamatória crônica que afeta mais de 300 milhões de pessoas em todo o mundo. </a:t>
            </a:r>
          </a:p>
          <a:p>
            <a:pPr lvl="4"/>
            <a:r>
              <a:rPr lang="pt-BR" sz="1400" smtClean="0"/>
              <a:t>É mais prevalente no ocidente. Como outras doenças imuno mediadas, sua fisiopatologia envolve fatores genéticos e ambientais </a:t>
            </a:r>
          </a:p>
          <a:p>
            <a:pPr lvl="4"/>
            <a:r>
              <a:rPr lang="pt-PT" sz="1400" smtClean="0"/>
              <a:t>Genética descobriu vários genes relacionados à asma, porém eles não explicam o aumento da asma</a:t>
            </a:r>
          </a:p>
          <a:p>
            <a:pPr lvl="4"/>
            <a:r>
              <a:rPr lang="pt-PT" sz="1400" smtClean="0"/>
              <a:t>Estudos epidemiológicos vem relacionando outros fatores que explicam o aumento da prevalência da asma nos últimos 30 anos.  </a:t>
            </a:r>
            <a:endParaRPr lang="pt-BR" sz="1400" smtClean="0"/>
          </a:p>
          <a:p>
            <a:pPr lvl="1" algn="ctr">
              <a:buFont typeface="Wingdings 3" pitchFamily="18" charset="2"/>
              <a:buNone/>
            </a:pPr>
            <a:r>
              <a:rPr lang="pt-PT" b="1" smtClean="0">
                <a:solidFill>
                  <a:srgbClr val="FF33CC"/>
                </a:solidFill>
              </a:rPr>
              <a:t>Grande parte desses eventos estão relacionados com eventos precoces na vida das crianças capazes de alterar a microbiota intestinal</a:t>
            </a:r>
            <a:r>
              <a:rPr lang="pt-PT" smtClean="0">
                <a:solidFill>
                  <a:srgbClr val="FF33CC"/>
                </a:solidFill>
              </a:rPr>
              <a:t>.</a:t>
            </a:r>
            <a:endParaRPr lang="pt-BR" smtClean="0">
              <a:solidFill>
                <a:srgbClr val="FF33CC"/>
              </a:solidFill>
            </a:endParaRPr>
          </a:p>
          <a:p>
            <a:pPr lvl="1" algn="ctr"/>
            <a:r>
              <a:rPr lang="pt-PT" i="1" smtClean="0">
                <a:solidFill>
                  <a:srgbClr val="FF0000"/>
                </a:solidFill>
              </a:rPr>
              <a:t>Uso pré e perinatal de antibióticos (ATB)</a:t>
            </a:r>
            <a:endParaRPr lang="pt-BR" smtClean="0">
              <a:solidFill>
                <a:srgbClr val="FF0000"/>
              </a:solidFill>
            </a:endParaRPr>
          </a:p>
          <a:p>
            <a:pPr lvl="1" algn="ctr"/>
            <a:r>
              <a:rPr lang="pt-PT" b="1" i="1" smtClean="0"/>
              <a:t>Parto por cesareana</a:t>
            </a:r>
            <a:endParaRPr lang="pt-BR" smtClean="0"/>
          </a:p>
          <a:p>
            <a:pPr lvl="1" algn="ctr"/>
            <a:r>
              <a:rPr lang="pt-PT" b="1" i="1" smtClean="0"/>
              <a:t>Vida urbana</a:t>
            </a:r>
            <a:endParaRPr lang="pt-BR" smtClean="0"/>
          </a:p>
          <a:p>
            <a:pPr lvl="1" algn="ctr"/>
            <a:r>
              <a:rPr lang="pt-PT" b="1" i="1" smtClean="0"/>
              <a:t>Uso de fórmulas</a:t>
            </a:r>
            <a:r>
              <a:rPr lang="pt-PT" sz="1200" smtClean="0"/>
              <a:t> </a:t>
            </a:r>
            <a:endParaRPr lang="pt-BR" sz="1200" smtClean="0"/>
          </a:p>
        </p:txBody>
      </p:sp>
      <p:sp>
        <p:nvSpPr>
          <p:cNvPr id="81924" name="Rectangle 4"/>
          <p:cNvSpPr>
            <a:spLocks noChangeArrowheads="1"/>
          </p:cNvSpPr>
          <p:nvPr/>
        </p:nvSpPr>
        <p:spPr bwMode="auto">
          <a:xfrm>
            <a:off x="141288" y="212725"/>
            <a:ext cx="12050712" cy="1066800"/>
          </a:xfrm>
          <a:prstGeom prst="rect">
            <a:avLst/>
          </a:prstGeom>
          <a:solidFill>
            <a:srgbClr val="FFFFFF"/>
          </a:solidFill>
          <a:ln w="9525">
            <a:noFill/>
            <a:miter lim="800000"/>
            <a:headEnd/>
            <a:tailEnd/>
          </a:ln>
          <a:effectLst/>
        </p:spPr>
        <p:txBody>
          <a:bodyPr lIns="0" tIns="126960" rIns="0" bIns="25392" anchor="ctr">
            <a:spAutoFit/>
          </a:bodyPr>
          <a:lstStyle/>
          <a:p>
            <a:pPr eaLnBrk="0" hangingPunct="0"/>
            <a:r>
              <a:rPr lang="pt-BR" sz="2600" b="1">
                <a:solidFill>
                  <a:srgbClr val="0066FF"/>
                </a:solidFill>
                <a:latin typeface="Lato" pitchFamily="34" charset="0"/>
              </a:rPr>
              <a:t>Altera</a:t>
            </a:r>
            <a:r>
              <a:rPr lang="pt-BR" sz="2600" b="1">
                <a:solidFill>
                  <a:srgbClr val="0066FF"/>
                </a:solidFill>
                <a:latin typeface="Arial"/>
              </a:rPr>
              <a:t>ç</a:t>
            </a:r>
            <a:r>
              <a:rPr lang="pt-BR" sz="2600" b="1">
                <a:solidFill>
                  <a:srgbClr val="0066FF"/>
                </a:solidFill>
                <a:latin typeface="Lato" pitchFamily="34" charset="0"/>
              </a:rPr>
              <a:t>ões microbiana e metab</a:t>
            </a:r>
            <a:r>
              <a:rPr lang="pt-BR" sz="2600" b="1">
                <a:solidFill>
                  <a:srgbClr val="0066FF"/>
                </a:solidFill>
                <a:latin typeface="Arial"/>
              </a:rPr>
              <a:t>ó</a:t>
            </a:r>
            <a:r>
              <a:rPr lang="pt-BR" sz="2600" b="1">
                <a:solidFill>
                  <a:srgbClr val="0066FF"/>
                </a:solidFill>
                <a:latin typeface="Lato" pitchFamily="34" charset="0"/>
              </a:rPr>
              <a:t>lica precoces afetam o risco de asma na infância</a:t>
            </a:r>
          </a:p>
          <a:p>
            <a:pPr eaLnBrk="0" hangingPunct="0"/>
            <a:r>
              <a:rPr lang="pt-BR" sz="1300">
                <a:solidFill>
                  <a:srgbClr val="2A6490"/>
                </a:solidFill>
                <a:ea typeface="Source Sans Pro"/>
                <a:cs typeface="Source Sans Pro"/>
                <a:hlinkClick r:id="rId2" tooltip="Alterac_microbi_precoce_asma"/>
              </a:rPr>
              <a:t>  </a:t>
            </a:r>
            <a:r>
              <a:rPr lang="pt-BR" sz="3400">
                <a:solidFill>
                  <a:srgbClr val="2A6490"/>
                </a:solidFill>
                <a:ea typeface="Source Sans Pro"/>
                <a:cs typeface="Source Sans Pro"/>
              </a:rPr>
              <a:t> </a:t>
            </a:r>
            <a:r>
              <a:rPr lang="pt-BR" sz="1300">
                <a:solidFill>
                  <a:srgbClr val="2A6490"/>
                </a:solidFill>
                <a:ea typeface="Source Sans Pro"/>
                <a:cs typeface="Source Sans Pro"/>
              </a:rPr>
              <a:t>          </a:t>
            </a:r>
          </a:p>
        </p:txBody>
      </p:sp>
      <p:pic>
        <p:nvPicPr>
          <p:cNvPr id="81925" name="Picture 5" descr="ppt">
            <a:hlinkClick r:id="rId2" tooltip="Alterac_microbi_precoce_asma"/>
          </p:cNvPr>
          <p:cNvPicPr>
            <a:picLocks noChangeAspect="1" noChangeArrowheads="1"/>
          </p:cNvPicPr>
          <p:nvPr/>
        </p:nvPicPr>
        <p:blipFill>
          <a:blip r:embed="rId3"/>
          <a:srcRect/>
          <a:stretch>
            <a:fillRect/>
          </a:stretch>
        </p:blipFill>
        <p:spPr bwMode="auto">
          <a:xfrm>
            <a:off x="11642725" y="701675"/>
            <a:ext cx="549275" cy="549275"/>
          </a:xfrm>
          <a:prstGeom prst="rect">
            <a:avLst/>
          </a:prstGeom>
          <a:noFill/>
        </p:spPr>
      </p:pic>
      <p:sp>
        <p:nvSpPr>
          <p:cNvPr id="81926" name="Rectangle 6"/>
          <p:cNvSpPr>
            <a:spLocks noChangeArrowheads="1"/>
          </p:cNvSpPr>
          <p:nvPr/>
        </p:nvSpPr>
        <p:spPr bwMode="auto">
          <a:xfrm>
            <a:off x="298450" y="708025"/>
            <a:ext cx="11304588" cy="2103438"/>
          </a:xfrm>
          <a:prstGeom prst="rect">
            <a:avLst/>
          </a:prstGeom>
          <a:solidFill>
            <a:srgbClr val="FFFFFF"/>
          </a:solidFill>
          <a:ln w="9525">
            <a:noFill/>
            <a:miter lim="800000"/>
            <a:headEnd/>
            <a:tailEnd/>
          </a:ln>
          <a:effectLst/>
        </p:spPr>
        <p:txBody>
          <a:bodyPr lIns="0" tIns="0" rIns="95220" bIns="0" anchor="ctr">
            <a:spAutoFit/>
          </a:bodyPr>
          <a:lstStyle/>
          <a:p>
            <a:pPr algn="ctr"/>
            <a:r>
              <a:rPr lang="pt-BR">
                <a:hlinkClick r:id="rId4"/>
              </a:rPr>
              <a:t/>
            </a:r>
            <a:br>
              <a:rPr lang="pt-BR">
                <a:hlinkClick r:id="rId4"/>
              </a:rPr>
            </a:br>
            <a:r>
              <a:rPr lang="pt-BR" sz="1400">
                <a:hlinkClick r:id="rId4"/>
              </a:rPr>
              <a:t>Early infancy microbial and metabolic alterations affect risk of childhood asthma.</a:t>
            </a:r>
            <a:endParaRPr lang="pt-BR" sz="1400"/>
          </a:p>
          <a:p>
            <a:pPr algn="ctr"/>
            <a:r>
              <a:rPr lang="pt-BR" sz="1400"/>
              <a:t>Arrieta MC, Stiemsma LT, Dimitriu PA, Thorson L, Russell S, Yurist-Doutsch S, Kuzeljevic B, Gold MJ, Britton HM, Lefebvre DL, Subbarao P, Mandhane P, Becker A, McNagny KM, Sears MR, Kollmann T; CHILD Study Investigators, Mohn WW, Turvey SE, Finlay BB.Sci Transl Med. 2015 Sep 30;7(307):307ra152. doi: 10.1126/scitranslmed.aab2271.</a:t>
            </a:r>
          </a:p>
          <a:p>
            <a:pPr algn="ctr"/>
            <a:r>
              <a:rPr lang="pt-BR" sz="1400"/>
              <a:t>PMID: 26424567.</a:t>
            </a:r>
            <a:r>
              <a:rPr lang="pt-BR" sz="1400" u="sng">
                <a:hlinkClick r:id="rId5"/>
              </a:rPr>
              <a:t>Similar articles</a:t>
            </a:r>
            <a:endParaRPr lang="pt-BR" sz="1400" u="sng"/>
          </a:p>
          <a:p>
            <a:pPr algn="ctr" eaLnBrk="0" hangingPunct="0">
              <a:spcBef>
                <a:spcPts val="1000"/>
              </a:spcBef>
              <a:buClr>
                <a:schemeClr val="accent1"/>
              </a:buClr>
              <a:buFont typeface="Wingdings 3" pitchFamily="18" charset="2"/>
              <a:buNone/>
            </a:pPr>
            <a:r>
              <a:rPr lang="pt-BR" sz="1400">
                <a:solidFill>
                  <a:srgbClr val="404040"/>
                </a:solidFill>
              </a:rPr>
              <a:t>Apresentação: Lais Leão Oliveira (R2 em Pediatria).</a:t>
            </a:r>
            <a:br>
              <a:rPr lang="pt-BR" sz="1400">
                <a:solidFill>
                  <a:srgbClr val="404040"/>
                </a:solidFill>
              </a:rPr>
            </a:br>
            <a:r>
              <a:rPr lang="pt-BR" sz="1400">
                <a:solidFill>
                  <a:srgbClr val="404040"/>
                </a:solidFill>
              </a:rPr>
              <a:t>Coordenação: Paulo R. Margotto. </a:t>
            </a:r>
          </a:p>
          <a:p>
            <a:pPr algn="ctr"/>
            <a:endParaRPr lang="pt-BR" sz="1400" u="sng"/>
          </a:p>
        </p:txBody>
      </p:sp>
      <p:sp>
        <p:nvSpPr>
          <p:cNvPr id="81927" name="Oval 7"/>
          <p:cNvSpPr>
            <a:spLocks noChangeArrowheads="1"/>
          </p:cNvSpPr>
          <p:nvPr/>
        </p:nvSpPr>
        <p:spPr bwMode="auto">
          <a:xfrm>
            <a:off x="314325" y="1828800"/>
            <a:ext cx="1403350" cy="579438"/>
          </a:xfrm>
          <a:prstGeom prst="ellipse">
            <a:avLst/>
          </a:prstGeom>
          <a:solidFill>
            <a:srgbClr val="0066FF"/>
          </a:solidFill>
          <a:ln w="57150">
            <a:solidFill>
              <a:srgbClr val="FF33CC"/>
            </a:solidFill>
            <a:round/>
            <a:headEnd/>
            <a:tailEnd/>
          </a:ln>
          <a:effectLst/>
        </p:spPr>
        <p:txBody>
          <a:bodyPr wrap="none" anchor="ctr"/>
          <a:lstStyle/>
          <a:p>
            <a:pPr algn="ctr"/>
            <a:r>
              <a:rPr lang="pt-BR" b="1">
                <a:solidFill>
                  <a:srgbClr val="FFFF66"/>
                </a:solidFill>
              </a:rPr>
              <a:t>2015</a:t>
            </a:r>
          </a:p>
        </p:txBody>
      </p:sp>
      <p:pic>
        <p:nvPicPr>
          <p:cNvPr id="81928" name="Picture 8"/>
          <p:cNvPicPr>
            <a:picLocks noChangeAspect="1" noChangeArrowheads="1"/>
          </p:cNvPicPr>
          <p:nvPr/>
        </p:nvPicPr>
        <p:blipFill>
          <a:blip r:embed="rId6" cstate="print">
            <a:lum bright="18000" contrast="12000"/>
          </a:blip>
          <a:srcRect/>
          <a:stretch>
            <a:fillRect/>
          </a:stretch>
        </p:blipFill>
        <p:spPr bwMode="auto">
          <a:xfrm>
            <a:off x="9169400" y="1662113"/>
            <a:ext cx="1725613" cy="1044575"/>
          </a:xfrm>
          <a:prstGeom prst="rect">
            <a:avLst/>
          </a:prstGeom>
          <a:noFill/>
          <a:ln w="9525">
            <a:noFill/>
            <a:miter lim="800000"/>
            <a:headEnd/>
            <a:tailEnd/>
          </a:ln>
          <a:effectLst/>
        </p:spPr>
      </p:pic>
      <p:sp>
        <p:nvSpPr>
          <p:cNvPr id="81929" name="AutoShape 9"/>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4294967295"/>
          </p:nvPr>
        </p:nvSpPr>
        <p:spPr>
          <a:xfrm>
            <a:off x="933450" y="690563"/>
            <a:ext cx="10571163" cy="5329237"/>
          </a:xfrm>
          <a:solidFill>
            <a:schemeClr val="bg1"/>
          </a:solidFill>
        </p:spPr>
        <p:txBody>
          <a:bodyPr/>
          <a:lstStyle/>
          <a:p>
            <a:r>
              <a:rPr lang="pt-BR" smtClean="0"/>
              <a:t>A hipótese da microflora pode ser o </a:t>
            </a:r>
            <a:r>
              <a:rPr lang="pt-BR" i="1" smtClean="0"/>
              <a:t>link</a:t>
            </a:r>
            <a:r>
              <a:rPr lang="pt-BR" smtClean="0"/>
              <a:t> entre as mudanças ambientais e nosso sistema imune.</a:t>
            </a:r>
          </a:p>
          <a:p>
            <a:r>
              <a:rPr lang="pt-BR" smtClean="0"/>
              <a:t>A microbiota intestinal é um alvo potencial terapêutico na prevenção de asma e atopia.</a:t>
            </a:r>
          </a:p>
          <a:p>
            <a:pPr algn="ctr"/>
            <a:r>
              <a:rPr lang="pt-BR" b="1" smtClean="0">
                <a:solidFill>
                  <a:srgbClr val="0066FF"/>
                </a:solidFill>
              </a:rPr>
              <a:t>Há agora evidências, tanto em ratos como em humanos que existe uma janela crítica precoce na qual os efeitos da disbiose intestinal mais influenciam no desenvolvimento imune</a:t>
            </a:r>
            <a:r>
              <a:rPr lang="pt-BR" smtClean="0">
                <a:solidFill>
                  <a:srgbClr val="0066FF"/>
                </a:solidFill>
              </a:rPr>
              <a:t> </a:t>
            </a:r>
          </a:p>
        </p:txBody>
      </p:sp>
      <p:sp>
        <p:nvSpPr>
          <p:cNvPr id="82948" name="AutoShape 4"/>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p:cNvSpPr>
          <p:nvPr>
            <p:ph type="body" idx="4294967295"/>
          </p:nvPr>
        </p:nvSpPr>
        <p:spPr>
          <a:xfrm>
            <a:off x="1420813" y="1281113"/>
            <a:ext cx="10083800" cy="4738687"/>
          </a:xfrm>
        </p:spPr>
        <p:txBody>
          <a:bodyPr/>
          <a:lstStyle/>
          <a:p>
            <a:pPr>
              <a:lnSpc>
                <a:spcPct val="90000"/>
              </a:lnSpc>
            </a:pPr>
            <a:r>
              <a:rPr lang="en-US" smtClean="0">
                <a:solidFill>
                  <a:srgbClr val="FF0000"/>
                </a:solidFill>
              </a:rPr>
              <a:t>Exposição a Antibiótico (ATB) no primeiro ano de vida (OR, 5.6; P = 0.009)</a:t>
            </a:r>
            <a:r>
              <a:rPr lang="en-US" smtClean="0"/>
              <a:t> e dermatite atópica  (OR, 6.4; </a:t>
            </a:r>
            <a:r>
              <a:rPr lang="pt-BR" smtClean="0"/>
              <a:t>P = 0.005)</a:t>
            </a:r>
            <a:r>
              <a:rPr lang="en-US" smtClean="0"/>
              <a:t> com 1 ano  foram fatores que  aumentaram o risco de ser classificado  no grupo AW. </a:t>
            </a:r>
          </a:p>
          <a:p>
            <a:pPr>
              <a:lnSpc>
                <a:spcPct val="90000"/>
              </a:lnSpc>
            </a:pPr>
            <a:r>
              <a:rPr lang="en-US" smtClean="0"/>
              <a:t>* Parto cesareana, uso de fórmulas, uso de ATB na infância também favorecem a disbiose da microbiota intestinal, porém </a:t>
            </a:r>
            <a:r>
              <a:rPr lang="en-US" smtClean="0">
                <a:solidFill>
                  <a:srgbClr val="FF0000"/>
                </a:solidFill>
              </a:rPr>
              <a:t>SOMENTE A EXPOSIÇÃO AO ANTIBIÓTICO NO PRIMEIRO ANO DE VIDA ,MOSTROU-SE SIGNIFICANTE</a:t>
            </a:r>
            <a:r>
              <a:rPr lang="pt-BR" smtClean="0">
                <a:solidFill>
                  <a:srgbClr val="FF0000"/>
                </a:solidFill>
              </a:rPr>
              <a:t> </a:t>
            </a:r>
          </a:p>
        </p:txBody>
      </p:sp>
      <p:sp>
        <p:nvSpPr>
          <p:cNvPr id="83972" name="AutoShape 4"/>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title" idx="4294967295"/>
          </p:nvPr>
        </p:nvSpPr>
        <p:spPr>
          <a:xfrm>
            <a:off x="1951038" y="490538"/>
            <a:ext cx="8912225" cy="1281112"/>
          </a:xfrm>
        </p:spPr>
        <p:txBody>
          <a:bodyPr/>
          <a:lstStyle/>
          <a:p>
            <a:pPr algn="ctr"/>
            <a:r>
              <a:rPr lang="pt-BR" smtClean="0">
                <a:solidFill>
                  <a:srgbClr val="FF0000"/>
                </a:solidFill>
              </a:rPr>
              <a:t>Alterações na microbiota intestinal em lactentes com risco de asma</a:t>
            </a:r>
            <a:r>
              <a:rPr lang="pt-BR" smtClean="0"/>
              <a:t> </a:t>
            </a:r>
          </a:p>
        </p:txBody>
      </p:sp>
      <p:sp>
        <p:nvSpPr>
          <p:cNvPr id="84995" name="Rectangle 3"/>
          <p:cNvSpPr>
            <a:spLocks noGrp="1"/>
          </p:cNvSpPr>
          <p:nvPr>
            <p:ph type="body" idx="4294967295"/>
          </p:nvPr>
        </p:nvSpPr>
        <p:spPr/>
        <p:txBody>
          <a:bodyPr/>
          <a:lstStyle/>
          <a:p>
            <a:r>
              <a:rPr lang="pt-BR" smtClean="0"/>
              <a:t>Os resultados sugerem que a </a:t>
            </a:r>
            <a:r>
              <a:rPr lang="pt-BR" b="1" smtClean="0">
                <a:solidFill>
                  <a:srgbClr val="FF0000"/>
                </a:solidFill>
              </a:rPr>
              <a:t>menor abundância  dessa bactérias em idade precoce está associada com o maior risco de desenvolver asma aos 3 anos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4294967295"/>
          </p:nvPr>
        </p:nvSpPr>
        <p:spPr>
          <a:xfrm>
            <a:off x="1489075" y="1847850"/>
            <a:ext cx="10845800" cy="4505325"/>
          </a:xfrm>
        </p:spPr>
        <p:txBody>
          <a:bodyPr/>
          <a:lstStyle/>
          <a:p>
            <a:r>
              <a:rPr lang="pt-BR" sz="1400" smtClean="0"/>
              <a:t>Nesta revisão, </a:t>
            </a:r>
            <a:r>
              <a:rPr lang="pt-BR" sz="1400" b="1" smtClean="0"/>
              <a:t>os autores discutem alguns dos dados emergentes sobre as interações da microbiota do trato respiratório e intestinal e como eles podem   estar relacionados à doença pulmonar dos recém-nascidos e crianças.</a:t>
            </a:r>
          </a:p>
        </p:txBody>
      </p:sp>
      <p:sp>
        <p:nvSpPr>
          <p:cNvPr id="86020" name="Rectangle 4"/>
          <p:cNvSpPr>
            <a:spLocks noChangeArrowheads="1"/>
          </p:cNvSpPr>
          <p:nvPr/>
        </p:nvSpPr>
        <p:spPr bwMode="auto">
          <a:xfrm>
            <a:off x="330200" y="185738"/>
            <a:ext cx="11861800" cy="1658937"/>
          </a:xfrm>
          <a:prstGeom prst="rect">
            <a:avLst/>
          </a:prstGeom>
          <a:solidFill>
            <a:srgbClr val="FFFFFF"/>
          </a:solidFill>
          <a:ln w="9525">
            <a:noFill/>
            <a:miter lim="800000"/>
            <a:headEnd/>
            <a:tailEnd/>
          </a:ln>
          <a:effectLst/>
        </p:spPr>
        <p:txBody>
          <a:bodyPr lIns="0" tIns="126960" rIns="0" bIns="25392" anchor="ctr">
            <a:spAutoFit/>
          </a:bodyPr>
          <a:lstStyle/>
          <a:p>
            <a:pPr algn="ctr" eaLnBrk="0" hangingPunct="0"/>
            <a:r>
              <a:rPr lang="pt-BR" sz="2700" b="1">
                <a:solidFill>
                  <a:srgbClr val="0066FF"/>
                </a:solidFill>
                <a:latin typeface="Lato" pitchFamily="34" charset="0"/>
              </a:rPr>
              <a:t>Pulmões, micr</a:t>
            </a:r>
            <a:r>
              <a:rPr lang="pt-BR" sz="2700" b="1">
                <a:solidFill>
                  <a:srgbClr val="0066FF"/>
                </a:solidFill>
                <a:latin typeface="Arial"/>
              </a:rPr>
              <a:t>ó</a:t>
            </a:r>
            <a:r>
              <a:rPr lang="pt-BR" sz="2700" b="1">
                <a:solidFill>
                  <a:srgbClr val="0066FF"/>
                </a:solidFill>
                <a:latin typeface="Lato" pitchFamily="34" charset="0"/>
              </a:rPr>
              <a:t>bios e o desenvolvimento do neonato</a:t>
            </a:r>
          </a:p>
          <a:p>
            <a:pPr algn="ctr"/>
            <a:r>
              <a:rPr lang="pt-BR" sz="1300">
                <a:solidFill>
                  <a:srgbClr val="2A6490"/>
                </a:solidFill>
                <a:ea typeface="Source Sans Pro"/>
                <a:cs typeface="Source Sans Pro"/>
              </a:rPr>
              <a:t>    </a:t>
            </a:r>
            <a:r>
              <a:rPr lang="en-US" sz="1600"/>
              <a:t>Aaron Hamvas</a:t>
            </a:r>
            <a:endParaRPr lang="en-US" sz="1600" i="1"/>
          </a:p>
          <a:p>
            <a:pPr algn="ctr"/>
            <a:r>
              <a:rPr lang="en-US" sz="1400" i="1"/>
              <a:t>30th International Workshop on Surfactant Replacement, Stockholm, June 4-6, 2015</a:t>
            </a:r>
            <a:endParaRPr lang="pt-BR" sz="1400"/>
          </a:p>
          <a:p>
            <a:pPr algn="ctr"/>
            <a:r>
              <a:rPr lang="pt-BR" sz="1400"/>
              <a:t>Realizado por Paulo R. Margotto, Prof. de Neonatologia da Faculdade de Medicina da Universidade Católica de Brasília (6a Série) com base na Apresentação do autor no</a:t>
            </a:r>
            <a:r>
              <a:rPr lang="pt-BR" sz="1400" i="1"/>
              <a:t>30th International Workshop on Surfactant Replacement (Stockholm, June 4-6, 2015) </a:t>
            </a:r>
            <a:r>
              <a:rPr lang="pt-BR" sz="1400"/>
              <a:t>e no artigo do autor, juntamente com Barbara B. Warner:  </a:t>
            </a:r>
            <a:r>
              <a:rPr lang="pt-BR" sz="1400" b="1" i="1"/>
              <a:t>Lungs, Microbes and the Developing Neonate, </a:t>
            </a:r>
            <a:r>
              <a:rPr lang="pt-BR" sz="1400"/>
              <a:t>publicado na</a:t>
            </a:r>
            <a:r>
              <a:rPr lang="pt-BR" sz="1400" b="1" i="1"/>
              <a:t>   Neonatology 2015;107:337-343</a:t>
            </a:r>
            <a:r>
              <a:rPr lang="pt-BR" sz="1400">
                <a:solidFill>
                  <a:srgbClr val="2A6490"/>
                </a:solidFill>
                <a:ea typeface="Source Sans Pro"/>
                <a:cs typeface="Source Sans Pro"/>
              </a:rPr>
              <a:t>        </a:t>
            </a:r>
          </a:p>
        </p:txBody>
      </p:sp>
      <p:pic>
        <p:nvPicPr>
          <p:cNvPr id="86021" name="Picture 5" descr="doc">
            <a:hlinkClick r:id="rId2" tooltip="Microbios_intest_pulm_2015"/>
          </p:cNvPr>
          <p:cNvPicPr>
            <a:picLocks noChangeAspect="1" noChangeArrowheads="1"/>
          </p:cNvPicPr>
          <p:nvPr/>
        </p:nvPicPr>
        <p:blipFill>
          <a:blip r:embed="rId3"/>
          <a:srcRect/>
          <a:stretch>
            <a:fillRect/>
          </a:stretch>
        </p:blipFill>
        <p:spPr bwMode="auto">
          <a:xfrm>
            <a:off x="10353675" y="385763"/>
            <a:ext cx="549275" cy="549275"/>
          </a:xfrm>
          <a:prstGeom prst="rect">
            <a:avLst/>
          </a:prstGeom>
          <a:noFill/>
        </p:spPr>
      </p:pic>
      <p:pic>
        <p:nvPicPr>
          <p:cNvPr id="86022" name="Picture 6"/>
          <p:cNvPicPr>
            <a:picLocks noChangeAspect="1" noChangeArrowheads="1"/>
          </p:cNvPicPr>
          <p:nvPr/>
        </p:nvPicPr>
        <p:blipFill>
          <a:blip r:embed="rId4"/>
          <a:srcRect/>
          <a:stretch>
            <a:fillRect/>
          </a:stretch>
        </p:blipFill>
        <p:spPr bwMode="auto">
          <a:xfrm>
            <a:off x="153988" y="2024063"/>
            <a:ext cx="1482725" cy="1255712"/>
          </a:xfrm>
          <a:prstGeom prst="rect">
            <a:avLst/>
          </a:prstGeom>
          <a:solidFill>
            <a:srgbClr val="FFFFFF"/>
          </a:solidFill>
          <a:ln w="9525">
            <a:noFill/>
            <a:miter lim="800000"/>
            <a:headEnd/>
            <a:tailEnd/>
          </a:ln>
        </p:spPr>
      </p:pic>
      <p:pic>
        <p:nvPicPr>
          <p:cNvPr id="86023" name="Picture 7"/>
          <p:cNvPicPr>
            <a:picLocks noChangeAspect="1" noChangeArrowheads="1"/>
          </p:cNvPicPr>
          <p:nvPr/>
        </p:nvPicPr>
        <p:blipFill>
          <a:blip r:embed="rId5"/>
          <a:srcRect/>
          <a:stretch>
            <a:fillRect/>
          </a:stretch>
        </p:blipFill>
        <p:spPr bwMode="auto">
          <a:xfrm>
            <a:off x="2114550" y="2379663"/>
            <a:ext cx="7750175" cy="4478337"/>
          </a:xfrm>
          <a:prstGeom prst="rect">
            <a:avLst/>
          </a:prstGeom>
          <a:noFill/>
        </p:spPr>
      </p:pic>
      <p:sp>
        <p:nvSpPr>
          <p:cNvPr id="86024" name="Oval 8"/>
          <p:cNvSpPr>
            <a:spLocks noChangeArrowheads="1"/>
          </p:cNvSpPr>
          <p:nvPr/>
        </p:nvSpPr>
        <p:spPr bwMode="auto">
          <a:xfrm>
            <a:off x="495300" y="355600"/>
            <a:ext cx="1403350" cy="579438"/>
          </a:xfrm>
          <a:prstGeom prst="ellipse">
            <a:avLst/>
          </a:prstGeom>
          <a:solidFill>
            <a:srgbClr val="0066FF"/>
          </a:solidFill>
          <a:ln w="57150">
            <a:solidFill>
              <a:srgbClr val="FF33CC"/>
            </a:solidFill>
            <a:round/>
            <a:headEnd/>
            <a:tailEnd/>
          </a:ln>
          <a:effectLst/>
        </p:spPr>
        <p:txBody>
          <a:bodyPr wrap="none" anchor="ctr"/>
          <a:lstStyle/>
          <a:p>
            <a:pPr algn="ctr"/>
            <a:r>
              <a:rPr lang="pt-BR" b="1">
                <a:solidFill>
                  <a:srgbClr val="FFFF66"/>
                </a:solidFill>
              </a:rPr>
              <a:t>2015</a:t>
            </a:r>
          </a:p>
        </p:txBody>
      </p:sp>
      <p:pic>
        <p:nvPicPr>
          <p:cNvPr id="86025" name="Picture 9" descr="Auditorio-Karolinska-Suecia"/>
          <p:cNvPicPr>
            <a:picLocks noChangeAspect="1" noChangeArrowheads="1"/>
          </p:cNvPicPr>
          <p:nvPr/>
        </p:nvPicPr>
        <p:blipFill>
          <a:blip r:embed="rId6" cstate="print"/>
          <a:srcRect/>
          <a:stretch>
            <a:fillRect/>
          </a:stretch>
        </p:blipFill>
        <p:spPr bwMode="auto">
          <a:xfrm>
            <a:off x="10201275" y="2339975"/>
            <a:ext cx="1676400" cy="1257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idx="4294967295"/>
          </p:nvPr>
        </p:nvSpPr>
        <p:spPr>
          <a:xfrm>
            <a:off x="2216150" y="450850"/>
            <a:ext cx="8912225" cy="1281113"/>
          </a:xfrm>
        </p:spPr>
        <p:txBody>
          <a:bodyPr/>
          <a:lstStyle/>
          <a:p>
            <a:pPr algn="ctr"/>
            <a:r>
              <a:rPr lang="pt-BR" sz="3200" smtClean="0">
                <a:solidFill>
                  <a:srgbClr val="0066FF"/>
                </a:solidFill>
              </a:rPr>
              <a:t>Sibilos e cólicas infantis estão associados ao tratamento antibiótico neonatal</a:t>
            </a:r>
          </a:p>
        </p:txBody>
      </p:sp>
      <p:sp>
        <p:nvSpPr>
          <p:cNvPr id="87043" name="Rectangle 3"/>
          <p:cNvSpPr>
            <a:spLocks noGrp="1"/>
          </p:cNvSpPr>
          <p:nvPr>
            <p:ph type="body" idx="4294967295"/>
          </p:nvPr>
        </p:nvSpPr>
        <p:spPr>
          <a:xfrm>
            <a:off x="1319213" y="2971800"/>
            <a:ext cx="9940925" cy="3886200"/>
          </a:xfrm>
          <a:solidFill>
            <a:schemeClr val="bg1"/>
          </a:solidFill>
        </p:spPr>
        <p:txBody>
          <a:bodyPr/>
          <a:lstStyle/>
          <a:p>
            <a:pPr>
              <a:lnSpc>
                <a:spcPct val="80000"/>
              </a:lnSpc>
            </a:pPr>
            <a:r>
              <a:rPr lang="pt-BR" sz="2000" smtClean="0"/>
              <a:t>Os autores estudaram  se o tratamento antibiótico já na primeira semana de vida aumenta o risco de distúrbios atópicos e não atópicos.</a:t>
            </a:r>
          </a:p>
          <a:p>
            <a:pPr>
              <a:lnSpc>
                <a:spcPct val="80000"/>
              </a:lnSpc>
            </a:pPr>
            <a:r>
              <a:rPr lang="pt-BR" sz="2000" smtClean="0"/>
              <a:t>O estudo INCA (</a:t>
            </a:r>
            <a:r>
              <a:rPr lang="pt-BR" sz="2000" i="1" smtClean="0"/>
              <a:t>INtestinal microbiota Composition after Antibiotic treatment in early life - </a:t>
            </a:r>
            <a:r>
              <a:rPr lang="pt-BR" sz="2000" smtClean="0"/>
              <a:t>Composição da microbiota intestinal após o tratamento com antibiótico precoce na vida) é um estudo de coorte prospectivo e observacional de nascimentos de 436 bebês a termo, com seguimento de 1 ano; 151 recém-nascidos receberam antibióticos de amplo espectro para suspeita de infecção neonatal (AB +), contra um grupo controle saudável não tratado (N = 285; AB-). No primeiro ano, os pais registraram sintomas diários (não) alérgicos. Em um ano, os diagnósticos dos médicos foram registrados e uma amostra de sangue foi coletada (n = 205).</a:t>
            </a:r>
          </a:p>
        </p:txBody>
      </p:sp>
      <p:sp>
        <p:nvSpPr>
          <p:cNvPr id="87044" name="Rectangle 4"/>
          <p:cNvSpPr>
            <a:spLocks noChangeArrowheads="1"/>
          </p:cNvSpPr>
          <p:nvPr/>
        </p:nvSpPr>
        <p:spPr bwMode="auto">
          <a:xfrm>
            <a:off x="258763" y="1597025"/>
            <a:ext cx="11933237" cy="1222375"/>
          </a:xfrm>
          <a:prstGeom prst="rect">
            <a:avLst/>
          </a:prstGeom>
          <a:solidFill>
            <a:srgbClr val="FFFFFF"/>
          </a:solidFill>
          <a:ln w="9525">
            <a:noFill/>
            <a:miter lim="800000"/>
            <a:headEnd/>
            <a:tailEnd/>
          </a:ln>
          <a:effectLst/>
        </p:spPr>
        <p:txBody>
          <a:bodyPr lIns="0" tIns="0" rIns="95220" bIns="0" anchor="ctr">
            <a:spAutoFit/>
          </a:bodyPr>
          <a:lstStyle/>
          <a:p>
            <a:pPr algn="ctr"/>
            <a:r>
              <a:rPr lang="pt-BR" sz="1600" b="1">
                <a:hlinkClick r:id="rId2"/>
              </a:rPr>
              <a:t>Wheezing</a:t>
            </a:r>
            <a:r>
              <a:rPr lang="pt-BR" sz="1600">
                <a:hlinkClick r:id="rId2"/>
              </a:rPr>
              <a:t> and infantile colic are associated with </a:t>
            </a:r>
            <a:r>
              <a:rPr lang="pt-BR" sz="1600" b="1">
                <a:hlinkClick r:id="rId2"/>
              </a:rPr>
              <a:t>neonatal</a:t>
            </a:r>
            <a:r>
              <a:rPr lang="pt-BR" sz="1600">
                <a:hlinkClick r:id="rId2"/>
              </a:rPr>
              <a:t> </a:t>
            </a:r>
            <a:r>
              <a:rPr lang="pt-BR" sz="1600" b="1">
                <a:hlinkClick r:id="rId2"/>
              </a:rPr>
              <a:t>antibiotic</a:t>
            </a:r>
            <a:r>
              <a:rPr lang="pt-BR" sz="1600">
                <a:hlinkClick r:id="rId2"/>
              </a:rPr>
              <a:t> </a:t>
            </a:r>
            <a:r>
              <a:rPr lang="pt-BR" sz="1600" b="1">
                <a:hlinkClick r:id="rId2"/>
              </a:rPr>
              <a:t>treatment</a:t>
            </a:r>
            <a:r>
              <a:rPr lang="pt-BR" sz="1600">
                <a:hlinkClick r:id="rId2"/>
              </a:rPr>
              <a:t>.</a:t>
            </a:r>
            <a:endParaRPr lang="pt-BR" sz="1600"/>
          </a:p>
          <a:p>
            <a:pPr algn="ctr"/>
            <a:r>
              <a:rPr lang="pt-BR" sz="1600"/>
              <a:t>Oosterloo BC, van Elburg RM, Rutten NB, Bunkers CM, Crijns CE, Meijssen CB, Oudshoorn JH, Rijkers GT, van der Ent CK, Vlieger AM.</a:t>
            </a:r>
          </a:p>
          <a:p>
            <a:pPr algn="ctr"/>
            <a:r>
              <a:rPr lang="pt-BR" sz="1600"/>
              <a:t>Pediatr Allergy Immunol. 2018 Mar;29(2):151-158. doi: 10.1111/pai.12857. Epub 2018 Feb 7.PMID:</a:t>
            </a:r>
          </a:p>
          <a:p>
            <a:pPr lvl="1" algn="ctr"/>
            <a:r>
              <a:rPr lang="pt-BR" sz="1600"/>
              <a:t> 29314334.</a:t>
            </a:r>
            <a:r>
              <a:rPr lang="pt-BR" sz="1600" u="sng">
                <a:hlinkClick r:id="rId3"/>
              </a:rPr>
              <a:t>Similar articles</a:t>
            </a:r>
            <a:endParaRPr lang="pt-BR" sz="1600" u="sng"/>
          </a:p>
        </p:txBody>
      </p:sp>
      <p:sp>
        <p:nvSpPr>
          <p:cNvPr id="87045" name="Oval 5"/>
          <p:cNvSpPr>
            <a:spLocks noChangeArrowheads="1"/>
          </p:cNvSpPr>
          <p:nvPr/>
        </p:nvSpPr>
        <p:spPr bwMode="auto">
          <a:xfrm>
            <a:off x="455613" y="742950"/>
            <a:ext cx="1403350" cy="579438"/>
          </a:xfrm>
          <a:prstGeom prst="ellipse">
            <a:avLst/>
          </a:prstGeom>
          <a:solidFill>
            <a:srgbClr val="0066FF"/>
          </a:solidFill>
          <a:ln w="57150">
            <a:solidFill>
              <a:srgbClr val="FF33CC"/>
            </a:solidFill>
            <a:round/>
            <a:headEnd/>
            <a:tailEnd/>
          </a:ln>
          <a:effectLst/>
        </p:spPr>
        <p:txBody>
          <a:bodyPr wrap="none" anchor="ctr"/>
          <a:lstStyle/>
          <a:p>
            <a:pPr algn="ctr"/>
            <a:r>
              <a:rPr lang="pt-BR" b="1">
                <a:solidFill>
                  <a:srgbClr val="FFFF66"/>
                </a:solidFill>
              </a:rPr>
              <a:t>2018</a:t>
            </a:r>
          </a:p>
        </p:txBody>
      </p:sp>
      <p:sp>
        <p:nvSpPr>
          <p:cNvPr id="87046" name="AutoShape 6"/>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body" idx="4294967295"/>
          </p:nvPr>
        </p:nvSpPr>
        <p:spPr>
          <a:xfrm>
            <a:off x="901700" y="1136650"/>
            <a:ext cx="10602913" cy="4883150"/>
          </a:xfrm>
          <a:solidFill>
            <a:schemeClr val="bg1"/>
          </a:solidFill>
        </p:spPr>
        <p:txBody>
          <a:bodyPr/>
          <a:lstStyle/>
          <a:p>
            <a:pPr>
              <a:lnSpc>
                <a:spcPct val="80000"/>
              </a:lnSpc>
            </a:pPr>
            <a:r>
              <a:rPr lang="pt-BR" sz="2800" smtClean="0"/>
              <a:t>A incidência de sibilância no primeiro ano foi maior em AB + que em AB (41,0% vs 30,5%, P = 0,026; aOR 1,56 [IC 95% 0,99-2,46, P = 0,06]). Cólicas infantis foram mais prevalentes em AB + em comparação com AB- (21,9% e 14,4% P = 0,048), e tratamento antibiótico foi um fator de risco independente para cólicas infantis (aOR 1,66 (IC 95% 1,00-2,77) P = 0,05).</a:t>
            </a:r>
          </a:p>
          <a:p>
            <a:pPr>
              <a:lnSpc>
                <a:spcPct val="80000"/>
              </a:lnSpc>
            </a:pPr>
            <a:r>
              <a:rPr lang="pt-BR" sz="2800" smtClean="0"/>
              <a:t> O tratamento com antibióticos na primeira semana de vida está associado a um aumento do risco de sibilos e cólicas infantis. </a:t>
            </a:r>
          </a:p>
          <a:p>
            <a:pPr algn="ctr">
              <a:lnSpc>
                <a:spcPct val="80000"/>
              </a:lnSpc>
            </a:pPr>
            <a:r>
              <a:rPr lang="pt-BR" sz="2800" smtClean="0">
                <a:solidFill>
                  <a:srgbClr val="0066FF"/>
                </a:solidFill>
              </a:rPr>
              <a:t>Este estudo pode fornecer uma justificativa para a interrupção precoce de antibióticos em recém-nascidos sem infecção provada ou provável</a:t>
            </a:r>
          </a:p>
        </p:txBody>
      </p:sp>
      <p:sp>
        <p:nvSpPr>
          <p:cNvPr id="88067" name="AutoShape 3"/>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title" idx="4294967295"/>
          </p:nvPr>
        </p:nvSpPr>
        <p:spPr/>
        <p:txBody>
          <a:bodyPr/>
          <a:lstStyle/>
          <a:p>
            <a:r>
              <a:rPr lang="pt-BR" smtClean="0"/>
              <a:t>Portanto...</a:t>
            </a:r>
          </a:p>
        </p:txBody>
      </p:sp>
      <p:sp>
        <p:nvSpPr>
          <p:cNvPr id="89091" name="Rectangle 3"/>
          <p:cNvSpPr>
            <a:spLocks noGrp="1"/>
          </p:cNvSpPr>
          <p:nvPr>
            <p:ph type="body" idx="4294967295"/>
          </p:nvPr>
        </p:nvSpPr>
        <p:spPr/>
        <p:txBody>
          <a:bodyPr/>
          <a:lstStyle/>
          <a:p>
            <a:pPr>
              <a:lnSpc>
                <a:spcPct val="80000"/>
              </a:lnSpc>
            </a:pPr>
            <a:r>
              <a:rPr lang="pt-BR" sz="1800" smtClean="0"/>
              <a:t>No estudo do INCA, os autores mostraram  que </a:t>
            </a:r>
            <a:r>
              <a:rPr lang="pt-BR" sz="1800" b="1" smtClean="0">
                <a:solidFill>
                  <a:srgbClr val="FF0000"/>
                </a:solidFill>
              </a:rPr>
              <a:t>7 dias de tratamento antibiótico na primeira semana de vida é um fator de risco que contribui para sibilos e cólicas infantis no primeiro ano de vida. </a:t>
            </a:r>
          </a:p>
          <a:p>
            <a:pPr>
              <a:lnSpc>
                <a:spcPct val="80000"/>
              </a:lnSpc>
            </a:pPr>
            <a:r>
              <a:rPr lang="pt-BR" sz="1800" smtClean="0"/>
              <a:t>A sensibilização alérgica pareceu ser mais comum em crianças tratadas com antibióticos, enquanto nenhuma associação com desenvolvimento de eczema ou sintomas infecciosos foi indicada. </a:t>
            </a:r>
          </a:p>
          <a:p>
            <a:pPr>
              <a:lnSpc>
                <a:spcPct val="80000"/>
              </a:lnSpc>
            </a:pPr>
            <a:r>
              <a:rPr lang="pt-BR" sz="1800" smtClean="0"/>
              <a:t>Mais seguimento dessa coorte pode elucidar se o tratamento antibiótico neonatal pode resultar em desenvolvimento de sintomas, como asma e rinite alérgica, mais tarde na vida. </a:t>
            </a:r>
          </a:p>
          <a:p>
            <a:pPr algn="ctr">
              <a:lnSpc>
                <a:spcPct val="80000"/>
              </a:lnSpc>
            </a:pPr>
            <a:r>
              <a:rPr lang="pt-BR" sz="1800" b="1" smtClean="0">
                <a:solidFill>
                  <a:srgbClr val="FF0000"/>
                </a:solidFill>
              </a:rPr>
              <a:t>Os resultados do estudo do INCA implicam que antibióticos durante a primeira semana de vida, especialmente quando administrado por 7 dias, pode ter efeitos a longo prazo.</a:t>
            </a:r>
            <a:r>
              <a:rPr lang="pt-BR" sz="1800" smtClean="0"/>
              <a:t> </a:t>
            </a:r>
          </a:p>
          <a:p>
            <a:pPr algn="ctr">
              <a:lnSpc>
                <a:spcPct val="80000"/>
              </a:lnSpc>
            </a:pPr>
            <a:r>
              <a:rPr lang="pt-BR" sz="1800" b="1" smtClean="0">
                <a:solidFill>
                  <a:srgbClr val="0066FF"/>
                </a:solidFill>
              </a:rPr>
              <a:t>Otimização adicional das indicações para o início de antibióticos, a interrupção, se possível, ou intervenções com pré ou probióticos podem limitar esses efeitos.</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p:cNvSpPr>
          <p:nvPr>
            <p:ph type="body" idx="4294967295"/>
          </p:nvPr>
        </p:nvSpPr>
        <p:spPr/>
        <p:txBody>
          <a:bodyPr/>
          <a:lstStyle/>
          <a:p>
            <a:pPr algn="ctr"/>
            <a:r>
              <a:rPr lang="pt-BR" smtClean="0">
                <a:solidFill>
                  <a:srgbClr val="FF0000"/>
                </a:solidFill>
              </a:rPr>
              <a:t>Antibioticoterapia empírica prolongada e ENTEROCOLITE NECROSANTE</a:t>
            </a:r>
          </a:p>
        </p:txBody>
      </p:sp>
      <p:pic>
        <p:nvPicPr>
          <p:cNvPr id="90116" name="Picture 4"/>
          <p:cNvPicPr>
            <a:picLocks noChangeAspect="1" noChangeArrowheads="1"/>
          </p:cNvPicPr>
          <p:nvPr/>
        </p:nvPicPr>
        <p:blipFill>
          <a:blip r:embed="rId2"/>
          <a:srcRect/>
          <a:stretch>
            <a:fillRect/>
          </a:stretch>
        </p:blipFill>
        <p:spPr bwMode="auto">
          <a:xfrm>
            <a:off x="1349375" y="4524375"/>
            <a:ext cx="2524125" cy="1852613"/>
          </a:xfrm>
          <a:prstGeom prst="rect">
            <a:avLst/>
          </a:prstGeom>
          <a:noFill/>
          <a:ln w="9525">
            <a:noFill/>
            <a:miter lim="800000"/>
            <a:headEnd/>
            <a:tailEnd/>
          </a:ln>
          <a:effectLst/>
        </p:spPr>
      </p:pic>
      <p:pic>
        <p:nvPicPr>
          <p:cNvPr id="90117" name="Picture 5"/>
          <p:cNvPicPr>
            <a:picLocks noChangeAspect="1" noChangeArrowheads="1"/>
          </p:cNvPicPr>
          <p:nvPr/>
        </p:nvPicPr>
        <p:blipFill>
          <a:blip r:embed="rId3"/>
          <a:srcRect/>
          <a:stretch>
            <a:fillRect/>
          </a:stretch>
        </p:blipFill>
        <p:spPr bwMode="auto">
          <a:xfrm>
            <a:off x="9056688" y="4581525"/>
            <a:ext cx="2216150" cy="1503363"/>
          </a:xfrm>
          <a:prstGeom prst="rect">
            <a:avLst/>
          </a:prstGeom>
          <a:noFill/>
          <a:ln w="9525">
            <a:noFill/>
            <a:miter lim="800000"/>
            <a:headEnd/>
            <a:tailEnd/>
          </a:ln>
          <a:effectLst/>
        </p:spPr>
      </p:pic>
      <p:sp>
        <p:nvSpPr>
          <p:cNvPr id="90118" name="Text Box 6"/>
          <p:cNvSpPr txBox="1">
            <a:spLocks noChangeArrowheads="1"/>
          </p:cNvSpPr>
          <p:nvPr/>
        </p:nvSpPr>
        <p:spPr bwMode="auto">
          <a:xfrm>
            <a:off x="4092575" y="4832350"/>
            <a:ext cx="4619625" cy="860425"/>
          </a:xfrm>
          <a:prstGeom prst="rect">
            <a:avLst/>
          </a:prstGeom>
          <a:noFill/>
          <a:ln w="38100">
            <a:solidFill>
              <a:srgbClr val="FF33CC"/>
            </a:solidFill>
            <a:miter lim="800000"/>
            <a:headEnd/>
            <a:tailEnd/>
          </a:ln>
          <a:effectLst/>
        </p:spPr>
        <p:txBody>
          <a:bodyPr wrap="none">
            <a:spAutoFit/>
          </a:bodyPr>
          <a:lstStyle/>
          <a:p>
            <a:pPr algn="ctr"/>
            <a:r>
              <a:rPr lang="pt-BR" sz="2400" b="1">
                <a:solidFill>
                  <a:srgbClr val="FF0000"/>
                </a:solidFill>
                <a:latin typeface="Times New Roman" pitchFamily="18" charset="0"/>
              </a:rPr>
              <a:t>TRAGÉDIA NEONATAL</a:t>
            </a:r>
            <a:r>
              <a:rPr lang="pt-BR" sz="2400">
                <a:solidFill>
                  <a:srgbClr val="FF0000"/>
                </a:solidFill>
                <a:latin typeface="Times New Roman" pitchFamily="18" charset="0"/>
              </a:rPr>
              <a:t>!</a:t>
            </a:r>
          </a:p>
          <a:p>
            <a:pPr algn="ctr"/>
            <a:r>
              <a:rPr lang="pt-BR" sz="2400" b="1">
                <a:solidFill>
                  <a:srgbClr val="FF0000"/>
                </a:solidFill>
                <a:latin typeface="Times New Roman" pitchFamily="18" charset="0"/>
              </a:rPr>
              <a:t>PATOLOGIA DEVASTADORA!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4294967295"/>
          </p:nvPr>
        </p:nvSpPr>
        <p:spPr/>
        <p:txBody>
          <a:bodyPr/>
          <a:lstStyle/>
          <a:p>
            <a:pPr>
              <a:lnSpc>
                <a:spcPct val="80000"/>
              </a:lnSpc>
            </a:pPr>
            <a:r>
              <a:rPr lang="pt-BR" sz="2000" smtClean="0"/>
              <a:t>A terapia com os antibióticos coincide com a colonização inicial gastrintestinal. Sabemos que </a:t>
            </a:r>
            <a:r>
              <a:rPr lang="pt-BR" sz="2000" smtClean="0">
                <a:solidFill>
                  <a:srgbClr val="0066FF"/>
                </a:solidFill>
              </a:rPr>
              <a:t>os pré-termos tem uma microflora intestinal diferente dos RN a termo saudáveis</a:t>
            </a:r>
            <a:r>
              <a:rPr lang="pt-BR" sz="2000" smtClean="0"/>
              <a:t>. Há várias evidências da importância da colonização gastrintestinal dos RN pré-termos. </a:t>
            </a:r>
            <a:r>
              <a:rPr lang="pt-PT" sz="2000" smtClean="0"/>
              <a:t> </a:t>
            </a:r>
            <a:r>
              <a:rPr lang="pt-PT" sz="2000" smtClean="0">
                <a:solidFill>
                  <a:srgbClr val="FF0000"/>
                </a:solidFill>
              </a:rPr>
              <a:t>A terapia empírica inicial prolongada de antibióticos associa-se a uma incidência duas vezes maior de sepse precoce, enterocolite necrosante (ECN)) ou morte e quase 3 vezes a de sepse tardia sozinha.</a:t>
            </a:r>
            <a:r>
              <a:rPr lang="pt-PT" sz="2000" smtClean="0"/>
              <a:t> Mais importante ainda: estas associações persistiram após ajuste para  a severidade da doença. </a:t>
            </a:r>
          </a:p>
          <a:p>
            <a:pPr>
              <a:lnSpc>
                <a:spcPct val="80000"/>
              </a:lnSpc>
            </a:pPr>
            <a:r>
              <a:rPr lang="pt-PT" sz="2000" smtClean="0"/>
              <a:t>A antibioticoperapia empírica inicial prolongada pode ser indi-</a:t>
            </a:r>
            <a:br>
              <a:rPr lang="pt-PT" sz="2000" smtClean="0"/>
            </a:br>
            <a:r>
              <a:rPr lang="pt-PT" sz="2000" smtClean="0"/>
              <a:t>cada para recém-nascidos pré-termo quando a probabilidade de sepse é alta, porém, </a:t>
            </a:r>
            <a:r>
              <a:rPr lang="pt-PT" sz="2000" smtClean="0">
                <a:solidFill>
                  <a:srgbClr val="FF0000"/>
                </a:solidFill>
              </a:rPr>
              <a:t>a ampla utilização prolongada de antibióticos pode prejudicar importantes eventos de transição necessários para a homeostase intestinal</a:t>
            </a:r>
            <a:r>
              <a:rPr lang="pt-PT" sz="2000" smtClean="0"/>
              <a:t>. </a:t>
            </a:r>
            <a:endParaRPr lang="pt-BR" sz="2000" smtClean="0"/>
          </a:p>
        </p:txBody>
      </p:sp>
      <p:sp>
        <p:nvSpPr>
          <p:cNvPr id="91141" name="Rectangle 5"/>
          <p:cNvSpPr>
            <a:spLocks noChangeArrowheads="1"/>
          </p:cNvSpPr>
          <p:nvPr/>
        </p:nvSpPr>
        <p:spPr bwMode="auto">
          <a:xfrm>
            <a:off x="2160588" y="322263"/>
            <a:ext cx="8615362" cy="1311275"/>
          </a:xfrm>
          <a:prstGeom prst="rect">
            <a:avLst/>
          </a:prstGeom>
          <a:solidFill>
            <a:srgbClr val="FFFFFF"/>
          </a:solidFill>
          <a:ln w="9525">
            <a:noFill/>
            <a:miter lim="800000"/>
            <a:headEnd/>
            <a:tailEnd/>
          </a:ln>
          <a:effectLst/>
        </p:spPr>
        <p:txBody>
          <a:bodyPr tIns="126960" bIns="25392" anchor="ctr">
            <a:spAutoFit/>
          </a:bodyPr>
          <a:lstStyle/>
          <a:p>
            <a:pPr eaLnBrk="0" hangingPunct="0"/>
            <a:r>
              <a:rPr lang="pt-BR" sz="2200" b="1">
                <a:solidFill>
                  <a:srgbClr val="072A4D"/>
                </a:solidFill>
                <a:latin typeface="Lato" pitchFamily="34" charset="0"/>
              </a:rPr>
              <a:t>                                                </a:t>
            </a:r>
            <a:r>
              <a:rPr lang="pt-BR" sz="2200" b="1">
                <a:solidFill>
                  <a:srgbClr val="072A4D"/>
                </a:solidFill>
                <a:latin typeface="Lato" pitchFamily="34" charset="0"/>
                <a:hlinkClick r:id="rId2"/>
              </a:rPr>
              <a:t>Enterocolite Necrosante</a:t>
            </a:r>
            <a:endParaRPr lang="pt-BR" sz="2200" b="1">
              <a:solidFill>
                <a:srgbClr val="072A4D"/>
              </a:solidFill>
              <a:latin typeface="Lato" pitchFamily="34" charset="0"/>
            </a:endParaRPr>
          </a:p>
          <a:p>
            <a:pPr algn="ctr" eaLnBrk="0" hangingPunct="0"/>
            <a:r>
              <a:rPr lang="pt-BR"/>
              <a:t>          Paulo R. Margotto, Martha Gonçalves Vieira</a:t>
            </a:r>
          </a:p>
          <a:p>
            <a:pPr algn="ctr" eaLnBrk="0" hangingPunct="0"/>
            <a:r>
              <a:rPr lang="pt-BR"/>
              <a:t> </a:t>
            </a:r>
            <a:r>
              <a:rPr lang="pt-BR" sz="1300">
                <a:solidFill>
                  <a:srgbClr val="2A6490"/>
                </a:solidFill>
                <a:latin typeface="Source Sans Pro"/>
              </a:rPr>
              <a:t>  </a:t>
            </a:r>
            <a:r>
              <a:rPr lang="pt-BR" sz="1300">
                <a:solidFill>
                  <a:srgbClr val="2A6490"/>
                </a:solidFill>
                <a:latin typeface="Arial"/>
              </a:rPr>
              <a:t>       </a:t>
            </a:r>
            <a:r>
              <a:rPr lang="pt-BR"/>
              <a:t>Capítulo do Livro Assistência ao Recém-Nascido de Risco, Hospital de Ensino Materno Infantil de Brasília, 4a Edição, 2018 </a:t>
            </a:r>
          </a:p>
        </p:txBody>
      </p:sp>
      <p:pic>
        <p:nvPicPr>
          <p:cNvPr id="91142" name="Picture 6" descr="doc">
            <a:hlinkClick r:id="rId3" tooltip="NOVO-ENTEROCOLITE_NECROSANTE"/>
          </p:cNvPr>
          <p:cNvPicPr>
            <a:picLocks noChangeAspect="1" noChangeArrowheads="1"/>
          </p:cNvPicPr>
          <p:nvPr/>
        </p:nvPicPr>
        <p:blipFill>
          <a:blip r:embed="rId4"/>
          <a:srcRect/>
          <a:stretch>
            <a:fillRect/>
          </a:stretch>
        </p:blipFill>
        <p:spPr bwMode="auto">
          <a:xfrm>
            <a:off x="8140700" y="292100"/>
            <a:ext cx="457200" cy="457200"/>
          </a:xfrm>
          <a:prstGeom prst="rect">
            <a:avLst/>
          </a:prstGeom>
          <a:noFill/>
        </p:spPr>
      </p:pic>
      <p:sp>
        <p:nvSpPr>
          <p:cNvPr id="91143" name="AutoShape 7"/>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4294967295"/>
          </p:nvPr>
        </p:nvSpPr>
        <p:spPr/>
        <p:txBody>
          <a:bodyPr/>
          <a:lstStyle/>
          <a:p>
            <a:pPr>
              <a:lnSpc>
                <a:spcPct val="90000"/>
              </a:lnSpc>
            </a:pPr>
            <a:r>
              <a:rPr lang="pt-BR" sz="2400" smtClean="0"/>
              <a:t>A enterocolite necrosante é multifatorial e depende muito mais do ambiente microbiano e muito mais de respostas inflamatórias no trato gastrintestinal. </a:t>
            </a:r>
          </a:p>
          <a:p>
            <a:pPr>
              <a:lnSpc>
                <a:spcPct val="90000"/>
              </a:lnSpc>
            </a:pPr>
            <a:r>
              <a:rPr lang="pt-BR" sz="2400" smtClean="0"/>
              <a:t>Os RN com ECN tem altos níveis  de mediadores  inflamatórios no sangue. O intestino é o órgão imunorreator de maior dimensão. </a:t>
            </a:r>
          </a:p>
          <a:p>
            <a:pPr>
              <a:lnSpc>
                <a:spcPct val="90000"/>
              </a:lnSpc>
            </a:pPr>
            <a:r>
              <a:rPr lang="pt-BR" sz="2400" smtClean="0"/>
              <a:t>O intestino é o motor que aciona ou não a inflamação. Vemos altos níveis de diferentes tipos de interleucinas (1, 6, fator de necrose tumoral).</a:t>
            </a:r>
          </a:p>
          <a:p>
            <a:pPr>
              <a:lnSpc>
                <a:spcPct val="90000"/>
              </a:lnSpc>
            </a:pPr>
            <a:r>
              <a:rPr lang="pt-BR" sz="2400" smtClean="0"/>
              <a:t> A ECN   é uma condição inflamatória.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4294967295"/>
          </p:nvPr>
        </p:nvSpPr>
        <p:spPr>
          <a:xfrm>
            <a:off x="0" y="908050"/>
            <a:ext cx="12192000" cy="5616575"/>
          </a:xfrm>
        </p:spPr>
        <p:txBody>
          <a:bodyPr/>
          <a:lstStyle/>
          <a:p>
            <a:pPr marL="273050" indent="-273050" defTabSz="914400" eaLnBrk="1" hangingPunct="1">
              <a:buFont typeface="Wingdings 3" pitchFamily="18" charset="2"/>
              <a:buNone/>
            </a:pPr>
            <a:r>
              <a:rPr lang="pt-BR" sz="2400" smtClean="0">
                <a:effectLst>
                  <a:outerShdw blurRad="38100" dist="38100" dir="2700000" algn="tl">
                    <a:srgbClr val="C0C0C0"/>
                  </a:outerShdw>
                </a:effectLst>
              </a:rPr>
              <a:t>                                                 </a:t>
            </a:r>
            <a:r>
              <a:rPr lang="pt-BR" b="1" smtClean="0">
                <a:effectLst>
                  <a:outerShdw blurRad="38100" dist="38100" dir="2700000" algn="tl">
                    <a:srgbClr val="C0C0C0"/>
                  </a:outerShdw>
                </a:effectLst>
              </a:rPr>
              <a:t>Definições</a:t>
            </a:r>
          </a:p>
          <a:p>
            <a:pPr marL="273050" indent="-273050" defTabSz="914400" eaLnBrk="1" hangingPunct="1"/>
            <a:r>
              <a:rPr lang="pt-BR" sz="2400" smtClean="0">
                <a:solidFill>
                  <a:srgbClr val="0066FF"/>
                </a:solidFill>
                <a:effectLst>
                  <a:outerShdw blurRad="38100" dist="38100" dir="2700000" algn="tl">
                    <a:srgbClr val="C0C0C0"/>
                  </a:outerShdw>
                </a:effectLst>
              </a:rPr>
              <a:t>Microbiota</a:t>
            </a:r>
            <a:r>
              <a:rPr lang="pt-BR" sz="2400" smtClean="0">
                <a:effectLst>
                  <a:outerShdw blurRad="38100" dist="38100" dir="2700000" algn="tl">
                    <a:srgbClr val="C0C0C0"/>
                  </a:outerShdw>
                </a:effectLst>
              </a:rPr>
              <a:t> (flora gastrintestinal): população de organismos microscópicos que habitam um órgão do corpo ou parte de uma pessoa.</a:t>
            </a:r>
          </a:p>
          <a:p>
            <a:pPr marL="273050" indent="-273050" defTabSz="914400" eaLnBrk="1" hangingPunct="1">
              <a:buFont typeface="Wingdings 3" pitchFamily="18" charset="2"/>
              <a:buNone/>
            </a:pPr>
            <a:endParaRPr lang="pt-BR" sz="2400" smtClean="0">
              <a:effectLst>
                <a:outerShdw blurRad="38100" dist="38100" dir="2700000" algn="tl">
                  <a:srgbClr val="C0C0C0"/>
                </a:outerShdw>
              </a:effectLst>
            </a:endParaRPr>
          </a:p>
          <a:p>
            <a:pPr marL="273050" indent="-273050" algn="ctr" defTabSz="914400" eaLnBrk="1" hangingPunct="1">
              <a:buFont typeface="Wingdings 3" pitchFamily="18" charset="2"/>
              <a:buNone/>
            </a:pPr>
            <a:r>
              <a:rPr lang="pt-BR" sz="2400" smtClean="0">
                <a:effectLst>
                  <a:outerShdw blurRad="38100" dist="38100" dir="2700000" algn="tl">
                    <a:srgbClr val="C0C0C0"/>
                  </a:outerShdw>
                </a:effectLst>
              </a:rPr>
              <a:t>   </a:t>
            </a:r>
            <a:r>
              <a:rPr lang="pt-BR" sz="2400" b="1" smtClean="0">
                <a:solidFill>
                  <a:srgbClr val="0066FF"/>
                </a:solidFill>
                <a:effectLst>
                  <a:outerShdw blurRad="38100" dist="38100" dir="2700000" algn="tl">
                    <a:srgbClr val="C0C0C0"/>
                  </a:outerShdw>
                </a:effectLst>
              </a:rPr>
              <a:t>Adulto: 1 trilhão de bactérias no intestino </a:t>
            </a:r>
          </a:p>
          <a:p>
            <a:pPr marL="273050" indent="-273050" algn="ctr" defTabSz="914400" eaLnBrk="1" hangingPunct="1">
              <a:buFont typeface="Wingdings 3" pitchFamily="18" charset="2"/>
              <a:buNone/>
            </a:pPr>
            <a:r>
              <a:rPr lang="pt-BR" sz="2400" b="1" smtClean="0">
                <a:solidFill>
                  <a:srgbClr val="0066FF"/>
                </a:solidFill>
                <a:effectLst>
                  <a:outerShdw blurRad="38100" dist="38100" dir="2700000" algn="tl">
                    <a:srgbClr val="C0C0C0"/>
                  </a:outerShdw>
                </a:effectLst>
              </a:rPr>
              <a:t>(10 a 100 vezes que  as próprias células humanas)</a:t>
            </a:r>
          </a:p>
          <a:p>
            <a:pPr marL="273050" indent="-273050" algn="ctr" defTabSz="914400" eaLnBrk="1" hangingPunct="1">
              <a:buFont typeface="Wingdings 3" pitchFamily="18" charset="2"/>
              <a:buNone/>
            </a:pPr>
            <a:r>
              <a:rPr lang="pt-BR" sz="2400" b="1" smtClean="0">
                <a:solidFill>
                  <a:srgbClr val="0066FF"/>
                </a:solidFill>
                <a:effectLst>
                  <a:outerShdw blurRad="38100" dist="38100" dir="2700000" algn="tl">
                    <a:srgbClr val="C0C0C0"/>
                  </a:outerShdw>
                </a:effectLst>
              </a:rPr>
              <a:t>   Ao nascimento: trato gastrintestinal é estéril</a:t>
            </a:r>
          </a:p>
          <a:p>
            <a:pPr marL="273050" indent="-273050" algn="ctr" defTabSz="914400" eaLnBrk="1" hangingPunct="1"/>
            <a:endParaRPr lang="pt-BR" sz="2400" b="1" smtClean="0">
              <a:solidFill>
                <a:srgbClr val="0066FF"/>
              </a:solidFill>
              <a:effectLst>
                <a:outerShdw blurRad="38100" dist="38100" dir="2700000" algn="tl">
                  <a:srgbClr val="C0C0C0"/>
                </a:outerShdw>
              </a:effectLst>
            </a:endParaRPr>
          </a:p>
          <a:p>
            <a:pPr marL="273050" indent="-273050" defTabSz="914400" eaLnBrk="1" hangingPunct="1"/>
            <a:endParaRPr lang="pt-BR" sz="2400" smtClean="0">
              <a:solidFill>
                <a:schemeClr val="hlink"/>
              </a:solidFill>
              <a:effectLst>
                <a:outerShdw blurRad="38100" dist="38100" dir="2700000" algn="tl">
                  <a:srgbClr val="C0C0C0"/>
                </a:outerShdw>
              </a:effectLst>
            </a:endParaRPr>
          </a:p>
          <a:p>
            <a:pPr marL="273050" indent="-273050" defTabSz="914400" eaLnBrk="1" hangingPunct="1"/>
            <a:endParaRPr lang="pt-BR" sz="2400" smtClean="0">
              <a:effectLst>
                <a:outerShdw blurRad="38100" dist="38100" dir="2700000" algn="tl">
                  <a:srgbClr val="C0C0C0"/>
                </a:outerShdw>
              </a:effectLst>
            </a:endParaRPr>
          </a:p>
        </p:txBody>
      </p:sp>
      <p:sp>
        <p:nvSpPr>
          <p:cNvPr id="94211" name="Line 7"/>
          <p:cNvSpPr>
            <a:spLocks noChangeShapeType="1"/>
          </p:cNvSpPr>
          <p:nvPr/>
        </p:nvSpPr>
        <p:spPr bwMode="auto">
          <a:xfrm>
            <a:off x="1674813" y="2362200"/>
            <a:ext cx="9218612" cy="0"/>
          </a:xfrm>
          <a:prstGeom prst="line">
            <a:avLst/>
          </a:prstGeom>
          <a:noFill/>
          <a:ln w="57150">
            <a:solidFill>
              <a:srgbClr val="0000FF"/>
            </a:solidFill>
            <a:round/>
            <a:headEnd/>
            <a:tailEnd/>
          </a:ln>
        </p:spPr>
        <p:txBody>
          <a:bodyPr/>
          <a:lstStyle/>
          <a:p>
            <a:endParaRPr lang="pt-BR"/>
          </a:p>
        </p:txBody>
      </p:sp>
      <p:sp>
        <p:nvSpPr>
          <p:cNvPr id="94212" name="Line 8"/>
          <p:cNvSpPr>
            <a:spLocks noChangeShapeType="1"/>
          </p:cNvSpPr>
          <p:nvPr/>
        </p:nvSpPr>
        <p:spPr bwMode="auto">
          <a:xfrm>
            <a:off x="609600" y="4484688"/>
            <a:ext cx="11144250" cy="0"/>
          </a:xfrm>
          <a:prstGeom prst="line">
            <a:avLst/>
          </a:prstGeom>
          <a:noFill/>
          <a:ln w="57150">
            <a:solidFill>
              <a:srgbClr val="0000FF"/>
            </a:solidFill>
            <a:round/>
            <a:headEnd/>
            <a:tailEnd/>
          </a:ln>
        </p:spPr>
        <p:txBody>
          <a:bodyPr/>
          <a:lstStyle/>
          <a:p>
            <a:endParaRPr lang="pt-BR"/>
          </a:p>
        </p:txBody>
      </p:sp>
      <p:sp>
        <p:nvSpPr>
          <p:cNvPr id="94213" name="Line 9"/>
          <p:cNvSpPr>
            <a:spLocks noChangeShapeType="1"/>
          </p:cNvSpPr>
          <p:nvPr/>
        </p:nvSpPr>
        <p:spPr bwMode="auto">
          <a:xfrm>
            <a:off x="10918825" y="2362200"/>
            <a:ext cx="839788" cy="2092325"/>
          </a:xfrm>
          <a:prstGeom prst="line">
            <a:avLst/>
          </a:prstGeom>
          <a:noFill/>
          <a:ln w="57150">
            <a:solidFill>
              <a:srgbClr val="0000FF"/>
            </a:solidFill>
            <a:round/>
            <a:headEnd/>
            <a:tailEnd/>
          </a:ln>
        </p:spPr>
        <p:txBody>
          <a:bodyPr/>
          <a:lstStyle/>
          <a:p>
            <a:endParaRPr lang="pt-BR"/>
          </a:p>
        </p:txBody>
      </p:sp>
      <p:sp>
        <p:nvSpPr>
          <p:cNvPr id="94214" name="Line 10"/>
          <p:cNvSpPr>
            <a:spLocks noChangeShapeType="1"/>
          </p:cNvSpPr>
          <p:nvPr/>
        </p:nvSpPr>
        <p:spPr bwMode="auto">
          <a:xfrm flipH="1">
            <a:off x="573088" y="2341563"/>
            <a:ext cx="1096962" cy="2101850"/>
          </a:xfrm>
          <a:prstGeom prst="line">
            <a:avLst/>
          </a:prstGeom>
          <a:noFill/>
          <a:ln w="57150">
            <a:solidFill>
              <a:srgbClr val="0000FF"/>
            </a:solidFill>
            <a:round/>
            <a:headEnd/>
            <a:tailEnd/>
          </a:ln>
        </p:spPr>
        <p:txBody>
          <a:bodyPr/>
          <a:lstStyle/>
          <a:p>
            <a:endParaRPr lang="pt-BR"/>
          </a:p>
        </p:txBody>
      </p:sp>
      <p:sp>
        <p:nvSpPr>
          <p:cNvPr id="18444" name="Rectangle 12"/>
          <p:cNvSpPr>
            <a:spLocks noGrp="1" noChangeArrowheads="1"/>
          </p:cNvSpPr>
          <p:nvPr>
            <p:ph type="title" idx="4294967295"/>
          </p:nvPr>
        </p:nvSpPr>
        <p:spPr>
          <a:xfrm>
            <a:off x="608013" y="0"/>
            <a:ext cx="10972800" cy="1139825"/>
          </a:xfrm>
        </p:spPr>
        <p:txBody>
          <a:bodyPr anchor="ctr" anchorCtr="1"/>
          <a:lstStyle/>
          <a:p>
            <a:pPr eaLnBrk="1" hangingPunct="1"/>
            <a:r>
              <a:rPr lang="pt-BR" sz="2800" b="1" smtClean="0">
                <a:solidFill>
                  <a:srgbClr val="FF0000"/>
                </a:solidFill>
                <a:effectLst>
                  <a:outerShdw blurRad="38100" dist="38100" dir="2700000" algn="tl">
                    <a:srgbClr val="C0C0C0"/>
                  </a:outerShdw>
                </a:effectLst>
              </a:rPr>
              <a:t>Microbiota intestinal e enterocolite necrosante</a:t>
            </a:r>
            <a:br>
              <a:rPr lang="pt-BR" sz="2800" b="1" smtClean="0">
                <a:solidFill>
                  <a:srgbClr val="FF0000"/>
                </a:solidFill>
                <a:effectLst>
                  <a:outerShdw blurRad="38100" dist="38100" dir="2700000" algn="tl">
                    <a:srgbClr val="C0C0C0"/>
                  </a:outerShdw>
                </a:effectLst>
              </a:rPr>
            </a:br>
            <a:r>
              <a:rPr lang="pt-BR" sz="2800" b="1" smtClean="0">
                <a:solidFill>
                  <a:srgbClr val="FF0000"/>
                </a:solidFill>
                <a:effectLst>
                  <a:outerShdw blurRad="38100" dist="38100" dir="2700000" algn="tl">
                    <a:srgbClr val="C0C0C0"/>
                  </a:outerShdw>
                </a:effectLst>
              </a:rPr>
              <a:t>                       </a:t>
            </a:r>
            <a:r>
              <a:rPr lang="pt-BR" sz="1600" smtClean="0">
                <a:solidFill>
                  <a:schemeClr val="tx1"/>
                </a:solidFill>
                <a:effectLst>
                  <a:outerShdw blurRad="38100" dist="38100" dir="2700000" algn="tl">
                    <a:srgbClr val="C0C0C0"/>
                  </a:outerShdw>
                </a:effectLst>
              </a:rPr>
              <a:t>Paulo R. Margotto</a:t>
            </a:r>
          </a:p>
        </p:txBody>
      </p:sp>
      <p:sp>
        <p:nvSpPr>
          <p:cNvPr id="94216" name="Text Box 13"/>
          <p:cNvSpPr txBox="1">
            <a:spLocks noChangeArrowheads="1"/>
          </p:cNvSpPr>
          <p:nvPr/>
        </p:nvSpPr>
        <p:spPr bwMode="auto">
          <a:xfrm>
            <a:off x="1101725" y="4868863"/>
            <a:ext cx="7626350" cy="641350"/>
          </a:xfrm>
          <a:prstGeom prst="rect">
            <a:avLst/>
          </a:prstGeom>
          <a:noFill/>
          <a:ln w="9525">
            <a:noFill/>
            <a:miter lim="800000"/>
            <a:headEnd/>
            <a:tailEnd/>
          </a:ln>
        </p:spPr>
        <p:txBody>
          <a:bodyPr wrap="none">
            <a:spAutoFit/>
          </a:bodyPr>
          <a:lstStyle/>
          <a:p>
            <a:r>
              <a:rPr lang="pt-BR">
                <a:latin typeface="Tahoma" pitchFamily="34" charset="0"/>
              </a:rPr>
              <a:t>Maioria: Bidifobacteria, Enterobacteria, Clostridia, Lactobacilo, Enterococo</a:t>
            </a:r>
          </a:p>
          <a:p>
            <a:r>
              <a:rPr lang="pt-BR">
                <a:latin typeface="Tahoma" pitchFamily="34" charset="0"/>
              </a:rPr>
              <a:t>                 (mais de 1000 diferentes espécies de bactérias)</a:t>
            </a:r>
          </a:p>
        </p:txBody>
      </p:sp>
      <p:sp>
        <p:nvSpPr>
          <p:cNvPr id="94217" name="Text Box 14"/>
          <p:cNvSpPr txBox="1">
            <a:spLocks noChangeArrowheads="1"/>
          </p:cNvSpPr>
          <p:nvPr/>
        </p:nvSpPr>
        <p:spPr bwMode="auto">
          <a:xfrm>
            <a:off x="7356475" y="6381750"/>
            <a:ext cx="3627438" cy="304800"/>
          </a:xfrm>
          <a:prstGeom prst="rect">
            <a:avLst/>
          </a:prstGeom>
          <a:noFill/>
          <a:ln w="9525">
            <a:noFill/>
            <a:miter lim="800000"/>
            <a:headEnd/>
            <a:tailEnd/>
          </a:ln>
        </p:spPr>
        <p:txBody>
          <a:bodyPr wrap="none">
            <a:spAutoFit/>
          </a:bodyPr>
          <a:lstStyle/>
          <a:p>
            <a:r>
              <a:rPr lang="pt-BR" sz="1400">
                <a:latin typeface="Tahoma" pitchFamily="34" charset="0"/>
              </a:rPr>
              <a:t>Vandenplas Y et al,2011;Sdepaniun V, 2012</a:t>
            </a:r>
          </a:p>
        </p:txBody>
      </p:sp>
      <p:sp>
        <p:nvSpPr>
          <p:cNvPr id="94218" name="AutoShape 10"/>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3"/>
          <p:cNvPicPr>
            <a:picLocks noChangeAspect="1" noChangeArrowheads="1"/>
          </p:cNvPicPr>
          <p:nvPr>
            <p:ph type="body" idx="4294967295"/>
          </p:nvPr>
        </p:nvPicPr>
        <p:blipFill>
          <a:blip r:embed="rId2"/>
          <a:srcRect/>
          <a:stretch>
            <a:fillRect/>
          </a:stretch>
        </p:blipFill>
        <p:spPr>
          <a:xfrm>
            <a:off x="227013" y="990600"/>
            <a:ext cx="10972800" cy="4530725"/>
          </a:xfrm>
          <a:noFill/>
        </p:spPr>
      </p:pic>
      <p:sp>
        <p:nvSpPr>
          <p:cNvPr id="95235" name="Text Box 4"/>
          <p:cNvSpPr txBox="1">
            <a:spLocks noChangeArrowheads="1"/>
          </p:cNvSpPr>
          <p:nvPr/>
        </p:nvSpPr>
        <p:spPr bwMode="auto">
          <a:xfrm>
            <a:off x="2228850" y="5892800"/>
            <a:ext cx="8797925" cy="366713"/>
          </a:xfrm>
          <a:prstGeom prst="rect">
            <a:avLst/>
          </a:prstGeom>
          <a:noFill/>
          <a:ln w="9525">
            <a:noFill/>
            <a:miter lim="800000"/>
            <a:headEnd/>
            <a:tailEnd/>
          </a:ln>
        </p:spPr>
        <p:txBody>
          <a:bodyPr wrap="none">
            <a:spAutoFit/>
          </a:bodyPr>
          <a:lstStyle/>
          <a:p>
            <a:r>
              <a:rPr lang="pt-BR">
                <a:latin typeface="Tahoma" pitchFamily="34" charset="0"/>
              </a:rPr>
              <a:t>Fatores que influenciam a colonização intestinal dos pré-termos</a:t>
            </a:r>
          </a:p>
        </p:txBody>
      </p:sp>
      <p:sp>
        <p:nvSpPr>
          <p:cNvPr id="95236" name="Text Box 5"/>
          <p:cNvSpPr txBox="1">
            <a:spLocks noChangeArrowheads="1"/>
          </p:cNvSpPr>
          <p:nvPr/>
        </p:nvSpPr>
        <p:spPr bwMode="auto">
          <a:xfrm>
            <a:off x="9666288" y="5802313"/>
            <a:ext cx="1712912" cy="366712"/>
          </a:xfrm>
          <a:prstGeom prst="rect">
            <a:avLst/>
          </a:prstGeom>
          <a:noFill/>
          <a:ln w="9525">
            <a:noFill/>
            <a:miter lim="800000"/>
            <a:headEnd/>
            <a:tailEnd/>
          </a:ln>
        </p:spPr>
        <p:txBody>
          <a:bodyPr wrap="none">
            <a:spAutoFit/>
          </a:bodyPr>
          <a:lstStyle/>
          <a:p>
            <a:r>
              <a:rPr lang="pt-BR">
                <a:latin typeface="Tahoma" pitchFamily="34" charset="0"/>
              </a:rPr>
              <a:t>Patel RM, 2013</a:t>
            </a:r>
          </a:p>
        </p:txBody>
      </p:sp>
      <p:sp>
        <p:nvSpPr>
          <p:cNvPr id="95237" name="AutoShape 5"/>
          <p:cNvSpPr>
            <a:spLocks noChangeArrowheads="1"/>
          </p:cNvSpPr>
          <p:nvPr/>
        </p:nvSpPr>
        <p:spPr bwMode="auto">
          <a:xfrm>
            <a:off x="11303000" y="6267450"/>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4294967295"/>
          </p:nvPr>
        </p:nvSpPr>
        <p:spPr>
          <a:xfrm>
            <a:off x="684213" y="1528763"/>
            <a:ext cx="10972800" cy="5329237"/>
          </a:xfrm>
        </p:spPr>
        <p:txBody>
          <a:bodyPr/>
          <a:lstStyle/>
          <a:p>
            <a:pPr marL="273050" indent="-273050" algn="ctr" defTabSz="914400" eaLnBrk="1" hangingPunct="1">
              <a:lnSpc>
                <a:spcPct val="80000"/>
              </a:lnSpc>
              <a:buFont typeface="Wingdings 3" pitchFamily="18" charset="2"/>
              <a:buNone/>
            </a:pPr>
            <a:r>
              <a:rPr lang="pt-BR" b="1" smtClean="0">
                <a:solidFill>
                  <a:srgbClr val="0066FF"/>
                </a:solidFill>
                <a:effectLst>
                  <a:outerShdw blurRad="38100" dist="38100" dir="2700000" algn="tl">
                    <a:srgbClr val="C0C0C0"/>
                  </a:outerShdw>
                </a:effectLst>
              </a:rPr>
              <a:t>Efeitos significativos sobre a microbiota intestinal</a:t>
            </a:r>
            <a:r>
              <a:rPr lang="pt-BR" sz="2000" b="1" smtClean="0">
                <a:solidFill>
                  <a:srgbClr val="0066FF"/>
                </a:solidFill>
                <a:effectLst>
                  <a:outerShdw blurRad="38100" dist="38100" dir="2700000" algn="tl">
                    <a:srgbClr val="C0C0C0"/>
                  </a:outerShdw>
                </a:effectLst>
              </a:rPr>
              <a:t>:</a:t>
            </a:r>
            <a:r>
              <a:rPr lang="pt-BR" sz="2000" b="1" smtClean="0">
                <a:solidFill>
                  <a:srgbClr val="FF0000"/>
                </a:solidFill>
                <a:effectLst>
                  <a:outerShdw blurRad="38100" dist="38100" dir="2700000" algn="tl">
                    <a:srgbClr val="C0C0C0"/>
                  </a:outerShdw>
                </a:effectLst>
              </a:rPr>
              <a:t> </a:t>
            </a:r>
          </a:p>
          <a:p>
            <a:pPr marL="273050" indent="-273050" algn="ctr" defTabSz="914400" eaLnBrk="1" hangingPunct="1">
              <a:lnSpc>
                <a:spcPct val="80000"/>
              </a:lnSpc>
              <a:buFont typeface="Wingdings 3" pitchFamily="18" charset="2"/>
              <a:buNone/>
            </a:pPr>
            <a:r>
              <a:rPr lang="pt-BR" b="1" smtClean="0">
                <a:solidFill>
                  <a:srgbClr val="FF0000"/>
                </a:solidFill>
                <a:effectLst>
                  <a:outerShdw blurRad="38100" dist="38100" dir="2700000" algn="tl">
                    <a:srgbClr val="C0C0C0"/>
                  </a:outerShdw>
                </a:effectLst>
              </a:rPr>
              <a:t>Uso de antibióticos</a:t>
            </a:r>
          </a:p>
          <a:p>
            <a:pPr marL="273050" indent="-273050" defTabSz="914400" eaLnBrk="1" hangingPunct="1">
              <a:lnSpc>
                <a:spcPct val="80000"/>
              </a:lnSpc>
            </a:pPr>
            <a:r>
              <a:rPr lang="pt-PT" sz="2800" b="1" smtClean="0">
                <a:effectLst>
                  <a:outerShdw blurRad="38100" dist="38100" dir="2700000" algn="tl">
                    <a:srgbClr val="C0C0C0"/>
                  </a:outerShdw>
                </a:effectLst>
              </a:rPr>
              <a:t>a ampla utilização prolongada de antibióticos</a:t>
            </a:r>
            <a:r>
              <a:rPr lang="pt-PT" sz="2800" smtClean="0">
                <a:effectLst>
                  <a:outerShdw blurRad="38100" dist="38100" dir="2700000" algn="tl">
                    <a:srgbClr val="C0C0C0"/>
                  </a:outerShdw>
                </a:effectLst>
              </a:rPr>
              <a:t> pode </a:t>
            </a:r>
            <a:r>
              <a:rPr lang="pt-PT" sz="2800" b="1" smtClean="0">
                <a:effectLst>
                  <a:outerShdw blurRad="38100" dist="38100" dir="2700000" algn="tl">
                    <a:srgbClr val="C0C0C0"/>
                  </a:outerShdw>
                </a:effectLst>
              </a:rPr>
              <a:t>prejudicar</a:t>
            </a:r>
            <a:r>
              <a:rPr lang="pt-PT" sz="2800" smtClean="0">
                <a:effectLst>
                  <a:outerShdw blurRad="38100" dist="38100" dir="2700000" algn="tl">
                    <a:srgbClr val="C0C0C0"/>
                  </a:outerShdw>
                </a:effectLst>
              </a:rPr>
              <a:t> importantes eventos de transição necessários para a </a:t>
            </a:r>
            <a:r>
              <a:rPr lang="pt-PT" sz="2800" b="1" smtClean="0">
                <a:effectLst>
                  <a:outerShdw blurRad="38100" dist="38100" dir="2700000" algn="tl">
                    <a:srgbClr val="C0C0C0"/>
                  </a:outerShdw>
                </a:effectLst>
              </a:rPr>
              <a:t>homeostase intestinal</a:t>
            </a:r>
            <a:r>
              <a:rPr lang="pt-PT" sz="2800" smtClean="0">
                <a:effectLst>
                  <a:outerShdw blurRad="38100" dist="38100" dir="2700000" algn="tl">
                    <a:srgbClr val="C0C0C0"/>
                  </a:outerShdw>
                </a:effectLst>
              </a:rPr>
              <a:t>.</a:t>
            </a:r>
            <a:r>
              <a:rPr lang="pt-BR" sz="2800" smtClean="0">
                <a:effectLst>
                  <a:outerShdw blurRad="38100" dist="38100" dir="2700000" algn="tl">
                    <a:srgbClr val="C0C0C0"/>
                  </a:outerShdw>
                </a:effectLst>
              </a:rPr>
              <a:t> </a:t>
            </a:r>
          </a:p>
          <a:p>
            <a:pPr marL="273050" indent="-273050" defTabSz="914400" eaLnBrk="1" hangingPunct="1">
              <a:lnSpc>
                <a:spcPct val="80000"/>
              </a:lnSpc>
            </a:pPr>
            <a:r>
              <a:rPr lang="pt-PT" sz="2800" smtClean="0">
                <a:effectLst>
                  <a:outerShdw blurRad="38100" dist="38100" dir="2700000" algn="tl">
                    <a:srgbClr val="C0C0C0"/>
                  </a:outerShdw>
                </a:effectLst>
              </a:rPr>
              <a:t>A </a:t>
            </a:r>
            <a:r>
              <a:rPr lang="pt-PT" sz="2800" b="1" smtClean="0">
                <a:effectLst>
                  <a:outerShdw blurRad="38100" dist="38100" dir="2700000" algn="tl">
                    <a:srgbClr val="C0C0C0"/>
                  </a:outerShdw>
                </a:effectLst>
              </a:rPr>
              <a:t>falta de diversidade de espécies bacterianas</a:t>
            </a:r>
            <a:r>
              <a:rPr lang="pt-PT" sz="2800" smtClean="0">
                <a:effectLst>
                  <a:outerShdw blurRad="38100" dist="38100" dir="2700000" algn="tl">
                    <a:srgbClr val="C0C0C0"/>
                  </a:outerShdw>
                </a:effectLst>
              </a:rPr>
              <a:t> e a </a:t>
            </a:r>
            <a:r>
              <a:rPr lang="pt-PT" sz="2800" b="1" smtClean="0">
                <a:effectLst>
                  <a:outerShdw blurRad="38100" dist="38100" dir="2700000" algn="tl">
                    <a:srgbClr val="C0C0C0"/>
                  </a:outerShdw>
                </a:effectLst>
              </a:rPr>
              <a:t>abundância de espécies Proteobacteria</a:t>
            </a:r>
            <a:r>
              <a:rPr lang="pt-PT" sz="2800" smtClean="0">
                <a:effectLst>
                  <a:outerShdw blurRad="38100" dist="38100" dir="2700000" algn="tl">
                    <a:srgbClr val="C0C0C0"/>
                  </a:outerShdw>
                </a:effectLst>
              </a:rPr>
              <a:t> associadas com o uso amplo de antibióticos</a:t>
            </a:r>
            <a:r>
              <a:rPr lang="pt-BR" sz="2800" smtClean="0">
                <a:effectLst>
                  <a:outerShdw blurRad="38100" dist="38100" dir="2700000" algn="tl">
                    <a:srgbClr val="C0C0C0"/>
                  </a:outerShdw>
                </a:effectLst>
              </a:rPr>
              <a:t> </a:t>
            </a:r>
          </a:p>
          <a:p>
            <a:pPr marL="273050" indent="-273050" defTabSz="914400" eaLnBrk="1" hangingPunct="1">
              <a:lnSpc>
                <a:spcPct val="80000"/>
              </a:lnSpc>
            </a:pPr>
            <a:r>
              <a:rPr lang="pt-PT" sz="2800" smtClean="0">
                <a:effectLst>
                  <a:outerShdw blurRad="38100" dist="38100" dir="2700000" algn="tl">
                    <a:srgbClr val="C0C0C0"/>
                  </a:outerShdw>
                </a:effectLst>
              </a:rPr>
              <a:t>pode predispor à estimulação inflamatória que pode ajudar a explicar a  susceptibilidade dos recém-nascidos prematuros a sepse tardia e a enterocolite necrosante. </a:t>
            </a:r>
            <a:endParaRPr lang="pt-BR" sz="2800" smtClean="0">
              <a:effectLst>
                <a:outerShdw blurRad="38100" dist="38100" dir="2700000" algn="tl">
                  <a:srgbClr val="C0C0C0"/>
                </a:outerShdw>
              </a:effectLst>
            </a:endParaRPr>
          </a:p>
        </p:txBody>
      </p:sp>
      <p:sp>
        <p:nvSpPr>
          <p:cNvPr id="28676" name="Rectangle 4"/>
          <p:cNvSpPr>
            <a:spLocks noChangeArrowheads="1"/>
          </p:cNvSpPr>
          <p:nvPr/>
        </p:nvSpPr>
        <p:spPr bwMode="auto">
          <a:xfrm>
            <a:off x="4697413" y="249238"/>
            <a:ext cx="3341687" cy="457200"/>
          </a:xfrm>
          <a:prstGeom prst="rect">
            <a:avLst/>
          </a:prstGeom>
          <a:noFill/>
          <a:ln w="9525">
            <a:noFill/>
            <a:miter lim="800000"/>
            <a:headEnd/>
            <a:tailEnd/>
          </a:ln>
          <a:effectLst/>
        </p:spPr>
        <p:txBody>
          <a:bodyPr wrap="none">
            <a:spAutoFit/>
          </a:bodyPr>
          <a:lstStyle/>
          <a:p>
            <a:r>
              <a:rPr lang="pt-BR" sz="2400" b="1">
                <a:solidFill>
                  <a:srgbClr val="0066FF"/>
                </a:solidFill>
                <a:effectLst>
                  <a:outerShdw blurRad="38100" dist="38100" dir="2700000" algn="tl">
                    <a:srgbClr val="C0C0C0"/>
                  </a:outerShdw>
                </a:effectLst>
                <a:latin typeface="Tahoma" pitchFamily="34" charset="0"/>
              </a:rPr>
              <a:t>Microbiota intestinal</a:t>
            </a:r>
          </a:p>
        </p:txBody>
      </p:sp>
      <p:sp>
        <p:nvSpPr>
          <p:cNvPr id="96260" name="Rectangle 5"/>
          <p:cNvSpPr>
            <a:spLocks noChangeArrowheads="1"/>
          </p:cNvSpPr>
          <p:nvPr/>
        </p:nvSpPr>
        <p:spPr bwMode="auto">
          <a:xfrm>
            <a:off x="3962400" y="762000"/>
            <a:ext cx="4670425" cy="366713"/>
          </a:xfrm>
          <a:prstGeom prst="rect">
            <a:avLst/>
          </a:prstGeom>
          <a:noFill/>
          <a:ln w="9525">
            <a:noFill/>
            <a:miter lim="800000"/>
            <a:headEnd/>
            <a:tailEnd/>
          </a:ln>
        </p:spPr>
        <p:txBody>
          <a:bodyPr wrap="none">
            <a:spAutoFit/>
          </a:bodyPr>
          <a:lstStyle/>
          <a:p>
            <a:r>
              <a:rPr lang="pt-BR" b="1">
                <a:solidFill>
                  <a:srgbClr val="FF33CC"/>
                </a:solidFill>
                <a:latin typeface="Tahoma" pitchFamily="34" charset="0"/>
              </a:rPr>
              <a:t>Microbiota intestinal: amiga ou inimiga</a:t>
            </a:r>
          </a:p>
        </p:txBody>
      </p:sp>
      <p:sp>
        <p:nvSpPr>
          <p:cNvPr id="28678" name="Rectangle 6"/>
          <p:cNvSpPr>
            <a:spLocks noChangeArrowheads="1"/>
          </p:cNvSpPr>
          <p:nvPr/>
        </p:nvSpPr>
        <p:spPr bwMode="auto">
          <a:xfrm>
            <a:off x="8061325" y="6110288"/>
            <a:ext cx="1846263" cy="366712"/>
          </a:xfrm>
          <a:prstGeom prst="rect">
            <a:avLst/>
          </a:prstGeom>
          <a:noFill/>
          <a:ln w="9525">
            <a:noFill/>
            <a:miter lim="800000"/>
            <a:headEnd/>
            <a:tailEnd/>
          </a:ln>
          <a:effectLst/>
        </p:spPr>
        <p:txBody>
          <a:bodyPr wrap="none">
            <a:spAutoFit/>
          </a:bodyPr>
          <a:lstStyle/>
          <a:p>
            <a:pPr>
              <a:defRPr/>
            </a:pPr>
            <a:r>
              <a:rPr lang="pt-BR">
                <a:effectLst>
                  <a:outerShdw blurRad="38100" dist="38100" dir="2700000" algn="tl">
                    <a:srgbClr val="000000"/>
                  </a:outerShdw>
                </a:effectLst>
                <a:latin typeface="Tahoma" pitchFamily="34" charset="0"/>
                <a:cs typeface="Arial" charset="0"/>
              </a:rPr>
              <a:t>Kupala VS, 2011</a:t>
            </a:r>
          </a:p>
        </p:txBody>
      </p:sp>
      <p:sp>
        <p:nvSpPr>
          <p:cNvPr id="96262" name="AutoShape 7"/>
          <p:cNvSpPr>
            <a:spLocks noChangeArrowheads="1"/>
          </p:cNvSpPr>
          <p:nvPr/>
        </p:nvSpPr>
        <p:spPr bwMode="auto">
          <a:xfrm flipH="1">
            <a:off x="0" y="3124200"/>
            <a:ext cx="609600" cy="876300"/>
          </a:xfrm>
          <a:prstGeom prst="curvedLeftArrow">
            <a:avLst>
              <a:gd name="adj1" fmla="val 28750"/>
              <a:gd name="adj2" fmla="val 57500"/>
              <a:gd name="adj3" fmla="val 33333"/>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pic>
        <p:nvPicPr>
          <p:cNvPr id="96263" name="Picture 7" descr="doc">
            <a:hlinkClick r:id="rId2" tooltip="Antibiotic_empirica_efeitos_adversos"/>
          </p:cNvPr>
          <p:cNvPicPr>
            <a:picLocks noChangeAspect="1" noChangeArrowheads="1"/>
          </p:cNvPicPr>
          <p:nvPr/>
        </p:nvPicPr>
        <p:blipFill>
          <a:blip r:embed="rId3"/>
          <a:srcRect/>
          <a:stretch>
            <a:fillRect/>
          </a:stretch>
        </p:blipFill>
        <p:spPr bwMode="auto">
          <a:xfrm>
            <a:off x="9928225" y="6005513"/>
            <a:ext cx="549275" cy="549275"/>
          </a:xfrm>
          <a:prstGeom prst="rect">
            <a:avLst/>
          </a:prstGeom>
          <a:noFill/>
        </p:spPr>
      </p:pic>
      <p:sp>
        <p:nvSpPr>
          <p:cNvPr id="96264" name="AutoShape 8"/>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idx="4294967295"/>
          </p:nvPr>
        </p:nvSpPr>
        <p:spPr>
          <a:xfrm>
            <a:off x="0" y="4251325"/>
            <a:ext cx="11952288" cy="4525963"/>
          </a:xfrm>
        </p:spPr>
        <p:txBody>
          <a:bodyPr/>
          <a:lstStyle/>
          <a:p>
            <a:pPr marL="273050" indent="-273050" defTabSz="914400" eaLnBrk="1" hangingPunct="1"/>
            <a:r>
              <a:rPr lang="pt-BR" sz="2400" smtClean="0">
                <a:effectLst>
                  <a:outerShdw blurRad="38100" dist="38100" dir="2700000" algn="tl">
                    <a:srgbClr val="C0C0C0"/>
                  </a:outerShdw>
                </a:effectLst>
              </a:rPr>
              <a:t>4039 RN&lt;1000g</a:t>
            </a:r>
          </a:p>
        </p:txBody>
      </p:sp>
      <p:pic>
        <p:nvPicPr>
          <p:cNvPr id="97283" name="Picture 2"/>
          <p:cNvPicPr>
            <a:picLocks noChangeAspect="1" noChangeArrowheads="1"/>
          </p:cNvPicPr>
          <p:nvPr/>
        </p:nvPicPr>
        <p:blipFill>
          <a:blip r:embed="rId2">
            <a:lum bright="-18000"/>
          </a:blip>
          <a:srcRect/>
          <a:stretch>
            <a:fillRect/>
          </a:stretch>
        </p:blipFill>
        <p:spPr bwMode="auto">
          <a:xfrm>
            <a:off x="239713" y="2714625"/>
            <a:ext cx="11639550" cy="4143375"/>
          </a:xfrm>
          <a:prstGeom prst="rect">
            <a:avLst/>
          </a:prstGeom>
          <a:noFill/>
          <a:ln w="9525">
            <a:noFill/>
            <a:miter lim="800000"/>
            <a:headEnd/>
            <a:tailEnd/>
          </a:ln>
        </p:spPr>
      </p:pic>
      <p:sp>
        <p:nvSpPr>
          <p:cNvPr id="97284" name="Line 4"/>
          <p:cNvSpPr>
            <a:spLocks noChangeShapeType="1"/>
          </p:cNvSpPr>
          <p:nvPr/>
        </p:nvSpPr>
        <p:spPr bwMode="auto">
          <a:xfrm>
            <a:off x="0" y="3933825"/>
            <a:ext cx="334963"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97285" name="Line 5"/>
          <p:cNvSpPr>
            <a:spLocks noChangeShapeType="1"/>
          </p:cNvSpPr>
          <p:nvPr/>
        </p:nvSpPr>
        <p:spPr bwMode="auto">
          <a:xfrm>
            <a:off x="0" y="5013325"/>
            <a:ext cx="334963"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97286" name="Rectangle 6"/>
          <p:cNvSpPr>
            <a:spLocks noChangeArrowheads="1"/>
          </p:cNvSpPr>
          <p:nvPr/>
        </p:nvSpPr>
        <p:spPr bwMode="auto">
          <a:xfrm>
            <a:off x="239713" y="5661025"/>
            <a:ext cx="11952287" cy="1196975"/>
          </a:xfrm>
          <a:prstGeom prst="rect">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sz="2400">
              <a:latin typeface="Times New Roman" pitchFamily="18" charset="0"/>
            </a:endParaRPr>
          </a:p>
        </p:txBody>
      </p:sp>
      <p:sp>
        <p:nvSpPr>
          <p:cNvPr id="97287" name="Text Box 7"/>
          <p:cNvSpPr txBox="1">
            <a:spLocks noChangeArrowheads="1"/>
          </p:cNvSpPr>
          <p:nvPr/>
        </p:nvSpPr>
        <p:spPr bwMode="auto">
          <a:xfrm>
            <a:off x="246063" y="3357563"/>
            <a:ext cx="4478337" cy="366712"/>
          </a:xfrm>
          <a:prstGeom prst="rect">
            <a:avLst/>
          </a:prstGeom>
          <a:noFill/>
          <a:ln w="12700" cap="sq">
            <a:noFill/>
            <a:miter lim="800000"/>
            <a:headEnd type="none" w="sm" len="sm"/>
            <a:tailEnd type="none" w="sm" len="sm"/>
          </a:ln>
        </p:spPr>
        <p:txBody>
          <a:bodyPr wrap="none">
            <a:spAutoFit/>
          </a:bodyPr>
          <a:lstStyle/>
          <a:p>
            <a:pPr algn="r" eaLnBrk="0" hangingPunct="0"/>
            <a:r>
              <a:rPr lang="pt-BR" b="1">
                <a:solidFill>
                  <a:srgbClr val="FF0000"/>
                </a:solidFill>
                <a:latin typeface="Times New Roman" pitchFamily="18" charset="0"/>
              </a:rPr>
              <a:t>Regressão logística multivariada</a:t>
            </a:r>
          </a:p>
        </p:txBody>
      </p:sp>
      <p:sp>
        <p:nvSpPr>
          <p:cNvPr id="97288" name="Text Box 8"/>
          <p:cNvSpPr txBox="1">
            <a:spLocks noChangeArrowheads="1"/>
          </p:cNvSpPr>
          <p:nvPr/>
        </p:nvSpPr>
        <p:spPr bwMode="auto">
          <a:xfrm>
            <a:off x="2039938" y="5734050"/>
            <a:ext cx="7875587" cy="1311275"/>
          </a:xfrm>
          <a:prstGeom prst="rect">
            <a:avLst/>
          </a:prstGeom>
          <a:noFill/>
          <a:ln w="12700" cap="sq">
            <a:noFill/>
            <a:miter lim="800000"/>
            <a:headEnd type="none" w="sm" len="sm"/>
            <a:tailEnd type="none" w="sm" len="sm"/>
          </a:ln>
        </p:spPr>
        <p:txBody>
          <a:bodyPr wrap="none">
            <a:spAutoFit/>
          </a:bodyPr>
          <a:lstStyle/>
          <a:p>
            <a:pPr algn="ctr" eaLnBrk="0" hangingPunct="0"/>
            <a:r>
              <a:rPr lang="pt-BR" sz="2000">
                <a:latin typeface="Times New Roman" pitchFamily="18" charset="0"/>
              </a:rPr>
              <a:t>-Tempo prolongado de antibióticos altera o desenvolvimento fisiológico </a:t>
            </a:r>
          </a:p>
          <a:p>
            <a:pPr algn="ctr" eaLnBrk="0" hangingPunct="0"/>
            <a:r>
              <a:rPr lang="pt-BR" sz="2000">
                <a:latin typeface="Times New Roman" pitchFamily="18" charset="0"/>
              </a:rPr>
              <a:t>e imunológico intestinal       enterocolite necrosante</a:t>
            </a:r>
          </a:p>
          <a:p>
            <a:pPr algn="ctr" eaLnBrk="0" hangingPunct="0"/>
            <a:r>
              <a:rPr lang="pt-BR" sz="2000">
                <a:latin typeface="Times New Roman" pitchFamily="18" charset="0"/>
              </a:rPr>
              <a:t>-Redução da flora bacteriana   colonização por fungo     candidíase neonatal</a:t>
            </a:r>
          </a:p>
          <a:p>
            <a:pPr algn="ctr" eaLnBrk="0" hangingPunct="0"/>
            <a:endParaRPr lang="pt-BR" sz="2000">
              <a:latin typeface="Times New Roman" pitchFamily="18" charset="0"/>
            </a:endParaRPr>
          </a:p>
        </p:txBody>
      </p:sp>
      <p:sp>
        <p:nvSpPr>
          <p:cNvPr id="97289" name="Line 9"/>
          <p:cNvSpPr>
            <a:spLocks noChangeShapeType="1"/>
          </p:cNvSpPr>
          <p:nvPr/>
        </p:nvSpPr>
        <p:spPr bwMode="auto">
          <a:xfrm flipV="1">
            <a:off x="6170613" y="6092825"/>
            <a:ext cx="0" cy="215900"/>
          </a:xfrm>
          <a:prstGeom prst="line">
            <a:avLst/>
          </a:prstGeom>
          <a:noFill/>
          <a:ln w="57150" cap="sq">
            <a:solidFill>
              <a:srgbClr val="FF0000"/>
            </a:solidFill>
            <a:round/>
            <a:headEnd type="none" w="sm" len="sm"/>
            <a:tailEnd type="triangle" w="sm" len="sm"/>
          </a:ln>
        </p:spPr>
        <p:txBody>
          <a:bodyPr wrap="none"/>
          <a:lstStyle/>
          <a:p>
            <a:endParaRPr lang="pt-BR"/>
          </a:p>
        </p:txBody>
      </p:sp>
      <p:sp>
        <p:nvSpPr>
          <p:cNvPr id="97290" name="Line 10"/>
          <p:cNvSpPr>
            <a:spLocks noChangeShapeType="1"/>
          </p:cNvSpPr>
          <p:nvPr/>
        </p:nvSpPr>
        <p:spPr bwMode="auto">
          <a:xfrm>
            <a:off x="5903913" y="6237288"/>
            <a:ext cx="192087" cy="0"/>
          </a:xfrm>
          <a:prstGeom prst="line">
            <a:avLst/>
          </a:prstGeom>
          <a:noFill/>
          <a:ln w="57150" cap="sq">
            <a:solidFill>
              <a:srgbClr val="FF0000"/>
            </a:solidFill>
            <a:round/>
            <a:headEnd type="none" w="sm" len="sm"/>
            <a:tailEnd type="triangle" w="sm" len="sm"/>
          </a:ln>
        </p:spPr>
        <p:txBody>
          <a:bodyPr wrap="none"/>
          <a:lstStyle/>
          <a:p>
            <a:endParaRPr lang="pt-BR"/>
          </a:p>
        </p:txBody>
      </p:sp>
      <p:sp>
        <p:nvSpPr>
          <p:cNvPr id="97291" name="Line 11"/>
          <p:cNvSpPr>
            <a:spLocks noChangeShapeType="1"/>
          </p:cNvSpPr>
          <p:nvPr/>
        </p:nvSpPr>
        <p:spPr bwMode="auto">
          <a:xfrm>
            <a:off x="5108575" y="6597650"/>
            <a:ext cx="190500" cy="0"/>
          </a:xfrm>
          <a:prstGeom prst="line">
            <a:avLst/>
          </a:prstGeom>
          <a:noFill/>
          <a:ln w="57150" cap="sq">
            <a:solidFill>
              <a:srgbClr val="FF0000"/>
            </a:solidFill>
            <a:round/>
            <a:headEnd type="none" w="sm" len="sm"/>
            <a:tailEnd type="triangle" w="sm" len="sm"/>
          </a:ln>
        </p:spPr>
        <p:txBody>
          <a:bodyPr wrap="none"/>
          <a:lstStyle/>
          <a:p>
            <a:endParaRPr lang="pt-BR"/>
          </a:p>
        </p:txBody>
      </p:sp>
      <p:sp>
        <p:nvSpPr>
          <p:cNvPr id="97292" name="Line 12"/>
          <p:cNvSpPr>
            <a:spLocks noChangeShapeType="1"/>
          </p:cNvSpPr>
          <p:nvPr/>
        </p:nvSpPr>
        <p:spPr bwMode="auto">
          <a:xfrm>
            <a:off x="7578725" y="6597650"/>
            <a:ext cx="190500" cy="0"/>
          </a:xfrm>
          <a:prstGeom prst="line">
            <a:avLst/>
          </a:prstGeom>
          <a:noFill/>
          <a:ln w="57150" cap="sq">
            <a:solidFill>
              <a:srgbClr val="FF0000"/>
            </a:solidFill>
            <a:round/>
            <a:headEnd type="none" w="sm" len="sm"/>
            <a:tailEnd type="triangle" w="sm" len="sm"/>
          </a:ln>
        </p:spPr>
        <p:txBody>
          <a:bodyPr wrap="none"/>
          <a:lstStyle/>
          <a:p>
            <a:endParaRPr lang="pt-BR"/>
          </a:p>
        </p:txBody>
      </p:sp>
      <p:sp>
        <p:nvSpPr>
          <p:cNvPr id="331779" name="Rectangle 2"/>
          <p:cNvSpPr>
            <a:spLocks noChangeArrowheads="1"/>
          </p:cNvSpPr>
          <p:nvPr/>
        </p:nvSpPr>
        <p:spPr bwMode="auto">
          <a:xfrm>
            <a:off x="608013" y="254000"/>
            <a:ext cx="10945812" cy="1143000"/>
          </a:xfrm>
          <a:prstGeom prst="rect">
            <a:avLst/>
          </a:prstGeom>
          <a:solidFill>
            <a:schemeClr val="bg1"/>
          </a:solidFill>
          <a:ln w="9525">
            <a:noFill/>
            <a:miter lim="800000"/>
            <a:headEnd/>
            <a:tailEnd/>
          </a:ln>
        </p:spPr>
        <p:txBody>
          <a:bodyPr anchor="ctr"/>
          <a:lstStyle/>
          <a:p>
            <a:pPr algn="ctr" defTabSz="912813" eaLnBrk="0" hangingPunct="0"/>
            <a:r>
              <a:rPr kumimoji="1" lang="pt-BR" sz="4400">
                <a:solidFill>
                  <a:schemeClr val="tx2"/>
                </a:solidFill>
                <a:effectLst>
                  <a:outerShdw blurRad="38100" dist="38100" dir="2700000" algn="tl">
                    <a:srgbClr val="C0C0C0"/>
                  </a:outerShdw>
                </a:effectLst>
                <a:latin typeface="Tahoma" pitchFamily="34" charset="0"/>
              </a:rPr>
              <a:t/>
            </a:r>
            <a:br>
              <a:rPr kumimoji="1" lang="pt-BR" sz="4400">
                <a:solidFill>
                  <a:schemeClr val="tx2"/>
                </a:solidFill>
                <a:effectLst>
                  <a:outerShdw blurRad="38100" dist="38100" dir="2700000" algn="tl">
                    <a:srgbClr val="C0C0C0"/>
                  </a:outerShdw>
                </a:effectLst>
                <a:latin typeface="Tahoma" pitchFamily="34" charset="0"/>
              </a:rPr>
            </a:br>
            <a:r>
              <a:rPr kumimoji="1" lang="pt-BR" sz="2000">
                <a:solidFill>
                  <a:srgbClr val="FF0000"/>
                </a:solidFill>
                <a:effectLst>
                  <a:outerShdw blurRad="38100" dist="38100" dir="2700000" algn="tl">
                    <a:srgbClr val="C0C0C0"/>
                  </a:outerShdw>
                </a:effectLst>
                <a:latin typeface="Tahoma" pitchFamily="34" charset="0"/>
              </a:rPr>
              <a:t>Antibioticoterapia empírica prolongada (</a:t>
            </a:r>
            <a:r>
              <a:rPr kumimoji="1" lang="pt-BR" sz="2000">
                <a:solidFill>
                  <a:srgbClr val="FF0000"/>
                </a:solidFill>
                <a:effectLst>
                  <a:outerShdw blurRad="38100" dist="38100" dir="2700000" algn="tl">
                    <a:srgbClr val="C0C0C0"/>
                  </a:outerShdw>
                </a:effectLst>
                <a:latin typeface="Tahoma" pitchFamily="34" charset="0"/>
                <a:cs typeface="Tahoma" pitchFamily="34" charset="0"/>
              </a:rPr>
              <a:t>≥5dias;culturas negativas) associa-se com enterocolite necrosante e morte nos recém-nascidos de extremo baixo peso</a:t>
            </a:r>
            <a:r>
              <a:rPr kumimoji="1" lang="pt-BR" sz="2000">
                <a:solidFill>
                  <a:srgbClr val="FF0000"/>
                </a:solidFill>
                <a:effectLst>
                  <a:outerShdw blurRad="38100" dist="38100" dir="2700000" algn="tl">
                    <a:srgbClr val="C0C0C0"/>
                  </a:outerShdw>
                </a:effectLst>
                <a:latin typeface="Tahoma" pitchFamily="34" charset="0"/>
              </a:rPr>
              <a:t/>
            </a:r>
            <a:br>
              <a:rPr kumimoji="1" lang="pt-BR" sz="2000">
                <a:solidFill>
                  <a:srgbClr val="FF0000"/>
                </a:solidFill>
                <a:effectLst>
                  <a:outerShdw blurRad="38100" dist="38100" dir="2700000" algn="tl">
                    <a:srgbClr val="C0C0C0"/>
                  </a:outerShdw>
                </a:effectLst>
                <a:latin typeface="Tahoma" pitchFamily="34" charset="0"/>
              </a:rPr>
            </a:br>
            <a:endParaRPr kumimoji="1" lang="pt-BR" sz="2000" b="1">
              <a:solidFill>
                <a:srgbClr val="FF0000"/>
              </a:solidFill>
              <a:effectLst>
                <a:outerShdw blurRad="38100" dist="38100" dir="2700000" algn="tl">
                  <a:srgbClr val="C0C0C0"/>
                </a:outerShdw>
              </a:effectLst>
              <a:latin typeface="Tahoma" pitchFamily="34" charset="0"/>
            </a:endParaRPr>
          </a:p>
        </p:txBody>
      </p:sp>
      <p:pic>
        <p:nvPicPr>
          <p:cNvPr id="97294" name="Picture 14" descr="DSC01456"/>
          <p:cNvPicPr>
            <a:picLocks noChangeAspect="1" noChangeArrowheads="1"/>
          </p:cNvPicPr>
          <p:nvPr/>
        </p:nvPicPr>
        <p:blipFill>
          <a:blip r:embed="rId3"/>
          <a:srcRect/>
          <a:stretch>
            <a:fillRect/>
          </a:stretch>
        </p:blipFill>
        <p:spPr bwMode="auto">
          <a:xfrm>
            <a:off x="274638" y="5851525"/>
            <a:ext cx="1238250" cy="857250"/>
          </a:xfrm>
          <a:prstGeom prst="rect">
            <a:avLst/>
          </a:prstGeom>
          <a:noFill/>
          <a:ln w="9525">
            <a:noFill/>
            <a:miter lim="800000"/>
            <a:headEnd/>
            <a:tailEnd/>
          </a:ln>
        </p:spPr>
      </p:pic>
      <p:sp>
        <p:nvSpPr>
          <p:cNvPr id="97295" name="Text Box 16"/>
          <p:cNvSpPr txBox="1">
            <a:spLocks noChangeArrowheads="1"/>
          </p:cNvSpPr>
          <p:nvPr/>
        </p:nvSpPr>
        <p:spPr bwMode="auto">
          <a:xfrm>
            <a:off x="6516688" y="1400175"/>
            <a:ext cx="4633912" cy="825500"/>
          </a:xfrm>
          <a:prstGeom prst="rect">
            <a:avLst/>
          </a:prstGeom>
          <a:noFill/>
          <a:ln w="12700" cap="sq">
            <a:noFill/>
            <a:miter lim="800000"/>
            <a:headEnd type="none" w="sm" len="sm"/>
            <a:tailEnd type="none" w="sm" len="sm"/>
          </a:ln>
        </p:spPr>
        <p:txBody>
          <a:bodyPr wrap="none">
            <a:spAutoFit/>
          </a:bodyPr>
          <a:lstStyle/>
          <a:p>
            <a:pPr algn="ctr" eaLnBrk="0" hangingPunct="0"/>
            <a:r>
              <a:rPr lang="pt-BR" sz="1600" b="1">
                <a:solidFill>
                  <a:srgbClr val="FF0000"/>
                </a:solidFill>
                <a:latin typeface="Times New Roman" pitchFamily="18" charset="0"/>
              </a:rPr>
              <a:t>Patel, 2011:50% sem bacteremia provada recebem </a:t>
            </a:r>
          </a:p>
          <a:p>
            <a:pPr algn="ctr" eaLnBrk="0" hangingPunct="0"/>
            <a:r>
              <a:rPr lang="pt-BR" sz="1600" b="1">
                <a:solidFill>
                  <a:srgbClr val="FF0000"/>
                </a:solidFill>
                <a:latin typeface="Times New Roman" pitchFamily="18" charset="0"/>
              </a:rPr>
              <a:t>tratamento para a sepse</a:t>
            </a:r>
          </a:p>
          <a:p>
            <a:pPr algn="ctr" eaLnBrk="0" hangingPunct="0"/>
            <a:r>
              <a:rPr lang="pt-BR" sz="1600" b="1">
                <a:solidFill>
                  <a:srgbClr val="FF0000"/>
                </a:solidFill>
                <a:latin typeface="Times New Roman" pitchFamily="18" charset="0"/>
              </a:rPr>
              <a:t>(situação diagnostica problemática!)</a:t>
            </a:r>
          </a:p>
        </p:txBody>
      </p:sp>
      <p:sp>
        <p:nvSpPr>
          <p:cNvPr id="97296" name="AutoShape 17"/>
          <p:cNvSpPr>
            <a:spLocks noChangeArrowheads="1"/>
          </p:cNvSpPr>
          <p:nvPr/>
        </p:nvSpPr>
        <p:spPr bwMode="auto">
          <a:xfrm>
            <a:off x="4725988" y="1357313"/>
            <a:ext cx="1800225" cy="338137"/>
          </a:xfrm>
          <a:prstGeom prst="lightningBolt">
            <a:avLst/>
          </a:prstGeom>
          <a:solidFill>
            <a:srgbClr val="FF0000"/>
          </a:solidFill>
          <a:ln w="12700" cap="sq">
            <a:solidFill>
              <a:schemeClr val="tx1"/>
            </a:solidFill>
            <a:miter lim="800000"/>
            <a:headEnd type="none" w="sm" len="sm"/>
            <a:tailEnd type="none" w="sm" len="sm"/>
          </a:ln>
        </p:spPr>
        <p:txBody>
          <a:bodyPr wrap="none" anchor="ctr"/>
          <a:lstStyle/>
          <a:p>
            <a:pPr algn="r" eaLnBrk="0" hangingPunct="0"/>
            <a:endParaRPr lang="pt-BR" sz="2400">
              <a:latin typeface="Times New Roman" pitchFamily="18" charset="0"/>
            </a:endParaRPr>
          </a:p>
        </p:txBody>
      </p:sp>
      <p:sp>
        <p:nvSpPr>
          <p:cNvPr id="35858" name="Rectangle 18"/>
          <p:cNvSpPr>
            <a:spLocks noChangeArrowheads="1"/>
          </p:cNvSpPr>
          <p:nvPr/>
        </p:nvSpPr>
        <p:spPr bwMode="auto">
          <a:xfrm>
            <a:off x="3505200" y="0"/>
            <a:ext cx="3341688" cy="457200"/>
          </a:xfrm>
          <a:prstGeom prst="rect">
            <a:avLst/>
          </a:prstGeom>
          <a:noFill/>
          <a:ln w="9525">
            <a:noFill/>
            <a:miter lim="800000"/>
            <a:headEnd/>
            <a:tailEnd/>
          </a:ln>
          <a:effectLst/>
        </p:spPr>
        <p:txBody>
          <a:bodyPr wrap="none">
            <a:spAutoFit/>
          </a:bodyPr>
          <a:lstStyle/>
          <a:p>
            <a:r>
              <a:rPr lang="pt-BR" sz="2400" b="1">
                <a:solidFill>
                  <a:srgbClr val="0066FF"/>
                </a:solidFill>
                <a:effectLst>
                  <a:outerShdw blurRad="38100" dist="38100" dir="2700000" algn="tl">
                    <a:srgbClr val="C0C0C0"/>
                  </a:outerShdw>
                </a:effectLst>
                <a:latin typeface="Tahoma" pitchFamily="34" charset="0"/>
              </a:rPr>
              <a:t>Microbiota intestinal</a:t>
            </a:r>
          </a:p>
        </p:txBody>
      </p:sp>
      <p:sp>
        <p:nvSpPr>
          <p:cNvPr id="97298" name="Line 4"/>
          <p:cNvSpPr>
            <a:spLocks noChangeShapeType="1"/>
          </p:cNvSpPr>
          <p:nvPr/>
        </p:nvSpPr>
        <p:spPr bwMode="auto">
          <a:xfrm>
            <a:off x="8302625" y="3860800"/>
            <a:ext cx="334963"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97299" name="Line 4"/>
          <p:cNvSpPr>
            <a:spLocks noChangeShapeType="1"/>
          </p:cNvSpPr>
          <p:nvPr/>
        </p:nvSpPr>
        <p:spPr bwMode="auto">
          <a:xfrm>
            <a:off x="8401050" y="5013325"/>
            <a:ext cx="333375"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97300" name="Rectangle 20"/>
          <p:cNvSpPr>
            <a:spLocks noChangeArrowheads="1"/>
          </p:cNvSpPr>
          <p:nvPr/>
        </p:nvSpPr>
        <p:spPr bwMode="auto">
          <a:xfrm>
            <a:off x="428625" y="1978025"/>
            <a:ext cx="11368088" cy="1252538"/>
          </a:xfrm>
          <a:prstGeom prst="rect">
            <a:avLst/>
          </a:prstGeom>
          <a:solidFill>
            <a:srgbClr val="FFFFFF"/>
          </a:solidFill>
          <a:ln w="9525">
            <a:noFill/>
            <a:miter lim="800000"/>
            <a:headEnd/>
            <a:tailEnd/>
          </a:ln>
          <a:effectLst/>
        </p:spPr>
        <p:txBody>
          <a:bodyPr lIns="0" tIns="0" rIns="95220" bIns="0" anchor="ctr">
            <a:spAutoFit/>
          </a:bodyPr>
          <a:lstStyle/>
          <a:p>
            <a:pPr algn="ctr"/>
            <a:r>
              <a:rPr lang="pt-BR">
                <a:hlinkClick r:id="rId4"/>
              </a:rPr>
              <a:t/>
            </a:r>
            <a:br>
              <a:rPr lang="pt-BR">
                <a:hlinkClick r:id="rId4"/>
              </a:rPr>
            </a:br>
            <a:r>
              <a:rPr lang="pt-BR" sz="1600">
                <a:hlinkClick r:id="rId4"/>
              </a:rPr>
              <a:t>Prolonged duration of initial empirical antibiotic treatment is associated with increased rates of necrotizing enterocolitis and death for extremely low birth weight infants.</a:t>
            </a:r>
            <a:r>
              <a:rPr lang="pt-BR" sz="1600"/>
              <a:t>Cotten CM, Taylor S, Stoll B, Goldberg RN, Hansen NI, Sánchez PJ, Ambalavanan N, Benjamin DK Jr; NICHD Neonatal Research Network.</a:t>
            </a:r>
          </a:p>
          <a:p>
            <a:pPr algn="ctr"/>
            <a:r>
              <a:rPr lang="pt-BR" sz="1600"/>
              <a:t>Pediatrics. 2009 Jan;123(1):58-66. doi: 10.1542/peds.2007-3423.PMID: 1911786.</a:t>
            </a:r>
            <a:r>
              <a:rPr lang="pt-BR" sz="1600" b="1">
                <a:hlinkClick r:id="rId4"/>
              </a:rPr>
              <a:t>Free PMC Article</a:t>
            </a:r>
            <a:r>
              <a:rPr lang="pt-BR" sz="1600" b="1"/>
              <a:t>.</a:t>
            </a:r>
            <a:r>
              <a:rPr lang="pt-BR" sz="1600" u="sng">
                <a:hlinkClick r:id="rId5"/>
              </a:rPr>
              <a:t>Similar articles</a:t>
            </a:r>
            <a:endParaRPr lang="pt-BR" sz="1600" u="sng"/>
          </a:p>
        </p:txBody>
      </p:sp>
      <p:sp>
        <p:nvSpPr>
          <p:cNvPr id="97302" name="Rectangle 22"/>
          <p:cNvSpPr>
            <a:spLocks noChangeArrowheads="1"/>
          </p:cNvSpPr>
          <p:nvPr/>
        </p:nvSpPr>
        <p:spPr bwMode="auto">
          <a:xfrm>
            <a:off x="301625" y="3378200"/>
            <a:ext cx="1212850" cy="366713"/>
          </a:xfrm>
          <a:prstGeom prst="rect">
            <a:avLst/>
          </a:prstGeom>
          <a:noFill/>
          <a:ln w="9525">
            <a:noFill/>
            <a:miter lim="800000"/>
            <a:headEnd/>
            <a:tailEnd/>
          </a:ln>
          <a:effectLst/>
        </p:spPr>
        <p:txBody>
          <a:bodyPr wrap="none" anchor="ctr">
            <a:spAutoFit/>
          </a:bodyPr>
          <a:lstStyle/>
          <a:p>
            <a:pPr eaLnBrk="0" hangingPunct="0"/>
            <a:r>
              <a:rPr lang="pt-BR"/>
              <a:t>4039 RN! </a:t>
            </a:r>
          </a:p>
        </p:txBody>
      </p:sp>
      <p:pic>
        <p:nvPicPr>
          <p:cNvPr id="97304" name="Picture 24" descr="ppt">
            <a:hlinkClick r:id="rId6" tooltip="Antibioticoterapia empirica-ECN"/>
          </p:cNvPr>
          <p:cNvPicPr>
            <a:picLocks noChangeAspect="1" noChangeArrowheads="1"/>
          </p:cNvPicPr>
          <p:nvPr/>
        </p:nvPicPr>
        <p:blipFill>
          <a:blip r:embed="rId7"/>
          <a:srcRect/>
          <a:stretch>
            <a:fillRect/>
          </a:stretch>
        </p:blipFill>
        <p:spPr bwMode="auto">
          <a:xfrm>
            <a:off x="11472863" y="801688"/>
            <a:ext cx="549275" cy="549275"/>
          </a:xfrm>
          <a:prstGeom prst="rect">
            <a:avLst/>
          </a:prstGeom>
          <a:noFill/>
        </p:spPr>
      </p:pic>
      <p:sp>
        <p:nvSpPr>
          <p:cNvPr id="97305" name="Rectangle 25"/>
          <p:cNvSpPr>
            <a:spLocks noChangeArrowheads="1"/>
          </p:cNvSpPr>
          <p:nvPr/>
        </p:nvSpPr>
        <p:spPr bwMode="auto">
          <a:xfrm>
            <a:off x="123825" y="1443038"/>
            <a:ext cx="4587875" cy="517525"/>
          </a:xfrm>
          <a:prstGeom prst="rect">
            <a:avLst/>
          </a:prstGeom>
          <a:noFill/>
          <a:ln w="9525">
            <a:noFill/>
            <a:miter lim="800000"/>
            <a:headEnd/>
            <a:tailEnd/>
          </a:ln>
          <a:effectLst/>
        </p:spPr>
        <p:txBody>
          <a:bodyPr anchor="ctr">
            <a:spAutoFit/>
          </a:bodyPr>
          <a:lstStyle/>
          <a:p>
            <a:pPr eaLnBrk="0" hangingPunct="0"/>
            <a:r>
              <a:rPr lang="pt-BR" sz="1400"/>
              <a:t>Apresentação: Eduardo Honorato, Frederico de Paula, Henrique Vieira.Coordenação:Paulo R. Margotto.  </a:t>
            </a:r>
          </a:p>
        </p:txBody>
      </p:sp>
      <p:sp>
        <p:nvSpPr>
          <p:cNvPr id="97306" name="Text Box 26"/>
          <p:cNvSpPr txBox="1">
            <a:spLocks noChangeArrowheads="1"/>
          </p:cNvSpPr>
          <p:nvPr/>
        </p:nvSpPr>
        <p:spPr bwMode="auto">
          <a:xfrm>
            <a:off x="9488488" y="2647950"/>
            <a:ext cx="1822450" cy="366713"/>
          </a:xfrm>
          <a:prstGeom prst="rect">
            <a:avLst/>
          </a:prstGeom>
          <a:noFill/>
          <a:ln w="9525">
            <a:noFill/>
            <a:miter lim="800000"/>
            <a:headEnd/>
            <a:tailEnd/>
          </a:ln>
          <a:effectLst/>
        </p:spPr>
        <p:txBody>
          <a:bodyPr wrap="none">
            <a:spAutoFit/>
          </a:bodyPr>
          <a:lstStyle/>
          <a:p>
            <a:r>
              <a:rPr lang="pt-BR" b="1">
                <a:solidFill>
                  <a:srgbClr val="0066FF"/>
                </a:solidFill>
              </a:rPr>
              <a:t>Artigo Integral!</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9" name="Rectangle 2"/>
          <p:cNvSpPr>
            <a:spLocks noChangeArrowheads="1"/>
          </p:cNvSpPr>
          <p:nvPr/>
        </p:nvSpPr>
        <p:spPr bwMode="auto">
          <a:xfrm>
            <a:off x="1246188" y="-193675"/>
            <a:ext cx="10945812" cy="1143000"/>
          </a:xfrm>
          <a:prstGeom prst="rect">
            <a:avLst/>
          </a:prstGeom>
          <a:noFill/>
          <a:ln w="9525">
            <a:noFill/>
            <a:miter lim="800000"/>
            <a:headEnd/>
            <a:tailEnd/>
          </a:ln>
        </p:spPr>
        <p:txBody>
          <a:bodyPr anchor="ctr"/>
          <a:lstStyle/>
          <a:p>
            <a:pPr algn="ctr" defTabSz="912813" eaLnBrk="0" hangingPunct="0"/>
            <a:r>
              <a:rPr kumimoji="1" lang="pt-BR" sz="4400">
                <a:solidFill>
                  <a:schemeClr val="tx2"/>
                </a:solidFill>
                <a:effectLst>
                  <a:outerShdw blurRad="38100" dist="38100" dir="2700000" algn="tl">
                    <a:srgbClr val="C0C0C0"/>
                  </a:outerShdw>
                </a:effectLst>
                <a:latin typeface="Tahoma" pitchFamily="34" charset="0"/>
              </a:rPr>
              <a:t/>
            </a:r>
            <a:br>
              <a:rPr kumimoji="1" lang="pt-BR" sz="4400">
                <a:solidFill>
                  <a:schemeClr val="tx2"/>
                </a:solidFill>
                <a:effectLst>
                  <a:outerShdw blurRad="38100" dist="38100" dir="2700000" algn="tl">
                    <a:srgbClr val="C0C0C0"/>
                  </a:outerShdw>
                </a:effectLst>
                <a:latin typeface="Tahoma" pitchFamily="34" charset="0"/>
              </a:rPr>
            </a:br>
            <a:r>
              <a:rPr kumimoji="1" lang="pt-BR" sz="2000">
                <a:solidFill>
                  <a:srgbClr val="FF0000"/>
                </a:solidFill>
                <a:effectLst>
                  <a:outerShdw blurRad="38100" dist="38100" dir="2700000" algn="tl">
                    <a:srgbClr val="C0C0C0"/>
                  </a:outerShdw>
                </a:effectLst>
                <a:latin typeface="Tahoma" pitchFamily="34" charset="0"/>
              </a:rPr>
              <a:t>Antibioticoterapia empírica prolongada (</a:t>
            </a:r>
            <a:r>
              <a:rPr kumimoji="1" lang="pt-BR" sz="2000">
                <a:solidFill>
                  <a:srgbClr val="FF0000"/>
                </a:solidFill>
                <a:effectLst>
                  <a:outerShdw blurRad="38100" dist="38100" dir="2700000" algn="tl">
                    <a:srgbClr val="C0C0C0"/>
                  </a:outerShdw>
                </a:effectLst>
                <a:latin typeface="Tahoma" pitchFamily="34" charset="0"/>
                <a:cs typeface="Tahoma" pitchFamily="34" charset="0"/>
              </a:rPr>
              <a:t>≥5dias;culturas negativas</a:t>
            </a:r>
            <a:r>
              <a:rPr kumimoji="1" lang="pt-BR" sz="3200">
                <a:solidFill>
                  <a:srgbClr val="FF0000"/>
                </a:solidFill>
                <a:effectLst>
                  <a:outerShdw blurRad="38100" dist="38100" dir="2700000" algn="tl">
                    <a:srgbClr val="C0C0C0"/>
                  </a:outerShdw>
                </a:effectLst>
                <a:latin typeface="Tahoma" pitchFamily="34" charset="0"/>
                <a:cs typeface="Tahoma" pitchFamily="34" charset="0"/>
              </a:rPr>
              <a:t>)</a:t>
            </a:r>
            <a:r>
              <a:rPr kumimoji="1" lang="pt-BR" sz="3200">
                <a:solidFill>
                  <a:srgbClr val="FF0000"/>
                </a:solidFill>
                <a:effectLst>
                  <a:outerShdw blurRad="38100" dist="38100" dir="2700000" algn="tl">
                    <a:srgbClr val="C0C0C0"/>
                  </a:outerShdw>
                </a:effectLst>
                <a:latin typeface="Tahoma" pitchFamily="34" charset="0"/>
              </a:rPr>
              <a:t/>
            </a:r>
            <a:br>
              <a:rPr kumimoji="1" lang="pt-BR" sz="3200">
                <a:solidFill>
                  <a:srgbClr val="FF0000"/>
                </a:solidFill>
                <a:effectLst>
                  <a:outerShdw blurRad="38100" dist="38100" dir="2700000" algn="tl">
                    <a:srgbClr val="C0C0C0"/>
                  </a:outerShdw>
                </a:effectLst>
                <a:latin typeface="Tahoma" pitchFamily="34" charset="0"/>
              </a:rPr>
            </a:br>
            <a:endParaRPr kumimoji="1" lang="pt-BR" sz="3200" b="1">
              <a:solidFill>
                <a:srgbClr val="FF0000"/>
              </a:solidFill>
              <a:effectLst>
                <a:outerShdw blurRad="38100" dist="38100" dir="2700000" algn="tl">
                  <a:srgbClr val="C0C0C0"/>
                </a:outerShdw>
              </a:effectLst>
              <a:latin typeface="Tahoma" pitchFamily="34" charset="0"/>
            </a:endParaRPr>
          </a:p>
        </p:txBody>
      </p:sp>
      <p:pic>
        <p:nvPicPr>
          <p:cNvPr id="98308" name="Picture 2"/>
          <p:cNvPicPr>
            <a:picLocks noChangeAspect="1" noChangeArrowheads="1"/>
          </p:cNvPicPr>
          <p:nvPr/>
        </p:nvPicPr>
        <p:blipFill>
          <a:blip r:embed="rId2"/>
          <a:srcRect/>
          <a:stretch>
            <a:fillRect/>
          </a:stretch>
        </p:blipFill>
        <p:spPr bwMode="auto">
          <a:xfrm>
            <a:off x="1119188" y="3449638"/>
            <a:ext cx="9578975" cy="3408362"/>
          </a:xfrm>
          <a:prstGeom prst="rect">
            <a:avLst/>
          </a:prstGeom>
          <a:noFill/>
          <a:ln w="9525">
            <a:noFill/>
            <a:miter lim="800000"/>
            <a:headEnd/>
            <a:tailEnd/>
          </a:ln>
        </p:spPr>
      </p:pic>
      <p:sp>
        <p:nvSpPr>
          <p:cNvPr id="98309" name="Rectangle 5"/>
          <p:cNvSpPr>
            <a:spLocks noChangeArrowheads="1"/>
          </p:cNvSpPr>
          <p:nvPr/>
        </p:nvSpPr>
        <p:spPr bwMode="auto">
          <a:xfrm>
            <a:off x="557213" y="2420938"/>
            <a:ext cx="10972800" cy="1181100"/>
          </a:xfrm>
          <a:prstGeom prst="rect">
            <a:avLst/>
          </a:prstGeom>
          <a:noFill/>
          <a:ln w="9525">
            <a:noFill/>
            <a:miter lim="800000"/>
            <a:headEnd/>
            <a:tailEnd/>
          </a:ln>
        </p:spPr>
        <p:txBody>
          <a:bodyPr/>
          <a:lstStyle/>
          <a:p>
            <a:pPr marL="342900" indent="-342900" algn="ctr" eaLnBrk="0" hangingPunct="0">
              <a:lnSpc>
                <a:spcPct val="90000"/>
              </a:lnSpc>
              <a:spcBef>
                <a:spcPct val="20000"/>
              </a:spcBef>
              <a:buClr>
                <a:schemeClr val="accent1"/>
              </a:buClr>
              <a:buSzPct val="75000"/>
              <a:buFont typeface="Wingdings" pitchFamily="2" charset="2"/>
              <a:buNone/>
            </a:pPr>
            <a:r>
              <a:rPr kumimoji="1" lang="pt-BR" sz="1400" b="1">
                <a:latin typeface="Tahoma" pitchFamily="34" charset="0"/>
              </a:rPr>
              <a:t>Após 1-2 dias de exposição ao antibiótico, o risco de desenvolver ECN aumentou 1,19 vezes e continuou a aumentar com a exposição adicional ao antibiótico ( 1,43 para 3-4 dias; 1,71 para 5-6 dias; 2,05 para 7-8 dias; 2,45 para 9 a 10 dias e 2,94 acima de 10 dias)</a:t>
            </a:r>
          </a:p>
          <a:p>
            <a:pPr marL="342900" indent="-342900" algn="ctr" eaLnBrk="0" hangingPunct="0">
              <a:lnSpc>
                <a:spcPct val="90000"/>
              </a:lnSpc>
              <a:spcBef>
                <a:spcPct val="20000"/>
              </a:spcBef>
              <a:buClr>
                <a:schemeClr val="accent1"/>
              </a:buClr>
              <a:buSzPct val="75000"/>
              <a:buFont typeface="Wingdings" pitchFamily="2" charset="2"/>
              <a:buChar char="n"/>
            </a:pPr>
            <a:endParaRPr kumimoji="1" lang="pt-BR" sz="1400" b="1">
              <a:latin typeface="Tahoma" pitchFamily="34" charset="0"/>
            </a:endParaRPr>
          </a:p>
        </p:txBody>
      </p:sp>
      <p:sp>
        <p:nvSpPr>
          <p:cNvPr id="98310" name="Text Box 6"/>
          <p:cNvSpPr txBox="1">
            <a:spLocks noChangeArrowheads="1"/>
          </p:cNvSpPr>
          <p:nvPr/>
        </p:nvSpPr>
        <p:spPr bwMode="auto">
          <a:xfrm>
            <a:off x="200025" y="3043238"/>
            <a:ext cx="11501438" cy="396875"/>
          </a:xfrm>
          <a:prstGeom prst="rect">
            <a:avLst/>
          </a:prstGeom>
          <a:noFill/>
          <a:ln w="12700" cap="sq">
            <a:noFill/>
            <a:miter lim="800000"/>
            <a:headEnd type="none" w="sm" len="sm"/>
            <a:tailEnd type="none" w="sm" len="sm"/>
          </a:ln>
        </p:spPr>
        <p:txBody>
          <a:bodyPr wrap="none">
            <a:spAutoFit/>
          </a:bodyPr>
          <a:lstStyle/>
          <a:p>
            <a:pPr algn="r" eaLnBrk="0" hangingPunct="0"/>
            <a:r>
              <a:rPr lang="pt-BR" sz="2000" b="1">
                <a:solidFill>
                  <a:srgbClr val="FF0000"/>
                </a:solidFill>
                <a:latin typeface="Times New Roman" pitchFamily="18" charset="0"/>
              </a:rPr>
              <a:t>Nos RN SEM SEPSE, A exposição ao antibiótico foi um risco significativamente independente para ECN</a:t>
            </a:r>
          </a:p>
        </p:txBody>
      </p:sp>
      <p:pic>
        <p:nvPicPr>
          <p:cNvPr id="98311" name="Picture 7" descr="a-5"/>
          <p:cNvPicPr>
            <a:picLocks noChangeAspect="1" noChangeArrowheads="1"/>
          </p:cNvPicPr>
          <p:nvPr/>
        </p:nvPicPr>
        <p:blipFill>
          <a:blip r:embed="rId3"/>
          <a:srcRect/>
          <a:stretch>
            <a:fillRect/>
          </a:stretch>
        </p:blipFill>
        <p:spPr bwMode="auto">
          <a:xfrm>
            <a:off x="8878888" y="4652963"/>
            <a:ext cx="1871662" cy="1028700"/>
          </a:xfrm>
          <a:prstGeom prst="rect">
            <a:avLst/>
          </a:prstGeom>
          <a:noFill/>
          <a:ln w="9525">
            <a:noFill/>
            <a:miter lim="800000"/>
            <a:headEnd/>
            <a:tailEnd/>
          </a:ln>
        </p:spPr>
      </p:pic>
      <p:sp>
        <p:nvSpPr>
          <p:cNvPr id="37897" name="Rectangle 9"/>
          <p:cNvSpPr>
            <a:spLocks noChangeArrowheads="1"/>
          </p:cNvSpPr>
          <p:nvPr/>
        </p:nvSpPr>
        <p:spPr bwMode="auto">
          <a:xfrm>
            <a:off x="3600450" y="0"/>
            <a:ext cx="4052888" cy="457200"/>
          </a:xfrm>
          <a:prstGeom prst="rect">
            <a:avLst/>
          </a:prstGeom>
          <a:noFill/>
          <a:ln w="9525">
            <a:noFill/>
            <a:miter lim="800000"/>
            <a:headEnd/>
            <a:tailEnd/>
          </a:ln>
          <a:effectLst/>
        </p:spPr>
        <p:txBody>
          <a:bodyPr wrap="none">
            <a:spAutoFit/>
          </a:bodyPr>
          <a:lstStyle/>
          <a:p>
            <a:r>
              <a:rPr lang="pt-BR" sz="2400" b="1">
                <a:solidFill>
                  <a:srgbClr val="0066FF"/>
                </a:solidFill>
                <a:effectLst>
                  <a:outerShdw blurRad="38100" dist="38100" dir="2700000" algn="tl">
                    <a:srgbClr val="C0C0C0"/>
                  </a:outerShdw>
                </a:effectLst>
                <a:latin typeface="Tahoma" pitchFamily="34" charset="0"/>
              </a:rPr>
              <a:t>        Microbiota intestinal</a:t>
            </a:r>
          </a:p>
        </p:txBody>
      </p:sp>
      <p:pic>
        <p:nvPicPr>
          <p:cNvPr id="98314" name="Picture 10"/>
          <p:cNvPicPr>
            <a:picLocks noChangeAspect="1" noChangeArrowheads="1"/>
          </p:cNvPicPr>
          <p:nvPr/>
        </p:nvPicPr>
        <p:blipFill>
          <a:blip r:embed="rId4">
            <a:lum bright="12000"/>
          </a:blip>
          <a:srcRect/>
          <a:stretch>
            <a:fillRect/>
          </a:stretch>
        </p:blipFill>
        <p:spPr bwMode="auto">
          <a:xfrm>
            <a:off x="0" y="915988"/>
            <a:ext cx="1981200" cy="1122362"/>
          </a:xfrm>
          <a:prstGeom prst="rect">
            <a:avLst/>
          </a:prstGeom>
          <a:noFill/>
          <a:ln w="9525">
            <a:noFill/>
            <a:miter lim="800000"/>
            <a:headEnd/>
            <a:tailEnd/>
          </a:ln>
          <a:effectLst/>
        </p:spPr>
      </p:pic>
      <p:sp>
        <p:nvSpPr>
          <p:cNvPr id="98316" name="Rectangle 12"/>
          <p:cNvSpPr>
            <a:spLocks noChangeArrowheads="1"/>
          </p:cNvSpPr>
          <p:nvPr/>
        </p:nvSpPr>
        <p:spPr bwMode="auto">
          <a:xfrm>
            <a:off x="2090738" y="681038"/>
            <a:ext cx="8905875" cy="1555750"/>
          </a:xfrm>
          <a:prstGeom prst="rect">
            <a:avLst/>
          </a:prstGeom>
          <a:solidFill>
            <a:srgbClr val="FFFFFF"/>
          </a:solidFill>
          <a:ln w="9525">
            <a:noFill/>
            <a:miter lim="800000"/>
            <a:headEnd/>
            <a:tailEnd/>
          </a:ln>
          <a:effectLst/>
        </p:spPr>
        <p:txBody>
          <a:bodyPr lIns="0" tIns="126960" rIns="0" bIns="25392" anchor="ctr">
            <a:spAutoFit/>
          </a:bodyPr>
          <a:lstStyle/>
          <a:p>
            <a:pPr algn="ctr" eaLnBrk="0" hangingPunct="0"/>
            <a:r>
              <a:rPr lang="pt-BR" sz="1600" b="1">
                <a:solidFill>
                  <a:srgbClr val="0066FF"/>
                </a:solidFill>
                <a:latin typeface="Lato" pitchFamily="34" charset="0"/>
              </a:rPr>
              <a:t>Exposi</a:t>
            </a:r>
            <a:r>
              <a:rPr lang="pt-BR" sz="1600" b="1">
                <a:solidFill>
                  <a:srgbClr val="0066FF"/>
                </a:solidFill>
                <a:latin typeface="Arial"/>
              </a:rPr>
              <a:t>ç</a:t>
            </a:r>
            <a:r>
              <a:rPr lang="pt-BR" sz="1600" b="1">
                <a:solidFill>
                  <a:srgbClr val="0066FF"/>
                </a:solidFill>
                <a:latin typeface="Lato" pitchFamily="34" charset="0"/>
              </a:rPr>
              <a:t>ão do rec</a:t>
            </a:r>
            <a:r>
              <a:rPr lang="pt-BR" sz="1600" b="1">
                <a:solidFill>
                  <a:srgbClr val="0066FF"/>
                </a:solidFill>
                <a:latin typeface="Arial"/>
              </a:rPr>
              <a:t>é</a:t>
            </a:r>
            <a:r>
              <a:rPr lang="pt-BR" sz="1600" b="1">
                <a:solidFill>
                  <a:srgbClr val="0066FF"/>
                </a:solidFill>
                <a:latin typeface="Lato" pitchFamily="34" charset="0"/>
              </a:rPr>
              <a:t>m-nascido ao antibi</a:t>
            </a:r>
            <a:r>
              <a:rPr lang="pt-BR" sz="1600" b="1">
                <a:solidFill>
                  <a:srgbClr val="0066FF"/>
                </a:solidFill>
                <a:latin typeface="Arial"/>
              </a:rPr>
              <a:t>ó</a:t>
            </a:r>
            <a:r>
              <a:rPr lang="pt-BR" sz="1600" b="1">
                <a:solidFill>
                  <a:srgbClr val="0066FF"/>
                </a:solidFill>
                <a:latin typeface="Lato" pitchFamily="34" charset="0"/>
              </a:rPr>
              <a:t>tico na Unidade de Cuidado Intensivo e o risco de enterocolite necrosante</a:t>
            </a:r>
          </a:p>
          <a:p>
            <a:pPr algn="ctr" eaLnBrk="0" hangingPunct="0"/>
            <a:r>
              <a:rPr lang="pt-BR" sz="1600">
                <a:solidFill>
                  <a:srgbClr val="2A6490"/>
                </a:solidFill>
                <a:ea typeface="Source Sans Pro"/>
                <a:cs typeface="Source Sans Pro"/>
              </a:rPr>
              <a:t> </a:t>
            </a:r>
            <a:r>
              <a:rPr lang="pt-BR" sz="1600">
                <a:hlinkClick r:id="rId5"/>
              </a:rPr>
              <a:t>Antibiotic exposure in the newborn intensive care unit and the risk of necrotizing enterocolitis.</a:t>
            </a:r>
            <a:r>
              <a:rPr lang="pt-BR" sz="1600"/>
              <a:t>Alexander VN,</a:t>
            </a:r>
            <a:r>
              <a:rPr lang="pt-BR" sz="1400"/>
              <a:t> Northrup V, Bizzarro MJ.J Pediatr. 2011 Sep;159(3):392-7. doi: 10.1016/j.jpeds.2011.02.035. Epub 2011 Apr 13.PMID: 21489560.</a:t>
            </a:r>
            <a:r>
              <a:rPr lang="pt-BR" sz="1400" b="1">
                <a:hlinkClick r:id="rId5"/>
              </a:rPr>
              <a:t>Free PMC Article</a:t>
            </a:r>
            <a:r>
              <a:rPr lang="pt-BR" sz="1400" b="1"/>
              <a:t>.</a:t>
            </a:r>
            <a:r>
              <a:rPr lang="pt-BR" sz="1400" u="sng">
                <a:hlinkClick r:id="rId6"/>
              </a:rPr>
              <a:t>Similar</a:t>
            </a:r>
            <a:r>
              <a:rPr lang="pt-BR" sz="1400">
                <a:hlinkClick r:id="rId6"/>
              </a:rPr>
              <a:t> </a:t>
            </a:r>
            <a:endParaRPr lang="pt-BR" sz="1400"/>
          </a:p>
          <a:p>
            <a:pPr algn="ctr" eaLnBrk="0" hangingPunct="0"/>
            <a:r>
              <a:rPr lang="pt-BR" sz="1400"/>
              <a:t>Apresentação:Alexandre Semione, Ricardo S Filho, Clayder Louzada e Paul R Margotto</a:t>
            </a:r>
          </a:p>
        </p:txBody>
      </p:sp>
      <p:pic>
        <p:nvPicPr>
          <p:cNvPr id="98317" name="Picture 13" descr="ppt">
            <a:hlinkClick r:id="rId7" tooltip="Antibiotico_Enterocolite_2011"/>
          </p:cNvPr>
          <p:cNvPicPr>
            <a:picLocks noChangeAspect="1" noChangeArrowheads="1"/>
          </p:cNvPicPr>
          <p:nvPr/>
        </p:nvPicPr>
        <p:blipFill>
          <a:blip r:embed="rId8"/>
          <a:srcRect/>
          <a:stretch>
            <a:fillRect/>
          </a:stretch>
        </p:blipFill>
        <p:spPr bwMode="auto">
          <a:xfrm>
            <a:off x="11085513" y="893763"/>
            <a:ext cx="549275" cy="549275"/>
          </a:xfrm>
          <a:prstGeom prst="rect">
            <a:avLst/>
          </a:prstGeom>
          <a:noFill/>
        </p:spPr>
      </p:pic>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body" idx="4294967295"/>
          </p:nvPr>
        </p:nvSpPr>
        <p:spPr>
          <a:xfrm>
            <a:off x="623888" y="908050"/>
            <a:ext cx="10972800" cy="4525963"/>
          </a:xfrm>
        </p:spPr>
        <p:txBody>
          <a:bodyPr/>
          <a:lstStyle/>
          <a:p>
            <a:pPr marL="273050" indent="-273050" defTabSz="914400" eaLnBrk="1" hangingPunct="1"/>
            <a:endParaRPr lang="pt-BR" sz="2400" smtClean="0">
              <a:effectLst>
                <a:outerShdw blurRad="38100" dist="38100" dir="2700000" algn="tl">
                  <a:srgbClr val="C0C0C0"/>
                </a:outerShdw>
              </a:effectLst>
              <a:cs typeface="Tahoma" pitchFamily="34" charset="0"/>
            </a:endParaRPr>
          </a:p>
          <a:p>
            <a:pPr marL="273050" indent="-273050" defTabSz="914400" eaLnBrk="1" hangingPunct="1"/>
            <a:endParaRPr lang="pt-BR" sz="1800" smtClean="0">
              <a:effectLst>
                <a:outerShdw blurRad="38100" dist="38100" dir="2700000" algn="tl">
                  <a:srgbClr val="C0C0C0"/>
                </a:outerShdw>
              </a:effectLst>
              <a:cs typeface="Tahoma" pitchFamily="34" charset="0"/>
            </a:endParaRPr>
          </a:p>
          <a:p>
            <a:pPr marL="273050" indent="-273050" defTabSz="914400" eaLnBrk="1" hangingPunct="1"/>
            <a:endParaRPr lang="pt-BR" sz="1800" smtClean="0">
              <a:effectLst>
                <a:outerShdw blurRad="38100" dist="38100" dir="2700000" algn="tl">
                  <a:srgbClr val="C0C0C0"/>
                </a:outerShdw>
              </a:effectLst>
              <a:cs typeface="Tahoma" pitchFamily="34" charset="0"/>
            </a:endParaRPr>
          </a:p>
          <a:p>
            <a:pPr marL="273050" indent="-273050" defTabSz="914400" eaLnBrk="1" hangingPunct="1"/>
            <a:r>
              <a:rPr lang="pt-BR" sz="1800" smtClean="0">
                <a:effectLst>
                  <a:outerShdw blurRad="38100" dist="38100" dir="2700000" algn="tl">
                    <a:srgbClr val="C0C0C0"/>
                  </a:outerShdw>
                </a:effectLst>
                <a:cs typeface="Tahoma" pitchFamily="34" charset="0"/>
              </a:rPr>
              <a:t>Regressão logística (controle de IG, peso, rotura prematura de membrana, vent mec, uso de leite materno)</a:t>
            </a:r>
          </a:p>
        </p:txBody>
      </p:sp>
      <p:sp>
        <p:nvSpPr>
          <p:cNvPr id="331779" name="Rectangle 2"/>
          <p:cNvSpPr>
            <a:spLocks noChangeArrowheads="1"/>
          </p:cNvSpPr>
          <p:nvPr/>
        </p:nvSpPr>
        <p:spPr bwMode="auto">
          <a:xfrm>
            <a:off x="1246188" y="0"/>
            <a:ext cx="10945812" cy="1143000"/>
          </a:xfrm>
          <a:prstGeom prst="rect">
            <a:avLst/>
          </a:prstGeom>
          <a:noFill/>
          <a:ln w="9525">
            <a:noFill/>
            <a:miter lim="800000"/>
            <a:headEnd/>
            <a:tailEnd/>
          </a:ln>
        </p:spPr>
        <p:txBody>
          <a:bodyPr anchor="ctr"/>
          <a:lstStyle/>
          <a:p>
            <a:pPr algn="ctr" defTabSz="912813" eaLnBrk="0" hangingPunct="0"/>
            <a:r>
              <a:rPr kumimoji="1" lang="pt-BR" sz="4400">
                <a:solidFill>
                  <a:schemeClr val="tx2"/>
                </a:solidFill>
                <a:effectLst>
                  <a:outerShdw blurRad="38100" dist="38100" dir="2700000" algn="tl">
                    <a:srgbClr val="C0C0C0"/>
                  </a:outerShdw>
                </a:effectLst>
                <a:latin typeface="Tahoma" pitchFamily="34" charset="0"/>
              </a:rPr>
              <a:t/>
            </a:r>
            <a:br>
              <a:rPr kumimoji="1" lang="pt-BR" sz="4400">
                <a:solidFill>
                  <a:schemeClr val="tx2"/>
                </a:solidFill>
                <a:effectLst>
                  <a:outerShdw blurRad="38100" dist="38100" dir="2700000" algn="tl">
                    <a:srgbClr val="C0C0C0"/>
                  </a:outerShdw>
                </a:effectLst>
                <a:latin typeface="Tahoma" pitchFamily="34" charset="0"/>
              </a:rPr>
            </a:br>
            <a:r>
              <a:rPr kumimoji="1" lang="pt-BR" sz="2000">
                <a:solidFill>
                  <a:srgbClr val="FF0000"/>
                </a:solidFill>
                <a:effectLst>
                  <a:outerShdw blurRad="38100" dist="38100" dir="2700000" algn="tl">
                    <a:srgbClr val="C0C0C0"/>
                  </a:outerShdw>
                </a:effectLst>
                <a:latin typeface="Tahoma" pitchFamily="34" charset="0"/>
              </a:rPr>
              <a:t>Antibioticoterapia empírica prolongada (</a:t>
            </a:r>
            <a:r>
              <a:rPr kumimoji="1" lang="pt-BR" sz="2000">
                <a:solidFill>
                  <a:srgbClr val="FF0000"/>
                </a:solidFill>
                <a:effectLst>
                  <a:outerShdw blurRad="38100" dist="38100" dir="2700000" algn="tl">
                    <a:srgbClr val="C0C0C0"/>
                  </a:outerShdw>
                </a:effectLst>
                <a:latin typeface="Tahoma" pitchFamily="34" charset="0"/>
                <a:cs typeface="Tahoma" pitchFamily="34" charset="0"/>
              </a:rPr>
              <a:t>≥5dias;culturas negativas</a:t>
            </a:r>
            <a:r>
              <a:rPr kumimoji="1" lang="pt-BR" sz="3200">
                <a:solidFill>
                  <a:srgbClr val="FF0000"/>
                </a:solidFill>
                <a:effectLst>
                  <a:outerShdw blurRad="38100" dist="38100" dir="2700000" algn="tl">
                    <a:srgbClr val="C0C0C0"/>
                  </a:outerShdw>
                </a:effectLst>
                <a:latin typeface="Tahoma" pitchFamily="34" charset="0"/>
                <a:cs typeface="Tahoma" pitchFamily="34" charset="0"/>
              </a:rPr>
              <a:t>)</a:t>
            </a:r>
            <a:r>
              <a:rPr kumimoji="1" lang="pt-BR" sz="3200">
                <a:solidFill>
                  <a:srgbClr val="FF0000"/>
                </a:solidFill>
                <a:effectLst>
                  <a:outerShdw blurRad="38100" dist="38100" dir="2700000" algn="tl">
                    <a:srgbClr val="C0C0C0"/>
                  </a:outerShdw>
                </a:effectLst>
                <a:latin typeface="Tahoma" pitchFamily="34" charset="0"/>
              </a:rPr>
              <a:t/>
            </a:r>
            <a:br>
              <a:rPr kumimoji="1" lang="pt-BR" sz="3200">
                <a:solidFill>
                  <a:srgbClr val="FF0000"/>
                </a:solidFill>
                <a:effectLst>
                  <a:outerShdw blurRad="38100" dist="38100" dir="2700000" algn="tl">
                    <a:srgbClr val="C0C0C0"/>
                  </a:outerShdw>
                </a:effectLst>
                <a:latin typeface="Tahoma" pitchFamily="34" charset="0"/>
              </a:rPr>
            </a:br>
            <a:endParaRPr kumimoji="1" lang="pt-BR" sz="3200" b="1">
              <a:solidFill>
                <a:srgbClr val="FF0000"/>
              </a:solidFill>
              <a:effectLst>
                <a:outerShdw blurRad="38100" dist="38100" dir="2700000" algn="tl">
                  <a:srgbClr val="C0C0C0"/>
                </a:outerShdw>
              </a:effectLst>
              <a:latin typeface="Tahoma" pitchFamily="34" charset="0"/>
            </a:endParaRPr>
          </a:p>
        </p:txBody>
      </p:sp>
      <p:pic>
        <p:nvPicPr>
          <p:cNvPr id="99332" name="Picture 4"/>
          <p:cNvPicPr>
            <a:picLocks noChangeAspect="1" noChangeArrowheads="1"/>
          </p:cNvPicPr>
          <p:nvPr/>
        </p:nvPicPr>
        <p:blipFill>
          <a:blip r:embed="rId2"/>
          <a:srcRect/>
          <a:stretch>
            <a:fillRect/>
          </a:stretch>
        </p:blipFill>
        <p:spPr bwMode="auto">
          <a:xfrm>
            <a:off x="912813" y="2759075"/>
            <a:ext cx="10847387" cy="3189288"/>
          </a:xfrm>
          <a:prstGeom prst="rect">
            <a:avLst/>
          </a:prstGeom>
          <a:noFill/>
          <a:ln w="9525">
            <a:noFill/>
            <a:miter lim="800000"/>
            <a:headEnd/>
            <a:tailEnd/>
          </a:ln>
        </p:spPr>
      </p:pic>
      <p:sp>
        <p:nvSpPr>
          <p:cNvPr id="99333" name="Rectangle 5"/>
          <p:cNvSpPr>
            <a:spLocks noChangeArrowheads="1"/>
          </p:cNvSpPr>
          <p:nvPr/>
        </p:nvSpPr>
        <p:spPr bwMode="auto">
          <a:xfrm>
            <a:off x="677863" y="5946775"/>
            <a:ext cx="10972800" cy="4525963"/>
          </a:xfrm>
          <a:prstGeom prst="rect">
            <a:avLst/>
          </a:prstGeom>
          <a:noFill/>
          <a:ln w="9525">
            <a:noFill/>
            <a:miter lim="800000"/>
            <a:headEnd/>
            <a:tailEnd/>
          </a:ln>
        </p:spPr>
        <p:txBody>
          <a:bodyPr/>
          <a:lstStyle/>
          <a:p>
            <a:pPr marL="342900" indent="-342900" algn="ctr" eaLnBrk="0" hangingPunct="0">
              <a:spcBef>
                <a:spcPct val="20000"/>
              </a:spcBef>
              <a:buClr>
                <a:schemeClr val="accent1"/>
              </a:buClr>
              <a:buSzPct val="75000"/>
              <a:buFont typeface="Wingdings" pitchFamily="2" charset="2"/>
              <a:buNone/>
            </a:pPr>
            <a:r>
              <a:rPr kumimoji="1" lang="pt-BR" b="1">
                <a:solidFill>
                  <a:srgbClr val="FF0000"/>
                </a:solidFill>
                <a:latin typeface="Tahoma" pitchFamily="34" charset="0"/>
              </a:rPr>
              <a:t>para cada dia de antibioticoterapia empírica inicial, a odds ratio (OR) para sepse tardia, enterocolite necrosante ou morte e para sepse tardia, aumentou significativamente. </a:t>
            </a:r>
          </a:p>
        </p:txBody>
      </p:sp>
      <p:sp>
        <p:nvSpPr>
          <p:cNvPr id="99334" name="Line 6"/>
          <p:cNvSpPr>
            <a:spLocks noChangeShapeType="1"/>
          </p:cNvSpPr>
          <p:nvPr/>
        </p:nvSpPr>
        <p:spPr bwMode="auto">
          <a:xfrm>
            <a:off x="623888" y="2852738"/>
            <a:ext cx="576262" cy="504825"/>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99335" name="Line 7"/>
          <p:cNvSpPr>
            <a:spLocks noChangeShapeType="1"/>
          </p:cNvSpPr>
          <p:nvPr/>
        </p:nvSpPr>
        <p:spPr bwMode="auto">
          <a:xfrm>
            <a:off x="5519738" y="3573463"/>
            <a:ext cx="288925" cy="0"/>
          </a:xfrm>
          <a:prstGeom prst="line">
            <a:avLst/>
          </a:prstGeom>
          <a:noFill/>
          <a:ln w="57150" cap="sq">
            <a:solidFill>
              <a:srgbClr val="FF0000"/>
            </a:solidFill>
            <a:round/>
            <a:headEnd type="none" w="sm" len="sm"/>
            <a:tailEnd type="triangle" w="sm" len="sm"/>
          </a:ln>
        </p:spPr>
        <p:txBody>
          <a:bodyPr wrap="none"/>
          <a:lstStyle/>
          <a:p>
            <a:endParaRPr lang="pt-BR"/>
          </a:p>
        </p:txBody>
      </p:sp>
      <p:sp>
        <p:nvSpPr>
          <p:cNvPr id="99336" name="Line 8"/>
          <p:cNvSpPr>
            <a:spLocks noChangeShapeType="1"/>
          </p:cNvSpPr>
          <p:nvPr/>
        </p:nvSpPr>
        <p:spPr bwMode="auto">
          <a:xfrm flipV="1">
            <a:off x="5327650" y="3716338"/>
            <a:ext cx="481013" cy="144462"/>
          </a:xfrm>
          <a:prstGeom prst="line">
            <a:avLst/>
          </a:prstGeom>
          <a:noFill/>
          <a:ln w="38100" cap="sq">
            <a:solidFill>
              <a:srgbClr val="FF0000"/>
            </a:solidFill>
            <a:round/>
            <a:headEnd type="none" w="sm" len="sm"/>
            <a:tailEnd type="triangle" w="sm" len="sm"/>
          </a:ln>
        </p:spPr>
        <p:txBody>
          <a:bodyPr wrap="none"/>
          <a:lstStyle/>
          <a:p>
            <a:endParaRPr lang="pt-BR"/>
          </a:p>
        </p:txBody>
      </p:sp>
      <p:sp>
        <p:nvSpPr>
          <p:cNvPr id="99337" name="Line 9"/>
          <p:cNvSpPr>
            <a:spLocks noChangeShapeType="1"/>
          </p:cNvSpPr>
          <p:nvPr/>
        </p:nvSpPr>
        <p:spPr bwMode="auto">
          <a:xfrm flipH="1">
            <a:off x="6096000" y="4005263"/>
            <a:ext cx="287338" cy="0"/>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99338" name="Line 10"/>
          <p:cNvSpPr>
            <a:spLocks noChangeShapeType="1"/>
          </p:cNvSpPr>
          <p:nvPr/>
        </p:nvSpPr>
        <p:spPr bwMode="auto">
          <a:xfrm flipH="1" flipV="1">
            <a:off x="6191250" y="4149725"/>
            <a:ext cx="287338" cy="142875"/>
          </a:xfrm>
          <a:prstGeom prst="line">
            <a:avLst/>
          </a:prstGeom>
          <a:noFill/>
          <a:ln w="38100" cap="sq">
            <a:solidFill>
              <a:srgbClr val="6600FF"/>
            </a:solidFill>
            <a:round/>
            <a:headEnd type="none" w="sm" len="sm"/>
            <a:tailEnd type="triangle" w="sm" len="sm"/>
          </a:ln>
        </p:spPr>
        <p:txBody>
          <a:bodyPr wrap="none"/>
          <a:lstStyle/>
          <a:p>
            <a:endParaRPr lang="pt-BR"/>
          </a:p>
        </p:txBody>
      </p:sp>
      <p:sp>
        <p:nvSpPr>
          <p:cNvPr id="39948" name="Rectangle 12"/>
          <p:cNvSpPr>
            <a:spLocks noChangeArrowheads="1"/>
          </p:cNvSpPr>
          <p:nvPr/>
        </p:nvSpPr>
        <p:spPr bwMode="auto">
          <a:xfrm>
            <a:off x="3600450" y="115888"/>
            <a:ext cx="3341688" cy="457200"/>
          </a:xfrm>
          <a:prstGeom prst="rect">
            <a:avLst/>
          </a:prstGeom>
          <a:noFill/>
          <a:ln w="9525">
            <a:noFill/>
            <a:miter lim="800000"/>
            <a:headEnd/>
            <a:tailEnd/>
          </a:ln>
          <a:effectLst/>
        </p:spPr>
        <p:txBody>
          <a:bodyPr wrap="none">
            <a:spAutoFit/>
          </a:bodyPr>
          <a:lstStyle/>
          <a:p>
            <a:r>
              <a:rPr lang="pt-BR" sz="2400" b="1">
                <a:solidFill>
                  <a:srgbClr val="0066FF"/>
                </a:solidFill>
                <a:effectLst>
                  <a:outerShdw blurRad="38100" dist="38100" dir="2700000" algn="tl">
                    <a:srgbClr val="C0C0C0"/>
                  </a:outerShdw>
                </a:effectLst>
                <a:latin typeface="Tahoma" pitchFamily="34" charset="0"/>
              </a:rPr>
              <a:t>Microbiota intestinal</a:t>
            </a:r>
          </a:p>
        </p:txBody>
      </p:sp>
      <p:pic>
        <p:nvPicPr>
          <p:cNvPr id="99342" name="Picture 14" descr="doc">
            <a:hlinkClick r:id="rId3" tooltip="Antibiotic_empirica_efeitos_adversos"/>
          </p:cNvPr>
          <p:cNvPicPr>
            <a:picLocks noChangeAspect="1" noChangeArrowheads="1"/>
          </p:cNvPicPr>
          <p:nvPr/>
        </p:nvPicPr>
        <p:blipFill>
          <a:blip r:embed="rId4"/>
          <a:srcRect/>
          <a:stretch>
            <a:fillRect/>
          </a:stretch>
        </p:blipFill>
        <p:spPr bwMode="auto">
          <a:xfrm>
            <a:off x="11390313" y="782638"/>
            <a:ext cx="549275" cy="549275"/>
          </a:xfrm>
          <a:prstGeom prst="rect">
            <a:avLst/>
          </a:prstGeom>
          <a:noFill/>
        </p:spPr>
      </p:pic>
      <p:sp>
        <p:nvSpPr>
          <p:cNvPr id="99343" name="Rectangle 15"/>
          <p:cNvSpPr>
            <a:spLocks noChangeArrowheads="1"/>
          </p:cNvSpPr>
          <p:nvPr/>
        </p:nvSpPr>
        <p:spPr bwMode="auto">
          <a:xfrm>
            <a:off x="588963" y="1425575"/>
            <a:ext cx="10914062" cy="700088"/>
          </a:xfrm>
          <a:prstGeom prst="rect">
            <a:avLst/>
          </a:prstGeom>
          <a:solidFill>
            <a:srgbClr val="FFFFFF"/>
          </a:solidFill>
          <a:ln w="9525">
            <a:noFill/>
            <a:miter lim="800000"/>
            <a:headEnd/>
            <a:tailEnd/>
          </a:ln>
          <a:effectLst/>
        </p:spPr>
        <p:txBody>
          <a:bodyPr lIns="0" tIns="0" rIns="95220" bIns="0" anchor="ctr">
            <a:spAutoFit/>
          </a:bodyPr>
          <a:lstStyle/>
          <a:p>
            <a:pPr algn="ctr"/>
            <a:r>
              <a:rPr lang="pt-BR" u="sng">
                <a:hlinkClick r:id="rId5"/>
              </a:rPr>
              <a:t>Prolonged initial empirical antibiotic treatment is associated with adverse outcomes in premature infants.</a:t>
            </a:r>
            <a:endParaRPr lang="pt-BR" u="sng"/>
          </a:p>
          <a:p>
            <a:pPr algn="ctr"/>
            <a:r>
              <a:rPr lang="pt-BR" sz="1400" u="sng"/>
              <a:t>Kuppala VS, Meinzen-Derr J, Morrow AL, Schibler KR.J Pediatr. 2011 Nov;159(5):720-5. doi: 10.1016/j.jpeds.2011.05.033. Epub 2011 Jul 23.PMID: 21784435. </a:t>
            </a:r>
            <a:r>
              <a:rPr lang="pt-BR" sz="1400" b="1">
                <a:hlinkClick r:id="rId5"/>
              </a:rPr>
              <a:t>Free PMC Article</a:t>
            </a:r>
            <a:r>
              <a:rPr lang="pt-BR" sz="1400" b="1"/>
              <a:t>.</a:t>
            </a:r>
            <a:r>
              <a:rPr lang="pt-BR" sz="1400" u="sng">
                <a:hlinkClick r:id="rId6"/>
              </a:rPr>
              <a:t>Similar articles</a:t>
            </a:r>
            <a:r>
              <a:rPr lang="pt-BR" sz="1400" u="sng"/>
              <a:t>. </a:t>
            </a:r>
            <a:r>
              <a:rPr lang="pt-BR" sz="1400" u="sng">
                <a:solidFill>
                  <a:srgbClr val="0066FF"/>
                </a:solidFill>
              </a:rPr>
              <a:t>Artigo Integral!</a:t>
            </a:r>
          </a:p>
        </p:txBody>
      </p:sp>
      <p:sp>
        <p:nvSpPr>
          <p:cNvPr id="99345" name="Rectangle 17"/>
          <p:cNvSpPr>
            <a:spLocks noChangeArrowheads="1"/>
          </p:cNvSpPr>
          <p:nvPr/>
        </p:nvSpPr>
        <p:spPr bwMode="auto">
          <a:xfrm>
            <a:off x="401638" y="920750"/>
            <a:ext cx="10945812" cy="425450"/>
          </a:xfrm>
          <a:prstGeom prst="rect">
            <a:avLst/>
          </a:prstGeom>
          <a:solidFill>
            <a:srgbClr val="FFFFFF"/>
          </a:solidFill>
          <a:ln w="9525">
            <a:noFill/>
            <a:miter lim="800000"/>
            <a:headEnd/>
            <a:tailEnd/>
          </a:ln>
          <a:effectLst/>
        </p:spPr>
        <p:txBody>
          <a:bodyPr wrap="none" lIns="0" tIns="0" rIns="0" bIns="0" anchor="ctr">
            <a:spAutoFit/>
          </a:bodyPr>
          <a:lstStyle/>
          <a:p>
            <a:pPr eaLnBrk="0" hangingPunct="0"/>
            <a:r>
              <a:rPr lang="pt-BR" sz="1400" b="1">
                <a:solidFill>
                  <a:srgbClr val="0066FF"/>
                </a:solidFill>
                <a:latin typeface="Lato" pitchFamily="34" charset="0"/>
              </a:rPr>
              <a:t>ANTIBIOTICOTERAPIA EMP</a:t>
            </a:r>
            <a:r>
              <a:rPr lang="pt-BR" sz="1400" b="1">
                <a:solidFill>
                  <a:srgbClr val="0066FF"/>
                </a:solidFill>
                <a:latin typeface="Arial"/>
              </a:rPr>
              <a:t>Í</a:t>
            </a:r>
            <a:r>
              <a:rPr lang="pt-BR" sz="1400" b="1">
                <a:solidFill>
                  <a:srgbClr val="0066FF"/>
                </a:solidFill>
                <a:latin typeface="Lato" pitchFamily="34" charset="0"/>
              </a:rPr>
              <a:t>RICA PROLONGADA ASSOCIA-SE COM RESULTADOS ADVERSOS NOS REC</a:t>
            </a:r>
            <a:r>
              <a:rPr lang="pt-BR" sz="1400" b="1">
                <a:solidFill>
                  <a:srgbClr val="0066FF"/>
                </a:solidFill>
                <a:latin typeface="Arial"/>
              </a:rPr>
              <a:t>É</a:t>
            </a:r>
            <a:r>
              <a:rPr lang="pt-BR" sz="1400" b="1">
                <a:solidFill>
                  <a:srgbClr val="0066FF"/>
                </a:solidFill>
                <a:latin typeface="Lato" pitchFamily="34" charset="0"/>
              </a:rPr>
              <a:t>M-NASCIDOS PR</a:t>
            </a:r>
            <a:r>
              <a:rPr lang="pt-BR" sz="1400" b="1">
                <a:solidFill>
                  <a:srgbClr val="0066FF"/>
                </a:solidFill>
                <a:latin typeface="Arial"/>
              </a:rPr>
              <a:t>É</a:t>
            </a:r>
            <a:r>
              <a:rPr lang="pt-BR" sz="1400" b="1">
                <a:solidFill>
                  <a:srgbClr val="0066FF"/>
                </a:solidFill>
                <a:latin typeface="Lato" pitchFamily="34" charset="0"/>
              </a:rPr>
              <a:t>-TERMOS</a:t>
            </a:r>
          </a:p>
          <a:p>
            <a:pPr eaLnBrk="0" hangingPunct="0"/>
            <a:r>
              <a:rPr lang="pt-BR" sz="1400"/>
              <a:t>                     Realizado por Paulo R. Margotto, Prof. do Curso de Medicina da Escola Superior de Ciências da Saúde (ESCS)/SES/DF </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527050" y="1052513"/>
            <a:ext cx="11664950" cy="4873625"/>
          </a:xfrm>
        </p:spPr>
        <p:txBody>
          <a:bodyPr/>
          <a:lstStyle/>
          <a:p>
            <a:pPr marL="273050" indent="-273050" defTabSz="914400" eaLnBrk="1" hangingPunct="1"/>
            <a:r>
              <a:rPr lang="pt-BR" sz="2800" smtClean="0">
                <a:effectLst>
                  <a:outerShdw blurRad="38100" dist="38100" dir="2700000" algn="tl">
                    <a:srgbClr val="C0C0C0"/>
                  </a:outerShdw>
                </a:effectLst>
              </a:rPr>
              <a:t>A predominância de </a:t>
            </a:r>
            <a:r>
              <a:rPr lang="pt-BR" sz="2800" smtClean="0">
                <a:solidFill>
                  <a:srgbClr val="FF0000"/>
                </a:solidFill>
                <a:effectLst>
                  <a:outerShdw blurRad="38100" dist="38100" dir="2700000" algn="tl">
                    <a:srgbClr val="C0C0C0"/>
                  </a:outerShdw>
                </a:effectLst>
              </a:rPr>
              <a:t>Proteobacteria 2</a:t>
            </a:r>
            <a:r>
              <a:rPr lang="pt-BR" sz="2800" smtClean="0">
                <a:effectLst>
                  <a:outerShdw blurRad="38100" dist="38100" dir="2700000" algn="tl">
                    <a:srgbClr val="C0C0C0"/>
                  </a:outerShdw>
                </a:effectLst>
              </a:rPr>
              <a:t> semanas antes  do diagnóstico da ECN e </a:t>
            </a:r>
            <a:r>
              <a:rPr lang="pt-BR" sz="2800" smtClean="0">
                <a:solidFill>
                  <a:srgbClr val="FF0000"/>
                </a:solidFill>
                <a:effectLst>
                  <a:outerShdw blurRad="38100" dist="38100" dir="2700000" algn="tl">
                    <a:srgbClr val="C0C0C0"/>
                  </a:outerShdw>
                </a:effectLst>
              </a:rPr>
              <a:t>Actinobacteria 1</a:t>
            </a:r>
            <a:r>
              <a:rPr lang="pt-BR" sz="2800" smtClean="0">
                <a:effectLst>
                  <a:outerShdw blurRad="38100" dist="38100" dir="2700000" algn="tl">
                    <a:srgbClr val="C0C0C0"/>
                  </a:outerShdw>
                </a:effectLst>
              </a:rPr>
              <a:t>  semana antes do diagnóstico de ECN : SUGERE que a </a:t>
            </a:r>
            <a:r>
              <a:rPr lang="pt-BR" sz="2800" b="1" smtClean="0">
                <a:effectLst>
                  <a:outerShdw blurRad="38100" dist="38100" dir="2700000" algn="tl">
                    <a:srgbClr val="C0C0C0"/>
                  </a:outerShdw>
                </a:effectLst>
              </a:rPr>
              <a:t>alimentação</a:t>
            </a:r>
            <a:r>
              <a:rPr lang="pt-BR" sz="2800" smtClean="0">
                <a:effectLst>
                  <a:outerShdw blurRad="38100" dist="38100" dir="2700000" algn="tl">
                    <a:srgbClr val="C0C0C0"/>
                  </a:outerShdw>
                </a:effectLst>
              </a:rPr>
              <a:t> ou a </a:t>
            </a:r>
            <a:r>
              <a:rPr lang="pt-BR" sz="2800" b="1" smtClean="0">
                <a:effectLst>
                  <a:outerShdw blurRad="38100" dist="38100" dir="2700000" algn="tl">
                    <a:srgbClr val="C0C0C0"/>
                  </a:outerShdw>
                </a:effectLst>
              </a:rPr>
              <a:t>exposição a antibióticos</a:t>
            </a:r>
            <a:r>
              <a:rPr lang="pt-BR" sz="2800" smtClean="0">
                <a:effectLst>
                  <a:outerShdw blurRad="38100" dist="38100" dir="2700000" algn="tl">
                    <a:srgbClr val="C0C0C0"/>
                  </a:outerShdw>
                </a:effectLst>
              </a:rPr>
              <a:t> tenham desempenhado papel. </a:t>
            </a:r>
          </a:p>
          <a:p>
            <a:pPr marL="273050" indent="-273050" algn="ctr" defTabSz="914400" eaLnBrk="1" hangingPunct="1">
              <a:buFont typeface="Wingdings 3" pitchFamily="18" charset="2"/>
              <a:buNone/>
            </a:pPr>
            <a:r>
              <a:rPr lang="pt-BR" sz="2800" smtClean="0">
                <a:solidFill>
                  <a:srgbClr val="FF0000"/>
                </a:solidFill>
                <a:effectLst>
                  <a:outerShdw blurRad="38100" dist="38100" dir="2700000" algn="tl">
                    <a:srgbClr val="C0C0C0"/>
                  </a:outerShdw>
                </a:effectLst>
              </a:rPr>
              <a:t>Com efeito, a </a:t>
            </a:r>
            <a:r>
              <a:rPr lang="pt-BR" sz="2800" b="1" smtClean="0">
                <a:solidFill>
                  <a:srgbClr val="FF0000"/>
                </a:solidFill>
                <a:effectLst>
                  <a:outerShdw blurRad="38100" dist="38100" dir="2700000" algn="tl">
                    <a:srgbClr val="C0C0C0"/>
                  </a:outerShdw>
                </a:effectLst>
              </a:rPr>
              <a:t>exposição a antibióticos</a:t>
            </a:r>
            <a:r>
              <a:rPr lang="pt-BR" sz="2800" smtClean="0">
                <a:solidFill>
                  <a:srgbClr val="FF0000"/>
                </a:solidFill>
                <a:effectLst>
                  <a:outerShdw blurRad="38100" dist="38100" dir="2700000" algn="tl">
                    <a:srgbClr val="C0C0C0"/>
                  </a:outerShdw>
                </a:effectLst>
              </a:rPr>
              <a:t> pode reduzir a diversidade da microbiota intestinal, atrasar a colonização de bactérias benéficas e potencialmente predispor os recém-nascidos prematuros a ECN</a:t>
            </a:r>
          </a:p>
          <a:p>
            <a:pPr marL="273050" indent="-273050" algn="ctr" defTabSz="914400" eaLnBrk="1" hangingPunct="1">
              <a:buFont typeface="Wingdings 3" pitchFamily="18" charset="2"/>
              <a:buNone/>
            </a:pPr>
            <a:endParaRPr lang="pt-BR" sz="2800" smtClean="0">
              <a:solidFill>
                <a:srgbClr val="FF0000"/>
              </a:solidFill>
              <a:effectLst>
                <a:outerShdw blurRad="38100" dist="38100" dir="2700000" algn="tl">
                  <a:srgbClr val="C0C0C0"/>
                </a:outerShdw>
              </a:effectLst>
            </a:endParaRPr>
          </a:p>
        </p:txBody>
      </p:sp>
      <p:sp>
        <p:nvSpPr>
          <p:cNvPr id="39948" name="Rectangle 12"/>
          <p:cNvSpPr>
            <a:spLocks noChangeArrowheads="1"/>
          </p:cNvSpPr>
          <p:nvPr/>
        </p:nvSpPr>
        <p:spPr bwMode="auto">
          <a:xfrm>
            <a:off x="3600450" y="115888"/>
            <a:ext cx="3341688" cy="457200"/>
          </a:xfrm>
          <a:prstGeom prst="rect">
            <a:avLst/>
          </a:prstGeom>
          <a:noFill/>
          <a:ln w="9525">
            <a:noFill/>
            <a:miter lim="800000"/>
            <a:headEnd/>
            <a:tailEnd/>
          </a:ln>
          <a:effectLst/>
        </p:spPr>
        <p:txBody>
          <a:bodyPr wrap="none">
            <a:spAutoFit/>
          </a:bodyPr>
          <a:lstStyle/>
          <a:p>
            <a:r>
              <a:rPr lang="pt-BR" sz="2400" b="1">
                <a:solidFill>
                  <a:srgbClr val="0066FF"/>
                </a:solidFill>
                <a:effectLst>
                  <a:outerShdw blurRad="38100" dist="38100" dir="2700000" algn="tl">
                    <a:srgbClr val="C0C0C0"/>
                  </a:outerShdw>
                </a:effectLst>
                <a:latin typeface="Tahoma" pitchFamily="34" charset="0"/>
              </a:rPr>
              <a:t>Microbiota intestinal</a:t>
            </a:r>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4"/>
          <p:cNvSpPr>
            <a:spLocks noChangeArrowheads="1"/>
          </p:cNvSpPr>
          <p:nvPr/>
        </p:nvSpPr>
        <p:spPr bwMode="auto">
          <a:xfrm>
            <a:off x="239713" y="1443038"/>
            <a:ext cx="11039475" cy="915987"/>
          </a:xfrm>
          <a:prstGeom prst="rect">
            <a:avLst/>
          </a:prstGeom>
          <a:noFill/>
          <a:ln w="9525">
            <a:noFill/>
            <a:miter lim="800000"/>
            <a:headEnd/>
            <a:tailEnd/>
          </a:ln>
        </p:spPr>
        <p:txBody>
          <a:bodyPr anchor="ctr">
            <a:spAutoFit/>
          </a:bodyPr>
          <a:lstStyle/>
          <a:p>
            <a:pPr algn="ctr"/>
            <a:r>
              <a:rPr lang="pt-BR">
                <a:hlinkClick r:id="rId2"/>
              </a:rPr>
              <a:t>Intestinal microbial ecology and environmental factors affecting necrotizing enterocolitis.</a:t>
            </a:r>
            <a:endParaRPr lang="pt-BR"/>
          </a:p>
          <a:p>
            <a:pPr algn="ctr"/>
            <a:r>
              <a:rPr lang="pt-BR"/>
              <a:t>Torrazza RM, Ukhanova M, Wang X, Sharma R, Hudak ML, </a:t>
            </a:r>
            <a:r>
              <a:rPr lang="pt-BR" b="1"/>
              <a:t>Neu</a:t>
            </a:r>
            <a:r>
              <a:rPr lang="pt-BR"/>
              <a:t> J, Mai V.</a:t>
            </a:r>
          </a:p>
          <a:p>
            <a:pPr algn="ctr"/>
            <a:r>
              <a:rPr lang="pt-BR"/>
              <a:t>PLoS One. 2013 Dec 30;8(12):e83304. </a:t>
            </a:r>
            <a:r>
              <a:rPr lang="pt-BR">
                <a:hlinkClick r:id="rId2"/>
              </a:rPr>
              <a:t>Free PMC Article</a:t>
            </a:r>
            <a:r>
              <a:rPr lang="pt-BR"/>
              <a:t>. </a:t>
            </a:r>
            <a:r>
              <a:rPr lang="pt-BR" b="1">
                <a:solidFill>
                  <a:srgbClr val="0066FF"/>
                </a:solidFill>
              </a:rPr>
              <a:t>Artigo Integral!</a:t>
            </a:r>
          </a:p>
        </p:txBody>
      </p:sp>
      <p:sp>
        <p:nvSpPr>
          <p:cNvPr id="101379" name="Text Box 3"/>
          <p:cNvSpPr txBox="1">
            <a:spLocks noChangeArrowheads="1"/>
          </p:cNvSpPr>
          <p:nvPr/>
        </p:nvSpPr>
        <p:spPr bwMode="auto">
          <a:xfrm>
            <a:off x="1498600" y="685800"/>
            <a:ext cx="9004300" cy="822325"/>
          </a:xfrm>
          <a:prstGeom prst="rect">
            <a:avLst/>
          </a:prstGeom>
          <a:noFill/>
          <a:ln w="9525">
            <a:noFill/>
            <a:miter lim="800000"/>
            <a:headEnd/>
            <a:tailEnd/>
          </a:ln>
        </p:spPr>
        <p:txBody>
          <a:bodyPr wrap="none">
            <a:spAutoFit/>
          </a:bodyPr>
          <a:lstStyle/>
          <a:p>
            <a:pPr algn="ctr"/>
            <a:r>
              <a:rPr lang="pt-BR" sz="2400">
                <a:solidFill>
                  <a:schemeClr val="folHlink"/>
                </a:solidFill>
              </a:rPr>
              <a:t>Ecologia microbiana intestinal e fatores ambientais que afetam a </a:t>
            </a:r>
          </a:p>
          <a:p>
            <a:pPr algn="ctr"/>
            <a:r>
              <a:rPr lang="pt-BR" sz="2400">
                <a:solidFill>
                  <a:schemeClr val="folHlink"/>
                </a:solidFill>
              </a:rPr>
              <a:t>enterocolite necrosante</a:t>
            </a:r>
          </a:p>
        </p:txBody>
      </p:sp>
      <p:sp>
        <p:nvSpPr>
          <p:cNvPr id="101380" name="Rectangle 4"/>
          <p:cNvSpPr>
            <a:spLocks noChangeArrowheads="1"/>
          </p:cNvSpPr>
          <p:nvPr/>
        </p:nvSpPr>
        <p:spPr bwMode="auto">
          <a:xfrm>
            <a:off x="1101725" y="3284538"/>
            <a:ext cx="10272713" cy="4108450"/>
          </a:xfrm>
          <a:prstGeom prst="rect">
            <a:avLst/>
          </a:prstGeom>
          <a:noFill/>
          <a:ln w="9525">
            <a:noFill/>
            <a:miter lim="800000"/>
            <a:headEnd/>
            <a:tailEnd/>
          </a:ln>
        </p:spPr>
        <p:txBody>
          <a:bodyPr>
            <a:spAutoFit/>
          </a:bodyPr>
          <a:lstStyle/>
          <a:p>
            <a:r>
              <a:rPr lang="pt-PT"/>
              <a:t>-</a:t>
            </a:r>
            <a:r>
              <a:rPr lang="pt-PT" sz="2400"/>
              <a:t>Parece que a microbiota de bebês que desenvolver posteriormente enterocolite necrosante (ECN) é diferente daquela dos que não desenvolvem.</a:t>
            </a:r>
          </a:p>
          <a:p>
            <a:r>
              <a:rPr lang="pt-PT" sz="2400"/>
              <a:t> </a:t>
            </a:r>
            <a:br>
              <a:rPr lang="pt-PT" sz="2400"/>
            </a:br>
            <a:r>
              <a:rPr lang="pt-PT" sz="2400"/>
              <a:t>-Diferenças nos padrões de colonização e ECN foram vistos dependendo da Unidade de Terapia Intensiva Neonatal.  </a:t>
            </a:r>
          </a:p>
          <a:p>
            <a:pPr algn="ctr"/>
            <a:r>
              <a:rPr lang="pt-PT" sz="2400" b="1">
                <a:solidFill>
                  <a:srgbClr val="FFFF00"/>
                </a:solidFill>
              </a:rPr>
              <a:t>      </a:t>
            </a:r>
            <a:r>
              <a:rPr lang="pt-PT" sz="2400" b="1">
                <a:solidFill>
                  <a:srgbClr val="FF0000"/>
                </a:solidFill>
              </a:rPr>
              <a:t>-A utilização de leite humano ao invés de fórmula foi também associada com uma taxa inferior de ECN</a:t>
            </a:r>
          </a:p>
          <a:p>
            <a:pPr algn="ctr"/>
            <a:r>
              <a:rPr lang="pt-BR" sz="2400" b="1">
                <a:solidFill>
                  <a:srgbClr val="FF0000"/>
                </a:solidFill>
              </a:rPr>
              <a:t>      -Exposição a antibióticos</a:t>
            </a:r>
          </a:p>
          <a:p>
            <a:endParaRPr lang="pt-BR" sz="2400" b="1">
              <a:solidFill>
                <a:srgbClr val="FF0000"/>
              </a:solidFill>
            </a:endParaRPr>
          </a:p>
          <a:p>
            <a:pPr>
              <a:buFontTx/>
              <a:buChar char="-"/>
            </a:pPr>
            <a:endParaRPr lang="pt-BR" sz="2400" b="1">
              <a:solidFill>
                <a:srgbClr val="FFFF00"/>
              </a:solidFill>
            </a:endParaRPr>
          </a:p>
        </p:txBody>
      </p:sp>
      <p:sp>
        <p:nvSpPr>
          <p:cNvPr id="39948" name="Rectangle 12"/>
          <p:cNvSpPr>
            <a:spLocks noChangeArrowheads="1"/>
          </p:cNvSpPr>
          <p:nvPr/>
        </p:nvSpPr>
        <p:spPr bwMode="auto">
          <a:xfrm>
            <a:off x="3600450" y="115888"/>
            <a:ext cx="3341688" cy="457200"/>
          </a:xfrm>
          <a:prstGeom prst="rect">
            <a:avLst/>
          </a:prstGeom>
          <a:noFill/>
          <a:ln w="9525">
            <a:noFill/>
            <a:miter lim="800000"/>
            <a:headEnd/>
            <a:tailEnd/>
          </a:ln>
          <a:effectLst/>
        </p:spPr>
        <p:txBody>
          <a:bodyPr wrap="none">
            <a:spAutoFit/>
          </a:bodyPr>
          <a:lstStyle/>
          <a:p>
            <a:r>
              <a:rPr lang="pt-BR" sz="2400" b="1">
                <a:solidFill>
                  <a:srgbClr val="0066FF"/>
                </a:solidFill>
                <a:effectLst>
                  <a:outerShdw blurRad="38100" dist="38100" dir="2700000" algn="tl">
                    <a:srgbClr val="C0C0C0"/>
                  </a:outerShdw>
                </a:effectLst>
                <a:latin typeface="Tahoma" pitchFamily="34" charset="0"/>
              </a:rPr>
              <a:t>Microbiota intestinal</a:t>
            </a:r>
          </a:p>
        </p:txBody>
      </p:sp>
      <p:sp>
        <p:nvSpPr>
          <p:cNvPr id="101382" name="AutoShape 6"/>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a:effectLst/>
        </p:spPr>
        <p:txBody>
          <a:bodyPr wrap="none" anchor="ctr"/>
          <a:lstStyle/>
          <a:p>
            <a:pPr algn="ctr"/>
            <a:endParaRPr lang="pt-BR">
              <a:solidFill>
                <a:srgbClr val="0066FF"/>
              </a:solidFill>
            </a:endParaRP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527050" y="404813"/>
            <a:ext cx="10863263" cy="6119812"/>
          </a:xfrm>
          <a:solidFill>
            <a:schemeClr val="bg1"/>
          </a:solidFill>
        </p:spPr>
        <p:txBody>
          <a:bodyPr/>
          <a:lstStyle/>
          <a:p>
            <a:pPr marL="273050" indent="-273050" defTabSz="914400" eaLnBrk="1" hangingPunct="1">
              <a:lnSpc>
                <a:spcPct val="80000"/>
              </a:lnSpc>
            </a:pPr>
            <a:r>
              <a:rPr lang="pt-PT" sz="2000" smtClean="0">
                <a:effectLst>
                  <a:outerShdw blurRad="38100" dist="38100" dir="2700000" algn="tl">
                    <a:srgbClr val="C0C0C0"/>
                  </a:outerShdw>
                </a:effectLst>
              </a:rPr>
              <a:t>Alimentação com o  leite materno     a colonização por microrganismos patogênicos e induzir colonização por organismos comensais . </a:t>
            </a:r>
          </a:p>
          <a:p>
            <a:pPr marL="273050" indent="-273050" defTabSz="914400" eaLnBrk="1" hangingPunct="1">
              <a:lnSpc>
                <a:spcPct val="80000"/>
              </a:lnSpc>
            </a:pPr>
            <a:endParaRPr lang="pt-PT" sz="2000" smtClean="0">
              <a:effectLst>
                <a:outerShdw blurRad="38100" dist="38100" dir="2700000" algn="tl">
                  <a:srgbClr val="C0C0C0"/>
                </a:outerShdw>
              </a:effectLst>
            </a:endParaRPr>
          </a:p>
          <a:p>
            <a:pPr marL="273050" indent="-273050" defTabSz="914400" eaLnBrk="1" hangingPunct="1">
              <a:lnSpc>
                <a:spcPct val="80000"/>
              </a:lnSpc>
            </a:pPr>
            <a:endParaRPr lang="pt-PT" sz="2000" smtClean="0">
              <a:effectLst>
                <a:outerShdw blurRad="38100" dist="38100" dir="2700000" algn="tl">
                  <a:srgbClr val="C0C0C0"/>
                </a:outerShdw>
              </a:effectLst>
            </a:endParaRPr>
          </a:p>
          <a:p>
            <a:pPr marL="273050" indent="-273050" defTabSz="914400" eaLnBrk="1" hangingPunct="1">
              <a:lnSpc>
                <a:spcPct val="80000"/>
              </a:lnSpc>
            </a:pPr>
            <a:r>
              <a:rPr lang="pt-PT" sz="2000" smtClean="0">
                <a:effectLst>
                  <a:outerShdw blurRad="38100" dist="38100" dir="2700000" algn="tl">
                    <a:srgbClr val="C0C0C0"/>
                  </a:outerShdw>
                </a:effectLst>
              </a:rPr>
              <a:t>Isto pode modular reações  inflamatórias , diminuindo , assim, a lesão intestinal.</a:t>
            </a:r>
            <a:br>
              <a:rPr lang="pt-PT" sz="2000" smtClean="0">
                <a:effectLst>
                  <a:outerShdw blurRad="38100" dist="38100" dir="2700000" algn="tl">
                    <a:srgbClr val="C0C0C0"/>
                  </a:outerShdw>
                </a:effectLst>
              </a:rPr>
            </a:br>
            <a:endParaRPr lang="pt-PT" sz="2000" smtClean="0">
              <a:effectLst>
                <a:outerShdw blurRad="38100" dist="38100" dir="2700000" algn="tl">
                  <a:srgbClr val="C0C0C0"/>
                </a:outerShdw>
              </a:effectLst>
            </a:endParaRPr>
          </a:p>
          <a:p>
            <a:pPr marL="273050" indent="-273050" defTabSz="914400" eaLnBrk="1" hangingPunct="1">
              <a:lnSpc>
                <a:spcPct val="80000"/>
              </a:lnSpc>
              <a:buFont typeface="Wingdings 3" pitchFamily="18" charset="2"/>
              <a:buNone/>
            </a:pPr>
            <a:r>
              <a:rPr lang="pt-PT" sz="2000" smtClean="0">
                <a:effectLst>
                  <a:outerShdw blurRad="38100" dist="38100" dir="2700000" algn="tl">
                    <a:srgbClr val="C0C0C0"/>
                  </a:outerShdw>
                </a:effectLst>
              </a:rPr>
              <a:t>. </a:t>
            </a:r>
          </a:p>
          <a:p>
            <a:pPr marL="273050" indent="-273050" defTabSz="914400" eaLnBrk="1" hangingPunct="1">
              <a:lnSpc>
                <a:spcPct val="80000"/>
              </a:lnSpc>
            </a:pPr>
            <a:r>
              <a:rPr lang="pt-PT" sz="2000" smtClean="0">
                <a:effectLst>
                  <a:outerShdw blurRad="38100" dist="38100" dir="2700000" algn="tl">
                    <a:srgbClr val="C0C0C0"/>
                  </a:outerShdw>
                </a:effectLst>
              </a:rPr>
              <a:t>A interleucina-10, que regula negativamente a inflamação e a produção de citocinas pró-inflamatórias            indetectável no leite de mães cujos recém-nascidos de muito baixo peso desenvolveram ECN. </a:t>
            </a:r>
          </a:p>
          <a:p>
            <a:pPr marL="273050" indent="-273050" defTabSz="914400" eaLnBrk="1" hangingPunct="1">
              <a:lnSpc>
                <a:spcPct val="80000"/>
              </a:lnSpc>
            </a:pPr>
            <a:endParaRPr lang="pt-PT" sz="2000" smtClean="0">
              <a:effectLst>
                <a:outerShdw blurRad="38100" dist="38100" dir="2700000" algn="tl">
                  <a:srgbClr val="C0C0C0"/>
                </a:outerShdw>
              </a:effectLst>
            </a:endParaRPr>
          </a:p>
          <a:p>
            <a:pPr marL="273050" indent="-273050" defTabSz="914400" eaLnBrk="1" hangingPunct="1">
              <a:lnSpc>
                <a:spcPct val="80000"/>
              </a:lnSpc>
            </a:pPr>
            <a:r>
              <a:rPr lang="pt-PT" sz="2000" smtClean="0">
                <a:effectLst>
                  <a:outerShdw blurRad="38100" dist="38100" dir="2700000" algn="tl">
                    <a:srgbClr val="C0C0C0"/>
                  </a:outerShdw>
                </a:effectLst>
              </a:rPr>
              <a:t>Leite materno de Banco de Leite: A PASTEURIZAÇÃO AFETA A ESTABILIDADE DAS CITOCINAS</a:t>
            </a:r>
          </a:p>
          <a:p>
            <a:pPr marL="273050" indent="-273050" defTabSz="914400" eaLnBrk="1" hangingPunct="1">
              <a:lnSpc>
                <a:spcPct val="80000"/>
              </a:lnSpc>
            </a:pPr>
            <a:endParaRPr lang="pt-PT" sz="2000" smtClean="0">
              <a:effectLst>
                <a:outerShdw blurRad="38100" dist="38100" dir="2700000" algn="tl">
                  <a:srgbClr val="C0C0C0"/>
                </a:outerShdw>
              </a:effectLst>
            </a:endParaRPr>
          </a:p>
          <a:p>
            <a:pPr marL="273050" indent="-273050" algn="ctr" defTabSz="914400" eaLnBrk="1" hangingPunct="1">
              <a:lnSpc>
                <a:spcPct val="80000"/>
              </a:lnSpc>
            </a:pPr>
            <a:r>
              <a:rPr lang="pt-PT" sz="2000" smtClean="0">
                <a:solidFill>
                  <a:srgbClr val="FF0000"/>
                </a:solidFill>
                <a:effectLst>
                  <a:outerShdw blurRad="38100" dist="38100" dir="2700000" algn="tl">
                    <a:srgbClr val="C0C0C0"/>
                  </a:outerShdw>
                </a:effectLst>
              </a:rPr>
              <a:t>Essa observação pode explicar porque o leite materno do Banco de Leite NÃO é tão benéfico quanto ao leite da própria  mãe. </a:t>
            </a:r>
            <a:br>
              <a:rPr lang="pt-PT" sz="2000" smtClean="0">
                <a:solidFill>
                  <a:srgbClr val="FF0000"/>
                </a:solidFill>
                <a:effectLst>
                  <a:outerShdw blurRad="38100" dist="38100" dir="2700000" algn="tl">
                    <a:srgbClr val="C0C0C0"/>
                  </a:outerShdw>
                </a:effectLst>
              </a:rPr>
            </a:br>
            <a:endParaRPr lang="pt-BR" sz="2000" smtClean="0">
              <a:solidFill>
                <a:srgbClr val="FF0000"/>
              </a:solidFill>
              <a:effectLst>
                <a:outerShdw blurRad="38100" dist="38100" dir="2700000" algn="tl">
                  <a:srgbClr val="C0C0C0"/>
                </a:outerShdw>
              </a:effectLst>
            </a:endParaRPr>
          </a:p>
        </p:txBody>
      </p:sp>
      <p:sp>
        <p:nvSpPr>
          <p:cNvPr id="102403" name="AutoShape 6"/>
          <p:cNvSpPr>
            <a:spLocks noChangeArrowheads="1"/>
          </p:cNvSpPr>
          <p:nvPr/>
        </p:nvSpPr>
        <p:spPr bwMode="auto">
          <a:xfrm>
            <a:off x="5233988" y="411163"/>
            <a:ext cx="265112" cy="257175"/>
          </a:xfrm>
          <a:prstGeom prst="downArrow">
            <a:avLst>
              <a:gd name="adj1" fmla="val 50000"/>
              <a:gd name="adj2" fmla="val 25000"/>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sp>
        <p:nvSpPr>
          <p:cNvPr id="102404" name="AutoShape 7"/>
          <p:cNvSpPr>
            <a:spLocks noChangeArrowheads="1"/>
          </p:cNvSpPr>
          <p:nvPr/>
        </p:nvSpPr>
        <p:spPr bwMode="auto">
          <a:xfrm>
            <a:off x="455613" y="990600"/>
            <a:ext cx="431800" cy="1143000"/>
          </a:xfrm>
          <a:prstGeom prst="curvedRightArrow">
            <a:avLst>
              <a:gd name="adj1" fmla="val 52941"/>
              <a:gd name="adj2" fmla="val 105882"/>
              <a:gd name="adj3" fmla="val 33333"/>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sp>
        <p:nvSpPr>
          <p:cNvPr id="102405" name="AutoShape 8"/>
          <p:cNvSpPr>
            <a:spLocks noChangeArrowheads="1"/>
          </p:cNvSpPr>
          <p:nvPr/>
        </p:nvSpPr>
        <p:spPr bwMode="auto">
          <a:xfrm>
            <a:off x="4300538" y="3027363"/>
            <a:ext cx="533400" cy="269875"/>
          </a:xfrm>
          <a:prstGeom prst="rightArrow">
            <a:avLst>
              <a:gd name="adj1" fmla="val 50000"/>
              <a:gd name="adj2" fmla="val 49412"/>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sp>
        <p:nvSpPr>
          <p:cNvPr id="102406" name="Line 9"/>
          <p:cNvSpPr>
            <a:spLocks noChangeShapeType="1"/>
          </p:cNvSpPr>
          <p:nvPr/>
        </p:nvSpPr>
        <p:spPr bwMode="auto">
          <a:xfrm flipV="1">
            <a:off x="449263" y="4551363"/>
            <a:ext cx="768350" cy="287337"/>
          </a:xfrm>
          <a:prstGeom prst="line">
            <a:avLst/>
          </a:prstGeom>
          <a:noFill/>
          <a:ln w="76200">
            <a:solidFill>
              <a:srgbClr val="FF0000"/>
            </a:solidFill>
            <a:round/>
            <a:headEnd/>
            <a:tailEnd type="triangle" w="med" len="med"/>
          </a:ln>
        </p:spPr>
        <p:txBody>
          <a:bodyPr/>
          <a:lstStyle/>
          <a:p>
            <a:endParaRPr lang="pt-B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4"/>
          <p:cNvSpPr>
            <a:spLocks noGrp="1"/>
          </p:cNvSpPr>
          <p:nvPr>
            <p:ph type="body" idx="4294967295"/>
          </p:nvPr>
        </p:nvSpPr>
        <p:spPr>
          <a:xfrm>
            <a:off x="1228725" y="2133600"/>
            <a:ext cx="10275888" cy="3886200"/>
          </a:xfrm>
          <a:noFill/>
        </p:spPr>
        <p:txBody>
          <a:bodyPr/>
          <a:lstStyle/>
          <a:p>
            <a:r>
              <a:rPr lang="pt-BR" smtClean="0"/>
              <a:t>Como vimos grande parte destes fatos aqui estudados relacionam-se com eventos precoces na vida das crianças ( “JANELA CRÍTICA”) capazes de alterar a microbiota intestinal e entre estes,  </a:t>
            </a:r>
            <a:r>
              <a:rPr lang="pt-BR" b="1" smtClean="0">
                <a:solidFill>
                  <a:srgbClr val="FF0000"/>
                </a:solidFill>
              </a:rPr>
              <a:t>o uso pré-natal e perinatal de antibióticos, o nascimento por cesariana e o uso de fórmulas</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p:cNvSpPr>
          <p:nvPr>
            <p:ph type="title" idx="4294967295"/>
          </p:nvPr>
        </p:nvSpPr>
        <p:spPr>
          <a:xfrm>
            <a:off x="1241425" y="177800"/>
            <a:ext cx="9969500" cy="1281113"/>
          </a:xfrm>
        </p:spPr>
        <p:txBody>
          <a:bodyPr/>
          <a:lstStyle/>
          <a:p>
            <a:pPr algn="ctr"/>
            <a:r>
              <a:rPr lang="pt-BR" sz="1800" b="1" smtClean="0">
                <a:solidFill>
                  <a:srgbClr val="FF0000"/>
                </a:solidFill>
              </a:rPr>
              <a:t>Portanto, quanto à antibioticoterapia (principalmente empírica prolongada) na primeira semana de vida  em Neonatologia...</a:t>
            </a:r>
          </a:p>
        </p:txBody>
      </p:sp>
      <p:sp>
        <p:nvSpPr>
          <p:cNvPr id="103427" name="Rectangle 3"/>
          <p:cNvSpPr>
            <a:spLocks noGrp="1"/>
          </p:cNvSpPr>
          <p:nvPr>
            <p:ph type="body" idx="4294967295"/>
          </p:nvPr>
        </p:nvSpPr>
        <p:spPr>
          <a:xfrm>
            <a:off x="0" y="833438"/>
            <a:ext cx="12192000" cy="6024562"/>
          </a:xfrm>
          <a:solidFill>
            <a:schemeClr val="bg1"/>
          </a:solidFill>
        </p:spPr>
        <p:txBody>
          <a:bodyPr/>
          <a:lstStyle/>
          <a:p>
            <a:pPr>
              <a:lnSpc>
                <a:spcPct val="80000"/>
              </a:lnSpc>
            </a:pPr>
            <a:r>
              <a:rPr lang="pt-BR" altLang="ja-JP" sz="1500" smtClean="0">
                <a:ea typeface="MS PGothic" pitchFamily="34" charset="-128"/>
              </a:rPr>
              <a:t>O sistema imune em desenvolvimento interage e é afetado pela microbiota gastrointestinal, que quanto mais diversificada tem sido associada a menores riscos de alergias e asma. A alteração da microbiota, principalmente durante um período de vida vulnerável, como o uso de antibiótico, pode afetar o desenvolvimento do sistema imunológico, alterando o risco de asma e alergia.</a:t>
            </a:r>
            <a:r>
              <a:rPr lang="pt-PT" altLang="ja-JP" sz="1500" smtClean="0">
                <a:ea typeface="MS PGothic" pitchFamily="34" charset="-128"/>
              </a:rPr>
              <a:t> A </a:t>
            </a:r>
            <a:r>
              <a:rPr lang="pt-PT" altLang="ja-JP" sz="1500" b="1" smtClean="0">
                <a:ea typeface="MS PGothic" pitchFamily="34" charset="-128"/>
              </a:rPr>
              <a:t>indicação mais comum</a:t>
            </a:r>
            <a:r>
              <a:rPr lang="pt-PT" altLang="ja-JP" sz="1500" smtClean="0">
                <a:ea typeface="MS PGothic" pitchFamily="34" charset="-128"/>
              </a:rPr>
              <a:t> de tratamento com antibióticos para recém-nascidos internados na enfermaria neonatal é suspeita de sepse, que muita vezes ultrapassa a 5 vidas (50% recebem antibióticos sem bacteremia comprovada!). Estes autores suecos evidenciaram que o t</a:t>
            </a:r>
            <a:r>
              <a:rPr lang="pt-BR" altLang="ja-JP" sz="1500" smtClean="0">
                <a:ea typeface="MS PGothic" pitchFamily="34" charset="-128"/>
              </a:rPr>
              <a:t>ratamento com antibióticos durante a 1ª semana de vida foi um fator de risco independente para asma atópica (alérgica), mas não para asma não atópica aos 12 anos de idade (odds ratio ajustada, ou seja, corrigida para fatores de confundimento foi de </a:t>
            </a:r>
            <a:r>
              <a:rPr lang="pt-BR" altLang="ja-JP" sz="1500" b="1" smtClean="0">
                <a:ea typeface="MS PGothic" pitchFamily="34" charset="-128"/>
              </a:rPr>
              <a:t>2,2 </a:t>
            </a:r>
            <a:r>
              <a:rPr lang="pt-BR" altLang="ja-JP" sz="1500" smtClean="0">
                <a:ea typeface="MS PGothic" pitchFamily="34" charset="-128"/>
              </a:rPr>
              <a:t>(1,2 – 4,2). Este achado sugere que </a:t>
            </a:r>
            <a:r>
              <a:rPr lang="pt-PT" altLang="ja-JP" sz="1500" smtClean="0">
                <a:ea typeface="MS PGothic" pitchFamily="34" charset="-128"/>
              </a:rPr>
              <a:t>asma atópica esteja associada à modulação imunológica em uma idade muito precoce. </a:t>
            </a:r>
            <a:r>
              <a:rPr lang="pt-BR" altLang="ja-JP" sz="1500" smtClean="0">
                <a:ea typeface="MS PGothic" pitchFamily="34" charset="-128"/>
              </a:rPr>
              <a:t>Interessante que nascer pequeno para a idade gestacional (</a:t>
            </a:r>
            <a:r>
              <a:rPr lang="pt-BR" altLang="ja-JP" sz="1500" b="1" smtClean="0">
                <a:ea typeface="MS PGothic" pitchFamily="34" charset="-128"/>
              </a:rPr>
              <a:t>PIG</a:t>
            </a:r>
            <a:r>
              <a:rPr lang="pt-BR" altLang="ja-JP" sz="1500" smtClean="0">
                <a:ea typeface="MS PGothic" pitchFamily="34" charset="-128"/>
              </a:rPr>
              <a:t>) aumentou significativamente o risco de asma  não atópica (odds ratio de </a:t>
            </a:r>
            <a:r>
              <a:rPr lang="pt-BR" altLang="ja-JP" sz="1500" b="1" smtClean="0">
                <a:ea typeface="MS PGothic" pitchFamily="34" charset="-128"/>
              </a:rPr>
              <a:t>3,8</a:t>
            </a:r>
            <a:r>
              <a:rPr lang="pt-BR" altLang="ja-JP" sz="1500" smtClean="0">
                <a:ea typeface="MS PGothic" pitchFamily="34" charset="-128"/>
              </a:rPr>
              <a:t> com IC a95% de 1,1-13,7) e a amamentação aos 4 meses diminuiu significativamente o risco de asma não tópica (odds ratio de 0,5  com IC a 95% de 0,3-0,95).</a:t>
            </a:r>
            <a:r>
              <a:rPr lang="pt-BR" altLang="ja-JP" sz="1500" b="1" smtClean="0">
                <a:ea typeface="MS PGothic" pitchFamily="34" charset="-128"/>
              </a:rPr>
              <a:t>Antibióticos podem afetar a flora intestinal e, nesse sentido, afetar a maturação do sistema imune e atrapalhar o desenvolvimento da tolerância imunológica. Nos links trouxemos mais evidências:o </a:t>
            </a:r>
            <a:r>
              <a:rPr lang="pt-BR" altLang="ja-JP" sz="1500" smtClean="0">
                <a:ea typeface="MS PGothic" pitchFamily="34" charset="-128"/>
              </a:rPr>
              <a:t>antibiótico neonatal aumentou o risco de chiado no peito tanto em termo como pré-termo (odds ratio  para 33 semanas foi de  2.9 (95% IC: 1.8–4.7), e para os RN de 37 semanas foi  2.9 (95% IC: 1.7– 4.9), com influência na flora intestinal com 1 mês de idade, predispondo ao eczema e chiado no peito aos 2 anos de idade. O </a:t>
            </a:r>
            <a:r>
              <a:rPr lang="pt-BR" altLang="ja-JP" sz="1500" i="1" smtClean="0">
                <a:ea typeface="MS PGothic" pitchFamily="34" charset="-128"/>
              </a:rPr>
              <a:t>cross-talk</a:t>
            </a:r>
            <a:r>
              <a:rPr lang="pt-BR" altLang="ja-JP" sz="1500" smtClean="0">
                <a:ea typeface="MS PGothic" pitchFamily="34" charset="-128"/>
              </a:rPr>
              <a:t> "conversa trocada" entre o intestino e o pulmão ocorre em vários níveis, incluindo respostas imunes mediadas por mucosas comuns ambos os tratos gastrintestinal e pulmonar , segundo Aaron Hamvas, por ocasião da sua Conferência na Suécia em 2015. O estudo INCA (</a:t>
            </a:r>
            <a:r>
              <a:rPr lang="pt-BR" altLang="ja-JP" sz="1500" i="1" smtClean="0">
                <a:ea typeface="MS PGothic" pitchFamily="34" charset="-128"/>
              </a:rPr>
              <a:t>INtestinal microbiota Composition after Antibiotic treatment in early life - </a:t>
            </a:r>
            <a:r>
              <a:rPr lang="pt-BR" altLang="ja-JP" sz="1500" smtClean="0">
                <a:ea typeface="MS PGothic" pitchFamily="34" charset="-128"/>
              </a:rPr>
              <a:t>Composição da microbiota intestinal após o tratamento com antibiótico precoce na vida), de 2018,  mostrou que o uso de 7 dias de antibiótico na primeira semana de vida  aumento significativo aumento de sibilância  e cólica no primeiro ano e fornece uma justificativa para a interrupção precoce de antibióticos em recém-nascidos sem infecção provada ou provável. Quanto  aos efeitos a curto prazo, é o aumento significativo da enterocolite necrosante, uma tragédia neonatal( patologia devastadora e prevenível) com antibioticoterapia empírica prolongada (altera o desenvolvimento fisiológico e imunológico intestinal; </a:t>
            </a:r>
            <a:r>
              <a:rPr lang="pt-PT" altLang="ja-JP" sz="1500" smtClean="0">
                <a:ea typeface="MS PGothic" pitchFamily="34" charset="-128"/>
              </a:rPr>
              <a:t>prejudica importantes eventos de transição necessários para a homeostase intestinal)</a:t>
            </a:r>
            <a:r>
              <a:rPr lang="pt-BR" altLang="ja-JP" sz="1500" smtClean="0">
                <a:ea typeface="MS PGothic" pitchFamily="34" charset="-128"/>
              </a:rPr>
              <a:t>, além do aumento de infecção por </a:t>
            </a:r>
            <a:r>
              <a:rPr lang="pt-BR" altLang="ja-JP" sz="1500" i="1" smtClean="0">
                <a:ea typeface="MS PGothic" pitchFamily="34" charset="-128"/>
              </a:rPr>
              <a:t>Candida</a:t>
            </a:r>
            <a:r>
              <a:rPr lang="pt-BR" altLang="ja-JP" sz="1500" smtClean="0">
                <a:ea typeface="MS PGothic" pitchFamily="34" charset="-128"/>
              </a:rPr>
              <a:t> (quando a incidência está acima de 10% torna-se necessária a revisão das políticas do uso de antibiótico na sua Unidade,principalmente o uso empírico!)  Portanto as evidências estão aí, tanto em animais como em humanos, mostrando que existe uma janela crítica precoce na qual os efeitos da disbiose intestinal mais influenciam no desenvolvimento imune e que tenhamos em mente estes conhecimentos para que possamos usar mais racionalmente os antibióticos no período neonatal. Tratamos de pessoas com potencial de vida de 80-90 anos </a:t>
            </a:r>
            <a:endParaRPr lang="pt-BR" sz="1500" smtClean="0"/>
          </a:p>
        </p:txBody>
      </p:sp>
      <p:sp>
        <p:nvSpPr>
          <p:cNvPr id="103428" name="Text Box 4"/>
          <p:cNvSpPr txBox="1">
            <a:spLocks noChangeArrowheads="1"/>
          </p:cNvSpPr>
          <p:nvPr/>
        </p:nvSpPr>
        <p:spPr bwMode="auto">
          <a:xfrm>
            <a:off x="11087100" y="6629400"/>
            <a:ext cx="1104900" cy="228600"/>
          </a:xfrm>
          <a:prstGeom prst="rect">
            <a:avLst/>
          </a:prstGeom>
          <a:noFill/>
          <a:ln w="9525">
            <a:noFill/>
            <a:miter lim="800000"/>
            <a:headEnd/>
            <a:tailEnd/>
          </a:ln>
          <a:effectLst/>
        </p:spPr>
        <p:txBody>
          <a:bodyPr wrap="none">
            <a:spAutoFit/>
          </a:bodyPr>
          <a:lstStyle/>
          <a:p>
            <a:r>
              <a:rPr lang="pt-BR" sz="900"/>
              <a:t>Paulo R. Margotto</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p:txBody>
          <a:bodyPr anchor="ctr">
            <a:noAutofit/>
          </a:bodyPr>
          <a:lstStyle/>
          <a:p>
            <a:r>
              <a:rPr lang="pt-BR" smtClean="0"/>
              <a:t>OBRIGADA!</a:t>
            </a:r>
          </a:p>
        </p:txBody>
      </p:sp>
      <p:pic>
        <p:nvPicPr>
          <p:cNvPr id="106499" name="Picture 3" descr="Doutorandas (UCB): Brenda, VitÃ³ria, TainÃ¡, (Dr. Paulo R. Margotto), Camila, Melissa e HeloÃ­sa (16/5/2018)"/>
          <p:cNvPicPr>
            <a:picLocks noChangeAspect="1" noChangeArrowheads="1"/>
          </p:cNvPicPr>
          <p:nvPr/>
        </p:nvPicPr>
        <p:blipFill>
          <a:blip r:embed="rId2">
            <a:lum bright="12000" contrast="6000"/>
          </a:blip>
          <a:srcRect/>
          <a:stretch>
            <a:fillRect/>
          </a:stretch>
        </p:blipFill>
        <p:spPr bwMode="auto">
          <a:xfrm>
            <a:off x="379413" y="352425"/>
            <a:ext cx="11433175" cy="6153150"/>
          </a:xfrm>
          <a:prstGeom prst="rect">
            <a:avLst/>
          </a:prstGeom>
          <a:noFill/>
        </p:spPr>
      </p:pic>
      <p:sp>
        <p:nvSpPr>
          <p:cNvPr id="106500" name="Text Box 4"/>
          <p:cNvSpPr txBox="1">
            <a:spLocks noChangeArrowheads="1"/>
          </p:cNvSpPr>
          <p:nvPr/>
        </p:nvSpPr>
        <p:spPr bwMode="auto">
          <a:xfrm>
            <a:off x="1414463" y="6461125"/>
            <a:ext cx="9917112" cy="396875"/>
          </a:xfrm>
          <a:prstGeom prst="rect">
            <a:avLst/>
          </a:prstGeom>
          <a:noFill/>
          <a:ln w="9525">
            <a:noFill/>
            <a:miter lim="800000"/>
            <a:headEnd/>
            <a:tailEnd/>
          </a:ln>
          <a:effectLst/>
        </p:spPr>
        <p:txBody>
          <a:bodyPr wrap="none">
            <a:spAutoFit/>
          </a:bodyPr>
          <a:lstStyle/>
          <a:p>
            <a:r>
              <a:rPr lang="pt-BR" sz="2000">
                <a:solidFill>
                  <a:srgbClr val="0000FF"/>
                </a:solidFill>
              </a:rPr>
              <a:t>Doutorandas Brenda, Vitória, Tainá, (Dr. Paulo R. Margotto, Camila, Melissa e HeloÍsa</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Cacho">
  <a:themeElements>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Cacho">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ach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875</TotalTime>
  <Words>7945</Words>
  <Application>Microsoft Office PowerPoint</Application>
  <PresentationFormat>Personalizar</PresentationFormat>
  <Paragraphs>405</Paragraphs>
  <Slides>66</Slides>
  <Notes>0</Notes>
  <HiddenSlides>0</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66</vt:i4>
      </vt:variant>
    </vt:vector>
  </HeadingPairs>
  <TitlesOfParts>
    <vt:vector size="77" baseType="lpstr">
      <vt:lpstr>Arial</vt:lpstr>
      <vt:lpstr>Century Gothic</vt:lpstr>
      <vt:lpstr>Wingdings 3</vt:lpstr>
      <vt:lpstr>Calibri</vt:lpstr>
      <vt:lpstr>Times New Roman</vt:lpstr>
      <vt:lpstr>Lato</vt:lpstr>
      <vt:lpstr>Source Sans Pro</vt:lpstr>
      <vt:lpstr>Tahoma</vt:lpstr>
      <vt:lpstr>Wingdings</vt:lpstr>
      <vt:lpstr>MS PGothic</vt:lpstr>
      <vt:lpstr>Cacho</vt:lpstr>
      <vt:lpstr>Antibiotics in the first week of life were associated with atopic asthma at 12 years of age. Strömberg Celind F, Wennergren G, Vasileiadou S, Alm B, Goksör E. Acta Paediatr. 2018 Mar 25. doi: 10.1111/apa.14332. [Epub ahead of print] PMID: 29577417.Similar articles  Suécia </vt:lpstr>
      <vt:lpstr>Introdução</vt:lpstr>
      <vt:lpstr>Introdução</vt:lpstr>
      <vt:lpstr>Introdução</vt:lpstr>
      <vt:lpstr>Introdução</vt:lpstr>
      <vt:lpstr>Objetivo</vt:lpstr>
      <vt:lpstr>Métodos</vt:lpstr>
      <vt:lpstr>Métodos</vt:lpstr>
      <vt:lpstr>Definições</vt:lpstr>
      <vt:lpstr>Definições</vt:lpstr>
      <vt:lpstr>Definições</vt:lpstr>
      <vt:lpstr>Slide 12</vt:lpstr>
      <vt:lpstr>Definições</vt:lpstr>
      <vt:lpstr>Métodos estatísticos</vt:lpstr>
      <vt:lpstr>Resultados</vt:lpstr>
      <vt:lpstr>Resultados</vt:lpstr>
      <vt:lpstr>Resultados</vt:lpstr>
      <vt:lpstr>Slide 18</vt:lpstr>
      <vt:lpstr>Resultados</vt:lpstr>
      <vt:lpstr>Slide 20</vt:lpstr>
      <vt:lpstr>Resultados</vt:lpstr>
      <vt:lpstr>Resultados</vt:lpstr>
      <vt:lpstr>Discussão </vt:lpstr>
      <vt:lpstr>Discussão </vt:lpstr>
      <vt:lpstr>Discussão</vt:lpstr>
      <vt:lpstr>Discussão</vt:lpstr>
      <vt:lpstr>Discussão</vt:lpstr>
      <vt:lpstr>Discussão</vt:lpstr>
      <vt:lpstr>Discussão</vt:lpstr>
      <vt:lpstr>Discussão</vt:lpstr>
      <vt:lpstr>Discussão</vt:lpstr>
      <vt:lpstr>Forças e Limitações</vt:lpstr>
      <vt:lpstr>Forças e Limitações</vt:lpstr>
      <vt:lpstr>Conclusão </vt:lpstr>
      <vt:lpstr>Slide 35</vt:lpstr>
      <vt:lpstr>Fundos </vt:lpstr>
      <vt:lpstr>Slide 37</vt:lpstr>
      <vt:lpstr>References</vt:lpstr>
      <vt:lpstr>References</vt:lpstr>
      <vt:lpstr>References</vt:lpstr>
      <vt:lpstr>References</vt:lpstr>
      <vt:lpstr>Nota do Editor do site, Dr. Paulo R. Margotto. Estudando juntos! Aqui e Agora! Just Now!</vt:lpstr>
      <vt:lpstr>Slide 43</vt:lpstr>
      <vt:lpstr>Slide 44</vt:lpstr>
      <vt:lpstr>Slide 45</vt:lpstr>
      <vt:lpstr>Slide 46</vt:lpstr>
      <vt:lpstr>Alterações na microbiota intestinal em lactentes com risco de asma </vt:lpstr>
      <vt:lpstr>Slide 48</vt:lpstr>
      <vt:lpstr>Sibilos e cólicas infantis estão associados ao tratamento antibiótico neonatal</vt:lpstr>
      <vt:lpstr>Slide 50</vt:lpstr>
      <vt:lpstr>Portanto...</vt:lpstr>
      <vt:lpstr>Slide 52</vt:lpstr>
      <vt:lpstr>Slide 53</vt:lpstr>
      <vt:lpstr>Slide 54</vt:lpstr>
      <vt:lpstr>Microbiota intestinal e enterocolite necrosante                        Paulo R. Margotto</vt:lpstr>
      <vt:lpstr>Slide 56</vt:lpstr>
      <vt:lpstr>Slide 57</vt:lpstr>
      <vt:lpstr>Slide 58</vt:lpstr>
      <vt:lpstr>Slide 59</vt:lpstr>
      <vt:lpstr>Slide 60</vt:lpstr>
      <vt:lpstr>Slide 61</vt:lpstr>
      <vt:lpstr>Slide 62</vt:lpstr>
      <vt:lpstr>Slide 63</vt:lpstr>
      <vt:lpstr>Slide 64</vt:lpstr>
      <vt:lpstr>Portanto, quanto à antibioticoterapia (principalmente empírica prolongada) na primeira semana de vida  em Neonatologia...</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Paula Baqueiro</dc:creator>
  <cp:lastModifiedBy>Paulo</cp:lastModifiedBy>
  <cp:revision>49</cp:revision>
  <dcterms:created xsi:type="dcterms:W3CDTF">2017-05-14T21:15:35Z</dcterms:created>
  <dcterms:modified xsi:type="dcterms:W3CDTF">2018-06-01T23:13:59Z</dcterms:modified>
</cp:coreProperties>
</file>