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91"/>
  </p:notesMasterIdLst>
  <p:sldIdLst>
    <p:sldId id="256" r:id="rId2"/>
    <p:sldId id="3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7" r:id="rId28"/>
    <p:sldId id="343" r:id="rId29"/>
    <p:sldId id="344" r:id="rId30"/>
    <p:sldId id="345"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57" r:id="rId48"/>
    <p:sldId id="358" r:id="rId49"/>
    <p:sldId id="306" r:id="rId50"/>
    <p:sldId id="314" r:id="rId51"/>
    <p:sldId id="346" r:id="rId52"/>
    <p:sldId id="347" r:id="rId53"/>
    <p:sldId id="348" r:id="rId54"/>
    <p:sldId id="349" r:id="rId55"/>
    <p:sldId id="350" r:id="rId56"/>
    <p:sldId id="351" r:id="rId57"/>
    <p:sldId id="352" r:id="rId58"/>
    <p:sldId id="353" r:id="rId59"/>
    <p:sldId id="338" r:id="rId60"/>
    <p:sldId id="354" r:id="rId61"/>
    <p:sldId id="339" r:id="rId62"/>
    <p:sldId id="340" r:id="rId63"/>
    <p:sldId id="341" r:id="rId64"/>
    <p:sldId id="342"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 id="336" r:id="rId87"/>
    <p:sldId id="337" r:id="rId88"/>
    <p:sldId id="359" r:id="rId89"/>
    <p:sldId id="360" r:id="rId90"/>
  </p:sldIdLst>
  <p:sldSz cx="9144000" cy="5143500" type="screen16x9"/>
  <p:notesSz cx="6858000" cy="9144000"/>
  <p:embeddedFontLst>
    <p:embeddedFont>
      <p:font typeface="Calibri" pitchFamily="34" charset="0"/>
      <p:regular r:id="rId92"/>
      <p:bold r:id="rId93"/>
      <p:italic r:id="rId94"/>
      <p:boldItalic r:id="rId95"/>
    </p:embeddedFont>
    <p:embeddedFont>
      <p:font typeface="ＭＳ Ｐゴシック" pitchFamily="34" charset="-128"/>
      <p:regular r:id="rId96"/>
    </p:embeddedFont>
  </p:embeddedFontLst>
  <p:defaultTextStyle>
    <a:defPPr>
      <a:defRPr lang="pt-BR"/>
    </a:defPPr>
    <a:lvl1pPr algn="l" rtl="0" fontAlgn="base">
      <a:spcBef>
        <a:spcPct val="0"/>
      </a:spcBef>
      <a:spcAft>
        <a:spcPct val="0"/>
      </a:spcAft>
      <a:defRPr sz="16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6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6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6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600" kern="1200">
        <a:solidFill>
          <a:srgbClr val="000000"/>
        </a:solidFill>
        <a:latin typeface="Arial" charset="0"/>
        <a:ea typeface="+mn-ea"/>
        <a:cs typeface="Arial" charset="0"/>
        <a:sym typeface="Arial" charset="0"/>
      </a:defRPr>
    </a:lvl5pPr>
    <a:lvl6pPr marL="2286000" algn="l" defTabSz="914400" rtl="0" eaLnBrk="1" latinLnBrk="0" hangingPunct="1">
      <a:defRPr sz="1600" kern="1200">
        <a:solidFill>
          <a:srgbClr val="000000"/>
        </a:solidFill>
        <a:latin typeface="Arial" charset="0"/>
        <a:ea typeface="+mn-ea"/>
        <a:cs typeface="Arial" charset="0"/>
        <a:sym typeface="Arial" charset="0"/>
      </a:defRPr>
    </a:lvl6pPr>
    <a:lvl7pPr marL="2743200" algn="l" defTabSz="914400" rtl="0" eaLnBrk="1" latinLnBrk="0" hangingPunct="1">
      <a:defRPr sz="1600" kern="1200">
        <a:solidFill>
          <a:srgbClr val="000000"/>
        </a:solidFill>
        <a:latin typeface="Arial" charset="0"/>
        <a:ea typeface="+mn-ea"/>
        <a:cs typeface="Arial" charset="0"/>
        <a:sym typeface="Arial" charset="0"/>
      </a:defRPr>
    </a:lvl7pPr>
    <a:lvl8pPr marL="3200400" algn="l" defTabSz="914400" rtl="0" eaLnBrk="1" latinLnBrk="0" hangingPunct="1">
      <a:defRPr sz="1600" kern="1200">
        <a:solidFill>
          <a:srgbClr val="000000"/>
        </a:solidFill>
        <a:latin typeface="Arial" charset="0"/>
        <a:ea typeface="+mn-ea"/>
        <a:cs typeface="Arial" charset="0"/>
        <a:sym typeface="Arial" charset="0"/>
      </a:defRPr>
    </a:lvl8pPr>
    <a:lvl9pPr marL="3657600" algn="l" defTabSz="914400" rtl="0" eaLnBrk="1" latinLnBrk="0" hangingPunct="1">
      <a:defRPr sz="16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CC"/>
    <a:srgbClr val="FFFF00"/>
    <a:srgbClr val="FF3300"/>
    <a:srgbClr val="0033CC"/>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08"/>
    <p:restoredTop sz="94686"/>
  </p:normalViewPr>
  <p:slideViewPr>
    <p:cSldViewPr snapToGrid="0">
      <p:cViewPr>
        <p:scale>
          <a:sx n="100" d="100"/>
          <a:sy n="100" d="100"/>
        </p:scale>
        <p:origin x="-240" y="-346"/>
      </p:cViewPr>
      <p:guideLst>
        <p:guide orient="horz" pos="1620"/>
        <p:guide pos="2880"/>
      </p:guideLst>
    </p:cSldViewPr>
  </p:slideViewPr>
  <p:notesTextViewPr>
    <p:cViewPr>
      <p:scale>
        <a:sx n="1" d="1"/>
        <a:sy n="1" d="1"/>
      </p:scale>
      <p:origin x="0" y="0"/>
    </p:cViewPr>
  </p:notesTextViewPr>
  <p:sorterViewPr>
    <p:cViewPr>
      <p:scale>
        <a:sx n="66" d="100"/>
        <a:sy n="66" d="100"/>
      </p:scale>
      <p:origin x="0" y="2098"/>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font" Target="fonts/font4.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font" Target="fonts/font2.fntdata"/><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3.fntdata"/><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6322" name="Shape 3"/>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56323" name="Shape 4"/>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Shape 51"/>
          <p:cNvSpPr>
            <a:spLocks noGrp="1" noRot="1" noChangeAspect="1" noTextEdit="1"/>
          </p:cNvSpPr>
          <p:nvPr>
            <p:ph type="sldImg" idx="2"/>
          </p:nvPr>
        </p:nvSpPr>
        <p:spPr>
          <a:ln>
            <a:miter lim="800000"/>
            <a:headEnd/>
            <a:tailEnd/>
          </a:ln>
        </p:spPr>
      </p:sp>
      <p:sp>
        <p:nvSpPr>
          <p:cNvPr id="57347" name="Shape 5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Shape 62"/>
          <p:cNvSpPr>
            <a:spLocks noGrp="1" noRot="1" noChangeAspect="1" noTextEdit="1"/>
          </p:cNvSpPr>
          <p:nvPr>
            <p:ph type="sldImg" idx="2"/>
          </p:nvPr>
        </p:nvSpPr>
        <p:spPr>
          <a:ln>
            <a:miter lim="800000"/>
            <a:headEnd/>
            <a:tailEnd/>
          </a:ln>
        </p:spPr>
      </p:sp>
      <p:sp>
        <p:nvSpPr>
          <p:cNvPr id="59395" name="Shape 6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Shape 68"/>
          <p:cNvSpPr>
            <a:spLocks noGrp="1" noRot="1" noChangeAspect="1" noTextEdit="1"/>
          </p:cNvSpPr>
          <p:nvPr>
            <p:ph type="sldImg" idx="2"/>
          </p:nvPr>
        </p:nvSpPr>
        <p:spPr>
          <a:ln>
            <a:miter lim="800000"/>
            <a:headEnd/>
            <a:tailEnd/>
          </a:ln>
        </p:spPr>
      </p:sp>
      <p:sp>
        <p:nvSpPr>
          <p:cNvPr id="60419" name="Shape 69"/>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Shape 74"/>
          <p:cNvSpPr>
            <a:spLocks noGrp="1" noRot="1" noChangeAspect="1" noTextEdit="1"/>
          </p:cNvSpPr>
          <p:nvPr>
            <p:ph type="sldImg" idx="2"/>
          </p:nvPr>
        </p:nvSpPr>
        <p:spPr>
          <a:ln>
            <a:miter lim="800000"/>
            <a:headEnd/>
            <a:tailEnd/>
          </a:ln>
        </p:spPr>
      </p:sp>
      <p:sp>
        <p:nvSpPr>
          <p:cNvPr id="61443" name="Shape 75"/>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Shape 80"/>
          <p:cNvSpPr>
            <a:spLocks noGrp="1" noRot="1" noChangeAspect="1" noTextEdit="1"/>
          </p:cNvSpPr>
          <p:nvPr>
            <p:ph type="sldImg" idx="2"/>
          </p:nvPr>
        </p:nvSpPr>
        <p:spPr>
          <a:ln>
            <a:miter lim="800000"/>
            <a:headEnd/>
            <a:tailEnd/>
          </a:ln>
        </p:spPr>
      </p:sp>
      <p:sp>
        <p:nvSpPr>
          <p:cNvPr id="62467" name="Shape 8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Shape 86"/>
          <p:cNvSpPr>
            <a:spLocks noGrp="1" noRot="1" noChangeAspect="1" noTextEdit="1"/>
          </p:cNvSpPr>
          <p:nvPr>
            <p:ph type="sldImg" idx="2"/>
          </p:nvPr>
        </p:nvSpPr>
        <p:spPr>
          <a:ln>
            <a:miter lim="800000"/>
            <a:headEnd/>
            <a:tailEnd/>
          </a:ln>
        </p:spPr>
      </p:sp>
      <p:sp>
        <p:nvSpPr>
          <p:cNvPr id="63491" name="Shape 8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Shape 92"/>
          <p:cNvSpPr>
            <a:spLocks noGrp="1" noRot="1" noChangeAspect="1" noTextEdit="1"/>
          </p:cNvSpPr>
          <p:nvPr>
            <p:ph type="sldImg" idx="2"/>
          </p:nvPr>
        </p:nvSpPr>
        <p:spPr>
          <a:ln>
            <a:miter lim="800000"/>
            <a:headEnd/>
            <a:tailEnd/>
          </a:ln>
        </p:spPr>
      </p:sp>
      <p:sp>
        <p:nvSpPr>
          <p:cNvPr id="64515" name="Shape 9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Shape 98"/>
          <p:cNvSpPr>
            <a:spLocks noGrp="1" noRot="1" noChangeAspect="1" noTextEdit="1"/>
          </p:cNvSpPr>
          <p:nvPr>
            <p:ph type="sldImg" idx="2"/>
          </p:nvPr>
        </p:nvSpPr>
        <p:spPr>
          <a:ln>
            <a:miter lim="800000"/>
            <a:headEnd/>
            <a:tailEnd/>
          </a:ln>
        </p:spPr>
      </p:sp>
      <p:sp>
        <p:nvSpPr>
          <p:cNvPr id="65539" name="Shape 99"/>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Shape 104"/>
          <p:cNvSpPr>
            <a:spLocks noGrp="1" noRot="1" noChangeAspect="1" noTextEdit="1"/>
          </p:cNvSpPr>
          <p:nvPr>
            <p:ph type="sldImg" idx="2"/>
          </p:nvPr>
        </p:nvSpPr>
        <p:spPr>
          <a:ln>
            <a:miter lim="800000"/>
            <a:headEnd/>
            <a:tailEnd/>
          </a:ln>
        </p:spPr>
      </p:sp>
      <p:sp>
        <p:nvSpPr>
          <p:cNvPr id="66563" name="Shape 105"/>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Shape 110"/>
          <p:cNvSpPr>
            <a:spLocks noGrp="1" noRot="1" noChangeAspect="1" noTextEdit="1"/>
          </p:cNvSpPr>
          <p:nvPr>
            <p:ph type="sldImg" idx="2"/>
          </p:nvPr>
        </p:nvSpPr>
        <p:spPr>
          <a:ln>
            <a:miter lim="800000"/>
            <a:headEnd/>
            <a:tailEnd/>
          </a:ln>
        </p:spPr>
      </p:sp>
      <p:sp>
        <p:nvSpPr>
          <p:cNvPr id="67587" name="Shape 11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Shape 116"/>
          <p:cNvSpPr>
            <a:spLocks noGrp="1" noRot="1" noChangeAspect="1" noTextEdit="1"/>
          </p:cNvSpPr>
          <p:nvPr>
            <p:ph type="sldImg" idx="2"/>
          </p:nvPr>
        </p:nvSpPr>
        <p:spPr>
          <a:ln>
            <a:miter lim="800000"/>
            <a:headEnd/>
            <a:tailEnd/>
          </a:ln>
        </p:spPr>
      </p:sp>
      <p:sp>
        <p:nvSpPr>
          <p:cNvPr id="68611" name="Shape 11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Shape 122"/>
          <p:cNvSpPr>
            <a:spLocks noGrp="1" noRot="1" noChangeAspect="1" noTextEdit="1"/>
          </p:cNvSpPr>
          <p:nvPr>
            <p:ph type="sldImg" idx="2"/>
          </p:nvPr>
        </p:nvSpPr>
        <p:spPr>
          <a:ln>
            <a:miter lim="800000"/>
            <a:headEnd/>
            <a:tailEnd/>
          </a:ln>
        </p:spPr>
      </p:sp>
      <p:sp>
        <p:nvSpPr>
          <p:cNvPr id="69635" name="Shape 12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Shape 128"/>
          <p:cNvSpPr>
            <a:spLocks noGrp="1" noRot="1" noChangeAspect="1" noTextEdit="1"/>
          </p:cNvSpPr>
          <p:nvPr>
            <p:ph type="sldImg" idx="2"/>
          </p:nvPr>
        </p:nvSpPr>
        <p:spPr>
          <a:ln>
            <a:miter lim="800000"/>
            <a:headEnd/>
            <a:tailEnd/>
          </a:ln>
        </p:spPr>
      </p:sp>
      <p:sp>
        <p:nvSpPr>
          <p:cNvPr id="70659" name="Shape 129"/>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Shape 134"/>
          <p:cNvSpPr>
            <a:spLocks noGrp="1" noRot="1" noChangeAspect="1" noTextEdit="1"/>
          </p:cNvSpPr>
          <p:nvPr>
            <p:ph type="sldImg" idx="2"/>
          </p:nvPr>
        </p:nvSpPr>
        <p:spPr>
          <a:ln>
            <a:miter lim="800000"/>
            <a:headEnd/>
            <a:tailEnd/>
          </a:ln>
        </p:spPr>
      </p:sp>
      <p:sp>
        <p:nvSpPr>
          <p:cNvPr id="71683" name="Shape 135"/>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Shape 140"/>
          <p:cNvSpPr>
            <a:spLocks noGrp="1" noRot="1" noChangeAspect="1" noTextEdit="1"/>
          </p:cNvSpPr>
          <p:nvPr>
            <p:ph type="sldImg" idx="2"/>
          </p:nvPr>
        </p:nvSpPr>
        <p:spPr>
          <a:ln>
            <a:miter lim="800000"/>
            <a:headEnd/>
            <a:tailEnd/>
          </a:ln>
        </p:spPr>
      </p:sp>
      <p:sp>
        <p:nvSpPr>
          <p:cNvPr id="72707" name="Shape 14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Shape 146"/>
          <p:cNvSpPr>
            <a:spLocks noGrp="1" noRot="1" noChangeAspect="1" noTextEdit="1"/>
          </p:cNvSpPr>
          <p:nvPr>
            <p:ph type="sldImg" idx="2"/>
          </p:nvPr>
        </p:nvSpPr>
        <p:spPr>
          <a:ln>
            <a:miter lim="800000"/>
            <a:headEnd/>
            <a:tailEnd/>
          </a:ln>
        </p:spPr>
      </p:sp>
      <p:sp>
        <p:nvSpPr>
          <p:cNvPr id="73731" name="Shape 14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Shape 152"/>
          <p:cNvSpPr>
            <a:spLocks noGrp="1" noRot="1" noChangeAspect="1" noTextEdit="1"/>
          </p:cNvSpPr>
          <p:nvPr>
            <p:ph type="sldImg" idx="2"/>
          </p:nvPr>
        </p:nvSpPr>
        <p:spPr>
          <a:ln>
            <a:miter lim="800000"/>
            <a:headEnd/>
            <a:tailEnd/>
          </a:ln>
        </p:spPr>
      </p:sp>
      <p:sp>
        <p:nvSpPr>
          <p:cNvPr id="74755" name="Shape 15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Shape 162"/>
          <p:cNvSpPr>
            <a:spLocks noGrp="1" noRot="1" noChangeAspect="1" noTextEdit="1"/>
          </p:cNvSpPr>
          <p:nvPr>
            <p:ph type="sldImg" idx="2"/>
          </p:nvPr>
        </p:nvSpPr>
        <p:spPr>
          <a:ln>
            <a:miter lim="800000"/>
            <a:headEnd/>
            <a:tailEnd/>
          </a:ln>
        </p:spPr>
      </p:sp>
      <p:sp>
        <p:nvSpPr>
          <p:cNvPr id="75779" name="Shape 16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2" name="Shape 170"/>
          <p:cNvSpPr>
            <a:spLocks noGrp="1" noRot="1" noChangeAspect="1" noTextEdit="1"/>
          </p:cNvSpPr>
          <p:nvPr>
            <p:ph type="sldImg" idx="2"/>
          </p:nvPr>
        </p:nvSpPr>
        <p:spPr>
          <a:ln>
            <a:miter lim="800000"/>
            <a:headEnd/>
            <a:tailEnd/>
          </a:ln>
        </p:spPr>
      </p:sp>
      <p:sp>
        <p:nvSpPr>
          <p:cNvPr id="76803" name="Shape 17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Shape 176"/>
          <p:cNvSpPr>
            <a:spLocks noGrp="1" noRot="1" noChangeAspect="1" noTextEdit="1"/>
          </p:cNvSpPr>
          <p:nvPr>
            <p:ph type="sldImg" idx="2"/>
          </p:nvPr>
        </p:nvSpPr>
        <p:spPr>
          <a:ln>
            <a:miter lim="800000"/>
            <a:headEnd/>
            <a:tailEnd/>
          </a:ln>
        </p:spPr>
      </p:sp>
      <p:sp>
        <p:nvSpPr>
          <p:cNvPr id="77827" name="Shape 17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50" name="Shape 184"/>
          <p:cNvSpPr>
            <a:spLocks noGrp="1" noRot="1" noChangeAspect="1" noTextEdit="1"/>
          </p:cNvSpPr>
          <p:nvPr>
            <p:ph type="sldImg" idx="2"/>
          </p:nvPr>
        </p:nvSpPr>
        <p:spPr>
          <a:ln>
            <a:miter lim="800000"/>
            <a:headEnd/>
            <a:tailEnd/>
          </a:ln>
        </p:spPr>
      </p:sp>
      <p:sp>
        <p:nvSpPr>
          <p:cNvPr id="78851" name="Shape 185"/>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9874" name="Shape 192"/>
          <p:cNvSpPr>
            <a:spLocks noGrp="1" noRot="1" noChangeAspect="1" noTextEdit="1"/>
          </p:cNvSpPr>
          <p:nvPr>
            <p:ph type="sldImg" idx="2"/>
          </p:nvPr>
        </p:nvSpPr>
        <p:spPr>
          <a:ln>
            <a:miter lim="800000"/>
            <a:headEnd/>
            <a:tailEnd/>
          </a:ln>
        </p:spPr>
      </p:sp>
      <p:sp>
        <p:nvSpPr>
          <p:cNvPr id="79875" name="Shape 19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Shape 200"/>
          <p:cNvSpPr>
            <a:spLocks noGrp="1" noRot="1" noChangeAspect="1" noTextEdit="1"/>
          </p:cNvSpPr>
          <p:nvPr>
            <p:ph type="sldImg" idx="2"/>
          </p:nvPr>
        </p:nvSpPr>
        <p:spPr>
          <a:ln>
            <a:miter lim="800000"/>
            <a:headEnd/>
            <a:tailEnd/>
          </a:ln>
        </p:spPr>
      </p:sp>
      <p:sp>
        <p:nvSpPr>
          <p:cNvPr id="80899" name="Shape 20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Shape 207"/>
          <p:cNvSpPr>
            <a:spLocks noGrp="1" noRot="1" noChangeAspect="1" noTextEdit="1"/>
          </p:cNvSpPr>
          <p:nvPr>
            <p:ph type="sldImg" idx="2"/>
          </p:nvPr>
        </p:nvSpPr>
        <p:spPr>
          <a:ln>
            <a:miter lim="800000"/>
            <a:headEnd/>
            <a:tailEnd/>
          </a:ln>
        </p:spPr>
      </p:sp>
      <p:sp>
        <p:nvSpPr>
          <p:cNvPr id="81923" name="Shape 20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6" name="Shape 213"/>
          <p:cNvSpPr>
            <a:spLocks noGrp="1" noRot="1" noChangeAspect="1" noTextEdit="1"/>
          </p:cNvSpPr>
          <p:nvPr>
            <p:ph type="sldImg" idx="2"/>
          </p:nvPr>
        </p:nvSpPr>
        <p:spPr>
          <a:ln>
            <a:miter lim="800000"/>
            <a:headEnd/>
            <a:tailEnd/>
          </a:ln>
        </p:spPr>
      </p:sp>
      <p:sp>
        <p:nvSpPr>
          <p:cNvPr id="82947" name="Shape 21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90" name="Shape 249"/>
          <p:cNvSpPr>
            <a:spLocks noGrp="1" noRot="1" noChangeAspect="1" noTextEdit="1"/>
          </p:cNvSpPr>
          <p:nvPr>
            <p:ph type="sldImg" idx="2"/>
          </p:nvPr>
        </p:nvSpPr>
        <p:spPr>
          <a:ln>
            <a:miter lim="800000"/>
            <a:headEnd/>
            <a:tailEnd/>
          </a:ln>
        </p:spPr>
      </p:sp>
      <p:sp>
        <p:nvSpPr>
          <p:cNvPr id="89091" name="Shape 25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Shape 269"/>
          <p:cNvSpPr>
            <a:spLocks noGrp="1" noRot="1" noChangeAspect="1" noTextEdit="1"/>
          </p:cNvSpPr>
          <p:nvPr>
            <p:ph type="sldImg" idx="2"/>
          </p:nvPr>
        </p:nvSpPr>
        <p:spPr>
          <a:ln>
            <a:miter lim="800000"/>
            <a:headEnd/>
            <a:tailEnd/>
          </a:ln>
        </p:spPr>
      </p:sp>
      <p:sp>
        <p:nvSpPr>
          <p:cNvPr id="92163" name="Shape 27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6" name="Shape 275"/>
          <p:cNvSpPr>
            <a:spLocks noGrp="1" noRot="1" noChangeAspect="1" noTextEdit="1"/>
          </p:cNvSpPr>
          <p:nvPr>
            <p:ph type="sldImg" idx="2"/>
          </p:nvPr>
        </p:nvSpPr>
        <p:spPr>
          <a:ln>
            <a:miter lim="800000"/>
            <a:headEnd/>
            <a:tailEnd/>
          </a:ln>
        </p:spPr>
      </p:sp>
      <p:sp>
        <p:nvSpPr>
          <p:cNvPr id="93187" name="Shape 27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4210" name="Shape 281"/>
          <p:cNvSpPr>
            <a:spLocks noGrp="1" noRot="1" noChangeAspect="1" noTextEdit="1"/>
          </p:cNvSpPr>
          <p:nvPr>
            <p:ph type="sldImg" idx="2"/>
          </p:nvPr>
        </p:nvSpPr>
        <p:spPr>
          <a:ln>
            <a:miter lim="800000"/>
            <a:headEnd/>
            <a:tailEnd/>
          </a:ln>
        </p:spPr>
      </p:sp>
      <p:sp>
        <p:nvSpPr>
          <p:cNvPr id="94211" name="Shape 28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5234" name="Shape 287"/>
          <p:cNvSpPr>
            <a:spLocks noGrp="1" noRot="1" noChangeAspect="1" noTextEdit="1"/>
          </p:cNvSpPr>
          <p:nvPr>
            <p:ph type="sldImg" idx="2"/>
          </p:nvPr>
        </p:nvSpPr>
        <p:spPr>
          <a:ln>
            <a:miter lim="800000"/>
            <a:headEnd/>
            <a:tailEnd/>
          </a:ln>
        </p:spPr>
      </p:sp>
      <p:sp>
        <p:nvSpPr>
          <p:cNvPr id="95235" name="Shape 28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6258" name="Shape 293"/>
          <p:cNvSpPr>
            <a:spLocks noGrp="1" noRot="1" noChangeAspect="1" noTextEdit="1"/>
          </p:cNvSpPr>
          <p:nvPr>
            <p:ph type="sldImg" idx="2"/>
          </p:nvPr>
        </p:nvSpPr>
        <p:spPr>
          <a:ln>
            <a:miter lim="800000"/>
            <a:headEnd/>
            <a:tailEnd/>
          </a:ln>
        </p:spPr>
      </p:sp>
      <p:sp>
        <p:nvSpPr>
          <p:cNvPr id="96259" name="Shape 29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7282" name="Shape 299"/>
          <p:cNvSpPr>
            <a:spLocks noGrp="1" noRot="1" noChangeAspect="1" noTextEdit="1"/>
          </p:cNvSpPr>
          <p:nvPr>
            <p:ph type="sldImg" idx="2"/>
          </p:nvPr>
        </p:nvSpPr>
        <p:spPr>
          <a:ln>
            <a:miter lim="800000"/>
            <a:headEnd/>
            <a:tailEnd/>
          </a:ln>
        </p:spPr>
      </p:sp>
      <p:sp>
        <p:nvSpPr>
          <p:cNvPr id="97283" name="Shape 30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8306" name="Shape 305"/>
          <p:cNvSpPr>
            <a:spLocks noGrp="1" noRot="1" noChangeAspect="1" noTextEdit="1"/>
          </p:cNvSpPr>
          <p:nvPr>
            <p:ph type="sldImg" idx="2"/>
          </p:nvPr>
        </p:nvSpPr>
        <p:spPr>
          <a:ln>
            <a:miter lim="800000"/>
            <a:headEnd/>
            <a:tailEnd/>
          </a:ln>
        </p:spPr>
      </p:sp>
      <p:sp>
        <p:nvSpPr>
          <p:cNvPr id="98307" name="Shape 30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9330" name="Shape 311"/>
          <p:cNvSpPr>
            <a:spLocks noGrp="1" noRot="1" noChangeAspect="1" noTextEdit="1"/>
          </p:cNvSpPr>
          <p:nvPr>
            <p:ph type="sldImg" idx="2"/>
          </p:nvPr>
        </p:nvSpPr>
        <p:spPr>
          <a:ln>
            <a:miter lim="800000"/>
            <a:headEnd/>
            <a:tailEnd/>
          </a:ln>
        </p:spPr>
      </p:sp>
      <p:sp>
        <p:nvSpPr>
          <p:cNvPr id="99331" name="Shape 31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0354" name="Shape 317"/>
          <p:cNvSpPr>
            <a:spLocks noGrp="1" noRot="1" noChangeAspect="1" noTextEdit="1"/>
          </p:cNvSpPr>
          <p:nvPr>
            <p:ph type="sldImg" idx="2"/>
          </p:nvPr>
        </p:nvSpPr>
        <p:spPr>
          <a:ln>
            <a:miter lim="800000"/>
            <a:headEnd/>
            <a:tailEnd/>
          </a:ln>
        </p:spPr>
      </p:sp>
      <p:sp>
        <p:nvSpPr>
          <p:cNvPr id="100355" name="Shape 31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1378" name="Shape 323"/>
          <p:cNvSpPr>
            <a:spLocks noGrp="1" noRot="1" noChangeAspect="1" noTextEdit="1"/>
          </p:cNvSpPr>
          <p:nvPr>
            <p:ph type="sldImg" idx="2"/>
          </p:nvPr>
        </p:nvSpPr>
        <p:spPr>
          <a:ln>
            <a:miter lim="800000"/>
            <a:headEnd/>
            <a:tailEnd/>
          </a:ln>
        </p:spPr>
      </p:sp>
      <p:sp>
        <p:nvSpPr>
          <p:cNvPr id="101379" name="Shape 32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02" name="Shape 330"/>
          <p:cNvSpPr>
            <a:spLocks noGrp="1" noRot="1" noChangeAspect="1" noTextEdit="1"/>
          </p:cNvSpPr>
          <p:nvPr>
            <p:ph type="sldImg" idx="2"/>
          </p:nvPr>
        </p:nvSpPr>
        <p:spPr>
          <a:ln>
            <a:miter lim="800000"/>
            <a:headEnd/>
            <a:tailEnd/>
          </a:ln>
        </p:spPr>
      </p:sp>
      <p:sp>
        <p:nvSpPr>
          <p:cNvPr id="102403" name="Shape 33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6" name="Shape 336"/>
          <p:cNvSpPr>
            <a:spLocks noGrp="1" noRot="1" noChangeAspect="1" noTextEdit="1"/>
          </p:cNvSpPr>
          <p:nvPr>
            <p:ph type="sldImg" idx="2"/>
          </p:nvPr>
        </p:nvSpPr>
        <p:spPr>
          <a:ln>
            <a:miter lim="800000"/>
            <a:headEnd/>
            <a:tailEnd/>
          </a:ln>
        </p:spPr>
      </p:sp>
      <p:sp>
        <p:nvSpPr>
          <p:cNvPr id="103427" name="Shape 33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4450" name="Shape 342"/>
          <p:cNvSpPr>
            <a:spLocks noGrp="1" noRot="1" noChangeAspect="1" noTextEdit="1"/>
          </p:cNvSpPr>
          <p:nvPr>
            <p:ph type="sldImg" idx="2"/>
          </p:nvPr>
        </p:nvSpPr>
        <p:spPr>
          <a:ln>
            <a:miter lim="800000"/>
            <a:headEnd/>
            <a:tailEnd/>
          </a:ln>
        </p:spPr>
      </p:sp>
      <p:sp>
        <p:nvSpPr>
          <p:cNvPr id="104451" name="Shape 34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5474" name="Shape 348"/>
          <p:cNvSpPr>
            <a:spLocks noGrp="1" noRot="1" noChangeAspect="1" noTextEdit="1"/>
          </p:cNvSpPr>
          <p:nvPr>
            <p:ph type="sldImg" idx="2"/>
          </p:nvPr>
        </p:nvSpPr>
        <p:spPr>
          <a:ln>
            <a:miter lim="800000"/>
            <a:headEnd/>
            <a:tailEnd/>
          </a:ln>
        </p:spPr>
      </p:sp>
      <p:sp>
        <p:nvSpPr>
          <p:cNvPr id="105475" name="Shape 349"/>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6498" name="Shape 354"/>
          <p:cNvSpPr>
            <a:spLocks noGrp="1" noRot="1" noChangeAspect="1" noTextEdit="1"/>
          </p:cNvSpPr>
          <p:nvPr>
            <p:ph type="sldImg" idx="2"/>
          </p:nvPr>
        </p:nvSpPr>
        <p:spPr>
          <a:ln>
            <a:miter lim="800000"/>
            <a:headEnd/>
            <a:tailEnd/>
          </a:ln>
        </p:spPr>
      </p:sp>
      <p:sp>
        <p:nvSpPr>
          <p:cNvPr id="106499" name="Shape 355"/>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7522" name="Shape 360"/>
          <p:cNvSpPr>
            <a:spLocks noGrp="1" noRot="1" noChangeAspect="1" noTextEdit="1"/>
          </p:cNvSpPr>
          <p:nvPr>
            <p:ph type="sldImg" idx="2"/>
          </p:nvPr>
        </p:nvSpPr>
        <p:spPr>
          <a:ln>
            <a:miter lim="800000"/>
            <a:headEnd/>
            <a:tailEnd/>
          </a:ln>
        </p:spPr>
      </p:sp>
      <p:sp>
        <p:nvSpPr>
          <p:cNvPr id="107523" name="Shape 361"/>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8546" name="Shape 366"/>
          <p:cNvSpPr>
            <a:spLocks noGrp="1" noRot="1" noChangeAspect="1" noTextEdit="1"/>
          </p:cNvSpPr>
          <p:nvPr>
            <p:ph type="sldImg" idx="2"/>
          </p:nvPr>
        </p:nvSpPr>
        <p:spPr>
          <a:ln>
            <a:miter lim="800000"/>
            <a:headEnd/>
            <a:tailEnd/>
          </a:ln>
        </p:spPr>
      </p:sp>
      <p:sp>
        <p:nvSpPr>
          <p:cNvPr id="108547" name="Shape 36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02" name="Shape 219"/>
          <p:cNvSpPr>
            <a:spLocks noGrp="1" noRot="1" noChangeAspect="1" noTextEdit="1"/>
          </p:cNvSpPr>
          <p:nvPr>
            <p:ph type="sldImg" idx="2"/>
          </p:nvPr>
        </p:nvSpPr>
        <p:spPr>
          <a:ln>
            <a:miter lim="800000"/>
            <a:headEnd/>
            <a:tailEnd/>
          </a:ln>
        </p:spPr>
      </p:sp>
      <p:sp>
        <p:nvSpPr>
          <p:cNvPr id="153603" name="Shape 22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5650" name="Shape 225"/>
          <p:cNvSpPr>
            <a:spLocks noGrp="1" noRot="1" noChangeAspect="1" noTextEdit="1"/>
          </p:cNvSpPr>
          <p:nvPr>
            <p:ph type="sldImg" idx="2"/>
          </p:nvPr>
        </p:nvSpPr>
        <p:spPr>
          <a:ln>
            <a:miter lim="800000"/>
            <a:headEnd/>
            <a:tailEnd/>
          </a:ln>
        </p:spPr>
      </p:sp>
      <p:sp>
        <p:nvSpPr>
          <p:cNvPr id="155651" name="Shape 22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7698" name="Shape 231"/>
          <p:cNvSpPr>
            <a:spLocks noGrp="1" noRot="1" noChangeAspect="1" noTextEdit="1"/>
          </p:cNvSpPr>
          <p:nvPr>
            <p:ph type="sldImg" idx="2"/>
          </p:nvPr>
        </p:nvSpPr>
        <p:spPr>
          <a:ln>
            <a:miter lim="800000"/>
            <a:headEnd/>
            <a:tailEnd/>
          </a:ln>
        </p:spPr>
      </p:sp>
      <p:sp>
        <p:nvSpPr>
          <p:cNvPr id="157699" name="Shape 23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9746" name="Shape 237"/>
          <p:cNvSpPr>
            <a:spLocks noGrp="1" noRot="1" noChangeAspect="1" noTextEdit="1"/>
          </p:cNvSpPr>
          <p:nvPr>
            <p:ph type="sldImg" idx="2"/>
          </p:nvPr>
        </p:nvSpPr>
        <p:spPr>
          <a:ln>
            <a:miter lim="800000"/>
            <a:headEnd/>
            <a:tailEnd/>
          </a:ln>
        </p:spPr>
      </p:sp>
      <p:sp>
        <p:nvSpPr>
          <p:cNvPr id="159747" name="Shape 23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1794" name="Shape 243"/>
          <p:cNvSpPr>
            <a:spLocks noGrp="1" noRot="1" noChangeAspect="1" noTextEdit="1"/>
          </p:cNvSpPr>
          <p:nvPr>
            <p:ph type="sldImg" idx="2"/>
          </p:nvPr>
        </p:nvSpPr>
        <p:spPr>
          <a:ln>
            <a:miter lim="800000"/>
            <a:headEnd/>
            <a:tailEnd/>
          </a:ln>
        </p:spPr>
      </p:sp>
      <p:sp>
        <p:nvSpPr>
          <p:cNvPr id="161795" name="Shape 24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2274" name="Shape 372"/>
          <p:cNvSpPr>
            <a:spLocks noGrp="1" noRot="1" noChangeAspect="1" noTextEdit="1"/>
          </p:cNvSpPr>
          <p:nvPr>
            <p:ph type="sldImg" idx="2"/>
          </p:nvPr>
        </p:nvSpPr>
        <p:spPr>
          <a:ln>
            <a:miter lim="800000"/>
            <a:headEnd/>
            <a:tailEnd/>
          </a:ln>
        </p:spPr>
      </p:sp>
      <p:sp>
        <p:nvSpPr>
          <p:cNvPr id="182275" name="Shape 37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311708" y="744575"/>
            <a:ext cx="8520600" cy="2052600"/>
          </a:xfrm>
          <a:prstGeom prst="rect">
            <a:avLst/>
          </a:prstGeom>
        </p:spPr>
        <p:txBody>
          <a:bodyPr spcFirstLastPara="1" anchor="b"/>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Shape 11"/>
          <p:cNvSpPr txBox="1">
            <a:spLocks noGrp="1"/>
          </p:cNvSpPr>
          <p:nvPr>
            <p:ph type="subTitle" idx="1"/>
          </p:nvPr>
        </p:nvSpPr>
        <p:spPr>
          <a:xfrm>
            <a:off x="311700" y="2834125"/>
            <a:ext cx="8520600" cy="792600"/>
          </a:xfrm>
          <a:prstGeom prst="rect">
            <a:avLst/>
          </a:prstGeom>
        </p:spPr>
        <p:txBody>
          <a:bodyPr spcFirstLastPara="1"/>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 name="Shape 8"/>
          <p:cNvSpPr txBox="1">
            <a:spLocks noGrp="1"/>
          </p:cNvSpPr>
          <p:nvPr>
            <p:ph type="sldNum" idx="13"/>
          </p:nvPr>
        </p:nvSpPr>
        <p:spPr>
          <a:ln/>
        </p:spPr>
        <p:txBody>
          <a:bodyPr/>
          <a:lstStyle>
            <a:lvl1pPr>
              <a:defRPr/>
            </a:lvl1pPr>
          </a:lstStyle>
          <a:p>
            <a:fld id="{1128F846-A38C-4428-B874-864928E6CF3C}"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311700" y="2150850"/>
            <a:ext cx="8520600" cy="841800"/>
          </a:xfrm>
          <a:prstGeom prst="rect">
            <a:avLst/>
          </a:prstGeom>
        </p:spPr>
        <p:txBody>
          <a:bodyPr spcFirstLastPara="1" anchor="ct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3" name="Shape 8"/>
          <p:cNvSpPr txBox="1">
            <a:spLocks noGrp="1"/>
          </p:cNvSpPr>
          <p:nvPr>
            <p:ph type="sldNum" idx="13"/>
          </p:nvPr>
        </p:nvSpPr>
        <p:spPr>
          <a:ln/>
        </p:spPr>
        <p:txBody>
          <a:bodyPr/>
          <a:lstStyle>
            <a:lvl1pPr>
              <a:defRPr/>
            </a:lvl1pPr>
          </a:lstStyle>
          <a:p>
            <a:fld id="{FDFA8E59-0CBA-45FE-887A-2B7A8B2B7852}"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Shape 18"/>
          <p:cNvSpPr txBox="1">
            <a:spLocks noGrp="1"/>
          </p:cNvSpPr>
          <p:nvPr>
            <p:ph type="body" idx="1"/>
          </p:nvPr>
        </p:nvSpPr>
        <p:spPr>
          <a:xfrm>
            <a:off x="311700" y="1152475"/>
            <a:ext cx="8520600" cy="34164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 name="Shape 8"/>
          <p:cNvSpPr txBox="1">
            <a:spLocks noGrp="1"/>
          </p:cNvSpPr>
          <p:nvPr>
            <p:ph type="sldNum" idx="13"/>
          </p:nvPr>
        </p:nvSpPr>
        <p:spPr>
          <a:ln/>
        </p:spPr>
        <p:txBody>
          <a:bodyPr/>
          <a:lstStyle>
            <a:lvl1pPr>
              <a:defRPr/>
            </a:lvl1pPr>
          </a:lstStyle>
          <a:p>
            <a:fld id="{5438A326-942C-47EA-BC2C-F1898B2E9606}"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Shape 22"/>
          <p:cNvSpPr txBox="1">
            <a:spLocks noGrp="1"/>
          </p:cNvSpPr>
          <p:nvPr>
            <p:ph type="body" idx="1"/>
          </p:nvPr>
        </p:nvSpPr>
        <p:spPr>
          <a:xfrm>
            <a:off x="311700" y="1152475"/>
            <a:ext cx="3999900" cy="34164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Shape 23"/>
          <p:cNvSpPr txBox="1">
            <a:spLocks noGrp="1"/>
          </p:cNvSpPr>
          <p:nvPr>
            <p:ph type="body" idx="2"/>
          </p:nvPr>
        </p:nvSpPr>
        <p:spPr>
          <a:xfrm>
            <a:off x="4832400" y="1152475"/>
            <a:ext cx="3999900" cy="34164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5" name="Shape 8"/>
          <p:cNvSpPr txBox="1">
            <a:spLocks noGrp="1"/>
          </p:cNvSpPr>
          <p:nvPr>
            <p:ph type="sldNum" idx="13"/>
          </p:nvPr>
        </p:nvSpPr>
        <p:spPr>
          <a:ln/>
        </p:spPr>
        <p:txBody>
          <a:bodyPr/>
          <a:lstStyle>
            <a:lvl1pPr>
              <a:defRPr/>
            </a:lvl1pPr>
          </a:lstStyle>
          <a:p>
            <a:fld id="{65C5FFB0-55D5-4438-BC1B-C2C7DD2E49DC}"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 name="Shape 8"/>
          <p:cNvSpPr txBox="1">
            <a:spLocks noGrp="1"/>
          </p:cNvSpPr>
          <p:nvPr>
            <p:ph type="sldNum" idx="13"/>
          </p:nvPr>
        </p:nvSpPr>
        <p:spPr>
          <a:ln/>
        </p:spPr>
        <p:txBody>
          <a:bodyPr/>
          <a:lstStyle>
            <a:lvl1pPr>
              <a:defRPr/>
            </a:lvl1pPr>
          </a:lstStyle>
          <a:p>
            <a:fld id="{6B622F19-EA49-4DEF-A87E-804B2B62FAAF}"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555600"/>
            <a:ext cx="2808000" cy="755700"/>
          </a:xfrm>
          <a:prstGeom prst="rect">
            <a:avLst/>
          </a:prstGeom>
        </p:spPr>
        <p:txBody>
          <a:bodyPr spcFirstLastPara="1" anchor="b"/>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Shape 30"/>
          <p:cNvSpPr txBox="1">
            <a:spLocks noGrp="1"/>
          </p:cNvSpPr>
          <p:nvPr>
            <p:ph type="body" idx="1"/>
          </p:nvPr>
        </p:nvSpPr>
        <p:spPr>
          <a:xfrm>
            <a:off x="311700" y="1389600"/>
            <a:ext cx="2808000" cy="31794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 name="Shape 8"/>
          <p:cNvSpPr txBox="1">
            <a:spLocks noGrp="1"/>
          </p:cNvSpPr>
          <p:nvPr>
            <p:ph type="sldNum" idx="13"/>
          </p:nvPr>
        </p:nvSpPr>
        <p:spPr>
          <a:ln/>
        </p:spPr>
        <p:txBody>
          <a:bodyPr/>
          <a:lstStyle>
            <a:lvl1pPr>
              <a:defRPr/>
            </a:lvl1pPr>
          </a:lstStyle>
          <a:p>
            <a:fld id="{B4BFEA05-CA13-4487-88FA-EA46AFC1082B}"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90250" y="450150"/>
            <a:ext cx="6367800" cy="4090800"/>
          </a:xfrm>
          <a:prstGeom prst="rect">
            <a:avLst/>
          </a:prstGeom>
        </p:spPr>
        <p:txBody>
          <a:bodyPr spcFirstLastPara="1" anchor="ct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 name="Shape 8"/>
          <p:cNvSpPr txBox="1">
            <a:spLocks noGrp="1"/>
          </p:cNvSpPr>
          <p:nvPr>
            <p:ph type="sldNum" idx="13"/>
          </p:nvPr>
        </p:nvSpPr>
        <p:spPr>
          <a:ln/>
        </p:spPr>
        <p:txBody>
          <a:bodyPr/>
          <a:lstStyle>
            <a:lvl1pPr>
              <a:defRPr/>
            </a:lvl1pPr>
          </a:lstStyle>
          <a:p>
            <a:fld id="{9AEA2994-4895-48F0-BDC6-1CAC1143FA3E}"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5" name="Shape 36"/>
          <p:cNvSpPr>
            <a:spLocks noChangeArrowheads="1"/>
          </p:cNvSpPr>
          <p:nvPr/>
        </p:nvSpPr>
        <p:spPr bwMode="auto">
          <a:xfrm>
            <a:off x="4572000" y="0"/>
            <a:ext cx="4572000" cy="5143500"/>
          </a:xfrm>
          <a:prstGeom prst="rect">
            <a:avLst/>
          </a:prstGeom>
          <a:solidFill>
            <a:schemeClr val="tx2"/>
          </a:solidFill>
          <a:ln w="9525">
            <a:noFill/>
            <a:miter lim="800000"/>
            <a:headEnd/>
            <a:tailEnd/>
          </a:ln>
        </p:spPr>
        <p:txBody>
          <a:bodyPr lIns="91425" tIns="91425" rIns="91425" bIns="91425" anchor="ctr"/>
          <a:lstStyle/>
          <a:p>
            <a:pPr>
              <a:buClr>
                <a:srgbClr val="000000"/>
              </a:buClr>
              <a:buFont typeface="Arial" charset="0"/>
              <a:buNone/>
            </a:pPr>
            <a:endParaRPr lang="pt-BR" sz="1400"/>
          </a:p>
        </p:txBody>
      </p:sp>
      <p:sp>
        <p:nvSpPr>
          <p:cNvPr id="37" name="Shape 37"/>
          <p:cNvSpPr txBox="1">
            <a:spLocks noGrp="1"/>
          </p:cNvSpPr>
          <p:nvPr>
            <p:ph type="title"/>
          </p:nvPr>
        </p:nvSpPr>
        <p:spPr>
          <a:xfrm>
            <a:off x="265500" y="1233175"/>
            <a:ext cx="4045200" cy="1482300"/>
          </a:xfrm>
          <a:prstGeom prst="rect">
            <a:avLst/>
          </a:prstGeom>
        </p:spPr>
        <p:txBody>
          <a:bodyPr spcFirstLastPara="1" anchor="b"/>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Shape 38"/>
          <p:cNvSpPr txBox="1">
            <a:spLocks noGrp="1"/>
          </p:cNvSpPr>
          <p:nvPr>
            <p:ph type="subTitle" idx="1"/>
          </p:nvPr>
        </p:nvSpPr>
        <p:spPr>
          <a:xfrm>
            <a:off x="265500" y="2803075"/>
            <a:ext cx="4045200" cy="1235100"/>
          </a:xfrm>
          <a:prstGeom prst="rect">
            <a:avLst/>
          </a:prstGeom>
        </p:spPr>
        <p:txBody>
          <a:bodyPr spcFirstLastPara="1"/>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Shape 39"/>
          <p:cNvSpPr txBox="1">
            <a:spLocks noGrp="1"/>
          </p:cNvSpPr>
          <p:nvPr>
            <p:ph type="body" idx="2"/>
          </p:nvPr>
        </p:nvSpPr>
        <p:spPr>
          <a:xfrm>
            <a:off x="4939500" y="724075"/>
            <a:ext cx="3837000" cy="3695100"/>
          </a:xfrm>
          <a:prstGeom prst="rect">
            <a:avLst/>
          </a:prstGeom>
        </p:spPr>
        <p:txBody>
          <a:bodyPr spcFirstLastPara="1" anchor="ct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6" name="Shape 40"/>
          <p:cNvSpPr txBox="1">
            <a:spLocks noGrp="1"/>
          </p:cNvSpPr>
          <p:nvPr>
            <p:ph type="sldNum" idx="10"/>
          </p:nvPr>
        </p:nvSpPr>
        <p:spPr/>
        <p:txBody>
          <a:bodyPr/>
          <a:lstStyle>
            <a:lvl1pPr>
              <a:defRPr/>
            </a:lvl1pPr>
          </a:lstStyle>
          <a:p>
            <a:fld id="{A8CF926F-6200-4D38-AC0B-9FB933837FE8}"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311700" y="4230575"/>
            <a:ext cx="5998800" cy="605100"/>
          </a:xfrm>
          <a:prstGeom prst="rect">
            <a:avLst/>
          </a:prstGeom>
        </p:spPr>
        <p:txBody>
          <a:bodyPr spcFirstLastPara="1" anchor="ctr"/>
          <a:lstStyle>
            <a:lvl1pPr marL="457200" lvl="0" indent="-228600">
              <a:lnSpc>
                <a:spcPct val="100000"/>
              </a:lnSpc>
              <a:spcBef>
                <a:spcPts val="0"/>
              </a:spcBef>
              <a:spcAft>
                <a:spcPts val="0"/>
              </a:spcAft>
              <a:buSzPts val="1800"/>
              <a:buNone/>
              <a:defRPr/>
            </a:lvl1pPr>
          </a:lstStyle>
          <a:p>
            <a:endParaRPr/>
          </a:p>
        </p:txBody>
      </p:sp>
      <p:sp>
        <p:nvSpPr>
          <p:cNvPr id="3" name="Shape 8"/>
          <p:cNvSpPr txBox="1">
            <a:spLocks noGrp="1"/>
          </p:cNvSpPr>
          <p:nvPr>
            <p:ph type="sldNum" idx="13"/>
          </p:nvPr>
        </p:nvSpPr>
        <p:spPr>
          <a:ln/>
        </p:spPr>
        <p:txBody>
          <a:bodyPr/>
          <a:lstStyle>
            <a:lvl1pPr>
              <a:defRPr/>
            </a:lvl1pPr>
          </a:lstStyle>
          <a:p>
            <a:fld id="{C49D7391-AC0E-4E17-82F2-45962EC603B2}"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11700" y="1106125"/>
            <a:ext cx="8520600" cy="1963500"/>
          </a:xfrm>
          <a:prstGeom prst="rect">
            <a:avLst/>
          </a:prstGeom>
        </p:spPr>
        <p:txBody>
          <a:bodyPr spcFirstLastPara="1" anchor="b"/>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rPr lang="pt-BR" smtClean="0"/>
              <a:t>Clique para editar o estilo do título mestre</a:t>
            </a:r>
            <a:endParaRPr/>
          </a:p>
        </p:txBody>
      </p:sp>
      <p:sp>
        <p:nvSpPr>
          <p:cNvPr id="46" name="Shape 46"/>
          <p:cNvSpPr txBox="1">
            <a:spLocks noGrp="1"/>
          </p:cNvSpPr>
          <p:nvPr>
            <p:ph type="body" idx="1"/>
          </p:nvPr>
        </p:nvSpPr>
        <p:spPr>
          <a:xfrm>
            <a:off x="311700" y="3152225"/>
            <a:ext cx="8520600" cy="1300800"/>
          </a:xfrm>
          <a:prstGeom prst="rect">
            <a:avLst/>
          </a:prstGeom>
        </p:spPr>
        <p:txBody>
          <a:bodyPr spcFirstLastPara="1"/>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 name="Shape 8"/>
          <p:cNvSpPr txBox="1">
            <a:spLocks noGrp="1"/>
          </p:cNvSpPr>
          <p:nvPr>
            <p:ph type="sldNum" idx="13"/>
          </p:nvPr>
        </p:nvSpPr>
        <p:spPr>
          <a:ln/>
        </p:spPr>
        <p:txBody>
          <a:bodyPr/>
          <a:lstStyle>
            <a:lvl1pPr>
              <a:defRPr/>
            </a:lvl1pPr>
          </a:lstStyle>
          <a:p>
            <a:fld id="{C16723AF-AFE6-4F22-AA2B-CFC2A90CF323}"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2" name="Shape 8"/>
          <p:cNvSpPr txBox="1">
            <a:spLocks noGrp="1"/>
          </p:cNvSpPr>
          <p:nvPr>
            <p:ph type="sldNum" idx="13"/>
          </p:nvPr>
        </p:nvSpPr>
        <p:spPr>
          <a:ln/>
        </p:spPr>
        <p:txBody>
          <a:bodyPr/>
          <a:lstStyle>
            <a:lvl1pPr>
              <a:defRPr/>
            </a:lvl1pPr>
          </a:lstStyle>
          <a:p>
            <a:fld id="{44F81050-D0AF-42E2-9D9A-30A1A6EE79C7}"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311150" y="1152525"/>
            <a:ext cx="8521700" cy="34163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idx="10"/>
          </p:nvPr>
        </p:nvSpPr>
        <p:spPr>
          <a:xfrm>
            <a:off x="8472488" y="4662488"/>
            <a:ext cx="549275" cy="393700"/>
          </a:xfrm>
        </p:spPr>
        <p:txBody>
          <a:bodyPr/>
          <a:lstStyle>
            <a:lvl1pPr>
              <a:defRPr/>
            </a:lvl1pPr>
          </a:lstStyle>
          <a:p>
            <a:fld id="{CB629C47-BDCF-4EEC-B6D7-E9B9CDF070FB}" type="slidenum">
              <a:rPr lang="pt-B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Shape 6"/>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Shape 7"/>
          <p:cNvSpPr txBox="1">
            <a:spLocks noGrp="1"/>
          </p:cNvSpPr>
          <p:nvPr>
            <p:ph type="body" idx="1"/>
          </p:nvPr>
        </p:nvSpPr>
        <p:spPr bwMode="auto">
          <a:xfrm>
            <a:off x="311150" y="1152525"/>
            <a:ext cx="852170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Shape 8"/>
          <p:cNvSpPr txBox="1">
            <a:spLocks noGrp="1"/>
          </p:cNvSpPr>
          <p:nvPr>
            <p:ph type="sldNum" idx="12"/>
          </p:nvPr>
        </p:nvSpPr>
        <p:spPr bwMode="auto">
          <a:xfrm>
            <a:off x="8472488" y="4662488"/>
            <a:ext cx="549275"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sz="1000">
                <a:solidFill>
                  <a:srgbClr val="595959"/>
                </a:solidFill>
              </a:defRPr>
            </a:lvl1pPr>
          </a:lstStyle>
          <a:p>
            <a:fld id="{6A06EC5E-5312-408E-9D6B-18C7F2F70F24}"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72" r:id="rId8"/>
    <p:sldLayoutId id="2147483668" r:id="rId9"/>
    <p:sldLayoutId id="2147483669" r:id="rId10"/>
    <p:sldLayoutId id="2147483670" r:id="rId11"/>
    <p:sldLayoutId id="2147483671" r:id="rId12"/>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hyperlink" Target="http://www.paulomargotocom.br/" TargetMode="External"/><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hyperlink" Target="https://www.ncbi.nlm.nih.gov/pubmed?linkname=pubmed_pubmed&amp;from_uid=28196932" TargetMode="External"/><Relationship Id="rId4" Type="http://schemas.openxmlformats.org/officeDocument/2006/relationships/hyperlink" Target="https://www.ncbi.nlm.nih.gov/pubmed/28196932"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s://www.ncbi.nlm.nih.gov/pubmed?linkname=pubmed_pubmed&amp;from_uid=28196933" TargetMode="External"/><Relationship Id="rId2" Type="http://schemas.openxmlformats.org/officeDocument/2006/relationships/hyperlink" Target="https://www.ncbi.nlm.nih.gov/pubmed/28196933" TargetMode="Externa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5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65.xml.rels><?xml version="1.0" encoding="UTF-8" standalone="yes"?>
<Relationships xmlns="http://schemas.openxmlformats.org/package/2006/relationships"><Relationship Id="rId3" Type="http://schemas.openxmlformats.org/officeDocument/2006/relationships/hyperlink" Target="https://www.ncbi.nlm.nih.gov/pubmed?linkname=pubmed_pubmed&amp;from_uid=7755691" TargetMode="External"/><Relationship Id="rId2" Type="http://schemas.openxmlformats.org/officeDocument/2006/relationships/hyperlink" Target="https://www.ncbi.nlm.nih.gov/pubmed/7755691" TargetMode="Externa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12090833" TargetMode="External"/><Relationship Id="rId2" Type="http://schemas.openxmlformats.org/officeDocument/2006/relationships/hyperlink" Target="https://www.ncbi.nlm.nih.gov/pubmed/12090833" TargetMode="Externa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hyperlink" Target="https://www.ncbi.nlm.nih.gov/pubmed?linkname=pubmed_pubmed&amp;from_uid=15231951" TargetMode="External"/><Relationship Id="rId2" Type="http://schemas.openxmlformats.org/officeDocument/2006/relationships/hyperlink" Target="https://www.ncbi.nlm.nih.gov/pubmed/15231951" TargetMode="Externa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hyperlink" Target="https://www.ncbi.nlm.nih.gov/pubmed?linkname=pubmed_pubmed&amp;from_uid=16223746" TargetMode="External"/><Relationship Id="rId2" Type="http://schemas.openxmlformats.org/officeDocument/2006/relationships/hyperlink" Target="https://www.ncbi.nlm.nih.gov/pubmed/16223746" TargetMode="Externa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hyperlink" Target="https://www.ncbi.nlm.nih.gov/pubmed?linkname=pubmed_pubmed&amp;from_uid=19143666" TargetMode="External"/><Relationship Id="rId2" Type="http://schemas.openxmlformats.org/officeDocument/2006/relationships/hyperlink" Target="https://www.ncbi.nlm.nih.gov/pubmed/19143666" TargetMode="Externa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hyperlink" Target="https://www.ncbi.nlm.nih.gov/pubmed?linkname=pubmed_pubmed&amp;from_uid=20019393" TargetMode="External"/><Relationship Id="rId2" Type="http://schemas.openxmlformats.org/officeDocument/2006/relationships/hyperlink" Target="https://www.ncbi.nlm.nih.gov/pubmed/20019393" TargetMode="Externa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hyperlink" Target="https://scholar.google.com.br/citations?user=Lbcl_gsAAAAJ&amp;hl=pt-BR&amp;oi=sra" TargetMode="External"/><Relationship Id="rId2" Type="http://schemas.openxmlformats.org/officeDocument/2006/relationships/hyperlink" Target="http://www.scielo.org.za/scielo.php?script=sci_arttext&amp;pid=S1999-76712013000100006" TargetMode="Externa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hyperlink" Target="https://translate.google.com.br/translate?hl=pt-BR&amp;sl=en&amp;u=http://ijn.mums.ac.ir/article_2007_0.html&amp;prev=search" TargetMode="External"/><Relationship Id="rId2" Type="http://schemas.openxmlformats.org/officeDocument/2006/relationships/hyperlink" Target="http://ijn.mums.ac.ir/article_2007_0.html" TargetMode="External"/><Relationship Id="rId1" Type="http://schemas.openxmlformats.org/officeDocument/2006/relationships/slideLayout" Target="../slideLayouts/slideLayout12.xml"/><Relationship Id="rId5" Type="http://schemas.openxmlformats.org/officeDocument/2006/relationships/hyperlink" Target="https://scholar.google.com.br/scholar?um=1&amp;ie=UTF-8&amp;lr&amp;q=related:8kQnKVsz4uNtvM:scholar.google.com/" TargetMode="External"/><Relationship Id="rId4" Type="http://schemas.openxmlformats.org/officeDocument/2006/relationships/hyperlink" Target="https://scholar.google.com.br/scholar?um=1&amp;ie=UTF-8&amp;lr&amp;cites=16420743657971729650" TargetMode="Externa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3" Type="http://schemas.openxmlformats.org/officeDocument/2006/relationships/hyperlink" Target="https://www.ncbi.nlm.nih.gov/pubmed?linkname=pubmed_pubmed&amp;from_uid=25646199" TargetMode="External"/><Relationship Id="rId2" Type="http://schemas.openxmlformats.org/officeDocument/2006/relationships/hyperlink" Target="https://www.ncbi.nlm.nih.gov/pubmed/25646199" TargetMode="Externa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3" Type="http://schemas.openxmlformats.org/officeDocument/2006/relationships/hyperlink" Target="https://www.ncbi.nlm.nih.gov/pubmed?linkname=pubmed_pubmed&amp;from_uid=29464578" TargetMode="External"/><Relationship Id="rId2" Type="http://schemas.openxmlformats.org/officeDocument/2006/relationships/hyperlink" Target="https://www.ncbi.nlm.nih.gov/pubmed/29464578" TargetMode="External"/><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hape 55"/>
          <p:cNvSpPr txBox="1">
            <a:spLocks noGrp="1"/>
          </p:cNvSpPr>
          <p:nvPr>
            <p:ph type="subTitle" idx="1"/>
          </p:nvPr>
        </p:nvSpPr>
        <p:spPr>
          <a:xfrm>
            <a:off x="104775" y="3214688"/>
            <a:ext cx="8521700" cy="2332037"/>
          </a:xfrm>
        </p:spPr>
        <p:txBody>
          <a:bodyPr/>
          <a:lstStyle/>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Apresentação:Ana Carolina Franco Cabral</a:t>
            </a: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Natália da Silva Araújo Borges</a:t>
            </a: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Polyana de Oliveira Santana</a:t>
            </a: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Internato-6ª Série-Neonatologia</a:t>
            </a: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Faculdade de Medicina da Universidade Católica de Brasília</a:t>
            </a:r>
          </a:p>
          <a:p>
            <a:pPr marL="0" indent="0" eaLnBrk="1" hangingPunct="1">
              <a:lnSpc>
                <a:spcPct val="90000"/>
              </a:lnSpc>
              <a:spcBef>
                <a:spcPct val="0"/>
              </a:spcBef>
              <a:spcAft>
                <a:spcPct val="0"/>
              </a:spcAft>
              <a:buClr>
                <a:srgbClr val="595959"/>
              </a:buClr>
            </a:pPr>
            <a:endParaRPr lang="pt-BR" sz="1400" smtClean="0">
              <a:solidFill>
                <a:srgbClr val="595959"/>
              </a:solidFill>
              <a:latin typeface="Arial" charset="0"/>
              <a:cs typeface="Arial" charset="0"/>
            </a:endParaRP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Coordenação: Paulo R. Margotto</a:t>
            </a: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hlinkClick r:id="rId3"/>
              </a:rPr>
              <a:t>www.paulomargotocom.br</a:t>
            </a:r>
            <a:endParaRPr lang="pt-BR" sz="1400" smtClean="0">
              <a:solidFill>
                <a:srgbClr val="595959"/>
              </a:solidFill>
              <a:latin typeface="Arial" charset="0"/>
              <a:cs typeface="Arial" charset="0"/>
            </a:endParaRPr>
          </a:p>
          <a:p>
            <a:pPr marL="0" indent="0" eaLnBrk="1" hangingPunct="1">
              <a:lnSpc>
                <a:spcPct val="90000"/>
              </a:lnSpc>
              <a:spcBef>
                <a:spcPct val="0"/>
              </a:spcBef>
              <a:spcAft>
                <a:spcPct val="0"/>
              </a:spcAft>
              <a:buClr>
                <a:srgbClr val="595959"/>
              </a:buClr>
            </a:pPr>
            <a:r>
              <a:rPr lang="pt-BR" sz="1400" smtClean="0">
                <a:solidFill>
                  <a:srgbClr val="595959"/>
                </a:solidFill>
                <a:latin typeface="Arial" charset="0"/>
                <a:cs typeface="Arial" charset="0"/>
              </a:rPr>
              <a:t>Brasília, 9 de junho de 2018</a:t>
            </a:r>
          </a:p>
        </p:txBody>
      </p:sp>
      <p:sp>
        <p:nvSpPr>
          <p:cNvPr id="3077" name="Rectangle 5"/>
          <p:cNvSpPr>
            <a:spLocks noChangeArrowheads="1"/>
          </p:cNvSpPr>
          <p:nvPr/>
        </p:nvSpPr>
        <p:spPr bwMode="auto">
          <a:xfrm>
            <a:off x="1179513" y="2433638"/>
            <a:ext cx="6462712"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hlinkClick r:id="rId4"/>
              </a:rPr>
              <a:t>A Clinical Prediction Rule for Rebound Hyperbilirubinemia Following Inpatient Phototherapy.</a:t>
            </a:r>
            <a:endParaRPr lang="pt-BR" sz="1200"/>
          </a:p>
          <a:p>
            <a:pPr algn="ctr"/>
            <a:r>
              <a:rPr lang="pt-BR" sz="1200"/>
              <a:t>Chang PW, Kuzniewicz MW, McCulloch CE, Newman TB.</a:t>
            </a:r>
          </a:p>
          <a:p>
            <a:pPr algn="ctr"/>
            <a:r>
              <a:rPr lang="pt-BR" sz="1200"/>
              <a:t>Pediatrics. 2017 Mar;139(3). pii: e20162896. doi: 10.1542/peds.2016-2896. Epub 2017 Feb 14.</a:t>
            </a:r>
          </a:p>
          <a:p>
            <a:pPr algn="ctr"/>
            <a:r>
              <a:rPr lang="pt-BR" sz="1200"/>
              <a:t>PMID: 28196932.</a:t>
            </a:r>
            <a:r>
              <a:rPr lang="pt-BR" sz="1200" b="1">
                <a:hlinkClick r:id="rId4"/>
              </a:rPr>
              <a:t>Free Article</a:t>
            </a:r>
            <a:r>
              <a:rPr lang="pt-BR" sz="1200" b="1"/>
              <a:t>.</a:t>
            </a:r>
            <a:r>
              <a:rPr lang="pt-BR" sz="1200" u="sng">
                <a:hlinkClick r:id="rId5"/>
              </a:rPr>
              <a:t>Similar articles</a:t>
            </a:r>
            <a:r>
              <a:rPr lang="pt-BR" sz="1200" u="sng"/>
              <a:t>. </a:t>
            </a:r>
            <a:r>
              <a:rPr lang="pt-BR" sz="1200" u="sng">
                <a:solidFill>
                  <a:srgbClr val="0033CC"/>
                </a:solidFill>
              </a:rPr>
              <a:t>Artigo Integral!</a:t>
            </a:r>
            <a:r>
              <a:rPr lang="pt-BR" sz="1200" u="sng"/>
              <a:t> </a:t>
            </a:r>
            <a:r>
              <a:rPr lang="pt-BR" sz="1200" u="sng">
                <a:solidFill>
                  <a:srgbClr val="0033CC"/>
                </a:solidFill>
              </a:rPr>
              <a:t>Consulte-o Agora!</a:t>
            </a:r>
          </a:p>
        </p:txBody>
      </p:sp>
      <p:sp>
        <p:nvSpPr>
          <p:cNvPr id="3078" name="Rectangle 6"/>
          <p:cNvSpPr>
            <a:spLocks noChangeArrowheads="1"/>
          </p:cNvSpPr>
          <p:nvPr/>
        </p:nvSpPr>
        <p:spPr bwMode="auto">
          <a:xfrm>
            <a:off x="0" y="1695450"/>
            <a:ext cx="8705850" cy="581025"/>
          </a:xfrm>
          <a:prstGeom prst="rect">
            <a:avLst/>
          </a:prstGeom>
          <a:noFill/>
          <a:ln w="9525">
            <a:noFill/>
            <a:miter lim="800000"/>
            <a:headEnd/>
            <a:tailEnd/>
          </a:ln>
          <a:effectLst/>
        </p:spPr>
        <p:txBody>
          <a:bodyPr wrap="none">
            <a:spAutoFit/>
          </a:bodyPr>
          <a:lstStyle/>
          <a:p>
            <a:pPr algn="ctr"/>
            <a:r>
              <a:rPr lang="pt-BR" b="1">
                <a:solidFill>
                  <a:srgbClr val="0033CC"/>
                </a:solidFill>
              </a:rPr>
              <a:t>Uma regra de previsão clínica para hiperbilirrubinemia de rebote após a fototerapia nos </a:t>
            </a:r>
          </a:p>
          <a:p>
            <a:pPr algn="ctr"/>
            <a:r>
              <a:rPr lang="pt-BR" b="1">
                <a:solidFill>
                  <a:srgbClr val="0033CC"/>
                </a:solidFill>
              </a:rPr>
              <a:t>pacientes internados.</a:t>
            </a:r>
          </a:p>
        </p:txBody>
      </p:sp>
      <p:pic>
        <p:nvPicPr>
          <p:cNvPr id="3079" name="Picture 7"/>
          <p:cNvPicPr>
            <a:picLocks noChangeAspect="1" noChangeArrowheads="1"/>
          </p:cNvPicPr>
          <p:nvPr/>
        </p:nvPicPr>
        <p:blipFill>
          <a:blip r:embed="rId6"/>
          <a:srcRect/>
          <a:stretch>
            <a:fillRect/>
          </a:stretch>
        </p:blipFill>
        <p:spPr bwMode="auto">
          <a:xfrm>
            <a:off x="0" y="0"/>
            <a:ext cx="3155950" cy="1647825"/>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205538" y="0"/>
            <a:ext cx="2938462" cy="1652588"/>
          </a:xfrm>
          <a:prstGeom prst="rect">
            <a:avLst/>
          </a:prstGeom>
          <a:noFill/>
          <a:ln w="9525">
            <a:noFill/>
            <a:miter lim="800000"/>
            <a:headEnd/>
            <a:tailEnd/>
          </a:ln>
          <a:effectLst/>
        </p:spPr>
      </p:pic>
      <p:pic>
        <p:nvPicPr>
          <p:cNvPr id="3082" name="Picture 10" descr="20180530_155207"/>
          <p:cNvPicPr>
            <a:picLocks noChangeAspect="1" noChangeArrowheads="1"/>
          </p:cNvPicPr>
          <p:nvPr/>
        </p:nvPicPr>
        <p:blipFill>
          <a:blip r:embed="rId8">
            <a:lum bright="18000"/>
          </a:blip>
          <a:srcRect/>
          <a:stretch>
            <a:fillRect/>
          </a:stretch>
        </p:blipFill>
        <p:spPr bwMode="auto">
          <a:xfrm>
            <a:off x="3209925" y="0"/>
            <a:ext cx="2932113" cy="164941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Text Box 3"/>
          <p:cNvSpPr txBox="1">
            <a:spLocks noGrp="1"/>
          </p:cNvSpPr>
          <p:nvPr>
            <p:ph type="body" idx="1"/>
          </p:nvPr>
        </p:nvSpPr>
        <p:spPr>
          <a:xfrm>
            <a:off x="188913" y="2057400"/>
            <a:ext cx="8553450" cy="1960563"/>
          </a:xfrm>
          <a:solidFill>
            <a:srgbClr val="00FFCC"/>
          </a:solidFill>
        </p:spPr>
        <p:txBody>
          <a:bodyPr/>
          <a:lstStyle/>
          <a:p>
            <a:pPr>
              <a:buFont typeface="Arial" charset="0"/>
              <a:buNone/>
            </a:pPr>
            <a:r>
              <a:rPr lang="pt-BR" smtClean="0">
                <a:latin typeface="Arial" charset="0"/>
                <a:cs typeface="Arial" charset="0"/>
              </a:rPr>
              <a:t>                </a:t>
            </a:r>
            <a:r>
              <a:rPr lang="pt-BR" sz="2400" smtClean="0">
                <a:solidFill>
                  <a:schemeClr val="hlink"/>
                </a:solidFill>
                <a:latin typeface="Arial" charset="0"/>
                <a:cs typeface="Arial" charset="0"/>
              </a:rPr>
              <a:t>O </a:t>
            </a:r>
            <a:r>
              <a:rPr lang="pt-BR" sz="2400" b="1" smtClean="0">
                <a:solidFill>
                  <a:schemeClr val="hlink"/>
                </a:solidFill>
                <a:latin typeface="Arial" charset="0"/>
                <a:cs typeface="Arial" charset="0"/>
              </a:rPr>
              <a:t>QUE É CONHECIDO NESTE ASSUNTO</a:t>
            </a:r>
            <a:r>
              <a:rPr lang="pt-BR" b="1" smtClean="0">
                <a:latin typeface="Arial" charset="0"/>
                <a:cs typeface="Arial" charset="0"/>
              </a:rPr>
              <a:t> </a:t>
            </a:r>
          </a:p>
          <a:p>
            <a:r>
              <a:rPr lang="pt-BR" sz="2400" smtClean="0">
                <a:latin typeface="Arial" charset="0"/>
                <a:cs typeface="Arial" charset="0"/>
              </a:rPr>
              <a:t>Não há padrões e pouca evidência para apoiar decisões sobre quando descontinuar a fototerapia em</a:t>
            </a:r>
          </a:p>
          <a:p>
            <a:r>
              <a:rPr lang="pt-BR" sz="2400" smtClean="0">
                <a:latin typeface="Arial" charset="0"/>
                <a:cs typeface="Arial" charset="0"/>
              </a:rPr>
              <a:t>recém-nascidos em tratamento para hiperbilirrubinemia.</a:t>
            </a:r>
          </a:p>
        </p:txBody>
      </p:sp>
      <p:pic>
        <p:nvPicPr>
          <p:cNvPr id="177156" name="Picture 4"/>
          <p:cNvPicPr>
            <a:picLocks noChangeAspect="1" noChangeArrowheads="1"/>
          </p:cNvPicPr>
          <p:nvPr/>
        </p:nvPicPr>
        <p:blipFill>
          <a:blip r:embed="rId2"/>
          <a:srcRect/>
          <a:stretch>
            <a:fillRect/>
          </a:stretch>
        </p:blipFill>
        <p:spPr bwMode="auto">
          <a:xfrm>
            <a:off x="887413" y="150813"/>
            <a:ext cx="7394575" cy="188277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hape 6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INTRODUÇÃO</a:t>
            </a:r>
          </a:p>
        </p:txBody>
      </p:sp>
      <p:sp>
        <p:nvSpPr>
          <p:cNvPr id="5123" name="Shape 66"/>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fototerapia é largamente utilizada para tratamento de hiperbilirrubinemia neonatal, possuindo diversas orientações consolidadas sobre seu início, porém pouca orientação quanto ao momento de sua suspensão.</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Academia Americana de Pediatria (AAP) possui </a:t>
            </a:r>
            <a:r>
              <a:rPr lang="pt-BR" sz="1800" i="1" smtClean="0">
                <a:solidFill>
                  <a:srgbClr val="595959"/>
                </a:solidFill>
                <a:latin typeface="Arial" charset="0"/>
                <a:cs typeface="Arial" charset="0"/>
              </a:rPr>
              <a:t>Guidelines</a:t>
            </a:r>
            <a:r>
              <a:rPr lang="pt-BR" sz="1800" smtClean="0">
                <a:solidFill>
                  <a:srgbClr val="595959"/>
                </a:solidFill>
                <a:latin typeface="Arial" charset="0"/>
                <a:cs typeface="Arial" charset="0"/>
              </a:rPr>
              <a:t> que indicam o início da fototerapia, mas possui pouca orientação de quando ela deve ser suspensa</a:t>
            </a:r>
            <a:r>
              <a:rPr lang="pt-BR" sz="1800" baseline="30000" smtClean="0">
                <a:solidFill>
                  <a:srgbClr val="595959"/>
                </a:solidFill>
                <a:latin typeface="Arial" charset="0"/>
                <a:cs typeface="Arial" charset="0"/>
              </a:rPr>
              <a:t>1</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71"/>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INTRODUÇÃO</a:t>
            </a:r>
          </a:p>
        </p:txBody>
      </p:sp>
      <p:sp>
        <p:nvSpPr>
          <p:cNvPr id="6147" name="Shape 72"/>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Uma </a:t>
            </a:r>
            <a:r>
              <a:rPr lang="pt-BR" sz="1800" b="1" smtClean="0">
                <a:solidFill>
                  <a:srgbClr val="595959"/>
                </a:solidFill>
                <a:latin typeface="Arial" charset="0"/>
                <a:cs typeface="Arial" charset="0"/>
              </a:rPr>
              <a:t>revisão de 1991</a:t>
            </a:r>
            <a:r>
              <a:rPr lang="pt-BR" sz="1800" smtClean="0">
                <a:solidFill>
                  <a:srgbClr val="595959"/>
                </a:solidFill>
                <a:latin typeface="Arial" charset="0"/>
                <a:cs typeface="Arial" charset="0"/>
              </a:rPr>
              <a:t> recomenda a suspensão após 2 valores seguidos de bilirrubina total (BT) abaixo de </a:t>
            </a:r>
            <a:r>
              <a:rPr lang="pt-BR" sz="1800" b="1" smtClean="0">
                <a:solidFill>
                  <a:srgbClr val="595959"/>
                </a:solidFill>
                <a:latin typeface="Arial" charset="0"/>
                <a:cs typeface="Arial" charset="0"/>
              </a:rPr>
              <a:t>11mg/dL</a:t>
            </a:r>
            <a:r>
              <a:rPr lang="pt-BR" sz="1800" baseline="30000" smtClean="0">
                <a:solidFill>
                  <a:srgbClr val="595959"/>
                </a:solidFill>
                <a:latin typeface="Arial" charset="0"/>
                <a:cs typeface="Arial" charset="0"/>
              </a:rPr>
              <a:t>2</a:t>
            </a:r>
            <a:r>
              <a:rPr lang="pt-BR" sz="1800" smtClean="0">
                <a:solidFill>
                  <a:srgbClr val="595959"/>
                </a:solidFill>
                <a:latin typeface="Arial" charset="0"/>
                <a:cs typeface="Arial" charset="0"/>
              </a:rPr>
              <a:t>.</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 apêndice do </a:t>
            </a:r>
            <a:r>
              <a:rPr lang="pt-BR" sz="1800" b="1" i="1" smtClean="0">
                <a:solidFill>
                  <a:srgbClr val="595959"/>
                </a:solidFill>
                <a:latin typeface="Arial" charset="0"/>
                <a:cs typeface="Arial" charset="0"/>
              </a:rPr>
              <a:t>Guideline</a:t>
            </a:r>
            <a:r>
              <a:rPr lang="pt-BR" sz="1800" b="1" smtClean="0">
                <a:solidFill>
                  <a:srgbClr val="595959"/>
                </a:solidFill>
                <a:latin typeface="Arial" charset="0"/>
                <a:cs typeface="Arial" charset="0"/>
              </a:rPr>
              <a:t> de Hiperbilirrubinemia da AAP</a:t>
            </a:r>
            <a:r>
              <a:rPr lang="pt-BR" sz="1800" smtClean="0">
                <a:solidFill>
                  <a:srgbClr val="595959"/>
                </a:solidFill>
                <a:latin typeface="Arial" charset="0"/>
                <a:cs typeface="Arial" charset="0"/>
              </a:rPr>
              <a:t>, orienta-se que a fototerapia pode ser descontinuada quando o valor da BT for menor que </a:t>
            </a:r>
            <a:r>
              <a:rPr lang="pt-BR" sz="1800" b="1" smtClean="0">
                <a:solidFill>
                  <a:srgbClr val="595959"/>
                </a:solidFill>
                <a:latin typeface="Arial" charset="0"/>
                <a:cs typeface="Arial" charset="0"/>
              </a:rPr>
              <a:t>14mg/dL</a:t>
            </a:r>
            <a:r>
              <a:rPr lang="pt-BR" sz="1800" smtClean="0">
                <a:solidFill>
                  <a:srgbClr val="595959"/>
                </a:solidFill>
                <a:latin typeface="Arial" charset="0"/>
                <a:cs typeface="Arial" charset="0"/>
              </a:rPr>
              <a:t> em bebês readmitidos para tratamento, mas não traz orientação sobre a interrupção do tratamento realizado desde o nascimento;</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 </a:t>
            </a:r>
            <a:r>
              <a:rPr lang="pt-BR" sz="1800" b="1" smtClean="0">
                <a:solidFill>
                  <a:srgbClr val="595959"/>
                </a:solidFill>
                <a:latin typeface="Arial" charset="0"/>
                <a:cs typeface="Arial" charset="0"/>
              </a:rPr>
              <a:t>Reino Unido</a:t>
            </a:r>
            <a:r>
              <a:rPr lang="pt-BR" sz="1800" smtClean="0">
                <a:solidFill>
                  <a:srgbClr val="595959"/>
                </a:solidFill>
                <a:latin typeface="Arial" charset="0"/>
                <a:cs typeface="Arial" charset="0"/>
              </a:rPr>
              <a:t>, a Diretriz do </a:t>
            </a:r>
            <a:r>
              <a:rPr lang="pt-BR" sz="1800" i="1" smtClean="0">
                <a:solidFill>
                  <a:srgbClr val="595959"/>
                </a:solidFill>
                <a:latin typeface="Arial" charset="0"/>
                <a:cs typeface="Arial" charset="0"/>
              </a:rPr>
              <a:t>National Institute for Health and Care Excellence</a:t>
            </a:r>
            <a:r>
              <a:rPr lang="pt-BR" sz="1800" smtClean="0">
                <a:solidFill>
                  <a:srgbClr val="595959"/>
                </a:solidFill>
                <a:latin typeface="Arial" charset="0"/>
                <a:cs typeface="Arial" charset="0"/>
              </a:rPr>
              <a:t> recomenda a suspensão da fototerapia quando os valores da BT caírem </a:t>
            </a:r>
            <a:r>
              <a:rPr lang="pt-BR" sz="1800" b="1" smtClean="0">
                <a:solidFill>
                  <a:srgbClr val="595959"/>
                </a:solidFill>
                <a:latin typeface="Arial" charset="0"/>
                <a:cs typeface="Arial" charset="0"/>
              </a:rPr>
              <a:t>3mg/dL</a:t>
            </a:r>
            <a:r>
              <a:rPr lang="pt-BR" sz="1800" smtClean="0">
                <a:solidFill>
                  <a:srgbClr val="595959"/>
                </a:solidFill>
                <a:latin typeface="Arial" charset="0"/>
                <a:cs typeface="Arial" charset="0"/>
              </a:rPr>
              <a:t> abaixo do limiar de tratamento</a:t>
            </a:r>
            <a:r>
              <a:rPr lang="pt-BR" sz="1800" baseline="30000" smtClean="0">
                <a:solidFill>
                  <a:srgbClr val="595959"/>
                </a:solidFill>
                <a:latin typeface="Arial" charset="0"/>
                <a:cs typeface="Arial" charset="0"/>
              </a:rPr>
              <a:t>3</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7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INTRODUÇÃO</a:t>
            </a:r>
          </a:p>
        </p:txBody>
      </p:sp>
      <p:sp>
        <p:nvSpPr>
          <p:cNvPr id="7171" name="Shape 78"/>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O principal risco de uma suspensão precoce da fototerapia é o potencial de hiperbilirrubinemia rebote, com necessidade de reiniciar novo tratamento e possível hospitalização.</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maioria dos estudos existentes sobre o fenômeno do rebote avaliaram os níveis de BT em um curto período de 24 horas e muitas discordaram sobre a definição do rebote (retorno aos níveis de BT ao final da fototerapia</a:t>
            </a:r>
            <a:r>
              <a:rPr lang="pt-BR" sz="1800" baseline="30000" smtClean="0">
                <a:solidFill>
                  <a:srgbClr val="595959"/>
                </a:solidFill>
                <a:latin typeface="Arial" charset="0"/>
                <a:cs typeface="Arial" charset="0"/>
              </a:rPr>
              <a:t>4-8</a:t>
            </a:r>
            <a:r>
              <a:rPr lang="pt-BR" sz="1800" smtClean="0">
                <a:solidFill>
                  <a:srgbClr val="595959"/>
                </a:solidFill>
                <a:latin typeface="Arial" charset="0"/>
                <a:cs typeface="Arial" charset="0"/>
              </a:rPr>
              <a:t> X retorno ao limiar de BT para indicação de fototerapia</a:t>
            </a:r>
            <a:r>
              <a:rPr lang="pt-BR" sz="1800" baseline="30000" smtClean="0">
                <a:solidFill>
                  <a:srgbClr val="595959"/>
                </a:solidFill>
                <a:latin typeface="Arial" charset="0"/>
                <a:cs typeface="Arial" charset="0"/>
              </a:rPr>
              <a:t>9,10</a:t>
            </a:r>
            <a:r>
              <a:rPr lang="pt-BR" sz="1800" smtClean="0">
                <a:solidFill>
                  <a:srgbClr val="595959"/>
                </a:solidFill>
                <a:latin typeface="Arial" charset="0"/>
                <a:cs typeface="Arial" charset="0"/>
              </a:rPr>
              <a:t>). Além disso, tais estudos avaliaram um número limitado de fatores de risco e um número restrito de amostras.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8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INTRODUÇÃO</a:t>
            </a:r>
          </a:p>
        </p:txBody>
      </p:sp>
      <p:sp>
        <p:nvSpPr>
          <p:cNvPr id="8195" name="Shape 84"/>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Esse estudo utilizou uma grande quantidade de dados obtidos de um sistema integrado de saúde para criar uma regra de predição clínica que estime o risco de uma hiperbilirrubinemia rebote e auxilie médicos e pais a tomarem a melhor decisão quanto à suspensão da fototerapia.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hape 8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9219" name="Shape 90"/>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Trata-se de um estudo de coorte retrospectivo com uma população inicial de 105.808 bebês nascidos com Idade Gestacional (IG) ≥ 35 semanas de 16 hospitais da rede </a:t>
            </a:r>
            <a:r>
              <a:rPr lang="pt-BR" sz="1800" i="1" smtClean="0">
                <a:solidFill>
                  <a:srgbClr val="595959"/>
                </a:solidFill>
                <a:latin typeface="Arial" charset="0"/>
                <a:cs typeface="Arial" charset="0"/>
              </a:rPr>
              <a:t>Kaiser Permanent</a:t>
            </a:r>
            <a:r>
              <a:rPr lang="pt-BR" sz="1800" smtClean="0">
                <a:solidFill>
                  <a:srgbClr val="595959"/>
                </a:solidFill>
                <a:latin typeface="Arial" charset="0"/>
                <a:cs typeface="Arial" charset="0"/>
              </a:rPr>
              <a:t> localizados no Norte da Califórnia (EUA) entre 1º de janeiro de 2012 e 31 de dezembro de 2014;</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Foram incluídos pacientes submetidos a fototerapia antes dos 14 dias de vida;</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Foram excluídos pacientes que não tinham 2 ou mais valores de BT antes do término da fototerapia e bebês que possuíam valores de bilirrubina direta ≥ 2mg/dL;</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Ao final das exclusões, restaram </a:t>
            </a:r>
            <a:r>
              <a:rPr lang="pt-BR" sz="1800" b="1" smtClean="0">
                <a:solidFill>
                  <a:srgbClr val="595959"/>
                </a:solidFill>
                <a:latin typeface="Arial" charset="0"/>
                <a:cs typeface="Arial" charset="0"/>
              </a:rPr>
              <a:t>7.048 bebês</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hape 9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0243" name="Shape 96"/>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O estudo foi devidamente aprovado pelo Comitê de Revisão Institucional do </a:t>
            </a:r>
            <a:r>
              <a:rPr lang="pt-BR" sz="1800" i="1" smtClean="0">
                <a:solidFill>
                  <a:srgbClr val="595959"/>
                </a:solidFill>
                <a:latin typeface="Arial" charset="0"/>
                <a:cs typeface="Arial" charset="0"/>
              </a:rPr>
              <a:t>Kaiser Permanent</a:t>
            </a:r>
            <a:r>
              <a:rPr lang="pt-BR" sz="1800" smtClean="0">
                <a:solidFill>
                  <a:srgbClr val="595959"/>
                </a:solidFill>
                <a:latin typeface="Arial" charset="0"/>
                <a:cs typeface="Arial" charset="0"/>
              </a:rPr>
              <a:t> do Norte da Califórnia e pelo Comitê de Pesquisa em Humanos da Universidade da Califórnia, São Francisco.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101"/>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02" name="Shape 102"/>
          <p:cNvSpPr txBox="1">
            <a:spLocks noGrp="1"/>
          </p:cNvSpPr>
          <p:nvPr>
            <p:ph type="body" idx="1"/>
          </p:nvPr>
        </p:nvSpPr>
        <p:spPr>
          <a:xfrm>
            <a:off x="311150" y="11525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charset="0"/>
              <a:buNone/>
            </a:pPr>
            <a:r>
              <a:rPr lang="pt-BR" sz="1800" b="1" smtClean="0">
                <a:solidFill>
                  <a:srgbClr val="595959"/>
                </a:solidFill>
                <a:latin typeface="Arial" charset="0"/>
                <a:cs typeface="Arial" charset="0"/>
              </a:rPr>
              <a:t>VARIÁVEIS PREDITORAS</a:t>
            </a:r>
          </a:p>
          <a:p>
            <a:pPr marL="0" indent="0" algn="just" eaLnBrk="1" hangingPunct="1">
              <a:lnSpc>
                <a:spcPct val="115000"/>
              </a:lnSpc>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Todas as variáveis preditoras foram derivadas de fontes de dados eletrônicos. Para o início da fototerapia, foi utilizado como base o horário do primeiro pedido médico. O término foi estimado</a:t>
            </a:r>
            <a:r>
              <a:rPr lang="pt-BR" sz="1800" baseline="30000" smtClean="0">
                <a:solidFill>
                  <a:srgbClr val="595959"/>
                </a:solidFill>
                <a:latin typeface="Arial" charset="0"/>
                <a:cs typeface="Arial" charset="0"/>
              </a:rPr>
              <a:t>1</a:t>
            </a:r>
            <a:r>
              <a:rPr lang="pt-BR" sz="1800" smtClean="0">
                <a:solidFill>
                  <a:srgbClr val="595959"/>
                </a:solidFill>
                <a:latin typeface="Arial" charset="0"/>
                <a:cs typeface="Arial" charset="0"/>
              </a:rPr>
              <a:t> pelas anotações de enfermagem (25% do coorte)</a:t>
            </a:r>
            <a:r>
              <a:rPr lang="pt-BR" sz="1800" baseline="30000" smtClean="0">
                <a:solidFill>
                  <a:srgbClr val="595959"/>
                </a:solidFill>
                <a:latin typeface="Arial" charset="0"/>
                <a:cs typeface="Arial" charset="0"/>
              </a:rPr>
              <a:t>2</a:t>
            </a:r>
            <a:r>
              <a:rPr lang="pt-BR" sz="1800" smtClean="0">
                <a:solidFill>
                  <a:srgbClr val="595959"/>
                </a:solidFill>
                <a:latin typeface="Arial" charset="0"/>
                <a:cs typeface="Arial" charset="0"/>
              </a:rPr>
              <a:t> ou, quando não disponíveis, pelo horário anotado na própria prescrição de suspensão da fototerapia (41%)</a:t>
            </a:r>
            <a:r>
              <a:rPr lang="pt-BR" sz="1800" baseline="30000" smtClean="0">
                <a:solidFill>
                  <a:srgbClr val="595959"/>
                </a:solidFill>
                <a:latin typeface="Arial" charset="0"/>
                <a:cs typeface="Arial" charset="0"/>
              </a:rPr>
              <a:t>3</a:t>
            </a:r>
            <a:r>
              <a:rPr lang="pt-BR" sz="1800" smtClean="0">
                <a:solidFill>
                  <a:srgbClr val="595959"/>
                </a:solidFill>
                <a:latin typeface="Arial" charset="0"/>
                <a:cs typeface="Arial" charset="0"/>
              </a:rPr>
              <a:t> ou estimada em 1 hora antes do horário da alta (34%).</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10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08" name="Shape 108"/>
          <p:cNvSpPr txBox="1">
            <a:spLocks noGrp="1"/>
          </p:cNvSpPr>
          <p:nvPr>
            <p:ph type="body" idx="1"/>
          </p:nvPr>
        </p:nvSpPr>
        <p:spPr>
          <a:xfrm>
            <a:off x="311150" y="1152525"/>
            <a:ext cx="8521700" cy="3416300"/>
          </a:xfrm>
        </p:spPr>
        <p:txBody>
          <a:bodyPr>
            <a:noAutofit/>
          </a:bodyPr>
          <a:lstStyle/>
          <a:p>
            <a:pPr marL="0" indent="0" algn="just" eaLnBrk="1" hangingPunct="1">
              <a:spcBef>
                <a:spcPct val="0"/>
              </a:spcBef>
              <a:spcAft>
                <a:spcPct val="0"/>
              </a:spcAft>
              <a:buClr>
                <a:srgbClr val="595959"/>
              </a:buClr>
              <a:buFont typeface="Arial" charset="0"/>
              <a:buNone/>
            </a:pPr>
            <a:r>
              <a:rPr lang="pt-BR" sz="1800" b="1" smtClean="0">
                <a:solidFill>
                  <a:srgbClr val="595959"/>
                </a:solidFill>
                <a:latin typeface="Arial" charset="0"/>
                <a:cs typeface="Arial" charset="0"/>
              </a:rPr>
              <a:t>VARIÁVEIS PREDITORAS</a:t>
            </a:r>
          </a:p>
          <a:p>
            <a:pPr marL="0" indent="0" algn="just" eaLnBrk="1" hangingPunct="1">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Os níveis de BT foram medidos através do método de Bilirrubina Neonatal Vitros BuBc (Ortho Clinical Diagnostics, Raritan, NJ), sendo que 75% das crianças do estudo nasceram após uma recalibragem significativa desses instrumentos</a:t>
            </a:r>
            <a:r>
              <a:rPr lang="pt-BR" sz="1800" baseline="30000" smtClean="0">
                <a:solidFill>
                  <a:srgbClr val="595959"/>
                </a:solidFill>
                <a:latin typeface="Arial" charset="0"/>
                <a:cs typeface="Arial" charset="0"/>
              </a:rPr>
              <a:t>11</a:t>
            </a:r>
            <a:r>
              <a:rPr lang="pt-BR" sz="1800" smtClean="0">
                <a:solidFill>
                  <a:srgbClr val="595959"/>
                </a:solidFill>
                <a:latin typeface="Arial" charset="0"/>
                <a:cs typeface="Arial" charset="0"/>
              </a:rPr>
              <a:t>.</a:t>
            </a:r>
          </a:p>
          <a:p>
            <a:pPr marL="0" indent="0" algn="just" eaLnBrk="1" hangingPunct="1">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Para estimar o coeficiente de variação das medições de BT em hospitais, foi usada uma regressão de efeitos mistos lineares como efeito aleatório para modelar o primeiro nível de BT como em função de: nascimento, idade e outras covariáveis ​​(R</a:t>
            </a:r>
            <a:r>
              <a:rPr lang="pt-BR" sz="1800" baseline="30000" smtClean="0">
                <a:solidFill>
                  <a:srgbClr val="595959"/>
                </a:solidFill>
                <a:latin typeface="Arial" charset="0"/>
                <a:cs typeface="Arial" charset="0"/>
              </a:rPr>
              <a:t>2</a:t>
            </a:r>
            <a:r>
              <a:rPr lang="pt-BR" sz="1800" smtClean="0">
                <a:solidFill>
                  <a:srgbClr val="595959"/>
                </a:solidFill>
                <a:latin typeface="Arial" charset="0"/>
                <a:cs typeface="Arial" charset="0"/>
              </a:rPr>
              <a:t> ajustado = 0,69).</a:t>
            </a:r>
          </a:p>
          <a:p>
            <a:pPr marL="0" indent="0" algn="just" eaLnBrk="1" hangingPunct="1">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Em uma primeira BT média de 8,9 mg/dL, o Desvio Padrão (DP) do primeiro nível de BT foi de 0,327 mg/dL (coeficiente de variação = 3,7%).</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1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14" name="Shape 114"/>
          <p:cNvSpPr txBox="1">
            <a:spLocks noGrp="1"/>
          </p:cNvSpPr>
          <p:nvPr>
            <p:ph type="body" idx="1"/>
          </p:nvPr>
        </p:nvSpPr>
        <p:spPr>
          <a:xfrm>
            <a:off x="311150" y="11525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charset="0"/>
              <a:buNone/>
            </a:pPr>
            <a:r>
              <a:rPr lang="pt-BR" sz="1800" b="1" smtClean="0">
                <a:solidFill>
                  <a:srgbClr val="595959"/>
                </a:solidFill>
                <a:latin typeface="Arial" charset="0"/>
                <a:cs typeface="Arial" charset="0"/>
              </a:rPr>
              <a:t>VARIÁVEIS PREDITORAS</a:t>
            </a:r>
          </a:p>
          <a:p>
            <a:pPr marL="0" indent="0" algn="just" eaLnBrk="1" hangingPunct="1">
              <a:lnSpc>
                <a:spcPct val="115000"/>
              </a:lnSpc>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Foi calculada a diferença entre o limiar de indicação de fototerapia pela AAP e o último valor de BT antes da terapêutica (</a:t>
            </a:r>
            <a:r>
              <a:rPr lang="pt-BR" sz="1800" b="1" smtClean="0">
                <a:solidFill>
                  <a:srgbClr val="FF3399"/>
                </a:solidFill>
                <a:latin typeface="Arial" charset="0"/>
                <a:cs typeface="Arial" charset="0"/>
              </a:rPr>
              <a:t>BT relativa de início</a:t>
            </a:r>
            <a:r>
              <a:rPr lang="pt-BR" sz="1800" smtClean="0">
                <a:solidFill>
                  <a:srgbClr val="595959"/>
                </a:solidFill>
                <a:latin typeface="Arial" charset="0"/>
                <a:cs typeface="Arial" charset="0"/>
              </a:rPr>
              <a:t>).</a:t>
            </a: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Para estimar o valor de BT no momento da suspensão da terapia, foi utilizado o valor de BT próximo ao horário de término caso a coleta sanguínea tenha sido realizada 3 horas antes ou 1 hora após a suspensão. No caso de não haver coleta nesse período, a estimativa foi feita extrapolando-se linearmente os dois últimos valores de BT registrados. Após, foi calculada a diferença entre o limiar de indicação de fototerapia pela AAP e este último valor de BT (</a:t>
            </a:r>
            <a:r>
              <a:rPr lang="pt-BR" sz="1800" b="1" smtClean="0">
                <a:solidFill>
                  <a:srgbClr val="FF3399"/>
                </a:solidFill>
                <a:latin typeface="Arial" charset="0"/>
                <a:cs typeface="Arial" charset="0"/>
              </a:rPr>
              <a:t>BT relativa de suspensão</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11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20" name="Shape 120"/>
          <p:cNvSpPr txBox="1">
            <a:spLocks noGrp="1"/>
          </p:cNvSpPr>
          <p:nvPr>
            <p:ph type="body" idx="1"/>
          </p:nvPr>
        </p:nvSpPr>
        <p:spPr>
          <a:xfrm>
            <a:off x="311150" y="11525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charset="0"/>
              <a:buNone/>
            </a:pPr>
            <a:r>
              <a:rPr lang="pt-BR" sz="1800" b="1" smtClean="0">
                <a:solidFill>
                  <a:srgbClr val="595959"/>
                </a:solidFill>
                <a:latin typeface="Arial" charset="0"/>
                <a:cs typeface="Arial" charset="0"/>
              </a:rPr>
              <a:t>VARIÁVEIS DE RESULTADO</a:t>
            </a:r>
          </a:p>
          <a:p>
            <a:pPr marL="0" indent="0" algn="just" eaLnBrk="1" hangingPunct="1">
              <a:lnSpc>
                <a:spcPct val="115000"/>
              </a:lnSpc>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O primeiro passo foi definir hiperbilirrubinemia rebote como retorno de BT a níveis iguais ou maiores aos limiares definidos pela AAP após 72 horas da suspensão da fototerapia. Foi definida a janela de 72 horas como sendo um tempo razoável para que a hiperbilirrubinemia pudesse ser atribuída a mesma causa.</a:t>
            </a: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Assim, para aqueles bebês que necessitaram de fototerapia antes desse período foi aplicado um teste de sensibilidade nos resultados primários. Além disso, o rebote ≥ 1 e ≥ 2mg/dL acima do limiar de indicação de fototerapia foi analisado nos resultados secundários.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12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26" name="Shape 126"/>
          <p:cNvSpPr txBox="1">
            <a:spLocks noGrp="1"/>
          </p:cNvSpPr>
          <p:nvPr>
            <p:ph type="body" idx="1"/>
          </p:nvPr>
        </p:nvSpPr>
        <p:spPr>
          <a:xfrm>
            <a:off x="311150" y="11525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charset="0"/>
              <a:buNone/>
            </a:pPr>
            <a:r>
              <a:rPr lang="pt-BR" sz="1800" b="1" smtClean="0">
                <a:solidFill>
                  <a:srgbClr val="595959"/>
                </a:solidFill>
                <a:latin typeface="Arial" charset="0"/>
                <a:cs typeface="Arial" charset="0"/>
              </a:rPr>
              <a:t>RESULTADO ESTATÍSTICO</a:t>
            </a:r>
          </a:p>
          <a:p>
            <a:pPr marL="0" indent="0" algn="just" eaLnBrk="1" hangingPunct="1">
              <a:lnSpc>
                <a:spcPct val="115000"/>
              </a:lnSpc>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Foram obtidas Odds Ratios (OR) bivariadas e multivariadas por regressão logística, com correção padrão para erros causados por agrupamento de hospitais.</a:t>
            </a: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Foi planejada uma regra de predição clínica e pontuada usando uma abordagem de amostra dividida: metade da amostra foi usada para derivação da regra e a outra metade para validação interna.</a:t>
            </a: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Para gerar uma regra equilibrada, foram incluídas somente variáveis significativas (P &lt;.01) obtidas por regressão logística retrógrada passo a passo, confirmando o resultado pela melhor seleção de subconjuntos.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131"/>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MÉTODOS</a:t>
            </a:r>
          </a:p>
        </p:txBody>
      </p:sp>
      <p:sp>
        <p:nvSpPr>
          <p:cNvPr id="132" name="Shape 132"/>
          <p:cNvSpPr txBox="1">
            <a:spLocks noGrp="1"/>
          </p:cNvSpPr>
          <p:nvPr>
            <p:ph type="body" idx="1"/>
          </p:nvPr>
        </p:nvSpPr>
        <p:spPr>
          <a:xfrm>
            <a:off x="311150" y="1152525"/>
            <a:ext cx="8521700" cy="3416300"/>
          </a:xfrm>
        </p:spPr>
        <p:txBody>
          <a:bodyPr>
            <a:noAutofit/>
          </a:bodyPr>
          <a:lstStyle/>
          <a:p>
            <a:pPr marL="0" indent="0" algn="just" eaLnBrk="1" hangingPunct="1">
              <a:spcBef>
                <a:spcPct val="0"/>
              </a:spcBef>
              <a:spcAft>
                <a:spcPct val="0"/>
              </a:spcAft>
              <a:buClr>
                <a:srgbClr val="595959"/>
              </a:buClr>
              <a:buFont typeface="Arial" charset="0"/>
              <a:buNone/>
            </a:pPr>
            <a:r>
              <a:rPr lang="pt-BR" sz="1800" b="1" smtClean="0">
                <a:solidFill>
                  <a:srgbClr val="595959"/>
                </a:solidFill>
                <a:latin typeface="Arial" charset="0"/>
                <a:cs typeface="Arial" charset="0"/>
              </a:rPr>
              <a:t>RESULTADO ESTATÍSTICO</a:t>
            </a:r>
          </a:p>
          <a:p>
            <a:pPr marL="0" indent="0" algn="just" eaLnBrk="1" hangingPunct="1">
              <a:spcBef>
                <a:spcPts val="1600"/>
              </a:spcBef>
              <a:spcAft>
                <a:spcPct val="0"/>
              </a:spcAft>
              <a:buClr>
                <a:srgbClr val="595959"/>
              </a:buClr>
              <a:buFont typeface="Arial" charset="0"/>
              <a:buChar char="➔"/>
            </a:pPr>
            <a:r>
              <a:rPr lang="pt-BR" sz="1800" smtClean="0">
                <a:solidFill>
                  <a:srgbClr val="595959"/>
                </a:solidFill>
                <a:latin typeface="Arial" charset="0"/>
                <a:cs typeface="Arial" charset="0"/>
              </a:rPr>
              <a:t>A pontuação foi obtida pela soma das 3 variáveis preditoras melhor classificadas, multiplicando-se seu coeficiente de regressão logística por 10 (para evitar decimais). Ao final, foi adicionado 50 ao valor total (para evitar pontuações negativas).</a:t>
            </a:r>
          </a:p>
          <a:p>
            <a:pPr marL="0" indent="0" algn="just" eaLnBrk="1" hangingPunct="1">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Como os coeficientes logísticos são iguais aos logaritmos das ORs, pode-se somá-los como equivalência da multiplicação das ORs.</a:t>
            </a:r>
          </a:p>
          <a:p>
            <a:pPr marL="0" indent="0" algn="just" eaLnBrk="1" hangingPunct="1">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qualidade do ajuste foi avaliada pelo teste de Hosmer-Lemeshow (10 grupos) e a discriminação pela área sob a curva ROC (AUROC).</a:t>
            </a:r>
          </a:p>
          <a:p>
            <a:pPr marL="0" indent="0" algn="just" eaLnBrk="1" hangingPunct="1">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análise foi feita na versão 14 do Stata (StataCorp, College Station, TX).</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13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17411" name="Shape 138"/>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As características da coorte do estudo foram:</a:t>
            </a: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A idade gestacional média foi de 38,0 ± 1,7 semanas.</a:t>
            </a: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A média de idade pós-natal no início da fototerapia foi de 2,3 dias.</a:t>
            </a: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Mais da metade das crianças (61,9%) foram submetidas à primeira fototerapia durante a hospitalização do parto.</a:t>
            </a: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A BT no início da fototerapia foi próximo ao limiar de fototerapia da AAP (diferença média de 0,1 ± 2,0 mg / dL).</a:t>
            </a: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A BT média estimada na finalização da fototerapia foi de 9,8 ± 2,7 mg / dL, com média de 7,4 ± 3,1 mg / dL abaixo do limiar de fototerapia.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14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144" name="Shape 144"/>
          <p:cNvSpPr txBox="1">
            <a:spLocks noGrp="1"/>
          </p:cNvSpPr>
          <p:nvPr>
            <p:ph type="body" idx="1"/>
          </p:nvPr>
        </p:nvSpPr>
        <p:spPr>
          <a:xfrm>
            <a:off x="311150" y="1152525"/>
            <a:ext cx="8521700" cy="3519488"/>
          </a:xfrm>
        </p:spPr>
        <p:txBody>
          <a:bodyPr>
            <a:noAutofit/>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Dos 7048 bebês incluídos, 324 (4,6%) preencheram a definição de hiperbilirrubinemia de rebote.(</a:t>
            </a:r>
            <a:r>
              <a:rPr lang="pt-BR" sz="1800" smtClean="0">
                <a:solidFill>
                  <a:srgbClr val="0033CC"/>
                </a:solidFill>
                <a:latin typeface="Arial" charset="0"/>
                <a:cs typeface="Arial" charset="0"/>
              </a:rPr>
              <a:t>Tabela 1</a:t>
            </a:r>
            <a:r>
              <a:rPr lang="pt-BR" sz="1800" smtClean="0">
                <a:solidFill>
                  <a:srgbClr val="595959"/>
                </a:solidFill>
                <a:latin typeface="Arial" charset="0"/>
                <a:cs typeface="Arial" charset="0"/>
              </a:rPr>
              <a:t>)</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idade média no momento da </a:t>
            </a:r>
            <a:r>
              <a:rPr lang="pt-BR" sz="1800" smtClean="0">
                <a:solidFill>
                  <a:schemeClr val="tx1"/>
                </a:solidFill>
                <a:latin typeface="Arial" charset="0"/>
                <a:cs typeface="Arial" charset="0"/>
              </a:rPr>
              <a:t>hiperbilirrubinemia</a:t>
            </a:r>
            <a:r>
              <a:rPr lang="pt-BR" sz="1800" smtClean="0">
                <a:solidFill>
                  <a:srgbClr val="595959"/>
                </a:solidFill>
                <a:latin typeface="Arial" charset="0"/>
                <a:cs typeface="Arial" charset="0"/>
              </a:rPr>
              <a:t> de rebote foi de 3,3 ± 1,5 dias.</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Trinta e quatro recém-nascidos (0,5% da coorte) foram readmitidos para fototerapia em regime de internação abaixo do limiar de tratamento.</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715 crianças na coorte (10,1%) não tiveram a medida BT após o término da fototerapia.</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462 crianças na coorte (6,6%) foram reiniciadas mais tarde em fototerapia domiciliar, das quais 34 crianças (7,4%) preencheram os critérios para o resultado primário.</a:t>
            </a:r>
          </a:p>
          <a:p>
            <a:pPr eaLnBrk="1" hangingPunct="1">
              <a:lnSpc>
                <a:spcPct val="115000"/>
              </a:lnSpc>
              <a:spcBef>
                <a:spcPct val="0"/>
              </a:spcBef>
              <a:spcAft>
                <a:spcPts val="1600"/>
              </a:spcAft>
              <a:buClr>
                <a:srgbClr val="595959"/>
              </a:buClr>
              <a:buFont typeface="Arial" charset="0"/>
              <a:buNone/>
            </a:pPr>
            <a:endParaRPr lang="pt-BR" sz="1800" smtClean="0">
              <a:solidFill>
                <a:srgbClr val="595959"/>
              </a:solidFill>
              <a:latin typeface="Arial" charset="0"/>
              <a:cs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14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pic>
        <p:nvPicPr>
          <p:cNvPr id="19459" name="Shape 150"/>
          <p:cNvPicPr preferRelativeResize="0">
            <a:picLocks noChangeAspect="1" noChangeArrowheads="1"/>
          </p:cNvPicPr>
          <p:nvPr/>
        </p:nvPicPr>
        <p:blipFill>
          <a:blip r:embed="rId3"/>
          <a:srcRect/>
          <a:stretch>
            <a:fillRect/>
          </a:stretch>
        </p:blipFill>
        <p:spPr bwMode="auto">
          <a:xfrm>
            <a:off x="1255713" y="1254125"/>
            <a:ext cx="5962650" cy="3295650"/>
          </a:xfrm>
          <a:prstGeom prst="rect">
            <a:avLst/>
          </a:prstGeom>
          <a:noFill/>
          <a:ln w="28575">
            <a:solidFill>
              <a:srgbClr val="0033CC"/>
            </a:solidFill>
            <a:miter lim="800000"/>
            <a:headEnd/>
            <a:tailEnd/>
          </a:ln>
        </p:spPr>
      </p:pic>
      <p:sp>
        <p:nvSpPr>
          <p:cNvPr id="19461" name="Text Box 5"/>
          <p:cNvSpPr txBox="1">
            <a:spLocks noChangeArrowheads="1"/>
          </p:cNvSpPr>
          <p:nvPr/>
        </p:nvSpPr>
        <p:spPr bwMode="auto">
          <a:xfrm>
            <a:off x="7245350" y="4259263"/>
            <a:ext cx="995363" cy="336550"/>
          </a:xfrm>
          <a:prstGeom prst="rect">
            <a:avLst/>
          </a:prstGeom>
          <a:noFill/>
          <a:ln w="9525">
            <a:noFill/>
            <a:miter lim="800000"/>
            <a:headEnd/>
            <a:tailEnd/>
          </a:ln>
          <a:effectLst/>
        </p:spPr>
        <p:txBody>
          <a:bodyPr wrap="none">
            <a:spAutoFit/>
          </a:bodyPr>
          <a:lstStyle/>
          <a:p>
            <a:r>
              <a:rPr lang="pt-BR"/>
              <a:t>Continua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15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0485" name="Shape 158"/>
          <p:cNvSpPr txBox="1">
            <a:spLocks noChangeArrowheads="1"/>
          </p:cNvSpPr>
          <p:nvPr/>
        </p:nvSpPr>
        <p:spPr bwMode="auto">
          <a:xfrm>
            <a:off x="6891338" y="4713288"/>
            <a:ext cx="2212975" cy="282575"/>
          </a:xfrm>
          <a:prstGeom prst="rect">
            <a:avLst/>
          </a:prstGeom>
          <a:noFill/>
          <a:ln w="9525">
            <a:noFill/>
            <a:miter lim="800000"/>
            <a:headEnd/>
            <a:tailEnd/>
          </a:ln>
        </p:spPr>
        <p:txBody>
          <a:bodyPr lIns="91425" tIns="91425" rIns="91425" bIns="91425"/>
          <a:lstStyle/>
          <a:p>
            <a:pPr>
              <a:buClr>
                <a:srgbClr val="000000"/>
              </a:buClr>
              <a:buFont typeface="Arial" charset="0"/>
              <a:buNone/>
            </a:pPr>
            <a:r>
              <a:rPr lang="pt-BR" sz="1400"/>
              <a:t>Continuação da Tabela 1</a:t>
            </a:r>
          </a:p>
        </p:txBody>
      </p:sp>
      <p:pic>
        <p:nvPicPr>
          <p:cNvPr id="20486" name="Shape 159"/>
          <p:cNvPicPr preferRelativeResize="0">
            <a:picLocks noChangeAspect="1" noChangeArrowheads="1"/>
          </p:cNvPicPr>
          <p:nvPr/>
        </p:nvPicPr>
        <p:blipFill>
          <a:blip r:embed="rId3"/>
          <a:srcRect/>
          <a:stretch>
            <a:fillRect/>
          </a:stretch>
        </p:blipFill>
        <p:spPr bwMode="auto">
          <a:xfrm>
            <a:off x="4640263" y="1190625"/>
            <a:ext cx="4318000" cy="1525588"/>
          </a:xfrm>
          <a:prstGeom prst="rect">
            <a:avLst/>
          </a:prstGeom>
          <a:noFill/>
          <a:ln w="28575">
            <a:solidFill>
              <a:srgbClr val="0033CC"/>
            </a:solidFill>
            <a:miter lim="800000"/>
            <a:headEnd/>
            <a:tailEnd/>
          </a:ln>
        </p:spPr>
      </p:pic>
      <p:pic>
        <p:nvPicPr>
          <p:cNvPr id="20487" name="Shape 160"/>
          <p:cNvPicPr preferRelativeResize="0">
            <a:picLocks noChangeAspect="1" noChangeArrowheads="1"/>
          </p:cNvPicPr>
          <p:nvPr/>
        </p:nvPicPr>
        <p:blipFill>
          <a:blip r:embed="rId4"/>
          <a:srcRect/>
          <a:stretch>
            <a:fillRect/>
          </a:stretch>
        </p:blipFill>
        <p:spPr bwMode="auto">
          <a:xfrm>
            <a:off x="168275" y="1103313"/>
            <a:ext cx="4378325" cy="3302000"/>
          </a:xfrm>
          <a:prstGeom prst="rect">
            <a:avLst/>
          </a:prstGeom>
          <a:noFill/>
          <a:ln w="28575">
            <a:solidFill>
              <a:srgbClr val="0033CC"/>
            </a:solid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165"/>
          <p:cNvSpPr txBox="1">
            <a:spLocks noGrp="1"/>
          </p:cNvSpPr>
          <p:nvPr>
            <p:ph type="title"/>
          </p:nvPr>
        </p:nvSpPr>
        <p:spPr>
          <a:xfrm>
            <a:off x="0" y="0"/>
            <a:ext cx="8521700" cy="573088"/>
          </a:xfrm>
        </p:spPr>
        <p:txBody>
          <a:bodyPr/>
          <a:lstStyle/>
          <a:p>
            <a:pPr eaLnBrk="1" hangingPunct="1">
              <a:spcBef>
                <a:spcPct val="0"/>
              </a:spcBef>
              <a:spcAft>
                <a:spcPct val="0"/>
              </a:spcAft>
            </a:pPr>
            <a:r>
              <a:rPr lang="pt-BR" sz="2800" smtClean="0">
                <a:latin typeface="Arial" charset="0"/>
                <a:cs typeface="Arial" charset="0"/>
              </a:rPr>
              <a:t>RESULTADO</a:t>
            </a:r>
          </a:p>
        </p:txBody>
      </p:sp>
      <p:sp>
        <p:nvSpPr>
          <p:cNvPr id="21507" name="Shape 166"/>
          <p:cNvSpPr txBox="1">
            <a:spLocks noGrp="1"/>
          </p:cNvSpPr>
          <p:nvPr>
            <p:ph type="body" idx="1"/>
          </p:nvPr>
        </p:nvSpPr>
        <p:spPr>
          <a:xfrm>
            <a:off x="158750" y="1152525"/>
            <a:ext cx="3236913" cy="3732213"/>
          </a:xfrm>
        </p:spPr>
        <p:txBody>
          <a:bodyPr/>
          <a:lstStyle/>
          <a:p>
            <a:pPr indent="-336550" algn="just" eaLnBrk="1" hangingPunct="1">
              <a:lnSpc>
                <a:spcPct val="115000"/>
              </a:lnSpc>
              <a:spcBef>
                <a:spcPct val="0"/>
              </a:spcBef>
              <a:spcAft>
                <a:spcPct val="0"/>
              </a:spcAft>
              <a:buClr>
                <a:srgbClr val="595959"/>
              </a:buClr>
              <a:buSzPts val="1700"/>
              <a:buFont typeface="Arial" charset="0"/>
              <a:buChar char="➔"/>
            </a:pPr>
            <a:r>
              <a:rPr lang="pt-BR" sz="1700" smtClean="0">
                <a:solidFill>
                  <a:srgbClr val="595959"/>
                </a:solidFill>
                <a:latin typeface="Arial" charset="0"/>
                <a:cs typeface="Arial" charset="0"/>
              </a:rPr>
              <a:t>A </a:t>
            </a:r>
            <a:r>
              <a:rPr lang="pt-BR" sz="1700" b="1" smtClean="0">
                <a:solidFill>
                  <a:srgbClr val="595959"/>
                </a:solidFill>
                <a:latin typeface="Arial" charset="0"/>
                <a:cs typeface="Arial" charset="0"/>
              </a:rPr>
              <a:t>menor</a:t>
            </a:r>
            <a:r>
              <a:rPr lang="pt-BR" sz="1700" smtClean="0">
                <a:solidFill>
                  <a:srgbClr val="595959"/>
                </a:solidFill>
                <a:latin typeface="Arial" charset="0"/>
                <a:cs typeface="Arial" charset="0"/>
              </a:rPr>
              <a:t> idade gestacional foi associada com </a:t>
            </a:r>
            <a:r>
              <a:rPr lang="pt-BR" sz="1700" b="1" smtClean="0">
                <a:solidFill>
                  <a:srgbClr val="595959"/>
                </a:solidFill>
                <a:latin typeface="Arial" charset="0"/>
                <a:cs typeface="Arial" charset="0"/>
              </a:rPr>
              <a:t>maior</a:t>
            </a:r>
            <a:r>
              <a:rPr lang="pt-BR" sz="1700" smtClean="0">
                <a:solidFill>
                  <a:srgbClr val="595959"/>
                </a:solidFill>
                <a:latin typeface="Arial" charset="0"/>
                <a:cs typeface="Arial" charset="0"/>
              </a:rPr>
              <a:t> probabilidade de hiperbilirrubinemia rebote, especialmente crianças nascidas com 35 a 37 semanas de gestação, para quem a OR foi &gt;10 em comparação com crianças nascidas com 40 semanas de gestação. </a:t>
            </a:r>
          </a:p>
        </p:txBody>
      </p:sp>
      <p:sp>
        <p:nvSpPr>
          <p:cNvPr id="21508" name="Shape 167"/>
          <p:cNvSpPr txBox="1">
            <a:spLocks noGrp="1"/>
          </p:cNvSpPr>
          <p:nvPr>
            <p:ph type="body" idx="2"/>
          </p:nvPr>
        </p:nvSpPr>
        <p:spPr>
          <a:xfrm>
            <a:off x="3589338" y="635000"/>
            <a:ext cx="5243512" cy="4249738"/>
          </a:xfrm>
        </p:spPr>
        <p:txBody>
          <a:bodyPr/>
          <a:lstStyle/>
          <a:p>
            <a:pPr marL="0" indent="0" eaLnBrk="1" hangingPunct="1">
              <a:lnSpc>
                <a:spcPct val="115000"/>
              </a:lnSpc>
              <a:spcBef>
                <a:spcPct val="0"/>
              </a:spcBef>
              <a:spcAft>
                <a:spcPts val="1600"/>
              </a:spcAft>
              <a:buClr>
                <a:srgbClr val="595959"/>
              </a:buClr>
              <a:buFont typeface="Arial" charset="0"/>
              <a:buNone/>
            </a:pPr>
            <a:endParaRPr lang="pt-BR" smtClean="0">
              <a:solidFill>
                <a:srgbClr val="595959"/>
              </a:solidFill>
              <a:latin typeface="Arial" charset="0"/>
              <a:cs typeface="Arial" charset="0"/>
            </a:endParaRPr>
          </a:p>
        </p:txBody>
      </p:sp>
      <p:pic>
        <p:nvPicPr>
          <p:cNvPr id="21509" name="Shape 168"/>
          <p:cNvPicPr preferRelativeResize="0">
            <a:picLocks noChangeAspect="1" noChangeArrowheads="1"/>
          </p:cNvPicPr>
          <p:nvPr/>
        </p:nvPicPr>
        <p:blipFill>
          <a:blip r:embed="rId3"/>
          <a:srcRect/>
          <a:stretch>
            <a:fillRect/>
          </a:stretch>
        </p:blipFill>
        <p:spPr bwMode="auto">
          <a:xfrm>
            <a:off x="3589338" y="635000"/>
            <a:ext cx="5243512" cy="4178300"/>
          </a:xfrm>
          <a:prstGeom prst="rect">
            <a:avLst/>
          </a:prstGeom>
          <a:noFill/>
          <a:ln w="38100">
            <a:solidFill>
              <a:srgbClr val="0033CC"/>
            </a:solidFill>
            <a:miter lim="800000"/>
            <a:headEnd/>
            <a:tailEnd/>
          </a:ln>
        </p:spPr>
      </p:pic>
      <p:sp>
        <p:nvSpPr>
          <p:cNvPr id="21511" name="Text Box 7"/>
          <p:cNvSpPr txBox="1">
            <a:spLocks noChangeArrowheads="1"/>
          </p:cNvSpPr>
          <p:nvPr/>
        </p:nvSpPr>
        <p:spPr bwMode="auto">
          <a:xfrm>
            <a:off x="0" y="544513"/>
            <a:ext cx="3482975" cy="730250"/>
          </a:xfrm>
          <a:prstGeom prst="rect">
            <a:avLst/>
          </a:prstGeom>
          <a:noFill/>
          <a:ln w="9525">
            <a:noFill/>
            <a:miter lim="800000"/>
            <a:headEnd/>
            <a:tailEnd/>
          </a:ln>
          <a:effectLst/>
        </p:spPr>
        <p:txBody>
          <a:bodyPr wrap="none">
            <a:spAutoFit/>
          </a:bodyPr>
          <a:lstStyle/>
          <a:p>
            <a:pPr algn="ctr"/>
            <a:r>
              <a:rPr lang="pt-BR" sz="1400"/>
              <a:t>Na </a:t>
            </a:r>
            <a:r>
              <a:rPr lang="pt-BR" sz="1400">
                <a:solidFill>
                  <a:srgbClr val="0033CC"/>
                </a:solidFill>
              </a:rPr>
              <a:t>Tabela 2</a:t>
            </a:r>
            <a:r>
              <a:rPr lang="pt-BR" sz="1400"/>
              <a:t>, os preditores bivariados</a:t>
            </a:r>
          </a:p>
          <a:p>
            <a:pPr algn="ctr"/>
            <a:r>
              <a:rPr lang="pt-BR" sz="1400"/>
              <a:t>e na </a:t>
            </a:r>
            <a:r>
              <a:rPr lang="pt-BR" sz="1400">
                <a:solidFill>
                  <a:srgbClr val="0033CC"/>
                </a:solidFill>
              </a:rPr>
              <a:t>Tabela 3</a:t>
            </a:r>
            <a:r>
              <a:rPr lang="pt-BR" sz="1400"/>
              <a:t>, os preditores multivariados</a:t>
            </a:r>
          </a:p>
          <a:p>
            <a:pPr algn="ctr"/>
            <a:r>
              <a:rPr lang="pt-BR" sz="1400"/>
              <a:t>do rebote da hiperbilirrubinemia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17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pic>
        <p:nvPicPr>
          <p:cNvPr id="22531" name="Shape 174"/>
          <p:cNvPicPr preferRelativeResize="0">
            <a:picLocks noChangeAspect="1" noChangeArrowheads="1"/>
          </p:cNvPicPr>
          <p:nvPr/>
        </p:nvPicPr>
        <p:blipFill>
          <a:blip r:embed="rId3"/>
          <a:srcRect/>
          <a:stretch>
            <a:fillRect/>
          </a:stretch>
        </p:blipFill>
        <p:spPr bwMode="auto">
          <a:xfrm>
            <a:off x="2114550" y="1017588"/>
            <a:ext cx="4914900" cy="3924300"/>
          </a:xfrm>
          <a:prstGeom prst="rect">
            <a:avLst/>
          </a:prstGeom>
          <a:noFill/>
          <a:ln w="28575">
            <a:solidFill>
              <a:srgbClr val="0033CC"/>
            </a:solid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hape 17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3555" name="Shape 180"/>
          <p:cNvSpPr txBox="1">
            <a:spLocks noGrp="1"/>
          </p:cNvSpPr>
          <p:nvPr>
            <p:ph type="body" idx="1"/>
          </p:nvPr>
        </p:nvSpPr>
        <p:spPr>
          <a:xfrm>
            <a:off x="311150" y="1152525"/>
            <a:ext cx="3160713" cy="3708400"/>
          </a:xfrm>
        </p:spPr>
        <p:txBody>
          <a:bodyPr/>
          <a:lstStyle/>
          <a:p>
            <a:pPr indent="-336550" algn="just" eaLnBrk="1" hangingPunct="1">
              <a:spcBef>
                <a:spcPct val="0"/>
              </a:spcBef>
              <a:spcAft>
                <a:spcPct val="0"/>
              </a:spcAft>
              <a:buClr>
                <a:srgbClr val="595959"/>
              </a:buClr>
              <a:buSzPts val="1700"/>
              <a:buFont typeface="Arial" charset="0"/>
              <a:buChar char="➔"/>
            </a:pPr>
            <a:r>
              <a:rPr lang="pt-BR" sz="1700" smtClean="0">
                <a:solidFill>
                  <a:srgbClr val="595959"/>
                </a:solidFill>
                <a:latin typeface="Arial" charset="0"/>
                <a:cs typeface="Arial" charset="0"/>
              </a:rPr>
              <a:t>As chances de hiperbilirrubinemia de rebote foram </a:t>
            </a:r>
            <a:r>
              <a:rPr lang="pt-BR" sz="1700" b="1" smtClean="0">
                <a:solidFill>
                  <a:srgbClr val="595959"/>
                </a:solidFill>
                <a:latin typeface="Arial" charset="0"/>
                <a:cs typeface="Arial" charset="0"/>
              </a:rPr>
              <a:t>maiores</a:t>
            </a:r>
            <a:r>
              <a:rPr lang="pt-BR" sz="1700" smtClean="0">
                <a:solidFill>
                  <a:srgbClr val="595959"/>
                </a:solidFill>
                <a:latin typeface="Arial" charset="0"/>
                <a:cs typeface="Arial" charset="0"/>
              </a:rPr>
              <a:t> em bebês asiáticos e bebês com BT relativa maior no término da fototerapia.</a:t>
            </a:r>
          </a:p>
          <a:p>
            <a:pPr indent="-336550" algn="just" eaLnBrk="1" hangingPunct="1">
              <a:spcBef>
                <a:spcPct val="0"/>
              </a:spcBef>
              <a:spcAft>
                <a:spcPct val="0"/>
              </a:spcAft>
              <a:buClr>
                <a:srgbClr val="595959"/>
              </a:buClr>
              <a:buSzPts val="1700"/>
              <a:buFont typeface="Arial" charset="0"/>
              <a:buChar char="➔"/>
            </a:pPr>
            <a:r>
              <a:rPr lang="pt-BR" sz="1700" smtClean="0">
                <a:solidFill>
                  <a:srgbClr val="595959"/>
                </a:solidFill>
                <a:latin typeface="Arial" charset="0"/>
                <a:cs typeface="Arial" charset="0"/>
              </a:rPr>
              <a:t>As chances de hiperbilirrubinemia rebote foram </a:t>
            </a:r>
            <a:r>
              <a:rPr lang="pt-BR" sz="1700" b="1" smtClean="0">
                <a:solidFill>
                  <a:srgbClr val="595959"/>
                </a:solidFill>
                <a:latin typeface="Arial" charset="0"/>
                <a:cs typeface="Arial" charset="0"/>
              </a:rPr>
              <a:t>menores</a:t>
            </a:r>
            <a:r>
              <a:rPr lang="pt-BR" sz="1700" smtClean="0">
                <a:solidFill>
                  <a:srgbClr val="595959"/>
                </a:solidFill>
                <a:latin typeface="Arial" charset="0"/>
                <a:cs typeface="Arial" charset="0"/>
              </a:rPr>
              <a:t> em crianças afro-americanas e lactentes em idade pós-natal mais velha no início da fototerapia.</a:t>
            </a:r>
          </a:p>
        </p:txBody>
      </p:sp>
      <p:sp>
        <p:nvSpPr>
          <p:cNvPr id="23556" name="Shape 181"/>
          <p:cNvSpPr txBox="1">
            <a:spLocks noGrp="1"/>
          </p:cNvSpPr>
          <p:nvPr>
            <p:ph type="body" idx="2"/>
          </p:nvPr>
        </p:nvSpPr>
        <p:spPr>
          <a:xfrm>
            <a:off x="3589338" y="612775"/>
            <a:ext cx="5243512" cy="4248150"/>
          </a:xfrm>
        </p:spPr>
        <p:txBody>
          <a:bodyPr/>
          <a:lstStyle/>
          <a:p>
            <a:pPr marL="0" indent="0" eaLnBrk="1" hangingPunct="1">
              <a:lnSpc>
                <a:spcPct val="115000"/>
              </a:lnSpc>
              <a:spcBef>
                <a:spcPct val="0"/>
              </a:spcBef>
              <a:spcAft>
                <a:spcPts val="1600"/>
              </a:spcAft>
              <a:buClr>
                <a:srgbClr val="595959"/>
              </a:buClr>
              <a:buFont typeface="Arial" charset="0"/>
              <a:buNone/>
            </a:pPr>
            <a:endParaRPr lang="pt-BR" smtClean="0">
              <a:solidFill>
                <a:srgbClr val="595959"/>
              </a:solidFill>
              <a:latin typeface="Arial" charset="0"/>
              <a:cs typeface="Arial" charset="0"/>
            </a:endParaRPr>
          </a:p>
        </p:txBody>
      </p:sp>
      <p:pic>
        <p:nvPicPr>
          <p:cNvPr id="23557" name="Shape 182"/>
          <p:cNvPicPr preferRelativeResize="0">
            <a:picLocks noChangeAspect="1" noChangeArrowheads="1"/>
          </p:cNvPicPr>
          <p:nvPr/>
        </p:nvPicPr>
        <p:blipFill>
          <a:blip r:embed="rId3"/>
          <a:srcRect/>
          <a:stretch>
            <a:fillRect/>
          </a:stretch>
        </p:blipFill>
        <p:spPr bwMode="auto">
          <a:xfrm>
            <a:off x="3576638" y="619125"/>
            <a:ext cx="5241925" cy="4210050"/>
          </a:xfrm>
          <a:prstGeom prst="rect">
            <a:avLst/>
          </a:prstGeom>
          <a:noFill/>
          <a:ln w="28575">
            <a:solidFill>
              <a:srgbClr val="0033CC"/>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18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4579" name="Shape 188"/>
          <p:cNvSpPr txBox="1">
            <a:spLocks noGrp="1"/>
          </p:cNvSpPr>
          <p:nvPr>
            <p:ph type="body" idx="1"/>
          </p:nvPr>
        </p:nvSpPr>
        <p:spPr>
          <a:xfrm>
            <a:off x="311150" y="1152525"/>
            <a:ext cx="2819400" cy="3614738"/>
          </a:xfrm>
        </p:spPr>
        <p:txBody>
          <a:bodyPr/>
          <a:lstStyle/>
          <a:p>
            <a:pPr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Em comparação com bebês com peso ao nascer de 3.000 a 3.499 g, os bebês com peso &lt;2.500 g apresentaram </a:t>
            </a:r>
            <a:r>
              <a:rPr lang="pt-BR" sz="1800" b="1" smtClean="0">
                <a:solidFill>
                  <a:srgbClr val="595959"/>
                </a:solidFill>
                <a:latin typeface="Arial" charset="0"/>
                <a:cs typeface="Arial" charset="0"/>
              </a:rPr>
              <a:t>menor</a:t>
            </a:r>
            <a:r>
              <a:rPr lang="pt-BR" sz="1800" smtClean="0">
                <a:solidFill>
                  <a:srgbClr val="595959"/>
                </a:solidFill>
                <a:latin typeface="Arial" charset="0"/>
                <a:cs typeface="Arial" charset="0"/>
              </a:rPr>
              <a:t> chance de hiperbilirrubinemia rebote.</a:t>
            </a:r>
            <a:endParaRPr lang="pt-BR" smtClean="0">
              <a:solidFill>
                <a:srgbClr val="595959"/>
              </a:solidFill>
              <a:latin typeface="Arial" charset="0"/>
              <a:cs typeface="Arial" charset="0"/>
            </a:endParaRPr>
          </a:p>
        </p:txBody>
      </p:sp>
      <p:sp>
        <p:nvSpPr>
          <p:cNvPr id="24580" name="Shape 189"/>
          <p:cNvSpPr txBox="1">
            <a:spLocks noGrp="1"/>
          </p:cNvSpPr>
          <p:nvPr>
            <p:ph type="body" idx="2"/>
          </p:nvPr>
        </p:nvSpPr>
        <p:spPr>
          <a:xfrm>
            <a:off x="3589338" y="647700"/>
            <a:ext cx="5243512" cy="4225925"/>
          </a:xfrm>
        </p:spPr>
        <p:txBody>
          <a:bodyPr/>
          <a:lstStyle/>
          <a:p>
            <a:pPr marL="0" indent="0" eaLnBrk="1" hangingPunct="1">
              <a:lnSpc>
                <a:spcPct val="115000"/>
              </a:lnSpc>
              <a:spcBef>
                <a:spcPct val="0"/>
              </a:spcBef>
              <a:spcAft>
                <a:spcPts val="1600"/>
              </a:spcAft>
              <a:buClr>
                <a:srgbClr val="595959"/>
              </a:buClr>
              <a:buFont typeface="Arial" charset="0"/>
              <a:buNone/>
            </a:pPr>
            <a:endParaRPr lang="pt-BR" smtClean="0">
              <a:solidFill>
                <a:srgbClr val="595959"/>
              </a:solidFill>
              <a:latin typeface="Arial" charset="0"/>
              <a:cs typeface="Arial" charset="0"/>
            </a:endParaRPr>
          </a:p>
        </p:txBody>
      </p:sp>
      <p:pic>
        <p:nvPicPr>
          <p:cNvPr id="24581" name="Shape 190"/>
          <p:cNvPicPr preferRelativeResize="0">
            <a:picLocks noChangeAspect="1" noChangeArrowheads="1"/>
          </p:cNvPicPr>
          <p:nvPr/>
        </p:nvPicPr>
        <p:blipFill>
          <a:blip r:embed="rId3"/>
          <a:srcRect/>
          <a:stretch>
            <a:fillRect/>
          </a:stretch>
        </p:blipFill>
        <p:spPr bwMode="auto">
          <a:xfrm>
            <a:off x="3557588" y="700088"/>
            <a:ext cx="5241925" cy="4173537"/>
          </a:xfrm>
          <a:prstGeom prst="rect">
            <a:avLst/>
          </a:prstGeom>
          <a:noFill/>
          <a:ln w="38100">
            <a:solidFill>
              <a:srgbClr val="0033CC"/>
            </a:solidFill>
            <a:miter lim="800000"/>
            <a:headEnd/>
            <a:tailEnd/>
          </a:ln>
        </p:spPr>
      </p:pic>
      <p:sp>
        <p:nvSpPr>
          <p:cNvPr id="24583" name="Text Box 7"/>
          <p:cNvSpPr txBox="1">
            <a:spLocks noChangeArrowheads="1"/>
          </p:cNvSpPr>
          <p:nvPr/>
        </p:nvSpPr>
        <p:spPr bwMode="auto">
          <a:xfrm>
            <a:off x="8250238" y="4838700"/>
            <a:ext cx="893762" cy="304800"/>
          </a:xfrm>
          <a:prstGeom prst="rect">
            <a:avLst/>
          </a:prstGeom>
          <a:noFill/>
          <a:ln w="9525">
            <a:noFill/>
            <a:miter lim="800000"/>
            <a:headEnd/>
            <a:tailEnd/>
          </a:ln>
          <a:effectLst/>
        </p:spPr>
        <p:txBody>
          <a:bodyPr wrap="none">
            <a:spAutoFit/>
          </a:bodyPr>
          <a:lstStyle/>
          <a:p>
            <a:r>
              <a:rPr lang="pt-BR" sz="1400"/>
              <a:t>Continua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hape 19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5603" name="Shape 196"/>
          <p:cNvSpPr txBox="1">
            <a:spLocks noGrp="1"/>
          </p:cNvSpPr>
          <p:nvPr>
            <p:ph type="body" idx="1"/>
          </p:nvPr>
        </p:nvSpPr>
        <p:spPr>
          <a:xfrm>
            <a:off x="311150" y="1152525"/>
            <a:ext cx="3408363" cy="35560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Os bebês que receberam alimentação com fórmula ≥4 apresentaram </a:t>
            </a:r>
            <a:r>
              <a:rPr lang="pt-BR" sz="1800" b="1" smtClean="0">
                <a:solidFill>
                  <a:srgbClr val="595959"/>
                </a:solidFill>
                <a:latin typeface="Arial" charset="0"/>
                <a:cs typeface="Arial" charset="0"/>
              </a:rPr>
              <a:t>menor</a:t>
            </a:r>
            <a:r>
              <a:rPr lang="pt-BR" sz="1800" smtClean="0">
                <a:solidFill>
                  <a:srgbClr val="595959"/>
                </a:solidFill>
                <a:latin typeface="Arial" charset="0"/>
                <a:cs typeface="Arial" charset="0"/>
              </a:rPr>
              <a:t> chance de hiperbilirrubinemia de rebote, assim como aqueles que continuaram com fototerapia domiciliar após o tratamento com internação. (OR 0,62; 95% IC, 0,41‐0,94) </a:t>
            </a:r>
          </a:p>
        </p:txBody>
      </p:sp>
      <p:pic>
        <p:nvPicPr>
          <p:cNvPr id="25604" name="Shape 197"/>
          <p:cNvPicPr preferRelativeResize="0">
            <a:picLocks noChangeAspect="1" noChangeArrowheads="1"/>
          </p:cNvPicPr>
          <p:nvPr/>
        </p:nvPicPr>
        <p:blipFill>
          <a:blip r:embed="rId3"/>
          <a:srcRect/>
          <a:stretch>
            <a:fillRect/>
          </a:stretch>
        </p:blipFill>
        <p:spPr bwMode="auto">
          <a:xfrm>
            <a:off x="3810000" y="636588"/>
            <a:ext cx="4941888" cy="4071937"/>
          </a:xfrm>
          <a:prstGeom prst="rect">
            <a:avLst/>
          </a:prstGeom>
          <a:noFill/>
          <a:ln w="38100">
            <a:solidFill>
              <a:srgbClr val="0033CC"/>
            </a:solidFill>
            <a:miter lim="800000"/>
            <a:headEnd/>
            <a:tailEnd/>
          </a:ln>
        </p:spPr>
      </p:pic>
      <p:sp>
        <p:nvSpPr>
          <p:cNvPr id="25605" name="Shape 198"/>
          <p:cNvSpPr txBox="1">
            <a:spLocks noChangeArrowheads="1"/>
          </p:cNvSpPr>
          <p:nvPr/>
        </p:nvSpPr>
        <p:spPr bwMode="auto">
          <a:xfrm>
            <a:off x="6792913" y="4672013"/>
            <a:ext cx="2192337" cy="319087"/>
          </a:xfrm>
          <a:prstGeom prst="rect">
            <a:avLst/>
          </a:prstGeom>
          <a:noFill/>
          <a:ln w="9525">
            <a:noFill/>
            <a:miter lim="800000"/>
            <a:headEnd/>
            <a:tailEnd/>
          </a:ln>
        </p:spPr>
        <p:txBody>
          <a:bodyPr lIns="91425" tIns="91425" rIns="91425" bIns="91425"/>
          <a:lstStyle/>
          <a:p>
            <a:pPr>
              <a:buClr>
                <a:srgbClr val="000000"/>
              </a:buClr>
              <a:buFont typeface="Arial" charset="0"/>
              <a:buNone/>
            </a:pPr>
            <a:r>
              <a:rPr lang="pt-BR" sz="1400"/>
              <a:t>Continuação da Tabela 2</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hape 20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pic>
        <p:nvPicPr>
          <p:cNvPr id="26627" name="Shape 204"/>
          <p:cNvPicPr preferRelativeResize="0">
            <a:picLocks noChangeAspect="1" noChangeArrowheads="1"/>
          </p:cNvPicPr>
          <p:nvPr/>
        </p:nvPicPr>
        <p:blipFill>
          <a:blip r:embed="rId3"/>
          <a:srcRect/>
          <a:stretch>
            <a:fillRect/>
          </a:stretch>
        </p:blipFill>
        <p:spPr bwMode="auto">
          <a:xfrm>
            <a:off x="152400" y="1162050"/>
            <a:ext cx="4283075" cy="3467100"/>
          </a:xfrm>
          <a:prstGeom prst="rect">
            <a:avLst/>
          </a:prstGeom>
          <a:noFill/>
          <a:ln w="28575">
            <a:solidFill>
              <a:srgbClr val="0033CC"/>
            </a:solidFill>
            <a:miter lim="800000"/>
            <a:headEnd/>
            <a:tailEnd/>
          </a:ln>
        </p:spPr>
      </p:pic>
      <p:pic>
        <p:nvPicPr>
          <p:cNvPr id="26628" name="Shape 205"/>
          <p:cNvPicPr preferRelativeResize="0">
            <a:picLocks noChangeAspect="1" noChangeArrowheads="1"/>
          </p:cNvPicPr>
          <p:nvPr/>
        </p:nvPicPr>
        <p:blipFill>
          <a:blip r:embed="rId4"/>
          <a:srcRect/>
          <a:stretch>
            <a:fillRect/>
          </a:stretch>
        </p:blipFill>
        <p:spPr bwMode="auto">
          <a:xfrm>
            <a:off x="4500563" y="1322388"/>
            <a:ext cx="4562475" cy="2673350"/>
          </a:xfrm>
          <a:prstGeom prst="rect">
            <a:avLst/>
          </a:prstGeom>
          <a:noFill/>
          <a:ln w="38100">
            <a:solidFill>
              <a:srgbClr val="0033CC"/>
            </a:solid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hape 210"/>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7651" name="Shape 211"/>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regra de predição consistiu em três preditores: </a:t>
            </a:r>
            <a:r>
              <a:rPr lang="pt-BR" sz="1800" b="1" smtClean="0">
                <a:solidFill>
                  <a:srgbClr val="0033CC"/>
                </a:solidFill>
                <a:latin typeface="Arial" charset="0"/>
                <a:cs typeface="Arial" charset="0"/>
              </a:rPr>
              <a:t>idade gestacional</a:t>
            </a:r>
            <a:r>
              <a:rPr lang="pt-BR" sz="1800" smtClean="0">
                <a:solidFill>
                  <a:srgbClr val="0033CC"/>
                </a:solidFill>
                <a:latin typeface="Arial" charset="0"/>
                <a:cs typeface="Arial" charset="0"/>
              </a:rPr>
              <a:t>, </a:t>
            </a:r>
            <a:r>
              <a:rPr lang="pt-BR" sz="1800" b="1" smtClean="0">
                <a:solidFill>
                  <a:srgbClr val="0033CC"/>
                </a:solidFill>
                <a:latin typeface="Arial" charset="0"/>
                <a:cs typeface="Arial" charset="0"/>
              </a:rPr>
              <a:t>idade no início da fototerapia</a:t>
            </a:r>
            <a:r>
              <a:rPr lang="pt-BR" sz="1800" smtClean="0">
                <a:solidFill>
                  <a:srgbClr val="595959"/>
                </a:solidFill>
                <a:latin typeface="Arial" charset="0"/>
                <a:cs typeface="Arial" charset="0"/>
              </a:rPr>
              <a:t> (como variável contínua; OR 0,51; IC95%, 0,38-0,68; coeficiente logístico -0,68) e </a:t>
            </a:r>
            <a:r>
              <a:rPr lang="pt-BR" sz="1800" b="1" smtClean="0">
                <a:solidFill>
                  <a:srgbClr val="0033CC"/>
                </a:solidFill>
                <a:latin typeface="Arial" charset="0"/>
                <a:cs typeface="Arial" charset="0"/>
              </a:rPr>
              <a:t>BT relativa no final da fototerapia</a:t>
            </a:r>
            <a:r>
              <a:rPr lang="pt-BR" sz="1800" smtClean="0">
                <a:solidFill>
                  <a:srgbClr val="595959"/>
                </a:solidFill>
                <a:latin typeface="Arial" charset="0"/>
                <a:cs typeface="Arial" charset="0"/>
              </a:rPr>
              <a:t> (OR 1,5 IC 95% 1,4 a 1,7 coeficiente logístico 0,42). Para facilitar o uso clínico, dicotomizamos a idade gestacional em &lt;38 semanas (OR 4,7; IC95%, 3,0-7,3; coeficiente logístico 1,5).</a:t>
            </a:r>
          </a:p>
          <a:p>
            <a:pPr algn="just" eaLnBrk="1" hangingPunct="1">
              <a:lnSpc>
                <a:spcPct val="115000"/>
              </a:lnSpc>
              <a:spcBef>
                <a:spcPct val="0"/>
              </a:spcBef>
              <a:spcAft>
                <a:spcPct val="0"/>
              </a:spcAft>
              <a:buClr>
                <a:srgbClr val="595959"/>
              </a:buClr>
              <a:buFont typeface="Arial" charset="0"/>
              <a:buNone/>
            </a:pPr>
            <a:r>
              <a:rPr lang="pt-BR" sz="1800" smtClean="0">
                <a:solidFill>
                  <a:srgbClr val="595959"/>
                </a:solidFill>
                <a:latin typeface="Arial" charset="0"/>
                <a:cs typeface="Arial" charset="0"/>
              </a:rPr>
              <a:t>                                          </a:t>
            </a:r>
            <a:r>
              <a:rPr lang="pt-BR" sz="1800" b="1" smtClean="0">
                <a:solidFill>
                  <a:srgbClr val="FF3399"/>
                </a:solidFill>
                <a:latin typeface="Arial" charset="0"/>
                <a:cs typeface="Arial" charset="0"/>
              </a:rPr>
              <a:t>Equação para o escore</a:t>
            </a:r>
          </a:p>
          <a:p>
            <a:pPr lvl="1" indent="-342900" algn="just" eaLnBrk="1" hangingPunct="1">
              <a:lnSpc>
                <a:spcPct val="115000"/>
              </a:lnSpc>
              <a:spcBef>
                <a:spcPct val="0"/>
              </a:spcBef>
              <a:spcAft>
                <a:spcPct val="0"/>
              </a:spcAft>
              <a:buClr>
                <a:srgbClr val="FF0000"/>
              </a:buClr>
              <a:buSzPts val="1800"/>
              <a:buFont typeface="Arial" charset="0"/>
              <a:buChar char="◆"/>
            </a:pPr>
            <a:r>
              <a:rPr lang="pt-BR" sz="1800" b="1" smtClean="0">
                <a:solidFill>
                  <a:srgbClr val="0033CC"/>
                </a:solidFill>
                <a:latin typeface="Arial" charset="0"/>
                <a:cs typeface="Arial" charset="0"/>
              </a:rPr>
              <a:t>Pontuação = 15 (se idade gestacional &lt;38 semanas) - 7 × (idade em dias no início da fototerapia) - 4 × (limiar de fototerapia AAP - BT no término da fototerapia) + 50.</a:t>
            </a:r>
          </a:p>
        </p:txBody>
      </p:sp>
      <p:sp>
        <p:nvSpPr>
          <p:cNvPr id="27653" name="Line 5"/>
          <p:cNvSpPr>
            <a:spLocks noChangeShapeType="1"/>
          </p:cNvSpPr>
          <p:nvPr/>
        </p:nvSpPr>
        <p:spPr bwMode="auto">
          <a:xfrm>
            <a:off x="304800" y="3344863"/>
            <a:ext cx="601663" cy="244475"/>
          </a:xfrm>
          <a:prstGeom prst="line">
            <a:avLst/>
          </a:prstGeom>
          <a:noFill/>
          <a:ln w="76200">
            <a:solidFill>
              <a:srgbClr val="FF3399"/>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216"/>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28675" name="Shape 217"/>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FF0000"/>
              </a:buClr>
              <a:buFont typeface="Arial" charset="0"/>
              <a:buChar char="➔"/>
            </a:pPr>
            <a:r>
              <a:rPr lang="pt-BR" sz="1800" smtClean="0">
                <a:solidFill>
                  <a:srgbClr val="FF0000"/>
                </a:solidFill>
                <a:latin typeface="Arial" charset="0"/>
                <a:cs typeface="Arial" charset="0"/>
              </a:rPr>
              <a:t>Pontuação = 15 (se idade gestacional &lt;38 semanas) - 7 × (idade em dias no início da fototerapia) - 4 × (limiar de fototerapia AAP - BT no término da fototerapia) + 50.</a:t>
            </a:r>
            <a:endParaRPr lang="pt-BR" sz="1800" smtClean="0">
              <a:latin typeface="Calibri" pitchFamily="34" charset="0"/>
              <a:cs typeface="Arial" charset="0"/>
              <a:sym typeface="Calibri" pitchFamily="34" charset="0"/>
            </a:endParaRPr>
          </a:p>
          <a:p>
            <a:pPr lvl="1" indent="-342900" algn="just" eaLnBrk="1" hangingPunct="1">
              <a:lnSpc>
                <a:spcPct val="115000"/>
              </a:lnSpc>
              <a:spcBef>
                <a:spcPct val="0"/>
              </a:spcBef>
              <a:spcAft>
                <a:spcPct val="0"/>
              </a:spcAft>
              <a:buClr>
                <a:srgbClr val="595959"/>
              </a:buClr>
              <a:buSzPts val="1800"/>
              <a:buFont typeface="Arial" charset="0"/>
              <a:buChar char="◆"/>
            </a:pPr>
            <a:r>
              <a:rPr lang="pt-BR" sz="1800" smtClean="0">
                <a:solidFill>
                  <a:srgbClr val="595959"/>
                </a:solidFill>
                <a:latin typeface="Arial" charset="0"/>
                <a:cs typeface="Arial" charset="0"/>
              </a:rPr>
              <a:t>Por exemplo, uma criança nascida com 37 semanas de idade gestacional com 2,5 dias (60 horas) de início da fototerapia e cuja BT estava 6 mg / dL abaixo do limite de tratamento no final da fototerapia (por exemplo, BT 11,5 mg / dL às 96 horas) teria uma pontuação de </a:t>
            </a:r>
            <a:r>
              <a:rPr lang="pt-BR" sz="1800" smtClean="0">
                <a:solidFill>
                  <a:srgbClr val="FF0000"/>
                </a:solidFill>
                <a:latin typeface="Arial" charset="0"/>
                <a:cs typeface="Arial" charset="0"/>
              </a:rPr>
              <a:t>15 - (7 × 2,5) - (4 × 6) + 50 = </a:t>
            </a:r>
            <a:r>
              <a:rPr lang="pt-BR" sz="1800" b="1" smtClean="0">
                <a:solidFill>
                  <a:srgbClr val="FF0000"/>
                </a:solidFill>
                <a:latin typeface="Arial" charset="0"/>
                <a:cs typeface="Arial" charset="0"/>
              </a:rPr>
              <a:t>23,5</a:t>
            </a:r>
            <a:r>
              <a:rPr lang="pt-BR" sz="1800" b="1" smtClean="0">
                <a:solidFill>
                  <a:srgbClr val="595959"/>
                </a:solidFill>
                <a:latin typeface="Arial" charset="0"/>
                <a:cs typeface="Arial" charset="0"/>
              </a:rPr>
              <a:t>, </a:t>
            </a:r>
            <a:r>
              <a:rPr lang="pt-BR" sz="1800" smtClean="0">
                <a:solidFill>
                  <a:srgbClr val="595959"/>
                </a:solidFill>
                <a:latin typeface="Arial" charset="0"/>
                <a:cs typeface="Arial" charset="0"/>
              </a:rPr>
              <a:t>enquanto uma pontuação para o mesmo bebê com ≥38 semanas de gestação seria 15 a menos, ou 8,5.</a:t>
            </a:r>
            <a:endParaRPr lang="pt-BR" sz="1800" b="1" smtClean="0">
              <a:solidFill>
                <a:srgbClr val="595959"/>
              </a:solidFill>
              <a:latin typeface="Arial" charset="0"/>
              <a:cs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252"/>
          <p:cNvSpPr txBox="1">
            <a:spLocks noGrp="1"/>
          </p:cNvSpPr>
          <p:nvPr>
            <p:ph type="title"/>
          </p:nvPr>
        </p:nvSpPr>
        <p:spPr>
          <a:xfrm>
            <a:off x="182563" y="0"/>
            <a:ext cx="8521700" cy="573088"/>
          </a:xfrm>
        </p:spPr>
        <p:txBody>
          <a:bodyPr/>
          <a:lstStyle/>
          <a:p>
            <a:pPr eaLnBrk="1" hangingPunct="1">
              <a:spcBef>
                <a:spcPct val="0"/>
              </a:spcBef>
              <a:spcAft>
                <a:spcPct val="0"/>
              </a:spcAft>
            </a:pPr>
            <a:r>
              <a:rPr lang="pt-BR" sz="2800" smtClean="0">
                <a:latin typeface="Arial" charset="0"/>
                <a:cs typeface="Arial" charset="0"/>
              </a:rPr>
              <a:t>RESULTADOS</a:t>
            </a:r>
          </a:p>
        </p:txBody>
      </p:sp>
      <p:sp>
        <p:nvSpPr>
          <p:cNvPr id="34819" name="Shape 253"/>
          <p:cNvSpPr txBox="1">
            <a:spLocks noGrp="1"/>
          </p:cNvSpPr>
          <p:nvPr>
            <p:ph type="body" idx="1"/>
          </p:nvPr>
        </p:nvSpPr>
        <p:spPr>
          <a:xfrm>
            <a:off x="319088" y="596900"/>
            <a:ext cx="8521700" cy="3416300"/>
          </a:xfrm>
        </p:spPr>
        <p:txBody>
          <a:bodyPr/>
          <a:lstStyle/>
          <a:p>
            <a:pPr marL="0" indent="0">
              <a:spcBef>
                <a:spcPct val="0"/>
              </a:spcBef>
              <a:spcAft>
                <a:spcPct val="0"/>
              </a:spcAft>
              <a:buSzTx/>
              <a:buFont typeface="Arial" charset="0"/>
              <a:buChar char="•"/>
            </a:pPr>
            <a:r>
              <a:rPr lang="pt-BR" sz="1800" smtClean="0">
                <a:latin typeface="Arial" charset="0"/>
                <a:cs typeface="Arial" charset="0"/>
              </a:rPr>
              <a:t>O modelo teve um bom desempenho com uma área sob a curva ROC de 0,89 (IC 95%, 0,86–0,91) no conjunto de dados de derivação e 0,88 (IC 95%, 0,86–0,90) no conjunto de dados de validação. </a:t>
            </a:r>
            <a:r>
              <a:rPr lang="pt-BR" sz="1800" smtClean="0">
                <a:solidFill>
                  <a:srgbClr val="0033CC"/>
                </a:solidFill>
                <a:latin typeface="Arial" charset="0"/>
                <a:cs typeface="Arial" charset="0"/>
              </a:rPr>
              <a:t>Figura 1</a:t>
            </a:r>
          </a:p>
          <a:p>
            <a:pPr marL="0" indent="0">
              <a:spcBef>
                <a:spcPct val="0"/>
              </a:spcBef>
              <a:spcAft>
                <a:spcPct val="0"/>
              </a:spcAft>
              <a:buSzTx/>
              <a:buFont typeface="Arial" charset="0"/>
              <a:buNone/>
            </a:pPr>
            <a:endParaRPr lang="pt-BR" sz="1800" smtClean="0">
              <a:latin typeface="Arial" charset="0"/>
              <a:cs typeface="Arial" charset="0"/>
            </a:endParaRPr>
          </a:p>
        </p:txBody>
      </p:sp>
      <p:pic>
        <p:nvPicPr>
          <p:cNvPr id="34821" name="Shape 260"/>
          <p:cNvPicPr preferRelativeResize="0">
            <a:picLocks noChangeAspect="1" noChangeArrowheads="1"/>
          </p:cNvPicPr>
          <p:nvPr/>
        </p:nvPicPr>
        <p:blipFill>
          <a:blip r:embed="rId3"/>
          <a:srcRect/>
          <a:stretch>
            <a:fillRect/>
          </a:stretch>
        </p:blipFill>
        <p:spPr bwMode="auto">
          <a:xfrm>
            <a:off x="1400175" y="1936750"/>
            <a:ext cx="5708650" cy="2757488"/>
          </a:xfrm>
          <a:prstGeom prst="rect">
            <a:avLst/>
          </a:prstGeom>
          <a:noFill/>
          <a:ln w="38100">
            <a:solidFill>
              <a:srgbClr val="0033CC"/>
            </a:solid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Text Box 3"/>
          <p:cNvSpPr txBox="1">
            <a:spLocks noGrp="1"/>
          </p:cNvSpPr>
          <p:nvPr>
            <p:ph type="body" idx="1"/>
          </p:nvPr>
        </p:nvSpPr>
        <p:spPr>
          <a:xfrm>
            <a:off x="227013" y="679450"/>
            <a:ext cx="8521700" cy="3416300"/>
          </a:xfrm>
        </p:spPr>
        <p:txBody>
          <a:bodyPr/>
          <a:lstStyle/>
          <a:p>
            <a:r>
              <a:rPr lang="pt-BR" sz="2000" smtClean="0">
                <a:latin typeface="Arial" charset="0"/>
                <a:cs typeface="Arial" charset="0"/>
              </a:rPr>
              <a:t>A </a:t>
            </a:r>
            <a:r>
              <a:rPr lang="pt-BR" sz="2000" smtClean="0">
                <a:solidFill>
                  <a:srgbClr val="0033CC"/>
                </a:solidFill>
                <a:latin typeface="Arial" charset="0"/>
                <a:cs typeface="Arial" charset="0"/>
              </a:rPr>
              <a:t>probabilidade de rebote da hiperbilirrubinemia foi &lt;10% com uma pontuação de predição &lt;30</a:t>
            </a:r>
            <a:r>
              <a:rPr lang="pt-BR" sz="2000" smtClean="0">
                <a:latin typeface="Arial" charset="0"/>
                <a:cs typeface="Arial" charset="0"/>
              </a:rPr>
              <a:t> (87% o grupo de derivação, 86% do grupo de validação) e </a:t>
            </a:r>
            <a:r>
              <a:rPr lang="pt-BR" sz="2000" smtClean="0">
                <a:solidFill>
                  <a:srgbClr val="0033CC"/>
                </a:solidFill>
                <a:latin typeface="Arial" charset="0"/>
                <a:cs typeface="Arial" charset="0"/>
              </a:rPr>
              <a:t>&lt;4% com uma pontuação de predição &lt;20</a:t>
            </a:r>
            <a:r>
              <a:rPr lang="pt-BR" sz="2000" smtClean="0">
                <a:latin typeface="Arial" charset="0"/>
                <a:cs typeface="Arial" charset="0"/>
              </a:rPr>
              <a:t> (71% o grupo de derivação, 69% do grupo de validação) (Tabela 4 e Fig. 2).</a:t>
            </a:r>
          </a:p>
        </p:txBody>
      </p:sp>
      <p:sp>
        <p:nvSpPr>
          <p:cNvPr id="162820" name="Shape 252"/>
          <p:cNvSpPr txBox="1">
            <a:spLocks/>
          </p:cNvSpPr>
          <p:nvPr/>
        </p:nvSpPr>
        <p:spPr bwMode="auto">
          <a:xfrm>
            <a:off x="182563" y="0"/>
            <a:ext cx="8521700" cy="573088"/>
          </a:xfrm>
          <a:prstGeom prst="rect">
            <a:avLst/>
          </a:prstGeom>
          <a:noFill/>
          <a:ln w="9525">
            <a:noFill/>
            <a:miter lim="800000"/>
            <a:headEnd/>
            <a:tailEnd/>
          </a:ln>
        </p:spPr>
        <p:txBody>
          <a:bodyPr lIns="91425" tIns="91425" rIns="91425" bIns="91425"/>
          <a:lstStyle/>
          <a:p>
            <a:pPr>
              <a:buClr>
                <a:srgbClr val="000000"/>
              </a:buClr>
              <a:buSzPts val="2800"/>
              <a:buFont typeface="Arial" charset="0"/>
              <a:buNone/>
            </a:pPr>
            <a:r>
              <a:rPr lang="pt-BR" sz="2800"/>
              <a:t>RESULTADOS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4" name="Picture 4"/>
          <p:cNvPicPr>
            <a:picLocks noChangeAspect="1" noChangeArrowheads="1"/>
          </p:cNvPicPr>
          <p:nvPr/>
        </p:nvPicPr>
        <p:blipFill>
          <a:blip r:embed="rId2"/>
          <a:srcRect/>
          <a:stretch>
            <a:fillRect/>
          </a:stretch>
        </p:blipFill>
        <p:spPr bwMode="auto">
          <a:xfrm>
            <a:off x="1398588" y="1087438"/>
            <a:ext cx="5962650" cy="3349625"/>
          </a:xfrm>
          <a:prstGeom prst="rect">
            <a:avLst/>
          </a:prstGeom>
          <a:noFill/>
          <a:ln w="38100">
            <a:solidFill>
              <a:srgbClr val="0033CC"/>
            </a:solid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71" name="Text Box 7"/>
          <p:cNvSpPr txBox="1">
            <a:spLocks noChangeArrowheads="1"/>
          </p:cNvSpPr>
          <p:nvPr/>
        </p:nvSpPr>
        <p:spPr bwMode="auto">
          <a:xfrm>
            <a:off x="654050" y="762000"/>
            <a:ext cx="860425" cy="336550"/>
          </a:xfrm>
          <a:prstGeom prst="rect">
            <a:avLst/>
          </a:prstGeom>
          <a:noFill/>
          <a:ln w="9525">
            <a:noFill/>
            <a:miter lim="800000"/>
            <a:headEnd/>
            <a:tailEnd/>
          </a:ln>
          <a:effectLst/>
        </p:spPr>
        <p:txBody>
          <a:bodyPr wrap="none">
            <a:spAutoFit/>
          </a:bodyPr>
          <a:lstStyle/>
          <a:p>
            <a:r>
              <a:rPr lang="pt-BR"/>
              <a:t>Table 4</a:t>
            </a:r>
          </a:p>
        </p:txBody>
      </p:sp>
      <p:sp>
        <p:nvSpPr>
          <p:cNvPr id="164873" name="Text Box 9"/>
          <p:cNvSpPr txBox="1">
            <a:spLocks noChangeArrowheads="1"/>
          </p:cNvSpPr>
          <p:nvPr/>
        </p:nvSpPr>
        <p:spPr bwMode="auto">
          <a:xfrm>
            <a:off x="3176588" y="4602163"/>
            <a:ext cx="184150" cy="336550"/>
          </a:xfrm>
          <a:prstGeom prst="rect">
            <a:avLst/>
          </a:prstGeom>
          <a:noFill/>
          <a:ln w="9525">
            <a:noFill/>
            <a:miter lim="800000"/>
            <a:headEnd/>
            <a:tailEnd/>
          </a:ln>
          <a:effectLst/>
        </p:spPr>
        <p:txBody>
          <a:bodyPr wrap="none">
            <a:spAutoFit/>
          </a:bodyPr>
          <a:lstStyle/>
          <a:p>
            <a:endParaRPr lang="pt-BR"/>
          </a:p>
        </p:txBody>
      </p:sp>
      <p:pic>
        <p:nvPicPr>
          <p:cNvPr id="164878" name="Picture 14"/>
          <p:cNvPicPr>
            <a:picLocks noChangeAspect="1" noChangeArrowheads="1"/>
          </p:cNvPicPr>
          <p:nvPr/>
        </p:nvPicPr>
        <p:blipFill>
          <a:blip r:embed="rId2"/>
          <a:srcRect/>
          <a:stretch>
            <a:fillRect/>
          </a:stretch>
        </p:blipFill>
        <p:spPr bwMode="auto">
          <a:xfrm>
            <a:off x="700088" y="1528763"/>
            <a:ext cx="8093075" cy="304800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272"/>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37891" name="Shape 273"/>
          <p:cNvSpPr txBox="1">
            <a:spLocks noGrp="1"/>
          </p:cNvSpPr>
          <p:nvPr>
            <p:ph type="body" idx="1"/>
          </p:nvPr>
        </p:nvSpPr>
        <p:spPr>
          <a:xfrm>
            <a:off x="311150" y="1082675"/>
            <a:ext cx="8521700" cy="348615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Os autores usaram  uma grande coorte para examinar os preditores de hiperbilirrubinemia de rebote, definida como o retorno ao limiar de tratamento de fototerapia dentro de 72 horas após o término da primeira sessão de fototerapia do paciente internado. A hiperbilirrubinemia rebote pode ser bem prevista em </a:t>
            </a:r>
            <a:r>
              <a:rPr lang="pt-BR" sz="1800" b="1" smtClean="0">
                <a:solidFill>
                  <a:srgbClr val="595959"/>
                </a:solidFill>
                <a:latin typeface="Arial" charset="0"/>
                <a:cs typeface="Arial" charset="0"/>
              </a:rPr>
              <a:t>relação à idade gestacional do bebê, idade no início da fototerapia e a BT</a:t>
            </a:r>
            <a:r>
              <a:rPr lang="pt-BR" sz="1800" smtClean="0">
                <a:solidFill>
                  <a:srgbClr val="595959"/>
                </a:solidFill>
                <a:latin typeface="Arial" charset="0"/>
                <a:cs typeface="Arial" charset="0"/>
              </a:rPr>
              <a:t>.</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 estudo, </a:t>
            </a:r>
            <a:r>
              <a:rPr lang="pt-BR" sz="1800" b="1" smtClean="0">
                <a:solidFill>
                  <a:srgbClr val="595959"/>
                </a:solidFill>
                <a:latin typeface="Arial" charset="0"/>
                <a:cs typeface="Arial" charset="0"/>
              </a:rPr>
              <a:t>4,6%</a:t>
            </a:r>
            <a:r>
              <a:rPr lang="pt-BR" sz="1800" smtClean="0">
                <a:solidFill>
                  <a:srgbClr val="595959"/>
                </a:solidFill>
                <a:latin typeface="Arial" charset="0"/>
                <a:cs typeface="Arial" charset="0"/>
              </a:rPr>
              <a:t> (324 de 7048) tiveram hiperbilirrubinemia de rebote e </a:t>
            </a:r>
            <a:r>
              <a:rPr lang="pt-BR" sz="1800" b="1" smtClean="0">
                <a:solidFill>
                  <a:srgbClr val="595959"/>
                </a:solidFill>
                <a:latin typeface="Arial" charset="0"/>
                <a:cs typeface="Arial" charset="0"/>
              </a:rPr>
              <a:t>0,5%</a:t>
            </a:r>
            <a:r>
              <a:rPr lang="pt-BR" sz="1800" smtClean="0">
                <a:solidFill>
                  <a:srgbClr val="595959"/>
                </a:solidFill>
                <a:latin typeface="Arial" charset="0"/>
                <a:cs typeface="Arial" charset="0"/>
              </a:rPr>
              <a:t> (34 de 7048) foram readmitidos para fototerapia com regime de internamento abaixo do limiar de tratamento.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278"/>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38915" name="Shape 279"/>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Isso é menor do que o encontrado por </a:t>
            </a:r>
            <a:r>
              <a:rPr lang="pt-BR" sz="1800" b="1" smtClean="0">
                <a:solidFill>
                  <a:srgbClr val="595959"/>
                </a:solidFill>
                <a:latin typeface="Arial" charset="0"/>
                <a:cs typeface="Arial" charset="0"/>
              </a:rPr>
              <a:t>BARAK et al</a:t>
            </a:r>
            <a:r>
              <a:rPr lang="pt-BR" sz="1800" smtClean="0">
                <a:solidFill>
                  <a:srgbClr val="595959"/>
                </a:solidFill>
                <a:latin typeface="Arial" charset="0"/>
                <a:cs typeface="Arial" charset="0"/>
              </a:rPr>
              <a:t> </a:t>
            </a:r>
            <a:r>
              <a:rPr lang="pt-BR" sz="1800" baseline="30000" smtClean="0">
                <a:solidFill>
                  <a:srgbClr val="595959"/>
                </a:solidFill>
                <a:latin typeface="Arial" charset="0"/>
                <a:cs typeface="Arial" charset="0"/>
              </a:rPr>
              <a:t>10 </a:t>
            </a:r>
            <a:r>
              <a:rPr lang="pt-BR" sz="1800" smtClean="0">
                <a:solidFill>
                  <a:srgbClr val="595959"/>
                </a:solidFill>
                <a:latin typeface="Arial" charset="0"/>
                <a:cs typeface="Arial" charset="0"/>
              </a:rPr>
              <a:t>(ensaio clínico randomizado) no qual </a:t>
            </a:r>
            <a:r>
              <a:rPr lang="pt-BR" sz="1800" b="1" smtClean="0">
                <a:solidFill>
                  <a:srgbClr val="595959"/>
                </a:solidFill>
                <a:latin typeface="Arial" charset="0"/>
                <a:cs typeface="Arial" charset="0"/>
              </a:rPr>
              <a:t>19%</a:t>
            </a:r>
            <a:r>
              <a:rPr lang="pt-BR" sz="1800" smtClean="0">
                <a:solidFill>
                  <a:srgbClr val="595959"/>
                </a:solidFill>
                <a:latin typeface="Arial" charset="0"/>
                <a:cs typeface="Arial" charset="0"/>
              </a:rPr>
              <a:t> das crianças necessitaram reiniciar a fototerapia por uma BT que retornou aos limiares de fototerapia (segundo AAP) 24 horas após o término do tratamento.</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 entanto, a fototerapia nesse estudo foi descontinuada a uma média de 1,7 mg/dl ou 4,1 mg/dl abaixo dos limites de tratamento (dependendo do grupo de randomização).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284"/>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285" name="Shape 285"/>
          <p:cNvSpPr txBox="1">
            <a:spLocks noGrp="1"/>
          </p:cNvSpPr>
          <p:nvPr>
            <p:ph type="body" idx="1"/>
          </p:nvPr>
        </p:nvSpPr>
        <p:spPr>
          <a:xfrm>
            <a:off x="311150" y="11525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charset="0"/>
              <a:buNone/>
            </a:pPr>
            <a:endParaRPr lang="pt-BR" sz="1800" smtClean="0">
              <a:solidFill>
                <a:srgbClr val="595959"/>
              </a:solidFill>
              <a:latin typeface="Arial" charset="0"/>
              <a:cs typeface="Arial" charset="0"/>
            </a:endParaRP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Por outro lado, no estudo de </a:t>
            </a:r>
            <a:r>
              <a:rPr lang="pt-BR" sz="1800" b="1" smtClean="0">
                <a:solidFill>
                  <a:srgbClr val="595959"/>
                </a:solidFill>
                <a:latin typeface="Arial" charset="0"/>
                <a:cs typeface="Arial" charset="0"/>
              </a:rPr>
              <a:t>Bansal et al</a:t>
            </a:r>
            <a:r>
              <a:rPr lang="pt-BR" sz="1800" baseline="30000" smtClean="0">
                <a:solidFill>
                  <a:srgbClr val="595959"/>
                </a:solidFill>
                <a:latin typeface="Arial" charset="0"/>
                <a:cs typeface="Arial" charset="0"/>
              </a:rPr>
              <a:t>9 </a:t>
            </a:r>
            <a:r>
              <a:rPr lang="pt-BR" sz="1800" smtClean="0">
                <a:solidFill>
                  <a:srgbClr val="595959"/>
                </a:solidFill>
                <a:latin typeface="Arial" charset="0"/>
                <a:cs typeface="Arial" charset="0"/>
              </a:rPr>
              <a:t>7,3% dos 232 bebês que tiveram TSB pós-fototerapia retornaram ao limiar de fototerapia em 24 ± 6 horas após o término do tratamento, embora esse estudo tenha incluído </a:t>
            </a:r>
            <a:r>
              <a:rPr lang="pt-BR" sz="1800" b="1" smtClean="0">
                <a:solidFill>
                  <a:srgbClr val="595959"/>
                </a:solidFill>
                <a:latin typeface="Arial" charset="0"/>
                <a:cs typeface="Arial" charset="0"/>
              </a:rPr>
              <a:t>bebês nascidos com &lt; 35 semanas de gestação.</a:t>
            </a:r>
          </a:p>
          <a:p>
            <a:pPr marL="0" indent="0"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a:t>
            </a:r>
            <a:r>
              <a:rPr lang="pt-BR" sz="1800" b="1" smtClean="0">
                <a:solidFill>
                  <a:srgbClr val="595959"/>
                </a:solidFill>
                <a:latin typeface="Arial" charset="0"/>
                <a:cs typeface="Arial" charset="0"/>
              </a:rPr>
              <a:t>idade gestacional</a:t>
            </a:r>
            <a:r>
              <a:rPr lang="pt-BR" sz="1800" smtClean="0">
                <a:solidFill>
                  <a:srgbClr val="595959"/>
                </a:solidFill>
                <a:latin typeface="Arial" charset="0"/>
                <a:cs typeface="Arial" charset="0"/>
              </a:rPr>
              <a:t> é um fator de risco bem estabelecido para a icterícia neonatal</a:t>
            </a:r>
            <a:r>
              <a:rPr lang="pt-BR" sz="1800" baseline="30000" smtClean="0">
                <a:solidFill>
                  <a:srgbClr val="595959"/>
                </a:solidFill>
                <a:latin typeface="Arial" charset="0"/>
                <a:cs typeface="Arial" charset="0"/>
              </a:rPr>
              <a:t>1</a:t>
            </a:r>
            <a:r>
              <a:rPr lang="pt-BR" sz="1800" smtClean="0">
                <a:solidFill>
                  <a:srgbClr val="595959"/>
                </a:solidFill>
                <a:latin typeface="Arial" charset="0"/>
                <a:cs typeface="Arial" charset="0"/>
              </a:rPr>
              <a:t> e também se mostrou um fator de risco para hiperbilirrubinemia de rebote e recorrência de fototerapia em estudos anteriores</a:t>
            </a:r>
            <a:r>
              <a:rPr lang="pt-BR" sz="1800" baseline="30000" smtClean="0">
                <a:solidFill>
                  <a:srgbClr val="595959"/>
                </a:solidFill>
                <a:latin typeface="Arial" charset="0"/>
                <a:cs typeface="Arial" charset="0"/>
              </a:rPr>
              <a:t>8,9</a:t>
            </a:r>
            <a:r>
              <a:rPr lang="pt-BR" sz="1800" smtClean="0">
                <a:solidFill>
                  <a:srgbClr val="595959"/>
                </a:solidFill>
                <a:latin typeface="Arial" charset="0"/>
                <a:cs typeface="Arial" charset="0"/>
              </a:rPr>
              <a:t>. Estudos anteriores também descobriram que a idade pós-natal é um fator de risco para fototerapia recorrente.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290"/>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0963" name="Shape 291"/>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b="1" smtClean="0">
                <a:solidFill>
                  <a:srgbClr val="595959"/>
                </a:solidFill>
                <a:latin typeface="Arial" charset="0"/>
                <a:cs typeface="Arial" charset="0"/>
              </a:rPr>
              <a:t>Maisels et al</a:t>
            </a:r>
            <a:r>
              <a:rPr lang="pt-BR" sz="1800" baseline="30000" smtClean="0">
                <a:solidFill>
                  <a:srgbClr val="595959"/>
                </a:solidFill>
                <a:latin typeface="Arial" charset="0"/>
                <a:cs typeface="Arial" charset="0"/>
              </a:rPr>
              <a:t>13</a:t>
            </a:r>
            <a:r>
              <a:rPr lang="pt-BR" sz="1800" smtClean="0">
                <a:solidFill>
                  <a:srgbClr val="595959"/>
                </a:solidFill>
                <a:latin typeface="Arial" charset="0"/>
                <a:cs typeface="Arial" charset="0"/>
              </a:rPr>
              <a:t> descobriram que um segundo curso de fototerapia ocorreu mais comumente em bebês que receberam fototerapia durante a </a:t>
            </a:r>
            <a:r>
              <a:rPr lang="pt-BR" sz="1800" b="1" smtClean="0">
                <a:solidFill>
                  <a:srgbClr val="595959"/>
                </a:solidFill>
                <a:latin typeface="Arial" charset="0"/>
                <a:cs typeface="Arial" charset="0"/>
              </a:rPr>
              <a:t>hospitalização de nascimento</a:t>
            </a:r>
            <a:r>
              <a:rPr lang="pt-BR" sz="1800" smtClean="0">
                <a:solidFill>
                  <a:srgbClr val="595959"/>
                </a:solidFill>
                <a:latin typeface="Arial" charset="0"/>
                <a:cs typeface="Arial" charset="0"/>
              </a:rPr>
              <a:t> do que bebês readmitidos para fototerapia.</a:t>
            </a:r>
          </a:p>
          <a:p>
            <a:pPr algn="just" eaLnBrk="1" hangingPunct="1">
              <a:lnSpc>
                <a:spcPct val="115000"/>
              </a:lnSpc>
              <a:spcBef>
                <a:spcPct val="0"/>
              </a:spcBef>
              <a:spcAft>
                <a:spcPct val="0"/>
              </a:spcAft>
              <a:buClr>
                <a:srgbClr val="595959"/>
              </a:buClr>
              <a:buFont typeface="Arial" charset="0"/>
              <a:buChar char="➔"/>
            </a:pPr>
            <a:r>
              <a:rPr lang="pt-BR" sz="1800" b="1" smtClean="0">
                <a:solidFill>
                  <a:srgbClr val="595959"/>
                </a:solidFill>
                <a:latin typeface="Arial" charset="0"/>
                <a:cs typeface="Arial" charset="0"/>
              </a:rPr>
              <a:t>Kaplan et al</a:t>
            </a:r>
            <a:r>
              <a:rPr lang="pt-BR" sz="1800" baseline="30000" smtClean="0">
                <a:solidFill>
                  <a:srgbClr val="595959"/>
                </a:solidFill>
                <a:latin typeface="Arial" charset="0"/>
                <a:cs typeface="Arial" charset="0"/>
              </a:rPr>
              <a:t>8 </a:t>
            </a:r>
            <a:r>
              <a:rPr lang="pt-BR" sz="1800" smtClean="0">
                <a:solidFill>
                  <a:srgbClr val="595959"/>
                </a:solidFill>
                <a:latin typeface="Arial" charset="0"/>
                <a:cs typeface="Arial" charset="0"/>
              </a:rPr>
              <a:t>perceberam que uma </a:t>
            </a:r>
            <a:r>
              <a:rPr lang="pt-BR" sz="1800" b="1" smtClean="0">
                <a:solidFill>
                  <a:srgbClr val="595959"/>
                </a:solidFill>
                <a:latin typeface="Arial" charset="0"/>
                <a:cs typeface="Arial" charset="0"/>
              </a:rPr>
              <a:t>idade menor que 72 horas de hospitalização de nascimento no início da fototerapia foi um fator de risco para rebote</a:t>
            </a:r>
            <a:r>
              <a:rPr lang="pt-BR" sz="1800" smtClean="0">
                <a:solidFill>
                  <a:srgbClr val="595959"/>
                </a:solidFill>
                <a:latin typeface="Arial" charset="0"/>
                <a:cs typeface="Arial" charset="0"/>
              </a:rPr>
              <a:t>, embora </a:t>
            </a:r>
            <a:r>
              <a:rPr lang="pt-BR" sz="1800" b="1" smtClean="0">
                <a:solidFill>
                  <a:srgbClr val="595959"/>
                </a:solidFill>
                <a:latin typeface="Arial" charset="0"/>
                <a:cs typeface="Arial" charset="0"/>
              </a:rPr>
              <a:t>rebote naquele estudo tenha sido definido como sendo um nível ascendente de BT no término da fototerapia</a:t>
            </a:r>
            <a:r>
              <a:rPr lang="pt-BR" sz="1800" smtClean="0">
                <a:solidFill>
                  <a:srgbClr val="595959"/>
                </a:solidFill>
                <a:latin typeface="Arial" charset="0"/>
                <a:cs typeface="Arial" charset="0"/>
              </a:rPr>
              <a:t>. A maioria dos estudos anteriores não examinou o nível de BT como um fator de risco para hiperbilirrubinemia de rebote.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296"/>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1987" name="Shape 297"/>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 ensaio de </a:t>
            </a:r>
            <a:r>
              <a:rPr lang="pt-BR" sz="1800" b="1" smtClean="0">
                <a:solidFill>
                  <a:srgbClr val="595959"/>
                </a:solidFill>
                <a:latin typeface="Arial" charset="0"/>
                <a:cs typeface="Arial" charset="0"/>
              </a:rPr>
              <a:t>Bansal e cols</a:t>
            </a:r>
            <a:r>
              <a:rPr lang="pt-BR" sz="1800" baseline="30000" smtClean="0">
                <a:solidFill>
                  <a:srgbClr val="595959"/>
                </a:solidFill>
                <a:latin typeface="Arial" charset="0"/>
                <a:cs typeface="Arial" charset="0"/>
              </a:rPr>
              <a:t>9</a:t>
            </a:r>
            <a:r>
              <a:rPr lang="pt-BR" sz="1800" smtClean="0">
                <a:solidFill>
                  <a:srgbClr val="595959"/>
                </a:solidFill>
                <a:latin typeface="Arial" charset="0"/>
                <a:cs typeface="Arial" charset="0"/>
              </a:rPr>
              <a:t>, não houve diferença na ocorrência de fototerapia repetida entre bebês aleatoriamente designados para descontinuar a fototerapia com BT ≥ 1 mg / dL versus ≥3 mg / dL abaixo do limiar de fototerapia estabelecido pela AAP (5 de 25 vs 5 de 27, respectivamente, P-58), mas o </a:t>
            </a:r>
            <a:r>
              <a:rPr lang="pt-BR" sz="1800" b="1" smtClean="0">
                <a:solidFill>
                  <a:srgbClr val="595959"/>
                </a:solidFill>
                <a:latin typeface="Arial" charset="0"/>
                <a:cs typeface="Arial" charset="0"/>
              </a:rPr>
              <a:t>ensaio foi pequeno</a:t>
            </a:r>
            <a:r>
              <a:rPr lang="pt-BR" sz="1800" smtClean="0">
                <a:solidFill>
                  <a:srgbClr val="595959"/>
                </a:solidFill>
                <a:latin typeface="Arial" charset="0"/>
                <a:cs typeface="Arial" charset="0"/>
              </a:rPr>
              <a:t>, consistindo de 52 bebês nascidos com até &gt;36 semanas de gestação.</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302"/>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3011" name="Shape 303"/>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Preditores adicionais significativos de hiperbilirrubinemia de rebote foram </a:t>
            </a:r>
            <a:r>
              <a:rPr lang="pt-BR" sz="1800" b="1" smtClean="0">
                <a:solidFill>
                  <a:srgbClr val="595959"/>
                </a:solidFill>
                <a:latin typeface="Arial" charset="0"/>
                <a:cs typeface="Arial" charset="0"/>
              </a:rPr>
              <a:t>fórmula de alimentação durante a hospitalização para fototerapia</a:t>
            </a:r>
            <a:r>
              <a:rPr lang="pt-BR" sz="1800" smtClean="0">
                <a:solidFill>
                  <a:srgbClr val="595959"/>
                </a:solidFill>
                <a:latin typeface="Arial" charset="0"/>
                <a:cs typeface="Arial" charset="0"/>
              </a:rPr>
              <a:t> e a continuidade de </a:t>
            </a:r>
            <a:r>
              <a:rPr lang="pt-BR" sz="1800" b="1" smtClean="0">
                <a:solidFill>
                  <a:srgbClr val="595959"/>
                </a:solidFill>
                <a:latin typeface="Arial" charset="0"/>
                <a:cs typeface="Arial" charset="0"/>
              </a:rPr>
              <a:t>fototerapia domiciliar </a:t>
            </a:r>
            <a:r>
              <a:rPr lang="pt-BR" sz="1800" smtClean="0">
                <a:solidFill>
                  <a:srgbClr val="595959"/>
                </a:solidFill>
                <a:latin typeface="Arial" charset="0"/>
                <a:cs typeface="Arial" charset="0"/>
              </a:rPr>
              <a:t>após a alta. </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Um </a:t>
            </a:r>
            <a:r>
              <a:rPr lang="pt-BR" sz="1800" b="1" smtClean="0">
                <a:solidFill>
                  <a:srgbClr val="595959"/>
                </a:solidFill>
                <a:latin typeface="Arial" charset="0"/>
                <a:cs typeface="Arial" charset="0"/>
              </a:rPr>
              <a:t>maior número de fórmulas de alimentação foi associado com menor chance de hiperbilirrubinemia de rebote</a:t>
            </a:r>
            <a:r>
              <a:rPr lang="pt-BR" sz="1800" smtClean="0">
                <a:solidFill>
                  <a:srgbClr val="595959"/>
                </a:solidFill>
                <a:latin typeface="Arial" charset="0"/>
                <a:cs typeface="Arial" charset="0"/>
              </a:rPr>
              <a:t>. </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Curiosamente, a OR de 4 a 10 fórmulas de alimentação (0,63) foi semelhante a continuação de fototerapia domiciliar (OR=0,62) e a diminuição de 1mg/dl na BT no término da fototerapia (OR=0,68).</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308"/>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4035" name="Shape 309"/>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Assim, um clínico visando reduzir o risco de hiperbilirrubinemia rebote adicional poderia </a:t>
            </a:r>
            <a:r>
              <a:rPr lang="pt-BR" sz="1800" b="1" smtClean="0">
                <a:solidFill>
                  <a:srgbClr val="595959"/>
                </a:solidFill>
                <a:latin typeface="Arial" charset="0"/>
                <a:cs typeface="Arial" charset="0"/>
              </a:rPr>
              <a:t>considerar a suplementação com fórmula</a:t>
            </a:r>
            <a:r>
              <a:rPr lang="pt-BR" sz="1800" smtClean="0">
                <a:solidFill>
                  <a:srgbClr val="595959"/>
                </a:solidFill>
                <a:latin typeface="Arial" charset="0"/>
                <a:cs typeface="Arial" charset="0"/>
              </a:rPr>
              <a:t>, descartando uma criança com fototerapia doméstica, ou diminuindo a BT relativa por um adicional de 1ml/dl na finalização da fototerapia com eficácia similar. </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Embora a OR para um teste de antiglobulina direto (TAD) tenha sido significativo em análises não ajustadas, a OR ajustada foi de apenas 1,37 (95% IC, 0,9-2,07), provavelmente porque um </a:t>
            </a:r>
            <a:r>
              <a:rPr lang="pt-BR" sz="1800" b="1" smtClean="0">
                <a:solidFill>
                  <a:srgbClr val="595959"/>
                </a:solidFill>
                <a:latin typeface="Arial" charset="0"/>
                <a:cs typeface="Arial" charset="0"/>
              </a:rPr>
              <a:t>TAD positivo leva o bebê a um maior risco, com um limiar menor de fototerapia</a:t>
            </a:r>
            <a:r>
              <a:rPr lang="pt-BR" sz="1800" smtClean="0">
                <a:solidFill>
                  <a:srgbClr val="595959"/>
                </a:solidFill>
                <a:latin typeface="Arial" charset="0"/>
                <a:cs typeface="Arial" charset="0"/>
              </a:rPr>
              <a:t>. Essa mudança reduz a diferença entre a última BT e o limite. Assim, o efeito do TAD é capturado pela diferença entre a última BT e o limiar de fototerapia.</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314"/>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5059" name="Shape 315"/>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Em nossa coorte, 34% das crianças podem ter sido capazes de descontinuar a internação por fototerapia um dia mais cedo (&lt;4% de risco). </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 decisão de descontinuar a fototerapia baseia-se em </a:t>
            </a:r>
            <a:r>
              <a:rPr lang="pt-BR" sz="1800" b="1" smtClean="0">
                <a:solidFill>
                  <a:srgbClr val="595959"/>
                </a:solidFill>
                <a:latin typeface="Arial" charset="0"/>
                <a:cs typeface="Arial" charset="0"/>
              </a:rPr>
              <a:t>equilibrar os riscos</a:t>
            </a:r>
            <a:r>
              <a:rPr lang="pt-BR" sz="1800" smtClean="0">
                <a:solidFill>
                  <a:srgbClr val="595959"/>
                </a:solidFill>
                <a:latin typeface="Arial" charset="0"/>
                <a:cs typeface="Arial" charset="0"/>
              </a:rPr>
              <a:t> e </a:t>
            </a:r>
            <a:r>
              <a:rPr lang="pt-BR" sz="1800" b="1" smtClean="0">
                <a:solidFill>
                  <a:srgbClr val="595959"/>
                </a:solidFill>
                <a:latin typeface="Arial" charset="0"/>
                <a:cs typeface="Arial" charset="0"/>
              </a:rPr>
              <a:t>custos</a:t>
            </a:r>
            <a:r>
              <a:rPr lang="pt-BR" sz="1800" smtClean="0">
                <a:solidFill>
                  <a:srgbClr val="595959"/>
                </a:solidFill>
                <a:latin typeface="Arial" charset="0"/>
                <a:cs typeface="Arial" charset="0"/>
              </a:rPr>
              <a:t> de prolongar o tratamento contra o benefício de </a:t>
            </a:r>
            <a:r>
              <a:rPr lang="pt-BR" sz="1800" b="1" smtClean="0">
                <a:solidFill>
                  <a:srgbClr val="595959"/>
                </a:solidFill>
                <a:latin typeface="Arial" charset="0"/>
                <a:cs typeface="Arial" charset="0"/>
              </a:rPr>
              <a:t>reduzir o risco de hiperbilirrubinemia de rebote</a:t>
            </a:r>
            <a:r>
              <a:rPr lang="pt-BR" sz="1800" smtClean="0">
                <a:solidFill>
                  <a:srgbClr val="595959"/>
                </a:solidFill>
                <a:latin typeface="Arial" charset="0"/>
                <a:cs typeface="Arial" charset="0"/>
              </a:rPr>
              <a:t>. A hospitalização é onerosa para as famílias, e a fototerapia pode interromper a amamentação e ligação infantil (vínculo com a criança).</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Além disso, há evidências de associação entre fototerapia com </a:t>
            </a:r>
            <a:r>
              <a:rPr lang="pt-BR" sz="1800" b="1" smtClean="0">
                <a:solidFill>
                  <a:srgbClr val="595959"/>
                </a:solidFill>
                <a:latin typeface="Arial" charset="0"/>
                <a:cs typeface="Arial" charset="0"/>
              </a:rPr>
              <a:t>nevos melanocíticos</a:t>
            </a:r>
            <a:r>
              <a:rPr lang="pt-BR" sz="1800" baseline="30000" smtClean="0">
                <a:solidFill>
                  <a:srgbClr val="595959"/>
                </a:solidFill>
                <a:latin typeface="Arial" charset="0"/>
                <a:cs typeface="Arial" charset="0"/>
              </a:rPr>
              <a:t>14</a:t>
            </a:r>
            <a:r>
              <a:rPr lang="pt-BR" sz="1800" smtClean="0">
                <a:solidFill>
                  <a:srgbClr val="595959"/>
                </a:solidFill>
                <a:latin typeface="Arial" charset="0"/>
                <a:cs typeface="Arial" charset="0"/>
              </a:rPr>
              <a:t> e </a:t>
            </a:r>
            <a:r>
              <a:rPr lang="pt-BR" sz="1800" b="1" smtClean="0">
                <a:solidFill>
                  <a:srgbClr val="595959"/>
                </a:solidFill>
                <a:latin typeface="Arial" charset="0"/>
                <a:cs typeface="Arial" charset="0"/>
              </a:rPr>
              <a:t>câncer infantil</a:t>
            </a:r>
            <a:r>
              <a:rPr lang="pt-BR" sz="1800" smtClean="0">
                <a:solidFill>
                  <a:srgbClr val="595959"/>
                </a:solidFill>
                <a:latin typeface="Arial" charset="0"/>
                <a:cs typeface="Arial" charset="0"/>
              </a:rPr>
              <a:t>, especialmente mielóide agudo e leucemia</a:t>
            </a:r>
            <a:r>
              <a:rPr lang="pt-BR" sz="1800" baseline="30000" smtClean="0">
                <a:solidFill>
                  <a:srgbClr val="595959"/>
                </a:solidFill>
                <a:latin typeface="Arial" charset="0"/>
                <a:cs typeface="Arial" charset="0"/>
              </a:rPr>
              <a:t>15, 16</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320"/>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6083" name="Shape 321"/>
          <p:cNvSpPr txBox="1">
            <a:spLocks noGrp="1"/>
          </p:cNvSpPr>
          <p:nvPr>
            <p:ph type="body" idx="1"/>
          </p:nvPr>
        </p:nvSpPr>
        <p:spPr>
          <a:xfrm>
            <a:off x="311150" y="1163638"/>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Nosso escore de predição quantifica a </a:t>
            </a:r>
            <a:r>
              <a:rPr lang="pt-BR" sz="1800" b="1" smtClean="0">
                <a:solidFill>
                  <a:srgbClr val="595959"/>
                </a:solidFill>
                <a:latin typeface="Arial" charset="0"/>
                <a:cs typeface="Arial" charset="0"/>
              </a:rPr>
              <a:t>probabilidade de rebote</a:t>
            </a:r>
            <a:r>
              <a:rPr lang="pt-BR" sz="1800" smtClean="0">
                <a:solidFill>
                  <a:srgbClr val="595959"/>
                </a:solidFill>
                <a:latin typeface="Arial" charset="0"/>
                <a:cs typeface="Arial" charset="0"/>
              </a:rPr>
              <a:t> para ajudar médicos e pais a decidirem, com base no nível de </a:t>
            </a:r>
            <a:r>
              <a:rPr lang="pt-BR" sz="1800" b="1" smtClean="0">
                <a:solidFill>
                  <a:srgbClr val="595959"/>
                </a:solidFill>
                <a:latin typeface="Arial" charset="0"/>
                <a:cs typeface="Arial" charset="0"/>
              </a:rPr>
              <a:t>risco aceitável</a:t>
            </a:r>
            <a:r>
              <a:rPr lang="pt-BR" sz="1800" smtClean="0">
                <a:solidFill>
                  <a:srgbClr val="595959"/>
                </a:solidFill>
                <a:latin typeface="Arial" charset="0"/>
                <a:cs typeface="Arial" charset="0"/>
              </a:rPr>
              <a:t> de hiperbilirrubinemia rebote, quando descontinuar a fototerapia. </a:t>
            </a:r>
          </a:p>
          <a:p>
            <a:pPr algn="ctr"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Por exemplo, considere uma criança de </a:t>
            </a:r>
            <a:r>
              <a:rPr lang="pt-BR" sz="1800" b="1" smtClean="0">
                <a:solidFill>
                  <a:srgbClr val="595959"/>
                </a:solidFill>
                <a:latin typeface="Arial" charset="0"/>
                <a:cs typeface="Arial" charset="0"/>
              </a:rPr>
              <a:t>37 semanas de idade gestacional</a:t>
            </a:r>
            <a:r>
              <a:rPr lang="pt-BR" sz="1800" smtClean="0">
                <a:solidFill>
                  <a:srgbClr val="595959"/>
                </a:solidFill>
                <a:latin typeface="Arial" charset="0"/>
                <a:cs typeface="Arial" charset="0"/>
              </a:rPr>
              <a:t> que inicia a fototerapia aos </a:t>
            </a:r>
            <a:r>
              <a:rPr lang="pt-BR" sz="1800" b="1" smtClean="0">
                <a:solidFill>
                  <a:srgbClr val="595959"/>
                </a:solidFill>
                <a:latin typeface="Arial" charset="0"/>
                <a:cs typeface="Arial" charset="0"/>
              </a:rPr>
              <a:t>4 dias de idade</a:t>
            </a:r>
            <a:r>
              <a:rPr lang="pt-BR" sz="1800" smtClean="0">
                <a:solidFill>
                  <a:srgbClr val="595959"/>
                </a:solidFill>
                <a:latin typeface="Arial" charset="0"/>
                <a:cs typeface="Arial" charset="0"/>
              </a:rPr>
              <a:t>. A suspensão da fototerapia com uma </a:t>
            </a:r>
            <a:r>
              <a:rPr lang="pt-BR" sz="1800" b="1" smtClean="0">
                <a:solidFill>
                  <a:srgbClr val="595959"/>
                </a:solidFill>
                <a:latin typeface="Arial" charset="0"/>
                <a:cs typeface="Arial" charset="0"/>
              </a:rPr>
              <a:t>BT de 5mg/dl</a:t>
            </a:r>
            <a:r>
              <a:rPr lang="pt-BR" sz="1800" smtClean="0">
                <a:solidFill>
                  <a:srgbClr val="595959"/>
                </a:solidFill>
                <a:latin typeface="Arial" charset="0"/>
                <a:cs typeface="Arial" charset="0"/>
              </a:rPr>
              <a:t> </a:t>
            </a:r>
            <a:r>
              <a:rPr lang="pt-BR" sz="1800" b="1" smtClean="0">
                <a:solidFill>
                  <a:srgbClr val="595959"/>
                </a:solidFill>
                <a:latin typeface="Arial" charset="0"/>
                <a:cs typeface="Arial" charset="0"/>
              </a:rPr>
              <a:t>abaixo do limiar de tratamento</a:t>
            </a:r>
            <a:r>
              <a:rPr lang="pt-BR" sz="1800" smtClean="0">
                <a:solidFill>
                  <a:srgbClr val="595959"/>
                </a:solidFill>
                <a:latin typeface="Arial" charset="0"/>
                <a:cs typeface="Arial" charset="0"/>
              </a:rPr>
              <a:t> dá uma </a:t>
            </a:r>
            <a:r>
              <a:rPr lang="pt-BR" sz="1800" b="1" smtClean="0">
                <a:solidFill>
                  <a:srgbClr val="595959"/>
                </a:solidFill>
                <a:latin typeface="Arial" charset="0"/>
                <a:cs typeface="Arial" charset="0"/>
              </a:rPr>
              <a:t>pontuação de 17</a:t>
            </a:r>
            <a:r>
              <a:rPr lang="pt-BR" sz="1800" smtClean="0">
                <a:solidFill>
                  <a:srgbClr val="595959"/>
                </a:solidFill>
                <a:latin typeface="Arial" charset="0"/>
                <a:cs typeface="Arial" charset="0"/>
              </a:rPr>
              <a:t> e uma </a:t>
            </a:r>
            <a:r>
              <a:rPr lang="pt-BR" sz="1800" b="1" smtClean="0">
                <a:solidFill>
                  <a:srgbClr val="595959"/>
                </a:solidFill>
                <a:latin typeface="Arial" charset="0"/>
                <a:cs typeface="Arial" charset="0"/>
              </a:rPr>
              <a:t>probabilidade estimada de 2,8%</a:t>
            </a:r>
            <a:r>
              <a:rPr lang="pt-BR" sz="1800" smtClean="0">
                <a:solidFill>
                  <a:srgbClr val="595959"/>
                </a:solidFill>
                <a:latin typeface="Arial" charset="0"/>
                <a:cs typeface="Arial" charset="0"/>
              </a:rPr>
              <a:t> de hiperbilirrubinemia de rebote.                                                            (</a:t>
            </a:r>
            <a:r>
              <a:rPr lang="pt-BR" sz="1800" smtClean="0">
                <a:solidFill>
                  <a:srgbClr val="0033CC"/>
                </a:solidFill>
                <a:latin typeface="Arial" charset="0"/>
                <a:cs typeface="Arial" charset="0"/>
              </a:rPr>
              <a:t>Tabela 4</a:t>
            </a:r>
            <a:r>
              <a:rPr lang="pt-BR" sz="1800" smtClean="0">
                <a:solidFill>
                  <a:srgbClr val="595959"/>
                </a:solidFill>
                <a:latin typeface="Arial" charset="0"/>
                <a:cs typeface="Arial" charset="0"/>
              </a:rPr>
              <a: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hape 326"/>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pic>
        <p:nvPicPr>
          <p:cNvPr id="47108" name="Shape 328"/>
          <p:cNvPicPr preferRelativeResize="0">
            <a:picLocks noChangeAspect="1" noChangeArrowheads="1"/>
          </p:cNvPicPr>
          <p:nvPr/>
        </p:nvPicPr>
        <p:blipFill>
          <a:blip r:embed="rId3"/>
          <a:srcRect/>
          <a:stretch>
            <a:fillRect/>
          </a:stretch>
        </p:blipFill>
        <p:spPr bwMode="auto">
          <a:xfrm>
            <a:off x="1279525" y="1168400"/>
            <a:ext cx="5911850" cy="3151188"/>
          </a:xfrm>
          <a:prstGeom prst="rect">
            <a:avLst/>
          </a:prstGeom>
          <a:noFill/>
          <a:ln w="38100">
            <a:solidFill>
              <a:srgbClr val="0033CC"/>
            </a:solidFill>
            <a:miter lim="800000"/>
            <a:headEnd/>
            <a:tailEnd/>
          </a:ln>
        </p:spPr>
      </p:pic>
      <p:sp>
        <p:nvSpPr>
          <p:cNvPr id="47110" name="Line 6"/>
          <p:cNvSpPr>
            <a:spLocks noChangeShapeType="1"/>
          </p:cNvSpPr>
          <p:nvPr/>
        </p:nvSpPr>
        <p:spPr bwMode="auto">
          <a:xfrm>
            <a:off x="3779838" y="2811463"/>
            <a:ext cx="342900" cy="258762"/>
          </a:xfrm>
          <a:prstGeom prst="line">
            <a:avLst/>
          </a:prstGeom>
          <a:noFill/>
          <a:ln w="57150">
            <a:solidFill>
              <a:srgbClr val="0033CC"/>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hape 33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a:t>
            </a:r>
          </a:p>
        </p:txBody>
      </p:sp>
      <p:sp>
        <p:nvSpPr>
          <p:cNvPr id="48131" name="Shape 334"/>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FF3300"/>
                </a:solidFill>
                <a:latin typeface="Arial" charset="0"/>
                <a:cs typeface="Arial" charset="0"/>
              </a:rPr>
              <a:t>Em comparação, a probabilidade de recuperação aumentaria para </a:t>
            </a:r>
            <a:r>
              <a:rPr lang="pt-BR" sz="1800" b="1" smtClean="0">
                <a:solidFill>
                  <a:srgbClr val="FF3300"/>
                </a:solidFill>
                <a:latin typeface="Arial" charset="0"/>
                <a:cs typeface="Arial" charset="0"/>
              </a:rPr>
              <a:t>6%</a:t>
            </a:r>
            <a:r>
              <a:rPr lang="pt-BR" sz="1800" smtClean="0">
                <a:solidFill>
                  <a:srgbClr val="FF3300"/>
                </a:solidFill>
                <a:latin typeface="Arial" charset="0"/>
                <a:cs typeface="Arial" charset="0"/>
              </a:rPr>
              <a:t> em um </a:t>
            </a:r>
            <a:r>
              <a:rPr lang="pt-BR" sz="1800" b="1" smtClean="0">
                <a:solidFill>
                  <a:srgbClr val="FF3300"/>
                </a:solidFill>
                <a:latin typeface="Arial" charset="0"/>
                <a:cs typeface="Arial" charset="0"/>
              </a:rPr>
              <a:t>BT de 3mg/dl abaixo</a:t>
            </a:r>
            <a:r>
              <a:rPr lang="pt-BR" sz="1800" smtClean="0">
                <a:solidFill>
                  <a:srgbClr val="FF3300"/>
                </a:solidFill>
                <a:latin typeface="Arial" charset="0"/>
                <a:cs typeface="Arial" charset="0"/>
              </a:rPr>
              <a:t> e </a:t>
            </a:r>
            <a:r>
              <a:rPr lang="pt-BR" sz="1800" b="1" smtClean="0">
                <a:solidFill>
                  <a:srgbClr val="FF3300"/>
                </a:solidFill>
                <a:latin typeface="Arial" charset="0"/>
                <a:cs typeface="Arial" charset="0"/>
              </a:rPr>
              <a:t>12,3% em um BT de 1mg/dl</a:t>
            </a:r>
            <a:r>
              <a:rPr lang="pt-BR" sz="1800" smtClean="0">
                <a:solidFill>
                  <a:srgbClr val="FF3300"/>
                </a:solidFill>
                <a:latin typeface="Arial" charset="0"/>
                <a:cs typeface="Arial" charset="0"/>
              </a:rPr>
              <a:t> abaixo do limiar de tratamento.</a:t>
            </a:r>
            <a:r>
              <a:rPr lang="pt-BR" sz="1800" smtClean="0">
                <a:solidFill>
                  <a:srgbClr val="595959"/>
                </a:solidFill>
                <a:latin typeface="Arial" charset="0"/>
                <a:cs typeface="Arial" charset="0"/>
              </a:rPr>
              <a:t> Em crianças cujo teste de acompanhamento BT é difícil ou uma readmissão por hiperbilirrubinemia apresente maior dificuldade, pode fazer sentido continuar a fototerapia por mais tempo. </a:t>
            </a:r>
          </a:p>
          <a:p>
            <a:pPr algn="just" eaLnBrk="1" hangingPunct="1">
              <a:lnSpc>
                <a:spcPct val="115000"/>
              </a:lnSpc>
              <a:spcBef>
                <a:spcPct val="0"/>
              </a:spcBef>
              <a:spcAft>
                <a:spcPct val="0"/>
              </a:spcAft>
              <a:buClr>
                <a:srgbClr val="595959"/>
              </a:buClr>
              <a:buFont typeface="Arial" charset="0"/>
              <a:buChar char="➔"/>
            </a:pPr>
            <a:r>
              <a:rPr lang="pt-BR" sz="1800" smtClean="0">
                <a:solidFill>
                  <a:srgbClr val="0033CC"/>
                </a:solidFill>
                <a:latin typeface="Arial" charset="0"/>
                <a:cs typeface="Arial" charset="0"/>
              </a:rPr>
              <a:t>Por outro lado, </a:t>
            </a:r>
            <a:r>
              <a:rPr lang="pt-BR" sz="1800" b="1" smtClean="0">
                <a:solidFill>
                  <a:srgbClr val="0033CC"/>
                </a:solidFill>
                <a:latin typeface="Arial" charset="0"/>
                <a:cs typeface="Arial" charset="0"/>
              </a:rPr>
              <a:t>um risco de 10% ou 15% pode ser aceitável para uma família confiável próxima a um centro de atendimento infantil.</a:t>
            </a:r>
            <a:r>
              <a:rPr lang="pt-BR" sz="1100" smtClean="0">
                <a:solidFill>
                  <a:srgbClr val="0033CC"/>
                </a:solidFill>
                <a:latin typeface="Calibri" pitchFamily="34" charset="0"/>
                <a:cs typeface="Arial" charset="0"/>
                <a:sym typeface="Calibri" pitchFamily="34" charset="0"/>
              </a:rPr>
              <a:t> </a:t>
            </a:r>
            <a:endParaRPr lang="pt-BR" sz="1800" smtClean="0">
              <a:solidFill>
                <a:srgbClr val="0033CC"/>
              </a:solidFill>
              <a:latin typeface="Arial" charset="0"/>
              <a:cs typeface="Arial"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hape 33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solidFill>
                  <a:schemeClr val="tx1"/>
                </a:solidFill>
                <a:latin typeface="Arial" charset="0"/>
                <a:cs typeface="Arial" charset="0"/>
              </a:rPr>
              <a:t>DISCUSSÃO</a:t>
            </a:r>
            <a:r>
              <a:rPr lang="pt-BR" sz="2800" smtClean="0">
                <a:solidFill>
                  <a:srgbClr val="FF3300"/>
                </a:solidFill>
                <a:latin typeface="Arial" charset="0"/>
                <a:cs typeface="Arial" charset="0"/>
              </a:rPr>
              <a:t> - LIMITAÇÕES</a:t>
            </a:r>
          </a:p>
        </p:txBody>
      </p:sp>
      <p:sp>
        <p:nvSpPr>
          <p:cNvPr id="49155" name="Shape 340"/>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Esse estudo tem limitações. Uma de nossas principais variáveis preditoras, a </a:t>
            </a:r>
            <a:r>
              <a:rPr lang="pt-BR" sz="1800" b="1" smtClean="0">
                <a:solidFill>
                  <a:srgbClr val="595959"/>
                </a:solidFill>
                <a:latin typeface="Arial" charset="0"/>
                <a:cs typeface="Arial" charset="0"/>
              </a:rPr>
              <a:t>BT</a:t>
            </a:r>
            <a:r>
              <a:rPr lang="pt-BR" sz="1800" smtClean="0">
                <a:solidFill>
                  <a:srgbClr val="595959"/>
                </a:solidFill>
                <a:latin typeface="Arial" charset="0"/>
                <a:cs typeface="Arial" charset="0"/>
              </a:rPr>
              <a:t> no término da fototerapia, </a:t>
            </a:r>
            <a:r>
              <a:rPr lang="pt-BR" sz="1800" b="1" smtClean="0">
                <a:solidFill>
                  <a:srgbClr val="595959"/>
                </a:solidFill>
                <a:latin typeface="Arial" charset="0"/>
                <a:cs typeface="Arial" charset="0"/>
              </a:rPr>
              <a:t>foi estimada por extrapolação</a:t>
            </a:r>
            <a:r>
              <a:rPr lang="pt-BR" sz="1800" smtClean="0">
                <a:solidFill>
                  <a:srgbClr val="595959"/>
                </a:solidFill>
                <a:latin typeface="Arial" charset="0"/>
                <a:cs typeface="Arial" charset="0"/>
              </a:rPr>
              <a:t> para a maioria de nossos sujeitos, o que presumivelmente piorou a discriminação da regra de previsão. No entanto, recomendamos que os clínicos usem a regra para decidir se continuam a fototerapia diante de um resultado de BT disponível. </a:t>
            </a:r>
          </a:p>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Assim, eles saberão a BT no término da fototerapia e não precisarão extrapolar. No subconjunto de indivíduos nos quais a BT no momento do término era conhecida,  o AUROC foi de 0,9.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hape 345"/>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 </a:t>
            </a:r>
            <a:r>
              <a:rPr lang="pt-BR" sz="2800" smtClean="0">
                <a:solidFill>
                  <a:srgbClr val="FF3300"/>
                </a:solidFill>
                <a:latin typeface="Arial" charset="0"/>
                <a:cs typeface="Arial" charset="0"/>
              </a:rPr>
              <a:t>- LIMITAÇÕES</a:t>
            </a:r>
          </a:p>
        </p:txBody>
      </p:sp>
      <p:sp>
        <p:nvSpPr>
          <p:cNvPr id="50179" name="Shape 346"/>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Além disso, baseamos nossa variável para fototerapia domiciliar em pedidos de equipamentos e, portanto, não sabíamos exatamente se e quando a fototerapia em casa era usada. Pode ter havido bebês cuja BT retornou ao limiar de tratamento dentro de 72 horas que não tiveram uma medida de BT até mais tarde. Dada essa limitação, </a:t>
            </a:r>
            <a:r>
              <a:rPr lang="pt-BR" sz="1800" b="1" smtClean="0">
                <a:solidFill>
                  <a:srgbClr val="595959"/>
                </a:solidFill>
                <a:latin typeface="Arial" charset="0"/>
                <a:cs typeface="Arial" charset="0"/>
              </a:rPr>
              <a:t>o risco de hiperbilirrubinemia de rebote  pode ter sido subestimado em nosso estudo</a:t>
            </a:r>
            <a:r>
              <a:rPr lang="pt-BR" sz="1800" smtClean="0">
                <a:solidFill>
                  <a:srgbClr val="595959"/>
                </a:solidFill>
                <a:latin typeface="Arial" charset="0"/>
                <a:cs typeface="Arial" charset="0"/>
              </a:rPr>
              <a:t>, o que pode não ser generalizável para lactentes para os quais a fototerapia domiciliar não é uma opção.</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hape 351"/>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DISCUSSÃO </a:t>
            </a:r>
            <a:r>
              <a:rPr lang="pt-BR" sz="2800" smtClean="0">
                <a:solidFill>
                  <a:srgbClr val="FF3300"/>
                </a:solidFill>
                <a:latin typeface="Arial" charset="0"/>
                <a:cs typeface="Arial" charset="0"/>
              </a:rPr>
              <a:t>- LIMITAÇÕES</a:t>
            </a:r>
          </a:p>
        </p:txBody>
      </p:sp>
      <p:sp>
        <p:nvSpPr>
          <p:cNvPr id="51203" name="Shape 352"/>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595959"/>
                </a:solidFill>
                <a:latin typeface="Arial" charset="0"/>
                <a:cs typeface="Arial" charset="0"/>
              </a:rPr>
              <a:t>Também os autores examinaram  apenas a hiperbilirrubinemia de rebote após a primeira fototerapia de pacientes internados, e os riscos de rebote podem ser diferentes após a fototerapia subsequente. Finalmente, </a:t>
            </a:r>
            <a:r>
              <a:rPr lang="pt-BR" sz="1800" b="1" smtClean="0">
                <a:solidFill>
                  <a:srgbClr val="595959"/>
                </a:solidFill>
                <a:latin typeface="Arial" charset="0"/>
                <a:cs typeface="Arial" charset="0"/>
              </a:rPr>
              <a:t>não fomos capazes de validar externamente nossa regra de previsão</a:t>
            </a:r>
            <a:r>
              <a:rPr lang="pt-BR" sz="1800" smtClean="0">
                <a:solidFill>
                  <a:srgbClr val="595959"/>
                </a:solidFill>
                <a:latin typeface="Arial" charset="0"/>
                <a:cs typeface="Arial" charset="0"/>
              </a:rPr>
              <a:t>, uma consideração para pesquisas futuras.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hape 357"/>
          <p:cNvSpPr txBox="1">
            <a:spLocks noGrp="1"/>
          </p:cNvSpPr>
          <p:nvPr>
            <p:ph type="title"/>
          </p:nvPr>
        </p:nvSpPr>
        <p:spPr>
          <a:xfrm>
            <a:off x="311150" y="444500"/>
            <a:ext cx="8521700" cy="573088"/>
          </a:xfrm>
        </p:spPr>
        <p:txBody>
          <a:bodyPr/>
          <a:lstStyle/>
          <a:p>
            <a:pPr algn="ctr" eaLnBrk="1" hangingPunct="1">
              <a:spcBef>
                <a:spcPct val="0"/>
              </a:spcBef>
              <a:spcAft>
                <a:spcPct val="0"/>
              </a:spcAft>
            </a:pPr>
            <a:r>
              <a:rPr lang="pt-BR" sz="2800" smtClean="0">
                <a:solidFill>
                  <a:srgbClr val="0033CC"/>
                </a:solidFill>
                <a:latin typeface="Arial" charset="0"/>
                <a:cs typeface="Arial" charset="0"/>
              </a:rPr>
              <a:t/>
            </a:r>
            <a:br>
              <a:rPr lang="pt-BR" sz="2800" smtClean="0">
                <a:solidFill>
                  <a:srgbClr val="0033CC"/>
                </a:solidFill>
                <a:latin typeface="Arial" charset="0"/>
                <a:cs typeface="Arial" charset="0"/>
              </a:rPr>
            </a:br>
            <a:endParaRPr lang="pt-BR" sz="2800" smtClean="0">
              <a:solidFill>
                <a:srgbClr val="0033CC"/>
              </a:solidFill>
              <a:latin typeface="Arial" charset="0"/>
              <a:cs typeface="Arial" charset="0"/>
            </a:endParaRPr>
          </a:p>
        </p:txBody>
      </p:sp>
      <p:sp>
        <p:nvSpPr>
          <p:cNvPr id="52227" name="Shape 358"/>
          <p:cNvSpPr txBox="1">
            <a:spLocks noGrp="1"/>
          </p:cNvSpPr>
          <p:nvPr>
            <p:ph type="body" idx="1"/>
          </p:nvPr>
        </p:nvSpPr>
        <p:spPr>
          <a:xfrm>
            <a:off x="311150" y="1152525"/>
            <a:ext cx="8521700" cy="3416300"/>
          </a:xfrm>
        </p:spPr>
        <p:txBody>
          <a:bodyPr/>
          <a:lstStyle/>
          <a:p>
            <a:pPr algn="just" eaLnBrk="1" hangingPunct="1">
              <a:lnSpc>
                <a:spcPct val="115000"/>
              </a:lnSpc>
              <a:spcBef>
                <a:spcPct val="0"/>
              </a:spcBef>
              <a:spcAft>
                <a:spcPct val="0"/>
              </a:spcAft>
              <a:buClr>
                <a:srgbClr val="595959"/>
              </a:buClr>
              <a:buFont typeface="Arial" charset="0"/>
              <a:buChar char="➔"/>
            </a:pPr>
            <a:r>
              <a:rPr lang="pt-BR" sz="1800" smtClean="0">
                <a:solidFill>
                  <a:srgbClr val="0033CC"/>
                </a:solidFill>
                <a:latin typeface="Arial" charset="0"/>
                <a:cs typeface="Arial" charset="0"/>
              </a:rPr>
              <a:t>A hiperbilirrubinemia de rebote pode ser predita com excelente discriminação pela </a:t>
            </a:r>
            <a:r>
              <a:rPr lang="pt-BR" sz="1800" b="1" smtClean="0">
                <a:solidFill>
                  <a:srgbClr val="0033CC"/>
                </a:solidFill>
                <a:latin typeface="Arial" charset="0"/>
                <a:cs typeface="Arial" charset="0"/>
              </a:rPr>
              <a:t>idade gestacional do bebê</a:t>
            </a:r>
            <a:r>
              <a:rPr lang="pt-BR" sz="1800" smtClean="0">
                <a:solidFill>
                  <a:srgbClr val="0033CC"/>
                </a:solidFill>
                <a:latin typeface="Arial" charset="0"/>
                <a:cs typeface="Arial" charset="0"/>
              </a:rPr>
              <a:t>, </a:t>
            </a:r>
            <a:r>
              <a:rPr lang="pt-BR" sz="1800" b="1" smtClean="0">
                <a:solidFill>
                  <a:srgbClr val="0033CC"/>
                </a:solidFill>
                <a:latin typeface="Arial" charset="0"/>
                <a:cs typeface="Arial" charset="0"/>
              </a:rPr>
              <a:t>idade de início da fototerapia</a:t>
            </a:r>
            <a:r>
              <a:rPr lang="pt-BR" sz="1800" smtClean="0">
                <a:solidFill>
                  <a:srgbClr val="0033CC"/>
                </a:solidFill>
                <a:latin typeface="Arial" charset="0"/>
                <a:cs typeface="Arial" charset="0"/>
              </a:rPr>
              <a:t> e </a:t>
            </a:r>
            <a:r>
              <a:rPr lang="pt-BR" sz="1800" b="1" smtClean="0">
                <a:solidFill>
                  <a:srgbClr val="0033CC"/>
                </a:solidFill>
                <a:latin typeface="Arial" charset="0"/>
                <a:cs typeface="Arial" charset="0"/>
              </a:rPr>
              <a:t>BT no término da fototerapia</a:t>
            </a:r>
            <a:r>
              <a:rPr lang="pt-BR" sz="1800" smtClean="0">
                <a:solidFill>
                  <a:srgbClr val="0033CC"/>
                </a:solidFill>
                <a:latin typeface="Arial" charset="0"/>
                <a:cs typeface="Arial" charset="0"/>
              </a:rPr>
              <a:t>.</a:t>
            </a:r>
            <a:r>
              <a:rPr lang="pt-BR" sz="1800" smtClean="0">
                <a:solidFill>
                  <a:srgbClr val="595959"/>
                </a:solidFill>
                <a:latin typeface="Arial" charset="0"/>
                <a:cs typeface="Arial" charset="0"/>
              </a:rPr>
              <a:t> </a:t>
            </a:r>
          </a:p>
          <a:p>
            <a:pPr algn="just" eaLnBrk="1" hangingPunct="1">
              <a:lnSpc>
                <a:spcPct val="115000"/>
              </a:lnSpc>
              <a:spcBef>
                <a:spcPct val="0"/>
              </a:spcBef>
              <a:spcAft>
                <a:spcPct val="0"/>
              </a:spcAft>
              <a:buClr>
                <a:srgbClr val="595959"/>
              </a:buClr>
              <a:buFont typeface="Arial" charset="0"/>
              <a:buChar char="➔"/>
            </a:pPr>
            <a:r>
              <a:rPr lang="pt-BR" sz="1800" smtClean="0">
                <a:solidFill>
                  <a:srgbClr val="0033CC"/>
                </a:solidFill>
                <a:latin typeface="Arial" charset="0"/>
                <a:cs typeface="Arial" charset="0"/>
              </a:rPr>
              <a:t>Com um e</a:t>
            </a:r>
            <a:r>
              <a:rPr lang="pt-BR" sz="1800" b="1" smtClean="0">
                <a:solidFill>
                  <a:srgbClr val="0033CC"/>
                </a:solidFill>
                <a:latin typeface="Arial" charset="0"/>
                <a:cs typeface="Arial" charset="0"/>
              </a:rPr>
              <a:t>score preditivo de &lt;20, a fototerapia pode ser descontinuada com &lt;4% de probabilidade de rebote</a:t>
            </a:r>
            <a:r>
              <a:rPr lang="pt-BR" sz="1800" smtClean="0">
                <a:solidFill>
                  <a:srgbClr val="0033CC"/>
                </a:solidFill>
                <a:latin typeface="Arial" charset="0"/>
                <a:cs typeface="Arial" charset="0"/>
              </a:rPr>
              <a:t>.</a:t>
            </a:r>
            <a:r>
              <a:rPr lang="pt-BR" sz="1800" smtClean="0">
                <a:solidFill>
                  <a:srgbClr val="595959"/>
                </a:solidFill>
                <a:latin typeface="Arial" charset="0"/>
                <a:cs typeface="Arial" charset="0"/>
              </a:rPr>
              <a:t> </a:t>
            </a:r>
          </a:p>
          <a:p>
            <a:pPr algn="just" eaLnBrk="1" hangingPunct="1">
              <a:lnSpc>
                <a:spcPct val="115000"/>
              </a:lnSpc>
              <a:spcBef>
                <a:spcPct val="0"/>
              </a:spcBef>
              <a:spcAft>
                <a:spcPct val="0"/>
              </a:spcAft>
              <a:buClr>
                <a:srgbClr val="595959"/>
              </a:buClr>
              <a:buFont typeface="Arial" charset="0"/>
              <a:buChar char="➔"/>
            </a:pPr>
            <a:r>
              <a:rPr lang="pt-BR" sz="1800" b="1" smtClean="0">
                <a:solidFill>
                  <a:srgbClr val="595959"/>
                </a:solidFill>
                <a:latin typeface="Arial" charset="0"/>
                <a:cs typeface="Arial" charset="0"/>
              </a:rPr>
              <a:t>A implementação dessa regra de previsão através de uma calculadora de integração em registros médicos eletrônicos poderia ajudar a orientar as decisões sobre quando descontinuar a fototerapia.</a:t>
            </a:r>
            <a:endParaRPr lang="pt-BR" sz="1800" smtClean="0">
              <a:solidFill>
                <a:srgbClr val="595959"/>
              </a:solidFill>
              <a:latin typeface="Arial" charset="0"/>
              <a:cs typeface="Arial"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hape 36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charset="0"/>
                <a:cs typeface="Arial" charset="0"/>
              </a:rPr>
              <a:t>RECONHECIMENTO</a:t>
            </a:r>
          </a:p>
        </p:txBody>
      </p:sp>
      <p:sp>
        <p:nvSpPr>
          <p:cNvPr id="364" name="Shape 364"/>
          <p:cNvSpPr txBox="1">
            <a:spLocks noGrp="1"/>
          </p:cNvSpPr>
          <p:nvPr>
            <p:ph type="body" idx="1"/>
          </p:nvPr>
        </p:nvSpPr>
        <p:spPr>
          <a:xfrm>
            <a:off x="311150" y="1152525"/>
            <a:ext cx="8521700" cy="3416300"/>
          </a:xfrm>
        </p:spPr>
        <p:txBody>
          <a:bodyPr>
            <a:noAutofit/>
          </a:bodyPr>
          <a:lstStyle/>
          <a:p>
            <a:pPr algn="just" eaLnBrk="1" fontAlgn="auto" hangingPunct="1">
              <a:lnSpc>
                <a:spcPct val="115000"/>
              </a:lnSpc>
              <a:buClr>
                <a:schemeClr val="dk2"/>
              </a:buClr>
              <a:buFont typeface="Arial"/>
              <a:buChar char="➔"/>
              <a:defRPr/>
            </a:pPr>
            <a:r>
              <a:rPr lang="pt-BR" sz="1800">
                <a:solidFill>
                  <a:schemeClr val="dk2"/>
                </a:solidFill>
                <a:sym typeface="Arial"/>
              </a:rPr>
              <a:t>Os autores agradecem a Dra. Andrea C. Wickremasinghe por sua revisão crítica do manuscrito e por suas inestimáveis sugestões.</a:t>
            </a:r>
            <a:endParaRPr sz="1800" b="1">
              <a:solidFill>
                <a:schemeClr val="dk2"/>
              </a:solidFill>
              <a:sym typeface="Arial"/>
            </a:endParaRPr>
          </a:p>
          <a:p>
            <a:pPr marL="0" indent="0" eaLnBrk="1" fontAlgn="auto" hangingPunct="1">
              <a:lnSpc>
                <a:spcPct val="115000"/>
              </a:lnSpc>
              <a:spcAft>
                <a:spcPts val="1600"/>
              </a:spcAft>
              <a:buClr>
                <a:schemeClr val="dk2"/>
              </a:buClr>
              <a:buFont typeface="Arial"/>
              <a:buNone/>
              <a:defRPr/>
            </a:pPr>
            <a:endParaRPr sz="1800">
              <a:solidFill>
                <a:schemeClr val="dk2"/>
              </a:solidFill>
              <a:sym typeface="Aria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Text Box 3"/>
          <p:cNvSpPr txBox="1">
            <a:spLocks noGrp="1"/>
          </p:cNvSpPr>
          <p:nvPr>
            <p:ph type="body" idx="1"/>
          </p:nvPr>
        </p:nvSpPr>
        <p:spPr>
          <a:xfrm>
            <a:off x="425450" y="2257425"/>
            <a:ext cx="8521700" cy="1647825"/>
          </a:xfrm>
          <a:solidFill>
            <a:srgbClr val="00FFCC"/>
          </a:solidFill>
        </p:spPr>
        <p:txBody>
          <a:bodyPr/>
          <a:lstStyle/>
          <a:p>
            <a:pPr>
              <a:buFont typeface="Arial" charset="0"/>
              <a:buNone/>
            </a:pPr>
            <a:r>
              <a:rPr lang="pt-BR" sz="2400" smtClean="0">
                <a:solidFill>
                  <a:srgbClr val="00FFCC"/>
                </a:solidFill>
                <a:latin typeface="Arial" charset="0"/>
                <a:cs typeface="Arial" charset="0"/>
              </a:rPr>
              <a:t>                  </a:t>
            </a:r>
            <a:r>
              <a:rPr lang="pt-BR" sz="2400" smtClean="0">
                <a:solidFill>
                  <a:schemeClr val="hlink"/>
                </a:solidFill>
                <a:latin typeface="Arial" charset="0"/>
                <a:cs typeface="Arial" charset="0"/>
              </a:rPr>
              <a:t>O QUE ESTÁ ESTUDO ADICIONA</a:t>
            </a:r>
          </a:p>
          <a:p>
            <a:r>
              <a:rPr lang="pt-BR" sz="1800" smtClean="0">
                <a:solidFill>
                  <a:schemeClr val="tx1"/>
                </a:solidFill>
                <a:latin typeface="Arial" charset="0"/>
                <a:cs typeface="Arial" charset="0"/>
              </a:rPr>
              <a:t>Descrevemos um modelo para quantificar o risco de hiperbilirrubinemia de rebote.</a:t>
            </a:r>
          </a:p>
          <a:p>
            <a:r>
              <a:rPr lang="pt-BR" sz="1800" smtClean="0">
                <a:solidFill>
                  <a:schemeClr val="tx1"/>
                </a:solidFill>
                <a:latin typeface="Arial" charset="0"/>
                <a:cs typeface="Arial" charset="0"/>
              </a:rPr>
              <a:t>Este modelo permitirá aos médicos descontinuar a fototerapia quando o risco de hiperbilirrubinemia de rebote atinge um nível adequadamente baixo.</a:t>
            </a:r>
          </a:p>
        </p:txBody>
      </p:sp>
      <p:pic>
        <p:nvPicPr>
          <p:cNvPr id="178180" name="Picture 4"/>
          <p:cNvPicPr>
            <a:picLocks noChangeAspect="1" noChangeArrowheads="1"/>
          </p:cNvPicPr>
          <p:nvPr/>
        </p:nvPicPr>
        <p:blipFill>
          <a:blip r:embed="rId2"/>
          <a:srcRect/>
          <a:stretch>
            <a:fillRect/>
          </a:stretch>
        </p:blipFill>
        <p:spPr bwMode="auto">
          <a:xfrm>
            <a:off x="1638300" y="471488"/>
            <a:ext cx="5649913" cy="1738312"/>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4" name="Picture 4"/>
          <p:cNvPicPr>
            <a:picLocks noChangeAspect="1" noChangeArrowheads="1"/>
          </p:cNvPicPr>
          <p:nvPr/>
        </p:nvPicPr>
        <p:blipFill>
          <a:blip r:embed="rId2"/>
          <a:srcRect/>
          <a:stretch>
            <a:fillRect/>
          </a:stretch>
        </p:blipFill>
        <p:spPr bwMode="auto">
          <a:xfrm>
            <a:off x="857250" y="263525"/>
            <a:ext cx="7429500" cy="4618038"/>
          </a:xfrm>
          <a:prstGeom prst="rect">
            <a:avLst/>
          </a:prstGeom>
          <a:solidFill>
            <a:srgbClr val="0033CC"/>
          </a:solidFill>
          <a:ln w="38100">
            <a:solidFill>
              <a:srgbClr val="0033CC"/>
            </a:solid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hape 36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solidFill>
                  <a:schemeClr val="hlink"/>
                </a:solidFill>
                <a:latin typeface="Arial" charset="0"/>
                <a:cs typeface="Arial" charset="0"/>
              </a:rPr>
              <a:t>REFERENCES</a:t>
            </a:r>
          </a:p>
        </p:txBody>
      </p:sp>
      <p:sp>
        <p:nvSpPr>
          <p:cNvPr id="54275" name="Shape 370"/>
          <p:cNvSpPr txBox="1">
            <a:spLocks noGrp="1"/>
          </p:cNvSpPr>
          <p:nvPr>
            <p:ph type="body" idx="1"/>
          </p:nvPr>
        </p:nvSpPr>
        <p:spPr>
          <a:xfrm>
            <a:off x="311150" y="1152525"/>
            <a:ext cx="8521700" cy="3616325"/>
          </a:xfrm>
        </p:spPr>
        <p:txBody>
          <a:bodyPr/>
          <a:lstStyle/>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American Academy of Pediatrics Subcommittee on Hyperbilirubinemia. Management of hyperbilirubinemia in the newborn infant 35 or more weeks of gestation. </a:t>
            </a:r>
            <a:r>
              <a:rPr lang="pt-BR" sz="900" i="1" smtClean="0">
                <a:solidFill>
                  <a:srgbClr val="595959"/>
                </a:solidFill>
                <a:latin typeface="Arial" charset="0"/>
                <a:cs typeface="Arial" charset="0"/>
              </a:rPr>
              <a:t>Pediatrics</a:t>
            </a:r>
            <a:r>
              <a:rPr lang="pt-BR" sz="900" smtClean="0">
                <a:solidFill>
                  <a:srgbClr val="595959"/>
                </a:solidFill>
                <a:latin typeface="Arial" charset="0"/>
                <a:cs typeface="Arial" charset="0"/>
              </a:rPr>
              <a:t>. 2004;114(1):297–316</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Tan KL. Phototherapy for neonatal jaundice. </a:t>
            </a:r>
            <a:r>
              <a:rPr lang="pt-BR" sz="900" i="1" smtClean="0">
                <a:solidFill>
                  <a:srgbClr val="595959"/>
                </a:solidFill>
                <a:latin typeface="Arial" charset="0"/>
                <a:cs typeface="Arial" charset="0"/>
              </a:rPr>
              <a:t>Clin Perinatol</a:t>
            </a:r>
            <a:r>
              <a:rPr lang="pt-BR" sz="900" smtClean="0">
                <a:solidFill>
                  <a:srgbClr val="595959"/>
                </a:solidFill>
                <a:latin typeface="Arial" charset="0"/>
                <a:cs typeface="Arial" charset="0"/>
              </a:rPr>
              <a:t>. 1991;18(3):423–439</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National Institute for Health and Care Excellence. Neonatal jaundice (NICE Clinical Guideline 98). London, England: National Institute for Health and Clinical Excellence; May 2010. Available at: https:// www. nice. org. uk/ guidance/ cg98. Accessed February 23, 2016.</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Lazar L, Litwin A, Merlob P. Phototherapy for neonatal nonhemolytic hyperbilirubinemia. Analysis of rebound and indications for discontinuing therapy. </a:t>
            </a:r>
            <a:r>
              <a:rPr lang="pt-BR" sz="900" i="1" smtClean="0">
                <a:solidFill>
                  <a:srgbClr val="595959"/>
                </a:solidFill>
                <a:latin typeface="Arial" charset="0"/>
                <a:cs typeface="Arial" charset="0"/>
              </a:rPr>
              <a:t>Clin Pediatr (Phila)</a:t>
            </a:r>
            <a:r>
              <a:rPr lang="pt-BR" sz="900" smtClean="0">
                <a:solidFill>
                  <a:srgbClr val="595959"/>
                </a:solidFill>
                <a:latin typeface="Arial" charset="0"/>
                <a:cs typeface="Arial" charset="0"/>
              </a:rPr>
              <a:t>. 1993;32(5):264–267</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Yetman RJ, Parks DK, Huseby V, Mistry K, Garcia J. Rebound bilirubin levels in infants receiving phototherapy. </a:t>
            </a:r>
            <a:r>
              <a:rPr lang="pt-BR" sz="900" i="1" smtClean="0">
                <a:solidFill>
                  <a:srgbClr val="595959"/>
                </a:solidFill>
                <a:latin typeface="Arial" charset="0"/>
                <a:cs typeface="Arial" charset="0"/>
              </a:rPr>
              <a:t>J Pediatr</a:t>
            </a:r>
            <a:r>
              <a:rPr lang="pt-BR" sz="900" smtClean="0">
                <a:solidFill>
                  <a:srgbClr val="595959"/>
                </a:solidFill>
                <a:latin typeface="Arial" charset="0"/>
                <a:cs typeface="Arial" charset="0"/>
              </a:rPr>
              <a:t>. 1998;133(5):705–707</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Al-Saedi SA. Rebound hyperbilirubinemia in term infants after phototherapy. </a:t>
            </a:r>
            <a:r>
              <a:rPr lang="pt-BR" sz="900" i="1" smtClean="0">
                <a:solidFill>
                  <a:srgbClr val="595959"/>
                </a:solidFill>
                <a:latin typeface="Arial" charset="0"/>
                <a:cs typeface="Arial" charset="0"/>
              </a:rPr>
              <a:t>Saudi Med J</a:t>
            </a:r>
            <a:r>
              <a:rPr lang="pt-BR" sz="900" smtClean="0">
                <a:solidFill>
                  <a:srgbClr val="595959"/>
                </a:solidFill>
                <a:latin typeface="Arial" charset="0"/>
                <a:cs typeface="Arial" charset="0"/>
              </a:rPr>
              <a:t>. 2002;23(11):1394–1397</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Erdeve O, Tiras U, Dallar Y. Rebound bilirubin measurement is not required for hyperbilirubinemia regardless of the background attributes of newborns. </a:t>
            </a:r>
            <a:r>
              <a:rPr lang="pt-BR" sz="900" i="1" smtClean="0">
                <a:solidFill>
                  <a:srgbClr val="595959"/>
                </a:solidFill>
                <a:latin typeface="Arial" charset="0"/>
                <a:cs typeface="Arial" charset="0"/>
              </a:rPr>
              <a:t>J Trop Pediatr</a:t>
            </a:r>
            <a:r>
              <a:rPr lang="pt-BR" sz="900" smtClean="0">
                <a:solidFill>
                  <a:srgbClr val="595959"/>
                </a:solidFill>
                <a:latin typeface="Arial" charset="0"/>
                <a:cs typeface="Arial" charset="0"/>
              </a:rPr>
              <a:t>. 2004;50(5):309</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Kaplan M, Kaplan E, Hammerman C, et al. Post-phototherapy neonatal bilirubin rebound: a potential cause of significant hyperbilirubinaemia. </a:t>
            </a:r>
            <a:r>
              <a:rPr lang="pt-BR" sz="900" i="1" smtClean="0">
                <a:solidFill>
                  <a:srgbClr val="595959"/>
                </a:solidFill>
                <a:latin typeface="Arial" charset="0"/>
                <a:cs typeface="Arial" charset="0"/>
              </a:rPr>
              <a:t>Arch Dis Child</a:t>
            </a:r>
            <a:r>
              <a:rPr lang="pt-BR" sz="900" smtClean="0">
                <a:solidFill>
                  <a:srgbClr val="595959"/>
                </a:solidFill>
                <a:latin typeface="Arial" charset="0"/>
                <a:cs typeface="Arial" charset="0"/>
              </a:rPr>
              <a:t>. 2006;91(1): 31–34</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Bansal A, Jain S, Parmar VR, Chawla D. Bilirubin rebound after intensive phototherapy for neonatal jaundice.</a:t>
            </a:r>
            <a:r>
              <a:rPr lang="pt-BR" sz="900" i="1" smtClean="0">
                <a:solidFill>
                  <a:srgbClr val="595959"/>
                </a:solidFill>
                <a:latin typeface="Arial" charset="0"/>
                <a:cs typeface="Arial" charset="0"/>
              </a:rPr>
              <a:t>Indian Pediatr</a:t>
            </a:r>
            <a:r>
              <a:rPr lang="pt-BR" sz="900" smtClean="0">
                <a:solidFill>
                  <a:srgbClr val="595959"/>
                </a:solidFill>
                <a:latin typeface="Arial" charset="0"/>
                <a:cs typeface="Arial" charset="0"/>
              </a:rPr>
              <a:t>. 2010;47(7): 607–609</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Barak M, Berger I, Dollberg S, Mimouni FB, Mandel D. When should phototherapy be stopped? A pilot study comparing two targets of serum bilirubin concentration. </a:t>
            </a:r>
            <a:r>
              <a:rPr lang="pt-BR" sz="900" i="1" smtClean="0">
                <a:solidFill>
                  <a:srgbClr val="595959"/>
                </a:solidFill>
                <a:latin typeface="Arial" charset="0"/>
                <a:cs typeface="Arial" charset="0"/>
              </a:rPr>
              <a:t>Acta Paediatr</a:t>
            </a:r>
            <a:r>
              <a:rPr lang="pt-BR" sz="900" smtClean="0">
                <a:solidFill>
                  <a:srgbClr val="595959"/>
                </a:solidFill>
                <a:latin typeface="Arial" charset="0"/>
                <a:cs typeface="Arial" charset="0"/>
              </a:rPr>
              <a:t>. 2009;98(2):277–281</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Kuzniewicz MW, Greene DN, Walsh EM, McCulloch CE, Newman TB. Association between laboratory calibration of a serum bilirubin assay, neonatal bilirubin levels, and phototherapy use. </a:t>
            </a:r>
            <a:r>
              <a:rPr lang="pt-BR" sz="900" i="1" smtClean="0">
                <a:solidFill>
                  <a:srgbClr val="595959"/>
                </a:solidFill>
                <a:latin typeface="Arial" charset="0"/>
                <a:cs typeface="Arial" charset="0"/>
              </a:rPr>
              <a:t>JAMA Pediatr</a:t>
            </a:r>
            <a:r>
              <a:rPr lang="pt-BR" sz="900" smtClean="0">
                <a:solidFill>
                  <a:srgbClr val="595959"/>
                </a:solidFill>
                <a:latin typeface="Arial" charset="0"/>
                <a:cs typeface="Arial" charset="0"/>
              </a:rPr>
              <a:t>. 2016;170(6): 557–561</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Lindsey C, Sheather S. Best subsets variable selection in nonnormal regression models. </a:t>
            </a:r>
            <a:r>
              <a:rPr lang="pt-BR" sz="900" i="1" smtClean="0">
                <a:solidFill>
                  <a:srgbClr val="595959"/>
                </a:solidFill>
                <a:latin typeface="Arial" charset="0"/>
                <a:cs typeface="Arial" charset="0"/>
              </a:rPr>
              <a:t>Stata J</a:t>
            </a:r>
            <a:r>
              <a:rPr lang="pt-BR" sz="900" smtClean="0">
                <a:solidFill>
                  <a:srgbClr val="595959"/>
                </a:solidFill>
                <a:latin typeface="Arial" charset="0"/>
                <a:cs typeface="Arial" charset="0"/>
              </a:rPr>
              <a:t>. 2015;4(13):1046–1059</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Maisels MJ, Kring E. Rebound in serum bilirubin level following intensive phototherapy. </a:t>
            </a:r>
            <a:r>
              <a:rPr lang="pt-BR" sz="900" i="1" smtClean="0">
                <a:solidFill>
                  <a:srgbClr val="595959"/>
                </a:solidFill>
                <a:latin typeface="Arial" charset="0"/>
                <a:cs typeface="Arial" charset="0"/>
              </a:rPr>
              <a:t>Arch Pediatr Adolesc Med</a:t>
            </a:r>
            <a:r>
              <a:rPr lang="pt-BR" sz="900" smtClean="0">
                <a:solidFill>
                  <a:srgbClr val="595959"/>
                </a:solidFill>
                <a:latin typeface="Arial" charset="0"/>
                <a:cs typeface="Arial" charset="0"/>
              </a:rPr>
              <a:t>. 2002;156(7):669–672</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Csoma Z, Tóth-Molnár E, Balogh K, et al. Neonatal blue light phototherapy and melanocytic nevi: a twin study.</a:t>
            </a:r>
            <a:r>
              <a:rPr lang="pt-BR" sz="900" i="1" smtClean="0">
                <a:solidFill>
                  <a:srgbClr val="595959"/>
                </a:solidFill>
                <a:latin typeface="Arial" charset="0"/>
                <a:cs typeface="Arial" charset="0"/>
              </a:rPr>
              <a:t>Pediatrics</a:t>
            </a:r>
            <a:r>
              <a:rPr lang="pt-BR" sz="900" smtClean="0">
                <a:solidFill>
                  <a:srgbClr val="595959"/>
                </a:solidFill>
                <a:latin typeface="Arial" charset="0"/>
                <a:cs typeface="Arial" charset="0"/>
              </a:rPr>
              <a:t>. 2011;128(4). Available at: www.pediatrics.org/cgi/content/full/ 128/ 4/ e856</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Newman TB, Wickremasinghe AC, Walsh EM, Grimes BA, McCulloch CE, Kuzniewicz MW. Retrospective cohort study of phototherapy and childhood cancer in northern California. </a:t>
            </a:r>
            <a:r>
              <a:rPr lang="pt-BR" sz="900" i="1" smtClean="0">
                <a:solidFill>
                  <a:srgbClr val="595959"/>
                </a:solidFill>
                <a:latin typeface="Arial" charset="0"/>
                <a:cs typeface="Arial" charset="0"/>
              </a:rPr>
              <a:t>Pediatrics</a:t>
            </a:r>
            <a:r>
              <a:rPr lang="pt-BR" sz="900" smtClean="0">
                <a:solidFill>
                  <a:srgbClr val="595959"/>
                </a:solidFill>
                <a:latin typeface="Arial" charset="0"/>
                <a:cs typeface="Arial" charset="0"/>
              </a:rPr>
              <a:t>. 2016;137(6):e20151354</a:t>
            </a:r>
          </a:p>
          <a:p>
            <a:pPr indent="-285750" algn="just" eaLnBrk="1" hangingPunct="1">
              <a:spcBef>
                <a:spcPct val="0"/>
              </a:spcBef>
              <a:spcAft>
                <a:spcPct val="0"/>
              </a:spcAft>
              <a:buClr>
                <a:srgbClr val="595959"/>
              </a:buClr>
              <a:buSzPts val="900"/>
              <a:buFont typeface="Arial" charset="0"/>
              <a:buAutoNum type="arabicPeriod"/>
            </a:pPr>
            <a:r>
              <a:rPr lang="pt-BR" sz="900" smtClean="0">
                <a:solidFill>
                  <a:srgbClr val="595959"/>
                </a:solidFill>
                <a:latin typeface="Arial" charset="0"/>
                <a:cs typeface="Arial" charset="0"/>
              </a:rPr>
              <a:t>Wickremasinghe AC, Kuzniewicz MW, Grimes BA, McCulloch CE, Newman TB. Neonatal phototherapy and infantile cancer. </a:t>
            </a:r>
            <a:r>
              <a:rPr lang="pt-BR" sz="900" i="1" smtClean="0">
                <a:solidFill>
                  <a:srgbClr val="595959"/>
                </a:solidFill>
                <a:latin typeface="Arial" charset="0"/>
                <a:cs typeface="Arial" charset="0"/>
              </a:rPr>
              <a:t>Pediatrics</a:t>
            </a:r>
            <a:r>
              <a:rPr lang="pt-BR" sz="900" smtClean="0">
                <a:solidFill>
                  <a:srgbClr val="595959"/>
                </a:solidFill>
                <a:latin typeface="Arial" charset="0"/>
                <a:cs typeface="Arial" charset="0"/>
              </a:rPr>
              <a:t>. 2016;137(6):e20151353</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Grp="1"/>
          </p:cNvSpPr>
          <p:nvPr>
            <p:ph type="ctrTitle"/>
          </p:nvPr>
        </p:nvSpPr>
        <p:spPr>
          <a:xfrm>
            <a:off x="669925" y="0"/>
            <a:ext cx="8213725" cy="1103313"/>
          </a:xfrm>
        </p:spPr>
        <p:txBody>
          <a:bodyPr anchor="t"/>
          <a:lstStyle/>
          <a:p>
            <a:pPr>
              <a:spcBef>
                <a:spcPct val="0"/>
              </a:spcBef>
              <a:spcAft>
                <a:spcPct val="0"/>
              </a:spcAft>
              <a:buSzTx/>
            </a:pPr>
            <a:r>
              <a:rPr lang="pt-BR" sz="2400" b="1" smtClean="0">
                <a:solidFill>
                  <a:srgbClr val="FF3399"/>
                </a:solidFill>
                <a:latin typeface="Arial" charset="0"/>
                <a:cs typeface="Arial" charset="0"/>
              </a:rPr>
              <a:t>Nota do Editor do site, Dr. Paulo R. Margotto. Consultem também! Aqui e Agora! Estudando Juntos!</a:t>
            </a:r>
          </a:p>
        </p:txBody>
      </p:sp>
      <p:sp>
        <p:nvSpPr>
          <p:cNvPr id="128003" name="Text Box 3"/>
          <p:cNvSpPr txBox="1">
            <a:spLocks noGrp="1"/>
          </p:cNvSpPr>
          <p:nvPr>
            <p:ph type="subTitle" idx="1"/>
          </p:nvPr>
        </p:nvSpPr>
        <p:spPr>
          <a:xfrm>
            <a:off x="1387475" y="898525"/>
            <a:ext cx="6400800" cy="1314450"/>
          </a:xfrm>
          <a:solidFill>
            <a:schemeClr val="bg1"/>
          </a:solidFill>
        </p:spPr>
        <p:txBody>
          <a:bodyPr/>
          <a:lstStyle/>
          <a:p>
            <a:pPr marL="0" indent="0">
              <a:lnSpc>
                <a:spcPct val="90000"/>
              </a:lnSpc>
              <a:spcBef>
                <a:spcPct val="0"/>
              </a:spcBef>
              <a:spcAft>
                <a:spcPct val="0"/>
              </a:spcAft>
              <a:buSzTx/>
            </a:pPr>
            <a:r>
              <a:rPr lang="pt-BR" sz="1600" b="1" smtClean="0">
                <a:solidFill>
                  <a:srgbClr val="0033CC"/>
                </a:solidFill>
                <a:latin typeface="Arial" charset="0"/>
                <a:cs typeface="Arial" charset="0"/>
              </a:rPr>
              <a:t>A Equação de Chang et al   vista por Paul IM e Maisels MJ</a:t>
            </a:r>
          </a:p>
          <a:p>
            <a:pPr marL="0" indent="0">
              <a:lnSpc>
                <a:spcPct val="90000"/>
              </a:lnSpc>
              <a:spcBef>
                <a:spcPct val="0"/>
              </a:spcBef>
              <a:spcAft>
                <a:spcPct val="0"/>
              </a:spcAft>
              <a:buSzTx/>
            </a:pPr>
            <a:r>
              <a:rPr lang="pt-BR" sz="1600" b="1" smtClean="0">
                <a:solidFill>
                  <a:srgbClr val="0033CC"/>
                </a:solidFill>
                <a:latin typeface="Arial" charset="0"/>
                <a:cs typeface="Arial" charset="0"/>
              </a:rPr>
              <a:t>Exemplos de como usar a Equação de Chang et al</a:t>
            </a:r>
          </a:p>
          <a:p>
            <a:pPr marL="0" indent="0">
              <a:lnSpc>
                <a:spcPct val="90000"/>
              </a:lnSpc>
              <a:spcBef>
                <a:spcPct val="0"/>
              </a:spcBef>
              <a:spcAft>
                <a:spcPct val="0"/>
              </a:spcAft>
              <a:buSzTx/>
            </a:pPr>
            <a:r>
              <a:rPr lang="pt-BR" sz="1600" b="1" smtClean="0">
                <a:solidFill>
                  <a:srgbClr val="0033CC"/>
                </a:solidFill>
                <a:latin typeface="Arial" charset="0"/>
                <a:cs typeface="Arial" charset="0"/>
              </a:rPr>
              <a:t>O significado  e fatores preditores de hiperbilirrubinemia de rebote Consulta ao Dr.  Jeffrey Maisels sobre o Rebote da hiperbilirrubinemia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p:cNvSpPr txBox="1">
            <a:spLocks noGrp="1"/>
          </p:cNvSpPr>
          <p:nvPr>
            <p:ph type="body" idx="1"/>
          </p:nvPr>
        </p:nvSpPr>
        <p:spPr>
          <a:xfrm>
            <a:off x="441325" y="2393950"/>
            <a:ext cx="8507413" cy="3394075"/>
          </a:xfrm>
        </p:spPr>
        <p:txBody>
          <a:bodyPr/>
          <a:lstStyle/>
          <a:p>
            <a:pPr>
              <a:lnSpc>
                <a:spcPct val="80000"/>
              </a:lnSpc>
            </a:pPr>
            <a:r>
              <a:rPr lang="pt-BR" sz="1800" smtClean="0">
                <a:latin typeface="Times New Roman" pitchFamily="18" charset="0"/>
                <a:cs typeface="Arial" charset="0"/>
              </a:rPr>
              <a:t>As Diretrizes baseadas em consenso da Academia Americana de Pediatria (AAP) para o in</a:t>
            </a:r>
            <a:r>
              <a:rPr lang="pt-BR" sz="1800" smtClean="0">
                <a:cs typeface="Arial" charset="0"/>
              </a:rPr>
              <a:t>í</a:t>
            </a:r>
            <a:r>
              <a:rPr lang="pt-BR" sz="1800" smtClean="0">
                <a:latin typeface="Times New Roman" pitchFamily="18" charset="0"/>
                <a:cs typeface="Arial" charset="0"/>
              </a:rPr>
              <a:t>cio da fototerapia (1,2) foram universalmente adotadas nos Estados Unidos e at</a:t>
            </a:r>
            <a:r>
              <a:rPr lang="pt-BR" sz="1800" smtClean="0">
                <a:cs typeface="Arial" charset="0"/>
              </a:rPr>
              <a:t>é</a:t>
            </a:r>
            <a:r>
              <a:rPr lang="pt-BR" sz="1800" smtClean="0">
                <a:latin typeface="Times New Roman" pitchFamily="18" charset="0"/>
                <a:cs typeface="Arial" charset="0"/>
              </a:rPr>
              <a:t> mesmo aplicadas em outros pa</a:t>
            </a:r>
            <a:r>
              <a:rPr lang="pt-BR" sz="1800" smtClean="0">
                <a:cs typeface="Arial" charset="0"/>
              </a:rPr>
              <a:t>í</a:t>
            </a:r>
            <a:r>
              <a:rPr lang="pt-BR" sz="1800" smtClean="0">
                <a:latin typeface="Times New Roman" pitchFamily="18" charset="0"/>
                <a:cs typeface="Arial" charset="0"/>
              </a:rPr>
              <a:t>ses, (3,4) enquanto v</a:t>
            </a:r>
            <a:r>
              <a:rPr lang="pt-BR" sz="1800" smtClean="0">
                <a:cs typeface="Arial" charset="0"/>
              </a:rPr>
              <a:t>á</a:t>
            </a:r>
            <a:r>
              <a:rPr lang="pt-BR" sz="1800" smtClean="0">
                <a:latin typeface="Times New Roman" pitchFamily="18" charset="0"/>
                <a:cs typeface="Arial" charset="0"/>
              </a:rPr>
              <a:t>rios pa</a:t>
            </a:r>
            <a:r>
              <a:rPr lang="pt-BR" sz="1800" smtClean="0">
                <a:cs typeface="Arial" charset="0"/>
              </a:rPr>
              <a:t>í</a:t>
            </a:r>
            <a:r>
              <a:rPr lang="pt-BR" sz="1800" smtClean="0">
                <a:latin typeface="Times New Roman" pitchFamily="18" charset="0"/>
                <a:cs typeface="Arial" charset="0"/>
              </a:rPr>
              <a:t>ses desenvolveram suas Diretrizes pr</a:t>
            </a:r>
            <a:r>
              <a:rPr lang="pt-BR" sz="1800" smtClean="0">
                <a:cs typeface="Arial" charset="0"/>
              </a:rPr>
              <a:t>ó</a:t>
            </a:r>
            <a:r>
              <a:rPr lang="pt-BR" sz="1800" smtClean="0">
                <a:latin typeface="Times New Roman" pitchFamily="18" charset="0"/>
                <a:cs typeface="Arial" charset="0"/>
              </a:rPr>
              <a:t>prias de fototerapia.(5</a:t>
            </a:r>
            <a:r>
              <a:rPr lang="pt-BR" sz="1800" smtClean="0">
                <a:cs typeface="Arial" charset="0"/>
              </a:rPr>
              <a:t>–</a:t>
            </a:r>
            <a:r>
              <a:rPr lang="pt-BR" sz="1800" smtClean="0">
                <a:latin typeface="Times New Roman" pitchFamily="18" charset="0"/>
                <a:cs typeface="Arial" charset="0"/>
              </a:rPr>
              <a:t>8)</a:t>
            </a:r>
          </a:p>
          <a:p>
            <a:pPr>
              <a:lnSpc>
                <a:spcPct val="80000"/>
              </a:lnSpc>
            </a:pPr>
            <a:r>
              <a:rPr lang="pt-BR" sz="1800" smtClean="0">
                <a:latin typeface="Times New Roman" pitchFamily="18" charset="0"/>
                <a:cs typeface="Arial" charset="0"/>
              </a:rPr>
              <a:t>Substancialmente </a:t>
            </a:r>
            <a:r>
              <a:rPr lang="pt-BR" sz="1800" b="1" smtClean="0">
                <a:latin typeface="Times New Roman" pitchFamily="18" charset="0"/>
                <a:cs typeface="Arial" charset="0"/>
              </a:rPr>
              <a:t>menos orienta</a:t>
            </a:r>
            <a:r>
              <a:rPr lang="pt-BR" sz="1800" b="1" smtClean="0">
                <a:cs typeface="Arial" charset="0"/>
              </a:rPr>
              <a:t>ç</a:t>
            </a:r>
            <a:r>
              <a:rPr lang="pt-BR" sz="1800" b="1" smtClean="0">
                <a:latin typeface="Times New Roman" pitchFamily="18" charset="0"/>
                <a:cs typeface="Arial" charset="0"/>
              </a:rPr>
              <a:t>ão, no entanto, foi fornecido quando suspender a fototerapia e evitar retratamento</a:t>
            </a:r>
            <a:r>
              <a:rPr lang="pt-BR" sz="1800" smtClean="0">
                <a:latin typeface="Times New Roman" pitchFamily="18" charset="0"/>
                <a:cs typeface="Arial" charset="0"/>
              </a:rPr>
              <a:t>. </a:t>
            </a:r>
          </a:p>
          <a:p>
            <a:pPr>
              <a:lnSpc>
                <a:spcPct val="80000"/>
              </a:lnSpc>
            </a:pPr>
            <a:r>
              <a:rPr lang="pt-BR" sz="1800" smtClean="0">
                <a:latin typeface="Times New Roman" pitchFamily="18" charset="0"/>
                <a:cs typeface="Arial" charset="0"/>
              </a:rPr>
              <a:t>Na verdade, o Subcomitê de Hiperbilirrubinemia da AAP Reconheceu que existe nenhum padrão para descontinua</a:t>
            </a:r>
            <a:r>
              <a:rPr lang="pt-BR" sz="1800" smtClean="0">
                <a:cs typeface="Arial" charset="0"/>
              </a:rPr>
              <a:t>ç</a:t>
            </a:r>
            <a:r>
              <a:rPr lang="pt-BR" sz="1800" smtClean="0">
                <a:latin typeface="Times New Roman" pitchFamily="18" charset="0"/>
                <a:cs typeface="Arial" charset="0"/>
              </a:rPr>
              <a:t>ão da fototerapia (2).</a:t>
            </a:r>
          </a:p>
          <a:p>
            <a:pPr>
              <a:lnSpc>
                <a:spcPct val="80000"/>
              </a:lnSpc>
            </a:pPr>
            <a:r>
              <a:rPr lang="pt-BR" sz="1800" smtClean="0">
                <a:latin typeface="Times New Roman" pitchFamily="18" charset="0"/>
                <a:cs typeface="Arial" charset="0"/>
              </a:rPr>
              <a:t>Respostas baseadas em evidências para esta pergunta cl</a:t>
            </a:r>
            <a:r>
              <a:rPr lang="pt-BR" sz="1800" smtClean="0">
                <a:cs typeface="Arial" charset="0"/>
              </a:rPr>
              <a:t>í</a:t>
            </a:r>
            <a:r>
              <a:rPr lang="pt-BR" sz="1800" smtClean="0">
                <a:latin typeface="Times New Roman" pitchFamily="18" charset="0"/>
                <a:cs typeface="Arial" charset="0"/>
              </a:rPr>
              <a:t>nica comum são agora fornecidas por Chang et al (9) nesta edi</a:t>
            </a:r>
            <a:r>
              <a:rPr lang="pt-BR" sz="1800" smtClean="0">
                <a:cs typeface="Arial" charset="0"/>
              </a:rPr>
              <a:t>ç</a:t>
            </a:r>
            <a:r>
              <a:rPr lang="pt-BR" sz="1800" smtClean="0">
                <a:latin typeface="Times New Roman" pitchFamily="18" charset="0"/>
                <a:cs typeface="Arial" charset="0"/>
              </a:rPr>
              <a:t>ão do </a:t>
            </a:r>
            <a:r>
              <a:rPr lang="pt-BR" sz="1800" i="1" smtClean="0">
                <a:latin typeface="Times New Roman" pitchFamily="18" charset="0"/>
                <a:cs typeface="Arial" charset="0"/>
              </a:rPr>
              <a:t>Pediatrics</a:t>
            </a:r>
            <a:r>
              <a:rPr lang="pt-BR" sz="1800" smtClean="0">
                <a:latin typeface="Times New Roman" pitchFamily="18" charset="0"/>
                <a:cs typeface="Arial" charset="0"/>
              </a:rPr>
              <a:t>.</a:t>
            </a:r>
          </a:p>
          <a:p>
            <a:pPr>
              <a:lnSpc>
                <a:spcPct val="80000"/>
              </a:lnSpc>
            </a:pPr>
            <a:endParaRPr lang="pt-BR" sz="1800" smtClean="0">
              <a:latin typeface="Times New Roman" pitchFamily="18" charset="0"/>
              <a:cs typeface="Arial" charset="0"/>
            </a:endParaRPr>
          </a:p>
        </p:txBody>
      </p:sp>
      <p:sp>
        <p:nvSpPr>
          <p:cNvPr id="165891" name="Rectangle 3"/>
          <p:cNvSpPr>
            <a:spLocks noChangeArrowheads="1"/>
          </p:cNvSpPr>
          <p:nvPr/>
        </p:nvSpPr>
        <p:spPr bwMode="auto">
          <a:xfrm>
            <a:off x="0" y="1031875"/>
            <a:ext cx="9144000" cy="850900"/>
          </a:xfrm>
          <a:prstGeom prst="rect">
            <a:avLst/>
          </a:prstGeom>
          <a:solidFill>
            <a:srgbClr val="FFFFFF"/>
          </a:solidFill>
          <a:ln w="9525">
            <a:noFill/>
            <a:miter lim="800000"/>
            <a:headEnd/>
            <a:tailEnd/>
          </a:ln>
          <a:effectLst/>
        </p:spPr>
        <p:txBody>
          <a:bodyPr lIns="0" tIns="0" rIns="71415" bIns="0" anchor="ctr">
            <a:spAutoFit/>
          </a:bodyPr>
          <a:lstStyle/>
          <a:p>
            <a:pPr algn="ctr"/>
            <a:r>
              <a:rPr lang="pt-BR" sz="1400">
                <a:solidFill>
                  <a:schemeClr val="tx1"/>
                </a:solidFill>
                <a:hlinkClick r:id="rId2"/>
              </a:rPr>
              <a:t>Can I Stop Phototherapy for This Baby?</a:t>
            </a:r>
            <a:endParaRPr lang="pt-BR" sz="1400">
              <a:solidFill>
                <a:schemeClr val="tx1"/>
              </a:solidFill>
            </a:endParaRPr>
          </a:p>
          <a:p>
            <a:pPr algn="ctr"/>
            <a:r>
              <a:rPr lang="pt-BR" sz="1400">
                <a:solidFill>
                  <a:schemeClr val="tx1"/>
                </a:solidFill>
              </a:rPr>
              <a:t>Paul IM, Maisels MJ.</a:t>
            </a:r>
          </a:p>
          <a:p>
            <a:pPr algn="ctr"/>
            <a:r>
              <a:rPr lang="pt-BR" sz="1400">
                <a:solidFill>
                  <a:schemeClr val="tx1"/>
                </a:solidFill>
              </a:rPr>
              <a:t>Pediatrics. 2017 Mar;139(3). pii: e20163832. doi: 10.1542/peds.2016-3832. Epub 2017 Feb 14. No abstract available.PMID: 28196933.</a:t>
            </a:r>
            <a:r>
              <a:rPr lang="pt-BR" sz="1400" b="1">
                <a:solidFill>
                  <a:schemeClr val="tx1"/>
                </a:solidFill>
                <a:hlinkClick r:id="rId2"/>
              </a:rPr>
              <a:t>Free Article</a:t>
            </a:r>
            <a:r>
              <a:rPr lang="pt-BR" sz="1400" b="1">
                <a:solidFill>
                  <a:schemeClr val="tx1"/>
                </a:solidFill>
              </a:rPr>
              <a:t>.</a:t>
            </a:r>
            <a:r>
              <a:rPr lang="pt-BR" sz="1400" u="sng">
                <a:solidFill>
                  <a:schemeClr val="tx1"/>
                </a:solidFill>
                <a:hlinkClick r:id="rId3"/>
              </a:rPr>
              <a:t>Similar articles</a:t>
            </a:r>
            <a:r>
              <a:rPr lang="pt-BR" sz="1400" u="sng">
                <a:solidFill>
                  <a:schemeClr val="tx1"/>
                </a:solidFill>
              </a:rPr>
              <a:t>. </a:t>
            </a:r>
            <a:r>
              <a:rPr lang="pt-BR" sz="1400" b="1">
                <a:solidFill>
                  <a:srgbClr val="0000FF"/>
                </a:solidFill>
              </a:rPr>
              <a:t>Artigo Integral (Consulte-o Agora!)</a:t>
            </a:r>
          </a:p>
        </p:txBody>
      </p:sp>
      <p:sp>
        <p:nvSpPr>
          <p:cNvPr id="165892" name="Text Box 4"/>
          <p:cNvSpPr txBox="1">
            <a:spLocks noChangeArrowheads="1"/>
          </p:cNvSpPr>
          <p:nvPr/>
        </p:nvSpPr>
        <p:spPr bwMode="auto">
          <a:xfrm>
            <a:off x="2124075" y="412750"/>
            <a:ext cx="5530850" cy="366713"/>
          </a:xfrm>
          <a:prstGeom prst="rect">
            <a:avLst/>
          </a:prstGeom>
          <a:noFill/>
          <a:ln w="9525">
            <a:noFill/>
            <a:miter lim="800000"/>
            <a:headEnd/>
            <a:tailEnd/>
          </a:ln>
          <a:effectLst/>
        </p:spPr>
        <p:txBody>
          <a:bodyPr wrap="none">
            <a:spAutoFit/>
          </a:bodyPr>
          <a:lstStyle/>
          <a:p>
            <a:r>
              <a:rPr lang="pt-BR" sz="1800" b="1">
                <a:solidFill>
                  <a:srgbClr val="FF3399"/>
                </a:solidFill>
              </a:rPr>
              <a:t>Eu posso suspender a fototerapia para este bebê</a:t>
            </a:r>
          </a:p>
        </p:txBody>
      </p:sp>
      <p:sp>
        <p:nvSpPr>
          <p:cNvPr id="165893" name="Oval 5"/>
          <p:cNvSpPr>
            <a:spLocks noChangeArrowheads="1"/>
          </p:cNvSpPr>
          <p:nvPr/>
        </p:nvSpPr>
        <p:spPr bwMode="auto">
          <a:xfrm>
            <a:off x="539750" y="357188"/>
            <a:ext cx="914400" cy="469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2017</a:t>
            </a:r>
          </a:p>
        </p:txBody>
      </p:sp>
      <p:sp>
        <p:nvSpPr>
          <p:cNvPr id="165894" name="Text Box 6"/>
          <p:cNvSpPr txBox="1">
            <a:spLocks noChangeArrowheads="1"/>
          </p:cNvSpPr>
          <p:nvPr/>
        </p:nvSpPr>
        <p:spPr bwMode="auto">
          <a:xfrm>
            <a:off x="3708400" y="87313"/>
            <a:ext cx="1141413" cy="228600"/>
          </a:xfrm>
          <a:prstGeom prst="rect">
            <a:avLst/>
          </a:prstGeom>
          <a:noFill/>
          <a:ln w="9525">
            <a:noFill/>
            <a:miter lim="800000"/>
            <a:headEnd/>
            <a:tailEnd/>
          </a:ln>
          <a:effectLst/>
        </p:spPr>
        <p:txBody>
          <a:bodyPr wrap="none">
            <a:spAutoFit/>
          </a:bodyPr>
          <a:lstStyle/>
          <a:p>
            <a:r>
              <a:rPr lang="pt-BR" sz="1400" b="1">
                <a:solidFill>
                  <a:srgbClr val="0000FF"/>
                </a:solidFill>
              </a:rPr>
              <a:t>EDITORIAL</a:t>
            </a:r>
          </a:p>
        </p:txBody>
      </p:sp>
      <p:sp>
        <p:nvSpPr>
          <p:cNvPr id="165895" name="Text Box 7"/>
          <p:cNvSpPr txBox="1">
            <a:spLocks noChangeArrowheads="1"/>
          </p:cNvSpPr>
          <p:nvPr/>
        </p:nvSpPr>
        <p:spPr bwMode="auto">
          <a:xfrm>
            <a:off x="2913063" y="2057400"/>
            <a:ext cx="3395662" cy="304800"/>
          </a:xfrm>
          <a:prstGeom prst="rect">
            <a:avLst/>
          </a:prstGeom>
          <a:noFill/>
          <a:ln w="9525">
            <a:noFill/>
            <a:miter lim="800000"/>
            <a:headEnd/>
            <a:tailEnd/>
          </a:ln>
          <a:effectLst/>
        </p:spPr>
        <p:txBody>
          <a:bodyPr wrap="none">
            <a:spAutoFit/>
          </a:bodyPr>
          <a:lstStyle/>
          <a:p>
            <a:r>
              <a:rPr lang="pt-BR" sz="1400">
                <a:solidFill>
                  <a:schemeClr val="tx1"/>
                </a:solidFill>
              </a:rPr>
              <a:t>Resumo realizado por Paulo R. Margotto</a:t>
            </a:r>
          </a:p>
        </p:txBody>
      </p:sp>
      <p:sp>
        <p:nvSpPr>
          <p:cNvPr id="165896" name="AutoShape 8"/>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ext Box 2"/>
          <p:cNvSpPr txBox="1">
            <a:spLocks noGrp="1"/>
          </p:cNvSpPr>
          <p:nvPr>
            <p:ph type="body" idx="1"/>
          </p:nvPr>
        </p:nvSpPr>
        <p:spPr>
          <a:xfrm>
            <a:off x="395288" y="898525"/>
            <a:ext cx="8507412" cy="3394075"/>
          </a:xfrm>
        </p:spPr>
        <p:txBody>
          <a:bodyPr/>
          <a:lstStyle/>
          <a:p>
            <a:pPr>
              <a:lnSpc>
                <a:spcPct val="80000"/>
              </a:lnSpc>
            </a:pPr>
            <a:r>
              <a:rPr lang="pt-BR" sz="1800" smtClean="0">
                <a:latin typeface="Times New Roman" pitchFamily="18" charset="0"/>
                <a:cs typeface="Arial" charset="0"/>
              </a:rPr>
              <a:t>De 105 808 rec</a:t>
            </a:r>
            <a:r>
              <a:rPr lang="pt-BR" sz="1800" smtClean="0">
                <a:cs typeface="Arial" charset="0"/>
              </a:rPr>
              <a:t>é</a:t>
            </a:r>
            <a:r>
              <a:rPr lang="pt-BR" sz="1800" smtClean="0">
                <a:latin typeface="Times New Roman" pitchFamily="18" charset="0"/>
                <a:cs typeface="Arial" charset="0"/>
              </a:rPr>
              <a:t>m-nascidos nascidos com ≥35 gesta</a:t>
            </a:r>
            <a:r>
              <a:rPr lang="pt-BR" sz="1800" smtClean="0">
                <a:cs typeface="Arial" charset="0"/>
              </a:rPr>
              <a:t>ç</a:t>
            </a:r>
            <a:r>
              <a:rPr lang="pt-BR" sz="1800" smtClean="0">
                <a:latin typeface="Times New Roman" pitchFamily="18" charset="0"/>
                <a:cs typeface="Arial" charset="0"/>
              </a:rPr>
              <a:t>ão de semanas em 1 de 17 Hospitais  do  Kaiser   Permanente Northern  Calif</a:t>
            </a:r>
            <a:r>
              <a:rPr lang="pt-BR" sz="1800" smtClean="0">
                <a:cs typeface="Arial" charset="0"/>
              </a:rPr>
              <a:t>ó</a:t>
            </a:r>
            <a:r>
              <a:rPr lang="pt-BR" sz="1800" smtClean="0">
                <a:latin typeface="Times New Roman" pitchFamily="18" charset="0"/>
                <a:cs typeface="Arial" charset="0"/>
              </a:rPr>
              <a:t>rnia hospitais entre 2012 e 2014, Chang et al(9) identificaram uma coorte de 7048 rec</a:t>
            </a:r>
            <a:r>
              <a:rPr lang="pt-BR" sz="1800" smtClean="0">
                <a:cs typeface="Arial" charset="0"/>
              </a:rPr>
              <a:t>é</a:t>
            </a:r>
            <a:r>
              <a:rPr lang="pt-BR" sz="1800" smtClean="0">
                <a:latin typeface="Times New Roman" pitchFamily="18" charset="0"/>
                <a:cs typeface="Arial" charset="0"/>
              </a:rPr>
              <a:t>m-nascidos tratados com fototerapia.</a:t>
            </a:r>
          </a:p>
          <a:p>
            <a:pPr algn="ctr">
              <a:lnSpc>
                <a:spcPct val="80000"/>
              </a:lnSpc>
            </a:pPr>
            <a:r>
              <a:rPr lang="pt-BR" sz="1800" b="1" smtClean="0">
                <a:solidFill>
                  <a:srgbClr val="0000FF"/>
                </a:solidFill>
                <a:latin typeface="Times New Roman" pitchFamily="18" charset="0"/>
                <a:cs typeface="Arial" charset="0"/>
              </a:rPr>
              <a:t>O objetivo do estudo foi identificar preditores de </a:t>
            </a:r>
            <a:r>
              <a:rPr lang="pt-BR" sz="1800" b="1" smtClean="0">
                <a:solidFill>
                  <a:srgbClr val="0000FF"/>
                </a:solidFill>
                <a:cs typeface="Arial" charset="0"/>
              </a:rPr>
              <a:t>“</a:t>
            </a:r>
            <a:r>
              <a:rPr lang="pt-BR" sz="1800" b="1" smtClean="0">
                <a:solidFill>
                  <a:srgbClr val="0000FF"/>
                </a:solidFill>
                <a:latin typeface="Times New Roman" pitchFamily="18" charset="0"/>
                <a:cs typeface="Arial" charset="0"/>
              </a:rPr>
              <a:t>rebote</a:t>
            </a:r>
            <a:r>
              <a:rPr lang="pt-BR" sz="1800" b="1" smtClean="0">
                <a:solidFill>
                  <a:srgbClr val="0000FF"/>
                </a:solidFill>
                <a:cs typeface="Arial" charset="0"/>
              </a:rPr>
              <a:t>”</a:t>
            </a:r>
            <a:r>
              <a:rPr lang="pt-BR" sz="1800" b="1" smtClean="0">
                <a:solidFill>
                  <a:srgbClr val="0000FF"/>
                </a:solidFill>
                <a:latin typeface="Times New Roman" pitchFamily="18" charset="0"/>
                <a:cs typeface="Arial" charset="0"/>
              </a:rPr>
              <a:t>definido como retorno ao tratamento dentro de 72 horas de descontinua</a:t>
            </a:r>
            <a:r>
              <a:rPr lang="pt-BR" sz="1800" b="1" smtClean="0">
                <a:solidFill>
                  <a:srgbClr val="0000FF"/>
                </a:solidFill>
                <a:cs typeface="Arial" charset="0"/>
              </a:rPr>
              <a:t>ç</a:t>
            </a:r>
            <a:r>
              <a:rPr lang="pt-BR" sz="1800" b="1" smtClean="0">
                <a:solidFill>
                  <a:srgbClr val="0000FF"/>
                </a:solidFill>
                <a:latin typeface="Times New Roman" pitchFamily="18" charset="0"/>
                <a:cs typeface="Arial" charset="0"/>
              </a:rPr>
              <a:t>ão do primeiro tratamento fototer</a:t>
            </a:r>
            <a:r>
              <a:rPr lang="pt-BR" sz="1800" b="1" smtClean="0">
                <a:solidFill>
                  <a:srgbClr val="0000FF"/>
                </a:solidFill>
                <a:cs typeface="Arial" charset="0"/>
              </a:rPr>
              <a:t>á</a:t>
            </a:r>
            <a:r>
              <a:rPr lang="pt-BR" sz="1800" b="1" smtClean="0">
                <a:solidFill>
                  <a:srgbClr val="0000FF"/>
                </a:solidFill>
                <a:latin typeface="Times New Roman" pitchFamily="18" charset="0"/>
                <a:cs typeface="Arial" charset="0"/>
              </a:rPr>
              <a:t>pico.</a:t>
            </a:r>
          </a:p>
          <a:p>
            <a:pPr>
              <a:lnSpc>
                <a:spcPct val="80000"/>
              </a:lnSpc>
            </a:pPr>
            <a:r>
              <a:rPr lang="pt-BR" sz="1800" smtClean="0">
                <a:latin typeface="Times New Roman" pitchFamily="18" charset="0"/>
                <a:cs typeface="Arial" charset="0"/>
              </a:rPr>
              <a:t>Estes dados foram então usados para criar uma pontua</a:t>
            </a:r>
            <a:r>
              <a:rPr lang="pt-BR" sz="1800" smtClean="0">
                <a:cs typeface="Arial" charset="0"/>
              </a:rPr>
              <a:t>ç</a:t>
            </a:r>
            <a:r>
              <a:rPr lang="pt-BR" sz="1800" smtClean="0">
                <a:latin typeface="Times New Roman" pitchFamily="18" charset="0"/>
                <a:cs typeface="Arial" charset="0"/>
              </a:rPr>
              <a:t>ão que poderia prever a probabilidade de rebote e ajudar os m</a:t>
            </a:r>
            <a:r>
              <a:rPr lang="pt-BR" sz="1800" smtClean="0">
                <a:cs typeface="Arial" charset="0"/>
              </a:rPr>
              <a:t>é</a:t>
            </a:r>
            <a:r>
              <a:rPr lang="pt-BR" sz="1800" smtClean="0">
                <a:latin typeface="Times New Roman" pitchFamily="18" charset="0"/>
                <a:cs typeface="Arial" charset="0"/>
              </a:rPr>
              <a:t>dicos a decidir quando descontinuar a fototerapia. </a:t>
            </a:r>
          </a:p>
          <a:p>
            <a:pPr>
              <a:lnSpc>
                <a:spcPct val="80000"/>
              </a:lnSpc>
            </a:pPr>
            <a:r>
              <a:rPr lang="pt-BR" sz="1800" smtClean="0">
                <a:latin typeface="Times New Roman" pitchFamily="18" charset="0"/>
                <a:cs typeface="Arial" charset="0"/>
              </a:rPr>
              <a:t>Um rico conjunto de dados eletrônicos dispon</a:t>
            </a:r>
            <a:r>
              <a:rPr lang="pt-BR" sz="1800" smtClean="0">
                <a:cs typeface="Arial" charset="0"/>
              </a:rPr>
              <a:t>í</a:t>
            </a:r>
            <a:r>
              <a:rPr lang="pt-BR" sz="1800" smtClean="0">
                <a:latin typeface="Times New Roman" pitchFamily="18" charset="0"/>
                <a:cs typeface="Arial" charset="0"/>
              </a:rPr>
              <a:t>vel para os pesquisadores inclu</a:t>
            </a:r>
            <a:r>
              <a:rPr lang="pt-BR" sz="1800" smtClean="0">
                <a:cs typeface="Arial" charset="0"/>
              </a:rPr>
              <a:t>í</a:t>
            </a:r>
            <a:r>
              <a:rPr lang="pt-BR" sz="1800" smtClean="0">
                <a:latin typeface="Times New Roman" pitchFamily="18" charset="0"/>
                <a:cs typeface="Arial" charset="0"/>
              </a:rPr>
              <a:t>ram um n</a:t>
            </a:r>
            <a:r>
              <a:rPr lang="pt-BR" sz="1800" smtClean="0">
                <a:cs typeface="Arial" charset="0"/>
              </a:rPr>
              <a:t>ú</a:t>
            </a:r>
            <a:r>
              <a:rPr lang="pt-BR" sz="1800" smtClean="0">
                <a:latin typeface="Times New Roman" pitchFamily="18" charset="0"/>
                <a:cs typeface="Arial" charset="0"/>
              </a:rPr>
              <a:t>mero vari</a:t>
            </a:r>
            <a:r>
              <a:rPr lang="pt-BR" sz="1800" smtClean="0">
                <a:cs typeface="Arial" charset="0"/>
              </a:rPr>
              <a:t>á</a:t>
            </a:r>
            <a:r>
              <a:rPr lang="pt-BR" sz="1800" smtClean="0">
                <a:latin typeface="Times New Roman" pitchFamily="18" charset="0"/>
                <a:cs typeface="Arial" charset="0"/>
              </a:rPr>
              <a:t>veis chaves, incluindo idade gestacional, sexo, peso ao nascer, tipo de alimenta</a:t>
            </a:r>
            <a:r>
              <a:rPr lang="pt-BR" sz="1800" smtClean="0">
                <a:cs typeface="Arial" charset="0"/>
              </a:rPr>
              <a:t>ç</a:t>
            </a:r>
            <a:r>
              <a:rPr lang="pt-BR" sz="1800" smtClean="0">
                <a:latin typeface="Times New Roman" pitchFamily="18" charset="0"/>
                <a:cs typeface="Arial" charset="0"/>
              </a:rPr>
              <a:t>ão, resultados do Coombs direto e detalhes em rela</a:t>
            </a:r>
            <a:r>
              <a:rPr lang="pt-BR" sz="1800" smtClean="0">
                <a:cs typeface="Arial" charset="0"/>
              </a:rPr>
              <a:t>ç</a:t>
            </a:r>
            <a:r>
              <a:rPr lang="pt-BR" sz="1800" smtClean="0">
                <a:latin typeface="Times New Roman" pitchFamily="18" charset="0"/>
                <a:cs typeface="Arial" charset="0"/>
              </a:rPr>
              <a:t>ão </a:t>
            </a:r>
            <a:r>
              <a:rPr lang="pt-BR" sz="1800" smtClean="0">
                <a:cs typeface="Arial" charset="0"/>
              </a:rPr>
              <a:t>à</a:t>
            </a:r>
            <a:r>
              <a:rPr lang="pt-BR" sz="1800" smtClean="0">
                <a:latin typeface="Times New Roman" pitchFamily="18" charset="0"/>
                <a:cs typeface="Arial" charset="0"/>
              </a:rPr>
              <a:t> inicia</a:t>
            </a:r>
            <a:r>
              <a:rPr lang="pt-BR" sz="1800" smtClean="0">
                <a:cs typeface="Arial" charset="0"/>
              </a:rPr>
              <a:t>ç</a:t>
            </a:r>
            <a:r>
              <a:rPr lang="pt-BR" sz="1800" smtClean="0">
                <a:latin typeface="Times New Roman" pitchFamily="18" charset="0"/>
                <a:cs typeface="Arial" charset="0"/>
              </a:rPr>
              <a:t>ão, curso e t</a:t>
            </a:r>
            <a:r>
              <a:rPr lang="pt-BR" sz="1800" smtClean="0">
                <a:cs typeface="Arial" charset="0"/>
              </a:rPr>
              <a:t>é</a:t>
            </a:r>
            <a:r>
              <a:rPr lang="pt-BR" sz="1800" smtClean="0">
                <a:latin typeface="Times New Roman" pitchFamily="18" charset="0"/>
                <a:cs typeface="Arial" charset="0"/>
              </a:rPr>
              <a:t>rmino de fototerapia. Dados da bilirrubina s</a:t>
            </a:r>
            <a:r>
              <a:rPr lang="pt-BR" sz="1800" smtClean="0">
                <a:cs typeface="Arial" charset="0"/>
              </a:rPr>
              <a:t>é</a:t>
            </a:r>
            <a:r>
              <a:rPr lang="pt-BR" sz="1800" smtClean="0">
                <a:latin typeface="Times New Roman" pitchFamily="18" charset="0"/>
                <a:cs typeface="Arial" charset="0"/>
              </a:rPr>
              <a:t>rica total e direta tamb</a:t>
            </a:r>
            <a:r>
              <a:rPr lang="pt-BR" sz="1800" smtClean="0">
                <a:cs typeface="Arial" charset="0"/>
              </a:rPr>
              <a:t>é</a:t>
            </a:r>
            <a:r>
              <a:rPr lang="pt-BR" sz="1800" smtClean="0">
                <a:latin typeface="Times New Roman" pitchFamily="18" charset="0"/>
                <a:cs typeface="Arial" charset="0"/>
              </a:rPr>
              <a:t>m foram       inclu</a:t>
            </a:r>
            <a:r>
              <a:rPr lang="pt-BR" sz="1800" smtClean="0">
                <a:cs typeface="Arial" charset="0"/>
              </a:rPr>
              <a:t>í</a:t>
            </a:r>
            <a:r>
              <a:rPr lang="pt-BR" sz="1800" smtClean="0">
                <a:latin typeface="Times New Roman" pitchFamily="18" charset="0"/>
                <a:cs typeface="Arial" charset="0"/>
              </a:rPr>
              <a:t>dos</a:t>
            </a:r>
          </a:p>
        </p:txBody>
      </p:sp>
      <p:sp>
        <p:nvSpPr>
          <p:cNvPr id="166915"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ext Box 2"/>
          <p:cNvSpPr txBox="1">
            <a:spLocks noGrp="1"/>
          </p:cNvSpPr>
          <p:nvPr>
            <p:ph type="body" idx="1"/>
          </p:nvPr>
        </p:nvSpPr>
        <p:spPr>
          <a:xfrm>
            <a:off x="395288" y="627063"/>
            <a:ext cx="8229600" cy="3395662"/>
          </a:xfrm>
        </p:spPr>
        <p:txBody>
          <a:bodyPr/>
          <a:lstStyle/>
          <a:p>
            <a:pPr algn="ctr">
              <a:lnSpc>
                <a:spcPct val="80000"/>
              </a:lnSpc>
            </a:pPr>
            <a:r>
              <a:rPr lang="pt-PT" sz="1600" smtClean="0">
                <a:latin typeface="Times New Roman" pitchFamily="18" charset="0"/>
                <a:cs typeface="Arial" charset="0"/>
              </a:rPr>
              <a:t>Com 4,6% da amostra experimentando  um retorno ao limiar de tratamento ap</a:t>
            </a:r>
            <a:r>
              <a:rPr lang="pt-PT" sz="1600" smtClean="0">
                <a:cs typeface="Arial" charset="0"/>
              </a:rPr>
              <a:t>ó</a:t>
            </a:r>
            <a:r>
              <a:rPr lang="pt-PT" sz="1600" smtClean="0">
                <a:latin typeface="Times New Roman" pitchFamily="18" charset="0"/>
                <a:cs typeface="Arial" charset="0"/>
              </a:rPr>
              <a:t>s a cessa</a:t>
            </a:r>
            <a:r>
              <a:rPr lang="pt-PT" sz="1600" smtClean="0">
                <a:cs typeface="Arial" charset="0"/>
              </a:rPr>
              <a:t>ç</a:t>
            </a:r>
            <a:r>
              <a:rPr lang="pt-PT" sz="1600" smtClean="0">
                <a:latin typeface="Times New Roman" pitchFamily="18" charset="0"/>
                <a:cs typeface="Arial" charset="0"/>
              </a:rPr>
              <a:t>ão da fototerapia, Chang et al (9) identificaram m</a:t>
            </a:r>
            <a:r>
              <a:rPr lang="pt-PT" sz="1600" smtClean="0">
                <a:cs typeface="Arial" charset="0"/>
              </a:rPr>
              <a:t>ú</a:t>
            </a:r>
            <a:r>
              <a:rPr lang="pt-PT" sz="1600" smtClean="0">
                <a:latin typeface="Times New Roman" pitchFamily="18" charset="0"/>
                <a:cs typeface="Arial" charset="0"/>
              </a:rPr>
              <a:t>ltiplos preditores significativos de rebote da hiperbilirrubinemia, incluindo a ra</a:t>
            </a:r>
            <a:r>
              <a:rPr lang="pt-PT" sz="1600" smtClean="0">
                <a:cs typeface="Arial" charset="0"/>
              </a:rPr>
              <a:t>ç</a:t>
            </a:r>
            <a:r>
              <a:rPr lang="pt-PT" sz="1600" smtClean="0">
                <a:latin typeface="Times New Roman" pitchFamily="18" charset="0"/>
                <a:cs typeface="Arial" charset="0"/>
              </a:rPr>
              <a:t>a asi</a:t>
            </a:r>
            <a:r>
              <a:rPr lang="pt-PT" sz="1600" smtClean="0">
                <a:cs typeface="Arial" charset="0"/>
              </a:rPr>
              <a:t>á</a:t>
            </a:r>
            <a:r>
              <a:rPr lang="pt-PT" sz="1600" smtClean="0">
                <a:latin typeface="Times New Roman" pitchFamily="18" charset="0"/>
                <a:cs typeface="Arial" charset="0"/>
              </a:rPr>
              <a:t>tica e amamenta</a:t>
            </a:r>
            <a:r>
              <a:rPr lang="pt-PT" sz="1600" smtClean="0">
                <a:cs typeface="Arial" charset="0"/>
              </a:rPr>
              <a:t>ç</a:t>
            </a:r>
            <a:r>
              <a:rPr lang="pt-PT" sz="1600" smtClean="0">
                <a:latin typeface="Times New Roman" pitchFamily="18" charset="0"/>
                <a:cs typeface="Arial" charset="0"/>
              </a:rPr>
              <a:t>ão exclusiva, mas a sua pontua</a:t>
            </a:r>
            <a:r>
              <a:rPr lang="pt-PT" sz="1600" smtClean="0">
                <a:cs typeface="Arial" charset="0"/>
              </a:rPr>
              <a:t>ç</a:t>
            </a:r>
            <a:r>
              <a:rPr lang="pt-PT" sz="1600" smtClean="0">
                <a:latin typeface="Times New Roman" pitchFamily="18" charset="0"/>
                <a:cs typeface="Arial" charset="0"/>
              </a:rPr>
              <a:t>ão de previsão parcimoniosa foi formulada usando apenas 3 vari</a:t>
            </a:r>
            <a:r>
              <a:rPr lang="pt-PT" sz="1600" smtClean="0">
                <a:cs typeface="Arial" charset="0"/>
              </a:rPr>
              <a:t>á</a:t>
            </a:r>
            <a:r>
              <a:rPr lang="pt-PT" sz="1600" smtClean="0">
                <a:latin typeface="Times New Roman" pitchFamily="18" charset="0"/>
                <a:cs typeface="Arial" charset="0"/>
              </a:rPr>
              <a:t>veis:</a:t>
            </a:r>
            <a:br>
              <a:rPr lang="pt-PT" sz="1600" smtClean="0">
                <a:latin typeface="Times New Roman" pitchFamily="18" charset="0"/>
                <a:cs typeface="Arial" charset="0"/>
              </a:rPr>
            </a:br>
            <a:r>
              <a:rPr lang="pt-PT" sz="1600" b="1" smtClean="0">
                <a:solidFill>
                  <a:srgbClr val="0000FF"/>
                </a:solidFill>
                <a:latin typeface="Times New Roman" pitchFamily="18" charset="0"/>
                <a:cs typeface="Arial" charset="0"/>
              </a:rPr>
              <a:t>idade gestacional, idade ao in</a:t>
            </a:r>
            <a:r>
              <a:rPr lang="pt-PT" sz="1600" b="1" smtClean="0">
                <a:solidFill>
                  <a:srgbClr val="0000FF"/>
                </a:solidFill>
                <a:cs typeface="Arial" charset="0"/>
              </a:rPr>
              <a:t>í</a:t>
            </a:r>
            <a:r>
              <a:rPr lang="pt-PT" sz="1600" b="1" smtClean="0">
                <a:solidFill>
                  <a:srgbClr val="0000FF"/>
                </a:solidFill>
                <a:latin typeface="Times New Roman" pitchFamily="18" charset="0"/>
                <a:cs typeface="Arial" charset="0"/>
              </a:rPr>
              <a:t>cio da  fototerapia e bilirrubina total s</a:t>
            </a:r>
            <a:r>
              <a:rPr lang="pt-PT" sz="1600" b="1" smtClean="0">
                <a:solidFill>
                  <a:srgbClr val="0000FF"/>
                </a:solidFill>
                <a:cs typeface="Arial" charset="0"/>
              </a:rPr>
              <a:t>é</a:t>
            </a:r>
            <a:r>
              <a:rPr lang="pt-PT" sz="1600" b="1" smtClean="0">
                <a:solidFill>
                  <a:srgbClr val="0000FF"/>
                </a:solidFill>
                <a:latin typeface="Times New Roman" pitchFamily="18" charset="0"/>
                <a:cs typeface="Arial" charset="0"/>
              </a:rPr>
              <a:t>rica </a:t>
            </a:r>
            <a:r>
              <a:rPr lang="pt-PT" sz="1600" b="1" smtClean="0">
                <a:solidFill>
                  <a:srgbClr val="0000FF"/>
                </a:solidFill>
                <a:cs typeface="Arial" charset="0"/>
              </a:rPr>
              <a:t>“</a:t>
            </a:r>
            <a:r>
              <a:rPr lang="pt-PT" sz="1600" b="1" smtClean="0">
                <a:solidFill>
                  <a:srgbClr val="0000FF"/>
                </a:solidFill>
                <a:latin typeface="Times New Roman" pitchFamily="18" charset="0"/>
                <a:cs typeface="Arial" charset="0"/>
              </a:rPr>
              <a:t> (n</a:t>
            </a:r>
            <a:r>
              <a:rPr lang="pt-PT" sz="1600" b="1" smtClean="0">
                <a:solidFill>
                  <a:srgbClr val="0000FF"/>
                </a:solidFill>
                <a:cs typeface="Arial" charset="0"/>
              </a:rPr>
              <a:t>í</a:t>
            </a:r>
            <a:r>
              <a:rPr lang="pt-PT" sz="1600" b="1" smtClean="0">
                <a:solidFill>
                  <a:srgbClr val="0000FF"/>
                </a:solidFill>
                <a:latin typeface="Times New Roman" pitchFamily="18" charset="0"/>
                <a:cs typeface="Arial" charset="0"/>
              </a:rPr>
              <a:t>vel na suspensão  menos o limiar de fototerapia da AAP).</a:t>
            </a:r>
          </a:p>
          <a:p>
            <a:pPr>
              <a:lnSpc>
                <a:spcPct val="80000"/>
              </a:lnSpc>
            </a:pPr>
            <a:r>
              <a:rPr lang="pt-PT" sz="1600" smtClean="0">
                <a:latin typeface="Times New Roman" pitchFamily="18" charset="0"/>
                <a:cs typeface="Arial" charset="0"/>
              </a:rPr>
              <a:t> Especificamente, uma idade gestacional &lt;38 semanas semanas  e a mais alta bilirrubina s</a:t>
            </a:r>
            <a:r>
              <a:rPr lang="pt-PT" sz="1600" smtClean="0">
                <a:cs typeface="Arial" charset="0"/>
              </a:rPr>
              <a:t>é</a:t>
            </a:r>
            <a:r>
              <a:rPr lang="pt-PT" sz="1600" smtClean="0">
                <a:latin typeface="Times New Roman" pitchFamily="18" charset="0"/>
                <a:cs typeface="Arial" charset="0"/>
              </a:rPr>
              <a:t>rica relativa  foram associados a uma maior probabilidade de rebote da hiperbilirrubinemia, enquanto os rc</a:t>
            </a:r>
            <a:r>
              <a:rPr lang="pt-PT" sz="1600" smtClean="0">
                <a:cs typeface="Arial" charset="0"/>
              </a:rPr>
              <a:t>é</a:t>
            </a:r>
            <a:r>
              <a:rPr lang="pt-PT" sz="1600" smtClean="0">
                <a:latin typeface="Times New Roman" pitchFamily="18" charset="0"/>
                <a:cs typeface="Arial" charset="0"/>
              </a:rPr>
              <a:t>m-nascidos com maiores idades gestacionais  no in</a:t>
            </a:r>
            <a:r>
              <a:rPr lang="pt-PT" sz="1600" smtClean="0">
                <a:cs typeface="Arial" charset="0"/>
              </a:rPr>
              <a:t>í</a:t>
            </a:r>
            <a:r>
              <a:rPr lang="pt-PT" sz="1600" smtClean="0">
                <a:latin typeface="Times New Roman" pitchFamily="18" charset="0"/>
                <a:cs typeface="Arial" charset="0"/>
              </a:rPr>
              <a:t>cio da fototerapia foi protetora.</a:t>
            </a:r>
          </a:p>
          <a:p>
            <a:pPr>
              <a:lnSpc>
                <a:spcPct val="80000"/>
              </a:lnSpc>
            </a:pPr>
            <a:r>
              <a:rPr lang="pt-PT" sz="1600" smtClean="0">
                <a:latin typeface="Times New Roman" pitchFamily="18" charset="0"/>
                <a:cs typeface="Arial" charset="0"/>
              </a:rPr>
              <a:t>Estas observa</a:t>
            </a:r>
            <a:r>
              <a:rPr lang="pt-PT" sz="1600" smtClean="0">
                <a:cs typeface="Arial" charset="0"/>
              </a:rPr>
              <a:t>ç</a:t>
            </a:r>
            <a:r>
              <a:rPr lang="pt-PT" sz="1600" smtClean="0">
                <a:latin typeface="Times New Roman" pitchFamily="18" charset="0"/>
                <a:cs typeface="Arial" charset="0"/>
              </a:rPr>
              <a:t>ões são consistentes com os de outros estudos, (10,11) e o fato de que bebês com doen</a:t>
            </a:r>
            <a:r>
              <a:rPr lang="pt-PT" sz="1600" smtClean="0">
                <a:cs typeface="Arial" charset="0"/>
              </a:rPr>
              <a:t>ç</a:t>
            </a:r>
            <a:r>
              <a:rPr lang="pt-PT" sz="1600" smtClean="0">
                <a:latin typeface="Times New Roman" pitchFamily="18" charset="0"/>
                <a:cs typeface="Arial" charset="0"/>
              </a:rPr>
              <a:t>a hemol</a:t>
            </a:r>
            <a:r>
              <a:rPr lang="pt-PT" sz="1600" smtClean="0">
                <a:cs typeface="Arial" charset="0"/>
              </a:rPr>
              <a:t>í</a:t>
            </a:r>
            <a:r>
              <a:rPr lang="pt-PT" sz="1600" smtClean="0">
                <a:latin typeface="Times New Roman" pitchFamily="18" charset="0"/>
                <a:cs typeface="Arial" charset="0"/>
              </a:rPr>
              <a:t>tica associada hiperbilirrubinemia são muito </a:t>
            </a:r>
            <a:r>
              <a:rPr lang="pt-PT" sz="1600" smtClean="0">
                <a:cs typeface="Arial" charset="0"/>
              </a:rPr>
              <a:t>é</a:t>
            </a:r>
            <a:r>
              <a:rPr lang="pt-PT" sz="1600" smtClean="0">
                <a:latin typeface="Times New Roman" pitchFamily="18" charset="0"/>
                <a:cs typeface="Arial" charset="0"/>
              </a:rPr>
              <a:t> mais prov</a:t>
            </a:r>
            <a:r>
              <a:rPr lang="pt-PT" sz="1600" smtClean="0">
                <a:cs typeface="Arial" charset="0"/>
              </a:rPr>
              <a:t>á</a:t>
            </a:r>
            <a:r>
              <a:rPr lang="pt-PT" sz="1600" smtClean="0">
                <a:latin typeface="Times New Roman" pitchFamily="18" charset="0"/>
                <a:cs typeface="Arial" charset="0"/>
              </a:rPr>
              <a:t>vel que ambos requeiram fototerapia e experimentam um rebote.</a:t>
            </a:r>
            <a:r>
              <a:rPr lang="pt-PT" sz="1600" smtClean="0">
                <a:cs typeface="Arial" charset="0"/>
              </a:rPr>
              <a:t> </a:t>
            </a:r>
            <a:endParaRPr lang="pt-PT" sz="1600" smtClean="0">
              <a:latin typeface="Times New Roman" pitchFamily="18" charset="0"/>
              <a:cs typeface="Arial" charset="0"/>
            </a:endParaRPr>
          </a:p>
          <a:p>
            <a:pPr>
              <a:lnSpc>
                <a:spcPct val="80000"/>
              </a:lnSpc>
            </a:pPr>
            <a:r>
              <a:rPr lang="pt-PT" sz="1600" smtClean="0">
                <a:latin typeface="Times New Roman" pitchFamily="18" charset="0"/>
                <a:cs typeface="Arial" charset="0"/>
              </a:rPr>
              <a:t>A pontua</a:t>
            </a:r>
            <a:r>
              <a:rPr lang="pt-PT" sz="1600" smtClean="0">
                <a:cs typeface="Arial" charset="0"/>
              </a:rPr>
              <a:t>ç</a:t>
            </a:r>
            <a:r>
              <a:rPr lang="pt-PT" sz="1600" smtClean="0">
                <a:latin typeface="Times New Roman" pitchFamily="18" charset="0"/>
                <a:cs typeface="Arial" charset="0"/>
              </a:rPr>
              <a:t>ão de previsão calculada a partir dessas vari</a:t>
            </a:r>
            <a:r>
              <a:rPr lang="pt-PT" sz="1600" smtClean="0">
                <a:cs typeface="Arial" charset="0"/>
              </a:rPr>
              <a:t>á</a:t>
            </a:r>
            <a:r>
              <a:rPr lang="pt-PT" sz="1600" smtClean="0">
                <a:latin typeface="Times New Roman" pitchFamily="18" charset="0"/>
                <a:cs typeface="Arial" charset="0"/>
              </a:rPr>
              <a:t>veis gerou limiares onde o rebote da </a:t>
            </a:r>
            <a:br>
              <a:rPr lang="pt-PT" sz="1600" smtClean="0">
                <a:latin typeface="Times New Roman" pitchFamily="18" charset="0"/>
                <a:cs typeface="Arial" charset="0"/>
              </a:rPr>
            </a:br>
            <a:r>
              <a:rPr lang="pt-PT" sz="1600" smtClean="0">
                <a:latin typeface="Times New Roman" pitchFamily="18" charset="0"/>
                <a:cs typeface="Arial" charset="0"/>
              </a:rPr>
              <a:t>hiperbilirrubinemia foi altamente improv</a:t>
            </a:r>
            <a:r>
              <a:rPr lang="pt-PT" sz="1600" smtClean="0">
                <a:cs typeface="Arial" charset="0"/>
              </a:rPr>
              <a:t>á</a:t>
            </a:r>
            <a:r>
              <a:rPr lang="pt-PT" sz="1600" smtClean="0">
                <a:latin typeface="Times New Roman" pitchFamily="18" charset="0"/>
                <a:cs typeface="Arial" charset="0"/>
              </a:rPr>
              <a:t>vel, algo que pode ser facilmente inclu</a:t>
            </a:r>
            <a:r>
              <a:rPr lang="pt-PT" sz="1600" smtClean="0">
                <a:cs typeface="Arial" charset="0"/>
              </a:rPr>
              <a:t>í</a:t>
            </a:r>
            <a:r>
              <a:rPr lang="pt-PT" sz="1600" smtClean="0">
                <a:latin typeface="Times New Roman" pitchFamily="18" charset="0"/>
                <a:cs typeface="Arial" charset="0"/>
              </a:rPr>
              <a:t>do no atendimento cl</a:t>
            </a:r>
            <a:r>
              <a:rPr lang="pt-PT" sz="1600" smtClean="0">
                <a:cs typeface="Arial" charset="0"/>
              </a:rPr>
              <a:t>í</a:t>
            </a:r>
            <a:r>
              <a:rPr lang="pt-PT" sz="1600" smtClean="0">
                <a:latin typeface="Times New Roman" pitchFamily="18" charset="0"/>
                <a:cs typeface="Arial" charset="0"/>
              </a:rPr>
              <a:t>nico de tais rec</a:t>
            </a:r>
            <a:r>
              <a:rPr lang="pt-PT" sz="1600" smtClean="0">
                <a:cs typeface="Arial" charset="0"/>
              </a:rPr>
              <a:t>é</a:t>
            </a:r>
            <a:r>
              <a:rPr lang="pt-PT" sz="1600" smtClean="0">
                <a:latin typeface="Times New Roman" pitchFamily="18" charset="0"/>
                <a:cs typeface="Arial" charset="0"/>
              </a:rPr>
              <a:t>m-nascidos.</a:t>
            </a:r>
          </a:p>
          <a:p>
            <a:pPr>
              <a:lnSpc>
                <a:spcPct val="80000"/>
              </a:lnSpc>
            </a:pPr>
            <a:r>
              <a:rPr lang="pt-PT" sz="1600" smtClean="0">
                <a:latin typeface="Times New Roman" pitchFamily="18" charset="0"/>
                <a:cs typeface="Arial" charset="0"/>
              </a:rPr>
              <a:t>Importante, o uso desta pontua</a:t>
            </a:r>
            <a:r>
              <a:rPr lang="pt-PT" sz="1600" smtClean="0">
                <a:cs typeface="Arial" charset="0"/>
              </a:rPr>
              <a:t>ç</a:t>
            </a:r>
            <a:r>
              <a:rPr lang="pt-PT" sz="1600" smtClean="0">
                <a:latin typeface="Times New Roman" pitchFamily="18" charset="0"/>
                <a:cs typeface="Arial" charset="0"/>
              </a:rPr>
              <a:t>ão poderia ter resultado em um 1 a menos de interna</a:t>
            </a:r>
            <a:r>
              <a:rPr lang="pt-PT" sz="1600" smtClean="0">
                <a:cs typeface="Arial" charset="0"/>
              </a:rPr>
              <a:t>ç</a:t>
            </a:r>
            <a:r>
              <a:rPr lang="pt-PT" sz="1600" smtClean="0">
                <a:latin typeface="Times New Roman" pitchFamily="18" charset="0"/>
                <a:cs typeface="Arial" charset="0"/>
              </a:rPr>
              <a:t>ão hospitalar por cerca de um ter</a:t>
            </a:r>
            <a:r>
              <a:rPr lang="pt-PT" sz="1600" smtClean="0">
                <a:cs typeface="Arial" charset="0"/>
              </a:rPr>
              <a:t>ç</a:t>
            </a:r>
            <a:r>
              <a:rPr lang="pt-PT" sz="1600" smtClean="0">
                <a:latin typeface="Times New Roman" pitchFamily="18" charset="0"/>
                <a:cs typeface="Arial" charset="0"/>
              </a:rPr>
              <a:t>o daqueles tratados com fototerapia, algo que seria desej</a:t>
            </a:r>
            <a:r>
              <a:rPr lang="pt-PT" sz="1600" smtClean="0">
                <a:cs typeface="Arial" charset="0"/>
              </a:rPr>
              <a:t>á</a:t>
            </a:r>
            <a:r>
              <a:rPr lang="pt-PT" sz="1600" smtClean="0">
                <a:latin typeface="Times New Roman" pitchFamily="18" charset="0"/>
                <a:cs typeface="Arial" charset="0"/>
              </a:rPr>
              <a:t>vel para todas as partes interessadas</a:t>
            </a:r>
            <a:endParaRPr lang="pt-BR" sz="1600" smtClean="0">
              <a:latin typeface="Times New Roman" pitchFamily="18" charset="0"/>
              <a:cs typeface="Arial" charset="0"/>
            </a:endParaRPr>
          </a:p>
        </p:txBody>
      </p:sp>
      <p:sp>
        <p:nvSpPr>
          <p:cNvPr id="167939"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ext Box 2"/>
          <p:cNvSpPr txBox="1">
            <a:spLocks noGrp="1"/>
          </p:cNvSpPr>
          <p:nvPr>
            <p:ph type="body" idx="1"/>
          </p:nvPr>
        </p:nvSpPr>
        <p:spPr>
          <a:xfrm>
            <a:off x="457200" y="1200150"/>
            <a:ext cx="8229600" cy="3802063"/>
          </a:xfrm>
        </p:spPr>
        <p:txBody>
          <a:bodyPr/>
          <a:lstStyle/>
          <a:p>
            <a:pPr>
              <a:lnSpc>
                <a:spcPct val="80000"/>
              </a:lnSpc>
            </a:pPr>
            <a:r>
              <a:rPr lang="pt-BR" sz="1800" smtClean="0">
                <a:latin typeface="Times New Roman" pitchFamily="18" charset="0"/>
                <a:cs typeface="Arial" charset="0"/>
              </a:rPr>
              <a:t>Numerosos estudos anteriores analisaram a repercussão do rebote da  bilirrubina ap</a:t>
            </a:r>
            <a:r>
              <a:rPr lang="pt-BR" sz="1800" smtClean="0">
                <a:cs typeface="Arial" charset="0"/>
              </a:rPr>
              <a:t>ó</a:t>
            </a:r>
            <a:r>
              <a:rPr lang="pt-BR" sz="1800" smtClean="0">
                <a:latin typeface="Times New Roman" pitchFamily="18" charset="0"/>
                <a:cs typeface="Arial" charset="0"/>
              </a:rPr>
              <a:t>s a fototerapia, (10-15) mas nenhum abordou o tamanho da amostra como o estudo de Chang et al.(9)</a:t>
            </a:r>
          </a:p>
          <a:p>
            <a:pPr>
              <a:lnSpc>
                <a:spcPct val="80000"/>
              </a:lnSpc>
            </a:pPr>
            <a:r>
              <a:rPr lang="pt-BR" sz="1800" smtClean="0">
                <a:latin typeface="Times New Roman" pitchFamily="18" charset="0"/>
                <a:cs typeface="Arial" charset="0"/>
              </a:rPr>
              <a:t>Compara</a:t>
            </a:r>
            <a:r>
              <a:rPr lang="pt-BR" sz="1800" smtClean="0">
                <a:cs typeface="Arial" charset="0"/>
              </a:rPr>
              <a:t>ç</a:t>
            </a:r>
            <a:r>
              <a:rPr lang="pt-BR" sz="1800" smtClean="0">
                <a:latin typeface="Times New Roman" pitchFamily="18" charset="0"/>
                <a:cs typeface="Arial" charset="0"/>
              </a:rPr>
              <a:t>ões com esses estudos são dif</a:t>
            </a:r>
            <a:r>
              <a:rPr lang="pt-BR" sz="1800" smtClean="0">
                <a:cs typeface="Arial" charset="0"/>
              </a:rPr>
              <a:t>í</a:t>
            </a:r>
            <a:r>
              <a:rPr lang="pt-BR" sz="1800" smtClean="0">
                <a:latin typeface="Times New Roman" pitchFamily="18" charset="0"/>
                <a:cs typeface="Arial" charset="0"/>
              </a:rPr>
              <a:t>ceis  por causa das diferen</a:t>
            </a:r>
            <a:r>
              <a:rPr lang="pt-BR" sz="1800" smtClean="0">
                <a:cs typeface="Arial" charset="0"/>
              </a:rPr>
              <a:t>ç</a:t>
            </a:r>
            <a:r>
              <a:rPr lang="pt-BR" sz="1800" smtClean="0">
                <a:latin typeface="Times New Roman" pitchFamily="18" charset="0"/>
                <a:cs typeface="Arial" charset="0"/>
              </a:rPr>
              <a:t>as nas popula</a:t>
            </a:r>
            <a:r>
              <a:rPr lang="pt-BR" sz="1800" smtClean="0">
                <a:cs typeface="Arial" charset="0"/>
              </a:rPr>
              <a:t>ç</a:t>
            </a:r>
            <a:r>
              <a:rPr lang="pt-BR" sz="1800" smtClean="0">
                <a:latin typeface="Times New Roman" pitchFamily="18" charset="0"/>
                <a:cs typeface="Arial" charset="0"/>
              </a:rPr>
              <a:t>ões estudadas, os n</a:t>
            </a:r>
            <a:r>
              <a:rPr lang="pt-BR" sz="1800" smtClean="0">
                <a:cs typeface="Arial" charset="0"/>
              </a:rPr>
              <a:t>í</a:t>
            </a:r>
            <a:r>
              <a:rPr lang="pt-BR" sz="1800" smtClean="0">
                <a:latin typeface="Times New Roman" pitchFamily="18" charset="0"/>
                <a:cs typeface="Arial" charset="0"/>
              </a:rPr>
              <a:t>veis de bilirrubina escolhidos para a suspensão da fototerapia e os crit</a:t>
            </a:r>
            <a:r>
              <a:rPr lang="pt-BR" sz="1800" smtClean="0">
                <a:cs typeface="Arial" charset="0"/>
              </a:rPr>
              <a:t>é</a:t>
            </a:r>
            <a:r>
              <a:rPr lang="pt-BR" sz="1800" smtClean="0">
                <a:latin typeface="Times New Roman" pitchFamily="18" charset="0"/>
                <a:cs typeface="Arial" charset="0"/>
              </a:rPr>
              <a:t>rios utilizados para definir rebote. </a:t>
            </a:r>
          </a:p>
          <a:p>
            <a:pPr>
              <a:lnSpc>
                <a:spcPct val="80000"/>
              </a:lnSpc>
            </a:pPr>
            <a:r>
              <a:rPr lang="pt-BR" sz="1800" smtClean="0">
                <a:latin typeface="Times New Roman" pitchFamily="18" charset="0"/>
                <a:cs typeface="Arial" charset="0"/>
              </a:rPr>
              <a:t>Em algumas Institui</a:t>
            </a:r>
            <a:r>
              <a:rPr lang="pt-BR" sz="1800" smtClean="0">
                <a:cs typeface="Arial" charset="0"/>
              </a:rPr>
              <a:t>ç</a:t>
            </a:r>
            <a:r>
              <a:rPr lang="pt-BR" sz="1800" smtClean="0">
                <a:latin typeface="Times New Roman" pitchFamily="18" charset="0"/>
                <a:cs typeface="Arial" charset="0"/>
              </a:rPr>
              <a:t>ões, cerca de metade dos bebês que recebem fototerapia pela primeira vez são aqueles que são readmitidos, (10) a popula</a:t>
            </a:r>
            <a:r>
              <a:rPr lang="pt-BR" sz="1800" smtClean="0">
                <a:cs typeface="Arial" charset="0"/>
              </a:rPr>
              <a:t>ç</a:t>
            </a:r>
            <a:r>
              <a:rPr lang="pt-BR" sz="1800" smtClean="0">
                <a:latin typeface="Times New Roman" pitchFamily="18" charset="0"/>
                <a:cs typeface="Arial" charset="0"/>
              </a:rPr>
              <a:t>ão qual a prim</a:t>
            </a:r>
            <a:r>
              <a:rPr lang="pt-BR" sz="1800" smtClean="0">
                <a:cs typeface="Arial" charset="0"/>
              </a:rPr>
              <a:t>á</a:t>
            </a:r>
            <a:r>
              <a:rPr lang="pt-BR" sz="1800" smtClean="0">
                <a:latin typeface="Times New Roman" pitchFamily="18" charset="0"/>
                <a:cs typeface="Arial" charset="0"/>
              </a:rPr>
              <a:t>ria causa da hiperbilirrubinemia tem muito menor probabilidade de ser hem</a:t>
            </a:r>
            <a:r>
              <a:rPr lang="pt-BR" sz="1800" smtClean="0">
                <a:cs typeface="Arial" charset="0"/>
              </a:rPr>
              <a:t>ó</a:t>
            </a:r>
            <a:r>
              <a:rPr lang="pt-BR" sz="1800" smtClean="0">
                <a:latin typeface="Times New Roman" pitchFamily="18" charset="0"/>
                <a:cs typeface="Arial" charset="0"/>
              </a:rPr>
              <a:t>lise ativa, sendo o risco de rebote muito menor.(10)</a:t>
            </a:r>
          </a:p>
          <a:p>
            <a:pPr>
              <a:lnSpc>
                <a:spcPct val="80000"/>
              </a:lnSpc>
            </a:pPr>
            <a:r>
              <a:rPr lang="pt-BR" sz="1800" smtClean="0">
                <a:latin typeface="Times New Roman" pitchFamily="18" charset="0"/>
                <a:cs typeface="Arial" charset="0"/>
              </a:rPr>
              <a:t>No estudo de Chang et al, (9) 62% das crian</a:t>
            </a:r>
            <a:r>
              <a:rPr lang="pt-BR" sz="1800" smtClean="0">
                <a:cs typeface="Arial" charset="0"/>
              </a:rPr>
              <a:t>ç</a:t>
            </a:r>
            <a:r>
              <a:rPr lang="pt-BR" sz="1800" smtClean="0">
                <a:latin typeface="Times New Roman" pitchFamily="18" charset="0"/>
                <a:cs typeface="Arial" charset="0"/>
              </a:rPr>
              <a:t>as receberam sua fototerapia durante a sua hospitaliza</a:t>
            </a:r>
            <a:r>
              <a:rPr lang="pt-BR" sz="1800" smtClean="0">
                <a:cs typeface="Arial" charset="0"/>
              </a:rPr>
              <a:t>ç</a:t>
            </a:r>
            <a:r>
              <a:rPr lang="pt-BR" sz="1800" smtClean="0">
                <a:latin typeface="Times New Roman" pitchFamily="18" charset="0"/>
                <a:cs typeface="Arial" charset="0"/>
              </a:rPr>
              <a:t>ão do nascimento. </a:t>
            </a:r>
          </a:p>
          <a:p>
            <a:pPr>
              <a:lnSpc>
                <a:spcPct val="80000"/>
              </a:lnSpc>
            </a:pPr>
            <a:r>
              <a:rPr lang="pt-BR" sz="1800" smtClean="0">
                <a:latin typeface="Times New Roman" pitchFamily="18" charset="0"/>
                <a:cs typeface="Arial" charset="0"/>
              </a:rPr>
              <a:t>Por causa da forte associa</a:t>
            </a:r>
            <a:r>
              <a:rPr lang="pt-BR" sz="1800" smtClean="0">
                <a:cs typeface="Arial" charset="0"/>
              </a:rPr>
              <a:t>ç</a:t>
            </a:r>
            <a:r>
              <a:rPr lang="pt-BR" sz="1800" smtClean="0">
                <a:latin typeface="Times New Roman" pitchFamily="18" charset="0"/>
                <a:cs typeface="Arial" charset="0"/>
              </a:rPr>
              <a:t>ão entre idade avan</a:t>
            </a:r>
            <a:r>
              <a:rPr lang="pt-BR" sz="1800" smtClean="0">
                <a:cs typeface="Arial" charset="0"/>
              </a:rPr>
              <a:t>ç</a:t>
            </a:r>
            <a:r>
              <a:rPr lang="pt-BR" sz="1800" smtClean="0">
                <a:latin typeface="Times New Roman" pitchFamily="18" charset="0"/>
                <a:cs typeface="Arial" charset="0"/>
              </a:rPr>
              <a:t>ada e menos rebote, assumimos que muitos dos bebês mais velhos eram aqueles readmitido pelo primeiro curso da fototerapia, embora os autores não abordam especificamente esse problema.</a:t>
            </a:r>
          </a:p>
          <a:p>
            <a:pPr>
              <a:lnSpc>
                <a:spcPct val="80000"/>
              </a:lnSpc>
              <a:buFont typeface="Arial" charset="0"/>
              <a:buNone/>
            </a:pPr>
            <a:r>
              <a:rPr lang="pt-BR" sz="1800" smtClean="0">
                <a:latin typeface="Times New Roman" pitchFamily="18" charset="0"/>
                <a:cs typeface="Arial" charset="0"/>
              </a:rPr>
              <a:t> </a:t>
            </a:r>
          </a:p>
        </p:txBody>
      </p:sp>
      <p:sp>
        <p:nvSpPr>
          <p:cNvPr id="168963"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ext Box 2"/>
          <p:cNvSpPr txBox="1">
            <a:spLocks noGrp="1"/>
          </p:cNvSpPr>
          <p:nvPr>
            <p:ph type="body" idx="1"/>
          </p:nvPr>
        </p:nvSpPr>
        <p:spPr>
          <a:xfrm>
            <a:off x="288925" y="1762125"/>
            <a:ext cx="8229600" cy="1200150"/>
          </a:xfrm>
          <a:ln w="57150">
            <a:solidFill>
              <a:srgbClr val="FF66CC"/>
            </a:solidFill>
          </a:ln>
        </p:spPr>
        <p:txBody>
          <a:bodyPr/>
          <a:lstStyle/>
          <a:p>
            <a:pPr algn="ctr"/>
            <a:r>
              <a:rPr lang="pt-BR" sz="2000" smtClean="0">
                <a:latin typeface="Times New Roman" pitchFamily="18" charset="0"/>
                <a:cs typeface="Arial" charset="0"/>
              </a:rPr>
              <a:t>A f</a:t>
            </a:r>
            <a:r>
              <a:rPr lang="pt-BR" sz="2000" smtClean="0">
                <a:cs typeface="Arial" charset="0"/>
              </a:rPr>
              <a:t>ó</a:t>
            </a:r>
            <a:r>
              <a:rPr lang="pt-BR" sz="2000" smtClean="0">
                <a:latin typeface="Times New Roman" pitchFamily="18" charset="0"/>
                <a:cs typeface="Arial" charset="0"/>
              </a:rPr>
              <a:t>rmula - usada na nova regra de predi</a:t>
            </a:r>
            <a:r>
              <a:rPr lang="pt-BR" sz="2000" smtClean="0">
                <a:cs typeface="Arial" charset="0"/>
              </a:rPr>
              <a:t>ç</a:t>
            </a:r>
            <a:r>
              <a:rPr lang="pt-BR" sz="2000" smtClean="0">
                <a:latin typeface="Times New Roman" pitchFamily="18" charset="0"/>
                <a:cs typeface="Arial" charset="0"/>
              </a:rPr>
              <a:t>ão - para hiperbilirrubinemia de rebote - </a:t>
            </a:r>
            <a:r>
              <a:rPr lang="pt-BR" sz="2000" smtClean="0">
                <a:cs typeface="Arial" charset="0"/>
              </a:rPr>
              <a:t>é</a:t>
            </a:r>
            <a:r>
              <a:rPr lang="pt-BR" sz="2000" smtClean="0">
                <a:latin typeface="Times New Roman" pitchFamily="18" charset="0"/>
                <a:cs typeface="Arial" charset="0"/>
              </a:rPr>
              <a:t> simples e f</a:t>
            </a:r>
            <a:r>
              <a:rPr lang="pt-BR" sz="2000" smtClean="0">
                <a:cs typeface="Arial" charset="0"/>
              </a:rPr>
              <a:t>á</a:t>
            </a:r>
            <a:r>
              <a:rPr lang="pt-BR" sz="2000" smtClean="0">
                <a:latin typeface="Times New Roman" pitchFamily="18" charset="0"/>
                <a:cs typeface="Arial" charset="0"/>
              </a:rPr>
              <a:t>cil de usar, e tem potencial similar para influenciar o tratamento cl</a:t>
            </a:r>
            <a:r>
              <a:rPr lang="pt-BR" sz="2000" smtClean="0">
                <a:cs typeface="Arial" charset="0"/>
              </a:rPr>
              <a:t>í</a:t>
            </a:r>
            <a:r>
              <a:rPr lang="pt-BR" sz="2000" smtClean="0">
                <a:latin typeface="Times New Roman" pitchFamily="18" charset="0"/>
                <a:cs typeface="Arial" charset="0"/>
              </a:rPr>
              <a:t>nico dos rec</a:t>
            </a:r>
            <a:r>
              <a:rPr lang="pt-BR" sz="2000" smtClean="0">
                <a:cs typeface="Arial" charset="0"/>
              </a:rPr>
              <a:t>é</a:t>
            </a:r>
            <a:r>
              <a:rPr lang="pt-BR" sz="2000" smtClean="0">
                <a:latin typeface="Times New Roman" pitchFamily="18" charset="0"/>
                <a:cs typeface="Arial" charset="0"/>
              </a:rPr>
              <a:t>m-nascidos que recebem fototerapia.</a:t>
            </a:r>
          </a:p>
        </p:txBody>
      </p:sp>
      <p:sp>
        <p:nvSpPr>
          <p:cNvPr id="169987"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p:cNvPicPr>
            <a:picLocks noChangeAspect="1" noChangeArrowheads="1"/>
          </p:cNvPicPr>
          <p:nvPr/>
        </p:nvPicPr>
        <p:blipFill>
          <a:blip r:embed="rId2"/>
          <a:srcRect/>
          <a:stretch>
            <a:fillRect/>
          </a:stretch>
        </p:blipFill>
        <p:spPr bwMode="auto">
          <a:xfrm>
            <a:off x="0" y="0"/>
            <a:ext cx="2438400" cy="4171950"/>
          </a:xfrm>
          <a:prstGeom prst="rect">
            <a:avLst/>
          </a:prstGeom>
          <a:noFill/>
        </p:spPr>
      </p:pic>
      <p:pic>
        <p:nvPicPr>
          <p:cNvPr id="171011" name="Picture 3"/>
          <p:cNvPicPr>
            <a:picLocks noChangeAspect="1" noChangeArrowheads="1"/>
          </p:cNvPicPr>
          <p:nvPr/>
        </p:nvPicPr>
        <p:blipFill>
          <a:blip r:embed="rId3"/>
          <a:srcRect/>
          <a:stretch>
            <a:fillRect/>
          </a:stretch>
        </p:blipFill>
        <p:spPr bwMode="auto">
          <a:xfrm>
            <a:off x="2411413" y="844550"/>
            <a:ext cx="2424112" cy="3136900"/>
          </a:xfrm>
          <a:prstGeom prst="rect">
            <a:avLst/>
          </a:prstGeom>
          <a:noFill/>
        </p:spPr>
      </p:pic>
      <p:pic>
        <p:nvPicPr>
          <p:cNvPr id="171012" name="Picture 4"/>
          <p:cNvPicPr>
            <a:picLocks noChangeAspect="1" noChangeArrowheads="1"/>
          </p:cNvPicPr>
          <p:nvPr/>
        </p:nvPicPr>
        <p:blipFill>
          <a:blip r:embed="rId4"/>
          <a:srcRect/>
          <a:stretch>
            <a:fillRect/>
          </a:stretch>
        </p:blipFill>
        <p:spPr bwMode="auto">
          <a:xfrm>
            <a:off x="4859338" y="195263"/>
            <a:ext cx="2233612" cy="4194175"/>
          </a:xfrm>
          <a:prstGeom prst="rect">
            <a:avLst/>
          </a:prstGeom>
          <a:noFill/>
        </p:spPr>
      </p:pic>
      <p:pic>
        <p:nvPicPr>
          <p:cNvPr id="171013" name="Picture 5"/>
          <p:cNvPicPr>
            <a:picLocks noChangeAspect="1" noChangeArrowheads="1"/>
          </p:cNvPicPr>
          <p:nvPr/>
        </p:nvPicPr>
        <p:blipFill>
          <a:blip r:embed="rId5"/>
          <a:srcRect/>
          <a:stretch>
            <a:fillRect/>
          </a:stretch>
        </p:blipFill>
        <p:spPr bwMode="auto">
          <a:xfrm>
            <a:off x="7092950" y="950913"/>
            <a:ext cx="2051050" cy="3132137"/>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ext Box 2"/>
          <p:cNvSpPr txBox="1">
            <a:spLocks noGrp="1"/>
          </p:cNvSpPr>
          <p:nvPr>
            <p:ph type="title"/>
          </p:nvPr>
        </p:nvSpPr>
        <p:spPr>
          <a:xfrm>
            <a:off x="212725" y="215900"/>
            <a:ext cx="8521700" cy="573088"/>
          </a:xfrm>
        </p:spPr>
        <p:txBody>
          <a:bodyPr/>
          <a:lstStyle/>
          <a:p>
            <a:r>
              <a:rPr lang="pt-BR" sz="1200" b="1" i="1" smtClean="0">
                <a:solidFill>
                  <a:srgbClr val="FF3399"/>
                </a:solidFill>
                <a:latin typeface="Arial" charset="0"/>
                <a:cs typeface="Arial" charset="0"/>
              </a:rPr>
              <a:t>Para entendermos  como usar a Equação de Chang para a predição do rebote de hiperbilirrubinemia temos que </a:t>
            </a:r>
            <a:br>
              <a:rPr lang="pt-BR" sz="1200" b="1" i="1" smtClean="0">
                <a:solidFill>
                  <a:srgbClr val="FF3399"/>
                </a:solidFill>
                <a:latin typeface="Arial" charset="0"/>
                <a:cs typeface="Arial" charset="0"/>
              </a:rPr>
            </a:br>
            <a:r>
              <a:rPr lang="pt-BR" sz="1200" i="1" smtClean="0">
                <a:solidFill>
                  <a:srgbClr val="0033CC"/>
                </a:solidFill>
                <a:latin typeface="Arial" charset="0"/>
                <a:cs typeface="Arial" charset="0"/>
              </a:rPr>
              <a:t>1-consultar as Diretrizes para a Fototerapia de acôrdo com a Academia Americana de Pediatria (2004)</a:t>
            </a:r>
          </a:p>
        </p:txBody>
      </p:sp>
      <p:sp>
        <p:nvSpPr>
          <p:cNvPr id="172035" name="Text Box 3"/>
          <p:cNvSpPr txBox="1">
            <a:spLocks noGrp="1"/>
          </p:cNvSpPr>
          <p:nvPr>
            <p:ph type="body" idx="1"/>
          </p:nvPr>
        </p:nvSpPr>
        <p:spPr>
          <a:xfrm>
            <a:off x="447675" y="3673475"/>
            <a:ext cx="8521700" cy="3416300"/>
          </a:xfrm>
        </p:spPr>
        <p:txBody>
          <a:bodyPr/>
          <a:lstStyle/>
          <a:p>
            <a:pPr>
              <a:buFont typeface="Arial" charset="0"/>
              <a:buNone/>
            </a:pPr>
            <a:r>
              <a:rPr lang="pt-BR" smtClean="0">
                <a:latin typeface="Arial" charset="0"/>
                <a:cs typeface="Arial" charset="0"/>
              </a:rPr>
              <a:t/>
            </a:r>
            <a:br>
              <a:rPr lang="pt-BR" smtClean="0">
                <a:latin typeface="Arial" charset="0"/>
                <a:cs typeface="Arial" charset="0"/>
              </a:rPr>
            </a:br>
            <a:r>
              <a:rPr lang="pt-BR" b="1" i="1" smtClean="0">
                <a:latin typeface="Arial" charset="0"/>
                <a:cs typeface="Arial" charset="0"/>
              </a:rPr>
              <a:t>-</a:t>
            </a:r>
            <a:r>
              <a:rPr lang="pt-BR" sz="1000" b="1" i="1" smtClean="0">
                <a:latin typeface="Arial" charset="0"/>
                <a:cs typeface="Arial" charset="0"/>
              </a:rPr>
              <a:t>Fatores de risco: prematuridade, doença hemolítica isoimune, deficiência de </a:t>
            </a:r>
            <a:endParaRPr lang="pt-BR" sz="1000" smtClean="0">
              <a:latin typeface="Arial" charset="0"/>
              <a:cs typeface="Arial" charset="0"/>
            </a:endParaRPr>
          </a:p>
          <a:p>
            <a:r>
              <a:rPr lang="pt-BR" sz="1000" b="1" i="1" smtClean="0">
                <a:latin typeface="Arial" charset="0"/>
                <a:cs typeface="Arial" charset="0"/>
              </a:rPr>
              <a:t>glicose 6-fosfato desidrogenase (G6PD), letargia significante, sepse, acidose, asfixia, instabilidade da temperatura, albumina menor que 3g%). Na presença de qualquer um destes dados, nos leva a preocupação quanto à neurotoxicidade pela bilirrubina.</a:t>
            </a:r>
          </a:p>
          <a:p>
            <a:r>
              <a:rPr lang="pt-BR" sz="1000" b="1" i="1" smtClean="0">
                <a:latin typeface="Arial" charset="0"/>
                <a:cs typeface="Arial" charset="0"/>
              </a:rPr>
              <a:t> -Para os RN com 35-37 semanas pode ajustar os níveis de bilirrubina total em torno da linha de risco médio. É uma opção intervir com níveis de bilirrubina total menor para RN mais próximos de 35 semanas e para níveis maiores para RN mais próximos de 37 semanas e 6 dias</a:t>
            </a:r>
          </a:p>
        </p:txBody>
      </p:sp>
      <p:pic>
        <p:nvPicPr>
          <p:cNvPr id="172037" name="Picture 5"/>
          <p:cNvPicPr>
            <a:picLocks noChangeAspect="1" noChangeArrowheads="1"/>
          </p:cNvPicPr>
          <p:nvPr/>
        </p:nvPicPr>
        <p:blipFill>
          <a:blip r:embed="rId2"/>
          <a:srcRect/>
          <a:stretch>
            <a:fillRect/>
          </a:stretch>
        </p:blipFill>
        <p:spPr bwMode="auto">
          <a:xfrm>
            <a:off x="1244600" y="766763"/>
            <a:ext cx="5624513" cy="3186112"/>
          </a:xfrm>
          <a:prstGeom prst="rect">
            <a:avLst/>
          </a:prstGeom>
          <a:noFill/>
        </p:spPr>
      </p:pic>
      <p:sp>
        <p:nvSpPr>
          <p:cNvPr id="172038" name="AutoShape 6"/>
          <p:cNvSpPr>
            <a:spLocks noChangeArrowheads="1"/>
          </p:cNvSpPr>
          <p:nvPr/>
        </p:nvSpPr>
        <p:spPr bwMode="auto">
          <a:xfrm>
            <a:off x="8702675" y="4713288"/>
            <a:ext cx="207963" cy="330200"/>
          </a:xfrm>
          <a:prstGeom prst="curvedRightArrow">
            <a:avLst>
              <a:gd name="adj1" fmla="val 31756"/>
              <a:gd name="adj2" fmla="val 6351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ext Box 2"/>
          <p:cNvSpPr txBox="1">
            <a:spLocks noGrp="1"/>
          </p:cNvSpPr>
          <p:nvPr>
            <p:ph type="title"/>
          </p:nvPr>
        </p:nvSpPr>
        <p:spPr/>
        <p:txBody>
          <a:bodyPr/>
          <a:lstStyle/>
          <a:p>
            <a:r>
              <a:rPr lang="pt-BR" sz="1200" smtClean="0">
                <a:latin typeface="Arial" charset="0"/>
                <a:cs typeface="Arial" charset="0"/>
              </a:rPr>
              <a:t>2) </a:t>
            </a:r>
            <a:r>
              <a:rPr lang="pt-BR" sz="1200" smtClean="0">
                <a:solidFill>
                  <a:srgbClr val="0033CC"/>
                </a:solidFill>
                <a:latin typeface="Arial" charset="0"/>
                <a:cs typeface="Arial" charset="0"/>
              </a:rPr>
              <a:t>Levar o valor do Escore de Predição calculado  para obtermos o Risco do Rebote da hiperbilirrubinemia</a:t>
            </a:r>
          </a:p>
        </p:txBody>
      </p:sp>
      <p:pic>
        <p:nvPicPr>
          <p:cNvPr id="173060" name="Picture 4"/>
          <p:cNvPicPr>
            <a:picLocks noChangeAspect="1" noChangeArrowheads="1"/>
          </p:cNvPicPr>
          <p:nvPr/>
        </p:nvPicPr>
        <p:blipFill>
          <a:blip r:embed="rId2"/>
          <a:srcRect/>
          <a:stretch>
            <a:fillRect/>
          </a:stretch>
        </p:blipFill>
        <p:spPr bwMode="auto">
          <a:xfrm>
            <a:off x="311150" y="1154113"/>
            <a:ext cx="8093075" cy="3048000"/>
          </a:xfrm>
          <a:prstGeom prst="rect">
            <a:avLst/>
          </a:prstGeom>
          <a:noFill/>
        </p:spPr>
      </p:pic>
      <p:sp>
        <p:nvSpPr>
          <p:cNvPr id="173061" name="AutoShape 5"/>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hape 222"/>
          <p:cNvSpPr txBox="1">
            <a:spLocks noGrp="1"/>
          </p:cNvSpPr>
          <p:nvPr>
            <p:ph type="title" idx="4294967295"/>
          </p:nvPr>
        </p:nvSpPr>
        <p:spPr>
          <a:ln/>
        </p:spPr>
        <p:txBody>
          <a:bodyPr/>
          <a:lstStyle/>
          <a:p>
            <a:pPr eaLnBrk="1" hangingPunct="1">
              <a:buSzPts val="2800"/>
            </a:pPr>
            <a:r>
              <a:rPr lang="pt-BR" sz="2800" smtClean="0">
                <a:solidFill>
                  <a:srgbClr val="0000FF"/>
                </a:solidFill>
                <a:latin typeface="Arial" charset="0"/>
                <a:cs typeface="Arial" charset="0"/>
              </a:rPr>
              <a:t># Exemplos # </a:t>
            </a:r>
            <a:r>
              <a:rPr lang="pt-BR" smtClean="0">
                <a:solidFill>
                  <a:srgbClr val="0000FF"/>
                </a:solidFill>
                <a:latin typeface="Arial" charset="0"/>
                <a:cs typeface="Arial" charset="0"/>
              </a:rPr>
              <a:t>(</a:t>
            </a:r>
            <a:r>
              <a:rPr lang="pt-BR" b="1" smtClean="0">
                <a:solidFill>
                  <a:srgbClr val="FF3399"/>
                </a:solidFill>
                <a:latin typeface="Arial" charset="0"/>
                <a:cs typeface="Arial" charset="0"/>
              </a:rPr>
              <a:t>preparados pelas Acadêmicas  Ana Carolina Franco Cabral,  Natália da Silva Araújo Borges e Polyana de Oliveira Santana</a:t>
            </a:r>
          </a:p>
        </p:txBody>
      </p:sp>
      <p:sp>
        <p:nvSpPr>
          <p:cNvPr id="223" name="Shape 223"/>
          <p:cNvSpPr txBox="1">
            <a:spLocks noGrp="1"/>
          </p:cNvSpPr>
          <p:nvPr>
            <p:ph type="body" idx="4294967295"/>
          </p:nvPr>
        </p:nvSpPr>
        <p:spPr/>
        <p:txBody>
          <a:bodyPr>
            <a:noAutofit/>
          </a:bodyPr>
          <a:lstStyle/>
          <a:p>
            <a:pPr marL="0" indent="0" eaLnBrk="1" hangingPunct="1">
              <a:buClr>
                <a:srgbClr val="595959"/>
              </a:buClr>
              <a:buSzPts val="1800"/>
              <a:buFont typeface="Arial" charset="0"/>
              <a:buNone/>
            </a:pPr>
            <a:r>
              <a:rPr lang="pt-BR" sz="1600" b="1" smtClean="0">
                <a:solidFill>
                  <a:srgbClr val="595959"/>
                </a:solidFill>
                <a:latin typeface="Arial" charset="0"/>
                <a:cs typeface="Arial" charset="0"/>
              </a:rPr>
              <a:t>Exemplo 1:</a:t>
            </a:r>
          </a:p>
          <a:p>
            <a:pPr marL="0" indent="0" eaLnBrk="1" hangingPunct="1">
              <a:spcBef>
                <a:spcPts val="1600"/>
              </a:spcBef>
              <a:buClr>
                <a:srgbClr val="595959"/>
              </a:buClr>
              <a:buSzPts val="1800"/>
              <a:buFont typeface="Arial" charset="0"/>
              <a:buChar char="❏"/>
            </a:pPr>
            <a:r>
              <a:rPr lang="pt-BR" sz="1600" smtClean="0">
                <a:solidFill>
                  <a:srgbClr val="595959"/>
                </a:solidFill>
                <a:latin typeface="Arial" charset="0"/>
                <a:cs typeface="Arial" charset="0"/>
              </a:rPr>
              <a:t>Idade Gestacional (IG): 36 semanas</a:t>
            </a:r>
          </a:p>
          <a:p>
            <a:pPr marL="0" indent="0" eaLnBrk="1" hangingPunct="1">
              <a:buClr>
                <a:srgbClr val="595959"/>
              </a:buClr>
              <a:buSzPts val="1800"/>
              <a:buFont typeface="Arial" charset="0"/>
              <a:buChar char="❏"/>
            </a:pPr>
            <a:r>
              <a:rPr lang="pt-BR" sz="1600" smtClean="0">
                <a:solidFill>
                  <a:srgbClr val="595959"/>
                </a:solidFill>
                <a:latin typeface="Arial" charset="0"/>
                <a:cs typeface="Arial" charset="0"/>
              </a:rPr>
              <a:t>Início da fototerapia: 50 horas = </a:t>
            </a:r>
            <a:r>
              <a:rPr lang="pt-BR" sz="1600" smtClean="0">
                <a:solidFill>
                  <a:srgbClr val="9900FF"/>
                </a:solidFill>
                <a:latin typeface="Arial" charset="0"/>
                <a:cs typeface="Arial" charset="0"/>
              </a:rPr>
              <a:t>2,1 dias</a:t>
            </a:r>
          </a:p>
          <a:p>
            <a:pPr marL="0" indent="0" eaLnBrk="1" hangingPunct="1">
              <a:buClr>
                <a:srgbClr val="595959"/>
              </a:buClr>
              <a:buSzPts val="1800"/>
              <a:buFont typeface="Arial" charset="0"/>
              <a:buChar char="❏"/>
            </a:pPr>
            <a:r>
              <a:rPr lang="pt-BR" sz="1600" smtClean="0">
                <a:solidFill>
                  <a:srgbClr val="595959"/>
                </a:solidFill>
                <a:latin typeface="Arial" charset="0"/>
                <a:cs typeface="Arial" charset="0"/>
              </a:rPr>
              <a:t>BT no término da fototerapia = 10,5mg/dL com 96 horas (</a:t>
            </a:r>
            <a:r>
              <a:rPr lang="pt-BR" sz="1600" smtClean="0">
                <a:solidFill>
                  <a:srgbClr val="0033CC"/>
                </a:solidFill>
                <a:latin typeface="Arial" charset="0"/>
                <a:cs typeface="Arial" charset="0"/>
              </a:rPr>
              <a:t>Limiar pela AAP: 17,5mg/dL</a:t>
            </a:r>
            <a:r>
              <a:rPr lang="pt-BR" sz="1600" smtClean="0">
                <a:solidFill>
                  <a:srgbClr val="595959"/>
                </a:solidFill>
                <a:latin typeface="Arial" charset="0"/>
                <a:cs typeface="Arial" charset="0"/>
              </a:rPr>
              <a:t>) → BT relativa de suspensão = </a:t>
            </a:r>
            <a:r>
              <a:rPr lang="pt-BR" sz="1600" smtClean="0">
                <a:solidFill>
                  <a:srgbClr val="FF00FF"/>
                </a:solidFill>
                <a:latin typeface="Arial" charset="0"/>
                <a:cs typeface="Arial" charset="0"/>
              </a:rPr>
              <a:t>7mg/dL</a:t>
            </a:r>
          </a:p>
          <a:p>
            <a:pPr marL="0" indent="0" eaLnBrk="1" hangingPunct="1">
              <a:spcBef>
                <a:spcPts val="1600"/>
              </a:spcBef>
              <a:buClr>
                <a:srgbClr val="595959"/>
              </a:buClr>
              <a:buSzPts val="1800"/>
              <a:buFont typeface="Arial" charset="0"/>
              <a:buNone/>
            </a:pPr>
            <a:r>
              <a:rPr lang="pt-BR" sz="1600" smtClean="0">
                <a:solidFill>
                  <a:srgbClr val="595959"/>
                </a:solidFill>
                <a:latin typeface="Arial" charset="0"/>
                <a:cs typeface="Arial" charset="0"/>
              </a:rPr>
              <a:t>SCORE = 15 - (7 x </a:t>
            </a:r>
            <a:r>
              <a:rPr lang="pt-BR" sz="1600" smtClean="0">
                <a:solidFill>
                  <a:srgbClr val="9900FF"/>
                </a:solidFill>
                <a:latin typeface="Arial" charset="0"/>
                <a:cs typeface="Arial" charset="0"/>
              </a:rPr>
              <a:t>2,1</a:t>
            </a:r>
            <a:r>
              <a:rPr lang="pt-BR" sz="1600" smtClean="0">
                <a:solidFill>
                  <a:srgbClr val="595959"/>
                </a:solidFill>
                <a:latin typeface="Arial" charset="0"/>
                <a:cs typeface="Arial" charset="0"/>
              </a:rPr>
              <a:t>) - (4 x </a:t>
            </a:r>
            <a:r>
              <a:rPr lang="pt-BR" sz="1600" smtClean="0">
                <a:solidFill>
                  <a:srgbClr val="FF00FF"/>
                </a:solidFill>
                <a:latin typeface="Arial" charset="0"/>
                <a:cs typeface="Arial" charset="0"/>
              </a:rPr>
              <a:t>7</a:t>
            </a:r>
            <a:r>
              <a:rPr lang="pt-BR" sz="16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600" smtClean="0">
                <a:solidFill>
                  <a:srgbClr val="595959"/>
                </a:solidFill>
                <a:latin typeface="Arial" charset="0"/>
                <a:cs typeface="Arial" charset="0"/>
              </a:rPr>
              <a:t>SCORE = 15 - </a:t>
            </a:r>
            <a:r>
              <a:rPr lang="pt-BR" sz="1600" smtClean="0">
                <a:solidFill>
                  <a:srgbClr val="9900FF"/>
                </a:solidFill>
                <a:latin typeface="Arial" charset="0"/>
                <a:cs typeface="Arial" charset="0"/>
              </a:rPr>
              <a:t>14,7</a:t>
            </a:r>
            <a:r>
              <a:rPr lang="pt-BR" sz="1600" smtClean="0">
                <a:solidFill>
                  <a:srgbClr val="595959"/>
                </a:solidFill>
                <a:latin typeface="Arial" charset="0"/>
                <a:cs typeface="Arial" charset="0"/>
              </a:rPr>
              <a:t> - </a:t>
            </a:r>
            <a:r>
              <a:rPr lang="pt-BR" sz="1600" smtClean="0">
                <a:solidFill>
                  <a:srgbClr val="FF00FF"/>
                </a:solidFill>
                <a:latin typeface="Arial" charset="0"/>
                <a:cs typeface="Arial" charset="0"/>
              </a:rPr>
              <a:t>28</a:t>
            </a:r>
            <a:r>
              <a:rPr lang="pt-BR" sz="16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600" smtClean="0">
                <a:solidFill>
                  <a:srgbClr val="595959"/>
                </a:solidFill>
                <a:latin typeface="Arial" charset="0"/>
                <a:cs typeface="Arial" charset="0"/>
              </a:rPr>
              <a:t>SCORE = 22,3 → (</a:t>
            </a:r>
            <a:r>
              <a:rPr lang="pt-BR" sz="1600" smtClean="0">
                <a:solidFill>
                  <a:srgbClr val="0033CC"/>
                </a:solidFill>
                <a:latin typeface="Arial" charset="0"/>
                <a:cs typeface="Arial" charset="0"/>
              </a:rPr>
              <a:t>Tabela de Risco de Rebote</a:t>
            </a:r>
            <a:r>
              <a:rPr lang="pt-BR" sz="1600" smtClean="0">
                <a:solidFill>
                  <a:srgbClr val="595959"/>
                </a:solidFill>
                <a:latin typeface="Arial" charset="0"/>
                <a:cs typeface="Arial" charset="0"/>
              </a:rPr>
              <a:t>) → Risco 4,8% = </a:t>
            </a:r>
            <a:r>
              <a:rPr lang="pt-BR" sz="1600" smtClean="0">
                <a:solidFill>
                  <a:srgbClr val="FF0000"/>
                </a:solidFill>
                <a:latin typeface="Arial" charset="0"/>
                <a:cs typeface="Arial" charset="0"/>
              </a:rPr>
              <a:t>não suspender!</a:t>
            </a:r>
          </a:p>
          <a:p>
            <a:pPr marL="0" indent="0" eaLnBrk="1" hangingPunct="1">
              <a:spcBef>
                <a:spcPts val="1600"/>
              </a:spcBef>
              <a:spcAft>
                <a:spcPts val="1600"/>
              </a:spcAft>
              <a:buClr>
                <a:srgbClr val="595959"/>
              </a:buClr>
              <a:buSzPts val="1800"/>
              <a:buFont typeface="Arial" charset="0"/>
              <a:buNone/>
            </a:pPr>
            <a:endParaRPr lang="pt-BR" sz="1600" smtClean="0">
              <a:solidFill>
                <a:srgbClr val="595959"/>
              </a:solidFill>
              <a:latin typeface="Arial" charset="0"/>
              <a:cs typeface="Arial" charset="0"/>
            </a:endParaRPr>
          </a:p>
        </p:txBody>
      </p:sp>
      <p:sp>
        <p:nvSpPr>
          <p:cNvPr id="152582"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8" name="Picture 8"/>
          <p:cNvPicPr>
            <a:picLocks noChangeAspect="1" noChangeArrowheads="1"/>
          </p:cNvPicPr>
          <p:nvPr/>
        </p:nvPicPr>
        <p:blipFill>
          <a:blip r:embed="rId2"/>
          <a:srcRect/>
          <a:stretch>
            <a:fillRect/>
          </a:stretch>
        </p:blipFill>
        <p:spPr bwMode="auto">
          <a:xfrm>
            <a:off x="0" y="0"/>
            <a:ext cx="4994275" cy="2822575"/>
          </a:xfrm>
          <a:prstGeom prst="rect">
            <a:avLst/>
          </a:prstGeom>
          <a:solidFill>
            <a:srgbClr val="0033CC"/>
          </a:solidFill>
          <a:ln w="28575">
            <a:solidFill>
              <a:srgbClr val="0033CC"/>
            </a:solidFill>
            <a:miter lim="800000"/>
            <a:headEnd/>
            <a:tailEnd/>
          </a:ln>
        </p:spPr>
      </p:pic>
      <p:pic>
        <p:nvPicPr>
          <p:cNvPr id="174089" name="Picture 9"/>
          <p:cNvPicPr>
            <a:picLocks noChangeAspect="1" noChangeArrowheads="1"/>
          </p:cNvPicPr>
          <p:nvPr/>
        </p:nvPicPr>
        <p:blipFill>
          <a:blip r:embed="rId3"/>
          <a:srcRect/>
          <a:stretch>
            <a:fillRect/>
          </a:stretch>
        </p:blipFill>
        <p:spPr bwMode="auto">
          <a:xfrm>
            <a:off x="2330450" y="2860675"/>
            <a:ext cx="5807075" cy="2187575"/>
          </a:xfrm>
          <a:prstGeom prst="rect">
            <a:avLst/>
          </a:prstGeom>
          <a:noFill/>
        </p:spPr>
      </p:pic>
      <p:sp>
        <p:nvSpPr>
          <p:cNvPr id="174091" name="Line 11"/>
          <p:cNvSpPr>
            <a:spLocks noChangeShapeType="1"/>
          </p:cNvSpPr>
          <p:nvPr/>
        </p:nvSpPr>
        <p:spPr bwMode="auto">
          <a:xfrm>
            <a:off x="2157413" y="4152900"/>
            <a:ext cx="250825" cy="160338"/>
          </a:xfrm>
          <a:prstGeom prst="line">
            <a:avLst/>
          </a:prstGeom>
          <a:noFill/>
          <a:ln w="57150">
            <a:solidFill>
              <a:srgbClr val="FF3399"/>
            </a:solidFill>
            <a:round/>
            <a:headEnd/>
            <a:tailEnd type="triangle" w="med" len="med"/>
          </a:ln>
          <a:effectLst/>
        </p:spPr>
        <p:txBody>
          <a:bodyPr/>
          <a:lstStyle/>
          <a:p>
            <a:endParaRPr lang="pt-BR"/>
          </a:p>
        </p:txBody>
      </p:sp>
      <p:sp>
        <p:nvSpPr>
          <p:cNvPr id="174092" name="Line 12"/>
          <p:cNvSpPr>
            <a:spLocks noChangeShapeType="1"/>
          </p:cNvSpPr>
          <p:nvPr/>
        </p:nvSpPr>
        <p:spPr bwMode="auto">
          <a:xfrm>
            <a:off x="4894263" y="4156075"/>
            <a:ext cx="250825" cy="160338"/>
          </a:xfrm>
          <a:prstGeom prst="line">
            <a:avLst/>
          </a:prstGeom>
          <a:noFill/>
          <a:ln w="57150">
            <a:solidFill>
              <a:srgbClr val="FF3399"/>
            </a:solidFill>
            <a:round/>
            <a:headEnd/>
            <a:tailEnd type="triangle" w="med" len="med"/>
          </a:ln>
          <a:effectLst/>
        </p:spPr>
        <p:txBody>
          <a:bodyPr/>
          <a:lstStyle/>
          <a:p>
            <a:endParaRPr lang="pt-BR"/>
          </a:p>
        </p:txBody>
      </p:sp>
      <p:sp>
        <p:nvSpPr>
          <p:cNvPr id="174094" name="AutoShape 14"/>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hape 228"/>
          <p:cNvSpPr txBox="1">
            <a:spLocks noGrp="1"/>
          </p:cNvSpPr>
          <p:nvPr>
            <p:ph type="title" idx="4294967295"/>
          </p:nvPr>
        </p:nvSpPr>
        <p:spPr>
          <a:ln/>
        </p:spPr>
        <p:txBody>
          <a:bodyPr/>
          <a:lstStyle/>
          <a:p>
            <a:pPr eaLnBrk="1" hangingPunct="1">
              <a:buSzPts val="2800"/>
            </a:pPr>
            <a:r>
              <a:rPr lang="pt-BR" sz="2800" smtClean="0">
                <a:solidFill>
                  <a:srgbClr val="0000FF"/>
                </a:solidFill>
                <a:latin typeface="Arial" charset="0"/>
                <a:cs typeface="Arial" charset="0"/>
              </a:rPr>
              <a:t># Exemplos #</a:t>
            </a:r>
          </a:p>
        </p:txBody>
      </p:sp>
      <p:sp>
        <p:nvSpPr>
          <p:cNvPr id="229" name="Shape 229"/>
          <p:cNvSpPr txBox="1">
            <a:spLocks noGrp="1"/>
          </p:cNvSpPr>
          <p:nvPr>
            <p:ph type="body" idx="4294967295"/>
          </p:nvPr>
        </p:nvSpPr>
        <p:spPr/>
        <p:txBody>
          <a:bodyPr>
            <a:noAutofit/>
          </a:bodyPr>
          <a:lstStyle/>
          <a:p>
            <a:pPr marL="0" indent="0" eaLnBrk="1" hangingPunct="1">
              <a:buClr>
                <a:srgbClr val="595959"/>
              </a:buClr>
              <a:buSzPts val="1800"/>
              <a:buFont typeface="Arial" charset="0"/>
              <a:buNone/>
            </a:pPr>
            <a:r>
              <a:rPr lang="pt-BR" sz="1800" b="1" smtClean="0">
                <a:solidFill>
                  <a:srgbClr val="595959"/>
                </a:solidFill>
                <a:latin typeface="Arial" charset="0"/>
                <a:cs typeface="Arial" charset="0"/>
              </a:rPr>
              <a:t>Exemplo 2:</a:t>
            </a:r>
          </a:p>
          <a:p>
            <a:pPr marL="0" indent="0" eaLnBrk="1" hangingPunct="1">
              <a:spcBef>
                <a:spcPts val="1600"/>
              </a:spcBef>
              <a:buClr>
                <a:srgbClr val="595959"/>
              </a:buClr>
              <a:buSzPts val="1800"/>
              <a:buFont typeface="Arial" charset="0"/>
              <a:buChar char="❏"/>
            </a:pPr>
            <a:r>
              <a:rPr lang="pt-BR" sz="1800" smtClean="0">
                <a:solidFill>
                  <a:srgbClr val="595959"/>
                </a:solidFill>
                <a:latin typeface="Arial" charset="0"/>
                <a:cs typeface="Arial" charset="0"/>
              </a:rPr>
              <a:t>Idade Gestacional (IG): 37 semanas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Início da fototerapia: 72 horas = </a:t>
            </a:r>
            <a:r>
              <a:rPr lang="pt-BR" sz="1800" smtClean="0">
                <a:solidFill>
                  <a:srgbClr val="9900FF"/>
                </a:solidFill>
                <a:latin typeface="Arial" charset="0"/>
                <a:cs typeface="Arial" charset="0"/>
              </a:rPr>
              <a:t>3 dias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BT no término da fototerapia = 8mg/dL com 96 horas (Limiar pela AAP: 17,5mg/dL) → BT relativa de suspensão = </a:t>
            </a:r>
            <a:r>
              <a:rPr lang="pt-BR" sz="1800" smtClean="0">
                <a:solidFill>
                  <a:srgbClr val="FF00FF"/>
                </a:solidFill>
                <a:latin typeface="Arial" charset="0"/>
                <a:cs typeface="Arial" charset="0"/>
              </a:rPr>
              <a:t>9,5mg/dL</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(7 x </a:t>
            </a:r>
            <a:r>
              <a:rPr lang="pt-BR" sz="1800" smtClean="0">
                <a:solidFill>
                  <a:srgbClr val="9900FF"/>
                </a:solidFill>
                <a:latin typeface="Arial" charset="0"/>
                <a:cs typeface="Arial" charset="0"/>
              </a:rPr>
              <a:t>3</a:t>
            </a:r>
            <a:r>
              <a:rPr lang="pt-BR" sz="1800" smtClean="0">
                <a:solidFill>
                  <a:srgbClr val="595959"/>
                </a:solidFill>
                <a:latin typeface="Arial" charset="0"/>
                <a:cs typeface="Arial" charset="0"/>
              </a:rPr>
              <a:t>) - (4 x </a:t>
            </a:r>
            <a:r>
              <a:rPr lang="pt-BR" sz="1800" smtClean="0">
                <a:solidFill>
                  <a:srgbClr val="FF00FF"/>
                </a:solidFill>
                <a:latin typeface="Arial" charset="0"/>
                <a:cs typeface="Arial" charset="0"/>
              </a:rPr>
              <a:t>9,5</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a:t>
            </a:r>
            <a:r>
              <a:rPr lang="pt-BR" sz="1800" smtClean="0">
                <a:solidFill>
                  <a:srgbClr val="9900FF"/>
                </a:solidFill>
                <a:latin typeface="Arial" charset="0"/>
                <a:cs typeface="Arial" charset="0"/>
              </a:rPr>
              <a:t>21</a:t>
            </a:r>
            <a:r>
              <a:rPr lang="pt-BR" sz="1800" smtClean="0">
                <a:solidFill>
                  <a:srgbClr val="595959"/>
                </a:solidFill>
                <a:latin typeface="Arial" charset="0"/>
                <a:cs typeface="Arial" charset="0"/>
              </a:rPr>
              <a:t> - </a:t>
            </a:r>
            <a:r>
              <a:rPr lang="pt-BR" sz="1800" smtClean="0">
                <a:solidFill>
                  <a:srgbClr val="FF00FF"/>
                </a:solidFill>
                <a:latin typeface="Arial" charset="0"/>
                <a:cs typeface="Arial" charset="0"/>
              </a:rPr>
              <a:t>38</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16 → (tabela 4) → Risco 2,8% = </a:t>
            </a:r>
            <a:r>
              <a:rPr lang="pt-BR" sz="1800" smtClean="0">
                <a:solidFill>
                  <a:srgbClr val="438F23"/>
                </a:solidFill>
                <a:latin typeface="Arial" charset="0"/>
                <a:cs typeface="Arial" charset="0"/>
              </a:rPr>
              <a:t>suspender!</a:t>
            </a:r>
          </a:p>
          <a:p>
            <a:pPr marL="0" indent="0" eaLnBrk="1" hangingPunct="1">
              <a:spcBef>
                <a:spcPts val="1600"/>
              </a:spcBef>
              <a:spcAft>
                <a:spcPts val="1600"/>
              </a:spcAft>
              <a:buClr>
                <a:srgbClr val="595959"/>
              </a:buClr>
              <a:buSzPts val="1800"/>
              <a:buFont typeface="Arial" charset="0"/>
              <a:buNone/>
            </a:pPr>
            <a:endParaRPr lang="pt-BR" sz="1800" smtClean="0">
              <a:solidFill>
                <a:srgbClr val="595959"/>
              </a:solidFill>
              <a:latin typeface="Arial" charset="0"/>
              <a:cs typeface="Arial" charset="0"/>
            </a:endParaRPr>
          </a:p>
        </p:txBody>
      </p:sp>
      <p:sp>
        <p:nvSpPr>
          <p:cNvPr id="154633" name="AutoShape 9"/>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hape 234"/>
          <p:cNvSpPr txBox="1">
            <a:spLocks noGrp="1"/>
          </p:cNvSpPr>
          <p:nvPr>
            <p:ph type="title" idx="4294967295"/>
          </p:nvPr>
        </p:nvSpPr>
        <p:spPr>
          <a:ln/>
        </p:spPr>
        <p:txBody>
          <a:bodyPr/>
          <a:lstStyle/>
          <a:p>
            <a:pPr eaLnBrk="1" hangingPunct="1">
              <a:buSzPts val="2800"/>
            </a:pPr>
            <a:r>
              <a:rPr lang="pt-BR" sz="2800" smtClean="0">
                <a:solidFill>
                  <a:srgbClr val="0000FF"/>
                </a:solidFill>
                <a:latin typeface="Arial" charset="0"/>
                <a:cs typeface="Arial" charset="0"/>
              </a:rPr>
              <a:t># Exemplos #</a:t>
            </a:r>
          </a:p>
        </p:txBody>
      </p:sp>
      <p:sp>
        <p:nvSpPr>
          <p:cNvPr id="235" name="Shape 235"/>
          <p:cNvSpPr txBox="1">
            <a:spLocks noGrp="1"/>
          </p:cNvSpPr>
          <p:nvPr>
            <p:ph type="body" idx="4294967295"/>
          </p:nvPr>
        </p:nvSpPr>
        <p:spPr/>
        <p:txBody>
          <a:bodyPr>
            <a:noAutofit/>
          </a:bodyPr>
          <a:lstStyle/>
          <a:p>
            <a:pPr marL="0" indent="0" eaLnBrk="1" hangingPunct="1">
              <a:buClr>
                <a:srgbClr val="595959"/>
              </a:buClr>
              <a:buSzPts val="1800"/>
              <a:buFont typeface="Arial" charset="0"/>
              <a:buNone/>
            </a:pPr>
            <a:r>
              <a:rPr lang="pt-BR" sz="1800" b="1" smtClean="0">
                <a:solidFill>
                  <a:srgbClr val="595959"/>
                </a:solidFill>
                <a:latin typeface="Arial" charset="0"/>
                <a:cs typeface="Arial" charset="0"/>
              </a:rPr>
              <a:t>Exemplo 3:</a:t>
            </a:r>
          </a:p>
          <a:p>
            <a:pPr marL="0" indent="0" eaLnBrk="1" hangingPunct="1">
              <a:spcBef>
                <a:spcPts val="1600"/>
              </a:spcBef>
              <a:buClr>
                <a:srgbClr val="595959"/>
              </a:buClr>
              <a:buSzPts val="1800"/>
              <a:buFont typeface="Arial" charset="0"/>
              <a:buChar char="❏"/>
            </a:pPr>
            <a:r>
              <a:rPr lang="pt-BR" sz="1800" smtClean="0">
                <a:solidFill>
                  <a:srgbClr val="595959"/>
                </a:solidFill>
                <a:latin typeface="Arial" charset="0"/>
                <a:cs typeface="Arial" charset="0"/>
              </a:rPr>
              <a:t>Idade Gestacional (IG): 35 semanas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Início da fototerapia: 48 horas = </a:t>
            </a:r>
            <a:r>
              <a:rPr lang="pt-BR" sz="1800" smtClean="0">
                <a:solidFill>
                  <a:srgbClr val="9900FF"/>
                </a:solidFill>
                <a:latin typeface="Arial" charset="0"/>
                <a:cs typeface="Arial" charset="0"/>
              </a:rPr>
              <a:t>2 dias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BT no término da fototerapia = 13mg/dL com 96 horas (Limiar pela AAP: 17,5mg/dL) → BT relativa de suspensão = </a:t>
            </a:r>
            <a:r>
              <a:rPr lang="pt-BR" sz="1800" smtClean="0">
                <a:solidFill>
                  <a:srgbClr val="FF00FF"/>
                </a:solidFill>
                <a:latin typeface="Arial" charset="0"/>
                <a:cs typeface="Arial" charset="0"/>
              </a:rPr>
              <a:t>4,5mg/dL</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(7 x </a:t>
            </a:r>
            <a:r>
              <a:rPr lang="pt-BR" sz="1800" smtClean="0">
                <a:solidFill>
                  <a:srgbClr val="9900FF"/>
                </a:solidFill>
                <a:latin typeface="Arial" charset="0"/>
                <a:cs typeface="Arial" charset="0"/>
              </a:rPr>
              <a:t>2</a:t>
            </a:r>
            <a:r>
              <a:rPr lang="pt-BR" sz="1800" smtClean="0">
                <a:solidFill>
                  <a:srgbClr val="595959"/>
                </a:solidFill>
                <a:latin typeface="Arial" charset="0"/>
                <a:cs typeface="Arial" charset="0"/>
              </a:rPr>
              <a:t>) - (4 x </a:t>
            </a:r>
            <a:r>
              <a:rPr lang="pt-BR" sz="1800" smtClean="0">
                <a:solidFill>
                  <a:srgbClr val="FF00FF"/>
                </a:solidFill>
                <a:latin typeface="Arial" charset="0"/>
                <a:cs typeface="Arial" charset="0"/>
              </a:rPr>
              <a:t>4,5</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a:t>
            </a:r>
            <a:r>
              <a:rPr lang="pt-BR" sz="1800" smtClean="0">
                <a:solidFill>
                  <a:srgbClr val="9900FF"/>
                </a:solidFill>
                <a:latin typeface="Arial" charset="0"/>
                <a:cs typeface="Arial" charset="0"/>
              </a:rPr>
              <a:t>14</a:t>
            </a:r>
            <a:r>
              <a:rPr lang="pt-BR" sz="1800" smtClean="0">
                <a:solidFill>
                  <a:srgbClr val="595959"/>
                </a:solidFill>
                <a:latin typeface="Arial" charset="0"/>
                <a:cs typeface="Arial" charset="0"/>
              </a:rPr>
              <a:t> - </a:t>
            </a:r>
            <a:r>
              <a:rPr lang="pt-BR" sz="1800" smtClean="0">
                <a:solidFill>
                  <a:srgbClr val="FF00FF"/>
                </a:solidFill>
                <a:latin typeface="Arial" charset="0"/>
                <a:cs typeface="Arial" charset="0"/>
              </a:rPr>
              <a:t>18</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33 → (tabela 4) → Risco 18,5% = </a:t>
            </a:r>
            <a:r>
              <a:rPr lang="pt-BR" sz="1800" smtClean="0">
                <a:solidFill>
                  <a:srgbClr val="FF0000"/>
                </a:solidFill>
                <a:latin typeface="Arial" charset="0"/>
                <a:cs typeface="Arial" charset="0"/>
              </a:rPr>
              <a:t>não suspender!</a:t>
            </a:r>
          </a:p>
          <a:p>
            <a:pPr marL="0" indent="0" eaLnBrk="1" hangingPunct="1">
              <a:spcBef>
                <a:spcPts val="1600"/>
              </a:spcBef>
              <a:spcAft>
                <a:spcPts val="1600"/>
              </a:spcAft>
              <a:buClr>
                <a:srgbClr val="595959"/>
              </a:buClr>
              <a:buSzPts val="1800"/>
              <a:buFont typeface="Arial" charset="0"/>
              <a:buNone/>
            </a:pPr>
            <a:endParaRPr lang="pt-BR" sz="1800" smtClean="0">
              <a:solidFill>
                <a:srgbClr val="595959"/>
              </a:solidFill>
              <a:latin typeface="Arial" charset="0"/>
              <a:cs typeface="Arial" charset="0"/>
            </a:endParaRPr>
          </a:p>
        </p:txBody>
      </p:sp>
      <p:sp>
        <p:nvSpPr>
          <p:cNvPr id="156676" name="AutoShape 4"/>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hape 240"/>
          <p:cNvSpPr txBox="1">
            <a:spLocks noGrp="1"/>
          </p:cNvSpPr>
          <p:nvPr>
            <p:ph type="title" idx="4294967295"/>
          </p:nvPr>
        </p:nvSpPr>
        <p:spPr>
          <a:ln/>
        </p:spPr>
        <p:txBody>
          <a:bodyPr/>
          <a:lstStyle/>
          <a:p>
            <a:pPr eaLnBrk="1" hangingPunct="1">
              <a:buSzPts val="2800"/>
            </a:pPr>
            <a:r>
              <a:rPr lang="pt-BR" sz="2800" smtClean="0">
                <a:solidFill>
                  <a:srgbClr val="0000FF"/>
                </a:solidFill>
                <a:latin typeface="Arial" charset="0"/>
                <a:cs typeface="Arial" charset="0"/>
              </a:rPr>
              <a:t># Exemplos #</a:t>
            </a:r>
          </a:p>
        </p:txBody>
      </p:sp>
      <p:sp>
        <p:nvSpPr>
          <p:cNvPr id="241" name="Shape 241"/>
          <p:cNvSpPr txBox="1">
            <a:spLocks noGrp="1"/>
          </p:cNvSpPr>
          <p:nvPr>
            <p:ph type="body" idx="4294967295"/>
          </p:nvPr>
        </p:nvSpPr>
        <p:spPr/>
        <p:txBody>
          <a:bodyPr>
            <a:noAutofit/>
          </a:bodyPr>
          <a:lstStyle/>
          <a:p>
            <a:pPr marL="0" indent="0" eaLnBrk="1" hangingPunct="1">
              <a:buClr>
                <a:srgbClr val="595959"/>
              </a:buClr>
              <a:buSzPts val="1800"/>
              <a:buFont typeface="Arial" charset="0"/>
              <a:buNone/>
            </a:pPr>
            <a:r>
              <a:rPr lang="pt-BR" sz="1800" b="1" smtClean="0">
                <a:solidFill>
                  <a:srgbClr val="595959"/>
                </a:solidFill>
                <a:latin typeface="Arial" charset="0"/>
                <a:cs typeface="Arial" charset="0"/>
              </a:rPr>
              <a:t>Exemplo 4:</a:t>
            </a:r>
          </a:p>
          <a:p>
            <a:pPr marL="0" indent="0" eaLnBrk="1" hangingPunct="1">
              <a:spcBef>
                <a:spcPts val="1600"/>
              </a:spcBef>
              <a:buClr>
                <a:srgbClr val="595959"/>
              </a:buClr>
              <a:buSzPts val="1800"/>
              <a:buFont typeface="Arial" charset="0"/>
              <a:buChar char="❏"/>
            </a:pPr>
            <a:r>
              <a:rPr lang="pt-BR" sz="1800" smtClean="0">
                <a:solidFill>
                  <a:srgbClr val="595959"/>
                </a:solidFill>
                <a:latin typeface="Arial" charset="0"/>
                <a:cs typeface="Arial" charset="0"/>
              </a:rPr>
              <a:t>Idade Gestacional (IG): 35 semanas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Início da fototerapia: 72 horas = </a:t>
            </a:r>
            <a:r>
              <a:rPr lang="pt-BR" sz="1800" smtClean="0">
                <a:solidFill>
                  <a:srgbClr val="9900FF"/>
                </a:solidFill>
                <a:latin typeface="Arial" charset="0"/>
                <a:cs typeface="Arial" charset="0"/>
              </a:rPr>
              <a:t>3 dias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BT no término da fototerapia = 9,5mg/dL com 96 horas (Limiar pela AAP: 17,5mg/dL) → BT relativa de suspensão = </a:t>
            </a:r>
            <a:r>
              <a:rPr lang="pt-BR" sz="1800" smtClean="0">
                <a:solidFill>
                  <a:srgbClr val="FF00FF"/>
                </a:solidFill>
                <a:latin typeface="Arial" charset="0"/>
                <a:cs typeface="Arial" charset="0"/>
              </a:rPr>
              <a:t>8mg/dL</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(7 x </a:t>
            </a:r>
            <a:r>
              <a:rPr lang="pt-BR" sz="1800" smtClean="0">
                <a:solidFill>
                  <a:srgbClr val="9900FF"/>
                </a:solidFill>
                <a:latin typeface="Arial" charset="0"/>
                <a:cs typeface="Arial" charset="0"/>
              </a:rPr>
              <a:t>4</a:t>
            </a:r>
            <a:r>
              <a:rPr lang="pt-BR" sz="1800" smtClean="0">
                <a:solidFill>
                  <a:srgbClr val="595959"/>
                </a:solidFill>
                <a:latin typeface="Arial" charset="0"/>
                <a:cs typeface="Arial" charset="0"/>
              </a:rPr>
              <a:t>) - (4 x </a:t>
            </a:r>
            <a:r>
              <a:rPr lang="pt-BR" sz="1800" smtClean="0">
                <a:solidFill>
                  <a:srgbClr val="FF00FF"/>
                </a:solidFill>
                <a:latin typeface="Arial" charset="0"/>
                <a:cs typeface="Arial" charset="0"/>
              </a:rPr>
              <a:t>8</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a:t>
            </a:r>
            <a:r>
              <a:rPr lang="pt-BR" sz="1800" smtClean="0">
                <a:solidFill>
                  <a:srgbClr val="9900FF"/>
                </a:solidFill>
                <a:latin typeface="Arial" charset="0"/>
                <a:cs typeface="Arial" charset="0"/>
              </a:rPr>
              <a:t>28</a:t>
            </a:r>
            <a:r>
              <a:rPr lang="pt-BR" sz="1800" smtClean="0">
                <a:solidFill>
                  <a:srgbClr val="595959"/>
                </a:solidFill>
                <a:latin typeface="Arial" charset="0"/>
                <a:cs typeface="Arial" charset="0"/>
              </a:rPr>
              <a:t> - </a:t>
            </a:r>
            <a:r>
              <a:rPr lang="pt-BR" sz="1800" smtClean="0">
                <a:solidFill>
                  <a:srgbClr val="FF00FF"/>
                </a:solidFill>
                <a:latin typeface="Arial" charset="0"/>
                <a:cs typeface="Arial" charset="0"/>
              </a:rPr>
              <a:t>32</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5 → (tabela 4) → Risco 0,3% = </a:t>
            </a:r>
            <a:r>
              <a:rPr lang="pt-BR" sz="1800" smtClean="0">
                <a:solidFill>
                  <a:srgbClr val="438F23"/>
                </a:solidFill>
                <a:latin typeface="Arial" charset="0"/>
                <a:cs typeface="Arial" charset="0"/>
              </a:rPr>
              <a:t>suspender!</a:t>
            </a:r>
          </a:p>
          <a:p>
            <a:pPr marL="0" indent="0" eaLnBrk="1" hangingPunct="1">
              <a:spcBef>
                <a:spcPts val="1600"/>
              </a:spcBef>
              <a:spcAft>
                <a:spcPts val="1600"/>
              </a:spcAft>
              <a:buClr>
                <a:srgbClr val="595959"/>
              </a:buClr>
              <a:buSzPts val="1800"/>
              <a:buFont typeface="Arial" charset="0"/>
              <a:buNone/>
            </a:pPr>
            <a:endParaRPr lang="pt-BR" sz="1800" smtClean="0">
              <a:solidFill>
                <a:srgbClr val="595959"/>
              </a:solidFill>
              <a:latin typeface="Arial" charset="0"/>
              <a:cs typeface="Arial" charset="0"/>
            </a:endParaRPr>
          </a:p>
        </p:txBody>
      </p:sp>
      <p:sp>
        <p:nvSpPr>
          <p:cNvPr id="158724" name="AutoShape 4"/>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hape 246"/>
          <p:cNvSpPr txBox="1">
            <a:spLocks noGrp="1"/>
          </p:cNvSpPr>
          <p:nvPr>
            <p:ph type="title" idx="4294967295"/>
          </p:nvPr>
        </p:nvSpPr>
        <p:spPr>
          <a:ln/>
        </p:spPr>
        <p:txBody>
          <a:bodyPr/>
          <a:lstStyle/>
          <a:p>
            <a:pPr eaLnBrk="1" hangingPunct="1">
              <a:buSzPts val="2800"/>
            </a:pPr>
            <a:r>
              <a:rPr lang="pt-BR" sz="2800" smtClean="0">
                <a:solidFill>
                  <a:srgbClr val="0000FF"/>
                </a:solidFill>
                <a:latin typeface="Arial" charset="0"/>
                <a:cs typeface="Arial" charset="0"/>
              </a:rPr>
              <a:t># Exemplos #</a:t>
            </a:r>
          </a:p>
        </p:txBody>
      </p:sp>
      <p:sp>
        <p:nvSpPr>
          <p:cNvPr id="247" name="Shape 247"/>
          <p:cNvSpPr txBox="1">
            <a:spLocks noGrp="1"/>
          </p:cNvSpPr>
          <p:nvPr>
            <p:ph type="body" idx="4294967295"/>
          </p:nvPr>
        </p:nvSpPr>
        <p:spPr/>
        <p:txBody>
          <a:bodyPr>
            <a:noAutofit/>
          </a:bodyPr>
          <a:lstStyle/>
          <a:p>
            <a:pPr marL="0" indent="0" eaLnBrk="1" hangingPunct="1">
              <a:buClr>
                <a:srgbClr val="595959"/>
              </a:buClr>
              <a:buSzPts val="1800"/>
              <a:buFont typeface="Arial" charset="0"/>
              <a:buNone/>
            </a:pPr>
            <a:r>
              <a:rPr lang="pt-BR" sz="1800" b="1" smtClean="0">
                <a:solidFill>
                  <a:srgbClr val="595959"/>
                </a:solidFill>
                <a:latin typeface="Arial" charset="0"/>
                <a:cs typeface="Arial" charset="0"/>
              </a:rPr>
              <a:t>Exemplo 5:</a:t>
            </a:r>
          </a:p>
          <a:p>
            <a:pPr marL="0" indent="0" eaLnBrk="1" hangingPunct="1">
              <a:spcBef>
                <a:spcPts val="1600"/>
              </a:spcBef>
              <a:buClr>
                <a:srgbClr val="595959"/>
              </a:buClr>
              <a:buSzPts val="1800"/>
              <a:buFont typeface="Arial" charset="0"/>
              <a:buChar char="❏"/>
            </a:pPr>
            <a:r>
              <a:rPr lang="pt-BR" sz="1800" smtClean="0">
                <a:solidFill>
                  <a:srgbClr val="595959"/>
                </a:solidFill>
                <a:latin typeface="Arial" charset="0"/>
                <a:cs typeface="Arial" charset="0"/>
              </a:rPr>
              <a:t>Idade Gestacional (IG): 37 semanas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Início da fototerapia: 72 horas = </a:t>
            </a:r>
            <a:r>
              <a:rPr lang="pt-BR" sz="1800" smtClean="0">
                <a:solidFill>
                  <a:srgbClr val="9900FF"/>
                </a:solidFill>
                <a:latin typeface="Arial" charset="0"/>
                <a:cs typeface="Arial" charset="0"/>
              </a:rPr>
              <a:t>3 dias</a:t>
            </a:r>
          </a:p>
          <a:p>
            <a:pPr marL="0" indent="0" eaLnBrk="1" hangingPunct="1">
              <a:buClr>
                <a:srgbClr val="595959"/>
              </a:buClr>
              <a:buSzPts val="1800"/>
              <a:buFont typeface="Arial" charset="0"/>
              <a:buChar char="❏"/>
            </a:pPr>
            <a:r>
              <a:rPr lang="pt-BR" sz="1800" smtClean="0">
                <a:solidFill>
                  <a:srgbClr val="595959"/>
                </a:solidFill>
                <a:latin typeface="Arial" charset="0"/>
                <a:cs typeface="Arial" charset="0"/>
              </a:rPr>
              <a:t>BT no término da fototerapia = 7mg/dL com 96 horas (Limiar pela AAP: 17,5mg/dL) → BT relativa de suspensão = </a:t>
            </a:r>
            <a:r>
              <a:rPr lang="pt-BR" sz="1800" smtClean="0">
                <a:solidFill>
                  <a:srgbClr val="FF00FF"/>
                </a:solidFill>
                <a:latin typeface="Arial" charset="0"/>
                <a:cs typeface="Arial" charset="0"/>
              </a:rPr>
              <a:t>10,5mg/dL</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(7 x </a:t>
            </a:r>
            <a:r>
              <a:rPr lang="pt-BR" sz="1800" smtClean="0">
                <a:solidFill>
                  <a:srgbClr val="9900FF"/>
                </a:solidFill>
                <a:latin typeface="Arial" charset="0"/>
                <a:cs typeface="Arial" charset="0"/>
              </a:rPr>
              <a:t>3</a:t>
            </a:r>
            <a:r>
              <a:rPr lang="pt-BR" sz="1800" smtClean="0">
                <a:solidFill>
                  <a:srgbClr val="595959"/>
                </a:solidFill>
                <a:latin typeface="Arial" charset="0"/>
                <a:cs typeface="Arial" charset="0"/>
              </a:rPr>
              <a:t>) - (4 x </a:t>
            </a:r>
            <a:r>
              <a:rPr lang="pt-BR" sz="1800" smtClean="0">
                <a:solidFill>
                  <a:srgbClr val="FF00FF"/>
                </a:solidFill>
                <a:latin typeface="Arial" charset="0"/>
                <a:cs typeface="Arial" charset="0"/>
              </a:rPr>
              <a:t>10,5</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15 - </a:t>
            </a:r>
            <a:r>
              <a:rPr lang="pt-BR" sz="1800" smtClean="0">
                <a:solidFill>
                  <a:srgbClr val="9900FF"/>
                </a:solidFill>
                <a:latin typeface="Arial" charset="0"/>
                <a:cs typeface="Arial" charset="0"/>
              </a:rPr>
              <a:t>21</a:t>
            </a:r>
            <a:r>
              <a:rPr lang="pt-BR" sz="1800" smtClean="0">
                <a:solidFill>
                  <a:srgbClr val="595959"/>
                </a:solidFill>
                <a:latin typeface="Arial" charset="0"/>
                <a:cs typeface="Arial" charset="0"/>
              </a:rPr>
              <a:t> - </a:t>
            </a:r>
            <a:r>
              <a:rPr lang="pt-BR" sz="1800" smtClean="0">
                <a:solidFill>
                  <a:srgbClr val="FF00FF"/>
                </a:solidFill>
                <a:latin typeface="Arial" charset="0"/>
                <a:cs typeface="Arial" charset="0"/>
              </a:rPr>
              <a:t>42</a:t>
            </a:r>
            <a:r>
              <a:rPr lang="pt-BR" sz="1800" smtClean="0">
                <a:solidFill>
                  <a:srgbClr val="595959"/>
                </a:solidFill>
                <a:latin typeface="Arial" charset="0"/>
                <a:cs typeface="Arial" charset="0"/>
              </a:rPr>
              <a:t> + 50</a:t>
            </a:r>
          </a:p>
          <a:p>
            <a:pPr marL="0" indent="0" eaLnBrk="1" hangingPunct="1">
              <a:spcBef>
                <a:spcPts val="1600"/>
              </a:spcBef>
              <a:buClr>
                <a:srgbClr val="595959"/>
              </a:buClr>
              <a:buSzPts val="1800"/>
              <a:buFont typeface="Arial" charset="0"/>
              <a:buNone/>
            </a:pPr>
            <a:r>
              <a:rPr lang="pt-BR" sz="1800" smtClean="0">
                <a:solidFill>
                  <a:srgbClr val="595959"/>
                </a:solidFill>
                <a:latin typeface="Arial" charset="0"/>
                <a:cs typeface="Arial" charset="0"/>
              </a:rPr>
              <a:t>SCORE = 2 → (tabela 4) → Risco 0,3% = </a:t>
            </a:r>
            <a:r>
              <a:rPr lang="pt-BR" sz="1800" smtClean="0">
                <a:solidFill>
                  <a:srgbClr val="438F23"/>
                </a:solidFill>
                <a:latin typeface="Arial" charset="0"/>
                <a:cs typeface="Arial" charset="0"/>
              </a:rPr>
              <a:t>suspender!</a:t>
            </a:r>
          </a:p>
          <a:p>
            <a:pPr marL="0" indent="0" eaLnBrk="1" hangingPunct="1">
              <a:spcBef>
                <a:spcPts val="1600"/>
              </a:spcBef>
              <a:spcAft>
                <a:spcPts val="1600"/>
              </a:spcAft>
              <a:buClr>
                <a:srgbClr val="595959"/>
              </a:buClr>
              <a:buSzPts val="1800"/>
              <a:buFont typeface="Arial" charset="0"/>
              <a:buNone/>
            </a:pPr>
            <a:endParaRPr lang="pt-BR" sz="1800" smtClean="0">
              <a:solidFill>
                <a:srgbClr val="595959"/>
              </a:solidFill>
              <a:latin typeface="Arial" charset="0"/>
              <a:cs typeface="Arial"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p:cNvSpPr txBox="1">
            <a:spLocks noGrp="1"/>
          </p:cNvSpPr>
          <p:nvPr>
            <p:ph type="body" idx="1"/>
          </p:nvPr>
        </p:nvSpPr>
        <p:spPr>
          <a:xfrm>
            <a:off x="539750" y="1654175"/>
            <a:ext cx="8229600" cy="3394075"/>
          </a:xfrm>
        </p:spPr>
        <p:txBody>
          <a:bodyPr/>
          <a:lstStyle/>
          <a:p>
            <a:r>
              <a:rPr lang="pt-BR" sz="2000" smtClean="0">
                <a:latin typeface="Arial" charset="0"/>
                <a:cs typeface="Arial" charset="0"/>
              </a:rPr>
              <a:t>A literatura médica é escassa sobre recomendações para interrupção de fototerapia</a:t>
            </a:r>
          </a:p>
          <a:p>
            <a:r>
              <a:rPr lang="pt-BR" sz="2000" smtClean="0">
                <a:latin typeface="Arial" charset="0"/>
                <a:cs typeface="Arial" charset="0"/>
              </a:rPr>
              <a:t>A Academia Americana de Pediatria  recomendou em 1994 que a fototerapia pode ser interrompida - no recém-nascido a termo saudável quando o nível de bilirrubina total estiver abaixo de  abaixo de 14 a 15 mg %, mas não confirmou essa recomendação em 2004. </a:t>
            </a:r>
          </a:p>
        </p:txBody>
      </p:sp>
      <p:sp>
        <p:nvSpPr>
          <p:cNvPr id="129027" name="Text Box 3"/>
          <p:cNvSpPr txBox="1">
            <a:spLocks noChangeArrowheads="1"/>
          </p:cNvSpPr>
          <p:nvPr/>
        </p:nvSpPr>
        <p:spPr bwMode="auto">
          <a:xfrm>
            <a:off x="323850" y="195263"/>
            <a:ext cx="7897813" cy="388937"/>
          </a:xfrm>
          <a:prstGeom prst="rect">
            <a:avLst/>
          </a:prstGeom>
          <a:noFill/>
          <a:ln w="9525">
            <a:noFill/>
            <a:miter lim="800000"/>
            <a:headEnd/>
            <a:tailEnd/>
          </a:ln>
          <a:effectLst/>
        </p:spPr>
        <p:txBody>
          <a:bodyPr wrap="none">
            <a:spAutoFit/>
          </a:bodyPr>
          <a:lstStyle/>
          <a:p>
            <a:r>
              <a:rPr lang="pt-BR" sz="2800" b="1">
                <a:solidFill>
                  <a:srgbClr val="CC3399"/>
                </a:solidFill>
              </a:rPr>
              <a:t>O que diz a Academia Americana de Pediatria</a:t>
            </a:r>
          </a:p>
        </p:txBody>
      </p:sp>
      <p:sp>
        <p:nvSpPr>
          <p:cNvPr id="129028" name="Rectangle 4"/>
          <p:cNvSpPr>
            <a:spLocks noChangeArrowheads="1"/>
          </p:cNvSpPr>
          <p:nvPr/>
        </p:nvSpPr>
        <p:spPr bwMode="auto">
          <a:xfrm>
            <a:off x="0" y="941388"/>
            <a:ext cx="9144000" cy="730250"/>
          </a:xfrm>
          <a:prstGeom prst="rect">
            <a:avLst/>
          </a:prstGeom>
          <a:solidFill>
            <a:srgbClr val="FFFFFF"/>
          </a:solidFill>
          <a:ln w="9525">
            <a:noFill/>
            <a:miter lim="800000"/>
            <a:headEnd/>
            <a:tailEnd/>
          </a:ln>
          <a:effectLst/>
        </p:spPr>
        <p:txBody>
          <a:bodyPr lIns="0" tIns="0" rIns="71415" bIns="0" anchor="ctr">
            <a:spAutoFit/>
          </a:bodyPr>
          <a:lstStyle/>
          <a:p>
            <a:pPr algn="ctr"/>
            <a:r>
              <a:rPr lang="pt-BR" sz="1200">
                <a:solidFill>
                  <a:schemeClr val="tx1"/>
                </a:solidFill>
                <a:hlinkClick r:id="rId2"/>
              </a:rPr>
              <a:t>Practice parameter: management of hyperbilirubinemia in the healthy term newborn. American Academy of Pediatrics. Provisional Committee for Quality Improvement and Subcommittee on Hyperbilirubinemia.</a:t>
            </a:r>
            <a:r>
              <a:rPr lang="pt-BR" sz="1200">
                <a:solidFill>
                  <a:schemeClr val="tx1"/>
                </a:solidFill>
              </a:rPr>
              <a:t>[No authors listed].Pediatrics. 1994 Oct;94(4 Pt 1):558-65. No abstract available. Erratum in: Pediatrics 1995 Mar;95(3):458-61.</a:t>
            </a:r>
          </a:p>
          <a:p>
            <a:pPr algn="ctr"/>
            <a:r>
              <a:rPr lang="pt-BR" sz="1200">
                <a:solidFill>
                  <a:schemeClr val="tx1"/>
                </a:solidFill>
              </a:rPr>
              <a:t>PMID: 7755691.</a:t>
            </a:r>
            <a:r>
              <a:rPr lang="pt-BR" sz="1200" u="sng">
                <a:solidFill>
                  <a:schemeClr val="tx1"/>
                </a:solidFill>
                <a:hlinkClick r:id="rId3"/>
              </a:rPr>
              <a:t>Similar articles</a:t>
            </a:r>
            <a:r>
              <a:rPr lang="pt-BR" sz="1200" u="sng">
                <a:solidFill>
                  <a:schemeClr val="tx1"/>
                </a:solidFill>
              </a:rPr>
              <a:t>. </a:t>
            </a:r>
            <a:r>
              <a:rPr lang="pt-BR" sz="1200">
                <a:solidFill>
                  <a:srgbClr val="0000FF"/>
                </a:solidFill>
              </a:rPr>
              <a:t>Artigo Integral (Consulte-o AGORA!)</a:t>
            </a:r>
          </a:p>
        </p:txBody>
      </p:sp>
      <p:sp>
        <p:nvSpPr>
          <p:cNvPr id="129029" name="Oval 5"/>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1994</a:t>
            </a:r>
          </a:p>
        </p:txBody>
      </p:sp>
      <p:sp>
        <p:nvSpPr>
          <p:cNvPr id="129030"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p:cNvSpPr txBox="1">
            <a:spLocks noGrp="1"/>
          </p:cNvSpPr>
          <p:nvPr>
            <p:ph type="body" idx="1"/>
          </p:nvPr>
        </p:nvSpPr>
        <p:spPr>
          <a:xfrm>
            <a:off x="238125" y="1866900"/>
            <a:ext cx="8521700" cy="3416300"/>
          </a:xfrm>
        </p:spPr>
        <p:txBody>
          <a:bodyPr/>
          <a:lstStyle/>
          <a:p>
            <a:pPr>
              <a:lnSpc>
                <a:spcPct val="80000"/>
              </a:lnSpc>
            </a:pPr>
            <a:r>
              <a:rPr lang="pt-BR" sz="2000" smtClean="0">
                <a:latin typeface="Arial" charset="0"/>
                <a:cs typeface="Arial" charset="0"/>
              </a:rPr>
              <a:t>Foi realizada uma revisão retrospectiva dos prontuários médicos de 303 recém-nascidos a termo e quase-termo tratados entre janeiro de 1996 e dezembro de 1998, que receberam fototerapia enquanto no Berçário (grupo 1, n = 158) ou que receberam alta o berçário e foram readmitidos para fototerapia (grupo 2, n = 144). </a:t>
            </a:r>
          </a:p>
          <a:p>
            <a:pPr>
              <a:lnSpc>
                <a:spcPct val="80000"/>
              </a:lnSpc>
            </a:pPr>
            <a:r>
              <a:rPr lang="pt-BR" sz="2000" smtClean="0">
                <a:latin typeface="Arial" charset="0"/>
                <a:cs typeface="Arial" charset="0"/>
              </a:rPr>
              <a:t>Todos os bebês receberam fototerapia intensiva, mas foram tratados por pediatras que participaram individualmente. </a:t>
            </a:r>
          </a:p>
          <a:p>
            <a:pPr>
              <a:lnSpc>
                <a:spcPct val="80000"/>
              </a:lnSpc>
            </a:pPr>
            <a:r>
              <a:rPr lang="pt-BR" sz="2000" smtClean="0">
                <a:latin typeface="Arial" charset="0"/>
                <a:cs typeface="Arial" charset="0"/>
              </a:rPr>
              <a:t>Medidas de rebote foram incluídas se um nível de bilirrubina fosse obtido entre 4 e 48 horas após a suspensão da fototerapia.</a:t>
            </a:r>
          </a:p>
          <a:p>
            <a:pPr algn="ctr">
              <a:lnSpc>
                <a:spcPct val="80000"/>
              </a:lnSpc>
            </a:pPr>
            <a:r>
              <a:rPr lang="pt-BR" sz="2000" smtClean="0">
                <a:solidFill>
                  <a:srgbClr val="0000FF"/>
                </a:solidFill>
                <a:latin typeface="Arial" charset="0"/>
                <a:cs typeface="Arial" charset="0"/>
              </a:rPr>
              <a:t>Resultado principal:O número de crianças que receberam fototerapia repetida e a magnitude da recuperação do nível de bilirrubina</a:t>
            </a:r>
          </a:p>
        </p:txBody>
      </p:sp>
      <p:sp>
        <p:nvSpPr>
          <p:cNvPr id="130051" name="Rectangle 3"/>
          <p:cNvSpPr>
            <a:spLocks noChangeArrowheads="1"/>
          </p:cNvSpPr>
          <p:nvPr/>
        </p:nvSpPr>
        <p:spPr bwMode="auto">
          <a:xfrm>
            <a:off x="2219325" y="876300"/>
            <a:ext cx="447357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Rebound in serum bilirubin level following intensive phototherapy.</a:t>
            </a:r>
            <a:endParaRPr lang="pt-BR" sz="1200">
              <a:solidFill>
                <a:schemeClr val="tx1"/>
              </a:solidFill>
            </a:endParaRPr>
          </a:p>
          <a:p>
            <a:pPr algn="ctr"/>
            <a:r>
              <a:rPr lang="pt-BR" sz="1200">
                <a:solidFill>
                  <a:schemeClr val="tx1"/>
                </a:solidFill>
              </a:rPr>
              <a:t>Maisels MJ, Kring E.</a:t>
            </a:r>
          </a:p>
          <a:p>
            <a:pPr algn="ctr"/>
            <a:r>
              <a:rPr lang="pt-BR" sz="1200">
                <a:solidFill>
                  <a:schemeClr val="tx1"/>
                </a:solidFill>
              </a:rPr>
              <a:t>Arch Pediatr Adolesc Med. 2002 Jul;156(7):669-72.PMID:</a:t>
            </a:r>
          </a:p>
          <a:p>
            <a:pPr lvl="1" algn="ctr"/>
            <a:r>
              <a:rPr lang="pt-BR" sz="1200">
                <a:solidFill>
                  <a:schemeClr val="tx1"/>
                </a:solidFill>
              </a:rPr>
              <a:t> 12090833.</a:t>
            </a:r>
            <a:r>
              <a:rPr lang="pt-BR" sz="1200" u="sng">
                <a:solidFill>
                  <a:schemeClr val="tx1"/>
                </a:solidFill>
                <a:hlinkClick r:id="rId3"/>
              </a:rPr>
              <a:t>Similar articles</a:t>
            </a:r>
            <a:endParaRPr lang="pt-BR" sz="1200" u="sng">
              <a:solidFill>
                <a:schemeClr val="tx1"/>
              </a:solidFill>
            </a:endParaRPr>
          </a:p>
        </p:txBody>
      </p:sp>
      <p:sp>
        <p:nvSpPr>
          <p:cNvPr id="130052" name="Oval 4"/>
          <p:cNvSpPr>
            <a:spLocks noChangeArrowheads="1"/>
          </p:cNvSpPr>
          <p:nvPr/>
        </p:nvSpPr>
        <p:spPr bwMode="auto">
          <a:xfrm>
            <a:off x="250825" y="574675"/>
            <a:ext cx="806450" cy="307975"/>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2002</a:t>
            </a:r>
          </a:p>
        </p:txBody>
      </p:sp>
      <p:sp>
        <p:nvSpPr>
          <p:cNvPr id="130053" name="Text Box 5"/>
          <p:cNvSpPr txBox="1">
            <a:spLocks noChangeArrowheads="1"/>
          </p:cNvSpPr>
          <p:nvPr/>
        </p:nvSpPr>
        <p:spPr bwMode="auto">
          <a:xfrm>
            <a:off x="1042988" y="141288"/>
            <a:ext cx="7712075" cy="298450"/>
          </a:xfrm>
          <a:prstGeom prst="rect">
            <a:avLst/>
          </a:prstGeom>
          <a:noFill/>
          <a:ln w="9525">
            <a:noFill/>
            <a:miter lim="800000"/>
            <a:headEnd/>
            <a:tailEnd/>
          </a:ln>
          <a:effectLst/>
        </p:spPr>
        <p:txBody>
          <a:bodyPr wrap="none">
            <a:spAutoFit/>
          </a:bodyPr>
          <a:lstStyle/>
          <a:p>
            <a:r>
              <a:rPr lang="pt-BR" sz="2000" b="1">
                <a:solidFill>
                  <a:srgbClr val="FF66CC"/>
                </a:solidFill>
              </a:rPr>
              <a:t>Nível sérico de bilirrubina de rebote após fototerapia intensiva</a:t>
            </a:r>
          </a:p>
        </p:txBody>
      </p:sp>
      <p:sp>
        <p:nvSpPr>
          <p:cNvPr id="130054"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Box 2"/>
          <p:cNvSpPr txBox="1">
            <a:spLocks noGrp="1"/>
          </p:cNvSpPr>
          <p:nvPr>
            <p:ph type="body" idx="1"/>
          </p:nvPr>
        </p:nvSpPr>
        <p:spPr>
          <a:xfrm>
            <a:off x="457200" y="1206500"/>
            <a:ext cx="8507413" cy="3802063"/>
          </a:xfrm>
        </p:spPr>
        <p:txBody>
          <a:bodyPr/>
          <a:lstStyle/>
          <a:p>
            <a:pPr>
              <a:lnSpc>
                <a:spcPct val="80000"/>
              </a:lnSpc>
            </a:pPr>
            <a:r>
              <a:rPr lang="pt-BR" sz="1800" smtClean="0">
                <a:latin typeface="Arial" charset="0"/>
                <a:cs typeface="Arial" charset="0"/>
              </a:rPr>
              <a:t>Treze (8,2%) de 158 crianças tratadas com fototerapia antes da alta do berçário (grupo 1) e apenas 1 (0,7%) de 144 recebeu fototerapia na readmissão (grupo 2) </a:t>
            </a:r>
          </a:p>
          <a:p>
            <a:pPr>
              <a:lnSpc>
                <a:spcPct val="80000"/>
              </a:lnSpc>
            </a:pPr>
            <a:r>
              <a:rPr lang="pt-BR" sz="1800" smtClean="0">
                <a:latin typeface="Arial" charset="0"/>
                <a:cs typeface="Arial" charset="0"/>
              </a:rPr>
              <a:t>Não é necessário manter os bebês no hospital para verificar se há rebote. </a:t>
            </a:r>
          </a:p>
          <a:p>
            <a:pPr>
              <a:lnSpc>
                <a:spcPct val="80000"/>
              </a:lnSpc>
            </a:pPr>
            <a:r>
              <a:rPr lang="pt-BR" sz="1800" smtClean="0">
                <a:latin typeface="Arial" charset="0"/>
                <a:cs typeface="Arial" charset="0"/>
              </a:rPr>
              <a:t>No entanto, </a:t>
            </a:r>
            <a:r>
              <a:rPr lang="pt-BR" sz="1800" b="1" smtClean="0">
                <a:solidFill>
                  <a:srgbClr val="0000FF"/>
                </a:solidFill>
                <a:latin typeface="Arial" charset="0"/>
                <a:cs typeface="Arial" charset="0"/>
              </a:rPr>
              <a:t>para os bebês que necessitam de fototerapia durante a internação e para aqueles com doença hemolítica significativa, recomendamos a obtenção de um nível de acompanhamento de bilirrubina 24 horas após a alta.</a:t>
            </a:r>
            <a:r>
              <a:rPr lang="pt-BR" sz="1800" smtClean="0">
                <a:latin typeface="Arial" charset="0"/>
                <a:cs typeface="Arial" charset="0"/>
              </a:rPr>
              <a:t> </a:t>
            </a:r>
          </a:p>
          <a:p>
            <a:pPr>
              <a:lnSpc>
                <a:spcPct val="80000"/>
              </a:lnSpc>
            </a:pPr>
            <a:r>
              <a:rPr lang="pt-BR" sz="1800" smtClean="0">
                <a:latin typeface="Arial" charset="0"/>
                <a:cs typeface="Arial" charset="0"/>
              </a:rPr>
              <a:t>Isso provavelmente não é necessário naqueles que são readmitidos para fototerapia, mas, como casos raros de rebote significativamente  ocorreram nesses recém-nascidos, o acompanhamento clínico adicional é apropriado.</a:t>
            </a:r>
          </a:p>
          <a:p>
            <a:pPr>
              <a:lnSpc>
                <a:spcPct val="80000"/>
              </a:lnSpc>
            </a:pPr>
            <a:r>
              <a:rPr lang="pt-BR" sz="1800" smtClean="0">
                <a:latin typeface="Arial" charset="0"/>
                <a:cs typeface="Arial" charset="0"/>
              </a:rPr>
              <a:t>Esses achado confirmam a conclusão de que estes bebês não necessitam permanecer internados para a análise dos níveis de bilirrubina de rebote. </a:t>
            </a:r>
          </a:p>
          <a:p>
            <a:pPr algn="ctr">
              <a:lnSpc>
                <a:spcPct val="80000"/>
              </a:lnSpc>
            </a:pPr>
            <a:r>
              <a:rPr lang="pt-BR" sz="1800" b="1" smtClean="0">
                <a:solidFill>
                  <a:srgbClr val="0000FF"/>
                </a:solidFill>
                <a:latin typeface="Arial" charset="0"/>
                <a:cs typeface="Arial" charset="0"/>
              </a:rPr>
              <a:t>No entanto é necessário seguimento clínico para identificar os recém-nascidos eu realmente necessitam de tratamento</a:t>
            </a:r>
          </a:p>
          <a:p>
            <a:pPr algn="ctr">
              <a:lnSpc>
                <a:spcPct val="80000"/>
              </a:lnSpc>
            </a:pPr>
            <a:endParaRPr lang="pt-BR" sz="1800" b="1" smtClean="0">
              <a:solidFill>
                <a:srgbClr val="0000FF"/>
              </a:solidFill>
              <a:latin typeface="Arial" charset="0"/>
              <a:cs typeface="Arial"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Grp="1"/>
          </p:cNvSpPr>
          <p:nvPr>
            <p:ph type="body" idx="1"/>
          </p:nvPr>
        </p:nvSpPr>
        <p:spPr>
          <a:xfrm>
            <a:off x="539750" y="2139950"/>
            <a:ext cx="8229600" cy="3394075"/>
          </a:xfrm>
        </p:spPr>
        <p:txBody>
          <a:bodyPr/>
          <a:lstStyle/>
          <a:p>
            <a:pPr>
              <a:lnSpc>
                <a:spcPct val="80000"/>
              </a:lnSpc>
            </a:pPr>
            <a:r>
              <a:rPr lang="pt-BR" sz="1800" smtClean="0">
                <a:latin typeface="Arial" charset="0"/>
                <a:cs typeface="Arial" charset="0"/>
              </a:rPr>
              <a:t>Em 2004, as recomendações da Academia Americana de Pediatria (AAP) sugerem que a alta hospitalar não deve ser     atrasada para observar uma criança por rebote.</a:t>
            </a:r>
          </a:p>
          <a:p>
            <a:pPr algn="ctr">
              <a:lnSpc>
                <a:spcPct val="80000"/>
              </a:lnSpc>
            </a:pPr>
            <a:r>
              <a:rPr lang="pt-BR" sz="1800" b="1" smtClean="0">
                <a:solidFill>
                  <a:srgbClr val="0000FF"/>
                </a:solidFill>
                <a:latin typeface="Arial" charset="0"/>
                <a:cs typeface="Arial" charset="0"/>
              </a:rPr>
              <a:t>O Subcomitê da AAP sobre Hiperbilirrubinemia agora recomenda uma medida de seguimento de bilirrubina dentro de 24 horas APÓS A ALTA </a:t>
            </a:r>
            <a:r>
              <a:rPr lang="pt-BR" sz="1800" smtClean="0">
                <a:solidFill>
                  <a:srgbClr val="0000FF"/>
                </a:solidFill>
                <a:latin typeface="Arial" charset="0"/>
                <a:cs typeface="Arial" charset="0"/>
              </a:rPr>
              <a:t>para os casos em que a fototerapia foi usada para</a:t>
            </a:r>
          </a:p>
          <a:p>
            <a:pPr algn="ctr">
              <a:lnSpc>
                <a:spcPct val="80000"/>
              </a:lnSpc>
              <a:buFont typeface="Arial" charset="0"/>
              <a:buNone/>
            </a:pPr>
            <a:r>
              <a:rPr lang="pt-BR" sz="1800" smtClean="0">
                <a:solidFill>
                  <a:srgbClr val="0000FF"/>
                </a:solidFill>
                <a:latin typeface="Arial" charset="0"/>
                <a:cs typeface="Arial" charset="0"/>
              </a:rPr>
              <a:t>neonatos com doenças hemolíticas, iniciados precocemente, ou descontinuado antes do lactente ter 3-4 dias de idade.</a:t>
            </a:r>
          </a:p>
          <a:p>
            <a:pPr algn="ctr">
              <a:lnSpc>
                <a:spcPct val="80000"/>
              </a:lnSpc>
            </a:pPr>
            <a:endParaRPr lang="pt-BR" sz="1800" smtClean="0">
              <a:solidFill>
                <a:srgbClr val="0000FF"/>
              </a:solidFill>
              <a:latin typeface="Arial" charset="0"/>
              <a:cs typeface="Arial" charset="0"/>
            </a:endParaRPr>
          </a:p>
        </p:txBody>
      </p:sp>
      <p:sp>
        <p:nvSpPr>
          <p:cNvPr id="132099" name="Text Box 3"/>
          <p:cNvSpPr txBox="1">
            <a:spLocks noChangeArrowheads="1"/>
          </p:cNvSpPr>
          <p:nvPr/>
        </p:nvSpPr>
        <p:spPr bwMode="auto">
          <a:xfrm>
            <a:off x="900113" y="141288"/>
            <a:ext cx="7897812" cy="390525"/>
          </a:xfrm>
          <a:prstGeom prst="rect">
            <a:avLst/>
          </a:prstGeom>
          <a:noFill/>
          <a:ln w="9525">
            <a:noFill/>
            <a:miter lim="800000"/>
            <a:headEnd/>
            <a:tailEnd/>
          </a:ln>
          <a:effectLst/>
        </p:spPr>
        <p:txBody>
          <a:bodyPr wrap="none">
            <a:spAutoFit/>
          </a:bodyPr>
          <a:lstStyle/>
          <a:p>
            <a:r>
              <a:rPr lang="pt-BR" sz="2800" b="1">
                <a:solidFill>
                  <a:srgbClr val="CC3399"/>
                </a:solidFill>
              </a:rPr>
              <a:t>O que diz a Academia Americana de Pediatria</a:t>
            </a:r>
          </a:p>
        </p:txBody>
      </p:sp>
      <p:sp>
        <p:nvSpPr>
          <p:cNvPr id="132100" name="Rectangle 4"/>
          <p:cNvSpPr>
            <a:spLocks noChangeArrowheads="1"/>
          </p:cNvSpPr>
          <p:nvPr/>
        </p:nvSpPr>
        <p:spPr bwMode="auto">
          <a:xfrm>
            <a:off x="938213" y="1054100"/>
            <a:ext cx="7385050" cy="85090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400" b="1">
                <a:solidFill>
                  <a:schemeClr val="tx1"/>
                </a:solidFill>
                <a:hlinkClick r:id="rId2"/>
              </a:rPr>
              <a:t>Management</a:t>
            </a:r>
            <a:r>
              <a:rPr lang="pt-BR" sz="1400">
                <a:solidFill>
                  <a:schemeClr val="tx1"/>
                </a:solidFill>
                <a:hlinkClick r:id="rId2"/>
              </a:rPr>
              <a:t> of </a:t>
            </a:r>
            <a:r>
              <a:rPr lang="pt-BR" sz="1400" b="1">
                <a:solidFill>
                  <a:schemeClr val="tx1"/>
                </a:solidFill>
                <a:hlinkClick r:id="rId2"/>
              </a:rPr>
              <a:t>hyperbilirubinemia</a:t>
            </a:r>
            <a:r>
              <a:rPr lang="pt-BR" sz="1400">
                <a:solidFill>
                  <a:schemeClr val="tx1"/>
                </a:solidFill>
                <a:hlinkClick r:id="rId2"/>
              </a:rPr>
              <a:t> in the </a:t>
            </a:r>
            <a:r>
              <a:rPr lang="pt-BR" sz="1400" b="1">
                <a:solidFill>
                  <a:schemeClr val="tx1"/>
                </a:solidFill>
                <a:hlinkClick r:id="rId2"/>
              </a:rPr>
              <a:t>newborn infant</a:t>
            </a:r>
            <a:r>
              <a:rPr lang="pt-BR" sz="1400">
                <a:solidFill>
                  <a:schemeClr val="tx1"/>
                </a:solidFill>
                <a:hlinkClick r:id="rId2"/>
              </a:rPr>
              <a:t> </a:t>
            </a:r>
            <a:r>
              <a:rPr lang="pt-BR" sz="1400" b="1">
                <a:solidFill>
                  <a:schemeClr val="tx1"/>
                </a:solidFill>
                <a:hlinkClick r:id="rId2"/>
              </a:rPr>
              <a:t>35</a:t>
            </a:r>
            <a:r>
              <a:rPr lang="pt-BR" sz="1400">
                <a:solidFill>
                  <a:schemeClr val="tx1"/>
                </a:solidFill>
                <a:hlinkClick r:id="rId2"/>
              </a:rPr>
              <a:t> or </a:t>
            </a:r>
            <a:r>
              <a:rPr lang="pt-BR" sz="1400" b="1">
                <a:solidFill>
                  <a:schemeClr val="tx1"/>
                </a:solidFill>
                <a:hlinkClick r:id="rId2"/>
              </a:rPr>
              <a:t>more</a:t>
            </a:r>
            <a:r>
              <a:rPr lang="pt-BR" sz="1400">
                <a:solidFill>
                  <a:schemeClr val="tx1"/>
                </a:solidFill>
                <a:hlinkClick r:id="rId2"/>
              </a:rPr>
              <a:t> </a:t>
            </a:r>
            <a:r>
              <a:rPr lang="pt-BR" sz="1400" b="1">
                <a:solidFill>
                  <a:schemeClr val="tx1"/>
                </a:solidFill>
                <a:hlinkClick r:id="rId2"/>
              </a:rPr>
              <a:t>weeks</a:t>
            </a:r>
            <a:r>
              <a:rPr lang="pt-BR" sz="1400">
                <a:solidFill>
                  <a:schemeClr val="tx1"/>
                </a:solidFill>
                <a:hlinkClick r:id="rId2"/>
              </a:rPr>
              <a:t> of </a:t>
            </a:r>
            <a:r>
              <a:rPr lang="pt-BR" sz="1400" b="1">
                <a:solidFill>
                  <a:schemeClr val="tx1"/>
                </a:solidFill>
                <a:hlinkClick r:id="rId2"/>
              </a:rPr>
              <a:t>gestation</a:t>
            </a:r>
            <a:r>
              <a:rPr lang="pt-BR" sz="1400">
                <a:solidFill>
                  <a:schemeClr val="tx1"/>
                </a:solidFill>
                <a:hlinkClick r:id="rId2"/>
              </a:rPr>
              <a:t>.</a:t>
            </a:r>
            <a:endParaRPr lang="pt-BR" sz="1400">
              <a:solidFill>
                <a:schemeClr val="tx1"/>
              </a:solidFill>
            </a:endParaRPr>
          </a:p>
          <a:p>
            <a:pPr algn="ctr"/>
            <a:r>
              <a:rPr lang="pt-BR" sz="1400" b="1">
                <a:solidFill>
                  <a:schemeClr val="tx1"/>
                </a:solidFill>
              </a:rPr>
              <a:t>American Academy of Pediatrics</a:t>
            </a:r>
            <a:r>
              <a:rPr lang="pt-BR" sz="1400">
                <a:solidFill>
                  <a:schemeClr val="tx1"/>
                </a:solidFill>
              </a:rPr>
              <a:t> </a:t>
            </a:r>
            <a:r>
              <a:rPr lang="pt-BR" sz="1400" b="1">
                <a:solidFill>
                  <a:schemeClr val="tx1"/>
                </a:solidFill>
              </a:rPr>
              <a:t>Subcommittee</a:t>
            </a:r>
            <a:r>
              <a:rPr lang="pt-BR" sz="1400">
                <a:solidFill>
                  <a:schemeClr val="tx1"/>
                </a:solidFill>
              </a:rPr>
              <a:t> on </a:t>
            </a:r>
            <a:r>
              <a:rPr lang="pt-BR" sz="1400" b="1">
                <a:solidFill>
                  <a:schemeClr val="tx1"/>
                </a:solidFill>
              </a:rPr>
              <a:t>Hyperbilirubinemia</a:t>
            </a:r>
            <a:r>
              <a:rPr lang="pt-BR" sz="1400">
                <a:solidFill>
                  <a:schemeClr val="tx1"/>
                </a:solidFill>
              </a:rPr>
              <a:t>.</a:t>
            </a:r>
          </a:p>
          <a:p>
            <a:pPr algn="ctr"/>
            <a:r>
              <a:rPr lang="pt-BR" sz="1400" b="1">
                <a:solidFill>
                  <a:schemeClr val="tx1"/>
                </a:solidFill>
              </a:rPr>
              <a:t>Pediatrics</a:t>
            </a:r>
            <a:r>
              <a:rPr lang="pt-BR" sz="1400">
                <a:solidFill>
                  <a:schemeClr val="tx1"/>
                </a:solidFill>
              </a:rPr>
              <a:t>. </a:t>
            </a:r>
            <a:r>
              <a:rPr lang="pt-BR" sz="1400" b="1">
                <a:solidFill>
                  <a:schemeClr val="tx1"/>
                </a:solidFill>
              </a:rPr>
              <a:t>2004</a:t>
            </a:r>
            <a:r>
              <a:rPr lang="pt-BR" sz="1400">
                <a:solidFill>
                  <a:schemeClr val="tx1"/>
                </a:solidFill>
              </a:rPr>
              <a:t> Jul;114(1):297-316. Erratum in: </a:t>
            </a:r>
            <a:r>
              <a:rPr lang="pt-BR" sz="1400" b="1">
                <a:solidFill>
                  <a:schemeClr val="tx1"/>
                </a:solidFill>
              </a:rPr>
              <a:t>Pediatrics</a:t>
            </a:r>
            <a:r>
              <a:rPr lang="pt-BR" sz="1400">
                <a:solidFill>
                  <a:schemeClr val="tx1"/>
                </a:solidFill>
              </a:rPr>
              <a:t>. </a:t>
            </a:r>
            <a:r>
              <a:rPr lang="pt-BR" sz="1400" b="1">
                <a:solidFill>
                  <a:schemeClr val="tx1"/>
                </a:solidFill>
              </a:rPr>
              <a:t>2004</a:t>
            </a:r>
            <a:r>
              <a:rPr lang="pt-BR" sz="1400">
                <a:solidFill>
                  <a:schemeClr val="tx1"/>
                </a:solidFill>
              </a:rPr>
              <a:t> Oct;114(4):1138.</a:t>
            </a:r>
          </a:p>
          <a:p>
            <a:pPr algn="ctr"/>
            <a:r>
              <a:rPr lang="pt-BR" sz="1400">
                <a:solidFill>
                  <a:schemeClr val="tx1"/>
                </a:solidFill>
              </a:rPr>
              <a:t>PMID: 1523195.</a:t>
            </a:r>
            <a:r>
              <a:rPr lang="pt-BR" sz="1400" u="sng">
                <a:solidFill>
                  <a:schemeClr val="tx1"/>
                </a:solidFill>
                <a:hlinkClick r:id="rId3"/>
              </a:rPr>
              <a:t>Similar articles</a:t>
            </a:r>
            <a:r>
              <a:rPr lang="pt-BR" sz="1400" u="sng">
                <a:solidFill>
                  <a:schemeClr val="tx1"/>
                </a:solidFill>
              </a:rPr>
              <a:t>. </a:t>
            </a:r>
            <a:r>
              <a:rPr lang="pt-BR" sz="1400">
                <a:solidFill>
                  <a:srgbClr val="0000FF"/>
                </a:solidFill>
              </a:rPr>
              <a:t>Artigo Integral (Consulte-o AGORA!)</a:t>
            </a:r>
          </a:p>
        </p:txBody>
      </p:sp>
      <p:sp>
        <p:nvSpPr>
          <p:cNvPr id="132101" name="Oval 5"/>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2004</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 Box 2"/>
          <p:cNvSpPr txBox="1">
            <a:spLocks noGrp="1"/>
          </p:cNvSpPr>
          <p:nvPr>
            <p:ph type="body" idx="1"/>
          </p:nvPr>
        </p:nvSpPr>
        <p:spPr>
          <a:xfrm>
            <a:off x="468313" y="1654175"/>
            <a:ext cx="8229600" cy="3394075"/>
          </a:xfrm>
        </p:spPr>
        <p:txBody>
          <a:bodyPr/>
          <a:lstStyle/>
          <a:p>
            <a:pPr>
              <a:lnSpc>
                <a:spcPct val="80000"/>
              </a:lnSpc>
            </a:pPr>
            <a:r>
              <a:rPr lang="pt-BR" sz="1600" smtClean="0">
                <a:latin typeface="Arial" charset="0"/>
                <a:cs typeface="Arial" charset="0"/>
              </a:rPr>
              <a:t>De um total de  226 recém-nascidos a termo e próximo a termo tratados com fototerapia no berçário do Shaare Zedek Medical Center de janeiro de 2001 a setembro de 2002 testados para rebote 24 horas (entre 12 e 36 horas) após a descontinuação da fototerapia:</a:t>
            </a:r>
          </a:p>
          <a:p>
            <a:pPr>
              <a:lnSpc>
                <a:spcPct val="80000"/>
              </a:lnSpc>
            </a:pPr>
            <a:r>
              <a:rPr lang="pt-BR" sz="1600" smtClean="0">
                <a:latin typeface="Arial" charset="0"/>
                <a:cs typeface="Arial" charset="0"/>
              </a:rPr>
              <a:t> 30 (13,3%) recém-nascidos desenvolveram rebote significativo (média de 16,7mg%), faixa superior de 20,5mg%). </a:t>
            </a:r>
          </a:p>
          <a:p>
            <a:pPr>
              <a:lnSpc>
                <a:spcPct val="80000"/>
              </a:lnSpc>
            </a:pPr>
            <a:r>
              <a:rPr lang="pt-BR" sz="1600" smtClean="0">
                <a:latin typeface="Arial" charset="0"/>
                <a:cs typeface="Arial" charset="0"/>
              </a:rPr>
              <a:t>Vinte e dois destes (73%) foram retratados com fototerapia com bilirrubina média de  17,3mg% </a:t>
            </a:r>
          </a:p>
          <a:p>
            <a:pPr algn="ctr">
              <a:lnSpc>
                <a:spcPct val="80000"/>
              </a:lnSpc>
            </a:pPr>
            <a:r>
              <a:rPr lang="pt-BR" sz="1600" b="1" smtClean="0">
                <a:solidFill>
                  <a:srgbClr val="FF66CC"/>
                </a:solidFill>
                <a:latin typeface="Arial" charset="0"/>
                <a:cs typeface="Arial" charset="0"/>
              </a:rPr>
              <a:t>A análise de regressão logística múltipla mostrou risco significativo para fatores de risco etiológico para o rebote</a:t>
            </a:r>
            <a:r>
              <a:rPr lang="pt-BR" sz="1600" b="1" smtClean="0">
                <a:latin typeface="Arial" charset="0"/>
                <a:cs typeface="Arial" charset="0"/>
              </a:rPr>
              <a:t>:</a:t>
            </a:r>
          </a:p>
          <a:p>
            <a:pPr>
              <a:lnSpc>
                <a:spcPct val="80000"/>
              </a:lnSpc>
              <a:buFont typeface="Arial" charset="0"/>
              <a:buNone/>
            </a:pPr>
            <a:r>
              <a:rPr lang="pt-BR" sz="1600" smtClean="0">
                <a:latin typeface="Arial" charset="0"/>
                <a:cs typeface="Arial" charset="0"/>
              </a:rPr>
              <a:t>       -</a:t>
            </a:r>
            <a:r>
              <a:rPr lang="pt-BR" sz="1600" smtClean="0">
                <a:solidFill>
                  <a:srgbClr val="FF3300"/>
                </a:solidFill>
                <a:latin typeface="Arial" charset="0"/>
                <a:cs typeface="Arial" charset="0"/>
              </a:rPr>
              <a:t>Coombs direto positivo</a:t>
            </a:r>
            <a:r>
              <a:rPr lang="pt-BR" sz="1600" smtClean="0">
                <a:latin typeface="Arial" charset="0"/>
                <a:cs typeface="Arial" charset="0"/>
              </a:rPr>
              <a:t> (</a:t>
            </a:r>
            <a:r>
              <a:rPr lang="pt-BR" sz="1600" b="1" smtClean="0">
                <a:latin typeface="Arial" charset="0"/>
                <a:cs typeface="Arial" charset="0"/>
              </a:rPr>
              <a:t>odds ratio 2,44, IC95% 1,25 a 4,74</a:t>
            </a:r>
            <a:r>
              <a:rPr lang="pt-BR" sz="1600" smtClean="0">
                <a:latin typeface="Arial" charset="0"/>
                <a:cs typeface="Arial" charset="0"/>
              </a:rPr>
              <a:t>) e </a:t>
            </a:r>
          </a:p>
          <a:p>
            <a:pPr>
              <a:lnSpc>
                <a:spcPct val="80000"/>
              </a:lnSpc>
              <a:buFont typeface="Arial" charset="0"/>
              <a:buNone/>
            </a:pPr>
            <a:r>
              <a:rPr lang="pt-BR" sz="1600" smtClean="0">
                <a:latin typeface="Arial" charset="0"/>
                <a:cs typeface="Arial" charset="0"/>
              </a:rPr>
              <a:t>       -</a:t>
            </a:r>
            <a:r>
              <a:rPr lang="pt-BR" sz="1600" smtClean="0">
                <a:solidFill>
                  <a:srgbClr val="FF3300"/>
                </a:solidFill>
                <a:latin typeface="Arial" charset="0"/>
                <a:cs typeface="Arial" charset="0"/>
              </a:rPr>
              <a:t>Idade gestacional &lt;37 semanas</a:t>
            </a:r>
            <a:r>
              <a:rPr lang="pt-BR" sz="1600" smtClean="0">
                <a:latin typeface="Arial" charset="0"/>
                <a:cs typeface="Arial" charset="0"/>
              </a:rPr>
              <a:t> (</a:t>
            </a:r>
            <a:r>
              <a:rPr lang="pt-BR" sz="1600" b="1" smtClean="0">
                <a:latin typeface="Arial" charset="0"/>
                <a:cs typeface="Arial" charset="0"/>
              </a:rPr>
              <a:t>odds ratio 3,21; IC 95% 1,29 a 7,96</a:t>
            </a:r>
            <a:r>
              <a:rPr lang="pt-BR" sz="1600" smtClean="0">
                <a:latin typeface="Arial" charset="0"/>
                <a:cs typeface="Arial" charset="0"/>
              </a:rPr>
              <a:t>). </a:t>
            </a:r>
          </a:p>
          <a:p>
            <a:pPr>
              <a:lnSpc>
                <a:spcPct val="80000"/>
              </a:lnSpc>
              <a:buFont typeface="Arial" charset="0"/>
              <a:buNone/>
            </a:pPr>
            <a:r>
              <a:rPr lang="pt-BR" sz="1600" smtClean="0">
                <a:latin typeface="Arial" charset="0"/>
                <a:cs typeface="Arial" charset="0"/>
              </a:rPr>
              <a:t>Um número maior de neonatos eu apresentou o rebote foram os recém-nascidos  nos quais a fototerapia foi iniciada &lt;ou = 72 horas (26/152, 17%) comparado com&gt; 72 horas (4/74, 5,4%) (</a:t>
            </a:r>
            <a:r>
              <a:rPr lang="pt-BR" sz="1600" b="1" smtClean="0">
                <a:latin typeface="Arial" charset="0"/>
                <a:cs typeface="Arial" charset="0"/>
              </a:rPr>
              <a:t>odds ratio 3,61, IC 95% 1,21 a 10,77</a:t>
            </a:r>
            <a:r>
              <a:rPr lang="pt-BR" sz="1600" smtClean="0">
                <a:latin typeface="Arial" charset="0"/>
                <a:cs typeface="Arial" charset="0"/>
              </a:rPr>
              <a:t>).</a:t>
            </a:r>
          </a:p>
        </p:txBody>
      </p:sp>
      <p:sp>
        <p:nvSpPr>
          <p:cNvPr id="133123" name="Rectangle 3"/>
          <p:cNvSpPr>
            <a:spLocks noChangeArrowheads="1"/>
          </p:cNvSpPr>
          <p:nvPr/>
        </p:nvSpPr>
        <p:spPr bwMode="auto">
          <a:xfrm>
            <a:off x="736600" y="785813"/>
            <a:ext cx="7715250" cy="85090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400">
                <a:solidFill>
                  <a:schemeClr val="tx1"/>
                </a:solidFill>
                <a:hlinkClick r:id="rId2"/>
              </a:rPr>
              <a:t>Post-phototherapy neonatal bilirubin rebound: a potential cause of significant hyperbilirubinaemia.</a:t>
            </a:r>
            <a:endParaRPr lang="pt-BR" sz="1400">
              <a:solidFill>
                <a:schemeClr val="tx1"/>
              </a:solidFill>
            </a:endParaRPr>
          </a:p>
          <a:p>
            <a:pPr algn="ctr"/>
            <a:r>
              <a:rPr lang="pt-BR" sz="1400">
                <a:solidFill>
                  <a:schemeClr val="tx1"/>
                </a:solidFill>
              </a:rPr>
              <a:t>Kaplan M, Kaplan E, Hammerman C, Algur N, Bromiker R, Schimmel MS, Eidelman AI.</a:t>
            </a:r>
          </a:p>
          <a:p>
            <a:pPr algn="ctr"/>
            <a:r>
              <a:rPr lang="pt-BR" sz="1400">
                <a:solidFill>
                  <a:schemeClr val="tx1"/>
                </a:solidFill>
              </a:rPr>
              <a:t>Arch Dis Child. 2006 Jan;91(1):31-4. Epub 2005 Oct 13.</a:t>
            </a:r>
          </a:p>
          <a:p>
            <a:pPr algn="ctr"/>
            <a:r>
              <a:rPr lang="pt-BR" sz="1400">
                <a:solidFill>
                  <a:schemeClr val="tx1"/>
                </a:solidFill>
              </a:rPr>
              <a:t>PMID: 1622376.</a:t>
            </a:r>
            <a:r>
              <a:rPr lang="pt-BR" sz="1400" b="1">
                <a:solidFill>
                  <a:schemeClr val="tx1"/>
                </a:solidFill>
                <a:hlinkClick r:id="rId2"/>
              </a:rPr>
              <a:t>Free PMC Article</a:t>
            </a:r>
            <a:r>
              <a:rPr lang="pt-BR" sz="1400" b="1">
                <a:solidFill>
                  <a:schemeClr val="tx1"/>
                </a:solidFill>
              </a:rPr>
              <a:t>.</a:t>
            </a:r>
            <a:r>
              <a:rPr lang="pt-BR" sz="1400" u="sng">
                <a:solidFill>
                  <a:schemeClr val="tx1"/>
                </a:solidFill>
                <a:hlinkClick r:id="rId3"/>
              </a:rPr>
              <a:t>Similar articles</a:t>
            </a:r>
            <a:r>
              <a:rPr lang="pt-BR" sz="1400" u="sng">
                <a:solidFill>
                  <a:schemeClr val="tx1"/>
                </a:solidFill>
              </a:rPr>
              <a:t>. </a:t>
            </a:r>
            <a:r>
              <a:rPr lang="pt-BR" sz="1400">
                <a:solidFill>
                  <a:schemeClr val="tx1"/>
                </a:solidFill>
              </a:rPr>
              <a:t>Israel. </a:t>
            </a:r>
            <a:r>
              <a:rPr lang="pt-BR" sz="1400" b="1">
                <a:solidFill>
                  <a:srgbClr val="0000FF"/>
                </a:solidFill>
              </a:rPr>
              <a:t>Artigo Integral! (consulte-o AGORA!)</a:t>
            </a:r>
          </a:p>
        </p:txBody>
      </p:sp>
      <p:sp>
        <p:nvSpPr>
          <p:cNvPr id="133124" name="Text Box 4"/>
          <p:cNvSpPr txBox="1">
            <a:spLocks noChangeArrowheads="1"/>
          </p:cNvSpPr>
          <p:nvPr/>
        </p:nvSpPr>
        <p:spPr bwMode="auto">
          <a:xfrm>
            <a:off x="468313" y="357188"/>
            <a:ext cx="8248650" cy="274637"/>
          </a:xfrm>
          <a:prstGeom prst="rect">
            <a:avLst/>
          </a:prstGeom>
          <a:noFill/>
          <a:ln w="9525">
            <a:noFill/>
            <a:miter lim="800000"/>
            <a:headEnd/>
            <a:tailEnd/>
          </a:ln>
          <a:effectLst/>
        </p:spPr>
        <p:txBody>
          <a:bodyPr wrap="none">
            <a:spAutoFit/>
          </a:bodyPr>
          <a:lstStyle/>
          <a:p>
            <a:r>
              <a:rPr lang="pt-BR" sz="1800" b="1">
                <a:solidFill>
                  <a:srgbClr val="FF66CC"/>
                </a:solidFill>
              </a:rPr>
              <a:t>Rebote pós-fototerapia: um potencial para significante hiperbilirrubinemia</a:t>
            </a:r>
          </a:p>
        </p:txBody>
      </p:sp>
      <p:sp>
        <p:nvSpPr>
          <p:cNvPr id="133125" name="Oval 5"/>
          <p:cNvSpPr>
            <a:spLocks noChangeArrowheads="1"/>
          </p:cNvSpPr>
          <p:nvPr/>
        </p:nvSpPr>
        <p:spPr bwMode="auto">
          <a:xfrm>
            <a:off x="107950" y="87313"/>
            <a:ext cx="806450" cy="307975"/>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2006</a:t>
            </a:r>
          </a:p>
        </p:txBody>
      </p:sp>
      <p:sp>
        <p:nvSpPr>
          <p:cNvPr id="133126"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p:cNvPicPr>
            <a:picLocks noChangeAspect="1" noChangeArrowheads="1"/>
          </p:cNvPicPr>
          <p:nvPr/>
        </p:nvPicPr>
        <p:blipFill>
          <a:blip r:embed="rId2"/>
          <a:srcRect/>
          <a:stretch>
            <a:fillRect/>
          </a:stretch>
        </p:blipFill>
        <p:spPr bwMode="auto">
          <a:xfrm>
            <a:off x="1763713" y="574675"/>
            <a:ext cx="5056187" cy="1346200"/>
          </a:xfrm>
          <a:prstGeom prst="rect">
            <a:avLst/>
          </a:prstGeom>
          <a:noFill/>
          <a:ln w="57150">
            <a:solidFill>
              <a:srgbClr val="CC3399"/>
            </a:solidFill>
            <a:miter lim="800000"/>
            <a:headEnd/>
            <a:tailEnd/>
          </a:ln>
        </p:spPr>
      </p:pic>
      <p:sp>
        <p:nvSpPr>
          <p:cNvPr id="134147" name="Rectangle 3"/>
          <p:cNvSpPr>
            <a:spLocks noChangeArrowheads="1"/>
          </p:cNvSpPr>
          <p:nvPr/>
        </p:nvSpPr>
        <p:spPr bwMode="auto">
          <a:xfrm>
            <a:off x="1395413" y="2193925"/>
            <a:ext cx="5661025" cy="2052638"/>
          </a:xfrm>
          <a:prstGeom prst="rect">
            <a:avLst/>
          </a:prstGeom>
          <a:solidFill>
            <a:srgbClr val="666699"/>
          </a:solidFill>
          <a:ln w="38100">
            <a:solidFill>
              <a:srgbClr val="0000FF"/>
            </a:solidFill>
            <a:miter lim="800000"/>
            <a:headEnd/>
            <a:tailEnd/>
          </a:ln>
          <a:effectLst/>
        </p:spPr>
        <p:txBody>
          <a:bodyPr>
            <a:spAutoFit/>
          </a:bodyPr>
          <a:lstStyle/>
          <a:p>
            <a:pPr algn="ctr"/>
            <a:r>
              <a:rPr lang="pt-BR" sz="1800" b="1">
                <a:solidFill>
                  <a:srgbClr val="FF66CC"/>
                </a:solidFill>
              </a:rPr>
              <a:t>O que este estudo adiciona</a:t>
            </a:r>
          </a:p>
          <a:p>
            <a:pPr algn="ctr"/>
            <a:endParaRPr lang="pt-BR" sz="1800" b="1">
              <a:solidFill>
                <a:srgbClr val="FF66CC"/>
              </a:solidFill>
            </a:endParaRPr>
          </a:p>
          <a:p>
            <a:pPr algn="ctr"/>
            <a:r>
              <a:rPr lang="pt-BR" sz="1800" b="1">
                <a:solidFill>
                  <a:srgbClr val="FFFF00"/>
                </a:solidFill>
              </a:rPr>
              <a:t>Neonatos &lt;37 semanas de gestação, aqueles com Coombs positivo, e aqueles tratados  com &lt;72 horas, estão em alto risco para rebote  significativo</a:t>
            </a:r>
          </a:p>
          <a:p>
            <a:pPr algn="ctr"/>
            <a:r>
              <a:rPr lang="pt-BR" sz="1800" b="1">
                <a:solidFill>
                  <a:srgbClr val="FFFF00"/>
                </a:solidFill>
              </a:rPr>
              <a:t>rebote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 Box 2"/>
          <p:cNvSpPr txBox="1">
            <a:spLocks noGrp="1"/>
          </p:cNvSpPr>
          <p:nvPr>
            <p:ph type="body" idx="1"/>
          </p:nvPr>
        </p:nvSpPr>
        <p:spPr>
          <a:xfrm>
            <a:off x="263525" y="1878013"/>
            <a:ext cx="8229600" cy="3394075"/>
          </a:xfrm>
        </p:spPr>
        <p:txBody>
          <a:bodyPr/>
          <a:lstStyle/>
          <a:p>
            <a:pPr algn="ctr">
              <a:lnSpc>
                <a:spcPct val="80000"/>
              </a:lnSpc>
              <a:buFont typeface="Arial" charset="0"/>
              <a:buNone/>
            </a:pPr>
            <a:r>
              <a:rPr lang="pt-BR" sz="1200" b="1" smtClean="0">
                <a:solidFill>
                  <a:srgbClr val="0000FF"/>
                </a:solidFill>
                <a:latin typeface="Arial" charset="0"/>
                <a:cs typeface="Arial" charset="0"/>
              </a:rPr>
              <a:t>O objetivo deste estudo foi comparar o resultado de dois grupos de neonatos ictéricos</a:t>
            </a:r>
          </a:p>
          <a:p>
            <a:pPr algn="ctr">
              <a:lnSpc>
                <a:spcPct val="80000"/>
              </a:lnSpc>
              <a:buFont typeface="Arial" charset="0"/>
              <a:buNone/>
            </a:pPr>
            <a:r>
              <a:rPr lang="pt-BR" sz="1200" b="1" smtClean="0">
                <a:solidFill>
                  <a:srgbClr val="0000FF"/>
                </a:solidFill>
                <a:latin typeface="Arial" charset="0"/>
                <a:cs typeface="Arial" charset="0"/>
              </a:rPr>
              <a:t>randomizados para um dos dois alvos da bilirrubina sérica total (TSB) para suspensão da fototerapia</a:t>
            </a:r>
          </a:p>
          <a:p>
            <a:pPr algn="ctr">
              <a:lnSpc>
                <a:spcPct val="80000"/>
              </a:lnSpc>
            </a:pPr>
            <a:endParaRPr lang="pt-BR" sz="1200" b="1" smtClean="0">
              <a:solidFill>
                <a:srgbClr val="0000FF"/>
              </a:solidFill>
              <a:latin typeface="Arial" charset="0"/>
              <a:cs typeface="Arial" charset="0"/>
            </a:endParaRPr>
          </a:p>
          <a:p>
            <a:pPr>
              <a:lnSpc>
                <a:spcPct val="80000"/>
              </a:lnSpc>
            </a:pPr>
            <a:r>
              <a:rPr lang="pt-BR" sz="1200" smtClean="0">
                <a:latin typeface="Arial" charset="0"/>
                <a:cs typeface="Arial" charset="0"/>
              </a:rPr>
              <a:t>Os bebês tratados com fototerapia foram divididos em dois grupos: no grupo de "alto limiar",a fototerapia foi interrompida quando o TSB diminuiu para ≥1 mg% abaixo do limite</a:t>
            </a:r>
          </a:p>
          <a:p>
            <a:pPr>
              <a:lnSpc>
                <a:spcPct val="80000"/>
              </a:lnSpc>
              <a:buFont typeface="Arial" charset="0"/>
              <a:buNone/>
            </a:pPr>
            <a:r>
              <a:rPr lang="pt-BR" sz="1200" smtClean="0">
                <a:latin typeface="Arial" charset="0"/>
                <a:cs typeface="Arial" charset="0"/>
              </a:rPr>
              <a:t>       requerendo fototerapia e no grupo de "baixo limiar" quando TSB diminuiu para ≥3 mg%</a:t>
            </a:r>
          </a:p>
          <a:p>
            <a:pPr>
              <a:lnSpc>
                <a:spcPct val="80000"/>
              </a:lnSpc>
              <a:buFont typeface="Arial" charset="0"/>
              <a:buNone/>
            </a:pPr>
            <a:r>
              <a:rPr lang="pt-BR" sz="1200" smtClean="0">
                <a:latin typeface="Arial" charset="0"/>
                <a:cs typeface="Arial" charset="0"/>
              </a:rPr>
              <a:t>       abaixo do mesmo limite.</a:t>
            </a:r>
          </a:p>
          <a:p>
            <a:pPr>
              <a:lnSpc>
                <a:spcPct val="80000"/>
              </a:lnSpc>
            </a:pPr>
            <a:r>
              <a:rPr lang="pt-BR" sz="1200" smtClean="0">
                <a:solidFill>
                  <a:srgbClr val="0000FF"/>
                </a:solidFill>
                <a:latin typeface="Arial" charset="0"/>
                <a:cs typeface="Arial" charset="0"/>
              </a:rPr>
              <a:t>Resultados</a:t>
            </a:r>
            <a:r>
              <a:rPr lang="pt-BR" sz="1200" smtClean="0">
                <a:latin typeface="Arial" charset="0"/>
                <a:cs typeface="Arial" charset="0"/>
              </a:rPr>
              <a:t>: Cinqüenta e duas crianças foram inscritas, 25 no alto e 27 no grupo de baixo limiar.</a:t>
            </a:r>
          </a:p>
          <a:p>
            <a:pPr>
              <a:lnSpc>
                <a:spcPct val="80000"/>
              </a:lnSpc>
              <a:buFont typeface="Arial" charset="0"/>
              <a:buNone/>
            </a:pPr>
            <a:r>
              <a:rPr lang="pt-BR" sz="1200" smtClean="0">
                <a:latin typeface="Arial" charset="0"/>
                <a:cs typeface="Arial" charset="0"/>
              </a:rPr>
              <a:t>       A duração da fototerapia foi significativamente menor no grupo de limiar alto que no limiar baixo (22,3 ± 13 vs. 27,6 ± 12 h, respectivamente, p = 0,03). O tempo de internação hospitalar foi de 84 ± 30 h no grupo de alto limiar e 94 ± 24 h no grupo de limiar baixo (p = 0,05). </a:t>
            </a:r>
          </a:p>
          <a:p>
            <a:pPr>
              <a:lnSpc>
                <a:spcPct val="80000"/>
              </a:lnSpc>
            </a:pPr>
            <a:r>
              <a:rPr lang="pt-BR" sz="1200" b="1" smtClean="0">
                <a:solidFill>
                  <a:srgbClr val="0000FF"/>
                </a:solidFill>
                <a:latin typeface="Arial" charset="0"/>
                <a:cs typeface="Arial" charset="0"/>
              </a:rPr>
              <a:t>Fototerapia adicional foi necessária em 20% dos neonatos de alto versus 18% do grupo de limiar baixo (p = 0,58</a:t>
            </a:r>
            <a:r>
              <a:rPr lang="pt-BR" sz="1200" smtClean="0">
                <a:latin typeface="Arial" charset="0"/>
                <a:cs typeface="Arial" charset="0"/>
              </a:rPr>
              <a:t>). Na presença de hemólise ou deficiência de G6PD 28% dos lactentes necessitaram de re-fototerapia e 8,3% quando tais fatores estavam ausentes  (p = 0,06).</a:t>
            </a:r>
          </a:p>
          <a:p>
            <a:pPr algn="ctr">
              <a:lnSpc>
                <a:spcPct val="80000"/>
              </a:lnSpc>
              <a:buFont typeface="Arial" charset="0"/>
              <a:buNone/>
            </a:pPr>
            <a:r>
              <a:rPr lang="pt-BR" sz="1200" b="1" smtClean="0">
                <a:solidFill>
                  <a:srgbClr val="0000FF"/>
                </a:solidFill>
                <a:latin typeface="Arial" charset="0"/>
                <a:cs typeface="Arial" charset="0"/>
              </a:rPr>
              <a:t>    Conclusão: A duração da fototerapia pode ser encurtada pelo uso de limites superiores de TSB para interrupção. Quando a hiperbilirrubinemia é acompanhada por fatores de risco, os lactentes devem ser acompanhados por períodos maiores, pois alguns deles precisarão de re-fototerapia.</a:t>
            </a:r>
          </a:p>
          <a:p>
            <a:pPr algn="ctr">
              <a:lnSpc>
                <a:spcPct val="80000"/>
              </a:lnSpc>
              <a:buFont typeface="Arial" charset="0"/>
              <a:buNone/>
            </a:pPr>
            <a:r>
              <a:rPr lang="pt-BR" sz="1200" smtClean="0">
                <a:solidFill>
                  <a:srgbClr val="FF66CC"/>
                </a:solidFill>
                <a:latin typeface="Arial" charset="0"/>
                <a:cs typeface="Arial" charset="0"/>
              </a:rPr>
              <a:t>Se isso pode aumentar significativamente o risco de rebote de bilirrubina, deverá ser </a:t>
            </a:r>
          </a:p>
          <a:p>
            <a:pPr algn="ctr">
              <a:lnSpc>
                <a:spcPct val="80000"/>
              </a:lnSpc>
              <a:buFont typeface="Arial" charset="0"/>
              <a:buNone/>
            </a:pPr>
            <a:r>
              <a:rPr lang="pt-BR" sz="1200" smtClean="0">
                <a:solidFill>
                  <a:srgbClr val="FF66CC"/>
                </a:solidFill>
                <a:latin typeface="Arial" charset="0"/>
                <a:cs typeface="Arial" charset="0"/>
              </a:rPr>
              <a:t>demonstrado em um estudo muito maior</a:t>
            </a:r>
          </a:p>
        </p:txBody>
      </p:sp>
      <p:sp>
        <p:nvSpPr>
          <p:cNvPr id="135171" name="Rectangle 3"/>
          <p:cNvSpPr>
            <a:spLocks noChangeArrowheads="1"/>
          </p:cNvSpPr>
          <p:nvPr/>
        </p:nvSpPr>
        <p:spPr bwMode="auto">
          <a:xfrm>
            <a:off x="0" y="960438"/>
            <a:ext cx="9144000" cy="793750"/>
          </a:xfrm>
          <a:prstGeom prst="rect">
            <a:avLst/>
          </a:prstGeom>
          <a:solidFill>
            <a:srgbClr val="FFFFFF"/>
          </a:solidFill>
          <a:ln w="9525">
            <a:noFill/>
            <a:miter lim="800000"/>
            <a:headEnd/>
            <a:tailEnd/>
          </a:ln>
          <a:effectLst/>
        </p:spPr>
        <p:txBody>
          <a:bodyPr lIns="0" tIns="0" rIns="71415" bIns="0" anchor="ctr">
            <a:spAutoFit/>
          </a:bodyPr>
          <a:lstStyle/>
          <a:p>
            <a:pPr algn="ctr"/>
            <a:r>
              <a:rPr lang="pt-BR">
                <a:solidFill>
                  <a:schemeClr val="tx1"/>
                </a:solidFill>
                <a:hlinkClick r:id="rId2"/>
              </a:rPr>
              <a:t>When should phototherapy be </a:t>
            </a:r>
            <a:r>
              <a:rPr lang="pt-BR" b="1">
                <a:solidFill>
                  <a:schemeClr val="tx1"/>
                </a:solidFill>
                <a:hlinkClick r:id="rId2"/>
              </a:rPr>
              <a:t>stopped</a:t>
            </a:r>
            <a:r>
              <a:rPr lang="pt-BR">
                <a:solidFill>
                  <a:schemeClr val="tx1"/>
                </a:solidFill>
                <a:hlinkClick r:id="rId2"/>
              </a:rPr>
              <a:t>? A pilot study comparing two targets of serum bilirubin concentration.</a:t>
            </a:r>
            <a:endParaRPr lang="pt-BR">
              <a:solidFill>
                <a:schemeClr val="tx1"/>
              </a:solidFill>
            </a:endParaRPr>
          </a:p>
          <a:p>
            <a:pPr algn="ctr"/>
            <a:r>
              <a:rPr lang="pt-BR" sz="1000" b="1">
                <a:solidFill>
                  <a:schemeClr val="tx1"/>
                </a:solidFill>
              </a:rPr>
              <a:t>Barak M</a:t>
            </a:r>
            <a:r>
              <a:rPr lang="pt-BR" sz="1000">
                <a:solidFill>
                  <a:schemeClr val="tx1"/>
                </a:solidFill>
              </a:rPr>
              <a:t>, Berger I, Dollberg S, Mimouni FB, Mandel D.Acta Paediatr. 2009 Feb;98(2):277-81. doi: 10.1111/j.1651-2227.2008.01015.x.</a:t>
            </a:r>
          </a:p>
          <a:p>
            <a:pPr algn="ctr"/>
            <a:r>
              <a:rPr lang="pt-BR" sz="1000">
                <a:solidFill>
                  <a:schemeClr val="tx1"/>
                </a:solidFill>
              </a:rPr>
              <a:t>PMID: 19143666.</a:t>
            </a:r>
            <a:r>
              <a:rPr lang="pt-BR" sz="1000" u="sng">
                <a:solidFill>
                  <a:schemeClr val="tx1"/>
                </a:solidFill>
                <a:hlinkClick r:id="rId3"/>
              </a:rPr>
              <a:t>Similar articles</a:t>
            </a:r>
            <a:endParaRPr lang="pt-BR" sz="1000" u="sng">
              <a:solidFill>
                <a:schemeClr val="tx1"/>
              </a:solidFill>
            </a:endParaRPr>
          </a:p>
        </p:txBody>
      </p:sp>
      <p:sp>
        <p:nvSpPr>
          <p:cNvPr id="135172" name="Oval 4"/>
          <p:cNvSpPr>
            <a:spLocks noChangeArrowheads="1"/>
          </p:cNvSpPr>
          <p:nvPr/>
        </p:nvSpPr>
        <p:spPr bwMode="auto">
          <a:xfrm>
            <a:off x="107950" y="87313"/>
            <a:ext cx="806450" cy="307975"/>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2009</a:t>
            </a:r>
          </a:p>
        </p:txBody>
      </p:sp>
      <p:sp>
        <p:nvSpPr>
          <p:cNvPr id="135173" name="Text Box 5"/>
          <p:cNvSpPr txBox="1">
            <a:spLocks noChangeArrowheads="1"/>
          </p:cNvSpPr>
          <p:nvPr/>
        </p:nvSpPr>
        <p:spPr bwMode="auto">
          <a:xfrm>
            <a:off x="503238" y="458788"/>
            <a:ext cx="8240712" cy="304800"/>
          </a:xfrm>
          <a:prstGeom prst="rect">
            <a:avLst/>
          </a:prstGeom>
          <a:noFill/>
          <a:ln w="9525">
            <a:noFill/>
            <a:miter lim="800000"/>
            <a:headEnd/>
            <a:tailEnd/>
          </a:ln>
          <a:effectLst/>
        </p:spPr>
        <p:txBody>
          <a:bodyPr wrap="none">
            <a:spAutoFit/>
          </a:bodyPr>
          <a:lstStyle/>
          <a:p>
            <a:r>
              <a:rPr lang="pt-BR" sz="1400">
                <a:solidFill>
                  <a:srgbClr val="FF3399"/>
                </a:solidFill>
              </a:rPr>
              <a:t>Quando suspender a fototerapia? Estudo piloto comparando dois alvos de concentração de bilirrubina</a:t>
            </a:r>
            <a:r>
              <a:rPr lang="pt-BR" sz="1400"/>
              <a:t> </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p:cNvSpPr txBox="1">
            <a:spLocks noGrp="1"/>
          </p:cNvSpPr>
          <p:nvPr>
            <p:ph type="body" idx="1"/>
          </p:nvPr>
        </p:nvSpPr>
        <p:spPr>
          <a:xfrm>
            <a:off x="303213" y="2414588"/>
            <a:ext cx="8229600" cy="3394075"/>
          </a:xfrm>
        </p:spPr>
        <p:txBody>
          <a:bodyPr/>
          <a:lstStyle/>
          <a:p>
            <a:pPr>
              <a:lnSpc>
                <a:spcPct val="80000"/>
              </a:lnSpc>
            </a:pPr>
            <a:r>
              <a:rPr lang="pt-BR" sz="1600" smtClean="0">
                <a:latin typeface="Arial" charset="0"/>
                <a:cs typeface="Arial" charset="0"/>
              </a:rPr>
              <a:t>A história natural dos níveis de bilirrubina após a suspensão da  fototerapia ainda não está clara. </a:t>
            </a:r>
          </a:p>
          <a:p>
            <a:pPr>
              <a:lnSpc>
                <a:spcPct val="80000"/>
              </a:lnSpc>
            </a:pPr>
            <a:r>
              <a:rPr lang="pt-BR" sz="1600" smtClean="0">
                <a:latin typeface="Arial" charset="0"/>
                <a:cs typeface="Arial" charset="0"/>
              </a:rPr>
              <a:t>O manuseio da hiperbilirrubinemia em recém-nascidos é baseado no princípio de evitar níveis potencialmente "neurotóxicos“ de bilirrubina. </a:t>
            </a:r>
          </a:p>
          <a:p>
            <a:pPr algn="ctr">
              <a:lnSpc>
                <a:spcPct val="80000"/>
              </a:lnSpc>
            </a:pPr>
            <a:r>
              <a:rPr lang="pt-BR" sz="1600" b="1" smtClean="0">
                <a:solidFill>
                  <a:srgbClr val="FF3300"/>
                </a:solidFill>
                <a:latin typeface="Arial" charset="0"/>
                <a:cs typeface="Arial" charset="0"/>
              </a:rPr>
              <a:t>O nível neurotóxico da bilirrubina pode variam com a idade pós-natal, a maturidade da barreira  hematoencefálica, taxa de aumento da bilirrubina sérica, nível sérico de albumina sérica, presença de hemólise e comorbidades. </a:t>
            </a:r>
          </a:p>
          <a:p>
            <a:pPr>
              <a:lnSpc>
                <a:spcPct val="80000"/>
              </a:lnSpc>
            </a:pPr>
            <a:r>
              <a:rPr lang="pt-BR" sz="1600" smtClean="0">
                <a:latin typeface="Arial" charset="0"/>
                <a:cs typeface="Arial" charset="0"/>
              </a:rPr>
              <a:t>Os níveis neurotóxicos de bilirrubina no período neonatal tardio e se a repercussão da hiperbilirrubinemia de rebote  não tratada pode atingir esses níveis, são questões para investigação aprofundada</a:t>
            </a:r>
          </a:p>
        </p:txBody>
      </p:sp>
      <p:sp>
        <p:nvSpPr>
          <p:cNvPr id="136195" name="Rectangle 3"/>
          <p:cNvSpPr>
            <a:spLocks noChangeArrowheads="1"/>
          </p:cNvSpPr>
          <p:nvPr/>
        </p:nvSpPr>
        <p:spPr bwMode="auto">
          <a:xfrm>
            <a:off x="923925" y="1298575"/>
            <a:ext cx="658812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b="1">
                <a:solidFill>
                  <a:schemeClr val="tx1"/>
                </a:solidFill>
                <a:hlinkClick r:id="rId2"/>
              </a:rPr>
              <a:t>Bilirubin</a:t>
            </a:r>
            <a:r>
              <a:rPr lang="pt-BR" sz="1200">
                <a:solidFill>
                  <a:schemeClr val="tx1"/>
                </a:solidFill>
                <a:hlinkClick r:id="rId2"/>
              </a:rPr>
              <a:t> </a:t>
            </a:r>
            <a:r>
              <a:rPr lang="pt-BR" sz="1200" b="1">
                <a:solidFill>
                  <a:schemeClr val="tx1"/>
                </a:solidFill>
                <a:hlinkClick r:id="rId2"/>
              </a:rPr>
              <a:t>rebound</a:t>
            </a:r>
            <a:r>
              <a:rPr lang="pt-BR" sz="1200">
                <a:solidFill>
                  <a:schemeClr val="tx1"/>
                </a:solidFill>
                <a:hlinkClick r:id="rId2"/>
              </a:rPr>
              <a:t> </a:t>
            </a:r>
            <a:r>
              <a:rPr lang="pt-BR" sz="1200" b="1">
                <a:solidFill>
                  <a:schemeClr val="tx1"/>
                </a:solidFill>
                <a:hlinkClick r:id="rId2"/>
              </a:rPr>
              <a:t>after</a:t>
            </a:r>
            <a:r>
              <a:rPr lang="pt-BR" sz="1200">
                <a:solidFill>
                  <a:schemeClr val="tx1"/>
                </a:solidFill>
                <a:hlinkClick r:id="rId2"/>
              </a:rPr>
              <a:t> </a:t>
            </a:r>
            <a:r>
              <a:rPr lang="pt-BR" sz="1200" b="1">
                <a:solidFill>
                  <a:schemeClr val="tx1"/>
                </a:solidFill>
                <a:hlinkClick r:id="rId2"/>
              </a:rPr>
              <a:t>intensive</a:t>
            </a:r>
            <a:r>
              <a:rPr lang="pt-BR" sz="1200">
                <a:solidFill>
                  <a:schemeClr val="tx1"/>
                </a:solidFill>
                <a:hlinkClick r:id="rId2"/>
              </a:rPr>
              <a:t> </a:t>
            </a:r>
            <a:r>
              <a:rPr lang="pt-BR" sz="1200" b="1">
                <a:solidFill>
                  <a:schemeClr val="tx1"/>
                </a:solidFill>
                <a:hlinkClick r:id="rId2"/>
              </a:rPr>
              <a:t>phototherapy</a:t>
            </a:r>
            <a:r>
              <a:rPr lang="pt-BR" sz="1200">
                <a:solidFill>
                  <a:schemeClr val="tx1"/>
                </a:solidFill>
                <a:hlinkClick r:id="rId2"/>
              </a:rPr>
              <a:t> for </a:t>
            </a:r>
            <a:r>
              <a:rPr lang="pt-BR" sz="1200" b="1">
                <a:solidFill>
                  <a:schemeClr val="tx1"/>
                </a:solidFill>
                <a:hlinkClick r:id="rId2"/>
              </a:rPr>
              <a:t>neonatal jaundice</a:t>
            </a:r>
            <a:r>
              <a:rPr lang="pt-BR" sz="1200">
                <a:solidFill>
                  <a:schemeClr val="tx1"/>
                </a:solidFill>
                <a:hlinkClick r:id="rId2"/>
              </a:rPr>
              <a:t>.</a:t>
            </a:r>
            <a:endParaRPr lang="pt-BR" sz="1200">
              <a:solidFill>
                <a:schemeClr val="tx1"/>
              </a:solidFill>
            </a:endParaRPr>
          </a:p>
          <a:p>
            <a:pPr algn="ctr"/>
            <a:r>
              <a:rPr lang="pt-BR" sz="1200">
                <a:solidFill>
                  <a:schemeClr val="tx1"/>
                </a:solidFill>
              </a:rPr>
              <a:t>Bansal A, Jain S, Parmar VR, Chawla D.Indian Pediatr. 2010 Jul;47(7):607-9. Epub 2009 Oct 14.</a:t>
            </a:r>
          </a:p>
          <a:p>
            <a:pPr algn="ctr"/>
            <a:r>
              <a:rPr lang="pt-BR" sz="1200">
                <a:solidFill>
                  <a:schemeClr val="tx1"/>
                </a:solidFill>
              </a:rPr>
              <a:t>PMID: 20019393.</a:t>
            </a:r>
            <a:r>
              <a:rPr lang="pt-BR" sz="1200" b="1">
                <a:solidFill>
                  <a:schemeClr val="tx1"/>
                </a:solidFill>
                <a:hlinkClick r:id="rId2"/>
              </a:rPr>
              <a:t>Free Article</a:t>
            </a:r>
            <a:r>
              <a:rPr lang="pt-BR" sz="1200" b="1">
                <a:solidFill>
                  <a:schemeClr val="tx1"/>
                </a:solidFill>
              </a:rPr>
              <a:t>.</a:t>
            </a:r>
            <a:r>
              <a:rPr lang="pt-BR" sz="1200" u="sng">
                <a:solidFill>
                  <a:schemeClr val="tx1"/>
                </a:solidFill>
                <a:hlinkClick r:id="rId3"/>
              </a:rPr>
              <a:t>Similar articles</a:t>
            </a:r>
            <a:r>
              <a:rPr lang="pt-BR" sz="1200" u="sng">
                <a:solidFill>
                  <a:schemeClr val="tx1"/>
                </a:solidFill>
              </a:rPr>
              <a:t>. </a:t>
            </a:r>
            <a:r>
              <a:rPr lang="pt-BR" sz="1200" b="1">
                <a:solidFill>
                  <a:srgbClr val="0000FF"/>
                </a:solidFill>
              </a:rPr>
              <a:t>Artigo Integral (consulte-o AGORA!)</a:t>
            </a:r>
            <a:r>
              <a:rPr lang="pt-BR" sz="1200">
                <a:solidFill>
                  <a:schemeClr val="tx1"/>
                </a:solidFill>
              </a:rPr>
              <a:t/>
            </a:r>
            <a:br>
              <a:rPr lang="pt-BR" sz="1200">
                <a:solidFill>
                  <a:schemeClr val="tx1"/>
                </a:solidFill>
              </a:rPr>
            </a:br>
            <a:endParaRPr lang="pt-BR" sz="1200">
              <a:solidFill>
                <a:schemeClr val="tx1"/>
              </a:solidFill>
            </a:endParaRPr>
          </a:p>
        </p:txBody>
      </p:sp>
      <p:sp>
        <p:nvSpPr>
          <p:cNvPr id="136196" name="Text Box 4"/>
          <p:cNvSpPr txBox="1">
            <a:spLocks noChangeArrowheads="1"/>
          </p:cNvSpPr>
          <p:nvPr/>
        </p:nvSpPr>
        <p:spPr bwMode="auto">
          <a:xfrm>
            <a:off x="323850" y="574675"/>
            <a:ext cx="8445500" cy="296863"/>
          </a:xfrm>
          <a:prstGeom prst="rect">
            <a:avLst/>
          </a:prstGeom>
          <a:noFill/>
          <a:ln w="9525">
            <a:noFill/>
            <a:miter lim="800000"/>
            <a:headEnd/>
            <a:tailEnd/>
          </a:ln>
          <a:effectLst/>
        </p:spPr>
        <p:txBody>
          <a:bodyPr wrap="none">
            <a:spAutoFit/>
          </a:bodyPr>
          <a:lstStyle/>
          <a:p>
            <a:r>
              <a:rPr lang="pt-BR" sz="2000" b="1">
                <a:solidFill>
                  <a:srgbClr val="FF66CC"/>
                </a:solidFill>
              </a:rPr>
              <a:t>Rebote de bilirrubina após fototerapia intensiva na icterícia neonatal</a:t>
            </a:r>
          </a:p>
        </p:txBody>
      </p:sp>
      <p:sp>
        <p:nvSpPr>
          <p:cNvPr id="136197" name="Oval 5"/>
          <p:cNvSpPr>
            <a:spLocks noChangeArrowheads="1"/>
          </p:cNvSpPr>
          <p:nvPr/>
        </p:nvSpPr>
        <p:spPr bwMode="auto">
          <a:xfrm>
            <a:off x="107950" y="87313"/>
            <a:ext cx="914400" cy="469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2010</a:t>
            </a:r>
          </a:p>
        </p:txBody>
      </p:sp>
      <p:sp>
        <p:nvSpPr>
          <p:cNvPr id="136198"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Grp="1"/>
          </p:cNvSpPr>
          <p:nvPr>
            <p:ph type="body" idx="1"/>
          </p:nvPr>
        </p:nvSpPr>
        <p:spPr/>
        <p:txBody>
          <a:bodyPr/>
          <a:lstStyle/>
          <a:p>
            <a:pPr>
              <a:lnSpc>
                <a:spcPct val="90000"/>
              </a:lnSpc>
            </a:pPr>
            <a:r>
              <a:rPr lang="pt-BR" sz="1800" smtClean="0">
                <a:latin typeface="Arial" charset="0"/>
                <a:cs typeface="Arial" charset="0"/>
              </a:rPr>
              <a:t>A avaliação  de rotina de rebote da bilirrubina pode aumentar a carga de trabalho, aumentar as despesas e prolongar a internação hospitalar. </a:t>
            </a:r>
          </a:p>
          <a:p>
            <a:pPr>
              <a:lnSpc>
                <a:spcPct val="90000"/>
              </a:lnSpc>
            </a:pPr>
            <a:r>
              <a:rPr lang="pt-BR" sz="1800" smtClean="0">
                <a:latin typeface="Arial" charset="0"/>
                <a:cs typeface="Arial" charset="0"/>
              </a:rPr>
              <a:t>Apesar das evidências contrárias e diretrizes da </a:t>
            </a:r>
            <a:r>
              <a:rPr lang="pt-BR" sz="1800" i="1" smtClean="0">
                <a:latin typeface="Arial" charset="0"/>
                <a:cs typeface="Arial" charset="0"/>
              </a:rPr>
              <a:t>American Academy of Pediatrics</a:t>
            </a:r>
            <a:r>
              <a:rPr lang="pt-BR" sz="1800" smtClean="0">
                <a:latin typeface="Arial" charset="0"/>
                <a:cs typeface="Arial" charset="0"/>
              </a:rPr>
              <a:t> em linhas similares, medida de rebote de bilirrubina após interromper a fototerapia está se tornando uma prática comum.</a:t>
            </a:r>
          </a:p>
          <a:p>
            <a:pPr>
              <a:lnSpc>
                <a:spcPct val="90000"/>
              </a:lnSpc>
            </a:pPr>
            <a:r>
              <a:rPr lang="pt-BR" sz="1800" smtClean="0">
                <a:latin typeface="Arial" charset="0"/>
                <a:cs typeface="Arial" charset="0"/>
              </a:rPr>
              <a:t>Os autores conduziram  este estudo para determinar a incidência e magnitude da recuperação da bilirrubina pós-fototerapia necessidade de reinstituição da fototerapia</a:t>
            </a:r>
          </a:p>
        </p:txBody>
      </p:sp>
      <p:sp>
        <p:nvSpPr>
          <p:cNvPr id="137219" name="AutoShape 3"/>
          <p:cNvSpPr>
            <a:spLocks noChangeArrowheads="1"/>
          </p:cNvSpPr>
          <p:nvPr/>
        </p:nvSpPr>
        <p:spPr bwMode="auto">
          <a:xfrm>
            <a:off x="8702675" y="4452938"/>
            <a:ext cx="314325" cy="582612"/>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p:cNvSpPr txBox="1">
            <a:spLocks noGrp="1"/>
          </p:cNvSpPr>
          <p:nvPr>
            <p:ph type="body" idx="1"/>
          </p:nvPr>
        </p:nvSpPr>
        <p:spPr/>
        <p:txBody>
          <a:bodyPr/>
          <a:lstStyle/>
          <a:p>
            <a:pPr>
              <a:lnSpc>
                <a:spcPct val="80000"/>
              </a:lnSpc>
            </a:pPr>
            <a:r>
              <a:rPr lang="pt-BR" sz="1800" smtClean="0">
                <a:latin typeface="Arial" charset="0"/>
                <a:cs typeface="Arial" charset="0"/>
              </a:rPr>
              <a:t>Rebote significativo de bilirrubina (SBR) foi definido como níveis de bilirrubina pós-fototerapia que necessitam de reinstituição da fototerapia.</a:t>
            </a:r>
          </a:p>
          <a:p>
            <a:pPr algn="ctr">
              <a:lnSpc>
                <a:spcPct val="80000"/>
              </a:lnSpc>
            </a:pPr>
            <a:r>
              <a:rPr lang="pt-BR" sz="1800" b="1" smtClean="0">
                <a:solidFill>
                  <a:srgbClr val="0000FF"/>
                </a:solidFill>
                <a:latin typeface="Arial" charset="0"/>
                <a:cs typeface="Arial" charset="0"/>
              </a:rPr>
              <a:t>A fototerapia foi suspensa quando os níveis de bilirrubina caíram 2mg% abaixo do nível que indicou para a idade</a:t>
            </a:r>
          </a:p>
          <a:p>
            <a:pPr>
              <a:lnSpc>
                <a:spcPct val="80000"/>
              </a:lnSpc>
            </a:pPr>
            <a:r>
              <a:rPr lang="pt-BR" sz="1800" smtClean="0">
                <a:latin typeface="Arial" charset="0"/>
                <a:cs typeface="Arial" charset="0"/>
              </a:rPr>
              <a:t>Entre 245 neonatos com hiperbilirrubinemia, a estimativa rebote  foi feita em 232 recém-nascidos, ocorrendo em 17 (7,3%), aumentando em 2,3mg% após a suspensão da fototerapia.</a:t>
            </a:r>
          </a:p>
          <a:p>
            <a:pPr>
              <a:lnSpc>
                <a:spcPct val="80000"/>
              </a:lnSpc>
              <a:buFont typeface="Arial" charset="0"/>
              <a:buNone/>
            </a:pPr>
            <a:r>
              <a:rPr lang="pt-BR" sz="1800" smtClean="0">
                <a:solidFill>
                  <a:srgbClr val="FF3300"/>
                </a:solidFill>
                <a:latin typeface="Arial" charset="0"/>
                <a:cs typeface="Arial" charset="0"/>
              </a:rPr>
              <a:t>                      </a:t>
            </a:r>
            <a:r>
              <a:rPr lang="pt-BR" sz="1800" b="1" smtClean="0">
                <a:solidFill>
                  <a:srgbClr val="FF66CC"/>
                </a:solidFill>
                <a:latin typeface="Arial" charset="0"/>
                <a:cs typeface="Arial" charset="0"/>
              </a:rPr>
              <a:t>Os fatores de risco para o rebote  incluíram</a:t>
            </a:r>
            <a:r>
              <a:rPr lang="pt-BR" sz="1800" smtClean="0">
                <a:solidFill>
                  <a:srgbClr val="FF66CC"/>
                </a:solidFill>
                <a:latin typeface="Arial" charset="0"/>
                <a:cs typeface="Arial" charset="0"/>
              </a:rPr>
              <a:t>:</a:t>
            </a:r>
          </a:p>
          <a:p>
            <a:pPr>
              <a:lnSpc>
                <a:spcPct val="80000"/>
              </a:lnSpc>
              <a:buFont typeface="Arial" charset="0"/>
              <a:buNone/>
            </a:pPr>
            <a:r>
              <a:rPr lang="pt-BR" sz="1800" smtClean="0">
                <a:solidFill>
                  <a:srgbClr val="FF3300"/>
                </a:solidFill>
                <a:latin typeface="Arial" charset="0"/>
                <a:cs typeface="Arial" charset="0"/>
              </a:rPr>
              <a:t>     -nascimento com&lt; 35 semanas de gestação (RR 4,3; IC95% 1,5-12,0), </a:t>
            </a:r>
          </a:p>
          <a:p>
            <a:pPr>
              <a:lnSpc>
                <a:spcPct val="80000"/>
              </a:lnSpc>
              <a:buFont typeface="Arial" charset="0"/>
              <a:buNone/>
            </a:pPr>
            <a:r>
              <a:rPr lang="pt-BR" sz="1800" smtClean="0">
                <a:solidFill>
                  <a:srgbClr val="FF3300"/>
                </a:solidFill>
                <a:latin typeface="Arial" charset="0"/>
                <a:cs typeface="Arial" charset="0"/>
              </a:rPr>
              <a:t>     -peso ao nascer &lt;2000 g (RR 3,2, IC 95% 1,0-10,3) e</a:t>
            </a:r>
          </a:p>
          <a:p>
            <a:pPr>
              <a:lnSpc>
                <a:spcPct val="80000"/>
              </a:lnSpc>
              <a:buFont typeface="Arial" charset="0"/>
              <a:buNone/>
            </a:pPr>
            <a:r>
              <a:rPr lang="pt-BR" sz="1800" smtClean="0">
                <a:solidFill>
                  <a:srgbClr val="FF3300"/>
                </a:solidFill>
                <a:latin typeface="Arial" charset="0"/>
                <a:cs typeface="Arial" charset="0"/>
              </a:rPr>
              <a:t>     -início da icterícia com&lt; 60 h de idade ( RR 3,3, IC 95% 1,2-9,0).</a:t>
            </a:r>
            <a:r>
              <a:rPr lang="pt-BR" sz="1800" smtClean="0">
                <a:latin typeface="Arial" charset="0"/>
                <a:cs typeface="Arial" charset="0"/>
              </a:rPr>
              <a:t> </a:t>
            </a:r>
          </a:p>
          <a:p>
            <a:pPr algn="ctr">
              <a:lnSpc>
                <a:spcPct val="80000"/>
              </a:lnSpc>
              <a:buFont typeface="Arial" charset="0"/>
              <a:buNone/>
            </a:pPr>
            <a:r>
              <a:rPr lang="pt-BR" sz="1800" smtClean="0">
                <a:latin typeface="Arial" charset="0"/>
                <a:cs typeface="Arial" charset="0"/>
              </a:rPr>
              <a:t>Os autores sugerem que na alta após  fototerapia estes fatores de risco devem ser considerados</a:t>
            </a:r>
          </a:p>
          <a:p>
            <a:pPr>
              <a:lnSpc>
                <a:spcPct val="80000"/>
              </a:lnSpc>
            </a:pPr>
            <a:endParaRPr lang="pt-BR" sz="1800" smtClean="0">
              <a:latin typeface="Arial" charset="0"/>
              <a:cs typeface="Arial"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Grp="1"/>
          </p:cNvSpPr>
          <p:nvPr>
            <p:ph type="body" idx="1"/>
          </p:nvPr>
        </p:nvSpPr>
        <p:spPr>
          <a:xfrm>
            <a:off x="457200" y="1200150"/>
            <a:ext cx="8229600" cy="3694113"/>
          </a:xfrm>
        </p:spPr>
        <p:txBody>
          <a:bodyPr/>
          <a:lstStyle/>
          <a:p>
            <a:pPr>
              <a:lnSpc>
                <a:spcPct val="80000"/>
              </a:lnSpc>
            </a:pPr>
            <a:r>
              <a:rPr lang="pt-BR" smtClean="0">
                <a:solidFill>
                  <a:srgbClr val="0000FF"/>
                </a:solidFill>
                <a:latin typeface="Arial" charset="0"/>
                <a:cs typeface="Arial" charset="0"/>
              </a:rPr>
              <a:t>Introdução e objetivo</a:t>
            </a:r>
            <a:r>
              <a:rPr lang="pt-BR" smtClean="0">
                <a:latin typeface="Arial" charset="0"/>
                <a:cs typeface="Arial" charset="0"/>
              </a:rPr>
              <a:t>. Aproximadamente 60% dos neonatos a termo e 80% dos neonatos prematuros desenvolvem hiperbilirrubinemia na primeira semana de vida.</a:t>
            </a:r>
          </a:p>
          <a:p>
            <a:pPr>
              <a:lnSpc>
                <a:spcPct val="80000"/>
              </a:lnSpc>
              <a:buFont typeface="Arial" charset="0"/>
              <a:buNone/>
            </a:pPr>
            <a:r>
              <a:rPr lang="pt-BR" smtClean="0">
                <a:latin typeface="Arial" charset="0"/>
                <a:cs typeface="Arial" charset="0"/>
              </a:rPr>
              <a:t>      A hiperbilirrubinemia de rebote pode ocorrer após a cessação da fototerapia, especialmente quando o teste de Coombs é positivo, em lactentes e naqueles tratados com fototerapia por menos de 72 horas. </a:t>
            </a:r>
          </a:p>
          <a:p>
            <a:pPr algn="ctr">
              <a:lnSpc>
                <a:spcPct val="80000"/>
              </a:lnSpc>
            </a:pPr>
            <a:r>
              <a:rPr lang="pt-BR" b="1" smtClean="0">
                <a:solidFill>
                  <a:srgbClr val="0000FF"/>
                </a:solidFill>
                <a:latin typeface="Arial" charset="0"/>
                <a:cs typeface="Arial" charset="0"/>
              </a:rPr>
              <a:t>O principal objetivo deste estudo foi avaliar o nível de bilirrubina 24 e 48 horas após a cessação da fototerapia em recém-nascidos internados no Hospital dos autores  com icterícia. Também foram avaliados  os níveis de hemoglobina (Hb) e duração da fototerapia para uma possível associação com hiperbilirrubinemia de rebote.</a:t>
            </a:r>
          </a:p>
          <a:p>
            <a:pPr>
              <a:lnSpc>
                <a:spcPct val="80000"/>
              </a:lnSpc>
            </a:pPr>
            <a:r>
              <a:rPr lang="pt-BR" smtClean="0">
                <a:solidFill>
                  <a:srgbClr val="0000FF"/>
                </a:solidFill>
                <a:latin typeface="Arial" charset="0"/>
                <a:cs typeface="Arial" charset="0"/>
              </a:rPr>
              <a:t>Pacientes e métodos.</a:t>
            </a:r>
            <a:r>
              <a:rPr lang="pt-BR" smtClean="0">
                <a:latin typeface="Arial" charset="0"/>
                <a:cs typeface="Arial" charset="0"/>
              </a:rPr>
              <a:t> O estudo foi um ensaio clínico em recém-nascidos a termo (idade gestacional ≥37 semanas) com hiperbilirrubinemia internados no Departamento de Neonatologia do Hospital Infantil de Mod, Teerã, Irã. </a:t>
            </a:r>
          </a:p>
          <a:p>
            <a:pPr>
              <a:lnSpc>
                <a:spcPct val="80000"/>
              </a:lnSpc>
              <a:buFont typeface="Arial" charset="0"/>
              <a:buNone/>
            </a:pPr>
            <a:r>
              <a:rPr lang="pt-BR" smtClean="0">
                <a:latin typeface="Arial" charset="0"/>
                <a:cs typeface="Arial" charset="0"/>
              </a:rPr>
              <a:t>      Os critérios de exclusão foram infecção neonatal, Deficiência de 6-fosfato desidrogenase, história de transfusão de trocas neonatais e recusa dos pais. A fototerapia foi administrada por meio de</a:t>
            </a:r>
          </a:p>
          <a:p>
            <a:pPr>
              <a:lnSpc>
                <a:spcPct val="80000"/>
              </a:lnSpc>
              <a:buFont typeface="Arial" charset="0"/>
              <a:buNone/>
            </a:pPr>
            <a:r>
              <a:rPr lang="pt-BR" smtClean="0">
                <a:latin typeface="Arial" charset="0"/>
                <a:cs typeface="Arial" charset="0"/>
              </a:rPr>
              <a:t>       Philips TL 45 / 20W a uma distância de 15 a 20 cm da pele. </a:t>
            </a:r>
            <a:r>
              <a:rPr lang="pt-BR" b="1" smtClean="0">
                <a:latin typeface="Arial" charset="0"/>
                <a:cs typeface="Arial" charset="0"/>
              </a:rPr>
              <a:t>Os pacientes saíram de alta  após a cessação da fototerapia. </a:t>
            </a:r>
          </a:p>
          <a:p>
            <a:pPr>
              <a:lnSpc>
                <a:spcPct val="80000"/>
              </a:lnSpc>
              <a:buFont typeface="Arial" charset="0"/>
              <a:buNone/>
            </a:pPr>
            <a:r>
              <a:rPr lang="pt-BR" smtClean="0">
                <a:latin typeface="Arial" charset="0"/>
                <a:cs typeface="Arial" charset="0"/>
              </a:rPr>
              <a:t>       Bilirrubina sérica total (TSB) foi verificada nos neonatos 24 e 48 horas após a cessação da fototerapia. Foram incluídos pacientes nos quais os exames de seguimento foram</a:t>
            </a:r>
          </a:p>
          <a:p>
            <a:pPr>
              <a:lnSpc>
                <a:spcPct val="80000"/>
              </a:lnSpc>
              <a:buFont typeface="Arial" charset="0"/>
              <a:buNone/>
            </a:pPr>
            <a:r>
              <a:rPr lang="pt-BR" smtClean="0">
                <a:latin typeface="Arial" charset="0"/>
                <a:cs typeface="Arial" charset="0"/>
              </a:rPr>
              <a:t>       completada às 24 e 48 horas após a alta. Os testes qui-quadrado e t de Student foram utilizados para análise dos dados utilizando o programa SPSS versão 13.0 (SPSS</a:t>
            </a:r>
          </a:p>
          <a:p>
            <a:pPr>
              <a:lnSpc>
                <a:spcPct val="80000"/>
              </a:lnSpc>
            </a:pPr>
            <a:r>
              <a:rPr lang="pt-BR" smtClean="0">
                <a:latin typeface="Arial" charset="0"/>
                <a:cs typeface="Arial" charset="0"/>
              </a:rPr>
              <a:t>Inc., Chicago, IL, EUA).</a:t>
            </a:r>
          </a:p>
        </p:txBody>
      </p:sp>
      <p:sp>
        <p:nvSpPr>
          <p:cNvPr id="139267" name="Rectangle 3"/>
          <p:cNvSpPr>
            <a:spLocks noChangeArrowheads="1"/>
          </p:cNvSpPr>
          <p:nvPr/>
        </p:nvSpPr>
        <p:spPr bwMode="auto">
          <a:xfrm>
            <a:off x="0" y="844550"/>
            <a:ext cx="9144000" cy="377825"/>
          </a:xfrm>
          <a:prstGeom prst="rect">
            <a:avLst/>
          </a:prstGeom>
          <a:solidFill>
            <a:srgbClr val="FFFFFF"/>
          </a:solidFill>
          <a:ln w="9525">
            <a:noFill/>
            <a:miter lim="800000"/>
            <a:headEnd/>
            <a:tailEnd/>
          </a:ln>
          <a:effectLst/>
        </p:spPr>
        <p:txBody>
          <a:bodyPr lIns="0" tIns="0" rIns="476100" bIns="12696" anchor="ctr">
            <a:spAutoFit/>
          </a:bodyPr>
          <a:lstStyle/>
          <a:p>
            <a:pPr algn="ctr"/>
            <a:r>
              <a:rPr lang="pt-BR" sz="1200" u="sng">
                <a:solidFill>
                  <a:schemeClr val="tx1"/>
                </a:solidFill>
                <a:hlinkClick r:id="rId2"/>
              </a:rPr>
              <a:t>Rebound hyperbilirubinaemia in neonates admitted to Mofid Children's Hospital, Tehran, Iran</a:t>
            </a:r>
            <a:endParaRPr lang="pt-BR" sz="1200">
              <a:solidFill>
                <a:schemeClr val="tx1"/>
              </a:solidFill>
            </a:endParaRPr>
          </a:p>
          <a:p>
            <a:pPr algn="ctr"/>
            <a:r>
              <a:rPr lang="pt-BR" sz="1200">
                <a:solidFill>
                  <a:schemeClr val="tx1"/>
                </a:solidFill>
              </a:rPr>
              <a:t>B Jodeiry, SH Fakhraee, </a:t>
            </a:r>
            <a:r>
              <a:rPr lang="pt-BR" sz="1200" u="sng">
                <a:solidFill>
                  <a:schemeClr val="tx1"/>
                </a:solidFill>
                <a:hlinkClick r:id="rId3"/>
              </a:rPr>
              <a:t>M Kazemian</a:t>
            </a:r>
            <a:r>
              <a:rPr lang="pt-BR" sz="1200">
                <a:solidFill>
                  <a:schemeClr val="tx1"/>
                </a:solidFill>
              </a:rPr>
              <a:t>… - South African Journal …, 2013 - scielo.org.za</a:t>
            </a:r>
          </a:p>
        </p:txBody>
      </p:sp>
      <p:sp>
        <p:nvSpPr>
          <p:cNvPr id="139268" name="Text Box 4"/>
          <p:cNvSpPr txBox="1">
            <a:spLocks noChangeArrowheads="1"/>
          </p:cNvSpPr>
          <p:nvPr/>
        </p:nvSpPr>
        <p:spPr bwMode="auto">
          <a:xfrm>
            <a:off x="649288" y="228600"/>
            <a:ext cx="8253412" cy="793750"/>
          </a:xfrm>
          <a:prstGeom prst="rect">
            <a:avLst/>
          </a:prstGeom>
          <a:noFill/>
          <a:ln w="9525">
            <a:noFill/>
            <a:miter lim="800000"/>
            <a:headEnd/>
            <a:tailEnd/>
          </a:ln>
          <a:effectLst/>
        </p:spPr>
        <p:txBody>
          <a:bodyPr wrap="none">
            <a:spAutoFit/>
          </a:bodyPr>
          <a:lstStyle/>
          <a:p>
            <a:pPr algn="ctr"/>
            <a:r>
              <a:rPr lang="pt-BR" b="1">
                <a:solidFill>
                  <a:srgbClr val="FF66CC"/>
                </a:solidFill>
              </a:rPr>
              <a:t>Rebote de hiperbilirrubinemia em neonatos admitidos ao Mofid Children’s Hospital,</a:t>
            </a:r>
            <a:br>
              <a:rPr lang="pt-BR" b="1">
                <a:solidFill>
                  <a:srgbClr val="FF66CC"/>
                </a:solidFill>
              </a:rPr>
            </a:br>
            <a:r>
              <a:rPr lang="pt-BR" b="1">
                <a:solidFill>
                  <a:srgbClr val="FF66CC"/>
                </a:solidFill>
              </a:rPr>
              <a:t>Tehran, Iran</a:t>
            </a:r>
            <a:br>
              <a:rPr lang="pt-BR" b="1">
                <a:solidFill>
                  <a:srgbClr val="FF66CC"/>
                </a:solidFill>
              </a:rPr>
            </a:br>
            <a:r>
              <a:rPr lang="pt-BR" sz="1400">
                <a:solidFill>
                  <a:schemeClr val="tx1"/>
                </a:solidFill>
              </a:rPr>
              <a:t> </a:t>
            </a:r>
          </a:p>
        </p:txBody>
      </p:sp>
      <p:sp>
        <p:nvSpPr>
          <p:cNvPr id="139269" name="Oval 5"/>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2013</a:t>
            </a:r>
          </a:p>
        </p:txBody>
      </p:sp>
      <p:sp>
        <p:nvSpPr>
          <p:cNvPr id="139270"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p:cNvSpPr txBox="1">
            <a:spLocks noGrp="1"/>
          </p:cNvSpPr>
          <p:nvPr>
            <p:ph type="body" idx="1"/>
          </p:nvPr>
        </p:nvSpPr>
        <p:spPr>
          <a:xfrm>
            <a:off x="468313" y="412750"/>
            <a:ext cx="8229600" cy="4203700"/>
          </a:xfrm>
        </p:spPr>
        <p:txBody>
          <a:bodyPr/>
          <a:lstStyle/>
          <a:p>
            <a:pPr>
              <a:lnSpc>
                <a:spcPct val="80000"/>
              </a:lnSpc>
            </a:pPr>
            <a:r>
              <a:rPr lang="pt-BR" sz="1600" smtClean="0">
                <a:solidFill>
                  <a:srgbClr val="0000FF"/>
                </a:solidFill>
                <a:latin typeface="Arial" charset="0"/>
                <a:cs typeface="Arial" charset="0"/>
              </a:rPr>
              <a:t>Resultados</a:t>
            </a:r>
            <a:r>
              <a:rPr lang="pt-BR" sz="1600" smtClean="0">
                <a:latin typeface="Arial" charset="0"/>
                <a:cs typeface="Arial" charset="0"/>
              </a:rPr>
              <a:t>. 25 meninas e 37 meninos foram incluídos no estudo. A média de idade de internação foi de 5,4 (desvio padrão (DP) ± 0,5) dias para meninas e 8,0 (DP ± 0,6) dias para meninos (p = 0,041). </a:t>
            </a:r>
          </a:p>
          <a:p>
            <a:pPr>
              <a:lnSpc>
                <a:spcPct val="80000"/>
              </a:lnSpc>
            </a:pPr>
            <a:r>
              <a:rPr lang="pt-BR" sz="1600" smtClean="0">
                <a:latin typeface="Arial" charset="0"/>
                <a:cs typeface="Arial" charset="0"/>
              </a:rPr>
              <a:t>Os valores médios de Hb para as meninas e os meninos foram 15,0 (DP ± 0,39) g / dl e 15,9 (DP ± 0,36) g / dl, respectivamente (p = 0,108). Os valores médios de bilirrubina sérica total (TSB) para as meninas e os meninos foram de </a:t>
            </a:r>
            <a:r>
              <a:rPr lang="pt-BR" sz="1600" smtClean="0">
                <a:solidFill>
                  <a:srgbClr val="FF3300"/>
                </a:solidFill>
                <a:latin typeface="Arial" charset="0"/>
                <a:cs typeface="Arial" charset="0"/>
              </a:rPr>
              <a:t>18,82 mg% e 18,85mg%</a:t>
            </a:r>
            <a:r>
              <a:rPr lang="pt-BR" sz="1600" smtClean="0">
                <a:latin typeface="Arial" charset="0"/>
                <a:cs typeface="Arial" charset="0"/>
              </a:rPr>
              <a:t>, respectivamente (p&gt; 0,05). </a:t>
            </a:r>
          </a:p>
          <a:p>
            <a:pPr>
              <a:lnSpc>
                <a:spcPct val="80000"/>
              </a:lnSpc>
              <a:buFont typeface="Arial" charset="0"/>
              <a:buNone/>
            </a:pPr>
            <a:r>
              <a:rPr lang="pt-BR" sz="1600" smtClean="0">
                <a:latin typeface="Arial" charset="0"/>
                <a:cs typeface="Arial" charset="0"/>
              </a:rPr>
              <a:t>      Na admissão, os níveis de TSB pré-alta foram de </a:t>
            </a:r>
            <a:r>
              <a:rPr lang="pt-BR" sz="1600" smtClean="0">
                <a:solidFill>
                  <a:srgbClr val="FF3300"/>
                </a:solidFill>
                <a:latin typeface="Arial" charset="0"/>
                <a:cs typeface="Arial" charset="0"/>
              </a:rPr>
              <a:t>18,85 mg% e 10,99mg%</a:t>
            </a:r>
            <a:r>
              <a:rPr lang="pt-BR" sz="1600" smtClean="0">
                <a:latin typeface="Arial" charset="0"/>
                <a:cs typeface="Arial" charset="0"/>
              </a:rPr>
              <a:t> não foram significativamente diferentes (p = 0,0).</a:t>
            </a:r>
          </a:p>
          <a:p>
            <a:pPr>
              <a:lnSpc>
                <a:spcPct val="80000"/>
              </a:lnSpc>
              <a:buFont typeface="Arial" charset="0"/>
              <a:buNone/>
            </a:pPr>
            <a:r>
              <a:rPr lang="pt-BR" sz="1600" smtClean="0">
                <a:latin typeface="Arial" charset="0"/>
                <a:cs typeface="Arial" charset="0"/>
              </a:rPr>
              <a:t>      Os níveis médios de TSB 24 e 48 horas depois foram </a:t>
            </a:r>
            <a:r>
              <a:rPr lang="pt-BR" sz="1600" smtClean="0">
                <a:solidFill>
                  <a:srgbClr val="FF3300"/>
                </a:solidFill>
                <a:latin typeface="Arial" charset="0"/>
                <a:cs typeface="Arial" charset="0"/>
              </a:rPr>
              <a:t>11,57 mg% 11,41 mg%</a:t>
            </a:r>
            <a:r>
              <a:rPr lang="pt-BR" sz="1600" smtClean="0">
                <a:latin typeface="Arial" charset="0"/>
                <a:cs typeface="Arial" charset="0"/>
              </a:rPr>
              <a:t>, respectivamente, sem diferença signiﬁcativa entre eles (</a:t>
            </a:r>
            <a:r>
              <a:rPr lang="pt-BR" sz="1600" smtClean="0">
                <a:solidFill>
                  <a:srgbClr val="0000FF"/>
                </a:solidFill>
                <a:latin typeface="Arial" charset="0"/>
                <a:cs typeface="Arial" charset="0"/>
              </a:rPr>
              <a:t>p&gt;</a:t>
            </a:r>
            <a:r>
              <a:rPr lang="pt-BR" sz="1600" smtClean="0">
                <a:latin typeface="Arial" charset="0"/>
                <a:cs typeface="Arial" charset="0"/>
              </a:rPr>
              <a:t> </a:t>
            </a:r>
            <a:r>
              <a:rPr lang="pt-BR" sz="1600" smtClean="0">
                <a:solidFill>
                  <a:srgbClr val="0000FF"/>
                </a:solidFill>
                <a:latin typeface="Arial" charset="0"/>
                <a:cs typeface="Arial" charset="0"/>
              </a:rPr>
              <a:t>0,05).</a:t>
            </a:r>
          </a:p>
          <a:p>
            <a:pPr>
              <a:lnSpc>
                <a:spcPct val="80000"/>
              </a:lnSpc>
              <a:buFont typeface="Arial" charset="0"/>
              <a:buNone/>
            </a:pPr>
            <a:r>
              <a:rPr lang="pt-BR" sz="1600" smtClean="0">
                <a:solidFill>
                  <a:srgbClr val="0000FF"/>
                </a:solidFill>
                <a:latin typeface="Arial" charset="0"/>
                <a:cs typeface="Arial" charset="0"/>
              </a:rPr>
              <a:t>                                                       Conclusão</a:t>
            </a:r>
          </a:p>
          <a:p>
            <a:pPr>
              <a:lnSpc>
                <a:spcPct val="80000"/>
              </a:lnSpc>
              <a:buFont typeface="Arial" charset="0"/>
              <a:buNone/>
            </a:pPr>
            <a:r>
              <a:rPr lang="pt-BR" sz="1600" smtClean="0">
                <a:latin typeface="Arial" charset="0"/>
                <a:cs typeface="Arial" charset="0"/>
              </a:rPr>
              <a:t> </a:t>
            </a:r>
          </a:p>
          <a:p>
            <a:pPr algn="ctr">
              <a:lnSpc>
                <a:spcPct val="80000"/>
              </a:lnSpc>
              <a:buFont typeface="Arial" charset="0"/>
              <a:buNone/>
            </a:pPr>
            <a:r>
              <a:rPr lang="pt-BR" sz="1600" b="1" smtClean="0">
                <a:solidFill>
                  <a:srgbClr val="0000FF"/>
                </a:solidFill>
                <a:latin typeface="Arial" charset="0"/>
                <a:cs typeface="Arial" charset="0"/>
              </a:rPr>
              <a:t>Os autores não encontraram  diferenças significantes entre os níveis médios de bilirrubina total no momento do término da fototerapia e 24 e 48 horas mais tarde. Portanto, não recomendam  a verificação da bilirrubinemia de rebote após a fototerapia.</a:t>
            </a:r>
          </a:p>
        </p:txBody>
      </p:sp>
      <p:sp>
        <p:nvSpPr>
          <p:cNvPr id="140291"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ext Box 2"/>
          <p:cNvSpPr txBox="1">
            <a:spLocks noGrp="1"/>
          </p:cNvSpPr>
          <p:nvPr>
            <p:ph type="body" idx="1"/>
          </p:nvPr>
        </p:nvSpPr>
        <p:spPr/>
        <p:txBody>
          <a:bodyPr/>
          <a:lstStyle/>
          <a:p>
            <a:r>
              <a:rPr lang="pt-BR" sz="2000" smtClean="0">
                <a:latin typeface="Arial" charset="0"/>
                <a:cs typeface="Arial" charset="0"/>
              </a:rPr>
              <a:t>Os presentes  achados concordam com a Diretriz da Academia Americana de Pediatria, segundo a qual </a:t>
            </a:r>
            <a:r>
              <a:rPr lang="pt-BR" sz="2000" smtClean="0">
                <a:solidFill>
                  <a:srgbClr val="0000FF"/>
                </a:solidFill>
                <a:latin typeface="Arial" charset="0"/>
                <a:cs typeface="Arial" charset="0"/>
              </a:rPr>
              <a:t>as    crianças sem doença hemolítica não</a:t>
            </a:r>
            <a:r>
              <a:rPr lang="pt-BR" sz="2000" smtClean="0">
                <a:latin typeface="Arial" charset="0"/>
                <a:cs typeface="Arial" charset="0"/>
              </a:rPr>
              <a:t> </a:t>
            </a:r>
            <a:r>
              <a:rPr lang="pt-BR" sz="2000" smtClean="0">
                <a:solidFill>
                  <a:srgbClr val="0000FF"/>
                </a:solidFill>
                <a:latin typeface="Arial" charset="0"/>
                <a:cs typeface="Arial" charset="0"/>
              </a:rPr>
              <a:t>requerem observação para hiperbilirrubinemia de rebote</a:t>
            </a:r>
            <a:r>
              <a:rPr lang="pt-BR" sz="2000" smtClean="0">
                <a:latin typeface="Arial" charset="0"/>
                <a:cs typeface="Arial" charset="0"/>
              </a:rPr>
              <a:t> e podem sair alta do Hospital após a descontinuação da fototerapia. </a:t>
            </a:r>
          </a:p>
          <a:p>
            <a:pPr>
              <a:buFont typeface="Arial" charset="0"/>
              <a:buNone/>
            </a:pPr>
            <a:r>
              <a:rPr lang="pt-BR" sz="2000" smtClean="0">
                <a:latin typeface="Arial" charset="0"/>
                <a:cs typeface="Arial" charset="0"/>
              </a:rPr>
              <a:t>   </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p:cNvSpPr txBox="1">
            <a:spLocks noGrp="1"/>
          </p:cNvSpPr>
          <p:nvPr>
            <p:ph type="title"/>
          </p:nvPr>
        </p:nvSpPr>
        <p:spPr>
          <a:xfrm>
            <a:off x="468313" y="195263"/>
            <a:ext cx="8229600" cy="857250"/>
          </a:xfrm>
        </p:spPr>
        <p:txBody>
          <a:bodyPr/>
          <a:lstStyle/>
          <a:p>
            <a:pPr algn="ctr"/>
            <a:r>
              <a:rPr lang="pt-BR" sz="400" smtClean="0">
                <a:latin typeface="Arial" charset="0"/>
                <a:cs typeface="Arial" charset="0"/>
              </a:rPr>
              <a:t/>
            </a:r>
            <a:br>
              <a:rPr lang="pt-BR" sz="400" smtClean="0">
                <a:latin typeface="Arial" charset="0"/>
                <a:cs typeface="Arial" charset="0"/>
              </a:rPr>
            </a:br>
            <a:r>
              <a:rPr lang="pt-BR" sz="1600" b="1" smtClean="0">
                <a:solidFill>
                  <a:srgbClr val="FF66CC"/>
                </a:solidFill>
                <a:latin typeface="Arial" charset="0"/>
                <a:cs typeface="Arial" charset="0"/>
              </a:rPr>
              <a:t>A comparação do significante rebote após a suspensão da fototerapia em dois grupos de neonatos no  Valiasr Hospital: um ensaio clínico randomizado.</a:t>
            </a:r>
            <a:br>
              <a:rPr lang="pt-BR" sz="1600" b="1" smtClean="0">
                <a:solidFill>
                  <a:srgbClr val="FF66CC"/>
                </a:solidFill>
                <a:latin typeface="Arial" charset="0"/>
                <a:cs typeface="Arial" charset="0"/>
              </a:rPr>
            </a:br>
            <a:r>
              <a:rPr lang="pt-BR" sz="1600" smtClean="0">
                <a:latin typeface="Arial" charset="0"/>
                <a:cs typeface="Arial" charset="0"/>
              </a:rPr>
              <a:t> </a:t>
            </a:r>
            <a:r>
              <a:rPr lang="pt-BR" u="sng" smtClean="0">
                <a:latin typeface="Arial" charset="0"/>
                <a:cs typeface="Arial" charset="0"/>
                <a:hlinkClick r:id="rId2"/>
              </a:rPr>
              <a:t>A Comparison of Significant Bilirubin Rebound after Discontinuation of ...</a:t>
            </a:r>
            <a:r>
              <a:rPr lang="pt-BR" smtClean="0">
                <a:latin typeface="Arial" charset="0"/>
                <a:cs typeface="Arial" charset="0"/>
              </a:rPr>
              <a:t/>
            </a:r>
            <a:br>
              <a:rPr lang="pt-BR" smtClean="0">
                <a:latin typeface="Arial" charset="0"/>
                <a:cs typeface="Arial" charset="0"/>
              </a:rPr>
            </a:br>
            <a:r>
              <a:rPr lang="pt-BR" smtClean="0">
                <a:latin typeface="Arial" charset="0"/>
                <a:cs typeface="Arial" charset="0"/>
              </a:rPr>
              <a:t>ijn.mums.ac.ir/article_2007_0.html</a:t>
            </a:r>
            <a:r>
              <a:rPr lang="pt-BR" smtClean="0">
                <a:latin typeface="Arial" charset="0"/>
                <a:cs typeface="Arial" charset="0"/>
                <a:hlinkClick r:id="rId3"/>
              </a:rPr>
              <a:t/>
            </a:r>
            <a:br>
              <a:rPr lang="pt-BR" smtClean="0">
                <a:latin typeface="Arial" charset="0"/>
                <a:cs typeface="Arial" charset="0"/>
                <a:hlinkClick r:id="rId3"/>
              </a:rPr>
            </a:br>
            <a:r>
              <a:rPr lang="pt-BR" smtClean="0">
                <a:latin typeface="Arial" charset="0"/>
                <a:cs typeface="Arial" charset="0"/>
              </a:rPr>
              <a:t>de N Niknafs - ‎2014 - ‎</a:t>
            </a:r>
            <a:r>
              <a:rPr lang="pt-BR" smtClean="0">
                <a:latin typeface="Arial" charset="0"/>
                <a:cs typeface="Arial" charset="0"/>
                <a:hlinkClick r:id="rId4"/>
              </a:rPr>
              <a:t>Citado por 1</a:t>
            </a:r>
            <a:r>
              <a:rPr lang="pt-BR" smtClean="0">
                <a:latin typeface="Arial" charset="0"/>
                <a:cs typeface="Arial" charset="0"/>
              </a:rPr>
              <a:t> - ‎</a:t>
            </a:r>
            <a:r>
              <a:rPr lang="pt-BR" smtClean="0">
                <a:latin typeface="Arial" charset="0"/>
                <a:cs typeface="Arial" charset="0"/>
                <a:hlinkClick r:id="rId5"/>
              </a:rPr>
              <a:t>Artigos relacionados</a:t>
            </a:r>
            <a:r>
              <a:rPr lang="pt-BR" smtClean="0">
                <a:latin typeface="Arial" charset="0"/>
                <a:cs typeface="Arial" charset="0"/>
              </a:rPr>
              <a:t>- </a:t>
            </a:r>
            <a:r>
              <a:rPr lang="pt-BR" smtClean="0">
                <a:solidFill>
                  <a:srgbClr val="0000FF"/>
                </a:solidFill>
                <a:latin typeface="Arial" charset="0"/>
                <a:cs typeface="Arial" charset="0"/>
              </a:rPr>
              <a:t>Irã</a:t>
            </a:r>
          </a:p>
        </p:txBody>
      </p:sp>
      <p:sp>
        <p:nvSpPr>
          <p:cNvPr id="142339" name="Text Box 3"/>
          <p:cNvSpPr txBox="1">
            <a:spLocks noGrp="1"/>
          </p:cNvSpPr>
          <p:nvPr>
            <p:ph type="body" idx="1"/>
          </p:nvPr>
        </p:nvSpPr>
        <p:spPr>
          <a:xfrm>
            <a:off x="288925" y="1651000"/>
            <a:ext cx="8229600" cy="3748088"/>
          </a:xfrm>
        </p:spPr>
        <p:txBody>
          <a:bodyPr/>
          <a:lstStyle/>
          <a:p>
            <a:pPr>
              <a:lnSpc>
                <a:spcPct val="80000"/>
              </a:lnSpc>
            </a:pPr>
            <a:r>
              <a:rPr lang="pt-BR" sz="1300" smtClean="0">
                <a:solidFill>
                  <a:srgbClr val="0000FF"/>
                </a:solidFill>
                <a:latin typeface="Arial" charset="0"/>
                <a:cs typeface="Arial" charset="0"/>
              </a:rPr>
              <a:t>Introdução</a:t>
            </a:r>
            <a:r>
              <a:rPr lang="pt-BR" sz="1300" smtClean="0">
                <a:latin typeface="Arial" charset="0"/>
                <a:cs typeface="Arial" charset="0"/>
              </a:rPr>
              <a:t>: O objetivo deste estudo é comparar o rebote  significativo da bilirrubina pós-fototerapia em dois</a:t>
            </a:r>
          </a:p>
          <a:p>
            <a:pPr>
              <a:lnSpc>
                <a:spcPct val="80000"/>
              </a:lnSpc>
              <a:buFont typeface="Arial" charset="0"/>
              <a:buNone/>
            </a:pPr>
            <a:r>
              <a:rPr lang="pt-BR" sz="1300" smtClean="0">
                <a:latin typeface="Arial" charset="0"/>
                <a:cs typeface="Arial" charset="0"/>
              </a:rPr>
              <a:t>        grupos de neonatos, com dois níveis de bilirrubina, na descontinuação da fototerapia.</a:t>
            </a:r>
          </a:p>
          <a:p>
            <a:pPr>
              <a:lnSpc>
                <a:spcPct val="80000"/>
              </a:lnSpc>
            </a:pPr>
            <a:r>
              <a:rPr lang="pt-BR" sz="1300" b="1" smtClean="0">
                <a:solidFill>
                  <a:srgbClr val="0000FF"/>
                </a:solidFill>
                <a:latin typeface="Arial" charset="0"/>
                <a:cs typeface="Arial" charset="0"/>
              </a:rPr>
              <a:t>Materiais e Métodos</a:t>
            </a:r>
            <a:r>
              <a:rPr lang="pt-BR" sz="1300" smtClean="0">
                <a:latin typeface="Arial" charset="0"/>
                <a:cs typeface="Arial" charset="0"/>
              </a:rPr>
              <a:t>: 115 recém-nascidos ≥ 35 semanas de idade gestacional (IG) internados por hiperbilirrubinemia na Enfermaria Neonatal do Hospital Valiasr, foram aleatoriamente divididos em dois grupos: grupo: A e grupo B. </a:t>
            </a:r>
            <a:r>
              <a:rPr lang="pt-BR" sz="1300" b="1" smtClean="0">
                <a:solidFill>
                  <a:srgbClr val="FF66CC"/>
                </a:solidFill>
                <a:latin typeface="Arial" charset="0"/>
                <a:cs typeface="Arial" charset="0"/>
              </a:rPr>
              <a:t>No grupo A</a:t>
            </a:r>
            <a:r>
              <a:rPr lang="pt-BR" sz="1300" smtClean="0">
                <a:latin typeface="Arial" charset="0"/>
                <a:cs typeface="Arial" charset="0"/>
              </a:rPr>
              <a:t>, a fototerapia foi descontinuada quando o nível de bilirrubina atingiu </a:t>
            </a:r>
            <a:r>
              <a:rPr lang="pt-BR" sz="1300" smtClean="0">
                <a:solidFill>
                  <a:srgbClr val="0000FF"/>
                </a:solidFill>
                <a:latin typeface="Arial" charset="0"/>
                <a:cs typeface="Arial" charset="0"/>
              </a:rPr>
              <a:t>11 mg / dl, ou o 40º percentil do nomograma de Bhutani</a:t>
            </a:r>
            <a:r>
              <a:rPr lang="pt-BR" sz="1300" smtClean="0">
                <a:latin typeface="Arial" charset="0"/>
                <a:cs typeface="Arial" charset="0"/>
              </a:rPr>
              <a:t>, enquanto no </a:t>
            </a:r>
            <a:r>
              <a:rPr lang="pt-BR" sz="1300" b="1" smtClean="0">
                <a:solidFill>
                  <a:srgbClr val="FF66CC"/>
                </a:solidFill>
                <a:latin typeface="Arial" charset="0"/>
                <a:cs typeface="Arial" charset="0"/>
              </a:rPr>
              <a:t>Grupo B</a:t>
            </a:r>
            <a:r>
              <a:rPr lang="pt-BR" sz="1300" smtClean="0">
                <a:solidFill>
                  <a:srgbClr val="FF66CC"/>
                </a:solidFill>
                <a:latin typeface="Arial" charset="0"/>
                <a:cs typeface="Arial" charset="0"/>
              </a:rPr>
              <a:t>,</a:t>
            </a:r>
            <a:r>
              <a:rPr lang="pt-BR" sz="1300" smtClean="0">
                <a:latin typeface="Arial" charset="0"/>
                <a:cs typeface="Arial" charset="0"/>
              </a:rPr>
              <a:t> ocorreu em nível de bilirrubina de 13 mg / dl ou 75</a:t>
            </a:r>
            <a:r>
              <a:rPr lang="pt-BR" sz="1300" smtClean="0">
                <a:solidFill>
                  <a:srgbClr val="0000FF"/>
                </a:solidFill>
                <a:latin typeface="Arial" charset="0"/>
                <a:cs typeface="Arial" charset="0"/>
              </a:rPr>
              <a:t>º </a:t>
            </a:r>
            <a:r>
              <a:rPr lang="pt-BR" sz="1300" smtClean="0">
                <a:latin typeface="Arial" charset="0"/>
                <a:cs typeface="Arial" charset="0"/>
              </a:rPr>
              <a:t>percentil. </a:t>
            </a:r>
          </a:p>
          <a:p>
            <a:pPr>
              <a:lnSpc>
                <a:spcPct val="80000"/>
              </a:lnSpc>
            </a:pPr>
            <a:r>
              <a:rPr lang="pt-BR" sz="1300" smtClean="0">
                <a:latin typeface="Arial" charset="0"/>
                <a:cs typeface="Arial" charset="0"/>
              </a:rPr>
              <a:t>Após 24 horas, a bilirrubina sérica total foi medida. Significativo rebote  pós-fototerapia foi definido como aumento da bilirrubina superior a 2 mg / dl ou ao 95º percentil.</a:t>
            </a:r>
          </a:p>
          <a:p>
            <a:pPr>
              <a:lnSpc>
                <a:spcPct val="80000"/>
              </a:lnSpc>
            </a:pPr>
            <a:r>
              <a:rPr lang="pt-BR" sz="1300" smtClean="0">
                <a:latin typeface="Arial" charset="0"/>
                <a:cs typeface="Arial" charset="0"/>
              </a:rPr>
              <a:t>Resultados: Um total de 13 (</a:t>
            </a:r>
            <a:r>
              <a:rPr lang="pt-BR" sz="1300" b="1" smtClean="0">
                <a:solidFill>
                  <a:srgbClr val="FF3300"/>
                </a:solidFill>
                <a:latin typeface="Arial" charset="0"/>
                <a:cs typeface="Arial" charset="0"/>
              </a:rPr>
              <a:t>11,3%)</a:t>
            </a:r>
            <a:r>
              <a:rPr lang="pt-BR" sz="1300" smtClean="0">
                <a:latin typeface="Arial" charset="0"/>
                <a:cs typeface="Arial" charset="0"/>
              </a:rPr>
              <a:t> recém-nascidos de 115 participantes desenvolveu rebote significativo, 9 dos quais (69%) estavam no grupo A e o restante (21%) no grupo B, não havendo diferença significativa entre os dois grupos  (P = 0,13). </a:t>
            </a:r>
          </a:p>
          <a:p>
            <a:pPr>
              <a:lnSpc>
                <a:spcPct val="80000"/>
              </a:lnSpc>
            </a:pPr>
            <a:r>
              <a:rPr lang="pt-BR" sz="1300" smtClean="0">
                <a:latin typeface="Arial" charset="0"/>
                <a:cs typeface="Arial" charset="0"/>
              </a:rPr>
              <a:t>A comparação dos dois grupos não mostrou diferença significativa em relação á correlação entre o rebote e a idade da criança, em horas de início da fototerapia. </a:t>
            </a:r>
          </a:p>
          <a:p>
            <a:pPr>
              <a:lnSpc>
                <a:spcPct val="80000"/>
              </a:lnSpc>
            </a:pPr>
            <a:r>
              <a:rPr lang="pt-BR" sz="1300" smtClean="0">
                <a:latin typeface="Arial" charset="0"/>
                <a:cs typeface="Arial" charset="0"/>
              </a:rPr>
              <a:t>No entanto, o número de neonatos do grupo B, que receberam fototerapia antes das 48 horas de idade, era pequeno demais para conclusões. </a:t>
            </a:r>
          </a:p>
          <a:p>
            <a:pPr>
              <a:lnSpc>
                <a:spcPct val="80000"/>
              </a:lnSpc>
            </a:pPr>
            <a:r>
              <a:rPr lang="pt-BR" sz="1300" smtClean="0">
                <a:solidFill>
                  <a:srgbClr val="0000FF"/>
                </a:solidFill>
                <a:latin typeface="Arial" charset="0"/>
                <a:cs typeface="Arial" charset="0"/>
              </a:rPr>
              <a:t>Conclusão</a:t>
            </a:r>
            <a:r>
              <a:rPr lang="pt-BR" sz="1300" smtClean="0">
                <a:latin typeface="Arial" charset="0"/>
                <a:cs typeface="Arial" charset="0"/>
              </a:rPr>
              <a:t>: De acordo com este estudo, mostra-se que a interrupção da fototerapia na hiperbilirrubinemia nos níveis mais baixos de bilirrubina, não impediria o rebote. Além disso, nenhuma associação foi encontrada entre os fatores de risco e o rebote</a:t>
            </a:r>
          </a:p>
        </p:txBody>
      </p:sp>
      <p:sp>
        <p:nvSpPr>
          <p:cNvPr id="142340" name="Oval 4"/>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2014</a:t>
            </a:r>
          </a:p>
        </p:txBody>
      </p:sp>
      <p:sp>
        <p:nvSpPr>
          <p:cNvPr id="142341" name="AutoShape 5"/>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ext Box 2"/>
          <p:cNvSpPr txBox="1">
            <a:spLocks noGrp="1"/>
          </p:cNvSpPr>
          <p:nvPr>
            <p:ph type="body" idx="1"/>
          </p:nvPr>
        </p:nvSpPr>
        <p:spPr/>
        <p:txBody>
          <a:bodyPr/>
          <a:lstStyle/>
          <a:p>
            <a:r>
              <a:rPr lang="pt-BR" sz="2000" smtClean="0">
                <a:latin typeface="Arial" charset="0"/>
                <a:cs typeface="Arial" charset="0"/>
              </a:rPr>
              <a:t>O significante rebote  definido pelos autores não significa necessariamente a falha da fototerapia ou presença de patologia, mas pode ser a tendência normal da bilirrubina em recém-nascido, com ou sem terapia.</a:t>
            </a:r>
          </a:p>
          <a:p>
            <a:endParaRPr lang="pt-BR" sz="2000" smtClean="0">
              <a:latin typeface="Arial" charset="0"/>
              <a:cs typeface="Arial"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p:cNvSpPr txBox="1">
            <a:spLocks noGrp="1"/>
          </p:cNvSpPr>
          <p:nvPr>
            <p:ph type="title"/>
          </p:nvPr>
        </p:nvSpPr>
        <p:spPr>
          <a:xfrm>
            <a:off x="365125" y="192088"/>
            <a:ext cx="8521700" cy="573087"/>
          </a:xfrm>
        </p:spPr>
        <p:txBody>
          <a:bodyPr/>
          <a:lstStyle/>
          <a:p>
            <a:r>
              <a:rPr lang="pt-BR" sz="1600" smtClean="0">
                <a:solidFill>
                  <a:srgbClr val="FF66CC"/>
                </a:solidFill>
                <a:latin typeface="Arial" charset="0"/>
                <a:cs typeface="Arial" charset="0"/>
              </a:rPr>
              <a:t>A utilidade dos níveis de rebote em pacientes hospitalizados em recém-nascidos readmitidos após a hospitalização do nascimento por hiperbilirrubinemia.</a:t>
            </a:r>
          </a:p>
        </p:txBody>
      </p:sp>
      <p:sp>
        <p:nvSpPr>
          <p:cNvPr id="144387" name="Text Box 3"/>
          <p:cNvSpPr txBox="1">
            <a:spLocks noGrp="1"/>
          </p:cNvSpPr>
          <p:nvPr>
            <p:ph type="body" idx="1"/>
          </p:nvPr>
        </p:nvSpPr>
        <p:spPr>
          <a:xfrm>
            <a:off x="309563" y="1960563"/>
            <a:ext cx="8229600" cy="3394075"/>
          </a:xfrm>
        </p:spPr>
        <p:txBody>
          <a:bodyPr/>
          <a:lstStyle/>
          <a:p>
            <a:pPr>
              <a:lnSpc>
                <a:spcPct val="80000"/>
              </a:lnSpc>
            </a:pPr>
            <a:r>
              <a:rPr lang="pt-BR" smtClean="0">
                <a:latin typeface="Arial" charset="0"/>
                <a:cs typeface="Arial" charset="0"/>
              </a:rPr>
              <a:t>Este  estudo de coorte retrospectivo foi realizado com 226 recém-nascidos readmitidos após a hospitalização por hiperbilirrubinemia indireta. Os dados de 130 lactentes com níveis de bilirrubina de rebote ocorrido em uma média de 6,1 ± 2,4 horas após a suspensão da fototerapia foram comparados com dados de 96 crianças sem níveis de bilirrubina de rebote. </a:t>
            </a:r>
          </a:p>
          <a:p>
            <a:pPr>
              <a:lnSpc>
                <a:spcPct val="80000"/>
              </a:lnSpc>
            </a:pPr>
            <a:r>
              <a:rPr lang="pt-BR" smtClean="0">
                <a:latin typeface="Arial" charset="0"/>
                <a:cs typeface="Arial" charset="0"/>
              </a:rPr>
              <a:t>O desfecho primário foi a readmissão no hospital e os desfechos secundários incluíram tempo de internação e tempo de alta. </a:t>
            </a:r>
          </a:p>
          <a:p>
            <a:pPr>
              <a:lnSpc>
                <a:spcPct val="80000"/>
              </a:lnSpc>
            </a:pPr>
            <a:r>
              <a:rPr lang="pt-BR" smtClean="0">
                <a:latin typeface="Arial" charset="0"/>
                <a:cs typeface="Arial" charset="0"/>
              </a:rPr>
              <a:t>Uma análise de subgrupo comparou as características das crianças que necessitaram de fototerapia repetida versus aquelas que não necessitaram.</a:t>
            </a:r>
          </a:p>
          <a:p>
            <a:pPr>
              <a:lnSpc>
                <a:spcPct val="80000"/>
              </a:lnSpc>
            </a:pPr>
            <a:endParaRPr lang="pt-BR" smtClean="0">
              <a:latin typeface="Arial" charset="0"/>
              <a:cs typeface="Arial" charset="0"/>
            </a:endParaRPr>
          </a:p>
          <a:p>
            <a:pPr>
              <a:lnSpc>
                <a:spcPct val="80000"/>
              </a:lnSpc>
              <a:buFont typeface="Arial" charset="0"/>
              <a:buNone/>
            </a:pPr>
            <a:r>
              <a:rPr lang="pt-BR" b="1" smtClean="0">
                <a:solidFill>
                  <a:srgbClr val="0000FF"/>
                </a:solidFill>
                <a:latin typeface="Arial" charset="0"/>
                <a:cs typeface="Arial" charset="0"/>
              </a:rPr>
              <a:t>                                          RESULTADOS</a:t>
            </a:r>
          </a:p>
          <a:p>
            <a:pPr>
              <a:lnSpc>
                <a:spcPct val="80000"/>
              </a:lnSpc>
            </a:pPr>
            <a:r>
              <a:rPr lang="pt-BR" smtClean="0">
                <a:latin typeface="Arial" charset="0"/>
                <a:cs typeface="Arial" charset="0"/>
              </a:rPr>
              <a:t>No geral, 5 dos 130 pacientes do grupo rebote foram readmitidos em comparação com 4 dos 96 pacientes do grupo sem rebote (P = 0,98). </a:t>
            </a:r>
          </a:p>
          <a:p>
            <a:pPr>
              <a:lnSpc>
                <a:spcPct val="80000"/>
              </a:lnSpc>
            </a:pPr>
            <a:r>
              <a:rPr lang="pt-BR" smtClean="0">
                <a:latin typeface="Arial" charset="0"/>
                <a:cs typeface="Arial" charset="0"/>
              </a:rPr>
              <a:t>O tempo de permanência foi significativamente maior para os pacientes com níveis de bilirrubina de rebote (27,7 vs 23,2 horas; P = 0,001).</a:t>
            </a:r>
          </a:p>
          <a:p>
            <a:pPr algn="ctr">
              <a:lnSpc>
                <a:spcPct val="80000"/>
              </a:lnSpc>
            </a:pPr>
            <a:r>
              <a:rPr lang="pt-BR" smtClean="0">
                <a:latin typeface="Arial" charset="0"/>
                <a:cs typeface="Arial" charset="0"/>
              </a:rPr>
              <a:t> </a:t>
            </a:r>
            <a:r>
              <a:rPr lang="pt-BR" b="1" smtClean="0">
                <a:solidFill>
                  <a:srgbClr val="0000FF"/>
                </a:solidFill>
                <a:latin typeface="Arial" charset="0"/>
                <a:cs typeface="Arial" charset="0"/>
              </a:rPr>
              <a:t>Pacientes com níveis de bilirrubina ≤ 14 mg% foram menos propensos a receber fototerapia repetida do que aqueles com níveis&gt; 14 mg / dL (2 de 129 vs 12 de 97; P = 0,001)</a:t>
            </a:r>
          </a:p>
          <a:p>
            <a:pPr>
              <a:lnSpc>
                <a:spcPct val="80000"/>
              </a:lnSpc>
            </a:pPr>
            <a:endParaRPr lang="pt-BR" b="1" smtClean="0">
              <a:solidFill>
                <a:srgbClr val="0000FF"/>
              </a:solidFill>
              <a:latin typeface="Arial" charset="0"/>
              <a:cs typeface="Arial" charset="0"/>
            </a:endParaRPr>
          </a:p>
        </p:txBody>
      </p:sp>
      <p:sp>
        <p:nvSpPr>
          <p:cNvPr id="144388" name="Rectangle 4"/>
          <p:cNvSpPr>
            <a:spLocks noChangeArrowheads="1"/>
          </p:cNvSpPr>
          <p:nvPr/>
        </p:nvSpPr>
        <p:spPr bwMode="auto">
          <a:xfrm>
            <a:off x="639763" y="1014413"/>
            <a:ext cx="7735887"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The utility of inpatient rebound bilirubin levels in infants readmitted after birth hospitalization for hyperbilirubinemia.</a:t>
            </a:r>
            <a:endParaRPr lang="pt-BR" sz="1200">
              <a:solidFill>
                <a:schemeClr val="tx1"/>
              </a:solidFill>
            </a:endParaRPr>
          </a:p>
          <a:p>
            <a:pPr algn="ctr"/>
            <a:r>
              <a:rPr lang="pt-BR" sz="1200">
                <a:solidFill>
                  <a:schemeClr val="tx1"/>
                </a:solidFill>
              </a:rPr>
              <a:t>Berkwitt A, Osborn R, Grossman M.</a:t>
            </a:r>
          </a:p>
          <a:p>
            <a:pPr algn="ctr"/>
            <a:r>
              <a:rPr lang="pt-BR" sz="1200">
                <a:solidFill>
                  <a:schemeClr val="tx1"/>
                </a:solidFill>
              </a:rPr>
              <a:t>Hosp Pediatr. 2015 Feb;5(2):74-8. doi: 10.1542/hpeds.2014-0074.PMID:</a:t>
            </a:r>
          </a:p>
          <a:p>
            <a:pPr lvl="1" algn="ctr"/>
            <a:r>
              <a:rPr lang="pt-BR" sz="1200">
                <a:solidFill>
                  <a:schemeClr val="tx1"/>
                </a:solidFill>
              </a:rPr>
              <a:t> 25646199.</a:t>
            </a:r>
            <a:r>
              <a:rPr lang="pt-BR" sz="1200" b="1">
                <a:solidFill>
                  <a:schemeClr val="tx1"/>
                </a:solidFill>
                <a:hlinkClick r:id="rId2"/>
              </a:rPr>
              <a:t>Free Article</a:t>
            </a:r>
            <a:r>
              <a:rPr lang="pt-BR" sz="1200" b="1">
                <a:solidFill>
                  <a:schemeClr val="tx1"/>
                </a:solidFill>
              </a:rPr>
              <a:t>.</a:t>
            </a:r>
            <a:r>
              <a:rPr lang="pt-BR" sz="1200" u="sng">
                <a:solidFill>
                  <a:schemeClr val="tx1"/>
                </a:solidFill>
                <a:hlinkClick r:id="rId3"/>
              </a:rPr>
              <a:t>Similar articles</a:t>
            </a:r>
            <a:r>
              <a:rPr lang="pt-BR" sz="1200" u="sng">
                <a:solidFill>
                  <a:schemeClr val="tx1"/>
                </a:solidFill>
              </a:rPr>
              <a:t>. </a:t>
            </a:r>
            <a:r>
              <a:rPr lang="pt-BR" sz="1200" b="1">
                <a:solidFill>
                  <a:srgbClr val="0000FF"/>
                </a:solidFill>
              </a:rPr>
              <a:t>Artigo Integral (consulte-o AGORA!)</a:t>
            </a:r>
          </a:p>
        </p:txBody>
      </p:sp>
      <p:sp>
        <p:nvSpPr>
          <p:cNvPr id="144389" name="Oval 5"/>
          <p:cNvSpPr>
            <a:spLocks noChangeArrowheads="1"/>
          </p:cNvSpPr>
          <p:nvPr/>
        </p:nvSpPr>
        <p:spPr bwMode="auto">
          <a:xfrm>
            <a:off x="0" y="0"/>
            <a:ext cx="806450" cy="307975"/>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2015</a:t>
            </a:r>
          </a:p>
        </p:txBody>
      </p:sp>
      <p:sp>
        <p:nvSpPr>
          <p:cNvPr id="144390" name="AutoShape 6"/>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ext Box 2"/>
          <p:cNvSpPr txBox="1">
            <a:spLocks noGrp="1"/>
          </p:cNvSpPr>
          <p:nvPr>
            <p:ph type="body" idx="1"/>
          </p:nvPr>
        </p:nvSpPr>
        <p:spPr/>
        <p:txBody>
          <a:bodyPr/>
          <a:lstStyle/>
          <a:p>
            <a:pPr>
              <a:lnSpc>
                <a:spcPct val="90000"/>
              </a:lnSpc>
            </a:pPr>
            <a:r>
              <a:rPr lang="pt-BR" smtClean="0">
                <a:latin typeface="Arial" charset="0"/>
                <a:cs typeface="Arial" charset="0"/>
              </a:rPr>
              <a:t>Este é o primeiro estudo a comparar diretamente pacientes com níveis de bilirrubina de rebote versus níveis daqueles sem rebote, abordando especificamente as diferenças nos resultados clínicos, tais como taxas de readmissão, duração da estadia e tempo de alta.</a:t>
            </a:r>
          </a:p>
          <a:p>
            <a:pPr>
              <a:lnSpc>
                <a:spcPct val="90000"/>
              </a:lnSpc>
            </a:pPr>
            <a:r>
              <a:rPr lang="pt-BR" smtClean="0">
                <a:latin typeface="Arial" charset="0"/>
                <a:cs typeface="Arial" charset="0"/>
              </a:rPr>
              <a:t>Níveis iniciais de bilirrubina de rebote foram verificados na maioria das crianças na  Instituição dos autores , e essa prática não evitou com sucesso a readmissão.</a:t>
            </a:r>
          </a:p>
          <a:p>
            <a:pPr>
              <a:lnSpc>
                <a:spcPct val="90000"/>
              </a:lnSpc>
            </a:pPr>
            <a:r>
              <a:rPr lang="pt-BR" smtClean="0">
                <a:latin typeface="Arial" charset="0"/>
                <a:cs typeface="Arial" charset="0"/>
              </a:rPr>
              <a:t>No entanto, dentro do grupo de rebote, 5 (3,8%) dos 130 pacientes foram submetidos a fototerapia repetida durante a mesma admissão. </a:t>
            </a:r>
          </a:p>
          <a:p>
            <a:pPr>
              <a:lnSpc>
                <a:spcPct val="90000"/>
              </a:lnSpc>
            </a:pPr>
            <a:r>
              <a:rPr lang="pt-BR" smtClean="0">
                <a:latin typeface="Arial" charset="0"/>
                <a:cs typeface="Arial" charset="0"/>
              </a:rPr>
              <a:t>Destes 5 lactentes, 1 tinha cefalohematoma e 2 com incompatibilidade ABO</a:t>
            </a:r>
          </a:p>
          <a:p>
            <a:pPr>
              <a:lnSpc>
                <a:spcPct val="90000"/>
              </a:lnSpc>
            </a:pPr>
            <a:r>
              <a:rPr lang="pt-BR" smtClean="0">
                <a:latin typeface="Arial" charset="0"/>
                <a:cs typeface="Arial" charset="0"/>
              </a:rPr>
              <a:t>com resultados negativos no teste de Coombs. </a:t>
            </a:r>
          </a:p>
          <a:p>
            <a:pPr>
              <a:lnSpc>
                <a:spcPct val="90000"/>
              </a:lnSpc>
            </a:pPr>
            <a:r>
              <a:rPr lang="pt-BR" smtClean="0">
                <a:latin typeface="Arial" charset="0"/>
                <a:cs typeface="Arial" charset="0"/>
              </a:rPr>
              <a:t>Importante, todos esses pacientes tiveram fototerapia interrompida em um nível&gt; 14 mg%, com níveis de bilirrubina de 14,7, 15,9, 16,7, 16,8 e 17,6 mg%</a:t>
            </a:r>
          </a:p>
          <a:p>
            <a:pPr algn="ctr">
              <a:lnSpc>
                <a:spcPct val="90000"/>
              </a:lnSpc>
            </a:pPr>
            <a:r>
              <a:rPr lang="pt-BR" b="1" smtClean="0">
                <a:latin typeface="Arial" charset="0"/>
                <a:cs typeface="Arial" charset="0"/>
              </a:rPr>
              <a:t>Nos casos em que a fototerapia foi inicialmente continuada para atingir a recomendação de AAP de ≤ 14 mg / dL, todos os  níveis de bilirrubinas permaneceram abaixo do nível de indicação de fototerapia</a:t>
            </a:r>
            <a:r>
              <a:rPr lang="pt-BR" smtClean="0">
                <a:latin typeface="Arial" charset="0"/>
                <a:cs typeface="Arial" charset="0"/>
              </a:rPr>
              <a:t>.</a:t>
            </a:r>
          </a:p>
          <a:p>
            <a:pPr>
              <a:lnSpc>
                <a:spcPct val="90000"/>
              </a:lnSpc>
            </a:pPr>
            <a:r>
              <a:rPr lang="pt-BR" smtClean="0">
                <a:latin typeface="Arial" charset="0"/>
                <a:cs typeface="Arial" charset="0"/>
              </a:rPr>
              <a:t> </a:t>
            </a:r>
            <a:r>
              <a:rPr lang="pt-BR" b="1" smtClean="0">
                <a:solidFill>
                  <a:srgbClr val="0000FF"/>
                </a:solidFill>
                <a:latin typeface="Arial" charset="0"/>
                <a:cs typeface="Arial" charset="0"/>
              </a:rPr>
              <a:t>Em toda a coorte, as crianças com níveis de bilirrubina ≤ 14 mg % eram muito menos prováveis de receber fototerapia repetida do que aqueles que tiveram fototerapia descontinuada a um nível&gt; 14 mg%.</a:t>
            </a:r>
          </a:p>
          <a:p>
            <a:pPr>
              <a:lnSpc>
                <a:spcPct val="90000"/>
              </a:lnSpc>
            </a:pPr>
            <a:endParaRPr lang="pt-BR" b="1" smtClean="0">
              <a:latin typeface="Arial" charset="0"/>
              <a:cs typeface="Arial" charset="0"/>
            </a:endParaRPr>
          </a:p>
        </p:txBody>
      </p:sp>
      <p:sp>
        <p:nvSpPr>
          <p:cNvPr id="145411"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2"/>
          <p:cNvSpPr txBox="1">
            <a:spLocks noGrp="1"/>
          </p:cNvSpPr>
          <p:nvPr>
            <p:ph type="body" idx="1"/>
          </p:nvPr>
        </p:nvSpPr>
        <p:spPr/>
        <p:txBody>
          <a:bodyPr/>
          <a:lstStyle/>
          <a:p>
            <a:pPr>
              <a:lnSpc>
                <a:spcPct val="90000"/>
              </a:lnSpc>
            </a:pPr>
            <a:r>
              <a:rPr lang="pt-BR" sz="1600" smtClean="0">
                <a:solidFill>
                  <a:srgbClr val="FF3300"/>
                </a:solidFill>
                <a:latin typeface="Arial" charset="0"/>
                <a:cs typeface="Arial" charset="0"/>
              </a:rPr>
              <a:t>Houve um aumento no custo associado com o rebote devida ao prolongamento da duração prolongada da estadia e teste laboratorial extra</a:t>
            </a:r>
            <a:r>
              <a:rPr lang="pt-BR" sz="1600" smtClean="0">
                <a:latin typeface="Arial" charset="0"/>
                <a:cs typeface="Arial" charset="0"/>
              </a:rPr>
              <a:t>.</a:t>
            </a:r>
          </a:p>
          <a:p>
            <a:pPr>
              <a:lnSpc>
                <a:spcPct val="90000"/>
              </a:lnSpc>
            </a:pPr>
            <a:r>
              <a:rPr lang="pt-BR" sz="1600" smtClean="0">
                <a:latin typeface="Arial" charset="0"/>
                <a:cs typeface="Arial" charset="0"/>
              </a:rPr>
              <a:t> O departamento financeiro da Instituição dos autores  forneceu estimativas para encargos hospitalares por hora de aproximadamente US $ 25,00 e US $ 50,00 para o teste de bilirrubina sérica. </a:t>
            </a:r>
          </a:p>
          <a:p>
            <a:pPr>
              <a:lnSpc>
                <a:spcPct val="90000"/>
              </a:lnSpc>
            </a:pPr>
            <a:r>
              <a:rPr lang="pt-BR" sz="1600" smtClean="0">
                <a:latin typeface="Arial" charset="0"/>
                <a:cs typeface="Arial" charset="0"/>
              </a:rPr>
              <a:t>Usando estas estimativas, a bilirrubina no grupo de rebote gerou um gasto em média de aproximadamente US $ 150,00 extra por paciente.</a:t>
            </a:r>
          </a:p>
          <a:p>
            <a:pPr>
              <a:lnSpc>
                <a:spcPct val="90000"/>
              </a:lnSpc>
            </a:pPr>
            <a:r>
              <a:rPr lang="pt-BR" sz="1600" smtClean="0">
                <a:latin typeface="Arial" charset="0"/>
                <a:cs typeface="Arial" charset="0"/>
              </a:rPr>
              <a:t> </a:t>
            </a:r>
          </a:p>
        </p:txBody>
      </p:sp>
      <p:sp>
        <p:nvSpPr>
          <p:cNvPr id="146435" name="AutoShape 3"/>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ext Box 2"/>
          <p:cNvSpPr txBox="1">
            <a:spLocks noGrp="1"/>
          </p:cNvSpPr>
          <p:nvPr>
            <p:ph type="title"/>
          </p:nvPr>
        </p:nvSpPr>
        <p:spPr/>
        <p:txBody>
          <a:bodyPr/>
          <a:lstStyle/>
          <a:p>
            <a:r>
              <a:rPr lang="pt-BR" sz="2000" smtClean="0">
                <a:solidFill>
                  <a:srgbClr val="0000FF"/>
                </a:solidFill>
                <a:latin typeface="Arial" charset="0"/>
                <a:cs typeface="Arial" charset="0"/>
              </a:rPr>
              <a:t>Os autores desse estudo  concluem...</a:t>
            </a:r>
          </a:p>
        </p:txBody>
      </p:sp>
      <p:sp>
        <p:nvSpPr>
          <p:cNvPr id="147459" name="Text Box 3"/>
          <p:cNvSpPr txBox="1">
            <a:spLocks noGrp="1"/>
          </p:cNvSpPr>
          <p:nvPr>
            <p:ph type="body" idx="1"/>
          </p:nvPr>
        </p:nvSpPr>
        <p:spPr/>
        <p:txBody>
          <a:bodyPr/>
          <a:lstStyle/>
          <a:p>
            <a:pPr>
              <a:lnSpc>
                <a:spcPct val="90000"/>
              </a:lnSpc>
            </a:pPr>
            <a:r>
              <a:rPr lang="pt-BR" sz="1600" smtClean="0">
                <a:latin typeface="Arial" charset="0"/>
                <a:cs typeface="Arial" charset="0"/>
              </a:rPr>
              <a:t>Nesse estudo retrospectivo, os níveis de bilirrubina de rebote no paciente internado não afetaram  taxas de readmissão e foram associados com um aumento do tempo de permanência.</a:t>
            </a:r>
          </a:p>
          <a:p>
            <a:pPr>
              <a:lnSpc>
                <a:spcPct val="90000"/>
              </a:lnSpc>
            </a:pPr>
            <a:r>
              <a:rPr lang="pt-BR" sz="1600" smtClean="0">
                <a:latin typeface="Arial" charset="0"/>
                <a:cs typeface="Arial" charset="0"/>
              </a:rPr>
              <a:t>No geral, os pacientes cujo nível de bilirrubina foi reduzido para </a:t>
            </a:r>
            <a:r>
              <a:rPr lang="pt-BR" sz="1600" b="1" smtClean="0">
                <a:solidFill>
                  <a:srgbClr val="FF66CC"/>
                </a:solidFill>
                <a:latin typeface="Arial" charset="0"/>
                <a:cs typeface="Arial" charset="0"/>
              </a:rPr>
              <a:t>≤ 14 mg%</a:t>
            </a:r>
            <a:r>
              <a:rPr lang="pt-BR" sz="1600" smtClean="0">
                <a:latin typeface="Arial" charset="0"/>
                <a:cs typeface="Arial" charset="0"/>
              </a:rPr>
              <a:t> foram significativamente menos propensos a exigir a repetição da fototerapia.</a:t>
            </a:r>
          </a:p>
          <a:p>
            <a:pPr algn="ctr">
              <a:lnSpc>
                <a:spcPct val="90000"/>
              </a:lnSpc>
            </a:pPr>
            <a:r>
              <a:rPr lang="pt-BR" sz="1600" smtClean="0">
                <a:solidFill>
                  <a:srgbClr val="0000FF"/>
                </a:solidFill>
                <a:latin typeface="Arial" charset="0"/>
                <a:cs typeface="Arial" charset="0"/>
              </a:rPr>
              <a:t>Esses achados  fornecem mais evidências de iniciativas destinadas a melhorar a adesão à recomendação da AAP de continuar a fototerapia até que os níveis de bilirrubina sejam ≤ 14 mg / dL e não atrasar a alta hospitalar para monitorização dos níveis de bilirrubina</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ext Box 2"/>
          <p:cNvSpPr txBox="1">
            <a:spLocks noGrp="1"/>
          </p:cNvSpPr>
          <p:nvPr>
            <p:ph type="body" idx="1"/>
          </p:nvPr>
        </p:nvSpPr>
        <p:spPr>
          <a:xfrm>
            <a:off x="468313" y="1436688"/>
            <a:ext cx="8229600" cy="3706812"/>
          </a:xfrm>
        </p:spPr>
        <p:txBody>
          <a:bodyPr/>
          <a:lstStyle/>
          <a:p>
            <a:pPr>
              <a:lnSpc>
                <a:spcPct val="80000"/>
              </a:lnSpc>
            </a:pPr>
            <a:r>
              <a:rPr lang="pt-BR" sz="1200" smtClean="0">
                <a:solidFill>
                  <a:srgbClr val="0000FF"/>
                </a:solidFill>
                <a:latin typeface="Arial" charset="0"/>
                <a:cs typeface="Arial" charset="0"/>
              </a:rPr>
              <a:t>OBJETIVO</a:t>
            </a:r>
            <a:r>
              <a:rPr lang="pt-BR" sz="1200" smtClean="0">
                <a:latin typeface="Arial" charset="0"/>
                <a:cs typeface="Arial" charset="0"/>
              </a:rPr>
              <a:t>: determinar a incidência e os fatores de risco de rebote da hiperbilirrubinemia pós-fototerapia, porque os dados sobre rebote de bilirrubina em neonatos são escassos e poucos estudos têm preocupado esta condição.</a:t>
            </a:r>
          </a:p>
          <a:p>
            <a:pPr>
              <a:lnSpc>
                <a:spcPct val="80000"/>
              </a:lnSpc>
            </a:pPr>
            <a:endParaRPr lang="pt-BR" sz="1200" smtClean="0">
              <a:latin typeface="Arial" charset="0"/>
              <a:cs typeface="Arial" charset="0"/>
            </a:endParaRPr>
          </a:p>
          <a:p>
            <a:pPr>
              <a:lnSpc>
                <a:spcPct val="80000"/>
              </a:lnSpc>
            </a:pPr>
            <a:r>
              <a:rPr lang="pt-BR" sz="1200" smtClean="0">
                <a:solidFill>
                  <a:srgbClr val="0000FF"/>
                </a:solidFill>
                <a:latin typeface="Arial" charset="0"/>
                <a:cs typeface="Arial" charset="0"/>
              </a:rPr>
              <a:t>MÉTODOS</a:t>
            </a:r>
            <a:r>
              <a:rPr lang="pt-BR" sz="1200" smtClean="0">
                <a:latin typeface="Arial" charset="0"/>
                <a:cs typeface="Arial" charset="0"/>
              </a:rPr>
              <a:t>: um estudo observacional prospectivo foi realizado em 500 neonatos com hiperbilirrubinemia indireta, que foram tratados de acordo com as diretrizes padrão. A bilirrubina sérica total (TSB) foi medida 24-36 h após a fototerapia; o rebote significativo da bilirrubina é considerado como o aumento da TSB que necessita de reinstituição da fototerapia.</a:t>
            </a:r>
          </a:p>
          <a:p>
            <a:pPr>
              <a:lnSpc>
                <a:spcPct val="80000"/>
              </a:lnSpc>
            </a:pPr>
            <a:endParaRPr lang="pt-BR" sz="1200" smtClean="0">
              <a:latin typeface="Arial" charset="0"/>
              <a:cs typeface="Arial" charset="0"/>
            </a:endParaRPr>
          </a:p>
          <a:p>
            <a:pPr>
              <a:lnSpc>
                <a:spcPct val="80000"/>
              </a:lnSpc>
            </a:pPr>
            <a:r>
              <a:rPr lang="pt-BR" sz="1200" smtClean="0">
                <a:solidFill>
                  <a:srgbClr val="0000FF"/>
                </a:solidFill>
                <a:latin typeface="Arial" charset="0"/>
                <a:cs typeface="Arial" charset="0"/>
              </a:rPr>
              <a:t>RESULTADOS</a:t>
            </a:r>
            <a:r>
              <a:rPr lang="pt-BR" sz="1200" smtClean="0">
                <a:latin typeface="Arial" charset="0"/>
                <a:cs typeface="Arial" charset="0"/>
              </a:rPr>
              <a:t>:um total de 124 </a:t>
            </a:r>
            <a:r>
              <a:rPr lang="pt-BR" sz="1200" smtClean="0">
                <a:solidFill>
                  <a:srgbClr val="FF3300"/>
                </a:solidFill>
                <a:latin typeface="Arial" charset="0"/>
                <a:cs typeface="Arial" charset="0"/>
              </a:rPr>
              <a:t>(24,9%)</a:t>
            </a:r>
            <a:r>
              <a:rPr lang="pt-BR" sz="1200" smtClean="0">
                <a:latin typeface="Arial" charset="0"/>
                <a:cs typeface="Arial" charset="0"/>
              </a:rPr>
              <a:t> neonatos desenvolveram rebote da bilirrubina com aumento da TSB em 3,4 (2,4-11,2) mg% após o término da fototerapia. </a:t>
            </a:r>
          </a:p>
          <a:p>
            <a:pPr algn="ctr">
              <a:lnSpc>
                <a:spcPct val="80000"/>
              </a:lnSpc>
              <a:buFont typeface="Arial" charset="0"/>
              <a:buNone/>
            </a:pPr>
            <a:r>
              <a:rPr lang="pt-BR" sz="1200" smtClean="0">
                <a:latin typeface="Arial" charset="0"/>
                <a:cs typeface="Arial" charset="0"/>
              </a:rPr>
              <a:t>        </a:t>
            </a:r>
            <a:r>
              <a:rPr lang="pt-BR" sz="1200" b="1" smtClean="0">
                <a:solidFill>
                  <a:srgbClr val="CC3399"/>
                </a:solidFill>
                <a:latin typeface="Arial" charset="0"/>
                <a:cs typeface="Arial" charset="0"/>
              </a:rPr>
              <a:t>O modelo de regressão logística múltipla revelou os seguintes fatores de risco significativos para o rebote</a:t>
            </a:r>
            <a:r>
              <a:rPr lang="pt-BR" sz="1200" smtClean="0">
                <a:latin typeface="Arial" charset="0"/>
                <a:cs typeface="Arial" charset="0"/>
              </a:rPr>
              <a:t>: </a:t>
            </a:r>
          </a:p>
          <a:p>
            <a:pPr algn="ctr">
              <a:lnSpc>
                <a:spcPct val="80000"/>
              </a:lnSpc>
              <a:buFont typeface="Arial" charset="0"/>
              <a:buNone/>
            </a:pPr>
            <a:r>
              <a:rPr lang="pt-BR" sz="1200" b="1" smtClean="0">
                <a:solidFill>
                  <a:srgbClr val="FF3300"/>
                </a:solidFill>
                <a:latin typeface="Arial" charset="0"/>
                <a:cs typeface="Arial" charset="0"/>
              </a:rPr>
              <a:t>baixo peso ao nascer</a:t>
            </a:r>
            <a:endParaRPr lang="pt-BR" sz="1200" smtClean="0">
              <a:latin typeface="Arial" charset="0"/>
              <a:cs typeface="Arial" charset="0"/>
            </a:endParaRPr>
          </a:p>
          <a:p>
            <a:pPr algn="ctr">
              <a:lnSpc>
                <a:spcPct val="80000"/>
              </a:lnSpc>
              <a:buFont typeface="Arial" charset="0"/>
              <a:buNone/>
            </a:pPr>
            <a:r>
              <a:rPr lang="pt-BR" sz="1200" smtClean="0">
                <a:latin typeface="Arial" charset="0"/>
                <a:cs typeface="Arial" charset="0"/>
              </a:rPr>
              <a:t>                                                </a:t>
            </a:r>
            <a:r>
              <a:rPr lang="pt-BR" sz="1200" b="1" smtClean="0">
                <a:solidFill>
                  <a:srgbClr val="FF3300"/>
                </a:solidFill>
                <a:latin typeface="Arial" charset="0"/>
                <a:cs typeface="Arial" charset="0"/>
              </a:rPr>
              <a:t>suspeita de sepse</a:t>
            </a:r>
            <a:r>
              <a:rPr lang="pt-BR" sz="1200" smtClean="0">
                <a:latin typeface="Arial" charset="0"/>
                <a:cs typeface="Arial" charset="0"/>
              </a:rPr>
              <a:t> </a:t>
            </a:r>
            <a:r>
              <a:rPr lang="pt-BR" sz="1200" b="1" smtClean="0">
                <a:solidFill>
                  <a:srgbClr val="FF3300"/>
                </a:solidFill>
                <a:latin typeface="Arial" charset="0"/>
                <a:cs typeface="Arial" charset="0"/>
              </a:rPr>
              <a:t>exposição à fototerapia intensiva</a:t>
            </a:r>
            <a:endParaRPr lang="pt-BR" sz="1200" smtClean="0">
              <a:latin typeface="Arial" charset="0"/>
              <a:cs typeface="Arial" charset="0"/>
            </a:endParaRPr>
          </a:p>
          <a:p>
            <a:pPr algn="ctr">
              <a:lnSpc>
                <a:spcPct val="80000"/>
              </a:lnSpc>
              <a:buFont typeface="Arial" charset="0"/>
              <a:buNone/>
            </a:pPr>
            <a:r>
              <a:rPr lang="pt-BR" sz="1200" smtClean="0">
                <a:latin typeface="Arial" charset="0"/>
                <a:cs typeface="Arial" charset="0"/>
              </a:rPr>
              <a:t>                  </a:t>
            </a:r>
            <a:r>
              <a:rPr lang="pt-BR" sz="1200" b="1" smtClean="0">
                <a:solidFill>
                  <a:srgbClr val="FF3300"/>
                </a:solidFill>
                <a:latin typeface="Arial" charset="0"/>
                <a:cs typeface="Arial" charset="0"/>
              </a:rPr>
              <a:t>hemólise</a:t>
            </a:r>
            <a:r>
              <a:rPr lang="pt-BR" sz="1200" smtClean="0">
                <a:solidFill>
                  <a:srgbClr val="FF3300"/>
                </a:solidFill>
                <a:latin typeface="Arial" charset="0"/>
                <a:cs typeface="Arial" charset="0"/>
              </a:rPr>
              <a:t> </a:t>
            </a:r>
            <a:r>
              <a:rPr lang="pt-BR" sz="1200" b="1" smtClean="0">
                <a:solidFill>
                  <a:srgbClr val="FF3300"/>
                </a:solidFill>
                <a:latin typeface="Arial" charset="0"/>
                <a:cs typeface="Arial" charset="0"/>
              </a:rPr>
              <a:t>nível alto de bilirrubina</a:t>
            </a:r>
            <a:r>
              <a:rPr lang="pt-BR" sz="1200" smtClean="0">
                <a:solidFill>
                  <a:srgbClr val="FF3300"/>
                </a:solidFill>
                <a:latin typeface="Arial" charset="0"/>
                <a:cs typeface="Arial" charset="0"/>
              </a:rPr>
              <a:t> </a:t>
            </a:r>
            <a:r>
              <a:rPr lang="pt-BR" sz="1200" smtClean="0">
                <a:latin typeface="Arial" charset="0"/>
                <a:cs typeface="Arial" charset="0"/>
              </a:rPr>
              <a:t>e </a:t>
            </a:r>
          </a:p>
          <a:p>
            <a:pPr algn="ctr">
              <a:lnSpc>
                <a:spcPct val="80000"/>
              </a:lnSpc>
              <a:buFont typeface="Arial" charset="0"/>
              <a:buNone/>
            </a:pPr>
            <a:r>
              <a:rPr lang="pt-BR" sz="1200" b="1" smtClean="0">
                <a:latin typeface="Arial" charset="0"/>
                <a:cs typeface="Arial" charset="0"/>
              </a:rPr>
              <a:t>                              </a:t>
            </a:r>
            <a:r>
              <a:rPr lang="pt-BR" sz="1200" b="1" smtClean="0">
                <a:solidFill>
                  <a:srgbClr val="FF3300"/>
                </a:solidFill>
                <a:latin typeface="Arial" charset="0"/>
                <a:cs typeface="Arial" charset="0"/>
              </a:rPr>
              <a:t>curta duração da fototerapia convencional</a:t>
            </a:r>
          </a:p>
          <a:p>
            <a:pPr algn="ctr">
              <a:lnSpc>
                <a:spcPct val="80000"/>
              </a:lnSpc>
              <a:buFont typeface="Arial" charset="0"/>
              <a:buNone/>
            </a:pPr>
            <a:r>
              <a:rPr lang="pt-BR" sz="1200" b="1" smtClean="0">
                <a:latin typeface="Arial" charset="0"/>
                <a:cs typeface="Arial" charset="0"/>
              </a:rPr>
              <a:t> Interessante: a prematuridade não expressou significância neste modelo</a:t>
            </a:r>
          </a:p>
          <a:p>
            <a:pPr>
              <a:lnSpc>
                <a:spcPct val="80000"/>
              </a:lnSpc>
            </a:pPr>
            <a:endParaRPr lang="pt-BR" sz="1200" smtClean="0">
              <a:latin typeface="Arial" charset="0"/>
              <a:cs typeface="Arial" charset="0"/>
            </a:endParaRPr>
          </a:p>
          <a:p>
            <a:pPr>
              <a:lnSpc>
                <a:spcPct val="80000"/>
              </a:lnSpc>
              <a:buFont typeface="Arial" charset="0"/>
              <a:buNone/>
            </a:pPr>
            <a:r>
              <a:rPr lang="pt-BR" sz="1200" smtClean="0">
                <a:solidFill>
                  <a:srgbClr val="0000FF"/>
                </a:solidFill>
                <a:latin typeface="Arial" charset="0"/>
                <a:cs typeface="Arial" charset="0"/>
              </a:rPr>
              <a:t>                                                                              CONCLUSÕES:</a:t>
            </a:r>
          </a:p>
          <a:p>
            <a:pPr algn="ctr">
              <a:lnSpc>
                <a:spcPct val="80000"/>
              </a:lnSpc>
            </a:pPr>
            <a:r>
              <a:rPr lang="pt-BR" sz="1200" b="1" smtClean="0">
                <a:solidFill>
                  <a:srgbClr val="0000FF"/>
                </a:solidFill>
                <a:latin typeface="Arial" charset="0"/>
                <a:cs typeface="Arial" charset="0"/>
              </a:rPr>
              <a:t>O rebote da bilirrubina  deve ser considerado em neonatos com hemólise, baixo peso ao nascer, suspeita de sepse, curta duração da fototerapia convencional, exposição à fototerapia intensiva e TSB de alta relativamente alta. Esses fatores de risco devem ser levados em consideração ao planejar o acompanhamento pós-fototerapia.</a:t>
            </a:r>
          </a:p>
        </p:txBody>
      </p:sp>
      <p:sp>
        <p:nvSpPr>
          <p:cNvPr id="148483" name="Oval 3"/>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2018</a:t>
            </a:r>
          </a:p>
        </p:txBody>
      </p:sp>
      <p:sp>
        <p:nvSpPr>
          <p:cNvPr id="148484" name="Rectangle 4"/>
          <p:cNvSpPr>
            <a:spLocks noChangeArrowheads="1"/>
          </p:cNvSpPr>
          <p:nvPr/>
        </p:nvSpPr>
        <p:spPr bwMode="auto">
          <a:xfrm>
            <a:off x="1592263" y="690563"/>
            <a:ext cx="583247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Incidence and risk factors of post-phototherapy neonatal rebound hyperbilirubinemia.</a:t>
            </a:r>
            <a:endParaRPr lang="pt-BR" sz="1200">
              <a:solidFill>
                <a:schemeClr val="tx1"/>
              </a:solidFill>
            </a:endParaRPr>
          </a:p>
          <a:p>
            <a:pPr algn="ctr"/>
            <a:r>
              <a:rPr lang="pt-BR" sz="1200">
                <a:solidFill>
                  <a:schemeClr val="tx1"/>
                </a:solidFill>
              </a:rPr>
              <a:t>Elhawary IM, Abdel Ghany EAG, Aboelhamed WA, Ibrahim SGE.</a:t>
            </a:r>
          </a:p>
          <a:p>
            <a:pPr algn="ctr"/>
            <a:r>
              <a:rPr lang="pt-BR" sz="1200">
                <a:solidFill>
                  <a:schemeClr val="tx1"/>
                </a:solidFill>
              </a:rPr>
              <a:t>World J Pediatr. 2018 Feb 20. doi: 10.1007/s12519-018-0119-9. [Epub ahead of print]</a:t>
            </a:r>
          </a:p>
          <a:p>
            <a:pPr algn="ctr"/>
            <a:r>
              <a:rPr lang="pt-BR" sz="1200">
                <a:solidFill>
                  <a:schemeClr val="tx1"/>
                </a:solidFill>
              </a:rPr>
              <a:t>PMID: 29464578.</a:t>
            </a:r>
            <a:r>
              <a:rPr lang="pt-BR" sz="1200" u="sng">
                <a:solidFill>
                  <a:schemeClr val="tx1"/>
                </a:solidFill>
                <a:hlinkClick r:id="rId3"/>
              </a:rPr>
              <a:t>Similar articles</a:t>
            </a:r>
            <a:endParaRPr lang="pt-BR" sz="1200" u="sng">
              <a:solidFill>
                <a:schemeClr val="tx1"/>
              </a:solidFill>
            </a:endParaRPr>
          </a:p>
        </p:txBody>
      </p:sp>
      <p:sp>
        <p:nvSpPr>
          <p:cNvPr id="148485" name="Rectangle 5"/>
          <p:cNvSpPr>
            <a:spLocks noChangeArrowheads="1"/>
          </p:cNvSpPr>
          <p:nvPr/>
        </p:nvSpPr>
        <p:spPr bwMode="auto">
          <a:xfrm>
            <a:off x="101600" y="412750"/>
            <a:ext cx="9042400" cy="261938"/>
          </a:xfrm>
          <a:prstGeom prst="rect">
            <a:avLst/>
          </a:prstGeom>
          <a:noFill/>
          <a:ln w="9525">
            <a:noFill/>
            <a:miter lim="800000"/>
            <a:headEnd/>
            <a:tailEnd/>
          </a:ln>
          <a:effectLst/>
        </p:spPr>
        <p:txBody>
          <a:bodyPr wrap="none">
            <a:spAutoFit/>
          </a:bodyPr>
          <a:lstStyle/>
          <a:p>
            <a:r>
              <a:rPr lang="pt-BR" sz="1700" b="1">
                <a:solidFill>
                  <a:srgbClr val="FF66CC"/>
                </a:solidFill>
              </a:rPr>
              <a:t>Incidência e fatores de risco de hiperbilirrubinemia de rebote neonatal pós-fototerapia</a:t>
            </a:r>
          </a:p>
        </p:txBody>
      </p:sp>
      <p:sp>
        <p:nvSpPr>
          <p:cNvPr id="148486" name="Rectangle 6"/>
          <p:cNvSpPr>
            <a:spLocks noChangeArrowheads="1"/>
          </p:cNvSpPr>
          <p:nvPr/>
        </p:nvSpPr>
        <p:spPr bwMode="auto">
          <a:xfrm>
            <a:off x="1592263" y="690563"/>
            <a:ext cx="583247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Incidence and risk factors of post-phototherapy neonatal rebound hyperbilirubinemia.</a:t>
            </a:r>
            <a:endParaRPr lang="pt-BR" sz="1200">
              <a:solidFill>
                <a:schemeClr val="tx1"/>
              </a:solidFill>
            </a:endParaRPr>
          </a:p>
          <a:p>
            <a:pPr algn="ctr"/>
            <a:r>
              <a:rPr lang="pt-BR" sz="1200">
                <a:solidFill>
                  <a:schemeClr val="tx1"/>
                </a:solidFill>
              </a:rPr>
              <a:t>Elhawary IM, Abdel Ghany EAG, Aboelhamed WA, Ibrahim SGE.</a:t>
            </a:r>
          </a:p>
          <a:p>
            <a:pPr algn="ctr"/>
            <a:r>
              <a:rPr lang="pt-BR" sz="1200">
                <a:solidFill>
                  <a:schemeClr val="tx1"/>
                </a:solidFill>
              </a:rPr>
              <a:t>World J Pediatr. 2018 Feb 20. doi: 10.1007/s12519-018-0119-9. [Epub ahead of print]</a:t>
            </a:r>
          </a:p>
          <a:p>
            <a:pPr algn="ctr"/>
            <a:r>
              <a:rPr lang="pt-BR" sz="1200">
                <a:solidFill>
                  <a:schemeClr val="tx1"/>
                </a:solidFill>
              </a:rPr>
              <a:t>PMID: 29464578.</a:t>
            </a:r>
            <a:r>
              <a:rPr lang="pt-BR" sz="1200" u="sng">
                <a:solidFill>
                  <a:schemeClr val="tx1"/>
                </a:solidFill>
                <a:hlinkClick r:id="rId3"/>
              </a:rPr>
              <a:t>Similar articles</a:t>
            </a:r>
            <a:endParaRPr lang="pt-BR" sz="1200" u="sng">
              <a:solidFill>
                <a:schemeClr val="tx1"/>
              </a:solidFill>
            </a:endParaRPr>
          </a:p>
        </p:txBody>
      </p:sp>
      <p:sp>
        <p:nvSpPr>
          <p:cNvPr id="148487" name="Rectangle 7"/>
          <p:cNvSpPr>
            <a:spLocks noChangeArrowheads="1"/>
          </p:cNvSpPr>
          <p:nvPr/>
        </p:nvSpPr>
        <p:spPr bwMode="auto">
          <a:xfrm>
            <a:off x="1592263" y="690563"/>
            <a:ext cx="583247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Incidence and risk factors of post-phototherapy neonatal rebound hyperbilirubinemia.</a:t>
            </a:r>
            <a:endParaRPr lang="pt-BR" sz="1200">
              <a:solidFill>
                <a:schemeClr val="tx1"/>
              </a:solidFill>
            </a:endParaRPr>
          </a:p>
          <a:p>
            <a:pPr algn="ctr"/>
            <a:r>
              <a:rPr lang="pt-BR" sz="1200">
                <a:solidFill>
                  <a:schemeClr val="tx1"/>
                </a:solidFill>
              </a:rPr>
              <a:t>Elhawary IM, Abdel Ghany EAG, Aboelhamed WA, Ibrahim SGE.</a:t>
            </a:r>
          </a:p>
          <a:p>
            <a:pPr algn="ctr"/>
            <a:r>
              <a:rPr lang="pt-BR" sz="1200">
                <a:solidFill>
                  <a:schemeClr val="tx1"/>
                </a:solidFill>
              </a:rPr>
              <a:t>World J Pediatr. 2018 Feb 20. doi: 10.1007/s12519-018-0119-9. [Epub ahead of print]</a:t>
            </a:r>
          </a:p>
          <a:p>
            <a:pPr algn="ctr"/>
            <a:r>
              <a:rPr lang="pt-BR" sz="1200">
                <a:solidFill>
                  <a:schemeClr val="tx1"/>
                </a:solidFill>
              </a:rPr>
              <a:t>PMID: 29464578.</a:t>
            </a:r>
            <a:r>
              <a:rPr lang="pt-BR" sz="1200" u="sng">
                <a:solidFill>
                  <a:schemeClr val="tx1"/>
                </a:solidFill>
                <a:hlinkClick r:id="rId3"/>
              </a:rPr>
              <a:t>Similar articles</a:t>
            </a:r>
            <a:endParaRPr lang="pt-BR" sz="1200" u="sng">
              <a:solidFill>
                <a:schemeClr val="tx1"/>
              </a:solidFill>
            </a:endParaRPr>
          </a:p>
        </p:txBody>
      </p:sp>
      <p:sp>
        <p:nvSpPr>
          <p:cNvPr id="148488" name="Rectangle 8"/>
          <p:cNvSpPr>
            <a:spLocks noChangeArrowheads="1"/>
          </p:cNvSpPr>
          <p:nvPr/>
        </p:nvSpPr>
        <p:spPr bwMode="auto">
          <a:xfrm>
            <a:off x="1533525" y="742950"/>
            <a:ext cx="5832475" cy="730250"/>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200">
                <a:solidFill>
                  <a:schemeClr val="tx1"/>
                </a:solidFill>
                <a:hlinkClick r:id="rId2"/>
              </a:rPr>
              <a:t>Incidence and risk factors of post-phototherapy neonatal rebound hyperbilirubinemia.</a:t>
            </a:r>
            <a:endParaRPr lang="pt-BR" sz="1200">
              <a:solidFill>
                <a:schemeClr val="tx1"/>
              </a:solidFill>
            </a:endParaRPr>
          </a:p>
          <a:p>
            <a:pPr algn="ctr"/>
            <a:r>
              <a:rPr lang="pt-BR" sz="1200">
                <a:solidFill>
                  <a:schemeClr val="tx1"/>
                </a:solidFill>
              </a:rPr>
              <a:t>Elhawary IM, Abdel Ghany EAG, Aboelhamed WA, Ibrahim SGE.</a:t>
            </a:r>
          </a:p>
          <a:p>
            <a:pPr algn="ctr"/>
            <a:r>
              <a:rPr lang="pt-BR" sz="1200">
                <a:solidFill>
                  <a:schemeClr val="tx1"/>
                </a:solidFill>
              </a:rPr>
              <a:t>World J Pediatr. 2018 Feb 20. doi: 10.1007/s12519-018-0119-9. [Epub ahead of print]</a:t>
            </a:r>
          </a:p>
          <a:p>
            <a:pPr algn="ctr"/>
            <a:r>
              <a:rPr lang="pt-BR" sz="1200">
                <a:solidFill>
                  <a:schemeClr val="tx1"/>
                </a:solidFill>
              </a:rPr>
              <a:t>PMID: 29464578.</a:t>
            </a:r>
            <a:r>
              <a:rPr lang="pt-BR" sz="1200" u="sng">
                <a:solidFill>
                  <a:schemeClr val="tx1"/>
                </a:solidFill>
                <a:hlinkClick r:id="rId3"/>
              </a:rPr>
              <a:t>Similar articles</a:t>
            </a:r>
            <a:endParaRPr lang="pt-BR" sz="1200" u="sng">
              <a:solidFill>
                <a:schemeClr val="tx1"/>
              </a:solidFill>
            </a:endParaRPr>
          </a:p>
        </p:txBody>
      </p:sp>
      <p:sp>
        <p:nvSpPr>
          <p:cNvPr id="148489" name="AutoShape 9"/>
          <p:cNvSpPr>
            <a:spLocks noChangeArrowheads="1"/>
          </p:cNvSpPr>
          <p:nvPr/>
        </p:nvSpPr>
        <p:spPr bwMode="auto">
          <a:xfrm>
            <a:off x="8702675" y="4460875"/>
            <a:ext cx="314325" cy="582613"/>
          </a:xfrm>
          <a:prstGeom prst="curvedRightArrow">
            <a:avLst>
              <a:gd name="adj1" fmla="val 37071"/>
              <a:gd name="adj2" fmla="val 74141"/>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Text Box 3"/>
          <p:cNvSpPr txBox="1">
            <a:spLocks/>
          </p:cNvSpPr>
          <p:nvPr/>
        </p:nvSpPr>
        <p:spPr bwMode="auto">
          <a:xfrm>
            <a:off x="463550" y="512763"/>
            <a:ext cx="8521700" cy="3416300"/>
          </a:xfrm>
          <a:prstGeom prst="rect">
            <a:avLst/>
          </a:prstGeom>
          <a:noFill/>
          <a:ln w="9525">
            <a:noFill/>
            <a:miter lim="800000"/>
            <a:headEnd/>
            <a:tailEnd/>
          </a:ln>
        </p:spPr>
        <p:txBody>
          <a:bodyPr lIns="91425" tIns="91425" rIns="91425" bIns="91425"/>
          <a:lstStyle/>
          <a:p>
            <a:pPr marL="342900" indent="-342900" eaLnBrk="0" hangingPunct="0">
              <a:buClr>
                <a:srgbClr val="000000"/>
              </a:buClr>
              <a:buFont typeface="Arial" charset="0"/>
              <a:buChar char="•"/>
            </a:pPr>
            <a:r>
              <a:rPr lang="pt-BR" sz="1800"/>
              <a:t>No presente estudo, a hiperbilirrubinemia de rebote ocorreu em</a:t>
            </a:r>
          </a:p>
          <a:p>
            <a:pPr marL="342900" indent="-342900" eaLnBrk="0" hangingPunct="0">
              <a:buClr>
                <a:srgbClr val="000000"/>
              </a:buClr>
              <a:buFont typeface="Arial" charset="0"/>
              <a:buNone/>
            </a:pPr>
            <a:r>
              <a:rPr lang="pt-BR" sz="1800"/>
              <a:t>      </a:t>
            </a:r>
            <a:r>
              <a:rPr lang="pt-BR" sz="1800">
                <a:solidFill>
                  <a:srgbClr val="FF3300"/>
                </a:solidFill>
              </a:rPr>
              <a:t>24,9%</a:t>
            </a:r>
            <a:r>
              <a:rPr lang="pt-BR" sz="1800"/>
              <a:t> dos neonatos, a maioria dos quais desenvolveu rebote como resultado de doença hemolítica (em 71% dos casos),principalmente pela incompatibilidade ABO (o Hospital dos autores é centro de Referência para o tratamento de grave hiperbilirrubinemia).</a:t>
            </a:r>
          </a:p>
          <a:p>
            <a:pPr marL="342900" indent="-342900" algn="ctr" eaLnBrk="0" hangingPunct="0">
              <a:buClr>
                <a:srgbClr val="000000"/>
              </a:buClr>
              <a:buFont typeface="Arial" charset="0"/>
              <a:buNone/>
            </a:pPr>
            <a:r>
              <a:rPr lang="pt-BR" sz="1800" b="1"/>
              <a:t>O Coombs + não foi um preditor de rebote neste estudo,pois  a sua ocorrência é 2-40% nas crianças com incompatibilidade ABO</a:t>
            </a:r>
          </a:p>
          <a:p>
            <a:pPr marL="342900" indent="-342900" eaLnBrk="0" hangingPunct="0">
              <a:buClr>
                <a:srgbClr val="000000"/>
              </a:buClr>
              <a:buFont typeface="Arial" charset="0"/>
              <a:buChar char="•"/>
            </a:pPr>
            <a:r>
              <a:rPr lang="pt-BR" sz="1800"/>
              <a:t>  Outros estudos: incidência de rebote entre 4,4 a 13,3%, sendo de 0% no estudo de Jodiery et al, 24-48 horas após a suspensão da fototerapia.</a:t>
            </a:r>
          </a:p>
          <a:p>
            <a:pPr marL="342900" indent="-342900" algn="ctr" eaLnBrk="0" hangingPunct="0">
              <a:buClr>
                <a:srgbClr val="000000"/>
              </a:buClr>
              <a:buFont typeface="Arial" charset="0"/>
              <a:buChar char="•"/>
            </a:pPr>
            <a:r>
              <a:rPr lang="pt-BR" sz="1800">
                <a:solidFill>
                  <a:srgbClr val="0000FF"/>
                </a:solidFill>
              </a:rPr>
              <a:t>Portanto: existem vários fatores de risco que devem ser levados em conta ao planejar o acompanhamento pós-fototerapia, especialmente aqueles com hemólise, suspeita de sepse, duração da fototerapia convencional, a exposição a fototerapia intensiva e bilirrubina total de alta  relativamente alta.</a:t>
            </a:r>
          </a:p>
          <a:p>
            <a:pPr marL="342900" indent="-342900" algn="ctr" eaLnBrk="0" hangingPunct="0">
              <a:buClr>
                <a:srgbClr val="000000"/>
              </a:buClr>
              <a:buFont typeface="Arial" charset="0"/>
              <a:buChar char="•"/>
            </a:pPr>
            <a:endParaRPr lang="pt-BR" sz="1800">
              <a:solidFill>
                <a:srgbClr val="0000FF"/>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ext Box 2"/>
          <p:cNvSpPr txBox="1">
            <a:spLocks noGrp="1"/>
          </p:cNvSpPr>
          <p:nvPr>
            <p:ph type="title"/>
          </p:nvPr>
        </p:nvSpPr>
        <p:spPr/>
        <p:txBody>
          <a:bodyPr/>
          <a:lstStyle/>
          <a:p>
            <a:r>
              <a:rPr lang="pt-BR" sz="2000" smtClean="0">
                <a:solidFill>
                  <a:srgbClr val="FF3399"/>
                </a:solidFill>
                <a:latin typeface="Arial" charset="0"/>
                <a:cs typeface="Arial" charset="0"/>
              </a:rPr>
              <a:t>                              Consulta ao Dr. Jeffrey Maisels</a:t>
            </a:r>
          </a:p>
        </p:txBody>
      </p:sp>
      <p:sp>
        <p:nvSpPr>
          <p:cNvPr id="150531" name="Text Box 3"/>
          <p:cNvSpPr txBox="1">
            <a:spLocks noGrp="1"/>
          </p:cNvSpPr>
          <p:nvPr>
            <p:ph type="body" idx="1"/>
          </p:nvPr>
        </p:nvSpPr>
        <p:spPr>
          <a:xfrm>
            <a:off x="311150" y="1152525"/>
            <a:ext cx="8537575" cy="3887788"/>
          </a:xfrm>
          <a:ln w="38100">
            <a:solidFill>
              <a:srgbClr val="99CC00"/>
            </a:solidFill>
          </a:ln>
        </p:spPr>
        <p:txBody>
          <a:bodyPr/>
          <a:lstStyle/>
          <a:p>
            <a:pPr marL="609600" indent="-609600">
              <a:lnSpc>
                <a:spcPct val="80000"/>
              </a:lnSpc>
              <a:buFont typeface="Arial" charset="0"/>
              <a:buNone/>
            </a:pPr>
            <a:r>
              <a:rPr lang="en-US" sz="600" i="1" smtClean="0">
                <a:solidFill>
                  <a:srgbClr val="FF66CC"/>
                </a:solidFill>
                <a:latin typeface="Arial" charset="0"/>
                <a:cs typeface="Arial" charset="0"/>
              </a:rPr>
              <a:t>           </a:t>
            </a:r>
            <a:r>
              <a:rPr lang="en-US" b="1" i="1" smtClean="0">
                <a:solidFill>
                  <a:srgbClr val="FF66CC"/>
                </a:solidFill>
                <a:latin typeface="Arial" charset="0"/>
                <a:cs typeface="Arial" charset="0"/>
              </a:rPr>
              <a:t>1-After the phototherapy withdrawal, some colleagues leave 12 to 24 hours without phototherapy and reappear to see if there was a rebound. Is this behavior recommended by the American Academy of Pediatrics? Most suspend the photo after the levels are below those indicated, being discharged. </a:t>
            </a:r>
          </a:p>
          <a:p>
            <a:pPr marL="609600" indent="-609600">
              <a:lnSpc>
                <a:spcPct val="80000"/>
              </a:lnSpc>
              <a:buFont typeface="Arial" charset="0"/>
              <a:buNone/>
            </a:pPr>
            <a:r>
              <a:rPr lang="en-US" i="1" smtClean="0">
                <a:latin typeface="Arial" charset="0"/>
                <a:cs typeface="Arial" charset="0"/>
              </a:rPr>
              <a:t>                 Please refer to the paper by Chang et al Pediatrics 2017; 139 (3):e20162896.  This provides a scoring system for estimating the risk of rebound in the first 4-5 days. Another approach is to discontinue phototherapy when the bilirubin level is 2-3mg/dL below the level at which it was started. Infants who are much more likely to get a rebound are those who are less than 38 weeks gestation and required phototherapy before age 48 hours. Those who require phototherapy in the first 48 hours are almost all hemolyzing. For infants who are readmitted to the hospital at age 4-5 days it is very rare to get a rebound and it is never necessary to keep the baby in Hospital to check for the rebound.</a:t>
            </a:r>
          </a:p>
          <a:p>
            <a:pPr marL="609600" indent="-609600">
              <a:lnSpc>
                <a:spcPct val="80000"/>
              </a:lnSpc>
              <a:buFont typeface="Arial" charset="0"/>
              <a:buNone/>
            </a:pPr>
            <a:r>
              <a:rPr lang="en-US" i="1" smtClean="0">
                <a:solidFill>
                  <a:srgbClr val="FF66CC"/>
                </a:solidFill>
                <a:latin typeface="Arial" charset="0"/>
                <a:cs typeface="Arial" charset="0"/>
              </a:rPr>
              <a:t>              </a:t>
            </a:r>
            <a:r>
              <a:rPr lang="en-US" b="1" i="1" smtClean="0">
                <a:solidFill>
                  <a:srgbClr val="FF66CC"/>
                </a:solidFill>
                <a:latin typeface="Arial" charset="0"/>
                <a:cs typeface="Arial" charset="0"/>
              </a:rPr>
              <a:t>2- Is intermittent phototherapy recommended at weaning?</a:t>
            </a:r>
            <a:endParaRPr lang="pt-BR" b="1" i="1" smtClean="0">
              <a:solidFill>
                <a:srgbClr val="FF66CC"/>
              </a:solidFill>
              <a:latin typeface="Arial" charset="0"/>
              <a:cs typeface="Arial" charset="0"/>
            </a:endParaRPr>
          </a:p>
          <a:p>
            <a:pPr marL="609600" indent="-609600">
              <a:lnSpc>
                <a:spcPct val="80000"/>
              </a:lnSpc>
              <a:buFont typeface="Arial" charset="0"/>
              <a:buNone/>
            </a:pPr>
            <a:r>
              <a:rPr lang="pt-BR" i="1" smtClean="0">
                <a:latin typeface="Arial" charset="0"/>
                <a:cs typeface="Arial" charset="0"/>
              </a:rPr>
              <a:t>                No</a:t>
            </a:r>
          </a:p>
          <a:p>
            <a:pPr marL="609600" indent="-609600">
              <a:lnSpc>
                <a:spcPct val="80000"/>
              </a:lnSpc>
              <a:buFont typeface="Arial" charset="0"/>
              <a:buNone/>
            </a:pPr>
            <a:r>
              <a:rPr lang="pt-BR" i="1" smtClean="0">
                <a:latin typeface="Arial" charset="0"/>
                <a:cs typeface="Arial" charset="0"/>
              </a:rPr>
              <a:t> </a:t>
            </a:r>
          </a:p>
          <a:p>
            <a:pPr marL="609600" indent="-609600">
              <a:lnSpc>
                <a:spcPct val="80000"/>
              </a:lnSpc>
              <a:buFont typeface="Arial" charset="0"/>
              <a:buNone/>
            </a:pPr>
            <a:r>
              <a:rPr lang="en-US" i="1" smtClean="0">
                <a:solidFill>
                  <a:srgbClr val="FF66CC"/>
                </a:solidFill>
                <a:latin typeface="Arial" charset="0"/>
                <a:cs typeface="Arial" charset="0"/>
              </a:rPr>
              <a:t>               </a:t>
            </a:r>
            <a:r>
              <a:rPr lang="en-US" b="1" i="1" smtClean="0">
                <a:solidFill>
                  <a:srgbClr val="FF66CC"/>
                </a:solidFill>
                <a:latin typeface="Arial" charset="0"/>
                <a:cs typeface="Arial" charset="0"/>
              </a:rPr>
              <a:t>3-Is it recommended to reduce irradiation of phototherapy at weaning?</a:t>
            </a:r>
            <a:endParaRPr lang="pt-BR" b="1" i="1" smtClean="0">
              <a:solidFill>
                <a:srgbClr val="FF66CC"/>
              </a:solidFill>
              <a:latin typeface="Arial" charset="0"/>
              <a:cs typeface="Arial" charset="0"/>
            </a:endParaRPr>
          </a:p>
          <a:p>
            <a:pPr marL="609600" indent="-609600">
              <a:lnSpc>
                <a:spcPct val="80000"/>
              </a:lnSpc>
              <a:buFont typeface="Arial" charset="0"/>
              <a:buNone/>
            </a:pPr>
            <a:r>
              <a:rPr lang="en-US" i="1" smtClean="0">
                <a:latin typeface="Arial" charset="0"/>
                <a:cs typeface="Arial" charset="0"/>
              </a:rPr>
              <a:t>            There are no firm guidelines for this but I never do this. I just turn off the lights when the bilirubin level is low enough.</a:t>
            </a:r>
          </a:p>
          <a:p>
            <a:pPr marL="609600" indent="-609600">
              <a:lnSpc>
                <a:spcPct val="80000"/>
              </a:lnSpc>
              <a:buFont typeface="Arial" charset="0"/>
              <a:buNone/>
            </a:pPr>
            <a:r>
              <a:rPr lang="en-US" i="1" smtClean="0">
                <a:latin typeface="Arial" charset="0"/>
                <a:cs typeface="Arial" charset="0"/>
              </a:rPr>
              <a:t> </a:t>
            </a:r>
          </a:p>
          <a:p>
            <a:pPr marL="609600" indent="-609600">
              <a:lnSpc>
                <a:spcPct val="80000"/>
              </a:lnSpc>
              <a:buFont typeface="Arial" charset="0"/>
              <a:buNone/>
            </a:pPr>
            <a:r>
              <a:rPr lang="en-US" i="1" smtClean="0">
                <a:solidFill>
                  <a:srgbClr val="FF66CC"/>
                </a:solidFill>
                <a:latin typeface="Arial" charset="0"/>
                <a:cs typeface="Arial" charset="0"/>
              </a:rPr>
              <a:t>              </a:t>
            </a:r>
            <a:r>
              <a:rPr lang="en-US" b="1" i="1" smtClean="0">
                <a:solidFill>
                  <a:srgbClr val="FF66CC"/>
                </a:solidFill>
                <a:latin typeface="Arial" charset="0"/>
                <a:cs typeface="Arial" charset="0"/>
              </a:rPr>
              <a:t>4-What is the prediction of publication of the new Guideline of the American Academy of Pediatrics for hyperbilirubinemia?</a:t>
            </a:r>
          </a:p>
          <a:p>
            <a:pPr marL="609600" indent="-609600">
              <a:lnSpc>
                <a:spcPct val="80000"/>
              </a:lnSpc>
              <a:buFont typeface="Arial" charset="0"/>
              <a:buNone/>
            </a:pPr>
            <a:r>
              <a:rPr lang="en-US" i="1" smtClean="0">
                <a:solidFill>
                  <a:srgbClr val="FF66CC"/>
                </a:solidFill>
                <a:latin typeface="Arial" charset="0"/>
                <a:cs typeface="Arial" charset="0"/>
              </a:rPr>
              <a:t> </a:t>
            </a:r>
            <a:r>
              <a:rPr lang="en-US" i="1" smtClean="0">
                <a:latin typeface="Arial" charset="0"/>
                <a:cs typeface="Arial" charset="0"/>
              </a:rPr>
              <a:t>               This is in process but I cannot tell you when it will be done.</a:t>
            </a:r>
            <a:endParaRPr lang="pt-BR" i="1" smtClean="0">
              <a:latin typeface="Arial" charset="0"/>
              <a:cs typeface="Arial" charset="0"/>
            </a:endParaRPr>
          </a:p>
          <a:p>
            <a:pPr marL="609600" indent="-609600">
              <a:lnSpc>
                <a:spcPct val="80000"/>
              </a:lnSpc>
              <a:buFont typeface="Arial" charset="0"/>
              <a:buNone/>
            </a:pPr>
            <a:endParaRPr lang="pt-BR" i="1" smtClean="0">
              <a:latin typeface="Arial" charset="0"/>
              <a:cs typeface="Arial" charset="0"/>
            </a:endParaRPr>
          </a:p>
        </p:txBody>
      </p:sp>
      <p:sp>
        <p:nvSpPr>
          <p:cNvPr id="150532" name="Oval 4"/>
          <p:cNvSpPr>
            <a:spLocks noChangeArrowheads="1"/>
          </p:cNvSpPr>
          <p:nvPr/>
        </p:nvSpPr>
        <p:spPr bwMode="auto">
          <a:xfrm>
            <a:off x="107950" y="87313"/>
            <a:ext cx="806450" cy="215900"/>
          </a:xfrm>
          <a:prstGeom prst="ellipse">
            <a:avLst/>
          </a:prstGeom>
          <a:solidFill>
            <a:srgbClr val="FFFF00"/>
          </a:solidFill>
          <a:ln w="38100">
            <a:solidFill>
              <a:srgbClr val="FF66CC"/>
            </a:solidFill>
            <a:round/>
            <a:headEnd/>
            <a:tailEnd/>
          </a:ln>
          <a:effectLst/>
        </p:spPr>
        <p:txBody>
          <a:bodyPr wrap="none" anchor="ctr"/>
          <a:lstStyle/>
          <a:p>
            <a:pPr algn="ctr"/>
            <a:r>
              <a:rPr lang="pt-BR" sz="1800" b="1">
                <a:solidFill>
                  <a:srgbClr val="0000FF"/>
                </a:solidFill>
              </a:rPr>
              <a:t>2018</a:t>
            </a:r>
          </a:p>
        </p:txBody>
      </p:sp>
      <p:sp>
        <p:nvSpPr>
          <p:cNvPr id="150533" name="AutoShape 5"/>
          <p:cNvSpPr>
            <a:spLocks noChangeArrowheads="1"/>
          </p:cNvSpPr>
          <p:nvPr/>
        </p:nvSpPr>
        <p:spPr bwMode="auto">
          <a:xfrm>
            <a:off x="8851900" y="4751388"/>
            <a:ext cx="292100" cy="392112"/>
          </a:xfrm>
          <a:prstGeom prst="curvedRightArrow">
            <a:avLst>
              <a:gd name="adj1" fmla="val 26848"/>
              <a:gd name="adj2" fmla="val 53696"/>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ext Box 2"/>
          <p:cNvSpPr txBox="1">
            <a:spLocks noGrp="1"/>
          </p:cNvSpPr>
          <p:nvPr>
            <p:ph type="body" idx="1"/>
          </p:nvPr>
        </p:nvSpPr>
        <p:spPr>
          <a:xfrm>
            <a:off x="468313" y="898525"/>
            <a:ext cx="8367712" cy="4097338"/>
          </a:xfrm>
          <a:ln w="57150">
            <a:solidFill>
              <a:srgbClr val="99CC00"/>
            </a:solidFill>
          </a:ln>
        </p:spPr>
        <p:txBody>
          <a:bodyPr/>
          <a:lstStyle/>
          <a:p>
            <a:pPr>
              <a:lnSpc>
                <a:spcPct val="80000"/>
              </a:lnSpc>
              <a:buFont typeface="Arial" charset="0"/>
              <a:buNone/>
            </a:pPr>
            <a:endParaRPr lang="pt-BR" sz="400" smtClean="0">
              <a:latin typeface="Arial" charset="0"/>
              <a:cs typeface="Arial" charset="0"/>
            </a:endParaRPr>
          </a:p>
          <a:p>
            <a:pPr>
              <a:lnSpc>
                <a:spcPct val="80000"/>
              </a:lnSpc>
              <a:buFont typeface="Arial" charset="0"/>
              <a:buNone/>
            </a:pPr>
            <a:r>
              <a:rPr lang="pt-BR" b="1" smtClean="0">
                <a:solidFill>
                  <a:srgbClr val="FF3399"/>
                </a:solidFill>
                <a:latin typeface="Times New Roman" pitchFamily="18" charset="0"/>
                <a:cs typeface="Arial" charset="0"/>
              </a:rPr>
              <a:t>1-Após a retirada da fototerapia, alguns colegas deixam  de 12 a 24 horas sem fototerapia para ver se houve um rebote. Esse comportamento é recomendado pela Academia Americana de Pediatria? A maioria suspende a foto após os níveis estarem abaixo dos indicados e liberar para a alta.</a:t>
            </a:r>
          </a:p>
          <a:p>
            <a:pPr>
              <a:lnSpc>
                <a:spcPct val="80000"/>
              </a:lnSpc>
              <a:buFont typeface="Arial" charset="0"/>
              <a:buNone/>
            </a:pPr>
            <a:r>
              <a:rPr lang="pt-BR" smtClean="0">
                <a:latin typeface="Times New Roman" pitchFamily="18" charset="0"/>
                <a:cs typeface="Arial" charset="0"/>
              </a:rPr>
              <a:t> </a:t>
            </a:r>
          </a:p>
          <a:p>
            <a:pPr>
              <a:lnSpc>
                <a:spcPct val="80000"/>
              </a:lnSpc>
              <a:buFont typeface="Arial" charset="0"/>
              <a:buNone/>
            </a:pPr>
            <a:r>
              <a:rPr lang="pt-BR" smtClean="0">
                <a:latin typeface="Times New Roman" pitchFamily="18" charset="0"/>
                <a:cs typeface="Arial" charset="0"/>
              </a:rPr>
              <a:t>        Por favor, consulte o artigo de Chang et al Pediatrics 2017; 139 (3): e20162896. Isso fornece um sistema de pontuação para estimar o risco de rebote nos primeiros 4-5 dias. Outra abordagem é descontinuar a fototerapia quando o nível de bilirrubina é 2-3mg / dL abaixo do nível em que foi iniciado. Os bebês com maior probabilidade de rebote são aqueles com menos de 38 semanas de gestação e que precisam de fototerapia antes das 48 horas. Aqueles que necessitam de fototerapia nas primeiras 48 horas estão quase todos hemolisando. Para crianças que são readmitidas no hospital com 4-5 dias de idade, é muito raro obter um rebote e nunca é necessário manter o bebê no hospital para verificar o rebote.</a:t>
            </a:r>
          </a:p>
          <a:p>
            <a:pPr>
              <a:lnSpc>
                <a:spcPct val="80000"/>
              </a:lnSpc>
              <a:buFont typeface="Arial" charset="0"/>
              <a:buNone/>
            </a:pPr>
            <a:r>
              <a:rPr lang="pt-BR" smtClean="0">
                <a:latin typeface="Times New Roman" pitchFamily="18" charset="0"/>
                <a:cs typeface="Arial" charset="0"/>
              </a:rPr>
              <a:t> </a:t>
            </a:r>
          </a:p>
          <a:p>
            <a:pPr>
              <a:lnSpc>
                <a:spcPct val="80000"/>
              </a:lnSpc>
              <a:buFont typeface="Arial" charset="0"/>
              <a:buNone/>
            </a:pPr>
            <a:r>
              <a:rPr lang="pt-BR" smtClean="0">
                <a:latin typeface="Times New Roman" pitchFamily="18" charset="0"/>
                <a:cs typeface="Arial" charset="0"/>
              </a:rPr>
              <a:t>  </a:t>
            </a:r>
            <a:r>
              <a:rPr lang="pt-BR" b="1" smtClean="0">
                <a:solidFill>
                  <a:srgbClr val="FF3399"/>
                </a:solidFill>
                <a:latin typeface="Times New Roman" pitchFamily="18" charset="0"/>
                <a:cs typeface="Arial" charset="0"/>
              </a:rPr>
              <a:t>2. A fototerapia intermitente é recomendada no desmame?</a:t>
            </a:r>
          </a:p>
          <a:p>
            <a:pPr>
              <a:lnSpc>
                <a:spcPct val="80000"/>
              </a:lnSpc>
              <a:buFont typeface="Arial" charset="0"/>
              <a:buNone/>
            </a:pPr>
            <a:r>
              <a:rPr lang="pt-BR" smtClean="0">
                <a:latin typeface="Times New Roman" pitchFamily="18" charset="0"/>
                <a:cs typeface="Arial" charset="0"/>
              </a:rPr>
              <a:t>        Não</a:t>
            </a:r>
          </a:p>
          <a:p>
            <a:pPr>
              <a:lnSpc>
                <a:spcPct val="80000"/>
              </a:lnSpc>
              <a:buFont typeface="Arial" charset="0"/>
              <a:buNone/>
            </a:pPr>
            <a:r>
              <a:rPr lang="pt-BR" smtClean="0">
                <a:latin typeface="Times New Roman" pitchFamily="18" charset="0"/>
                <a:cs typeface="Arial" charset="0"/>
              </a:rPr>
              <a:t> </a:t>
            </a:r>
          </a:p>
          <a:p>
            <a:pPr>
              <a:lnSpc>
                <a:spcPct val="80000"/>
              </a:lnSpc>
              <a:buFont typeface="Arial" charset="0"/>
              <a:buNone/>
            </a:pPr>
            <a:r>
              <a:rPr lang="pt-BR" smtClean="0">
                <a:latin typeface="Times New Roman" pitchFamily="18" charset="0"/>
                <a:cs typeface="Arial" charset="0"/>
              </a:rPr>
              <a:t>  </a:t>
            </a:r>
            <a:r>
              <a:rPr lang="pt-BR" b="1" smtClean="0">
                <a:solidFill>
                  <a:srgbClr val="FF3399"/>
                </a:solidFill>
                <a:latin typeface="Times New Roman" pitchFamily="18" charset="0"/>
                <a:cs typeface="Arial" charset="0"/>
              </a:rPr>
              <a:t>3. É recomendado reduzir a irradiação da fototerapia ao desmame?</a:t>
            </a:r>
          </a:p>
          <a:p>
            <a:pPr>
              <a:lnSpc>
                <a:spcPct val="80000"/>
              </a:lnSpc>
              <a:buFont typeface="Arial" charset="0"/>
              <a:buNone/>
            </a:pPr>
            <a:r>
              <a:rPr lang="pt-BR" smtClean="0">
                <a:latin typeface="Times New Roman" pitchFamily="18" charset="0"/>
                <a:cs typeface="Arial" charset="0"/>
              </a:rPr>
              <a:t>        Não há diretrizes firmes para isso, mas eu nunca faço isso. Acabei de desligar as luzes quando o nível de bilirrubina está baixo o suficiente.</a:t>
            </a:r>
          </a:p>
          <a:p>
            <a:pPr>
              <a:lnSpc>
                <a:spcPct val="80000"/>
              </a:lnSpc>
              <a:buFont typeface="Arial" charset="0"/>
              <a:buNone/>
            </a:pPr>
            <a:r>
              <a:rPr lang="pt-BR" smtClean="0">
                <a:latin typeface="Times New Roman" pitchFamily="18" charset="0"/>
                <a:cs typeface="Arial" charset="0"/>
              </a:rPr>
              <a:t> </a:t>
            </a:r>
          </a:p>
          <a:p>
            <a:pPr>
              <a:lnSpc>
                <a:spcPct val="80000"/>
              </a:lnSpc>
              <a:buFont typeface="Arial" charset="0"/>
              <a:buNone/>
            </a:pPr>
            <a:r>
              <a:rPr lang="pt-BR" smtClean="0">
                <a:latin typeface="Times New Roman" pitchFamily="18" charset="0"/>
                <a:cs typeface="Arial" charset="0"/>
              </a:rPr>
              <a:t>  </a:t>
            </a:r>
            <a:r>
              <a:rPr lang="pt-BR" b="1" smtClean="0">
                <a:solidFill>
                  <a:srgbClr val="FF3399"/>
                </a:solidFill>
                <a:latin typeface="Times New Roman" pitchFamily="18" charset="0"/>
                <a:cs typeface="Arial" charset="0"/>
              </a:rPr>
              <a:t>4-Qual a previsão de publicação da nova Diretriz da American Academy of Pediatrics para hiperbilirrubinemia</a:t>
            </a:r>
            <a:r>
              <a:rPr lang="pt-BR" smtClean="0">
                <a:solidFill>
                  <a:srgbClr val="FF66CC"/>
                </a:solidFill>
                <a:latin typeface="Times New Roman" pitchFamily="18" charset="0"/>
                <a:cs typeface="Arial" charset="0"/>
              </a:rPr>
              <a:t>?</a:t>
            </a:r>
          </a:p>
          <a:p>
            <a:pPr>
              <a:lnSpc>
                <a:spcPct val="80000"/>
              </a:lnSpc>
              <a:buFont typeface="Arial" charset="0"/>
              <a:buNone/>
            </a:pPr>
            <a:r>
              <a:rPr lang="pt-BR" smtClean="0">
                <a:latin typeface="Times New Roman" pitchFamily="18" charset="0"/>
                <a:cs typeface="Arial" charset="0"/>
              </a:rPr>
              <a:t> </a:t>
            </a:r>
            <a:r>
              <a:rPr lang="pt-BR" altLang="ja-JP" smtClean="0">
                <a:latin typeface="Times New Roman" pitchFamily="18" charset="0"/>
                <a:ea typeface="ＭＳ Ｐゴシック" pitchFamily="34" charset="-128"/>
                <a:cs typeface="Arial" charset="0"/>
              </a:rPr>
              <a:t>         Isso está em andamento, mas não posso dizer quando isso será feito </a:t>
            </a:r>
            <a:endParaRPr lang="pt-BR" smtClean="0">
              <a:latin typeface="Times New Roman" pitchFamily="18" charset="0"/>
              <a:cs typeface="Arial" charset="0"/>
            </a:endParaRPr>
          </a:p>
        </p:txBody>
      </p:sp>
      <p:sp>
        <p:nvSpPr>
          <p:cNvPr id="151555" name="AutoShape 3"/>
          <p:cNvSpPr>
            <a:spLocks noChangeArrowheads="1"/>
          </p:cNvSpPr>
          <p:nvPr/>
        </p:nvSpPr>
        <p:spPr bwMode="auto">
          <a:xfrm>
            <a:off x="8943975" y="4735513"/>
            <a:ext cx="200025" cy="407987"/>
          </a:xfrm>
          <a:prstGeom prst="curvedRightArrow">
            <a:avLst>
              <a:gd name="adj1" fmla="val 40794"/>
              <a:gd name="adj2" fmla="val 81587"/>
              <a:gd name="adj3" fmla="val 33333"/>
            </a:avLst>
          </a:prstGeom>
          <a:solidFill>
            <a:schemeClr val="accent1"/>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ext Box 2"/>
          <p:cNvSpPr txBox="1">
            <a:spLocks noGrp="1"/>
          </p:cNvSpPr>
          <p:nvPr>
            <p:ph type="title"/>
          </p:nvPr>
        </p:nvSpPr>
        <p:spPr>
          <a:xfrm>
            <a:off x="158750" y="109538"/>
            <a:ext cx="8521700" cy="573087"/>
          </a:xfrm>
        </p:spPr>
        <p:txBody>
          <a:bodyPr/>
          <a:lstStyle/>
          <a:p>
            <a:r>
              <a:rPr lang="pt-BR" sz="1800" b="1" smtClean="0">
                <a:solidFill>
                  <a:srgbClr val="0033CC"/>
                </a:solidFill>
                <a:latin typeface="Arial" charset="0"/>
                <a:cs typeface="Arial" charset="0"/>
              </a:rPr>
              <a:t>Portanto...</a:t>
            </a:r>
          </a:p>
        </p:txBody>
      </p:sp>
      <p:sp>
        <p:nvSpPr>
          <p:cNvPr id="180227" name="Text Box 3"/>
          <p:cNvSpPr txBox="1">
            <a:spLocks noGrp="1"/>
          </p:cNvSpPr>
          <p:nvPr>
            <p:ph type="body" idx="1"/>
          </p:nvPr>
        </p:nvSpPr>
        <p:spPr>
          <a:xfrm>
            <a:off x="0" y="717550"/>
            <a:ext cx="9144000" cy="4425950"/>
          </a:xfrm>
        </p:spPr>
        <p:txBody>
          <a:bodyPr/>
          <a:lstStyle/>
          <a:p>
            <a:pPr>
              <a:lnSpc>
                <a:spcPct val="90000"/>
              </a:lnSpc>
              <a:buFont typeface="Arial" charset="0"/>
              <a:buNone/>
            </a:pPr>
            <a:r>
              <a:rPr lang="pt-BR" altLang="ja-JP" sz="1000" smtClean="0">
                <a:latin typeface="Arial" charset="0"/>
                <a:ea typeface="ＭＳ Ｐゴシック" pitchFamily="34" charset="-128"/>
                <a:cs typeface="Arial" charset="0"/>
              </a:rPr>
              <a:t>           Não há consenso da literatura quanto ao momento da suspensão da fototerapia, assim como na definição do rebote (níveis de bilirrubina pós-fototerapia que necessitam de reinstituição da fototerapia;</a:t>
            </a:r>
            <a:r>
              <a:rPr lang="pt-BR" altLang="ja-JP" sz="1000" b="1" smtClean="0">
                <a:latin typeface="Arial" charset="0"/>
                <a:ea typeface="ＭＳ Ｐゴシック" pitchFamily="34" charset="-128"/>
                <a:cs typeface="Arial" charset="0"/>
              </a:rPr>
              <a:t> </a:t>
            </a:r>
            <a:r>
              <a:rPr lang="pt-BR" altLang="ja-JP" sz="1000" smtClean="0">
                <a:latin typeface="Arial" charset="0"/>
                <a:ea typeface="ＭＳ Ｐゴシック" pitchFamily="34" charset="-128"/>
                <a:cs typeface="Arial" charset="0"/>
              </a:rPr>
              <a:t>retorno ao tratamento dentro de 72 horas de descontinuação do primeiro tratamento fototerápico), gerando incidências que variam entre 0% a 13,3% (a incidência recente de 24,95% se deve por ser o Centro onde o estudo ocorreu ser um Centro de Referência para hiperbilirrubinemia grave). O manuseio da hiperbilirrubinemia em recém-nascidos é baseado no princípio de evitar níveis potencialmente "neurotóxicos“ de bilirrubina. O nível neurotóxico da bilirrubina pode variam com a idade pós-natal, a maturidade da barreira  hematoencefálica, taxa de aumento da bilirrubina sérica, nível sérico de albumina sérica, presença de hemólise e comorbidades.Assim, os níveis neurotóxicos da hiperbilirrubinemia de rebote  no período neonatal constitui um tema para investigação mais aprofundada. A avaliação  de rotina de rebote da bilirrubina pode aumentar a carga de trabalho, aumentar as despesas e prolongar a internação hospitalar. Em 2004, as recomendações da Academia Americana de Pediatria (AAP) sugerem que a alta hospitalar não deve ser atrasada para observar uma criança por rebote. </a:t>
            </a:r>
            <a:r>
              <a:rPr lang="pt-BR" altLang="ja-JP" sz="1000" smtClean="0">
                <a:solidFill>
                  <a:schemeClr val="tx1"/>
                </a:solidFill>
                <a:latin typeface="Arial" charset="0"/>
                <a:ea typeface="ＭＳ Ｐゴシック" pitchFamily="34" charset="-128"/>
                <a:cs typeface="Arial" charset="0"/>
              </a:rPr>
              <a:t>O Subcomitê da AAP sobre Hiperbilirrubinemia agora recomenda uma medida de seguimento de bilirrubina dentro de 24 horas APÓS A ALTA</a:t>
            </a:r>
            <a:r>
              <a:rPr lang="pt-BR" altLang="ja-JP" sz="1000" b="1" smtClean="0">
                <a:latin typeface="Arial" charset="0"/>
                <a:ea typeface="ＭＳ Ｐゴシック" pitchFamily="34" charset="-128"/>
                <a:cs typeface="Arial" charset="0"/>
              </a:rPr>
              <a:t> </a:t>
            </a:r>
            <a:r>
              <a:rPr lang="pt-BR" altLang="ja-JP" sz="1000" smtClean="0">
                <a:latin typeface="Arial" charset="0"/>
                <a:ea typeface="ＭＳ Ｐゴシック" pitchFamily="34" charset="-128"/>
                <a:cs typeface="Arial" charset="0"/>
              </a:rPr>
              <a:t>para os casos em que a fototerapia foi usada para neonatos com doenças hemolíticas, iniciados precocemente, ou descontinuado antes do lactente ter 3-4 dias de idade. No entanto, medida de rebote de bilirrubina após interromper a fototerapia está se tornando uma prática comum. Esta prática não deveria tornar-se rotina para todo o bebê que sai da fototerapia. </a:t>
            </a:r>
            <a:r>
              <a:rPr lang="pt-BR" altLang="ja-JP" sz="1000" b="1" smtClean="0">
                <a:solidFill>
                  <a:srgbClr val="FF3300"/>
                </a:solidFill>
                <a:latin typeface="Arial" charset="0"/>
                <a:ea typeface="ＭＳ Ｐゴシック" pitchFamily="34" charset="-128"/>
                <a:cs typeface="Arial" charset="0"/>
              </a:rPr>
              <a:t>Critérios devem ser levados em conta, como: nascimento com &lt; 38 semanas de idade gestacional,  peso ao nascer &lt;2000), início da icterícia com &lt;48h de idade, raça asiática, amamentação exclusiva, doença hemolítica, uso de imunoglobulina, exposição à fototerapia intensiva.</a:t>
            </a:r>
            <a:r>
              <a:rPr lang="pt-BR" altLang="ja-JP" sz="1000" smtClean="0">
                <a:latin typeface="Arial" charset="0"/>
                <a:ea typeface="ＭＳ Ｐゴシック" pitchFamily="34" charset="-128"/>
                <a:cs typeface="Arial" charset="0"/>
              </a:rPr>
              <a:t> Para estes RN ao suspender a fototerapia, deveriam ser revistos em 24 horas após. Interessante que o rebote de hiperbilirrubinemia foi muito menor nas crianças que saíram da fototerapia com níveis de bilirrubina ≤14 mg% , como orientou a  AAP em 2004 (não atrasar a alta hospitalar para monitorização dos níveis de bilirrubina). Então como prever o rebote. Chang et al (estudo aqui resumido) a partir d 105 808 recém-nascidos nascidos com ≥35 gestação de semanas em 1 de 17 Hospitais  do  Kaiser   Permanente Northern  Califórnia hospitais entre 2012 e 2014, identificaram uma coorte de 7048 recém-nascidos tratados com fototerapia. Um rico conjunto de dados eletrônicos possibilitaram a criação de uma pontuação que poderia prever a probabilidade de rebote e ajudar os profissionais a decidir a descontinuação da fototerapia. No entanto o cálculo da pontuação previsora foram consideradas 3 variáveis: idade gestacional (&lt;38 semanas; &gt;38 semanas é protetor)), idade de início da fototerapia e bilirrubina total sérica relativa (nível na suspensão menos o limiar de fototerapia da AAP) gerando a seguinte Equação:</a:t>
            </a:r>
            <a:r>
              <a:rPr lang="pt-BR" altLang="ja-JP" sz="1000" b="1" smtClean="0">
                <a:latin typeface="Arial" charset="0"/>
                <a:ea typeface="ＭＳ Ｐゴシック" pitchFamily="34" charset="-128"/>
                <a:cs typeface="Arial" charset="0"/>
              </a:rPr>
              <a:t> </a:t>
            </a:r>
            <a:r>
              <a:rPr lang="pt-BR" altLang="ja-JP" sz="1000" b="1" smtClean="0">
                <a:solidFill>
                  <a:srgbClr val="0033CC"/>
                </a:solidFill>
                <a:latin typeface="Arial" charset="0"/>
                <a:ea typeface="ＭＳ Ｐゴシック" pitchFamily="34" charset="-128"/>
                <a:cs typeface="Arial" charset="0"/>
              </a:rPr>
              <a:t>Pontuação = 15 (se idade gestacional &lt;38 semanas) - 7 × (idade em dias no início da fototerapia) - 4 × (limiar de fototerapia AAP - BT no término da fototerapia) + 50</a:t>
            </a:r>
            <a:r>
              <a:rPr lang="pt-BR" altLang="ja-JP" sz="1000" b="1" smtClean="0">
                <a:latin typeface="Arial" charset="0"/>
                <a:ea typeface="ＭＳ Ｐゴシック" pitchFamily="34" charset="-128"/>
                <a:cs typeface="Arial" charset="0"/>
              </a:rPr>
              <a:t>. </a:t>
            </a:r>
            <a:r>
              <a:rPr lang="pt-BR" altLang="ja-JP" sz="1000" smtClean="0">
                <a:latin typeface="Arial" charset="0"/>
                <a:ea typeface="ＭＳ Ｐゴシック" pitchFamily="34" charset="-128"/>
                <a:cs typeface="Arial" charset="0"/>
              </a:rPr>
              <a:t>Na Apresentação foram criados 5 exemplos. Em e-mail ao Dr. Jeffrey Maisels (</a:t>
            </a:r>
            <a:r>
              <a:rPr lang="pt-BR" altLang="ja-JP" sz="1000" i="1" smtClean="0">
                <a:latin typeface="Arial" charset="0"/>
                <a:ea typeface="ＭＳ Ｐゴシック" pitchFamily="34" charset="-128"/>
                <a:cs typeface="Arial" charset="0"/>
              </a:rPr>
              <a:t>Director Academic Affairs Beaumont Children's, Professor Department of Pediatrics Oakland University William Beaumont School of Medicine), </a:t>
            </a:r>
            <a:r>
              <a:rPr lang="pt-BR" altLang="ja-JP" sz="1000" smtClean="0">
                <a:latin typeface="Arial" charset="0"/>
                <a:ea typeface="ＭＳ Ｐゴシック" pitchFamily="34" charset="-128"/>
                <a:cs typeface="Arial" charset="0"/>
              </a:rPr>
              <a:t>nos informou consultar o importante estudo d Chang et al e  outra abordagem: descontinuar a fototerapia com nível de bilirrubina 2-3mg% abaixo do nível eu foi iniciado.Para as crianças readmitidas para fototerapia é raro a ocorrência do rebote. Informou-nos também que não usa fototerapia intermitente e não reduz a irradiância e que previsão de publicação da nova Diretriz da </a:t>
            </a:r>
            <a:r>
              <a:rPr lang="pt-BR" altLang="ja-JP" sz="1000" i="1" smtClean="0">
                <a:latin typeface="Arial" charset="0"/>
                <a:ea typeface="ＭＳ Ｐゴシック" pitchFamily="34" charset="-128"/>
                <a:cs typeface="Arial" charset="0"/>
              </a:rPr>
              <a:t>American Academy of Pediatrics</a:t>
            </a:r>
            <a:r>
              <a:rPr lang="pt-BR" altLang="ja-JP" sz="1000" smtClean="0">
                <a:latin typeface="Arial" charset="0"/>
                <a:ea typeface="ＭＳ Ｐゴシック" pitchFamily="34" charset="-128"/>
                <a:cs typeface="Arial" charset="0"/>
              </a:rPr>
              <a:t> para hiperbilirrubinemia está em</a:t>
            </a:r>
            <a:r>
              <a:rPr lang="pt-BR" altLang="ja-JP" sz="1000" b="1" smtClean="0">
                <a:latin typeface="Arial" charset="0"/>
                <a:ea typeface="ＭＳ Ｐゴシック" pitchFamily="34" charset="-128"/>
                <a:cs typeface="Arial" charset="0"/>
              </a:rPr>
              <a:t> </a:t>
            </a:r>
            <a:r>
              <a:rPr lang="pt-BR" altLang="ja-JP" sz="1000" smtClean="0">
                <a:latin typeface="Arial" charset="0"/>
                <a:ea typeface="ＭＳ Ｐゴシック" pitchFamily="34" charset="-128"/>
                <a:cs typeface="Arial" charset="0"/>
              </a:rPr>
              <a:t>andamento, mas não podendo dizer quando isso será feito. Portanto o rebote tem maior probabilidade de ocorrer em certos grupos específicos e que estes deveriam ser revisto em 24 horas e não 48 horas como comumente orientamos, enquanto novas Diretrizes da AAP sejam publicadas. </a:t>
            </a:r>
            <a:endParaRPr lang="pt-BR" sz="1000" smtClean="0">
              <a:latin typeface="Arial" charset="0"/>
              <a:cs typeface="Arial" charset="0"/>
            </a:endParaRPr>
          </a:p>
        </p:txBody>
      </p:sp>
      <p:sp>
        <p:nvSpPr>
          <p:cNvPr id="180228" name="Text Box 4"/>
          <p:cNvSpPr txBox="1">
            <a:spLocks noChangeArrowheads="1"/>
          </p:cNvSpPr>
          <p:nvPr/>
        </p:nvSpPr>
        <p:spPr bwMode="auto">
          <a:xfrm>
            <a:off x="7953375" y="4808538"/>
            <a:ext cx="1008063" cy="214312"/>
          </a:xfrm>
          <a:prstGeom prst="rect">
            <a:avLst/>
          </a:prstGeom>
          <a:noFill/>
          <a:ln w="9525">
            <a:noFill/>
            <a:miter lim="800000"/>
            <a:headEnd/>
            <a:tailEnd/>
          </a:ln>
          <a:effectLst/>
        </p:spPr>
        <p:txBody>
          <a:bodyPr wrap="none">
            <a:spAutoFit/>
          </a:bodyPr>
          <a:lstStyle/>
          <a:p>
            <a:r>
              <a:rPr lang="pt-BR" sz="800"/>
              <a:t>Paulo R. Margotto</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hape 375"/>
          <p:cNvSpPr txBox="1">
            <a:spLocks noGrp="1"/>
          </p:cNvSpPr>
          <p:nvPr>
            <p:ph type="title" idx="4294967295"/>
          </p:nvPr>
        </p:nvSpPr>
        <p:spPr>
          <a:xfrm>
            <a:off x="341313" y="117475"/>
            <a:ext cx="8521700" cy="573088"/>
          </a:xfrm>
          <a:ln/>
        </p:spPr>
        <p:txBody>
          <a:bodyPr/>
          <a:lstStyle/>
          <a:p>
            <a:pPr algn="ctr" eaLnBrk="1" hangingPunct="1">
              <a:buSzPts val="2800"/>
            </a:pPr>
            <a:r>
              <a:rPr lang="pt-BR" sz="2800" b="1" smtClean="0">
                <a:solidFill>
                  <a:srgbClr val="02785A"/>
                </a:solidFill>
                <a:latin typeface="Times New Roman" pitchFamily="18" charset="0"/>
                <a:cs typeface="Times New Roman" pitchFamily="18" charset="0"/>
                <a:sym typeface="Times New Roman" pitchFamily="18" charset="0"/>
              </a:rPr>
              <a:t>OBRIGADA!!!</a:t>
            </a:r>
          </a:p>
        </p:txBody>
      </p:sp>
      <p:pic>
        <p:nvPicPr>
          <p:cNvPr id="181251" name="Shape 376"/>
          <p:cNvPicPr preferRelativeResize="0">
            <a:picLocks noChangeAspect="1" noChangeArrowheads="1"/>
          </p:cNvPicPr>
          <p:nvPr/>
        </p:nvPicPr>
        <p:blipFill>
          <a:blip r:embed="rId3">
            <a:lum bright="18000" contrast="6000"/>
          </a:blip>
          <a:srcRect/>
          <a:stretch>
            <a:fillRect/>
          </a:stretch>
        </p:blipFill>
        <p:spPr bwMode="auto">
          <a:xfrm>
            <a:off x="1416050" y="788988"/>
            <a:ext cx="6311900" cy="3549650"/>
          </a:xfrm>
          <a:prstGeom prst="rect">
            <a:avLst/>
          </a:prstGeom>
          <a:noFill/>
          <a:ln w="38100">
            <a:solidFill>
              <a:srgbClr val="FF3399"/>
            </a:solidFill>
            <a:miter lim="800000"/>
            <a:headEnd/>
            <a:tailEnd/>
          </a:ln>
        </p:spPr>
      </p:pic>
      <p:sp>
        <p:nvSpPr>
          <p:cNvPr id="181252" name="Text Box 4"/>
          <p:cNvSpPr txBox="1">
            <a:spLocks noChangeArrowheads="1"/>
          </p:cNvSpPr>
          <p:nvPr/>
        </p:nvSpPr>
        <p:spPr bwMode="auto">
          <a:xfrm>
            <a:off x="533400" y="4457700"/>
            <a:ext cx="8020050" cy="336550"/>
          </a:xfrm>
          <a:prstGeom prst="rect">
            <a:avLst/>
          </a:prstGeom>
          <a:noFill/>
          <a:ln w="9525">
            <a:noFill/>
            <a:miter lim="800000"/>
            <a:headEnd/>
            <a:tailEnd/>
          </a:ln>
          <a:effectLst/>
        </p:spPr>
        <p:txBody>
          <a:bodyPr wrap="none">
            <a:spAutoFit/>
          </a:bodyPr>
          <a:lstStyle/>
          <a:p>
            <a:r>
              <a:rPr lang="pt-BR">
                <a:solidFill>
                  <a:srgbClr val="0033CC"/>
                </a:solidFill>
              </a:rPr>
              <a:t>Doutorandos Natália, Thalissa, (Dr. Paulo R. Margotto), Polyana, Ana Carolina e Lucas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328</TotalTime>
  <Words>9394</Words>
  <Application>Microsoft Office PowerPoint</Application>
  <PresentationFormat>Apresentação na tela (16:9)</PresentationFormat>
  <Paragraphs>466</Paragraphs>
  <Slides>89</Slides>
  <Notes>49</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89</vt:i4>
      </vt:variant>
    </vt:vector>
  </HeadingPairs>
  <TitlesOfParts>
    <vt:vector size="94" baseType="lpstr">
      <vt:lpstr>Arial</vt:lpstr>
      <vt:lpstr>Calibri</vt:lpstr>
      <vt:lpstr>Times New Roman</vt:lpstr>
      <vt:lpstr>ＭＳ Ｐゴシック</vt:lpstr>
      <vt:lpstr>Simple Light</vt:lpstr>
      <vt:lpstr>Slide 1</vt:lpstr>
      <vt:lpstr>Slide 2</vt:lpstr>
      <vt:lpstr>INTRODUÇÃO</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vt:lpstr>
      <vt:lpstr>RESULTADOS</vt:lpstr>
      <vt:lpstr>RESULTADOS</vt:lpstr>
      <vt:lpstr>RESULTADOS</vt:lpstr>
      <vt:lpstr>RESULTADOS</vt:lpstr>
      <vt:lpstr>RESULTADOS</vt:lpstr>
      <vt:lpstr>RESULTADOS</vt:lpstr>
      <vt:lpstr>RESULTADOS</vt:lpstr>
      <vt:lpstr>RESULTADOS</vt:lpstr>
      <vt:lpstr>Slide 28</vt:lpstr>
      <vt:lpstr>Slide 29</vt:lpstr>
      <vt:lpstr>Slide 30</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 - LIMITAÇÕES</vt:lpstr>
      <vt:lpstr>DISCUSSÃO - LIMITAÇÕES</vt:lpstr>
      <vt:lpstr>DISCUSSÃO - LIMITAÇÕES</vt:lpstr>
      <vt:lpstr> </vt:lpstr>
      <vt:lpstr>RECONHECIMENTO</vt:lpstr>
      <vt:lpstr>Slide 47</vt:lpstr>
      <vt:lpstr>Slide 48</vt:lpstr>
      <vt:lpstr>REFERENCES</vt:lpstr>
      <vt:lpstr>Nota do Editor do site, Dr. Paulo R. Margotto. Consultem também! Aqui e Agora! Estudando Juntos!</vt:lpstr>
      <vt:lpstr>Slide 51</vt:lpstr>
      <vt:lpstr>Slide 52</vt:lpstr>
      <vt:lpstr>Slide 53</vt:lpstr>
      <vt:lpstr>Slide 54</vt:lpstr>
      <vt:lpstr>Slide 55</vt:lpstr>
      <vt:lpstr>Slide 56</vt:lpstr>
      <vt:lpstr>Para entendermos  como usar a Equação de Chang para a predição do rebote de hiperbilirrubinemia temos que  1-consultar as Diretrizes para a Fototerapia de acôrdo com a Academia Americana de Pediatria (2004)</vt:lpstr>
      <vt:lpstr>2) Levar o valor do Escore de Predição calculado  para obtermos o Risco do Rebote da hiperbilirrubinemia</vt:lpstr>
      <vt:lpstr># Exemplos # (preparados pelas Acadêmicas  Ana Carolina Franco Cabral,  Natália da Silva Araújo Borges e Polyana de Oliveira Santana</vt:lpstr>
      <vt:lpstr>Slide 60</vt:lpstr>
      <vt:lpstr># Exemplos #</vt:lpstr>
      <vt:lpstr># Exemplos #</vt:lpstr>
      <vt:lpstr># Exemplos #</vt:lpstr>
      <vt:lpstr># Exemplos #</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 A comparação do significante rebote após a suspensão da fototerapia em dois grupos de neonatos no  Valiasr Hospital: um ensaio clínico randomizado.  A Comparison of Significant Bilirubin Rebound after Discontinuation of ... ijn.mums.ac.ir/article_2007_0.html de N Niknafs - ‎2014 - ‎Citado por 1 - ‎Artigos relacionados- Irã</vt:lpstr>
      <vt:lpstr>Slide 79</vt:lpstr>
      <vt:lpstr>A utilidade dos níveis de rebote em pacientes hospitalizados em recém-nascidos readmitidos após a hospitalização do nascimento por hiperbilirrubinemia.</vt:lpstr>
      <vt:lpstr>Slide 81</vt:lpstr>
      <vt:lpstr>Slide 82</vt:lpstr>
      <vt:lpstr>Os autores desse estudo  concluem...</vt:lpstr>
      <vt:lpstr>Slide 84</vt:lpstr>
      <vt:lpstr>Slide 85</vt:lpstr>
      <vt:lpstr>                              Consulta ao Dr. Jeffrey Maisels</vt:lpstr>
      <vt:lpstr>Slide 87</vt:lpstr>
      <vt:lpstr>Portanto...</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Marta David Rocha de Moura</dc:creator>
  <cp:lastModifiedBy>Paulo</cp:lastModifiedBy>
  <cp:revision>11</cp:revision>
  <dcterms:modified xsi:type="dcterms:W3CDTF">2018-06-09T13:08:57Z</dcterms:modified>
</cp:coreProperties>
</file>