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2" r:id="rId20"/>
    <p:sldId id="283" r:id="rId21"/>
    <p:sldId id="284" r:id="rId22"/>
    <p:sldId id="299" r:id="rId23"/>
    <p:sldId id="285" r:id="rId24"/>
    <p:sldId id="286" r:id="rId25"/>
    <p:sldId id="300" r:id="rId26"/>
    <p:sldId id="287" r:id="rId27"/>
    <p:sldId id="301" r:id="rId28"/>
    <p:sldId id="288" r:id="rId29"/>
    <p:sldId id="302" r:id="rId30"/>
    <p:sldId id="289" r:id="rId31"/>
    <p:sldId id="290" r:id="rId32"/>
    <p:sldId id="291" r:id="rId33"/>
    <p:sldId id="292" r:id="rId34"/>
    <p:sldId id="293" r:id="rId35"/>
    <p:sldId id="294" r:id="rId36"/>
    <p:sldId id="295" r:id="rId37"/>
    <p:sldId id="296" r:id="rId38"/>
    <p:sldId id="297" r:id="rId39"/>
    <p:sldId id="275" r:id="rId40"/>
    <p:sldId id="277" r:id="rId41"/>
    <p:sldId id="278" r:id="rId42"/>
    <p:sldId id="279" r:id="rId43"/>
    <p:sldId id="280" r:id="rId44"/>
    <p:sldId id="281" r:id="rId45"/>
    <p:sldId id="303" r:id="rId46"/>
    <p:sldId id="305" r:id="rId47"/>
    <p:sldId id="304" r:id="rId48"/>
    <p:sldId id="306" r:id="rId49"/>
    <p:sldId id="307" r:id="rId50"/>
    <p:sldId id="308" r:id="rId51"/>
    <p:sldId id="309" r:id="rId52"/>
    <p:sldId id="310" r:id="rId53"/>
    <p:sldId id="316" r:id="rId54"/>
    <p:sldId id="311" r:id="rId55"/>
    <p:sldId id="312" r:id="rId56"/>
    <p:sldId id="313" r:id="rId57"/>
    <p:sldId id="314" r:id="rId58"/>
    <p:sldId id="317" r:id="rId59"/>
    <p:sldId id="319" r:id="rId60"/>
    <p:sldId id="321" r:id="rId61"/>
    <p:sldId id="322" r:id="rId62"/>
    <p:sldId id="298" r:id="rId63"/>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0000"/>
    <a:srgbClr val="FFFF00"/>
    <a:srgbClr val="FF0066"/>
    <a:srgbClr val="FF505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0000" autoAdjust="0"/>
    <p:restoredTop sz="94660"/>
  </p:normalViewPr>
  <p:slideViewPr>
    <p:cSldViewPr snapToGrid="0">
      <p:cViewPr varScale="1">
        <p:scale>
          <a:sx n="75" d="100"/>
          <a:sy n="75" d="100"/>
        </p:scale>
        <p:origin x="-91" y="-461"/>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F05F5825-AB51-4E94-8459-02A1DEAAFD75}" type="datetimeFigureOut">
              <a:rPr lang="pt-BR"/>
              <a:pPr>
                <a:defRPr/>
              </a:pPr>
              <a:t>15/06/2018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8BB23CE-11F4-43D5-81C2-3A6E22B1C14B}"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C222FDEC-46F5-4292-B6A4-7E45A73430EF}" type="datetimeFigureOut">
              <a:rPr lang="pt-BR"/>
              <a:pPr>
                <a:defRPr/>
              </a:pPr>
              <a:t>15/06/2018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508C129-509B-42D3-9C9B-328CE069FDE0}"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Espaço Reservado para Data 3"/>
          <p:cNvSpPr>
            <a:spLocks noGrp="1"/>
          </p:cNvSpPr>
          <p:nvPr>
            <p:ph type="dt" sz="half" idx="10"/>
          </p:nvPr>
        </p:nvSpPr>
        <p:spPr/>
        <p:txBody>
          <a:bodyPr/>
          <a:lstStyle>
            <a:lvl1pPr>
              <a:defRPr/>
            </a:lvl1pPr>
          </a:lstStyle>
          <a:p>
            <a:pPr>
              <a:defRPr/>
            </a:pPr>
            <a:fld id="{01D5C738-7BA3-47CA-AF58-9AE049B34E72}" type="datetimeFigureOut">
              <a:rPr lang="pt-BR"/>
              <a:pPr>
                <a:defRPr/>
              </a:pPr>
              <a:t>15/06/2018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F969F6E-DFEC-4851-8940-CCC1661A2240}"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838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6172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D9283CC7-FFA5-4E13-865D-C668F1931099}" type="datetimeFigureOut">
              <a:rPr lang="pt-BR"/>
              <a:pPr>
                <a:defRPr/>
              </a:pPr>
              <a:t>15/06/2018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379224C-63AD-4BBB-A0B5-DE741CFFB621}"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B9C88D2C-D4D5-4FA3-AF74-3861E7064C17}" type="datetimeFigureOut">
              <a:rPr lang="pt-BR"/>
              <a:pPr>
                <a:defRPr/>
              </a:pPr>
              <a:t>15/06/2018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BF55834A-F72B-40CA-84A6-A194318C346D}"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2F490C9D-3C98-422C-9404-2F381B5FD277}" type="datetimeFigureOut">
              <a:rPr lang="pt-BR"/>
              <a:pPr>
                <a:defRPr/>
              </a:pPr>
              <a:t>15/06/2018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BBF3360B-4569-403D-986D-96EE2D7FC1AC}"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7DEDA30A-54A8-421B-8AA1-CAB2A4151C5C}" type="datetimeFigureOut">
              <a:rPr lang="pt-BR"/>
              <a:pPr>
                <a:defRPr/>
              </a:pPr>
              <a:t>15/06/2018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272BBC7-BE2F-4B2D-A2E2-63F51E0643E7}"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B920D65A-53A4-4079-BF40-D5E28AF03860}" type="datetimeFigureOut">
              <a:rPr lang="pt-BR"/>
              <a:pPr>
                <a:defRPr/>
              </a:pPr>
              <a:t>15/06/2018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86A5D3C6-D4B0-44AE-9A36-A0B54C404123}"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3A346F36-6B23-45DD-A792-E88AF44DE531}" type="datetimeFigureOut">
              <a:rPr lang="pt-BR"/>
              <a:pPr>
                <a:defRPr/>
              </a:pPr>
              <a:t>15/06/2018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4C17229-C2ED-482B-A906-73964EE014DD}"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FAE28A7C-EFB9-424F-BEFD-1450F0EE5285}" type="datetimeFigureOut">
              <a:rPr lang="pt-BR"/>
              <a:pPr>
                <a:defRPr/>
              </a:pPr>
              <a:t>15/06/2018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DE2B18A-8656-4BEE-8C01-8066BE65EE88}"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FA965FCD-D0C1-4E6B-883A-26A2C68D366E}" type="datetimeFigureOut">
              <a:rPr lang="pt-BR"/>
              <a:pPr>
                <a:defRPr/>
              </a:pPr>
              <a:t>15/06/2018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FB534A5-F92E-4E61-880D-8C462706C54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FB8505-8ACC-4614-95E8-DF7D65A6CC8B}" type="datetimeFigureOut">
              <a:rPr lang="pt-BR"/>
              <a:pPr>
                <a:defRPr/>
              </a:pPr>
              <a:t>15/06/2018</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E4FABF9-3ACE-4B86-8ADF-737112028C6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s://www.ncbi.nlm.nih.gov/pubmed/29628412" TargetMode="External"/><Relationship Id="rId7" Type="http://schemas.openxmlformats.org/officeDocument/2006/relationships/image" Target="../media/image3.jpeg"/><Relationship Id="rId12" Type="http://schemas.openxmlformats.org/officeDocument/2006/relationships/hyperlink" Target="http://www.ronisanches.com/" TargetMode="External"/><Relationship Id="rId2" Type="http://schemas.openxmlformats.org/officeDocument/2006/relationships/hyperlink" Target="http://www.p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11" Type="http://schemas.openxmlformats.org/officeDocument/2006/relationships/image" Target="../media/image7.jpeg"/><Relationship Id="rId5" Type="http://schemas.openxmlformats.org/officeDocument/2006/relationships/image" Target="../media/image1.jpeg"/><Relationship Id="rId10" Type="http://schemas.openxmlformats.org/officeDocument/2006/relationships/image" Target="../media/image6.jpeg"/><Relationship Id="rId4" Type="http://schemas.openxmlformats.org/officeDocument/2006/relationships/hyperlink" Target="https://www.ncbi.nlm.nih.gov/pubmed?linkname=pubmed_pubmed&amp;from_uid=29628412" TargetMode="Externa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5874"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5429380" TargetMode="External"/><Relationship Id="rId4" Type="http://schemas.openxmlformats.org/officeDocument/2006/relationships/hyperlink" Target="https://www.ncbi.nlm.nih.gov/pubmed/25429380"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15661"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www.ncbi.nlm.nih.gov/pubmed?linkname=pubmed_pubmed&amp;from_uid=25599873" TargetMode="External"/><Relationship Id="rId4" Type="http://schemas.openxmlformats.org/officeDocument/2006/relationships/hyperlink" Target="https://www.ncbi.nlm.nih.gov/pubmed/25599873"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2940"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17486"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312863" y="3808413"/>
            <a:ext cx="9144000" cy="795337"/>
          </a:xfrm>
        </p:spPr>
        <p:txBody>
          <a:bodyPr>
            <a:normAutofit/>
          </a:bodyPr>
          <a:lstStyle/>
          <a:p>
            <a:pPr eaLnBrk="1" hangingPunct="1">
              <a:lnSpc>
                <a:spcPct val="60000"/>
              </a:lnSpc>
            </a:pPr>
            <a:r>
              <a:rPr lang="pt-BR" sz="1800" b="1" smtClean="0"/>
              <a:t>Apresentação:</a:t>
            </a:r>
            <a:r>
              <a:rPr lang="pt-BR" sz="1800" smtClean="0"/>
              <a:t>Lucas Danilo Soares Silva Nascimento e Thalissa Jubé Bernardes</a:t>
            </a:r>
          </a:p>
          <a:p>
            <a:pPr eaLnBrk="1" hangingPunct="1">
              <a:lnSpc>
                <a:spcPct val="60000"/>
              </a:lnSpc>
            </a:pPr>
            <a:r>
              <a:rPr lang="pt-BR" sz="1800" smtClean="0"/>
              <a:t>Coordenação: Paulo R. Margotto</a:t>
            </a:r>
          </a:p>
          <a:p>
            <a:pPr eaLnBrk="1" hangingPunct="1">
              <a:lnSpc>
                <a:spcPct val="60000"/>
              </a:lnSpc>
            </a:pPr>
            <a:r>
              <a:rPr lang="pt-BR" sz="1800" smtClean="0">
                <a:hlinkClick r:id="rId2"/>
              </a:rPr>
              <a:t>www.pulomargotto.com.br</a:t>
            </a:r>
            <a:endParaRPr lang="pt-BR" sz="1800" smtClean="0"/>
          </a:p>
          <a:p>
            <a:pPr eaLnBrk="1" hangingPunct="1">
              <a:lnSpc>
                <a:spcPct val="60000"/>
              </a:lnSpc>
            </a:pPr>
            <a:r>
              <a:rPr lang="pt-BR" sz="1800" smtClean="0"/>
              <a:t>Brasília, 16 de junho de 2018</a:t>
            </a:r>
          </a:p>
        </p:txBody>
      </p:sp>
      <p:sp>
        <p:nvSpPr>
          <p:cNvPr id="2051" name="Rectangle 4"/>
          <p:cNvSpPr>
            <a:spLocks noChangeArrowheads="1"/>
          </p:cNvSpPr>
          <p:nvPr/>
        </p:nvSpPr>
        <p:spPr bwMode="auto">
          <a:xfrm>
            <a:off x="1152525" y="2474913"/>
            <a:ext cx="9307513" cy="1276350"/>
          </a:xfrm>
          <a:prstGeom prst="rect">
            <a:avLst/>
          </a:prstGeom>
          <a:solidFill>
            <a:srgbClr val="FFFFFF"/>
          </a:solidFill>
          <a:ln w="9525">
            <a:noFill/>
            <a:miter lim="800000"/>
            <a:headEnd/>
            <a:tailEnd/>
          </a:ln>
        </p:spPr>
        <p:txBody>
          <a:bodyPr lIns="0" tIns="0" rIns="95220" bIns="0" anchor="ctr">
            <a:spAutoFit/>
          </a:bodyPr>
          <a:lstStyle/>
          <a:p>
            <a:pPr algn="ctr"/>
            <a:r>
              <a:rPr lang="pt-BR" sz="1400">
                <a:hlinkClick r:id="rId3"/>
              </a:rPr>
              <a:t>The </a:t>
            </a:r>
            <a:r>
              <a:rPr lang="pt-BR" sz="1400" b="1">
                <a:hlinkClick r:id="rId3"/>
              </a:rPr>
              <a:t>Left Ventricle</a:t>
            </a:r>
            <a:r>
              <a:rPr lang="pt-BR" sz="1400">
                <a:hlinkClick r:id="rId3"/>
              </a:rPr>
              <a:t> in Congenital Diaphragmatic Hernia: Implications for the Management of Pulmonary Hypertension.</a:t>
            </a:r>
            <a:endParaRPr lang="pt-BR" sz="1400"/>
          </a:p>
          <a:p>
            <a:pPr algn="ctr"/>
            <a:r>
              <a:rPr lang="pt-BR" sz="1400"/>
              <a:t>Kinsella JP, Steinhorn RH, Mullen MP, Hopper RK, Keller RL, Ivy DD, Austin ED, Krishnan US, Rosenzweig EB, Fineman JR, Everett AD, Hanna BD, Humpl T, Raj JU, Abman SH; Pediatric Pulmonary Hypertension Network (PPHNet).J Pediatr. 2018 Jun;197:17-22. doi: 10.1016/j.jpeds.2018.02.040. Epub 2018 Apr 5. No abstract available.</a:t>
            </a:r>
          </a:p>
          <a:p>
            <a:pPr algn="ctr"/>
            <a:r>
              <a:rPr lang="pt-BR" sz="1400"/>
              <a:t>PMID: 29628412.</a:t>
            </a:r>
            <a:r>
              <a:rPr lang="pt-BR" sz="1400" u="sng">
                <a:hlinkClick r:id="rId4"/>
              </a:rPr>
              <a:t>Similar articles</a:t>
            </a:r>
            <a:endParaRPr lang="pt-BR" sz="1400" u="sng"/>
          </a:p>
        </p:txBody>
      </p:sp>
      <p:sp>
        <p:nvSpPr>
          <p:cNvPr id="2052" name="Text Box 6"/>
          <p:cNvSpPr txBox="1">
            <a:spLocks noChangeArrowheads="1"/>
          </p:cNvSpPr>
          <p:nvPr/>
        </p:nvSpPr>
        <p:spPr bwMode="auto">
          <a:xfrm>
            <a:off x="850900" y="1790700"/>
            <a:ext cx="10448925" cy="701675"/>
          </a:xfrm>
          <a:prstGeom prst="rect">
            <a:avLst/>
          </a:prstGeom>
          <a:noFill/>
          <a:ln w="9525">
            <a:noFill/>
            <a:miter lim="800000"/>
            <a:headEnd/>
            <a:tailEnd/>
          </a:ln>
        </p:spPr>
        <p:txBody>
          <a:bodyPr wrap="none">
            <a:spAutoFit/>
          </a:bodyPr>
          <a:lstStyle/>
          <a:p>
            <a:pPr algn="ctr"/>
            <a:r>
              <a:rPr lang="pt-BR" sz="2000" b="1">
                <a:solidFill>
                  <a:srgbClr val="0033CC"/>
                </a:solidFill>
              </a:rPr>
              <a:t>O ventrículo esquerdo na hérnia diafragmática congênita: implicações no manejo da </a:t>
            </a:r>
          </a:p>
          <a:p>
            <a:pPr algn="ctr"/>
            <a:r>
              <a:rPr lang="pt-BR" sz="2000" b="1">
                <a:solidFill>
                  <a:srgbClr val="0033CC"/>
                </a:solidFill>
              </a:rPr>
              <a:t>hipertensão pulmonar</a:t>
            </a:r>
          </a:p>
        </p:txBody>
      </p:sp>
      <p:pic>
        <p:nvPicPr>
          <p:cNvPr id="2053" name="Picture 7" descr="IMG-20180609-WA0019"/>
          <p:cNvPicPr>
            <a:picLocks noChangeAspect="1" noChangeArrowheads="1"/>
          </p:cNvPicPr>
          <p:nvPr/>
        </p:nvPicPr>
        <p:blipFill>
          <a:blip r:embed="rId5"/>
          <a:srcRect/>
          <a:stretch>
            <a:fillRect/>
          </a:stretch>
        </p:blipFill>
        <p:spPr bwMode="auto">
          <a:xfrm>
            <a:off x="614363" y="4840288"/>
            <a:ext cx="1912937" cy="1912937"/>
          </a:xfrm>
          <a:prstGeom prst="rect">
            <a:avLst/>
          </a:prstGeom>
          <a:noFill/>
          <a:ln w="38100">
            <a:solidFill>
              <a:srgbClr val="0033CC"/>
            </a:solidFill>
            <a:miter lim="800000"/>
            <a:headEnd/>
            <a:tailEnd/>
          </a:ln>
        </p:spPr>
      </p:pic>
      <p:pic>
        <p:nvPicPr>
          <p:cNvPr id="2055" name="Picture 9"/>
          <p:cNvPicPr>
            <a:picLocks noChangeAspect="1" noChangeArrowheads="1"/>
          </p:cNvPicPr>
          <p:nvPr/>
        </p:nvPicPr>
        <p:blipFill>
          <a:blip r:embed="rId6">
            <a:lum bright="18000"/>
          </a:blip>
          <a:srcRect/>
          <a:stretch>
            <a:fillRect/>
          </a:stretch>
        </p:blipFill>
        <p:spPr bwMode="auto">
          <a:xfrm>
            <a:off x="677863" y="0"/>
            <a:ext cx="3106737" cy="1747838"/>
          </a:xfrm>
          <a:prstGeom prst="rect">
            <a:avLst/>
          </a:prstGeom>
          <a:noFill/>
          <a:ln w="9525">
            <a:noFill/>
            <a:miter lim="800000"/>
            <a:headEnd/>
            <a:tailEnd/>
          </a:ln>
        </p:spPr>
      </p:pic>
      <p:pic>
        <p:nvPicPr>
          <p:cNvPr id="2056" name="Picture 10"/>
          <p:cNvPicPr>
            <a:picLocks noChangeAspect="1" noChangeArrowheads="1"/>
          </p:cNvPicPr>
          <p:nvPr/>
        </p:nvPicPr>
        <p:blipFill>
          <a:blip r:embed="rId7">
            <a:lum bright="18000"/>
          </a:blip>
          <a:srcRect/>
          <a:stretch>
            <a:fillRect/>
          </a:stretch>
        </p:blipFill>
        <p:spPr bwMode="auto">
          <a:xfrm>
            <a:off x="8407400" y="0"/>
            <a:ext cx="3116263" cy="1754188"/>
          </a:xfrm>
          <a:prstGeom prst="rect">
            <a:avLst/>
          </a:prstGeom>
          <a:noFill/>
          <a:ln w="9525">
            <a:noFill/>
            <a:miter lim="800000"/>
            <a:headEnd/>
            <a:tailEnd/>
          </a:ln>
        </p:spPr>
      </p:pic>
      <p:pic>
        <p:nvPicPr>
          <p:cNvPr id="2058" name="Picture 10" descr="20180530_131623"/>
          <p:cNvPicPr>
            <a:picLocks noChangeAspect="1" noChangeArrowheads="1"/>
          </p:cNvPicPr>
          <p:nvPr/>
        </p:nvPicPr>
        <p:blipFill>
          <a:blip r:embed="rId8"/>
          <a:srcRect/>
          <a:stretch>
            <a:fillRect/>
          </a:stretch>
        </p:blipFill>
        <p:spPr bwMode="auto">
          <a:xfrm>
            <a:off x="8521700" y="4746625"/>
            <a:ext cx="3670300" cy="2065338"/>
          </a:xfrm>
          <a:prstGeom prst="rect">
            <a:avLst/>
          </a:prstGeom>
          <a:noFill/>
          <a:ln w="38100">
            <a:solidFill>
              <a:srgbClr val="0033CC"/>
            </a:solidFill>
            <a:miter lim="800000"/>
            <a:headEnd/>
            <a:tailEnd/>
          </a:ln>
        </p:spPr>
      </p:pic>
      <p:pic>
        <p:nvPicPr>
          <p:cNvPr id="2059" name="Shape 63" descr="https://supra.ucb.br/exchweb/img/logon_logo.gif"/>
          <p:cNvPicPr preferRelativeResize="0">
            <a:picLocks noChangeAspect="1" noChangeArrowheads="1"/>
          </p:cNvPicPr>
          <p:nvPr/>
        </p:nvPicPr>
        <p:blipFill>
          <a:blip r:embed="rId9"/>
          <a:srcRect/>
          <a:stretch>
            <a:fillRect/>
          </a:stretch>
        </p:blipFill>
        <p:spPr bwMode="auto">
          <a:xfrm>
            <a:off x="0" y="4232275"/>
            <a:ext cx="3451225" cy="536575"/>
          </a:xfrm>
          <a:prstGeom prst="rect">
            <a:avLst/>
          </a:prstGeom>
          <a:noFill/>
          <a:ln w="9525">
            <a:noFill/>
            <a:miter lim="800000"/>
            <a:headEnd/>
            <a:tailEnd/>
          </a:ln>
        </p:spPr>
      </p:pic>
      <p:pic>
        <p:nvPicPr>
          <p:cNvPr id="2061" name="Picture 13" descr="Copa"/>
          <p:cNvPicPr>
            <a:picLocks noChangeAspect="1" noChangeArrowheads="1"/>
          </p:cNvPicPr>
          <p:nvPr/>
        </p:nvPicPr>
        <p:blipFill>
          <a:blip r:embed="rId10"/>
          <a:srcRect/>
          <a:stretch>
            <a:fillRect/>
          </a:stretch>
        </p:blipFill>
        <p:spPr bwMode="auto">
          <a:xfrm>
            <a:off x="4689475" y="5065713"/>
            <a:ext cx="2373313" cy="1582737"/>
          </a:xfrm>
          <a:prstGeom prst="rect">
            <a:avLst/>
          </a:prstGeom>
          <a:noFill/>
          <a:ln w="38100">
            <a:solidFill>
              <a:srgbClr val="FFFF00"/>
            </a:solidFill>
            <a:miter lim="800000"/>
            <a:headEnd/>
            <a:tailEnd/>
          </a:ln>
        </p:spPr>
      </p:pic>
      <p:sp>
        <p:nvSpPr>
          <p:cNvPr id="2062" name="Text Box 14"/>
          <p:cNvSpPr txBox="1">
            <a:spLocks noChangeArrowheads="1"/>
          </p:cNvSpPr>
          <p:nvPr/>
        </p:nvSpPr>
        <p:spPr bwMode="auto">
          <a:xfrm>
            <a:off x="7127875" y="5657850"/>
            <a:ext cx="963613" cy="304800"/>
          </a:xfrm>
          <a:prstGeom prst="rect">
            <a:avLst/>
          </a:prstGeom>
          <a:noFill/>
          <a:ln w="9525">
            <a:noFill/>
            <a:miter lim="800000"/>
            <a:headEnd/>
            <a:tailEnd/>
          </a:ln>
          <a:effectLst/>
        </p:spPr>
        <p:txBody>
          <a:bodyPr wrap="none">
            <a:spAutoFit/>
          </a:bodyPr>
          <a:lstStyle/>
          <a:p>
            <a:r>
              <a:rPr lang="pt-BR" sz="1400">
                <a:solidFill>
                  <a:srgbClr val="0033CC"/>
                </a:solidFill>
              </a:rPr>
              <a:t>No Clima!</a:t>
            </a:r>
          </a:p>
        </p:txBody>
      </p:sp>
      <p:pic>
        <p:nvPicPr>
          <p:cNvPr id="2063" name="Picture 10" descr="20180530_155207"/>
          <p:cNvPicPr>
            <a:picLocks noChangeAspect="1" noChangeArrowheads="1"/>
          </p:cNvPicPr>
          <p:nvPr/>
        </p:nvPicPr>
        <p:blipFill>
          <a:blip r:embed="rId11" cstate="print">
            <a:lum bright="24000" contrast="18000"/>
          </a:blip>
          <a:srcRect/>
          <a:stretch>
            <a:fillRect/>
          </a:stretch>
        </p:blipFill>
        <p:spPr bwMode="auto">
          <a:xfrm>
            <a:off x="4598988" y="123825"/>
            <a:ext cx="2932112" cy="1649413"/>
          </a:xfrm>
          <a:prstGeom prst="rect">
            <a:avLst/>
          </a:prstGeom>
          <a:noFill/>
          <a:ln w="9525">
            <a:noFill/>
            <a:miter lim="800000"/>
            <a:headEnd/>
            <a:tailEnd/>
          </a:ln>
        </p:spPr>
      </p:pic>
      <p:sp>
        <p:nvSpPr>
          <p:cNvPr id="2064" name="Text Box 16"/>
          <p:cNvSpPr txBox="1">
            <a:spLocks noChangeArrowheads="1"/>
          </p:cNvSpPr>
          <p:nvPr/>
        </p:nvSpPr>
        <p:spPr bwMode="auto">
          <a:xfrm>
            <a:off x="4751388" y="6491288"/>
            <a:ext cx="2228850" cy="366712"/>
          </a:xfrm>
          <a:prstGeom prst="rect">
            <a:avLst/>
          </a:prstGeom>
          <a:noFill/>
          <a:ln w="9525">
            <a:noFill/>
            <a:miter lim="800000"/>
            <a:headEnd/>
            <a:tailEnd/>
          </a:ln>
          <a:effectLst/>
        </p:spPr>
        <p:txBody>
          <a:bodyPr>
            <a:spAutoFit/>
          </a:bodyPr>
          <a:lstStyle/>
          <a:p>
            <a:pPr algn="ctr"/>
            <a:r>
              <a:rPr lang="pt-BR" sz="900">
                <a:solidFill>
                  <a:srgbClr val="0033CC"/>
                </a:solidFill>
              </a:rPr>
              <a:t>Foto de  </a:t>
            </a:r>
            <a:r>
              <a:rPr lang="pt-BR" sz="900">
                <a:solidFill>
                  <a:srgbClr val="0033CC"/>
                </a:solidFill>
                <a:hlinkClick r:id="rId12"/>
              </a:rPr>
              <a:t>Roni Sanches</a:t>
            </a:r>
            <a:r>
              <a:rPr lang="pt-B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Espaço Reservado para Conteúdo 2"/>
          <p:cNvSpPr>
            <a:spLocks noGrp="1"/>
          </p:cNvSpPr>
          <p:nvPr>
            <p:ph idx="1"/>
          </p:nvPr>
        </p:nvSpPr>
        <p:spPr>
          <a:xfrm>
            <a:off x="874713" y="1365250"/>
            <a:ext cx="10479087" cy="4811713"/>
          </a:xfrm>
        </p:spPr>
        <p:txBody>
          <a:bodyPr/>
          <a:lstStyle/>
          <a:p>
            <a:pPr eaLnBrk="1" hangingPunct="1"/>
            <a:r>
              <a:rPr lang="pt-BR" b="1" smtClean="0"/>
              <a:t>Hérnia diafragmática congênita (HDC) </a:t>
            </a:r>
            <a:r>
              <a:rPr lang="pt-BR" smtClean="0"/>
              <a:t>é uma síndrome complexa que causa insuficiência respiratória hipoxêmica grave e está associada à elevada mortalidade. </a:t>
            </a:r>
          </a:p>
          <a:p>
            <a:pPr eaLnBrk="1" hangingPunct="1"/>
            <a:endParaRPr lang="pt-BR" smtClean="0"/>
          </a:p>
          <a:p>
            <a:pPr eaLnBrk="1" hangingPunct="1"/>
            <a:r>
              <a:rPr lang="pt-BR" smtClean="0"/>
              <a:t>A </a:t>
            </a:r>
            <a:r>
              <a:rPr lang="pt-BR" b="1" smtClean="0"/>
              <a:t>HDC</a:t>
            </a:r>
            <a:r>
              <a:rPr lang="pt-BR" smtClean="0"/>
              <a:t> é caracterizada por vários graus de hipoplasia pulmonar  devido a </a:t>
            </a:r>
            <a:r>
              <a:rPr lang="pt-BR" b="1" smtClean="0"/>
              <a:t>alterações estruturais, funcionais e vasculares</a:t>
            </a:r>
            <a:r>
              <a:rPr lang="pt-BR" smtClean="0"/>
              <a:t>, frequentemente  levando a hipertensão pulmonar.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ço Reservado para Conteúdo 2"/>
          <p:cNvSpPr>
            <a:spLocks noGrp="1"/>
          </p:cNvSpPr>
          <p:nvPr>
            <p:ph idx="1"/>
          </p:nvPr>
        </p:nvSpPr>
        <p:spPr>
          <a:xfrm>
            <a:off x="768350" y="795338"/>
            <a:ext cx="10585450" cy="5381625"/>
          </a:xfrm>
        </p:spPr>
        <p:txBody>
          <a:bodyPr/>
          <a:lstStyle/>
          <a:p>
            <a:pPr eaLnBrk="1" hangingPunct="1"/>
            <a:r>
              <a:rPr lang="pt-BR" smtClean="0"/>
              <a:t>O impacto da doença vascular pulmonar </a:t>
            </a:r>
            <a:r>
              <a:rPr lang="pt-BR" b="1" smtClean="0"/>
              <a:t>tem início no útero</a:t>
            </a:r>
            <a:r>
              <a:rPr lang="pt-BR" smtClean="0"/>
              <a:t> e em conjunto com estas mudanças, alterações circulatórias fetais e </a:t>
            </a:r>
            <a:r>
              <a:rPr lang="pt-BR" b="1" smtClean="0"/>
              <a:t>hipoplasia do ventrículo esquerdo</a:t>
            </a:r>
            <a:r>
              <a:rPr lang="pt-BR" smtClean="0"/>
              <a:t>, contribuem para disfunção cardíaca neonatal sistólica e diastólica após o nascimento. </a:t>
            </a:r>
            <a:br>
              <a:rPr lang="pt-BR" smtClean="0"/>
            </a:br>
            <a:endParaRPr lang="pt-BR" smtClean="0"/>
          </a:p>
          <a:p>
            <a:pPr eaLnBrk="1" hangingPunct="1"/>
            <a:r>
              <a:rPr lang="pt-BR" smtClean="0"/>
              <a:t>Durante a última década, enfatizou-se </a:t>
            </a:r>
            <a:r>
              <a:rPr lang="pt-BR" b="1" smtClean="0"/>
              <a:t>minimizar a lesão dos pulmões hipoplásicos</a:t>
            </a:r>
            <a:r>
              <a:rPr lang="pt-BR" smtClean="0"/>
              <a:t> pela ventilação mecânica e vários </a:t>
            </a:r>
            <a:r>
              <a:rPr lang="pt-BR" i="1" smtClean="0"/>
              <a:t>guidelines</a:t>
            </a:r>
            <a:r>
              <a:rPr lang="pt-BR" smtClean="0"/>
              <a:t> recentes  tem descrito estratégias  para minimizar o volutrauma e aumentar a função pulmonar  na HDC.</a:t>
            </a:r>
            <a:r>
              <a:rPr lang="pt-BR" baseline="30000" smtClean="0"/>
              <a:t>1,2</a:t>
            </a:r>
            <a:r>
              <a:rPr lang="pt-BR" smtClean="0"/>
              <a:t> </a:t>
            </a:r>
            <a:endParaRPr lang="pt-BR" baseline="30000" smtClean="0"/>
          </a:p>
          <a:p>
            <a:pPr eaLnBrk="1" hangingPunct="1"/>
            <a:r>
              <a:rPr lang="pt-BR" smtClean="0"/>
              <a:t>As estratégias para o manejo da hipoplasia pulmonar subjacente e disfunção cardíaca em recém-nascidos com HDC continuam a ser um desafio persistente.</a:t>
            </a:r>
          </a:p>
          <a:p>
            <a:pPr eaLnBrk="1" hangingPunct="1"/>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Espaço Reservado para Conteúdo 2"/>
          <p:cNvSpPr>
            <a:spLocks noGrp="1"/>
          </p:cNvSpPr>
          <p:nvPr>
            <p:ph idx="1"/>
          </p:nvPr>
        </p:nvSpPr>
        <p:spPr>
          <a:xfrm>
            <a:off x="874713" y="822325"/>
            <a:ext cx="10479087" cy="5354638"/>
          </a:xfrm>
        </p:spPr>
        <p:txBody>
          <a:bodyPr/>
          <a:lstStyle/>
          <a:p>
            <a:pPr algn="ctr" eaLnBrk="1" hangingPunct="1">
              <a:buFont typeface="Arial" pitchFamily="34" charset="0"/>
              <a:buNone/>
              <a:tabLst>
                <a:tab pos="447675" algn="l"/>
              </a:tabLst>
            </a:pPr>
            <a:r>
              <a:rPr lang="pt-BR" b="1" smtClean="0">
                <a:solidFill>
                  <a:srgbClr val="FF5050"/>
                </a:solidFill>
              </a:rPr>
              <a:t>Severa hipertensão pulmonar complica o curso da HDC e é associada com menor sobrevivência</a:t>
            </a:r>
          </a:p>
          <a:p>
            <a:pPr eaLnBrk="1" hangingPunct="1">
              <a:tabLst>
                <a:tab pos="447675" algn="l"/>
              </a:tabLst>
            </a:pPr>
            <a:r>
              <a:rPr lang="pt-BR" smtClean="0"/>
              <a:t>O início do tratamento pode envolver </a:t>
            </a:r>
            <a:r>
              <a:rPr lang="pt-BR" b="1" smtClean="0"/>
              <a:t>oxigenação por membrana extracorpórea (ECMO) </a:t>
            </a:r>
            <a:r>
              <a:rPr lang="pt-BR" smtClean="0"/>
              <a:t>, e uma grande variedade de terapias farmacológicas </a:t>
            </a:r>
            <a:r>
              <a:rPr lang="pt-BR" b="1" smtClean="0"/>
              <a:t>vasodilatadoras pulmonares</a:t>
            </a:r>
            <a:r>
              <a:rPr lang="pt-BR" smtClean="0"/>
              <a:t>. ³ </a:t>
            </a:r>
            <a:r>
              <a:rPr lang="pt-BR" baseline="30000" smtClean="0"/>
              <a:t>4</a:t>
            </a:r>
            <a:r>
              <a:rPr lang="pt-BR" smtClean="0"/>
              <a:t/>
            </a:r>
            <a:br>
              <a:rPr lang="pt-BR" smtClean="0"/>
            </a:br>
            <a:r>
              <a:rPr lang="pt-BR" smtClean="0"/>
              <a:t/>
            </a:r>
            <a:br>
              <a:rPr lang="pt-BR" smtClean="0"/>
            </a:br>
            <a:endParaRPr lang="pt-BR" smtClean="0"/>
          </a:p>
          <a:p>
            <a:pPr eaLnBrk="1" hangingPunct="1">
              <a:tabLst>
                <a:tab pos="447675" algn="l"/>
              </a:tabLst>
            </a:pPr>
            <a:r>
              <a:rPr lang="pt-BR" smtClean="0"/>
              <a:t> A necessidade de uma terapia ECMO em recém-nascidos com HDC é determinada por vários fatores, incluindo:</a:t>
            </a:r>
            <a:br>
              <a:rPr lang="pt-BR" smtClean="0"/>
            </a:br>
            <a:r>
              <a:rPr lang="pt-BR" b="1" smtClean="0"/>
              <a:t>-</a:t>
            </a:r>
            <a:r>
              <a:rPr lang="pt-BR" smtClean="0"/>
              <a:t> </a:t>
            </a:r>
            <a:r>
              <a:rPr lang="pt-BR" b="1" smtClean="0"/>
              <a:t>hipoplasia pulmonar ;</a:t>
            </a:r>
            <a:br>
              <a:rPr lang="pt-BR" b="1" smtClean="0"/>
            </a:br>
            <a:r>
              <a:rPr lang="pt-BR" b="1" smtClean="0"/>
              <a:t>- a gravidade da hipertensão pulmonar e </a:t>
            </a:r>
            <a:br>
              <a:rPr lang="pt-BR" b="1" smtClean="0"/>
            </a:br>
            <a:r>
              <a:rPr lang="pt-BR" b="1" smtClean="0"/>
              <a:t>- disfunção cardíaca impactada pela disfunção ventricular esquerda                                                            ou hipoplasia</a:t>
            </a:r>
            <a:r>
              <a:rPr lang="pt-BR" smtClean="0"/>
              <a:t>. </a:t>
            </a:r>
            <a:endParaRPr lang="pt-BR" baseline="30000" smtClean="0"/>
          </a:p>
          <a:p>
            <a:pPr eaLnBrk="1" hangingPunct="1">
              <a:tabLst>
                <a:tab pos="447675" algn="l"/>
              </a:tabLst>
            </a:pPr>
            <a:endParaRPr lang="pt-BR" smtClean="0"/>
          </a:p>
          <a:p>
            <a:pPr eaLnBrk="1" hangingPunct="1">
              <a:tabLst>
                <a:tab pos="447675" algn="l"/>
              </a:tabLst>
            </a:pPr>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ço Reservado para Conteúdo 2"/>
          <p:cNvSpPr>
            <a:spLocks noGrp="1"/>
          </p:cNvSpPr>
          <p:nvPr>
            <p:ph idx="1"/>
          </p:nvPr>
        </p:nvSpPr>
        <p:spPr>
          <a:xfrm>
            <a:off x="1112838" y="1271588"/>
            <a:ext cx="10240962" cy="4905375"/>
          </a:xfrm>
        </p:spPr>
        <p:txBody>
          <a:bodyPr/>
          <a:lstStyle/>
          <a:p>
            <a:pPr eaLnBrk="1" hangingPunct="1"/>
            <a:r>
              <a:rPr lang="pt-BR" smtClean="0"/>
              <a:t>O manejo da  hipertensão pulmonar pode complicar pela interação de vários mecanismos, como:</a:t>
            </a:r>
          </a:p>
          <a:p>
            <a:pPr eaLnBrk="1" hangingPunct="1">
              <a:buFont typeface="Arial" pitchFamily="34" charset="0"/>
              <a:buNone/>
            </a:pPr>
            <a:r>
              <a:rPr lang="pt-BR" smtClean="0"/>
              <a:t/>
            </a:r>
            <a:br>
              <a:rPr lang="pt-BR" smtClean="0"/>
            </a:br>
            <a:r>
              <a:rPr lang="pt-BR" smtClean="0"/>
              <a:t>- a doença vascular pulmonar  com alta tônus; </a:t>
            </a:r>
            <a:br>
              <a:rPr lang="pt-BR" smtClean="0"/>
            </a:br>
            <a:r>
              <a:rPr lang="pt-BR" smtClean="0"/>
              <a:t>- remodelação hipertensiva ; </a:t>
            </a:r>
            <a:br>
              <a:rPr lang="pt-BR" smtClean="0"/>
            </a:br>
            <a:r>
              <a:rPr lang="pt-BR" smtClean="0"/>
              <a:t>- diminuição  do crescimento dos vasos ;</a:t>
            </a:r>
            <a:br>
              <a:rPr lang="pt-BR" smtClean="0"/>
            </a:br>
            <a:r>
              <a:rPr lang="pt-BR" smtClean="0"/>
              <a:t>- pressão venosa pulmonar elevada devido ao  subdesenvolvimento    ventricular esquerdo.(</a:t>
            </a:r>
            <a:r>
              <a:rPr lang="pt-BR" smtClean="0">
                <a:solidFill>
                  <a:srgbClr val="0033CC"/>
                </a:solidFill>
              </a:rPr>
              <a:t>Figura 5</a:t>
            </a:r>
            <a:r>
              <a:rPr lang="pt-BR" smtClean="0"/>
              <a:t>) </a:t>
            </a:r>
            <a:endParaRPr lang="pt-BR" baseline="300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m 3"/>
          <p:cNvPicPr>
            <a:picLocks noChangeAspect="1"/>
          </p:cNvPicPr>
          <p:nvPr/>
        </p:nvPicPr>
        <p:blipFill>
          <a:blip r:embed="rId2"/>
          <a:srcRect/>
          <a:stretch>
            <a:fillRect/>
          </a:stretch>
        </p:blipFill>
        <p:spPr bwMode="auto">
          <a:xfrm>
            <a:off x="509588" y="196850"/>
            <a:ext cx="11453812" cy="5773738"/>
          </a:xfrm>
          <a:prstGeom prst="rect">
            <a:avLst/>
          </a:prstGeom>
          <a:noFill/>
          <a:ln w="57150">
            <a:solidFill>
              <a:srgbClr val="FF0066"/>
            </a:solidFill>
            <a:miter lim="800000"/>
            <a:headEnd/>
            <a:tailEnd/>
          </a:ln>
        </p:spPr>
      </p:pic>
      <p:sp>
        <p:nvSpPr>
          <p:cNvPr id="7171" name="Text Box 4"/>
          <p:cNvSpPr txBox="1">
            <a:spLocks noChangeArrowheads="1"/>
          </p:cNvSpPr>
          <p:nvPr/>
        </p:nvSpPr>
        <p:spPr bwMode="auto">
          <a:xfrm>
            <a:off x="8837613" y="1182688"/>
            <a:ext cx="2982912" cy="641350"/>
          </a:xfrm>
          <a:prstGeom prst="rect">
            <a:avLst/>
          </a:prstGeom>
          <a:noFill/>
          <a:ln w="9525">
            <a:noFill/>
            <a:miter lim="800000"/>
            <a:headEnd/>
            <a:tailEnd/>
          </a:ln>
        </p:spPr>
        <p:txBody>
          <a:bodyPr>
            <a:spAutoFit/>
          </a:bodyPr>
          <a:lstStyle/>
          <a:p>
            <a:r>
              <a:rPr lang="pt-BR">
                <a:solidFill>
                  <a:srgbClr val="0033CC"/>
                </a:solidFill>
              </a:rPr>
              <a:t>LV: ventrículo esquerdo</a:t>
            </a:r>
          </a:p>
          <a:p>
            <a:r>
              <a:rPr lang="pt-BR">
                <a:solidFill>
                  <a:srgbClr val="0033CC"/>
                </a:solidFill>
              </a:rPr>
              <a:t>PH: hipertensão pulmonar</a:t>
            </a:r>
          </a:p>
        </p:txBody>
      </p:sp>
      <p:sp>
        <p:nvSpPr>
          <p:cNvPr id="7172" name="Rectangle 5"/>
          <p:cNvSpPr>
            <a:spLocks noChangeArrowheads="1"/>
          </p:cNvSpPr>
          <p:nvPr/>
        </p:nvSpPr>
        <p:spPr bwMode="auto">
          <a:xfrm>
            <a:off x="0" y="6051550"/>
            <a:ext cx="12192000" cy="619125"/>
          </a:xfrm>
          <a:prstGeom prst="rect">
            <a:avLst/>
          </a:prstGeom>
          <a:solidFill>
            <a:schemeClr val="accent1"/>
          </a:solidFill>
          <a:ln w="9525">
            <a:solidFill>
              <a:schemeClr val="tx1"/>
            </a:solidFill>
            <a:miter lim="800000"/>
            <a:headEnd/>
            <a:tailEnd/>
          </a:ln>
        </p:spPr>
        <p:txBody>
          <a:bodyPr wrap="none" anchor="ctr"/>
          <a:lstStyle/>
          <a:p>
            <a:pPr algn="ctr"/>
            <a:r>
              <a:rPr lang="pt-BR" sz="1400" b="1">
                <a:solidFill>
                  <a:srgbClr val="FFFF00"/>
                </a:solidFill>
              </a:rPr>
              <a:t>Figura. Interação do ventrículo esquerdo, doença vascular pulmonar e hipoplasia pulmonar na Hérnia diafragmática congênita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ço Reservado para Conteúdo 2"/>
          <p:cNvSpPr>
            <a:spLocks noGrp="1"/>
          </p:cNvSpPr>
          <p:nvPr>
            <p:ph idx="1"/>
          </p:nvPr>
        </p:nvSpPr>
        <p:spPr>
          <a:xfrm>
            <a:off x="927100" y="941388"/>
            <a:ext cx="10426700" cy="5235575"/>
          </a:xfrm>
        </p:spPr>
        <p:txBody>
          <a:bodyPr/>
          <a:lstStyle/>
          <a:p>
            <a:pPr eaLnBrk="1" hangingPunct="1"/>
            <a:r>
              <a:rPr lang="pt-BR" smtClean="0"/>
              <a:t>Tais componentes são difíceis de discernir clinicamente e é cada vez mais claro que a fisiopatologia cardiovascular subjacente limita a eficácia de terapias vasodilatadoras  pulmonares nos  primeiros dias após o nascimento.</a:t>
            </a:r>
          </a:p>
          <a:p>
            <a:pPr eaLnBrk="1" hangingPunct="1"/>
            <a:endParaRPr lang="pt-BR" smtClean="0"/>
          </a:p>
          <a:p>
            <a:pPr algn="ctr" eaLnBrk="1" hangingPunct="1">
              <a:buFont typeface="Arial" pitchFamily="34" charset="0"/>
              <a:buNone/>
            </a:pPr>
            <a:r>
              <a:rPr lang="pt-BR" b="1" smtClean="0">
                <a:solidFill>
                  <a:srgbClr val="0033CC"/>
                </a:solidFill>
              </a:rPr>
              <a:t>O objetivo dessa revisão é examinar evidências para perturbações cardíacas fetais e neonatais que contribuem para a transição cardiopulmonar comprometida no nascimento e geram hipertensão pulmonar em recém-nascidos com HDC. </a:t>
            </a:r>
          </a:p>
          <a:p>
            <a:pPr algn="ctr" eaLnBrk="1" hangingPunct="1"/>
            <a:endParaRPr lang="pt-BR" smtClean="0">
              <a:solidFill>
                <a:srgbClr val="0033CC"/>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Espaço Reservado para Conteúdo 2"/>
          <p:cNvSpPr>
            <a:spLocks noGrp="1"/>
          </p:cNvSpPr>
          <p:nvPr>
            <p:ph idx="1"/>
          </p:nvPr>
        </p:nvSpPr>
        <p:spPr>
          <a:xfrm>
            <a:off x="835025" y="701675"/>
            <a:ext cx="10518775" cy="5475288"/>
          </a:xfrm>
        </p:spPr>
        <p:txBody>
          <a:bodyPr/>
          <a:lstStyle/>
          <a:p>
            <a:pPr eaLnBrk="1" hangingPunct="1"/>
            <a:r>
              <a:rPr lang="pt-BR" smtClean="0"/>
              <a:t>Em 1984, Siebert et al</a:t>
            </a:r>
            <a:r>
              <a:rPr lang="pt-BR" baseline="30000" smtClean="0"/>
              <a:t>5</a:t>
            </a:r>
            <a:r>
              <a:rPr lang="pt-BR" smtClean="0"/>
              <a:t> observaram que recém-nascidos com </a:t>
            </a:r>
            <a:r>
              <a:rPr lang="pt-BR" b="1" smtClean="0"/>
              <a:t>HDC</a:t>
            </a:r>
            <a:r>
              <a:rPr lang="pt-BR" smtClean="0"/>
              <a:t> grave frequentemente tinham </a:t>
            </a:r>
            <a:r>
              <a:rPr lang="pt-BR" b="1" smtClean="0"/>
              <a:t>hipoplasia de ventrículo esquerdo</a:t>
            </a:r>
            <a:r>
              <a:rPr lang="pt-BR" smtClean="0"/>
              <a:t>. </a:t>
            </a:r>
          </a:p>
          <a:p>
            <a:pPr eaLnBrk="1" hangingPunct="1"/>
            <a:endParaRPr lang="pt-BR" smtClean="0"/>
          </a:p>
          <a:p>
            <a:pPr eaLnBrk="1" hangingPunct="1"/>
            <a:r>
              <a:rPr lang="pt-BR" smtClean="0"/>
              <a:t>Eles realizaram um estudo anatômico quantitativo dos corações de 8 crianças que morreram com HDC e encontraram diminuição significativa da massa cardíaca, devido a hipoplasia do átrio esquerdo, ventrículo esquerdo e septo interventricular. </a:t>
            </a:r>
          </a:p>
          <a:p>
            <a:pPr eaLnBrk="1" hangingPunct="1"/>
            <a:endParaRPr lang="pt-BR" smtClean="0"/>
          </a:p>
          <a:p>
            <a:pPr eaLnBrk="1" hangingPunct="1"/>
            <a:r>
              <a:rPr lang="pt-BR" smtClean="0"/>
              <a:t>Eles especularam que  hipoplasia do VE  na HDC pode ser o resultado da compressão de estruturas mediastinais por vísceras abdominais herniadas durante a vida pré-natal. </a:t>
            </a:r>
            <a:endParaRPr lang="pt-BR" baseline="30000" smtClean="0"/>
          </a:p>
          <a:p>
            <a:pPr eaLnBrk="1" hangingPunct="1"/>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a:xfrm>
            <a:off x="874713" y="542925"/>
            <a:ext cx="10479087" cy="5634038"/>
          </a:xfrm>
        </p:spPr>
        <p:txBody>
          <a:bodyPr/>
          <a:lstStyle/>
          <a:p>
            <a:pPr eaLnBrk="1" hangingPunct="1"/>
            <a:r>
              <a:rPr lang="pt-BR" smtClean="0"/>
              <a:t>Como a </a:t>
            </a:r>
            <a:r>
              <a:rPr lang="pt-BR" b="1" smtClean="0"/>
              <a:t>ecocardiografia fetal </a:t>
            </a:r>
            <a:r>
              <a:rPr lang="pt-BR" smtClean="0"/>
              <a:t>evoluiu e tornou-se melhor definida, o seu uso potencial na previsão de resultados para crianças com HDC foi reconhecido. </a:t>
            </a:r>
          </a:p>
          <a:p>
            <a:pPr eaLnBrk="1" hangingPunct="1"/>
            <a:r>
              <a:rPr lang="pt-BR" smtClean="0"/>
              <a:t>Crawford et al </a:t>
            </a:r>
            <a:r>
              <a:rPr lang="pt-BR" baseline="30000" smtClean="0"/>
              <a:t>6</a:t>
            </a:r>
            <a:r>
              <a:rPr lang="pt-BR" smtClean="0"/>
              <a:t> avaliaram ecocardiografias fetais em 19 gravidezes e relataram que a desproporção cardíaca ventricular (ou relativa </a:t>
            </a:r>
            <a:r>
              <a:rPr lang="pt-BR" smtClean="0">
                <a:solidFill>
                  <a:srgbClr val="FF0000"/>
                </a:solidFill>
              </a:rPr>
              <a:t>hipoplasia VE</a:t>
            </a:r>
            <a:r>
              <a:rPr lang="pt-BR" smtClean="0"/>
              <a:t>) </a:t>
            </a:r>
            <a:r>
              <a:rPr lang="pt-BR" smtClean="0">
                <a:solidFill>
                  <a:srgbClr val="FF0000"/>
                </a:solidFill>
              </a:rPr>
              <a:t>antes de 24 semanas de gestação em HDC isolado foi associada a uma mortalidade de 100%. </a:t>
            </a:r>
            <a:endParaRPr lang="pt-BR" baseline="30000" smtClean="0">
              <a:solidFill>
                <a:srgbClr val="FF0000"/>
              </a:solidFill>
            </a:endParaRPr>
          </a:p>
          <a:p>
            <a:pPr eaLnBrk="1" hangingPunct="1"/>
            <a:r>
              <a:rPr lang="pt-BR" smtClean="0"/>
              <a:t>O desenvolvimento da desproporção ventricular durante o terceiro trimestre foi associado com uma sobrevivência de 75%.</a:t>
            </a:r>
            <a:r>
              <a:rPr lang="pt-BR" baseline="30000" smtClean="0"/>
              <a:t>7</a:t>
            </a:r>
          </a:p>
          <a:p>
            <a:pPr eaLnBrk="1" hangingPunct="1"/>
            <a:r>
              <a:rPr lang="pt-BR" smtClean="0"/>
              <a:t>Em contraste, em 3 fetos sobreviventes não foram encontrados desproporção ventricular durante o terceiro trimestre.</a:t>
            </a:r>
          </a:p>
          <a:p>
            <a:pPr eaLnBrk="1" hangingPunct="1"/>
            <a:r>
              <a:rPr lang="pt-BR" smtClean="0"/>
              <a:t>Estas observações foram subsequentemente confirmadas numa grande coorte por estes autores. </a:t>
            </a:r>
            <a:r>
              <a:rPr lang="pt-BR" baseline="30000" smtClean="0"/>
              <a:t>7</a:t>
            </a:r>
            <a:endParaRPr lang="pt-BR" smtClean="0"/>
          </a:p>
          <a:p>
            <a:pPr eaLnBrk="1" hangingPunct="1"/>
            <a:endParaRPr lang="pt-BR" smtClean="0"/>
          </a:p>
          <a:p>
            <a:pPr eaLnBrk="1" hangingPunct="1"/>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2"/>
          <p:cNvSpPr>
            <a:spLocks noGrp="1"/>
          </p:cNvSpPr>
          <p:nvPr>
            <p:ph idx="1"/>
          </p:nvPr>
        </p:nvSpPr>
        <p:spPr>
          <a:xfrm>
            <a:off x="914400" y="477838"/>
            <a:ext cx="10439400" cy="5699125"/>
          </a:xfrm>
        </p:spPr>
        <p:txBody>
          <a:bodyPr/>
          <a:lstStyle/>
          <a:p>
            <a:pPr eaLnBrk="1" hangingPunct="1"/>
            <a:r>
              <a:rPr lang="pt-BR" sz="2600" smtClean="0"/>
              <a:t>Schwartz et al realizaram  uma avaliação de dados ecocardiográficos em 19 recém-nascidos com HDC do lado esquerdo para o cálculo da massa do VE. </a:t>
            </a:r>
            <a:r>
              <a:rPr lang="pt-BR" sz="2600" baseline="30000" smtClean="0"/>
              <a:t>8 </a:t>
            </a:r>
          </a:p>
          <a:p>
            <a:pPr eaLnBrk="1" hangingPunct="1"/>
            <a:r>
              <a:rPr lang="pt-BR" sz="2600" smtClean="0"/>
              <a:t>Em comparação com um grupo de bebês recém-nascidos com hipertensão pulmonar persistente (HPP), os pacientes com HDC tiveram uma redução de 30% em massa do VE indexado. </a:t>
            </a:r>
          </a:p>
          <a:p>
            <a:pPr eaLnBrk="1" hangingPunct="1"/>
            <a:r>
              <a:rPr lang="pt-BR" sz="2600" smtClean="0"/>
              <a:t>Além disso, os pacientes com HDC que necessitaram de ECMO, antes do reparo tinham uma massa de VE significativamente mais baixa em relação aqueles eu não necessitaram de ECMO.</a:t>
            </a:r>
            <a:endParaRPr lang="pt-BR" sz="2600" baseline="30000" smtClean="0"/>
          </a:p>
          <a:p>
            <a:pPr eaLnBrk="1" hangingPunct="1"/>
            <a:endParaRPr lang="pt-BR" sz="2600" smtClean="0"/>
          </a:p>
          <a:p>
            <a:pPr eaLnBrk="1" hangingPunct="1"/>
            <a:r>
              <a:rPr lang="pt-BR" sz="2600" smtClean="0"/>
              <a:t>Eles especularam ainda que a rotação do coração causada pela herniação dos órgãos abdominais leva a uma diminuição no fluxo através do forame oval, causando  crônico deficiente enchimento doi VE, alterando asssim o seu  crescimento. </a:t>
            </a:r>
            <a:endParaRPr lang="pt-BR" sz="2600" baseline="30000" smtClean="0"/>
          </a:p>
          <a:p>
            <a:pPr eaLnBrk="1" hangingPunct="1"/>
            <a:endParaRPr lang="pt-BR" sz="26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idx="1"/>
          </p:nvPr>
        </p:nvSpPr>
        <p:spPr/>
        <p:txBody>
          <a:bodyPr/>
          <a:lstStyle/>
          <a:p>
            <a:pPr eaLnBrk="1" hangingPunct="1"/>
            <a:r>
              <a:rPr lang="pt-BR" smtClean="0"/>
              <a:t>Karamanoukian et al </a:t>
            </a:r>
            <a:r>
              <a:rPr lang="pt-BR" baseline="30000" smtClean="0"/>
              <a:t>9</a:t>
            </a:r>
            <a:r>
              <a:rPr lang="pt-BR" smtClean="0"/>
              <a:t> reproduziram  estas alterações anatômicas num modelo de ovino com HDC. </a:t>
            </a:r>
          </a:p>
          <a:p>
            <a:pPr eaLnBrk="1" hangingPunct="1"/>
            <a:endParaRPr lang="pt-BR" smtClean="0"/>
          </a:p>
          <a:p>
            <a:pPr eaLnBrk="1" hangingPunct="1"/>
            <a:r>
              <a:rPr lang="pt-BR" smtClean="0"/>
              <a:t>Eles relataram  que cordeiros recém-nascidos com a </a:t>
            </a:r>
            <a:r>
              <a:rPr lang="pt-BR" b="1" smtClean="0"/>
              <a:t>HDC do lado esquerdo tem um coração total significativamente menor, com VE menos desenvolvido </a:t>
            </a:r>
            <a:r>
              <a:rPr lang="pt-BR" smtClean="0"/>
              <a:t>e  sem diferenças no peso e espessura do ventrículo direito (VD) </a:t>
            </a:r>
            <a:endParaRPr lang="pt-BR" baseline="30000" smtClean="0"/>
          </a:p>
          <a:p>
            <a:pPr eaLnBrk="1" hangingPunct="1"/>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a:xfrm>
            <a:off x="847725" y="847725"/>
            <a:ext cx="10506075" cy="5329238"/>
          </a:xfrm>
        </p:spPr>
        <p:txBody>
          <a:bodyPr/>
          <a:lstStyle/>
          <a:p>
            <a:pPr eaLnBrk="1" hangingPunct="1"/>
            <a:r>
              <a:rPr lang="pt-BR" smtClean="0"/>
              <a:t>Thébaud et al </a:t>
            </a:r>
            <a:r>
              <a:rPr lang="pt-BR" baseline="30000" smtClean="0"/>
              <a:t>10</a:t>
            </a:r>
            <a:r>
              <a:rPr lang="pt-BR" smtClean="0"/>
              <a:t> estudaram preditores pré-natais de </a:t>
            </a:r>
            <a:r>
              <a:rPr lang="pt-BR" b="1" smtClean="0"/>
              <a:t>hipoplasia pulmonar  severa</a:t>
            </a:r>
            <a:r>
              <a:rPr lang="pt-BR" smtClean="0"/>
              <a:t> e resultados  em 32 gravidezes complicadas por </a:t>
            </a:r>
            <a:r>
              <a:rPr lang="pt-BR" b="1" smtClean="0"/>
              <a:t>HDC</a:t>
            </a:r>
            <a:r>
              <a:rPr lang="pt-BR" smtClean="0"/>
              <a:t>, e relataram uma taxa alta de mortalidade (81%), que foi associada com a idade precoce  no momento do diagnóstico, estômago intratorácico e desproporção do ventrículo cardíaco. </a:t>
            </a:r>
            <a:r>
              <a:rPr lang="pt-BR" baseline="30000" smtClean="0"/>
              <a:t>10</a:t>
            </a:r>
            <a:r>
              <a:rPr lang="pt-BR" smtClean="0"/>
              <a:t> </a:t>
            </a:r>
          </a:p>
          <a:p>
            <a:pPr eaLnBrk="1" hangingPunct="1"/>
            <a:endParaRPr lang="pt-BR" smtClean="0"/>
          </a:p>
          <a:p>
            <a:pPr eaLnBrk="1" hangingPunct="1"/>
            <a:r>
              <a:rPr lang="pt-BR" b="1" smtClean="0">
                <a:solidFill>
                  <a:srgbClr val="FF0000"/>
                </a:solidFill>
              </a:rPr>
              <a:t>A desproporção do ventricular cardíaca foi associada com a gravidade da hipoplasia pulmonar</a:t>
            </a:r>
            <a:r>
              <a:rPr lang="pt-BR" smtClean="0"/>
              <a:t>. Num modelo fetal de ovino com HDC, Karamanoukian et al </a:t>
            </a:r>
            <a:r>
              <a:rPr lang="pt-BR" baseline="30000" smtClean="0"/>
              <a:t>11</a:t>
            </a:r>
            <a:r>
              <a:rPr lang="pt-BR" smtClean="0"/>
              <a:t> mostraram que </a:t>
            </a:r>
            <a:r>
              <a:rPr lang="pt-BR" b="1" smtClean="0">
                <a:solidFill>
                  <a:srgbClr val="FF0000"/>
                </a:solidFill>
              </a:rPr>
              <a:t>a gravidade de hipoplasia pulmonar em HDC esquerda era proporcional à gravidade da  hipoplasia do VE</a:t>
            </a:r>
            <a:r>
              <a:rPr lang="pt-BR" smtClean="0">
                <a:solidFill>
                  <a:srgbClr val="FF0000"/>
                </a:solidFill>
              </a:rPr>
              <a:t>. </a:t>
            </a:r>
            <a:endParaRPr lang="pt-BR" baseline="30000" smtClean="0">
              <a:solidFill>
                <a:srgbClr val="FF0000"/>
              </a:solidFill>
            </a:endParaRPr>
          </a:p>
          <a:p>
            <a:pPr eaLnBrk="1" hangingPunct="1"/>
            <a:endParaRPr lang="pt-BR" smtClean="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Conteúdo 2"/>
          <p:cNvSpPr>
            <a:spLocks noGrp="1"/>
          </p:cNvSpPr>
          <p:nvPr>
            <p:ph idx="1"/>
          </p:nvPr>
        </p:nvSpPr>
        <p:spPr>
          <a:xfrm>
            <a:off x="1166813" y="795338"/>
            <a:ext cx="10186987" cy="5381625"/>
          </a:xfrm>
        </p:spPr>
        <p:txBody>
          <a:bodyPr/>
          <a:lstStyle/>
          <a:p>
            <a:pPr eaLnBrk="1" hangingPunct="1"/>
            <a:r>
              <a:rPr lang="pt-BR" smtClean="0"/>
              <a:t>Baumgart et al </a:t>
            </a:r>
            <a:r>
              <a:rPr lang="pt-BR" baseline="30000" smtClean="0"/>
              <a:t>12</a:t>
            </a:r>
            <a:r>
              <a:rPr lang="pt-BR" smtClean="0"/>
              <a:t> avaliaram o mau posicionamento cardíaco e a massa ventricular esquerda por ecocardiografia em 23 recém-nascidos com HDC. </a:t>
            </a:r>
            <a:r>
              <a:rPr lang="pt-BR" baseline="30000" smtClean="0"/>
              <a:t>12 </a:t>
            </a:r>
          </a:p>
          <a:p>
            <a:pPr eaLnBrk="1" hangingPunct="1"/>
            <a:endParaRPr lang="pt-BR" smtClean="0"/>
          </a:p>
          <a:p>
            <a:pPr eaLnBrk="1" hangingPunct="1"/>
            <a:r>
              <a:rPr lang="pt-BR" smtClean="0"/>
              <a:t>Estes autores especularam que as </a:t>
            </a:r>
            <a:r>
              <a:rPr lang="pt-BR" smtClean="0">
                <a:solidFill>
                  <a:srgbClr val="FF0000"/>
                </a:solidFill>
              </a:rPr>
              <a:t>diferenças no VE podem estar relacionadas a uma redistribuição do débito cardíaco fetal</a:t>
            </a:r>
            <a:r>
              <a:rPr lang="pt-BR" smtClean="0"/>
              <a:t> longe do VE e em direção ao VD na HDC. </a:t>
            </a:r>
          </a:p>
          <a:p>
            <a:pPr eaLnBrk="1" hangingPunct="1"/>
            <a:r>
              <a:rPr lang="pt-BR" smtClean="0"/>
              <a:t>Uma explicação alternativa  é que </a:t>
            </a:r>
            <a:r>
              <a:rPr lang="pt-BR" smtClean="0">
                <a:solidFill>
                  <a:srgbClr val="FF0000"/>
                </a:solidFill>
              </a:rPr>
              <a:t>o pulmão hipoplasiado retorna menos sangue  ao átrio esquerdo, contribuindo para a hipoplasia de VE.  </a:t>
            </a:r>
            <a:endParaRPr lang="pt-BR" baseline="30000" smtClean="0">
              <a:solidFill>
                <a:srgbClr val="FF0000"/>
              </a:solidFill>
            </a:endParaRPr>
          </a:p>
          <a:p>
            <a:pPr eaLnBrk="1" hangingPunct="1"/>
            <a:endParaRPr lang="pt-BR" smtClean="0">
              <a:solidFill>
                <a:srgbClr val="FF0000"/>
              </a:solidFill>
            </a:endParaRPr>
          </a:p>
          <a:p>
            <a:pPr eaLnBrk="1" hangingPunct="1">
              <a:buFont typeface="Arial" pitchFamily="34" charset="0"/>
              <a:buNone/>
            </a:pPr>
            <a:endParaRPr lang="pt-BR" smtClean="0">
              <a:solidFill>
                <a:srgbClr val="FF0000"/>
              </a:solidFill>
            </a:endParaRPr>
          </a:p>
          <a:p>
            <a:pPr eaLnBrk="1" hangingPunct="1"/>
            <a:endParaRPr lang="pt-BR" smtClean="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2"/>
          <p:cNvSpPr>
            <a:spLocks noGrp="1"/>
          </p:cNvSpPr>
          <p:nvPr>
            <p:ph idx="1"/>
          </p:nvPr>
        </p:nvSpPr>
        <p:spPr>
          <a:xfrm>
            <a:off x="1087438" y="941388"/>
            <a:ext cx="10266362" cy="5235575"/>
          </a:xfrm>
        </p:spPr>
        <p:txBody>
          <a:bodyPr/>
          <a:lstStyle/>
          <a:p>
            <a:pPr eaLnBrk="1" hangingPunct="1"/>
            <a:r>
              <a:rPr lang="pt-BR" smtClean="0"/>
              <a:t>De fato, as evidências em modelos fetais de cordeiro sugerem que a diminuição no fluxo sanguíneo pulmonar  é suficiente para causar hipoplasia do parênquima pulmonar. </a:t>
            </a:r>
            <a:r>
              <a:rPr lang="pt-BR" baseline="30000" smtClean="0"/>
              <a:t>14</a:t>
            </a:r>
          </a:p>
          <a:p>
            <a:pPr eaLnBrk="1" hangingPunct="1"/>
            <a:endParaRPr lang="pt-BR" smtClean="0"/>
          </a:p>
          <a:p>
            <a:pPr eaLnBrk="1" hangingPunct="1"/>
            <a:r>
              <a:rPr lang="pt-BR" smtClean="0"/>
              <a:t>Na circulação fetal, o sangue oxigenado que retorna a partir da placenta é preferencialmente dirigido para o átrio esquerdo por uma combinação de anatomia e fluxo. </a:t>
            </a:r>
            <a:r>
              <a:rPr lang="pt-BR" baseline="30000" smtClean="0"/>
              <a:t>15</a:t>
            </a:r>
          </a:p>
          <a:p>
            <a:pPr eaLnBrk="1" hangingPunct="1"/>
            <a:endParaRPr lang="pt-BR" smtClean="0"/>
          </a:p>
          <a:p>
            <a:pPr eaLnBrk="1" hangingPunct="1"/>
            <a:r>
              <a:rPr lang="pt-BR" smtClean="0"/>
              <a:t>Kiserud et al </a:t>
            </a:r>
            <a:r>
              <a:rPr lang="pt-BR" baseline="30000" smtClean="0"/>
              <a:t>16</a:t>
            </a:r>
            <a:r>
              <a:rPr lang="pt-BR" smtClean="0"/>
              <a:t> mostraram que a estreiteza do ducto venoso cria uma forma de onda de alta velocidade que faz com que o fluxo corra para o forame oval. </a:t>
            </a:r>
            <a:r>
              <a:rPr lang="pt-BR" baseline="30000" smtClean="0"/>
              <a:t> </a:t>
            </a:r>
          </a:p>
          <a:p>
            <a:pPr eaLnBrk="1" hangingPunct="1"/>
            <a:endParaRPr lang="pt-BR" smtClean="0"/>
          </a:p>
          <a:p>
            <a:pPr eaLnBrk="1" hangingPunct="1"/>
            <a:endParaRPr 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2"/>
          <p:cNvSpPr>
            <a:spLocks noGrp="1"/>
          </p:cNvSpPr>
          <p:nvPr>
            <p:ph idx="1"/>
          </p:nvPr>
        </p:nvSpPr>
        <p:spPr>
          <a:xfrm>
            <a:off x="941388" y="835025"/>
            <a:ext cx="10412412" cy="5341938"/>
          </a:xfrm>
        </p:spPr>
        <p:txBody>
          <a:bodyPr/>
          <a:lstStyle/>
          <a:p>
            <a:pPr eaLnBrk="1" hangingPunct="1"/>
            <a:endParaRPr lang="pt-BR" smtClean="0"/>
          </a:p>
          <a:p>
            <a:pPr eaLnBrk="1" hangingPunct="1"/>
            <a:r>
              <a:rPr lang="pt-BR" smtClean="0"/>
              <a:t>O argumento mais convincente para a HDC alterar o fluxo no ducto venoso de distância do forame oval e contribuir para a hipoplasia do VE é fornecido em uma série de estudos de ecocardiografia fetal por Stressig et al.</a:t>
            </a:r>
            <a:r>
              <a:rPr lang="pt-BR" baseline="30000" smtClean="0"/>
              <a:t>17</a:t>
            </a:r>
          </a:p>
          <a:p>
            <a:pPr eaLnBrk="1" hangingPunct="1"/>
            <a:endParaRPr lang="pt-BR" smtClean="0"/>
          </a:p>
          <a:p>
            <a:pPr eaLnBrk="1" hangingPunct="1"/>
            <a:r>
              <a:rPr lang="pt-BR" smtClean="0"/>
              <a:t>No primeiro relatório, </a:t>
            </a:r>
            <a:r>
              <a:rPr lang="pt-BR" smtClean="0">
                <a:solidFill>
                  <a:srgbClr val="FF0000"/>
                </a:solidFill>
              </a:rPr>
              <a:t>32 fetos com HDC esquerda foram divididos em 2 grupos com base na presença ou ausência de fluxo anormal do ducto venoso em veia cava</a:t>
            </a:r>
            <a:r>
              <a:rPr lang="pt-BR" smtClean="0"/>
              <a:t> com fluxo de sangue para o lado direito do coração e a distância do forame oval.</a:t>
            </a:r>
            <a:r>
              <a:rPr lang="pt-BR" baseline="30000" smtClean="0"/>
              <a:t>17</a:t>
            </a:r>
          </a:p>
          <a:p>
            <a:pPr eaLnBrk="1" hangingPunct="1"/>
            <a:endParaRPr 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idx="1"/>
          </p:nvPr>
        </p:nvSpPr>
        <p:spPr>
          <a:xfrm>
            <a:off x="847725" y="874713"/>
            <a:ext cx="10506075" cy="5302250"/>
          </a:xfrm>
        </p:spPr>
        <p:txBody>
          <a:bodyPr/>
          <a:lstStyle/>
          <a:p>
            <a:pPr eaLnBrk="1" hangingPunct="1"/>
            <a:r>
              <a:rPr lang="pt-BR" smtClean="0"/>
              <a:t>Curiosamente, </a:t>
            </a:r>
            <a:r>
              <a:rPr lang="pt-BR" b="1" smtClean="0">
                <a:solidFill>
                  <a:srgbClr val="0033CC"/>
                </a:solidFill>
              </a:rPr>
              <a:t>a HDC do lado direito não foi associada com hipoplasia de VE</a:t>
            </a:r>
            <a:r>
              <a:rPr lang="pt-BR" baseline="30000" smtClean="0">
                <a:solidFill>
                  <a:srgbClr val="0033CC"/>
                </a:solidFill>
              </a:rPr>
              <a:t>20</a:t>
            </a:r>
            <a:r>
              <a:rPr lang="pt-BR" smtClean="0"/>
              <a:t>, sugerindo que o deslocamento à direita do coração no lado esquerdo HDC que muda a orientação da veia cava e o fluxo no ducto venoso flua em direção ao átrio direito (em vez de forame oval), fazendo com que haja subenchimento do VE. </a:t>
            </a:r>
            <a:r>
              <a:rPr lang="pt-BR" baseline="30000" smtClean="0"/>
              <a:t>20</a:t>
            </a:r>
            <a:endParaRPr lang="pt-BR" smtClean="0"/>
          </a:p>
          <a:p>
            <a:pPr eaLnBrk="1" hangingPunct="1"/>
            <a:r>
              <a:rPr lang="pt-BR" smtClean="0"/>
              <a:t>Em contraste, Dekoninck et al</a:t>
            </a:r>
            <a:r>
              <a:rPr lang="pt-BR" baseline="30000" smtClean="0"/>
              <a:t>21</a:t>
            </a:r>
            <a:r>
              <a:rPr lang="pt-BR" smtClean="0"/>
              <a:t> relataram  que o VD e a valva pulmonar eram menores em fetos com HDC do lado direito com redução do débito cardíaco do VD.</a:t>
            </a:r>
          </a:p>
          <a:p>
            <a:pPr eaLnBrk="1" hangingPunct="1"/>
            <a:r>
              <a:rPr lang="pt-BR" smtClean="0"/>
              <a:t>Além disso, Byrne et al</a:t>
            </a:r>
            <a:r>
              <a:rPr lang="pt-BR" baseline="30000" smtClean="0"/>
              <a:t>22</a:t>
            </a:r>
            <a:r>
              <a:rPr lang="pt-BR" smtClean="0"/>
              <a:t> relataram  que a </a:t>
            </a:r>
            <a:r>
              <a:rPr lang="pt-BR" smtClean="0">
                <a:solidFill>
                  <a:srgbClr val="FF0000"/>
                </a:solidFill>
              </a:rPr>
              <a:t>gravidade da HDC correlacionou-se com a hipoplasia do VE na HDC do lado esquerdo</a:t>
            </a:r>
            <a:r>
              <a:rPr lang="pt-BR" smtClean="0"/>
              <a:t>, e que  o </a:t>
            </a:r>
            <a:r>
              <a:rPr lang="pt-BR" smtClean="0">
                <a:solidFill>
                  <a:srgbClr val="FF0000"/>
                </a:solidFill>
              </a:rPr>
              <a:t>débito   do VE foi menor nos fetos com HDC direita e esquerda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idx="1"/>
          </p:nvPr>
        </p:nvSpPr>
        <p:spPr>
          <a:xfrm>
            <a:off x="901700" y="596900"/>
            <a:ext cx="7394575" cy="5580063"/>
          </a:xfrm>
        </p:spPr>
        <p:txBody>
          <a:bodyPr/>
          <a:lstStyle/>
          <a:p>
            <a:pPr eaLnBrk="1" hangingPunct="1">
              <a:lnSpc>
                <a:spcPct val="80000"/>
              </a:lnSpc>
            </a:pPr>
            <a:r>
              <a:rPr lang="pt-BR" smtClean="0"/>
              <a:t>Complicando a compreensão da patogênese de hipoplasia do VE na HDC são os relatos conflitantes sobre </a:t>
            </a:r>
            <a:r>
              <a:rPr lang="pt-BR" smtClean="0">
                <a:solidFill>
                  <a:srgbClr val="FF0000"/>
                </a:solidFill>
              </a:rPr>
              <a:t>alterações ecocardiográficas que ocorrem após o tratamento fetal com oclusão traqueal em HDC esquerda. </a:t>
            </a:r>
          </a:p>
          <a:p>
            <a:pPr eaLnBrk="1" hangingPunct="1">
              <a:lnSpc>
                <a:spcPct val="80000"/>
              </a:lnSpc>
            </a:pPr>
            <a:r>
              <a:rPr lang="pt-BR" smtClean="0"/>
              <a:t>Van Mieghem</a:t>
            </a:r>
            <a:r>
              <a:rPr lang="pt-BR" baseline="30000" smtClean="0"/>
              <a:t>23 </a:t>
            </a:r>
            <a:r>
              <a:rPr lang="pt-BR" smtClean="0"/>
              <a:t>mediu dimensões do VE antes e após Oclusão traqueal fetal endoscópica (FETO) em 12 fetos com HDC severa do lado esquerdo. </a:t>
            </a:r>
            <a:endParaRPr lang="pt-BR" baseline="30000" smtClean="0"/>
          </a:p>
          <a:p>
            <a:pPr eaLnBrk="1" hangingPunct="1">
              <a:lnSpc>
                <a:spcPct val="80000"/>
              </a:lnSpc>
            </a:pPr>
            <a:r>
              <a:rPr lang="pt-BR" smtClean="0"/>
              <a:t>Embora o procedimento FETO tenha melhorado notadamente o volume pulmonar, </a:t>
            </a:r>
            <a:r>
              <a:rPr lang="pt-BR" smtClean="0">
                <a:solidFill>
                  <a:srgbClr val="FF0000"/>
                </a:solidFill>
              </a:rPr>
              <a:t>não houve diferenças significativas na porcentagem de medições observadas /esperadas do tamanho do VE ao longo do período de 6 semanas do procedimento FETO até a reversão da oclusão traqueal</a:t>
            </a:r>
            <a:r>
              <a:rPr lang="pt-BR" smtClean="0"/>
              <a:t>.</a:t>
            </a:r>
            <a:r>
              <a:rPr lang="pt-BR" baseline="30000" smtClean="0"/>
              <a:t>23</a:t>
            </a:r>
          </a:p>
          <a:p>
            <a:pPr eaLnBrk="1" hangingPunct="1">
              <a:lnSpc>
                <a:spcPct val="80000"/>
              </a:lnSpc>
            </a:pPr>
            <a:endParaRPr lang="pt-BR" smtClean="0"/>
          </a:p>
        </p:txBody>
      </p:sp>
      <p:pic>
        <p:nvPicPr>
          <p:cNvPr id="18435" name="Imagem 3"/>
          <p:cNvPicPr>
            <a:picLocks noChangeAspect="1"/>
          </p:cNvPicPr>
          <p:nvPr/>
        </p:nvPicPr>
        <p:blipFill>
          <a:blip r:embed="rId2"/>
          <a:srcRect/>
          <a:stretch>
            <a:fillRect/>
          </a:stretch>
        </p:blipFill>
        <p:spPr bwMode="auto">
          <a:xfrm>
            <a:off x="8296275" y="1504950"/>
            <a:ext cx="3700463" cy="2563813"/>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idx="1"/>
          </p:nvPr>
        </p:nvSpPr>
        <p:spPr>
          <a:xfrm>
            <a:off x="822325" y="490538"/>
            <a:ext cx="10531475" cy="5686425"/>
          </a:xfrm>
        </p:spPr>
        <p:txBody>
          <a:bodyPr/>
          <a:lstStyle/>
          <a:p>
            <a:pPr eaLnBrk="1" hangingPunct="1"/>
            <a:r>
              <a:rPr lang="pt-BR" smtClean="0"/>
              <a:t>Em contrapartida, Rocha et al </a:t>
            </a:r>
            <a:r>
              <a:rPr lang="pt-BR" baseline="30000" smtClean="0"/>
              <a:t>24</a:t>
            </a:r>
            <a:r>
              <a:rPr lang="pt-BR" smtClean="0"/>
              <a:t> relataram 9 recém-nascidos com HDC esquerda submetidos ao procedimento FETO  em comparação com 26 pacientes controle e descobriu-se que o </a:t>
            </a:r>
            <a:r>
              <a:rPr lang="pt-BR" smtClean="0">
                <a:solidFill>
                  <a:srgbClr val="0033CC"/>
                </a:solidFill>
              </a:rPr>
              <a:t>coração esquerdo, as estruturas e os volumes diastólicos finais do VE foram maiores no período pós-natal em pacientes submetidos ao  FETO. </a:t>
            </a:r>
            <a:endParaRPr lang="pt-BR" baseline="30000" smtClean="0">
              <a:solidFill>
                <a:srgbClr val="0033CC"/>
              </a:solidFill>
            </a:endParaRPr>
          </a:p>
          <a:p>
            <a:pPr eaLnBrk="1" hangingPunct="1"/>
            <a:endParaRPr lang="pt-BR" smtClean="0">
              <a:solidFill>
                <a:srgbClr val="0033CC"/>
              </a:solidFill>
            </a:endParaRPr>
          </a:p>
          <a:p>
            <a:pPr eaLnBrk="1" hangingPunct="1"/>
            <a:r>
              <a:rPr lang="pt-BR" smtClean="0"/>
              <a:t>Em um modelo fetal de ovinos de HDC, Karamanoukian et al</a:t>
            </a:r>
            <a:r>
              <a:rPr lang="pt-BR" baseline="30000" smtClean="0"/>
              <a:t>25 </a:t>
            </a:r>
            <a:r>
              <a:rPr lang="pt-BR" smtClean="0"/>
              <a:t>relataram  que a remoção subsequente das vísceras herniadas e reparo do defeito diafragmático corrigiram a Hipoplasia do VE, o que não ocorreu com a ligação traqueal.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b="1" smtClean="0">
                <a:solidFill>
                  <a:srgbClr val="FF0066"/>
                </a:solidFill>
              </a:rPr>
              <a:t>Implicações p/ tratamento agudo pós-natal</a:t>
            </a:r>
          </a:p>
        </p:txBody>
      </p:sp>
      <p:sp>
        <p:nvSpPr>
          <p:cNvPr id="20483" name="Espaço Reservado para Conteúdo 2"/>
          <p:cNvSpPr>
            <a:spLocks noGrp="1"/>
          </p:cNvSpPr>
          <p:nvPr>
            <p:ph idx="1"/>
          </p:nvPr>
        </p:nvSpPr>
        <p:spPr/>
        <p:txBody>
          <a:bodyPr/>
          <a:lstStyle/>
          <a:p>
            <a:pPr algn="just" eaLnBrk="1" hangingPunct="1"/>
            <a:r>
              <a:rPr lang="pt-BR" smtClean="0"/>
              <a:t>Após o parto o maior problema da HDC grave é a hipertensão pulmonar (HP), levando o uso de terapias vasodilatadoras pulmonares. </a:t>
            </a:r>
          </a:p>
          <a:p>
            <a:pPr algn="just" eaLnBrk="1" hangingPunct="1"/>
            <a:endParaRPr lang="pt-BR" smtClean="0"/>
          </a:p>
          <a:p>
            <a:pPr algn="ctr" eaLnBrk="1" hangingPunct="1"/>
            <a:r>
              <a:rPr lang="pt-BR" smtClean="0">
                <a:solidFill>
                  <a:srgbClr val="FF5050"/>
                </a:solidFill>
              </a:rPr>
              <a:t>A </a:t>
            </a:r>
            <a:r>
              <a:rPr lang="pt-BR" b="1" smtClean="0">
                <a:solidFill>
                  <a:srgbClr val="FF5050"/>
                </a:solidFill>
              </a:rPr>
              <a:t>HP na criança com HDC grave está relacionada a doença arterial pulmonar com uma pequena área transversal dos vasos pulmonares que causa um componente fixo de alta resistência, remodelamento vascular estrutural e vasoconstricção com vasorreatividade pulmonar alterada</a:t>
            </a:r>
            <a:r>
              <a:rPr lang="pt-BR" b="1" baseline="30000" smtClean="0">
                <a:solidFill>
                  <a:srgbClr val="FF5050"/>
                </a:solidFill>
              </a:rPr>
              <a:t>26,27</a:t>
            </a:r>
            <a:r>
              <a:rPr lang="pt-BR" b="1" smtClean="0">
                <a:solidFill>
                  <a:srgbClr val="FF0066"/>
                </a:solidFill>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idx="1"/>
          </p:nvPr>
        </p:nvSpPr>
        <p:spPr>
          <a:xfrm>
            <a:off x="1992313" y="836613"/>
            <a:ext cx="8229600" cy="5761037"/>
          </a:xfrm>
        </p:spPr>
        <p:txBody>
          <a:bodyPr/>
          <a:lstStyle/>
          <a:p>
            <a:pPr algn="just" eaLnBrk="1" hangingPunct="1"/>
            <a:r>
              <a:rPr lang="pt-BR" smtClean="0"/>
              <a:t>Os clínicos tem focado no manejo da HDC  em agentes vasodilatados, mas </a:t>
            </a:r>
            <a:r>
              <a:rPr lang="pt-BR" b="1" smtClean="0">
                <a:solidFill>
                  <a:srgbClr val="FF5050"/>
                </a:solidFill>
              </a:rPr>
              <a:t>hipoplasia de VE e a disfunção diastólica</a:t>
            </a:r>
            <a:r>
              <a:rPr lang="pt-BR" b="1" baseline="30000" smtClean="0">
                <a:solidFill>
                  <a:srgbClr val="FF5050"/>
                </a:solidFill>
              </a:rPr>
              <a:t>28-30</a:t>
            </a:r>
            <a:r>
              <a:rPr lang="pt-BR" b="1" smtClean="0">
                <a:solidFill>
                  <a:srgbClr val="FF5050"/>
                </a:solidFill>
              </a:rPr>
              <a:t> são cada vez mais reconhecidas como causas potenciais de falha do tratamento que limitam a eficácia dos vasodilatadores pulmonares.</a:t>
            </a:r>
          </a:p>
          <a:p>
            <a:pPr algn="just" eaLnBrk="1" hangingPunct="1"/>
            <a:endParaRPr lang="pt-BR" b="1" smtClean="0">
              <a:solidFill>
                <a:srgbClr val="FF5050"/>
              </a:solidFill>
            </a:endParaRPr>
          </a:p>
          <a:p>
            <a:pPr algn="just" eaLnBrk="1" hangingPunct="1"/>
            <a:r>
              <a:rPr lang="pt-BR" smtClean="0"/>
              <a:t>Embora estudos observacionais iniciais  com óxido nítrico inalado (iNO) na HP em crianças com HDC tenha tido sucesso, essa resposta tem sido variável. </a:t>
            </a:r>
            <a:r>
              <a:rPr lang="pt-BR" baseline="30000" smtClean="0"/>
              <a:t>31, 32</a:t>
            </a:r>
          </a:p>
          <a:p>
            <a:pPr eaLnBrk="1" hangingPunct="1"/>
            <a:endParaRPr lang="pt-BR" smtClean="0"/>
          </a:p>
          <a:p>
            <a:pPr eaLnBrk="1" hangingPunct="1"/>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989013" y="615950"/>
            <a:ext cx="10875962" cy="5981700"/>
          </a:xfrm>
        </p:spPr>
        <p:txBody>
          <a:bodyPr/>
          <a:lstStyle/>
          <a:p>
            <a:pPr algn="just" eaLnBrk="1" hangingPunct="1"/>
            <a:r>
              <a:rPr lang="pt-BR" smtClean="0"/>
              <a:t>Foi realizado um estudo com iNO neonatal em crianças com HDC (</a:t>
            </a:r>
            <a:r>
              <a:rPr lang="pt-BR" i="1" smtClean="0"/>
              <a:t>the Neonatal Inhaled Nitric Oxide Study Group</a:t>
            </a:r>
            <a:r>
              <a:rPr lang="pt-BR" smtClean="0"/>
              <a:t>, com </a:t>
            </a:r>
            <a:br>
              <a:rPr lang="pt-BR" smtClean="0"/>
            </a:br>
            <a:r>
              <a:rPr lang="pt-BR" smtClean="0"/>
              <a:t>n  de  53) que foram randomizados em iNO x O2 a 100% (controle). </a:t>
            </a:r>
            <a:r>
              <a:rPr lang="pt-BR" baseline="30000" smtClean="0"/>
              <a:t>33</a:t>
            </a:r>
          </a:p>
          <a:p>
            <a:pPr algn="just" eaLnBrk="1" hangingPunct="1"/>
            <a:endParaRPr lang="pt-BR" smtClean="0"/>
          </a:p>
          <a:p>
            <a:pPr algn="ctr" eaLnBrk="1" hangingPunct="1"/>
            <a:r>
              <a:rPr lang="pt-BR" b="1" smtClean="0"/>
              <a:t>Não houve diferença no desfecho de morte entre grupo tratado com iNO  e grupo controle (morte/ Utilização de ECMO-oxigenação por membrana extracorpórea). </a:t>
            </a:r>
          </a:p>
          <a:p>
            <a:pPr algn="just" eaLnBrk="1" hangingPunct="1"/>
            <a:endParaRPr lang="pt-BR" b="1" smtClean="0"/>
          </a:p>
          <a:p>
            <a:pPr algn="just" eaLnBrk="1" hangingPunct="1"/>
            <a:r>
              <a:rPr lang="pt-BR" smtClean="0"/>
              <a:t>Além disso, </a:t>
            </a:r>
            <a:r>
              <a:rPr lang="pt-BR" b="1" smtClean="0">
                <a:solidFill>
                  <a:srgbClr val="FF5050"/>
                </a:solidFill>
              </a:rPr>
              <a:t>a utilização de ECMO foi maior no grupo tratado com iNO (80% x 54% controle; P = 0,043</a:t>
            </a:r>
            <a:r>
              <a:rPr lang="pt-BR" smtClean="0">
                <a:solidFill>
                  <a:srgbClr val="FF5050"/>
                </a:solidFill>
              </a:rPr>
              <a:t>),</a:t>
            </a:r>
            <a:r>
              <a:rPr lang="pt-BR" smtClean="0"/>
              <a:t> sugerindo </a:t>
            </a:r>
            <a:r>
              <a:rPr lang="pt-BR" b="1" smtClean="0">
                <a:solidFill>
                  <a:srgbClr val="FF5050"/>
                </a:solidFill>
              </a:rPr>
              <a:t>um potencial efeito adverso</a:t>
            </a:r>
            <a:r>
              <a:rPr lang="pt-BR" smtClean="0"/>
              <a:t> no início da terapia com iNO em alguns lactentes com HDC. </a:t>
            </a:r>
          </a:p>
          <a:p>
            <a:pPr eaLnBrk="1" hangingPunct="1"/>
            <a:endParaRPr lang="pt-BR" smtClean="0"/>
          </a:p>
        </p:txBody>
      </p:sp>
      <p:sp>
        <p:nvSpPr>
          <p:cNvPr id="22531" name="AutoShape 5"/>
          <p:cNvSpPr>
            <a:spLocks noChangeArrowheads="1"/>
          </p:cNvSpPr>
          <p:nvPr/>
        </p:nvSpPr>
        <p:spPr bwMode="auto">
          <a:xfrm>
            <a:off x="482600" y="1177925"/>
            <a:ext cx="777875" cy="1733550"/>
          </a:xfrm>
          <a:prstGeom prst="curvedRightArrow">
            <a:avLst>
              <a:gd name="adj1" fmla="val 44571"/>
              <a:gd name="adj2" fmla="val 89143"/>
              <a:gd name="adj3" fmla="val 33333"/>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body" idx="1"/>
          </p:nvPr>
        </p:nvSpPr>
        <p:spPr/>
        <p:txBody>
          <a:bodyPr/>
          <a:lstStyle/>
          <a:p>
            <a:pPr algn="ctr" eaLnBrk="1" hangingPunct="1">
              <a:buFont typeface="Arial" pitchFamily="34" charset="0"/>
              <a:buNone/>
            </a:pPr>
            <a:r>
              <a:rPr lang="pt-BR" sz="3600" b="1" smtClean="0">
                <a:solidFill>
                  <a:srgbClr val="FF0000"/>
                </a:solidFill>
              </a:rPr>
              <a:t>Uma possível  explicação da pior resposta ao INO na HDC:</a:t>
            </a:r>
            <a:r>
              <a:rPr lang="pt-BR" b="1" smtClean="0">
                <a:solidFill>
                  <a:srgbClr val="FF0000"/>
                </a:solidFill>
              </a:rPr>
              <a:t> </a:t>
            </a:r>
          </a:p>
          <a:p>
            <a:pPr eaLnBrk="1" hangingPunct="1"/>
            <a:r>
              <a:rPr lang="pt-BR" smtClean="0"/>
              <a:t>A </a:t>
            </a:r>
            <a:r>
              <a:rPr lang="pt-BR" b="1" smtClean="0">
                <a:solidFill>
                  <a:srgbClr val="FF0000"/>
                </a:solidFill>
              </a:rPr>
              <a:t>hipoplasia do VE</a:t>
            </a:r>
            <a:r>
              <a:rPr lang="pt-BR" smtClean="0"/>
              <a:t> que complica o curso na HDC grave do lado esquerdo causa hipertensão venosa pulmonar devido à disfunção diastólica do VE. </a:t>
            </a:r>
          </a:p>
          <a:p>
            <a:pPr eaLnBrk="1" hangingPunct="1"/>
            <a:r>
              <a:rPr lang="pt-BR" smtClean="0"/>
              <a:t>Como mostrado em outras configurações da disfunção ventricular esquerda, isso pode levar ao aumento da pressão e agravamento do edema pulmonar durante o tratamento com o iNO, </a:t>
            </a:r>
            <a:r>
              <a:rPr lang="pt-BR" baseline="30000" smtClean="0"/>
              <a:t>34,35</a:t>
            </a:r>
            <a:r>
              <a:rPr lang="pt-BR" smtClean="0"/>
              <a:t> incluindo alguns lactentes com displasia broncopulmonar.</a:t>
            </a:r>
            <a:r>
              <a:rPr lang="pt-BR" baseline="30000" smtClean="0"/>
              <a:t>36</a:t>
            </a:r>
          </a:p>
          <a:p>
            <a:pPr eaLnBrk="1" hangingPunct="1"/>
            <a:endParaRPr 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1081088" y="198438"/>
            <a:ext cx="10036175" cy="5326062"/>
          </a:xfrm>
        </p:spPr>
        <p:txBody>
          <a:bodyPr/>
          <a:lstStyle/>
          <a:p>
            <a:pPr algn="just" eaLnBrk="1" hangingPunct="1"/>
            <a:r>
              <a:rPr lang="pt-BR" smtClean="0"/>
              <a:t>Baptista et al</a:t>
            </a:r>
            <a:r>
              <a:rPr lang="pt-BR" baseline="30000" smtClean="0"/>
              <a:t>37</a:t>
            </a:r>
            <a:r>
              <a:rPr lang="pt-BR" smtClean="0"/>
              <a:t> demonstraram disfunção biventricular global no 1º dia de vida, embora o VD mostrou uma função sistólica e diastólica diminuída mais consistente do que o VE.</a:t>
            </a:r>
          </a:p>
          <a:p>
            <a:pPr algn="just" eaLnBrk="1" hangingPunct="1"/>
            <a:r>
              <a:rPr lang="pt-BR" smtClean="0"/>
              <a:t>Recentemente, Altit et al</a:t>
            </a:r>
            <a:r>
              <a:rPr lang="pt-BR" baseline="30000" smtClean="0"/>
              <a:t>38</a:t>
            </a:r>
            <a:r>
              <a:rPr lang="pt-BR" smtClean="0"/>
              <a:t> estudaram alterações na ecocardiografia convencional e </a:t>
            </a:r>
            <a:r>
              <a:rPr lang="pt-BR" i="1" smtClean="0"/>
              <a:t>speckle-tracking</a:t>
            </a:r>
            <a:r>
              <a:rPr lang="pt-BR" smtClean="0"/>
              <a:t> em neonatos com HDC com grave HP e relataram  que a função sistólica comprometida do VE e VD era um melhor preditor da necessidade de ECMO do que a gravidade da HP.</a:t>
            </a:r>
            <a:endParaRPr lang="pt-BR" baseline="30000" smtClean="0"/>
          </a:p>
          <a:p>
            <a:pPr eaLnBrk="1" hangingPunct="1"/>
            <a:r>
              <a:rPr lang="pt-BR" smtClean="0"/>
              <a:t>A saturação pré-ductal  de oxigênio é dependente da saturação venosa pulmonar e da direção do shunt no nível atrial.</a:t>
            </a:r>
          </a:p>
          <a:p>
            <a:pPr algn="just" eaLnBrk="1" hangingPunct="1"/>
            <a:r>
              <a:rPr lang="pt-BR" smtClean="0"/>
              <a:t>Na presença de resistência vascular pulmonar supra-sistêmica com desempenho adequado do VE, o shunt é tipicamente da direita para a esquerda no forame oval, contribuindo para a dessaturação preductal.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a:xfrm>
            <a:off x="728663" y="263525"/>
            <a:ext cx="10855325" cy="5938838"/>
          </a:xfrm>
        </p:spPr>
        <p:txBody>
          <a:bodyPr/>
          <a:lstStyle/>
          <a:p>
            <a:pPr algn="just" eaLnBrk="1" hangingPunct="1"/>
            <a:r>
              <a:rPr lang="pt-BR" sz="2400" smtClean="0"/>
              <a:t>Na presença de resistência vascular pulmonar supra-sistêmica com desempenho adequado do VE, o shunt é tipicamente da direita para a esquerda no forame oval, contribuindo para a dessaturação preductal.</a:t>
            </a:r>
          </a:p>
          <a:p>
            <a:pPr algn="just" eaLnBrk="1" hangingPunct="1"/>
            <a:r>
              <a:rPr lang="pt-BR" sz="2400" b="1" smtClean="0"/>
              <a:t>Entretanto, na presença de disfunção do VE, o shunt no nível atrial pode ser da esquerda para a direita, sugerindo que a dessaturação preductal é causada pela PO2 venosa pulmonar baixa (tanto do shunt intrapulmonar quanto dos vasos anastomóticos </a:t>
            </a:r>
            <a:r>
              <a:rPr lang="pt-BR" sz="2400" b="1" baseline="30000" smtClean="0"/>
              <a:t>39 40 41</a:t>
            </a:r>
            <a:r>
              <a:rPr lang="pt-BR" sz="2400" b="1" smtClean="0"/>
              <a:t>.</a:t>
            </a:r>
          </a:p>
          <a:p>
            <a:pPr eaLnBrk="1" hangingPunct="1"/>
            <a:r>
              <a:rPr lang="pt-BR" sz="2400" b="1" smtClean="0">
                <a:solidFill>
                  <a:srgbClr val="0033CC"/>
                </a:solidFill>
              </a:rPr>
              <a:t>Os resultados precoces ecocardiográficos são essenciais para avaliar o desempenho cardíaco e o desvio extrapulmonar como causa da hipoxemia e determinar o papel potencial das drogas vasodilatadoras</a:t>
            </a:r>
            <a:r>
              <a:rPr lang="pt-BR" sz="2400" b="1" smtClean="0"/>
              <a:t>.</a:t>
            </a:r>
          </a:p>
          <a:p>
            <a:pPr eaLnBrk="1" hangingPunct="1"/>
            <a:r>
              <a:rPr lang="pt-BR" sz="2400" b="1" smtClean="0"/>
              <a:t> Na presença de resistência vascular pulmonar supra-sistêmica com </a:t>
            </a:r>
            <a:r>
              <a:rPr lang="pt-BR" sz="2400" b="1" smtClean="0">
                <a:solidFill>
                  <a:srgbClr val="0033CC"/>
                </a:solidFill>
              </a:rPr>
              <a:t>desempenho adequado do VE</a:t>
            </a:r>
            <a:r>
              <a:rPr lang="pt-BR" sz="2400" b="1" smtClean="0"/>
              <a:t>, o shunt é tipicamente da direita para a esquerda no forame oval, contribuindo a dessaturação pré-ductal.</a:t>
            </a:r>
          </a:p>
          <a:p>
            <a:pPr algn="ctr" eaLnBrk="1" hangingPunct="1">
              <a:buFont typeface="Arial" pitchFamily="34" charset="0"/>
              <a:buNone/>
            </a:pPr>
            <a:r>
              <a:rPr lang="pt-BR" sz="2400" b="1" smtClean="0">
                <a:solidFill>
                  <a:srgbClr val="0033CC"/>
                </a:solidFill>
              </a:rPr>
              <a:t>Esses achados ecocardiográficos sugerem uma resposta favorável à vasodilatação pulmonar</a:t>
            </a:r>
          </a:p>
          <a:p>
            <a:pPr algn="ctr" eaLnBrk="1" hangingPunct="1"/>
            <a:r>
              <a:rPr lang="pt-BR" b="1" smtClean="0">
                <a:solidFill>
                  <a:srgbClr val="FF0000"/>
                </a:solidFill>
              </a:rPr>
              <a:t>As consequências hemodinâmicas da hipoplasia do VE na HDC esquerda podem se apresentar imediatamente após o nascimento. </a:t>
            </a:r>
          </a:p>
          <a:p>
            <a:pPr eaLnBrk="1" hangingPunct="1"/>
            <a:endParaRPr lang="pt-BR" smtClean="0"/>
          </a:p>
        </p:txBody>
      </p:sp>
      <p:sp>
        <p:nvSpPr>
          <p:cNvPr id="25603" name="AutoShape 5"/>
          <p:cNvSpPr>
            <a:spLocks noChangeArrowheads="1"/>
          </p:cNvSpPr>
          <p:nvPr/>
        </p:nvSpPr>
        <p:spPr bwMode="auto">
          <a:xfrm>
            <a:off x="0" y="4056063"/>
            <a:ext cx="822325" cy="1420812"/>
          </a:xfrm>
          <a:prstGeom prst="curvedRightArrow">
            <a:avLst>
              <a:gd name="adj1" fmla="val 30252"/>
              <a:gd name="adj2" fmla="val 60505"/>
              <a:gd name="adj3" fmla="val 33333"/>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body" idx="1"/>
          </p:nvPr>
        </p:nvSpPr>
        <p:spPr/>
        <p:txBody>
          <a:bodyPr/>
          <a:lstStyle/>
          <a:p>
            <a:pPr eaLnBrk="1" hangingPunct="1"/>
            <a:r>
              <a:rPr lang="pt-BR" smtClean="0"/>
              <a:t>Entretanto, </a:t>
            </a:r>
            <a:r>
              <a:rPr lang="pt-BR" smtClean="0">
                <a:solidFill>
                  <a:srgbClr val="FF0000"/>
                </a:solidFill>
              </a:rPr>
              <a:t>na presença de disfunção do VE</a:t>
            </a:r>
            <a:r>
              <a:rPr lang="pt-BR" smtClean="0"/>
              <a:t>, </a:t>
            </a:r>
            <a:r>
              <a:rPr lang="pt-BR" b="1" smtClean="0"/>
              <a:t>o shunt a nível atrial shunt pode ser da esquerda para a direita e isso sugere que a dessaturação pré-ductal é causada pela baixa PaO2 venosa pulmonar</a:t>
            </a:r>
            <a:r>
              <a:rPr lang="pt-BR" smtClean="0"/>
              <a:t> (tanto do shunt intrapulmonar</a:t>
            </a:r>
            <a:r>
              <a:rPr lang="pt-BR" baseline="30000" smtClean="0"/>
              <a:t>39,40</a:t>
            </a:r>
            <a:r>
              <a:rPr lang="pt-BR" smtClean="0"/>
              <a:t> quanto dos vasos anastomóticos</a:t>
            </a:r>
            <a:r>
              <a:rPr lang="pt-BR" baseline="30000" smtClean="0"/>
              <a:t>41</a:t>
            </a:r>
            <a:r>
              <a:rPr lang="pt-BR" smtClean="0"/>
              <a:t>).</a:t>
            </a:r>
          </a:p>
          <a:p>
            <a:pPr eaLnBrk="1" hangingPunct="1">
              <a:buFont typeface="Arial" pitchFamily="34" charset="0"/>
              <a:buNone/>
            </a:pPr>
            <a:endParaRPr lang="pt-BR" smtClean="0"/>
          </a:p>
          <a:p>
            <a:pPr eaLnBrk="1" hangingPunct="1"/>
            <a:r>
              <a:rPr lang="pt-BR" smtClean="0"/>
              <a:t>Na maioria dos casos graves, </a:t>
            </a:r>
            <a:r>
              <a:rPr lang="pt-BR" smtClean="0">
                <a:solidFill>
                  <a:srgbClr val="FF0000"/>
                </a:solidFill>
              </a:rPr>
              <a:t>a diminuição do desempenho sistólico do VE pode compartilhar fisiopatologia semelhante a pacientes com a síndrome da  hipoplasia de coração esquerdo</a:t>
            </a:r>
            <a:r>
              <a:rPr lang="pt-BR" smtClean="0"/>
              <a:t> </a:t>
            </a:r>
            <a:r>
              <a:rPr lang="pt-BR" baseline="30000" smtClean="0"/>
              <a:t>42,43</a:t>
            </a:r>
            <a:r>
              <a:rPr lang="pt-BR" smtClean="0"/>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1098550" y="209550"/>
            <a:ext cx="9993313" cy="5948363"/>
          </a:xfrm>
        </p:spPr>
        <p:txBody>
          <a:bodyPr/>
          <a:lstStyle/>
          <a:p>
            <a:pPr algn="just" eaLnBrk="1" hangingPunct="1">
              <a:buFont typeface="Arial" pitchFamily="34" charset="0"/>
              <a:buNone/>
            </a:pPr>
            <a:endParaRPr lang="pt-BR" smtClean="0"/>
          </a:p>
          <a:p>
            <a:pPr algn="just" eaLnBrk="1" hangingPunct="1"/>
            <a:r>
              <a:rPr lang="pt-BR" smtClean="0"/>
              <a:t>Como observado por Patel et al</a:t>
            </a:r>
            <a:r>
              <a:rPr lang="pt-BR" baseline="30000" smtClean="0"/>
              <a:t>44</a:t>
            </a:r>
            <a:r>
              <a:rPr lang="pt-BR" smtClean="0"/>
              <a:t>, </a:t>
            </a:r>
            <a:r>
              <a:rPr lang="pt-BR" sz="3600" b="1" smtClean="0">
                <a:solidFill>
                  <a:srgbClr val="0033CC"/>
                </a:solidFill>
              </a:rPr>
              <a:t>a avaliação ecocardiográfica precoce e frequente da função cardíaca e da pressão arterial pulmonar pode guiar as intervenções terapêuticas.</a:t>
            </a:r>
          </a:p>
          <a:p>
            <a:pPr algn="ctr" eaLnBrk="1" hangingPunct="1"/>
            <a:r>
              <a:rPr lang="pt-BR" sz="3200" b="1" smtClean="0">
                <a:solidFill>
                  <a:srgbClr val="0033CC"/>
                </a:solidFill>
              </a:rPr>
              <a:t>O reconhecimento do comprometimento do desempenho sistólico do VE e disfunção diastólica associada à hipoplasia do VE na HDC formaram a base para as Diretrizes  da </a:t>
            </a:r>
            <a:r>
              <a:rPr lang="pt-BR" sz="3200" b="1" i="1" smtClean="0">
                <a:solidFill>
                  <a:srgbClr val="0033CC"/>
                </a:solidFill>
              </a:rPr>
              <a:t>American Heart Association</a:t>
            </a:r>
            <a:r>
              <a:rPr lang="pt-BR" sz="3200" b="1" smtClean="0">
                <a:solidFill>
                  <a:srgbClr val="0033CC"/>
                </a:solidFill>
              </a:rPr>
              <a:t> e para a </a:t>
            </a:r>
            <a:r>
              <a:rPr lang="pt-BR" sz="3200" b="1" i="1" smtClean="0">
                <a:solidFill>
                  <a:srgbClr val="0033CC"/>
                </a:solidFill>
              </a:rPr>
              <a:t>American Thoracic Society</a:t>
            </a:r>
            <a:r>
              <a:rPr lang="pt-BR" sz="3200" b="1" smtClean="0">
                <a:solidFill>
                  <a:srgbClr val="0033CC"/>
                </a:solidFill>
              </a:rPr>
              <a:t> sobre Hipertensão Pulmonar Pediátrica para alertar contra o uso precoce de vasodilatadores farmacológicos pulmonares em recém-nascidos com disfunção de VE na HDC</a:t>
            </a:r>
          </a:p>
          <a:p>
            <a:pPr algn="just" eaLnBrk="1" hangingPunct="1"/>
            <a:endParaRPr lang="pt-BR" smtClean="0"/>
          </a:p>
          <a:p>
            <a:pPr eaLnBrk="1" hangingPunct="1"/>
            <a:endParaRPr lang="pt-BR" smtClean="0"/>
          </a:p>
          <a:p>
            <a:pPr eaLnBrk="1" hangingPunct="1"/>
            <a:endParaRPr lang="pt-BR" smtClean="0"/>
          </a:p>
          <a:p>
            <a:pPr eaLnBrk="1" hangingPunct="1">
              <a:buFont typeface="Arial" pitchFamily="34" charset="0"/>
              <a:buNone/>
            </a:pPr>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a:xfrm>
            <a:off x="838200" y="1835150"/>
            <a:ext cx="10515600" cy="4351338"/>
          </a:xfrm>
        </p:spPr>
        <p:txBody>
          <a:bodyPr/>
          <a:lstStyle/>
          <a:p>
            <a:pPr algn="just" eaLnBrk="1" hangingPunct="1"/>
            <a:r>
              <a:rPr lang="pt-BR" smtClean="0"/>
              <a:t>A principal limitação para tratar o problema de hipoplasia e disfunção do VE recém-nascidos com HDC </a:t>
            </a:r>
            <a:r>
              <a:rPr lang="pt-BR" b="1" smtClean="0"/>
              <a:t>é a falta atual de intervenções fetais que podem melhorar o resultado</a:t>
            </a:r>
            <a:r>
              <a:rPr lang="pt-BR" smtClean="0"/>
              <a:t>. A terapia FETO é uma promessa real para diminuir a hipoplasia do VE na HDC esquerda, mas os resultados iniciais são inconsistentes.</a:t>
            </a:r>
          </a:p>
          <a:p>
            <a:pPr eaLnBrk="1" hangingPunct="1"/>
            <a:endParaRPr lang="pt-BR" smtClean="0"/>
          </a:p>
          <a:p>
            <a:pPr algn="ctr" eaLnBrk="1" hangingPunct="1"/>
            <a:endParaRPr lang="pt-BR" sz="3200" b="1" smtClean="0">
              <a:solidFill>
                <a:srgbClr val="0033CC"/>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idx="1"/>
          </p:nvPr>
        </p:nvSpPr>
        <p:spPr>
          <a:xfrm>
            <a:off x="1328738" y="563563"/>
            <a:ext cx="9517062" cy="6034087"/>
          </a:xfrm>
        </p:spPr>
        <p:txBody>
          <a:bodyPr/>
          <a:lstStyle/>
          <a:p>
            <a:pPr algn="just" eaLnBrk="1" hangingPunct="1">
              <a:lnSpc>
                <a:spcPct val="70000"/>
              </a:lnSpc>
            </a:pPr>
            <a:r>
              <a:rPr lang="pt-BR" sz="2400" smtClean="0"/>
              <a:t> As estratégias de tratamento neonatal para HDC incluem a </a:t>
            </a:r>
            <a:r>
              <a:rPr lang="pt-BR" sz="2400" b="1" smtClean="0"/>
              <a:t>seleção cuidadosa de pacientes que podem se beneficiar da terapia vasodilatadora pulmonar</a:t>
            </a:r>
            <a:r>
              <a:rPr lang="pt-BR" sz="2400" smtClean="0"/>
              <a:t> e o </a:t>
            </a:r>
            <a:r>
              <a:rPr lang="pt-BR" sz="2400" b="1" smtClean="0"/>
              <a:t>manejo das complicações da hipoplasia do VE até que o ventrículo se torne mais adaptativo à pré-carga. </a:t>
            </a:r>
          </a:p>
          <a:p>
            <a:pPr algn="just" eaLnBrk="1" hangingPunct="1">
              <a:lnSpc>
                <a:spcPct val="70000"/>
              </a:lnSpc>
            </a:pPr>
            <a:endParaRPr lang="pt-BR" sz="2400" smtClean="0"/>
          </a:p>
          <a:p>
            <a:pPr algn="just" eaLnBrk="1" hangingPunct="1">
              <a:lnSpc>
                <a:spcPct val="70000"/>
              </a:lnSpc>
            </a:pPr>
            <a:r>
              <a:rPr lang="pt-BR" sz="2400" smtClean="0"/>
              <a:t>Também é importante notar que </a:t>
            </a:r>
            <a:r>
              <a:rPr lang="pt-BR" sz="2400" b="1" smtClean="0"/>
              <a:t>o valor preditivo da hipoplasia do VE para desfechos desfavoráveis não foi uniformemente validado</a:t>
            </a:r>
            <a:r>
              <a:rPr lang="pt-BR" sz="2400" smtClean="0"/>
              <a:t>.</a:t>
            </a:r>
          </a:p>
          <a:p>
            <a:pPr algn="just" eaLnBrk="1" hangingPunct="1">
              <a:lnSpc>
                <a:spcPct val="70000"/>
              </a:lnSpc>
            </a:pPr>
            <a:endParaRPr lang="pt-BR" sz="2400" smtClean="0"/>
          </a:p>
          <a:p>
            <a:pPr algn="just" eaLnBrk="1" hangingPunct="1">
              <a:lnSpc>
                <a:spcPct val="70000"/>
              </a:lnSpc>
            </a:pPr>
            <a:r>
              <a:rPr lang="pt-BR" sz="2400" smtClean="0"/>
              <a:t>Vogel et al</a:t>
            </a:r>
            <a:r>
              <a:rPr lang="pt-BR" sz="2400" baseline="30000" smtClean="0"/>
              <a:t>45</a:t>
            </a:r>
            <a:r>
              <a:rPr lang="pt-BR" sz="2400" smtClean="0"/>
              <a:t> relataram que em pacientes com </a:t>
            </a:r>
            <a:r>
              <a:rPr lang="pt-BR" sz="2400" b="1" smtClean="0"/>
              <a:t>hipoplasia leve a moderada do VE no útero, as alterações do VE se resolveram após o nascimento e reparação da HDC e apenas a hipoplasia mais grave foi preditiva de morte</a:t>
            </a:r>
            <a:r>
              <a:rPr lang="pt-BR" sz="2400" smtClean="0"/>
              <a:t>.</a:t>
            </a:r>
            <a:r>
              <a:rPr lang="pt-BR" sz="2400" baseline="30000" smtClean="0"/>
              <a:t> </a:t>
            </a:r>
          </a:p>
          <a:p>
            <a:pPr algn="just" eaLnBrk="1" hangingPunct="1">
              <a:lnSpc>
                <a:spcPct val="70000"/>
              </a:lnSpc>
            </a:pPr>
            <a:endParaRPr lang="pt-BR" sz="2400" smtClean="0"/>
          </a:p>
          <a:p>
            <a:pPr algn="just" eaLnBrk="1" hangingPunct="1">
              <a:lnSpc>
                <a:spcPct val="70000"/>
              </a:lnSpc>
            </a:pPr>
            <a:r>
              <a:rPr lang="pt-BR" sz="2400" smtClean="0"/>
              <a:t> Em contraste, Yamoto</a:t>
            </a:r>
            <a:r>
              <a:rPr lang="pt-BR" sz="2400" baseline="30000" smtClean="0"/>
              <a:t>46</a:t>
            </a:r>
            <a:r>
              <a:rPr lang="pt-BR" sz="2400" smtClean="0"/>
              <a:t> descobriu que </a:t>
            </a:r>
            <a:r>
              <a:rPr lang="pt-BR" sz="2400" b="1" smtClean="0"/>
              <a:t>na ecocardiografia pós-natal, quanto menor o diâmetro da artéria pulmonar direita e menores diâmetros diastólicos do VE eram preditivos de mortalidade em lactentes com HDC</a:t>
            </a:r>
            <a:r>
              <a:rPr lang="pt-BR" sz="2400" smtClean="0"/>
              <a:t>. Além disso, </a:t>
            </a:r>
            <a:r>
              <a:rPr lang="pt-BR" sz="2400" b="1" smtClean="0"/>
              <a:t>há evidências de que distúrbios no volume do  VE de recém-nascidos sobreviventes à HDC podem persistir na infância.</a:t>
            </a:r>
            <a:r>
              <a:rPr lang="pt-BR" sz="2400" baseline="30000" smtClean="0"/>
              <a:t>47</a:t>
            </a:r>
          </a:p>
          <a:p>
            <a:pPr eaLnBrk="1" hangingPunct="1">
              <a:lnSpc>
                <a:spcPct val="70000"/>
              </a:lnSpc>
            </a:pPr>
            <a:endParaRPr lang="pt-BR" sz="24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1"/>
          </p:nvPr>
        </p:nvSpPr>
        <p:spPr/>
        <p:txBody>
          <a:bodyPr/>
          <a:lstStyle/>
          <a:p>
            <a:pPr eaLnBrk="1" hangingPunct="1"/>
            <a:r>
              <a:rPr lang="pt-BR" smtClean="0"/>
              <a:t> A observação de que </a:t>
            </a:r>
            <a:r>
              <a:rPr lang="pt-BR" smtClean="0">
                <a:solidFill>
                  <a:srgbClr val="0033CC"/>
                </a:solidFill>
              </a:rPr>
              <a:t>muitas vezes há shunt da esquerda para a direita via forame oval, a despeito da pressão supra-sistêmica da artéria pulmonar na HDC grave, fornece a justificativa para monitorar as amostras de gás no sangue arterial a partir de um local pré-ductal.</a:t>
            </a:r>
            <a:r>
              <a:rPr lang="pt-BR" baseline="30000" smtClean="0">
                <a:solidFill>
                  <a:srgbClr val="0033CC"/>
                </a:solidFill>
              </a:rPr>
              <a:t>32</a:t>
            </a:r>
            <a:r>
              <a:rPr lang="pt-BR" smtClean="0">
                <a:solidFill>
                  <a:srgbClr val="0033CC"/>
                </a:solidFill>
              </a:rPr>
              <a:t> </a:t>
            </a:r>
          </a:p>
          <a:p>
            <a:pPr eaLnBrk="1" hangingPunct="1"/>
            <a:r>
              <a:rPr lang="pt-BR" smtClean="0"/>
              <a:t>Neste estudo de recém-nascidos com HDC, houve </a:t>
            </a:r>
            <a:r>
              <a:rPr lang="pt-BR" smtClean="0">
                <a:solidFill>
                  <a:srgbClr val="0033CC"/>
                </a:solidFill>
              </a:rPr>
              <a:t>diferenças marcantes nas medições de gás no sangue arterial pré e pós-ductal</a:t>
            </a:r>
            <a:r>
              <a:rPr lang="pt-BR" smtClean="0"/>
              <a:t> para pH, PaCO2, PaO2, saturação de oxigênio e índice de oxigenação que poderiam influenciar as decisões clínicas e potencialmente reduzir a lesão pulmonar.</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Conteúdo 2"/>
          <p:cNvSpPr>
            <a:spLocks noGrp="1"/>
          </p:cNvSpPr>
          <p:nvPr>
            <p:ph idx="1"/>
          </p:nvPr>
        </p:nvSpPr>
        <p:spPr>
          <a:xfrm>
            <a:off x="1169988" y="701675"/>
            <a:ext cx="10153650" cy="5967413"/>
          </a:xfrm>
        </p:spPr>
        <p:txBody>
          <a:bodyPr/>
          <a:lstStyle/>
          <a:p>
            <a:pPr algn="just" eaLnBrk="1" hangingPunct="1"/>
            <a:endParaRPr lang="pt-BR" smtClean="0"/>
          </a:p>
          <a:p>
            <a:pPr algn="just" eaLnBrk="1" hangingPunct="1"/>
            <a:r>
              <a:rPr lang="pt-BR" smtClean="0"/>
              <a:t>O papel da </a:t>
            </a:r>
            <a:r>
              <a:rPr lang="pt-BR" b="1" smtClean="0"/>
              <a:t>terapia farmacológica é difícil de avaliar na HDC devido à falta de estudos controlados nesta população</a:t>
            </a:r>
            <a:r>
              <a:rPr lang="pt-BR" smtClean="0"/>
              <a:t>.</a:t>
            </a:r>
          </a:p>
          <a:p>
            <a:pPr algn="just" eaLnBrk="1" hangingPunct="1">
              <a:buFont typeface="Arial" pitchFamily="34" charset="0"/>
              <a:buNone/>
            </a:pPr>
            <a:r>
              <a:rPr lang="pt-BR" smtClean="0"/>
              <a:t>                                            </a:t>
            </a:r>
            <a:r>
              <a:rPr lang="pt-BR" smtClean="0">
                <a:solidFill>
                  <a:srgbClr val="FF0066"/>
                </a:solidFill>
              </a:rPr>
              <a:t>Como já discutido,</a:t>
            </a:r>
          </a:p>
          <a:p>
            <a:pPr algn="ctr" eaLnBrk="1" hangingPunct="1">
              <a:buFont typeface="Arial" pitchFamily="34" charset="0"/>
              <a:buNone/>
            </a:pPr>
            <a:r>
              <a:rPr lang="pt-BR" sz="3200" smtClean="0">
                <a:solidFill>
                  <a:srgbClr val="0033CC"/>
                </a:solidFill>
              </a:rPr>
              <a:t>Há uma boa razão fisiológica para </a:t>
            </a:r>
            <a:r>
              <a:rPr lang="pt-BR" sz="3200" b="1" smtClean="0">
                <a:solidFill>
                  <a:srgbClr val="0033CC"/>
                </a:solidFill>
              </a:rPr>
              <a:t>evitar drogas vasodilatadoras pulmonares até que a ecocardiografia demonstre um desempenho adequado do VE.</a:t>
            </a:r>
          </a:p>
          <a:p>
            <a:pPr algn="ctr" eaLnBrk="1" hangingPunct="1">
              <a:buFont typeface="Arial" pitchFamily="34" charset="0"/>
              <a:buNone/>
            </a:pPr>
            <a:endParaRPr lang="pt-BR" sz="3200" smtClean="0">
              <a:solidFill>
                <a:srgbClr val="0033CC"/>
              </a:solidFill>
            </a:endParaRPr>
          </a:p>
          <a:p>
            <a:pPr eaLnBrk="1" hangingPunct="1"/>
            <a:endParaRPr lang="pt-BR" sz="3200" smtClean="0">
              <a:solidFill>
                <a:srgbClr val="0033CC"/>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1981200" y="476250"/>
            <a:ext cx="8229600" cy="6192838"/>
          </a:xfrm>
        </p:spPr>
        <p:txBody>
          <a:bodyPr/>
          <a:lstStyle/>
          <a:p>
            <a:pPr algn="just" eaLnBrk="1" hangingPunct="1">
              <a:lnSpc>
                <a:spcPct val="80000"/>
              </a:lnSpc>
            </a:pPr>
            <a:r>
              <a:rPr lang="pt-BR" sz="2600" smtClean="0"/>
              <a:t>A </a:t>
            </a:r>
            <a:r>
              <a:rPr lang="pt-BR" sz="2600" b="1" smtClean="0"/>
              <a:t>milrinona é comumente usada durante o manejo da HDC, embora nenhum ensaio randomizado tenha sido realizado para testar sua eficácia. </a:t>
            </a:r>
          </a:p>
          <a:p>
            <a:pPr algn="just" eaLnBrk="1" hangingPunct="1">
              <a:lnSpc>
                <a:spcPct val="80000"/>
              </a:lnSpc>
            </a:pPr>
            <a:endParaRPr lang="pt-BR" sz="2600" smtClean="0"/>
          </a:p>
          <a:p>
            <a:pPr algn="just" eaLnBrk="1" hangingPunct="1">
              <a:lnSpc>
                <a:spcPct val="80000"/>
              </a:lnSpc>
            </a:pPr>
            <a:r>
              <a:rPr lang="pt-BR" sz="2600" smtClean="0"/>
              <a:t>Como inibidor da fosfodiesterase 3 (PDE3), a milrinona é um </a:t>
            </a:r>
            <a:r>
              <a:rPr lang="pt-BR" sz="2600" b="1" smtClean="0">
                <a:solidFill>
                  <a:srgbClr val="0033CC"/>
                </a:solidFill>
              </a:rPr>
              <a:t>inotrópico</a:t>
            </a:r>
            <a:r>
              <a:rPr lang="pt-BR" sz="2600" smtClean="0"/>
              <a:t> (aumenta a contração sistólica cardíaca) e  </a:t>
            </a:r>
            <a:r>
              <a:rPr lang="pt-BR" sz="2600" b="1" smtClean="0">
                <a:solidFill>
                  <a:srgbClr val="0033CC"/>
                </a:solidFill>
              </a:rPr>
              <a:t>lusitrópico</a:t>
            </a:r>
            <a:r>
              <a:rPr lang="pt-BR" sz="2600" smtClean="0"/>
              <a:t> (melhora do relaxamento diastólico cardíaco).</a:t>
            </a:r>
          </a:p>
          <a:p>
            <a:pPr algn="just" eaLnBrk="1" hangingPunct="1">
              <a:lnSpc>
                <a:spcPct val="80000"/>
              </a:lnSpc>
            </a:pPr>
            <a:endParaRPr lang="pt-BR" sz="2600" smtClean="0"/>
          </a:p>
          <a:p>
            <a:pPr algn="just" eaLnBrk="1" hangingPunct="1">
              <a:lnSpc>
                <a:spcPct val="80000"/>
              </a:lnSpc>
            </a:pPr>
            <a:r>
              <a:rPr lang="pt-BR" sz="2600" smtClean="0"/>
              <a:t> A milrinona também pode atuar diminuindo a resistência vascular sistêmica, que, ao descarregar o coração esquerdo, fornece outro mecanismo que poderia diminuir a HP em indivíduos com disfunção do VE. </a:t>
            </a:r>
          </a:p>
          <a:p>
            <a:pPr algn="just" eaLnBrk="1" hangingPunct="1">
              <a:lnSpc>
                <a:spcPct val="80000"/>
              </a:lnSpc>
            </a:pPr>
            <a:endParaRPr lang="pt-BR" sz="2600" smtClean="0"/>
          </a:p>
          <a:p>
            <a:pPr algn="just" eaLnBrk="1" hangingPunct="1">
              <a:lnSpc>
                <a:spcPct val="80000"/>
              </a:lnSpc>
            </a:pPr>
            <a:r>
              <a:rPr lang="pt-BR" sz="2600" smtClean="0"/>
              <a:t>Demonstrou-se que </a:t>
            </a:r>
            <a:r>
              <a:rPr lang="pt-BR" sz="2600" b="1" smtClean="0"/>
              <a:t>a milrinona melhora a síndrome de baixo débito cardíaco em lactentes após cirurgia para cardiopatia congênita</a:t>
            </a:r>
            <a:r>
              <a:rPr lang="pt-BR" sz="2600" smtClean="0"/>
              <a:t>.</a:t>
            </a:r>
            <a:r>
              <a:rPr lang="pt-BR" sz="2600" baseline="30000" smtClean="0"/>
              <a:t>48</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1981200" y="765175"/>
            <a:ext cx="8229600" cy="5832475"/>
          </a:xfrm>
        </p:spPr>
        <p:txBody>
          <a:bodyPr/>
          <a:lstStyle/>
          <a:p>
            <a:pPr algn="just" eaLnBrk="1" hangingPunct="1">
              <a:lnSpc>
                <a:spcPct val="80000"/>
              </a:lnSpc>
            </a:pPr>
            <a:r>
              <a:rPr lang="pt-BR" smtClean="0"/>
              <a:t>Além de seus efeitos cardíacos, a </a:t>
            </a:r>
            <a:r>
              <a:rPr lang="pt-BR" b="1" smtClean="0"/>
              <a:t>milrinona tem propriedades vasodilatadoras pulmonares leves </a:t>
            </a:r>
            <a:r>
              <a:rPr lang="pt-BR" smtClean="0"/>
              <a:t>e, em uma séries de casos, </a:t>
            </a:r>
            <a:r>
              <a:rPr lang="pt-BR" b="1" smtClean="0"/>
              <a:t>a milrinona demonstrou melhorar a oxigenação em HP resistente ao iNO.</a:t>
            </a:r>
            <a:r>
              <a:rPr lang="pt-BR" b="1" baseline="30000" smtClean="0"/>
              <a:t>49</a:t>
            </a:r>
          </a:p>
          <a:p>
            <a:pPr algn="just" eaLnBrk="1" hangingPunct="1">
              <a:lnSpc>
                <a:spcPct val="80000"/>
              </a:lnSpc>
            </a:pPr>
            <a:endParaRPr lang="pt-BR" smtClean="0"/>
          </a:p>
          <a:p>
            <a:pPr algn="just" eaLnBrk="1" hangingPunct="1">
              <a:lnSpc>
                <a:spcPct val="80000"/>
              </a:lnSpc>
            </a:pPr>
            <a:r>
              <a:rPr lang="pt-BR" b="1" smtClean="0"/>
              <a:t>Em uma pequena série de neonatos com HDC e HP, tanto </a:t>
            </a:r>
            <a:r>
              <a:rPr lang="pt-BR" b="1" smtClean="0">
                <a:solidFill>
                  <a:srgbClr val="0033CC"/>
                </a:solidFill>
              </a:rPr>
              <a:t>a medida funcional do VD quanto do VE melhoraram com o início da milrinona</a:t>
            </a:r>
            <a:r>
              <a:rPr lang="pt-BR" b="1" smtClean="0"/>
              <a:t>, embora o shunt ductal da direita para a esquerda tenha sido modestamente diminuído. </a:t>
            </a:r>
            <a:r>
              <a:rPr lang="pt-BR" baseline="30000" smtClean="0"/>
              <a:t>50 </a:t>
            </a:r>
          </a:p>
          <a:p>
            <a:pPr algn="just" eaLnBrk="1" hangingPunct="1">
              <a:lnSpc>
                <a:spcPct val="80000"/>
              </a:lnSpc>
            </a:pPr>
            <a:endParaRPr lang="pt-BR" smtClean="0"/>
          </a:p>
          <a:p>
            <a:pPr algn="just" eaLnBrk="1" hangingPunct="1">
              <a:lnSpc>
                <a:spcPct val="80000"/>
              </a:lnSpc>
            </a:pPr>
            <a:r>
              <a:rPr lang="pt-BR" smtClean="0"/>
              <a:t>A exposição ao óxido nítrico (NO) aumenta a expressão e atividade da PDE3 em cordeiros neonatais.</a:t>
            </a:r>
            <a:r>
              <a:rPr lang="pt-BR" baseline="30000" smtClean="0"/>
              <a:t>51 </a:t>
            </a:r>
          </a:p>
          <a:p>
            <a:pPr eaLnBrk="1" hangingPunct="1">
              <a:lnSpc>
                <a:spcPct val="80000"/>
              </a:lnSpc>
            </a:pPr>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a:xfrm>
            <a:off x="669925" y="584200"/>
            <a:ext cx="10866438" cy="5911850"/>
          </a:xfrm>
        </p:spPr>
        <p:txBody>
          <a:bodyPr/>
          <a:lstStyle/>
          <a:p>
            <a:pPr algn="just" eaLnBrk="1" hangingPunct="1"/>
            <a:endParaRPr lang="pt-BR" b="1" smtClean="0"/>
          </a:p>
          <a:p>
            <a:pPr algn="just" eaLnBrk="1" hangingPunct="1"/>
            <a:r>
              <a:rPr lang="pt-BR" sz="2700" smtClean="0"/>
              <a:t>A milrinona pode restaurar os níveis vasculares de cAMP inibindo a PDE3 e aumentam as propriedades vasodilatadoras do iNO, ou pode reduzir ainda mais a HP, diminuindo a pressão venosa pulmonar através de seus efeitos cardíacos e sistêmicos.</a:t>
            </a:r>
          </a:p>
          <a:p>
            <a:pPr algn="just" eaLnBrk="1" hangingPunct="1"/>
            <a:r>
              <a:rPr lang="pt-BR" sz="2700" smtClean="0"/>
              <a:t>A </a:t>
            </a:r>
            <a:r>
              <a:rPr lang="pt-BR" sz="2700" b="1" smtClean="0">
                <a:solidFill>
                  <a:srgbClr val="0033CC"/>
                </a:solidFill>
              </a:rPr>
              <a:t>função biventricular, portanto, pode ser afetada diretamente, ou por meio de interações ventrículo-ventriculares,</a:t>
            </a:r>
            <a:r>
              <a:rPr lang="pt-BR" sz="2700" smtClean="0"/>
              <a:t> com diminuição da pós-carga do VD e melhora da função do VD resultando em melhora da função do VE.</a:t>
            </a:r>
          </a:p>
          <a:p>
            <a:pPr eaLnBrk="1" hangingPunct="1"/>
            <a:r>
              <a:rPr lang="pt-BR" sz="2700" smtClean="0"/>
              <a:t>  Em um grande registro de Unidades Neonatais hospitalares de crianças, 30% das crianças com HDC receberam milrinona, </a:t>
            </a:r>
            <a:r>
              <a:rPr lang="pt-BR" sz="2700" baseline="30000" smtClean="0"/>
              <a:t>52</a:t>
            </a:r>
            <a:r>
              <a:rPr lang="pt-BR" sz="2700" smtClean="0"/>
              <a:t> e no banco de dados do Pediatrix, 22% de recém-nascidos pré-termo e termo com HDC foram tratados com milrinona.</a:t>
            </a:r>
            <a:r>
              <a:rPr lang="pt-BR" sz="2700" baseline="30000" smtClean="0"/>
              <a:t>53</a:t>
            </a:r>
          </a:p>
          <a:p>
            <a:pPr eaLnBrk="1" hangingPunct="1"/>
            <a:endParaRPr lang="pt-BR" sz="2700" smtClean="0"/>
          </a:p>
          <a:p>
            <a:pPr eaLnBrk="1" hangingPunct="1"/>
            <a:endParaRPr lang="pt-BR" smtClean="0"/>
          </a:p>
          <a:p>
            <a:pPr eaLnBrk="1" hangingPunct="1"/>
            <a:endParaRPr lang="pt-BR"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Conteúdo 2"/>
          <p:cNvSpPr>
            <a:spLocks noGrp="1"/>
          </p:cNvSpPr>
          <p:nvPr>
            <p:ph idx="1"/>
          </p:nvPr>
        </p:nvSpPr>
        <p:spPr>
          <a:xfrm>
            <a:off x="1085850" y="149225"/>
            <a:ext cx="9063038" cy="5903913"/>
          </a:xfrm>
        </p:spPr>
        <p:txBody>
          <a:bodyPr/>
          <a:lstStyle/>
          <a:p>
            <a:pPr algn="just" eaLnBrk="1" hangingPunct="1"/>
            <a:endParaRPr lang="pt-BR" smtClean="0"/>
          </a:p>
          <a:p>
            <a:pPr eaLnBrk="1" hangingPunct="1"/>
            <a:r>
              <a:rPr lang="pt-BR" smtClean="0"/>
              <a:t>Na presença de pressão arterial pulmonar supra-sistêmica, um argumento razoável pode ser feito para </a:t>
            </a:r>
            <a:r>
              <a:rPr lang="pt-BR" b="1" smtClean="0">
                <a:solidFill>
                  <a:srgbClr val="0033CC"/>
                </a:solidFill>
              </a:rPr>
              <a:t>recrutar o ducto arterial com PGE1 para aliviar o VD e permitir que o VD contribui para a circulação sistêmica quando a contribuição do VE para o débito cardíaco está comprometida.</a:t>
            </a:r>
            <a:r>
              <a:rPr lang="pt-BR" b="1" baseline="30000" smtClean="0">
                <a:solidFill>
                  <a:srgbClr val="0033CC"/>
                </a:solidFill>
              </a:rPr>
              <a:t>33,54</a:t>
            </a:r>
          </a:p>
          <a:p>
            <a:pPr algn="just" eaLnBrk="1" hangingPunct="1"/>
            <a:r>
              <a:rPr lang="pt-BR" smtClean="0"/>
              <a:t>A </a:t>
            </a:r>
            <a:r>
              <a:rPr lang="pt-BR" b="1" smtClean="0">
                <a:solidFill>
                  <a:srgbClr val="0033CC"/>
                </a:solidFill>
              </a:rPr>
              <a:t>insuficiência adrenal </a:t>
            </a:r>
            <a:r>
              <a:rPr lang="pt-BR" smtClean="0">
                <a:solidFill>
                  <a:srgbClr val="0033CC"/>
                </a:solidFill>
              </a:rPr>
              <a:t>comumente </a:t>
            </a:r>
            <a:r>
              <a:rPr lang="pt-BR" b="1" smtClean="0">
                <a:solidFill>
                  <a:srgbClr val="0033CC"/>
                </a:solidFill>
              </a:rPr>
              <a:t>complica o curso precoce de recém-nascidos com HDC, e a terapia de reposição deve ser considerada</a:t>
            </a:r>
            <a:r>
              <a:rPr lang="pt-BR" smtClean="0">
                <a:solidFill>
                  <a:srgbClr val="0033CC"/>
                </a:solidFill>
              </a:rPr>
              <a:t>.</a:t>
            </a:r>
            <a:r>
              <a:rPr lang="pt-BR" baseline="30000" smtClean="0">
                <a:solidFill>
                  <a:srgbClr val="0033CC"/>
                </a:solidFill>
              </a:rPr>
              <a:t>55</a:t>
            </a:r>
          </a:p>
          <a:p>
            <a:pPr algn="just" eaLnBrk="1" hangingPunct="1">
              <a:buFont typeface="Arial" pitchFamily="34" charset="0"/>
              <a:buNone/>
            </a:pPr>
            <a:r>
              <a:rPr lang="pt-BR" smtClean="0"/>
              <a:t> Em cordeiros neonatos com HP, a administração pós-natal de doses de estresse de hidrocortisona reduziu o estresse oxidativo pulmonar, melhorou a oxigenação e aumentou as concentrações de GMPc.</a:t>
            </a:r>
            <a:r>
              <a:rPr lang="pt-BR" baseline="30000" smtClean="0"/>
              <a:t>56</a:t>
            </a:r>
            <a:r>
              <a:rPr lang="pt-BR" smtClean="0"/>
              <a:t> No entanto, essa abordagem ainda precisa ser testada em um ambiente clínico.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p:txBody>
          <a:bodyPr/>
          <a:lstStyle/>
          <a:p>
            <a:pPr eaLnBrk="1" hangingPunct="1"/>
            <a:r>
              <a:rPr lang="pt-BR" smtClean="0"/>
              <a:t>Finalmente, </a:t>
            </a:r>
            <a:r>
              <a:rPr lang="pt-BR" b="1" smtClean="0">
                <a:solidFill>
                  <a:srgbClr val="FF0000"/>
                </a:solidFill>
              </a:rPr>
              <a:t>há muito tempo foi reconhecido que os bebês com HDC são mais propensos a mostrar um “atordoamento cardíaco”(‘</a:t>
            </a:r>
            <a:r>
              <a:rPr lang="pt-BR" b="1" i="1" smtClean="0">
                <a:solidFill>
                  <a:srgbClr val="FF0000"/>
                </a:solidFill>
              </a:rPr>
              <a:t>cardiac stun”),</a:t>
            </a:r>
            <a:r>
              <a:rPr lang="pt-BR" b="1" smtClean="0">
                <a:solidFill>
                  <a:srgbClr val="FF0000"/>
                </a:solidFill>
              </a:rPr>
              <a:t> um sinal de disfunção extrema do VE</a:t>
            </a:r>
            <a:r>
              <a:rPr lang="pt-BR" smtClean="0"/>
              <a:t>, após o início da ECMO. </a:t>
            </a:r>
          </a:p>
          <a:p>
            <a:pPr eaLnBrk="1" hangingPunct="1"/>
            <a:r>
              <a:rPr lang="pt-BR" smtClean="0"/>
              <a:t>Terapia farmacológica não foi comprovada em reduzir a gravidade ou a duração dessa complicação.</a:t>
            </a:r>
            <a:r>
              <a:rPr lang="pt-BR" baseline="30000" smtClean="0"/>
              <a:t>57</a:t>
            </a:r>
          </a:p>
          <a:p>
            <a:pPr eaLnBrk="1" hangingPunct="1"/>
            <a:r>
              <a:rPr lang="pt-BR" smtClean="0"/>
              <a:t>Como melhor apoiar a disfunção do VE e promover a remodelação do VE neste contexto ainda não é conhecido.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1981200" y="274638"/>
            <a:ext cx="8229600" cy="850900"/>
          </a:xfrm>
        </p:spPr>
        <p:txBody>
          <a:bodyPr/>
          <a:lstStyle/>
          <a:p>
            <a:pPr eaLnBrk="1" hangingPunct="1"/>
            <a:r>
              <a:rPr lang="pt-BR" smtClean="0"/>
              <a:t>Conclusões </a:t>
            </a:r>
          </a:p>
        </p:txBody>
      </p:sp>
      <p:sp>
        <p:nvSpPr>
          <p:cNvPr id="37891" name="Espaço Reservado para Conteúdo 2"/>
          <p:cNvSpPr>
            <a:spLocks noGrp="1"/>
          </p:cNvSpPr>
          <p:nvPr>
            <p:ph idx="1"/>
          </p:nvPr>
        </p:nvSpPr>
        <p:spPr>
          <a:xfrm>
            <a:off x="1981200" y="1341438"/>
            <a:ext cx="8229600" cy="5256212"/>
          </a:xfrm>
        </p:spPr>
        <p:txBody>
          <a:bodyPr/>
          <a:lstStyle/>
          <a:p>
            <a:pPr algn="just" eaLnBrk="1" hangingPunct="1"/>
            <a:r>
              <a:rPr lang="pt-BR" smtClean="0"/>
              <a:t> Há evidências crescentes de que </a:t>
            </a:r>
            <a:r>
              <a:rPr lang="pt-BR" smtClean="0">
                <a:solidFill>
                  <a:srgbClr val="FF0000"/>
                </a:solidFill>
              </a:rPr>
              <a:t>o feto com HDC grave está em risco de hipoplasia do VE e diminuição da função sistólica e diastólica, o que complica o manejo da HP na HDC grave.</a:t>
            </a:r>
          </a:p>
          <a:p>
            <a:pPr algn="just" eaLnBrk="1" hangingPunct="1"/>
            <a:endParaRPr lang="pt-BR" smtClean="0">
              <a:solidFill>
                <a:srgbClr val="FF0000"/>
              </a:solidFill>
            </a:endParaRPr>
          </a:p>
          <a:p>
            <a:pPr algn="just" eaLnBrk="1" hangingPunct="1">
              <a:buFont typeface="Arial" pitchFamily="34" charset="0"/>
              <a:buNone/>
            </a:pPr>
            <a:r>
              <a:rPr lang="pt-BR" smtClean="0"/>
              <a:t>(1) </a:t>
            </a:r>
            <a:r>
              <a:rPr lang="pt-BR" smtClean="0">
                <a:solidFill>
                  <a:srgbClr val="0033CC"/>
                </a:solidFill>
              </a:rPr>
              <a:t>As medidas ecocardiográficas pré-natais no feto com HDC devem incluir uma avaliação da discordância ventricular, pois alterações estruturais do VE</a:t>
            </a:r>
            <a:r>
              <a:rPr lang="pt-BR" smtClean="0"/>
              <a:t> podem predizer a deterioração cardiorrespiratória após o nascimento, enfatizando a necessidade de uma abordagem multidisciplinar para o manejo da HDC.</a:t>
            </a:r>
          </a:p>
          <a:p>
            <a:pPr eaLnBrk="1" hangingPunct="1"/>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Conteúdo 2"/>
          <p:cNvSpPr>
            <a:spLocks noGrp="1"/>
          </p:cNvSpPr>
          <p:nvPr>
            <p:ph idx="1"/>
          </p:nvPr>
        </p:nvSpPr>
        <p:spPr>
          <a:xfrm>
            <a:off x="1981200" y="908050"/>
            <a:ext cx="8229600" cy="5761038"/>
          </a:xfrm>
        </p:spPr>
        <p:txBody>
          <a:bodyPr/>
          <a:lstStyle/>
          <a:p>
            <a:pPr marL="0" indent="0" algn="just" eaLnBrk="1" hangingPunct="1">
              <a:buFont typeface="Arial" pitchFamily="34" charset="0"/>
              <a:buNone/>
            </a:pPr>
            <a:r>
              <a:rPr lang="pt-BR" smtClean="0"/>
              <a:t>(2) A </a:t>
            </a:r>
            <a:r>
              <a:rPr lang="pt-BR" b="1" smtClean="0">
                <a:solidFill>
                  <a:srgbClr val="0033CC"/>
                </a:solidFill>
              </a:rPr>
              <a:t>ecocardiografia pós-natal precoce deve ser realizada para determinar com maior precisão as contribuições relativas da doença vascular pulmonar e da disfunção ventricular esquerda para a HP e se a terapia farmacológica com vasodilatadores pulmonares pode ser benéfica ao nascimento</a:t>
            </a:r>
            <a:r>
              <a:rPr lang="pt-BR" smtClean="0">
                <a:solidFill>
                  <a:srgbClr val="0033CC"/>
                </a:solidFill>
              </a:rPr>
              <a:t>. </a:t>
            </a:r>
          </a:p>
          <a:p>
            <a:pPr marL="0" indent="0" algn="just" eaLnBrk="1" hangingPunct="1"/>
            <a:endParaRPr lang="pt-BR" smtClean="0">
              <a:solidFill>
                <a:srgbClr val="0033CC"/>
              </a:solidFill>
            </a:endParaRPr>
          </a:p>
          <a:p>
            <a:pPr marL="0" indent="0" algn="just" eaLnBrk="1" hangingPunct="1"/>
            <a:r>
              <a:rPr lang="pt-BR" smtClean="0"/>
              <a:t>Da mesma forma, </a:t>
            </a:r>
            <a:r>
              <a:rPr lang="pt-BR" b="1" smtClean="0">
                <a:solidFill>
                  <a:srgbClr val="0033CC"/>
                </a:solidFill>
              </a:rPr>
              <a:t>a ecocardiografia seriada deve ser usada para demonstrar a resposta à terapia e mudanças na fisiologia subjacente ao longo do tempo</a:t>
            </a:r>
            <a:r>
              <a:rPr lang="pt-BR" b="1" smtClean="0"/>
              <a:t>.</a:t>
            </a:r>
          </a:p>
          <a:p>
            <a:pPr marL="0" indent="0" eaLnBrk="1" hangingPunct="1"/>
            <a:endParaRPr 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Conteúdo 2"/>
          <p:cNvSpPr>
            <a:spLocks noGrp="1"/>
          </p:cNvSpPr>
          <p:nvPr>
            <p:ph idx="1"/>
          </p:nvPr>
        </p:nvSpPr>
        <p:spPr>
          <a:xfrm>
            <a:off x="808038" y="1073150"/>
            <a:ext cx="10047287" cy="5524500"/>
          </a:xfrm>
        </p:spPr>
        <p:txBody>
          <a:bodyPr/>
          <a:lstStyle/>
          <a:p>
            <a:pPr marL="0" indent="0" algn="just" eaLnBrk="1" hangingPunct="1">
              <a:buFont typeface="Arial" pitchFamily="34" charset="0"/>
              <a:buNone/>
            </a:pPr>
            <a:r>
              <a:rPr lang="pt-BR" smtClean="0"/>
              <a:t>(3) O </a:t>
            </a:r>
            <a:r>
              <a:rPr lang="pt-BR" smtClean="0">
                <a:solidFill>
                  <a:srgbClr val="0033CC"/>
                </a:solidFill>
              </a:rPr>
              <a:t>recrutamento farmacológico do ducto arterial</a:t>
            </a:r>
            <a:r>
              <a:rPr lang="pt-BR" smtClean="0"/>
              <a:t> deve ser considerado se houver evidência de fluxo sangüíneo sistêmico ductal-dependente com </a:t>
            </a:r>
            <a:r>
              <a:rPr lang="pt-BR" smtClean="0">
                <a:solidFill>
                  <a:srgbClr val="0033CC"/>
                </a:solidFill>
              </a:rPr>
              <a:t>disfunção grave do VE</a:t>
            </a:r>
            <a:r>
              <a:rPr lang="pt-BR" smtClean="0"/>
              <a:t>.</a:t>
            </a:r>
          </a:p>
          <a:p>
            <a:pPr marL="0" indent="0" algn="just" eaLnBrk="1" hangingPunct="1"/>
            <a:endParaRPr lang="pt-BR" smtClean="0"/>
          </a:p>
          <a:p>
            <a:pPr marL="0" indent="0" algn="just" eaLnBrk="1" hangingPunct="1">
              <a:buFont typeface="Arial" pitchFamily="34" charset="0"/>
              <a:buNone/>
            </a:pPr>
            <a:r>
              <a:rPr lang="pt-BR" smtClean="0"/>
              <a:t>(4) As medições pré-ductais de gases no sangue arterial refletem com maior precisão as trocas gasosas pulmonares na presença de shunt da direita para a esquerda através do ducto arterial e devem ser usadas para auxiliar no manejo da ventilação mecânica.</a:t>
            </a:r>
          </a:p>
          <a:p>
            <a:pPr marL="0" indent="0" algn="just" eaLnBrk="1" hangingPunct="1">
              <a:buFont typeface="Arial" pitchFamily="34" charset="0"/>
              <a:buNone/>
            </a:pPr>
            <a:endParaRPr lang="pt-BR" smtClean="0"/>
          </a:p>
          <a:p>
            <a:pPr marL="0" indent="0" eaLnBrk="1" hangingPunct="1">
              <a:buFont typeface="Arial" pitchFamily="34" charset="0"/>
              <a:buNone/>
            </a:pPr>
            <a:r>
              <a:rPr lang="pt-BR" smtClean="0"/>
              <a:t>(5) Milrinona, sozinha ou em combinação com iNO, pode ter um papel no manejo da HP na HDC, especialmente quando complicada pelo fraco desempenho do VE ou subdesenvolvimento, mas as recomendações para seu uso aguardam estudos randomizados.</a:t>
            </a:r>
          </a:p>
          <a:p>
            <a:pPr marL="0" indent="0" eaLnBrk="1" hangingPunct="1"/>
            <a:endParaRPr lang="pt-BR"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742950" y="161925"/>
            <a:ext cx="10558463" cy="363538"/>
          </a:xfrm>
        </p:spPr>
        <p:txBody>
          <a:bodyPr/>
          <a:lstStyle/>
          <a:p>
            <a:pPr eaLnBrk="1" hangingPunct="1"/>
            <a:r>
              <a:rPr lang="pt-BR" sz="4000" smtClean="0"/>
              <a:t>References</a:t>
            </a:r>
          </a:p>
        </p:txBody>
      </p:sp>
      <p:sp>
        <p:nvSpPr>
          <p:cNvPr id="40963" name="Espaço Reservado para Conteúdo 2"/>
          <p:cNvSpPr>
            <a:spLocks noGrp="1"/>
          </p:cNvSpPr>
          <p:nvPr>
            <p:ph idx="1"/>
          </p:nvPr>
        </p:nvSpPr>
        <p:spPr>
          <a:xfrm>
            <a:off x="225425" y="514350"/>
            <a:ext cx="11966575" cy="6494463"/>
          </a:xfrm>
        </p:spPr>
        <p:txBody>
          <a:bodyPr/>
          <a:lstStyle/>
          <a:p>
            <a:pPr marL="0" indent="0" eaLnBrk="1" hangingPunct="1">
              <a:lnSpc>
                <a:spcPct val="70000"/>
              </a:lnSpc>
              <a:buFont typeface="Arial" pitchFamily="34" charset="0"/>
              <a:buNone/>
            </a:pPr>
            <a:r>
              <a:rPr lang="pt-BR" sz="1500" smtClean="0"/>
              <a:t/>
            </a:r>
            <a:br>
              <a:rPr lang="pt-BR" sz="1500" smtClean="0"/>
            </a:br>
            <a:r>
              <a:rPr lang="pt-BR" sz="1500" smtClean="0"/>
              <a:t>1. Puligandla PS, Grabowski J, Austin M, Hedrick H, Renaud E, Arnold M, et al. Management of congenital diaphragmatic hernia: a systematic review from the APSA outcomes and evidence based practice committee. J Pediatr Surg 2015;50:1958-70.</a:t>
            </a:r>
            <a:br>
              <a:rPr lang="pt-BR" sz="1500" smtClean="0"/>
            </a:br>
            <a:r>
              <a:rPr lang="pt-BR" sz="1500" smtClean="0"/>
              <a:t/>
            </a:r>
            <a:br>
              <a:rPr lang="pt-BR" sz="1500" smtClean="0"/>
            </a:br>
            <a:r>
              <a:rPr lang="pt-BR" sz="1500" smtClean="0"/>
              <a:t> 2. Snoek KG, Reiss IK, Greenough A, Capolupo I, Urlesberger B, Wessel L, et al. Standardized postnatal management of infants with congenital diaphragmatic hernia in Europe: the CDH EURO Consortium Consensus—2015 update. Neonatology 2016;110:66-74. </a:t>
            </a:r>
            <a:br>
              <a:rPr lang="pt-BR" sz="1500" smtClean="0"/>
            </a:br>
            <a:r>
              <a:rPr lang="pt-BR" sz="1500" smtClean="0"/>
              <a:t/>
            </a:r>
            <a:br>
              <a:rPr lang="pt-BR" sz="1500" smtClean="0"/>
            </a:br>
            <a:r>
              <a:rPr lang="pt-BR" sz="1500" smtClean="0"/>
              <a:t>3. Extracorporeal Life Support Organization. ECLS registry report, North American trends, January 2017. </a:t>
            </a:r>
            <a:br>
              <a:rPr lang="pt-BR" sz="1500" smtClean="0"/>
            </a:br>
            <a:r>
              <a:rPr lang="pt-BR" sz="1500" smtClean="0"/>
              <a:t/>
            </a:r>
            <a:br>
              <a:rPr lang="pt-BR" sz="1500" smtClean="0"/>
            </a:br>
            <a:r>
              <a:rPr lang="pt-BR" sz="1500" smtClean="0"/>
              <a:t> 4. Abman SH, Hansmann G, Archer SL, Ivy DD, Adatia I, Chung WK, et al. Pediatric pulmonary hypertension: guidelines from the American Heart Association and American Thoracic Society. Circulation 2015;132:2037- 99. </a:t>
            </a:r>
            <a:br>
              <a:rPr lang="pt-BR" sz="1500" smtClean="0"/>
            </a:br>
            <a:r>
              <a:rPr lang="pt-BR" sz="1500" smtClean="0"/>
              <a:t/>
            </a:r>
            <a:br>
              <a:rPr lang="pt-BR" sz="1500" smtClean="0"/>
            </a:br>
            <a:r>
              <a:rPr lang="pt-BR" sz="1500" smtClean="0"/>
              <a:t> 5. Siebert JR, Haas JE, Beckwith JB. Left ventricular hypoplasia in congenital diaphragmatic hernia. J Pediatr Surg 1984;19:567-71.</a:t>
            </a:r>
            <a:br>
              <a:rPr lang="pt-BR" sz="1500" smtClean="0"/>
            </a:br>
            <a:r>
              <a:rPr lang="pt-BR" sz="1500" smtClean="0"/>
              <a:t/>
            </a:r>
            <a:br>
              <a:rPr lang="pt-BR" sz="1500" smtClean="0"/>
            </a:br>
            <a:r>
              <a:rPr lang="pt-BR" sz="1500" smtClean="0"/>
              <a:t> 6. Crawford DC, Wright VM, Drake DP, Allan LD. Fetal diaphragmatic hernia: the value of fetal echocardiography in the prediction of postnatal outcome. Br J Obstet Gynaecol 1989;96:705-10. </a:t>
            </a:r>
            <a:br>
              <a:rPr lang="pt-BR" sz="1500" smtClean="0"/>
            </a:br>
            <a:r>
              <a:rPr lang="pt-BR" sz="1500" smtClean="0"/>
              <a:t/>
            </a:r>
            <a:br>
              <a:rPr lang="pt-BR" sz="1500" smtClean="0"/>
            </a:br>
            <a:r>
              <a:rPr lang="pt-BR" sz="1500" smtClean="0"/>
              <a:t>7. Sharland GK, Lockhart SM, Heward AJ, Allan LD. Prognosis in fetal diaphragmatic hernia. See comment in PubMed Commons below. Am J Obstet Gynecol 1992;166:9-13. </a:t>
            </a:r>
            <a:br>
              <a:rPr lang="pt-BR" sz="1500" smtClean="0"/>
            </a:br>
            <a:r>
              <a:rPr lang="pt-BR" sz="1500" smtClean="0"/>
              <a:t/>
            </a:r>
            <a:br>
              <a:rPr lang="pt-BR" sz="1500" smtClean="0"/>
            </a:br>
            <a:r>
              <a:rPr lang="pt-BR" sz="1500" smtClean="0"/>
              <a:t>8. Schwartz SM, Vermilion RP, Hirschl RB. Evaluation of left ventricular mass in children with left-sided congenital diaphragmatic hernia. J Pediatr 1994;125:447-51.</a:t>
            </a:r>
            <a:br>
              <a:rPr lang="pt-BR" sz="1500" smtClean="0"/>
            </a:br>
            <a:r>
              <a:rPr lang="pt-BR" sz="1500" smtClean="0"/>
              <a:t/>
            </a:r>
            <a:br>
              <a:rPr lang="pt-BR" sz="1500" smtClean="0"/>
            </a:br>
            <a:r>
              <a:rPr lang="pt-BR" sz="1500" smtClean="0"/>
              <a:t> 9. Karamanoukian HL, Glick PL, Wilcox DT, O’Toole SJ, Rossman JE, Azizkhan RG. Pathophysiology of congenital diaphragmatic hernia. XI: anatomic and biochemical characterization of the heart in the fetal lamb CDH model. J Pediatr Surg 1995;30:925-8, discussion 929. </a:t>
            </a:r>
            <a:br>
              <a:rPr lang="pt-BR" sz="1500" smtClean="0"/>
            </a:br>
            <a:r>
              <a:rPr lang="pt-BR" sz="1500" smtClean="0"/>
              <a:t/>
            </a:r>
            <a:br>
              <a:rPr lang="pt-BR" sz="1500" smtClean="0"/>
            </a:br>
            <a:r>
              <a:rPr lang="pt-BR" sz="1500" smtClean="0"/>
              <a:t>10. Thébaud B, Azancot A, de Lagausie P, Vuillard E, Ferkadji L, Benali K, et al. Congenital diaphragmatic hernia: antenatal prognostic factors. Does cardiac ventricular disproportion in utero predict outcome and pulmonary hypoplasia? Intensive Care Med 1997;23:10062-9. </a:t>
            </a:r>
            <a:br>
              <a:rPr lang="pt-BR" sz="1500" smtClean="0"/>
            </a:br>
            <a:r>
              <a:rPr lang="pt-BR" sz="1500" smtClean="0"/>
              <a:t/>
            </a:r>
            <a:br>
              <a:rPr lang="pt-BR" sz="1500" smtClean="0"/>
            </a:br>
            <a:r>
              <a:rPr lang="pt-BR" sz="1500" smtClean="0"/>
              <a:t>11. Karamanoukian HL, O’Toole SJ, Rossman JR, Sharma A, Holm BA, Azizkhan RG, et al. Can cardiac weight predict lung weight in patients with congenital diaphragmatic hernia? J Pediatr Surg 1996;31:823-5. </a:t>
            </a:r>
            <a:br>
              <a:rPr lang="pt-BR" sz="1500" smtClean="0"/>
            </a:br>
            <a:r>
              <a:rPr lang="pt-BR" sz="1500" smtClean="0"/>
              <a:t/>
            </a:r>
            <a:br>
              <a:rPr lang="pt-BR" sz="1500" smtClean="0"/>
            </a:br>
            <a:r>
              <a:rPr lang="pt-BR" sz="1500" smtClean="0"/>
              <a:t> 12. Baumgart S, Paul JJ, Huhta JC, Katz AL, Paul KE, Spettell C, et al. Cardiac malposition, redistribution of fetal cardiac output, and left heart hypoplasia reduces survival in neonates with congenital diaphragmatic hernia requiring extracorporeal membrane oxygenation. J Pediatr 1998;133:57- 62. </a:t>
            </a:r>
            <a:br>
              <a:rPr lang="pt-BR" sz="1500" smtClean="0"/>
            </a:br>
            <a:r>
              <a:rPr lang="pt-BR" sz="1500" smtClean="0"/>
              <a:t>13. Allan LD, Lockhart S. Intrathoracic cardiac position in the fetus. Ultrasound Obstet Gynecol 1993;3:93-6.</a:t>
            </a:r>
            <a:br>
              <a:rPr lang="pt-BR" sz="1500" smtClean="0"/>
            </a:br>
            <a:r>
              <a:rPr lang="pt-BR" sz="1500" smtClean="0"/>
              <a:t> 14. Tajchman UW, Tuder RM, Horan M, Parker TA, Abman SH. Persistent eNOS in lung hypoplasia caused by left pulmonary artery ligation in the ovine fetus. Am J Physiol 1997;272:L969-78. </a:t>
            </a:r>
            <a:br>
              <a:rPr lang="pt-BR" sz="1500" smtClean="0"/>
            </a:br>
            <a:r>
              <a:rPr lang="pt-BR" sz="1500" smtClean="0"/>
              <a:t>15. Schmidt KG, Silverman NH, Rudolph AM. Assessment of flow events at the ductus venosus-inferior vena cava junction and at the foramen ovale in fetal sheep by use of multimodal ultrasound. Circulation 1996;93:826-33</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23863" y="423863"/>
            <a:ext cx="10929937" cy="6254750"/>
          </a:xfrm>
        </p:spPr>
        <p:txBody>
          <a:bodyPr rtlCol="0">
            <a:normAutofit fontScale="70000" lnSpcReduction="20000"/>
          </a:bodyPr>
          <a:lstStyle/>
          <a:p>
            <a:pPr eaLnBrk="1" fontAlgn="auto" hangingPunct="1">
              <a:spcAft>
                <a:spcPts val="0"/>
              </a:spcAft>
              <a:defRPr/>
            </a:pPr>
            <a:r>
              <a:rPr lang="pt-BR" dirty="0"/>
              <a:t>16. </a:t>
            </a:r>
            <a:r>
              <a:rPr lang="pt-BR" dirty="0" err="1"/>
              <a:t>Kiserud</a:t>
            </a:r>
            <a:r>
              <a:rPr lang="pt-BR" dirty="0"/>
              <a:t> T, </a:t>
            </a:r>
            <a:r>
              <a:rPr lang="pt-BR" dirty="0" err="1"/>
              <a:t>Eik-Nes</a:t>
            </a:r>
            <a:r>
              <a:rPr lang="pt-BR" dirty="0"/>
              <a:t> SH, </a:t>
            </a:r>
            <a:r>
              <a:rPr lang="pt-BR" dirty="0" err="1"/>
              <a:t>Blaas</a:t>
            </a:r>
            <a:r>
              <a:rPr lang="pt-BR" dirty="0"/>
              <a:t> HG, </a:t>
            </a:r>
            <a:r>
              <a:rPr lang="pt-BR" dirty="0" err="1"/>
              <a:t>Hellevik</a:t>
            </a:r>
            <a:r>
              <a:rPr lang="pt-BR" dirty="0"/>
              <a:t> LR. </a:t>
            </a:r>
            <a:r>
              <a:rPr lang="pt-BR" dirty="0" err="1"/>
              <a:t>Ultrasonographic</a:t>
            </a:r>
            <a:r>
              <a:rPr lang="pt-BR" dirty="0"/>
              <a:t> </a:t>
            </a:r>
            <a:r>
              <a:rPr lang="pt-BR" dirty="0" err="1"/>
              <a:t>velocimetry</a:t>
            </a:r>
            <a:r>
              <a:rPr lang="pt-BR" dirty="0"/>
              <a:t> </a:t>
            </a:r>
            <a:r>
              <a:rPr lang="pt-BR" dirty="0" err="1"/>
              <a:t>of</a:t>
            </a:r>
            <a:r>
              <a:rPr lang="pt-BR" dirty="0"/>
              <a:t> </a:t>
            </a:r>
            <a:r>
              <a:rPr lang="pt-BR" dirty="0" err="1"/>
              <a:t>the</a:t>
            </a:r>
            <a:r>
              <a:rPr lang="pt-BR" dirty="0"/>
              <a:t> fetal </a:t>
            </a:r>
            <a:r>
              <a:rPr lang="pt-BR" dirty="0" err="1"/>
              <a:t>ductus</a:t>
            </a:r>
            <a:r>
              <a:rPr lang="pt-BR" dirty="0"/>
              <a:t> </a:t>
            </a:r>
            <a:r>
              <a:rPr lang="pt-BR" dirty="0" err="1"/>
              <a:t>venosus</a:t>
            </a:r>
            <a:r>
              <a:rPr lang="pt-BR" dirty="0"/>
              <a:t>. Lancet 1991;338:1412-4.</a:t>
            </a:r>
          </a:p>
          <a:p>
            <a:pPr eaLnBrk="1" fontAlgn="auto" hangingPunct="1">
              <a:spcAft>
                <a:spcPts val="0"/>
              </a:spcAft>
              <a:defRPr/>
            </a:pPr>
            <a:r>
              <a:rPr lang="pt-BR" dirty="0"/>
              <a:t>17. </a:t>
            </a:r>
            <a:r>
              <a:rPr lang="pt-BR" dirty="0" err="1"/>
              <a:t>Stressig</a:t>
            </a:r>
            <a:r>
              <a:rPr lang="pt-BR" dirty="0"/>
              <a:t> R, </a:t>
            </a:r>
            <a:r>
              <a:rPr lang="pt-BR" dirty="0" err="1"/>
              <a:t>Fimmers</a:t>
            </a:r>
            <a:r>
              <a:rPr lang="pt-BR" dirty="0"/>
              <a:t> R, </a:t>
            </a:r>
            <a:r>
              <a:rPr lang="pt-BR" dirty="0" err="1"/>
              <a:t>Eising</a:t>
            </a:r>
            <a:r>
              <a:rPr lang="pt-BR" dirty="0"/>
              <a:t> K, </a:t>
            </a:r>
            <a:r>
              <a:rPr lang="pt-BR" dirty="0" err="1"/>
              <a:t>Gembruch</a:t>
            </a:r>
            <a:r>
              <a:rPr lang="pt-BR" dirty="0"/>
              <a:t> U, Kohl T. </a:t>
            </a:r>
            <a:r>
              <a:rPr lang="pt-BR" dirty="0" err="1"/>
              <a:t>Preferential</a:t>
            </a:r>
            <a:r>
              <a:rPr lang="pt-BR" dirty="0"/>
              <a:t> streaming </a:t>
            </a:r>
            <a:r>
              <a:rPr lang="pt-BR" dirty="0" err="1"/>
              <a:t>of</a:t>
            </a:r>
            <a:r>
              <a:rPr lang="pt-BR" dirty="0"/>
              <a:t> </a:t>
            </a:r>
            <a:r>
              <a:rPr lang="pt-BR" dirty="0" err="1"/>
              <a:t>the</a:t>
            </a:r>
            <a:r>
              <a:rPr lang="pt-BR" dirty="0"/>
              <a:t> </a:t>
            </a:r>
            <a:r>
              <a:rPr lang="pt-BR" dirty="0" err="1"/>
              <a:t>ductus</a:t>
            </a:r>
            <a:r>
              <a:rPr lang="pt-BR" dirty="0"/>
              <a:t> </a:t>
            </a:r>
            <a:r>
              <a:rPr lang="pt-BR" dirty="0" err="1"/>
              <a:t>venosus</a:t>
            </a:r>
            <a:r>
              <a:rPr lang="pt-BR" dirty="0"/>
              <a:t> </a:t>
            </a:r>
            <a:r>
              <a:rPr lang="pt-BR" dirty="0" err="1"/>
              <a:t>and</a:t>
            </a:r>
            <a:r>
              <a:rPr lang="pt-BR" dirty="0"/>
              <a:t> inferior </a:t>
            </a:r>
            <a:r>
              <a:rPr lang="pt-BR" dirty="0" err="1"/>
              <a:t>caval</a:t>
            </a:r>
            <a:r>
              <a:rPr lang="pt-BR" dirty="0"/>
              <a:t> </a:t>
            </a:r>
            <a:r>
              <a:rPr lang="pt-BR" dirty="0" err="1"/>
              <a:t>vein</a:t>
            </a:r>
            <a:r>
              <a:rPr lang="pt-BR" dirty="0"/>
              <a:t> </a:t>
            </a:r>
            <a:r>
              <a:rPr lang="pt-BR" dirty="0" err="1"/>
              <a:t>towards</a:t>
            </a:r>
            <a:r>
              <a:rPr lang="pt-BR" dirty="0"/>
              <a:t> </a:t>
            </a:r>
            <a:r>
              <a:rPr lang="pt-BR" dirty="0" err="1"/>
              <a:t>the</a:t>
            </a:r>
            <a:r>
              <a:rPr lang="pt-BR" dirty="0"/>
              <a:t> </a:t>
            </a:r>
            <a:r>
              <a:rPr lang="pt-BR" dirty="0" err="1"/>
              <a:t>right</a:t>
            </a:r>
            <a:r>
              <a:rPr lang="pt-BR" dirty="0"/>
              <a:t> </a:t>
            </a:r>
            <a:r>
              <a:rPr lang="pt-BR" dirty="0" err="1"/>
              <a:t>heart</a:t>
            </a:r>
            <a:r>
              <a:rPr lang="pt-BR" dirty="0"/>
              <a:t> </a:t>
            </a:r>
            <a:r>
              <a:rPr lang="pt-BR" dirty="0" err="1"/>
              <a:t>is</a:t>
            </a:r>
            <a:r>
              <a:rPr lang="pt-BR" dirty="0"/>
              <a:t> </a:t>
            </a:r>
            <a:r>
              <a:rPr lang="pt-BR" dirty="0" err="1"/>
              <a:t>associated</a:t>
            </a:r>
            <a:r>
              <a:rPr lang="pt-BR" dirty="0"/>
              <a:t> </a:t>
            </a:r>
            <a:r>
              <a:rPr lang="pt-BR" dirty="0" err="1"/>
              <a:t>with</a:t>
            </a:r>
            <a:r>
              <a:rPr lang="pt-BR" dirty="0"/>
              <a:t> </a:t>
            </a:r>
            <a:r>
              <a:rPr lang="pt-BR" dirty="0" err="1"/>
              <a:t>left</a:t>
            </a:r>
            <a:r>
              <a:rPr lang="pt-BR" dirty="0"/>
              <a:t> </a:t>
            </a:r>
            <a:r>
              <a:rPr lang="pt-BR" dirty="0" err="1"/>
              <a:t>heart</a:t>
            </a:r>
            <a:r>
              <a:rPr lang="pt-BR" dirty="0"/>
              <a:t> </a:t>
            </a:r>
            <a:r>
              <a:rPr lang="pt-BR" dirty="0" err="1"/>
              <a:t>underdevelopment</a:t>
            </a:r>
            <a:r>
              <a:rPr lang="pt-BR" dirty="0"/>
              <a:t> in </a:t>
            </a:r>
            <a:r>
              <a:rPr lang="pt-BR" dirty="0" err="1"/>
              <a:t>human</a:t>
            </a:r>
            <a:r>
              <a:rPr lang="pt-BR" dirty="0"/>
              <a:t> </a:t>
            </a:r>
            <a:r>
              <a:rPr lang="pt-BR" dirty="0" err="1"/>
              <a:t>fetuses</a:t>
            </a:r>
            <a:r>
              <a:rPr lang="pt-BR" dirty="0"/>
              <a:t> </a:t>
            </a:r>
            <a:r>
              <a:rPr lang="pt-BR" dirty="0" err="1"/>
              <a:t>with</a:t>
            </a:r>
            <a:r>
              <a:rPr lang="pt-BR" dirty="0"/>
              <a:t> </a:t>
            </a:r>
            <a:r>
              <a:rPr lang="pt-BR" dirty="0" err="1"/>
              <a:t>leftsided</a:t>
            </a:r>
            <a:r>
              <a:rPr lang="pt-BR" dirty="0"/>
              <a:t> </a:t>
            </a:r>
            <a:r>
              <a:rPr lang="pt-BR" dirty="0" err="1"/>
              <a:t>diaphragmatic</a:t>
            </a:r>
            <a:r>
              <a:rPr lang="pt-BR" dirty="0"/>
              <a:t> </a:t>
            </a:r>
            <a:r>
              <a:rPr lang="pt-BR" dirty="0" err="1"/>
              <a:t>hernia</a:t>
            </a:r>
            <a:r>
              <a:rPr lang="pt-BR" dirty="0"/>
              <a:t>. Heart 2010;19:1564-8.</a:t>
            </a:r>
          </a:p>
          <a:p>
            <a:pPr eaLnBrk="1" fontAlgn="auto" hangingPunct="1">
              <a:spcAft>
                <a:spcPts val="0"/>
              </a:spcAft>
              <a:defRPr/>
            </a:pPr>
            <a:r>
              <a:rPr lang="pt-BR" dirty="0"/>
              <a:t>18. </a:t>
            </a:r>
            <a:r>
              <a:rPr lang="pt-BR" dirty="0" err="1"/>
              <a:t>DeKoninck</a:t>
            </a:r>
            <a:r>
              <a:rPr lang="pt-BR" dirty="0"/>
              <a:t> P, D’</a:t>
            </a:r>
            <a:r>
              <a:rPr lang="pt-BR" dirty="0" err="1"/>
              <a:t>Hooge</a:t>
            </a:r>
            <a:r>
              <a:rPr lang="pt-BR" dirty="0"/>
              <a:t> J, Van </a:t>
            </a:r>
            <a:r>
              <a:rPr lang="pt-BR" dirty="0" err="1"/>
              <a:t>Mieghem</a:t>
            </a:r>
            <a:r>
              <a:rPr lang="pt-BR" dirty="0"/>
              <a:t> T, Richter J, </a:t>
            </a:r>
            <a:r>
              <a:rPr lang="pt-BR" dirty="0" err="1"/>
              <a:t>Deprest</a:t>
            </a:r>
            <a:r>
              <a:rPr lang="pt-BR" dirty="0"/>
              <a:t> J. </a:t>
            </a:r>
            <a:r>
              <a:rPr lang="pt-BR" dirty="0" err="1"/>
              <a:t>Speckle</a:t>
            </a:r>
            <a:r>
              <a:rPr lang="pt-BR" dirty="0"/>
              <a:t> </a:t>
            </a:r>
            <a:r>
              <a:rPr lang="pt-BR" dirty="0" err="1"/>
              <a:t>tracking</a:t>
            </a:r>
            <a:r>
              <a:rPr lang="pt-BR" dirty="0"/>
              <a:t> </a:t>
            </a:r>
            <a:r>
              <a:rPr lang="pt-BR" dirty="0" err="1"/>
              <a:t>echocardiography</a:t>
            </a:r>
            <a:r>
              <a:rPr lang="pt-BR" dirty="0"/>
              <a:t> in </a:t>
            </a:r>
            <a:r>
              <a:rPr lang="pt-BR" dirty="0" err="1"/>
              <a:t>fetuses</a:t>
            </a:r>
            <a:r>
              <a:rPr lang="pt-BR" dirty="0"/>
              <a:t> </a:t>
            </a:r>
            <a:r>
              <a:rPr lang="pt-BR" dirty="0" err="1"/>
              <a:t>diagnosed</a:t>
            </a:r>
            <a:r>
              <a:rPr lang="pt-BR" dirty="0"/>
              <a:t> </a:t>
            </a:r>
            <a:r>
              <a:rPr lang="pt-BR" dirty="0" err="1"/>
              <a:t>with</a:t>
            </a:r>
            <a:r>
              <a:rPr lang="pt-BR" dirty="0"/>
              <a:t> congenital </a:t>
            </a:r>
            <a:r>
              <a:rPr lang="pt-BR" dirty="0" err="1"/>
              <a:t>diaphragmatic</a:t>
            </a:r>
            <a:r>
              <a:rPr lang="pt-BR" dirty="0"/>
              <a:t> </a:t>
            </a:r>
            <a:r>
              <a:rPr lang="pt-BR" dirty="0" err="1"/>
              <a:t>hernia</a:t>
            </a:r>
            <a:r>
              <a:rPr lang="pt-BR" dirty="0"/>
              <a:t>. </a:t>
            </a:r>
            <a:r>
              <a:rPr lang="pt-BR" dirty="0" err="1"/>
              <a:t>Prenat</a:t>
            </a:r>
            <a:r>
              <a:rPr lang="pt-BR" dirty="0"/>
              <a:t> </a:t>
            </a:r>
            <a:r>
              <a:rPr lang="pt-BR" dirty="0" err="1"/>
              <a:t>Diagn</a:t>
            </a:r>
            <a:r>
              <a:rPr lang="pt-BR" dirty="0"/>
              <a:t> 2014;34:1262-7.</a:t>
            </a:r>
          </a:p>
          <a:p>
            <a:pPr eaLnBrk="1" fontAlgn="auto" hangingPunct="1">
              <a:spcAft>
                <a:spcPts val="0"/>
              </a:spcAft>
              <a:defRPr/>
            </a:pPr>
            <a:r>
              <a:rPr lang="pt-BR" dirty="0"/>
              <a:t>19. </a:t>
            </a:r>
            <a:r>
              <a:rPr lang="pt-BR" dirty="0" err="1"/>
              <a:t>Stressig</a:t>
            </a:r>
            <a:r>
              <a:rPr lang="pt-BR" dirty="0"/>
              <a:t> R, </a:t>
            </a:r>
            <a:r>
              <a:rPr lang="pt-BR" dirty="0" err="1"/>
              <a:t>Fimmers</a:t>
            </a:r>
            <a:r>
              <a:rPr lang="pt-BR" dirty="0"/>
              <a:t> R, </a:t>
            </a:r>
            <a:r>
              <a:rPr lang="pt-BR" dirty="0" err="1"/>
              <a:t>Schaible</a:t>
            </a:r>
            <a:r>
              <a:rPr lang="pt-BR" dirty="0"/>
              <a:t> T, </a:t>
            </a:r>
            <a:r>
              <a:rPr lang="pt-BR" dirty="0" err="1"/>
              <a:t>Degenhardt</a:t>
            </a:r>
            <a:r>
              <a:rPr lang="pt-BR" dirty="0"/>
              <a:t> J, </a:t>
            </a:r>
            <a:r>
              <a:rPr lang="pt-BR" dirty="0" err="1"/>
              <a:t>Axt-Fliedner</a:t>
            </a:r>
            <a:r>
              <a:rPr lang="pt-BR" dirty="0"/>
              <a:t> R, </a:t>
            </a:r>
            <a:r>
              <a:rPr lang="pt-BR" dirty="0" err="1"/>
              <a:t>Gembruch</a:t>
            </a:r>
            <a:r>
              <a:rPr lang="pt-BR" dirty="0"/>
              <a:t> U, et al. </a:t>
            </a:r>
            <a:r>
              <a:rPr lang="pt-BR" dirty="0" err="1"/>
              <a:t>Preferential</a:t>
            </a:r>
            <a:r>
              <a:rPr lang="pt-BR" dirty="0"/>
              <a:t> streaming </a:t>
            </a:r>
            <a:r>
              <a:rPr lang="pt-BR" dirty="0" err="1"/>
              <a:t>of</a:t>
            </a:r>
            <a:r>
              <a:rPr lang="pt-BR" dirty="0"/>
              <a:t> </a:t>
            </a:r>
            <a:r>
              <a:rPr lang="pt-BR" dirty="0" err="1"/>
              <a:t>the</a:t>
            </a:r>
            <a:r>
              <a:rPr lang="pt-BR" dirty="0"/>
              <a:t> </a:t>
            </a:r>
            <a:r>
              <a:rPr lang="pt-BR" dirty="0" err="1"/>
              <a:t>ductus</a:t>
            </a:r>
            <a:r>
              <a:rPr lang="pt-BR" dirty="0"/>
              <a:t> </a:t>
            </a:r>
            <a:r>
              <a:rPr lang="pt-BR" dirty="0" err="1"/>
              <a:t>venosus</a:t>
            </a:r>
            <a:r>
              <a:rPr lang="pt-BR" dirty="0"/>
              <a:t> </a:t>
            </a:r>
            <a:r>
              <a:rPr lang="pt-BR" dirty="0" err="1"/>
              <a:t>toward</a:t>
            </a:r>
            <a:r>
              <a:rPr lang="pt-BR" dirty="0"/>
              <a:t> </a:t>
            </a:r>
            <a:r>
              <a:rPr lang="pt-BR" dirty="0" err="1"/>
              <a:t>the</a:t>
            </a:r>
            <a:r>
              <a:rPr lang="pt-BR" dirty="0"/>
              <a:t> </a:t>
            </a:r>
            <a:r>
              <a:rPr lang="pt-BR" dirty="0" err="1"/>
              <a:t>right</a:t>
            </a:r>
            <a:endParaRPr lang="pt-BR" dirty="0"/>
          </a:p>
          <a:p>
            <a:pPr eaLnBrk="1" fontAlgn="auto" hangingPunct="1">
              <a:spcAft>
                <a:spcPts val="0"/>
              </a:spcAft>
              <a:defRPr/>
            </a:pPr>
            <a:r>
              <a:rPr lang="pt-BR" dirty="0" err="1"/>
              <a:t>atrium</a:t>
            </a:r>
            <a:r>
              <a:rPr lang="pt-BR" dirty="0"/>
              <a:t> </a:t>
            </a:r>
            <a:r>
              <a:rPr lang="pt-BR" dirty="0" err="1"/>
              <a:t>is</a:t>
            </a:r>
            <a:r>
              <a:rPr lang="pt-BR" dirty="0"/>
              <a:t> </a:t>
            </a:r>
            <a:r>
              <a:rPr lang="pt-BR" dirty="0" err="1"/>
              <a:t>associated</a:t>
            </a:r>
            <a:r>
              <a:rPr lang="pt-BR" dirty="0"/>
              <a:t> </a:t>
            </a:r>
            <a:r>
              <a:rPr lang="pt-BR" dirty="0" err="1"/>
              <a:t>with</a:t>
            </a:r>
            <a:r>
              <a:rPr lang="pt-BR" dirty="0"/>
              <a:t> </a:t>
            </a:r>
            <a:r>
              <a:rPr lang="pt-BR" dirty="0" err="1"/>
              <a:t>worse</a:t>
            </a:r>
            <a:r>
              <a:rPr lang="pt-BR" dirty="0"/>
              <a:t> </a:t>
            </a:r>
            <a:r>
              <a:rPr lang="pt-BR" dirty="0" err="1"/>
              <a:t>outcome</a:t>
            </a:r>
            <a:r>
              <a:rPr lang="pt-BR" dirty="0"/>
              <a:t> </a:t>
            </a:r>
            <a:r>
              <a:rPr lang="pt-BR" dirty="0" err="1"/>
              <a:t>despite</a:t>
            </a:r>
            <a:r>
              <a:rPr lang="pt-BR" dirty="0"/>
              <a:t> a </a:t>
            </a:r>
            <a:r>
              <a:rPr lang="pt-BR" dirty="0" err="1"/>
              <a:t>higher</a:t>
            </a:r>
            <a:r>
              <a:rPr lang="pt-BR" dirty="0"/>
              <a:t> rate </a:t>
            </a:r>
            <a:r>
              <a:rPr lang="pt-BR" dirty="0" err="1"/>
              <a:t>of</a:t>
            </a:r>
            <a:r>
              <a:rPr lang="pt-BR" dirty="0"/>
              <a:t> </a:t>
            </a:r>
            <a:r>
              <a:rPr lang="pt-BR" dirty="0" err="1"/>
              <a:t>invasive</a:t>
            </a:r>
            <a:r>
              <a:rPr lang="pt-BR" dirty="0"/>
              <a:t> procedures in </a:t>
            </a:r>
            <a:r>
              <a:rPr lang="pt-BR" dirty="0" err="1"/>
              <a:t>human</a:t>
            </a:r>
            <a:r>
              <a:rPr lang="pt-BR" dirty="0"/>
              <a:t> </a:t>
            </a:r>
            <a:r>
              <a:rPr lang="pt-BR" dirty="0" err="1"/>
              <a:t>fetuses</a:t>
            </a:r>
            <a:r>
              <a:rPr lang="pt-BR" dirty="0"/>
              <a:t> </a:t>
            </a:r>
            <a:r>
              <a:rPr lang="pt-BR" dirty="0" err="1"/>
              <a:t>with</a:t>
            </a:r>
            <a:r>
              <a:rPr lang="pt-BR" dirty="0"/>
              <a:t> </a:t>
            </a:r>
            <a:r>
              <a:rPr lang="pt-BR" dirty="0" err="1"/>
              <a:t>left</a:t>
            </a:r>
            <a:r>
              <a:rPr lang="pt-BR" dirty="0"/>
              <a:t> </a:t>
            </a:r>
            <a:r>
              <a:rPr lang="pt-BR" dirty="0" err="1"/>
              <a:t>diaphragmatic</a:t>
            </a:r>
            <a:r>
              <a:rPr lang="pt-BR" dirty="0"/>
              <a:t> </a:t>
            </a:r>
            <a:r>
              <a:rPr lang="pt-BR" dirty="0" err="1"/>
              <a:t>hernia</a:t>
            </a:r>
            <a:r>
              <a:rPr lang="pt-BR" dirty="0"/>
              <a:t>. </a:t>
            </a:r>
            <a:r>
              <a:rPr lang="pt-BR" dirty="0" err="1"/>
              <a:t>Ultraschall</a:t>
            </a:r>
            <a:r>
              <a:rPr lang="pt-BR" dirty="0"/>
              <a:t> </a:t>
            </a:r>
            <a:r>
              <a:rPr lang="pt-BR" dirty="0" err="1"/>
              <a:t>Med</a:t>
            </a:r>
            <a:r>
              <a:rPr lang="pt-BR" dirty="0"/>
              <a:t> 2013;34:568-72.</a:t>
            </a:r>
          </a:p>
          <a:p>
            <a:pPr eaLnBrk="1" fontAlgn="auto" hangingPunct="1">
              <a:spcAft>
                <a:spcPts val="0"/>
              </a:spcAft>
              <a:defRPr/>
            </a:pPr>
            <a:r>
              <a:rPr lang="pt-BR" dirty="0"/>
              <a:t>20. </a:t>
            </a:r>
            <a:r>
              <a:rPr lang="pt-BR" dirty="0" err="1"/>
              <a:t>Stressig</a:t>
            </a:r>
            <a:r>
              <a:rPr lang="pt-BR" dirty="0"/>
              <a:t> R, </a:t>
            </a:r>
            <a:r>
              <a:rPr lang="pt-BR" dirty="0" err="1"/>
              <a:t>Fimmers</a:t>
            </a:r>
            <a:r>
              <a:rPr lang="pt-BR" dirty="0"/>
              <a:t> R, </a:t>
            </a:r>
            <a:r>
              <a:rPr lang="pt-BR" dirty="0" err="1"/>
              <a:t>Axt-Fliedner</a:t>
            </a:r>
            <a:r>
              <a:rPr lang="pt-BR" dirty="0"/>
              <a:t> R, </a:t>
            </a:r>
            <a:r>
              <a:rPr lang="pt-BR" dirty="0" err="1"/>
              <a:t>Gembruch</a:t>
            </a:r>
            <a:r>
              <a:rPr lang="pt-BR" dirty="0"/>
              <a:t> U, Kohl T. </a:t>
            </a:r>
            <a:r>
              <a:rPr lang="pt-BR" dirty="0" err="1"/>
              <a:t>Association</a:t>
            </a:r>
            <a:r>
              <a:rPr lang="pt-BR" dirty="0"/>
              <a:t> </a:t>
            </a:r>
            <a:r>
              <a:rPr lang="pt-BR" dirty="0" err="1"/>
              <a:t>of</a:t>
            </a:r>
            <a:r>
              <a:rPr lang="pt-BR" dirty="0"/>
              <a:t> </a:t>
            </a:r>
            <a:r>
              <a:rPr lang="pt-BR" dirty="0" err="1"/>
              <a:t>intrathoracic</a:t>
            </a:r>
            <a:r>
              <a:rPr lang="pt-BR" dirty="0"/>
              <a:t> </a:t>
            </a:r>
            <a:r>
              <a:rPr lang="pt-BR" dirty="0" err="1"/>
              <a:t>herniation</a:t>
            </a:r>
            <a:r>
              <a:rPr lang="pt-BR" dirty="0"/>
              <a:t> </a:t>
            </a:r>
            <a:r>
              <a:rPr lang="pt-BR" dirty="0" err="1"/>
              <a:t>of</a:t>
            </a:r>
            <a:r>
              <a:rPr lang="pt-BR" dirty="0"/>
              <a:t> </a:t>
            </a:r>
            <a:r>
              <a:rPr lang="pt-BR" dirty="0" err="1"/>
              <a:t>the</a:t>
            </a:r>
            <a:r>
              <a:rPr lang="pt-BR" dirty="0"/>
              <a:t> </a:t>
            </a:r>
            <a:r>
              <a:rPr lang="pt-BR" dirty="0" err="1"/>
              <a:t>liver</a:t>
            </a:r>
            <a:r>
              <a:rPr lang="pt-BR" dirty="0"/>
              <a:t> </a:t>
            </a:r>
            <a:r>
              <a:rPr lang="pt-BR" dirty="0" err="1"/>
              <a:t>with</a:t>
            </a:r>
            <a:r>
              <a:rPr lang="pt-BR" dirty="0"/>
              <a:t> </a:t>
            </a:r>
            <a:r>
              <a:rPr lang="pt-BR" dirty="0" err="1"/>
              <a:t>left</a:t>
            </a:r>
            <a:r>
              <a:rPr lang="pt-BR" dirty="0"/>
              <a:t> </a:t>
            </a:r>
            <a:r>
              <a:rPr lang="pt-BR" dirty="0" err="1"/>
              <a:t>heart</a:t>
            </a:r>
            <a:r>
              <a:rPr lang="pt-BR" dirty="0"/>
              <a:t> </a:t>
            </a:r>
            <a:r>
              <a:rPr lang="pt-BR" dirty="0" err="1"/>
              <a:t>hypoplasia</a:t>
            </a:r>
            <a:r>
              <a:rPr lang="pt-BR" dirty="0"/>
              <a:t> in </a:t>
            </a:r>
            <a:r>
              <a:rPr lang="pt-BR" dirty="0" err="1"/>
              <a:t>fetuses</a:t>
            </a:r>
            <a:r>
              <a:rPr lang="pt-BR" dirty="0"/>
              <a:t> </a:t>
            </a:r>
            <a:r>
              <a:rPr lang="pt-BR" dirty="0" err="1"/>
              <a:t>with</a:t>
            </a:r>
            <a:r>
              <a:rPr lang="pt-BR" dirty="0"/>
              <a:t> a </a:t>
            </a:r>
            <a:r>
              <a:rPr lang="pt-BR" dirty="0" err="1"/>
              <a:t>left</a:t>
            </a:r>
            <a:r>
              <a:rPr lang="pt-BR" dirty="0"/>
              <a:t> </a:t>
            </a:r>
            <a:r>
              <a:rPr lang="pt-BR" dirty="0" err="1"/>
              <a:t>diaphragmatic</a:t>
            </a:r>
            <a:r>
              <a:rPr lang="pt-BR" dirty="0"/>
              <a:t> </a:t>
            </a:r>
            <a:r>
              <a:rPr lang="pt-BR" dirty="0" err="1"/>
              <a:t>hernia</a:t>
            </a:r>
            <a:r>
              <a:rPr lang="pt-BR" dirty="0"/>
              <a:t> </a:t>
            </a:r>
            <a:r>
              <a:rPr lang="pt-BR" dirty="0" err="1"/>
              <a:t>but</a:t>
            </a:r>
            <a:r>
              <a:rPr lang="pt-BR" dirty="0"/>
              <a:t> </a:t>
            </a:r>
            <a:r>
              <a:rPr lang="pt-BR" dirty="0" err="1"/>
              <a:t>not</a:t>
            </a:r>
            <a:r>
              <a:rPr lang="pt-BR" dirty="0"/>
              <a:t> in </a:t>
            </a:r>
            <a:r>
              <a:rPr lang="pt-BR" dirty="0" err="1"/>
              <a:t>fetuses</a:t>
            </a:r>
            <a:r>
              <a:rPr lang="pt-BR" dirty="0"/>
              <a:t> </a:t>
            </a:r>
            <a:r>
              <a:rPr lang="pt-BR" dirty="0" err="1"/>
              <a:t>with</a:t>
            </a:r>
            <a:r>
              <a:rPr lang="pt-BR" dirty="0"/>
              <a:t> a </a:t>
            </a:r>
            <a:r>
              <a:rPr lang="pt-BR" dirty="0" err="1"/>
              <a:t>right</a:t>
            </a:r>
            <a:r>
              <a:rPr lang="pt-BR" dirty="0"/>
              <a:t> </a:t>
            </a:r>
            <a:r>
              <a:rPr lang="pt-BR" dirty="0" err="1"/>
              <a:t>diaphragmatic</a:t>
            </a:r>
            <a:r>
              <a:rPr lang="pt-BR" dirty="0"/>
              <a:t> </a:t>
            </a:r>
            <a:r>
              <a:rPr lang="pt-BR" dirty="0" err="1"/>
              <a:t>hernia</a:t>
            </a:r>
            <a:r>
              <a:rPr lang="pt-BR" dirty="0"/>
              <a:t>. </a:t>
            </a:r>
            <a:r>
              <a:rPr lang="pt-BR" dirty="0" err="1"/>
              <a:t>Ultraschall</a:t>
            </a:r>
            <a:r>
              <a:rPr lang="pt-BR" dirty="0"/>
              <a:t> </a:t>
            </a:r>
            <a:r>
              <a:rPr lang="pt-BR" dirty="0" err="1"/>
              <a:t>Med</a:t>
            </a:r>
            <a:r>
              <a:rPr lang="pt-BR" dirty="0"/>
              <a:t> 2011;32(</a:t>
            </a:r>
            <a:r>
              <a:rPr lang="pt-BR" dirty="0" err="1"/>
              <a:t>Suppl</a:t>
            </a:r>
            <a:r>
              <a:rPr lang="pt-BR" dirty="0"/>
              <a:t> 2):E151-6.</a:t>
            </a:r>
          </a:p>
          <a:p>
            <a:pPr eaLnBrk="1" fontAlgn="auto" hangingPunct="1">
              <a:spcAft>
                <a:spcPts val="0"/>
              </a:spcAft>
              <a:defRPr/>
            </a:pPr>
            <a:r>
              <a:rPr lang="pt-BR" dirty="0"/>
              <a:t>21. </a:t>
            </a:r>
            <a:r>
              <a:rPr lang="pt-BR" dirty="0" err="1"/>
              <a:t>DeKoninck</a:t>
            </a:r>
            <a:r>
              <a:rPr lang="pt-BR" dirty="0"/>
              <a:t> P, Richter J, Van </a:t>
            </a:r>
            <a:r>
              <a:rPr lang="pt-BR" dirty="0" err="1"/>
              <a:t>Mieghem</a:t>
            </a:r>
            <a:r>
              <a:rPr lang="pt-BR" dirty="0"/>
              <a:t> T, Van </a:t>
            </a:r>
            <a:r>
              <a:rPr lang="pt-BR" dirty="0" err="1"/>
              <a:t>Schoubroeck</a:t>
            </a:r>
            <a:r>
              <a:rPr lang="pt-BR" dirty="0"/>
              <a:t> D, </a:t>
            </a:r>
            <a:r>
              <a:rPr lang="pt-BR" dirty="0" err="1"/>
              <a:t>Allegaert</a:t>
            </a:r>
            <a:r>
              <a:rPr lang="pt-BR" dirty="0"/>
              <a:t> K, De </a:t>
            </a:r>
            <a:r>
              <a:rPr lang="pt-BR" dirty="0" err="1"/>
              <a:t>Catte</a:t>
            </a:r>
            <a:r>
              <a:rPr lang="pt-BR" dirty="0"/>
              <a:t> L, et al. </a:t>
            </a:r>
            <a:r>
              <a:rPr lang="pt-BR" dirty="0" err="1"/>
              <a:t>Cardiac</a:t>
            </a:r>
            <a:r>
              <a:rPr lang="pt-BR" dirty="0"/>
              <a:t> </a:t>
            </a:r>
            <a:r>
              <a:rPr lang="pt-BR" dirty="0" err="1"/>
              <a:t>assessment</a:t>
            </a:r>
            <a:r>
              <a:rPr lang="pt-BR" dirty="0"/>
              <a:t> in </a:t>
            </a:r>
            <a:r>
              <a:rPr lang="pt-BR" dirty="0" err="1"/>
              <a:t>fetuses</a:t>
            </a:r>
            <a:r>
              <a:rPr lang="pt-BR" dirty="0"/>
              <a:t> </a:t>
            </a:r>
            <a:r>
              <a:rPr lang="pt-BR" dirty="0" err="1"/>
              <a:t>with</a:t>
            </a:r>
            <a:r>
              <a:rPr lang="pt-BR" dirty="0"/>
              <a:t> </a:t>
            </a:r>
            <a:r>
              <a:rPr lang="pt-BR" dirty="0" err="1"/>
              <a:t>right-sided</a:t>
            </a:r>
            <a:r>
              <a:rPr lang="pt-BR" dirty="0"/>
              <a:t> congenital </a:t>
            </a:r>
            <a:r>
              <a:rPr lang="pt-BR" dirty="0" err="1"/>
              <a:t>diaphragmatic</a:t>
            </a:r>
            <a:r>
              <a:rPr lang="pt-BR" dirty="0"/>
              <a:t> </a:t>
            </a:r>
            <a:r>
              <a:rPr lang="pt-BR" dirty="0" err="1"/>
              <a:t>hernia</a:t>
            </a:r>
            <a:r>
              <a:rPr lang="pt-BR" dirty="0"/>
              <a:t>: case-</a:t>
            </a:r>
            <a:r>
              <a:rPr lang="pt-BR" dirty="0" err="1"/>
              <a:t>control</a:t>
            </a:r>
            <a:r>
              <a:rPr lang="pt-BR" dirty="0"/>
              <a:t> </a:t>
            </a:r>
            <a:r>
              <a:rPr lang="pt-BR" dirty="0" err="1"/>
              <a:t>study</a:t>
            </a:r>
            <a:r>
              <a:rPr lang="pt-BR" dirty="0"/>
              <a:t>. </a:t>
            </a:r>
            <a:r>
              <a:rPr lang="pt-BR" dirty="0" err="1"/>
              <a:t>Ultrasound</a:t>
            </a:r>
            <a:r>
              <a:rPr lang="pt-BR" dirty="0"/>
              <a:t> </a:t>
            </a:r>
            <a:r>
              <a:rPr lang="pt-BR" dirty="0" err="1"/>
              <a:t>Obstet</a:t>
            </a:r>
            <a:r>
              <a:rPr lang="pt-BR" dirty="0"/>
              <a:t> </a:t>
            </a:r>
            <a:r>
              <a:rPr lang="pt-BR" dirty="0" err="1"/>
              <a:t>Gynecol</a:t>
            </a:r>
            <a:r>
              <a:rPr lang="pt-BR" dirty="0"/>
              <a:t> 2014;43:432-6.</a:t>
            </a:r>
          </a:p>
          <a:p>
            <a:pPr eaLnBrk="1" fontAlgn="auto" hangingPunct="1">
              <a:spcAft>
                <a:spcPts val="0"/>
              </a:spcAft>
              <a:defRPr/>
            </a:pPr>
            <a:r>
              <a:rPr lang="pt-BR" dirty="0"/>
              <a:t>22. Byrne FA, Keller RL, </a:t>
            </a:r>
            <a:r>
              <a:rPr lang="pt-BR" dirty="0" err="1"/>
              <a:t>Meadows</a:t>
            </a:r>
            <a:r>
              <a:rPr lang="pt-BR" dirty="0"/>
              <a:t> J, </a:t>
            </a:r>
            <a:r>
              <a:rPr lang="pt-BR" dirty="0" err="1"/>
              <a:t>Miniati</a:t>
            </a:r>
            <a:r>
              <a:rPr lang="pt-BR" dirty="0"/>
              <a:t> D, Brook MM, </a:t>
            </a:r>
            <a:r>
              <a:rPr lang="pt-BR" dirty="0" err="1"/>
              <a:t>Silverman</a:t>
            </a:r>
            <a:r>
              <a:rPr lang="pt-BR" dirty="0"/>
              <a:t> NH, et al. </a:t>
            </a:r>
            <a:r>
              <a:rPr lang="pt-BR" dirty="0" err="1"/>
              <a:t>Severe</a:t>
            </a:r>
            <a:r>
              <a:rPr lang="pt-BR" dirty="0"/>
              <a:t> </a:t>
            </a:r>
            <a:r>
              <a:rPr lang="pt-BR" dirty="0" err="1"/>
              <a:t>left</a:t>
            </a:r>
            <a:r>
              <a:rPr lang="pt-BR" dirty="0"/>
              <a:t> </a:t>
            </a:r>
            <a:r>
              <a:rPr lang="pt-BR" dirty="0" err="1"/>
              <a:t>diaphragmatic</a:t>
            </a:r>
            <a:r>
              <a:rPr lang="pt-BR" dirty="0"/>
              <a:t> </a:t>
            </a:r>
            <a:r>
              <a:rPr lang="pt-BR" dirty="0" err="1"/>
              <a:t>hernia</a:t>
            </a:r>
            <a:r>
              <a:rPr lang="pt-BR" dirty="0"/>
              <a:t> </a:t>
            </a:r>
            <a:r>
              <a:rPr lang="pt-BR" dirty="0" err="1"/>
              <a:t>limits</a:t>
            </a:r>
            <a:r>
              <a:rPr lang="pt-BR" dirty="0"/>
              <a:t> </a:t>
            </a:r>
            <a:r>
              <a:rPr lang="pt-BR" dirty="0" err="1"/>
              <a:t>size</a:t>
            </a:r>
            <a:r>
              <a:rPr lang="pt-BR" dirty="0"/>
              <a:t> </a:t>
            </a:r>
            <a:r>
              <a:rPr lang="pt-BR" dirty="0" err="1"/>
              <a:t>of</a:t>
            </a:r>
            <a:r>
              <a:rPr lang="pt-BR" dirty="0"/>
              <a:t> fetal </a:t>
            </a:r>
            <a:r>
              <a:rPr lang="pt-BR" dirty="0" err="1"/>
              <a:t>left</a:t>
            </a:r>
            <a:r>
              <a:rPr lang="pt-BR" dirty="0"/>
              <a:t> </a:t>
            </a:r>
            <a:r>
              <a:rPr lang="pt-BR" dirty="0" err="1"/>
              <a:t>heart</a:t>
            </a:r>
            <a:r>
              <a:rPr lang="pt-BR" dirty="0"/>
              <a:t> more </a:t>
            </a:r>
            <a:r>
              <a:rPr lang="pt-BR" dirty="0" err="1"/>
              <a:t>than</a:t>
            </a:r>
            <a:r>
              <a:rPr lang="pt-BR" dirty="0"/>
              <a:t> does </a:t>
            </a:r>
            <a:r>
              <a:rPr lang="pt-BR" dirty="0" err="1"/>
              <a:t>right</a:t>
            </a:r>
            <a:r>
              <a:rPr lang="pt-BR" dirty="0"/>
              <a:t> </a:t>
            </a:r>
            <a:r>
              <a:rPr lang="pt-BR" dirty="0" err="1"/>
              <a:t>diaphragmatic</a:t>
            </a:r>
            <a:r>
              <a:rPr lang="pt-BR" dirty="0"/>
              <a:t> </a:t>
            </a:r>
            <a:r>
              <a:rPr lang="pt-BR" dirty="0" err="1"/>
              <a:t>hernia</a:t>
            </a:r>
            <a:r>
              <a:rPr lang="pt-BR" dirty="0"/>
              <a:t>. </a:t>
            </a:r>
            <a:r>
              <a:rPr lang="pt-BR" dirty="0" err="1"/>
              <a:t>Ultrasound</a:t>
            </a:r>
            <a:r>
              <a:rPr lang="pt-BR" dirty="0"/>
              <a:t> </a:t>
            </a:r>
            <a:r>
              <a:rPr lang="pt-BR" dirty="0" err="1"/>
              <a:t>Obstet</a:t>
            </a:r>
            <a:r>
              <a:rPr lang="pt-BR" dirty="0"/>
              <a:t> </a:t>
            </a:r>
            <a:r>
              <a:rPr lang="pt-BR" dirty="0" err="1"/>
              <a:t>Gynecol</a:t>
            </a:r>
            <a:r>
              <a:rPr lang="pt-BR" dirty="0"/>
              <a:t> 2015;46:688-94.</a:t>
            </a:r>
          </a:p>
          <a:p>
            <a:pPr eaLnBrk="1" fontAlgn="auto" hangingPunct="1">
              <a:spcAft>
                <a:spcPts val="0"/>
              </a:spcAft>
              <a:defRPr/>
            </a:pPr>
            <a:r>
              <a:rPr lang="pt-BR" dirty="0"/>
              <a:t>23. Van </a:t>
            </a:r>
            <a:r>
              <a:rPr lang="pt-BR" dirty="0" err="1"/>
              <a:t>Mieghem</a:t>
            </a:r>
            <a:r>
              <a:rPr lang="pt-BR" dirty="0"/>
              <a:t> T, </a:t>
            </a:r>
            <a:r>
              <a:rPr lang="pt-BR" dirty="0" err="1"/>
              <a:t>Gucciardo</a:t>
            </a:r>
            <a:r>
              <a:rPr lang="pt-BR" dirty="0"/>
              <a:t> L, </a:t>
            </a:r>
            <a:r>
              <a:rPr lang="pt-BR" dirty="0" err="1"/>
              <a:t>Doné</a:t>
            </a:r>
            <a:r>
              <a:rPr lang="pt-BR" dirty="0"/>
              <a:t> E, Van </a:t>
            </a:r>
            <a:r>
              <a:rPr lang="pt-BR" dirty="0" err="1"/>
              <a:t>Schoubroeck</a:t>
            </a:r>
            <a:r>
              <a:rPr lang="pt-BR" dirty="0"/>
              <a:t> D, </a:t>
            </a:r>
            <a:r>
              <a:rPr lang="pt-BR" dirty="0" err="1"/>
              <a:t>Graatsma</a:t>
            </a:r>
            <a:r>
              <a:rPr lang="pt-BR" dirty="0"/>
              <a:t> EM, </a:t>
            </a:r>
            <a:r>
              <a:rPr lang="pt-BR" dirty="0" err="1"/>
              <a:t>Visser</a:t>
            </a:r>
            <a:r>
              <a:rPr lang="pt-BR" dirty="0"/>
              <a:t> GH, et al. </a:t>
            </a:r>
            <a:r>
              <a:rPr lang="pt-BR" dirty="0" err="1"/>
              <a:t>Left</a:t>
            </a:r>
            <a:r>
              <a:rPr lang="pt-BR" dirty="0"/>
              <a:t> ventricular </a:t>
            </a:r>
            <a:r>
              <a:rPr lang="pt-BR" dirty="0" err="1"/>
              <a:t>cardiac</a:t>
            </a:r>
            <a:r>
              <a:rPr lang="pt-BR" dirty="0"/>
              <a:t> </a:t>
            </a:r>
            <a:r>
              <a:rPr lang="pt-BR" dirty="0" err="1"/>
              <a:t>function</a:t>
            </a:r>
            <a:r>
              <a:rPr lang="pt-BR" dirty="0"/>
              <a:t> in </a:t>
            </a:r>
            <a:r>
              <a:rPr lang="pt-BR" dirty="0" err="1"/>
              <a:t>fetuses</a:t>
            </a:r>
            <a:r>
              <a:rPr lang="pt-BR" dirty="0"/>
              <a:t> </a:t>
            </a:r>
            <a:r>
              <a:rPr lang="pt-BR" dirty="0" err="1"/>
              <a:t>with</a:t>
            </a:r>
            <a:r>
              <a:rPr lang="pt-BR" dirty="0"/>
              <a:t> congenital </a:t>
            </a:r>
            <a:r>
              <a:rPr lang="pt-BR" dirty="0" err="1"/>
              <a:t>diaphragmatic</a:t>
            </a:r>
            <a:r>
              <a:rPr lang="pt-BR" dirty="0"/>
              <a:t> </a:t>
            </a:r>
            <a:r>
              <a:rPr lang="pt-BR" dirty="0" err="1"/>
              <a:t>hernia</a:t>
            </a:r>
            <a:r>
              <a:rPr lang="pt-BR" dirty="0"/>
              <a:t> </a:t>
            </a:r>
            <a:r>
              <a:rPr lang="pt-BR" dirty="0" err="1"/>
              <a:t>and</a:t>
            </a:r>
            <a:r>
              <a:rPr lang="pt-BR" dirty="0"/>
              <a:t> </a:t>
            </a:r>
            <a:r>
              <a:rPr lang="pt-BR" dirty="0" err="1"/>
              <a:t>the</a:t>
            </a:r>
            <a:r>
              <a:rPr lang="pt-BR" dirty="0"/>
              <a:t> </a:t>
            </a:r>
            <a:r>
              <a:rPr lang="pt-BR" dirty="0" err="1"/>
              <a:t>effect</a:t>
            </a:r>
            <a:r>
              <a:rPr lang="pt-BR" dirty="0"/>
              <a:t> </a:t>
            </a:r>
            <a:r>
              <a:rPr lang="pt-BR" dirty="0" err="1"/>
              <a:t>of</a:t>
            </a:r>
            <a:r>
              <a:rPr lang="pt-BR" dirty="0"/>
              <a:t> fetal </a:t>
            </a:r>
            <a:r>
              <a:rPr lang="pt-BR" dirty="0" err="1"/>
              <a:t>endoscopic</a:t>
            </a:r>
            <a:r>
              <a:rPr lang="pt-BR" dirty="0"/>
              <a:t> </a:t>
            </a:r>
            <a:r>
              <a:rPr lang="pt-BR" dirty="0" err="1"/>
              <a:t>tracheal</a:t>
            </a:r>
            <a:r>
              <a:rPr lang="pt-BR" dirty="0"/>
              <a:t> </a:t>
            </a:r>
            <a:r>
              <a:rPr lang="pt-BR" dirty="0" err="1"/>
              <a:t>occlusion</a:t>
            </a:r>
            <a:r>
              <a:rPr lang="pt-BR" dirty="0"/>
              <a:t>. </a:t>
            </a:r>
            <a:r>
              <a:rPr lang="pt-BR" dirty="0" err="1"/>
              <a:t>Ultrasound</a:t>
            </a:r>
            <a:r>
              <a:rPr lang="pt-BR" dirty="0"/>
              <a:t> </a:t>
            </a:r>
            <a:r>
              <a:rPr lang="pt-BR" dirty="0" err="1"/>
              <a:t>Obstet</a:t>
            </a:r>
            <a:r>
              <a:rPr lang="pt-BR" dirty="0"/>
              <a:t> </a:t>
            </a:r>
            <a:r>
              <a:rPr lang="pt-BR" dirty="0" err="1"/>
              <a:t>Gynecol</a:t>
            </a:r>
            <a:r>
              <a:rPr lang="pt-BR" dirty="0"/>
              <a:t> 2009;34:424-9.</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09600" y="636588"/>
            <a:ext cx="10744200" cy="6221412"/>
          </a:xfrm>
        </p:spPr>
        <p:txBody>
          <a:bodyPr rtlCol="0">
            <a:normAutofit fontScale="62500" lnSpcReduction="20000"/>
          </a:bodyPr>
          <a:lstStyle/>
          <a:p>
            <a:pPr eaLnBrk="1" fontAlgn="auto" hangingPunct="1">
              <a:spcAft>
                <a:spcPts val="0"/>
              </a:spcAft>
              <a:defRPr/>
            </a:pPr>
            <a:r>
              <a:rPr lang="pt-BR" dirty="0"/>
              <a:t>31. </a:t>
            </a:r>
            <a:r>
              <a:rPr lang="pt-BR" dirty="0" err="1"/>
              <a:t>Kinsella</a:t>
            </a:r>
            <a:r>
              <a:rPr lang="pt-BR" dirty="0"/>
              <a:t> JP, </a:t>
            </a:r>
            <a:r>
              <a:rPr lang="pt-BR" dirty="0" err="1"/>
              <a:t>Neish</a:t>
            </a:r>
            <a:r>
              <a:rPr lang="pt-BR" dirty="0"/>
              <a:t> SR, </a:t>
            </a:r>
            <a:r>
              <a:rPr lang="pt-BR" dirty="0" err="1"/>
              <a:t>Ivy</a:t>
            </a:r>
            <a:r>
              <a:rPr lang="pt-BR" dirty="0"/>
              <a:t> DD, </a:t>
            </a:r>
            <a:r>
              <a:rPr lang="pt-BR" dirty="0" err="1"/>
              <a:t>Shaffer</a:t>
            </a:r>
            <a:r>
              <a:rPr lang="pt-BR" dirty="0"/>
              <a:t> E, </a:t>
            </a:r>
            <a:r>
              <a:rPr lang="pt-BR" dirty="0" err="1"/>
              <a:t>Abman</a:t>
            </a:r>
            <a:r>
              <a:rPr lang="pt-BR" dirty="0"/>
              <a:t> SH. </a:t>
            </a:r>
            <a:r>
              <a:rPr lang="pt-BR" dirty="0" err="1"/>
              <a:t>Clinical</a:t>
            </a:r>
            <a:r>
              <a:rPr lang="pt-BR" dirty="0"/>
              <a:t> responses </a:t>
            </a:r>
            <a:r>
              <a:rPr lang="pt-BR" dirty="0" err="1"/>
              <a:t>to</a:t>
            </a:r>
            <a:r>
              <a:rPr lang="pt-BR" dirty="0"/>
              <a:t> </a:t>
            </a:r>
            <a:r>
              <a:rPr lang="pt-BR" dirty="0" err="1"/>
              <a:t>prolonged</a:t>
            </a:r>
            <a:r>
              <a:rPr lang="pt-BR" dirty="0"/>
              <a:t> </a:t>
            </a:r>
            <a:r>
              <a:rPr lang="pt-BR" dirty="0" err="1"/>
              <a:t>treatment</a:t>
            </a:r>
            <a:r>
              <a:rPr lang="pt-BR" dirty="0"/>
              <a:t> </a:t>
            </a:r>
            <a:r>
              <a:rPr lang="pt-BR" dirty="0" err="1"/>
              <a:t>of</a:t>
            </a:r>
            <a:r>
              <a:rPr lang="pt-BR" dirty="0"/>
              <a:t> </a:t>
            </a:r>
            <a:r>
              <a:rPr lang="pt-BR" dirty="0" err="1"/>
              <a:t>persistent</a:t>
            </a:r>
            <a:r>
              <a:rPr lang="pt-BR" dirty="0"/>
              <a:t> </a:t>
            </a:r>
            <a:r>
              <a:rPr lang="pt-BR" dirty="0" err="1"/>
              <a:t>pulmonary</a:t>
            </a:r>
            <a:r>
              <a:rPr lang="pt-BR" dirty="0"/>
              <a:t> </a:t>
            </a:r>
            <a:r>
              <a:rPr lang="pt-BR" dirty="0" err="1"/>
              <a:t>hypertension</a:t>
            </a:r>
            <a:r>
              <a:rPr lang="pt-BR" dirty="0"/>
              <a:t> </a:t>
            </a:r>
            <a:r>
              <a:rPr lang="pt-BR" dirty="0" err="1"/>
              <a:t>of</a:t>
            </a:r>
            <a:r>
              <a:rPr lang="pt-BR" dirty="0"/>
              <a:t> </a:t>
            </a:r>
            <a:r>
              <a:rPr lang="pt-BR" dirty="0" err="1"/>
              <a:t>the</a:t>
            </a:r>
            <a:r>
              <a:rPr lang="pt-BR" dirty="0"/>
              <a:t> </a:t>
            </a:r>
            <a:r>
              <a:rPr lang="pt-BR" dirty="0" err="1"/>
              <a:t>newborn</a:t>
            </a:r>
            <a:r>
              <a:rPr lang="pt-BR" dirty="0"/>
              <a:t> </a:t>
            </a:r>
            <a:r>
              <a:rPr lang="pt-BR" dirty="0" err="1"/>
              <a:t>with</a:t>
            </a:r>
            <a:r>
              <a:rPr lang="pt-BR" dirty="0"/>
              <a:t> </a:t>
            </a:r>
            <a:r>
              <a:rPr lang="pt-BR" dirty="0" err="1"/>
              <a:t>low</a:t>
            </a:r>
            <a:r>
              <a:rPr lang="pt-BR" dirty="0"/>
              <a:t> doses </a:t>
            </a:r>
            <a:r>
              <a:rPr lang="pt-BR" dirty="0" err="1"/>
              <a:t>of</a:t>
            </a:r>
            <a:r>
              <a:rPr lang="pt-BR" dirty="0"/>
              <a:t> </a:t>
            </a:r>
            <a:r>
              <a:rPr lang="pt-BR" dirty="0" err="1"/>
              <a:t>inhaled</a:t>
            </a:r>
            <a:r>
              <a:rPr lang="pt-BR" dirty="0"/>
              <a:t> </a:t>
            </a:r>
            <a:r>
              <a:rPr lang="pt-BR" dirty="0" err="1"/>
              <a:t>nitric</a:t>
            </a:r>
            <a:r>
              <a:rPr lang="pt-BR" dirty="0"/>
              <a:t> oxide. J </a:t>
            </a:r>
            <a:r>
              <a:rPr lang="pt-BR" dirty="0" err="1"/>
              <a:t>Pediatr</a:t>
            </a:r>
            <a:r>
              <a:rPr lang="pt-BR" dirty="0"/>
              <a:t> 1993;123:103- 8.</a:t>
            </a:r>
          </a:p>
          <a:p>
            <a:pPr eaLnBrk="1" fontAlgn="auto" hangingPunct="1">
              <a:spcAft>
                <a:spcPts val="0"/>
              </a:spcAft>
              <a:defRPr/>
            </a:pPr>
            <a:r>
              <a:rPr lang="pt-BR" dirty="0"/>
              <a:t>32. Putnam LR, </a:t>
            </a:r>
            <a:r>
              <a:rPr lang="pt-BR" dirty="0" err="1"/>
              <a:t>Tsao</a:t>
            </a:r>
            <a:r>
              <a:rPr lang="pt-BR" dirty="0"/>
              <a:t> K, </a:t>
            </a:r>
            <a:r>
              <a:rPr lang="pt-BR" dirty="0" err="1"/>
              <a:t>Morini</a:t>
            </a:r>
            <a:r>
              <a:rPr lang="pt-BR" dirty="0"/>
              <a:t> F, </a:t>
            </a:r>
            <a:r>
              <a:rPr lang="pt-BR" dirty="0" err="1"/>
              <a:t>Lally</a:t>
            </a:r>
            <a:r>
              <a:rPr lang="pt-BR" dirty="0"/>
              <a:t> PA, Miller CC, </a:t>
            </a:r>
            <a:r>
              <a:rPr lang="pt-BR" dirty="0" err="1"/>
              <a:t>Lally</a:t>
            </a:r>
            <a:r>
              <a:rPr lang="pt-BR" dirty="0"/>
              <a:t> KP, et al. </a:t>
            </a:r>
            <a:r>
              <a:rPr lang="pt-BR" dirty="0" err="1"/>
              <a:t>Variability</a:t>
            </a:r>
            <a:r>
              <a:rPr lang="pt-BR" dirty="0"/>
              <a:t> in </a:t>
            </a:r>
            <a:r>
              <a:rPr lang="pt-BR" dirty="0" err="1"/>
              <a:t>inhaled</a:t>
            </a:r>
            <a:r>
              <a:rPr lang="pt-BR" dirty="0"/>
              <a:t> </a:t>
            </a:r>
            <a:r>
              <a:rPr lang="pt-BR" dirty="0" err="1"/>
              <a:t>nitric</a:t>
            </a:r>
            <a:r>
              <a:rPr lang="pt-BR" dirty="0"/>
              <a:t> oxide use </a:t>
            </a:r>
            <a:r>
              <a:rPr lang="pt-BR" dirty="0" err="1"/>
              <a:t>and</a:t>
            </a:r>
            <a:r>
              <a:rPr lang="pt-BR" dirty="0"/>
              <a:t> </a:t>
            </a:r>
            <a:r>
              <a:rPr lang="pt-BR" dirty="0" err="1"/>
              <a:t>pulmonary</a:t>
            </a:r>
            <a:r>
              <a:rPr lang="pt-BR" dirty="0"/>
              <a:t> </a:t>
            </a:r>
            <a:r>
              <a:rPr lang="pt-BR" dirty="0" err="1"/>
              <a:t>hypertension</a:t>
            </a:r>
            <a:r>
              <a:rPr lang="pt-BR" dirty="0"/>
              <a:t> in </a:t>
            </a:r>
            <a:r>
              <a:rPr lang="pt-BR" dirty="0" err="1"/>
              <a:t>patients</a:t>
            </a:r>
            <a:r>
              <a:rPr lang="pt-BR" dirty="0"/>
              <a:t> </a:t>
            </a:r>
            <a:r>
              <a:rPr lang="pt-BR" dirty="0" err="1"/>
              <a:t>with</a:t>
            </a:r>
            <a:r>
              <a:rPr lang="pt-BR" dirty="0"/>
              <a:t> congenital </a:t>
            </a:r>
            <a:r>
              <a:rPr lang="pt-BR" dirty="0" err="1"/>
              <a:t>diaphragmatic</a:t>
            </a:r>
            <a:r>
              <a:rPr lang="pt-BR" dirty="0"/>
              <a:t> </a:t>
            </a:r>
            <a:r>
              <a:rPr lang="pt-BR" dirty="0" err="1"/>
              <a:t>hernia</a:t>
            </a:r>
            <a:r>
              <a:rPr lang="pt-BR" dirty="0"/>
              <a:t>. JAMA </a:t>
            </a:r>
            <a:r>
              <a:rPr lang="pt-BR" dirty="0" err="1"/>
              <a:t>Pediatr</a:t>
            </a:r>
            <a:r>
              <a:rPr lang="pt-BR" dirty="0"/>
              <a:t> 2016;170:1188-94.</a:t>
            </a:r>
          </a:p>
          <a:p>
            <a:pPr eaLnBrk="1" fontAlgn="auto" hangingPunct="1">
              <a:spcAft>
                <a:spcPts val="0"/>
              </a:spcAft>
              <a:defRPr/>
            </a:pPr>
            <a:r>
              <a:rPr lang="pt-BR" dirty="0"/>
              <a:t>33. The Neonatal </a:t>
            </a:r>
            <a:r>
              <a:rPr lang="pt-BR" dirty="0" err="1"/>
              <a:t>Inhaled</a:t>
            </a:r>
            <a:r>
              <a:rPr lang="pt-BR" dirty="0"/>
              <a:t> </a:t>
            </a:r>
            <a:r>
              <a:rPr lang="pt-BR" dirty="0" err="1"/>
              <a:t>Nitric</a:t>
            </a:r>
            <a:r>
              <a:rPr lang="pt-BR" dirty="0"/>
              <a:t> Oxide </a:t>
            </a:r>
            <a:r>
              <a:rPr lang="pt-BR" dirty="0" err="1"/>
              <a:t>Study</a:t>
            </a:r>
            <a:r>
              <a:rPr lang="pt-BR" dirty="0"/>
              <a:t> </a:t>
            </a:r>
            <a:r>
              <a:rPr lang="pt-BR" dirty="0" err="1"/>
              <a:t>Group</a:t>
            </a:r>
            <a:r>
              <a:rPr lang="pt-BR" dirty="0"/>
              <a:t> (NINOS). </a:t>
            </a:r>
            <a:r>
              <a:rPr lang="pt-BR" dirty="0" err="1"/>
              <a:t>Inhaled</a:t>
            </a:r>
            <a:r>
              <a:rPr lang="pt-BR" dirty="0"/>
              <a:t> </a:t>
            </a:r>
            <a:r>
              <a:rPr lang="pt-BR" dirty="0" err="1"/>
              <a:t>nitric</a:t>
            </a:r>
            <a:r>
              <a:rPr lang="pt-BR" dirty="0"/>
              <a:t> oxide </a:t>
            </a:r>
            <a:r>
              <a:rPr lang="pt-BR" dirty="0" err="1"/>
              <a:t>and</a:t>
            </a:r>
            <a:r>
              <a:rPr lang="pt-BR" dirty="0"/>
              <a:t> </a:t>
            </a:r>
            <a:r>
              <a:rPr lang="pt-BR" dirty="0" err="1"/>
              <a:t>hypoxic</a:t>
            </a:r>
            <a:r>
              <a:rPr lang="pt-BR" dirty="0"/>
              <a:t> </a:t>
            </a:r>
            <a:r>
              <a:rPr lang="pt-BR" dirty="0" err="1"/>
              <a:t>respiratory</a:t>
            </a:r>
            <a:r>
              <a:rPr lang="pt-BR" dirty="0"/>
              <a:t> </a:t>
            </a:r>
            <a:r>
              <a:rPr lang="pt-BR" dirty="0" err="1"/>
              <a:t>failure</a:t>
            </a:r>
            <a:r>
              <a:rPr lang="pt-BR" dirty="0"/>
              <a:t> in </a:t>
            </a:r>
            <a:r>
              <a:rPr lang="pt-BR" dirty="0" err="1"/>
              <a:t>infants</a:t>
            </a:r>
            <a:r>
              <a:rPr lang="pt-BR" dirty="0"/>
              <a:t> </a:t>
            </a:r>
            <a:r>
              <a:rPr lang="pt-BR" dirty="0" err="1"/>
              <a:t>with</a:t>
            </a:r>
            <a:r>
              <a:rPr lang="pt-BR" dirty="0"/>
              <a:t> congenital </a:t>
            </a:r>
            <a:r>
              <a:rPr lang="pt-BR" dirty="0" err="1"/>
              <a:t>diaphragmatic</a:t>
            </a:r>
            <a:r>
              <a:rPr lang="pt-BR" dirty="0"/>
              <a:t> </a:t>
            </a:r>
            <a:r>
              <a:rPr lang="pt-BR" dirty="0" err="1"/>
              <a:t>hernia</a:t>
            </a:r>
            <a:r>
              <a:rPr lang="pt-BR" dirty="0"/>
              <a:t>. </a:t>
            </a:r>
            <a:r>
              <a:rPr lang="pt-BR" dirty="0" err="1"/>
              <a:t>Pediatrics</a:t>
            </a:r>
            <a:r>
              <a:rPr lang="pt-BR" dirty="0"/>
              <a:t> 1997;99:838-45.</a:t>
            </a:r>
          </a:p>
          <a:p>
            <a:pPr eaLnBrk="1" fontAlgn="auto" hangingPunct="1">
              <a:spcAft>
                <a:spcPts val="0"/>
              </a:spcAft>
              <a:defRPr/>
            </a:pPr>
            <a:r>
              <a:rPr lang="pt-BR" dirty="0"/>
              <a:t>34. </a:t>
            </a:r>
            <a:r>
              <a:rPr lang="pt-BR" dirty="0" err="1"/>
              <a:t>Loh</a:t>
            </a:r>
            <a:r>
              <a:rPr lang="pt-BR" dirty="0"/>
              <a:t> E, </a:t>
            </a:r>
            <a:r>
              <a:rPr lang="pt-BR" dirty="0" err="1"/>
              <a:t>Stamler</a:t>
            </a:r>
            <a:r>
              <a:rPr lang="pt-BR" dirty="0"/>
              <a:t> JS, Hare JM, </a:t>
            </a:r>
            <a:r>
              <a:rPr lang="pt-BR" dirty="0" err="1"/>
              <a:t>Loscalzo</a:t>
            </a:r>
            <a:r>
              <a:rPr lang="pt-BR" dirty="0"/>
              <a:t> J, </a:t>
            </a:r>
            <a:r>
              <a:rPr lang="pt-BR" dirty="0" err="1"/>
              <a:t>Colucci</a:t>
            </a:r>
            <a:r>
              <a:rPr lang="pt-BR" dirty="0"/>
              <a:t> WS. Cardiovascular </a:t>
            </a:r>
            <a:r>
              <a:rPr lang="pt-BR" dirty="0" err="1"/>
              <a:t>effects</a:t>
            </a:r>
            <a:r>
              <a:rPr lang="pt-BR" dirty="0"/>
              <a:t> </a:t>
            </a:r>
            <a:r>
              <a:rPr lang="pt-BR" dirty="0" err="1"/>
              <a:t>of</a:t>
            </a:r>
            <a:r>
              <a:rPr lang="pt-BR" dirty="0"/>
              <a:t> </a:t>
            </a:r>
            <a:r>
              <a:rPr lang="pt-BR" dirty="0" err="1"/>
              <a:t>inhaled</a:t>
            </a:r>
            <a:r>
              <a:rPr lang="pt-BR" dirty="0"/>
              <a:t> </a:t>
            </a:r>
            <a:r>
              <a:rPr lang="pt-BR" dirty="0" err="1"/>
              <a:t>nitric</a:t>
            </a:r>
            <a:r>
              <a:rPr lang="pt-BR" dirty="0"/>
              <a:t> oxide in </a:t>
            </a:r>
            <a:r>
              <a:rPr lang="pt-BR" dirty="0" err="1"/>
              <a:t>patients</a:t>
            </a:r>
            <a:r>
              <a:rPr lang="pt-BR" dirty="0"/>
              <a:t> </a:t>
            </a:r>
            <a:r>
              <a:rPr lang="pt-BR" dirty="0" err="1"/>
              <a:t>with</a:t>
            </a:r>
            <a:r>
              <a:rPr lang="pt-BR" dirty="0"/>
              <a:t> </a:t>
            </a:r>
            <a:r>
              <a:rPr lang="pt-BR" dirty="0" err="1"/>
              <a:t>left</a:t>
            </a:r>
            <a:r>
              <a:rPr lang="pt-BR" dirty="0"/>
              <a:t> ventricular </a:t>
            </a:r>
            <a:r>
              <a:rPr lang="pt-BR" dirty="0" err="1"/>
              <a:t>dysfunction</a:t>
            </a:r>
            <a:r>
              <a:rPr lang="pt-BR" dirty="0"/>
              <a:t>. </a:t>
            </a:r>
            <a:r>
              <a:rPr lang="pt-BR" dirty="0" err="1"/>
              <a:t>Circulation</a:t>
            </a:r>
            <a:r>
              <a:rPr lang="pt-BR" dirty="0"/>
              <a:t> 1994;90:2780-5.</a:t>
            </a:r>
          </a:p>
          <a:p>
            <a:pPr eaLnBrk="1" fontAlgn="auto" hangingPunct="1">
              <a:spcAft>
                <a:spcPts val="0"/>
              </a:spcAft>
              <a:defRPr/>
            </a:pPr>
            <a:r>
              <a:rPr lang="pt-BR" dirty="0"/>
              <a:t>35. </a:t>
            </a:r>
            <a:r>
              <a:rPr lang="pt-BR" dirty="0" err="1"/>
              <a:t>Adatia</a:t>
            </a:r>
            <a:r>
              <a:rPr lang="pt-BR" dirty="0"/>
              <a:t> I, </a:t>
            </a:r>
            <a:r>
              <a:rPr lang="pt-BR" dirty="0" err="1"/>
              <a:t>Wessel</a:t>
            </a:r>
            <a:r>
              <a:rPr lang="pt-BR" dirty="0"/>
              <a:t> DL. </a:t>
            </a:r>
            <a:r>
              <a:rPr lang="pt-BR" dirty="0" err="1"/>
              <a:t>Therapeutic</a:t>
            </a:r>
            <a:r>
              <a:rPr lang="pt-BR" dirty="0"/>
              <a:t> use </a:t>
            </a:r>
            <a:r>
              <a:rPr lang="pt-BR" dirty="0" err="1"/>
              <a:t>of</a:t>
            </a:r>
            <a:r>
              <a:rPr lang="pt-BR" dirty="0"/>
              <a:t> </a:t>
            </a:r>
            <a:r>
              <a:rPr lang="pt-BR" dirty="0" err="1"/>
              <a:t>inhaled</a:t>
            </a:r>
            <a:r>
              <a:rPr lang="pt-BR" dirty="0"/>
              <a:t> </a:t>
            </a:r>
            <a:r>
              <a:rPr lang="pt-BR" dirty="0" err="1"/>
              <a:t>nitric</a:t>
            </a:r>
            <a:r>
              <a:rPr lang="pt-BR" dirty="0"/>
              <a:t> oxide. </a:t>
            </a:r>
            <a:r>
              <a:rPr lang="pt-BR" dirty="0" err="1"/>
              <a:t>Curr</a:t>
            </a:r>
            <a:r>
              <a:rPr lang="pt-BR" dirty="0"/>
              <a:t> </a:t>
            </a:r>
            <a:r>
              <a:rPr lang="pt-BR" dirty="0" err="1"/>
              <a:t>Opin</a:t>
            </a:r>
            <a:r>
              <a:rPr lang="pt-BR" dirty="0"/>
              <a:t> </a:t>
            </a:r>
            <a:r>
              <a:rPr lang="pt-BR" dirty="0" err="1"/>
              <a:t>Pediatr</a:t>
            </a:r>
            <a:r>
              <a:rPr lang="pt-BR" dirty="0"/>
              <a:t> 1994;6:583-90.</a:t>
            </a:r>
          </a:p>
          <a:p>
            <a:pPr eaLnBrk="1" fontAlgn="auto" hangingPunct="1">
              <a:spcAft>
                <a:spcPts val="0"/>
              </a:spcAft>
              <a:defRPr/>
            </a:pPr>
            <a:r>
              <a:rPr lang="pt-BR" dirty="0"/>
              <a:t>36. </a:t>
            </a:r>
            <a:r>
              <a:rPr lang="pt-BR" dirty="0" err="1"/>
              <a:t>Mourani</a:t>
            </a:r>
            <a:r>
              <a:rPr lang="pt-BR" dirty="0"/>
              <a:t> PM, </a:t>
            </a:r>
            <a:r>
              <a:rPr lang="pt-BR" dirty="0" err="1"/>
              <a:t>Ivy</a:t>
            </a:r>
            <a:r>
              <a:rPr lang="pt-BR" dirty="0"/>
              <a:t> DD, Gao D, </a:t>
            </a:r>
            <a:r>
              <a:rPr lang="pt-BR" dirty="0" err="1"/>
              <a:t>Abman</a:t>
            </a:r>
            <a:r>
              <a:rPr lang="pt-BR" dirty="0"/>
              <a:t> SH. </a:t>
            </a:r>
            <a:r>
              <a:rPr lang="pt-BR" dirty="0" err="1"/>
              <a:t>Pulmonary</a:t>
            </a:r>
            <a:r>
              <a:rPr lang="pt-BR" dirty="0"/>
              <a:t> vascular </a:t>
            </a:r>
            <a:r>
              <a:rPr lang="pt-BR" dirty="0" err="1"/>
              <a:t>effects</a:t>
            </a:r>
            <a:r>
              <a:rPr lang="pt-BR" dirty="0"/>
              <a:t> </a:t>
            </a:r>
            <a:r>
              <a:rPr lang="pt-BR" dirty="0" err="1"/>
              <a:t>of</a:t>
            </a:r>
            <a:r>
              <a:rPr lang="pt-BR" dirty="0"/>
              <a:t> </a:t>
            </a:r>
            <a:r>
              <a:rPr lang="pt-BR" dirty="0" err="1"/>
              <a:t>inhaled</a:t>
            </a:r>
            <a:r>
              <a:rPr lang="pt-BR" dirty="0"/>
              <a:t> </a:t>
            </a:r>
            <a:r>
              <a:rPr lang="pt-BR" dirty="0" err="1"/>
              <a:t>nitric</a:t>
            </a:r>
            <a:r>
              <a:rPr lang="pt-BR" dirty="0"/>
              <a:t> oxide </a:t>
            </a:r>
            <a:r>
              <a:rPr lang="pt-BR" dirty="0" err="1"/>
              <a:t>and</a:t>
            </a:r>
            <a:r>
              <a:rPr lang="pt-BR" dirty="0"/>
              <a:t> </a:t>
            </a:r>
            <a:r>
              <a:rPr lang="pt-BR" dirty="0" err="1"/>
              <a:t>oxygen</a:t>
            </a:r>
            <a:r>
              <a:rPr lang="pt-BR" dirty="0"/>
              <a:t> </a:t>
            </a:r>
            <a:r>
              <a:rPr lang="pt-BR" dirty="0" err="1"/>
              <a:t>tension</a:t>
            </a:r>
            <a:r>
              <a:rPr lang="pt-BR" dirty="0"/>
              <a:t> in </a:t>
            </a:r>
            <a:r>
              <a:rPr lang="pt-BR" dirty="0" err="1"/>
              <a:t>bronchopulmonary</a:t>
            </a:r>
            <a:r>
              <a:rPr lang="pt-BR" dirty="0"/>
              <a:t> </a:t>
            </a:r>
            <a:r>
              <a:rPr lang="pt-BR" dirty="0" err="1"/>
              <a:t>dysplasia</a:t>
            </a:r>
            <a:r>
              <a:rPr lang="pt-BR" dirty="0"/>
              <a:t>. </a:t>
            </a:r>
            <a:r>
              <a:rPr lang="pt-BR" dirty="0" err="1"/>
              <a:t>Am</a:t>
            </a:r>
            <a:r>
              <a:rPr lang="pt-BR" dirty="0"/>
              <a:t> J </a:t>
            </a:r>
            <a:r>
              <a:rPr lang="pt-BR" dirty="0" err="1"/>
              <a:t>Respir</a:t>
            </a:r>
            <a:r>
              <a:rPr lang="pt-BR" dirty="0"/>
              <a:t> </a:t>
            </a:r>
            <a:r>
              <a:rPr lang="pt-BR" dirty="0" err="1"/>
              <a:t>Crit</a:t>
            </a:r>
            <a:r>
              <a:rPr lang="pt-BR" dirty="0"/>
              <a:t> </a:t>
            </a:r>
            <a:r>
              <a:rPr lang="pt-BR" dirty="0" err="1"/>
              <a:t>Care</a:t>
            </a:r>
            <a:r>
              <a:rPr lang="pt-BR" dirty="0"/>
              <a:t> </a:t>
            </a:r>
            <a:r>
              <a:rPr lang="pt-BR" dirty="0" err="1"/>
              <a:t>Med</a:t>
            </a:r>
            <a:r>
              <a:rPr lang="pt-BR" dirty="0"/>
              <a:t> 2004;170:1006-13.</a:t>
            </a:r>
          </a:p>
          <a:p>
            <a:pPr eaLnBrk="1" fontAlgn="auto" hangingPunct="1">
              <a:spcAft>
                <a:spcPts val="0"/>
              </a:spcAft>
              <a:defRPr/>
            </a:pPr>
            <a:r>
              <a:rPr lang="pt-BR" dirty="0"/>
              <a:t>37. Baptista MJ, Nogueira-Silva C, Areias JC, Correia-Pinto J. Perinatal profile </a:t>
            </a:r>
            <a:r>
              <a:rPr lang="pt-BR" dirty="0" err="1"/>
              <a:t>of</a:t>
            </a:r>
            <a:r>
              <a:rPr lang="pt-BR" dirty="0"/>
              <a:t> ventricular </a:t>
            </a:r>
            <a:r>
              <a:rPr lang="pt-BR" dirty="0" err="1"/>
              <a:t>overload</a:t>
            </a:r>
            <a:r>
              <a:rPr lang="pt-BR" dirty="0"/>
              <a:t> </a:t>
            </a:r>
            <a:r>
              <a:rPr lang="pt-BR" dirty="0" err="1"/>
              <a:t>markers</a:t>
            </a:r>
            <a:r>
              <a:rPr lang="pt-BR" dirty="0"/>
              <a:t> in congenital </a:t>
            </a:r>
            <a:r>
              <a:rPr lang="pt-BR" dirty="0" err="1"/>
              <a:t>diaphragmatic</a:t>
            </a:r>
            <a:r>
              <a:rPr lang="pt-BR" dirty="0"/>
              <a:t> </a:t>
            </a:r>
            <a:r>
              <a:rPr lang="pt-BR" dirty="0" err="1"/>
              <a:t>hernia</a:t>
            </a:r>
            <a:r>
              <a:rPr lang="pt-BR" dirty="0"/>
              <a:t>. J </a:t>
            </a:r>
            <a:r>
              <a:rPr lang="pt-BR" dirty="0" err="1"/>
              <a:t>Pediatr</a:t>
            </a:r>
            <a:r>
              <a:rPr lang="pt-BR" dirty="0"/>
              <a:t> </a:t>
            </a:r>
            <a:r>
              <a:rPr lang="pt-BR" dirty="0" err="1"/>
              <a:t>Surg</a:t>
            </a:r>
            <a:r>
              <a:rPr lang="pt-BR" dirty="0"/>
              <a:t> 2008;43:627-33.</a:t>
            </a:r>
          </a:p>
          <a:p>
            <a:pPr eaLnBrk="1" fontAlgn="auto" hangingPunct="1">
              <a:spcAft>
                <a:spcPts val="0"/>
              </a:spcAft>
              <a:defRPr/>
            </a:pPr>
            <a:r>
              <a:rPr lang="pt-BR" dirty="0"/>
              <a:t>38. </a:t>
            </a:r>
            <a:r>
              <a:rPr lang="pt-BR" dirty="0" err="1"/>
              <a:t>Altit</a:t>
            </a:r>
            <a:r>
              <a:rPr lang="pt-BR" dirty="0"/>
              <a:t> G, </a:t>
            </a:r>
            <a:r>
              <a:rPr lang="pt-BR" dirty="0" err="1"/>
              <a:t>Bhombal</a:t>
            </a:r>
            <a:r>
              <a:rPr lang="pt-BR" dirty="0"/>
              <a:t> S, Van </a:t>
            </a:r>
            <a:r>
              <a:rPr lang="pt-BR" dirty="0" err="1"/>
              <a:t>Meurs</a:t>
            </a:r>
            <a:r>
              <a:rPr lang="pt-BR" dirty="0"/>
              <a:t> K, </a:t>
            </a:r>
            <a:r>
              <a:rPr lang="pt-BR" dirty="0" err="1"/>
              <a:t>Tacy</a:t>
            </a:r>
            <a:r>
              <a:rPr lang="pt-BR" dirty="0"/>
              <a:t> TA. Ventricular performance </a:t>
            </a:r>
            <a:r>
              <a:rPr lang="pt-BR" dirty="0" err="1"/>
              <a:t>is</a:t>
            </a:r>
            <a:r>
              <a:rPr lang="pt-BR" dirty="0"/>
              <a:t> </a:t>
            </a:r>
            <a:r>
              <a:rPr lang="pt-BR" dirty="0" err="1"/>
              <a:t>associated</a:t>
            </a:r>
            <a:r>
              <a:rPr lang="pt-BR" dirty="0"/>
              <a:t> </a:t>
            </a:r>
            <a:r>
              <a:rPr lang="pt-BR" dirty="0" err="1"/>
              <a:t>with</a:t>
            </a:r>
            <a:r>
              <a:rPr lang="pt-BR" dirty="0"/>
              <a:t> </a:t>
            </a:r>
            <a:r>
              <a:rPr lang="pt-BR" dirty="0" err="1"/>
              <a:t>need</a:t>
            </a:r>
            <a:r>
              <a:rPr lang="pt-BR" dirty="0"/>
              <a:t> for </a:t>
            </a:r>
            <a:r>
              <a:rPr lang="pt-BR" dirty="0" err="1"/>
              <a:t>extracorporeal</a:t>
            </a:r>
            <a:r>
              <a:rPr lang="pt-BR" dirty="0"/>
              <a:t> </a:t>
            </a:r>
            <a:r>
              <a:rPr lang="pt-BR" dirty="0" err="1"/>
              <a:t>membrane</a:t>
            </a:r>
            <a:r>
              <a:rPr lang="pt-BR" dirty="0"/>
              <a:t> </a:t>
            </a:r>
            <a:r>
              <a:rPr lang="pt-BR" dirty="0" err="1"/>
              <a:t>oxygenation</a:t>
            </a:r>
            <a:r>
              <a:rPr lang="pt-BR" dirty="0"/>
              <a:t> in </a:t>
            </a:r>
            <a:r>
              <a:rPr lang="pt-BR" dirty="0" err="1"/>
              <a:t>newborns</a:t>
            </a:r>
            <a:r>
              <a:rPr lang="pt-BR" dirty="0"/>
              <a:t> </a:t>
            </a:r>
            <a:r>
              <a:rPr lang="pt-BR" dirty="0" err="1"/>
              <a:t>with</a:t>
            </a:r>
            <a:r>
              <a:rPr lang="pt-BR" dirty="0"/>
              <a:t> congenital </a:t>
            </a:r>
            <a:r>
              <a:rPr lang="pt-BR" dirty="0" err="1"/>
              <a:t>diaphragmatic</a:t>
            </a:r>
            <a:r>
              <a:rPr lang="pt-BR" dirty="0"/>
              <a:t> </a:t>
            </a:r>
            <a:r>
              <a:rPr lang="pt-BR" dirty="0" err="1"/>
              <a:t>hernia</a:t>
            </a:r>
            <a:r>
              <a:rPr lang="pt-BR" dirty="0"/>
              <a:t>. J </a:t>
            </a:r>
            <a:r>
              <a:rPr lang="pt-BR" dirty="0" err="1"/>
              <a:t>Pediatr</a:t>
            </a:r>
            <a:r>
              <a:rPr lang="pt-BR" dirty="0"/>
              <a:t> 2017;191:28-34. </a:t>
            </a:r>
            <a:r>
              <a:rPr lang="pt-BR" dirty="0" err="1"/>
              <a:t>pii</a:t>
            </a:r>
            <a:r>
              <a:rPr lang="pt-BR" dirty="0"/>
              <a:t>: S0022-347631141-1, e1.</a:t>
            </a:r>
          </a:p>
          <a:p>
            <a:pPr eaLnBrk="1" fontAlgn="auto" hangingPunct="1">
              <a:spcAft>
                <a:spcPts val="0"/>
              </a:spcAft>
              <a:defRPr/>
            </a:pPr>
            <a:r>
              <a:rPr lang="pt-BR" dirty="0"/>
              <a:t>39. </a:t>
            </a:r>
            <a:r>
              <a:rPr lang="pt-BR" dirty="0" err="1"/>
              <a:t>Kinsella</a:t>
            </a:r>
            <a:r>
              <a:rPr lang="pt-BR" dirty="0"/>
              <a:t> JP, </a:t>
            </a:r>
            <a:r>
              <a:rPr lang="pt-BR" dirty="0" err="1"/>
              <a:t>Abman</a:t>
            </a:r>
            <a:r>
              <a:rPr lang="pt-BR" dirty="0"/>
              <a:t> SH. </a:t>
            </a:r>
            <a:r>
              <a:rPr lang="pt-BR" dirty="0" err="1"/>
              <a:t>Clinical</a:t>
            </a:r>
            <a:r>
              <a:rPr lang="pt-BR" dirty="0"/>
              <a:t> approach </a:t>
            </a:r>
            <a:r>
              <a:rPr lang="pt-BR" dirty="0" err="1"/>
              <a:t>to</a:t>
            </a:r>
            <a:r>
              <a:rPr lang="pt-BR" dirty="0"/>
              <a:t> </a:t>
            </a:r>
            <a:r>
              <a:rPr lang="pt-BR" dirty="0" err="1"/>
              <a:t>inhaled</a:t>
            </a:r>
            <a:r>
              <a:rPr lang="pt-BR" dirty="0"/>
              <a:t> </a:t>
            </a:r>
            <a:r>
              <a:rPr lang="pt-BR" dirty="0" err="1"/>
              <a:t>nitric</a:t>
            </a:r>
            <a:r>
              <a:rPr lang="pt-BR" dirty="0"/>
              <a:t> oxide </a:t>
            </a:r>
            <a:r>
              <a:rPr lang="pt-BR" dirty="0" err="1"/>
              <a:t>therapy</a:t>
            </a:r>
            <a:r>
              <a:rPr lang="pt-BR" dirty="0"/>
              <a:t> in </a:t>
            </a:r>
            <a:r>
              <a:rPr lang="pt-BR" dirty="0" err="1"/>
              <a:t>the</a:t>
            </a:r>
            <a:r>
              <a:rPr lang="pt-BR" dirty="0"/>
              <a:t> </a:t>
            </a:r>
            <a:r>
              <a:rPr lang="pt-BR" dirty="0" err="1"/>
              <a:t>newborn</a:t>
            </a:r>
            <a:r>
              <a:rPr lang="pt-BR" dirty="0"/>
              <a:t> </a:t>
            </a:r>
            <a:r>
              <a:rPr lang="pt-BR" dirty="0" err="1"/>
              <a:t>with</a:t>
            </a:r>
            <a:r>
              <a:rPr lang="pt-BR" dirty="0"/>
              <a:t> </a:t>
            </a:r>
            <a:r>
              <a:rPr lang="pt-BR" dirty="0" err="1"/>
              <a:t>hypoxemia</a:t>
            </a:r>
            <a:r>
              <a:rPr lang="pt-BR" dirty="0"/>
              <a:t>. J </a:t>
            </a:r>
            <a:r>
              <a:rPr lang="pt-BR" dirty="0" err="1"/>
              <a:t>Pediatr</a:t>
            </a:r>
            <a:r>
              <a:rPr lang="pt-BR" dirty="0"/>
              <a:t> 2000;136:717-26.</a:t>
            </a:r>
          </a:p>
          <a:p>
            <a:pPr eaLnBrk="1" fontAlgn="auto" hangingPunct="1">
              <a:spcAft>
                <a:spcPts val="0"/>
              </a:spcAft>
              <a:defRPr/>
            </a:pPr>
            <a:r>
              <a:rPr lang="pt-BR" dirty="0"/>
              <a:t>40. </a:t>
            </a:r>
            <a:r>
              <a:rPr lang="pt-BR" dirty="0" err="1"/>
              <a:t>Gien</a:t>
            </a:r>
            <a:r>
              <a:rPr lang="pt-BR" dirty="0"/>
              <a:t> J, </a:t>
            </a:r>
            <a:r>
              <a:rPr lang="pt-BR" dirty="0" err="1"/>
              <a:t>Kinsella</a:t>
            </a:r>
            <a:r>
              <a:rPr lang="pt-BR" dirty="0"/>
              <a:t> JP. </a:t>
            </a:r>
            <a:r>
              <a:rPr lang="pt-BR" dirty="0" err="1"/>
              <a:t>Differences</a:t>
            </a:r>
            <a:r>
              <a:rPr lang="pt-BR" dirty="0"/>
              <a:t> in </a:t>
            </a:r>
            <a:r>
              <a:rPr lang="pt-BR" dirty="0" err="1"/>
              <a:t>preductal</a:t>
            </a:r>
            <a:r>
              <a:rPr lang="pt-BR" dirty="0"/>
              <a:t> </a:t>
            </a:r>
            <a:r>
              <a:rPr lang="pt-BR" dirty="0" err="1"/>
              <a:t>and</a:t>
            </a:r>
            <a:r>
              <a:rPr lang="pt-BR" dirty="0"/>
              <a:t> </a:t>
            </a:r>
            <a:r>
              <a:rPr lang="pt-BR" dirty="0" err="1"/>
              <a:t>postductal</a:t>
            </a:r>
            <a:r>
              <a:rPr lang="pt-BR" dirty="0"/>
              <a:t> arterial </a:t>
            </a:r>
            <a:r>
              <a:rPr lang="pt-BR" dirty="0" err="1"/>
              <a:t>blood</a:t>
            </a:r>
            <a:r>
              <a:rPr lang="pt-BR" dirty="0"/>
              <a:t> </a:t>
            </a:r>
            <a:r>
              <a:rPr lang="pt-BR" dirty="0" err="1"/>
              <a:t>gas</a:t>
            </a:r>
            <a:r>
              <a:rPr lang="pt-BR" dirty="0"/>
              <a:t> </a:t>
            </a:r>
            <a:r>
              <a:rPr lang="pt-BR" dirty="0" err="1"/>
              <a:t>measurements</a:t>
            </a:r>
            <a:r>
              <a:rPr lang="pt-BR" dirty="0"/>
              <a:t> in </a:t>
            </a:r>
            <a:r>
              <a:rPr lang="pt-BR" dirty="0" err="1"/>
              <a:t>infants</a:t>
            </a:r>
            <a:r>
              <a:rPr lang="pt-BR" dirty="0"/>
              <a:t> </a:t>
            </a:r>
            <a:r>
              <a:rPr lang="pt-BR" dirty="0" err="1"/>
              <a:t>with</a:t>
            </a:r>
            <a:r>
              <a:rPr lang="pt-BR" dirty="0"/>
              <a:t> </a:t>
            </a:r>
            <a:r>
              <a:rPr lang="pt-BR" dirty="0" err="1"/>
              <a:t>severe</a:t>
            </a:r>
            <a:r>
              <a:rPr lang="pt-BR" dirty="0"/>
              <a:t> congenital </a:t>
            </a:r>
            <a:r>
              <a:rPr lang="pt-BR" dirty="0" err="1"/>
              <a:t>diaphragmatic</a:t>
            </a:r>
            <a:r>
              <a:rPr lang="pt-BR" dirty="0"/>
              <a:t> </a:t>
            </a:r>
            <a:r>
              <a:rPr lang="pt-BR" dirty="0" err="1"/>
              <a:t>hernia</a:t>
            </a:r>
            <a:r>
              <a:rPr lang="pt-BR" dirty="0"/>
              <a:t>. </a:t>
            </a:r>
            <a:r>
              <a:rPr lang="pt-BR" dirty="0" err="1"/>
              <a:t>Arch</a:t>
            </a:r>
            <a:r>
              <a:rPr lang="pt-BR" dirty="0"/>
              <a:t> </a:t>
            </a:r>
            <a:r>
              <a:rPr lang="pt-BR" dirty="0" err="1"/>
              <a:t>Dis</a:t>
            </a:r>
            <a:r>
              <a:rPr lang="pt-BR" dirty="0"/>
              <a:t> </a:t>
            </a:r>
            <a:r>
              <a:rPr lang="pt-BR" dirty="0" err="1"/>
              <a:t>Child</a:t>
            </a:r>
            <a:r>
              <a:rPr lang="pt-BR" dirty="0"/>
              <a:t> Fetal Neonatal Ed 2016;101:F314-8.</a:t>
            </a:r>
          </a:p>
          <a:p>
            <a:pPr eaLnBrk="1" fontAlgn="auto" hangingPunct="1">
              <a:spcAft>
                <a:spcPts val="0"/>
              </a:spcAft>
              <a:defRPr/>
            </a:pPr>
            <a:r>
              <a:rPr lang="pt-BR" dirty="0"/>
              <a:t>41. </a:t>
            </a:r>
            <a:r>
              <a:rPr lang="pt-BR" dirty="0" err="1"/>
              <a:t>Acker</a:t>
            </a:r>
            <a:r>
              <a:rPr lang="pt-BR" dirty="0"/>
              <a:t> SN, </a:t>
            </a:r>
            <a:r>
              <a:rPr lang="pt-BR" dirty="0" err="1"/>
              <a:t>Mandell</a:t>
            </a:r>
            <a:r>
              <a:rPr lang="pt-BR" dirty="0"/>
              <a:t> EW, </a:t>
            </a:r>
            <a:r>
              <a:rPr lang="pt-BR" dirty="0" err="1"/>
              <a:t>Sims</a:t>
            </a:r>
            <a:r>
              <a:rPr lang="pt-BR" dirty="0"/>
              <a:t>-Lucas S, </a:t>
            </a:r>
            <a:r>
              <a:rPr lang="pt-BR" dirty="0" err="1"/>
              <a:t>Gien</a:t>
            </a:r>
            <a:r>
              <a:rPr lang="pt-BR" dirty="0"/>
              <a:t> J, </a:t>
            </a:r>
            <a:r>
              <a:rPr lang="pt-BR" dirty="0" err="1"/>
              <a:t>Abman</a:t>
            </a:r>
            <a:r>
              <a:rPr lang="pt-BR" dirty="0"/>
              <a:t> SH, </a:t>
            </a:r>
            <a:r>
              <a:rPr lang="pt-BR" dirty="0" err="1"/>
              <a:t>Galambos</a:t>
            </a:r>
            <a:r>
              <a:rPr lang="pt-BR" dirty="0"/>
              <a:t> C. </a:t>
            </a:r>
            <a:r>
              <a:rPr lang="pt-BR" dirty="0" err="1"/>
              <a:t>Histologic</a:t>
            </a:r>
            <a:r>
              <a:rPr lang="pt-BR" dirty="0"/>
              <a:t> </a:t>
            </a:r>
            <a:r>
              <a:rPr lang="pt-BR" dirty="0" err="1"/>
              <a:t>identification</a:t>
            </a:r>
            <a:r>
              <a:rPr lang="pt-BR" dirty="0"/>
              <a:t> </a:t>
            </a:r>
            <a:r>
              <a:rPr lang="pt-BR" dirty="0" err="1"/>
              <a:t>of</a:t>
            </a:r>
            <a:r>
              <a:rPr lang="pt-BR" dirty="0"/>
              <a:t> </a:t>
            </a:r>
            <a:r>
              <a:rPr lang="pt-BR" dirty="0" err="1"/>
              <a:t>prominent</a:t>
            </a:r>
            <a:r>
              <a:rPr lang="pt-BR" dirty="0"/>
              <a:t> </a:t>
            </a:r>
            <a:r>
              <a:rPr lang="pt-BR" dirty="0" err="1"/>
              <a:t>intrapulmonary</a:t>
            </a:r>
            <a:r>
              <a:rPr lang="pt-BR" dirty="0"/>
              <a:t> </a:t>
            </a:r>
            <a:r>
              <a:rPr lang="pt-BR" dirty="0" err="1"/>
              <a:t>anastomotic</a:t>
            </a:r>
            <a:r>
              <a:rPr lang="pt-BR" dirty="0"/>
              <a:t> </a:t>
            </a:r>
            <a:r>
              <a:rPr lang="pt-BR" dirty="0" err="1"/>
              <a:t>vessels</a:t>
            </a:r>
            <a:r>
              <a:rPr lang="pt-BR" dirty="0"/>
              <a:t> in </a:t>
            </a:r>
            <a:r>
              <a:rPr lang="pt-BR" dirty="0" err="1"/>
              <a:t>severe</a:t>
            </a:r>
            <a:r>
              <a:rPr lang="pt-BR" dirty="0"/>
              <a:t> congenital </a:t>
            </a:r>
            <a:r>
              <a:rPr lang="pt-BR" dirty="0" err="1"/>
              <a:t>diaphragmatic</a:t>
            </a:r>
            <a:r>
              <a:rPr lang="pt-BR" dirty="0"/>
              <a:t> </a:t>
            </a:r>
            <a:r>
              <a:rPr lang="pt-BR" dirty="0" err="1"/>
              <a:t>hernia</a:t>
            </a:r>
            <a:r>
              <a:rPr lang="pt-BR" dirty="0"/>
              <a:t>. J </a:t>
            </a:r>
            <a:r>
              <a:rPr lang="pt-BR" dirty="0" err="1"/>
              <a:t>Pediatr</a:t>
            </a:r>
            <a:r>
              <a:rPr lang="pt-BR" dirty="0"/>
              <a:t> 2015;166:178-83.</a:t>
            </a:r>
          </a:p>
          <a:p>
            <a:pPr eaLnBrk="1" fontAlgn="auto" hangingPunct="1">
              <a:spcAft>
                <a:spcPts val="0"/>
              </a:spcAft>
              <a:defRPr/>
            </a:pPr>
            <a:endParaRPr lang="pt-BR" dirty="0"/>
          </a:p>
          <a:p>
            <a:pPr eaLnBrk="1" fontAlgn="auto" hangingPunct="1">
              <a:spcAft>
                <a:spcPts val="0"/>
              </a:spcAft>
              <a:defRPr/>
            </a:pPr>
            <a:endParaRPr lang="pt-BR" dirty="0"/>
          </a:p>
          <a:p>
            <a:pPr eaLnBrk="1" fontAlgn="auto" hangingPunct="1">
              <a:spcAft>
                <a:spcPts val="0"/>
              </a:spcAft>
              <a:defRPr/>
            </a:pPr>
            <a:endParaRPr lang="pt-B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42925" y="596900"/>
            <a:ext cx="11277600" cy="6029325"/>
          </a:xfrm>
        </p:spPr>
        <p:txBody>
          <a:bodyPr rtlCol="0">
            <a:normAutofit fontScale="92500" lnSpcReduction="20000"/>
          </a:bodyPr>
          <a:lstStyle/>
          <a:p>
            <a:pPr eaLnBrk="1" fontAlgn="auto" hangingPunct="1">
              <a:spcAft>
                <a:spcPts val="0"/>
              </a:spcAft>
              <a:defRPr/>
            </a:pPr>
            <a:r>
              <a:rPr lang="pt-BR" dirty="0"/>
              <a:t>42. </a:t>
            </a:r>
            <a:r>
              <a:rPr lang="pt-BR" dirty="0" err="1"/>
              <a:t>Kinsella</a:t>
            </a:r>
            <a:r>
              <a:rPr lang="pt-BR" dirty="0"/>
              <a:t> JP, </a:t>
            </a:r>
            <a:r>
              <a:rPr lang="pt-BR" dirty="0" err="1"/>
              <a:t>Ivy</a:t>
            </a:r>
            <a:r>
              <a:rPr lang="pt-BR" dirty="0"/>
              <a:t> DD, </a:t>
            </a:r>
            <a:r>
              <a:rPr lang="pt-BR" dirty="0" err="1"/>
              <a:t>Abman</a:t>
            </a:r>
            <a:r>
              <a:rPr lang="pt-BR" dirty="0"/>
              <a:t> SH. </a:t>
            </a:r>
            <a:r>
              <a:rPr lang="pt-BR" dirty="0" err="1"/>
              <a:t>Pulmonary</a:t>
            </a:r>
            <a:r>
              <a:rPr lang="pt-BR" dirty="0"/>
              <a:t> </a:t>
            </a:r>
            <a:r>
              <a:rPr lang="pt-BR" dirty="0" err="1"/>
              <a:t>vasodilator</a:t>
            </a:r>
            <a:r>
              <a:rPr lang="pt-BR" dirty="0"/>
              <a:t> </a:t>
            </a:r>
            <a:r>
              <a:rPr lang="pt-BR" dirty="0" err="1"/>
              <a:t>therapy</a:t>
            </a:r>
            <a:r>
              <a:rPr lang="pt-BR" dirty="0"/>
              <a:t> in congenital </a:t>
            </a:r>
            <a:r>
              <a:rPr lang="pt-BR" dirty="0" err="1"/>
              <a:t>diaphragmatic</a:t>
            </a:r>
            <a:r>
              <a:rPr lang="pt-BR" dirty="0"/>
              <a:t> </a:t>
            </a:r>
            <a:r>
              <a:rPr lang="pt-BR" dirty="0" err="1"/>
              <a:t>hernia</a:t>
            </a:r>
            <a:r>
              <a:rPr lang="pt-BR" dirty="0"/>
              <a:t>: </a:t>
            </a:r>
            <a:r>
              <a:rPr lang="pt-BR" dirty="0" err="1"/>
              <a:t>acute</a:t>
            </a:r>
            <a:r>
              <a:rPr lang="pt-BR" dirty="0"/>
              <a:t>, late, </a:t>
            </a:r>
            <a:r>
              <a:rPr lang="pt-BR" dirty="0" err="1"/>
              <a:t>and</a:t>
            </a:r>
            <a:r>
              <a:rPr lang="pt-BR" dirty="0"/>
              <a:t> </a:t>
            </a:r>
            <a:r>
              <a:rPr lang="pt-BR" dirty="0" err="1"/>
              <a:t>chronic</a:t>
            </a:r>
            <a:r>
              <a:rPr lang="pt-BR" dirty="0"/>
              <a:t> </a:t>
            </a:r>
            <a:r>
              <a:rPr lang="pt-BR" dirty="0" err="1"/>
              <a:t>pulmonary</a:t>
            </a:r>
            <a:r>
              <a:rPr lang="pt-BR" dirty="0"/>
              <a:t> </a:t>
            </a:r>
            <a:r>
              <a:rPr lang="pt-BR" dirty="0" err="1"/>
              <a:t>hypertension</a:t>
            </a:r>
            <a:r>
              <a:rPr lang="pt-BR" dirty="0"/>
              <a:t>. </a:t>
            </a:r>
            <a:r>
              <a:rPr lang="pt-BR" dirty="0" err="1"/>
              <a:t>Semin</a:t>
            </a:r>
            <a:r>
              <a:rPr lang="pt-BR" dirty="0"/>
              <a:t> </a:t>
            </a:r>
            <a:r>
              <a:rPr lang="pt-BR" dirty="0" err="1"/>
              <a:t>Perinatol</a:t>
            </a:r>
            <a:r>
              <a:rPr lang="pt-BR" dirty="0"/>
              <a:t> 2005;29:123-8.</a:t>
            </a:r>
          </a:p>
          <a:p>
            <a:pPr eaLnBrk="1" fontAlgn="auto" hangingPunct="1">
              <a:spcAft>
                <a:spcPts val="0"/>
              </a:spcAft>
              <a:defRPr/>
            </a:pPr>
            <a:r>
              <a:rPr lang="pt-BR" dirty="0"/>
              <a:t>43. </a:t>
            </a:r>
            <a:r>
              <a:rPr lang="pt-BR" dirty="0" err="1"/>
              <a:t>Thankavel</a:t>
            </a:r>
            <a:r>
              <a:rPr lang="pt-BR" dirty="0"/>
              <a:t> PP, </a:t>
            </a:r>
            <a:r>
              <a:rPr lang="pt-BR" dirty="0" err="1"/>
              <a:t>Ramaciotti</a:t>
            </a:r>
            <a:r>
              <a:rPr lang="pt-BR" dirty="0"/>
              <a:t> C, </a:t>
            </a:r>
            <a:r>
              <a:rPr lang="pt-BR" dirty="0" err="1"/>
              <a:t>Lemler</a:t>
            </a:r>
            <a:r>
              <a:rPr lang="pt-BR" dirty="0"/>
              <a:t> MS. A </a:t>
            </a:r>
            <a:r>
              <a:rPr lang="pt-BR" dirty="0" err="1"/>
              <a:t>neonate</a:t>
            </a:r>
            <a:r>
              <a:rPr lang="pt-BR" dirty="0"/>
              <a:t> </a:t>
            </a:r>
            <a:r>
              <a:rPr lang="pt-BR" dirty="0" err="1"/>
              <a:t>with</a:t>
            </a:r>
            <a:r>
              <a:rPr lang="pt-BR" dirty="0"/>
              <a:t> </a:t>
            </a:r>
            <a:r>
              <a:rPr lang="pt-BR" dirty="0" err="1"/>
              <a:t>left</a:t>
            </a:r>
            <a:r>
              <a:rPr lang="pt-BR" dirty="0"/>
              <a:t> congenital </a:t>
            </a:r>
            <a:r>
              <a:rPr lang="pt-BR" dirty="0" err="1"/>
              <a:t>diaphragmatic</a:t>
            </a:r>
            <a:r>
              <a:rPr lang="pt-BR" dirty="0"/>
              <a:t> </a:t>
            </a:r>
            <a:r>
              <a:rPr lang="pt-BR" dirty="0" err="1"/>
              <a:t>hernia</a:t>
            </a:r>
            <a:r>
              <a:rPr lang="pt-BR" dirty="0"/>
              <a:t> </a:t>
            </a:r>
            <a:r>
              <a:rPr lang="pt-BR" dirty="0" err="1"/>
              <a:t>and</a:t>
            </a:r>
            <a:r>
              <a:rPr lang="pt-BR" dirty="0"/>
              <a:t> </a:t>
            </a:r>
            <a:r>
              <a:rPr lang="pt-BR" dirty="0" err="1"/>
              <a:t>transient</a:t>
            </a:r>
            <a:r>
              <a:rPr lang="pt-BR" dirty="0"/>
              <a:t> retrograde </a:t>
            </a:r>
            <a:r>
              <a:rPr lang="pt-BR" dirty="0" err="1"/>
              <a:t>flow</a:t>
            </a:r>
            <a:r>
              <a:rPr lang="pt-BR" dirty="0"/>
              <a:t> in </a:t>
            </a:r>
            <a:r>
              <a:rPr lang="pt-BR" dirty="0" err="1"/>
              <a:t>the</a:t>
            </a:r>
            <a:r>
              <a:rPr lang="pt-BR" dirty="0"/>
              <a:t> </a:t>
            </a:r>
            <a:r>
              <a:rPr lang="pt-BR" dirty="0" err="1"/>
              <a:t>aortic</a:t>
            </a:r>
            <a:r>
              <a:rPr lang="pt-BR" dirty="0"/>
              <a:t> </a:t>
            </a:r>
            <a:r>
              <a:rPr lang="pt-BR" dirty="0" err="1"/>
              <a:t>arch</a:t>
            </a:r>
            <a:r>
              <a:rPr lang="pt-BR" dirty="0"/>
              <a:t>. </a:t>
            </a:r>
            <a:r>
              <a:rPr lang="pt-BR" dirty="0" err="1"/>
              <a:t>Pediatr</a:t>
            </a:r>
            <a:r>
              <a:rPr lang="pt-BR" dirty="0"/>
              <a:t> </a:t>
            </a:r>
            <a:r>
              <a:rPr lang="pt-BR" dirty="0" err="1"/>
              <a:t>Cardiol</a:t>
            </a:r>
            <a:r>
              <a:rPr lang="pt-BR" dirty="0"/>
              <a:t> 2011;32:1207-8. doi:10.1007/s00246-011-9997-5.</a:t>
            </a:r>
          </a:p>
          <a:p>
            <a:pPr eaLnBrk="1" fontAlgn="auto" hangingPunct="1">
              <a:spcAft>
                <a:spcPts val="0"/>
              </a:spcAft>
              <a:defRPr/>
            </a:pPr>
            <a:r>
              <a:rPr lang="pt-BR" dirty="0"/>
              <a:t>44. </a:t>
            </a:r>
            <a:r>
              <a:rPr lang="pt-BR" dirty="0" err="1"/>
              <a:t>Patel</a:t>
            </a:r>
            <a:r>
              <a:rPr lang="pt-BR" dirty="0"/>
              <a:t> N, </a:t>
            </a:r>
            <a:r>
              <a:rPr lang="pt-BR" dirty="0" err="1"/>
              <a:t>Kipfmueller</a:t>
            </a:r>
            <a:r>
              <a:rPr lang="pt-BR" dirty="0"/>
              <a:t> F. </a:t>
            </a:r>
            <a:r>
              <a:rPr lang="pt-BR" dirty="0" err="1"/>
              <a:t>Cardiac</a:t>
            </a:r>
            <a:r>
              <a:rPr lang="pt-BR" dirty="0"/>
              <a:t> </a:t>
            </a:r>
            <a:r>
              <a:rPr lang="pt-BR" dirty="0" err="1"/>
              <a:t>dysfunction</a:t>
            </a:r>
            <a:r>
              <a:rPr lang="pt-BR" dirty="0"/>
              <a:t> in congenital </a:t>
            </a:r>
            <a:r>
              <a:rPr lang="pt-BR" dirty="0" err="1"/>
              <a:t>diaphragmatic</a:t>
            </a:r>
            <a:r>
              <a:rPr lang="pt-BR" dirty="0"/>
              <a:t> </a:t>
            </a:r>
            <a:r>
              <a:rPr lang="pt-BR" dirty="0" err="1"/>
              <a:t>hernia</a:t>
            </a:r>
            <a:r>
              <a:rPr lang="pt-BR" dirty="0"/>
              <a:t>: </a:t>
            </a:r>
            <a:r>
              <a:rPr lang="pt-BR" dirty="0" err="1"/>
              <a:t>pathophysiology</a:t>
            </a:r>
            <a:r>
              <a:rPr lang="pt-BR" dirty="0"/>
              <a:t>, </a:t>
            </a:r>
            <a:r>
              <a:rPr lang="pt-BR" dirty="0" err="1"/>
              <a:t>clinical</a:t>
            </a:r>
            <a:r>
              <a:rPr lang="pt-BR" dirty="0"/>
              <a:t> </a:t>
            </a:r>
            <a:r>
              <a:rPr lang="pt-BR" dirty="0" err="1"/>
              <a:t>assessment</a:t>
            </a:r>
            <a:r>
              <a:rPr lang="pt-BR" dirty="0"/>
              <a:t>, </a:t>
            </a:r>
            <a:r>
              <a:rPr lang="pt-BR" dirty="0" err="1"/>
              <a:t>and</a:t>
            </a:r>
            <a:r>
              <a:rPr lang="pt-BR" dirty="0"/>
              <a:t> management. </a:t>
            </a:r>
            <a:r>
              <a:rPr lang="pt-BR" dirty="0" err="1"/>
              <a:t>Semin</a:t>
            </a:r>
            <a:r>
              <a:rPr lang="pt-BR" dirty="0"/>
              <a:t> </a:t>
            </a:r>
            <a:r>
              <a:rPr lang="pt-BR" dirty="0" err="1"/>
              <a:t>Pediatr</a:t>
            </a:r>
            <a:r>
              <a:rPr lang="pt-BR" dirty="0"/>
              <a:t> </a:t>
            </a:r>
            <a:r>
              <a:rPr lang="pt-BR" dirty="0" err="1"/>
              <a:t>Surg</a:t>
            </a:r>
            <a:r>
              <a:rPr lang="pt-BR" dirty="0"/>
              <a:t> 2017;26:154-8.</a:t>
            </a:r>
          </a:p>
          <a:p>
            <a:pPr eaLnBrk="1" fontAlgn="auto" hangingPunct="1">
              <a:spcAft>
                <a:spcPts val="0"/>
              </a:spcAft>
              <a:defRPr/>
            </a:pPr>
            <a:r>
              <a:rPr lang="pt-BR" dirty="0"/>
              <a:t>45. </a:t>
            </a:r>
            <a:r>
              <a:rPr lang="pt-BR" dirty="0" err="1"/>
              <a:t>Vogel</a:t>
            </a:r>
            <a:r>
              <a:rPr lang="pt-BR" dirty="0"/>
              <a:t> M, </a:t>
            </a:r>
            <a:r>
              <a:rPr lang="pt-BR" dirty="0" err="1"/>
              <a:t>McElhinney</a:t>
            </a:r>
            <a:r>
              <a:rPr lang="pt-BR" dirty="0"/>
              <a:t> DB, Marcus E, </a:t>
            </a:r>
            <a:r>
              <a:rPr lang="pt-BR" dirty="0" err="1"/>
              <a:t>Morash</a:t>
            </a:r>
            <a:r>
              <a:rPr lang="pt-BR" dirty="0"/>
              <a:t> D, </a:t>
            </a:r>
            <a:r>
              <a:rPr lang="pt-BR" dirty="0" err="1"/>
              <a:t>Jennings</a:t>
            </a:r>
            <a:r>
              <a:rPr lang="pt-BR" dirty="0"/>
              <a:t> RW, </a:t>
            </a:r>
            <a:r>
              <a:rPr lang="pt-BR" dirty="0" err="1"/>
              <a:t>Tworetzky</a:t>
            </a:r>
            <a:r>
              <a:rPr lang="pt-BR" dirty="0"/>
              <a:t> W. </a:t>
            </a:r>
            <a:r>
              <a:rPr lang="pt-BR" dirty="0" err="1"/>
              <a:t>Significance</a:t>
            </a:r>
            <a:r>
              <a:rPr lang="pt-BR" dirty="0"/>
              <a:t> </a:t>
            </a:r>
            <a:r>
              <a:rPr lang="pt-BR" dirty="0" err="1"/>
              <a:t>and</a:t>
            </a:r>
            <a:r>
              <a:rPr lang="pt-BR" dirty="0"/>
              <a:t> </a:t>
            </a:r>
            <a:r>
              <a:rPr lang="pt-BR" dirty="0" err="1"/>
              <a:t>outcome</a:t>
            </a:r>
            <a:r>
              <a:rPr lang="pt-BR" dirty="0"/>
              <a:t> </a:t>
            </a:r>
            <a:r>
              <a:rPr lang="pt-BR" dirty="0" err="1"/>
              <a:t>of</a:t>
            </a:r>
            <a:r>
              <a:rPr lang="pt-BR" dirty="0"/>
              <a:t> </a:t>
            </a:r>
            <a:r>
              <a:rPr lang="pt-BR" dirty="0" err="1"/>
              <a:t>left</a:t>
            </a:r>
            <a:r>
              <a:rPr lang="pt-BR" dirty="0"/>
              <a:t> </a:t>
            </a:r>
            <a:r>
              <a:rPr lang="pt-BR" dirty="0" err="1"/>
              <a:t>heart</a:t>
            </a:r>
            <a:r>
              <a:rPr lang="pt-BR" dirty="0"/>
              <a:t> </a:t>
            </a:r>
            <a:r>
              <a:rPr lang="pt-BR" dirty="0" err="1"/>
              <a:t>hypoplasia</a:t>
            </a:r>
            <a:r>
              <a:rPr lang="pt-BR" dirty="0"/>
              <a:t> in fetal congenital </a:t>
            </a:r>
            <a:r>
              <a:rPr lang="pt-BR" dirty="0" err="1"/>
              <a:t>diaphragmatic</a:t>
            </a:r>
            <a:r>
              <a:rPr lang="pt-BR" dirty="0"/>
              <a:t> </a:t>
            </a:r>
            <a:r>
              <a:rPr lang="pt-BR" dirty="0" err="1"/>
              <a:t>hernia</a:t>
            </a:r>
            <a:r>
              <a:rPr lang="pt-BR" dirty="0"/>
              <a:t>. </a:t>
            </a:r>
            <a:r>
              <a:rPr lang="pt-BR" dirty="0" err="1"/>
              <a:t>Ultrasound</a:t>
            </a:r>
            <a:r>
              <a:rPr lang="pt-BR" dirty="0"/>
              <a:t> </a:t>
            </a:r>
            <a:r>
              <a:rPr lang="pt-BR" dirty="0" err="1"/>
              <a:t>Obstet</a:t>
            </a:r>
            <a:r>
              <a:rPr lang="pt-BR" dirty="0"/>
              <a:t> </a:t>
            </a:r>
            <a:r>
              <a:rPr lang="pt-BR" dirty="0" err="1"/>
              <a:t>Gynecol</a:t>
            </a:r>
            <a:r>
              <a:rPr lang="pt-BR" dirty="0"/>
              <a:t> 2010;35:310-7.</a:t>
            </a:r>
          </a:p>
          <a:p>
            <a:pPr eaLnBrk="1" fontAlgn="auto" hangingPunct="1">
              <a:spcAft>
                <a:spcPts val="0"/>
              </a:spcAft>
              <a:defRPr/>
            </a:pPr>
            <a:r>
              <a:rPr lang="pt-BR" dirty="0"/>
              <a:t>46. </a:t>
            </a:r>
            <a:r>
              <a:rPr lang="pt-BR" dirty="0" err="1"/>
              <a:t>Yamoto</a:t>
            </a:r>
            <a:r>
              <a:rPr lang="pt-BR" dirty="0"/>
              <a:t> M, </a:t>
            </a:r>
            <a:r>
              <a:rPr lang="pt-BR" dirty="0" err="1"/>
              <a:t>Inamura</a:t>
            </a:r>
            <a:r>
              <a:rPr lang="pt-BR" dirty="0"/>
              <a:t> N, </a:t>
            </a:r>
            <a:r>
              <a:rPr lang="pt-BR" dirty="0" err="1"/>
              <a:t>Terui</a:t>
            </a:r>
            <a:r>
              <a:rPr lang="pt-BR" dirty="0"/>
              <a:t> K, </a:t>
            </a:r>
            <a:r>
              <a:rPr lang="pt-BR" dirty="0" err="1"/>
              <a:t>Nagata</a:t>
            </a:r>
            <a:r>
              <a:rPr lang="pt-BR" dirty="0"/>
              <a:t> K, </a:t>
            </a:r>
            <a:r>
              <a:rPr lang="pt-BR" dirty="0" err="1"/>
              <a:t>Kanamori</a:t>
            </a:r>
            <a:r>
              <a:rPr lang="pt-BR" dirty="0"/>
              <a:t> Y, </a:t>
            </a:r>
            <a:r>
              <a:rPr lang="pt-BR" dirty="0" err="1"/>
              <a:t>Hayakawa</a:t>
            </a:r>
            <a:r>
              <a:rPr lang="pt-BR" dirty="0"/>
              <a:t> M, et al. </a:t>
            </a:r>
            <a:r>
              <a:rPr lang="pt-BR" dirty="0" err="1"/>
              <a:t>Echocardiographic</a:t>
            </a:r>
            <a:r>
              <a:rPr lang="pt-BR" dirty="0"/>
              <a:t> </a:t>
            </a:r>
            <a:r>
              <a:rPr lang="pt-BR" dirty="0" err="1"/>
              <a:t>predictors</a:t>
            </a:r>
            <a:r>
              <a:rPr lang="pt-BR" dirty="0"/>
              <a:t> </a:t>
            </a:r>
            <a:r>
              <a:rPr lang="pt-BR" dirty="0" err="1"/>
              <a:t>of</a:t>
            </a:r>
            <a:r>
              <a:rPr lang="pt-BR" dirty="0"/>
              <a:t> </a:t>
            </a:r>
            <a:r>
              <a:rPr lang="pt-BR" dirty="0" err="1"/>
              <a:t>poor</a:t>
            </a:r>
            <a:r>
              <a:rPr lang="pt-BR" dirty="0"/>
              <a:t> </a:t>
            </a:r>
            <a:r>
              <a:rPr lang="pt-BR" dirty="0" err="1"/>
              <a:t>prognosis</a:t>
            </a:r>
            <a:r>
              <a:rPr lang="pt-BR" dirty="0"/>
              <a:t> in congenital </a:t>
            </a:r>
            <a:r>
              <a:rPr lang="pt-BR" dirty="0" err="1"/>
              <a:t>diaphragmatic</a:t>
            </a:r>
            <a:r>
              <a:rPr lang="pt-BR" dirty="0"/>
              <a:t> </a:t>
            </a:r>
            <a:r>
              <a:rPr lang="pt-BR" dirty="0" err="1"/>
              <a:t>hernia</a:t>
            </a:r>
            <a:r>
              <a:rPr lang="pt-BR" dirty="0"/>
              <a:t>. J </a:t>
            </a:r>
            <a:r>
              <a:rPr lang="pt-BR" dirty="0" err="1"/>
              <a:t>Pediatr</a:t>
            </a:r>
            <a:r>
              <a:rPr lang="pt-BR" dirty="0"/>
              <a:t> </a:t>
            </a:r>
            <a:r>
              <a:rPr lang="pt-BR" dirty="0" err="1"/>
              <a:t>Surg</a:t>
            </a:r>
            <a:r>
              <a:rPr lang="pt-BR" dirty="0"/>
              <a:t> 2016;51:1926-30.</a:t>
            </a:r>
          </a:p>
          <a:p>
            <a:pPr eaLnBrk="1" fontAlgn="auto" hangingPunct="1">
              <a:spcAft>
                <a:spcPts val="0"/>
              </a:spcAft>
              <a:defRPr/>
            </a:pPr>
            <a:r>
              <a:rPr lang="pt-BR" dirty="0"/>
              <a:t>47. </a:t>
            </a:r>
            <a:r>
              <a:rPr lang="pt-BR" dirty="0" err="1"/>
              <a:t>Abolmaali</a:t>
            </a:r>
            <a:r>
              <a:rPr lang="pt-BR" dirty="0"/>
              <a:t> N, Koch A, </a:t>
            </a:r>
            <a:r>
              <a:rPr lang="pt-BR" dirty="0" err="1"/>
              <a:t>Gotzelt</a:t>
            </a:r>
            <a:r>
              <a:rPr lang="pt-BR" dirty="0"/>
              <a:t> K, </a:t>
            </a:r>
            <a:r>
              <a:rPr lang="pt-BR" dirty="0" err="1"/>
              <a:t>Hahn</a:t>
            </a:r>
            <a:r>
              <a:rPr lang="pt-BR" dirty="0"/>
              <a:t> G, </a:t>
            </a:r>
            <a:r>
              <a:rPr lang="pt-BR" dirty="0" err="1"/>
              <a:t>Fitze</a:t>
            </a:r>
            <a:r>
              <a:rPr lang="pt-BR" dirty="0"/>
              <a:t> G, </a:t>
            </a:r>
            <a:r>
              <a:rPr lang="pt-BR" dirty="0" err="1"/>
              <a:t>Vogelberg</a:t>
            </a:r>
            <a:r>
              <a:rPr lang="pt-BR" dirty="0"/>
              <a:t> C. </a:t>
            </a:r>
            <a:r>
              <a:rPr lang="pt-BR" dirty="0" err="1"/>
              <a:t>Lung</a:t>
            </a:r>
            <a:r>
              <a:rPr lang="pt-BR" dirty="0"/>
              <a:t> volumes, ventricular </a:t>
            </a:r>
            <a:r>
              <a:rPr lang="pt-BR" dirty="0" err="1"/>
              <a:t>function</a:t>
            </a:r>
            <a:r>
              <a:rPr lang="pt-BR" dirty="0"/>
              <a:t> </a:t>
            </a:r>
            <a:r>
              <a:rPr lang="pt-BR" dirty="0" err="1"/>
              <a:t>and</a:t>
            </a:r>
            <a:r>
              <a:rPr lang="pt-BR" dirty="0"/>
              <a:t> </a:t>
            </a:r>
            <a:r>
              <a:rPr lang="pt-BR" dirty="0" err="1"/>
              <a:t>pulmonary</a:t>
            </a:r>
            <a:r>
              <a:rPr lang="pt-BR" dirty="0"/>
              <a:t> arterial </a:t>
            </a:r>
            <a:r>
              <a:rPr lang="pt-BR" dirty="0" err="1"/>
              <a:t>flow</a:t>
            </a:r>
            <a:r>
              <a:rPr lang="pt-BR" dirty="0"/>
              <a:t> in </a:t>
            </a:r>
            <a:r>
              <a:rPr lang="pt-BR" dirty="0" err="1"/>
              <a:t>children</a:t>
            </a:r>
            <a:r>
              <a:rPr lang="pt-BR" dirty="0"/>
              <a:t> </a:t>
            </a:r>
            <a:r>
              <a:rPr lang="pt-BR" dirty="0" err="1"/>
              <a:t>operated</a:t>
            </a:r>
            <a:r>
              <a:rPr lang="pt-BR" dirty="0"/>
              <a:t> </a:t>
            </a:r>
            <a:r>
              <a:rPr lang="pt-BR" dirty="0" err="1"/>
              <a:t>on</a:t>
            </a:r>
            <a:r>
              <a:rPr lang="pt-BR" dirty="0"/>
              <a:t> for </a:t>
            </a:r>
            <a:r>
              <a:rPr lang="pt-BR" dirty="0" err="1"/>
              <a:t>left-sided</a:t>
            </a:r>
            <a:r>
              <a:rPr lang="pt-BR" dirty="0"/>
              <a:t> congenital </a:t>
            </a:r>
            <a:r>
              <a:rPr lang="pt-BR" dirty="0" err="1"/>
              <a:t>diaphragmatic</a:t>
            </a:r>
            <a:r>
              <a:rPr lang="pt-BR" dirty="0"/>
              <a:t> </a:t>
            </a:r>
            <a:r>
              <a:rPr lang="pt-BR" dirty="0" err="1"/>
              <a:t>hernia</a:t>
            </a:r>
            <a:r>
              <a:rPr lang="pt-BR" dirty="0"/>
              <a:t>: </a:t>
            </a:r>
            <a:r>
              <a:rPr lang="pt-BR" dirty="0" err="1"/>
              <a:t>long-term</a:t>
            </a:r>
            <a:r>
              <a:rPr lang="pt-BR" dirty="0"/>
              <a:t> </a:t>
            </a:r>
            <a:r>
              <a:rPr lang="pt-BR" dirty="0" err="1"/>
              <a:t>results</a:t>
            </a:r>
            <a:r>
              <a:rPr lang="pt-BR" dirty="0"/>
              <a:t>. </a:t>
            </a:r>
            <a:r>
              <a:rPr lang="pt-BR" dirty="0" err="1"/>
              <a:t>Eur</a:t>
            </a:r>
            <a:r>
              <a:rPr lang="pt-BR" dirty="0"/>
              <a:t> </a:t>
            </a:r>
            <a:r>
              <a:rPr lang="pt-BR" dirty="0" err="1"/>
              <a:t>Radiol</a:t>
            </a:r>
            <a:r>
              <a:rPr lang="pt-BR" dirty="0"/>
              <a:t> 2010;20:1580-9</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82613" y="530225"/>
            <a:ext cx="10771187" cy="5646738"/>
          </a:xfrm>
        </p:spPr>
        <p:txBody>
          <a:bodyPr rtlCol="0">
            <a:normAutofit fontScale="77500" lnSpcReduction="20000"/>
          </a:bodyPr>
          <a:lstStyle/>
          <a:p>
            <a:pPr eaLnBrk="1" fontAlgn="auto" hangingPunct="1">
              <a:spcAft>
                <a:spcPts val="0"/>
              </a:spcAft>
              <a:defRPr/>
            </a:pPr>
            <a:r>
              <a:rPr lang="pt-BR" dirty="0"/>
              <a:t>48. Hoffman TM, </a:t>
            </a:r>
            <a:r>
              <a:rPr lang="pt-BR" dirty="0" err="1"/>
              <a:t>Wernovsky</a:t>
            </a:r>
            <a:r>
              <a:rPr lang="pt-BR" dirty="0"/>
              <a:t> G, </a:t>
            </a:r>
            <a:r>
              <a:rPr lang="pt-BR" dirty="0" err="1"/>
              <a:t>Atz</a:t>
            </a:r>
            <a:r>
              <a:rPr lang="pt-BR" dirty="0"/>
              <a:t> AM, </a:t>
            </a:r>
            <a:r>
              <a:rPr lang="pt-BR" dirty="0" err="1"/>
              <a:t>Kulik</a:t>
            </a:r>
            <a:r>
              <a:rPr lang="pt-BR" dirty="0"/>
              <a:t> TJ, Nelson DP, Chang AC, et al. </a:t>
            </a:r>
            <a:r>
              <a:rPr lang="pt-BR" dirty="0" err="1"/>
              <a:t>Efficacy</a:t>
            </a:r>
            <a:r>
              <a:rPr lang="pt-BR" dirty="0"/>
              <a:t> </a:t>
            </a:r>
            <a:r>
              <a:rPr lang="pt-BR" dirty="0" err="1"/>
              <a:t>and</a:t>
            </a:r>
            <a:r>
              <a:rPr lang="pt-BR" dirty="0"/>
              <a:t> </a:t>
            </a:r>
            <a:r>
              <a:rPr lang="pt-BR" dirty="0" err="1"/>
              <a:t>safety</a:t>
            </a:r>
            <a:r>
              <a:rPr lang="pt-BR" dirty="0"/>
              <a:t> </a:t>
            </a:r>
            <a:r>
              <a:rPr lang="pt-BR" dirty="0" err="1"/>
              <a:t>of</a:t>
            </a:r>
            <a:r>
              <a:rPr lang="pt-BR" dirty="0"/>
              <a:t> </a:t>
            </a:r>
            <a:r>
              <a:rPr lang="pt-BR" dirty="0" err="1"/>
              <a:t>milrinone</a:t>
            </a:r>
            <a:r>
              <a:rPr lang="pt-BR" dirty="0"/>
              <a:t> in </a:t>
            </a:r>
            <a:r>
              <a:rPr lang="pt-BR" dirty="0" err="1"/>
              <a:t>preventing</a:t>
            </a:r>
            <a:r>
              <a:rPr lang="pt-BR" dirty="0"/>
              <a:t> </a:t>
            </a:r>
            <a:r>
              <a:rPr lang="pt-BR" dirty="0" err="1"/>
              <a:t>low</a:t>
            </a:r>
            <a:r>
              <a:rPr lang="pt-BR" dirty="0"/>
              <a:t> </a:t>
            </a:r>
            <a:r>
              <a:rPr lang="pt-BR" dirty="0" err="1"/>
              <a:t>cardiac</a:t>
            </a:r>
            <a:r>
              <a:rPr lang="pt-BR" dirty="0"/>
              <a:t> output </a:t>
            </a:r>
            <a:r>
              <a:rPr lang="pt-BR" dirty="0" err="1"/>
              <a:t>syndrome</a:t>
            </a:r>
            <a:r>
              <a:rPr lang="pt-BR" dirty="0"/>
              <a:t> in </a:t>
            </a:r>
            <a:r>
              <a:rPr lang="pt-BR" dirty="0" err="1"/>
              <a:t>infants</a:t>
            </a:r>
            <a:r>
              <a:rPr lang="pt-BR" dirty="0"/>
              <a:t> </a:t>
            </a:r>
            <a:r>
              <a:rPr lang="pt-BR" dirty="0" err="1"/>
              <a:t>and</a:t>
            </a:r>
            <a:r>
              <a:rPr lang="pt-BR" dirty="0"/>
              <a:t> </a:t>
            </a:r>
            <a:r>
              <a:rPr lang="pt-BR" dirty="0" err="1"/>
              <a:t>children</a:t>
            </a:r>
            <a:r>
              <a:rPr lang="pt-BR" dirty="0"/>
              <a:t> </a:t>
            </a:r>
            <a:r>
              <a:rPr lang="pt-BR" dirty="0" err="1"/>
              <a:t>after</a:t>
            </a:r>
            <a:r>
              <a:rPr lang="pt-BR" dirty="0"/>
              <a:t> </a:t>
            </a:r>
            <a:r>
              <a:rPr lang="pt-BR" dirty="0" err="1"/>
              <a:t>corrective</a:t>
            </a:r>
            <a:r>
              <a:rPr lang="pt-BR" dirty="0"/>
              <a:t> </a:t>
            </a:r>
            <a:r>
              <a:rPr lang="pt-BR" dirty="0" err="1"/>
              <a:t>surgery</a:t>
            </a:r>
            <a:r>
              <a:rPr lang="pt-BR" dirty="0"/>
              <a:t> for congenital </a:t>
            </a:r>
            <a:r>
              <a:rPr lang="pt-BR" dirty="0" err="1"/>
              <a:t>heart</a:t>
            </a:r>
            <a:r>
              <a:rPr lang="pt-BR" dirty="0"/>
              <a:t> </a:t>
            </a:r>
            <a:r>
              <a:rPr lang="pt-BR" dirty="0" err="1"/>
              <a:t>disease</a:t>
            </a:r>
            <a:r>
              <a:rPr lang="pt-BR" dirty="0"/>
              <a:t>. </a:t>
            </a:r>
            <a:r>
              <a:rPr lang="pt-BR" dirty="0" err="1"/>
              <a:t>Circulation</a:t>
            </a:r>
            <a:r>
              <a:rPr lang="pt-BR" dirty="0"/>
              <a:t> 2003;107:996-1002.</a:t>
            </a:r>
          </a:p>
          <a:p>
            <a:pPr eaLnBrk="1" fontAlgn="auto" hangingPunct="1">
              <a:spcAft>
                <a:spcPts val="0"/>
              </a:spcAft>
              <a:defRPr/>
            </a:pPr>
            <a:r>
              <a:rPr lang="pt-BR" dirty="0"/>
              <a:t>49. </a:t>
            </a:r>
            <a:r>
              <a:rPr lang="pt-BR" dirty="0" err="1"/>
              <a:t>McNamara</a:t>
            </a:r>
            <a:r>
              <a:rPr lang="pt-BR" dirty="0"/>
              <a:t> PJ, </a:t>
            </a:r>
            <a:r>
              <a:rPr lang="pt-BR" dirty="0" err="1"/>
              <a:t>Shivananda</a:t>
            </a:r>
            <a:r>
              <a:rPr lang="pt-BR" dirty="0"/>
              <a:t> SP, </a:t>
            </a:r>
            <a:r>
              <a:rPr lang="pt-BR" dirty="0" err="1"/>
              <a:t>Sahni</a:t>
            </a:r>
            <a:r>
              <a:rPr lang="pt-BR" dirty="0"/>
              <a:t> M, Freeman D, </a:t>
            </a:r>
            <a:r>
              <a:rPr lang="pt-BR" dirty="0" err="1"/>
              <a:t>Taddio</a:t>
            </a:r>
            <a:r>
              <a:rPr lang="pt-BR" dirty="0"/>
              <a:t> A. </a:t>
            </a:r>
            <a:r>
              <a:rPr lang="pt-BR" dirty="0" err="1"/>
              <a:t>Pharmacology</a:t>
            </a:r>
            <a:r>
              <a:rPr lang="pt-BR" dirty="0"/>
              <a:t> </a:t>
            </a:r>
            <a:r>
              <a:rPr lang="pt-BR" dirty="0" err="1"/>
              <a:t>of</a:t>
            </a:r>
            <a:r>
              <a:rPr lang="pt-BR" dirty="0"/>
              <a:t> </a:t>
            </a:r>
            <a:r>
              <a:rPr lang="pt-BR" dirty="0" err="1"/>
              <a:t>milrinone</a:t>
            </a:r>
            <a:r>
              <a:rPr lang="pt-BR" dirty="0"/>
              <a:t> in </a:t>
            </a:r>
            <a:r>
              <a:rPr lang="pt-BR" dirty="0" err="1"/>
              <a:t>neonates</a:t>
            </a:r>
            <a:r>
              <a:rPr lang="pt-BR" dirty="0"/>
              <a:t> </a:t>
            </a:r>
            <a:r>
              <a:rPr lang="pt-BR" dirty="0" err="1"/>
              <a:t>with</a:t>
            </a:r>
            <a:r>
              <a:rPr lang="pt-BR" dirty="0"/>
              <a:t> </a:t>
            </a:r>
            <a:r>
              <a:rPr lang="pt-BR" dirty="0" err="1"/>
              <a:t>persistent</a:t>
            </a:r>
            <a:r>
              <a:rPr lang="pt-BR" dirty="0"/>
              <a:t> </a:t>
            </a:r>
            <a:r>
              <a:rPr lang="pt-BR" dirty="0" err="1"/>
              <a:t>pulmonary</a:t>
            </a:r>
            <a:r>
              <a:rPr lang="pt-BR" dirty="0"/>
              <a:t> </a:t>
            </a:r>
            <a:r>
              <a:rPr lang="pt-BR" dirty="0" err="1"/>
              <a:t>hypertension</a:t>
            </a:r>
            <a:r>
              <a:rPr lang="pt-BR" dirty="0"/>
              <a:t> </a:t>
            </a:r>
            <a:r>
              <a:rPr lang="pt-BR" dirty="0" err="1"/>
              <a:t>of</a:t>
            </a:r>
            <a:r>
              <a:rPr lang="pt-BR" dirty="0"/>
              <a:t> </a:t>
            </a:r>
            <a:r>
              <a:rPr lang="pt-BR" dirty="0" err="1"/>
              <a:t>the</a:t>
            </a:r>
            <a:r>
              <a:rPr lang="pt-BR" dirty="0"/>
              <a:t> </a:t>
            </a:r>
            <a:r>
              <a:rPr lang="pt-BR" dirty="0" err="1"/>
              <a:t>newborn</a:t>
            </a:r>
            <a:r>
              <a:rPr lang="pt-BR" dirty="0"/>
              <a:t> </a:t>
            </a:r>
            <a:r>
              <a:rPr lang="pt-BR" dirty="0" err="1"/>
              <a:t>and</a:t>
            </a:r>
            <a:r>
              <a:rPr lang="pt-BR" dirty="0"/>
              <a:t> </a:t>
            </a:r>
            <a:r>
              <a:rPr lang="pt-BR" dirty="0" err="1"/>
              <a:t>suboptimal</a:t>
            </a:r>
            <a:r>
              <a:rPr lang="pt-BR" dirty="0"/>
              <a:t> response </a:t>
            </a:r>
            <a:r>
              <a:rPr lang="pt-BR" dirty="0" err="1"/>
              <a:t>to</a:t>
            </a:r>
            <a:r>
              <a:rPr lang="pt-BR" dirty="0"/>
              <a:t> </a:t>
            </a:r>
            <a:r>
              <a:rPr lang="pt-BR" dirty="0" err="1"/>
              <a:t>inhaled</a:t>
            </a:r>
            <a:r>
              <a:rPr lang="pt-BR" dirty="0"/>
              <a:t> </a:t>
            </a:r>
            <a:r>
              <a:rPr lang="pt-BR" dirty="0" err="1"/>
              <a:t>nitric</a:t>
            </a:r>
            <a:r>
              <a:rPr lang="pt-BR" dirty="0"/>
              <a:t> oxide. </a:t>
            </a:r>
            <a:r>
              <a:rPr lang="pt-BR" dirty="0" err="1"/>
              <a:t>Pediatr</a:t>
            </a:r>
            <a:r>
              <a:rPr lang="pt-BR" dirty="0"/>
              <a:t> </a:t>
            </a:r>
            <a:r>
              <a:rPr lang="pt-BR" dirty="0" err="1"/>
              <a:t>Crit</a:t>
            </a:r>
            <a:r>
              <a:rPr lang="pt-BR" dirty="0"/>
              <a:t> </a:t>
            </a:r>
            <a:r>
              <a:rPr lang="pt-BR" dirty="0" err="1"/>
              <a:t>Care</a:t>
            </a:r>
            <a:r>
              <a:rPr lang="pt-BR" dirty="0"/>
              <a:t> </a:t>
            </a:r>
            <a:r>
              <a:rPr lang="pt-BR" dirty="0" err="1"/>
              <a:t>Med</a:t>
            </a:r>
            <a:r>
              <a:rPr lang="pt-BR" dirty="0"/>
              <a:t> 2013;14:74-84. </a:t>
            </a:r>
          </a:p>
          <a:p>
            <a:pPr eaLnBrk="1" fontAlgn="auto" hangingPunct="1">
              <a:spcAft>
                <a:spcPts val="0"/>
              </a:spcAft>
              <a:defRPr/>
            </a:pPr>
            <a:r>
              <a:rPr lang="pt-BR" dirty="0"/>
              <a:t>50. </a:t>
            </a:r>
            <a:r>
              <a:rPr lang="pt-BR" dirty="0" err="1"/>
              <a:t>Patel</a:t>
            </a:r>
            <a:r>
              <a:rPr lang="pt-BR" dirty="0"/>
              <a:t> N. Use </a:t>
            </a:r>
            <a:r>
              <a:rPr lang="pt-BR" dirty="0" err="1"/>
              <a:t>of</a:t>
            </a:r>
            <a:r>
              <a:rPr lang="pt-BR" dirty="0"/>
              <a:t> </a:t>
            </a:r>
            <a:r>
              <a:rPr lang="pt-BR" dirty="0" err="1"/>
              <a:t>milrinone</a:t>
            </a:r>
            <a:r>
              <a:rPr lang="pt-BR" dirty="0"/>
              <a:t> </a:t>
            </a:r>
            <a:r>
              <a:rPr lang="pt-BR" dirty="0" err="1"/>
              <a:t>to</a:t>
            </a:r>
            <a:r>
              <a:rPr lang="pt-BR" dirty="0"/>
              <a:t> </a:t>
            </a:r>
            <a:r>
              <a:rPr lang="pt-BR" dirty="0" err="1"/>
              <a:t>treat</a:t>
            </a:r>
            <a:r>
              <a:rPr lang="pt-BR" dirty="0"/>
              <a:t> </a:t>
            </a:r>
            <a:r>
              <a:rPr lang="pt-BR" dirty="0" err="1"/>
              <a:t>cardiac</a:t>
            </a:r>
            <a:r>
              <a:rPr lang="pt-BR" dirty="0"/>
              <a:t> </a:t>
            </a:r>
            <a:r>
              <a:rPr lang="pt-BR" dirty="0" err="1"/>
              <a:t>dysfunction</a:t>
            </a:r>
            <a:r>
              <a:rPr lang="pt-BR" dirty="0"/>
              <a:t> in </a:t>
            </a:r>
            <a:r>
              <a:rPr lang="pt-BR" dirty="0" err="1"/>
              <a:t>infants</a:t>
            </a:r>
            <a:r>
              <a:rPr lang="pt-BR" dirty="0"/>
              <a:t> </a:t>
            </a:r>
            <a:r>
              <a:rPr lang="pt-BR" dirty="0" err="1"/>
              <a:t>with</a:t>
            </a:r>
            <a:r>
              <a:rPr lang="pt-BR" dirty="0"/>
              <a:t> pulmonar </a:t>
            </a:r>
            <a:r>
              <a:rPr lang="pt-BR" dirty="0" err="1"/>
              <a:t>hypertension</a:t>
            </a:r>
            <a:r>
              <a:rPr lang="pt-BR" dirty="0"/>
              <a:t> </a:t>
            </a:r>
            <a:r>
              <a:rPr lang="pt-BR" dirty="0" err="1"/>
              <a:t>secondary</a:t>
            </a:r>
            <a:r>
              <a:rPr lang="pt-BR" dirty="0"/>
              <a:t> </a:t>
            </a:r>
            <a:r>
              <a:rPr lang="pt-BR" dirty="0" err="1"/>
              <a:t>to</a:t>
            </a:r>
            <a:r>
              <a:rPr lang="pt-BR" dirty="0"/>
              <a:t> congenital </a:t>
            </a:r>
            <a:r>
              <a:rPr lang="pt-BR" dirty="0" err="1"/>
              <a:t>diaphragmatic</a:t>
            </a:r>
            <a:r>
              <a:rPr lang="pt-BR" dirty="0"/>
              <a:t> </a:t>
            </a:r>
            <a:r>
              <a:rPr lang="pt-BR" dirty="0" err="1"/>
              <a:t>hernia</a:t>
            </a:r>
            <a:r>
              <a:rPr lang="pt-BR" dirty="0"/>
              <a:t>: a </a:t>
            </a:r>
            <a:r>
              <a:rPr lang="pt-BR" dirty="0" err="1"/>
              <a:t>review</a:t>
            </a:r>
            <a:r>
              <a:rPr lang="pt-BR" dirty="0"/>
              <a:t> </a:t>
            </a:r>
            <a:r>
              <a:rPr lang="pt-BR" dirty="0" err="1"/>
              <a:t>of</a:t>
            </a:r>
            <a:r>
              <a:rPr lang="pt-BR" dirty="0"/>
              <a:t> </a:t>
            </a:r>
            <a:r>
              <a:rPr lang="pt-BR" dirty="0" err="1"/>
              <a:t>six</a:t>
            </a:r>
            <a:r>
              <a:rPr lang="pt-BR" dirty="0"/>
              <a:t> </a:t>
            </a:r>
            <a:r>
              <a:rPr lang="pt-BR" dirty="0" err="1"/>
              <a:t>patients</a:t>
            </a:r>
            <a:r>
              <a:rPr lang="pt-BR" dirty="0"/>
              <a:t>. </a:t>
            </a:r>
            <a:r>
              <a:rPr lang="pt-BR" dirty="0" err="1"/>
              <a:t>Neonatology</a:t>
            </a:r>
            <a:r>
              <a:rPr lang="pt-BR" dirty="0"/>
              <a:t> 2012;102:130-6.</a:t>
            </a:r>
          </a:p>
          <a:p>
            <a:pPr eaLnBrk="1" fontAlgn="auto" hangingPunct="1">
              <a:spcAft>
                <a:spcPts val="0"/>
              </a:spcAft>
              <a:defRPr/>
            </a:pPr>
            <a:r>
              <a:rPr lang="pt-BR" dirty="0"/>
              <a:t>51. Chen B, </a:t>
            </a:r>
            <a:r>
              <a:rPr lang="pt-BR" dirty="0" err="1"/>
              <a:t>Lakshminrusimha</a:t>
            </a:r>
            <a:r>
              <a:rPr lang="pt-BR" dirty="0"/>
              <a:t> S, </a:t>
            </a:r>
            <a:r>
              <a:rPr lang="pt-BR" dirty="0" err="1"/>
              <a:t>Czech</a:t>
            </a:r>
            <a:r>
              <a:rPr lang="pt-BR" dirty="0"/>
              <a:t> L, </a:t>
            </a:r>
            <a:r>
              <a:rPr lang="pt-BR" dirty="0" err="1"/>
              <a:t>Groh</a:t>
            </a:r>
            <a:r>
              <a:rPr lang="pt-BR" dirty="0"/>
              <a:t> BS, </a:t>
            </a:r>
            <a:r>
              <a:rPr lang="pt-BR" dirty="0" err="1"/>
              <a:t>Gugino</a:t>
            </a:r>
            <a:r>
              <a:rPr lang="pt-BR" dirty="0"/>
              <a:t> SF, Russell JA, et al. </a:t>
            </a:r>
            <a:r>
              <a:rPr lang="pt-BR" dirty="0" err="1"/>
              <a:t>Regulation</a:t>
            </a:r>
            <a:r>
              <a:rPr lang="pt-BR" dirty="0"/>
              <a:t> </a:t>
            </a:r>
            <a:r>
              <a:rPr lang="pt-BR" dirty="0" err="1"/>
              <a:t>of</a:t>
            </a:r>
            <a:r>
              <a:rPr lang="pt-BR" dirty="0"/>
              <a:t> </a:t>
            </a:r>
            <a:r>
              <a:rPr lang="pt-BR" dirty="0" err="1"/>
              <a:t>phosphodiesterase</a:t>
            </a:r>
            <a:r>
              <a:rPr lang="pt-BR" dirty="0"/>
              <a:t> 3 in </a:t>
            </a:r>
            <a:r>
              <a:rPr lang="pt-BR" dirty="0" err="1"/>
              <a:t>the</a:t>
            </a:r>
            <a:r>
              <a:rPr lang="pt-BR" dirty="0"/>
              <a:t> </a:t>
            </a:r>
            <a:r>
              <a:rPr lang="pt-BR" dirty="0" err="1"/>
              <a:t>pulmonary</a:t>
            </a:r>
            <a:r>
              <a:rPr lang="pt-BR" dirty="0"/>
              <a:t> </a:t>
            </a:r>
            <a:r>
              <a:rPr lang="pt-BR" dirty="0" err="1"/>
              <a:t>arteries</a:t>
            </a:r>
            <a:r>
              <a:rPr lang="pt-BR" dirty="0"/>
              <a:t> </a:t>
            </a:r>
            <a:r>
              <a:rPr lang="pt-BR" dirty="0" err="1"/>
              <a:t>during</a:t>
            </a:r>
            <a:r>
              <a:rPr lang="pt-BR" dirty="0"/>
              <a:t> </a:t>
            </a:r>
            <a:r>
              <a:rPr lang="pt-BR" dirty="0" err="1"/>
              <a:t>the</a:t>
            </a:r>
            <a:r>
              <a:rPr lang="pt-BR" dirty="0"/>
              <a:t> perinatal </a:t>
            </a:r>
            <a:r>
              <a:rPr lang="pt-BR" dirty="0" err="1"/>
              <a:t>period</a:t>
            </a:r>
            <a:r>
              <a:rPr lang="pt-BR" dirty="0"/>
              <a:t> in </a:t>
            </a:r>
            <a:r>
              <a:rPr lang="pt-BR" dirty="0" err="1"/>
              <a:t>sheep</a:t>
            </a:r>
            <a:r>
              <a:rPr lang="pt-BR" dirty="0"/>
              <a:t>. </a:t>
            </a:r>
            <a:r>
              <a:rPr lang="pt-BR" dirty="0" err="1"/>
              <a:t>Pediatr</a:t>
            </a:r>
            <a:r>
              <a:rPr lang="pt-BR" dirty="0"/>
              <a:t> Res 2009;66:682-7. </a:t>
            </a:r>
            <a:r>
              <a:rPr lang="pt-BR" dirty="0" err="1"/>
              <a:t>doi</a:t>
            </a:r>
            <a:r>
              <a:rPr lang="pt-BR" dirty="0"/>
              <a:t>: 10.1203/PDR.0b013e3181bce574.</a:t>
            </a:r>
          </a:p>
          <a:p>
            <a:pPr eaLnBrk="1" fontAlgn="auto" hangingPunct="1">
              <a:spcAft>
                <a:spcPts val="0"/>
              </a:spcAft>
              <a:defRPr/>
            </a:pPr>
            <a:r>
              <a:rPr lang="pt-BR" dirty="0"/>
              <a:t>52. </a:t>
            </a:r>
            <a:r>
              <a:rPr lang="pt-BR" dirty="0" err="1"/>
              <a:t>Grover</a:t>
            </a:r>
            <a:r>
              <a:rPr lang="pt-BR" dirty="0"/>
              <a:t> TR, </a:t>
            </a:r>
            <a:r>
              <a:rPr lang="pt-BR" dirty="0" err="1"/>
              <a:t>Murthy</a:t>
            </a:r>
            <a:r>
              <a:rPr lang="pt-BR" dirty="0"/>
              <a:t> K, </a:t>
            </a:r>
            <a:r>
              <a:rPr lang="pt-BR" dirty="0" err="1"/>
              <a:t>Brozanski</a:t>
            </a:r>
            <a:r>
              <a:rPr lang="pt-BR" dirty="0"/>
              <a:t> B, </a:t>
            </a:r>
            <a:r>
              <a:rPr lang="pt-BR" dirty="0" err="1"/>
              <a:t>Gien</a:t>
            </a:r>
            <a:r>
              <a:rPr lang="pt-BR" dirty="0"/>
              <a:t> J, </a:t>
            </a:r>
            <a:r>
              <a:rPr lang="pt-BR" dirty="0" err="1"/>
              <a:t>Rintoul</a:t>
            </a:r>
            <a:r>
              <a:rPr lang="pt-BR" dirty="0"/>
              <a:t> N, </a:t>
            </a:r>
            <a:r>
              <a:rPr lang="pt-BR" dirty="0" err="1"/>
              <a:t>Keene</a:t>
            </a:r>
            <a:r>
              <a:rPr lang="pt-BR" dirty="0"/>
              <a:t> S, et al. </a:t>
            </a:r>
            <a:r>
              <a:rPr lang="pt-BR" dirty="0" err="1"/>
              <a:t>Children’s</a:t>
            </a:r>
            <a:r>
              <a:rPr lang="pt-BR" dirty="0"/>
              <a:t> </a:t>
            </a:r>
            <a:r>
              <a:rPr lang="pt-BR" dirty="0" err="1"/>
              <a:t>Hospitals</a:t>
            </a:r>
            <a:r>
              <a:rPr lang="pt-BR" dirty="0"/>
              <a:t> Neonatal Consortium. Short-</a:t>
            </a:r>
            <a:r>
              <a:rPr lang="pt-BR" dirty="0" err="1"/>
              <a:t>term</a:t>
            </a:r>
            <a:r>
              <a:rPr lang="pt-BR" dirty="0"/>
              <a:t> </a:t>
            </a:r>
            <a:r>
              <a:rPr lang="pt-BR" dirty="0" err="1"/>
              <a:t>outcomes</a:t>
            </a:r>
            <a:r>
              <a:rPr lang="pt-BR" dirty="0"/>
              <a:t> </a:t>
            </a:r>
            <a:r>
              <a:rPr lang="pt-BR" dirty="0" err="1"/>
              <a:t>and</a:t>
            </a:r>
            <a:r>
              <a:rPr lang="pt-BR" dirty="0"/>
              <a:t> medical </a:t>
            </a:r>
            <a:r>
              <a:rPr lang="pt-BR" dirty="0" err="1"/>
              <a:t>and</a:t>
            </a:r>
            <a:r>
              <a:rPr lang="pt-BR" dirty="0"/>
              <a:t> </a:t>
            </a:r>
            <a:r>
              <a:rPr lang="pt-BR" dirty="0" err="1"/>
              <a:t>surgical</a:t>
            </a:r>
            <a:r>
              <a:rPr lang="pt-BR" dirty="0"/>
              <a:t> </a:t>
            </a:r>
            <a:r>
              <a:rPr lang="pt-BR" dirty="0" err="1"/>
              <a:t>interventions</a:t>
            </a:r>
            <a:r>
              <a:rPr lang="pt-BR" dirty="0"/>
              <a:t> in </a:t>
            </a:r>
            <a:r>
              <a:rPr lang="pt-BR" dirty="0" err="1"/>
              <a:t>infants</a:t>
            </a:r>
            <a:r>
              <a:rPr lang="pt-BR" dirty="0"/>
              <a:t> </a:t>
            </a:r>
            <a:r>
              <a:rPr lang="pt-BR" dirty="0" err="1"/>
              <a:t>with</a:t>
            </a:r>
            <a:r>
              <a:rPr lang="pt-BR" dirty="0"/>
              <a:t> congenital </a:t>
            </a:r>
            <a:r>
              <a:rPr lang="pt-BR" dirty="0" err="1"/>
              <a:t>diaphragmatic</a:t>
            </a:r>
            <a:r>
              <a:rPr lang="pt-BR" dirty="0"/>
              <a:t> </a:t>
            </a:r>
            <a:r>
              <a:rPr lang="pt-BR" dirty="0" err="1"/>
              <a:t>hernia</a:t>
            </a:r>
            <a:r>
              <a:rPr lang="pt-BR" dirty="0"/>
              <a:t>. </a:t>
            </a:r>
            <a:r>
              <a:rPr lang="pt-BR" dirty="0" err="1"/>
              <a:t>Am</a:t>
            </a:r>
            <a:r>
              <a:rPr lang="pt-BR" dirty="0"/>
              <a:t> J </a:t>
            </a:r>
            <a:r>
              <a:rPr lang="pt-BR" dirty="0" err="1"/>
              <a:t>Perinatol</a:t>
            </a:r>
            <a:r>
              <a:rPr lang="pt-BR" dirty="0"/>
              <a:t> 2015;32:1038-44. doi:10.1055/s-0035-1548729. </a:t>
            </a:r>
            <a:r>
              <a:rPr lang="pt-BR" dirty="0" err="1"/>
              <a:t>Epub</a:t>
            </a:r>
            <a:r>
              <a:rPr lang="pt-BR" dirty="0"/>
              <a:t> 2015Mar 31.</a:t>
            </a:r>
          </a:p>
          <a:p>
            <a:pPr eaLnBrk="1" fontAlgn="auto" hangingPunct="1">
              <a:spcAft>
                <a:spcPts val="0"/>
              </a:spcAft>
              <a:defRPr/>
            </a:pPr>
            <a:r>
              <a:rPr lang="pt-BR" dirty="0"/>
              <a:t>53. </a:t>
            </a:r>
            <a:r>
              <a:rPr lang="pt-BR" dirty="0" err="1"/>
              <a:t>Malowitz</a:t>
            </a:r>
            <a:r>
              <a:rPr lang="pt-BR" dirty="0"/>
              <a:t> JR, </a:t>
            </a:r>
            <a:r>
              <a:rPr lang="pt-BR" dirty="0" err="1"/>
              <a:t>Hornik</a:t>
            </a:r>
            <a:r>
              <a:rPr lang="pt-BR" dirty="0"/>
              <a:t> CP, </a:t>
            </a:r>
            <a:r>
              <a:rPr lang="pt-BR" dirty="0" err="1"/>
              <a:t>Laughon</a:t>
            </a:r>
            <a:r>
              <a:rPr lang="pt-BR" dirty="0"/>
              <a:t> MM, </a:t>
            </a:r>
            <a:r>
              <a:rPr lang="pt-BR" dirty="0" err="1"/>
              <a:t>Testoni</a:t>
            </a:r>
            <a:r>
              <a:rPr lang="pt-BR" dirty="0"/>
              <a:t> D, </a:t>
            </a:r>
            <a:r>
              <a:rPr lang="pt-BR" dirty="0" err="1"/>
              <a:t>Cotten</a:t>
            </a:r>
            <a:r>
              <a:rPr lang="pt-BR" dirty="0"/>
              <a:t> CM, Clark RH, et al. Management </a:t>
            </a:r>
            <a:r>
              <a:rPr lang="pt-BR" dirty="0" err="1"/>
              <a:t>practice</a:t>
            </a:r>
            <a:r>
              <a:rPr lang="pt-BR" dirty="0"/>
              <a:t> </a:t>
            </a:r>
            <a:r>
              <a:rPr lang="pt-BR" dirty="0" err="1"/>
              <a:t>and</a:t>
            </a:r>
            <a:r>
              <a:rPr lang="pt-BR" dirty="0"/>
              <a:t> </a:t>
            </a:r>
            <a:r>
              <a:rPr lang="pt-BR" dirty="0" err="1"/>
              <a:t>mortality</a:t>
            </a:r>
            <a:r>
              <a:rPr lang="pt-BR" dirty="0"/>
              <a:t> for </a:t>
            </a:r>
            <a:r>
              <a:rPr lang="pt-BR" dirty="0" err="1"/>
              <a:t>infants</a:t>
            </a:r>
            <a:r>
              <a:rPr lang="pt-BR" dirty="0"/>
              <a:t> </a:t>
            </a:r>
            <a:r>
              <a:rPr lang="pt-BR" dirty="0" err="1"/>
              <a:t>with</a:t>
            </a:r>
            <a:r>
              <a:rPr lang="pt-BR" dirty="0"/>
              <a:t> congenital </a:t>
            </a:r>
            <a:r>
              <a:rPr lang="pt-BR" dirty="0" err="1"/>
              <a:t>diaphragmatic</a:t>
            </a:r>
            <a:r>
              <a:rPr lang="pt-BR" dirty="0"/>
              <a:t> </a:t>
            </a:r>
            <a:r>
              <a:rPr lang="pt-BR" dirty="0" err="1"/>
              <a:t>hernia</a:t>
            </a:r>
            <a:r>
              <a:rPr lang="pt-BR" dirty="0"/>
              <a:t>. </a:t>
            </a:r>
            <a:r>
              <a:rPr lang="pt-BR" dirty="0" err="1"/>
              <a:t>Am</a:t>
            </a:r>
            <a:r>
              <a:rPr lang="pt-BR" dirty="0"/>
              <a:t> J </a:t>
            </a:r>
            <a:r>
              <a:rPr lang="pt-BR" dirty="0" err="1"/>
              <a:t>Perinatol</a:t>
            </a:r>
            <a:r>
              <a:rPr lang="pt-BR" dirty="0"/>
              <a:t> 2015;32:887-94</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82638" y="649288"/>
            <a:ext cx="10571162" cy="5527675"/>
          </a:xfrm>
        </p:spPr>
        <p:txBody>
          <a:bodyPr rtlCol="0">
            <a:normAutofit fontScale="92500" lnSpcReduction="20000"/>
          </a:bodyPr>
          <a:lstStyle/>
          <a:p>
            <a:pPr eaLnBrk="1" fontAlgn="auto" hangingPunct="1">
              <a:spcAft>
                <a:spcPts val="0"/>
              </a:spcAft>
              <a:defRPr/>
            </a:pPr>
            <a:r>
              <a:rPr lang="pt-BR" dirty="0"/>
              <a:t>54. </a:t>
            </a:r>
            <a:r>
              <a:rPr lang="pt-BR" dirty="0" err="1"/>
              <a:t>Inamura</a:t>
            </a:r>
            <a:r>
              <a:rPr lang="pt-BR" dirty="0"/>
              <a:t> N, </a:t>
            </a:r>
            <a:r>
              <a:rPr lang="pt-BR" dirty="0" err="1"/>
              <a:t>Kubota</a:t>
            </a:r>
            <a:r>
              <a:rPr lang="pt-BR" dirty="0"/>
              <a:t> A, Nakajima T, </a:t>
            </a:r>
            <a:r>
              <a:rPr lang="pt-BR" dirty="0" err="1"/>
              <a:t>Kayatani</a:t>
            </a:r>
            <a:r>
              <a:rPr lang="pt-BR" dirty="0"/>
              <a:t> F, </a:t>
            </a:r>
            <a:r>
              <a:rPr lang="pt-BR" dirty="0" err="1"/>
              <a:t>Okuyama</a:t>
            </a:r>
            <a:r>
              <a:rPr lang="pt-BR" dirty="0"/>
              <a:t> H, </a:t>
            </a:r>
            <a:r>
              <a:rPr lang="pt-BR" dirty="0" err="1"/>
              <a:t>Oue</a:t>
            </a:r>
            <a:r>
              <a:rPr lang="pt-BR" dirty="0"/>
              <a:t> T, et al. A </a:t>
            </a:r>
            <a:r>
              <a:rPr lang="pt-BR" dirty="0" err="1"/>
              <a:t>proposal</a:t>
            </a:r>
            <a:r>
              <a:rPr lang="pt-BR" dirty="0"/>
              <a:t> </a:t>
            </a:r>
            <a:r>
              <a:rPr lang="pt-BR" dirty="0" err="1"/>
              <a:t>of</a:t>
            </a:r>
            <a:r>
              <a:rPr lang="pt-BR" dirty="0"/>
              <a:t> new </a:t>
            </a:r>
            <a:r>
              <a:rPr lang="pt-BR" dirty="0" err="1"/>
              <a:t>therapeutic</a:t>
            </a:r>
            <a:r>
              <a:rPr lang="pt-BR" dirty="0"/>
              <a:t> </a:t>
            </a:r>
            <a:r>
              <a:rPr lang="pt-BR" dirty="0" err="1"/>
              <a:t>strategy</a:t>
            </a:r>
            <a:r>
              <a:rPr lang="pt-BR" dirty="0"/>
              <a:t> for </a:t>
            </a:r>
            <a:r>
              <a:rPr lang="pt-BR" dirty="0" err="1"/>
              <a:t>antenatally</a:t>
            </a:r>
            <a:r>
              <a:rPr lang="pt-BR" dirty="0"/>
              <a:t> </a:t>
            </a:r>
            <a:r>
              <a:rPr lang="pt-BR" dirty="0" err="1"/>
              <a:t>diagnosed</a:t>
            </a:r>
            <a:r>
              <a:rPr lang="pt-BR" dirty="0"/>
              <a:t> congenital </a:t>
            </a:r>
            <a:r>
              <a:rPr lang="pt-BR" dirty="0" err="1"/>
              <a:t>diaphragmatic</a:t>
            </a:r>
            <a:r>
              <a:rPr lang="pt-BR" dirty="0"/>
              <a:t> </a:t>
            </a:r>
            <a:r>
              <a:rPr lang="pt-BR" dirty="0" err="1"/>
              <a:t>hernia</a:t>
            </a:r>
            <a:r>
              <a:rPr lang="pt-BR" dirty="0"/>
              <a:t>. J </a:t>
            </a:r>
            <a:r>
              <a:rPr lang="pt-BR" dirty="0" err="1"/>
              <a:t>Pediatr</a:t>
            </a:r>
            <a:r>
              <a:rPr lang="pt-BR" dirty="0"/>
              <a:t> </a:t>
            </a:r>
            <a:r>
              <a:rPr lang="pt-BR" dirty="0" err="1"/>
              <a:t>Surg</a:t>
            </a:r>
            <a:r>
              <a:rPr lang="pt-BR" dirty="0"/>
              <a:t> 2005;40:1315-9.</a:t>
            </a:r>
          </a:p>
          <a:p>
            <a:pPr eaLnBrk="1" fontAlgn="auto" hangingPunct="1">
              <a:spcAft>
                <a:spcPts val="0"/>
              </a:spcAft>
              <a:defRPr/>
            </a:pPr>
            <a:r>
              <a:rPr lang="pt-BR" dirty="0"/>
              <a:t>55. </a:t>
            </a:r>
            <a:r>
              <a:rPr lang="pt-BR" dirty="0" err="1"/>
              <a:t>Kamath</a:t>
            </a:r>
            <a:r>
              <a:rPr lang="pt-BR" dirty="0"/>
              <a:t> BD, </a:t>
            </a:r>
            <a:r>
              <a:rPr lang="pt-BR" dirty="0" err="1"/>
              <a:t>Fashaw</a:t>
            </a:r>
            <a:r>
              <a:rPr lang="pt-BR" dirty="0"/>
              <a:t> L, </a:t>
            </a:r>
            <a:r>
              <a:rPr lang="pt-BR" dirty="0" err="1"/>
              <a:t>Kinsella</a:t>
            </a:r>
            <a:r>
              <a:rPr lang="pt-BR" dirty="0"/>
              <a:t> JP. Adrenal </a:t>
            </a:r>
            <a:r>
              <a:rPr lang="pt-BR" dirty="0" err="1"/>
              <a:t>insufficiency</a:t>
            </a:r>
            <a:r>
              <a:rPr lang="pt-BR" dirty="0"/>
              <a:t> in </a:t>
            </a:r>
            <a:r>
              <a:rPr lang="pt-BR" dirty="0" err="1"/>
              <a:t>newborns</a:t>
            </a:r>
            <a:r>
              <a:rPr lang="pt-BR" dirty="0"/>
              <a:t> </a:t>
            </a:r>
            <a:r>
              <a:rPr lang="pt-BR" dirty="0" err="1"/>
              <a:t>with</a:t>
            </a:r>
            <a:r>
              <a:rPr lang="pt-BR" dirty="0"/>
              <a:t> congenital </a:t>
            </a:r>
            <a:r>
              <a:rPr lang="pt-BR" dirty="0" err="1"/>
              <a:t>diaphragmatic</a:t>
            </a:r>
            <a:r>
              <a:rPr lang="pt-BR" dirty="0"/>
              <a:t> </a:t>
            </a:r>
            <a:r>
              <a:rPr lang="pt-BR" dirty="0" err="1"/>
              <a:t>hernia</a:t>
            </a:r>
            <a:r>
              <a:rPr lang="pt-BR" dirty="0"/>
              <a:t>. J </a:t>
            </a:r>
            <a:r>
              <a:rPr lang="pt-BR" dirty="0" err="1"/>
              <a:t>Pediatr</a:t>
            </a:r>
            <a:r>
              <a:rPr lang="pt-BR" dirty="0"/>
              <a:t> 2010;156:495-7. e1.</a:t>
            </a:r>
          </a:p>
          <a:p>
            <a:pPr eaLnBrk="1" fontAlgn="auto" hangingPunct="1">
              <a:spcAft>
                <a:spcPts val="0"/>
              </a:spcAft>
              <a:defRPr/>
            </a:pPr>
            <a:r>
              <a:rPr lang="pt-BR" dirty="0"/>
              <a:t>56. Perez M, </a:t>
            </a:r>
            <a:r>
              <a:rPr lang="pt-BR" dirty="0" err="1"/>
              <a:t>Lakshminrusimha</a:t>
            </a:r>
            <a:r>
              <a:rPr lang="pt-BR" dirty="0"/>
              <a:t> S, </a:t>
            </a:r>
            <a:r>
              <a:rPr lang="pt-BR" dirty="0" err="1"/>
              <a:t>Wedgwood</a:t>
            </a:r>
            <a:r>
              <a:rPr lang="pt-BR" dirty="0"/>
              <a:t> S, </a:t>
            </a:r>
            <a:r>
              <a:rPr lang="pt-BR" dirty="0" err="1"/>
              <a:t>Czech</a:t>
            </a:r>
            <a:r>
              <a:rPr lang="pt-BR" dirty="0"/>
              <a:t> L, </a:t>
            </a:r>
            <a:r>
              <a:rPr lang="pt-BR" dirty="0" err="1"/>
              <a:t>Gugino</a:t>
            </a:r>
            <a:r>
              <a:rPr lang="pt-BR" dirty="0"/>
              <a:t> SF, Russell JA, et al. </a:t>
            </a:r>
            <a:r>
              <a:rPr lang="pt-BR" dirty="0" err="1"/>
              <a:t>Hydrocortisone</a:t>
            </a:r>
            <a:r>
              <a:rPr lang="pt-BR" dirty="0"/>
              <a:t> normalizes </a:t>
            </a:r>
            <a:r>
              <a:rPr lang="pt-BR" dirty="0" err="1"/>
              <a:t>oxygenation</a:t>
            </a:r>
            <a:r>
              <a:rPr lang="pt-BR" dirty="0"/>
              <a:t> </a:t>
            </a:r>
            <a:r>
              <a:rPr lang="pt-BR" dirty="0" err="1"/>
              <a:t>and</a:t>
            </a:r>
            <a:r>
              <a:rPr lang="pt-BR" dirty="0"/>
              <a:t> </a:t>
            </a:r>
            <a:r>
              <a:rPr lang="pt-BR" dirty="0" err="1"/>
              <a:t>cGMP</a:t>
            </a:r>
            <a:r>
              <a:rPr lang="pt-BR" dirty="0"/>
              <a:t> </a:t>
            </a:r>
            <a:r>
              <a:rPr lang="pt-BR" dirty="0" err="1"/>
              <a:t>regulation</a:t>
            </a:r>
            <a:r>
              <a:rPr lang="pt-BR" dirty="0"/>
              <a:t> in </a:t>
            </a:r>
            <a:r>
              <a:rPr lang="pt-BR" dirty="0" err="1"/>
              <a:t>lambs</a:t>
            </a:r>
            <a:r>
              <a:rPr lang="pt-BR" dirty="0"/>
              <a:t> </a:t>
            </a:r>
            <a:r>
              <a:rPr lang="pt-BR" dirty="0" err="1"/>
              <a:t>with</a:t>
            </a:r>
            <a:r>
              <a:rPr lang="pt-BR" dirty="0"/>
              <a:t> </a:t>
            </a:r>
            <a:r>
              <a:rPr lang="pt-BR" dirty="0" err="1"/>
              <a:t>persistent</a:t>
            </a:r>
            <a:r>
              <a:rPr lang="pt-BR" dirty="0"/>
              <a:t> </a:t>
            </a:r>
            <a:r>
              <a:rPr lang="pt-BR" dirty="0" err="1"/>
              <a:t>pulmonary</a:t>
            </a:r>
            <a:r>
              <a:rPr lang="pt-BR" dirty="0"/>
              <a:t> </a:t>
            </a:r>
            <a:r>
              <a:rPr lang="pt-BR" dirty="0" err="1"/>
              <a:t>hypertension</a:t>
            </a:r>
            <a:r>
              <a:rPr lang="pt-BR" dirty="0"/>
              <a:t> </a:t>
            </a:r>
            <a:r>
              <a:rPr lang="pt-BR" dirty="0" err="1"/>
              <a:t>of</a:t>
            </a:r>
            <a:r>
              <a:rPr lang="pt-BR" dirty="0"/>
              <a:t> </a:t>
            </a:r>
            <a:r>
              <a:rPr lang="pt-BR" dirty="0" err="1"/>
              <a:t>the</a:t>
            </a:r>
            <a:r>
              <a:rPr lang="pt-BR" dirty="0"/>
              <a:t> </a:t>
            </a:r>
            <a:r>
              <a:rPr lang="pt-BR" dirty="0" err="1"/>
              <a:t>newborn</a:t>
            </a:r>
            <a:r>
              <a:rPr lang="pt-BR" dirty="0"/>
              <a:t>. </a:t>
            </a:r>
            <a:r>
              <a:rPr lang="pt-BR" dirty="0" err="1"/>
              <a:t>Am</a:t>
            </a:r>
            <a:r>
              <a:rPr lang="pt-BR" dirty="0"/>
              <a:t> J </a:t>
            </a:r>
            <a:r>
              <a:rPr lang="pt-BR" dirty="0" err="1"/>
              <a:t>Physiol</a:t>
            </a:r>
            <a:r>
              <a:rPr lang="pt-BR" dirty="0"/>
              <a:t> </a:t>
            </a:r>
            <a:r>
              <a:rPr lang="pt-BR" dirty="0" err="1"/>
              <a:t>Lung</a:t>
            </a:r>
            <a:r>
              <a:rPr lang="pt-BR" dirty="0"/>
              <a:t> </a:t>
            </a:r>
            <a:r>
              <a:rPr lang="pt-BR" dirty="0" err="1"/>
              <a:t>Cell</a:t>
            </a:r>
            <a:r>
              <a:rPr lang="pt-BR" dirty="0"/>
              <a:t> Mol </a:t>
            </a:r>
            <a:r>
              <a:rPr lang="pt-BR" dirty="0" err="1"/>
              <a:t>Physiol</a:t>
            </a:r>
            <a:r>
              <a:rPr lang="pt-BR" dirty="0"/>
              <a:t> 2012;302:L595-603.</a:t>
            </a:r>
          </a:p>
          <a:p>
            <a:pPr eaLnBrk="1" fontAlgn="auto" hangingPunct="1">
              <a:spcAft>
                <a:spcPts val="0"/>
              </a:spcAft>
              <a:defRPr/>
            </a:pPr>
            <a:r>
              <a:rPr lang="pt-BR" dirty="0"/>
              <a:t>57. Martin GR, Short BL, </a:t>
            </a:r>
            <a:r>
              <a:rPr lang="pt-BR" dirty="0" err="1"/>
              <a:t>Abbott</a:t>
            </a:r>
            <a:r>
              <a:rPr lang="pt-BR" dirty="0"/>
              <a:t> C, O’Brien AM. </a:t>
            </a:r>
            <a:r>
              <a:rPr lang="pt-BR" dirty="0" err="1"/>
              <a:t>Cardiac</a:t>
            </a:r>
            <a:r>
              <a:rPr lang="pt-BR" dirty="0"/>
              <a:t> </a:t>
            </a:r>
            <a:r>
              <a:rPr lang="pt-BR" dirty="0" err="1"/>
              <a:t>stun</a:t>
            </a:r>
            <a:r>
              <a:rPr lang="pt-BR" dirty="0"/>
              <a:t> in </a:t>
            </a:r>
            <a:r>
              <a:rPr lang="pt-BR" dirty="0" err="1"/>
              <a:t>infants</a:t>
            </a:r>
            <a:r>
              <a:rPr lang="pt-BR" dirty="0"/>
              <a:t> </a:t>
            </a:r>
            <a:r>
              <a:rPr lang="pt-BR" dirty="0" err="1"/>
              <a:t>undergoing</a:t>
            </a:r>
            <a:r>
              <a:rPr lang="pt-BR" dirty="0"/>
              <a:t> </a:t>
            </a:r>
            <a:r>
              <a:rPr lang="pt-BR" dirty="0" err="1"/>
              <a:t>extracorporeal</a:t>
            </a:r>
            <a:r>
              <a:rPr lang="pt-BR" dirty="0"/>
              <a:t> </a:t>
            </a:r>
            <a:r>
              <a:rPr lang="pt-BR" dirty="0" err="1"/>
              <a:t>membrane</a:t>
            </a:r>
            <a:r>
              <a:rPr lang="pt-BR" dirty="0"/>
              <a:t> </a:t>
            </a:r>
            <a:r>
              <a:rPr lang="pt-BR" dirty="0" err="1"/>
              <a:t>oxygenation</a:t>
            </a:r>
            <a:r>
              <a:rPr lang="pt-BR" dirty="0"/>
              <a:t>. J </a:t>
            </a:r>
            <a:r>
              <a:rPr lang="pt-BR" dirty="0" err="1"/>
              <a:t>Thorac</a:t>
            </a:r>
            <a:r>
              <a:rPr lang="pt-BR" dirty="0"/>
              <a:t> </a:t>
            </a:r>
            <a:r>
              <a:rPr lang="pt-BR" dirty="0" err="1"/>
              <a:t>Cardiovasc</a:t>
            </a:r>
            <a:r>
              <a:rPr lang="pt-BR" dirty="0"/>
              <a:t> </a:t>
            </a:r>
            <a:r>
              <a:rPr lang="pt-BR" dirty="0" err="1"/>
              <a:t>Surg</a:t>
            </a:r>
            <a:r>
              <a:rPr lang="pt-BR" dirty="0"/>
              <a:t> 1991;101:607-11.</a:t>
            </a:r>
          </a:p>
          <a:p>
            <a:pPr eaLnBrk="1" fontAlgn="auto" hangingPunct="1">
              <a:spcAft>
                <a:spcPts val="0"/>
              </a:spcAft>
              <a:defRPr/>
            </a:pPr>
            <a:r>
              <a:rPr lang="pt-BR" dirty="0"/>
              <a:t>58. </a:t>
            </a:r>
            <a:r>
              <a:rPr lang="pt-BR" dirty="0" err="1"/>
              <a:t>Lakshminrusimha</a:t>
            </a:r>
            <a:r>
              <a:rPr lang="pt-BR" dirty="0"/>
              <a:t> S, </a:t>
            </a:r>
            <a:r>
              <a:rPr lang="pt-BR" dirty="0" err="1"/>
              <a:t>Keszler</a:t>
            </a:r>
            <a:r>
              <a:rPr lang="pt-BR" dirty="0"/>
              <a:t> M, </a:t>
            </a:r>
            <a:r>
              <a:rPr lang="pt-BR" dirty="0" err="1"/>
              <a:t>Kirpalani</a:t>
            </a:r>
            <a:r>
              <a:rPr lang="pt-BR" dirty="0"/>
              <a:t> H, Van </a:t>
            </a:r>
            <a:r>
              <a:rPr lang="pt-BR" dirty="0" err="1"/>
              <a:t>Meurs</a:t>
            </a:r>
            <a:r>
              <a:rPr lang="pt-BR" dirty="0"/>
              <a:t> K, </a:t>
            </a:r>
            <a:r>
              <a:rPr lang="pt-BR" dirty="0" err="1"/>
              <a:t>Chess</a:t>
            </a:r>
            <a:r>
              <a:rPr lang="pt-BR" dirty="0"/>
              <a:t> P, </a:t>
            </a:r>
            <a:r>
              <a:rPr lang="pt-BR" dirty="0" err="1"/>
              <a:t>Ambalavanan</a:t>
            </a:r>
            <a:r>
              <a:rPr lang="pt-BR" dirty="0"/>
              <a:t> N, et al. </a:t>
            </a:r>
            <a:r>
              <a:rPr lang="pt-BR" dirty="0" err="1"/>
              <a:t>Milrinone</a:t>
            </a:r>
            <a:r>
              <a:rPr lang="pt-BR" dirty="0"/>
              <a:t> in congenital </a:t>
            </a:r>
            <a:r>
              <a:rPr lang="pt-BR" dirty="0" err="1"/>
              <a:t>diaphragmatic</a:t>
            </a:r>
            <a:r>
              <a:rPr lang="pt-BR" dirty="0"/>
              <a:t> </a:t>
            </a:r>
            <a:r>
              <a:rPr lang="pt-BR" dirty="0" err="1"/>
              <a:t>hernia-a</a:t>
            </a:r>
            <a:r>
              <a:rPr lang="pt-BR" dirty="0"/>
              <a:t> </a:t>
            </a:r>
            <a:r>
              <a:rPr lang="pt-BR" dirty="0" err="1"/>
              <a:t>randomized</a:t>
            </a:r>
            <a:r>
              <a:rPr lang="pt-BR" dirty="0"/>
              <a:t> </a:t>
            </a:r>
            <a:r>
              <a:rPr lang="pt-BR" dirty="0" err="1"/>
              <a:t>pilot</a:t>
            </a:r>
            <a:r>
              <a:rPr lang="pt-BR" dirty="0"/>
              <a:t> </a:t>
            </a:r>
            <a:r>
              <a:rPr lang="pt-BR" dirty="0" err="1"/>
              <a:t>trial</a:t>
            </a:r>
            <a:r>
              <a:rPr lang="pt-BR" dirty="0"/>
              <a:t>: </a:t>
            </a:r>
            <a:r>
              <a:rPr lang="pt-BR" dirty="0" err="1"/>
              <a:t>study</a:t>
            </a:r>
            <a:r>
              <a:rPr lang="pt-BR" dirty="0"/>
              <a:t> </a:t>
            </a:r>
            <a:r>
              <a:rPr lang="pt-BR" dirty="0" err="1"/>
              <a:t>protocol</a:t>
            </a:r>
            <a:r>
              <a:rPr lang="pt-BR" dirty="0"/>
              <a:t>, </a:t>
            </a:r>
            <a:r>
              <a:rPr lang="pt-BR" dirty="0" err="1"/>
              <a:t>review</a:t>
            </a:r>
            <a:r>
              <a:rPr lang="pt-BR" dirty="0"/>
              <a:t> </a:t>
            </a:r>
            <a:r>
              <a:rPr lang="pt-BR" dirty="0" err="1"/>
              <a:t>of</a:t>
            </a:r>
            <a:r>
              <a:rPr lang="pt-BR" dirty="0"/>
              <a:t> </a:t>
            </a:r>
            <a:r>
              <a:rPr lang="pt-BR" dirty="0" err="1"/>
              <a:t>literature</a:t>
            </a:r>
            <a:r>
              <a:rPr lang="pt-BR" dirty="0"/>
              <a:t> </a:t>
            </a:r>
            <a:r>
              <a:rPr lang="pt-BR" dirty="0" err="1"/>
              <a:t>and</a:t>
            </a:r>
            <a:r>
              <a:rPr lang="pt-BR" dirty="0"/>
              <a:t> </a:t>
            </a:r>
            <a:r>
              <a:rPr lang="pt-BR" dirty="0" err="1"/>
              <a:t>survey</a:t>
            </a:r>
            <a:r>
              <a:rPr lang="pt-BR" dirty="0"/>
              <a:t> </a:t>
            </a:r>
            <a:r>
              <a:rPr lang="pt-BR" dirty="0" err="1"/>
              <a:t>of</a:t>
            </a:r>
            <a:r>
              <a:rPr lang="pt-BR" dirty="0"/>
              <a:t> </a:t>
            </a:r>
            <a:r>
              <a:rPr lang="pt-BR" dirty="0" err="1"/>
              <a:t>current</a:t>
            </a:r>
            <a:r>
              <a:rPr lang="pt-BR" dirty="0"/>
              <a:t> </a:t>
            </a:r>
            <a:r>
              <a:rPr lang="pt-BR" dirty="0" err="1"/>
              <a:t>practices</a:t>
            </a:r>
            <a:r>
              <a:rPr lang="pt-BR" dirty="0"/>
              <a:t>. </a:t>
            </a:r>
            <a:r>
              <a:rPr lang="pt-BR" dirty="0" err="1"/>
              <a:t>Matern</a:t>
            </a:r>
            <a:r>
              <a:rPr lang="pt-BR" dirty="0"/>
              <a:t> Health </a:t>
            </a:r>
            <a:r>
              <a:rPr lang="pt-BR" dirty="0" err="1"/>
              <a:t>Neonatol</a:t>
            </a:r>
            <a:r>
              <a:rPr lang="pt-BR" dirty="0"/>
              <a:t> </a:t>
            </a:r>
            <a:r>
              <a:rPr lang="pt-BR" dirty="0" err="1"/>
              <a:t>Perinatol</a:t>
            </a:r>
            <a:r>
              <a:rPr lang="pt-BR" dirty="0"/>
              <a:t> 2017;3:27.</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p:txBody>
          <a:bodyPr/>
          <a:lstStyle/>
          <a:p>
            <a:pPr algn="ctr" eaLnBrk="1" hangingPunct="1"/>
            <a:r>
              <a:rPr lang="pt-BR" b="1" smtClean="0">
                <a:solidFill>
                  <a:srgbClr val="0033CC"/>
                </a:solidFill>
              </a:rPr>
              <a:t>Nota do Editor do site, Dr. Paulo R. Margotto. Consultem também!Estudando juntos!</a:t>
            </a:r>
          </a:p>
        </p:txBody>
      </p:sp>
      <p:pic>
        <p:nvPicPr>
          <p:cNvPr id="47107" name="Picture 5" descr="Dra. Carmen e Dr. Paulo R. Margotto (Internato 6a SÃ©rie-Universidade CatÃ³lica de BrasÃ­lia) em 5/6/18"/>
          <p:cNvPicPr>
            <a:picLocks noChangeAspect="1" noChangeArrowheads="1"/>
          </p:cNvPicPr>
          <p:nvPr/>
        </p:nvPicPr>
        <p:blipFill>
          <a:blip r:embed="rId2"/>
          <a:srcRect/>
          <a:stretch>
            <a:fillRect/>
          </a:stretch>
        </p:blipFill>
        <p:spPr bwMode="auto">
          <a:xfrm>
            <a:off x="3711575" y="2901950"/>
            <a:ext cx="3754438" cy="2168525"/>
          </a:xfrm>
          <a:prstGeom prst="rect">
            <a:avLst/>
          </a:prstGeom>
          <a:noFill/>
          <a:ln w="38100">
            <a:solidFill>
              <a:srgbClr val="0033CC"/>
            </a:solidFill>
            <a:miter lim="800000"/>
            <a:headEnd/>
            <a:tailEnd/>
          </a:ln>
        </p:spPr>
      </p:pic>
      <p:sp>
        <p:nvSpPr>
          <p:cNvPr id="47108" name="Text Box 7"/>
          <p:cNvSpPr txBox="1">
            <a:spLocks noChangeArrowheads="1"/>
          </p:cNvSpPr>
          <p:nvPr/>
        </p:nvSpPr>
        <p:spPr bwMode="auto">
          <a:xfrm>
            <a:off x="3257550" y="5033963"/>
            <a:ext cx="4908550" cy="641350"/>
          </a:xfrm>
          <a:prstGeom prst="rect">
            <a:avLst/>
          </a:prstGeom>
          <a:noFill/>
          <a:ln w="9525">
            <a:noFill/>
            <a:miter lim="800000"/>
            <a:headEnd/>
            <a:tailEnd/>
          </a:ln>
        </p:spPr>
        <p:txBody>
          <a:bodyPr wrap="none">
            <a:spAutoFit/>
          </a:bodyPr>
          <a:lstStyle/>
          <a:p>
            <a:pPr algn="ctr"/>
            <a:r>
              <a:rPr lang="pt-BR">
                <a:solidFill>
                  <a:srgbClr val="0033CC"/>
                </a:solidFill>
              </a:rPr>
              <a:t>Drs. Carmen Lívia (Coordenadora do Internato</a:t>
            </a:r>
          </a:p>
          <a:p>
            <a:pPr algn="ctr"/>
            <a:r>
              <a:rPr lang="pt-BR">
                <a:solidFill>
                  <a:srgbClr val="0033CC"/>
                </a:solidFill>
              </a:rPr>
              <a:t>Pediatria da UCB) e Paulo R. Margotto </a:t>
            </a:r>
          </a:p>
        </p:txBody>
      </p:sp>
      <p:sp>
        <p:nvSpPr>
          <p:cNvPr id="47109" name="Rectangle 8"/>
          <p:cNvSpPr>
            <a:spLocks noChangeArrowheads="1"/>
          </p:cNvSpPr>
          <p:nvPr/>
        </p:nvSpPr>
        <p:spPr bwMode="auto">
          <a:xfrm>
            <a:off x="1068388" y="2146300"/>
            <a:ext cx="10077450" cy="641350"/>
          </a:xfrm>
          <a:prstGeom prst="rect">
            <a:avLst/>
          </a:prstGeom>
          <a:noFill/>
          <a:ln w="9525">
            <a:noFill/>
            <a:miter lim="800000"/>
            <a:headEnd/>
            <a:tailEnd/>
          </a:ln>
        </p:spPr>
        <p:txBody>
          <a:bodyPr wrap="none">
            <a:spAutoFit/>
          </a:bodyPr>
          <a:lstStyle/>
          <a:p>
            <a:pPr algn="ctr"/>
            <a:r>
              <a:rPr lang="pt-BR" b="1">
                <a:solidFill>
                  <a:srgbClr val="FF0066"/>
                </a:solidFill>
              </a:rPr>
              <a:t>Na HDC, considerar os achados da ecocardiografia para melhor opção das medicações de </a:t>
            </a:r>
          </a:p>
          <a:p>
            <a:pPr algn="ctr"/>
            <a:r>
              <a:rPr lang="pt-BR" b="1">
                <a:solidFill>
                  <a:srgbClr val="FF0066"/>
                </a:solidFill>
              </a:rPr>
              <a:t>efeito cardiovascular</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a:xfrm>
            <a:off x="785813" y="1525588"/>
            <a:ext cx="10515600" cy="4351337"/>
          </a:xfrm>
        </p:spPr>
        <p:txBody>
          <a:bodyPr/>
          <a:lstStyle/>
          <a:p>
            <a:pPr algn="ctr" eaLnBrk="1" hangingPunct="1">
              <a:buFont typeface="Arial" pitchFamily="34" charset="0"/>
              <a:buNone/>
            </a:pPr>
            <a:r>
              <a:rPr lang="pt-BR" sz="1600" smtClean="0"/>
              <a:t>Apresentação:Ludmila Aragão Feitosa (R2 Pediatria (Estágio Optativo – UNIFESP). Coordenação: Dra Márcia Pimentel de Castro</a:t>
            </a:r>
          </a:p>
        </p:txBody>
      </p:sp>
      <p:sp>
        <p:nvSpPr>
          <p:cNvPr id="48131" name="Rectangle 4"/>
          <p:cNvSpPr>
            <a:spLocks noChangeArrowheads="1"/>
          </p:cNvSpPr>
          <p:nvPr/>
        </p:nvSpPr>
        <p:spPr bwMode="auto">
          <a:xfrm>
            <a:off x="1271588" y="0"/>
            <a:ext cx="9477375" cy="1584325"/>
          </a:xfrm>
          <a:prstGeom prst="rect">
            <a:avLst/>
          </a:prstGeom>
          <a:solidFill>
            <a:srgbClr val="FFFFFF"/>
          </a:solidFill>
          <a:ln w="9525">
            <a:noFill/>
            <a:miter lim="800000"/>
            <a:headEnd/>
            <a:tailEnd/>
          </a:ln>
        </p:spPr>
        <p:txBody>
          <a:bodyPr lIns="0" tIns="126960" rIns="0" bIns="25392" anchor="ctr">
            <a:spAutoFit/>
          </a:bodyPr>
          <a:lstStyle/>
          <a:p>
            <a:pPr algn="ctr"/>
            <a:r>
              <a:rPr lang="pt-BR" sz="2700" b="1">
                <a:solidFill>
                  <a:srgbClr val="0033CC"/>
                </a:solidFill>
                <a:latin typeface="Lato" pitchFamily="34" charset="0"/>
              </a:rPr>
              <a:t>Tratamento dos pr</a:t>
            </a:r>
            <a:r>
              <a:rPr lang="pt-BR" sz="2700" b="1">
                <a:solidFill>
                  <a:srgbClr val="0033CC"/>
                </a:solidFill>
                <a:latin typeface="Calibri" pitchFamily="34" charset="0"/>
              </a:rPr>
              <a:t>é</a:t>
            </a:r>
            <a:r>
              <a:rPr lang="pt-BR" sz="2700" b="1">
                <a:solidFill>
                  <a:srgbClr val="0033CC"/>
                </a:solidFill>
                <a:latin typeface="Lato" pitchFamily="34" charset="0"/>
              </a:rPr>
              <a:t>-termos com hipertensão pulmonar e disfun</a:t>
            </a:r>
            <a:r>
              <a:rPr lang="pt-BR" sz="2700" b="1">
                <a:solidFill>
                  <a:srgbClr val="0033CC"/>
                </a:solidFill>
                <a:latin typeface="Calibri" pitchFamily="34" charset="0"/>
              </a:rPr>
              <a:t>ç</a:t>
            </a:r>
            <a:r>
              <a:rPr lang="pt-BR" sz="2700" b="1">
                <a:solidFill>
                  <a:srgbClr val="0033CC"/>
                </a:solidFill>
                <a:latin typeface="Lato" pitchFamily="34" charset="0"/>
              </a:rPr>
              <a:t>ão ventricular direita com milrinona: uma s</a:t>
            </a:r>
            <a:r>
              <a:rPr lang="pt-BR" sz="2700" b="1">
                <a:solidFill>
                  <a:srgbClr val="0033CC"/>
                </a:solidFill>
                <a:latin typeface="Calibri" pitchFamily="34" charset="0"/>
              </a:rPr>
              <a:t>é</a:t>
            </a:r>
            <a:r>
              <a:rPr lang="pt-BR" sz="2700" b="1">
                <a:solidFill>
                  <a:srgbClr val="0033CC"/>
                </a:solidFill>
                <a:latin typeface="Lato" pitchFamily="34" charset="0"/>
              </a:rPr>
              <a:t>rie de casos</a:t>
            </a:r>
          </a:p>
          <a:p>
            <a:pPr algn="ctr" eaLnBrk="0" hangingPunct="0"/>
            <a:r>
              <a:rPr lang="pt-BR" sz="1300" u="sng">
                <a:solidFill>
                  <a:srgbClr val="0033CC"/>
                </a:solidFill>
                <a:ea typeface="Source Sans Pro"/>
                <a:cs typeface="Source Sans Pro"/>
              </a:rPr>
              <a:t> </a:t>
            </a:r>
            <a:endParaRPr lang="pt-BR" sz="1300" u="sng">
              <a:solidFill>
                <a:srgbClr val="0033CC"/>
              </a:solidFill>
              <a:latin typeface="Calibri" pitchFamily="34" charset="0"/>
              <a:ea typeface="Source Sans Pro"/>
              <a:cs typeface="Source Sans Pro"/>
            </a:endParaRPr>
          </a:p>
        </p:txBody>
      </p:sp>
      <p:pic>
        <p:nvPicPr>
          <p:cNvPr id="48132" name="Picture 5" descr="ppt">
            <a:hlinkClick r:id="rId2" tooltip="Hiperten_pulm_PT_Milrinona"/>
          </p:cNvPr>
          <p:cNvPicPr>
            <a:picLocks noChangeAspect="1" noChangeArrowheads="1"/>
          </p:cNvPicPr>
          <p:nvPr/>
        </p:nvPicPr>
        <p:blipFill>
          <a:blip r:embed="rId3"/>
          <a:srcRect/>
          <a:stretch>
            <a:fillRect/>
          </a:stretch>
        </p:blipFill>
        <p:spPr bwMode="auto">
          <a:xfrm>
            <a:off x="10964863" y="655638"/>
            <a:ext cx="457200" cy="457200"/>
          </a:xfrm>
          <a:prstGeom prst="rect">
            <a:avLst/>
          </a:prstGeom>
          <a:noFill/>
          <a:ln w="9525">
            <a:noFill/>
            <a:miter lim="800000"/>
            <a:headEnd/>
            <a:tailEnd/>
          </a:ln>
        </p:spPr>
      </p:pic>
      <p:sp>
        <p:nvSpPr>
          <p:cNvPr id="48133" name="Rectangle 6"/>
          <p:cNvSpPr>
            <a:spLocks noChangeArrowheads="1"/>
          </p:cNvSpPr>
          <p:nvPr/>
        </p:nvSpPr>
        <p:spPr bwMode="auto">
          <a:xfrm>
            <a:off x="428625" y="2033588"/>
            <a:ext cx="11544300" cy="850900"/>
          </a:xfrm>
          <a:prstGeom prst="rect">
            <a:avLst/>
          </a:prstGeom>
          <a:solidFill>
            <a:srgbClr val="FFFFFF"/>
          </a:solidFill>
          <a:ln w="9525">
            <a:noFill/>
            <a:miter lim="800000"/>
            <a:headEnd/>
            <a:tailEnd/>
          </a:ln>
        </p:spPr>
        <p:txBody>
          <a:bodyPr lIns="0" tIns="0" rIns="95220" bIns="0" anchor="ctr">
            <a:spAutoFit/>
          </a:bodyPr>
          <a:lstStyle/>
          <a:p>
            <a:pPr algn="ctr"/>
            <a:r>
              <a:rPr lang="pt-BR" sz="1400">
                <a:hlinkClick r:id="rId4"/>
              </a:rPr>
              <a:t>Treatment of premature infants with pulmonary hypertension and right ventricular dysfunction with milrinone: a case series.</a:t>
            </a:r>
            <a:endParaRPr lang="pt-BR" sz="1400"/>
          </a:p>
          <a:p>
            <a:pPr algn="ctr"/>
            <a:r>
              <a:rPr lang="pt-BR" sz="1400"/>
              <a:t>James AT, Bee C, Corcoran JD, McNamara PJ, Franklin O, El-Khuffash AF.J Perinatol. 2015 Apr;35(4):268-73. doi: 10.1038/jp.2014.208. Epub 2014 Nov 27.</a:t>
            </a:r>
          </a:p>
          <a:p>
            <a:pPr algn="ctr"/>
            <a:r>
              <a:rPr lang="pt-BR" sz="1400"/>
              <a:t>PMID: 25429380.</a:t>
            </a:r>
            <a:r>
              <a:rPr lang="pt-BR" sz="1400" u="sng">
                <a:hlinkClick r:id="rId5"/>
              </a:rPr>
              <a:t>Similar articles</a:t>
            </a:r>
            <a:endParaRPr lang="pt-BR" sz="1400" u="sng"/>
          </a:p>
        </p:txBody>
      </p:sp>
      <p:sp>
        <p:nvSpPr>
          <p:cNvPr id="48134" name="Rectangle 7"/>
          <p:cNvSpPr>
            <a:spLocks/>
          </p:cNvSpPr>
          <p:nvPr/>
        </p:nvSpPr>
        <p:spPr bwMode="auto">
          <a:xfrm>
            <a:off x="863600" y="3100388"/>
            <a:ext cx="10515600" cy="4351337"/>
          </a:xfrm>
          <a:prstGeom prst="rect">
            <a:avLst/>
          </a:prstGeom>
          <a:noFill/>
          <a:ln w="9525">
            <a:noFill/>
            <a:miter lim="800000"/>
            <a:headEnd/>
            <a:tailEnd/>
          </a:ln>
        </p:spPr>
        <p:txBody>
          <a:bodyPr/>
          <a:lstStyle/>
          <a:p>
            <a:pPr marL="228600" indent="-228600" algn="just">
              <a:lnSpc>
                <a:spcPct val="90000"/>
              </a:lnSpc>
              <a:spcBef>
                <a:spcPts val="1000"/>
              </a:spcBef>
              <a:buFont typeface="Arial" pitchFamily="34" charset="0"/>
              <a:buChar char="•"/>
            </a:pPr>
            <a:r>
              <a:rPr lang="pt-BR" sz="2800">
                <a:latin typeface="Calibri" pitchFamily="34" charset="0"/>
              </a:rPr>
              <a:t>Nesta série de casos, o uso de milrinona em pré-termos com hipertensão pulmonar e/ou </a:t>
            </a:r>
            <a:r>
              <a:rPr lang="pt-BR" sz="2800">
                <a:solidFill>
                  <a:srgbClr val="FF0000"/>
                </a:solidFill>
                <a:latin typeface="Calibri" pitchFamily="34" charset="0"/>
              </a:rPr>
              <a:t>disfunção VD</a:t>
            </a:r>
            <a:r>
              <a:rPr lang="pt-BR" sz="2800">
                <a:latin typeface="Calibri" pitchFamily="34" charset="0"/>
              </a:rPr>
              <a:t> foi associado a </a:t>
            </a:r>
            <a:r>
              <a:rPr lang="pt-BR" sz="2800">
                <a:solidFill>
                  <a:srgbClr val="0033CC"/>
                </a:solidFill>
                <a:latin typeface="Calibri" pitchFamily="34" charset="0"/>
              </a:rPr>
              <a:t>melhora do índice de oxigenação, queda FiO2 e redução da dose de iNO nas 24horas subsequentes, </a:t>
            </a:r>
          </a:p>
          <a:p>
            <a:pPr marL="228600" indent="-228600" algn="just">
              <a:lnSpc>
                <a:spcPct val="90000"/>
              </a:lnSpc>
              <a:spcBef>
                <a:spcPts val="1000"/>
              </a:spcBef>
              <a:buFont typeface="Arial" pitchFamily="34" charset="0"/>
              <a:buChar char="•"/>
            </a:pPr>
            <a:r>
              <a:rPr lang="pt-BR" sz="2800">
                <a:latin typeface="Calibri" pitchFamily="34" charset="0"/>
              </a:rPr>
              <a:t>Também houve redução da pressão pulmonar (ECO) e </a:t>
            </a:r>
            <a:r>
              <a:rPr lang="pt-BR" sz="2800">
                <a:solidFill>
                  <a:srgbClr val="0033CC"/>
                </a:solidFill>
                <a:latin typeface="Calibri" pitchFamily="34" charset="0"/>
              </a:rPr>
              <a:t>aumento do retorno venoso pulmonar (índice de velocidade da valva mitral) e do débito VE.</a:t>
            </a:r>
          </a:p>
        </p:txBody>
      </p:sp>
      <p:sp>
        <p:nvSpPr>
          <p:cNvPr id="48135" name="Oval 8"/>
          <p:cNvSpPr>
            <a:spLocks noChangeArrowheads="1"/>
          </p:cNvSpPr>
          <p:nvPr/>
        </p:nvSpPr>
        <p:spPr bwMode="auto">
          <a:xfrm>
            <a:off x="615950" y="246063"/>
            <a:ext cx="914400" cy="668337"/>
          </a:xfrm>
          <a:prstGeom prst="ellipse">
            <a:avLst/>
          </a:prstGeom>
          <a:solidFill>
            <a:srgbClr val="FFFF00"/>
          </a:solidFill>
          <a:ln w="57150">
            <a:solidFill>
              <a:srgbClr val="FF0066"/>
            </a:solidFill>
            <a:round/>
            <a:headEnd/>
            <a:tailEnd/>
          </a:ln>
        </p:spPr>
        <p:txBody>
          <a:bodyPr wrap="none" anchor="ctr"/>
          <a:lstStyle/>
          <a:p>
            <a:pPr algn="ctr"/>
            <a:r>
              <a:rPr lang="pt-BR">
                <a:solidFill>
                  <a:srgbClr val="0033CC"/>
                </a:solidFill>
              </a:rPr>
              <a:t>2015</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722313" y="2792413"/>
            <a:ext cx="10515600" cy="4351337"/>
          </a:xfrm>
        </p:spPr>
        <p:txBody>
          <a:bodyPr/>
          <a:lstStyle/>
          <a:p>
            <a:pPr eaLnBrk="1" hangingPunct="1">
              <a:lnSpc>
                <a:spcPct val="80000"/>
              </a:lnSpc>
            </a:pPr>
            <a:r>
              <a:rPr lang="pt-BR" altLang="ko-KR" sz="2000" smtClean="0">
                <a:ea typeface="Gulim" pitchFamily="34" charset="-127"/>
              </a:rPr>
              <a:t>Graças aos novos exames de imagem, incluindo o Doppler tecidual e o  Doppler capaz de medir a tensão e a deformidade do tecido é possível, os autores evidenciaram que os RN &gt;34 semanas com HP que NÃO responderam ao iNO em 4 horas e que receberam milrinona, redução da pressão arterial pulmonar, </a:t>
            </a:r>
            <a:r>
              <a:rPr lang="pt-BR" altLang="ko-KR" sz="2000" b="1" smtClean="0">
                <a:solidFill>
                  <a:srgbClr val="0033CC"/>
                </a:solidFill>
                <a:ea typeface="Gulim" pitchFamily="34" charset="-127"/>
              </a:rPr>
              <a:t>melhora da função ventricular direita e esquerda</a:t>
            </a:r>
            <a:r>
              <a:rPr lang="pt-BR" altLang="ko-KR" sz="2000" smtClean="0">
                <a:ea typeface="Gulim" pitchFamily="34" charset="-127"/>
              </a:rPr>
              <a:t> e consequente melhora do débito cardíaco e melhora índice de oxigenação com redução da necessidade de aumento do oxigênio e óxido nítrico inspirados. Interessante que a hipotensão observada e corrigida com vasopressores começou a aumentar com 72 horas apesar da redução dos vasopressores.Assim, </a:t>
            </a:r>
            <a:r>
              <a:rPr lang="pt-PT" altLang="ko-KR" sz="2000" b="1" smtClean="0">
                <a:ea typeface="Gulim" pitchFamily="34" charset="-127"/>
              </a:rPr>
              <a:t>as propriedades inodilatadores (vasodilatadoras) da milrinona torna-a um agente ideal para recém-nascidos refratários ao óxido nítrico ou que apresentem deficiente performance sistólica ventricular direita.</a:t>
            </a:r>
            <a:r>
              <a:rPr lang="pt-PT" altLang="ko-KR" sz="2000" smtClean="0">
                <a:ea typeface="Gulim" pitchFamily="34" charset="-127"/>
              </a:rPr>
              <a:t> </a:t>
            </a:r>
            <a:r>
              <a:rPr lang="pt-BR" altLang="ko-KR" sz="2000" smtClean="0">
                <a:ea typeface="Gulim" pitchFamily="34" charset="-127"/>
              </a:rPr>
              <a:t>Tradicionalmente os médicos são relutantes para tratar HP com agentes redutores da pós-carga devido à preocupação  com  a hipotensão sistêmica e o desejo de mantê-la acima da pressão arterial normal na tentativa de reverter o shunt ductal ((com isto usam altas doses de dopamina e epinefrina!).  Esta abordagem </a:t>
            </a:r>
            <a:r>
              <a:rPr lang="pt-BR" altLang="ko-KR" sz="2000" b="1" smtClean="0">
                <a:ea typeface="Gulim" pitchFamily="34" charset="-127"/>
              </a:rPr>
              <a:t>não focaliza</a:t>
            </a:r>
            <a:r>
              <a:rPr lang="pt-BR" altLang="ko-KR" sz="2000" smtClean="0">
                <a:ea typeface="Gulim" pitchFamily="34" charset="-127"/>
              </a:rPr>
              <a:t> o </a:t>
            </a:r>
            <a:r>
              <a:rPr lang="pt-BR" altLang="ko-KR" sz="2000" b="1" smtClean="0">
                <a:ea typeface="Gulim" pitchFamily="34" charset="-127"/>
              </a:rPr>
              <a:t>distúrbio fisiológico primário do leito vascular pulmonar levando ao aumento da pós-</a:t>
            </a:r>
            <a:r>
              <a:rPr lang="pt-BR" altLang="ko-KR" sz="2000" smtClean="0">
                <a:ea typeface="Gulim" pitchFamily="34" charset="-127"/>
              </a:rPr>
              <a:t>carga ventricular direita que pode resultar em prejuízo por várias razões. </a:t>
            </a:r>
            <a:endParaRPr lang="pt-BR" sz="2000" smtClean="0"/>
          </a:p>
        </p:txBody>
      </p:sp>
      <p:sp>
        <p:nvSpPr>
          <p:cNvPr id="49155" name="Rectangle 4"/>
          <p:cNvSpPr>
            <a:spLocks noChangeArrowheads="1"/>
          </p:cNvSpPr>
          <p:nvPr/>
        </p:nvSpPr>
        <p:spPr bwMode="auto">
          <a:xfrm>
            <a:off x="3249613" y="198438"/>
            <a:ext cx="8942387" cy="1935162"/>
          </a:xfrm>
          <a:prstGeom prst="rect">
            <a:avLst/>
          </a:prstGeom>
          <a:solidFill>
            <a:srgbClr val="FFFFFF"/>
          </a:solidFill>
          <a:ln w="9525">
            <a:noFill/>
            <a:miter lim="800000"/>
            <a:headEnd/>
            <a:tailEnd/>
          </a:ln>
        </p:spPr>
        <p:txBody>
          <a:bodyPr lIns="0" tIns="126960" rIns="0" bIns="25392" anchor="ctr">
            <a:spAutoFit/>
          </a:bodyPr>
          <a:lstStyle/>
          <a:p>
            <a:r>
              <a:rPr lang="pt-BR" sz="2700" b="1">
                <a:solidFill>
                  <a:srgbClr val="0033CC"/>
                </a:solidFill>
                <a:latin typeface="Lato" pitchFamily="34" charset="0"/>
              </a:rPr>
              <a:t>O efeito da milrinona sobre a fun</a:t>
            </a:r>
            <a:r>
              <a:rPr lang="pt-BR" sz="2700" b="1">
                <a:solidFill>
                  <a:srgbClr val="0033CC"/>
                </a:solidFill>
                <a:latin typeface="Calibri" pitchFamily="34" charset="0"/>
              </a:rPr>
              <a:t>ç</a:t>
            </a:r>
            <a:r>
              <a:rPr lang="pt-BR" sz="2700" b="1">
                <a:solidFill>
                  <a:srgbClr val="0033CC"/>
                </a:solidFill>
                <a:latin typeface="Lato" pitchFamily="34" charset="0"/>
              </a:rPr>
              <a:t>ão ventricular direita e esquerda quando usada como terapia de resgate para crian</a:t>
            </a:r>
            <a:r>
              <a:rPr lang="pt-BR" sz="2700" b="1">
                <a:solidFill>
                  <a:srgbClr val="0033CC"/>
                </a:solidFill>
                <a:latin typeface="Calibri" pitchFamily="34" charset="0"/>
              </a:rPr>
              <a:t>ç</a:t>
            </a:r>
            <a:r>
              <a:rPr lang="pt-BR" sz="2700" b="1">
                <a:solidFill>
                  <a:srgbClr val="0033CC"/>
                </a:solidFill>
                <a:latin typeface="Lato" pitchFamily="34" charset="0"/>
              </a:rPr>
              <a:t>as nascidas a termo com hipertensão pulmonar</a:t>
            </a:r>
          </a:p>
          <a:p>
            <a:pPr eaLnBrk="0" hangingPunct="0"/>
            <a:r>
              <a:rPr lang="pt-BR"/>
              <a:t>Apresentação: Fabrício Nunes, Letícia Dantas, Rafaela Viegas, Stephanie Hajjar, Thádila Fogaça e Túlio Fagner. Coordenação: Paulo R. Margotto </a:t>
            </a:r>
          </a:p>
        </p:txBody>
      </p:sp>
      <p:pic>
        <p:nvPicPr>
          <p:cNvPr id="49156" name="Picture 5" descr="ppt">
            <a:hlinkClick r:id="rId2" tooltip="Milrinona_Func-VD_VE"/>
          </p:cNvPr>
          <p:cNvPicPr>
            <a:picLocks noChangeAspect="1" noChangeArrowheads="1"/>
          </p:cNvPicPr>
          <p:nvPr/>
        </p:nvPicPr>
        <p:blipFill>
          <a:blip r:embed="rId3"/>
          <a:srcRect/>
          <a:stretch>
            <a:fillRect/>
          </a:stretch>
        </p:blipFill>
        <p:spPr bwMode="auto">
          <a:xfrm>
            <a:off x="11371263" y="927100"/>
            <a:ext cx="457200" cy="457200"/>
          </a:xfrm>
          <a:prstGeom prst="rect">
            <a:avLst/>
          </a:prstGeom>
          <a:noFill/>
          <a:ln w="9525">
            <a:noFill/>
            <a:miter lim="800000"/>
            <a:headEnd/>
            <a:tailEnd/>
          </a:ln>
        </p:spPr>
      </p:pic>
      <p:sp>
        <p:nvSpPr>
          <p:cNvPr id="49157" name="Rectangle 6"/>
          <p:cNvSpPr>
            <a:spLocks noChangeArrowheads="1"/>
          </p:cNvSpPr>
          <p:nvPr/>
        </p:nvSpPr>
        <p:spPr bwMode="auto">
          <a:xfrm>
            <a:off x="1076325" y="2105025"/>
            <a:ext cx="10279063" cy="638175"/>
          </a:xfrm>
          <a:prstGeom prst="rect">
            <a:avLst/>
          </a:prstGeom>
          <a:solidFill>
            <a:srgbClr val="FFFFFF"/>
          </a:solidFill>
          <a:ln w="9525">
            <a:noFill/>
            <a:miter lim="800000"/>
            <a:headEnd/>
            <a:tailEnd/>
          </a:ln>
        </p:spPr>
        <p:txBody>
          <a:bodyPr lIns="0" tIns="0" rIns="95220" bIns="0" anchor="ctr">
            <a:spAutoFit/>
          </a:bodyPr>
          <a:lstStyle/>
          <a:p>
            <a:pPr algn="ctr"/>
            <a:r>
              <a:rPr lang="pt-BR" sz="1400">
                <a:hlinkClick r:id="rId4"/>
              </a:rPr>
              <a:t>The effect of milrinone on right and left ventricular function when used as a rescue therapy for term infants with pulmonary hypertension.</a:t>
            </a:r>
            <a:r>
              <a:rPr lang="pt-BR" sz="1400"/>
              <a:t>James AT, Corcoran JD, McNamara PJ, Franklin O, El-Khuffash AF.Cardiol Young. 2016 Jan;26(1):90-9. doi: 10.1017/S1047951114002698. Epub 2015 Jan 20.PMID: 25599873.</a:t>
            </a:r>
            <a:r>
              <a:rPr lang="pt-BR" sz="1400" u="sng">
                <a:hlinkClick r:id="rId5"/>
              </a:rPr>
              <a:t>Similar articles</a:t>
            </a:r>
            <a:endParaRPr lang="pt-BR" sz="1400" u="sng"/>
          </a:p>
        </p:txBody>
      </p:sp>
      <p:pic>
        <p:nvPicPr>
          <p:cNvPr id="49158" name="Picture 7"/>
          <p:cNvPicPr>
            <a:picLocks noChangeAspect="1" noChangeArrowheads="1"/>
          </p:cNvPicPr>
          <p:nvPr/>
        </p:nvPicPr>
        <p:blipFill>
          <a:blip r:embed="rId6"/>
          <a:srcRect/>
          <a:stretch>
            <a:fillRect/>
          </a:stretch>
        </p:blipFill>
        <p:spPr bwMode="auto">
          <a:xfrm>
            <a:off x="0" y="496888"/>
            <a:ext cx="3275013" cy="1293812"/>
          </a:xfrm>
          <a:prstGeom prst="rect">
            <a:avLst/>
          </a:prstGeom>
          <a:noFill/>
          <a:ln w="9525">
            <a:noFill/>
            <a:miter lim="800000"/>
            <a:headEnd/>
            <a:tailEnd/>
          </a:ln>
        </p:spPr>
      </p:pic>
      <p:sp>
        <p:nvSpPr>
          <p:cNvPr id="49159" name="AutoShape 9"/>
          <p:cNvSpPr>
            <a:spLocks noChangeArrowheads="1"/>
          </p:cNvSpPr>
          <p:nvPr/>
        </p:nvSpPr>
        <p:spPr bwMode="auto">
          <a:xfrm>
            <a:off x="11137900" y="5995988"/>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
        <p:nvSpPr>
          <p:cNvPr id="49160" name="Oval 10"/>
          <p:cNvSpPr>
            <a:spLocks noChangeArrowheads="1"/>
          </p:cNvSpPr>
          <p:nvPr/>
        </p:nvSpPr>
        <p:spPr bwMode="auto">
          <a:xfrm>
            <a:off x="117475" y="1855788"/>
            <a:ext cx="914400" cy="668337"/>
          </a:xfrm>
          <a:prstGeom prst="ellipse">
            <a:avLst/>
          </a:prstGeom>
          <a:solidFill>
            <a:srgbClr val="FFFF00"/>
          </a:solidFill>
          <a:ln w="57150">
            <a:solidFill>
              <a:srgbClr val="FF0066"/>
            </a:solidFill>
            <a:round/>
            <a:headEnd/>
            <a:tailEnd/>
          </a:ln>
        </p:spPr>
        <p:txBody>
          <a:bodyPr wrap="none" anchor="ctr"/>
          <a:lstStyle/>
          <a:p>
            <a:pPr algn="ctr"/>
            <a:r>
              <a:rPr lang="pt-BR">
                <a:solidFill>
                  <a:srgbClr val="0033CC"/>
                </a:solidFill>
              </a:rPr>
              <a:t>2016</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1"/>
          </p:nvPr>
        </p:nvSpPr>
        <p:spPr/>
        <p:txBody>
          <a:bodyPr/>
          <a:lstStyle/>
          <a:p>
            <a:pPr eaLnBrk="1" hangingPunct="1">
              <a:lnSpc>
                <a:spcPct val="80000"/>
              </a:lnSpc>
            </a:pPr>
            <a:r>
              <a:rPr lang="pt-BR" sz="2000" smtClean="0"/>
              <a:t>A função ventricular direita e esquerda pode estar comprometida na hipertensão pulmonar persistente do recém-nascido. Devido a resistência vascular pulmonar aumentada, há um aumento da pós-carga ventricular direita e redução da pré-carga ventricular esquerda (devido ao retorno venoso diminuído).</a:t>
            </a:r>
          </a:p>
          <a:p>
            <a:pPr eaLnBrk="1" hangingPunct="1">
              <a:lnSpc>
                <a:spcPct val="80000"/>
              </a:lnSpc>
            </a:pPr>
            <a:r>
              <a:rPr lang="pt-BR" sz="2000" smtClean="0"/>
              <a:t>	Os efeitos da pressão ventricular aumentada e do átrio direito dilatado incluem: mudança de posição do septo interventricular e compressão do átrio e ventrículo esquerdos, resultando em um defeito de enchimento e, consequentemente, débito cardíaco diminuído.</a:t>
            </a:r>
          </a:p>
          <a:p>
            <a:pPr eaLnBrk="1" hangingPunct="1">
              <a:lnSpc>
                <a:spcPct val="80000"/>
              </a:lnSpc>
            </a:pPr>
            <a:r>
              <a:rPr lang="pt-BR" sz="2000" smtClean="0"/>
              <a:t>	O débito cardíaco diminuído, resultado de uma pré-carga ventricular diminuída, pode levar a uma queda na pressão arterial nos recém-nascidos, necessitando do uso de vasopressores inotrópicos, como dopamina e adrenalina. Estudos em animais demonstraram que o uso desses agentes inotrópicos positivos leva a um aumento na resistência vascular sistêmica e pulmonar e podem, futuramente, contribuir para um comprometimento da função do ventrículo direito.</a:t>
            </a:r>
          </a:p>
          <a:p>
            <a:pPr eaLnBrk="1" hangingPunct="1">
              <a:lnSpc>
                <a:spcPct val="80000"/>
              </a:lnSpc>
            </a:pPr>
            <a:r>
              <a:rPr lang="pt-BR" sz="2000" smtClean="0"/>
              <a:t>	Vários estudos demonstraram a associação do débito cardíaco diminuído na hipertensão pulmonar persistente do recém-nascido, com o aumento da morbidade e mortalidade.</a:t>
            </a:r>
          </a:p>
        </p:txBody>
      </p:sp>
      <p:sp>
        <p:nvSpPr>
          <p:cNvPr id="50179" name="Rectangle 4"/>
          <p:cNvSpPr>
            <a:spLocks noChangeArrowheads="1"/>
          </p:cNvSpPr>
          <p:nvPr/>
        </p:nvSpPr>
        <p:spPr bwMode="auto">
          <a:xfrm>
            <a:off x="771525" y="219075"/>
            <a:ext cx="9690100" cy="1341438"/>
          </a:xfrm>
          <a:prstGeom prst="rect">
            <a:avLst/>
          </a:prstGeom>
          <a:noFill/>
          <a:ln w="9525">
            <a:noFill/>
            <a:miter lim="800000"/>
            <a:headEnd/>
            <a:tailEnd/>
          </a:ln>
        </p:spPr>
        <p:txBody>
          <a:bodyPr lIns="0" tIns="0" rIns="0" bIns="0" anchor="ctr">
            <a:spAutoFit/>
          </a:bodyPr>
          <a:lstStyle/>
          <a:p>
            <a:pPr algn="ctr"/>
            <a:r>
              <a:rPr lang="pt-BR" sz="2700" b="1">
                <a:solidFill>
                  <a:srgbClr val="0033CC"/>
                </a:solidFill>
                <a:latin typeface="Lato" pitchFamily="34" charset="0"/>
              </a:rPr>
              <a:t>HIPERTENSÃO PULMONAR Entendendo o uso de drogas vasoativas  - Importância da disfun</a:t>
            </a:r>
            <a:r>
              <a:rPr lang="pt-BR" sz="2700" b="1">
                <a:solidFill>
                  <a:srgbClr val="0033CC"/>
                </a:solidFill>
                <a:latin typeface="Calibri" pitchFamily="34" charset="0"/>
              </a:rPr>
              <a:t>ç</a:t>
            </a:r>
            <a:r>
              <a:rPr lang="pt-BR" sz="2700" b="1">
                <a:solidFill>
                  <a:srgbClr val="0033CC"/>
                </a:solidFill>
                <a:latin typeface="Lato" pitchFamily="34" charset="0"/>
              </a:rPr>
              <a:t>ão ventricular</a:t>
            </a:r>
          </a:p>
          <a:p>
            <a:pPr algn="ctr" eaLnBrk="0" hangingPunct="0"/>
            <a:r>
              <a:rPr lang="pt-BR" sz="800" u="sng">
                <a:solidFill>
                  <a:srgbClr val="78909C"/>
                </a:solidFill>
                <a:hlinkClick r:id="rId2" tooltip="Hipertens_pulmonar_uso_drogas_vasoativas"/>
              </a:rPr>
              <a:t>  </a:t>
            </a:r>
            <a:endParaRPr lang="pt-BR" u="sng">
              <a:solidFill>
                <a:srgbClr val="78909C"/>
              </a:solidFill>
              <a:latin typeface="Calibri" pitchFamily="34" charset="0"/>
            </a:endParaRPr>
          </a:p>
          <a:p>
            <a:pPr algn="ctr" eaLnBrk="0" hangingPunct="0"/>
            <a:r>
              <a:rPr lang="pt-BR" sz="1300">
                <a:solidFill>
                  <a:srgbClr val="424242"/>
                </a:solidFill>
                <a:ea typeface="Source Sans Pro"/>
                <a:cs typeface="Source Sans Pro"/>
              </a:rPr>
              <a:t>Paulo R. Margotto,</a:t>
            </a:r>
            <a:r>
              <a:rPr lang="pt-BR" sz="1300">
                <a:solidFill>
                  <a:srgbClr val="424242"/>
                </a:solidFill>
                <a:latin typeface="Calibri" pitchFamily="34" charset="0"/>
                <a:ea typeface="Source Sans Pro"/>
                <a:cs typeface="Source Sans Pro"/>
              </a:rPr>
              <a:t> </a:t>
            </a:r>
            <a:r>
              <a:rPr lang="pt-BR" sz="1300">
                <a:solidFill>
                  <a:srgbClr val="424242"/>
                </a:solidFill>
                <a:ea typeface="Source Sans Pro"/>
                <a:cs typeface="Source Sans Pro"/>
              </a:rPr>
              <a:t>Professor de Neonatologia (6a S</a:t>
            </a:r>
            <a:r>
              <a:rPr lang="pt-BR" sz="1300">
                <a:solidFill>
                  <a:srgbClr val="424242"/>
                </a:solidFill>
                <a:latin typeface="Calibri" pitchFamily="34" charset="0"/>
                <a:ea typeface="Source Sans Pro"/>
                <a:cs typeface="Source Sans Pro"/>
              </a:rPr>
              <a:t>é</a:t>
            </a:r>
            <a:r>
              <a:rPr lang="pt-BR" sz="1300">
                <a:solidFill>
                  <a:srgbClr val="424242"/>
                </a:solidFill>
                <a:ea typeface="Source Sans Pro"/>
                <a:cs typeface="Source Sans Pro"/>
              </a:rPr>
              <a:t>rie ) do Curso de Medicina da Faculdade de Medicina da Universidade Cat</a:t>
            </a:r>
            <a:r>
              <a:rPr lang="pt-BR" sz="1300">
                <a:solidFill>
                  <a:srgbClr val="424242"/>
                </a:solidFill>
                <a:latin typeface="Calibri" pitchFamily="34" charset="0"/>
                <a:ea typeface="Source Sans Pro"/>
                <a:cs typeface="Source Sans Pro"/>
              </a:rPr>
              <a:t>ó</a:t>
            </a:r>
            <a:r>
              <a:rPr lang="pt-BR" sz="1300">
                <a:solidFill>
                  <a:srgbClr val="424242"/>
                </a:solidFill>
                <a:ea typeface="Source Sans Pro"/>
                <a:cs typeface="Source Sans Pro"/>
              </a:rPr>
              <a:t>lica de Bras</a:t>
            </a:r>
            <a:r>
              <a:rPr lang="pt-BR" sz="1300">
                <a:solidFill>
                  <a:srgbClr val="424242"/>
                </a:solidFill>
                <a:latin typeface="Calibri" pitchFamily="34" charset="0"/>
                <a:ea typeface="Source Sans Pro"/>
                <a:cs typeface="Source Sans Pro"/>
              </a:rPr>
              <a:t>í</a:t>
            </a:r>
            <a:r>
              <a:rPr lang="pt-BR" sz="1300">
                <a:solidFill>
                  <a:srgbClr val="424242"/>
                </a:solidFill>
                <a:ea typeface="Source Sans Pro"/>
                <a:cs typeface="Source Sans Pro"/>
              </a:rPr>
              <a:t>lia</a:t>
            </a:r>
            <a:endParaRPr lang="pt-BR">
              <a:solidFill>
                <a:srgbClr val="78909C"/>
              </a:solidFill>
              <a:latin typeface="Calibri" pitchFamily="34" charset="0"/>
            </a:endParaRPr>
          </a:p>
        </p:txBody>
      </p:sp>
      <p:pic>
        <p:nvPicPr>
          <p:cNvPr id="50180" name="Picture 5" descr="doc">
            <a:hlinkClick r:id="rId2" tooltip="Hipertens_pulmonar_uso_drogas_vasoativas"/>
          </p:cNvPr>
          <p:cNvPicPr>
            <a:picLocks noChangeAspect="1" noChangeArrowheads="1"/>
          </p:cNvPicPr>
          <p:nvPr/>
        </p:nvPicPr>
        <p:blipFill>
          <a:blip r:embed="rId3"/>
          <a:srcRect/>
          <a:stretch>
            <a:fillRect/>
          </a:stretch>
        </p:blipFill>
        <p:spPr bwMode="auto">
          <a:xfrm>
            <a:off x="-1928813" y="3116263"/>
            <a:ext cx="457200" cy="457200"/>
          </a:xfrm>
          <a:prstGeom prst="rect">
            <a:avLst/>
          </a:prstGeom>
          <a:noFill/>
          <a:ln w="9525">
            <a:noFill/>
            <a:miter lim="800000"/>
            <a:headEnd/>
            <a:tailEnd/>
          </a:ln>
        </p:spPr>
      </p:pic>
      <p:sp>
        <p:nvSpPr>
          <p:cNvPr id="50181" name="AutoShape 7"/>
          <p:cNvSpPr>
            <a:spLocks noChangeArrowheads="1"/>
          </p:cNvSpPr>
          <p:nvPr/>
        </p:nvSpPr>
        <p:spPr bwMode="auto">
          <a:xfrm>
            <a:off x="11137900" y="5995988"/>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
        <p:nvSpPr>
          <p:cNvPr id="50182" name="Oval 8"/>
          <p:cNvSpPr>
            <a:spLocks noChangeArrowheads="1"/>
          </p:cNvSpPr>
          <p:nvPr/>
        </p:nvSpPr>
        <p:spPr bwMode="auto">
          <a:xfrm>
            <a:off x="144463" y="285750"/>
            <a:ext cx="914400" cy="668338"/>
          </a:xfrm>
          <a:prstGeom prst="ellipse">
            <a:avLst/>
          </a:prstGeom>
          <a:solidFill>
            <a:srgbClr val="FFFF00"/>
          </a:solidFill>
          <a:ln w="57150">
            <a:solidFill>
              <a:srgbClr val="FF0066"/>
            </a:solidFill>
            <a:round/>
            <a:headEnd/>
            <a:tailEnd/>
          </a:ln>
        </p:spPr>
        <p:txBody>
          <a:bodyPr wrap="none" anchor="ctr"/>
          <a:lstStyle/>
          <a:p>
            <a:pPr algn="ctr"/>
            <a:r>
              <a:rPr lang="pt-BR">
                <a:solidFill>
                  <a:srgbClr val="0033CC"/>
                </a:solidFill>
              </a:rPr>
              <a:t>2017</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1"/>
          </p:nvPr>
        </p:nvSpPr>
        <p:spPr>
          <a:xfrm>
            <a:off x="838200" y="1174750"/>
            <a:ext cx="10515600" cy="5002213"/>
          </a:xfrm>
        </p:spPr>
        <p:txBody>
          <a:bodyPr/>
          <a:lstStyle/>
          <a:p>
            <a:pPr eaLnBrk="1" hangingPunct="1"/>
            <a:r>
              <a:rPr lang="pt-BR" sz="2400" b="1" smtClean="0">
                <a:solidFill>
                  <a:srgbClr val="FF5050"/>
                </a:solidFill>
              </a:rPr>
              <a:t>Papel da milrinona na hipertensão pulmonar refratária ao iNO</a:t>
            </a:r>
            <a:endParaRPr lang="pt-BR" sz="2400" smtClean="0">
              <a:solidFill>
                <a:srgbClr val="FF5050"/>
              </a:solidFill>
            </a:endParaRPr>
          </a:p>
          <a:p>
            <a:pPr eaLnBrk="1" hangingPunct="1">
              <a:buFont typeface="Arial" pitchFamily="34" charset="0"/>
              <a:buNone/>
            </a:pPr>
            <a:r>
              <a:rPr lang="pt-BR" sz="2400" smtClean="0"/>
              <a:t>	A milrinona é um inibidor seletivo da fosfodiesterase 3 nos miócitos cardíacos e na musculatura lisa dos vasos, produzindo melhora da oxigenação nos recém-nascidos com hipertensão pulmonar não responsiva ao iNO. A dose recomendada tem sido inicialmente 0.33 µg/kg/minuto, com aumento de 0,33 a um máximo de 0,99 µg/kg/minuto. </a:t>
            </a:r>
            <a:r>
              <a:rPr lang="pt-BR" sz="2400" smtClean="0">
                <a:solidFill>
                  <a:srgbClr val="0033CC"/>
                </a:solidFill>
              </a:rPr>
              <a:t>A milrinona atua no ventrículo direito melhorando a função sistólica (efeito inotrópico) e a função diastólica (efeito lusitrópico) e atua como vasodilatador pulmonar</a:t>
            </a:r>
            <a:r>
              <a:rPr lang="pt-BR" sz="2400" smtClean="0"/>
              <a:t>. A melhora ocorre entre 12-14 horas com significância estatística em 48-72 horas. </a:t>
            </a:r>
            <a:r>
              <a:rPr lang="pt-BR" sz="2400" smtClean="0">
                <a:solidFill>
                  <a:srgbClr val="0033CC"/>
                </a:solidFill>
              </a:rPr>
              <a:t>Mais recentemente</a:t>
            </a:r>
            <a:r>
              <a:rPr lang="pt-BR" sz="2400" smtClean="0"/>
              <a:t>, utilizando além de marcadores ecocardiográficos convencionais o Doppler tecidual e o Doppler capaz de medir a tensão e a deformidade do tecido, </a:t>
            </a:r>
            <a:r>
              <a:rPr lang="pt-BR" sz="2400" smtClean="0">
                <a:solidFill>
                  <a:srgbClr val="0033CC"/>
                </a:solidFill>
              </a:rPr>
              <a:t>foi evidenciado que a milrinona </a:t>
            </a:r>
            <a:r>
              <a:rPr lang="pt-BR" sz="2400" b="1" smtClean="0">
                <a:solidFill>
                  <a:srgbClr val="0033CC"/>
                </a:solidFill>
              </a:rPr>
              <a:t>atua também no ventrículo esquerdo</a:t>
            </a:r>
            <a:r>
              <a:rPr lang="pt-BR" sz="2400" smtClean="0">
                <a:solidFill>
                  <a:srgbClr val="0033CC"/>
                </a:solidFill>
              </a:rPr>
              <a:t>, aumentando o débito cardíaco. </a:t>
            </a:r>
          </a:p>
        </p:txBody>
      </p:sp>
      <p:sp>
        <p:nvSpPr>
          <p:cNvPr id="51203" name="AutoShape 4"/>
          <p:cNvSpPr>
            <a:spLocks noChangeArrowheads="1"/>
          </p:cNvSpPr>
          <p:nvPr/>
        </p:nvSpPr>
        <p:spPr bwMode="auto">
          <a:xfrm>
            <a:off x="11137900" y="5995988"/>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xfrm>
            <a:off x="838200" y="1042988"/>
            <a:ext cx="10515600" cy="5133975"/>
          </a:xfrm>
        </p:spPr>
        <p:txBody>
          <a:bodyPr/>
          <a:lstStyle/>
          <a:p>
            <a:pPr eaLnBrk="1" hangingPunct="1">
              <a:lnSpc>
                <a:spcPct val="70000"/>
              </a:lnSpc>
            </a:pPr>
            <a:r>
              <a:rPr lang="pt-BR" sz="2400" smtClean="0"/>
              <a:t>Teoricamente, pela redução da pós-carga pulmonar, melhorando a complacência do ventrículo direito e aumentando a contratilidade do miocárdio, a milrinona melhora o enchimento passivo ventricular esquerdo e, por conseqüência, aumenta o débito cardíaco e a estabilidade da pressão arterial sistêmica.</a:t>
            </a:r>
          </a:p>
          <a:p>
            <a:pPr eaLnBrk="1" hangingPunct="1">
              <a:lnSpc>
                <a:spcPct val="70000"/>
              </a:lnSpc>
            </a:pPr>
            <a:r>
              <a:rPr lang="pt-BR" sz="2400" smtClean="0"/>
              <a:t>	 </a:t>
            </a:r>
            <a:r>
              <a:rPr lang="pt-BR" sz="2400" smtClean="0">
                <a:solidFill>
                  <a:srgbClr val="0033CC"/>
                </a:solidFill>
              </a:rPr>
              <a:t>A melhora dos parâmetros dependentes da pós-carga do ventrículo direito e dos parâmetros dependentes da pré-carga do ventrículo esquerdo pode ser explicada pela diminuição da pós-carga do ventrículo direito, melhora de ventilação-perfusão, melhora do retorno venoso pulmonar e da pré-carga ao coração esquerdo</a:t>
            </a:r>
            <a:r>
              <a:rPr lang="pt-BR" sz="2400" smtClean="0"/>
              <a:t>.</a:t>
            </a:r>
          </a:p>
          <a:p>
            <a:pPr eaLnBrk="1" hangingPunct="1">
              <a:lnSpc>
                <a:spcPct val="70000"/>
              </a:lnSpc>
            </a:pPr>
            <a:r>
              <a:rPr lang="pt-BR" sz="2400" smtClean="0"/>
              <a:t>      Assim, o uso de </a:t>
            </a:r>
            <a:r>
              <a:rPr lang="pt-BR" sz="2400" smtClean="0">
                <a:solidFill>
                  <a:srgbClr val="0033CC"/>
                </a:solidFill>
              </a:rPr>
              <a:t>milrinona</a:t>
            </a:r>
            <a:r>
              <a:rPr lang="pt-BR" sz="2400" smtClean="0"/>
              <a:t> em recém-nascidos com hipertensão pulmonar refratária ao uso de óxido nítrico é associado à </a:t>
            </a:r>
            <a:r>
              <a:rPr lang="pt-BR" sz="2400" smtClean="0">
                <a:solidFill>
                  <a:srgbClr val="0033CC"/>
                </a:solidFill>
              </a:rPr>
              <a:t>melhora na eficácia da oxigenação e </a:t>
            </a:r>
            <a:r>
              <a:rPr lang="pt-BR" sz="2400" i="1" smtClean="0">
                <a:solidFill>
                  <a:srgbClr val="0033CC"/>
                </a:solidFill>
              </a:rPr>
              <a:t>desempenho</a:t>
            </a:r>
            <a:r>
              <a:rPr lang="pt-BR" sz="2400" smtClean="0">
                <a:solidFill>
                  <a:srgbClr val="0033CC"/>
                </a:solidFill>
              </a:rPr>
              <a:t> miocárdico</a:t>
            </a:r>
            <a:r>
              <a:rPr lang="pt-BR" sz="2400" smtClean="0"/>
              <a:t>. </a:t>
            </a:r>
            <a:r>
              <a:rPr lang="pt-PT" sz="2400" smtClean="0"/>
              <a:t>As propriedades inodilatadores (vasodilatadoras) da milrinona a torna um agente ideal para recém-nascidos refratários ao óxido nítrico ou que  apresentem deficiente performance sistólica ventricular direita.</a:t>
            </a:r>
          </a:p>
          <a:p>
            <a:pPr eaLnBrk="1" hangingPunct="1">
              <a:lnSpc>
                <a:spcPct val="70000"/>
              </a:lnSpc>
            </a:pPr>
            <a:r>
              <a:rPr lang="pt-PT" sz="2400" smtClean="0"/>
              <a:t>	</a:t>
            </a:r>
            <a:r>
              <a:rPr lang="pt-PT" sz="2400" smtClean="0">
                <a:solidFill>
                  <a:srgbClr val="FF0000"/>
                </a:solidFill>
              </a:rPr>
              <a:t>Entre as complicações</a:t>
            </a:r>
            <a:r>
              <a:rPr lang="pt-PT" sz="2400" smtClean="0"/>
              <a:t>, citam-se: a </a:t>
            </a:r>
            <a:r>
              <a:rPr lang="pt-PT" sz="2400" smtClean="0">
                <a:solidFill>
                  <a:srgbClr val="FF0000"/>
                </a:solidFill>
              </a:rPr>
              <a:t>hipotensão arterial</a:t>
            </a:r>
            <a:r>
              <a:rPr lang="pt-PT" sz="2400" smtClean="0"/>
              <a:t> (principalmente nas primeiras 72 horas) e </a:t>
            </a:r>
            <a:r>
              <a:rPr lang="pt-PT" sz="2400" smtClean="0">
                <a:solidFill>
                  <a:srgbClr val="FF0000"/>
                </a:solidFill>
              </a:rPr>
              <a:t>trombocitopenia </a:t>
            </a:r>
            <a:r>
              <a:rPr lang="pt-PT" sz="2400" smtClean="0"/>
              <a:t>(devido a presença de fosfodiesterase 3 também nas plaquetas). </a:t>
            </a:r>
            <a:endParaRPr lang="pt-BR" sz="2400"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1"/>
          </p:nvPr>
        </p:nvSpPr>
        <p:spPr>
          <a:xfrm>
            <a:off x="212725" y="1654175"/>
            <a:ext cx="10515600" cy="4567238"/>
          </a:xfrm>
        </p:spPr>
        <p:txBody>
          <a:bodyPr/>
          <a:lstStyle/>
          <a:p>
            <a:pPr eaLnBrk="1" hangingPunct="1">
              <a:lnSpc>
                <a:spcPct val="70000"/>
              </a:lnSpc>
            </a:pPr>
            <a:r>
              <a:rPr lang="pt-BR" sz="1600" b="1" smtClean="0">
                <a:solidFill>
                  <a:srgbClr val="0033CC"/>
                </a:solidFill>
              </a:rPr>
              <a:t>Sinais de prognóstico ruim: </a:t>
            </a:r>
            <a:r>
              <a:rPr lang="pt-BR" sz="1600" b="1" smtClean="0">
                <a:solidFill>
                  <a:srgbClr val="FF0066"/>
                </a:solidFill>
              </a:rPr>
              <a:t>pré-natal</a:t>
            </a:r>
          </a:p>
          <a:p>
            <a:pPr eaLnBrk="1" hangingPunct="1">
              <a:lnSpc>
                <a:spcPct val="70000"/>
              </a:lnSpc>
              <a:buFont typeface="Arial" pitchFamily="34" charset="0"/>
              <a:buNone/>
            </a:pPr>
            <a:r>
              <a:rPr lang="pt-BR" sz="1600" smtClean="0"/>
              <a:t>        -da gravidade da hipoplasia ventricular esquerda (</a:t>
            </a:r>
            <a:r>
              <a:rPr lang="pt-BR" sz="1600" b="1" smtClean="0"/>
              <a:t>a gravidade de hipoplasia pulmonar em HDC esquerda foi proporcional à gravidade da  hipoplasia do ventrículo esquerdo [</a:t>
            </a:r>
            <a:r>
              <a:rPr lang="pt-BR" sz="1600" smtClean="0"/>
              <a:t>o pulmão hipoplasiado retorna menos sangue  ao átrio esquerdo, contribuindo para a hipoplasia do ventrículo esquerdo]).</a:t>
            </a:r>
          </a:p>
          <a:p>
            <a:pPr eaLnBrk="1" hangingPunct="1">
              <a:lnSpc>
                <a:spcPct val="70000"/>
              </a:lnSpc>
              <a:buFont typeface="Arial" pitchFamily="34" charset="0"/>
              <a:buNone/>
            </a:pPr>
            <a:r>
              <a:rPr lang="pt-BR" sz="1600" smtClean="0"/>
              <a:t>        - </a:t>
            </a:r>
            <a:r>
              <a:rPr lang="pt-PT" sz="1600" smtClean="0"/>
              <a:t>A presença do fígado no tórax (</a:t>
            </a:r>
            <a:r>
              <a:rPr lang="pt-PT" sz="1600" i="1" smtClean="0"/>
              <a:t>liver up</a:t>
            </a:r>
            <a:r>
              <a:rPr lang="pt-PT" sz="1600" smtClean="0"/>
              <a:t>)</a:t>
            </a:r>
          </a:p>
          <a:p>
            <a:pPr eaLnBrk="1" hangingPunct="1">
              <a:lnSpc>
                <a:spcPct val="70000"/>
              </a:lnSpc>
              <a:buFont typeface="Arial" pitchFamily="34" charset="0"/>
              <a:buNone/>
            </a:pPr>
            <a:r>
              <a:rPr lang="pt-PT" sz="1600" smtClean="0"/>
              <a:t>        - medida sonográfica da relação pulmão (contralateral)/perímetro cefálico fetal (lung-head ratio) (LHR) &lt;0,6</a:t>
            </a:r>
          </a:p>
          <a:p>
            <a:pPr eaLnBrk="1" hangingPunct="1">
              <a:lnSpc>
                <a:spcPct val="70000"/>
              </a:lnSpc>
              <a:buFont typeface="Arial" pitchFamily="34" charset="0"/>
              <a:buNone/>
            </a:pPr>
            <a:r>
              <a:rPr lang="pt-BR" sz="1600" smtClean="0"/>
              <a:t>       - diagnóstico fetal por volta de 25 semanas de idade gestacional</a:t>
            </a:r>
          </a:p>
          <a:p>
            <a:pPr eaLnBrk="1" hangingPunct="1">
              <a:lnSpc>
                <a:spcPct val="70000"/>
              </a:lnSpc>
              <a:buFont typeface="Arial" pitchFamily="34" charset="0"/>
              <a:buNone/>
            </a:pPr>
            <a:r>
              <a:rPr lang="pt-BR" sz="1600" smtClean="0"/>
              <a:t>                                                     </a:t>
            </a:r>
            <a:r>
              <a:rPr lang="pt-BR" sz="1600" b="1" smtClean="0">
                <a:solidFill>
                  <a:srgbClr val="FF0066"/>
                </a:solidFill>
              </a:rPr>
              <a:t>pós-natal</a:t>
            </a:r>
          </a:p>
          <a:p>
            <a:pPr eaLnBrk="1" hangingPunct="1">
              <a:lnSpc>
                <a:spcPct val="70000"/>
              </a:lnSpc>
              <a:buFont typeface="Arial" pitchFamily="34" charset="0"/>
              <a:buNone/>
            </a:pPr>
            <a:r>
              <a:rPr lang="pt-PT" sz="1600" b="1" smtClean="0"/>
              <a:t>     Preditores pela ecocardiografia</a:t>
            </a:r>
            <a:r>
              <a:rPr lang="pt-PT" sz="1600" smtClean="0"/>
              <a:t>: o </a:t>
            </a:r>
            <a:r>
              <a:rPr lang="pt-BR" sz="1600" smtClean="0"/>
              <a:t>menor diâmetro da artéria pulmonar direita (&lt;3mm traduz  gravidade da hipoplasia pulmonar) e uma menor </a:t>
            </a:r>
            <a:r>
              <a:rPr lang="pt-PT" sz="1600" smtClean="0"/>
              <a:t>dimensão do ventrículo esquerdo em diástole (&lt;10,8 mm) </a:t>
            </a:r>
            <a:r>
              <a:rPr lang="pt-BR" sz="1600" smtClean="0"/>
              <a:t> são bons preditores de mortalidade em crianças com HDC, segundo Yamoto M.</a:t>
            </a:r>
            <a:endParaRPr lang="pt-BR" sz="1600" smtClean="0">
              <a:solidFill>
                <a:srgbClr val="FF0066"/>
              </a:solidFill>
            </a:endParaRPr>
          </a:p>
          <a:p>
            <a:pPr eaLnBrk="1" hangingPunct="1">
              <a:lnSpc>
                <a:spcPct val="70000"/>
              </a:lnSpc>
            </a:pPr>
            <a:r>
              <a:rPr lang="pt-BR" sz="1600" smtClean="0"/>
              <a:t> </a:t>
            </a:r>
            <a:r>
              <a:rPr lang="pt-BR" sz="1600" b="1" smtClean="0">
                <a:solidFill>
                  <a:srgbClr val="0033CC"/>
                </a:solidFill>
              </a:rPr>
              <a:t>Ecocardiograma (inicial com 24 horas de vida e seriado)</a:t>
            </a:r>
            <a:r>
              <a:rPr lang="pt-BR" sz="1600" smtClean="0">
                <a:solidFill>
                  <a:srgbClr val="0033CC"/>
                </a:solidFill>
              </a:rPr>
              <a:t>:</a:t>
            </a:r>
            <a:r>
              <a:rPr lang="pt-BR" sz="1600" smtClean="0"/>
              <a:t> avaliação da hipertensão pulmonar e da função ventricular direita e esquerda. </a:t>
            </a:r>
            <a:r>
              <a:rPr lang="pt-BR" sz="1600" smtClean="0">
                <a:solidFill>
                  <a:srgbClr val="FF0000"/>
                </a:solidFill>
              </a:rPr>
              <a:t>Ventrículo esquerdo pequeno complica a evolução destes pacientes</a:t>
            </a:r>
          </a:p>
          <a:p>
            <a:pPr eaLnBrk="1" hangingPunct="1">
              <a:lnSpc>
                <a:spcPct val="70000"/>
              </a:lnSpc>
            </a:pPr>
            <a:r>
              <a:rPr lang="pt-BR" sz="1600" smtClean="0"/>
              <a:t> </a:t>
            </a:r>
            <a:r>
              <a:rPr lang="pt-BR" sz="1600" b="1" smtClean="0">
                <a:solidFill>
                  <a:srgbClr val="0033CC"/>
                </a:solidFill>
              </a:rPr>
              <a:t>Monitorização da pressão arterial</a:t>
            </a:r>
            <a:r>
              <a:rPr lang="pt-BR" sz="1600" smtClean="0"/>
              <a:t>: </a:t>
            </a:r>
            <a:r>
              <a:rPr lang="pt-PT" sz="1600" smtClean="0"/>
              <a:t>a monitorização da pressão arterial invasiva (PA) é preferida em relação à não invasiva. </a:t>
            </a:r>
            <a:r>
              <a:rPr lang="pt-BR" sz="1600" smtClean="0"/>
              <a:t>Manter a PAM (pressão arterial média) em níveis normais, de acordo com a idade gestacional. Se hipotensão arterial (de forma geral &lt;30mmHg em pré-termos e &lt;40mmHg em RN a termo) associada à saturação pré-ductal &lt;80%, avaliar função cardíaca com ecocardiografia e em caso de hipovolemia, aplicar 10-20ml/kg de soro fisiológico a 0,9% até 2 vezes e considerar drogas vasoativas e inotrópicas. A hidrocortisona pode ser usada como adjuvante no tratamento de hipotensão  </a:t>
            </a:r>
          </a:p>
        </p:txBody>
      </p:sp>
      <p:sp>
        <p:nvSpPr>
          <p:cNvPr id="53251" name="Rectangle 4"/>
          <p:cNvSpPr>
            <a:spLocks noChangeArrowheads="1"/>
          </p:cNvSpPr>
          <p:nvPr/>
        </p:nvSpPr>
        <p:spPr bwMode="auto">
          <a:xfrm>
            <a:off x="392113" y="123825"/>
            <a:ext cx="9834562" cy="1082675"/>
          </a:xfrm>
          <a:prstGeom prst="rect">
            <a:avLst/>
          </a:prstGeom>
          <a:noFill/>
          <a:ln w="9525">
            <a:noFill/>
            <a:miter lim="800000"/>
            <a:headEnd/>
            <a:tailEnd/>
          </a:ln>
        </p:spPr>
        <p:txBody>
          <a:bodyPr wrap="none" lIns="0" tIns="0" rIns="0" bIns="0" anchor="ctr">
            <a:spAutoFit/>
          </a:bodyPr>
          <a:lstStyle/>
          <a:p>
            <a:pPr algn="ctr"/>
            <a:r>
              <a:rPr lang="pt-BR" sz="2700" b="1">
                <a:solidFill>
                  <a:srgbClr val="0033CC"/>
                </a:solidFill>
                <a:latin typeface="Lato" pitchFamily="34" charset="0"/>
              </a:rPr>
              <a:t>H</a:t>
            </a:r>
            <a:r>
              <a:rPr lang="pt-BR" sz="2700" b="1">
                <a:solidFill>
                  <a:srgbClr val="0033CC"/>
                </a:solidFill>
                <a:latin typeface="Calibri" pitchFamily="34" charset="0"/>
              </a:rPr>
              <a:t>é</a:t>
            </a:r>
            <a:r>
              <a:rPr lang="pt-BR" sz="2700" b="1">
                <a:solidFill>
                  <a:srgbClr val="0033CC"/>
                </a:solidFill>
                <a:latin typeface="Lato" pitchFamily="34" charset="0"/>
              </a:rPr>
              <a:t>rnia diafragm</a:t>
            </a:r>
            <a:r>
              <a:rPr lang="pt-BR" sz="2700" b="1">
                <a:solidFill>
                  <a:srgbClr val="0033CC"/>
                </a:solidFill>
                <a:latin typeface="Calibri" pitchFamily="34" charset="0"/>
              </a:rPr>
              <a:t>á</a:t>
            </a:r>
            <a:r>
              <a:rPr lang="pt-BR" sz="2700" b="1">
                <a:solidFill>
                  <a:srgbClr val="0033CC"/>
                </a:solidFill>
                <a:latin typeface="Lato" pitchFamily="34" charset="0"/>
              </a:rPr>
              <a:t>tica congênita</a:t>
            </a:r>
          </a:p>
          <a:p>
            <a:pPr algn="ctr" eaLnBrk="0" hangingPunct="0"/>
            <a:endParaRPr lang="pt-BR" u="sng">
              <a:solidFill>
                <a:srgbClr val="78909C"/>
              </a:solidFill>
              <a:latin typeface="Calibri" pitchFamily="34" charset="0"/>
            </a:endParaRPr>
          </a:p>
          <a:p>
            <a:pPr algn="ctr" eaLnBrk="0" hangingPunct="0"/>
            <a:r>
              <a:rPr lang="pt-BR" sz="1300">
                <a:solidFill>
                  <a:srgbClr val="424242"/>
                </a:solidFill>
                <a:ea typeface="Source Sans Pro"/>
                <a:cs typeface="Source Sans Pro"/>
              </a:rPr>
              <a:t>Paulo R. Margotto, Ge</a:t>
            </a:r>
            <a:r>
              <a:rPr lang="pt-BR" sz="1300">
                <a:solidFill>
                  <a:srgbClr val="424242"/>
                </a:solidFill>
                <a:latin typeface="Calibri" pitchFamily="34" charset="0"/>
                <a:ea typeface="Source Sans Pro"/>
                <a:cs typeface="Source Sans Pro"/>
              </a:rPr>
              <a:t>ó</a:t>
            </a:r>
            <a:r>
              <a:rPr lang="pt-BR" sz="1300">
                <a:solidFill>
                  <a:srgbClr val="424242"/>
                </a:solidFill>
                <a:ea typeface="Source Sans Pro"/>
                <a:cs typeface="Source Sans Pro"/>
              </a:rPr>
              <a:t>rgia Quintiliano C. da Silva, Evely Mirela F. Fran</a:t>
            </a:r>
            <a:r>
              <a:rPr lang="pt-BR" sz="1300">
                <a:solidFill>
                  <a:srgbClr val="424242"/>
                </a:solidFill>
                <a:latin typeface="Calibri" pitchFamily="34" charset="0"/>
                <a:ea typeface="Source Sans Pro"/>
                <a:cs typeface="Source Sans Pro"/>
              </a:rPr>
              <a:t>ç</a:t>
            </a:r>
            <a:r>
              <a:rPr lang="pt-BR" sz="1300">
                <a:solidFill>
                  <a:srgbClr val="424242"/>
                </a:solidFill>
                <a:ea typeface="Source Sans Pro"/>
                <a:cs typeface="Source Sans Pro"/>
              </a:rPr>
              <a:t>a,</a:t>
            </a:r>
            <a:r>
              <a:rPr lang="pt-BR" sz="1300">
                <a:solidFill>
                  <a:srgbClr val="424242"/>
                </a:solidFill>
                <a:latin typeface="Calibri" pitchFamily="34" charset="0"/>
                <a:ea typeface="Source Sans Pro"/>
                <a:cs typeface="Source Sans Pro"/>
              </a:rPr>
              <a:t>  </a:t>
            </a:r>
            <a:r>
              <a:rPr lang="pt-BR" sz="1300">
                <a:solidFill>
                  <a:srgbClr val="424242"/>
                </a:solidFill>
                <a:ea typeface="Source Sans Pro"/>
                <a:cs typeface="Source Sans Pro"/>
              </a:rPr>
              <a:t>Samiro Assreuy, </a:t>
            </a:r>
            <a:r>
              <a:rPr lang="pt-BR" sz="1300">
                <a:solidFill>
                  <a:srgbClr val="424242"/>
                </a:solidFill>
                <a:latin typeface="Calibri" pitchFamily="34" charset="0"/>
                <a:ea typeface="Source Sans Pro"/>
                <a:cs typeface="Source Sans Pro"/>
              </a:rPr>
              <a:t> </a:t>
            </a:r>
            <a:r>
              <a:rPr lang="pt-BR" sz="1300">
                <a:solidFill>
                  <a:srgbClr val="424242"/>
                </a:solidFill>
                <a:ea typeface="Source Sans Pro"/>
                <a:cs typeface="Source Sans Pro"/>
              </a:rPr>
              <a:t>Jefferson G. Resende, Martha G. Vieira. </a:t>
            </a:r>
          </a:p>
          <a:p>
            <a:pPr algn="ctr" eaLnBrk="0" hangingPunct="0"/>
            <a:r>
              <a:rPr lang="pt-BR" sz="1300">
                <a:solidFill>
                  <a:srgbClr val="424242"/>
                </a:solidFill>
                <a:ea typeface="Source Sans Pro"/>
                <a:cs typeface="Source Sans Pro"/>
              </a:rPr>
              <a:t>Cap</a:t>
            </a:r>
            <a:r>
              <a:rPr lang="pt-BR" sz="1300">
                <a:solidFill>
                  <a:srgbClr val="424242"/>
                </a:solidFill>
                <a:latin typeface="Calibri" pitchFamily="34" charset="0"/>
                <a:ea typeface="Source Sans Pro"/>
                <a:cs typeface="Source Sans Pro"/>
              </a:rPr>
              <a:t>í</a:t>
            </a:r>
            <a:r>
              <a:rPr lang="pt-BR" sz="1300">
                <a:solidFill>
                  <a:srgbClr val="424242"/>
                </a:solidFill>
                <a:ea typeface="Source Sans Pro"/>
                <a:cs typeface="Source Sans Pro"/>
              </a:rPr>
              <a:t>tulo do livro Assistência ao Rec</a:t>
            </a:r>
            <a:r>
              <a:rPr lang="pt-BR" sz="1300">
                <a:solidFill>
                  <a:srgbClr val="424242"/>
                </a:solidFill>
                <a:latin typeface="Calibri" pitchFamily="34" charset="0"/>
                <a:ea typeface="Source Sans Pro"/>
                <a:cs typeface="Source Sans Pro"/>
              </a:rPr>
              <a:t>é</a:t>
            </a:r>
            <a:r>
              <a:rPr lang="pt-BR" sz="1300">
                <a:solidFill>
                  <a:srgbClr val="424242"/>
                </a:solidFill>
                <a:ea typeface="Source Sans Pro"/>
                <a:cs typeface="Source Sans Pro"/>
              </a:rPr>
              <a:t>m-Nascido de Risco, 4a Edi</a:t>
            </a:r>
            <a:r>
              <a:rPr lang="pt-BR" sz="1300">
                <a:solidFill>
                  <a:srgbClr val="424242"/>
                </a:solidFill>
                <a:latin typeface="Calibri" pitchFamily="34" charset="0"/>
                <a:ea typeface="Source Sans Pro"/>
                <a:cs typeface="Source Sans Pro"/>
              </a:rPr>
              <a:t>ç</a:t>
            </a:r>
            <a:r>
              <a:rPr lang="pt-BR" sz="1300">
                <a:solidFill>
                  <a:srgbClr val="424242"/>
                </a:solidFill>
                <a:ea typeface="Source Sans Pro"/>
                <a:cs typeface="Source Sans Pro"/>
              </a:rPr>
              <a:t>ão, 2018, em Prepara</a:t>
            </a:r>
            <a:r>
              <a:rPr lang="pt-BR" sz="1300">
                <a:solidFill>
                  <a:srgbClr val="424242"/>
                </a:solidFill>
                <a:latin typeface="Calibri" pitchFamily="34" charset="0"/>
                <a:ea typeface="Source Sans Pro"/>
                <a:cs typeface="Source Sans Pro"/>
              </a:rPr>
              <a:t>ç</a:t>
            </a:r>
            <a:r>
              <a:rPr lang="pt-BR" sz="1300">
                <a:solidFill>
                  <a:srgbClr val="424242"/>
                </a:solidFill>
                <a:ea typeface="Source Sans Pro"/>
                <a:cs typeface="Source Sans Pro"/>
              </a:rPr>
              <a:t>ão.</a:t>
            </a:r>
            <a:endParaRPr lang="pt-BR">
              <a:solidFill>
                <a:srgbClr val="78909C"/>
              </a:solidFill>
              <a:latin typeface="Calibri" pitchFamily="34" charset="0"/>
            </a:endParaRPr>
          </a:p>
        </p:txBody>
      </p:sp>
      <p:pic>
        <p:nvPicPr>
          <p:cNvPr id="53252" name="Picture 5" descr="doc">
            <a:hlinkClick r:id="rId2" tooltip="HERNIA DIAFRAGMÁTICA-NOVO"/>
          </p:cNvPr>
          <p:cNvPicPr>
            <a:picLocks noChangeAspect="1" noChangeArrowheads="1"/>
          </p:cNvPicPr>
          <p:nvPr/>
        </p:nvPicPr>
        <p:blipFill>
          <a:blip r:embed="rId3"/>
          <a:srcRect/>
          <a:stretch>
            <a:fillRect/>
          </a:stretch>
        </p:blipFill>
        <p:spPr bwMode="auto">
          <a:xfrm>
            <a:off x="-2098675" y="3116263"/>
            <a:ext cx="457200" cy="457200"/>
          </a:xfrm>
          <a:prstGeom prst="rect">
            <a:avLst/>
          </a:prstGeom>
          <a:noFill/>
          <a:ln w="9525">
            <a:noFill/>
            <a:miter lim="800000"/>
            <a:headEnd/>
            <a:tailEnd/>
          </a:ln>
        </p:spPr>
      </p:pic>
      <p:sp>
        <p:nvSpPr>
          <p:cNvPr id="53253" name="Oval 6"/>
          <p:cNvSpPr>
            <a:spLocks noChangeArrowheads="1"/>
          </p:cNvSpPr>
          <p:nvPr/>
        </p:nvSpPr>
        <p:spPr bwMode="auto">
          <a:xfrm>
            <a:off x="196850" y="150813"/>
            <a:ext cx="914400" cy="668337"/>
          </a:xfrm>
          <a:prstGeom prst="ellipse">
            <a:avLst/>
          </a:prstGeom>
          <a:solidFill>
            <a:srgbClr val="FFFF00"/>
          </a:solidFill>
          <a:ln w="57150">
            <a:solidFill>
              <a:srgbClr val="FF0066"/>
            </a:solidFill>
            <a:round/>
            <a:headEnd/>
            <a:tailEnd/>
          </a:ln>
        </p:spPr>
        <p:txBody>
          <a:bodyPr wrap="none" anchor="ctr"/>
          <a:lstStyle/>
          <a:p>
            <a:pPr algn="ctr"/>
            <a:r>
              <a:rPr lang="pt-BR">
                <a:solidFill>
                  <a:srgbClr val="0033CC"/>
                </a:solidFill>
              </a:rPr>
              <a:t>2018</a:t>
            </a:r>
          </a:p>
        </p:txBody>
      </p:sp>
      <p:sp>
        <p:nvSpPr>
          <p:cNvPr id="53254" name="AutoShape 7"/>
          <p:cNvSpPr>
            <a:spLocks noChangeArrowheads="1"/>
          </p:cNvSpPr>
          <p:nvPr/>
        </p:nvSpPr>
        <p:spPr bwMode="auto">
          <a:xfrm>
            <a:off x="11137900" y="5995988"/>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1"/>
          </p:nvPr>
        </p:nvSpPr>
        <p:spPr/>
        <p:txBody>
          <a:bodyPr/>
          <a:lstStyle/>
          <a:p>
            <a:pPr algn="ctr" eaLnBrk="1" hangingPunct="1">
              <a:lnSpc>
                <a:spcPct val="80000"/>
              </a:lnSpc>
              <a:buFont typeface="Arial" pitchFamily="34" charset="0"/>
              <a:buNone/>
            </a:pPr>
            <a:r>
              <a:rPr lang="pt-BR" b="1" smtClean="0">
                <a:solidFill>
                  <a:srgbClr val="0033CC"/>
                </a:solidFill>
              </a:rPr>
              <a:t>Considerar os achados da ecocardiografia para melhor opção das medicações de efeito cardiovascular</a:t>
            </a:r>
            <a:r>
              <a:rPr lang="pt-BR" smtClean="0"/>
              <a:t>	</a:t>
            </a:r>
          </a:p>
          <a:p>
            <a:pPr eaLnBrk="1" hangingPunct="1">
              <a:lnSpc>
                <a:spcPct val="80000"/>
              </a:lnSpc>
            </a:pPr>
            <a:r>
              <a:rPr lang="pt-BR" smtClean="0">
                <a:solidFill>
                  <a:srgbClr val="FF0000"/>
                </a:solidFill>
              </a:rPr>
              <a:t>Na presença da disfunção ventricular direita e/ou piora clínica, com canal arterial aberto</a:t>
            </a:r>
            <a:r>
              <a:rPr lang="pt-BR" smtClean="0">
                <a:solidFill>
                  <a:srgbClr val="FF0066"/>
                </a:solidFill>
              </a:rPr>
              <a:t>,</a:t>
            </a:r>
            <a:r>
              <a:rPr lang="pt-BR" smtClean="0"/>
              <a:t>  considerar a Milrinona, uma droga inotrópica efetiva tanto na disfunção ventricular direita e esquerda com propriedade vasodilatadora pulmonar  (</a:t>
            </a:r>
            <a:r>
              <a:rPr lang="pt-PT" smtClean="0"/>
              <a:t>dose de ataque de  50 μg / kg durante 30-60 minutos), seguida de uma dose de manutenção (0,33 μg / kg por minuto e 0,66 μg / kg por minuto com base na resposta; a  dose de ataque pode aumentar o risco de hipotensão, mas pode atingir níveis plasmáticos estacionários mais cedo; portanto, a dose de ataque não é recomendada na presença de hipotensão sistêmica em pacientes com HDC)</a:t>
            </a:r>
            <a:r>
              <a:rPr lang="pt-BR" smtClean="0"/>
              <a:t> </a:t>
            </a:r>
          </a:p>
        </p:txBody>
      </p:sp>
      <p:sp>
        <p:nvSpPr>
          <p:cNvPr id="54275" name="AutoShape 4"/>
          <p:cNvSpPr>
            <a:spLocks noChangeArrowheads="1"/>
          </p:cNvSpPr>
          <p:nvPr/>
        </p:nvSpPr>
        <p:spPr bwMode="auto">
          <a:xfrm>
            <a:off x="11137900" y="5986463"/>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1"/>
          </p:nvPr>
        </p:nvSpPr>
        <p:spPr/>
        <p:txBody>
          <a:bodyPr/>
          <a:lstStyle/>
          <a:p>
            <a:pPr eaLnBrk="1" hangingPunct="1"/>
            <a:r>
              <a:rPr lang="pt-BR" b="1" smtClean="0">
                <a:solidFill>
                  <a:srgbClr val="FF0000"/>
                </a:solidFill>
              </a:rPr>
              <a:t>Na presença de resistência vascular pulmonar supra-sistêmica</a:t>
            </a:r>
            <a:r>
              <a:rPr lang="pt-BR" b="1" smtClean="0"/>
              <a:t> com </a:t>
            </a:r>
            <a:r>
              <a:rPr lang="pt-BR" b="1" smtClean="0">
                <a:solidFill>
                  <a:srgbClr val="0033CC"/>
                </a:solidFill>
              </a:rPr>
              <a:t>desempenho adequado do VE</a:t>
            </a:r>
            <a:r>
              <a:rPr lang="pt-BR" b="1" smtClean="0"/>
              <a:t>, o shunt é tipicamente da direita para a esquerda no forame oval, contribuindo a dessaturação pré-ductal.</a:t>
            </a:r>
          </a:p>
          <a:p>
            <a:pPr algn="ctr" eaLnBrk="1" hangingPunct="1">
              <a:buFont typeface="Arial" pitchFamily="34" charset="0"/>
              <a:buNone/>
            </a:pPr>
            <a:r>
              <a:rPr lang="pt-BR" b="1" smtClean="0">
                <a:solidFill>
                  <a:srgbClr val="0033CC"/>
                </a:solidFill>
              </a:rPr>
              <a:t>Esses achados ecocardiográficos sugerem uma resposta favorável à vasodilatação pulmonar</a:t>
            </a:r>
          </a:p>
        </p:txBody>
      </p:sp>
      <p:sp>
        <p:nvSpPr>
          <p:cNvPr id="55299" name="AutoShape 4"/>
          <p:cNvSpPr>
            <a:spLocks noChangeArrowheads="1"/>
          </p:cNvSpPr>
          <p:nvPr/>
        </p:nvSpPr>
        <p:spPr bwMode="auto">
          <a:xfrm>
            <a:off x="11137900" y="5986463"/>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1"/>
          </p:nvPr>
        </p:nvSpPr>
        <p:spPr>
          <a:xfrm>
            <a:off x="301625" y="182563"/>
            <a:ext cx="11747500" cy="5978525"/>
          </a:xfrm>
        </p:spPr>
        <p:txBody>
          <a:bodyPr/>
          <a:lstStyle/>
          <a:p>
            <a:pPr algn="ctr" eaLnBrk="1" hangingPunct="1">
              <a:buFont typeface="Arial" pitchFamily="34" charset="0"/>
              <a:buNone/>
            </a:pPr>
            <a:r>
              <a:rPr lang="pt-BR" sz="3200" b="1" smtClean="0">
                <a:solidFill>
                  <a:srgbClr val="0033CC"/>
                </a:solidFill>
              </a:rPr>
              <a:t>É importante avaliar a atividade miocárdica</a:t>
            </a:r>
            <a:r>
              <a:rPr lang="pt-BR" sz="3200" smtClean="0"/>
              <a:t>, </a:t>
            </a:r>
            <a:r>
              <a:rPr lang="pt-BR" sz="3200" smtClean="0">
                <a:solidFill>
                  <a:srgbClr val="FF0000"/>
                </a:solidFill>
              </a:rPr>
              <a:t>frequentemente comprometida</a:t>
            </a:r>
            <a:endParaRPr lang="pt-BR" sz="3200" smtClean="0"/>
          </a:p>
          <a:p>
            <a:pPr eaLnBrk="1" hangingPunct="1"/>
            <a:r>
              <a:rPr lang="pt-BR" sz="2400" smtClean="0"/>
              <a:t> </a:t>
            </a:r>
            <a:r>
              <a:rPr lang="pt-BR" sz="2400" b="1" smtClean="0">
                <a:solidFill>
                  <a:srgbClr val="FF0066"/>
                </a:solidFill>
              </a:rPr>
              <a:t>Na presença de  disfunção ventricular esquerda</a:t>
            </a:r>
            <a:r>
              <a:rPr lang="pt-BR" sz="2400" smtClean="0">
                <a:solidFill>
                  <a:srgbClr val="0033CC"/>
                </a:solidFill>
              </a:rPr>
              <a:t>, considerar dobutamina/norepinefrina</a:t>
            </a:r>
            <a:r>
              <a:rPr lang="pt-BR" sz="2400" smtClean="0"/>
              <a:t> (iniciar com 0,2 µg/Kg/min com aumento a cada 30 minutos).A norepinefrina, além de vasoconstrictora sistêmica tem efeito vasodilatador pulmonar.  O uso de</a:t>
            </a:r>
            <a:r>
              <a:rPr lang="pt-PT" sz="2400" smtClean="0"/>
              <a:t> epinefrina, vasoconstrictora tanto sistêmica como pulmonar,  pode aumentar falsamente os níveis de lactato e pode interferir com a conduta.  A hidrocortisona de baixa dose é benéfica na hipotensão resistente ao vasopressor no período pós-natal imediato. </a:t>
            </a:r>
            <a:r>
              <a:rPr lang="pt-BR" sz="2400" smtClean="0"/>
              <a:t>A vasopressina aumenta diretamente a perfusão coronariana e assim melhora a função do ventrículo direito e melhora a perfusão pulmonar. Estudos em animais mostraram que a vasopressina aumenta a resistência vascular sistêmica e não a pulmonar. O receptor da vasopressina (problema de desenvolvimento) que controla a resistência vascular no pulmão não está presente no pulmão do RN, o que ocorre no adulto. Assim, a maravilha da vasopressina é que produz vasoconstrição sistêmica e não pulmonar. Estudos recentes em crianças com hipertensão pulmonar demonstraram melhora com o uso de vasopressina (dose: 0,0002±0,0002U/kg/min por 49 horas), com aumento da pressão arterial sistêmica. </a:t>
            </a:r>
          </a:p>
        </p:txBody>
      </p:sp>
      <p:sp>
        <p:nvSpPr>
          <p:cNvPr id="56323" name="AutoShape 4"/>
          <p:cNvSpPr>
            <a:spLocks noChangeArrowheads="1"/>
          </p:cNvSpPr>
          <p:nvPr/>
        </p:nvSpPr>
        <p:spPr bwMode="auto">
          <a:xfrm>
            <a:off x="11137900" y="5986463"/>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pPr eaLnBrk="1" hangingPunct="1"/>
            <a:r>
              <a:rPr lang="pt-BR" b="1" smtClean="0">
                <a:solidFill>
                  <a:srgbClr val="0033CC"/>
                </a:solidFill>
              </a:rPr>
              <a:t>Quanto ao uso do iNO (óxido nítrico inalado)</a:t>
            </a:r>
          </a:p>
        </p:txBody>
      </p:sp>
      <p:sp>
        <p:nvSpPr>
          <p:cNvPr id="57347" name="Rectangle 3"/>
          <p:cNvSpPr>
            <a:spLocks noGrp="1"/>
          </p:cNvSpPr>
          <p:nvPr>
            <p:ph type="body" idx="1"/>
          </p:nvPr>
        </p:nvSpPr>
        <p:spPr/>
        <p:txBody>
          <a:bodyPr/>
          <a:lstStyle/>
          <a:p>
            <a:pPr eaLnBrk="1" hangingPunct="1">
              <a:lnSpc>
                <a:spcPct val="70000"/>
              </a:lnSpc>
            </a:pPr>
            <a:r>
              <a:rPr lang="pt-PT" sz="1800" smtClean="0"/>
              <a:t>	</a:t>
            </a:r>
            <a:r>
              <a:rPr lang="pt-BR" sz="1800" smtClean="0"/>
              <a:t>O iNO é uma substância endógena produzida primariamente no endotélio vascular a partir do aminoácido L-arginina; se difunde para o órgão efetor (células da musculatura lisa vascular), onde ativa a guanilase-cliclase, estimulando a produção de monofosfato de guanosina 3´, 5´cíclica (cGMP), que resulta no relaxamento da musculatura lisa (e consequentemente, no relaxamento vascular). O iNO (óxido nítrico inalado) deve alcançar os alvéolos para produzir seus efeitos sobre o músculo liso vascular, razão pela qual a resposta ao NOi na hérnia diafragmática com hipoplasia pulmonar não é boa, não sendo uma contra-indicação propriamente dita. Seu uso é defendido como estratégia de transição para o paciente que será encaminhado à ECMO; todo RN com hérnia diafragmática merece uma tentativa de iNO.</a:t>
            </a:r>
          </a:p>
          <a:p>
            <a:pPr algn="ctr" eaLnBrk="1" hangingPunct="1">
              <a:lnSpc>
                <a:spcPct val="70000"/>
              </a:lnSpc>
            </a:pPr>
            <a:r>
              <a:rPr lang="pt-BR" sz="2400" b="1" smtClean="0">
                <a:solidFill>
                  <a:srgbClr val="FF0000"/>
                </a:solidFill>
              </a:rPr>
              <a:t>NO ENTANTO:Na presença de disfunção do ventrículo esquerdo, o INO não será eficiente</a:t>
            </a:r>
            <a:r>
              <a:rPr lang="pt-BR" sz="2400" smtClean="0">
                <a:solidFill>
                  <a:srgbClr val="FF0000"/>
                </a:solidFill>
              </a:rPr>
              <a:t> (fazendo vasodilatação pulmonar com o iNO, maior quantidade de sangue chegará ao pulmão, com maior retorno venoso ao coração esquerdo, com risco de edema pulmonar).</a:t>
            </a:r>
          </a:p>
          <a:p>
            <a:pPr eaLnBrk="1" hangingPunct="1">
              <a:lnSpc>
                <a:spcPct val="70000"/>
              </a:lnSpc>
            </a:pPr>
            <a:r>
              <a:rPr lang="pt-BR" sz="1800" smtClean="0"/>
              <a:t>  	 Considerar uso de NO se houver evidências de shunt D-E extrapulmonar, com IO &gt;20 e/ou diferença de saturação pré e pós-ductal &gt;10%; neste caso </a:t>
            </a:r>
            <a:r>
              <a:rPr lang="pt-PT" sz="1800" smtClean="0"/>
              <a:t>o iNO pode ser administrado durante pelo menos 1 h. A recomendação atual é de parar a terapia com iNO se nenhum efeito for observado após o início.	É considerada resposta ao NO redução de 10-20% na diferença de saturação pré e pós-ductal, ou um aumento de 10-20% de PaO2, ou melhora nos parâmetros hemodinâmicos, significando um aumento de 10% na pressão arterial média ou um diminuição dos níveis de lactato.</a:t>
            </a:r>
            <a:r>
              <a:rPr lang="pt-BR" sz="1800" smtClean="0"/>
              <a:t> </a:t>
            </a:r>
          </a:p>
        </p:txBody>
      </p:sp>
      <p:sp>
        <p:nvSpPr>
          <p:cNvPr id="57348" name="AutoShape 4"/>
          <p:cNvSpPr>
            <a:spLocks noChangeArrowheads="1"/>
          </p:cNvSpPr>
          <p:nvPr/>
        </p:nvSpPr>
        <p:spPr bwMode="auto">
          <a:xfrm>
            <a:off x="11137900" y="5986463"/>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p:txBody>
          <a:bodyPr/>
          <a:lstStyle/>
          <a:p>
            <a:pPr eaLnBrk="1" hangingPunct="1"/>
            <a:r>
              <a:rPr lang="pt-BR" b="1" smtClean="0">
                <a:solidFill>
                  <a:srgbClr val="0033CC"/>
                </a:solidFill>
              </a:rPr>
              <a:t>EM RESUMO</a:t>
            </a:r>
          </a:p>
        </p:txBody>
      </p:sp>
      <p:pic>
        <p:nvPicPr>
          <p:cNvPr id="58371" name="Picture 4"/>
          <p:cNvPicPr>
            <a:picLocks noChangeAspect="1" noChangeArrowheads="1"/>
          </p:cNvPicPr>
          <p:nvPr/>
        </p:nvPicPr>
        <p:blipFill>
          <a:blip r:embed="rId2"/>
          <a:srcRect/>
          <a:stretch>
            <a:fillRect/>
          </a:stretch>
        </p:blipFill>
        <p:spPr bwMode="auto">
          <a:xfrm>
            <a:off x="1536700" y="1435100"/>
            <a:ext cx="7451725" cy="5078413"/>
          </a:xfrm>
          <a:prstGeom prst="rect">
            <a:avLst/>
          </a:prstGeom>
          <a:noFill/>
          <a:ln w="9525">
            <a:noFill/>
            <a:miter lim="800000"/>
            <a:headEnd/>
            <a:tailEnd/>
          </a:ln>
        </p:spPr>
      </p:pic>
      <p:sp>
        <p:nvSpPr>
          <p:cNvPr id="58372" name="AutoShape 5"/>
          <p:cNvSpPr>
            <a:spLocks noChangeArrowheads="1"/>
          </p:cNvSpPr>
          <p:nvPr/>
        </p:nvSpPr>
        <p:spPr bwMode="auto">
          <a:xfrm>
            <a:off x="11137900" y="5986463"/>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p:txBody>
          <a:bodyPr/>
          <a:lstStyle/>
          <a:p>
            <a:pPr eaLnBrk="1" hangingPunct="1"/>
            <a:r>
              <a:rPr lang="pt-BR" b="1" smtClean="0">
                <a:solidFill>
                  <a:srgbClr val="0033CC"/>
                </a:solidFill>
              </a:rPr>
              <a:t>     QUANDO USAR PROSTAGLANDINA E-1</a:t>
            </a:r>
          </a:p>
        </p:txBody>
      </p:sp>
      <p:sp>
        <p:nvSpPr>
          <p:cNvPr id="59395" name="Rectangle 3"/>
          <p:cNvSpPr>
            <a:spLocks noGrp="1"/>
          </p:cNvSpPr>
          <p:nvPr>
            <p:ph type="body" idx="1"/>
          </p:nvPr>
        </p:nvSpPr>
        <p:spPr>
          <a:xfrm>
            <a:off x="838200" y="1430338"/>
            <a:ext cx="10515600" cy="5238750"/>
          </a:xfrm>
        </p:spPr>
        <p:txBody>
          <a:bodyPr/>
          <a:lstStyle/>
          <a:p>
            <a:pPr eaLnBrk="1" hangingPunct="1">
              <a:lnSpc>
                <a:spcPct val="70000"/>
              </a:lnSpc>
              <a:buFont typeface="Arial" pitchFamily="34" charset="0"/>
              <a:buNone/>
            </a:pPr>
            <a:r>
              <a:rPr lang="pt-BR" sz="2000" smtClean="0"/>
              <a:t>    Em situações de hipertensão pulmonar refratária associada com disfunção ventricular direita</a:t>
            </a:r>
            <a:r>
              <a:rPr lang="pt-PT" sz="2000" smtClean="0"/>
              <a:t> a prostaglandina intravenosa E1 deve ser considerada. </a:t>
            </a:r>
          </a:p>
          <a:p>
            <a:pPr eaLnBrk="1" hangingPunct="1">
              <a:lnSpc>
                <a:spcPct val="70000"/>
              </a:lnSpc>
              <a:buFont typeface="Arial" pitchFamily="34" charset="0"/>
              <a:buNone/>
            </a:pPr>
            <a:r>
              <a:rPr lang="pt-PT" sz="2000" smtClean="0"/>
              <a:t>    A </a:t>
            </a:r>
            <a:r>
              <a:rPr lang="pt-PT" sz="2000" smtClean="0">
                <a:solidFill>
                  <a:srgbClr val="FF0066"/>
                </a:solidFill>
              </a:rPr>
              <a:t>reabertura do ducto arterioso com prostaglandina E1 pode proteger o ventrículo direito da sobrecarga excessiva devido ao aumento da pós-carga.</a:t>
            </a:r>
            <a:r>
              <a:rPr lang="pt-PT" sz="2000" smtClean="0"/>
              <a:t> </a:t>
            </a:r>
            <a:r>
              <a:rPr lang="pt-BR" sz="2000" b="1" smtClean="0"/>
              <a:t>	</a:t>
            </a:r>
          </a:p>
          <a:p>
            <a:pPr eaLnBrk="1" hangingPunct="1">
              <a:lnSpc>
                <a:spcPct val="70000"/>
              </a:lnSpc>
              <a:buFont typeface="Arial" pitchFamily="34" charset="0"/>
              <a:buNone/>
            </a:pPr>
            <a:r>
              <a:rPr lang="pt-BR" sz="2000" smtClean="0"/>
              <a:t>    A insuficiência cardíaca pode surgir devido à excessiva pós-carga do ventrículo direito (demonstrada pelo aumento do ventrículo direito e desvio para a esquerda do septo interventricular). Esta situação pode levar a um insuficiente enchimento do ventrículo esquerdo e deficiente perfusão sistêmica. </a:t>
            </a:r>
          </a:p>
          <a:p>
            <a:pPr eaLnBrk="1" hangingPunct="1">
              <a:lnSpc>
                <a:spcPct val="70000"/>
              </a:lnSpc>
              <a:buFont typeface="Arial" pitchFamily="34" charset="0"/>
              <a:buNone/>
            </a:pPr>
            <a:r>
              <a:rPr lang="pt-BR" sz="2000" smtClean="0"/>
              <a:t>   O </a:t>
            </a:r>
            <a:r>
              <a:rPr lang="pt-BR" sz="2000" b="1" smtClean="0"/>
              <a:t>canal arterial patente pode servir como um escape para o ventrículo direito</a:t>
            </a:r>
            <a:r>
              <a:rPr lang="pt-BR" sz="2000" smtClean="0"/>
              <a:t>, permitindo que o sangue ignore os pulmões particularmente nos picos de hipertensão pulmonar, à custa de dessaturação sistêmica e </a:t>
            </a:r>
            <a:r>
              <a:rPr lang="pt-BR" altLang="ja-JP" sz="2000" b="1" smtClean="0">
                <a:ea typeface="MS PGothic" pitchFamily="34" charset="-128"/>
              </a:rPr>
              <a:t> quando a contribuição do VE para o débito cardíaco está comprometida.</a:t>
            </a:r>
            <a:r>
              <a:rPr lang="pt-BR" altLang="ja-JP" sz="2000" smtClean="0">
                <a:ea typeface="MS PGothic" pitchFamily="34" charset="-128"/>
              </a:rPr>
              <a:t> </a:t>
            </a:r>
            <a:r>
              <a:rPr lang="pt-BR" sz="2000" smtClean="0"/>
              <a:t> </a:t>
            </a:r>
          </a:p>
          <a:p>
            <a:pPr eaLnBrk="1" hangingPunct="1">
              <a:lnSpc>
                <a:spcPct val="70000"/>
              </a:lnSpc>
              <a:buFont typeface="Arial" pitchFamily="34" charset="0"/>
              <a:buNone/>
            </a:pPr>
            <a:r>
              <a:rPr lang="pt-BR" sz="2000" smtClean="0"/>
              <a:t>   Assim, na presença de severa hipertensão pulmonar a insuficiência cardíaca direita frequentemente torna-se iminente no momento do fechamento do canal arterial. Sinais e sintomas de insuficiência ventricular direita, aumento da dessaturação pré-ductal com ou sem estreitamento da diferença pré e pós ductal e hipotensão arterial sistêmica e sinais de deficiente perfusão, podem ser indicativos que o canal arterial está se tornando restritivo e </a:t>
            </a:r>
            <a:r>
              <a:rPr lang="pt-BR" sz="2000" smtClean="0">
                <a:solidFill>
                  <a:srgbClr val="0033CC"/>
                </a:solidFill>
              </a:rPr>
              <a:t>após a confirmação pela ecocardiografia</a:t>
            </a:r>
            <a:r>
              <a:rPr lang="pt-BR" sz="2000" smtClean="0"/>
              <a:t> justificaria o uso da prostaglandina E-1 para reabrir o canal arterial e diminuir a sobrecarga ventricular direita. </a:t>
            </a:r>
          </a:p>
        </p:txBody>
      </p:sp>
      <p:sp>
        <p:nvSpPr>
          <p:cNvPr id="59396" name="AutoShape 4"/>
          <p:cNvSpPr>
            <a:spLocks noChangeArrowheads="1"/>
          </p:cNvSpPr>
          <p:nvPr/>
        </p:nvSpPr>
        <p:spPr bwMode="auto">
          <a:xfrm>
            <a:off x="11137900" y="5986463"/>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p:txBody>
          <a:bodyPr/>
          <a:lstStyle/>
          <a:p>
            <a:pPr eaLnBrk="1" hangingPunct="1"/>
            <a:r>
              <a:rPr lang="pt-BR" b="1" smtClean="0">
                <a:solidFill>
                  <a:srgbClr val="0033CC"/>
                </a:solidFill>
              </a:rPr>
              <a:t>      QUANDO INDICAR A CIRURGIA</a:t>
            </a:r>
          </a:p>
        </p:txBody>
      </p:sp>
      <p:sp>
        <p:nvSpPr>
          <p:cNvPr id="60419" name="Rectangle 3"/>
          <p:cNvSpPr>
            <a:spLocks noGrp="1"/>
          </p:cNvSpPr>
          <p:nvPr>
            <p:ph type="body" idx="1"/>
          </p:nvPr>
        </p:nvSpPr>
        <p:spPr/>
        <p:txBody>
          <a:bodyPr/>
          <a:lstStyle/>
          <a:p>
            <a:pPr eaLnBrk="1" hangingPunct="1">
              <a:lnSpc>
                <a:spcPct val="80000"/>
              </a:lnSpc>
            </a:pPr>
            <a:r>
              <a:rPr lang="pt-BR" sz="2000" smtClean="0"/>
              <a:t>Como todos nós sabemos a hérnia diafragmática é uma emergência médica</a:t>
            </a:r>
          </a:p>
          <a:p>
            <a:pPr eaLnBrk="1" hangingPunct="1">
              <a:lnSpc>
                <a:spcPct val="80000"/>
              </a:lnSpc>
            </a:pPr>
            <a:r>
              <a:rPr lang="pt-BR" sz="2000" b="1" smtClean="0">
                <a:solidFill>
                  <a:srgbClr val="0033CC"/>
                </a:solidFill>
              </a:rPr>
              <a:t>Quanto ao Gradiente Alvéolo Arterial</a:t>
            </a:r>
            <a:r>
              <a:rPr lang="pt-BR" sz="2000" b="1" smtClean="0"/>
              <a:t>:  </a:t>
            </a:r>
          </a:p>
          <a:p>
            <a:pPr eaLnBrk="1" hangingPunct="1">
              <a:lnSpc>
                <a:spcPct val="80000"/>
              </a:lnSpc>
              <a:buFont typeface="Arial" pitchFamily="34" charset="0"/>
              <a:buNone/>
            </a:pPr>
            <a:r>
              <a:rPr lang="pt-BR" sz="2000" smtClean="0"/>
              <a:t>   -Raphaely e Downes, citados por Beck e cl, observaram uma diferença significante no P(A-a)O2 após o reparo cirúrgico da hérnia diafragmática entre os sobreviventes (P(A-a)O2 = 260 mmHg) e os não sobreviventes(P(A-a)O2 = 614 mmHg). </a:t>
            </a:r>
            <a:r>
              <a:rPr lang="pt-BR" sz="2000" smtClean="0">
                <a:solidFill>
                  <a:srgbClr val="FF0000"/>
                </a:solidFill>
              </a:rPr>
              <a:t>Os RN com valores pré-operatórios de 500 ou mais, não sobreviveram</a:t>
            </a:r>
            <a:r>
              <a:rPr lang="pt-BR" sz="2000" smtClean="0"/>
              <a:t> (</a:t>
            </a:r>
          </a:p>
          <a:p>
            <a:pPr eaLnBrk="1" hangingPunct="1">
              <a:lnSpc>
                <a:spcPct val="80000"/>
              </a:lnSpc>
              <a:buFont typeface="Arial" pitchFamily="34" charset="0"/>
              <a:buNone/>
            </a:pPr>
            <a:r>
              <a:rPr lang="pt-BR" sz="2000" smtClean="0"/>
              <a:t>   -Em um estudo conduzido por Bohn  et a no Toronto Hospital for Sick Children, de 66 RN com hérnia diafragmática congênita, observaram-se grandes diferenças na oxigenação entre sobreviventes e não sobreviventes, antes e após a cirurgia. </a:t>
            </a:r>
            <a:r>
              <a:rPr lang="pt-BR" sz="2000" smtClean="0">
                <a:solidFill>
                  <a:srgbClr val="0033CC"/>
                </a:solidFill>
              </a:rPr>
              <a:t>O P(A-a)O2 pré-operatório nos sobreviventes foi de 236 </a:t>
            </a:r>
            <a:r>
              <a:rPr lang="pt-BR" sz="2000" u="sng" smtClean="0">
                <a:solidFill>
                  <a:srgbClr val="0033CC"/>
                </a:solidFill>
              </a:rPr>
              <a:t>+</a:t>
            </a:r>
            <a:r>
              <a:rPr lang="pt-BR" sz="2000" smtClean="0">
                <a:solidFill>
                  <a:srgbClr val="0033CC"/>
                </a:solidFill>
              </a:rPr>
              <a:t> 28</a:t>
            </a:r>
            <a:r>
              <a:rPr lang="pt-BR" sz="2000" smtClean="0"/>
              <a:t>, enquanto que </a:t>
            </a:r>
            <a:r>
              <a:rPr lang="pt-BR" sz="2000" smtClean="0">
                <a:solidFill>
                  <a:srgbClr val="0033CC"/>
                </a:solidFill>
              </a:rPr>
              <a:t>nos não sobreviventes, foi de 477 </a:t>
            </a:r>
            <a:r>
              <a:rPr lang="pt-BR" sz="2000" u="sng" smtClean="0">
                <a:solidFill>
                  <a:srgbClr val="0033CC"/>
                </a:solidFill>
              </a:rPr>
              <a:t>+</a:t>
            </a:r>
            <a:r>
              <a:rPr lang="pt-BR" sz="2000" smtClean="0">
                <a:solidFill>
                  <a:srgbClr val="0033CC"/>
                </a:solidFill>
              </a:rPr>
              <a:t> 33 mmHg</a:t>
            </a:r>
            <a:r>
              <a:rPr lang="pt-BR" sz="2000" smtClean="0"/>
              <a:t>. Esta diferença foi mantida no pós-operatório (183 </a:t>
            </a:r>
            <a:r>
              <a:rPr lang="pt-BR" sz="2000" u="sng" smtClean="0"/>
              <a:t>+</a:t>
            </a:r>
            <a:r>
              <a:rPr lang="pt-BR" sz="2000" smtClean="0"/>
              <a:t> 22 mmHg nos sobreviventes e 535 </a:t>
            </a:r>
            <a:r>
              <a:rPr lang="pt-BR" sz="2000" u="sng" smtClean="0"/>
              <a:t>+</a:t>
            </a:r>
            <a:r>
              <a:rPr lang="pt-BR" sz="2000" smtClean="0"/>
              <a:t> 24 mmHg nos não sobreviventes) </a:t>
            </a:r>
          </a:p>
          <a:p>
            <a:pPr algn="ctr" eaLnBrk="1" hangingPunct="1">
              <a:lnSpc>
                <a:spcPct val="80000"/>
              </a:lnSpc>
              <a:buFont typeface="Arial" pitchFamily="34" charset="0"/>
              <a:buNone/>
            </a:pPr>
            <a:r>
              <a:rPr lang="pt-BR" sz="2000" smtClean="0"/>
              <a:t>(consulte o capítulo sobre Avaliação da severidade clínica nos recém-nascidos sob assistência respiratória/escore preditivo de morbimortalidade) </a:t>
            </a:r>
          </a:p>
        </p:txBody>
      </p:sp>
      <p:sp>
        <p:nvSpPr>
          <p:cNvPr id="60420" name="AutoShape 4"/>
          <p:cNvSpPr>
            <a:spLocks noChangeArrowheads="1"/>
          </p:cNvSpPr>
          <p:nvPr/>
        </p:nvSpPr>
        <p:spPr bwMode="auto">
          <a:xfrm>
            <a:off x="11137900" y="5995988"/>
            <a:ext cx="593725" cy="722312"/>
          </a:xfrm>
          <a:prstGeom prst="curvedRightArrow">
            <a:avLst>
              <a:gd name="adj1" fmla="val 24332"/>
              <a:gd name="adj2" fmla="val 48663"/>
              <a:gd name="adj3" fmla="val 33333"/>
            </a:avLst>
          </a:prstGeom>
          <a:solidFill>
            <a:srgbClr val="FF0066"/>
          </a:solidFill>
          <a:ln w="76200">
            <a:solidFill>
              <a:srgbClr val="FFFF00"/>
            </a:solidFill>
            <a:miter lim="800000"/>
            <a:headEnd/>
            <a:tailEnd/>
          </a:ln>
        </p:spPr>
        <p:txBody>
          <a:bodyPr wrap="none" anchor="ctr"/>
          <a:lstStyle/>
          <a:p>
            <a:endParaRPr 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1"/>
          </p:nvPr>
        </p:nvSpPr>
        <p:spPr/>
        <p:txBody>
          <a:bodyPr/>
          <a:lstStyle/>
          <a:p>
            <a:pPr algn="ctr" eaLnBrk="1" hangingPunct="1">
              <a:buFont typeface="Arial" pitchFamily="34" charset="0"/>
              <a:buNone/>
            </a:pPr>
            <a:r>
              <a:rPr lang="pt-BR" smtClean="0">
                <a:solidFill>
                  <a:srgbClr val="0033CC"/>
                </a:solidFill>
              </a:rPr>
              <a:t>A HDC é uma emergência fisiológica e não cirúrgica. O reparo cirúrgico do defeito diafragmático deve ser realizado após a estabilização  médica da hipertensão pulmonar e incluem:</a:t>
            </a:r>
          </a:p>
          <a:p>
            <a:pPr eaLnBrk="1" hangingPunct="1">
              <a:buFont typeface="Arial" pitchFamily="34" charset="0"/>
              <a:buNone/>
            </a:pPr>
            <a:r>
              <a:rPr lang="pt-BR" smtClean="0"/>
              <a:t>• Pressão arterial arterial média normal para a idade gestacional.</a:t>
            </a:r>
          </a:p>
          <a:p>
            <a:pPr eaLnBrk="1" hangingPunct="1">
              <a:buFont typeface="Arial" pitchFamily="34" charset="0"/>
              <a:buNone/>
            </a:pPr>
            <a:r>
              <a:rPr lang="pt-BR" smtClean="0"/>
              <a:t>• Níveis de saturação pré-ductal de 85-95% em FiO2 abaixo de 50%.</a:t>
            </a:r>
          </a:p>
          <a:p>
            <a:pPr eaLnBrk="1" hangingPunct="1">
              <a:buFont typeface="Arial" pitchFamily="34" charset="0"/>
              <a:buNone/>
            </a:pPr>
            <a:r>
              <a:rPr lang="pt-BR" smtClean="0"/>
              <a:t>• Lactato abaixo de 3 mmol / l.</a:t>
            </a:r>
          </a:p>
          <a:p>
            <a:pPr eaLnBrk="1" hangingPunct="1">
              <a:buFont typeface="Arial" pitchFamily="34" charset="0"/>
              <a:buNone/>
            </a:pPr>
            <a:r>
              <a:rPr lang="pt-BR" smtClean="0"/>
              <a:t>• Débito urinário superior a 1 ml / kg / h.</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a:xfrm>
            <a:off x="142875" y="560388"/>
            <a:ext cx="11931650" cy="6138862"/>
          </a:xfrm>
          <a:ln w="57150">
            <a:solidFill>
              <a:srgbClr val="00CC00"/>
            </a:solidFill>
          </a:ln>
        </p:spPr>
        <p:txBody>
          <a:bodyPr/>
          <a:lstStyle/>
          <a:p>
            <a:pPr>
              <a:lnSpc>
                <a:spcPct val="70000"/>
              </a:lnSpc>
            </a:pPr>
            <a:r>
              <a:rPr lang="pt-BR" altLang="ja-JP" sz="1700" b="1" i="1" smtClean="0">
                <a:solidFill>
                  <a:srgbClr val="0033CC"/>
                </a:solidFill>
                <a:ea typeface="MS PGothic" pitchFamily="34" charset="-128"/>
              </a:rPr>
              <a:t>Manuseio da Hérnia Diafragmática Congênita (HDC):</a:t>
            </a:r>
            <a:r>
              <a:rPr lang="pt-BR" altLang="ja-JP" sz="1700" smtClean="0">
                <a:ea typeface="MS PGothic" pitchFamily="34" charset="-128"/>
              </a:rPr>
              <a:t> uma Emergência Médica que precisamos estarmos aliados à ecocardiografia na melhor tomada de decisão, antes de acionarmos a artilharia farmacológica que muitas vezes pode complicar mais. É um desafio persistente! Em busca de bases mais sólidas (e inteligentes) para o melhor manuseio desta complexa patologia, do ponto de vista médico, trouxemos o artigo de Kinsella JP et al, EUA, 2018, </a:t>
            </a:r>
            <a:r>
              <a:rPr lang="pt-BR" altLang="ja-JP" sz="1700" b="1" smtClean="0">
                <a:ea typeface="MS PGothic" pitchFamily="34" charset="-128"/>
              </a:rPr>
              <a:t>O ventrículo esquerdo na hérnia diafragmática congênita: implicações no manejo da hipertensão pulmonar</a:t>
            </a:r>
            <a:r>
              <a:rPr lang="pt-BR" altLang="ja-JP" sz="1700" smtClean="0">
                <a:ea typeface="MS PGothic" pitchFamily="34" charset="-128"/>
              </a:rPr>
              <a:t>. </a:t>
            </a:r>
            <a:r>
              <a:rPr lang="pt-BR" altLang="ja-JP" sz="1700" b="1" smtClean="0">
                <a:solidFill>
                  <a:srgbClr val="FF0000"/>
                </a:solidFill>
                <a:ea typeface="MS PGothic" pitchFamily="34" charset="-128"/>
              </a:rPr>
              <a:t>A severa hipertensão pulmonar complica o curso da HDC e é associada com menor sobrevivência</a:t>
            </a:r>
            <a:r>
              <a:rPr lang="pt-BR" altLang="ja-JP" sz="1700" smtClean="0">
                <a:ea typeface="MS PGothic" pitchFamily="34" charset="-128"/>
              </a:rPr>
              <a:t>. A detecção da relativa hipoplasia do ventrículo esquerdo (VE) antes de 24 semanas de gestação na HDC isolada foi associada a uma mortalidade de 100%. A desproporção do ventricular cardíaca esquerda  foi associada com a gravidade da hipoplasia pulmonar (o pulmão hipoplasiado retorna menos sangue  ao átrio esquerdo, contribuindo para a hipoplasia do VE). A oclusão traqueal fetal endoscópica (FETO) tem resultado em resultados inconsistentes quanto à hipoplasia do VE. No tratamento agudo pós-natal, os neonatologistas tem focado no manejo da HDC  em agentes vasodilatadores (óxido nítrico inalado-iNO), mas hipoplasia de VE e a disfunção diastólica são cada vez mais reconhecidas como causas potenciais de falha do tratamento que limitam a eficácia dos vasodilatadores pulmonares. O estudo controlado  do  uso do iNO na HDC mostrou significativamente maior necessidade de ECMO (oxigenação por membrana extracorpórea n grupo que recebeu iNO, sugerindo um potencial efeito adverso no início da terapia com iNO em alguns lactentes. Uma possível </a:t>
            </a:r>
            <a:r>
              <a:rPr lang="pt-BR" altLang="ja-JP" sz="1700" b="1" smtClean="0">
                <a:solidFill>
                  <a:srgbClr val="FF0000"/>
                </a:solidFill>
                <a:ea typeface="MS PGothic" pitchFamily="34" charset="-128"/>
              </a:rPr>
              <a:t>explicação da pior resposta ao INO na HDC seria a </a:t>
            </a:r>
            <a:r>
              <a:rPr lang="pt-BR" altLang="ja-JP" sz="1700" smtClean="0">
                <a:solidFill>
                  <a:srgbClr val="FF0000"/>
                </a:solidFill>
                <a:ea typeface="MS PGothic" pitchFamily="34" charset="-128"/>
              </a:rPr>
              <a:t> </a:t>
            </a:r>
            <a:r>
              <a:rPr lang="pt-BR" altLang="ja-JP" sz="1700" b="1" smtClean="0">
                <a:solidFill>
                  <a:srgbClr val="FF0000"/>
                </a:solidFill>
                <a:ea typeface="MS PGothic" pitchFamily="34" charset="-128"/>
              </a:rPr>
              <a:t>hipoplasia do VE</a:t>
            </a:r>
            <a:r>
              <a:rPr lang="pt-BR" altLang="ja-JP" sz="1700" smtClean="0">
                <a:ea typeface="MS PGothic" pitchFamily="34" charset="-128"/>
              </a:rPr>
              <a:t> que complica o curso na HDC grave do lado esquerdo, causando a hipertensão venosa pulmonar devido à disfunção diastólica do VE. Assim, a ecocardiografia precoce é essencial na determinação da conduta:</a:t>
            </a:r>
            <a:r>
              <a:rPr lang="pt-BR" altLang="ja-JP" sz="1700" b="1" smtClean="0">
                <a:ea typeface="MS PGothic" pitchFamily="34" charset="-128"/>
              </a:rPr>
              <a:t> </a:t>
            </a:r>
            <a:r>
              <a:rPr lang="pt-BR" altLang="ja-JP" sz="1700" smtClean="0">
                <a:ea typeface="MS PGothic" pitchFamily="34" charset="-128"/>
              </a:rPr>
              <a:t>na presença de resistência vascular pulmonar supra-sistêmica com desempenho adequado do VE, o shunt é tipicamente da direita para a esquerda no forame oval, contribuindo a dessaturação pré-ductal. Esses achados ecocardiográficos sugerem uma resposta favorável à vasodilatação pulmonar. É importante que saibamos que as consequências hemodinâmicas da hipoplasia do VE na HDC esquerda podem se apresentar imediatamente após o nascimento! A diminuição do desempenho sistólico do VE pode compartilhar fisiopatologia semelhante a pacientes com a síndrome da  hipoplasia de coração esquerdo. Assim, </a:t>
            </a:r>
            <a:r>
              <a:rPr lang="pt-BR" altLang="ja-JP" sz="1700" b="1" smtClean="0">
                <a:solidFill>
                  <a:srgbClr val="0033CC"/>
                </a:solidFill>
                <a:ea typeface="MS PGothic" pitchFamily="34" charset="-128"/>
              </a:rPr>
              <a:t>a avaliação ecocardiográfica precoce e frequente da função cardíaca e da pressão arterial pulmonar pode guiar as intervenções terapêuticas</a:t>
            </a:r>
            <a:r>
              <a:rPr lang="pt-BR" altLang="ja-JP" sz="1700" b="1" smtClean="0">
                <a:ea typeface="MS PGothic" pitchFamily="34" charset="-128"/>
              </a:rPr>
              <a:t>, </a:t>
            </a:r>
            <a:r>
              <a:rPr lang="pt-BR" altLang="ja-JP" sz="1700" smtClean="0">
                <a:ea typeface="MS PGothic" pitchFamily="34" charset="-128"/>
              </a:rPr>
              <a:t>determinando, inclusive as Diretrizes para o manejo da hipertensão pulmonar nestes bebês, segundo a </a:t>
            </a:r>
            <a:r>
              <a:rPr lang="pt-BR" altLang="ja-JP" sz="1700" i="1" smtClean="0">
                <a:ea typeface="MS PGothic" pitchFamily="34" charset="-128"/>
              </a:rPr>
              <a:t>American Heart Association</a:t>
            </a:r>
            <a:r>
              <a:rPr lang="pt-BR" altLang="ja-JP" sz="1700" smtClean="0">
                <a:ea typeface="MS PGothic" pitchFamily="34" charset="-128"/>
              </a:rPr>
              <a:t> e a </a:t>
            </a:r>
            <a:r>
              <a:rPr lang="pt-BR" altLang="ja-JP" sz="1700" i="1" smtClean="0">
                <a:ea typeface="MS PGothic" pitchFamily="34" charset="-128"/>
              </a:rPr>
              <a:t>American Thoracic Society</a:t>
            </a:r>
            <a:r>
              <a:rPr lang="pt-BR" altLang="ja-JP" sz="1700" b="1" smtClean="0">
                <a:ea typeface="MS PGothic" pitchFamily="34" charset="-128"/>
              </a:rPr>
              <a:t>. </a:t>
            </a:r>
            <a:r>
              <a:rPr lang="pt-BR" altLang="ja-JP" sz="1700" b="1" smtClean="0">
                <a:solidFill>
                  <a:srgbClr val="0033CC"/>
                </a:solidFill>
                <a:ea typeface="MS PGothic" pitchFamily="34" charset="-128"/>
              </a:rPr>
              <a:t>Portanto, evitar drogas vasodilatadoras pulmonares até que a ecocardiografia demonstre um desempenho adequado do VE</a:t>
            </a:r>
            <a:r>
              <a:rPr lang="pt-BR" altLang="ja-JP" sz="1700" b="1" smtClean="0">
                <a:ea typeface="MS PGothic" pitchFamily="34" charset="-128"/>
              </a:rPr>
              <a:t>.</a:t>
            </a:r>
            <a:r>
              <a:rPr lang="pt-BR" altLang="ja-JP" sz="1700" smtClean="0">
                <a:ea typeface="MS PGothic" pitchFamily="34" charset="-128"/>
              </a:rPr>
              <a:t> O uso de milrinona, pelo seu efeito inotrópico (aumenta a contração sistólica cardíaca) e lusitrópico (melhora do relaxamento diastólico cardíaca) melhorou a medida funcional tanto do Ventrículo direito (VD) como do VE, além diminuir a pressão venosa pulmonar através de seus efeitos cardíacos e sistêmicos e pelo seu pequeno efeito vasodilatador pulmonar. Na presença de pressão arterial pulmonar supra-sistêmica, um argumento razoável pode ser feito para recrutar o ducto arterial com </a:t>
            </a:r>
            <a:r>
              <a:rPr lang="pt-BR" altLang="ja-JP" sz="1700" b="1" smtClean="0">
                <a:ea typeface="MS PGothic" pitchFamily="34" charset="-128"/>
              </a:rPr>
              <a:t>PGE1 para aliviar o VD</a:t>
            </a:r>
            <a:r>
              <a:rPr lang="pt-BR" altLang="ja-JP" sz="1700" smtClean="0">
                <a:ea typeface="MS PGothic" pitchFamily="34" charset="-128"/>
              </a:rPr>
              <a:t> e permitir que o VD contribui para a circulação sistêmica quando a contribuição do VE para o débito cardíaco está comprometida. A insuficiência adrenal comumente complica o curso precoce de recém-nascidos com HDC, e a terapia de reposição (hidrocortisona em baixas doses) deve ser considerada. Portanto, </a:t>
            </a:r>
            <a:r>
              <a:rPr lang="pt-BR" altLang="ja-JP" sz="1700" b="1" smtClean="0">
                <a:ea typeface="MS PGothic" pitchFamily="34" charset="-128"/>
              </a:rPr>
              <a:t>a </a:t>
            </a:r>
            <a:r>
              <a:rPr lang="pt-BR" altLang="ja-JP" sz="1700" b="1" smtClean="0">
                <a:solidFill>
                  <a:srgbClr val="0033CC"/>
                </a:solidFill>
                <a:ea typeface="MS PGothic" pitchFamily="34" charset="-128"/>
              </a:rPr>
              <a:t>ecocardiografia seriada deve ser usada para demonstrar a resposta à terapia e mudanças na fisiologia subjacente ao longo do tempo.</a:t>
            </a:r>
            <a:r>
              <a:rPr lang="pt-BR" altLang="ja-JP" sz="1700" smtClean="0">
                <a:solidFill>
                  <a:srgbClr val="0033CC"/>
                </a:solidFill>
                <a:ea typeface="MS PGothic" pitchFamily="34" charset="-128"/>
              </a:rPr>
              <a:t> </a:t>
            </a:r>
            <a:endParaRPr lang="pt-BR" sz="1700" smtClean="0">
              <a:solidFill>
                <a:srgbClr val="0033CC"/>
              </a:solidFill>
            </a:endParaRPr>
          </a:p>
        </p:txBody>
      </p:sp>
      <p:sp>
        <p:nvSpPr>
          <p:cNvPr id="75780" name="Text Box 4"/>
          <p:cNvSpPr txBox="1">
            <a:spLocks noChangeArrowheads="1"/>
          </p:cNvSpPr>
          <p:nvPr/>
        </p:nvSpPr>
        <p:spPr bwMode="auto">
          <a:xfrm>
            <a:off x="3767138" y="-4763"/>
            <a:ext cx="1162050" cy="366713"/>
          </a:xfrm>
          <a:prstGeom prst="rect">
            <a:avLst/>
          </a:prstGeom>
          <a:noFill/>
          <a:ln w="9525">
            <a:noFill/>
            <a:miter lim="800000"/>
            <a:headEnd/>
            <a:tailEnd/>
          </a:ln>
          <a:effectLst/>
        </p:spPr>
        <p:txBody>
          <a:bodyPr wrap="none">
            <a:spAutoFit/>
          </a:bodyPr>
          <a:lstStyle/>
          <a:p>
            <a:r>
              <a:rPr lang="pt-BR">
                <a:solidFill>
                  <a:srgbClr val="0033CC"/>
                </a:solidFill>
              </a:rPr>
              <a:t>E então...</a:t>
            </a:r>
          </a:p>
        </p:txBody>
      </p:sp>
      <p:sp>
        <p:nvSpPr>
          <p:cNvPr id="75781" name="Text Box 5"/>
          <p:cNvSpPr txBox="1">
            <a:spLocks noChangeArrowheads="1"/>
          </p:cNvSpPr>
          <p:nvPr/>
        </p:nvSpPr>
        <p:spPr bwMode="auto">
          <a:xfrm>
            <a:off x="11075988" y="6475413"/>
            <a:ext cx="1008062" cy="214312"/>
          </a:xfrm>
          <a:prstGeom prst="rect">
            <a:avLst/>
          </a:prstGeom>
          <a:noFill/>
          <a:ln w="9525">
            <a:noFill/>
            <a:miter lim="800000"/>
            <a:headEnd/>
            <a:tailEnd/>
          </a:ln>
          <a:effectLst/>
        </p:spPr>
        <p:txBody>
          <a:bodyPr wrap="none">
            <a:spAutoFit/>
          </a:bodyPr>
          <a:lstStyle/>
          <a:p>
            <a:r>
              <a:rPr lang="pt-BR" sz="800"/>
              <a:t>Paulo R. Margotto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3977033" y="171587"/>
            <a:ext cx="3793233" cy="923330"/>
          </a:xfrm>
          <a:prstGeom prst="rect">
            <a:avLst/>
          </a:prstGeom>
          <a:noFill/>
        </p:spPr>
        <p:txBody>
          <a:bodyPr>
            <a:spAutoFit/>
          </a:bodyPr>
          <a:lstStyle/>
          <a:p>
            <a:pPr algn="ctr" fontAlgn="auto">
              <a:spcBef>
                <a:spcPts val="0"/>
              </a:spcBef>
              <a:spcAft>
                <a:spcPts val="0"/>
              </a:spcAft>
              <a:defRPr/>
            </a:pPr>
            <a:r>
              <a:rPr lang="pt-BR" sz="5400" b="1" dirty="0">
                <a:ln w="9525">
                  <a:solidFill>
                    <a:schemeClr val="bg1"/>
                  </a:solidFill>
                  <a:prstDash val="solid"/>
                </a:ln>
                <a:effectLst>
                  <a:outerShdw blurRad="12700" dist="38100" dir="2700000" algn="tl" rotWithShape="0">
                    <a:schemeClr val="bg1">
                      <a:lumMod val="50000"/>
                    </a:schemeClr>
                  </a:outerShdw>
                </a:effectLst>
                <a:latin typeface="+mn-lt"/>
                <a:cs typeface="+mn-cs"/>
              </a:rPr>
              <a:t>Que equipe!</a:t>
            </a:r>
          </a:p>
        </p:txBody>
      </p:sp>
      <p:pic>
        <p:nvPicPr>
          <p:cNvPr id="76803" name="Picture 3"/>
          <p:cNvPicPr>
            <a:picLocks noChangeAspect="1" noChangeArrowheads="1"/>
          </p:cNvPicPr>
          <p:nvPr/>
        </p:nvPicPr>
        <p:blipFill>
          <a:blip r:embed="rId2">
            <a:lum bright="24000" contrast="6000"/>
          </a:blip>
          <a:srcRect/>
          <a:stretch>
            <a:fillRect/>
          </a:stretch>
        </p:blipFill>
        <p:spPr bwMode="auto">
          <a:xfrm>
            <a:off x="1676400" y="1157288"/>
            <a:ext cx="8366125" cy="5081587"/>
          </a:xfrm>
          <a:prstGeom prst="rect">
            <a:avLst/>
          </a:prstGeom>
          <a:noFill/>
          <a:ln w="28575">
            <a:solidFill>
              <a:srgbClr val="0033CC"/>
            </a:solidFill>
            <a:miter lim="800000"/>
            <a:headEnd/>
            <a:tailEnd/>
          </a:ln>
        </p:spPr>
      </p:pic>
      <p:sp>
        <p:nvSpPr>
          <p:cNvPr id="76804" name="Text Box 4"/>
          <p:cNvSpPr txBox="1">
            <a:spLocks noChangeArrowheads="1"/>
          </p:cNvSpPr>
          <p:nvPr/>
        </p:nvSpPr>
        <p:spPr bwMode="auto">
          <a:xfrm>
            <a:off x="1262063" y="6246813"/>
            <a:ext cx="9048750" cy="366712"/>
          </a:xfrm>
          <a:prstGeom prst="rect">
            <a:avLst/>
          </a:prstGeom>
          <a:noFill/>
          <a:ln w="9525">
            <a:noFill/>
            <a:miter lim="800000"/>
            <a:headEnd/>
            <a:tailEnd/>
          </a:ln>
        </p:spPr>
        <p:txBody>
          <a:bodyPr wrap="none">
            <a:spAutoFit/>
          </a:bodyPr>
          <a:lstStyle/>
          <a:p>
            <a:r>
              <a:rPr lang="pt-BR">
                <a:solidFill>
                  <a:srgbClr val="0033CC"/>
                </a:solidFill>
              </a:rPr>
              <a:t>Doutorandos Natália, Thalissa, (Dr. Paulo R. Margotto), Pollyana, Ana Carolina e Lucas</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p:nvPr>
        </p:nvSpPr>
        <p:spPr/>
        <p:txBody>
          <a:bodyPr/>
          <a:lstStyle/>
          <a:p>
            <a:pPr algn="ctr" eaLnBrk="1" hangingPunct="1"/>
            <a:r>
              <a:rPr lang="pt-BR" smtClean="0"/>
              <a:t> </a:t>
            </a:r>
            <a:r>
              <a:rPr lang="pt-BR" b="1" smtClean="0">
                <a:solidFill>
                  <a:srgbClr val="0033CC"/>
                </a:solidFill>
                <a:latin typeface="Arial Rounded MT Bold"/>
              </a:rPr>
              <a:t>Gratidão e carinho, Dr Paulo !!!</a:t>
            </a:r>
          </a:p>
        </p:txBody>
      </p:sp>
      <p:pic>
        <p:nvPicPr>
          <p:cNvPr id="63491" name="Imagem 3"/>
          <p:cNvPicPr>
            <a:picLocks noChangeAspect="1"/>
          </p:cNvPicPr>
          <p:nvPr/>
        </p:nvPicPr>
        <p:blipFill>
          <a:blip r:embed="rId2"/>
          <a:srcRect/>
          <a:stretch>
            <a:fillRect/>
          </a:stretch>
        </p:blipFill>
        <p:spPr bwMode="auto">
          <a:xfrm>
            <a:off x="3806825" y="1690688"/>
            <a:ext cx="4578350" cy="4605337"/>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9214</TotalTime>
  <Words>6703</Words>
  <Application>Microsoft Office PowerPoint</Application>
  <PresentationFormat>Personalizar</PresentationFormat>
  <Paragraphs>276</Paragraphs>
  <Slides>62</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62</vt:i4>
      </vt:variant>
    </vt:vector>
  </HeadingPairs>
  <TitlesOfParts>
    <vt:vector size="71" baseType="lpstr">
      <vt:lpstr>Arial</vt:lpstr>
      <vt:lpstr>Calibri Light</vt:lpstr>
      <vt:lpstr>Calibri</vt:lpstr>
      <vt:lpstr>Lato</vt:lpstr>
      <vt:lpstr>Source Sans Pro</vt:lpstr>
      <vt:lpstr>Gulim</vt:lpstr>
      <vt:lpstr>MS PGothic</vt:lpstr>
      <vt:lpstr>Arial Rounded MT Bold</vt:lpstr>
      <vt:lpstr>Tema do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Implicações p/ tratamento agudo pós-natal</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Conclusões </vt:lpstr>
      <vt:lpstr>Slide 37</vt:lpstr>
      <vt:lpstr>Slide 38</vt:lpstr>
      <vt:lpstr>References</vt:lpstr>
      <vt:lpstr>Slide 40</vt:lpstr>
      <vt:lpstr>Slide 41</vt:lpstr>
      <vt:lpstr>Slide 42</vt:lpstr>
      <vt:lpstr>Slide 43</vt:lpstr>
      <vt:lpstr>Slide 44</vt:lpstr>
      <vt:lpstr>Nota do Editor do site, Dr. Paulo R. Margotto. Consultem também!Estudando juntos!</vt:lpstr>
      <vt:lpstr>Slide 46</vt:lpstr>
      <vt:lpstr>Slide 47</vt:lpstr>
      <vt:lpstr>Slide 48</vt:lpstr>
      <vt:lpstr>Slide 49</vt:lpstr>
      <vt:lpstr>Slide 50</vt:lpstr>
      <vt:lpstr>Slide 51</vt:lpstr>
      <vt:lpstr>Slide 52</vt:lpstr>
      <vt:lpstr>Slide 53</vt:lpstr>
      <vt:lpstr>Slide 54</vt:lpstr>
      <vt:lpstr>Quanto ao uso do iNO (óxido nítrico inalado)</vt:lpstr>
      <vt:lpstr>EM RESUMO</vt:lpstr>
      <vt:lpstr>     QUANDO USAR PROSTAGLANDINA E-1</vt:lpstr>
      <vt:lpstr>      QUANDO INDICAR A CIRURGIA</vt:lpstr>
      <vt:lpstr>Slide 59</vt:lpstr>
      <vt:lpstr>Slide 60</vt:lpstr>
      <vt:lpstr>Slide 61</vt:lpstr>
      <vt:lpstr> Gratidão e carinho, Dr Paulo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Thalissa Jube</dc:creator>
  <cp:lastModifiedBy>Paulo</cp:lastModifiedBy>
  <cp:revision>48</cp:revision>
  <dcterms:created xsi:type="dcterms:W3CDTF">2018-05-31T13:13:12Z</dcterms:created>
  <dcterms:modified xsi:type="dcterms:W3CDTF">2018-06-15T23:11:40Z</dcterms:modified>
</cp:coreProperties>
</file>