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3"/>
  </p:notesMasterIdLst>
  <p:sldIdLst>
    <p:sldId id="256" r:id="rId2"/>
    <p:sldId id="258" r:id="rId3"/>
    <p:sldId id="280" r:id="rId4"/>
    <p:sldId id="279" r:id="rId5"/>
    <p:sldId id="278" r:id="rId6"/>
    <p:sldId id="353" r:id="rId7"/>
    <p:sldId id="277" r:id="rId8"/>
    <p:sldId id="281" r:id="rId9"/>
    <p:sldId id="276" r:id="rId10"/>
    <p:sldId id="275" r:id="rId11"/>
    <p:sldId id="282" r:id="rId12"/>
    <p:sldId id="283" r:id="rId13"/>
    <p:sldId id="284" r:id="rId14"/>
    <p:sldId id="274" r:id="rId15"/>
    <p:sldId id="273" r:id="rId16"/>
    <p:sldId id="272" r:id="rId17"/>
    <p:sldId id="271" r:id="rId18"/>
    <p:sldId id="270" r:id="rId19"/>
    <p:sldId id="269" r:id="rId20"/>
    <p:sldId id="268" r:id="rId21"/>
    <p:sldId id="267" r:id="rId22"/>
    <p:sldId id="266" r:id="rId23"/>
    <p:sldId id="265" r:id="rId24"/>
    <p:sldId id="285" r:id="rId25"/>
    <p:sldId id="264" r:id="rId26"/>
    <p:sldId id="263" r:id="rId27"/>
    <p:sldId id="262" r:id="rId28"/>
    <p:sldId id="261" r:id="rId29"/>
    <p:sldId id="286" r:id="rId30"/>
    <p:sldId id="334" r:id="rId31"/>
    <p:sldId id="336" r:id="rId32"/>
    <p:sldId id="341" r:id="rId33"/>
    <p:sldId id="337" r:id="rId34"/>
    <p:sldId id="338" r:id="rId35"/>
    <p:sldId id="339" r:id="rId36"/>
    <p:sldId id="340" r:id="rId37"/>
    <p:sldId id="350" r:id="rId38"/>
    <p:sldId id="343" r:id="rId39"/>
    <p:sldId id="349" r:id="rId40"/>
    <p:sldId id="342" r:id="rId41"/>
    <p:sldId id="346" r:id="rId42"/>
    <p:sldId id="348" r:id="rId43"/>
    <p:sldId id="345" r:id="rId44"/>
    <p:sldId id="351" r:id="rId45"/>
    <p:sldId id="287" r:id="rId46"/>
    <p:sldId id="288" r:id="rId47"/>
    <p:sldId id="289" r:id="rId48"/>
    <p:sldId id="292" r:id="rId49"/>
    <p:sldId id="293" r:id="rId50"/>
    <p:sldId id="294" r:id="rId51"/>
    <p:sldId id="295" r:id="rId52"/>
    <p:sldId id="296" r:id="rId53"/>
    <p:sldId id="297" r:id="rId54"/>
    <p:sldId id="298" r:id="rId55"/>
    <p:sldId id="299" r:id="rId56"/>
    <p:sldId id="300" r:id="rId57"/>
    <p:sldId id="301" r:id="rId58"/>
    <p:sldId id="302" r:id="rId59"/>
    <p:sldId id="303" r:id="rId60"/>
    <p:sldId id="304" r:id="rId61"/>
    <p:sldId id="305" r:id="rId62"/>
    <p:sldId id="306" r:id="rId63"/>
    <p:sldId id="307" r:id="rId64"/>
    <p:sldId id="308" r:id="rId65"/>
    <p:sldId id="309" r:id="rId66"/>
    <p:sldId id="310" r:id="rId67"/>
    <p:sldId id="311" r:id="rId68"/>
    <p:sldId id="312" r:id="rId69"/>
    <p:sldId id="313" r:id="rId70"/>
    <p:sldId id="314" r:id="rId71"/>
    <p:sldId id="315" r:id="rId72"/>
    <p:sldId id="316" r:id="rId73"/>
    <p:sldId id="317" r:id="rId74"/>
    <p:sldId id="318" r:id="rId75"/>
    <p:sldId id="319" r:id="rId76"/>
    <p:sldId id="320" r:id="rId77"/>
    <p:sldId id="321" r:id="rId78"/>
    <p:sldId id="322" r:id="rId79"/>
    <p:sldId id="323" r:id="rId80"/>
    <p:sldId id="324" r:id="rId81"/>
    <p:sldId id="325" r:id="rId82"/>
    <p:sldId id="326" r:id="rId83"/>
    <p:sldId id="327" r:id="rId84"/>
    <p:sldId id="328" r:id="rId85"/>
    <p:sldId id="329" r:id="rId86"/>
    <p:sldId id="330" r:id="rId87"/>
    <p:sldId id="331" r:id="rId88"/>
    <p:sldId id="332" r:id="rId89"/>
    <p:sldId id="333" r:id="rId90"/>
    <p:sldId id="354" r:id="rId91"/>
    <p:sldId id="352" r:id="rId92"/>
  </p:sldIdLst>
  <p:sldSz cx="12192000" cy="6858000"/>
  <p:notesSz cx="6858000" cy="9144000"/>
  <p:defaultTextStyle>
    <a:defPPr>
      <a:defRPr lang="en-US"/>
    </a:defPPr>
    <a:lvl1pPr algn="l" defTabSz="457200" rtl="0" fontAlgn="base">
      <a:spcBef>
        <a:spcPct val="0"/>
      </a:spcBef>
      <a:spcAft>
        <a:spcPct val="0"/>
      </a:spcAft>
      <a:defRPr sz="2800"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sz="2800"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sz="2800"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sz="2800"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sz="2800" kern="1200">
        <a:solidFill>
          <a:schemeClr val="tx1"/>
        </a:solidFill>
        <a:latin typeface="Arial" pitchFamily="34" charset="0"/>
        <a:ea typeface="+mn-ea"/>
        <a:cs typeface="Arial" pitchFamily="34" charset="0"/>
      </a:defRPr>
    </a:lvl5pPr>
    <a:lvl6pPr marL="2286000" algn="l" defTabSz="914400" rtl="0" eaLnBrk="1" latinLnBrk="0" hangingPunct="1">
      <a:defRPr sz="2800" kern="1200">
        <a:solidFill>
          <a:schemeClr val="tx1"/>
        </a:solidFill>
        <a:latin typeface="Arial" pitchFamily="34" charset="0"/>
        <a:ea typeface="+mn-ea"/>
        <a:cs typeface="Arial" pitchFamily="34" charset="0"/>
      </a:defRPr>
    </a:lvl6pPr>
    <a:lvl7pPr marL="2743200" algn="l" defTabSz="914400" rtl="0" eaLnBrk="1" latinLnBrk="0" hangingPunct="1">
      <a:defRPr sz="2800" kern="1200">
        <a:solidFill>
          <a:schemeClr val="tx1"/>
        </a:solidFill>
        <a:latin typeface="Arial" pitchFamily="34" charset="0"/>
        <a:ea typeface="+mn-ea"/>
        <a:cs typeface="Arial" pitchFamily="34" charset="0"/>
      </a:defRPr>
    </a:lvl7pPr>
    <a:lvl8pPr marL="3200400" algn="l" defTabSz="914400" rtl="0" eaLnBrk="1" latinLnBrk="0" hangingPunct="1">
      <a:defRPr sz="2800" kern="1200">
        <a:solidFill>
          <a:schemeClr val="tx1"/>
        </a:solidFill>
        <a:latin typeface="Arial" pitchFamily="34" charset="0"/>
        <a:ea typeface="+mn-ea"/>
        <a:cs typeface="Arial" pitchFamily="34" charset="0"/>
      </a:defRPr>
    </a:lvl8pPr>
    <a:lvl9pPr marL="3657600" algn="l" defTabSz="914400" rtl="0" eaLnBrk="1" latinLnBrk="0" hangingPunct="1">
      <a:defRPr sz="28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FF00"/>
    <a:srgbClr val="0066FF"/>
    <a:srgbClr val="FFFFCC"/>
    <a:srgbClr val="FF0066"/>
    <a:srgbClr val="FF0000"/>
    <a:srgbClr val="FF66FF"/>
    <a:srgbClr val="CC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p:scale>
          <a:sx n="75" d="100"/>
          <a:sy n="75" d="100"/>
        </p:scale>
        <p:origin x="-283" y="-461"/>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entury Gothic" pitchFamily="34" charset="0"/>
              </a:defRPr>
            </a:lvl1pPr>
          </a:lstStyle>
          <a:p>
            <a:endParaRPr lang="pt-BR"/>
          </a:p>
        </p:txBody>
      </p:sp>
      <p:sp>
        <p:nvSpPr>
          <p:cNvPr id="7373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entury Gothic" pitchFamily="34" charset="0"/>
              </a:defRPr>
            </a:lvl1pPr>
          </a:lstStyle>
          <a:p>
            <a:fld id="{DABFC3C4-2830-4B07-8294-BE881A137AB4}" type="datetimeFigureOut">
              <a:rPr lang="pt-BR"/>
              <a:pPr/>
              <a:t>29/06/2018</a:t>
            </a:fld>
            <a:endParaRPr lang="pt-BR"/>
          </a:p>
        </p:txBody>
      </p:sp>
      <p:sp>
        <p:nvSpPr>
          <p:cNvPr id="73732" name="Rectangle 4"/>
          <p:cNvSpPr>
            <a:spLocks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p:spPr>
      </p:sp>
      <p:sp>
        <p:nvSpPr>
          <p:cNvPr id="7373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7373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entury Gothic" pitchFamily="34" charset="0"/>
              </a:defRPr>
            </a:lvl1pPr>
          </a:lstStyle>
          <a:p>
            <a:endParaRPr lang="pt-BR"/>
          </a:p>
        </p:txBody>
      </p:sp>
      <p:sp>
        <p:nvSpPr>
          <p:cNvPr id="7373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entury Gothic" pitchFamily="34" charset="0"/>
              </a:defRPr>
            </a:lvl1pPr>
          </a:lstStyle>
          <a:p>
            <a:fld id="{3C3796E0-5AD0-403C-9C7B-8B56C282B8A3}" type="slidenum">
              <a:rPr lang="pt-B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a:ln/>
        </p:spPr>
      </p:sp>
      <p:sp>
        <p:nvSpPr>
          <p:cNvPr id="74755" name="Espaço Reservado para Anotações 2"/>
          <p:cNvSpPr>
            <a:spLocks noGrp="1"/>
          </p:cNvSpPr>
          <p:nvPr>
            <p:ph type="body" idx="1"/>
          </p:nvPr>
        </p:nvSpPr>
        <p:spPr/>
        <p:txBody>
          <a:bodyPr/>
          <a:lstStyle/>
          <a:p>
            <a:pPr>
              <a:spcBef>
                <a:spcPct val="0"/>
              </a:spcBef>
            </a:pPr>
            <a:endParaRPr lang="pt-BR"/>
          </a:p>
        </p:txBody>
      </p:sp>
      <p:sp>
        <p:nvSpPr>
          <p:cNvPr id="7475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A125DAFB-1688-470B-9F7E-05795DA568E6}" type="slidenum">
              <a:rPr lang="pt-BR" sz="1200">
                <a:latin typeface="Edwardian Script ITC" pitchFamily="66" charset="0"/>
              </a:rPr>
              <a:pPr algn="r" defTabSz="914400"/>
              <a:t>49</a:t>
            </a:fld>
            <a:endParaRPr lang="pt-BR" sz="1200">
              <a:latin typeface="Edwardian Script ITC" pitchFamily="66"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Freeform 6"/>
          <p:cNvSpPr>
            <a:spLocks noChangeArrowheads="1"/>
          </p:cNvSpPr>
          <p:nvPr/>
        </p:nvSpPr>
        <p:spPr bwMode="auto">
          <a:xfrm>
            <a:off x="0" y="4324350"/>
            <a:ext cx="1744663" cy="777875"/>
          </a:xfrm>
          <a:custGeom>
            <a:avLst/>
            <a:gdLst>
              <a:gd name="T0" fmla="*/ 0 w 372"/>
              <a:gd name="T1" fmla="*/ 0 h 166"/>
              <a:gd name="T2" fmla="*/ 372 w 372"/>
              <a:gd name="T3" fmla="*/ 166 h 166"/>
            </a:gdLst>
            <a:ahLst/>
            <a:cxnLst/>
            <a:rect l="T0" t="T1" r="T2" b="T3"/>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D81764BB-077A-415A-886D-7BFB94E48262}" type="datetimeFigureOut">
              <a:rPr lang="en-US"/>
              <a:pPr>
                <a:defRPr/>
              </a:pPr>
              <a:t>6/29/2018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531813" y="4529138"/>
            <a:ext cx="779462" cy="365125"/>
          </a:xfrm>
        </p:spPr>
        <p:txBody>
          <a:bodyPr/>
          <a:lstStyle>
            <a:lvl1pPr>
              <a:defRPr/>
            </a:lvl1pPr>
          </a:lstStyle>
          <a:p>
            <a:pPr>
              <a:defRPr/>
            </a:pPr>
            <a:fld id="{C5110525-44F5-4648-AFE0-F4A87412E68A}"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92925" y="624110"/>
            <a:ext cx="8911687" cy="1280890"/>
          </a:xfrm>
        </p:spPr>
        <p:txBody>
          <a:bodyPr/>
          <a:lstStyle/>
          <a:p>
            <a:r>
              <a:rPr lang="pt-BR" smtClean="0"/>
              <a:t>Clique para editar o título mestre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ADFD1C2-F03A-4915-8BBA-EE526A123C7B}" type="datetimeFigureOut">
              <a:rPr lang="en-US"/>
              <a:pPr>
                <a:defRPr/>
              </a:pPr>
              <a:t>6/29/2018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54AEDC5-D8CE-4F3F-87B5-86FF40DD3B89}"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123CA1C0-D57F-41C9-8C4C-854786BB6CB8}" type="datetimeFigureOut">
              <a:rPr lang="en-US"/>
              <a:pPr>
                <a:defRPr/>
              </a:pPr>
              <a:t>6/29/2018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679F2915-4263-4793-9753-60DD5AD689DC}"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8" name="Title 7"/>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4F0288C4-96B1-4F46-9819-6D704B35574A}" type="datetimeFigureOut">
              <a:rPr lang="en-US"/>
              <a:pPr>
                <a:defRPr/>
              </a:pPr>
              <a:t>6/29/2018</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86D6B19-9326-4193-963A-1802B002DD74}"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1F9048AC-69AD-4E6F-A3EA-9B813E92BCC3}" type="datetimeFigureOut">
              <a:rPr lang="en-US"/>
              <a:pPr>
                <a:defRPr/>
              </a:pPr>
              <a:t>6/29/2018</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1" name="Slide Number Placeholder 5"/>
          <p:cNvSpPr>
            <a:spLocks noGrp="1"/>
          </p:cNvSpPr>
          <p:nvPr>
            <p:ph type="sldNum" sz="quarter" idx="12"/>
          </p:nvPr>
        </p:nvSpPr>
        <p:spPr/>
        <p:txBody>
          <a:bodyPr/>
          <a:lstStyle>
            <a:lvl1pPr>
              <a:defRPr/>
            </a:lvl1pPr>
          </a:lstStyle>
          <a:p>
            <a:pPr>
              <a:defRPr/>
            </a:pPr>
            <a:fld id="{54AC4473-2909-44AF-A661-0EC86B209225}"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820284CB-E92D-40C7-A880-38960BED6E84}" type="datetimeFigureOut">
              <a:rPr lang="en-US"/>
              <a:pPr>
                <a:defRPr/>
              </a:pPr>
              <a:t>6/29/2018</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E377995E-9C7A-4809-8E2D-9C3FFC02CA5C}"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3" name="Date Placeholder 1"/>
          <p:cNvSpPr>
            <a:spLocks noGrp="1"/>
          </p:cNvSpPr>
          <p:nvPr>
            <p:ph type="dt" sz="half" idx="10"/>
          </p:nvPr>
        </p:nvSpPr>
        <p:spPr/>
        <p:txBody>
          <a:bodyPr/>
          <a:lstStyle>
            <a:lvl1pPr>
              <a:defRPr/>
            </a:lvl1pPr>
          </a:lstStyle>
          <a:p>
            <a:pPr>
              <a:defRPr/>
            </a:pPr>
            <a:fld id="{FEB1D4F3-F64D-4160-B3C9-9C653149A28D}" type="datetimeFigureOut">
              <a:rPr lang="en-US"/>
              <a:pPr>
                <a:defRPr/>
              </a:pPr>
              <a:t>6/29/2018</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2A403F68-C960-44A4-9640-66B887E10B03}"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pt-BR" smtClean="0"/>
              <a:t>Clique para editar o título mestre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C0D2FB5D-AABA-43F9-B881-D11ACFD97EB2}" type="datetimeFigureOut">
              <a:rPr lang="en-US"/>
              <a:pPr>
                <a:defRPr/>
              </a:pPr>
              <a:t>6/29/2018</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F6F74742-B142-49AF-928C-281BF7D44C5A}"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DE105067-9E7A-4024-80F1-B934C9EFE0D3}" type="datetimeFigureOut">
              <a:rPr lang="en-US"/>
              <a:pPr>
                <a:defRPr/>
              </a:pPr>
              <a:t>6/29/2018</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1EC9D18A-F84A-411E-A97E-9469255B4103}"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E35FA31A-A026-4DB4-B0DB-012A3CE08A02}" type="datetimeFigureOut">
              <a:rPr lang="en-US"/>
              <a:pPr>
                <a:defRPr/>
              </a:pPr>
              <a:t>6/29/2018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044281DD-9EEB-48A8-9741-58309E3C1365}"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6" name="TextBox 13"/>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4"/>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44A477F5-50C5-4EE7-8CF0-EEC32A27FD14}" type="datetimeFigureOut">
              <a:rPr lang="en-US"/>
              <a:pPr>
                <a:defRPr/>
              </a:pPr>
              <a:t>6/29/2018</a:t>
            </a:fld>
            <a:endParaRPr lang="en-US"/>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0" name="Slide Number Placeholder 5"/>
          <p:cNvSpPr>
            <a:spLocks noGrp="1"/>
          </p:cNvSpPr>
          <p:nvPr>
            <p:ph type="sldNum" sz="quarter" idx="16"/>
          </p:nvPr>
        </p:nvSpPr>
        <p:spPr>
          <a:xfrm>
            <a:off x="531813" y="3244850"/>
            <a:ext cx="779462" cy="365125"/>
          </a:xfrm>
        </p:spPr>
        <p:txBody>
          <a:bodyPr/>
          <a:lstStyle>
            <a:lvl1pPr>
              <a:defRPr/>
            </a:lvl1pPr>
          </a:lstStyle>
          <a:p>
            <a:pPr>
              <a:defRPr/>
            </a:pPr>
            <a:fld id="{53C7C991-7D4A-4B0D-8A2E-AE379E41158E}"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ECB675C8-163B-48D3-A29B-0423BE844C46}" type="datetimeFigureOut">
              <a:rPr lang="en-US"/>
              <a:pPr>
                <a:defRPr/>
              </a:pPr>
              <a:t>6/29/2018</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0C37B1FE-5A28-422B-AF7A-50AA3BE408E8}"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6" name="TextBox 16"/>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7"/>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8" name="Date Placeholder 4"/>
          <p:cNvSpPr>
            <a:spLocks noGrp="1"/>
          </p:cNvSpPr>
          <p:nvPr>
            <p:ph type="dt" sz="half" idx="14"/>
          </p:nvPr>
        </p:nvSpPr>
        <p:spPr/>
        <p:txBody>
          <a:bodyPr/>
          <a:lstStyle>
            <a:lvl1pPr>
              <a:defRPr/>
            </a:lvl1pPr>
          </a:lstStyle>
          <a:p>
            <a:pPr>
              <a:defRPr/>
            </a:pPr>
            <a:fld id="{2E4F49E5-7474-4CC0-BF6B-6ECAD2C1DEE5}" type="datetimeFigureOut">
              <a:rPr lang="en-US"/>
              <a:pPr>
                <a:defRPr/>
              </a:pPr>
              <a:t>6/29/2018</a:t>
            </a:fld>
            <a:endParaRPr lang="en-US"/>
          </a:p>
        </p:txBody>
      </p:sp>
      <p:sp>
        <p:nvSpPr>
          <p:cNvPr id="9" name="Footer Placeholder 5"/>
          <p:cNvSpPr>
            <a:spLocks noGrp="1"/>
          </p:cNvSpPr>
          <p:nvPr>
            <p:ph type="ftr" sz="quarter" idx="15"/>
          </p:nvPr>
        </p:nvSpPr>
        <p:spPr/>
        <p:txBody>
          <a:bodyPr/>
          <a:lstStyle>
            <a:lvl1pPr>
              <a:defRPr/>
            </a:lvl1pPr>
          </a:lstStyle>
          <a:p>
            <a:pPr>
              <a:defRPr/>
            </a:pPr>
            <a:endParaRPr lang="en-US"/>
          </a:p>
        </p:txBody>
      </p:sp>
      <p:sp>
        <p:nvSpPr>
          <p:cNvPr id="10" name="Slide Number Placeholder 6"/>
          <p:cNvSpPr>
            <a:spLocks noGrp="1"/>
          </p:cNvSpPr>
          <p:nvPr>
            <p:ph type="sldNum" sz="quarter" idx="16"/>
          </p:nvPr>
        </p:nvSpPr>
        <p:spPr>
          <a:xfrm>
            <a:off x="531813" y="4983163"/>
            <a:ext cx="779462" cy="365125"/>
          </a:xfrm>
        </p:spPr>
        <p:txBody>
          <a:bodyPr/>
          <a:lstStyle>
            <a:lvl1pPr>
              <a:defRPr/>
            </a:lvl1pPr>
          </a:lstStyle>
          <a:p>
            <a:pPr>
              <a:defRPr/>
            </a:pPr>
            <a:fld id="{6B193947-300C-485F-9EC1-A6AEAB0DD6EC}"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6" name="Date Placeholder 4"/>
          <p:cNvSpPr>
            <a:spLocks noGrp="1"/>
          </p:cNvSpPr>
          <p:nvPr>
            <p:ph type="dt" sz="half" idx="14"/>
          </p:nvPr>
        </p:nvSpPr>
        <p:spPr/>
        <p:txBody>
          <a:bodyPr/>
          <a:lstStyle>
            <a:lvl1pPr>
              <a:defRPr/>
            </a:lvl1pPr>
          </a:lstStyle>
          <a:p>
            <a:pPr>
              <a:defRPr/>
            </a:pPr>
            <a:fld id="{0D4705DC-2D5B-42F1-8D77-3980FCAD6B2D}" type="datetimeFigureOut">
              <a:rPr lang="en-US"/>
              <a:pPr>
                <a:defRPr/>
              </a:pPr>
              <a:t>6/29/2018</a:t>
            </a:fld>
            <a:endParaRPr lang="en-US"/>
          </a:p>
        </p:txBody>
      </p:sp>
      <p:sp>
        <p:nvSpPr>
          <p:cNvPr id="7" name="Footer Placeholder 5"/>
          <p:cNvSpPr>
            <a:spLocks noGrp="1"/>
          </p:cNvSpPr>
          <p:nvPr>
            <p:ph type="ftr" sz="quarter" idx="15"/>
          </p:nvPr>
        </p:nvSpPr>
        <p:spPr/>
        <p:txBody>
          <a:bodyPr/>
          <a:lstStyle>
            <a:lvl1pPr>
              <a:defRPr/>
            </a:lvl1pPr>
          </a:lstStyle>
          <a:p>
            <a:pPr>
              <a:defRPr/>
            </a:pPr>
            <a:endParaRPr lang="en-US"/>
          </a:p>
        </p:txBody>
      </p:sp>
      <p:sp>
        <p:nvSpPr>
          <p:cNvPr id="8" name="Slide Number Placeholder 6"/>
          <p:cNvSpPr>
            <a:spLocks noGrp="1"/>
          </p:cNvSpPr>
          <p:nvPr>
            <p:ph type="sldNum" sz="quarter" idx="16"/>
          </p:nvPr>
        </p:nvSpPr>
        <p:spPr>
          <a:xfrm>
            <a:off x="531813" y="4983163"/>
            <a:ext cx="779462" cy="365125"/>
          </a:xfrm>
        </p:spPr>
        <p:txBody>
          <a:bodyPr/>
          <a:lstStyle>
            <a:lvl1pPr>
              <a:defRPr/>
            </a:lvl1pPr>
          </a:lstStyle>
          <a:p>
            <a:pPr>
              <a:defRPr/>
            </a:pPr>
            <a:fld id="{8D5E7AFE-87DF-4903-A98B-4CC9F4A2E880}"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4AE781E-1DB6-4857-99B0-9C1EEC13FEAB}" type="datetimeFigureOut">
              <a:rPr lang="en-US"/>
              <a:pPr>
                <a:defRPr/>
              </a:pPr>
              <a:t>6/29/2018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A1F2423-6862-4CBF-B83E-A0B28249CDDA}"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Vertical Title 1"/>
          <p:cNvSpPr>
            <a:spLocks noGrp="1"/>
          </p:cNvSpPr>
          <p:nvPr>
            <p:ph type="title" orient="vert"/>
          </p:nvPr>
        </p:nvSpPr>
        <p:spPr>
          <a:xfrm>
            <a:off x="9294812" y="627405"/>
            <a:ext cx="2207601" cy="5283817"/>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AFA9FB9-3E1B-47C6-BCE0-F40D108D6F7D}" type="datetimeFigureOut">
              <a:rPr lang="en-US"/>
              <a:pPr>
                <a:defRPr/>
              </a:pPr>
              <a:t>6/29/2018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BF20D8D-4325-42AE-BB27-BE91042C6310}"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noChangeArrowheads="1"/>
            </p:cNvSpPr>
            <p:nvPr/>
          </p:nvSpPr>
          <p:spPr bwMode="auto">
            <a:xfrm>
              <a:off x="2487613" y="2284413"/>
              <a:ext cx="85725" cy="533400"/>
            </a:xfrm>
            <a:custGeom>
              <a:avLst/>
              <a:gdLst>
                <a:gd name="T0" fmla="*/ 0 w 22"/>
                <a:gd name="T1" fmla="*/ 0 h 136"/>
                <a:gd name="T2" fmla="*/ 22 w 22"/>
                <a:gd name="T3" fmla="*/ 136 h 136"/>
              </a:gdLst>
              <a:ahLst/>
              <a:cxnLst/>
              <a:rect l="T0" t="T1" r="T2" b="T3"/>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miter lim="800000"/>
              <a:headEnd/>
              <a:tailEnd/>
            </a:ln>
          </p:spPr>
          <p:txBody>
            <a:bodyPr/>
            <a:lstStyle/>
            <a:p>
              <a:endParaRPr lang="pt-BR"/>
            </a:p>
          </p:txBody>
        </p:sp>
        <p:sp>
          <p:nvSpPr>
            <p:cNvPr id="1047" name="Freeform 12"/>
            <p:cNvSpPr>
              <a:spLocks noChangeArrowheads="1"/>
            </p:cNvSpPr>
            <p:nvPr/>
          </p:nvSpPr>
          <p:spPr bwMode="auto">
            <a:xfrm>
              <a:off x="2597151" y="2779713"/>
              <a:ext cx="550863" cy="1978025"/>
            </a:xfrm>
            <a:custGeom>
              <a:avLst/>
              <a:gdLst>
                <a:gd name="T0" fmla="*/ 0 w 140"/>
                <a:gd name="T1" fmla="*/ 0 h 504"/>
                <a:gd name="T2" fmla="*/ 140 w 140"/>
                <a:gd name="T3" fmla="*/ 504 h 504"/>
              </a:gdLst>
              <a:ahLst/>
              <a:cxnLst/>
              <a:rect l="T0" t="T1" r="T2" b="T3"/>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miter lim="800000"/>
              <a:headEnd/>
              <a:tailEnd/>
            </a:ln>
          </p:spPr>
          <p:txBody>
            <a:bodyPr/>
            <a:lstStyle/>
            <a:p>
              <a:endParaRPr lang="pt-BR"/>
            </a:p>
          </p:txBody>
        </p:sp>
        <p:sp>
          <p:nvSpPr>
            <p:cNvPr id="1048" name="Freeform 13"/>
            <p:cNvSpPr>
              <a:spLocks noChangeArrowheads="1"/>
            </p:cNvSpPr>
            <p:nvPr/>
          </p:nvSpPr>
          <p:spPr bwMode="auto">
            <a:xfrm>
              <a:off x="3175001" y="4730750"/>
              <a:ext cx="519113" cy="1209675"/>
            </a:xfrm>
            <a:custGeom>
              <a:avLst/>
              <a:gdLst>
                <a:gd name="T0" fmla="*/ 0 w 132"/>
                <a:gd name="T1" fmla="*/ 0 h 308"/>
                <a:gd name="T2" fmla="*/ 132 w 132"/>
                <a:gd name="T3" fmla="*/ 308 h 308"/>
              </a:gdLst>
              <a:ahLst/>
              <a:cxnLst/>
              <a:rect l="T0" t="T1" r="T2" b="T3"/>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miter lim="800000"/>
              <a:headEnd/>
              <a:tailEnd/>
            </a:ln>
          </p:spPr>
          <p:txBody>
            <a:bodyPr/>
            <a:lstStyle/>
            <a:p>
              <a:endParaRPr lang="pt-BR"/>
            </a:p>
          </p:txBody>
        </p:sp>
        <p:sp>
          <p:nvSpPr>
            <p:cNvPr id="1049" name="Freeform 14"/>
            <p:cNvSpPr>
              <a:spLocks noChangeArrowheads="1"/>
            </p:cNvSpPr>
            <p:nvPr/>
          </p:nvSpPr>
          <p:spPr bwMode="auto">
            <a:xfrm>
              <a:off x="3305176" y="5630863"/>
              <a:ext cx="146050" cy="309563"/>
            </a:xfrm>
            <a:custGeom>
              <a:avLst/>
              <a:gdLst>
                <a:gd name="T0" fmla="*/ 0 w 37"/>
                <a:gd name="T1" fmla="*/ 0 h 79"/>
                <a:gd name="T2" fmla="*/ 37 w 37"/>
                <a:gd name="T3" fmla="*/ 79 h 79"/>
              </a:gdLst>
              <a:ahLst/>
              <a:cxnLst/>
              <a:rect l="T0" t="T1" r="T2" b="T3"/>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miter lim="800000"/>
              <a:headEnd/>
              <a:tailEnd/>
            </a:ln>
          </p:spPr>
          <p:txBody>
            <a:bodyPr/>
            <a:lstStyle/>
            <a:p>
              <a:endParaRPr lang="pt-BR"/>
            </a:p>
          </p:txBody>
        </p:sp>
        <p:sp>
          <p:nvSpPr>
            <p:cNvPr id="1050" name="Freeform 15"/>
            <p:cNvSpPr>
              <a:spLocks noChangeArrowheads="1"/>
            </p:cNvSpPr>
            <p:nvPr/>
          </p:nvSpPr>
          <p:spPr bwMode="auto">
            <a:xfrm>
              <a:off x="2573338" y="2817813"/>
              <a:ext cx="700088" cy="2835275"/>
            </a:xfrm>
            <a:custGeom>
              <a:avLst/>
              <a:gdLst>
                <a:gd name="T0" fmla="*/ 0 w 178"/>
                <a:gd name="T1" fmla="*/ 0 h 722"/>
                <a:gd name="T2" fmla="*/ 178 w 178"/>
                <a:gd name="T3" fmla="*/ 722 h 722"/>
              </a:gdLst>
              <a:ahLst/>
              <a:cxnLst/>
              <a:rect l="T0" t="T1" r="T2" b="T3"/>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miter lim="800000"/>
              <a:headEnd/>
              <a:tailEnd/>
            </a:ln>
          </p:spPr>
          <p:txBody>
            <a:bodyPr/>
            <a:lstStyle/>
            <a:p>
              <a:endParaRPr lang="pt-BR"/>
            </a:p>
          </p:txBody>
        </p:sp>
        <p:sp>
          <p:nvSpPr>
            <p:cNvPr id="1051" name="Freeform 16"/>
            <p:cNvSpPr>
              <a:spLocks noChangeArrowheads="1"/>
            </p:cNvSpPr>
            <p:nvPr/>
          </p:nvSpPr>
          <p:spPr bwMode="auto">
            <a:xfrm>
              <a:off x="2506663" y="285750"/>
              <a:ext cx="90488" cy="2493963"/>
            </a:xfrm>
            <a:custGeom>
              <a:avLst/>
              <a:gdLst>
                <a:gd name="T0" fmla="*/ 0 w 23"/>
                <a:gd name="T1" fmla="*/ 0 h 635"/>
                <a:gd name="T2" fmla="*/ 23 w 23"/>
                <a:gd name="T3" fmla="*/ 635 h 635"/>
              </a:gdLst>
              <a:ahLst/>
              <a:cxnLst/>
              <a:rect l="T0" t="T1" r="T2" b="T3"/>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miter lim="800000"/>
              <a:headEnd/>
              <a:tailEnd/>
            </a:ln>
          </p:spPr>
          <p:txBody>
            <a:bodyPr/>
            <a:lstStyle/>
            <a:p>
              <a:endParaRPr lang="pt-BR"/>
            </a:p>
          </p:txBody>
        </p:sp>
        <p:sp>
          <p:nvSpPr>
            <p:cNvPr id="1052" name="Freeform 17"/>
            <p:cNvSpPr>
              <a:spLocks noChangeArrowheads="1"/>
            </p:cNvSpPr>
            <p:nvPr/>
          </p:nvSpPr>
          <p:spPr bwMode="auto">
            <a:xfrm>
              <a:off x="2554288" y="2598738"/>
              <a:ext cx="66675" cy="420688"/>
            </a:xfrm>
            <a:custGeom>
              <a:avLst/>
              <a:gdLst>
                <a:gd name="T0" fmla="*/ 0 w 17"/>
                <a:gd name="T1" fmla="*/ 0 h 107"/>
                <a:gd name="T2" fmla="*/ 17 w 17"/>
                <a:gd name="T3" fmla="*/ 107 h 107"/>
              </a:gdLst>
              <a:ahLst/>
              <a:cxnLst/>
              <a:rect l="T0" t="T1" r="T2" b="T3"/>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miter lim="800000"/>
              <a:headEnd/>
              <a:tailEnd/>
            </a:ln>
          </p:spPr>
          <p:txBody>
            <a:bodyPr/>
            <a:lstStyle/>
            <a:p>
              <a:endParaRPr lang="pt-BR"/>
            </a:p>
          </p:txBody>
        </p:sp>
        <p:sp>
          <p:nvSpPr>
            <p:cNvPr id="1053" name="Freeform 18"/>
            <p:cNvSpPr>
              <a:spLocks noChangeArrowheads="1"/>
            </p:cNvSpPr>
            <p:nvPr/>
          </p:nvSpPr>
          <p:spPr bwMode="auto">
            <a:xfrm>
              <a:off x="3143251" y="4757738"/>
              <a:ext cx="161925" cy="873125"/>
            </a:xfrm>
            <a:custGeom>
              <a:avLst/>
              <a:gdLst>
                <a:gd name="T0" fmla="*/ 0 w 41"/>
                <a:gd name="T1" fmla="*/ 0 h 222"/>
                <a:gd name="T2" fmla="*/ 41 w 41"/>
                <a:gd name="T3" fmla="*/ 222 h 222"/>
              </a:gdLst>
              <a:ahLst/>
              <a:cxnLst/>
              <a:rect l="T0" t="T1" r="T2" b="T3"/>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miter lim="800000"/>
              <a:headEnd/>
              <a:tailEnd/>
            </a:ln>
          </p:spPr>
          <p:txBody>
            <a:bodyPr/>
            <a:lstStyle/>
            <a:p>
              <a:endParaRPr lang="pt-BR"/>
            </a:p>
          </p:txBody>
        </p:sp>
        <p:sp>
          <p:nvSpPr>
            <p:cNvPr id="1054" name="Freeform 19"/>
            <p:cNvSpPr>
              <a:spLocks noChangeArrowheads="1"/>
            </p:cNvSpPr>
            <p:nvPr/>
          </p:nvSpPr>
          <p:spPr bwMode="auto">
            <a:xfrm>
              <a:off x="3148013" y="1282700"/>
              <a:ext cx="1768475" cy="3448050"/>
            </a:xfrm>
            <a:custGeom>
              <a:avLst/>
              <a:gdLst>
                <a:gd name="T0" fmla="*/ 0 w 450"/>
                <a:gd name="T1" fmla="*/ 0 h 878"/>
                <a:gd name="T2" fmla="*/ 450 w 450"/>
                <a:gd name="T3" fmla="*/ 878 h 878"/>
              </a:gdLst>
              <a:ahLst/>
              <a:cxnLst/>
              <a:rect l="T0" t="T1" r="T2" b="T3"/>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miter lim="800000"/>
              <a:headEnd/>
              <a:tailEnd/>
            </a:ln>
          </p:spPr>
          <p:txBody>
            <a:bodyPr/>
            <a:lstStyle/>
            <a:p>
              <a:endParaRPr lang="pt-BR"/>
            </a:p>
          </p:txBody>
        </p:sp>
        <p:sp>
          <p:nvSpPr>
            <p:cNvPr id="1055" name="Freeform 20"/>
            <p:cNvSpPr>
              <a:spLocks noChangeArrowheads="1"/>
            </p:cNvSpPr>
            <p:nvPr/>
          </p:nvSpPr>
          <p:spPr bwMode="auto">
            <a:xfrm>
              <a:off x="3273426" y="5653088"/>
              <a:ext cx="138113" cy="287338"/>
            </a:xfrm>
            <a:custGeom>
              <a:avLst/>
              <a:gdLst>
                <a:gd name="T0" fmla="*/ 0 w 35"/>
                <a:gd name="T1" fmla="*/ 0 h 73"/>
                <a:gd name="T2" fmla="*/ 35 w 35"/>
                <a:gd name="T3" fmla="*/ 73 h 73"/>
              </a:gdLst>
              <a:ahLst/>
              <a:cxnLst/>
              <a:rect l="T0" t="T1" r="T2" b="T3"/>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miter lim="800000"/>
              <a:headEnd/>
              <a:tailEnd/>
            </a:ln>
          </p:spPr>
          <p:txBody>
            <a:bodyPr/>
            <a:lstStyle/>
            <a:p>
              <a:endParaRPr lang="pt-BR"/>
            </a:p>
          </p:txBody>
        </p:sp>
        <p:sp>
          <p:nvSpPr>
            <p:cNvPr id="1056" name="Freeform 21"/>
            <p:cNvSpPr>
              <a:spLocks noChangeArrowheads="1"/>
            </p:cNvSpPr>
            <p:nvPr/>
          </p:nvSpPr>
          <p:spPr bwMode="auto">
            <a:xfrm>
              <a:off x="3143251" y="4656138"/>
              <a:ext cx="31750" cy="188913"/>
            </a:xfrm>
            <a:custGeom>
              <a:avLst/>
              <a:gdLst>
                <a:gd name="T0" fmla="*/ 0 w 8"/>
                <a:gd name="T1" fmla="*/ 0 h 48"/>
                <a:gd name="T2" fmla="*/ 8 w 8"/>
                <a:gd name="T3" fmla="*/ 48 h 48"/>
              </a:gdLst>
              <a:ahLst/>
              <a:cxnLst/>
              <a:rect l="T0" t="T1" r="T2" b="T3"/>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miter lim="800000"/>
              <a:headEnd/>
              <a:tailEnd/>
            </a:ln>
          </p:spPr>
          <p:txBody>
            <a:bodyPr/>
            <a:lstStyle/>
            <a:p>
              <a:endParaRPr lang="pt-BR"/>
            </a:p>
          </p:txBody>
        </p:sp>
        <p:sp>
          <p:nvSpPr>
            <p:cNvPr id="1057" name="Freeform 22"/>
            <p:cNvSpPr>
              <a:spLocks noChangeArrowheads="1"/>
            </p:cNvSpPr>
            <p:nvPr/>
          </p:nvSpPr>
          <p:spPr bwMode="auto">
            <a:xfrm>
              <a:off x="3211513" y="5410200"/>
              <a:ext cx="203200" cy="530225"/>
            </a:xfrm>
            <a:custGeom>
              <a:avLst/>
              <a:gdLst>
                <a:gd name="T0" fmla="*/ 0 w 52"/>
                <a:gd name="T1" fmla="*/ 0 h 135"/>
                <a:gd name="T2" fmla="*/ 52 w 52"/>
                <a:gd name="T3" fmla="*/ 135 h 135"/>
              </a:gdLst>
              <a:ahLst/>
              <a:cxnLst/>
              <a:rect l="T0" t="T1" r="T2" b="T3"/>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miter lim="800000"/>
              <a:headEnd/>
              <a:tailEnd/>
            </a:ln>
          </p:spPr>
          <p:txBody>
            <a:bodyPr/>
            <a:lstStyle/>
            <a:p>
              <a:endParaRPr lang="pt-BR"/>
            </a:p>
          </p:txBody>
        </p:sp>
      </p:grpSp>
      <p:grpSp>
        <p:nvGrpSpPr>
          <p:cNvPr id="1027" name="Group 9"/>
          <p:cNvGrpSpPr>
            <a:grpSpLocks/>
          </p:cNvGrpSpPr>
          <p:nvPr/>
        </p:nvGrpSpPr>
        <p:grpSpPr bwMode="auto">
          <a:xfrm>
            <a:off x="26988" y="0"/>
            <a:ext cx="2357437" cy="6853238"/>
            <a:chOff x="6627813" y="194833"/>
            <a:chExt cx="1952625" cy="5678918"/>
          </a:xfrm>
        </p:grpSpPr>
        <p:sp>
          <p:nvSpPr>
            <p:cNvPr id="1034" name="Freeform 27"/>
            <p:cNvSpPr>
              <a:spLocks noChangeArrowheads="1"/>
            </p:cNvSpPr>
            <p:nvPr/>
          </p:nvSpPr>
          <p:spPr bwMode="auto">
            <a:xfrm>
              <a:off x="6627813" y="194833"/>
              <a:ext cx="409575" cy="3646488"/>
            </a:xfrm>
            <a:custGeom>
              <a:avLst/>
              <a:gdLst>
                <a:gd name="T0" fmla="*/ 0 w 103"/>
                <a:gd name="T1" fmla="*/ 0 h 920"/>
                <a:gd name="T2" fmla="*/ 103 w 103"/>
                <a:gd name="T3" fmla="*/ 920 h 920"/>
              </a:gdLst>
              <a:ahLst/>
              <a:cxnLst/>
              <a:rect l="T0" t="T1" r="T2" b="T3"/>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miter lim="800000"/>
              <a:headEnd/>
              <a:tailEnd/>
            </a:ln>
          </p:spPr>
          <p:txBody>
            <a:bodyPr/>
            <a:lstStyle/>
            <a:p>
              <a:endParaRPr lang="pt-BR"/>
            </a:p>
          </p:txBody>
        </p:sp>
        <p:sp>
          <p:nvSpPr>
            <p:cNvPr id="1035" name="Freeform 28"/>
            <p:cNvSpPr>
              <a:spLocks noChangeArrowheads="1"/>
            </p:cNvSpPr>
            <p:nvPr/>
          </p:nvSpPr>
          <p:spPr bwMode="auto">
            <a:xfrm>
              <a:off x="7061201" y="3771900"/>
              <a:ext cx="350838" cy="1309688"/>
            </a:xfrm>
            <a:custGeom>
              <a:avLst/>
              <a:gdLst>
                <a:gd name="T0" fmla="*/ 0 w 88"/>
                <a:gd name="T1" fmla="*/ 0 h 330"/>
                <a:gd name="T2" fmla="*/ 88 w 88"/>
                <a:gd name="T3" fmla="*/ 330 h 330"/>
              </a:gdLst>
              <a:ahLst/>
              <a:cxnLst/>
              <a:rect l="T0" t="T1" r="T2" b="T3"/>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miter lim="800000"/>
              <a:headEnd/>
              <a:tailEnd/>
            </a:ln>
          </p:spPr>
          <p:txBody>
            <a:bodyPr/>
            <a:lstStyle/>
            <a:p>
              <a:endParaRPr lang="pt-BR"/>
            </a:p>
          </p:txBody>
        </p:sp>
        <p:sp>
          <p:nvSpPr>
            <p:cNvPr id="1036" name="Freeform 29"/>
            <p:cNvSpPr>
              <a:spLocks noChangeArrowheads="1"/>
            </p:cNvSpPr>
            <p:nvPr/>
          </p:nvSpPr>
          <p:spPr bwMode="auto">
            <a:xfrm>
              <a:off x="7439026" y="5053013"/>
              <a:ext cx="357188" cy="820738"/>
            </a:xfrm>
            <a:custGeom>
              <a:avLst/>
              <a:gdLst>
                <a:gd name="T0" fmla="*/ 0 w 90"/>
                <a:gd name="T1" fmla="*/ 0 h 207"/>
                <a:gd name="T2" fmla="*/ 90 w 90"/>
                <a:gd name="T3" fmla="*/ 207 h 207"/>
              </a:gdLst>
              <a:ahLst/>
              <a:cxnLst/>
              <a:rect l="T0" t="T1" r="T2" b="T3"/>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miter lim="800000"/>
              <a:headEnd/>
              <a:tailEnd/>
            </a:ln>
          </p:spPr>
          <p:txBody>
            <a:bodyPr/>
            <a:lstStyle/>
            <a:p>
              <a:endParaRPr lang="pt-BR"/>
            </a:p>
          </p:txBody>
        </p:sp>
        <p:sp>
          <p:nvSpPr>
            <p:cNvPr id="1037" name="Freeform 30"/>
            <p:cNvSpPr>
              <a:spLocks noChangeArrowheads="1"/>
            </p:cNvSpPr>
            <p:nvPr/>
          </p:nvSpPr>
          <p:spPr bwMode="auto">
            <a:xfrm>
              <a:off x="7037388" y="3811588"/>
              <a:ext cx="457200" cy="1852613"/>
            </a:xfrm>
            <a:custGeom>
              <a:avLst/>
              <a:gdLst>
                <a:gd name="T0" fmla="*/ 0 w 115"/>
                <a:gd name="T1" fmla="*/ 0 h 467"/>
                <a:gd name="T2" fmla="*/ 115 w 115"/>
                <a:gd name="T3" fmla="*/ 467 h 467"/>
              </a:gdLst>
              <a:ahLst/>
              <a:cxnLst/>
              <a:rect l="T0" t="T1" r="T2" b="T3"/>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miter lim="800000"/>
              <a:headEnd/>
              <a:tailEnd/>
            </a:ln>
          </p:spPr>
          <p:txBody>
            <a:bodyPr/>
            <a:lstStyle/>
            <a:p>
              <a:endParaRPr lang="pt-BR"/>
            </a:p>
          </p:txBody>
        </p:sp>
        <p:sp>
          <p:nvSpPr>
            <p:cNvPr id="1038" name="Freeform 31"/>
            <p:cNvSpPr>
              <a:spLocks noChangeArrowheads="1"/>
            </p:cNvSpPr>
            <p:nvPr/>
          </p:nvSpPr>
          <p:spPr bwMode="auto">
            <a:xfrm>
              <a:off x="6992938" y="1263650"/>
              <a:ext cx="144463" cy="2508250"/>
            </a:xfrm>
            <a:custGeom>
              <a:avLst/>
              <a:gdLst>
                <a:gd name="T0" fmla="*/ 0 w 36"/>
                <a:gd name="T1" fmla="*/ 0 h 633"/>
                <a:gd name="T2" fmla="*/ 36 w 36"/>
                <a:gd name="T3" fmla="*/ 633 h 633"/>
              </a:gdLst>
              <a:ahLst/>
              <a:cxnLst/>
              <a:rect l="T0" t="T1" r="T2" b="T3"/>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miter lim="800000"/>
              <a:headEnd/>
              <a:tailEnd/>
            </a:ln>
          </p:spPr>
          <p:txBody>
            <a:bodyPr/>
            <a:lstStyle/>
            <a:p>
              <a:endParaRPr lang="pt-BR"/>
            </a:p>
          </p:txBody>
        </p:sp>
        <p:sp>
          <p:nvSpPr>
            <p:cNvPr id="1039" name="Freeform 32"/>
            <p:cNvSpPr>
              <a:spLocks noChangeArrowheads="1"/>
            </p:cNvSpPr>
            <p:nvPr/>
          </p:nvSpPr>
          <p:spPr bwMode="auto">
            <a:xfrm>
              <a:off x="7526338" y="5640388"/>
              <a:ext cx="111125" cy="233363"/>
            </a:xfrm>
            <a:custGeom>
              <a:avLst/>
              <a:gdLst>
                <a:gd name="T0" fmla="*/ 0 w 28"/>
                <a:gd name="T1" fmla="*/ 0 h 59"/>
                <a:gd name="T2" fmla="*/ 28 w 28"/>
                <a:gd name="T3" fmla="*/ 59 h 59"/>
              </a:gdLst>
              <a:ahLst/>
              <a:cxnLst/>
              <a:rect l="T0" t="T1" r="T2" b="T3"/>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miter lim="800000"/>
              <a:headEnd/>
              <a:tailEnd/>
            </a:ln>
          </p:spPr>
          <p:txBody>
            <a:bodyPr/>
            <a:lstStyle/>
            <a:p>
              <a:endParaRPr lang="pt-BR"/>
            </a:p>
          </p:txBody>
        </p:sp>
        <p:sp>
          <p:nvSpPr>
            <p:cNvPr id="1040" name="Freeform 33"/>
            <p:cNvSpPr>
              <a:spLocks noChangeArrowheads="1"/>
            </p:cNvSpPr>
            <p:nvPr/>
          </p:nvSpPr>
          <p:spPr bwMode="auto">
            <a:xfrm>
              <a:off x="7021513" y="3598863"/>
              <a:ext cx="68263" cy="423863"/>
            </a:xfrm>
            <a:custGeom>
              <a:avLst/>
              <a:gdLst>
                <a:gd name="T0" fmla="*/ 0 w 17"/>
                <a:gd name="T1" fmla="*/ 0 h 107"/>
                <a:gd name="T2" fmla="*/ 17 w 17"/>
                <a:gd name="T3" fmla="*/ 107 h 107"/>
              </a:gdLst>
              <a:ahLst/>
              <a:cxnLst/>
              <a:rect l="T0" t="T1" r="T2" b="T3"/>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miter lim="800000"/>
              <a:headEnd/>
              <a:tailEnd/>
            </a:ln>
          </p:spPr>
          <p:txBody>
            <a:bodyPr/>
            <a:lstStyle/>
            <a:p>
              <a:endParaRPr lang="pt-BR"/>
            </a:p>
          </p:txBody>
        </p:sp>
        <p:sp>
          <p:nvSpPr>
            <p:cNvPr id="1041" name="Freeform 34"/>
            <p:cNvSpPr>
              <a:spLocks noChangeArrowheads="1"/>
            </p:cNvSpPr>
            <p:nvPr/>
          </p:nvSpPr>
          <p:spPr bwMode="auto">
            <a:xfrm>
              <a:off x="7412038" y="2801938"/>
              <a:ext cx="1168400" cy="2251075"/>
            </a:xfrm>
            <a:custGeom>
              <a:avLst/>
              <a:gdLst>
                <a:gd name="T0" fmla="*/ 0 w 294"/>
                <a:gd name="T1" fmla="*/ 0 h 568"/>
                <a:gd name="T2" fmla="*/ 294 w 294"/>
                <a:gd name="T3" fmla="*/ 568 h 568"/>
              </a:gdLst>
              <a:ahLst/>
              <a:cxnLst/>
              <a:rect l="T0" t="T1" r="T2" b="T3"/>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miter lim="800000"/>
              <a:headEnd/>
              <a:tailEnd/>
            </a:ln>
          </p:spPr>
          <p:txBody>
            <a:bodyPr/>
            <a:lstStyle/>
            <a:p>
              <a:endParaRPr lang="pt-BR"/>
            </a:p>
          </p:txBody>
        </p:sp>
        <p:sp>
          <p:nvSpPr>
            <p:cNvPr id="1042" name="Freeform 35"/>
            <p:cNvSpPr>
              <a:spLocks noChangeArrowheads="1"/>
            </p:cNvSpPr>
            <p:nvPr/>
          </p:nvSpPr>
          <p:spPr bwMode="auto">
            <a:xfrm>
              <a:off x="7494588" y="5664200"/>
              <a:ext cx="100013" cy="209550"/>
            </a:xfrm>
            <a:custGeom>
              <a:avLst/>
              <a:gdLst>
                <a:gd name="T0" fmla="*/ 0 w 25"/>
                <a:gd name="T1" fmla="*/ 0 h 53"/>
                <a:gd name="T2" fmla="*/ 25 w 25"/>
                <a:gd name="T3" fmla="*/ 53 h 53"/>
              </a:gdLst>
              <a:ahLst/>
              <a:cxnLst/>
              <a:rect l="T0" t="T1" r="T2" b="T3"/>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miter lim="800000"/>
              <a:headEnd/>
              <a:tailEnd/>
            </a:ln>
          </p:spPr>
          <p:txBody>
            <a:bodyPr/>
            <a:lstStyle/>
            <a:p>
              <a:endParaRPr lang="pt-BR"/>
            </a:p>
          </p:txBody>
        </p:sp>
        <p:sp>
          <p:nvSpPr>
            <p:cNvPr id="1043" name="Freeform 36"/>
            <p:cNvSpPr>
              <a:spLocks noChangeArrowheads="1"/>
            </p:cNvSpPr>
            <p:nvPr/>
          </p:nvSpPr>
          <p:spPr bwMode="auto">
            <a:xfrm>
              <a:off x="7412038" y="5081588"/>
              <a:ext cx="114300" cy="558800"/>
            </a:xfrm>
            <a:custGeom>
              <a:avLst/>
              <a:gdLst>
                <a:gd name="T0" fmla="*/ 0 w 29"/>
                <a:gd name="T1" fmla="*/ 0 h 141"/>
                <a:gd name="T2" fmla="*/ 29 w 29"/>
                <a:gd name="T3" fmla="*/ 141 h 141"/>
              </a:gdLst>
              <a:ahLst/>
              <a:cxnLst/>
              <a:rect l="T0" t="T1" r="T2" b="T3"/>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miter lim="800000"/>
              <a:headEnd/>
              <a:tailEnd/>
            </a:ln>
          </p:spPr>
          <p:txBody>
            <a:bodyPr/>
            <a:lstStyle/>
            <a:p>
              <a:endParaRPr lang="pt-BR"/>
            </a:p>
          </p:txBody>
        </p:sp>
        <p:sp>
          <p:nvSpPr>
            <p:cNvPr id="1044" name="Freeform 37"/>
            <p:cNvSpPr>
              <a:spLocks noChangeArrowheads="1"/>
            </p:cNvSpPr>
            <p:nvPr/>
          </p:nvSpPr>
          <p:spPr bwMode="auto">
            <a:xfrm>
              <a:off x="7412038" y="4978400"/>
              <a:ext cx="31750" cy="188913"/>
            </a:xfrm>
            <a:custGeom>
              <a:avLst/>
              <a:gdLst>
                <a:gd name="T0" fmla="*/ 0 w 8"/>
                <a:gd name="T1" fmla="*/ 0 h 48"/>
                <a:gd name="T2" fmla="*/ 8 w 8"/>
                <a:gd name="T3" fmla="*/ 48 h 48"/>
              </a:gdLst>
              <a:ahLst/>
              <a:cxnLst/>
              <a:rect l="T0" t="T1" r="T2" b="T3"/>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miter lim="800000"/>
              <a:headEnd/>
              <a:tailEnd/>
            </a:ln>
          </p:spPr>
          <p:txBody>
            <a:bodyPr/>
            <a:lstStyle/>
            <a:p>
              <a:endParaRPr lang="pt-BR"/>
            </a:p>
          </p:txBody>
        </p:sp>
        <p:sp>
          <p:nvSpPr>
            <p:cNvPr id="1045" name="Freeform 38"/>
            <p:cNvSpPr>
              <a:spLocks noChangeArrowheads="1"/>
            </p:cNvSpPr>
            <p:nvPr/>
          </p:nvSpPr>
          <p:spPr bwMode="auto">
            <a:xfrm>
              <a:off x="7439026" y="5434013"/>
              <a:ext cx="174625" cy="439738"/>
            </a:xfrm>
            <a:custGeom>
              <a:avLst/>
              <a:gdLst>
                <a:gd name="T0" fmla="*/ 0 w 44"/>
                <a:gd name="T1" fmla="*/ 0 h 111"/>
                <a:gd name="T2" fmla="*/ 44 w 44"/>
                <a:gd name="T3" fmla="*/ 111 h 111"/>
              </a:gdLst>
              <a:ahLst/>
              <a:cxnLst/>
              <a:rect l="T0" t="T1" r="T2" b="T3"/>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miter lim="800000"/>
              <a:headEnd/>
              <a:tailEnd/>
            </a:ln>
          </p:spPr>
          <p:txBody>
            <a:bodyPr/>
            <a:lstStyle/>
            <a:p>
              <a:endParaRPr lang="pt-BR"/>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2589213" y="2133600"/>
            <a:ext cx="8915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fontAlgn="auto">
              <a:spcBef>
                <a:spcPts val="0"/>
              </a:spcBef>
              <a:spcAft>
                <a:spcPts val="0"/>
              </a:spcAft>
              <a:defRPr sz="900" dirty="0">
                <a:solidFill>
                  <a:schemeClr val="tx1">
                    <a:tint val="75000"/>
                  </a:schemeClr>
                </a:solidFill>
                <a:latin typeface="+mn-lt"/>
                <a:cs typeface="+mn-cs"/>
              </a:defRPr>
            </a:lvl1pPr>
          </a:lstStyle>
          <a:p>
            <a:pPr>
              <a:defRPr/>
            </a:pPr>
            <a:fld id="{A9DFA99E-1FED-4D60-8783-60CC751D26A7}" type="datetimeFigureOut">
              <a:rPr lang="en-US"/>
              <a:pPr>
                <a:defRPr/>
              </a:pPr>
              <a:t>6/29/2018</a:t>
            </a:fld>
            <a:endParaRPr lang="en-US"/>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fontAlgn="auto">
              <a:spcBef>
                <a:spcPts val="0"/>
              </a:spcBef>
              <a:spcAft>
                <a:spcPts val="0"/>
              </a:spcAft>
              <a:defRPr sz="90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bwMode="gray">
          <a:xfrm>
            <a:off x="531813" y="787400"/>
            <a:ext cx="779462" cy="365125"/>
          </a:xfrm>
          <a:prstGeom prst="rect">
            <a:avLst/>
          </a:prstGeom>
        </p:spPr>
        <p:txBody>
          <a:bodyPr vert="horz" lIns="91440" tIns="45720" rIns="91440" bIns="45720" rtlCol="0" anchor="ctr"/>
          <a:lstStyle>
            <a:lvl1pPr algn="r" fontAlgn="auto">
              <a:spcBef>
                <a:spcPts val="0"/>
              </a:spcBef>
              <a:spcAft>
                <a:spcPts val="0"/>
              </a:spcAft>
              <a:defRPr sz="2000" dirty="0">
                <a:solidFill>
                  <a:srgbClr val="FEFFFF"/>
                </a:solidFill>
                <a:latin typeface="+mn-lt"/>
                <a:cs typeface="+mn-cs"/>
              </a:defRPr>
            </a:lvl1pPr>
          </a:lstStyle>
          <a:p>
            <a:pPr>
              <a:defRPr/>
            </a:pPr>
            <a:fld id="{9C9637D6-F645-41DC-AAA1-4AB9DAE1FFAC}"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Lst>
  <p:txStyles>
    <p:titleStyle>
      <a:lvl1pPr algn="l" defTabSz="457200" rtl="0" fontAlgn="base">
        <a:spcBef>
          <a:spcPct val="0"/>
        </a:spcBef>
        <a:spcAft>
          <a:spcPct val="0"/>
        </a:spcAft>
        <a:defRPr sz="3600" kern="1200">
          <a:solidFill>
            <a:srgbClr val="262626"/>
          </a:solidFill>
          <a:latin typeface="+mj-lt"/>
          <a:ea typeface="+mj-ea"/>
          <a:cs typeface="+mj-cs"/>
        </a:defRPr>
      </a:lvl1pPr>
      <a:lvl2pPr algn="l" defTabSz="457200" rtl="0" fontAlgn="base">
        <a:spcBef>
          <a:spcPct val="0"/>
        </a:spcBef>
        <a:spcAft>
          <a:spcPct val="0"/>
        </a:spcAft>
        <a:defRPr sz="3600">
          <a:solidFill>
            <a:srgbClr val="262626"/>
          </a:solidFill>
          <a:latin typeface="Century Gothic" pitchFamily="34" charset="0"/>
        </a:defRPr>
      </a:lvl2pPr>
      <a:lvl3pPr algn="l" defTabSz="457200" rtl="0" fontAlgn="base">
        <a:spcBef>
          <a:spcPct val="0"/>
        </a:spcBef>
        <a:spcAft>
          <a:spcPct val="0"/>
        </a:spcAft>
        <a:defRPr sz="3600">
          <a:solidFill>
            <a:srgbClr val="262626"/>
          </a:solidFill>
          <a:latin typeface="Century Gothic" pitchFamily="34" charset="0"/>
        </a:defRPr>
      </a:lvl3pPr>
      <a:lvl4pPr algn="l" defTabSz="457200" rtl="0" fontAlgn="base">
        <a:spcBef>
          <a:spcPct val="0"/>
        </a:spcBef>
        <a:spcAft>
          <a:spcPct val="0"/>
        </a:spcAft>
        <a:defRPr sz="3600">
          <a:solidFill>
            <a:srgbClr val="262626"/>
          </a:solidFill>
          <a:latin typeface="Century Gothic" pitchFamily="34" charset="0"/>
        </a:defRPr>
      </a:lvl4pPr>
      <a:lvl5pPr algn="l" defTabSz="457200" rtl="0" fontAlgn="base">
        <a:spcBef>
          <a:spcPct val="0"/>
        </a:spcBef>
        <a:spcAft>
          <a:spcPct val="0"/>
        </a:spcAft>
        <a:defRPr sz="3600">
          <a:solidFill>
            <a:srgbClr val="262626"/>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501938" TargetMode="External"/><Relationship Id="rId2" Type="http://schemas.openxmlformats.org/officeDocument/2006/relationships/hyperlink" Target="https://www.ncbi.nlm.nih.gov/pubmed/29501938"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mailto:pmargotto@gmail.com"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paulomargotto.com.br/documentos/17619" TargetMode="External"/><Relationship Id="rId2" Type="http://schemas.openxmlformats.org/officeDocument/2006/relationships/hyperlink" Target="http://paulomargotto.com.br/fatores-ue-modificam-o-microbioma-nos-periodos-perinatal-e-neonatal-factors-that-modify-the-microbiome-in-perinatal-and-neonatal-periods/"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hyperlink" Target="http://paulomargotto.com.br/documentos/17615" TargetMode="External"/><Relationship Id="rId2" Type="http://schemas.openxmlformats.org/officeDocument/2006/relationships/hyperlink" Target="http://paulomargotto.com.br/enterocolite-necrosante-uma-atualizacao-necrotizing-enterocolitis-an-update/" TargetMode="Externa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ncbi.nlm.nih.gov/pubmed/23254444" TargetMode="Externa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3254444"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ncbi.nlm.nih.gov/pubmed/24392360" TargetMode="Externa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4392360"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17612" TargetMode="Externa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www.ncbi.nlm.nih.gov/pubmed?linkname=pubmed_pubmed&amp;from_uid=24948349" TargetMode="External"/><Relationship Id="rId4" Type="http://schemas.openxmlformats.org/officeDocument/2006/relationships/hyperlink" Target="https://www.ncbi.nlm.nih.gov/pubmed/24948349"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3510" TargetMode="External"/><Relationship Id="rId1" Type="http://schemas.openxmlformats.org/officeDocument/2006/relationships/slideLayout" Target="../slideLayouts/slideLayout2.xml"/><Relationship Id="rId4" Type="http://schemas.openxmlformats.org/officeDocument/2006/relationships/hyperlink" Target="http://paulomargotto.com.br/microbiota-intestinal-e-o-uso-de-probioticosperspectivas-futuras/"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www.ncbi.nlm.nih.gov/pubmed?linkname=pubmed_pubmed&amp;from_uid=27594381" TargetMode="External"/><Relationship Id="rId2" Type="http://schemas.openxmlformats.org/officeDocument/2006/relationships/hyperlink" Target="https://www.ncbi.nlm.nih.gov/pubmed/27594381"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888655" TargetMode="External"/><Relationship Id="rId2" Type="http://schemas.openxmlformats.org/officeDocument/2006/relationships/hyperlink" Target="https://www.ncbi.nlm.nih.gov/pubmed/29888655"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2.xml.rels><?xml version="1.0" encoding="UTF-8" standalone="yes"?>
<Relationships xmlns="http://schemas.openxmlformats.org/package/2006/relationships"><Relationship Id="rId3" Type="http://schemas.openxmlformats.org/officeDocument/2006/relationships/hyperlink" Target="https://www.ncbi.nlm.nih.gov/pubmed?linkname=pubmed_pubmed&amp;from_uid=29402455" TargetMode="External"/><Relationship Id="rId2" Type="http://schemas.openxmlformats.org/officeDocument/2006/relationships/hyperlink" Target="https://www.ncbi.nlm.nih.gov/pubmed/29402455"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ncbi.nlm.nih.gov/pubmed?linkname=pubmed_pubmed&amp;from_uid=27875686" TargetMode="External"/><Relationship Id="rId2" Type="http://schemas.openxmlformats.org/officeDocument/2006/relationships/hyperlink" Target="https://www.ncbi.nlm.nih.gov/pubmed/27875686"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8672" TargetMode="Externa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7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hyperlink" Target="http://paulomargotto.com.br/documentos/972" TargetMode="External"/><Relationship Id="rId2" Type="http://schemas.openxmlformats.org/officeDocument/2006/relationships/hyperlink" Target="http://www.paulomargotto.com.br/documentos/Anatomo_Clinica_Hipertensao_GBS.ppt"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2.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hyperlink" Target="https://www.ncbi.nlm.nih.gov/pubmed/21448200" TargetMode="External"/><Relationship Id="rId2" Type="http://schemas.openxmlformats.org/officeDocument/2006/relationships/image" Target="../media/image35.wmf"/><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1448200" TargetMode="External"/></Relationships>
</file>

<file path=ppt/slides/_rels/slide86.xml.rels><?xml version="1.0" encoding="UTF-8" standalone="yes"?>
<Relationships xmlns="http://schemas.openxmlformats.org/package/2006/relationships"><Relationship Id="rId3" Type="http://schemas.openxmlformats.org/officeDocument/2006/relationships/hyperlink" Target="https://www.ncbi.nlm.nih.gov/pubmed?linkname=pubmed_pubmed&amp;from_uid=22962913" TargetMode="External"/><Relationship Id="rId2" Type="http://schemas.openxmlformats.org/officeDocument/2006/relationships/hyperlink" Target="https://www.ncbi.nlm.nih.gov/pubmed/22962913" TargetMode="Externa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87.xml.rels><?xml version="1.0" encoding="UTF-8" standalone="yes"?>
<Relationships xmlns="http://schemas.openxmlformats.org/package/2006/relationships"><Relationship Id="rId2" Type="http://schemas.openxmlformats.org/officeDocument/2006/relationships/hyperlink" Target="http://www.ncbi.nlm.nih.gov/pubmed/21088663" TargetMode="Externa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hyperlink" Target="http://paulomargotto.com.br/documentos/17400" TargetMode="External"/><Relationship Id="rId2" Type="http://schemas.openxmlformats.org/officeDocument/2006/relationships/hyperlink" Target="http://www.paulomargotto.com.br/documentos/Sepse-Neonatal_Antibiot_Raciona_2012.ppt"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3805238" y="0"/>
            <a:ext cx="8386762" cy="3900488"/>
          </a:xfrm>
        </p:spPr>
        <p:txBody>
          <a:bodyPr/>
          <a:lstStyle/>
          <a:p>
            <a:pPr algn="ctr"/>
            <a:r>
              <a:rPr lang="pt-PT" sz="3700" smtClean="0">
                <a:solidFill>
                  <a:srgbClr val="0000FF"/>
                </a:solidFill>
              </a:rPr>
              <a:t>A forte correlação entre a doença neonatal precoce estreptocócica do grupo B e enterocolite necrosante</a:t>
            </a:r>
            <a:r>
              <a:rPr lang="pt-BR" sz="3700" smtClean="0">
                <a:solidFill>
                  <a:srgbClr val="0000FF"/>
                </a:solidFill>
              </a:rPr>
              <a:t/>
            </a:r>
            <a:br>
              <a:rPr lang="pt-BR" sz="3700" smtClean="0">
                <a:solidFill>
                  <a:srgbClr val="0000FF"/>
                </a:solidFill>
              </a:rPr>
            </a:br>
            <a:endParaRPr lang="pt-BR" sz="3700" smtClean="0">
              <a:solidFill>
                <a:srgbClr val="0000FF"/>
              </a:solidFill>
            </a:endParaRPr>
          </a:p>
        </p:txBody>
      </p:sp>
      <p:sp>
        <p:nvSpPr>
          <p:cNvPr id="3" name="Subtítulo 2"/>
          <p:cNvSpPr>
            <a:spLocks noGrp="1"/>
          </p:cNvSpPr>
          <p:nvPr>
            <p:ph type="subTitle" idx="1"/>
          </p:nvPr>
        </p:nvSpPr>
        <p:spPr>
          <a:xfrm>
            <a:off x="1674813" y="4322763"/>
            <a:ext cx="8915400" cy="2292350"/>
          </a:xfrm>
        </p:spPr>
        <p:txBody>
          <a:bodyPr>
            <a:normAutofit/>
          </a:bodyPr>
          <a:lstStyle/>
          <a:p>
            <a:pPr marL="63500" algn="ctr">
              <a:lnSpc>
                <a:spcPct val="80000"/>
              </a:lnSpc>
            </a:pPr>
            <a:r>
              <a:rPr lang="pt-BR" sz="1400" b="1" smtClean="0">
                <a:solidFill>
                  <a:srgbClr val="595959"/>
                </a:solidFill>
              </a:rPr>
              <a:t>Apresentação: Patrícia Teodoro de Queiroz</a:t>
            </a:r>
          </a:p>
          <a:p>
            <a:pPr marL="63500" algn="ctr">
              <a:lnSpc>
                <a:spcPct val="80000"/>
              </a:lnSpc>
            </a:pPr>
            <a:r>
              <a:rPr lang="pt-BR" sz="1400" b="1" smtClean="0">
                <a:solidFill>
                  <a:srgbClr val="595959"/>
                </a:solidFill>
              </a:rPr>
              <a:t>Residente de Neonatologia – HMIB/SES/DF</a:t>
            </a:r>
          </a:p>
          <a:p>
            <a:pPr marL="63500" algn="ctr">
              <a:lnSpc>
                <a:spcPct val="80000"/>
              </a:lnSpc>
            </a:pPr>
            <a:r>
              <a:rPr lang="pt-BR" sz="1400" b="1" smtClean="0">
                <a:solidFill>
                  <a:srgbClr val="595959"/>
                </a:solidFill>
              </a:rPr>
              <a:t>Unidade de Neonatologia</a:t>
            </a:r>
          </a:p>
          <a:p>
            <a:pPr marL="63500" algn="ctr">
              <a:lnSpc>
                <a:spcPct val="80000"/>
              </a:lnSpc>
            </a:pPr>
            <a:r>
              <a:rPr lang="pt-BR" sz="1400" b="1" smtClean="0">
                <a:solidFill>
                  <a:srgbClr val="595959"/>
                </a:solidFill>
              </a:rPr>
              <a:t>Coordenação: Dra Joseleide de Castro, Paulo R. Margotto</a:t>
            </a:r>
          </a:p>
          <a:p>
            <a:pPr marL="63500" algn="ctr">
              <a:lnSpc>
                <a:spcPct val="80000"/>
              </a:lnSpc>
            </a:pPr>
            <a:r>
              <a:rPr lang="pt-BR" sz="1400" b="1" smtClean="0">
                <a:solidFill>
                  <a:srgbClr val="595959"/>
                </a:solidFill>
              </a:rPr>
              <a:t>Brasília, 30 de Junho de 2018</a:t>
            </a:r>
          </a:p>
          <a:p>
            <a:pPr marL="63500"/>
            <a:endParaRPr lang="pt-BR" sz="1400" smtClean="0">
              <a:solidFill>
                <a:srgbClr val="595959"/>
              </a:solidFill>
            </a:endParaRPr>
          </a:p>
        </p:txBody>
      </p:sp>
      <p:sp>
        <p:nvSpPr>
          <p:cNvPr id="18436" name="Rectangle 4"/>
          <p:cNvSpPr>
            <a:spLocks noChangeArrowheads="1"/>
          </p:cNvSpPr>
          <p:nvPr/>
        </p:nvSpPr>
        <p:spPr bwMode="auto">
          <a:xfrm>
            <a:off x="1709738" y="3416300"/>
            <a:ext cx="8980487" cy="850900"/>
          </a:xfrm>
          <a:prstGeom prst="rect">
            <a:avLst/>
          </a:prstGeom>
          <a:solidFill>
            <a:srgbClr val="FFFFFF"/>
          </a:solidFill>
          <a:ln w="9525">
            <a:noFill/>
            <a:miter lim="800000"/>
            <a:headEnd/>
            <a:tailEnd/>
          </a:ln>
          <a:effectLst/>
        </p:spPr>
        <p:txBody>
          <a:bodyPr wrap="none" lIns="0" tIns="0" rIns="95220" bIns="0" anchor="ctr">
            <a:spAutoFit/>
          </a:bodyPr>
          <a:lstStyle/>
          <a:p>
            <a:pPr algn="ctr"/>
            <a:r>
              <a:rPr lang="en-US" sz="1400">
                <a:hlinkClick r:id="rId2"/>
              </a:rPr>
              <a:t>The strong correlation between neonatal early-onset Group B Streptococcal disease and necrotizing enterocolitis.</a:t>
            </a:r>
            <a:endParaRPr lang="en-US" sz="1400"/>
          </a:p>
          <a:p>
            <a:pPr algn="ctr"/>
            <a:r>
              <a:rPr lang="en-US" sz="1400"/>
              <a:t>Stafford IA, Rodrigue E, Berra A, Adams W, Heard AJ, Hagan JL, Stafford SJ.</a:t>
            </a:r>
          </a:p>
          <a:p>
            <a:pPr algn="ctr"/>
            <a:r>
              <a:rPr lang="en-US" sz="1400"/>
              <a:t>Eur J Obstet Gynecol Reprod Biol. 2018 Apr;223:93-97. doi: 10.1016/j.ejogrb.2018.02.024. Epub 2018 Feb 24.</a:t>
            </a:r>
          </a:p>
          <a:p>
            <a:pPr algn="ctr"/>
            <a:r>
              <a:rPr lang="en-US" sz="1400"/>
              <a:t>PMID: 29501938.</a:t>
            </a:r>
            <a:r>
              <a:rPr lang="en-US" sz="1400" u="sng">
                <a:hlinkClick r:id="rId3"/>
              </a:rPr>
              <a:t>Similar articles</a:t>
            </a:r>
            <a:endParaRPr lang="en-US" sz="1400" u="sng"/>
          </a:p>
        </p:txBody>
      </p:sp>
      <p:sp>
        <p:nvSpPr>
          <p:cNvPr id="18438" name="Oval 6"/>
          <p:cNvSpPr>
            <a:spLocks noChangeArrowheads="1"/>
          </p:cNvSpPr>
          <p:nvPr/>
        </p:nvSpPr>
        <p:spPr bwMode="auto">
          <a:xfrm>
            <a:off x="1230313" y="5943600"/>
            <a:ext cx="10739437" cy="914400"/>
          </a:xfrm>
          <a:prstGeom prst="ellipse">
            <a:avLst/>
          </a:prstGeom>
          <a:solidFill>
            <a:srgbClr val="3333FF"/>
          </a:solidFill>
          <a:ln w="9525">
            <a:solidFill>
              <a:schemeClr val="tx1"/>
            </a:solidFill>
            <a:round/>
            <a:headEnd/>
            <a:tailEnd/>
          </a:ln>
          <a:effectLst/>
        </p:spPr>
        <p:txBody>
          <a:bodyPr wrap="none" anchor="ctr"/>
          <a:lstStyle/>
          <a:p>
            <a:pPr algn="ctr" defTabSz="914400"/>
            <a:r>
              <a:rPr lang="pt-BR" sz="2400" b="1" i="1">
                <a:solidFill>
                  <a:srgbClr val="FFFF00"/>
                </a:solidFill>
              </a:rPr>
              <a:t>Upgrade</a:t>
            </a:r>
            <a:r>
              <a:rPr lang="pt-BR" sz="2400" b="1">
                <a:solidFill>
                  <a:srgbClr val="FFFF00"/>
                </a:solidFill>
              </a:rPr>
              <a:t> em Enterocolite necrosante (Josef Neu, 2018) </a:t>
            </a:r>
          </a:p>
          <a:p>
            <a:pPr algn="ctr" defTabSz="914400"/>
            <a:r>
              <a:rPr lang="pt-BR" sz="2400" b="1">
                <a:solidFill>
                  <a:srgbClr val="FFFF00"/>
                </a:solidFill>
              </a:rPr>
              <a:t>e Sepse precoce pelo Streptococcus do Grupo B</a:t>
            </a:r>
          </a:p>
        </p:txBody>
      </p:sp>
      <p:pic>
        <p:nvPicPr>
          <p:cNvPr id="18439" name="Picture 7"/>
          <p:cNvPicPr>
            <a:picLocks noChangeAspect="1" noChangeArrowheads="1"/>
          </p:cNvPicPr>
          <p:nvPr/>
        </p:nvPicPr>
        <p:blipFill>
          <a:blip r:embed="rId4"/>
          <a:srcRect/>
          <a:stretch>
            <a:fillRect/>
          </a:stretch>
        </p:blipFill>
        <p:spPr bwMode="auto">
          <a:xfrm>
            <a:off x="0" y="588963"/>
            <a:ext cx="3952875" cy="2173287"/>
          </a:xfrm>
          <a:prstGeom prst="rect">
            <a:avLst/>
          </a:prstGeom>
          <a:noFill/>
          <a:ln w="9525">
            <a:noFill/>
            <a:miter lim="800000"/>
            <a:headEnd/>
            <a:tailEnd/>
          </a:ln>
          <a:effectLst/>
        </p:spPr>
      </p:pic>
      <p:pic>
        <p:nvPicPr>
          <p:cNvPr id="18441" name="Picture 9" descr="Resultado de imagem para bebÃª na copa do mundo rumo ao hexa"/>
          <p:cNvPicPr>
            <a:picLocks noChangeAspect="1" noChangeArrowheads="1"/>
          </p:cNvPicPr>
          <p:nvPr/>
        </p:nvPicPr>
        <p:blipFill>
          <a:blip r:embed="rId5"/>
          <a:srcRect/>
          <a:stretch>
            <a:fillRect/>
          </a:stretch>
        </p:blipFill>
        <p:spPr bwMode="auto">
          <a:xfrm>
            <a:off x="1746250" y="4273550"/>
            <a:ext cx="1871663" cy="1404938"/>
          </a:xfrm>
          <a:prstGeom prst="rect">
            <a:avLst/>
          </a:prstGeom>
          <a:noFill/>
        </p:spPr>
      </p:pic>
      <p:sp>
        <p:nvSpPr>
          <p:cNvPr id="18442" name="Text Box 10"/>
          <p:cNvSpPr txBox="1">
            <a:spLocks noChangeArrowheads="1"/>
          </p:cNvSpPr>
          <p:nvPr/>
        </p:nvSpPr>
        <p:spPr bwMode="auto">
          <a:xfrm>
            <a:off x="0" y="4433888"/>
            <a:ext cx="1546225" cy="519112"/>
          </a:xfrm>
          <a:prstGeom prst="rect">
            <a:avLst/>
          </a:prstGeom>
          <a:noFill/>
          <a:ln w="9525">
            <a:noFill/>
            <a:miter lim="800000"/>
            <a:headEnd/>
            <a:tailEnd/>
          </a:ln>
          <a:effectLst/>
        </p:spPr>
        <p:txBody>
          <a:bodyPr wrap="none">
            <a:spAutoFit/>
          </a:bodyPr>
          <a:lstStyle/>
          <a:p>
            <a:pPr defTabSz="914400"/>
            <a:r>
              <a:rPr lang="pt-BR">
                <a:solidFill>
                  <a:srgbClr val="66FF33"/>
                </a:solidFill>
              </a:rPr>
              <a:t>B</a:t>
            </a:r>
            <a:r>
              <a:rPr lang="pt-BR">
                <a:solidFill>
                  <a:srgbClr val="FFFF00"/>
                </a:solidFill>
              </a:rPr>
              <a:t>R</a:t>
            </a:r>
            <a:r>
              <a:rPr lang="pt-BR">
                <a:solidFill>
                  <a:srgbClr val="66FF33"/>
                </a:solidFill>
              </a:rPr>
              <a:t>A</a:t>
            </a:r>
            <a:r>
              <a:rPr lang="pt-BR">
                <a:solidFill>
                  <a:srgbClr val="FFFF00"/>
                </a:solidFill>
              </a:rPr>
              <a:t>S</a:t>
            </a:r>
            <a:r>
              <a:rPr lang="pt-BR">
                <a:solidFill>
                  <a:srgbClr val="66FF33"/>
                </a:solidFill>
              </a:rPr>
              <a:t>I</a:t>
            </a:r>
            <a:r>
              <a:rPr lang="pt-BR">
                <a:solidFill>
                  <a:srgbClr val="FFFF00"/>
                </a:solidFill>
              </a:rPr>
              <a:t>L</a:t>
            </a:r>
            <a:r>
              <a:rPr lang="pt-BR">
                <a:solidFill>
                  <a:srgbClr val="FF66FF"/>
                </a:solidFill>
              </a:rPr>
              <a: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685925" y="585788"/>
            <a:ext cx="9672638" cy="4537075"/>
          </a:xfrm>
        </p:spPr>
        <p:txBody>
          <a:bodyPr>
            <a:normAutofit/>
          </a:bodyPr>
          <a:lstStyle/>
          <a:p>
            <a:pPr marL="0" indent="0">
              <a:buFont typeface="Wingdings 3" pitchFamily="18" charset="2"/>
              <a:buNone/>
            </a:pPr>
            <a:r>
              <a:rPr lang="pt-PT" b="1" smtClean="0">
                <a:solidFill>
                  <a:srgbClr val="0000FF"/>
                </a:solidFill>
              </a:rPr>
              <a:t>Introdução</a:t>
            </a:r>
          </a:p>
          <a:p>
            <a:pPr marL="0" indent="0" algn="just"/>
            <a:r>
              <a:rPr lang="pt-PT" sz="2000" smtClean="0"/>
              <a:t>Enterocolite necrosante (NEC) - é uma das principais causas de emergência gastrointestinal no recém-nascido, afetando 1 a 3 indivíduos a cada 1.000 nascidos vivos, incluindo 6 a 7% das crianças com baixo peso ao nascer (&lt;1.500 g). </a:t>
            </a:r>
          </a:p>
          <a:p>
            <a:pPr marL="0" indent="0" algn="just"/>
            <a:r>
              <a:rPr lang="pt-PT" sz="2000" smtClean="0"/>
              <a:t>A NEC corresponde por 1 a 7,7% das avaliações durante a internação na UTIN[1,2]. </a:t>
            </a:r>
          </a:p>
          <a:p>
            <a:pPr marL="0" indent="0" algn="just"/>
            <a:r>
              <a:rPr lang="pt-PT" sz="2000" smtClean="0"/>
              <a:t>A NEC ocasiona uma taxa de mortalidade de 15 a 30% [3,4].</a:t>
            </a:r>
          </a:p>
          <a:p>
            <a:pPr marL="0" indent="0" algn="just"/>
            <a:r>
              <a:rPr lang="pt-PT" sz="2000" b="1" smtClean="0"/>
              <a:t>Fatores de risco maternos </a:t>
            </a:r>
            <a:r>
              <a:rPr lang="pt-PT" sz="2000" smtClean="0"/>
              <a:t>que aumentam a incidência e a gravidade da NEC no recém-nascido são inconclusivas.</a:t>
            </a:r>
          </a:p>
          <a:p>
            <a:pPr marL="0" indent="0" algn="just"/>
            <a:r>
              <a:rPr lang="pt-PT" sz="2000" b="1" smtClean="0"/>
              <a:t>Fatores de risco neonatais </a:t>
            </a:r>
            <a:r>
              <a:rPr lang="pt-PT" sz="2000" smtClean="0"/>
              <a:t>incluem prematuridade, alimentação com fórmula, supercrescimento microbiano do intestino, defesa da mucosa prejudicada e instabilidade circulatória do trato intestinal [5-8]. </a:t>
            </a:r>
            <a:endParaRPr lang="pt-BR" sz="20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2592388" y="623888"/>
            <a:ext cx="8912225" cy="1281112"/>
          </a:xfrm>
        </p:spPr>
        <p:txBody>
          <a:bodyPr/>
          <a:lstStyle/>
          <a:p>
            <a:pPr algn="just"/>
            <a:r>
              <a:rPr lang="pt-PT" smtClean="0"/>
              <a:t>Introdução</a:t>
            </a:r>
            <a:endParaRPr lang="pt-BR" smtClean="0"/>
          </a:p>
        </p:txBody>
      </p:sp>
      <p:sp>
        <p:nvSpPr>
          <p:cNvPr id="21507" name="Espaço Reservado para Conteúdo 2"/>
          <p:cNvSpPr>
            <a:spLocks noGrp="1"/>
          </p:cNvSpPr>
          <p:nvPr>
            <p:ph idx="1"/>
          </p:nvPr>
        </p:nvSpPr>
        <p:spPr>
          <a:xfrm>
            <a:off x="2357438" y="2133600"/>
            <a:ext cx="9363075" cy="4433888"/>
          </a:xfrm>
        </p:spPr>
        <p:txBody>
          <a:bodyPr/>
          <a:lstStyle/>
          <a:p>
            <a:pPr algn="just"/>
            <a:r>
              <a:rPr lang="pt-PT" smtClean="0"/>
              <a:t>A doença neonatal invasiva precoce estreptocócica do grupo B (SGB) é uma das principais causas de morbidade e mortalidade neonatal.</a:t>
            </a:r>
          </a:p>
          <a:p>
            <a:pPr algn="just"/>
            <a:r>
              <a:rPr lang="pt-PT" smtClean="0"/>
              <a:t>Mães que são identificadas como </a:t>
            </a:r>
            <a:r>
              <a:rPr lang="pt-PT" b="1" smtClean="0"/>
              <a:t>positivas</a:t>
            </a:r>
            <a:r>
              <a:rPr lang="pt-PT" smtClean="0"/>
              <a:t> para SGB por cultura retovaginal </a:t>
            </a:r>
            <a:r>
              <a:rPr lang="pt-PT" smtClean="0">
                <a:sym typeface="Wingdings" pitchFamily="2" charset="2"/>
              </a:rPr>
              <a:t> </a:t>
            </a:r>
            <a:r>
              <a:rPr lang="pt-PT" smtClean="0"/>
              <a:t>são tratadas profilaticamente com antibióticos intravenosos intraparto. </a:t>
            </a:r>
          </a:p>
          <a:p>
            <a:pPr algn="just"/>
            <a:r>
              <a:rPr lang="pt-PT" smtClean="0"/>
              <a:t>Aproximadamente 16%  das mãe apresentam status desconhecido para estrepto do grupo B </a:t>
            </a:r>
            <a:r>
              <a:rPr lang="pt-PT" smtClean="0">
                <a:sym typeface="Wingdings" pitchFamily="2" charset="2"/>
              </a:rPr>
              <a:t></a:t>
            </a:r>
            <a:r>
              <a:rPr lang="pt-PT" smtClean="0"/>
              <a:t> colocando mulheres e seus recém-nascidos em risco para infecção precoce por estreptococos do grupo B e as possíveis doenças relacionadas [9].</a:t>
            </a:r>
          </a:p>
          <a:p>
            <a:pPr algn="just">
              <a:buFont typeface="Wingdings 3" pitchFamily="18" charset="2"/>
              <a:buNone/>
            </a:pPr>
            <a:r>
              <a:rPr lang="pt-PT" sz="2000" b="1" smtClean="0">
                <a:solidFill>
                  <a:srgbClr val="0000FF"/>
                </a:solidFill>
              </a:rPr>
              <a:t>Este estudo avalia a relação da NEC com uma etiologia microbiana, mais especificamente, a doença neonatal  invasiva precoce do estreptococo do grupo B no recém-nascido resultante da colonização materna.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2592388" y="623888"/>
            <a:ext cx="8912225" cy="1281112"/>
          </a:xfrm>
        </p:spPr>
        <p:txBody>
          <a:bodyPr/>
          <a:lstStyle/>
          <a:p>
            <a:pPr algn="just"/>
            <a:r>
              <a:rPr lang="pt-PT" smtClean="0"/>
              <a:t>Materiais e Métodos</a:t>
            </a:r>
            <a:endParaRPr lang="pt-BR" smtClean="0"/>
          </a:p>
        </p:txBody>
      </p:sp>
      <p:sp>
        <p:nvSpPr>
          <p:cNvPr id="22531" name="Espaço Reservado para Conteúdo 2"/>
          <p:cNvSpPr>
            <a:spLocks noGrp="1"/>
          </p:cNvSpPr>
          <p:nvPr>
            <p:ph idx="1"/>
          </p:nvPr>
        </p:nvSpPr>
        <p:spPr>
          <a:xfrm>
            <a:off x="1893888" y="2143125"/>
            <a:ext cx="9928225" cy="4724400"/>
          </a:xfrm>
        </p:spPr>
        <p:txBody>
          <a:bodyPr/>
          <a:lstStyle/>
          <a:p>
            <a:pPr algn="just"/>
            <a:r>
              <a:rPr lang="pt-PT" smtClean="0"/>
              <a:t>Após a aprovação do Conselho de Revisão Institucional do Centro de Ciências da Saúde da Louisiana e do Hospital Infantil em 26/6/16: Nova Orleans</a:t>
            </a:r>
          </a:p>
          <a:p>
            <a:pPr algn="just"/>
            <a:r>
              <a:rPr lang="pt-PT" smtClean="0"/>
              <a:t>Os dados foram coletados entre </a:t>
            </a:r>
            <a:r>
              <a:rPr lang="pt-PT" b="1" u="sng" smtClean="0"/>
              <a:t>1º de janeiro de 2008 a 31 de dezembro de 2015</a:t>
            </a:r>
            <a:r>
              <a:rPr lang="pt-PT" smtClean="0"/>
              <a:t> através de prontuários de pacientes pediátricos com diagnóstico da CID-9/10 códigos consistentes com os estágios 1, 2 e 3 de Bell da NEC. </a:t>
            </a:r>
          </a:p>
          <a:p>
            <a:pPr algn="just"/>
            <a:r>
              <a:rPr lang="pt-PT" smtClean="0"/>
              <a:t>O diagnóstico foi feito por especialistas pediátricos, incluindo médicos intensivistas neonatais e cirurgiões pediátricos. </a:t>
            </a:r>
          </a:p>
          <a:p>
            <a:pPr algn="just"/>
            <a:r>
              <a:rPr lang="pt-PT" smtClean="0"/>
              <a:t>Foram registrados: escores de Apgar, peso ao nascer, tipo de alimentação (trófica, plena, alto valor calórico, nutrição parenteral total, leite materno e doador) e avaliação da sepse antes do diagnóstico de NEC.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2592388" y="623888"/>
            <a:ext cx="8912225" cy="1281112"/>
          </a:xfrm>
        </p:spPr>
        <p:txBody>
          <a:bodyPr/>
          <a:lstStyle/>
          <a:p>
            <a:pPr algn="just"/>
            <a:r>
              <a:rPr lang="pt-PT" smtClean="0"/>
              <a:t>Materiais e Métodos</a:t>
            </a:r>
            <a:endParaRPr lang="pt-BR" smtClean="0"/>
          </a:p>
        </p:txBody>
      </p:sp>
      <p:sp>
        <p:nvSpPr>
          <p:cNvPr id="3" name="Espaço Reservado para Conteúdo 2"/>
          <p:cNvSpPr>
            <a:spLocks noGrp="1"/>
          </p:cNvSpPr>
          <p:nvPr>
            <p:ph idx="1"/>
          </p:nvPr>
        </p:nvSpPr>
        <p:spPr>
          <a:xfrm>
            <a:off x="1866900" y="2262188"/>
            <a:ext cx="9879013" cy="4267200"/>
          </a:xfrm>
        </p:spPr>
        <p:txBody>
          <a:bodyPr>
            <a:normAutofit/>
          </a:bodyPr>
          <a:lstStyle/>
          <a:p>
            <a:pPr algn="just">
              <a:lnSpc>
                <a:spcPct val="90000"/>
              </a:lnSpc>
            </a:pPr>
            <a:r>
              <a:rPr lang="pt-PT" sz="1700" smtClean="0"/>
              <a:t>Recém-nascidos com anomalias cardíacas foram </a:t>
            </a:r>
            <a:r>
              <a:rPr lang="pt-PT" sz="1700" b="1" smtClean="0"/>
              <a:t>excluídos</a:t>
            </a:r>
            <a:r>
              <a:rPr lang="pt-PT" sz="1700" smtClean="0"/>
              <a:t>. </a:t>
            </a:r>
          </a:p>
          <a:p>
            <a:pPr algn="just">
              <a:lnSpc>
                <a:spcPct val="90000"/>
              </a:lnSpc>
            </a:pPr>
            <a:r>
              <a:rPr lang="pt-PT" sz="1700" smtClean="0"/>
              <a:t>Dados maternos correspondentes, incluindo variáveis ​​demográficas e obstétricas, também foram registrados. </a:t>
            </a:r>
          </a:p>
          <a:p>
            <a:pPr lvl="1" algn="just">
              <a:lnSpc>
                <a:spcPct val="90000"/>
              </a:lnSpc>
            </a:pPr>
            <a:r>
              <a:rPr lang="pt-PT" sz="1500" smtClean="0"/>
              <a:t>Isso incluiu o </a:t>
            </a:r>
            <a:r>
              <a:rPr lang="pt-PT" sz="1500" i="1" smtClean="0"/>
              <a:t>status</a:t>
            </a:r>
            <a:r>
              <a:rPr lang="pt-PT" sz="1500" smtClean="0"/>
              <a:t> materno de SGB, a presença de diabetes mellitus gestacional e pré-gestacional, distúrbios hipertensivos, abuso de substâncias, morbidades infecciosas e trabalho de parto prematuro. </a:t>
            </a:r>
          </a:p>
          <a:p>
            <a:pPr lvl="1" algn="just">
              <a:lnSpc>
                <a:spcPct val="90000"/>
              </a:lnSpc>
            </a:pPr>
            <a:r>
              <a:rPr lang="pt-PT" sz="1500" smtClean="0"/>
              <a:t>A administração de betametasona para aumento da maturidade pulmonar fetal e/ou sulfato de magnésio para trabalho de parto prematuro, neuroproteção fetal ou profilaxia de convulsões também foram registradas.</a:t>
            </a:r>
            <a:endParaRPr lang="pt-BR" sz="1500" smtClean="0"/>
          </a:p>
          <a:p>
            <a:pPr algn="just">
              <a:lnSpc>
                <a:spcPct val="90000"/>
              </a:lnSpc>
            </a:pPr>
            <a:r>
              <a:rPr lang="pt-PT" sz="1700" smtClean="0"/>
              <a:t>Dados referentes ao status da cultura do estreptococo do grupo B apurado entre 1/1/2011 e 31/12/2015 quando o registro desse status foi iniciado e mantido pelo controle de infecção no Hospital Infantil de Nova Orleans, LA. </a:t>
            </a:r>
          </a:p>
          <a:p>
            <a:pPr algn="just">
              <a:lnSpc>
                <a:spcPct val="90000"/>
              </a:lnSpc>
            </a:pPr>
            <a:r>
              <a:rPr lang="pt-PT" sz="1700" smtClean="0"/>
              <a:t>A doença neonatal invasiva precoce estreptocócica do grupo B </a:t>
            </a:r>
            <a:r>
              <a:rPr lang="pt-PT" sz="1700" smtClean="0">
                <a:sym typeface="Wingdings" pitchFamily="2" charset="2"/>
              </a:rPr>
              <a:t>foi identificada se</a:t>
            </a:r>
            <a:r>
              <a:rPr lang="pt-PT" sz="1700" smtClean="0"/>
              <a:t> o resultado do líquido cefalorraquidiano, urina ou hemoculturas </a:t>
            </a:r>
            <a:r>
              <a:rPr lang="pt-PT" sz="1700" smtClean="0">
                <a:sym typeface="Wingdings" pitchFamily="2" charset="2"/>
              </a:rPr>
              <a:t></a:t>
            </a:r>
            <a:r>
              <a:rPr lang="pt-PT" sz="1700" smtClean="0"/>
              <a:t> for positiva na avaliação dentro de 7 dias de vida.</a:t>
            </a:r>
          </a:p>
          <a:p>
            <a:pPr>
              <a:lnSpc>
                <a:spcPct val="90000"/>
              </a:lnSpc>
              <a:buFont typeface="Wingdings 3" pitchFamily="18" charset="2"/>
              <a:buNone/>
            </a:pPr>
            <a:endParaRPr lang="pt-BR" sz="17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3" name="Rectangle 3"/>
          <p:cNvSpPr>
            <a:spLocks noGrp="1"/>
          </p:cNvSpPr>
          <p:nvPr>
            <p:ph type="body" idx="4294967295"/>
          </p:nvPr>
        </p:nvSpPr>
        <p:spPr>
          <a:xfrm>
            <a:off x="1420813" y="1452563"/>
            <a:ext cx="10083800" cy="4567237"/>
          </a:xfrm>
        </p:spPr>
        <p:txBody>
          <a:bodyPr/>
          <a:lstStyle/>
          <a:p>
            <a:pPr>
              <a:buFont typeface="Wingdings 3" pitchFamily="18" charset="2"/>
              <a:buNone/>
            </a:pPr>
            <a:r>
              <a:rPr lang="pt-BR" b="1" smtClean="0">
                <a:solidFill>
                  <a:srgbClr val="3333FF"/>
                </a:solidFill>
              </a:rPr>
              <a:t>                                                Análise Estatística</a:t>
            </a:r>
          </a:p>
          <a:p>
            <a:r>
              <a:rPr lang="pt-BR" smtClean="0"/>
              <a:t>Associações bivariadas de variáveis quantitativas com estágio da NEC foram investigadas usando análise de correlação de Spearman. </a:t>
            </a:r>
          </a:p>
          <a:p>
            <a:r>
              <a:rPr lang="pt-BR" smtClean="0"/>
              <a:t>Estágio NEC e idade gestacional foram comparados entre categorias de variáveis dicotômicas usando o teste da soma de postos de Wilcoxon e entre categorias de variáveis nominais com o teste de Kruskal-Wallis. </a:t>
            </a:r>
          </a:p>
          <a:p>
            <a:r>
              <a:rPr lang="pt-BR" smtClean="0"/>
              <a:t>Regressão logística ordinal foi utilizada para investigar a associação de cada variável com o estágio NEC após o controle da idade gestacional. </a:t>
            </a:r>
          </a:p>
          <a:p>
            <a:r>
              <a:rPr lang="pt-BR" smtClean="0"/>
              <a:t>Teste Exato de Fisher foi usado para calcular a relação entre a </a:t>
            </a:r>
            <a:r>
              <a:rPr lang="pt-PT" smtClean="0"/>
              <a:t>doença neonatal invasiva precoce estreptocócica do grupo B</a:t>
            </a:r>
            <a:r>
              <a:rPr lang="pt-BR" smtClean="0"/>
              <a:t> e NEC. </a:t>
            </a:r>
          </a:p>
          <a:p>
            <a:r>
              <a:rPr lang="pt-BR" smtClean="0"/>
              <a:t>Um valor de p &lt;0,05 foi considerado estatisticamente significativo.</a:t>
            </a:r>
          </a:p>
        </p:txBody>
      </p:sp>
      <p:sp>
        <p:nvSpPr>
          <p:cNvPr id="138244" name="Título 1"/>
          <p:cNvSpPr>
            <a:spLocks noGrp="1"/>
          </p:cNvSpPr>
          <p:nvPr>
            <p:ph type="title" idx="4294967295"/>
          </p:nvPr>
        </p:nvSpPr>
        <p:spPr/>
        <p:txBody>
          <a:bodyPr/>
          <a:lstStyle/>
          <a:p>
            <a:pPr algn="just"/>
            <a:r>
              <a:rPr lang="pt-PT" smtClean="0"/>
              <a:t>Materiais e Métodos</a:t>
            </a:r>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2592388" y="623888"/>
            <a:ext cx="8912225" cy="1281112"/>
          </a:xfrm>
        </p:spPr>
        <p:txBody>
          <a:bodyPr/>
          <a:lstStyle/>
          <a:p>
            <a:pPr algn="just"/>
            <a:r>
              <a:rPr lang="pt-PT" smtClean="0"/>
              <a:t>Resultados</a:t>
            </a:r>
            <a:endParaRPr lang="pt-BR" smtClean="0"/>
          </a:p>
        </p:txBody>
      </p:sp>
      <p:sp>
        <p:nvSpPr>
          <p:cNvPr id="24579" name="Espaço Reservado para Conteúdo 2"/>
          <p:cNvSpPr>
            <a:spLocks noGrp="1"/>
          </p:cNvSpPr>
          <p:nvPr>
            <p:ph idx="1"/>
          </p:nvPr>
        </p:nvSpPr>
        <p:spPr>
          <a:xfrm>
            <a:off x="1906588" y="2133600"/>
            <a:ext cx="9890125" cy="4724400"/>
          </a:xfrm>
        </p:spPr>
        <p:txBody>
          <a:bodyPr/>
          <a:lstStyle/>
          <a:p>
            <a:pPr algn="just"/>
            <a:r>
              <a:rPr lang="pt-PT" smtClean="0"/>
              <a:t>Dos </a:t>
            </a:r>
            <a:r>
              <a:rPr lang="pt-PT" b="1" smtClean="0"/>
              <a:t>135 recém-nascidos </a:t>
            </a:r>
            <a:r>
              <a:rPr lang="pt-PT" smtClean="0"/>
              <a:t>identificados pelos códigos CID-9 e CID-10 durante o período total de </a:t>
            </a:r>
            <a:r>
              <a:rPr lang="pt-PT" b="1" smtClean="0">
                <a:solidFill>
                  <a:srgbClr val="FF0000"/>
                </a:solidFill>
              </a:rPr>
              <a:t>oito anos de estudo</a:t>
            </a:r>
            <a:r>
              <a:rPr lang="pt-PT" smtClean="0"/>
              <a:t>, </a:t>
            </a:r>
            <a:r>
              <a:rPr lang="pt-PT" b="1" smtClean="0"/>
              <a:t>4 foram excluídos </a:t>
            </a:r>
            <a:r>
              <a:rPr lang="pt-PT" smtClean="0"/>
              <a:t>devido ao erro diagnóstico de NEC ou anomalia cardíaca, deixando </a:t>
            </a:r>
            <a:r>
              <a:rPr lang="pt-PT" b="1" smtClean="0"/>
              <a:t>131 para análise</a:t>
            </a:r>
            <a:r>
              <a:rPr lang="pt-PT" smtClean="0"/>
              <a:t>.</a:t>
            </a:r>
          </a:p>
          <a:p>
            <a:pPr algn="just"/>
            <a:r>
              <a:rPr lang="pt-PT" smtClean="0"/>
              <a:t>Os </a:t>
            </a:r>
            <a:r>
              <a:rPr lang="pt-PT" b="1" smtClean="0"/>
              <a:t>diagnósticos errados:</a:t>
            </a:r>
          </a:p>
          <a:p>
            <a:pPr lvl="1" algn="just"/>
            <a:r>
              <a:rPr lang="pt-PT" smtClean="0"/>
              <a:t>1 foi perfuração intestinal espontânea </a:t>
            </a:r>
          </a:p>
          <a:p>
            <a:pPr lvl="1" algn="just"/>
            <a:r>
              <a:rPr lang="pt-PT" smtClean="0"/>
              <a:t>3 com anomalias cardíacas. </a:t>
            </a:r>
          </a:p>
          <a:p>
            <a:pPr algn="just"/>
            <a:r>
              <a:rPr lang="pt-PT" smtClean="0"/>
              <a:t>A </a:t>
            </a:r>
            <a:r>
              <a:rPr lang="pt-PT" b="1" smtClean="0"/>
              <a:t>idade gestacional média </a:t>
            </a:r>
            <a:r>
              <a:rPr lang="pt-PT" smtClean="0"/>
              <a:t>no parto foi de </a:t>
            </a:r>
            <a:r>
              <a:rPr lang="pt-PT" b="1" smtClean="0"/>
              <a:t>30,2</a:t>
            </a:r>
            <a:r>
              <a:rPr lang="pt-PT" smtClean="0"/>
              <a:t> semanas e a </a:t>
            </a:r>
            <a:r>
              <a:rPr lang="pt-PT" b="1" smtClean="0"/>
              <a:t>média do peso ao nascer </a:t>
            </a:r>
            <a:r>
              <a:rPr lang="pt-PT" smtClean="0"/>
              <a:t>foi de </a:t>
            </a:r>
            <a:r>
              <a:rPr lang="pt-PT" b="1" smtClean="0"/>
              <a:t>1449,3 g</a:t>
            </a:r>
            <a:r>
              <a:rPr lang="pt-PT" smtClean="0"/>
              <a:t> (</a:t>
            </a:r>
            <a:r>
              <a:rPr lang="pt-PT" smtClean="0">
                <a:solidFill>
                  <a:srgbClr val="0000FF"/>
                </a:solidFill>
              </a:rPr>
              <a:t>Tabela 1</a:t>
            </a:r>
            <a:r>
              <a:rPr lang="pt-PT" smtClean="0"/>
              <a:t>). </a:t>
            </a:r>
          </a:p>
          <a:p>
            <a:pPr algn="just"/>
            <a:r>
              <a:rPr lang="pt-PT" smtClean="0"/>
              <a:t>32% dos pacientes foram diagnosticados com NEC de estágio 1, </a:t>
            </a:r>
          </a:p>
          <a:p>
            <a:pPr algn="just"/>
            <a:r>
              <a:rPr lang="pt-PT" smtClean="0"/>
              <a:t>37% foram diagnosticados com NEC de estágio 2 e </a:t>
            </a:r>
          </a:p>
          <a:p>
            <a:pPr algn="just"/>
            <a:r>
              <a:rPr lang="pt-PT" smtClean="0"/>
              <a:t>32% foram diagnosticados com NEC de estágio 3.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Espaço Reservado para Conteúdo 3"/>
          <p:cNvPicPr>
            <a:picLocks noGrp="1" noChangeAspect="1"/>
          </p:cNvPicPr>
          <p:nvPr>
            <p:ph idx="1"/>
          </p:nvPr>
        </p:nvPicPr>
        <p:blipFill>
          <a:blip r:embed="rId2"/>
          <a:srcRect/>
          <a:stretch>
            <a:fillRect/>
          </a:stretch>
        </p:blipFill>
        <p:spPr>
          <a:xfrm>
            <a:off x="2674938" y="2154238"/>
            <a:ext cx="8099425" cy="2933700"/>
          </a:xfrm>
          <a:noFill/>
          <a:ln w="38100">
            <a:solidFill>
              <a:srgbClr val="3333FF"/>
            </a:solid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2592388" y="623888"/>
            <a:ext cx="8912225" cy="1281112"/>
          </a:xfrm>
        </p:spPr>
        <p:txBody>
          <a:bodyPr/>
          <a:lstStyle/>
          <a:p>
            <a:pPr algn="just"/>
            <a:r>
              <a:rPr lang="pt-PT" smtClean="0"/>
              <a:t>Resultados</a:t>
            </a:r>
            <a:endParaRPr lang="pt-BR" smtClean="0"/>
          </a:p>
        </p:txBody>
      </p:sp>
      <p:sp>
        <p:nvSpPr>
          <p:cNvPr id="26627" name="Espaço Reservado para Conteúdo 2"/>
          <p:cNvSpPr>
            <a:spLocks noGrp="1"/>
          </p:cNvSpPr>
          <p:nvPr>
            <p:ph idx="1"/>
          </p:nvPr>
        </p:nvSpPr>
        <p:spPr>
          <a:xfrm>
            <a:off x="1966913" y="1646238"/>
            <a:ext cx="9817100" cy="4973637"/>
          </a:xfrm>
        </p:spPr>
        <p:txBody>
          <a:bodyPr/>
          <a:lstStyle/>
          <a:p>
            <a:pPr algn="just"/>
            <a:r>
              <a:rPr lang="pt-PT" smtClean="0"/>
              <a:t>Pré-eclâmpsia, uso de sulfato de magnésio, hipertensão crônica, administração de betametasona, diabetes gestacional materno e diabetes mellitus pré-gestacional, uso de substância ilícita materna, morbidades infecciosas incluindo corioamnionite e administração intraparto de antibióticos </a:t>
            </a:r>
            <a:r>
              <a:rPr lang="pt-PT" smtClean="0">
                <a:sym typeface="Wingdings" pitchFamily="2" charset="2"/>
              </a:rPr>
              <a:t> </a:t>
            </a:r>
            <a:r>
              <a:rPr lang="pt-PT" b="1" smtClean="0"/>
              <a:t>não se associaram significativamente</a:t>
            </a:r>
            <a:r>
              <a:rPr lang="pt-PT" smtClean="0"/>
              <a:t> com </a:t>
            </a:r>
            <a:r>
              <a:rPr lang="pt-PT" b="1" smtClean="0"/>
              <a:t>o estágio de piora da NEC </a:t>
            </a:r>
            <a:r>
              <a:rPr lang="pt-PT" smtClean="0"/>
              <a:t>no recém-nascido.</a:t>
            </a:r>
          </a:p>
          <a:p>
            <a:pPr algn="just"/>
            <a:r>
              <a:rPr lang="pt-PT" smtClean="0"/>
              <a:t>No entanto, </a:t>
            </a:r>
            <a:r>
              <a:rPr lang="pt-PT" b="1" smtClean="0">
                <a:solidFill>
                  <a:srgbClr val="FF0000"/>
                </a:solidFill>
              </a:rPr>
              <a:t>o sexo masculino, Apgar baixo do 1 min e no 5 min</a:t>
            </a:r>
            <a:r>
              <a:rPr lang="pt-PT" smtClean="0">
                <a:solidFill>
                  <a:srgbClr val="FF0000"/>
                </a:solidFill>
              </a:rPr>
              <a:t> </a:t>
            </a:r>
            <a:r>
              <a:rPr lang="pt-PT" smtClean="0">
                <a:solidFill>
                  <a:srgbClr val="FF0000"/>
                </a:solidFill>
                <a:sym typeface="Wingdings" pitchFamily="2" charset="2"/>
              </a:rPr>
              <a:t> </a:t>
            </a:r>
            <a:r>
              <a:rPr lang="pt-PT" b="1" smtClean="0">
                <a:solidFill>
                  <a:srgbClr val="FF0000"/>
                </a:solidFill>
              </a:rPr>
              <a:t>foram significativamente </a:t>
            </a:r>
            <a:r>
              <a:rPr lang="pt-PT" smtClean="0">
                <a:solidFill>
                  <a:srgbClr val="FF0000"/>
                </a:solidFill>
              </a:rPr>
              <a:t>associados com estágio mais avançado de NEC</a:t>
            </a:r>
            <a:r>
              <a:rPr lang="pt-PT" smtClean="0">
                <a:solidFill>
                  <a:srgbClr val="FF6600"/>
                </a:solidFill>
              </a:rPr>
              <a:t> . </a:t>
            </a:r>
          </a:p>
          <a:p>
            <a:pPr algn="just"/>
            <a:r>
              <a:rPr lang="pt-PT" smtClean="0"/>
              <a:t>Nenhum diagnóstico de sepse, nem hemoculturas positivas antes do diagnóstico de NEC </a:t>
            </a:r>
            <a:r>
              <a:rPr lang="pt-PT" smtClean="0">
                <a:sym typeface="Wingdings" pitchFamily="2" charset="2"/>
              </a:rPr>
              <a:t> </a:t>
            </a:r>
            <a:r>
              <a:rPr lang="pt-PT" b="1" smtClean="0">
                <a:sym typeface="Wingdings" pitchFamily="2" charset="2"/>
              </a:rPr>
              <a:t>não </a:t>
            </a:r>
            <a:r>
              <a:rPr lang="pt-PT" b="1" smtClean="0"/>
              <a:t>foram estatisticamente significantes</a:t>
            </a:r>
            <a:r>
              <a:rPr lang="pt-PT" smtClean="0"/>
              <a:t>.</a:t>
            </a:r>
          </a:p>
          <a:p>
            <a:pPr algn="just"/>
            <a:r>
              <a:rPr lang="pt-PT" smtClean="0"/>
              <a:t>Em relação a nutrição neonatal no momento do diagnóstico de NEC (dieta tróficas, dieta de alto teor calórico e nutrição parenteral total) </a:t>
            </a:r>
            <a:r>
              <a:rPr lang="pt-PT" smtClean="0">
                <a:sym typeface="Wingdings" pitchFamily="2" charset="2"/>
              </a:rPr>
              <a:t> </a:t>
            </a:r>
            <a:r>
              <a:rPr lang="pt-PT" b="1" smtClean="0"/>
              <a:t>não significaram contribuir para o estágio avançado do NEC</a:t>
            </a:r>
            <a:r>
              <a:rPr lang="pt-PT" smtClean="0"/>
              <a:t>. </a:t>
            </a:r>
          </a:p>
          <a:p>
            <a:pPr algn="just"/>
            <a:r>
              <a:rPr lang="pt-PT" smtClean="0"/>
              <a:t>Leite materno ordenhado tendeu a ser protetor contra o estágio mais elevado de NEC </a:t>
            </a:r>
            <a:r>
              <a:rPr lang="pt-PT" smtClean="0">
                <a:sym typeface="Wingdings" pitchFamily="2" charset="2"/>
              </a:rPr>
              <a:t></a:t>
            </a:r>
            <a:r>
              <a:rPr lang="pt-PT" smtClean="0"/>
              <a:t> mas a associação </a:t>
            </a:r>
            <a:r>
              <a:rPr lang="pt-PT" b="1" smtClean="0"/>
              <a:t>não foi estatisticamente </a:t>
            </a:r>
            <a:r>
              <a:rPr lang="pt-PT" smtClean="0"/>
              <a:t>significativa. </a:t>
            </a:r>
            <a:endParaRPr lang="pt-BR" smtClean="0"/>
          </a:p>
          <a:p>
            <a:endParaRPr lang="pt-BR"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a:xfrm>
            <a:off x="2592388" y="623888"/>
            <a:ext cx="8912225" cy="1281112"/>
          </a:xfrm>
        </p:spPr>
        <p:txBody>
          <a:bodyPr/>
          <a:lstStyle/>
          <a:p>
            <a:pPr algn="just"/>
            <a:r>
              <a:rPr lang="pt-PT" smtClean="0"/>
              <a:t>Resultados</a:t>
            </a:r>
            <a:endParaRPr lang="pt-BR" smtClean="0"/>
          </a:p>
        </p:txBody>
      </p:sp>
      <p:sp>
        <p:nvSpPr>
          <p:cNvPr id="27651" name="Espaço Reservado para Conteúdo 2"/>
          <p:cNvSpPr>
            <a:spLocks noGrp="1"/>
          </p:cNvSpPr>
          <p:nvPr>
            <p:ph idx="1"/>
          </p:nvPr>
        </p:nvSpPr>
        <p:spPr>
          <a:xfrm>
            <a:off x="1535113" y="1317625"/>
            <a:ext cx="9559925" cy="4279900"/>
          </a:xfrm>
        </p:spPr>
        <p:txBody>
          <a:bodyPr/>
          <a:lstStyle/>
          <a:p>
            <a:pPr algn="just"/>
            <a:r>
              <a:rPr lang="pt-PT" smtClean="0"/>
              <a:t>Todas as variáveis ​​descritas acima foram analisadas </a:t>
            </a:r>
            <a:r>
              <a:rPr lang="pt-BR" smtClean="0"/>
              <a:t>quanto a </a:t>
            </a:r>
            <a:r>
              <a:rPr lang="pt-PT" smtClean="0"/>
              <a:t>associações com estágio do NEC após o controle da idade gestacional (</a:t>
            </a:r>
            <a:r>
              <a:rPr lang="pt-PT" smtClean="0">
                <a:solidFill>
                  <a:srgbClr val="0000FF"/>
                </a:solidFill>
              </a:rPr>
              <a:t>Tabelas 2 e 3</a:t>
            </a:r>
            <a:r>
              <a:rPr lang="pt-PT" smtClean="0"/>
              <a:t>).</a:t>
            </a:r>
          </a:p>
          <a:p>
            <a:pPr algn="just"/>
            <a:r>
              <a:rPr lang="pt-PT" smtClean="0"/>
              <a:t>Dados referentes ao </a:t>
            </a:r>
            <a:r>
              <a:rPr lang="pt-PT" i="1" smtClean="0"/>
              <a:t>status</a:t>
            </a:r>
            <a:r>
              <a:rPr lang="pt-PT" smtClean="0"/>
              <a:t> da cultura de sepse precoce pelo GBS foi apurado entre os anos de  01/01/2011 e 31/12/2015 quando do registro desta condição foi iniciado e mantido pelo controle de infecção no Hospital Infantil, Nova Orleans, mostrou </a:t>
            </a:r>
            <a:r>
              <a:rPr lang="pt-PT" smtClean="0">
                <a:sym typeface="Wingdings" pitchFamily="2" charset="2"/>
              </a:rPr>
              <a:t> 13 casos de 579 (2,2%) apresentaram S</a:t>
            </a:r>
            <a:r>
              <a:rPr lang="pt-PT" smtClean="0"/>
              <a:t>GB positivo e 64 preencheu critérios para diagnóstico de NEC independente do estágio da doença (</a:t>
            </a:r>
            <a:r>
              <a:rPr lang="pt-PT" smtClean="0">
                <a:solidFill>
                  <a:srgbClr val="0000FF"/>
                </a:solidFill>
              </a:rPr>
              <a:t>Tabela 4</a:t>
            </a:r>
            <a:r>
              <a:rPr lang="pt-PT" smtClean="0"/>
              <a:t>). </a:t>
            </a:r>
          </a:p>
          <a:p>
            <a:pPr algn="just"/>
            <a:r>
              <a:rPr lang="pt-PT" b="1" smtClean="0"/>
              <a:t>Os recém-nascidos com SGB positivo apresentaram uma probabilidade significativamente maior de NEC </a:t>
            </a:r>
            <a:r>
              <a:rPr lang="pt-PT" smtClean="0"/>
              <a:t>(</a:t>
            </a:r>
            <a:r>
              <a:rPr lang="pt-PT" smtClean="0">
                <a:solidFill>
                  <a:srgbClr val="0000FF"/>
                </a:solidFill>
              </a:rPr>
              <a:t>Tabela 4</a:t>
            </a:r>
            <a:r>
              <a:rPr lang="pt-PT" smtClean="0"/>
              <a:t>):</a:t>
            </a:r>
            <a:r>
              <a:rPr lang="pt-PT" b="1" smtClean="0">
                <a:solidFill>
                  <a:srgbClr val="FF0000"/>
                </a:solidFill>
              </a:rPr>
              <a:t>OR-5,37 com IC a 95% de 1,70-16,95-P=0,009</a:t>
            </a:r>
          </a:p>
          <a:p>
            <a:pPr algn="just"/>
            <a:r>
              <a:rPr lang="pt-PT" smtClean="0"/>
              <a:t>Quanto aos estágios da  NEC não foi significativamente diferente para pacientes com mães positiva para estreptocócica versus mães negativas para estreptocócica do grupo B (p=0,732); não apresentaram diferença significativa na idade gestacional (IG) de recém-nascidos afetados por NEC entre mães com e sem SGB(p=o,161), sugerindo que </a:t>
            </a:r>
            <a:r>
              <a:rPr lang="pt-PT" b="1" smtClean="0">
                <a:solidFill>
                  <a:srgbClr val="FF0000"/>
                </a:solidFill>
              </a:rPr>
              <a:t>infecção neonatal invasiva precoce pelo SGB como fator de risco independente para NEC.</a:t>
            </a:r>
            <a:endParaRPr lang="pt-BR" b="1" smtClean="0">
              <a:solidFill>
                <a:srgbClr val="FF0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Espaço Reservado para Conteúdo 3"/>
          <p:cNvPicPr>
            <a:picLocks noGrp="1" noChangeAspect="1"/>
          </p:cNvPicPr>
          <p:nvPr>
            <p:ph idx="1"/>
          </p:nvPr>
        </p:nvPicPr>
        <p:blipFill>
          <a:blip r:embed="rId2"/>
          <a:srcRect/>
          <a:stretch>
            <a:fillRect/>
          </a:stretch>
        </p:blipFill>
        <p:spPr>
          <a:xfrm>
            <a:off x="1584325" y="1300163"/>
            <a:ext cx="10028238" cy="4997450"/>
          </a:xfrm>
          <a:ln w="38100">
            <a:solidFill>
              <a:srgbClr val="3333FF"/>
            </a:solidFill>
          </a:ln>
        </p:spPr>
      </p:pic>
      <p:cxnSp>
        <p:nvCxnSpPr>
          <p:cNvPr id="8" name="Conector de seta reta 7"/>
          <p:cNvCxnSpPr/>
          <p:nvPr/>
        </p:nvCxnSpPr>
        <p:spPr>
          <a:xfrm>
            <a:off x="1481138" y="2370138"/>
            <a:ext cx="231775" cy="2571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Conector de seta reta 8"/>
          <p:cNvCxnSpPr/>
          <p:nvPr/>
        </p:nvCxnSpPr>
        <p:spPr>
          <a:xfrm>
            <a:off x="1489075" y="2728913"/>
            <a:ext cx="231775" cy="2571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a:off x="1489075" y="3086100"/>
            <a:ext cx="231775" cy="2587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onector reto 13"/>
          <p:cNvCxnSpPr/>
          <p:nvPr/>
        </p:nvCxnSpPr>
        <p:spPr>
          <a:xfrm flipV="1">
            <a:off x="1897063" y="2857500"/>
            <a:ext cx="9402762" cy="38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Conector reto 16"/>
          <p:cNvCxnSpPr/>
          <p:nvPr/>
        </p:nvCxnSpPr>
        <p:spPr>
          <a:xfrm>
            <a:off x="1897063" y="3214688"/>
            <a:ext cx="9372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Conector reto 17"/>
          <p:cNvCxnSpPr/>
          <p:nvPr/>
        </p:nvCxnSpPr>
        <p:spPr>
          <a:xfrm flipV="1">
            <a:off x="1897063" y="3360738"/>
            <a:ext cx="9372600" cy="22225"/>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m 3"/>
          <p:cNvPicPr>
            <a:picLocks noChangeAspect="1"/>
          </p:cNvPicPr>
          <p:nvPr/>
        </p:nvPicPr>
        <p:blipFill>
          <a:blip r:embed="rId2"/>
          <a:srcRect/>
          <a:stretch>
            <a:fillRect/>
          </a:stretch>
        </p:blipFill>
        <p:spPr bwMode="auto">
          <a:xfrm>
            <a:off x="260350" y="1706563"/>
            <a:ext cx="11931650" cy="3625850"/>
          </a:xfrm>
          <a:prstGeom prst="rect">
            <a:avLst/>
          </a:prstGeom>
          <a:noFill/>
          <a:ln w="38100">
            <a:solidFill>
              <a:srgbClr val="3333FF"/>
            </a:solid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Espaço Reservado para Conteúdo 3"/>
          <p:cNvPicPr>
            <a:picLocks noGrp="1" noChangeAspect="1"/>
          </p:cNvPicPr>
          <p:nvPr>
            <p:ph idx="1"/>
          </p:nvPr>
        </p:nvPicPr>
        <p:blipFill>
          <a:blip r:embed="rId2"/>
          <a:srcRect/>
          <a:stretch>
            <a:fillRect/>
          </a:stretch>
        </p:blipFill>
        <p:spPr>
          <a:xfrm>
            <a:off x="1927225" y="1236663"/>
            <a:ext cx="8040688" cy="3656012"/>
          </a:xfrm>
          <a:ln w="38100">
            <a:solidFill>
              <a:srgbClr val="3333FF"/>
            </a:solidFill>
          </a:ln>
        </p:spPr>
      </p:pic>
      <p:sp>
        <p:nvSpPr>
          <p:cNvPr id="9" name="Seta para a esquerda 8"/>
          <p:cNvSpPr/>
          <p:nvPr/>
        </p:nvSpPr>
        <p:spPr>
          <a:xfrm>
            <a:off x="9447213" y="3300413"/>
            <a:ext cx="387350" cy="1016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10" name="Seta para a esquerda 9"/>
          <p:cNvSpPr/>
          <p:nvPr/>
        </p:nvSpPr>
        <p:spPr>
          <a:xfrm>
            <a:off x="5256213" y="3851275"/>
            <a:ext cx="385762" cy="10318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2592388" y="623888"/>
            <a:ext cx="8912225" cy="1281112"/>
          </a:xfrm>
        </p:spPr>
        <p:txBody>
          <a:bodyPr/>
          <a:lstStyle/>
          <a:p>
            <a:pPr algn="just"/>
            <a:r>
              <a:rPr lang="pt-PT" smtClean="0"/>
              <a:t>Comentário</a:t>
            </a:r>
            <a:endParaRPr lang="pt-BR" smtClean="0"/>
          </a:p>
        </p:txBody>
      </p:sp>
      <p:sp>
        <p:nvSpPr>
          <p:cNvPr id="31747" name="Espaço Reservado para Conteúdo 2"/>
          <p:cNvSpPr>
            <a:spLocks noGrp="1"/>
          </p:cNvSpPr>
          <p:nvPr>
            <p:ph idx="1"/>
          </p:nvPr>
        </p:nvSpPr>
        <p:spPr>
          <a:xfrm>
            <a:off x="1547813" y="1276350"/>
            <a:ext cx="9594850" cy="3656013"/>
          </a:xfrm>
        </p:spPr>
        <p:txBody>
          <a:bodyPr/>
          <a:lstStyle/>
          <a:p>
            <a:pPr algn="just"/>
            <a:r>
              <a:rPr lang="pt-PT" smtClean="0"/>
              <a:t>A enterocolite necrosante (NEC) é classicamente uma doença neonatal </a:t>
            </a:r>
            <a:r>
              <a:rPr lang="pt-PT" smtClean="0">
                <a:sym typeface="Wingdings" pitchFamily="2" charset="2"/>
              </a:rPr>
              <a:t></a:t>
            </a:r>
            <a:r>
              <a:rPr lang="pt-PT" smtClean="0"/>
              <a:t> caracterizada por necrose isquêmica da mucosa intestinal, inflamação, invasão de organismos formadores de gás e difusão do gás para a </a:t>
            </a:r>
            <a:r>
              <a:rPr lang="pt-PT" i="1" smtClean="0"/>
              <a:t>muscularis</a:t>
            </a:r>
            <a:r>
              <a:rPr lang="pt-PT" smtClean="0"/>
              <a:t> e sistema venoso portal.</a:t>
            </a:r>
          </a:p>
          <a:p>
            <a:pPr algn="just"/>
            <a:r>
              <a:rPr lang="pt-PT" smtClean="0"/>
              <a:t>Frequentemente leva a intervenção cirúrgica com morbidades resultantes [1,2]. </a:t>
            </a:r>
          </a:p>
          <a:p>
            <a:r>
              <a:rPr lang="pt-PT" smtClean="0"/>
              <a:t>Desde a sua descrição inicialmente nos anos 1820, a etiologia e fatores de risco, juntamente com estratégias preventivas permanecem indefinidos, incluindo </a:t>
            </a:r>
            <a:r>
              <a:rPr lang="pt-BR" smtClean="0"/>
              <a:t>prematuridade e fórmula alimentar, no entanto, outros fatores incluíram defesa da mucosa prejudicada, instabilidade do trato intestinal e desarranjo microbiano intestinal secundário a medicamentos</a:t>
            </a:r>
            <a:r>
              <a:rPr lang="pt-PT" smtClean="0"/>
              <a:t>  [5-7].</a:t>
            </a:r>
          </a:p>
          <a:p>
            <a:pPr algn="just"/>
            <a:r>
              <a:rPr lang="pt-PT" smtClean="0"/>
              <a:t>A análise de fatores de risco para NEC envolvendo morbidades maternas e exposição a medicamentos produziu resultados mistos.</a:t>
            </a:r>
          </a:p>
          <a:p>
            <a:pPr algn="just"/>
            <a:r>
              <a:rPr lang="pt-BR" smtClean="0"/>
              <a:t> Sugestão de que a hipertensão materna e / ou o abuso de substâncias levando a alterações isquêmicas que afetam o fluxo mesentérico no sistema fetal - não foram substanciadas na NEC clássica, e foram apenas ligadas à perfuração intestinal espontânea em bebês a termo, similarmente descobertas em recém-nascidos com doença cardíaca congênita e anomalias intestinais</a:t>
            </a:r>
            <a:r>
              <a:rPr lang="pt-PT" smtClean="0"/>
              <a:t> [18,19]. </a:t>
            </a:r>
          </a:p>
          <a:p>
            <a:pPr algn="just"/>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a:xfrm>
            <a:off x="2592388" y="623888"/>
            <a:ext cx="8912225" cy="1281112"/>
          </a:xfrm>
        </p:spPr>
        <p:txBody>
          <a:bodyPr/>
          <a:lstStyle/>
          <a:p>
            <a:pPr algn="just"/>
            <a:r>
              <a:rPr lang="pt-PT" smtClean="0"/>
              <a:t>Comentário</a:t>
            </a:r>
            <a:endParaRPr lang="pt-BR" smtClean="0"/>
          </a:p>
        </p:txBody>
      </p:sp>
      <p:sp>
        <p:nvSpPr>
          <p:cNvPr id="32771" name="Espaço Reservado para Conteúdo 2"/>
          <p:cNvSpPr>
            <a:spLocks noGrp="1"/>
          </p:cNvSpPr>
          <p:nvPr>
            <p:ph idx="1"/>
          </p:nvPr>
        </p:nvSpPr>
        <p:spPr>
          <a:xfrm>
            <a:off x="1157288" y="1722438"/>
            <a:ext cx="9904412" cy="3571875"/>
          </a:xfrm>
        </p:spPr>
        <p:txBody>
          <a:bodyPr/>
          <a:lstStyle/>
          <a:p>
            <a:pPr algn="just"/>
            <a:r>
              <a:rPr lang="pt-PT" smtClean="0"/>
              <a:t>Estudos demonstraram que distúrbios hipertensivos </a:t>
            </a:r>
            <a:r>
              <a:rPr lang="pt-PT" b="1" smtClean="0"/>
              <a:t>estão ligados </a:t>
            </a:r>
            <a:r>
              <a:rPr lang="pt-PT" smtClean="0"/>
              <a:t>à NEC em recém-nascidos com peso ao nascer inferior a 1500 g [26].</a:t>
            </a:r>
          </a:p>
          <a:p>
            <a:r>
              <a:rPr lang="pt-PT" smtClean="0"/>
              <a:t>   </a:t>
            </a:r>
            <a:r>
              <a:rPr lang="pt-BR" smtClean="0"/>
              <a:t>Ghidini et al[27] não encontraram redução no risco de NEC com a  administração de sulfato de magnésio durante o trabalho de parto para mães com distúrbios hipertensivos.</a:t>
            </a:r>
            <a:endParaRPr lang="pt-PT" smtClean="0"/>
          </a:p>
          <a:p>
            <a:pPr algn="just"/>
            <a:r>
              <a:rPr lang="pt-PT" smtClean="0"/>
              <a:t>Na presente análise não revela diferença</a:t>
            </a:r>
            <a:r>
              <a:rPr lang="pt-PT" b="1" smtClean="0"/>
              <a:t> </a:t>
            </a:r>
            <a:r>
              <a:rPr lang="pt-PT" smtClean="0"/>
              <a:t>no estágio NEC com pré-eclâmpsia com ou sem administração de sulfato de magnésio para profilaxia convulsiva. </a:t>
            </a:r>
          </a:p>
          <a:p>
            <a:pPr algn="just"/>
            <a:r>
              <a:rPr lang="pt-PT" smtClean="0"/>
              <a:t>Da mesma forma, existem </a:t>
            </a:r>
            <a:r>
              <a:rPr lang="pt-PT" b="1" smtClean="0"/>
              <a:t>resultados conflitantes </a:t>
            </a:r>
            <a:r>
              <a:rPr lang="pt-PT" smtClean="0"/>
              <a:t>no que diz respeito à associação de abuso de substâncias maternas com NEC. Em um estudo, bebês prematuros expostos à cocaína </a:t>
            </a:r>
            <a:r>
              <a:rPr lang="pt-PT" b="1" smtClean="0"/>
              <a:t>não apresentaram </a:t>
            </a:r>
            <a:r>
              <a:rPr lang="pt-PT" smtClean="0"/>
              <a:t>taxas mais altas de NEC, no entanto, os </a:t>
            </a:r>
            <a:r>
              <a:rPr lang="pt-PT" smtClean="0">
                <a:solidFill>
                  <a:srgbClr val="FF0000"/>
                </a:solidFill>
              </a:rPr>
              <a:t>bebês próximo ao termo </a:t>
            </a:r>
            <a:r>
              <a:rPr lang="pt-BR" altLang="ja-JP" smtClean="0">
                <a:solidFill>
                  <a:schemeClr val="hlink"/>
                </a:solidFill>
                <a:ea typeface="MS PGothic" pitchFamily="34" charset="-128"/>
              </a:rPr>
              <a:t>q</a:t>
            </a:r>
            <a:r>
              <a:rPr lang="pt-PT" smtClean="0">
                <a:solidFill>
                  <a:schemeClr val="hlink"/>
                </a:solidFill>
              </a:rPr>
              <a:t>ue</a:t>
            </a:r>
            <a:r>
              <a:rPr lang="pt-PT" smtClean="0">
                <a:solidFill>
                  <a:srgbClr val="FF0000"/>
                </a:solidFill>
              </a:rPr>
              <a:t> desenvolveram NEC tinham maior probabilidade  de   </a:t>
            </a:r>
            <a:r>
              <a:rPr lang="pt-PT" i="1" smtClean="0">
                <a:solidFill>
                  <a:srgbClr val="FF0000"/>
                </a:solidFill>
              </a:rPr>
              <a:t>screening</a:t>
            </a:r>
            <a:r>
              <a:rPr lang="pt-PT" smtClean="0">
                <a:solidFill>
                  <a:srgbClr val="FF0000"/>
                </a:solidFill>
              </a:rPr>
              <a:t> positivo no mecônio</a:t>
            </a:r>
            <a:r>
              <a:rPr lang="pt-PT" smtClean="0"/>
              <a:t> [26,27]. </a:t>
            </a:r>
          </a:p>
          <a:p>
            <a:pPr lvl="1" algn="just"/>
            <a:r>
              <a:rPr lang="pt-PT" smtClean="0"/>
              <a:t>Na presente análise não houve  diferença</a:t>
            </a:r>
            <a:r>
              <a:rPr lang="pt-PT" b="1" smtClean="0"/>
              <a:t> </a:t>
            </a:r>
            <a:r>
              <a:rPr lang="pt-PT" smtClean="0"/>
              <a:t>na progressão da doença em mulheres que fizeram uso de substâncias ilícitas.</a:t>
            </a:r>
            <a:endParaRPr lang="pt-BR"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a:xfrm>
            <a:off x="2592388" y="623888"/>
            <a:ext cx="8912225" cy="1281112"/>
          </a:xfrm>
        </p:spPr>
        <p:txBody>
          <a:bodyPr/>
          <a:lstStyle/>
          <a:p>
            <a:pPr algn="just"/>
            <a:r>
              <a:rPr lang="pt-PT" smtClean="0"/>
              <a:t>Comentário</a:t>
            </a:r>
            <a:endParaRPr lang="pt-BR" smtClean="0"/>
          </a:p>
        </p:txBody>
      </p:sp>
      <p:sp>
        <p:nvSpPr>
          <p:cNvPr id="3" name="Espaço Reservado para Conteúdo 2"/>
          <p:cNvSpPr>
            <a:spLocks noGrp="1"/>
          </p:cNvSpPr>
          <p:nvPr>
            <p:ph idx="1"/>
          </p:nvPr>
        </p:nvSpPr>
        <p:spPr>
          <a:xfrm>
            <a:off x="1555750" y="1457325"/>
            <a:ext cx="9904413" cy="4614863"/>
          </a:xfrm>
        </p:spPr>
        <p:txBody>
          <a:bodyPr>
            <a:normAutofit/>
          </a:bodyPr>
          <a:lstStyle/>
          <a:p>
            <a:pPr algn="just"/>
            <a:r>
              <a:rPr lang="pt-PT" smtClean="0"/>
              <a:t>O impacto do uso de corticosteroide pré-natal no desenvolvimento de NEC </a:t>
            </a:r>
            <a:r>
              <a:rPr lang="pt-PT" b="1" smtClean="0"/>
              <a:t>permanece inconclusiva</a:t>
            </a:r>
            <a:r>
              <a:rPr lang="pt-PT" smtClean="0"/>
              <a:t>. </a:t>
            </a:r>
          </a:p>
          <a:p>
            <a:pPr algn="just"/>
            <a:r>
              <a:rPr lang="pt-PT" smtClean="0"/>
              <a:t>Uma metanálise examinando o uso de corticosteróides para a maturidade pulmonar fetal demonstrou </a:t>
            </a:r>
            <a:r>
              <a:rPr lang="pt-PT" b="1" smtClean="0"/>
              <a:t>uma redução </a:t>
            </a:r>
            <a:r>
              <a:rPr lang="pt-PT" smtClean="0"/>
              <a:t>na NEC em recém-nascidos expostos, no entanto, vários outros estudos demonstraram </a:t>
            </a:r>
            <a:r>
              <a:rPr lang="pt-PT" b="1" smtClean="0"/>
              <a:t>um aumento </a:t>
            </a:r>
            <a:r>
              <a:rPr lang="pt-PT" smtClean="0"/>
              <a:t>do risco de NEC [28-30]. </a:t>
            </a:r>
          </a:p>
          <a:p>
            <a:pPr algn="just">
              <a:buFont typeface="Wingdings 3" pitchFamily="18" charset="2"/>
              <a:buNone/>
            </a:pPr>
            <a:r>
              <a:rPr lang="pt-PT" smtClean="0"/>
              <a:t>         -o presente estudo  </a:t>
            </a:r>
            <a:r>
              <a:rPr lang="pt-PT" b="1" smtClean="0"/>
              <a:t>não revelou </a:t>
            </a:r>
            <a:r>
              <a:rPr lang="pt-PT" smtClean="0"/>
              <a:t>benefício com o uso de corticosteróides antes do parto. </a:t>
            </a:r>
          </a:p>
          <a:p>
            <a:pPr algn="just"/>
            <a:r>
              <a:rPr lang="pt-PT" smtClean="0"/>
              <a:t> </a:t>
            </a:r>
            <a:r>
              <a:rPr lang="pt-PT" sz="2000" smtClean="0"/>
              <a:t>A corioamnionite e a avaliação patológica placentária podem ser apresentadas como fator de risco para NEC.</a:t>
            </a:r>
          </a:p>
          <a:p>
            <a:pPr algn="just">
              <a:buFont typeface="Wingdings 3" pitchFamily="18" charset="2"/>
              <a:buNone/>
            </a:pPr>
            <a:r>
              <a:rPr lang="pt-PT" sz="2000" smtClean="0"/>
              <a:t>         </a:t>
            </a:r>
            <a:r>
              <a:rPr lang="pt-PT" smtClean="0"/>
              <a:t>-o presente  estudo </a:t>
            </a:r>
            <a:r>
              <a:rPr lang="pt-PT" b="1" smtClean="0"/>
              <a:t>não revelou </a:t>
            </a:r>
            <a:r>
              <a:rPr lang="pt-PT" smtClean="0"/>
              <a:t>uma correlação entre corioamnionite e estágio NEC.</a:t>
            </a:r>
          </a:p>
          <a:p>
            <a:pPr algn="just"/>
            <a:r>
              <a:rPr lang="pt-PT" smtClean="0"/>
              <a:t> </a:t>
            </a:r>
            <a:r>
              <a:rPr lang="pt-PT" sz="2000" smtClean="0"/>
              <a:t>Como a maioria da literatura sobre NEC sugere:</a:t>
            </a:r>
          </a:p>
          <a:p>
            <a:pPr marL="742950" lvl="2" indent="-342900" algn="ctr">
              <a:buFont typeface="Wingdings 3" pitchFamily="18" charset="2"/>
              <a:buNone/>
            </a:pPr>
            <a:r>
              <a:rPr lang="pt-PT" sz="1600" smtClean="0"/>
              <a:t>O presente estudo também </a:t>
            </a:r>
            <a:r>
              <a:rPr lang="pt-PT" sz="1600" b="1" smtClean="0"/>
              <a:t> confirmou </a:t>
            </a:r>
            <a:r>
              <a:rPr lang="pt-PT" sz="1600" smtClean="0"/>
              <a:t>que: </a:t>
            </a:r>
            <a:r>
              <a:rPr lang="pt-PT" sz="1600" b="1" smtClean="0">
                <a:solidFill>
                  <a:srgbClr val="FF0000"/>
                </a:solidFill>
              </a:rPr>
              <a:t>sexo masculino, etnia afro-americana, prematuridade, baixo Apgar, necessidade de suporte ventilatório e suporte agressivo </a:t>
            </a:r>
            <a:r>
              <a:rPr lang="pt-PT" sz="1600" b="1" smtClean="0">
                <a:solidFill>
                  <a:srgbClr val="FF0000"/>
                </a:solidFill>
                <a:sym typeface="Wingdings" pitchFamily="2" charset="2"/>
              </a:rPr>
              <a:t></a:t>
            </a:r>
            <a:r>
              <a:rPr lang="pt-PT" sz="1600" b="1" smtClean="0">
                <a:solidFill>
                  <a:srgbClr val="FF0000"/>
                </a:solidFill>
              </a:rPr>
              <a:t> continuam sendo os maiores fatores de risco para estágios avançados de NEC [2-5,25,31]. </a:t>
            </a:r>
            <a:endParaRPr lang="pt-BR" sz="1600" b="1" smtClean="0">
              <a:solidFill>
                <a:srgbClr val="FF0000"/>
              </a:solidFill>
            </a:endParaRPr>
          </a:p>
          <a:p>
            <a:pPr algn="ctr"/>
            <a:endParaRPr lang="pt-BR" b="1" smtClean="0">
              <a:solidFill>
                <a:srgbClr val="FF00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a:xfrm>
            <a:off x="2592388" y="623888"/>
            <a:ext cx="8912225" cy="1281112"/>
          </a:xfrm>
        </p:spPr>
        <p:txBody>
          <a:bodyPr/>
          <a:lstStyle/>
          <a:p>
            <a:pPr algn="just"/>
            <a:r>
              <a:rPr lang="pt-PT" smtClean="0"/>
              <a:t>Comentário</a:t>
            </a:r>
            <a:endParaRPr lang="pt-BR" smtClean="0"/>
          </a:p>
        </p:txBody>
      </p:sp>
      <p:sp>
        <p:nvSpPr>
          <p:cNvPr id="34819" name="Espaço Reservado para Conteúdo 2"/>
          <p:cNvSpPr>
            <a:spLocks noGrp="1"/>
          </p:cNvSpPr>
          <p:nvPr>
            <p:ph idx="1"/>
          </p:nvPr>
        </p:nvSpPr>
        <p:spPr>
          <a:xfrm>
            <a:off x="1430338" y="1449388"/>
            <a:ext cx="9710737" cy="4473575"/>
          </a:xfrm>
        </p:spPr>
        <p:txBody>
          <a:bodyPr/>
          <a:lstStyle/>
          <a:p>
            <a:pPr algn="just"/>
            <a:r>
              <a:rPr lang="pt-PT" smtClean="0"/>
              <a:t>Estratégias de alimentação de recém-nascidos têm sido extensivamente estudadas, incluindo taxas de alimentação lenta versus rápida, </a:t>
            </a:r>
            <a:r>
              <a:rPr lang="pt-PT" b="1" smtClean="0"/>
              <a:t>sem diferença significativa </a:t>
            </a:r>
            <a:r>
              <a:rPr lang="pt-PT" smtClean="0"/>
              <a:t>nas taxas de NEC [32]. </a:t>
            </a:r>
          </a:p>
          <a:p>
            <a:pPr algn="just"/>
            <a:r>
              <a:rPr lang="pt-PT" b="1" smtClean="0">
                <a:solidFill>
                  <a:srgbClr val="FF0000"/>
                </a:solidFill>
              </a:rPr>
              <a:t>O atraso no início da dieta  pode levar à atrofia intestinal.</a:t>
            </a:r>
            <a:r>
              <a:rPr lang="pt-PT" smtClean="0"/>
              <a:t> </a:t>
            </a:r>
            <a:r>
              <a:rPr lang="pt-PT" b="1" smtClean="0">
                <a:solidFill>
                  <a:srgbClr val="0000FF"/>
                </a:solidFill>
              </a:rPr>
              <a:t>Uma grande revisão que examina a NEC em lactentes com peso de nascimento &lt;1500 g teve menos infecções por cateter, menos nutrição parenteral e nenhum aumento na NEC quando a alimentação precoce foi iniciada. </a:t>
            </a:r>
          </a:p>
          <a:p>
            <a:pPr algn="just"/>
            <a:r>
              <a:rPr lang="pt-PT" smtClean="0">
                <a:solidFill>
                  <a:srgbClr val="0000FF"/>
                </a:solidFill>
              </a:rPr>
              <a:t>Resultados semelhantes foram encontrados com alimentação trófica e precoce</a:t>
            </a:r>
            <a:r>
              <a:rPr lang="pt-PT" smtClean="0"/>
              <a:t> [33,34]. </a:t>
            </a:r>
          </a:p>
          <a:p>
            <a:pPr algn="just"/>
            <a:r>
              <a:rPr lang="pt-PT" b="1" smtClean="0">
                <a:solidFill>
                  <a:srgbClr val="0000FF"/>
                </a:solidFill>
              </a:rPr>
              <a:t>O leite materno tem demonstrado ser amplamente protetor</a:t>
            </a:r>
            <a:r>
              <a:rPr lang="pt-PT" b="1" smtClean="0"/>
              <a:t> </a:t>
            </a:r>
            <a:r>
              <a:rPr lang="pt-PT" smtClean="0"/>
              <a:t>contra o desenvolvimento de NEC, com a presença de fatores que podem reduzir níveis de ácidos biliares que são prejudiciais à mucosa intestinal [35,36].</a:t>
            </a:r>
          </a:p>
          <a:p>
            <a:r>
              <a:rPr lang="pt-BR" smtClean="0"/>
              <a:t>Até mesmo o leite materno do doador é protetor como demonstrado  em  um estudo:redução de 80% na NEC quando o leite doador foi usado na dieta [37]</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2592388" y="623888"/>
            <a:ext cx="8912225" cy="1281112"/>
          </a:xfrm>
        </p:spPr>
        <p:txBody>
          <a:bodyPr/>
          <a:lstStyle/>
          <a:p>
            <a:pPr algn="just"/>
            <a:r>
              <a:rPr lang="pt-PT" smtClean="0"/>
              <a:t>Comentário</a:t>
            </a:r>
            <a:endParaRPr lang="pt-BR" smtClean="0"/>
          </a:p>
        </p:txBody>
      </p:sp>
      <p:sp>
        <p:nvSpPr>
          <p:cNvPr id="3" name="Espaço Reservado para Conteúdo 2"/>
          <p:cNvSpPr>
            <a:spLocks noGrp="1"/>
          </p:cNvSpPr>
          <p:nvPr>
            <p:ph idx="1"/>
          </p:nvPr>
        </p:nvSpPr>
        <p:spPr>
          <a:xfrm>
            <a:off x="1277938" y="1462088"/>
            <a:ext cx="9659937" cy="4319587"/>
          </a:xfrm>
        </p:spPr>
        <p:txBody>
          <a:bodyPr>
            <a:normAutofit/>
          </a:bodyPr>
          <a:lstStyle/>
          <a:p>
            <a:pPr algn="just">
              <a:lnSpc>
                <a:spcPct val="90000"/>
              </a:lnSpc>
            </a:pPr>
            <a:r>
              <a:rPr lang="pt-PT" sz="1700" smtClean="0"/>
              <a:t>Embora o presente  estudo </a:t>
            </a:r>
            <a:r>
              <a:rPr lang="pt-PT" sz="1700" b="1" smtClean="0"/>
              <a:t>não tenha alcançado significância</a:t>
            </a:r>
            <a:r>
              <a:rPr lang="pt-PT" sz="1700" smtClean="0"/>
              <a:t>, </a:t>
            </a:r>
            <a:r>
              <a:rPr lang="pt-PT" sz="1700" smtClean="0">
                <a:solidFill>
                  <a:schemeClr val="tx1"/>
                </a:solidFill>
              </a:rPr>
              <a:t>houve uma tendência </a:t>
            </a:r>
            <a:r>
              <a:rPr lang="pt-PT" sz="1700" b="1" smtClean="0">
                <a:solidFill>
                  <a:srgbClr val="0000FF"/>
                </a:solidFill>
              </a:rPr>
              <a:t>sugerindo taxas reduzidas de NEC avançada em recém-nascidos alimentados com leite materno</a:t>
            </a:r>
            <a:r>
              <a:rPr lang="pt-PT" sz="1700" b="1" smtClean="0">
                <a:solidFill>
                  <a:srgbClr val="FF0000"/>
                </a:solidFill>
              </a:rPr>
              <a:t>. </a:t>
            </a:r>
          </a:p>
          <a:p>
            <a:pPr algn="just">
              <a:lnSpc>
                <a:spcPct val="90000"/>
              </a:lnSpc>
            </a:pPr>
            <a:r>
              <a:rPr lang="pt-PT" sz="1700" b="1" smtClean="0">
                <a:solidFill>
                  <a:srgbClr val="FF0000"/>
                </a:solidFill>
              </a:rPr>
              <a:t>Microbiota limitada e reduzida teoricamente causada pelo uso prolongado de antibióticos continua sendo uma possível ligação à doença, pois pode abreviar a resposta inata do hospedeiro bacteriano contra patógenos entéricos</a:t>
            </a:r>
            <a:r>
              <a:rPr lang="pt-PT" sz="1700" smtClean="0"/>
              <a:t> [15-17].</a:t>
            </a:r>
          </a:p>
          <a:p>
            <a:pPr algn="just">
              <a:lnSpc>
                <a:spcPct val="90000"/>
              </a:lnSpc>
            </a:pPr>
            <a:r>
              <a:rPr lang="pt-PT" sz="1700" smtClean="0"/>
              <a:t> Os presentes dados sugerem que a avaliação da sepse e os resultados da cultura não foram preditivos de NEC, </a:t>
            </a:r>
            <a:r>
              <a:rPr lang="pt-PT" sz="1700" b="1" smtClean="0">
                <a:solidFill>
                  <a:srgbClr val="FF0000"/>
                </a:solidFill>
              </a:rPr>
              <a:t>com exceção do estreptococo do grupo B</a:t>
            </a:r>
            <a:r>
              <a:rPr lang="pt-PT" sz="1700" b="1" smtClean="0"/>
              <a:t>.</a:t>
            </a:r>
          </a:p>
          <a:p>
            <a:pPr algn="just">
              <a:lnSpc>
                <a:spcPct val="90000"/>
              </a:lnSpc>
            </a:pPr>
            <a:r>
              <a:rPr lang="pt-PT" sz="1700" smtClean="0"/>
              <a:t> </a:t>
            </a:r>
            <a:r>
              <a:rPr lang="pt-PT" sz="1900" i="1" smtClean="0"/>
              <a:t>Streptococcus</a:t>
            </a:r>
            <a:r>
              <a:rPr lang="pt-PT" sz="1900" smtClean="0"/>
              <a:t> do grupo B (</a:t>
            </a:r>
            <a:r>
              <a:rPr lang="pt-PT" sz="1900" i="1" smtClean="0"/>
              <a:t>Streptococcus agalacticae</a:t>
            </a:r>
            <a:r>
              <a:rPr lang="pt-PT" sz="1900" smtClean="0"/>
              <a:t>) é um coco gram-positivo encapsulado que coloniza o trato genital e gastrointestinal humano [7]. </a:t>
            </a:r>
          </a:p>
          <a:p>
            <a:pPr algn="just">
              <a:lnSpc>
                <a:spcPct val="90000"/>
              </a:lnSpc>
            </a:pPr>
            <a:r>
              <a:rPr lang="pt-PT" sz="1900" smtClean="0"/>
              <a:t> Embora o SGB geralmente permaneça assintomático nas mulheres, é uma das principais causas de morbidade e mortalidade neonatal, apesar do progresso na prevenção da doença pelo SGB perinatal.</a:t>
            </a:r>
          </a:p>
          <a:p>
            <a:pPr algn="just">
              <a:lnSpc>
                <a:spcPct val="90000"/>
              </a:lnSpc>
            </a:pPr>
            <a:r>
              <a:rPr lang="pt-PT" sz="1900" smtClean="0"/>
              <a:t> O mecanismo de transmissão vertical ocorre pela ascensão do SGB da vagina ao liquido amniótico durante o trabalho de parto [8].</a:t>
            </a:r>
            <a:endParaRPr lang="pt-BR" sz="1900" smtClean="0"/>
          </a:p>
        </p:txBody>
      </p:sp>
      <p:sp>
        <p:nvSpPr>
          <p:cNvPr id="35845" name="Line 5"/>
          <p:cNvSpPr>
            <a:spLocks noChangeShapeType="1"/>
          </p:cNvSpPr>
          <p:nvPr/>
        </p:nvSpPr>
        <p:spPr bwMode="auto">
          <a:xfrm>
            <a:off x="639763" y="1870075"/>
            <a:ext cx="650875" cy="538163"/>
          </a:xfrm>
          <a:prstGeom prst="line">
            <a:avLst/>
          </a:prstGeom>
          <a:noFill/>
          <a:ln w="76200">
            <a:solidFill>
              <a:srgbClr val="FF0000"/>
            </a:solidFill>
            <a:round/>
            <a:headEnd/>
            <a:tailEnd type="triangle" w="med" len="med"/>
          </a:ln>
          <a:effectLst/>
        </p:spPr>
        <p:txBody>
          <a:bodyPr/>
          <a:lstStyle/>
          <a:p>
            <a:endParaRPr lang="pt-B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a:xfrm>
            <a:off x="2592388" y="623888"/>
            <a:ext cx="8912225" cy="1281112"/>
          </a:xfrm>
        </p:spPr>
        <p:txBody>
          <a:bodyPr/>
          <a:lstStyle/>
          <a:p>
            <a:pPr algn="just"/>
            <a:r>
              <a:rPr lang="pt-PT" smtClean="0"/>
              <a:t>Comentário</a:t>
            </a:r>
            <a:endParaRPr lang="pt-BR" smtClean="0"/>
          </a:p>
        </p:txBody>
      </p:sp>
      <p:sp>
        <p:nvSpPr>
          <p:cNvPr id="36867" name="Espaço Reservado para Conteúdo 2"/>
          <p:cNvSpPr>
            <a:spLocks noGrp="1"/>
          </p:cNvSpPr>
          <p:nvPr>
            <p:ph idx="1"/>
          </p:nvPr>
        </p:nvSpPr>
        <p:spPr>
          <a:xfrm>
            <a:off x="1187450" y="1381125"/>
            <a:ext cx="10096500" cy="4524375"/>
          </a:xfrm>
        </p:spPr>
        <p:txBody>
          <a:bodyPr/>
          <a:lstStyle/>
          <a:p>
            <a:pPr algn="just"/>
            <a:r>
              <a:rPr lang="pt-PT" smtClean="0"/>
              <a:t>As diretrizes do CDC, endossadas pelo Congresso Americano de Obstetras e Ginecologistas e pela Academia Americana de Pediatria [10,11], incluem </a:t>
            </a:r>
            <a:r>
              <a:rPr lang="pt-PT" b="1" smtClean="0"/>
              <a:t>recomendações para a prevenção de infecção prematura por SGB em bebês</a:t>
            </a:r>
            <a:r>
              <a:rPr lang="pt-PT" smtClean="0"/>
              <a:t>, incluindo </a:t>
            </a:r>
            <a:r>
              <a:rPr lang="pt-PT" b="1" smtClean="0">
                <a:solidFill>
                  <a:srgbClr val="FF0000"/>
                </a:solidFill>
              </a:rPr>
              <a:t>testes para estreptococo do grupo B e profilaxia antibiótica intraparto para mulheres</a:t>
            </a:r>
            <a:r>
              <a:rPr lang="pt-PT" smtClean="0"/>
              <a:t>.</a:t>
            </a:r>
          </a:p>
          <a:p>
            <a:pPr algn="just"/>
            <a:r>
              <a:rPr lang="pt-PT" smtClean="0"/>
              <a:t>Com base nas diretrizes, </a:t>
            </a:r>
            <a:r>
              <a:rPr lang="pt-PT" b="1" smtClean="0"/>
              <a:t>todas</a:t>
            </a:r>
            <a:r>
              <a:rPr lang="pt-PT" smtClean="0"/>
              <a:t> as mulheres </a:t>
            </a:r>
            <a:r>
              <a:rPr lang="pt-PT" b="1" smtClean="0"/>
              <a:t>grávidas entre 35 a 37 semanas </a:t>
            </a:r>
            <a:r>
              <a:rPr lang="pt-PT" smtClean="0"/>
              <a:t>de gestação são </a:t>
            </a:r>
            <a:r>
              <a:rPr lang="pt-PT" b="1" smtClean="0"/>
              <a:t>rastreadas para SGB </a:t>
            </a:r>
            <a:r>
              <a:rPr lang="pt-PT" smtClean="0"/>
              <a:t>por uma cultura retovaginal, com excessão de duas populações: mulheres com bacteriúria pelo GBS na presente gravidez ou que mulheres que tenham dado à luz a um nascimento com infecção invasiva pelo GBS [9]. </a:t>
            </a:r>
          </a:p>
          <a:p>
            <a:pPr algn="just"/>
            <a:r>
              <a:rPr lang="pt-PT" smtClean="0"/>
              <a:t>A cultura retovaginal do SGB tem  um valor preditivo negativo de 95-98% se realizado adequadamente em menor ou igual a 5 semanas antes do parto [12].</a:t>
            </a:r>
          </a:p>
          <a:p>
            <a:pPr algn="just"/>
            <a:r>
              <a:rPr lang="pt-PT" smtClean="0"/>
              <a:t>Mulheres de condição desconhecida com febre intraparto (&gt; 38 ºC), trabalho de parto prematuro (&lt;37 semanas), ruptura prolongada de membranas (&gt;18 h) ou teste rápido intraparto de amplificação de ácido nucléico </a:t>
            </a:r>
            <a:r>
              <a:rPr lang="pt-PT" smtClean="0">
                <a:sym typeface="Wingdings" pitchFamily="2" charset="2"/>
              </a:rPr>
              <a:t> devem receber</a:t>
            </a:r>
            <a:r>
              <a:rPr lang="pt-PT" smtClean="0"/>
              <a:t> tratamento antibiótico profilático intraparto.</a:t>
            </a:r>
          </a:p>
          <a:p>
            <a:pPr algn="just"/>
            <a:endParaRPr lang="pt-PT" smtClean="0"/>
          </a:p>
          <a:p>
            <a:pPr algn="just"/>
            <a:endParaRPr lang="pt-PT" smtClean="0"/>
          </a:p>
          <a:p>
            <a:pPr algn="just"/>
            <a:endParaRPr lang="pt-BR"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a:xfrm>
            <a:off x="2592388" y="623888"/>
            <a:ext cx="8912225" cy="1281112"/>
          </a:xfrm>
        </p:spPr>
        <p:txBody>
          <a:bodyPr/>
          <a:lstStyle/>
          <a:p>
            <a:pPr algn="just"/>
            <a:r>
              <a:rPr lang="pt-PT" smtClean="0"/>
              <a:t>Comentário</a:t>
            </a:r>
            <a:endParaRPr lang="pt-BR" smtClean="0"/>
          </a:p>
        </p:txBody>
      </p:sp>
      <p:sp>
        <p:nvSpPr>
          <p:cNvPr id="37891" name="Espaço Reservado para Conteúdo 2"/>
          <p:cNvSpPr>
            <a:spLocks noGrp="1"/>
          </p:cNvSpPr>
          <p:nvPr>
            <p:ph idx="1"/>
          </p:nvPr>
        </p:nvSpPr>
        <p:spPr>
          <a:xfrm>
            <a:off x="2219325" y="2262188"/>
            <a:ext cx="9658350" cy="4711700"/>
          </a:xfrm>
        </p:spPr>
        <p:txBody>
          <a:bodyPr/>
          <a:lstStyle/>
          <a:p>
            <a:pPr algn="just"/>
            <a:r>
              <a:rPr lang="pt-PT" smtClean="0"/>
              <a:t>A profilaxia intraparto para SGB resultou em uma redução de aproximadamente 80% da doença [13,14]. </a:t>
            </a:r>
          </a:p>
          <a:p>
            <a:pPr algn="just"/>
            <a:r>
              <a:rPr lang="pt-PT" smtClean="0"/>
              <a:t>Nacionalmente, a taxa de colonização intraparto varia entre 8 e 30%.</a:t>
            </a:r>
          </a:p>
          <a:p>
            <a:pPr algn="just"/>
            <a:r>
              <a:rPr lang="pt-PT" smtClean="0"/>
              <a:t>A taxa mais alta é encontrada entre mulheres afro-americanas. [38]</a:t>
            </a:r>
          </a:p>
          <a:p>
            <a:pPr algn="just"/>
            <a:r>
              <a:rPr lang="pt-PT" smtClean="0"/>
              <a:t>A assistência pré-natal continua sendo uma preocupação </a:t>
            </a:r>
            <a:r>
              <a:rPr lang="pt-PT" smtClean="0">
                <a:sym typeface="Wingdings" pitchFamily="2" charset="2"/>
              </a:rPr>
              <a:t> a população carente </a:t>
            </a:r>
            <a:r>
              <a:rPr lang="pt-PT" smtClean="0"/>
              <a:t>continuam a lutar contra o acesso limitado e a incapacidade de aderir às recomendações. </a:t>
            </a:r>
          </a:p>
          <a:p>
            <a:pPr algn="just"/>
            <a:r>
              <a:rPr lang="pt-PT" smtClean="0">
                <a:solidFill>
                  <a:srgbClr val="FF0000"/>
                </a:solidFill>
              </a:rPr>
              <a:t>Entre as populações urbanas de alto risco, aproximadamente 16% permanecem não testadas antes do parto </a:t>
            </a:r>
            <a:r>
              <a:rPr lang="pt-PT" smtClean="0">
                <a:solidFill>
                  <a:srgbClr val="FF0000"/>
                </a:solidFill>
                <a:sym typeface="Wingdings" pitchFamily="2" charset="2"/>
              </a:rPr>
              <a:t> </a:t>
            </a:r>
            <a:r>
              <a:rPr lang="pt-PT" smtClean="0">
                <a:solidFill>
                  <a:srgbClr val="FF0000"/>
                </a:solidFill>
              </a:rPr>
              <a:t>colocando as mulheres e seus recém-nascidos em risco de infecção precoce pelo estreptococo do grupo B e suas possíveis doenças relacionadas [9].</a:t>
            </a:r>
            <a:endParaRPr lang="pt-BR" smtClean="0">
              <a:solidFill>
                <a:srgbClr val="FF0000"/>
              </a:solidFill>
            </a:endParaRPr>
          </a:p>
          <a:p>
            <a:pPr algn="just"/>
            <a:endParaRPr lang="pt-PT" smtClean="0">
              <a:solidFill>
                <a:srgbClr val="FF0000"/>
              </a:solidFill>
            </a:endParaRPr>
          </a:p>
          <a:p>
            <a:pPr algn="just"/>
            <a:endParaRPr lang="pt-BR"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a:xfrm>
            <a:off x="2592388" y="623888"/>
            <a:ext cx="8912225" cy="1281112"/>
          </a:xfrm>
        </p:spPr>
        <p:txBody>
          <a:bodyPr/>
          <a:lstStyle/>
          <a:p>
            <a:pPr algn="just"/>
            <a:r>
              <a:rPr lang="pt-PT" smtClean="0"/>
              <a:t>Comentário</a:t>
            </a:r>
            <a:endParaRPr lang="pt-BR" smtClean="0"/>
          </a:p>
        </p:txBody>
      </p:sp>
      <p:sp>
        <p:nvSpPr>
          <p:cNvPr id="3" name="Espaço Reservado para Conteúdo 2"/>
          <p:cNvSpPr>
            <a:spLocks noGrp="1"/>
          </p:cNvSpPr>
          <p:nvPr>
            <p:ph idx="1"/>
          </p:nvPr>
        </p:nvSpPr>
        <p:spPr>
          <a:xfrm>
            <a:off x="1622425" y="2416175"/>
            <a:ext cx="10213975" cy="4724400"/>
          </a:xfrm>
        </p:spPr>
        <p:txBody>
          <a:bodyPr>
            <a:normAutofit/>
          </a:bodyPr>
          <a:lstStyle/>
          <a:p>
            <a:pPr algn="ctr">
              <a:buFont typeface="Wingdings 3" pitchFamily="18" charset="2"/>
              <a:buNone/>
            </a:pPr>
            <a:r>
              <a:rPr lang="pt-PT" b="1" smtClean="0"/>
              <a:t>Este estudo é o primeiro a descrever uma forte associação entre a doença neonatal invasiva precoce estreptocócica do grupo B e a NEC:</a:t>
            </a:r>
          </a:p>
          <a:p>
            <a:pPr algn="just"/>
            <a:r>
              <a:rPr lang="pt-PT" b="1" smtClean="0">
                <a:solidFill>
                  <a:srgbClr val="FF0000"/>
                </a:solidFill>
              </a:rPr>
              <a:t>Com um aumento de mais de cinco vezes nas chances de desenvolver NEC em recém-nascidos de mães portadoras de GBS positivo, testadas ou não.</a:t>
            </a:r>
          </a:p>
          <a:p>
            <a:pPr algn="just"/>
            <a:r>
              <a:rPr lang="pt-PT" smtClean="0"/>
              <a:t>Considerando os efeitos intrauterino do SGB, </a:t>
            </a:r>
            <a:r>
              <a:rPr lang="pt-PT" b="1" smtClean="0">
                <a:solidFill>
                  <a:srgbClr val="FF0000"/>
                </a:solidFill>
              </a:rPr>
              <a:t>um recém-nascido prematuro imunologicamente suscetível pode desempenhar um papel na patogênese da NEC, independentemente da cobertura antibiótica intraparto ou pós-natal</a:t>
            </a:r>
            <a:r>
              <a:rPr lang="pt-PT" smtClean="0"/>
              <a:t>.</a:t>
            </a:r>
          </a:p>
          <a:p>
            <a:pPr algn="just"/>
            <a:r>
              <a:rPr lang="pt-PT" b="1" smtClean="0"/>
              <a:t>Pontos fortes </a:t>
            </a:r>
            <a:r>
              <a:rPr lang="pt-PT" smtClean="0"/>
              <a:t>incluem um longo e atual período de tempo para a coleta de dados e a única consideração aos fatores de risco obstétricos e neonatais para a análise envolvendo o estágio avançado do NEC. </a:t>
            </a:r>
          </a:p>
          <a:p>
            <a:pPr algn="just">
              <a:buFont typeface="Wingdings 3" pitchFamily="18" charset="2"/>
              <a:buNone/>
            </a:pPr>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a:xfrm>
            <a:off x="2601913" y="641350"/>
            <a:ext cx="8912225" cy="1281113"/>
          </a:xfrm>
        </p:spPr>
        <p:txBody>
          <a:bodyPr/>
          <a:lstStyle/>
          <a:p>
            <a:pPr algn="just"/>
            <a:r>
              <a:rPr lang="pt-PT" smtClean="0"/>
              <a:t>Comentário</a:t>
            </a:r>
            <a:endParaRPr lang="pt-BR" smtClean="0"/>
          </a:p>
        </p:txBody>
      </p:sp>
      <p:sp>
        <p:nvSpPr>
          <p:cNvPr id="39939" name="Espaço Reservado para Conteúdo 2"/>
          <p:cNvSpPr>
            <a:spLocks noGrp="1"/>
          </p:cNvSpPr>
          <p:nvPr>
            <p:ph idx="1"/>
          </p:nvPr>
        </p:nvSpPr>
        <p:spPr>
          <a:xfrm>
            <a:off x="1339850" y="2327275"/>
            <a:ext cx="10340975" cy="4214813"/>
          </a:xfrm>
        </p:spPr>
        <p:txBody>
          <a:bodyPr/>
          <a:lstStyle/>
          <a:p>
            <a:pPr algn="just"/>
            <a:r>
              <a:rPr lang="pt-PT" smtClean="0"/>
              <a:t>Por fim, o número relativamente baixo de mulheres que receberam profilaxia adequada ofereceu a capacidade de avaliar uma possível correlação entre o SGB e a NEC do recém-nascido, já que nossa prevalência da doença estreptocócica do grupo B foi de 2,2% das internações. </a:t>
            </a:r>
          </a:p>
          <a:p>
            <a:pPr algn="just"/>
            <a:r>
              <a:rPr lang="pt-PT" b="1" smtClean="0">
                <a:solidFill>
                  <a:srgbClr val="FF0000"/>
                </a:solidFill>
              </a:rPr>
              <a:t>As limitações  deste estudo</a:t>
            </a:r>
            <a:r>
              <a:rPr lang="pt-PT" b="1" smtClean="0"/>
              <a:t> </a:t>
            </a:r>
            <a:r>
              <a:rPr lang="pt-PT" smtClean="0"/>
              <a:t>envolvem a falta de dados sobre o </a:t>
            </a:r>
            <a:r>
              <a:rPr lang="pt-PT" i="1" smtClean="0"/>
              <a:t>status</a:t>
            </a:r>
            <a:r>
              <a:rPr lang="pt-PT" smtClean="0"/>
              <a:t> de SGB e os regimes de tratamento de todas as mães com recém-nascidos afetados precocemente pela doença estreptocócica do grupo B com e sem NEC. </a:t>
            </a:r>
          </a:p>
          <a:p>
            <a:pPr algn="just"/>
            <a:r>
              <a:rPr lang="pt-PT" smtClean="0"/>
              <a:t>Independentemente disso, </a:t>
            </a:r>
            <a:r>
              <a:rPr lang="pt-PT" smtClean="0">
                <a:solidFill>
                  <a:srgbClr val="FF0000"/>
                </a:solidFill>
              </a:rPr>
              <a:t>a presença da doença no neonato sugere positividade materna e/ou falha do tratamento</a:t>
            </a:r>
            <a:r>
              <a:rPr lang="pt-PT" smtClean="0"/>
              <a:t>. </a:t>
            </a:r>
          </a:p>
          <a:p>
            <a:pPr algn="ctr">
              <a:buFont typeface="Wingdings 3" pitchFamily="18" charset="2"/>
              <a:buNone/>
            </a:pPr>
            <a:r>
              <a:rPr lang="pt-PT" b="1" smtClean="0">
                <a:solidFill>
                  <a:srgbClr val="0000FF"/>
                </a:solidFill>
              </a:rPr>
              <a:t>Esses achados destacam a necessidade de uma adesão adequada às Diretrizes de triagem e tratamento profilático do SGB, e a consideração de esquemas profiláticos para recém-nascidos de risco.</a:t>
            </a:r>
            <a:endParaRPr lang="pt-BR" b="1" smtClean="0">
              <a:solidFill>
                <a:srgbClr val="0000FF"/>
              </a:solidFill>
            </a:endParaRPr>
          </a:p>
          <a:p>
            <a:pPr algn="just"/>
            <a:endParaRPr lang="pt-BR" smtClean="0">
              <a:solidFill>
                <a:srgbClr val="0000FF"/>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2592388" y="623888"/>
            <a:ext cx="8912225" cy="1281112"/>
          </a:xfrm>
        </p:spPr>
        <p:txBody>
          <a:bodyPr/>
          <a:lstStyle/>
          <a:p>
            <a:r>
              <a:rPr lang="pt-BR" smtClean="0"/>
              <a:t>Referências:</a:t>
            </a:r>
          </a:p>
        </p:txBody>
      </p:sp>
      <p:sp>
        <p:nvSpPr>
          <p:cNvPr id="3" name="Espaço Reservado para Conteúdo 2"/>
          <p:cNvSpPr>
            <a:spLocks noGrp="1"/>
          </p:cNvSpPr>
          <p:nvPr>
            <p:ph idx="1"/>
          </p:nvPr>
        </p:nvSpPr>
        <p:spPr>
          <a:xfrm>
            <a:off x="1339850" y="2133600"/>
            <a:ext cx="10164763" cy="4421188"/>
          </a:xfrm>
        </p:spPr>
        <p:txBody>
          <a:bodyPr rtlCol="0">
            <a:normAutofit fontScale="92500" lnSpcReduction="20000"/>
          </a:bodyPr>
          <a:lstStyle/>
          <a:p>
            <a:pPr algn="just" fontAlgn="auto">
              <a:spcAft>
                <a:spcPts val="0"/>
              </a:spcAft>
              <a:buFont typeface="+mj-lt"/>
              <a:buAutoNum type="arabicPeriod"/>
              <a:defRPr/>
            </a:pPr>
            <a:r>
              <a:rPr lang="pt-BR" dirty="0" err="1" smtClean="0">
                <a:solidFill>
                  <a:schemeClr val="tx1">
                    <a:lumMod val="75000"/>
                    <a:lumOff val="25000"/>
                  </a:schemeClr>
                </a:solidFill>
              </a:rPr>
              <a:t>Kosloske</a:t>
            </a:r>
            <a:r>
              <a:rPr lang="pt-BR" dirty="0" smtClean="0">
                <a:solidFill>
                  <a:schemeClr val="tx1">
                    <a:lumMod val="75000"/>
                    <a:lumOff val="25000"/>
                  </a:schemeClr>
                </a:solidFill>
              </a:rPr>
              <a:t> </a:t>
            </a:r>
            <a:r>
              <a:rPr lang="pt-BR" dirty="0">
                <a:solidFill>
                  <a:schemeClr val="tx1">
                    <a:lumMod val="75000"/>
                    <a:lumOff val="25000"/>
                  </a:schemeClr>
                </a:solidFill>
              </a:rPr>
              <a:t>AM. </a:t>
            </a:r>
            <a:r>
              <a:rPr lang="pt-BR" dirty="0" err="1">
                <a:solidFill>
                  <a:schemeClr val="tx1">
                    <a:lumMod val="75000"/>
                    <a:lumOff val="25000"/>
                  </a:schemeClr>
                </a:solidFill>
              </a:rPr>
              <a:t>Epidemiology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Acta </a:t>
            </a:r>
            <a:r>
              <a:rPr lang="pt-BR" dirty="0" err="1">
                <a:solidFill>
                  <a:schemeClr val="tx1">
                    <a:lumMod val="75000"/>
                    <a:lumOff val="25000"/>
                  </a:schemeClr>
                </a:solidFill>
              </a:rPr>
              <a:t>Paediatr</a:t>
            </a:r>
            <a:r>
              <a:rPr lang="pt-BR" dirty="0">
                <a:solidFill>
                  <a:schemeClr val="tx1">
                    <a:lumMod val="75000"/>
                    <a:lumOff val="25000"/>
                  </a:schemeClr>
                </a:solidFill>
              </a:rPr>
              <a:t> 1994;396(</a:t>
            </a:r>
            <a:r>
              <a:rPr lang="pt-BR" dirty="0" err="1">
                <a:solidFill>
                  <a:schemeClr val="tx1">
                    <a:lumMod val="75000"/>
                    <a:lumOff val="25000"/>
                  </a:schemeClr>
                </a:solidFill>
              </a:rPr>
              <a:t>Suppl</a:t>
            </a:r>
            <a:r>
              <a:rPr lang="pt-BR" dirty="0">
                <a:solidFill>
                  <a:schemeClr val="tx1">
                    <a:lumMod val="75000"/>
                    <a:lumOff val="25000"/>
                  </a:schemeClr>
                </a:solidFill>
              </a:rPr>
              <a:t>):2</a:t>
            </a:r>
            <a:r>
              <a:rPr lang="pt-BR" dirty="0" smtClean="0">
                <a:solidFill>
                  <a:schemeClr val="tx1">
                    <a:lumMod val="75000"/>
                    <a:lumOff val="25000"/>
                  </a:schemeClr>
                </a:solidFill>
              </a:rPr>
              <a:t>.</a:t>
            </a:r>
          </a:p>
          <a:p>
            <a:pPr algn="just" fontAlgn="auto">
              <a:spcAft>
                <a:spcPts val="0"/>
              </a:spcAft>
              <a:buFont typeface="+mj-lt"/>
              <a:buAutoNum type="arabicPeriod"/>
              <a:defRPr/>
            </a:pPr>
            <a:r>
              <a:rPr lang="pt-BR" dirty="0" err="1" smtClean="0">
                <a:solidFill>
                  <a:schemeClr val="tx1">
                    <a:lumMod val="75000"/>
                    <a:lumOff val="25000"/>
                  </a:schemeClr>
                </a:solidFill>
              </a:rPr>
              <a:t>Horbar</a:t>
            </a:r>
            <a:r>
              <a:rPr lang="pt-BR" dirty="0" smtClean="0">
                <a:solidFill>
                  <a:schemeClr val="tx1">
                    <a:lumMod val="75000"/>
                    <a:lumOff val="25000"/>
                  </a:schemeClr>
                </a:solidFill>
              </a:rPr>
              <a:t> </a:t>
            </a:r>
            <a:r>
              <a:rPr lang="pt-BR" dirty="0">
                <a:solidFill>
                  <a:schemeClr val="tx1">
                    <a:lumMod val="75000"/>
                    <a:lumOff val="25000"/>
                  </a:schemeClr>
                </a:solidFill>
              </a:rPr>
              <a:t>JD, </a:t>
            </a:r>
            <a:r>
              <a:rPr lang="pt-BR" dirty="0" err="1">
                <a:solidFill>
                  <a:schemeClr val="tx1">
                    <a:lumMod val="75000"/>
                    <a:lumOff val="25000"/>
                  </a:schemeClr>
                </a:solidFill>
              </a:rPr>
              <a:t>Badger</a:t>
            </a:r>
            <a:r>
              <a:rPr lang="pt-BR" dirty="0">
                <a:solidFill>
                  <a:schemeClr val="tx1">
                    <a:lumMod val="75000"/>
                    <a:lumOff val="25000"/>
                  </a:schemeClr>
                </a:solidFill>
              </a:rPr>
              <a:t> GJ, Carpenter JH, </a:t>
            </a:r>
            <a:r>
              <a:rPr lang="pt-BR" dirty="0" err="1">
                <a:solidFill>
                  <a:schemeClr val="tx1">
                    <a:lumMod val="75000"/>
                    <a:lumOff val="25000"/>
                  </a:schemeClr>
                </a:solidFill>
              </a:rPr>
              <a:t>Fanaroff</a:t>
            </a:r>
            <a:r>
              <a:rPr lang="pt-BR" dirty="0">
                <a:solidFill>
                  <a:schemeClr val="tx1">
                    <a:lumMod val="75000"/>
                    <a:lumOff val="25000"/>
                  </a:schemeClr>
                </a:solidFill>
              </a:rPr>
              <a:t> AA, </a:t>
            </a:r>
            <a:r>
              <a:rPr lang="pt-BR" dirty="0" err="1">
                <a:solidFill>
                  <a:schemeClr val="tx1">
                    <a:lumMod val="75000"/>
                    <a:lumOff val="25000"/>
                  </a:schemeClr>
                </a:solidFill>
              </a:rPr>
              <a:t>Kilpatrick</a:t>
            </a:r>
            <a:r>
              <a:rPr lang="pt-BR" dirty="0">
                <a:solidFill>
                  <a:schemeClr val="tx1">
                    <a:lumMod val="75000"/>
                    <a:lumOff val="25000"/>
                  </a:schemeClr>
                </a:solidFill>
              </a:rPr>
              <a:t> S, </a:t>
            </a:r>
            <a:r>
              <a:rPr lang="pt-BR" dirty="0" err="1">
                <a:solidFill>
                  <a:schemeClr val="tx1">
                    <a:lumMod val="75000"/>
                    <a:lumOff val="25000"/>
                  </a:schemeClr>
                </a:solidFill>
              </a:rPr>
              <a:t>LaCorte</a:t>
            </a:r>
            <a:r>
              <a:rPr lang="pt-BR" dirty="0">
                <a:solidFill>
                  <a:schemeClr val="tx1">
                    <a:lumMod val="75000"/>
                    <a:lumOff val="25000"/>
                  </a:schemeClr>
                </a:solidFill>
              </a:rPr>
              <a:t> M, et al. </a:t>
            </a:r>
            <a:r>
              <a:rPr lang="pt-BR" dirty="0" err="1">
                <a:solidFill>
                  <a:schemeClr val="tx1">
                    <a:lumMod val="75000"/>
                    <a:lumOff val="25000"/>
                  </a:schemeClr>
                </a:solidFill>
              </a:rPr>
              <a:t>Trends</a:t>
            </a:r>
            <a:r>
              <a:rPr lang="pt-BR" dirty="0">
                <a:solidFill>
                  <a:schemeClr val="tx1">
                    <a:lumMod val="75000"/>
                    <a:lumOff val="25000"/>
                  </a:schemeClr>
                </a:solidFill>
              </a:rPr>
              <a:t> in </a:t>
            </a:r>
            <a:r>
              <a:rPr lang="pt-BR" dirty="0" err="1">
                <a:solidFill>
                  <a:schemeClr val="tx1">
                    <a:lumMod val="75000"/>
                    <a:lumOff val="25000"/>
                  </a:schemeClr>
                </a:solidFill>
              </a:rPr>
              <a:t>mortality</a:t>
            </a:r>
            <a:r>
              <a:rPr lang="pt-BR" dirty="0">
                <a:solidFill>
                  <a:schemeClr val="tx1">
                    <a:lumMod val="75000"/>
                    <a:lumOff val="25000"/>
                  </a:schemeClr>
                </a:solidFill>
              </a:rPr>
              <a:t> </a:t>
            </a:r>
            <a:r>
              <a:rPr lang="pt-BR" dirty="0" err="1" smtClean="0">
                <a:solidFill>
                  <a:schemeClr val="tx1">
                    <a:lumMod val="75000"/>
                    <a:lumOff val="25000"/>
                  </a:schemeClr>
                </a:solidFill>
              </a:rPr>
              <a:t>and</a:t>
            </a:r>
            <a:r>
              <a:rPr lang="pt-BR" dirty="0" smtClean="0">
                <a:solidFill>
                  <a:schemeClr val="tx1">
                    <a:lumMod val="75000"/>
                    <a:lumOff val="25000"/>
                  </a:schemeClr>
                </a:solidFill>
              </a:rPr>
              <a:t> </a:t>
            </a:r>
            <a:r>
              <a:rPr lang="pt-BR" dirty="0" err="1">
                <a:solidFill>
                  <a:schemeClr val="tx1">
                    <a:lumMod val="75000"/>
                    <a:lumOff val="25000"/>
                  </a:schemeClr>
                </a:solidFill>
              </a:rPr>
              <a:t>morbidity</a:t>
            </a:r>
            <a:r>
              <a:rPr lang="pt-BR" dirty="0">
                <a:solidFill>
                  <a:schemeClr val="tx1">
                    <a:lumMod val="75000"/>
                    <a:lumOff val="25000"/>
                  </a:schemeClr>
                </a:solidFill>
              </a:rPr>
              <a:t> for </a:t>
            </a:r>
            <a:r>
              <a:rPr lang="pt-BR" dirty="0" err="1">
                <a:solidFill>
                  <a:schemeClr val="tx1">
                    <a:lumMod val="75000"/>
                    <a:lumOff val="25000"/>
                  </a:schemeClr>
                </a:solidFill>
              </a:rPr>
              <a:t>very</a:t>
            </a:r>
            <a:r>
              <a:rPr lang="pt-BR" dirty="0">
                <a:solidFill>
                  <a:schemeClr val="tx1">
                    <a:lumMod val="75000"/>
                    <a:lumOff val="25000"/>
                  </a:schemeClr>
                </a:solidFill>
              </a:rPr>
              <a:t> </a:t>
            </a:r>
            <a:r>
              <a:rPr lang="pt-BR" dirty="0" err="1">
                <a:solidFill>
                  <a:schemeClr val="tx1">
                    <a:lumMod val="75000"/>
                    <a:lumOff val="25000"/>
                  </a:schemeClr>
                </a:solidFill>
              </a:rPr>
              <a:t>low</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a:t>
            </a:r>
            <a:r>
              <a:rPr lang="pt-BR" dirty="0" err="1">
                <a:solidFill>
                  <a:schemeClr val="tx1">
                    <a:lumMod val="75000"/>
                    <a:lumOff val="25000"/>
                  </a:schemeClr>
                </a:solidFill>
              </a:rPr>
              <a:t>weight</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2002;143. </a:t>
            </a:r>
            <a:endParaRPr lang="pt-BR" dirty="0" smtClean="0">
              <a:solidFill>
                <a:schemeClr val="tx1">
                  <a:lumMod val="75000"/>
                  <a:lumOff val="25000"/>
                </a:schemeClr>
              </a:solidFill>
            </a:endParaRPr>
          </a:p>
          <a:p>
            <a:pPr algn="just" fontAlgn="auto">
              <a:spcAft>
                <a:spcPts val="0"/>
              </a:spcAft>
              <a:buFont typeface="+mj-lt"/>
              <a:buAutoNum type="arabicPeriod"/>
              <a:defRPr/>
            </a:pPr>
            <a:r>
              <a:rPr lang="pt-BR" dirty="0" smtClean="0">
                <a:solidFill>
                  <a:schemeClr val="tx1">
                    <a:lumMod val="75000"/>
                    <a:lumOff val="25000"/>
                  </a:schemeClr>
                </a:solidFill>
              </a:rPr>
              <a:t>Holman </a:t>
            </a:r>
            <a:r>
              <a:rPr lang="pt-BR" dirty="0">
                <a:solidFill>
                  <a:schemeClr val="tx1">
                    <a:lumMod val="75000"/>
                    <a:lumOff val="25000"/>
                  </a:schemeClr>
                </a:solidFill>
              </a:rPr>
              <a:t>RC, </a:t>
            </a:r>
            <a:r>
              <a:rPr lang="pt-BR" dirty="0" err="1">
                <a:solidFill>
                  <a:schemeClr val="tx1">
                    <a:lumMod val="75000"/>
                    <a:lumOff val="25000"/>
                  </a:schemeClr>
                </a:solidFill>
              </a:rPr>
              <a:t>Stoll</a:t>
            </a:r>
            <a:r>
              <a:rPr lang="pt-BR" dirty="0">
                <a:solidFill>
                  <a:schemeClr val="tx1">
                    <a:lumMod val="75000"/>
                    <a:lumOff val="25000"/>
                  </a:schemeClr>
                </a:solidFill>
              </a:rPr>
              <a:t> BJ, Clarke MJ, Glass RI. The </a:t>
            </a:r>
            <a:r>
              <a:rPr lang="pt-BR" dirty="0" err="1">
                <a:solidFill>
                  <a:schemeClr val="tx1">
                    <a:lumMod val="75000"/>
                    <a:lumOff val="25000"/>
                  </a:schemeClr>
                </a:solidFill>
              </a:rPr>
              <a:t>epidemiology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t>
            </a:r>
            <a:r>
              <a:rPr lang="pt-BR" dirty="0" err="1">
                <a:solidFill>
                  <a:schemeClr val="tx1">
                    <a:lumMod val="75000"/>
                    <a:lumOff val="25000"/>
                  </a:schemeClr>
                </a:solidFill>
              </a:rPr>
              <a:t>infant</a:t>
            </a:r>
            <a:r>
              <a:rPr lang="pt-BR" dirty="0">
                <a:solidFill>
                  <a:schemeClr val="tx1">
                    <a:lumMod val="75000"/>
                    <a:lumOff val="25000"/>
                  </a:schemeClr>
                </a:solidFill>
              </a:rPr>
              <a:t> </a:t>
            </a:r>
            <a:r>
              <a:rPr lang="pt-BR" dirty="0" err="1">
                <a:solidFill>
                  <a:schemeClr val="tx1">
                    <a:lumMod val="75000"/>
                    <a:lumOff val="25000"/>
                  </a:schemeClr>
                </a:solidFill>
              </a:rPr>
              <a:t>mortality</a:t>
            </a:r>
            <a:r>
              <a:rPr lang="pt-BR" dirty="0">
                <a:solidFill>
                  <a:schemeClr val="tx1">
                    <a:lumMod val="75000"/>
                    <a:lumOff val="25000"/>
                  </a:schemeClr>
                </a:solidFill>
              </a:rPr>
              <a:t> in </a:t>
            </a:r>
            <a:r>
              <a:rPr lang="pt-BR" dirty="0" err="1">
                <a:solidFill>
                  <a:schemeClr val="tx1">
                    <a:lumMod val="75000"/>
                    <a:lumOff val="25000"/>
                  </a:schemeClr>
                </a:solidFill>
              </a:rPr>
              <a:t>the</a:t>
            </a:r>
            <a:r>
              <a:rPr lang="pt-BR" dirty="0">
                <a:solidFill>
                  <a:schemeClr val="tx1">
                    <a:lumMod val="75000"/>
                    <a:lumOff val="25000"/>
                  </a:schemeClr>
                </a:solidFill>
              </a:rPr>
              <a:t> United </a:t>
            </a:r>
            <a:r>
              <a:rPr lang="pt-BR" dirty="0" err="1">
                <a:solidFill>
                  <a:schemeClr val="tx1">
                    <a:lumMod val="75000"/>
                    <a:lumOff val="25000"/>
                  </a:schemeClr>
                </a:solidFill>
              </a:rPr>
              <a:t>States</a:t>
            </a:r>
            <a:r>
              <a:rPr lang="pt-BR" dirty="0">
                <a:solidFill>
                  <a:schemeClr val="tx1">
                    <a:lumMod val="75000"/>
                    <a:lumOff val="25000"/>
                  </a:schemeClr>
                </a:solidFill>
              </a:rPr>
              <a:t>. </a:t>
            </a:r>
            <a:r>
              <a:rPr lang="pt-BR" dirty="0" err="1">
                <a:solidFill>
                  <a:schemeClr val="tx1">
                    <a:lumMod val="75000"/>
                    <a:lumOff val="25000"/>
                  </a:schemeClr>
                </a:solidFill>
              </a:rPr>
              <a:t>Am</a:t>
            </a:r>
            <a:r>
              <a:rPr lang="pt-BR" dirty="0">
                <a:solidFill>
                  <a:schemeClr val="tx1">
                    <a:lumMod val="75000"/>
                    <a:lumOff val="25000"/>
                  </a:schemeClr>
                </a:solidFill>
              </a:rPr>
              <a:t> J </a:t>
            </a:r>
            <a:r>
              <a:rPr lang="pt-BR" dirty="0" err="1">
                <a:solidFill>
                  <a:schemeClr val="tx1">
                    <a:lumMod val="75000"/>
                    <a:lumOff val="25000"/>
                  </a:schemeClr>
                </a:solidFill>
              </a:rPr>
              <a:t>Public</a:t>
            </a:r>
            <a:r>
              <a:rPr lang="pt-BR" dirty="0">
                <a:solidFill>
                  <a:schemeClr val="tx1">
                    <a:lumMod val="75000"/>
                    <a:lumOff val="25000"/>
                  </a:schemeClr>
                </a:solidFill>
              </a:rPr>
              <a:t> Health 1997;87:2026. </a:t>
            </a:r>
            <a:endParaRPr lang="pt-BR" dirty="0" smtClean="0">
              <a:solidFill>
                <a:schemeClr val="tx1">
                  <a:lumMod val="75000"/>
                  <a:lumOff val="25000"/>
                </a:schemeClr>
              </a:solidFill>
            </a:endParaRPr>
          </a:p>
          <a:p>
            <a:pPr algn="just" fontAlgn="auto">
              <a:spcAft>
                <a:spcPts val="0"/>
              </a:spcAft>
              <a:buFont typeface="+mj-lt"/>
              <a:buAutoNum type="arabicPeriod"/>
              <a:defRPr/>
            </a:pPr>
            <a:r>
              <a:rPr lang="pt-BR" dirty="0" err="1" smtClean="0">
                <a:solidFill>
                  <a:schemeClr val="tx1">
                    <a:lumMod val="75000"/>
                    <a:lumOff val="25000"/>
                  </a:schemeClr>
                </a:solidFill>
              </a:rPr>
              <a:t>Wiswell</a:t>
            </a:r>
            <a:r>
              <a:rPr lang="pt-BR" dirty="0" smtClean="0">
                <a:solidFill>
                  <a:schemeClr val="tx1">
                    <a:lumMod val="75000"/>
                    <a:lumOff val="25000"/>
                  </a:schemeClr>
                </a:solidFill>
              </a:rPr>
              <a:t> </a:t>
            </a:r>
            <a:r>
              <a:rPr lang="pt-BR" dirty="0">
                <a:solidFill>
                  <a:schemeClr val="tx1">
                    <a:lumMod val="75000"/>
                    <a:lumOff val="25000"/>
                  </a:schemeClr>
                </a:solidFill>
              </a:rPr>
              <a:t>TE, Robertson CF, Jones TA, </a:t>
            </a:r>
            <a:r>
              <a:rPr lang="pt-BR" dirty="0" err="1">
                <a:solidFill>
                  <a:schemeClr val="tx1">
                    <a:lumMod val="75000"/>
                    <a:lumOff val="25000"/>
                  </a:schemeClr>
                </a:solidFill>
              </a:rPr>
              <a:t>Tuttle</a:t>
            </a:r>
            <a:r>
              <a:rPr lang="pt-BR" dirty="0">
                <a:solidFill>
                  <a:schemeClr val="tx1">
                    <a:lumMod val="75000"/>
                    <a:lumOff val="25000"/>
                  </a:schemeClr>
                </a:solidFill>
              </a:rPr>
              <a:t> DJ.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in </a:t>
            </a:r>
            <a:r>
              <a:rPr lang="pt-BR" dirty="0" err="1">
                <a:solidFill>
                  <a:schemeClr val="tx1">
                    <a:lumMod val="75000"/>
                    <a:lumOff val="25000"/>
                  </a:schemeClr>
                </a:solidFill>
              </a:rPr>
              <a:t>fullterm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 case-</a:t>
            </a:r>
            <a:r>
              <a:rPr lang="pt-BR" dirty="0" err="1">
                <a:solidFill>
                  <a:schemeClr val="tx1">
                    <a:lumMod val="75000"/>
                    <a:lumOff val="25000"/>
                  </a:schemeClr>
                </a:solidFill>
              </a:rPr>
              <a:t>control</a:t>
            </a:r>
            <a:r>
              <a:rPr lang="pt-BR" dirty="0">
                <a:solidFill>
                  <a:schemeClr val="tx1">
                    <a:lumMod val="75000"/>
                    <a:lumOff val="25000"/>
                  </a:schemeClr>
                </a:solidFill>
              </a:rPr>
              <a:t> </a:t>
            </a:r>
            <a:r>
              <a:rPr lang="pt-BR" dirty="0" err="1">
                <a:solidFill>
                  <a:schemeClr val="tx1">
                    <a:lumMod val="75000"/>
                    <a:lumOff val="25000"/>
                  </a:schemeClr>
                </a:solidFill>
              </a:rPr>
              <a:t>study</a:t>
            </a:r>
            <a:r>
              <a:rPr lang="pt-BR" dirty="0">
                <a:solidFill>
                  <a:schemeClr val="tx1">
                    <a:lumMod val="75000"/>
                    <a:lumOff val="25000"/>
                  </a:schemeClr>
                </a:solidFill>
              </a:rPr>
              <a:t>. </a:t>
            </a:r>
            <a:r>
              <a:rPr lang="pt-BR" dirty="0" err="1">
                <a:solidFill>
                  <a:schemeClr val="tx1">
                    <a:lumMod val="75000"/>
                    <a:lumOff val="25000"/>
                  </a:schemeClr>
                </a:solidFill>
              </a:rPr>
              <a:t>Am</a:t>
            </a:r>
            <a:r>
              <a:rPr lang="pt-BR" dirty="0">
                <a:solidFill>
                  <a:schemeClr val="tx1">
                    <a:lumMod val="75000"/>
                    <a:lumOff val="25000"/>
                  </a:schemeClr>
                </a:solidFill>
              </a:rPr>
              <a:t> J </a:t>
            </a:r>
            <a:r>
              <a:rPr lang="pt-BR" dirty="0" err="1">
                <a:solidFill>
                  <a:schemeClr val="tx1">
                    <a:lumMod val="75000"/>
                    <a:lumOff val="25000"/>
                  </a:schemeClr>
                </a:solidFill>
              </a:rPr>
              <a:t>Dis</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1988;142:532. </a:t>
            </a:r>
            <a:endParaRPr lang="pt-BR" dirty="0" smtClean="0">
              <a:solidFill>
                <a:schemeClr val="tx1">
                  <a:lumMod val="75000"/>
                  <a:lumOff val="25000"/>
                </a:schemeClr>
              </a:solidFill>
            </a:endParaRPr>
          </a:p>
          <a:p>
            <a:pPr algn="just" fontAlgn="auto">
              <a:spcAft>
                <a:spcPts val="0"/>
              </a:spcAft>
              <a:buFont typeface="+mj-lt"/>
              <a:buAutoNum type="arabicPeriod"/>
              <a:defRPr/>
            </a:pPr>
            <a:r>
              <a:rPr lang="pt-BR" dirty="0" err="1" smtClean="0">
                <a:solidFill>
                  <a:schemeClr val="tx1">
                    <a:lumMod val="75000"/>
                    <a:lumOff val="25000"/>
                  </a:schemeClr>
                </a:solidFill>
              </a:rPr>
              <a:t>Kliegman</a:t>
            </a:r>
            <a:r>
              <a:rPr lang="pt-BR" dirty="0" smtClean="0">
                <a:solidFill>
                  <a:schemeClr val="tx1">
                    <a:lumMod val="75000"/>
                    <a:lumOff val="25000"/>
                  </a:schemeClr>
                </a:solidFill>
              </a:rPr>
              <a:t> </a:t>
            </a:r>
            <a:r>
              <a:rPr lang="pt-BR" dirty="0">
                <a:solidFill>
                  <a:schemeClr val="tx1">
                    <a:lumMod val="75000"/>
                    <a:lumOff val="25000"/>
                  </a:schemeClr>
                </a:solidFill>
              </a:rPr>
              <a:t>RM, Walker WA, </a:t>
            </a:r>
            <a:r>
              <a:rPr lang="pt-BR" dirty="0" err="1">
                <a:solidFill>
                  <a:schemeClr val="tx1">
                    <a:lumMod val="75000"/>
                    <a:lumOff val="25000"/>
                  </a:schemeClr>
                </a:solidFill>
              </a:rPr>
              <a:t>Yolken</a:t>
            </a:r>
            <a:r>
              <a:rPr lang="pt-BR" dirty="0">
                <a:solidFill>
                  <a:schemeClr val="tx1">
                    <a:lumMod val="75000"/>
                    <a:lumOff val="25000"/>
                  </a:schemeClr>
                </a:solidFill>
              </a:rPr>
              <a:t> RH.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t>
            </a:r>
            <a:r>
              <a:rPr lang="pt-BR" dirty="0" err="1">
                <a:solidFill>
                  <a:schemeClr val="tx1">
                    <a:lumMod val="75000"/>
                    <a:lumOff val="25000"/>
                  </a:schemeClr>
                </a:solidFill>
              </a:rPr>
              <a:t>research</a:t>
            </a:r>
            <a:r>
              <a:rPr lang="pt-BR" dirty="0">
                <a:solidFill>
                  <a:schemeClr val="tx1">
                    <a:lumMod val="75000"/>
                    <a:lumOff val="25000"/>
                  </a:schemeClr>
                </a:solidFill>
              </a:rPr>
              <a:t> agenda for a </a:t>
            </a:r>
            <a:r>
              <a:rPr lang="pt-BR" dirty="0" err="1">
                <a:solidFill>
                  <a:schemeClr val="tx1">
                    <a:lumMod val="75000"/>
                    <a:lumOff val="25000"/>
                  </a:schemeClr>
                </a:solidFill>
              </a:rPr>
              <a:t>disease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unknown</a:t>
            </a:r>
            <a:r>
              <a:rPr lang="pt-BR" dirty="0">
                <a:solidFill>
                  <a:schemeClr val="tx1">
                    <a:lumMod val="75000"/>
                    <a:lumOff val="25000"/>
                  </a:schemeClr>
                </a:solidFill>
              </a:rPr>
              <a:t> </a:t>
            </a:r>
            <a:r>
              <a:rPr lang="pt-BR" dirty="0" err="1">
                <a:solidFill>
                  <a:schemeClr val="tx1">
                    <a:lumMod val="75000"/>
                    <a:lumOff val="25000"/>
                  </a:schemeClr>
                </a:solidFill>
              </a:rPr>
              <a:t>etiology</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pathogenesis</a:t>
            </a:r>
            <a:r>
              <a:rPr lang="pt-BR" dirty="0">
                <a:solidFill>
                  <a:schemeClr val="tx1">
                    <a:lumMod val="75000"/>
                    <a:lumOff val="25000"/>
                  </a:schemeClr>
                </a:solidFill>
              </a:rPr>
              <a:t>. </a:t>
            </a:r>
            <a:r>
              <a:rPr lang="pt-BR" dirty="0" err="1">
                <a:solidFill>
                  <a:schemeClr val="tx1">
                    <a:lumMod val="75000"/>
                    <a:lumOff val="25000"/>
                  </a:schemeClr>
                </a:solidFill>
              </a:rPr>
              <a:t>Pediatr</a:t>
            </a:r>
            <a:r>
              <a:rPr lang="pt-BR" dirty="0">
                <a:solidFill>
                  <a:schemeClr val="tx1">
                    <a:lumMod val="75000"/>
                    <a:lumOff val="25000"/>
                  </a:schemeClr>
                </a:solidFill>
              </a:rPr>
              <a:t> Res 1993;34:701. </a:t>
            </a:r>
            <a:endParaRPr lang="pt-BR" dirty="0" smtClean="0">
              <a:solidFill>
                <a:schemeClr val="tx1">
                  <a:lumMod val="75000"/>
                  <a:lumOff val="25000"/>
                </a:schemeClr>
              </a:solidFill>
            </a:endParaRPr>
          </a:p>
          <a:p>
            <a:pPr algn="just" fontAlgn="auto">
              <a:spcAft>
                <a:spcPts val="0"/>
              </a:spcAft>
              <a:buFont typeface="+mj-lt"/>
              <a:buAutoNum type="arabicPeriod"/>
              <a:defRPr/>
            </a:pPr>
            <a:r>
              <a:rPr lang="pt-BR" dirty="0" smtClean="0">
                <a:solidFill>
                  <a:schemeClr val="tx1">
                    <a:lumMod val="75000"/>
                    <a:lumOff val="25000"/>
                  </a:schemeClr>
                </a:solidFill>
              </a:rPr>
              <a:t>Holman </a:t>
            </a:r>
            <a:r>
              <a:rPr lang="pt-BR" dirty="0">
                <a:solidFill>
                  <a:schemeClr val="tx1">
                    <a:lumMod val="75000"/>
                    <a:lumOff val="25000"/>
                  </a:schemeClr>
                </a:solidFill>
              </a:rPr>
              <a:t>RC, </a:t>
            </a:r>
            <a:r>
              <a:rPr lang="pt-BR" dirty="0" err="1">
                <a:solidFill>
                  <a:schemeClr val="tx1">
                    <a:lumMod val="75000"/>
                    <a:lumOff val="25000"/>
                  </a:schemeClr>
                </a:solidFill>
              </a:rPr>
              <a:t>Stoll</a:t>
            </a:r>
            <a:r>
              <a:rPr lang="pt-BR" dirty="0">
                <a:solidFill>
                  <a:schemeClr val="tx1">
                    <a:lumMod val="75000"/>
                    <a:lumOff val="25000"/>
                  </a:schemeClr>
                </a:solidFill>
              </a:rPr>
              <a:t> BJ, Clarke MJ, Glass RI. The </a:t>
            </a:r>
            <a:r>
              <a:rPr lang="pt-BR" dirty="0" err="1">
                <a:solidFill>
                  <a:schemeClr val="tx1">
                    <a:lumMod val="75000"/>
                    <a:lumOff val="25000"/>
                  </a:schemeClr>
                </a:solidFill>
              </a:rPr>
              <a:t>epidemiology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t>
            </a:r>
            <a:r>
              <a:rPr lang="pt-BR" dirty="0" err="1">
                <a:solidFill>
                  <a:schemeClr val="tx1">
                    <a:lumMod val="75000"/>
                    <a:lumOff val="25000"/>
                  </a:schemeClr>
                </a:solidFill>
              </a:rPr>
              <a:t>infant</a:t>
            </a:r>
            <a:r>
              <a:rPr lang="pt-BR" dirty="0">
                <a:solidFill>
                  <a:schemeClr val="tx1">
                    <a:lumMod val="75000"/>
                    <a:lumOff val="25000"/>
                  </a:schemeClr>
                </a:solidFill>
              </a:rPr>
              <a:t> </a:t>
            </a:r>
            <a:r>
              <a:rPr lang="pt-BR" dirty="0" err="1">
                <a:solidFill>
                  <a:schemeClr val="tx1">
                    <a:lumMod val="75000"/>
                    <a:lumOff val="25000"/>
                  </a:schemeClr>
                </a:solidFill>
              </a:rPr>
              <a:t>mortality</a:t>
            </a:r>
            <a:r>
              <a:rPr lang="pt-BR" dirty="0">
                <a:solidFill>
                  <a:schemeClr val="tx1">
                    <a:lumMod val="75000"/>
                    <a:lumOff val="25000"/>
                  </a:schemeClr>
                </a:solidFill>
              </a:rPr>
              <a:t> in </a:t>
            </a:r>
            <a:r>
              <a:rPr lang="pt-BR" dirty="0" err="1">
                <a:solidFill>
                  <a:schemeClr val="tx1">
                    <a:lumMod val="75000"/>
                    <a:lumOff val="25000"/>
                  </a:schemeClr>
                </a:solidFill>
              </a:rPr>
              <a:t>the</a:t>
            </a:r>
            <a:r>
              <a:rPr lang="pt-BR" dirty="0">
                <a:solidFill>
                  <a:schemeClr val="tx1">
                    <a:lumMod val="75000"/>
                    <a:lumOff val="25000"/>
                  </a:schemeClr>
                </a:solidFill>
              </a:rPr>
              <a:t> United </a:t>
            </a:r>
            <a:r>
              <a:rPr lang="pt-BR" dirty="0" err="1">
                <a:solidFill>
                  <a:schemeClr val="tx1">
                    <a:lumMod val="75000"/>
                    <a:lumOff val="25000"/>
                  </a:schemeClr>
                </a:solidFill>
              </a:rPr>
              <a:t>States</a:t>
            </a:r>
            <a:r>
              <a:rPr lang="pt-BR" dirty="0">
                <a:solidFill>
                  <a:schemeClr val="tx1">
                    <a:lumMod val="75000"/>
                    <a:lumOff val="25000"/>
                  </a:schemeClr>
                </a:solidFill>
              </a:rPr>
              <a:t>. </a:t>
            </a:r>
            <a:r>
              <a:rPr lang="pt-BR" dirty="0" err="1">
                <a:solidFill>
                  <a:schemeClr val="tx1">
                    <a:lumMod val="75000"/>
                    <a:lumOff val="25000"/>
                  </a:schemeClr>
                </a:solidFill>
              </a:rPr>
              <a:t>Am</a:t>
            </a:r>
            <a:r>
              <a:rPr lang="pt-BR" dirty="0">
                <a:solidFill>
                  <a:schemeClr val="tx1">
                    <a:lumMod val="75000"/>
                    <a:lumOff val="25000"/>
                  </a:schemeClr>
                </a:solidFill>
              </a:rPr>
              <a:t> J </a:t>
            </a:r>
            <a:r>
              <a:rPr lang="pt-BR" dirty="0" err="1">
                <a:solidFill>
                  <a:schemeClr val="tx1">
                    <a:lumMod val="75000"/>
                    <a:lumOff val="25000"/>
                  </a:schemeClr>
                </a:solidFill>
              </a:rPr>
              <a:t>Public</a:t>
            </a:r>
            <a:r>
              <a:rPr lang="pt-BR" dirty="0">
                <a:solidFill>
                  <a:schemeClr val="tx1">
                    <a:lumMod val="75000"/>
                    <a:lumOff val="25000"/>
                  </a:schemeClr>
                </a:solidFill>
              </a:rPr>
              <a:t> Health 1997;87:2026. </a:t>
            </a:r>
            <a:endParaRPr lang="pt-BR" dirty="0" smtClean="0">
              <a:solidFill>
                <a:schemeClr val="tx1">
                  <a:lumMod val="75000"/>
                  <a:lumOff val="25000"/>
                </a:schemeClr>
              </a:solidFill>
            </a:endParaRPr>
          </a:p>
          <a:p>
            <a:pPr algn="just" fontAlgn="auto">
              <a:spcAft>
                <a:spcPts val="0"/>
              </a:spcAft>
              <a:buFont typeface="+mj-lt"/>
              <a:buAutoNum type="arabicPeriod"/>
              <a:defRPr/>
            </a:pPr>
            <a:r>
              <a:rPr lang="pt-BR" dirty="0" err="1" smtClean="0">
                <a:solidFill>
                  <a:schemeClr val="tx1">
                    <a:lumMod val="75000"/>
                    <a:lumOff val="25000"/>
                  </a:schemeClr>
                </a:solidFill>
              </a:rPr>
              <a:t>Regan</a:t>
            </a:r>
            <a:r>
              <a:rPr lang="pt-BR" dirty="0" smtClean="0">
                <a:solidFill>
                  <a:schemeClr val="tx1">
                    <a:lumMod val="75000"/>
                    <a:lumOff val="25000"/>
                  </a:schemeClr>
                </a:solidFill>
              </a:rPr>
              <a:t> </a:t>
            </a:r>
            <a:r>
              <a:rPr lang="pt-BR" dirty="0">
                <a:solidFill>
                  <a:schemeClr val="tx1">
                    <a:lumMod val="75000"/>
                    <a:lumOff val="25000"/>
                  </a:schemeClr>
                </a:solidFill>
              </a:rPr>
              <a:t>JA, </a:t>
            </a:r>
            <a:r>
              <a:rPr lang="pt-BR" dirty="0" err="1">
                <a:solidFill>
                  <a:schemeClr val="tx1">
                    <a:lumMod val="75000"/>
                    <a:lumOff val="25000"/>
                  </a:schemeClr>
                </a:solidFill>
              </a:rPr>
              <a:t>Klebanoff</a:t>
            </a:r>
            <a:r>
              <a:rPr lang="pt-BR" dirty="0">
                <a:solidFill>
                  <a:schemeClr val="tx1">
                    <a:lumMod val="75000"/>
                    <a:lumOff val="25000"/>
                  </a:schemeClr>
                </a:solidFill>
              </a:rPr>
              <a:t> MA, </a:t>
            </a:r>
            <a:r>
              <a:rPr lang="pt-BR" dirty="0" err="1">
                <a:solidFill>
                  <a:schemeClr val="tx1">
                    <a:lumMod val="75000"/>
                    <a:lumOff val="25000"/>
                  </a:schemeClr>
                </a:solidFill>
              </a:rPr>
              <a:t>Nugent</a:t>
            </a:r>
            <a:r>
              <a:rPr lang="pt-BR" dirty="0">
                <a:solidFill>
                  <a:schemeClr val="tx1">
                    <a:lumMod val="75000"/>
                    <a:lumOff val="25000"/>
                  </a:schemeClr>
                </a:solidFill>
              </a:rPr>
              <a:t> RP. The </a:t>
            </a:r>
            <a:r>
              <a:rPr lang="pt-BR" dirty="0" err="1">
                <a:solidFill>
                  <a:schemeClr val="tx1">
                    <a:lumMod val="75000"/>
                    <a:lumOff val="25000"/>
                  </a:schemeClr>
                </a:solidFill>
              </a:rPr>
              <a:t>epidemiology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B </a:t>
            </a:r>
            <a:r>
              <a:rPr lang="pt-BR" dirty="0" err="1">
                <a:solidFill>
                  <a:schemeClr val="tx1">
                    <a:lumMod val="75000"/>
                    <a:lumOff val="25000"/>
                  </a:schemeClr>
                </a:solidFill>
              </a:rPr>
              <a:t>streptococcal</a:t>
            </a:r>
            <a:r>
              <a:rPr lang="pt-BR" dirty="0">
                <a:solidFill>
                  <a:schemeClr val="tx1">
                    <a:lumMod val="75000"/>
                    <a:lumOff val="25000"/>
                  </a:schemeClr>
                </a:solidFill>
              </a:rPr>
              <a:t> </a:t>
            </a:r>
            <a:r>
              <a:rPr lang="pt-BR" dirty="0" err="1">
                <a:solidFill>
                  <a:schemeClr val="tx1">
                    <a:lumMod val="75000"/>
                    <a:lumOff val="25000"/>
                  </a:schemeClr>
                </a:solidFill>
              </a:rPr>
              <a:t>colonization</a:t>
            </a:r>
            <a:r>
              <a:rPr lang="pt-BR" dirty="0">
                <a:solidFill>
                  <a:schemeClr val="tx1">
                    <a:lumMod val="75000"/>
                    <a:lumOff val="25000"/>
                  </a:schemeClr>
                </a:solidFill>
              </a:rPr>
              <a:t> in </a:t>
            </a:r>
            <a:r>
              <a:rPr lang="pt-BR" dirty="0" err="1">
                <a:solidFill>
                  <a:schemeClr val="tx1">
                    <a:lumMod val="75000"/>
                    <a:lumOff val="25000"/>
                  </a:schemeClr>
                </a:solidFill>
              </a:rPr>
              <a:t>pregnancy</a:t>
            </a:r>
            <a:r>
              <a:rPr lang="pt-BR" dirty="0">
                <a:solidFill>
                  <a:schemeClr val="tx1">
                    <a:lumMod val="75000"/>
                    <a:lumOff val="25000"/>
                  </a:schemeClr>
                </a:solidFill>
              </a:rPr>
              <a:t>. Vaginal </a:t>
            </a:r>
            <a:r>
              <a:rPr lang="pt-BR" dirty="0" err="1">
                <a:solidFill>
                  <a:schemeClr val="tx1">
                    <a:lumMod val="75000"/>
                    <a:lumOff val="25000"/>
                  </a:schemeClr>
                </a:solidFill>
              </a:rPr>
              <a:t>infections</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prematurity</a:t>
            </a:r>
            <a:r>
              <a:rPr lang="pt-BR" dirty="0">
                <a:solidFill>
                  <a:schemeClr val="tx1">
                    <a:lumMod val="75000"/>
                    <a:lumOff val="25000"/>
                  </a:schemeClr>
                </a:solidFill>
              </a:rPr>
              <a:t> </a:t>
            </a:r>
            <a:r>
              <a:rPr lang="pt-BR" dirty="0" err="1">
                <a:solidFill>
                  <a:schemeClr val="tx1">
                    <a:lumMod val="75000"/>
                    <a:lumOff val="25000"/>
                  </a:schemeClr>
                </a:solidFill>
              </a:rPr>
              <a:t>study</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a:t>
            </a:r>
            <a:r>
              <a:rPr lang="pt-BR" dirty="0" err="1">
                <a:solidFill>
                  <a:schemeClr val="tx1">
                    <a:lumMod val="75000"/>
                    <a:lumOff val="25000"/>
                  </a:schemeClr>
                </a:solidFill>
              </a:rPr>
              <a:t>Obstet</a:t>
            </a:r>
            <a:r>
              <a:rPr lang="pt-BR" dirty="0">
                <a:solidFill>
                  <a:schemeClr val="tx1">
                    <a:lumMod val="75000"/>
                    <a:lumOff val="25000"/>
                  </a:schemeClr>
                </a:solidFill>
              </a:rPr>
              <a:t> </a:t>
            </a:r>
            <a:r>
              <a:rPr lang="pt-BR" dirty="0" err="1">
                <a:solidFill>
                  <a:schemeClr val="tx1">
                    <a:lumMod val="75000"/>
                    <a:lumOff val="25000"/>
                  </a:schemeClr>
                </a:solidFill>
              </a:rPr>
              <a:t>Gynecol</a:t>
            </a:r>
            <a:r>
              <a:rPr lang="pt-BR" dirty="0">
                <a:solidFill>
                  <a:schemeClr val="tx1">
                    <a:lumMod val="75000"/>
                    <a:lumOff val="25000"/>
                  </a:schemeClr>
                </a:solidFill>
              </a:rPr>
              <a:t> 1991;77:604</a:t>
            </a:r>
            <a:r>
              <a:rPr lang="pt-BR" dirty="0" smtClean="0">
                <a:solidFill>
                  <a:schemeClr val="tx1">
                    <a:lumMod val="75000"/>
                    <a:lumOff val="25000"/>
                  </a:schemeClr>
                </a:solidFill>
              </a:rPr>
              <a:t>.</a:t>
            </a:r>
          </a:p>
          <a:p>
            <a:pPr algn="just" fontAlgn="auto">
              <a:spcAft>
                <a:spcPts val="0"/>
              </a:spcAft>
              <a:buFont typeface="+mj-lt"/>
              <a:buAutoNum type="arabicPeriod"/>
              <a:defRPr/>
            </a:pPr>
            <a:r>
              <a:rPr lang="pt-BR" dirty="0" err="1" smtClean="0">
                <a:solidFill>
                  <a:schemeClr val="tx1">
                    <a:lumMod val="75000"/>
                    <a:lumOff val="25000"/>
                  </a:schemeClr>
                </a:solidFill>
              </a:rPr>
              <a:t>Schrag</a:t>
            </a:r>
            <a:r>
              <a:rPr lang="pt-BR" dirty="0" smtClean="0">
                <a:solidFill>
                  <a:schemeClr val="tx1">
                    <a:lumMod val="75000"/>
                    <a:lumOff val="25000"/>
                  </a:schemeClr>
                </a:solidFill>
              </a:rPr>
              <a:t> </a:t>
            </a:r>
            <a:r>
              <a:rPr lang="pt-BR" dirty="0">
                <a:solidFill>
                  <a:schemeClr val="tx1">
                    <a:lumMod val="75000"/>
                    <a:lumOff val="25000"/>
                  </a:schemeClr>
                </a:solidFill>
              </a:rPr>
              <a:t>S, </a:t>
            </a:r>
            <a:r>
              <a:rPr lang="pt-BR" dirty="0" err="1">
                <a:solidFill>
                  <a:schemeClr val="tx1">
                    <a:lumMod val="75000"/>
                    <a:lumOff val="25000"/>
                  </a:schemeClr>
                </a:solidFill>
              </a:rPr>
              <a:t>Gorwitz</a:t>
            </a:r>
            <a:r>
              <a:rPr lang="pt-BR" dirty="0">
                <a:solidFill>
                  <a:schemeClr val="tx1">
                    <a:lumMod val="75000"/>
                    <a:lumOff val="25000"/>
                  </a:schemeClr>
                </a:solidFill>
              </a:rPr>
              <a:t> R, </a:t>
            </a:r>
            <a:r>
              <a:rPr lang="pt-BR" dirty="0" err="1">
                <a:solidFill>
                  <a:schemeClr val="tx1">
                    <a:lumMod val="75000"/>
                    <a:lumOff val="25000"/>
                  </a:schemeClr>
                </a:solidFill>
              </a:rPr>
              <a:t>Fultz-Butts</a:t>
            </a:r>
            <a:r>
              <a:rPr lang="pt-BR" dirty="0">
                <a:solidFill>
                  <a:schemeClr val="tx1">
                    <a:lumMod val="75000"/>
                    <a:lumOff val="25000"/>
                  </a:schemeClr>
                </a:solidFill>
              </a:rPr>
              <a:t> K, </a:t>
            </a:r>
            <a:r>
              <a:rPr lang="pt-BR" dirty="0" err="1">
                <a:solidFill>
                  <a:schemeClr val="tx1">
                    <a:lumMod val="75000"/>
                    <a:lumOff val="25000"/>
                  </a:schemeClr>
                </a:solidFill>
              </a:rPr>
              <a:t>Schuchat</a:t>
            </a:r>
            <a:r>
              <a:rPr lang="pt-BR" dirty="0">
                <a:solidFill>
                  <a:schemeClr val="tx1">
                    <a:lumMod val="75000"/>
                    <a:lumOff val="25000"/>
                  </a:schemeClr>
                </a:solidFill>
              </a:rPr>
              <a:t> A. </a:t>
            </a:r>
            <a:r>
              <a:rPr lang="pt-BR" dirty="0" err="1">
                <a:solidFill>
                  <a:schemeClr val="tx1">
                    <a:lumMod val="75000"/>
                    <a:lumOff val="25000"/>
                  </a:schemeClr>
                </a:solidFill>
              </a:rPr>
              <a:t>Prevention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perinatal </a:t>
            </a:r>
            <a:r>
              <a:rPr lang="pt-BR" dirty="0" err="1">
                <a:solidFill>
                  <a:schemeClr val="tx1">
                    <a:lumMod val="75000"/>
                    <a:lumOff val="25000"/>
                  </a:schemeClr>
                </a:solidFill>
              </a:rPr>
              <a:t>group</a:t>
            </a:r>
            <a:r>
              <a:rPr lang="pt-BR" dirty="0">
                <a:solidFill>
                  <a:schemeClr val="tx1">
                    <a:lumMod val="75000"/>
                    <a:lumOff val="25000"/>
                  </a:schemeClr>
                </a:solidFill>
              </a:rPr>
              <a:t> B </a:t>
            </a:r>
            <a:r>
              <a:rPr lang="pt-BR" dirty="0" err="1">
                <a:solidFill>
                  <a:schemeClr val="tx1">
                    <a:lumMod val="75000"/>
                    <a:lumOff val="25000"/>
                  </a:schemeClr>
                </a:solidFill>
              </a:rPr>
              <a:t>streptococcal</a:t>
            </a:r>
            <a:r>
              <a:rPr lang="pt-BR" dirty="0">
                <a:solidFill>
                  <a:schemeClr val="tx1">
                    <a:lumMod val="75000"/>
                    <a:lumOff val="25000"/>
                  </a:schemeClr>
                </a:solidFill>
              </a:rPr>
              <a:t> </a:t>
            </a:r>
            <a:r>
              <a:rPr lang="pt-BR" dirty="0" err="1">
                <a:solidFill>
                  <a:schemeClr val="tx1">
                    <a:lumMod val="75000"/>
                    <a:lumOff val="25000"/>
                  </a:schemeClr>
                </a:solidFill>
              </a:rPr>
              <a:t>disease</a:t>
            </a:r>
            <a:r>
              <a:rPr lang="pt-BR" dirty="0">
                <a:solidFill>
                  <a:schemeClr val="tx1">
                    <a:lumMod val="75000"/>
                    <a:lumOff val="25000"/>
                  </a:schemeClr>
                </a:solidFill>
              </a:rPr>
              <a:t>. </a:t>
            </a:r>
            <a:r>
              <a:rPr lang="pt-BR" dirty="0" err="1">
                <a:solidFill>
                  <a:schemeClr val="tx1">
                    <a:lumMod val="75000"/>
                    <a:lumOff val="25000"/>
                  </a:schemeClr>
                </a:solidFill>
              </a:rPr>
              <a:t>Revised</a:t>
            </a:r>
            <a:r>
              <a:rPr lang="pt-BR" dirty="0">
                <a:solidFill>
                  <a:schemeClr val="tx1">
                    <a:lumMod val="75000"/>
                    <a:lumOff val="25000"/>
                  </a:schemeClr>
                </a:solidFill>
              </a:rPr>
              <a:t> </a:t>
            </a:r>
            <a:r>
              <a:rPr lang="pt-BR" dirty="0" err="1">
                <a:solidFill>
                  <a:schemeClr val="tx1">
                    <a:lumMod val="75000"/>
                    <a:lumOff val="25000"/>
                  </a:schemeClr>
                </a:solidFill>
              </a:rPr>
              <a:t>guidelines</a:t>
            </a:r>
            <a:r>
              <a:rPr lang="pt-BR" dirty="0">
                <a:solidFill>
                  <a:schemeClr val="tx1">
                    <a:lumMod val="75000"/>
                    <a:lumOff val="25000"/>
                  </a:schemeClr>
                </a:solidFill>
              </a:rPr>
              <a:t> </a:t>
            </a:r>
            <a:r>
              <a:rPr lang="pt-BR" dirty="0" err="1">
                <a:solidFill>
                  <a:schemeClr val="tx1">
                    <a:lumMod val="75000"/>
                    <a:lumOff val="25000"/>
                  </a:schemeClr>
                </a:solidFill>
              </a:rPr>
              <a:t>from</a:t>
            </a:r>
            <a:r>
              <a:rPr lang="pt-BR" dirty="0">
                <a:solidFill>
                  <a:schemeClr val="tx1">
                    <a:lumMod val="75000"/>
                    <a:lumOff val="25000"/>
                  </a:schemeClr>
                </a:solidFill>
              </a:rPr>
              <a:t> CDC. MMWR </a:t>
            </a:r>
            <a:r>
              <a:rPr lang="pt-BR" dirty="0" err="1">
                <a:solidFill>
                  <a:schemeClr val="tx1">
                    <a:lumMod val="75000"/>
                    <a:lumOff val="25000"/>
                  </a:schemeClr>
                </a:solidFill>
              </a:rPr>
              <a:t>Recomm</a:t>
            </a:r>
            <a:r>
              <a:rPr lang="pt-BR" dirty="0">
                <a:solidFill>
                  <a:schemeClr val="tx1">
                    <a:lumMod val="75000"/>
                    <a:lumOff val="25000"/>
                  </a:schemeClr>
                </a:solidFill>
              </a:rPr>
              <a:t> Rep 2002;51:1.</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idx="4294967295"/>
          </p:nvPr>
        </p:nvSpPr>
        <p:spPr>
          <a:xfrm>
            <a:off x="2354263" y="228600"/>
            <a:ext cx="8912225" cy="1281113"/>
          </a:xfrm>
        </p:spPr>
        <p:txBody>
          <a:bodyPr/>
          <a:lstStyle/>
          <a:p>
            <a:r>
              <a:rPr lang="pt-BR" smtClean="0">
                <a:solidFill>
                  <a:srgbClr val="0000FF"/>
                </a:solidFill>
              </a:rPr>
              <a:t>ABSTRACT</a:t>
            </a:r>
          </a:p>
        </p:txBody>
      </p:sp>
      <p:pic>
        <p:nvPicPr>
          <p:cNvPr id="64515" name="Picture 3"/>
          <p:cNvPicPr>
            <a:picLocks noChangeAspect="1" noChangeArrowheads="1"/>
          </p:cNvPicPr>
          <p:nvPr/>
        </p:nvPicPr>
        <p:blipFill>
          <a:blip r:embed="rId2"/>
          <a:srcRect/>
          <a:stretch>
            <a:fillRect/>
          </a:stretch>
        </p:blipFill>
        <p:spPr bwMode="auto">
          <a:xfrm>
            <a:off x="2397125" y="1035050"/>
            <a:ext cx="7399338" cy="5632450"/>
          </a:xfrm>
          <a:prstGeom prst="rect">
            <a:avLst/>
          </a:prstGeom>
          <a:solidFill>
            <a:srgbClr val="FF0066"/>
          </a:solidFill>
          <a:ln w="38100">
            <a:solidFill>
              <a:srgbClr val="FF0066"/>
            </a:solid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2592388" y="623888"/>
            <a:ext cx="8912225" cy="1281112"/>
          </a:xfrm>
        </p:spPr>
        <p:txBody>
          <a:bodyPr/>
          <a:lstStyle/>
          <a:p>
            <a:pPr algn="just"/>
            <a:r>
              <a:rPr lang="pt-BR" smtClean="0"/>
              <a:t>Referências:</a:t>
            </a:r>
          </a:p>
        </p:txBody>
      </p:sp>
      <p:sp>
        <p:nvSpPr>
          <p:cNvPr id="3" name="Espaço Reservado para Conteúdo 2"/>
          <p:cNvSpPr>
            <a:spLocks noGrp="1"/>
          </p:cNvSpPr>
          <p:nvPr>
            <p:ph idx="1"/>
          </p:nvPr>
        </p:nvSpPr>
        <p:spPr>
          <a:xfrm>
            <a:off x="1133475" y="2133600"/>
            <a:ext cx="10779125" cy="4537075"/>
          </a:xfrm>
        </p:spPr>
        <p:txBody>
          <a:bodyPr rtlCol="0">
            <a:normAutofit fontScale="85000" lnSpcReduction="20000"/>
          </a:bodyPr>
          <a:lstStyle/>
          <a:p>
            <a:pPr algn="just" fontAlgn="auto">
              <a:spcAft>
                <a:spcPts val="0"/>
              </a:spcAft>
              <a:buFont typeface="+mj-lt"/>
              <a:buAutoNum type="arabicPeriod" startAt="9"/>
              <a:defRPr/>
            </a:pPr>
            <a:r>
              <a:rPr lang="pt-BR" dirty="0" err="1">
                <a:solidFill>
                  <a:schemeClr val="tx1">
                    <a:lumMod val="75000"/>
                    <a:lumOff val="25000"/>
                  </a:schemeClr>
                </a:solidFill>
              </a:rPr>
              <a:t>Group</a:t>
            </a:r>
            <a:r>
              <a:rPr lang="pt-BR" dirty="0">
                <a:solidFill>
                  <a:schemeClr val="tx1">
                    <a:lumMod val="75000"/>
                    <a:lumOff val="25000"/>
                  </a:schemeClr>
                </a:solidFill>
              </a:rPr>
              <a:t> B </a:t>
            </a:r>
            <a:r>
              <a:rPr lang="pt-BR" dirty="0" err="1">
                <a:solidFill>
                  <a:schemeClr val="tx1">
                    <a:lumMod val="75000"/>
                    <a:lumOff val="25000"/>
                  </a:schemeClr>
                </a:solidFill>
              </a:rPr>
              <a:t>Streptococcus</a:t>
            </a:r>
            <a:r>
              <a:rPr lang="pt-BR" dirty="0">
                <a:solidFill>
                  <a:schemeClr val="tx1">
                    <a:lumMod val="75000"/>
                    <a:lumOff val="25000"/>
                  </a:schemeClr>
                </a:solidFill>
              </a:rPr>
              <a:t> </a:t>
            </a:r>
            <a:r>
              <a:rPr lang="pt-BR" dirty="0" err="1">
                <a:solidFill>
                  <a:schemeClr val="tx1">
                    <a:lumMod val="75000"/>
                    <a:lumOff val="25000"/>
                  </a:schemeClr>
                </a:solidFill>
              </a:rPr>
              <a:t>Unknown</a:t>
            </a:r>
            <a:r>
              <a:rPr lang="pt-BR" dirty="0">
                <a:solidFill>
                  <a:schemeClr val="tx1">
                    <a:lumMod val="75000"/>
                    <a:lumOff val="25000"/>
                  </a:schemeClr>
                </a:solidFill>
              </a:rPr>
              <a:t> </a:t>
            </a:r>
            <a:r>
              <a:rPr lang="pt-BR" dirty="0" err="1">
                <a:solidFill>
                  <a:schemeClr val="tx1">
                    <a:lumMod val="75000"/>
                    <a:lumOff val="25000"/>
                  </a:schemeClr>
                </a:solidFill>
              </a:rPr>
              <a:t>Colonization</a:t>
            </a:r>
            <a:r>
              <a:rPr lang="pt-BR" dirty="0">
                <a:solidFill>
                  <a:schemeClr val="tx1">
                    <a:lumMod val="75000"/>
                    <a:lumOff val="25000"/>
                  </a:schemeClr>
                </a:solidFill>
              </a:rPr>
              <a:t> Status </a:t>
            </a:r>
            <a:r>
              <a:rPr lang="pt-BR" dirty="0" err="1">
                <a:solidFill>
                  <a:schemeClr val="tx1">
                    <a:lumMod val="75000"/>
                    <a:lumOff val="25000"/>
                  </a:schemeClr>
                </a:solidFill>
              </a:rPr>
              <a:t>at</a:t>
            </a:r>
            <a:r>
              <a:rPr lang="pt-BR" dirty="0">
                <a:solidFill>
                  <a:schemeClr val="tx1">
                    <a:lumMod val="75000"/>
                    <a:lumOff val="25000"/>
                  </a:schemeClr>
                </a:solidFill>
              </a:rPr>
              <a:t> Touro </a:t>
            </a:r>
            <a:r>
              <a:rPr lang="pt-BR" dirty="0" err="1">
                <a:solidFill>
                  <a:schemeClr val="tx1">
                    <a:lumMod val="75000"/>
                    <a:lumOff val="25000"/>
                  </a:schemeClr>
                </a:solidFill>
              </a:rPr>
              <a:t>Infirmary</a:t>
            </a:r>
            <a:r>
              <a:rPr lang="pt-BR" dirty="0">
                <a:solidFill>
                  <a:schemeClr val="tx1">
                    <a:lumMod val="75000"/>
                    <a:lumOff val="25000"/>
                  </a:schemeClr>
                </a:solidFill>
              </a:rPr>
              <a:t>, New Orleans, Louisiana. Eliza Rodrigue, MD, B. Kate </a:t>
            </a:r>
            <a:r>
              <a:rPr lang="pt-BR" dirty="0" err="1">
                <a:solidFill>
                  <a:schemeClr val="tx1">
                    <a:lumMod val="75000"/>
                    <a:lumOff val="25000"/>
                  </a:schemeClr>
                </a:solidFill>
              </a:rPr>
              <a:t>Neuhoff</a:t>
            </a:r>
            <a:r>
              <a:rPr lang="pt-BR" dirty="0">
                <a:solidFill>
                  <a:schemeClr val="tx1">
                    <a:lumMod val="75000"/>
                    <a:lumOff val="25000"/>
                  </a:schemeClr>
                </a:solidFill>
              </a:rPr>
              <a:t>, MD, Alexandra Berra, BS, Irene </a:t>
            </a:r>
            <a:r>
              <a:rPr lang="pt-BR" dirty="0" err="1">
                <a:solidFill>
                  <a:schemeClr val="tx1">
                    <a:lumMod val="75000"/>
                    <a:lumOff val="25000"/>
                  </a:schemeClr>
                </a:solidFill>
              </a:rPr>
              <a:t>Stafford</a:t>
            </a:r>
            <a:r>
              <a:rPr lang="pt-BR" dirty="0">
                <a:solidFill>
                  <a:schemeClr val="tx1">
                    <a:lumMod val="75000"/>
                    <a:lumOff val="25000"/>
                  </a:schemeClr>
                </a:solidFill>
              </a:rPr>
              <a:t>, MD. </a:t>
            </a:r>
            <a:r>
              <a:rPr lang="pt-BR" dirty="0" err="1">
                <a:solidFill>
                  <a:schemeClr val="tx1">
                    <a:lumMod val="75000"/>
                    <a:lumOff val="25000"/>
                  </a:schemeClr>
                </a:solidFill>
              </a:rPr>
              <a:t>Quality</a:t>
            </a:r>
            <a:r>
              <a:rPr lang="pt-BR" dirty="0">
                <a:solidFill>
                  <a:schemeClr val="tx1">
                    <a:lumMod val="75000"/>
                    <a:lumOff val="25000"/>
                  </a:schemeClr>
                </a:solidFill>
              </a:rPr>
              <a:t> </a:t>
            </a:r>
            <a:r>
              <a:rPr lang="pt-BR" dirty="0" err="1">
                <a:solidFill>
                  <a:schemeClr val="tx1">
                    <a:lumMod val="75000"/>
                    <a:lumOff val="25000"/>
                  </a:schemeClr>
                </a:solidFill>
              </a:rPr>
              <a:t>Improvement</a:t>
            </a:r>
            <a:r>
              <a:rPr lang="pt-BR" dirty="0">
                <a:solidFill>
                  <a:schemeClr val="tx1">
                    <a:lumMod val="75000"/>
                    <a:lumOff val="25000"/>
                  </a:schemeClr>
                </a:solidFill>
              </a:rPr>
              <a:t> </a:t>
            </a:r>
            <a:r>
              <a:rPr lang="pt-BR" dirty="0" err="1">
                <a:solidFill>
                  <a:schemeClr val="tx1">
                    <a:lumMod val="75000"/>
                    <a:lumOff val="25000"/>
                  </a:schemeClr>
                </a:solidFill>
              </a:rPr>
              <a:t>Symposium</a:t>
            </a:r>
            <a:r>
              <a:rPr lang="pt-BR" dirty="0">
                <a:solidFill>
                  <a:schemeClr val="tx1">
                    <a:lumMod val="75000"/>
                    <a:lumOff val="25000"/>
                  </a:schemeClr>
                </a:solidFill>
              </a:rPr>
              <a:t>, Louisiana </a:t>
            </a:r>
            <a:r>
              <a:rPr lang="pt-BR" dirty="0" err="1">
                <a:solidFill>
                  <a:schemeClr val="tx1">
                    <a:lumMod val="75000"/>
                    <a:lumOff val="25000"/>
                  </a:schemeClr>
                </a:solidFill>
              </a:rPr>
              <a:t>State</a:t>
            </a:r>
            <a:r>
              <a:rPr lang="pt-BR" dirty="0">
                <a:solidFill>
                  <a:schemeClr val="tx1">
                    <a:lumMod val="75000"/>
                    <a:lumOff val="25000"/>
                  </a:schemeClr>
                </a:solidFill>
              </a:rPr>
              <a:t> </a:t>
            </a:r>
            <a:r>
              <a:rPr lang="pt-BR" dirty="0" err="1">
                <a:solidFill>
                  <a:schemeClr val="tx1">
                    <a:lumMod val="75000"/>
                    <a:lumOff val="25000"/>
                  </a:schemeClr>
                </a:solidFill>
              </a:rPr>
              <a:t>University</a:t>
            </a:r>
            <a:r>
              <a:rPr lang="pt-BR" dirty="0">
                <a:solidFill>
                  <a:schemeClr val="tx1">
                    <a:lumMod val="75000"/>
                    <a:lumOff val="25000"/>
                  </a:schemeClr>
                </a:solidFill>
              </a:rPr>
              <a:t> Health </a:t>
            </a:r>
            <a:r>
              <a:rPr lang="pt-BR" dirty="0" err="1">
                <a:solidFill>
                  <a:schemeClr val="tx1">
                    <a:lumMod val="75000"/>
                    <a:lumOff val="25000"/>
                  </a:schemeClr>
                </a:solidFill>
              </a:rPr>
              <a:t>Sciences</a:t>
            </a:r>
            <a:r>
              <a:rPr lang="pt-BR" dirty="0">
                <a:solidFill>
                  <a:schemeClr val="tx1">
                    <a:lumMod val="75000"/>
                    <a:lumOff val="25000"/>
                  </a:schemeClr>
                </a:solidFill>
              </a:rPr>
              <a:t> Center, New Orleans, LA. 6/2/2017. </a:t>
            </a:r>
            <a:endParaRPr lang="pt-BR" dirty="0" smtClean="0">
              <a:solidFill>
                <a:schemeClr val="tx1">
                  <a:lumMod val="75000"/>
                  <a:lumOff val="25000"/>
                </a:schemeClr>
              </a:solidFill>
            </a:endParaRPr>
          </a:p>
          <a:p>
            <a:pPr algn="just" fontAlgn="auto">
              <a:spcAft>
                <a:spcPts val="0"/>
              </a:spcAft>
              <a:buFont typeface="+mj-lt"/>
              <a:buAutoNum type="arabicPeriod" startAt="9"/>
              <a:defRPr/>
            </a:pPr>
            <a:r>
              <a:rPr lang="pt-BR" dirty="0" smtClean="0">
                <a:solidFill>
                  <a:schemeClr val="tx1">
                    <a:lumMod val="75000"/>
                    <a:lumOff val="25000"/>
                  </a:schemeClr>
                </a:solidFill>
              </a:rPr>
              <a:t>American </a:t>
            </a:r>
            <a:r>
              <a:rPr lang="pt-BR" dirty="0" err="1">
                <a:solidFill>
                  <a:schemeClr val="tx1">
                    <a:lumMod val="75000"/>
                    <a:lumOff val="25000"/>
                  </a:schemeClr>
                </a:solidFill>
              </a:rPr>
              <a:t>College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Obstetricians</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Gynecologists</a:t>
            </a:r>
            <a:r>
              <a:rPr lang="pt-BR" dirty="0">
                <a:solidFill>
                  <a:schemeClr val="tx1">
                    <a:lumMod val="75000"/>
                    <a:lumOff val="25000"/>
                  </a:schemeClr>
                </a:solidFill>
              </a:rPr>
              <a:t>. ACOG </a:t>
            </a:r>
            <a:r>
              <a:rPr lang="pt-BR" dirty="0" err="1">
                <a:solidFill>
                  <a:schemeClr val="tx1">
                    <a:lumMod val="75000"/>
                    <a:lumOff val="25000"/>
                  </a:schemeClr>
                </a:solidFill>
              </a:rPr>
              <a:t>committee</a:t>
            </a:r>
            <a:r>
              <a:rPr lang="pt-BR" dirty="0">
                <a:solidFill>
                  <a:schemeClr val="tx1">
                    <a:lumMod val="75000"/>
                    <a:lumOff val="25000"/>
                  </a:schemeClr>
                </a:solidFill>
              </a:rPr>
              <a:t> </a:t>
            </a:r>
            <a:r>
              <a:rPr lang="pt-BR" dirty="0" err="1">
                <a:solidFill>
                  <a:schemeClr val="tx1">
                    <a:lumMod val="75000"/>
                    <a:lumOff val="25000"/>
                  </a:schemeClr>
                </a:solidFill>
              </a:rPr>
              <a:t>opinion</a:t>
            </a:r>
            <a:r>
              <a:rPr lang="pt-BR" dirty="0">
                <a:solidFill>
                  <a:schemeClr val="tx1">
                    <a:lumMod val="75000"/>
                    <a:lumOff val="25000"/>
                  </a:schemeClr>
                </a:solidFill>
              </a:rPr>
              <a:t>: </a:t>
            </a:r>
            <a:r>
              <a:rPr lang="pt-BR" dirty="0" err="1">
                <a:solidFill>
                  <a:schemeClr val="tx1">
                    <a:lumMod val="75000"/>
                    <a:lumOff val="25000"/>
                  </a:schemeClr>
                </a:solidFill>
              </a:rPr>
              <a:t>number</a:t>
            </a:r>
            <a:r>
              <a:rPr lang="pt-BR" dirty="0">
                <a:solidFill>
                  <a:schemeClr val="tx1">
                    <a:lumMod val="75000"/>
                    <a:lumOff val="25000"/>
                  </a:schemeClr>
                </a:solidFill>
              </a:rPr>
              <a:t> 279, </a:t>
            </a:r>
            <a:r>
              <a:rPr lang="pt-BR" dirty="0" err="1">
                <a:solidFill>
                  <a:schemeClr val="tx1">
                    <a:lumMod val="75000"/>
                    <a:lumOff val="25000"/>
                  </a:schemeClr>
                </a:solidFill>
              </a:rPr>
              <a:t>December</a:t>
            </a:r>
            <a:r>
              <a:rPr lang="pt-BR" dirty="0">
                <a:solidFill>
                  <a:schemeClr val="tx1">
                    <a:lumMod val="75000"/>
                    <a:lumOff val="25000"/>
                  </a:schemeClr>
                </a:solidFill>
              </a:rPr>
              <a:t> 2002. </a:t>
            </a:r>
            <a:r>
              <a:rPr lang="pt-BR" dirty="0" err="1">
                <a:solidFill>
                  <a:schemeClr val="tx1">
                    <a:lumMod val="75000"/>
                    <a:lumOff val="25000"/>
                  </a:schemeClr>
                </a:solidFill>
              </a:rPr>
              <a:t>Prevention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early-onset</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B </a:t>
            </a:r>
            <a:r>
              <a:rPr lang="pt-BR" dirty="0" err="1">
                <a:solidFill>
                  <a:schemeClr val="tx1">
                    <a:lumMod val="75000"/>
                    <a:lumOff val="25000"/>
                  </a:schemeClr>
                </a:solidFill>
              </a:rPr>
              <a:t>streptococcal</a:t>
            </a:r>
            <a:r>
              <a:rPr lang="pt-BR" dirty="0">
                <a:solidFill>
                  <a:schemeClr val="tx1">
                    <a:lumMod val="75000"/>
                    <a:lumOff val="25000"/>
                  </a:schemeClr>
                </a:solidFill>
              </a:rPr>
              <a:t> </a:t>
            </a:r>
            <a:r>
              <a:rPr lang="pt-BR" dirty="0" err="1">
                <a:solidFill>
                  <a:schemeClr val="tx1">
                    <a:lumMod val="75000"/>
                    <a:lumOff val="25000"/>
                  </a:schemeClr>
                </a:solidFill>
              </a:rPr>
              <a:t>disease</a:t>
            </a:r>
            <a:r>
              <a:rPr lang="pt-BR" dirty="0">
                <a:solidFill>
                  <a:schemeClr val="tx1">
                    <a:lumMod val="75000"/>
                    <a:lumOff val="25000"/>
                  </a:schemeClr>
                </a:solidFill>
              </a:rPr>
              <a:t> in </a:t>
            </a:r>
            <a:r>
              <a:rPr lang="pt-BR" dirty="0" err="1">
                <a:solidFill>
                  <a:schemeClr val="tx1">
                    <a:lumMod val="75000"/>
                    <a:lumOff val="25000"/>
                  </a:schemeClr>
                </a:solidFill>
              </a:rPr>
              <a:t>newborns</a:t>
            </a:r>
            <a:r>
              <a:rPr lang="pt-BR" dirty="0">
                <a:solidFill>
                  <a:schemeClr val="tx1">
                    <a:lumMod val="75000"/>
                    <a:lumOff val="25000"/>
                  </a:schemeClr>
                </a:solidFill>
              </a:rPr>
              <a:t>. </a:t>
            </a:r>
            <a:r>
              <a:rPr lang="pt-BR" dirty="0" err="1">
                <a:solidFill>
                  <a:schemeClr val="tx1">
                    <a:lumMod val="75000"/>
                    <a:lumOff val="25000"/>
                  </a:schemeClr>
                </a:solidFill>
              </a:rPr>
              <a:t>Obstet</a:t>
            </a:r>
            <a:r>
              <a:rPr lang="pt-BR" dirty="0">
                <a:solidFill>
                  <a:schemeClr val="tx1">
                    <a:lumMod val="75000"/>
                    <a:lumOff val="25000"/>
                  </a:schemeClr>
                </a:solidFill>
              </a:rPr>
              <a:t> </a:t>
            </a:r>
            <a:r>
              <a:rPr lang="pt-BR" dirty="0" err="1">
                <a:solidFill>
                  <a:schemeClr val="tx1">
                    <a:lumMod val="75000"/>
                    <a:lumOff val="25000"/>
                  </a:schemeClr>
                </a:solidFill>
              </a:rPr>
              <a:t>Gynecol</a:t>
            </a:r>
            <a:r>
              <a:rPr lang="pt-BR" dirty="0">
                <a:solidFill>
                  <a:schemeClr val="tx1">
                    <a:lumMod val="75000"/>
                    <a:lumOff val="25000"/>
                  </a:schemeClr>
                </a:solidFill>
              </a:rPr>
              <a:t> 2002;100:1405</a:t>
            </a:r>
            <a:r>
              <a:rPr lang="pt-BR" dirty="0" smtClean="0">
                <a:solidFill>
                  <a:schemeClr val="tx1">
                    <a:lumMod val="75000"/>
                    <a:lumOff val="25000"/>
                  </a:schemeClr>
                </a:solidFill>
              </a:rPr>
              <a:t>.</a:t>
            </a:r>
          </a:p>
          <a:p>
            <a:pPr algn="just" fontAlgn="auto">
              <a:spcAft>
                <a:spcPts val="0"/>
              </a:spcAft>
              <a:buFont typeface="+mj-lt"/>
              <a:buAutoNum type="arabicPeriod" startAt="9"/>
              <a:defRPr/>
            </a:pPr>
            <a:r>
              <a:rPr lang="pt-BR" dirty="0" err="1" smtClean="0">
                <a:solidFill>
                  <a:schemeClr val="tx1">
                    <a:lumMod val="75000"/>
                    <a:lumOff val="25000"/>
                  </a:schemeClr>
                </a:solidFill>
              </a:rPr>
              <a:t>Committee</a:t>
            </a:r>
            <a:r>
              <a:rPr lang="pt-BR" dirty="0" smtClean="0">
                <a:solidFill>
                  <a:schemeClr val="tx1">
                    <a:lumMod val="75000"/>
                    <a:lumOff val="25000"/>
                  </a:schemeClr>
                </a:solidFill>
              </a:rPr>
              <a:t> </a:t>
            </a:r>
            <a:r>
              <a:rPr lang="pt-BR" dirty="0" err="1">
                <a:solidFill>
                  <a:schemeClr val="tx1">
                    <a:lumMod val="75000"/>
                    <a:lumOff val="25000"/>
                  </a:schemeClr>
                </a:solidFill>
              </a:rPr>
              <a:t>on</a:t>
            </a:r>
            <a:r>
              <a:rPr lang="pt-BR" dirty="0">
                <a:solidFill>
                  <a:schemeClr val="tx1">
                    <a:lumMod val="75000"/>
                    <a:lumOff val="25000"/>
                  </a:schemeClr>
                </a:solidFill>
              </a:rPr>
              <a:t> </a:t>
            </a:r>
            <a:r>
              <a:rPr lang="pt-BR" dirty="0" err="1">
                <a:solidFill>
                  <a:schemeClr val="tx1">
                    <a:lumMod val="75000"/>
                    <a:lumOff val="25000"/>
                  </a:schemeClr>
                </a:solidFill>
              </a:rPr>
              <a:t>Infectious</a:t>
            </a:r>
            <a:r>
              <a:rPr lang="pt-BR" dirty="0">
                <a:solidFill>
                  <a:schemeClr val="tx1">
                    <a:lumMod val="75000"/>
                    <a:lumOff val="25000"/>
                  </a:schemeClr>
                </a:solidFill>
              </a:rPr>
              <a:t> </a:t>
            </a:r>
            <a:r>
              <a:rPr lang="pt-BR" dirty="0" err="1">
                <a:solidFill>
                  <a:schemeClr val="tx1">
                    <a:lumMod val="75000"/>
                    <a:lumOff val="25000"/>
                  </a:schemeClr>
                </a:solidFill>
              </a:rPr>
              <a:t>Diseases</a:t>
            </a:r>
            <a:r>
              <a:rPr lang="pt-BR" dirty="0">
                <a:solidFill>
                  <a:schemeClr val="tx1">
                    <a:lumMod val="75000"/>
                    <a:lumOff val="25000"/>
                  </a:schemeClr>
                </a:solidFill>
              </a:rPr>
              <a:t>, </a:t>
            </a:r>
            <a:r>
              <a:rPr lang="pt-BR" dirty="0" err="1">
                <a:solidFill>
                  <a:schemeClr val="tx1">
                    <a:lumMod val="75000"/>
                    <a:lumOff val="25000"/>
                  </a:schemeClr>
                </a:solidFill>
              </a:rPr>
              <a:t>Committee</a:t>
            </a:r>
            <a:r>
              <a:rPr lang="pt-BR" dirty="0">
                <a:solidFill>
                  <a:schemeClr val="tx1">
                    <a:lumMod val="75000"/>
                    <a:lumOff val="25000"/>
                  </a:schemeClr>
                </a:solidFill>
              </a:rPr>
              <a:t> </a:t>
            </a:r>
            <a:r>
              <a:rPr lang="pt-BR" dirty="0" err="1">
                <a:solidFill>
                  <a:schemeClr val="tx1">
                    <a:lumMod val="75000"/>
                    <a:lumOff val="25000"/>
                  </a:schemeClr>
                </a:solidFill>
              </a:rPr>
              <a:t>on</a:t>
            </a:r>
            <a:r>
              <a:rPr lang="pt-BR" dirty="0">
                <a:solidFill>
                  <a:schemeClr val="tx1">
                    <a:lumMod val="75000"/>
                    <a:lumOff val="25000"/>
                  </a:schemeClr>
                </a:solidFill>
              </a:rPr>
              <a:t> </a:t>
            </a:r>
            <a:r>
              <a:rPr lang="pt-BR" dirty="0" err="1">
                <a:solidFill>
                  <a:schemeClr val="tx1">
                    <a:lumMod val="75000"/>
                    <a:lumOff val="25000"/>
                  </a:schemeClr>
                </a:solidFill>
              </a:rPr>
              <a:t>Fetus</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Newborn</a:t>
            </a:r>
            <a:r>
              <a:rPr lang="pt-BR" dirty="0">
                <a:solidFill>
                  <a:schemeClr val="tx1">
                    <a:lumMod val="75000"/>
                    <a:lumOff val="25000"/>
                  </a:schemeClr>
                </a:solidFill>
              </a:rPr>
              <a:t>, Baker CJ, </a:t>
            </a:r>
            <a:r>
              <a:rPr lang="pt-BR" dirty="0" err="1">
                <a:solidFill>
                  <a:schemeClr val="tx1">
                    <a:lumMod val="75000"/>
                    <a:lumOff val="25000"/>
                  </a:schemeClr>
                </a:solidFill>
              </a:rPr>
              <a:t>Byington</a:t>
            </a:r>
            <a:r>
              <a:rPr lang="pt-BR" dirty="0">
                <a:solidFill>
                  <a:schemeClr val="tx1">
                    <a:lumMod val="75000"/>
                    <a:lumOff val="25000"/>
                  </a:schemeClr>
                </a:solidFill>
              </a:rPr>
              <a:t> CL, </a:t>
            </a:r>
            <a:r>
              <a:rPr lang="pt-BR" dirty="0" err="1">
                <a:solidFill>
                  <a:schemeClr val="tx1">
                    <a:lumMod val="75000"/>
                    <a:lumOff val="25000"/>
                  </a:schemeClr>
                </a:solidFill>
              </a:rPr>
              <a:t>Polin</a:t>
            </a:r>
            <a:r>
              <a:rPr lang="pt-BR" dirty="0">
                <a:solidFill>
                  <a:schemeClr val="tx1">
                    <a:lumMod val="75000"/>
                    <a:lumOff val="25000"/>
                  </a:schemeClr>
                </a:solidFill>
              </a:rPr>
              <a:t> RA. </a:t>
            </a:r>
            <a:r>
              <a:rPr lang="pt-BR" dirty="0" err="1">
                <a:solidFill>
                  <a:schemeClr val="tx1">
                    <a:lumMod val="75000"/>
                    <a:lumOff val="25000"/>
                  </a:schemeClr>
                </a:solidFill>
              </a:rPr>
              <a:t>Policy</a:t>
            </a:r>
            <a:r>
              <a:rPr lang="pt-BR" dirty="0">
                <a:solidFill>
                  <a:schemeClr val="tx1">
                    <a:lumMod val="75000"/>
                    <a:lumOff val="25000"/>
                  </a:schemeClr>
                </a:solidFill>
              </a:rPr>
              <a:t> </a:t>
            </a:r>
            <a:r>
              <a:rPr lang="pt-BR" dirty="0" err="1">
                <a:solidFill>
                  <a:schemeClr val="tx1">
                    <a:lumMod val="75000"/>
                    <a:lumOff val="25000"/>
                  </a:schemeClr>
                </a:solidFill>
              </a:rPr>
              <a:t>statement</a:t>
            </a:r>
            <a:r>
              <a:rPr lang="pt-BR" dirty="0">
                <a:solidFill>
                  <a:schemeClr val="tx1">
                    <a:lumMod val="75000"/>
                    <a:lumOff val="25000"/>
                  </a:schemeClr>
                </a:solidFill>
              </a:rPr>
              <a:t>—</a:t>
            </a:r>
            <a:r>
              <a:rPr lang="pt-BR" dirty="0" err="1">
                <a:solidFill>
                  <a:schemeClr val="tx1">
                    <a:lumMod val="75000"/>
                    <a:lumOff val="25000"/>
                  </a:schemeClr>
                </a:solidFill>
              </a:rPr>
              <a:t>recommendations</a:t>
            </a:r>
            <a:r>
              <a:rPr lang="pt-BR" dirty="0">
                <a:solidFill>
                  <a:schemeClr val="tx1">
                    <a:lumMod val="75000"/>
                    <a:lumOff val="25000"/>
                  </a:schemeClr>
                </a:solidFill>
              </a:rPr>
              <a:t> for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prevention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perinatal </a:t>
            </a:r>
            <a:r>
              <a:rPr lang="pt-BR" dirty="0" err="1">
                <a:solidFill>
                  <a:schemeClr val="tx1">
                    <a:lumMod val="75000"/>
                    <a:lumOff val="25000"/>
                  </a:schemeClr>
                </a:solidFill>
              </a:rPr>
              <a:t>group</a:t>
            </a:r>
            <a:r>
              <a:rPr lang="pt-BR" dirty="0">
                <a:solidFill>
                  <a:schemeClr val="tx1">
                    <a:lumMod val="75000"/>
                    <a:lumOff val="25000"/>
                  </a:schemeClr>
                </a:solidFill>
              </a:rPr>
              <a:t> B </a:t>
            </a:r>
            <a:r>
              <a:rPr lang="pt-BR" dirty="0" err="1">
                <a:solidFill>
                  <a:schemeClr val="tx1">
                    <a:lumMod val="75000"/>
                    <a:lumOff val="25000"/>
                  </a:schemeClr>
                </a:solidFill>
              </a:rPr>
              <a:t>streptococcal</a:t>
            </a:r>
            <a:r>
              <a:rPr lang="pt-BR" dirty="0">
                <a:solidFill>
                  <a:schemeClr val="tx1">
                    <a:lumMod val="75000"/>
                    <a:lumOff val="25000"/>
                  </a:schemeClr>
                </a:solidFill>
              </a:rPr>
              <a:t> (GBS) </a:t>
            </a:r>
            <a:r>
              <a:rPr lang="pt-BR" dirty="0" err="1">
                <a:solidFill>
                  <a:schemeClr val="tx1">
                    <a:lumMod val="75000"/>
                    <a:lumOff val="25000"/>
                  </a:schemeClr>
                </a:solidFill>
              </a:rPr>
              <a:t>disease</a:t>
            </a:r>
            <a:r>
              <a:rPr lang="pt-BR" dirty="0">
                <a:solidFill>
                  <a:schemeClr val="tx1">
                    <a:lumMod val="75000"/>
                    <a:lumOff val="25000"/>
                  </a:schemeClr>
                </a:solidFill>
              </a:rPr>
              <a:t>. </a:t>
            </a:r>
            <a:r>
              <a:rPr lang="pt-BR" dirty="0" err="1">
                <a:solidFill>
                  <a:schemeClr val="tx1">
                    <a:lumMod val="75000"/>
                    <a:lumOff val="25000"/>
                  </a:schemeClr>
                </a:solidFill>
              </a:rPr>
              <a:t>Pediatrics</a:t>
            </a:r>
            <a:r>
              <a:rPr lang="pt-BR" dirty="0">
                <a:solidFill>
                  <a:schemeClr val="tx1">
                    <a:lumMod val="75000"/>
                    <a:lumOff val="25000"/>
                  </a:schemeClr>
                </a:solidFill>
              </a:rPr>
              <a:t> 2011;128:611. </a:t>
            </a:r>
            <a:endParaRPr lang="pt-BR" dirty="0" smtClean="0">
              <a:solidFill>
                <a:schemeClr val="tx1">
                  <a:lumMod val="75000"/>
                  <a:lumOff val="25000"/>
                </a:schemeClr>
              </a:solidFill>
            </a:endParaRPr>
          </a:p>
          <a:p>
            <a:pPr algn="just" fontAlgn="auto">
              <a:spcAft>
                <a:spcPts val="0"/>
              </a:spcAft>
              <a:buFont typeface="+mj-lt"/>
              <a:buAutoNum type="arabicPeriod" startAt="9"/>
              <a:defRPr/>
            </a:pPr>
            <a:r>
              <a:rPr lang="pt-BR" dirty="0" err="1" smtClean="0">
                <a:solidFill>
                  <a:schemeClr val="tx1">
                    <a:lumMod val="75000"/>
                    <a:lumOff val="25000"/>
                  </a:schemeClr>
                </a:solidFill>
              </a:rPr>
              <a:t>Yancey</a:t>
            </a:r>
            <a:r>
              <a:rPr lang="pt-BR" dirty="0" smtClean="0">
                <a:solidFill>
                  <a:schemeClr val="tx1">
                    <a:lumMod val="75000"/>
                    <a:lumOff val="25000"/>
                  </a:schemeClr>
                </a:solidFill>
              </a:rPr>
              <a:t> </a:t>
            </a:r>
            <a:r>
              <a:rPr lang="pt-BR" dirty="0">
                <a:solidFill>
                  <a:schemeClr val="tx1">
                    <a:lumMod val="75000"/>
                    <a:lumOff val="25000"/>
                  </a:schemeClr>
                </a:solidFill>
              </a:rPr>
              <a:t>MK, </a:t>
            </a:r>
            <a:r>
              <a:rPr lang="pt-BR" dirty="0" err="1">
                <a:solidFill>
                  <a:schemeClr val="tx1">
                    <a:lumMod val="75000"/>
                    <a:lumOff val="25000"/>
                  </a:schemeClr>
                </a:solidFill>
              </a:rPr>
              <a:t>Schuchat</a:t>
            </a:r>
            <a:r>
              <a:rPr lang="pt-BR" dirty="0">
                <a:solidFill>
                  <a:schemeClr val="tx1">
                    <a:lumMod val="75000"/>
                    <a:lumOff val="25000"/>
                  </a:schemeClr>
                </a:solidFill>
              </a:rPr>
              <a:t> A, Brown LK, Ventura VL, </a:t>
            </a:r>
            <a:r>
              <a:rPr lang="pt-BR" dirty="0" err="1">
                <a:solidFill>
                  <a:schemeClr val="tx1">
                    <a:lumMod val="75000"/>
                    <a:lumOff val="25000"/>
                  </a:schemeClr>
                </a:solidFill>
              </a:rPr>
              <a:t>Markenson</a:t>
            </a:r>
            <a:r>
              <a:rPr lang="pt-BR" dirty="0">
                <a:solidFill>
                  <a:schemeClr val="tx1">
                    <a:lumMod val="75000"/>
                    <a:lumOff val="25000"/>
                  </a:schemeClr>
                </a:solidFill>
              </a:rPr>
              <a:t> GR, et al. The </a:t>
            </a:r>
            <a:r>
              <a:rPr lang="pt-BR" dirty="0" err="1">
                <a:solidFill>
                  <a:schemeClr val="tx1">
                    <a:lumMod val="75000"/>
                    <a:lumOff val="25000"/>
                  </a:schemeClr>
                </a:solidFill>
              </a:rPr>
              <a:t>accuracy</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late </a:t>
            </a:r>
            <a:r>
              <a:rPr lang="pt-BR" dirty="0" err="1">
                <a:solidFill>
                  <a:schemeClr val="tx1">
                    <a:lumMod val="75000"/>
                    <a:lumOff val="25000"/>
                  </a:schemeClr>
                </a:solidFill>
              </a:rPr>
              <a:t>antenatal</a:t>
            </a:r>
            <a:r>
              <a:rPr lang="pt-BR" dirty="0">
                <a:solidFill>
                  <a:schemeClr val="tx1">
                    <a:lumMod val="75000"/>
                    <a:lumOff val="25000"/>
                  </a:schemeClr>
                </a:solidFill>
              </a:rPr>
              <a:t> </a:t>
            </a:r>
            <a:r>
              <a:rPr lang="pt-BR" dirty="0" err="1">
                <a:solidFill>
                  <a:schemeClr val="tx1">
                    <a:lumMod val="75000"/>
                    <a:lumOff val="25000"/>
                  </a:schemeClr>
                </a:solidFill>
              </a:rPr>
              <a:t>screening</a:t>
            </a:r>
            <a:r>
              <a:rPr lang="pt-BR" dirty="0">
                <a:solidFill>
                  <a:schemeClr val="tx1">
                    <a:lumMod val="75000"/>
                    <a:lumOff val="25000"/>
                  </a:schemeClr>
                </a:solidFill>
              </a:rPr>
              <a:t> </a:t>
            </a:r>
            <a:r>
              <a:rPr lang="pt-BR" dirty="0" err="1">
                <a:solidFill>
                  <a:schemeClr val="tx1">
                    <a:lumMod val="75000"/>
                    <a:lumOff val="25000"/>
                  </a:schemeClr>
                </a:solidFill>
              </a:rPr>
              <a:t>cultures</a:t>
            </a:r>
            <a:r>
              <a:rPr lang="pt-BR" dirty="0">
                <a:solidFill>
                  <a:schemeClr val="tx1">
                    <a:lumMod val="75000"/>
                    <a:lumOff val="25000"/>
                  </a:schemeClr>
                </a:solidFill>
              </a:rPr>
              <a:t> in </a:t>
            </a:r>
            <a:r>
              <a:rPr lang="pt-BR" dirty="0" err="1">
                <a:solidFill>
                  <a:schemeClr val="tx1">
                    <a:lumMod val="75000"/>
                    <a:lumOff val="25000"/>
                  </a:schemeClr>
                </a:solidFill>
              </a:rPr>
              <a:t>predicting</a:t>
            </a:r>
            <a:r>
              <a:rPr lang="pt-BR" dirty="0">
                <a:solidFill>
                  <a:schemeClr val="tx1">
                    <a:lumMod val="75000"/>
                    <a:lumOff val="25000"/>
                  </a:schemeClr>
                </a:solidFill>
              </a:rPr>
              <a:t> genital </a:t>
            </a:r>
            <a:r>
              <a:rPr lang="pt-BR" dirty="0" err="1">
                <a:solidFill>
                  <a:schemeClr val="tx1">
                    <a:lumMod val="75000"/>
                    <a:lumOff val="25000"/>
                  </a:schemeClr>
                </a:solidFill>
              </a:rPr>
              <a:t>group</a:t>
            </a:r>
            <a:r>
              <a:rPr lang="pt-BR" dirty="0">
                <a:solidFill>
                  <a:schemeClr val="tx1">
                    <a:lumMod val="75000"/>
                    <a:lumOff val="25000"/>
                  </a:schemeClr>
                </a:solidFill>
              </a:rPr>
              <a:t> B </a:t>
            </a:r>
            <a:r>
              <a:rPr lang="pt-BR" dirty="0" err="1">
                <a:solidFill>
                  <a:schemeClr val="tx1">
                    <a:lumMod val="75000"/>
                    <a:lumOff val="25000"/>
                  </a:schemeClr>
                </a:solidFill>
              </a:rPr>
              <a:t>streptococcal</a:t>
            </a:r>
            <a:r>
              <a:rPr lang="pt-BR" dirty="0">
                <a:solidFill>
                  <a:schemeClr val="tx1">
                    <a:lumMod val="75000"/>
                    <a:lumOff val="25000"/>
                  </a:schemeClr>
                </a:solidFill>
              </a:rPr>
              <a:t> </a:t>
            </a:r>
            <a:r>
              <a:rPr lang="pt-BR" dirty="0" err="1">
                <a:solidFill>
                  <a:schemeClr val="tx1">
                    <a:lumMod val="75000"/>
                    <a:lumOff val="25000"/>
                  </a:schemeClr>
                </a:solidFill>
              </a:rPr>
              <a:t>colonization</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delivery. </a:t>
            </a:r>
            <a:r>
              <a:rPr lang="pt-BR" dirty="0" err="1">
                <a:solidFill>
                  <a:schemeClr val="tx1">
                    <a:lumMod val="75000"/>
                    <a:lumOff val="25000"/>
                  </a:schemeClr>
                </a:solidFill>
              </a:rPr>
              <a:t>Obstet</a:t>
            </a:r>
            <a:r>
              <a:rPr lang="pt-BR" dirty="0">
                <a:solidFill>
                  <a:schemeClr val="tx1">
                    <a:lumMod val="75000"/>
                    <a:lumOff val="25000"/>
                  </a:schemeClr>
                </a:solidFill>
              </a:rPr>
              <a:t> </a:t>
            </a:r>
            <a:r>
              <a:rPr lang="pt-BR" dirty="0" err="1">
                <a:solidFill>
                  <a:schemeClr val="tx1">
                    <a:lumMod val="75000"/>
                    <a:lumOff val="25000"/>
                  </a:schemeClr>
                </a:solidFill>
              </a:rPr>
              <a:t>Gynecol</a:t>
            </a:r>
            <a:r>
              <a:rPr lang="pt-BR" dirty="0">
                <a:solidFill>
                  <a:schemeClr val="tx1">
                    <a:lumMod val="75000"/>
                    <a:lumOff val="25000"/>
                  </a:schemeClr>
                </a:solidFill>
              </a:rPr>
              <a:t> 1996;88:811. </a:t>
            </a:r>
            <a:endParaRPr lang="pt-BR" dirty="0" smtClean="0">
              <a:solidFill>
                <a:schemeClr val="tx1">
                  <a:lumMod val="75000"/>
                  <a:lumOff val="25000"/>
                </a:schemeClr>
              </a:solidFill>
            </a:endParaRPr>
          </a:p>
          <a:p>
            <a:pPr algn="just" fontAlgn="auto">
              <a:spcAft>
                <a:spcPts val="0"/>
              </a:spcAft>
              <a:buFont typeface="+mj-lt"/>
              <a:buAutoNum type="arabicPeriod" startAt="9"/>
              <a:defRPr/>
            </a:pPr>
            <a:r>
              <a:rPr lang="pt-BR" dirty="0" smtClean="0">
                <a:solidFill>
                  <a:schemeClr val="tx1">
                    <a:lumMod val="75000"/>
                    <a:lumOff val="25000"/>
                  </a:schemeClr>
                </a:solidFill>
              </a:rPr>
              <a:t>Edmond </a:t>
            </a:r>
            <a:r>
              <a:rPr lang="pt-BR" dirty="0">
                <a:solidFill>
                  <a:schemeClr val="tx1">
                    <a:lumMod val="75000"/>
                    <a:lumOff val="25000"/>
                  </a:schemeClr>
                </a:solidFill>
              </a:rPr>
              <a:t>KM, </a:t>
            </a:r>
            <a:r>
              <a:rPr lang="pt-BR" dirty="0" err="1">
                <a:solidFill>
                  <a:schemeClr val="tx1">
                    <a:lumMod val="75000"/>
                    <a:lumOff val="25000"/>
                  </a:schemeClr>
                </a:solidFill>
              </a:rPr>
              <a:t>Kortsalioudaki</a:t>
            </a:r>
            <a:r>
              <a:rPr lang="pt-BR" dirty="0">
                <a:solidFill>
                  <a:schemeClr val="tx1">
                    <a:lumMod val="75000"/>
                    <a:lumOff val="25000"/>
                  </a:schemeClr>
                </a:solidFill>
              </a:rPr>
              <a:t> C, Scott S, </a:t>
            </a:r>
            <a:r>
              <a:rPr lang="pt-BR" dirty="0" err="1">
                <a:solidFill>
                  <a:schemeClr val="tx1">
                    <a:lumMod val="75000"/>
                    <a:lumOff val="25000"/>
                  </a:schemeClr>
                </a:solidFill>
              </a:rPr>
              <a:t>Schrag</a:t>
            </a:r>
            <a:r>
              <a:rPr lang="pt-BR" dirty="0">
                <a:solidFill>
                  <a:schemeClr val="tx1">
                    <a:lumMod val="75000"/>
                    <a:lumOff val="25000"/>
                  </a:schemeClr>
                </a:solidFill>
              </a:rPr>
              <a:t> SJ, Zaidi AK, </a:t>
            </a:r>
            <a:r>
              <a:rPr lang="pt-BR" dirty="0" err="1">
                <a:solidFill>
                  <a:schemeClr val="tx1">
                    <a:lumMod val="75000"/>
                    <a:lumOff val="25000"/>
                  </a:schemeClr>
                </a:solidFill>
              </a:rPr>
              <a:t>Cousens</a:t>
            </a:r>
            <a:r>
              <a:rPr lang="pt-BR" dirty="0">
                <a:solidFill>
                  <a:schemeClr val="tx1">
                    <a:lumMod val="75000"/>
                    <a:lumOff val="25000"/>
                  </a:schemeClr>
                </a:solidFill>
              </a:rPr>
              <a:t> S, et al. </a:t>
            </a:r>
            <a:r>
              <a:rPr lang="pt-BR" dirty="0" err="1">
                <a:solidFill>
                  <a:schemeClr val="tx1">
                    <a:lumMod val="75000"/>
                    <a:lumOff val="25000"/>
                  </a:schemeClr>
                </a:solidFill>
              </a:rPr>
              <a:t>Group</a:t>
            </a:r>
            <a:r>
              <a:rPr lang="pt-BR" dirty="0">
                <a:solidFill>
                  <a:schemeClr val="tx1">
                    <a:lumMod val="75000"/>
                    <a:lumOff val="25000"/>
                  </a:schemeClr>
                </a:solidFill>
              </a:rPr>
              <a:t> B </a:t>
            </a:r>
            <a:r>
              <a:rPr lang="pt-BR" dirty="0" err="1">
                <a:solidFill>
                  <a:schemeClr val="tx1">
                    <a:lumMod val="75000"/>
                    <a:lumOff val="25000"/>
                  </a:schemeClr>
                </a:solidFill>
              </a:rPr>
              <a:t>streptococcal</a:t>
            </a:r>
            <a:r>
              <a:rPr lang="pt-BR" dirty="0">
                <a:solidFill>
                  <a:schemeClr val="tx1">
                    <a:lumMod val="75000"/>
                    <a:lumOff val="25000"/>
                  </a:schemeClr>
                </a:solidFill>
              </a:rPr>
              <a:t> </a:t>
            </a:r>
            <a:r>
              <a:rPr lang="pt-BR" dirty="0" err="1">
                <a:solidFill>
                  <a:schemeClr val="tx1">
                    <a:lumMod val="75000"/>
                    <a:lumOff val="25000"/>
                  </a:schemeClr>
                </a:solidFill>
              </a:rPr>
              <a:t>disease</a:t>
            </a:r>
            <a:r>
              <a:rPr lang="pt-BR" dirty="0">
                <a:solidFill>
                  <a:schemeClr val="tx1">
                    <a:lumMod val="75000"/>
                    <a:lumOff val="25000"/>
                  </a:schemeClr>
                </a:solidFill>
              </a:rPr>
              <a:t> in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aged</a:t>
            </a:r>
            <a:r>
              <a:rPr lang="pt-BR" dirty="0">
                <a:solidFill>
                  <a:schemeClr val="tx1">
                    <a:lumMod val="75000"/>
                    <a:lumOff val="25000"/>
                  </a:schemeClr>
                </a:solidFill>
              </a:rPr>
              <a:t> </a:t>
            </a:r>
            <a:r>
              <a:rPr lang="pt-BR" dirty="0" err="1">
                <a:solidFill>
                  <a:schemeClr val="tx1">
                    <a:lumMod val="75000"/>
                    <a:lumOff val="25000"/>
                  </a:schemeClr>
                </a:solidFill>
              </a:rPr>
              <a:t>younger</a:t>
            </a:r>
            <a:r>
              <a:rPr lang="pt-BR" dirty="0">
                <a:solidFill>
                  <a:schemeClr val="tx1">
                    <a:lumMod val="75000"/>
                    <a:lumOff val="25000"/>
                  </a:schemeClr>
                </a:solidFill>
              </a:rPr>
              <a:t> </a:t>
            </a:r>
            <a:r>
              <a:rPr lang="pt-BR" dirty="0" err="1">
                <a:solidFill>
                  <a:schemeClr val="tx1">
                    <a:lumMod val="75000"/>
                    <a:lumOff val="25000"/>
                  </a:schemeClr>
                </a:solidFill>
              </a:rPr>
              <a:t>than</a:t>
            </a:r>
            <a:r>
              <a:rPr lang="pt-BR" dirty="0">
                <a:solidFill>
                  <a:schemeClr val="tx1">
                    <a:lumMod val="75000"/>
                    <a:lumOff val="25000"/>
                  </a:schemeClr>
                </a:solidFill>
              </a:rPr>
              <a:t> 3 </a:t>
            </a:r>
            <a:r>
              <a:rPr lang="pt-BR" dirty="0" err="1">
                <a:solidFill>
                  <a:schemeClr val="tx1">
                    <a:lumMod val="75000"/>
                    <a:lumOff val="25000"/>
                  </a:schemeClr>
                </a:solidFill>
              </a:rPr>
              <a:t>months</a:t>
            </a:r>
            <a:r>
              <a:rPr lang="pt-BR" dirty="0">
                <a:solidFill>
                  <a:schemeClr val="tx1">
                    <a:lumMod val="75000"/>
                    <a:lumOff val="25000"/>
                  </a:schemeClr>
                </a:solidFill>
              </a:rPr>
              <a:t>: </a:t>
            </a:r>
            <a:r>
              <a:rPr lang="pt-BR" dirty="0" err="1">
                <a:solidFill>
                  <a:schemeClr val="tx1">
                    <a:lumMod val="75000"/>
                    <a:lumOff val="25000"/>
                  </a:schemeClr>
                </a:solidFill>
              </a:rPr>
              <a:t>systematic</a:t>
            </a:r>
            <a:r>
              <a:rPr lang="pt-BR" dirty="0">
                <a:solidFill>
                  <a:schemeClr val="tx1">
                    <a:lumMod val="75000"/>
                    <a:lumOff val="25000"/>
                  </a:schemeClr>
                </a:solidFill>
              </a:rPr>
              <a:t> </a:t>
            </a:r>
            <a:r>
              <a:rPr lang="pt-BR" dirty="0" err="1">
                <a:solidFill>
                  <a:schemeClr val="tx1">
                    <a:lumMod val="75000"/>
                    <a:lumOff val="25000"/>
                  </a:schemeClr>
                </a:solidFill>
              </a:rPr>
              <a:t>review</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meta-</a:t>
            </a:r>
            <a:r>
              <a:rPr lang="pt-BR" dirty="0" err="1">
                <a:solidFill>
                  <a:schemeClr val="tx1">
                    <a:lumMod val="75000"/>
                    <a:lumOff val="25000"/>
                  </a:schemeClr>
                </a:solidFill>
              </a:rPr>
              <a:t>analysis</a:t>
            </a:r>
            <a:r>
              <a:rPr lang="pt-BR" dirty="0">
                <a:solidFill>
                  <a:schemeClr val="tx1">
                    <a:lumMod val="75000"/>
                    <a:lumOff val="25000"/>
                  </a:schemeClr>
                </a:solidFill>
              </a:rPr>
              <a:t>. Lancet 2012;379:547. </a:t>
            </a:r>
          </a:p>
          <a:p>
            <a:pPr algn="just" fontAlgn="auto">
              <a:spcAft>
                <a:spcPts val="0"/>
              </a:spcAft>
              <a:buFont typeface="+mj-lt"/>
              <a:buAutoNum type="arabicPeriod" startAt="9"/>
              <a:defRPr/>
            </a:pPr>
            <a:r>
              <a:rPr lang="pt-BR" dirty="0" err="1" smtClean="0">
                <a:solidFill>
                  <a:schemeClr val="tx1">
                    <a:lumMod val="75000"/>
                    <a:lumOff val="25000"/>
                  </a:schemeClr>
                </a:solidFill>
              </a:rPr>
              <a:t>Ohlsson</a:t>
            </a:r>
            <a:r>
              <a:rPr lang="pt-BR" dirty="0" smtClean="0">
                <a:solidFill>
                  <a:schemeClr val="tx1">
                    <a:lumMod val="75000"/>
                    <a:lumOff val="25000"/>
                  </a:schemeClr>
                </a:solidFill>
              </a:rPr>
              <a:t> </a:t>
            </a:r>
            <a:r>
              <a:rPr lang="pt-BR" dirty="0">
                <a:solidFill>
                  <a:schemeClr val="tx1">
                    <a:lumMod val="75000"/>
                    <a:lumOff val="25000"/>
                  </a:schemeClr>
                </a:solidFill>
              </a:rPr>
              <a:t>A, </a:t>
            </a:r>
            <a:r>
              <a:rPr lang="pt-BR" dirty="0" err="1">
                <a:solidFill>
                  <a:schemeClr val="tx1">
                    <a:lumMod val="75000"/>
                    <a:lumOff val="25000"/>
                  </a:schemeClr>
                </a:solidFill>
              </a:rPr>
              <a:t>Shah</a:t>
            </a:r>
            <a:r>
              <a:rPr lang="pt-BR" dirty="0">
                <a:solidFill>
                  <a:schemeClr val="tx1">
                    <a:lumMod val="75000"/>
                    <a:lumOff val="25000"/>
                  </a:schemeClr>
                </a:solidFill>
              </a:rPr>
              <a:t> VS. </a:t>
            </a:r>
            <a:r>
              <a:rPr lang="pt-BR" dirty="0" err="1">
                <a:solidFill>
                  <a:schemeClr val="tx1">
                    <a:lumMod val="75000"/>
                    <a:lumOff val="25000"/>
                  </a:schemeClr>
                </a:solidFill>
              </a:rPr>
              <a:t>Intrapartum</a:t>
            </a:r>
            <a:r>
              <a:rPr lang="pt-BR" dirty="0">
                <a:solidFill>
                  <a:schemeClr val="tx1">
                    <a:lumMod val="75000"/>
                    <a:lumOff val="25000"/>
                  </a:schemeClr>
                </a:solidFill>
              </a:rPr>
              <a:t> </a:t>
            </a:r>
            <a:r>
              <a:rPr lang="pt-BR" dirty="0" err="1">
                <a:solidFill>
                  <a:schemeClr val="tx1">
                    <a:lumMod val="75000"/>
                    <a:lumOff val="25000"/>
                  </a:schemeClr>
                </a:solidFill>
              </a:rPr>
              <a:t>antibiotics</a:t>
            </a:r>
            <a:r>
              <a:rPr lang="pt-BR" dirty="0">
                <a:solidFill>
                  <a:schemeClr val="tx1">
                    <a:lumMod val="75000"/>
                    <a:lumOff val="25000"/>
                  </a:schemeClr>
                </a:solidFill>
              </a:rPr>
              <a:t> for </a:t>
            </a:r>
            <a:r>
              <a:rPr lang="pt-BR" dirty="0" err="1">
                <a:solidFill>
                  <a:schemeClr val="tx1">
                    <a:lumMod val="75000"/>
                    <a:lumOff val="25000"/>
                  </a:schemeClr>
                </a:solidFill>
              </a:rPr>
              <a:t>known</a:t>
            </a:r>
            <a:r>
              <a:rPr lang="pt-BR" dirty="0">
                <a:solidFill>
                  <a:schemeClr val="tx1">
                    <a:lumMod val="75000"/>
                    <a:lumOff val="25000"/>
                  </a:schemeClr>
                </a:solidFill>
              </a:rPr>
              <a:t> maternal </a:t>
            </a:r>
            <a:r>
              <a:rPr lang="pt-BR" dirty="0" err="1">
                <a:solidFill>
                  <a:schemeClr val="tx1">
                    <a:lumMod val="75000"/>
                    <a:lumOff val="25000"/>
                  </a:schemeClr>
                </a:solidFill>
              </a:rPr>
              <a:t>Group</a:t>
            </a:r>
            <a:r>
              <a:rPr lang="pt-BR" dirty="0">
                <a:solidFill>
                  <a:schemeClr val="tx1">
                    <a:lumMod val="75000"/>
                    <a:lumOff val="25000"/>
                  </a:schemeClr>
                </a:solidFill>
              </a:rPr>
              <a:t> B </a:t>
            </a:r>
            <a:r>
              <a:rPr lang="pt-BR" dirty="0" err="1">
                <a:solidFill>
                  <a:schemeClr val="tx1">
                    <a:lumMod val="75000"/>
                    <a:lumOff val="25000"/>
                  </a:schemeClr>
                </a:solidFill>
              </a:rPr>
              <a:t>streptococcal</a:t>
            </a:r>
            <a:r>
              <a:rPr lang="pt-BR" dirty="0">
                <a:solidFill>
                  <a:schemeClr val="tx1">
                    <a:lumMod val="75000"/>
                    <a:lumOff val="25000"/>
                  </a:schemeClr>
                </a:solidFill>
              </a:rPr>
              <a:t> </a:t>
            </a:r>
            <a:r>
              <a:rPr lang="pt-BR" dirty="0" err="1">
                <a:solidFill>
                  <a:schemeClr val="tx1">
                    <a:lumMod val="75000"/>
                    <a:lumOff val="25000"/>
                  </a:schemeClr>
                </a:solidFill>
              </a:rPr>
              <a:t>colonization</a:t>
            </a:r>
            <a:r>
              <a:rPr lang="pt-BR" dirty="0">
                <a:solidFill>
                  <a:schemeClr val="tx1">
                    <a:lumMod val="75000"/>
                    <a:lumOff val="25000"/>
                  </a:schemeClr>
                </a:solidFill>
              </a:rPr>
              <a:t>. Cochrane </a:t>
            </a:r>
            <a:r>
              <a:rPr lang="pt-BR" dirty="0" err="1">
                <a:solidFill>
                  <a:schemeClr val="tx1">
                    <a:lumMod val="75000"/>
                    <a:lumOff val="25000"/>
                  </a:schemeClr>
                </a:solidFill>
              </a:rPr>
              <a:t>Database</a:t>
            </a:r>
            <a:r>
              <a:rPr lang="pt-BR" dirty="0">
                <a:solidFill>
                  <a:schemeClr val="tx1">
                    <a:lumMod val="75000"/>
                    <a:lumOff val="25000"/>
                  </a:schemeClr>
                </a:solidFill>
              </a:rPr>
              <a:t> </a:t>
            </a:r>
            <a:r>
              <a:rPr lang="pt-BR" dirty="0" err="1">
                <a:solidFill>
                  <a:schemeClr val="tx1">
                    <a:lumMod val="75000"/>
                    <a:lumOff val="25000"/>
                  </a:schemeClr>
                </a:solidFill>
              </a:rPr>
              <a:t>Syst</a:t>
            </a:r>
            <a:r>
              <a:rPr lang="pt-BR" dirty="0">
                <a:solidFill>
                  <a:schemeClr val="tx1">
                    <a:lumMod val="75000"/>
                    <a:lumOff val="25000"/>
                  </a:schemeClr>
                </a:solidFill>
              </a:rPr>
              <a:t> </a:t>
            </a:r>
            <a:r>
              <a:rPr lang="pt-BR" dirty="0" err="1">
                <a:solidFill>
                  <a:schemeClr val="tx1">
                    <a:lumMod val="75000"/>
                    <a:lumOff val="25000"/>
                  </a:schemeClr>
                </a:solidFill>
              </a:rPr>
              <a:t>Rev</a:t>
            </a:r>
            <a:r>
              <a:rPr lang="pt-BR" dirty="0">
                <a:solidFill>
                  <a:schemeClr val="tx1">
                    <a:lumMod val="75000"/>
                    <a:lumOff val="25000"/>
                  </a:schemeClr>
                </a:solidFill>
              </a:rPr>
              <a:t> 2014;6:CD007467. </a:t>
            </a:r>
            <a:endParaRPr lang="pt-BR" dirty="0" smtClean="0">
              <a:solidFill>
                <a:schemeClr val="tx1">
                  <a:lumMod val="75000"/>
                  <a:lumOff val="25000"/>
                </a:schemeClr>
              </a:solidFill>
            </a:endParaRPr>
          </a:p>
          <a:p>
            <a:pPr algn="just" fontAlgn="auto">
              <a:spcAft>
                <a:spcPts val="0"/>
              </a:spcAft>
              <a:buFont typeface="+mj-lt"/>
              <a:buAutoNum type="arabicPeriod" startAt="9"/>
              <a:defRPr/>
            </a:pPr>
            <a:r>
              <a:rPr lang="pt-BR" dirty="0" err="1" smtClean="0">
                <a:solidFill>
                  <a:schemeClr val="tx1">
                    <a:lumMod val="75000"/>
                    <a:lumOff val="25000"/>
                  </a:schemeClr>
                </a:solidFill>
              </a:rPr>
              <a:t>Kenyon</a:t>
            </a:r>
            <a:r>
              <a:rPr lang="pt-BR" dirty="0" smtClean="0">
                <a:solidFill>
                  <a:schemeClr val="tx1">
                    <a:lumMod val="75000"/>
                    <a:lumOff val="25000"/>
                  </a:schemeClr>
                </a:solidFill>
              </a:rPr>
              <a:t> </a:t>
            </a:r>
            <a:r>
              <a:rPr lang="pt-BR" dirty="0">
                <a:solidFill>
                  <a:schemeClr val="tx1">
                    <a:lumMod val="75000"/>
                    <a:lumOff val="25000"/>
                  </a:schemeClr>
                </a:solidFill>
              </a:rPr>
              <a:t>SL, Taylor DJ, </a:t>
            </a:r>
            <a:r>
              <a:rPr lang="pt-BR" dirty="0" err="1">
                <a:solidFill>
                  <a:schemeClr val="tx1">
                    <a:lumMod val="75000"/>
                    <a:lumOff val="25000"/>
                  </a:schemeClr>
                </a:solidFill>
              </a:rPr>
              <a:t>Tarnow</a:t>
            </a:r>
            <a:r>
              <a:rPr lang="pt-BR" dirty="0">
                <a:solidFill>
                  <a:schemeClr val="tx1">
                    <a:lumMod val="75000"/>
                    <a:lumOff val="25000"/>
                  </a:schemeClr>
                </a:solidFill>
              </a:rPr>
              <a:t>-Mordi W, ORACLE </a:t>
            </a:r>
            <a:r>
              <a:rPr lang="pt-BR" dirty="0" err="1">
                <a:solidFill>
                  <a:schemeClr val="tx1">
                    <a:lumMod val="75000"/>
                    <a:lumOff val="25000"/>
                  </a:schemeClr>
                </a:solidFill>
              </a:rPr>
              <a:t>Collaborative</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a:t>
            </a:r>
            <a:r>
              <a:rPr lang="pt-BR" dirty="0" err="1">
                <a:solidFill>
                  <a:schemeClr val="tx1">
                    <a:lumMod val="75000"/>
                    <a:lumOff val="25000"/>
                  </a:schemeClr>
                </a:solidFill>
              </a:rPr>
              <a:t>Broad-spectrum</a:t>
            </a:r>
            <a:r>
              <a:rPr lang="pt-BR" dirty="0">
                <a:solidFill>
                  <a:schemeClr val="tx1">
                    <a:lumMod val="75000"/>
                    <a:lumOff val="25000"/>
                  </a:schemeClr>
                </a:solidFill>
              </a:rPr>
              <a:t> </a:t>
            </a:r>
            <a:r>
              <a:rPr lang="pt-BR" dirty="0" err="1">
                <a:solidFill>
                  <a:schemeClr val="tx1">
                    <a:lumMod val="75000"/>
                    <a:lumOff val="25000"/>
                  </a:schemeClr>
                </a:solidFill>
              </a:rPr>
              <a:t>antibiotics</a:t>
            </a:r>
            <a:r>
              <a:rPr lang="pt-BR" dirty="0">
                <a:solidFill>
                  <a:schemeClr val="tx1">
                    <a:lumMod val="75000"/>
                    <a:lumOff val="25000"/>
                  </a:schemeClr>
                </a:solidFill>
              </a:rPr>
              <a:t> for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prelabour</a:t>
            </a:r>
            <a:r>
              <a:rPr lang="pt-BR" dirty="0">
                <a:solidFill>
                  <a:schemeClr val="tx1">
                    <a:lumMod val="75000"/>
                    <a:lumOff val="25000"/>
                  </a:schemeClr>
                </a:solidFill>
              </a:rPr>
              <a:t> </a:t>
            </a:r>
            <a:r>
              <a:rPr lang="pt-BR" dirty="0" err="1">
                <a:solidFill>
                  <a:schemeClr val="tx1">
                    <a:lumMod val="75000"/>
                    <a:lumOff val="25000"/>
                  </a:schemeClr>
                </a:solidFill>
              </a:rPr>
              <a:t>rupture</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fetal </a:t>
            </a:r>
            <a:r>
              <a:rPr lang="pt-BR" dirty="0" err="1">
                <a:solidFill>
                  <a:schemeClr val="tx1">
                    <a:lumMod val="75000"/>
                    <a:lumOff val="25000"/>
                  </a:schemeClr>
                </a:solidFill>
              </a:rPr>
              <a:t>membranes</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ORACLE I </a:t>
            </a:r>
            <a:r>
              <a:rPr lang="pt-BR" dirty="0" err="1">
                <a:solidFill>
                  <a:schemeClr val="tx1">
                    <a:lumMod val="75000"/>
                    <a:lumOff val="25000"/>
                  </a:schemeClr>
                </a:solidFill>
              </a:rPr>
              <a:t>randomised</a:t>
            </a:r>
            <a:r>
              <a:rPr lang="pt-BR" dirty="0">
                <a:solidFill>
                  <a:schemeClr val="tx1">
                    <a:lumMod val="75000"/>
                    <a:lumOff val="25000"/>
                  </a:schemeClr>
                </a:solidFill>
              </a:rPr>
              <a:t> </a:t>
            </a:r>
            <a:r>
              <a:rPr lang="pt-BR" dirty="0" err="1">
                <a:solidFill>
                  <a:schemeClr val="tx1">
                    <a:lumMod val="75000"/>
                    <a:lumOff val="25000"/>
                  </a:schemeClr>
                </a:solidFill>
              </a:rPr>
              <a:t>trial</a:t>
            </a:r>
            <a:r>
              <a:rPr lang="pt-BR" dirty="0">
                <a:solidFill>
                  <a:schemeClr val="tx1">
                    <a:lumMod val="75000"/>
                    <a:lumOff val="25000"/>
                  </a:schemeClr>
                </a:solidFill>
              </a:rPr>
              <a:t>. Lancet 2001;357:979–88. </a:t>
            </a:r>
            <a:endParaRPr lang="pt-BR" dirty="0" smtClean="0">
              <a:solidFill>
                <a:schemeClr val="tx1">
                  <a:lumMod val="75000"/>
                  <a:lumOff val="25000"/>
                </a:schemeClr>
              </a:solidFill>
            </a:endParaRPr>
          </a:p>
          <a:p>
            <a:pPr algn="just" fontAlgn="auto">
              <a:spcAft>
                <a:spcPts val="0"/>
              </a:spcAft>
              <a:buFont typeface="+mj-lt"/>
              <a:buAutoNum type="arabicPeriod" startAt="9"/>
              <a:defRPr/>
            </a:pPr>
            <a:r>
              <a:rPr lang="pt-BR" dirty="0" err="1" smtClean="0">
                <a:solidFill>
                  <a:schemeClr val="tx1">
                    <a:lumMod val="75000"/>
                    <a:lumOff val="25000"/>
                  </a:schemeClr>
                </a:solidFill>
              </a:rPr>
              <a:t>Kenyon</a:t>
            </a:r>
            <a:r>
              <a:rPr lang="pt-BR" dirty="0" smtClean="0">
                <a:solidFill>
                  <a:schemeClr val="tx1">
                    <a:lumMod val="75000"/>
                    <a:lumOff val="25000"/>
                  </a:schemeClr>
                </a:solidFill>
              </a:rPr>
              <a:t> </a:t>
            </a:r>
            <a:r>
              <a:rPr lang="pt-BR" dirty="0">
                <a:solidFill>
                  <a:schemeClr val="tx1">
                    <a:lumMod val="75000"/>
                    <a:lumOff val="25000"/>
                  </a:schemeClr>
                </a:solidFill>
              </a:rPr>
              <a:t>SL, Taylor DJ, </a:t>
            </a:r>
            <a:r>
              <a:rPr lang="pt-BR" dirty="0" err="1">
                <a:solidFill>
                  <a:schemeClr val="tx1">
                    <a:lumMod val="75000"/>
                    <a:lumOff val="25000"/>
                  </a:schemeClr>
                </a:solidFill>
              </a:rPr>
              <a:t>Tarnow</a:t>
            </a:r>
            <a:r>
              <a:rPr lang="pt-BR" dirty="0">
                <a:solidFill>
                  <a:schemeClr val="tx1">
                    <a:lumMod val="75000"/>
                    <a:lumOff val="25000"/>
                  </a:schemeClr>
                </a:solidFill>
              </a:rPr>
              <a:t>-Mordi W, ORACLE </a:t>
            </a:r>
            <a:r>
              <a:rPr lang="pt-BR" dirty="0" err="1">
                <a:solidFill>
                  <a:schemeClr val="tx1">
                    <a:lumMod val="75000"/>
                    <a:lumOff val="25000"/>
                  </a:schemeClr>
                </a:solidFill>
              </a:rPr>
              <a:t>Collaborative</a:t>
            </a:r>
            <a:r>
              <a:rPr lang="pt-BR" dirty="0">
                <a:solidFill>
                  <a:schemeClr val="tx1">
                    <a:lumMod val="75000"/>
                    <a:lumOff val="25000"/>
                  </a:schemeClr>
                </a:solidFill>
              </a:rPr>
              <a:t> </a:t>
            </a:r>
            <a:r>
              <a:rPr lang="pt-BR" dirty="0" err="1">
                <a:solidFill>
                  <a:schemeClr val="tx1">
                    <a:lumMod val="75000"/>
                    <a:lumOff val="25000"/>
                  </a:schemeClr>
                </a:solidFill>
              </a:rPr>
              <a:t>Group</a:t>
            </a:r>
            <a:r>
              <a:rPr lang="pt-BR" dirty="0">
                <a:solidFill>
                  <a:schemeClr val="tx1">
                    <a:lumMod val="75000"/>
                    <a:lumOff val="25000"/>
                  </a:schemeClr>
                </a:solidFill>
              </a:rPr>
              <a:t>. </a:t>
            </a:r>
            <a:r>
              <a:rPr lang="pt-BR" dirty="0" err="1">
                <a:solidFill>
                  <a:schemeClr val="tx1">
                    <a:lumMod val="75000"/>
                    <a:lumOff val="25000"/>
                  </a:schemeClr>
                </a:solidFill>
              </a:rPr>
              <a:t>Broad-spectrum</a:t>
            </a:r>
            <a:r>
              <a:rPr lang="pt-BR" dirty="0">
                <a:solidFill>
                  <a:schemeClr val="tx1">
                    <a:lumMod val="75000"/>
                    <a:lumOff val="25000"/>
                  </a:schemeClr>
                </a:solidFill>
              </a:rPr>
              <a:t> </a:t>
            </a:r>
            <a:r>
              <a:rPr lang="pt-BR" dirty="0" err="1">
                <a:solidFill>
                  <a:schemeClr val="tx1">
                    <a:lumMod val="75000"/>
                    <a:lumOff val="25000"/>
                  </a:schemeClr>
                </a:solidFill>
              </a:rPr>
              <a:t>antibiotics</a:t>
            </a:r>
            <a:r>
              <a:rPr lang="pt-BR" dirty="0">
                <a:solidFill>
                  <a:schemeClr val="tx1">
                    <a:lumMod val="75000"/>
                    <a:lumOff val="25000"/>
                  </a:schemeClr>
                </a:solidFill>
              </a:rPr>
              <a:t> for </a:t>
            </a:r>
            <a:r>
              <a:rPr lang="pt-BR" dirty="0" err="1">
                <a:solidFill>
                  <a:schemeClr val="tx1">
                    <a:lumMod val="75000"/>
                    <a:lumOff val="25000"/>
                  </a:schemeClr>
                </a:solidFill>
              </a:rPr>
              <a:t>spontaneous</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labour</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ORACLE II </a:t>
            </a:r>
            <a:r>
              <a:rPr lang="pt-BR" dirty="0" err="1">
                <a:solidFill>
                  <a:schemeClr val="tx1">
                    <a:lumMod val="75000"/>
                    <a:lumOff val="25000"/>
                  </a:schemeClr>
                </a:solidFill>
              </a:rPr>
              <a:t>randomised</a:t>
            </a:r>
            <a:r>
              <a:rPr lang="pt-BR" dirty="0">
                <a:solidFill>
                  <a:schemeClr val="tx1">
                    <a:lumMod val="75000"/>
                    <a:lumOff val="25000"/>
                  </a:schemeClr>
                </a:solidFill>
              </a:rPr>
              <a:t> </a:t>
            </a:r>
            <a:r>
              <a:rPr lang="pt-BR" dirty="0" err="1">
                <a:solidFill>
                  <a:schemeClr val="tx1">
                    <a:lumMod val="75000"/>
                    <a:lumOff val="25000"/>
                  </a:schemeClr>
                </a:solidFill>
              </a:rPr>
              <a:t>trial</a:t>
            </a:r>
            <a:r>
              <a:rPr lang="pt-BR" dirty="0">
                <a:solidFill>
                  <a:schemeClr val="tx1">
                    <a:lumMod val="75000"/>
                    <a:lumOff val="25000"/>
                  </a:schemeClr>
                </a:solidFill>
              </a:rPr>
              <a:t>. Lancet 2001;357:989–94.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a:xfrm>
            <a:off x="2592388" y="623888"/>
            <a:ext cx="8912225" cy="1281112"/>
          </a:xfrm>
        </p:spPr>
        <p:txBody>
          <a:bodyPr/>
          <a:lstStyle/>
          <a:p>
            <a:pPr algn="just"/>
            <a:r>
              <a:rPr lang="pt-BR" smtClean="0"/>
              <a:t>Referências:</a:t>
            </a:r>
          </a:p>
        </p:txBody>
      </p:sp>
      <p:sp>
        <p:nvSpPr>
          <p:cNvPr id="3" name="Espaço Reservado para Conteúdo 2"/>
          <p:cNvSpPr>
            <a:spLocks noGrp="1"/>
          </p:cNvSpPr>
          <p:nvPr>
            <p:ph idx="1"/>
          </p:nvPr>
        </p:nvSpPr>
        <p:spPr>
          <a:xfrm>
            <a:off x="1042988" y="2133600"/>
            <a:ext cx="10856912" cy="4267200"/>
          </a:xfrm>
        </p:spPr>
        <p:txBody>
          <a:bodyPr rtlCol="0">
            <a:normAutofit fontScale="85000" lnSpcReduction="20000"/>
          </a:bodyPr>
          <a:lstStyle/>
          <a:p>
            <a:pPr algn="just" fontAlgn="auto">
              <a:spcAft>
                <a:spcPts val="0"/>
              </a:spcAft>
              <a:buFont typeface="+mj-lt"/>
              <a:buAutoNum type="arabicPeriod" startAt="17"/>
              <a:defRPr/>
            </a:pPr>
            <a:r>
              <a:rPr lang="pt-BR" dirty="0" err="1">
                <a:solidFill>
                  <a:schemeClr val="tx1">
                    <a:lumMod val="75000"/>
                    <a:lumOff val="25000"/>
                  </a:schemeClr>
                </a:solidFill>
              </a:rPr>
              <a:t>Fleiss</a:t>
            </a:r>
            <a:r>
              <a:rPr lang="pt-BR" dirty="0">
                <a:solidFill>
                  <a:schemeClr val="tx1">
                    <a:lumMod val="75000"/>
                    <a:lumOff val="25000"/>
                  </a:schemeClr>
                </a:solidFill>
              </a:rPr>
              <a:t> JL, </a:t>
            </a:r>
            <a:r>
              <a:rPr lang="pt-BR" dirty="0" err="1">
                <a:solidFill>
                  <a:schemeClr val="tx1">
                    <a:lumMod val="75000"/>
                    <a:lumOff val="25000"/>
                  </a:schemeClr>
                </a:solidFill>
              </a:rPr>
              <a:t>Tytun</a:t>
            </a:r>
            <a:r>
              <a:rPr lang="pt-BR" dirty="0">
                <a:solidFill>
                  <a:schemeClr val="tx1">
                    <a:lumMod val="75000"/>
                    <a:lumOff val="25000"/>
                  </a:schemeClr>
                </a:solidFill>
              </a:rPr>
              <a:t> A, </a:t>
            </a:r>
            <a:r>
              <a:rPr lang="pt-BR" dirty="0" err="1">
                <a:solidFill>
                  <a:schemeClr val="tx1">
                    <a:lumMod val="75000"/>
                    <a:lumOff val="25000"/>
                  </a:schemeClr>
                </a:solidFill>
              </a:rPr>
              <a:t>Ury</a:t>
            </a:r>
            <a:r>
              <a:rPr lang="pt-BR" dirty="0">
                <a:solidFill>
                  <a:schemeClr val="tx1">
                    <a:lumMod val="75000"/>
                    <a:lumOff val="25000"/>
                  </a:schemeClr>
                </a:solidFill>
              </a:rPr>
              <a:t> SHK. A </a:t>
            </a:r>
            <a:r>
              <a:rPr lang="pt-BR" dirty="0" err="1">
                <a:solidFill>
                  <a:schemeClr val="tx1">
                    <a:lumMod val="75000"/>
                    <a:lumOff val="25000"/>
                  </a:schemeClr>
                </a:solidFill>
              </a:rPr>
              <a:t>simple</a:t>
            </a:r>
            <a:r>
              <a:rPr lang="pt-BR" dirty="0">
                <a:solidFill>
                  <a:schemeClr val="tx1">
                    <a:lumMod val="75000"/>
                    <a:lumOff val="25000"/>
                  </a:schemeClr>
                </a:solidFill>
              </a:rPr>
              <a:t> </a:t>
            </a:r>
            <a:r>
              <a:rPr lang="pt-BR" dirty="0" err="1">
                <a:solidFill>
                  <a:schemeClr val="tx1">
                    <a:lumMod val="75000"/>
                    <a:lumOff val="25000"/>
                  </a:schemeClr>
                </a:solidFill>
              </a:rPr>
              <a:t>approximation</a:t>
            </a:r>
            <a:r>
              <a:rPr lang="pt-BR" dirty="0">
                <a:solidFill>
                  <a:schemeClr val="tx1">
                    <a:lumMod val="75000"/>
                    <a:lumOff val="25000"/>
                  </a:schemeClr>
                </a:solidFill>
              </a:rPr>
              <a:t> for </a:t>
            </a:r>
            <a:r>
              <a:rPr lang="pt-BR" dirty="0" err="1">
                <a:solidFill>
                  <a:schemeClr val="tx1">
                    <a:lumMod val="75000"/>
                    <a:lumOff val="25000"/>
                  </a:schemeClr>
                </a:solidFill>
              </a:rPr>
              <a:t>calculating</a:t>
            </a:r>
            <a:r>
              <a:rPr lang="pt-BR" dirty="0">
                <a:solidFill>
                  <a:schemeClr val="tx1">
                    <a:lumMod val="75000"/>
                    <a:lumOff val="25000"/>
                  </a:schemeClr>
                </a:solidFill>
              </a:rPr>
              <a:t> </a:t>
            </a:r>
            <a:r>
              <a:rPr lang="pt-BR" dirty="0" err="1">
                <a:solidFill>
                  <a:schemeClr val="tx1">
                    <a:lumMod val="75000"/>
                    <a:lumOff val="25000"/>
                  </a:schemeClr>
                </a:solidFill>
              </a:rPr>
              <a:t>sample</a:t>
            </a:r>
            <a:r>
              <a:rPr lang="pt-BR" dirty="0">
                <a:solidFill>
                  <a:schemeClr val="tx1">
                    <a:lumMod val="75000"/>
                    <a:lumOff val="25000"/>
                  </a:schemeClr>
                </a:solidFill>
              </a:rPr>
              <a:t> </a:t>
            </a:r>
            <a:r>
              <a:rPr lang="pt-BR" dirty="0" err="1">
                <a:solidFill>
                  <a:schemeClr val="tx1">
                    <a:lumMod val="75000"/>
                    <a:lumOff val="25000"/>
                  </a:schemeClr>
                </a:solidFill>
              </a:rPr>
              <a:t>sizes</a:t>
            </a:r>
            <a:r>
              <a:rPr lang="pt-BR" dirty="0">
                <a:solidFill>
                  <a:schemeClr val="tx1">
                    <a:lumMod val="75000"/>
                    <a:lumOff val="25000"/>
                  </a:schemeClr>
                </a:solidFill>
              </a:rPr>
              <a:t> for </a:t>
            </a:r>
            <a:r>
              <a:rPr lang="pt-BR" dirty="0" err="1">
                <a:solidFill>
                  <a:schemeClr val="tx1">
                    <a:lumMod val="75000"/>
                    <a:lumOff val="25000"/>
                  </a:schemeClr>
                </a:solidFill>
              </a:rPr>
              <a:t>comparing</a:t>
            </a:r>
            <a:r>
              <a:rPr lang="pt-BR" dirty="0">
                <a:solidFill>
                  <a:schemeClr val="tx1">
                    <a:lumMod val="75000"/>
                    <a:lumOff val="25000"/>
                  </a:schemeClr>
                </a:solidFill>
              </a:rPr>
              <a:t> </a:t>
            </a:r>
            <a:r>
              <a:rPr lang="pt-BR" dirty="0" err="1">
                <a:solidFill>
                  <a:schemeClr val="tx1">
                    <a:lumMod val="75000"/>
                    <a:lumOff val="25000"/>
                  </a:schemeClr>
                </a:solidFill>
              </a:rPr>
              <a:t>independent</a:t>
            </a:r>
            <a:r>
              <a:rPr lang="pt-BR" dirty="0">
                <a:solidFill>
                  <a:schemeClr val="tx1">
                    <a:lumMod val="75000"/>
                    <a:lumOff val="25000"/>
                  </a:schemeClr>
                </a:solidFill>
              </a:rPr>
              <a:t> </a:t>
            </a:r>
            <a:r>
              <a:rPr lang="pt-BR" dirty="0" err="1">
                <a:solidFill>
                  <a:schemeClr val="tx1">
                    <a:lumMod val="75000"/>
                    <a:lumOff val="25000"/>
                  </a:schemeClr>
                </a:solidFill>
              </a:rPr>
              <a:t>proportions</a:t>
            </a:r>
            <a:r>
              <a:rPr lang="pt-BR" dirty="0">
                <a:solidFill>
                  <a:schemeClr val="tx1">
                    <a:lumMod val="75000"/>
                    <a:lumOff val="25000"/>
                  </a:schemeClr>
                </a:solidFill>
              </a:rPr>
              <a:t>. </a:t>
            </a:r>
            <a:r>
              <a:rPr lang="pt-BR" dirty="0" err="1">
                <a:solidFill>
                  <a:schemeClr val="tx1">
                    <a:lumMod val="75000"/>
                    <a:lumOff val="25000"/>
                  </a:schemeClr>
                </a:solidFill>
              </a:rPr>
              <a:t>Biometrics</a:t>
            </a:r>
            <a:r>
              <a:rPr lang="pt-BR" dirty="0">
                <a:solidFill>
                  <a:schemeClr val="tx1">
                    <a:lumMod val="75000"/>
                    <a:lumOff val="25000"/>
                  </a:schemeClr>
                </a:solidFill>
              </a:rPr>
              <a:t> 1980;36:343–6</a:t>
            </a:r>
            <a:r>
              <a:rPr lang="pt-BR" dirty="0" smtClean="0">
                <a:solidFill>
                  <a:schemeClr val="tx1">
                    <a:lumMod val="75000"/>
                    <a:lumOff val="25000"/>
                  </a:schemeClr>
                </a:solidFill>
              </a:rPr>
              <a:t>.</a:t>
            </a:r>
          </a:p>
          <a:p>
            <a:pPr algn="just" fontAlgn="auto">
              <a:spcAft>
                <a:spcPts val="0"/>
              </a:spcAft>
              <a:buFont typeface="+mj-lt"/>
              <a:buAutoNum type="arabicPeriod" startAt="17"/>
              <a:defRPr/>
            </a:pPr>
            <a:r>
              <a:rPr lang="pt-BR" dirty="0" smtClean="0">
                <a:solidFill>
                  <a:schemeClr val="tx1">
                    <a:lumMod val="75000"/>
                    <a:lumOff val="25000"/>
                  </a:schemeClr>
                </a:solidFill>
              </a:rPr>
              <a:t>Martinez-</a:t>
            </a:r>
            <a:r>
              <a:rPr lang="pt-BR" dirty="0" err="1" smtClean="0">
                <a:solidFill>
                  <a:schemeClr val="tx1">
                    <a:lumMod val="75000"/>
                    <a:lumOff val="25000"/>
                  </a:schemeClr>
                </a:solidFill>
              </a:rPr>
              <a:t>Tallo</a:t>
            </a:r>
            <a:r>
              <a:rPr lang="pt-BR" dirty="0" smtClean="0">
                <a:solidFill>
                  <a:schemeClr val="tx1">
                    <a:lumMod val="75000"/>
                    <a:lumOff val="25000"/>
                  </a:schemeClr>
                </a:solidFill>
              </a:rPr>
              <a:t> </a:t>
            </a:r>
            <a:r>
              <a:rPr lang="pt-BR" dirty="0">
                <a:solidFill>
                  <a:schemeClr val="tx1">
                    <a:lumMod val="75000"/>
                    <a:lumOff val="25000"/>
                  </a:schemeClr>
                </a:solidFill>
              </a:rPr>
              <a:t>E, </a:t>
            </a:r>
            <a:r>
              <a:rPr lang="pt-BR" dirty="0" err="1">
                <a:solidFill>
                  <a:schemeClr val="tx1">
                    <a:lumMod val="75000"/>
                    <a:lumOff val="25000"/>
                  </a:schemeClr>
                </a:solidFill>
              </a:rPr>
              <a:t>Claure</a:t>
            </a:r>
            <a:r>
              <a:rPr lang="pt-BR" dirty="0">
                <a:solidFill>
                  <a:schemeClr val="tx1">
                    <a:lumMod val="75000"/>
                    <a:lumOff val="25000"/>
                  </a:schemeClr>
                </a:solidFill>
              </a:rPr>
              <a:t> N, </a:t>
            </a:r>
            <a:r>
              <a:rPr lang="pt-BR" dirty="0" err="1">
                <a:solidFill>
                  <a:schemeClr val="tx1">
                    <a:lumMod val="75000"/>
                    <a:lumOff val="25000"/>
                  </a:schemeClr>
                </a:solidFill>
              </a:rPr>
              <a:t>Bancalari</a:t>
            </a:r>
            <a:r>
              <a:rPr lang="pt-BR" dirty="0">
                <a:solidFill>
                  <a:schemeClr val="tx1">
                    <a:lumMod val="75000"/>
                    <a:lumOff val="25000"/>
                  </a:schemeClr>
                </a:solidFill>
              </a:rPr>
              <a:t> E.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in </a:t>
            </a:r>
            <a:r>
              <a:rPr lang="pt-BR" dirty="0" err="1">
                <a:solidFill>
                  <a:schemeClr val="tx1">
                    <a:lumMod val="75000"/>
                    <a:lumOff val="25000"/>
                  </a:schemeClr>
                </a:solidFill>
              </a:rPr>
              <a:t>full-term</a:t>
            </a:r>
            <a:r>
              <a:rPr lang="pt-BR" dirty="0">
                <a:solidFill>
                  <a:schemeClr val="tx1">
                    <a:lumMod val="75000"/>
                    <a:lumOff val="25000"/>
                  </a:schemeClr>
                </a:solidFill>
              </a:rPr>
              <a:t> </a:t>
            </a:r>
            <a:r>
              <a:rPr lang="pt-BR" dirty="0" err="1">
                <a:solidFill>
                  <a:schemeClr val="tx1">
                    <a:lumMod val="75000"/>
                    <a:lumOff val="25000"/>
                  </a:schemeClr>
                </a:solidFill>
              </a:rPr>
              <a:t>or</a:t>
            </a:r>
            <a:r>
              <a:rPr lang="pt-BR" dirty="0">
                <a:solidFill>
                  <a:schemeClr val="tx1">
                    <a:lumMod val="75000"/>
                    <a:lumOff val="25000"/>
                  </a:schemeClr>
                </a:solidFill>
              </a:rPr>
              <a:t> </a:t>
            </a:r>
            <a:r>
              <a:rPr lang="pt-BR" dirty="0" err="1">
                <a:solidFill>
                  <a:schemeClr val="tx1">
                    <a:lumMod val="75000"/>
                    <a:lumOff val="25000"/>
                  </a:schemeClr>
                </a:solidFill>
              </a:rPr>
              <a:t>near-term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risk</a:t>
            </a:r>
            <a:r>
              <a:rPr lang="pt-BR" dirty="0">
                <a:solidFill>
                  <a:schemeClr val="tx1">
                    <a:lumMod val="75000"/>
                    <a:lumOff val="25000"/>
                  </a:schemeClr>
                </a:solidFill>
              </a:rPr>
              <a:t> </a:t>
            </a:r>
            <a:r>
              <a:rPr lang="pt-BR" dirty="0" err="1">
                <a:solidFill>
                  <a:schemeClr val="tx1">
                    <a:lumMod val="75000"/>
                    <a:lumOff val="25000"/>
                  </a:schemeClr>
                </a:solidFill>
              </a:rPr>
              <a:t>factors</a:t>
            </a:r>
            <a:r>
              <a:rPr lang="pt-BR" dirty="0">
                <a:solidFill>
                  <a:schemeClr val="tx1">
                    <a:lumMod val="75000"/>
                    <a:lumOff val="25000"/>
                  </a:schemeClr>
                </a:solidFill>
              </a:rPr>
              <a:t>. </a:t>
            </a:r>
            <a:r>
              <a:rPr lang="pt-BR" dirty="0" err="1">
                <a:solidFill>
                  <a:schemeClr val="tx1">
                    <a:lumMod val="75000"/>
                    <a:lumOff val="25000"/>
                  </a:schemeClr>
                </a:solidFill>
              </a:rPr>
              <a:t>Biol</a:t>
            </a:r>
            <a:r>
              <a:rPr lang="pt-BR" dirty="0">
                <a:solidFill>
                  <a:schemeClr val="tx1">
                    <a:lumMod val="75000"/>
                    <a:lumOff val="25000"/>
                  </a:schemeClr>
                </a:solidFill>
              </a:rPr>
              <a:t> </a:t>
            </a:r>
            <a:r>
              <a:rPr lang="pt-BR" dirty="0" err="1">
                <a:solidFill>
                  <a:schemeClr val="tx1">
                    <a:lumMod val="75000"/>
                    <a:lumOff val="25000"/>
                  </a:schemeClr>
                </a:solidFill>
              </a:rPr>
              <a:t>Neonate</a:t>
            </a:r>
            <a:r>
              <a:rPr lang="pt-BR" dirty="0">
                <a:solidFill>
                  <a:schemeClr val="tx1">
                    <a:lumMod val="75000"/>
                    <a:lumOff val="25000"/>
                  </a:schemeClr>
                </a:solidFill>
              </a:rPr>
              <a:t> 1997;71:292–8. </a:t>
            </a:r>
            <a:endParaRPr lang="pt-BR" dirty="0" smtClean="0">
              <a:solidFill>
                <a:schemeClr val="tx1">
                  <a:lumMod val="75000"/>
                  <a:lumOff val="25000"/>
                </a:schemeClr>
              </a:solidFill>
            </a:endParaRPr>
          </a:p>
          <a:p>
            <a:pPr algn="just" fontAlgn="auto">
              <a:spcAft>
                <a:spcPts val="0"/>
              </a:spcAft>
              <a:buFont typeface="+mj-lt"/>
              <a:buAutoNum type="arabicPeriod" startAt="17"/>
              <a:defRPr/>
            </a:pPr>
            <a:r>
              <a:rPr lang="pt-BR" dirty="0" err="1" smtClean="0">
                <a:solidFill>
                  <a:schemeClr val="tx1">
                    <a:lumMod val="75000"/>
                    <a:lumOff val="25000"/>
                  </a:schemeClr>
                </a:solidFill>
              </a:rPr>
              <a:t>Raboei</a:t>
            </a:r>
            <a:r>
              <a:rPr lang="pt-BR" dirty="0" smtClean="0">
                <a:solidFill>
                  <a:schemeClr val="tx1">
                    <a:lumMod val="75000"/>
                    <a:lumOff val="25000"/>
                  </a:schemeClr>
                </a:solidFill>
              </a:rPr>
              <a:t> </a:t>
            </a:r>
            <a:r>
              <a:rPr lang="pt-BR" dirty="0">
                <a:solidFill>
                  <a:schemeClr val="tx1">
                    <a:lumMod val="75000"/>
                    <a:lumOff val="25000"/>
                  </a:schemeClr>
                </a:solidFill>
              </a:rPr>
              <a:t>EH.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in </a:t>
            </a:r>
            <a:r>
              <a:rPr lang="pt-BR" dirty="0" err="1">
                <a:solidFill>
                  <a:schemeClr val="tx1">
                    <a:lumMod val="75000"/>
                    <a:lumOff val="25000"/>
                  </a:schemeClr>
                </a:solidFill>
              </a:rPr>
              <a:t>full-term</a:t>
            </a:r>
            <a:r>
              <a:rPr lang="pt-BR" dirty="0">
                <a:solidFill>
                  <a:schemeClr val="tx1">
                    <a:lumMod val="75000"/>
                    <a:lumOff val="25000"/>
                  </a:schemeClr>
                </a:solidFill>
              </a:rPr>
              <a:t> </a:t>
            </a:r>
            <a:r>
              <a:rPr lang="pt-BR" dirty="0" err="1">
                <a:solidFill>
                  <a:schemeClr val="tx1">
                    <a:lumMod val="75000"/>
                    <a:lumOff val="25000"/>
                  </a:schemeClr>
                </a:solidFill>
              </a:rPr>
              <a:t>neonates</a:t>
            </a:r>
            <a:r>
              <a:rPr lang="pt-BR" dirty="0">
                <a:solidFill>
                  <a:schemeClr val="tx1">
                    <a:lumMod val="75000"/>
                    <a:lumOff val="25000"/>
                  </a:schemeClr>
                </a:solidFill>
              </a:rPr>
              <a:t>: </a:t>
            </a:r>
            <a:r>
              <a:rPr lang="pt-BR" dirty="0" err="1">
                <a:solidFill>
                  <a:schemeClr val="tx1">
                    <a:lumMod val="75000"/>
                    <a:lumOff val="25000"/>
                  </a:schemeClr>
                </a:solidFill>
              </a:rPr>
              <a:t>is</a:t>
            </a:r>
            <a:r>
              <a:rPr lang="pt-BR" dirty="0">
                <a:solidFill>
                  <a:schemeClr val="tx1">
                    <a:lumMod val="75000"/>
                    <a:lumOff val="25000"/>
                  </a:schemeClr>
                </a:solidFill>
              </a:rPr>
              <a:t> it </a:t>
            </a:r>
            <a:r>
              <a:rPr lang="pt-BR" dirty="0" err="1">
                <a:solidFill>
                  <a:schemeClr val="tx1">
                    <a:lumMod val="75000"/>
                    <a:lumOff val="25000"/>
                  </a:schemeClr>
                </a:solidFill>
              </a:rPr>
              <a:t>aganglionosis</a:t>
            </a:r>
            <a:r>
              <a:rPr lang="pt-BR" dirty="0">
                <a:solidFill>
                  <a:schemeClr val="tx1">
                    <a:lumMod val="75000"/>
                    <a:lumOff val="25000"/>
                  </a:schemeClr>
                </a:solidFill>
              </a:rPr>
              <a:t>. </a:t>
            </a:r>
            <a:r>
              <a:rPr lang="pt-BR" dirty="0" err="1">
                <a:solidFill>
                  <a:schemeClr val="tx1">
                    <a:lumMod val="75000"/>
                    <a:lumOff val="25000"/>
                  </a:schemeClr>
                </a:solidFill>
              </a:rPr>
              <a:t>Eur</a:t>
            </a:r>
            <a:r>
              <a:rPr lang="pt-BR" dirty="0">
                <a:solidFill>
                  <a:schemeClr val="tx1">
                    <a:lumMod val="75000"/>
                    <a:lumOff val="25000"/>
                  </a:schemeClr>
                </a:solidFill>
              </a:rPr>
              <a:t> J </a:t>
            </a:r>
            <a:r>
              <a:rPr lang="pt-BR" dirty="0" err="1">
                <a:solidFill>
                  <a:schemeClr val="tx1">
                    <a:lumMod val="75000"/>
                    <a:lumOff val="25000"/>
                  </a:schemeClr>
                </a:solidFill>
              </a:rPr>
              <a:t>Pediatr</a:t>
            </a:r>
            <a:r>
              <a:rPr lang="pt-BR" dirty="0">
                <a:solidFill>
                  <a:schemeClr val="tx1">
                    <a:lumMod val="75000"/>
                    <a:lumOff val="25000"/>
                  </a:schemeClr>
                </a:solidFill>
              </a:rPr>
              <a:t> </a:t>
            </a:r>
            <a:r>
              <a:rPr lang="pt-BR" dirty="0" err="1">
                <a:solidFill>
                  <a:schemeClr val="tx1">
                    <a:lumMod val="75000"/>
                    <a:lumOff val="25000"/>
                  </a:schemeClr>
                </a:solidFill>
              </a:rPr>
              <a:t>Surg</a:t>
            </a:r>
            <a:r>
              <a:rPr lang="pt-BR" dirty="0">
                <a:solidFill>
                  <a:schemeClr val="tx1">
                    <a:lumMod val="75000"/>
                    <a:lumOff val="25000"/>
                  </a:schemeClr>
                </a:solidFill>
              </a:rPr>
              <a:t> 2009;19:101–4. </a:t>
            </a:r>
            <a:r>
              <a:rPr lang="pt-BR" dirty="0" smtClean="0">
                <a:solidFill>
                  <a:schemeClr val="tx1">
                    <a:lumMod val="75000"/>
                    <a:lumOff val="25000"/>
                  </a:schemeClr>
                </a:solidFill>
              </a:rPr>
              <a:t>[</a:t>
            </a:r>
          </a:p>
          <a:p>
            <a:pPr algn="just" fontAlgn="auto">
              <a:spcAft>
                <a:spcPts val="0"/>
              </a:spcAft>
              <a:buFont typeface="+mj-lt"/>
              <a:buAutoNum type="arabicPeriod" startAt="17"/>
              <a:defRPr/>
            </a:pPr>
            <a:r>
              <a:rPr lang="pt-BR" dirty="0" err="1" smtClean="0">
                <a:solidFill>
                  <a:schemeClr val="tx1">
                    <a:lumMod val="75000"/>
                    <a:lumOff val="25000"/>
                  </a:schemeClr>
                </a:solidFill>
              </a:rPr>
              <a:t>Markel</a:t>
            </a:r>
            <a:r>
              <a:rPr lang="pt-BR" dirty="0" smtClean="0">
                <a:solidFill>
                  <a:schemeClr val="tx1">
                    <a:lumMod val="75000"/>
                    <a:lumOff val="25000"/>
                  </a:schemeClr>
                </a:solidFill>
              </a:rPr>
              <a:t> </a:t>
            </a:r>
            <a:r>
              <a:rPr lang="pt-BR" dirty="0">
                <a:solidFill>
                  <a:schemeClr val="tx1">
                    <a:lumMod val="75000"/>
                    <a:lumOff val="25000"/>
                  </a:schemeClr>
                </a:solidFill>
              </a:rPr>
              <a:t>TA, </a:t>
            </a:r>
            <a:r>
              <a:rPr lang="pt-BR" dirty="0" err="1">
                <a:solidFill>
                  <a:schemeClr val="tx1">
                    <a:lumMod val="75000"/>
                    <a:lumOff val="25000"/>
                  </a:schemeClr>
                </a:solidFill>
              </a:rPr>
              <a:t>Crisostomo</a:t>
            </a:r>
            <a:r>
              <a:rPr lang="pt-BR" dirty="0">
                <a:solidFill>
                  <a:schemeClr val="tx1">
                    <a:lumMod val="75000"/>
                    <a:lumOff val="25000"/>
                  </a:schemeClr>
                </a:solidFill>
              </a:rPr>
              <a:t> PR, </a:t>
            </a:r>
            <a:r>
              <a:rPr lang="pt-BR" dirty="0" err="1">
                <a:solidFill>
                  <a:schemeClr val="tx1">
                    <a:lumMod val="75000"/>
                    <a:lumOff val="25000"/>
                  </a:schemeClr>
                </a:solidFill>
              </a:rPr>
              <a:t>Wairiuko</a:t>
            </a:r>
            <a:r>
              <a:rPr lang="pt-BR" dirty="0">
                <a:solidFill>
                  <a:schemeClr val="tx1">
                    <a:lumMod val="75000"/>
                    <a:lumOff val="25000"/>
                  </a:schemeClr>
                </a:solidFill>
              </a:rPr>
              <a:t> GM, </a:t>
            </a:r>
            <a:r>
              <a:rPr lang="pt-BR" dirty="0" err="1">
                <a:solidFill>
                  <a:schemeClr val="tx1">
                    <a:lumMod val="75000"/>
                    <a:lumOff val="25000"/>
                  </a:schemeClr>
                </a:solidFill>
              </a:rPr>
              <a:t>Pitcher</a:t>
            </a:r>
            <a:r>
              <a:rPr lang="pt-BR" dirty="0">
                <a:solidFill>
                  <a:schemeClr val="tx1">
                    <a:lumMod val="75000"/>
                    <a:lumOff val="25000"/>
                  </a:schemeClr>
                </a:solidFill>
              </a:rPr>
              <a:t> J, </a:t>
            </a:r>
            <a:r>
              <a:rPr lang="pt-BR" dirty="0" err="1">
                <a:solidFill>
                  <a:schemeClr val="tx1">
                    <a:lumMod val="75000"/>
                    <a:lumOff val="25000"/>
                  </a:schemeClr>
                </a:solidFill>
              </a:rPr>
              <a:t>Tsai</a:t>
            </a:r>
            <a:r>
              <a:rPr lang="pt-BR" dirty="0">
                <a:solidFill>
                  <a:schemeClr val="tx1">
                    <a:lumMod val="75000"/>
                    <a:lumOff val="25000"/>
                  </a:schemeClr>
                </a:solidFill>
              </a:rPr>
              <a:t> BM, </a:t>
            </a:r>
            <a:r>
              <a:rPr lang="pt-BR" dirty="0" err="1">
                <a:solidFill>
                  <a:schemeClr val="tx1">
                    <a:lumMod val="75000"/>
                    <a:lumOff val="25000"/>
                  </a:schemeClr>
                </a:solidFill>
              </a:rPr>
              <a:t>Meldrum</a:t>
            </a:r>
            <a:r>
              <a:rPr lang="pt-BR" dirty="0">
                <a:solidFill>
                  <a:schemeClr val="tx1">
                    <a:lumMod val="75000"/>
                    <a:lumOff val="25000"/>
                  </a:schemeClr>
                </a:solidFill>
              </a:rPr>
              <a:t> DR. </a:t>
            </a:r>
            <a:r>
              <a:rPr lang="pt-BR" dirty="0" err="1">
                <a:solidFill>
                  <a:schemeClr val="tx1">
                    <a:lumMod val="75000"/>
                    <a:lumOff val="25000"/>
                  </a:schemeClr>
                </a:solidFill>
              </a:rPr>
              <a:t>Cytokines</a:t>
            </a:r>
            <a:r>
              <a:rPr lang="pt-BR" dirty="0">
                <a:solidFill>
                  <a:schemeClr val="tx1">
                    <a:lumMod val="75000"/>
                    <a:lumOff val="25000"/>
                  </a:schemeClr>
                </a:solidFill>
              </a:rPr>
              <a:t> in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t>
            </a:r>
            <a:r>
              <a:rPr lang="pt-BR" dirty="0" err="1">
                <a:solidFill>
                  <a:schemeClr val="tx1">
                    <a:lumMod val="75000"/>
                    <a:lumOff val="25000"/>
                  </a:schemeClr>
                </a:solidFill>
              </a:rPr>
              <a:t>Shock</a:t>
            </a:r>
            <a:r>
              <a:rPr lang="pt-BR" dirty="0">
                <a:solidFill>
                  <a:schemeClr val="tx1">
                    <a:lumMod val="75000"/>
                    <a:lumOff val="25000"/>
                  </a:schemeClr>
                </a:solidFill>
              </a:rPr>
              <a:t> 2006;25:329–37. </a:t>
            </a:r>
            <a:endParaRPr lang="pt-BR" dirty="0" smtClean="0">
              <a:solidFill>
                <a:schemeClr val="tx1">
                  <a:lumMod val="75000"/>
                  <a:lumOff val="25000"/>
                </a:schemeClr>
              </a:solidFill>
            </a:endParaRPr>
          </a:p>
          <a:p>
            <a:pPr algn="just" fontAlgn="auto">
              <a:spcAft>
                <a:spcPts val="0"/>
              </a:spcAft>
              <a:buFont typeface="+mj-lt"/>
              <a:buAutoNum type="arabicPeriod" startAt="17"/>
              <a:defRPr/>
            </a:pPr>
            <a:r>
              <a:rPr lang="pt-BR" dirty="0" err="1" smtClean="0">
                <a:solidFill>
                  <a:schemeClr val="tx1">
                    <a:lumMod val="75000"/>
                    <a:lumOff val="25000"/>
                  </a:schemeClr>
                </a:solidFill>
              </a:rPr>
              <a:t>Mukaida</a:t>
            </a:r>
            <a:r>
              <a:rPr lang="pt-BR" dirty="0" smtClean="0">
                <a:solidFill>
                  <a:schemeClr val="tx1">
                    <a:lumMod val="75000"/>
                    <a:lumOff val="25000"/>
                  </a:schemeClr>
                </a:solidFill>
              </a:rPr>
              <a:t> </a:t>
            </a:r>
            <a:r>
              <a:rPr lang="pt-BR" dirty="0">
                <a:solidFill>
                  <a:schemeClr val="tx1">
                    <a:lumMod val="75000"/>
                    <a:lumOff val="25000"/>
                  </a:schemeClr>
                </a:solidFill>
              </a:rPr>
              <a:t>N. Interleukin-8: </a:t>
            </a:r>
            <a:r>
              <a:rPr lang="pt-BR" dirty="0" err="1">
                <a:solidFill>
                  <a:schemeClr val="tx1">
                    <a:lumMod val="75000"/>
                    <a:lumOff val="25000"/>
                  </a:schemeClr>
                </a:solidFill>
              </a:rPr>
              <a:t>an</a:t>
            </a:r>
            <a:r>
              <a:rPr lang="pt-BR" dirty="0">
                <a:solidFill>
                  <a:schemeClr val="tx1">
                    <a:lumMod val="75000"/>
                    <a:lumOff val="25000"/>
                  </a:schemeClr>
                </a:solidFill>
              </a:rPr>
              <a:t> </a:t>
            </a:r>
            <a:r>
              <a:rPr lang="pt-BR" dirty="0" err="1">
                <a:solidFill>
                  <a:schemeClr val="tx1">
                    <a:lumMod val="75000"/>
                    <a:lumOff val="25000"/>
                  </a:schemeClr>
                </a:solidFill>
              </a:rPr>
              <a:t>expanding</a:t>
            </a:r>
            <a:r>
              <a:rPr lang="pt-BR" dirty="0">
                <a:solidFill>
                  <a:schemeClr val="tx1">
                    <a:lumMod val="75000"/>
                    <a:lumOff val="25000"/>
                  </a:schemeClr>
                </a:solidFill>
              </a:rPr>
              <a:t> </a:t>
            </a:r>
            <a:r>
              <a:rPr lang="pt-BR" dirty="0" err="1">
                <a:solidFill>
                  <a:schemeClr val="tx1">
                    <a:lumMod val="75000"/>
                    <a:lumOff val="25000"/>
                  </a:schemeClr>
                </a:solidFill>
              </a:rPr>
              <a:t>universe</a:t>
            </a:r>
            <a:r>
              <a:rPr lang="pt-BR" dirty="0">
                <a:solidFill>
                  <a:schemeClr val="tx1">
                    <a:lumMod val="75000"/>
                    <a:lumOff val="25000"/>
                  </a:schemeClr>
                </a:solidFill>
              </a:rPr>
              <a:t> </a:t>
            </a:r>
            <a:r>
              <a:rPr lang="pt-BR" dirty="0" err="1">
                <a:solidFill>
                  <a:schemeClr val="tx1">
                    <a:lumMod val="75000"/>
                    <a:lumOff val="25000"/>
                  </a:schemeClr>
                </a:solidFill>
              </a:rPr>
              <a:t>beyond</a:t>
            </a:r>
            <a:r>
              <a:rPr lang="pt-BR" dirty="0">
                <a:solidFill>
                  <a:schemeClr val="tx1">
                    <a:lumMod val="75000"/>
                    <a:lumOff val="25000"/>
                  </a:schemeClr>
                </a:solidFill>
              </a:rPr>
              <a:t> </a:t>
            </a:r>
            <a:r>
              <a:rPr lang="pt-BR" dirty="0" err="1">
                <a:solidFill>
                  <a:schemeClr val="tx1">
                    <a:lumMod val="75000"/>
                    <a:lumOff val="25000"/>
                  </a:schemeClr>
                </a:solidFill>
              </a:rPr>
              <a:t>neutrophil</a:t>
            </a:r>
            <a:r>
              <a:rPr lang="pt-BR" dirty="0">
                <a:solidFill>
                  <a:schemeClr val="tx1">
                    <a:lumMod val="75000"/>
                    <a:lumOff val="25000"/>
                  </a:schemeClr>
                </a:solidFill>
              </a:rPr>
              <a:t> </a:t>
            </a:r>
            <a:r>
              <a:rPr lang="pt-BR" dirty="0" err="1">
                <a:solidFill>
                  <a:schemeClr val="tx1">
                    <a:lumMod val="75000"/>
                    <a:lumOff val="25000"/>
                  </a:schemeClr>
                </a:solidFill>
              </a:rPr>
              <a:t>chemotaxis</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activation</a:t>
            </a:r>
            <a:r>
              <a:rPr lang="pt-BR" dirty="0">
                <a:solidFill>
                  <a:schemeClr val="tx1">
                    <a:lumMod val="75000"/>
                    <a:lumOff val="25000"/>
                  </a:schemeClr>
                </a:solidFill>
              </a:rPr>
              <a:t>. </a:t>
            </a:r>
            <a:r>
              <a:rPr lang="pt-BR" dirty="0" err="1">
                <a:solidFill>
                  <a:schemeClr val="tx1">
                    <a:lumMod val="75000"/>
                    <a:lumOff val="25000"/>
                  </a:schemeClr>
                </a:solidFill>
              </a:rPr>
              <a:t>Int</a:t>
            </a:r>
            <a:r>
              <a:rPr lang="pt-BR" dirty="0">
                <a:solidFill>
                  <a:schemeClr val="tx1">
                    <a:lumMod val="75000"/>
                    <a:lumOff val="25000"/>
                  </a:schemeClr>
                </a:solidFill>
              </a:rPr>
              <a:t> J </a:t>
            </a:r>
            <a:r>
              <a:rPr lang="pt-BR" dirty="0" err="1">
                <a:solidFill>
                  <a:schemeClr val="tx1">
                    <a:lumMod val="75000"/>
                    <a:lumOff val="25000"/>
                  </a:schemeClr>
                </a:solidFill>
              </a:rPr>
              <a:t>Hematol</a:t>
            </a:r>
            <a:r>
              <a:rPr lang="pt-BR" dirty="0">
                <a:solidFill>
                  <a:schemeClr val="tx1">
                    <a:lumMod val="75000"/>
                    <a:lumOff val="25000"/>
                  </a:schemeClr>
                </a:solidFill>
              </a:rPr>
              <a:t> 2000;72:391–8. </a:t>
            </a:r>
            <a:endParaRPr lang="pt-BR" dirty="0" smtClean="0">
              <a:solidFill>
                <a:schemeClr val="tx1">
                  <a:lumMod val="75000"/>
                  <a:lumOff val="25000"/>
                </a:schemeClr>
              </a:solidFill>
            </a:endParaRPr>
          </a:p>
          <a:p>
            <a:pPr algn="just" fontAlgn="auto">
              <a:spcAft>
                <a:spcPts val="0"/>
              </a:spcAft>
              <a:buFont typeface="+mj-lt"/>
              <a:buAutoNum type="arabicPeriod" startAt="17"/>
              <a:defRPr/>
            </a:pPr>
            <a:r>
              <a:rPr lang="pt-BR" dirty="0" err="1" smtClean="0">
                <a:solidFill>
                  <a:schemeClr val="tx1">
                    <a:lumMod val="75000"/>
                    <a:lumOff val="25000"/>
                  </a:schemeClr>
                </a:solidFill>
              </a:rPr>
              <a:t>Nanthakumar</a:t>
            </a:r>
            <a:r>
              <a:rPr lang="pt-BR" dirty="0" smtClean="0">
                <a:solidFill>
                  <a:schemeClr val="tx1">
                    <a:lumMod val="75000"/>
                    <a:lumOff val="25000"/>
                  </a:schemeClr>
                </a:solidFill>
              </a:rPr>
              <a:t> </a:t>
            </a:r>
            <a:r>
              <a:rPr lang="pt-BR" dirty="0">
                <a:solidFill>
                  <a:schemeClr val="tx1">
                    <a:lumMod val="75000"/>
                    <a:lumOff val="25000"/>
                  </a:schemeClr>
                </a:solidFill>
              </a:rPr>
              <a:t>NN, </a:t>
            </a:r>
            <a:r>
              <a:rPr lang="pt-BR" dirty="0" err="1">
                <a:solidFill>
                  <a:schemeClr val="tx1">
                    <a:lumMod val="75000"/>
                    <a:lumOff val="25000"/>
                  </a:schemeClr>
                </a:solidFill>
              </a:rPr>
              <a:t>Fusunyan</a:t>
            </a:r>
            <a:r>
              <a:rPr lang="pt-BR" dirty="0">
                <a:solidFill>
                  <a:schemeClr val="tx1">
                    <a:lumMod val="75000"/>
                    <a:lumOff val="25000"/>
                  </a:schemeClr>
                </a:solidFill>
              </a:rPr>
              <a:t> RD, </a:t>
            </a:r>
            <a:r>
              <a:rPr lang="pt-BR" dirty="0" err="1">
                <a:solidFill>
                  <a:schemeClr val="tx1">
                    <a:lumMod val="75000"/>
                    <a:lumOff val="25000"/>
                  </a:schemeClr>
                </a:solidFill>
              </a:rPr>
              <a:t>Sanderson</a:t>
            </a:r>
            <a:r>
              <a:rPr lang="pt-BR" dirty="0">
                <a:solidFill>
                  <a:schemeClr val="tx1">
                    <a:lumMod val="75000"/>
                    <a:lumOff val="25000"/>
                  </a:schemeClr>
                </a:solidFill>
              </a:rPr>
              <a:t> I, Walker WA. </a:t>
            </a:r>
            <a:r>
              <a:rPr lang="pt-BR" dirty="0" err="1">
                <a:solidFill>
                  <a:schemeClr val="tx1">
                    <a:lumMod val="75000"/>
                    <a:lumOff val="25000"/>
                  </a:schemeClr>
                </a:solidFill>
              </a:rPr>
              <a:t>Inflammation</a:t>
            </a:r>
            <a:r>
              <a:rPr lang="pt-BR" dirty="0">
                <a:solidFill>
                  <a:schemeClr val="tx1">
                    <a:lumMod val="75000"/>
                    <a:lumOff val="25000"/>
                  </a:schemeClr>
                </a:solidFill>
              </a:rPr>
              <a:t> in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developing</a:t>
            </a:r>
            <a:r>
              <a:rPr lang="pt-BR" dirty="0">
                <a:solidFill>
                  <a:schemeClr val="tx1">
                    <a:lumMod val="75000"/>
                    <a:lumOff val="25000"/>
                  </a:schemeClr>
                </a:solidFill>
              </a:rPr>
              <a:t> </a:t>
            </a:r>
            <a:r>
              <a:rPr lang="pt-BR" dirty="0" err="1">
                <a:solidFill>
                  <a:schemeClr val="tx1">
                    <a:lumMod val="75000"/>
                    <a:lumOff val="25000"/>
                  </a:schemeClr>
                </a:solidFill>
              </a:rPr>
              <a:t>human</a:t>
            </a:r>
            <a:r>
              <a:rPr lang="pt-BR" dirty="0">
                <a:solidFill>
                  <a:schemeClr val="tx1">
                    <a:lumMod val="75000"/>
                    <a:lumOff val="25000"/>
                  </a:schemeClr>
                </a:solidFill>
              </a:rPr>
              <a:t> intestine: a </a:t>
            </a:r>
            <a:r>
              <a:rPr lang="pt-BR" dirty="0" err="1">
                <a:solidFill>
                  <a:schemeClr val="tx1">
                    <a:lumMod val="75000"/>
                    <a:lumOff val="25000"/>
                  </a:schemeClr>
                </a:solidFill>
              </a:rPr>
              <a:t>possible</a:t>
            </a:r>
            <a:r>
              <a:rPr lang="pt-BR" dirty="0">
                <a:solidFill>
                  <a:schemeClr val="tx1">
                    <a:lumMod val="75000"/>
                    <a:lumOff val="25000"/>
                  </a:schemeClr>
                </a:solidFill>
              </a:rPr>
              <a:t> </a:t>
            </a:r>
            <a:r>
              <a:rPr lang="pt-BR" dirty="0" err="1">
                <a:solidFill>
                  <a:schemeClr val="tx1">
                    <a:lumMod val="75000"/>
                    <a:lumOff val="25000"/>
                  </a:schemeClr>
                </a:solidFill>
              </a:rPr>
              <a:t>pathophysiologic</a:t>
            </a:r>
            <a:r>
              <a:rPr lang="pt-BR" dirty="0">
                <a:solidFill>
                  <a:schemeClr val="tx1">
                    <a:lumMod val="75000"/>
                    <a:lumOff val="25000"/>
                  </a:schemeClr>
                </a:solidFill>
              </a:rPr>
              <a:t> </a:t>
            </a:r>
            <a:r>
              <a:rPr lang="pt-BR" dirty="0" err="1">
                <a:solidFill>
                  <a:schemeClr val="tx1">
                    <a:lumMod val="75000"/>
                    <a:lumOff val="25000"/>
                  </a:schemeClr>
                </a:solidFill>
              </a:rPr>
              <a:t>contribution</a:t>
            </a:r>
            <a:r>
              <a:rPr lang="pt-BR" dirty="0">
                <a:solidFill>
                  <a:schemeClr val="tx1">
                    <a:lumMod val="75000"/>
                    <a:lumOff val="25000"/>
                  </a:schemeClr>
                </a:solidFill>
              </a:rPr>
              <a:t> </a:t>
            </a:r>
            <a:r>
              <a:rPr lang="pt-BR" dirty="0" err="1">
                <a:solidFill>
                  <a:schemeClr val="tx1">
                    <a:lumMod val="75000"/>
                    <a:lumOff val="25000"/>
                  </a:schemeClr>
                </a:solidFill>
              </a:rPr>
              <a:t>to</a:t>
            </a:r>
            <a:r>
              <a:rPr lang="pt-BR" dirty="0">
                <a:solidFill>
                  <a:schemeClr val="tx1">
                    <a:lumMod val="75000"/>
                    <a:lumOff val="25000"/>
                  </a:schemeClr>
                </a:solidFill>
              </a:rPr>
              <a:t>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t>
            </a:r>
            <a:r>
              <a:rPr lang="pt-BR" dirty="0" err="1">
                <a:solidFill>
                  <a:schemeClr val="tx1">
                    <a:lumMod val="75000"/>
                    <a:lumOff val="25000"/>
                  </a:schemeClr>
                </a:solidFill>
              </a:rPr>
              <a:t>Proc</a:t>
            </a:r>
            <a:r>
              <a:rPr lang="pt-BR" dirty="0">
                <a:solidFill>
                  <a:schemeClr val="tx1">
                    <a:lumMod val="75000"/>
                    <a:lumOff val="25000"/>
                  </a:schemeClr>
                </a:solidFill>
              </a:rPr>
              <a:t> </a:t>
            </a:r>
            <a:r>
              <a:rPr lang="pt-BR" dirty="0" err="1">
                <a:solidFill>
                  <a:schemeClr val="tx1">
                    <a:lumMod val="75000"/>
                    <a:lumOff val="25000"/>
                  </a:schemeClr>
                </a:solidFill>
              </a:rPr>
              <a:t>Natl</a:t>
            </a:r>
            <a:r>
              <a:rPr lang="pt-BR" dirty="0">
                <a:solidFill>
                  <a:schemeClr val="tx1">
                    <a:lumMod val="75000"/>
                    <a:lumOff val="25000"/>
                  </a:schemeClr>
                </a:solidFill>
              </a:rPr>
              <a:t> </a:t>
            </a:r>
            <a:r>
              <a:rPr lang="pt-BR" dirty="0" err="1">
                <a:solidFill>
                  <a:schemeClr val="tx1">
                    <a:lumMod val="75000"/>
                    <a:lumOff val="25000"/>
                  </a:schemeClr>
                </a:solidFill>
              </a:rPr>
              <a:t>Acad</a:t>
            </a:r>
            <a:r>
              <a:rPr lang="pt-BR" dirty="0">
                <a:solidFill>
                  <a:schemeClr val="tx1">
                    <a:lumMod val="75000"/>
                    <a:lumOff val="25000"/>
                  </a:schemeClr>
                </a:solidFill>
              </a:rPr>
              <a:t> </a:t>
            </a:r>
            <a:r>
              <a:rPr lang="pt-BR" dirty="0" err="1">
                <a:solidFill>
                  <a:schemeClr val="tx1">
                    <a:lumMod val="75000"/>
                    <a:lumOff val="25000"/>
                  </a:schemeClr>
                </a:solidFill>
              </a:rPr>
              <a:t>Sci</a:t>
            </a:r>
            <a:r>
              <a:rPr lang="pt-BR" dirty="0">
                <a:solidFill>
                  <a:schemeClr val="tx1">
                    <a:lumMod val="75000"/>
                    <a:lumOff val="25000"/>
                  </a:schemeClr>
                </a:solidFill>
              </a:rPr>
              <a:t> U S A 2000;97:6043–8. </a:t>
            </a:r>
            <a:endParaRPr lang="pt-BR" dirty="0" smtClean="0">
              <a:solidFill>
                <a:schemeClr val="tx1">
                  <a:lumMod val="75000"/>
                  <a:lumOff val="25000"/>
                </a:schemeClr>
              </a:solidFill>
            </a:endParaRPr>
          </a:p>
          <a:p>
            <a:pPr algn="just" fontAlgn="auto">
              <a:spcAft>
                <a:spcPts val="0"/>
              </a:spcAft>
              <a:buFont typeface="+mj-lt"/>
              <a:buAutoNum type="arabicPeriod" startAt="17"/>
              <a:defRPr/>
            </a:pPr>
            <a:r>
              <a:rPr lang="pt-BR" dirty="0" err="1" smtClean="0">
                <a:solidFill>
                  <a:schemeClr val="tx1">
                    <a:lumMod val="75000"/>
                    <a:lumOff val="25000"/>
                  </a:schemeClr>
                </a:solidFill>
              </a:rPr>
              <a:t>Claud</a:t>
            </a:r>
            <a:r>
              <a:rPr lang="pt-BR" dirty="0" smtClean="0">
                <a:solidFill>
                  <a:schemeClr val="tx1">
                    <a:lumMod val="75000"/>
                    <a:lumOff val="25000"/>
                  </a:schemeClr>
                </a:solidFill>
              </a:rPr>
              <a:t> </a:t>
            </a:r>
            <a:r>
              <a:rPr lang="pt-BR" dirty="0">
                <a:solidFill>
                  <a:schemeClr val="tx1">
                    <a:lumMod val="75000"/>
                    <a:lumOff val="25000"/>
                  </a:schemeClr>
                </a:solidFill>
              </a:rPr>
              <a:t>EC, Walker WA. </a:t>
            </a:r>
            <a:r>
              <a:rPr lang="pt-BR" dirty="0" err="1">
                <a:solidFill>
                  <a:schemeClr val="tx1">
                    <a:lumMod val="75000"/>
                    <a:lumOff val="25000"/>
                  </a:schemeClr>
                </a:solidFill>
              </a:rPr>
              <a:t>Hypothesis</a:t>
            </a:r>
            <a:r>
              <a:rPr lang="pt-BR" dirty="0">
                <a:solidFill>
                  <a:schemeClr val="tx1">
                    <a:lumMod val="75000"/>
                    <a:lumOff val="25000"/>
                  </a:schemeClr>
                </a:solidFill>
              </a:rPr>
              <a:t>: </a:t>
            </a:r>
            <a:r>
              <a:rPr lang="pt-BR" dirty="0" err="1">
                <a:solidFill>
                  <a:schemeClr val="tx1">
                    <a:lumMod val="75000"/>
                    <a:lumOff val="25000"/>
                  </a:schemeClr>
                </a:solidFill>
              </a:rPr>
              <a:t>inappropriate</a:t>
            </a:r>
            <a:r>
              <a:rPr lang="pt-BR" dirty="0">
                <a:solidFill>
                  <a:schemeClr val="tx1">
                    <a:lumMod val="75000"/>
                    <a:lumOff val="25000"/>
                  </a:schemeClr>
                </a:solidFill>
              </a:rPr>
              <a:t> </a:t>
            </a:r>
            <a:r>
              <a:rPr lang="pt-BR" dirty="0" err="1">
                <a:solidFill>
                  <a:schemeClr val="tx1">
                    <a:lumMod val="75000"/>
                    <a:lumOff val="25000"/>
                  </a:schemeClr>
                </a:solidFill>
              </a:rPr>
              <a:t>colonization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premature</a:t>
            </a:r>
            <a:r>
              <a:rPr lang="pt-BR" dirty="0">
                <a:solidFill>
                  <a:schemeClr val="tx1">
                    <a:lumMod val="75000"/>
                    <a:lumOff val="25000"/>
                  </a:schemeClr>
                </a:solidFill>
              </a:rPr>
              <a:t> intestine </a:t>
            </a:r>
            <a:r>
              <a:rPr lang="pt-BR" dirty="0" err="1">
                <a:solidFill>
                  <a:schemeClr val="tx1">
                    <a:lumMod val="75000"/>
                    <a:lumOff val="25000"/>
                  </a:schemeClr>
                </a:solidFill>
              </a:rPr>
              <a:t>can</a:t>
            </a:r>
            <a:r>
              <a:rPr lang="pt-BR" dirty="0">
                <a:solidFill>
                  <a:schemeClr val="tx1">
                    <a:lumMod val="75000"/>
                    <a:lumOff val="25000"/>
                  </a:schemeClr>
                </a:solidFill>
              </a:rPr>
              <a:t> cause neonatal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FASEB J 2001;15:1398–403</a:t>
            </a:r>
            <a:r>
              <a:rPr lang="pt-BR" dirty="0" smtClean="0">
                <a:solidFill>
                  <a:schemeClr val="tx1">
                    <a:lumMod val="75000"/>
                    <a:lumOff val="25000"/>
                  </a:schemeClr>
                </a:solidFill>
              </a:rPr>
              <a:t>.</a:t>
            </a:r>
          </a:p>
          <a:p>
            <a:pPr algn="just" fontAlgn="auto">
              <a:spcAft>
                <a:spcPts val="0"/>
              </a:spcAft>
              <a:buFont typeface="+mj-lt"/>
              <a:buAutoNum type="arabicPeriod" startAt="17"/>
              <a:defRPr/>
            </a:pPr>
            <a:r>
              <a:rPr lang="pt-BR" dirty="0" err="1" smtClean="0">
                <a:solidFill>
                  <a:schemeClr val="tx1">
                    <a:lumMod val="75000"/>
                    <a:lumOff val="25000"/>
                  </a:schemeClr>
                </a:solidFill>
              </a:rPr>
              <a:t>Claud</a:t>
            </a:r>
            <a:r>
              <a:rPr lang="pt-BR" dirty="0" smtClean="0">
                <a:solidFill>
                  <a:schemeClr val="tx1">
                    <a:lumMod val="75000"/>
                    <a:lumOff val="25000"/>
                  </a:schemeClr>
                </a:solidFill>
              </a:rPr>
              <a:t> </a:t>
            </a:r>
            <a:r>
              <a:rPr lang="pt-BR" dirty="0">
                <a:solidFill>
                  <a:schemeClr val="tx1">
                    <a:lumMod val="75000"/>
                    <a:lumOff val="25000"/>
                  </a:schemeClr>
                </a:solidFill>
              </a:rPr>
              <a:t>EC, Lu L, Anton PM, </a:t>
            </a:r>
            <a:r>
              <a:rPr lang="pt-BR" dirty="0" err="1">
                <a:solidFill>
                  <a:schemeClr val="tx1">
                    <a:lumMod val="75000"/>
                    <a:lumOff val="25000"/>
                  </a:schemeClr>
                </a:solidFill>
              </a:rPr>
              <a:t>Savidge</a:t>
            </a:r>
            <a:r>
              <a:rPr lang="pt-BR" dirty="0">
                <a:solidFill>
                  <a:schemeClr val="tx1">
                    <a:lumMod val="75000"/>
                    <a:lumOff val="25000"/>
                  </a:schemeClr>
                </a:solidFill>
              </a:rPr>
              <a:t> T, Walker WA, </a:t>
            </a:r>
            <a:r>
              <a:rPr lang="pt-BR" dirty="0" err="1">
                <a:solidFill>
                  <a:schemeClr val="tx1">
                    <a:lumMod val="75000"/>
                    <a:lumOff val="25000"/>
                  </a:schemeClr>
                </a:solidFill>
              </a:rPr>
              <a:t>Cherayil</a:t>
            </a:r>
            <a:r>
              <a:rPr lang="pt-BR" dirty="0">
                <a:solidFill>
                  <a:schemeClr val="tx1">
                    <a:lumMod val="75000"/>
                    <a:lumOff val="25000"/>
                  </a:schemeClr>
                </a:solidFill>
              </a:rPr>
              <a:t> BJ. </a:t>
            </a:r>
            <a:r>
              <a:rPr lang="pt-BR" dirty="0" err="1">
                <a:solidFill>
                  <a:schemeClr val="tx1">
                    <a:lumMod val="75000"/>
                    <a:lumOff val="25000"/>
                  </a:schemeClr>
                </a:solidFill>
              </a:rPr>
              <a:t>Developmentally</a:t>
            </a:r>
            <a:r>
              <a:rPr lang="pt-BR" dirty="0">
                <a:solidFill>
                  <a:schemeClr val="tx1">
                    <a:lumMod val="75000"/>
                    <a:lumOff val="25000"/>
                  </a:schemeClr>
                </a:solidFill>
              </a:rPr>
              <a:t> </a:t>
            </a:r>
            <a:r>
              <a:rPr lang="pt-BR" dirty="0" err="1">
                <a:solidFill>
                  <a:schemeClr val="tx1">
                    <a:lumMod val="75000"/>
                    <a:lumOff val="25000"/>
                  </a:schemeClr>
                </a:solidFill>
              </a:rPr>
              <a:t>regulated</a:t>
            </a:r>
            <a:r>
              <a:rPr lang="pt-BR" dirty="0">
                <a:solidFill>
                  <a:schemeClr val="tx1">
                    <a:lumMod val="75000"/>
                    <a:lumOff val="25000"/>
                  </a:schemeClr>
                </a:solidFill>
              </a:rPr>
              <a:t> </a:t>
            </a:r>
            <a:r>
              <a:rPr lang="pt-BR" dirty="0" err="1">
                <a:solidFill>
                  <a:schemeClr val="tx1">
                    <a:lumMod val="75000"/>
                    <a:lumOff val="25000"/>
                  </a:schemeClr>
                </a:solidFill>
              </a:rPr>
              <a:t>IkappaB</a:t>
            </a:r>
            <a:r>
              <a:rPr lang="pt-BR" dirty="0">
                <a:solidFill>
                  <a:schemeClr val="tx1">
                    <a:lumMod val="75000"/>
                    <a:lumOff val="25000"/>
                  </a:schemeClr>
                </a:solidFill>
              </a:rPr>
              <a:t> </a:t>
            </a:r>
            <a:r>
              <a:rPr lang="pt-BR" dirty="0" err="1">
                <a:solidFill>
                  <a:schemeClr val="tx1">
                    <a:lumMod val="75000"/>
                    <a:lumOff val="25000"/>
                  </a:schemeClr>
                </a:solidFill>
              </a:rPr>
              <a:t>expression</a:t>
            </a:r>
            <a:r>
              <a:rPr lang="pt-BR" dirty="0">
                <a:solidFill>
                  <a:schemeClr val="tx1">
                    <a:lumMod val="75000"/>
                    <a:lumOff val="25000"/>
                  </a:schemeClr>
                </a:solidFill>
              </a:rPr>
              <a:t> in intestinal </a:t>
            </a:r>
            <a:r>
              <a:rPr lang="pt-BR" dirty="0" err="1">
                <a:solidFill>
                  <a:schemeClr val="tx1">
                    <a:lumMod val="75000"/>
                    <a:lumOff val="25000"/>
                  </a:schemeClr>
                </a:solidFill>
              </a:rPr>
              <a:t>epithelium</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susceptibility</a:t>
            </a:r>
            <a:r>
              <a:rPr lang="pt-BR" dirty="0">
                <a:solidFill>
                  <a:schemeClr val="tx1">
                    <a:lumMod val="75000"/>
                    <a:lumOff val="25000"/>
                  </a:schemeClr>
                </a:solidFill>
              </a:rPr>
              <a:t> </a:t>
            </a:r>
            <a:r>
              <a:rPr lang="pt-BR" dirty="0" err="1">
                <a:solidFill>
                  <a:schemeClr val="tx1">
                    <a:lumMod val="75000"/>
                    <a:lumOff val="25000"/>
                  </a:schemeClr>
                </a:solidFill>
              </a:rPr>
              <a:t>to</a:t>
            </a:r>
            <a:r>
              <a:rPr lang="pt-BR" dirty="0">
                <a:solidFill>
                  <a:schemeClr val="tx1">
                    <a:lumMod val="75000"/>
                    <a:lumOff val="25000"/>
                  </a:schemeClr>
                </a:solidFill>
              </a:rPr>
              <a:t> </a:t>
            </a:r>
            <a:r>
              <a:rPr lang="pt-BR" dirty="0" err="1">
                <a:solidFill>
                  <a:schemeClr val="tx1">
                    <a:lumMod val="75000"/>
                    <a:lumOff val="25000"/>
                  </a:schemeClr>
                </a:solidFill>
              </a:rPr>
              <a:t>flagellin-induced</a:t>
            </a:r>
            <a:r>
              <a:rPr lang="pt-BR" dirty="0">
                <a:solidFill>
                  <a:schemeClr val="tx1">
                    <a:lumMod val="75000"/>
                    <a:lumOff val="25000"/>
                  </a:schemeClr>
                </a:solidFill>
              </a:rPr>
              <a:t> </a:t>
            </a:r>
            <a:r>
              <a:rPr lang="pt-BR" dirty="0" err="1">
                <a:solidFill>
                  <a:schemeClr val="tx1">
                    <a:lumMod val="75000"/>
                    <a:lumOff val="25000"/>
                  </a:schemeClr>
                </a:solidFill>
              </a:rPr>
              <a:t>inflammation</a:t>
            </a:r>
            <a:r>
              <a:rPr lang="pt-BR" dirty="0">
                <a:solidFill>
                  <a:schemeClr val="tx1">
                    <a:lumMod val="75000"/>
                    <a:lumOff val="25000"/>
                  </a:schemeClr>
                </a:solidFill>
              </a:rPr>
              <a:t>. </a:t>
            </a:r>
            <a:r>
              <a:rPr lang="pt-BR" dirty="0" err="1">
                <a:solidFill>
                  <a:schemeClr val="tx1">
                    <a:lumMod val="75000"/>
                    <a:lumOff val="25000"/>
                  </a:schemeClr>
                </a:solidFill>
              </a:rPr>
              <a:t>Proc</a:t>
            </a:r>
            <a:r>
              <a:rPr lang="pt-BR" dirty="0">
                <a:solidFill>
                  <a:schemeClr val="tx1">
                    <a:lumMod val="75000"/>
                    <a:lumOff val="25000"/>
                  </a:schemeClr>
                </a:solidFill>
              </a:rPr>
              <a:t> </a:t>
            </a:r>
            <a:r>
              <a:rPr lang="pt-BR" dirty="0" err="1">
                <a:solidFill>
                  <a:schemeClr val="tx1">
                    <a:lumMod val="75000"/>
                    <a:lumOff val="25000"/>
                  </a:schemeClr>
                </a:solidFill>
              </a:rPr>
              <a:t>Natl</a:t>
            </a:r>
            <a:r>
              <a:rPr lang="pt-BR" dirty="0">
                <a:solidFill>
                  <a:schemeClr val="tx1">
                    <a:lumMod val="75000"/>
                    <a:lumOff val="25000"/>
                  </a:schemeClr>
                </a:solidFill>
              </a:rPr>
              <a:t> </a:t>
            </a:r>
            <a:r>
              <a:rPr lang="pt-BR" dirty="0" err="1">
                <a:solidFill>
                  <a:schemeClr val="tx1">
                    <a:lumMod val="75000"/>
                    <a:lumOff val="25000"/>
                  </a:schemeClr>
                </a:solidFill>
              </a:rPr>
              <a:t>Acad</a:t>
            </a:r>
            <a:r>
              <a:rPr lang="pt-BR" dirty="0">
                <a:solidFill>
                  <a:schemeClr val="tx1">
                    <a:lumMod val="75000"/>
                    <a:lumOff val="25000"/>
                  </a:schemeClr>
                </a:solidFill>
              </a:rPr>
              <a:t> </a:t>
            </a:r>
            <a:r>
              <a:rPr lang="pt-BR" dirty="0" err="1">
                <a:solidFill>
                  <a:schemeClr val="tx1">
                    <a:lumMod val="75000"/>
                    <a:lumOff val="25000"/>
                  </a:schemeClr>
                </a:solidFill>
              </a:rPr>
              <a:t>Sci</a:t>
            </a:r>
            <a:r>
              <a:rPr lang="pt-BR" dirty="0">
                <a:solidFill>
                  <a:schemeClr val="tx1">
                    <a:lumMod val="75000"/>
                    <a:lumOff val="25000"/>
                  </a:schemeClr>
                </a:solidFill>
              </a:rPr>
              <a:t> U S A 2004;101:7404–8. </a:t>
            </a:r>
            <a:endParaRPr lang="pt-BR" dirty="0" smtClean="0">
              <a:solidFill>
                <a:schemeClr val="tx1">
                  <a:lumMod val="75000"/>
                  <a:lumOff val="25000"/>
                </a:schemeClr>
              </a:solidFill>
            </a:endParaRPr>
          </a:p>
          <a:p>
            <a:pPr algn="just" fontAlgn="auto">
              <a:spcAft>
                <a:spcPts val="0"/>
              </a:spcAft>
              <a:buFont typeface="+mj-lt"/>
              <a:buAutoNum type="arabicPeriod" startAt="17"/>
              <a:defRPr/>
            </a:pPr>
            <a:r>
              <a:rPr lang="pt-BR" dirty="0" err="1" smtClean="0">
                <a:solidFill>
                  <a:schemeClr val="tx1">
                    <a:lumMod val="75000"/>
                    <a:lumOff val="25000"/>
                  </a:schemeClr>
                </a:solidFill>
              </a:rPr>
              <a:t>Neu</a:t>
            </a:r>
            <a:r>
              <a:rPr lang="pt-BR" dirty="0" smtClean="0">
                <a:solidFill>
                  <a:schemeClr val="tx1">
                    <a:lumMod val="75000"/>
                    <a:lumOff val="25000"/>
                  </a:schemeClr>
                </a:solidFill>
              </a:rPr>
              <a:t> </a:t>
            </a:r>
            <a:r>
              <a:rPr lang="pt-BR" dirty="0">
                <a:solidFill>
                  <a:schemeClr val="tx1">
                    <a:lumMod val="75000"/>
                    <a:lumOff val="25000"/>
                  </a:schemeClr>
                </a:solidFill>
              </a:rPr>
              <a:t>J, Walker WA.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N </a:t>
            </a:r>
            <a:r>
              <a:rPr lang="pt-BR" dirty="0" err="1">
                <a:solidFill>
                  <a:schemeClr val="tx1">
                    <a:lumMod val="75000"/>
                    <a:lumOff val="25000"/>
                  </a:schemeClr>
                </a:solidFill>
              </a:rPr>
              <a:t>Engl</a:t>
            </a:r>
            <a:r>
              <a:rPr lang="pt-BR" dirty="0">
                <a:solidFill>
                  <a:schemeClr val="tx1">
                    <a:lumMod val="75000"/>
                    <a:lumOff val="25000"/>
                  </a:schemeClr>
                </a:solidFill>
              </a:rPr>
              <a:t> J </a:t>
            </a:r>
            <a:r>
              <a:rPr lang="pt-BR" dirty="0" err="1">
                <a:solidFill>
                  <a:schemeClr val="tx1">
                    <a:lumMod val="75000"/>
                    <a:lumOff val="25000"/>
                  </a:schemeClr>
                </a:solidFill>
              </a:rPr>
              <a:t>Med</a:t>
            </a:r>
            <a:r>
              <a:rPr lang="pt-BR" dirty="0">
                <a:solidFill>
                  <a:schemeClr val="tx1">
                    <a:lumMod val="75000"/>
                    <a:lumOff val="25000"/>
                  </a:schemeClr>
                </a:solidFill>
              </a:rPr>
              <a:t> 2011;364(</a:t>
            </a:r>
            <a:r>
              <a:rPr lang="pt-BR" dirty="0" err="1">
                <a:solidFill>
                  <a:schemeClr val="tx1">
                    <a:lumMod val="75000"/>
                    <a:lumOff val="25000"/>
                  </a:schemeClr>
                </a:solidFill>
              </a:rPr>
              <a:t>January</a:t>
            </a:r>
            <a:r>
              <a:rPr lang="pt-BR" dirty="0">
                <a:solidFill>
                  <a:schemeClr val="tx1">
                    <a:lumMod val="75000"/>
                    <a:lumOff val="25000"/>
                  </a:schemeClr>
                </a:solidFill>
              </a:rPr>
              <a:t> (3)):255–64.</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a:xfrm>
            <a:off x="2592388" y="623888"/>
            <a:ext cx="8912225" cy="1281112"/>
          </a:xfrm>
        </p:spPr>
        <p:txBody>
          <a:bodyPr/>
          <a:lstStyle/>
          <a:p>
            <a:pPr algn="just"/>
            <a:r>
              <a:rPr lang="pt-BR" smtClean="0"/>
              <a:t>Referências:</a:t>
            </a:r>
          </a:p>
        </p:txBody>
      </p:sp>
      <p:sp>
        <p:nvSpPr>
          <p:cNvPr id="3" name="Espaço Reservado para Conteúdo 2"/>
          <p:cNvSpPr>
            <a:spLocks noGrp="1"/>
          </p:cNvSpPr>
          <p:nvPr>
            <p:ph idx="1"/>
          </p:nvPr>
        </p:nvSpPr>
        <p:spPr>
          <a:xfrm>
            <a:off x="1133475" y="2133600"/>
            <a:ext cx="10741025" cy="4564063"/>
          </a:xfrm>
        </p:spPr>
        <p:txBody>
          <a:bodyPr rtlCol="0">
            <a:normAutofit fontScale="92500" lnSpcReduction="10000"/>
          </a:bodyPr>
          <a:lstStyle/>
          <a:p>
            <a:pPr algn="just" fontAlgn="auto">
              <a:spcAft>
                <a:spcPts val="0"/>
              </a:spcAft>
              <a:buFont typeface="+mj-lt"/>
              <a:buAutoNum type="arabicPeriod" startAt="26"/>
              <a:defRPr/>
            </a:pPr>
            <a:r>
              <a:rPr lang="pt-BR" dirty="0" err="1" smtClean="0">
                <a:solidFill>
                  <a:schemeClr val="tx1">
                    <a:lumMod val="75000"/>
                    <a:lumOff val="25000"/>
                  </a:schemeClr>
                </a:solidFill>
              </a:rPr>
              <a:t>Hand</a:t>
            </a:r>
            <a:r>
              <a:rPr lang="pt-BR" dirty="0" smtClean="0">
                <a:solidFill>
                  <a:schemeClr val="tx1">
                    <a:lumMod val="75000"/>
                    <a:lumOff val="25000"/>
                  </a:schemeClr>
                </a:solidFill>
              </a:rPr>
              <a:t> </a:t>
            </a:r>
            <a:r>
              <a:rPr lang="pt-BR" dirty="0">
                <a:solidFill>
                  <a:schemeClr val="tx1">
                    <a:lumMod val="75000"/>
                    <a:lumOff val="25000"/>
                  </a:schemeClr>
                </a:solidFill>
              </a:rPr>
              <a:t>IL, </a:t>
            </a:r>
            <a:r>
              <a:rPr lang="pt-BR" dirty="0" err="1">
                <a:solidFill>
                  <a:schemeClr val="tx1">
                    <a:lumMod val="75000"/>
                    <a:lumOff val="25000"/>
                  </a:schemeClr>
                </a:solidFill>
              </a:rPr>
              <a:t>Noble</a:t>
            </a:r>
            <a:r>
              <a:rPr lang="pt-BR" dirty="0">
                <a:solidFill>
                  <a:schemeClr val="tx1">
                    <a:lumMod val="75000"/>
                    <a:lumOff val="25000"/>
                  </a:schemeClr>
                </a:solidFill>
              </a:rPr>
              <a:t> L, </a:t>
            </a:r>
            <a:r>
              <a:rPr lang="pt-BR" dirty="0" err="1">
                <a:solidFill>
                  <a:schemeClr val="tx1">
                    <a:lumMod val="75000"/>
                    <a:lumOff val="25000"/>
                  </a:schemeClr>
                </a:solidFill>
              </a:rPr>
              <a:t>McVeigh</a:t>
            </a:r>
            <a:r>
              <a:rPr lang="pt-BR" dirty="0">
                <a:solidFill>
                  <a:schemeClr val="tx1">
                    <a:lumMod val="75000"/>
                    <a:lumOff val="25000"/>
                  </a:schemeClr>
                </a:solidFill>
              </a:rPr>
              <a:t> TJ, Kim M, </a:t>
            </a:r>
            <a:r>
              <a:rPr lang="pt-BR" dirty="0" err="1">
                <a:solidFill>
                  <a:schemeClr val="tx1">
                    <a:lumMod val="75000"/>
                    <a:lumOff val="25000"/>
                  </a:schemeClr>
                </a:solidFill>
              </a:rPr>
              <a:t>Yoon</a:t>
            </a:r>
            <a:r>
              <a:rPr lang="pt-BR" dirty="0">
                <a:solidFill>
                  <a:schemeClr val="tx1">
                    <a:lumMod val="75000"/>
                    <a:lumOff val="25000"/>
                  </a:schemeClr>
                </a:solidFill>
              </a:rPr>
              <a:t> JJ. The </a:t>
            </a:r>
            <a:r>
              <a:rPr lang="pt-BR" dirty="0" err="1">
                <a:solidFill>
                  <a:schemeClr val="tx1">
                    <a:lumMod val="75000"/>
                    <a:lumOff val="25000"/>
                  </a:schemeClr>
                </a:solidFill>
              </a:rPr>
              <a:t>effects</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intrauterine</a:t>
            </a:r>
            <a:r>
              <a:rPr lang="pt-BR" dirty="0">
                <a:solidFill>
                  <a:schemeClr val="tx1">
                    <a:lumMod val="75000"/>
                    <a:lumOff val="25000"/>
                  </a:schemeClr>
                </a:solidFill>
              </a:rPr>
              <a:t> </a:t>
            </a:r>
            <a:r>
              <a:rPr lang="pt-BR" dirty="0" err="1">
                <a:solidFill>
                  <a:schemeClr val="tx1">
                    <a:lumMod val="75000"/>
                    <a:lumOff val="25000"/>
                  </a:schemeClr>
                </a:solidFill>
              </a:rPr>
              <a:t>cocaine</a:t>
            </a:r>
            <a:r>
              <a:rPr lang="pt-BR" dirty="0">
                <a:solidFill>
                  <a:schemeClr val="tx1">
                    <a:lumMod val="75000"/>
                    <a:lumOff val="25000"/>
                  </a:schemeClr>
                </a:solidFill>
              </a:rPr>
              <a:t> </a:t>
            </a:r>
            <a:r>
              <a:rPr lang="pt-BR" dirty="0" err="1">
                <a:solidFill>
                  <a:schemeClr val="tx1">
                    <a:lumMod val="75000"/>
                    <a:lumOff val="25000"/>
                  </a:schemeClr>
                </a:solidFill>
              </a:rPr>
              <a:t>exposure</a:t>
            </a:r>
            <a:r>
              <a:rPr lang="pt-BR" dirty="0">
                <a:solidFill>
                  <a:schemeClr val="tx1">
                    <a:lumMod val="75000"/>
                    <a:lumOff val="25000"/>
                  </a:schemeClr>
                </a:solidFill>
              </a:rPr>
              <a:t> </a:t>
            </a:r>
            <a:r>
              <a:rPr lang="pt-BR" dirty="0" err="1">
                <a:solidFill>
                  <a:schemeClr val="tx1">
                    <a:lumMod val="75000"/>
                    <a:lumOff val="25000"/>
                  </a:schemeClr>
                </a:solidFill>
              </a:rPr>
              <a:t>on</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respiratory</a:t>
            </a:r>
            <a:r>
              <a:rPr lang="pt-BR" dirty="0">
                <a:solidFill>
                  <a:schemeClr val="tx1">
                    <a:lumMod val="75000"/>
                    <a:lumOff val="25000"/>
                  </a:schemeClr>
                </a:solidFill>
              </a:rPr>
              <a:t> status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very</a:t>
            </a:r>
            <a:r>
              <a:rPr lang="pt-BR" dirty="0">
                <a:solidFill>
                  <a:schemeClr val="tx1">
                    <a:lumMod val="75000"/>
                    <a:lumOff val="25000"/>
                  </a:schemeClr>
                </a:solidFill>
              </a:rPr>
              <a:t> </a:t>
            </a:r>
            <a:r>
              <a:rPr lang="pt-BR" dirty="0" err="1">
                <a:solidFill>
                  <a:schemeClr val="tx1">
                    <a:lumMod val="75000"/>
                    <a:lumOff val="25000"/>
                  </a:schemeClr>
                </a:solidFill>
              </a:rPr>
              <a:t>low</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a:t>
            </a:r>
            <a:r>
              <a:rPr lang="pt-BR" dirty="0" err="1">
                <a:solidFill>
                  <a:schemeClr val="tx1">
                    <a:lumMod val="75000"/>
                    <a:lumOff val="25000"/>
                  </a:schemeClr>
                </a:solidFill>
              </a:rPr>
              <a:t>weight</a:t>
            </a:r>
            <a:r>
              <a:rPr lang="pt-BR" dirty="0">
                <a:solidFill>
                  <a:schemeClr val="tx1">
                    <a:lumMod val="75000"/>
                    <a:lumOff val="25000"/>
                  </a:schemeClr>
                </a:solidFill>
              </a:rPr>
              <a:t> infant. J </a:t>
            </a:r>
            <a:r>
              <a:rPr lang="pt-BR" dirty="0" err="1">
                <a:solidFill>
                  <a:schemeClr val="tx1">
                    <a:lumMod val="75000"/>
                    <a:lumOff val="25000"/>
                  </a:schemeClr>
                </a:solidFill>
              </a:rPr>
              <a:t>Perinatol</a:t>
            </a:r>
            <a:r>
              <a:rPr lang="pt-BR" dirty="0">
                <a:solidFill>
                  <a:schemeClr val="tx1">
                    <a:lumMod val="75000"/>
                    <a:lumOff val="25000"/>
                  </a:schemeClr>
                </a:solidFill>
              </a:rPr>
              <a:t> 2001;21(6):372–5. </a:t>
            </a:r>
            <a:endParaRPr lang="pt-BR" dirty="0" smtClean="0">
              <a:solidFill>
                <a:schemeClr val="tx1">
                  <a:lumMod val="75000"/>
                  <a:lumOff val="25000"/>
                </a:schemeClr>
              </a:solidFill>
            </a:endParaRPr>
          </a:p>
          <a:p>
            <a:pPr algn="just" fontAlgn="auto">
              <a:spcAft>
                <a:spcPts val="0"/>
              </a:spcAft>
              <a:buFont typeface="+mj-lt"/>
              <a:buAutoNum type="arabicPeriod" startAt="26"/>
              <a:defRPr/>
            </a:pPr>
            <a:r>
              <a:rPr lang="pt-BR" dirty="0" err="1" smtClean="0">
                <a:solidFill>
                  <a:schemeClr val="tx1">
                    <a:lumMod val="75000"/>
                    <a:lumOff val="25000"/>
                  </a:schemeClr>
                </a:solidFill>
              </a:rPr>
              <a:t>Stout</a:t>
            </a:r>
            <a:r>
              <a:rPr lang="pt-BR" dirty="0" smtClean="0">
                <a:solidFill>
                  <a:schemeClr val="tx1">
                    <a:lumMod val="75000"/>
                    <a:lumOff val="25000"/>
                  </a:schemeClr>
                </a:solidFill>
              </a:rPr>
              <a:t> </a:t>
            </a:r>
            <a:r>
              <a:rPr lang="pt-BR" dirty="0">
                <a:solidFill>
                  <a:schemeClr val="tx1">
                    <a:lumMod val="75000"/>
                    <a:lumOff val="25000"/>
                  </a:schemeClr>
                </a:solidFill>
              </a:rPr>
              <a:t>G, Lambert DK, </a:t>
            </a:r>
            <a:r>
              <a:rPr lang="pt-BR" dirty="0" err="1">
                <a:solidFill>
                  <a:schemeClr val="tx1">
                    <a:lumMod val="75000"/>
                    <a:lumOff val="25000"/>
                  </a:schemeClr>
                </a:solidFill>
              </a:rPr>
              <a:t>Baer</a:t>
            </a:r>
            <a:r>
              <a:rPr lang="pt-BR" dirty="0">
                <a:solidFill>
                  <a:schemeClr val="tx1">
                    <a:lumMod val="75000"/>
                    <a:lumOff val="25000"/>
                  </a:schemeClr>
                </a:solidFill>
              </a:rPr>
              <a:t> VL, </a:t>
            </a:r>
            <a:r>
              <a:rPr lang="pt-BR" dirty="0" err="1">
                <a:solidFill>
                  <a:schemeClr val="tx1">
                    <a:lumMod val="75000"/>
                    <a:lumOff val="25000"/>
                  </a:schemeClr>
                </a:solidFill>
              </a:rPr>
              <a:t>Christensen</a:t>
            </a:r>
            <a:r>
              <a:rPr lang="pt-BR" dirty="0">
                <a:solidFill>
                  <a:schemeClr val="tx1">
                    <a:lumMod val="75000"/>
                    <a:lumOff val="25000"/>
                  </a:schemeClr>
                </a:solidFill>
              </a:rPr>
              <a:t> RD.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t>
            </a:r>
            <a:r>
              <a:rPr lang="pt-BR" dirty="0" err="1">
                <a:solidFill>
                  <a:schemeClr val="tx1">
                    <a:lumMod val="75000"/>
                    <a:lumOff val="25000"/>
                  </a:schemeClr>
                </a:solidFill>
              </a:rPr>
              <a:t>during</a:t>
            </a:r>
            <a:r>
              <a:rPr lang="pt-BR" dirty="0">
                <a:solidFill>
                  <a:schemeClr val="tx1">
                    <a:lumMod val="75000"/>
                    <a:lumOff val="25000"/>
                  </a:schemeClr>
                </a:solidFill>
              </a:rPr>
              <a:t> </a:t>
            </a:r>
            <a:r>
              <a:rPr lang="pt-BR" dirty="0" err="1">
                <a:solidFill>
                  <a:schemeClr val="tx1">
                    <a:lumMod val="75000"/>
                    <a:lumOff val="25000"/>
                  </a:schemeClr>
                </a:solidFill>
              </a:rPr>
              <a:t>the</a:t>
            </a:r>
            <a:r>
              <a:rPr lang="pt-BR" dirty="0">
                <a:solidFill>
                  <a:schemeClr val="tx1">
                    <a:lumMod val="75000"/>
                    <a:lumOff val="25000"/>
                  </a:schemeClr>
                </a:solidFill>
              </a:rPr>
              <a:t> </a:t>
            </a:r>
            <a:r>
              <a:rPr lang="pt-BR" dirty="0" err="1">
                <a:solidFill>
                  <a:schemeClr val="tx1">
                    <a:lumMod val="75000"/>
                    <a:lumOff val="25000"/>
                  </a:schemeClr>
                </a:solidFill>
              </a:rPr>
              <a:t>first</a:t>
            </a:r>
            <a:r>
              <a:rPr lang="pt-BR" dirty="0">
                <a:solidFill>
                  <a:schemeClr val="tx1">
                    <a:lumMod val="75000"/>
                    <a:lumOff val="25000"/>
                  </a:schemeClr>
                </a:solidFill>
              </a:rPr>
              <a:t> </a:t>
            </a:r>
            <a:r>
              <a:rPr lang="pt-BR" dirty="0" err="1">
                <a:solidFill>
                  <a:schemeClr val="tx1">
                    <a:lumMod val="75000"/>
                    <a:lumOff val="25000"/>
                  </a:schemeClr>
                </a:solidFill>
              </a:rPr>
              <a:t>week</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life</a:t>
            </a:r>
            <a:r>
              <a:rPr lang="pt-BR" dirty="0">
                <a:solidFill>
                  <a:schemeClr val="tx1">
                    <a:lumMod val="75000"/>
                    <a:lumOff val="25000"/>
                  </a:schemeClr>
                </a:solidFill>
              </a:rPr>
              <a:t>: a </a:t>
            </a:r>
            <a:r>
              <a:rPr lang="pt-BR" dirty="0" err="1">
                <a:solidFill>
                  <a:schemeClr val="tx1">
                    <a:lumMod val="75000"/>
                    <a:lumOff val="25000"/>
                  </a:schemeClr>
                </a:solidFill>
              </a:rPr>
              <a:t>multicentered</a:t>
            </a:r>
            <a:r>
              <a:rPr lang="pt-BR" dirty="0">
                <a:solidFill>
                  <a:schemeClr val="tx1">
                    <a:lumMod val="75000"/>
                    <a:lumOff val="25000"/>
                  </a:schemeClr>
                </a:solidFill>
              </a:rPr>
              <a:t> case-</a:t>
            </a:r>
            <a:r>
              <a:rPr lang="pt-BR" dirty="0" err="1">
                <a:solidFill>
                  <a:schemeClr val="tx1">
                    <a:lumMod val="75000"/>
                    <a:lumOff val="25000"/>
                  </a:schemeClr>
                </a:solidFill>
              </a:rPr>
              <a:t>control</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cohort</a:t>
            </a:r>
            <a:r>
              <a:rPr lang="pt-BR" dirty="0">
                <a:solidFill>
                  <a:schemeClr val="tx1">
                    <a:lumMod val="75000"/>
                    <a:lumOff val="25000"/>
                  </a:schemeClr>
                </a:solidFill>
              </a:rPr>
              <a:t> </a:t>
            </a:r>
            <a:r>
              <a:rPr lang="pt-BR" dirty="0" err="1">
                <a:solidFill>
                  <a:schemeClr val="tx1">
                    <a:lumMod val="75000"/>
                    <a:lumOff val="25000"/>
                  </a:schemeClr>
                </a:solidFill>
              </a:rPr>
              <a:t>comparison</a:t>
            </a:r>
            <a:r>
              <a:rPr lang="pt-BR" dirty="0">
                <a:solidFill>
                  <a:schemeClr val="tx1">
                    <a:lumMod val="75000"/>
                    <a:lumOff val="25000"/>
                  </a:schemeClr>
                </a:solidFill>
              </a:rPr>
              <a:t> </a:t>
            </a:r>
            <a:r>
              <a:rPr lang="pt-BR" dirty="0" err="1">
                <a:solidFill>
                  <a:schemeClr val="tx1">
                    <a:lumMod val="75000"/>
                    <a:lumOff val="25000"/>
                  </a:schemeClr>
                </a:solidFill>
              </a:rPr>
              <a:t>study</a:t>
            </a:r>
            <a:r>
              <a:rPr lang="pt-BR" dirty="0">
                <a:solidFill>
                  <a:schemeClr val="tx1">
                    <a:lumMod val="75000"/>
                    <a:lumOff val="25000"/>
                  </a:schemeClr>
                </a:solidFill>
              </a:rPr>
              <a:t>. J </a:t>
            </a:r>
            <a:r>
              <a:rPr lang="pt-BR" dirty="0" err="1">
                <a:solidFill>
                  <a:schemeClr val="tx1">
                    <a:lumMod val="75000"/>
                    <a:lumOff val="25000"/>
                  </a:schemeClr>
                </a:solidFill>
              </a:rPr>
              <a:t>Perinatol</a:t>
            </a:r>
            <a:r>
              <a:rPr lang="pt-BR" dirty="0">
                <a:solidFill>
                  <a:schemeClr val="tx1">
                    <a:lumMod val="75000"/>
                    <a:lumOff val="25000"/>
                  </a:schemeClr>
                </a:solidFill>
              </a:rPr>
              <a:t> 2008;28(8):556–60. </a:t>
            </a:r>
            <a:endParaRPr lang="pt-BR" dirty="0" smtClean="0">
              <a:solidFill>
                <a:schemeClr val="tx1">
                  <a:lumMod val="75000"/>
                  <a:lumOff val="25000"/>
                </a:schemeClr>
              </a:solidFill>
            </a:endParaRPr>
          </a:p>
          <a:p>
            <a:pPr algn="just" fontAlgn="auto">
              <a:spcAft>
                <a:spcPts val="0"/>
              </a:spcAft>
              <a:buFont typeface="+mj-lt"/>
              <a:buAutoNum type="arabicPeriod" startAt="26"/>
              <a:defRPr/>
            </a:pPr>
            <a:r>
              <a:rPr lang="pt-BR" dirty="0" smtClean="0">
                <a:solidFill>
                  <a:schemeClr val="tx1">
                    <a:lumMod val="75000"/>
                    <a:lumOff val="25000"/>
                  </a:schemeClr>
                </a:solidFill>
              </a:rPr>
              <a:t>Roberts </a:t>
            </a:r>
            <a:r>
              <a:rPr lang="pt-BR" dirty="0">
                <a:solidFill>
                  <a:schemeClr val="tx1">
                    <a:lumMod val="75000"/>
                    <a:lumOff val="25000"/>
                  </a:schemeClr>
                </a:solidFill>
              </a:rPr>
              <a:t>D, </a:t>
            </a:r>
            <a:r>
              <a:rPr lang="pt-BR" dirty="0" err="1">
                <a:solidFill>
                  <a:schemeClr val="tx1">
                    <a:lumMod val="75000"/>
                    <a:lumOff val="25000"/>
                  </a:schemeClr>
                </a:solidFill>
              </a:rPr>
              <a:t>Dalziel</a:t>
            </a:r>
            <a:r>
              <a:rPr lang="pt-BR" dirty="0">
                <a:solidFill>
                  <a:schemeClr val="tx1">
                    <a:lumMod val="75000"/>
                    <a:lumOff val="25000"/>
                  </a:schemeClr>
                </a:solidFill>
              </a:rPr>
              <a:t> SR. </a:t>
            </a:r>
            <a:r>
              <a:rPr lang="pt-BR" dirty="0" err="1">
                <a:solidFill>
                  <a:schemeClr val="tx1">
                    <a:lumMod val="75000"/>
                    <a:lumOff val="25000"/>
                  </a:schemeClr>
                </a:solidFill>
              </a:rPr>
              <a:t>Antenatal</a:t>
            </a:r>
            <a:r>
              <a:rPr lang="pt-BR" dirty="0">
                <a:solidFill>
                  <a:schemeClr val="tx1">
                    <a:lumMod val="75000"/>
                    <a:lumOff val="25000"/>
                  </a:schemeClr>
                </a:solidFill>
              </a:rPr>
              <a:t> </a:t>
            </a:r>
            <a:r>
              <a:rPr lang="pt-BR" dirty="0" err="1">
                <a:solidFill>
                  <a:schemeClr val="tx1">
                    <a:lumMod val="75000"/>
                    <a:lumOff val="25000"/>
                  </a:schemeClr>
                </a:solidFill>
              </a:rPr>
              <a:t>corticosteroids</a:t>
            </a:r>
            <a:r>
              <a:rPr lang="pt-BR" dirty="0">
                <a:solidFill>
                  <a:schemeClr val="tx1">
                    <a:lumMod val="75000"/>
                    <a:lumOff val="25000"/>
                  </a:schemeClr>
                </a:solidFill>
              </a:rPr>
              <a:t> for </a:t>
            </a:r>
            <a:r>
              <a:rPr lang="pt-BR" dirty="0" err="1">
                <a:solidFill>
                  <a:schemeClr val="tx1">
                    <a:lumMod val="75000"/>
                    <a:lumOff val="25000"/>
                  </a:schemeClr>
                </a:solidFill>
              </a:rPr>
              <a:t>accelerating</a:t>
            </a:r>
            <a:r>
              <a:rPr lang="pt-BR" dirty="0">
                <a:solidFill>
                  <a:schemeClr val="tx1">
                    <a:lumMod val="75000"/>
                    <a:lumOff val="25000"/>
                  </a:schemeClr>
                </a:solidFill>
              </a:rPr>
              <a:t> fetal </a:t>
            </a:r>
            <a:r>
              <a:rPr lang="pt-BR" dirty="0" err="1">
                <a:solidFill>
                  <a:schemeClr val="tx1">
                    <a:lumMod val="75000"/>
                    <a:lumOff val="25000"/>
                  </a:schemeClr>
                </a:solidFill>
              </a:rPr>
              <a:t>lung</a:t>
            </a:r>
            <a:r>
              <a:rPr lang="pt-BR" dirty="0">
                <a:solidFill>
                  <a:schemeClr val="tx1">
                    <a:lumMod val="75000"/>
                    <a:lumOff val="25000"/>
                  </a:schemeClr>
                </a:solidFill>
              </a:rPr>
              <a:t> </a:t>
            </a:r>
            <a:r>
              <a:rPr lang="pt-BR" dirty="0" err="1">
                <a:solidFill>
                  <a:schemeClr val="tx1">
                    <a:lumMod val="75000"/>
                    <a:lumOff val="25000"/>
                  </a:schemeClr>
                </a:solidFill>
              </a:rPr>
              <a:t>maturation</a:t>
            </a:r>
            <a:r>
              <a:rPr lang="pt-BR" dirty="0">
                <a:solidFill>
                  <a:schemeClr val="tx1">
                    <a:lumMod val="75000"/>
                    <a:lumOff val="25000"/>
                  </a:schemeClr>
                </a:solidFill>
              </a:rPr>
              <a:t> for </a:t>
            </a:r>
            <a:r>
              <a:rPr lang="pt-BR" dirty="0" err="1">
                <a:solidFill>
                  <a:schemeClr val="tx1">
                    <a:lumMod val="75000"/>
                    <a:lumOff val="25000"/>
                  </a:schemeClr>
                </a:solidFill>
              </a:rPr>
              <a:t>women</a:t>
            </a:r>
            <a:r>
              <a:rPr lang="pt-BR" dirty="0">
                <a:solidFill>
                  <a:schemeClr val="tx1">
                    <a:lumMod val="75000"/>
                    <a:lumOff val="25000"/>
                  </a:schemeClr>
                </a:solidFill>
              </a:rPr>
              <a:t> </a:t>
            </a:r>
            <a:r>
              <a:rPr lang="pt-BR" dirty="0" err="1">
                <a:solidFill>
                  <a:schemeClr val="tx1">
                    <a:lumMod val="75000"/>
                    <a:lumOff val="25000"/>
                  </a:schemeClr>
                </a:solidFill>
              </a:rPr>
              <a:t>at</a:t>
            </a:r>
            <a:r>
              <a:rPr lang="pt-BR" dirty="0">
                <a:solidFill>
                  <a:schemeClr val="tx1">
                    <a:lumMod val="75000"/>
                    <a:lumOff val="25000"/>
                  </a:schemeClr>
                </a:solidFill>
              </a:rPr>
              <a:t> </a:t>
            </a:r>
            <a:r>
              <a:rPr lang="pt-BR" dirty="0" err="1">
                <a:solidFill>
                  <a:schemeClr val="tx1">
                    <a:lumMod val="75000"/>
                    <a:lumOff val="25000"/>
                  </a:schemeClr>
                </a:solidFill>
              </a:rPr>
              <a:t>risk</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Cochrane </a:t>
            </a:r>
            <a:r>
              <a:rPr lang="pt-BR" dirty="0" err="1">
                <a:solidFill>
                  <a:schemeClr val="tx1">
                    <a:lumMod val="75000"/>
                    <a:lumOff val="25000"/>
                  </a:schemeClr>
                </a:solidFill>
              </a:rPr>
              <a:t>Database</a:t>
            </a:r>
            <a:r>
              <a:rPr lang="pt-BR" dirty="0">
                <a:solidFill>
                  <a:schemeClr val="tx1">
                    <a:lumMod val="75000"/>
                    <a:lumOff val="25000"/>
                  </a:schemeClr>
                </a:solidFill>
              </a:rPr>
              <a:t> </a:t>
            </a:r>
            <a:r>
              <a:rPr lang="pt-BR" dirty="0" err="1">
                <a:solidFill>
                  <a:schemeClr val="tx1">
                    <a:lumMod val="75000"/>
                    <a:lumOff val="25000"/>
                  </a:schemeClr>
                </a:solidFill>
              </a:rPr>
              <a:t>Syst</a:t>
            </a:r>
            <a:r>
              <a:rPr lang="pt-BR" dirty="0">
                <a:solidFill>
                  <a:schemeClr val="tx1">
                    <a:lumMod val="75000"/>
                    <a:lumOff val="25000"/>
                  </a:schemeClr>
                </a:solidFill>
              </a:rPr>
              <a:t> </a:t>
            </a:r>
            <a:r>
              <a:rPr lang="pt-BR" dirty="0" err="1">
                <a:solidFill>
                  <a:schemeClr val="tx1">
                    <a:lumMod val="75000"/>
                    <a:lumOff val="25000"/>
                  </a:schemeClr>
                </a:solidFill>
              </a:rPr>
              <a:t>Rev</a:t>
            </a:r>
            <a:r>
              <a:rPr lang="pt-BR" dirty="0">
                <a:solidFill>
                  <a:schemeClr val="tx1">
                    <a:lumMod val="75000"/>
                    <a:lumOff val="25000"/>
                  </a:schemeClr>
                </a:solidFill>
              </a:rPr>
              <a:t> 2006;(3):CD004454. </a:t>
            </a:r>
            <a:r>
              <a:rPr lang="pt-BR" dirty="0" smtClean="0">
                <a:solidFill>
                  <a:schemeClr val="tx1">
                    <a:lumMod val="75000"/>
                    <a:lumOff val="25000"/>
                  </a:schemeClr>
                </a:solidFill>
              </a:rPr>
              <a:t>[</a:t>
            </a:r>
          </a:p>
          <a:p>
            <a:pPr algn="just" fontAlgn="auto">
              <a:spcAft>
                <a:spcPts val="0"/>
              </a:spcAft>
              <a:buFont typeface="+mj-lt"/>
              <a:buAutoNum type="arabicPeriod" startAt="26"/>
              <a:defRPr/>
            </a:pPr>
            <a:r>
              <a:rPr lang="pt-BR" dirty="0" err="1" smtClean="0">
                <a:solidFill>
                  <a:schemeClr val="tx1">
                    <a:lumMod val="75000"/>
                    <a:lumOff val="25000"/>
                  </a:schemeClr>
                </a:solidFill>
              </a:rPr>
              <a:t>Guthrie</a:t>
            </a:r>
            <a:r>
              <a:rPr lang="pt-BR" dirty="0" smtClean="0">
                <a:solidFill>
                  <a:schemeClr val="tx1">
                    <a:lumMod val="75000"/>
                    <a:lumOff val="25000"/>
                  </a:schemeClr>
                </a:solidFill>
              </a:rPr>
              <a:t> </a:t>
            </a:r>
            <a:r>
              <a:rPr lang="pt-BR" dirty="0">
                <a:solidFill>
                  <a:schemeClr val="tx1">
                    <a:lumMod val="75000"/>
                    <a:lumOff val="25000"/>
                  </a:schemeClr>
                </a:solidFill>
              </a:rPr>
              <a:t>SO, Gordon PV, Thomas V, </a:t>
            </a:r>
            <a:r>
              <a:rPr lang="pt-BR" dirty="0" err="1">
                <a:solidFill>
                  <a:schemeClr val="tx1">
                    <a:lumMod val="75000"/>
                    <a:lumOff val="25000"/>
                  </a:schemeClr>
                </a:solidFill>
              </a:rPr>
              <a:t>Thorp</a:t>
            </a:r>
            <a:r>
              <a:rPr lang="pt-BR" dirty="0">
                <a:solidFill>
                  <a:schemeClr val="tx1">
                    <a:lumMod val="75000"/>
                    <a:lumOff val="25000"/>
                  </a:schemeClr>
                </a:solidFill>
              </a:rPr>
              <a:t> JA, </a:t>
            </a:r>
            <a:r>
              <a:rPr lang="pt-BR" dirty="0" err="1">
                <a:solidFill>
                  <a:schemeClr val="tx1">
                    <a:lumMod val="75000"/>
                    <a:lumOff val="25000"/>
                  </a:schemeClr>
                </a:solidFill>
              </a:rPr>
              <a:t>Peabody</a:t>
            </a:r>
            <a:r>
              <a:rPr lang="pt-BR" dirty="0">
                <a:solidFill>
                  <a:schemeClr val="tx1">
                    <a:lumMod val="75000"/>
                    <a:lumOff val="25000"/>
                  </a:schemeClr>
                </a:solidFill>
              </a:rPr>
              <a:t> J, Clark RH.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t>
            </a:r>
            <a:r>
              <a:rPr lang="pt-BR" dirty="0" err="1">
                <a:solidFill>
                  <a:schemeClr val="tx1">
                    <a:lumMod val="75000"/>
                    <a:lumOff val="25000"/>
                  </a:schemeClr>
                </a:solidFill>
              </a:rPr>
              <a:t>among</a:t>
            </a:r>
            <a:r>
              <a:rPr lang="pt-BR" dirty="0">
                <a:solidFill>
                  <a:schemeClr val="tx1">
                    <a:lumMod val="75000"/>
                    <a:lumOff val="25000"/>
                  </a:schemeClr>
                </a:solidFill>
              </a:rPr>
              <a:t> </a:t>
            </a:r>
            <a:r>
              <a:rPr lang="pt-BR" dirty="0" err="1">
                <a:solidFill>
                  <a:schemeClr val="tx1">
                    <a:lumMod val="75000"/>
                    <a:lumOff val="25000"/>
                  </a:schemeClr>
                </a:solidFill>
              </a:rPr>
              <a:t>neonates</a:t>
            </a:r>
            <a:r>
              <a:rPr lang="pt-BR" dirty="0">
                <a:solidFill>
                  <a:schemeClr val="tx1">
                    <a:lumMod val="75000"/>
                    <a:lumOff val="25000"/>
                  </a:schemeClr>
                </a:solidFill>
              </a:rPr>
              <a:t> in </a:t>
            </a:r>
            <a:r>
              <a:rPr lang="pt-BR" dirty="0" err="1">
                <a:solidFill>
                  <a:schemeClr val="tx1">
                    <a:lumMod val="75000"/>
                    <a:lumOff val="25000"/>
                  </a:schemeClr>
                </a:solidFill>
              </a:rPr>
              <a:t>the</a:t>
            </a:r>
            <a:r>
              <a:rPr lang="pt-BR" dirty="0">
                <a:solidFill>
                  <a:schemeClr val="tx1">
                    <a:lumMod val="75000"/>
                    <a:lumOff val="25000"/>
                  </a:schemeClr>
                </a:solidFill>
              </a:rPr>
              <a:t> United </a:t>
            </a:r>
            <a:r>
              <a:rPr lang="pt-BR" dirty="0" err="1">
                <a:solidFill>
                  <a:schemeClr val="tx1">
                    <a:lumMod val="75000"/>
                    <a:lumOff val="25000"/>
                  </a:schemeClr>
                </a:solidFill>
              </a:rPr>
              <a:t>States</a:t>
            </a:r>
            <a:r>
              <a:rPr lang="pt-BR" dirty="0">
                <a:solidFill>
                  <a:schemeClr val="tx1">
                    <a:lumMod val="75000"/>
                    <a:lumOff val="25000"/>
                  </a:schemeClr>
                </a:solidFill>
              </a:rPr>
              <a:t>. J </a:t>
            </a:r>
            <a:r>
              <a:rPr lang="pt-BR" dirty="0" err="1">
                <a:solidFill>
                  <a:schemeClr val="tx1">
                    <a:lumMod val="75000"/>
                    <a:lumOff val="25000"/>
                  </a:schemeClr>
                </a:solidFill>
              </a:rPr>
              <a:t>Perinatol</a:t>
            </a:r>
            <a:r>
              <a:rPr lang="pt-BR" dirty="0">
                <a:solidFill>
                  <a:schemeClr val="tx1">
                    <a:lumMod val="75000"/>
                    <a:lumOff val="25000"/>
                  </a:schemeClr>
                </a:solidFill>
              </a:rPr>
              <a:t> 2003;23(4):278– 85. </a:t>
            </a:r>
            <a:endParaRPr lang="pt-BR" dirty="0" smtClean="0">
              <a:solidFill>
                <a:schemeClr val="tx1">
                  <a:lumMod val="75000"/>
                  <a:lumOff val="25000"/>
                </a:schemeClr>
              </a:solidFill>
            </a:endParaRPr>
          </a:p>
          <a:p>
            <a:pPr algn="just" fontAlgn="auto">
              <a:spcAft>
                <a:spcPts val="0"/>
              </a:spcAft>
              <a:buFont typeface="+mj-lt"/>
              <a:buAutoNum type="arabicPeriod" startAt="26"/>
              <a:defRPr/>
            </a:pPr>
            <a:r>
              <a:rPr lang="pt-BR" dirty="0" smtClean="0">
                <a:solidFill>
                  <a:schemeClr val="tx1">
                    <a:lumMod val="75000"/>
                    <a:lumOff val="25000"/>
                  </a:schemeClr>
                </a:solidFill>
              </a:rPr>
              <a:t>Lawrence </a:t>
            </a:r>
            <a:r>
              <a:rPr lang="pt-BR" dirty="0">
                <a:solidFill>
                  <a:schemeClr val="tx1">
                    <a:lumMod val="75000"/>
                    <a:lumOff val="25000"/>
                  </a:schemeClr>
                </a:solidFill>
              </a:rPr>
              <a:t>D, </a:t>
            </a:r>
            <a:r>
              <a:rPr lang="pt-BR" dirty="0" err="1">
                <a:solidFill>
                  <a:schemeClr val="tx1">
                    <a:lumMod val="75000"/>
                    <a:lumOff val="25000"/>
                  </a:schemeClr>
                </a:solidFill>
              </a:rPr>
              <a:t>Brewer</a:t>
            </a:r>
            <a:r>
              <a:rPr lang="pt-BR" dirty="0">
                <a:solidFill>
                  <a:schemeClr val="tx1">
                    <a:lumMod val="75000"/>
                    <a:lumOff val="25000"/>
                  </a:schemeClr>
                </a:solidFill>
              </a:rPr>
              <a:t> D, </a:t>
            </a:r>
            <a:r>
              <a:rPr lang="pt-BR" dirty="0" err="1">
                <a:solidFill>
                  <a:schemeClr val="tx1">
                    <a:lumMod val="75000"/>
                    <a:lumOff val="25000"/>
                  </a:schemeClr>
                </a:solidFill>
              </a:rPr>
              <a:t>Hornung</a:t>
            </a:r>
            <a:r>
              <a:rPr lang="pt-BR" dirty="0">
                <a:solidFill>
                  <a:schemeClr val="tx1">
                    <a:lumMod val="75000"/>
                    <a:lumOff val="25000"/>
                  </a:schemeClr>
                </a:solidFill>
              </a:rPr>
              <a:t> R, </a:t>
            </a:r>
            <a:r>
              <a:rPr lang="pt-BR" dirty="0" err="1">
                <a:solidFill>
                  <a:schemeClr val="tx1">
                    <a:lumMod val="75000"/>
                    <a:lumOff val="25000"/>
                  </a:schemeClr>
                </a:solidFill>
              </a:rPr>
              <a:t>Mersmann</a:t>
            </a:r>
            <a:r>
              <a:rPr lang="pt-BR" dirty="0">
                <a:solidFill>
                  <a:schemeClr val="tx1">
                    <a:lumMod val="75000"/>
                    <a:lumOff val="25000"/>
                  </a:schemeClr>
                </a:solidFill>
              </a:rPr>
              <a:t> M, </a:t>
            </a:r>
            <a:r>
              <a:rPr lang="pt-BR" dirty="0" err="1">
                <a:solidFill>
                  <a:schemeClr val="tx1">
                    <a:lumMod val="75000"/>
                    <a:lumOff val="25000"/>
                  </a:schemeClr>
                </a:solidFill>
              </a:rPr>
              <a:t>Donovan</a:t>
            </a:r>
            <a:r>
              <a:rPr lang="pt-BR" dirty="0">
                <a:solidFill>
                  <a:schemeClr val="tx1">
                    <a:lumMod val="75000"/>
                    <a:lumOff val="25000"/>
                  </a:schemeClr>
                </a:solidFill>
              </a:rPr>
              <a:t> D. </a:t>
            </a:r>
            <a:r>
              <a:rPr lang="pt-BR" dirty="0" err="1">
                <a:solidFill>
                  <a:schemeClr val="tx1">
                    <a:lumMod val="75000"/>
                    <a:lumOff val="25000"/>
                  </a:schemeClr>
                </a:solidFill>
              </a:rPr>
              <a:t>Antenatal</a:t>
            </a:r>
            <a:r>
              <a:rPr lang="pt-BR" dirty="0">
                <a:solidFill>
                  <a:schemeClr val="tx1">
                    <a:lumMod val="75000"/>
                    <a:lumOff val="25000"/>
                  </a:schemeClr>
                </a:solidFill>
              </a:rPr>
              <a:t> </a:t>
            </a:r>
            <a:r>
              <a:rPr lang="pt-BR" dirty="0" err="1">
                <a:solidFill>
                  <a:schemeClr val="tx1">
                    <a:lumMod val="75000"/>
                    <a:lumOff val="25000"/>
                  </a:schemeClr>
                </a:solidFill>
              </a:rPr>
              <a:t>glucocorticoids</a:t>
            </a:r>
            <a:r>
              <a:rPr lang="pt-BR" dirty="0">
                <a:solidFill>
                  <a:schemeClr val="tx1">
                    <a:lumMod val="75000"/>
                    <a:lumOff val="25000"/>
                  </a:schemeClr>
                </a:solidFill>
              </a:rPr>
              <a:t> use, </a:t>
            </a:r>
            <a:r>
              <a:rPr lang="pt-BR" dirty="0" err="1">
                <a:solidFill>
                  <a:schemeClr val="tx1">
                    <a:lumMod val="75000"/>
                    <a:lumOff val="25000"/>
                  </a:schemeClr>
                </a:solidFill>
              </a:rPr>
              <a:t>not</a:t>
            </a:r>
            <a:r>
              <a:rPr lang="pt-BR" dirty="0">
                <a:solidFill>
                  <a:schemeClr val="tx1">
                    <a:lumMod val="75000"/>
                    <a:lumOff val="25000"/>
                  </a:schemeClr>
                </a:solidFill>
              </a:rPr>
              <a:t> perinatal </a:t>
            </a:r>
            <a:r>
              <a:rPr lang="pt-BR" dirty="0" err="1">
                <a:solidFill>
                  <a:schemeClr val="tx1">
                    <a:lumMod val="75000"/>
                    <a:lumOff val="25000"/>
                  </a:schemeClr>
                </a:solidFill>
              </a:rPr>
              <a:t>antibiotics</a:t>
            </a:r>
            <a:r>
              <a:rPr lang="pt-BR" dirty="0">
                <a:solidFill>
                  <a:schemeClr val="tx1">
                    <a:lumMod val="75000"/>
                    <a:lumOff val="25000"/>
                  </a:schemeClr>
                </a:solidFill>
              </a:rPr>
              <a:t>, </a:t>
            </a:r>
            <a:r>
              <a:rPr lang="pt-BR" dirty="0" err="1">
                <a:solidFill>
                  <a:schemeClr val="tx1">
                    <a:lumMod val="75000"/>
                    <a:lumOff val="25000"/>
                  </a:schemeClr>
                </a:solidFill>
              </a:rPr>
              <a:t>may</a:t>
            </a:r>
            <a:r>
              <a:rPr lang="pt-BR" dirty="0">
                <a:solidFill>
                  <a:schemeClr val="tx1">
                    <a:lumMod val="75000"/>
                    <a:lumOff val="25000"/>
                  </a:schemeClr>
                </a:solidFill>
              </a:rPr>
              <a:t> </a:t>
            </a:r>
            <a:r>
              <a:rPr lang="pt-BR" dirty="0" err="1">
                <a:solidFill>
                  <a:schemeClr val="tx1">
                    <a:lumMod val="75000"/>
                    <a:lumOff val="25000"/>
                  </a:schemeClr>
                </a:solidFill>
              </a:rPr>
              <a:t>result</a:t>
            </a:r>
            <a:r>
              <a:rPr lang="pt-BR" dirty="0">
                <a:solidFill>
                  <a:schemeClr val="tx1">
                    <a:lumMod val="75000"/>
                    <a:lumOff val="25000"/>
                  </a:schemeClr>
                </a:solidFill>
              </a:rPr>
              <a:t> in </a:t>
            </a:r>
            <a:r>
              <a:rPr lang="pt-BR" dirty="0" err="1">
                <a:solidFill>
                  <a:schemeClr val="tx1">
                    <a:lumMod val="75000"/>
                    <a:lumOff val="25000"/>
                  </a:schemeClr>
                </a:solidFill>
              </a:rPr>
              <a:t>increased</a:t>
            </a:r>
            <a:r>
              <a:rPr lang="pt-BR" dirty="0">
                <a:solidFill>
                  <a:schemeClr val="tx1">
                    <a:lumMod val="75000"/>
                    <a:lumOff val="25000"/>
                  </a:schemeClr>
                </a:solidFill>
              </a:rPr>
              <a:t> </a:t>
            </a:r>
            <a:r>
              <a:rPr lang="pt-BR" dirty="0" err="1">
                <a:solidFill>
                  <a:schemeClr val="tx1">
                    <a:lumMod val="75000"/>
                    <a:lumOff val="25000"/>
                  </a:schemeClr>
                </a:solidFill>
              </a:rPr>
              <a:t>risk</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in </a:t>
            </a:r>
            <a:r>
              <a:rPr lang="pt-BR" dirty="0" err="1">
                <a:solidFill>
                  <a:schemeClr val="tx1">
                    <a:lumMod val="75000"/>
                    <a:lumOff val="25000"/>
                  </a:schemeClr>
                </a:solidFill>
              </a:rPr>
              <a:t>very-low-birthweight</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Pediatr</a:t>
            </a:r>
            <a:r>
              <a:rPr lang="pt-BR" dirty="0">
                <a:solidFill>
                  <a:schemeClr val="tx1">
                    <a:lumMod val="75000"/>
                    <a:lumOff val="25000"/>
                  </a:schemeClr>
                </a:solidFill>
              </a:rPr>
              <a:t> Res 200149:. </a:t>
            </a:r>
            <a:endParaRPr lang="pt-BR" dirty="0" smtClean="0">
              <a:solidFill>
                <a:schemeClr val="tx1">
                  <a:lumMod val="75000"/>
                  <a:lumOff val="25000"/>
                </a:schemeClr>
              </a:solidFill>
            </a:endParaRPr>
          </a:p>
          <a:p>
            <a:pPr algn="just" fontAlgn="auto">
              <a:spcAft>
                <a:spcPts val="0"/>
              </a:spcAft>
              <a:buFont typeface="+mj-lt"/>
              <a:buAutoNum type="arabicPeriod" startAt="26"/>
              <a:defRPr/>
            </a:pPr>
            <a:r>
              <a:rPr lang="pt-BR" dirty="0" smtClean="0">
                <a:solidFill>
                  <a:schemeClr val="tx1">
                    <a:lumMod val="75000"/>
                    <a:lumOff val="25000"/>
                  </a:schemeClr>
                </a:solidFill>
              </a:rPr>
              <a:t>Gregory </a:t>
            </a:r>
            <a:r>
              <a:rPr lang="pt-BR" dirty="0">
                <a:solidFill>
                  <a:schemeClr val="tx1">
                    <a:lumMod val="75000"/>
                    <a:lumOff val="25000"/>
                  </a:schemeClr>
                </a:solidFill>
              </a:rPr>
              <a:t>KE. </a:t>
            </a:r>
            <a:r>
              <a:rPr lang="pt-BR" dirty="0" err="1">
                <a:solidFill>
                  <a:schemeClr val="tx1">
                    <a:lumMod val="75000"/>
                    <a:lumOff val="25000"/>
                  </a:schemeClr>
                </a:solidFill>
              </a:rPr>
              <a:t>Clinical</a:t>
            </a:r>
            <a:r>
              <a:rPr lang="pt-BR" dirty="0">
                <a:solidFill>
                  <a:schemeClr val="tx1">
                    <a:lumMod val="75000"/>
                    <a:lumOff val="25000"/>
                  </a:schemeClr>
                </a:solidFill>
              </a:rPr>
              <a:t> </a:t>
            </a:r>
            <a:r>
              <a:rPr lang="pt-BR" dirty="0" err="1">
                <a:solidFill>
                  <a:schemeClr val="tx1">
                    <a:lumMod val="75000"/>
                    <a:lumOff val="25000"/>
                  </a:schemeClr>
                </a:solidFill>
              </a:rPr>
              <a:t>predictors</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in </a:t>
            </a:r>
            <a:r>
              <a:rPr lang="pt-BR" dirty="0" err="1">
                <a:solidFill>
                  <a:schemeClr val="tx1">
                    <a:lumMod val="75000"/>
                    <a:lumOff val="25000"/>
                  </a:schemeClr>
                </a:solidFill>
              </a:rPr>
              <a:t>premature</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Nurs</a:t>
            </a:r>
            <a:r>
              <a:rPr lang="pt-BR" dirty="0">
                <a:solidFill>
                  <a:schemeClr val="tx1">
                    <a:lumMod val="75000"/>
                    <a:lumOff val="25000"/>
                  </a:schemeClr>
                </a:solidFill>
              </a:rPr>
              <a:t> Res 2008;57(4):260–70. </a:t>
            </a:r>
            <a:endParaRPr lang="pt-BR" dirty="0" smtClean="0">
              <a:solidFill>
                <a:schemeClr val="tx1">
                  <a:lumMod val="75000"/>
                  <a:lumOff val="25000"/>
                </a:schemeClr>
              </a:solidFill>
            </a:endParaRPr>
          </a:p>
          <a:p>
            <a:pPr algn="just" fontAlgn="auto">
              <a:spcAft>
                <a:spcPts val="0"/>
              </a:spcAft>
              <a:buFont typeface="+mj-lt"/>
              <a:buAutoNum type="arabicPeriod" startAt="26"/>
              <a:defRPr/>
            </a:pPr>
            <a:r>
              <a:rPr lang="pt-BR" dirty="0" smtClean="0">
                <a:solidFill>
                  <a:schemeClr val="tx1">
                    <a:lumMod val="75000"/>
                    <a:lumOff val="25000"/>
                  </a:schemeClr>
                </a:solidFill>
              </a:rPr>
              <a:t>Morgan </a:t>
            </a:r>
            <a:r>
              <a:rPr lang="pt-BR" dirty="0">
                <a:solidFill>
                  <a:schemeClr val="tx1">
                    <a:lumMod val="75000"/>
                    <a:lumOff val="25000"/>
                  </a:schemeClr>
                </a:solidFill>
              </a:rPr>
              <a:t>J, Young L, </a:t>
            </a:r>
            <a:r>
              <a:rPr lang="pt-BR" dirty="0" err="1">
                <a:solidFill>
                  <a:schemeClr val="tx1">
                    <a:lumMod val="75000"/>
                    <a:lumOff val="25000"/>
                  </a:schemeClr>
                </a:solidFill>
              </a:rPr>
              <a:t>McGuire</a:t>
            </a:r>
            <a:r>
              <a:rPr lang="pt-BR" dirty="0">
                <a:solidFill>
                  <a:schemeClr val="tx1">
                    <a:lumMod val="75000"/>
                    <a:lumOff val="25000"/>
                  </a:schemeClr>
                </a:solidFill>
              </a:rPr>
              <a:t> W. </a:t>
            </a:r>
            <a:r>
              <a:rPr lang="pt-BR" dirty="0" err="1">
                <a:solidFill>
                  <a:schemeClr val="tx1">
                    <a:lumMod val="75000"/>
                    <a:lumOff val="25000"/>
                  </a:schemeClr>
                </a:solidFill>
              </a:rPr>
              <a:t>Slow</a:t>
            </a:r>
            <a:r>
              <a:rPr lang="pt-BR" dirty="0">
                <a:solidFill>
                  <a:schemeClr val="tx1">
                    <a:lumMod val="75000"/>
                    <a:lumOff val="25000"/>
                  </a:schemeClr>
                </a:solidFill>
              </a:rPr>
              <a:t> </a:t>
            </a:r>
            <a:r>
              <a:rPr lang="pt-BR" dirty="0" err="1">
                <a:solidFill>
                  <a:schemeClr val="tx1">
                    <a:lumMod val="75000"/>
                    <a:lumOff val="25000"/>
                  </a:schemeClr>
                </a:solidFill>
              </a:rPr>
              <a:t>advancement</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enteral </a:t>
            </a:r>
            <a:r>
              <a:rPr lang="pt-BR" dirty="0" err="1">
                <a:solidFill>
                  <a:schemeClr val="tx1">
                    <a:lumMod val="75000"/>
                    <a:lumOff val="25000"/>
                  </a:schemeClr>
                </a:solidFill>
              </a:rPr>
              <a:t>feed</a:t>
            </a:r>
            <a:r>
              <a:rPr lang="pt-BR" dirty="0">
                <a:solidFill>
                  <a:schemeClr val="tx1">
                    <a:lumMod val="75000"/>
                    <a:lumOff val="25000"/>
                  </a:schemeClr>
                </a:solidFill>
              </a:rPr>
              <a:t> volumes </a:t>
            </a:r>
            <a:r>
              <a:rPr lang="pt-BR" dirty="0" err="1">
                <a:solidFill>
                  <a:schemeClr val="tx1">
                    <a:lumMod val="75000"/>
                    <a:lumOff val="25000"/>
                  </a:schemeClr>
                </a:solidFill>
              </a:rPr>
              <a:t>to</a:t>
            </a:r>
            <a:r>
              <a:rPr lang="pt-BR" dirty="0">
                <a:solidFill>
                  <a:schemeClr val="tx1">
                    <a:lumMod val="75000"/>
                    <a:lumOff val="25000"/>
                  </a:schemeClr>
                </a:solidFill>
              </a:rPr>
              <a:t> </a:t>
            </a:r>
            <a:r>
              <a:rPr lang="pt-BR" dirty="0" err="1">
                <a:solidFill>
                  <a:schemeClr val="tx1">
                    <a:lumMod val="75000"/>
                    <a:lumOff val="25000"/>
                  </a:schemeClr>
                </a:solidFill>
              </a:rPr>
              <a:t>prevent</a:t>
            </a:r>
            <a:r>
              <a:rPr lang="pt-BR" dirty="0">
                <a:solidFill>
                  <a:schemeClr val="tx1">
                    <a:lumMod val="75000"/>
                    <a:lumOff val="25000"/>
                  </a:schemeClr>
                </a:solidFill>
              </a:rPr>
              <a:t> </a:t>
            </a:r>
            <a:r>
              <a:rPr lang="pt-BR" dirty="0" err="1">
                <a:solidFill>
                  <a:schemeClr val="tx1">
                    <a:lumMod val="75000"/>
                    <a:lumOff val="25000"/>
                  </a:schemeClr>
                </a:solidFill>
              </a:rPr>
              <a:t>necrotising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in </a:t>
            </a:r>
            <a:r>
              <a:rPr lang="pt-BR" dirty="0" err="1">
                <a:solidFill>
                  <a:schemeClr val="tx1">
                    <a:lumMod val="75000"/>
                    <a:lumOff val="25000"/>
                  </a:schemeClr>
                </a:solidFill>
              </a:rPr>
              <a:t>very</a:t>
            </a:r>
            <a:r>
              <a:rPr lang="pt-BR" dirty="0">
                <a:solidFill>
                  <a:schemeClr val="tx1">
                    <a:lumMod val="75000"/>
                    <a:lumOff val="25000"/>
                  </a:schemeClr>
                </a:solidFill>
              </a:rPr>
              <a:t> </a:t>
            </a:r>
            <a:r>
              <a:rPr lang="pt-BR" dirty="0" err="1">
                <a:solidFill>
                  <a:schemeClr val="tx1">
                    <a:lumMod val="75000"/>
                    <a:lumOff val="25000"/>
                  </a:schemeClr>
                </a:solidFill>
              </a:rPr>
              <a:t>low</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a:t>
            </a:r>
            <a:r>
              <a:rPr lang="pt-BR" dirty="0" err="1">
                <a:solidFill>
                  <a:schemeClr val="tx1">
                    <a:lumMod val="75000"/>
                    <a:lumOff val="25000"/>
                  </a:schemeClr>
                </a:solidFill>
              </a:rPr>
              <a:t>weight</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Cochrane </a:t>
            </a:r>
            <a:r>
              <a:rPr lang="pt-BR" dirty="0" err="1">
                <a:solidFill>
                  <a:schemeClr val="tx1">
                    <a:lumMod val="75000"/>
                    <a:lumOff val="25000"/>
                  </a:schemeClr>
                </a:solidFill>
              </a:rPr>
              <a:t>Database</a:t>
            </a:r>
            <a:r>
              <a:rPr lang="pt-BR" dirty="0">
                <a:solidFill>
                  <a:schemeClr val="tx1">
                    <a:lumMod val="75000"/>
                    <a:lumOff val="25000"/>
                  </a:schemeClr>
                </a:solidFill>
              </a:rPr>
              <a:t> </a:t>
            </a:r>
            <a:r>
              <a:rPr lang="pt-BR" dirty="0" err="1">
                <a:solidFill>
                  <a:schemeClr val="tx1">
                    <a:lumMod val="75000"/>
                    <a:lumOff val="25000"/>
                  </a:schemeClr>
                </a:solidFill>
              </a:rPr>
              <a:t>Syst</a:t>
            </a:r>
            <a:r>
              <a:rPr lang="pt-BR" dirty="0">
                <a:solidFill>
                  <a:schemeClr val="tx1">
                    <a:lumMod val="75000"/>
                    <a:lumOff val="25000"/>
                  </a:schemeClr>
                </a:solidFill>
              </a:rPr>
              <a:t> </a:t>
            </a:r>
            <a:r>
              <a:rPr lang="pt-BR" dirty="0" err="1">
                <a:solidFill>
                  <a:schemeClr val="tx1">
                    <a:lumMod val="75000"/>
                    <a:lumOff val="25000"/>
                  </a:schemeClr>
                </a:solidFill>
              </a:rPr>
              <a:t>Rev</a:t>
            </a:r>
            <a:r>
              <a:rPr lang="pt-BR" dirty="0">
                <a:solidFill>
                  <a:schemeClr val="tx1">
                    <a:lumMod val="75000"/>
                    <a:lumOff val="25000"/>
                  </a:schemeClr>
                </a:solidFill>
              </a:rPr>
              <a:t> 2011(3).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a:xfrm>
            <a:off x="2592388" y="623888"/>
            <a:ext cx="8912225" cy="1281112"/>
          </a:xfrm>
        </p:spPr>
        <p:txBody>
          <a:bodyPr/>
          <a:lstStyle/>
          <a:p>
            <a:pPr algn="just"/>
            <a:r>
              <a:rPr lang="pt-BR" smtClean="0"/>
              <a:t>Referências:</a:t>
            </a:r>
          </a:p>
        </p:txBody>
      </p:sp>
      <p:sp>
        <p:nvSpPr>
          <p:cNvPr id="3" name="Espaço Reservado para Conteúdo 2"/>
          <p:cNvSpPr>
            <a:spLocks noGrp="1"/>
          </p:cNvSpPr>
          <p:nvPr>
            <p:ph idx="1"/>
          </p:nvPr>
        </p:nvSpPr>
        <p:spPr>
          <a:xfrm>
            <a:off x="876300" y="2133600"/>
            <a:ext cx="11088688" cy="4370388"/>
          </a:xfrm>
        </p:spPr>
        <p:txBody>
          <a:bodyPr rtlCol="0">
            <a:normAutofit fontScale="92500"/>
          </a:bodyPr>
          <a:lstStyle/>
          <a:p>
            <a:pPr algn="just" fontAlgn="auto">
              <a:spcAft>
                <a:spcPts val="0"/>
              </a:spcAft>
              <a:buFont typeface="+mj-lt"/>
              <a:buAutoNum type="arabicPeriod" startAt="33"/>
              <a:defRPr/>
            </a:pPr>
            <a:r>
              <a:rPr lang="pt-BR" dirty="0" err="1">
                <a:solidFill>
                  <a:schemeClr val="tx1">
                    <a:lumMod val="75000"/>
                    <a:lumOff val="25000"/>
                  </a:schemeClr>
                </a:solidFill>
              </a:rPr>
              <a:t>Flidel</a:t>
            </a:r>
            <a:r>
              <a:rPr lang="pt-BR" dirty="0">
                <a:solidFill>
                  <a:schemeClr val="tx1">
                    <a:lumMod val="75000"/>
                    <a:lumOff val="25000"/>
                  </a:schemeClr>
                </a:solidFill>
              </a:rPr>
              <a:t>-Ramon O, Friedman S, Lev E, </a:t>
            </a:r>
            <a:r>
              <a:rPr lang="pt-BR" dirty="0" err="1">
                <a:solidFill>
                  <a:schemeClr val="tx1">
                    <a:lumMod val="75000"/>
                    <a:lumOff val="25000"/>
                  </a:schemeClr>
                </a:solidFill>
              </a:rPr>
              <a:t>Juster</a:t>
            </a:r>
            <a:r>
              <a:rPr lang="pt-BR" dirty="0">
                <a:solidFill>
                  <a:schemeClr val="tx1">
                    <a:lumMod val="75000"/>
                    <a:lumOff val="25000"/>
                  </a:schemeClr>
                </a:solidFill>
              </a:rPr>
              <a:t>-Reicher A, </a:t>
            </a:r>
            <a:r>
              <a:rPr lang="pt-BR" dirty="0" err="1">
                <a:solidFill>
                  <a:schemeClr val="tx1">
                    <a:lumMod val="75000"/>
                    <a:lumOff val="25000"/>
                  </a:schemeClr>
                </a:solidFill>
              </a:rPr>
              <a:t>Amitay</a:t>
            </a:r>
            <a:r>
              <a:rPr lang="pt-BR" dirty="0">
                <a:solidFill>
                  <a:schemeClr val="tx1">
                    <a:lumMod val="75000"/>
                    <a:lumOff val="25000"/>
                  </a:schemeClr>
                </a:solidFill>
              </a:rPr>
              <a:t> M, </a:t>
            </a:r>
            <a:r>
              <a:rPr lang="pt-BR" dirty="0" err="1">
                <a:solidFill>
                  <a:schemeClr val="tx1">
                    <a:lumMod val="75000"/>
                    <a:lumOff val="25000"/>
                  </a:schemeClr>
                </a:solidFill>
              </a:rPr>
              <a:t>Shinwell</a:t>
            </a:r>
            <a:r>
              <a:rPr lang="pt-BR" dirty="0">
                <a:solidFill>
                  <a:schemeClr val="tx1">
                    <a:lumMod val="75000"/>
                    <a:lumOff val="25000"/>
                  </a:schemeClr>
                </a:solidFill>
              </a:rPr>
              <a:t> E. </a:t>
            </a:r>
            <a:r>
              <a:rPr lang="pt-BR" dirty="0" err="1">
                <a:solidFill>
                  <a:schemeClr val="tx1">
                    <a:lumMod val="75000"/>
                    <a:lumOff val="25000"/>
                  </a:schemeClr>
                </a:solidFill>
              </a:rPr>
              <a:t>Early</a:t>
            </a:r>
            <a:r>
              <a:rPr lang="pt-BR" dirty="0">
                <a:solidFill>
                  <a:schemeClr val="tx1">
                    <a:lumMod val="75000"/>
                    <a:lumOff val="25000"/>
                  </a:schemeClr>
                </a:solidFill>
              </a:rPr>
              <a:t> enteral </a:t>
            </a:r>
            <a:r>
              <a:rPr lang="pt-BR" dirty="0" err="1">
                <a:solidFill>
                  <a:schemeClr val="tx1">
                    <a:lumMod val="75000"/>
                    <a:lumOff val="25000"/>
                  </a:schemeClr>
                </a:solidFill>
              </a:rPr>
              <a:t>feeding</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nosocomial</a:t>
            </a:r>
            <a:r>
              <a:rPr lang="pt-BR" dirty="0">
                <a:solidFill>
                  <a:schemeClr val="tx1">
                    <a:lumMod val="75000"/>
                    <a:lumOff val="25000"/>
                  </a:schemeClr>
                </a:solidFill>
              </a:rPr>
              <a:t> </a:t>
            </a:r>
            <a:r>
              <a:rPr lang="pt-BR" dirty="0" err="1">
                <a:solidFill>
                  <a:schemeClr val="tx1">
                    <a:lumMod val="75000"/>
                    <a:lumOff val="25000"/>
                  </a:schemeClr>
                </a:solidFill>
              </a:rPr>
              <a:t>sepsis</a:t>
            </a:r>
            <a:r>
              <a:rPr lang="pt-BR" dirty="0">
                <a:solidFill>
                  <a:schemeClr val="tx1">
                    <a:lumMod val="75000"/>
                    <a:lumOff val="25000"/>
                  </a:schemeClr>
                </a:solidFill>
              </a:rPr>
              <a:t> in </a:t>
            </a:r>
            <a:r>
              <a:rPr lang="pt-BR" dirty="0" err="1">
                <a:solidFill>
                  <a:schemeClr val="tx1">
                    <a:lumMod val="75000"/>
                    <a:lumOff val="25000"/>
                  </a:schemeClr>
                </a:solidFill>
              </a:rPr>
              <a:t>very</a:t>
            </a:r>
            <a:r>
              <a:rPr lang="pt-BR" dirty="0">
                <a:solidFill>
                  <a:schemeClr val="tx1">
                    <a:lumMod val="75000"/>
                    <a:lumOff val="25000"/>
                  </a:schemeClr>
                </a:solidFill>
              </a:rPr>
              <a:t> </a:t>
            </a:r>
            <a:r>
              <a:rPr lang="pt-BR" dirty="0" err="1">
                <a:solidFill>
                  <a:schemeClr val="tx1">
                    <a:lumMod val="75000"/>
                    <a:lumOff val="25000"/>
                  </a:schemeClr>
                </a:solidFill>
              </a:rPr>
              <a:t>low</a:t>
            </a:r>
            <a:r>
              <a:rPr lang="pt-BR" dirty="0">
                <a:solidFill>
                  <a:schemeClr val="tx1">
                    <a:lumMod val="75000"/>
                    <a:lumOff val="25000"/>
                  </a:schemeClr>
                </a:solidFill>
              </a:rPr>
              <a:t> </a:t>
            </a:r>
            <a:r>
              <a:rPr lang="pt-BR" dirty="0" err="1">
                <a:solidFill>
                  <a:schemeClr val="tx1">
                    <a:lumMod val="75000"/>
                    <a:lumOff val="25000"/>
                  </a:schemeClr>
                </a:solidFill>
              </a:rPr>
              <a:t>birthweight</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Arch</a:t>
            </a:r>
            <a:r>
              <a:rPr lang="pt-BR" dirty="0">
                <a:solidFill>
                  <a:schemeClr val="tx1">
                    <a:lumMod val="75000"/>
                    <a:lumOff val="25000"/>
                  </a:schemeClr>
                </a:solidFill>
              </a:rPr>
              <a:t> </a:t>
            </a:r>
            <a:r>
              <a:rPr lang="pt-BR" dirty="0" err="1">
                <a:solidFill>
                  <a:schemeClr val="tx1">
                    <a:lumMod val="75000"/>
                    <a:lumOff val="25000"/>
                  </a:schemeClr>
                </a:solidFill>
              </a:rPr>
              <a:t>Dis</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Fetal Neonatal Ed 2004;89:F289–92. </a:t>
            </a:r>
            <a:endParaRPr lang="pt-BR" dirty="0" smtClean="0">
              <a:solidFill>
                <a:schemeClr val="tx1">
                  <a:lumMod val="75000"/>
                  <a:lumOff val="25000"/>
                </a:schemeClr>
              </a:solidFill>
            </a:endParaRPr>
          </a:p>
          <a:p>
            <a:pPr algn="just" fontAlgn="auto">
              <a:spcAft>
                <a:spcPts val="0"/>
              </a:spcAft>
              <a:buFont typeface="+mj-lt"/>
              <a:buAutoNum type="arabicPeriod" startAt="33"/>
              <a:defRPr/>
            </a:pPr>
            <a:r>
              <a:rPr lang="pt-BR" dirty="0" err="1" smtClean="0">
                <a:solidFill>
                  <a:schemeClr val="tx1">
                    <a:lumMod val="75000"/>
                    <a:lumOff val="25000"/>
                  </a:schemeClr>
                </a:solidFill>
              </a:rPr>
              <a:t>Bombell</a:t>
            </a:r>
            <a:r>
              <a:rPr lang="pt-BR" dirty="0" smtClean="0">
                <a:solidFill>
                  <a:schemeClr val="tx1">
                    <a:lumMod val="75000"/>
                    <a:lumOff val="25000"/>
                  </a:schemeClr>
                </a:solidFill>
              </a:rPr>
              <a:t> </a:t>
            </a:r>
            <a:r>
              <a:rPr lang="pt-BR" dirty="0">
                <a:solidFill>
                  <a:schemeClr val="tx1">
                    <a:lumMod val="75000"/>
                    <a:lumOff val="25000"/>
                  </a:schemeClr>
                </a:solidFill>
              </a:rPr>
              <a:t>S, </a:t>
            </a:r>
            <a:r>
              <a:rPr lang="pt-BR" dirty="0" err="1">
                <a:solidFill>
                  <a:schemeClr val="tx1">
                    <a:lumMod val="75000"/>
                    <a:lumOff val="25000"/>
                  </a:schemeClr>
                </a:solidFill>
              </a:rPr>
              <a:t>McGuire</a:t>
            </a:r>
            <a:r>
              <a:rPr lang="pt-BR" dirty="0">
                <a:solidFill>
                  <a:schemeClr val="tx1">
                    <a:lumMod val="75000"/>
                    <a:lumOff val="25000"/>
                  </a:schemeClr>
                </a:solidFill>
              </a:rPr>
              <a:t> W. </a:t>
            </a:r>
            <a:r>
              <a:rPr lang="pt-BR" dirty="0" err="1">
                <a:solidFill>
                  <a:schemeClr val="tx1">
                    <a:lumMod val="75000"/>
                    <a:lumOff val="25000"/>
                  </a:schemeClr>
                </a:solidFill>
              </a:rPr>
              <a:t>Delayed</a:t>
            </a:r>
            <a:r>
              <a:rPr lang="pt-BR" dirty="0">
                <a:solidFill>
                  <a:schemeClr val="tx1">
                    <a:lumMod val="75000"/>
                    <a:lumOff val="25000"/>
                  </a:schemeClr>
                </a:solidFill>
              </a:rPr>
              <a:t> </a:t>
            </a:r>
            <a:r>
              <a:rPr lang="pt-BR" dirty="0" err="1">
                <a:solidFill>
                  <a:schemeClr val="tx1">
                    <a:lumMod val="75000"/>
                    <a:lumOff val="25000"/>
                  </a:schemeClr>
                </a:solidFill>
              </a:rPr>
              <a:t>introduction</a:t>
            </a:r>
            <a:r>
              <a:rPr lang="pt-BR" dirty="0">
                <a:solidFill>
                  <a:schemeClr val="tx1">
                    <a:lumMod val="75000"/>
                    <a:lumOff val="25000"/>
                  </a:schemeClr>
                </a:solidFill>
              </a:rPr>
              <a:t> </a:t>
            </a:r>
            <a:r>
              <a:rPr lang="pt-BR" dirty="0" err="1">
                <a:solidFill>
                  <a:schemeClr val="tx1">
                    <a:lumMod val="75000"/>
                    <a:lumOff val="25000"/>
                  </a:schemeClr>
                </a:solidFill>
              </a:rPr>
              <a:t>of</a:t>
            </a:r>
            <a:r>
              <a:rPr lang="pt-BR" dirty="0">
                <a:solidFill>
                  <a:schemeClr val="tx1">
                    <a:lumMod val="75000"/>
                    <a:lumOff val="25000"/>
                  </a:schemeClr>
                </a:solidFill>
              </a:rPr>
              <a:t> </a:t>
            </a:r>
            <a:r>
              <a:rPr lang="pt-BR" dirty="0" err="1">
                <a:solidFill>
                  <a:schemeClr val="tx1">
                    <a:lumMod val="75000"/>
                    <a:lumOff val="25000"/>
                  </a:schemeClr>
                </a:solidFill>
              </a:rPr>
              <a:t>progressive</a:t>
            </a:r>
            <a:r>
              <a:rPr lang="pt-BR" dirty="0">
                <a:solidFill>
                  <a:schemeClr val="tx1">
                    <a:lumMod val="75000"/>
                    <a:lumOff val="25000"/>
                  </a:schemeClr>
                </a:solidFill>
              </a:rPr>
              <a:t> enteral </a:t>
            </a:r>
            <a:r>
              <a:rPr lang="pt-BR" dirty="0" err="1">
                <a:solidFill>
                  <a:schemeClr val="tx1">
                    <a:lumMod val="75000"/>
                    <a:lumOff val="25000"/>
                  </a:schemeClr>
                </a:solidFill>
              </a:rPr>
              <a:t>feeds</a:t>
            </a:r>
            <a:r>
              <a:rPr lang="pt-BR" dirty="0">
                <a:solidFill>
                  <a:schemeClr val="tx1">
                    <a:lumMod val="75000"/>
                    <a:lumOff val="25000"/>
                  </a:schemeClr>
                </a:solidFill>
              </a:rPr>
              <a:t> </a:t>
            </a:r>
            <a:r>
              <a:rPr lang="pt-BR" dirty="0" err="1">
                <a:solidFill>
                  <a:schemeClr val="tx1">
                    <a:lumMod val="75000"/>
                    <a:lumOff val="25000"/>
                  </a:schemeClr>
                </a:solidFill>
              </a:rPr>
              <a:t>to</a:t>
            </a:r>
            <a:r>
              <a:rPr lang="pt-BR" dirty="0">
                <a:solidFill>
                  <a:schemeClr val="tx1">
                    <a:lumMod val="75000"/>
                    <a:lumOff val="25000"/>
                  </a:schemeClr>
                </a:solidFill>
              </a:rPr>
              <a:t> </a:t>
            </a:r>
            <a:r>
              <a:rPr lang="pt-BR" dirty="0" err="1">
                <a:solidFill>
                  <a:schemeClr val="tx1">
                    <a:lumMod val="75000"/>
                    <a:lumOff val="25000"/>
                  </a:schemeClr>
                </a:solidFill>
              </a:rPr>
              <a:t>prevent</a:t>
            </a:r>
            <a:r>
              <a:rPr lang="pt-BR" dirty="0">
                <a:solidFill>
                  <a:schemeClr val="tx1">
                    <a:lumMod val="75000"/>
                    <a:lumOff val="25000"/>
                  </a:schemeClr>
                </a:solidFill>
              </a:rPr>
              <a:t> </a:t>
            </a:r>
            <a:r>
              <a:rPr lang="pt-BR" dirty="0" err="1">
                <a:solidFill>
                  <a:schemeClr val="tx1">
                    <a:lumMod val="75000"/>
                    <a:lumOff val="25000"/>
                  </a:schemeClr>
                </a:solidFill>
              </a:rPr>
              <a:t>necrotising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in </a:t>
            </a:r>
            <a:r>
              <a:rPr lang="pt-BR" dirty="0" err="1">
                <a:solidFill>
                  <a:schemeClr val="tx1">
                    <a:lumMod val="75000"/>
                    <a:lumOff val="25000"/>
                  </a:schemeClr>
                </a:solidFill>
              </a:rPr>
              <a:t>very</a:t>
            </a:r>
            <a:r>
              <a:rPr lang="pt-BR" dirty="0">
                <a:solidFill>
                  <a:schemeClr val="tx1">
                    <a:lumMod val="75000"/>
                    <a:lumOff val="25000"/>
                  </a:schemeClr>
                </a:solidFill>
              </a:rPr>
              <a:t> </a:t>
            </a:r>
            <a:r>
              <a:rPr lang="pt-BR" dirty="0" err="1">
                <a:solidFill>
                  <a:schemeClr val="tx1">
                    <a:lumMod val="75000"/>
                    <a:lumOff val="25000"/>
                  </a:schemeClr>
                </a:solidFill>
              </a:rPr>
              <a:t>low</a:t>
            </a:r>
            <a:r>
              <a:rPr lang="pt-BR" dirty="0">
                <a:solidFill>
                  <a:schemeClr val="tx1">
                    <a:lumMod val="75000"/>
                    <a:lumOff val="25000"/>
                  </a:schemeClr>
                </a:solidFill>
              </a:rPr>
              <a:t> </a:t>
            </a:r>
            <a:r>
              <a:rPr lang="pt-BR" dirty="0" err="1">
                <a:solidFill>
                  <a:schemeClr val="tx1">
                    <a:lumMod val="75000"/>
                    <a:lumOff val="25000"/>
                  </a:schemeClr>
                </a:solidFill>
              </a:rPr>
              <a:t>birth</a:t>
            </a:r>
            <a:r>
              <a:rPr lang="pt-BR" dirty="0">
                <a:solidFill>
                  <a:schemeClr val="tx1">
                    <a:lumMod val="75000"/>
                    <a:lumOff val="25000"/>
                  </a:schemeClr>
                </a:solidFill>
              </a:rPr>
              <a:t> </a:t>
            </a:r>
            <a:r>
              <a:rPr lang="pt-BR" dirty="0" err="1">
                <a:solidFill>
                  <a:schemeClr val="tx1">
                    <a:lumMod val="75000"/>
                    <a:lumOff val="25000"/>
                  </a:schemeClr>
                </a:solidFill>
              </a:rPr>
              <a:t>weight</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Cochrane </a:t>
            </a:r>
            <a:r>
              <a:rPr lang="pt-BR" dirty="0" err="1">
                <a:solidFill>
                  <a:schemeClr val="tx1">
                    <a:lumMod val="75000"/>
                    <a:lumOff val="25000"/>
                  </a:schemeClr>
                </a:solidFill>
              </a:rPr>
              <a:t>Database</a:t>
            </a:r>
            <a:r>
              <a:rPr lang="pt-BR" dirty="0">
                <a:solidFill>
                  <a:schemeClr val="tx1">
                    <a:lumMod val="75000"/>
                    <a:lumOff val="25000"/>
                  </a:schemeClr>
                </a:solidFill>
              </a:rPr>
              <a:t> </a:t>
            </a:r>
            <a:r>
              <a:rPr lang="pt-BR" dirty="0" err="1">
                <a:solidFill>
                  <a:schemeClr val="tx1">
                    <a:lumMod val="75000"/>
                    <a:lumOff val="25000"/>
                  </a:schemeClr>
                </a:solidFill>
              </a:rPr>
              <a:t>Syst</a:t>
            </a:r>
            <a:r>
              <a:rPr lang="pt-BR" dirty="0">
                <a:solidFill>
                  <a:schemeClr val="tx1">
                    <a:lumMod val="75000"/>
                    <a:lumOff val="25000"/>
                  </a:schemeClr>
                </a:solidFill>
              </a:rPr>
              <a:t> </a:t>
            </a:r>
            <a:r>
              <a:rPr lang="pt-BR" dirty="0" err="1">
                <a:solidFill>
                  <a:schemeClr val="tx1">
                    <a:lumMod val="75000"/>
                    <a:lumOff val="25000"/>
                  </a:schemeClr>
                </a:solidFill>
              </a:rPr>
              <a:t>Rev</a:t>
            </a:r>
            <a:r>
              <a:rPr lang="pt-BR" dirty="0">
                <a:solidFill>
                  <a:schemeClr val="tx1">
                    <a:lumMod val="75000"/>
                    <a:lumOff val="25000"/>
                  </a:schemeClr>
                </a:solidFill>
              </a:rPr>
              <a:t> 2008;(2):CD001970. </a:t>
            </a:r>
            <a:endParaRPr lang="pt-BR" dirty="0" smtClean="0">
              <a:solidFill>
                <a:schemeClr val="tx1">
                  <a:lumMod val="75000"/>
                  <a:lumOff val="25000"/>
                </a:schemeClr>
              </a:solidFill>
            </a:endParaRPr>
          </a:p>
          <a:p>
            <a:pPr algn="just" fontAlgn="auto">
              <a:spcAft>
                <a:spcPts val="0"/>
              </a:spcAft>
              <a:buFont typeface="+mj-lt"/>
              <a:buAutoNum type="arabicPeriod" startAt="33"/>
              <a:defRPr/>
            </a:pPr>
            <a:r>
              <a:rPr lang="pt-BR" dirty="0" smtClean="0">
                <a:solidFill>
                  <a:schemeClr val="tx1">
                    <a:lumMod val="75000"/>
                    <a:lumOff val="25000"/>
                  </a:schemeClr>
                </a:solidFill>
              </a:rPr>
              <a:t>Lucas </a:t>
            </a:r>
            <a:r>
              <a:rPr lang="pt-BR" dirty="0">
                <a:solidFill>
                  <a:schemeClr val="tx1">
                    <a:lumMod val="75000"/>
                    <a:lumOff val="25000"/>
                  </a:schemeClr>
                </a:solidFill>
              </a:rPr>
              <a:t>A, Cole TJ. </a:t>
            </a:r>
            <a:r>
              <a:rPr lang="pt-BR" dirty="0" err="1">
                <a:solidFill>
                  <a:schemeClr val="tx1">
                    <a:lumMod val="75000"/>
                    <a:lumOff val="25000"/>
                  </a:schemeClr>
                </a:solidFill>
              </a:rPr>
              <a:t>Breast</a:t>
            </a:r>
            <a:r>
              <a:rPr lang="pt-BR" dirty="0">
                <a:solidFill>
                  <a:schemeClr val="tx1">
                    <a:lumMod val="75000"/>
                    <a:lumOff val="25000"/>
                  </a:schemeClr>
                </a:solidFill>
              </a:rPr>
              <a:t> </a:t>
            </a:r>
            <a:r>
              <a:rPr lang="pt-BR" dirty="0" err="1">
                <a:solidFill>
                  <a:schemeClr val="tx1">
                    <a:lumMod val="75000"/>
                    <a:lumOff val="25000"/>
                  </a:schemeClr>
                </a:solidFill>
              </a:rPr>
              <a:t>milk</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neonatal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Lancet 1990;336(8730):1519–23. </a:t>
            </a:r>
            <a:endParaRPr lang="pt-BR" dirty="0" smtClean="0">
              <a:solidFill>
                <a:schemeClr val="tx1">
                  <a:lumMod val="75000"/>
                  <a:lumOff val="25000"/>
                </a:schemeClr>
              </a:solidFill>
            </a:endParaRPr>
          </a:p>
          <a:p>
            <a:pPr algn="just" fontAlgn="auto">
              <a:spcAft>
                <a:spcPts val="0"/>
              </a:spcAft>
              <a:buFont typeface="+mj-lt"/>
              <a:buAutoNum type="arabicPeriod" startAt="33"/>
              <a:defRPr/>
            </a:pPr>
            <a:r>
              <a:rPr lang="pt-BR" dirty="0" err="1" smtClean="0">
                <a:solidFill>
                  <a:schemeClr val="tx1">
                    <a:lumMod val="75000"/>
                    <a:lumOff val="25000"/>
                  </a:schemeClr>
                </a:solidFill>
              </a:rPr>
              <a:t>Halpern</a:t>
            </a:r>
            <a:r>
              <a:rPr lang="pt-BR" dirty="0" smtClean="0">
                <a:solidFill>
                  <a:schemeClr val="tx1">
                    <a:lumMod val="75000"/>
                    <a:lumOff val="25000"/>
                  </a:schemeClr>
                </a:solidFill>
              </a:rPr>
              <a:t> </a:t>
            </a:r>
            <a:r>
              <a:rPr lang="pt-BR" dirty="0">
                <a:solidFill>
                  <a:schemeClr val="tx1">
                    <a:lumMod val="75000"/>
                    <a:lumOff val="25000"/>
                  </a:schemeClr>
                </a:solidFill>
              </a:rPr>
              <a:t>MD, </a:t>
            </a:r>
            <a:r>
              <a:rPr lang="pt-BR" dirty="0" err="1">
                <a:solidFill>
                  <a:schemeClr val="tx1">
                    <a:lumMod val="75000"/>
                    <a:lumOff val="25000"/>
                  </a:schemeClr>
                </a:solidFill>
              </a:rPr>
              <a:t>Holubec</a:t>
            </a:r>
            <a:r>
              <a:rPr lang="pt-BR" dirty="0">
                <a:solidFill>
                  <a:schemeClr val="tx1">
                    <a:lumMod val="75000"/>
                    <a:lumOff val="25000"/>
                  </a:schemeClr>
                </a:solidFill>
              </a:rPr>
              <a:t> H, </a:t>
            </a:r>
            <a:r>
              <a:rPr lang="pt-BR" dirty="0" err="1">
                <a:solidFill>
                  <a:schemeClr val="tx1">
                    <a:lumMod val="75000"/>
                    <a:lumOff val="25000"/>
                  </a:schemeClr>
                </a:solidFill>
              </a:rPr>
              <a:t>Saunders</a:t>
            </a:r>
            <a:r>
              <a:rPr lang="pt-BR" dirty="0">
                <a:solidFill>
                  <a:schemeClr val="tx1">
                    <a:lumMod val="75000"/>
                    <a:lumOff val="25000"/>
                  </a:schemeClr>
                </a:solidFill>
              </a:rPr>
              <a:t> TA, </a:t>
            </a:r>
            <a:r>
              <a:rPr lang="pt-BR" dirty="0" err="1">
                <a:solidFill>
                  <a:schemeClr val="tx1">
                    <a:lumMod val="75000"/>
                    <a:lumOff val="25000"/>
                  </a:schemeClr>
                </a:solidFill>
              </a:rPr>
              <a:t>Dvorak</a:t>
            </a:r>
            <a:r>
              <a:rPr lang="pt-BR" dirty="0">
                <a:solidFill>
                  <a:schemeClr val="tx1">
                    <a:lumMod val="75000"/>
                    <a:lumOff val="25000"/>
                  </a:schemeClr>
                </a:solidFill>
              </a:rPr>
              <a:t> K, Clark JA, </a:t>
            </a:r>
            <a:r>
              <a:rPr lang="pt-BR" dirty="0" err="1">
                <a:solidFill>
                  <a:schemeClr val="tx1">
                    <a:lumMod val="75000"/>
                    <a:lumOff val="25000"/>
                  </a:schemeClr>
                </a:solidFill>
              </a:rPr>
              <a:t>Doelle</a:t>
            </a:r>
            <a:r>
              <a:rPr lang="pt-BR" dirty="0">
                <a:solidFill>
                  <a:schemeClr val="tx1">
                    <a:lumMod val="75000"/>
                    <a:lumOff val="25000"/>
                  </a:schemeClr>
                </a:solidFill>
              </a:rPr>
              <a:t> SM, et al. Bile </a:t>
            </a:r>
            <a:r>
              <a:rPr lang="pt-BR" dirty="0" err="1">
                <a:solidFill>
                  <a:schemeClr val="tx1">
                    <a:lumMod val="75000"/>
                    <a:lumOff val="25000"/>
                  </a:schemeClr>
                </a:solidFill>
              </a:rPr>
              <a:t>acids</a:t>
            </a:r>
            <a:r>
              <a:rPr lang="pt-BR" dirty="0">
                <a:solidFill>
                  <a:schemeClr val="tx1">
                    <a:lumMod val="75000"/>
                    <a:lumOff val="25000"/>
                  </a:schemeClr>
                </a:solidFill>
              </a:rPr>
              <a:t> </a:t>
            </a:r>
            <a:r>
              <a:rPr lang="pt-BR" dirty="0" err="1">
                <a:solidFill>
                  <a:schemeClr val="tx1">
                    <a:lumMod val="75000"/>
                    <a:lumOff val="25000"/>
                  </a:schemeClr>
                </a:solidFill>
              </a:rPr>
              <a:t>induce</a:t>
            </a:r>
            <a:r>
              <a:rPr lang="pt-BR" dirty="0">
                <a:solidFill>
                  <a:schemeClr val="tx1">
                    <a:lumMod val="75000"/>
                    <a:lumOff val="25000"/>
                  </a:schemeClr>
                </a:solidFill>
              </a:rPr>
              <a:t> </a:t>
            </a:r>
            <a:r>
              <a:rPr lang="pt-BR" dirty="0" err="1">
                <a:solidFill>
                  <a:schemeClr val="tx1">
                    <a:lumMod val="75000"/>
                    <a:lumOff val="25000"/>
                  </a:schemeClr>
                </a:solidFill>
              </a:rPr>
              <a:t>ileal</a:t>
            </a:r>
            <a:r>
              <a:rPr lang="pt-BR" dirty="0">
                <a:solidFill>
                  <a:schemeClr val="tx1">
                    <a:lumMod val="75000"/>
                    <a:lumOff val="25000"/>
                  </a:schemeClr>
                </a:solidFill>
              </a:rPr>
              <a:t> </a:t>
            </a:r>
            <a:r>
              <a:rPr lang="pt-BR" dirty="0" err="1">
                <a:solidFill>
                  <a:schemeClr val="tx1">
                    <a:lumMod val="75000"/>
                    <a:lumOff val="25000"/>
                  </a:schemeClr>
                </a:solidFill>
              </a:rPr>
              <a:t>damage</a:t>
            </a:r>
            <a:r>
              <a:rPr lang="pt-BR" dirty="0">
                <a:solidFill>
                  <a:schemeClr val="tx1">
                    <a:lumMod val="75000"/>
                    <a:lumOff val="25000"/>
                  </a:schemeClr>
                </a:solidFill>
              </a:rPr>
              <a:t> </a:t>
            </a:r>
            <a:r>
              <a:rPr lang="pt-BR" dirty="0" err="1">
                <a:solidFill>
                  <a:schemeClr val="tx1">
                    <a:lumMod val="75000"/>
                    <a:lumOff val="25000"/>
                  </a:schemeClr>
                </a:solidFill>
              </a:rPr>
              <a:t>during</a:t>
            </a:r>
            <a:r>
              <a:rPr lang="pt-BR" dirty="0">
                <a:solidFill>
                  <a:schemeClr val="tx1">
                    <a:lumMod val="75000"/>
                    <a:lumOff val="25000"/>
                  </a:schemeClr>
                </a:solidFill>
              </a:rPr>
              <a:t> experimental </a:t>
            </a:r>
            <a:r>
              <a:rPr lang="pt-BR" dirty="0" err="1">
                <a:solidFill>
                  <a:schemeClr val="tx1">
                    <a:lumMod val="75000"/>
                    <a:lumOff val="25000"/>
                  </a:schemeClr>
                </a:solidFill>
              </a:rPr>
              <a:t>necrotizing</a:t>
            </a:r>
            <a:r>
              <a:rPr lang="pt-BR" dirty="0">
                <a:solidFill>
                  <a:schemeClr val="tx1">
                    <a:lumMod val="75000"/>
                    <a:lumOff val="25000"/>
                  </a:schemeClr>
                </a:solidFill>
              </a:rPr>
              <a:t> </a:t>
            </a:r>
            <a:r>
              <a:rPr lang="pt-BR" dirty="0" err="1">
                <a:solidFill>
                  <a:schemeClr val="tx1">
                    <a:lumMod val="75000"/>
                    <a:lumOff val="25000"/>
                  </a:schemeClr>
                </a:solidFill>
              </a:rPr>
              <a:t>enterocolitis</a:t>
            </a:r>
            <a:r>
              <a:rPr lang="pt-BR" dirty="0">
                <a:solidFill>
                  <a:schemeClr val="tx1">
                    <a:lumMod val="75000"/>
                    <a:lumOff val="25000"/>
                  </a:schemeClr>
                </a:solidFill>
              </a:rPr>
              <a:t>. </a:t>
            </a:r>
            <a:r>
              <a:rPr lang="pt-BR" dirty="0" err="1">
                <a:solidFill>
                  <a:schemeClr val="tx1">
                    <a:lumMod val="75000"/>
                    <a:lumOff val="25000"/>
                  </a:schemeClr>
                </a:solidFill>
              </a:rPr>
              <a:t>Gastroenterology</a:t>
            </a:r>
            <a:r>
              <a:rPr lang="pt-BR" dirty="0">
                <a:solidFill>
                  <a:schemeClr val="tx1">
                    <a:lumMod val="75000"/>
                    <a:lumOff val="25000"/>
                  </a:schemeClr>
                </a:solidFill>
              </a:rPr>
              <a:t> 2006;130(2):359–72. </a:t>
            </a:r>
            <a:endParaRPr lang="pt-BR" dirty="0" smtClean="0">
              <a:solidFill>
                <a:schemeClr val="tx1">
                  <a:lumMod val="75000"/>
                  <a:lumOff val="25000"/>
                </a:schemeClr>
              </a:solidFill>
            </a:endParaRPr>
          </a:p>
          <a:p>
            <a:pPr algn="just" fontAlgn="auto">
              <a:spcAft>
                <a:spcPts val="0"/>
              </a:spcAft>
              <a:buFont typeface="+mj-lt"/>
              <a:buAutoNum type="arabicPeriod" startAt="33"/>
              <a:defRPr/>
            </a:pPr>
            <a:r>
              <a:rPr lang="pt-BR" dirty="0" err="1" smtClean="0">
                <a:solidFill>
                  <a:schemeClr val="tx1">
                    <a:lumMod val="75000"/>
                    <a:lumOff val="25000"/>
                  </a:schemeClr>
                </a:solidFill>
              </a:rPr>
              <a:t>Boyd</a:t>
            </a:r>
            <a:r>
              <a:rPr lang="pt-BR" dirty="0" smtClean="0">
                <a:solidFill>
                  <a:schemeClr val="tx1">
                    <a:lumMod val="75000"/>
                    <a:lumOff val="25000"/>
                  </a:schemeClr>
                </a:solidFill>
              </a:rPr>
              <a:t> </a:t>
            </a:r>
            <a:r>
              <a:rPr lang="pt-BR" dirty="0">
                <a:solidFill>
                  <a:schemeClr val="tx1">
                    <a:lumMod val="75000"/>
                    <a:lumOff val="25000"/>
                  </a:schemeClr>
                </a:solidFill>
              </a:rPr>
              <a:t>CA, </a:t>
            </a:r>
            <a:r>
              <a:rPr lang="pt-BR" dirty="0" err="1">
                <a:solidFill>
                  <a:schemeClr val="tx1">
                    <a:lumMod val="75000"/>
                    <a:lumOff val="25000"/>
                  </a:schemeClr>
                </a:solidFill>
              </a:rPr>
              <a:t>Quigley</a:t>
            </a:r>
            <a:r>
              <a:rPr lang="pt-BR" dirty="0">
                <a:solidFill>
                  <a:schemeClr val="tx1">
                    <a:lumMod val="75000"/>
                    <a:lumOff val="25000"/>
                  </a:schemeClr>
                </a:solidFill>
              </a:rPr>
              <a:t> MA, </a:t>
            </a:r>
            <a:r>
              <a:rPr lang="pt-BR" dirty="0" err="1">
                <a:solidFill>
                  <a:schemeClr val="tx1">
                    <a:lumMod val="75000"/>
                    <a:lumOff val="25000"/>
                  </a:schemeClr>
                </a:solidFill>
              </a:rPr>
              <a:t>Brocklehurst</a:t>
            </a:r>
            <a:r>
              <a:rPr lang="pt-BR" dirty="0">
                <a:solidFill>
                  <a:schemeClr val="tx1">
                    <a:lumMod val="75000"/>
                    <a:lumOff val="25000"/>
                  </a:schemeClr>
                </a:solidFill>
              </a:rPr>
              <a:t> P. </a:t>
            </a:r>
            <a:r>
              <a:rPr lang="pt-BR" dirty="0" err="1">
                <a:solidFill>
                  <a:schemeClr val="tx1">
                    <a:lumMod val="75000"/>
                    <a:lumOff val="25000"/>
                  </a:schemeClr>
                </a:solidFill>
              </a:rPr>
              <a:t>Donor</a:t>
            </a:r>
            <a:r>
              <a:rPr lang="pt-BR" dirty="0">
                <a:solidFill>
                  <a:schemeClr val="tx1">
                    <a:lumMod val="75000"/>
                    <a:lumOff val="25000"/>
                  </a:schemeClr>
                </a:solidFill>
              </a:rPr>
              <a:t> </a:t>
            </a:r>
            <a:r>
              <a:rPr lang="pt-BR" dirty="0" err="1">
                <a:solidFill>
                  <a:schemeClr val="tx1">
                    <a:lumMod val="75000"/>
                    <a:lumOff val="25000"/>
                  </a:schemeClr>
                </a:solidFill>
              </a:rPr>
              <a:t>breast</a:t>
            </a:r>
            <a:r>
              <a:rPr lang="pt-BR" dirty="0">
                <a:solidFill>
                  <a:schemeClr val="tx1">
                    <a:lumMod val="75000"/>
                    <a:lumOff val="25000"/>
                  </a:schemeClr>
                </a:solidFill>
              </a:rPr>
              <a:t> </a:t>
            </a:r>
            <a:r>
              <a:rPr lang="pt-BR" dirty="0" err="1">
                <a:solidFill>
                  <a:schemeClr val="tx1">
                    <a:lumMod val="75000"/>
                    <a:lumOff val="25000"/>
                  </a:schemeClr>
                </a:solidFill>
              </a:rPr>
              <a:t>milk</a:t>
            </a:r>
            <a:r>
              <a:rPr lang="pt-BR" dirty="0">
                <a:solidFill>
                  <a:schemeClr val="tx1">
                    <a:lumMod val="75000"/>
                    <a:lumOff val="25000"/>
                  </a:schemeClr>
                </a:solidFill>
              </a:rPr>
              <a:t> versus </a:t>
            </a:r>
            <a:r>
              <a:rPr lang="pt-BR" dirty="0" err="1">
                <a:solidFill>
                  <a:schemeClr val="tx1">
                    <a:lumMod val="75000"/>
                    <a:lumOff val="25000"/>
                  </a:schemeClr>
                </a:solidFill>
              </a:rPr>
              <a:t>infant</a:t>
            </a:r>
            <a:r>
              <a:rPr lang="pt-BR" dirty="0">
                <a:solidFill>
                  <a:schemeClr val="tx1">
                    <a:lumMod val="75000"/>
                    <a:lumOff val="25000"/>
                  </a:schemeClr>
                </a:solidFill>
              </a:rPr>
              <a:t> formula for </a:t>
            </a:r>
            <a:r>
              <a:rPr lang="pt-BR" dirty="0" err="1">
                <a:solidFill>
                  <a:schemeClr val="tx1">
                    <a:lumMod val="75000"/>
                    <a:lumOff val="25000"/>
                  </a:schemeClr>
                </a:solidFill>
              </a:rPr>
              <a:t>preterm</a:t>
            </a:r>
            <a:r>
              <a:rPr lang="pt-BR" dirty="0">
                <a:solidFill>
                  <a:schemeClr val="tx1">
                    <a:lumMod val="75000"/>
                    <a:lumOff val="25000"/>
                  </a:schemeClr>
                </a:solidFill>
              </a:rPr>
              <a:t> </a:t>
            </a:r>
            <a:r>
              <a:rPr lang="pt-BR" dirty="0" err="1">
                <a:solidFill>
                  <a:schemeClr val="tx1">
                    <a:lumMod val="75000"/>
                    <a:lumOff val="25000"/>
                  </a:schemeClr>
                </a:solidFill>
              </a:rPr>
              <a:t>infants</a:t>
            </a:r>
            <a:r>
              <a:rPr lang="pt-BR" dirty="0">
                <a:solidFill>
                  <a:schemeClr val="tx1">
                    <a:lumMod val="75000"/>
                    <a:lumOff val="25000"/>
                  </a:schemeClr>
                </a:solidFill>
              </a:rPr>
              <a:t>: </a:t>
            </a:r>
            <a:r>
              <a:rPr lang="pt-BR" dirty="0" err="1">
                <a:solidFill>
                  <a:schemeClr val="tx1">
                    <a:lumMod val="75000"/>
                    <a:lumOff val="25000"/>
                  </a:schemeClr>
                </a:solidFill>
              </a:rPr>
              <a:t>systematic</a:t>
            </a:r>
            <a:r>
              <a:rPr lang="pt-BR" dirty="0">
                <a:solidFill>
                  <a:schemeClr val="tx1">
                    <a:lumMod val="75000"/>
                    <a:lumOff val="25000"/>
                  </a:schemeClr>
                </a:solidFill>
              </a:rPr>
              <a:t> </a:t>
            </a:r>
            <a:r>
              <a:rPr lang="pt-BR" dirty="0" err="1">
                <a:solidFill>
                  <a:schemeClr val="tx1">
                    <a:lumMod val="75000"/>
                    <a:lumOff val="25000"/>
                  </a:schemeClr>
                </a:solidFill>
              </a:rPr>
              <a:t>review</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meta-</a:t>
            </a:r>
            <a:r>
              <a:rPr lang="pt-BR" dirty="0" err="1">
                <a:solidFill>
                  <a:schemeClr val="tx1">
                    <a:lumMod val="75000"/>
                    <a:lumOff val="25000"/>
                  </a:schemeClr>
                </a:solidFill>
              </a:rPr>
              <a:t>analysis</a:t>
            </a:r>
            <a:r>
              <a:rPr lang="pt-BR" dirty="0">
                <a:solidFill>
                  <a:schemeClr val="tx1">
                    <a:lumMod val="75000"/>
                    <a:lumOff val="25000"/>
                  </a:schemeClr>
                </a:solidFill>
              </a:rPr>
              <a:t>. </a:t>
            </a:r>
            <a:r>
              <a:rPr lang="pt-BR" dirty="0" err="1">
                <a:solidFill>
                  <a:schemeClr val="tx1">
                    <a:lumMod val="75000"/>
                    <a:lumOff val="25000"/>
                  </a:schemeClr>
                </a:solidFill>
              </a:rPr>
              <a:t>Arch</a:t>
            </a:r>
            <a:r>
              <a:rPr lang="pt-BR" dirty="0">
                <a:solidFill>
                  <a:schemeClr val="tx1">
                    <a:lumMod val="75000"/>
                    <a:lumOff val="25000"/>
                  </a:schemeClr>
                </a:solidFill>
              </a:rPr>
              <a:t> </a:t>
            </a:r>
            <a:r>
              <a:rPr lang="pt-BR" dirty="0" err="1">
                <a:solidFill>
                  <a:schemeClr val="tx1">
                    <a:lumMod val="75000"/>
                    <a:lumOff val="25000"/>
                  </a:schemeClr>
                </a:solidFill>
              </a:rPr>
              <a:t>Dis</a:t>
            </a:r>
            <a:r>
              <a:rPr lang="pt-BR" dirty="0">
                <a:solidFill>
                  <a:schemeClr val="tx1">
                    <a:lumMod val="75000"/>
                    <a:lumOff val="25000"/>
                  </a:schemeClr>
                </a:solidFill>
              </a:rPr>
              <a:t> </a:t>
            </a:r>
            <a:r>
              <a:rPr lang="pt-BR" dirty="0" err="1">
                <a:solidFill>
                  <a:schemeClr val="tx1">
                    <a:lumMod val="75000"/>
                    <a:lumOff val="25000"/>
                  </a:schemeClr>
                </a:solidFill>
              </a:rPr>
              <a:t>Child</a:t>
            </a:r>
            <a:r>
              <a:rPr lang="pt-BR" dirty="0">
                <a:solidFill>
                  <a:schemeClr val="tx1">
                    <a:lumMod val="75000"/>
                    <a:lumOff val="25000"/>
                  </a:schemeClr>
                </a:solidFill>
              </a:rPr>
              <a:t> Fetal Neonatal Ed 2007;92(3):F169–75. </a:t>
            </a:r>
            <a:endParaRPr lang="pt-BR" dirty="0" smtClean="0">
              <a:solidFill>
                <a:schemeClr val="tx1">
                  <a:lumMod val="75000"/>
                  <a:lumOff val="25000"/>
                </a:schemeClr>
              </a:solidFill>
            </a:endParaRPr>
          </a:p>
          <a:p>
            <a:pPr algn="just" fontAlgn="auto">
              <a:spcAft>
                <a:spcPts val="0"/>
              </a:spcAft>
              <a:buFont typeface="+mj-lt"/>
              <a:buAutoNum type="arabicPeriod" startAt="33"/>
              <a:defRPr/>
            </a:pPr>
            <a:r>
              <a:rPr lang="pt-BR" dirty="0" err="1" smtClean="0">
                <a:solidFill>
                  <a:schemeClr val="tx1">
                    <a:lumMod val="75000"/>
                    <a:lumOff val="25000"/>
                  </a:schemeClr>
                </a:solidFill>
              </a:rPr>
              <a:t>Koenig</a:t>
            </a:r>
            <a:r>
              <a:rPr lang="pt-BR" dirty="0" smtClean="0">
                <a:solidFill>
                  <a:schemeClr val="tx1">
                    <a:lumMod val="75000"/>
                    <a:lumOff val="25000"/>
                  </a:schemeClr>
                </a:solidFill>
              </a:rPr>
              <a:t> </a:t>
            </a:r>
            <a:r>
              <a:rPr lang="pt-BR" dirty="0">
                <a:solidFill>
                  <a:schemeClr val="tx1">
                    <a:lumMod val="75000"/>
                    <a:lumOff val="25000"/>
                  </a:schemeClr>
                </a:solidFill>
              </a:rPr>
              <a:t>JM, </a:t>
            </a:r>
            <a:r>
              <a:rPr lang="pt-BR" dirty="0" err="1">
                <a:solidFill>
                  <a:schemeClr val="tx1">
                    <a:lumMod val="75000"/>
                    <a:lumOff val="25000"/>
                  </a:schemeClr>
                </a:solidFill>
              </a:rPr>
              <a:t>Keenan</a:t>
            </a:r>
            <a:r>
              <a:rPr lang="pt-BR" dirty="0">
                <a:solidFill>
                  <a:schemeClr val="tx1">
                    <a:lumMod val="75000"/>
                    <a:lumOff val="25000"/>
                  </a:schemeClr>
                </a:solidFill>
              </a:rPr>
              <a:t> WJ. </a:t>
            </a:r>
            <a:r>
              <a:rPr lang="pt-BR" dirty="0" err="1">
                <a:solidFill>
                  <a:schemeClr val="tx1">
                    <a:lumMod val="75000"/>
                    <a:lumOff val="25000"/>
                  </a:schemeClr>
                </a:solidFill>
              </a:rPr>
              <a:t>Group</a:t>
            </a:r>
            <a:r>
              <a:rPr lang="pt-BR" dirty="0">
                <a:solidFill>
                  <a:schemeClr val="tx1">
                    <a:lumMod val="75000"/>
                    <a:lumOff val="25000"/>
                  </a:schemeClr>
                </a:solidFill>
              </a:rPr>
              <a:t> B </a:t>
            </a:r>
            <a:r>
              <a:rPr lang="pt-BR" dirty="0" err="1">
                <a:solidFill>
                  <a:schemeClr val="tx1">
                    <a:lumMod val="75000"/>
                    <a:lumOff val="25000"/>
                  </a:schemeClr>
                </a:solidFill>
              </a:rPr>
              <a:t>streptococcus</a:t>
            </a:r>
            <a:r>
              <a:rPr lang="pt-BR" dirty="0">
                <a:solidFill>
                  <a:schemeClr val="tx1">
                    <a:lumMod val="75000"/>
                    <a:lumOff val="25000"/>
                  </a:schemeClr>
                </a:solidFill>
              </a:rPr>
              <a:t> </a:t>
            </a:r>
            <a:r>
              <a:rPr lang="pt-BR" dirty="0" err="1">
                <a:solidFill>
                  <a:schemeClr val="tx1">
                    <a:lumMod val="75000"/>
                    <a:lumOff val="25000"/>
                  </a:schemeClr>
                </a:solidFill>
              </a:rPr>
              <a:t>and</a:t>
            </a:r>
            <a:r>
              <a:rPr lang="pt-BR" dirty="0">
                <a:solidFill>
                  <a:schemeClr val="tx1">
                    <a:lumMod val="75000"/>
                    <a:lumOff val="25000"/>
                  </a:schemeClr>
                </a:solidFill>
              </a:rPr>
              <a:t> </a:t>
            </a:r>
            <a:r>
              <a:rPr lang="pt-BR" dirty="0" err="1">
                <a:solidFill>
                  <a:schemeClr val="tx1">
                    <a:lumMod val="75000"/>
                    <a:lumOff val="25000"/>
                  </a:schemeClr>
                </a:solidFill>
              </a:rPr>
              <a:t>early-onset</a:t>
            </a:r>
            <a:r>
              <a:rPr lang="pt-BR" dirty="0">
                <a:solidFill>
                  <a:schemeClr val="tx1">
                    <a:lumMod val="75000"/>
                    <a:lumOff val="25000"/>
                  </a:schemeClr>
                </a:solidFill>
              </a:rPr>
              <a:t> </a:t>
            </a:r>
            <a:r>
              <a:rPr lang="pt-BR" dirty="0" err="1">
                <a:solidFill>
                  <a:schemeClr val="tx1">
                    <a:lumMod val="75000"/>
                    <a:lumOff val="25000"/>
                  </a:schemeClr>
                </a:solidFill>
              </a:rPr>
              <a:t>sepsis</a:t>
            </a:r>
            <a:r>
              <a:rPr lang="pt-BR" dirty="0">
                <a:solidFill>
                  <a:schemeClr val="tx1">
                    <a:lumMod val="75000"/>
                    <a:lumOff val="25000"/>
                  </a:schemeClr>
                </a:solidFill>
              </a:rPr>
              <a:t> in </a:t>
            </a:r>
            <a:r>
              <a:rPr lang="pt-BR" dirty="0" err="1">
                <a:solidFill>
                  <a:schemeClr val="tx1">
                    <a:lumMod val="75000"/>
                    <a:lumOff val="25000"/>
                  </a:schemeClr>
                </a:solidFill>
              </a:rPr>
              <a:t>the</a:t>
            </a:r>
            <a:r>
              <a:rPr lang="pt-BR" dirty="0">
                <a:solidFill>
                  <a:schemeClr val="tx1">
                    <a:lumMod val="75000"/>
                    <a:lumOff val="25000"/>
                  </a:schemeClr>
                </a:solidFill>
              </a:rPr>
              <a:t> era </a:t>
            </a:r>
            <a:r>
              <a:rPr lang="pt-BR" dirty="0" err="1">
                <a:solidFill>
                  <a:schemeClr val="tx1">
                    <a:lumMod val="75000"/>
                    <a:lumOff val="25000"/>
                  </a:schemeClr>
                </a:solidFill>
              </a:rPr>
              <a:t>of</a:t>
            </a:r>
            <a:r>
              <a:rPr lang="pt-BR" dirty="0">
                <a:solidFill>
                  <a:schemeClr val="tx1">
                    <a:lumMod val="75000"/>
                    <a:lumOff val="25000"/>
                  </a:schemeClr>
                </a:solidFill>
              </a:rPr>
              <a:t> maternal </a:t>
            </a:r>
            <a:r>
              <a:rPr lang="pt-BR" dirty="0" err="1">
                <a:solidFill>
                  <a:schemeClr val="tx1">
                    <a:lumMod val="75000"/>
                    <a:lumOff val="25000"/>
                  </a:schemeClr>
                </a:solidFill>
              </a:rPr>
              <a:t>prophylaxis</a:t>
            </a:r>
            <a:r>
              <a:rPr lang="pt-BR" dirty="0">
                <a:solidFill>
                  <a:schemeClr val="tx1">
                    <a:lumMod val="75000"/>
                    <a:lumOff val="25000"/>
                  </a:schemeClr>
                </a:solidFill>
              </a:rPr>
              <a:t>. </a:t>
            </a:r>
            <a:r>
              <a:rPr lang="pt-BR" dirty="0" err="1">
                <a:solidFill>
                  <a:schemeClr val="tx1">
                    <a:lumMod val="75000"/>
                    <a:lumOff val="25000"/>
                  </a:schemeClr>
                </a:solidFill>
              </a:rPr>
              <a:t>Pediatr</a:t>
            </a:r>
            <a:r>
              <a:rPr lang="pt-BR" dirty="0">
                <a:solidFill>
                  <a:schemeClr val="tx1">
                    <a:lumMod val="75000"/>
                    <a:lumOff val="25000"/>
                  </a:schemeClr>
                </a:solidFill>
              </a:rPr>
              <a:t> </a:t>
            </a:r>
            <a:r>
              <a:rPr lang="pt-BR" dirty="0" err="1">
                <a:solidFill>
                  <a:schemeClr val="tx1">
                    <a:lumMod val="75000"/>
                    <a:lumOff val="25000"/>
                  </a:schemeClr>
                </a:solidFill>
              </a:rPr>
              <a:t>Clin</a:t>
            </a:r>
            <a:r>
              <a:rPr lang="pt-BR" dirty="0">
                <a:solidFill>
                  <a:schemeClr val="tx1">
                    <a:lumMod val="75000"/>
                    <a:lumOff val="25000"/>
                  </a:schemeClr>
                </a:solidFill>
              </a:rPr>
              <a:t> North </a:t>
            </a:r>
            <a:r>
              <a:rPr lang="pt-BR" dirty="0" err="1">
                <a:solidFill>
                  <a:schemeClr val="tx1">
                    <a:lumMod val="75000"/>
                    <a:lumOff val="25000"/>
                  </a:schemeClr>
                </a:solidFill>
              </a:rPr>
              <a:t>Am</a:t>
            </a:r>
            <a:r>
              <a:rPr lang="pt-BR" dirty="0">
                <a:solidFill>
                  <a:schemeClr val="tx1">
                    <a:lumMod val="75000"/>
                    <a:lumOff val="25000"/>
                  </a:schemeClr>
                </a:solidFill>
              </a:rPr>
              <a:t> 2009;56(3):689–708.</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idx="4294967295"/>
          </p:nvPr>
        </p:nvSpPr>
        <p:spPr>
          <a:xfrm>
            <a:off x="1533525" y="139700"/>
            <a:ext cx="9856788" cy="1281113"/>
          </a:xfrm>
        </p:spPr>
        <p:txBody>
          <a:bodyPr/>
          <a:lstStyle/>
          <a:p>
            <a:pPr algn="ctr"/>
            <a:r>
              <a:rPr lang="pt-BR" sz="2800" b="1" smtClean="0">
                <a:solidFill>
                  <a:srgbClr val="0000FF"/>
                </a:solidFill>
              </a:rPr>
              <a:t>Nota do Editor do site, Dr. Paulo R. Margotto. Consultem também! Estudando Juntos! Aqui e Agora!</a:t>
            </a:r>
            <a:r>
              <a:rPr lang="pt-BR" sz="3200" b="1" smtClean="0">
                <a:solidFill>
                  <a:srgbClr val="0000FF"/>
                </a:solidFill>
              </a:rPr>
              <a:t> </a:t>
            </a:r>
          </a:p>
        </p:txBody>
      </p:sp>
      <p:sp>
        <p:nvSpPr>
          <p:cNvPr id="65541" name="Text Box 5"/>
          <p:cNvSpPr txBox="1">
            <a:spLocks noChangeArrowheads="1"/>
          </p:cNvSpPr>
          <p:nvPr/>
        </p:nvSpPr>
        <p:spPr bwMode="auto">
          <a:xfrm>
            <a:off x="4716463" y="6203950"/>
            <a:ext cx="2549525" cy="366713"/>
          </a:xfrm>
          <a:prstGeom prst="rect">
            <a:avLst/>
          </a:prstGeom>
          <a:noFill/>
          <a:ln w="9525">
            <a:noFill/>
            <a:miter lim="800000"/>
            <a:headEnd/>
            <a:tailEnd/>
          </a:ln>
          <a:effectLst/>
        </p:spPr>
        <p:txBody>
          <a:bodyPr wrap="none">
            <a:spAutoFit/>
          </a:bodyPr>
          <a:lstStyle/>
          <a:p>
            <a:pPr defTabSz="914400"/>
            <a:r>
              <a:rPr lang="pt-BR" sz="1800">
                <a:hlinkClick r:id="rId2"/>
              </a:rPr>
              <a:t>pmargotto@gmail.com</a:t>
            </a:r>
            <a:r>
              <a:rPr lang="pt-BR" sz="1800"/>
              <a:t> </a:t>
            </a:r>
          </a:p>
        </p:txBody>
      </p:sp>
      <p:pic>
        <p:nvPicPr>
          <p:cNvPr id="65544" name="Picture 8"/>
          <p:cNvPicPr>
            <a:picLocks noChangeAspect="1" noChangeArrowheads="1"/>
          </p:cNvPicPr>
          <p:nvPr/>
        </p:nvPicPr>
        <p:blipFill>
          <a:blip r:embed="rId3"/>
          <a:srcRect/>
          <a:stretch>
            <a:fillRect/>
          </a:stretch>
        </p:blipFill>
        <p:spPr bwMode="auto">
          <a:xfrm>
            <a:off x="1878013" y="1119188"/>
            <a:ext cx="8315325" cy="5030787"/>
          </a:xfrm>
          <a:prstGeom prst="rect">
            <a:avLst/>
          </a:prstGeom>
          <a:noFill/>
          <a:ln w="28575">
            <a:solidFill>
              <a:srgbClr val="FFFF00"/>
            </a:solidFill>
            <a:miter lim="800000"/>
            <a:headEnd/>
            <a:tailEnd/>
          </a:ln>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p:cNvSpPr>
          <p:nvPr>
            <p:ph type="title" idx="4294967295"/>
          </p:nvPr>
        </p:nvSpPr>
        <p:spPr>
          <a:xfrm>
            <a:off x="1820863" y="0"/>
            <a:ext cx="8912225" cy="1281113"/>
          </a:xfrm>
        </p:spPr>
        <p:txBody>
          <a:bodyPr/>
          <a:lstStyle/>
          <a:p>
            <a:pPr algn="ctr"/>
            <a:r>
              <a:rPr lang="pt-BR" smtClean="0">
                <a:solidFill>
                  <a:srgbClr val="FF0000"/>
                </a:solidFill>
              </a:rPr>
              <a:t>Enterocolite Necrosante, uma tragédia Neonatal!</a:t>
            </a:r>
          </a:p>
        </p:txBody>
      </p:sp>
      <p:sp>
        <p:nvSpPr>
          <p:cNvPr id="117766" name="Rectangle 6"/>
          <p:cNvSpPr>
            <a:spLocks noGrp="1"/>
          </p:cNvSpPr>
          <p:nvPr>
            <p:ph type="body" idx="4294967295"/>
          </p:nvPr>
        </p:nvSpPr>
        <p:spPr>
          <a:xfrm>
            <a:off x="638175" y="2224088"/>
            <a:ext cx="11060113" cy="4633912"/>
          </a:xfrm>
        </p:spPr>
        <p:txBody>
          <a:bodyPr/>
          <a:lstStyle/>
          <a:p>
            <a:r>
              <a:rPr lang="pt-BR" altLang="ja-JP" sz="1600" smtClean="0">
                <a:ea typeface="MS PGothic" pitchFamily="34" charset="-128"/>
              </a:rPr>
              <a:t>De um Neonatologista anônimo:  "Então eu dou alguns dias antibióticos para os meus pacientes prematuros, o que isso importa se eu mudar os micróbios no trato gastrintestinal desde que eu poderia estar salvando a vida do bebê por tratamento de sepse não diagnosticada precoce". Revisão retrospectiva de 50.261 neonatos em 127 UTINs da Califórnia mostraram uma variação de 40 vezes a prática de prescrição de antibióticos com taxa semelhante de infecção e mortalidade. O que significa isso? Significa  que uma parcela considerável do uso de antibióticos não é clara; em algumas UTINs, os antibióticos são usados em excesso O uso de ampicilina + gentamicina por 48 horas aumenta significativamente  as </a:t>
            </a:r>
            <a:r>
              <a:rPr lang="pt-BR" altLang="ja-JP" sz="1600" b="1" smtClean="0">
                <a:ea typeface="MS PGothic" pitchFamily="34" charset="-128"/>
              </a:rPr>
              <a:t>Proteobactérias. </a:t>
            </a:r>
            <a:r>
              <a:rPr lang="pt-BR" altLang="ja-JP" sz="1600" smtClean="0">
                <a:ea typeface="MS PGothic" pitchFamily="34" charset="-128"/>
              </a:rPr>
              <a:t>Há diferenças na microbiota entre recém-nascidos expostos e cujas mães foram expostas ao antibiótico, com predomínio de </a:t>
            </a:r>
            <a:r>
              <a:rPr lang="pt-BR" altLang="ja-JP" sz="1600" b="1" smtClean="0">
                <a:ea typeface="MS PGothic" pitchFamily="34" charset="-128"/>
              </a:rPr>
              <a:t>Proteobactérias</a:t>
            </a:r>
            <a:r>
              <a:rPr lang="pt-BR" altLang="ja-JP" sz="1600" smtClean="0">
                <a:ea typeface="MS PGothic" pitchFamily="34" charset="-128"/>
              </a:rPr>
              <a:t>  (elas aumentam antes das exarcebações do intestino inflamatório, tem elevado teor de lipopolissacarídeos [LPS]; são fortes estimuladoras de TLR4*; </a:t>
            </a:r>
            <a:r>
              <a:rPr lang="pt-BR" altLang="ja-JP" sz="1600" i="1" smtClean="0">
                <a:ea typeface="MS PGothic" pitchFamily="34" charset="-128"/>
              </a:rPr>
              <a:t>E.coli, Klebsiella e Pseudomonas</a:t>
            </a:r>
            <a:r>
              <a:rPr lang="pt-BR" altLang="ja-JP" sz="1600" smtClean="0">
                <a:ea typeface="MS PGothic" pitchFamily="34" charset="-128"/>
              </a:rPr>
              <a:t> são representantes) em relação aos recém-nascidos não expostos aos antibióticos e cujas mães também não o foram, com predomínio de </a:t>
            </a:r>
            <a:r>
              <a:rPr lang="pt-BR" altLang="ja-JP" sz="1600" b="1" smtClean="0">
                <a:ea typeface="MS PGothic" pitchFamily="34" charset="-128"/>
              </a:rPr>
              <a:t>Firmicutes</a:t>
            </a:r>
            <a:r>
              <a:rPr lang="pt-BR" altLang="ja-JP" sz="1600" smtClean="0">
                <a:ea typeface="MS PGothic" pitchFamily="34" charset="-128"/>
              </a:rPr>
              <a:t> (os lactobacilos são uma classe comum dos </a:t>
            </a:r>
            <a:r>
              <a:rPr lang="pt-BR" altLang="ja-JP" sz="1600" b="1" smtClean="0">
                <a:ea typeface="MS PGothic" pitchFamily="34" charset="-128"/>
              </a:rPr>
              <a:t>Firmicutes</a:t>
            </a:r>
            <a:r>
              <a:rPr lang="pt-BR" altLang="ja-JP" sz="1600" smtClean="0">
                <a:ea typeface="MS PGothic" pitchFamily="34" charset="-128"/>
              </a:rPr>
              <a:t>;  tem alto teor de lipoteicóico na parede celular, mas baixos teores de LPS; tem excelente capacidade de produção de energia; produz butirato em grandes quantidades [ o butirato é um importante combustível para os colonócitos e importante para manutenção das oclusões de junções: se estas se romperem há a translocação bacteriana com produção de sepse tardia!]). </a:t>
            </a:r>
            <a:endParaRPr lang="pt-BR" sz="1600" smtClean="0"/>
          </a:p>
        </p:txBody>
      </p:sp>
      <p:sp>
        <p:nvSpPr>
          <p:cNvPr id="117767" name="Rectangle 7"/>
          <p:cNvSpPr>
            <a:spLocks noChangeArrowheads="1"/>
          </p:cNvSpPr>
          <p:nvPr/>
        </p:nvSpPr>
        <p:spPr bwMode="auto">
          <a:xfrm>
            <a:off x="187325" y="1404938"/>
            <a:ext cx="11776075" cy="854075"/>
          </a:xfrm>
          <a:prstGeom prst="rect">
            <a:avLst/>
          </a:prstGeom>
          <a:solidFill>
            <a:srgbClr val="FFFFFF"/>
          </a:solidFill>
          <a:ln w="9525">
            <a:noFill/>
            <a:miter lim="800000"/>
            <a:headEnd/>
            <a:tailEnd/>
          </a:ln>
          <a:effectLst/>
        </p:spPr>
        <p:txBody>
          <a:bodyPr wrap="none" tIns="126960" bIns="25392" anchor="ctr">
            <a:spAutoFit/>
          </a:bodyPr>
          <a:lstStyle/>
          <a:p>
            <a:r>
              <a:rPr lang="en-US" sz="1400" b="1">
                <a:solidFill>
                  <a:srgbClr val="0000FF"/>
                </a:solidFill>
                <a:latin typeface="Lato" pitchFamily="34" charset="0"/>
                <a:hlinkClick r:id="rId2"/>
              </a:rPr>
              <a:t>Fatores que modificam o microbioma nos per</a:t>
            </a:r>
            <a:r>
              <a:rPr lang="en-US" sz="1400" b="1">
                <a:solidFill>
                  <a:srgbClr val="0000FF"/>
                </a:solidFill>
                <a:latin typeface="Century Gothic"/>
                <a:hlinkClick r:id="rId2"/>
              </a:rPr>
              <a:t>í</a:t>
            </a:r>
            <a:r>
              <a:rPr lang="en-US" sz="1400" b="1">
                <a:solidFill>
                  <a:srgbClr val="0000FF"/>
                </a:solidFill>
                <a:latin typeface="Lato" pitchFamily="34" charset="0"/>
                <a:hlinkClick r:id="rId2"/>
              </a:rPr>
              <a:t>odos perinatal e neonatal (Factors that Modify the Microbiome in Perinatal and Neonatal Periods)</a:t>
            </a:r>
            <a:endParaRPr lang="en-US" sz="1400" b="1">
              <a:solidFill>
                <a:srgbClr val="0000FF"/>
              </a:solidFill>
              <a:latin typeface="Lato" pitchFamily="34" charset="0"/>
            </a:endParaRPr>
          </a:p>
          <a:p>
            <a:r>
              <a:rPr lang="pt-BR" sz="1600"/>
              <a:t>Josef Neu. University of Florida (EUA). 11º  primeiro  Simpósio Internacional de Neonatologia do Rio de Janeiro, 20 a 23-6-2018 </a:t>
            </a:r>
            <a:endParaRPr lang="en-US" sz="1600" b="1">
              <a:solidFill>
                <a:srgbClr val="0000FF"/>
              </a:solidFill>
              <a:latin typeface="Lato" pitchFamily="34" charset="0"/>
            </a:endParaRPr>
          </a:p>
          <a:p>
            <a:pPr eaLnBrk="0" hangingPunct="0"/>
            <a:r>
              <a:rPr lang="en-US" sz="1600" u="sng">
                <a:solidFill>
                  <a:srgbClr val="78909C"/>
                </a:solidFill>
                <a:ea typeface="Source Sans Pro"/>
                <a:cs typeface="Source Sans Pro"/>
              </a:rPr>
              <a:t>  </a:t>
            </a:r>
          </a:p>
        </p:txBody>
      </p:sp>
      <p:pic>
        <p:nvPicPr>
          <p:cNvPr id="117768" name="Picture 8" descr="pdf">
            <a:hlinkClick r:id="rId3" tooltip="Neu-Microbiome-An-Update"/>
          </p:cNvPr>
          <p:cNvPicPr>
            <a:picLocks noChangeAspect="1" noChangeArrowheads="1"/>
          </p:cNvPicPr>
          <p:nvPr/>
        </p:nvPicPr>
        <p:blipFill>
          <a:blip r:embed="rId4"/>
          <a:srcRect/>
          <a:stretch>
            <a:fillRect/>
          </a:stretch>
        </p:blipFill>
        <p:spPr bwMode="auto">
          <a:xfrm>
            <a:off x="11591925" y="1268413"/>
            <a:ext cx="457200" cy="457200"/>
          </a:xfrm>
          <a:prstGeom prst="rect">
            <a:avLst/>
          </a:prstGeom>
          <a:noFill/>
        </p:spPr>
      </p:pic>
      <p:sp>
        <p:nvSpPr>
          <p:cNvPr id="117769" name="Text Box 9"/>
          <p:cNvSpPr txBox="1">
            <a:spLocks noChangeArrowheads="1"/>
          </p:cNvSpPr>
          <p:nvPr/>
        </p:nvSpPr>
        <p:spPr bwMode="auto">
          <a:xfrm>
            <a:off x="0" y="6338888"/>
            <a:ext cx="12218988" cy="519112"/>
          </a:xfrm>
          <a:prstGeom prst="rect">
            <a:avLst/>
          </a:prstGeom>
          <a:noFill/>
          <a:ln w="9525">
            <a:noFill/>
            <a:miter lim="800000"/>
            <a:headEnd/>
            <a:tailEnd/>
          </a:ln>
          <a:effectLst/>
        </p:spPr>
        <p:txBody>
          <a:bodyPr wrap="none">
            <a:spAutoFit/>
          </a:bodyPr>
          <a:lstStyle/>
          <a:p>
            <a:pPr defTabSz="914400"/>
            <a:r>
              <a:rPr lang="pt-BR"/>
              <a:t>*</a:t>
            </a:r>
            <a:r>
              <a:rPr lang="pt-BR" sz="1400">
                <a:solidFill>
                  <a:srgbClr val="0000FF"/>
                </a:solidFill>
              </a:rPr>
              <a:t>Estimulação de baixo grau ("tickling") de receptores TLR4 pode prevenir alto grau de  inflamação e lesão intestina e promover a homeostase intestinal</a:t>
            </a:r>
            <a:r>
              <a:rPr lang="pt-BR">
                <a:solidFill>
                  <a:srgbClr val="0000FF"/>
                </a:solidFill>
              </a:rPr>
              <a: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p:cNvSpPr>
          <p:nvPr>
            <p:ph type="body" idx="4294967295"/>
          </p:nvPr>
        </p:nvSpPr>
        <p:spPr/>
        <p:txBody>
          <a:bodyPr/>
          <a:lstStyle/>
          <a:p>
            <a:pPr>
              <a:lnSpc>
                <a:spcPct val="90000"/>
              </a:lnSpc>
            </a:pPr>
            <a:r>
              <a:rPr lang="pt-BR" sz="1600" smtClean="0"/>
              <a:t>Após o 4o-5o dia de uso de antibiótico (empírico), a enterocolite necrosante aumenta exponencialmente!</a:t>
            </a:r>
          </a:p>
          <a:p>
            <a:pPr>
              <a:lnSpc>
                <a:spcPct val="90000"/>
              </a:lnSpc>
            </a:pPr>
            <a:r>
              <a:rPr lang="pt-BR" sz="1600" smtClean="0"/>
              <a:t>O leite materno contem 10</a:t>
            </a:r>
            <a:r>
              <a:rPr lang="pt-BR" sz="1600" baseline="30000" smtClean="0"/>
              <a:t>5-6</a:t>
            </a:r>
            <a:r>
              <a:rPr lang="pt-BR" sz="1600" smtClean="0"/>
              <a:t> bactérias/ml! Estas são destruídas pelo processo de pasteurização. Assim, mesmo a mãe tendo pequena quantidade de leite, ao misturar com o pasteurizado pode haver expansão de uma grande parte do microbioma após 4-8 horas.</a:t>
            </a:r>
          </a:p>
          <a:p>
            <a:pPr>
              <a:lnSpc>
                <a:spcPct val="90000"/>
              </a:lnSpc>
            </a:pPr>
            <a:r>
              <a:rPr lang="pt-BR" sz="1600" smtClean="0"/>
              <a:t> </a:t>
            </a:r>
            <a:r>
              <a:rPr lang="pt-BR" sz="1600" smtClean="0">
                <a:solidFill>
                  <a:srgbClr val="FF0000"/>
                </a:solidFill>
              </a:rPr>
              <a:t>Buscamos os  inimigos e somos nós mesmos os inimigos</a:t>
            </a:r>
            <a:r>
              <a:rPr lang="pt-BR" sz="1600" smtClean="0"/>
              <a:t>! </a:t>
            </a:r>
          </a:p>
          <a:p>
            <a:pPr>
              <a:lnSpc>
                <a:spcPct val="90000"/>
              </a:lnSpc>
              <a:buFont typeface="Wingdings 3" pitchFamily="18" charset="2"/>
              <a:buNone/>
            </a:pPr>
            <a:r>
              <a:rPr lang="pt-BR" sz="1600" smtClean="0"/>
              <a:t>        -além do uso, muitas vezes desnecessário do  antibiótico, o uso de bloqueador H2 aumenta as </a:t>
            </a:r>
            <a:r>
              <a:rPr lang="pt-BR" sz="1600" b="1" smtClean="0"/>
              <a:t>Proteobactérias</a:t>
            </a:r>
            <a:r>
              <a:rPr lang="pt-BR" sz="1600" smtClean="0"/>
              <a:t>). </a:t>
            </a:r>
          </a:p>
          <a:p>
            <a:pPr>
              <a:lnSpc>
                <a:spcPct val="90000"/>
              </a:lnSpc>
              <a:buFont typeface="Wingdings 3" pitchFamily="18" charset="2"/>
              <a:buNone/>
            </a:pPr>
            <a:r>
              <a:rPr lang="pt-BR" sz="1600" smtClean="0"/>
              <a:t>         -a nutrição enteral não causa enterocolite necrosante (ECN). </a:t>
            </a:r>
          </a:p>
          <a:p>
            <a:pPr algn="ctr">
              <a:lnSpc>
                <a:spcPct val="90000"/>
              </a:lnSpc>
              <a:buFont typeface="Wingdings 3" pitchFamily="18" charset="2"/>
              <a:buNone/>
            </a:pPr>
            <a:r>
              <a:rPr lang="pt-BR" sz="1600" smtClean="0"/>
              <a:t>          -no entanto, a nutrição parenteral associa-se a maior probabilidade de ECN. </a:t>
            </a:r>
            <a:r>
              <a:rPr lang="pt-BR" sz="1600" smtClean="0">
                <a:solidFill>
                  <a:srgbClr val="FF0000"/>
                </a:solidFill>
              </a:rPr>
              <a:t>Grande estudo recente não demonstrou efeito do probiótico (1315 RN). O probiótico não tem diminuído a ECN nos RN&lt;1000g! Precisamos de mais estudos esclarecedores. </a:t>
            </a:r>
          </a:p>
        </p:txBody>
      </p:sp>
      <p:sp>
        <p:nvSpPr>
          <p:cNvPr id="119812" name="Rectangle 4"/>
          <p:cNvSpPr>
            <a:spLocks noChangeArrowheads="1"/>
          </p:cNvSpPr>
          <p:nvPr/>
        </p:nvSpPr>
        <p:spPr bwMode="auto">
          <a:xfrm>
            <a:off x="1593850" y="555625"/>
            <a:ext cx="10185400" cy="685800"/>
          </a:xfrm>
          <a:prstGeom prst="rect">
            <a:avLst/>
          </a:prstGeom>
          <a:solidFill>
            <a:srgbClr val="FFFFFF"/>
          </a:solidFill>
          <a:ln w="9525">
            <a:noFill/>
            <a:miter lim="800000"/>
            <a:headEnd/>
            <a:tailEnd/>
          </a:ln>
          <a:effectLst/>
        </p:spPr>
        <p:txBody>
          <a:bodyPr wrap="none" tIns="126960" bIns="25392" anchor="ctr">
            <a:spAutoFit/>
          </a:bodyPr>
          <a:lstStyle/>
          <a:p>
            <a:r>
              <a:rPr lang="en-US" sz="2200" b="1">
                <a:solidFill>
                  <a:srgbClr val="072A4D"/>
                </a:solidFill>
                <a:latin typeface="Lato" pitchFamily="34" charset="0"/>
                <a:hlinkClick r:id="rId2"/>
              </a:rPr>
              <a:t>Enterocolite necrosante: uma atualiza</a:t>
            </a:r>
            <a:r>
              <a:rPr lang="en-US" sz="2200" b="1">
                <a:solidFill>
                  <a:srgbClr val="072A4D"/>
                </a:solidFill>
                <a:latin typeface="Century Gothic"/>
                <a:hlinkClick r:id="rId2"/>
              </a:rPr>
              <a:t>ç</a:t>
            </a:r>
            <a:r>
              <a:rPr lang="en-US" sz="2200" b="1">
                <a:solidFill>
                  <a:srgbClr val="072A4D"/>
                </a:solidFill>
                <a:latin typeface="Lato" pitchFamily="34" charset="0"/>
                <a:hlinkClick r:id="rId2"/>
              </a:rPr>
              <a:t>ão (Necrotizing Enterocolitis: An Update)</a:t>
            </a:r>
            <a:endParaRPr lang="en-US" sz="2200" b="1">
              <a:solidFill>
                <a:srgbClr val="072A4D"/>
              </a:solidFill>
              <a:latin typeface="Lato" pitchFamily="34" charset="0"/>
            </a:endParaRPr>
          </a:p>
          <a:p>
            <a:pPr eaLnBrk="0" hangingPunct="0"/>
            <a:endParaRPr lang="en-US" sz="1300" u="sng">
              <a:solidFill>
                <a:srgbClr val="78909C"/>
              </a:solidFill>
              <a:latin typeface="Century Gothic" pitchFamily="34" charset="0"/>
              <a:ea typeface="Source Sans Pro"/>
              <a:cs typeface="Source Sans Pro"/>
            </a:endParaRPr>
          </a:p>
        </p:txBody>
      </p:sp>
      <p:pic>
        <p:nvPicPr>
          <p:cNvPr id="119813" name="Picture 5" descr="pdf">
            <a:hlinkClick r:id="rId3" tooltip="Neu-NEC-2018"/>
          </p:cNvPr>
          <p:cNvPicPr>
            <a:picLocks noChangeAspect="1" noChangeArrowheads="1"/>
          </p:cNvPicPr>
          <p:nvPr/>
        </p:nvPicPr>
        <p:blipFill>
          <a:blip r:embed="rId4"/>
          <a:srcRect/>
          <a:stretch>
            <a:fillRect/>
          </a:stretch>
        </p:blipFill>
        <p:spPr bwMode="auto">
          <a:xfrm>
            <a:off x="11333163" y="130175"/>
            <a:ext cx="457200" cy="457200"/>
          </a:xfrm>
          <a:prstGeom prst="rect">
            <a:avLst/>
          </a:prstGeom>
          <a:noFill/>
        </p:spPr>
      </p:pic>
      <p:sp>
        <p:nvSpPr>
          <p:cNvPr id="119814" name="Rectangle 6"/>
          <p:cNvSpPr>
            <a:spLocks noChangeArrowheads="1"/>
          </p:cNvSpPr>
          <p:nvPr/>
        </p:nvSpPr>
        <p:spPr bwMode="auto">
          <a:xfrm>
            <a:off x="333375" y="1436688"/>
            <a:ext cx="11718925" cy="336550"/>
          </a:xfrm>
          <a:prstGeom prst="rect">
            <a:avLst/>
          </a:prstGeom>
          <a:noFill/>
          <a:ln w="9525">
            <a:noFill/>
            <a:miter lim="800000"/>
            <a:headEnd/>
            <a:tailEnd/>
          </a:ln>
          <a:effectLst/>
        </p:spPr>
        <p:txBody>
          <a:bodyPr wrap="none">
            <a:spAutoFit/>
          </a:bodyPr>
          <a:lstStyle/>
          <a:p>
            <a:pPr defTabSz="914400"/>
            <a:r>
              <a:rPr lang="pt-BR" sz="1600"/>
              <a:t>Josef Neu. University of Florida (EUA). 11º  primeiro  Simpósio Internacional de Neonatologia do Rio de Janeiro, 20 a 23-6-2018</a:t>
            </a:r>
          </a:p>
        </p:txBody>
      </p:sp>
      <p:pic>
        <p:nvPicPr>
          <p:cNvPr id="119816" name="Picture 8"/>
          <p:cNvPicPr>
            <a:picLocks noChangeAspect="1" noChangeArrowheads="1"/>
          </p:cNvPicPr>
          <p:nvPr/>
        </p:nvPicPr>
        <p:blipFill>
          <a:blip r:embed="rId5"/>
          <a:srcRect/>
          <a:stretch>
            <a:fillRect/>
          </a:stretch>
        </p:blipFill>
        <p:spPr bwMode="auto">
          <a:xfrm>
            <a:off x="487363" y="1795463"/>
            <a:ext cx="1612900" cy="4937125"/>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p:cNvSpPr>
          <p:nvPr>
            <p:ph type="title" idx="4294967295"/>
          </p:nvPr>
        </p:nvSpPr>
        <p:spPr>
          <a:xfrm>
            <a:off x="4005263" y="693738"/>
            <a:ext cx="8186737" cy="1281112"/>
          </a:xfrm>
        </p:spPr>
        <p:txBody>
          <a:bodyPr/>
          <a:lstStyle/>
          <a:p>
            <a:pPr algn="ctr"/>
            <a:r>
              <a:rPr lang="pt-BR" smtClean="0">
                <a:solidFill>
                  <a:srgbClr val="FF6600"/>
                </a:solidFill>
              </a:rPr>
              <a:t>Procuramos os inimigos e somos nós mesmos os inimigos!</a:t>
            </a:r>
          </a:p>
        </p:txBody>
      </p:sp>
      <p:pic>
        <p:nvPicPr>
          <p:cNvPr id="124931" name="Picture 3"/>
          <p:cNvPicPr>
            <a:picLocks noChangeAspect="1" noChangeArrowheads="1"/>
          </p:cNvPicPr>
          <p:nvPr/>
        </p:nvPicPr>
        <p:blipFill>
          <a:blip r:embed="rId2"/>
          <a:srcRect/>
          <a:stretch>
            <a:fillRect/>
          </a:stretch>
        </p:blipFill>
        <p:spPr bwMode="auto">
          <a:xfrm>
            <a:off x="0" y="0"/>
            <a:ext cx="3992563" cy="5540375"/>
          </a:xfrm>
          <a:prstGeom prst="rect">
            <a:avLst/>
          </a:prstGeom>
          <a:noFill/>
        </p:spPr>
      </p:pic>
      <p:pic>
        <p:nvPicPr>
          <p:cNvPr id="124932" name="Picture 4"/>
          <p:cNvPicPr>
            <a:picLocks noChangeAspect="1" noChangeArrowheads="1"/>
          </p:cNvPicPr>
          <p:nvPr/>
        </p:nvPicPr>
        <p:blipFill>
          <a:blip r:embed="rId3"/>
          <a:srcRect/>
          <a:stretch>
            <a:fillRect/>
          </a:stretch>
        </p:blipFill>
        <p:spPr bwMode="auto">
          <a:xfrm>
            <a:off x="5222875" y="1968500"/>
            <a:ext cx="5810250" cy="3819525"/>
          </a:xfrm>
          <a:prstGeom prst="rect">
            <a:avLst/>
          </a:prstGeom>
          <a:noFill/>
          <a:ln w="38100">
            <a:solidFill>
              <a:srgbClr val="FF0066"/>
            </a:solidFill>
            <a:miter lim="800000"/>
            <a:headEnd/>
            <a:tailEnd/>
          </a:ln>
        </p:spPr>
      </p:pic>
      <p:sp>
        <p:nvSpPr>
          <p:cNvPr id="124933" name="Text Box 5"/>
          <p:cNvSpPr txBox="1">
            <a:spLocks noChangeArrowheads="1"/>
          </p:cNvSpPr>
          <p:nvPr/>
        </p:nvSpPr>
        <p:spPr bwMode="auto">
          <a:xfrm>
            <a:off x="2468563" y="5911850"/>
            <a:ext cx="9591675" cy="946150"/>
          </a:xfrm>
          <a:prstGeom prst="rect">
            <a:avLst/>
          </a:prstGeom>
          <a:noFill/>
          <a:ln w="9525">
            <a:noFill/>
            <a:miter lim="800000"/>
            <a:headEnd/>
            <a:tailEnd/>
          </a:ln>
          <a:effectLst/>
        </p:spPr>
        <p:txBody>
          <a:bodyPr wrap="none">
            <a:spAutoFit/>
          </a:bodyPr>
          <a:lstStyle/>
          <a:p>
            <a:r>
              <a:rPr lang="pt-BR">
                <a:solidFill>
                  <a:srgbClr val="FF0000"/>
                </a:solidFill>
              </a:rPr>
              <a:t>O uso do antibiótico (empírico) a partir de 4-5 dias aumenta</a:t>
            </a:r>
          </a:p>
          <a:p>
            <a:r>
              <a:rPr lang="pt-BR">
                <a:solidFill>
                  <a:srgbClr val="FF0000"/>
                </a:solidFill>
              </a:rPr>
              <a:t>Exponencialmente a incidência de enterocolite necrosante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6" name="Picture 4"/>
          <p:cNvPicPr>
            <a:picLocks noChangeAspect="1" noChangeArrowheads="1"/>
          </p:cNvPicPr>
          <p:nvPr/>
        </p:nvPicPr>
        <p:blipFill>
          <a:blip r:embed="rId2"/>
          <a:srcRect/>
          <a:stretch>
            <a:fillRect/>
          </a:stretch>
        </p:blipFill>
        <p:spPr bwMode="auto">
          <a:xfrm>
            <a:off x="273050" y="0"/>
            <a:ext cx="5910263" cy="4462463"/>
          </a:xfrm>
          <a:prstGeom prst="rect">
            <a:avLst/>
          </a:prstGeom>
          <a:noFill/>
        </p:spPr>
      </p:pic>
      <p:sp>
        <p:nvSpPr>
          <p:cNvPr id="120837" name="Text Box 5"/>
          <p:cNvSpPr txBox="1">
            <a:spLocks noChangeArrowheads="1"/>
          </p:cNvSpPr>
          <p:nvPr/>
        </p:nvSpPr>
        <p:spPr bwMode="auto">
          <a:xfrm>
            <a:off x="1514475" y="4830763"/>
            <a:ext cx="10112375" cy="1800225"/>
          </a:xfrm>
          <a:prstGeom prst="rect">
            <a:avLst/>
          </a:prstGeom>
          <a:noFill/>
          <a:ln w="9525">
            <a:noFill/>
            <a:miter lim="800000"/>
            <a:headEnd/>
            <a:tailEnd/>
          </a:ln>
          <a:effectLst/>
        </p:spPr>
        <p:txBody>
          <a:bodyPr wrap="none">
            <a:spAutoFit/>
          </a:bodyPr>
          <a:lstStyle/>
          <a:p>
            <a:pPr algn="ctr" defTabSz="914400"/>
            <a:r>
              <a:rPr lang="pt-BR" b="1">
                <a:solidFill>
                  <a:srgbClr val="FF0000"/>
                </a:solidFill>
              </a:rPr>
              <a:t>Quando se administra bloqueador H2 (por apneia, refluxo, </a:t>
            </a:r>
          </a:p>
          <a:p>
            <a:pPr algn="ctr" defTabSz="914400"/>
            <a:r>
              <a:rPr lang="pt-BR" b="1">
                <a:solidFill>
                  <a:srgbClr val="FF0000"/>
                </a:solidFill>
              </a:rPr>
              <a:t>Intolerância alimentar, e outras...</a:t>
            </a:r>
          </a:p>
          <a:p>
            <a:pPr algn="ctr" defTabSz="914400"/>
            <a:r>
              <a:rPr lang="pt-BR" b="1">
                <a:solidFill>
                  <a:srgbClr val="FF0000"/>
                </a:solidFill>
              </a:rPr>
              <a:t>AUMENTA PROTEOBACTÉRIA</a:t>
            </a:r>
          </a:p>
          <a:p>
            <a:pPr algn="ctr" defTabSz="914400"/>
            <a:r>
              <a:rPr lang="pt-BR" b="1">
                <a:solidFill>
                  <a:srgbClr val="0000FF"/>
                </a:solidFill>
              </a:rPr>
              <a:t>Ao suspender o blo</a:t>
            </a:r>
            <a:r>
              <a:rPr lang="pt-BR" altLang="ja-JP" b="1">
                <a:solidFill>
                  <a:srgbClr val="0000FF"/>
                </a:solidFill>
                <a:ea typeface="MS PGothic" pitchFamily="34" charset="-128"/>
              </a:rPr>
              <a:t>q</a:t>
            </a:r>
            <a:r>
              <a:rPr lang="pt-BR" b="1">
                <a:solidFill>
                  <a:srgbClr val="0000FF"/>
                </a:solidFill>
              </a:rPr>
              <a:t>ueador H2, AUMENTA FIRMICUTES!</a:t>
            </a:r>
          </a:p>
        </p:txBody>
      </p:sp>
      <p:sp>
        <p:nvSpPr>
          <p:cNvPr id="120839" name="Text Box 7"/>
          <p:cNvSpPr txBox="1">
            <a:spLocks noChangeArrowheads="1"/>
          </p:cNvSpPr>
          <p:nvPr/>
        </p:nvSpPr>
        <p:spPr bwMode="auto">
          <a:xfrm>
            <a:off x="11101388" y="6553200"/>
            <a:ext cx="1090612" cy="304800"/>
          </a:xfrm>
          <a:prstGeom prst="rect">
            <a:avLst/>
          </a:prstGeom>
          <a:noFill/>
          <a:ln w="9525">
            <a:noFill/>
            <a:miter lim="800000"/>
            <a:headEnd/>
            <a:tailEnd/>
          </a:ln>
          <a:effectLst/>
        </p:spPr>
        <p:txBody>
          <a:bodyPr wrap="none">
            <a:spAutoFit/>
          </a:bodyPr>
          <a:lstStyle/>
          <a:p>
            <a:pPr defTabSz="914400"/>
            <a:r>
              <a:rPr lang="pt-BR" sz="1400"/>
              <a:t>Neu j, 2018</a:t>
            </a:r>
          </a:p>
        </p:txBody>
      </p:sp>
      <p:sp>
        <p:nvSpPr>
          <p:cNvPr id="120842" name="Rectangle 10"/>
          <p:cNvSpPr>
            <a:spLocks noChangeArrowheads="1"/>
          </p:cNvSpPr>
          <p:nvPr/>
        </p:nvSpPr>
        <p:spPr bwMode="auto">
          <a:xfrm>
            <a:off x="5922963" y="1984375"/>
            <a:ext cx="6269037" cy="912813"/>
          </a:xfrm>
          <a:prstGeom prst="rect">
            <a:avLst/>
          </a:prstGeom>
          <a:solidFill>
            <a:srgbClr val="FFFFFF"/>
          </a:solidFill>
          <a:ln w="9525">
            <a:noFill/>
            <a:miter lim="800000"/>
            <a:headEnd/>
            <a:tailEnd/>
          </a:ln>
          <a:effectLst/>
        </p:spPr>
        <p:txBody>
          <a:bodyPr lIns="0" tIns="0" rIns="95220" bIns="0" anchor="ctr">
            <a:spAutoFit/>
          </a:bodyPr>
          <a:lstStyle/>
          <a:p>
            <a:pPr algn="ctr"/>
            <a:r>
              <a:rPr lang="en-US" sz="1200">
                <a:hlinkClick r:id="rId3"/>
              </a:rPr>
              <a:t>Histamine-2 receptor blockers alter the fecal microbiota in premature infants.</a:t>
            </a:r>
            <a:endParaRPr lang="en-US" sz="1200"/>
          </a:p>
          <a:p>
            <a:pPr algn="ctr"/>
            <a:r>
              <a:rPr lang="en-US" sz="1200"/>
              <a:t>Gupta RW, Tran L, Norori J, Ferris MJ, Eren AM, Taylor CM, Dowd SE, Penn D.</a:t>
            </a:r>
          </a:p>
          <a:p>
            <a:pPr algn="ctr"/>
            <a:r>
              <a:rPr lang="en-US" sz="1200"/>
              <a:t>J Pediatr Gastroenterol Nutr. 2013 Apr;56(4):397-400. doi: 10.1097/MPG.0b013e318282a8c2.</a:t>
            </a:r>
          </a:p>
          <a:p>
            <a:pPr algn="ctr"/>
            <a:r>
              <a:rPr lang="en-US" sz="1200"/>
              <a:t>PMID: 23254444.</a:t>
            </a:r>
            <a:r>
              <a:rPr lang="en-US" sz="1200" u="sng">
                <a:hlinkClick r:id="rId4"/>
              </a:rPr>
              <a:t>Similar articles</a:t>
            </a:r>
            <a:endParaRPr lang="en-US" sz="1200" u="sng"/>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p:cNvSpPr>
          <p:nvPr>
            <p:ph type="title" idx="4294967295"/>
          </p:nvPr>
        </p:nvSpPr>
        <p:spPr/>
        <p:txBody>
          <a:bodyPr/>
          <a:lstStyle/>
          <a:p>
            <a:pPr algn="ctr"/>
            <a:r>
              <a:rPr lang="pt-BR" sz="3200" b="1" smtClean="0">
                <a:solidFill>
                  <a:srgbClr val="FF6600"/>
                </a:solidFill>
              </a:rPr>
              <a:t>Coisas que fazemos para bagunçar coisas</a:t>
            </a:r>
            <a:br>
              <a:rPr lang="pt-BR" sz="3200" b="1" smtClean="0">
                <a:solidFill>
                  <a:srgbClr val="FF6600"/>
                </a:solidFill>
              </a:rPr>
            </a:br>
            <a:r>
              <a:rPr lang="pt-BR" sz="3200" b="1" smtClean="0">
                <a:solidFill>
                  <a:srgbClr val="FF6600"/>
                </a:solidFill>
              </a:rPr>
              <a:t>Falta de Alimentação Enteral</a:t>
            </a:r>
            <a:br>
              <a:rPr lang="pt-BR" sz="3200" b="1" smtClean="0">
                <a:solidFill>
                  <a:srgbClr val="FF6600"/>
                </a:solidFill>
              </a:rPr>
            </a:br>
            <a:endParaRPr lang="pt-BR" sz="3200" b="1" smtClean="0">
              <a:solidFill>
                <a:srgbClr val="FF6600"/>
              </a:solidFill>
            </a:endParaRPr>
          </a:p>
        </p:txBody>
      </p:sp>
      <p:sp>
        <p:nvSpPr>
          <p:cNvPr id="121859" name="Rectangle 3"/>
          <p:cNvSpPr>
            <a:spLocks noGrp="1"/>
          </p:cNvSpPr>
          <p:nvPr>
            <p:ph type="body" idx="4294967295"/>
          </p:nvPr>
        </p:nvSpPr>
        <p:spPr/>
        <p:txBody>
          <a:bodyPr/>
          <a:lstStyle/>
          <a:p>
            <a:pPr>
              <a:buFont typeface="Wingdings 3" pitchFamily="18" charset="2"/>
              <a:buNone/>
            </a:pPr>
            <a:r>
              <a:rPr lang="pt-BR" smtClean="0">
                <a:solidFill>
                  <a:srgbClr val="FF6600"/>
                </a:solidFill>
              </a:rPr>
              <a:t>DESCULPAS PARA SUSPENDER A ALIMENTAÇÃO ENTERAL</a:t>
            </a:r>
          </a:p>
          <a:p>
            <a:r>
              <a:rPr lang="pt-BR" sz="2000" b="1" smtClean="0"/>
              <a:t>Baixa pontuação  do Apgar</a:t>
            </a:r>
          </a:p>
          <a:p>
            <a:r>
              <a:rPr lang="pt-BR" sz="2000" b="1" smtClean="0"/>
              <a:t>Cateteres Umbilicais</a:t>
            </a:r>
          </a:p>
          <a:p>
            <a:r>
              <a:rPr lang="pt-BR" sz="2000" b="1" smtClean="0"/>
              <a:t>Apnéia e bradicardia.</a:t>
            </a:r>
          </a:p>
          <a:p>
            <a:r>
              <a:rPr lang="pt-BR" sz="2000" b="1" smtClean="0"/>
              <a:t>Ventilação mecânica.</a:t>
            </a:r>
          </a:p>
          <a:p>
            <a:r>
              <a:rPr lang="pt-BR" sz="2000" b="1" smtClean="0"/>
              <a:t>CPAP.</a:t>
            </a:r>
          </a:p>
          <a:p>
            <a:r>
              <a:rPr lang="pt-BR" sz="2000" b="1" smtClean="0"/>
              <a:t> Drogas vasoativas.</a:t>
            </a:r>
          </a:p>
          <a:p>
            <a:r>
              <a:rPr lang="pt-BR" sz="2000" b="1" smtClean="0"/>
              <a:t>Nutrição parenteral total está disponível.</a:t>
            </a:r>
          </a:p>
        </p:txBody>
      </p:sp>
      <p:pic>
        <p:nvPicPr>
          <p:cNvPr id="121860" name="Picture 4"/>
          <p:cNvPicPr>
            <a:picLocks noChangeAspect="1" noChangeArrowheads="1"/>
          </p:cNvPicPr>
          <p:nvPr/>
        </p:nvPicPr>
        <p:blipFill>
          <a:blip r:embed="rId2"/>
          <a:srcRect/>
          <a:stretch>
            <a:fillRect/>
          </a:stretch>
        </p:blipFill>
        <p:spPr bwMode="auto">
          <a:xfrm>
            <a:off x="8485188" y="2617788"/>
            <a:ext cx="2690812" cy="2011362"/>
          </a:xfrm>
          <a:prstGeom prst="rect">
            <a:avLst/>
          </a:prstGeom>
          <a:noFill/>
          <a:ln w="38100">
            <a:solidFill>
              <a:srgbClr val="FF0000"/>
            </a:solidFill>
            <a:miter lim="800000"/>
            <a:headEnd/>
            <a:tailEnd/>
          </a:ln>
        </p:spPr>
      </p:pic>
      <p:sp>
        <p:nvSpPr>
          <p:cNvPr id="121861" name="Text Box 5"/>
          <p:cNvSpPr txBox="1">
            <a:spLocks noChangeArrowheads="1"/>
          </p:cNvSpPr>
          <p:nvPr/>
        </p:nvSpPr>
        <p:spPr bwMode="auto">
          <a:xfrm>
            <a:off x="7954963" y="4597400"/>
            <a:ext cx="3795712" cy="519113"/>
          </a:xfrm>
          <a:prstGeom prst="rect">
            <a:avLst/>
          </a:prstGeom>
          <a:noFill/>
          <a:ln w="9525">
            <a:noFill/>
            <a:miter lim="800000"/>
            <a:headEnd/>
            <a:tailEnd/>
          </a:ln>
          <a:effectLst/>
        </p:spPr>
        <p:txBody>
          <a:bodyPr wrap="none">
            <a:spAutoFit/>
          </a:bodyPr>
          <a:lstStyle/>
          <a:p>
            <a:pPr defTabSz="914400"/>
            <a:r>
              <a:rPr lang="pt-BR">
                <a:solidFill>
                  <a:srgbClr val="3333FF"/>
                </a:solidFill>
              </a:rPr>
              <a:t>TEMOS </a:t>
            </a:r>
            <a:r>
              <a:rPr lang="pt-BR" altLang="ja-JP">
                <a:solidFill>
                  <a:srgbClr val="3333FF"/>
                </a:solidFill>
                <a:ea typeface="MS PGothic" pitchFamily="34" charset="-128"/>
              </a:rPr>
              <a:t>Q</a:t>
            </a:r>
            <a:r>
              <a:rPr lang="pt-BR">
                <a:solidFill>
                  <a:srgbClr val="3333FF"/>
                </a:solidFill>
              </a:rPr>
              <a:t>EU EVITAR!</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p:cNvSpPr>
          <p:nvPr>
            <p:ph type="title" idx="4294967295"/>
          </p:nvPr>
        </p:nvSpPr>
        <p:spPr>
          <a:xfrm>
            <a:off x="2063750" y="249238"/>
            <a:ext cx="8912225" cy="1281112"/>
          </a:xfrm>
        </p:spPr>
        <p:txBody>
          <a:bodyPr/>
          <a:lstStyle/>
          <a:p>
            <a:r>
              <a:rPr lang="pt-BR" b="1" i="1" smtClean="0">
                <a:solidFill>
                  <a:srgbClr val="FF0000"/>
                </a:solidFill>
              </a:rPr>
              <a:t>Vejam o Efeito da Nutrição Parenteral no Rato </a:t>
            </a:r>
            <a:r>
              <a:rPr lang="pt-BR" altLang="ja-JP" b="1" i="1" smtClean="0">
                <a:solidFill>
                  <a:srgbClr val="FF0000"/>
                </a:solidFill>
                <a:ea typeface="MS PGothic" pitchFamily="34" charset="-128"/>
              </a:rPr>
              <a:t>NO</a:t>
            </a:r>
            <a:r>
              <a:rPr lang="pt-BR" b="1" i="1" smtClean="0">
                <a:solidFill>
                  <a:srgbClr val="FF0000"/>
                </a:solidFill>
              </a:rPr>
              <a:t> MICROBIOMA INTESTINAL</a:t>
            </a:r>
          </a:p>
        </p:txBody>
      </p:sp>
      <p:pic>
        <p:nvPicPr>
          <p:cNvPr id="122884" name="Picture 4"/>
          <p:cNvPicPr>
            <a:picLocks noChangeAspect="1" noChangeArrowheads="1"/>
          </p:cNvPicPr>
          <p:nvPr/>
        </p:nvPicPr>
        <p:blipFill>
          <a:blip r:embed="rId2"/>
          <a:srcRect/>
          <a:stretch>
            <a:fillRect/>
          </a:stretch>
        </p:blipFill>
        <p:spPr bwMode="auto">
          <a:xfrm>
            <a:off x="295275" y="1393825"/>
            <a:ext cx="6827838" cy="5464175"/>
          </a:xfrm>
          <a:prstGeom prst="rect">
            <a:avLst/>
          </a:prstGeom>
          <a:noFill/>
        </p:spPr>
      </p:pic>
      <p:sp>
        <p:nvSpPr>
          <p:cNvPr id="122885" name="Text Box 5"/>
          <p:cNvSpPr txBox="1">
            <a:spLocks noChangeArrowheads="1"/>
          </p:cNvSpPr>
          <p:nvPr/>
        </p:nvSpPr>
        <p:spPr bwMode="auto">
          <a:xfrm>
            <a:off x="7046913" y="2554288"/>
            <a:ext cx="4946650" cy="1800225"/>
          </a:xfrm>
          <a:prstGeom prst="rect">
            <a:avLst/>
          </a:prstGeom>
          <a:noFill/>
          <a:ln w="9525">
            <a:noFill/>
            <a:miter lim="800000"/>
            <a:headEnd/>
            <a:tailEnd/>
          </a:ln>
          <a:effectLst/>
        </p:spPr>
        <p:txBody>
          <a:bodyPr>
            <a:spAutoFit/>
          </a:bodyPr>
          <a:lstStyle/>
          <a:p>
            <a:pPr algn="ctr" defTabSz="914400"/>
            <a:endParaRPr lang="pt-BR">
              <a:solidFill>
                <a:srgbClr val="FF0000"/>
              </a:solidFill>
            </a:endParaRPr>
          </a:p>
          <a:p>
            <a:pPr algn="ctr" defTabSz="914400"/>
            <a:r>
              <a:rPr lang="pt-BR">
                <a:solidFill>
                  <a:srgbClr val="FF0000"/>
                </a:solidFill>
              </a:rPr>
              <a:t>Observem o  aumento expressivo  de</a:t>
            </a:r>
          </a:p>
          <a:p>
            <a:pPr algn="ctr" defTabSz="914400"/>
            <a:r>
              <a:rPr lang="pt-BR">
                <a:solidFill>
                  <a:srgbClr val="FF0000"/>
                </a:solidFill>
              </a:rPr>
              <a:t>PROTEOBACTERIA!</a:t>
            </a:r>
          </a:p>
        </p:txBody>
      </p:sp>
      <p:sp>
        <p:nvSpPr>
          <p:cNvPr id="122887" name="Rectangle 7"/>
          <p:cNvSpPr>
            <a:spLocks noChangeArrowheads="1"/>
          </p:cNvSpPr>
          <p:nvPr/>
        </p:nvSpPr>
        <p:spPr bwMode="auto">
          <a:xfrm>
            <a:off x="5870575" y="5794375"/>
            <a:ext cx="6321425" cy="1063625"/>
          </a:xfrm>
          <a:prstGeom prst="rect">
            <a:avLst/>
          </a:prstGeom>
          <a:solidFill>
            <a:srgbClr val="FFFFFF"/>
          </a:solidFill>
          <a:ln w="9525">
            <a:noFill/>
            <a:miter lim="800000"/>
            <a:headEnd/>
            <a:tailEnd/>
          </a:ln>
          <a:effectLst/>
        </p:spPr>
        <p:txBody>
          <a:bodyPr lIns="0" tIns="0" rIns="95220" bIns="0" anchor="ctr">
            <a:spAutoFit/>
          </a:bodyPr>
          <a:lstStyle/>
          <a:p>
            <a:pPr algn="ctr"/>
            <a:r>
              <a:rPr lang="en-US" sz="1400">
                <a:hlinkClick r:id="rId3"/>
              </a:rPr>
              <a:t>Intestinal epithelial cell apoptosis and loss of barrier function in the setting of altered microbiota with enteral nutrient deprivation.</a:t>
            </a:r>
            <a:r>
              <a:rPr lang="en-US" sz="1400"/>
              <a:t>Demehri FR, Barrett M, Ralls MW, Miyasaka EA, Feng Y, Teitelbaum DH.Front Cell Infect Microbiol. 2013 Dec 23;3:105. doi: 10.3389/fcimb.2013.00105. eCollection 2013. Review.PMID: 24392360.</a:t>
            </a:r>
            <a:r>
              <a:rPr lang="en-US" sz="1400" b="1">
                <a:hlinkClick r:id="rId3"/>
              </a:rPr>
              <a:t>Free PMC Article</a:t>
            </a:r>
            <a:r>
              <a:rPr lang="en-US" sz="1400" u="sng">
                <a:hlinkClick r:id="rId4"/>
              </a:rPr>
              <a:t>Similar articles</a:t>
            </a:r>
            <a:r>
              <a:rPr lang="en-US" sz="1400" u="sng"/>
              <a:t>. </a:t>
            </a:r>
            <a:r>
              <a:rPr lang="en-US" sz="1400" u="sng">
                <a:solidFill>
                  <a:srgbClr val="0000FF"/>
                </a:solidFill>
              </a:rPr>
              <a:t>Artigo Integral!</a:t>
            </a:r>
          </a:p>
        </p:txBody>
      </p:sp>
      <p:sp>
        <p:nvSpPr>
          <p:cNvPr id="122888" name="Text Box 8"/>
          <p:cNvSpPr txBox="1">
            <a:spLocks noChangeArrowheads="1"/>
          </p:cNvSpPr>
          <p:nvPr/>
        </p:nvSpPr>
        <p:spPr bwMode="auto">
          <a:xfrm>
            <a:off x="8604250" y="4819650"/>
            <a:ext cx="3430588" cy="519113"/>
          </a:xfrm>
          <a:prstGeom prst="rect">
            <a:avLst/>
          </a:prstGeom>
          <a:noFill/>
          <a:ln w="9525">
            <a:noFill/>
            <a:miter lim="800000"/>
            <a:headEnd/>
            <a:tailEnd/>
          </a:ln>
          <a:effectLst/>
        </p:spPr>
        <p:txBody>
          <a:bodyPr wrap="none">
            <a:spAutoFit/>
          </a:bodyPr>
          <a:lstStyle/>
          <a:p>
            <a:pPr defTabSz="914400"/>
            <a:r>
              <a:rPr lang="pt-BR"/>
              <a:t>E o </a:t>
            </a:r>
            <a:r>
              <a:rPr lang="pt-BR" altLang="ja-JP">
                <a:ea typeface="MS PGothic" pitchFamily="34" charset="-128"/>
              </a:rPr>
              <a:t>qu</a:t>
            </a:r>
            <a:r>
              <a:rPr lang="pt-BR"/>
              <a:t>e elas fazem?</a:t>
            </a:r>
          </a:p>
        </p:txBody>
      </p:sp>
      <p:sp>
        <p:nvSpPr>
          <p:cNvPr id="122889" name="AutoShape 23"/>
          <p:cNvSpPr>
            <a:spLocks noChangeArrowheads="1"/>
          </p:cNvSpPr>
          <p:nvPr/>
        </p:nvSpPr>
        <p:spPr bwMode="auto">
          <a:xfrm>
            <a:off x="11437938" y="5200650"/>
            <a:ext cx="754062"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Grp="1"/>
          </p:cNvSpPr>
          <p:nvPr>
            <p:ph type="body" idx="4294967295"/>
          </p:nvPr>
        </p:nvSpPr>
        <p:spPr>
          <a:xfrm>
            <a:off x="333375" y="5045075"/>
            <a:ext cx="11858625" cy="1812925"/>
          </a:xfrm>
          <a:solidFill>
            <a:schemeClr val="bg2"/>
          </a:solidFill>
        </p:spPr>
        <p:txBody>
          <a:bodyPr/>
          <a:lstStyle/>
          <a:p>
            <a:pPr>
              <a:lnSpc>
                <a:spcPct val="90000"/>
              </a:lnSpc>
            </a:pPr>
            <a:r>
              <a:rPr lang="pt-BR" smtClean="0">
                <a:solidFill>
                  <a:srgbClr val="FF0000"/>
                </a:solidFill>
              </a:rPr>
              <a:t>Resumo das </a:t>
            </a:r>
            <a:r>
              <a:rPr lang="pt-BR" sz="1600" smtClean="0">
                <a:solidFill>
                  <a:srgbClr val="FF0000"/>
                </a:solidFill>
              </a:rPr>
              <a:t>alterações da sinalização epitelial induzida por nutrição parenteral total:</a:t>
            </a:r>
            <a:r>
              <a:rPr lang="pt-BR" sz="1600" smtClean="0"/>
              <a:t> A falta de nutrição enteral leva a uma mudança na microbiota luminal, onde as Proteobacterias Gram-negativas dominam. O lipopolissacarídeo (LPS) derivado dessas bactérias sinaliza as células da lâmina própria (LP) via receptores Toll-like (TLR), levando ao aumento da transcrição de NF-κB. Isso cria um estado pró-inflamatório com aumento de TNF-α e IFN-γ, perda de células Treg e diminuição de IL-10 e EGF derivadas de linfócitos intra-epiteliais (IEL). Essas alterações levam à quebra das junções de oclusões, perda da função de barreira epitelial, translocação bacteriana e sepse.</a:t>
            </a:r>
          </a:p>
        </p:txBody>
      </p:sp>
      <p:pic>
        <p:nvPicPr>
          <p:cNvPr id="123908" name="Picture 4"/>
          <p:cNvPicPr>
            <a:picLocks noChangeAspect="1" noChangeArrowheads="1"/>
          </p:cNvPicPr>
          <p:nvPr/>
        </p:nvPicPr>
        <p:blipFill>
          <a:blip r:embed="rId2"/>
          <a:srcRect/>
          <a:stretch>
            <a:fillRect/>
          </a:stretch>
        </p:blipFill>
        <p:spPr bwMode="auto">
          <a:xfrm>
            <a:off x="3311525" y="223838"/>
            <a:ext cx="4903788" cy="4692650"/>
          </a:xfrm>
          <a:prstGeom prst="rect">
            <a:avLst/>
          </a:prstGeom>
          <a:noFill/>
          <a:ln w="38100">
            <a:solidFill>
              <a:srgbClr val="0000FF"/>
            </a:solidFill>
            <a:miter lim="800000"/>
            <a:headEnd/>
            <a:tailEnd/>
          </a:ln>
        </p:spPr>
      </p:pic>
      <p:sp>
        <p:nvSpPr>
          <p:cNvPr id="123909" name="Rectangle 5"/>
          <p:cNvSpPr>
            <a:spLocks noChangeArrowheads="1"/>
          </p:cNvSpPr>
          <p:nvPr/>
        </p:nvSpPr>
        <p:spPr bwMode="auto">
          <a:xfrm>
            <a:off x="10428288" y="6553200"/>
            <a:ext cx="1631950" cy="304800"/>
          </a:xfrm>
          <a:prstGeom prst="rect">
            <a:avLst/>
          </a:prstGeom>
          <a:noFill/>
          <a:ln w="9525">
            <a:noFill/>
            <a:miter lim="800000"/>
            <a:headEnd/>
            <a:tailEnd/>
          </a:ln>
          <a:effectLst/>
        </p:spPr>
        <p:txBody>
          <a:bodyPr wrap="none">
            <a:spAutoFit/>
          </a:bodyPr>
          <a:lstStyle/>
          <a:p>
            <a:pPr defTabSz="914400"/>
            <a:r>
              <a:rPr lang="en-US" sz="1400"/>
              <a:t>Demehri FR, 2013</a:t>
            </a:r>
            <a:endParaRPr lang="pt-BR" sz="1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Rectangle 4"/>
          <p:cNvSpPr>
            <a:spLocks noGrp="1"/>
          </p:cNvSpPr>
          <p:nvPr>
            <p:ph type="body" idx="4294967295"/>
          </p:nvPr>
        </p:nvSpPr>
        <p:spPr>
          <a:xfrm>
            <a:off x="1360488" y="2366963"/>
            <a:ext cx="8915400" cy="3886200"/>
          </a:xfrm>
          <a:noFill/>
        </p:spPr>
        <p:txBody>
          <a:bodyPr/>
          <a:lstStyle/>
          <a:p>
            <a:pPr algn="ctr">
              <a:buFont typeface="Wingdings 3" pitchFamily="18" charset="2"/>
              <a:buNone/>
            </a:pPr>
            <a:r>
              <a:rPr lang="pt-BR" sz="3200" b="1" smtClean="0">
                <a:solidFill>
                  <a:srgbClr val="FF0000"/>
                </a:solidFill>
              </a:rPr>
              <a:t>E OS PROBIÓTICOS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p:cNvSpPr>
          <p:nvPr>
            <p:ph type="body" idx="4294967295"/>
          </p:nvPr>
        </p:nvSpPr>
        <p:spPr>
          <a:xfrm>
            <a:off x="3040063" y="2586038"/>
            <a:ext cx="8743950" cy="4271962"/>
          </a:xfrm>
        </p:spPr>
        <p:txBody>
          <a:bodyPr/>
          <a:lstStyle/>
          <a:p>
            <a:pPr algn="ctr">
              <a:lnSpc>
                <a:spcPct val="90000"/>
              </a:lnSpc>
              <a:buFont typeface="Wingdings 3" pitchFamily="18" charset="2"/>
              <a:buNone/>
            </a:pPr>
            <a:r>
              <a:rPr lang="pt-BR" smtClean="0"/>
              <a:t>Apresentação: Raquel Matias; Rebeca Donadon. Coordenação; Paulo R. Margotto</a:t>
            </a:r>
          </a:p>
          <a:p>
            <a:pPr algn="ctr">
              <a:lnSpc>
                <a:spcPct val="90000"/>
              </a:lnSpc>
            </a:pPr>
            <a:r>
              <a:rPr lang="pt-BR" smtClean="0"/>
              <a:t>Os probióticos parecem promissores para o uso como estratégia de prevenção para a NEC</a:t>
            </a:r>
            <a:r>
              <a:rPr lang="pt-BR" b="1" smtClean="0"/>
              <a:t>, mas ainda há dados insuficientes para a recomendação geral do uso de probióticos na criança extremo baixo peso</a:t>
            </a:r>
            <a:r>
              <a:rPr lang="pt-BR" u="sng" smtClean="0"/>
              <a:t>;</a:t>
            </a:r>
            <a:endParaRPr lang="pt-BR" smtClean="0"/>
          </a:p>
          <a:p>
            <a:pPr lvl="1">
              <a:lnSpc>
                <a:spcPct val="90000"/>
              </a:lnSpc>
            </a:pPr>
            <a:r>
              <a:rPr lang="pt-BR" smtClean="0"/>
              <a:t>Os autores defendem a realização nos EUA de estudos de alta qualidade</a:t>
            </a:r>
            <a:r>
              <a:rPr lang="pt-BR" u="sng" smtClean="0"/>
              <a:t> </a:t>
            </a:r>
            <a:r>
              <a:rPr lang="pt-BR" smtClean="0"/>
              <a:t>que confirmem a prevenção da NEC com o uso de probióticos em RN de extremo baixo peso; </a:t>
            </a:r>
          </a:p>
          <a:p>
            <a:pPr lvl="1">
              <a:lnSpc>
                <a:spcPct val="90000"/>
              </a:lnSpc>
            </a:pPr>
            <a:r>
              <a:rPr lang="pt-BR" smtClean="0"/>
              <a:t>Baseado nos estudos dos EUA e Canadá os neonatologistas então poderão mudar a prática clínica e melhorar os resultados de saúde desses recém-nascidos vulneráveis.</a:t>
            </a:r>
          </a:p>
          <a:p>
            <a:pPr lvl="1">
              <a:lnSpc>
                <a:spcPct val="90000"/>
              </a:lnSpc>
            </a:pPr>
            <a:r>
              <a:rPr lang="pt-BR" smtClean="0"/>
              <a:t>É importante e também um pré-requisito para a introdução de probióticos na UTIN na América do Norte: uma formulação com base na qualidade do produto a partir de fontes seguras e confiáveis  do setor privado.</a:t>
            </a:r>
          </a:p>
        </p:txBody>
      </p:sp>
      <p:sp>
        <p:nvSpPr>
          <p:cNvPr id="126981" name="Rectangle 5"/>
          <p:cNvSpPr>
            <a:spLocks noChangeArrowheads="1"/>
          </p:cNvSpPr>
          <p:nvPr/>
        </p:nvSpPr>
        <p:spPr bwMode="auto">
          <a:xfrm>
            <a:off x="350838" y="842963"/>
            <a:ext cx="11153775" cy="900112"/>
          </a:xfrm>
          <a:prstGeom prst="rect">
            <a:avLst/>
          </a:prstGeom>
          <a:solidFill>
            <a:srgbClr val="FFFFFF"/>
          </a:solidFill>
          <a:ln w="9525">
            <a:noFill/>
            <a:miter lim="800000"/>
            <a:headEnd/>
            <a:tailEnd/>
          </a:ln>
          <a:effectLst/>
        </p:spPr>
        <p:txBody>
          <a:bodyPr lIns="0" tIns="126960" rIns="0" bIns="25392" anchor="ctr">
            <a:spAutoFit/>
          </a:bodyPr>
          <a:lstStyle/>
          <a:p>
            <a:pPr algn="ctr"/>
            <a:r>
              <a:rPr lang="en-US" sz="1800" b="1">
                <a:solidFill>
                  <a:srgbClr val="0000FF"/>
                </a:solidFill>
                <a:latin typeface="Lato" pitchFamily="34" charset="0"/>
              </a:rPr>
              <a:t>O momento para confirmar a preven</a:t>
            </a:r>
            <a:r>
              <a:rPr lang="en-US" sz="1800" b="1">
                <a:solidFill>
                  <a:srgbClr val="0000FF"/>
                </a:solidFill>
                <a:latin typeface="Century Gothic"/>
              </a:rPr>
              <a:t>ç</a:t>
            </a:r>
            <a:r>
              <a:rPr lang="en-US" sz="1800" b="1">
                <a:solidFill>
                  <a:srgbClr val="0000FF"/>
                </a:solidFill>
                <a:latin typeface="Lato" pitchFamily="34" charset="0"/>
              </a:rPr>
              <a:t>ão da enterocolite necrosante com probi</a:t>
            </a:r>
            <a:r>
              <a:rPr lang="en-US" sz="1800" b="1">
                <a:solidFill>
                  <a:srgbClr val="0000FF"/>
                </a:solidFill>
                <a:latin typeface="Century Gothic"/>
              </a:rPr>
              <a:t>ó</a:t>
            </a:r>
            <a:r>
              <a:rPr lang="en-US" sz="1800" b="1">
                <a:solidFill>
                  <a:srgbClr val="0000FF"/>
                </a:solidFill>
                <a:latin typeface="Lato" pitchFamily="34" charset="0"/>
              </a:rPr>
              <a:t>tico nos rec</a:t>
            </a:r>
            <a:r>
              <a:rPr lang="en-US" sz="1800" b="1">
                <a:solidFill>
                  <a:srgbClr val="0000FF"/>
                </a:solidFill>
                <a:latin typeface="Century Gothic"/>
              </a:rPr>
              <a:t>é</a:t>
            </a:r>
            <a:r>
              <a:rPr lang="en-US" sz="1800" b="1">
                <a:solidFill>
                  <a:srgbClr val="0000FF"/>
                </a:solidFill>
                <a:latin typeface="Lato" pitchFamily="34" charset="0"/>
              </a:rPr>
              <a:t>m-nascidos de extremo baixo peso na Am</a:t>
            </a:r>
            <a:r>
              <a:rPr lang="en-US" sz="1800" b="1">
                <a:solidFill>
                  <a:srgbClr val="0000FF"/>
                </a:solidFill>
                <a:latin typeface="Century Gothic"/>
              </a:rPr>
              <a:t>é</a:t>
            </a:r>
            <a:r>
              <a:rPr lang="en-US" sz="1800" b="1">
                <a:solidFill>
                  <a:srgbClr val="0000FF"/>
                </a:solidFill>
                <a:latin typeface="Lato" pitchFamily="34" charset="0"/>
              </a:rPr>
              <a:t>rica do Norte </a:t>
            </a:r>
            <a:r>
              <a:rPr lang="en-US" sz="1800" b="1">
                <a:solidFill>
                  <a:srgbClr val="0000FF"/>
                </a:solidFill>
                <a:latin typeface="Century Gothic"/>
              </a:rPr>
              <a:t>é</a:t>
            </a:r>
            <a:r>
              <a:rPr lang="en-US" sz="1800" b="1">
                <a:solidFill>
                  <a:srgbClr val="0000FF"/>
                </a:solidFill>
                <a:latin typeface="Lato" pitchFamily="34" charset="0"/>
              </a:rPr>
              <a:t> agora!</a:t>
            </a:r>
          </a:p>
          <a:p>
            <a:pPr eaLnBrk="0" hangingPunct="0"/>
            <a:r>
              <a:rPr lang="en-US" sz="1300" u="sng">
                <a:solidFill>
                  <a:srgbClr val="78909C"/>
                </a:solidFill>
                <a:ea typeface="Source Sans Pro"/>
                <a:cs typeface="Source Sans Pro"/>
              </a:rPr>
              <a:t>  </a:t>
            </a:r>
            <a:endParaRPr lang="en-US" sz="1300" u="sng">
              <a:solidFill>
                <a:srgbClr val="78909C"/>
              </a:solidFill>
              <a:latin typeface="Century Gothic" pitchFamily="34" charset="0"/>
              <a:ea typeface="Source Sans Pro"/>
              <a:cs typeface="Source Sans Pro"/>
            </a:endParaRPr>
          </a:p>
        </p:txBody>
      </p:sp>
      <p:pic>
        <p:nvPicPr>
          <p:cNvPr id="126982" name="Picture 6" descr="pptx">
            <a:hlinkClick r:id="rId2" tooltip="Probioticos_ECN_2014"/>
          </p:cNvPr>
          <p:cNvPicPr>
            <a:picLocks noChangeAspect="1" noChangeArrowheads="1"/>
          </p:cNvPicPr>
          <p:nvPr/>
        </p:nvPicPr>
        <p:blipFill>
          <a:blip r:embed="rId3"/>
          <a:srcRect/>
          <a:stretch>
            <a:fillRect/>
          </a:stretch>
        </p:blipFill>
        <p:spPr bwMode="auto">
          <a:xfrm>
            <a:off x="11522075" y="1046163"/>
            <a:ext cx="457200" cy="457200"/>
          </a:xfrm>
          <a:prstGeom prst="rect">
            <a:avLst/>
          </a:prstGeom>
          <a:noFill/>
        </p:spPr>
      </p:pic>
      <p:sp>
        <p:nvSpPr>
          <p:cNvPr id="126983" name="Rectangle 7"/>
          <p:cNvSpPr>
            <a:spLocks noChangeArrowheads="1"/>
          </p:cNvSpPr>
          <p:nvPr/>
        </p:nvSpPr>
        <p:spPr bwMode="auto">
          <a:xfrm>
            <a:off x="0" y="1800225"/>
            <a:ext cx="12192000" cy="733425"/>
          </a:xfrm>
          <a:prstGeom prst="rect">
            <a:avLst/>
          </a:prstGeom>
          <a:solidFill>
            <a:srgbClr val="FFFFFF"/>
          </a:solidFill>
          <a:ln w="9525">
            <a:noFill/>
            <a:miter lim="800000"/>
            <a:headEnd/>
            <a:tailEnd/>
          </a:ln>
          <a:effectLst/>
        </p:spPr>
        <p:txBody>
          <a:bodyPr lIns="0" tIns="0" rIns="95220" bIns="0" anchor="ctr">
            <a:spAutoFit/>
          </a:bodyPr>
          <a:lstStyle/>
          <a:p>
            <a:pPr algn="ctr"/>
            <a:r>
              <a:rPr lang="en-US" sz="1600">
                <a:hlinkClick r:id="rId4"/>
              </a:rPr>
              <a:t>The time for a confirmative necrotizing enterocolitis probiotics prevention trial in the extremely low birth weight infant in North America is now!</a:t>
            </a:r>
            <a:r>
              <a:rPr lang="en-US" sz="1600"/>
              <a:t>Abrahamsson TR, Rautava S, Moore AM, Neu J, Sherman PM.J Pediatr. 2014 Aug;165(2):389-94. doi: 10.1016/j.jpeds.2014.05.012. Epub 2014 Jun 16. No abstract available.PMID: 24948349.</a:t>
            </a:r>
            <a:r>
              <a:rPr lang="en-US" sz="1600" u="sng">
                <a:hlinkClick r:id="rId5"/>
              </a:rPr>
              <a:t>Similar articles</a:t>
            </a:r>
            <a:endParaRPr lang="en-US" sz="1600" u="sng"/>
          </a:p>
        </p:txBody>
      </p:sp>
      <p:pic>
        <p:nvPicPr>
          <p:cNvPr id="126984" name="Picture 8"/>
          <p:cNvPicPr>
            <a:picLocks noChangeAspect="1" noChangeArrowheads="1"/>
          </p:cNvPicPr>
          <p:nvPr/>
        </p:nvPicPr>
        <p:blipFill>
          <a:blip r:embed="rId6"/>
          <a:srcRect/>
          <a:stretch>
            <a:fillRect/>
          </a:stretch>
        </p:blipFill>
        <p:spPr bwMode="auto">
          <a:xfrm>
            <a:off x="193675" y="2921000"/>
            <a:ext cx="3457575" cy="2066925"/>
          </a:xfrm>
          <a:prstGeom prst="rect">
            <a:avLst/>
          </a:prstGeom>
          <a:noFill/>
          <a:ln w="9525">
            <a:noFill/>
            <a:miter lim="800000"/>
            <a:headEnd/>
            <a:tailEnd/>
          </a:ln>
          <a:effectLst/>
        </p:spPr>
      </p:pic>
      <p:sp>
        <p:nvSpPr>
          <p:cNvPr id="126987" name="Oval 11"/>
          <p:cNvSpPr>
            <a:spLocks noChangeArrowheads="1"/>
          </p:cNvSpPr>
          <p:nvPr/>
        </p:nvSpPr>
        <p:spPr bwMode="auto">
          <a:xfrm>
            <a:off x="0" y="0"/>
            <a:ext cx="914400" cy="914400"/>
          </a:xfrm>
          <a:prstGeom prst="ellipse">
            <a:avLst/>
          </a:prstGeom>
          <a:solidFill>
            <a:srgbClr val="0066FF"/>
          </a:solidFill>
          <a:ln w="9525">
            <a:solidFill>
              <a:srgbClr val="0066FF"/>
            </a:solidFill>
            <a:round/>
            <a:headEnd/>
            <a:tailEnd/>
          </a:ln>
          <a:effectLst/>
        </p:spPr>
        <p:txBody>
          <a:bodyPr wrap="none" anchor="ctr"/>
          <a:lstStyle/>
          <a:p>
            <a:pPr algn="ctr" defTabSz="914400"/>
            <a:r>
              <a:rPr lang="pt-BR" b="1">
                <a:solidFill>
                  <a:srgbClr val="FFFFCC"/>
                </a:solidFill>
              </a:rPr>
              <a:t>2014</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4294967295"/>
          </p:nvPr>
        </p:nvSpPr>
        <p:spPr/>
        <p:txBody>
          <a:bodyPr/>
          <a:lstStyle/>
          <a:p>
            <a:pPr marL="228600" indent="-228600" defTabSz="914400">
              <a:lnSpc>
                <a:spcPct val="90000"/>
              </a:lnSpc>
            </a:pPr>
            <a:r>
              <a:rPr lang="pt-BR" sz="1600" smtClean="0">
                <a:effectLst>
                  <a:outerShdw blurRad="38100" dist="38100" dir="2700000" algn="tl">
                    <a:srgbClr val="C0C0C0"/>
                  </a:outerShdw>
                </a:effectLst>
              </a:rPr>
              <a:t>Não temos usado probióticos nos recém-nascidos pré-termos de risco para enterocolite necrosante, tal como a expressiva maioria dos Centros Neonatais do Brasil, apesar dos resultados favoráveis das metanálises. </a:t>
            </a:r>
            <a:r>
              <a:rPr lang="pt-BR" sz="1600" b="1" smtClean="0">
                <a:effectLst>
                  <a:outerShdw blurRad="38100" dist="38100" dir="2700000" algn="tl">
                    <a:srgbClr val="C0C0C0"/>
                  </a:outerShdw>
                </a:effectLst>
              </a:rPr>
              <a:t>Acreditamos que seria inoportuno</a:t>
            </a:r>
            <a:r>
              <a:rPr lang="pt-BR" sz="1600" smtClean="0">
                <a:effectLst>
                  <a:outerShdw blurRad="38100" dist="38100" dir="2700000" algn="tl">
                    <a:srgbClr val="C0C0C0"/>
                  </a:outerShdw>
                </a:effectLst>
              </a:rPr>
              <a:t> comparar o uso de probióticos a estratégias solidamente estabelecidas como o  uso de surfactante e corticosteróides antenatais,como  proposto pelo australiano Tarnow-Mordi W em recente Editorial publicado online no </a:t>
            </a:r>
            <a:r>
              <a:rPr lang="pt-BR" sz="1600" i="1" smtClean="0">
                <a:effectLst>
                  <a:outerShdw blurRad="38100" dist="38100" dir="2700000" algn="tl">
                    <a:srgbClr val="C0C0C0"/>
                  </a:outerShdw>
                </a:effectLst>
              </a:rPr>
              <a:t>Journal of Pediatrics (2014).</a:t>
            </a:r>
            <a:r>
              <a:rPr lang="pt-BR" sz="1600" smtClean="0">
                <a:effectLst>
                  <a:outerShdw blurRad="38100" dist="38100" dir="2700000" algn="tl">
                    <a:srgbClr val="C0C0C0"/>
                  </a:outerShdw>
                </a:effectLst>
              </a:rPr>
              <a:t>Ainda há incertezas não totalmente resolvidas, como:clareza nas preparações dos probióticos, diversas espécies com diferentes efeitos, dosagem, vivos ou atenuados, falta de regulação federal dos probióticos como aditivos alimentares, número insuficiente  de recém-nascidos&lt;1000g para a avaliação (maior risco de enterocolite necrosante), menor taxa de uso de leite humano nos estudos   e o desconhecimento de efeitos a longo prazo da alteração da microbiota intestinal.</a:t>
            </a:r>
          </a:p>
          <a:p>
            <a:pPr marL="228600" indent="-228600" defTabSz="914400">
              <a:lnSpc>
                <a:spcPct val="90000"/>
              </a:lnSpc>
            </a:pPr>
            <a:r>
              <a:rPr lang="pt-BR" sz="1600" smtClean="0">
                <a:effectLst>
                  <a:outerShdw blurRad="38100" dist="38100" dir="2700000" algn="tl">
                    <a:srgbClr val="C0C0C0"/>
                  </a:outerShdw>
                </a:effectLst>
              </a:rPr>
              <a:t>Usamos precocemente na nossa Unidade colostro e leite da própria mãe  o mais precoce possível para estes recém-nascidos de risco, evidência sólida de que estamos </a:t>
            </a:r>
            <a:r>
              <a:rPr lang="pt-PT" sz="1600" smtClean="0">
                <a:effectLst>
                  <a:outerShdw blurRad="38100" dist="38100" dir="2700000" algn="tl">
                    <a:srgbClr val="C0C0C0"/>
                  </a:outerShdw>
                </a:effectLst>
              </a:rPr>
              <a:t>promovendo  o crescimento das bifidobactérias (inibe o crescimento de coliformes e outros organismos potencialmente  patogênicos). </a:t>
            </a:r>
            <a:r>
              <a:rPr lang="pt-PT" sz="1600" b="1" smtClean="0">
                <a:solidFill>
                  <a:srgbClr val="0033CC"/>
                </a:solidFill>
                <a:effectLst>
                  <a:outerShdw blurRad="38100" dist="38100" dir="2700000" algn="tl">
                    <a:srgbClr val="C0C0C0"/>
                  </a:outerShdw>
                </a:effectLst>
              </a:rPr>
              <a:t>A</a:t>
            </a:r>
            <a:r>
              <a:rPr lang="pt-PT" sz="1600" smtClean="0">
                <a:solidFill>
                  <a:srgbClr val="0033CC"/>
                </a:solidFill>
                <a:effectLst>
                  <a:outerShdw blurRad="38100" dist="38100" dir="2700000" algn="tl">
                    <a:srgbClr val="C0C0C0"/>
                  </a:outerShdw>
                </a:effectLst>
              </a:rPr>
              <a:t> </a:t>
            </a:r>
            <a:r>
              <a:rPr lang="pt-PT" sz="1600" b="1" smtClean="0">
                <a:solidFill>
                  <a:srgbClr val="0033CC"/>
                </a:solidFill>
                <a:effectLst>
                  <a:outerShdw blurRad="38100" dist="38100" dir="2700000" algn="tl">
                    <a:srgbClr val="C0C0C0"/>
                  </a:outerShdw>
                </a:effectLst>
              </a:rPr>
              <a:t>administração de probióticos nesses pacientes pode influenciar a longo prazo</a:t>
            </a:r>
            <a:r>
              <a:rPr lang="pt-BR" sz="1600" b="1" smtClean="0">
                <a:solidFill>
                  <a:srgbClr val="0033CC"/>
                </a:solidFill>
                <a:effectLst>
                  <a:outerShdw blurRad="38100" dist="38100" dir="2700000" algn="tl">
                    <a:srgbClr val="C0C0C0"/>
                  </a:outerShdw>
                </a:effectLst>
              </a:rPr>
              <a:t> o padrão bacteriano. </a:t>
            </a:r>
          </a:p>
          <a:p>
            <a:pPr marL="228600" indent="-228600" defTabSz="914400">
              <a:lnSpc>
                <a:spcPct val="90000"/>
              </a:lnSpc>
            </a:pPr>
            <a:endParaRPr lang="pt-BR" sz="1600" smtClean="0">
              <a:solidFill>
                <a:srgbClr val="0033CC"/>
              </a:solidFill>
            </a:endParaRPr>
          </a:p>
        </p:txBody>
      </p:sp>
      <p:pic>
        <p:nvPicPr>
          <p:cNvPr id="134147" name="Picture 3" descr="ppt">
            <a:hlinkClick r:id="rId2" tooltip="Microbiota_Intest_Probiot_ECN"/>
          </p:cNvPr>
          <p:cNvPicPr>
            <a:picLocks noChangeAspect="1" noChangeArrowheads="1"/>
          </p:cNvPicPr>
          <p:nvPr/>
        </p:nvPicPr>
        <p:blipFill>
          <a:blip r:embed="rId3"/>
          <a:srcRect/>
          <a:stretch>
            <a:fillRect/>
          </a:stretch>
        </p:blipFill>
        <p:spPr bwMode="auto">
          <a:xfrm>
            <a:off x="2133600" y="3432175"/>
            <a:ext cx="457200" cy="457200"/>
          </a:xfrm>
          <a:prstGeom prst="rect">
            <a:avLst/>
          </a:prstGeom>
          <a:noFill/>
        </p:spPr>
      </p:pic>
      <p:sp>
        <p:nvSpPr>
          <p:cNvPr id="134148" name="Rectangle 4"/>
          <p:cNvSpPr>
            <a:spLocks noChangeArrowheads="1"/>
          </p:cNvSpPr>
          <p:nvPr/>
        </p:nvSpPr>
        <p:spPr bwMode="auto">
          <a:xfrm>
            <a:off x="1882775" y="592138"/>
            <a:ext cx="8201025" cy="914400"/>
          </a:xfrm>
          <a:prstGeom prst="rect">
            <a:avLst/>
          </a:prstGeom>
          <a:solidFill>
            <a:srgbClr val="FFFFFF"/>
          </a:solidFill>
          <a:ln w="9525">
            <a:noFill/>
            <a:miter lim="800000"/>
            <a:headEnd/>
            <a:tailEnd/>
          </a:ln>
          <a:effectLst/>
        </p:spPr>
        <p:txBody>
          <a:bodyPr wrap="none" tIns="126960" bIns="25392" anchor="ctr">
            <a:spAutoFit/>
          </a:bodyPr>
          <a:lstStyle/>
          <a:p>
            <a:r>
              <a:rPr lang="en-US" sz="2200" b="1" u="sng">
                <a:solidFill>
                  <a:srgbClr val="0000FF"/>
                </a:solidFill>
                <a:latin typeface="Lato" pitchFamily="34" charset="0"/>
                <a:hlinkClick r:id="rId4"/>
              </a:rPr>
              <a:t>Microbiota intestinal e o uso de probi</a:t>
            </a:r>
            <a:r>
              <a:rPr lang="en-US" sz="2200" b="1" u="sng">
                <a:solidFill>
                  <a:srgbClr val="0000FF"/>
                </a:solidFill>
                <a:latin typeface="Century Gothic"/>
                <a:hlinkClick r:id="rId4"/>
              </a:rPr>
              <a:t>ó</a:t>
            </a:r>
            <a:r>
              <a:rPr lang="en-US" sz="2200" b="1" u="sng">
                <a:solidFill>
                  <a:srgbClr val="0000FF"/>
                </a:solidFill>
                <a:latin typeface="Lato" pitchFamily="34" charset="0"/>
                <a:hlinkClick r:id="rId4"/>
              </a:rPr>
              <a:t>ticos:perspectivas futuras</a:t>
            </a:r>
            <a:endParaRPr lang="en-US" sz="2200" b="1">
              <a:solidFill>
                <a:srgbClr val="0000FF"/>
              </a:solidFill>
              <a:latin typeface="Lato" pitchFamily="34" charset="0"/>
            </a:endParaRPr>
          </a:p>
          <a:p>
            <a:pPr eaLnBrk="0" hangingPunct="0"/>
            <a:r>
              <a:rPr lang="en-US" sz="1300">
                <a:solidFill>
                  <a:srgbClr val="2A6490"/>
                </a:solidFill>
                <a:ea typeface="Source Sans Pro"/>
                <a:cs typeface="Source Sans Pro"/>
              </a:rPr>
              <a:t>                                                           Paulo R Margotto</a:t>
            </a:r>
            <a:r>
              <a:rPr lang="en-US">
                <a:solidFill>
                  <a:srgbClr val="2A6490"/>
                </a:solidFill>
                <a:latin typeface="Century Gothic"/>
                <a:ea typeface="Source Sans Pro"/>
                <a:cs typeface="Source Sans Pro"/>
              </a:rPr>
              <a:t> </a:t>
            </a:r>
            <a:r>
              <a:rPr lang="en-US" sz="1300">
                <a:solidFill>
                  <a:srgbClr val="2A6490"/>
                </a:solidFill>
                <a:latin typeface="Century Gothic"/>
                <a:ea typeface="Source Sans Pro"/>
                <a:cs typeface="Source Sans Pro"/>
              </a:rPr>
              <a:t>        </a:t>
            </a:r>
            <a:endParaRPr lang="en-US" sz="1300">
              <a:solidFill>
                <a:srgbClr val="2A6490"/>
              </a:solidFill>
              <a:latin typeface="Century Gothic" pitchFamily="34" charset="0"/>
              <a:ea typeface="Source Sans Pro"/>
              <a:cs typeface="Source Sans Pro"/>
            </a:endParaRPr>
          </a:p>
        </p:txBody>
      </p:sp>
      <p:pic>
        <p:nvPicPr>
          <p:cNvPr id="134149" name="Picture 5" descr="ppt">
            <a:hlinkClick r:id="rId2" tooltip="Microbiota_Intest_Probiot_ECN"/>
          </p:cNvPr>
          <p:cNvPicPr>
            <a:picLocks noChangeAspect="1" noChangeArrowheads="1"/>
          </p:cNvPicPr>
          <p:nvPr/>
        </p:nvPicPr>
        <p:blipFill>
          <a:blip r:embed="rId3"/>
          <a:srcRect/>
          <a:stretch>
            <a:fillRect/>
          </a:stretch>
        </p:blipFill>
        <p:spPr bwMode="auto">
          <a:xfrm>
            <a:off x="10171113" y="790575"/>
            <a:ext cx="457200" cy="457200"/>
          </a:xfrm>
          <a:prstGeom prst="rect">
            <a:avLst/>
          </a:prstGeom>
          <a:noFill/>
        </p:spPr>
      </p:pic>
      <p:sp>
        <p:nvSpPr>
          <p:cNvPr id="134150" name="Oval 6"/>
          <p:cNvSpPr>
            <a:spLocks noChangeArrowheads="1"/>
          </p:cNvSpPr>
          <p:nvPr/>
        </p:nvSpPr>
        <p:spPr bwMode="auto">
          <a:xfrm>
            <a:off x="0" y="0"/>
            <a:ext cx="914400" cy="914400"/>
          </a:xfrm>
          <a:prstGeom prst="ellipse">
            <a:avLst/>
          </a:prstGeom>
          <a:solidFill>
            <a:srgbClr val="0066FF"/>
          </a:solidFill>
          <a:ln w="9525">
            <a:solidFill>
              <a:srgbClr val="0066FF"/>
            </a:solidFill>
            <a:round/>
            <a:headEnd/>
            <a:tailEnd/>
          </a:ln>
          <a:effectLst/>
        </p:spPr>
        <p:txBody>
          <a:bodyPr wrap="none" anchor="ctr"/>
          <a:lstStyle/>
          <a:p>
            <a:pPr algn="ctr"/>
            <a:r>
              <a:rPr lang="pt-BR" b="1">
                <a:solidFill>
                  <a:srgbClr val="FFFFCC"/>
                </a:solidFill>
              </a:rPr>
              <a:t>2014</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p:cNvSpPr>
          <p:nvPr>
            <p:ph type="body" idx="4294967295"/>
          </p:nvPr>
        </p:nvSpPr>
        <p:spPr>
          <a:xfrm>
            <a:off x="471488" y="873125"/>
            <a:ext cx="11720512" cy="5197475"/>
          </a:xfrm>
          <a:solidFill>
            <a:schemeClr val="bg2"/>
          </a:solidFill>
        </p:spPr>
        <p:txBody>
          <a:bodyPr/>
          <a:lstStyle/>
          <a:p>
            <a:pPr>
              <a:lnSpc>
                <a:spcPct val="80000"/>
              </a:lnSpc>
            </a:pPr>
            <a:r>
              <a:rPr lang="pt-BR" altLang="ja-JP" sz="1600" smtClean="0">
                <a:ea typeface="MS PGothic" pitchFamily="34" charset="-128"/>
              </a:rPr>
              <a:t>O probiótico não tem diminuído a ECN nos RN&lt;1000g! Precisamos de mais estudos esclarecedores</a:t>
            </a:r>
          </a:p>
          <a:p>
            <a:pPr algn="ctr">
              <a:lnSpc>
                <a:spcPct val="80000"/>
              </a:lnSpc>
              <a:buFont typeface="Wingdings 3" pitchFamily="18" charset="2"/>
              <a:buNone/>
            </a:pPr>
            <a:r>
              <a:rPr lang="pt-BR" sz="1600" smtClean="0"/>
              <a:t>                           </a:t>
            </a:r>
            <a:r>
              <a:rPr lang="pt-BR" b="1" smtClean="0">
                <a:solidFill>
                  <a:srgbClr val="0000FF"/>
                </a:solidFill>
              </a:rPr>
              <a:t>Maior estudo até agora: UK Pips Trial</a:t>
            </a:r>
          </a:p>
          <a:p>
            <a:pPr algn="ctr">
              <a:lnSpc>
                <a:spcPct val="80000"/>
              </a:lnSpc>
              <a:buFont typeface="Wingdings 3" pitchFamily="18" charset="2"/>
              <a:buNone/>
            </a:pPr>
            <a:r>
              <a:rPr lang="pt-BR" b="1" smtClean="0">
                <a:solidFill>
                  <a:srgbClr val="0000FF"/>
                </a:solidFill>
              </a:rPr>
              <a:t>                  (Costello, et al. Lancet fevereiro de 2016)</a:t>
            </a:r>
          </a:p>
          <a:p>
            <a:pPr>
              <a:lnSpc>
                <a:spcPct val="80000"/>
              </a:lnSpc>
            </a:pPr>
            <a:r>
              <a:rPr lang="pt-BR" sz="1600" smtClean="0"/>
              <a:t>• Duplo cego, randomizado, prospectivo.</a:t>
            </a:r>
          </a:p>
          <a:p>
            <a:pPr>
              <a:lnSpc>
                <a:spcPct val="80000"/>
              </a:lnSpc>
            </a:pPr>
            <a:r>
              <a:rPr lang="pt-BR" sz="1600" smtClean="0"/>
              <a:t>• Probiótico usado:  Bifidobacterium</a:t>
            </a:r>
          </a:p>
          <a:p>
            <a:pPr>
              <a:lnSpc>
                <a:spcPct val="80000"/>
              </a:lnSpc>
            </a:pPr>
            <a:r>
              <a:rPr lang="pt-BR" sz="1600" smtClean="0"/>
              <a:t>• 23 a 31 semanas de idade gestacional </a:t>
            </a:r>
          </a:p>
          <a:p>
            <a:pPr>
              <a:lnSpc>
                <a:spcPct val="80000"/>
              </a:lnSpc>
            </a:pPr>
            <a:r>
              <a:rPr lang="pt-BR" sz="1600" smtClean="0"/>
              <a:t>•Poder para  a NEC como resultado primário: </a:t>
            </a:r>
            <a:r>
              <a:rPr lang="pt-BR" sz="1600" smtClean="0">
                <a:solidFill>
                  <a:srgbClr val="0000FF"/>
                </a:solidFill>
              </a:rPr>
              <a:t>1315</a:t>
            </a:r>
            <a:r>
              <a:rPr lang="pt-BR" sz="1600" smtClean="0"/>
              <a:t> bebês inscritos</a:t>
            </a:r>
          </a:p>
          <a:p>
            <a:pPr>
              <a:lnSpc>
                <a:spcPct val="80000"/>
              </a:lnSpc>
            </a:pPr>
            <a:r>
              <a:rPr lang="pt-BR" sz="1600" smtClean="0"/>
              <a:t>Resultados: sem diferenças nos resultados de: </a:t>
            </a:r>
          </a:p>
          <a:p>
            <a:pPr>
              <a:lnSpc>
                <a:spcPct val="80000"/>
              </a:lnSpc>
            </a:pPr>
            <a:r>
              <a:rPr lang="pt-BR" sz="1600" smtClean="0"/>
              <a:t>• ECN</a:t>
            </a:r>
          </a:p>
          <a:p>
            <a:pPr>
              <a:lnSpc>
                <a:spcPct val="80000"/>
              </a:lnSpc>
            </a:pPr>
            <a:r>
              <a:rPr lang="pt-BR" sz="1600" smtClean="0"/>
              <a:t>• Sepse tardia</a:t>
            </a:r>
          </a:p>
          <a:p>
            <a:pPr>
              <a:lnSpc>
                <a:spcPct val="80000"/>
              </a:lnSpc>
            </a:pPr>
            <a:r>
              <a:rPr lang="pt-BR" sz="1600" smtClean="0"/>
              <a:t>• Morte</a:t>
            </a:r>
          </a:p>
          <a:p>
            <a:pPr>
              <a:lnSpc>
                <a:spcPct val="80000"/>
              </a:lnSpc>
            </a:pPr>
            <a:endParaRPr lang="pt-BR" sz="1600" smtClean="0"/>
          </a:p>
          <a:p>
            <a:pPr>
              <a:lnSpc>
                <a:spcPct val="80000"/>
              </a:lnSpc>
            </a:pPr>
            <a:r>
              <a:rPr lang="pt-BR" sz="1600" b="1" smtClean="0"/>
              <a:t>CONCLUSÇÕES:</a:t>
            </a:r>
          </a:p>
          <a:p>
            <a:pPr algn="ctr">
              <a:lnSpc>
                <a:spcPct val="80000"/>
              </a:lnSpc>
            </a:pPr>
            <a:r>
              <a:rPr lang="pt-BR" sz="1600" i="1" smtClean="0"/>
              <a:t>This is the largest trial to date of a probiotic intervention. It shows no evidence of benefit and does not support routine use of probiotics for preterm infants.</a:t>
            </a:r>
          </a:p>
        </p:txBody>
      </p:sp>
      <p:sp>
        <p:nvSpPr>
          <p:cNvPr id="125956" name="Rectangle 4"/>
          <p:cNvSpPr>
            <a:spLocks noChangeArrowheads="1"/>
          </p:cNvSpPr>
          <p:nvPr/>
        </p:nvSpPr>
        <p:spPr bwMode="auto">
          <a:xfrm>
            <a:off x="6588125" y="3151188"/>
            <a:ext cx="5370513" cy="1701800"/>
          </a:xfrm>
          <a:prstGeom prst="rect">
            <a:avLst/>
          </a:prstGeom>
          <a:solidFill>
            <a:srgbClr val="FFFFFF"/>
          </a:solidFill>
          <a:ln w="9525">
            <a:noFill/>
            <a:miter lim="800000"/>
            <a:headEnd/>
            <a:tailEnd/>
          </a:ln>
          <a:effectLst/>
        </p:spPr>
        <p:txBody>
          <a:bodyPr lIns="0" tIns="0" rIns="95220" bIns="0" anchor="ctr">
            <a:spAutoFit/>
          </a:bodyPr>
          <a:lstStyle/>
          <a:p>
            <a:pPr algn="ctr"/>
            <a:r>
              <a:rPr lang="en-US" sz="1400">
                <a:hlinkClick r:id="rId2"/>
              </a:rPr>
              <a:t>A randomised controlled trial of the probiotic Bifidobacterium breve BBG-001 in preterm babies to prevent sepsis, necrotising enterocolitis and death: the Probiotics in Preterm infantS (PiPS) trial.</a:t>
            </a:r>
            <a:r>
              <a:rPr lang="en-US" sz="1400"/>
              <a:t>Costeloe K, Bowler U, Brocklehurst P, Hardy P, Heal P, Juszczak E, King A, Panton N, Stacey F, Whiley A, Wilks M, Millar MR.Health Technol Assess. 2016 Aug;20(66):1-194. doi: 10.3310/hta20660.PMID: 27594381.</a:t>
            </a:r>
            <a:r>
              <a:rPr lang="en-US" sz="1400" b="1">
                <a:hlinkClick r:id="rId2"/>
              </a:rPr>
              <a:t>Free Article</a:t>
            </a:r>
            <a:r>
              <a:rPr lang="en-US" sz="1400" b="1"/>
              <a:t>.</a:t>
            </a:r>
            <a:r>
              <a:rPr lang="en-US" sz="1400" u="sng">
                <a:hlinkClick r:id="rId3"/>
              </a:rPr>
              <a:t>Similar articles</a:t>
            </a:r>
            <a:r>
              <a:rPr lang="en-US" sz="1400" u="sng"/>
              <a:t>. </a:t>
            </a:r>
            <a:r>
              <a:rPr lang="en-US" sz="1400"/>
              <a:t>Artigo Integral!</a:t>
            </a:r>
          </a:p>
        </p:txBody>
      </p:sp>
      <p:sp>
        <p:nvSpPr>
          <p:cNvPr id="125958" name="Text Box 6"/>
          <p:cNvSpPr txBox="1">
            <a:spLocks noChangeArrowheads="1"/>
          </p:cNvSpPr>
          <p:nvPr/>
        </p:nvSpPr>
        <p:spPr bwMode="auto">
          <a:xfrm>
            <a:off x="2560638" y="6192838"/>
            <a:ext cx="5176837" cy="517525"/>
          </a:xfrm>
          <a:prstGeom prst="rect">
            <a:avLst/>
          </a:prstGeom>
          <a:noFill/>
          <a:ln w="9525">
            <a:noFill/>
            <a:miter lim="800000"/>
            <a:headEnd/>
            <a:tailEnd/>
          </a:ln>
          <a:effectLst/>
        </p:spPr>
        <p:txBody>
          <a:bodyPr wrap="none">
            <a:spAutoFit/>
          </a:bodyPr>
          <a:lstStyle/>
          <a:p>
            <a:pPr algn="ctr" defTabSz="914400"/>
            <a:r>
              <a:rPr lang="pt-BR" sz="1400">
                <a:solidFill>
                  <a:srgbClr val="0000FF"/>
                </a:solidFill>
              </a:rPr>
              <a:t>Citado por Neu J (11º  Simpósio</a:t>
            </a:r>
          </a:p>
          <a:p>
            <a:pPr algn="ctr" defTabSz="914400"/>
            <a:r>
              <a:rPr lang="pt-BR" sz="1400">
                <a:solidFill>
                  <a:srgbClr val="0000FF"/>
                </a:solidFill>
              </a:rPr>
              <a:t>Internacional de Neonatologia do Rio de Janeiro, 20-23/6/2018)</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1" name="Rectangle 3"/>
          <p:cNvSpPr>
            <a:spLocks noGrp="1"/>
          </p:cNvSpPr>
          <p:nvPr>
            <p:ph type="body" idx="4294967295"/>
          </p:nvPr>
        </p:nvSpPr>
        <p:spPr>
          <a:xfrm>
            <a:off x="1196975" y="4914900"/>
            <a:ext cx="9474200" cy="3886200"/>
          </a:xfrm>
        </p:spPr>
        <p:txBody>
          <a:bodyPr/>
          <a:lstStyle/>
          <a:p>
            <a:r>
              <a:rPr lang="pt-BR" smtClean="0"/>
              <a:t>Em 516 RN ≥23 e &lt;28 comparando historicamente com a</a:t>
            </a:r>
            <a:r>
              <a:rPr lang="pt-BR" altLang="ja-JP" smtClean="0">
                <a:ea typeface="MS PGothic" pitchFamily="34" charset="-128"/>
              </a:rPr>
              <a:t>q</a:t>
            </a:r>
            <a:r>
              <a:rPr lang="pt-BR" smtClean="0"/>
              <a:t>ueles </a:t>
            </a:r>
            <a:r>
              <a:rPr lang="pt-BR" altLang="ja-JP" smtClean="0">
                <a:ea typeface="MS PGothic" pitchFamily="34" charset="-128"/>
              </a:rPr>
              <a:t>q</a:t>
            </a:r>
            <a:r>
              <a:rPr lang="pt-BR" smtClean="0"/>
              <a:t>ue receberam probiótico de rotina versos os eu não receberam, os autores relataram </a:t>
            </a:r>
            <a:r>
              <a:rPr lang="pt-BR" b="1" smtClean="0">
                <a:solidFill>
                  <a:srgbClr val="FF0000"/>
                </a:solidFill>
              </a:rPr>
              <a:t>aumento significativo de enterocolite necrosante no grupo </a:t>
            </a:r>
            <a:r>
              <a:rPr lang="pt-BR" altLang="ja-JP" b="1" smtClean="0">
                <a:solidFill>
                  <a:srgbClr val="FF0000"/>
                </a:solidFill>
                <a:ea typeface="MS PGothic" pitchFamily="34" charset="-128"/>
              </a:rPr>
              <a:t>q</a:t>
            </a:r>
            <a:r>
              <a:rPr lang="pt-BR" b="1" smtClean="0">
                <a:solidFill>
                  <a:srgbClr val="FF0000"/>
                </a:solidFill>
              </a:rPr>
              <a:t>ue recebeu probiótico</a:t>
            </a:r>
            <a:r>
              <a:rPr lang="pt-BR" smtClean="0"/>
              <a:t>. No entanto relataram diminuição da sepse tardia.</a:t>
            </a:r>
          </a:p>
          <a:p>
            <a:pPr algn="ctr">
              <a:buFont typeface="Wingdings 3" pitchFamily="18" charset="2"/>
              <a:buNone/>
            </a:pPr>
            <a:r>
              <a:rPr lang="pt-BR" smtClean="0">
                <a:solidFill>
                  <a:srgbClr val="0000FF"/>
                </a:solidFill>
              </a:rPr>
              <a:t>*Infloran</a:t>
            </a:r>
            <a:r>
              <a:rPr lang="pt-BR" baseline="30000" smtClean="0">
                <a:solidFill>
                  <a:srgbClr val="0000FF"/>
                </a:solidFill>
              </a:rPr>
              <a:t>TM</a:t>
            </a:r>
            <a:r>
              <a:rPr lang="pt-BR" smtClean="0">
                <a:solidFill>
                  <a:srgbClr val="0000FF"/>
                </a:solidFill>
              </a:rPr>
              <a:t> contem  uma cepa de </a:t>
            </a:r>
            <a:r>
              <a:rPr lang="pt-BR" i="1" smtClean="0">
                <a:solidFill>
                  <a:srgbClr val="0000FF"/>
                </a:solidFill>
              </a:rPr>
              <a:t>Lactobacillus acidophilus</a:t>
            </a:r>
            <a:r>
              <a:rPr lang="pt-BR" smtClean="0">
                <a:solidFill>
                  <a:srgbClr val="0000FF"/>
                </a:solidFill>
              </a:rPr>
              <a:t> e uma estirpe de </a:t>
            </a:r>
            <a:r>
              <a:rPr lang="pt-BR" i="1" smtClean="0">
                <a:solidFill>
                  <a:srgbClr val="0000FF"/>
                </a:solidFill>
              </a:rPr>
              <a:t>Bifidobacterium longum subsp. infantis</a:t>
            </a:r>
          </a:p>
        </p:txBody>
      </p:sp>
      <p:sp>
        <p:nvSpPr>
          <p:cNvPr id="130052" name="Rectangle 4"/>
          <p:cNvSpPr>
            <a:spLocks noChangeArrowheads="1"/>
          </p:cNvSpPr>
          <p:nvPr/>
        </p:nvSpPr>
        <p:spPr bwMode="auto">
          <a:xfrm>
            <a:off x="163513" y="1931988"/>
            <a:ext cx="12028487" cy="733425"/>
          </a:xfrm>
          <a:prstGeom prst="rect">
            <a:avLst/>
          </a:prstGeom>
          <a:solidFill>
            <a:srgbClr val="FFFFFF"/>
          </a:solidFill>
          <a:ln w="9525">
            <a:noFill/>
            <a:miter lim="800000"/>
            <a:headEnd/>
            <a:tailEnd/>
          </a:ln>
          <a:effectLst/>
        </p:spPr>
        <p:txBody>
          <a:bodyPr lIns="0" tIns="0" rIns="95220" bIns="0" anchor="ctr">
            <a:spAutoFit/>
          </a:bodyPr>
          <a:lstStyle/>
          <a:p>
            <a:pPr algn="ctr"/>
            <a:r>
              <a:rPr lang="en-US" sz="1600">
                <a:hlinkClick r:id="rId2"/>
              </a:rPr>
              <a:t>Increased incidence of necrotizing enterocolitis associated with routine administration of Infloran™ in extremely preterm infants.</a:t>
            </a:r>
            <a:r>
              <a:rPr lang="en-US" sz="1600"/>
              <a:t>Escribano E, Zozaya C, Madero R, Sánchez L, van Goudoever J, Rodríguez JM, de Pipaon MS.Benef Microbes. 2018 Jun 11:1-8. doi: 10.3920/BM2017.0098. [Epub ahead of print].PMID: 29888655.</a:t>
            </a:r>
            <a:r>
              <a:rPr lang="en-US" sz="1600" u="sng">
                <a:hlinkClick r:id="rId3"/>
              </a:rPr>
              <a:t>Similar articles</a:t>
            </a:r>
            <a:endParaRPr lang="en-US" sz="1600" u="sng"/>
          </a:p>
        </p:txBody>
      </p:sp>
      <p:sp>
        <p:nvSpPr>
          <p:cNvPr id="130053" name="Text Box 5"/>
          <p:cNvSpPr txBox="1">
            <a:spLocks noChangeArrowheads="1"/>
          </p:cNvSpPr>
          <p:nvPr/>
        </p:nvSpPr>
        <p:spPr bwMode="auto">
          <a:xfrm>
            <a:off x="893763" y="492125"/>
            <a:ext cx="11171237" cy="1373188"/>
          </a:xfrm>
          <a:prstGeom prst="rect">
            <a:avLst/>
          </a:prstGeom>
          <a:solidFill>
            <a:schemeClr val="bg2"/>
          </a:solidFill>
          <a:ln w="9525">
            <a:noFill/>
            <a:miter lim="800000"/>
            <a:headEnd/>
            <a:tailEnd/>
          </a:ln>
          <a:effectLst/>
        </p:spPr>
        <p:txBody>
          <a:bodyPr>
            <a:spAutoFit/>
          </a:bodyPr>
          <a:lstStyle/>
          <a:p>
            <a:pPr algn="ctr" defTabSz="914400"/>
            <a:r>
              <a:rPr lang="pt-BR">
                <a:solidFill>
                  <a:srgbClr val="FF0000"/>
                </a:solidFill>
              </a:rPr>
              <a:t>Aumento da incidência de enterocolite necrosante com o uso de rotina de</a:t>
            </a:r>
          </a:p>
          <a:p>
            <a:pPr algn="ctr" defTabSz="914400"/>
            <a:r>
              <a:rPr lang="pt-BR">
                <a:solidFill>
                  <a:srgbClr val="FF0000"/>
                </a:solidFill>
              </a:rPr>
              <a:t>Infloran</a:t>
            </a:r>
            <a:r>
              <a:rPr lang="pt-BR" baseline="30000">
                <a:solidFill>
                  <a:srgbClr val="FF0000"/>
                </a:solidFill>
                <a:ea typeface="Arial Unicode MS" pitchFamily="34" charset="-128"/>
                <a:cs typeface="Arial Unicode MS" pitchFamily="34" charset="-128"/>
              </a:rPr>
              <a:t>TM* </a:t>
            </a:r>
            <a:r>
              <a:rPr lang="pt-BR">
                <a:solidFill>
                  <a:srgbClr val="FF0000"/>
                </a:solidFill>
                <a:ea typeface="Arial Unicode MS" pitchFamily="34" charset="-128"/>
                <a:cs typeface="Arial Unicode MS" pitchFamily="34" charset="-128"/>
              </a:rPr>
              <a:t>em prematuros extremos</a:t>
            </a:r>
          </a:p>
        </p:txBody>
      </p:sp>
      <p:pic>
        <p:nvPicPr>
          <p:cNvPr id="130054" name="Picture 6"/>
          <p:cNvPicPr>
            <a:picLocks noChangeAspect="1" noChangeArrowheads="1"/>
          </p:cNvPicPr>
          <p:nvPr/>
        </p:nvPicPr>
        <p:blipFill>
          <a:blip r:embed="rId4"/>
          <a:srcRect/>
          <a:stretch>
            <a:fillRect/>
          </a:stretch>
        </p:blipFill>
        <p:spPr bwMode="auto">
          <a:xfrm>
            <a:off x="2413000" y="2671763"/>
            <a:ext cx="5981700" cy="2103437"/>
          </a:xfrm>
          <a:prstGeom prst="rect">
            <a:avLst/>
          </a:prstGeom>
          <a:noFill/>
        </p:spPr>
      </p:pic>
      <p:sp>
        <p:nvSpPr>
          <p:cNvPr id="130055" name="Line 7"/>
          <p:cNvSpPr>
            <a:spLocks noChangeShapeType="1"/>
          </p:cNvSpPr>
          <p:nvPr/>
        </p:nvSpPr>
        <p:spPr bwMode="auto">
          <a:xfrm>
            <a:off x="2124075" y="2865438"/>
            <a:ext cx="293688" cy="203200"/>
          </a:xfrm>
          <a:prstGeom prst="line">
            <a:avLst/>
          </a:prstGeom>
          <a:noFill/>
          <a:ln w="38100">
            <a:solidFill>
              <a:srgbClr val="FF0000"/>
            </a:solidFill>
            <a:round/>
            <a:headEnd/>
            <a:tailEnd type="triangle" w="med" len="med"/>
          </a:ln>
          <a:effectLst/>
        </p:spPr>
        <p:txBody>
          <a:bodyPr/>
          <a:lstStyle/>
          <a:p>
            <a:endParaRPr lang="pt-BR"/>
          </a:p>
        </p:txBody>
      </p:sp>
      <p:sp>
        <p:nvSpPr>
          <p:cNvPr id="130056" name="Line 8"/>
          <p:cNvSpPr>
            <a:spLocks noChangeShapeType="1"/>
          </p:cNvSpPr>
          <p:nvPr/>
        </p:nvSpPr>
        <p:spPr bwMode="auto">
          <a:xfrm>
            <a:off x="4402138" y="2898775"/>
            <a:ext cx="293687" cy="203200"/>
          </a:xfrm>
          <a:prstGeom prst="line">
            <a:avLst/>
          </a:prstGeom>
          <a:noFill/>
          <a:ln w="76200">
            <a:solidFill>
              <a:srgbClr val="FF0000"/>
            </a:solidFill>
            <a:round/>
            <a:headEnd/>
            <a:tailEnd type="triangle" w="med" len="med"/>
          </a:ln>
          <a:effectLst/>
        </p:spPr>
        <p:txBody>
          <a:bodyPr/>
          <a:lstStyle/>
          <a:p>
            <a:endParaRPr lang="pt-BR"/>
          </a:p>
        </p:txBody>
      </p:sp>
      <p:sp>
        <p:nvSpPr>
          <p:cNvPr id="130057" name="Line 9"/>
          <p:cNvSpPr>
            <a:spLocks noChangeShapeType="1"/>
          </p:cNvSpPr>
          <p:nvPr/>
        </p:nvSpPr>
        <p:spPr bwMode="auto">
          <a:xfrm>
            <a:off x="5797550" y="2911475"/>
            <a:ext cx="293688" cy="203200"/>
          </a:xfrm>
          <a:prstGeom prst="line">
            <a:avLst/>
          </a:prstGeom>
          <a:noFill/>
          <a:ln w="76200">
            <a:solidFill>
              <a:srgbClr val="FF0000"/>
            </a:solidFill>
            <a:round/>
            <a:headEnd/>
            <a:tailEnd type="triangle" w="med" len="med"/>
          </a:ln>
          <a:effectLst/>
        </p:spPr>
        <p:txBody>
          <a:bodyPr/>
          <a:lstStyle/>
          <a:p>
            <a:endParaRPr lang="pt-BR"/>
          </a:p>
        </p:txBody>
      </p:sp>
      <p:sp>
        <p:nvSpPr>
          <p:cNvPr id="130058" name="Oval 10"/>
          <p:cNvSpPr>
            <a:spLocks noChangeArrowheads="1"/>
          </p:cNvSpPr>
          <p:nvPr/>
        </p:nvSpPr>
        <p:spPr bwMode="auto">
          <a:xfrm>
            <a:off x="0" y="0"/>
            <a:ext cx="914400" cy="914400"/>
          </a:xfrm>
          <a:prstGeom prst="ellipse">
            <a:avLst/>
          </a:prstGeom>
          <a:solidFill>
            <a:srgbClr val="0066FF"/>
          </a:solidFill>
          <a:ln w="9525">
            <a:solidFill>
              <a:srgbClr val="0066FF"/>
            </a:solidFill>
            <a:round/>
            <a:headEnd/>
            <a:tailEnd/>
          </a:ln>
          <a:effectLst/>
        </p:spPr>
        <p:txBody>
          <a:bodyPr wrap="none" anchor="ctr"/>
          <a:lstStyle/>
          <a:p>
            <a:pPr algn="ctr"/>
            <a:r>
              <a:rPr lang="pt-BR" b="1">
                <a:solidFill>
                  <a:srgbClr val="FFFFCC"/>
                </a:solidFill>
              </a:rPr>
              <a:t>2018</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9" name="Rectangle 3"/>
          <p:cNvSpPr>
            <a:spLocks noGrp="1"/>
          </p:cNvSpPr>
          <p:nvPr>
            <p:ph type="body" idx="4294967295"/>
          </p:nvPr>
        </p:nvSpPr>
        <p:spPr>
          <a:xfrm>
            <a:off x="1674813" y="2133600"/>
            <a:ext cx="9829800" cy="4445000"/>
          </a:xfrm>
          <a:solidFill>
            <a:schemeClr val="bg2"/>
          </a:solidFill>
        </p:spPr>
        <p:txBody>
          <a:bodyPr/>
          <a:lstStyle/>
          <a:p>
            <a:r>
              <a:rPr lang="pt-BR" smtClean="0"/>
              <a:t>Estudo retrospectivo de 2008 a 2016</a:t>
            </a:r>
          </a:p>
          <a:p>
            <a:r>
              <a:rPr lang="pt-BR" smtClean="0"/>
              <a:t>Foram avaliados 640 RNMBP com uma idade gestacional mediana de 28,7 semanas , dos </a:t>
            </a:r>
            <a:r>
              <a:rPr lang="pt-BR" altLang="ja-JP" smtClean="0">
                <a:ea typeface="MS PGothic" pitchFamily="34" charset="-128"/>
              </a:rPr>
              <a:t>q</a:t>
            </a:r>
            <a:r>
              <a:rPr lang="pt-BR" smtClean="0"/>
              <a:t>uais 78 (12%) desenvolveram enterocolite necrosante. A idade mediana na primeira dose de LGG foi de 6 dias (variou de  3-10) e a duração da a suplementação foi de 32 dias (variou de  18-45).</a:t>
            </a:r>
          </a:p>
          <a:p>
            <a:r>
              <a:rPr lang="pt-BR" smtClean="0"/>
              <a:t>A incidência de enterocolite necrosante na época anterior à implementação do LGG foi de 10,2% em comparação com 16,8% após a implementação. </a:t>
            </a:r>
          </a:p>
          <a:p>
            <a:pPr algn="ctr"/>
            <a:r>
              <a:rPr lang="pt-BR" b="1" smtClean="0">
                <a:solidFill>
                  <a:srgbClr val="FF0000"/>
                </a:solidFill>
              </a:rPr>
              <a:t>Na análise multivariada, a suplementação de LGG foi associado com um risco maior de enterocolite necrosante (aOR 2,10, IC 95% 1,25-3,54, P = 0,005)</a:t>
            </a:r>
          </a:p>
          <a:p>
            <a:pPr algn="ctr">
              <a:buFont typeface="Wingdings 3" pitchFamily="18" charset="2"/>
              <a:buNone/>
            </a:pPr>
            <a:r>
              <a:rPr lang="pt-BR" b="1" smtClean="0">
                <a:solidFill>
                  <a:srgbClr val="0000FF"/>
                </a:solidFill>
              </a:rPr>
              <a:t>Os presentes achados  não apóiam o uso da preparação probiótica mais comumente atualmente suplementada a bebês de muito baixo peso  nos EUA.</a:t>
            </a:r>
          </a:p>
        </p:txBody>
      </p:sp>
      <p:sp>
        <p:nvSpPr>
          <p:cNvPr id="132100" name="Rectangle 4"/>
          <p:cNvSpPr>
            <a:spLocks noChangeArrowheads="1"/>
          </p:cNvSpPr>
          <p:nvPr/>
        </p:nvSpPr>
        <p:spPr bwMode="auto">
          <a:xfrm>
            <a:off x="481013" y="1384300"/>
            <a:ext cx="11537950" cy="733425"/>
          </a:xfrm>
          <a:prstGeom prst="rect">
            <a:avLst/>
          </a:prstGeom>
          <a:solidFill>
            <a:srgbClr val="FFFFFF"/>
          </a:solidFill>
          <a:ln w="9525">
            <a:noFill/>
            <a:miter lim="800000"/>
            <a:headEnd/>
            <a:tailEnd/>
          </a:ln>
          <a:effectLst/>
        </p:spPr>
        <p:txBody>
          <a:bodyPr lIns="0" tIns="0" rIns="95220" bIns="0" anchor="ctr">
            <a:spAutoFit/>
          </a:bodyPr>
          <a:lstStyle/>
          <a:p>
            <a:pPr algn="ctr"/>
            <a:r>
              <a:rPr lang="en-US" sz="1600">
                <a:hlinkClick r:id="rId2"/>
              </a:rPr>
              <a:t>Routine Supplementation of Lactobacillus rhamnosus GG and Risk of </a:t>
            </a:r>
            <a:r>
              <a:rPr lang="en-US" sz="1600" b="1">
                <a:hlinkClick r:id="rId2"/>
              </a:rPr>
              <a:t>Necrotizing Enterocolitis</a:t>
            </a:r>
            <a:r>
              <a:rPr lang="en-US" sz="1600">
                <a:hlinkClick r:id="rId2"/>
              </a:rPr>
              <a:t> in Very Low Birth Weight Infants.</a:t>
            </a:r>
            <a:r>
              <a:rPr lang="en-US" sz="1600" b="1"/>
              <a:t>Kane</a:t>
            </a:r>
            <a:r>
              <a:rPr lang="en-US" sz="1600"/>
              <a:t> AF, Bhatia AD, Denning PW, Shane AL, Patel RM.J Pediatr. 2018 Apr;195:73-79.e2. doi: 10.1016/j.jpeds.2017.11.055.PMID: 29402455.</a:t>
            </a:r>
            <a:r>
              <a:rPr lang="en-US" sz="1600" u="sng">
                <a:hlinkClick r:id="rId3"/>
              </a:rPr>
              <a:t>Similar articles</a:t>
            </a:r>
            <a:endParaRPr lang="en-US" sz="1600" u="sng"/>
          </a:p>
        </p:txBody>
      </p:sp>
      <p:sp>
        <p:nvSpPr>
          <p:cNvPr id="132101" name="Text Box 5"/>
          <p:cNvSpPr txBox="1">
            <a:spLocks noChangeArrowheads="1"/>
          </p:cNvSpPr>
          <p:nvPr/>
        </p:nvSpPr>
        <p:spPr bwMode="auto">
          <a:xfrm>
            <a:off x="1574800" y="461963"/>
            <a:ext cx="10461625" cy="946150"/>
          </a:xfrm>
          <a:prstGeom prst="rect">
            <a:avLst/>
          </a:prstGeom>
          <a:noFill/>
          <a:ln w="9525">
            <a:noFill/>
            <a:miter lim="800000"/>
            <a:headEnd/>
            <a:tailEnd/>
          </a:ln>
          <a:effectLst/>
        </p:spPr>
        <p:txBody>
          <a:bodyPr wrap="none">
            <a:spAutoFit/>
          </a:bodyPr>
          <a:lstStyle/>
          <a:p>
            <a:pPr algn="ctr" defTabSz="914400"/>
            <a:r>
              <a:rPr lang="pt-BR">
                <a:solidFill>
                  <a:srgbClr val="FF0000"/>
                </a:solidFill>
              </a:rPr>
              <a:t>Suplemento de rotina de Lactobacillus GG e risco de enterocolite</a:t>
            </a:r>
          </a:p>
          <a:p>
            <a:pPr algn="ctr" defTabSz="914400"/>
            <a:r>
              <a:rPr lang="pt-BR">
                <a:solidFill>
                  <a:srgbClr val="FF0000"/>
                </a:solidFill>
              </a:rPr>
              <a:t>necrosante</a:t>
            </a:r>
          </a:p>
        </p:txBody>
      </p:sp>
      <p:sp>
        <p:nvSpPr>
          <p:cNvPr id="132102" name="Oval 6"/>
          <p:cNvSpPr>
            <a:spLocks noChangeArrowheads="1"/>
          </p:cNvSpPr>
          <p:nvPr/>
        </p:nvSpPr>
        <p:spPr bwMode="auto">
          <a:xfrm>
            <a:off x="0" y="0"/>
            <a:ext cx="914400" cy="914400"/>
          </a:xfrm>
          <a:prstGeom prst="ellipse">
            <a:avLst/>
          </a:prstGeom>
          <a:solidFill>
            <a:srgbClr val="0066FF"/>
          </a:solidFill>
          <a:ln w="9525">
            <a:solidFill>
              <a:srgbClr val="0066FF"/>
            </a:solidFill>
            <a:round/>
            <a:headEnd/>
            <a:tailEnd/>
          </a:ln>
          <a:effectLst/>
        </p:spPr>
        <p:txBody>
          <a:bodyPr wrap="none" anchor="ctr"/>
          <a:lstStyle/>
          <a:p>
            <a:pPr algn="ctr"/>
            <a:r>
              <a:rPr lang="pt-BR" b="1">
                <a:solidFill>
                  <a:srgbClr val="FFFFCC"/>
                </a:solidFill>
              </a:rPr>
              <a:t>2018</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7" name="Rectangle 3"/>
          <p:cNvSpPr>
            <a:spLocks noGrp="1"/>
          </p:cNvSpPr>
          <p:nvPr>
            <p:ph type="body" idx="4294967295"/>
          </p:nvPr>
        </p:nvSpPr>
        <p:spPr>
          <a:xfrm>
            <a:off x="1755775" y="1382713"/>
            <a:ext cx="9240838" cy="4495800"/>
          </a:xfrm>
        </p:spPr>
        <p:txBody>
          <a:bodyPr/>
          <a:lstStyle/>
          <a:p>
            <a:pPr algn="ctr">
              <a:buFont typeface="Wingdings 3" pitchFamily="18" charset="2"/>
              <a:buNone/>
            </a:pPr>
            <a:r>
              <a:rPr lang="pt-PT" sz="2800" b="1" smtClean="0">
                <a:solidFill>
                  <a:srgbClr val="0033CC"/>
                </a:solidFill>
                <a:effectLst>
                  <a:outerShdw blurRad="38100" dist="38100" dir="2700000" algn="tl">
                    <a:srgbClr val="C0C0C0"/>
                  </a:outerShdw>
                </a:effectLst>
              </a:rPr>
              <a:t>Muito mais precisa ser aprendido sobre a flora intestinal  e suas interações com o desenvolvimento do trato intestinal antes de podermos rotineiramente manipular o</a:t>
            </a:r>
            <a:br>
              <a:rPr lang="pt-PT" sz="2800" b="1" smtClean="0">
                <a:solidFill>
                  <a:srgbClr val="0033CC"/>
                </a:solidFill>
                <a:effectLst>
                  <a:outerShdw blurRad="38100" dist="38100" dir="2700000" algn="tl">
                    <a:srgbClr val="C0C0C0"/>
                  </a:outerShdw>
                </a:effectLst>
              </a:rPr>
            </a:br>
            <a:r>
              <a:rPr lang="pt-PT" sz="2800" b="1" smtClean="0">
                <a:solidFill>
                  <a:srgbClr val="0033CC"/>
                </a:solidFill>
                <a:effectLst>
                  <a:outerShdw blurRad="38100" dist="38100" dir="2700000" algn="tl">
                    <a:srgbClr val="C0C0C0"/>
                  </a:outerShdw>
                </a:effectLst>
              </a:rPr>
              <a:t>ecossistema microbiano intestinal</a:t>
            </a:r>
            <a:r>
              <a:rPr lang="pt-PT" sz="2800" b="1" smtClean="0">
                <a:solidFill>
                  <a:srgbClr val="FFFF00"/>
                </a:solidFill>
                <a:effectLst>
                  <a:outerShdw blurRad="38100" dist="38100" dir="2700000" algn="tl">
                    <a:srgbClr val="C0C0C0"/>
                  </a:outerShdw>
                </a:effectLst>
              </a:rPr>
              <a:t>.</a:t>
            </a:r>
          </a:p>
          <a:p>
            <a:pPr algn="ctr">
              <a:buFont typeface="Wingdings 3" pitchFamily="18" charset="2"/>
              <a:buNone/>
            </a:pPr>
            <a:r>
              <a:rPr lang="pt-BR" sz="2800" b="1" smtClean="0">
                <a:solidFill>
                  <a:srgbClr val="0033CC"/>
                </a:solidFill>
                <a:effectLst>
                  <a:outerShdw blurRad="38100" dist="38100" dir="2700000" algn="tl">
                    <a:srgbClr val="C0C0C0"/>
                  </a:outerShdw>
                </a:effectLst>
              </a:rPr>
              <a:t>Após estes esclarecimentos, no futuro talvez venhamos usar probióticos!</a:t>
            </a:r>
          </a:p>
          <a:p>
            <a:endParaRPr lang="pt-BR" smtClean="0"/>
          </a:p>
        </p:txBody>
      </p:sp>
      <p:sp>
        <p:nvSpPr>
          <p:cNvPr id="129028" name="Text Box 4"/>
          <p:cNvSpPr txBox="1">
            <a:spLocks noChangeArrowheads="1"/>
          </p:cNvSpPr>
          <p:nvPr/>
        </p:nvSpPr>
        <p:spPr bwMode="auto">
          <a:xfrm>
            <a:off x="10086975" y="6061075"/>
            <a:ext cx="1139825" cy="304800"/>
          </a:xfrm>
          <a:prstGeom prst="rect">
            <a:avLst/>
          </a:prstGeom>
          <a:noFill/>
          <a:ln w="9525">
            <a:noFill/>
            <a:miter lim="800000"/>
            <a:headEnd/>
            <a:tailEnd/>
          </a:ln>
          <a:effectLst/>
        </p:spPr>
        <p:txBody>
          <a:bodyPr wrap="none">
            <a:spAutoFit/>
          </a:bodyPr>
          <a:lstStyle/>
          <a:p>
            <a:pPr defTabSz="914400"/>
            <a:r>
              <a:rPr lang="pt-BR" sz="1400"/>
              <a:t>Neu J, 2014</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Rectangle 3"/>
          <p:cNvSpPr>
            <a:spLocks noGrp="1"/>
          </p:cNvSpPr>
          <p:nvPr>
            <p:ph type="body" idx="4294967295"/>
          </p:nvPr>
        </p:nvSpPr>
        <p:spPr>
          <a:xfrm>
            <a:off x="1462088" y="2133600"/>
            <a:ext cx="10042525" cy="3886200"/>
          </a:xfrm>
        </p:spPr>
        <p:txBody>
          <a:bodyPr/>
          <a:lstStyle/>
          <a:p>
            <a:r>
              <a:rPr lang="pt-BR" sz="3600" smtClean="0">
                <a:solidFill>
                  <a:srgbClr val="FF0000"/>
                </a:solidFill>
              </a:rPr>
              <a:t>Sepse pelo Streptococcus do Grupo B</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4294967295"/>
          </p:nvPr>
        </p:nvSpPr>
        <p:spPr>
          <a:xfrm>
            <a:off x="1112838" y="2379663"/>
            <a:ext cx="9477375" cy="4283075"/>
          </a:xfrm>
        </p:spPr>
        <p:txBody>
          <a:bodyPr/>
          <a:lstStyle/>
          <a:p>
            <a:pPr algn="ctr">
              <a:lnSpc>
                <a:spcPct val="80000"/>
              </a:lnSpc>
              <a:buFont typeface="Wingdings 3" pitchFamily="18" charset="2"/>
              <a:buNone/>
            </a:pPr>
            <a:r>
              <a:rPr lang="pt-BR" sz="1400" smtClean="0"/>
              <a:t> </a:t>
            </a:r>
            <a:r>
              <a:rPr lang="pt-BR" sz="1400" b="1" smtClean="0">
                <a:solidFill>
                  <a:srgbClr val="0000FF"/>
                </a:solidFill>
              </a:rPr>
              <a:t>A partir de 2014, o protocolo (antibiótico profilático intraparto[IAP]) foi implementado e até Setembro de 2015</a:t>
            </a:r>
          </a:p>
          <a:p>
            <a:pPr>
              <a:lnSpc>
                <a:spcPct val="80000"/>
              </a:lnSpc>
            </a:pPr>
            <a:r>
              <a:rPr lang="pt-BR" sz="1400" smtClean="0"/>
              <a:t>Objetivos: Descrever a epidemiologia da sepse neonatal precoce (EOS) em uma Maternidade Pública em Brasília (Hospital materno Infantil de Brasília)</a:t>
            </a:r>
          </a:p>
          <a:p>
            <a:pPr>
              <a:lnSpc>
                <a:spcPct val="80000"/>
              </a:lnSpc>
            </a:pPr>
            <a:r>
              <a:rPr lang="pt-BR" sz="1400" smtClean="0"/>
              <a:t>Foi definida EOS como um resultado positivo de hemocultura obtido de bebês com idade ≤72 horas de vida + tratamento com antibioticoterapia por ≥5 dias. </a:t>
            </a:r>
          </a:p>
          <a:p>
            <a:pPr>
              <a:lnSpc>
                <a:spcPct val="80000"/>
              </a:lnSpc>
            </a:pPr>
            <a:r>
              <a:rPr lang="pt-BR" sz="1400" b="1" smtClean="0">
                <a:solidFill>
                  <a:srgbClr val="FF6600"/>
                </a:solidFill>
              </a:rPr>
              <a:t>Durante 2012–2013</a:t>
            </a:r>
            <a:r>
              <a:rPr lang="pt-BR" sz="1400" smtClean="0"/>
              <a:t>, houve 26 casos de EOS de 13.627 nascidos vivos, uma </a:t>
            </a:r>
            <a:r>
              <a:rPr lang="pt-BR" sz="1400" b="1" smtClean="0">
                <a:solidFill>
                  <a:srgbClr val="FF6600"/>
                </a:solidFill>
              </a:rPr>
              <a:t>incidência de 1,9</a:t>
            </a:r>
            <a:r>
              <a:rPr lang="pt-BR" sz="1400" smtClean="0"/>
              <a:t> por 1000 nascidos vivos (IC 95% 1,3–2,8); </a:t>
            </a:r>
          </a:p>
          <a:p>
            <a:pPr>
              <a:lnSpc>
                <a:spcPct val="80000"/>
              </a:lnSpc>
            </a:pPr>
            <a:r>
              <a:rPr lang="pt-BR" sz="1400" smtClean="0"/>
              <a:t>12 bebês  morreram, uma </a:t>
            </a:r>
            <a:r>
              <a:rPr lang="pt-BR" sz="1400" b="1" smtClean="0">
                <a:solidFill>
                  <a:srgbClr val="FF0000"/>
                </a:solidFill>
              </a:rPr>
              <a:t>taxa de fatalidade de 46%.</a:t>
            </a:r>
          </a:p>
          <a:p>
            <a:pPr>
              <a:lnSpc>
                <a:spcPct val="80000"/>
              </a:lnSpc>
            </a:pPr>
            <a:r>
              <a:rPr lang="pt-BR" sz="1400" smtClean="0"/>
              <a:t> </a:t>
            </a:r>
            <a:r>
              <a:rPr lang="pt-BR" sz="1400" smtClean="0">
                <a:solidFill>
                  <a:srgbClr val="0000FF"/>
                </a:solidFill>
              </a:rPr>
              <a:t>Durante o período de 2014 a setembro de 2015</a:t>
            </a:r>
            <a:r>
              <a:rPr lang="pt-BR" sz="1400" smtClean="0"/>
              <a:t>, foram 10 casos de EOS de 7592 nascidos vivos, uma </a:t>
            </a:r>
            <a:r>
              <a:rPr lang="pt-BR" sz="1400" smtClean="0">
                <a:solidFill>
                  <a:srgbClr val="0000FF"/>
                </a:solidFill>
              </a:rPr>
              <a:t>incidência de 1,3 por 1000 nascidos vivos</a:t>
            </a:r>
            <a:r>
              <a:rPr lang="pt-BR" sz="1400" smtClean="0"/>
              <a:t> (IC 95% 0,7-2,3); 4 crianças morreram, uma </a:t>
            </a:r>
            <a:r>
              <a:rPr lang="pt-BR" sz="1400" b="1" smtClean="0">
                <a:solidFill>
                  <a:srgbClr val="FF0000"/>
                </a:solidFill>
              </a:rPr>
              <a:t>taxa de mortalidade de 40%.</a:t>
            </a:r>
          </a:p>
          <a:p>
            <a:pPr>
              <a:lnSpc>
                <a:spcPct val="80000"/>
              </a:lnSpc>
            </a:pPr>
            <a:r>
              <a:rPr lang="pt-BR" sz="1400" smtClean="0"/>
              <a:t>Assim, durante todo o período de estudo, houve 36 casos de EOS de 21.219 nascidos vivos, uma </a:t>
            </a:r>
            <a:r>
              <a:rPr lang="pt-BR" sz="1400" b="1" smtClean="0"/>
              <a:t>incidência de EOS de 1,7 por 1000 nascidos vivos</a:t>
            </a:r>
            <a:r>
              <a:rPr lang="pt-BR" sz="1400" smtClean="0"/>
              <a:t> (95% CI 1.2–2.3), e um total de 16 mortes, uma </a:t>
            </a:r>
            <a:r>
              <a:rPr lang="pt-BR" sz="1400" b="1" smtClean="0"/>
              <a:t>taxa global de mortalidade 44%.</a:t>
            </a:r>
            <a:r>
              <a:rPr lang="pt-BR" sz="1400" smtClean="0"/>
              <a:t> </a:t>
            </a:r>
          </a:p>
          <a:p>
            <a:pPr>
              <a:lnSpc>
                <a:spcPct val="80000"/>
              </a:lnSpc>
            </a:pPr>
            <a:r>
              <a:rPr lang="pt-BR" sz="1400" smtClean="0"/>
              <a:t>Não houve diferença significativa na incidência de EOS entre os dois períodos (p = 0,32).</a:t>
            </a:r>
          </a:p>
          <a:p>
            <a:pPr algn="ctr">
              <a:lnSpc>
                <a:spcPct val="80000"/>
              </a:lnSpc>
            </a:pPr>
            <a:r>
              <a:rPr lang="pt-BR" sz="1600" b="1" smtClean="0">
                <a:solidFill>
                  <a:srgbClr val="0000FF"/>
                </a:solidFill>
              </a:rPr>
              <a:t>A densidade de incidência de EOS foi de 0,98 por 1000 nascidos vivos nos Estados Unidos e 0,9 por 1000 nascidos vivos na Inglaterra</a:t>
            </a:r>
          </a:p>
        </p:txBody>
      </p:sp>
      <p:sp>
        <p:nvSpPr>
          <p:cNvPr id="66564" name="Rectangle 4"/>
          <p:cNvSpPr>
            <a:spLocks noChangeArrowheads="1"/>
          </p:cNvSpPr>
          <p:nvPr/>
        </p:nvSpPr>
        <p:spPr bwMode="auto">
          <a:xfrm>
            <a:off x="1520825" y="1141413"/>
            <a:ext cx="8407400" cy="850900"/>
          </a:xfrm>
          <a:prstGeom prst="rect">
            <a:avLst/>
          </a:prstGeom>
          <a:solidFill>
            <a:srgbClr val="FFFFFF"/>
          </a:solidFill>
          <a:ln w="9525">
            <a:noFill/>
            <a:miter lim="800000"/>
            <a:headEnd/>
            <a:tailEnd/>
          </a:ln>
          <a:effectLst/>
        </p:spPr>
        <p:txBody>
          <a:bodyPr lIns="0" tIns="0" rIns="95220" bIns="0" anchor="ctr">
            <a:spAutoFit/>
          </a:bodyPr>
          <a:lstStyle/>
          <a:p>
            <a:pPr algn="ctr"/>
            <a:r>
              <a:rPr lang="en-US" sz="1400">
                <a:hlinkClick r:id="rId2"/>
              </a:rPr>
              <a:t>Early-onset neonatal sepsis and the implementation of group B streptococcus prophylaxis in a Brazilian maternity hospital: a descriptive study.</a:t>
            </a:r>
            <a:r>
              <a:rPr lang="en-US" sz="1400"/>
              <a:t>Freitas FT, Romero GA.Braz J Infect Dis. 2017 Jan - Feb;21(1):92-97. doi: 10.1016/j.bjid.2016.09.013. Epub 2016 Nov 19.PMID: 27875686.</a:t>
            </a:r>
            <a:r>
              <a:rPr lang="en-US" sz="1400" b="1">
                <a:hlinkClick r:id="rId2"/>
              </a:rPr>
              <a:t>Free Article</a:t>
            </a:r>
            <a:r>
              <a:rPr lang="en-US" sz="1400" b="1"/>
              <a:t>.</a:t>
            </a:r>
            <a:r>
              <a:rPr lang="en-US" sz="1400" u="sng">
                <a:hlinkClick r:id="rId3"/>
              </a:rPr>
              <a:t>Similar articles</a:t>
            </a:r>
            <a:r>
              <a:rPr lang="en-US" sz="1400" u="sng"/>
              <a:t>. </a:t>
            </a:r>
            <a:r>
              <a:rPr lang="en-US" sz="1400" u="sng">
                <a:solidFill>
                  <a:srgbClr val="0000FF"/>
                </a:solidFill>
                <a:effectLst>
                  <a:outerShdw blurRad="38100" dist="38100" dir="2700000" algn="tl">
                    <a:srgbClr val="C0C0C0"/>
                  </a:outerShdw>
                </a:effectLst>
              </a:rPr>
              <a:t>Artigo Integral!</a:t>
            </a:r>
          </a:p>
        </p:txBody>
      </p:sp>
      <p:sp>
        <p:nvSpPr>
          <p:cNvPr id="66565" name="Text Box 5"/>
          <p:cNvSpPr txBox="1">
            <a:spLocks noChangeArrowheads="1"/>
          </p:cNvSpPr>
          <p:nvPr/>
        </p:nvSpPr>
        <p:spPr bwMode="auto">
          <a:xfrm>
            <a:off x="814388" y="157163"/>
            <a:ext cx="10518775" cy="946150"/>
          </a:xfrm>
          <a:prstGeom prst="rect">
            <a:avLst/>
          </a:prstGeom>
          <a:solidFill>
            <a:schemeClr val="bg2"/>
          </a:solidFill>
          <a:ln w="9525">
            <a:noFill/>
            <a:miter lim="800000"/>
            <a:headEnd/>
            <a:tailEnd/>
          </a:ln>
          <a:effectLst/>
        </p:spPr>
        <p:txBody>
          <a:bodyPr wrap="none">
            <a:spAutoFit/>
          </a:bodyPr>
          <a:lstStyle/>
          <a:p>
            <a:pPr algn="ctr" defTabSz="914400"/>
            <a:r>
              <a:rPr lang="pt-BR">
                <a:solidFill>
                  <a:srgbClr val="0000FF"/>
                </a:solidFill>
              </a:rPr>
              <a:t>Sepse neonatal precoce e a implementação da profilaxia para </a:t>
            </a:r>
          </a:p>
          <a:p>
            <a:pPr algn="ctr" defTabSz="914400"/>
            <a:r>
              <a:rPr lang="pt-BR" i="1">
                <a:solidFill>
                  <a:srgbClr val="0000FF"/>
                </a:solidFill>
              </a:rPr>
              <a:t>Streptococus</a:t>
            </a:r>
            <a:r>
              <a:rPr lang="pt-BR">
                <a:solidFill>
                  <a:srgbClr val="0000FF"/>
                </a:solidFill>
              </a:rPr>
              <a:t> do Grupo B em uma Maternidade :estudo descritivo</a:t>
            </a:r>
          </a:p>
        </p:txBody>
      </p:sp>
      <p:sp>
        <p:nvSpPr>
          <p:cNvPr id="66566"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4294967295"/>
          </p:nvPr>
        </p:nvSpPr>
        <p:spPr>
          <a:xfrm>
            <a:off x="1465263" y="1852613"/>
            <a:ext cx="10083800" cy="4316412"/>
          </a:xfrm>
        </p:spPr>
        <p:txBody>
          <a:bodyPr/>
          <a:lstStyle/>
          <a:p>
            <a:r>
              <a:rPr lang="pt-BR" smtClean="0">
                <a:latin typeface="Times New Roman" pitchFamily="18" charset="0"/>
              </a:rPr>
              <a:t>Os autores concluem </a:t>
            </a:r>
            <a:r>
              <a:rPr lang="pt-BR" altLang="ja-JP" smtClean="0">
                <a:latin typeface="Times New Roman" pitchFamily="18" charset="0"/>
                <a:ea typeface="MS PGothic" pitchFamily="34" charset="-128"/>
              </a:rPr>
              <a:t>q</a:t>
            </a:r>
            <a:r>
              <a:rPr lang="pt-BR" smtClean="0">
                <a:latin typeface="Times New Roman" pitchFamily="18" charset="0"/>
              </a:rPr>
              <a:t>ue a incidência de EOS no cenário estudado parece superior à observada em países desenvolvidos. </a:t>
            </a:r>
          </a:p>
          <a:p>
            <a:r>
              <a:rPr lang="pt-BR" smtClean="0">
                <a:latin typeface="Times New Roman" pitchFamily="18" charset="0"/>
              </a:rPr>
              <a:t>A EOS está concentrada entre bebês prematuros e GBS e </a:t>
            </a:r>
            <a:r>
              <a:rPr lang="pt-BR" i="1" smtClean="0">
                <a:latin typeface="Times New Roman" pitchFamily="18" charset="0"/>
              </a:rPr>
              <a:t>E. coli</a:t>
            </a:r>
            <a:r>
              <a:rPr lang="pt-BR" smtClean="0">
                <a:latin typeface="Times New Roman" pitchFamily="18" charset="0"/>
              </a:rPr>
              <a:t> são os principais patógenos da infecção neonatal. </a:t>
            </a:r>
          </a:p>
          <a:p>
            <a:r>
              <a:rPr lang="pt-BR" smtClean="0">
                <a:latin typeface="Times New Roman" pitchFamily="18" charset="0"/>
              </a:rPr>
              <a:t>Embora não foi encontrada diferença significativa na incidência de EOS antes e após a implementação da IAP no Hospital de Estudo, a incidência de EOS foi reduzida e não foram observados novos casos de SGB.</a:t>
            </a:r>
          </a:p>
          <a:p>
            <a:r>
              <a:rPr lang="pt-BR" smtClean="0">
                <a:latin typeface="Times New Roman" pitchFamily="18" charset="0"/>
              </a:rPr>
              <a:t>Estratégias baseadas em evidências para reduzir o ônus da EOS devem ser implementadas, juntamente com os esforços para diminuir o nascimento prematuro, reduzindo assim o número de mortes associadas a estas infecções.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4294967295"/>
          </p:nvPr>
        </p:nvSpPr>
        <p:spPr/>
        <p:txBody>
          <a:bodyPr/>
          <a:lstStyle/>
          <a:p>
            <a:r>
              <a:rPr lang="pt-BR" smtClean="0"/>
              <a:t>Trata-se de um recém-nascidos (RN) de  idade  gestacional de 35 semanas e 5 dias com peso de peso ao nascer: 2751g  (AIG-Curva de Margotto)</a:t>
            </a:r>
          </a:p>
          <a:p>
            <a:pPr>
              <a:buFont typeface="Wingdings 3" pitchFamily="18" charset="2"/>
              <a:buNone/>
            </a:pPr>
            <a:r>
              <a:rPr lang="pt-BR" smtClean="0"/>
              <a:t>                           </a:t>
            </a:r>
            <a:r>
              <a:rPr lang="pt-BR" i="1" smtClean="0">
                <a:solidFill>
                  <a:srgbClr val="FF0000"/>
                </a:solidFill>
              </a:rPr>
              <a:t>Status</a:t>
            </a:r>
            <a:r>
              <a:rPr lang="pt-BR" smtClean="0">
                <a:solidFill>
                  <a:srgbClr val="FF0000"/>
                </a:solidFill>
              </a:rPr>
              <a:t> para GBS na mãe: desconhecido</a:t>
            </a:r>
          </a:p>
          <a:p>
            <a:r>
              <a:rPr lang="pt-BR" smtClean="0"/>
              <a:t>O bebê evoluiu com piora clínica nas primeiras 1 horas e com alterações na gasometria e leucograma:</a:t>
            </a:r>
          </a:p>
          <a:p>
            <a:pPr lvl="1"/>
            <a:r>
              <a:rPr lang="pt-BR" smtClean="0"/>
              <a:t>Hto = 49,4%   Hb = 17,2 g/dl</a:t>
            </a:r>
            <a:br>
              <a:rPr lang="pt-BR" smtClean="0"/>
            </a:br>
            <a:r>
              <a:rPr lang="pt-BR" smtClean="0">
                <a:solidFill>
                  <a:srgbClr val="FF0000"/>
                </a:solidFill>
              </a:rPr>
              <a:t>Leuco = 1600</a:t>
            </a:r>
            <a:r>
              <a:rPr lang="pt-BR" smtClean="0"/>
              <a:t> –(seg:1% bast: 0 bas: 0 mono: 9% linf :90% Linfócitos atípicos = 5%)</a:t>
            </a:r>
            <a:br>
              <a:rPr lang="pt-BR" smtClean="0"/>
            </a:br>
            <a:r>
              <a:rPr lang="pt-BR" smtClean="0"/>
              <a:t>Plaquetas = 95.000/min</a:t>
            </a:r>
          </a:p>
          <a:p>
            <a:pPr lvl="1"/>
            <a:r>
              <a:rPr lang="pt-BR" smtClean="0"/>
              <a:t>Gasometria pós intubação colhida do cateter: </a:t>
            </a:r>
            <a:r>
              <a:rPr lang="pt-BR" smtClean="0">
                <a:solidFill>
                  <a:srgbClr val="FF0000"/>
                </a:solidFill>
              </a:rPr>
              <a:t>pH:6,88 PaCO2:75,5</a:t>
            </a:r>
            <a:r>
              <a:rPr lang="pt-BR" smtClean="0"/>
              <a:t> PaO2:90,3 </a:t>
            </a:r>
            <a:r>
              <a:rPr lang="pt-BR" smtClean="0">
                <a:solidFill>
                  <a:srgbClr val="FF0000"/>
                </a:solidFill>
              </a:rPr>
              <a:t>HCO3:8,7 BE:- 18,4</a:t>
            </a:r>
            <a:r>
              <a:rPr lang="pt-BR" smtClean="0"/>
              <a:t> Sat: 96,6% Hb: 14,3 K: 3,1</a:t>
            </a:r>
            <a:br>
              <a:rPr lang="pt-BR" smtClean="0"/>
            </a:br>
            <a:r>
              <a:rPr lang="pt-BR" smtClean="0"/>
              <a:t>Na: 144 Ca: 0,73 Cl :113 </a:t>
            </a:r>
            <a:r>
              <a:rPr lang="pt-BR" smtClean="0">
                <a:solidFill>
                  <a:srgbClr val="FF0000"/>
                </a:solidFill>
              </a:rPr>
              <a:t>Lactato: 8,6</a:t>
            </a:r>
          </a:p>
          <a:p>
            <a:pPr lvl="1" algn="ctr">
              <a:buFont typeface="Wingdings 3" pitchFamily="18" charset="2"/>
              <a:buNone/>
            </a:pPr>
            <a:r>
              <a:rPr lang="pt-BR" smtClean="0">
                <a:solidFill>
                  <a:srgbClr val="FF0000"/>
                </a:solidFill>
              </a:rPr>
              <a:t>FALECEU COM 17 HORAS DE VIDA-CHO</a:t>
            </a:r>
            <a:r>
              <a:rPr lang="pt-BR" altLang="ja-JP" smtClean="0">
                <a:solidFill>
                  <a:srgbClr val="FF0000"/>
                </a:solidFill>
                <a:ea typeface="MS PGothic" pitchFamily="34" charset="-128"/>
              </a:rPr>
              <a:t>Q</a:t>
            </a:r>
            <a:r>
              <a:rPr lang="pt-BR" smtClean="0">
                <a:solidFill>
                  <a:srgbClr val="FF0000"/>
                </a:solidFill>
              </a:rPr>
              <a:t>UE SÉPTICO</a:t>
            </a:r>
          </a:p>
        </p:txBody>
      </p:sp>
      <p:sp>
        <p:nvSpPr>
          <p:cNvPr id="68612" name="Rectangle 4"/>
          <p:cNvSpPr>
            <a:spLocks noChangeArrowheads="1"/>
          </p:cNvSpPr>
          <p:nvPr/>
        </p:nvSpPr>
        <p:spPr bwMode="auto">
          <a:xfrm>
            <a:off x="344488" y="160338"/>
            <a:ext cx="11471275" cy="1160462"/>
          </a:xfrm>
          <a:prstGeom prst="rect">
            <a:avLst/>
          </a:prstGeom>
          <a:solidFill>
            <a:schemeClr val="bg2"/>
          </a:solidFill>
          <a:ln w="9525">
            <a:noFill/>
            <a:miter lim="800000"/>
            <a:headEnd/>
            <a:tailEnd/>
          </a:ln>
          <a:effectLst/>
        </p:spPr>
        <p:txBody>
          <a:bodyPr wrap="none" lIns="0" tIns="0" rIns="0" bIns="0" anchor="ctr">
            <a:spAutoFit/>
          </a:bodyPr>
          <a:lstStyle/>
          <a:p>
            <a:pPr algn="ctr"/>
            <a:r>
              <a:rPr lang="en-US" sz="2000" b="1">
                <a:solidFill>
                  <a:srgbClr val="0000FF"/>
                </a:solidFill>
                <a:latin typeface="Century Gothic"/>
              </a:rPr>
              <a:t>Ú</a:t>
            </a:r>
            <a:r>
              <a:rPr lang="en-US" sz="2000" b="1">
                <a:solidFill>
                  <a:srgbClr val="0000FF"/>
                </a:solidFill>
                <a:latin typeface="Lato" pitchFamily="34" charset="0"/>
              </a:rPr>
              <a:t>LTIMA SESSÃO DE ANATOMIA CL</a:t>
            </a:r>
            <a:r>
              <a:rPr lang="en-US" sz="2000" b="1">
                <a:solidFill>
                  <a:srgbClr val="0000FF"/>
                </a:solidFill>
                <a:latin typeface="Century Gothic"/>
              </a:rPr>
              <a:t>Í</a:t>
            </a:r>
            <a:r>
              <a:rPr lang="en-US" sz="2000" b="1">
                <a:solidFill>
                  <a:srgbClr val="0000FF"/>
                </a:solidFill>
                <a:latin typeface="Lato" pitchFamily="34" charset="0"/>
              </a:rPr>
              <a:t>NICA DE 2013 </a:t>
            </a:r>
            <a:r>
              <a:rPr lang="en-US" sz="2000" b="1">
                <a:solidFill>
                  <a:srgbClr val="0000FF"/>
                </a:solidFill>
                <a:latin typeface="Century Gothic"/>
              </a:rPr>
              <a:t>–</a:t>
            </a:r>
            <a:r>
              <a:rPr lang="en-US" sz="2000" b="1">
                <a:solidFill>
                  <a:srgbClr val="0000FF"/>
                </a:solidFill>
                <a:latin typeface="Lato" pitchFamily="34" charset="0"/>
              </a:rPr>
              <a:t> Infec</a:t>
            </a:r>
            <a:r>
              <a:rPr lang="en-US" sz="2000" b="1">
                <a:solidFill>
                  <a:srgbClr val="0000FF"/>
                </a:solidFill>
                <a:latin typeface="Century Gothic"/>
              </a:rPr>
              <a:t>ç</a:t>
            </a:r>
            <a:r>
              <a:rPr lang="en-US" sz="2000" b="1">
                <a:solidFill>
                  <a:srgbClr val="0000FF"/>
                </a:solidFill>
                <a:latin typeface="Lato" pitchFamily="34" charset="0"/>
              </a:rPr>
              <a:t>ão perinatal por Streptococcus agalactiae</a:t>
            </a:r>
          </a:p>
          <a:p>
            <a:pPr algn="ctr" eaLnBrk="0" hangingPunct="0"/>
            <a:r>
              <a:rPr lang="en-US" sz="800" u="sng">
                <a:solidFill>
                  <a:srgbClr val="78909C"/>
                </a:solidFill>
              </a:rPr>
              <a:t> </a:t>
            </a:r>
            <a:endParaRPr lang="en-US" sz="1800" u="sng">
              <a:solidFill>
                <a:srgbClr val="78909C"/>
              </a:solidFill>
              <a:latin typeface="Century Gothic" pitchFamily="34" charset="0"/>
            </a:endParaRPr>
          </a:p>
          <a:p>
            <a:pPr algn="ctr" eaLnBrk="0" hangingPunct="0"/>
            <a:r>
              <a:rPr lang="en-US" sz="1600">
                <a:solidFill>
                  <a:srgbClr val="424242"/>
                </a:solidFill>
                <a:ea typeface="Source Sans Pro"/>
                <a:cs typeface="Source Sans Pro"/>
              </a:rPr>
              <a:t>Apresenta</a:t>
            </a:r>
            <a:r>
              <a:rPr lang="en-US" sz="1600">
                <a:solidFill>
                  <a:srgbClr val="424242"/>
                </a:solidFill>
                <a:latin typeface="Century Gothic"/>
                <a:ea typeface="Source Sans Pro"/>
                <a:cs typeface="Source Sans Pro"/>
              </a:rPr>
              <a:t>ç</a:t>
            </a:r>
            <a:r>
              <a:rPr lang="en-US" sz="1600">
                <a:solidFill>
                  <a:srgbClr val="424242"/>
                </a:solidFill>
                <a:ea typeface="Source Sans Pro"/>
                <a:cs typeface="Source Sans Pro"/>
              </a:rPr>
              <a:t>ão:Mar</a:t>
            </a:r>
            <a:r>
              <a:rPr lang="en-US" sz="1600">
                <a:solidFill>
                  <a:srgbClr val="424242"/>
                </a:solidFill>
                <a:latin typeface="Century Gothic"/>
                <a:ea typeface="Source Sans Pro"/>
                <a:cs typeface="Source Sans Pro"/>
              </a:rPr>
              <a:t>í</a:t>
            </a:r>
            <a:r>
              <a:rPr lang="en-US" sz="1600">
                <a:solidFill>
                  <a:srgbClr val="424242"/>
                </a:solidFill>
                <a:ea typeface="Source Sans Pro"/>
                <a:cs typeface="Source Sans Pro"/>
              </a:rPr>
              <a:t>lia Lopes Bahia Evangelista (R4 em Neonatologia).</a:t>
            </a:r>
            <a:r>
              <a:rPr lang="en-US" sz="1600">
                <a:solidFill>
                  <a:srgbClr val="424242"/>
                </a:solidFill>
                <a:latin typeface="Century Gothic"/>
                <a:ea typeface="Source Sans Pro"/>
                <a:cs typeface="Source Sans Pro"/>
              </a:rPr>
              <a:t> </a:t>
            </a:r>
            <a:r>
              <a:rPr lang="en-US" sz="1600">
                <a:solidFill>
                  <a:srgbClr val="424242"/>
                </a:solidFill>
                <a:ea typeface="Source Sans Pro"/>
                <a:cs typeface="Source Sans Pro"/>
              </a:rPr>
              <a:t/>
            </a:r>
            <a:br>
              <a:rPr lang="en-US" sz="1600">
                <a:solidFill>
                  <a:srgbClr val="424242"/>
                </a:solidFill>
                <a:ea typeface="Source Sans Pro"/>
                <a:cs typeface="Source Sans Pro"/>
              </a:rPr>
            </a:br>
            <a:r>
              <a:rPr lang="en-US" sz="1600">
                <a:solidFill>
                  <a:srgbClr val="424242"/>
                </a:solidFill>
                <a:latin typeface="Century Gothic" pitchFamily="34" charset="0"/>
                <a:ea typeface="Source Sans Pro"/>
                <a:cs typeface="Source Sans Pro"/>
              </a:rPr>
              <a:t>Coordenação: Drs. Paulo R. Margotto, Dra. Lucila Nagata, Dr. Filipe Teixeira, Dra. Ana Quirino (Patologista) e</a:t>
            </a:r>
          </a:p>
          <a:p>
            <a:pPr algn="ctr" eaLnBrk="0" hangingPunct="0"/>
            <a:r>
              <a:rPr lang="en-US" sz="1600">
                <a:solidFill>
                  <a:srgbClr val="424242"/>
                </a:solidFill>
                <a:latin typeface="Century Gothic" pitchFamily="34" charset="0"/>
                <a:ea typeface="Source Sans Pro"/>
                <a:cs typeface="Source Sans Pro"/>
              </a:rPr>
              <a:t> Ddo Enzo Ernani Souza e Silva (ESCS)</a:t>
            </a:r>
            <a:endParaRPr lang="en-US" sz="1600">
              <a:solidFill>
                <a:srgbClr val="78909C"/>
              </a:solidFill>
              <a:latin typeface="Century Gothic" pitchFamily="34" charset="0"/>
            </a:endParaRPr>
          </a:p>
        </p:txBody>
      </p:sp>
      <p:pic>
        <p:nvPicPr>
          <p:cNvPr id="68613" name="Picture 5" descr="ppt">
            <a:hlinkClick r:id="rId2" tooltip="Sessao_Anatom-Clin_Perinat_Streptococcia-2013"/>
          </p:cNvPr>
          <p:cNvPicPr>
            <a:picLocks noChangeAspect="1" noChangeArrowheads="1"/>
          </p:cNvPicPr>
          <p:nvPr/>
        </p:nvPicPr>
        <p:blipFill>
          <a:blip r:embed="rId3"/>
          <a:srcRect/>
          <a:stretch>
            <a:fillRect/>
          </a:stretch>
        </p:blipFill>
        <p:spPr bwMode="auto">
          <a:xfrm>
            <a:off x="11574463" y="447675"/>
            <a:ext cx="457200" cy="457200"/>
          </a:xfrm>
          <a:prstGeom prst="rect">
            <a:avLst/>
          </a:prstGeom>
          <a:noFill/>
        </p:spPr>
      </p:pic>
      <p:pic>
        <p:nvPicPr>
          <p:cNvPr id="68614" name="Picture 5" descr="18-10-Ult-Anatom-Clin"/>
          <p:cNvPicPr>
            <a:picLocks noChangeAspect="1" noChangeArrowheads="1"/>
          </p:cNvPicPr>
          <p:nvPr/>
        </p:nvPicPr>
        <p:blipFill>
          <a:blip r:embed="rId4"/>
          <a:srcRect/>
          <a:stretch>
            <a:fillRect/>
          </a:stretch>
        </p:blipFill>
        <p:spPr bwMode="auto">
          <a:xfrm>
            <a:off x="201613" y="1222375"/>
            <a:ext cx="2505075" cy="1809750"/>
          </a:xfrm>
          <a:prstGeom prst="rect">
            <a:avLst/>
          </a:prstGeom>
          <a:noFill/>
          <a:ln w="9525">
            <a:noFill/>
            <a:miter lim="800000"/>
            <a:headEnd/>
            <a:tailEnd/>
          </a:ln>
        </p:spPr>
      </p:pic>
      <p:sp>
        <p:nvSpPr>
          <p:cNvPr id="68615"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ítulo 1"/>
          <p:cNvSpPr>
            <a:spLocks noGrp="1"/>
          </p:cNvSpPr>
          <p:nvPr>
            <p:ph type="ctrTitle" idx="4294967295"/>
          </p:nvPr>
        </p:nvSpPr>
        <p:spPr>
          <a:xfrm>
            <a:off x="912813" y="620713"/>
            <a:ext cx="10363200" cy="1470025"/>
          </a:xfrm>
        </p:spPr>
        <p:txBody>
          <a:bodyPr anchor="ctr"/>
          <a:lstStyle/>
          <a:p>
            <a:r>
              <a:rPr lang="pt-BR" b="1" i="1" smtClean="0">
                <a:solidFill>
                  <a:srgbClr val="002060"/>
                </a:solidFill>
              </a:rPr>
              <a:t>              </a:t>
            </a:r>
            <a:r>
              <a:rPr lang="pt-BR" b="1" i="1" smtClean="0">
                <a:solidFill>
                  <a:srgbClr val="0000FF"/>
                </a:solidFill>
              </a:rPr>
              <a:t>Exame Anátomo-Patológico</a:t>
            </a:r>
            <a:endParaRPr lang="en-US" b="1" i="1" smtClean="0">
              <a:solidFill>
                <a:srgbClr val="0000FF"/>
              </a:solidFill>
            </a:endParaRPr>
          </a:p>
        </p:txBody>
      </p:sp>
      <p:sp>
        <p:nvSpPr>
          <p:cNvPr id="2051" name="Subtítulo 2"/>
          <p:cNvSpPr>
            <a:spLocks noGrp="1"/>
          </p:cNvSpPr>
          <p:nvPr>
            <p:ph type="subTitle" idx="4294967295"/>
          </p:nvPr>
        </p:nvSpPr>
        <p:spPr>
          <a:xfrm>
            <a:off x="2733675" y="2030413"/>
            <a:ext cx="6934200" cy="1504950"/>
          </a:xfrm>
        </p:spPr>
        <p:txBody>
          <a:bodyPr>
            <a:normAutofit/>
          </a:bodyPr>
          <a:lstStyle/>
          <a:p>
            <a:pPr marL="0" indent="0" algn="ctr" defTabSz="914400">
              <a:lnSpc>
                <a:spcPct val="80000"/>
              </a:lnSpc>
              <a:buFont typeface="Wingdings 3" pitchFamily="18" charset="2"/>
              <a:buNone/>
            </a:pPr>
            <a:r>
              <a:rPr lang="pt-BR" sz="2800" b="1" i="1" smtClean="0">
                <a:solidFill>
                  <a:schemeClr val="tx1"/>
                </a:solidFill>
              </a:rPr>
              <a:t>Dra. Ana Quirino</a:t>
            </a:r>
          </a:p>
          <a:p>
            <a:pPr marL="0" indent="0" algn="ctr" defTabSz="914400">
              <a:lnSpc>
                <a:spcPct val="80000"/>
              </a:lnSpc>
              <a:buFont typeface="Wingdings 3" pitchFamily="18" charset="2"/>
              <a:buNone/>
            </a:pPr>
            <a:r>
              <a:rPr lang="pt-BR" sz="2800" b="1" i="1" smtClean="0">
                <a:solidFill>
                  <a:schemeClr val="tx1"/>
                </a:solidFill>
              </a:rPr>
              <a:t>Dra. Regina Maria de Araújo Fróz</a:t>
            </a:r>
          </a:p>
          <a:p>
            <a:pPr marL="0" indent="0" algn="ctr" defTabSz="914400">
              <a:lnSpc>
                <a:spcPct val="80000"/>
              </a:lnSpc>
              <a:buFont typeface="Wingdings 3" pitchFamily="18" charset="2"/>
              <a:buNone/>
            </a:pPr>
            <a:r>
              <a:rPr lang="pt-BR" sz="2800" b="1" i="1" smtClean="0">
                <a:solidFill>
                  <a:schemeClr val="tx1"/>
                </a:solidFill>
              </a:rPr>
              <a:t>Enzo Ernani Souza e Silva</a:t>
            </a:r>
            <a:br>
              <a:rPr lang="pt-BR" sz="2800" b="1" i="1" smtClean="0">
                <a:solidFill>
                  <a:schemeClr val="tx1"/>
                </a:solidFill>
              </a:rPr>
            </a:br>
            <a:r>
              <a:rPr lang="pt-BR" sz="2800" b="1" i="1" smtClean="0">
                <a:solidFill>
                  <a:schemeClr val="tx1"/>
                </a:solidFill>
              </a:rPr>
              <a:t>Estudante de Medicina ESCS – 10/0014</a:t>
            </a:r>
            <a:br>
              <a:rPr lang="pt-BR" sz="2800" b="1" i="1" smtClean="0">
                <a:solidFill>
                  <a:schemeClr val="tx1"/>
                </a:solidFill>
              </a:rPr>
            </a:br>
            <a:endParaRPr lang="en-US" sz="2800" b="1" i="1" smtClean="0">
              <a:solidFill>
                <a:schemeClr val="tx1"/>
              </a:solidFill>
            </a:endParaRPr>
          </a:p>
        </p:txBody>
      </p:sp>
      <p:sp>
        <p:nvSpPr>
          <p:cNvPr id="71685" name="Rectangle 5"/>
          <p:cNvSpPr>
            <a:spLocks noChangeArrowheads="1"/>
          </p:cNvSpPr>
          <p:nvPr/>
        </p:nvSpPr>
        <p:spPr bwMode="auto">
          <a:xfrm>
            <a:off x="2967038" y="4387850"/>
            <a:ext cx="6559550" cy="1465263"/>
          </a:xfrm>
          <a:prstGeom prst="rect">
            <a:avLst/>
          </a:prstGeom>
          <a:noFill/>
          <a:ln w="9525">
            <a:noFill/>
            <a:miter lim="800000"/>
            <a:headEnd/>
            <a:tailEnd/>
          </a:ln>
          <a:effectLst/>
        </p:spPr>
        <p:txBody>
          <a:bodyPr>
            <a:spAutoFit/>
          </a:bodyPr>
          <a:lstStyle/>
          <a:p>
            <a:pPr defTabSz="914400"/>
            <a:r>
              <a:rPr lang="pt-BR" sz="1800" b="1"/>
              <a:t>Laudo</a:t>
            </a:r>
            <a:r>
              <a:rPr lang="pt-BR" sz="1800"/>
              <a:t>: </a:t>
            </a:r>
            <a:r>
              <a:rPr lang="pt-BR" sz="1800">
                <a:solidFill>
                  <a:srgbClr val="FF0000"/>
                </a:solidFill>
              </a:rPr>
              <a:t>Trata-se de um caso de Pneumonia bacteriana acentuada por </a:t>
            </a:r>
            <a:r>
              <a:rPr lang="pt-BR" sz="1800" i="1">
                <a:solidFill>
                  <a:srgbClr val="FF0000"/>
                </a:solidFill>
              </a:rPr>
              <a:t>Streptococcus agalactie</a:t>
            </a:r>
            <a:r>
              <a:rPr lang="pt-BR" sz="1800">
                <a:solidFill>
                  <a:srgbClr val="FF0000"/>
                </a:solidFill>
              </a:rPr>
              <a:t> que culminou em Sepse precoce, haja visto a presença de denso infiltrado inflamatório em certos órgãos e hemorragia em cavidade abdominal, fígado e rins</a:t>
            </a:r>
          </a:p>
        </p:txBody>
      </p:sp>
      <p:sp>
        <p:nvSpPr>
          <p:cNvPr id="71686"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ítulo 1"/>
          <p:cNvSpPr>
            <a:spLocks noGrp="1"/>
          </p:cNvSpPr>
          <p:nvPr>
            <p:ph type="title" idx="4294967295"/>
          </p:nvPr>
        </p:nvSpPr>
        <p:spPr/>
        <p:txBody>
          <a:bodyPr anchor="ctr"/>
          <a:lstStyle/>
          <a:p>
            <a:endParaRPr lang="pt-BR" smtClean="0"/>
          </a:p>
        </p:txBody>
      </p:sp>
      <p:sp>
        <p:nvSpPr>
          <p:cNvPr id="72707" name="Espaço Reservado para Conteúdo 5"/>
          <p:cNvSpPr>
            <a:spLocks noGrp="1"/>
          </p:cNvSpPr>
          <p:nvPr>
            <p:ph idx="4294967295"/>
          </p:nvPr>
        </p:nvSpPr>
        <p:spPr>
          <a:xfrm>
            <a:off x="596900" y="1866900"/>
            <a:ext cx="10972800" cy="4525963"/>
          </a:xfrm>
        </p:spPr>
        <p:txBody>
          <a:bodyPr/>
          <a:lstStyle/>
          <a:p>
            <a:endParaRPr lang="pt-BR" smtClean="0"/>
          </a:p>
        </p:txBody>
      </p:sp>
      <p:pic>
        <p:nvPicPr>
          <p:cNvPr id="72708" name="Picture 2"/>
          <p:cNvPicPr>
            <a:picLocks noChangeAspect="1" noChangeArrowheads="1"/>
          </p:cNvPicPr>
          <p:nvPr/>
        </p:nvPicPr>
        <p:blipFill>
          <a:blip r:embed="rId3"/>
          <a:srcRect/>
          <a:stretch>
            <a:fillRect/>
          </a:stretch>
        </p:blipFill>
        <p:spPr bwMode="auto">
          <a:xfrm>
            <a:off x="-25400" y="-406400"/>
            <a:ext cx="12217400" cy="6872288"/>
          </a:xfrm>
          <a:prstGeom prst="rect">
            <a:avLst/>
          </a:prstGeom>
          <a:noFill/>
          <a:ln w="9525">
            <a:noFill/>
            <a:miter lim="800000"/>
            <a:headEnd/>
            <a:tailEnd/>
          </a:ln>
        </p:spPr>
      </p:pic>
      <p:sp>
        <p:nvSpPr>
          <p:cNvPr id="72709" name="CaixaDeTexto 4"/>
          <p:cNvSpPr txBox="1">
            <a:spLocks noChangeArrowheads="1"/>
          </p:cNvSpPr>
          <p:nvPr/>
        </p:nvSpPr>
        <p:spPr bwMode="auto">
          <a:xfrm>
            <a:off x="4572000" y="6629400"/>
            <a:ext cx="184150" cy="366713"/>
          </a:xfrm>
          <a:prstGeom prst="rect">
            <a:avLst/>
          </a:prstGeom>
          <a:noFill/>
          <a:ln w="9525">
            <a:noFill/>
            <a:miter lim="800000"/>
            <a:headEnd/>
            <a:tailEnd/>
          </a:ln>
        </p:spPr>
        <p:txBody>
          <a:bodyPr wrap="none">
            <a:spAutoFit/>
          </a:bodyPr>
          <a:lstStyle/>
          <a:p>
            <a:pPr defTabSz="914400"/>
            <a:endParaRPr lang="pt-BR" sz="1800">
              <a:latin typeface="Calibri" pitchFamily="34" charset="0"/>
            </a:endParaRPr>
          </a:p>
        </p:txBody>
      </p:sp>
      <p:sp>
        <p:nvSpPr>
          <p:cNvPr id="72710" name="CaixaDeTexto 6"/>
          <p:cNvSpPr txBox="1">
            <a:spLocks noChangeArrowheads="1"/>
          </p:cNvSpPr>
          <p:nvPr/>
        </p:nvSpPr>
        <p:spPr bwMode="auto">
          <a:xfrm>
            <a:off x="0" y="6381750"/>
            <a:ext cx="10421938" cy="457200"/>
          </a:xfrm>
          <a:prstGeom prst="rect">
            <a:avLst/>
          </a:prstGeom>
          <a:noFill/>
          <a:ln w="9525">
            <a:noFill/>
            <a:miter lim="800000"/>
            <a:headEnd/>
            <a:tailEnd/>
          </a:ln>
        </p:spPr>
        <p:txBody>
          <a:bodyPr>
            <a:spAutoFit/>
          </a:bodyPr>
          <a:lstStyle/>
          <a:p>
            <a:pPr algn="ctr" defTabSz="914400"/>
            <a:r>
              <a:rPr lang="pt-BR" sz="1800" b="1">
                <a:latin typeface="Calibri" pitchFamily="34" charset="0"/>
              </a:rPr>
              <a:t>Pulmão: Septos hipercelulares e espessados. </a:t>
            </a:r>
            <a:r>
              <a:rPr lang="pt-BR" sz="2400" b="1">
                <a:solidFill>
                  <a:srgbClr val="FF3300"/>
                </a:solidFill>
                <a:latin typeface="Calibri" pitchFamily="34" charset="0"/>
              </a:rPr>
              <a:t>Colônias bacterianas</a:t>
            </a:r>
            <a:r>
              <a:rPr lang="pt-BR" sz="2400">
                <a:latin typeface="Calibri" pitchFamily="34" charset="0"/>
              </a:rPr>
              <a:t>.</a:t>
            </a:r>
            <a:endParaRPr lang="en-US" sz="2400">
              <a:latin typeface="Calibri" pitchFamily="34" charset="0"/>
            </a:endParaRPr>
          </a:p>
        </p:txBody>
      </p:sp>
      <p:cxnSp>
        <p:nvCxnSpPr>
          <p:cNvPr id="12" name="Conector de seta reta 11"/>
          <p:cNvCxnSpPr/>
          <p:nvPr/>
        </p:nvCxnSpPr>
        <p:spPr>
          <a:xfrm>
            <a:off x="4584700" y="787400"/>
            <a:ext cx="1609725" cy="106680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2712" name="CaixaDeTexto 12"/>
          <p:cNvSpPr txBox="1">
            <a:spLocks noChangeArrowheads="1"/>
          </p:cNvSpPr>
          <p:nvPr/>
        </p:nvSpPr>
        <p:spPr bwMode="auto">
          <a:xfrm>
            <a:off x="3522663" y="576263"/>
            <a:ext cx="2590800" cy="366712"/>
          </a:xfrm>
          <a:prstGeom prst="rect">
            <a:avLst/>
          </a:prstGeom>
          <a:solidFill>
            <a:schemeClr val="bg1"/>
          </a:solidFill>
          <a:ln w="9525">
            <a:noFill/>
            <a:miter lim="800000"/>
            <a:headEnd/>
            <a:tailEnd/>
          </a:ln>
        </p:spPr>
        <p:txBody>
          <a:bodyPr>
            <a:spAutoFit/>
          </a:bodyPr>
          <a:lstStyle/>
          <a:p>
            <a:pPr defTabSz="914400"/>
            <a:r>
              <a:rPr lang="pt-BR" sz="1800" b="1">
                <a:latin typeface="Calibri" pitchFamily="34" charset="0"/>
              </a:rPr>
              <a:t>Exsudato fibrinoso</a:t>
            </a:r>
            <a:endParaRPr lang="en-US" sz="1800" b="1">
              <a:latin typeface="Calibri" pitchFamily="34" charset="0"/>
            </a:endParaRPr>
          </a:p>
        </p:txBody>
      </p:sp>
      <p:sp>
        <p:nvSpPr>
          <p:cNvPr id="72713" name="CaixaDeTexto 13"/>
          <p:cNvSpPr txBox="1">
            <a:spLocks noChangeArrowheads="1"/>
          </p:cNvSpPr>
          <p:nvPr/>
        </p:nvSpPr>
        <p:spPr bwMode="auto">
          <a:xfrm>
            <a:off x="5537200" y="3733800"/>
            <a:ext cx="1839913" cy="366713"/>
          </a:xfrm>
          <a:prstGeom prst="rect">
            <a:avLst/>
          </a:prstGeom>
          <a:solidFill>
            <a:schemeClr val="bg1"/>
          </a:solidFill>
          <a:ln w="9525">
            <a:noFill/>
            <a:miter lim="800000"/>
            <a:headEnd/>
            <a:tailEnd/>
          </a:ln>
        </p:spPr>
        <p:txBody>
          <a:bodyPr wrap="none">
            <a:spAutoFit/>
          </a:bodyPr>
          <a:lstStyle/>
          <a:p>
            <a:pPr defTabSz="914400"/>
            <a:r>
              <a:rPr lang="pt-BR" sz="1800" b="1">
                <a:latin typeface="Calibri" pitchFamily="34" charset="0"/>
              </a:rPr>
              <a:t>Septos alveolares</a:t>
            </a:r>
            <a:endParaRPr lang="en-US" sz="1800" b="1">
              <a:latin typeface="Calibri" pitchFamily="34" charset="0"/>
            </a:endParaRPr>
          </a:p>
        </p:txBody>
      </p:sp>
      <p:cxnSp>
        <p:nvCxnSpPr>
          <p:cNvPr id="16" name="Conector de seta reta 15"/>
          <p:cNvCxnSpPr/>
          <p:nvPr/>
        </p:nvCxnSpPr>
        <p:spPr>
          <a:xfrm flipH="1" flipV="1">
            <a:off x="4343400" y="2895600"/>
            <a:ext cx="1143000" cy="102235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18" name="Conector de seta reta 17"/>
          <p:cNvCxnSpPr/>
          <p:nvPr/>
        </p:nvCxnSpPr>
        <p:spPr>
          <a:xfrm flipH="1">
            <a:off x="3048000" y="3917950"/>
            <a:ext cx="2438400" cy="42545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2716" name="AutoShape 23"/>
          <p:cNvSpPr>
            <a:spLocks noChangeArrowheads="1"/>
          </p:cNvSpPr>
          <p:nvPr/>
        </p:nvSpPr>
        <p:spPr bwMode="auto">
          <a:xfrm>
            <a:off x="11174413" y="6464300"/>
            <a:ext cx="754062"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aixaDeTexto 3"/>
          <p:cNvSpPr txBox="1">
            <a:spLocks noChangeArrowheads="1"/>
          </p:cNvSpPr>
          <p:nvPr/>
        </p:nvSpPr>
        <p:spPr bwMode="auto">
          <a:xfrm>
            <a:off x="3327400" y="6237288"/>
            <a:ext cx="3848100" cy="366712"/>
          </a:xfrm>
          <a:prstGeom prst="rect">
            <a:avLst/>
          </a:prstGeom>
          <a:noFill/>
          <a:ln w="9525">
            <a:noFill/>
            <a:miter lim="800000"/>
            <a:headEnd/>
            <a:tailEnd/>
          </a:ln>
        </p:spPr>
        <p:txBody>
          <a:bodyPr wrap="none">
            <a:spAutoFit/>
          </a:bodyPr>
          <a:lstStyle/>
          <a:p>
            <a:pPr defTabSz="914400"/>
            <a:r>
              <a:rPr lang="pt-BR" sz="1800">
                <a:latin typeface="Calibri" pitchFamily="34" charset="0"/>
              </a:rPr>
              <a:t>Epitélio autolisado em intestino grosso.</a:t>
            </a:r>
            <a:endParaRPr lang="en-US" sz="1800">
              <a:latin typeface="Calibri" pitchFamily="34" charset="0"/>
            </a:endParaRPr>
          </a:p>
        </p:txBody>
      </p:sp>
      <p:pic>
        <p:nvPicPr>
          <p:cNvPr id="75779" name="Picture 2" descr="C:\Users\Paulo\Desktop\Imagem8.jpg"/>
          <p:cNvPicPr>
            <a:picLocks noChangeAspect="1" noChangeArrowheads="1"/>
          </p:cNvPicPr>
          <p:nvPr/>
        </p:nvPicPr>
        <p:blipFill>
          <a:blip r:embed="rId2"/>
          <a:srcRect/>
          <a:stretch>
            <a:fillRect/>
          </a:stretch>
        </p:blipFill>
        <p:spPr bwMode="auto">
          <a:xfrm>
            <a:off x="814388" y="260350"/>
            <a:ext cx="10626725" cy="5976938"/>
          </a:xfrm>
          <a:prstGeom prst="rect">
            <a:avLst/>
          </a:prstGeom>
          <a:noFill/>
          <a:ln w="9525">
            <a:noFill/>
            <a:miter lim="800000"/>
            <a:headEnd/>
            <a:tailEnd/>
          </a:ln>
        </p:spPr>
      </p:pic>
      <p:sp>
        <p:nvSpPr>
          <p:cNvPr id="75780"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ítulo 1"/>
          <p:cNvSpPr>
            <a:spLocks noGrp="1"/>
          </p:cNvSpPr>
          <p:nvPr>
            <p:ph type="title" idx="4294967295"/>
          </p:nvPr>
        </p:nvSpPr>
        <p:spPr>
          <a:xfrm>
            <a:off x="527050" y="260350"/>
            <a:ext cx="10972800" cy="1143000"/>
          </a:xfrm>
        </p:spPr>
        <p:txBody>
          <a:bodyPr anchor="ctr"/>
          <a:lstStyle/>
          <a:p>
            <a:pPr algn="ctr"/>
            <a:r>
              <a:rPr lang="pt-BR" sz="2400" b="1" smtClean="0">
                <a:solidFill>
                  <a:srgbClr val="002060"/>
                </a:solidFill>
              </a:rPr>
              <a:t>Infecção perinatal por </a:t>
            </a:r>
            <a:r>
              <a:rPr lang="pt-BR" sz="2400" b="1" u="sng" smtClean="0">
                <a:solidFill>
                  <a:srgbClr val="002060"/>
                </a:solidFill>
              </a:rPr>
              <a:t>Streptococcus agalactiae</a:t>
            </a:r>
            <a:r>
              <a:rPr lang="pt-BR" sz="2400" b="1" u="sng" smtClean="0">
                <a:solidFill>
                  <a:srgbClr val="7030A0"/>
                </a:solidFill>
              </a:rPr>
              <a:t/>
            </a:r>
            <a:br>
              <a:rPr lang="pt-BR" sz="2400" b="1" u="sng" smtClean="0">
                <a:solidFill>
                  <a:srgbClr val="7030A0"/>
                </a:solidFill>
              </a:rPr>
            </a:br>
            <a:r>
              <a:rPr lang="pt-BR" sz="2400" b="1" smtClean="0">
                <a:solidFill>
                  <a:srgbClr val="0000FF"/>
                </a:solidFill>
              </a:rPr>
              <a:t>Dra. Marília Lopes Bahia Evangelista</a:t>
            </a:r>
          </a:p>
        </p:txBody>
      </p:sp>
      <p:sp>
        <p:nvSpPr>
          <p:cNvPr id="3" name="Espaço Reservado para Conteúdo 2"/>
          <p:cNvSpPr>
            <a:spLocks noGrp="1"/>
          </p:cNvSpPr>
          <p:nvPr>
            <p:ph sz="quarter" idx="4294967295"/>
          </p:nvPr>
        </p:nvSpPr>
        <p:spPr/>
        <p:txBody>
          <a:bodyPr>
            <a:normAutofit/>
          </a:bodyPr>
          <a:lstStyle/>
          <a:p>
            <a:pPr>
              <a:lnSpc>
                <a:spcPct val="90000"/>
              </a:lnSpc>
            </a:pPr>
            <a:r>
              <a:rPr lang="pt-BR" sz="2000" smtClean="0"/>
              <a:t>O </a:t>
            </a:r>
            <a:r>
              <a:rPr lang="pt-BR" sz="2000" u="sng" smtClean="0"/>
              <a:t>Streptococcus agalactie</a:t>
            </a:r>
            <a:r>
              <a:rPr lang="pt-BR" sz="2000" smtClean="0"/>
              <a:t> ou do grupo B de Lancefied (SGB) nas últimas décadas tornou-se o agente mais frequente de infecção perinatal.</a:t>
            </a:r>
          </a:p>
          <a:p>
            <a:pPr algn="ctr">
              <a:lnSpc>
                <a:spcPct val="80000"/>
              </a:lnSpc>
              <a:buFont typeface="Wingdings" pitchFamily="2" charset="2"/>
              <a:buNone/>
            </a:pPr>
            <a:r>
              <a:rPr lang="pt-BR" altLang="pt-BR" sz="2000" smtClean="0">
                <a:solidFill>
                  <a:srgbClr val="FF0000"/>
                </a:solidFill>
              </a:rPr>
              <a:t>Agente mais importante na pneumonia neonatal </a:t>
            </a:r>
          </a:p>
          <a:p>
            <a:pPr>
              <a:lnSpc>
                <a:spcPct val="80000"/>
              </a:lnSpc>
            </a:pPr>
            <a:r>
              <a:rPr lang="pt-BR" altLang="pt-BR" sz="2000" smtClean="0"/>
              <a:t>Mortalidade está entre 20-30% </a:t>
            </a:r>
          </a:p>
          <a:p>
            <a:pPr>
              <a:lnSpc>
                <a:spcPct val="90000"/>
              </a:lnSpc>
            </a:pPr>
            <a:r>
              <a:rPr lang="pt-BR" sz="2000" smtClean="0"/>
              <a:t>No recém – nascido (RN) pode ser responsável por </a:t>
            </a:r>
            <a:r>
              <a:rPr lang="pt-BR" sz="2000" smtClean="0">
                <a:solidFill>
                  <a:srgbClr val="FF0000"/>
                </a:solidFill>
              </a:rPr>
              <a:t>infecção sistêmica ou focalizada(meningite, pneumonia);</a:t>
            </a:r>
          </a:p>
          <a:p>
            <a:pPr lvl="1">
              <a:lnSpc>
                <a:spcPct val="90000"/>
              </a:lnSpc>
            </a:pPr>
            <a:r>
              <a:rPr lang="pt-BR" altLang="pt-BR" sz="2000" smtClean="0"/>
              <a:t>15-30% de seqüelas neurológicas nos sobreviventes que apresentaram meningite</a:t>
            </a:r>
            <a:endParaRPr lang="pt-BR" sz="2000" smtClean="0"/>
          </a:p>
          <a:p>
            <a:pPr lvl="1">
              <a:lnSpc>
                <a:spcPct val="90000"/>
              </a:lnSpc>
              <a:buFont typeface="Wingdings 3" pitchFamily="18" charset="2"/>
              <a:buNone/>
            </a:pPr>
            <a:endParaRPr lang="pt-BR" sz="2000" smtClean="0">
              <a:solidFill>
                <a:srgbClr val="FF0000"/>
              </a:solidFill>
            </a:endParaRPr>
          </a:p>
          <a:p>
            <a:pPr>
              <a:lnSpc>
                <a:spcPct val="90000"/>
              </a:lnSpc>
            </a:pPr>
            <a:r>
              <a:rPr lang="pt-BR" sz="2000" smtClean="0"/>
              <a:t>RN pode ser infectado fundamentalmente durante o trabalho de parto, podendo também ser infectado mais raramente, in útero. Por essa razão o recurso cesariana  não é considerado preventivo de infecção perinatal</a:t>
            </a:r>
          </a:p>
        </p:txBody>
      </p:sp>
      <p:sp>
        <p:nvSpPr>
          <p:cNvPr id="76804"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algn="ctr"/>
            <a:r>
              <a:rPr lang="pt-BR" smtClean="0">
                <a:solidFill>
                  <a:srgbClr val="0000FF"/>
                </a:solidFill>
              </a:rPr>
              <a:t>Infecção perinatal por </a:t>
            </a:r>
            <a:r>
              <a:rPr lang="pt-BR" u="sng" smtClean="0">
                <a:solidFill>
                  <a:srgbClr val="0000FF"/>
                </a:solidFill>
              </a:rPr>
              <a:t>Streptococcus agalactiae</a:t>
            </a:r>
            <a:endParaRPr lang="pt-BR" smtClean="0">
              <a:solidFill>
                <a:srgbClr val="0000FF"/>
              </a:solidFill>
            </a:endParaRPr>
          </a:p>
        </p:txBody>
      </p:sp>
      <p:sp>
        <p:nvSpPr>
          <p:cNvPr id="77827" name="Espaço Reservado para Conteúdo 2"/>
          <p:cNvSpPr>
            <a:spLocks noGrp="1"/>
          </p:cNvSpPr>
          <p:nvPr>
            <p:ph sz="quarter" idx="4294967295"/>
          </p:nvPr>
        </p:nvSpPr>
        <p:spPr/>
        <p:txBody>
          <a:bodyPr/>
          <a:lstStyle/>
          <a:p>
            <a:r>
              <a:rPr lang="pt-BR" sz="2000" smtClean="0"/>
              <a:t>Fatores de risco para infecção perinatal:</a:t>
            </a:r>
          </a:p>
          <a:p>
            <a:pPr lvl="1"/>
            <a:r>
              <a:rPr lang="pt-BR" sz="2000" smtClean="0"/>
              <a:t> Prematuridade; </a:t>
            </a:r>
          </a:p>
          <a:p>
            <a:pPr lvl="1"/>
            <a:r>
              <a:rPr lang="pt-BR" sz="2000" smtClean="0"/>
              <a:t>Corioamnionite, </a:t>
            </a:r>
          </a:p>
          <a:p>
            <a:pPr lvl="1"/>
            <a:r>
              <a:rPr lang="pt-BR" sz="2000" smtClean="0"/>
              <a:t>Rotura das membranas acima de 18h, </a:t>
            </a:r>
          </a:p>
          <a:p>
            <a:pPr lvl="1"/>
            <a:r>
              <a:rPr lang="pt-BR" sz="2000" smtClean="0"/>
              <a:t>Cepa virulentas, </a:t>
            </a:r>
          </a:p>
          <a:p>
            <a:pPr lvl="1"/>
            <a:r>
              <a:rPr lang="pt-BR" sz="2000" smtClean="0"/>
              <a:t>Mãe com bacteriúria pelo GBS, </a:t>
            </a:r>
          </a:p>
          <a:p>
            <a:pPr lvl="1"/>
            <a:r>
              <a:rPr lang="pt-BR" sz="2000" smtClean="0"/>
              <a:t>Idade menor que 20 anos,</a:t>
            </a:r>
          </a:p>
          <a:p>
            <a:pPr lvl="1"/>
            <a:r>
              <a:rPr lang="pt-BR" sz="2000" smtClean="0"/>
              <a:t> Raça negra</a:t>
            </a:r>
          </a:p>
          <a:p>
            <a:pPr lvl="1">
              <a:buFont typeface="Wingdings 3" pitchFamily="18" charset="2"/>
              <a:buNone/>
            </a:pPr>
            <a:endParaRPr lang="pt-BR" sz="2000" smtClean="0"/>
          </a:p>
          <a:p>
            <a:pPr lvl="1"/>
            <a:endParaRPr lang="pt-BR" sz="2000" smtClean="0"/>
          </a:p>
        </p:txBody>
      </p:sp>
      <p:sp>
        <p:nvSpPr>
          <p:cNvPr id="77829" name="Retângulo 4"/>
          <p:cNvSpPr>
            <a:spLocks noChangeArrowheads="1"/>
          </p:cNvSpPr>
          <p:nvPr/>
        </p:nvSpPr>
        <p:spPr bwMode="auto">
          <a:xfrm>
            <a:off x="9167813" y="6303963"/>
            <a:ext cx="2152650" cy="366712"/>
          </a:xfrm>
          <a:prstGeom prst="rect">
            <a:avLst/>
          </a:prstGeom>
          <a:solidFill>
            <a:schemeClr val="accent2"/>
          </a:solidFill>
          <a:ln w="9525">
            <a:noFill/>
            <a:miter lim="800000"/>
            <a:headEnd/>
            <a:tailEnd/>
          </a:ln>
        </p:spPr>
        <p:txBody>
          <a:bodyPr wrap="none">
            <a:spAutoFit/>
          </a:bodyPr>
          <a:lstStyle/>
          <a:p>
            <a:pPr defTabSz="914400"/>
            <a:r>
              <a:rPr lang="pt-BR" sz="1800">
                <a:solidFill>
                  <a:srgbClr val="000000"/>
                </a:solidFill>
              </a:rPr>
              <a:t>Margotto.PR,ESCS</a:t>
            </a:r>
          </a:p>
        </p:txBody>
      </p:sp>
      <p:sp>
        <p:nvSpPr>
          <p:cNvPr id="77830" name="AutoShape 23"/>
          <p:cNvSpPr>
            <a:spLocks noChangeArrowheads="1"/>
          </p:cNvSpPr>
          <p:nvPr/>
        </p:nvSpPr>
        <p:spPr bwMode="auto">
          <a:xfrm>
            <a:off x="11285538" y="5770563"/>
            <a:ext cx="754062"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algn="ctr"/>
            <a:r>
              <a:rPr lang="pt-BR" sz="3200" smtClean="0">
                <a:solidFill>
                  <a:srgbClr val="0000FF"/>
                </a:solidFill>
              </a:rPr>
              <a:t>Infecção perinatal por </a:t>
            </a:r>
            <a:r>
              <a:rPr lang="pt-BR" sz="3200" u="sng" smtClean="0">
                <a:solidFill>
                  <a:srgbClr val="0000FF"/>
                </a:solidFill>
              </a:rPr>
              <a:t>Streptococcus agalactiae</a:t>
            </a:r>
            <a:endParaRPr lang="pt-BR" sz="3200" smtClean="0">
              <a:solidFill>
                <a:srgbClr val="0000FF"/>
              </a:solidFill>
            </a:endParaRPr>
          </a:p>
        </p:txBody>
      </p:sp>
      <p:sp>
        <p:nvSpPr>
          <p:cNvPr id="78851" name="Espaço Reservado para Conteúdo 2"/>
          <p:cNvSpPr>
            <a:spLocks noGrp="1"/>
          </p:cNvSpPr>
          <p:nvPr>
            <p:ph sz="quarter" idx="4294967295"/>
          </p:nvPr>
        </p:nvSpPr>
        <p:spPr>
          <a:xfrm>
            <a:off x="1868488" y="1951038"/>
            <a:ext cx="8915400" cy="3886200"/>
          </a:xfrm>
        </p:spPr>
        <p:txBody>
          <a:bodyPr/>
          <a:lstStyle/>
          <a:p>
            <a:r>
              <a:rPr lang="pt-BR" sz="2000" smtClean="0"/>
              <a:t>Mais de 90% da infecção precoce e quase todos os casos fatais ocorrem no primeiro dia de vida (média de idade: 1 hora). A apresentação dominante da infecção precoce é a sepse, com ou sem distúrbio respiratório.</a:t>
            </a:r>
          </a:p>
          <a:p>
            <a:pPr>
              <a:buFont typeface="Wingdings 3" pitchFamily="18" charset="2"/>
              <a:buNone/>
            </a:pPr>
            <a:endParaRPr lang="pt-BR" sz="2000" smtClean="0"/>
          </a:p>
          <a:p>
            <a:r>
              <a:rPr lang="pt-BR" sz="2000" smtClean="0"/>
              <a:t> A meningite ocorre com muito mais freqüência na infecção tardia (5 a 10% na precoce versus 30% na tardia). </a:t>
            </a:r>
          </a:p>
          <a:p>
            <a:pPr>
              <a:buFont typeface="Wingdings 3" pitchFamily="18" charset="2"/>
              <a:buNone/>
            </a:pPr>
            <a:endParaRPr lang="pt-BR" sz="2000" smtClean="0"/>
          </a:p>
          <a:p>
            <a:r>
              <a:rPr lang="pt-BR" sz="2000" smtClean="0"/>
              <a:t>Doença localizada nos tecidos moles, ossos ou articulações ocorre com maior freqüência na infecção tardia.</a:t>
            </a:r>
          </a:p>
        </p:txBody>
      </p:sp>
      <p:sp>
        <p:nvSpPr>
          <p:cNvPr id="78852" name="Retângulo 4"/>
          <p:cNvSpPr>
            <a:spLocks noChangeArrowheads="1"/>
          </p:cNvSpPr>
          <p:nvPr/>
        </p:nvSpPr>
        <p:spPr bwMode="auto">
          <a:xfrm>
            <a:off x="9167813" y="6303963"/>
            <a:ext cx="2152650" cy="366712"/>
          </a:xfrm>
          <a:prstGeom prst="rect">
            <a:avLst/>
          </a:prstGeom>
          <a:solidFill>
            <a:schemeClr val="accent2"/>
          </a:solidFill>
          <a:ln w="9525">
            <a:noFill/>
            <a:miter lim="800000"/>
            <a:headEnd/>
            <a:tailEnd/>
          </a:ln>
        </p:spPr>
        <p:txBody>
          <a:bodyPr wrap="none">
            <a:spAutoFit/>
          </a:bodyPr>
          <a:lstStyle/>
          <a:p>
            <a:pPr defTabSz="914400"/>
            <a:r>
              <a:rPr lang="pt-BR" sz="1800">
                <a:solidFill>
                  <a:srgbClr val="000000"/>
                </a:solidFill>
              </a:rPr>
              <a:t>Margotto.PR,ESCS</a:t>
            </a:r>
          </a:p>
        </p:txBody>
      </p:sp>
      <p:sp>
        <p:nvSpPr>
          <p:cNvPr id="78853" name="AutoShape 23"/>
          <p:cNvSpPr>
            <a:spLocks noChangeArrowheads="1"/>
          </p:cNvSpPr>
          <p:nvPr/>
        </p:nvSpPr>
        <p:spPr bwMode="auto">
          <a:xfrm>
            <a:off x="11244263" y="5832475"/>
            <a:ext cx="754062"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algn="ctr"/>
            <a:r>
              <a:rPr lang="pt-BR" smtClean="0">
                <a:solidFill>
                  <a:srgbClr val="0000FF"/>
                </a:solidFill>
              </a:rPr>
              <a:t>Infecção perinatal por </a:t>
            </a:r>
            <a:r>
              <a:rPr lang="pt-BR" u="sng" smtClean="0">
                <a:solidFill>
                  <a:srgbClr val="0000FF"/>
                </a:solidFill>
              </a:rPr>
              <a:t>Streptococcus agalactiae</a:t>
            </a:r>
            <a:endParaRPr lang="pt-BR" smtClean="0">
              <a:solidFill>
                <a:srgbClr val="0000FF"/>
              </a:solidFill>
            </a:endParaRPr>
          </a:p>
        </p:txBody>
      </p:sp>
      <p:sp>
        <p:nvSpPr>
          <p:cNvPr id="79875" name="Espaço Reservado para Conteúdo 2"/>
          <p:cNvSpPr>
            <a:spLocks noGrp="1"/>
          </p:cNvSpPr>
          <p:nvPr>
            <p:ph sz="quarter" idx="4294967295"/>
          </p:nvPr>
        </p:nvSpPr>
        <p:spPr/>
        <p:txBody>
          <a:bodyPr/>
          <a:lstStyle/>
          <a:p>
            <a:r>
              <a:rPr lang="pt-BR" sz="2400" smtClean="0"/>
              <a:t>Critérios de gravidade:Payne e cl(1988)</a:t>
            </a:r>
          </a:p>
          <a:p>
            <a:pPr lvl="1"/>
            <a:r>
              <a:rPr lang="pt-BR" sz="2400" smtClean="0"/>
              <a:t>Peso &lt; 1500g </a:t>
            </a:r>
          </a:p>
          <a:p>
            <a:pPr lvl="1"/>
            <a:r>
              <a:rPr lang="pt-BR" sz="2400" smtClean="0"/>
              <a:t>Efusão pleural ao RX de tórax </a:t>
            </a:r>
          </a:p>
          <a:p>
            <a:pPr lvl="1"/>
            <a:r>
              <a:rPr lang="pt-BR" sz="2400" smtClean="0"/>
              <a:t>Total de neutrofilos &lt; 1500mm3</a:t>
            </a:r>
          </a:p>
          <a:p>
            <a:pPr lvl="1"/>
            <a:r>
              <a:rPr lang="pt-BR" sz="2400" smtClean="0"/>
              <a:t>Apnéia </a:t>
            </a:r>
          </a:p>
          <a:p>
            <a:pPr lvl="1"/>
            <a:r>
              <a:rPr lang="pt-BR" sz="2400" smtClean="0"/>
              <a:t>Hipotensão (03 pontos)</a:t>
            </a:r>
          </a:p>
          <a:p>
            <a:pPr lvl="1"/>
            <a:r>
              <a:rPr lang="pt-BR" sz="2400" smtClean="0"/>
              <a:t>Acidose (02 pontos)</a:t>
            </a:r>
          </a:p>
          <a:p>
            <a:pPr lvl="1">
              <a:buFont typeface="Wingdings 3" pitchFamily="18" charset="2"/>
              <a:buNone/>
            </a:pPr>
            <a:r>
              <a:rPr lang="pt-BR" sz="2400" smtClean="0">
                <a:solidFill>
                  <a:srgbClr val="FF0000"/>
                </a:solidFill>
              </a:rPr>
              <a:t>&gt; 10 e &lt; 10 mortalidade e sobrevivência de 93%</a:t>
            </a:r>
          </a:p>
          <a:p>
            <a:pPr lvl="1">
              <a:buFont typeface="Wingdings 3" pitchFamily="18" charset="2"/>
              <a:buNone/>
            </a:pPr>
            <a:endParaRPr lang="pt-BR" sz="2400" smtClean="0"/>
          </a:p>
          <a:p>
            <a:pPr lvl="1"/>
            <a:endParaRPr lang="pt-BR" sz="2400" smtClean="0"/>
          </a:p>
          <a:p>
            <a:pPr lvl="1"/>
            <a:endParaRPr lang="pt-BR" smtClean="0"/>
          </a:p>
        </p:txBody>
      </p:sp>
      <p:sp>
        <p:nvSpPr>
          <p:cNvPr id="79876" name="Retângulo 5"/>
          <p:cNvSpPr>
            <a:spLocks noChangeArrowheads="1"/>
          </p:cNvSpPr>
          <p:nvPr/>
        </p:nvSpPr>
        <p:spPr bwMode="auto">
          <a:xfrm>
            <a:off x="9296400" y="6264275"/>
            <a:ext cx="2152650" cy="366713"/>
          </a:xfrm>
          <a:prstGeom prst="rect">
            <a:avLst/>
          </a:prstGeom>
          <a:solidFill>
            <a:schemeClr val="accent2"/>
          </a:solidFill>
          <a:ln w="9525">
            <a:noFill/>
            <a:miter lim="800000"/>
            <a:headEnd/>
            <a:tailEnd/>
          </a:ln>
        </p:spPr>
        <p:txBody>
          <a:bodyPr wrap="none">
            <a:spAutoFit/>
          </a:bodyPr>
          <a:lstStyle/>
          <a:p>
            <a:pPr defTabSz="914400"/>
            <a:r>
              <a:rPr lang="pt-BR" sz="1800">
                <a:solidFill>
                  <a:srgbClr val="000000"/>
                </a:solidFill>
              </a:rPr>
              <a:t>Margotto.PR,ESCS</a:t>
            </a:r>
          </a:p>
        </p:txBody>
      </p:sp>
      <p:sp>
        <p:nvSpPr>
          <p:cNvPr id="79877" name="AutoShape 23"/>
          <p:cNvSpPr>
            <a:spLocks noChangeArrowheads="1"/>
          </p:cNvSpPr>
          <p:nvPr/>
        </p:nvSpPr>
        <p:spPr bwMode="auto">
          <a:xfrm>
            <a:off x="11306175" y="5810250"/>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0" y="0"/>
            <a:ext cx="11785600" cy="1268413"/>
          </a:xfrm>
          <a:prstGeom prst="rect">
            <a:avLst/>
          </a:prstGeom>
        </p:spPr>
        <p:txBody>
          <a:bodyPr anchor="ctr">
            <a:normAutofit/>
          </a:bodyPr>
          <a:lstStyle/>
          <a:p>
            <a:pPr algn="ctr" defTabSz="914400" fontAlgn="auto">
              <a:lnSpc>
                <a:spcPct val="80000"/>
              </a:lnSpc>
              <a:spcAft>
                <a:spcPts val="0"/>
              </a:spcAft>
              <a:defRPr/>
            </a:pPr>
            <a:endParaRPr lang="pt-BR" sz="2400" b="1" dirty="0">
              <a:solidFill>
                <a:srgbClr val="FF9900"/>
              </a:solidFill>
              <a:latin typeface="Arial" charset="0"/>
              <a:ea typeface="+mj-ea"/>
              <a:cs typeface="+mj-cs"/>
            </a:endParaRPr>
          </a:p>
        </p:txBody>
      </p:sp>
      <p:sp>
        <p:nvSpPr>
          <p:cNvPr id="6" name="Retângulo 5"/>
          <p:cNvSpPr/>
          <p:nvPr/>
        </p:nvSpPr>
        <p:spPr>
          <a:xfrm>
            <a:off x="0" y="1511300"/>
            <a:ext cx="3503613" cy="477838"/>
          </a:xfrm>
          <a:prstGeom prst="rect">
            <a:avLst/>
          </a:prstGeom>
          <a:solidFill>
            <a:srgbClr val="00B050"/>
          </a:solidFill>
        </p:spPr>
        <p:style>
          <a:lnRef idx="2">
            <a:schemeClr val="dk1">
              <a:shade val="50000"/>
            </a:schemeClr>
          </a:lnRef>
          <a:fillRef idx="1">
            <a:schemeClr val="dk1"/>
          </a:fillRef>
          <a:effectRef idx="0">
            <a:schemeClr val="dk1"/>
          </a:effectRef>
          <a:fontRef idx="minor">
            <a:schemeClr val="lt1"/>
          </a:fontRef>
        </p:style>
        <p:txBody>
          <a:bodyPr anchor="ctr"/>
          <a:lstStyle/>
          <a:p>
            <a:pPr algn="ctr" defTabSz="914400">
              <a:defRPr/>
            </a:pPr>
            <a:r>
              <a:rPr lang="pt-BR" sz="1800" dirty="0"/>
              <a:t>Sinais clínicos de </a:t>
            </a:r>
            <a:r>
              <a:rPr lang="pt-BR" sz="1800" dirty="0" err="1"/>
              <a:t>sepse</a:t>
            </a:r>
            <a:endParaRPr lang="pt-BR" sz="1800" dirty="0"/>
          </a:p>
        </p:txBody>
      </p:sp>
      <p:sp>
        <p:nvSpPr>
          <p:cNvPr id="7" name="Seta para a direita 6"/>
          <p:cNvSpPr/>
          <p:nvPr/>
        </p:nvSpPr>
        <p:spPr>
          <a:xfrm>
            <a:off x="3887788" y="1628775"/>
            <a:ext cx="1727200" cy="360363"/>
          </a:xfrm>
          <a:prstGeom prst="rightArrow">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anchor="ctr"/>
          <a:lstStyle/>
          <a:p>
            <a:pPr algn="ctr" defTabSz="914400">
              <a:defRPr/>
            </a:pPr>
            <a:r>
              <a:rPr lang="pt-BR" sz="1800" dirty="0"/>
              <a:t>sim</a:t>
            </a:r>
          </a:p>
        </p:txBody>
      </p:sp>
      <p:sp>
        <p:nvSpPr>
          <p:cNvPr id="9" name="Fluxograma: Processo 8"/>
          <p:cNvSpPr/>
          <p:nvPr/>
        </p:nvSpPr>
        <p:spPr>
          <a:xfrm>
            <a:off x="6096000" y="1484313"/>
            <a:ext cx="3937000" cy="576262"/>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Avaliação completa e iniciar ATB</a:t>
            </a:r>
          </a:p>
        </p:txBody>
      </p:sp>
      <p:sp>
        <p:nvSpPr>
          <p:cNvPr id="11" name="Fluxograma: Processo 10"/>
          <p:cNvSpPr/>
          <p:nvPr/>
        </p:nvSpPr>
        <p:spPr>
          <a:xfrm>
            <a:off x="0" y="2420938"/>
            <a:ext cx="3313113" cy="503237"/>
          </a:xfrm>
          <a:prstGeom prst="flowChartProcess">
            <a:avLst/>
          </a:prstGeom>
          <a:solidFill>
            <a:srgbClr val="00B050"/>
          </a:solidFill>
        </p:spPr>
        <p:style>
          <a:lnRef idx="2">
            <a:schemeClr val="dk1">
              <a:shade val="50000"/>
            </a:schemeClr>
          </a:lnRef>
          <a:fillRef idx="1">
            <a:schemeClr val="dk1"/>
          </a:fillRef>
          <a:effectRef idx="0">
            <a:schemeClr val="dk1"/>
          </a:effectRef>
          <a:fontRef idx="minor">
            <a:schemeClr val="lt1"/>
          </a:fontRef>
        </p:style>
        <p:txBody>
          <a:bodyPr anchor="ctr"/>
          <a:lstStyle/>
          <a:p>
            <a:pPr algn="ctr" defTabSz="914400">
              <a:defRPr/>
            </a:pPr>
            <a:r>
              <a:rPr lang="pt-BR" sz="1800" dirty="0" err="1"/>
              <a:t>Coriomanionite</a:t>
            </a:r>
            <a:endParaRPr lang="pt-BR" sz="1800" dirty="0"/>
          </a:p>
        </p:txBody>
      </p:sp>
      <p:sp>
        <p:nvSpPr>
          <p:cNvPr id="13" name="Seta para baixo 12"/>
          <p:cNvSpPr/>
          <p:nvPr/>
        </p:nvSpPr>
        <p:spPr>
          <a:xfrm>
            <a:off x="1677988" y="1844675"/>
            <a:ext cx="577850" cy="576263"/>
          </a:xfrm>
          <a:prstGeom prst="down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defTabSz="914400">
              <a:defRPr/>
            </a:pPr>
            <a:endParaRPr lang="pt-BR" sz="1800" dirty="0"/>
          </a:p>
        </p:txBody>
      </p:sp>
      <p:sp>
        <p:nvSpPr>
          <p:cNvPr id="14" name="Seta para a direita 13"/>
          <p:cNvSpPr/>
          <p:nvPr/>
        </p:nvSpPr>
        <p:spPr>
          <a:xfrm>
            <a:off x="3887788" y="2708275"/>
            <a:ext cx="1727200" cy="433388"/>
          </a:xfrm>
          <a:prstGeom prst="rightArrow">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anchor="ctr"/>
          <a:lstStyle/>
          <a:p>
            <a:pPr algn="ctr" defTabSz="914400">
              <a:defRPr/>
            </a:pPr>
            <a:r>
              <a:rPr lang="pt-BR" sz="1800" dirty="0"/>
              <a:t>sim</a:t>
            </a:r>
          </a:p>
        </p:txBody>
      </p:sp>
      <p:sp>
        <p:nvSpPr>
          <p:cNvPr id="15" name="Fluxograma: Processo 14"/>
          <p:cNvSpPr/>
          <p:nvPr/>
        </p:nvSpPr>
        <p:spPr>
          <a:xfrm>
            <a:off x="6096000" y="2565400"/>
            <a:ext cx="3937000" cy="431800"/>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Avaliação limitada e iniciar ATB</a:t>
            </a:r>
          </a:p>
        </p:txBody>
      </p:sp>
      <p:sp>
        <p:nvSpPr>
          <p:cNvPr id="16" name="Seta para baixo 15"/>
          <p:cNvSpPr/>
          <p:nvPr/>
        </p:nvSpPr>
        <p:spPr>
          <a:xfrm>
            <a:off x="1582738" y="2924175"/>
            <a:ext cx="576262" cy="360363"/>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pt-BR" sz="1800"/>
          </a:p>
        </p:txBody>
      </p:sp>
      <p:sp>
        <p:nvSpPr>
          <p:cNvPr id="17" name="Fluxograma: Processo 16"/>
          <p:cNvSpPr/>
          <p:nvPr/>
        </p:nvSpPr>
        <p:spPr>
          <a:xfrm>
            <a:off x="0" y="3284538"/>
            <a:ext cx="3790950" cy="649287"/>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Indicação de profilaxia para GBS</a:t>
            </a:r>
          </a:p>
        </p:txBody>
      </p:sp>
      <p:sp>
        <p:nvSpPr>
          <p:cNvPr id="18" name="Seta para a direita 17"/>
          <p:cNvSpPr/>
          <p:nvPr/>
        </p:nvSpPr>
        <p:spPr>
          <a:xfrm>
            <a:off x="3983038" y="3429000"/>
            <a:ext cx="1730375" cy="36036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não</a:t>
            </a:r>
          </a:p>
        </p:txBody>
      </p:sp>
      <p:sp>
        <p:nvSpPr>
          <p:cNvPr id="19" name="Fluxograma: Processo 18"/>
          <p:cNvSpPr/>
          <p:nvPr/>
        </p:nvSpPr>
        <p:spPr>
          <a:xfrm>
            <a:off x="6577013" y="3357563"/>
            <a:ext cx="3359150" cy="431800"/>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Cuidados de rotina</a:t>
            </a:r>
          </a:p>
        </p:txBody>
      </p:sp>
      <p:sp>
        <p:nvSpPr>
          <p:cNvPr id="20" name="Seta para baixo 19"/>
          <p:cNvSpPr/>
          <p:nvPr/>
        </p:nvSpPr>
        <p:spPr>
          <a:xfrm>
            <a:off x="1582738" y="3933825"/>
            <a:ext cx="576262" cy="431800"/>
          </a:xfrm>
          <a:prstGeom prst="downArrow">
            <a:avLst>
              <a:gd name="adj1" fmla="val 43488"/>
              <a:gd name="adj2" fmla="val 5000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pt-BR" sz="1800"/>
          </a:p>
        </p:txBody>
      </p:sp>
      <p:sp>
        <p:nvSpPr>
          <p:cNvPr id="21" name="Fluxograma: Processo 20"/>
          <p:cNvSpPr/>
          <p:nvPr/>
        </p:nvSpPr>
        <p:spPr>
          <a:xfrm>
            <a:off x="0" y="4365625"/>
            <a:ext cx="3695700" cy="576263"/>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Mãe recebeu profilaxia adequado</a:t>
            </a:r>
          </a:p>
        </p:txBody>
      </p:sp>
      <p:sp>
        <p:nvSpPr>
          <p:cNvPr id="22" name="Seta para a direita 21"/>
          <p:cNvSpPr/>
          <p:nvPr/>
        </p:nvSpPr>
        <p:spPr>
          <a:xfrm>
            <a:off x="4078288" y="4508500"/>
            <a:ext cx="1441450" cy="36036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sim</a:t>
            </a:r>
          </a:p>
        </p:txBody>
      </p:sp>
      <p:sp>
        <p:nvSpPr>
          <p:cNvPr id="23" name="Fluxograma: Processo 22"/>
          <p:cNvSpPr/>
          <p:nvPr/>
        </p:nvSpPr>
        <p:spPr>
          <a:xfrm>
            <a:off x="6672263" y="4292600"/>
            <a:ext cx="3263900" cy="504825"/>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Observação 48 horas</a:t>
            </a:r>
          </a:p>
        </p:txBody>
      </p:sp>
      <p:sp>
        <p:nvSpPr>
          <p:cNvPr id="24" name="Seta para baixo 23"/>
          <p:cNvSpPr/>
          <p:nvPr/>
        </p:nvSpPr>
        <p:spPr>
          <a:xfrm>
            <a:off x="1677988" y="4941888"/>
            <a:ext cx="481012" cy="287337"/>
          </a:xfrm>
          <a:prstGeom prst="downArrow">
            <a:avLst>
              <a:gd name="adj1" fmla="val 57815"/>
              <a:gd name="adj2" fmla="val 5000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pt-BR" sz="1800"/>
          </a:p>
        </p:txBody>
      </p:sp>
      <p:sp>
        <p:nvSpPr>
          <p:cNvPr id="25" name="Fluxograma: Processo 24"/>
          <p:cNvSpPr/>
          <p:nvPr/>
        </p:nvSpPr>
        <p:spPr>
          <a:xfrm>
            <a:off x="0" y="5229225"/>
            <a:ext cx="3695700" cy="503238"/>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IG&gt;/37 semanas e BR&lt;18 horas</a:t>
            </a:r>
          </a:p>
        </p:txBody>
      </p:sp>
      <p:sp>
        <p:nvSpPr>
          <p:cNvPr id="26" name="Seta para a direita 25"/>
          <p:cNvSpPr/>
          <p:nvPr/>
        </p:nvSpPr>
        <p:spPr>
          <a:xfrm>
            <a:off x="4176713" y="5229225"/>
            <a:ext cx="1536700" cy="431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sim</a:t>
            </a:r>
          </a:p>
        </p:txBody>
      </p:sp>
      <p:sp>
        <p:nvSpPr>
          <p:cNvPr id="27" name="Fluxograma: Processo 26"/>
          <p:cNvSpPr/>
          <p:nvPr/>
        </p:nvSpPr>
        <p:spPr>
          <a:xfrm>
            <a:off x="6191250" y="5229225"/>
            <a:ext cx="3649663" cy="503238"/>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Avaliação limitada e observação 48 horas</a:t>
            </a:r>
          </a:p>
        </p:txBody>
      </p:sp>
      <p:sp>
        <p:nvSpPr>
          <p:cNvPr id="28" name="Seta para baixo 27"/>
          <p:cNvSpPr/>
          <p:nvPr/>
        </p:nvSpPr>
        <p:spPr>
          <a:xfrm>
            <a:off x="1677988" y="5805488"/>
            <a:ext cx="481012" cy="215900"/>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pt-BR" sz="1800"/>
          </a:p>
        </p:txBody>
      </p:sp>
      <p:sp>
        <p:nvSpPr>
          <p:cNvPr id="29" name="Fluxograma: Processo 28"/>
          <p:cNvSpPr/>
          <p:nvPr/>
        </p:nvSpPr>
        <p:spPr>
          <a:xfrm>
            <a:off x="0" y="6021388"/>
            <a:ext cx="3935413" cy="692150"/>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IG&lt; 37 semanas e ou BR&lt; 18 horas</a:t>
            </a:r>
          </a:p>
        </p:txBody>
      </p:sp>
      <p:sp>
        <p:nvSpPr>
          <p:cNvPr id="30" name="Seta para a direita 29"/>
          <p:cNvSpPr/>
          <p:nvPr/>
        </p:nvSpPr>
        <p:spPr>
          <a:xfrm>
            <a:off x="4368800" y="6092825"/>
            <a:ext cx="1344613" cy="47783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sim</a:t>
            </a:r>
          </a:p>
        </p:txBody>
      </p:sp>
      <p:sp>
        <p:nvSpPr>
          <p:cNvPr id="31" name="Fluxograma: Processo 30"/>
          <p:cNvSpPr/>
          <p:nvPr/>
        </p:nvSpPr>
        <p:spPr>
          <a:xfrm>
            <a:off x="6000750" y="5949950"/>
            <a:ext cx="4127500" cy="574675"/>
          </a:xfrm>
          <a:prstGeom prst="flowChartProcess">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Avaliação limitada e observação 48 horas</a:t>
            </a:r>
          </a:p>
        </p:txBody>
      </p:sp>
      <p:sp>
        <p:nvSpPr>
          <p:cNvPr id="32" name="Seta para a direita 31"/>
          <p:cNvSpPr/>
          <p:nvPr/>
        </p:nvSpPr>
        <p:spPr>
          <a:xfrm>
            <a:off x="0" y="2060575"/>
            <a:ext cx="1200150" cy="28892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não</a:t>
            </a:r>
          </a:p>
        </p:txBody>
      </p:sp>
      <p:sp>
        <p:nvSpPr>
          <p:cNvPr id="33" name="Seta para a direita 32"/>
          <p:cNvSpPr/>
          <p:nvPr/>
        </p:nvSpPr>
        <p:spPr>
          <a:xfrm>
            <a:off x="0" y="2924175"/>
            <a:ext cx="960438" cy="28892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Não</a:t>
            </a:r>
          </a:p>
        </p:txBody>
      </p:sp>
      <p:sp>
        <p:nvSpPr>
          <p:cNvPr id="34" name="Seta para a direita 33"/>
          <p:cNvSpPr/>
          <p:nvPr/>
        </p:nvSpPr>
        <p:spPr>
          <a:xfrm>
            <a:off x="0" y="4005263"/>
            <a:ext cx="960438" cy="28733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sim</a:t>
            </a:r>
          </a:p>
        </p:txBody>
      </p:sp>
      <p:sp>
        <p:nvSpPr>
          <p:cNvPr id="35" name="Seta para a direita 34"/>
          <p:cNvSpPr/>
          <p:nvPr/>
        </p:nvSpPr>
        <p:spPr>
          <a:xfrm>
            <a:off x="0" y="4941888"/>
            <a:ext cx="1055688" cy="28733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não</a:t>
            </a:r>
          </a:p>
        </p:txBody>
      </p:sp>
      <p:sp>
        <p:nvSpPr>
          <p:cNvPr id="36" name="Seta para a direita 35"/>
          <p:cNvSpPr/>
          <p:nvPr/>
        </p:nvSpPr>
        <p:spPr>
          <a:xfrm>
            <a:off x="0" y="5805488"/>
            <a:ext cx="960438" cy="2159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não</a:t>
            </a:r>
          </a:p>
        </p:txBody>
      </p:sp>
      <p:sp>
        <p:nvSpPr>
          <p:cNvPr id="37" name="Fluxograma: Processo 36"/>
          <p:cNvSpPr/>
          <p:nvPr/>
        </p:nvSpPr>
        <p:spPr>
          <a:xfrm>
            <a:off x="10991850" y="4005263"/>
            <a:ext cx="471488" cy="2308225"/>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r>
              <a:rPr lang="pt-BR" sz="1800">
                <a:solidFill>
                  <a:srgbClr val="002060"/>
                </a:solidFill>
                <a:latin typeface="Edwardian Script ITC" pitchFamily="66" charset="0"/>
                <a:cs typeface="Arial" pitchFamily="34" charset="0"/>
              </a:rPr>
              <a:t>CDC2</a:t>
            </a:r>
          </a:p>
          <a:p>
            <a:pPr algn="ctr" defTabSz="914400"/>
            <a:r>
              <a:rPr lang="pt-BR" sz="1800">
                <a:solidFill>
                  <a:srgbClr val="002060"/>
                </a:solidFill>
                <a:latin typeface="Edwardian Script ITC" pitchFamily="66" charset="0"/>
                <a:cs typeface="Arial" pitchFamily="34" charset="0"/>
              </a:rPr>
              <a:t>0</a:t>
            </a:r>
          </a:p>
          <a:p>
            <a:pPr algn="ctr" defTabSz="914400"/>
            <a:r>
              <a:rPr lang="pt-BR" sz="1800">
                <a:solidFill>
                  <a:srgbClr val="002060"/>
                </a:solidFill>
                <a:latin typeface="Edwardian Script ITC" pitchFamily="66" charset="0"/>
                <a:cs typeface="Arial" pitchFamily="34" charset="0"/>
              </a:rPr>
              <a:t>1</a:t>
            </a:r>
          </a:p>
          <a:p>
            <a:pPr algn="ctr" defTabSz="914400"/>
            <a:r>
              <a:rPr lang="pt-BR" sz="1800">
                <a:solidFill>
                  <a:srgbClr val="002060"/>
                </a:solidFill>
                <a:latin typeface="Edwardian Script ITC" pitchFamily="66" charset="0"/>
                <a:cs typeface="Arial" pitchFamily="34" charset="0"/>
              </a:rPr>
              <a:t>0</a:t>
            </a:r>
          </a:p>
        </p:txBody>
      </p:sp>
      <p:sp>
        <p:nvSpPr>
          <p:cNvPr id="80928"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Espaço Reservado para Conteúdo 2"/>
          <p:cNvSpPr>
            <a:spLocks noGrp="1"/>
          </p:cNvSpPr>
          <p:nvPr>
            <p:ph sz="quarter" idx="4294967295"/>
          </p:nvPr>
        </p:nvSpPr>
        <p:spPr/>
        <p:txBody>
          <a:bodyPr/>
          <a:lstStyle/>
          <a:p>
            <a:r>
              <a:rPr lang="pt-BR" sz="2800" smtClean="0"/>
              <a:t>Notas:</a:t>
            </a:r>
          </a:p>
          <a:p>
            <a:pPr lvl="1"/>
            <a:r>
              <a:rPr lang="pt-BR" sz="2800" smtClean="0"/>
              <a:t>Avaliação completa: hemograma, PCR, líquor e hemocultura. Sinais respiratórios RX de tórax</a:t>
            </a:r>
          </a:p>
          <a:p>
            <a:pPr lvl="1">
              <a:buFont typeface="Wingdings 3" pitchFamily="18" charset="2"/>
              <a:buNone/>
            </a:pPr>
            <a:endParaRPr lang="pt-BR" sz="2800" smtClean="0"/>
          </a:p>
          <a:p>
            <a:pPr lvl="1"/>
            <a:r>
              <a:rPr lang="pt-BR" sz="2800" smtClean="0"/>
              <a:t>Avaliação limitada: hemograma, PCR e hemocultura</a:t>
            </a:r>
          </a:p>
          <a:p>
            <a:pPr lvl="1">
              <a:buFont typeface="Wingdings 3" pitchFamily="18" charset="2"/>
              <a:buNone/>
            </a:pPr>
            <a:endParaRPr lang="pt-BR" sz="2800" smtClean="0"/>
          </a:p>
          <a:p>
            <a:pPr lvl="1"/>
            <a:endParaRPr lang="pt-BR" sz="2800" smtClean="0"/>
          </a:p>
          <a:p>
            <a:endParaRPr lang="pt-BR" smtClean="0"/>
          </a:p>
        </p:txBody>
      </p:sp>
      <p:sp>
        <p:nvSpPr>
          <p:cNvPr id="81923"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ço Reservado para Conteúdo 2"/>
          <p:cNvSpPr>
            <a:spLocks noGrp="1"/>
          </p:cNvSpPr>
          <p:nvPr>
            <p:ph sz="quarter" idx="4294967295"/>
          </p:nvPr>
        </p:nvSpPr>
        <p:spPr>
          <a:xfrm>
            <a:off x="798513" y="284163"/>
            <a:ext cx="11393487" cy="6303962"/>
          </a:xfrm>
          <a:solidFill>
            <a:schemeClr val="bg1"/>
          </a:solidFill>
        </p:spPr>
        <p:txBody>
          <a:bodyPr/>
          <a:lstStyle/>
          <a:p>
            <a:r>
              <a:rPr lang="pt-BR" sz="2400" smtClean="0"/>
              <a:t>As estratégias de prevenção atualmente disponível </a:t>
            </a:r>
            <a:r>
              <a:rPr lang="pt-BR" sz="2400" smtClean="0">
                <a:solidFill>
                  <a:srgbClr val="FF0000"/>
                </a:solidFill>
              </a:rPr>
              <a:t>não irá prevenir todos os casos de doença de inicio precoce.</a:t>
            </a:r>
          </a:p>
          <a:p>
            <a:r>
              <a:rPr lang="pt-BR" sz="2400" b="1" smtClean="0">
                <a:solidFill>
                  <a:srgbClr val="FF0000"/>
                </a:solidFill>
              </a:rPr>
              <a:t>Há ainda um alto número de gestantes com </a:t>
            </a:r>
            <a:r>
              <a:rPr lang="pt-BR" sz="2400" b="1" i="1" smtClean="0">
                <a:solidFill>
                  <a:srgbClr val="FF0000"/>
                </a:solidFill>
              </a:rPr>
              <a:t>screening</a:t>
            </a:r>
            <a:r>
              <a:rPr lang="pt-BR" sz="2400" b="1" smtClean="0">
                <a:solidFill>
                  <a:srgbClr val="FF0000"/>
                </a:solidFill>
              </a:rPr>
              <a:t> negativo e que dão à luz RN com sepse precoce pelo Estreptococo do Grupo B (culturas falso-negativas ou colonização após o processo de screening? Tema em estudo) (Randys TM, Polin RA, 2012)</a:t>
            </a:r>
          </a:p>
          <a:p>
            <a:r>
              <a:rPr lang="pt-BR" sz="2400" smtClean="0"/>
              <a:t>A detecção rápida das infecções neonatais e o inicio do tratamento adequado é necessário para minimizar a morbidade e mortalidade entre o casos que continua ocorrer.</a:t>
            </a:r>
          </a:p>
          <a:p>
            <a:r>
              <a:rPr lang="pt-BR" sz="2400" smtClean="0"/>
              <a:t>Entre as crianças com sinais de doença de inicio precoce, a detecção precoce pode ser melhorada com coleta de sangue e LCR.</a:t>
            </a:r>
          </a:p>
          <a:p>
            <a:r>
              <a:rPr lang="pt-BR" sz="2400" smtClean="0"/>
              <a:t>Hemoculturas pode ser negativas em até 15-33% do RN com meningite.</a:t>
            </a:r>
          </a:p>
          <a:p>
            <a:endParaRPr lang="pt-BR" sz="2400" smtClean="0"/>
          </a:p>
          <a:p>
            <a:endParaRPr lang="pt-BR" sz="2400" smtClean="0"/>
          </a:p>
        </p:txBody>
      </p:sp>
      <p:sp>
        <p:nvSpPr>
          <p:cNvPr id="4" name="Fluxograma: Processo 3"/>
          <p:cNvSpPr/>
          <p:nvPr/>
        </p:nvSpPr>
        <p:spPr>
          <a:xfrm>
            <a:off x="9617075" y="5765800"/>
            <a:ext cx="2014538" cy="21590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r>
              <a:rPr lang="pt-BR" sz="1800" dirty="0"/>
              <a:t>CDC 2010</a:t>
            </a:r>
          </a:p>
        </p:txBody>
      </p:sp>
      <p:sp>
        <p:nvSpPr>
          <p:cNvPr id="82951" name="AutoShape 23"/>
          <p:cNvSpPr>
            <a:spLocks noChangeArrowheads="1"/>
          </p:cNvSpPr>
          <p:nvPr/>
        </p:nvSpPr>
        <p:spPr bwMode="auto">
          <a:xfrm>
            <a:off x="11277600" y="64738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ítulo 1"/>
          <p:cNvSpPr>
            <a:spLocks noGrp="1"/>
          </p:cNvSpPr>
          <p:nvPr>
            <p:ph type="ctrTitle" idx="4294967295"/>
          </p:nvPr>
        </p:nvSpPr>
        <p:spPr>
          <a:xfrm>
            <a:off x="1258888" y="576263"/>
            <a:ext cx="10363200" cy="1470025"/>
          </a:xfrm>
        </p:spPr>
        <p:txBody>
          <a:bodyPr anchor="ctr"/>
          <a:lstStyle/>
          <a:p>
            <a:pPr algn="ctr"/>
            <a:r>
              <a:rPr lang="en-US" b="1" smtClean="0">
                <a:solidFill>
                  <a:srgbClr val="0000FF"/>
                </a:solidFill>
              </a:rPr>
              <a:t>ESTREPTOCOCO BETA HEMOLITICO</a:t>
            </a:r>
            <a:endParaRPr lang="pt-BR" b="1" smtClean="0">
              <a:solidFill>
                <a:srgbClr val="0000FF"/>
              </a:solidFill>
            </a:endParaRPr>
          </a:p>
        </p:txBody>
      </p:sp>
      <p:sp>
        <p:nvSpPr>
          <p:cNvPr id="83971" name="Subtítulo 2"/>
          <p:cNvSpPr>
            <a:spLocks noGrp="1"/>
          </p:cNvSpPr>
          <p:nvPr>
            <p:ph type="subTitle" idx="4294967295"/>
          </p:nvPr>
        </p:nvSpPr>
        <p:spPr>
          <a:xfrm>
            <a:off x="2584450" y="2795588"/>
            <a:ext cx="6934200" cy="1504950"/>
          </a:xfrm>
        </p:spPr>
        <p:txBody>
          <a:bodyPr/>
          <a:lstStyle/>
          <a:p>
            <a:pPr marL="0" indent="0" algn="ctr" defTabSz="914400">
              <a:buFont typeface="Wingdings 3" pitchFamily="18" charset="2"/>
              <a:buNone/>
            </a:pPr>
            <a:r>
              <a:rPr lang="en-US" sz="3200" b="1" smtClean="0">
                <a:solidFill>
                  <a:schemeClr val="tx1"/>
                </a:solidFill>
              </a:rPr>
              <a:t>Dra. Lucila Nagata</a:t>
            </a:r>
            <a:endParaRPr lang="pt-BR" sz="3200" b="1" smtClean="0">
              <a:solidFill>
                <a:schemeClr val="tx1"/>
              </a:solidFill>
            </a:endParaRPr>
          </a:p>
        </p:txBody>
      </p:sp>
      <p:sp>
        <p:nvSpPr>
          <p:cNvPr id="83972"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ítulo 1"/>
          <p:cNvSpPr>
            <a:spLocks noGrp="1"/>
          </p:cNvSpPr>
          <p:nvPr>
            <p:ph type="title" idx="4294967295"/>
          </p:nvPr>
        </p:nvSpPr>
        <p:spPr/>
        <p:txBody>
          <a:bodyPr anchor="ctr"/>
          <a:lstStyle/>
          <a:p>
            <a:r>
              <a:rPr lang="en-US" smtClean="0"/>
              <a:t>HISTÓRICO</a:t>
            </a:r>
            <a:endParaRPr lang="pt-BR" smtClean="0"/>
          </a:p>
        </p:txBody>
      </p:sp>
      <p:sp>
        <p:nvSpPr>
          <p:cNvPr id="84995" name="Espaço Reservado para Conteúdo 2"/>
          <p:cNvSpPr>
            <a:spLocks noGrp="1"/>
          </p:cNvSpPr>
          <p:nvPr>
            <p:ph idx="4294967295"/>
          </p:nvPr>
        </p:nvSpPr>
        <p:spPr/>
        <p:txBody>
          <a:bodyPr/>
          <a:lstStyle/>
          <a:p>
            <a:r>
              <a:rPr lang="en-US" sz="2400" smtClean="0"/>
              <a:t>1920 – descrito o SBH como o principal agente etiológico da mastite bovina</a:t>
            </a:r>
          </a:p>
          <a:p>
            <a:r>
              <a:rPr lang="en-US" sz="2400" smtClean="0"/>
              <a:t>1964 – foi atribuído a ele grande número de infecções graves nos neonatos (penumonia, septicemia e meningite)</a:t>
            </a:r>
          </a:p>
          <a:p>
            <a:r>
              <a:rPr lang="en-US" sz="2400" smtClean="0"/>
              <a:t>1990 – iniciou a orientação de rastreamento na gestação e profilaxia intraparto (ACOG e AAP)</a:t>
            </a:r>
            <a:endParaRPr lang="pt-BR" sz="2400" smtClean="0"/>
          </a:p>
        </p:txBody>
      </p:sp>
      <p:sp>
        <p:nvSpPr>
          <p:cNvPr id="84996"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ítulo 1"/>
          <p:cNvSpPr>
            <a:spLocks noGrp="1"/>
          </p:cNvSpPr>
          <p:nvPr>
            <p:ph type="title" idx="4294967295"/>
          </p:nvPr>
        </p:nvSpPr>
        <p:spPr/>
        <p:txBody>
          <a:bodyPr anchor="ctr"/>
          <a:lstStyle/>
          <a:p>
            <a:r>
              <a:rPr lang="en-US" smtClean="0"/>
              <a:t>ASPECTOS TERAPÊUTICOS</a:t>
            </a:r>
            <a:endParaRPr lang="pt-BR" smtClean="0"/>
          </a:p>
        </p:txBody>
      </p:sp>
      <p:sp>
        <p:nvSpPr>
          <p:cNvPr id="3" name="Espaço Reservado para Conteúdo 2"/>
          <p:cNvSpPr>
            <a:spLocks noGrp="1"/>
          </p:cNvSpPr>
          <p:nvPr>
            <p:ph idx="4294967295"/>
          </p:nvPr>
        </p:nvSpPr>
        <p:spPr/>
        <p:txBody>
          <a:bodyPr>
            <a:normAutofit/>
          </a:bodyPr>
          <a:lstStyle/>
          <a:p>
            <a:pPr>
              <a:lnSpc>
                <a:spcPct val="90000"/>
              </a:lnSpc>
            </a:pPr>
            <a:r>
              <a:rPr lang="en-US" sz="2800" smtClean="0"/>
              <a:t>1996 – EUA, o CDC passou a recomendar a adoção rotineira de medidas que pudessem prevenir a infecção neonatal</a:t>
            </a:r>
          </a:p>
          <a:p>
            <a:pPr>
              <a:lnSpc>
                <a:spcPct val="90000"/>
              </a:lnSpc>
            </a:pPr>
            <a:r>
              <a:rPr lang="en-US" sz="2800" smtClean="0"/>
              <a:t>Introdução de antibiótico profilático intraparto com base na identificação de fatores de risco</a:t>
            </a:r>
          </a:p>
          <a:p>
            <a:pPr>
              <a:lnSpc>
                <a:spcPct val="90000"/>
              </a:lnSpc>
            </a:pPr>
            <a:r>
              <a:rPr lang="en-US" sz="2800" smtClean="0"/>
              <a:t>Realização de culturas de rotina com swab em fúrcula vaginal e perianal em gestantes com 35 a 37 sem para detecção de culturas de SBH</a:t>
            </a:r>
            <a:endParaRPr lang="pt-BR" sz="2800" smtClean="0"/>
          </a:p>
        </p:txBody>
      </p:sp>
      <p:sp>
        <p:nvSpPr>
          <p:cNvPr id="86020"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r>
              <a:rPr lang="en-US" sz="3200" smtClean="0"/>
              <a:t>CULTURA DE ESTREPTOCOCOS BETA-HEMOLÍTICOS</a:t>
            </a:r>
            <a:endParaRPr lang="pt-BR" sz="3200" smtClean="0"/>
          </a:p>
        </p:txBody>
      </p:sp>
      <p:sp>
        <p:nvSpPr>
          <p:cNvPr id="87043" name="Espaço Reservado para Conteúdo 2"/>
          <p:cNvSpPr>
            <a:spLocks noGrp="1"/>
          </p:cNvSpPr>
          <p:nvPr>
            <p:ph idx="4294967295"/>
          </p:nvPr>
        </p:nvSpPr>
        <p:spPr/>
        <p:txBody>
          <a:bodyPr/>
          <a:lstStyle/>
          <a:p>
            <a:r>
              <a:rPr lang="en-US" sz="2800" smtClean="0"/>
              <a:t>Cultura de rotina = protocolo recomendado pelos CDC, pelo ACOG e pela AAP.</a:t>
            </a:r>
          </a:p>
          <a:p>
            <a:r>
              <a:rPr lang="en-US" sz="2800" smtClean="0"/>
              <a:t>Prevenção de  85% dos casos de doença neonatal de inicio precoce quando se adota a cultura de rotina sistemática do swab anogenital a partir de 35 sem</a:t>
            </a:r>
          </a:p>
          <a:p>
            <a:r>
              <a:rPr lang="en-US" sz="2800" smtClean="0"/>
              <a:t>Prevenção de 69% dos casos quando se adota a cultura só em pacientes com fatores de risco</a:t>
            </a:r>
          </a:p>
        </p:txBody>
      </p:sp>
      <p:sp>
        <p:nvSpPr>
          <p:cNvPr id="87044"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592388" y="623888"/>
            <a:ext cx="8912225" cy="709612"/>
          </a:xfrm>
        </p:spPr>
        <p:txBody>
          <a:bodyPr anchor="ctr">
            <a:normAutofit/>
          </a:bodyPr>
          <a:lstStyle/>
          <a:p>
            <a:r>
              <a:rPr lang="en-US" sz="3200" smtClean="0"/>
              <a:t>	TECNICA DE COLETA</a:t>
            </a:r>
            <a:endParaRPr lang="pt-BR" sz="3200" smtClean="0"/>
          </a:p>
        </p:txBody>
      </p:sp>
      <p:sp>
        <p:nvSpPr>
          <p:cNvPr id="88067" name="Espaço Reservado para Conteúdo 2"/>
          <p:cNvSpPr>
            <a:spLocks noGrp="1"/>
          </p:cNvSpPr>
          <p:nvPr>
            <p:ph idx="4294967295"/>
          </p:nvPr>
        </p:nvSpPr>
        <p:spPr>
          <a:xfrm>
            <a:off x="842963" y="1887538"/>
            <a:ext cx="10972800" cy="5472112"/>
          </a:xfrm>
        </p:spPr>
        <p:txBody>
          <a:bodyPr/>
          <a:lstStyle/>
          <a:p>
            <a:pPr>
              <a:lnSpc>
                <a:spcPct val="90000"/>
              </a:lnSpc>
            </a:pPr>
            <a:r>
              <a:rPr lang="en-US" sz="2800" smtClean="0"/>
              <a:t>Pela manhã</a:t>
            </a:r>
          </a:p>
          <a:p>
            <a:pPr>
              <a:lnSpc>
                <a:spcPct val="90000"/>
              </a:lnSpc>
            </a:pPr>
            <a:r>
              <a:rPr lang="en-US" sz="2800" smtClean="0"/>
              <a:t>Paciente sem relações sexuais na véspera</a:t>
            </a:r>
          </a:p>
          <a:p>
            <a:pPr>
              <a:lnSpc>
                <a:spcPct val="90000"/>
              </a:lnSpc>
            </a:pPr>
            <a:r>
              <a:rPr lang="en-US" sz="2800" smtClean="0"/>
              <a:t>Orientar a paciente que não deve tomar banho antes da coleta</a:t>
            </a:r>
          </a:p>
          <a:p>
            <a:pPr>
              <a:lnSpc>
                <a:spcPct val="90000"/>
              </a:lnSpc>
            </a:pPr>
            <a:r>
              <a:rPr lang="en-US" sz="2800" smtClean="0"/>
              <a:t>Aplicar o swab no intróito vaginal inferior, introduzindo por mais ou menos 2 cm e fazer movimentos circulares por toda a parede vaginal</a:t>
            </a:r>
          </a:p>
          <a:p>
            <a:pPr>
              <a:lnSpc>
                <a:spcPct val="90000"/>
              </a:lnSpc>
            </a:pPr>
            <a:r>
              <a:rPr lang="en-US" sz="2800" smtClean="0"/>
              <a:t>Aplicar o mesmo swab levemente, em torno de 0,5 cm no enfíncter anal, procurando evitar a coleta de fezes</a:t>
            </a:r>
            <a:endParaRPr lang="pt-BR" sz="2800" smtClean="0"/>
          </a:p>
        </p:txBody>
      </p:sp>
      <p:sp>
        <p:nvSpPr>
          <p:cNvPr id="88068"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ítulo 1"/>
          <p:cNvSpPr>
            <a:spLocks noGrp="1"/>
          </p:cNvSpPr>
          <p:nvPr>
            <p:ph type="title" idx="4294967295"/>
          </p:nvPr>
        </p:nvSpPr>
        <p:spPr/>
        <p:txBody>
          <a:bodyPr anchor="ctr"/>
          <a:lstStyle/>
          <a:p>
            <a:r>
              <a:rPr lang="en-US" smtClean="0"/>
              <a:t>ANTIBIOTICOPROFILAXIA</a:t>
            </a:r>
            <a:endParaRPr lang="pt-BR" smtClean="0"/>
          </a:p>
        </p:txBody>
      </p:sp>
      <p:sp>
        <p:nvSpPr>
          <p:cNvPr id="89091" name="Espaço Reservado para Conteúdo 2"/>
          <p:cNvSpPr>
            <a:spLocks noGrp="1"/>
          </p:cNvSpPr>
          <p:nvPr>
            <p:ph idx="4294967295"/>
          </p:nvPr>
        </p:nvSpPr>
        <p:spPr>
          <a:xfrm>
            <a:off x="796925" y="2081213"/>
            <a:ext cx="10972800" cy="4525962"/>
          </a:xfrm>
        </p:spPr>
        <p:txBody>
          <a:bodyPr/>
          <a:lstStyle/>
          <a:p>
            <a:r>
              <a:rPr lang="en-US" sz="2400" smtClean="0"/>
              <a:t>Iniciar o esquema desde o início do trabalho de parto, a ser mantido até o nascimento nos caso de cultura + entre 35 e 37 sem</a:t>
            </a:r>
          </a:p>
          <a:p>
            <a:r>
              <a:rPr lang="en-US" sz="2400" smtClean="0"/>
              <a:t>Sem cultura fazer antibiótico nos casos de pacientes com fatores de risco. </a:t>
            </a:r>
          </a:p>
          <a:p>
            <a:r>
              <a:rPr lang="en-US" sz="2400" smtClean="0"/>
              <a:t>Cultura prevalece sempre</a:t>
            </a:r>
          </a:p>
          <a:p>
            <a:r>
              <a:rPr lang="en-US" sz="2400" smtClean="0"/>
              <a:t>Cultura + ou desconhecida, antibiótico sempre em casos de trabalho de parto prematuro (TPP)</a:t>
            </a:r>
            <a:endParaRPr lang="pt-BR" sz="2400" smtClean="0"/>
          </a:p>
        </p:txBody>
      </p:sp>
      <p:sp>
        <p:nvSpPr>
          <p:cNvPr id="89092"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ítulo 1"/>
          <p:cNvSpPr>
            <a:spLocks noGrp="1"/>
          </p:cNvSpPr>
          <p:nvPr>
            <p:ph type="title" idx="4294967295"/>
          </p:nvPr>
        </p:nvSpPr>
        <p:spPr/>
        <p:txBody>
          <a:bodyPr anchor="ctr"/>
          <a:lstStyle/>
          <a:p>
            <a:r>
              <a:rPr lang="en-US" smtClean="0"/>
              <a:t>ANTIBIOTICOPROFILAXIA</a:t>
            </a:r>
            <a:endParaRPr lang="pt-BR" smtClean="0"/>
          </a:p>
        </p:txBody>
      </p:sp>
      <p:sp>
        <p:nvSpPr>
          <p:cNvPr id="90115" name="Espaço Reservado para Conteúdo 2"/>
          <p:cNvSpPr>
            <a:spLocks noGrp="1"/>
          </p:cNvSpPr>
          <p:nvPr>
            <p:ph idx="4294967295"/>
          </p:nvPr>
        </p:nvSpPr>
        <p:spPr>
          <a:xfrm>
            <a:off x="1065213" y="2112963"/>
            <a:ext cx="10972800" cy="4525962"/>
          </a:xfrm>
        </p:spPr>
        <p:txBody>
          <a:bodyPr/>
          <a:lstStyle/>
          <a:p>
            <a:r>
              <a:rPr lang="en-US" sz="2400" smtClean="0"/>
              <a:t>TPP inibido, manter o antibiótico por 48 horas</a:t>
            </a:r>
          </a:p>
          <a:p>
            <a:r>
              <a:rPr lang="en-US" sz="2400" smtClean="0"/>
              <a:t>Toma-se como estratégia ideal a aplicação de no mínimo 2 doses de antibiótico antes do nascimento, respeitando o intervalo recomendável entre cada dose</a:t>
            </a:r>
          </a:p>
          <a:p>
            <a:r>
              <a:rPr lang="en-US" sz="2400" smtClean="0"/>
              <a:t>Cesáreas </a:t>
            </a:r>
            <a:r>
              <a:rPr lang="en-US" sz="2400" b="1" smtClean="0"/>
              <a:t>fora de trabalho</a:t>
            </a:r>
            <a:r>
              <a:rPr lang="en-US" sz="2400" smtClean="0"/>
              <a:t> de parto com membranas íntegras não necessitam de antibiótico, mesmo com cultura +</a:t>
            </a:r>
            <a:endParaRPr lang="pt-BR" sz="2400" smtClean="0"/>
          </a:p>
        </p:txBody>
      </p:sp>
      <p:sp>
        <p:nvSpPr>
          <p:cNvPr id="90116"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592388" y="623888"/>
            <a:ext cx="8912225" cy="792162"/>
          </a:xfrm>
        </p:spPr>
        <p:txBody>
          <a:bodyPr anchor="ctr">
            <a:normAutofit/>
          </a:bodyPr>
          <a:lstStyle/>
          <a:p>
            <a:r>
              <a:rPr lang="en-US" sz="3200" smtClean="0"/>
              <a:t>ANTIBIOTICOS</a:t>
            </a:r>
            <a:endParaRPr lang="pt-BR" sz="3200" smtClean="0"/>
          </a:p>
        </p:txBody>
      </p:sp>
      <p:sp>
        <p:nvSpPr>
          <p:cNvPr id="91139" name="Espaço Reservado para Conteúdo 2"/>
          <p:cNvSpPr>
            <a:spLocks noGrp="1"/>
          </p:cNvSpPr>
          <p:nvPr>
            <p:ph idx="4294967295"/>
          </p:nvPr>
        </p:nvSpPr>
        <p:spPr>
          <a:xfrm>
            <a:off x="649288" y="1812925"/>
            <a:ext cx="10972800" cy="5473700"/>
          </a:xfrm>
        </p:spPr>
        <p:txBody>
          <a:bodyPr/>
          <a:lstStyle/>
          <a:p>
            <a:pPr>
              <a:lnSpc>
                <a:spcPct val="90000"/>
              </a:lnSpc>
            </a:pPr>
            <a:r>
              <a:rPr lang="en-US" sz="2400" smtClean="0"/>
              <a:t>PENICILINA G CRISTALINA 5 milhões dose de ataque e 2,5 milhões a cada 4 horas</a:t>
            </a:r>
          </a:p>
          <a:p>
            <a:pPr>
              <a:lnSpc>
                <a:spcPct val="90000"/>
              </a:lnSpc>
            </a:pPr>
            <a:r>
              <a:rPr lang="en-US" sz="2400" smtClean="0"/>
              <a:t>AMPICILINA 2g dose de ataque e 1 g a cada 4 horas</a:t>
            </a:r>
          </a:p>
          <a:p>
            <a:pPr>
              <a:lnSpc>
                <a:spcPct val="90000"/>
              </a:lnSpc>
            </a:pPr>
            <a:r>
              <a:rPr lang="en-US" sz="2400" smtClean="0"/>
              <a:t>ERITROMICINA 500 mg dose de ataque e 500 mg a cada 6 horas</a:t>
            </a:r>
          </a:p>
          <a:p>
            <a:pPr>
              <a:lnSpc>
                <a:spcPct val="90000"/>
              </a:lnSpc>
            </a:pPr>
            <a:r>
              <a:rPr lang="en-US" sz="2400" smtClean="0"/>
              <a:t>CLINDAMICINA 900 mg dose de ataque e 900 mg a cada 8 horas</a:t>
            </a:r>
          </a:p>
          <a:p>
            <a:pPr>
              <a:lnSpc>
                <a:spcPct val="90000"/>
              </a:lnSpc>
            </a:pPr>
            <a:r>
              <a:rPr lang="en-US" sz="2400" smtClean="0"/>
              <a:t>VANCOMICINA (alergia aos betalactâmicos e resistência a Eritromicina e/ou Clindamicina)</a:t>
            </a:r>
            <a:endParaRPr lang="pt-BR" sz="2400" smtClean="0"/>
          </a:p>
        </p:txBody>
      </p:sp>
      <p:sp>
        <p:nvSpPr>
          <p:cNvPr id="91140"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ctrTitle" idx="4294967295"/>
          </p:nvPr>
        </p:nvSpPr>
        <p:spPr>
          <a:xfrm>
            <a:off x="914400" y="523875"/>
            <a:ext cx="10363200" cy="3076575"/>
          </a:xfrm>
        </p:spPr>
        <p:txBody>
          <a:bodyPr anchor="ctr"/>
          <a:lstStyle/>
          <a:p>
            <a:pPr algn="ctr"/>
            <a:r>
              <a:rPr lang="pt-BR" b="1" smtClean="0">
                <a:solidFill>
                  <a:srgbClr val="000090"/>
                </a:solidFill>
              </a:rPr>
              <a:t>PREVENÇÃO DE INFECÇÃO NEONATAL POR ESTREPTOCOCO DO GRUPO B</a:t>
            </a:r>
          </a:p>
        </p:txBody>
      </p:sp>
      <p:sp>
        <p:nvSpPr>
          <p:cNvPr id="92163" name="Subtitle 2"/>
          <p:cNvSpPr>
            <a:spLocks noGrp="1"/>
          </p:cNvSpPr>
          <p:nvPr>
            <p:ph type="subTitle" idx="4294967295"/>
          </p:nvPr>
        </p:nvSpPr>
        <p:spPr>
          <a:xfrm>
            <a:off x="2757488" y="3608388"/>
            <a:ext cx="6934200" cy="1504950"/>
          </a:xfrm>
        </p:spPr>
        <p:txBody>
          <a:bodyPr/>
          <a:lstStyle/>
          <a:p>
            <a:pPr marL="0" indent="0" algn="ctr" defTabSz="914400">
              <a:buFont typeface="Wingdings 3" pitchFamily="18" charset="2"/>
              <a:buNone/>
            </a:pPr>
            <a:r>
              <a:rPr lang="pt-BR" sz="2400" smtClean="0">
                <a:solidFill>
                  <a:schemeClr val="tx1"/>
                </a:solidFill>
              </a:rPr>
              <a:t>Felipe T. de M. Freitas</a:t>
            </a:r>
          </a:p>
          <a:p>
            <a:pPr marL="0" indent="0" algn="ctr" defTabSz="914400">
              <a:buFont typeface="Wingdings 3" pitchFamily="18" charset="2"/>
              <a:buNone/>
            </a:pPr>
            <a:r>
              <a:rPr lang="pt-BR" smtClean="0"/>
              <a:t>NCIH/HMIB</a:t>
            </a:r>
          </a:p>
        </p:txBody>
      </p:sp>
      <p:sp>
        <p:nvSpPr>
          <p:cNvPr id="92164"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p:txBody>
          <a:bodyPr anchor="ctr">
            <a:normAutofit/>
          </a:bodyPr>
          <a:lstStyle/>
          <a:p>
            <a:r>
              <a:rPr lang="pt-BR" sz="2400" b="1" smtClean="0"/>
              <a:t>INFECÇÃO POR </a:t>
            </a:r>
            <a:r>
              <a:rPr lang="pt-BR" sz="2400" b="1" i="1" smtClean="0"/>
              <a:t>STREPTOCOCCUS AGALACTIAE</a:t>
            </a:r>
          </a:p>
        </p:txBody>
      </p:sp>
      <p:sp>
        <p:nvSpPr>
          <p:cNvPr id="93187" name="Content Placeholder 2"/>
          <p:cNvSpPr>
            <a:spLocks noGrp="1"/>
          </p:cNvSpPr>
          <p:nvPr>
            <p:ph idx="4294967295"/>
          </p:nvPr>
        </p:nvSpPr>
        <p:spPr>
          <a:xfrm>
            <a:off x="609600" y="1600200"/>
            <a:ext cx="10972800" cy="4929188"/>
          </a:xfrm>
        </p:spPr>
        <p:txBody>
          <a:bodyPr/>
          <a:lstStyle/>
          <a:p>
            <a:r>
              <a:rPr lang="pt-BR" sz="2400" smtClean="0"/>
              <a:t>Desconforto respiratório, apnéia e outros sinais de sepse nas primeiras 24-48 horas de vida</a:t>
            </a:r>
          </a:p>
          <a:p>
            <a:r>
              <a:rPr lang="pt-BR" sz="2400" smtClean="0"/>
              <a:t>Sepse e pneumonia, menos frequente meningite</a:t>
            </a:r>
          </a:p>
          <a:p>
            <a:r>
              <a:rPr lang="pt-BR" sz="2400" smtClean="0"/>
              <a:t>Letalidade: 50% na década de 70</a:t>
            </a:r>
          </a:p>
          <a:p>
            <a:pPr lvl="1"/>
            <a:r>
              <a:rPr lang="pt-BR" sz="2400" smtClean="0"/>
              <a:t>4% a 6% atualmente</a:t>
            </a:r>
          </a:p>
          <a:p>
            <a:pPr lvl="1"/>
            <a:r>
              <a:rPr lang="pt-BR" sz="2400" smtClean="0"/>
              <a:t>20% em prematuros</a:t>
            </a:r>
          </a:p>
          <a:p>
            <a:pPr lvl="1"/>
            <a:r>
              <a:rPr lang="pt-BR" sz="2400" smtClean="0"/>
              <a:t>30% em prematuros &lt; 33 semanas</a:t>
            </a:r>
          </a:p>
        </p:txBody>
      </p:sp>
      <p:sp>
        <p:nvSpPr>
          <p:cNvPr id="93188"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p:txBody>
          <a:bodyPr anchor="ctr">
            <a:normAutofit/>
          </a:bodyPr>
          <a:lstStyle/>
          <a:p>
            <a:r>
              <a:rPr lang="pt-BR" sz="2400" b="1" smtClean="0"/>
              <a:t>INFECÇÃO POR STREPTOCOCCUS AGALACTIAE</a:t>
            </a:r>
            <a:endParaRPr lang="pt-BR" sz="2400" smtClean="0"/>
          </a:p>
        </p:txBody>
      </p:sp>
      <p:sp>
        <p:nvSpPr>
          <p:cNvPr id="94211" name="Content Placeholder 2"/>
          <p:cNvSpPr>
            <a:spLocks noGrp="1"/>
          </p:cNvSpPr>
          <p:nvPr>
            <p:ph idx="4294967295"/>
          </p:nvPr>
        </p:nvSpPr>
        <p:spPr/>
        <p:txBody>
          <a:bodyPr/>
          <a:lstStyle/>
          <a:p>
            <a:r>
              <a:rPr lang="pt-BR" sz="2400" smtClean="0"/>
              <a:t>Aquisição perinatal por via ascendente do trato genital feminino depois do início do trabalho de parto ou ruptura de membranas</a:t>
            </a:r>
          </a:p>
          <a:p>
            <a:r>
              <a:rPr lang="pt-BR" sz="2400" smtClean="0"/>
              <a:t>Pela passagem no canal de parto vaginal</a:t>
            </a:r>
          </a:p>
          <a:p>
            <a:r>
              <a:rPr lang="pt-BR" sz="2400" smtClean="0"/>
              <a:t>Raramente pode invadir com membranas amnióticas intactas</a:t>
            </a:r>
          </a:p>
          <a:p>
            <a:r>
              <a:rPr lang="pt-BR" sz="2400" smtClean="0"/>
              <a:t>A bactéria é aspirada nos pulmões e leva a bacteremia</a:t>
            </a:r>
          </a:p>
        </p:txBody>
      </p:sp>
      <p:sp>
        <p:nvSpPr>
          <p:cNvPr id="94212"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idx="4294967295"/>
          </p:nvPr>
        </p:nvSpPr>
        <p:spPr/>
        <p:txBody>
          <a:bodyPr anchor="ctr"/>
          <a:lstStyle/>
          <a:p>
            <a:r>
              <a:rPr lang="pt-BR" sz="3200" b="1" smtClean="0"/>
              <a:t>FATORES DE RISCO</a:t>
            </a:r>
          </a:p>
        </p:txBody>
      </p:sp>
      <p:sp>
        <p:nvSpPr>
          <p:cNvPr id="95235" name="Content Placeholder 2"/>
          <p:cNvSpPr>
            <a:spLocks noGrp="1"/>
          </p:cNvSpPr>
          <p:nvPr>
            <p:ph idx="4294967295"/>
          </p:nvPr>
        </p:nvSpPr>
        <p:spPr>
          <a:xfrm>
            <a:off x="715963" y="1938338"/>
            <a:ext cx="10972800" cy="4525962"/>
          </a:xfrm>
        </p:spPr>
        <p:txBody>
          <a:bodyPr/>
          <a:lstStyle/>
          <a:p>
            <a:r>
              <a:rPr lang="pt-BR" sz="2400" smtClean="0"/>
              <a:t>Colonização materna (</a:t>
            </a:r>
            <a:r>
              <a:rPr lang="pt-BR" sz="2400" smtClean="0">
                <a:latin typeface="Wingdings" pitchFamily="2" charset="2"/>
                <a:sym typeface="Wingdings" pitchFamily="2" charset="2"/>
              </a:rPr>
              <a:t></a:t>
            </a:r>
            <a:r>
              <a:rPr lang="pt-BR" sz="2400" smtClean="0"/>
              <a:t> 25 vezes o risco)</a:t>
            </a:r>
          </a:p>
          <a:p>
            <a:r>
              <a:rPr lang="pt-BR" sz="2400" smtClean="0"/>
              <a:t>A colonização da gestante é transitória, intermitente ou persistente</a:t>
            </a:r>
          </a:p>
          <a:p>
            <a:r>
              <a:rPr lang="pt-BR" sz="2400" smtClean="0"/>
              <a:t>10% - 30% das gestantes são colonizadas</a:t>
            </a:r>
          </a:p>
          <a:p>
            <a:r>
              <a:rPr lang="pt-BR" sz="2400" smtClean="0"/>
              <a:t>1% - 2% dos RN de mãe colonizados desenvolvem sepse por Estreptococo B</a:t>
            </a:r>
          </a:p>
          <a:p>
            <a:r>
              <a:rPr lang="pt-BR" sz="2400" smtClean="0"/>
              <a:t>Alta colonização – urocultura positiva ou crescimento em meio não seletivo</a:t>
            </a:r>
          </a:p>
        </p:txBody>
      </p:sp>
      <p:sp>
        <p:nvSpPr>
          <p:cNvPr id="95236"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idx="4294967295"/>
          </p:nvPr>
        </p:nvSpPr>
        <p:spPr/>
        <p:txBody>
          <a:bodyPr anchor="ctr"/>
          <a:lstStyle/>
          <a:p>
            <a:r>
              <a:rPr lang="pt-BR" b="1" smtClean="0"/>
              <a:t>FATORES DE RISCO</a:t>
            </a:r>
            <a:endParaRPr lang="pt-BR" smtClean="0"/>
          </a:p>
        </p:txBody>
      </p:sp>
      <p:sp>
        <p:nvSpPr>
          <p:cNvPr id="3" name="Content Placeholder 2"/>
          <p:cNvSpPr>
            <a:spLocks noGrp="1"/>
          </p:cNvSpPr>
          <p:nvPr>
            <p:ph idx="4294967295"/>
          </p:nvPr>
        </p:nvSpPr>
        <p:spPr>
          <a:xfrm>
            <a:off x="863600" y="1976438"/>
            <a:ext cx="10972800" cy="5054600"/>
          </a:xfrm>
        </p:spPr>
        <p:txBody>
          <a:bodyPr>
            <a:normAutofit/>
          </a:bodyPr>
          <a:lstStyle/>
          <a:p>
            <a:pPr>
              <a:lnSpc>
                <a:spcPct val="90000"/>
              </a:lnSpc>
            </a:pPr>
            <a:r>
              <a:rPr lang="pt-BR" sz="2400" smtClean="0"/>
              <a:t>Idade gestacional &lt; 37 semanas</a:t>
            </a:r>
          </a:p>
          <a:p>
            <a:pPr>
              <a:lnSpc>
                <a:spcPct val="90000"/>
              </a:lnSpc>
            </a:pPr>
            <a:r>
              <a:rPr lang="pt-BR" sz="2400" smtClean="0"/>
              <a:t>Tempo de bolsa rota prolongado</a:t>
            </a:r>
          </a:p>
          <a:p>
            <a:pPr>
              <a:lnSpc>
                <a:spcPct val="90000"/>
              </a:lnSpc>
            </a:pPr>
            <a:r>
              <a:rPr lang="pt-BR" sz="2400" smtClean="0"/>
              <a:t>Corioamnionite</a:t>
            </a:r>
          </a:p>
          <a:p>
            <a:pPr>
              <a:lnSpc>
                <a:spcPct val="90000"/>
              </a:lnSpc>
            </a:pPr>
            <a:r>
              <a:rPr lang="pt-BR" sz="2400" smtClean="0"/>
              <a:t>Mãe jovem</a:t>
            </a:r>
          </a:p>
          <a:p>
            <a:pPr>
              <a:lnSpc>
                <a:spcPct val="90000"/>
              </a:lnSpc>
            </a:pPr>
            <a:r>
              <a:rPr lang="pt-BR" sz="2400" smtClean="0"/>
              <a:t>Raça negra</a:t>
            </a:r>
          </a:p>
          <a:p>
            <a:pPr>
              <a:lnSpc>
                <a:spcPct val="90000"/>
              </a:lnSpc>
            </a:pPr>
            <a:r>
              <a:rPr lang="pt-BR" sz="2400" smtClean="0"/>
              <a:t>Baixos níveis de anticorpos maternos específicos para a cápsula do Estreptococo</a:t>
            </a:r>
          </a:p>
          <a:p>
            <a:pPr>
              <a:lnSpc>
                <a:spcPct val="90000"/>
              </a:lnSpc>
            </a:pPr>
            <a:r>
              <a:rPr lang="pt-BR" sz="2400" smtClean="0"/>
              <a:t>Filho anterior com infecção por Estreptococo </a:t>
            </a:r>
          </a:p>
        </p:txBody>
      </p:sp>
      <p:sp>
        <p:nvSpPr>
          <p:cNvPr id="96260"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p:cNvSpPr>
            <a:spLocks noGrp="1"/>
          </p:cNvSpPr>
          <p:nvPr>
            <p:ph type="title" idx="4294967295"/>
          </p:nvPr>
        </p:nvSpPr>
        <p:spPr/>
        <p:txBody>
          <a:bodyPr anchor="ctr"/>
          <a:lstStyle/>
          <a:p>
            <a:r>
              <a:rPr lang="en-US" sz="2800" b="1" smtClean="0"/>
              <a:t>PROFILAXIA PARA INFECÇÃO POR STREPTOCOCCUS DO GRUPO B</a:t>
            </a:r>
            <a:endParaRPr lang="en-US" sz="2800" smtClean="0"/>
          </a:p>
        </p:txBody>
      </p:sp>
      <p:pic>
        <p:nvPicPr>
          <p:cNvPr id="97283" name="Picture 2" descr="C:\Users\Paulo\Desktop\Imagem10.jpg"/>
          <p:cNvPicPr>
            <a:picLocks noChangeAspect="1" noChangeArrowheads="1"/>
          </p:cNvPicPr>
          <p:nvPr/>
        </p:nvPicPr>
        <p:blipFill>
          <a:blip r:embed="rId2"/>
          <a:srcRect/>
          <a:stretch>
            <a:fillRect/>
          </a:stretch>
        </p:blipFill>
        <p:spPr bwMode="auto">
          <a:xfrm>
            <a:off x="7632700" y="1804988"/>
            <a:ext cx="3086100" cy="3467100"/>
          </a:xfrm>
          <a:prstGeom prst="rect">
            <a:avLst/>
          </a:prstGeom>
          <a:noFill/>
          <a:ln w="9525">
            <a:noFill/>
            <a:miter lim="800000"/>
            <a:headEnd/>
            <a:tailEnd/>
          </a:ln>
        </p:spPr>
      </p:pic>
      <p:pic>
        <p:nvPicPr>
          <p:cNvPr id="97284" name="Picture 3" descr="C:\Users\Paulo\Desktop\Imagem11.jpg"/>
          <p:cNvPicPr>
            <a:picLocks noChangeAspect="1" noChangeArrowheads="1"/>
          </p:cNvPicPr>
          <p:nvPr/>
        </p:nvPicPr>
        <p:blipFill>
          <a:blip r:embed="rId3"/>
          <a:srcRect/>
          <a:stretch>
            <a:fillRect/>
          </a:stretch>
        </p:blipFill>
        <p:spPr bwMode="auto">
          <a:xfrm>
            <a:off x="3790950" y="2781300"/>
            <a:ext cx="2832100" cy="3200400"/>
          </a:xfrm>
          <a:prstGeom prst="rect">
            <a:avLst/>
          </a:prstGeom>
          <a:noFill/>
          <a:ln w="9525">
            <a:noFill/>
            <a:miter lim="800000"/>
            <a:headEnd/>
            <a:tailEnd/>
          </a:ln>
        </p:spPr>
      </p:pic>
      <p:pic>
        <p:nvPicPr>
          <p:cNvPr id="97285" name="Picture 4" descr="C:\Users\Paulo\Desktop\Imagem12.jpg"/>
          <p:cNvPicPr>
            <a:picLocks noChangeAspect="1" noChangeArrowheads="1"/>
          </p:cNvPicPr>
          <p:nvPr/>
        </p:nvPicPr>
        <p:blipFill>
          <a:blip r:embed="rId4"/>
          <a:srcRect/>
          <a:stretch>
            <a:fillRect/>
          </a:stretch>
        </p:blipFill>
        <p:spPr bwMode="auto">
          <a:xfrm>
            <a:off x="719138" y="3890963"/>
            <a:ext cx="2489200" cy="2762250"/>
          </a:xfrm>
          <a:prstGeom prst="rect">
            <a:avLst/>
          </a:prstGeom>
          <a:noFill/>
          <a:ln w="9525">
            <a:noFill/>
            <a:miter lim="800000"/>
            <a:headEnd/>
            <a:tailEnd/>
          </a:ln>
        </p:spPr>
      </p:pic>
      <p:sp>
        <p:nvSpPr>
          <p:cNvPr id="97286"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p:cNvSpPr>
            <a:spLocks noGrp="1"/>
          </p:cNvSpPr>
          <p:nvPr>
            <p:ph type="title" idx="4294967295"/>
          </p:nvPr>
        </p:nvSpPr>
        <p:spPr/>
        <p:txBody>
          <a:bodyPr anchor="ctr"/>
          <a:lstStyle/>
          <a:p>
            <a:r>
              <a:rPr lang="en-US" sz="2800" b="1" smtClean="0"/>
              <a:t>PROFILAXIA PARA INFECÇÃO POR STREPTOCOCCUS DO GRUPO B</a:t>
            </a:r>
            <a:endParaRPr lang="en-US" sz="2800" smtClean="0"/>
          </a:p>
        </p:txBody>
      </p:sp>
      <p:pic>
        <p:nvPicPr>
          <p:cNvPr id="98307" name="Picture 2" descr="C:\Users\Paulo\Desktop\Imagem9.jpg"/>
          <p:cNvPicPr>
            <a:picLocks noChangeAspect="1" noChangeArrowheads="1"/>
          </p:cNvPicPr>
          <p:nvPr/>
        </p:nvPicPr>
        <p:blipFill>
          <a:blip r:embed="rId2"/>
          <a:srcRect/>
          <a:stretch>
            <a:fillRect/>
          </a:stretch>
        </p:blipFill>
        <p:spPr bwMode="auto">
          <a:xfrm>
            <a:off x="719138" y="2060575"/>
            <a:ext cx="10972800" cy="4525963"/>
          </a:xfrm>
          <a:prstGeom prst="rect">
            <a:avLst/>
          </a:prstGeom>
          <a:noFill/>
          <a:ln w="9525">
            <a:noFill/>
            <a:miter lim="800000"/>
            <a:headEnd/>
            <a:tailEnd/>
          </a:ln>
        </p:spPr>
      </p:pic>
      <p:sp>
        <p:nvSpPr>
          <p:cNvPr id="98308"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p:cNvPicPr>
            <a:picLocks noGrp="1" noChangeAspect="1" noChangeArrowheads="1"/>
          </p:cNvPicPr>
          <p:nvPr>
            <p:ph sz="quarter" idx="4294967295"/>
          </p:nvPr>
        </p:nvPicPr>
        <p:blipFill>
          <a:blip r:embed="rId2"/>
          <a:srcRect/>
          <a:stretch>
            <a:fillRect/>
          </a:stretch>
        </p:blipFill>
        <p:spPr>
          <a:xfrm>
            <a:off x="1008063" y="549275"/>
            <a:ext cx="10264775" cy="5341938"/>
          </a:xfrm>
        </p:spPr>
      </p:pic>
      <p:sp>
        <p:nvSpPr>
          <p:cNvPr id="99331" name="TextBox 4"/>
          <p:cNvSpPr txBox="1">
            <a:spLocks noChangeArrowheads="1"/>
          </p:cNvSpPr>
          <p:nvPr/>
        </p:nvSpPr>
        <p:spPr bwMode="auto">
          <a:xfrm>
            <a:off x="1008063" y="6113463"/>
            <a:ext cx="10264775" cy="368300"/>
          </a:xfrm>
          <a:prstGeom prst="rect">
            <a:avLst/>
          </a:prstGeom>
          <a:noFill/>
          <a:ln w="9525">
            <a:noFill/>
            <a:miter lim="800000"/>
            <a:headEnd/>
            <a:tailEnd/>
          </a:ln>
        </p:spPr>
        <p:txBody>
          <a:bodyPr>
            <a:spAutoFit/>
          </a:bodyPr>
          <a:lstStyle/>
          <a:p>
            <a:pPr defTabSz="914400"/>
            <a:r>
              <a:rPr lang="en-US" sz="1800">
                <a:solidFill>
                  <a:srgbClr val="000090"/>
                </a:solidFill>
                <a:latin typeface="Calibri" pitchFamily="34" charset="0"/>
                <a:ea typeface="MS PGothic" pitchFamily="34" charset="-128"/>
              </a:rPr>
              <a:t>NICHD - Neonatal Network Survey  </a:t>
            </a:r>
          </a:p>
        </p:txBody>
      </p:sp>
      <p:sp>
        <p:nvSpPr>
          <p:cNvPr id="99332"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p:cNvPicPr>
            <a:picLocks noGrp="1" noChangeAspect="1" noChangeArrowheads="1"/>
          </p:cNvPicPr>
          <p:nvPr>
            <p:ph sz="quarter" idx="4294967295"/>
          </p:nvPr>
        </p:nvPicPr>
        <p:blipFill>
          <a:blip r:embed="rId2"/>
          <a:srcRect/>
          <a:stretch>
            <a:fillRect/>
          </a:stretch>
        </p:blipFill>
        <p:spPr>
          <a:xfrm>
            <a:off x="1200150" y="461963"/>
            <a:ext cx="9409113" cy="5499100"/>
          </a:xfrm>
        </p:spPr>
      </p:pic>
      <p:sp>
        <p:nvSpPr>
          <p:cNvPr id="5" name="Rectangle 4"/>
          <p:cNvSpPr/>
          <p:nvPr/>
        </p:nvSpPr>
        <p:spPr>
          <a:xfrm>
            <a:off x="9777413" y="461963"/>
            <a:ext cx="831850" cy="38417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914400" fontAlgn="auto">
              <a:spcBef>
                <a:spcPts val="0"/>
              </a:spcBef>
              <a:spcAft>
                <a:spcPts val="0"/>
              </a:spcAft>
              <a:defRPr/>
            </a:pPr>
            <a:endParaRPr lang="en-US" sz="1800"/>
          </a:p>
        </p:txBody>
      </p:sp>
      <p:sp>
        <p:nvSpPr>
          <p:cNvPr id="100356" name="TextBox 5"/>
          <p:cNvSpPr txBox="1">
            <a:spLocks noChangeArrowheads="1"/>
          </p:cNvSpPr>
          <p:nvPr/>
        </p:nvSpPr>
        <p:spPr bwMode="auto">
          <a:xfrm>
            <a:off x="1008063" y="6113463"/>
            <a:ext cx="10264775" cy="368300"/>
          </a:xfrm>
          <a:prstGeom prst="rect">
            <a:avLst/>
          </a:prstGeom>
          <a:noFill/>
          <a:ln w="9525">
            <a:noFill/>
            <a:miter lim="800000"/>
            <a:headEnd/>
            <a:tailEnd/>
          </a:ln>
        </p:spPr>
        <p:txBody>
          <a:bodyPr>
            <a:spAutoFit/>
          </a:bodyPr>
          <a:lstStyle/>
          <a:p>
            <a:pPr defTabSz="914400"/>
            <a:r>
              <a:rPr lang="en-US" sz="1800">
                <a:solidFill>
                  <a:srgbClr val="000090"/>
                </a:solidFill>
                <a:latin typeface="Calibri" pitchFamily="34" charset="0"/>
                <a:ea typeface="MS PGothic" pitchFamily="34" charset="-128"/>
              </a:rPr>
              <a:t>Pessoa-Silva et al. Healthcare-Associated Infections among Neonates in Brazil</a:t>
            </a:r>
          </a:p>
        </p:txBody>
      </p:sp>
      <p:sp>
        <p:nvSpPr>
          <p:cNvPr id="100357"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idx="4294967295"/>
          </p:nvPr>
        </p:nvSpPr>
        <p:spPr>
          <a:xfrm>
            <a:off x="719138" y="260350"/>
            <a:ext cx="10972800" cy="1143000"/>
          </a:xfrm>
        </p:spPr>
        <p:txBody>
          <a:bodyPr anchor="ctr"/>
          <a:lstStyle/>
          <a:p>
            <a:r>
              <a:rPr lang="pt-BR" b="1" smtClean="0"/>
              <a:t>RECOMENDAÇÃO DO GUIDELINE</a:t>
            </a:r>
          </a:p>
        </p:txBody>
      </p:sp>
      <p:sp>
        <p:nvSpPr>
          <p:cNvPr id="101379" name="Content Placeholder 2"/>
          <p:cNvSpPr>
            <a:spLocks noGrp="1"/>
          </p:cNvSpPr>
          <p:nvPr>
            <p:ph idx="4294967295"/>
          </p:nvPr>
        </p:nvSpPr>
        <p:spPr>
          <a:xfrm>
            <a:off x="609600" y="1557338"/>
            <a:ext cx="10972800" cy="4525962"/>
          </a:xfrm>
        </p:spPr>
        <p:txBody>
          <a:bodyPr/>
          <a:lstStyle/>
          <a:p>
            <a:r>
              <a:rPr lang="pt-BR" sz="2400" smtClean="0"/>
              <a:t>Coleta de swab vaginal-retal entre a 35 e 37 semana de gestação</a:t>
            </a:r>
          </a:p>
          <a:p>
            <a:r>
              <a:rPr lang="pt-BR" sz="2400" smtClean="0"/>
              <a:t>O swab combinado vaginal e retal aumenta substancialmente a positividade</a:t>
            </a:r>
          </a:p>
          <a:p>
            <a:r>
              <a:rPr lang="pt-BR" sz="2400" smtClean="0"/>
              <a:t>Meio seletivo – Todd Hewitt</a:t>
            </a:r>
          </a:p>
          <a:p>
            <a:r>
              <a:rPr lang="pt-BR" sz="2400" smtClean="0"/>
              <a:t>Profilaxia nas gestantes colonizadas</a:t>
            </a:r>
          </a:p>
        </p:txBody>
      </p:sp>
      <p:sp>
        <p:nvSpPr>
          <p:cNvPr id="101380"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p:cNvSpPr>
            <a:spLocks noGrp="1"/>
          </p:cNvSpPr>
          <p:nvPr>
            <p:ph type="title" idx="4294967295"/>
          </p:nvPr>
        </p:nvSpPr>
        <p:spPr/>
        <p:txBody>
          <a:bodyPr anchor="ctr"/>
          <a:lstStyle/>
          <a:p>
            <a:r>
              <a:rPr lang="pt-BR" b="1" smtClean="0"/>
              <a:t>MEIO DE CULTURA </a:t>
            </a:r>
          </a:p>
        </p:txBody>
      </p:sp>
      <p:pic>
        <p:nvPicPr>
          <p:cNvPr id="102403" name="Picture 2" descr="C:\Users\Paulo\Desktop\Imagem1.jpg"/>
          <p:cNvPicPr>
            <a:picLocks noChangeAspect="1" noChangeArrowheads="1"/>
          </p:cNvPicPr>
          <p:nvPr/>
        </p:nvPicPr>
        <p:blipFill>
          <a:blip r:embed="rId2"/>
          <a:srcRect/>
          <a:stretch>
            <a:fillRect/>
          </a:stretch>
        </p:blipFill>
        <p:spPr bwMode="auto">
          <a:xfrm>
            <a:off x="8208963" y="2019300"/>
            <a:ext cx="3589337" cy="2730500"/>
          </a:xfrm>
          <a:prstGeom prst="rect">
            <a:avLst/>
          </a:prstGeom>
          <a:noFill/>
          <a:ln w="9525">
            <a:noFill/>
            <a:miter lim="800000"/>
            <a:headEnd/>
            <a:tailEnd/>
          </a:ln>
        </p:spPr>
      </p:pic>
      <p:pic>
        <p:nvPicPr>
          <p:cNvPr id="102404" name="Picture 3" descr="C:\Users\Paulo\Desktop\Imagem1.jpg"/>
          <p:cNvPicPr>
            <a:picLocks noChangeAspect="1" noChangeArrowheads="1"/>
          </p:cNvPicPr>
          <p:nvPr/>
        </p:nvPicPr>
        <p:blipFill>
          <a:blip r:embed="rId3"/>
          <a:srcRect/>
          <a:stretch>
            <a:fillRect/>
          </a:stretch>
        </p:blipFill>
        <p:spPr bwMode="auto">
          <a:xfrm>
            <a:off x="3214688" y="2205038"/>
            <a:ext cx="5002212" cy="2443162"/>
          </a:xfrm>
          <a:prstGeom prst="rect">
            <a:avLst/>
          </a:prstGeom>
          <a:noFill/>
          <a:ln w="9525">
            <a:noFill/>
            <a:miter lim="800000"/>
            <a:headEnd/>
            <a:tailEnd/>
          </a:ln>
        </p:spPr>
      </p:pic>
      <p:pic>
        <p:nvPicPr>
          <p:cNvPr id="102405" name="Picture 4" descr="C:\Users\Paulo\Desktop\Imagem2.jpg"/>
          <p:cNvPicPr>
            <a:picLocks noChangeAspect="1" noChangeArrowheads="1"/>
          </p:cNvPicPr>
          <p:nvPr/>
        </p:nvPicPr>
        <p:blipFill>
          <a:blip r:embed="rId4"/>
          <a:srcRect/>
          <a:stretch>
            <a:fillRect/>
          </a:stretch>
        </p:blipFill>
        <p:spPr bwMode="auto">
          <a:xfrm>
            <a:off x="1512888" y="2057400"/>
            <a:ext cx="1693862" cy="2654300"/>
          </a:xfrm>
          <a:prstGeom prst="rect">
            <a:avLst/>
          </a:prstGeom>
          <a:noFill/>
          <a:ln w="9525">
            <a:noFill/>
            <a:miter lim="800000"/>
            <a:headEnd/>
            <a:tailEnd/>
          </a:ln>
        </p:spPr>
      </p:pic>
      <p:sp>
        <p:nvSpPr>
          <p:cNvPr id="102406"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idx="4294967295"/>
          </p:nvPr>
        </p:nvSpPr>
        <p:spPr/>
        <p:txBody>
          <a:bodyPr anchor="ctr"/>
          <a:lstStyle/>
          <a:p>
            <a:r>
              <a:rPr lang="en-US" sz="2800" b="1" smtClean="0"/>
              <a:t>PROFILAXIA PARA INFECÇÃO POR STREPTOCOCCUS DO GRUPO B</a:t>
            </a:r>
            <a:endParaRPr lang="en-US" sz="2800" smtClean="0"/>
          </a:p>
        </p:txBody>
      </p:sp>
      <p:sp>
        <p:nvSpPr>
          <p:cNvPr id="103427" name="Content Placeholder 2"/>
          <p:cNvSpPr>
            <a:spLocks noGrp="1"/>
          </p:cNvSpPr>
          <p:nvPr>
            <p:ph idx="4294967295"/>
          </p:nvPr>
        </p:nvSpPr>
        <p:spPr>
          <a:xfrm>
            <a:off x="1746250" y="2122488"/>
            <a:ext cx="8915400" cy="3886200"/>
          </a:xfrm>
        </p:spPr>
        <p:txBody>
          <a:bodyPr/>
          <a:lstStyle/>
          <a:p>
            <a:pPr marL="0" indent="0" defTabSz="914400">
              <a:buFont typeface="Wingdings 3" pitchFamily="18" charset="2"/>
              <a:buNone/>
            </a:pPr>
            <a:r>
              <a:rPr lang="en-US" sz="2000" b="1" smtClean="0">
                <a:solidFill>
                  <a:srgbClr val="FF0066"/>
                </a:solidFill>
                <a:latin typeface="Calibri" pitchFamily="34" charset="0"/>
              </a:rPr>
              <a:t>Coletar swab vaginal-retal em toda mulher que chegue ao hospital em trabalho de parto prematuro com ≥ 24 semanas de gestação</a:t>
            </a:r>
          </a:p>
          <a:p>
            <a:pPr marL="0" indent="0" defTabSz="914400">
              <a:buFont typeface="Wingdings 3" pitchFamily="18" charset="2"/>
              <a:buNone/>
            </a:pPr>
            <a:endParaRPr lang="en-US" sz="2000" b="1" smtClean="0">
              <a:solidFill>
                <a:srgbClr val="FF0066"/>
              </a:solidFill>
              <a:latin typeface="Calibri" pitchFamily="34" charset="0"/>
            </a:endParaRPr>
          </a:p>
          <a:p>
            <a:pPr marL="0" indent="0" algn="ctr" defTabSz="914400">
              <a:buFont typeface="Wingdings 3" pitchFamily="18" charset="2"/>
              <a:buNone/>
            </a:pPr>
            <a:r>
              <a:rPr lang="en-US" sz="2400" smtClean="0">
                <a:latin typeface="Calibri" pitchFamily="34" charset="0"/>
              </a:rPr>
              <a:t>Centro-Obstétrico e enfermaria de alto risco (antes do início de antibioticoterapia)</a:t>
            </a:r>
          </a:p>
        </p:txBody>
      </p:sp>
      <p:sp>
        <p:nvSpPr>
          <p:cNvPr id="103428"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p:cNvSpPr>
            <a:spLocks noGrp="1"/>
          </p:cNvSpPr>
          <p:nvPr>
            <p:ph type="title" idx="4294967295"/>
          </p:nvPr>
        </p:nvSpPr>
        <p:spPr/>
        <p:txBody>
          <a:bodyPr anchor="ctr"/>
          <a:lstStyle/>
          <a:p>
            <a:r>
              <a:rPr lang="en-US" sz="2800" b="1" smtClean="0"/>
              <a:t>PROFILAXIA PARA INFECÇÃO POR STREPTOCOCCUS DO GRUPO B</a:t>
            </a:r>
          </a:p>
        </p:txBody>
      </p:sp>
      <p:sp>
        <p:nvSpPr>
          <p:cNvPr id="104451" name="Content Placeholder 2"/>
          <p:cNvSpPr>
            <a:spLocks noGrp="1"/>
          </p:cNvSpPr>
          <p:nvPr>
            <p:ph idx="4294967295"/>
          </p:nvPr>
        </p:nvSpPr>
        <p:spPr>
          <a:xfrm>
            <a:off x="609600" y="1600200"/>
            <a:ext cx="10972800" cy="5003800"/>
          </a:xfrm>
        </p:spPr>
        <p:txBody>
          <a:bodyPr/>
          <a:lstStyle/>
          <a:p>
            <a:pPr marL="0" indent="0" defTabSz="914400">
              <a:lnSpc>
                <a:spcPct val="90000"/>
              </a:lnSpc>
              <a:buFont typeface="Wingdings 3" pitchFamily="18" charset="2"/>
              <a:buNone/>
            </a:pPr>
            <a:r>
              <a:rPr lang="en-US" sz="2000" b="1" u="sng" smtClean="0">
                <a:solidFill>
                  <a:srgbClr val="FF3300"/>
                </a:solidFill>
              </a:rPr>
              <a:t>Indicações</a:t>
            </a:r>
          </a:p>
          <a:p>
            <a:pPr marL="0" indent="0" defTabSz="914400">
              <a:lnSpc>
                <a:spcPct val="90000"/>
              </a:lnSpc>
              <a:buFontTx/>
              <a:buChar char="-"/>
            </a:pPr>
            <a:r>
              <a:rPr lang="en-US" sz="2000" smtClean="0"/>
              <a:t>RN prévio com doença invasiva</a:t>
            </a:r>
          </a:p>
          <a:p>
            <a:pPr marL="0" indent="0" defTabSz="914400">
              <a:lnSpc>
                <a:spcPct val="90000"/>
              </a:lnSpc>
              <a:buFontTx/>
              <a:buChar char="-"/>
            </a:pPr>
            <a:r>
              <a:rPr lang="en-US" sz="2000" smtClean="0"/>
              <a:t>Bacteriúria com Estreptococo B na gestação atual</a:t>
            </a:r>
          </a:p>
          <a:p>
            <a:pPr marL="0" indent="0" defTabSz="914400">
              <a:lnSpc>
                <a:spcPct val="90000"/>
              </a:lnSpc>
              <a:buFontTx/>
              <a:buChar char="-"/>
            </a:pPr>
            <a:r>
              <a:rPr lang="en-US" sz="2000" smtClean="0"/>
              <a:t>Swab vaginal-retal positivo</a:t>
            </a:r>
          </a:p>
          <a:p>
            <a:pPr marL="0" indent="0" defTabSz="914400">
              <a:lnSpc>
                <a:spcPct val="90000"/>
              </a:lnSpc>
              <a:buFont typeface="Wingdings 3" pitchFamily="18" charset="2"/>
              <a:buNone/>
            </a:pPr>
            <a:r>
              <a:rPr lang="en-US" sz="2000" smtClean="0"/>
              <a:t>Estado de colonização ignorado, </a:t>
            </a:r>
            <a:r>
              <a:rPr lang="en-US" sz="2000" b="1" smtClean="0"/>
              <a:t>UM</a:t>
            </a:r>
            <a:r>
              <a:rPr lang="en-US" sz="2000" smtClean="0"/>
              <a:t> dos abaixo:</a:t>
            </a:r>
          </a:p>
          <a:p>
            <a:pPr marL="0" indent="0" defTabSz="914400">
              <a:lnSpc>
                <a:spcPct val="90000"/>
              </a:lnSpc>
              <a:buFontTx/>
              <a:buChar char="-"/>
            </a:pPr>
            <a:r>
              <a:rPr lang="en-US" sz="2000" smtClean="0"/>
              <a:t>Gestação ≤ 37 semanas</a:t>
            </a:r>
          </a:p>
          <a:p>
            <a:pPr marL="0" indent="0" defTabSz="914400">
              <a:lnSpc>
                <a:spcPct val="90000"/>
              </a:lnSpc>
              <a:buFontTx/>
              <a:buChar char="-"/>
            </a:pPr>
            <a:r>
              <a:rPr lang="en-US" sz="2000" smtClean="0"/>
              <a:t>Ruptura de membranas ≥ 18 horas</a:t>
            </a:r>
          </a:p>
          <a:p>
            <a:pPr marL="0" indent="0" defTabSz="914400">
              <a:lnSpc>
                <a:spcPct val="90000"/>
              </a:lnSpc>
              <a:buFontTx/>
              <a:buChar char="-"/>
            </a:pPr>
            <a:r>
              <a:rPr lang="en-US" sz="2000" smtClean="0"/>
              <a:t>Febre no momento do parto ≥ 38,0</a:t>
            </a:r>
            <a:r>
              <a:rPr lang="en-US" sz="2000" baseline="30000" smtClean="0"/>
              <a:t>o </a:t>
            </a:r>
            <a:r>
              <a:rPr lang="en-US" sz="2000" smtClean="0"/>
              <a:t> C</a:t>
            </a:r>
          </a:p>
          <a:p>
            <a:pPr marL="0" indent="0" defTabSz="914400">
              <a:lnSpc>
                <a:spcPct val="90000"/>
              </a:lnSpc>
              <a:buFont typeface="Wingdings 3" pitchFamily="18" charset="2"/>
              <a:buNone/>
            </a:pPr>
            <a:r>
              <a:rPr lang="en-US" sz="2000" b="1" u="sng" smtClean="0">
                <a:solidFill>
                  <a:schemeClr val="hlink"/>
                </a:solidFill>
              </a:rPr>
              <a:t>Não Indicado</a:t>
            </a:r>
          </a:p>
          <a:p>
            <a:pPr marL="0" indent="0" defTabSz="914400">
              <a:lnSpc>
                <a:spcPct val="90000"/>
              </a:lnSpc>
              <a:buFontTx/>
              <a:buChar char="-"/>
            </a:pPr>
            <a:r>
              <a:rPr lang="en-US" sz="2000" smtClean="0"/>
              <a:t>Cesárea eletiva</a:t>
            </a:r>
          </a:p>
          <a:p>
            <a:pPr marL="0" indent="0" defTabSz="914400">
              <a:lnSpc>
                <a:spcPct val="90000"/>
              </a:lnSpc>
              <a:buFontTx/>
              <a:buChar char="-"/>
            </a:pPr>
            <a:r>
              <a:rPr lang="en-US" sz="2000" smtClean="0"/>
              <a:t>Swab vaginal-retal negativo</a:t>
            </a:r>
          </a:p>
          <a:p>
            <a:pPr marL="0" indent="0" defTabSz="914400">
              <a:lnSpc>
                <a:spcPct val="90000"/>
              </a:lnSpc>
            </a:pPr>
            <a:endParaRPr lang="en-US" sz="2000" smtClean="0"/>
          </a:p>
        </p:txBody>
      </p:sp>
      <p:sp>
        <p:nvSpPr>
          <p:cNvPr id="104452"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idx="4294967295"/>
          </p:nvPr>
        </p:nvSpPr>
        <p:spPr/>
        <p:txBody>
          <a:bodyPr anchor="ctr"/>
          <a:lstStyle/>
          <a:p>
            <a:r>
              <a:rPr lang="en-US" sz="2800" b="1" smtClean="0"/>
              <a:t>PROFILAXIA PARA INFECÇÃO POR STREPTOCOCCUS DO GRUPO B</a:t>
            </a:r>
            <a:endParaRPr lang="en-US" sz="2800" smtClean="0"/>
          </a:p>
        </p:txBody>
      </p:sp>
      <p:graphicFrame>
        <p:nvGraphicFramePr>
          <p:cNvPr id="4" name="Content Placeholder 3"/>
          <p:cNvGraphicFramePr>
            <a:graphicFrameLocks noGrp="1"/>
          </p:cNvGraphicFramePr>
          <p:nvPr/>
        </p:nvGraphicFramePr>
        <p:xfrm>
          <a:off x="527050" y="1743075"/>
          <a:ext cx="11036300" cy="2254250"/>
        </p:xfrm>
        <a:graphic>
          <a:graphicData uri="http://schemas.openxmlformats.org/drawingml/2006/table">
            <a:tbl>
              <a:tblPr/>
              <a:tblGrid>
                <a:gridCol w="2760663"/>
                <a:gridCol w="2757487"/>
                <a:gridCol w="2151063"/>
                <a:gridCol w="3367087"/>
              </a:tblGrid>
              <a:tr h="822325">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FFFFFF"/>
                          </a:solidFill>
                          <a:effectLst/>
                          <a:latin typeface="Century Gothic" pitchFamily="34" charset="0"/>
                          <a:cs typeface="Arial" pitchFamily="34" charset="0"/>
                        </a:rPr>
                        <a:t>Antibiótico</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FFFFFF"/>
                          </a:solidFill>
                          <a:effectLst/>
                          <a:latin typeface="Century Gothic" pitchFamily="34" charset="0"/>
                          <a:cs typeface="Arial" pitchFamily="34" charset="0"/>
                        </a:rPr>
                        <a:t>Dose de ataque</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FFFFFF"/>
                          </a:solidFill>
                          <a:effectLst/>
                          <a:latin typeface="Century Gothic" pitchFamily="34" charset="0"/>
                          <a:cs typeface="Arial" pitchFamily="34" charset="0"/>
                        </a:rPr>
                        <a:t>Intervalo</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FFFFFF"/>
                          </a:solidFill>
                          <a:effectLst/>
                          <a:latin typeface="Century Gothic" pitchFamily="34" charset="0"/>
                          <a:cs typeface="Arial" pitchFamily="34" charset="0"/>
                        </a:rPr>
                        <a:t>Dose  de repetição</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906463">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000000"/>
                          </a:solidFill>
                          <a:effectLst/>
                          <a:latin typeface="Century Gothic" pitchFamily="34" charset="0"/>
                          <a:cs typeface="Arial" pitchFamily="34" charset="0"/>
                        </a:rPr>
                        <a:t>Penicilina G cristalina</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000000"/>
                          </a:solidFill>
                          <a:effectLst/>
                          <a:latin typeface="Century Gothic" pitchFamily="34" charset="0"/>
                          <a:cs typeface="Arial" pitchFamily="34" charset="0"/>
                        </a:rPr>
                        <a:t>5 milhões UI</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000000"/>
                          </a:solidFill>
                          <a:effectLst/>
                          <a:latin typeface="Century Gothic" pitchFamily="34" charset="0"/>
                          <a:cs typeface="Arial" pitchFamily="34" charset="0"/>
                        </a:rPr>
                        <a:t>4 horas</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000000"/>
                          </a:solidFill>
                          <a:effectLst/>
                          <a:latin typeface="Century Gothic" pitchFamily="34" charset="0"/>
                          <a:cs typeface="Arial" pitchFamily="34" charset="0"/>
                        </a:rPr>
                        <a:t>2,5-3,0 milhões UI</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525463">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000000"/>
                          </a:solidFill>
                          <a:effectLst/>
                          <a:latin typeface="Century Gothic" pitchFamily="34" charset="0"/>
                          <a:cs typeface="Arial" pitchFamily="34" charset="0"/>
                        </a:rPr>
                        <a:t>Ampicilina</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000000"/>
                          </a:solidFill>
                          <a:effectLst/>
                          <a:latin typeface="Century Gothic" pitchFamily="34" charset="0"/>
                          <a:cs typeface="Arial" pitchFamily="34" charset="0"/>
                        </a:rPr>
                        <a:t>2g</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000000"/>
                          </a:solidFill>
                          <a:effectLst/>
                          <a:latin typeface="Century Gothic" pitchFamily="34" charset="0"/>
                          <a:cs typeface="Arial" pitchFamily="34" charset="0"/>
                        </a:rPr>
                        <a:t>4 horas</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1" i="0" u="none" strike="noStrike" cap="none" normalizeH="0" baseline="0" smtClean="0">
                          <a:ln>
                            <a:noFill/>
                          </a:ln>
                          <a:solidFill>
                            <a:srgbClr val="000000"/>
                          </a:solidFill>
                          <a:effectLst/>
                          <a:latin typeface="Century Gothic" pitchFamily="34" charset="0"/>
                          <a:cs typeface="Arial" pitchFamily="34" charset="0"/>
                        </a:rPr>
                        <a:t>1g</a:t>
                      </a:r>
                    </a:p>
                  </a:txBody>
                  <a:tcPr marL="91448" marR="91448" marT="45688" marB="4568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
        <p:nvSpPr>
          <p:cNvPr id="105497" name="TextBox 4"/>
          <p:cNvSpPr txBox="1">
            <a:spLocks noChangeArrowheads="1"/>
          </p:cNvSpPr>
          <p:nvPr/>
        </p:nvSpPr>
        <p:spPr bwMode="auto">
          <a:xfrm>
            <a:off x="527050" y="4308475"/>
            <a:ext cx="11055350" cy="1552575"/>
          </a:xfrm>
          <a:prstGeom prst="rect">
            <a:avLst/>
          </a:prstGeom>
          <a:noFill/>
          <a:ln w="9525">
            <a:noFill/>
            <a:miter lim="800000"/>
            <a:headEnd/>
            <a:tailEnd/>
          </a:ln>
        </p:spPr>
        <p:txBody>
          <a:bodyPr>
            <a:spAutoFit/>
          </a:bodyPr>
          <a:lstStyle/>
          <a:p>
            <a:pPr defTabSz="914400"/>
            <a:r>
              <a:rPr lang="en-US" sz="2400">
                <a:latin typeface="Calibri" pitchFamily="34" charset="0"/>
                <a:ea typeface="MS PGothic" pitchFamily="34" charset="-128"/>
              </a:rPr>
              <a:t>Pelo menos 2 doses com intervalo de 4 horas</a:t>
            </a:r>
          </a:p>
          <a:p>
            <a:pPr defTabSz="914400"/>
            <a:endParaRPr lang="en-US" sz="2400">
              <a:latin typeface="Calibri" pitchFamily="34" charset="0"/>
              <a:ea typeface="MS PGothic" pitchFamily="34" charset="-128"/>
            </a:endParaRPr>
          </a:p>
          <a:p>
            <a:pPr defTabSz="914400"/>
            <a:r>
              <a:rPr lang="en-US" sz="2400">
                <a:latin typeface="Calibri" pitchFamily="34" charset="0"/>
                <a:ea typeface="MS PGothic" pitchFamily="34" charset="-128"/>
              </a:rPr>
              <a:t>Alternativa para pacientes alérgicos: Clindamicina 900 mg IV a cada 8 horas</a:t>
            </a:r>
          </a:p>
          <a:p>
            <a:pPr defTabSz="914400"/>
            <a:endParaRPr lang="en-US" sz="2400">
              <a:latin typeface="Calibri" pitchFamily="34" charset="0"/>
              <a:ea typeface="MS PGothic" pitchFamily="34" charset="-128"/>
            </a:endParaRPr>
          </a:p>
        </p:txBody>
      </p:sp>
      <p:sp>
        <p:nvSpPr>
          <p:cNvPr id="105498"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idx="4294967295"/>
          </p:nvPr>
        </p:nvSpPr>
        <p:spPr/>
        <p:txBody>
          <a:bodyPr anchor="ctr"/>
          <a:lstStyle/>
          <a:p>
            <a:r>
              <a:rPr lang="pt-BR" b="1" smtClean="0"/>
              <a:t>EFETIVIDADE DA PREVENÇÃO</a:t>
            </a:r>
          </a:p>
        </p:txBody>
      </p:sp>
      <p:sp>
        <p:nvSpPr>
          <p:cNvPr id="106499" name="Content Placeholder 2"/>
          <p:cNvSpPr>
            <a:spLocks noGrp="1"/>
          </p:cNvSpPr>
          <p:nvPr>
            <p:ph idx="4294967295"/>
          </p:nvPr>
        </p:nvSpPr>
        <p:spPr>
          <a:xfrm>
            <a:off x="1674813" y="2152650"/>
            <a:ext cx="8915400" cy="3886200"/>
          </a:xfrm>
        </p:spPr>
        <p:txBody>
          <a:bodyPr/>
          <a:lstStyle/>
          <a:p>
            <a:r>
              <a:rPr lang="pt-BR" sz="2400" smtClean="0"/>
              <a:t>Reduziu em 86% - 89% a incidência de infecção por estreptococo B nas gestantes que receberam profilaxia</a:t>
            </a:r>
          </a:p>
          <a:p>
            <a:endParaRPr lang="pt-BR" sz="2400" smtClean="0"/>
          </a:p>
          <a:p>
            <a:endParaRPr lang="pt-BR" sz="2400" smtClean="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3"/>
          <p:cNvSpPr>
            <a:spLocks noGrp="1"/>
          </p:cNvSpPr>
          <p:nvPr>
            <p:ph type="body" idx="4294967295"/>
          </p:nvPr>
        </p:nvSpPr>
        <p:spPr>
          <a:xfrm>
            <a:off x="719138" y="2817813"/>
            <a:ext cx="10972800" cy="4525962"/>
          </a:xfrm>
        </p:spPr>
        <p:txBody>
          <a:bodyPr/>
          <a:lstStyle/>
          <a:p>
            <a:pPr algn="ctr">
              <a:lnSpc>
                <a:spcPct val="90000"/>
              </a:lnSpc>
            </a:pPr>
            <a:r>
              <a:rPr lang="pt-BR" sz="2000" smtClean="0"/>
              <a:t>A hipertensão pulmonar pelo Streptococus do Grupo B se deve a </a:t>
            </a:r>
            <a:r>
              <a:rPr lang="pt-BR" sz="2000" b="1" smtClean="0">
                <a:solidFill>
                  <a:srgbClr val="FF3300"/>
                </a:solidFill>
              </a:rPr>
              <a:t>manutenção do tônus vascular aumentado:</a:t>
            </a:r>
          </a:p>
          <a:p>
            <a:pPr lvl="1">
              <a:lnSpc>
                <a:spcPct val="80000"/>
              </a:lnSpc>
            </a:pPr>
            <a:r>
              <a:rPr lang="pt-BR" sz="2000" smtClean="0"/>
              <a:t>Representa a maior parte dos casos.</a:t>
            </a:r>
          </a:p>
          <a:p>
            <a:pPr lvl="1">
              <a:lnSpc>
                <a:spcPct val="80000"/>
              </a:lnSpc>
            </a:pPr>
            <a:endParaRPr lang="pt-BR" sz="2000" smtClean="0"/>
          </a:p>
          <a:p>
            <a:pPr lvl="1">
              <a:lnSpc>
                <a:spcPct val="80000"/>
              </a:lnSpc>
            </a:pPr>
            <a:r>
              <a:rPr lang="pt-BR" sz="2000" smtClean="0"/>
              <a:t>Caracteriza-se por uma mal-adaptação, havendo uma </a:t>
            </a:r>
            <a:r>
              <a:rPr lang="pt-BR" sz="2000" b="1" smtClean="0"/>
              <a:t>vasoconstricção</a:t>
            </a:r>
            <a:r>
              <a:rPr lang="pt-BR" sz="2000" smtClean="0"/>
              <a:t> pulmonar com </a:t>
            </a:r>
            <a:r>
              <a:rPr lang="pt-BR" sz="2000" u="sng" smtClean="0"/>
              <a:t>desenvolvimento estrutural e anatômico normais</a:t>
            </a:r>
            <a:r>
              <a:rPr lang="pt-BR" sz="2000" smtClean="0"/>
              <a:t>.</a:t>
            </a:r>
          </a:p>
          <a:p>
            <a:pPr lvl="1">
              <a:lnSpc>
                <a:spcPct val="80000"/>
              </a:lnSpc>
            </a:pPr>
            <a:endParaRPr lang="pt-BR" sz="2000" smtClean="0"/>
          </a:p>
          <a:p>
            <a:pPr lvl="1">
              <a:lnSpc>
                <a:spcPct val="80000"/>
              </a:lnSpc>
            </a:pPr>
            <a:r>
              <a:rPr lang="pt-BR" sz="2000" smtClean="0"/>
              <a:t>Causada por substâncias mediadoras que alteram a vasoreatividade pulmonar.</a:t>
            </a:r>
          </a:p>
          <a:p>
            <a:pPr lvl="1">
              <a:lnSpc>
                <a:spcPct val="80000"/>
              </a:lnSpc>
            </a:pPr>
            <a:endParaRPr lang="pt-BR" sz="2000" smtClean="0"/>
          </a:p>
          <a:p>
            <a:pPr lvl="1">
              <a:lnSpc>
                <a:spcPct val="80000"/>
              </a:lnSpc>
            </a:pPr>
            <a:r>
              <a:rPr lang="pt-BR" sz="2000" smtClean="0"/>
              <a:t>Observada nos casos de stress perinatal agudo: hipoxia, sepse, acidose; e </a:t>
            </a:r>
            <a:r>
              <a:rPr lang="pt-BR" sz="2000" smtClean="0">
                <a:solidFill>
                  <a:srgbClr val="FF0000"/>
                </a:solidFill>
              </a:rPr>
              <a:t>infecção pelo </a:t>
            </a:r>
            <a:r>
              <a:rPr lang="pt-BR" sz="2000" i="1" smtClean="0">
                <a:solidFill>
                  <a:srgbClr val="FF0000"/>
                </a:solidFill>
              </a:rPr>
              <a:t>Streptococcus</a:t>
            </a:r>
            <a:r>
              <a:rPr lang="pt-BR" sz="2000" smtClean="0">
                <a:solidFill>
                  <a:srgbClr val="FF0000"/>
                </a:solidFill>
              </a:rPr>
              <a:t> do grupo B</a:t>
            </a:r>
            <a:r>
              <a:rPr lang="pt-BR" sz="2000" smtClean="0"/>
              <a:t> (aumento do tromboxane e leucotrieno, poderosos vasoconstritores derivados do ácido aracdônico). </a:t>
            </a:r>
          </a:p>
          <a:p>
            <a:pPr lvl="1">
              <a:lnSpc>
                <a:spcPct val="80000"/>
              </a:lnSpc>
            </a:pPr>
            <a:endParaRPr lang="pt-BR" sz="2000" smtClean="0"/>
          </a:p>
        </p:txBody>
      </p:sp>
      <p:graphicFrame>
        <p:nvGraphicFramePr>
          <p:cNvPr id="107532" name="Group 12"/>
          <p:cNvGraphicFramePr>
            <a:graphicFrameLocks noGrp="1"/>
          </p:cNvGraphicFramePr>
          <p:nvPr/>
        </p:nvGraphicFramePr>
        <p:xfrm>
          <a:off x="1046163" y="290513"/>
          <a:ext cx="10847387" cy="914400"/>
        </p:xfrm>
        <a:graphic>
          <a:graphicData uri="http://schemas.openxmlformats.org/drawingml/2006/table">
            <a:tbl>
              <a:tblPr/>
              <a:tblGrid>
                <a:gridCol w="9699625"/>
                <a:gridCol w="1147762"/>
              </a:tblGrid>
              <a:tr h="720725">
                <a:tc>
                  <a:txBody>
                    <a:bodyPr/>
                    <a:lstStyle/>
                    <a:p>
                      <a:pPr marL="0" marR="0" lvl="0" indent="0" algn="ctr" defTabSz="914400" rtl="0" eaLnBrk="1" fontAlgn="base" latinLnBrk="0" hangingPunct="1">
                        <a:lnSpc>
                          <a:spcPct val="100000"/>
                        </a:lnSpc>
                        <a:spcBef>
                          <a:spcPct val="0"/>
                        </a:spcBef>
                        <a:spcAft>
                          <a:spcPct val="0"/>
                        </a:spcAft>
                        <a:buClr>
                          <a:schemeClr val="accent1"/>
                        </a:buClr>
                        <a:buSzTx/>
                        <a:buFontTx/>
                        <a:buNone/>
                        <a:tabLst/>
                      </a:pPr>
                      <a:r>
                        <a:rPr kumimoji="0" lang="pt-BR" sz="1800" b="1" i="0" u="none" strike="noStrike" cap="none" normalizeH="0" baseline="0" smtClean="0">
                          <a:ln>
                            <a:noFill/>
                          </a:ln>
                          <a:solidFill>
                            <a:srgbClr val="0000FF"/>
                          </a:solidFill>
                          <a:effectLst/>
                          <a:latin typeface="Century Gothic" pitchFamily="34" charset="0"/>
                          <a:cs typeface="Arial" pitchFamily="34" charset="0"/>
                        </a:rPr>
                        <a:t>Sessão de Anatomia Clínica: Hipertensão pulmonar (Estreptococo do Grupo B?)</a:t>
                      </a:r>
                      <a:r>
                        <a:rPr kumimoji="0" lang="pt-BR" sz="1800" b="0" i="0" u="none" strike="noStrike" cap="none" normalizeH="0" baseline="0" smtClean="0">
                          <a:ln>
                            <a:noFill/>
                          </a:ln>
                          <a:solidFill>
                            <a:srgbClr val="0000FF"/>
                          </a:solidFill>
                          <a:effectLst/>
                          <a:latin typeface="Century Gothic" pitchFamily="34" charset="0"/>
                          <a:cs typeface="Arial" pitchFamily="34" charset="0"/>
                        </a:rPr>
                        <a:t/>
                      </a:r>
                      <a:br>
                        <a:rPr kumimoji="0" lang="pt-BR" sz="1800" b="0" i="0" u="none" strike="noStrike" cap="none" normalizeH="0" baseline="0" smtClean="0">
                          <a:ln>
                            <a:noFill/>
                          </a:ln>
                          <a:solidFill>
                            <a:srgbClr val="0000FF"/>
                          </a:solidFill>
                          <a:effectLst/>
                          <a:latin typeface="Century Gothic" pitchFamily="34" charset="0"/>
                          <a:cs typeface="Arial" pitchFamily="34" charset="0"/>
                        </a:rPr>
                      </a:br>
                      <a:r>
                        <a:rPr kumimoji="0" lang="pt-BR" sz="1800" b="0" i="0" u="none" strike="noStrike" cap="none" normalizeH="0" baseline="0" smtClean="0">
                          <a:ln>
                            <a:noFill/>
                          </a:ln>
                          <a:solidFill>
                            <a:srgbClr val="0000FF"/>
                          </a:solidFill>
                          <a:effectLst/>
                          <a:latin typeface="Century Gothic" pitchFamily="34" charset="0"/>
                          <a:cs typeface="Arial" pitchFamily="34" charset="0"/>
                        </a:rPr>
                        <a:t>Autor(es): Luciana Meister, Núbia Mendonça, Regina Froz (Patologista), Paulo R. Margotto</a:t>
                      </a: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pt-BR" sz="1000" b="0" i="0" u="none" strike="noStrike" cap="none" normalizeH="0" baseline="0" smtClean="0">
                          <a:ln>
                            <a:noFill/>
                          </a:ln>
                          <a:solidFill>
                            <a:srgbClr val="404040"/>
                          </a:solidFill>
                          <a:effectLst/>
                          <a:latin typeface="Century Gothic" pitchFamily="34" charset="0"/>
                          <a:cs typeface="Arial" pitchFamily="34" charset="0"/>
                          <a:hlinkClick r:id="rId2"/>
                        </a:rPr>
                        <a:t>  </a:t>
                      </a:r>
                      <a:r>
                        <a:rPr kumimoji="0" lang="pt-BR" sz="1000" b="0" i="0" u="none" strike="noStrike" cap="none" normalizeH="0" baseline="0" smtClean="0">
                          <a:ln>
                            <a:noFill/>
                          </a:ln>
                          <a:solidFill>
                            <a:srgbClr val="404040"/>
                          </a:solidFill>
                          <a:effectLst/>
                          <a:latin typeface="Century Gothic" pitchFamily="34" charset="0"/>
                          <a:cs typeface="Arial" pitchFamily="34"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107528" name="Text Box 22"/>
          <p:cNvSpPr txBox="1">
            <a:spLocks noChangeArrowheads="1"/>
          </p:cNvSpPr>
          <p:nvPr/>
        </p:nvSpPr>
        <p:spPr bwMode="auto">
          <a:xfrm>
            <a:off x="1425575" y="1785938"/>
            <a:ext cx="9498013" cy="701675"/>
          </a:xfrm>
          <a:prstGeom prst="rect">
            <a:avLst/>
          </a:prstGeom>
          <a:noFill/>
          <a:ln w="9525">
            <a:noFill/>
            <a:miter lim="800000"/>
            <a:headEnd/>
            <a:tailEnd/>
          </a:ln>
        </p:spPr>
        <p:txBody>
          <a:bodyPr wrap="none">
            <a:spAutoFit/>
          </a:bodyPr>
          <a:lstStyle/>
          <a:p>
            <a:pPr algn="ctr" defTabSz="914400"/>
            <a:r>
              <a:rPr lang="pt-BR" sz="2000">
                <a:latin typeface="Edwardian Script ITC" pitchFamily="66" charset="0"/>
              </a:rPr>
              <a:t>Sabemos o quanto é grave quando o RN se apresenta</a:t>
            </a:r>
          </a:p>
          <a:p>
            <a:pPr algn="ctr" defTabSz="914400"/>
            <a:r>
              <a:rPr lang="pt-BR" sz="2000">
                <a:latin typeface="Edwardian Script ITC" pitchFamily="66" charset="0"/>
              </a:rPr>
              <a:t>com  quadro clínico de hipertensão pulmonar.Entendendo a provável fisiopatologia</a:t>
            </a:r>
          </a:p>
        </p:txBody>
      </p:sp>
      <p:sp>
        <p:nvSpPr>
          <p:cNvPr id="107529"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pic>
        <p:nvPicPr>
          <p:cNvPr id="107531" name="Picture 11" descr="ppt">
            <a:hlinkClick r:id="rId3" tooltip="Anatomo_Clinica_Hipertensao_GBS"/>
          </p:cNvPr>
          <p:cNvPicPr>
            <a:picLocks noChangeAspect="1" noChangeArrowheads="1"/>
          </p:cNvPicPr>
          <p:nvPr/>
        </p:nvPicPr>
        <p:blipFill>
          <a:blip r:embed="rId4"/>
          <a:srcRect/>
          <a:stretch>
            <a:fillRect/>
          </a:stretch>
        </p:blipFill>
        <p:spPr bwMode="auto">
          <a:xfrm>
            <a:off x="10671175" y="441325"/>
            <a:ext cx="457200" cy="457200"/>
          </a:xfrm>
          <a:prstGeom prst="rect">
            <a:avLst/>
          </a:prstGeom>
          <a:noFill/>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algn="ctr"/>
            <a:r>
              <a:rPr lang="pt-BR" sz="3200" smtClean="0">
                <a:solidFill>
                  <a:schemeClr val="hlink"/>
                </a:solidFill>
              </a:rPr>
              <a:t>Hipertensão Pulmonar Persistente</a:t>
            </a:r>
            <a:br>
              <a:rPr lang="pt-BR" sz="3200" smtClean="0">
                <a:solidFill>
                  <a:schemeClr val="hlink"/>
                </a:solidFill>
              </a:rPr>
            </a:br>
            <a:r>
              <a:rPr lang="pt-BR" sz="3200" smtClean="0">
                <a:solidFill>
                  <a:schemeClr val="hlink"/>
                </a:solidFill>
              </a:rPr>
              <a:t>Fisiopatologia</a:t>
            </a:r>
          </a:p>
        </p:txBody>
      </p:sp>
      <p:sp>
        <p:nvSpPr>
          <p:cNvPr id="108547" name="Espaço Reservado para Conteúdo 2"/>
          <p:cNvSpPr>
            <a:spLocks noGrp="1"/>
          </p:cNvSpPr>
          <p:nvPr>
            <p:ph idx="4294967295"/>
          </p:nvPr>
        </p:nvSpPr>
        <p:spPr/>
        <p:txBody>
          <a:bodyPr/>
          <a:lstStyle/>
          <a:p>
            <a:pPr>
              <a:lnSpc>
                <a:spcPct val="80000"/>
              </a:lnSpc>
            </a:pPr>
            <a:r>
              <a:rPr lang="pt-BR" sz="2000" smtClean="0"/>
              <a:t>A </a:t>
            </a:r>
            <a:r>
              <a:rPr lang="pt-BR" sz="2000" b="1" smtClean="0"/>
              <a:t>vasoconstricção </a:t>
            </a:r>
            <a:r>
              <a:rPr lang="pt-BR" sz="2000" smtClean="0"/>
              <a:t>é a mais simples causa de HPP: </a:t>
            </a:r>
            <a:r>
              <a:rPr lang="pt-BR" sz="2000" smtClean="0">
                <a:solidFill>
                  <a:schemeClr val="hlink"/>
                </a:solidFill>
              </a:rPr>
              <a:t>não existe nada de errado com a vasculatura</a:t>
            </a:r>
            <a:r>
              <a:rPr lang="pt-BR" sz="2000" smtClean="0"/>
              <a:t>, mas sim uma constrição do  vaso</a:t>
            </a:r>
          </a:p>
          <a:p>
            <a:pPr>
              <a:lnSpc>
                <a:spcPct val="80000"/>
              </a:lnSpc>
            </a:pPr>
            <a:r>
              <a:rPr lang="pt-BR" sz="2000" smtClean="0"/>
              <a:t>Patologia que responde a vasodilatadores pulmonares. É a única forma de HP que </a:t>
            </a:r>
            <a:r>
              <a:rPr lang="pt-BR" sz="2000" smtClean="0">
                <a:solidFill>
                  <a:schemeClr val="hlink"/>
                </a:solidFill>
              </a:rPr>
              <a:t>responde a vasodilatadores pulmonares</a:t>
            </a:r>
            <a:r>
              <a:rPr lang="pt-BR" sz="2000" smtClean="0"/>
              <a:t>. </a:t>
            </a:r>
          </a:p>
          <a:p>
            <a:pPr>
              <a:lnSpc>
                <a:spcPct val="80000"/>
              </a:lnSpc>
            </a:pPr>
            <a:endParaRPr lang="pt-BR" sz="2000" b="1" smtClean="0"/>
          </a:p>
          <a:p>
            <a:pPr>
              <a:lnSpc>
                <a:spcPct val="80000"/>
              </a:lnSpc>
            </a:pPr>
            <a:r>
              <a:rPr lang="pt-BR" sz="2000" smtClean="0"/>
              <a:t>Vasoconstricção </a:t>
            </a:r>
            <a:r>
              <a:rPr lang="pt-BR" sz="2000" u="sng" smtClean="0"/>
              <a:t>única</a:t>
            </a:r>
            <a:r>
              <a:rPr lang="pt-BR" sz="2000" smtClean="0"/>
              <a:t> atualmente representa </a:t>
            </a:r>
            <a:r>
              <a:rPr lang="pt-BR" sz="2000" smtClean="0">
                <a:solidFill>
                  <a:schemeClr val="hlink"/>
                </a:solidFill>
              </a:rPr>
              <a:t>apenas 1/3 dos casos</a:t>
            </a:r>
          </a:p>
          <a:p>
            <a:pPr>
              <a:lnSpc>
                <a:spcPct val="80000"/>
              </a:lnSpc>
            </a:pPr>
            <a:r>
              <a:rPr lang="pt-BR" sz="2000" smtClean="0"/>
              <a:t> </a:t>
            </a:r>
            <a:r>
              <a:rPr lang="pt-BR" sz="2000" smtClean="0">
                <a:sym typeface="Wingdings" pitchFamily="2" charset="2"/>
              </a:rPr>
              <a:t> </a:t>
            </a:r>
            <a:r>
              <a:rPr lang="pt-BR" sz="2000" smtClean="0"/>
              <a:t>Nos RN que não respondem aos vasodilatadores como a gente acha que eles deveriam responder: não é só  a vasoconstricção que está presente.</a:t>
            </a:r>
          </a:p>
        </p:txBody>
      </p:sp>
      <p:pic>
        <p:nvPicPr>
          <p:cNvPr id="108548" name="Picture 3"/>
          <p:cNvPicPr>
            <a:picLocks noChangeAspect="1" noChangeArrowheads="1"/>
          </p:cNvPicPr>
          <p:nvPr/>
        </p:nvPicPr>
        <p:blipFill>
          <a:blip r:embed="rId2"/>
          <a:srcRect/>
          <a:stretch>
            <a:fillRect/>
          </a:stretch>
        </p:blipFill>
        <p:spPr bwMode="auto">
          <a:xfrm>
            <a:off x="7632700" y="4941888"/>
            <a:ext cx="3651250" cy="1411287"/>
          </a:xfrm>
          <a:prstGeom prst="rect">
            <a:avLst/>
          </a:prstGeom>
          <a:noFill/>
          <a:ln w="9525">
            <a:noFill/>
            <a:miter lim="800000"/>
            <a:headEnd/>
            <a:tailEnd/>
          </a:ln>
        </p:spPr>
      </p:pic>
      <p:sp>
        <p:nvSpPr>
          <p:cNvPr id="108549" name="Rectangle 5"/>
          <p:cNvSpPr>
            <a:spLocks noChangeArrowheads="1"/>
          </p:cNvSpPr>
          <p:nvPr/>
        </p:nvSpPr>
        <p:spPr bwMode="auto">
          <a:xfrm>
            <a:off x="5816600" y="6308725"/>
            <a:ext cx="4781550" cy="366713"/>
          </a:xfrm>
          <a:prstGeom prst="rect">
            <a:avLst/>
          </a:prstGeom>
          <a:noFill/>
          <a:ln w="9525">
            <a:noFill/>
            <a:miter lim="800000"/>
            <a:headEnd/>
            <a:tailEnd/>
          </a:ln>
        </p:spPr>
        <p:txBody>
          <a:bodyPr wrap="none">
            <a:spAutoFit/>
          </a:bodyPr>
          <a:lstStyle/>
          <a:p>
            <a:pPr defTabSz="914400"/>
            <a:r>
              <a:rPr lang="pt-BR" sz="1800" u="sng">
                <a:solidFill>
                  <a:srgbClr val="FF0000"/>
                </a:solidFill>
              </a:rPr>
              <a:t>Hiperplasia e hipertrofia da camada muscular</a:t>
            </a:r>
          </a:p>
        </p:txBody>
      </p:sp>
      <p:sp>
        <p:nvSpPr>
          <p:cNvPr id="108550" name="Line 6"/>
          <p:cNvSpPr>
            <a:spLocks noChangeShapeType="1"/>
          </p:cNvSpPr>
          <p:nvPr/>
        </p:nvSpPr>
        <p:spPr bwMode="auto">
          <a:xfrm flipV="1">
            <a:off x="3214688" y="5157788"/>
            <a:ext cx="673100" cy="288925"/>
          </a:xfrm>
          <a:prstGeom prst="line">
            <a:avLst/>
          </a:prstGeom>
          <a:noFill/>
          <a:ln w="57150">
            <a:solidFill>
              <a:schemeClr val="hlink"/>
            </a:solidFill>
            <a:round/>
            <a:headEnd/>
            <a:tailEnd type="triangle" w="med" len="med"/>
          </a:ln>
        </p:spPr>
        <p:txBody>
          <a:bodyPr/>
          <a:lstStyle/>
          <a:p>
            <a:endParaRPr lang="pt-BR"/>
          </a:p>
        </p:txBody>
      </p:sp>
      <p:sp>
        <p:nvSpPr>
          <p:cNvPr id="108551" name="Rectangle 7"/>
          <p:cNvSpPr>
            <a:spLocks noChangeArrowheads="1"/>
          </p:cNvSpPr>
          <p:nvPr/>
        </p:nvSpPr>
        <p:spPr bwMode="auto">
          <a:xfrm>
            <a:off x="1390650" y="5661025"/>
            <a:ext cx="3073400" cy="720725"/>
          </a:xfrm>
          <a:prstGeom prst="rect">
            <a:avLst/>
          </a:prstGeom>
          <a:solidFill>
            <a:schemeClr val="accent1"/>
          </a:solidFill>
          <a:ln w="9525">
            <a:solidFill>
              <a:schemeClr val="tx1"/>
            </a:solidFill>
            <a:miter lim="800000"/>
            <a:headEnd/>
            <a:tailEnd/>
          </a:ln>
        </p:spPr>
        <p:txBody>
          <a:bodyPr wrap="none" anchor="ctr"/>
          <a:lstStyle/>
          <a:p>
            <a:pPr algn="ctr" defTabSz="914400"/>
            <a:r>
              <a:rPr lang="pt-BR" sz="1800"/>
              <a:t>Estresse intrauterino </a:t>
            </a:r>
          </a:p>
          <a:p>
            <a:pPr algn="ctr" defTabSz="914400"/>
            <a:r>
              <a:rPr lang="pt-BR" sz="1800"/>
              <a:t>crônico</a:t>
            </a:r>
          </a:p>
        </p:txBody>
      </p:sp>
      <p:sp>
        <p:nvSpPr>
          <p:cNvPr id="108552" name="Text Box 8"/>
          <p:cNvSpPr txBox="1">
            <a:spLocks noChangeArrowheads="1"/>
          </p:cNvSpPr>
          <p:nvPr/>
        </p:nvSpPr>
        <p:spPr bwMode="auto">
          <a:xfrm>
            <a:off x="623888" y="6308725"/>
            <a:ext cx="3473450" cy="366713"/>
          </a:xfrm>
          <a:prstGeom prst="rect">
            <a:avLst/>
          </a:prstGeom>
          <a:noFill/>
          <a:ln w="9525">
            <a:noFill/>
            <a:miter lim="800000"/>
            <a:headEnd/>
            <a:tailEnd/>
          </a:ln>
        </p:spPr>
        <p:txBody>
          <a:bodyPr wrap="none">
            <a:spAutoFit/>
          </a:bodyPr>
          <a:lstStyle/>
          <a:p>
            <a:pPr defTabSz="914400"/>
            <a:r>
              <a:rPr lang="pt-BR" sz="1800">
                <a:solidFill>
                  <a:srgbClr val="6600FF"/>
                </a:solidFill>
              </a:rPr>
              <a:t>Não responde a vasodilatadores</a:t>
            </a:r>
          </a:p>
        </p:txBody>
      </p:sp>
      <p:sp>
        <p:nvSpPr>
          <p:cNvPr id="3074" name="Rectangle 2"/>
          <p:cNvSpPr>
            <a:spLocks noGrp="1" noChangeArrowheads="1"/>
          </p:cNvSpPr>
          <p:nvPr>
            <p:ph type="ctrTitle" idx="4294967295"/>
          </p:nvPr>
        </p:nvSpPr>
        <p:spPr>
          <a:xfrm>
            <a:off x="0" y="0"/>
            <a:ext cx="12192000" cy="765175"/>
          </a:xfrm>
          <a:gradFill rotWithShape="1">
            <a:gsLst>
              <a:gs pos="0">
                <a:srgbClr val="006600"/>
              </a:gs>
              <a:gs pos="50000">
                <a:schemeClr val="folHlink"/>
              </a:gs>
              <a:gs pos="100000">
                <a:srgbClr val="006600"/>
              </a:gs>
            </a:gsLst>
            <a:lin ang="5400000" scaled="1"/>
          </a:gradFill>
          <a:ln w="57150">
            <a:solidFill>
              <a:schemeClr val="tx1"/>
            </a:solidFill>
          </a:ln>
        </p:spPr>
        <p:txBody>
          <a:bodyPr anchor="ctr"/>
          <a:lstStyle/>
          <a:p>
            <a:r>
              <a:rPr lang="pt-BR" sz="2800" smtClean="0">
                <a:solidFill>
                  <a:schemeClr val="bg1"/>
                </a:solidFill>
              </a:rPr>
              <a:t>                            Hipertensão Pulmonar Persistente</a:t>
            </a:r>
          </a:p>
        </p:txBody>
      </p:sp>
      <p:sp>
        <p:nvSpPr>
          <p:cNvPr id="108554" name="Line 11"/>
          <p:cNvSpPr>
            <a:spLocks noChangeShapeType="1"/>
          </p:cNvSpPr>
          <p:nvPr/>
        </p:nvSpPr>
        <p:spPr bwMode="auto">
          <a:xfrm flipV="1">
            <a:off x="6769100" y="5661025"/>
            <a:ext cx="673100" cy="288925"/>
          </a:xfrm>
          <a:prstGeom prst="line">
            <a:avLst/>
          </a:prstGeom>
          <a:noFill/>
          <a:ln w="57150">
            <a:solidFill>
              <a:schemeClr val="hlink"/>
            </a:solidFill>
            <a:round/>
            <a:headEnd/>
            <a:tailEnd type="triangle" w="med" len="med"/>
          </a:ln>
        </p:spPr>
        <p:txBody>
          <a:bodyPr/>
          <a:lstStyle/>
          <a:p>
            <a:endParaRPr lang="pt-BR"/>
          </a:p>
        </p:txBody>
      </p:sp>
      <p:sp>
        <p:nvSpPr>
          <p:cNvPr id="108556" name="AutoShape 23"/>
          <p:cNvSpPr>
            <a:spLocks noChangeArrowheads="1"/>
          </p:cNvSpPr>
          <p:nvPr/>
        </p:nvSpPr>
        <p:spPr bwMode="auto">
          <a:xfrm>
            <a:off x="11223625" y="6267450"/>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p:cNvSpPr>
          <p:nvPr>
            <p:ph type="body" idx="4294967295"/>
          </p:nvPr>
        </p:nvSpPr>
        <p:spPr/>
        <p:txBody>
          <a:bodyPr/>
          <a:lstStyle/>
          <a:p>
            <a:pPr>
              <a:buFont typeface="Wingdings 3" pitchFamily="18" charset="2"/>
              <a:buNone/>
            </a:pPr>
            <a:r>
              <a:rPr lang="pt-BR" smtClean="0"/>
              <a:t>        </a:t>
            </a:r>
            <a:r>
              <a:rPr lang="pt-BR" sz="1400" smtClean="0">
                <a:solidFill>
                  <a:schemeClr val="hlink"/>
                </a:solidFill>
              </a:rPr>
              <a:t>Streptococcus do Grupo B (GBS)</a:t>
            </a:r>
            <a:r>
              <a:rPr lang="pt-BR" sz="1400" smtClean="0"/>
              <a:t>                </a:t>
            </a:r>
          </a:p>
          <a:p>
            <a:pPr>
              <a:buFont typeface="Wingdings 3" pitchFamily="18" charset="2"/>
              <a:buNone/>
            </a:pPr>
            <a:r>
              <a:rPr lang="pt-BR" sz="1400" smtClean="0"/>
              <a:t>                 hipertensão pulmonar </a:t>
            </a:r>
          </a:p>
          <a:p>
            <a:pPr>
              <a:buFont typeface="Wingdings 3" pitchFamily="18" charset="2"/>
              <a:buNone/>
            </a:pPr>
            <a:r>
              <a:rPr lang="pt-BR" sz="1400" smtClean="0"/>
              <a:t>       através do  aumento do </a:t>
            </a:r>
            <a:r>
              <a:rPr lang="pt-BR" sz="1400" b="1" smtClean="0">
                <a:solidFill>
                  <a:schemeClr val="hlink"/>
                </a:solidFill>
              </a:rPr>
              <a:t>Tromboxane A2</a:t>
            </a:r>
          </a:p>
          <a:p>
            <a:pPr>
              <a:buFont typeface="Wingdings 3" pitchFamily="18" charset="2"/>
              <a:buNone/>
            </a:pPr>
            <a:endParaRPr lang="pt-BR" sz="1400" b="1" smtClean="0">
              <a:solidFill>
                <a:schemeClr val="hlink"/>
              </a:solidFill>
            </a:endParaRPr>
          </a:p>
          <a:p>
            <a:pPr>
              <a:buFont typeface="Wingdings 3" pitchFamily="18" charset="2"/>
              <a:buNone/>
            </a:pPr>
            <a:r>
              <a:rPr lang="pt-BR" sz="1400" smtClean="0"/>
              <a:t>Componentes ativadores:</a:t>
            </a:r>
          </a:p>
          <a:p>
            <a:pPr>
              <a:buFont typeface="Wingdings 3" pitchFamily="18" charset="2"/>
              <a:buNone/>
            </a:pPr>
            <a:r>
              <a:rPr lang="pt-BR" sz="1400" smtClean="0">
                <a:solidFill>
                  <a:schemeClr val="hlink"/>
                </a:solidFill>
              </a:rPr>
              <a:t>Infusão de indometacina</a:t>
            </a:r>
            <a:r>
              <a:rPr lang="pt-BR" sz="1400" smtClean="0"/>
              <a:t> (inibidor da ciclogenase):bloqueia a síntese de tromboxane e o efeito da hipertensão pulmonar pelo GBS</a:t>
            </a:r>
          </a:p>
          <a:p>
            <a:pPr>
              <a:buFont typeface="Wingdings 3" pitchFamily="18" charset="2"/>
              <a:buNone/>
            </a:pPr>
            <a:endParaRPr lang="pt-BR" sz="1400" smtClean="0"/>
          </a:p>
        </p:txBody>
      </p:sp>
      <p:sp>
        <p:nvSpPr>
          <p:cNvPr id="3074" name="Rectangle 2"/>
          <p:cNvSpPr>
            <a:spLocks noGrp="1" noChangeArrowheads="1"/>
          </p:cNvSpPr>
          <p:nvPr>
            <p:ph type="ctrTitle" idx="4294967295"/>
          </p:nvPr>
        </p:nvSpPr>
        <p:spPr>
          <a:xfrm>
            <a:off x="623888" y="260350"/>
            <a:ext cx="10972800" cy="1143000"/>
          </a:xfrm>
          <a:gradFill rotWithShape="1">
            <a:gsLst>
              <a:gs pos="0">
                <a:srgbClr val="006600"/>
              </a:gs>
              <a:gs pos="50000">
                <a:schemeClr val="folHlink"/>
              </a:gs>
              <a:gs pos="100000">
                <a:srgbClr val="006600"/>
              </a:gs>
            </a:gsLst>
            <a:lin ang="5400000" scaled="1"/>
          </a:gradFill>
          <a:ln w="57150">
            <a:solidFill>
              <a:schemeClr val="tx1"/>
            </a:solidFill>
          </a:ln>
        </p:spPr>
        <p:txBody>
          <a:bodyPr anchor="ctr"/>
          <a:lstStyle/>
          <a:p>
            <a:pPr algn="ctr"/>
            <a:r>
              <a:rPr lang="pt-BR" sz="2800" smtClean="0"/>
              <a:t>Hipertensão Pulmonar pelo Streptococcus do Grupo B</a:t>
            </a:r>
          </a:p>
        </p:txBody>
      </p:sp>
      <p:sp>
        <p:nvSpPr>
          <p:cNvPr id="109572" name="Line 4"/>
          <p:cNvSpPr>
            <a:spLocks noChangeShapeType="1"/>
          </p:cNvSpPr>
          <p:nvPr/>
        </p:nvSpPr>
        <p:spPr bwMode="auto">
          <a:xfrm>
            <a:off x="1390650" y="3068638"/>
            <a:ext cx="1154113" cy="431800"/>
          </a:xfrm>
          <a:prstGeom prst="line">
            <a:avLst/>
          </a:prstGeom>
          <a:noFill/>
          <a:ln w="76200" cmpd="tri">
            <a:solidFill>
              <a:schemeClr val="hlink"/>
            </a:solidFill>
            <a:round/>
            <a:headEnd/>
            <a:tailEnd type="triangle" w="med" len="med"/>
          </a:ln>
        </p:spPr>
        <p:txBody>
          <a:bodyPr/>
          <a:lstStyle/>
          <a:p>
            <a:endParaRPr lang="pt-BR"/>
          </a:p>
        </p:txBody>
      </p:sp>
      <p:sp>
        <p:nvSpPr>
          <p:cNvPr id="109573" name="Text Box 5"/>
          <p:cNvSpPr txBox="1">
            <a:spLocks noChangeArrowheads="1"/>
          </p:cNvSpPr>
          <p:nvPr/>
        </p:nvSpPr>
        <p:spPr bwMode="auto">
          <a:xfrm>
            <a:off x="6864350" y="3573463"/>
            <a:ext cx="3155950" cy="641350"/>
          </a:xfrm>
          <a:prstGeom prst="rect">
            <a:avLst/>
          </a:prstGeom>
          <a:noFill/>
          <a:ln w="9525">
            <a:noFill/>
            <a:miter lim="800000"/>
            <a:headEnd/>
            <a:tailEnd/>
          </a:ln>
        </p:spPr>
        <p:txBody>
          <a:bodyPr wrap="none">
            <a:spAutoFit/>
          </a:bodyPr>
          <a:lstStyle/>
          <a:p>
            <a:pPr defTabSz="914400" eaLnBrk="0" hangingPunct="0">
              <a:spcBef>
                <a:spcPct val="20000"/>
              </a:spcBef>
              <a:buFont typeface="Arial" pitchFamily="34" charset="0"/>
              <a:buNone/>
            </a:pPr>
            <a:r>
              <a:rPr lang="pt-BR" sz="1800">
                <a:solidFill>
                  <a:schemeClr val="hlink"/>
                </a:solidFill>
              </a:rPr>
              <a:t>cardiolipina e fosfatidilglicerol</a:t>
            </a:r>
          </a:p>
          <a:p>
            <a:pPr defTabSz="914400"/>
            <a:endParaRPr lang="pt-BR" sz="1800">
              <a:solidFill>
                <a:schemeClr val="hlink"/>
              </a:solidFill>
            </a:endParaRPr>
          </a:p>
        </p:txBody>
      </p:sp>
      <p:sp>
        <p:nvSpPr>
          <p:cNvPr id="109574" name="Text Box 6"/>
          <p:cNvSpPr txBox="1">
            <a:spLocks noChangeArrowheads="1"/>
          </p:cNvSpPr>
          <p:nvPr/>
        </p:nvSpPr>
        <p:spPr bwMode="auto">
          <a:xfrm>
            <a:off x="6383338" y="3213100"/>
            <a:ext cx="3651250" cy="366713"/>
          </a:xfrm>
          <a:prstGeom prst="rect">
            <a:avLst/>
          </a:prstGeom>
          <a:noFill/>
          <a:ln w="9525">
            <a:noFill/>
            <a:miter lim="800000"/>
            <a:headEnd/>
            <a:tailEnd/>
          </a:ln>
        </p:spPr>
        <p:txBody>
          <a:bodyPr wrap="none">
            <a:spAutoFit/>
          </a:bodyPr>
          <a:lstStyle/>
          <a:p>
            <a:pPr defTabSz="914400"/>
            <a:r>
              <a:rPr lang="pt-BR" sz="1800">
                <a:solidFill>
                  <a:srgbClr val="FF0000"/>
                </a:solidFill>
              </a:rPr>
              <a:t>Fosfolipídeos dominantes do GBS</a:t>
            </a:r>
          </a:p>
        </p:txBody>
      </p:sp>
      <p:sp>
        <p:nvSpPr>
          <p:cNvPr id="109575" name="AutoShape 7"/>
          <p:cNvSpPr>
            <a:spLocks noChangeArrowheads="1"/>
          </p:cNvSpPr>
          <p:nvPr/>
        </p:nvSpPr>
        <p:spPr bwMode="auto">
          <a:xfrm>
            <a:off x="6262688" y="3140075"/>
            <a:ext cx="187325" cy="327025"/>
          </a:xfrm>
          <a:prstGeom prst="upArrow">
            <a:avLst>
              <a:gd name="adj1" fmla="val 50000"/>
              <a:gd name="adj2" fmla="val 43644"/>
            </a:avLst>
          </a:pr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
        <p:nvSpPr>
          <p:cNvPr id="109576" name="AutoShape 8"/>
          <p:cNvSpPr>
            <a:spLocks noChangeArrowheads="1"/>
          </p:cNvSpPr>
          <p:nvPr/>
        </p:nvSpPr>
        <p:spPr bwMode="auto">
          <a:xfrm>
            <a:off x="912813" y="1844675"/>
            <a:ext cx="768350" cy="638175"/>
          </a:xfrm>
          <a:prstGeom prst="curvedRightArrow">
            <a:avLst>
              <a:gd name="adj1" fmla="val 20000"/>
              <a:gd name="adj2" fmla="val 40000"/>
              <a:gd name="adj3" fmla="val 40133"/>
            </a:avLst>
          </a:pr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pic>
        <p:nvPicPr>
          <p:cNvPr id="109577" name="Picture 9"/>
          <p:cNvPicPr>
            <a:picLocks noChangeAspect="1" noChangeArrowheads="1"/>
          </p:cNvPicPr>
          <p:nvPr/>
        </p:nvPicPr>
        <p:blipFill>
          <a:blip r:embed="rId2"/>
          <a:srcRect/>
          <a:stretch>
            <a:fillRect/>
          </a:stretch>
        </p:blipFill>
        <p:spPr bwMode="auto">
          <a:xfrm>
            <a:off x="5135563" y="4759325"/>
            <a:ext cx="3794125" cy="2098675"/>
          </a:xfrm>
          <a:prstGeom prst="rect">
            <a:avLst/>
          </a:prstGeom>
          <a:noFill/>
          <a:ln w="9525">
            <a:noFill/>
            <a:miter lim="800000"/>
            <a:headEnd/>
            <a:tailEnd/>
          </a:ln>
        </p:spPr>
      </p:pic>
      <p:sp>
        <p:nvSpPr>
          <p:cNvPr id="109578" name="Line 10"/>
          <p:cNvSpPr>
            <a:spLocks noChangeShapeType="1"/>
          </p:cNvSpPr>
          <p:nvPr/>
        </p:nvSpPr>
        <p:spPr bwMode="auto">
          <a:xfrm>
            <a:off x="5135563" y="3716338"/>
            <a:ext cx="1441450" cy="0"/>
          </a:xfrm>
          <a:prstGeom prst="line">
            <a:avLst/>
          </a:prstGeom>
          <a:noFill/>
          <a:ln w="57150">
            <a:solidFill>
              <a:schemeClr val="hlink"/>
            </a:solidFill>
            <a:round/>
            <a:headEnd/>
            <a:tailEnd type="triangle" w="med" len="med"/>
          </a:ln>
        </p:spPr>
        <p:txBody>
          <a:bodyPr/>
          <a:lstStyle/>
          <a:p>
            <a:endParaRPr lang="pt-BR"/>
          </a:p>
        </p:txBody>
      </p:sp>
      <p:sp>
        <p:nvSpPr>
          <p:cNvPr id="109579" name="Text Box 11"/>
          <p:cNvSpPr txBox="1">
            <a:spLocks noChangeArrowheads="1"/>
          </p:cNvSpPr>
          <p:nvPr/>
        </p:nvSpPr>
        <p:spPr bwMode="auto">
          <a:xfrm>
            <a:off x="10033000" y="6308725"/>
            <a:ext cx="1416050" cy="366713"/>
          </a:xfrm>
          <a:prstGeom prst="rect">
            <a:avLst/>
          </a:prstGeom>
          <a:noFill/>
          <a:ln w="9525">
            <a:noFill/>
            <a:miter lim="800000"/>
            <a:headEnd/>
            <a:tailEnd/>
          </a:ln>
        </p:spPr>
        <p:txBody>
          <a:bodyPr wrap="none">
            <a:spAutoFit/>
          </a:bodyPr>
          <a:lstStyle/>
          <a:p>
            <a:pPr defTabSz="914400"/>
            <a:r>
              <a:rPr lang="pt-BR" sz="1800"/>
              <a:t>Curtis, 2011</a:t>
            </a:r>
          </a:p>
        </p:txBody>
      </p:sp>
      <p:sp>
        <p:nvSpPr>
          <p:cNvPr id="109580" name="AutoShape 12"/>
          <p:cNvSpPr>
            <a:spLocks noChangeArrowheads="1"/>
          </p:cNvSpPr>
          <p:nvPr/>
        </p:nvSpPr>
        <p:spPr bwMode="auto">
          <a:xfrm>
            <a:off x="10704513" y="5661025"/>
            <a:ext cx="1301750" cy="485775"/>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body" idx="4294967295"/>
          </p:nvPr>
        </p:nvSpPr>
        <p:spPr/>
        <p:txBody>
          <a:bodyPr/>
          <a:lstStyle/>
          <a:p>
            <a:pPr>
              <a:buFont typeface="Wingdings 3" pitchFamily="18" charset="2"/>
              <a:buNone/>
            </a:pPr>
            <a:r>
              <a:rPr lang="pt-BR" sz="1400" smtClean="0">
                <a:solidFill>
                  <a:schemeClr val="hlink"/>
                </a:solidFill>
              </a:rPr>
              <a:t>    </a:t>
            </a:r>
            <a:r>
              <a:rPr lang="pt-BR" i="1" smtClean="0">
                <a:solidFill>
                  <a:schemeClr val="hlink"/>
                </a:solidFill>
              </a:rPr>
              <a:t>Streptococcus</a:t>
            </a:r>
            <a:r>
              <a:rPr lang="pt-BR" smtClean="0">
                <a:solidFill>
                  <a:schemeClr val="hlink"/>
                </a:solidFill>
              </a:rPr>
              <a:t> do Grupo B (GBS) e Hipertensão Pulmonar</a:t>
            </a:r>
          </a:p>
          <a:p>
            <a:r>
              <a:rPr lang="pt-BR" smtClean="0"/>
              <a:t>-</a:t>
            </a:r>
            <a:r>
              <a:rPr lang="pt-BR" smtClean="0">
                <a:solidFill>
                  <a:schemeClr val="hlink"/>
                </a:solidFill>
              </a:rPr>
              <a:t>o antibiótico induz aumento na síntese de lipídeo</a:t>
            </a:r>
            <a:r>
              <a:rPr lang="pt-BR" smtClean="0"/>
              <a:t> que é excretado ( a excreção de fosfolipídeos, incluindo cardiolipina,  é uma resposta comum da bactéria a certos antibióticos, inclusive outros Gram-positvos e negativos)</a:t>
            </a:r>
          </a:p>
          <a:p>
            <a:pPr algn="ctr">
              <a:buFont typeface="Wingdings 3" pitchFamily="18" charset="2"/>
              <a:buNone/>
            </a:pPr>
            <a:r>
              <a:rPr lang="pt-BR" smtClean="0"/>
              <a:t>   </a:t>
            </a:r>
            <a:r>
              <a:rPr lang="pt-BR" smtClean="0">
                <a:solidFill>
                  <a:srgbClr val="FF0000"/>
                </a:solidFill>
              </a:rPr>
              <a:t>(pode haver um aumento de 15 vezes na excreção de lipídeos pelo </a:t>
            </a:r>
            <a:r>
              <a:rPr lang="pt-BR" i="1" smtClean="0">
                <a:solidFill>
                  <a:srgbClr val="FF0000"/>
                </a:solidFill>
              </a:rPr>
              <a:t>Streptococcus)</a:t>
            </a:r>
          </a:p>
          <a:p>
            <a:pPr algn="ctr"/>
            <a:endParaRPr lang="pt-BR" i="1" smtClean="0">
              <a:solidFill>
                <a:srgbClr val="FF0000"/>
              </a:solidFill>
            </a:endParaRPr>
          </a:p>
        </p:txBody>
      </p:sp>
      <p:sp>
        <p:nvSpPr>
          <p:cNvPr id="110595" name="Rectangle 4"/>
          <p:cNvSpPr>
            <a:spLocks noChangeArrowheads="1"/>
          </p:cNvSpPr>
          <p:nvPr/>
        </p:nvSpPr>
        <p:spPr bwMode="auto">
          <a:xfrm>
            <a:off x="431800" y="4365625"/>
            <a:ext cx="11377613" cy="720725"/>
          </a:xfrm>
          <a:prstGeom prst="rect">
            <a:avLst/>
          </a:prstGeom>
          <a:solidFill>
            <a:schemeClr val="accent1"/>
          </a:solidFill>
          <a:ln w="9525">
            <a:solidFill>
              <a:schemeClr val="tx1"/>
            </a:solidFill>
            <a:miter lim="800000"/>
            <a:headEnd/>
            <a:tailEnd/>
          </a:ln>
        </p:spPr>
        <p:txBody>
          <a:bodyPr wrap="none" anchor="ctr"/>
          <a:lstStyle/>
          <a:p>
            <a:pPr algn="ctr" defTabSz="914400"/>
            <a:r>
              <a:rPr lang="pt-BR" sz="1800"/>
              <a:t>Se tal fato ocorre com um neonato infectado recebendo antibiótico  é especulativo</a:t>
            </a:r>
          </a:p>
        </p:txBody>
      </p:sp>
      <p:sp>
        <p:nvSpPr>
          <p:cNvPr id="110596" name="Line 5"/>
          <p:cNvSpPr>
            <a:spLocks noChangeShapeType="1"/>
          </p:cNvSpPr>
          <p:nvPr/>
        </p:nvSpPr>
        <p:spPr bwMode="auto">
          <a:xfrm flipV="1">
            <a:off x="4176713" y="5229225"/>
            <a:ext cx="623887" cy="288925"/>
          </a:xfrm>
          <a:prstGeom prst="line">
            <a:avLst/>
          </a:prstGeom>
          <a:noFill/>
          <a:ln w="57150">
            <a:solidFill>
              <a:schemeClr val="hlink"/>
            </a:solidFill>
            <a:round/>
            <a:headEnd/>
            <a:tailEnd type="triangle" w="med" len="med"/>
          </a:ln>
        </p:spPr>
        <p:txBody>
          <a:bodyPr/>
          <a:lstStyle/>
          <a:p>
            <a:endParaRPr lang="pt-BR"/>
          </a:p>
        </p:txBody>
      </p:sp>
      <p:sp>
        <p:nvSpPr>
          <p:cNvPr id="110597" name="Text Box 6"/>
          <p:cNvSpPr txBox="1">
            <a:spLocks noChangeArrowheads="1"/>
          </p:cNvSpPr>
          <p:nvPr/>
        </p:nvSpPr>
        <p:spPr bwMode="auto">
          <a:xfrm>
            <a:off x="2698750" y="5661025"/>
            <a:ext cx="7270750" cy="915988"/>
          </a:xfrm>
          <a:prstGeom prst="rect">
            <a:avLst/>
          </a:prstGeom>
          <a:noFill/>
          <a:ln w="9525">
            <a:noFill/>
            <a:miter lim="800000"/>
            <a:headEnd/>
            <a:tailEnd/>
          </a:ln>
        </p:spPr>
        <p:txBody>
          <a:bodyPr wrap="none">
            <a:spAutoFit/>
          </a:bodyPr>
          <a:lstStyle/>
          <a:p>
            <a:pPr algn="ctr" defTabSz="914400"/>
            <a:r>
              <a:rPr lang="pt-BR" sz="1800"/>
              <a:t>Tema que está sendo investigado na  </a:t>
            </a:r>
            <a:r>
              <a:rPr lang="pt-BR" sz="1800" i="1"/>
              <a:t>Section on Bacterial Disease,</a:t>
            </a:r>
          </a:p>
          <a:p>
            <a:pPr algn="ctr" defTabSz="914400"/>
            <a:r>
              <a:rPr lang="pt-BR" sz="1800" i="1"/>
              <a:t> Patogenesis and Immunity of The Eunice Kennedy Shiver Institute of </a:t>
            </a:r>
          </a:p>
          <a:p>
            <a:pPr algn="ctr" defTabSz="914400"/>
            <a:r>
              <a:rPr lang="pt-BR" sz="1800" i="1"/>
              <a:t>Child Health and Human Development</a:t>
            </a:r>
          </a:p>
        </p:txBody>
      </p:sp>
      <p:sp>
        <p:nvSpPr>
          <p:cNvPr id="110598" name="Text Box 7"/>
          <p:cNvSpPr txBox="1">
            <a:spLocks noChangeArrowheads="1"/>
          </p:cNvSpPr>
          <p:nvPr/>
        </p:nvSpPr>
        <p:spPr bwMode="auto">
          <a:xfrm>
            <a:off x="9621838" y="6400800"/>
            <a:ext cx="1593850" cy="366713"/>
          </a:xfrm>
          <a:prstGeom prst="rect">
            <a:avLst/>
          </a:prstGeom>
          <a:noFill/>
          <a:ln w="9525">
            <a:noFill/>
            <a:miter lim="800000"/>
            <a:headEnd/>
            <a:tailEnd/>
          </a:ln>
        </p:spPr>
        <p:txBody>
          <a:bodyPr wrap="none">
            <a:spAutoFit/>
          </a:bodyPr>
          <a:lstStyle/>
          <a:p>
            <a:pPr defTabSz="914400"/>
            <a:r>
              <a:rPr lang="pt-BR" sz="1800"/>
              <a:t>Curtis J, 2011</a:t>
            </a:r>
          </a:p>
        </p:txBody>
      </p:sp>
      <p:sp>
        <p:nvSpPr>
          <p:cNvPr id="110599" name="AutoShape 8"/>
          <p:cNvSpPr>
            <a:spLocks noChangeArrowheads="1"/>
          </p:cNvSpPr>
          <p:nvPr/>
        </p:nvSpPr>
        <p:spPr bwMode="auto">
          <a:xfrm>
            <a:off x="11472863" y="6165850"/>
            <a:ext cx="534987" cy="269875"/>
          </a:xfrm>
          <a:custGeom>
            <a:avLst/>
            <a:gdLst>
              <a:gd name="T0" fmla="*/ 5601158 w 21600"/>
              <a:gd name="T1" fmla="*/ 0 h 21600"/>
              <a:gd name="T2" fmla="*/ 0 w 21600"/>
              <a:gd name="T3" fmla="*/ 1685944 h 21600"/>
              <a:gd name="T4" fmla="*/ 5601158 w 21600"/>
              <a:gd name="T5" fmla="*/ 3371876 h 21600"/>
              <a:gd name="T6" fmla="*/ 7468198 w 21600"/>
              <a:gd name="T7" fmla="*/ 168594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
        <p:nvSpPr>
          <p:cNvPr id="3074" name="Rectangle 2"/>
          <p:cNvSpPr>
            <a:spLocks noGrp="1" noChangeArrowheads="1"/>
          </p:cNvSpPr>
          <p:nvPr>
            <p:ph type="ctrTitle" idx="4294967295"/>
          </p:nvPr>
        </p:nvSpPr>
        <p:spPr>
          <a:xfrm>
            <a:off x="623888" y="260350"/>
            <a:ext cx="10972800" cy="1143000"/>
          </a:xfrm>
          <a:gradFill rotWithShape="1">
            <a:gsLst>
              <a:gs pos="0">
                <a:srgbClr val="006600"/>
              </a:gs>
              <a:gs pos="50000">
                <a:schemeClr val="folHlink"/>
              </a:gs>
              <a:gs pos="100000">
                <a:srgbClr val="006600"/>
              </a:gs>
            </a:gsLst>
            <a:lin ang="5400000" scaled="1"/>
          </a:gradFill>
          <a:ln w="57150">
            <a:solidFill>
              <a:schemeClr val="tx1"/>
            </a:solidFill>
          </a:ln>
        </p:spPr>
        <p:txBody>
          <a:bodyPr anchor="ctr"/>
          <a:lstStyle/>
          <a:p>
            <a:pPr algn="ctr"/>
            <a:r>
              <a:rPr lang="pt-BR" sz="2800" smtClean="0"/>
              <a:t>Hipertensão Pulmonar pelo Streptococcus do Grupo B</a:t>
            </a: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3"/>
          <p:cNvPicPr>
            <a:picLocks noChangeAspect="1" noChangeArrowheads="1"/>
          </p:cNvPicPr>
          <p:nvPr>
            <p:ph type="body" idx="4294967295"/>
          </p:nvPr>
        </p:nvPicPr>
        <p:blipFill>
          <a:blip r:embed="rId2"/>
          <a:srcRect/>
          <a:stretch>
            <a:fillRect/>
          </a:stretch>
        </p:blipFill>
        <p:spPr>
          <a:xfrm>
            <a:off x="1677988" y="1844675"/>
            <a:ext cx="5524500" cy="5013325"/>
          </a:xfrm>
          <a:noFill/>
          <a:ln w="38100">
            <a:solidFill>
              <a:srgbClr val="0066FF"/>
            </a:solidFill>
          </a:ln>
        </p:spPr>
      </p:pic>
      <p:sp>
        <p:nvSpPr>
          <p:cNvPr id="3074" name="Rectangle 2"/>
          <p:cNvSpPr>
            <a:spLocks noGrp="1" noChangeArrowheads="1"/>
          </p:cNvSpPr>
          <p:nvPr>
            <p:ph type="ctrTitle" idx="4294967295"/>
          </p:nvPr>
        </p:nvSpPr>
        <p:spPr>
          <a:xfrm>
            <a:off x="814388" y="115888"/>
            <a:ext cx="10972800" cy="792162"/>
          </a:xfrm>
          <a:gradFill rotWithShape="1">
            <a:gsLst>
              <a:gs pos="0">
                <a:srgbClr val="006600"/>
              </a:gs>
              <a:gs pos="50000">
                <a:schemeClr val="folHlink"/>
              </a:gs>
              <a:gs pos="100000">
                <a:srgbClr val="006600"/>
              </a:gs>
            </a:gsLst>
            <a:lin ang="5400000" scaled="1"/>
          </a:gradFill>
          <a:ln w="57150">
            <a:solidFill>
              <a:schemeClr val="tx1"/>
            </a:solidFill>
          </a:ln>
        </p:spPr>
        <p:txBody>
          <a:bodyPr anchor="ctr"/>
          <a:lstStyle/>
          <a:p>
            <a:pPr algn="ctr"/>
            <a:r>
              <a:rPr lang="pt-BR" sz="2800" smtClean="0"/>
              <a:t>Hipertensão Pulmonar pelo Streptococous do Grupo B</a:t>
            </a:r>
          </a:p>
        </p:txBody>
      </p:sp>
      <p:sp>
        <p:nvSpPr>
          <p:cNvPr id="111622" name="Rectangle 6"/>
          <p:cNvSpPr>
            <a:spLocks noChangeArrowheads="1"/>
          </p:cNvSpPr>
          <p:nvPr/>
        </p:nvSpPr>
        <p:spPr bwMode="auto">
          <a:xfrm>
            <a:off x="747713" y="1055688"/>
            <a:ext cx="10272712" cy="733425"/>
          </a:xfrm>
          <a:prstGeom prst="rect">
            <a:avLst/>
          </a:prstGeom>
          <a:solidFill>
            <a:srgbClr val="FFFFFF"/>
          </a:solidFill>
          <a:ln w="9525">
            <a:noFill/>
            <a:miter lim="800000"/>
            <a:headEnd/>
            <a:tailEnd/>
          </a:ln>
          <a:effectLst/>
        </p:spPr>
        <p:txBody>
          <a:bodyPr wrap="none" lIns="0" tIns="0" rIns="95220" bIns="0" anchor="ctr">
            <a:spAutoFit/>
          </a:bodyPr>
          <a:lstStyle/>
          <a:p>
            <a:pPr algn="ctr"/>
            <a:r>
              <a:rPr lang="en-US" sz="1600" b="1">
                <a:hlinkClick r:id="rId3"/>
              </a:rPr>
              <a:t>Group</a:t>
            </a:r>
            <a:r>
              <a:rPr lang="en-US" sz="1600">
                <a:hlinkClick r:id="rId3"/>
              </a:rPr>
              <a:t> </a:t>
            </a:r>
            <a:r>
              <a:rPr lang="en-US" sz="1600" b="1">
                <a:hlinkClick r:id="rId3"/>
              </a:rPr>
              <a:t>B</a:t>
            </a:r>
            <a:r>
              <a:rPr lang="en-US" sz="1600">
                <a:hlinkClick r:id="rId3"/>
              </a:rPr>
              <a:t> </a:t>
            </a:r>
            <a:r>
              <a:rPr lang="en-US" sz="1600" b="1">
                <a:hlinkClick r:id="rId3"/>
              </a:rPr>
              <a:t>Streptococcus</a:t>
            </a:r>
            <a:r>
              <a:rPr lang="en-US" sz="1600">
                <a:hlinkClick r:id="rId3"/>
              </a:rPr>
              <a:t>, phospholipids and pulmonary hypertension.</a:t>
            </a:r>
            <a:endParaRPr lang="en-US" sz="1600"/>
          </a:p>
          <a:p>
            <a:pPr algn="ctr"/>
            <a:r>
              <a:rPr lang="en-US" sz="1600" b="1"/>
              <a:t>Curtis</a:t>
            </a:r>
            <a:r>
              <a:rPr lang="en-US" sz="1600"/>
              <a:t> </a:t>
            </a:r>
            <a:r>
              <a:rPr lang="en-US" sz="1600" b="1"/>
              <a:t>J</a:t>
            </a:r>
            <a:r>
              <a:rPr lang="en-US" sz="1600"/>
              <a:t>, Kim G, Wehr NB, Levine RL.</a:t>
            </a:r>
            <a:r>
              <a:rPr lang="en-US" sz="1600" b="1"/>
              <a:t>J</a:t>
            </a:r>
            <a:r>
              <a:rPr lang="en-US" sz="1600"/>
              <a:t> Perinatol. 2011 Apr;31 Suppl 1:S24-8. doi: 10.1038/jp.2010.168. Review.</a:t>
            </a:r>
          </a:p>
          <a:p>
            <a:pPr algn="ctr"/>
            <a:r>
              <a:rPr lang="en-US" sz="1600"/>
              <a:t>PMID: 21448200.</a:t>
            </a:r>
            <a:r>
              <a:rPr lang="en-US" sz="1600" b="1">
                <a:hlinkClick r:id="rId3"/>
              </a:rPr>
              <a:t>Free PMC Article</a:t>
            </a:r>
            <a:r>
              <a:rPr lang="en-US" sz="1600" b="1"/>
              <a:t>.</a:t>
            </a:r>
            <a:r>
              <a:rPr lang="en-US" sz="1600" u="sng">
                <a:hlinkClick r:id="rId4"/>
              </a:rPr>
              <a:t>Similar articles</a:t>
            </a:r>
            <a:r>
              <a:rPr lang="en-US" sz="1600" u="sng"/>
              <a:t>. </a:t>
            </a:r>
            <a:r>
              <a:rPr lang="en-US" sz="1600" b="1">
                <a:solidFill>
                  <a:srgbClr val="0000FF"/>
                </a:solidFill>
              </a:rPr>
              <a:t>Artigo Integral!</a:t>
            </a:r>
          </a:p>
        </p:txBody>
      </p:sp>
      <p:sp>
        <p:nvSpPr>
          <p:cNvPr id="111623"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p:cNvSpPr>
          <p:nvPr>
            <p:ph type="title" idx="4294967295"/>
          </p:nvPr>
        </p:nvSpPr>
        <p:spPr>
          <a:xfrm>
            <a:off x="482600" y="647700"/>
            <a:ext cx="10972800" cy="1143000"/>
          </a:xfrm>
        </p:spPr>
        <p:txBody>
          <a:bodyPr anchor="ctr"/>
          <a:lstStyle/>
          <a:p>
            <a:pPr algn="ctr"/>
            <a:r>
              <a:rPr lang="pt-BR" sz="1600" smtClean="0">
                <a:hlinkClick r:id="rId2"/>
              </a:rPr>
              <a:t>Prevention of perinatal group B streptococcal disease: updated CDC guideline.</a:t>
            </a:r>
            <a:r>
              <a:rPr lang="pt-BR" sz="1600" smtClean="0"/>
              <a:t/>
            </a:r>
            <a:br>
              <a:rPr lang="pt-BR" sz="1600" smtClean="0"/>
            </a:br>
            <a:r>
              <a:rPr lang="pt-BR" sz="1600" smtClean="0"/>
              <a:t>Cagno CK, Pettit JM, Weiss BD.Am Fam Physician. 2012 Jul 1;86(1):59-65. Erratum in: Am Fam Physician. 2012 Aug 15;86(4):318.PMID: 22962913.</a:t>
            </a:r>
            <a:r>
              <a:rPr lang="pt-BR" sz="1600" b="1" smtClean="0">
                <a:hlinkClick r:id="rId2"/>
              </a:rPr>
              <a:t>Free Article</a:t>
            </a:r>
            <a:r>
              <a:rPr lang="pt-BR" sz="1600" b="1" smtClean="0"/>
              <a:t>. </a:t>
            </a:r>
            <a:r>
              <a:rPr lang="pt-BR" sz="1600" b="1" smtClean="0">
                <a:solidFill>
                  <a:srgbClr val="0000FF"/>
                </a:solidFill>
              </a:rPr>
              <a:t>Artigo Integral!</a:t>
            </a:r>
            <a:r>
              <a:rPr lang="pt-BR" sz="1600" u="sng" smtClean="0">
                <a:solidFill>
                  <a:srgbClr val="0000FF"/>
                </a:solidFill>
                <a:hlinkClick r:id="rId3"/>
              </a:rPr>
              <a:t/>
            </a:r>
            <a:br>
              <a:rPr lang="pt-BR" sz="1600" u="sng" smtClean="0">
                <a:solidFill>
                  <a:srgbClr val="0000FF"/>
                </a:solidFill>
                <a:hlinkClick r:id="rId3"/>
              </a:rPr>
            </a:br>
            <a:r>
              <a:rPr lang="pt-BR" sz="1600" u="sng" smtClean="0">
                <a:hlinkClick r:id="rId3"/>
              </a:rPr>
              <a:t>Similar articles</a:t>
            </a:r>
            <a:endParaRPr lang="pt-BR" sz="1600" u="sng" smtClean="0"/>
          </a:p>
        </p:txBody>
      </p:sp>
      <p:pic>
        <p:nvPicPr>
          <p:cNvPr id="112643" name="Picture 6" descr="Imagem1"/>
          <p:cNvPicPr>
            <a:picLocks noChangeAspect="1" noChangeArrowheads="1"/>
          </p:cNvPicPr>
          <p:nvPr/>
        </p:nvPicPr>
        <p:blipFill>
          <a:blip r:embed="rId4"/>
          <a:srcRect/>
          <a:stretch>
            <a:fillRect/>
          </a:stretch>
        </p:blipFill>
        <p:spPr bwMode="auto">
          <a:xfrm>
            <a:off x="2273300" y="1728788"/>
            <a:ext cx="5256213" cy="5129212"/>
          </a:xfrm>
          <a:prstGeom prst="rect">
            <a:avLst/>
          </a:prstGeom>
          <a:noFill/>
          <a:ln w="9525">
            <a:noFill/>
            <a:miter lim="800000"/>
            <a:headEnd/>
            <a:tailEnd/>
          </a:ln>
        </p:spPr>
      </p:pic>
      <p:pic>
        <p:nvPicPr>
          <p:cNvPr id="112644" name="Picture 7" descr="Imagem1"/>
          <p:cNvPicPr>
            <a:picLocks noChangeAspect="1" noChangeArrowheads="1"/>
          </p:cNvPicPr>
          <p:nvPr/>
        </p:nvPicPr>
        <p:blipFill>
          <a:blip r:embed="rId5"/>
          <a:srcRect/>
          <a:stretch>
            <a:fillRect/>
          </a:stretch>
        </p:blipFill>
        <p:spPr bwMode="auto">
          <a:xfrm>
            <a:off x="7535863" y="2767013"/>
            <a:ext cx="3689350" cy="4090987"/>
          </a:xfrm>
          <a:prstGeom prst="rect">
            <a:avLst/>
          </a:prstGeom>
          <a:noFill/>
          <a:ln w="9525">
            <a:noFill/>
            <a:miter lim="800000"/>
            <a:headEnd/>
            <a:tailEnd/>
          </a:ln>
        </p:spPr>
      </p:pic>
      <p:sp>
        <p:nvSpPr>
          <p:cNvPr id="112645" name="Text Box 5"/>
          <p:cNvSpPr txBox="1">
            <a:spLocks noChangeArrowheads="1"/>
          </p:cNvSpPr>
          <p:nvPr/>
        </p:nvSpPr>
        <p:spPr bwMode="auto">
          <a:xfrm>
            <a:off x="1482725" y="227013"/>
            <a:ext cx="9432925" cy="519112"/>
          </a:xfrm>
          <a:prstGeom prst="rect">
            <a:avLst/>
          </a:prstGeom>
          <a:noFill/>
          <a:ln w="9525">
            <a:noFill/>
            <a:miter lim="800000"/>
            <a:headEnd/>
            <a:tailEnd/>
          </a:ln>
          <a:effectLst/>
        </p:spPr>
        <p:txBody>
          <a:bodyPr wrap="none">
            <a:spAutoFit/>
          </a:bodyPr>
          <a:lstStyle/>
          <a:p>
            <a:pPr defTabSz="914400"/>
            <a:r>
              <a:rPr lang="pt-BR">
                <a:solidFill>
                  <a:srgbClr val="0000FF"/>
                </a:solidFill>
              </a:rPr>
              <a:t>Prevenção da doença perinatal estreptocócica do Grupo B</a:t>
            </a:r>
          </a:p>
        </p:txBody>
      </p:sp>
      <p:sp>
        <p:nvSpPr>
          <p:cNvPr id="112646" name="AutoShape 23"/>
          <p:cNvSpPr>
            <a:spLocks noChangeArrowheads="1"/>
          </p:cNvSpPr>
          <p:nvPr/>
        </p:nvSpPr>
        <p:spPr bwMode="auto">
          <a:xfrm>
            <a:off x="11315700" y="6227763"/>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p:cNvSpPr>
          <p:nvPr>
            <p:ph type="title" idx="4294967295"/>
          </p:nvPr>
        </p:nvSpPr>
        <p:spPr>
          <a:xfrm>
            <a:off x="2460625" y="155575"/>
            <a:ext cx="8912225" cy="1281113"/>
          </a:xfrm>
        </p:spPr>
        <p:txBody>
          <a:bodyPr anchor="ctr"/>
          <a:lstStyle/>
          <a:p>
            <a:pPr algn="ctr"/>
            <a:r>
              <a:rPr lang="pt-BR" sz="3200" smtClean="0">
                <a:solidFill>
                  <a:schemeClr val="hlink"/>
                </a:solidFill>
              </a:rPr>
              <a:t>Infecção pelo Streptocoocus do Grupo B em RN a termo</a:t>
            </a:r>
          </a:p>
        </p:txBody>
      </p:sp>
      <p:sp>
        <p:nvSpPr>
          <p:cNvPr id="113667" name="Rectangle 3"/>
          <p:cNvSpPr>
            <a:spLocks noGrp="1"/>
          </p:cNvSpPr>
          <p:nvPr>
            <p:ph type="body" idx="4294967295"/>
          </p:nvPr>
        </p:nvSpPr>
        <p:spPr>
          <a:xfrm>
            <a:off x="527050" y="1989138"/>
            <a:ext cx="11342688" cy="4525962"/>
          </a:xfrm>
        </p:spPr>
        <p:txBody>
          <a:bodyPr/>
          <a:lstStyle/>
          <a:p>
            <a:endParaRPr lang="en-US" sz="1600" smtClean="0"/>
          </a:p>
          <a:p>
            <a:r>
              <a:rPr lang="en-US" sz="2000" smtClean="0"/>
              <a:t>O CDC estima que em recentes anos, o </a:t>
            </a:r>
            <a:r>
              <a:rPr lang="en-US" sz="2000" i="1" smtClean="0"/>
              <a:t>Streptococcus</a:t>
            </a:r>
            <a:r>
              <a:rPr lang="en-US" sz="2000" smtClean="0"/>
              <a:t> do Grupo B tem causado 1200 casos de sepse precoce por ano; aproximadamente 70% dos casos entre recém-nascidos a termo ( ≥37 semanas de gestação).</a:t>
            </a:r>
          </a:p>
          <a:p>
            <a:r>
              <a:rPr lang="en-US" sz="2000" smtClean="0"/>
              <a:t> </a:t>
            </a:r>
          </a:p>
          <a:p>
            <a:pPr algn="ctr">
              <a:buFont typeface="Wingdings 3" pitchFamily="18" charset="2"/>
              <a:buNone/>
            </a:pPr>
            <a:r>
              <a:rPr lang="pt-BR" sz="2000" b="1" smtClean="0">
                <a:hlinkClick r:id="rId2"/>
              </a:rPr>
              <a:t>Prevention</a:t>
            </a:r>
            <a:r>
              <a:rPr lang="pt-BR" sz="2000" smtClean="0">
                <a:hlinkClick r:id="rId2"/>
              </a:rPr>
              <a:t> of </a:t>
            </a:r>
            <a:r>
              <a:rPr lang="pt-BR" sz="2000" b="1" smtClean="0">
                <a:hlinkClick r:id="rId2"/>
              </a:rPr>
              <a:t>perinatal</a:t>
            </a:r>
            <a:r>
              <a:rPr lang="pt-BR" sz="2000" smtClean="0">
                <a:hlinkClick r:id="rId2"/>
              </a:rPr>
              <a:t> </a:t>
            </a:r>
            <a:r>
              <a:rPr lang="pt-BR" sz="2000" b="1" smtClean="0">
                <a:hlinkClick r:id="rId2"/>
              </a:rPr>
              <a:t>group</a:t>
            </a:r>
            <a:r>
              <a:rPr lang="pt-BR" sz="2000" smtClean="0">
                <a:hlinkClick r:id="rId2"/>
              </a:rPr>
              <a:t> </a:t>
            </a:r>
            <a:r>
              <a:rPr lang="pt-BR" sz="2000" b="1" smtClean="0">
                <a:hlinkClick r:id="rId2"/>
              </a:rPr>
              <a:t>B</a:t>
            </a:r>
            <a:r>
              <a:rPr lang="pt-BR" sz="2000" smtClean="0">
                <a:hlinkClick r:id="rId2"/>
              </a:rPr>
              <a:t> </a:t>
            </a:r>
            <a:r>
              <a:rPr lang="pt-BR" sz="2000" b="1" smtClean="0">
                <a:hlinkClick r:id="rId2"/>
              </a:rPr>
              <a:t>streptococcal</a:t>
            </a:r>
            <a:r>
              <a:rPr lang="pt-BR" sz="2000" smtClean="0">
                <a:hlinkClick r:id="rId2"/>
              </a:rPr>
              <a:t> </a:t>
            </a:r>
            <a:r>
              <a:rPr lang="pt-BR" sz="2000" b="1" smtClean="0">
                <a:hlinkClick r:id="rId2"/>
              </a:rPr>
              <a:t>disease</a:t>
            </a:r>
            <a:r>
              <a:rPr lang="pt-BR" sz="2000" smtClean="0">
                <a:hlinkClick r:id="rId2"/>
              </a:rPr>
              <a:t>--</a:t>
            </a:r>
            <a:r>
              <a:rPr lang="pt-BR" sz="2000" b="1" smtClean="0">
                <a:hlinkClick r:id="rId2"/>
              </a:rPr>
              <a:t>revised</a:t>
            </a:r>
            <a:r>
              <a:rPr lang="pt-BR" sz="2000" smtClean="0">
                <a:hlinkClick r:id="rId2"/>
              </a:rPr>
              <a:t> </a:t>
            </a:r>
            <a:r>
              <a:rPr lang="pt-BR" sz="2000" b="1" smtClean="0">
                <a:hlinkClick r:id="rId2"/>
              </a:rPr>
              <a:t>guidelines</a:t>
            </a:r>
            <a:r>
              <a:rPr lang="pt-BR" sz="2000" smtClean="0">
                <a:hlinkClick r:id="rId2"/>
              </a:rPr>
              <a:t> from </a:t>
            </a:r>
            <a:r>
              <a:rPr lang="pt-BR" sz="2000" b="1" smtClean="0">
                <a:hlinkClick r:id="rId2"/>
              </a:rPr>
              <a:t>CDC</a:t>
            </a:r>
            <a:r>
              <a:rPr lang="pt-BR" sz="2000" smtClean="0">
                <a:hlinkClick r:id="rId2"/>
              </a:rPr>
              <a:t>, </a:t>
            </a:r>
            <a:r>
              <a:rPr lang="pt-BR" sz="2000" b="1" smtClean="0">
                <a:hlinkClick r:id="rId2"/>
              </a:rPr>
              <a:t>2010</a:t>
            </a:r>
            <a:r>
              <a:rPr lang="pt-BR" sz="2000" smtClean="0">
                <a:hlinkClick r:id="rId2"/>
              </a:rPr>
              <a:t>.</a:t>
            </a:r>
            <a:r>
              <a:rPr lang="pt-BR" sz="2000" smtClean="0"/>
              <a:t> Verani JR, McGee L, Schrag SJ; Division of Bacterial Diseases, National Center for Immunization and Respiratory Diseases, Centers for </a:t>
            </a:r>
            <a:r>
              <a:rPr lang="pt-BR" sz="2000" b="1" smtClean="0"/>
              <a:t>Disease</a:t>
            </a:r>
            <a:r>
              <a:rPr lang="pt-BR" sz="2000" smtClean="0"/>
              <a:t> </a:t>
            </a:r>
            <a:r>
              <a:rPr lang="pt-BR" sz="2000" b="1" smtClean="0"/>
              <a:t>Control</a:t>
            </a:r>
            <a:r>
              <a:rPr lang="pt-BR" sz="2000" smtClean="0"/>
              <a:t> and </a:t>
            </a:r>
            <a:r>
              <a:rPr lang="pt-BR" sz="2000" b="1" smtClean="0"/>
              <a:t>Prevention</a:t>
            </a:r>
            <a:r>
              <a:rPr lang="pt-BR" sz="2000" smtClean="0"/>
              <a:t> (</a:t>
            </a:r>
            <a:r>
              <a:rPr lang="pt-BR" sz="2000" b="1" smtClean="0"/>
              <a:t>CDC</a:t>
            </a:r>
            <a:r>
              <a:rPr lang="pt-BR" sz="2000" smtClean="0"/>
              <a:t>).MMWR Recomm Rep. </a:t>
            </a:r>
            <a:r>
              <a:rPr lang="pt-BR" sz="2000" b="1" smtClean="0"/>
              <a:t>2010</a:t>
            </a:r>
            <a:r>
              <a:rPr lang="pt-BR" sz="2000" smtClean="0"/>
              <a:t> Nov 19;59(RR-10):1-36. </a:t>
            </a:r>
            <a:r>
              <a:rPr lang="pt-BR" sz="2000" smtClean="0">
                <a:solidFill>
                  <a:srgbClr val="0000FF"/>
                </a:solidFill>
              </a:rPr>
              <a:t>Artigo Integral</a:t>
            </a:r>
            <a:r>
              <a:rPr lang="pt-BR" sz="2000" smtClean="0"/>
              <a:t>! </a:t>
            </a:r>
            <a:endParaRPr lang="en-US" sz="600" u="sng" smtClean="0">
              <a:solidFill>
                <a:srgbClr val="0000FF"/>
              </a:solidFill>
            </a:endParaRPr>
          </a:p>
        </p:txBody>
      </p:sp>
      <p:sp>
        <p:nvSpPr>
          <p:cNvPr id="113668" name="Text Box 7"/>
          <p:cNvSpPr txBox="1">
            <a:spLocks noChangeArrowheads="1"/>
          </p:cNvSpPr>
          <p:nvPr/>
        </p:nvSpPr>
        <p:spPr bwMode="auto">
          <a:xfrm>
            <a:off x="1703388" y="1412875"/>
            <a:ext cx="8782050" cy="915988"/>
          </a:xfrm>
          <a:prstGeom prst="rect">
            <a:avLst/>
          </a:prstGeom>
          <a:noFill/>
          <a:ln w="9525">
            <a:noFill/>
            <a:miter lim="800000"/>
            <a:headEnd/>
            <a:tailEnd/>
          </a:ln>
        </p:spPr>
        <p:txBody>
          <a:bodyPr wrap="none">
            <a:spAutoFit/>
          </a:bodyPr>
          <a:lstStyle/>
          <a:p>
            <a:pPr algn="ctr" defTabSz="914400"/>
            <a:r>
              <a:rPr lang="pt-BR" sz="1800" b="1">
                <a:latin typeface="Edwardian Script ITC" pitchFamily="66" charset="0"/>
              </a:rPr>
              <a:t>A nossa Unidade teve casos de grave infecção pelo </a:t>
            </a:r>
            <a:r>
              <a:rPr lang="pt-BR" sz="1800" b="1" i="1">
                <a:latin typeface="Edwardian Script ITC" pitchFamily="66" charset="0"/>
              </a:rPr>
              <a:t>Streptococous</a:t>
            </a:r>
            <a:r>
              <a:rPr lang="pt-BR" sz="1800" b="1">
                <a:latin typeface="Edwardian Script ITC" pitchFamily="66" charset="0"/>
              </a:rPr>
              <a:t> do Grupo B</a:t>
            </a:r>
          </a:p>
          <a:p>
            <a:pPr algn="ctr" defTabSz="914400"/>
            <a:r>
              <a:rPr lang="pt-BR" sz="1800" b="1">
                <a:latin typeface="Edwardian Script ITC" pitchFamily="66" charset="0"/>
              </a:rPr>
              <a:t> (quadro de choque séptico) em RN a termo que inclusive encontravam-se</a:t>
            </a:r>
          </a:p>
          <a:p>
            <a:pPr algn="ctr" defTabSz="914400"/>
            <a:r>
              <a:rPr lang="pt-BR" sz="1800" b="1">
                <a:latin typeface="Edwardian Script ITC" pitchFamily="66" charset="0"/>
              </a:rPr>
              <a:t> no Alojamento Conjunto!</a:t>
            </a:r>
          </a:p>
        </p:txBody>
      </p:sp>
      <p:sp>
        <p:nvSpPr>
          <p:cNvPr id="113670" name="AutoShape 23"/>
          <p:cNvSpPr>
            <a:spLocks noChangeArrowheads="1"/>
          </p:cNvSpPr>
          <p:nvPr/>
        </p:nvSpPr>
        <p:spPr bwMode="auto">
          <a:xfrm>
            <a:off x="11061700" y="6257925"/>
            <a:ext cx="754063"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3"/>
          <p:cNvSpPr>
            <a:spLocks noGrp="1" noChangeArrowheads="1"/>
          </p:cNvSpPr>
          <p:nvPr>
            <p:ph type="body" idx="4294967295"/>
          </p:nvPr>
        </p:nvSpPr>
        <p:spPr>
          <a:xfrm>
            <a:off x="850900" y="1933575"/>
            <a:ext cx="10972800" cy="4525963"/>
          </a:xfrm>
        </p:spPr>
        <p:txBody>
          <a:bodyPr/>
          <a:lstStyle/>
          <a:p>
            <a:r>
              <a:rPr lang="pt-BR" sz="2000" smtClean="0"/>
              <a:t>21/3/2012-RN 38sem6d;8/9 Apgar; 3475g;leve DR    Aloja Conjunto</a:t>
            </a:r>
          </a:p>
          <a:p>
            <a:r>
              <a:rPr lang="pt-BR" sz="2000" smtClean="0"/>
              <a:t>-Com </a:t>
            </a:r>
            <a:r>
              <a:rPr lang="pt-BR" sz="2000" b="1" smtClean="0">
                <a:solidFill>
                  <a:srgbClr val="0033CC"/>
                </a:solidFill>
              </a:rPr>
              <a:t>8 hs de vida</a:t>
            </a:r>
            <a:r>
              <a:rPr lang="pt-BR" sz="2000" smtClean="0"/>
              <a:t>:        apnéia, cianose, má perfusão-Quadro de  </a:t>
            </a:r>
            <a:r>
              <a:rPr lang="pt-BR" sz="2000" smtClean="0">
                <a:solidFill>
                  <a:srgbClr val="FF0000"/>
                </a:solidFill>
              </a:rPr>
              <a:t>choque séptico</a:t>
            </a:r>
          </a:p>
          <a:p>
            <a:r>
              <a:rPr lang="pt-BR" sz="2000" smtClean="0"/>
              <a:t>Leucograma: TN:8628;I:2544  ;I/T:0,3</a:t>
            </a:r>
          </a:p>
          <a:p>
            <a:r>
              <a:rPr lang="pt-BR" sz="2000" smtClean="0"/>
              <a:t>-CPAP/ tratamento para o </a:t>
            </a:r>
            <a:r>
              <a:rPr lang="pt-BR" sz="2000" b="1" smtClean="0">
                <a:solidFill>
                  <a:srgbClr val="FF0000"/>
                </a:solidFill>
              </a:rPr>
              <a:t>choque</a:t>
            </a:r>
            <a:r>
              <a:rPr lang="pt-BR" sz="2000" smtClean="0"/>
              <a:t>/Ampicilina+Gentamicina</a:t>
            </a:r>
          </a:p>
          <a:p>
            <a:r>
              <a:rPr lang="pt-BR" sz="2000" smtClean="0"/>
              <a:t>2 dias:ar ambiente</a:t>
            </a:r>
          </a:p>
          <a:p>
            <a:r>
              <a:rPr lang="pt-BR" sz="2000" smtClean="0"/>
              <a:t>Hemocultura: </a:t>
            </a:r>
            <a:r>
              <a:rPr lang="pt-BR" sz="2000" i="1" smtClean="0">
                <a:solidFill>
                  <a:srgbClr val="FF0000"/>
                </a:solidFill>
              </a:rPr>
              <a:t>Streptococcus agalactiae</a:t>
            </a:r>
          </a:p>
        </p:txBody>
      </p:sp>
      <p:sp>
        <p:nvSpPr>
          <p:cNvPr id="114691" name="Rectangle 4"/>
          <p:cNvSpPr>
            <a:spLocks noChangeArrowheads="1"/>
          </p:cNvSpPr>
          <p:nvPr/>
        </p:nvSpPr>
        <p:spPr bwMode="auto">
          <a:xfrm>
            <a:off x="1008063" y="333375"/>
            <a:ext cx="11183937" cy="1143000"/>
          </a:xfrm>
          <a:prstGeom prst="rect">
            <a:avLst/>
          </a:prstGeom>
          <a:noFill/>
          <a:ln w="9525">
            <a:noFill/>
            <a:miter lim="800000"/>
            <a:headEnd/>
            <a:tailEnd/>
          </a:ln>
        </p:spPr>
        <p:txBody>
          <a:bodyPr anchor="ctr"/>
          <a:lstStyle/>
          <a:p>
            <a:pPr algn="ctr" defTabSz="912813" eaLnBrk="0" hangingPunct="0"/>
            <a:r>
              <a:rPr kumimoji="1" lang="pt-BR" b="1" i="1">
                <a:solidFill>
                  <a:srgbClr val="0066FF"/>
                </a:solidFill>
                <a:latin typeface="Times New Roman" pitchFamily="18" charset="0"/>
              </a:rPr>
              <a:t>Streptococcus</a:t>
            </a:r>
            <a:r>
              <a:rPr kumimoji="1" lang="pt-BR" b="1">
                <a:solidFill>
                  <a:srgbClr val="0066FF"/>
                </a:solidFill>
                <a:latin typeface="Times New Roman" pitchFamily="18" charset="0"/>
              </a:rPr>
              <a:t> do Grupo B(GBS</a:t>
            </a:r>
            <a:r>
              <a:rPr kumimoji="1" lang="pt-BR" sz="2400">
                <a:latin typeface="Times New Roman" pitchFamily="18" charset="0"/>
              </a:rPr>
              <a:t>)</a:t>
            </a:r>
          </a:p>
          <a:p>
            <a:pPr algn="ctr" defTabSz="912813" eaLnBrk="0" hangingPunct="0"/>
            <a:r>
              <a:rPr kumimoji="1" lang="pt-BR" sz="2400" b="1">
                <a:solidFill>
                  <a:srgbClr val="FF0000"/>
                </a:solidFill>
                <a:latin typeface="Times New Roman" pitchFamily="18" charset="0"/>
              </a:rPr>
              <a:t>RN A TERMO!</a:t>
            </a:r>
          </a:p>
          <a:p>
            <a:pPr algn="ctr" defTabSz="912813" eaLnBrk="0" hangingPunct="0"/>
            <a:r>
              <a:rPr kumimoji="1" lang="pt-BR" sz="2400">
                <a:solidFill>
                  <a:srgbClr val="0033CC"/>
                </a:solidFill>
                <a:latin typeface="Times New Roman" pitchFamily="18" charset="0"/>
              </a:rPr>
              <a:t>(1200 casos/ano:70% RN a termo!)</a:t>
            </a:r>
          </a:p>
        </p:txBody>
      </p:sp>
      <p:sp>
        <p:nvSpPr>
          <p:cNvPr id="114692" name="Line 6"/>
          <p:cNvSpPr>
            <a:spLocks noChangeShapeType="1"/>
          </p:cNvSpPr>
          <p:nvPr/>
        </p:nvSpPr>
        <p:spPr bwMode="auto">
          <a:xfrm>
            <a:off x="3633788" y="2606675"/>
            <a:ext cx="504825" cy="0"/>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114693" name="Line 10"/>
          <p:cNvSpPr>
            <a:spLocks noChangeShapeType="1"/>
          </p:cNvSpPr>
          <p:nvPr/>
        </p:nvSpPr>
        <p:spPr bwMode="auto">
          <a:xfrm flipH="1" flipV="1">
            <a:off x="4826000" y="2838450"/>
            <a:ext cx="0" cy="288925"/>
          </a:xfrm>
          <a:prstGeom prst="line">
            <a:avLst/>
          </a:prstGeom>
          <a:noFill/>
          <a:ln w="57150" cap="sq">
            <a:solidFill>
              <a:srgbClr val="FF0000"/>
            </a:solidFill>
            <a:round/>
            <a:headEnd type="none" w="sm" len="sm"/>
            <a:tailEnd type="triangle" w="sm" len="sm"/>
          </a:ln>
        </p:spPr>
        <p:txBody>
          <a:bodyPr wrap="none"/>
          <a:lstStyle/>
          <a:p>
            <a:endParaRPr lang="pt-BR"/>
          </a:p>
        </p:txBody>
      </p:sp>
      <p:sp>
        <p:nvSpPr>
          <p:cNvPr id="114694" name="Line 11"/>
          <p:cNvSpPr>
            <a:spLocks noChangeShapeType="1"/>
          </p:cNvSpPr>
          <p:nvPr/>
        </p:nvSpPr>
        <p:spPr bwMode="auto">
          <a:xfrm flipV="1">
            <a:off x="5705475" y="2816225"/>
            <a:ext cx="0" cy="287338"/>
          </a:xfrm>
          <a:prstGeom prst="line">
            <a:avLst/>
          </a:prstGeom>
          <a:noFill/>
          <a:ln w="57150" cap="sq">
            <a:solidFill>
              <a:srgbClr val="FF0000"/>
            </a:solidFill>
            <a:round/>
            <a:headEnd type="none" w="sm" len="sm"/>
            <a:tailEnd type="triangle" w="sm" len="sm"/>
          </a:ln>
        </p:spPr>
        <p:txBody>
          <a:bodyPr wrap="none"/>
          <a:lstStyle/>
          <a:p>
            <a:endParaRPr lang="pt-BR"/>
          </a:p>
        </p:txBody>
      </p:sp>
      <p:sp>
        <p:nvSpPr>
          <p:cNvPr id="114695" name="Text Box 12"/>
          <p:cNvSpPr txBox="1">
            <a:spLocks noChangeArrowheads="1"/>
          </p:cNvSpPr>
          <p:nvPr/>
        </p:nvSpPr>
        <p:spPr bwMode="auto">
          <a:xfrm>
            <a:off x="3313113" y="5300663"/>
            <a:ext cx="3924300" cy="366712"/>
          </a:xfrm>
          <a:prstGeom prst="rect">
            <a:avLst/>
          </a:prstGeom>
          <a:noFill/>
          <a:ln w="12700" cap="sq">
            <a:noFill/>
            <a:miter lim="800000"/>
            <a:headEnd type="none" w="sm" len="sm"/>
            <a:tailEnd type="none" w="sm" len="sm"/>
          </a:ln>
        </p:spPr>
        <p:txBody>
          <a:bodyPr wrap="none">
            <a:spAutoFit/>
          </a:bodyPr>
          <a:lstStyle/>
          <a:p>
            <a:pPr defTabSz="914400" eaLnBrk="0" hangingPunct="0"/>
            <a:r>
              <a:rPr lang="pt-BR" sz="1800">
                <a:latin typeface="Times New Roman" pitchFamily="18" charset="0"/>
              </a:rPr>
              <a:t>MMWR,Nov 19/2010/vol 59/No. RR-10</a:t>
            </a:r>
          </a:p>
        </p:txBody>
      </p:sp>
      <p:graphicFrame>
        <p:nvGraphicFramePr>
          <p:cNvPr id="127000" name="Group 24"/>
          <p:cNvGraphicFramePr>
            <a:graphicFrameLocks noGrp="1"/>
          </p:cNvGraphicFramePr>
          <p:nvPr/>
        </p:nvGraphicFramePr>
        <p:xfrm>
          <a:off x="719138" y="5734050"/>
          <a:ext cx="11137900" cy="915988"/>
        </p:xfrm>
        <a:graphic>
          <a:graphicData uri="http://schemas.openxmlformats.org/drawingml/2006/table">
            <a:tbl>
              <a:tblPr/>
              <a:tblGrid>
                <a:gridCol w="9961562"/>
                <a:gridCol w="1176338"/>
              </a:tblGrid>
              <a:tr h="915988">
                <a:tc>
                  <a:txBody>
                    <a:bodyPr/>
                    <a:lstStyle/>
                    <a:p>
                      <a:pPr marL="0" marR="0" lvl="0" indent="0" algn="ctr" defTabSz="914400" rtl="0" eaLnBrk="1" fontAlgn="base" latinLnBrk="0" hangingPunct="1">
                        <a:lnSpc>
                          <a:spcPct val="100000"/>
                        </a:lnSpc>
                        <a:spcBef>
                          <a:spcPct val="0"/>
                        </a:spcBef>
                        <a:spcAft>
                          <a:spcPct val="0"/>
                        </a:spcAft>
                        <a:buClr>
                          <a:schemeClr val="accent1"/>
                        </a:buClr>
                        <a:buSzTx/>
                        <a:buFontTx/>
                        <a:buNone/>
                        <a:tabLst/>
                      </a:pPr>
                      <a:r>
                        <a:rPr kumimoji="0" lang="pt-BR" sz="1600" b="1" i="0" u="none" strike="noStrike" cap="none" normalizeH="0" baseline="0" smtClean="0">
                          <a:ln>
                            <a:noFill/>
                          </a:ln>
                          <a:solidFill>
                            <a:srgbClr val="404040"/>
                          </a:solidFill>
                          <a:effectLst/>
                          <a:latin typeface="Century Gothic" pitchFamily="34" charset="0"/>
                          <a:cs typeface="Arial" pitchFamily="34" charset="0"/>
                        </a:rPr>
                        <a:t>I Congresso Paraibano de Saúde Materno-Infantil (Campina Grande 30 de maio a 2 de junho de 2012):Sepse Neonatal-do diagnóstico ao tratamento</a:t>
                      </a:r>
                      <a:r>
                        <a:rPr kumimoji="0" lang="pt-BR" sz="1600" b="0" i="0" u="none" strike="noStrike" cap="none" normalizeH="0" baseline="0" smtClean="0">
                          <a:ln>
                            <a:noFill/>
                          </a:ln>
                          <a:solidFill>
                            <a:srgbClr val="404040"/>
                          </a:solidFill>
                          <a:effectLst/>
                          <a:latin typeface="Century Gothic" pitchFamily="34" charset="0"/>
                          <a:cs typeface="Arial" pitchFamily="34" charset="0"/>
                        </a:rPr>
                        <a:t/>
                      </a:r>
                      <a:br>
                        <a:rPr kumimoji="0" lang="pt-BR" sz="1600" b="0" i="0" u="none" strike="noStrike" cap="none" normalizeH="0" baseline="0" smtClean="0">
                          <a:ln>
                            <a:noFill/>
                          </a:ln>
                          <a:solidFill>
                            <a:srgbClr val="404040"/>
                          </a:solidFill>
                          <a:effectLst/>
                          <a:latin typeface="Century Gothic" pitchFamily="34" charset="0"/>
                          <a:cs typeface="Arial" pitchFamily="34" charset="0"/>
                        </a:rPr>
                      </a:br>
                      <a:r>
                        <a:rPr kumimoji="0" lang="pt-BR" sz="1600" b="0" i="0" u="none" strike="noStrike" cap="none" normalizeH="0" baseline="0" smtClean="0">
                          <a:ln>
                            <a:noFill/>
                          </a:ln>
                          <a:solidFill>
                            <a:srgbClr val="404040"/>
                          </a:solidFill>
                          <a:effectLst/>
                          <a:latin typeface="Century Gothic" pitchFamily="34" charset="0"/>
                          <a:cs typeface="Arial" pitchFamily="34" charset="0"/>
                        </a:rPr>
                        <a:t>Autor(es): Paulo R. Margotto</a:t>
                      </a: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pt-BR" sz="1000" b="0" i="0" u="none" strike="noStrike" cap="none" normalizeH="0" baseline="0" smtClean="0">
                          <a:ln>
                            <a:noFill/>
                          </a:ln>
                          <a:solidFill>
                            <a:srgbClr val="404040"/>
                          </a:solidFill>
                          <a:effectLst/>
                          <a:latin typeface="Century Gothic" pitchFamily="34" charset="0"/>
                          <a:cs typeface="Arial" pitchFamily="34" charset="0"/>
                          <a:hlinkClick r:id="rId2"/>
                        </a:rPr>
                        <a:t>  </a:t>
                      </a:r>
                      <a:r>
                        <a:rPr kumimoji="0" lang="pt-BR" sz="1000" b="0" i="0" u="none" strike="noStrike" cap="none" normalizeH="0" baseline="0" smtClean="0">
                          <a:ln>
                            <a:noFill/>
                          </a:ln>
                          <a:solidFill>
                            <a:srgbClr val="404040"/>
                          </a:solidFill>
                          <a:effectLst/>
                          <a:latin typeface="Century Gothic" pitchFamily="34" charset="0"/>
                          <a:cs typeface="Arial" pitchFamily="34"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114701" name="Picture 13" descr="ppt">
            <a:hlinkClick r:id="rId3" tooltip="Sepse-Neonatal_Antibiot_Raciona_2012"/>
          </p:cNvPr>
          <p:cNvPicPr>
            <a:picLocks noChangeAspect="1" noChangeArrowheads="1"/>
          </p:cNvPicPr>
          <p:nvPr/>
        </p:nvPicPr>
        <p:blipFill>
          <a:blip r:embed="rId4"/>
          <a:srcRect/>
          <a:stretch>
            <a:fillRect/>
          </a:stretch>
        </p:blipFill>
        <p:spPr bwMode="auto">
          <a:xfrm>
            <a:off x="10642600" y="5741988"/>
            <a:ext cx="457200" cy="457200"/>
          </a:xfrm>
          <a:prstGeom prst="rect">
            <a:avLst/>
          </a:prstGeom>
          <a:noFill/>
        </p:spPr>
      </p:pic>
      <p:sp>
        <p:nvSpPr>
          <p:cNvPr id="114702" name="AutoShape 23"/>
          <p:cNvSpPr>
            <a:spLocks noChangeArrowheads="1"/>
          </p:cNvSpPr>
          <p:nvPr/>
        </p:nvSpPr>
        <p:spPr bwMode="auto">
          <a:xfrm>
            <a:off x="11437938" y="6464300"/>
            <a:ext cx="754062"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pPr defTabSz="914400"/>
            <a:endParaRPr lang="pt-BR" sz="1800">
              <a:latin typeface="Edwardian Script ITC" pitchFamily="66" charset="0"/>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3"/>
          <p:cNvSpPr>
            <a:spLocks noGrp="1"/>
          </p:cNvSpPr>
          <p:nvPr>
            <p:ph type="body" idx="4294967295"/>
          </p:nvPr>
        </p:nvSpPr>
        <p:spPr>
          <a:xfrm>
            <a:off x="169863" y="1412875"/>
            <a:ext cx="11522075" cy="5445125"/>
          </a:xfrm>
          <a:solidFill>
            <a:schemeClr val="bg1"/>
          </a:solidFill>
        </p:spPr>
        <p:txBody>
          <a:bodyPr/>
          <a:lstStyle/>
          <a:p>
            <a:pPr>
              <a:lnSpc>
                <a:spcPct val="80000"/>
              </a:lnSpc>
            </a:pPr>
            <a:r>
              <a:rPr lang="pt-BR" smtClean="0"/>
              <a:t>Há controvérsias quanto à proteção, quando a mãe está colonizada (</a:t>
            </a:r>
            <a:r>
              <a:rPr lang="pt-BR" b="1" smtClean="0">
                <a:solidFill>
                  <a:srgbClr val="0066FF"/>
                </a:solidFill>
              </a:rPr>
              <a:t>parece haver proteção se iniciada ANTES do trabalho de parto e com membranas íntegras</a:t>
            </a:r>
            <a:r>
              <a:rPr lang="pt-BR" smtClean="0"/>
              <a:t>).</a:t>
            </a:r>
            <a:r>
              <a:rPr lang="pt-BR" smtClean="0">
                <a:solidFill>
                  <a:srgbClr val="FF0066"/>
                </a:solidFill>
              </a:rPr>
              <a:t>Se mãe está colonizada e a cesária for feita após o início do trabalho de parto, deveria receber </a:t>
            </a:r>
            <a:r>
              <a:rPr lang="pt-BR" smtClean="0">
                <a:solidFill>
                  <a:srgbClr val="0000FF"/>
                </a:solidFill>
              </a:rPr>
              <a:t>profilaxia.Veja,publicação do </a:t>
            </a:r>
            <a:r>
              <a:rPr lang="pt-BR" i="1" smtClean="0">
                <a:solidFill>
                  <a:srgbClr val="0000FF"/>
                </a:solidFill>
              </a:rPr>
              <a:t>CDC (2010)</a:t>
            </a:r>
          </a:p>
          <a:p>
            <a:pPr>
              <a:lnSpc>
                <a:spcPct val="80000"/>
              </a:lnSpc>
            </a:pPr>
            <a:r>
              <a:rPr lang="pt-BR" smtClean="0"/>
              <a:t> </a:t>
            </a:r>
            <a:r>
              <a:rPr lang="pt-PT" sz="1600" smtClean="0"/>
              <a:t>Cesariana não impede a transmissão  de mãe para do Estreptococo do Grupo B (GBS) porque o GBS pode atravessar  as membranas amnióticas intactas.</a:t>
            </a:r>
            <a:r>
              <a:rPr lang="pt-BR" sz="1600" smtClean="0"/>
              <a:t>. O risco existe de transmissão de GBS de uma mãe colonizada ao seu bebê durante uma cesariana. No entanto, um estudo retrospectivo em um único hospital, um estudo de base populacional nacional da Suécia, e uma revisão do CDC de  dados de vigilância de base populacional (CDC , dados não publicados , 1998-1999 e 2003-2004) indicou que </a:t>
            </a:r>
            <a:r>
              <a:rPr lang="pt-BR" sz="1600" smtClean="0">
                <a:solidFill>
                  <a:srgbClr val="FF6600"/>
                </a:solidFill>
              </a:rPr>
              <a:t>quando uma cesariana é realizada antes do início do trabalho de parto em uma mulher com membranas amnióticas intactas, o risco de doença GBS precoce entre crianças nascidas a termo é extremamente baixo.</a:t>
            </a:r>
            <a:r>
              <a:rPr lang="pt-BR" sz="1600" smtClean="0"/>
              <a:t> Dados sobre risco de transmissão para os recém-nascidos  prematuros de   cesariana realizada antes do início do trabalho de parto em uma mulher com membranas amnióticas intactas são limitados, no entanto, o risco de transmissão é provavelmente muito menor do que na no  parto vaginal e cesariana após ruptura de membranas ou início da profilaxia antibiótica. Antibioticoterapia intraparto para prevenir a doença precoce pelo GBS não é recomendado como uma prática de rotina para partos cesáreos realizados antes do início do trabalho para as mulheres com membranas amnióticas intactas , independentemente do status de colonização GBS da mulher ou a idade gestacional</a:t>
            </a:r>
            <a:br>
              <a:rPr lang="pt-BR" sz="1600" smtClean="0"/>
            </a:br>
            <a:r>
              <a:rPr lang="pt-BR" sz="1600" smtClean="0"/>
              <a:t>a gravidez . O uso de antibióticos profiláticos perioperatória para evitar complicações infecciosas de cesariana  não deve ser alterado ou afetados pela situação do GBS</a:t>
            </a:r>
            <a:r>
              <a:rPr lang="pt-BR" sz="1600" smtClean="0">
                <a:solidFill>
                  <a:schemeClr val="hlink"/>
                </a:solidFill>
              </a:rPr>
              <a:t> . Mulheres que deverão se submeter a partos cesários devem submeter-se à rotina de triagem vaginal e retal para GBS em uma gestação de 35-37 semanas, porque o início do trabalho de parto ou ruptura de membranas pode ocorrer antes da cesariana planejada, e nessas circunstâncias mulheres colonizadas pelo  GBS devem receber profilaxia antibiótica intraparto .</a:t>
            </a:r>
          </a:p>
          <a:p>
            <a:pPr>
              <a:lnSpc>
                <a:spcPct val="80000"/>
              </a:lnSpc>
            </a:pPr>
            <a:endParaRPr lang="pt-BR" sz="1600" smtClean="0">
              <a:solidFill>
                <a:schemeClr val="hlink"/>
              </a:solidFill>
            </a:endParaRPr>
          </a:p>
          <a:p>
            <a:pPr>
              <a:lnSpc>
                <a:spcPct val="80000"/>
              </a:lnSpc>
            </a:pPr>
            <a:endParaRPr lang="pt-BR" smtClean="0"/>
          </a:p>
        </p:txBody>
      </p:sp>
      <p:sp>
        <p:nvSpPr>
          <p:cNvPr id="115715" name="Rectangle 4"/>
          <p:cNvSpPr>
            <a:spLocks noChangeArrowheads="1"/>
          </p:cNvSpPr>
          <p:nvPr/>
        </p:nvSpPr>
        <p:spPr bwMode="auto">
          <a:xfrm>
            <a:off x="1008063" y="333375"/>
            <a:ext cx="11183937" cy="1143000"/>
          </a:xfrm>
          <a:prstGeom prst="rect">
            <a:avLst/>
          </a:prstGeom>
          <a:noFill/>
          <a:ln w="9525">
            <a:noFill/>
            <a:miter lim="800000"/>
            <a:headEnd/>
            <a:tailEnd/>
          </a:ln>
        </p:spPr>
        <p:txBody>
          <a:bodyPr anchor="ctr"/>
          <a:lstStyle/>
          <a:p>
            <a:pPr algn="ctr" defTabSz="912813" eaLnBrk="0" hangingPunct="0"/>
            <a:r>
              <a:rPr kumimoji="1" lang="pt-BR" b="1" i="1">
                <a:solidFill>
                  <a:srgbClr val="0066FF"/>
                </a:solidFill>
                <a:latin typeface="Times New Roman" pitchFamily="18" charset="0"/>
              </a:rPr>
              <a:t>Streptococcus</a:t>
            </a:r>
            <a:r>
              <a:rPr kumimoji="1" lang="pt-BR" b="1">
                <a:solidFill>
                  <a:srgbClr val="0066FF"/>
                </a:solidFill>
                <a:latin typeface="Times New Roman" pitchFamily="18" charset="0"/>
              </a:rPr>
              <a:t> do Grupo B(GBS</a:t>
            </a:r>
            <a:r>
              <a:rPr kumimoji="1" lang="pt-BR" sz="2400">
                <a:latin typeface="Times New Roman" pitchFamily="18" charset="0"/>
              </a:rPr>
              <a:t>)</a:t>
            </a:r>
          </a:p>
          <a:p>
            <a:pPr algn="ctr" defTabSz="912813" eaLnBrk="0" hangingPunct="0"/>
            <a:r>
              <a:rPr kumimoji="1" lang="pt-BR" sz="2400" b="1">
                <a:solidFill>
                  <a:srgbClr val="FF0000"/>
                </a:solidFill>
                <a:latin typeface="Times New Roman" pitchFamily="18" charset="0"/>
              </a:rPr>
              <a:t>Cesariana!</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p:cNvSpPr>
          <p:nvPr>
            <p:ph type="title" idx="4294967295"/>
          </p:nvPr>
        </p:nvSpPr>
        <p:spPr>
          <a:xfrm>
            <a:off x="1504950" y="614363"/>
            <a:ext cx="8912225" cy="1281112"/>
          </a:xfrm>
        </p:spPr>
        <p:txBody>
          <a:bodyPr/>
          <a:lstStyle/>
          <a:p>
            <a:r>
              <a:rPr lang="pt-BR" b="1" smtClean="0">
                <a:solidFill>
                  <a:srgbClr val="3333FF"/>
                </a:solidFill>
              </a:rPr>
              <a:t>Portanto...</a:t>
            </a:r>
          </a:p>
        </p:txBody>
      </p:sp>
      <p:sp>
        <p:nvSpPr>
          <p:cNvPr id="140291" name="Rectangle 3"/>
          <p:cNvSpPr>
            <a:spLocks noGrp="1"/>
          </p:cNvSpPr>
          <p:nvPr>
            <p:ph type="body" idx="4294967295"/>
          </p:nvPr>
        </p:nvSpPr>
        <p:spPr>
          <a:xfrm>
            <a:off x="0" y="1433513"/>
            <a:ext cx="12192000" cy="5424487"/>
          </a:xfrm>
          <a:solidFill>
            <a:srgbClr val="CCCCFF"/>
          </a:solidFill>
        </p:spPr>
        <p:txBody>
          <a:bodyPr/>
          <a:lstStyle/>
          <a:p>
            <a:pPr>
              <a:lnSpc>
                <a:spcPct val="90000"/>
              </a:lnSpc>
            </a:pPr>
            <a:r>
              <a:rPr lang="pt-BR" altLang="ja-JP" sz="1400" smtClean="0">
                <a:ea typeface="MS PGothic" pitchFamily="34" charset="-128"/>
              </a:rPr>
              <a:t>A enterocolite necrosante (ECN) </a:t>
            </a:r>
            <a:r>
              <a:rPr lang="pt-PT" altLang="ja-JP" sz="1400" smtClean="0">
                <a:ea typeface="MS PGothic" pitchFamily="34" charset="-128"/>
              </a:rPr>
              <a:t>é uma das principais causas de emergência gastrointestinal no recém-nascido (verdadeira tragédia na UTI Neonatal), afetando 1 a 3 indivíduos a cada 1.000 nascidos vivos, incluindo 6 a 7% das crianças com baixo peso ao nascer (&lt;1.500 g).  Dados referentes ao </a:t>
            </a:r>
            <a:r>
              <a:rPr lang="pt-PT" altLang="ja-JP" sz="1400" i="1" smtClean="0">
                <a:ea typeface="MS PGothic" pitchFamily="34" charset="-128"/>
              </a:rPr>
              <a:t>status</a:t>
            </a:r>
            <a:r>
              <a:rPr lang="pt-PT" altLang="ja-JP" sz="1400" smtClean="0">
                <a:ea typeface="MS PGothic" pitchFamily="34" charset="-128"/>
              </a:rPr>
              <a:t> da cultura de sepse precoce pelo GBS foi apurado apurado entre 01/01/2011 e 31/12/2015 quando do registro desta condição foi iniciado e mantido pelo controle de infecção no Hospital Hospital Infantil, Nova Orleans, LA. Idade gestacional e peso ao nascer médios foram, respectivamente,  30, 2 semanas e 1449,3g. </a:t>
            </a:r>
            <a:r>
              <a:rPr lang="pt-PT" altLang="ja-JP" sz="1400" b="1" smtClean="0">
                <a:solidFill>
                  <a:srgbClr val="FF0000"/>
                </a:solidFill>
                <a:ea typeface="MS PGothic" pitchFamily="34" charset="-128"/>
              </a:rPr>
              <a:t>Os recém-nascidos com SGB positivo apresentaram uma probabilidade significativamente maior de ECN: OR-5,37 com IC a 95% de 1,70-16,95-P=0,009), independente da idade gestacional.  </a:t>
            </a:r>
            <a:r>
              <a:rPr lang="pt-PT" altLang="ja-JP" sz="1400" b="1" i="1" smtClean="0">
                <a:solidFill>
                  <a:srgbClr val="FF0000"/>
                </a:solidFill>
                <a:ea typeface="MS PGothic" pitchFamily="34" charset="-128"/>
              </a:rPr>
              <a:t>Streptococcus</a:t>
            </a:r>
            <a:r>
              <a:rPr lang="pt-PT" altLang="ja-JP" sz="1400" b="1" smtClean="0">
                <a:solidFill>
                  <a:srgbClr val="FF0000"/>
                </a:solidFill>
                <a:ea typeface="MS PGothic" pitchFamily="34" charset="-128"/>
              </a:rPr>
              <a:t> do grupo B (</a:t>
            </a:r>
            <a:r>
              <a:rPr lang="pt-PT" altLang="ja-JP" sz="1400" b="1" i="1" smtClean="0">
                <a:solidFill>
                  <a:srgbClr val="FF0000"/>
                </a:solidFill>
                <a:ea typeface="MS PGothic" pitchFamily="34" charset="-128"/>
              </a:rPr>
              <a:t>Streptococcus agalacticae</a:t>
            </a:r>
            <a:r>
              <a:rPr lang="pt-PT" altLang="ja-JP" sz="1400" b="1" smtClean="0">
                <a:solidFill>
                  <a:srgbClr val="FF0000"/>
                </a:solidFill>
                <a:ea typeface="MS PGothic" pitchFamily="34" charset="-128"/>
              </a:rPr>
              <a:t>) é um coco gram-positivo encapsulado que coloniza o trato genital e gastrointestinal humano</a:t>
            </a:r>
            <a:r>
              <a:rPr lang="pt-PT" altLang="ja-JP" sz="1400" b="1" smtClean="0">
                <a:ea typeface="MS PGothic" pitchFamily="34" charset="-128"/>
              </a:rPr>
              <a:t>. </a:t>
            </a:r>
            <a:r>
              <a:rPr lang="pt-PT" altLang="ja-JP" sz="1400" smtClean="0">
                <a:ea typeface="MS PGothic" pitchFamily="34" charset="-128"/>
              </a:rPr>
              <a:t>O sexo masculino, o suporte ventilatório,Apgar baixo do 1 min  e no 5 min  foram significativamente associados com estágio mais avançado da ECN e o leite materno tendeu ser protetor de estágios mais avançados. Recentemente Josef Neu enfatizou o risco do uso prolongado do antibiótico empírico, assim como o uso de anti-ácidos e nutrição parenteral sem nutrição enteral como fatores significativos de risco de ECN, cujo denominador comum é o aumento de Proteobacterias intestinais (</a:t>
            </a:r>
            <a:r>
              <a:rPr lang="pt-PT" altLang="ja-JP" sz="1400" i="1" smtClean="0">
                <a:ea typeface="MS PGothic" pitchFamily="34" charset="-128"/>
              </a:rPr>
              <a:t>E.coli, Pseudomonas </a:t>
            </a:r>
            <a:r>
              <a:rPr lang="pt-PT" altLang="ja-JP" sz="1400" smtClean="0">
                <a:ea typeface="MS PGothic" pitchFamily="34" charset="-128"/>
              </a:rPr>
              <a:t>e</a:t>
            </a:r>
            <a:r>
              <a:rPr lang="pt-PT" altLang="ja-JP" sz="1400" i="1" smtClean="0">
                <a:ea typeface="MS PGothic" pitchFamily="34" charset="-128"/>
              </a:rPr>
              <a:t> Klebsiela</a:t>
            </a:r>
            <a:r>
              <a:rPr lang="pt-PT" altLang="ja-JP" sz="1400" smtClean="0">
                <a:ea typeface="MS PGothic" pitchFamily="34" charset="-128"/>
              </a:rPr>
              <a:t>) </a:t>
            </a:r>
            <a:r>
              <a:rPr lang="pt-BR" altLang="ja-JP" sz="1400" smtClean="0">
                <a:ea typeface="MS PGothic" pitchFamily="34" charset="-128"/>
              </a:rPr>
              <a:t>que levam à quebra das junções de oclusões, perda da função de barreira epitelial, translocação bacteriana e sepse</a:t>
            </a:r>
            <a:r>
              <a:rPr lang="pt-PT" altLang="ja-JP" sz="1400" smtClean="0">
                <a:ea typeface="MS PGothic" pitchFamily="34" charset="-128"/>
              </a:rPr>
              <a:t>. Interessante: o </a:t>
            </a:r>
            <a:r>
              <a:rPr lang="pt-BR" altLang="ja-JP" sz="1400" smtClean="0">
                <a:ea typeface="MS PGothic" pitchFamily="34" charset="-128"/>
              </a:rPr>
              <a:t>leite materno contem 10</a:t>
            </a:r>
            <a:r>
              <a:rPr lang="pt-BR" altLang="ja-JP" sz="1400" baseline="30000" smtClean="0">
                <a:ea typeface="MS PGothic" pitchFamily="34" charset="-128"/>
              </a:rPr>
              <a:t>5-6</a:t>
            </a:r>
            <a:r>
              <a:rPr lang="pt-BR" altLang="ja-JP" sz="1400" smtClean="0">
                <a:ea typeface="MS PGothic" pitchFamily="34" charset="-128"/>
              </a:rPr>
              <a:t> bactérias/ml! Estas são destruídas pelo processo de pasteurização (mesmo a mãe tendo pequena quantidade de leite, ao misturar com o pasteurizado pode haver expansão de uma grande parte do microbioma após 4-8 horas). Procuramos os inimigos na UTI Neonatal e somos nós mesmos os inimigos! Devemos nos afastar das desculpas para não iniciar a nutrição enteral, como:</a:t>
            </a:r>
            <a:r>
              <a:rPr lang="pt-BR" altLang="ja-JP" sz="1400" b="1" smtClean="0">
                <a:ea typeface="MS PGothic" pitchFamily="34" charset="-128"/>
              </a:rPr>
              <a:t> </a:t>
            </a:r>
            <a:r>
              <a:rPr lang="pt-BR" altLang="ja-JP" sz="1400" smtClean="0">
                <a:ea typeface="MS PGothic" pitchFamily="34" charset="-128"/>
              </a:rPr>
              <a:t>Baixa pontuação  do Apgar, cateteres umbilicais, apnéia e bradicardia, ventilação mecânica, CPAP,  drogas vasoativas, Nutrição parenteral total está </a:t>
            </a:r>
            <a:r>
              <a:rPr lang="pt-BR" altLang="ja-JP" sz="1400" smtClean="0">
                <a:solidFill>
                  <a:srgbClr val="FF0000"/>
                </a:solidFill>
                <a:ea typeface="MS PGothic" pitchFamily="34" charset="-128"/>
              </a:rPr>
              <a:t>disponível.</a:t>
            </a:r>
            <a:r>
              <a:rPr lang="pt-BR" altLang="ja-JP" sz="1400" b="1" smtClean="0">
                <a:solidFill>
                  <a:srgbClr val="FF0000"/>
                </a:solidFill>
                <a:ea typeface="MS PGothic" pitchFamily="34" charset="-128"/>
              </a:rPr>
              <a:t>E</a:t>
            </a:r>
            <a:r>
              <a:rPr lang="pt-BR" altLang="ja-JP" sz="1400" smtClean="0">
                <a:solidFill>
                  <a:srgbClr val="FF0000"/>
                </a:solidFill>
                <a:ea typeface="MS PGothic" pitchFamily="34" charset="-128"/>
              </a:rPr>
              <a:t> </a:t>
            </a:r>
            <a:r>
              <a:rPr lang="pt-BR" altLang="ja-JP" sz="1400" b="1" smtClean="0">
                <a:solidFill>
                  <a:srgbClr val="FF0000"/>
                </a:solidFill>
                <a:ea typeface="MS PGothic" pitchFamily="34" charset="-128"/>
              </a:rPr>
              <a:t>os Probióticos?</a:t>
            </a:r>
            <a:r>
              <a:rPr lang="pt-BR" altLang="ja-JP" sz="1400" smtClean="0">
                <a:ea typeface="MS PGothic" pitchFamily="34" charset="-128"/>
              </a:rPr>
              <a:t> </a:t>
            </a:r>
            <a:r>
              <a:rPr lang="pt-PT" altLang="ja-JP" sz="1400" smtClean="0">
                <a:ea typeface="MS PGothic" pitchFamily="34" charset="-128"/>
              </a:rPr>
              <a:t>H</a:t>
            </a:r>
            <a:r>
              <a:rPr lang="pt-BR" altLang="ja-JP" sz="1400" smtClean="0">
                <a:ea typeface="MS PGothic" pitchFamily="34" charset="-128"/>
              </a:rPr>
              <a:t>á dados insuficientes para a recomendação geral do uso de probióticos na criança extremo baixo peso; </a:t>
            </a:r>
            <a:r>
              <a:rPr lang="pt-PT" altLang="ja-JP" sz="1400" smtClean="0">
                <a:ea typeface="MS PGothic" pitchFamily="34" charset="-128"/>
              </a:rPr>
              <a:t>a administração de probióticos nesses pacientes pode influenciar a longo prazo</a:t>
            </a:r>
            <a:r>
              <a:rPr lang="pt-BR" altLang="ja-JP" sz="1400" smtClean="0">
                <a:ea typeface="MS PGothic" pitchFamily="34" charset="-128"/>
              </a:rPr>
              <a:t> o padrão bacteriano.Um dos maiores estudos até o momento de uma intervenção probiótica (Costeloe K et al, 2016),  envolvendo 1395 RN não mostra evidências de benefício e não apóia o uso rotineiro de probióticos para bebês prematuros.Estudos recentes (2018) evidenciaram</a:t>
            </a:r>
            <a:r>
              <a:rPr lang="pt-BR" altLang="ja-JP" sz="1400" b="1" i="1" smtClean="0">
                <a:ea typeface="MS PGothic" pitchFamily="34" charset="-128"/>
              </a:rPr>
              <a:t> </a:t>
            </a:r>
            <a:r>
              <a:rPr lang="pt-BR" altLang="ja-JP" sz="1400" smtClean="0">
                <a:ea typeface="MS PGothic" pitchFamily="34" charset="-128"/>
              </a:rPr>
              <a:t>mais ECN no grupo do probiótico. </a:t>
            </a:r>
            <a:r>
              <a:rPr lang="pt-BR" altLang="ja-JP" sz="1400" b="1" smtClean="0">
                <a:solidFill>
                  <a:srgbClr val="FF0000"/>
                </a:solidFill>
                <a:ea typeface="MS PGothic" pitchFamily="34" charset="-128"/>
              </a:rPr>
              <a:t>Quanto ao GBS</a:t>
            </a:r>
            <a:r>
              <a:rPr lang="pt-BR" altLang="ja-JP" sz="1400" smtClean="0">
                <a:ea typeface="MS PGothic" pitchFamily="34" charset="-128"/>
              </a:rPr>
              <a:t>, estudo na nossa Maternidade (Felipe Teixeira, 2013) mostrou  uma incidência sepse precoce pelo GBS de 1,3/1000 nascidos vivos com a implementação do Protocolo (uso de antibiótico intraparto). A densidade de incidência de sepse precoce pelo GBS foi de 0,98 por 1000 nascidos vivos nos Estados Unidos e 0,9 por 1000 nascidos vivos na Inglaterra. Os quadros graves de hipertensão pulmonar pelo GBS ocorre através do aumento do </a:t>
            </a:r>
            <a:r>
              <a:rPr lang="pt-BR" altLang="ja-JP" sz="1400" i="1" smtClean="0">
                <a:ea typeface="MS PGothic" pitchFamily="34" charset="-128"/>
              </a:rPr>
              <a:t>tromboxane A2</a:t>
            </a:r>
            <a:r>
              <a:rPr lang="pt-BR" altLang="ja-JP" sz="1400" smtClean="0">
                <a:ea typeface="MS PGothic" pitchFamily="34" charset="-128"/>
              </a:rPr>
              <a:t> (fosfolipídeos dominantes do GBS  que são a cardiolipina e o fosfadilglicerol) </a:t>
            </a:r>
            <a:endParaRPr lang="pt-BR" sz="1400" smtClean="0"/>
          </a:p>
        </p:txBody>
      </p:sp>
      <p:sp>
        <p:nvSpPr>
          <p:cNvPr id="140292" name="Text Box 4"/>
          <p:cNvSpPr txBox="1">
            <a:spLocks noChangeArrowheads="1"/>
          </p:cNvSpPr>
          <p:nvPr/>
        </p:nvSpPr>
        <p:spPr bwMode="auto">
          <a:xfrm>
            <a:off x="10841038" y="6454775"/>
            <a:ext cx="1201737" cy="244475"/>
          </a:xfrm>
          <a:prstGeom prst="rect">
            <a:avLst/>
          </a:prstGeom>
          <a:noFill/>
          <a:ln w="9525">
            <a:noFill/>
            <a:miter lim="800000"/>
            <a:headEnd/>
            <a:tailEnd/>
          </a:ln>
          <a:effectLst/>
        </p:spPr>
        <p:txBody>
          <a:bodyPr wrap="none">
            <a:spAutoFit/>
          </a:bodyPr>
          <a:lstStyle/>
          <a:p>
            <a:pPr defTabSz="914400"/>
            <a:r>
              <a:rPr lang="pt-BR" sz="1000"/>
              <a:t>Paulo R. Margotto</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p:cNvPicPr>
            <a:picLocks noChangeAspect="1" noChangeArrowheads="1"/>
          </p:cNvPicPr>
          <p:nvPr/>
        </p:nvPicPr>
        <p:blipFill>
          <a:blip r:embed="rId2">
            <a:lum bright="12000"/>
          </a:blip>
          <a:srcRect/>
          <a:stretch>
            <a:fillRect/>
          </a:stretch>
        </p:blipFill>
        <p:spPr bwMode="auto">
          <a:xfrm>
            <a:off x="889000" y="527050"/>
            <a:ext cx="10947400" cy="5894388"/>
          </a:xfrm>
          <a:prstGeom prst="rect">
            <a:avLst/>
          </a:prstGeom>
          <a:noFill/>
          <a:ln w="9525">
            <a:noFill/>
            <a:miter lim="800000"/>
            <a:headEnd/>
            <a:tailEnd/>
          </a:ln>
          <a:effectLst/>
        </p:spPr>
      </p:pic>
      <p:sp>
        <p:nvSpPr>
          <p:cNvPr id="137219" name="Text Box 3"/>
          <p:cNvSpPr txBox="1">
            <a:spLocks noChangeArrowheads="1"/>
          </p:cNvSpPr>
          <p:nvPr/>
        </p:nvSpPr>
        <p:spPr bwMode="auto">
          <a:xfrm>
            <a:off x="981075" y="-30163"/>
            <a:ext cx="1517650" cy="366713"/>
          </a:xfrm>
          <a:prstGeom prst="rect">
            <a:avLst/>
          </a:prstGeom>
          <a:noFill/>
          <a:ln w="9525">
            <a:noFill/>
            <a:miter lim="800000"/>
            <a:headEnd/>
            <a:tailEnd/>
          </a:ln>
          <a:effectLst/>
        </p:spPr>
        <p:txBody>
          <a:bodyPr wrap="none">
            <a:spAutoFit/>
          </a:bodyPr>
          <a:lstStyle/>
          <a:p>
            <a:r>
              <a:rPr lang="pt-BR" sz="1800" b="1">
                <a:solidFill>
                  <a:srgbClr val="0000FF"/>
                </a:solidFill>
              </a:rPr>
              <a:t>OBRIGADO!</a:t>
            </a:r>
          </a:p>
        </p:txBody>
      </p:sp>
      <p:sp>
        <p:nvSpPr>
          <p:cNvPr id="137220" name="Text Box 4"/>
          <p:cNvSpPr txBox="1">
            <a:spLocks noChangeArrowheads="1"/>
          </p:cNvSpPr>
          <p:nvPr/>
        </p:nvSpPr>
        <p:spPr bwMode="auto">
          <a:xfrm>
            <a:off x="2608263" y="6491288"/>
            <a:ext cx="7461250" cy="366712"/>
          </a:xfrm>
          <a:prstGeom prst="rect">
            <a:avLst/>
          </a:prstGeom>
          <a:noFill/>
          <a:ln w="9525">
            <a:noFill/>
            <a:miter lim="800000"/>
            <a:headEnd/>
            <a:tailEnd/>
          </a:ln>
          <a:effectLst/>
        </p:spPr>
        <p:txBody>
          <a:bodyPr wrap="none">
            <a:spAutoFit/>
          </a:bodyPr>
          <a:lstStyle/>
          <a:p>
            <a:r>
              <a:rPr lang="pt-BR" sz="1800">
                <a:solidFill>
                  <a:srgbClr val="0000FF"/>
                </a:solidFill>
              </a:rPr>
              <a:t>Drs. Patrícia Teodoro Queiroz, Paulo R. Margotto e Joseleide de Castro</a:t>
            </a:r>
          </a:p>
        </p:txBody>
      </p:sp>
    </p:spTree>
  </p:cSld>
  <p:clrMapOvr>
    <a:masterClrMapping/>
  </p:clrMapOvr>
</p:sld>
</file>

<file path=ppt/theme/theme1.xml><?xml version="1.0" encoding="utf-8"?>
<a:theme xmlns:a="http://schemas.openxmlformats.org/drawingml/2006/main" name="Cacho">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1546</TotalTime>
  <Words>8259</Words>
  <Application>Microsoft Office PowerPoint</Application>
  <PresentationFormat>Personalizar</PresentationFormat>
  <Paragraphs>554</Paragraphs>
  <Slides>91</Slides>
  <Notes>1</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91</vt:i4>
      </vt:variant>
    </vt:vector>
  </HeadingPairs>
  <TitlesOfParts>
    <vt:vector size="103" baseType="lpstr">
      <vt:lpstr>Century Gothic</vt:lpstr>
      <vt:lpstr>Arial</vt:lpstr>
      <vt:lpstr>Wingdings 3</vt:lpstr>
      <vt:lpstr>Calibri</vt:lpstr>
      <vt:lpstr>Wingdings</vt:lpstr>
      <vt:lpstr>MS PGothic</vt:lpstr>
      <vt:lpstr>Lato</vt:lpstr>
      <vt:lpstr>Source Sans Pro</vt:lpstr>
      <vt:lpstr>Edwardian Script ITC</vt:lpstr>
      <vt:lpstr>Arial Unicode MS</vt:lpstr>
      <vt:lpstr>Times New Roman</vt:lpstr>
      <vt:lpstr>Cacho</vt:lpstr>
      <vt:lpstr>A forte correlação entre a doença neonatal precoce estreptocócica do grupo B e enterocolite necrosante </vt:lpstr>
      <vt:lpstr>Slide 2</vt:lpstr>
      <vt:lpstr>Introdução</vt:lpstr>
      <vt:lpstr>Materiais e Métodos</vt:lpstr>
      <vt:lpstr>Materiais e Métodos</vt:lpstr>
      <vt:lpstr>Materiais e Métodos</vt:lpstr>
      <vt:lpstr>Resultados</vt:lpstr>
      <vt:lpstr>Slide 8</vt:lpstr>
      <vt:lpstr>Resultados</vt:lpstr>
      <vt:lpstr>Resultados</vt:lpstr>
      <vt:lpstr>Slide 11</vt:lpstr>
      <vt:lpstr>Slide 12</vt:lpstr>
      <vt:lpstr>Slide 13</vt:lpstr>
      <vt:lpstr>Comentário</vt:lpstr>
      <vt:lpstr>Comentário</vt:lpstr>
      <vt:lpstr>Comentário</vt:lpstr>
      <vt:lpstr>Comentário</vt:lpstr>
      <vt:lpstr>Comentário</vt:lpstr>
      <vt:lpstr>Comentário</vt:lpstr>
      <vt:lpstr>Comentário</vt:lpstr>
      <vt:lpstr>Comentário</vt:lpstr>
      <vt:lpstr>Comentário</vt:lpstr>
      <vt:lpstr>Referências:</vt:lpstr>
      <vt:lpstr>ABSTRACT</vt:lpstr>
      <vt:lpstr>Referências:</vt:lpstr>
      <vt:lpstr>Referências:</vt:lpstr>
      <vt:lpstr>Referências:</vt:lpstr>
      <vt:lpstr>Referências:</vt:lpstr>
      <vt:lpstr>Nota do Editor do site, Dr. Paulo R. Margotto. Consultem também! Estudando Juntos! Aqui e Agora! </vt:lpstr>
      <vt:lpstr>Enterocolite Necrosante, uma tragédia Neonatal!</vt:lpstr>
      <vt:lpstr>Slide 31</vt:lpstr>
      <vt:lpstr>Procuramos os inimigos e somos nós mesmos os inimigos!</vt:lpstr>
      <vt:lpstr>Slide 33</vt:lpstr>
      <vt:lpstr>Coisas que fazemos para bagunçar coisas Falta de Alimentação Enteral </vt:lpstr>
      <vt:lpstr>Vejam o Efeito da Nutrição Parenteral no Rato NO MICROBIOMA INTESTINAL</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              Exame Anátomo-Patológico</vt:lpstr>
      <vt:lpstr>Slide 49</vt:lpstr>
      <vt:lpstr>Slide 50</vt:lpstr>
      <vt:lpstr>Infecção perinatal por Streptococcus agalactiae Dra. Marília Lopes Bahia Evangelista</vt:lpstr>
      <vt:lpstr>Infecção perinatal por Streptococcus agalactiae</vt:lpstr>
      <vt:lpstr>Infecção perinatal por Streptococcus agalactiae</vt:lpstr>
      <vt:lpstr>Infecção perinatal por Streptococcus agalactiae</vt:lpstr>
      <vt:lpstr>Slide 55</vt:lpstr>
      <vt:lpstr>Slide 56</vt:lpstr>
      <vt:lpstr>Slide 57</vt:lpstr>
      <vt:lpstr>ESTREPTOCOCO BETA HEMOLITICO</vt:lpstr>
      <vt:lpstr>HISTÓRICO</vt:lpstr>
      <vt:lpstr>ASPECTOS TERAPÊUTICOS</vt:lpstr>
      <vt:lpstr>CULTURA DE ESTREPTOCOCOS BETA-HEMOLÍTICOS</vt:lpstr>
      <vt:lpstr> TECNICA DE COLETA</vt:lpstr>
      <vt:lpstr>ANTIBIOTICOPROFILAXIA</vt:lpstr>
      <vt:lpstr>ANTIBIOTICOPROFILAXIA</vt:lpstr>
      <vt:lpstr>ANTIBIOTICOS</vt:lpstr>
      <vt:lpstr>PREVENÇÃO DE INFECÇÃO NEONATAL POR ESTREPTOCOCO DO GRUPO B</vt:lpstr>
      <vt:lpstr>INFECÇÃO POR STREPTOCOCCUS AGALACTIAE</vt:lpstr>
      <vt:lpstr>INFECÇÃO POR STREPTOCOCCUS AGALACTIAE</vt:lpstr>
      <vt:lpstr>FATORES DE RISCO</vt:lpstr>
      <vt:lpstr>FATORES DE RISCO</vt:lpstr>
      <vt:lpstr>PROFILAXIA PARA INFECÇÃO POR STREPTOCOCCUS DO GRUPO B</vt:lpstr>
      <vt:lpstr>PROFILAXIA PARA INFECÇÃO POR STREPTOCOCCUS DO GRUPO B</vt:lpstr>
      <vt:lpstr>Slide 73</vt:lpstr>
      <vt:lpstr>Slide 74</vt:lpstr>
      <vt:lpstr>RECOMENDAÇÃO DO GUIDELINE</vt:lpstr>
      <vt:lpstr>MEIO DE CULTURA </vt:lpstr>
      <vt:lpstr>PROFILAXIA PARA INFECÇÃO POR STREPTOCOCCUS DO GRUPO B</vt:lpstr>
      <vt:lpstr>PROFILAXIA PARA INFECÇÃO POR STREPTOCOCCUS DO GRUPO B</vt:lpstr>
      <vt:lpstr>PROFILAXIA PARA INFECÇÃO POR STREPTOCOCCUS DO GRUPO B</vt:lpstr>
      <vt:lpstr>EFETIVIDADE DA PREVENÇÃO</vt:lpstr>
      <vt:lpstr>Slide 81</vt:lpstr>
      <vt:lpstr>Hipertensão Pulmonar Persistente Fisiopatologia</vt:lpstr>
      <vt:lpstr>Hipertensão Pulmonar pelo Streptococcus do Grupo B</vt:lpstr>
      <vt:lpstr>Hipertensão Pulmonar pelo Streptococcus do Grupo B</vt:lpstr>
      <vt:lpstr>Hipertensão Pulmonar pelo Streptococous do Grupo B</vt:lpstr>
      <vt:lpstr>Prevention of perinatal group B streptococcal disease: updated CDC guideline. Cagno CK, Pettit JM, Weiss BD.Am Fam Physician. 2012 Jul 1;86(1):59-65. Erratum in: Am Fam Physician. 2012 Aug 15;86(4):318.PMID: 22962913.Free Article. Artigo Integral! Similar articles</vt:lpstr>
      <vt:lpstr>Infecção pelo Streptocoocus do Grupo B em RN a termo</vt:lpstr>
      <vt:lpstr>Slide 88</vt:lpstr>
      <vt:lpstr>Slide 89</vt:lpstr>
      <vt:lpstr>Portanto...</vt:lpstr>
      <vt:lpstr>Slide 91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forte correlação entre a doença estreptocócica do grupo B neonatal e o início precoce de enterocolite necrosante</dc:title>
  <dc:creator>Patrícia Queiroz</dc:creator>
  <cp:lastModifiedBy>Paulo</cp:lastModifiedBy>
  <cp:revision>72</cp:revision>
  <dcterms:created xsi:type="dcterms:W3CDTF">2018-06-10T11:54:12Z</dcterms:created>
  <dcterms:modified xsi:type="dcterms:W3CDTF">2018-06-30T00:24:56Z</dcterms:modified>
</cp:coreProperties>
</file>