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sldIdLst>
    <p:sldId id="296" r:id="rId2"/>
    <p:sldId id="267"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301" r:id="rId17"/>
    <p:sldId id="257" r:id="rId18"/>
    <p:sldId id="302" r:id="rId19"/>
    <p:sldId id="260" r:id="rId20"/>
    <p:sldId id="258" r:id="rId21"/>
    <p:sldId id="261" r:id="rId22"/>
    <p:sldId id="262" r:id="rId23"/>
    <p:sldId id="303" r:id="rId24"/>
    <p:sldId id="264" r:id="rId25"/>
    <p:sldId id="263" r:id="rId26"/>
    <p:sldId id="333" r:id="rId27"/>
    <p:sldId id="304" r:id="rId28"/>
    <p:sldId id="266"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307" r:id="rId44"/>
    <p:sldId id="299" r:id="rId45"/>
    <p:sldId id="300" r:id="rId46"/>
    <p:sldId id="324" r:id="rId47"/>
    <p:sldId id="312" r:id="rId48"/>
    <p:sldId id="313" r:id="rId49"/>
    <p:sldId id="314" r:id="rId50"/>
    <p:sldId id="315" r:id="rId51"/>
    <p:sldId id="328" r:id="rId52"/>
    <p:sldId id="329" r:id="rId53"/>
    <p:sldId id="316" r:id="rId54"/>
    <p:sldId id="317" r:id="rId55"/>
    <p:sldId id="318" r:id="rId56"/>
    <p:sldId id="319" r:id="rId57"/>
    <p:sldId id="320" r:id="rId58"/>
    <p:sldId id="321" r:id="rId59"/>
    <p:sldId id="322" r:id="rId60"/>
    <p:sldId id="323" r:id="rId61"/>
    <p:sldId id="330" r:id="rId62"/>
    <p:sldId id="331" r:id="rId63"/>
    <p:sldId id="332" r:id="rId64"/>
    <p:sldId id="325" r:id="rId65"/>
    <p:sldId id="326" r:id="rId66"/>
    <p:sldId id="327" r:id="rId67"/>
    <p:sldId id="334" r:id="rId68"/>
    <p:sldId id="335" r:id="rId6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9900"/>
    <a:srgbClr val="FFFF99"/>
    <a:srgbClr val="00FF00"/>
    <a:srgbClr val="FF00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80" d="100"/>
          <a:sy n="80" d="100"/>
        </p:scale>
        <p:origin x="-91" y="-350"/>
      </p:cViewPr>
      <p:guideLst>
        <p:guide orient="horz" pos="2160"/>
        <p:guide pos="3840"/>
      </p:guideLst>
    </p:cSldViewPr>
  </p:slideViewPr>
  <p:notesTextViewPr>
    <p:cViewPr>
      <p:scale>
        <a:sx n="1" d="1"/>
        <a:sy n="1" d="1"/>
      </p:scale>
      <p:origin x="0" y="0"/>
    </p:cViewPr>
  </p:notesTextViewPr>
  <p:sorterViewPr>
    <p:cViewPr>
      <p:scale>
        <a:sx n="66" d="100"/>
        <a:sy n="66" d="100"/>
      </p:scale>
      <p:origin x="0" y="5093"/>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pt-BR"/>
          </a:p>
        </p:txBody>
      </p:sp>
      <p:sp>
        <p:nvSpPr>
          <p:cNvPr id="737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E141997F-7B9F-41EC-A1EB-36B4944336B9}" type="datetimeFigureOut">
              <a:rPr lang="pt-BR"/>
              <a:pPr/>
              <a:t>11/07/2018</a:t>
            </a:fld>
            <a:endParaRPr lang="pt-BR"/>
          </a:p>
        </p:txBody>
      </p:sp>
      <p:sp>
        <p:nvSpPr>
          <p:cNvPr id="7373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737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737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pt-BR"/>
          </a:p>
        </p:txBody>
      </p:sp>
      <p:sp>
        <p:nvSpPr>
          <p:cNvPr id="737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ACDA2AD-F74B-415A-B05E-47B0954FD3DA}"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a:ln/>
        </p:spPr>
      </p:sp>
      <p:sp>
        <p:nvSpPr>
          <p:cNvPr id="74755" name="Espaço Reservado para Anotações 2"/>
          <p:cNvSpPr>
            <a:spLocks noGrp="1"/>
          </p:cNvSpPr>
          <p:nvPr>
            <p:ph type="body" idx="1"/>
          </p:nvPr>
        </p:nvSpPr>
        <p:spPr/>
        <p:txBody>
          <a:bodyPr/>
          <a:lstStyle/>
          <a:p>
            <a:pPr defTabSz="457200">
              <a:spcBef>
                <a:spcPct val="0"/>
              </a:spcBef>
            </a:pPr>
            <a:endParaRPr lang="pt-BR"/>
          </a:p>
        </p:txBody>
      </p:sp>
      <p:sp>
        <p:nvSpPr>
          <p:cNvPr id="51204"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8DC59553-28CD-4BF2-ABC5-7731B2E35CE9}" type="slidenum">
              <a:rPr lang="pt-BR" sz="1200">
                <a:solidFill>
                  <a:srgbClr val="000000"/>
                </a:solidFill>
                <a:latin typeface="+mn-lt"/>
                <a:ea typeface="MS PGothic" pitchFamily="34" charset="-128"/>
                <a:cs typeface="+mn-cs"/>
              </a:rPr>
              <a:pPr algn="r" defTabSz="457200">
                <a:defRPr/>
              </a:pPr>
              <a:t>54</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a:ln/>
        </p:spPr>
      </p:sp>
      <p:sp>
        <p:nvSpPr>
          <p:cNvPr id="76803" name="Espaço Reservado para Anotações 2"/>
          <p:cNvSpPr>
            <a:spLocks noGrp="1"/>
          </p:cNvSpPr>
          <p:nvPr>
            <p:ph type="body" idx="1"/>
          </p:nvPr>
        </p:nvSpPr>
        <p:spPr/>
        <p:txBody>
          <a:bodyPr/>
          <a:lstStyle/>
          <a:p>
            <a:pPr defTabSz="457200">
              <a:spcBef>
                <a:spcPct val="0"/>
              </a:spcBef>
            </a:pPr>
            <a:endParaRPr lang="pt-BR"/>
          </a:p>
        </p:txBody>
      </p:sp>
      <p:sp>
        <p:nvSpPr>
          <p:cNvPr id="52228"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48BC449A-8862-46C5-A5C3-7669F98CB04F}" type="slidenum">
              <a:rPr lang="pt-BR" sz="1200">
                <a:solidFill>
                  <a:srgbClr val="000000"/>
                </a:solidFill>
                <a:latin typeface="+mn-lt"/>
                <a:ea typeface="MS PGothic" pitchFamily="34" charset="-128"/>
                <a:cs typeface="+mn-cs"/>
              </a:rPr>
              <a:pPr algn="r" defTabSz="457200">
                <a:defRPr/>
              </a:pPr>
              <a:t>55</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a:ln/>
        </p:spPr>
      </p:sp>
      <p:sp>
        <p:nvSpPr>
          <p:cNvPr id="78851" name="Espaço Reservado para Anotações 2"/>
          <p:cNvSpPr>
            <a:spLocks noGrp="1"/>
          </p:cNvSpPr>
          <p:nvPr>
            <p:ph type="body" idx="1"/>
          </p:nvPr>
        </p:nvSpPr>
        <p:spPr/>
        <p:txBody>
          <a:bodyPr/>
          <a:lstStyle/>
          <a:p>
            <a:pPr defTabSz="457200">
              <a:spcBef>
                <a:spcPct val="0"/>
              </a:spcBef>
            </a:pPr>
            <a:endParaRPr lang="pt-BR"/>
          </a:p>
        </p:txBody>
      </p:sp>
      <p:sp>
        <p:nvSpPr>
          <p:cNvPr id="53252"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6D0523D0-8F03-45C6-9E3D-DB960625C579}" type="slidenum">
              <a:rPr lang="pt-BR" sz="1200">
                <a:solidFill>
                  <a:srgbClr val="000000"/>
                </a:solidFill>
                <a:latin typeface="+mn-lt"/>
                <a:ea typeface="MS PGothic" pitchFamily="34" charset="-128"/>
                <a:cs typeface="+mn-cs"/>
              </a:rPr>
              <a:pPr algn="r" defTabSz="457200">
                <a:defRPr/>
              </a:pPr>
              <a:t>56</a:t>
            </a:fld>
            <a:endParaRPr lang="pt-BR" sz="1200">
              <a:solidFill>
                <a:srgbClr val="000000"/>
              </a:solidFill>
              <a:latin typeface="+mn-lt"/>
              <a:ea typeface="MS PGothic" pitchFamily="34" charset="-128"/>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Imagem de Slide 1"/>
          <p:cNvSpPr>
            <a:spLocks noGrp="1" noRot="1" noChangeAspect="1" noTextEdit="1"/>
          </p:cNvSpPr>
          <p:nvPr>
            <p:ph type="sldImg"/>
          </p:nvPr>
        </p:nvSpPr>
        <p:spPr>
          <a:ln/>
        </p:spPr>
      </p:sp>
      <p:sp>
        <p:nvSpPr>
          <p:cNvPr id="80899" name="Espaço Reservado para Anotações 2"/>
          <p:cNvSpPr>
            <a:spLocks noGrp="1"/>
          </p:cNvSpPr>
          <p:nvPr>
            <p:ph type="body" idx="1"/>
          </p:nvPr>
        </p:nvSpPr>
        <p:spPr/>
        <p:txBody>
          <a:bodyPr/>
          <a:lstStyle/>
          <a:p>
            <a:pPr defTabSz="457200">
              <a:spcBef>
                <a:spcPct val="0"/>
              </a:spcBef>
            </a:pPr>
            <a:endParaRPr lang="pt-BR"/>
          </a:p>
        </p:txBody>
      </p:sp>
      <p:sp>
        <p:nvSpPr>
          <p:cNvPr id="54276" name="Espaço Reservado para Número de Slide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457200">
              <a:defRPr/>
            </a:pPr>
            <a:fld id="{67F1D5CF-099A-408F-AA89-2CF2DF02D1DF}" type="slidenum">
              <a:rPr lang="pt-BR" sz="1200">
                <a:solidFill>
                  <a:srgbClr val="000000"/>
                </a:solidFill>
                <a:latin typeface="+mn-lt"/>
                <a:ea typeface="MS PGothic" pitchFamily="34" charset="-128"/>
                <a:cs typeface="+mn-cs"/>
              </a:rPr>
              <a:pPr algn="r" defTabSz="457200">
                <a:defRPr/>
              </a:pPr>
              <a:t>57</a:t>
            </a:fld>
            <a:endParaRPr lang="pt-BR" sz="1200">
              <a:solidFill>
                <a:srgbClr val="000000"/>
              </a:solidFill>
              <a:latin typeface="+mn-lt"/>
              <a:ea typeface="MS PGothic" pitchFamily="34" charset="-128"/>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DA76E54-6F8B-4DBC-A6DD-C8CB351C0529}" type="datetimeFigureOut">
              <a:rPr lang="pt-BR"/>
              <a:pPr>
                <a:defRPr/>
              </a:pPr>
              <a:t>11/07/2018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59C9EA8-272D-47F6-B97F-D42BAA064672}"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EF3A207-2B9D-4867-A9DB-EA096FCBA7D1}" type="datetimeFigureOut">
              <a:rPr lang="pt-BR"/>
              <a:pPr>
                <a:defRPr/>
              </a:pPr>
              <a:t>11/07/2018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A08B9C1-4ACF-4602-9F91-6A2CF7ACB41F}"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lvl1pPr>
              <a:defRPr/>
            </a:lvl1pPr>
          </a:lstStyle>
          <a:p>
            <a:pPr>
              <a:defRPr/>
            </a:pPr>
            <a:fld id="{5CB86764-AABF-4245-B3EC-816FDA022135}" type="datetimeFigureOut">
              <a:rPr lang="pt-BR"/>
              <a:pPr>
                <a:defRPr/>
              </a:pPr>
              <a:t>11/07/2018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BF9ECF8-0D5A-4908-ABAE-B5AACB48A6EA}"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048CA008-07C6-48C7-9CA8-7D1A256274D2}" type="datetimeFigureOut">
              <a:rPr lang="pt-BR"/>
              <a:pPr>
                <a:defRPr/>
              </a:pPr>
              <a:t>11/07/2018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7A51C08-C32E-4274-8909-022A848623A8}"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093A8398-678A-4595-9DCD-E047559ADC8E}" type="datetimeFigureOut">
              <a:rPr lang="pt-BR"/>
              <a:pPr>
                <a:defRPr/>
              </a:pPr>
              <a:t>11/07/2018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DF6209F-D6B0-4A8B-9163-DE4272F4FA1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55EDAE41-29AE-4AA1-A011-9AA14E6C3236}" type="datetimeFigureOut">
              <a:rPr lang="pt-BR"/>
              <a:pPr>
                <a:defRPr/>
              </a:pPr>
              <a:t>11/07/2018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E0903B9E-2B41-4A83-AD31-B3DA4F62CDF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AFCA469-0880-43F0-81A2-821D983DE8D9}" type="datetimeFigureOut">
              <a:rPr lang="pt-BR"/>
              <a:pPr>
                <a:defRPr/>
              </a:pPr>
              <a:t>11/07/2018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1076CAA-D793-4D34-8817-87D115580B4D}"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C4876DFA-5059-47F8-8743-4380597F30FC}" type="datetimeFigureOut">
              <a:rPr lang="pt-BR"/>
              <a:pPr>
                <a:defRPr/>
              </a:pPr>
              <a:t>11/07/2018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3254A21-FCAE-4A61-B9D2-18C37D8DB611}"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00B63C98-3717-457B-8EAC-FFDD17206596}" type="datetimeFigureOut">
              <a:rPr lang="pt-BR"/>
              <a:pPr>
                <a:defRPr/>
              </a:pPr>
              <a:t>11/07/2018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72171EC-B68C-4D12-A854-9614B2BC488D}"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B38C76D-CB27-4A2D-83C9-4CB32E4E92A6}" type="datetimeFigureOut">
              <a:rPr lang="pt-BR"/>
              <a:pPr>
                <a:defRPr/>
              </a:pPr>
              <a:t>11/07/2018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662BACF-0F40-4B4D-9105-048D88D05DF0}"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24B75D06-D153-421D-BB01-E89DAACDF3AD}" type="datetimeFigureOut">
              <a:rPr lang="pt-BR"/>
              <a:pPr>
                <a:defRPr/>
              </a:pPr>
              <a:t>11/07/2018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2788E6C-6B1B-4C06-ACD4-0D7D6E7B6946}"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121287A-B945-4226-92BB-2AA6E1B5C1DD}" type="datetimeFigureOut">
              <a:rPr lang="pt-BR"/>
              <a:pPr>
                <a:defRPr/>
              </a:pPr>
              <a:t>11/07/2018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8363B46-305E-4310-9E9B-DC6107651B3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198532"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ncbi.nlm.nih.gov/pubmed?linkname=pubmed_pubmed&amp;from_uid=2919853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paulomargotto.com.br/menos-e-mais-suporte-gentil-para-facilitar-a-adaptacao-pos-natal-do-recem-nascido-pre-termo/" TargetMode="External"/><Relationship Id="rId7" Type="http://schemas.openxmlformats.org/officeDocument/2006/relationships/hyperlink" Target="http://paulomargotto.com.br/documentos/6052" TargetMode="External"/><Relationship Id="rId2" Type="http://schemas.openxmlformats.org/officeDocument/2006/relationships/hyperlink" Target="http://www.ncbi.nlm.nih.gov/pubmed/18172681" TargetMode="Externa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6.emf"/><Relationship Id="rId4" Type="http://schemas.openxmlformats.org/officeDocument/2006/relationships/hyperlink" Target="http://www.paulomargotto.com.br/documentos/Menos_e_mais_Assist_Vent.doc"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ncbi.nlm.nih.gov/pubmed/20659938" TargetMode="External"/><Relationship Id="rId1" Type="http://schemas.openxmlformats.org/officeDocument/2006/relationships/slideLayout" Target="../slideLayouts/slideLayout7.xml"/><Relationship Id="rId6" Type="http://schemas.openxmlformats.org/officeDocument/2006/relationships/hyperlink" Target="http://www.paulomargotto.com.br/documentos/Suporte-resp-minim-invasivo_2015.doc" TargetMode="External"/><Relationship Id="rId5" Type="http://schemas.openxmlformats.org/officeDocument/2006/relationships/image" Target="../media/image17.png"/><Relationship Id="rId4" Type="http://schemas.openxmlformats.org/officeDocument/2006/relationships/hyperlink" Target="http://paulomargotto.com.br/documentos/6467"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www.ncbi.nlm.nih.gov/pubmed/24144716" TargetMode="External"/><Relationship Id="rId2" Type="http://schemas.openxmlformats.org/officeDocument/2006/relationships/hyperlink" Target="http://www.ncbi.nlm.nih.gov/pubmed/24136633" TargetMode="Externa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380"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cbi.nlm.nih.gov/pubmed/27852668" TargetMode="External"/><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hyperlink" Target="http://paulomargotto.com.br/documentos/6510"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6480"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521"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paulomargotto.com.br/documentos/5568"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2153"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17488" y="177800"/>
            <a:ext cx="11757025" cy="1363663"/>
          </a:xfrm>
          <a:ln>
            <a:solidFill>
              <a:schemeClr val="accent1"/>
            </a:solidFill>
          </a:ln>
        </p:spPr>
        <p:txBody>
          <a:bodyPr>
            <a:noAutofit/>
          </a:bodyPr>
          <a:lstStyle/>
          <a:p>
            <a:r>
              <a:rPr lang="pt-BR" sz="3200" b="1" smtClean="0">
                <a:solidFill>
                  <a:schemeClr val="hlink"/>
                </a:solidFill>
              </a:rPr>
              <a:t>Faculdade de Medicina da Universidade Católica de Brasília-6° ano</a:t>
            </a:r>
            <a:br>
              <a:rPr lang="pt-BR" sz="3200" b="1" smtClean="0">
                <a:solidFill>
                  <a:schemeClr val="hlink"/>
                </a:solidFill>
              </a:rPr>
            </a:br>
            <a:r>
              <a:rPr lang="pt-BR" sz="3200" b="1" smtClean="0">
                <a:solidFill>
                  <a:schemeClr val="hlink"/>
                </a:solidFill>
              </a:rPr>
              <a:t>Unidade de Neonatologia do Hospital Materno Infantil de Brasília/SES/DF</a:t>
            </a:r>
          </a:p>
        </p:txBody>
      </p:sp>
      <p:sp>
        <p:nvSpPr>
          <p:cNvPr id="3" name="Subtítulo 2"/>
          <p:cNvSpPr>
            <a:spLocks noGrp="1"/>
          </p:cNvSpPr>
          <p:nvPr>
            <p:ph type="subTitle" idx="1"/>
          </p:nvPr>
        </p:nvSpPr>
        <p:spPr>
          <a:xfrm>
            <a:off x="1193800" y="4243388"/>
            <a:ext cx="9804400" cy="1655762"/>
          </a:xfrm>
        </p:spPr>
        <p:txBody>
          <a:bodyPr>
            <a:normAutofit/>
          </a:bodyPr>
          <a:lstStyle/>
          <a:p>
            <a:pPr>
              <a:lnSpc>
                <a:spcPct val="80000"/>
              </a:lnSpc>
            </a:pPr>
            <a:r>
              <a:rPr lang="pt-BR" sz="2000" dirty="0" smtClean="0"/>
              <a:t>Apresentação: Fernando Andrade Coelho; Fábio Daniel Barbosa; Mariana Mendes</a:t>
            </a:r>
          </a:p>
          <a:p>
            <a:pPr>
              <a:lnSpc>
                <a:spcPct val="80000"/>
              </a:lnSpc>
            </a:pPr>
            <a:r>
              <a:rPr lang="pt-BR" sz="2000" dirty="0" smtClean="0"/>
              <a:t>Internato 6ª Serie na Unidade de Neonatologia do HMIB/SES/DF</a:t>
            </a:r>
          </a:p>
          <a:p>
            <a:pPr>
              <a:lnSpc>
                <a:spcPct val="80000"/>
              </a:lnSpc>
            </a:pPr>
            <a:r>
              <a:rPr lang="pt-BR" sz="2000" dirty="0" smtClean="0"/>
              <a:t>Coordenação: Paulo R. Margotto</a:t>
            </a:r>
          </a:p>
          <a:p>
            <a:pPr>
              <a:lnSpc>
                <a:spcPct val="80000"/>
              </a:lnSpc>
            </a:pPr>
            <a:r>
              <a:rPr lang="en-US" sz="2000" dirty="0" smtClean="0">
                <a:solidFill>
                  <a:srgbClr val="000000"/>
                </a:solidFill>
                <a:hlinkClick r:id="rId2"/>
              </a:rPr>
              <a:t>www.paulomargotto.com.br</a:t>
            </a:r>
            <a:endParaRPr lang="pt-BR" sz="2000" dirty="0" smtClean="0"/>
          </a:p>
        </p:txBody>
      </p:sp>
      <p:sp>
        <p:nvSpPr>
          <p:cNvPr id="2052" name="Subtítulo 2"/>
          <p:cNvSpPr txBox="1">
            <a:spLocks/>
          </p:cNvSpPr>
          <p:nvPr/>
        </p:nvSpPr>
        <p:spPr bwMode="auto">
          <a:xfrm>
            <a:off x="1295400" y="5919788"/>
            <a:ext cx="9805988" cy="938212"/>
          </a:xfrm>
          <a:prstGeom prst="rect">
            <a:avLst/>
          </a:prstGeom>
          <a:noFill/>
          <a:ln w="9525">
            <a:noFill/>
            <a:miter lim="800000"/>
            <a:headEnd/>
            <a:tailEnd/>
          </a:ln>
        </p:spPr>
        <p:txBody>
          <a:bodyPr/>
          <a:lstStyle/>
          <a:p>
            <a:pPr algn="ctr">
              <a:lnSpc>
                <a:spcPct val="90000"/>
              </a:lnSpc>
              <a:spcBef>
                <a:spcPts val="1000"/>
              </a:spcBef>
              <a:buFont typeface="Arial" pitchFamily="34" charset="0"/>
              <a:buNone/>
            </a:pPr>
            <a:r>
              <a:rPr lang="pt-BR">
                <a:latin typeface="Calibri" pitchFamily="34" charset="0"/>
              </a:rPr>
              <a:t>Brasília-DF</a:t>
            </a:r>
          </a:p>
          <a:p>
            <a:pPr algn="ctr">
              <a:lnSpc>
                <a:spcPct val="90000"/>
              </a:lnSpc>
              <a:spcBef>
                <a:spcPts val="1000"/>
              </a:spcBef>
              <a:buFont typeface="Arial" pitchFamily="34" charset="0"/>
              <a:buNone/>
            </a:pPr>
            <a:r>
              <a:rPr lang="pt-BR">
                <a:latin typeface="Calibri" pitchFamily="34" charset="0"/>
              </a:rPr>
              <a:t>31/3/2018</a:t>
            </a:r>
          </a:p>
        </p:txBody>
      </p:sp>
      <p:sp>
        <p:nvSpPr>
          <p:cNvPr id="2053" name="CaixaDeTexto 4"/>
          <p:cNvSpPr txBox="1">
            <a:spLocks noChangeArrowheads="1"/>
          </p:cNvSpPr>
          <p:nvPr/>
        </p:nvSpPr>
        <p:spPr bwMode="auto">
          <a:xfrm>
            <a:off x="811213" y="2014538"/>
            <a:ext cx="10744200" cy="822325"/>
          </a:xfrm>
          <a:prstGeom prst="rect">
            <a:avLst/>
          </a:prstGeom>
          <a:noFill/>
          <a:ln w="9525">
            <a:noFill/>
            <a:miter lim="800000"/>
            <a:headEnd/>
            <a:tailEnd/>
          </a:ln>
        </p:spPr>
        <p:txBody>
          <a:bodyPr>
            <a:spAutoFit/>
          </a:bodyPr>
          <a:lstStyle/>
          <a:p>
            <a:pPr algn="ctr"/>
            <a:r>
              <a:rPr lang="pt-BR" sz="2400" b="1">
                <a:solidFill>
                  <a:srgbClr val="FF0000"/>
                </a:solidFill>
                <a:latin typeface="Calibri" pitchFamily="34" charset="0"/>
              </a:rPr>
              <a:t>Impacto da Ventilação Mecânica Prolongada em Bebês de Muito Baixo Peso ao Nascer: Resultados de um Estudo Nacional de Coorte</a:t>
            </a:r>
            <a:endParaRPr lang="pt-BR" sz="2400">
              <a:solidFill>
                <a:srgbClr val="FF0000"/>
              </a:solidFill>
              <a:latin typeface="Calibri" pitchFamily="34" charset="0"/>
            </a:endParaRPr>
          </a:p>
        </p:txBody>
      </p:sp>
      <p:sp>
        <p:nvSpPr>
          <p:cNvPr id="2055" name="Rectangle 7"/>
          <p:cNvSpPr>
            <a:spLocks noChangeArrowheads="1"/>
          </p:cNvSpPr>
          <p:nvPr/>
        </p:nvSpPr>
        <p:spPr bwMode="auto">
          <a:xfrm>
            <a:off x="1368425" y="3109913"/>
            <a:ext cx="9453563" cy="638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b="1">
                <a:hlinkClick r:id="rId3"/>
              </a:rPr>
              <a:t>Impact</a:t>
            </a:r>
            <a:r>
              <a:rPr lang="pt-BR" sz="1400">
                <a:hlinkClick r:id="rId3"/>
              </a:rPr>
              <a:t> of </a:t>
            </a:r>
            <a:r>
              <a:rPr lang="pt-BR" sz="1400" b="1">
                <a:hlinkClick r:id="rId3"/>
              </a:rPr>
              <a:t>Prolonged</a:t>
            </a:r>
            <a:r>
              <a:rPr lang="pt-BR" sz="1400">
                <a:hlinkClick r:id="rId3"/>
              </a:rPr>
              <a:t> </a:t>
            </a:r>
            <a:r>
              <a:rPr lang="pt-BR" sz="1400" b="1">
                <a:hlinkClick r:id="rId3"/>
              </a:rPr>
              <a:t>Mechanical Ventilation</a:t>
            </a:r>
            <a:r>
              <a:rPr lang="pt-BR" sz="1400">
                <a:hlinkClick r:id="rId3"/>
              </a:rPr>
              <a:t> in Very Low Birth Weight Infants: Results From a National Cohort Study.</a:t>
            </a:r>
            <a:endParaRPr lang="pt-BR" sz="1400"/>
          </a:p>
          <a:p>
            <a:pPr algn="ctr"/>
            <a:r>
              <a:rPr lang="pt-BR" sz="1400"/>
              <a:t>Choi YB, Lee J, Park J, Jun YH.J Pediatr. 2018 Mar;194:34-39.e3. doi: 1</a:t>
            </a:r>
            <a:r>
              <a:rPr lang="pt-BR" sz="1400">
                <a:solidFill>
                  <a:srgbClr val="FF0066"/>
                </a:solidFill>
              </a:rPr>
              <a:t>0.1016/j.jpeds.2017.10.042</a:t>
            </a:r>
            <a:r>
              <a:rPr lang="pt-BR" sz="1400"/>
              <a:t>. Epub 2017 Dec 1.</a:t>
            </a:r>
          </a:p>
          <a:p>
            <a:pPr algn="ctr"/>
            <a:r>
              <a:rPr lang="pt-BR" sz="1400"/>
              <a:t>PMID: 29198532 </a:t>
            </a:r>
            <a:r>
              <a:rPr lang="pt-BR" sz="1400" u="sng">
                <a:hlinkClick r:id="rId4"/>
              </a:rPr>
              <a:t>Similar articles</a:t>
            </a:r>
            <a:endParaRPr lang="pt-BR" sz="1400" u="sng"/>
          </a:p>
        </p:txBody>
      </p:sp>
      <p:pic>
        <p:nvPicPr>
          <p:cNvPr id="2057" name="Picture 9" descr="20180302_111714"/>
          <p:cNvPicPr>
            <a:picLocks noChangeAspect="1" noChangeArrowheads="1"/>
          </p:cNvPicPr>
          <p:nvPr/>
        </p:nvPicPr>
        <p:blipFill>
          <a:blip r:embed="rId5"/>
          <a:srcRect/>
          <a:stretch>
            <a:fillRect/>
          </a:stretch>
        </p:blipFill>
        <p:spPr bwMode="auto">
          <a:xfrm>
            <a:off x="163513" y="4997450"/>
            <a:ext cx="3306762" cy="1860550"/>
          </a:xfrm>
          <a:prstGeom prst="rect">
            <a:avLst/>
          </a:prstGeom>
          <a:noFill/>
        </p:spPr>
      </p:pic>
      <p:pic>
        <p:nvPicPr>
          <p:cNvPr id="2058" name="Picture 10"/>
          <p:cNvPicPr>
            <a:picLocks noChangeAspect="1" noChangeArrowheads="1"/>
          </p:cNvPicPr>
          <p:nvPr/>
        </p:nvPicPr>
        <p:blipFill>
          <a:blip r:embed="rId6"/>
          <a:srcRect/>
          <a:stretch>
            <a:fillRect/>
          </a:stretch>
        </p:blipFill>
        <p:spPr bwMode="auto">
          <a:xfrm>
            <a:off x="8616950" y="4986338"/>
            <a:ext cx="3575050" cy="18716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ctrTitle"/>
          </p:nvPr>
        </p:nvSpPr>
        <p:spPr>
          <a:xfrm>
            <a:off x="1524000" y="0"/>
            <a:ext cx="9144000" cy="1350963"/>
          </a:xfrm>
        </p:spPr>
        <p:txBody>
          <a:bodyPr/>
          <a:lstStyle/>
          <a:p>
            <a:r>
              <a:rPr lang="pt-BR" sz="4400" b="1" smtClean="0"/>
              <a:t>Introdução</a:t>
            </a:r>
          </a:p>
        </p:txBody>
      </p:sp>
      <p:sp>
        <p:nvSpPr>
          <p:cNvPr id="3" name="Subtítulo 2"/>
          <p:cNvSpPr>
            <a:spLocks noGrp="1"/>
          </p:cNvSpPr>
          <p:nvPr>
            <p:ph type="subTitle" idx="1"/>
          </p:nvPr>
        </p:nvSpPr>
        <p:spPr>
          <a:xfrm>
            <a:off x="1023938" y="1873250"/>
            <a:ext cx="10536237" cy="3875088"/>
          </a:xfrm>
        </p:spPr>
        <p:txBody>
          <a:bodyPr>
            <a:normAutofit/>
          </a:bodyPr>
          <a:lstStyle/>
          <a:p>
            <a:pPr marL="342900" indent="-342900" algn="just">
              <a:lnSpc>
                <a:spcPct val="80000"/>
              </a:lnSpc>
              <a:buFont typeface="Arial" pitchFamily="34" charset="0"/>
              <a:buChar char="•"/>
            </a:pPr>
            <a:r>
              <a:rPr lang="pt-BR" sz="2800" smtClean="0"/>
              <a:t>O suporte respiratório com ventilação mecânica é essencial para a sobrevivência de muitos recém-nascidos (RN) pré-termo.</a:t>
            </a:r>
          </a:p>
          <a:p>
            <a:pPr marL="342900" indent="-342900" algn="just">
              <a:lnSpc>
                <a:spcPct val="80000"/>
              </a:lnSpc>
              <a:buFont typeface="Arial" pitchFamily="34" charset="0"/>
              <a:buChar char="•"/>
            </a:pPr>
            <a:endParaRPr lang="pt-BR" sz="2800" smtClean="0"/>
          </a:p>
          <a:p>
            <a:pPr marL="342900" indent="-342900" algn="just">
              <a:lnSpc>
                <a:spcPct val="80000"/>
              </a:lnSpc>
              <a:buFont typeface="Arial" pitchFamily="34" charset="0"/>
              <a:buChar char="•"/>
            </a:pPr>
            <a:r>
              <a:rPr lang="pt-BR" sz="2800" smtClean="0"/>
              <a:t>Entretanto, a ventilação mecânica prolongada associa-se a inúmeras complicações que levam a diversas morbidades em bebês prematuros.</a:t>
            </a:r>
            <a:r>
              <a:rPr lang="pt-PT" baseline="30000" smtClean="0"/>
              <a:t>1-3</a:t>
            </a:r>
            <a:endParaRPr lang="pt-BR" sz="2800" smtClean="0"/>
          </a:p>
          <a:p>
            <a:pPr marL="342900" indent="-342900" algn="just">
              <a:lnSpc>
                <a:spcPct val="80000"/>
              </a:lnSpc>
              <a:buFont typeface="Arial" pitchFamily="34" charset="0"/>
              <a:buChar char="•"/>
            </a:pPr>
            <a:endParaRPr lang="pt-BR" sz="2800" smtClean="0"/>
          </a:p>
          <a:p>
            <a:pPr marL="342900" indent="-342900" algn="just">
              <a:lnSpc>
                <a:spcPct val="80000"/>
              </a:lnSpc>
              <a:buFont typeface="Arial" pitchFamily="34" charset="0"/>
              <a:buChar char="•"/>
            </a:pPr>
            <a:r>
              <a:rPr lang="pt-BR" sz="2800" smtClean="0"/>
              <a:t>O desmame precoce da ventilação mecânica pode reduzir o risco das complicações.¹</a:t>
            </a:r>
            <a:r>
              <a:rPr lang="pt-BR" sz="2800" baseline="30000" smtClean="0"/>
              <a:t>,4</a:t>
            </a:r>
            <a:endParaRPr lang="pt-BR" sz="2800" smtClean="0"/>
          </a:p>
          <a:p>
            <a:pPr marL="342900" indent="-342900" algn="just">
              <a:lnSpc>
                <a:spcPct val="80000"/>
              </a:lnSpc>
              <a:buFont typeface="Arial" pitchFamily="34" charset="0"/>
              <a:buChar char="•"/>
            </a:pP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smtClean="0"/>
              <a:t>                              </a:t>
            </a:r>
            <a:r>
              <a:rPr lang="pt-BR" b="1" smtClean="0"/>
              <a:t>Introdução</a:t>
            </a:r>
          </a:p>
        </p:txBody>
      </p:sp>
      <p:sp>
        <p:nvSpPr>
          <p:cNvPr id="5123" name="Espaço Reservado para Conteúdo 2"/>
          <p:cNvSpPr>
            <a:spLocks noGrp="1"/>
          </p:cNvSpPr>
          <p:nvPr>
            <p:ph idx="1"/>
          </p:nvPr>
        </p:nvSpPr>
        <p:spPr/>
        <p:txBody>
          <a:bodyPr/>
          <a:lstStyle/>
          <a:p>
            <a:r>
              <a:rPr lang="pt-BR" smtClean="0"/>
              <a:t>Investigações recentes descobriram que uma duração cumulativa mais longa da ventilação mecânica  leva a um risco aumentado de displasia broncopulmonar (DBP). </a:t>
            </a:r>
          </a:p>
          <a:p>
            <a:endParaRPr lang="pt-BR" smtClean="0"/>
          </a:p>
          <a:p>
            <a:r>
              <a:rPr lang="pt-BR" smtClean="0"/>
              <a:t>Tentativas de extubação precoce poderiam diminuir a incidência de DBP e a duração da hospitalização em prematuros extremos.</a:t>
            </a:r>
            <a:r>
              <a:rPr lang="pt-BR" baseline="30000" smtClean="0"/>
              <a:t>5,6</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                              </a:t>
            </a:r>
            <a:r>
              <a:rPr lang="pt-BR" b="1" smtClean="0"/>
              <a:t>Introdução</a:t>
            </a:r>
          </a:p>
        </p:txBody>
      </p:sp>
      <p:sp>
        <p:nvSpPr>
          <p:cNvPr id="6147" name="Espaço Reservado para Conteúdo 2"/>
          <p:cNvSpPr>
            <a:spLocks noGrp="1"/>
          </p:cNvSpPr>
          <p:nvPr>
            <p:ph idx="1"/>
          </p:nvPr>
        </p:nvSpPr>
        <p:spPr/>
        <p:txBody>
          <a:bodyPr/>
          <a:lstStyle/>
          <a:p>
            <a:r>
              <a:rPr lang="pt-BR" smtClean="0"/>
              <a:t>A DBP é uma doença pulmonar crônica em prematuros que resulta em alta mortalidade e internação prolongada, e também está associada a um risco aumentado de deficiência do crescimento e atraso no neurodesenvolvimento.</a:t>
            </a:r>
            <a:r>
              <a:rPr lang="pt-BR" baseline="30000" smtClean="0"/>
              <a:t>7-9</a:t>
            </a:r>
          </a:p>
          <a:p>
            <a:r>
              <a:rPr lang="pt-BR" smtClean="0"/>
              <a:t>Clínicos e pais rotineiramente questionam a respeito sobre a probabilidade de sobrevivência ou de complicações de doenças que afetam os recém-nascidos intubados em ventilação mecânica</a:t>
            </a:r>
          </a:p>
          <a:p>
            <a:r>
              <a:rPr lang="pt-BR" smtClean="0"/>
              <a:t>No entanto, poucos relatos têm se concentrado nos desfechos clínicos relacionados ao tempo de ventilação mecânica.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                                </a:t>
            </a:r>
            <a:r>
              <a:rPr lang="pt-BR" b="1" smtClean="0"/>
              <a:t>Objetivo</a:t>
            </a:r>
          </a:p>
        </p:txBody>
      </p:sp>
      <p:sp>
        <p:nvSpPr>
          <p:cNvPr id="7171" name="Espaço Reservado para Conteúdo 2"/>
          <p:cNvSpPr>
            <a:spLocks noGrp="1"/>
          </p:cNvSpPr>
          <p:nvPr>
            <p:ph idx="1"/>
          </p:nvPr>
        </p:nvSpPr>
        <p:spPr/>
        <p:txBody>
          <a:bodyPr/>
          <a:lstStyle/>
          <a:p>
            <a:endParaRPr lang="pt-BR" smtClean="0"/>
          </a:p>
          <a:p>
            <a:r>
              <a:rPr lang="pt-BR" smtClean="0"/>
              <a:t>Avaliar as consequências intra-hospitalares da ventilação mecânica prolongada, incluindo a mortalidade, em recém-nascidos de muito baixo peso (RNMBP), utilizando uma grande coorte nacional. </a:t>
            </a:r>
          </a:p>
          <a:p>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                             </a:t>
            </a:r>
            <a:r>
              <a:rPr lang="pt-BR" b="1" smtClean="0"/>
              <a:t>Metodologia</a:t>
            </a:r>
          </a:p>
        </p:txBody>
      </p:sp>
      <p:sp>
        <p:nvSpPr>
          <p:cNvPr id="3" name="Espaço Reservado para Conteúdo 2"/>
          <p:cNvSpPr>
            <a:spLocks noGrp="1"/>
          </p:cNvSpPr>
          <p:nvPr>
            <p:ph idx="1"/>
          </p:nvPr>
        </p:nvSpPr>
        <p:spPr/>
        <p:txBody>
          <a:bodyPr>
            <a:normAutofit/>
          </a:bodyPr>
          <a:lstStyle/>
          <a:p>
            <a:pPr>
              <a:lnSpc>
                <a:spcPct val="80000"/>
              </a:lnSpc>
            </a:pPr>
            <a:r>
              <a:rPr lang="pt-BR" smtClean="0"/>
              <a:t>Foi realizado um estudo de coorte utilizando dados coletados de 69 Unidades de Terapia intensiva neonatal que participam da Rede Neonatal Coreana (KNN).</a:t>
            </a:r>
          </a:p>
          <a:p>
            <a:pPr>
              <a:lnSpc>
                <a:spcPct val="80000"/>
              </a:lnSpc>
            </a:pPr>
            <a:endParaRPr lang="pt-BR" smtClean="0"/>
          </a:p>
          <a:p>
            <a:pPr>
              <a:lnSpc>
                <a:spcPct val="80000"/>
              </a:lnSpc>
            </a:pPr>
            <a:r>
              <a:rPr lang="pt-BR" smtClean="0"/>
              <a:t> A base de dados KNN fornece dados maternos, de parto e neonatais até a alta do primeiro paciente, e os dados são coletados por pessoal treinado usando um procedimento operacional padronizado.</a:t>
            </a:r>
            <a:r>
              <a:rPr lang="pt-BR" baseline="30000" smtClean="0"/>
              <a:t>10</a:t>
            </a:r>
          </a:p>
          <a:p>
            <a:pPr>
              <a:lnSpc>
                <a:spcPct val="80000"/>
              </a:lnSpc>
            </a:pPr>
            <a:endParaRPr lang="pt-BR" smtClean="0"/>
          </a:p>
          <a:p>
            <a:pPr>
              <a:lnSpc>
                <a:spcPct val="80000"/>
              </a:lnSpc>
            </a:pPr>
            <a:r>
              <a:rPr lang="pt-BR" smtClean="0"/>
              <a:t>Um total de 3508 bebês MBP nascidos entre 1º de janeiro de 2013 e 31 de dezembro de 2014 foram revisados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                             </a:t>
            </a:r>
            <a:r>
              <a:rPr lang="pt-BR" b="1" smtClean="0"/>
              <a:t>Metodologia</a:t>
            </a:r>
          </a:p>
        </p:txBody>
      </p:sp>
      <p:sp>
        <p:nvSpPr>
          <p:cNvPr id="9219" name="Espaço Reservado para Conteúdo 2"/>
          <p:cNvSpPr>
            <a:spLocks noGrp="1"/>
          </p:cNvSpPr>
          <p:nvPr>
            <p:ph idx="1"/>
          </p:nvPr>
        </p:nvSpPr>
        <p:spPr/>
        <p:txBody>
          <a:bodyPr/>
          <a:lstStyle/>
          <a:p>
            <a:endParaRPr lang="pt-BR" smtClean="0"/>
          </a:p>
          <a:p>
            <a:r>
              <a:rPr lang="pt-BR" smtClean="0"/>
              <a:t>Para reduzir a distorção dos resultados foram excluídos bebês com anomalias congênitas respiratórias ou cardiovasculares e os bebês com dados incompletos ou que foram transferidos para outros hospitais.</a:t>
            </a:r>
          </a:p>
          <a:p>
            <a:endParaRPr lang="pt-BR" smtClean="0"/>
          </a:p>
          <a:p>
            <a:r>
              <a:rPr lang="pt-BR" smtClean="0"/>
              <a:t>As variáveis maternas incluíram hipertensão induzida pela gravidez, oligoâmnio e corioamnionite confirmada histologicamente.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                             </a:t>
            </a:r>
            <a:r>
              <a:rPr lang="pt-BR" b="1" smtClean="0"/>
              <a:t>Metodologia</a:t>
            </a:r>
          </a:p>
        </p:txBody>
      </p:sp>
      <p:sp>
        <p:nvSpPr>
          <p:cNvPr id="10243" name="Espaço Reservado para Conteúdo 2"/>
          <p:cNvSpPr>
            <a:spLocks noGrp="1"/>
          </p:cNvSpPr>
          <p:nvPr>
            <p:ph idx="1"/>
          </p:nvPr>
        </p:nvSpPr>
        <p:spPr>
          <a:xfrm>
            <a:off x="327025" y="1436688"/>
            <a:ext cx="11364913" cy="4768850"/>
          </a:xfrm>
        </p:spPr>
        <p:txBody>
          <a:bodyPr/>
          <a:lstStyle/>
          <a:p>
            <a:endParaRPr lang="pt-BR" smtClean="0"/>
          </a:p>
          <a:p>
            <a:r>
              <a:rPr lang="pt-BR" smtClean="0"/>
              <a:t>As variáveis neonatais incluíram:</a:t>
            </a:r>
          </a:p>
          <a:p>
            <a:endParaRPr lang="pt-BR" smtClean="0"/>
          </a:p>
          <a:p>
            <a:pPr lvl="1"/>
            <a:r>
              <a:rPr lang="pt-BR" smtClean="0"/>
              <a:t>Idade gestacional peso ao nascer, sexo, uso de surfactante pós-natal imediato para síndrome do desconforto respiratório, vazamento de ar pulmonar, hemorragia pulmonar, duração cumulativa da ventilação mecânica invasiva, suporte respiratório às 36 semanas de idade pós-menstrual.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                     </a:t>
            </a:r>
            <a:r>
              <a:rPr lang="pt-BR" b="1" smtClean="0"/>
              <a:t>Variáveis</a:t>
            </a:r>
            <a:r>
              <a:rPr lang="pt-BR" smtClean="0"/>
              <a:t> </a:t>
            </a:r>
            <a:r>
              <a:rPr lang="pt-BR" b="1" smtClean="0"/>
              <a:t>Neonatais</a:t>
            </a:r>
            <a:r>
              <a:rPr lang="pt-BR" smtClean="0"/>
              <a:t> </a:t>
            </a:r>
          </a:p>
        </p:txBody>
      </p:sp>
      <p:sp>
        <p:nvSpPr>
          <p:cNvPr id="11267" name="Espaço Reservado para Conteúdo 2"/>
          <p:cNvSpPr>
            <a:spLocks noGrp="1"/>
          </p:cNvSpPr>
          <p:nvPr>
            <p:ph idx="1"/>
          </p:nvPr>
        </p:nvSpPr>
        <p:spPr/>
        <p:txBody>
          <a:bodyPr/>
          <a:lstStyle/>
          <a:p>
            <a:endParaRPr lang="pt-BR" smtClean="0"/>
          </a:p>
          <a:p>
            <a:r>
              <a:rPr lang="pt-BR" smtClean="0"/>
              <a:t>Hemorragia intraventricular (IVH) enterocolite necrosante (NEC), sepse bacteriana, uso de dexametasona, hipertensão pulmonar, leucomalácia periventricular (LPV), retinopatia de prematuridade (ROP), resultados de resposta auditiva de tronco encefálico automatizada (AABR) antes da alta hospitalar, tempo de internação, duração cumulativa da nutrição parenteral e sobrevivência à alta hospitalar ou morte.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                             </a:t>
            </a:r>
            <a:r>
              <a:rPr lang="pt-BR" b="1" smtClean="0"/>
              <a:t>Metodologia</a:t>
            </a:r>
          </a:p>
        </p:txBody>
      </p:sp>
      <p:sp>
        <p:nvSpPr>
          <p:cNvPr id="12291" name="Espaço Reservado para Conteúdo 2"/>
          <p:cNvSpPr>
            <a:spLocks noGrp="1"/>
          </p:cNvSpPr>
          <p:nvPr>
            <p:ph idx="1"/>
          </p:nvPr>
        </p:nvSpPr>
        <p:spPr>
          <a:xfrm>
            <a:off x="631825" y="1825625"/>
            <a:ext cx="10974388" cy="4770438"/>
          </a:xfrm>
        </p:spPr>
        <p:txBody>
          <a:bodyPr/>
          <a:lstStyle/>
          <a:p>
            <a:r>
              <a:rPr lang="pt-BR" smtClean="0"/>
              <a:t>A duração cumulativa da ventilação mecânica foi contada a cada dia em que a criança recebeu qualquer suporte respiratório através de um tubo endotraqueal devido à insuficiência respiratória.</a:t>
            </a:r>
          </a:p>
          <a:p>
            <a:endParaRPr lang="pt-BR" smtClean="0"/>
          </a:p>
          <a:p>
            <a:r>
              <a:rPr lang="pt-BR" smtClean="0"/>
              <a:t>A intubação breve para cirurgia com anestesia geral não foi incluída no cálculo da duração da ventilação mecânica.</a:t>
            </a:r>
          </a:p>
          <a:p>
            <a:endParaRPr lang="pt-BR" smtClean="0"/>
          </a:p>
          <a:p>
            <a:r>
              <a:rPr lang="pt-BR" smtClean="0"/>
              <a:t>A DBP foi definida como a necessidade de oxigênio suplementar ou pressão positiva de suporte em 36 semanas de idade gestacional pós-concepção (IGpc), com moderada a grave DBP, </a:t>
            </a:r>
            <a:r>
              <a:rPr lang="pt-PT" smtClean="0"/>
              <a:t>baseada em gravidade do </a:t>
            </a:r>
            <a:r>
              <a:rPr lang="pt-PT" i="1" smtClean="0"/>
              <a:t>National Institutes of Health.</a:t>
            </a:r>
            <a:r>
              <a:rPr lang="pt-PT" baseline="30000" smtClean="0"/>
              <a:t>2,11</a:t>
            </a:r>
            <a:endParaRPr lang="pt-BR" smtClean="0"/>
          </a:p>
          <a:p>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b="1" smtClean="0"/>
              <a:t>                             Metodologia</a:t>
            </a:r>
          </a:p>
        </p:txBody>
      </p:sp>
      <p:sp>
        <p:nvSpPr>
          <p:cNvPr id="3" name="Espaço Reservado para Conteúdo 2"/>
          <p:cNvSpPr>
            <a:spLocks noGrp="1"/>
          </p:cNvSpPr>
          <p:nvPr>
            <p:ph idx="1"/>
          </p:nvPr>
        </p:nvSpPr>
        <p:spPr>
          <a:xfrm>
            <a:off x="674688" y="1825625"/>
            <a:ext cx="10679112" cy="4727575"/>
          </a:xfrm>
        </p:spPr>
        <p:txBody>
          <a:bodyPr>
            <a:normAutofit/>
          </a:bodyPr>
          <a:lstStyle/>
          <a:p>
            <a:pPr>
              <a:lnSpc>
                <a:spcPct val="80000"/>
              </a:lnSpc>
            </a:pPr>
            <a:r>
              <a:rPr lang="pt-BR" smtClean="0"/>
              <a:t>Sepse bacteriana foi definida como um resultado positivo para 1 ou mais culturas bacterianas obtidas do sangue de lactentes com sinais clínicos de infecção ou tratados com antibióticos apropriados por 5 ou mais dias ou até a morte. </a:t>
            </a:r>
          </a:p>
          <a:p>
            <a:pPr>
              <a:lnSpc>
                <a:spcPct val="80000"/>
              </a:lnSpc>
            </a:pPr>
            <a:endParaRPr lang="pt-BR" smtClean="0"/>
          </a:p>
          <a:p>
            <a:pPr>
              <a:lnSpc>
                <a:spcPct val="80000"/>
              </a:lnSpc>
            </a:pPr>
            <a:r>
              <a:rPr lang="pt-BR" smtClean="0"/>
              <a:t>A hipertensão pulmonar foi considerada presente apenas quando acompanhada de tratamento médico após o diagnóstico baseado em ecocardiografia.</a:t>
            </a:r>
          </a:p>
          <a:p>
            <a:pPr>
              <a:lnSpc>
                <a:spcPct val="80000"/>
              </a:lnSpc>
            </a:pPr>
            <a:endParaRPr lang="pt-BR" smtClean="0"/>
          </a:p>
          <a:p>
            <a:pPr>
              <a:lnSpc>
                <a:spcPct val="80000"/>
              </a:lnSpc>
            </a:pPr>
            <a:r>
              <a:rPr lang="pt-BR" smtClean="0"/>
              <a:t>Leucomalácia periventricular  foi diagnosticada com base nos resultados da ultrassonografia cerebral ou nos achados de ressonância magnética (RM) até a alta.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b="1" smtClean="0"/>
              <a:t>                             Metodologia</a:t>
            </a:r>
          </a:p>
        </p:txBody>
      </p:sp>
      <p:sp>
        <p:nvSpPr>
          <p:cNvPr id="14339" name="Espaço Reservado para Conteúdo 2"/>
          <p:cNvSpPr>
            <a:spLocks noGrp="1"/>
          </p:cNvSpPr>
          <p:nvPr>
            <p:ph idx="1"/>
          </p:nvPr>
        </p:nvSpPr>
        <p:spPr/>
        <p:txBody>
          <a:bodyPr/>
          <a:lstStyle/>
          <a:p>
            <a:endParaRPr lang="pt-BR" smtClean="0"/>
          </a:p>
          <a:p>
            <a:r>
              <a:rPr lang="pt-BR" smtClean="0"/>
              <a:t>Hemorragia intraventricular foi determinado de acordo com o sistema de classificação Papile.</a:t>
            </a:r>
            <a:r>
              <a:rPr lang="pt-BR" baseline="30000" smtClean="0"/>
              <a:t>12</a:t>
            </a:r>
            <a:endParaRPr lang="pt-BR" smtClean="0"/>
          </a:p>
          <a:p>
            <a:endParaRPr lang="pt-BR" smtClean="0"/>
          </a:p>
          <a:p>
            <a:r>
              <a:rPr lang="pt-BR" smtClean="0"/>
              <a:t>Enterocolite necrosante  foi definida de acordo com uma classificação de estadiamento modificado da Bell.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b="1" smtClean="0"/>
              <a:t>                             Metodologia</a:t>
            </a:r>
          </a:p>
        </p:txBody>
      </p:sp>
      <p:sp>
        <p:nvSpPr>
          <p:cNvPr id="3" name="Espaço Reservado para Conteúdo 2"/>
          <p:cNvSpPr>
            <a:spLocks noGrp="1"/>
          </p:cNvSpPr>
          <p:nvPr>
            <p:ph idx="1"/>
          </p:nvPr>
        </p:nvSpPr>
        <p:spPr/>
        <p:txBody>
          <a:bodyPr>
            <a:normAutofit/>
          </a:bodyPr>
          <a:lstStyle/>
          <a:p>
            <a:endParaRPr lang="pt-BR" smtClean="0"/>
          </a:p>
          <a:p>
            <a:r>
              <a:rPr lang="pt-BR" smtClean="0"/>
              <a:t> </a:t>
            </a:r>
            <a:r>
              <a:rPr lang="pt-BR" b="1" smtClean="0">
                <a:solidFill>
                  <a:schemeClr val="hlink"/>
                </a:solidFill>
              </a:rPr>
              <a:t>Desfecho primário</a:t>
            </a:r>
            <a:r>
              <a:rPr lang="pt-BR" smtClean="0"/>
              <a:t>: foi a sobrevivência até a alta hospitalar ou morte.</a:t>
            </a:r>
          </a:p>
          <a:p>
            <a:endParaRPr lang="pt-BR" smtClean="0"/>
          </a:p>
          <a:p>
            <a:r>
              <a:rPr lang="pt-BR" b="1" smtClean="0">
                <a:solidFill>
                  <a:schemeClr val="hlink"/>
                </a:solidFill>
              </a:rPr>
              <a:t>Desfechos secundários</a:t>
            </a:r>
            <a:r>
              <a:rPr lang="pt-BR" smtClean="0"/>
              <a:t>: foram as várias morbidades intra-hospitalares já citadas;  peso, altura e perímetro cefálico no momento da alta; e duração da nutrição parenteral e internação hospitalar.</a:t>
            </a:r>
          </a:p>
          <a:p>
            <a:pPr>
              <a:buFont typeface="Arial" pitchFamily="34" charset="0"/>
              <a:buNone/>
            </a:pPr>
            <a:r>
              <a:rPr lang="pt-BR" smtClean="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b="1" smtClean="0"/>
              <a:t>                         Análise estatística</a:t>
            </a:r>
          </a:p>
        </p:txBody>
      </p:sp>
      <p:sp>
        <p:nvSpPr>
          <p:cNvPr id="3" name="Espaço Reservado para Conteúdo 2"/>
          <p:cNvSpPr>
            <a:spLocks noGrp="1"/>
          </p:cNvSpPr>
          <p:nvPr>
            <p:ph idx="1"/>
          </p:nvPr>
        </p:nvSpPr>
        <p:spPr/>
        <p:txBody>
          <a:bodyPr>
            <a:normAutofit/>
          </a:bodyPr>
          <a:lstStyle/>
          <a:p>
            <a:pPr>
              <a:lnSpc>
                <a:spcPct val="80000"/>
              </a:lnSpc>
            </a:pPr>
            <a:r>
              <a:rPr lang="pt-BR" smtClean="0"/>
              <a:t>Os dados demográficos foram expressos como medianas (intervalo interquartil-IQR) ou porcentagens. Para avaliar as correlações independentes entre a duração cumulativa da ventilação mecânica e cada desfecho do estudo, foi utilizada a análise de regressão ordinal com ajuste para idade gestacional e peso ao nascer.</a:t>
            </a:r>
          </a:p>
          <a:p>
            <a:pPr>
              <a:lnSpc>
                <a:spcPct val="80000"/>
              </a:lnSpc>
            </a:pPr>
            <a:endParaRPr lang="pt-BR" smtClean="0"/>
          </a:p>
          <a:p>
            <a:pPr>
              <a:lnSpc>
                <a:spcPct val="80000"/>
              </a:lnSpc>
            </a:pPr>
            <a:r>
              <a:rPr lang="pt-BR" smtClean="0"/>
              <a:t>A razão de risco (</a:t>
            </a:r>
            <a:r>
              <a:rPr lang="pt-BR" i="1" smtClean="0"/>
              <a:t>hazard ratio</a:t>
            </a:r>
            <a:r>
              <a:rPr lang="pt-BR" smtClean="0"/>
              <a:t> - HR) foi avaliada de acordo com o aumento da duração da ventilação mecânica, utilizando análise de regressão proporcional de Cox, com ajuste para fatores que tinham uma P &lt;0,10 na análise univariada para todas as crianças.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b="1" smtClean="0"/>
              <a:t>                         Análise estatística</a:t>
            </a:r>
          </a:p>
        </p:txBody>
      </p:sp>
      <p:sp>
        <p:nvSpPr>
          <p:cNvPr id="17411" name="Espaço Reservado para Conteúdo 2"/>
          <p:cNvSpPr>
            <a:spLocks noGrp="1"/>
          </p:cNvSpPr>
          <p:nvPr>
            <p:ph idx="1"/>
          </p:nvPr>
        </p:nvSpPr>
        <p:spPr>
          <a:xfrm>
            <a:off x="838200" y="1825625"/>
            <a:ext cx="10515600" cy="4618038"/>
          </a:xfrm>
        </p:spPr>
        <p:txBody>
          <a:bodyPr/>
          <a:lstStyle/>
          <a:p>
            <a:r>
              <a:rPr lang="pt-BR" smtClean="0"/>
              <a:t>As odds ratio (OR) de cada desfecho categórico de acordo com o aumento da duração da ventilação mecânica usando análise de regressão logística multivariada, com ajuste para fatores que tinham um valor de P &lt;0,10 na análise univariada para lactentes sobreviventes.</a:t>
            </a:r>
          </a:p>
          <a:p>
            <a:endParaRPr lang="pt-BR" smtClean="0"/>
          </a:p>
          <a:p>
            <a:r>
              <a:rPr lang="pt-BR" smtClean="0"/>
              <a:t>Correlações entre os resultados contínuos foram analisadas usando o teste de Spearman.</a:t>
            </a:r>
          </a:p>
          <a:p>
            <a:endParaRPr lang="pt-BR" smtClean="0"/>
          </a:p>
          <a:p>
            <a:r>
              <a:rPr lang="pt-BR" smtClean="0"/>
              <a:t> Em todas as análises, P &lt;0,05 foi considerado significativo. As análises estatísticas foram conduzidas usando SPSS v 21.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52450" y="1104900"/>
            <a:ext cx="10791825" cy="5481638"/>
          </a:xfrm>
        </p:spPr>
        <p:txBody>
          <a:bodyPr>
            <a:normAutofit lnSpcReduction="10000"/>
          </a:bodyPr>
          <a:lstStyle/>
          <a:p>
            <a:r>
              <a:rPr lang="pt-PT" sz="2600" smtClean="0"/>
              <a:t>Durante 2 anos, 3508 bebês muito baixo peso foram registrados no banco de dados da KNN. Destes, 260 foram excluídos por possuírem anomalias congênitas respiratórias ou cardiovasculares (n = 48), com dados insuficientes (n = 12) ou transferidos para outros hospitais (n = 200). </a:t>
            </a:r>
          </a:p>
          <a:p>
            <a:endParaRPr lang="pt-PT" sz="2600" smtClean="0"/>
          </a:p>
          <a:p>
            <a:r>
              <a:rPr lang="pt-PT" sz="2600" b="1" smtClean="0">
                <a:solidFill>
                  <a:schemeClr val="hlink"/>
                </a:solidFill>
              </a:rPr>
              <a:t>Dividiu-se todas as crianças incluídas em 5 grupos de acordo com a duração cumulativa da ventilação mecânica: 7 dias ou menos, 8-14 dias, 15-28 dias, 29-42 dias e mais de 43 dias. </a:t>
            </a:r>
          </a:p>
          <a:p>
            <a:endParaRPr lang="pt-PT" sz="2600" b="1" smtClean="0">
              <a:solidFill>
                <a:schemeClr val="hlink"/>
              </a:solidFill>
            </a:endParaRPr>
          </a:p>
          <a:p>
            <a:r>
              <a:rPr lang="pt-PT" sz="2600" smtClean="0"/>
              <a:t>Dos </a:t>
            </a:r>
            <a:r>
              <a:rPr lang="pt-PT" sz="3200" b="1" smtClean="0"/>
              <a:t>3248 RN</a:t>
            </a:r>
            <a:r>
              <a:rPr lang="pt-PT" sz="2600" smtClean="0"/>
              <a:t>, </a:t>
            </a:r>
            <a:r>
              <a:rPr lang="pt-PT" sz="2600" smtClean="0">
                <a:solidFill>
                  <a:srgbClr val="FF0000"/>
                </a:solidFill>
              </a:rPr>
              <a:t>41,1% (n = 1334) receberam ventilação mecânica por menos de 7 dias e 20,4% (n = 662) não receberam nenhum tipo de ventilação mecânica invasiva. 18,4% (n = 598) dos bebês necessitaram de suporte respiratório mecânico por mais de 4 semanas, e 11% (n = 357) necessitaram de ventilação mecânica prolongada por mais de 6 semanas. </a:t>
            </a:r>
            <a:r>
              <a:rPr lang="pt-PT" sz="2600" smtClean="0">
                <a:solidFill>
                  <a:schemeClr val="hlink"/>
                </a:solidFill>
              </a:rPr>
              <a:t>Figura 1</a:t>
            </a:r>
            <a:r>
              <a:rPr lang="pt-PT" sz="2600" smtClean="0">
                <a:solidFill>
                  <a:srgbClr val="FF0000"/>
                </a:solidFill>
              </a:rPr>
              <a:t>.</a:t>
            </a:r>
            <a:endParaRPr lang="pt-BR" sz="2600" smtClean="0">
              <a:solidFill>
                <a:srgbClr val="FF0000"/>
              </a:solidFill>
            </a:endParaRPr>
          </a:p>
        </p:txBody>
      </p:sp>
      <p:sp>
        <p:nvSpPr>
          <p:cNvPr id="18435" name="Título 1"/>
          <p:cNvSpPr>
            <a:spLocks noGrp="1"/>
          </p:cNvSpPr>
          <p:nvPr>
            <p:ph type="title"/>
          </p:nvPr>
        </p:nvSpPr>
        <p:spPr>
          <a:xfrm>
            <a:off x="561975" y="0"/>
            <a:ext cx="10515600" cy="1325563"/>
          </a:xfrm>
        </p:spPr>
        <p:txBody>
          <a:bodyPr/>
          <a:lstStyle/>
          <a:p>
            <a:pPr algn="ctr"/>
            <a:r>
              <a:rPr lang="pt-BR" b="1" smtClean="0"/>
              <a:t>Resultados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aixaDeTexto 4"/>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pic>
        <p:nvPicPr>
          <p:cNvPr id="19461" name="Picture 5"/>
          <p:cNvPicPr>
            <a:picLocks noChangeAspect="1" noChangeArrowheads="1"/>
          </p:cNvPicPr>
          <p:nvPr/>
        </p:nvPicPr>
        <p:blipFill>
          <a:blip r:embed="rId2"/>
          <a:srcRect/>
          <a:stretch>
            <a:fillRect/>
          </a:stretch>
        </p:blipFill>
        <p:spPr bwMode="auto">
          <a:xfrm>
            <a:off x="239713" y="800100"/>
            <a:ext cx="11684000" cy="5514975"/>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a:xfrm>
            <a:off x="539750" y="398463"/>
            <a:ext cx="10814050" cy="6237287"/>
          </a:xfrm>
        </p:spPr>
        <p:txBody>
          <a:bodyPr/>
          <a:lstStyle/>
          <a:p>
            <a:pPr>
              <a:buFont typeface="Arial" pitchFamily="34" charset="0"/>
              <a:buNone/>
            </a:pPr>
            <a:r>
              <a:rPr lang="pt-PT" smtClean="0"/>
              <a:t>   Na </a:t>
            </a:r>
            <a:r>
              <a:rPr lang="pt-PT" smtClean="0">
                <a:solidFill>
                  <a:schemeClr val="hlink"/>
                </a:solidFill>
              </a:rPr>
              <a:t>Tabela  1</a:t>
            </a:r>
            <a:r>
              <a:rPr lang="pt-PT" smtClean="0"/>
              <a:t> as características demográficas e taxas de morbidades</a:t>
            </a:r>
          </a:p>
          <a:p>
            <a:r>
              <a:rPr lang="pt-PT" smtClean="0"/>
              <a:t>Como a  menor idade gestacional e o menor peso ao nascer são fatores predisponentes para a ventilação mecânica prolongada, calcularam-se os coeficientes de correlação para cada característica enquanto ajustou-se a idade gestacional e o peso ao nascer. </a:t>
            </a:r>
          </a:p>
          <a:p>
            <a:endParaRPr lang="pt-PT" smtClean="0"/>
          </a:p>
          <a:p>
            <a:r>
              <a:rPr lang="pt-PT" smtClean="0">
                <a:solidFill>
                  <a:srgbClr val="FF0000"/>
                </a:solidFill>
              </a:rPr>
              <a:t>Corioamnionite histológica, história de tratamento com surfactante, vazamento de ar, convulsão, ECN em estádio 2 ou superior, sepse bacteriana e uso pós-natal de dexametasona foram associados a uma duração cumulativa mais longa da ventilação mecânica.</a:t>
            </a:r>
            <a:endParaRPr lang="pt-BR" smtClean="0">
              <a:solidFill>
                <a:srgbClr val="FF0000"/>
              </a:solidFill>
            </a:endParaRPr>
          </a:p>
        </p:txBody>
      </p:sp>
      <p:sp>
        <p:nvSpPr>
          <p:cNvPr id="20484" name="AutoShape 4"/>
          <p:cNvSpPr>
            <a:spLocks noChangeArrowheads="1"/>
          </p:cNvSpPr>
          <p:nvPr/>
        </p:nvSpPr>
        <p:spPr bwMode="auto">
          <a:xfrm>
            <a:off x="4538663" y="2474913"/>
            <a:ext cx="280987" cy="652462"/>
          </a:xfrm>
          <a:prstGeom prst="curvedRightArrow">
            <a:avLst>
              <a:gd name="adj1" fmla="val 46441"/>
              <a:gd name="adj2" fmla="val 92881"/>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7" name="CaixaDeTexto 20"/>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pic>
        <p:nvPicPr>
          <p:cNvPr id="21519" name="Picture 15"/>
          <p:cNvPicPr>
            <a:picLocks noChangeAspect="1" noChangeArrowheads="1"/>
          </p:cNvPicPr>
          <p:nvPr/>
        </p:nvPicPr>
        <p:blipFill>
          <a:blip r:embed="rId2"/>
          <a:srcRect/>
          <a:stretch>
            <a:fillRect/>
          </a:stretch>
        </p:blipFill>
        <p:spPr bwMode="auto">
          <a:xfrm>
            <a:off x="771525" y="277813"/>
            <a:ext cx="10452100" cy="6184900"/>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339725" y="1046163"/>
            <a:ext cx="10661650" cy="5811837"/>
          </a:xfrm>
        </p:spPr>
        <p:txBody>
          <a:bodyPr/>
          <a:lstStyle/>
          <a:p>
            <a:endParaRPr lang="pt-BR" smtClean="0"/>
          </a:p>
          <a:p>
            <a:r>
              <a:rPr lang="pt-BR" smtClean="0">
                <a:solidFill>
                  <a:srgbClr val="FF0000"/>
                </a:solidFill>
              </a:rPr>
              <a:t>Todas as causas de morte:</a:t>
            </a:r>
          </a:p>
          <a:p>
            <a:pPr lvl="1"/>
            <a:r>
              <a:rPr lang="pt-BR" b="1" smtClean="0">
                <a:solidFill>
                  <a:schemeClr val="hlink"/>
                </a:solidFill>
              </a:rPr>
              <a:t>&lt;=7 dias X &gt; 14 dias:</a:t>
            </a:r>
          </a:p>
          <a:p>
            <a:pPr lvl="2"/>
            <a:r>
              <a:rPr lang="pt-BR" b="1" smtClean="0"/>
              <a:t>Aumento de 2,85</a:t>
            </a:r>
            <a:r>
              <a:rPr lang="pt-BR" smtClean="0"/>
              <a:t> (IC 95%: 1,94 – 4,21)</a:t>
            </a:r>
          </a:p>
          <a:p>
            <a:pPr lvl="1"/>
            <a:r>
              <a:rPr lang="pt-BR" b="1" smtClean="0">
                <a:solidFill>
                  <a:schemeClr val="hlink"/>
                </a:solidFill>
              </a:rPr>
              <a:t>&lt;=7 dias X &gt; 42 dias:</a:t>
            </a:r>
          </a:p>
          <a:p>
            <a:pPr lvl="2"/>
            <a:r>
              <a:rPr lang="pt-BR" b="1" smtClean="0"/>
              <a:t>Aumento de 8,33</a:t>
            </a:r>
            <a:r>
              <a:rPr lang="pt-BR" smtClean="0"/>
              <a:t> (IC 95%: </a:t>
            </a:r>
            <a:r>
              <a:rPr lang="pt-PT" smtClean="0"/>
              <a:t>5,61 - 12,39)</a:t>
            </a:r>
            <a:endParaRPr lang="pt-BR" smtClean="0"/>
          </a:p>
          <a:p>
            <a:r>
              <a:rPr lang="pt-BR" smtClean="0">
                <a:solidFill>
                  <a:srgbClr val="FF0000"/>
                </a:solidFill>
              </a:rPr>
              <a:t>Por causas Cardiorrespiratórias</a:t>
            </a:r>
          </a:p>
          <a:p>
            <a:pPr lvl="1"/>
            <a:r>
              <a:rPr lang="pt-BR" b="1" smtClean="0">
                <a:solidFill>
                  <a:schemeClr val="hlink"/>
                </a:solidFill>
              </a:rPr>
              <a:t>&lt;=7 dias X &gt; 42 dias:</a:t>
            </a:r>
            <a:endParaRPr lang="pt-PT" b="1" smtClean="0">
              <a:solidFill>
                <a:schemeClr val="hlink"/>
              </a:solidFill>
            </a:endParaRPr>
          </a:p>
          <a:p>
            <a:pPr lvl="2"/>
            <a:r>
              <a:rPr lang="pt-PT" b="1" smtClean="0"/>
              <a:t>13,62</a:t>
            </a:r>
            <a:r>
              <a:rPr lang="pt-PT" smtClean="0"/>
              <a:t> (IC 95%: 6,52-28,45) </a:t>
            </a:r>
            <a:endParaRPr lang="pt-BR" smtClean="0"/>
          </a:p>
          <a:p>
            <a:endParaRPr lang="pt-BR" smtClean="0"/>
          </a:p>
        </p:txBody>
      </p:sp>
      <p:pic>
        <p:nvPicPr>
          <p:cNvPr id="22531" name="Imagem 3"/>
          <p:cNvPicPr>
            <a:picLocks noChangeAspect="1" noChangeArrowheads="1"/>
          </p:cNvPicPr>
          <p:nvPr/>
        </p:nvPicPr>
        <p:blipFill>
          <a:blip r:embed="rId2"/>
          <a:srcRect/>
          <a:stretch>
            <a:fillRect/>
          </a:stretch>
        </p:blipFill>
        <p:spPr bwMode="auto">
          <a:xfrm>
            <a:off x="6022975" y="827088"/>
            <a:ext cx="6053138" cy="4176712"/>
          </a:xfrm>
          <a:prstGeom prst="rect">
            <a:avLst/>
          </a:prstGeom>
          <a:noFill/>
          <a:ln w="9525">
            <a:noFill/>
            <a:miter lim="800000"/>
            <a:headEnd/>
            <a:tailEnd/>
          </a:ln>
        </p:spPr>
      </p:pic>
      <p:sp>
        <p:nvSpPr>
          <p:cNvPr id="22532" name="CaixaDeTexto 4"/>
          <p:cNvSpPr txBox="1">
            <a:spLocks noChangeArrowheads="1"/>
          </p:cNvSpPr>
          <p:nvPr/>
        </p:nvSpPr>
        <p:spPr bwMode="auto">
          <a:xfrm>
            <a:off x="3173413" y="58738"/>
            <a:ext cx="4994275" cy="762000"/>
          </a:xfrm>
          <a:prstGeom prst="rect">
            <a:avLst/>
          </a:prstGeom>
          <a:noFill/>
          <a:ln w="9525">
            <a:noFill/>
            <a:miter lim="800000"/>
            <a:headEnd/>
            <a:tailEnd/>
          </a:ln>
        </p:spPr>
        <p:txBody>
          <a:bodyPr>
            <a:spAutoFit/>
          </a:bodyPr>
          <a:lstStyle/>
          <a:p>
            <a:r>
              <a:rPr lang="pt-BR" sz="4400">
                <a:solidFill>
                  <a:schemeClr val="hlink"/>
                </a:solidFill>
                <a:latin typeface="Calibri" pitchFamily="34" charset="0"/>
              </a:rPr>
              <a:t>Resultado primário</a:t>
            </a:r>
          </a:p>
        </p:txBody>
      </p:sp>
      <p:sp>
        <p:nvSpPr>
          <p:cNvPr id="22533" name="CaixaDeTexto 5"/>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627063" y="400050"/>
            <a:ext cx="11364912" cy="5784850"/>
          </a:xfrm>
        </p:spPr>
        <p:txBody>
          <a:bodyPr/>
          <a:lstStyle/>
          <a:p>
            <a:r>
              <a:rPr lang="pt-BR" smtClean="0">
                <a:solidFill>
                  <a:srgbClr val="FF0000"/>
                </a:solidFill>
              </a:rPr>
              <a:t>Taxa de morte entre crianças por duração</a:t>
            </a:r>
          </a:p>
          <a:p>
            <a:pPr lvl="1"/>
            <a:r>
              <a:rPr lang="pt-BR" smtClean="0"/>
              <a:t>Aumentou após 8 semanas para 50% às 14 semanas e 60% às 16 semanas. </a:t>
            </a:r>
            <a:r>
              <a:rPr lang="pt-BR" smtClean="0">
                <a:solidFill>
                  <a:schemeClr val="hlink"/>
                </a:solidFill>
              </a:rPr>
              <a:t>Figura 2</a:t>
            </a:r>
          </a:p>
          <a:p>
            <a:endParaRPr lang="pt-BR" smtClean="0">
              <a:solidFill>
                <a:schemeClr val="hlink"/>
              </a:solidFill>
            </a:endParaRPr>
          </a:p>
          <a:p>
            <a:endParaRPr lang="pt-BR" smtClean="0"/>
          </a:p>
        </p:txBody>
      </p:sp>
      <p:sp>
        <p:nvSpPr>
          <p:cNvPr id="23556" name="CaixaDeTexto 4"/>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pic>
        <p:nvPicPr>
          <p:cNvPr id="23558" name="Picture 6"/>
          <p:cNvPicPr>
            <a:picLocks noChangeAspect="1" noChangeArrowheads="1"/>
          </p:cNvPicPr>
          <p:nvPr/>
        </p:nvPicPr>
        <p:blipFill>
          <a:blip r:embed="rId2"/>
          <a:srcRect/>
          <a:stretch>
            <a:fillRect/>
          </a:stretch>
        </p:blipFill>
        <p:spPr bwMode="auto">
          <a:xfrm>
            <a:off x="1993900" y="1246188"/>
            <a:ext cx="7512050" cy="4986337"/>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algn="ctr"/>
            <a:r>
              <a:rPr lang="pt-BR" b="1" smtClean="0">
                <a:solidFill>
                  <a:schemeClr val="hlink"/>
                </a:solidFill>
              </a:rPr>
              <a:t>Resultados secundários</a:t>
            </a:r>
          </a:p>
        </p:txBody>
      </p:sp>
      <p:sp>
        <p:nvSpPr>
          <p:cNvPr id="24579" name="Espaço Reservado para Conteúdo 2"/>
          <p:cNvSpPr>
            <a:spLocks noGrp="1"/>
          </p:cNvSpPr>
          <p:nvPr>
            <p:ph idx="1"/>
          </p:nvPr>
        </p:nvSpPr>
        <p:spPr>
          <a:xfrm>
            <a:off x="838200" y="1492250"/>
            <a:ext cx="10515600" cy="4991100"/>
          </a:xfrm>
        </p:spPr>
        <p:txBody>
          <a:bodyPr/>
          <a:lstStyle/>
          <a:p>
            <a:r>
              <a:rPr lang="pt-BR" smtClean="0"/>
              <a:t>Para estes, </a:t>
            </a:r>
            <a:r>
              <a:rPr lang="pt-PT" smtClean="0"/>
              <a:t>os coeficientes de correlação foram calculados usando regressão ordinal para cada característica entre os sobreviventes, ajustando para idade gestacional e peso ao nascer.</a:t>
            </a:r>
          </a:p>
          <a:p>
            <a:endParaRPr lang="pt-PT" smtClean="0"/>
          </a:p>
          <a:p>
            <a:r>
              <a:rPr lang="pt-PT" smtClean="0"/>
              <a:t>DBP, Hipertensão pulmonar, ROP avançada com necessidade de cirurgia a laser e resultados anormais de AABR, mas não PVL, correlacionaram-se significativamente com a duração cumulativa da ventilação mecânica na análise univariada (</a:t>
            </a:r>
            <a:r>
              <a:rPr lang="pt-PT" smtClean="0">
                <a:solidFill>
                  <a:schemeClr val="hlink"/>
                </a:solidFill>
              </a:rPr>
              <a:t>Tabela III</a:t>
            </a:r>
            <a:r>
              <a:rPr lang="pt-PT" smtClean="0"/>
              <a:t>).</a:t>
            </a:r>
          </a:p>
        </p:txBody>
      </p:sp>
      <p:sp>
        <p:nvSpPr>
          <p:cNvPr id="24581" name="AutoShape 5"/>
          <p:cNvSpPr>
            <a:spLocks noChangeArrowheads="1"/>
          </p:cNvSpPr>
          <p:nvPr/>
        </p:nvSpPr>
        <p:spPr bwMode="auto">
          <a:xfrm>
            <a:off x="4905375" y="2659063"/>
            <a:ext cx="288925" cy="736600"/>
          </a:xfrm>
          <a:prstGeom prst="curvedRightArrow">
            <a:avLst>
              <a:gd name="adj1" fmla="val 50989"/>
              <a:gd name="adj2" fmla="val 101978"/>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90575" y="939800"/>
            <a:ext cx="10563225" cy="5102225"/>
          </a:xfrm>
        </p:spPr>
        <p:txBody>
          <a:bodyPr>
            <a:normAutofit/>
          </a:bodyPr>
          <a:lstStyle/>
          <a:p>
            <a:r>
              <a:rPr lang="pt-PT" smtClean="0">
                <a:solidFill>
                  <a:srgbClr val="FF0066"/>
                </a:solidFill>
              </a:rPr>
              <a:t>Chance ajustada de DBP aumentou</a:t>
            </a:r>
            <a:r>
              <a:rPr lang="pt-PT" smtClean="0"/>
              <a:t>:</a:t>
            </a:r>
          </a:p>
          <a:p>
            <a:pPr lvl="1"/>
            <a:r>
              <a:rPr lang="pt-BR" b="1" smtClean="0">
                <a:solidFill>
                  <a:schemeClr val="hlink"/>
                </a:solidFill>
              </a:rPr>
              <a:t>&lt;=7 dias X &gt; 8-14 dias:</a:t>
            </a:r>
          </a:p>
          <a:p>
            <a:pPr marL="1143000" lvl="3">
              <a:spcBef>
                <a:spcPts val="1000"/>
              </a:spcBef>
            </a:pPr>
            <a:r>
              <a:rPr lang="pt-PT" b="1" smtClean="0"/>
              <a:t>Aumentou 5,69 (IC 95% 3,48-9,31)</a:t>
            </a:r>
            <a:endParaRPr lang="pt-BR" b="1" smtClean="0"/>
          </a:p>
          <a:p>
            <a:pPr marL="685800" lvl="2">
              <a:spcBef>
                <a:spcPts val="1000"/>
              </a:spcBef>
            </a:pPr>
            <a:r>
              <a:rPr lang="pt-BR" sz="2400" i="1" smtClean="0">
                <a:solidFill>
                  <a:schemeClr val="hlink"/>
                </a:solidFill>
              </a:rPr>
              <a:t>&lt;=7 dias X &gt; 15-28 dias</a:t>
            </a:r>
            <a:r>
              <a:rPr lang="pt-BR" sz="2400" smtClean="0"/>
              <a:t>:</a:t>
            </a:r>
          </a:p>
          <a:p>
            <a:pPr marL="685800" lvl="2"/>
            <a:r>
              <a:rPr lang="pt-PT" b="1" smtClean="0"/>
              <a:t>Aumentou 10,09 (IC 95% 6,26- 16.27)</a:t>
            </a:r>
            <a:endParaRPr lang="pt-BR" b="1" smtClean="0"/>
          </a:p>
          <a:p>
            <a:endParaRPr lang="pt-BR" b="1" smtClean="0"/>
          </a:p>
          <a:p>
            <a:r>
              <a:rPr lang="pt-BR" smtClean="0">
                <a:solidFill>
                  <a:srgbClr val="FF0000"/>
                </a:solidFill>
              </a:rPr>
              <a:t>As  </a:t>
            </a:r>
            <a:r>
              <a:rPr lang="pt-BR" i="1" smtClean="0">
                <a:solidFill>
                  <a:srgbClr val="FF0000"/>
                </a:solidFill>
              </a:rPr>
              <a:t>odds ratio</a:t>
            </a:r>
            <a:r>
              <a:rPr lang="pt-BR" smtClean="0">
                <a:solidFill>
                  <a:srgbClr val="FF0000"/>
                </a:solidFill>
              </a:rPr>
              <a:t> ajustadas (aOR) para Hipertensão pulmonar também aumentaram </a:t>
            </a:r>
            <a:r>
              <a:rPr lang="pt-PT" smtClean="0">
                <a:solidFill>
                  <a:srgbClr val="FF0000"/>
                </a:solidFill>
              </a:rPr>
              <a:t>com períodos mais longos de ventilação mecânica.</a:t>
            </a:r>
            <a:endParaRPr lang="pt-BR" smtClean="0">
              <a:solidFill>
                <a:srgbClr val="FF0000"/>
              </a:solidFill>
            </a:endParaRPr>
          </a:p>
          <a:p>
            <a:pPr lvl="1"/>
            <a:endParaRPr lang="pt-BR" smtClean="0">
              <a:solidFill>
                <a:srgbClr val="FF0000"/>
              </a:solidFill>
            </a:endParaRPr>
          </a:p>
          <a:p>
            <a:endParaRPr lang="pt-BR" smtClean="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m 1"/>
          <p:cNvPicPr>
            <a:picLocks noChangeAspect="1" noChangeArrowheads="1"/>
          </p:cNvPicPr>
          <p:nvPr/>
        </p:nvPicPr>
        <p:blipFill>
          <a:blip r:embed="rId2">
            <a:lum contrast="18000"/>
          </a:blip>
          <a:srcRect/>
          <a:stretch>
            <a:fillRect/>
          </a:stretch>
        </p:blipFill>
        <p:spPr bwMode="auto">
          <a:xfrm>
            <a:off x="1535113" y="104775"/>
            <a:ext cx="9096375" cy="6611938"/>
          </a:xfrm>
          <a:prstGeom prst="rect">
            <a:avLst/>
          </a:prstGeom>
          <a:noFill/>
          <a:ln w="38100">
            <a:solidFill>
              <a:schemeClr val="hlink"/>
            </a:solidFill>
            <a:miter lim="800000"/>
            <a:headEnd/>
            <a:tailEnd/>
          </a:ln>
        </p:spPr>
      </p:pic>
      <p:sp>
        <p:nvSpPr>
          <p:cNvPr id="3" name="Elipse 2"/>
          <p:cNvSpPr/>
          <p:nvPr/>
        </p:nvSpPr>
        <p:spPr>
          <a:xfrm>
            <a:off x="9942513" y="5975350"/>
            <a:ext cx="536575" cy="24765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Elipse 3"/>
          <p:cNvSpPr/>
          <p:nvPr/>
        </p:nvSpPr>
        <p:spPr>
          <a:xfrm>
            <a:off x="9942513" y="4713288"/>
            <a:ext cx="536575" cy="24765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lipse 4"/>
          <p:cNvSpPr/>
          <p:nvPr/>
        </p:nvSpPr>
        <p:spPr>
          <a:xfrm>
            <a:off x="9942513" y="4975225"/>
            <a:ext cx="536575" cy="24765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Elipse 5"/>
          <p:cNvSpPr/>
          <p:nvPr/>
        </p:nvSpPr>
        <p:spPr>
          <a:xfrm>
            <a:off x="9942513" y="5224463"/>
            <a:ext cx="536575" cy="249237"/>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Elipse 6"/>
          <p:cNvSpPr/>
          <p:nvPr/>
        </p:nvSpPr>
        <p:spPr>
          <a:xfrm>
            <a:off x="9942513" y="5481638"/>
            <a:ext cx="536575" cy="249237"/>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Elipse 7"/>
          <p:cNvSpPr/>
          <p:nvPr/>
        </p:nvSpPr>
        <p:spPr>
          <a:xfrm>
            <a:off x="1625600" y="4581525"/>
            <a:ext cx="1482725" cy="354013"/>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lipse 8"/>
          <p:cNvSpPr/>
          <p:nvPr/>
        </p:nvSpPr>
        <p:spPr>
          <a:xfrm>
            <a:off x="1625600" y="4960938"/>
            <a:ext cx="1482725" cy="236537"/>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Elipse 9"/>
          <p:cNvSpPr/>
          <p:nvPr/>
        </p:nvSpPr>
        <p:spPr>
          <a:xfrm>
            <a:off x="1646238" y="5222875"/>
            <a:ext cx="1462087" cy="24765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Elipse 10"/>
          <p:cNvSpPr/>
          <p:nvPr/>
        </p:nvSpPr>
        <p:spPr>
          <a:xfrm>
            <a:off x="1646238" y="5470525"/>
            <a:ext cx="1331912" cy="260350"/>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Elipse 11"/>
          <p:cNvSpPr/>
          <p:nvPr/>
        </p:nvSpPr>
        <p:spPr>
          <a:xfrm>
            <a:off x="1674813" y="5975350"/>
            <a:ext cx="1433512" cy="360363"/>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6637" name="CaixaDeTexto 12"/>
          <p:cNvSpPr txBox="1">
            <a:spLocks noChangeArrowheads="1"/>
          </p:cNvSpPr>
          <p:nvPr/>
        </p:nvSpPr>
        <p:spPr bwMode="auto">
          <a:xfrm>
            <a:off x="10433050" y="6488113"/>
            <a:ext cx="1727200" cy="366712"/>
          </a:xfrm>
          <a:prstGeom prst="rect">
            <a:avLst/>
          </a:prstGeom>
          <a:noFill/>
          <a:ln w="9525">
            <a:noFill/>
            <a:miter lim="800000"/>
            <a:headEnd/>
            <a:tailEnd/>
          </a:ln>
        </p:spPr>
        <p:txBody>
          <a:bodyPr wrap="none">
            <a:spAutoFit/>
          </a:bodyPr>
          <a:lstStyle/>
          <a:p>
            <a:r>
              <a:rPr lang="pt-BR">
                <a:latin typeface="Calibri" pitchFamily="34" charset="0"/>
              </a:rPr>
              <a:t>   </a:t>
            </a:r>
            <a:r>
              <a:rPr lang="pt-BR" sz="1600">
                <a:latin typeface="Calibri" pitchFamily="34" charset="0"/>
              </a:rPr>
              <a:t>CHOI et al., 2017</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p:txBody>
          <a:bodyPr/>
          <a:lstStyle/>
          <a:p>
            <a:r>
              <a:rPr lang="pt-PT" smtClean="0"/>
              <a:t>A probabilidade de </a:t>
            </a:r>
            <a:r>
              <a:rPr lang="pt-PT" smtClean="0">
                <a:solidFill>
                  <a:srgbClr val="FF0000"/>
                </a:solidFill>
              </a:rPr>
              <a:t>resultados anormais do teste de triagem auditiva aumentou significativamente para os bebês que necessitaram de ventilação mecânica por mais de 4 semanas</a:t>
            </a:r>
            <a:r>
              <a:rPr lang="pt-PT" smtClean="0"/>
              <a:t> (</a:t>
            </a:r>
            <a:r>
              <a:rPr lang="pt-PT" smtClean="0">
                <a:solidFill>
                  <a:schemeClr val="hlink"/>
                </a:solidFill>
              </a:rPr>
              <a:t>Tabela IV</a:t>
            </a:r>
            <a:r>
              <a:rPr lang="pt-PT" smtClean="0"/>
              <a:t>).</a:t>
            </a:r>
            <a:endParaRPr lang="pt-BR"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4"/>
          <p:cNvPicPr>
            <a:picLocks noChangeAspect="1" noChangeArrowheads="1"/>
          </p:cNvPicPr>
          <p:nvPr/>
        </p:nvPicPr>
        <p:blipFill>
          <a:blip r:embed="rId2"/>
          <a:srcRect/>
          <a:stretch>
            <a:fillRect/>
          </a:stretch>
        </p:blipFill>
        <p:spPr bwMode="auto">
          <a:xfrm>
            <a:off x="955675" y="1822450"/>
            <a:ext cx="10280650" cy="3214688"/>
          </a:xfrm>
          <a:prstGeom prst="rect">
            <a:avLst/>
          </a:prstGeom>
          <a:noFill/>
          <a:ln w="38100">
            <a:solidFill>
              <a:srgbClr val="3333FF"/>
            </a:solidFill>
            <a:miter lim="800000"/>
            <a:headEnd/>
            <a:tailEnd/>
          </a:ln>
        </p:spPr>
      </p:pic>
      <p:sp>
        <p:nvSpPr>
          <p:cNvPr id="95237" name="Line 5"/>
          <p:cNvSpPr>
            <a:spLocks noChangeShapeType="1"/>
          </p:cNvSpPr>
          <p:nvPr/>
        </p:nvSpPr>
        <p:spPr bwMode="auto">
          <a:xfrm>
            <a:off x="2827338" y="2944813"/>
            <a:ext cx="503237" cy="184150"/>
          </a:xfrm>
          <a:prstGeom prst="line">
            <a:avLst/>
          </a:prstGeom>
          <a:noFill/>
          <a:ln w="57150">
            <a:solidFill>
              <a:srgbClr val="FF0000"/>
            </a:solidFill>
            <a:round/>
            <a:headEnd/>
            <a:tailEnd type="triangle" w="med" len="med"/>
          </a:ln>
          <a:effectLst/>
        </p:spPr>
        <p:txBody>
          <a:bodyPr/>
          <a:lstStyle/>
          <a:p>
            <a:endParaRPr lang="pt-BR"/>
          </a:p>
        </p:txBody>
      </p:sp>
      <p:sp>
        <p:nvSpPr>
          <p:cNvPr id="95238" name="Line 6"/>
          <p:cNvSpPr>
            <a:spLocks noChangeShapeType="1"/>
          </p:cNvSpPr>
          <p:nvPr/>
        </p:nvSpPr>
        <p:spPr bwMode="auto">
          <a:xfrm>
            <a:off x="2884488" y="3270250"/>
            <a:ext cx="503237" cy="184150"/>
          </a:xfrm>
          <a:prstGeom prst="line">
            <a:avLst/>
          </a:prstGeom>
          <a:noFill/>
          <a:ln w="57150">
            <a:solidFill>
              <a:srgbClr val="FF0000"/>
            </a:solidFill>
            <a:round/>
            <a:headEnd/>
            <a:tailEnd type="triangle" w="med" len="med"/>
          </a:ln>
          <a:effectLst/>
        </p:spPr>
        <p:txBody>
          <a:bodyPr/>
          <a:lstStyle/>
          <a:p>
            <a:endParaRPr lang="pt-BR"/>
          </a:p>
        </p:txBody>
      </p:sp>
      <p:sp>
        <p:nvSpPr>
          <p:cNvPr id="95239" name="Line 7"/>
          <p:cNvSpPr>
            <a:spLocks noChangeShapeType="1"/>
          </p:cNvSpPr>
          <p:nvPr/>
        </p:nvSpPr>
        <p:spPr bwMode="auto">
          <a:xfrm>
            <a:off x="7799388" y="3325813"/>
            <a:ext cx="503237" cy="184150"/>
          </a:xfrm>
          <a:prstGeom prst="line">
            <a:avLst/>
          </a:prstGeom>
          <a:noFill/>
          <a:ln w="57150">
            <a:solidFill>
              <a:srgbClr val="FF0000"/>
            </a:solidFill>
            <a:round/>
            <a:headEnd/>
            <a:tailEnd type="triangle" w="med" len="med"/>
          </a:ln>
          <a:effectLst/>
        </p:spPr>
        <p:txBody>
          <a:bodyPr/>
          <a:lstStyle/>
          <a:p>
            <a:endParaRPr lang="pt-BR"/>
          </a:p>
        </p:txBody>
      </p:sp>
      <p:sp>
        <p:nvSpPr>
          <p:cNvPr id="95240" name="Line 8"/>
          <p:cNvSpPr>
            <a:spLocks noChangeShapeType="1"/>
          </p:cNvSpPr>
          <p:nvPr/>
        </p:nvSpPr>
        <p:spPr bwMode="auto">
          <a:xfrm>
            <a:off x="4549775" y="3122613"/>
            <a:ext cx="503238" cy="184150"/>
          </a:xfrm>
          <a:prstGeom prst="line">
            <a:avLst/>
          </a:prstGeom>
          <a:noFill/>
          <a:ln w="57150">
            <a:solidFill>
              <a:srgbClr val="FF0000"/>
            </a:solidFill>
            <a:round/>
            <a:headEnd/>
            <a:tailEnd type="triangle" w="med" len="med"/>
          </a:ln>
          <a:effectLst/>
        </p:spPr>
        <p:txBody>
          <a:bodyPr/>
          <a:lstStyle/>
          <a:p>
            <a:endParaRPr lang="pt-BR"/>
          </a:p>
        </p:txBody>
      </p:sp>
      <p:sp>
        <p:nvSpPr>
          <p:cNvPr id="95241" name="Line 9"/>
          <p:cNvSpPr>
            <a:spLocks noChangeShapeType="1"/>
          </p:cNvSpPr>
          <p:nvPr/>
        </p:nvSpPr>
        <p:spPr bwMode="auto">
          <a:xfrm>
            <a:off x="9532938" y="3668713"/>
            <a:ext cx="503237" cy="184150"/>
          </a:xfrm>
          <a:prstGeom prst="line">
            <a:avLst/>
          </a:prstGeom>
          <a:noFill/>
          <a:ln w="57150">
            <a:solidFill>
              <a:srgbClr val="FF0000"/>
            </a:solidFill>
            <a:round/>
            <a:headEnd/>
            <a:tailEnd type="triangle" w="med" len="med"/>
          </a:ln>
          <a:effectLst/>
        </p:spPr>
        <p:txBody>
          <a:bodyP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642938" y="593725"/>
            <a:ext cx="10710862" cy="5583238"/>
          </a:xfrm>
        </p:spPr>
        <p:txBody>
          <a:bodyPr/>
          <a:lstStyle/>
          <a:p>
            <a:r>
              <a:rPr lang="pt-PT" smtClean="0">
                <a:solidFill>
                  <a:srgbClr val="FF0000"/>
                </a:solidFill>
              </a:rPr>
              <a:t>As durações de internação e nutrição parenteral correlacionaram-se positivamente com a duração cumulativa da ventilação mecânica</a:t>
            </a:r>
            <a:r>
              <a:rPr lang="pt-PT" smtClean="0"/>
              <a:t>, mesmo após ajuste para idade gestacional e peso ao nascer</a:t>
            </a:r>
          </a:p>
          <a:p>
            <a:pPr lvl="1"/>
            <a:r>
              <a:rPr lang="pt-PT" smtClean="0"/>
              <a:t>r = 0,77, P &lt;0,001 e r = 0,61, P &lt;0,001, respectivamente.</a:t>
            </a:r>
          </a:p>
          <a:p>
            <a:pPr lvl="1"/>
            <a:endParaRPr lang="pt-PT" smtClean="0"/>
          </a:p>
          <a:p>
            <a:r>
              <a:rPr lang="pt-PT" smtClean="0"/>
              <a:t>Quanto à obtenção de crescimento adequado na alta, </a:t>
            </a:r>
            <a:r>
              <a:rPr lang="pt-PT" smtClean="0">
                <a:solidFill>
                  <a:srgbClr val="FF0000"/>
                </a:solidFill>
              </a:rPr>
              <a:t>as durações mais longas da ventilação mecânica foram associados a escores z menores para peso, altura e perímetro cefálico</a:t>
            </a:r>
            <a:r>
              <a:rPr lang="pt-PT" smtClean="0"/>
              <a:t> após ajuste para idade gestacional e peso ao nascer. </a:t>
            </a:r>
          </a:p>
          <a:p>
            <a:endParaRPr lang="pt-PT" smtClean="0"/>
          </a:p>
          <a:p>
            <a:r>
              <a:rPr lang="pt-PT" smtClean="0">
                <a:solidFill>
                  <a:schemeClr val="hlink"/>
                </a:solidFill>
              </a:rPr>
              <a:t>No entanto, os coeficientes de correlação foram relativamente pequenos</a:t>
            </a:r>
            <a:r>
              <a:rPr lang="pt-PT" smtClean="0"/>
              <a:t>, apesar dos valores significativos de P </a:t>
            </a:r>
          </a:p>
          <a:p>
            <a:pPr lvl="1"/>
            <a:r>
              <a:rPr lang="pt-PT" smtClean="0"/>
              <a:t>(r = -0,16; P &lt;0,001, r = -0,23; P &lt;0,001 e r = -0,23; P &lt;0,001, respectivamente.</a:t>
            </a:r>
          </a:p>
          <a:p>
            <a:pPr lvl="1">
              <a:buFont typeface="Arial" pitchFamily="34" charset="0"/>
              <a:buNone/>
            </a:pPr>
            <a:r>
              <a:rPr lang="pt-BR" smtClean="0"/>
              <a:t>                                                                 </a:t>
            </a:r>
            <a:r>
              <a:rPr lang="pt-BR" smtClean="0">
                <a:solidFill>
                  <a:schemeClr val="hlink"/>
                </a:solidFill>
              </a:rPr>
              <a:t>Figura 3</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9900" y="2417763"/>
            <a:ext cx="3475038" cy="1497012"/>
          </a:xfrm>
          <a:ln w="38100">
            <a:solidFill>
              <a:schemeClr val="hlink"/>
            </a:solidFill>
          </a:ln>
        </p:spPr>
        <p:txBody>
          <a:bodyPr/>
          <a:lstStyle/>
          <a:p>
            <a:r>
              <a:rPr lang="pt-BR" sz="1800" smtClean="0">
                <a:solidFill>
                  <a:schemeClr val="hlink"/>
                </a:solidFill>
              </a:rPr>
              <a:t>3A: Tempo de hospitalização</a:t>
            </a:r>
          </a:p>
          <a:p>
            <a:r>
              <a:rPr lang="pt-BR" sz="1800" smtClean="0">
                <a:solidFill>
                  <a:schemeClr val="hlink"/>
                </a:solidFill>
              </a:rPr>
              <a:t>3B: Vs nutrição Parenteral</a:t>
            </a:r>
          </a:p>
          <a:p>
            <a:r>
              <a:rPr lang="pt-BR" sz="1800" smtClean="0">
                <a:solidFill>
                  <a:schemeClr val="hlink"/>
                </a:solidFill>
              </a:rPr>
              <a:t>3C-E: Problemas no crescimento </a:t>
            </a:r>
          </a:p>
          <a:p>
            <a:pPr>
              <a:buFont typeface="Arial" pitchFamily="34" charset="0"/>
              <a:buNone/>
            </a:pPr>
            <a:r>
              <a:rPr lang="pt-BR" sz="1800" smtClean="0">
                <a:solidFill>
                  <a:schemeClr val="hlink"/>
                </a:solidFill>
              </a:rPr>
              <a:t>               físico.</a:t>
            </a:r>
          </a:p>
          <a:p>
            <a:endParaRPr lang="pt-BR" sz="1800" smtClean="0">
              <a:solidFill>
                <a:schemeClr val="hlink"/>
              </a:solidFill>
            </a:endParaRPr>
          </a:p>
        </p:txBody>
      </p:sp>
      <p:sp>
        <p:nvSpPr>
          <p:cNvPr id="29700" name="CaixaDeTexto 4"/>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pic>
        <p:nvPicPr>
          <p:cNvPr id="29702" name="Picture 6"/>
          <p:cNvPicPr>
            <a:picLocks noChangeAspect="1" noChangeArrowheads="1"/>
          </p:cNvPicPr>
          <p:nvPr/>
        </p:nvPicPr>
        <p:blipFill>
          <a:blip r:embed="rId2">
            <a:lum contrast="12000"/>
          </a:blip>
          <a:srcRect/>
          <a:stretch>
            <a:fillRect/>
          </a:stretch>
        </p:blipFill>
        <p:spPr bwMode="auto">
          <a:xfrm>
            <a:off x="4167188" y="104775"/>
            <a:ext cx="6834187" cy="6437313"/>
          </a:xfrm>
          <a:prstGeom prst="rect">
            <a:avLst/>
          </a:prstGeom>
          <a:noFill/>
          <a:ln w="38100">
            <a:solidFill>
              <a:schemeClr val="hlink"/>
            </a:solid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pPr algn="ctr"/>
            <a:r>
              <a:rPr lang="pt-BR" b="1" smtClean="0"/>
              <a:t>Discussão</a:t>
            </a:r>
          </a:p>
        </p:txBody>
      </p:sp>
      <p:sp>
        <p:nvSpPr>
          <p:cNvPr id="30723" name="Espaço Reservado para Conteúdo 4"/>
          <p:cNvSpPr>
            <a:spLocks noGrp="1"/>
          </p:cNvSpPr>
          <p:nvPr>
            <p:ph idx="1"/>
          </p:nvPr>
        </p:nvSpPr>
        <p:spPr/>
        <p:txBody>
          <a:bodyPr/>
          <a:lstStyle/>
          <a:p>
            <a:pPr algn="just"/>
            <a:r>
              <a:rPr lang="pt-BR" smtClean="0"/>
              <a:t>A exposição prolongada à ventilação mecânica invasiva usando um tubo endotraqueal geralmente está associada a múltiplos desfechos desfavoráveis, incluindo doenças crônicas das vias aéreas superiores e inferiores. </a:t>
            </a:r>
          </a:p>
          <a:p>
            <a:pPr algn="just"/>
            <a:r>
              <a:rPr lang="pt-BR" smtClean="0"/>
              <a:t>No entanto, há relatos conflitantes sobre se a ventilação mecânica mais longa reduz a sobrevida.</a:t>
            </a:r>
            <a:r>
              <a:rPr lang="pt-PT" baseline="30000" smtClean="0"/>
              <a:t>3,6,13,14</a:t>
            </a:r>
            <a:r>
              <a:rPr lang="pt-BR" smtClean="0"/>
              <a:t> Para abordar essa questão, foi avaliado o impacto da ventilação mecânica prolongada na morte subsequente e várias morbidades intra-hospitalares em RNMBP na Coréia, usando a avaliação nacional.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a:xfrm>
            <a:off x="784225" y="1252538"/>
            <a:ext cx="10569575" cy="4843462"/>
          </a:xfrm>
        </p:spPr>
        <p:txBody>
          <a:bodyPr/>
          <a:lstStyle/>
          <a:p>
            <a:pPr algn="just"/>
            <a:r>
              <a:rPr lang="pt-BR" smtClean="0"/>
              <a:t>Ao contrário de outros relatos que não conseguiram identificar uma associação entre maior duração da ventilação e morte</a:t>
            </a:r>
            <a:r>
              <a:rPr lang="pt-BR" baseline="30000" smtClean="0"/>
              <a:t>5,6</a:t>
            </a:r>
            <a:r>
              <a:rPr lang="pt-BR" smtClean="0"/>
              <a:t>, os autores relataram  que </a:t>
            </a:r>
            <a:r>
              <a:rPr lang="pt-BR" smtClean="0">
                <a:solidFill>
                  <a:srgbClr val="FF0000"/>
                </a:solidFill>
              </a:rPr>
              <a:t>a duração cumulativa da ventilação mecânica estava correlacionada com a mortalidade.</a:t>
            </a:r>
          </a:p>
          <a:p>
            <a:pPr algn="just"/>
            <a:endParaRPr lang="pt-BR" smtClean="0">
              <a:solidFill>
                <a:srgbClr val="FF0000"/>
              </a:solidFill>
            </a:endParaRPr>
          </a:p>
          <a:p>
            <a:pPr algn="just"/>
            <a:r>
              <a:rPr lang="pt-BR" smtClean="0"/>
              <a:t> A taxa de </a:t>
            </a:r>
            <a:r>
              <a:rPr lang="pt-BR" smtClean="0">
                <a:solidFill>
                  <a:srgbClr val="FF0000"/>
                </a:solidFill>
              </a:rPr>
              <a:t>mortalidade atingiu 50% (19/38) quando a ventilação mecânica foi utilizada por mais de 14 semanas</a:t>
            </a:r>
            <a:r>
              <a:rPr lang="pt-BR" smtClean="0"/>
              <a:t>. Este resultado é semelhante a um estudo</a:t>
            </a:r>
            <a:r>
              <a:rPr lang="pt-BR" baseline="30000" smtClean="0"/>
              <a:t>3</a:t>
            </a:r>
            <a:r>
              <a:rPr lang="pt-BR" smtClean="0"/>
              <a:t> que analisou dados de recém-nascidos de extremo baixo peso nascidos entre 1995 e 1998 de 15 Centros participantes da Rede de Pesquisa Neonatal do Instituto Nacional de Saúde Infantil e Desenvolvimento Humano.</a:t>
            </a:r>
          </a:p>
          <a:p>
            <a:pPr algn="just"/>
            <a:endParaRPr lang="pt-BR"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609600" y="1970088"/>
            <a:ext cx="10744200" cy="3821112"/>
          </a:xfrm>
        </p:spPr>
        <p:txBody>
          <a:bodyPr/>
          <a:lstStyle/>
          <a:p>
            <a:pPr algn="just"/>
            <a:r>
              <a:rPr lang="pt-BR" smtClean="0"/>
              <a:t>Naquele estudo, 54,2% (39/72) e 50% (5/10) dos lactentes sobreviveram e foram ventilados por&gt; 90 dias e &gt; 120 dias, respectivamente.</a:t>
            </a:r>
            <a:r>
              <a:rPr lang="pt-BR" baseline="30000" smtClean="0"/>
              <a:t>3</a:t>
            </a:r>
          </a:p>
          <a:p>
            <a:pPr algn="just"/>
            <a:endParaRPr lang="pt-BR" smtClean="0"/>
          </a:p>
          <a:p>
            <a:pPr algn="just"/>
            <a:r>
              <a:rPr lang="pt-BR" smtClean="0"/>
              <a:t>Embora as diferenças de prática entre cada Centro, incluindo cuidados com a ventilação, podem ter levado a diferentes taxas de sobrevida, nossos dados permitirão aos médicos estimar a probabilidade aproximada de sobrevivência de RNMBP de acordo com a duração cumulativa da ventilação mecânica.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522288" y="982663"/>
            <a:ext cx="10831512" cy="5505450"/>
          </a:xfrm>
        </p:spPr>
        <p:txBody>
          <a:bodyPr/>
          <a:lstStyle/>
          <a:p>
            <a:pPr algn="just"/>
            <a:r>
              <a:rPr lang="pt-BR" smtClean="0"/>
              <a:t>Os autores relataram  também que as razões de risco (</a:t>
            </a:r>
            <a:r>
              <a:rPr lang="pt-BR" i="1" smtClean="0"/>
              <a:t>hazard ratios - HRs</a:t>
            </a:r>
            <a:r>
              <a:rPr lang="pt-BR" smtClean="0"/>
              <a:t>) ajustadas para todas </a:t>
            </a:r>
            <a:r>
              <a:rPr lang="pt-BR" smtClean="0">
                <a:solidFill>
                  <a:srgbClr val="FF0000"/>
                </a:solidFill>
              </a:rPr>
              <a:t>as causas de morte foram aumentados entre crianças expostas à ventilação mecânica por mais de 2 semanas</a:t>
            </a:r>
            <a:r>
              <a:rPr lang="pt-BR" smtClean="0"/>
              <a:t> em comparação com 7 dias ou menos.</a:t>
            </a:r>
          </a:p>
          <a:p>
            <a:pPr algn="just"/>
            <a:endParaRPr lang="pt-BR" smtClean="0"/>
          </a:p>
          <a:p>
            <a:pPr algn="just"/>
            <a:r>
              <a:rPr lang="pt-BR" smtClean="0"/>
              <a:t>Quando as </a:t>
            </a:r>
            <a:r>
              <a:rPr lang="pt-BR" smtClean="0">
                <a:solidFill>
                  <a:srgbClr val="FF0000"/>
                </a:solidFill>
              </a:rPr>
              <a:t>mortes eram restritas às causas cardiorrespiratórias</a:t>
            </a:r>
            <a:r>
              <a:rPr lang="pt-BR" smtClean="0"/>
              <a:t> (síndrome do desconforto respiratório, hipertensão pulmonar persistente, hipoplasia pulmonar, hemorragia pulmonar , síndrome de vazamento de ar e DBP), a </a:t>
            </a:r>
            <a:r>
              <a:rPr lang="pt-BR" i="1" smtClean="0"/>
              <a:t>hazzard ratio</a:t>
            </a:r>
            <a:r>
              <a:rPr lang="pt-BR" smtClean="0"/>
              <a:t> ajustada para </a:t>
            </a:r>
            <a:r>
              <a:rPr lang="pt-BR" smtClean="0">
                <a:solidFill>
                  <a:srgbClr val="FF0000"/>
                </a:solidFill>
              </a:rPr>
              <a:t>morte aumentou para 3,50 para crianças que receberam ventilação mecânica por 15-28 dias e 13,62 para durações de ventilação mecânica por mais de 6 semanas.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838200" y="1252538"/>
            <a:ext cx="10515600" cy="4352925"/>
          </a:xfrm>
        </p:spPr>
        <p:txBody>
          <a:bodyPr/>
          <a:lstStyle/>
          <a:p>
            <a:pPr algn="just"/>
            <a:r>
              <a:rPr lang="pt-BR" smtClean="0"/>
              <a:t>De acordo com um relatório recente do Instituto Nacional de Saúde Infantil e Desenvolvimento Humano Rede de Pesquisa Neonatal sobre a causa da morte de prematuros nascidos em 24-28 semanas de gestação, DBP foi a causa predominante de morte após 29-60 dias e responsável por &gt; 60% dos óbitos em prematuros após 120 dias.</a:t>
            </a:r>
            <a:r>
              <a:rPr lang="pt-BR" baseline="30000" smtClean="0"/>
              <a:t>15</a:t>
            </a:r>
          </a:p>
          <a:p>
            <a:pPr algn="just"/>
            <a:endParaRPr lang="pt-BR" smtClean="0"/>
          </a:p>
          <a:p>
            <a:pPr algn="just"/>
            <a:r>
              <a:rPr lang="pt-BR" smtClean="0"/>
              <a:t>Da mesma forma, no presente estudo, </a:t>
            </a:r>
            <a:r>
              <a:rPr lang="pt-BR" smtClean="0">
                <a:solidFill>
                  <a:srgbClr val="FF0000"/>
                </a:solidFill>
              </a:rPr>
              <a:t>a proporção de DBP como causa de morte aumentou gradativamente a partir de 15 dias de ventilação mecânica e se tornou a principal causa após 3 meses de ventilação mecânica cumulativa. </a:t>
            </a:r>
            <a:r>
              <a:rPr lang="pt-BR" smtClean="0">
                <a:solidFill>
                  <a:schemeClr val="hlink"/>
                </a:solidFill>
              </a:rPr>
              <a:t>Figura 4</a:t>
            </a:r>
          </a:p>
          <a:p>
            <a:pPr algn="just"/>
            <a:endParaRPr lang="pt-BR" smtClean="0">
              <a:solidFill>
                <a:schemeClr val="hlink"/>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CaixaDeTexto 4"/>
          <p:cNvSpPr txBox="1">
            <a:spLocks noChangeArrowheads="1"/>
          </p:cNvSpPr>
          <p:nvPr/>
        </p:nvSpPr>
        <p:spPr bwMode="auto">
          <a:xfrm>
            <a:off x="10433050" y="6488113"/>
            <a:ext cx="1758950" cy="369887"/>
          </a:xfrm>
          <a:prstGeom prst="rect">
            <a:avLst/>
          </a:prstGeom>
          <a:noFill/>
          <a:ln w="9525">
            <a:noFill/>
            <a:miter lim="800000"/>
            <a:headEnd/>
            <a:tailEnd/>
          </a:ln>
        </p:spPr>
        <p:txBody>
          <a:bodyPr wrap="none">
            <a:spAutoFit/>
          </a:bodyPr>
          <a:lstStyle/>
          <a:p>
            <a:r>
              <a:rPr lang="pt-BR">
                <a:latin typeface="Calibri" pitchFamily="34" charset="0"/>
              </a:rPr>
              <a:t>CHOI et al., 2017</a:t>
            </a:r>
          </a:p>
        </p:txBody>
      </p:sp>
      <p:pic>
        <p:nvPicPr>
          <p:cNvPr id="35846" name="Picture 6"/>
          <p:cNvPicPr>
            <a:picLocks noChangeAspect="1" noChangeArrowheads="1"/>
          </p:cNvPicPr>
          <p:nvPr/>
        </p:nvPicPr>
        <p:blipFill>
          <a:blip r:embed="rId2"/>
          <a:srcRect/>
          <a:stretch>
            <a:fillRect/>
          </a:stretch>
        </p:blipFill>
        <p:spPr bwMode="auto">
          <a:xfrm>
            <a:off x="654050" y="593725"/>
            <a:ext cx="11250613" cy="5816600"/>
          </a:xfrm>
          <a:prstGeom prst="rect">
            <a:avLst/>
          </a:prstGeom>
          <a:noFill/>
          <a:ln w="38100">
            <a:solidFill>
              <a:schemeClr val="hlink"/>
            </a:solid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38200" y="1460500"/>
            <a:ext cx="10515600" cy="3937000"/>
          </a:xfrm>
        </p:spPr>
        <p:txBody>
          <a:bodyPr rtlCol="0">
            <a:normAutofit lnSpcReduction="10000"/>
          </a:bodyPr>
          <a:lstStyle/>
          <a:p>
            <a:pPr algn="just" fontAlgn="auto">
              <a:spcAft>
                <a:spcPts val="0"/>
              </a:spcAft>
              <a:defRPr/>
            </a:pPr>
            <a:r>
              <a:rPr lang="pt-BR" dirty="0"/>
              <a:t>Como esperado e semelhante a outras investigações, a duração cumulativa da ventilação mecânica foi fortemente associada com DBP e hipertensão pulmonar. Não está claro se a exposição do ventilador mecânico aumentou o risco de DBP ou se a imaturidade ou doença pulmonar foi responsável pela ventilação mecânica prolongada. </a:t>
            </a:r>
            <a:endParaRPr lang="pt-BR" dirty="0" smtClean="0"/>
          </a:p>
          <a:p>
            <a:pPr algn="just" fontAlgn="auto">
              <a:spcAft>
                <a:spcPts val="0"/>
              </a:spcAft>
              <a:defRPr/>
            </a:pPr>
            <a:endParaRPr lang="pt-BR" dirty="0"/>
          </a:p>
          <a:p>
            <a:pPr algn="just" fontAlgn="auto">
              <a:spcAft>
                <a:spcPts val="0"/>
              </a:spcAft>
              <a:defRPr/>
            </a:pPr>
            <a:r>
              <a:rPr lang="pt-BR" dirty="0"/>
              <a:t>Além disso, a correlação pode ser acentuada porque a ventilação pode ser um componente do diagnóstico da DBP, especialmente em bebês que recebem ventilação mecânica por mais de quatro semanas.</a:t>
            </a:r>
          </a:p>
          <a:p>
            <a:pPr algn="just" fontAlgn="auto">
              <a:spcAft>
                <a:spcPts val="0"/>
              </a:spcAft>
              <a:defRPr/>
            </a:pPr>
            <a:endParaRPr lang="pt-B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739775" y="1252538"/>
            <a:ext cx="10614025" cy="5060950"/>
          </a:xfrm>
        </p:spPr>
        <p:txBody>
          <a:bodyPr>
            <a:normAutofit/>
          </a:bodyPr>
          <a:lstStyle/>
          <a:p>
            <a:pPr algn="just">
              <a:lnSpc>
                <a:spcPct val="80000"/>
              </a:lnSpc>
            </a:pPr>
            <a:r>
              <a:rPr lang="pt-BR" sz="2600" smtClean="0"/>
              <a:t>No entanto, um número significativo de bebês prematuros requer vários dias a semanas de ventilação mecânica, o que, por sua vez, predispõe suas estruturas pulmonares imaturas à lesão induzida pela ventilação, levando à progressão da DBP e subsequente hipertensão pulmonar. </a:t>
            </a:r>
          </a:p>
          <a:p>
            <a:pPr algn="just">
              <a:lnSpc>
                <a:spcPct val="80000"/>
              </a:lnSpc>
            </a:pPr>
            <a:endParaRPr lang="pt-BR" sz="2600" smtClean="0"/>
          </a:p>
          <a:p>
            <a:pPr algn="just">
              <a:lnSpc>
                <a:spcPct val="80000"/>
              </a:lnSpc>
            </a:pPr>
            <a:r>
              <a:rPr lang="pt-BR" sz="2600" smtClean="0">
                <a:solidFill>
                  <a:srgbClr val="FF0000"/>
                </a:solidFill>
              </a:rPr>
              <a:t>Após o ajuste para todas as variáveis de confusão, as chances de progressão para DBP foram de 5,69 para crianças que receberam ventilação mecânica por 8-14 dias em comparação com crianças que receberam ventilação mecânica por 7 dias ou menos . </a:t>
            </a:r>
          </a:p>
          <a:p>
            <a:pPr algn="just">
              <a:lnSpc>
                <a:spcPct val="80000"/>
              </a:lnSpc>
            </a:pPr>
            <a:endParaRPr lang="pt-BR" sz="2600" smtClean="0">
              <a:solidFill>
                <a:srgbClr val="FF0000"/>
              </a:solidFill>
            </a:endParaRPr>
          </a:p>
          <a:p>
            <a:pPr algn="just">
              <a:lnSpc>
                <a:spcPct val="80000"/>
              </a:lnSpc>
            </a:pPr>
            <a:r>
              <a:rPr lang="pt-BR" sz="2600" smtClean="0"/>
              <a:t>Além disso, </a:t>
            </a:r>
            <a:r>
              <a:rPr lang="pt-BR" sz="2600" smtClean="0">
                <a:solidFill>
                  <a:srgbClr val="FF0000"/>
                </a:solidFill>
              </a:rPr>
              <a:t>as chances de progressão para DBP foram 2 vezes e 3 vezes maiores para os bebês que receberam ventilação mecânica por 15-28 e 29-42 dias, respectivamente</a:t>
            </a:r>
            <a:r>
              <a:rPr lang="pt-BR" sz="2600" smtClean="0"/>
              <a:t>.</a:t>
            </a:r>
          </a:p>
          <a:p>
            <a:pPr algn="just">
              <a:lnSpc>
                <a:spcPct val="80000"/>
              </a:lnSpc>
            </a:pPr>
            <a:endParaRPr lang="pt-BR" sz="26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Conteúdo 2"/>
          <p:cNvSpPr>
            <a:spLocks noGrp="1"/>
          </p:cNvSpPr>
          <p:nvPr>
            <p:ph idx="1"/>
          </p:nvPr>
        </p:nvSpPr>
        <p:spPr>
          <a:xfrm>
            <a:off x="566738" y="1838325"/>
            <a:ext cx="10787062" cy="4257675"/>
          </a:xfrm>
        </p:spPr>
        <p:txBody>
          <a:bodyPr/>
          <a:lstStyle/>
          <a:p>
            <a:pPr algn="just"/>
            <a:r>
              <a:rPr lang="pt-BR" smtClean="0"/>
              <a:t>Uma metanálise recente demonstrou um efeito pequeno, mas significativo, de evitar a ventilação mecânica na incidência de DBP.</a:t>
            </a:r>
            <a:r>
              <a:rPr lang="pt-BR" baseline="30000" smtClean="0"/>
              <a:t>16</a:t>
            </a:r>
          </a:p>
          <a:p>
            <a:pPr algn="just"/>
            <a:endParaRPr lang="pt-BR" smtClean="0"/>
          </a:p>
          <a:p>
            <a:pPr algn="just"/>
            <a:r>
              <a:rPr lang="pt-BR" smtClean="0"/>
              <a:t>Assim, </a:t>
            </a:r>
            <a:r>
              <a:rPr lang="pt-BR" sz="3600" b="1" smtClean="0">
                <a:solidFill>
                  <a:schemeClr val="hlink"/>
                </a:solidFill>
              </a:rPr>
              <a:t>os presentes dados fornecem justificativa para evitar ventilação mecânica invasiva e limitar a duração dessa exposição em bebês prematuros.</a:t>
            </a:r>
            <a:r>
              <a:rPr lang="pt-BR" smtClean="0"/>
              <a:t> Curiosamente, com base nos escores z no momento da alta, os autores relaram que a ventilação mecânica prolongada afetou o crescimento físico deficiente, embora as correlações fossem fracas.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838200" y="1252538"/>
            <a:ext cx="10515600" cy="4352925"/>
          </a:xfrm>
        </p:spPr>
        <p:txBody>
          <a:bodyPr/>
          <a:lstStyle/>
          <a:p>
            <a:pPr algn="just"/>
            <a:r>
              <a:rPr lang="pt-BR" smtClean="0"/>
              <a:t>Além disso, </a:t>
            </a:r>
            <a:r>
              <a:rPr lang="pt-BR" smtClean="0">
                <a:solidFill>
                  <a:srgbClr val="FF0000"/>
                </a:solidFill>
              </a:rPr>
              <a:t>quando persistiu por longos períodos, a ventilação mecânica foi correlacionada com o risco de </a:t>
            </a:r>
            <a:r>
              <a:rPr lang="pt-PT" smtClean="0">
                <a:solidFill>
                  <a:srgbClr val="FF0000"/>
                </a:solidFill>
              </a:rPr>
              <a:t>leucomalácia periventricular</a:t>
            </a:r>
            <a:r>
              <a:rPr lang="pt-BR" smtClean="0">
                <a:solidFill>
                  <a:srgbClr val="FF0000"/>
                </a:solidFill>
              </a:rPr>
              <a:t> (LPV), progressão da retinopatia da prematuridade (ROP) e comprometimento da resposta auditiva. </a:t>
            </a:r>
          </a:p>
          <a:p>
            <a:pPr algn="just"/>
            <a:endParaRPr lang="pt-BR" smtClean="0">
              <a:solidFill>
                <a:srgbClr val="FF0000"/>
              </a:solidFill>
            </a:endParaRPr>
          </a:p>
          <a:p>
            <a:pPr algn="just"/>
            <a:r>
              <a:rPr lang="pt-BR" smtClean="0"/>
              <a:t>Os autores não puderam incluir resultados neurológicos e de desenvolvimento a longo prazo no presente  estudo, estes resultados mostraram que as </a:t>
            </a:r>
            <a:r>
              <a:rPr lang="pt-BR" sz="3200" b="1" smtClean="0">
                <a:solidFill>
                  <a:srgbClr val="FF0000"/>
                </a:solidFill>
              </a:rPr>
              <a:t>chances de LPV entre os recém-nascidos com muito baixo peso podem ser aumentadas em 2 vezes ou mais entre crianças que recebem ventilação mecânica por mais de 2 semanas</a:t>
            </a:r>
            <a:r>
              <a:rPr lang="pt-BR" smtClean="0"/>
              <a:t> .</a:t>
            </a:r>
          </a:p>
          <a:p>
            <a:pPr algn="just"/>
            <a:endParaRPr 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838200" y="500063"/>
            <a:ext cx="10515600" cy="1325562"/>
          </a:xfrm>
        </p:spPr>
        <p:txBody>
          <a:bodyPr/>
          <a:lstStyle/>
          <a:p>
            <a:pPr algn="ctr"/>
            <a:r>
              <a:rPr lang="pt-BR" b="1" smtClean="0">
                <a:solidFill>
                  <a:srgbClr val="FF0000"/>
                </a:solidFill>
              </a:rPr>
              <a:t>Limitações</a:t>
            </a:r>
          </a:p>
        </p:txBody>
      </p:sp>
      <p:sp>
        <p:nvSpPr>
          <p:cNvPr id="3" name="Espaço Reservado para Conteúdo 2">
            <a:extLst>
              <a:ext uri="{FF2B5EF4-FFF2-40B4-BE49-F238E27FC236}"/>
            </a:extLst>
          </p:cNvPr>
          <p:cNvSpPr>
            <a:spLocks noGrp="1"/>
          </p:cNvSpPr>
          <p:nvPr>
            <p:ph idx="1"/>
          </p:nvPr>
        </p:nvSpPr>
        <p:spPr>
          <a:xfrm>
            <a:off x="838200" y="1825625"/>
            <a:ext cx="10515600" cy="4705350"/>
          </a:xfrm>
        </p:spPr>
        <p:txBody>
          <a:bodyPr rtlCol="0">
            <a:normAutofit fontScale="92500" lnSpcReduction="10000"/>
          </a:bodyPr>
          <a:lstStyle/>
          <a:p>
            <a:pPr algn="just" fontAlgn="auto">
              <a:spcAft>
                <a:spcPts val="0"/>
              </a:spcAft>
              <a:defRPr/>
            </a:pPr>
            <a:r>
              <a:rPr lang="pt-BR" dirty="0"/>
              <a:t>Os dados permitiram apenas a avaliação do comprimento total da ventilação mecânica. Não dispúnhamos de informações sobre os modos do ventilador, os protocolos de intubação e extubação, as tentativas de extubação, a sincronização ou os motivos da </a:t>
            </a:r>
            <a:r>
              <a:rPr lang="pt-BR" dirty="0" err="1"/>
              <a:t>reintubação</a:t>
            </a:r>
            <a:r>
              <a:rPr lang="pt-BR" dirty="0"/>
              <a:t>. </a:t>
            </a:r>
            <a:endParaRPr lang="pt-BR" dirty="0" smtClean="0"/>
          </a:p>
          <a:p>
            <a:pPr algn="just" fontAlgn="auto">
              <a:spcAft>
                <a:spcPts val="0"/>
              </a:spcAft>
              <a:defRPr/>
            </a:pPr>
            <a:endParaRPr lang="pt-BR" dirty="0"/>
          </a:p>
          <a:p>
            <a:pPr algn="just" fontAlgn="auto">
              <a:spcAft>
                <a:spcPts val="0"/>
              </a:spcAft>
              <a:defRPr/>
            </a:pPr>
            <a:r>
              <a:rPr lang="pt-BR" dirty="0"/>
              <a:t>O impacto da ventilação mecânica prolongada pode diferir de acordo com os modos e protocolos do ventilador de cada centro. </a:t>
            </a:r>
            <a:endParaRPr lang="pt-BR" dirty="0" smtClean="0"/>
          </a:p>
          <a:p>
            <a:pPr marL="0" indent="0" algn="just" fontAlgn="auto">
              <a:spcAft>
                <a:spcPts val="0"/>
              </a:spcAft>
              <a:buFont typeface="Arial" pitchFamily="34" charset="0"/>
              <a:buNone/>
              <a:defRPr/>
            </a:pPr>
            <a:endParaRPr lang="pt-BR" dirty="0"/>
          </a:p>
          <a:p>
            <a:pPr algn="just" fontAlgn="auto">
              <a:spcAft>
                <a:spcPts val="0"/>
              </a:spcAft>
              <a:defRPr/>
            </a:pPr>
            <a:r>
              <a:rPr lang="pt-BR" dirty="0"/>
              <a:t>Os desfechos também poderiam ser afetados se a intubação era eletiva ou emergente, se a extubação foi planejada, se foi utilizado suporte respiratório não invasivo subsequente e que tipo de cuidado respiratório não ventilatório foi fornecido, incluindo posicionamento e fisioterapia. </a:t>
            </a:r>
          </a:p>
          <a:p>
            <a:pPr algn="just" fontAlgn="auto">
              <a:spcAft>
                <a:spcPts val="0"/>
              </a:spcAft>
              <a:defRPr/>
            </a:pPr>
            <a:endParaRPr lang="pt-B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838200" y="1176338"/>
            <a:ext cx="10515600" cy="4505325"/>
          </a:xfrm>
        </p:spPr>
        <p:txBody>
          <a:bodyPr>
            <a:normAutofit/>
          </a:bodyPr>
          <a:lstStyle/>
          <a:p>
            <a:pPr algn="just">
              <a:lnSpc>
                <a:spcPct val="80000"/>
              </a:lnSpc>
            </a:pPr>
            <a:r>
              <a:rPr lang="pt-BR" smtClean="0"/>
              <a:t>Também não houve  informações sobre a idade pós-natal, a duração de cada intubação ou a duração entre os períodos de ventilação mecânica. Essas medidas podem modificar o impacto clínico da ventilação mecânica. Finalmente, foram avaliados apenas desfechos secundários entre os sobreviventes. </a:t>
            </a:r>
          </a:p>
          <a:p>
            <a:pPr algn="just">
              <a:lnSpc>
                <a:spcPct val="80000"/>
              </a:lnSpc>
            </a:pPr>
            <a:endParaRPr lang="pt-BR" smtClean="0"/>
          </a:p>
          <a:p>
            <a:pPr algn="just">
              <a:lnSpc>
                <a:spcPct val="80000"/>
              </a:lnSpc>
            </a:pPr>
            <a:r>
              <a:rPr lang="pt-BR" smtClean="0"/>
              <a:t>A exclusão de pacientes que morreram, potencialmente representando casos mais graves, pode ter produzido desvio ou viés de seleção. Entretanto, os desfechos compostos da morbi-mortalidade podem não ser informativos quando o tamanho do efeito dos componentes individuais é grande e na direção oposta, como foi o caso neste estudo.</a:t>
            </a:r>
            <a:r>
              <a:rPr lang="pt-BR" baseline="30000" smtClean="0"/>
              <a:t>17,18</a:t>
            </a:r>
            <a:endParaRPr lang="pt-BR" smtClean="0"/>
          </a:p>
        </p:txBody>
      </p:sp>
      <p:sp>
        <p:nvSpPr>
          <p:cNvPr id="41988" name="Título 1"/>
          <p:cNvSpPr>
            <a:spLocks/>
          </p:cNvSpPr>
          <p:nvPr/>
        </p:nvSpPr>
        <p:spPr bwMode="auto">
          <a:xfrm>
            <a:off x="828675" y="0"/>
            <a:ext cx="10515600" cy="1325563"/>
          </a:xfrm>
          <a:prstGeom prst="rect">
            <a:avLst/>
          </a:prstGeom>
          <a:noFill/>
          <a:ln w="9525">
            <a:noFill/>
            <a:miter lim="800000"/>
            <a:headEnd/>
            <a:tailEnd/>
          </a:ln>
        </p:spPr>
        <p:txBody>
          <a:bodyPr anchor="ctr"/>
          <a:lstStyle/>
          <a:p>
            <a:pPr algn="ctr">
              <a:lnSpc>
                <a:spcPct val="90000"/>
              </a:lnSpc>
            </a:pPr>
            <a:r>
              <a:rPr lang="pt-BR" sz="4400" b="1">
                <a:solidFill>
                  <a:srgbClr val="FF0000"/>
                </a:solidFill>
                <a:latin typeface="Calibri Light" pitchFamily="34" charset="0"/>
              </a:rPr>
              <a:t>Limitações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pPr algn="ctr"/>
            <a:r>
              <a:rPr lang="pt-BR" b="1" smtClean="0">
                <a:solidFill>
                  <a:schemeClr val="hlink"/>
                </a:solidFill>
              </a:rPr>
              <a:t>Conclusão</a:t>
            </a:r>
          </a:p>
        </p:txBody>
      </p:sp>
      <p:sp>
        <p:nvSpPr>
          <p:cNvPr id="43011" name="Espaço Reservado para Conteúdo 2"/>
          <p:cNvSpPr>
            <a:spLocks noGrp="1"/>
          </p:cNvSpPr>
          <p:nvPr>
            <p:ph idx="1"/>
          </p:nvPr>
        </p:nvSpPr>
        <p:spPr>
          <a:xfrm>
            <a:off x="830263" y="1825625"/>
            <a:ext cx="10515600" cy="4351338"/>
          </a:xfrm>
        </p:spPr>
        <p:txBody>
          <a:bodyPr/>
          <a:lstStyle/>
          <a:p>
            <a:pPr algn="just"/>
            <a:r>
              <a:rPr lang="pt-BR" smtClean="0"/>
              <a:t>Apesar dos esforços contínuos para limitar a duração dos suportes respiratórios invasivos, a decisão de tentar a extubação para bebês muito prematuros é sempre difícil, uma vez que esses bebês têm pulmões imaturos e lesionados, bem como um mau desempenho respiratório.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Conteúdo 2"/>
          <p:cNvSpPr>
            <a:spLocks noGrp="1"/>
          </p:cNvSpPr>
          <p:nvPr>
            <p:ph idx="1"/>
          </p:nvPr>
        </p:nvSpPr>
        <p:spPr>
          <a:xfrm>
            <a:off x="528638" y="173038"/>
            <a:ext cx="10766425" cy="5302250"/>
          </a:xfrm>
        </p:spPr>
        <p:txBody>
          <a:bodyPr/>
          <a:lstStyle/>
          <a:p>
            <a:pPr algn="just"/>
            <a:r>
              <a:rPr lang="pt-BR" smtClean="0"/>
              <a:t>No entanto, </a:t>
            </a:r>
            <a:r>
              <a:rPr lang="pt-BR" sz="3200" b="1" smtClean="0">
                <a:solidFill>
                  <a:schemeClr val="hlink"/>
                </a:solidFill>
              </a:rPr>
              <a:t>os presentes  dados apóiam a noção de que os esforços para encurtar a duração da ventilação mecânica devem ser uma alta prioridade na terapia intensiva para bebês RNMBP. </a:t>
            </a:r>
          </a:p>
          <a:p>
            <a:pPr algn="just"/>
            <a:endParaRPr lang="pt-BR" sz="3200" b="1" smtClean="0">
              <a:solidFill>
                <a:schemeClr val="hlink"/>
              </a:solidFill>
            </a:endParaRPr>
          </a:p>
          <a:p>
            <a:pPr algn="just"/>
            <a:r>
              <a:rPr lang="pt-BR" smtClean="0"/>
              <a:t>No entanto, se pode concluir a partir deste estudo que </a:t>
            </a:r>
            <a:r>
              <a:rPr lang="pt-BR" smtClean="0">
                <a:solidFill>
                  <a:schemeClr val="hlink"/>
                </a:solidFill>
              </a:rPr>
              <a:t>o suporte respiratório não invasivo seria menos prejudicial para o pulmão do que a ventilação endotraqueal ou que poderia ser usado por períodos prolongados. </a:t>
            </a:r>
          </a:p>
          <a:p>
            <a:pPr algn="just"/>
            <a:endParaRPr lang="pt-BR" smtClean="0">
              <a:solidFill>
                <a:schemeClr val="hlink"/>
              </a:solidFill>
            </a:endParaRPr>
          </a:p>
          <a:p>
            <a:pPr algn="just"/>
            <a:r>
              <a:rPr lang="pt-BR" smtClean="0"/>
              <a:t>Mais estudos avaliando os efeitos separados da ventilação invasiva e não invasiva seriam úteis para orientar o suporte respiratório ideal para esses sujeitos vulneráveis.</a:t>
            </a:r>
          </a:p>
          <a:p>
            <a:pPr algn="just"/>
            <a:endParaRPr lang="pt-BR" smtClean="0"/>
          </a:p>
          <a:p>
            <a:pPr algn="just"/>
            <a:endParaRPr lang="pt-BR"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427038" y="1084263"/>
            <a:ext cx="11456987" cy="5006975"/>
          </a:xfrm>
          <a:prstGeom prst="rect">
            <a:avLst/>
          </a:prstGeom>
          <a:noFill/>
        </p:spPr>
      </p:pic>
      <p:sp>
        <p:nvSpPr>
          <p:cNvPr id="62469" name="Text Box 5"/>
          <p:cNvSpPr txBox="1">
            <a:spLocks noChangeArrowheads="1"/>
          </p:cNvSpPr>
          <p:nvPr/>
        </p:nvSpPr>
        <p:spPr bwMode="auto">
          <a:xfrm>
            <a:off x="4051300" y="285750"/>
            <a:ext cx="1781175" cy="366713"/>
          </a:xfrm>
          <a:prstGeom prst="rect">
            <a:avLst/>
          </a:prstGeom>
          <a:noFill/>
          <a:ln w="9525">
            <a:noFill/>
            <a:miter lim="800000"/>
            <a:headEnd/>
            <a:tailEnd/>
          </a:ln>
          <a:effectLst/>
        </p:spPr>
        <p:txBody>
          <a:bodyPr>
            <a:spAutoFit/>
          </a:bodyPr>
          <a:lstStyle/>
          <a:p>
            <a:r>
              <a:rPr lang="pt-BR" b="1">
                <a:solidFill>
                  <a:schemeClr val="hlink"/>
                </a:solidFill>
              </a:rPr>
              <a:t>ABSTRACT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pPr algn="ctr"/>
            <a:r>
              <a:rPr lang="pt-BR" b="1" smtClean="0">
                <a:solidFill>
                  <a:schemeClr val="hlink"/>
                </a:solidFill>
              </a:rPr>
              <a:t>References</a:t>
            </a:r>
          </a:p>
        </p:txBody>
      </p:sp>
      <p:sp>
        <p:nvSpPr>
          <p:cNvPr id="3" name="Espaço Reservado para Conteúdo 2"/>
          <p:cNvSpPr>
            <a:spLocks noGrp="1"/>
          </p:cNvSpPr>
          <p:nvPr>
            <p:ph idx="1"/>
          </p:nvPr>
        </p:nvSpPr>
        <p:spPr>
          <a:xfrm>
            <a:off x="719138" y="1690688"/>
            <a:ext cx="10634662" cy="4818062"/>
          </a:xfrm>
        </p:spPr>
        <p:txBody>
          <a:bodyPr rtlCol="0">
            <a:normAutofit fontScale="62500" lnSpcReduction="20000"/>
          </a:bodyPr>
          <a:lstStyle/>
          <a:p>
            <a:pPr fontAlgn="auto">
              <a:spcAft>
                <a:spcPts val="0"/>
              </a:spcAft>
              <a:defRPr/>
            </a:pPr>
            <a:r>
              <a:rPr lang="pt-BR" dirty="0"/>
              <a:t>1. Sant’Anna GM, </a:t>
            </a:r>
            <a:r>
              <a:rPr lang="pt-BR" dirty="0" err="1"/>
              <a:t>Keszler</a:t>
            </a:r>
            <a:r>
              <a:rPr lang="pt-BR" dirty="0"/>
              <a:t> M. </a:t>
            </a:r>
            <a:r>
              <a:rPr lang="pt-BR" dirty="0" err="1"/>
              <a:t>Weaning</a:t>
            </a:r>
            <a:r>
              <a:rPr lang="pt-BR" dirty="0"/>
              <a:t> </a:t>
            </a:r>
            <a:r>
              <a:rPr lang="pt-BR" dirty="0" err="1"/>
              <a:t>infants</a:t>
            </a:r>
            <a:r>
              <a:rPr lang="pt-BR" dirty="0"/>
              <a:t> </a:t>
            </a:r>
            <a:r>
              <a:rPr lang="pt-BR" dirty="0" err="1"/>
              <a:t>from</a:t>
            </a:r>
            <a:r>
              <a:rPr lang="pt-BR" dirty="0"/>
              <a:t> </a:t>
            </a:r>
            <a:r>
              <a:rPr lang="pt-BR" dirty="0" err="1"/>
              <a:t>mechanical</a:t>
            </a:r>
            <a:r>
              <a:rPr lang="pt-BR" dirty="0"/>
              <a:t> </a:t>
            </a:r>
            <a:r>
              <a:rPr lang="pt-BR" dirty="0" err="1"/>
              <a:t>ventilation</a:t>
            </a:r>
            <a:r>
              <a:rPr lang="pt-BR" dirty="0"/>
              <a:t>. </a:t>
            </a:r>
            <a:r>
              <a:rPr lang="pt-BR" dirty="0" err="1"/>
              <a:t>Clin</a:t>
            </a:r>
            <a:r>
              <a:rPr lang="pt-BR" dirty="0"/>
              <a:t> </a:t>
            </a:r>
            <a:r>
              <a:rPr lang="pt-BR" dirty="0" err="1"/>
              <a:t>Perinatol</a:t>
            </a:r>
            <a:r>
              <a:rPr lang="pt-BR" dirty="0"/>
              <a:t> 2012;39:543-62.</a:t>
            </a:r>
          </a:p>
          <a:p>
            <a:pPr fontAlgn="auto">
              <a:spcAft>
                <a:spcPts val="0"/>
              </a:spcAft>
              <a:defRPr/>
            </a:pPr>
            <a:r>
              <a:rPr lang="pt-BR" dirty="0"/>
              <a:t> 2. </a:t>
            </a:r>
            <a:r>
              <a:rPr lang="pt-BR" dirty="0" err="1"/>
              <a:t>Ehrenkranz</a:t>
            </a:r>
            <a:r>
              <a:rPr lang="pt-BR" dirty="0"/>
              <a:t> </a:t>
            </a:r>
            <a:r>
              <a:rPr lang="pt-BR" dirty="0" err="1"/>
              <a:t>R,Walsh</a:t>
            </a:r>
            <a:r>
              <a:rPr lang="pt-BR" dirty="0"/>
              <a:t> </a:t>
            </a:r>
            <a:r>
              <a:rPr lang="pt-BR" dirty="0" err="1"/>
              <a:t>M,Vohr</a:t>
            </a:r>
            <a:r>
              <a:rPr lang="pt-BR" dirty="0"/>
              <a:t> </a:t>
            </a:r>
            <a:r>
              <a:rPr lang="pt-BR" dirty="0" err="1"/>
              <a:t>B,Jobe</a:t>
            </a:r>
            <a:r>
              <a:rPr lang="pt-BR" dirty="0"/>
              <a:t> </a:t>
            </a:r>
            <a:r>
              <a:rPr lang="pt-BR" dirty="0" err="1"/>
              <a:t>A,Wright</a:t>
            </a:r>
            <a:r>
              <a:rPr lang="pt-BR" dirty="0"/>
              <a:t> </a:t>
            </a:r>
            <a:r>
              <a:rPr lang="pt-BR" dirty="0" err="1"/>
              <a:t>L,Fanaroff</a:t>
            </a:r>
            <a:r>
              <a:rPr lang="pt-BR" dirty="0"/>
              <a:t> </a:t>
            </a:r>
            <a:r>
              <a:rPr lang="pt-BR" dirty="0" err="1"/>
              <a:t>A,et</a:t>
            </a:r>
            <a:r>
              <a:rPr lang="pt-BR" dirty="0"/>
              <a:t> al. </a:t>
            </a:r>
            <a:r>
              <a:rPr lang="pt-BR" dirty="0" err="1"/>
              <a:t>Validation</a:t>
            </a:r>
            <a:r>
              <a:rPr lang="pt-BR" dirty="0"/>
              <a:t> </a:t>
            </a:r>
            <a:r>
              <a:rPr lang="pt-BR" dirty="0" err="1"/>
              <a:t>of</a:t>
            </a:r>
            <a:r>
              <a:rPr lang="pt-BR" dirty="0"/>
              <a:t> </a:t>
            </a:r>
            <a:r>
              <a:rPr lang="pt-BR" dirty="0" err="1"/>
              <a:t>the</a:t>
            </a:r>
            <a:r>
              <a:rPr lang="pt-BR" dirty="0"/>
              <a:t> </a:t>
            </a:r>
            <a:r>
              <a:rPr lang="pt-BR" dirty="0" err="1"/>
              <a:t>National</a:t>
            </a:r>
            <a:r>
              <a:rPr lang="pt-BR" dirty="0"/>
              <a:t> </a:t>
            </a:r>
            <a:r>
              <a:rPr lang="pt-BR" dirty="0" err="1"/>
              <a:t>Institutes</a:t>
            </a:r>
            <a:r>
              <a:rPr lang="pt-BR" dirty="0"/>
              <a:t> </a:t>
            </a:r>
            <a:r>
              <a:rPr lang="pt-BR" dirty="0" err="1"/>
              <a:t>of</a:t>
            </a:r>
            <a:r>
              <a:rPr lang="pt-BR" dirty="0"/>
              <a:t> Health consensus </a:t>
            </a:r>
            <a:r>
              <a:rPr lang="pt-BR" dirty="0" err="1"/>
              <a:t>deﬁnition</a:t>
            </a:r>
            <a:r>
              <a:rPr lang="pt-BR" dirty="0"/>
              <a:t> </a:t>
            </a:r>
            <a:r>
              <a:rPr lang="pt-BR" dirty="0" err="1"/>
              <a:t>of</a:t>
            </a:r>
            <a:r>
              <a:rPr lang="pt-BR" dirty="0"/>
              <a:t> </a:t>
            </a:r>
            <a:r>
              <a:rPr lang="pt-BR" dirty="0" err="1"/>
              <a:t>bronchopulmonary</a:t>
            </a:r>
            <a:r>
              <a:rPr lang="pt-BR" dirty="0"/>
              <a:t> </a:t>
            </a:r>
            <a:r>
              <a:rPr lang="pt-BR" dirty="0" err="1"/>
              <a:t>dysplasia</a:t>
            </a:r>
            <a:r>
              <a:rPr lang="pt-BR" dirty="0"/>
              <a:t>. </a:t>
            </a:r>
            <a:r>
              <a:rPr lang="pt-BR" dirty="0" err="1"/>
              <a:t>Pediatrics</a:t>
            </a:r>
            <a:r>
              <a:rPr lang="pt-BR" dirty="0"/>
              <a:t> 2005;116:1353-60.</a:t>
            </a:r>
          </a:p>
          <a:p>
            <a:pPr fontAlgn="auto">
              <a:spcAft>
                <a:spcPts val="0"/>
              </a:spcAft>
              <a:defRPr/>
            </a:pPr>
            <a:r>
              <a:rPr lang="pt-BR" dirty="0"/>
              <a:t>3. </a:t>
            </a:r>
            <a:r>
              <a:rPr lang="pt-BR" dirty="0" err="1"/>
              <a:t>Walsh</a:t>
            </a:r>
            <a:r>
              <a:rPr lang="pt-BR" dirty="0"/>
              <a:t> MC, Morris BH, </a:t>
            </a:r>
            <a:r>
              <a:rPr lang="pt-BR" dirty="0" err="1"/>
              <a:t>Wrage</a:t>
            </a:r>
            <a:r>
              <a:rPr lang="pt-BR" dirty="0"/>
              <a:t> LA, </a:t>
            </a:r>
            <a:r>
              <a:rPr lang="pt-BR" dirty="0" err="1"/>
              <a:t>Vohr</a:t>
            </a:r>
            <a:r>
              <a:rPr lang="pt-BR" dirty="0"/>
              <a:t> BR, Poole WK, Tyson JE, et al. </a:t>
            </a:r>
            <a:r>
              <a:rPr lang="pt-BR" dirty="0" err="1"/>
              <a:t>Extremely</a:t>
            </a:r>
            <a:r>
              <a:rPr lang="pt-BR" dirty="0"/>
              <a:t> </a:t>
            </a:r>
            <a:r>
              <a:rPr lang="pt-BR" dirty="0" err="1"/>
              <a:t>low</a:t>
            </a:r>
            <a:r>
              <a:rPr lang="pt-BR" dirty="0"/>
              <a:t> </a:t>
            </a:r>
            <a:r>
              <a:rPr lang="pt-BR" dirty="0" err="1"/>
              <a:t>birthweight</a:t>
            </a:r>
            <a:r>
              <a:rPr lang="pt-BR" dirty="0"/>
              <a:t> </a:t>
            </a:r>
            <a:r>
              <a:rPr lang="pt-BR" dirty="0" err="1"/>
              <a:t>neonates</a:t>
            </a:r>
            <a:r>
              <a:rPr lang="pt-BR" dirty="0"/>
              <a:t> </a:t>
            </a:r>
            <a:r>
              <a:rPr lang="pt-BR" dirty="0" err="1"/>
              <a:t>with</a:t>
            </a:r>
            <a:r>
              <a:rPr lang="pt-BR" dirty="0"/>
              <a:t> </a:t>
            </a:r>
            <a:r>
              <a:rPr lang="pt-BR" dirty="0" err="1"/>
              <a:t>protracted</a:t>
            </a:r>
            <a:r>
              <a:rPr lang="pt-BR" dirty="0"/>
              <a:t> </a:t>
            </a:r>
            <a:r>
              <a:rPr lang="pt-BR" dirty="0" err="1"/>
              <a:t>ventilation</a:t>
            </a:r>
            <a:r>
              <a:rPr lang="pt-BR" dirty="0"/>
              <a:t>: mortalityand18-monthneurodevelopmentaloutcomes.JPediatr2005;146:798804. </a:t>
            </a:r>
          </a:p>
          <a:p>
            <a:pPr fontAlgn="auto">
              <a:spcAft>
                <a:spcPts val="0"/>
              </a:spcAft>
              <a:defRPr/>
            </a:pPr>
            <a:r>
              <a:rPr lang="pt-BR" dirty="0"/>
              <a:t>4. Schmidt </a:t>
            </a:r>
            <a:r>
              <a:rPr lang="pt-BR" dirty="0" err="1"/>
              <a:t>B,Roberts</a:t>
            </a:r>
            <a:r>
              <a:rPr lang="pt-BR" dirty="0"/>
              <a:t> </a:t>
            </a:r>
            <a:r>
              <a:rPr lang="pt-BR" dirty="0" err="1"/>
              <a:t>R,Davis</a:t>
            </a:r>
            <a:r>
              <a:rPr lang="pt-BR" dirty="0"/>
              <a:t> </a:t>
            </a:r>
            <a:r>
              <a:rPr lang="pt-BR" dirty="0" err="1"/>
              <a:t>P.Long-term</a:t>
            </a:r>
            <a:r>
              <a:rPr lang="pt-BR" dirty="0"/>
              <a:t> </a:t>
            </a:r>
            <a:r>
              <a:rPr lang="pt-BR" dirty="0" err="1"/>
              <a:t>effects</a:t>
            </a:r>
            <a:r>
              <a:rPr lang="pt-BR" dirty="0"/>
              <a:t> </a:t>
            </a:r>
            <a:r>
              <a:rPr lang="pt-BR" dirty="0" err="1"/>
              <a:t>of</a:t>
            </a:r>
            <a:r>
              <a:rPr lang="pt-BR" dirty="0"/>
              <a:t> </a:t>
            </a:r>
            <a:r>
              <a:rPr lang="pt-BR" dirty="0" err="1"/>
              <a:t>caffeine</a:t>
            </a:r>
            <a:r>
              <a:rPr lang="pt-BR" dirty="0"/>
              <a:t> </a:t>
            </a:r>
            <a:r>
              <a:rPr lang="pt-BR" dirty="0" err="1"/>
              <a:t>therapy</a:t>
            </a:r>
            <a:r>
              <a:rPr lang="pt-BR" dirty="0"/>
              <a:t> for </a:t>
            </a:r>
            <a:r>
              <a:rPr lang="pt-BR" dirty="0" err="1"/>
              <a:t>apnea</a:t>
            </a:r>
            <a:r>
              <a:rPr lang="pt-BR" dirty="0"/>
              <a:t> </a:t>
            </a:r>
            <a:r>
              <a:rPr lang="pt-BR" dirty="0" err="1"/>
              <a:t>of</a:t>
            </a:r>
            <a:r>
              <a:rPr lang="pt-BR" dirty="0"/>
              <a:t> </a:t>
            </a:r>
            <a:r>
              <a:rPr lang="pt-BR" dirty="0" err="1"/>
              <a:t>prematurity</a:t>
            </a:r>
            <a:r>
              <a:rPr lang="pt-BR" dirty="0"/>
              <a:t>. N </a:t>
            </a:r>
            <a:r>
              <a:rPr lang="pt-BR" dirty="0" err="1"/>
              <a:t>Engl</a:t>
            </a:r>
            <a:r>
              <a:rPr lang="pt-BR" dirty="0"/>
              <a:t> J </a:t>
            </a:r>
            <a:r>
              <a:rPr lang="pt-BR" dirty="0" err="1"/>
              <a:t>Med</a:t>
            </a:r>
            <a:r>
              <a:rPr lang="pt-BR" dirty="0"/>
              <a:t> 2007;357:1893-902. </a:t>
            </a:r>
          </a:p>
          <a:p>
            <a:pPr fontAlgn="auto">
              <a:spcAft>
                <a:spcPts val="0"/>
              </a:spcAft>
              <a:defRPr/>
            </a:pPr>
            <a:r>
              <a:rPr lang="pt-BR" dirty="0"/>
              <a:t>5. Robbins </a:t>
            </a:r>
            <a:r>
              <a:rPr lang="pt-BR" dirty="0" err="1"/>
              <a:t>M,Trittmann</a:t>
            </a:r>
            <a:r>
              <a:rPr lang="pt-BR" dirty="0"/>
              <a:t> </a:t>
            </a:r>
            <a:r>
              <a:rPr lang="pt-BR" dirty="0" err="1"/>
              <a:t>J,Martin</a:t>
            </a:r>
            <a:r>
              <a:rPr lang="pt-BR" dirty="0"/>
              <a:t> </a:t>
            </a:r>
            <a:r>
              <a:rPr lang="pt-BR" dirty="0" err="1"/>
              <a:t>E,Reber</a:t>
            </a:r>
            <a:r>
              <a:rPr lang="pt-BR" dirty="0"/>
              <a:t> </a:t>
            </a:r>
            <a:r>
              <a:rPr lang="pt-BR" dirty="0" err="1"/>
              <a:t>KM,Nelin</a:t>
            </a:r>
            <a:r>
              <a:rPr lang="pt-BR" dirty="0"/>
              <a:t> </a:t>
            </a:r>
            <a:r>
              <a:rPr lang="pt-BR" dirty="0" err="1"/>
              <a:t>L,Shepherd</a:t>
            </a:r>
            <a:r>
              <a:rPr lang="pt-BR" dirty="0"/>
              <a:t> </a:t>
            </a:r>
            <a:r>
              <a:rPr lang="pt-BR" dirty="0" err="1"/>
              <a:t>E.Early</a:t>
            </a:r>
            <a:r>
              <a:rPr lang="pt-BR" dirty="0"/>
              <a:t> </a:t>
            </a:r>
            <a:r>
              <a:rPr lang="pt-BR" dirty="0" err="1"/>
              <a:t>extubation</a:t>
            </a:r>
            <a:r>
              <a:rPr lang="pt-BR" dirty="0"/>
              <a:t> </a:t>
            </a:r>
            <a:r>
              <a:rPr lang="pt-BR" dirty="0" err="1"/>
              <a:t>attempts</a:t>
            </a:r>
            <a:r>
              <a:rPr lang="pt-BR" dirty="0"/>
              <a:t> </a:t>
            </a:r>
            <a:r>
              <a:rPr lang="pt-BR" dirty="0" err="1"/>
              <a:t>reduce</a:t>
            </a:r>
            <a:r>
              <a:rPr lang="pt-BR" dirty="0"/>
              <a:t> </a:t>
            </a:r>
            <a:r>
              <a:rPr lang="pt-BR" dirty="0" err="1"/>
              <a:t>length</a:t>
            </a:r>
            <a:r>
              <a:rPr lang="pt-BR" dirty="0"/>
              <a:t> </a:t>
            </a:r>
            <a:r>
              <a:rPr lang="pt-BR" dirty="0" err="1"/>
              <a:t>of</a:t>
            </a:r>
            <a:r>
              <a:rPr lang="pt-BR" dirty="0"/>
              <a:t> </a:t>
            </a:r>
            <a:r>
              <a:rPr lang="pt-BR" dirty="0" err="1"/>
              <a:t>stay</a:t>
            </a:r>
            <a:r>
              <a:rPr lang="pt-BR" dirty="0"/>
              <a:t> in </a:t>
            </a:r>
            <a:r>
              <a:rPr lang="pt-BR" dirty="0" err="1"/>
              <a:t>extremely</a:t>
            </a:r>
            <a:r>
              <a:rPr lang="pt-BR" dirty="0"/>
              <a:t> </a:t>
            </a:r>
            <a:r>
              <a:rPr lang="pt-BR" dirty="0" err="1"/>
              <a:t>preterm</a:t>
            </a:r>
            <a:r>
              <a:rPr lang="pt-BR" dirty="0"/>
              <a:t> </a:t>
            </a:r>
            <a:r>
              <a:rPr lang="pt-BR" dirty="0" err="1"/>
              <a:t>infants</a:t>
            </a:r>
            <a:r>
              <a:rPr lang="pt-BR" dirty="0"/>
              <a:t> </a:t>
            </a:r>
            <a:r>
              <a:rPr lang="pt-BR" dirty="0" err="1"/>
              <a:t>even</a:t>
            </a:r>
            <a:r>
              <a:rPr lang="pt-BR" dirty="0"/>
              <a:t> </a:t>
            </a:r>
            <a:r>
              <a:rPr lang="pt-BR" dirty="0" err="1"/>
              <a:t>if</a:t>
            </a:r>
            <a:r>
              <a:rPr lang="pt-BR" dirty="0"/>
              <a:t> </a:t>
            </a:r>
            <a:r>
              <a:rPr lang="pt-BR" dirty="0" err="1"/>
              <a:t>re-intubation</a:t>
            </a:r>
            <a:r>
              <a:rPr lang="pt-BR" dirty="0"/>
              <a:t> </a:t>
            </a:r>
            <a:r>
              <a:rPr lang="pt-BR" dirty="0" err="1"/>
              <a:t>is</a:t>
            </a:r>
            <a:r>
              <a:rPr lang="pt-BR" dirty="0"/>
              <a:t> </a:t>
            </a:r>
            <a:r>
              <a:rPr lang="pt-BR" dirty="0" err="1"/>
              <a:t>necessary</a:t>
            </a:r>
            <a:r>
              <a:rPr lang="pt-BR" dirty="0"/>
              <a:t>. J Neonatal Perinatal </a:t>
            </a:r>
            <a:r>
              <a:rPr lang="pt-BR" dirty="0" err="1"/>
              <a:t>Med</a:t>
            </a:r>
            <a:r>
              <a:rPr lang="pt-BR" dirty="0"/>
              <a:t> 2015;8:917. </a:t>
            </a:r>
          </a:p>
          <a:p>
            <a:pPr fontAlgn="auto">
              <a:spcAft>
                <a:spcPts val="0"/>
              </a:spcAft>
              <a:defRPr/>
            </a:pPr>
            <a:r>
              <a:rPr lang="pt-BR" dirty="0"/>
              <a:t>6. Jensen </a:t>
            </a:r>
            <a:r>
              <a:rPr lang="pt-BR" dirty="0" err="1"/>
              <a:t>EA,DeMauro</a:t>
            </a:r>
            <a:r>
              <a:rPr lang="pt-BR" dirty="0"/>
              <a:t> </a:t>
            </a:r>
            <a:r>
              <a:rPr lang="pt-BR" dirty="0" err="1"/>
              <a:t>SB,Kornhauser</a:t>
            </a:r>
            <a:r>
              <a:rPr lang="pt-BR" dirty="0"/>
              <a:t> </a:t>
            </a:r>
            <a:r>
              <a:rPr lang="pt-BR" dirty="0" err="1"/>
              <a:t>M,Aghai</a:t>
            </a:r>
            <a:r>
              <a:rPr lang="pt-BR" dirty="0"/>
              <a:t> </a:t>
            </a:r>
            <a:r>
              <a:rPr lang="pt-BR" dirty="0" err="1"/>
              <a:t>ZH,Greenspan</a:t>
            </a:r>
            <a:r>
              <a:rPr lang="pt-BR" dirty="0"/>
              <a:t> </a:t>
            </a:r>
            <a:r>
              <a:rPr lang="pt-BR" dirty="0" err="1"/>
              <a:t>JS,Dysart</a:t>
            </a:r>
            <a:r>
              <a:rPr lang="pt-BR" dirty="0"/>
              <a:t> KC. </a:t>
            </a:r>
            <a:r>
              <a:rPr lang="pt-BR" dirty="0" err="1"/>
              <a:t>Effects</a:t>
            </a:r>
            <a:r>
              <a:rPr lang="pt-BR" dirty="0"/>
              <a:t> </a:t>
            </a:r>
            <a:r>
              <a:rPr lang="pt-BR" dirty="0" err="1"/>
              <a:t>of</a:t>
            </a:r>
            <a:r>
              <a:rPr lang="pt-BR" dirty="0"/>
              <a:t> </a:t>
            </a:r>
            <a:r>
              <a:rPr lang="pt-BR" dirty="0" err="1"/>
              <a:t>multiple</a:t>
            </a:r>
            <a:r>
              <a:rPr lang="pt-BR" dirty="0"/>
              <a:t> </a:t>
            </a:r>
            <a:r>
              <a:rPr lang="pt-BR" dirty="0" err="1"/>
              <a:t>ventilation</a:t>
            </a:r>
            <a:r>
              <a:rPr lang="pt-BR" dirty="0"/>
              <a:t> </a:t>
            </a:r>
            <a:r>
              <a:rPr lang="pt-BR" dirty="0" err="1"/>
              <a:t>courses</a:t>
            </a:r>
            <a:r>
              <a:rPr lang="pt-BR" dirty="0"/>
              <a:t> </a:t>
            </a:r>
            <a:r>
              <a:rPr lang="pt-BR" dirty="0" err="1"/>
              <a:t>and</a:t>
            </a:r>
            <a:r>
              <a:rPr lang="pt-BR" dirty="0"/>
              <a:t> </a:t>
            </a:r>
            <a:r>
              <a:rPr lang="pt-BR" dirty="0" err="1"/>
              <a:t>duration</a:t>
            </a:r>
            <a:r>
              <a:rPr lang="pt-BR" dirty="0"/>
              <a:t> </a:t>
            </a:r>
            <a:r>
              <a:rPr lang="pt-BR" dirty="0" err="1"/>
              <a:t>of</a:t>
            </a:r>
            <a:r>
              <a:rPr lang="pt-BR" dirty="0"/>
              <a:t> </a:t>
            </a:r>
            <a:r>
              <a:rPr lang="pt-BR" dirty="0" err="1"/>
              <a:t>mechanical</a:t>
            </a:r>
            <a:r>
              <a:rPr lang="pt-BR" dirty="0"/>
              <a:t> ventilationonrespiratoryoutcomesinextremelylow-birth-weightinfants. JAMA </a:t>
            </a:r>
            <a:r>
              <a:rPr lang="pt-BR" dirty="0" err="1"/>
              <a:t>Pediatr</a:t>
            </a:r>
            <a:r>
              <a:rPr lang="pt-BR" dirty="0"/>
              <a:t> 2015;169:1011-7. </a:t>
            </a:r>
          </a:p>
          <a:p>
            <a:pPr fontAlgn="auto">
              <a:spcAft>
                <a:spcPts val="0"/>
              </a:spcAft>
              <a:defRPr/>
            </a:pPr>
            <a:r>
              <a:rPr lang="pt-BR" dirty="0"/>
              <a:t>7. </a:t>
            </a:r>
            <a:r>
              <a:rPr lang="pt-BR" dirty="0" err="1"/>
              <a:t>KinsellaJP,GreenoughA,AbmanSH.Bronchopulmonarydysplasia.Lancet</a:t>
            </a:r>
            <a:r>
              <a:rPr lang="pt-BR" dirty="0"/>
              <a:t> 2006;367:1421-31. </a:t>
            </a:r>
          </a:p>
          <a:p>
            <a:pPr fontAlgn="auto">
              <a:spcAft>
                <a:spcPts val="0"/>
              </a:spcAft>
              <a:defRPr/>
            </a:pPr>
            <a:r>
              <a:rPr lang="pt-BR" dirty="0"/>
              <a:t>8. </a:t>
            </a:r>
            <a:r>
              <a:rPr lang="pt-BR" dirty="0" err="1"/>
              <a:t>JensenEA,SchmidtB.Epidemiologyof</a:t>
            </a:r>
            <a:r>
              <a:rPr lang="pt-BR" dirty="0"/>
              <a:t> </a:t>
            </a:r>
            <a:r>
              <a:rPr lang="pt-BR" dirty="0" err="1"/>
              <a:t>bronchopulmonarydysplasia.Birth</a:t>
            </a:r>
            <a:r>
              <a:rPr lang="pt-BR" dirty="0"/>
              <a:t> </a:t>
            </a:r>
            <a:r>
              <a:rPr lang="pt-BR" dirty="0" err="1"/>
              <a:t>Defects</a:t>
            </a:r>
            <a:r>
              <a:rPr lang="pt-BR" dirty="0"/>
              <a:t> Res A </a:t>
            </a:r>
            <a:r>
              <a:rPr lang="pt-BR" dirty="0" err="1"/>
              <a:t>Clin</a:t>
            </a:r>
            <a:r>
              <a:rPr lang="pt-BR" dirty="0"/>
              <a:t> Mol </a:t>
            </a:r>
            <a:r>
              <a:rPr lang="pt-BR" dirty="0" err="1"/>
              <a:t>Teratol</a:t>
            </a:r>
            <a:r>
              <a:rPr lang="pt-BR" dirty="0"/>
              <a:t> 2014;100:145-57. </a:t>
            </a:r>
          </a:p>
          <a:p>
            <a:pPr fontAlgn="auto">
              <a:spcAft>
                <a:spcPts val="0"/>
              </a:spcAft>
              <a:defRPr/>
            </a:pPr>
            <a:r>
              <a:rPr lang="pt-BR" dirty="0"/>
              <a:t>9. </a:t>
            </a:r>
            <a:r>
              <a:rPr lang="pt-BR" dirty="0" err="1"/>
              <a:t>Majnemer</a:t>
            </a:r>
            <a:r>
              <a:rPr lang="pt-BR" dirty="0"/>
              <a:t> </a:t>
            </a:r>
            <a:r>
              <a:rPr lang="pt-BR" dirty="0" err="1"/>
              <a:t>A,Riley</a:t>
            </a:r>
            <a:r>
              <a:rPr lang="pt-BR" dirty="0"/>
              <a:t> </a:t>
            </a:r>
            <a:r>
              <a:rPr lang="pt-BR" dirty="0" err="1"/>
              <a:t>P,Shevell</a:t>
            </a:r>
            <a:r>
              <a:rPr lang="pt-BR" dirty="0"/>
              <a:t> </a:t>
            </a:r>
            <a:r>
              <a:rPr lang="pt-BR" dirty="0" err="1"/>
              <a:t>M,Birnbaum</a:t>
            </a:r>
            <a:r>
              <a:rPr lang="pt-BR" dirty="0"/>
              <a:t> </a:t>
            </a:r>
            <a:r>
              <a:rPr lang="pt-BR" dirty="0" err="1"/>
              <a:t>R,Greenstone</a:t>
            </a:r>
            <a:r>
              <a:rPr lang="pt-BR" dirty="0"/>
              <a:t> </a:t>
            </a:r>
            <a:r>
              <a:rPr lang="pt-BR" dirty="0" err="1"/>
              <a:t>H,Coates</a:t>
            </a:r>
            <a:r>
              <a:rPr lang="pt-BR" dirty="0"/>
              <a:t> AL. </a:t>
            </a:r>
            <a:r>
              <a:rPr lang="pt-BR" dirty="0" err="1"/>
              <a:t>Severe</a:t>
            </a:r>
            <a:r>
              <a:rPr lang="pt-BR" dirty="0"/>
              <a:t> </a:t>
            </a:r>
            <a:r>
              <a:rPr lang="pt-BR" dirty="0" err="1"/>
              <a:t>bronchopulmonary</a:t>
            </a:r>
            <a:r>
              <a:rPr lang="pt-BR" dirty="0"/>
              <a:t> </a:t>
            </a:r>
            <a:r>
              <a:rPr lang="pt-BR" dirty="0" err="1"/>
              <a:t>dysplasia</a:t>
            </a:r>
            <a:r>
              <a:rPr lang="pt-BR" dirty="0"/>
              <a:t> </a:t>
            </a:r>
            <a:r>
              <a:rPr lang="pt-BR" dirty="0" err="1"/>
              <a:t>increases</a:t>
            </a:r>
            <a:r>
              <a:rPr lang="pt-BR" dirty="0"/>
              <a:t> </a:t>
            </a:r>
            <a:r>
              <a:rPr lang="pt-BR" dirty="0" err="1"/>
              <a:t>risk</a:t>
            </a:r>
            <a:r>
              <a:rPr lang="pt-BR" dirty="0"/>
              <a:t> for later </a:t>
            </a:r>
            <a:r>
              <a:rPr lang="pt-BR" dirty="0" err="1"/>
              <a:t>neurological</a:t>
            </a:r>
            <a:r>
              <a:rPr lang="pt-BR" dirty="0"/>
              <a:t> </a:t>
            </a:r>
            <a:r>
              <a:rPr lang="pt-BR" dirty="0" err="1"/>
              <a:t>and</a:t>
            </a:r>
            <a:r>
              <a:rPr lang="pt-BR" dirty="0"/>
              <a:t> motor </a:t>
            </a:r>
            <a:r>
              <a:rPr lang="pt-BR" dirty="0" err="1"/>
              <a:t>sequelae</a:t>
            </a:r>
            <a:r>
              <a:rPr lang="pt-BR" dirty="0"/>
              <a:t> in </a:t>
            </a:r>
            <a:r>
              <a:rPr lang="pt-BR" dirty="0" err="1"/>
              <a:t>preterm</a:t>
            </a:r>
            <a:r>
              <a:rPr lang="pt-BR" dirty="0"/>
              <a:t> </a:t>
            </a:r>
            <a:r>
              <a:rPr lang="pt-BR" dirty="0" err="1"/>
              <a:t>survivors</a:t>
            </a:r>
            <a:r>
              <a:rPr lang="pt-BR" dirty="0"/>
              <a:t>. </a:t>
            </a:r>
            <a:r>
              <a:rPr lang="pt-BR" dirty="0" err="1"/>
              <a:t>Dev</a:t>
            </a:r>
            <a:r>
              <a:rPr lang="pt-BR" dirty="0"/>
              <a:t> </a:t>
            </a:r>
            <a:r>
              <a:rPr lang="pt-BR" dirty="0" err="1"/>
              <a:t>Med</a:t>
            </a:r>
            <a:r>
              <a:rPr lang="pt-BR" dirty="0"/>
              <a:t> </a:t>
            </a:r>
            <a:r>
              <a:rPr lang="pt-BR" dirty="0" err="1"/>
              <a:t>Child</a:t>
            </a:r>
            <a:r>
              <a:rPr lang="pt-BR" dirty="0"/>
              <a:t> </a:t>
            </a:r>
            <a:r>
              <a:rPr lang="pt-BR" dirty="0" err="1"/>
              <a:t>Neurol</a:t>
            </a:r>
            <a:r>
              <a:rPr lang="pt-BR" dirty="0"/>
              <a:t> 2000;42:53-60.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9763" y="796925"/>
            <a:ext cx="10714037" cy="5380038"/>
          </a:xfrm>
        </p:spPr>
        <p:txBody>
          <a:bodyPr rtlCol="0">
            <a:normAutofit fontScale="70000" lnSpcReduction="20000"/>
          </a:bodyPr>
          <a:lstStyle/>
          <a:p>
            <a:pPr fontAlgn="auto">
              <a:spcAft>
                <a:spcPts val="0"/>
              </a:spcAft>
              <a:defRPr/>
            </a:pPr>
            <a:r>
              <a:rPr lang="pt-BR" dirty="0" smtClean="0"/>
              <a:t>10. Chang </a:t>
            </a:r>
            <a:r>
              <a:rPr lang="pt-BR" dirty="0" err="1" smtClean="0"/>
              <a:t>YS,Ahn</a:t>
            </a:r>
            <a:r>
              <a:rPr lang="pt-BR" dirty="0" smtClean="0"/>
              <a:t> </a:t>
            </a:r>
            <a:r>
              <a:rPr lang="pt-BR" dirty="0" err="1" smtClean="0"/>
              <a:t>SY,Park</a:t>
            </a:r>
            <a:r>
              <a:rPr lang="pt-BR" dirty="0" smtClean="0"/>
              <a:t> </a:t>
            </a:r>
            <a:r>
              <a:rPr lang="pt-BR" dirty="0" err="1" smtClean="0"/>
              <a:t>WS,Committee</a:t>
            </a:r>
            <a:r>
              <a:rPr lang="pt-BR" dirty="0" smtClean="0"/>
              <a:t> </a:t>
            </a:r>
            <a:r>
              <a:rPr lang="pt-BR" dirty="0" err="1" smtClean="0"/>
              <a:t>on</a:t>
            </a:r>
            <a:r>
              <a:rPr lang="pt-BR" dirty="0" smtClean="0"/>
              <a:t> </a:t>
            </a:r>
            <a:r>
              <a:rPr lang="pt-BR" dirty="0" err="1" smtClean="0"/>
              <a:t>Program</a:t>
            </a:r>
            <a:r>
              <a:rPr lang="pt-BR" dirty="0" smtClean="0"/>
              <a:t> </a:t>
            </a:r>
            <a:r>
              <a:rPr lang="pt-BR" dirty="0" err="1" smtClean="0"/>
              <a:t>and</a:t>
            </a:r>
            <a:r>
              <a:rPr lang="pt-BR" dirty="0" smtClean="0"/>
              <a:t> Planning </a:t>
            </a:r>
            <a:r>
              <a:rPr lang="pt-BR" dirty="0" err="1" smtClean="0"/>
              <a:t>and</a:t>
            </a:r>
            <a:r>
              <a:rPr lang="pt-BR" dirty="0" smtClean="0"/>
              <a:t> </a:t>
            </a:r>
            <a:r>
              <a:rPr lang="pt-BR" dirty="0" err="1" smtClean="0"/>
              <a:t>Advisory</a:t>
            </a:r>
            <a:r>
              <a:rPr lang="pt-BR" dirty="0" smtClean="0"/>
              <a:t> </a:t>
            </a:r>
            <a:r>
              <a:rPr lang="pt-BR" dirty="0" err="1" smtClean="0"/>
              <a:t>Committee</a:t>
            </a:r>
            <a:r>
              <a:rPr lang="pt-BR" dirty="0" smtClean="0"/>
              <a:t> </a:t>
            </a:r>
            <a:r>
              <a:rPr lang="pt-BR" dirty="0" err="1" smtClean="0"/>
              <a:t>of</a:t>
            </a:r>
            <a:r>
              <a:rPr lang="pt-BR" dirty="0" smtClean="0"/>
              <a:t> Korean Neonatal Network. The establishment </a:t>
            </a:r>
            <a:r>
              <a:rPr lang="pt-BR" dirty="0" err="1" smtClean="0"/>
              <a:t>of</a:t>
            </a:r>
            <a:r>
              <a:rPr lang="pt-BR" dirty="0" smtClean="0"/>
              <a:t> </a:t>
            </a:r>
            <a:r>
              <a:rPr lang="pt-BR" dirty="0" err="1" smtClean="0"/>
              <a:t>the</a:t>
            </a:r>
            <a:r>
              <a:rPr lang="pt-BR" dirty="0" smtClean="0"/>
              <a:t> Korean Neonatal Network (KNN). Neonatal </a:t>
            </a:r>
            <a:r>
              <a:rPr lang="pt-BR" dirty="0" err="1" smtClean="0"/>
              <a:t>Med</a:t>
            </a:r>
            <a:r>
              <a:rPr lang="pt-BR" dirty="0" smtClean="0"/>
              <a:t> 2013;20:16978. </a:t>
            </a:r>
          </a:p>
          <a:p>
            <a:pPr fontAlgn="auto">
              <a:spcAft>
                <a:spcPts val="0"/>
              </a:spcAft>
              <a:defRPr/>
            </a:pPr>
            <a:r>
              <a:rPr lang="pt-BR" dirty="0" smtClean="0"/>
              <a:t>11. </a:t>
            </a:r>
            <a:r>
              <a:rPr lang="pt-BR" dirty="0" err="1" smtClean="0"/>
              <a:t>Jobe</a:t>
            </a:r>
            <a:r>
              <a:rPr lang="pt-BR" dirty="0" smtClean="0"/>
              <a:t> AH, </a:t>
            </a:r>
            <a:r>
              <a:rPr lang="pt-BR" dirty="0" err="1" smtClean="0"/>
              <a:t>Bancalari</a:t>
            </a:r>
            <a:r>
              <a:rPr lang="pt-BR" dirty="0" smtClean="0"/>
              <a:t> E. </a:t>
            </a:r>
            <a:r>
              <a:rPr lang="pt-BR" dirty="0" err="1" smtClean="0"/>
              <a:t>Bronchopulmonary</a:t>
            </a:r>
            <a:r>
              <a:rPr lang="pt-BR" dirty="0" smtClean="0"/>
              <a:t> </a:t>
            </a:r>
            <a:r>
              <a:rPr lang="pt-BR" dirty="0" err="1" smtClean="0"/>
              <a:t>Dysplasia</a:t>
            </a:r>
            <a:r>
              <a:rPr lang="pt-BR" dirty="0" smtClean="0"/>
              <a:t>. </a:t>
            </a:r>
            <a:r>
              <a:rPr lang="pt-BR" dirty="0" err="1" smtClean="0"/>
              <a:t>Am</a:t>
            </a:r>
            <a:r>
              <a:rPr lang="pt-BR" dirty="0" smtClean="0"/>
              <a:t> J </a:t>
            </a:r>
            <a:r>
              <a:rPr lang="pt-BR" dirty="0" err="1" smtClean="0"/>
              <a:t>Respir</a:t>
            </a:r>
            <a:r>
              <a:rPr lang="pt-BR" dirty="0" smtClean="0"/>
              <a:t> </a:t>
            </a:r>
            <a:r>
              <a:rPr lang="pt-BR" dirty="0" err="1" smtClean="0"/>
              <a:t>Crit</a:t>
            </a:r>
            <a:r>
              <a:rPr lang="pt-BR" dirty="0" smtClean="0"/>
              <a:t> </a:t>
            </a:r>
            <a:r>
              <a:rPr lang="pt-BR" dirty="0" err="1" smtClean="0"/>
              <a:t>Care</a:t>
            </a:r>
            <a:r>
              <a:rPr lang="pt-BR" dirty="0" smtClean="0"/>
              <a:t> </a:t>
            </a:r>
            <a:r>
              <a:rPr lang="pt-BR" dirty="0" err="1" smtClean="0"/>
              <a:t>Med</a:t>
            </a:r>
            <a:r>
              <a:rPr lang="pt-BR" dirty="0" smtClean="0"/>
              <a:t> 2001;163:1723-9. </a:t>
            </a:r>
          </a:p>
          <a:p>
            <a:pPr fontAlgn="auto">
              <a:spcAft>
                <a:spcPts val="0"/>
              </a:spcAft>
              <a:defRPr/>
            </a:pPr>
            <a:r>
              <a:rPr lang="pt-BR" dirty="0" smtClean="0"/>
              <a:t>12. </a:t>
            </a:r>
            <a:r>
              <a:rPr lang="pt-BR" dirty="0" err="1" smtClean="0"/>
              <a:t>Papile</a:t>
            </a:r>
            <a:r>
              <a:rPr lang="pt-BR" dirty="0" smtClean="0"/>
              <a:t> LA, </a:t>
            </a:r>
            <a:r>
              <a:rPr lang="pt-BR" dirty="0" err="1" smtClean="0"/>
              <a:t>Burstein</a:t>
            </a:r>
            <a:r>
              <a:rPr lang="pt-BR" dirty="0" smtClean="0"/>
              <a:t> J, </a:t>
            </a:r>
            <a:r>
              <a:rPr lang="pt-BR" dirty="0" err="1" smtClean="0"/>
              <a:t>Burstein</a:t>
            </a:r>
            <a:r>
              <a:rPr lang="pt-BR" dirty="0" smtClean="0"/>
              <a:t> R, </a:t>
            </a:r>
            <a:r>
              <a:rPr lang="pt-BR" dirty="0" err="1" smtClean="0"/>
              <a:t>Kofﬂer</a:t>
            </a:r>
            <a:r>
              <a:rPr lang="pt-BR" dirty="0" smtClean="0"/>
              <a:t> H. </a:t>
            </a:r>
            <a:r>
              <a:rPr lang="pt-BR" dirty="0" err="1" smtClean="0"/>
              <a:t>Incidence</a:t>
            </a:r>
            <a:r>
              <a:rPr lang="pt-BR" dirty="0" smtClean="0"/>
              <a:t> </a:t>
            </a:r>
            <a:r>
              <a:rPr lang="pt-BR" dirty="0" err="1" smtClean="0"/>
              <a:t>and</a:t>
            </a:r>
            <a:r>
              <a:rPr lang="pt-BR" dirty="0" smtClean="0"/>
              <a:t> </a:t>
            </a:r>
            <a:r>
              <a:rPr lang="pt-BR" dirty="0" err="1" smtClean="0"/>
              <a:t>evolution</a:t>
            </a:r>
            <a:r>
              <a:rPr lang="pt-BR" dirty="0" smtClean="0"/>
              <a:t> </a:t>
            </a:r>
            <a:r>
              <a:rPr lang="pt-BR" dirty="0" err="1" smtClean="0"/>
              <a:t>of</a:t>
            </a:r>
            <a:r>
              <a:rPr lang="pt-BR" dirty="0" smtClean="0"/>
              <a:t> </a:t>
            </a:r>
            <a:r>
              <a:rPr lang="pt-BR" dirty="0" err="1" smtClean="0"/>
              <a:t>subependymal</a:t>
            </a:r>
            <a:r>
              <a:rPr lang="pt-BR" dirty="0" smtClean="0"/>
              <a:t> </a:t>
            </a:r>
            <a:r>
              <a:rPr lang="pt-BR" dirty="0" err="1" smtClean="0"/>
              <a:t>and</a:t>
            </a:r>
            <a:r>
              <a:rPr lang="pt-BR" dirty="0" smtClean="0"/>
              <a:t> intraventricular </a:t>
            </a:r>
            <a:r>
              <a:rPr lang="pt-BR" dirty="0" err="1" smtClean="0"/>
              <a:t>hemorrhage</a:t>
            </a:r>
            <a:r>
              <a:rPr lang="pt-BR" dirty="0" smtClean="0"/>
              <a:t>: a </a:t>
            </a:r>
            <a:r>
              <a:rPr lang="pt-BR" dirty="0" err="1" smtClean="0"/>
              <a:t>study</a:t>
            </a:r>
            <a:r>
              <a:rPr lang="pt-BR" dirty="0" smtClean="0"/>
              <a:t> </a:t>
            </a:r>
            <a:r>
              <a:rPr lang="pt-BR" dirty="0" err="1" smtClean="0"/>
              <a:t>of</a:t>
            </a:r>
            <a:r>
              <a:rPr lang="pt-BR" dirty="0" smtClean="0"/>
              <a:t> </a:t>
            </a:r>
            <a:r>
              <a:rPr lang="pt-BR" dirty="0" err="1" smtClean="0"/>
              <a:t>infants</a:t>
            </a:r>
            <a:r>
              <a:rPr lang="pt-BR" dirty="0" smtClean="0"/>
              <a:t> </a:t>
            </a:r>
            <a:r>
              <a:rPr lang="pt-BR" dirty="0" err="1" smtClean="0"/>
              <a:t>with</a:t>
            </a:r>
            <a:r>
              <a:rPr lang="pt-BR" dirty="0" smtClean="0"/>
              <a:t> </a:t>
            </a:r>
            <a:r>
              <a:rPr lang="pt-BR" dirty="0" err="1" smtClean="0"/>
              <a:t>birth</a:t>
            </a:r>
            <a:r>
              <a:rPr lang="pt-BR" dirty="0" smtClean="0"/>
              <a:t> </a:t>
            </a:r>
            <a:r>
              <a:rPr lang="pt-BR" dirty="0" err="1" smtClean="0"/>
              <a:t>weights</a:t>
            </a:r>
            <a:r>
              <a:rPr lang="pt-BR" dirty="0" smtClean="0"/>
              <a:t> </a:t>
            </a:r>
            <a:r>
              <a:rPr lang="pt-BR" dirty="0" err="1" smtClean="0"/>
              <a:t>less</a:t>
            </a:r>
            <a:r>
              <a:rPr lang="pt-BR" dirty="0" smtClean="0"/>
              <a:t> </a:t>
            </a:r>
            <a:r>
              <a:rPr lang="pt-BR" dirty="0" err="1" smtClean="0"/>
              <a:t>than</a:t>
            </a:r>
            <a:r>
              <a:rPr lang="pt-BR" dirty="0" smtClean="0"/>
              <a:t> 1,500 </a:t>
            </a:r>
            <a:r>
              <a:rPr lang="pt-BR" dirty="0" err="1" smtClean="0"/>
              <a:t>gm</a:t>
            </a:r>
            <a:r>
              <a:rPr lang="pt-BR" dirty="0" smtClean="0"/>
              <a:t>. J </a:t>
            </a:r>
            <a:r>
              <a:rPr lang="pt-BR" dirty="0" err="1" smtClean="0"/>
              <a:t>Pediatr</a:t>
            </a:r>
            <a:r>
              <a:rPr lang="pt-BR" dirty="0" smtClean="0"/>
              <a:t> 1978;92:529-34.</a:t>
            </a:r>
          </a:p>
          <a:p>
            <a:pPr fontAlgn="auto">
              <a:spcAft>
                <a:spcPts val="0"/>
              </a:spcAft>
              <a:defRPr/>
            </a:pPr>
            <a:r>
              <a:rPr lang="pt-BR" dirty="0" smtClean="0"/>
              <a:t> 13. Thomas M, </a:t>
            </a:r>
            <a:r>
              <a:rPr lang="pt-BR" dirty="0" err="1" smtClean="0"/>
              <a:t>Greenough</a:t>
            </a:r>
            <a:r>
              <a:rPr lang="pt-BR" dirty="0" smtClean="0"/>
              <a:t> A, </a:t>
            </a:r>
            <a:r>
              <a:rPr lang="pt-BR" dirty="0" err="1" smtClean="0"/>
              <a:t>Morton</a:t>
            </a:r>
            <a:r>
              <a:rPr lang="pt-BR" dirty="0" smtClean="0"/>
              <a:t> M. </a:t>
            </a:r>
            <a:r>
              <a:rPr lang="pt-BR" dirty="0" err="1" smtClean="0"/>
              <a:t>Prolonged</a:t>
            </a:r>
            <a:r>
              <a:rPr lang="pt-BR" dirty="0" smtClean="0"/>
              <a:t> </a:t>
            </a:r>
            <a:r>
              <a:rPr lang="pt-BR" dirty="0" err="1" smtClean="0"/>
              <a:t>ventilation</a:t>
            </a:r>
            <a:r>
              <a:rPr lang="pt-BR" dirty="0" smtClean="0"/>
              <a:t> </a:t>
            </a:r>
            <a:r>
              <a:rPr lang="pt-BR" dirty="0" err="1" smtClean="0"/>
              <a:t>and</a:t>
            </a:r>
            <a:r>
              <a:rPr lang="pt-BR" dirty="0" smtClean="0"/>
              <a:t> </a:t>
            </a:r>
            <a:r>
              <a:rPr lang="pt-BR" dirty="0" err="1" smtClean="0"/>
              <a:t>intact</a:t>
            </a:r>
            <a:r>
              <a:rPr lang="pt-BR" dirty="0" smtClean="0"/>
              <a:t> </a:t>
            </a:r>
            <a:r>
              <a:rPr lang="pt-BR" dirty="0" err="1" smtClean="0"/>
              <a:t>survival</a:t>
            </a:r>
            <a:r>
              <a:rPr lang="pt-BR" dirty="0" smtClean="0"/>
              <a:t> in </a:t>
            </a:r>
            <a:r>
              <a:rPr lang="pt-BR" dirty="0" err="1" smtClean="0"/>
              <a:t>very</a:t>
            </a:r>
            <a:r>
              <a:rPr lang="pt-BR" dirty="0" smtClean="0"/>
              <a:t> </a:t>
            </a:r>
            <a:r>
              <a:rPr lang="pt-BR" dirty="0" err="1" smtClean="0"/>
              <a:t>low</a:t>
            </a:r>
            <a:r>
              <a:rPr lang="pt-BR" dirty="0" smtClean="0"/>
              <a:t> </a:t>
            </a:r>
            <a:r>
              <a:rPr lang="pt-BR" dirty="0" err="1" smtClean="0"/>
              <a:t>birth</a:t>
            </a:r>
            <a:r>
              <a:rPr lang="pt-BR" dirty="0" smtClean="0"/>
              <a:t> </a:t>
            </a:r>
            <a:r>
              <a:rPr lang="pt-BR" dirty="0" err="1" smtClean="0"/>
              <a:t>weight</a:t>
            </a:r>
            <a:r>
              <a:rPr lang="pt-BR" dirty="0" smtClean="0"/>
              <a:t> </a:t>
            </a:r>
            <a:r>
              <a:rPr lang="pt-BR" dirty="0" err="1" smtClean="0"/>
              <a:t>infants</a:t>
            </a:r>
            <a:r>
              <a:rPr lang="pt-BR" dirty="0" smtClean="0"/>
              <a:t>. </a:t>
            </a:r>
            <a:r>
              <a:rPr lang="pt-BR" dirty="0" err="1" smtClean="0"/>
              <a:t>Eur</a:t>
            </a:r>
            <a:r>
              <a:rPr lang="pt-BR" dirty="0" smtClean="0"/>
              <a:t> J </a:t>
            </a:r>
            <a:r>
              <a:rPr lang="pt-BR" dirty="0" err="1" smtClean="0"/>
              <a:t>Pediatr</a:t>
            </a:r>
            <a:r>
              <a:rPr lang="pt-BR" dirty="0" smtClean="0"/>
              <a:t> 2003;162:65-7. </a:t>
            </a:r>
          </a:p>
          <a:p>
            <a:pPr fontAlgn="auto">
              <a:spcAft>
                <a:spcPts val="0"/>
              </a:spcAft>
              <a:defRPr/>
            </a:pPr>
            <a:r>
              <a:rPr lang="pt-BR" dirty="0" smtClean="0"/>
              <a:t>14. Gaillard EA, </a:t>
            </a:r>
            <a:r>
              <a:rPr lang="pt-BR" dirty="0" err="1" smtClean="0"/>
              <a:t>Cooke</a:t>
            </a:r>
            <a:r>
              <a:rPr lang="pt-BR" dirty="0" smtClean="0"/>
              <a:t> RW, Shaw NJ. </a:t>
            </a:r>
            <a:r>
              <a:rPr lang="pt-BR" dirty="0" err="1" smtClean="0"/>
              <a:t>Improved</a:t>
            </a:r>
            <a:r>
              <a:rPr lang="pt-BR" dirty="0" smtClean="0"/>
              <a:t> </a:t>
            </a:r>
            <a:r>
              <a:rPr lang="pt-BR" dirty="0" err="1" smtClean="0"/>
              <a:t>survival</a:t>
            </a:r>
            <a:r>
              <a:rPr lang="pt-BR" dirty="0" smtClean="0"/>
              <a:t> </a:t>
            </a:r>
            <a:r>
              <a:rPr lang="pt-BR" dirty="0" err="1" smtClean="0"/>
              <a:t>and</a:t>
            </a:r>
            <a:r>
              <a:rPr lang="pt-BR" dirty="0" smtClean="0"/>
              <a:t> </a:t>
            </a:r>
            <a:r>
              <a:rPr lang="pt-BR" dirty="0" err="1" smtClean="0"/>
              <a:t>neurodevelopment</a:t>
            </a:r>
            <a:r>
              <a:rPr lang="pt-BR" dirty="0" smtClean="0"/>
              <a:t> al </a:t>
            </a:r>
            <a:r>
              <a:rPr lang="pt-BR" dirty="0" err="1" smtClean="0"/>
              <a:t>outcome</a:t>
            </a:r>
            <a:r>
              <a:rPr lang="pt-BR" dirty="0" smtClean="0"/>
              <a:t> </a:t>
            </a:r>
            <a:r>
              <a:rPr lang="pt-BR" dirty="0" err="1" smtClean="0"/>
              <a:t>after</a:t>
            </a:r>
            <a:r>
              <a:rPr lang="pt-BR" dirty="0" smtClean="0"/>
              <a:t> </a:t>
            </a:r>
            <a:r>
              <a:rPr lang="pt-BR" dirty="0" err="1" smtClean="0"/>
              <a:t>prolonged</a:t>
            </a:r>
            <a:r>
              <a:rPr lang="pt-BR" dirty="0" smtClean="0"/>
              <a:t> </a:t>
            </a:r>
            <a:r>
              <a:rPr lang="pt-BR" dirty="0" err="1" smtClean="0"/>
              <a:t>ventilation</a:t>
            </a:r>
            <a:r>
              <a:rPr lang="pt-BR" dirty="0" smtClean="0"/>
              <a:t> </a:t>
            </a:r>
            <a:r>
              <a:rPr lang="pt-BR" dirty="0" err="1" smtClean="0"/>
              <a:t>inpreterm</a:t>
            </a:r>
            <a:r>
              <a:rPr lang="pt-BR" dirty="0" smtClean="0"/>
              <a:t> </a:t>
            </a:r>
            <a:r>
              <a:rPr lang="pt-BR" dirty="0" err="1" smtClean="0"/>
              <a:t>neonates</a:t>
            </a:r>
            <a:r>
              <a:rPr lang="pt-BR" dirty="0" smtClean="0"/>
              <a:t> </a:t>
            </a:r>
            <a:r>
              <a:rPr lang="pt-BR" dirty="0" err="1" smtClean="0"/>
              <a:t>who</a:t>
            </a:r>
            <a:r>
              <a:rPr lang="pt-BR" dirty="0" smtClean="0"/>
              <a:t> </a:t>
            </a:r>
            <a:r>
              <a:rPr lang="pt-BR" dirty="0" err="1" smtClean="0"/>
              <a:t>have</a:t>
            </a:r>
            <a:r>
              <a:rPr lang="pt-BR" dirty="0" smtClean="0"/>
              <a:t> </a:t>
            </a:r>
            <a:r>
              <a:rPr lang="pt-BR" dirty="0" err="1" smtClean="0"/>
              <a:t>received</a:t>
            </a:r>
            <a:r>
              <a:rPr lang="pt-BR" dirty="0" smtClean="0"/>
              <a:t> </a:t>
            </a:r>
            <a:r>
              <a:rPr lang="pt-BR" dirty="0" err="1" smtClean="0"/>
              <a:t>antenatal</a:t>
            </a:r>
            <a:r>
              <a:rPr lang="pt-BR" dirty="0" smtClean="0"/>
              <a:t> </a:t>
            </a:r>
            <a:r>
              <a:rPr lang="pt-BR" dirty="0" err="1" smtClean="0"/>
              <a:t>steroids</a:t>
            </a:r>
            <a:r>
              <a:rPr lang="pt-BR" dirty="0" smtClean="0"/>
              <a:t> </a:t>
            </a:r>
            <a:r>
              <a:rPr lang="pt-BR" dirty="0" err="1" smtClean="0"/>
              <a:t>and</a:t>
            </a:r>
            <a:r>
              <a:rPr lang="pt-BR" dirty="0" smtClean="0"/>
              <a:t> </a:t>
            </a:r>
            <a:r>
              <a:rPr lang="pt-BR" dirty="0" err="1" smtClean="0"/>
              <a:t>surfactant.Arch</a:t>
            </a:r>
            <a:r>
              <a:rPr lang="pt-BR" dirty="0" smtClean="0"/>
              <a:t> </a:t>
            </a:r>
            <a:r>
              <a:rPr lang="pt-BR" dirty="0" err="1" smtClean="0"/>
              <a:t>Dis</a:t>
            </a:r>
            <a:r>
              <a:rPr lang="pt-BR" dirty="0" smtClean="0"/>
              <a:t> </a:t>
            </a:r>
            <a:r>
              <a:rPr lang="pt-BR" dirty="0" err="1" smtClean="0"/>
              <a:t>Child</a:t>
            </a:r>
            <a:r>
              <a:rPr lang="pt-BR" dirty="0" smtClean="0"/>
              <a:t> Fetal Neonatal Ed 2001;84:F194-6. </a:t>
            </a:r>
          </a:p>
          <a:p>
            <a:pPr fontAlgn="auto">
              <a:spcAft>
                <a:spcPts val="0"/>
              </a:spcAft>
              <a:defRPr/>
            </a:pPr>
            <a:r>
              <a:rPr lang="pt-BR" dirty="0" smtClean="0"/>
              <a:t>15. </a:t>
            </a:r>
            <a:r>
              <a:rPr lang="pt-BR" dirty="0" err="1" smtClean="0"/>
              <a:t>Patel</a:t>
            </a:r>
            <a:r>
              <a:rPr lang="pt-BR" dirty="0" smtClean="0"/>
              <a:t> RM, </a:t>
            </a:r>
            <a:r>
              <a:rPr lang="pt-BR" dirty="0" err="1" smtClean="0"/>
              <a:t>Kandefer</a:t>
            </a:r>
            <a:r>
              <a:rPr lang="pt-BR" dirty="0" smtClean="0"/>
              <a:t> S, </a:t>
            </a:r>
            <a:r>
              <a:rPr lang="pt-BR" dirty="0" err="1" smtClean="0"/>
              <a:t>Walsh</a:t>
            </a:r>
            <a:r>
              <a:rPr lang="pt-BR" dirty="0" smtClean="0"/>
              <a:t> MC, Bell EF, Carlo WA, </a:t>
            </a:r>
            <a:r>
              <a:rPr lang="pt-BR" dirty="0" err="1" smtClean="0"/>
              <a:t>Laptook</a:t>
            </a:r>
            <a:r>
              <a:rPr lang="pt-BR" dirty="0" smtClean="0"/>
              <a:t> AR, et al. Causes </a:t>
            </a:r>
            <a:r>
              <a:rPr lang="pt-BR" dirty="0" err="1" smtClean="0"/>
              <a:t>and</a:t>
            </a:r>
            <a:r>
              <a:rPr lang="pt-BR" dirty="0" smtClean="0"/>
              <a:t> timing </a:t>
            </a:r>
            <a:r>
              <a:rPr lang="pt-BR" dirty="0" err="1" smtClean="0"/>
              <a:t>of</a:t>
            </a:r>
            <a:r>
              <a:rPr lang="pt-BR" dirty="0" smtClean="0"/>
              <a:t> </a:t>
            </a:r>
            <a:r>
              <a:rPr lang="pt-BR" dirty="0" err="1" smtClean="0"/>
              <a:t>death</a:t>
            </a:r>
            <a:r>
              <a:rPr lang="pt-BR" dirty="0" smtClean="0"/>
              <a:t> in </a:t>
            </a:r>
            <a:r>
              <a:rPr lang="pt-BR" dirty="0" err="1" smtClean="0"/>
              <a:t>extremely</a:t>
            </a:r>
            <a:r>
              <a:rPr lang="pt-BR" dirty="0" smtClean="0"/>
              <a:t> </a:t>
            </a:r>
            <a:r>
              <a:rPr lang="pt-BR" dirty="0" err="1" smtClean="0"/>
              <a:t>premature</a:t>
            </a:r>
            <a:r>
              <a:rPr lang="pt-BR" dirty="0" smtClean="0"/>
              <a:t> </a:t>
            </a:r>
            <a:r>
              <a:rPr lang="pt-BR" dirty="0" err="1" smtClean="0"/>
              <a:t>infants</a:t>
            </a:r>
            <a:r>
              <a:rPr lang="pt-BR" dirty="0" smtClean="0"/>
              <a:t> </a:t>
            </a:r>
            <a:r>
              <a:rPr lang="pt-BR" dirty="0" err="1" smtClean="0"/>
              <a:t>from</a:t>
            </a:r>
            <a:r>
              <a:rPr lang="pt-BR" dirty="0" smtClean="0"/>
              <a:t> 2000 </a:t>
            </a:r>
            <a:r>
              <a:rPr lang="pt-BR" dirty="0" err="1" smtClean="0"/>
              <a:t>through</a:t>
            </a:r>
            <a:r>
              <a:rPr lang="pt-BR" dirty="0" smtClean="0"/>
              <a:t> 2011. N </a:t>
            </a:r>
            <a:r>
              <a:rPr lang="pt-BR" dirty="0" err="1" smtClean="0"/>
              <a:t>Engl</a:t>
            </a:r>
            <a:r>
              <a:rPr lang="pt-BR" dirty="0" smtClean="0"/>
              <a:t> J </a:t>
            </a:r>
            <a:r>
              <a:rPr lang="pt-BR" dirty="0" err="1" smtClean="0"/>
              <a:t>Med</a:t>
            </a:r>
            <a:r>
              <a:rPr lang="pt-BR" dirty="0" smtClean="0"/>
              <a:t> 2015;372:331-40. </a:t>
            </a:r>
          </a:p>
          <a:p>
            <a:pPr fontAlgn="auto">
              <a:spcAft>
                <a:spcPts val="0"/>
              </a:spcAft>
              <a:defRPr/>
            </a:pPr>
            <a:r>
              <a:rPr lang="pt-BR" dirty="0" smtClean="0"/>
              <a:t>16. Fischer </a:t>
            </a:r>
            <a:r>
              <a:rPr lang="pt-BR" dirty="0" err="1" smtClean="0"/>
              <a:t>HS,Bührer</a:t>
            </a:r>
            <a:r>
              <a:rPr lang="pt-BR" dirty="0" smtClean="0"/>
              <a:t> </a:t>
            </a:r>
            <a:r>
              <a:rPr lang="pt-BR" dirty="0" err="1" smtClean="0"/>
              <a:t>C.Avoiding</a:t>
            </a:r>
            <a:r>
              <a:rPr lang="pt-BR" dirty="0" smtClean="0"/>
              <a:t> </a:t>
            </a:r>
            <a:r>
              <a:rPr lang="pt-BR" dirty="0" err="1" smtClean="0"/>
              <a:t>endotracheal</a:t>
            </a:r>
            <a:r>
              <a:rPr lang="pt-BR" dirty="0" smtClean="0"/>
              <a:t> </a:t>
            </a:r>
            <a:r>
              <a:rPr lang="pt-BR" dirty="0" err="1" smtClean="0"/>
              <a:t>ventilation</a:t>
            </a:r>
            <a:r>
              <a:rPr lang="pt-BR" dirty="0" smtClean="0"/>
              <a:t> </a:t>
            </a:r>
            <a:r>
              <a:rPr lang="pt-BR" dirty="0" err="1" smtClean="0"/>
              <a:t>to</a:t>
            </a:r>
            <a:r>
              <a:rPr lang="pt-BR" dirty="0" smtClean="0"/>
              <a:t> </a:t>
            </a:r>
            <a:r>
              <a:rPr lang="pt-BR" dirty="0" err="1" smtClean="0"/>
              <a:t>prevent</a:t>
            </a:r>
            <a:r>
              <a:rPr lang="pt-BR" dirty="0" smtClean="0"/>
              <a:t> </a:t>
            </a:r>
            <a:r>
              <a:rPr lang="pt-BR" dirty="0" err="1" smtClean="0"/>
              <a:t>bronchopulmonary</a:t>
            </a:r>
            <a:r>
              <a:rPr lang="pt-BR" dirty="0" smtClean="0"/>
              <a:t> </a:t>
            </a:r>
            <a:r>
              <a:rPr lang="pt-BR" dirty="0" err="1" smtClean="0"/>
              <a:t>dysplasia</a:t>
            </a:r>
            <a:r>
              <a:rPr lang="pt-BR" dirty="0" smtClean="0"/>
              <a:t>: a meta-</a:t>
            </a:r>
            <a:r>
              <a:rPr lang="pt-BR" dirty="0" err="1" smtClean="0"/>
              <a:t>analysis.Pediatrics</a:t>
            </a:r>
            <a:r>
              <a:rPr lang="pt-BR" dirty="0" smtClean="0"/>
              <a:t> 2013;132:e1351-60.</a:t>
            </a:r>
          </a:p>
          <a:p>
            <a:pPr fontAlgn="auto">
              <a:spcAft>
                <a:spcPts val="0"/>
              </a:spcAft>
              <a:defRPr/>
            </a:pPr>
            <a:r>
              <a:rPr lang="pt-BR" dirty="0" smtClean="0"/>
              <a:t>17. </a:t>
            </a:r>
            <a:r>
              <a:rPr lang="pt-BR" dirty="0" err="1" smtClean="0"/>
              <a:t>Freemantle</a:t>
            </a:r>
            <a:r>
              <a:rPr lang="pt-BR" dirty="0" smtClean="0"/>
              <a:t> </a:t>
            </a:r>
            <a:r>
              <a:rPr lang="pt-BR" dirty="0" err="1" smtClean="0"/>
              <a:t>N,Calvert</a:t>
            </a:r>
            <a:r>
              <a:rPr lang="pt-BR" dirty="0" smtClean="0"/>
              <a:t> </a:t>
            </a:r>
            <a:r>
              <a:rPr lang="pt-BR" dirty="0" err="1" smtClean="0"/>
              <a:t>M,Wood</a:t>
            </a:r>
            <a:r>
              <a:rPr lang="pt-BR" dirty="0" smtClean="0"/>
              <a:t> </a:t>
            </a:r>
            <a:r>
              <a:rPr lang="pt-BR" dirty="0" err="1" smtClean="0"/>
              <a:t>J,Eastaugh</a:t>
            </a:r>
            <a:r>
              <a:rPr lang="pt-BR" dirty="0" smtClean="0"/>
              <a:t> </a:t>
            </a:r>
            <a:r>
              <a:rPr lang="pt-BR" dirty="0" err="1" smtClean="0"/>
              <a:t>J,Grifﬁn</a:t>
            </a:r>
            <a:r>
              <a:rPr lang="pt-BR" dirty="0" smtClean="0"/>
              <a:t> </a:t>
            </a:r>
            <a:r>
              <a:rPr lang="pt-BR" dirty="0" err="1" smtClean="0"/>
              <a:t>C.Composite</a:t>
            </a:r>
            <a:r>
              <a:rPr lang="pt-BR" dirty="0" smtClean="0"/>
              <a:t> </a:t>
            </a:r>
            <a:r>
              <a:rPr lang="pt-BR" dirty="0" err="1" smtClean="0"/>
              <a:t>outcomes</a:t>
            </a:r>
            <a:r>
              <a:rPr lang="pt-BR" dirty="0" smtClean="0"/>
              <a:t> in </a:t>
            </a:r>
            <a:r>
              <a:rPr lang="pt-BR" dirty="0" err="1" smtClean="0"/>
              <a:t>randomized</a:t>
            </a:r>
            <a:r>
              <a:rPr lang="pt-BR" dirty="0" smtClean="0"/>
              <a:t> </a:t>
            </a:r>
            <a:r>
              <a:rPr lang="pt-BR" dirty="0" err="1" smtClean="0"/>
              <a:t>trials</a:t>
            </a:r>
            <a:r>
              <a:rPr lang="pt-BR" dirty="0" smtClean="0"/>
              <a:t>: </a:t>
            </a:r>
            <a:r>
              <a:rPr lang="pt-BR" dirty="0" err="1" smtClean="0"/>
              <a:t>greater</a:t>
            </a:r>
            <a:r>
              <a:rPr lang="pt-BR" dirty="0" smtClean="0"/>
              <a:t> </a:t>
            </a:r>
            <a:r>
              <a:rPr lang="pt-BR" dirty="0" err="1" smtClean="0"/>
              <a:t>precision</a:t>
            </a:r>
            <a:r>
              <a:rPr lang="pt-BR" dirty="0" smtClean="0"/>
              <a:t> </a:t>
            </a:r>
            <a:r>
              <a:rPr lang="pt-BR" dirty="0" err="1" smtClean="0"/>
              <a:t>but</a:t>
            </a:r>
            <a:r>
              <a:rPr lang="pt-BR" dirty="0" smtClean="0"/>
              <a:t> </a:t>
            </a:r>
            <a:r>
              <a:rPr lang="pt-BR" dirty="0" err="1" smtClean="0"/>
              <a:t>with</a:t>
            </a:r>
            <a:r>
              <a:rPr lang="pt-BR" dirty="0" smtClean="0"/>
              <a:t> </a:t>
            </a:r>
            <a:r>
              <a:rPr lang="pt-BR" dirty="0" err="1" smtClean="0"/>
              <a:t>greater</a:t>
            </a:r>
            <a:r>
              <a:rPr lang="pt-BR" dirty="0" smtClean="0"/>
              <a:t> </a:t>
            </a:r>
            <a:r>
              <a:rPr lang="pt-BR" dirty="0" err="1" smtClean="0"/>
              <a:t>uncertainty</a:t>
            </a:r>
            <a:r>
              <a:rPr lang="pt-BR" dirty="0" smtClean="0"/>
              <a:t>? JAMA 2003;289:2554-9. </a:t>
            </a:r>
          </a:p>
          <a:p>
            <a:pPr fontAlgn="auto">
              <a:spcAft>
                <a:spcPts val="0"/>
              </a:spcAft>
              <a:defRPr/>
            </a:pPr>
            <a:r>
              <a:rPr lang="pt-BR" dirty="0" smtClean="0"/>
              <a:t>18. </a:t>
            </a:r>
            <a:r>
              <a:rPr lang="pt-BR" dirty="0" err="1" smtClean="0"/>
              <a:t>Montori</a:t>
            </a:r>
            <a:r>
              <a:rPr lang="pt-BR" dirty="0" smtClean="0"/>
              <a:t> VM, </a:t>
            </a:r>
            <a:r>
              <a:rPr lang="pt-BR" dirty="0" err="1" smtClean="0"/>
              <a:t>Permanyer-Miralda</a:t>
            </a:r>
            <a:r>
              <a:rPr lang="pt-BR" dirty="0" smtClean="0"/>
              <a:t> G, Ferreira-González I, </a:t>
            </a:r>
            <a:r>
              <a:rPr lang="pt-BR" dirty="0" err="1" smtClean="0"/>
              <a:t>Busse</a:t>
            </a:r>
            <a:r>
              <a:rPr lang="pt-BR" dirty="0" smtClean="0"/>
              <a:t> JW, Pacheco-</a:t>
            </a:r>
            <a:r>
              <a:rPr lang="pt-BR" dirty="0" err="1" smtClean="0"/>
              <a:t>Huergo</a:t>
            </a:r>
            <a:r>
              <a:rPr lang="pt-BR" dirty="0" smtClean="0"/>
              <a:t> V, Bryant D, et al. </a:t>
            </a:r>
            <a:r>
              <a:rPr lang="pt-BR" dirty="0" err="1" smtClean="0"/>
              <a:t>Validity</a:t>
            </a:r>
            <a:r>
              <a:rPr lang="pt-BR" dirty="0" smtClean="0"/>
              <a:t> </a:t>
            </a:r>
            <a:r>
              <a:rPr lang="pt-BR" dirty="0" err="1" smtClean="0"/>
              <a:t>of</a:t>
            </a:r>
            <a:r>
              <a:rPr lang="pt-BR" dirty="0" smtClean="0"/>
              <a:t> </a:t>
            </a:r>
            <a:r>
              <a:rPr lang="pt-BR" dirty="0" err="1" smtClean="0"/>
              <a:t>composite</a:t>
            </a:r>
            <a:r>
              <a:rPr lang="pt-BR" dirty="0" smtClean="0"/>
              <a:t> </a:t>
            </a:r>
            <a:r>
              <a:rPr lang="pt-BR" dirty="0" err="1" smtClean="0"/>
              <a:t>end</a:t>
            </a:r>
            <a:r>
              <a:rPr lang="pt-BR" dirty="0" smtClean="0"/>
              <a:t> points in </a:t>
            </a:r>
            <a:r>
              <a:rPr lang="pt-BR" dirty="0" err="1" smtClean="0"/>
              <a:t>clinical</a:t>
            </a:r>
            <a:r>
              <a:rPr lang="pt-BR" dirty="0" smtClean="0"/>
              <a:t> </a:t>
            </a:r>
            <a:r>
              <a:rPr lang="pt-BR" dirty="0" err="1" smtClean="0"/>
              <a:t>trials</a:t>
            </a:r>
            <a:r>
              <a:rPr lang="pt-BR" dirty="0" smtClean="0"/>
              <a:t>. BMJ 2005;330:594-6.</a:t>
            </a:r>
            <a:endParaRPr lang="pt-B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idx="4294967295"/>
          </p:nvPr>
        </p:nvSpPr>
        <p:spPr>
          <a:xfrm>
            <a:off x="625475" y="128588"/>
            <a:ext cx="10972800" cy="1143000"/>
          </a:xfrm>
        </p:spPr>
        <p:txBody>
          <a:bodyPr/>
          <a:lstStyle/>
          <a:p>
            <a:pPr algn="ctr"/>
            <a:r>
              <a:rPr lang="pt-BR" sz="4000" b="1" smtClean="0">
                <a:solidFill>
                  <a:schemeClr val="hlink"/>
                </a:solidFill>
              </a:rPr>
              <a:t>Nota do Editor do site, Dr. Paulo R. Margotto. Consultem também! Aqui e Agora</a:t>
            </a:r>
          </a:p>
        </p:txBody>
      </p:sp>
      <p:pic>
        <p:nvPicPr>
          <p:cNvPr id="84995" name="Picture 4" descr="DSC06768"/>
          <p:cNvPicPr>
            <a:picLocks noGrp="1" noChangeAspect="1" noChangeArrowheads="1"/>
          </p:cNvPicPr>
          <p:nvPr>
            <p:ph type="body" idx="4294967295"/>
          </p:nvPr>
        </p:nvPicPr>
        <p:blipFill>
          <a:blip r:embed="rId2"/>
          <a:srcRect/>
          <a:stretch>
            <a:fillRect/>
          </a:stretch>
        </p:blipFill>
        <p:spPr>
          <a:xfrm>
            <a:off x="3736975" y="1300163"/>
            <a:ext cx="4622800" cy="3467100"/>
          </a:xfrm>
        </p:spPr>
      </p:pic>
      <p:sp>
        <p:nvSpPr>
          <p:cNvPr id="84996" name="Rectangle 5"/>
          <p:cNvSpPr>
            <a:spLocks noChangeArrowheads="1"/>
          </p:cNvSpPr>
          <p:nvPr/>
        </p:nvSpPr>
        <p:spPr bwMode="auto">
          <a:xfrm>
            <a:off x="2779713" y="4751388"/>
            <a:ext cx="6496050" cy="641350"/>
          </a:xfrm>
          <a:prstGeom prst="rect">
            <a:avLst/>
          </a:prstGeom>
          <a:noFill/>
          <a:ln w="9525">
            <a:noFill/>
            <a:miter lim="800000"/>
            <a:headEnd/>
            <a:tailEnd/>
          </a:ln>
        </p:spPr>
        <p:txBody>
          <a:bodyPr wrap="none" anchor="ctr">
            <a:spAutoFit/>
          </a:bodyPr>
          <a:lstStyle/>
          <a:p>
            <a:pPr algn="ctr"/>
            <a:r>
              <a:rPr lang="en-US" altLang="ko-KR" i="1">
                <a:solidFill>
                  <a:schemeClr val="hlink"/>
                </a:solidFill>
                <a:ea typeface="Gulim" pitchFamily="34" charset="-127"/>
              </a:rPr>
              <a:t>Miami Neonatology-38th Annual International Conference</a:t>
            </a:r>
            <a:endParaRPr lang="pt-BR" altLang="ko-KR">
              <a:solidFill>
                <a:schemeClr val="hlink"/>
              </a:solidFill>
              <a:ea typeface="Gulim" pitchFamily="34" charset="-127"/>
            </a:endParaRPr>
          </a:p>
          <a:p>
            <a:pPr algn="ctr"/>
            <a:r>
              <a:rPr lang="en-US" altLang="ko-KR" i="1">
                <a:solidFill>
                  <a:schemeClr val="hlink"/>
                </a:solidFill>
                <a:ea typeface="Gulim" pitchFamily="34" charset="-127"/>
              </a:rPr>
              <a:t>November 12th-15th,2014,Fontainebleau, Miami Beach, Florid</a:t>
            </a:r>
          </a:p>
        </p:txBody>
      </p:sp>
      <p:sp>
        <p:nvSpPr>
          <p:cNvPr id="84997" name="Oval 6"/>
          <p:cNvSpPr>
            <a:spLocks noChangeArrowheads="1"/>
          </p:cNvSpPr>
          <p:nvPr/>
        </p:nvSpPr>
        <p:spPr bwMode="auto">
          <a:xfrm>
            <a:off x="0" y="5402263"/>
            <a:ext cx="12192000" cy="1101725"/>
          </a:xfrm>
          <a:prstGeom prst="ellipse">
            <a:avLst/>
          </a:prstGeom>
          <a:solidFill>
            <a:schemeClr val="accent1"/>
          </a:solidFill>
          <a:ln w="38100">
            <a:solidFill>
              <a:srgbClr val="FF3399"/>
            </a:solidFill>
            <a:round/>
            <a:headEnd/>
            <a:tailEnd/>
          </a:ln>
        </p:spPr>
        <p:txBody>
          <a:bodyPr wrap="none" anchor="ctr"/>
          <a:lstStyle/>
          <a:p>
            <a:pPr algn="ctr"/>
            <a:r>
              <a:rPr lang="pt-BR" b="1">
                <a:solidFill>
                  <a:srgbClr val="FFFF00"/>
                </a:solidFill>
              </a:rPr>
              <a:t>Menos é mais!</a:t>
            </a:r>
          </a:p>
          <a:p>
            <a:pPr algn="ctr"/>
            <a:r>
              <a:rPr lang="pt-BR" b="1">
                <a:solidFill>
                  <a:srgbClr val="FFFF00"/>
                </a:solidFill>
              </a:rPr>
              <a:t>(ventilação não invasiva/ administração de surfactante menos invasiva)</a:t>
            </a:r>
          </a:p>
        </p:txBody>
      </p:sp>
      <p:sp>
        <p:nvSpPr>
          <p:cNvPr id="84998"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pic>
        <p:nvPicPr>
          <p:cNvPr id="84999" name="Picture 8"/>
          <p:cNvPicPr>
            <a:picLocks noChangeAspect="1" noChangeArrowheads="1"/>
          </p:cNvPicPr>
          <p:nvPr/>
        </p:nvPicPr>
        <p:blipFill>
          <a:blip r:embed="rId3"/>
          <a:srcRect/>
          <a:stretch>
            <a:fillRect/>
          </a:stretch>
        </p:blipFill>
        <p:spPr bwMode="auto">
          <a:xfrm>
            <a:off x="2068513" y="1679575"/>
            <a:ext cx="1231900" cy="987425"/>
          </a:xfrm>
          <a:prstGeom prst="rect">
            <a:avLst/>
          </a:prstGeom>
          <a:noFill/>
          <a:ln w="9525">
            <a:noFill/>
            <a:miter lim="800000"/>
            <a:headEnd/>
            <a:tailEnd/>
          </a:ln>
        </p:spPr>
      </p:pic>
      <p:pic>
        <p:nvPicPr>
          <p:cNvPr id="85001" name="Picture 10"/>
          <p:cNvPicPr>
            <a:picLocks noChangeAspect="1" noChangeArrowheads="1"/>
          </p:cNvPicPr>
          <p:nvPr/>
        </p:nvPicPr>
        <p:blipFill>
          <a:blip r:embed="rId4"/>
          <a:srcRect/>
          <a:stretch>
            <a:fillRect/>
          </a:stretch>
        </p:blipFill>
        <p:spPr bwMode="auto">
          <a:xfrm>
            <a:off x="0" y="4383088"/>
            <a:ext cx="1920875" cy="1085850"/>
          </a:xfrm>
          <a:prstGeom prst="rect">
            <a:avLst/>
          </a:prstGeom>
          <a:noFill/>
          <a:ln w="9525">
            <a:noFill/>
            <a:miter lim="800000"/>
            <a:headEnd/>
            <a:tailEnd/>
          </a:ln>
        </p:spPr>
      </p:pic>
      <p:sp>
        <p:nvSpPr>
          <p:cNvPr id="85002" name="Text Box 10"/>
          <p:cNvSpPr txBox="1">
            <a:spLocks noChangeArrowheads="1"/>
          </p:cNvSpPr>
          <p:nvPr/>
        </p:nvSpPr>
        <p:spPr bwMode="auto">
          <a:xfrm>
            <a:off x="2676525" y="6491288"/>
            <a:ext cx="7854950" cy="366712"/>
          </a:xfrm>
          <a:prstGeom prst="rect">
            <a:avLst/>
          </a:prstGeom>
          <a:noFill/>
          <a:ln w="9525">
            <a:noFill/>
            <a:miter lim="800000"/>
            <a:headEnd/>
            <a:tailEnd/>
          </a:ln>
          <a:effectLst/>
        </p:spPr>
        <p:txBody>
          <a:bodyPr wrap="none">
            <a:spAutoFit/>
          </a:bodyPr>
          <a:lstStyle/>
          <a:p>
            <a:r>
              <a:rPr lang="pt-BR" b="1">
                <a:solidFill>
                  <a:srgbClr val="FF9900"/>
                </a:solidFill>
              </a:rPr>
              <a:t>Para abrir os links, clicar SEMPRE COM ESLIDE EM APRESENTAÇÃO</a:t>
            </a:r>
            <a:r>
              <a:rPr lang="pt-BR">
                <a:solidFill>
                  <a:srgbClr val="FF9900"/>
                </a:solidFill>
              </a:rPr>
              <a:t>!</a:t>
            </a:r>
          </a:p>
        </p:txBody>
      </p:sp>
      <p:sp>
        <p:nvSpPr>
          <p:cNvPr id="85003" name="Text Box 11"/>
          <p:cNvSpPr txBox="1">
            <a:spLocks noChangeArrowheads="1"/>
          </p:cNvSpPr>
          <p:nvPr/>
        </p:nvSpPr>
        <p:spPr bwMode="auto">
          <a:xfrm>
            <a:off x="8347075" y="4570413"/>
            <a:ext cx="2178050" cy="214312"/>
          </a:xfrm>
          <a:prstGeom prst="rect">
            <a:avLst/>
          </a:prstGeom>
          <a:noFill/>
          <a:ln w="9525">
            <a:noFill/>
            <a:miter lim="800000"/>
            <a:headEnd/>
            <a:tailEnd/>
          </a:ln>
          <a:effectLst/>
        </p:spPr>
        <p:txBody>
          <a:bodyPr wrap="none">
            <a:spAutoFit/>
          </a:bodyPr>
          <a:lstStyle/>
          <a:p>
            <a:r>
              <a:rPr lang="pt-BR" sz="800"/>
              <a:t>Drs. Paulo R. Margotto e Eduardo Bancalari</a:t>
            </a:r>
          </a:p>
        </p:txBody>
      </p:sp>
      <p:pic>
        <p:nvPicPr>
          <p:cNvPr id="85004" name="Picture 12"/>
          <p:cNvPicPr>
            <a:picLocks noChangeAspect="1" noChangeArrowheads="1"/>
          </p:cNvPicPr>
          <p:nvPr/>
        </p:nvPicPr>
        <p:blipFill>
          <a:blip r:embed="rId5"/>
          <a:srcRect/>
          <a:stretch>
            <a:fillRect/>
          </a:stretch>
        </p:blipFill>
        <p:spPr bwMode="auto">
          <a:xfrm>
            <a:off x="10720388" y="4948238"/>
            <a:ext cx="1471612" cy="1909762"/>
          </a:xfrm>
          <a:prstGeom prst="rect">
            <a:avLst/>
          </a:prstGeom>
          <a:noFill/>
          <a:ln w="38100">
            <a:solidFill>
              <a:srgbClr val="FF0066"/>
            </a:solid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4294967295"/>
          </p:nvPr>
        </p:nvSpPr>
        <p:spPr>
          <a:xfrm>
            <a:off x="541338" y="2190750"/>
            <a:ext cx="10972800" cy="4525963"/>
          </a:xfrm>
        </p:spPr>
        <p:txBody>
          <a:bodyPr/>
          <a:lstStyle/>
          <a:p>
            <a:pPr>
              <a:lnSpc>
                <a:spcPct val="80000"/>
              </a:lnSpc>
            </a:pPr>
            <a:r>
              <a:rPr lang="pt-BR" sz="1800" smtClean="0"/>
              <a:t>Este suporte mais gentil faz toda a diferença na Sala de Parto e na UTI Neonatal. O  estudo que apresento a seguir, priorizando o uso de CPAP precoce, levou a menor necessidade de intubação (58% x 81%), além da diminuição da necessidade de antibiótico, expansões, drogas vasoativas, sedação, uso de bicarbonato e menor incidência de DBP (nos RN menor que 1000g, de 90% para 30% e em todos os RN de 58% para 18%), todos estes efeitos altamente significativos (</a:t>
            </a:r>
            <a:r>
              <a:rPr lang="pt-BR" sz="1800" smtClean="0">
                <a:hlinkClick r:id="rId2"/>
              </a:rPr>
              <a:t>Outcome of very low birthweight infants after introducing a new standard regime with the early use of nasal CPAP.</a:t>
            </a:r>
            <a:r>
              <a:rPr lang="pt-BR" sz="1800" smtClean="0"/>
              <a:t> Miksch RM, Armbrust S, Pahnke J, Fusch C. Eur J Pediatr. 2008 Aug;167(8):909-16). </a:t>
            </a:r>
            <a:r>
              <a:rPr lang="pt-BR" sz="1800" b="1" smtClean="0"/>
              <a:t>Artigo Integral.</a:t>
            </a:r>
            <a:endParaRPr lang="pt-BR" sz="1800" smtClean="0"/>
          </a:p>
          <a:p>
            <a:pPr>
              <a:lnSpc>
                <a:spcPct val="80000"/>
              </a:lnSpc>
            </a:pPr>
            <a:r>
              <a:rPr lang="pt-BR" sz="1800" smtClean="0"/>
              <a:t>O recado que quero passar: não existe 8 ou 80% (intubar ou nunca intubar).Temos que entender como funciona o uso de   CPAP nasal e como funciona  a ventilação não invasiva. Tanto do ponto de vista médico como enfermagem, é difícil introduzir o apoio gentil em todas as Unidades. As enfermeiras costumam ficar bastante estressadas nesta situação, mas com a conscientização e treinamento, tudo melhora.</a:t>
            </a:r>
          </a:p>
          <a:p>
            <a:pPr>
              <a:lnSpc>
                <a:spcPct val="80000"/>
              </a:lnSpc>
            </a:pPr>
            <a:r>
              <a:rPr lang="pt-BR" sz="1800" smtClean="0"/>
              <a:t>Começamos a alimentar melhor estes bebês e com menor risco de sepse. </a:t>
            </a:r>
            <a:endParaRPr lang="pt-BR" sz="1800" b="1" smtClean="0"/>
          </a:p>
          <a:p>
            <a:pPr>
              <a:lnSpc>
                <a:spcPct val="80000"/>
              </a:lnSpc>
            </a:pPr>
            <a:r>
              <a:rPr lang="pt-BR" sz="1800" b="1" smtClean="0"/>
              <a:t>Quanto à radiografia: consigo manusear estas crianças sem radiografia (é possível manejar estas crianças  sem a necessidade de expô-las a irradiação)</a:t>
            </a:r>
          </a:p>
        </p:txBody>
      </p:sp>
      <p:graphicFrame>
        <p:nvGraphicFramePr>
          <p:cNvPr id="67608" name="Group 24"/>
          <p:cNvGraphicFramePr>
            <a:graphicFrameLocks noGrp="1"/>
          </p:cNvGraphicFramePr>
          <p:nvPr/>
        </p:nvGraphicFramePr>
        <p:xfrm>
          <a:off x="276225" y="212725"/>
          <a:ext cx="11579225" cy="914400"/>
        </p:xfrm>
        <a:graphic>
          <a:graphicData uri="http://schemas.openxmlformats.org/drawingml/2006/table">
            <a:tbl>
              <a:tblPr/>
              <a:tblGrid>
                <a:gridCol w="3860800"/>
                <a:gridCol w="3857625"/>
                <a:gridCol w="386080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Calibri" pitchFamily="34" charset="0"/>
                          <a:hlinkClick r:id="rId3"/>
                        </a:rPr>
                        <a:t>MENOS É MAIS SUPORTE GENTIL PARA FACILITAR A ADAPTAÇÃO PÓS-NATAL DO RECÉM-NASCIDO PRÉ-TERMO</a:t>
                      </a:r>
                      <a:r>
                        <a:rPr kumimoji="0" lang="pt-BR" sz="1400" b="1" i="0" u="none" strike="noStrike" cap="none" normalizeH="0" baseline="0" smtClean="0">
                          <a:ln>
                            <a:noFill/>
                          </a:ln>
                          <a:solidFill>
                            <a:schemeClr val="tx1"/>
                          </a:solidFill>
                          <a:effectLst/>
                          <a:latin typeface="Calibri" pitchFamily="34" charset="0"/>
                        </a:rPr>
                        <a:t> </a:t>
                      </a:r>
                      <a:r>
                        <a:rPr kumimoji="0" lang="pt-BR" sz="1200" b="0" i="0" u="none" strike="noStrike" cap="none" normalizeH="0" baseline="0" smtClean="0">
                          <a:ln>
                            <a:noFill/>
                          </a:ln>
                          <a:solidFill>
                            <a:schemeClr val="tx1"/>
                          </a:solidFill>
                          <a:effectLst/>
                          <a:latin typeface="Arial" pitchFamily="34" charset="0"/>
                          <a:cs typeface="Arial" pitchFamily="34" charset="0"/>
                          <a:hlinkClick r:id="rId4"/>
                        </a:rPr>
                        <a:t>( (IX Congresso Iberoamericano de Neonatologia-SIBEN, Belo Horizonte,20-23/6/2012)</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pitchFamily="34" charset="0"/>
                          <a:cs typeface="Arial" pitchFamily="34" charset="0"/>
                          <a:hlinkClick r:id="rId4"/>
                        </a:rPr>
                        <a:t>Cristoph Fusch (Canadá). Realizado por Paulo R. Margotto</a:t>
                      </a:r>
                      <a:endParaRPr kumimoji="0" lang="pt-BR" sz="1200" b="0" i="0" u="none" strike="noStrike" cap="none" normalizeH="0" baseline="0" smtClean="0">
                        <a:ln>
                          <a:noFill/>
                        </a:ln>
                        <a:solidFill>
                          <a:schemeClr val="tx1"/>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hlinkClick r:id="rId4"/>
                        </a:rPr>
                        <a:t>  </a:t>
                      </a:r>
                      <a:r>
                        <a:rPr kumimoji="0" lang="pt-BR" sz="2100" b="0" i="0" u="none" strike="noStrike" cap="none" normalizeH="0" baseline="0" smtClean="0">
                          <a:ln>
                            <a:noFill/>
                          </a:ln>
                          <a:solidFill>
                            <a:schemeClr val="tx1"/>
                          </a:solidFill>
                          <a:effectLst/>
                          <a:latin typeface="Arial" pitchFamily="34" charset="0"/>
                          <a:cs typeface="Arial" pitchFamily="34" charset="0"/>
                        </a:rPr>
                        <a:t> </a:t>
                      </a:r>
                      <a:r>
                        <a:rPr kumimoji="0" lang="pt-BR" sz="1600" b="0" i="0" u="none" strike="noStrike" cap="none" normalizeH="0" baseline="0" smtClean="0">
                          <a:ln>
                            <a:noFill/>
                          </a:ln>
                          <a:solidFill>
                            <a:schemeClr val="tx1"/>
                          </a:solidFill>
                          <a:effectLst/>
                          <a:latin typeface="Arial" pitchFamily="34" charset="0"/>
                          <a:cs typeface="Arial"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7598" name="Picture 29"/>
          <p:cNvPicPr>
            <a:picLocks noChangeAspect="1" noChangeArrowheads="1"/>
          </p:cNvPicPr>
          <p:nvPr/>
        </p:nvPicPr>
        <p:blipFill>
          <a:blip r:embed="rId5"/>
          <a:srcRect/>
          <a:stretch>
            <a:fillRect/>
          </a:stretch>
        </p:blipFill>
        <p:spPr bwMode="auto">
          <a:xfrm>
            <a:off x="8013700" y="260350"/>
            <a:ext cx="3800475" cy="1082675"/>
          </a:xfrm>
          <a:prstGeom prst="rect">
            <a:avLst/>
          </a:prstGeom>
          <a:noFill/>
          <a:ln w="9525">
            <a:noFill/>
            <a:miter lim="800000"/>
            <a:headEnd/>
            <a:tailEnd/>
          </a:ln>
        </p:spPr>
      </p:pic>
      <p:sp>
        <p:nvSpPr>
          <p:cNvPr id="67599" name="Rectangle 30"/>
          <p:cNvSpPr>
            <a:spLocks noChangeArrowheads="1"/>
          </p:cNvSpPr>
          <p:nvPr/>
        </p:nvSpPr>
        <p:spPr bwMode="auto">
          <a:xfrm>
            <a:off x="2465388" y="1562100"/>
            <a:ext cx="6648450" cy="366713"/>
          </a:xfrm>
          <a:prstGeom prst="rect">
            <a:avLst/>
          </a:prstGeom>
          <a:noFill/>
          <a:ln w="9525">
            <a:noFill/>
            <a:miter lim="800000"/>
            <a:headEnd/>
            <a:tailEnd/>
          </a:ln>
        </p:spPr>
        <p:txBody>
          <a:bodyPr wrap="none" anchor="ctr">
            <a:spAutoFit/>
          </a:bodyPr>
          <a:lstStyle/>
          <a:p>
            <a:pPr algn="ctr" eaLnBrk="0" hangingPunct="0"/>
            <a:r>
              <a:rPr lang="pt-BR" b="1" i="1"/>
              <a:t>“Menos</a:t>
            </a:r>
            <a:r>
              <a:rPr lang="pt-BR" i="1"/>
              <a:t> é </a:t>
            </a:r>
            <a:r>
              <a:rPr lang="pt-BR" b="1" i="1"/>
              <a:t>MAIS </a:t>
            </a:r>
            <a:r>
              <a:rPr lang="pt-BR" i="1"/>
              <a:t>, para o apoio gentil aos prematuros extremos”</a:t>
            </a:r>
          </a:p>
        </p:txBody>
      </p:sp>
      <p:sp>
        <p:nvSpPr>
          <p:cNvPr id="67600" name="Oval 31"/>
          <p:cNvSpPr>
            <a:spLocks noChangeArrowheads="1"/>
          </p:cNvSpPr>
          <p:nvPr/>
        </p:nvSpPr>
        <p:spPr bwMode="auto">
          <a:xfrm>
            <a:off x="263525" y="1200150"/>
            <a:ext cx="1789113" cy="896938"/>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Junho/2012</a:t>
            </a:r>
          </a:p>
        </p:txBody>
      </p:sp>
      <p:sp>
        <p:nvSpPr>
          <p:cNvPr id="67601" name="Text Box 32"/>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pic>
        <p:nvPicPr>
          <p:cNvPr id="67602" name="Picture 33"/>
          <p:cNvPicPr>
            <a:picLocks noChangeAspect="1" noChangeArrowheads="1"/>
          </p:cNvPicPr>
          <p:nvPr/>
        </p:nvPicPr>
        <p:blipFill>
          <a:blip r:embed="rId6"/>
          <a:srcRect/>
          <a:stretch>
            <a:fillRect/>
          </a:stretch>
        </p:blipFill>
        <p:spPr bwMode="auto">
          <a:xfrm>
            <a:off x="9083675" y="1392238"/>
            <a:ext cx="1066800" cy="855662"/>
          </a:xfrm>
          <a:prstGeom prst="rect">
            <a:avLst/>
          </a:prstGeom>
          <a:noFill/>
          <a:ln w="9525">
            <a:noFill/>
            <a:miter lim="800000"/>
            <a:headEnd/>
            <a:tailEnd/>
          </a:ln>
        </p:spPr>
      </p:pic>
      <p:pic>
        <p:nvPicPr>
          <p:cNvPr id="67610" name="Picture 26" descr="doc">
            <a:hlinkClick r:id="rId7" tooltip="Menos_e_mais_Assist_Vent"/>
          </p:cNvPr>
          <p:cNvPicPr>
            <a:picLocks noChangeAspect="1" noChangeArrowheads="1"/>
          </p:cNvPicPr>
          <p:nvPr/>
        </p:nvPicPr>
        <p:blipFill>
          <a:blip r:embed="rId8"/>
          <a:srcRect/>
          <a:stretch>
            <a:fillRect/>
          </a:stretch>
        </p:blipFill>
        <p:spPr bwMode="auto">
          <a:xfrm>
            <a:off x="7470775" y="512763"/>
            <a:ext cx="457200" cy="457200"/>
          </a:xfrm>
          <a:prstGeom prst="rect">
            <a:avLst/>
          </a:prstGeom>
          <a:noFill/>
        </p:spPr>
      </p:pic>
      <p:sp>
        <p:nvSpPr>
          <p:cNvPr id="67611" name="Text Box 27"/>
          <p:cNvSpPr txBox="1">
            <a:spLocks noChangeArrowheads="1"/>
          </p:cNvSpPr>
          <p:nvPr/>
        </p:nvSpPr>
        <p:spPr bwMode="auto">
          <a:xfrm>
            <a:off x="7726363" y="1123950"/>
            <a:ext cx="1352550" cy="366713"/>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67612" name="Line 28"/>
          <p:cNvSpPr>
            <a:spLocks noChangeShapeType="1"/>
          </p:cNvSpPr>
          <p:nvPr/>
        </p:nvSpPr>
        <p:spPr bwMode="auto">
          <a:xfrm flipH="1" flipV="1">
            <a:off x="7869238" y="989013"/>
            <a:ext cx="215900" cy="201612"/>
          </a:xfrm>
          <a:prstGeom prst="line">
            <a:avLst/>
          </a:prstGeom>
          <a:noFill/>
          <a:ln w="57150">
            <a:solidFill>
              <a:srgbClr val="FF0066"/>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4294967295"/>
          </p:nvPr>
        </p:nvSpPr>
        <p:spPr/>
        <p:txBody>
          <a:bodyPr/>
          <a:lstStyle/>
          <a:p>
            <a:pPr algn="ctr"/>
            <a:r>
              <a:rPr lang="pt-BR" altLang="ko-KR" sz="2400" b="1" smtClean="0">
                <a:solidFill>
                  <a:schemeClr val="hlink"/>
                </a:solidFill>
                <a:ea typeface="Gulim" pitchFamily="34" charset="-127"/>
              </a:rPr>
              <a:t>Passei quase toda a minha carreira lidando com ventilação mecânica e agora espero em 30 minutos convencê-los a não usá-la.</a:t>
            </a:r>
          </a:p>
          <a:p>
            <a:r>
              <a:rPr lang="pt-BR" altLang="ko-KR" sz="1800" smtClean="0">
                <a:ea typeface="Gulim" pitchFamily="34" charset="-127"/>
              </a:rPr>
              <a:t> Analisando estes dados com os da Rede Neonatal italiana, publicados por Gagliardi et (</a:t>
            </a:r>
            <a:r>
              <a:rPr lang="pt-BR" altLang="ko-KR" sz="1800" smtClean="0">
                <a:ea typeface="Gulim" pitchFamily="34" charset="-127"/>
                <a:hlinkClick r:id="rId2"/>
              </a:rPr>
              <a:t>Do differences in </a:t>
            </a:r>
            <a:r>
              <a:rPr lang="pt-BR" altLang="ko-KR" sz="1800" b="1" smtClean="0">
                <a:ea typeface="Gulim" pitchFamily="34" charset="-127"/>
                <a:hlinkClick r:id="rId2"/>
              </a:rPr>
              <a:t>delivery room</a:t>
            </a:r>
            <a:r>
              <a:rPr lang="pt-BR" altLang="ko-KR" sz="1800" smtClean="0">
                <a:ea typeface="Gulim" pitchFamily="34" charset="-127"/>
                <a:hlinkClick r:id="rId2"/>
              </a:rPr>
              <a:t> </a:t>
            </a:r>
            <a:r>
              <a:rPr lang="pt-BR" altLang="ko-KR" sz="1800" b="1" smtClean="0">
                <a:ea typeface="Gulim" pitchFamily="34" charset="-127"/>
                <a:hlinkClick r:id="rId2"/>
              </a:rPr>
              <a:t>intubation</a:t>
            </a:r>
            <a:r>
              <a:rPr lang="pt-BR" altLang="ko-KR" sz="1800" smtClean="0">
                <a:ea typeface="Gulim" pitchFamily="34" charset="-127"/>
                <a:hlinkClick r:id="rId2"/>
              </a:rPr>
              <a:t> explain different rates of bronchopulmonary dysplasia between hospitals?</a:t>
            </a:r>
            <a:r>
              <a:rPr lang="pt-BR" altLang="ko-KR" sz="1800" smtClean="0">
                <a:ea typeface="Gulim" pitchFamily="34" charset="-127"/>
              </a:rPr>
              <a:t> </a:t>
            </a:r>
            <a:r>
              <a:rPr lang="it-IT" altLang="ko-KR" sz="1800" smtClean="0">
                <a:ea typeface="Gulim" pitchFamily="34" charset="-127"/>
              </a:rPr>
              <a:t>Gagliardi L, Bellù R, Lista G, Zanini R; Network Neonatale Lombardo Study Group. </a:t>
            </a:r>
            <a:r>
              <a:rPr lang="pt-BR" altLang="ko-KR" sz="1800" smtClean="0">
                <a:ea typeface="Gulim" pitchFamily="34" charset="-127"/>
              </a:rPr>
              <a:t>Arch Dis Child Fetal Neonatal Ed. 2011 Jan;96(1):F30-5), perguntamos se a intubação na sala de parto faz diferença na explicação das diferentes taxas de displasia broncopulmonar (DBP) entre os Hospitais. Os autores mostraram que com a ventilação mecânica (VM) &gt;24 horas, a </a:t>
            </a:r>
            <a:r>
              <a:rPr lang="pt-BR" altLang="ko-KR" sz="1800" i="1" smtClean="0">
                <a:ea typeface="Gulim" pitchFamily="34" charset="-127"/>
              </a:rPr>
              <a:t>odds ratio ajustada</a:t>
            </a:r>
            <a:r>
              <a:rPr lang="pt-BR" altLang="ko-KR" sz="1800" smtClean="0">
                <a:ea typeface="Gulim" pitchFamily="34" charset="-127"/>
              </a:rPr>
              <a:t> (chance corrigida para variáveis de confusão) para DBP  foi de 2,4 e acima de 7 dias, a </a:t>
            </a:r>
            <a:r>
              <a:rPr lang="pt-BR" altLang="ko-KR" sz="1800" i="1" smtClean="0">
                <a:ea typeface="Gulim" pitchFamily="34" charset="-127"/>
              </a:rPr>
              <a:t>odds ratio ajustada</a:t>
            </a:r>
            <a:r>
              <a:rPr lang="pt-BR" altLang="ko-KR" sz="1800" smtClean="0">
                <a:ea typeface="Gulim" pitchFamily="34" charset="-127"/>
              </a:rPr>
              <a:t> foi de 14,9. Este é um argumento para que possamos usar o menos tempo possível a VM nestes recém-nascidos </a:t>
            </a:r>
            <a:endParaRPr lang="pt-BR" sz="1800" smtClean="0"/>
          </a:p>
        </p:txBody>
      </p:sp>
      <p:pic>
        <p:nvPicPr>
          <p:cNvPr id="68622" name="Picture 28"/>
          <p:cNvPicPr>
            <a:picLocks noChangeAspect="1" noChangeArrowheads="1"/>
          </p:cNvPicPr>
          <p:nvPr/>
        </p:nvPicPr>
        <p:blipFill>
          <a:blip r:embed="rId3"/>
          <a:srcRect/>
          <a:stretch>
            <a:fillRect/>
          </a:stretch>
        </p:blipFill>
        <p:spPr bwMode="auto">
          <a:xfrm>
            <a:off x="3321050" y="4692650"/>
            <a:ext cx="5089525" cy="1638300"/>
          </a:xfrm>
          <a:prstGeom prst="rect">
            <a:avLst/>
          </a:prstGeom>
          <a:noFill/>
          <a:ln w="9525">
            <a:noFill/>
            <a:miter lim="800000"/>
            <a:headEnd/>
            <a:tailEnd/>
          </a:ln>
        </p:spPr>
      </p:pic>
      <p:sp>
        <p:nvSpPr>
          <p:cNvPr id="68623" name="Oval 29"/>
          <p:cNvSpPr>
            <a:spLocks noChangeArrowheads="1"/>
          </p:cNvSpPr>
          <p:nvPr/>
        </p:nvSpPr>
        <p:spPr bwMode="auto">
          <a:xfrm>
            <a:off x="122238" y="269875"/>
            <a:ext cx="1770062" cy="8540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Novembro/2014</a:t>
            </a:r>
          </a:p>
        </p:txBody>
      </p:sp>
      <p:sp>
        <p:nvSpPr>
          <p:cNvPr id="68624" name="Text Box 31"/>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68625" name="Line 17"/>
          <p:cNvSpPr>
            <a:spLocks noChangeShapeType="1"/>
          </p:cNvSpPr>
          <p:nvPr/>
        </p:nvSpPr>
        <p:spPr bwMode="auto">
          <a:xfrm>
            <a:off x="3187700" y="5083175"/>
            <a:ext cx="511175" cy="127000"/>
          </a:xfrm>
          <a:prstGeom prst="line">
            <a:avLst/>
          </a:prstGeom>
          <a:noFill/>
          <a:ln w="57150">
            <a:solidFill>
              <a:srgbClr val="FF0066"/>
            </a:solidFill>
            <a:round/>
            <a:headEnd/>
            <a:tailEnd type="triangle" w="med" len="med"/>
          </a:ln>
          <a:effectLst/>
        </p:spPr>
        <p:txBody>
          <a:bodyPr/>
          <a:lstStyle/>
          <a:p>
            <a:endParaRPr lang="pt-BR"/>
          </a:p>
        </p:txBody>
      </p:sp>
      <p:sp>
        <p:nvSpPr>
          <p:cNvPr id="68626" name="Line 18"/>
          <p:cNvSpPr>
            <a:spLocks noChangeShapeType="1"/>
          </p:cNvSpPr>
          <p:nvPr/>
        </p:nvSpPr>
        <p:spPr bwMode="auto">
          <a:xfrm>
            <a:off x="3135313" y="5249863"/>
            <a:ext cx="511175" cy="127000"/>
          </a:xfrm>
          <a:prstGeom prst="line">
            <a:avLst/>
          </a:prstGeom>
          <a:noFill/>
          <a:ln w="57150">
            <a:solidFill>
              <a:srgbClr val="FF0066"/>
            </a:solidFill>
            <a:round/>
            <a:headEnd/>
            <a:tailEnd type="triangle" w="med" len="med"/>
          </a:ln>
          <a:effectLst/>
        </p:spPr>
        <p:txBody>
          <a:bodyPr/>
          <a:lstStyle/>
          <a:p>
            <a:endParaRPr lang="pt-BR"/>
          </a:p>
        </p:txBody>
      </p:sp>
      <p:sp>
        <p:nvSpPr>
          <p:cNvPr id="68631" name="Rectangle 23"/>
          <p:cNvSpPr>
            <a:spLocks noChangeArrowheads="1"/>
          </p:cNvSpPr>
          <p:nvPr/>
        </p:nvSpPr>
        <p:spPr bwMode="auto">
          <a:xfrm>
            <a:off x="2022475" y="274638"/>
            <a:ext cx="8445500" cy="976312"/>
          </a:xfrm>
          <a:prstGeom prst="rect">
            <a:avLst/>
          </a:prstGeom>
          <a:solidFill>
            <a:srgbClr val="FFFFFF"/>
          </a:solidFill>
          <a:ln w="9525">
            <a:noFill/>
            <a:miter lim="800000"/>
            <a:headEnd/>
            <a:tailEnd/>
          </a:ln>
          <a:effectLst/>
        </p:spPr>
        <p:txBody>
          <a:bodyPr wrap="none" lIns="0" tIns="126960" rIns="0" bIns="25392" anchor="ctr">
            <a:spAutoFit/>
          </a:bodyPr>
          <a:lstStyle/>
          <a:p>
            <a:pPr algn="ctr"/>
            <a:r>
              <a:rPr lang="pt-BR" b="1" dirty="0">
                <a:solidFill>
                  <a:schemeClr val="hlink"/>
                </a:solidFill>
                <a:latin typeface="Lato" pitchFamily="34" charset="0"/>
              </a:rPr>
              <a:t>Suporte respirat</a:t>
            </a:r>
            <a:r>
              <a:rPr lang="pt-BR" b="1" dirty="0">
                <a:solidFill>
                  <a:schemeClr val="hlink"/>
                </a:solidFill>
                <a:latin typeface="Calibri"/>
              </a:rPr>
              <a:t>ó</a:t>
            </a:r>
            <a:r>
              <a:rPr lang="pt-BR" b="1" dirty="0">
                <a:solidFill>
                  <a:schemeClr val="hlink"/>
                </a:solidFill>
                <a:latin typeface="Lato" pitchFamily="34" charset="0"/>
              </a:rPr>
              <a:t>rio minimamente invasivo no rec</a:t>
            </a:r>
            <a:r>
              <a:rPr lang="pt-BR" b="1" dirty="0">
                <a:solidFill>
                  <a:schemeClr val="hlink"/>
                </a:solidFill>
                <a:latin typeface="Calibri"/>
              </a:rPr>
              <a:t>é</a:t>
            </a:r>
            <a:r>
              <a:rPr lang="pt-BR" b="1" dirty="0">
                <a:solidFill>
                  <a:schemeClr val="hlink"/>
                </a:solidFill>
                <a:latin typeface="Lato" pitchFamily="34" charset="0"/>
              </a:rPr>
              <a:t>m-nascido de muito baixo peso. </a:t>
            </a:r>
          </a:p>
          <a:p>
            <a:pPr algn="ctr"/>
            <a:r>
              <a:rPr lang="pt-BR" b="1" dirty="0">
                <a:solidFill>
                  <a:schemeClr val="hlink"/>
                </a:solidFill>
                <a:latin typeface="Lato" pitchFamily="34" charset="0"/>
              </a:rPr>
              <a:t>estamos prontos para isto?</a:t>
            </a:r>
          </a:p>
          <a:p>
            <a:pPr algn="ctr" eaLnBrk="0" hangingPunct="0"/>
            <a:r>
              <a:rPr lang="pt-BR" u="sng" dirty="0">
                <a:solidFill>
                  <a:srgbClr val="78909C"/>
                </a:solidFill>
                <a:latin typeface="Source Sans Pro"/>
              </a:rPr>
              <a:t>  </a:t>
            </a:r>
          </a:p>
        </p:txBody>
      </p:sp>
      <p:pic>
        <p:nvPicPr>
          <p:cNvPr id="68632" name="Picture 24" descr="doc">
            <a:hlinkClick r:id="rId4" tooltip="Suporte-resp-minim-invasivo_2015"/>
          </p:cNvPr>
          <p:cNvPicPr>
            <a:picLocks noChangeAspect="1" noChangeArrowheads="1"/>
          </p:cNvPicPr>
          <p:nvPr/>
        </p:nvPicPr>
        <p:blipFill>
          <a:blip r:embed="rId5"/>
          <a:srcRect/>
          <a:stretch>
            <a:fillRect/>
          </a:stretch>
        </p:blipFill>
        <p:spPr bwMode="auto">
          <a:xfrm>
            <a:off x="7931150" y="673100"/>
            <a:ext cx="457200" cy="457200"/>
          </a:xfrm>
          <a:prstGeom prst="rect">
            <a:avLst/>
          </a:prstGeom>
          <a:noFill/>
        </p:spPr>
      </p:pic>
      <p:sp>
        <p:nvSpPr>
          <p:cNvPr id="68633" name="Rectangle 25"/>
          <p:cNvSpPr>
            <a:spLocks noChangeArrowheads="1"/>
          </p:cNvSpPr>
          <p:nvPr/>
        </p:nvSpPr>
        <p:spPr bwMode="auto">
          <a:xfrm>
            <a:off x="1196975" y="1165225"/>
            <a:ext cx="9747250" cy="366713"/>
          </a:xfrm>
          <a:prstGeom prst="rect">
            <a:avLst/>
          </a:prstGeom>
          <a:noFill/>
          <a:ln w="9525">
            <a:noFill/>
            <a:miter lim="800000"/>
            <a:headEnd/>
            <a:tailEnd/>
          </a:ln>
          <a:effectLst/>
        </p:spPr>
        <p:txBody>
          <a:bodyPr wrap="none">
            <a:spAutoFit/>
          </a:bodyPr>
          <a:lstStyle/>
          <a:p>
            <a:r>
              <a:rPr lang="pt-BR">
                <a:hlinkClick r:id="rId6"/>
              </a:rPr>
              <a:t>Eduardo Bancalari (Estados Unidos)/ Mats Bennow (Suécia). Realizado por Paulo R. Margotto</a:t>
            </a:r>
            <a:endParaRPr lang="pt-BR"/>
          </a:p>
        </p:txBody>
      </p:sp>
      <p:sp>
        <p:nvSpPr>
          <p:cNvPr id="68634" name="Text Box 26"/>
          <p:cNvSpPr txBox="1">
            <a:spLocks noChangeArrowheads="1"/>
          </p:cNvSpPr>
          <p:nvPr/>
        </p:nvSpPr>
        <p:spPr bwMode="auto">
          <a:xfrm>
            <a:off x="9018588" y="663575"/>
            <a:ext cx="1352550" cy="366713"/>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68635" name="Line 27"/>
          <p:cNvSpPr>
            <a:spLocks noChangeShapeType="1"/>
          </p:cNvSpPr>
          <p:nvPr/>
        </p:nvSpPr>
        <p:spPr bwMode="auto">
          <a:xfrm flipH="1">
            <a:off x="8599488" y="847725"/>
            <a:ext cx="368300" cy="0"/>
          </a:xfrm>
          <a:prstGeom prst="line">
            <a:avLst/>
          </a:prstGeom>
          <a:noFill/>
          <a:ln w="57150">
            <a:solidFill>
              <a:srgbClr val="FF0066"/>
            </a:solidFill>
            <a:round/>
            <a:headEnd/>
            <a:tailEnd type="triangle" w="med" len="med"/>
          </a:ln>
          <a:effectLst/>
        </p:spPr>
        <p:txBody>
          <a:bodyPr/>
          <a:lstStyle/>
          <a:p>
            <a:endParaRPr lang="pt-BR"/>
          </a:p>
        </p:txBody>
      </p:sp>
      <p:sp>
        <p:nvSpPr>
          <p:cNvPr id="68636" name="AutoShape 6"/>
          <p:cNvSpPr>
            <a:spLocks noChangeArrowheads="1"/>
          </p:cNvSpPr>
          <p:nvPr/>
        </p:nvSpPr>
        <p:spPr bwMode="auto">
          <a:xfrm>
            <a:off x="11557000" y="6305550"/>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4294967295"/>
          </p:nvPr>
        </p:nvSpPr>
        <p:spPr>
          <a:xfrm>
            <a:off x="787400" y="1103313"/>
            <a:ext cx="10515600" cy="4351337"/>
          </a:xfrm>
        </p:spPr>
        <p:txBody>
          <a:bodyPr/>
          <a:lstStyle/>
          <a:p>
            <a:pPr>
              <a:lnSpc>
                <a:spcPct val="80000"/>
              </a:lnSpc>
            </a:pPr>
            <a:r>
              <a:rPr lang="pt-BR" altLang="ko-KR" sz="1400" smtClean="0">
                <a:ea typeface="Gulim" pitchFamily="34" charset="-127"/>
              </a:rPr>
              <a:t>No </a:t>
            </a:r>
            <a:r>
              <a:rPr lang="pt-BR" altLang="ko-KR" sz="1400" i="1" smtClean="0">
                <a:ea typeface="Gulim" pitchFamily="34" charset="-127"/>
              </a:rPr>
              <a:t>International Workshop </a:t>
            </a:r>
            <a:r>
              <a:rPr lang="pt-BR" altLang="ko-KR" sz="1400" smtClean="0">
                <a:ea typeface="Gulim" pitchFamily="34" charset="-127"/>
              </a:rPr>
              <a:t>sobre o uso do Surfactante, onde tivemos a oportunidade de estarmos presentes,  Mats Bennow do Departamento de Neonatologia do Karolinska University Hospital, Karolinska Institute, Stochholm, Suécia, onde está ocorrendo este Evento (no Karolinska) em sua Apresentação enfatizou:  a despeito de um corpo de evidências mostrando que a estratégia ventilação não invasiva (aqui refere-se à CPAP nasal) imediatamente após o nascimento é factível, </a:t>
            </a:r>
            <a:r>
              <a:rPr lang="pt-BR" altLang="ko-KR" sz="1400" b="1" smtClean="0">
                <a:ea typeface="Gulim" pitchFamily="34" charset="-127"/>
              </a:rPr>
              <a:t>muitos prematuros extremos ainda são intubados na Sala de Parto</a:t>
            </a:r>
            <a:r>
              <a:rPr lang="pt-BR" altLang="ko-KR" sz="1400" smtClean="0">
                <a:ea typeface="Gulim" pitchFamily="34" charset="-127"/>
              </a:rPr>
              <a:t> (é importante que saibamos que  2/3 da população de recém-nascidos pré-termos extremos estabelecem respiração espontânea imediatamente após o nascimento.  No entanto, estes RN imaturos apresentam  pequeno pool de surfactante pulmonar, levando ao aumento da tensão superficial, colapso alveolar que resulta em doença da membrana hialina e insuficiência respiratória. Como uso de CPAP  a perda do volume pulmonar pode ser  prevenida e assim, o estabelecimento da capacidade funcional residual, e assim, mesmo um pequeno  pool de surfactante pulmonar pode ser  suficiente para suportar respiração espontânea inicial. Os ensaios recentes  demonstraram  que estes pré-termos extremos podem  seguramente ser estabilizados em CPAP após o nascimento e então, seletivamente tratados com surfactante para a doença da membrana hialina. Esta estratégia menos invasiva tem a vantagem de reduzir a necessidade de ventilação mecânica e consequentemente, o risco de lesão pulmonar. Duas metanálises recentes (2013) demonstraram  redução do risco de morte ou displasia broncopulmonar na idade gestacional pós-concepção de 36 semanas- RR de 0,91;IC a95% de 0,84-0,9 e o número necessário para tratar, 25: Schmölzer GM et al: </a:t>
            </a:r>
            <a:r>
              <a:rPr lang="pt-BR" altLang="ko-KR" sz="1400" smtClean="0">
                <a:ea typeface="Gulim" pitchFamily="34" charset="-127"/>
                <a:hlinkClick r:id="rId2"/>
              </a:rPr>
              <a:t>Non-invasive versus invasive respiratory support in preterm infants at birth: systematic review and meta-analysis.</a:t>
            </a:r>
            <a:r>
              <a:rPr lang="pt-BR" altLang="ko-KR" sz="1400" smtClean="0">
                <a:ea typeface="Gulim" pitchFamily="34" charset="-127"/>
              </a:rPr>
              <a:t> Schmölzer GM, Kumar M, Pichler Get al. BMJ. 2013 Oct 17;347:f5980 e Fischer HS et al, usando  a técnica do cateter fino com odds ratio de 0,83;IC a 95% de 0,71-9,96 e número necessário para tratar de 35: </a:t>
            </a:r>
            <a:r>
              <a:rPr lang="pt-BR" altLang="ko-KR" sz="1400" smtClean="0">
                <a:ea typeface="Gulim" pitchFamily="34" charset="-127"/>
                <a:hlinkClick r:id="rId3"/>
              </a:rPr>
              <a:t>Avoiding endotracheal ventilation to prevent bronchopulmonary dysplasia: a meta-analysis.</a:t>
            </a:r>
            <a:r>
              <a:rPr lang="pt-BR" altLang="ko-KR" sz="1400" smtClean="0">
                <a:ea typeface="Gulim" pitchFamily="34" charset="-127"/>
              </a:rPr>
              <a:t> Fischer HS, Bührer C. Pediatrics. 2013 Nov;132(5):e1351-60). </a:t>
            </a:r>
            <a:r>
              <a:rPr lang="pt-BR" altLang="ko-KR" sz="1400" b="1" smtClean="0">
                <a:ea typeface="Gulim" pitchFamily="34" charset="-127"/>
              </a:rPr>
              <a:t>Artigos Integrais! </a:t>
            </a:r>
            <a:r>
              <a:rPr lang="pt-BR" altLang="ko-KR" sz="1400" smtClean="0">
                <a:ea typeface="Gulim" pitchFamily="34" charset="-127"/>
              </a:rPr>
              <a:t>Os </a:t>
            </a:r>
            <a:r>
              <a:rPr lang="pt-BR" altLang="ko-KR" sz="1400" i="1" smtClean="0">
                <a:ea typeface="Gulim" pitchFamily="34" charset="-127"/>
              </a:rPr>
              <a:t>guidelines</a:t>
            </a:r>
            <a:r>
              <a:rPr lang="pt-BR" altLang="ko-KR" sz="1400" smtClean="0">
                <a:ea typeface="Gulim" pitchFamily="34" charset="-127"/>
              </a:rPr>
              <a:t> europeus recomendam o surfactante de resgate, devendo ser aplicado precoce no curso da doença, principalmente nos recém-nascidos menores que 26 semanas de gestação.</a:t>
            </a:r>
            <a:endParaRPr lang="pt-BR" sz="1400" smtClean="0"/>
          </a:p>
        </p:txBody>
      </p:sp>
      <p:pic>
        <p:nvPicPr>
          <p:cNvPr id="69635" name="Picture 5"/>
          <p:cNvPicPr>
            <a:picLocks noChangeAspect="1" noChangeArrowheads="1"/>
          </p:cNvPicPr>
          <p:nvPr/>
        </p:nvPicPr>
        <p:blipFill>
          <a:blip r:embed="rId4"/>
          <a:srcRect/>
          <a:stretch>
            <a:fillRect/>
          </a:stretch>
        </p:blipFill>
        <p:spPr bwMode="auto">
          <a:xfrm>
            <a:off x="2819400" y="0"/>
            <a:ext cx="6357938" cy="1089025"/>
          </a:xfrm>
          <a:prstGeom prst="rect">
            <a:avLst/>
          </a:prstGeom>
          <a:noFill/>
          <a:ln w="9525">
            <a:noFill/>
            <a:miter lim="800000"/>
            <a:headEnd/>
            <a:tailEnd/>
          </a:ln>
        </p:spPr>
      </p:pic>
      <p:sp>
        <p:nvSpPr>
          <p:cNvPr id="69636" name="Oval 6"/>
          <p:cNvSpPr>
            <a:spLocks noChangeArrowheads="1"/>
          </p:cNvSpPr>
          <p:nvPr/>
        </p:nvSpPr>
        <p:spPr bwMode="auto">
          <a:xfrm>
            <a:off x="628650" y="204788"/>
            <a:ext cx="2165350" cy="700087"/>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Junho/2015</a:t>
            </a:r>
          </a:p>
        </p:txBody>
      </p:sp>
      <p:sp>
        <p:nvSpPr>
          <p:cNvPr id="69637"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pic>
        <p:nvPicPr>
          <p:cNvPr id="69638" name="Picture 6" descr="Auditorio-Karolinska-Suecia"/>
          <p:cNvPicPr>
            <a:picLocks noChangeAspect="1" noChangeArrowheads="1"/>
          </p:cNvPicPr>
          <p:nvPr/>
        </p:nvPicPr>
        <p:blipFill>
          <a:blip r:embed="rId5"/>
          <a:srcRect/>
          <a:stretch>
            <a:fillRect/>
          </a:stretch>
        </p:blipFill>
        <p:spPr bwMode="auto">
          <a:xfrm>
            <a:off x="4879975" y="4403725"/>
            <a:ext cx="3270250" cy="2454275"/>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4294967295"/>
          </p:nvPr>
        </p:nvSpPr>
        <p:spPr>
          <a:xfrm>
            <a:off x="787400" y="2035175"/>
            <a:ext cx="10515600" cy="4351338"/>
          </a:xfrm>
        </p:spPr>
        <p:txBody>
          <a:bodyPr/>
          <a:lstStyle/>
          <a:p>
            <a:pPr>
              <a:lnSpc>
                <a:spcPct val="80000"/>
              </a:lnSpc>
              <a:buFont typeface="Arial" pitchFamily="34" charset="0"/>
              <a:buNone/>
            </a:pPr>
            <a:r>
              <a:rPr lang="pt-BR" altLang="ko-KR" sz="1200" b="1" dirty="0" smtClean="0">
                <a:ea typeface="Gulim" pitchFamily="34" charset="-127"/>
              </a:rPr>
              <a:t>                                                                                        MINI INSURE/ Razões para a eficácia</a:t>
            </a:r>
            <a:endParaRPr lang="pt-BR" altLang="ko-KR" sz="1200" dirty="0" smtClean="0">
              <a:ea typeface="Gulim" pitchFamily="34" charset="-127"/>
            </a:endParaRPr>
          </a:p>
          <a:p>
            <a:pPr>
              <a:lnSpc>
                <a:spcPct val="80000"/>
              </a:lnSpc>
              <a:buFont typeface="Arial" pitchFamily="34" charset="0"/>
              <a:buNone/>
            </a:pPr>
            <a:r>
              <a:rPr lang="pt-BR" altLang="ko-KR" sz="1200" dirty="0" smtClean="0">
                <a:ea typeface="Gulim" pitchFamily="34" charset="-127"/>
              </a:rPr>
              <a:t>	Os estudos têm evidenciado ser factível e sem efeitos colaterais a aplicação do surfactante exógeno por meio de um tubo fino pela traquéia em bebês em respiração espontânea. Seria considerado um Mini INSURE (</a:t>
            </a:r>
            <a:r>
              <a:rPr lang="pt-BR" altLang="ko-KR" sz="1200" b="1" dirty="0" smtClean="0">
                <a:ea typeface="Gulim" pitchFamily="34" charset="-127"/>
              </a:rPr>
              <a:t>In</a:t>
            </a:r>
            <a:r>
              <a:rPr lang="pt-BR" altLang="ko-KR" sz="1200" dirty="0" smtClean="0">
                <a:ea typeface="Gulim" pitchFamily="34" charset="-127"/>
              </a:rPr>
              <a:t>tubação, </a:t>
            </a:r>
            <a:r>
              <a:rPr lang="pt-BR" altLang="ko-KR" sz="1200" b="1" dirty="0" smtClean="0">
                <a:ea typeface="Gulim" pitchFamily="34" charset="-127"/>
              </a:rPr>
              <a:t>Sur</a:t>
            </a:r>
            <a:r>
              <a:rPr lang="pt-BR" altLang="ko-KR" sz="1200" dirty="0" smtClean="0">
                <a:ea typeface="Gulim" pitchFamily="34" charset="-127"/>
              </a:rPr>
              <a:t>factante e </a:t>
            </a:r>
            <a:r>
              <a:rPr lang="pt-BR" altLang="ko-KR" sz="1200" b="1" dirty="0" smtClean="0">
                <a:ea typeface="Gulim" pitchFamily="34" charset="-127"/>
              </a:rPr>
              <a:t>E</a:t>
            </a:r>
            <a:r>
              <a:rPr lang="pt-BR" altLang="ko-KR" sz="1200" dirty="0" smtClean="0">
                <a:ea typeface="Gulim" pitchFamily="34" charset="-127"/>
              </a:rPr>
              <a:t>xtubação), porém, neste caso do INSURE, o </a:t>
            </a:r>
            <a:r>
              <a:rPr lang="pt-BR" altLang="ko-KR" sz="1200" b="1" dirty="0" smtClean="0">
                <a:ea typeface="Gulim" pitchFamily="34" charset="-127"/>
              </a:rPr>
              <a:t>E</a:t>
            </a:r>
            <a:r>
              <a:rPr lang="pt-BR" altLang="ko-KR" sz="1200" dirty="0" smtClean="0">
                <a:ea typeface="Gulim" pitchFamily="34" charset="-127"/>
              </a:rPr>
              <a:t> (de extubação) fica sempre faltando.</a:t>
            </a:r>
          </a:p>
          <a:p>
            <a:pPr>
              <a:lnSpc>
                <a:spcPct val="80000"/>
              </a:lnSpc>
              <a:buFont typeface="Arial" pitchFamily="34" charset="0"/>
              <a:buNone/>
            </a:pPr>
            <a:r>
              <a:rPr lang="pt-BR" altLang="ko-KR" sz="1200" dirty="0" smtClean="0">
                <a:ea typeface="Gulim" pitchFamily="34" charset="-127"/>
              </a:rPr>
              <a:t>	Este método combina os efeitos positivos do uso de CPAP nasal e do surfactante. A idéia é que é mais adequado </a:t>
            </a:r>
            <a:r>
              <a:rPr lang="pt-BR" altLang="ko-KR" sz="1200" dirty="0" err="1" smtClean="0">
                <a:ea typeface="Gulim" pitchFamily="34" charset="-127"/>
              </a:rPr>
              <a:t>inspirarfisiologicamente</a:t>
            </a:r>
            <a:r>
              <a:rPr lang="pt-BR" altLang="ko-KR" sz="1200" dirty="0" smtClean="0">
                <a:ea typeface="Gulim" pitchFamily="34" charset="-127"/>
              </a:rPr>
              <a:t> o surfactante do que recebê-lo por insuflações com pressão positiva, como acontece quando realizado o procedimento INSURE.</a:t>
            </a:r>
          </a:p>
          <a:p>
            <a:pPr>
              <a:lnSpc>
                <a:spcPct val="80000"/>
              </a:lnSpc>
              <a:buFont typeface="Arial" pitchFamily="34" charset="0"/>
              <a:buNone/>
            </a:pPr>
            <a:r>
              <a:rPr lang="pt-BR" altLang="ko-KR" sz="1200" dirty="0" smtClean="0">
                <a:ea typeface="Gulim" pitchFamily="34" charset="-127"/>
              </a:rPr>
              <a:t>	Com este procedimento o RN pode manter o padrão respiratório e talvez continue se beneficiando do CPAP nasal. Com a inspiração espontânea poderá haver um </a:t>
            </a:r>
            <a:r>
              <a:rPr lang="pt-BR" altLang="ko-KR" sz="1200" i="1" dirty="0" err="1" smtClean="0">
                <a:ea typeface="Gulim" pitchFamily="34" charset="-127"/>
              </a:rPr>
              <a:t>turnover</a:t>
            </a:r>
            <a:r>
              <a:rPr lang="pt-BR" altLang="ko-KR" sz="1200" dirty="0" smtClean="0">
                <a:ea typeface="Gulim" pitchFamily="34" charset="-127"/>
              </a:rPr>
              <a:t> mais rápido do surfactante, em comparação com os RN </a:t>
            </a:r>
            <a:r>
              <a:rPr lang="pt-BR" altLang="ko-KR" sz="1200" dirty="0" err="1" smtClean="0">
                <a:ea typeface="Gulim" pitchFamily="34" charset="-127"/>
              </a:rPr>
              <a:t>intubados</a:t>
            </a:r>
            <a:r>
              <a:rPr lang="pt-BR" altLang="ko-KR" sz="1200" dirty="0" smtClean="0">
                <a:ea typeface="Gulim" pitchFamily="34" charset="-127"/>
              </a:rPr>
              <a:t>. Em contraste, a intubação faz a expiração ser quase impossível. Insuflações manuais para expandir os pulmões e facilitar a dispersão do surfactante podem talvez exercer efeito oposto e resultar em distribuição desigual do surfactante, ao contrário do que ocorre durante a respiração espontânea.</a:t>
            </a:r>
          </a:p>
          <a:p>
            <a:pPr>
              <a:lnSpc>
                <a:spcPct val="80000"/>
              </a:lnSpc>
              <a:buFont typeface="Arial" pitchFamily="34" charset="0"/>
              <a:buNone/>
            </a:pPr>
            <a:r>
              <a:rPr lang="pt-BR" altLang="ko-KR" sz="1200" dirty="0" smtClean="0">
                <a:ea typeface="Gulim" pitchFamily="34" charset="-127"/>
              </a:rPr>
              <a:t>	Utilizando a técnica de tomografia de impedância elétrica que se correlaciona bem com as mudanças reais na aeração pulmonar, Van der </a:t>
            </a:r>
            <a:r>
              <a:rPr lang="pt-BR" altLang="ko-KR" sz="1200" dirty="0" err="1" smtClean="0">
                <a:ea typeface="Gulim" pitchFamily="34" charset="-127"/>
              </a:rPr>
              <a:t>Burg</a:t>
            </a:r>
            <a:r>
              <a:rPr lang="pt-BR" altLang="ko-KR" sz="1200" dirty="0" smtClean="0">
                <a:ea typeface="Gulim" pitchFamily="34" charset="-127"/>
              </a:rPr>
              <a:t> PS et </a:t>
            </a:r>
            <a:r>
              <a:rPr lang="pt-BR" altLang="ko-KR" sz="1200" dirty="0" err="1" smtClean="0">
                <a:ea typeface="Gulim" pitchFamily="34" charset="-127"/>
              </a:rPr>
              <a:t>al</a:t>
            </a:r>
            <a:r>
              <a:rPr lang="pt-BR" altLang="ko-KR" sz="1200" dirty="0" smtClean="0">
                <a:ea typeface="Gulim" pitchFamily="34" charset="-127"/>
              </a:rPr>
              <a:t> (Alemanha, 2016) demonstrou: </a:t>
            </a:r>
          </a:p>
          <a:p>
            <a:pPr>
              <a:lnSpc>
                <a:spcPct val="80000"/>
              </a:lnSpc>
              <a:buFont typeface="Arial" pitchFamily="34" charset="0"/>
              <a:buNone/>
            </a:pPr>
            <a:r>
              <a:rPr lang="pt-BR" altLang="ko-KR" sz="1200" dirty="0" smtClean="0">
                <a:ea typeface="Gulim" pitchFamily="34" charset="-127"/>
              </a:rPr>
              <a:t>                          -distribuição homogênea do volume final da expiração pulmonar 60 minutos após.</a:t>
            </a:r>
          </a:p>
          <a:p>
            <a:pPr>
              <a:lnSpc>
                <a:spcPct val="80000"/>
              </a:lnSpc>
              <a:buFont typeface="Arial" pitchFamily="34" charset="0"/>
              <a:buNone/>
            </a:pPr>
            <a:r>
              <a:rPr lang="pt-BR" altLang="ko-KR" sz="1200" dirty="0" smtClean="0">
                <a:ea typeface="Gulim" pitchFamily="34" charset="-127"/>
              </a:rPr>
              <a:t>                          -rápida e significativa queda da FiO2</a:t>
            </a:r>
          </a:p>
          <a:p>
            <a:pPr>
              <a:lnSpc>
                <a:spcPct val="80000"/>
              </a:lnSpc>
              <a:buFont typeface="Arial" pitchFamily="34" charset="0"/>
              <a:buNone/>
            </a:pPr>
            <a:r>
              <a:rPr lang="pt-BR" altLang="ko-KR" sz="1200" dirty="0" smtClean="0">
                <a:ea typeface="Gulim" pitchFamily="34" charset="-127"/>
              </a:rPr>
              <a:t>                          -melhora significativa na razão SatO2/FiO2 cinco minutos após</a:t>
            </a:r>
          </a:p>
          <a:p>
            <a:pPr>
              <a:lnSpc>
                <a:spcPct val="80000"/>
              </a:lnSpc>
              <a:buFont typeface="Arial" pitchFamily="34" charset="0"/>
              <a:buNone/>
            </a:pPr>
            <a:r>
              <a:rPr lang="pt-BR" altLang="ko-KR" sz="1200" dirty="0" smtClean="0">
                <a:ea typeface="Gulim" pitchFamily="34" charset="-127"/>
              </a:rPr>
              <a:t>                          </a:t>
            </a:r>
          </a:p>
          <a:p>
            <a:pPr algn="ctr">
              <a:lnSpc>
                <a:spcPct val="80000"/>
              </a:lnSpc>
              <a:buFont typeface="Arial" pitchFamily="34" charset="0"/>
              <a:buNone/>
            </a:pPr>
            <a:r>
              <a:rPr lang="pt-BR" altLang="ko-KR" sz="1200" dirty="0" smtClean="0">
                <a:ea typeface="Gulim" pitchFamily="34" charset="-127"/>
              </a:rPr>
              <a:t>	</a:t>
            </a:r>
            <a:r>
              <a:rPr lang="pt-BR" altLang="ko-KR" sz="1200" b="1" dirty="0" smtClean="0">
                <a:solidFill>
                  <a:srgbClr val="0033CC"/>
                </a:solidFill>
                <a:ea typeface="Gulim" pitchFamily="34" charset="-127"/>
              </a:rPr>
              <a:t>O efeito mais homogêneo no volume final da expiração pulmonar, em relação ao método INSURE (tubo endotraqueal) possivelmente pode ser explicado pela</a:t>
            </a:r>
            <a:r>
              <a:rPr lang="pt-BR" altLang="ko-KR" sz="1200" dirty="0" smtClean="0">
                <a:ea typeface="Gulim" pitchFamily="34" charset="-127"/>
              </a:rPr>
              <a:t>:</a:t>
            </a:r>
            <a:endParaRPr lang="pt-PT" altLang="ko-KR" sz="1200" dirty="0" smtClean="0">
              <a:ea typeface="Gulim" pitchFamily="34" charset="-127"/>
            </a:endParaRPr>
          </a:p>
          <a:p>
            <a:pPr>
              <a:lnSpc>
                <a:spcPct val="80000"/>
              </a:lnSpc>
              <a:buFont typeface="Arial" pitchFamily="34" charset="0"/>
              <a:buNone/>
            </a:pPr>
            <a:r>
              <a:rPr lang="pt-PT" altLang="ko-KR" sz="1200" dirty="0" smtClean="0">
                <a:ea typeface="Gulim" pitchFamily="34" charset="-127"/>
              </a:rPr>
              <a:t>                                           presença de pressão negativa na respiração espontânea e</a:t>
            </a:r>
          </a:p>
          <a:p>
            <a:pPr>
              <a:lnSpc>
                <a:spcPct val="80000"/>
              </a:lnSpc>
              <a:buFont typeface="Arial" pitchFamily="34" charset="0"/>
              <a:buNone/>
            </a:pPr>
            <a:r>
              <a:rPr lang="pt-PT" altLang="ko-KR" sz="1200" dirty="0" smtClean="0">
                <a:ea typeface="Gulim" pitchFamily="34" charset="-127"/>
              </a:rPr>
              <a:t>                                           a taxa de infusão lenta do surfactante </a:t>
            </a:r>
            <a:endParaRPr lang="pt-BR" sz="1200" dirty="0" smtClean="0"/>
          </a:p>
        </p:txBody>
      </p:sp>
      <p:sp>
        <p:nvSpPr>
          <p:cNvPr id="70670" name="Oval 27"/>
          <p:cNvSpPr>
            <a:spLocks noChangeArrowheads="1"/>
          </p:cNvSpPr>
          <p:nvPr/>
        </p:nvSpPr>
        <p:spPr bwMode="auto">
          <a:xfrm>
            <a:off x="549275" y="595313"/>
            <a:ext cx="1485900" cy="7016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Março/2018</a:t>
            </a:r>
          </a:p>
        </p:txBody>
      </p:sp>
      <p:sp>
        <p:nvSpPr>
          <p:cNvPr id="70671" name="Text Box 28"/>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0672" name="Rectangle 16"/>
          <p:cNvSpPr>
            <a:spLocks noChangeArrowheads="1"/>
          </p:cNvSpPr>
          <p:nvPr/>
        </p:nvSpPr>
        <p:spPr bwMode="auto">
          <a:xfrm>
            <a:off x="2814638" y="406400"/>
            <a:ext cx="5857875" cy="974725"/>
          </a:xfrm>
          <a:prstGeom prst="rect">
            <a:avLst/>
          </a:prstGeom>
          <a:solidFill>
            <a:srgbClr val="FFFFFF"/>
          </a:solidFill>
          <a:ln w="9525">
            <a:noFill/>
            <a:miter lim="800000"/>
            <a:headEnd/>
            <a:tailEnd/>
          </a:ln>
          <a:effectLst/>
        </p:spPr>
        <p:txBody>
          <a:bodyPr wrap="none" lIns="0" tIns="126960" rIns="0" bIns="25392" anchor="ctr">
            <a:spAutoFit/>
          </a:bodyPr>
          <a:lstStyle/>
          <a:p>
            <a:r>
              <a:rPr lang="pt-BR" sz="2700" b="1">
                <a:solidFill>
                  <a:schemeClr val="hlink"/>
                </a:solidFill>
                <a:latin typeface="Lato" pitchFamily="34" charset="0"/>
              </a:rPr>
              <a:t>Surfactante Pulmonar Ex</a:t>
            </a:r>
            <a:r>
              <a:rPr lang="pt-BR" sz="2700" b="1">
                <a:solidFill>
                  <a:schemeClr val="hlink"/>
                </a:solidFill>
                <a:latin typeface="Calibri"/>
              </a:rPr>
              <a:t>ó</a:t>
            </a:r>
            <a:r>
              <a:rPr lang="pt-BR" sz="2700" b="1">
                <a:solidFill>
                  <a:schemeClr val="hlink"/>
                </a:solidFill>
                <a:latin typeface="Lato" pitchFamily="34" charset="0"/>
              </a:rPr>
              <a:t>geno </a:t>
            </a:r>
            <a:r>
              <a:rPr lang="pt-BR" sz="2700" b="1">
                <a:solidFill>
                  <a:schemeClr val="hlink"/>
                </a:solidFill>
                <a:latin typeface="Calibri"/>
              </a:rPr>
              <a:t>–</a:t>
            </a:r>
            <a:r>
              <a:rPr lang="pt-BR" sz="2700" b="1">
                <a:solidFill>
                  <a:schemeClr val="hlink"/>
                </a:solidFill>
                <a:latin typeface="Lato" pitchFamily="34" charset="0"/>
              </a:rPr>
              <a:t> 2018</a:t>
            </a:r>
          </a:p>
          <a:p>
            <a:r>
              <a:rPr lang="pt-BR" sz="2700" b="1">
                <a:solidFill>
                  <a:srgbClr val="072A4D"/>
                </a:solidFill>
                <a:latin typeface="Lato" pitchFamily="34" charset="0"/>
              </a:rPr>
              <a:t>                                  </a:t>
            </a:r>
            <a:r>
              <a:rPr lang="pt-BR" sz="1400" b="1">
                <a:solidFill>
                  <a:srgbClr val="072A4D"/>
                </a:solidFill>
                <a:latin typeface="Lato" pitchFamily="34" charset="0"/>
              </a:rPr>
              <a:t>Paulo R. Margotto</a:t>
            </a:r>
            <a:endParaRPr lang="pt-BR" sz="1400" u="sng">
              <a:solidFill>
                <a:srgbClr val="78909C"/>
              </a:solidFill>
              <a:latin typeface="Source Sans Pro"/>
            </a:endParaRPr>
          </a:p>
        </p:txBody>
      </p:sp>
      <p:pic>
        <p:nvPicPr>
          <p:cNvPr id="70673" name="Picture 17" descr="doc">
            <a:hlinkClick r:id="rId2" tooltip="NOVO_SURFACTANTE_PULMONAR"/>
          </p:cNvPr>
          <p:cNvPicPr>
            <a:picLocks noChangeAspect="1" noChangeArrowheads="1"/>
          </p:cNvPicPr>
          <p:nvPr/>
        </p:nvPicPr>
        <p:blipFill>
          <a:blip r:embed="rId3"/>
          <a:srcRect/>
          <a:stretch>
            <a:fillRect/>
          </a:stretch>
        </p:blipFill>
        <p:spPr bwMode="auto">
          <a:xfrm>
            <a:off x="8783638" y="509588"/>
            <a:ext cx="457200" cy="457200"/>
          </a:xfrm>
          <a:prstGeom prst="rect">
            <a:avLst/>
          </a:prstGeom>
          <a:noFill/>
        </p:spPr>
      </p:pic>
      <p:sp>
        <p:nvSpPr>
          <p:cNvPr id="70674" name="Text Box 18"/>
          <p:cNvSpPr txBox="1">
            <a:spLocks noChangeArrowheads="1"/>
          </p:cNvSpPr>
          <p:nvPr/>
        </p:nvSpPr>
        <p:spPr bwMode="auto">
          <a:xfrm>
            <a:off x="2776538" y="1390650"/>
            <a:ext cx="7167562" cy="581025"/>
          </a:xfrm>
          <a:prstGeom prst="rect">
            <a:avLst/>
          </a:prstGeom>
          <a:noFill/>
          <a:ln w="9525">
            <a:noFill/>
            <a:miter lim="800000"/>
            <a:headEnd/>
            <a:tailEnd/>
          </a:ln>
          <a:effectLst/>
        </p:spPr>
        <p:txBody>
          <a:bodyPr wrap="none">
            <a:spAutoFit/>
          </a:bodyPr>
          <a:lstStyle/>
          <a:p>
            <a:pPr algn="ctr"/>
            <a:r>
              <a:rPr lang="pt-BR" sz="1600">
                <a:solidFill>
                  <a:schemeClr val="hlink"/>
                </a:solidFill>
              </a:rPr>
              <a:t>Capítulo do livro Assistência ao Recém-Nascido de Risco, Hospital de Ensino</a:t>
            </a:r>
          </a:p>
          <a:p>
            <a:pPr algn="ctr"/>
            <a:r>
              <a:rPr lang="pt-BR" sz="1600">
                <a:solidFill>
                  <a:schemeClr val="hlink"/>
                </a:solidFill>
              </a:rPr>
              <a:t>Materno Infantil de Brasília,4ª Edição, 2018, em preparação</a:t>
            </a:r>
          </a:p>
        </p:txBody>
      </p:sp>
      <p:sp>
        <p:nvSpPr>
          <p:cNvPr id="70675"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p:txBody>
          <a:bodyPr/>
          <a:lstStyle/>
          <a:p>
            <a:pPr>
              <a:lnSpc>
                <a:spcPct val="80000"/>
              </a:lnSpc>
            </a:pPr>
            <a:r>
              <a:rPr lang="pt-BR" sz="2400" smtClean="0"/>
              <a:t>Evitando a intubação precoce na Sala de Parto/Menor duração da ventilação mecânica</a:t>
            </a:r>
          </a:p>
          <a:p>
            <a:pPr>
              <a:lnSpc>
                <a:spcPct val="80000"/>
              </a:lnSpc>
            </a:pPr>
            <a:r>
              <a:rPr lang="pt-BR" sz="2400" smtClean="0"/>
              <a:t>	A displasia broncopulmonar (DBP) é multifatorial (ventilação mecânica [VM] precoce, gravidade do desconforto respiratório ao nascer, restrição do crescimento intrauterino, corioamnionite, persistência do canal arterial, altas ofertas de oxigênio, baixos níveis de PaCO2), razão pela qual se torna difícil a sua prevenção. Entre os fatores envolvidos se destaca a forma pela qual os recém-nascidos são atendidos na Sala de Parto. </a:t>
            </a:r>
            <a:r>
              <a:rPr lang="pt-BR" sz="2400" smtClean="0">
                <a:solidFill>
                  <a:schemeClr val="hlink"/>
                </a:solidFill>
              </a:rPr>
              <a:t>A prática de menor taxa de intubação e menor duração da VM tem demonstrado menor incidência</a:t>
            </a:r>
            <a:r>
              <a:rPr lang="pt-BR" sz="2400" smtClean="0"/>
              <a:t> de DBP (a chance de DBP foi de 2,4 e 14,9 vezes com o uso da ventilação mecânica &gt; 24 horas e acima de 7 dias, respectivamente). Assim, use o menor tempo possível a VM. Evite a VM ao nascer. Use formas alternativas à VM (CPAP nasal; Ventilação não invasiva [VNI]). Certo que nem sempre é possível, mas deve ser tentado.</a:t>
            </a:r>
          </a:p>
        </p:txBody>
      </p:sp>
      <p:sp>
        <p:nvSpPr>
          <p:cNvPr id="89092" name="AutoShape 6"/>
          <p:cNvSpPr>
            <a:spLocks noChangeArrowheads="1"/>
          </p:cNvSpPr>
          <p:nvPr/>
        </p:nvSpPr>
        <p:spPr bwMode="auto">
          <a:xfrm>
            <a:off x="11557000" y="6305550"/>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srcRect/>
          <a:stretch>
            <a:fillRect/>
          </a:stretch>
        </p:blipFill>
        <p:spPr bwMode="auto">
          <a:xfrm>
            <a:off x="2189163" y="244475"/>
            <a:ext cx="6632575" cy="6380163"/>
          </a:xfrm>
          <a:prstGeom prst="rect">
            <a:avLst/>
          </a:prstGeom>
          <a:noFill/>
          <a:ln w="57150">
            <a:solidFill>
              <a:srgbClr val="FF0066"/>
            </a:solidFill>
            <a:miter lim="800000"/>
            <a:headEnd/>
            <a:tailEnd/>
          </a:ln>
        </p:spPr>
      </p:pic>
      <p:sp>
        <p:nvSpPr>
          <p:cNvPr id="90117" name="Text Box 5"/>
          <p:cNvSpPr txBox="1">
            <a:spLocks noChangeArrowheads="1"/>
          </p:cNvSpPr>
          <p:nvPr/>
        </p:nvSpPr>
        <p:spPr bwMode="auto">
          <a:xfrm>
            <a:off x="8834438" y="5965825"/>
            <a:ext cx="2647950" cy="517525"/>
          </a:xfrm>
          <a:prstGeom prst="rect">
            <a:avLst/>
          </a:prstGeom>
          <a:noFill/>
          <a:ln w="9525">
            <a:noFill/>
            <a:miter lim="800000"/>
            <a:headEnd/>
            <a:tailEnd/>
          </a:ln>
          <a:effectLst/>
        </p:spPr>
        <p:txBody>
          <a:bodyPr wrap="none">
            <a:spAutoFit/>
          </a:bodyPr>
          <a:lstStyle/>
          <a:p>
            <a:pPr algn="ctr"/>
            <a:r>
              <a:rPr lang="pt-BR" sz="1400"/>
              <a:t>SDR: Síndrome de desconforto</a:t>
            </a:r>
          </a:p>
          <a:p>
            <a:pPr algn="ctr"/>
            <a:r>
              <a:rPr lang="pt-BR" sz="1400"/>
              <a:t>respiratório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idx="4294967295"/>
          </p:nvPr>
        </p:nvSpPr>
        <p:spPr>
          <a:xfrm>
            <a:off x="720725" y="5411788"/>
            <a:ext cx="10972800" cy="4525962"/>
          </a:xfrm>
        </p:spPr>
        <p:txBody>
          <a:bodyPr/>
          <a:lstStyle/>
          <a:p>
            <a:pPr algn="ctr">
              <a:buFont typeface="Arial" pitchFamily="34" charset="0"/>
              <a:buNone/>
            </a:pPr>
            <a:r>
              <a:rPr lang="pt-BR" sz="1400" b="1" smtClean="0">
                <a:solidFill>
                  <a:srgbClr val="0033CC"/>
                </a:solidFill>
              </a:rPr>
              <a:t>Este método combina os efeitos positivos de CPAP nasal e do surfactante. </a:t>
            </a:r>
          </a:p>
          <a:p>
            <a:pPr algn="ctr">
              <a:buFont typeface="Arial" pitchFamily="34" charset="0"/>
              <a:buNone/>
            </a:pPr>
            <a:r>
              <a:rPr lang="pt-BR" sz="1400" b="1" smtClean="0">
                <a:solidFill>
                  <a:srgbClr val="0033CC"/>
                </a:solidFill>
              </a:rPr>
              <a:t>A idéia  é que é mais adequado fisiologicamente inspirar surfactante do que recebê-lo por insuflações com pressão positiva como o procedimento INSURE </a:t>
            </a:r>
          </a:p>
          <a:p>
            <a:pPr>
              <a:buFont typeface="Arial" pitchFamily="34" charset="0"/>
              <a:buNone/>
            </a:pPr>
            <a:r>
              <a:rPr lang="pt-BR" sz="1400" smtClean="0"/>
              <a:t>                                                                                                                                                            Kribs A (2009</a:t>
            </a:r>
          </a:p>
        </p:txBody>
      </p:sp>
      <p:pic>
        <p:nvPicPr>
          <p:cNvPr id="71694" name="Picture 28"/>
          <p:cNvPicPr>
            <a:picLocks noChangeAspect="1" noChangeArrowheads="1"/>
          </p:cNvPicPr>
          <p:nvPr/>
        </p:nvPicPr>
        <p:blipFill>
          <a:blip r:embed="rId2"/>
          <a:srcRect/>
          <a:stretch>
            <a:fillRect/>
          </a:stretch>
        </p:blipFill>
        <p:spPr bwMode="auto">
          <a:xfrm>
            <a:off x="2236788" y="979488"/>
            <a:ext cx="6389687" cy="4373562"/>
          </a:xfrm>
          <a:prstGeom prst="rect">
            <a:avLst/>
          </a:prstGeom>
          <a:noFill/>
          <a:ln w="9525">
            <a:noFill/>
            <a:miter lim="800000"/>
            <a:headEnd/>
            <a:tailEnd/>
          </a:ln>
        </p:spPr>
      </p:pic>
      <p:sp>
        <p:nvSpPr>
          <p:cNvPr id="71695" name="Oval 32"/>
          <p:cNvSpPr>
            <a:spLocks noChangeArrowheads="1"/>
          </p:cNvSpPr>
          <p:nvPr/>
        </p:nvSpPr>
        <p:spPr bwMode="auto">
          <a:xfrm>
            <a:off x="496888" y="2316163"/>
            <a:ext cx="1495425" cy="12477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Janeiro/2017</a:t>
            </a:r>
          </a:p>
        </p:txBody>
      </p:sp>
      <p:sp>
        <p:nvSpPr>
          <p:cNvPr id="71696" name="Rectangle 33"/>
          <p:cNvSpPr>
            <a:spLocks noChangeArrowheads="1"/>
          </p:cNvSpPr>
          <p:nvPr/>
        </p:nvSpPr>
        <p:spPr bwMode="auto">
          <a:xfrm>
            <a:off x="8991600" y="1493838"/>
            <a:ext cx="2884488" cy="1920875"/>
          </a:xfrm>
          <a:prstGeom prst="rect">
            <a:avLst/>
          </a:prstGeom>
          <a:noFill/>
          <a:ln w="9525">
            <a:noFill/>
            <a:miter lim="800000"/>
            <a:headEnd/>
            <a:tailEnd/>
          </a:ln>
        </p:spPr>
        <p:txBody>
          <a:bodyPr anchor="ctr">
            <a:spAutoFit/>
          </a:bodyPr>
          <a:lstStyle/>
          <a:p>
            <a:pPr algn="ctr"/>
            <a:r>
              <a:rPr lang="pt-BR" sz="1000">
                <a:hlinkClick r:id="rId3"/>
              </a:rPr>
              <a:t>Less invasive surfactant administration versus intubation for surfactant delivery in preterm infants with respiratory distress syndrome: a systematic review and meta-analysis.</a:t>
            </a:r>
            <a:endParaRPr lang="pt-BR" sz="1000"/>
          </a:p>
          <a:p>
            <a:pPr algn="ctr"/>
            <a:r>
              <a:rPr lang="pt-BR" sz="1000"/>
              <a:t>Aldana-Aguirre JC, Pinto M, Featherstone RM, Kumar M.</a:t>
            </a:r>
          </a:p>
          <a:p>
            <a:pPr algn="ctr"/>
            <a:r>
              <a:rPr lang="pt-BR" sz="1000"/>
              <a:t>Arch Dis Child Fetal Neonatal Ed. 2017 Jan;102(1):F17-F23. doi: 10.1136/archdischild-2015-310299. Epub 2016 Nov 15. Review.</a:t>
            </a:r>
          </a:p>
          <a:p>
            <a:pPr algn="ctr"/>
            <a:r>
              <a:rPr lang="pt-BR" sz="1000"/>
              <a:t>PMID:</a:t>
            </a:r>
          </a:p>
          <a:p>
            <a:pPr lvl="1" algn="ctr"/>
            <a:r>
              <a:rPr lang="pt-BR" sz="1000"/>
              <a:t>27852668</a:t>
            </a:r>
          </a:p>
          <a:p>
            <a:pPr algn="ctr" eaLnBrk="0" hangingPunct="0"/>
            <a:endParaRPr lang="pt-BR" sz="1000"/>
          </a:p>
        </p:txBody>
      </p:sp>
      <p:sp>
        <p:nvSpPr>
          <p:cNvPr id="71697" name="Text Box 3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1698" name="AutoShape 35"/>
          <p:cNvSpPr>
            <a:spLocks noChangeArrowheads="1"/>
          </p:cNvSpPr>
          <p:nvPr/>
        </p:nvSpPr>
        <p:spPr bwMode="auto">
          <a:xfrm>
            <a:off x="11555413" y="6543675"/>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
        <p:nvSpPr>
          <p:cNvPr id="71699" name="Rectangle 19"/>
          <p:cNvSpPr>
            <a:spLocks noChangeArrowheads="1"/>
          </p:cNvSpPr>
          <p:nvPr/>
        </p:nvSpPr>
        <p:spPr bwMode="auto">
          <a:xfrm>
            <a:off x="163513" y="88900"/>
            <a:ext cx="10698162" cy="946150"/>
          </a:xfrm>
          <a:prstGeom prst="rect">
            <a:avLst/>
          </a:prstGeom>
          <a:solidFill>
            <a:srgbClr val="FFFFFF"/>
          </a:solidFill>
          <a:ln w="9525">
            <a:noFill/>
            <a:miter lim="800000"/>
            <a:headEnd/>
            <a:tailEnd/>
          </a:ln>
          <a:effectLst/>
        </p:spPr>
        <p:txBody>
          <a:bodyPr lIns="0" tIns="126960" rIns="0" bIns="25392" anchor="ctr">
            <a:spAutoFit/>
          </a:bodyPr>
          <a:lstStyle/>
          <a:p>
            <a:r>
              <a:rPr lang="pt-BR" b="1">
                <a:solidFill>
                  <a:schemeClr val="hlink"/>
                </a:solidFill>
                <a:latin typeface="Lato" pitchFamily="34" charset="0"/>
              </a:rPr>
              <a:t>Uso de surfactante minimamente invasivo versus intuba</a:t>
            </a:r>
            <a:r>
              <a:rPr lang="pt-BR" b="1">
                <a:solidFill>
                  <a:schemeClr val="hlink"/>
                </a:solidFill>
                <a:latin typeface="Calibri"/>
              </a:rPr>
              <a:t>ç</a:t>
            </a:r>
            <a:r>
              <a:rPr lang="pt-BR" b="1">
                <a:solidFill>
                  <a:schemeClr val="hlink"/>
                </a:solidFill>
                <a:latin typeface="Lato" pitchFamily="34" charset="0"/>
              </a:rPr>
              <a:t>ão para administra</a:t>
            </a:r>
            <a:r>
              <a:rPr lang="pt-BR" b="1">
                <a:solidFill>
                  <a:schemeClr val="hlink"/>
                </a:solidFill>
                <a:latin typeface="Calibri"/>
              </a:rPr>
              <a:t>ç</a:t>
            </a:r>
            <a:r>
              <a:rPr lang="pt-BR" b="1">
                <a:solidFill>
                  <a:schemeClr val="hlink"/>
                </a:solidFill>
                <a:latin typeface="Lato" pitchFamily="34" charset="0"/>
              </a:rPr>
              <a:t>ão de surfactante em </a:t>
            </a:r>
          </a:p>
          <a:p>
            <a:r>
              <a:rPr lang="pt-BR" b="1">
                <a:solidFill>
                  <a:schemeClr val="hlink"/>
                </a:solidFill>
                <a:latin typeface="Lato" pitchFamily="34" charset="0"/>
              </a:rPr>
              <a:t>rec</a:t>
            </a:r>
            <a:r>
              <a:rPr lang="pt-BR" b="1">
                <a:solidFill>
                  <a:schemeClr val="hlink"/>
                </a:solidFill>
                <a:latin typeface="Calibri"/>
              </a:rPr>
              <a:t>é</a:t>
            </a:r>
            <a:r>
              <a:rPr lang="pt-BR" b="1">
                <a:solidFill>
                  <a:schemeClr val="hlink"/>
                </a:solidFill>
                <a:latin typeface="Lato" pitchFamily="34" charset="0"/>
              </a:rPr>
              <a:t>m-nascidos prematuros com S</a:t>
            </a:r>
            <a:r>
              <a:rPr lang="pt-BR" b="1">
                <a:solidFill>
                  <a:schemeClr val="hlink"/>
                </a:solidFill>
                <a:latin typeface="Calibri"/>
              </a:rPr>
              <a:t>í</a:t>
            </a:r>
            <a:r>
              <a:rPr lang="pt-BR" b="1">
                <a:solidFill>
                  <a:schemeClr val="hlink"/>
                </a:solidFill>
                <a:latin typeface="Lato" pitchFamily="34" charset="0"/>
              </a:rPr>
              <a:t>ndrome do Desconforto Respirat</a:t>
            </a:r>
            <a:r>
              <a:rPr lang="pt-BR" b="1">
                <a:solidFill>
                  <a:schemeClr val="hlink"/>
                </a:solidFill>
                <a:latin typeface="Calibri"/>
              </a:rPr>
              <a:t>ó</a:t>
            </a:r>
            <a:r>
              <a:rPr lang="pt-BR" b="1">
                <a:solidFill>
                  <a:schemeClr val="hlink"/>
                </a:solidFill>
                <a:latin typeface="Lato" pitchFamily="34" charset="0"/>
              </a:rPr>
              <a:t>rio: revisão sistem</a:t>
            </a:r>
            <a:r>
              <a:rPr lang="pt-BR" b="1">
                <a:solidFill>
                  <a:schemeClr val="hlink"/>
                </a:solidFill>
                <a:latin typeface="Calibri"/>
              </a:rPr>
              <a:t>á</a:t>
            </a:r>
            <a:r>
              <a:rPr lang="pt-BR" b="1">
                <a:solidFill>
                  <a:schemeClr val="hlink"/>
                </a:solidFill>
                <a:latin typeface="Lato" pitchFamily="34" charset="0"/>
              </a:rPr>
              <a:t>tica e metan</a:t>
            </a:r>
            <a:r>
              <a:rPr lang="pt-BR" b="1">
                <a:solidFill>
                  <a:schemeClr val="hlink"/>
                </a:solidFill>
                <a:latin typeface="Calibri"/>
              </a:rPr>
              <a:t>á</a:t>
            </a:r>
            <a:r>
              <a:rPr lang="pt-BR" b="1">
                <a:solidFill>
                  <a:schemeClr val="hlink"/>
                </a:solidFill>
                <a:latin typeface="Lato" pitchFamily="34" charset="0"/>
              </a:rPr>
              <a:t>lise</a:t>
            </a:r>
          </a:p>
          <a:p>
            <a:pPr algn="ctr"/>
            <a:r>
              <a:rPr lang="pt-BR" sz="1600" b="1">
                <a:solidFill>
                  <a:srgbClr val="072A4D"/>
                </a:solidFill>
                <a:latin typeface="Lato" pitchFamily="34" charset="0"/>
              </a:rPr>
              <a:t>Aldana-Aguire JC et al. Apresenta</a:t>
            </a:r>
            <a:r>
              <a:rPr lang="pt-BR" sz="1600" b="1">
                <a:solidFill>
                  <a:srgbClr val="072A4D"/>
                </a:solidFill>
                <a:latin typeface="Calibri"/>
              </a:rPr>
              <a:t>ç</a:t>
            </a:r>
            <a:r>
              <a:rPr lang="pt-BR" sz="1600" b="1">
                <a:solidFill>
                  <a:srgbClr val="072A4D"/>
                </a:solidFill>
                <a:latin typeface="Lato" pitchFamily="34" charset="0"/>
              </a:rPr>
              <a:t>ão:</a:t>
            </a:r>
            <a:r>
              <a:rPr lang="en-US" sz="1600" b="1"/>
              <a:t>Bruno Leite, Daniela Suzuki,Luigia Salvador</a:t>
            </a:r>
            <a:endParaRPr lang="pt-BR" sz="1600" b="1"/>
          </a:p>
        </p:txBody>
      </p:sp>
      <p:pic>
        <p:nvPicPr>
          <p:cNvPr id="71700" name="Picture 20" descr="ppt">
            <a:hlinkClick r:id="rId4" tooltip="Surfact_minim_invasivo_2017"/>
          </p:cNvPr>
          <p:cNvPicPr>
            <a:picLocks noChangeAspect="1" noChangeArrowheads="1"/>
          </p:cNvPicPr>
          <p:nvPr/>
        </p:nvPicPr>
        <p:blipFill>
          <a:blip r:embed="rId5"/>
          <a:srcRect/>
          <a:stretch>
            <a:fillRect/>
          </a:stretch>
        </p:blipFill>
        <p:spPr bwMode="auto">
          <a:xfrm>
            <a:off x="9632950" y="852488"/>
            <a:ext cx="457200" cy="457200"/>
          </a:xfrm>
          <a:prstGeom prst="rect">
            <a:avLst/>
          </a:prstGeom>
          <a:noFill/>
        </p:spPr>
      </p:pic>
      <p:sp>
        <p:nvSpPr>
          <p:cNvPr id="71701" name="Text Box 21"/>
          <p:cNvSpPr txBox="1">
            <a:spLocks noChangeArrowheads="1"/>
          </p:cNvSpPr>
          <p:nvPr/>
        </p:nvSpPr>
        <p:spPr bwMode="auto">
          <a:xfrm>
            <a:off x="10385425" y="881063"/>
            <a:ext cx="1352550" cy="366712"/>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71702" name="Line 22"/>
          <p:cNvSpPr>
            <a:spLocks noChangeShapeType="1"/>
          </p:cNvSpPr>
          <p:nvPr/>
        </p:nvSpPr>
        <p:spPr bwMode="auto">
          <a:xfrm flipH="1">
            <a:off x="10158413" y="1090613"/>
            <a:ext cx="269875" cy="17462"/>
          </a:xfrm>
          <a:prstGeom prst="line">
            <a:avLst/>
          </a:prstGeom>
          <a:noFill/>
          <a:ln w="57150">
            <a:solidFill>
              <a:srgbClr val="FF0066"/>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4"/>
          <p:cNvSpPr>
            <a:spLocks noGrp="1"/>
          </p:cNvSpPr>
          <p:nvPr>
            <p:ph type="title" idx="4294967295"/>
          </p:nvPr>
        </p:nvSpPr>
        <p:spPr/>
        <p:txBody>
          <a:bodyPr anchor="b"/>
          <a:lstStyle/>
          <a:p>
            <a:r>
              <a:rPr lang="pt-BR" dirty="0" smtClean="0">
                <a:solidFill>
                  <a:srgbClr val="D2533C"/>
                </a:solidFill>
              </a:rPr>
              <a:t>Morte ou displasia broncopulmonar – 36 semanas</a:t>
            </a:r>
          </a:p>
        </p:txBody>
      </p:sp>
      <p:pic>
        <p:nvPicPr>
          <p:cNvPr id="72707" name="Imagem 5"/>
          <p:cNvPicPr>
            <a:picLocks noChangeAspect="1"/>
          </p:cNvPicPr>
          <p:nvPr/>
        </p:nvPicPr>
        <p:blipFill>
          <a:blip r:embed="rId3"/>
          <a:srcRect/>
          <a:stretch>
            <a:fillRect/>
          </a:stretch>
        </p:blipFill>
        <p:spPr bwMode="auto">
          <a:xfrm>
            <a:off x="55563" y="1820863"/>
            <a:ext cx="12136437" cy="3365500"/>
          </a:xfrm>
          <a:prstGeom prst="rect">
            <a:avLst/>
          </a:prstGeom>
          <a:noFill/>
          <a:ln w="9525">
            <a:noFill/>
            <a:miter lim="800000"/>
            <a:headEnd/>
            <a:tailEnd/>
          </a:ln>
        </p:spPr>
      </p:pic>
      <p:sp>
        <p:nvSpPr>
          <p:cNvPr id="72708" name="Rectangle 5"/>
          <p:cNvSpPr>
            <a:spLocks noChangeArrowheads="1"/>
          </p:cNvSpPr>
          <p:nvPr/>
        </p:nvSpPr>
        <p:spPr bwMode="auto">
          <a:xfrm>
            <a:off x="55563" y="4711700"/>
            <a:ext cx="11837987" cy="1190625"/>
          </a:xfrm>
          <a:prstGeom prst="rect">
            <a:avLst/>
          </a:prstGeom>
          <a:noFill/>
          <a:ln w="9525">
            <a:noFill/>
            <a:miter lim="800000"/>
            <a:headEnd/>
            <a:tailEnd/>
          </a:ln>
        </p:spPr>
        <p:txBody>
          <a:bodyPr>
            <a:spAutoFit/>
          </a:bodyPr>
          <a:lstStyle/>
          <a:p>
            <a:pPr algn="ctr"/>
            <a:r>
              <a:rPr lang="pt-BR">
                <a:ea typeface="MS PGothic" pitchFamily="34" charset="-128"/>
              </a:rPr>
              <a:t>Esse metagráfico (</a:t>
            </a:r>
            <a:r>
              <a:rPr lang="pt-BR">
                <a:solidFill>
                  <a:schemeClr val="hlink"/>
                </a:solidFill>
                <a:ea typeface="MS PGothic" pitchFamily="34" charset="-128"/>
              </a:rPr>
              <a:t>Figura 2</a:t>
            </a:r>
            <a:r>
              <a:rPr lang="pt-BR">
                <a:ea typeface="MS PGothic" pitchFamily="34" charset="-128"/>
              </a:rPr>
              <a:t>) mostra que todos os estudos mostraram redução de óbito e displasia broncopulmonar quando usa a técnica menos invasiva </a:t>
            </a:r>
            <a:r>
              <a:rPr lang="pt-BR" b="1">
                <a:solidFill>
                  <a:schemeClr val="hlink"/>
                </a:solidFill>
                <a:ea typeface="MS PGothic" pitchFamily="34" charset="-128"/>
              </a:rPr>
              <a:t>(RR=0,75 com IC a 95% de 0,59-0,94 – P=0,01</a:t>
            </a:r>
            <a:r>
              <a:rPr lang="pt-BR">
                <a:ea typeface="MS PGothic" pitchFamily="34" charset="-128"/>
              </a:rPr>
              <a:t>), mesmo olhando particularmente para os estudos que descreveram o protocolo InSurE do grupo controle (28-31) ou quando olhamos para os dois estudos que tiveram baixo risco de vies (28.32).Sem significância na heterogeneidade</a:t>
            </a:r>
          </a:p>
        </p:txBody>
      </p:sp>
      <p:sp>
        <p:nvSpPr>
          <p:cNvPr id="72709"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2710"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4"/>
          <p:cNvSpPr>
            <a:spLocks noGrp="1"/>
          </p:cNvSpPr>
          <p:nvPr>
            <p:ph type="title" idx="4294967295"/>
          </p:nvPr>
        </p:nvSpPr>
        <p:spPr/>
        <p:txBody>
          <a:bodyPr anchor="b"/>
          <a:lstStyle/>
          <a:p>
            <a:r>
              <a:rPr lang="pt-BR" smtClean="0">
                <a:solidFill>
                  <a:srgbClr val="D2533C"/>
                </a:solidFill>
              </a:rPr>
              <a:t>Morte em participantes do estudo</a:t>
            </a:r>
          </a:p>
        </p:txBody>
      </p:sp>
      <p:pic>
        <p:nvPicPr>
          <p:cNvPr id="75779" name="Imagem 2"/>
          <p:cNvPicPr>
            <a:picLocks noChangeAspect="1"/>
          </p:cNvPicPr>
          <p:nvPr/>
        </p:nvPicPr>
        <p:blipFill>
          <a:blip r:embed="rId3"/>
          <a:srcRect/>
          <a:stretch>
            <a:fillRect/>
          </a:stretch>
        </p:blipFill>
        <p:spPr bwMode="auto">
          <a:xfrm>
            <a:off x="28575" y="2271713"/>
            <a:ext cx="12163425" cy="3471862"/>
          </a:xfrm>
          <a:prstGeom prst="rect">
            <a:avLst/>
          </a:prstGeom>
          <a:noFill/>
          <a:ln w="9525">
            <a:noFill/>
            <a:miter lim="800000"/>
            <a:headEnd/>
            <a:tailEnd/>
          </a:ln>
        </p:spPr>
      </p:pic>
      <p:sp>
        <p:nvSpPr>
          <p:cNvPr id="75780" name="Text Box 5"/>
          <p:cNvSpPr txBox="1">
            <a:spLocks noChangeArrowheads="1"/>
          </p:cNvSpPr>
          <p:nvPr/>
        </p:nvSpPr>
        <p:spPr bwMode="auto">
          <a:xfrm>
            <a:off x="1560513" y="5332413"/>
            <a:ext cx="8801100" cy="915987"/>
          </a:xfrm>
          <a:prstGeom prst="rect">
            <a:avLst/>
          </a:prstGeom>
          <a:noFill/>
          <a:ln w="9525">
            <a:noFill/>
            <a:miter lim="800000"/>
            <a:headEnd/>
            <a:tailEnd/>
          </a:ln>
        </p:spPr>
        <p:txBody>
          <a:bodyPr wrap="none">
            <a:spAutoFit/>
          </a:bodyPr>
          <a:lstStyle/>
          <a:p>
            <a:pPr algn="ctr"/>
            <a:r>
              <a:rPr lang="pt-BR">
                <a:ea typeface="MS PGothic" pitchFamily="34" charset="-128"/>
              </a:rPr>
              <a:t>A metanálise (</a:t>
            </a:r>
            <a:r>
              <a:rPr lang="pt-BR">
                <a:solidFill>
                  <a:schemeClr val="hlink"/>
                </a:solidFill>
                <a:ea typeface="MS PGothic" pitchFamily="34" charset="-128"/>
              </a:rPr>
              <a:t>Figura 3</a:t>
            </a:r>
            <a:r>
              <a:rPr lang="pt-BR">
                <a:ea typeface="MS PGothic" pitchFamily="34" charset="-128"/>
              </a:rPr>
              <a:t>) não mostrou diferença no resultado morte (</a:t>
            </a:r>
            <a:r>
              <a:rPr lang="pt-BR" b="1">
                <a:ea typeface="MS PGothic" pitchFamily="34" charset="-128"/>
              </a:rPr>
              <a:t>RR=0,85 com IC </a:t>
            </a:r>
          </a:p>
          <a:p>
            <a:pPr algn="ctr"/>
            <a:r>
              <a:rPr lang="pt-BR" b="1">
                <a:ea typeface="MS PGothic" pitchFamily="34" charset="-128"/>
              </a:rPr>
              <a:t>a 95% de 0,48-1,52 – P=0,58</a:t>
            </a:r>
            <a:r>
              <a:rPr lang="pt-BR">
                <a:ea typeface="MS PGothic" pitchFamily="34" charset="-128"/>
              </a:rPr>
              <a:t>). Os ensaios usando o protocolo InSurE mostraram </a:t>
            </a:r>
          </a:p>
          <a:p>
            <a:pPr algn="ctr"/>
            <a:r>
              <a:rPr lang="pt-BR">
                <a:ea typeface="MS PGothic" pitchFamily="34" charset="-128"/>
              </a:rPr>
              <a:t>resultados semelhantes</a:t>
            </a:r>
          </a:p>
        </p:txBody>
      </p:sp>
      <p:sp>
        <p:nvSpPr>
          <p:cNvPr id="75781"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5782"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ítulo 2"/>
          <p:cNvSpPr>
            <a:spLocks noGrp="1"/>
          </p:cNvSpPr>
          <p:nvPr>
            <p:ph type="title" idx="4294967295"/>
          </p:nvPr>
        </p:nvSpPr>
        <p:spPr/>
        <p:txBody>
          <a:bodyPr anchor="b"/>
          <a:lstStyle/>
          <a:p>
            <a:r>
              <a:rPr lang="pt-BR" smtClean="0">
                <a:solidFill>
                  <a:srgbClr val="D2533C"/>
                </a:solidFill>
              </a:rPr>
              <a:t>Displasia broncopulmonar em sobreviventes – 36 semanas</a:t>
            </a:r>
          </a:p>
        </p:txBody>
      </p:sp>
      <p:pic>
        <p:nvPicPr>
          <p:cNvPr id="77827" name="Imagem 4"/>
          <p:cNvPicPr>
            <a:picLocks noChangeAspect="1"/>
          </p:cNvPicPr>
          <p:nvPr/>
        </p:nvPicPr>
        <p:blipFill>
          <a:blip r:embed="rId3"/>
          <a:srcRect/>
          <a:stretch>
            <a:fillRect/>
          </a:stretch>
        </p:blipFill>
        <p:spPr bwMode="auto">
          <a:xfrm>
            <a:off x="-17463" y="2770188"/>
            <a:ext cx="12230101" cy="3365500"/>
          </a:xfrm>
          <a:prstGeom prst="rect">
            <a:avLst/>
          </a:prstGeom>
          <a:noFill/>
          <a:ln w="9525">
            <a:noFill/>
            <a:miter lim="800000"/>
            <a:headEnd/>
            <a:tailEnd/>
          </a:ln>
        </p:spPr>
      </p:pic>
      <p:sp>
        <p:nvSpPr>
          <p:cNvPr id="77828" name="Text Box 5"/>
          <p:cNvSpPr txBox="1">
            <a:spLocks noChangeArrowheads="1"/>
          </p:cNvSpPr>
          <p:nvPr/>
        </p:nvSpPr>
        <p:spPr bwMode="auto">
          <a:xfrm>
            <a:off x="261938" y="5494338"/>
            <a:ext cx="8947150" cy="641350"/>
          </a:xfrm>
          <a:prstGeom prst="rect">
            <a:avLst/>
          </a:prstGeom>
          <a:noFill/>
          <a:ln w="9525">
            <a:noFill/>
            <a:miter lim="800000"/>
            <a:headEnd/>
            <a:tailEnd/>
          </a:ln>
        </p:spPr>
        <p:txBody>
          <a:bodyPr wrap="none">
            <a:spAutoFit/>
          </a:bodyPr>
          <a:lstStyle/>
          <a:p>
            <a:r>
              <a:rPr lang="pt-BR">
                <a:ea typeface="MS PGothic" pitchFamily="34" charset="-128"/>
              </a:rPr>
              <a:t>A técnica LISA</a:t>
            </a:r>
            <a:r>
              <a:rPr lang="pt-BR">
                <a:solidFill>
                  <a:schemeClr val="hlink"/>
                </a:solidFill>
                <a:ea typeface="MS PGothic" pitchFamily="34" charset="-128"/>
              </a:rPr>
              <a:t> (Figura 4</a:t>
            </a:r>
            <a:r>
              <a:rPr lang="pt-BR">
                <a:ea typeface="MS PGothic" pitchFamily="34" charset="-128"/>
              </a:rPr>
              <a:t>) resultu em significante redução da displasia broncopulmonar</a:t>
            </a:r>
          </a:p>
          <a:p>
            <a:r>
              <a:rPr lang="pt-BR">
                <a:ea typeface="MS PGothic" pitchFamily="34" charset="-128"/>
              </a:rPr>
              <a:t>Com 36 semanas de idade pós-concepção:</a:t>
            </a:r>
            <a:r>
              <a:rPr lang="pt-BR" b="1">
                <a:solidFill>
                  <a:schemeClr val="hlink"/>
                </a:solidFill>
                <a:ea typeface="MS PGothic" pitchFamily="34" charset="-128"/>
              </a:rPr>
              <a:t>RR=0,72 com IC de 0,53-0,97-P=0.03</a:t>
            </a:r>
            <a:r>
              <a:rPr lang="pt-BR">
                <a:ea typeface="MS PGothic" pitchFamily="34" charset="-128"/>
              </a:rPr>
              <a:t>)</a:t>
            </a:r>
          </a:p>
        </p:txBody>
      </p:sp>
      <p:sp>
        <p:nvSpPr>
          <p:cNvPr id="77829"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7830"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79875" name="Título 5"/>
          <p:cNvSpPr txBox="1">
            <a:spLocks/>
          </p:cNvSpPr>
          <p:nvPr/>
        </p:nvSpPr>
        <p:spPr bwMode="auto">
          <a:xfrm>
            <a:off x="839788" y="-465138"/>
            <a:ext cx="10515600" cy="1325563"/>
          </a:xfrm>
          <a:prstGeom prst="rect">
            <a:avLst/>
          </a:prstGeom>
          <a:noFill/>
          <a:ln w="9525">
            <a:noFill/>
            <a:miter lim="800000"/>
            <a:headEnd/>
            <a:tailEnd/>
          </a:ln>
        </p:spPr>
        <p:txBody>
          <a:bodyPr anchor="ctr"/>
          <a:lstStyle/>
          <a:p>
            <a:pPr algn="ctr">
              <a:lnSpc>
                <a:spcPct val="90000"/>
              </a:lnSpc>
            </a:pPr>
            <a:r>
              <a:rPr lang="pt-BR" sz="2800">
                <a:solidFill>
                  <a:srgbClr val="D2533C"/>
                </a:solidFill>
                <a:latin typeface="Verdana" pitchFamily="34" charset="0"/>
                <a:ea typeface="MS PGothic" pitchFamily="34" charset="-128"/>
              </a:rPr>
              <a:t>Ventilação mecânica – 72h de vida</a:t>
            </a:r>
          </a:p>
        </p:txBody>
      </p:sp>
      <p:pic>
        <p:nvPicPr>
          <p:cNvPr id="79876" name="Imagem 7"/>
          <p:cNvPicPr>
            <a:picLocks noChangeAspect="1"/>
          </p:cNvPicPr>
          <p:nvPr/>
        </p:nvPicPr>
        <p:blipFill>
          <a:blip r:embed="rId4"/>
          <a:srcRect l="18935" t="64539" r="30750" b="13361"/>
          <a:stretch>
            <a:fillRect/>
          </a:stretch>
        </p:blipFill>
        <p:spPr bwMode="auto">
          <a:xfrm>
            <a:off x="52388" y="3838575"/>
            <a:ext cx="12101512" cy="2241550"/>
          </a:xfrm>
          <a:prstGeom prst="rect">
            <a:avLst/>
          </a:prstGeom>
          <a:noFill/>
          <a:ln w="9525">
            <a:noFill/>
            <a:miter lim="800000"/>
            <a:headEnd/>
            <a:tailEnd/>
          </a:ln>
        </p:spPr>
      </p:pic>
      <p:sp>
        <p:nvSpPr>
          <p:cNvPr id="79877" name="Text Box 7"/>
          <p:cNvSpPr txBox="1">
            <a:spLocks noChangeArrowheads="1"/>
          </p:cNvSpPr>
          <p:nvPr/>
        </p:nvSpPr>
        <p:spPr bwMode="auto">
          <a:xfrm>
            <a:off x="839788" y="2678113"/>
            <a:ext cx="10880725" cy="641350"/>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5</a:t>
            </a:r>
            <a:r>
              <a:rPr lang="pt-BR">
                <a:ea typeface="MS PGothic" pitchFamily="34" charset="-128"/>
              </a:rPr>
              <a:t>: LISA demonstrou menor tempo de ventilação mecânica nas 72 horas</a:t>
            </a:r>
          </a:p>
          <a:p>
            <a:r>
              <a:rPr lang="pt-BR">
                <a:ea typeface="MS PGothic" pitchFamily="34" charset="-128"/>
              </a:rPr>
              <a:t>de vida (</a:t>
            </a:r>
            <a:r>
              <a:rPr lang="pt-BR" b="1">
                <a:solidFill>
                  <a:schemeClr val="hlink"/>
                </a:solidFill>
                <a:ea typeface="MS PGothic" pitchFamily="34" charset="-128"/>
              </a:rPr>
              <a:t>RR=0,71 com IC a 95% de 0,53-0,96 P=0,02) </a:t>
            </a:r>
          </a:p>
        </p:txBody>
      </p:sp>
      <p:sp>
        <p:nvSpPr>
          <p:cNvPr id="79878" name="Text Box 9"/>
          <p:cNvSpPr txBox="1">
            <a:spLocks noChangeArrowheads="1"/>
          </p:cNvSpPr>
          <p:nvPr/>
        </p:nvSpPr>
        <p:spPr bwMode="auto">
          <a:xfrm>
            <a:off x="1069975" y="5942013"/>
            <a:ext cx="7562850" cy="915987"/>
          </a:xfrm>
          <a:prstGeom prst="rect">
            <a:avLst/>
          </a:prstGeom>
          <a:noFill/>
          <a:ln w="9525">
            <a:noFill/>
            <a:miter lim="800000"/>
            <a:headEnd/>
            <a:tailEnd/>
          </a:ln>
        </p:spPr>
        <p:txBody>
          <a:bodyPr wrap="none">
            <a:spAutoFit/>
          </a:bodyPr>
          <a:lstStyle/>
          <a:p>
            <a:r>
              <a:rPr lang="pt-BR">
                <a:solidFill>
                  <a:schemeClr val="hlink"/>
                </a:solidFill>
                <a:ea typeface="MS PGothic" pitchFamily="34" charset="-128"/>
              </a:rPr>
              <a:t>Figura 6</a:t>
            </a:r>
            <a:r>
              <a:rPr lang="pt-BR">
                <a:ea typeface="MS PGothic" pitchFamily="34" charset="-128"/>
              </a:rPr>
              <a:t>: LISA demonstrou menor tempo de ventilação mecânica em</a:t>
            </a:r>
          </a:p>
          <a:p>
            <a:r>
              <a:rPr lang="pt-BR">
                <a:ea typeface="MS PGothic" pitchFamily="34" charset="-128"/>
              </a:rPr>
              <a:t>qualquer tempo na UTIN (</a:t>
            </a:r>
            <a:r>
              <a:rPr lang="pt-BR" b="1">
                <a:solidFill>
                  <a:schemeClr val="hlink"/>
                </a:solidFill>
                <a:ea typeface="MS PGothic" pitchFamily="34" charset="-128"/>
              </a:rPr>
              <a:t>RR=0,66 com IC a 95% de 0,47-0,93 P=0,02) </a:t>
            </a:r>
          </a:p>
          <a:p>
            <a:endParaRPr lang="pt-BR">
              <a:ea typeface="MS PGothic" pitchFamily="34" charset="-128"/>
            </a:endParaRPr>
          </a:p>
        </p:txBody>
      </p:sp>
      <p:sp>
        <p:nvSpPr>
          <p:cNvPr id="79879" name="Text Box 7"/>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79880" name="AutoShape 8"/>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idx="4294967295"/>
          </p:nvPr>
        </p:nvSpPr>
        <p:spPr/>
        <p:txBody>
          <a:bodyPr anchor="b"/>
          <a:lstStyle/>
          <a:p>
            <a:r>
              <a:rPr lang="pt-BR" sz="3400" smtClean="0">
                <a:solidFill>
                  <a:srgbClr val="D2533C"/>
                </a:solidFill>
              </a:rPr>
              <a:t>Ventilação mecânica – UCIN</a:t>
            </a:r>
            <a:br>
              <a:rPr lang="pt-BR" sz="3400" smtClean="0">
                <a:solidFill>
                  <a:srgbClr val="D2533C"/>
                </a:solidFill>
              </a:rPr>
            </a:br>
            <a:endParaRPr lang="pt-BR" sz="3400" smtClean="0">
              <a:solidFill>
                <a:srgbClr val="D2533C"/>
              </a:solidFill>
            </a:endParaRPr>
          </a:p>
        </p:txBody>
      </p:sp>
      <p:pic>
        <p:nvPicPr>
          <p:cNvPr id="81923" name="Imagem 7"/>
          <p:cNvPicPr>
            <a:picLocks noChangeAspect="1"/>
          </p:cNvPicPr>
          <p:nvPr/>
        </p:nvPicPr>
        <p:blipFill>
          <a:blip r:embed="rId2"/>
          <a:srcRect l="18935" t="64539" r="30750" b="13361"/>
          <a:stretch>
            <a:fillRect/>
          </a:stretch>
        </p:blipFill>
        <p:spPr bwMode="auto">
          <a:xfrm>
            <a:off x="90488" y="1344613"/>
            <a:ext cx="12101512" cy="2241550"/>
          </a:xfrm>
          <a:prstGeom prst="rect">
            <a:avLst/>
          </a:prstGeom>
          <a:noFill/>
          <a:ln w="9525">
            <a:noFill/>
            <a:miter lim="800000"/>
            <a:headEnd/>
            <a:tailEnd/>
          </a:ln>
        </p:spPr>
      </p:pic>
      <p:sp>
        <p:nvSpPr>
          <p:cNvPr id="81924" name="Text Box 5"/>
          <p:cNvSpPr txBox="1">
            <a:spLocks noChangeArrowheads="1"/>
          </p:cNvSpPr>
          <p:nvPr/>
        </p:nvSpPr>
        <p:spPr bwMode="auto">
          <a:xfrm>
            <a:off x="1927225" y="4189413"/>
            <a:ext cx="8540750" cy="2014537"/>
          </a:xfrm>
          <a:prstGeom prst="rect">
            <a:avLst/>
          </a:prstGeom>
          <a:noFill/>
          <a:ln w="9525">
            <a:noFill/>
            <a:miter lim="800000"/>
            <a:headEnd/>
            <a:tailEnd/>
          </a:ln>
        </p:spPr>
        <p:txBody>
          <a:bodyPr wrap="none">
            <a:spAutoFit/>
          </a:bodyPr>
          <a:lstStyle/>
          <a:p>
            <a:pPr algn="ctr" defTabSz="457200"/>
            <a:r>
              <a:rPr lang="pt-BR">
                <a:solidFill>
                  <a:schemeClr val="hlink"/>
                </a:solidFill>
                <a:ea typeface="MS PGothic" pitchFamily="34" charset="-128"/>
              </a:rPr>
              <a:t>Figura 6</a:t>
            </a:r>
            <a:r>
              <a:rPr lang="pt-BR">
                <a:ea typeface="MS PGothic" pitchFamily="34" charset="-128"/>
              </a:rPr>
              <a:t>: LISA demonstrou menor tempo de ventilação mecânica em</a:t>
            </a:r>
          </a:p>
          <a:p>
            <a:pPr algn="ctr" defTabSz="457200"/>
            <a:r>
              <a:rPr lang="pt-BR">
                <a:ea typeface="MS PGothic" pitchFamily="34" charset="-128"/>
              </a:rPr>
              <a:t>qualquer tempo na UTIN (</a:t>
            </a:r>
            <a:r>
              <a:rPr lang="pt-BR" b="1">
                <a:solidFill>
                  <a:schemeClr val="hlink"/>
                </a:solidFill>
                <a:ea typeface="MS PGothic" pitchFamily="34" charset="-128"/>
              </a:rPr>
              <a:t>RR=0,66 com IC a 95% de 0,47-0,93 P=0,02)</a:t>
            </a:r>
          </a:p>
          <a:p>
            <a:pPr algn="ctr" defTabSz="457200"/>
            <a:r>
              <a:rPr lang="pt-BR">
                <a:ea typeface="MS PGothic" pitchFamily="34" charset="-128"/>
              </a:rPr>
              <a:t>Houve significante heterogeneidade entre os estudos, devido aos resultados mais </a:t>
            </a:r>
          </a:p>
          <a:p>
            <a:pPr algn="ctr" defTabSz="457200"/>
            <a:r>
              <a:rPr lang="pt-BR">
                <a:ea typeface="MS PGothic" pitchFamily="34" charset="-128"/>
              </a:rPr>
              <a:t>Favoráveis ao estudo de Gopel et al(27). Excluindo os dados deste estudo a </a:t>
            </a:r>
          </a:p>
          <a:p>
            <a:pPr algn="ctr" defTabSz="457200"/>
            <a:r>
              <a:rPr lang="pt-BR">
                <a:ea typeface="MS PGothic" pitchFamily="34" charset="-128"/>
              </a:rPr>
              <a:t>Heterogeneidade se resolveu (I</a:t>
            </a:r>
            <a:r>
              <a:rPr lang="pt-BR" baseline="30000">
                <a:ea typeface="Arial Unicode MS" pitchFamily="34" charset="-128"/>
                <a:cs typeface="Arial Unicode MS" pitchFamily="34" charset="-128"/>
              </a:rPr>
              <a:t>o</a:t>
            </a:r>
            <a:r>
              <a:rPr lang="pt-BR">
                <a:ea typeface="Arial Unicode MS" pitchFamily="34" charset="-128"/>
                <a:cs typeface="Arial Unicode MS" pitchFamily="34" charset="-128"/>
              </a:rPr>
              <a:t>=0</a:t>
            </a:r>
            <a:r>
              <a:rPr lang="pt-BR">
                <a:ea typeface="MS PGothic" pitchFamily="34" charset="-128"/>
              </a:rPr>
              <a:t>) e o resultado continuou significante: </a:t>
            </a:r>
            <a:r>
              <a:rPr lang="pt-BR" b="1">
                <a:solidFill>
                  <a:schemeClr val="hlink"/>
                </a:solidFill>
                <a:ea typeface="MS PGothic" pitchFamily="34" charset="-128"/>
              </a:rPr>
              <a:t>IR=0,76</a:t>
            </a:r>
          </a:p>
          <a:p>
            <a:pPr algn="ctr" defTabSz="457200"/>
            <a:r>
              <a:rPr lang="pt-BR" b="1">
                <a:solidFill>
                  <a:schemeClr val="hlink"/>
                </a:solidFill>
                <a:ea typeface="MS PGothic" pitchFamily="34" charset="-128"/>
              </a:rPr>
              <a:t>com IC a 95% de 0,65-0,85-P&lt;0,001</a:t>
            </a:r>
            <a:r>
              <a:rPr lang="pt-BR">
                <a:ea typeface="MS PGothic" pitchFamily="34" charset="-128"/>
              </a:rPr>
              <a:t>). </a:t>
            </a:r>
          </a:p>
          <a:p>
            <a:pPr algn="ctr" defTabSz="457200"/>
            <a:endParaRPr lang="pt-BR">
              <a:ea typeface="MS PGothic" pitchFamily="34" charset="-128"/>
            </a:endParaRPr>
          </a:p>
        </p:txBody>
      </p:sp>
      <p:sp>
        <p:nvSpPr>
          <p:cNvPr id="81925" name="Text Box 5"/>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
        <p:nvSpPr>
          <p:cNvPr id="81926" name="AutoShape 6"/>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82947" name="Título 1"/>
          <p:cNvSpPr>
            <a:spLocks noGrp="1"/>
          </p:cNvSpPr>
          <p:nvPr>
            <p:ph type="title" idx="4294967295"/>
          </p:nvPr>
        </p:nvSpPr>
        <p:spPr>
          <a:xfrm>
            <a:off x="766763" y="-608013"/>
            <a:ext cx="10668000" cy="1216026"/>
          </a:xfrm>
        </p:spPr>
        <p:txBody>
          <a:bodyPr anchor="b"/>
          <a:lstStyle/>
          <a:p>
            <a:r>
              <a:rPr lang="pt-BR" smtClean="0">
                <a:solidFill>
                  <a:srgbClr val="D2533C"/>
                </a:solidFill>
              </a:rPr>
              <a:t>Outras morbidades neonatais</a:t>
            </a:r>
          </a:p>
        </p:txBody>
      </p:sp>
      <p:sp>
        <p:nvSpPr>
          <p:cNvPr id="82948" name="Text Box 5"/>
          <p:cNvSpPr txBox="1">
            <a:spLocks noChangeArrowheads="1"/>
          </p:cNvSpPr>
          <p:nvPr/>
        </p:nvSpPr>
        <p:spPr bwMode="auto">
          <a:xfrm>
            <a:off x="1924050" y="4789488"/>
            <a:ext cx="10145713" cy="2047875"/>
          </a:xfrm>
          <a:prstGeom prst="rect">
            <a:avLst/>
          </a:prstGeom>
          <a:solidFill>
            <a:schemeClr val="bg1"/>
          </a:solidFill>
          <a:ln w="9525">
            <a:noFill/>
            <a:miter lim="800000"/>
            <a:headEnd/>
            <a:tailEnd/>
          </a:ln>
        </p:spPr>
        <p:txBody>
          <a:bodyPr>
            <a:spAutoFit/>
          </a:bodyPr>
          <a:lstStyle/>
          <a:p>
            <a:pPr algn="ctr"/>
            <a:r>
              <a:rPr lang="pt-BR" sz="1600">
                <a:ea typeface="MS PGothic" pitchFamily="34" charset="-128"/>
              </a:rPr>
              <a:t>A metanálise mostrou menos pneumotórax no grupo LISA (RR=0,61 com IC a 95% de</a:t>
            </a:r>
          </a:p>
          <a:p>
            <a:pPr algn="ctr"/>
            <a:r>
              <a:rPr lang="pt-BR" sz="1600">
                <a:ea typeface="MS PGothic" pitchFamily="34" charset="-128"/>
              </a:rPr>
              <a:t>0,37-1,02-P=0,002, sem heterogeneidade: I</a:t>
            </a:r>
            <a:r>
              <a:rPr lang="pt-BR" sz="1600" baseline="30000">
                <a:ea typeface="Arial Unicode MS" pitchFamily="34" charset="-128"/>
                <a:cs typeface="Arial Unicode MS" pitchFamily="34" charset="-128"/>
              </a:rPr>
              <a:t>o</a:t>
            </a:r>
            <a:r>
              <a:rPr lang="pt-BR" sz="1600">
                <a:ea typeface="MS PGothic" pitchFamily="34" charset="-128"/>
              </a:rPr>
              <a:t>=0), não havendo significância para as demais </a:t>
            </a:r>
          </a:p>
          <a:p>
            <a:pPr algn="ctr"/>
            <a:r>
              <a:rPr lang="pt-BR" sz="1600">
                <a:ea typeface="MS PGothic" pitchFamily="34" charset="-128"/>
              </a:rPr>
              <a:t>morbidades (</a:t>
            </a:r>
            <a:r>
              <a:rPr lang="pt-BR" sz="1600">
                <a:solidFill>
                  <a:schemeClr val="hlink"/>
                </a:solidFill>
                <a:ea typeface="MS PGothic" pitchFamily="34" charset="-128"/>
              </a:rPr>
              <a:t>Tabela 4</a:t>
            </a:r>
            <a:r>
              <a:rPr lang="pt-BR" sz="1600">
                <a:ea typeface="MS PGothic" pitchFamily="34" charset="-128"/>
              </a:rPr>
              <a:t>);</a:t>
            </a:r>
          </a:p>
          <a:p>
            <a:pPr algn="ctr"/>
            <a:r>
              <a:rPr lang="pt-BR" sz="1600">
                <a:ea typeface="MS PGothic" pitchFamily="34" charset="-128"/>
              </a:rPr>
              <a:t>Em relação ao procedimento: porém </a:t>
            </a:r>
            <a:r>
              <a:rPr lang="pt-BR" sz="1600">
                <a:solidFill>
                  <a:srgbClr val="FF0000"/>
                </a:solidFill>
                <a:ea typeface="MS PGothic" pitchFamily="34" charset="-128"/>
              </a:rPr>
              <a:t>houve maior refluxo do surfactante no LISA:RR=2,52,com</a:t>
            </a:r>
          </a:p>
          <a:p>
            <a:pPr algn="ctr"/>
            <a:r>
              <a:rPr lang="pt-BR" sz="1600">
                <a:solidFill>
                  <a:srgbClr val="FF0000"/>
                </a:solidFill>
                <a:ea typeface="MS PGothic" pitchFamily="34" charset="-128"/>
              </a:rPr>
              <a:t>IC a 95% de 1,47-4,31-P&lt;0,001),</a:t>
            </a:r>
            <a:r>
              <a:rPr lang="pt-BR" sz="1600">
                <a:solidFill>
                  <a:schemeClr val="hlink"/>
                </a:solidFill>
                <a:ea typeface="MS PGothic" pitchFamily="34" charset="-128"/>
              </a:rPr>
              <a:t>porém  não afetou o número de RN que necessitou mais</a:t>
            </a:r>
          </a:p>
          <a:p>
            <a:pPr algn="ctr"/>
            <a:r>
              <a:rPr lang="pt-BR" sz="1600">
                <a:solidFill>
                  <a:schemeClr val="hlink"/>
                </a:solidFill>
                <a:ea typeface="MS PGothic" pitchFamily="34" charset="-128"/>
              </a:rPr>
              <a:t>de uma  dose de surfactante no grupo de intervenção;</a:t>
            </a:r>
          </a:p>
          <a:p>
            <a:pPr algn="ctr"/>
            <a:r>
              <a:rPr lang="pt-BR" sz="1600">
                <a:ea typeface="MS PGothic" pitchFamily="34" charset="-128"/>
              </a:rPr>
              <a:t>Sem diferença entre os grupos quanto a falha do procedimento (RR=0,97 com IC a 95% de 0,58</a:t>
            </a:r>
          </a:p>
          <a:p>
            <a:pPr algn="ctr"/>
            <a:r>
              <a:rPr lang="pt-BR" sz="1600">
                <a:ea typeface="MS PGothic" pitchFamily="34" charset="-128"/>
              </a:rPr>
              <a:t>-1,63-P=0,91). </a:t>
            </a:r>
          </a:p>
        </p:txBody>
      </p:sp>
      <p:sp>
        <p:nvSpPr>
          <p:cNvPr id="82949" name="AutoShape 5"/>
          <p:cNvSpPr>
            <a:spLocks noChangeArrowheads="1"/>
          </p:cNvSpPr>
          <p:nvPr/>
        </p:nvSpPr>
        <p:spPr bwMode="auto">
          <a:xfrm>
            <a:off x="11564938" y="6313488"/>
            <a:ext cx="514350" cy="314325"/>
          </a:xfrm>
          <a:prstGeom prst="rightArrow">
            <a:avLst>
              <a:gd name="adj1" fmla="val 50000"/>
              <a:gd name="adj2" fmla="val 40909"/>
            </a:avLst>
          </a:prstGeom>
          <a:solidFill>
            <a:srgbClr val="FFFF00"/>
          </a:solidFill>
          <a:ln w="57150">
            <a:solidFill>
              <a:srgbClr val="FF3399"/>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Content Placeholder 2"/>
          <p:cNvSpPr>
            <a:spLocks noGrp="1"/>
          </p:cNvSpPr>
          <p:nvPr>
            <p:ph idx="4294967295"/>
          </p:nvPr>
        </p:nvSpPr>
        <p:spPr>
          <a:xfrm>
            <a:off x="766763" y="1347788"/>
            <a:ext cx="10668000" cy="4267200"/>
          </a:xfrm>
        </p:spPr>
        <p:txBody>
          <a:bodyPr/>
          <a:lstStyle/>
          <a:p>
            <a:pPr marL="469900" indent="-469900" algn="just"/>
            <a:endParaRPr lang="en-US" sz="2000" smtClean="0"/>
          </a:p>
          <a:p>
            <a:pPr marL="469900" indent="-469900" algn="just"/>
            <a:r>
              <a:rPr lang="en-US" sz="2000" smtClean="0"/>
              <a:t>Mostrou-se no presente estudo que em recém-nascido pré-termo (RNPT) em ventilação não-invasiva, a técnica LISA, quando comparada à adminstração de surfactante por intubação endotraqueal, demonstra-se benéfica em termos de:  </a:t>
            </a:r>
            <a:r>
              <a:rPr lang="en-US" sz="2000" b="1" smtClean="0">
                <a:solidFill>
                  <a:schemeClr val="hlink"/>
                </a:solidFill>
              </a:rPr>
              <a:t>redução do risco de mortalidade</a:t>
            </a:r>
            <a:r>
              <a:rPr lang="en-US" sz="2000" smtClean="0">
                <a:solidFill>
                  <a:schemeClr val="hlink"/>
                </a:solidFill>
              </a:rPr>
              <a:t>, </a:t>
            </a:r>
            <a:r>
              <a:rPr lang="en-US" sz="2000" b="1" smtClean="0">
                <a:solidFill>
                  <a:schemeClr val="hlink"/>
                </a:solidFill>
              </a:rPr>
              <a:t>redução do risco displasia broncopulmonar (DBP) </a:t>
            </a:r>
            <a:r>
              <a:rPr lang="en-US" sz="2000" smtClean="0">
                <a:solidFill>
                  <a:schemeClr val="hlink"/>
                </a:solidFill>
              </a:rPr>
              <a:t>e </a:t>
            </a:r>
            <a:r>
              <a:rPr lang="en-US" sz="2000" b="1" smtClean="0">
                <a:solidFill>
                  <a:schemeClr val="hlink"/>
                </a:solidFill>
              </a:rPr>
              <a:t>diminuição da necessidade de ventilação mecânica</a:t>
            </a:r>
            <a:r>
              <a:rPr lang="en-US" sz="2000" smtClean="0"/>
              <a:t>, não havendo diferenças em morte ou nas taxas de outras morbidades; </a:t>
            </a:r>
          </a:p>
          <a:p>
            <a:pPr marL="469900" indent="-469900" algn="just"/>
            <a:endParaRPr lang="en-US" sz="2000" smtClean="0"/>
          </a:p>
          <a:p>
            <a:pPr marL="469900" indent="-469900" algn="just"/>
            <a:r>
              <a:rPr lang="en-US" sz="2000" smtClean="0"/>
              <a:t>Houve também uma tendência para menores taxas de pneumotórax.</a:t>
            </a:r>
          </a:p>
          <a:p>
            <a:pPr marL="469900" indent="-469900" algn="just"/>
            <a:endParaRPr lang="en-US" sz="2000" smtClean="0"/>
          </a:p>
          <a:p>
            <a:pPr marL="469900" indent="-469900" algn="just"/>
            <a:endParaRPr lang="en-US" sz="2000" smtClean="0"/>
          </a:p>
          <a:p>
            <a:pPr marL="469900" indent="-469900" algn="just"/>
            <a:endParaRPr lang="en-US" sz="2000" smtClean="0"/>
          </a:p>
          <a:p>
            <a:pPr marL="469900" indent="-469900" algn="just"/>
            <a:endParaRPr lang="en-US" sz="2000" smtClean="0"/>
          </a:p>
        </p:txBody>
      </p:sp>
      <p:sp>
        <p:nvSpPr>
          <p:cNvPr id="83971" name="Text Box 4"/>
          <p:cNvSpPr txBox="1">
            <a:spLocks noChangeArrowheads="1"/>
          </p:cNvSpPr>
          <p:nvPr/>
        </p:nvSpPr>
        <p:spPr bwMode="auto">
          <a:xfrm>
            <a:off x="3862388" y="6491288"/>
            <a:ext cx="8329612" cy="366712"/>
          </a:xfrm>
          <a:prstGeom prst="rect">
            <a:avLst/>
          </a:prstGeom>
          <a:solidFill>
            <a:schemeClr val="bg1"/>
          </a:solidFill>
          <a:ln w="9525">
            <a:noFill/>
            <a:miter lim="800000"/>
            <a:headEnd/>
            <a:tailEnd/>
          </a:ln>
        </p:spPr>
        <p:txBody>
          <a:bodyPr>
            <a:spAutoFit/>
          </a:bodyPr>
          <a:lstStyle/>
          <a:p>
            <a:pPr>
              <a:spcBef>
                <a:spcPct val="50000"/>
              </a:spcBef>
            </a:pPr>
            <a:endParaRPr lang="pt-B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1"/>
          </p:nvPr>
        </p:nvSpPr>
        <p:spPr>
          <a:xfrm>
            <a:off x="788988" y="1935163"/>
            <a:ext cx="10515600" cy="4351337"/>
          </a:xfrm>
        </p:spPr>
        <p:txBody>
          <a:bodyPr/>
          <a:lstStyle/>
          <a:p>
            <a:pPr>
              <a:lnSpc>
                <a:spcPct val="80000"/>
              </a:lnSpc>
            </a:pPr>
            <a:r>
              <a:rPr lang="pt-BR" sz="2000" smtClean="0"/>
              <a:t>Comparando dois períodos do uso precoce de rotina do suporte respiratório não invasivo</a:t>
            </a:r>
            <a:r>
              <a:rPr lang="pt-BR" sz="2000" b="1" smtClean="0"/>
              <a:t> </a:t>
            </a:r>
            <a:r>
              <a:rPr lang="pt-BR" sz="2000" smtClean="0"/>
              <a:t>antes (3980 RN: 2005 a 2008) e após (5137 RN: 2010 a 2013) &lt;29 semanas de idade gestacional, os autores relataram:</a:t>
            </a:r>
            <a:r>
              <a:rPr lang="pt-BR" sz="2000" b="1" smtClean="0"/>
              <a:t> </a:t>
            </a:r>
            <a:r>
              <a:rPr lang="pt-BR" sz="2000" smtClean="0"/>
              <a:t>odds do desenvolvimento de displasia broncopulmonar (DBP) em 36 semanas pós-menstrual foi significativamente maior na era mais precoce (OR ajustado 1.19, 95% CI 1.07, 1.33) e a odds ratio de OR ajustado 1.34, 95% CI 1.08, 1.66) para os RN &lt;26 semanas, ou seja </a:t>
            </a:r>
            <a:r>
              <a:rPr lang="pt-BR" sz="2000" smtClean="0">
                <a:solidFill>
                  <a:srgbClr val="FF0000"/>
                </a:solidFill>
              </a:rPr>
              <a:t>SIGNIFICATIVAMENTE MAIS DBP na era 2005 a 2008</a:t>
            </a:r>
            <a:r>
              <a:rPr lang="pt-BR" sz="2000" smtClean="0"/>
              <a:t>, quando não se usava de forma rotineira o suporte não invasivo na Sala de Parto (nesta época se usava muito surfactante profilático!). Interessante que o estudo australiano de Doyle LM et al (veja nos  </a:t>
            </a:r>
            <a:r>
              <a:rPr lang="pt-BR" sz="2000" i="1" smtClean="0"/>
              <a:t>links</a:t>
            </a:r>
            <a:r>
              <a:rPr lang="pt-BR" sz="2000" smtClean="0"/>
              <a:t>), comparando duas coortes (1997 e 2005), com a diferença de que </a:t>
            </a:r>
            <a:r>
              <a:rPr lang="pt-BR" sz="2000" b="1" smtClean="0"/>
              <a:t>houve mais ventilação não invasiva na coorte de 2005 e menos corticosteróide pós-natal</a:t>
            </a:r>
            <a:r>
              <a:rPr lang="pt-BR" sz="2000" smtClean="0"/>
              <a:t>, mostrou resultados opostos, ou seja,  mais displasia broncopulmonar e pior resultado respiratório aos 8 anos de idade  na coorte de 2005. Este autores australianos atribuíram este achado ao uso mais prolongado de oxigênio na coorte de 2005. No entanto, no presente estudo canadense, houve também aumento do uso de oxigênio, principalmente nos RN&lt;26 semanas, atribuído este fato às </a:t>
            </a:r>
            <a:r>
              <a:rPr lang="pt-BR" sz="2000" b="1" smtClean="0">
                <a:solidFill>
                  <a:schemeClr val="hlink"/>
                </a:solidFill>
              </a:rPr>
              <a:t>práticas de extubação mais precoces</a:t>
            </a:r>
            <a:r>
              <a:rPr lang="pt-BR" sz="2000" smtClean="0"/>
              <a:t> </a:t>
            </a:r>
            <a:r>
              <a:rPr lang="pt-BR" sz="2000" b="1" smtClean="0"/>
              <a:t>com manutenção inadequada da capacidade residual em CPAP ou aumento da saturação alvo de oxigênio. Continuamos acreditando, com base nas evidências que MENOS É SIM MAIS!</a:t>
            </a:r>
            <a:r>
              <a:rPr lang="pt-BR" sz="2000" smtClean="0"/>
              <a:t> </a:t>
            </a:r>
          </a:p>
        </p:txBody>
      </p:sp>
      <p:sp>
        <p:nvSpPr>
          <p:cNvPr id="91140" name="Rectangle 4"/>
          <p:cNvSpPr>
            <a:spLocks noChangeArrowheads="1"/>
          </p:cNvSpPr>
          <p:nvPr/>
        </p:nvSpPr>
        <p:spPr bwMode="auto">
          <a:xfrm>
            <a:off x="0" y="425450"/>
            <a:ext cx="12212638" cy="960438"/>
          </a:xfrm>
          <a:prstGeom prst="rect">
            <a:avLst/>
          </a:prstGeom>
          <a:solidFill>
            <a:srgbClr val="FFFFFF"/>
          </a:solidFill>
          <a:ln w="9525">
            <a:noFill/>
            <a:miter lim="800000"/>
            <a:headEnd/>
            <a:tailEnd/>
          </a:ln>
          <a:effectLst/>
        </p:spPr>
        <p:txBody>
          <a:bodyPr lIns="0" tIns="126960" rIns="0" bIns="25392" anchor="ctr">
            <a:spAutoFit/>
          </a:bodyPr>
          <a:lstStyle/>
          <a:p>
            <a:pPr algn="ctr"/>
            <a:r>
              <a:rPr lang="pt-BR" sz="2000" b="1">
                <a:solidFill>
                  <a:schemeClr val="hlink"/>
                </a:solidFill>
                <a:latin typeface="Lato" pitchFamily="34" charset="0"/>
              </a:rPr>
              <a:t>A utiliza</a:t>
            </a:r>
            <a:r>
              <a:rPr lang="pt-BR" sz="2000" b="1">
                <a:solidFill>
                  <a:schemeClr val="hlink"/>
                </a:solidFill>
                <a:latin typeface="Calibri"/>
              </a:rPr>
              <a:t>ç</a:t>
            </a:r>
            <a:r>
              <a:rPr lang="pt-BR" sz="2000" b="1">
                <a:solidFill>
                  <a:schemeClr val="hlink"/>
                </a:solidFill>
                <a:latin typeface="Lato" pitchFamily="34" charset="0"/>
              </a:rPr>
              <a:t>ão de surfactante e resultados a curto prazo numa era de suporte respirat</a:t>
            </a:r>
            <a:r>
              <a:rPr lang="pt-BR" sz="2000" b="1">
                <a:solidFill>
                  <a:schemeClr val="hlink"/>
                </a:solidFill>
                <a:latin typeface="Calibri"/>
              </a:rPr>
              <a:t>ó</a:t>
            </a:r>
            <a:r>
              <a:rPr lang="pt-BR" sz="2000" b="1">
                <a:solidFill>
                  <a:schemeClr val="hlink"/>
                </a:solidFill>
                <a:latin typeface="Lato" pitchFamily="34" charset="0"/>
              </a:rPr>
              <a:t>rio não-invasivo em Unidades de Cuidados Intensivos Neonatais Canadenses</a:t>
            </a:r>
          </a:p>
          <a:p>
            <a:pPr eaLnBrk="0" hangingPunct="0"/>
            <a:r>
              <a:rPr lang="pt-BR" sz="1300" u="sng">
                <a:solidFill>
                  <a:srgbClr val="78909C"/>
                </a:solidFill>
                <a:latin typeface="Source Sans Pro"/>
              </a:rPr>
              <a:t> </a:t>
            </a:r>
          </a:p>
        </p:txBody>
      </p:sp>
      <p:pic>
        <p:nvPicPr>
          <p:cNvPr id="91141" name="Picture 5" descr="pptx">
            <a:hlinkClick r:id="rId2" tooltip="Surfac_duas_eras-Canada_2017"/>
          </p:cNvPr>
          <p:cNvPicPr>
            <a:picLocks noChangeAspect="1" noChangeArrowheads="1"/>
          </p:cNvPicPr>
          <p:nvPr/>
        </p:nvPicPr>
        <p:blipFill>
          <a:blip r:embed="rId3"/>
          <a:srcRect/>
          <a:stretch>
            <a:fillRect/>
          </a:stretch>
        </p:blipFill>
        <p:spPr bwMode="auto">
          <a:xfrm>
            <a:off x="9390063" y="852488"/>
            <a:ext cx="457200" cy="457200"/>
          </a:xfrm>
          <a:prstGeom prst="rect">
            <a:avLst/>
          </a:prstGeom>
          <a:noFill/>
        </p:spPr>
      </p:pic>
      <p:sp>
        <p:nvSpPr>
          <p:cNvPr id="91142" name="Rectangle 6"/>
          <p:cNvSpPr>
            <a:spLocks noChangeArrowheads="1"/>
          </p:cNvSpPr>
          <p:nvPr/>
        </p:nvSpPr>
        <p:spPr bwMode="auto">
          <a:xfrm>
            <a:off x="146050" y="1196975"/>
            <a:ext cx="12045950" cy="641350"/>
          </a:xfrm>
          <a:prstGeom prst="rect">
            <a:avLst/>
          </a:prstGeom>
          <a:noFill/>
          <a:ln w="9525">
            <a:noFill/>
            <a:miter lim="800000"/>
            <a:headEnd/>
            <a:tailEnd/>
          </a:ln>
          <a:effectLst/>
        </p:spPr>
        <p:txBody>
          <a:bodyPr wrap="none" anchor="ctr">
            <a:spAutoFit/>
          </a:bodyPr>
          <a:lstStyle/>
          <a:p>
            <a:pPr algn="ctr"/>
            <a:r>
              <a:rPr lang="pt-BR"/>
              <a:t>Raghuram K, Mukerji A, Young J et al</a:t>
            </a:r>
          </a:p>
          <a:p>
            <a:pPr algn="ctr"/>
            <a:r>
              <a:rPr lang="pt-BR"/>
              <a:t>Apresentação:Cristiano Dantas, Douglas Corrêa,Manoel Antonio,Naira Coutinho,Paulo D’Arcadia, Paulo R. Margotto </a:t>
            </a:r>
          </a:p>
        </p:txBody>
      </p:sp>
      <p:sp>
        <p:nvSpPr>
          <p:cNvPr id="91143" name="Oval 32"/>
          <p:cNvSpPr>
            <a:spLocks noChangeArrowheads="1"/>
          </p:cNvSpPr>
          <p:nvPr/>
        </p:nvSpPr>
        <p:spPr bwMode="auto">
          <a:xfrm>
            <a:off x="639763" y="931863"/>
            <a:ext cx="2055812" cy="44132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Setembro/2017</a:t>
            </a:r>
          </a:p>
        </p:txBody>
      </p:sp>
      <p:sp>
        <p:nvSpPr>
          <p:cNvPr id="91144" name="Text Box 8"/>
          <p:cNvSpPr txBox="1">
            <a:spLocks noChangeArrowheads="1"/>
          </p:cNvSpPr>
          <p:nvPr/>
        </p:nvSpPr>
        <p:spPr bwMode="auto">
          <a:xfrm>
            <a:off x="10275888" y="847725"/>
            <a:ext cx="1327150" cy="366713"/>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91145" name="Line 9"/>
          <p:cNvSpPr>
            <a:spLocks noChangeShapeType="1"/>
          </p:cNvSpPr>
          <p:nvPr/>
        </p:nvSpPr>
        <p:spPr bwMode="auto">
          <a:xfrm flipH="1">
            <a:off x="9923463" y="1006475"/>
            <a:ext cx="303212" cy="0"/>
          </a:xfrm>
          <a:prstGeom prst="line">
            <a:avLst/>
          </a:prstGeom>
          <a:noFill/>
          <a:ln w="57150">
            <a:solidFill>
              <a:srgbClr val="FF0066"/>
            </a:solidFill>
            <a:round/>
            <a:headEnd/>
            <a:tailEnd type="triangle" w="med" len="med"/>
          </a:ln>
          <a:effectLst/>
        </p:spPr>
        <p:txBody>
          <a:bodyPr/>
          <a:lstStyle/>
          <a:p>
            <a:endParaRPr lang="pt-B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p:txBody>
          <a:bodyPr/>
          <a:lstStyle/>
          <a:p>
            <a:pPr>
              <a:lnSpc>
                <a:spcPct val="80000"/>
              </a:lnSpc>
            </a:pPr>
            <a:r>
              <a:rPr lang="pt-BR" sz="2400" smtClean="0">
                <a:solidFill>
                  <a:srgbClr val="FF0000"/>
                </a:solidFill>
              </a:rPr>
              <a:t>O preditor dominante para o desenvolvimento da DBP é o uso da </a:t>
            </a:r>
            <a:r>
              <a:rPr lang="pt-BR" sz="2400" i="1" smtClean="0">
                <a:solidFill>
                  <a:srgbClr val="FF0000"/>
                </a:solidFill>
              </a:rPr>
              <a:t>ventilação mecânica</a:t>
            </a:r>
            <a:r>
              <a:rPr lang="pt-BR" sz="2400" smtClean="0">
                <a:solidFill>
                  <a:srgbClr val="FF0000"/>
                </a:solidFill>
              </a:rPr>
              <a:t> durante o primeiro dia.</a:t>
            </a:r>
            <a:r>
              <a:rPr lang="pt-BR" sz="2400" smtClean="0"/>
              <a:t> Segundo van Marter, o risco de DBP aumenta em 13,4 vezes. No estudo de 2002 conduzido por van Marter e cl, avaliando a interação da corioamnionite com a ventilação mecânica e sepse neonatal na promoção da DBP, os RN de maior risco para apresentar DBP foram àqueles expostos a corioamnionite e a ventilação mecânica acima de 7 dias (OR de 3,2; IC a 95%: 0,9-11) ou a infecção pós-natal (OR de 2,9; IC a 95%:1,1-7,4). Ou seja: a infecção pré-natal ou a inflamação reduz o risco de </a:t>
            </a:r>
            <a:r>
              <a:rPr lang="pt-BR" sz="2400" i="1" smtClean="0"/>
              <a:t>DBP somente se o RN pré-termo não for ventilado por vários dias ou não apresentar sepse.</a:t>
            </a:r>
            <a:r>
              <a:rPr lang="pt-BR" sz="2400" smtClean="0"/>
              <a:t> A corioamnionite isolada protege da DBP, mas corioamnionite juntamente com a ventilação mecânica prolongada parece ser pior do que a ventilação mecânica isolada. A duração da ventilação mecânica é o marcador da efetividade da corioamnionite em reduzir o risco da displasia broncopulmonar.</a:t>
            </a:r>
          </a:p>
        </p:txBody>
      </p:sp>
      <p:sp>
        <p:nvSpPr>
          <p:cNvPr id="92164" name="Rectangle 4"/>
          <p:cNvSpPr>
            <a:spLocks noChangeArrowheads="1"/>
          </p:cNvSpPr>
          <p:nvPr/>
        </p:nvSpPr>
        <p:spPr bwMode="auto">
          <a:xfrm>
            <a:off x="141288" y="0"/>
            <a:ext cx="12050712" cy="1328738"/>
          </a:xfrm>
          <a:prstGeom prst="rect">
            <a:avLst/>
          </a:prstGeom>
          <a:solidFill>
            <a:srgbClr val="FFFFFF"/>
          </a:solidFill>
          <a:ln w="9525">
            <a:noFill/>
            <a:miter lim="800000"/>
            <a:headEnd/>
            <a:tailEnd/>
          </a:ln>
          <a:effectLst/>
        </p:spPr>
        <p:txBody>
          <a:bodyPr lIns="0" tIns="126960" rIns="0" bIns="25392" anchor="ctr">
            <a:spAutoFit/>
          </a:bodyPr>
          <a:lstStyle/>
          <a:p>
            <a:pPr algn="ctr"/>
            <a:r>
              <a:rPr lang="pt-BR" sz="1600" b="1">
                <a:solidFill>
                  <a:srgbClr val="072A4D"/>
                </a:solidFill>
                <a:latin typeface="Lato" pitchFamily="34" charset="0"/>
              </a:rPr>
              <a:t>Displasia broncopulmonar-2018</a:t>
            </a:r>
          </a:p>
          <a:p>
            <a:pPr algn="ctr"/>
            <a:r>
              <a:rPr lang="pt-BR" sz="1600" b="1">
                <a:solidFill>
                  <a:srgbClr val="072A4D"/>
                </a:solidFill>
                <a:latin typeface="Lato" pitchFamily="34" charset="0"/>
              </a:rPr>
              <a:t>Paulo R. Margotto</a:t>
            </a:r>
          </a:p>
          <a:p>
            <a:pPr algn="ctr"/>
            <a:r>
              <a:rPr lang="pt-BR" sz="1600" b="1">
                <a:solidFill>
                  <a:srgbClr val="072A4D"/>
                </a:solidFill>
                <a:latin typeface="Lato" pitchFamily="34" charset="0"/>
              </a:rPr>
              <a:t>Cap</a:t>
            </a:r>
            <a:r>
              <a:rPr lang="pt-BR" sz="1600" b="1">
                <a:solidFill>
                  <a:srgbClr val="072A4D"/>
                </a:solidFill>
                <a:latin typeface="Calibri"/>
              </a:rPr>
              <a:t>í</a:t>
            </a:r>
            <a:r>
              <a:rPr lang="pt-BR" sz="1600" b="1">
                <a:solidFill>
                  <a:srgbClr val="072A4D"/>
                </a:solidFill>
                <a:latin typeface="Lato" pitchFamily="34" charset="0"/>
              </a:rPr>
              <a:t>tulo do livro Assistência ao Rec</a:t>
            </a:r>
            <a:r>
              <a:rPr lang="pt-BR" sz="1600" b="1">
                <a:solidFill>
                  <a:srgbClr val="072A4D"/>
                </a:solidFill>
                <a:latin typeface="Calibri"/>
              </a:rPr>
              <a:t>é</a:t>
            </a:r>
            <a:r>
              <a:rPr lang="pt-BR" sz="1600" b="1">
                <a:solidFill>
                  <a:srgbClr val="072A4D"/>
                </a:solidFill>
                <a:latin typeface="Lato" pitchFamily="34" charset="0"/>
              </a:rPr>
              <a:t>m-Nascido Risco,c Hospital de Ensino Materno Infantil de Bras</a:t>
            </a:r>
            <a:r>
              <a:rPr lang="pt-BR" sz="1600" b="1">
                <a:solidFill>
                  <a:srgbClr val="072A4D"/>
                </a:solidFill>
                <a:latin typeface="Calibri"/>
              </a:rPr>
              <a:t>í</a:t>
            </a:r>
            <a:r>
              <a:rPr lang="pt-BR" sz="1600" b="1">
                <a:solidFill>
                  <a:srgbClr val="072A4D"/>
                </a:solidFill>
                <a:latin typeface="Lato" pitchFamily="34" charset="0"/>
              </a:rPr>
              <a:t>lia, SEC/DF, 4</a:t>
            </a:r>
            <a:r>
              <a:rPr lang="pt-BR" sz="1600" b="1">
                <a:solidFill>
                  <a:srgbClr val="072A4D"/>
                </a:solidFill>
                <a:latin typeface="Calibri"/>
              </a:rPr>
              <a:t>ª</a:t>
            </a:r>
            <a:r>
              <a:rPr lang="pt-BR" sz="1600" b="1">
                <a:solidFill>
                  <a:srgbClr val="072A4D"/>
                </a:solidFill>
                <a:latin typeface="Lato" pitchFamily="34" charset="0"/>
              </a:rPr>
              <a:t> Edi</a:t>
            </a:r>
            <a:r>
              <a:rPr lang="pt-BR" sz="1600" b="1">
                <a:solidFill>
                  <a:srgbClr val="072A4D"/>
                </a:solidFill>
                <a:latin typeface="Calibri"/>
              </a:rPr>
              <a:t>ç</a:t>
            </a:r>
            <a:r>
              <a:rPr lang="pt-BR" sz="1600" b="1">
                <a:solidFill>
                  <a:srgbClr val="072A4D"/>
                </a:solidFill>
                <a:latin typeface="Lato" pitchFamily="34" charset="0"/>
              </a:rPr>
              <a:t>ão, 2018</a:t>
            </a:r>
          </a:p>
          <a:p>
            <a:pPr algn="ctr"/>
            <a:r>
              <a:rPr lang="pt-BR" sz="1600" b="1">
                <a:solidFill>
                  <a:srgbClr val="072A4D"/>
                </a:solidFill>
                <a:latin typeface="Lato" pitchFamily="34" charset="0"/>
              </a:rPr>
              <a:t>Em prepara</a:t>
            </a:r>
            <a:r>
              <a:rPr lang="pt-BR" sz="1600" b="1">
                <a:solidFill>
                  <a:srgbClr val="072A4D"/>
                </a:solidFill>
                <a:latin typeface="Calibri"/>
              </a:rPr>
              <a:t>ç</a:t>
            </a:r>
            <a:r>
              <a:rPr lang="pt-BR" sz="1600" b="1">
                <a:solidFill>
                  <a:srgbClr val="072A4D"/>
                </a:solidFill>
                <a:latin typeface="Lato" pitchFamily="34" charset="0"/>
              </a:rPr>
              <a:t>ão</a:t>
            </a:r>
          </a:p>
          <a:p>
            <a:pPr eaLnBrk="0" hangingPunct="0"/>
            <a:r>
              <a:rPr lang="pt-BR" sz="1300">
                <a:solidFill>
                  <a:srgbClr val="2A6490"/>
                </a:solidFill>
                <a:latin typeface="Source Sans Pro"/>
              </a:rPr>
              <a:t>  </a:t>
            </a:r>
            <a:r>
              <a:rPr lang="pt-BR" sz="1300">
                <a:solidFill>
                  <a:srgbClr val="2A6490"/>
                </a:solidFill>
                <a:latin typeface="Calibri"/>
              </a:rPr>
              <a:t>        </a:t>
            </a:r>
            <a:endParaRPr lang="pt-BR" sz="1300">
              <a:solidFill>
                <a:srgbClr val="2A6490"/>
              </a:solidFill>
              <a:latin typeface="Source Sans Pro"/>
            </a:endParaRPr>
          </a:p>
        </p:txBody>
      </p:sp>
      <p:pic>
        <p:nvPicPr>
          <p:cNvPr id="92165" name="Picture 5" descr="doc">
            <a:hlinkClick r:id="rId2" tooltip="NOVO-DISPLASIA_BRONCOPULMONAR"/>
          </p:cNvPr>
          <p:cNvPicPr>
            <a:picLocks noChangeAspect="1" noChangeArrowheads="1"/>
          </p:cNvPicPr>
          <p:nvPr/>
        </p:nvPicPr>
        <p:blipFill>
          <a:blip r:embed="rId3"/>
          <a:srcRect/>
          <a:stretch>
            <a:fillRect/>
          </a:stretch>
        </p:blipFill>
        <p:spPr bwMode="auto">
          <a:xfrm>
            <a:off x="8288338" y="0"/>
            <a:ext cx="457200" cy="457200"/>
          </a:xfrm>
          <a:prstGeom prst="rect">
            <a:avLst/>
          </a:prstGeom>
          <a:noFill/>
        </p:spPr>
      </p:pic>
      <p:sp>
        <p:nvSpPr>
          <p:cNvPr id="92166" name="Oval 27"/>
          <p:cNvSpPr>
            <a:spLocks noChangeArrowheads="1"/>
          </p:cNvSpPr>
          <p:nvPr/>
        </p:nvSpPr>
        <p:spPr bwMode="auto">
          <a:xfrm>
            <a:off x="741363" y="973138"/>
            <a:ext cx="1485900" cy="701675"/>
          </a:xfrm>
          <a:prstGeom prst="ellipse">
            <a:avLst/>
          </a:prstGeom>
          <a:solidFill>
            <a:schemeClr val="accent1"/>
          </a:solidFill>
          <a:ln w="38100">
            <a:solidFill>
              <a:srgbClr val="FF3399"/>
            </a:solidFill>
            <a:round/>
            <a:headEnd/>
            <a:tailEnd/>
          </a:ln>
        </p:spPr>
        <p:txBody>
          <a:bodyPr wrap="none" anchor="ctr"/>
          <a:lstStyle/>
          <a:p>
            <a:pPr algn="ctr"/>
            <a:r>
              <a:rPr lang="pt-BR">
                <a:solidFill>
                  <a:srgbClr val="FFFF00"/>
                </a:solidFill>
              </a:rPr>
              <a:t>Março/2018</a:t>
            </a:r>
          </a:p>
        </p:txBody>
      </p:sp>
      <p:sp>
        <p:nvSpPr>
          <p:cNvPr id="92167" name="Text Box 7"/>
          <p:cNvSpPr txBox="1">
            <a:spLocks noChangeArrowheads="1"/>
          </p:cNvSpPr>
          <p:nvPr/>
        </p:nvSpPr>
        <p:spPr bwMode="auto">
          <a:xfrm>
            <a:off x="9285288" y="109538"/>
            <a:ext cx="1327150" cy="366712"/>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92168" name="Line 8"/>
          <p:cNvSpPr>
            <a:spLocks noChangeShapeType="1"/>
          </p:cNvSpPr>
          <p:nvPr/>
        </p:nvSpPr>
        <p:spPr bwMode="auto">
          <a:xfrm flipH="1">
            <a:off x="8875713" y="301625"/>
            <a:ext cx="444500" cy="0"/>
          </a:xfrm>
          <a:prstGeom prst="line">
            <a:avLst/>
          </a:prstGeom>
          <a:noFill/>
          <a:ln w="38100">
            <a:solidFill>
              <a:srgbClr val="FF0066"/>
            </a:solidFill>
            <a:round/>
            <a:headEnd/>
            <a:tailEnd type="triangle" w="med" len="med"/>
          </a:ln>
          <a:effectLst/>
        </p:spPr>
        <p:txBody>
          <a:bodyP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a:xfrm>
            <a:off x="125413" y="1547813"/>
            <a:ext cx="11128375" cy="5132387"/>
          </a:xfrm>
        </p:spPr>
        <p:txBody>
          <a:bodyPr/>
          <a:lstStyle/>
          <a:p>
            <a:pPr>
              <a:lnSpc>
                <a:spcPct val="70000"/>
              </a:lnSpc>
              <a:buFont typeface="Arial" pitchFamily="34" charset="0"/>
              <a:buNone/>
            </a:pPr>
            <a:r>
              <a:rPr lang="pt-BR" sz="1800" smtClean="0"/>
              <a:t>            Vera Neubauer, Daniel Junker, Elke Griesmaier et al. Apresentação:Laura Haydée e Tatiane Dias, Paulo R. Margotto</a:t>
            </a:r>
          </a:p>
          <a:p>
            <a:pPr>
              <a:lnSpc>
                <a:spcPct val="70000"/>
              </a:lnSpc>
              <a:buFont typeface="Arial" pitchFamily="34" charset="0"/>
              <a:buNone/>
            </a:pPr>
            <a:r>
              <a:rPr lang="pt-BR" sz="1800" smtClean="0"/>
              <a:t/>
            </a:r>
            <a:br>
              <a:rPr lang="pt-BR" sz="1800" smtClean="0"/>
            </a:br>
            <a:r>
              <a:rPr lang="pt-BR" altLang="ja-JP" sz="1800" smtClean="0">
                <a:ea typeface="MS PGothic" pitchFamily="34" charset="-128"/>
              </a:rPr>
              <a:t>O desenvolvimento cerebral pós-natal em prematuros saudáveis mostra-se atrasado em relação aos recém-nascidos RN a termo e este atraso relaciona-se com o prognóstico neurocomportamental. O estudo investigou a influência das morbidades neonatais na maturação cerebral estrutural em uma coorte de RN pré-termo &lt;32 semanas, através da ressonância magnética (RM) na idade gestacional média de  40 semanas. Displasia broncopulmonar, ROP (retinopatia da prematuridade) estágio 3-4, tempo de ventilação, sepse tardia, hipotensão arterial, dieta enteral plena interferiram significativamente na redução da maturação cerebral. Interessante que os RN com atraso na maturação levaram maior tempo para alcançar a nutrição enteral plena. No entanto, usando variáveis selecionadas, </a:t>
            </a:r>
            <a:r>
              <a:rPr lang="pt-BR" altLang="ja-JP" sz="2000" b="1" smtClean="0">
                <a:solidFill>
                  <a:srgbClr val="FF0000"/>
                </a:solidFill>
                <a:ea typeface="MS PGothic" pitchFamily="34" charset="-128"/>
              </a:rPr>
              <a:t>a análise multivariada mostrou que a DBP associa-se com 3,8 ( IC a 95% de 1,2 – 12 vezes mais - p=0,023) com atraso na maturação cerebral (interessante que todos, menos 1, usaram hidrocortisona!).</a:t>
            </a:r>
            <a:r>
              <a:rPr lang="pt-BR" altLang="ja-JP" sz="1800" smtClean="0">
                <a:ea typeface="MS PGothic" pitchFamily="34" charset="-128"/>
              </a:rPr>
              <a:t> </a:t>
            </a:r>
            <a:r>
              <a:rPr lang="pt-BR" altLang="ja-JP" sz="1800" smtClean="0">
                <a:solidFill>
                  <a:srgbClr val="FF0000"/>
                </a:solidFill>
                <a:ea typeface="MS PGothic" pitchFamily="34" charset="-128"/>
              </a:rPr>
              <a:t>RN com atraso na maturação cerebral recebeu ventilação por um período significativamente maior do que os RN com maturação normal</a:t>
            </a:r>
            <a:r>
              <a:rPr lang="pt-BR" altLang="ja-JP" sz="1800" smtClean="0">
                <a:ea typeface="MS PGothic" pitchFamily="34" charset="-128"/>
              </a:rPr>
              <a:t>, </a:t>
            </a:r>
            <a:r>
              <a:rPr lang="pt-BR" altLang="ja-JP" sz="1800" smtClean="0">
                <a:solidFill>
                  <a:schemeClr val="hlink"/>
                </a:solidFill>
                <a:ea typeface="MS PGothic" pitchFamily="34" charset="-128"/>
              </a:rPr>
              <a:t>razão pela qual a troca da intubação orotraqueal por CPAP nasal é realizada imediatamente ou o quanto antes após a administração do surfactante (&lt;6 horas).</a:t>
            </a:r>
            <a:r>
              <a:rPr lang="pt-BR" altLang="ja-JP" sz="1800" smtClean="0">
                <a:ea typeface="MS PGothic" pitchFamily="34" charset="-128"/>
              </a:rPr>
              <a:t> </a:t>
            </a:r>
            <a:r>
              <a:rPr lang="pt-BR" altLang="ja-JP" sz="1800" b="1" smtClean="0">
                <a:ea typeface="MS PGothic" pitchFamily="34" charset="-128"/>
              </a:rPr>
              <a:t>Estudo em animais</a:t>
            </a:r>
            <a:r>
              <a:rPr lang="pt-BR" altLang="ja-JP" sz="1800" smtClean="0">
                <a:ea typeface="MS PGothic" pitchFamily="34" charset="-128"/>
              </a:rPr>
              <a:t> (babuínos prematuros saudáveis) mostrou </a:t>
            </a:r>
            <a:r>
              <a:rPr lang="pt-BR" altLang="ja-JP" sz="1800" b="1" smtClean="0">
                <a:ea typeface="MS PGothic" pitchFamily="34" charset="-128"/>
              </a:rPr>
              <a:t>maior redução do volume da substância branca cerebral e da densidade interneuronal quando foram ventilados</a:t>
            </a:r>
            <a:r>
              <a:rPr lang="pt-BR" altLang="ja-JP" sz="1800" smtClean="0">
                <a:ea typeface="MS PGothic" pitchFamily="34" charset="-128"/>
              </a:rPr>
              <a:t> </a:t>
            </a:r>
            <a:r>
              <a:rPr lang="pt-BR" altLang="ja-JP" sz="1800" b="1" smtClean="0">
                <a:ea typeface="MS PGothic" pitchFamily="34" charset="-128"/>
              </a:rPr>
              <a:t>por tubo orotraqueal por 5 dias antes de alterar para CPAP nasal</a:t>
            </a:r>
            <a:r>
              <a:rPr lang="pt-BR" altLang="ja-JP" sz="1800" smtClean="0">
                <a:ea typeface="MS PGothic" pitchFamily="34" charset="-128"/>
              </a:rPr>
              <a:t>, comparativamente aos extubados em até 24 horas. Fatores implicados na etiologia da DBP,  como inflamação/infecção e suporte nutricional inadequados já foram comprovadamente relacionados ao prejuízo no crescimento cerebral e desfechos adversos em pré-termos. Nos </a:t>
            </a:r>
            <a:r>
              <a:rPr lang="pt-BR" altLang="ja-JP" sz="1800" i="1" smtClean="0">
                <a:ea typeface="MS PGothic" pitchFamily="34" charset="-128"/>
              </a:rPr>
              <a:t>links,</a:t>
            </a:r>
            <a:r>
              <a:rPr lang="pt-BR" altLang="ja-JP" sz="1800" smtClean="0">
                <a:ea typeface="MS PGothic" pitchFamily="34" charset="-128"/>
              </a:rPr>
              <a:t> o papel das infecções nas alterações estruturais cerebrais e pela ótica do ultrassom, a importância da ventriculomegalia  a termo. A relação entre DBP  e atraso na maturação cerebral é mais importante devido ao fato desta condição não ser totalmente prevenível, porém pode ser uma </a:t>
            </a:r>
            <a:r>
              <a:rPr lang="pt-BR" altLang="ja-JP" sz="1800" b="1" smtClean="0">
                <a:ea typeface="MS PGothic" pitchFamily="34" charset="-128"/>
              </a:rPr>
              <a:t>condição modificável.</a:t>
            </a:r>
            <a:endParaRPr lang="pt-BR" sz="1800" b="1" smtClean="0"/>
          </a:p>
        </p:txBody>
      </p:sp>
      <p:sp>
        <p:nvSpPr>
          <p:cNvPr id="94212" name="Rectangle 4"/>
          <p:cNvSpPr>
            <a:spLocks noChangeArrowheads="1"/>
          </p:cNvSpPr>
          <p:nvPr/>
        </p:nvSpPr>
        <p:spPr bwMode="auto">
          <a:xfrm>
            <a:off x="1104900" y="252413"/>
            <a:ext cx="9436100" cy="1173162"/>
          </a:xfrm>
          <a:prstGeom prst="rect">
            <a:avLst/>
          </a:prstGeom>
          <a:solidFill>
            <a:srgbClr val="FFFFFF"/>
          </a:solidFill>
          <a:ln w="9525">
            <a:noFill/>
            <a:miter lim="800000"/>
            <a:headEnd/>
            <a:tailEnd/>
          </a:ln>
          <a:effectLst/>
        </p:spPr>
        <p:txBody>
          <a:bodyPr wrap="none" lIns="0" tIns="126960" rIns="0" bIns="25392" anchor="ctr">
            <a:spAutoFit/>
          </a:bodyPr>
          <a:lstStyle/>
          <a:p>
            <a:r>
              <a:rPr lang="pt-BR" sz="2700" b="1">
                <a:solidFill>
                  <a:srgbClr val="072A4D"/>
                </a:solidFill>
                <a:latin typeface="Lato" pitchFamily="34" charset="0"/>
              </a:rPr>
              <a:t>Displasia broncopulmonar associa-se com atraso na </a:t>
            </a:r>
          </a:p>
          <a:p>
            <a:r>
              <a:rPr lang="pt-BR" sz="2700" b="1">
                <a:solidFill>
                  <a:srgbClr val="072A4D"/>
                </a:solidFill>
                <a:latin typeface="Lato" pitchFamily="34" charset="0"/>
              </a:rPr>
              <a:t>matura</a:t>
            </a:r>
            <a:r>
              <a:rPr lang="pt-BR" sz="2700" b="1">
                <a:solidFill>
                  <a:srgbClr val="072A4D"/>
                </a:solidFill>
                <a:latin typeface="Calibri"/>
              </a:rPr>
              <a:t>ç</a:t>
            </a:r>
            <a:r>
              <a:rPr lang="pt-BR" sz="2700" b="1">
                <a:solidFill>
                  <a:srgbClr val="072A4D"/>
                </a:solidFill>
                <a:latin typeface="Lato" pitchFamily="34" charset="0"/>
              </a:rPr>
              <a:t>ão estrutural cerebral nos rec</a:t>
            </a:r>
            <a:r>
              <a:rPr lang="pt-BR" sz="2700" b="1">
                <a:solidFill>
                  <a:srgbClr val="072A4D"/>
                </a:solidFill>
                <a:latin typeface="Calibri"/>
              </a:rPr>
              <a:t>é</a:t>
            </a:r>
            <a:r>
              <a:rPr lang="pt-BR" sz="2700" b="1">
                <a:solidFill>
                  <a:srgbClr val="072A4D"/>
                </a:solidFill>
                <a:latin typeface="Lato" pitchFamily="34" charset="0"/>
              </a:rPr>
              <a:t>m-nascidos pr</a:t>
            </a:r>
            <a:r>
              <a:rPr lang="pt-BR" sz="2700" b="1">
                <a:solidFill>
                  <a:srgbClr val="072A4D"/>
                </a:solidFill>
                <a:latin typeface="Calibri"/>
              </a:rPr>
              <a:t>é</a:t>
            </a:r>
            <a:r>
              <a:rPr lang="pt-BR" sz="2700" b="1">
                <a:solidFill>
                  <a:srgbClr val="072A4D"/>
                </a:solidFill>
                <a:latin typeface="Lato" pitchFamily="34" charset="0"/>
              </a:rPr>
              <a:t>-termos</a:t>
            </a:r>
          </a:p>
          <a:p>
            <a:endParaRPr lang="pt-BR" sz="1300" u="sng">
              <a:solidFill>
                <a:srgbClr val="78909C"/>
              </a:solidFill>
              <a:latin typeface="Source Sans Pro"/>
            </a:endParaRPr>
          </a:p>
        </p:txBody>
      </p:sp>
      <p:pic>
        <p:nvPicPr>
          <p:cNvPr id="94213" name="Picture 5" descr="ppt">
            <a:hlinkClick r:id="rId2" tooltip="DBP-alterac_estrut_cerebro_2015"/>
          </p:cNvPr>
          <p:cNvPicPr>
            <a:picLocks noChangeAspect="1" noChangeArrowheads="1"/>
          </p:cNvPicPr>
          <p:nvPr/>
        </p:nvPicPr>
        <p:blipFill>
          <a:blip r:embed="rId3"/>
          <a:srcRect/>
          <a:stretch>
            <a:fillRect/>
          </a:stretch>
        </p:blipFill>
        <p:spPr bwMode="auto">
          <a:xfrm>
            <a:off x="10582275" y="682625"/>
            <a:ext cx="457200" cy="457200"/>
          </a:xfrm>
          <a:prstGeom prst="rect">
            <a:avLst/>
          </a:prstGeom>
          <a:noFill/>
        </p:spPr>
      </p:pic>
      <p:sp>
        <p:nvSpPr>
          <p:cNvPr id="94214" name="Text Box 6"/>
          <p:cNvSpPr txBox="1">
            <a:spLocks noChangeArrowheads="1"/>
          </p:cNvSpPr>
          <p:nvPr/>
        </p:nvSpPr>
        <p:spPr bwMode="auto">
          <a:xfrm>
            <a:off x="10718800" y="1208088"/>
            <a:ext cx="1327150" cy="366712"/>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
        <p:nvSpPr>
          <p:cNvPr id="94215" name="Line 7"/>
          <p:cNvSpPr>
            <a:spLocks noChangeShapeType="1"/>
          </p:cNvSpPr>
          <p:nvPr/>
        </p:nvSpPr>
        <p:spPr bwMode="auto">
          <a:xfrm flipH="1" flipV="1">
            <a:off x="11090275" y="973138"/>
            <a:ext cx="520700" cy="193675"/>
          </a:xfrm>
          <a:prstGeom prst="line">
            <a:avLst/>
          </a:prstGeom>
          <a:noFill/>
          <a:ln w="57150">
            <a:solidFill>
              <a:srgbClr val="FF0066"/>
            </a:solidFill>
            <a:round/>
            <a:headEnd/>
            <a:tailEnd type="triangle" w="med" len="med"/>
          </a:ln>
          <a:effectLst/>
        </p:spPr>
        <p:txBody>
          <a:bodyP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p:txBody>
          <a:bodyPr/>
          <a:lstStyle/>
          <a:p>
            <a:pPr algn="ctr"/>
            <a:r>
              <a:rPr lang="pt-BR" b="1" smtClean="0">
                <a:solidFill>
                  <a:srgbClr val="FF0066"/>
                </a:solidFill>
              </a:rPr>
              <a:t>O que é Regressão de Cox? O que significa </a:t>
            </a:r>
            <a:r>
              <a:rPr lang="pt-BR" b="1" i="1" smtClean="0">
                <a:solidFill>
                  <a:srgbClr val="FF0066"/>
                </a:solidFill>
              </a:rPr>
              <a:t>hazard ratio</a:t>
            </a:r>
            <a:r>
              <a:rPr lang="pt-BR" b="1" smtClean="0">
                <a:solidFill>
                  <a:srgbClr val="FF0066"/>
                </a:solidFill>
              </a:rPr>
              <a:t>? Como interpretar?</a:t>
            </a:r>
          </a:p>
        </p:txBody>
      </p:sp>
      <p:sp>
        <p:nvSpPr>
          <p:cNvPr id="86019" name="Rectangle 3"/>
          <p:cNvSpPr>
            <a:spLocks noGrp="1"/>
          </p:cNvSpPr>
          <p:nvPr>
            <p:ph type="body" idx="1"/>
          </p:nvPr>
        </p:nvSpPr>
        <p:spPr>
          <a:xfrm>
            <a:off x="796925" y="2471738"/>
            <a:ext cx="10515600" cy="5140325"/>
          </a:xfrm>
        </p:spPr>
        <p:txBody>
          <a:bodyPr/>
          <a:lstStyle/>
          <a:p>
            <a:pPr>
              <a:lnSpc>
                <a:spcPct val="80000"/>
              </a:lnSpc>
            </a:pPr>
            <a:r>
              <a:rPr lang="pt-BR" sz="2400" smtClean="0"/>
              <a:t>Muitos estudos, em medicina, são planejados para determinar se uma droga, tratamento ou procedimento novo tem melhor desempenho do que outro normalmente usado, ou seja, são feitas avaliações dos efeitos de curto prazo.  No entanto também é importante a avaliação dos resultados a longo prazo, incluindo a morbimortalidade.</a:t>
            </a:r>
          </a:p>
          <a:p>
            <a:pPr>
              <a:lnSpc>
                <a:spcPct val="80000"/>
              </a:lnSpc>
            </a:pPr>
            <a:r>
              <a:rPr lang="pt-BR" sz="2400" smtClean="0"/>
              <a:t>  Na análise de sobrevivência, a </a:t>
            </a:r>
            <a:r>
              <a:rPr lang="pt-BR" sz="2400" b="1" smtClean="0"/>
              <a:t>variável dependente</a:t>
            </a:r>
            <a:r>
              <a:rPr lang="pt-BR" sz="2400" smtClean="0"/>
              <a:t> (</a:t>
            </a:r>
            <a:r>
              <a:rPr lang="pt-BR" sz="2400" b="1" smtClean="0"/>
              <a:t>resultado)</a:t>
            </a:r>
            <a:r>
              <a:rPr lang="pt-BR" sz="2400" smtClean="0"/>
              <a:t> é sempre o tempo até a ocorrência de determinado evento (já na análise estatística clássica, a variável dependente é a ocorrência de determinado evento, como cura, desenvolvimento da doença, efeito colateral).</a:t>
            </a:r>
          </a:p>
          <a:p>
            <a:pPr>
              <a:lnSpc>
                <a:spcPct val="80000"/>
              </a:lnSpc>
            </a:pPr>
            <a:endParaRPr lang="pt-BR" sz="2400" smtClean="0"/>
          </a:p>
        </p:txBody>
      </p:sp>
      <p:sp>
        <p:nvSpPr>
          <p:cNvPr id="86020" name="Rectangle 4"/>
          <p:cNvSpPr>
            <a:spLocks noChangeArrowheads="1"/>
          </p:cNvSpPr>
          <p:nvPr/>
        </p:nvSpPr>
        <p:spPr bwMode="auto">
          <a:xfrm>
            <a:off x="1897063" y="1747838"/>
            <a:ext cx="8178800" cy="517525"/>
          </a:xfrm>
          <a:prstGeom prst="rect">
            <a:avLst/>
          </a:prstGeom>
          <a:solidFill>
            <a:srgbClr val="FFFFFF"/>
          </a:solidFill>
          <a:ln w="9525">
            <a:noFill/>
            <a:miter lim="800000"/>
            <a:headEnd/>
            <a:tailEnd/>
          </a:ln>
          <a:effectLst/>
        </p:spPr>
        <p:txBody>
          <a:bodyPr wrap="none" lIns="0" tIns="126960" rIns="0" bIns="25392" anchor="ctr">
            <a:spAutoFit/>
          </a:bodyPr>
          <a:lstStyle/>
          <a:p>
            <a:pPr algn="ctr"/>
            <a:r>
              <a:rPr lang="pt-BR" sz="1200" b="1">
                <a:solidFill>
                  <a:schemeClr val="hlink"/>
                </a:solidFill>
                <a:latin typeface="Lato" pitchFamily="34" charset="0"/>
              </a:rPr>
              <a:t>ESTAT</a:t>
            </a:r>
            <a:r>
              <a:rPr lang="pt-BR" sz="1200" b="1">
                <a:solidFill>
                  <a:schemeClr val="hlink"/>
                </a:solidFill>
                <a:latin typeface="Calibri"/>
              </a:rPr>
              <a:t>Í</a:t>
            </a:r>
            <a:r>
              <a:rPr lang="pt-BR" sz="1200" b="1">
                <a:solidFill>
                  <a:schemeClr val="hlink"/>
                </a:solidFill>
                <a:latin typeface="Lato" pitchFamily="34" charset="0"/>
              </a:rPr>
              <a:t>STICA COMPUTACIONAL </a:t>
            </a:r>
            <a:r>
              <a:rPr lang="pt-BR" sz="1200" b="1">
                <a:solidFill>
                  <a:schemeClr val="hlink"/>
                </a:solidFill>
                <a:latin typeface="Calibri"/>
              </a:rPr>
              <a:t>–</a:t>
            </a:r>
            <a:r>
              <a:rPr lang="pt-BR" sz="1200" b="1">
                <a:solidFill>
                  <a:schemeClr val="hlink"/>
                </a:solidFill>
                <a:latin typeface="Lato" pitchFamily="34" charset="0"/>
              </a:rPr>
              <a:t> USO DO SPSS (STATISTICAL PACKAGE FOR THE SOCIAL SCIENCES): O ESSENCIAL</a:t>
            </a:r>
          </a:p>
          <a:p>
            <a:pPr algn="ctr"/>
            <a:r>
              <a:rPr lang="pt-BR" sz="1200" b="1">
                <a:solidFill>
                  <a:schemeClr val="hlink"/>
                </a:solidFill>
                <a:latin typeface="Lato" pitchFamily="34" charset="0"/>
              </a:rPr>
              <a:t>Paulo R. Margotto</a:t>
            </a:r>
            <a:endParaRPr lang="pt-BR" sz="1200" u="sng">
              <a:solidFill>
                <a:schemeClr val="hlink"/>
              </a:solidFill>
              <a:latin typeface="Source Sans Pro"/>
            </a:endParaRPr>
          </a:p>
        </p:txBody>
      </p:sp>
      <p:pic>
        <p:nvPicPr>
          <p:cNvPr id="86021" name="Picture 5" descr="doc">
            <a:hlinkClick r:id="rId2" tooltip="SPSS_o_essencial"/>
          </p:cNvPr>
          <p:cNvPicPr>
            <a:picLocks noChangeAspect="1" noChangeArrowheads="1"/>
          </p:cNvPicPr>
          <p:nvPr/>
        </p:nvPicPr>
        <p:blipFill>
          <a:blip r:embed="rId3"/>
          <a:srcRect/>
          <a:stretch>
            <a:fillRect/>
          </a:stretch>
        </p:blipFill>
        <p:spPr bwMode="auto">
          <a:xfrm>
            <a:off x="10163175" y="1727200"/>
            <a:ext cx="457200" cy="457200"/>
          </a:xfrm>
          <a:prstGeom prst="rect">
            <a:avLst/>
          </a:prstGeom>
          <a:noFill/>
        </p:spPr>
      </p:pic>
      <p:sp>
        <p:nvSpPr>
          <p:cNvPr id="86022" name="Line 6"/>
          <p:cNvSpPr>
            <a:spLocks noChangeShapeType="1"/>
          </p:cNvSpPr>
          <p:nvPr/>
        </p:nvSpPr>
        <p:spPr bwMode="auto">
          <a:xfrm flipH="1">
            <a:off x="10569575" y="1527175"/>
            <a:ext cx="244475" cy="217488"/>
          </a:xfrm>
          <a:prstGeom prst="line">
            <a:avLst/>
          </a:prstGeom>
          <a:noFill/>
          <a:ln w="57150">
            <a:solidFill>
              <a:srgbClr val="FF0066"/>
            </a:solidFill>
            <a:round/>
            <a:headEnd/>
            <a:tailEnd type="triangle" w="med" len="med"/>
          </a:ln>
          <a:effectLst/>
        </p:spPr>
        <p:txBody>
          <a:bodyPr/>
          <a:lstStyle/>
          <a:p>
            <a:endParaRPr lang="pt-BR"/>
          </a:p>
        </p:txBody>
      </p:sp>
      <p:sp>
        <p:nvSpPr>
          <p:cNvPr id="86023" name="Text Box 7"/>
          <p:cNvSpPr txBox="1">
            <a:spLocks noChangeArrowheads="1"/>
          </p:cNvSpPr>
          <p:nvPr/>
        </p:nvSpPr>
        <p:spPr bwMode="auto">
          <a:xfrm>
            <a:off x="10687050" y="1200150"/>
            <a:ext cx="1327150" cy="366713"/>
          </a:xfrm>
          <a:prstGeom prst="rect">
            <a:avLst/>
          </a:prstGeom>
          <a:noFill/>
          <a:ln w="9525">
            <a:noFill/>
            <a:miter lim="800000"/>
            <a:headEnd/>
            <a:tailEnd/>
          </a:ln>
          <a:effectLst/>
        </p:spPr>
        <p:txBody>
          <a:bodyPr wrap="none">
            <a:spAutoFit/>
          </a:bodyPr>
          <a:lstStyle/>
          <a:p>
            <a:r>
              <a:rPr lang="pt-BR">
                <a:solidFill>
                  <a:schemeClr val="hlink"/>
                </a:solidFill>
              </a:rPr>
              <a:t>Clicar aqui!</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1"/>
          </p:nvPr>
        </p:nvSpPr>
        <p:spPr/>
        <p:txBody>
          <a:bodyPr/>
          <a:lstStyle/>
          <a:p>
            <a:r>
              <a:rPr lang="pt-BR" sz="2400" dirty="0" smtClean="0"/>
              <a:t>Vejam assim que na análise de sobrevivência compara-se a rapidez com que os participantes desenvolvem determinado evento, ao contrário de comparar as percentagens de doentes que desenvolvem o evento, ao fim de um determinado período de tempo. O evento final da análise de sobrevivência pode não ser somente a morte, podendo ser outro evento, como recidiva, progressão da doença, efeito colateral. Quando se fala em tempo de sobrevida na análise de sobrevivência não significa que seja necessariamente o tempo até a morte e sim o tempo até a ocorrência de determinado evento. Assim, devido à diferença do tipo de variável dependente usada, todos os métodos estatísticos que usamos normalmente na análise clássica, não podem ser usados quando realizamos análise de sobrevivência, devido à diferença do tipo de variável dependente que é utilizada. A análise clássica e a de sobrevivência tem métodos próprios </a:t>
            </a:r>
          </a:p>
        </p:txBody>
      </p:sp>
      <p:sp>
        <p:nvSpPr>
          <p:cNvPr id="87043" name="Text Box 3"/>
          <p:cNvSpPr txBox="1">
            <a:spLocks noChangeArrowheads="1"/>
          </p:cNvSpPr>
          <p:nvPr/>
        </p:nvSpPr>
        <p:spPr bwMode="auto">
          <a:xfrm>
            <a:off x="0" y="5984875"/>
            <a:ext cx="12045950" cy="641350"/>
          </a:xfrm>
          <a:prstGeom prst="rect">
            <a:avLst/>
          </a:prstGeom>
          <a:noFill/>
          <a:ln w="9525">
            <a:noFill/>
            <a:miter lim="800000"/>
            <a:headEnd/>
            <a:tailEnd/>
          </a:ln>
          <a:effectLst/>
        </p:spPr>
        <p:txBody>
          <a:bodyPr wrap="none">
            <a:spAutoFit/>
          </a:bodyPr>
          <a:lstStyle/>
          <a:p>
            <a:pPr algn="ctr"/>
            <a:r>
              <a:rPr lang="pt-BR">
                <a:solidFill>
                  <a:srgbClr val="FF0066"/>
                </a:solidFill>
              </a:rPr>
              <a:t>O evento final da análise de sobrevivência pode não ser somente a morte, podendo ser outro evento, como recidiva, </a:t>
            </a:r>
          </a:p>
          <a:p>
            <a:pPr algn="ctr"/>
            <a:r>
              <a:rPr lang="pt-BR">
                <a:solidFill>
                  <a:srgbClr val="FF0066"/>
                </a:solidFill>
              </a:rPr>
              <a:t>progressão da doença, efeito colateral </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1"/>
          </p:nvPr>
        </p:nvSpPr>
        <p:spPr>
          <a:xfrm>
            <a:off x="990600" y="331788"/>
            <a:ext cx="10515600" cy="4351337"/>
          </a:xfrm>
        </p:spPr>
        <p:txBody>
          <a:bodyPr/>
          <a:lstStyle/>
          <a:p>
            <a:r>
              <a:rPr lang="pt-BR" smtClean="0"/>
              <a:t>Para a determinação de um efeito independente de um fator, temos que realizar uma análise multivariada, que no caso de análise de sobrevida geralmente implica na utilização da </a:t>
            </a:r>
            <a:r>
              <a:rPr lang="pt-BR" b="1" smtClean="0"/>
              <a:t>Regressão de Cox; </a:t>
            </a:r>
            <a:r>
              <a:rPr lang="pt-BR" smtClean="0"/>
              <a:t>é uma técnica estatística que é utilizada para determinar a relação entre sobrevivência e várias variáveis independentes exploratórias; fornece uma estimativa do tratamento sobre a taxa de sobrevivência, após o ajuste da variável exploratória. Esta regressão permite obter resultados ajustados para possíveis variáveis de confundimento.</a:t>
            </a:r>
          </a:p>
        </p:txBody>
      </p:sp>
      <p:sp>
        <p:nvSpPr>
          <p:cNvPr id="88067" name="Text Box 3"/>
          <p:cNvSpPr txBox="1">
            <a:spLocks noChangeArrowheads="1"/>
          </p:cNvSpPr>
          <p:nvPr/>
        </p:nvSpPr>
        <p:spPr bwMode="auto">
          <a:xfrm>
            <a:off x="1296988" y="4060825"/>
            <a:ext cx="9645650" cy="1228725"/>
          </a:xfrm>
          <a:prstGeom prst="rect">
            <a:avLst/>
          </a:prstGeom>
          <a:noFill/>
          <a:ln w="38100">
            <a:solidFill>
              <a:schemeClr val="tx1"/>
            </a:solidFill>
            <a:miter lim="800000"/>
            <a:headEnd/>
            <a:tailEnd/>
          </a:ln>
          <a:effectLst/>
        </p:spPr>
        <p:txBody>
          <a:bodyPr wrap="none">
            <a:spAutoFit/>
          </a:bodyPr>
          <a:lstStyle/>
          <a:p>
            <a:pPr algn="ctr"/>
            <a:r>
              <a:rPr lang="pt-BR">
                <a:solidFill>
                  <a:srgbClr val="FF0066"/>
                </a:solidFill>
              </a:rPr>
              <a:t>Na Análise Clássica, as medidas de associação são risco relativo, odds ratio e </a:t>
            </a:r>
          </a:p>
          <a:p>
            <a:pPr algn="ctr"/>
            <a:r>
              <a:rPr lang="pt-BR">
                <a:solidFill>
                  <a:srgbClr val="FF0066"/>
                </a:solidFill>
              </a:rPr>
              <a:t>na análise de sobrevida, é usado </a:t>
            </a:r>
            <a:r>
              <a:rPr lang="pt-BR" i="1">
                <a:solidFill>
                  <a:schemeClr val="hlink"/>
                </a:solidFill>
              </a:rPr>
              <a:t>hazard ratio (</a:t>
            </a:r>
            <a:r>
              <a:rPr lang="pt-BR">
                <a:solidFill>
                  <a:schemeClr val="hlink"/>
                </a:solidFill>
              </a:rPr>
              <a:t>HR</a:t>
            </a:r>
            <a:r>
              <a:rPr lang="pt-BR" i="1">
                <a:solidFill>
                  <a:schemeClr val="hlink"/>
                </a:solidFill>
              </a:rPr>
              <a:t>)</a:t>
            </a:r>
            <a:r>
              <a:rPr lang="pt-BR">
                <a:solidFill>
                  <a:srgbClr val="FF0066"/>
                </a:solidFill>
              </a:rPr>
              <a:t>, </a:t>
            </a:r>
          </a:p>
          <a:p>
            <a:pPr algn="ctr"/>
            <a:r>
              <a:rPr lang="pt-BR">
                <a:solidFill>
                  <a:srgbClr val="FF0066"/>
                </a:solidFill>
              </a:rPr>
              <a:t>Os testes de significância para comparar grupos em análise multivariada na Análise Clássica</a:t>
            </a:r>
          </a:p>
          <a:p>
            <a:pPr algn="ctr"/>
            <a:r>
              <a:rPr lang="pt-BR">
                <a:solidFill>
                  <a:srgbClr val="FF0066"/>
                </a:solidFill>
              </a:rPr>
              <a:t> é a Regressão Multivariada e na Análise de sobrevida, usa-se a </a:t>
            </a:r>
            <a:r>
              <a:rPr lang="pt-BR">
                <a:solidFill>
                  <a:schemeClr val="hlink"/>
                </a:solidFill>
              </a:rPr>
              <a:t>Regressão de Cox</a:t>
            </a:r>
          </a:p>
        </p:txBody>
      </p:sp>
      <p:sp>
        <p:nvSpPr>
          <p:cNvPr id="88068" name="Text Box 4"/>
          <p:cNvSpPr txBox="1">
            <a:spLocks noChangeArrowheads="1"/>
          </p:cNvSpPr>
          <p:nvPr/>
        </p:nvSpPr>
        <p:spPr bwMode="auto">
          <a:xfrm>
            <a:off x="2281238" y="5838825"/>
            <a:ext cx="9493250" cy="641350"/>
          </a:xfrm>
          <a:prstGeom prst="rect">
            <a:avLst/>
          </a:prstGeom>
          <a:noFill/>
          <a:ln w="9525">
            <a:noFill/>
            <a:miter lim="800000"/>
            <a:headEnd/>
            <a:tailEnd/>
          </a:ln>
          <a:effectLst/>
        </p:spPr>
        <p:txBody>
          <a:bodyPr wrap="none">
            <a:spAutoFit/>
          </a:bodyPr>
          <a:lstStyle/>
          <a:p>
            <a:r>
              <a:rPr lang="pt-BR"/>
              <a:t>Assim, ao interpretar a </a:t>
            </a:r>
            <a:r>
              <a:rPr lang="pt-BR" i="1"/>
              <a:t>hazard ratio</a:t>
            </a:r>
            <a:r>
              <a:rPr lang="pt-BR"/>
              <a:t> se faz de forma semelhante a OR quanto à significância</a:t>
            </a:r>
          </a:p>
          <a:p>
            <a:r>
              <a:rPr lang="pt-BR"/>
              <a:t>(tendo no intervalo de confiança a unidade, a HR não é significativa)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p:txBody>
          <a:bodyPr/>
          <a:lstStyle/>
          <a:p>
            <a:r>
              <a:rPr lang="pt-BR" smtClean="0">
                <a:solidFill>
                  <a:srgbClr val="3333FF"/>
                </a:solidFill>
              </a:rPr>
              <a:t>Portanto...</a:t>
            </a:r>
          </a:p>
        </p:txBody>
      </p:sp>
      <p:sp>
        <p:nvSpPr>
          <p:cNvPr id="96259" name="Rectangle 3"/>
          <p:cNvSpPr>
            <a:spLocks noGrp="1"/>
          </p:cNvSpPr>
          <p:nvPr>
            <p:ph type="body" idx="1"/>
          </p:nvPr>
        </p:nvSpPr>
        <p:spPr>
          <a:xfrm>
            <a:off x="376238" y="1825625"/>
            <a:ext cx="10977562" cy="4862513"/>
          </a:xfrm>
        </p:spPr>
        <p:txBody>
          <a:bodyPr/>
          <a:lstStyle/>
          <a:p>
            <a:pPr>
              <a:lnSpc>
                <a:spcPct val="70000"/>
              </a:lnSpc>
            </a:pPr>
            <a:r>
              <a:rPr lang="pt-BR" sz="2000" dirty="0" smtClean="0">
                <a:latin typeface="Times New Roman" pitchFamily="18" charset="0"/>
              </a:rPr>
              <a:t>Os dados são provenientes de 60 UTI Neonatais (3238 recém-nascidos subdivididos em categorias de acordo com a duração da  ventilação mecânica (VM):≤7 dias, 8-14 dias, 15-28 dias, 29-42 dias e mais de  43 dias). Todos sabemos que o suporte respiratório com ventilação mecânica é essencial para a sobrevivência de muitos RN pré-termo, no entanto, a VM prolongada associa-se a inúmeras complicações que levam a diversas morbidades em bebês prematuros. Há poucos relatos que se concentram nos desfechos clínicos relacionados ao tempo de ventilação mecânica. No presente estudo, após ajuste para variáveis de confusão, houve aumento significativo  de morte (2,85 vezes mais e 8,33 vezes mais) quando se comparou a duração da ventilação mecânica ≤ 7 dias em relação &gt;8-14 idas e &gt;15-28 dias, respectivamente e  aumento significativo da displasia broncopulmonar (5,66 vezes mais </a:t>
            </a:r>
            <a:r>
              <a:rPr lang="pt-BR" sz="2000" smtClean="0">
                <a:latin typeface="Times New Roman" pitchFamily="18" charset="0"/>
              </a:rPr>
              <a:t>e </a:t>
            </a:r>
            <a:r>
              <a:rPr lang="pt-BR" sz="2000" smtClean="0">
                <a:latin typeface="Times New Roman" pitchFamily="18" charset="0"/>
              </a:rPr>
              <a:t>10,09 </a:t>
            </a:r>
            <a:r>
              <a:rPr lang="pt-BR" sz="2000" dirty="0" smtClean="0">
                <a:latin typeface="Times New Roman" pitchFamily="18" charset="0"/>
              </a:rPr>
              <a:t>vezes mais) quando se comparou a duração da ventilação mecânica ≤ 7 dias em relação &gt;8-14 idas e &gt;15-28 dias, respectivamente. </a:t>
            </a:r>
            <a:r>
              <a:rPr lang="pt-PT" sz="2000" dirty="0" smtClean="0">
                <a:latin typeface="Times New Roman" pitchFamily="18" charset="0"/>
              </a:rPr>
              <a:t>Para retinopatia da prematuridade (ROP) requerendo coagulação a laser, hipertensão pulmonar  e leucomalácia periventricular, foram observadas odds ratio (chances) significativamente maiores após 2 semanas de ventilação mecânica em comparação com ventilação mecânica por 7 dias ou menos.Assim, </a:t>
            </a:r>
            <a:r>
              <a:rPr lang="pt-BR" sz="2000" dirty="0" smtClean="0">
                <a:latin typeface="Times New Roman" pitchFamily="18" charset="0"/>
              </a:rPr>
              <a:t>os presentes dados fornecem justificativa para evitar ventilação mecânica invasiva e limitar a duração dessa exposição em bebês prematuros. O suporte respiratório não invasivo seria menos prejudicial para o pulmão do que a ventilação endotraqueal. Nos links, como diz </a:t>
            </a:r>
            <a:r>
              <a:rPr lang="pt-BR" sz="2000" dirty="0" err="1" smtClean="0">
                <a:latin typeface="Times New Roman" pitchFamily="18" charset="0"/>
              </a:rPr>
              <a:t>Fusch</a:t>
            </a:r>
            <a:r>
              <a:rPr lang="pt-BR" sz="2000" dirty="0" smtClean="0">
                <a:latin typeface="Times New Roman" pitchFamily="18" charset="0"/>
              </a:rPr>
              <a:t> " menos é mais para o apoio gentil aos prematuros extremos!Como disse E. </a:t>
            </a:r>
            <a:r>
              <a:rPr lang="pt-BR" sz="2000" dirty="0" err="1" smtClean="0">
                <a:latin typeface="Times New Roman" pitchFamily="18" charset="0"/>
              </a:rPr>
              <a:t>Bancalari</a:t>
            </a:r>
            <a:r>
              <a:rPr lang="pt-BR" sz="2000" dirty="0" smtClean="0">
                <a:latin typeface="Times New Roman" pitchFamily="18" charset="0"/>
              </a:rPr>
              <a:t> na sua Conferência no Miami </a:t>
            </a:r>
            <a:r>
              <a:rPr lang="pt-BR" sz="2000" dirty="0" err="1" smtClean="0">
                <a:latin typeface="Times New Roman" pitchFamily="18" charset="0"/>
              </a:rPr>
              <a:t>Neonatology</a:t>
            </a:r>
            <a:r>
              <a:rPr lang="pt-BR" sz="2000" dirty="0" smtClean="0">
                <a:latin typeface="Times New Roman" pitchFamily="18" charset="0"/>
              </a:rPr>
              <a:t>-38th </a:t>
            </a:r>
            <a:r>
              <a:rPr lang="pt-BR" sz="2000" i="1" dirty="0" err="1" smtClean="0">
                <a:latin typeface="Times New Roman" pitchFamily="18" charset="0"/>
              </a:rPr>
              <a:t>Annual</a:t>
            </a:r>
            <a:r>
              <a:rPr lang="pt-BR" sz="2000" i="1" dirty="0" smtClean="0">
                <a:latin typeface="Times New Roman" pitchFamily="18" charset="0"/>
              </a:rPr>
              <a:t> </a:t>
            </a:r>
            <a:r>
              <a:rPr lang="pt-BR" sz="2000" i="1" dirty="0" err="1" smtClean="0">
                <a:latin typeface="Times New Roman" pitchFamily="18" charset="0"/>
              </a:rPr>
              <a:t>International</a:t>
            </a:r>
            <a:r>
              <a:rPr lang="pt-BR" sz="2000" i="1" dirty="0" smtClean="0">
                <a:latin typeface="Times New Roman" pitchFamily="18" charset="0"/>
              </a:rPr>
              <a:t> </a:t>
            </a:r>
            <a:r>
              <a:rPr lang="pt-BR" sz="2000" i="1" dirty="0" err="1" smtClean="0">
                <a:latin typeface="Times New Roman" pitchFamily="18" charset="0"/>
              </a:rPr>
              <a:t>Conference</a:t>
            </a:r>
            <a:r>
              <a:rPr lang="pt-BR" sz="2000" i="1" dirty="0" smtClean="0">
                <a:latin typeface="Times New Roman" pitchFamily="18" charset="0"/>
              </a:rPr>
              <a:t> </a:t>
            </a:r>
            <a:r>
              <a:rPr lang="pt-BR" sz="2000" i="1" dirty="0" err="1" smtClean="0">
                <a:latin typeface="Times New Roman" pitchFamily="18" charset="0"/>
              </a:rPr>
              <a:t>November</a:t>
            </a:r>
            <a:r>
              <a:rPr lang="pt-BR" sz="2000" i="1" dirty="0" smtClean="0">
                <a:latin typeface="Times New Roman" pitchFamily="18" charset="0"/>
              </a:rPr>
              <a:t> 12th-15th,2014: </a:t>
            </a:r>
            <a:r>
              <a:rPr lang="pt-BR" sz="2000" dirty="0" smtClean="0">
                <a:latin typeface="Times New Roman" pitchFamily="18" charset="0"/>
              </a:rPr>
              <a:t>passei quase toda a minha carreira lidando com ventilação mecânica e agora espero em 30 minutos convencê-los a não usá-la; usar pelo menor tempo possível a VM. Portanto, o  desmame precoce da ventilação mecânica pode reduzir o risco das complicações. "o </a:t>
            </a:r>
            <a:r>
              <a:rPr lang="pt-BR" sz="2000" dirty="0" err="1" smtClean="0">
                <a:latin typeface="Times New Roman" pitchFamily="18" charset="0"/>
              </a:rPr>
              <a:t>intubar</a:t>
            </a:r>
            <a:r>
              <a:rPr lang="pt-BR" sz="2000" dirty="0" smtClean="0">
                <a:latin typeface="Times New Roman" pitchFamily="18" charset="0"/>
              </a:rPr>
              <a:t> um bebê programe a sua extubação e não necessariamente deve ocorrer nos horários comerciais da UTI Neonatal!" </a:t>
            </a:r>
          </a:p>
        </p:txBody>
      </p:sp>
      <p:sp>
        <p:nvSpPr>
          <p:cNvPr id="96261" name="Text Box 5"/>
          <p:cNvSpPr txBox="1">
            <a:spLocks noChangeArrowheads="1"/>
          </p:cNvSpPr>
          <p:nvPr/>
        </p:nvSpPr>
        <p:spPr bwMode="auto">
          <a:xfrm>
            <a:off x="10485438" y="6467475"/>
            <a:ext cx="1201737"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Imagem 5"/>
          <p:cNvPicPr>
            <a:picLocks noChangeAspect="1"/>
          </p:cNvPicPr>
          <p:nvPr/>
        </p:nvPicPr>
        <p:blipFill>
          <a:blip r:embed="rId2"/>
          <a:srcRect/>
          <a:stretch>
            <a:fillRect/>
          </a:stretch>
        </p:blipFill>
        <p:spPr bwMode="auto">
          <a:xfrm>
            <a:off x="0" y="0"/>
            <a:ext cx="2513013" cy="989013"/>
          </a:xfrm>
          <a:prstGeom prst="rect">
            <a:avLst/>
          </a:prstGeom>
          <a:noFill/>
          <a:ln w="9525">
            <a:noFill/>
            <a:miter lim="800000"/>
            <a:headEnd/>
            <a:tailEnd/>
          </a:ln>
        </p:spPr>
      </p:pic>
      <p:pic>
        <p:nvPicPr>
          <p:cNvPr id="97283" name="Picture 3"/>
          <p:cNvPicPr>
            <a:picLocks noChangeAspect="1" noChangeArrowheads="1"/>
          </p:cNvPicPr>
          <p:nvPr/>
        </p:nvPicPr>
        <p:blipFill>
          <a:blip r:embed="rId3" cstate="print">
            <a:lum bright="12000" contrast="6000"/>
          </a:blip>
          <a:srcRect/>
          <a:stretch>
            <a:fillRect/>
          </a:stretch>
        </p:blipFill>
        <p:spPr bwMode="auto">
          <a:xfrm>
            <a:off x="2555875" y="328613"/>
            <a:ext cx="9466263" cy="5400675"/>
          </a:xfrm>
          <a:prstGeom prst="rect">
            <a:avLst/>
          </a:prstGeom>
          <a:noFill/>
          <a:ln w="38100">
            <a:solidFill>
              <a:srgbClr val="FF0066"/>
            </a:solidFill>
            <a:miter lim="800000"/>
            <a:headEnd/>
            <a:tailEnd/>
          </a:ln>
          <a:effectLst/>
        </p:spPr>
      </p:pic>
      <p:sp>
        <p:nvSpPr>
          <p:cNvPr id="97284" name="Text Box 4"/>
          <p:cNvSpPr txBox="1">
            <a:spLocks noChangeArrowheads="1"/>
          </p:cNvSpPr>
          <p:nvPr/>
        </p:nvSpPr>
        <p:spPr bwMode="auto">
          <a:xfrm>
            <a:off x="2520950" y="5788025"/>
            <a:ext cx="9658350" cy="366713"/>
          </a:xfrm>
          <a:prstGeom prst="rect">
            <a:avLst/>
          </a:prstGeom>
          <a:noFill/>
          <a:ln w="9525">
            <a:noFill/>
            <a:miter lim="800000"/>
            <a:headEnd/>
            <a:tailEnd/>
          </a:ln>
          <a:effectLst/>
        </p:spPr>
        <p:txBody>
          <a:bodyPr wrap="none">
            <a:spAutoFit/>
          </a:bodyPr>
          <a:lstStyle/>
          <a:p>
            <a:r>
              <a:rPr lang="pt-BR">
                <a:solidFill>
                  <a:schemeClr val="hlink"/>
                </a:solidFill>
              </a:rPr>
              <a:t>Doutorandos Fernando, Carolinny, Gláucia(à frente),(Dr. Paulo R. Margotto), Mariana e Fábio</a:t>
            </a:r>
          </a:p>
        </p:txBody>
      </p:sp>
    </p:spTree>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1156</TotalTime>
  <Words>6265</Words>
  <Application>Microsoft Office PowerPoint</Application>
  <PresentationFormat>Personalizar</PresentationFormat>
  <Paragraphs>340</Paragraphs>
  <Slides>68</Slides>
  <Notes>4</Notes>
  <HiddenSlides>0</HiddenSlides>
  <MMClips>0</MMClips>
  <ScaleCrop>false</ScaleCrop>
  <HeadingPairs>
    <vt:vector size="4" baseType="variant">
      <vt:variant>
        <vt:lpstr>Tema</vt:lpstr>
      </vt:variant>
      <vt:variant>
        <vt:i4>1</vt:i4>
      </vt:variant>
      <vt:variant>
        <vt:lpstr>Títulos de slides</vt:lpstr>
      </vt:variant>
      <vt:variant>
        <vt:i4>68</vt:i4>
      </vt:variant>
    </vt:vector>
  </HeadingPairs>
  <TitlesOfParts>
    <vt:vector size="69" baseType="lpstr">
      <vt:lpstr>Tema do Office</vt:lpstr>
      <vt:lpstr>Faculdade de Medicina da Universidade Católica de Brasília-6° ano Unidade de Neonatologia do Hospital Materno Infantil de Brasília/SES/DF</vt:lpstr>
      <vt:lpstr>Introdução</vt:lpstr>
      <vt:lpstr>                              Introdução</vt:lpstr>
      <vt:lpstr>                              Introdução</vt:lpstr>
      <vt:lpstr>                                Objetivo</vt:lpstr>
      <vt:lpstr>                             Metodologia</vt:lpstr>
      <vt:lpstr>                             Metodologia</vt:lpstr>
      <vt:lpstr>                             Metodologia</vt:lpstr>
      <vt:lpstr>                     Variáveis Neonatais </vt:lpstr>
      <vt:lpstr>                             Metodologia</vt:lpstr>
      <vt:lpstr>                             Metodologia</vt:lpstr>
      <vt:lpstr>                             Metodologia</vt:lpstr>
      <vt:lpstr>                             Metodologia</vt:lpstr>
      <vt:lpstr>                         Análise estatística</vt:lpstr>
      <vt:lpstr>                         Análise estatística</vt:lpstr>
      <vt:lpstr>Resultados</vt:lpstr>
      <vt:lpstr>Slide 17</vt:lpstr>
      <vt:lpstr>Slide 18</vt:lpstr>
      <vt:lpstr>Slide 19</vt:lpstr>
      <vt:lpstr>Slide 20</vt:lpstr>
      <vt:lpstr>Slide 21</vt:lpstr>
      <vt:lpstr>Resultados secundários</vt:lpstr>
      <vt:lpstr>Slide 23</vt:lpstr>
      <vt:lpstr>Slide 24</vt:lpstr>
      <vt:lpstr>Slide 25</vt:lpstr>
      <vt:lpstr>Slide 26</vt:lpstr>
      <vt:lpstr>Slide 27</vt:lpstr>
      <vt:lpstr>Slide 28</vt:lpstr>
      <vt:lpstr>Discussão</vt:lpstr>
      <vt:lpstr>Slide 30</vt:lpstr>
      <vt:lpstr>Slide 31</vt:lpstr>
      <vt:lpstr>Slide 32</vt:lpstr>
      <vt:lpstr>Slide 33</vt:lpstr>
      <vt:lpstr>Slide 34</vt:lpstr>
      <vt:lpstr>Slide 35</vt:lpstr>
      <vt:lpstr>Slide 36</vt:lpstr>
      <vt:lpstr>Slide 37</vt:lpstr>
      <vt:lpstr>Slide 38</vt:lpstr>
      <vt:lpstr>Limitações</vt:lpstr>
      <vt:lpstr>Slide 40</vt:lpstr>
      <vt:lpstr>Conclusão</vt:lpstr>
      <vt:lpstr>Slide 42</vt:lpstr>
      <vt:lpstr>Slide 43</vt:lpstr>
      <vt:lpstr>References</vt:lpstr>
      <vt:lpstr>Slide 45</vt:lpstr>
      <vt:lpstr>Nota do Editor do site, Dr. Paulo R. Margotto. Consultem também! Aqui e Agora</vt:lpstr>
      <vt:lpstr>Slide 47</vt:lpstr>
      <vt:lpstr>Slide 48</vt:lpstr>
      <vt:lpstr>Slide 49</vt:lpstr>
      <vt:lpstr>Slide 50</vt:lpstr>
      <vt:lpstr>Slide 51</vt:lpstr>
      <vt:lpstr>Slide 52</vt:lpstr>
      <vt:lpstr>Slide 53</vt:lpstr>
      <vt:lpstr>Morte ou displasia broncopulmonar – 36 semanas</vt:lpstr>
      <vt:lpstr>Morte em participantes do estudo</vt:lpstr>
      <vt:lpstr>Displasia broncopulmonar em sobreviventes – 36 semanas</vt:lpstr>
      <vt:lpstr>Slide 57</vt:lpstr>
      <vt:lpstr>Ventilação mecânica – UCIN </vt:lpstr>
      <vt:lpstr>Outras morbidades neonatais</vt:lpstr>
      <vt:lpstr>Slide 60</vt:lpstr>
      <vt:lpstr>Slide 61</vt:lpstr>
      <vt:lpstr>Slide 62</vt:lpstr>
      <vt:lpstr>Slide 63</vt:lpstr>
      <vt:lpstr>O que é Regressão de Cox? O que significa hazard ratio? Como interpretar?</vt:lpstr>
      <vt:lpstr>Slide 65</vt:lpstr>
      <vt:lpstr>Slide 66</vt:lpstr>
      <vt:lpstr>Portanto...</vt:lpstr>
      <vt:lpstr>Slide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Artigo</dc:title>
  <dc:creator>Fabio daniel</dc:creator>
  <cp:lastModifiedBy>Paulo</cp:lastModifiedBy>
  <cp:revision>34</cp:revision>
  <dcterms:created xsi:type="dcterms:W3CDTF">2018-03-25T19:03:24Z</dcterms:created>
  <dcterms:modified xsi:type="dcterms:W3CDTF">2018-07-11T19:11:42Z</dcterms:modified>
</cp:coreProperties>
</file>