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1"/>
  </p:notesMasterIdLst>
  <p:sldIdLst>
    <p:sldId id="266" r:id="rId2"/>
    <p:sldId id="311" r:id="rId3"/>
    <p:sldId id="312" r:id="rId4"/>
    <p:sldId id="313" r:id="rId5"/>
    <p:sldId id="314" r:id="rId6"/>
    <p:sldId id="315" r:id="rId7"/>
    <p:sldId id="316" r:id="rId8"/>
    <p:sldId id="317" r:id="rId9"/>
    <p:sldId id="318" r:id="rId10"/>
    <p:sldId id="319" r:id="rId11"/>
    <p:sldId id="320" r:id="rId12"/>
    <p:sldId id="321" r:id="rId13"/>
    <p:sldId id="322" r:id="rId14"/>
    <p:sldId id="323" r:id="rId15"/>
    <p:sldId id="324" r:id="rId16"/>
    <p:sldId id="325" r:id="rId17"/>
    <p:sldId id="333" r:id="rId18"/>
    <p:sldId id="359" r:id="rId19"/>
    <p:sldId id="358" r:id="rId20"/>
    <p:sldId id="335" r:id="rId21"/>
    <p:sldId id="350" r:id="rId22"/>
    <p:sldId id="351" r:id="rId23"/>
    <p:sldId id="337" r:id="rId24"/>
    <p:sldId id="338" r:id="rId25"/>
    <p:sldId id="347" r:id="rId26"/>
    <p:sldId id="340" r:id="rId27"/>
    <p:sldId id="348" r:id="rId28"/>
    <p:sldId id="342" r:id="rId29"/>
    <p:sldId id="349" r:id="rId30"/>
    <p:sldId id="344" r:id="rId31"/>
    <p:sldId id="345" r:id="rId32"/>
    <p:sldId id="346" r:id="rId33"/>
    <p:sldId id="327" r:id="rId34"/>
    <p:sldId id="328" r:id="rId35"/>
    <p:sldId id="329" r:id="rId36"/>
    <p:sldId id="258" r:id="rId37"/>
    <p:sldId id="352" r:id="rId38"/>
    <p:sldId id="308" r:id="rId39"/>
    <p:sldId id="353" r:id="rId40"/>
    <p:sldId id="354" r:id="rId41"/>
    <p:sldId id="309" r:id="rId42"/>
    <p:sldId id="310" r:id="rId43"/>
    <p:sldId id="355" r:id="rId44"/>
    <p:sldId id="356" r:id="rId45"/>
    <p:sldId id="357" r:id="rId46"/>
    <p:sldId id="360" r:id="rId47"/>
    <p:sldId id="361" r:id="rId48"/>
    <p:sldId id="362" r:id="rId49"/>
    <p:sldId id="364" r:id="rId50"/>
    <p:sldId id="363" r:id="rId51"/>
    <p:sldId id="365" r:id="rId52"/>
    <p:sldId id="377" r:id="rId53"/>
    <p:sldId id="378" r:id="rId54"/>
    <p:sldId id="380" r:id="rId55"/>
    <p:sldId id="381" r:id="rId56"/>
    <p:sldId id="371" r:id="rId57"/>
    <p:sldId id="375" r:id="rId58"/>
    <p:sldId id="372" r:id="rId59"/>
    <p:sldId id="373" r:id="rId60"/>
    <p:sldId id="374" r:id="rId61"/>
    <p:sldId id="367" r:id="rId62"/>
    <p:sldId id="368" r:id="rId63"/>
    <p:sldId id="366" r:id="rId64"/>
    <p:sldId id="370" r:id="rId65"/>
    <p:sldId id="369" r:id="rId66"/>
    <p:sldId id="379" r:id="rId67"/>
    <p:sldId id="382" r:id="rId68"/>
    <p:sldId id="331" r:id="rId69"/>
    <p:sldId id="376" r:id="rId70"/>
  </p:sldIdLst>
  <p:sldSz cx="9144000" cy="6858000" type="screen4x3"/>
  <p:notesSz cx="6858000" cy="9144000"/>
  <p:defaultTextStyle>
    <a:defPPr>
      <a:defRPr lang="pt-BR"/>
    </a:defPPr>
    <a:lvl1pPr algn="ctr" rtl="0" fontAlgn="base">
      <a:spcBef>
        <a:spcPct val="0"/>
      </a:spcBef>
      <a:spcAft>
        <a:spcPct val="0"/>
      </a:spcAft>
      <a:defRPr sz="1400"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sz="1400"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sz="1400"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sz="1400"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sz="1400" kern="1200">
        <a:solidFill>
          <a:schemeClr val="tx1"/>
        </a:solidFill>
        <a:latin typeface="Arial" pitchFamily="34" charset="0"/>
        <a:ea typeface="+mn-ea"/>
        <a:cs typeface="Arial" pitchFamily="34" charset="0"/>
      </a:defRPr>
    </a:lvl5pPr>
    <a:lvl6pPr marL="2286000" algn="l" defTabSz="914400" rtl="0" eaLnBrk="1" latinLnBrk="0" hangingPunct="1">
      <a:defRPr sz="1400" kern="1200">
        <a:solidFill>
          <a:schemeClr val="tx1"/>
        </a:solidFill>
        <a:latin typeface="Arial" pitchFamily="34" charset="0"/>
        <a:ea typeface="+mn-ea"/>
        <a:cs typeface="Arial" pitchFamily="34" charset="0"/>
      </a:defRPr>
    </a:lvl6pPr>
    <a:lvl7pPr marL="2743200" algn="l" defTabSz="914400" rtl="0" eaLnBrk="1" latinLnBrk="0" hangingPunct="1">
      <a:defRPr sz="1400" kern="1200">
        <a:solidFill>
          <a:schemeClr val="tx1"/>
        </a:solidFill>
        <a:latin typeface="Arial" pitchFamily="34" charset="0"/>
        <a:ea typeface="+mn-ea"/>
        <a:cs typeface="Arial" pitchFamily="34" charset="0"/>
      </a:defRPr>
    </a:lvl7pPr>
    <a:lvl8pPr marL="3200400" algn="l" defTabSz="914400" rtl="0" eaLnBrk="1" latinLnBrk="0" hangingPunct="1">
      <a:defRPr sz="1400" kern="1200">
        <a:solidFill>
          <a:schemeClr val="tx1"/>
        </a:solidFill>
        <a:latin typeface="Arial" pitchFamily="34" charset="0"/>
        <a:ea typeface="+mn-ea"/>
        <a:cs typeface="Arial" pitchFamily="34" charset="0"/>
      </a:defRPr>
    </a:lvl8pPr>
    <a:lvl9pPr marL="3657600" algn="l" defTabSz="914400" rtl="0" eaLnBrk="1" latinLnBrk="0" hangingPunct="1">
      <a:defRPr sz="14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66FF33"/>
    <a:srgbClr val="FFFF00"/>
    <a:srgbClr val="FF0000"/>
    <a:srgbClr val="FF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2721" autoAdjust="0"/>
    <p:restoredTop sz="94660"/>
  </p:normalViewPr>
  <p:slideViewPr>
    <p:cSldViewPr>
      <p:cViewPr varScale="1">
        <p:scale>
          <a:sx n="82" d="100"/>
          <a:sy n="82" d="100"/>
        </p:scale>
        <p:origin x="-902" y="-91"/>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365"/>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40CE1A61-D73D-4920-95EC-162EAD208C87}" type="datetimeFigureOut">
              <a:rPr lang="pt-BR"/>
              <a:pPr>
                <a:defRPr/>
              </a:pPr>
              <a:t>13/07/2018</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BB3B9FC1-84C2-4CDA-B4A1-ECD49625225E}"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BE68A2C8-36B3-441C-BDAE-9747403BA4C0}" type="datetimeFigureOut">
              <a:rPr lang="pt-BR"/>
              <a:pPr>
                <a:defRPr/>
              </a:pPr>
              <a:t>13/07/2018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7BEFEC97-2F4A-4F7A-93A0-877F8A7A0A11}"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83FDCCA-C174-49DB-BCA8-FFAAE82D21D1}" type="datetimeFigureOut">
              <a:rPr lang="pt-BR"/>
              <a:pPr>
                <a:defRPr/>
              </a:pPr>
              <a:t>13/07/2018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F3B673A-3103-4735-A449-277372865E48}"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D9F6ED06-0F67-466F-B6CB-D8C3D915B51B}" type="datetimeFigureOut">
              <a:rPr lang="pt-BR"/>
              <a:pPr>
                <a:defRPr/>
              </a:pPr>
              <a:t>13/07/2018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086CC18-0838-4BC2-ADB8-CF66F7616AB7}"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91EB3E5B-5E80-4A7D-9C77-C532E288F6F6}" type="datetimeFigureOut">
              <a:rPr lang="pt-BR"/>
              <a:pPr>
                <a:defRPr/>
              </a:pPr>
              <a:t>13/07/2018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F5F9DEF4-B76C-4514-984B-0E7A4FC24937}"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A513EFC6-FAC9-44A4-B547-0D946D131DC3}" type="datetimeFigureOut">
              <a:rPr lang="pt-BR"/>
              <a:pPr>
                <a:defRPr/>
              </a:pPr>
              <a:t>13/07/2018</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A25EDD72-44A0-4FCB-80D3-8712605943D6}"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E22C9DA1-ED0B-4714-A052-D4F6F1B1E05D}" type="datetimeFigureOut">
              <a:rPr lang="pt-BR"/>
              <a:pPr>
                <a:defRPr/>
              </a:pPr>
              <a:t>13/07/2018</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1CACBA9F-A153-4044-B453-EDE8FBF2E69D}"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A878D566-EF9A-4CFD-88EE-332E1FFBDDD5}" type="datetimeFigureOut">
              <a:rPr lang="pt-BR"/>
              <a:pPr>
                <a:defRPr/>
              </a:pPr>
              <a:t>13/07/2018</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05993E8A-EB6F-4D61-9412-00DBA752D31F}"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E73D760D-E321-4E32-A813-851F5D7F5094}" type="datetimeFigureOut">
              <a:rPr lang="pt-BR"/>
              <a:pPr>
                <a:defRPr/>
              </a:pPr>
              <a:t>13/07/2018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A07FF9FC-1A26-4ADE-8B44-A3A8565F5C73}"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E98CEAA8-FBDD-4EBE-B90F-9C3516040273}" type="datetimeFigureOut">
              <a:rPr lang="pt-BR"/>
              <a:pPr>
                <a:defRPr/>
              </a:pPr>
              <a:t>13/07/2018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3338E435-C84F-47D3-BD98-035ECC4230C8}"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9BAEEE01-7443-4C5D-9DE5-FC5D10F921C5}" type="datetimeFigureOut">
              <a:rPr lang="pt-BR"/>
              <a:pPr>
                <a:defRPr/>
              </a:pPr>
              <a:t>13/07/2018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B5D085E-2CCF-410C-9C5F-D79A7363B39E}"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E472B407-E3C4-4026-BF76-658A47D64C2E}" type="datetimeFigureOut">
              <a:rPr lang="pt-BR"/>
              <a:pPr>
                <a:defRPr/>
              </a:pPr>
              <a:t>13/07/2018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B3A71FE-1D72-4BB1-A52B-7D31032FE222}"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F919B87E-D124-40E2-B736-EE8E1A43AC98}" type="datetimeFigureOut">
              <a:rPr lang="pt-BR"/>
              <a:pPr>
                <a:defRPr/>
              </a:pPr>
              <a:t>13/07/2018</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B68A32C3-9280-4B73-92CB-EFBC23BF76ED}"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hyperlink" Target="https://www.ncbi.nlm.nih.gov/pubmed?linkname=pubmed_pubmed&amp;from_uid=29754865" TargetMode="External"/><Relationship Id="rId7" Type="http://schemas.openxmlformats.org/officeDocument/2006/relationships/image" Target="../media/image3.jpeg"/><Relationship Id="rId2" Type="http://schemas.openxmlformats.org/officeDocument/2006/relationships/hyperlink" Target="https://www.ncbi.nlm.nih.gov/pubmed/29754865"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hyperlink" Target="http://www.paulomargotto.com.br/" TargetMode="External"/><Relationship Id="rId10" Type="http://schemas.openxmlformats.org/officeDocument/2006/relationships/image" Target="../media/image6.jpeg"/><Relationship Id="rId4" Type="http://schemas.openxmlformats.org/officeDocument/2006/relationships/image" Target="../media/image1.png"/><Relationship Id="rId9"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ncbi.nlm.nih.gov/pubmed?linkname=pubmed_pubmed&amp;from_uid=21680121" TargetMode="External"/><Relationship Id="rId2" Type="http://schemas.openxmlformats.org/officeDocument/2006/relationships/hyperlink" Target="https://www.ncbi.nlm.nih.gov/pubmed/21680121" TargetMode="Externa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hyperlink" Target="http://paulomargotto.com.br/documentos/5804"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s://www.ncbi.nlm.nih.gov/pubmed?linkname=pubmed_pubmed&amp;from_uid=22584859" TargetMode="External"/><Relationship Id="rId2" Type="http://schemas.openxmlformats.org/officeDocument/2006/relationships/hyperlink" Target="https://www.ncbi.nlm.nih.gov/pubmed/22584859" TargetMode="Externa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5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s://www.ncbi.nlm.nih.gov/pubmed?linkname=pubmed_pubmed&amp;from_uid=22015432" TargetMode="External"/><Relationship Id="rId2" Type="http://schemas.openxmlformats.org/officeDocument/2006/relationships/hyperlink" Target="https://www.ncbi.nlm.nih.gov/pubmed/22015432"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paulomargotto.com.br/documentos/10043" TargetMode="Externa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hyperlink" Target="http://paulomargotto.com.br/documentos/17675" TargetMode="Externa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s://www.ncbi.nlm.nih.gov/pubmed?linkname=pubmed_pubmed&amp;from_uid=29291360" TargetMode="External"/><Relationship Id="rId2" Type="http://schemas.openxmlformats.org/officeDocument/2006/relationships/hyperlink" Target="https://www.ncbi.nlm.nih.gov/pubmed/29291360"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s://www.ncbi.nlm.nih.gov/pubmed/27470688" TargetMode="External"/><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hyperlink" Target="http://paulomargotto.com.br/documentos/15753" TargetMode="External"/><Relationship Id="rId4" Type="http://schemas.openxmlformats.org/officeDocument/2006/relationships/hyperlink" Target="https://www.ncbi.nlm.nih.gov/pubmed?linkname=pubmed_pubmed&amp;from_uid=27470688"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paulomargotto.com.br/documentos/15636" TargetMode="External"/><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27283462" TargetMode="External"/><Relationship Id="rId5" Type="http://schemas.openxmlformats.org/officeDocument/2006/relationships/hyperlink" Target="https://www.ncbi.nlm.nih.gov/pubmed/27283462" TargetMode="External"/><Relationship Id="rId4" Type="http://schemas.openxmlformats.org/officeDocument/2006/relationships/image" Target="../media/image33.png"/></Relationships>
</file>

<file path=ppt/slides/_rels/slide63.xml.rels><?xml version="1.0" encoding="UTF-8" standalone="yes"?>
<Relationships xmlns="http://schemas.openxmlformats.org/package/2006/relationships"><Relationship Id="rId3" Type="http://schemas.openxmlformats.org/officeDocument/2006/relationships/hyperlink" Target="https://www.ncbi.nlm.nih.gov/pubmed?linkname=pubmed_pubmed&amp;from_uid=28956133" TargetMode="External"/><Relationship Id="rId2" Type="http://schemas.openxmlformats.org/officeDocument/2006/relationships/hyperlink" Target="https://www.ncbi.nlm.nih.gov/pubmed/28956133" TargetMode="Externa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2.png"/><Relationship Id="rId4" Type="http://schemas.openxmlformats.org/officeDocument/2006/relationships/hyperlink" Target="http://paulomargotto.com.br/documentos/117" TargetMode="Externa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http://paulomargotto.com.br/documentos/14975" TargetMode="External"/><Relationship Id="rId7" Type="http://schemas.openxmlformats.org/officeDocument/2006/relationships/hyperlink" Target="https://www.ncbi.nlm.nih.gov/pubmed?linkname=pubmed_pubmed&amp;from_uid=24379238" TargetMode="External"/><Relationship Id="rId2" Type="http://schemas.openxmlformats.org/officeDocument/2006/relationships/hyperlink" Target="http://www.paulomargotto.com.br/documentos/Hemorrag_intrav_I-II_prognost_2014.ppt" TargetMode="External"/><Relationship Id="rId1" Type="http://schemas.openxmlformats.org/officeDocument/2006/relationships/slideLayout" Target="../slideLayouts/slideLayout7.xml"/><Relationship Id="rId6" Type="http://schemas.openxmlformats.org/officeDocument/2006/relationships/hyperlink" Target="https://www.ncbi.nlm.nih.gov/pubmed/24379238" TargetMode="External"/><Relationship Id="rId5" Type="http://schemas.openxmlformats.org/officeDocument/2006/relationships/image" Target="../media/image35.png"/><Relationship Id="rId4" Type="http://schemas.openxmlformats.org/officeDocument/2006/relationships/image" Target="../media/image23.png"/></Relationships>
</file>

<file path=ppt/slides/_rels/slide66.xml.rels><?xml version="1.0" encoding="UTF-8" standalone="yes"?>
<Relationships xmlns="http://schemas.openxmlformats.org/package/2006/relationships"><Relationship Id="rId3" Type="http://schemas.openxmlformats.org/officeDocument/2006/relationships/image" Target="http://paulomargotto.com.br/wp-content/plugins/download-attachments/images/ext/pptx.gif" TargetMode="External"/><Relationship Id="rId7" Type="http://schemas.openxmlformats.org/officeDocument/2006/relationships/hyperlink" Target="https://www.ncbi.nlm.nih.gov/pubmed?linkname=pubmed_pubmed&amp;from_uid=29220639" TargetMode="External"/><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hyperlink" Target="https://www.ncbi.nlm.nih.gov/pubmed/29220639" TargetMode="External"/><Relationship Id="rId5" Type="http://schemas.openxmlformats.org/officeDocument/2006/relationships/image" Target="../media/image32.png"/><Relationship Id="rId4" Type="http://schemas.openxmlformats.org/officeDocument/2006/relationships/hyperlink" Target="http://paulomargotto.com.br/documentos/767" TargetMode="Externa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6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1116013" y="3933825"/>
            <a:ext cx="5367337" cy="1000125"/>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dirty="0"/>
          </a:p>
        </p:txBody>
      </p:sp>
      <p:sp>
        <p:nvSpPr>
          <p:cNvPr id="2051" name="CaixaDeTexto 7"/>
          <p:cNvSpPr txBox="1">
            <a:spLocks noChangeArrowheads="1"/>
          </p:cNvSpPr>
          <p:nvPr/>
        </p:nvSpPr>
        <p:spPr bwMode="auto">
          <a:xfrm>
            <a:off x="1258888" y="3933825"/>
            <a:ext cx="5222875" cy="825500"/>
          </a:xfrm>
          <a:prstGeom prst="rect">
            <a:avLst/>
          </a:prstGeom>
          <a:noFill/>
          <a:ln w="9525">
            <a:noFill/>
            <a:miter lim="800000"/>
            <a:headEnd/>
            <a:tailEnd/>
          </a:ln>
        </p:spPr>
        <p:txBody>
          <a:bodyPr>
            <a:spAutoFit/>
          </a:bodyPr>
          <a:lstStyle/>
          <a:p>
            <a:r>
              <a:rPr lang="pt-BR" sz="1600">
                <a:latin typeface="Calibri" pitchFamily="34" charset="0"/>
              </a:rPr>
              <a:t>Apresentação:Felipe Borges, Guilherme Queiroz, Rodrigo Pio</a:t>
            </a:r>
          </a:p>
          <a:p>
            <a:r>
              <a:rPr lang="pt-BR" sz="1600">
                <a:latin typeface="Calibri" pitchFamily="34" charset="0"/>
              </a:rPr>
              <a:t>Faculdade de Medicina da Universidade Católica de Brasilia-6ª Série-Neonatologia-HMIB/SES/DF</a:t>
            </a:r>
          </a:p>
        </p:txBody>
      </p:sp>
      <p:sp>
        <p:nvSpPr>
          <p:cNvPr id="2053" name="CaixaDeTexto 5"/>
          <p:cNvSpPr txBox="1">
            <a:spLocks noChangeArrowheads="1"/>
          </p:cNvSpPr>
          <p:nvPr/>
        </p:nvSpPr>
        <p:spPr bwMode="auto">
          <a:xfrm>
            <a:off x="0" y="2565400"/>
            <a:ext cx="8569325" cy="1217613"/>
          </a:xfrm>
          <a:prstGeom prst="rect">
            <a:avLst/>
          </a:prstGeom>
          <a:noFill/>
          <a:ln w="9525">
            <a:noFill/>
            <a:miter lim="800000"/>
            <a:headEnd/>
            <a:tailEnd/>
          </a:ln>
        </p:spPr>
        <p:txBody>
          <a:bodyPr>
            <a:spAutoFit/>
          </a:bodyPr>
          <a:lstStyle/>
          <a:p>
            <a:r>
              <a:rPr lang="pt-BR" sz="1800">
                <a:hlinkClick r:id="rId2"/>
              </a:rPr>
              <a:t/>
            </a:r>
            <a:br>
              <a:rPr lang="pt-BR" sz="1800">
                <a:hlinkClick r:id="rId2"/>
              </a:rPr>
            </a:br>
            <a:r>
              <a:rPr lang="pt-BR">
                <a:hlinkClick r:id="rId2"/>
              </a:rPr>
              <a:t>Incidence Trends and Risk Factor Variation in Severe Intraventricular Hemorrhage across a Population Based Cohort.</a:t>
            </a:r>
            <a:r>
              <a:rPr lang="pt-BR"/>
              <a:t> Handley SC, Passarella M, Lee HC, Lorch SA.J Pediatr. 2018 May 10. pii: S0022-3476(18)30510-9. doi: 10.1016/j.jpeds.2018.04.020. [Epub ahead of print]</a:t>
            </a:r>
          </a:p>
          <a:p>
            <a:r>
              <a:rPr lang="pt-BR"/>
              <a:t>PMID: 29754865.</a:t>
            </a:r>
            <a:r>
              <a:rPr lang="pt-BR" u="sng">
                <a:hlinkClick r:id="rId3"/>
              </a:rPr>
              <a:t>Similar articles</a:t>
            </a:r>
            <a:endParaRPr lang="pt-BR" u="sng"/>
          </a:p>
        </p:txBody>
      </p:sp>
      <p:pic>
        <p:nvPicPr>
          <p:cNvPr id="2054" name="Picture 6" descr="Resultado de imagem para universidade catolica de brasilia"/>
          <p:cNvPicPr>
            <a:picLocks noChangeAspect="1" noChangeArrowheads="1"/>
          </p:cNvPicPr>
          <p:nvPr/>
        </p:nvPicPr>
        <p:blipFill>
          <a:blip r:embed="rId4"/>
          <a:srcRect/>
          <a:stretch>
            <a:fillRect/>
          </a:stretch>
        </p:blipFill>
        <p:spPr bwMode="auto">
          <a:xfrm>
            <a:off x="0" y="4076700"/>
            <a:ext cx="1125538" cy="684213"/>
          </a:xfrm>
          <a:prstGeom prst="rect">
            <a:avLst/>
          </a:prstGeom>
          <a:noFill/>
          <a:ln w="9525">
            <a:noFill/>
            <a:miter lim="800000"/>
            <a:headEnd/>
            <a:tailEnd/>
          </a:ln>
        </p:spPr>
      </p:pic>
      <p:sp>
        <p:nvSpPr>
          <p:cNvPr id="11" name="Retângulo 10"/>
          <p:cNvSpPr/>
          <p:nvPr/>
        </p:nvSpPr>
        <p:spPr>
          <a:xfrm>
            <a:off x="1692275" y="5013325"/>
            <a:ext cx="3708400" cy="428625"/>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dirty="0"/>
          </a:p>
        </p:txBody>
      </p:sp>
      <p:sp>
        <p:nvSpPr>
          <p:cNvPr id="2057" name="CaixaDeTexto 11"/>
          <p:cNvSpPr txBox="1">
            <a:spLocks noChangeArrowheads="1"/>
          </p:cNvSpPr>
          <p:nvPr/>
        </p:nvSpPr>
        <p:spPr bwMode="auto">
          <a:xfrm>
            <a:off x="1619250" y="5013325"/>
            <a:ext cx="4575175" cy="396875"/>
          </a:xfrm>
          <a:prstGeom prst="rect">
            <a:avLst/>
          </a:prstGeom>
          <a:noFill/>
          <a:ln w="9525">
            <a:noFill/>
            <a:miter lim="800000"/>
            <a:headEnd/>
            <a:tailEnd/>
          </a:ln>
        </p:spPr>
        <p:txBody>
          <a:bodyPr>
            <a:spAutoFit/>
          </a:bodyPr>
          <a:lstStyle/>
          <a:p>
            <a:pPr algn="l"/>
            <a:r>
              <a:rPr lang="pt-BR" sz="2000">
                <a:latin typeface="Calibri" pitchFamily="34" charset="0"/>
              </a:rPr>
              <a:t>Coordenação:Paulo R. Margotto</a:t>
            </a:r>
          </a:p>
        </p:txBody>
      </p:sp>
      <p:sp>
        <p:nvSpPr>
          <p:cNvPr id="2060" name="Rectangle 12"/>
          <p:cNvSpPr>
            <a:spLocks noChangeArrowheads="1"/>
          </p:cNvSpPr>
          <p:nvPr/>
        </p:nvSpPr>
        <p:spPr bwMode="auto">
          <a:xfrm>
            <a:off x="611188" y="1916113"/>
            <a:ext cx="7666037" cy="581025"/>
          </a:xfrm>
          <a:prstGeom prst="rect">
            <a:avLst/>
          </a:prstGeom>
          <a:noFill/>
          <a:ln w="9525">
            <a:noFill/>
            <a:miter lim="800000"/>
            <a:headEnd/>
            <a:tailEnd/>
          </a:ln>
          <a:effectLst/>
        </p:spPr>
        <p:txBody>
          <a:bodyPr wrap="none">
            <a:spAutoFit/>
          </a:bodyPr>
          <a:lstStyle/>
          <a:p>
            <a:r>
              <a:rPr lang="pt-BR" sz="1600" b="1">
                <a:solidFill>
                  <a:srgbClr val="FF3399"/>
                </a:solidFill>
              </a:rPr>
              <a:t>Variação da  incidência e dos fatores de risco na Hemorragia Intraventricular </a:t>
            </a:r>
          </a:p>
          <a:p>
            <a:r>
              <a:rPr lang="pt-BR" sz="1600" b="1">
                <a:solidFill>
                  <a:srgbClr val="FF3399"/>
                </a:solidFill>
              </a:rPr>
              <a:t>severa em uma coorte populacional</a:t>
            </a:r>
          </a:p>
        </p:txBody>
      </p:sp>
      <p:sp>
        <p:nvSpPr>
          <p:cNvPr id="2061" name="Text Box 13"/>
          <p:cNvSpPr txBox="1">
            <a:spLocks noChangeArrowheads="1"/>
          </p:cNvSpPr>
          <p:nvPr/>
        </p:nvSpPr>
        <p:spPr bwMode="auto">
          <a:xfrm>
            <a:off x="2195513" y="5876925"/>
            <a:ext cx="3079750" cy="641350"/>
          </a:xfrm>
          <a:prstGeom prst="rect">
            <a:avLst/>
          </a:prstGeom>
          <a:noFill/>
          <a:ln w="9525">
            <a:noFill/>
            <a:miter lim="800000"/>
            <a:headEnd/>
            <a:tailEnd/>
          </a:ln>
          <a:effectLst/>
        </p:spPr>
        <p:txBody>
          <a:bodyPr wrap="none">
            <a:spAutoFit/>
          </a:bodyPr>
          <a:lstStyle/>
          <a:p>
            <a:pPr algn="l"/>
            <a:r>
              <a:rPr lang="pt-BR" sz="1800">
                <a:hlinkClick r:id="rId5"/>
              </a:rPr>
              <a:t>www.paulomargotto.com.br</a:t>
            </a:r>
            <a:endParaRPr lang="pt-BR" sz="1800"/>
          </a:p>
          <a:p>
            <a:pPr algn="l"/>
            <a:r>
              <a:rPr lang="pt-BR" sz="1800"/>
              <a:t>Brasília, 14 de julho de 2018</a:t>
            </a:r>
          </a:p>
        </p:txBody>
      </p:sp>
      <p:pic>
        <p:nvPicPr>
          <p:cNvPr id="2062" name="Picture 14"/>
          <p:cNvPicPr>
            <a:picLocks noChangeAspect="1" noChangeArrowheads="1"/>
          </p:cNvPicPr>
          <p:nvPr/>
        </p:nvPicPr>
        <p:blipFill>
          <a:blip r:embed="rId6">
            <a:lum bright="12000" contrast="12000"/>
          </a:blip>
          <a:srcRect/>
          <a:stretch>
            <a:fillRect/>
          </a:stretch>
        </p:blipFill>
        <p:spPr bwMode="auto">
          <a:xfrm>
            <a:off x="468313" y="260350"/>
            <a:ext cx="4824412" cy="1671638"/>
          </a:xfrm>
          <a:prstGeom prst="rect">
            <a:avLst/>
          </a:prstGeom>
          <a:noFill/>
          <a:ln w="38100">
            <a:solidFill>
              <a:schemeClr val="hlink"/>
            </a:solidFill>
            <a:miter lim="800000"/>
            <a:headEnd/>
            <a:tailEnd/>
          </a:ln>
          <a:effectLst/>
        </p:spPr>
      </p:pic>
      <p:pic>
        <p:nvPicPr>
          <p:cNvPr id="2064" name="Picture 16" descr="Resultado de imagem para franÃ§a ou croÃ¡cia IMAGENS"/>
          <p:cNvPicPr>
            <a:picLocks noChangeAspect="1" noChangeArrowheads="1"/>
          </p:cNvPicPr>
          <p:nvPr/>
        </p:nvPicPr>
        <p:blipFill>
          <a:blip r:embed="rId7">
            <a:lum bright="18000" contrast="6000"/>
          </a:blip>
          <a:srcRect/>
          <a:stretch>
            <a:fillRect/>
          </a:stretch>
        </p:blipFill>
        <p:spPr bwMode="auto">
          <a:xfrm>
            <a:off x="7019925" y="4005263"/>
            <a:ext cx="1243013" cy="673100"/>
          </a:xfrm>
          <a:prstGeom prst="rect">
            <a:avLst/>
          </a:prstGeom>
          <a:noFill/>
        </p:spPr>
      </p:pic>
      <p:pic>
        <p:nvPicPr>
          <p:cNvPr id="2066" name="Picture 18" descr="Borboletas com sinalizadores de CroÃ¡cia e FranÃ§a â Fotografia de Stock"/>
          <p:cNvPicPr>
            <a:picLocks noChangeAspect="1" noChangeArrowheads="1"/>
          </p:cNvPicPr>
          <p:nvPr/>
        </p:nvPicPr>
        <p:blipFill>
          <a:blip r:embed="rId8"/>
          <a:srcRect/>
          <a:stretch>
            <a:fillRect/>
          </a:stretch>
        </p:blipFill>
        <p:spPr bwMode="auto">
          <a:xfrm>
            <a:off x="6156325" y="4724400"/>
            <a:ext cx="2771775" cy="1874838"/>
          </a:xfrm>
          <a:prstGeom prst="rect">
            <a:avLst/>
          </a:prstGeom>
          <a:noFill/>
        </p:spPr>
      </p:pic>
      <p:sp>
        <p:nvSpPr>
          <p:cNvPr id="2067" name="Text Box 19"/>
          <p:cNvSpPr txBox="1">
            <a:spLocks noChangeArrowheads="1"/>
          </p:cNvSpPr>
          <p:nvPr/>
        </p:nvSpPr>
        <p:spPr bwMode="auto">
          <a:xfrm>
            <a:off x="6264275" y="6276975"/>
            <a:ext cx="2879725" cy="517525"/>
          </a:xfrm>
          <a:prstGeom prst="rect">
            <a:avLst/>
          </a:prstGeom>
          <a:noFill/>
          <a:ln w="9525">
            <a:noFill/>
            <a:miter lim="800000"/>
            <a:headEnd/>
            <a:tailEnd/>
          </a:ln>
          <a:effectLst/>
        </p:spPr>
        <p:txBody>
          <a:bodyPr>
            <a:spAutoFit/>
          </a:bodyPr>
          <a:lstStyle/>
          <a:p>
            <a:r>
              <a:rPr lang="pt-BR">
                <a:solidFill>
                  <a:srgbClr val="FF3399"/>
                </a:solidFill>
              </a:rPr>
              <a:t>Croácia x França!</a:t>
            </a:r>
          </a:p>
          <a:p>
            <a:r>
              <a:rPr lang="pt-BR">
                <a:solidFill>
                  <a:srgbClr val="FF3399"/>
                </a:solidFill>
              </a:rPr>
              <a:t>18/7/2018</a:t>
            </a:r>
          </a:p>
        </p:txBody>
      </p:sp>
      <p:sp>
        <p:nvSpPr>
          <p:cNvPr id="2068" name="Rectangle 20"/>
          <p:cNvSpPr>
            <a:spLocks noChangeArrowheads="1"/>
          </p:cNvSpPr>
          <p:nvPr/>
        </p:nvSpPr>
        <p:spPr bwMode="auto">
          <a:xfrm>
            <a:off x="8405813" y="6461125"/>
            <a:ext cx="738187" cy="396875"/>
          </a:xfrm>
          <a:prstGeom prst="rect">
            <a:avLst/>
          </a:prstGeom>
          <a:noFill/>
          <a:ln w="9525">
            <a:noFill/>
            <a:miter lim="800000"/>
            <a:headEnd/>
            <a:tailEnd/>
          </a:ln>
          <a:effectLst/>
        </p:spPr>
        <p:txBody>
          <a:bodyPr wrap="none" anchor="ctr">
            <a:spAutoFit/>
          </a:bodyPr>
          <a:lstStyle/>
          <a:p>
            <a:r>
              <a:rPr lang="pt-BR" sz="1000">
                <a:solidFill>
                  <a:schemeClr val="hlink"/>
                </a:solidFill>
              </a:rPr>
              <a:t>Foto de </a:t>
            </a:r>
            <a:br>
              <a:rPr lang="pt-BR" sz="1000">
                <a:solidFill>
                  <a:schemeClr val="hlink"/>
                </a:solidFill>
              </a:rPr>
            </a:br>
            <a:r>
              <a:rPr lang="pt-BR" sz="1000" u="sng">
                <a:solidFill>
                  <a:schemeClr val="hlink"/>
                </a:solidFill>
              </a:rPr>
              <a:t>sun_tiger</a:t>
            </a:r>
            <a:r>
              <a:rPr lang="pt-BR" sz="1000"/>
              <a:t> </a:t>
            </a:r>
          </a:p>
        </p:txBody>
      </p:sp>
      <p:pic>
        <p:nvPicPr>
          <p:cNvPr id="2069" name="Picture 21" descr="Imagem23"/>
          <p:cNvPicPr>
            <a:picLocks noChangeAspect="1" noChangeArrowheads="1"/>
          </p:cNvPicPr>
          <p:nvPr/>
        </p:nvPicPr>
        <p:blipFill>
          <a:blip r:embed="rId9"/>
          <a:srcRect/>
          <a:stretch>
            <a:fillRect/>
          </a:stretch>
        </p:blipFill>
        <p:spPr bwMode="auto">
          <a:xfrm>
            <a:off x="0" y="5343525"/>
            <a:ext cx="1714500" cy="1514475"/>
          </a:xfrm>
          <a:prstGeom prst="rect">
            <a:avLst/>
          </a:prstGeom>
          <a:noFill/>
        </p:spPr>
      </p:pic>
      <p:pic>
        <p:nvPicPr>
          <p:cNvPr id="2071" name="Picture 23"/>
          <p:cNvPicPr>
            <a:picLocks noChangeAspect="1" noChangeArrowheads="1"/>
          </p:cNvPicPr>
          <p:nvPr/>
        </p:nvPicPr>
        <p:blipFill>
          <a:blip r:embed="rId10" cstate="print">
            <a:lum bright="12000" contrast="6000"/>
          </a:blip>
          <a:srcRect/>
          <a:stretch>
            <a:fillRect/>
          </a:stretch>
        </p:blipFill>
        <p:spPr bwMode="auto">
          <a:xfrm>
            <a:off x="5292725" y="260350"/>
            <a:ext cx="3240088" cy="1644650"/>
          </a:xfrm>
          <a:prstGeom prst="rect">
            <a:avLst/>
          </a:prstGeom>
          <a:noFill/>
          <a:ln w="38100">
            <a:solidFill>
              <a:schemeClr val="hlink"/>
            </a:solid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4099"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4100"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4103"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4104" name="CaixaDeTexto 10"/>
          <p:cNvSpPr txBox="1">
            <a:spLocks noChangeArrowheads="1"/>
          </p:cNvSpPr>
          <p:nvPr/>
        </p:nvSpPr>
        <p:spPr bwMode="auto">
          <a:xfrm>
            <a:off x="357188" y="1285875"/>
            <a:ext cx="8501062" cy="4760913"/>
          </a:xfrm>
          <a:prstGeom prst="rect">
            <a:avLst/>
          </a:prstGeom>
          <a:noFill/>
          <a:ln w="9525">
            <a:noFill/>
            <a:miter lim="800000"/>
            <a:headEnd/>
            <a:tailEnd/>
          </a:ln>
        </p:spPr>
        <p:txBody>
          <a:bodyPr>
            <a:spAutoFit/>
          </a:bodyPr>
          <a:lstStyle/>
          <a:p>
            <a:pPr algn="l">
              <a:buFontTx/>
              <a:buChar char="-"/>
            </a:pPr>
            <a:r>
              <a:rPr lang="pt-BR" sz="1800">
                <a:latin typeface="Calibri" pitchFamily="34" charset="0"/>
              </a:rPr>
              <a:t> OBJETIVOS:</a:t>
            </a:r>
          </a:p>
          <a:p>
            <a:pPr algn="l">
              <a:buFontTx/>
              <a:buChar char="-"/>
            </a:pPr>
            <a:endParaRPr lang="pt-BR" sz="1800">
              <a:latin typeface="Calibri" pitchFamily="34" charset="0"/>
            </a:endParaRPr>
          </a:p>
          <a:p>
            <a:pPr lvl="1" algn="l">
              <a:buFontTx/>
              <a:buChar char="-"/>
            </a:pPr>
            <a:r>
              <a:rPr lang="pt-BR" sz="1800">
                <a:latin typeface="Calibri" pitchFamily="34" charset="0"/>
              </a:rPr>
              <a:t> Quantificar a carga atual de hemorragia intraventricular grave (HIV), </a:t>
            </a:r>
          </a:p>
          <a:p>
            <a:pPr lvl="1" algn="l"/>
            <a:r>
              <a:rPr lang="pt-BR" sz="1800">
                <a:latin typeface="Calibri" pitchFamily="34" charset="0"/>
              </a:rPr>
              <a:t>descrevendo as tendências de HIV grave. </a:t>
            </a:r>
          </a:p>
          <a:p>
            <a:pPr lvl="1" algn="l">
              <a:buFontTx/>
              <a:buChar char="-"/>
            </a:pPr>
            <a:r>
              <a:rPr lang="pt-BR" sz="1800">
                <a:latin typeface="Calibri" pitchFamily="34" charset="0"/>
              </a:rPr>
              <a:t> Identificar fatores de risco associados à HIV e determinar a contribuição dos fatores mediadores.</a:t>
            </a:r>
          </a:p>
          <a:p>
            <a:pPr algn="l">
              <a:buFontTx/>
              <a:buChar char="-"/>
            </a:pPr>
            <a:endParaRPr lang="pt-BR" sz="1800">
              <a:latin typeface="Calibri" pitchFamily="34" charset="0"/>
            </a:endParaRPr>
          </a:p>
          <a:p>
            <a:pPr algn="l">
              <a:buFontTx/>
              <a:buChar char="-"/>
            </a:pPr>
            <a:r>
              <a:rPr lang="pt-BR" sz="1800">
                <a:latin typeface="Calibri" pitchFamily="34" charset="0"/>
              </a:rPr>
              <a:t>  DESENHO DO ESTUDO:</a:t>
            </a:r>
          </a:p>
          <a:p>
            <a:pPr algn="l">
              <a:buFontTx/>
              <a:buChar char="-"/>
            </a:pPr>
            <a:endParaRPr lang="pt-BR" sz="1800">
              <a:latin typeface="Calibri" pitchFamily="34" charset="0"/>
            </a:endParaRPr>
          </a:p>
          <a:p>
            <a:pPr lvl="1" algn="l">
              <a:buFontTx/>
              <a:buChar char="-"/>
            </a:pPr>
            <a:r>
              <a:rPr lang="pt-BR" sz="1800">
                <a:latin typeface="Calibri" pitchFamily="34" charset="0"/>
              </a:rPr>
              <a:t>Coorte Retrospectiva incluindo crianças de 22 a 31 semanas de gestação sem doença congênita grave e anomalias, nascidas em hospitais da </a:t>
            </a:r>
            <a:r>
              <a:rPr lang="pt-BR" sz="1800" i="1">
                <a:latin typeface="Calibri" pitchFamily="34" charset="0"/>
              </a:rPr>
              <a:t>Califórnia Perinatal Quality Care Collaborative</a:t>
            </a:r>
            <a:r>
              <a:rPr lang="pt-BR" sz="1800">
                <a:latin typeface="Calibri" pitchFamily="34" charset="0"/>
              </a:rPr>
              <a:t>, entre 2005 e 2015.</a:t>
            </a:r>
          </a:p>
          <a:p>
            <a:pPr lvl="1" algn="l">
              <a:buFontTx/>
              <a:buChar char="-"/>
            </a:pPr>
            <a:r>
              <a:rPr lang="pt-BR" sz="1800">
                <a:latin typeface="Calibri" pitchFamily="34" charset="0"/>
              </a:rPr>
              <a:t> O desfecho primário do estudo foi grave HIV (grau III ou IV).</a:t>
            </a:r>
          </a:p>
          <a:p>
            <a:pPr lvl="1" algn="l">
              <a:buFontTx/>
              <a:buChar char="-"/>
            </a:pPr>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5123"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5124"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5127"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5128" name="CaixaDeTexto 10"/>
          <p:cNvSpPr txBox="1">
            <a:spLocks noChangeArrowheads="1"/>
          </p:cNvSpPr>
          <p:nvPr/>
        </p:nvSpPr>
        <p:spPr bwMode="auto">
          <a:xfrm>
            <a:off x="357188" y="1285875"/>
            <a:ext cx="8501062" cy="4211638"/>
          </a:xfrm>
          <a:prstGeom prst="rect">
            <a:avLst/>
          </a:prstGeom>
          <a:noFill/>
          <a:ln w="9525">
            <a:noFill/>
            <a:miter lim="800000"/>
            <a:headEnd/>
            <a:tailEnd/>
          </a:ln>
        </p:spPr>
        <p:txBody>
          <a:bodyPr>
            <a:spAutoFit/>
          </a:bodyPr>
          <a:lstStyle/>
          <a:p>
            <a:pPr algn="l">
              <a:buFontTx/>
              <a:buChar char="-"/>
            </a:pPr>
            <a:r>
              <a:rPr lang="pt-BR" sz="1800">
                <a:latin typeface="Calibri" pitchFamily="34" charset="0"/>
              </a:rPr>
              <a:t> RESULTADOS:</a:t>
            </a:r>
          </a:p>
          <a:p>
            <a:pPr algn="l">
              <a:buFontTx/>
              <a:buChar char="-"/>
            </a:pPr>
            <a:endParaRPr lang="pt-BR" sz="1800">
              <a:latin typeface="Calibri" pitchFamily="34" charset="0"/>
            </a:endParaRPr>
          </a:p>
          <a:p>
            <a:pPr algn="l"/>
            <a:r>
              <a:rPr lang="pt-BR" sz="1800">
                <a:latin typeface="Calibri" pitchFamily="34" charset="0"/>
              </a:rPr>
              <a:t> 	- De 44028 lactentes, 3371 (</a:t>
            </a:r>
            <a:r>
              <a:rPr lang="pt-BR" sz="1800">
                <a:solidFill>
                  <a:schemeClr val="hlink"/>
                </a:solidFill>
                <a:latin typeface="Calibri" pitchFamily="34" charset="0"/>
              </a:rPr>
              <a:t>7,7%)</a:t>
            </a:r>
            <a:r>
              <a:rPr lang="pt-BR" sz="1800">
                <a:latin typeface="Calibri" pitchFamily="34" charset="0"/>
              </a:rPr>
              <a:t> tinham HIV grave. </a:t>
            </a:r>
          </a:p>
          <a:p>
            <a:r>
              <a:rPr lang="pt-BR" sz="1800">
                <a:latin typeface="Calibri" pitchFamily="34" charset="0"/>
              </a:rPr>
              <a:t>	- A incidência de HIV grave diminuiu significativamente em toda a Califórnia . 	                    (de 9,7% em 2005 para 5,9% em 2015) </a:t>
            </a:r>
          </a:p>
          <a:p>
            <a:pPr algn="l"/>
            <a:r>
              <a:rPr lang="pt-BR" sz="1800">
                <a:latin typeface="Calibri" pitchFamily="34" charset="0"/>
              </a:rPr>
              <a:t>	- Após a estratificação por idade gestacional, </a:t>
            </a:r>
            <a:r>
              <a:rPr lang="pt-BR" sz="1800">
                <a:solidFill>
                  <a:schemeClr val="hlink"/>
                </a:solidFill>
                <a:latin typeface="Calibri" pitchFamily="34" charset="0"/>
              </a:rPr>
              <a:t>a exposição pré-natal aos 	esteróides</a:t>
            </a:r>
            <a:r>
              <a:rPr lang="pt-BR" sz="1800">
                <a:latin typeface="Calibri" pitchFamily="34" charset="0"/>
              </a:rPr>
              <a:t> foi o único fator associado à diminuição da chance de HIV grave em 	todos os subgrupos de idade gestacional.</a:t>
            </a:r>
          </a:p>
          <a:p>
            <a:pPr algn="l"/>
            <a:r>
              <a:rPr lang="pt-BR" sz="1800">
                <a:latin typeface="Calibri" pitchFamily="34" charset="0"/>
              </a:rPr>
              <a:t>	- Outros fatores, incluindo a </a:t>
            </a:r>
            <a:r>
              <a:rPr lang="pt-BR" sz="1800" b="1">
                <a:solidFill>
                  <a:srgbClr val="FF0000"/>
                </a:solidFill>
                <a:latin typeface="Calibri" pitchFamily="34" charset="0"/>
              </a:rPr>
              <a:t>intubação da Sala de Parto</a:t>
            </a:r>
            <a:r>
              <a:rPr lang="pt-BR" sz="1800">
                <a:latin typeface="Calibri" pitchFamily="34" charset="0"/>
              </a:rPr>
              <a:t>, foram associados a 	um aumento nas chances de HIV grave, embora variou por idade gestacional.</a:t>
            </a:r>
          </a:p>
          <a:p>
            <a:pPr algn="l">
              <a:buFontTx/>
              <a:buChar char="-"/>
            </a:pPr>
            <a:endParaRPr lang="pt-BR" sz="1800">
              <a:latin typeface="Calibri" pitchFamily="34" charset="0"/>
            </a:endParaRP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0" name="CaixaDeTexto 6"/>
          <p:cNvSpPr txBox="1">
            <a:spLocks noChangeArrowheads="1"/>
          </p:cNvSpPr>
          <p:nvPr/>
        </p:nvSpPr>
        <p:spPr bwMode="auto">
          <a:xfrm>
            <a:off x="214313" y="214313"/>
            <a:ext cx="4286250" cy="708025"/>
          </a:xfrm>
          <a:prstGeom prst="rect">
            <a:avLst/>
          </a:prstGeom>
          <a:noFill/>
          <a:ln w="9525">
            <a:noFill/>
            <a:miter lim="800000"/>
            <a:headEnd/>
            <a:tailEnd/>
          </a:ln>
        </p:spPr>
        <p:txBody>
          <a:bodyPr>
            <a:spAutoFit/>
          </a:bodyPr>
          <a:lstStyle/>
          <a:p>
            <a:r>
              <a:rPr lang="pt-BR" sz="4000">
                <a:latin typeface="Calibri" pitchFamily="34" charset="0"/>
              </a:rPr>
              <a:t>INTRODUÇÃO</a:t>
            </a:r>
          </a:p>
        </p:txBody>
      </p:sp>
      <p:sp>
        <p:nvSpPr>
          <p:cNvPr id="6151"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6152" name="CaixaDeTexto 10"/>
          <p:cNvSpPr txBox="1">
            <a:spLocks noChangeArrowheads="1"/>
          </p:cNvSpPr>
          <p:nvPr/>
        </p:nvSpPr>
        <p:spPr bwMode="auto">
          <a:xfrm>
            <a:off x="0" y="-458788"/>
            <a:ext cx="9144000" cy="7691438"/>
          </a:xfrm>
          <a:prstGeom prst="rect">
            <a:avLst/>
          </a:prstGeom>
          <a:solidFill>
            <a:schemeClr val="bg1"/>
          </a:solidFill>
          <a:ln w="9525">
            <a:noFill/>
            <a:miter lim="800000"/>
            <a:headEnd/>
            <a:tailEnd/>
          </a:ln>
        </p:spPr>
        <p:txBody>
          <a:bodyPr>
            <a:spAutoFit/>
          </a:bodyPr>
          <a:lstStyle/>
          <a:p>
            <a:pPr algn="l">
              <a:buFontTx/>
              <a:buChar char="-"/>
            </a:pPr>
            <a:endParaRPr lang="pt-BR" sz="1800">
              <a:latin typeface="Calibri" pitchFamily="34" charset="0"/>
            </a:endParaRPr>
          </a:p>
          <a:p>
            <a:pPr algn="l">
              <a:buFontTx/>
              <a:buChar char="-"/>
            </a:pPr>
            <a:endParaRPr lang="pt-BR" sz="1700">
              <a:latin typeface="Calibri" pitchFamily="34" charset="0"/>
            </a:endParaRPr>
          </a:p>
          <a:p>
            <a:pPr algn="l">
              <a:buFontTx/>
              <a:buChar char="-"/>
            </a:pPr>
            <a:endParaRPr lang="pt-BR" sz="1700">
              <a:latin typeface="Calibri" pitchFamily="34" charset="0"/>
            </a:endParaRPr>
          </a:p>
          <a:p>
            <a:pPr algn="l">
              <a:buFontTx/>
              <a:buChar char="-"/>
            </a:pPr>
            <a:endParaRPr lang="pt-BR" sz="1700">
              <a:latin typeface="Calibri" pitchFamily="34" charset="0"/>
            </a:endParaRPr>
          </a:p>
          <a:p>
            <a:pPr algn="l">
              <a:buFontTx/>
              <a:buChar char="-"/>
            </a:pPr>
            <a:r>
              <a:rPr lang="pt-BR" sz="1700">
                <a:latin typeface="Calibri" pitchFamily="34" charset="0"/>
              </a:rPr>
              <a:t>A hemorragia intraventricular grave (IVH) é uma fonte significativa de morbidade para recém-nascidos de muito baixo peso e associados a desfechos adversos em longo prazo(</a:t>
            </a:r>
            <a:r>
              <a:rPr lang="pt-BR" sz="1700">
                <a:solidFill>
                  <a:srgbClr val="FF0000"/>
                </a:solidFill>
                <a:latin typeface="Calibri" pitchFamily="34" charset="0"/>
              </a:rPr>
              <a:t>1,2</a:t>
            </a:r>
            <a:r>
              <a:rPr lang="pt-BR" sz="1700">
                <a:latin typeface="Calibri" pitchFamily="34" charset="0"/>
              </a:rPr>
              <a:t>). A incidência de HIV grave relatada pelo </a:t>
            </a:r>
            <a:r>
              <a:rPr lang="pt-BR" sz="1700" i="1">
                <a:latin typeface="Calibri" pitchFamily="34" charset="0"/>
              </a:rPr>
              <a:t>National Institute of Child </a:t>
            </a:r>
            <a:r>
              <a:rPr lang="pt-BR" sz="1700" i="1"/>
              <a:t>and Human Development Neonatal Research Network em </a:t>
            </a:r>
            <a:r>
              <a:rPr lang="pt-BR" sz="1700">
                <a:latin typeface="Calibri" pitchFamily="34" charset="0"/>
              </a:rPr>
              <a:t> 2012 foi de 13% (</a:t>
            </a:r>
            <a:r>
              <a:rPr lang="pt-BR" sz="1700">
                <a:solidFill>
                  <a:srgbClr val="FF0000"/>
                </a:solidFill>
                <a:latin typeface="Calibri" pitchFamily="34" charset="0"/>
              </a:rPr>
              <a:t>3</a:t>
            </a:r>
            <a:r>
              <a:rPr lang="pt-BR" sz="1700">
                <a:latin typeface="Calibri" pitchFamily="34" charset="0"/>
              </a:rPr>
              <a:t>).</a:t>
            </a:r>
          </a:p>
          <a:p>
            <a:pPr algn="l">
              <a:buFontTx/>
              <a:buChar char="-"/>
            </a:pPr>
            <a:endParaRPr lang="pt-BR" sz="1700">
              <a:latin typeface="Calibri" pitchFamily="34" charset="0"/>
            </a:endParaRPr>
          </a:p>
          <a:p>
            <a:pPr algn="l"/>
            <a:r>
              <a:rPr lang="pt-BR" sz="1700">
                <a:latin typeface="Calibri" pitchFamily="34" charset="0"/>
              </a:rPr>
              <a:t> - Dados da Rede Vermont Oxford relataram uma diminuição na incidência mediana de HIV grave de 9,4% (IQR 8,7% -10,2%) em 2005 para 7,9% (IQR 7,6% -8,2%) em 2014.(</a:t>
            </a:r>
            <a:r>
              <a:rPr lang="pt-BR" sz="1700">
                <a:solidFill>
                  <a:srgbClr val="FF0000"/>
                </a:solidFill>
                <a:latin typeface="Calibri" pitchFamily="34" charset="0"/>
              </a:rPr>
              <a:t>4</a:t>
            </a:r>
            <a:r>
              <a:rPr lang="pt-BR" sz="1700">
                <a:latin typeface="Calibri" pitchFamily="34" charset="0"/>
              </a:rPr>
              <a:t>)</a:t>
            </a:r>
          </a:p>
          <a:p>
            <a:pPr algn="l"/>
            <a:r>
              <a:rPr lang="pt-BR" sz="1700">
                <a:latin typeface="Calibri" pitchFamily="34" charset="0"/>
              </a:rPr>
              <a:t>Esses dados demonstram a carga variável, mas persistente, de HIV grave em recém-nascidos de muito baixo peso.</a:t>
            </a:r>
          </a:p>
          <a:p>
            <a:pPr algn="l"/>
            <a:endParaRPr lang="pt-BR" sz="1700">
              <a:latin typeface="Calibri" pitchFamily="34" charset="0"/>
            </a:endParaRPr>
          </a:p>
          <a:p>
            <a:pPr algn="l"/>
            <a:r>
              <a:rPr lang="pt-BR" sz="1700"/>
              <a:t>- Muitos estudos epidemiológicos anteriores focaram na identificação de fatores de risco associados à HIV para avaliar ou calcular o risco grave de HIV, incluindo idade gestacional, sexo, exposição pré-natal aos esteróides, modo de parto e baixos índices de Apgar.(</a:t>
            </a:r>
            <a:r>
              <a:rPr lang="pt-BR" sz="1700">
                <a:solidFill>
                  <a:srgbClr val="FF0000"/>
                </a:solidFill>
              </a:rPr>
              <a:t>5-7</a:t>
            </a:r>
            <a:r>
              <a:rPr lang="pt-BR" sz="1700"/>
              <a:t>) Entretanto, além dos esteróides pré-natais , o impacto relativo e a contribuição desses fatores no desenvolvimento da IVH não estão bem descritos.7 </a:t>
            </a:r>
            <a:endParaRPr lang="pt-BR" sz="1700">
              <a:latin typeface="Calibri" pitchFamily="34" charset="0"/>
            </a:endParaRPr>
          </a:p>
          <a:p>
            <a:pPr algn="l"/>
            <a:endParaRPr lang="pt-BR" sz="1700">
              <a:latin typeface="Calibri" pitchFamily="34" charset="0"/>
            </a:endParaRPr>
          </a:p>
          <a:p>
            <a:r>
              <a:rPr lang="pt-BR" sz="1700">
                <a:latin typeface="Calibri" pitchFamily="34" charset="0"/>
              </a:rPr>
              <a:t>-  </a:t>
            </a:r>
            <a:r>
              <a:rPr lang="pt-BR" sz="1700" b="1">
                <a:solidFill>
                  <a:schemeClr val="hlink"/>
                </a:solidFill>
                <a:latin typeface="Calibri" pitchFamily="34" charset="0"/>
              </a:rPr>
              <a:t>O objetivo deste estudo foi examinar dados generalizáveis, baseados na população, para caracterizar a mudança da HIV grave, descrevendo a carga atual de HIV severa, tendências de HIV grave ao longo do tempo.  </a:t>
            </a:r>
          </a:p>
          <a:p>
            <a:pPr algn="l"/>
            <a:endParaRPr lang="pt-BR" sz="1700" b="1">
              <a:solidFill>
                <a:schemeClr val="hlink"/>
              </a:solidFill>
              <a:latin typeface="Calibri" pitchFamily="34" charset="0"/>
            </a:endParaRPr>
          </a:p>
          <a:p>
            <a:pPr algn="l">
              <a:buFontTx/>
              <a:buChar char="-"/>
            </a:pPr>
            <a:endParaRPr lang="pt-BR" sz="1800">
              <a:latin typeface="Calibri" pitchFamily="34" charset="0"/>
            </a:endParaRP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
        <p:nvSpPr>
          <p:cNvPr id="6154" name="Text Box 10"/>
          <p:cNvSpPr txBox="1">
            <a:spLocks noChangeArrowheads="1"/>
          </p:cNvSpPr>
          <p:nvPr/>
        </p:nvSpPr>
        <p:spPr bwMode="auto">
          <a:xfrm>
            <a:off x="250825" y="0"/>
            <a:ext cx="1733550" cy="366713"/>
          </a:xfrm>
          <a:prstGeom prst="rect">
            <a:avLst/>
          </a:prstGeom>
          <a:noFill/>
          <a:ln w="9525">
            <a:noFill/>
            <a:miter lim="800000"/>
            <a:headEnd/>
            <a:tailEnd/>
          </a:ln>
          <a:effectLst/>
        </p:spPr>
        <p:txBody>
          <a:bodyPr wrap="none">
            <a:spAutoFit/>
          </a:bodyPr>
          <a:lstStyle/>
          <a:p>
            <a:pPr algn="l"/>
            <a:r>
              <a:rPr lang="pt-BR" sz="1800" b="1">
                <a:solidFill>
                  <a:schemeClr val="hlink"/>
                </a:solidFill>
              </a:rPr>
              <a:t>INTRODUÇÃO</a:t>
            </a:r>
          </a:p>
        </p:txBody>
      </p:sp>
      <p:sp>
        <p:nvSpPr>
          <p:cNvPr id="6" name="Retângulo 5"/>
          <p:cNvSpPr/>
          <p:nvPr/>
        </p:nvSpPr>
        <p:spPr>
          <a:xfrm>
            <a:off x="0" y="-171450"/>
            <a:ext cx="2305050" cy="720725"/>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7171"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7172"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179388" y="1889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7174" name="CaixaDeTexto 6"/>
          <p:cNvSpPr txBox="1">
            <a:spLocks noChangeArrowheads="1"/>
          </p:cNvSpPr>
          <p:nvPr/>
        </p:nvSpPr>
        <p:spPr bwMode="auto">
          <a:xfrm>
            <a:off x="179388" y="188913"/>
            <a:ext cx="4286250"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MÉTODOS</a:t>
            </a:r>
          </a:p>
        </p:txBody>
      </p:sp>
      <p:sp>
        <p:nvSpPr>
          <p:cNvPr id="7175"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7176" name="CaixaDeTexto 10"/>
          <p:cNvSpPr txBox="1">
            <a:spLocks noChangeArrowheads="1"/>
          </p:cNvSpPr>
          <p:nvPr/>
        </p:nvSpPr>
        <p:spPr bwMode="auto">
          <a:xfrm>
            <a:off x="357188" y="1285875"/>
            <a:ext cx="8501062" cy="3387725"/>
          </a:xfrm>
          <a:prstGeom prst="rect">
            <a:avLst/>
          </a:prstGeom>
          <a:noFill/>
          <a:ln w="9525">
            <a:noFill/>
            <a:miter lim="800000"/>
            <a:headEnd/>
            <a:tailEnd/>
          </a:ln>
        </p:spPr>
        <p:txBody>
          <a:bodyPr>
            <a:spAutoFit/>
          </a:bodyPr>
          <a:lstStyle/>
          <a:p>
            <a:pPr algn="l"/>
            <a:r>
              <a:rPr lang="pt-BR" sz="1800">
                <a:latin typeface="Calibri" pitchFamily="34" charset="0"/>
              </a:rPr>
              <a:t> </a:t>
            </a:r>
          </a:p>
          <a:p>
            <a:pPr algn="l"/>
            <a:endParaRPr lang="pt-BR" sz="1800">
              <a:latin typeface="Calibri" pitchFamily="34" charset="0"/>
            </a:endParaRPr>
          </a:p>
          <a:p>
            <a:pPr algn="l"/>
            <a:r>
              <a:rPr lang="pt-BR" sz="1800">
                <a:latin typeface="Calibri" pitchFamily="34" charset="0"/>
              </a:rPr>
              <a:t>- O (CPQCC) </a:t>
            </a:r>
            <a:r>
              <a:rPr lang="pt-BR" sz="1800" i="1">
                <a:latin typeface="Calibri" pitchFamily="34" charset="0"/>
              </a:rPr>
              <a:t>Califórnia Perinatal Quality Care Collaborative </a:t>
            </a:r>
            <a:r>
              <a:rPr lang="pt-BR" sz="1800">
                <a:latin typeface="Calibri" pitchFamily="34" charset="0"/>
              </a:rPr>
              <a:t>coleta prospectivamente dados de &gt; 90% das Unidades de Terapia Intensiva Neonatal (UTINs) na Califórnia, que no momento deste estudo refletiu 127 UTINs.</a:t>
            </a:r>
          </a:p>
          <a:p>
            <a:pPr algn="l"/>
            <a:endParaRPr lang="pt-BR" sz="1800">
              <a:latin typeface="Calibri" pitchFamily="34" charset="0"/>
            </a:endParaRPr>
          </a:p>
          <a:p>
            <a:pPr algn="l"/>
            <a:r>
              <a:rPr lang="pt-BR" sz="1800">
                <a:latin typeface="Calibri" pitchFamily="34" charset="0"/>
              </a:rPr>
              <a:t>- Os critérios de elegibilidade do CPQCC incluem lactentes com peso ao nascer entre 401 e 1500 g ou idade gestacional entre 22 e 29 semanas. (</a:t>
            </a:r>
            <a:r>
              <a:rPr lang="pt-BR" sz="1800">
                <a:solidFill>
                  <a:srgbClr val="FF0000"/>
                </a:solidFill>
                <a:latin typeface="Calibri" pitchFamily="34" charset="0"/>
              </a:rPr>
              <a:t>6,7</a:t>
            </a:r>
            <a:r>
              <a:rPr lang="pt-BR" sz="1800">
                <a:latin typeface="Calibri" pitchFamily="34" charset="0"/>
              </a:rPr>
              <a:t>)</a:t>
            </a: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8195"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8196"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8198" name="CaixaDeTexto 6"/>
          <p:cNvSpPr txBox="1">
            <a:spLocks noChangeArrowheads="1"/>
          </p:cNvSpPr>
          <p:nvPr/>
        </p:nvSpPr>
        <p:spPr bwMode="auto">
          <a:xfrm>
            <a:off x="214313" y="214313"/>
            <a:ext cx="4286250"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MÉTODOS</a:t>
            </a:r>
          </a:p>
        </p:txBody>
      </p:sp>
      <p:sp>
        <p:nvSpPr>
          <p:cNvPr id="8199"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8200" name="CaixaDeTexto 10"/>
          <p:cNvSpPr txBox="1">
            <a:spLocks noChangeArrowheads="1"/>
          </p:cNvSpPr>
          <p:nvPr/>
        </p:nvSpPr>
        <p:spPr bwMode="auto">
          <a:xfrm>
            <a:off x="357188" y="1285875"/>
            <a:ext cx="8501062" cy="4524375"/>
          </a:xfrm>
          <a:prstGeom prst="rect">
            <a:avLst/>
          </a:prstGeom>
          <a:noFill/>
          <a:ln w="9525">
            <a:noFill/>
            <a:miter lim="800000"/>
            <a:headEnd/>
            <a:tailEnd/>
          </a:ln>
        </p:spPr>
        <p:txBody>
          <a:bodyPr>
            <a:spAutoFit/>
          </a:bodyPr>
          <a:lstStyle/>
          <a:p>
            <a:pPr algn="l"/>
            <a:r>
              <a:rPr lang="pt-BR" sz="1800">
                <a:latin typeface="Calibri" pitchFamily="34" charset="0"/>
              </a:rPr>
              <a:t> </a:t>
            </a:r>
          </a:p>
          <a:p>
            <a:pPr algn="l"/>
            <a:endParaRPr lang="pt-BR" sz="1800">
              <a:latin typeface="Calibri" pitchFamily="34" charset="0"/>
            </a:endParaRPr>
          </a:p>
          <a:p>
            <a:pPr algn="l">
              <a:buFontTx/>
              <a:buChar char="-"/>
            </a:pPr>
            <a:r>
              <a:rPr lang="pt-BR" sz="1800">
                <a:latin typeface="Calibri" pitchFamily="34" charset="0"/>
              </a:rPr>
              <a:t>Além disso, bebês com idade gestacional ≥ 30 semanas estão incluídos se o peso ao nascer era &lt;1500 g ou se preenchiam 1 dos seguintes critérios:</a:t>
            </a:r>
          </a:p>
          <a:p>
            <a:pPr algn="l">
              <a:buFontTx/>
              <a:buChar char="-"/>
            </a:pPr>
            <a:endParaRPr lang="pt-BR" sz="1800">
              <a:latin typeface="Calibri" pitchFamily="34" charset="0"/>
            </a:endParaRPr>
          </a:p>
          <a:p>
            <a:pPr algn="l"/>
            <a:r>
              <a:rPr lang="pt-BR" sz="1800">
                <a:latin typeface="Calibri" pitchFamily="34" charset="0"/>
              </a:rPr>
              <a:t>	- Ventilação não invasiva por&gt; 4 horas;</a:t>
            </a:r>
          </a:p>
          <a:p>
            <a:pPr algn="l"/>
            <a:r>
              <a:rPr lang="pt-BR" sz="1800">
                <a:latin typeface="Calibri" pitchFamily="34" charset="0"/>
              </a:rPr>
              <a:t>	- Intubação e ventilação por&gt; 4 horas; </a:t>
            </a:r>
          </a:p>
          <a:p>
            <a:pPr algn="l"/>
            <a:r>
              <a:rPr lang="pt-BR" sz="1800">
                <a:latin typeface="Calibri" pitchFamily="34" charset="0"/>
              </a:rPr>
              <a:t>	- Hiperbilirrubinemia grave; </a:t>
            </a:r>
          </a:p>
          <a:p>
            <a:pPr algn="l"/>
            <a:r>
              <a:rPr lang="pt-BR" sz="1800">
                <a:latin typeface="Calibri" pitchFamily="34" charset="0"/>
              </a:rPr>
              <a:t>	- Doença bacteriana precoce; </a:t>
            </a:r>
          </a:p>
          <a:p>
            <a:pPr algn="l"/>
            <a:r>
              <a:rPr lang="pt-BR" sz="1800">
                <a:latin typeface="Calibri" pitchFamily="34" charset="0"/>
              </a:rPr>
              <a:t>	- Sepse;</a:t>
            </a:r>
          </a:p>
          <a:p>
            <a:pPr algn="l"/>
            <a:r>
              <a:rPr lang="pt-BR" sz="1800">
                <a:latin typeface="Calibri" pitchFamily="34" charset="0"/>
              </a:rPr>
              <a:t>	- Cirurgia;</a:t>
            </a:r>
          </a:p>
          <a:p>
            <a:pPr algn="l"/>
            <a:r>
              <a:rPr lang="pt-BR" sz="1800">
                <a:latin typeface="Calibri" pitchFamily="34" charset="0"/>
              </a:rPr>
              <a:t>	- Transferência aguda dentro ou fora de uma UTIN e morte.</a:t>
            </a: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9219"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9220"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9222" name="CaixaDeTexto 6"/>
          <p:cNvSpPr txBox="1">
            <a:spLocks noChangeArrowheads="1"/>
          </p:cNvSpPr>
          <p:nvPr/>
        </p:nvSpPr>
        <p:spPr bwMode="auto">
          <a:xfrm>
            <a:off x="214313" y="214313"/>
            <a:ext cx="4286250"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MÉTODOS</a:t>
            </a:r>
          </a:p>
        </p:txBody>
      </p:sp>
      <p:sp>
        <p:nvSpPr>
          <p:cNvPr id="9223"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9224" name="CaixaDeTexto 10"/>
          <p:cNvSpPr txBox="1">
            <a:spLocks noChangeArrowheads="1"/>
          </p:cNvSpPr>
          <p:nvPr/>
        </p:nvSpPr>
        <p:spPr bwMode="auto">
          <a:xfrm>
            <a:off x="357188" y="1285875"/>
            <a:ext cx="8501062" cy="3387725"/>
          </a:xfrm>
          <a:prstGeom prst="rect">
            <a:avLst/>
          </a:prstGeom>
          <a:noFill/>
          <a:ln w="9525">
            <a:noFill/>
            <a:miter lim="800000"/>
            <a:headEnd/>
            <a:tailEnd/>
          </a:ln>
        </p:spPr>
        <p:txBody>
          <a:bodyPr>
            <a:spAutoFit/>
          </a:bodyPr>
          <a:lstStyle/>
          <a:p>
            <a:pPr algn="l"/>
            <a:r>
              <a:rPr lang="pt-BR" sz="1800">
                <a:latin typeface="Calibri" pitchFamily="34" charset="0"/>
              </a:rPr>
              <a:t> </a:t>
            </a:r>
          </a:p>
          <a:p>
            <a:pPr algn="l">
              <a:buFontTx/>
              <a:buChar char="-"/>
            </a:pPr>
            <a:r>
              <a:rPr lang="pt-BR" sz="1800">
                <a:latin typeface="Calibri" pitchFamily="34" charset="0"/>
              </a:rPr>
              <a:t> O estudo de coorte incluiu crianças nascidas em </a:t>
            </a:r>
            <a:r>
              <a:rPr lang="pt-BR" sz="1800" b="1">
                <a:solidFill>
                  <a:schemeClr val="hlink"/>
                </a:solidFill>
                <a:latin typeface="Calibri" pitchFamily="34" charset="0"/>
              </a:rPr>
              <a:t>22 a 31 semanas</a:t>
            </a:r>
            <a:r>
              <a:rPr lang="pt-BR" sz="1800">
                <a:latin typeface="Calibri" pitchFamily="34" charset="0"/>
              </a:rPr>
              <a:t> de idade gestacional, de janeiro de 2005 a dezembro de 2015. </a:t>
            </a:r>
          </a:p>
          <a:p>
            <a:pPr algn="l">
              <a:buFontTx/>
              <a:buChar char="-"/>
            </a:pPr>
            <a:endParaRPr lang="pt-BR" sz="1800">
              <a:latin typeface="Calibri" pitchFamily="34" charset="0"/>
            </a:endParaRPr>
          </a:p>
          <a:p>
            <a:pPr algn="l"/>
            <a:r>
              <a:rPr lang="pt-BR" sz="1800">
                <a:latin typeface="Calibri" pitchFamily="34" charset="0"/>
              </a:rPr>
              <a:t>- Antes da aplicação dos critérios de exclusão, foram 61 021 crianças na coorte. Para minimizar a incorreto estimativa da idade gestacional, bebês com peso ao nascer abaixo do primeiro percentil para a idade gestacional ou acima do percentil 99 foram excluídos (n = 288).</a:t>
            </a: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10243"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10244"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10246" name="CaixaDeTexto 6"/>
          <p:cNvSpPr txBox="1">
            <a:spLocks noChangeArrowheads="1"/>
          </p:cNvSpPr>
          <p:nvPr/>
        </p:nvSpPr>
        <p:spPr bwMode="auto">
          <a:xfrm>
            <a:off x="214313" y="214313"/>
            <a:ext cx="4286250"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MÉTODOS</a:t>
            </a:r>
          </a:p>
        </p:txBody>
      </p:sp>
      <p:sp>
        <p:nvSpPr>
          <p:cNvPr id="10247"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10248" name="CaixaDeTexto 10"/>
          <p:cNvSpPr txBox="1">
            <a:spLocks noChangeArrowheads="1"/>
          </p:cNvSpPr>
          <p:nvPr/>
        </p:nvSpPr>
        <p:spPr bwMode="auto">
          <a:xfrm>
            <a:off x="357188" y="1285875"/>
            <a:ext cx="8501062" cy="3113088"/>
          </a:xfrm>
          <a:prstGeom prst="rect">
            <a:avLst/>
          </a:prstGeom>
          <a:noFill/>
          <a:ln w="9525">
            <a:noFill/>
            <a:miter lim="800000"/>
            <a:headEnd/>
            <a:tailEnd/>
          </a:ln>
        </p:spPr>
        <p:txBody>
          <a:bodyPr>
            <a:spAutoFit/>
          </a:bodyPr>
          <a:lstStyle/>
          <a:p>
            <a:pPr algn="l"/>
            <a:r>
              <a:rPr lang="pt-BR" sz="1800">
                <a:latin typeface="Calibri" pitchFamily="34" charset="0"/>
              </a:rPr>
              <a:t> </a:t>
            </a:r>
          </a:p>
          <a:p>
            <a:pPr algn="l"/>
            <a:r>
              <a:rPr lang="pt-BR" sz="1800">
                <a:latin typeface="Calibri" pitchFamily="34" charset="0"/>
              </a:rPr>
              <a:t> - </a:t>
            </a:r>
            <a:r>
              <a:rPr lang="pt-BR" sz="1800" b="1">
                <a:latin typeface="Calibri" pitchFamily="34" charset="0"/>
              </a:rPr>
              <a:t>Critérios adicionais de exclusão</a:t>
            </a:r>
            <a:r>
              <a:rPr lang="pt-BR" sz="1800">
                <a:latin typeface="Calibri" pitchFamily="34" charset="0"/>
              </a:rPr>
              <a:t> eram crianças com grandes anomalias congênitas ou anomalias de gravidade desconhecida (n = 4000), aqueles que morreram no parto (n = 2546), aqueles sem dados de imagem de HIV (n = 3017),e aqueles nascidos em UTINs não associadas ao CPQCC (n = 7142).</a:t>
            </a:r>
          </a:p>
          <a:p>
            <a:pPr algn="l"/>
            <a:endParaRPr lang="pt-BR" sz="1800">
              <a:latin typeface="Calibri" pitchFamily="34" charset="0"/>
            </a:endParaRPr>
          </a:p>
          <a:p>
            <a:pPr algn="l"/>
            <a:r>
              <a:rPr lang="pt-BR" sz="1800">
                <a:latin typeface="Calibri" pitchFamily="34" charset="0"/>
              </a:rPr>
              <a:t>- A coorte final incluiu </a:t>
            </a:r>
            <a:r>
              <a:rPr lang="pt-BR" sz="1800" b="1">
                <a:solidFill>
                  <a:schemeClr val="hlink"/>
                </a:solidFill>
                <a:latin typeface="Calibri" pitchFamily="34" charset="0"/>
              </a:rPr>
              <a:t>44 028 crianças</a:t>
            </a:r>
            <a:r>
              <a:rPr lang="pt-BR" sz="1800">
                <a:latin typeface="Calibri" pitchFamily="34" charset="0"/>
              </a:rPr>
              <a:t>.</a:t>
            </a: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11267"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11268"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6572250"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11270" name="CaixaDeTexto 6"/>
          <p:cNvSpPr txBox="1">
            <a:spLocks noChangeArrowheads="1"/>
          </p:cNvSpPr>
          <p:nvPr/>
        </p:nvSpPr>
        <p:spPr bwMode="auto">
          <a:xfrm>
            <a:off x="214313" y="214313"/>
            <a:ext cx="6429375" cy="701675"/>
          </a:xfrm>
          <a:prstGeom prst="rect">
            <a:avLst/>
          </a:prstGeom>
          <a:noFill/>
          <a:ln w="9525">
            <a:noFill/>
            <a:miter lim="800000"/>
            <a:headEnd/>
            <a:tailEnd/>
          </a:ln>
        </p:spPr>
        <p:txBody>
          <a:bodyPr>
            <a:spAutoFit/>
          </a:bodyPr>
          <a:lstStyle/>
          <a:p>
            <a:r>
              <a:rPr lang="pt-BR" sz="4000" b="1">
                <a:solidFill>
                  <a:schemeClr val="hlink"/>
                </a:solidFill>
                <a:latin typeface="Calibri" pitchFamily="34" charset="0"/>
              </a:rPr>
              <a:t>RESULTADOS E VARIÁVEIS</a:t>
            </a:r>
          </a:p>
        </p:txBody>
      </p:sp>
      <p:sp>
        <p:nvSpPr>
          <p:cNvPr id="11271"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11272" name="CaixaDeTexto 10"/>
          <p:cNvSpPr txBox="1">
            <a:spLocks noChangeArrowheads="1"/>
          </p:cNvSpPr>
          <p:nvPr/>
        </p:nvSpPr>
        <p:spPr bwMode="auto">
          <a:xfrm>
            <a:off x="357188" y="1285875"/>
            <a:ext cx="8501062" cy="3662363"/>
          </a:xfrm>
          <a:prstGeom prst="rect">
            <a:avLst/>
          </a:prstGeom>
          <a:noFill/>
          <a:ln w="9525">
            <a:noFill/>
            <a:miter lim="800000"/>
            <a:headEnd/>
            <a:tailEnd/>
          </a:ln>
        </p:spPr>
        <p:txBody>
          <a:bodyPr>
            <a:spAutoFit/>
          </a:bodyPr>
          <a:lstStyle/>
          <a:p>
            <a:pPr algn="l"/>
            <a:r>
              <a:rPr lang="pt-BR" sz="1800">
                <a:latin typeface="Calibri" pitchFamily="34" charset="0"/>
              </a:rPr>
              <a:t> </a:t>
            </a:r>
          </a:p>
          <a:p>
            <a:pPr algn="l"/>
            <a:r>
              <a:rPr lang="pt-BR" sz="1800">
                <a:latin typeface="Calibri" pitchFamily="34" charset="0"/>
              </a:rPr>
              <a:t> - A HIV grave foi definido como qualquer grau III ou IV Idocumentada em uma UTIN do CPQCC por imagem craniana obtida a 28 dias de vida.(</a:t>
            </a:r>
            <a:r>
              <a:rPr lang="pt-BR" sz="1800">
                <a:solidFill>
                  <a:srgbClr val="FF0000"/>
                </a:solidFill>
                <a:latin typeface="Calibri" pitchFamily="34" charset="0"/>
              </a:rPr>
              <a:t>8</a:t>
            </a:r>
            <a:r>
              <a:rPr lang="pt-BR" sz="1800">
                <a:latin typeface="Calibri" pitchFamily="34" charset="0"/>
              </a:rPr>
              <a:t>)</a:t>
            </a:r>
          </a:p>
          <a:p>
            <a:pPr algn="l"/>
            <a:endParaRPr lang="pt-BR" sz="1800">
              <a:latin typeface="Calibri" pitchFamily="34" charset="0"/>
            </a:endParaRPr>
          </a:p>
          <a:p>
            <a:pPr algn="l">
              <a:buFontTx/>
              <a:buChar char="-"/>
            </a:pPr>
            <a:r>
              <a:rPr lang="pt-BR" sz="1800">
                <a:latin typeface="Calibri" pitchFamily="34" charset="0"/>
              </a:rPr>
              <a:t> Se sangramentos de diferentes gravidade foram documentadas, o grau mais grave foi atribuído ao paciente e usado para análise. </a:t>
            </a:r>
          </a:p>
          <a:p>
            <a:pPr algn="l">
              <a:buFontTx/>
              <a:buChar char="-"/>
            </a:pPr>
            <a:endParaRPr lang="pt-BR" sz="1800">
              <a:latin typeface="Calibri" pitchFamily="34" charset="0"/>
            </a:endParaRPr>
          </a:p>
          <a:p>
            <a:pPr algn="l">
              <a:buFontTx/>
              <a:buChar char="-"/>
            </a:pPr>
            <a:r>
              <a:rPr lang="pt-BR" sz="1800">
                <a:latin typeface="Calibri" pitchFamily="34" charset="0"/>
              </a:rPr>
              <a:t> Bebês com severa HIV foram comparados com aqueles sem HIV grave ou com HIV grau I ou II. </a:t>
            </a: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12291"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12292"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6572250"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12294" name="CaixaDeTexto 6"/>
          <p:cNvSpPr txBox="1">
            <a:spLocks noChangeArrowheads="1"/>
          </p:cNvSpPr>
          <p:nvPr/>
        </p:nvSpPr>
        <p:spPr bwMode="auto">
          <a:xfrm>
            <a:off x="214313" y="214313"/>
            <a:ext cx="6429375"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RESULTADOS E VARIÁVEIS</a:t>
            </a:r>
          </a:p>
        </p:txBody>
      </p:sp>
      <p:sp>
        <p:nvSpPr>
          <p:cNvPr id="12295"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12296" name="CaixaDeTexto 10"/>
          <p:cNvSpPr txBox="1">
            <a:spLocks noChangeArrowheads="1"/>
          </p:cNvSpPr>
          <p:nvPr/>
        </p:nvSpPr>
        <p:spPr bwMode="auto">
          <a:xfrm>
            <a:off x="357188" y="1285875"/>
            <a:ext cx="8501062" cy="4486275"/>
          </a:xfrm>
          <a:prstGeom prst="rect">
            <a:avLst/>
          </a:prstGeom>
          <a:noFill/>
          <a:ln w="9525">
            <a:noFill/>
            <a:miter lim="800000"/>
            <a:headEnd/>
            <a:tailEnd/>
          </a:ln>
        </p:spPr>
        <p:txBody>
          <a:bodyPr>
            <a:spAutoFit/>
          </a:bodyPr>
          <a:lstStyle/>
          <a:p>
            <a:pPr algn="l"/>
            <a:r>
              <a:rPr lang="pt-BR" sz="1800">
                <a:latin typeface="Calibri" pitchFamily="34" charset="0"/>
              </a:rPr>
              <a:t> </a:t>
            </a:r>
          </a:p>
          <a:p>
            <a:pPr algn="l"/>
            <a:r>
              <a:rPr lang="pt-BR" sz="1800">
                <a:latin typeface="Calibri" pitchFamily="34" charset="0"/>
              </a:rPr>
              <a:t> - Variáveis de interesse incluíram peso ao nascer, idade gestacional, pequeno para idade gestacional, sexo, gestação múltipla, esteróides pré-natais, hipertensão materna, corioamnionite, sangramento materno, raça / etnia, modo de parto (cesariana ou vaginal), Apgar marca 1 e 5 minutos, intubação na Sala de Parto, reanimação cardiopulmonar  na Sala de Parto (definido como o recebimento de compressões torácicas e / ou epinefrina), administração de surfactante, morte antes da alta hospitalar, e ano de nascimento. (</a:t>
            </a:r>
            <a:r>
              <a:rPr lang="pt-BR" sz="1800">
                <a:solidFill>
                  <a:srgbClr val="FF0000"/>
                </a:solidFill>
                <a:latin typeface="Calibri" pitchFamily="34" charset="0"/>
              </a:rPr>
              <a:t>5,9-14)</a:t>
            </a:r>
          </a:p>
          <a:p>
            <a:pPr algn="l"/>
            <a:endParaRPr lang="pt-BR" sz="1800">
              <a:solidFill>
                <a:srgbClr val="FF0000"/>
              </a:solidFill>
              <a:latin typeface="Calibri" pitchFamily="34" charset="0"/>
            </a:endParaRPr>
          </a:p>
          <a:p>
            <a:pPr algn="l"/>
            <a:r>
              <a:rPr lang="pt-BR" sz="1800">
                <a:latin typeface="Calibri" pitchFamily="34" charset="0"/>
              </a:rPr>
              <a:t>- A coleta de dados é realizada por resumos de dados treinados com base nas definições do CPQCC, que usa definições padrão desenvolvidas pelo Vermont Rede Oxford. (</a:t>
            </a:r>
            <a:r>
              <a:rPr lang="pt-BR" sz="1800">
                <a:solidFill>
                  <a:srgbClr val="FF0000"/>
                </a:solidFill>
                <a:latin typeface="Calibri" pitchFamily="34" charset="0"/>
              </a:rPr>
              <a:t>15,16</a:t>
            </a:r>
            <a:r>
              <a:rPr lang="pt-BR" sz="1800">
                <a:latin typeface="Calibri" pitchFamily="34" charset="0"/>
              </a:rPr>
              <a:t>)</a:t>
            </a:r>
          </a:p>
          <a:p>
            <a:pPr algn="l"/>
            <a:endParaRPr lang="pt-BR" sz="1800">
              <a:solidFill>
                <a:srgbClr val="FF0000"/>
              </a:solidFill>
              <a:latin typeface="Calibri" pitchFamily="34" charset="0"/>
            </a:endParaRP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13315"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13316"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6572250"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13318" name="CaixaDeTexto 6"/>
          <p:cNvSpPr txBox="1">
            <a:spLocks noChangeArrowheads="1"/>
          </p:cNvSpPr>
          <p:nvPr/>
        </p:nvSpPr>
        <p:spPr bwMode="auto">
          <a:xfrm>
            <a:off x="214313" y="214313"/>
            <a:ext cx="6429375"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ANÁLISE ESTATÍSTICA</a:t>
            </a:r>
          </a:p>
        </p:txBody>
      </p:sp>
      <p:sp>
        <p:nvSpPr>
          <p:cNvPr id="13319"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13320" name="CaixaDeTexto 10"/>
          <p:cNvSpPr txBox="1">
            <a:spLocks noChangeArrowheads="1"/>
          </p:cNvSpPr>
          <p:nvPr/>
        </p:nvSpPr>
        <p:spPr bwMode="auto">
          <a:xfrm>
            <a:off x="357188" y="1285875"/>
            <a:ext cx="8501062" cy="5035550"/>
          </a:xfrm>
          <a:prstGeom prst="rect">
            <a:avLst/>
          </a:prstGeom>
          <a:noFill/>
          <a:ln w="9525">
            <a:noFill/>
            <a:miter lim="800000"/>
            <a:headEnd/>
            <a:tailEnd/>
          </a:ln>
        </p:spPr>
        <p:txBody>
          <a:bodyPr>
            <a:spAutoFit/>
          </a:bodyPr>
          <a:lstStyle/>
          <a:p>
            <a:pPr algn="l"/>
            <a:r>
              <a:rPr lang="pt-BR" sz="1800">
                <a:latin typeface="Calibri" pitchFamily="34" charset="0"/>
              </a:rPr>
              <a:t> </a:t>
            </a:r>
          </a:p>
          <a:p>
            <a:pPr algn="l"/>
            <a:r>
              <a:rPr lang="pt-BR" sz="1800">
                <a:latin typeface="Calibri" pitchFamily="34" charset="0"/>
              </a:rPr>
              <a:t> - A análise foi concluída usando SAS v 9.4 (SAS, Cary, Carolina do Norte) e Stata v 14.2 (StataCorp, College Station, Texas).	</a:t>
            </a:r>
          </a:p>
          <a:p>
            <a:pPr algn="l"/>
            <a:endParaRPr lang="pt-BR" sz="1800">
              <a:latin typeface="Calibri" pitchFamily="34" charset="0"/>
            </a:endParaRPr>
          </a:p>
          <a:p>
            <a:pPr algn="l">
              <a:buFontTx/>
              <a:buChar char="-"/>
            </a:pPr>
            <a:r>
              <a:rPr lang="pt-BR" sz="1800">
                <a:latin typeface="Calibri" pitchFamily="34" charset="0"/>
              </a:rPr>
              <a:t>O coorte foi estratificado em subgrupos da idade gestacional, 22-23 semanas,24-25, 26-27, 28-29 e 30-31 semanas de idade gestacional.</a:t>
            </a:r>
          </a:p>
          <a:p>
            <a:pPr algn="l">
              <a:buFontTx/>
              <a:buChar char="-"/>
            </a:pPr>
            <a:endParaRPr lang="pt-BR" sz="1800">
              <a:latin typeface="Calibri" pitchFamily="34" charset="0"/>
            </a:endParaRPr>
          </a:p>
          <a:p>
            <a:pPr algn="l">
              <a:buFontTx/>
              <a:buChar char="-"/>
            </a:pPr>
            <a:r>
              <a:rPr lang="pt-BR" sz="1800">
                <a:latin typeface="Calibri" pitchFamily="34" charset="0"/>
              </a:rPr>
              <a:t> As taxas de HIV grave foram calculadas como brutas e ajustadas para  fatores de risco do paciente e  do nível hospital.Os testes ANOVA e Kruskal-Wallis foram utilizados para comparar características maternas e neonatais para lactentes com severa HIV  e sem severa HIV e para aqueles sem HIV ou com HIV grau I ou II.</a:t>
            </a:r>
          </a:p>
          <a:p>
            <a:pPr algn="l">
              <a:buFontTx/>
              <a:buChar char="-"/>
            </a:pPr>
            <a:endParaRPr lang="pt-BR" sz="1800">
              <a:latin typeface="Calibri" pitchFamily="34" charset="0"/>
            </a:endParaRPr>
          </a:p>
          <a:p>
            <a:pPr algn="l"/>
            <a:endParaRPr lang="pt-BR" sz="1800">
              <a:latin typeface="Calibri" pitchFamily="34" charset="0"/>
            </a:endParaRPr>
          </a:p>
          <a:p>
            <a:pPr algn="l"/>
            <a:endParaRPr lang="pt-BR" sz="1800">
              <a:solidFill>
                <a:srgbClr val="FF0000"/>
              </a:solidFill>
              <a:latin typeface="Calibri" pitchFamily="34" charset="0"/>
            </a:endParaRP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14339"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14340"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6572250"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14342" name="CaixaDeTexto 6"/>
          <p:cNvSpPr txBox="1">
            <a:spLocks noChangeArrowheads="1"/>
          </p:cNvSpPr>
          <p:nvPr/>
        </p:nvSpPr>
        <p:spPr bwMode="auto">
          <a:xfrm>
            <a:off x="214313" y="214313"/>
            <a:ext cx="6429375"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ANÁLISE ESTATÍSTICA</a:t>
            </a:r>
          </a:p>
        </p:txBody>
      </p:sp>
      <p:sp>
        <p:nvSpPr>
          <p:cNvPr id="14343"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14344" name="CaixaDeTexto 10"/>
          <p:cNvSpPr txBox="1">
            <a:spLocks noChangeArrowheads="1"/>
          </p:cNvSpPr>
          <p:nvPr/>
        </p:nvSpPr>
        <p:spPr bwMode="auto">
          <a:xfrm>
            <a:off x="357188" y="1285875"/>
            <a:ext cx="8501062" cy="5859463"/>
          </a:xfrm>
          <a:prstGeom prst="rect">
            <a:avLst/>
          </a:prstGeom>
          <a:noFill/>
          <a:ln w="9525">
            <a:noFill/>
            <a:miter lim="800000"/>
            <a:headEnd/>
            <a:tailEnd/>
          </a:ln>
        </p:spPr>
        <p:txBody>
          <a:bodyPr>
            <a:spAutoFit/>
          </a:bodyPr>
          <a:lstStyle/>
          <a:p>
            <a:pPr algn="l"/>
            <a:r>
              <a:rPr lang="pt-BR" sz="1800">
                <a:latin typeface="Calibri" pitchFamily="34" charset="0"/>
              </a:rPr>
              <a:t> </a:t>
            </a:r>
          </a:p>
          <a:p>
            <a:pPr algn="l"/>
            <a:r>
              <a:rPr lang="pt-BR" sz="1800">
                <a:latin typeface="Calibri" pitchFamily="34" charset="0"/>
              </a:rPr>
              <a:t> - Modelos de Logística Multivariáveis foram utilizados para examinar os fatores associados com HIV grave. As variáveis do modelo incluíam sexo, nascimento, peso, idade gestacional, gestação múltipla, raça / etnia, pré-natal,esteróides, hipertensão materna, corioamnionite, modo de parto, escore de Apgar de 1 minuto &lt;3 e &lt;7, Apgar de 5 minutos &lt;3  e &lt;7, intubação na Sala de Parto, reanimação cardiopulmonar na Sala de Parto e administração de surfactante.</a:t>
            </a:r>
          </a:p>
          <a:p>
            <a:pPr algn="l"/>
            <a:endParaRPr lang="pt-BR" sz="1800">
              <a:latin typeface="Calibri" pitchFamily="34" charset="0"/>
            </a:endParaRPr>
          </a:p>
          <a:p>
            <a:pPr algn="l"/>
            <a:r>
              <a:rPr lang="pt-BR" sz="1800">
                <a:latin typeface="Calibri" pitchFamily="34" charset="0"/>
              </a:rPr>
              <a:t>- Por causa da colinearidade,intubação e surfactante da Sala de Parto, apenas 1 variável, a intubação na Sala de Parto, foi mantido no modelo final.</a:t>
            </a:r>
          </a:p>
          <a:p>
            <a:pPr algn="l"/>
            <a:r>
              <a:rPr lang="pt-BR" sz="1800">
                <a:latin typeface="Calibri" pitchFamily="34" charset="0"/>
              </a:rPr>
              <a:t>- Bebês sem imagem craniana, provavelmente não apresentariam HIV uma vez </a:t>
            </a:r>
            <a:r>
              <a:rPr lang="pt-BR" altLang="ja-JP" sz="1800">
                <a:latin typeface="Calibri" pitchFamily="34" charset="0"/>
              </a:rPr>
              <a:t>que</a:t>
            </a:r>
            <a:r>
              <a:rPr lang="pt-BR" sz="1800">
                <a:latin typeface="Calibri" pitchFamily="34" charset="0"/>
              </a:rPr>
              <a:t> eram maiores (peso médio ao nascer 1242,9 g ± 528,1g) e mais velhos (idade gestacional média 28,0 ± 3,2 semanas).</a:t>
            </a:r>
          </a:p>
          <a:p>
            <a:pPr algn="l"/>
            <a:endParaRPr lang="pt-BR" sz="1800">
              <a:latin typeface="Calibri" pitchFamily="34" charset="0"/>
            </a:endParaRPr>
          </a:p>
          <a:p>
            <a:pPr algn="l"/>
            <a:endParaRPr lang="pt-BR" sz="1800">
              <a:latin typeface="Calibri" pitchFamily="34" charset="0"/>
            </a:endParaRPr>
          </a:p>
          <a:p>
            <a:pPr algn="l"/>
            <a:endParaRPr lang="pt-BR" sz="1800">
              <a:latin typeface="Calibri" pitchFamily="34" charset="0"/>
            </a:endParaRPr>
          </a:p>
          <a:p>
            <a:pPr algn="l"/>
            <a:endParaRPr lang="pt-BR" sz="1800">
              <a:solidFill>
                <a:srgbClr val="FF0000"/>
              </a:solidFill>
              <a:latin typeface="Calibri" pitchFamily="34" charset="0"/>
            </a:endParaRP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15363"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15364"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6572250"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15366" name="CaixaDeTexto 6"/>
          <p:cNvSpPr txBox="1">
            <a:spLocks noChangeArrowheads="1"/>
          </p:cNvSpPr>
          <p:nvPr/>
        </p:nvSpPr>
        <p:spPr bwMode="auto">
          <a:xfrm>
            <a:off x="214313" y="214313"/>
            <a:ext cx="6429375"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ANÁLISE ESTATÍSTICA</a:t>
            </a:r>
          </a:p>
        </p:txBody>
      </p:sp>
      <p:sp>
        <p:nvSpPr>
          <p:cNvPr id="15367"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15368" name="CaixaDeTexto 10"/>
          <p:cNvSpPr txBox="1">
            <a:spLocks noChangeArrowheads="1"/>
          </p:cNvSpPr>
          <p:nvPr/>
        </p:nvSpPr>
        <p:spPr bwMode="auto">
          <a:xfrm>
            <a:off x="357188" y="1285875"/>
            <a:ext cx="8501062" cy="4486275"/>
          </a:xfrm>
          <a:prstGeom prst="rect">
            <a:avLst/>
          </a:prstGeom>
          <a:noFill/>
          <a:ln w="9525">
            <a:noFill/>
            <a:miter lim="800000"/>
            <a:headEnd/>
            <a:tailEnd/>
          </a:ln>
        </p:spPr>
        <p:txBody>
          <a:bodyPr>
            <a:spAutoFit/>
          </a:bodyPr>
          <a:lstStyle/>
          <a:p>
            <a:pPr algn="l"/>
            <a:r>
              <a:rPr lang="pt-BR" sz="1800">
                <a:latin typeface="Calibri" pitchFamily="34" charset="0"/>
              </a:rPr>
              <a:t> </a:t>
            </a:r>
          </a:p>
          <a:p>
            <a:pPr algn="l"/>
            <a:r>
              <a:rPr lang="pt-BR" sz="1800">
                <a:latin typeface="Calibri" pitchFamily="34" charset="0"/>
              </a:rPr>
              <a:t> - Não houve alteração na frequência de dados de  falta de imagem ao longo do período de estudo (P = 0,91). Além disso, uma análise de sensibilidade foi concluída onde as crianças sem imaginologia craniana que sobreviveram ao 7º dia da vida, foram incluídos como lactentes sem HIV.</a:t>
            </a:r>
          </a:p>
          <a:p>
            <a:pPr algn="l"/>
            <a:endParaRPr lang="pt-BR" sz="1800">
              <a:latin typeface="Calibri" pitchFamily="34" charset="0"/>
            </a:endParaRPr>
          </a:p>
          <a:p>
            <a:pPr algn="l"/>
            <a:r>
              <a:rPr lang="pt-BR" sz="1800">
                <a:latin typeface="Calibri" pitchFamily="34" charset="0"/>
              </a:rPr>
              <a:t>- Modelos de regressão linear foram usados para determinar se a mudança na incidência de HIV grave foi significativa ao longo do tempo, bem como as taxas de exposição a esteróides pré-natal e intubação na Sala de Parto intubação.</a:t>
            </a:r>
          </a:p>
          <a:p>
            <a:pPr algn="l"/>
            <a:endParaRPr lang="pt-BR" sz="1800">
              <a:latin typeface="Calibri" pitchFamily="34" charset="0"/>
            </a:endParaRPr>
          </a:p>
          <a:p>
            <a:pPr algn="l"/>
            <a:endParaRPr lang="pt-BR" sz="1800">
              <a:latin typeface="Calibri" pitchFamily="34" charset="0"/>
            </a:endParaRPr>
          </a:p>
          <a:p>
            <a:pPr algn="l"/>
            <a:endParaRPr lang="pt-BR" sz="1800">
              <a:solidFill>
                <a:srgbClr val="FF0000"/>
              </a:solidFill>
              <a:latin typeface="Calibri" pitchFamily="34" charset="0"/>
            </a:endParaRP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16387"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16388"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6572250"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16390" name="CaixaDeTexto 6"/>
          <p:cNvSpPr txBox="1">
            <a:spLocks noChangeArrowheads="1"/>
          </p:cNvSpPr>
          <p:nvPr/>
        </p:nvSpPr>
        <p:spPr bwMode="auto">
          <a:xfrm>
            <a:off x="214313" y="214313"/>
            <a:ext cx="6429375"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ANÁLISE ESTATÍSTICA</a:t>
            </a:r>
          </a:p>
        </p:txBody>
      </p:sp>
      <p:sp>
        <p:nvSpPr>
          <p:cNvPr id="16391"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16392" name="CaixaDeTexto 10"/>
          <p:cNvSpPr txBox="1">
            <a:spLocks noChangeArrowheads="1"/>
          </p:cNvSpPr>
          <p:nvPr/>
        </p:nvSpPr>
        <p:spPr bwMode="auto">
          <a:xfrm>
            <a:off x="357188" y="1285875"/>
            <a:ext cx="8501062" cy="4211638"/>
          </a:xfrm>
          <a:prstGeom prst="rect">
            <a:avLst/>
          </a:prstGeom>
          <a:noFill/>
          <a:ln w="9525">
            <a:noFill/>
            <a:miter lim="800000"/>
            <a:headEnd/>
            <a:tailEnd/>
          </a:ln>
        </p:spPr>
        <p:txBody>
          <a:bodyPr>
            <a:spAutoFit/>
          </a:bodyPr>
          <a:lstStyle/>
          <a:p>
            <a:pPr algn="l"/>
            <a:r>
              <a:rPr lang="pt-BR" sz="1800">
                <a:latin typeface="Calibri" pitchFamily="34" charset="0"/>
              </a:rPr>
              <a:t> </a:t>
            </a:r>
          </a:p>
          <a:p>
            <a:pPr algn="l"/>
            <a:r>
              <a:rPr lang="pt-BR" sz="1800">
                <a:latin typeface="Calibri" pitchFamily="34" charset="0"/>
              </a:rPr>
              <a:t> - Uma análise de frequência foi realizada para determinar a proporção do efeito atribuível a uma variável ou subconjunto de variáveis na mudança na incidência de HIV grave ao longo do tempo. </a:t>
            </a:r>
          </a:p>
          <a:p>
            <a:pPr algn="l"/>
            <a:r>
              <a:rPr lang="pt-BR" sz="1800">
                <a:latin typeface="Calibri" pitchFamily="34" charset="0"/>
              </a:rPr>
              <a:t>	</a:t>
            </a:r>
          </a:p>
          <a:p>
            <a:pPr algn="l"/>
            <a:endParaRPr lang="pt-BR" sz="1800">
              <a:latin typeface="Calibri" pitchFamily="34" charset="0"/>
            </a:endParaRPr>
          </a:p>
          <a:p>
            <a:pPr algn="l"/>
            <a:r>
              <a:rPr lang="pt-BR" sz="1800">
                <a:latin typeface="Calibri" pitchFamily="34" charset="0"/>
              </a:rPr>
              <a:t>- Esta análise produziu uma percentagem atribuível, que foi a mudança na incidência de HIV severa atribuível ao tempo  às novas variáveis adicionadas ao modelo. </a:t>
            </a:r>
          </a:p>
          <a:p>
            <a:pPr algn="l"/>
            <a:endParaRPr lang="pt-BR" sz="1800">
              <a:latin typeface="Calibri" pitchFamily="34" charset="0"/>
            </a:endParaRPr>
          </a:p>
          <a:p>
            <a:pPr algn="l"/>
            <a:endParaRPr lang="pt-BR" sz="1800">
              <a:latin typeface="Calibri" pitchFamily="34" charset="0"/>
            </a:endParaRPr>
          </a:p>
          <a:p>
            <a:pPr algn="l"/>
            <a:endParaRPr lang="pt-BR" sz="1800">
              <a:solidFill>
                <a:srgbClr val="FF0000"/>
              </a:solidFill>
              <a:latin typeface="Calibri" pitchFamily="34" charset="0"/>
            </a:endParaRP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17411"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17412"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6572250"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17414" name="CaixaDeTexto 6"/>
          <p:cNvSpPr txBox="1">
            <a:spLocks noChangeArrowheads="1"/>
          </p:cNvSpPr>
          <p:nvPr/>
        </p:nvSpPr>
        <p:spPr bwMode="auto">
          <a:xfrm>
            <a:off x="214313" y="214313"/>
            <a:ext cx="6429375"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ANÁLISE ESTATÍSTICA</a:t>
            </a:r>
          </a:p>
        </p:txBody>
      </p:sp>
      <p:sp>
        <p:nvSpPr>
          <p:cNvPr id="17415"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17416" name="CaixaDeTexto 10"/>
          <p:cNvSpPr txBox="1">
            <a:spLocks noChangeArrowheads="1"/>
          </p:cNvSpPr>
          <p:nvPr/>
        </p:nvSpPr>
        <p:spPr bwMode="auto">
          <a:xfrm>
            <a:off x="357188" y="1285875"/>
            <a:ext cx="8501062" cy="5310188"/>
          </a:xfrm>
          <a:prstGeom prst="rect">
            <a:avLst/>
          </a:prstGeom>
          <a:noFill/>
          <a:ln w="9525">
            <a:noFill/>
            <a:miter lim="800000"/>
            <a:headEnd/>
            <a:tailEnd/>
          </a:ln>
        </p:spPr>
        <p:txBody>
          <a:bodyPr>
            <a:spAutoFit/>
          </a:bodyPr>
          <a:lstStyle/>
          <a:p>
            <a:pPr algn="l"/>
            <a:r>
              <a:rPr lang="pt-BR" sz="1800">
                <a:latin typeface="Calibri" pitchFamily="34" charset="0"/>
              </a:rPr>
              <a:t> </a:t>
            </a:r>
          </a:p>
          <a:p>
            <a:pPr algn="l"/>
            <a:r>
              <a:rPr lang="pt-BR" sz="1800">
                <a:latin typeface="Calibri" pitchFamily="34" charset="0"/>
              </a:rPr>
              <a:t> - Os seguintes modelos aditivos sequenciais foram executados, com as variáveis adicionadas ao modelo base:</a:t>
            </a:r>
          </a:p>
          <a:p>
            <a:pPr algn="l"/>
            <a:r>
              <a:rPr lang="pt-BR" sz="1800">
                <a:latin typeface="Calibri" pitchFamily="34" charset="0"/>
              </a:rPr>
              <a:t>	(1) Ano e hospital;</a:t>
            </a:r>
          </a:p>
          <a:p>
            <a:pPr algn="l"/>
            <a:r>
              <a:rPr lang="pt-BR" sz="1800">
                <a:latin typeface="Calibri" pitchFamily="34" charset="0"/>
              </a:rPr>
              <a:t>	(2) Sexo, idade gestacional e gestação múltipla;</a:t>
            </a:r>
          </a:p>
          <a:p>
            <a:pPr algn="l"/>
            <a:r>
              <a:rPr lang="pt-BR" sz="1800">
                <a:latin typeface="Calibri" pitchFamily="34" charset="0"/>
              </a:rPr>
              <a:t>	(3) Pré-natal com esteróides, modo de entrega e intubação da sala de parto 	foram adicionados individualmente;</a:t>
            </a:r>
          </a:p>
          <a:p>
            <a:pPr algn="l"/>
            <a:r>
              <a:rPr lang="pt-BR" sz="1800">
                <a:latin typeface="Calibri" pitchFamily="34" charset="0"/>
              </a:rPr>
              <a:t>	(4) todos juntos.</a:t>
            </a:r>
          </a:p>
          <a:p>
            <a:pPr algn="l"/>
            <a:endParaRPr lang="pt-BR" sz="1800">
              <a:latin typeface="Calibri" pitchFamily="34" charset="0"/>
            </a:endParaRPr>
          </a:p>
          <a:p>
            <a:pPr algn="l"/>
            <a:r>
              <a:rPr lang="pt-BR" sz="1800">
                <a:latin typeface="Calibri" pitchFamily="34" charset="0"/>
              </a:rPr>
              <a:t>- Esta análise foi também repetida com surfactante no lugar da intubação da Sala de Parto, e os resultados não foram alterados. </a:t>
            </a:r>
          </a:p>
          <a:p>
            <a:pPr algn="l"/>
            <a:endParaRPr lang="pt-BR" sz="1800">
              <a:latin typeface="Calibri" pitchFamily="34" charset="0"/>
            </a:endParaRPr>
          </a:p>
          <a:p>
            <a:pPr algn="l"/>
            <a:endParaRPr lang="pt-BR" sz="1800">
              <a:latin typeface="Calibri" pitchFamily="34" charset="0"/>
            </a:endParaRPr>
          </a:p>
          <a:p>
            <a:pPr algn="l"/>
            <a:endParaRPr lang="pt-BR" sz="1800">
              <a:latin typeface="Calibri" pitchFamily="34" charset="0"/>
            </a:endParaRPr>
          </a:p>
          <a:p>
            <a:pPr algn="l"/>
            <a:endParaRPr lang="pt-BR" sz="1800">
              <a:solidFill>
                <a:srgbClr val="FF0000"/>
              </a:solidFill>
              <a:latin typeface="Calibri" pitchFamily="34" charset="0"/>
            </a:endParaRP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18435"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18436"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179388" y="1889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18438" name="CaixaDeTexto 6"/>
          <p:cNvSpPr txBox="1">
            <a:spLocks noChangeArrowheads="1"/>
          </p:cNvSpPr>
          <p:nvPr/>
        </p:nvSpPr>
        <p:spPr bwMode="auto">
          <a:xfrm>
            <a:off x="179388" y="188913"/>
            <a:ext cx="4286250"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RESULTADOS</a:t>
            </a:r>
          </a:p>
        </p:txBody>
      </p:sp>
      <p:sp>
        <p:nvSpPr>
          <p:cNvPr id="18439"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18440" name="CaixaDeTexto 10"/>
          <p:cNvSpPr txBox="1">
            <a:spLocks noChangeArrowheads="1"/>
          </p:cNvSpPr>
          <p:nvPr/>
        </p:nvSpPr>
        <p:spPr bwMode="auto">
          <a:xfrm>
            <a:off x="357188" y="1285875"/>
            <a:ext cx="8501062" cy="4211638"/>
          </a:xfrm>
          <a:prstGeom prst="rect">
            <a:avLst/>
          </a:prstGeom>
          <a:noFill/>
          <a:ln w="9525">
            <a:noFill/>
            <a:miter lim="800000"/>
            <a:headEnd/>
            <a:tailEnd/>
          </a:ln>
        </p:spPr>
        <p:txBody>
          <a:bodyPr>
            <a:spAutoFit/>
          </a:bodyPr>
          <a:lstStyle/>
          <a:p>
            <a:pPr algn="l"/>
            <a:r>
              <a:rPr lang="pt-BR" sz="1800">
                <a:latin typeface="Calibri" pitchFamily="34" charset="0"/>
              </a:rPr>
              <a:t> </a:t>
            </a:r>
          </a:p>
          <a:p>
            <a:pPr algn="l"/>
            <a:r>
              <a:rPr lang="pt-BR" sz="1800">
                <a:latin typeface="Calibri" pitchFamily="34" charset="0"/>
              </a:rPr>
              <a:t>- 44028 entraram nos critérios de inclusão.</a:t>
            </a:r>
          </a:p>
          <a:p>
            <a:pPr lvl="1" algn="l"/>
            <a:r>
              <a:rPr lang="pt-BR" sz="1800">
                <a:latin typeface="Calibri" pitchFamily="34" charset="0"/>
              </a:rPr>
              <a:t>             </a:t>
            </a:r>
            <a:r>
              <a:rPr lang="pt-BR" sz="1800" b="1">
                <a:solidFill>
                  <a:schemeClr val="hlink"/>
                </a:solidFill>
                <a:latin typeface="Calibri" pitchFamily="34" charset="0"/>
              </a:rPr>
              <a:t>24,4% HIV</a:t>
            </a:r>
            <a:r>
              <a:rPr lang="pt-BR" sz="1800">
                <a:solidFill>
                  <a:schemeClr val="hlink"/>
                </a:solidFill>
                <a:latin typeface="Calibri" pitchFamily="34" charset="0"/>
              </a:rPr>
              <a:t>.</a:t>
            </a:r>
          </a:p>
          <a:p>
            <a:pPr lvl="1" algn="l"/>
            <a:r>
              <a:rPr lang="pt-BR" sz="1800">
                <a:solidFill>
                  <a:schemeClr val="hlink"/>
                </a:solidFill>
                <a:latin typeface="Calibri" pitchFamily="34" charset="0"/>
              </a:rPr>
              <a:t>- 16,5% -&gt; HIV grau I ou II.</a:t>
            </a:r>
          </a:p>
          <a:p>
            <a:pPr lvl="1" algn="l"/>
            <a:r>
              <a:rPr lang="pt-BR" sz="1800">
                <a:solidFill>
                  <a:schemeClr val="hlink"/>
                </a:solidFill>
                <a:latin typeface="Calibri" pitchFamily="34" charset="0"/>
              </a:rPr>
              <a:t>- 7,7% -&gt; HIV grau III ou IV.</a:t>
            </a:r>
          </a:p>
          <a:p>
            <a:pPr lvl="1" algn="l"/>
            <a:endParaRPr lang="pt-BR" sz="1800">
              <a:solidFill>
                <a:schemeClr val="hlink"/>
              </a:solidFill>
              <a:latin typeface="Calibri" pitchFamily="34" charset="0"/>
            </a:endParaRPr>
          </a:p>
          <a:p>
            <a:pPr algn="l"/>
            <a:r>
              <a:rPr lang="pt-BR" sz="1800">
                <a:latin typeface="Calibri" pitchFamily="34" charset="0"/>
              </a:rPr>
              <a:t>- HIV grave quanto mais prematuro foram os  neonatos.</a:t>
            </a:r>
          </a:p>
          <a:p>
            <a:pPr lvl="1" algn="l"/>
            <a:r>
              <a:rPr lang="pt-BR" sz="1800">
                <a:latin typeface="Calibri" pitchFamily="34" charset="0"/>
              </a:rPr>
              <a:t>- </a:t>
            </a:r>
            <a:r>
              <a:rPr lang="pt-BR" sz="1800">
                <a:solidFill>
                  <a:srgbClr val="FF0000"/>
                </a:solidFill>
                <a:latin typeface="Calibri" pitchFamily="34" charset="0"/>
              </a:rPr>
              <a:t>36,1% (22-23 semanas)</a:t>
            </a:r>
          </a:p>
          <a:p>
            <a:pPr lvl="1" algn="l"/>
            <a:r>
              <a:rPr lang="pt-BR" sz="1800">
                <a:solidFill>
                  <a:srgbClr val="FF0000"/>
                </a:solidFill>
                <a:latin typeface="Calibri" pitchFamily="34" charset="0"/>
              </a:rPr>
              <a:t>- 20,8% (24-25 semanas)</a:t>
            </a:r>
          </a:p>
          <a:p>
            <a:pPr lvl="1" algn="l"/>
            <a:r>
              <a:rPr lang="pt-BR" sz="1800">
                <a:solidFill>
                  <a:srgbClr val="FF0000"/>
                </a:solidFill>
                <a:latin typeface="Calibri" pitchFamily="34" charset="0"/>
              </a:rPr>
              <a:t>- 9,5% (26-27 semanas)</a:t>
            </a:r>
          </a:p>
          <a:p>
            <a:pPr lvl="1" algn="l"/>
            <a:r>
              <a:rPr lang="pt-BR" sz="1800">
                <a:solidFill>
                  <a:srgbClr val="FF0000"/>
                </a:solidFill>
                <a:latin typeface="Calibri" pitchFamily="34" charset="0"/>
              </a:rPr>
              <a:t>- 3,3% (28-29 semanas)</a:t>
            </a:r>
          </a:p>
          <a:p>
            <a:pPr lvl="1" algn="l"/>
            <a:r>
              <a:rPr lang="pt-BR" sz="1800">
                <a:solidFill>
                  <a:srgbClr val="FF0000"/>
                </a:solidFill>
                <a:latin typeface="Calibri" pitchFamily="34" charset="0"/>
              </a:rPr>
              <a:t>- 1,2% (30-31semanas)</a:t>
            </a:r>
          </a:p>
          <a:p>
            <a:pPr algn="l">
              <a:buFontTx/>
              <a:buChar char="-"/>
            </a:pPr>
            <a:endParaRPr lang="pt-BR" sz="1800">
              <a:solidFill>
                <a:srgbClr val="FF0000"/>
              </a:solidFill>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p:txBody>
          <a:bodyPr/>
          <a:lstStyle/>
          <a:p>
            <a:r>
              <a:rPr lang="pt-BR" smtClean="0"/>
              <a:t>Características da coorte para aqueles sem HIV, com HIV grau I ou II e HIV  grave foram significativamente diferentes para toda a coorte (</a:t>
            </a:r>
            <a:r>
              <a:rPr lang="pt-BR" smtClean="0">
                <a:solidFill>
                  <a:schemeClr val="hlink"/>
                </a:solidFill>
              </a:rPr>
              <a:t>Tabela I</a:t>
            </a:r>
            <a:r>
              <a:rPr lang="pt-BR" smtClean="0"/>
              <a:t>) e subgrupos de idade gestacional (</a:t>
            </a:r>
            <a:r>
              <a:rPr lang="pt-BR" smtClean="0">
                <a:solidFill>
                  <a:schemeClr val="hlink"/>
                </a:solidFill>
              </a:rPr>
              <a:t>Tabela II</a:t>
            </a:r>
            <a:r>
              <a:rPr lang="pt-BR" smtClean="0"/>
              <a:t>).</a:t>
            </a:r>
          </a:p>
        </p:txBody>
      </p:sp>
      <p:sp>
        <p:nvSpPr>
          <p:cNvPr id="6" name="Retângulo 5"/>
          <p:cNvSpPr/>
          <p:nvPr/>
        </p:nvSpPr>
        <p:spPr>
          <a:xfrm>
            <a:off x="179388" y="1889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44037" name="CaixaDeTexto 6"/>
          <p:cNvSpPr txBox="1">
            <a:spLocks noChangeArrowheads="1"/>
          </p:cNvSpPr>
          <p:nvPr/>
        </p:nvSpPr>
        <p:spPr bwMode="auto">
          <a:xfrm>
            <a:off x="179388" y="188913"/>
            <a:ext cx="4286250"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RESULTADOS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p:cNvPicPr>
            <a:picLocks noChangeAspect="1" noChangeArrowheads="1"/>
          </p:cNvPicPr>
          <p:nvPr/>
        </p:nvPicPr>
        <p:blipFill>
          <a:blip r:embed="rId2"/>
          <a:srcRect/>
          <a:stretch>
            <a:fillRect/>
          </a:stretch>
        </p:blipFill>
        <p:spPr bwMode="auto">
          <a:xfrm>
            <a:off x="107950" y="931863"/>
            <a:ext cx="9036050" cy="5067300"/>
          </a:xfrm>
          <a:prstGeom prst="rect">
            <a:avLst/>
          </a:prstGeom>
          <a:noFill/>
        </p:spPr>
      </p:pic>
      <p:pic>
        <p:nvPicPr>
          <p:cNvPr id="73734" name="Picture 6"/>
          <p:cNvPicPr>
            <a:picLocks noChangeAspect="1" noChangeArrowheads="1"/>
          </p:cNvPicPr>
          <p:nvPr/>
        </p:nvPicPr>
        <p:blipFill>
          <a:blip r:embed="rId3"/>
          <a:srcRect/>
          <a:stretch>
            <a:fillRect/>
          </a:stretch>
        </p:blipFill>
        <p:spPr bwMode="auto">
          <a:xfrm>
            <a:off x="250825" y="188913"/>
            <a:ext cx="3810000" cy="68580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p:cNvPicPr>
            <a:picLocks noChangeAspect="1" noChangeArrowheads="1"/>
          </p:cNvPicPr>
          <p:nvPr/>
        </p:nvPicPr>
        <p:blipFill>
          <a:blip r:embed="rId2"/>
          <a:srcRect/>
          <a:stretch>
            <a:fillRect/>
          </a:stretch>
        </p:blipFill>
        <p:spPr bwMode="auto">
          <a:xfrm>
            <a:off x="179388" y="115888"/>
            <a:ext cx="8964612" cy="6527800"/>
          </a:xfrm>
          <a:prstGeom prst="rect">
            <a:avLst/>
          </a:prstGeom>
          <a:noFill/>
        </p:spPr>
      </p:pic>
      <p:pic>
        <p:nvPicPr>
          <p:cNvPr id="72709" name="Picture 5"/>
          <p:cNvPicPr>
            <a:picLocks noChangeAspect="1" noChangeArrowheads="1"/>
          </p:cNvPicPr>
          <p:nvPr/>
        </p:nvPicPr>
        <p:blipFill>
          <a:blip r:embed="rId3"/>
          <a:srcRect/>
          <a:stretch>
            <a:fillRect/>
          </a:stretch>
        </p:blipFill>
        <p:spPr bwMode="auto">
          <a:xfrm>
            <a:off x="6588125" y="4437063"/>
            <a:ext cx="2411413" cy="541337"/>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p:txBody>
          <a:bodyPr/>
          <a:lstStyle/>
          <a:p>
            <a:r>
              <a:rPr lang="pt-BR" sz="2800" smtClean="0"/>
              <a:t>Após análise multivariada dos subgrupos da idade gestacional, variáveis significantes e potencialmente modificáveis, apresentadas na </a:t>
            </a:r>
            <a:r>
              <a:rPr lang="pt-BR" sz="2800" smtClean="0">
                <a:solidFill>
                  <a:schemeClr val="hlink"/>
                </a:solidFill>
              </a:rPr>
              <a:t>Tabela III</a:t>
            </a:r>
            <a:r>
              <a:rPr lang="pt-BR" sz="2800" smtClean="0"/>
              <a:t> , incluíram esteróides pré-natais, modo de nascimento e intubação da Sala de Parto; entretanto, a significância variou por idade gestacional. </a:t>
            </a:r>
          </a:p>
          <a:p>
            <a:r>
              <a:rPr lang="pt-BR" sz="2800" smtClean="0"/>
              <a:t>A variação por idade gestacional também foi presente nos resultados completos da análise multivariada (</a:t>
            </a:r>
            <a:r>
              <a:rPr lang="pt-BR" sz="2800" smtClean="0">
                <a:solidFill>
                  <a:schemeClr val="hlink"/>
                </a:solidFill>
              </a:rPr>
              <a:t>Tabela IV</a:t>
            </a:r>
            <a:r>
              <a:rPr lang="pt-BR" sz="2800" smtClean="0"/>
              <a:t>);</a:t>
            </a:r>
          </a:p>
        </p:txBody>
      </p:sp>
      <p:pic>
        <p:nvPicPr>
          <p:cNvPr id="46084" name="Picture 4"/>
          <p:cNvPicPr>
            <a:picLocks noChangeAspect="1" noChangeArrowheads="1"/>
          </p:cNvPicPr>
          <p:nvPr/>
        </p:nvPicPr>
        <p:blipFill>
          <a:blip r:embed="rId2"/>
          <a:srcRect/>
          <a:stretch>
            <a:fillRect/>
          </a:stretch>
        </p:blipFill>
        <p:spPr bwMode="auto">
          <a:xfrm>
            <a:off x="611188" y="260350"/>
            <a:ext cx="3810000" cy="685800"/>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4429125"/>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62467"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62468"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3357562"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62470" name="CaixaDeTexto 6"/>
          <p:cNvSpPr txBox="1">
            <a:spLocks noChangeArrowheads="1"/>
          </p:cNvSpPr>
          <p:nvPr/>
        </p:nvSpPr>
        <p:spPr bwMode="auto">
          <a:xfrm>
            <a:off x="214313" y="214313"/>
            <a:ext cx="3214687"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RESULTADOS</a:t>
            </a:r>
          </a:p>
        </p:txBody>
      </p:sp>
      <p:sp>
        <p:nvSpPr>
          <p:cNvPr id="62471"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62472" name="CaixaDeTexto 10"/>
          <p:cNvSpPr txBox="1">
            <a:spLocks noChangeArrowheads="1"/>
          </p:cNvSpPr>
          <p:nvPr/>
        </p:nvSpPr>
        <p:spPr bwMode="auto">
          <a:xfrm>
            <a:off x="357188" y="1285875"/>
            <a:ext cx="8501062" cy="646113"/>
          </a:xfrm>
          <a:prstGeom prst="rect">
            <a:avLst/>
          </a:prstGeom>
          <a:noFill/>
          <a:ln w="9525">
            <a:noFill/>
            <a:miter lim="800000"/>
            <a:headEnd/>
            <a:tailEnd/>
          </a:ln>
        </p:spPr>
        <p:txBody>
          <a:bodyPr>
            <a:spAutoFit/>
          </a:bodyPr>
          <a:lstStyle/>
          <a:p>
            <a:pPr algn="l"/>
            <a:endParaRPr lang="pt-BR" sz="1800">
              <a:latin typeface="Calibri" pitchFamily="34" charset="0"/>
            </a:endParaRPr>
          </a:p>
          <a:p>
            <a:pPr algn="l">
              <a:buFontTx/>
              <a:buChar char="-"/>
            </a:pPr>
            <a:endParaRPr lang="pt-BR" sz="1800">
              <a:latin typeface="Calibri" pitchFamily="34" charset="0"/>
            </a:endParaRPr>
          </a:p>
        </p:txBody>
      </p:sp>
      <p:pic>
        <p:nvPicPr>
          <p:cNvPr id="62473" name="Picture 3"/>
          <p:cNvPicPr>
            <a:picLocks noChangeAspect="1" noChangeArrowheads="1"/>
          </p:cNvPicPr>
          <p:nvPr/>
        </p:nvPicPr>
        <p:blipFill>
          <a:blip r:embed="rId4"/>
          <a:srcRect/>
          <a:stretch>
            <a:fillRect/>
          </a:stretch>
        </p:blipFill>
        <p:spPr bwMode="auto">
          <a:xfrm>
            <a:off x="357188" y="1285875"/>
            <a:ext cx="5257800" cy="2209800"/>
          </a:xfrm>
          <a:prstGeom prst="rect">
            <a:avLst/>
          </a:prstGeom>
          <a:noFill/>
          <a:ln w="9525">
            <a:noFill/>
            <a:miter lim="800000"/>
            <a:headEnd/>
            <a:tailEnd/>
          </a:ln>
        </p:spPr>
      </p:pic>
      <p:pic>
        <p:nvPicPr>
          <p:cNvPr id="62474" name="Picture 4"/>
          <p:cNvPicPr>
            <a:picLocks noChangeAspect="1" noChangeArrowheads="1"/>
          </p:cNvPicPr>
          <p:nvPr/>
        </p:nvPicPr>
        <p:blipFill>
          <a:blip r:embed="rId5"/>
          <a:srcRect/>
          <a:stretch>
            <a:fillRect/>
          </a:stretch>
        </p:blipFill>
        <p:spPr bwMode="auto">
          <a:xfrm>
            <a:off x="428625" y="3286125"/>
            <a:ext cx="5600700" cy="2295525"/>
          </a:xfrm>
          <a:prstGeom prst="rect">
            <a:avLst/>
          </a:prstGeom>
          <a:noFill/>
          <a:ln w="9525">
            <a:noFill/>
            <a:miter lim="800000"/>
            <a:headEnd/>
            <a:tailEnd/>
          </a:ln>
        </p:spPr>
      </p:pic>
      <p:pic>
        <p:nvPicPr>
          <p:cNvPr id="62475" name="Picture 5"/>
          <p:cNvPicPr>
            <a:picLocks noChangeAspect="1" noChangeArrowheads="1"/>
          </p:cNvPicPr>
          <p:nvPr/>
        </p:nvPicPr>
        <p:blipFill>
          <a:blip r:embed="rId6"/>
          <a:srcRect/>
          <a:stretch>
            <a:fillRect/>
          </a:stretch>
        </p:blipFill>
        <p:spPr bwMode="auto">
          <a:xfrm>
            <a:off x="428625" y="5372100"/>
            <a:ext cx="3638550" cy="200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3" name="Picture 5"/>
          <p:cNvPicPr>
            <a:picLocks noChangeAspect="1" noChangeArrowheads="1"/>
          </p:cNvPicPr>
          <p:nvPr/>
        </p:nvPicPr>
        <p:blipFill>
          <a:blip r:embed="rId2"/>
          <a:srcRect/>
          <a:stretch>
            <a:fillRect/>
          </a:stretch>
        </p:blipFill>
        <p:spPr bwMode="auto">
          <a:xfrm>
            <a:off x="0" y="1268413"/>
            <a:ext cx="9036050" cy="4602162"/>
          </a:xfrm>
          <a:prstGeom prst="rect">
            <a:avLst/>
          </a:prstGeom>
          <a:noFill/>
        </p:spPr>
      </p:pic>
      <p:pic>
        <p:nvPicPr>
          <p:cNvPr id="63494" name="Picture 6"/>
          <p:cNvPicPr>
            <a:picLocks noChangeAspect="1" noChangeArrowheads="1"/>
          </p:cNvPicPr>
          <p:nvPr/>
        </p:nvPicPr>
        <p:blipFill>
          <a:blip r:embed="rId3"/>
          <a:srcRect/>
          <a:stretch>
            <a:fillRect/>
          </a:stretch>
        </p:blipFill>
        <p:spPr bwMode="auto">
          <a:xfrm>
            <a:off x="539750" y="188913"/>
            <a:ext cx="3810000" cy="685800"/>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p:txBody>
          <a:bodyPr/>
          <a:lstStyle/>
          <a:p>
            <a:r>
              <a:rPr lang="pt-BR" smtClean="0">
                <a:solidFill>
                  <a:schemeClr val="hlink"/>
                </a:solidFill>
              </a:rPr>
              <a:t>A exposição pré-natal aos esteróides foi o único fator associado a uma diminuição na chance de HIV grave em todos os subgrupos da idade gestacional. </a:t>
            </a:r>
          </a:p>
          <a:p>
            <a:r>
              <a:rPr lang="pt-BR" smtClean="0"/>
              <a:t>Esses resultados foram semelhantes quando incluímos crianças sem imagem que sobreviveram no sétimo dia de vida, assim como os lactentes sem HIV</a:t>
            </a:r>
          </a:p>
          <a:p>
            <a:endParaRPr lang="pt-BR" smtClean="0"/>
          </a:p>
        </p:txBody>
      </p:sp>
      <p:pic>
        <p:nvPicPr>
          <p:cNvPr id="48132" name="Picture 4"/>
          <p:cNvPicPr>
            <a:picLocks noChangeAspect="1" noChangeArrowheads="1"/>
          </p:cNvPicPr>
          <p:nvPr/>
        </p:nvPicPr>
        <p:blipFill>
          <a:blip r:embed="rId2"/>
          <a:srcRect/>
          <a:stretch>
            <a:fillRect/>
          </a:stretch>
        </p:blipFill>
        <p:spPr bwMode="auto">
          <a:xfrm>
            <a:off x="684213" y="333375"/>
            <a:ext cx="3810000" cy="68580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p:txBody>
          <a:bodyPr/>
          <a:lstStyle/>
          <a:p>
            <a:pPr>
              <a:lnSpc>
                <a:spcPct val="80000"/>
              </a:lnSpc>
            </a:pPr>
            <a:r>
              <a:rPr lang="pt-BR" sz="2400" smtClean="0">
                <a:solidFill>
                  <a:schemeClr val="hlink"/>
                </a:solidFill>
              </a:rPr>
              <a:t>Houve acentuada variação na incidência de HIV grave</a:t>
            </a:r>
            <a:r>
              <a:rPr lang="pt-BR" sz="2400" smtClean="0"/>
              <a:t> no CPQCC, com uma taxa média de 7,7% (IQR 6,0% -10,2%) e taxa média ajustada de 5,4% (IQR 4,2% - 7,0%). </a:t>
            </a:r>
          </a:p>
          <a:p>
            <a:pPr>
              <a:lnSpc>
                <a:spcPct val="80000"/>
              </a:lnSpc>
            </a:pPr>
            <a:r>
              <a:rPr lang="pt-BR" sz="2400" smtClean="0"/>
              <a:t>Houve uma diminuição significativa na incidência de HIV, TANTO A MENOS GRAVE COMO A GRAVE , durante o período do estudo. </a:t>
            </a:r>
          </a:p>
          <a:p>
            <a:pPr>
              <a:lnSpc>
                <a:spcPct val="80000"/>
              </a:lnSpc>
            </a:pPr>
            <a:r>
              <a:rPr lang="pt-BR" sz="2400" smtClean="0">
                <a:solidFill>
                  <a:schemeClr val="hlink"/>
                </a:solidFill>
              </a:rPr>
              <a:t>A  incidência de HIV grave diminuiu de 9,7% para 5,9%, uma redução relativa de 39%.</a:t>
            </a:r>
            <a:r>
              <a:rPr lang="pt-BR" sz="2400" smtClean="0"/>
              <a:t> </a:t>
            </a:r>
          </a:p>
          <a:p>
            <a:pPr>
              <a:lnSpc>
                <a:spcPct val="80000"/>
              </a:lnSpc>
            </a:pPr>
            <a:r>
              <a:rPr lang="pt-BR" sz="2400" smtClean="0">
                <a:solidFill>
                  <a:srgbClr val="0000FF"/>
                </a:solidFill>
              </a:rPr>
              <a:t>A incidência de HIV grau I e II diminuiu de 18,3% para 14,1%, uma redução relativa de 23%.</a:t>
            </a:r>
          </a:p>
          <a:p>
            <a:pPr>
              <a:lnSpc>
                <a:spcPct val="80000"/>
              </a:lnSpc>
            </a:pPr>
            <a:r>
              <a:rPr lang="pt-BR" sz="2400" smtClean="0"/>
              <a:t>Ao avaliar a incidência de HIV grave ao longo dos subgrupos por idade gestacional ao longo do tempo, </a:t>
            </a:r>
            <a:r>
              <a:rPr lang="pt-BR" sz="2400" b="1" smtClean="0">
                <a:solidFill>
                  <a:schemeClr val="hlink"/>
                </a:solidFill>
              </a:rPr>
              <a:t>as 24-25 </a:t>
            </a:r>
            <a:r>
              <a:rPr lang="pt-BR" sz="2400" b="1" baseline="30000" smtClean="0">
                <a:solidFill>
                  <a:schemeClr val="hlink"/>
                </a:solidFill>
              </a:rPr>
              <a:t>6 / 7</a:t>
            </a:r>
            <a:r>
              <a:rPr lang="pt-BR" sz="2400" b="1" smtClean="0">
                <a:solidFill>
                  <a:schemeClr val="hlink"/>
                </a:solidFill>
              </a:rPr>
              <a:t>, 26-27 </a:t>
            </a:r>
            <a:r>
              <a:rPr lang="pt-BR" sz="2400" b="1" baseline="30000" smtClean="0">
                <a:solidFill>
                  <a:schemeClr val="hlink"/>
                </a:solidFill>
              </a:rPr>
              <a:t>6 / 7</a:t>
            </a:r>
            <a:r>
              <a:rPr lang="pt-BR" sz="2400" b="1" smtClean="0">
                <a:solidFill>
                  <a:schemeClr val="hlink"/>
                </a:solidFill>
              </a:rPr>
              <a:t> e 28-29 </a:t>
            </a:r>
            <a:r>
              <a:rPr lang="pt-BR" sz="2400" b="1" baseline="30000" smtClean="0">
                <a:solidFill>
                  <a:schemeClr val="hlink"/>
                </a:solidFill>
              </a:rPr>
              <a:t>6 / 7</a:t>
            </a:r>
            <a:r>
              <a:rPr lang="pt-BR" sz="2400" b="1" smtClean="0">
                <a:solidFill>
                  <a:schemeClr val="hlink"/>
                </a:solidFill>
              </a:rPr>
              <a:t> tiveram reduções estatisticamente significantes na HIV durante o período do estudo</a:t>
            </a:r>
            <a:r>
              <a:rPr lang="pt-BR" sz="2400" smtClean="0"/>
              <a:t> (</a:t>
            </a:r>
            <a:r>
              <a:rPr lang="pt-BR" sz="2400" smtClean="0">
                <a:solidFill>
                  <a:schemeClr val="hlink"/>
                </a:solidFill>
              </a:rPr>
              <a:t>Figura 1</a:t>
            </a:r>
            <a:r>
              <a:rPr lang="pt-BR" sz="2400" smtClean="0"/>
              <a:t>)</a:t>
            </a:r>
          </a:p>
          <a:p>
            <a:pPr>
              <a:lnSpc>
                <a:spcPct val="80000"/>
              </a:lnSpc>
            </a:pPr>
            <a:endParaRPr lang="pt-BR" sz="2400" smtClean="0"/>
          </a:p>
        </p:txBody>
      </p:sp>
      <p:pic>
        <p:nvPicPr>
          <p:cNvPr id="49156" name="Picture 4"/>
          <p:cNvPicPr>
            <a:picLocks noChangeAspect="1" noChangeArrowheads="1"/>
          </p:cNvPicPr>
          <p:nvPr/>
        </p:nvPicPr>
        <p:blipFill>
          <a:blip r:embed="rId2"/>
          <a:srcRect/>
          <a:stretch>
            <a:fillRect/>
          </a:stretch>
        </p:blipFill>
        <p:spPr bwMode="auto">
          <a:xfrm>
            <a:off x="827088" y="188913"/>
            <a:ext cx="3810000" cy="68580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59395" name="Imagem 11"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8" name="Retângulo 7"/>
          <p:cNvSpPr/>
          <p:nvPr/>
        </p:nvSpPr>
        <p:spPr>
          <a:xfrm>
            <a:off x="285750" y="1214438"/>
            <a:ext cx="8643938" cy="5500687"/>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sp>
        <p:nvSpPr>
          <p:cNvPr id="6" name="Retângulo 5"/>
          <p:cNvSpPr/>
          <p:nvPr/>
        </p:nvSpPr>
        <p:spPr>
          <a:xfrm>
            <a:off x="214313" y="2143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59398" name="CaixaDeTexto 6"/>
          <p:cNvSpPr txBox="1">
            <a:spLocks noChangeArrowheads="1"/>
          </p:cNvSpPr>
          <p:nvPr/>
        </p:nvSpPr>
        <p:spPr bwMode="auto">
          <a:xfrm>
            <a:off x="214313" y="214313"/>
            <a:ext cx="4286250"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RESULTADOS</a:t>
            </a:r>
          </a:p>
        </p:txBody>
      </p:sp>
      <p:sp>
        <p:nvSpPr>
          <p:cNvPr id="59399"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59400" name="CaixaDeTexto 10"/>
          <p:cNvSpPr txBox="1">
            <a:spLocks noChangeArrowheads="1"/>
          </p:cNvSpPr>
          <p:nvPr/>
        </p:nvSpPr>
        <p:spPr bwMode="auto">
          <a:xfrm>
            <a:off x="357188" y="1285875"/>
            <a:ext cx="8501062" cy="1200150"/>
          </a:xfrm>
          <a:prstGeom prst="rect">
            <a:avLst/>
          </a:prstGeom>
          <a:noFill/>
          <a:ln w="9525">
            <a:noFill/>
            <a:miter lim="800000"/>
            <a:headEnd/>
            <a:tailEnd/>
          </a:ln>
        </p:spPr>
        <p:txBody>
          <a:bodyPr>
            <a:spAutoFit/>
          </a:bodyPr>
          <a:lstStyle/>
          <a:p>
            <a:pPr algn="l"/>
            <a:r>
              <a:rPr lang="pt-BR" sz="1800">
                <a:latin typeface="Calibri" pitchFamily="34" charset="0"/>
              </a:rPr>
              <a:t> </a:t>
            </a:r>
          </a:p>
          <a:p>
            <a:pPr algn="l"/>
            <a:r>
              <a:rPr lang="pt-BR" sz="1800">
                <a:latin typeface="Calibri" pitchFamily="34" charset="0"/>
              </a:rPr>
              <a:t>-</a:t>
            </a:r>
          </a:p>
          <a:p>
            <a:pPr lvl="1" algn="l"/>
            <a:endParaRPr lang="pt-BR" sz="1800">
              <a:latin typeface="Calibri" pitchFamily="34" charset="0"/>
            </a:endParaRPr>
          </a:p>
          <a:p>
            <a:pPr algn="l">
              <a:buFontTx/>
              <a:buChar char="-"/>
            </a:pPr>
            <a:endParaRPr lang="pt-BR" sz="1800">
              <a:latin typeface="Calibri" pitchFamily="34" charset="0"/>
            </a:endParaRPr>
          </a:p>
        </p:txBody>
      </p:sp>
      <p:pic>
        <p:nvPicPr>
          <p:cNvPr id="59401" name="Picture 2"/>
          <p:cNvPicPr>
            <a:picLocks noGrp="1" noChangeAspect="1" noChangeArrowheads="1"/>
          </p:cNvPicPr>
          <p:nvPr>
            <p:ph idx="4294967295"/>
          </p:nvPr>
        </p:nvPicPr>
        <p:blipFill>
          <a:blip r:embed="rId4"/>
          <a:srcRect/>
          <a:stretch>
            <a:fillRect/>
          </a:stretch>
        </p:blipFill>
        <p:spPr>
          <a:xfrm>
            <a:off x="357188" y="1331913"/>
            <a:ext cx="8088312" cy="5240337"/>
          </a:xfr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a:xfrm>
            <a:off x="457200" y="1600200"/>
            <a:ext cx="8507413" cy="4525963"/>
          </a:xfrm>
        </p:spPr>
        <p:txBody>
          <a:bodyPr/>
          <a:lstStyle/>
          <a:p>
            <a:pPr>
              <a:lnSpc>
                <a:spcPct val="80000"/>
              </a:lnSpc>
            </a:pPr>
            <a:r>
              <a:rPr lang="pt-BR" sz="2400" smtClean="0"/>
              <a:t>Os fatores identificados na análise multivariada, especificamente esteróides pré-natais, modo de parto e intubação da Sala de Parto, foram avaliados ao longo do tempo. </a:t>
            </a:r>
          </a:p>
          <a:p>
            <a:pPr>
              <a:lnSpc>
                <a:spcPct val="80000"/>
              </a:lnSpc>
            </a:pPr>
            <a:r>
              <a:rPr lang="pt-BR" sz="2400" smtClean="0">
                <a:solidFill>
                  <a:schemeClr val="hlink"/>
                </a:solidFill>
              </a:rPr>
              <a:t>Nas crianças com HIV grave, as taxas de exposição pré-natal a esteróides aumentou de 71,7% para 81,3% </a:t>
            </a:r>
            <a:r>
              <a:rPr lang="pt-BR" sz="2400" smtClean="0"/>
              <a:t>no período estudado, um aumento significativo de 1,0% ao ano,</a:t>
            </a:r>
          </a:p>
          <a:p>
            <a:pPr>
              <a:lnSpc>
                <a:spcPct val="80000"/>
              </a:lnSpc>
            </a:pPr>
            <a:r>
              <a:rPr lang="pt-BR" sz="2400" smtClean="0"/>
              <a:t>(IC 95% 0,4% -1,6%). </a:t>
            </a:r>
          </a:p>
          <a:p>
            <a:pPr>
              <a:lnSpc>
                <a:spcPct val="80000"/>
              </a:lnSpc>
            </a:pPr>
            <a:r>
              <a:rPr lang="pt-BR" sz="2400" smtClean="0"/>
              <a:t>Esse aumento foi visto em toda a coorte como um todo (1,2%, IC 95% 1,1% -1,3%), em lactentes sem HIV (1,1%, IC 95% 1,0% -1,2%), e aqueles com HIV grau I ou II (1,2%, IC 95% 0,9% -1,6%) (</a:t>
            </a:r>
            <a:r>
              <a:rPr lang="pt-BR" sz="2400" smtClean="0">
                <a:solidFill>
                  <a:schemeClr val="hlink"/>
                </a:solidFill>
              </a:rPr>
              <a:t>Figura 2, A</a:t>
            </a:r>
            <a:r>
              <a:rPr lang="pt-BR" sz="2400" smtClean="0"/>
              <a:t>).</a:t>
            </a:r>
          </a:p>
          <a:p>
            <a:pPr>
              <a:lnSpc>
                <a:spcPct val="80000"/>
              </a:lnSpc>
            </a:pPr>
            <a:r>
              <a:rPr lang="pt-BR" sz="2400" smtClean="0"/>
              <a:t>Não houve mudança significativa nas taxas de cesárea para lactentes com HIV grave (variação da taxa anual de 0,32, IC 95% -0,17 a 0,81).</a:t>
            </a:r>
          </a:p>
        </p:txBody>
      </p:sp>
      <p:pic>
        <p:nvPicPr>
          <p:cNvPr id="51204" name="Picture 4"/>
          <p:cNvPicPr>
            <a:picLocks noChangeAspect="1" noChangeArrowheads="1"/>
          </p:cNvPicPr>
          <p:nvPr/>
        </p:nvPicPr>
        <p:blipFill>
          <a:blip r:embed="rId2"/>
          <a:srcRect/>
          <a:stretch>
            <a:fillRect/>
          </a:stretch>
        </p:blipFill>
        <p:spPr bwMode="auto">
          <a:xfrm>
            <a:off x="611188" y="188913"/>
            <a:ext cx="3810000" cy="685800"/>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2"/>
          <p:cNvPicPr>
            <a:picLocks noChangeAspect="1" noChangeArrowheads="1"/>
          </p:cNvPicPr>
          <p:nvPr/>
        </p:nvPicPr>
        <p:blipFill>
          <a:blip r:embed="rId2"/>
          <a:srcRect/>
          <a:stretch>
            <a:fillRect/>
          </a:stretch>
        </p:blipFill>
        <p:spPr bwMode="auto">
          <a:xfrm>
            <a:off x="71438" y="1428750"/>
            <a:ext cx="8937625" cy="4481513"/>
          </a:xfrm>
          <a:prstGeom prst="rect">
            <a:avLst/>
          </a:prstGeom>
          <a:noFill/>
          <a:ln w="9525">
            <a:noFill/>
            <a:miter lim="800000"/>
            <a:headEnd/>
            <a:tailEnd/>
          </a:ln>
        </p:spPr>
      </p:pic>
      <p:sp>
        <p:nvSpPr>
          <p:cNvPr id="8" name="Retângulo 7"/>
          <p:cNvSpPr/>
          <p:nvPr/>
        </p:nvSpPr>
        <p:spPr>
          <a:xfrm>
            <a:off x="142875" y="1214438"/>
            <a:ext cx="8715375" cy="4857750"/>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sp>
        <p:nvSpPr>
          <p:cNvPr id="6" name="Retângulo 5"/>
          <p:cNvSpPr/>
          <p:nvPr/>
        </p:nvSpPr>
        <p:spPr>
          <a:xfrm>
            <a:off x="214313" y="2143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60423" name="CaixaDeTexto 6"/>
          <p:cNvSpPr txBox="1">
            <a:spLocks noChangeArrowheads="1"/>
          </p:cNvSpPr>
          <p:nvPr/>
        </p:nvSpPr>
        <p:spPr bwMode="auto">
          <a:xfrm>
            <a:off x="214313" y="214313"/>
            <a:ext cx="4286250"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RESULTADOS</a:t>
            </a:r>
          </a:p>
        </p:txBody>
      </p:sp>
      <p:sp>
        <p:nvSpPr>
          <p:cNvPr id="60424"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p:txBody>
          <a:bodyPr/>
          <a:lstStyle/>
          <a:p>
            <a:r>
              <a:rPr lang="pt-BR" sz="2800" b="1" smtClean="0">
                <a:solidFill>
                  <a:schemeClr val="hlink"/>
                </a:solidFill>
              </a:rPr>
              <a:t>As taxas de intubação na Sala de Parto diminuíram significativamente nos lactentes com HIV grave de 86,6% para 70,7%, uma diminuição 1,5% ao ano</a:t>
            </a:r>
            <a:r>
              <a:rPr lang="pt-BR" sz="2800" smtClean="0"/>
              <a:t> (IC 95% 0,9% -2,2%) no período estudado. </a:t>
            </a:r>
          </a:p>
          <a:p>
            <a:r>
              <a:rPr lang="pt-BR" sz="2800" smtClean="0"/>
              <a:t>Esta diminuição significativa também foi observada em toda a coorte (2,4%,IC95% 1,7% -3,2%), naqueles sem HIV (2,2%, IC95% 1,4% -3,0%), e aqueles com HIV grau I ou II (2,6%, IC 95% 1,6% -3,6%) (</a:t>
            </a:r>
            <a:r>
              <a:rPr lang="pt-BR" sz="2800" smtClean="0">
                <a:solidFill>
                  <a:schemeClr val="hlink"/>
                </a:solidFill>
              </a:rPr>
              <a:t>Figura 2</a:t>
            </a:r>
            <a:r>
              <a:rPr lang="pt-BR" sz="2800" smtClean="0"/>
              <a:t>, </a:t>
            </a:r>
            <a:r>
              <a:rPr lang="pt-BR" sz="2800" smtClean="0">
                <a:solidFill>
                  <a:schemeClr val="hlink"/>
                </a:solidFill>
              </a:rPr>
              <a:t>B</a:t>
            </a:r>
            <a:r>
              <a:rPr lang="pt-BR" sz="2800" smtClean="0"/>
              <a:t>).</a:t>
            </a:r>
          </a:p>
          <a:p>
            <a:endParaRPr lang="pt-BR" sz="2800" smtClean="0"/>
          </a:p>
        </p:txBody>
      </p:sp>
      <p:pic>
        <p:nvPicPr>
          <p:cNvPr id="53252" name="Picture 4"/>
          <p:cNvPicPr>
            <a:picLocks noChangeAspect="1" noChangeArrowheads="1"/>
          </p:cNvPicPr>
          <p:nvPr/>
        </p:nvPicPr>
        <p:blipFill>
          <a:blip r:embed="rId2"/>
          <a:srcRect/>
          <a:stretch>
            <a:fillRect/>
          </a:stretch>
        </p:blipFill>
        <p:spPr bwMode="auto">
          <a:xfrm>
            <a:off x="539750" y="404813"/>
            <a:ext cx="3810000" cy="685800"/>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2"/>
          <p:cNvPicPr>
            <a:picLocks noChangeAspect="1" noChangeArrowheads="1"/>
          </p:cNvPicPr>
          <p:nvPr/>
        </p:nvPicPr>
        <p:blipFill>
          <a:blip r:embed="rId2"/>
          <a:srcRect/>
          <a:stretch>
            <a:fillRect/>
          </a:stretch>
        </p:blipFill>
        <p:spPr bwMode="auto">
          <a:xfrm>
            <a:off x="71438" y="1428750"/>
            <a:ext cx="8937625" cy="4481513"/>
          </a:xfrm>
          <a:prstGeom prst="rect">
            <a:avLst/>
          </a:prstGeom>
          <a:noFill/>
          <a:ln w="9525">
            <a:noFill/>
            <a:miter lim="800000"/>
            <a:headEnd/>
            <a:tailEnd/>
          </a:ln>
        </p:spPr>
      </p:pic>
      <p:sp>
        <p:nvSpPr>
          <p:cNvPr id="8" name="Retângulo 7"/>
          <p:cNvSpPr/>
          <p:nvPr/>
        </p:nvSpPr>
        <p:spPr>
          <a:xfrm>
            <a:off x="142875" y="1214438"/>
            <a:ext cx="8715375" cy="4857750"/>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sp>
        <p:nvSpPr>
          <p:cNvPr id="6" name="Retângulo 5"/>
          <p:cNvSpPr/>
          <p:nvPr/>
        </p:nvSpPr>
        <p:spPr>
          <a:xfrm>
            <a:off x="214313" y="2143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61447" name="CaixaDeTexto 6"/>
          <p:cNvSpPr txBox="1">
            <a:spLocks noChangeArrowheads="1"/>
          </p:cNvSpPr>
          <p:nvPr/>
        </p:nvSpPr>
        <p:spPr bwMode="auto">
          <a:xfrm>
            <a:off x="214313" y="214313"/>
            <a:ext cx="4286250" cy="708025"/>
          </a:xfrm>
          <a:prstGeom prst="rect">
            <a:avLst/>
          </a:prstGeom>
          <a:noFill/>
          <a:ln w="9525">
            <a:noFill/>
            <a:miter lim="800000"/>
            <a:headEnd/>
            <a:tailEnd/>
          </a:ln>
        </p:spPr>
        <p:txBody>
          <a:bodyPr>
            <a:spAutoFit/>
          </a:bodyPr>
          <a:lstStyle/>
          <a:p>
            <a:r>
              <a:rPr lang="pt-BR" sz="4000">
                <a:latin typeface="Calibri" pitchFamily="34" charset="0"/>
              </a:rPr>
              <a:t>RESULTADOS</a:t>
            </a:r>
          </a:p>
        </p:txBody>
      </p:sp>
      <p:sp>
        <p:nvSpPr>
          <p:cNvPr id="61448"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p:txBody>
          <a:bodyPr/>
          <a:lstStyle/>
          <a:p>
            <a:pPr>
              <a:lnSpc>
                <a:spcPct val="80000"/>
              </a:lnSpc>
            </a:pPr>
            <a:r>
              <a:rPr lang="pt-BR" sz="2400" smtClean="0"/>
              <a:t>Antes de 2010, taxas de intubação na Sala de Parto mantiveram-se estáveis (variação de -0,8% ao ano, 95% IC -1,9% -0,2%). </a:t>
            </a:r>
          </a:p>
          <a:p>
            <a:pPr>
              <a:lnSpc>
                <a:spcPct val="80000"/>
              </a:lnSpc>
            </a:pPr>
            <a:r>
              <a:rPr lang="pt-BR" sz="2400" b="1" smtClean="0">
                <a:solidFill>
                  <a:schemeClr val="hlink"/>
                </a:solidFill>
              </a:rPr>
              <a:t>Depois de 2010</a:t>
            </a:r>
            <a:r>
              <a:rPr lang="pt-BR" sz="2400" smtClean="0"/>
              <a:t>, houve </a:t>
            </a:r>
            <a:r>
              <a:rPr lang="pt-BR" sz="2400" smtClean="0">
                <a:solidFill>
                  <a:schemeClr val="hlink"/>
                </a:solidFill>
              </a:rPr>
              <a:t>uma redução significativa na taxa de intubação na Sala de Parto</a:t>
            </a:r>
            <a:r>
              <a:rPr lang="pt-BR" sz="2400" smtClean="0"/>
              <a:t> de 3,3% (IC95% 1,4% - 5,2%) para a coorte como um todo.</a:t>
            </a:r>
          </a:p>
          <a:p>
            <a:pPr>
              <a:lnSpc>
                <a:spcPct val="80000"/>
              </a:lnSpc>
            </a:pPr>
            <a:r>
              <a:rPr lang="pt-BR" sz="2400" smtClean="0"/>
              <a:t> Durante parte do estudo, um projeto colaborativo de melhoria da qualidade em todo o O CPQCC implementou um conjunto de 5 práticas de Sala de Parto, </a:t>
            </a:r>
            <a:r>
              <a:rPr lang="pt-BR" sz="2400" smtClean="0">
                <a:solidFill>
                  <a:schemeClr val="hlink"/>
                </a:solidFill>
              </a:rPr>
              <a:t>um dos quais foi a otimização do suporte respiratório em a Sala de Parto.</a:t>
            </a:r>
            <a:r>
              <a:rPr lang="pt-BR" sz="2400" smtClean="0"/>
              <a:t> </a:t>
            </a:r>
          </a:p>
          <a:p>
            <a:pPr>
              <a:lnSpc>
                <a:spcPct val="80000"/>
              </a:lnSpc>
            </a:pPr>
            <a:r>
              <a:rPr lang="pt-BR" sz="2400" smtClean="0"/>
              <a:t>O uso  precoce  de CPAP nos  primeiros 60 segundos de vida, evitou a intubação quando possível, assim como  o uso profilático de surfactante </a:t>
            </a:r>
            <a:r>
              <a:rPr lang="pt-BR" altLang="ja-JP" sz="2400" smtClean="0"/>
              <a:t>q</a:t>
            </a:r>
            <a:r>
              <a:rPr lang="pt-BR" sz="2400" smtClean="0"/>
              <a:t>uando possível. (</a:t>
            </a:r>
            <a:r>
              <a:rPr lang="pt-BR" sz="2400" smtClean="0">
                <a:solidFill>
                  <a:srgbClr val="FF0000"/>
                </a:solidFill>
              </a:rPr>
              <a:t>7</a:t>
            </a:r>
            <a:r>
              <a:rPr lang="pt-BR" sz="2400" smtClean="0"/>
              <a:t>). </a:t>
            </a:r>
          </a:p>
        </p:txBody>
      </p:sp>
      <p:pic>
        <p:nvPicPr>
          <p:cNvPr id="55300" name="Picture 4"/>
          <p:cNvPicPr>
            <a:picLocks noChangeAspect="1" noChangeArrowheads="1"/>
          </p:cNvPicPr>
          <p:nvPr/>
        </p:nvPicPr>
        <p:blipFill>
          <a:blip r:embed="rId2"/>
          <a:srcRect/>
          <a:stretch>
            <a:fillRect/>
          </a:stretch>
        </p:blipFill>
        <p:spPr bwMode="auto">
          <a:xfrm>
            <a:off x="611188" y="188913"/>
            <a:ext cx="3810000" cy="685800"/>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457200" y="1600200"/>
            <a:ext cx="8435975" cy="4525963"/>
          </a:xfrm>
        </p:spPr>
        <p:txBody>
          <a:bodyPr/>
          <a:lstStyle/>
          <a:p>
            <a:pPr>
              <a:lnSpc>
                <a:spcPct val="80000"/>
              </a:lnSpc>
            </a:pPr>
            <a:r>
              <a:rPr lang="pt-BR" sz="2000" smtClean="0"/>
              <a:t> A </a:t>
            </a:r>
            <a:r>
              <a:rPr lang="pt-BR" sz="2000" smtClean="0">
                <a:solidFill>
                  <a:schemeClr val="hlink"/>
                </a:solidFill>
              </a:rPr>
              <a:t>Tabela V</a:t>
            </a:r>
            <a:r>
              <a:rPr lang="pt-BR" sz="2000" smtClean="0"/>
              <a:t> relata a contribuição dos fatores mediadores na diminuição do HIV grave. </a:t>
            </a:r>
          </a:p>
          <a:p>
            <a:pPr>
              <a:lnSpc>
                <a:spcPct val="80000"/>
              </a:lnSpc>
            </a:pPr>
            <a:r>
              <a:rPr lang="pt-BR" sz="2000" smtClean="0"/>
              <a:t>A percentagem relatada na linha superior reflete a contribuição explicada por ano, sexo, idade gestacional e gestação múltipla, com a adição individual de esteróides pré-natais, parto cesáreo e intubação da Sala de Parto.</a:t>
            </a:r>
          </a:p>
          <a:p>
            <a:pPr>
              <a:lnSpc>
                <a:spcPct val="80000"/>
              </a:lnSpc>
            </a:pPr>
            <a:r>
              <a:rPr lang="pt-BR" sz="2000" smtClean="0"/>
              <a:t>A fila de baixo reflete a contribuição de todos os fatores. </a:t>
            </a:r>
          </a:p>
          <a:p>
            <a:pPr>
              <a:lnSpc>
                <a:spcPct val="80000"/>
              </a:lnSpc>
            </a:pPr>
            <a:r>
              <a:rPr lang="pt-BR" sz="2000" smtClean="0"/>
              <a:t>Em toda a coorte, 45,6% (IC 95% 38,7% -71,8%) da diminuição do HIV grave foi mediado por fatores do paciente; esta contribuição variou de idade gestacional. </a:t>
            </a:r>
          </a:p>
          <a:p>
            <a:pPr>
              <a:lnSpc>
                <a:spcPct val="80000"/>
              </a:lnSpc>
            </a:pPr>
            <a:r>
              <a:rPr lang="pt-BR" sz="2000" b="1" smtClean="0">
                <a:solidFill>
                  <a:schemeClr val="hlink"/>
                </a:solidFill>
              </a:rPr>
              <a:t>Exposição pré-natal ao esteróide e menos intubação na  Sala de Parto foram as maiores contribuições  para a redução da HIV grave</a:t>
            </a:r>
            <a:r>
              <a:rPr lang="pt-BR" sz="2000" smtClean="0"/>
              <a:t>, , variando de 12,9% a 24,1% e 13,4% a 43,7%,respectivamente, embora o impacto varie de acordo com a idade gestacional</a:t>
            </a:r>
          </a:p>
        </p:txBody>
      </p:sp>
      <p:pic>
        <p:nvPicPr>
          <p:cNvPr id="56324" name="Picture 4"/>
          <p:cNvPicPr>
            <a:picLocks noChangeAspect="1" noChangeArrowheads="1"/>
          </p:cNvPicPr>
          <p:nvPr/>
        </p:nvPicPr>
        <p:blipFill>
          <a:blip r:embed="rId2"/>
          <a:srcRect/>
          <a:stretch>
            <a:fillRect/>
          </a:stretch>
        </p:blipFill>
        <p:spPr bwMode="auto">
          <a:xfrm>
            <a:off x="611188" y="476250"/>
            <a:ext cx="3810000" cy="685800"/>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ângulo 5"/>
          <p:cNvSpPr/>
          <p:nvPr/>
        </p:nvSpPr>
        <p:spPr>
          <a:xfrm>
            <a:off x="214313" y="2143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58371" name="CaixaDeTexto 6"/>
          <p:cNvSpPr txBox="1">
            <a:spLocks noChangeArrowheads="1"/>
          </p:cNvSpPr>
          <p:nvPr/>
        </p:nvSpPr>
        <p:spPr bwMode="auto">
          <a:xfrm>
            <a:off x="250825" y="188913"/>
            <a:ext cx="4286250"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RESULTADOS</a:t>
            </a:r>
          </a:p>
        </p:txBody>
      </p:sp>
      <p:sp>
        <p:nvSpPr>
          <p:cNvPr id="58372"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pic>
        <p:nvPicPr>
          <p:cNvPr id="58373" name="Picture 2"/>
          <p:cNvPicPr>
            <a:picLocks noChangeAspect="1" noChangeArrowheads="1"/>
          </p:cNvPicPr>
          <p:nvPr/>
        </p:nvPicPr>
        <p:blipFill>
          <a:blip r:embed="rId2"/>
          <a:srcRect/>
          <a:stretch>
            <a:fillRect/>
          </a:stretch>
        </p:blipFill>
        <p:spPr bwMode="auto">
          <a:xfrm>
            <a:off x="0" y="1341438"/>
            <a:ext cx="9144000" cy="2181225"/>
          </a:xfrm>
          <a:prstGeom prst="rect">
            <a:avLst/>
          </a:prstGeom>
          <a:noFill/>
          <a:ln w="9525">
            <a:noFill/>
            <a:miter lim="800000"/>
            <a:headEnd/>
            <a:tailEnd/>
          </a:ln>
        </p:spPr>
      </p:pic>
      <p:pic>
        <p:nvPicPr>
          <p:cNvPr id="58374" name="Picture 6" descr="Resultado de imagem para universidade catolica de brasilia"/>
          <p:cNvPicPr>
            <a:picLocks noChangeAspect="1" noChangeArrowheads="1"/>
          </p:cNvPicPr>
          <p:nvPr/>
        </p:nvPicPr>
        <p:blipFill>
          <a:blip r:embed="rId3"/>
          <a:srcRect/>
          <a:stretch>
            <a:fillRect/>
          </a:stretch>
        </p:blipFill>
        <p:spPr bwMode="auto">
          <a:xfrm>
            <a:off x="142875" y="5715000"/>
            <a:ext cx="1879600" cy="1143000"/>
          </a:xfrm>
          <a:prstGeom prst="rect">
            <a:avLst/>
          </a:prstGeom>
          <a:noFill/>
          <a:ln w="9525">
            <a:noFill/>
            <a:miter lim="800000"/>
            <a:headEnd/>
            <a:tailEnd/>
          </a:ln>
        </p:spPr>
      </p:pic>
      <p:pic>
        <p:nvPicPr>
          <p:cNvPr id="58375" name="Imagem 10" descr="producao-e1502381801780.png"/>
          <p:cNvPicPr>
            <a:picLocks noChangeAspect="1"/>
          </p:cNvPicPr>
          <p:nvPr/>
        </p:nvPicPr>
        <p:blipFill>
          <a:blip r:embed="rId4">
            <a:lum bright="10000"/>
          </a:blip>
          <a:srcRect/>
          <a:stretch>
            <a:fillRect/>
          </a:stretch>
        </p:blipFill>
        <p:spPr bwMode="auto">
          <a:xfrm>
            <a:off x="5000625" y="4357688"/>
            <a:ext cx="4038600" cy="24431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20483"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20484"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179388" y="1889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20486" name="CaixaDeTexto 6"/>
          <p:cNvSpPr txBox="1">
            <a:spLocks noChangeArrowheads="1"/>
          </p:cNvSpPr>
          <p:nvPr/>
        </p:nvSpPr>
        <p:spPr bwMode="auto">
          <a:xfrm>
            <a:off x="214313" y="214313"/>
            <a:ext cx="4286250"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RESULTADOS</a:t>
            </a:r>
          </a:p>
        </p:txBody>
      </p:sp>
      <p:sp>
        <p:nvSpPr>
          <p:cNvPr id="20487"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20488" name="CaixaDeTexto 10"/>
          <p:cNvSpPr txBox="1">
            <a:spLocks noChangeArrowheads="1"/>
          </p:cNvSpPr>
          <p:nvPr/>
        </p:nvSpPr>
        <p:spPr bwMode="auto">
          <a:xfrm>
            <a:off x="357188" y="1285875"/>
            <a:ext cx="8501062" cy="3113088"/>
          </a:xfrm>
          <a:prstGeom prst="rect">
            <a:avLst/>
          </a:prstGeom>
          <a:noFill/>
          <a:ln w="9525">
            <a:noFill/>
            <a:miter lim="800000"/>
            <a:headEnd/>
            <a:tailEnd/>
          </a:ln>
        </p:spPr>
        <p:txBody>
          <a:bodyPr>
            <a:spAutoFit/>
          </a:bodyPr>
          <a:lstStyle/>
          <a:p>
            <a:pPr algn="l"/>
            <a:r>
              <a:rPr lang="pt-BR" sz="1800">
                <a:latin typeface="Calibri" pitchFamily="34" charset="0"/>
              </a:rPr>
              <a:t> </a:t>
            </a:r>
          </a:p>
          <a:p>
            <a:pPr algn="l">
              <a:buFontTx/>
              <a:buChar char="-"/>
            </a:pPr>
            <a:r>
              <a:rPr lang="pt-BR" sz="1800">
                <a:latin typeface="Calibri" pitchFamily="34" charset="0"/>
              </a:rPr>
              <a:t> </a:t>
            </a:r>
            <a:r>
              <a:rPr lang="pt-BR" sz="1800">
                <a:solidFill>
                  <a:schemeClr val="hlink"/>
                </a:solidFill>
                <a:latin typeface="Calibri" pitchFamily="34" charset="0"/>
              </a:rPr>
              <a:t>O uso de corticoide gestacional foi a ÚNICA VARIÁVEL associada à redução de HIV independente da idade gestacional (IG).</a:t>
            </a:r>
          </a:p>
          <a:p>
            <a:pPr algn="l">
              <a:buFontTx/>
              <a:buChar char="-"/>
            </a:pPr>
            <a:endParaRPr lang="pt-BR" sz="1800">
              <a:solidFill>
                <a:schemeClr val="hlink"/>
              </a:solidFill>
              <a:latin typeface="Calibri" pitchFamily="34" charset="0"/>
            </a:endParaRPr>
          </a:p>
          <a:p>
            <a:pPr algn="l"/>
            <a:r>
              <a:rPr lang="pt-BR" sz="1800">
                <a:latin typeface="Calibri" pitchFamily="34" charset="0"/>
              </a:rPr>
              <a:t>- </a:t>
            </a:r>
            <a:r>
              <a:rPr lang="pt-BR" sz="1800">
                <a:solidFill>
                  <a:schemeClr val="hlink"/>
                </a:solidFill>
                <a:latin typeface="Calibri" pitchFamily="34" charset="0"/>
              </a:rPr>
              <a:t>Houve uma redução significativa da incidência de HIV durante o período de estudo</a:t>
            </a:r>
            <a:r>
              <a:rPr lang="pt-BR" sz="1800">
                <a:latin typeface="Calibri" pitchFamily="34" charset="0"/>
              </a:rPr>
              <a:t>.</a:t>
            </a:r>
          </a:p>
          <a:p>
            <a:pPr lvl="1" algn="l"/>
            <a:r>
              <a:rPr lang="pt-BR" sz="1800">
                <a:latin typeface="Calibri" pitchFamily="34" charset="0"/>
              </a:rPr>
              <a:t>- Redução relativa de 39% da forma grave</a:t>
            </a:r>
          </a:p>
          <a:p>
            <a:pPr lvl="1" algn="l">
              <a:buFontTx/>
              <a:buChar char="-"/>
            </a:pPr>
            <a:r>
              <a:rPr lang="pt-BR" sz="1800">
                <a:latin typeface="Calibri" pitchFamily="34" charset="0"/>
              </a:rPr>
              <a:t> Redução relativa de 23% da forma leve.</a:t>
            </a:r>
          </a:p>
          <a:p>
            <a:pPr lvl="1" algn="l">
              <a:buFontTx/>
              <a:buChar char="-"/>
            </a:pPr>
            <a:endParaRPr lang="pt-BR" sz="1800">
              <a:latin typeface="Calibri" pitchFamily="34" charset="0"/>
            </a:endParaRPr>
          </a:p>
          <a:p>
            <a:pPr algn="l"/>
            <a:r>
              <a:rPr lang="pt-BR" sz="1800">
                <a:latin typeface="Calibri" pitchFamily="34" charset="0"/>
              </a:rPr>
              <a:t>- A </a:t>
            </a:r>
            <a:r>
              <a:rPr lang="pt-BR" sz="1800">
                <a:solidFill>
                  <a:schemeClr val="hlink"/>
                </a:solidFill>
                <a:latin typeface="Calibri" pitchFamily="34" charset="0"/>
              </a:rPr>
              <a:t>redução foi mais significativa entre 24 e 29 semanas.</a:t>
            </a:r>
          </a:p>
          <a:p>
            <a:pPr lvl="1" algn="l"/>
            <a:endParaRPr lang="pt-BR" sz="1800">
              <a:solidFill>
                <a:schemeClr val="hlink"/>
              </a:solidFill>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21507"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21508"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dirty="0"/>
          </a:p>
        </p:txBody>
      </p:sp>
      <p:sp>
        <p:nvSpPr>
          <p:cNvPr id="21510" name="CaixaDeTexto 6"/>
          <p:cNvSpPr txBox="1">
            <a:spLocks noChangeArrowheads="1"/>
          </p:cNvSpPr>
          <p:nvPr/>
        </p:nvSpPr>
        <p:spPr bwMode="auto">
          <a:xfrm>
            <a:off x="214313" y="214313"/>
            <a:ext cx="4286250"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RESULTADOS</a:t>
            </a:r>
          </a:p>
        </p:txBody>
      </p:sp>
      <p:sp>
        <p:nvSpPr>
          <p:cNvPr id="21511"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21512" name="CaixaDeTexto 10"/>
          <p:cNvSpPr txBox="1">
            <a:spLocks noChangeArrowheads="1"/>
          </p:cNvSpPr>
          <p:nvPr/>
        </p:nvSpPr>
        <p:spPr bwMode="auto">
          <a:xfrm>
            <a:off x="357188" y="1285875"/>
            <a:ext cx="8501062" cy="5186363"/>
          </a:xfrm>
          <a:prstGeom prst="rect">
            <a:avLst/>
          </a:prstGeom>
          <a:noFill/>
          <a:ln w="9525">
            <a:noFill/>
            <a:miter lim="800000"/>
            <a:headEnd/>
            <a:tailEnd/>
          </a:ln>
        </p:spPr>
        <p:txBody>
          <a:bodyPr>
            <a:spAutoFit/>
          </a:bodyPr>
          <a:lstStyle/>
          <a:p>
            <a:pPr algn="l"/>
            <a:r>
              <a:rPr lang="pt-BR" sz="1800">
                <a:latin typeface="Calibri" pitchFamily="34" charset="0"/>
              </a:rPr>
              <a:t> </a:t>
            </a:r>
            <a:r>
              <a:rPr lang="pt-BR" sz="2000" b="1">
                <a:solidFill>
                  <a:schemeClr val="hlink"/>
                </a:solidFill>
                <a:latin typeface="Calibri" pitchFamily="34" charset="0"/>
              </a:rPr>
              <a:t>RESUMINDO</a:t>
            </a:r>
          </a:p>
          <a:p>
            <a:pPr algn="l">
              <a:buFontTx/>
              <a:buChar char="-"/>
            </a:pPr>
            <a:r>
              <a:rPr lang="pt-BR" sz="1800">
                <a:latin typeface="Calibri" pitchFamily="34" charset="0"/>
              </a:rPr>
              <a:t> </a:t>
            </a:r>
            <a:r>
              <a:rPr lang="pt-BR" sz="1800">
                <a:solidFill>
                  <a:schemeClr val="hlink"/>
                </a:solidFill>
                <a:latin typeface="Calibri" pitchFamily="34" charset="0"/>
              </a:rPr>
              <a:t>A exposição a corticoide antenatal aumentou de 71.7% -&gt; 81.3% durante o estudo.</a:t>
            </a:r>
          </a:p>
          <a:p>
            <a:pPr algn="l">
              <a:buFontTx/>
              <a:buChar char="-"/>
            </a:pPr>
            <a:endParaRPr lang="pt-BR" sz="1800">
              <a:latin typeface="Calibri" pitchFamily="34" charset="0"/>
            </a:endParaRPr>
          </a:p>
          <a:p>
            <a:pPr algn="l">
              <a:buFontTx/>
              <a:buChar char="-"/>
            </a:pPr>
            <a:r>
              <a:rPr lang="pt-BR" sz="1800">
                <a:latin typeface="Calibri" pitchFamily="34" charset="0"/>
              </a:rPr>
              <a:t> </a:t>
            </a:r>
            <a:r>
              <a:rPr lang="pt-BR" sz="1800">
                <a:solidFill>
                  <a:schemeClr val="hlink"/>
                </a:solidFill>
                <a:latin typeface="Calibri" pitchFamily="34" charset="0"/>
              </a:rPr>
              <a:t>A intubação na sala de parto reduziu de 86,6% -&gt; 70,7%</a:t>
            </a:r>
            <a:r>
              <a:rPr lang="pt-BR" sz="1800">
                <a:latin typeface="Calibri" pitchFamily="34" charset="0"/>
              </a:rPr>
              <a:t> em crianças com HIV grave durante todo o estudo. Queda mais significativa após 2010 (quando houve a implementação da ventilação com pressão positiva em várias centros).</a:t>
            </a:r>
          </a:p>
          <a:p>
            <a:pPr algn="l">
              <a:buFontTx/>
              <a:buChar char="-"/>
            </a:pPr>
            <a:endParaRPr lang="pt-BR" sz="1800">
              <a:latin typeface="Calibri" pitchFamily="34" charset="0"/>
            </a:endParaRPr>
          </a:p>
          <a:p>
            <a:pPr algn="l">
              <a:buFontTx/>
              <a:buChar char="-"/>
            </a:pPr>
            <a:r>
              <a:rPr lang="pt-BR" sz="1800">
                <a:latin typeface="Calibri" pitchFamily="34" charset="0"/>
              </a:rPr>
              <a:t>Assim:</a:t>
            </a:r>
          </a:p>
          <a:p>
            <a:pPr algn="l">
              <a:buFontTx/>
              <a:buChar char="-"/>
            </a:pPr>
            <a:endParaRPr lang="pt-BR" sz="1800">
              <a:latin typeface="Calibri" pitchFamily="34" charset="0"/>
            </a:endParaRPr>
          </a:p>
          <a:p>
            <a:pPr lvl="1">
              <a:buFontTx/>
              <a:buChar char="-"/>
            </a:pPr>
            <a:r>
              <a:rPr lang="pt-BR" sz="2000" b="1">
                <a:solidFill>
                  <a:srgbClr val="FF3399"/>
                </a:solidFill>
                <a:latin typeface="Calibri" pitchFamily="34" charset="0"/>
              </a:rPr>
              <a:t>Houve uma redução continua da HIV durante todo o estudo, o que se deve a múltiplos fatores envolvidos, porém com uma contribuição significativa da queda de intubação na Sala de Parto e o uso de corticoide antenatal.</a:t>
            </a:r>
          </a:p>
          <a:p>
            <a:pPr algn="l"/>
            <a:r>
              <a:rPr lang="pt-BR" sz="1800">
                <a:latin typeface="Calibri" pitchFamily="34" charset="0"/>
              </a:rPr>
              <a:t>	</a:t>
            </a:r>
          </a:p>
          <a:p>
            <a:pPr algn="l"/>
            <a:endParaRPr lang="pt-BR" sz="1800">
              <a:latin typeface="Calibri" pitchFamily="34" charset="0"/>
            </a:endParaRPr>
          </a:p>
          <a:p>
            <a:pPr algn="l">
              <a:buFontTx/>
              <a:buChar char="-"/>
            </a:pPr>
            <a:endParaRPr lang="pt-BR" sz="1800">
              <a:latin typeface="Calibri" pitchFamily="34" charset="0"/>
            </a:endParaRPr>
          </a:p>
          <a:p>
            <a:pPr lvl="1" algn="l"/>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2"/>
          <p:cNvPicPr>
            <a:picLocks noChangeAspect="1" noChangeArrowheads="1"/>
          </p:cNvPicPr>
          <p:nvPr/>
        </p:nvPicPr>
        <p:blipFill>
          <a:blip r:embed="rId2"/>
          <a:srcRect/>
          <a:stretch>
            <a:fillRect/>
          </a:stretch>
        </p:blipFill>
        <p:spPr bwMode="auto">
          <a:xfrm>
            <a:off x="71438" y="1428750"/>
            <a:ext cx="8937625" cy="4481513"/>
          </a:xfrm>
          <a:prstGeom prst="rect">
            <a:avLst/>
          </a:prstGeom>
          <a:noFill/>
          <a:ln w="9525">
            <a:noFill/>
            <a:miter lim="800000"/>
            <a:headEnd/>
            <a:tailEnd/>
          </a:ln>
        </p:spPr>
      </p:pic>
      <p:sp>
        <p:nvSpPr>
          <p:cNvPr id="8" name="Retângulo 7"/>
          <p:cNvSpPr/>
          <p:nvPr/>
        </p:nvSpPr>
        <p:spPr>
          <a:xfrm>
            <a:off x="142875" y="1214438"/>
            <a:ext cx="8715375" cy="4857750"/>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sp>
        <p:nvSpPr>
          <p:cNvPr id="6" name="Retângulo 5"/>
          <p:cNvSpPr/>
          <p:nvPr/>
        </p:nvSpPr>
        <p:spPr>
          <a:xfrm>
            <a:off x="214313" y="214313"/>
            <a:ext cx="4643437"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22535" name="CaixaDeTexto 6"/>
          <p:cNvSpPr txBox="1">
            <a:spLocks noChangeArrowheads="1"/>
          </p:cNvSpPr>
          <p:nvPr/>
        </p:nvSpPr>
        <p:spPr bwMode="auto">
          <a:xfrm>
            <a:off x="214313" y="214313"/>
            <a:ext cx="4286250"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RESULTADOS</a:t>
            </a:r>
          </a:p>
        </p:txBody>
      </p:sp>
      <p:sp>
        <p:nvSpPr>
          <p:cNvPr id="22536"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24579"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24580" name="Imagem 4" descr="producao-e1502381801780.png"/>
          <p:cNvPicPr>
            <a:picLocks noChangeAspect="1"/>
          </p:cNvPicPr>
          <p:nvPr/>
        </p:nvPicPr>
        <p:blipFill>
          <a:blip r:embed="rId3"/>
          <a:srcRect/>
          <a:stretch>
            <a:fillRect/>
          </a:stretch>
        </p:blipFill>
        <p:spPr bwMode="auto">
          <a:xfrm>
            <a:off x="5105400" y="4652963"/>
            <a:ext cx="4038600" cy="2443162"/>
          </a:xfrm>
          <a:prstGeom prst="rect">
            <a:avLst/>
          </a:prstGeom>
          <a:noFill/>
          <a:ln w="9525">
            <a:noFill/>
            <a:miter lim="800000"/>
            <a:headEnd/>
            <a:tailEnd/>
          </a:ln>
        </p:spPr>
      </p:pic>
      <p:sp>
        <p:nvSpPr>
          <p:cNvPr id="6" name="Retângulo 5"/>
          <p:cNvSpPr/>
          <p:nvPr/>
        </p:nvSpPr>
        <p:spPr>
          <a:xfrm>
            <a:off x="214313" y="214313"/>
            <a:ext cx="3357562"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24582" name="CaixaDeTexto 6"/>
          <p:cNvSpPr txBox="1">
            <a:spLocks noChangeArrowheads="1"/>
          </p:cNvSpPr>
          <p:nvPr/>
        </p:nvSpPr>
        <p:spPr bwMode="auto">
          <a:xfrm>
            <a:off x="179388" y="188913"/>
            <a:ext cx="3214687"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DISCUSSÃO</a:t>
            </a:r>
          </a:p>
        </p:txBody>
      </p:sp>
      <p:sp>
        <p:nvSpPr>
          <p:cNvPr id="24583"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24584" name="CaixaDeTexto 10"/>
          <p:cNvSpPr txBox="1">
            <a:spLocks noChangeArrowheads="1"/>
          </p:cNvSpPr>
          <p:nvPr/>
        </p:nvSpPr>
        <p:spPr bwMode="auto">
          <a:xfrm>
            <a:off x="395288" y="1268413"/>
            <a:ext cx="8501062" cy="4486275"/>
          </a:xfrm>
          <a:prstGeom prst="rect">
            <a:avLst/>
          </a:prstGeom>
          <a:noFill/>
          <a:ln w="9525">
            <a:noFill/>
            <a:miter lim="800000"/>
            <a:headEnd/>
            <a:tailEnd/>
          </a:ln>
        </p:spPr>
        <p:txBody>
          <a:bodyPr>
            <a:spAutoFit/>
          </a:bodyPr>
          <a:lstStyle/>
          <a:p>
            <a:pPr algn="l">
              <a:buFontTx/>
              <a:buChar char="-"/>
            </a:pPr>
            <a:r>
              <a:rPr lang="pt-BR" sz="1800">
                <a:latin typeface="Calibri" pitchFamily="34" charset="0"/>
              </a:rPr>
              <a:t> O presente estudo confirmou os fatores de risco de desenvolver HIV grave, já previamente descritos na literatura. Destacam-se (</a:t>
            </a:r>
            <a:r>
              <a:rPr lang="pt-BR" sz="1800">
                <a:solidFill>
                  <a:srgbClr val="FF0000"/>
                </a:solidFill>
                <a:latin typeface="Calibri" pitchFamily="34" charset="0"/>
              </a:rPr>
              <a:t>5-7,9</a:t>
            </a:r>
            <a:r>
              <a:rPr lang="pt-BR" sz="1800">
                <a:latin typeface="Calibri" pitchFamily="34" charset="0"/>
              </a:rPr>
              <a:t>):  </a:t>
            </a:r>
          </a:p>
          <a:p>
            <a:pPr lvl="1"/>
            <a:r>
              <a:rPr lang="pt-BR" sz="1800" b="1">
                <a:solidFill>
                  <a:srgbClr val="FF0000"/>
                </a:solidFill>
                <a:latin typeface="Calibri" pitchFamily="34" charset="0"/>
              </a:rPr>
              <a:t>Idade Gestacional x Sexo Masculino x Não Uso de Esteróides x Reanimação na Sala de Parto</a:t>
            </a:r>
            <a:r>
              <a:rPr lang="pt-BR" sz="1800">
                <a:latin typeface="Calibri" pitchFamily="34" charset="0"/>
              </a:rPr>
              <a:t>. </a:t>
            </a:r>
          </a:p>
          <a:p>
            <a:pPr algn="l"/>
            <a:endParaRPr lang="pt-BR" sz="1800">
              <a:latin typeface="Calibri" pitchFamily="34" charset="0"/>
            </a:endParaRPr>
          </a:p>
          <a:p>
            <a:pPr algn="l">
              <a:buFontTx/>
              <a:buChar char="-"/>
            </a:pPr>
            <a:r>
              <a:rPr lang="pt-BR" sz="1800">
                <a:latin typeface="Calibri" pitchFamily="34" charset="0"/>
              </a:rPr>
              <a:t> Além disso, notou-se importante redução nas taxas de ocorrência da HIV grave entre 2015 – 2015: fato principalmente ligado à redução nos  RN com IG 24 – 29s (</a:t>
            </a:r>
            <a:r>
              <a:rPr lang="pt-BR" sz="1800">
                <a:solidFill>
                  <a:srgbClr val="FF0000"/>
                </a:solidFill>
                <a:latin typeface="Calibri" pitchFamily="34" charset="0"/>
              </a:rPr>
              <a:t>6,7</a:t>
            </a:r>
            <a:r>
              <a:rPr lang="pt-BR" sz="1800">
                <a:latin typeface="Calibri" pitchFamily="34" charset="0"/>
              </a:rPr>
              <a:t>)</a:t>
            </a:r>
            <a:endParaRPr lang="pt-BR" sz="1800" baseline="30000">
              <a:solidFill>
                <a:srgbClr val="FF0000"/>
              </a:solidFill>
              <a:latin typeface="Calibri" pitchFamily="34" charset="0"/>
            </a:endParaRPr>
          </a:p>
          <a:p>
            <a:pPr algn="l"/>
            <a:endParaRPr lang="pt-BR" sz="1800">
              <a:latin typeface="Calibri" pitchFamily="34" charset="0"/>
            </a:endParaRPr>
          </a:p>
          <a:p>
            <a:r>
              <a:rPr lang="pt-BR" sz="1800">
                <a:latin typeface="Calibri" pitchFamily="34" charset="0"/>
              </a:rPr>
              <a:t>- </a:t>
            </a:r>
            <a:r>
              <a:rPr lang="pt-BR" sz="1800" b="1">
                <a:solidFill>
                  <a:schemeClr val="hlink"/>
                </a:solidFill>
                <a:latin typeface="Calibri" pitchFamily="34" charset="0"/>
              </a:rPr>
              <a:t>Apenas o uso de Esteróides Antenatais foi significantemente protetor contra a HIV, para qualquer idade gestacional.</a:t>
            </a:r>
          </a:p>
          <a:p>
            <a:pPr algn="l"/>
            <a:endParaRPr lang="pt-BR" sz="1800" b="1">
              <a:solidFill>
                <a:schemeClr val="hlink"/>
              </a:solidFill>
              <a:latin typeface="Calibri" pitchFamily="34" charset="0"/>
            </a:endParaRPr>
          </a:p>
          <a:p>
            <a:pPr algn="l">
              <a:buFontTx/>
              <a:buChar char="-"/>
            </a:pPr>
            <a:r>
              <a:rPr lang="pt-BR" sz="1800">
                <a:latin typeface="Calibri" pitchFamily="34" charset="0"/>
              </a:rPr>
              <a:t> Notou-se grande variação na estratificação do risco relacionado aos cuidados na UTIN e a HIV:  diversos fatores relativos à Unidade e às práticas na Sala de Reanimação mostraram-se como variantes.  </a:t>
            </a:r>
          </a:p>
          <a:p>
            <a:pPr algn="l">
              <a:buFontTx/>
              <a:buChar char="-"/>
            </a:pPr>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p:txBody>
          <a:bodyPr/>
          <a:lstStyle/>
          <a:p>
            <a:r>
              <a:rPr lang="pt-BR" sz="2800" smtClean="0"/>
              <a:t>O CPQCC tem trabalhado para aumentar a consciência do uso pré-natal de esteróides e trabalhou especificamente para identificar grupos em risco de não receber esteróides.(</a:t>
            </a:r>
            <a:r>
              <a:rPr lang="pt-BR" sz="2800" smtClean="0">
                <a:solidFill>
                  <a:srgbClr val="FF0000"/>
                </a:solidFill>
              </a:rPr>
              <a:t>18)</a:t>
            </a:r>
            <a:r>
              <a:rPr lang="pt-BR" sz="2800" smtClean="0"/>
              <a:t> </a:t>
            </a:r>
          </a:p>
          <a:p>
            <a:r>
              <a:rPr lang="pt-BR" sz="2800" smtClean="0"/>
              <a:t>Este esforço é evidente no constante e significativo aumento nos esteróides pré-natais relatados aqui. </a:t>
            </a:r>
          </a:p>
          <a:p>
            <a:r>
              <a:rPr lang="pt-BR" sz="2800" smtClean="0"/>
              <a:t>Dados anteriores do o CPQCC relatou uma diminuição na HIV grave em crianças de 22 a 29 semanas com exposição a esteróides pré-natais.(</a:t>
            </a:r>
            <a:r>
              <a:rPr lang="pt-BR" sz="2800" smtClean="0">
                <a:solidFill>
                  <a:srgbClr val="FF0000"/>
                </a:solidFill>
              </a:rPr>
              <a:t>19</a:t>
            </a:r>
            <a:r>
              <a:rPr lang="pt-BR" sz="2800" smtClean="0"/>
              <a:t>) </a:t>
            </a:r>
          </a:p>
        </p:txBody>
      </p:sp>
      <p:pic>
        <p:nvPicPr>
          <p:cNvPr id="64519" name="Picture 7"/>
          <p:cNvPicPr>
            <a:picLocks noChangeAspect="1" noChangeArrowheads="1"/>
          </p:cNvPicPr>
          <p:nvPr/>
        </p:nvPicPr>
        <p:blipFill>
          <a:blip r:embed="rId2"/>
          <a:srcRect/>
          <a:stretch>
            <a:fillRect/>
          </a:stretch>
        </p:blipFill>
        <p:spPr bwMode="auto">
          <a:xfrm>
            <a:off x="827088" y="260350"/>
            <a:ext cx="2789237" cy="685800"/>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392906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26627"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26628"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179388" y="188913"/>
            <a:ext cx="3357562"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26630" name="CaixaDeTexto 6"/>
          <p:cNvSpPr txBox="1">
            <a:spLocks noChangeArrowheads="1"/>
          </p:cNvSpPr>
          <p:nvPr/>
        </p:nvSpPr>
        <p:spPr bwMode="auto">
          <a:xfrm>
            <a:off x="179388" y="188913"/>
            <a:ext cx="3214687"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DISCUSSÃO</a:t>
            </a:r>
          </a:p>
        </p:txBody>
      </p:sp>
      <p:sp>
        <p:nvSpPr>
          <p:cNvPr id="26631"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26632" name="CaixaDeTexto 10"/>
          <p:cNvSpPr txBox="1">
            <a:spLocks noChangeArrowheads="1"/>
          </p:cNvSpPr>
          <p:nvPr/>
        </p:nvSpPr>
        <p:spPr bwMode="auto">
          <a:xfrm>
            <a:off x="357188" y="1285875"/>
            <a:ext cx="8501062" cy="4211638"/>
          </a:xfrm>
          <a:prstGeom prst="rect">
            <a:avLst/>
          </a:prstGeom>
          <a:noFill/>
          <a:ln w="9525">
            <a:noFill/>
            <a:miter lim="800000"/>
            <a:headEnd/>
            <a:tailEnd/>
          </a:ln>
        </p:spPr>
        <p:txBody>
          <a:bodyPr>
            <a:spAutoFit/>
          </a:bodyPr>
          <a:lstStyle/>
          <a:p>
            <a:pPr algn="l">
              <a:buFontTx/>
              <a:buChar char="-"/>
            </a:pPr>
            <a:r>
              <a:rPr lang="pt-BR" sz="1800">
                <a:latin typeface="Calibri" pitchFamily="34" charset="0"/>
              </a:rPr>
              <a:t>  Diferentemente de estudos prévios, aqui quantificou-se o impacto do uso de Esteroides Antenatais em diferentes idades gestacionais.</a:t>
            </a:r>
          </a:p>
          <a:p>
            <a:pPr lvl="1" algn="l">
              <a:buFontTx/>
              <a:buChar char="-"/>
            </a:pPr>
            <a:r>
              <a:rPr lang="pt-BR" sz="1800">
                <a:latin typeface="Calibri" pitchFamily="34" charset="0"/>
              </a:rPr>
              <a:t> IG 24 – 25s</a:t>
            </a:r>
            <a:r>
              <a:rPr lang="pt-BR" sz="1800" baseline="30000">
                <a:latin typeface="Calibri" pitchFamily="34" charset="0"/>
              </a:rPr>
              <a:t>6/7</a:t>
            </a:r>
            <a:r>
              <a:rPr lang="pt-BR" sz="1800">
                <a:latin typeface="Calibri" pitchFamily="34" charset="0"/>
              </a:rPr>
              <a:t>: redução de 16,1%.</a:t>
            </a:r>
          </a:p>
          <a:p>
            <a:pPr lvl="1" algn="l">
              <a:buFontTx/>
              <a:buChar char="-"/>
            </a:pPr>
            <a:r>
              <a:rPr lang="pt-BR" sz="1800">
                <a:latin typeface="Calibri" pitchFamily="34" charset="0"/>
              </a:rPr>
              <a:t> IG  26 – 27s</a:t>
            </a:r>
            <a:r>
              <a:rPr lang="pt-BR" sz="1800" baseline="30000">
                <a:ea typeface="Arial Unicode MS" pitchFamily="34" charset="-128"/>
                <a:cs typeface="Arial Unicode MS" pitchFamily="34" charset="-128"/>
              </a:rPr>
              <a:t>6/7</a:t>
            </a:r>
            <a:r>
              <a:rPr lang="pt-BR" sz="1800">
                <a:latin typeface="Calibri" pitchFamily="34" charset="0"/>
              </a:rPr>
              <a:t>: redução de 12,9%.</a:t>
            </a:r>
          </a:p>
          <a:p>
            <a:pPr lvl="1" algn="l">
              <a:buFontTx/>
              <a:buChar char="-"/>
            </a:pPr>
            <a:r>
              <a:rPr lang="pt-BR" sz="1800">
                <a:latin typeface="Calibri" pitchFamily="34" charset="0"/>
              </a:rPr>
              <a:t> IG 28 – 29s</a:t>
            </a:r>
            <a:r>
              <a:rPr lang="pt-BR" sz="1800" baseline="30000">
                <a:ea typeface="Arial Unicode MS" pitchFamily="34" charset="-128"/>
                <a:cs typeface="Arial Unicode MS" pitchFamily="34" charset="-128"/>
              </a:rPr>
              <a:t>6/7</a:t>
            </a:r>
            <a:r>
              <a:rPr lang="pt-BR" sz="1800">
                <a:latin typeface="Calibri" pitchFamily="34" charset="0"/>
              </a:rPr>
              <a:t>: redução de 24,1%.</a:t>
            </a:r>
          </a:p>
          <a:p>
            <a:pPr lvl="1" algn="l">
              <a:buFontTx/>
              <a:buChar char="-"/>
            </a:pPr>
            <a:r>
              <a:rPr lang="pt-BR" sz="1800">
                <a:latin typeface="Calibri" pitchFamily="34" charset="0"/>
              </a:rPr>
              <a:t> </a:t>
            </a:r>
            <a:r>
              <a:rPr lang="pt-BR" sz="1800">
                <a:solidFill>
                  <a:schemeClr val="hlink"/>
                </a:solidFill>
                <a:latin typeface="Calibri" pitchFamily="34" charset="0"/>
              </a:rPr>
              <a:t>ENTRE TODA AMOSTRA: redução de 19,4%.</a:t>
            </a:r>
          </a:p>
          <a:p>
            <a:pPr algn="l">
              <a:buFontTx/>
              <a:buChar char="-"/>
            </a:pPr>
            <a:endParaRPr lang="pt-BR" sz="1800">
              <a:solidFill>
                <a:schemeClr val="hlink"/>
              </a:solidFill>
              <a:latin typeface="Calibri" pitchFamily="34" charset="0"/>
            </a:endParaRPr>
          </a:p>
          <a:p>
            <a:pPr algn="l">
              <a:buFontTx/>
              <a:buChar char="-"/>
            </a:pPr>
            <a:r>
              <a:rPr lang="pt-BR" sz="1800">
                <a:latin typeface="Calibri" pitchFamily="34" charset="0"/>
              </a:rPr>
              <a:t> Em praticamente todas idades gestacionais, apesar de apresentar diferentes níveis estatísticos, a frequência reduzida de intubações orotraqueais mostrou-se um importante fator protetor contra a HIV, chegando até a </a:t>
            </a:r>
            <a:r>
              <a:rPr lang="pt-BR" sz="1800" b="1">
                <a:solidFill>
                  <a:schemeClr val="hlink"/>
                </a:solidFill>
                <a:latin typeface="Calibri" pitchFamily="34" charset="0"/>
              </a:rPr>
              <a:t>43,7% de proteção em IG 28 – 29s</a:t>
            </a:r>
            <a:r>
              <a:rPr lang="pt-BR" sz="1800" b="1" baseline="30000">
                <a:solidFill>
                  <a:schemeClr val="hlink"/>
                </a:solidFill>
                <a:ea typeface="Arial Unicode MS" pitchFamily="34" charset="-128"/>
                <a:cs typeface="Arial Unicode MS" pitchFamily="34" charset="-128"/>
              </a:rPr>
              <a:t>6/7</a:t>
            </a:r>
            <a:r>
              <a:rPr lang="pt-BR" sz="1800" b="1">
                <a:solidFill>
                  <a:schemeClr val="hlink"/>
                </a:solidFill>
                <a:latin typeface="Calibri" pitchFamily="34" charset="0"/>
              </a:rPr>
              <a:t>.</a:t>
            </a:r>
            <a:r>
              <a:rPr lang="pt-BR" sz="1800">
                <a:latin typeface="Calibri" pitchFamily="34" charset="0"/>
              </a:rPr>
              <a:t> </a:t>
            </a:r>
          </a:p>
          <a:p>
            <a:pPr algn="l">
              <a:buFontTx/>
              <a:buChar char="-"/>
            </a:pPr>
            <a:r>
              <a:rPr lang="pt-BR" sz="1800">
                <a:latin typeface="Calibri" pitchFamily="34" charset="0"/>
              </a:rPr>
              <a:t> Portanto, </a:t>
            </a:r>
            <a:r>
              <a:rPr lang="pt-BR" sz="1800" b="1">
                <a:solidFill>
                  <a:schemeClr val="hlink"/>
                </a:solidFill>
                <a:latin typeface="Calibri" pitchFamily="34" charset="0"/>
              </a:rPr>
              <a:t>o estudo reforça a necessidade de se refinarem práticas na reanimação neonatal que possam potencializar o efeito protetor de manobras menos invasivas</a:t>
            </a:r>
            <a:r>
              <a:rPr lang="pt-BR" sz="1800">
                <a:latin typeface="Calibri" pitchFamily="34" charset="0"/>
              </a:rPr>
              <a:t>.</a:t>
            </a:r>
          </a:p>
          <a:p>
            <a:pPr algn="l">
              <a:buFontTx/>
              <a:buChar char="-"/>
            </a:pPr>
            <a:endParaRPr lang="pt-BR" sz="1800">
              <a:latin typeface="Calibri" pitchFamily="34" charset="0"/>
            </a:endParaRPr>
          </a:p>
          <a:p>
            <a:pPr algn="l">
              <a:buFontTx/>
              <a:buChar char="-"/>
            </a:pPr>
            <a:endParaRPr lang="pt-BR" sz="1800">
              <a:latin typeface="Calibri"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p:txBody>
          <a:bodyPr/>
          <a:lstStyle/>
          <a:p>
            <a:pPr>
              <a:lnSpc>
                <a:spcPct val="80000"/>
              </a:lnSpc>
            </a:pPr>
            <a:r>
              <a:rPr lang="pt-BR" sz="2000" b="1" smtClean="0">
                <a:solidFill>
                  <a:schemeClr val="hlink"/>
                </a:solidFill>
              </a:rPr>
              <a:t>A mudança nas práticas de intubação na Sala de Parto e o impacto atribuível sobre a diminuição da HIV foi  um achado importante deste estudo e demonstrou como uma mudança generalizada na prática pode impactar os resultados. </a:t>
            </a:r>
          </a:p>
          <a:p>
            <a:pPr>
              <a:lnSpc>
                <a:spcPct val="80000"/>
              </a:lnSpc>
            </a:pPr>
            <a:r>
              <a:rPr lang="pt-BR" sz="2000" smtClean="0"/>
              <a:t>Em todos, exceto no subgrupo 24-25 </a:t>
            </a:r>
            <a:r>
              <a:rPr lang="pt-BR" sz="2000" baseline="30000" smtClean="0"/>
              <a:t>6 / 7</a:t>
            </a:r>
            <a:r>
              <a:rPr lang="pt-BR" sz="2000" smtClean="0"/>
              <a:t> da idade gestacional, o impacto da diminuição da intubação foi mais significativo do que os esteróides pré-natais, representando como </a:t>
            </a:r>
            <a:r>
              <a:rPr lang="pt-BR" sz="2000" b="1" smtClean="0">
                <a:solidFill>
                  <a:schemeClr val="hlink"/>
                </a:solidFill>
              </a:rPr>
              <a:t>43,7% da diminuição da HIV grave observada no subgrupo 28-29 </a:t>
            </a:r>
            <a:r>
              <a:rPr lang="pt-BR" sz="2000" b="1" baseline="30000" smtClean="0">
                <a:solidFill>
                  <a:schemeClr val="hlink"/>
                </a:solidFill>
              </a:rPr>
              <a:t>6 / 7</a:t>
            </a:r>
            <a:r>
              <a:rPr lang="pt-BR" sz="2000" b="1" smtClean="0">
                <a:solidFill>
                  <a:schemeClr val="hlink"/>
                </a:solidFill>
              </a:rPr>
              <a:t> da idade gestacional. </a:t>
            </a:r>
          </a:p>
          <a:p>
            <a:pPr>
              <a:lnSpc>
                <a:spcPct val="80000"/>
              </a:lnSpc>
            </a:pPr>
            <a:r>
              <a:rPr lang="pt-BR" sz="2000" smtClean="0"/>
              <a:t>A publicação anterior do projeto de melhoria da qualidade das práticas na Sala de Parto  do CPQCC relatou redução em qualquer grau de HIV após a intervenção, mas nenhuma diminuição significativa na HIV severa no grupo colaborativo de melhoria da qualidade.(</a:t>
            </a:r>
            <a:r>
              <a:rPr lang="pt-BR" sz="2000" smtClean="0">
                <a:solidFill>
                  <a:srgbClr val="FF0000"/>
                </a:solidFill>
              </a:rPr>
              <a:t>20</a:t>
            </a:r>
            <a:r>
              <a:rPr lang="pt-BR" sz="2000" smtClean="0"/>
              <a:t>) </a:t>
            </a:r>
          </a:p>
          <a:p>
            <a:pPr>
              <a:lnSpc>
                <a:spcPct val="80000"/>
              </a:lnSpc>
            </a:pPr>
            <a:r>
              <a:rPr lang="pt-BR" sz="2000" smtClean="0"/>
              <a:t>No presente estudo, os autores examinaram o Estado da Califórnia, incluindo UTINs que não participaram nessa colaboração.</a:t>
            </a:r>
          </a:p>
        </p:txBody>
      </p:sp>
      <p:pic>
        <p:nvPicPr>
          <p:cNvPr id="65540" name="Picture 4"/>
          <p:cNvPicPr>
            <a:picLocks noChangeAspect="1" noChangeArrowheads="1"/>
          </p:cNvPicPr>
          <p:nvPr/>
        </p:nvPicPr>
        <p:blipFill>
          <a:blip r:embed="rId2"/>
          <a:srcRect/>
          <a:stretch>
            <a:fillRect/>
          </a:stretch>
        </p:blipFill>
        <p:spPr bwMode="auto">
          <a:xfrm>
            <a:off x="827088" y="188913"/>
            <a:ext cx="2789237" cy="68580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a:xfrm>
            <a:off x="457200" y="1600200"/>
            <a:ext cx="8507413" cy="4525963"/>
          </a:xfrm>
        </p:spPr>
        <p:txBody>
          <a:bodyPr/>
          <a:lstStyle/>
          <a:p>
            <a:pPr>
              <a:lnSpc>
                <a:spcPct val="90000"/>
              </a:lnSpc>
            </a:pPr>
            <a:r>
              <a:rPr lang="pt-BR" sz="2400" smtClean="0"/>
              <a:t>A contínua redução nas taxas de intubação da Sala de Parto e diminuição significativa na incidência de HIV grave pode ter sido influenciada pelo projeto colaborativo, bem como esforços contínuos fora da colaboração oficial para melhorar o gerenciamento na Sala de Parto. </a:t>
            </a:r>
          </a:p>
          <a:p>
            <a:pPr>
              <a:lnSpc>
                <a:spcPct val="90000"/>
              </a:lnSpc>
            </a:pPr>
            <a:r>
              <a:rPr lang="pt-BR" sz="2400" smtClean="0"/>
              <a:t>De nota, há crescente literatura sobre a associação entre o número de tentativas de intubação,HIV grave e comprometimento do neurodesenvolvimento nos RN de  muito baixo peso</a:t>
            </a:r>
          </a:p>
          <a:p>
            <a:pPr algn="ctr">
              <a:lnSpc>
                <a:spcPct val="90000"/>
              </a:lnSpc>
              <a:buFont typeface="Arial" pitchFamily="34" charset="0"/>
              <a:buNone/>
            </a:pPr>
            <a:r>
              <a:rPr lang="pt-BR" sz="2400" b="1" smtClean="0">
                <a:solidFill>
                  <a:schemeClr val="hlink"/>
                </a:solidFill>
              </a:rPr>
              <a:t>Assim, esses dados, em conjunto com outras literaturas, destacam a necessidade de esforços contínuos para otimizar as práticas na  Sala de Parto  e o manuseio dos RN de muito baixo peso ao nascer.</a:t>
            </a:r>
          </a:p>
        </p:txBody>
      </p:sp>
      <p:pic>
        <p:nvPicPr>
          <p:cNvPr id="66564" name="Picture 4"/>
          <p:cNvPicPr>
            <a:picLocks noChangeAspect="1" noChangeArrowheads="1"/>
          </p:cNvPicPr>
          <p:nvPr/>
        </p:nvPicPr>
        <p:blipFill>
          <a:blip r:embed="rId2"/>
          <a:srcRect/>
          <a:stretch>
            <a:fillRect/>
          </a:stretch>
        </p:blipFill>
        <p:spPr bwMode="auto">
          <a:xfrm>
            <a:off x="900113" y="333375"/>
            <a:ext cx="2789237" cy="685800"/>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4286250"/>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27651"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27652"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3357562"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27654" name="CaixaDeTexto 6"/>
          <p:cNvSpPr txBox="1">
            <a:spLocks noChangeArrowheads="1"/>
          </p:cNvSpPr>
          <p:nvPr/>
        </p:nvSpPr>
        <p:spPr bwMode="auto">
          <a:xfrm>
            <a:off x="214313" y="214313"/>
            <a:ext cx="3214687"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DISCUSSÃO</a:t>
            </a:r>
          </a:p>
        </p:txBody>
      </p:sp>
      <p:sp>
        <p:nvSpPr>
          <p:cNvPr id="27655"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27656" name="CaixaDeTexto 10"/>
          <p:cNvSpPr txBox="1">
            <a:spLocks noChangeArrowheads="1"/>
          </p:cNvSpPr>
          <p:nvPr/>
        </p:nvSpPr>
        <p:spPr bwMode="auto">
          <a:xfrm>
            <a:off x="357188" y="1350963"/>
            <a:ext cx="8501062" cy="3662362"/>
          </a:xfrm>
          <a:prstGeom prst="rect">
            <a:avLst/>
          </a:prstGeom>
          <a:noFill/>
          <a:ln w="9525">
            <a:noFill/>
            <a:miter lim="800000"/>
            <a:headEnd/>
            <a:tailEnd/>
          </a:ln>
        </p:spPr>
        <p:txBody>
          <a:bodyPr>
            <a:spAutoFit/>
          </a:bodyPr>
          <a:lstStyle/>
          <a:p>
            <a:pPr algn="l">
              <a:buFontTx/>
              <a:buChar char="-"/>
            </a:pPr>
            <a:r>
              <a:rPr lang="pt-BR" sz="1800">
                <a:latin typeface="Calibri" pitchFamily="34" charset="0"/>
              </a:rPr>
              <a:t>  Pontos fortes do estudo:</a:t>
            </a:r>
          </a:p>
          <a:p>
            <a:pPr lvl="1" algn="l">
              <a:buFontTx/>
              <a:buChar char="-"/>
            </a:pPr>
            <a:r>
              <a:rPr lang="pt-BR" sz="1800">
                <a:latin typeface="Calibri" pitchFamily="34" charset="0"/>
              </a:rPr>
              <a:t> Larga e diversificada amostra.</a:t>
            </a:r>
          </a:p>
          <a:p>
            <a:pPr lvl="1" algn="l">
              <a:buFontTx/>
              <a:buChar char="-"/>
            </a:pPr>
            <a:r>
              <a:rPr lang="pt-BR" sz="1800">
                <a:latin typeface="Calibri" pitchFamily="34" charset="0"/>
              </a:rPr>
              <a:t> Seguimento clínico por 11 anos.</a:t>
            </a:r>
          </a:p>
          <a:p>
            <a:pPr lvl="1" algn="l">
              <a:buFontTx/>
              <a:buChar char="-"/>
            </a:pPr>
            <a:r>
              <a:rPr lang="pt-BR" sz="1800">
                <a:latin typeface="Calibri" pitchFamily="34" charset="0"/>
              </a:rPr>
              <a:t> Inovação ao estudar fatores de risco variados, relacionados à HIV.</a:t>
            </a:r>
          </a:p>
          <a:p>
            <a:pPr lvl="1" algn="l">
              <a:buFontTx/>
              <a:buChar char="-"/>
            </a:pPr>
            <a:r>
              <a:rPr lang="pt-BR" sz="1800">
                <a:latin typeface="Calibri" pitchFamily="34" charset="0"/>
              </a:rPr>
              <a:t> A comprovação do efeito protetor do Esteróide Antenatal, indicando o caminho para novos estudos e desenvolvimento de novas práticas.</a:t>
            </a:r>
          </a:p>
          <a:p>
            <a:pPr lvl="1" algn="l">
              <a:buFontTx/>
              <a:buChar char="-"/>
            </a:pPr>
            <a:endParaRPr lang="pt-BR" sz="1800">
              <a:latin typeface="Calibri" pitchFamily="34" charset="0"/>
            </a:endParaRPr>
          </a:p>
          <a:p>
            <a:pPr algn="l">
              <a:buFontTx/>
              <a:buChar char="-"/>
            </a:pPr>
            <a:r>
              <a:rPr lang="pt-BR" sz="1800">
                <a:latin typeface="Calibri" pitchFamily="34" charset="0"/>
              </a:rPr>
              <a:t> Limitações do estudo:</a:t>
            </a:r>
          </a:p>
          <a:p>
            <a:pPr lvl="1" algn="l">
              <a:buFontTx/>
              <a:buChar char="-"/>
            </a:pPr>
            <a:r>
              <a:rPr lang="pt-BR" sz="1800">
                <a:latin typeface="Calibri" pitchFamily="34" charset="0"/>
              </a:rPr>
              <a:t> Análise não completamente confiável sobre a IG dos RN.</a:t>
            </a:r>
          </a:p>
          <a:p>
            <a:pPr lvl="1" algn="l">
              <a:buFontTx/>
              <a:buChar char="-"/>
            </a:pPr>
            <a:r>
              <a:rPr lang="pt-BR" sz="1800">
                <a:latin typeface="Calibri" pitchFamily="34" charset="0"/>
              </a:rPr>
              <a:t> A qualidade e clareza dos exames de imagem realizados.</a:t>
            </a:r>
          </a:p>
          <a:p>
            <a:pPr lvl="1" algn="l">
              <a:buFontTx/>
              <a:buChar char="-"/>
            </a:pPr>
            <a:r>
              <a:rPr lang="pt-BR" sz="1800">
                <a:latin typeface="Calibri" pitchFamily="34" charset="0"/>
              </a:rPr>
              <a:t> Elevado número de RN que faleceram antes de se obter estudo de imagem, principalmente em menores idades gestacionais.</a:t>
            </a:r>
          </a:p>
          <a:p>
            <a:pPr lvl="1" algn="l">
              <a:buFontTx/>
              <a:buChar char="-"/>
            </a:pPr>
            <a:r>
              <a:rPr lang="pt-BR" sz="1800">
                <a:latin typeface="Calibri" pitchFamily="34" charset="0"/>
              </a:rPr>
              <a:t> Restrição da amostra à pacientes nascidos na Unidade.</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4286250"/>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28675"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28676"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3357562"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28678" name="CaixaDeTexto 6"/>
          <p:cNvSpPr txBox="1">
            <a:spLocks noChangeArrowheads="1"/>
          </p:cNvSpPr>
          <p:nvPr/>
        </p:nvSpPr>
        <p:spPr bwMode="auto">
          <a:xfrm>
            <a:off x="179388" y="188913"/>
            <a:ext cx="3214687" cy="701675"/>
          </a:xfrm>
          <a:prstGeom prst="rect">
            <a:avLst/>
          </a:prstGeom>
          <a:noFill/>
          <a:ln w="9525">
            <a:noFill/>
            <a:miter lim="800000"/>
            <a:headEnd/>
            <a:tailEnd/>
          </a:ln>
        </p:spPr>
        <p:txBody>
          <a:bodyPr>
            <a:spAutoFit/>
          </a:bodyPr>
          <a:lstStyle/>
          <a:p>
            <a:r>
              <a:rPr lang="pt-BR" sz="4000">
                <a:solidFill>
                  <a:schemeClr val="hlink"/>
                </a:solidFill>
                <a:latin typeface="Calibri" pitchFamily="34" charset="0"/>
              </a:rPr>
              <a:t>DISCUSSÃO</a:t>
            </a:r>
          </a:p>
        </p:txBody>
      </p:sp>
      <p:sp>
        <p:nvSpPr>
          <p:cNvPr id="28679"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sp>
        <p:nvSpPr>
          <p:cNvPr id="28680" name="CaixaDeTexto 10"/>
          <p:cNvSpPr txBox="1">
            <a:spLocks noChangeArrowheads="1"/>
          </p:cNvSpPr>
          <p:nvPr/>
        </p:nvSpPr>
        <p:spPr bwMode="auto">
          <a:xfrm>
            <a:off x="357188" y="1285875"/>
            <a:ext cx="8501062" cy="3387725"/>
          </a:xfrm>
          <a:prstGeom prst="rect">
            <a:avLst/>
          </a:prstGeom>
          <a:noFill/>
          <a:ln w="9525">
            <a:noFill/>
            <a:miter lim="800000"/>
            <a:headEnd/>
            <a:tailEnd/>
          </a:ln>
        </p:spPr>
        <p:txBody>
          <a:bodyPr>
            <a:spAutoFit/>
          </a:bodyPr>
          <a:lstStyle/>
          <a:p>
            <a:pPr algn="l">
              <a:buFontTx/>
              <a:buChar char="-"/>
            </a:pPr>
            <a:r>
              <a:rPr lang="pt-BR" sz="1800">
                <a:latin typeface="Calibri" pitchFamily="34" charset="0"/>
              </a:rPr>
              <a:t>  O estudo sugere que outros fatores possam influenciar as taxas de HIV, estando eles principalmente relacionados aos pacientes de alto risco e mais prematuros. Alguns desses fatores podem ser mensurados. Outros, no entanto, não o podem.</a:t>
            </a:r>
          </a:p>
          <a:p>
            <a:pPr algn="l">
              <a:buFontTx/>
              <a:buChar char="-"/>
            </a:pPr>
            <a:endParaRPr lang="pt-BR" sz="1800">
              <a:latin typeface="Calibri" pitchFamily="34" charset="0"/>
            </a:endParaRPr>
          </a:p>
          <a:p>
            <a:pPr algn="l">
              <a:buFontTx/>
              <a:buChar char="-"/>
            </a:pPr>
            <a:r>
              <a:rPr lang="pt-BR" sz="1800">
                <a:latin typeface="Calibri" pitchFamily="34" charset="0"/>
              </a:rPr>
              <a:t> Ressalta-se a grande influência da IG como fator de risco para formas mais graves da doença ; destacando-se a influencia de fatores variáveis, como  a administração de corticóide antenatal e a preferência por ventilações mecânicas não invasivas.</a:t>
            </a:r>
          </a:p>
          <a:p>
            <a:pPr algn="l">
              <a:buFontTx/>
              <a:buChar char="-"/>
            </a:pPr>
            <a:endParaRPr lang="pt-BR" sz="1800">
              <a:latin typeface="Calibri" pitchFamily="34" charset="0"/>
            </a:endParaRPr>
          </a:p>
          <a:p>
            <a:pPr algn="l">
              <a:buFontTx/>
              <a:buChar char="-"/>
            </a:pPr>
            <a:r>
              <a:rPr lang="pt-BR" sz="1800">
                <a:latin typeface="Calibri" pitchFamily="34" charset="0"/>
              </a:rPr>
              <a:t> A exploração de novos fatores, como a capacitação técnica e funcional da UTIN, além das características próprias da Unidade devem ser mais profundamente avaliados no futuro, proporcionando novas descobertas no sentido de evitar o desenvolvimento de formas graves da HIV para esses pacientes tão vulneráveis. </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1"/>
          </p:nvPr>
        </p:nvSpPr>
        <p:spPr/>
        <p:txBody>
          <a:bodyPr/>
          <a:lstStyle/>
          <a:p>
            <a:pPr>
              <a:lnSpc>
                <a:spcPct val="90000"/>
              </a:lnSpc>
            </a:pPr>
            <a:r>
              <a:rPr lang="pt-BR" sz="2800" smtClean="0"/>
              <a:t>A incidência da HIV grave diminuiu em toda a Califórnia, associada a </a:t>
            </a:r>
            <a:r>
              <a:rPr lang="pt-BR" sz="2800" smtClean="0">
                <a:solidFill>
                  <a:schemeClr val="hlink"/>
                </a:solidFill>
              </a:rPr>
              <a:t>alterações na exposição no pré-natal a esteróides e intubação da Sala de Parto</a:t>
            </a:r>
            <a:r>
              <a:rPr lang="pt-BR" sz="2800" smtClean="0"/>
              <a:t>.</a:t>
            </a:r>
          </a:p>
          <a:p>
            <a:pPr>
              <a:lnSpc>
                <a:spcPct val="90000"/>
              </a:lnSpc>
            </a:pPr>
            <a:r>
              <a:rPr lang="pt-BR" sz="2800" smtClean="0"/>
              <a:t>Fatores maternos, dos pacientes e do parto foram responsáveis por menos metade da diminuição da HIV grave. </a:t>
            </a:r>
          </a:p>
          <a:p>
            <a:pPr>
              <a:lnSpc>
                <a:spcPct val="90000"/>
              </a:lnSpc>
            </a:pPr>
            <a:r>
              <a:rPr lang="pt-BR" sz="2800" smtClean="0"/>
              <a:t>O estudo de outros fatores, especificamente a Unidade de Terapia Intensiva Neonatal e fatores de hospitalização, pode fornecer novas luzes sobre as políticas para reduzir a HIV grave</a:t>
            </a:r>
          </a:p>
        </p:txBody>
      </p:sp>
      <p:sp>
        <p:nvSpPr>
          <p:cNvPr id="67588" name="CaixaDeTexto 6"/>
          <p:cNvSpPr txBox="1">
            <a:spLocks noChangeArrowheads="1"/>
          </p:cNvSpPr>
          <p:nvPr/>
        </p:nvSpPr>
        <p:spPr bwMode="auto">
          <a:xfrm>
            <a:off x="2627313" y="620713"/>
            <a:ext cx="3214687" cy="758825"/>
          </a:xfrm>
          <a:prstGeom prst="rect">
            <a:avLst/>
          </a:prstGeom>
          <a:noFill/>
          <a:ln w="57150">
            <a:solidFill>
              <a:srgbClr val="FFFF00"/>
            </a:solidFill>
            <a:prstDash val="sysDot"/>
            <a:miter lim="800000"/>
            <a:headEnd/>
            <a:tailEnd/>
          </a:ln>
        </p:spPr>
        <p:txBody>
          <a:bodyPr>
            <a:spAutoFit/>
          </a:bodyPr>
          <a:lstStyle/>
          <a:p>
            <a:r>
              <a:rPr lang="pt-BR" sz="4000" b="1">
                <a:solidFill>
                  <a:srgbClr val="FF3399"/>
                </a:solidFill>
                <a:latin typeface="Calibri" pitchFamily="34" charset="0"/>
              </a:rPr>
              <a:t>CONCLUSÃO</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p:nvPr>
        </p:nvSpPr>
        <p:spPr/>
        <p:txBody>
          <a:bodyPr/>
          <a:lstStyle/>
          <a:p>
            <a:r>
              <a:rPr lang="pt-BR" smtClean="0">
                <a:solidFill>
                  <a:schemeClr val="hlink"/>
                </a:solidFill>
              </a:rPr>
              <a:t>ABSTRACT</a:t>
            </a:r>
          </a:p>
        </p:txBody>
      </p:sp>
      <p:pic>
        <p:nvPicPr>
          <p:cNvPr id="68612" name="Picture 4"/>
          <p:cNvPicPr>
            <a:picLocks noChangeAspect="1" noChangeArrowheads="1"/>
          </p:cNvPicPr>
          <p:nvPr/>
        </p:nvPicPr>
        <p:blipFill>
          <a:blip r:embed="rId2"/>
          <a:srcRect/>
          <a:stretch>
            <a:fillRect/>
          </a:stretch>
        </p:blipFill>
        <p:spPr bwMode="auto">
          <a:xfrm>
            <a:off x="107950" y="1958975"/>
            <a:ext cx="8936038" cy="3675063"/>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p:nvPr>
        </p:nvSpPr>
        <p:spPr/>
        <p:txBody>
          <a:bodyPr/>
          <a:lstStyle/>
          <a:p>
            <a:r>
              <a:rPr lang="pt-BR" smtClean="0">
                <a:solidFill>
                  <a:schemeClr val="hlink"/>
                </a:solidFill>
              </a:rPr>
              <a:t>REFERENCES</a:t>
            </a:r>
          </a:p>
        </p:txBody>
      </p:sp>
      <p:sp>
        <p:nvSpPr>
          <p:cNvPr id="69635" name="Rectangle 3"/>
          <p:cNvSpPr>
            <a:spLocks noGrp="1"/>
          </p:cNvSpPr>
          <p:nvPr>
            <p:ph type="body" idx="1"/>
          </p:nvPr>
        </p:nvSpPr>
        <p:spPr/>
        <p:txBody>
          <a:bodyPr/>
          <a:lstStyle/>
          <a:p>
            <a:pPr>
              <a:buFont typeface="Arial" pitchFamily="34" charset="0"/>
              <a:buNone/>
            </a:pPr>
            <a:r>
              <a:rPr lang="pt-BR" smtClean="0"/>
              <a:t/>
            </a:r>
            <a:br>
              <a:rPr lang="pt-BR" smtClean="0"/>
            </a:br>
            <a:endParaRPr lang="pt-BR" smtClean="0"/>
          </a:p>
        </p:txBody>
      </p:sp>
      <p:pic>
        <p:nvPicPr>
          <p:cNvPr id="69636" name="Picture 4"/>
          <p:cNvPicPr>
            <a:picLocks noChangeAspect="1" noChangeArrowheads="1"/>
          </p:cNvPicPr>
          <p:nvPr/>
        </p:nvPicPr>
        <p:blipFill>
          <a:blip r:embed="rId2"/>
          <a:srcRect/>
          <a:stretch>
            <a:fillRect/>
          </a:stretch>
        </p:blipFill>
        <p:spPr bwMode="auto">
          <a:xfrm>
            <a:off x="684213" y="1989138"/>
            <a:ext cx="7140575" cy="2695575"/>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6" name="Picture 4"/>
          <p:cNvPicPr>
            <a:picLocks noChangeAspect="1" noChangeArrowheads="1"/>
          </p:cNvPicPr>
          <p:nvPr/>
        </p:nvPicPr>
        <p:blipFill>
          <a:blip r:embed="rId2"/>
          <a:srcRect/>
          <a:stretch>
            <a:fillRect/>
          </a:stretch>
        </p:blipFill>
        <p:spPr bwMode="auto">
          <a:xfrm>
            <a:off x="107950" y="828675"/>
            <a:ext cx="8928100" cy="5265738"/>
          </a:xfrm>
          <a:prstGeom prst="rect">
            <a:avLst/>
          </a:prstGeo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p:nvPr>
        </p:nvSpPr>
        <p:spPr/>
        <p:txBody>
          <a:bodyPr/>
          <a:lstStyle/>
          <a:p>
            <a:r>
              <a:rPr lang="pt-BR" sz="4000" b="1" smtClean="0">
                <a:solidFill>
                  <a:schemeClr val="hlink"/>
                </a:solidFill>
              </a:rPr>
              <a:t>Nota do Editor do site, Dr. Paulo R. Margotto. Estudando Juntos! A</a:t>
            </a:r>
            <a:r>
              <a:rPr lang="pt-BR" altLang="ja-JP" sz="4000" b="1" smtClean="0">
                <a:solidFill>
                  <a:schemeClr val="hlink"/>
                </a:solidFill>
              </a:rPr>
              <a:t>q</a:t>
            </a:r>
            <a:r>
              <a:rPr lang="pt-BR" sz="4000" b="1" smtClean="0">
                <a:solidFill>
                  <a:schemeClr val="hlink"/>
                </a:solidFill>
              </a:rPr>
              <a:t>ui e Agora!</a:t>
            </a:r>
          </a:p>
        </p:txBody>
      </p:sp>
      <p:sp>
        <p:nvSpPr>
          <p:cNvPr id="75779" name="Rectangle 3"/>
          <p:cNvSpPr>
            <a:spLocks noGrp="1"/>
          </p:cNvSpPr>
          <p:nvPr>
            <p:ph type="body" idx="1"/>
          </p:nvPr>
        </p:nvSpPr>
        <p:spPr>
          <a:xfrm>
            <a:off x="539750" y="1916113"/>
            <a:ext cx="8229600" cy="4525962"/>
          </a:xfrm>
        </p:spPr>
        <p:txBody>
          <a:bodyPr/>
          <a:lstStyle/>
          <a:p>
            <a:pPr algn="ctr"/>
            <a:r>
              <a:rPr lang="pt-BR" sz="1800" b="1" smtClean="0">
                <a:solidFill>
                  <a:srgbClr val="FF3399"/>
                </a:solidFill>
              </a:rPr>
              <a:t>Ventilação mecânica e hemorragia intraventricular (HIV)</a:t>
            </a:r>
          </a:p>
          <a:p>
            <a:pPr algn="ctr"/>
            <a:r>
              <a:rPr lang="pt-BR" sz="1800" b="1" smtClean="0">
                <a:solidFill>
                  <a:srgbClr val="FF3399"/>
                </a:solidFill>
              </a:rPr>
              <a:t>Papel do corticosteróide pré-natal</a:t>
            </a:r>
          </a:p>
          <a:p>
            <a:pPr algn="ctr"/>
            <a:r>
              <a:rPr lang="pt-BR" sz="1800" b="1" smtClean="0">
                <a:solidFill>
                  <a:srgbClr val="FF3399"/>
                </a:solidFill>
              </a:rPr>
              <a:t>Hemorragia intraventricular e o cerebelo</a:t>
            </a:r>
          </a:p>
          <a:p>
            <a:pPr algn="ctr"/>
            <a:r>
              <a:rPr lang="pt-BR" sz="1800" b="1" smtClean="0">
                <a:solidFill>
                  <a:srgbClr val="FF3399"/>
                </a:solidFill>
              </a:rPr>
              <a:t>Organização anormal da microestrutura da substância branca nos pré-termos com HIV leve</a:t>
            </a:r>
          </a:p>
        </p:txBody>
      </p:sp>
      <p:pic>
        <p:nvPicPr>
          <p:cNvPr id="75781" name="Picture 5" descr="35"/>
          <p:cNvPicPr>
            <a:picLocks noChangeAspect="1" noChangeArrowheads="1"/>
          </p:cNvPicPr>
          <p:nvPr/>
        </p:nvPicPr>
        <p:blipFill>
          <a:blip r:embed="rId2" cstate="print">
            <a:lum bright="6000" contrast="24000"/>
          </a:blip>
          <a:srcRect/>
          <a:stretch>
            <a:fillRect/>
          </a:stretch>
        </p:blipFill>
        <p:spPr bwMode="auto">
          <a:xfrm>
            <a:off x="1908175" y="3573463"/>
            <a:ext cx="4770438" cy="2833687"/>
          </a:xfrm>
          <a:prstGeom prst="rect">
            <a:avLst/>
          </a:prstGeom>
          <a:noFill/>
        </p:spPr>
      </p:pic>
      <p:sp>
        <p:nvSpPr>
          <p:cNvPr id="75782" name="Text Box 6"/>
          <p:cNvSpPr txBox="1">
            <a:spLocks noChangeArrowheads="1"/>
          </p:cNvSpPr>
          <p:nvPr/>
        </p:nvSpPr>
        <p:spPr bwMode="auto">
          <a:xfrm>
            <a:off x="1979613" y="6381750"/>
            <a:ext cx="4737100" cy="336550"/>
          </a:xfrm>
          <a:prstGeom prst="rect">
            <a:avLst/>
          </a:prstGeom>
          <a:noFill/>
          <a:ln w="9525">
            <a:noFill/>
            <a:miter lim="800000"/>
            <a:headEnd/>
            <a:tailEnd/>
          </a:ln>
          <a:effectLst/>
        </p:spPr>
        <p:txBody>
          <a:bodyPr wrap="none">
            <a:spAutoFit/>
          </a:bodyPr>
          <a:lstStyle/>
          <a:p>
            <a:r>
              <a:rPr lang="pt-BR" sz="1600">
                <a:solidFill>
                  <a:schemeClr val="hlink"/>
                </a:solidFill>
              </a:rPr>
              <a:t>Drs. Paulo R. Margotto e Manoel de Carvalho (RJ)</a:t>
            </a:r>
          </a:p>
        </p:txBody>
      </p:sp>
      <p:sp>
        <p:nvSpPr>
          <p:cNvPr id="75783" name="Text Box 7"/>
          <p:cNvSpPr txBox="1">
            <a:spLocks noChangeArrowheads="1"/>
          </p:cNvSpPr>
          <p:nvPr/>
        </p:nvSpPr>
        <p:spPr bwMode="auto">
          <a:xfrm>
            <a:off x="6626225" y="4941888"/>
            <a:ext cx="2549525" cy="366712"/>
          </a:xfrm>
          <a:prstGeom prst="rect">
            <a:avLst/>
          </a:prstGeom>
          <a:noFill/>
          <a:ln w="9525">
            <a:noFill/>
            <a:miter lim="800000"/>
            <a:headEnd/>
            <a:tailEnd/>
          </a:ln>
          <a:effectLst/>
        </p:spPr>
        <p:txBody>
          <a:bodyPr wrap="none">
            <a:spAutoFit/>
          </a:bodyPr>
          <a:lstStyle/>
          <a:p>
            <a:r>
              <a:rPr lang="pt-BR" sz="1800">
                <a:hlinkClick r:id="rId3"/>
              </a:rPr>
              <a:t>pmargotto@gmail.com</a:t>
            </a:r>
            <a:r>
              <a:rPr lang="pt-BR" sz="1800"/>
              <a:t>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p:cNvSpPr>
          <p:nvPr>
            <p:ph type="body" idx="1"/>
          </p:nvPr>
        </p:nvSpPr>
        <p:spPr>
          <a:xfrm>
            <a:off x="323850" y="2708275"/>
            <a:ext cx="8229600" cy="4525963"/>
          </a:xfrm>
        </p:spPr>
        <p:txBody>
          <a:bodyPr/>
          <a:lstStyle/>
          <a:p>
            <a:pPr algn="ctr">
              <a:buFont typeface="Arial" pitchFamily="34" charset="0"/>
              <a:buNone/>
            </a:pPr>
            <a:r>
              <a:rPr lang="en-US" smtClean="0">
                <a:solidFill>
                  <a:srgbClr val="FF3399"/>
                </a:solidFill>
              </a:rPr>
              <a:t>Mudanças na Sala de Parto: CPAP precoce tem mudado a incidência da hemorragia intraventricular</a:t>
            </a:r>
          </a:p>
          <a:p>
            <a:r>
              <a:rPr lang="en-US" smtClean="0"/>
              <a:t>Unidade neonatal simples de um Hospital aumentou o uso de CPAP de 14% para 70% e houve uma queda na incidência de HIV de 12% para 4%</a:t>
            </a:r>
          </a:p>
          <a:p>
            <a:endParaRPr lang="pt-BR" smtClean="0"/>
          </a:p>
        </p:txBody>
      </p:sp>
      <p:sp>
        <p:nvSpPr>
          <p:cNvPr id="76804" name="Rectangle 4"/>
          <p:cNvSpPr>
            <a:spLocks noChangeArrowheads="1"/>
          </p:cNvSpPr>
          <p:nvPr/>
        </p:nvSpPr>
        <p:spPr bwMode="auto">
          <a:xfrm>
            <a:off x="2916238" y="1412875"/>
            <a:ext cx="5219700" cy="1063625"/>
          </a:xfrm>
          <a:prstGeom prst="rect">
            <a:avLst/>
          </a:prstGeom>
          <a:solidFill>
            <a:srgbClr val="FFFFFF"/>
          </a:solidFill>
          <a:ln w="9525">
            <a:noFill/>
            <a:miter lim="800000"/>
            <a:headEnd/>
            <a:tailEnd/>
          </a:ln>
          <a:effectLst/>
        </p:spPr>
        <p:txBody>
          <a:bodyPr lIns="0" tIns="0" rIns="71415" bIns="0" anchor="ctr">
            <a:spAutoFit/>
          </a:bodyPr>
          <a:lstStyle/>
          <a:p>
            <a:r>
              <a:rPr lang="pt-BR">
                <a:hlinkClick r:id="rId2"/>
              </a:rPr>
              <a:t>Is mechanical ventilation associated with intraventricular hemorrhage in preterm infants?</a:t>
            </a:r>
            <a:r>
              <a:rPr lang="pt-BR" b="1"/>
              <a:t>Aly H</a:t>
            </a:r>
            <a:r>
              <a:rPr lang="pt-BR"/>
              <a:t>, Hammad TA, Essers J, Wung JT.Brain Dev. 2012 Mar;34(3):201-5. doi: 10.1016/j.braindev.2011.04.006. Epub 2011 Jun 15.PMID: 21680121.</a:t>
            </a:r>
            <a:r>
              <a:rPr lang="pt-BR" u="sng">
                <a:hlinkClick r:id="rId3"/>
              </a:rPr>
              <a:t>Similar articles</a:t>
            </a:r>
            <a:endParaRPr lang="pt-BR" u="sng"/>
          </a:p>
        </p:txBody>
      </p:sp>
      <p:sp>
        <p:nvSpPr>
          <p:cNvPr id="76805" name="Rectangle 5"/>
          <p:cNvSpPr>
            <a:spLocks noChangeArrowheads="1"/>
          </p:cNvSpPr>
          <p:nvPr/>
        </p:nvSpPr>
        <p:spPr bwMode="auto">
          <a:xfrm>
            <a:off x="539750" y="115888"/>
            <a:ext cx="7893050" cy="1066800"/>
          </a:xfrm>
          <a:prstGeom prst="rect">
            <a:avLst/>
          </a:prstGeom>
          <a:noFill/>
          <a:ln w="9525">
            <a:noFill/>
            <a:miter lim="800000"/>
            <a:headEnd/>
            <a:tailEnd/>
          </a:ln>
          <a:effectLst/>
        </p:spPr>
        <p:txBody>
          <a:bodyPr wrap="none" anchor="ctr">
            <a:spAutoFit/>
          </a:bodyPr>
          <a:lstStyle/>
          <a:p>
            <a:r>
              <a:rPr lang="pt-BR" sz="1800" b="1">
                <a:solidFill>
                  <a:schemeClr val="hlink"/>
                </a:solidFill>
              </a:rPr>
              <a:t>A ventilação mecânica está associada com hemorragia intraventricular</a:t>
            </a:r>
          </a:p>
          <a:p>
            <a:r>
              <a:rPr lang="pt-BR" sz="1800" b="1">
                <a:solidFill>
                  <a:schemeClr val="hlink"/>
                </a:solidFill>
              </a:rPr>
              <a:t>nos recém-nascidos pré-termos?</a:t>
            </a:r>
          </a:p>
          <a:p>
            <a:r>
              <a:rPr lang="pt-BR"/>
              <a:t>Apresentação:Débora Cristiny e Roberta Rassi- R3 Neonatolgia</a:t>
            </a:r>
          </a:p>
          <a:p>
            <a:r>
              <a:rPr lang="pt-BR"/>
              <a:t>Coordenação: Joseleide de Castro,Paulo R. Margotto</a:t>
            </a:r>
          </a:p>
        </p:txBody>
      </p:sp>
      <p:pic>
        <p:nvPicPr>
          <p:cNvPr id="76807" name="Picture 7" descr="ppt">
            <a:hlinkClick r:id="rId4" tooltip="Hemor_intraven_venti_mecan"/>
          </p:cNvPr>
          <p:cNvPicPr>
            <a:picLocks noChangeAspect="1" noChangeArrowheads="1"/>
          </p:cNvPicPr>
          <p:nvPr/>
        </p:nvPicPr>
        <p:blipFill>
          <a:blip r:embed="rId5"/>
          <a:srcRect/>
          <a:stretch>
            <a:fillRect/>
          </a:stretch>
        </p:blipFill>
        <p:spPr bwMode="auto">
          <a:xfrm>
            <a:off x="8388350" y="115888"/>
            <a:ext cx="457200" cy="457200"/>
          </a:xfrm>
          <a:prstGeom prst="rect">
            <a:avLst/>
          </a:prstGeom>
          <a:noFill/>
        </p:spPr>
      </p:pic>
      <p:pic>
        <p:nvPicPr>
          <p:cNvPr id="76808" name="Picture 8"/>
          <p:cNvPicPr>
            <a:picLocks noChangeAspect="1" noChangeArrowheads="1"/>
          </p:cNvPicPr>
          <p:nvPr/>
        </p:nvPicPr>
        <p:blipFill>
          <a:blip r:embed="rId6"/>
          <a:srcRect/>
          <a:stretch>
            <a:fillRect/>
          </a:stretch>
        </p:blipFill>
        <p:spPr bwMode="auto">
          <a:xfrm>
            <a:off x="179388" y="1125538"/>
            <a:ext cx="2667000" cy="1535112"/>
          </a:xfrm>
          <a:prstGeom prst="rect">
            <a:avLst/>
          </a:prstGeom>
          <a:noFill/>
          <a:ln w="9525">
            <a:noFill/>
            <a:miter lim="800000"/>
            <a:headEnd/>
            <a:tailEnd/>
          </a:ln>
          <a:effectLst/>
        </p:spPr>
      </p:pic>
      <p:sp>
        <p:nvSpPr>
          <p:cNvPr id="76809" name="AutoShape 9"/>
          <p:cNvSpPr>
            <a:spLocks noChangeArrowheads="1"/>
          </p:cNvSpPr>
          <p:nvPr/>
        </p:nvSpPr>
        <p:spPr bwMode="auto">
          <a:xfrm>
            <a:off x="8459788" y="6165850"/>
            <a:ext cx="419100" cy="50641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3399"/>
          </a:solidFill>
          <a:ln w="57150">
            <a:solidFill>
              <a:srgbClr val="FFFF00"/>
            </a:solidFill>
            <a:miter lim="800000"/>
            <a:headEnd/>
            <a:tailEnd/>
          </a:ln>
          <a:effectLst/>
        </p:spPr>
        <p:txBody>
          <a:bodyPr wrap="none" anchor="ctr"/>
          <a:lstStyle/>
          <a:p>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p:cNvSpPr>
          <p:nvPr>
            <p:ph type="body" idx="1"/>
          </p:nvPr>
        </p:nvSpPr>
        <p:spPr/>
        <p:txBody>
          <a:bodyPr/>
          <a:lstStyle/>
          <a:p>
            <a:r>
              <a:rPr lang="en-US" sz="2800" smtClean="0"/>
              <a:t>Outro Centro relatou que quando a ventilação mecânica (VM) caiu de 84% para 40%, a incidência da HIV caiu de 38% para 16%</a:t>
            </a:r>
          </a:p>
          <a:p>
            <a:r>
              <a:rPr lang="en-US" sz="2800" smtClean="0"/>
              <a:t>O presente estudo teste a hipótese que a ventilação mecânica precoce desempenha papel na predição de severa HIV em pré-termos manuseados em dois Centros com a utilização do CPAP precoce </a:t>
            </a:r>
            <a:endParaRPr lang="pt-BR" sz="2800" smtClean="0"/>
          </a:p>
          <a:p>
            <a:r>
              <a:rPr lang="en-US" sz="2800" smtClean="0"/>
              <a:t>Foram utilizados dados de duas Unidades Neonatais</a:t>
            </a:r>
          </a:p>
          <a:p>
            <a:endParaRPr lang="pt-BR" sz="2800" smtClean="0"/>
          </a:p>
        </p:txBody>
      </p:sp>
      <p:sp>
        <p:nvSpPr>
          <p:cNvPr id="78852" name="AutoShape 4"/>
          <p:cNvSpPr>
            <a:spLocks noChangeArrowheads="1"/>
          </p:cNvSpPr>
          <p:nvPr/>
        </p:nvSpPr>
        <p:spPr bwMode="auto">
          <a:xfrm>
            <a:off x="8459788" y="6165850"/>
            <a:ext cx="419100" cy="50641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3399"/>
          </a:solidFill>
          <a:ln w="57150">
            <a:solidFill>
              <a:srgbClr val="FFFF00"/>
            </a:solidFill>
            <a:miter lim="800000"/>
            <a:headEnd/>
            <a:tailEnd/>
          </a:ln>
          <a:effectLst/>
        </p:spPr>
        <p:txBody>
          <a:bodyPr wrap="none" anchor="ctr"/>
          <a:lstStyle/>
          <a:p>
            <a:endParaRPr lang="pt-B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8" name="Rectangle 4"/>
          <p:cNvSpPr>
            <a:spLocks noGrp="1"/>
          </p:cNvSpPr>
          <p:nvPr>
            <p:ph type="body" idx="1"/>
          </p:nvPr>
        </p:nvSpPr>
        <p:spPr>
          <a:noFill/>
          <a:ln/>
        </p:spPr>
        <p:txBody>
          <a:bodyPr/>
          <a:lstStyle/>
          <a:p>
            <a:pPr>
              <a:lnSpc>
                <a:spcPct val="90000"/>
              </a:lnSpc>
            </a:pPr>
            <a:r>
              <a:rPr lang="pt-BR" smtClean="0">
                <a:solidFill>
                  <a:srgbClr val="FF0000"/>
                </a:solidFill>
              </a:rPr>
              <a:t>Odds ratio ajustada para HIV severa nos RN de muito baixo peso que recebeu VM na sala de parto foi de </a:t>
            </a:r>
            <a:r>
              <a:rPr lang="pt-BR" b="1" smtClean="0">
                <a:solidFill>
                  <a:srgbClr val="FF0000"/>
                </a:solidFill>
              </a:rPr>
              <a:t>2,7 (IC:1,1-6,6-</a:t>
            </a:r>
            <a:r>
              <a:rPr lang="pt-BR" smtClean="0">
                <a:solidFill>
                  <a:srgbClr val="FF0000"/>
                </a:solidFill>
              </a:rPr>
              <a:t>P=0,03</a:t>
            </a:r>
            <a:r>
              <a:rPr lang="pt-BR" smtClean="0"/>
              <a:t>)</a:t>
            </a:r>
          </a:p>
          <a:p>
            <a:pPr>
              <a:lnSpc>
                <a:spcPct val="90000"/>
              </a:lnSpc>
            </a:pPr>
            <a:r>
              <a:rPr lang="pt-BR" smtClean="0"/>
              <a:t>A associação significativa entre HIV e VM precoce  foi independente do  Apgar,baixo peso,PaCO2,uso de corticóide pré-natal,sepse precoce,canal arterial pérvio</a:t>
            </a:r>
          </a:p>
          <a:p>
            <a:pPr>
              <a:lnSpc>
                <a:spcPct val="90000"/>
              </a:lnSpc>
            </a:pPr>
            <a:r>
              <a:rPr lang="pt-BR" smtClean="0"/>
              <a:t>Assim, a intubação implica como um fator independente para HIV severa</a:t>
            </a:r>
          </a:p>
        </p:txBody>
      </p:sp>
      <p:sp>
        <p:nvSpPr>
          <p:cNvPr id="77829" name="AutoShape 5"/>
          <p:cNvSpPr>
            <a:spLocks noChangeArrowheads="1"/>
          </p:cNvSpPr>
          <p:nvPr/>
        </p:nvSpPr>
        <p:spPr bwMode="auto">
          <a:xfrm>
            <a:off x="8459788" y="6165850"/>
            <a:ext cx="419100" cy="50641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3399"/>
          </a:solidFill>
          <a:ln w="57150">
            <a:solidFill>
              <a:srgbClr val="FFFF00"/>
            </a:solidFill>
            <a:miter lim="800000"/>
            <a:headEnd/>
            <a:tailEnd/>
          </a:ln>
          <a:effectLst/>
        </p:spPr>
        <p:txBody>
          <a:bodyPr wrap="none" anchor="ctr"/>
          <a:lstStyle/>
          <a:p>
            <a:endParaRPr lang="pt-B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p:cNvSpPr>
          <p:nvPr>
            <p:ph type="body" idx="1"/>
          </p:nvPr>
        </p:nvSpPr>
        <p:spPr/>
        <p:txBody>
          <a:bodyPr/>
          <a:lstStyle/>
          <a:p>
            <a:pPr algn="ctr">
              <a:lnSpc>
                <a:spcPct val="90000"/>
              </a:lnSpc>
              <a:buFont typeface="Arial" pitchFamily="34" charset="0"/>
              <a:buNone/>
            </a:pPr>
            <a:r>
              <a:rPr lang="en-US" b="1" smtClean="0">
                <a:solidFill>
                  <a:srgbClr val="FF0000"/>
                </a:solidFill>
              </a:rPr>
              <a:t>Razões para a VM causar HIV:</a:t>
            </a:r>
            <a:endParaRPr lang="pt-BR" b="1" smtClean="0">
              <a:solidFill>
                <a:srgbClr val="FF0000"/>
              </a:solidFill>
            </a:endParaRPr>
          </a:p>
          <a:p>
            <a:pPr>
              <a:lnSpc>
                <a:spcPct val="90000"/>
              </a:lnSpc>
            </a:pPr>
            <a:r>
              <a:rPr lang="en-US" i="1" smtClean="0"/>
              <a:t>Intubação traqueal</a:t>
            </a:r>
            <a:r>
              <a:rPr lang="en-US" smtClean="0"/>
              <a:t>: procedimento estressante que causa alterações hemodinâmicas abruptas incluindo hipoxia, bradicardia, hipertensão sistêmica e intracraniana</a:t>
            </a:r>
          </a:p>
          <a:p>
            <a:pPr>
              <a:lnSpc>
                <a:spcPct val="90000"/>
              </a:lnSpc>
            </a:pPr>
            <a:r>
              <a:rPr lang="en-US" b="1" smtClean="0"/>
              <a:t>Acúmulo de pressão positiva intratorácica</a:t>
            </a:r>
            <a:r>
              <a:rPr lang="en-US" smtClean="0"/>
              <a:t> que impede o retorno venoso e diminui o débito cardíaco</a:t>
            </a:r>
          </a:p>
          <a:p>
            <a:pPr>
              <a:lnSpc>
                <a:spcPct val="90000"/>
              </a:lnSpc>
            </a:pPr>
            <a:r>
              <a:rPr lang="en-US" b="1" smtClean="0"/>
              <a:t>Altera a secreção respiratória, aspirações</a:t>
            </a:r>
            <a:r>
              <a:rPr lang="en-US" smtClean="0"/>
              <a:t> </a:t>
            </a:r>
            <a:endParaRPr lang="pt-BR" smtClean="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p:cNvSpPr>
          <p:nvPr>
            <p:ph type="body" idx="1"/>
          </p:nvPr>
        </p:nvSpPr>
        <p:spPr>
          <a:xfrm>
            <a:off x="395288" y="2133600"/>
            <a:ext cx="8507412" cy="4525963"/>
          </a:xfrm>
        </p:spPr>
        <p:txBody>
          <a:bodyPr/>
          <a:lstStyle/>
          <a:p>
            <a:r>
              <a:rPr lang="pt-BR" sz="2800" smtClean="0"/>
              <a:t>Estudo prospectivo do tipo coorte. Foram incluídos os nascidos vivos, com idade gestacional entre 25 semanas e 31 semanas e 6 dias, sem anomalias congênitas admitidos em UTI Neonatal, entre </a:t>
            </a:r>
            <a:r>
              <a:rPr lang="pt-BR" sz="2800" b="1" smtClean="0">
                <a:solidFill>
                  <a:schemeClr val="hlink"/>
                </a:solidFill>
              </a:rPr>
              <a:t>1º de agosto de 2009 e 31 de outubro de 2010</a:t>
            </a:r>
          </a:p>
          <a:p>
            <a:r>
              <a:rPr lang="pt-BR" sz="2800" smtClean="0"/>
              <a:t>A incidência de HIV graus III-IV nesta coorte foi de 17% (cálculos realizados a partir dos ultrassons realizados em cada grupo de idade gestacional:vide tabela a seguir; não consta na tabela da publicação original)</a:t>
            </a:r>
            <a:br>
              <a:rPr lang="pt-BR" sz="2800" smtClean="0"/>
            </a:br>
            <a:endParaRPr lang="pt-BR" sz="2800" smtClean="0"/>
          </a:p>
        </p:txBody>
      </p:sp>
      <p:sp>
        <p:nvSpPr>
          <p:cNvPr id="94212" name="Rectangle 4"/>
          <p:cNvSpPr>
            <a:spLocks noChangeArrowheads="1"/>
          </p:cNvSpPr>
          <p:nvPr/>
        </p:nvSpPr>
        <p:spPr bwMode="auto">
          <a:xfrm>
            <a:off x="250825" y="1196975"/>
            <a:ext cx="8524875" cy="733425"/>
          </a:xfrm>
          <a:prstGeom prst="rect">
            <a:avLst/>
          </a:prstGeom>
          <a:solidFill>
            <a:srgbClr val="FFFFFF"/>
          </a:solidFill>
          <a:ln w="9525">
            <a:noFill/>
            <a:miter lim="800000"/>
            <a:headEnd/>
            <a:tailEnd/>
          </a:ln>
          <a:effectLst/>
        </p:spPr>
        <p:txBody>
          <a:bodyPr lIns="0" tIns="0" rIns="71415" bIns="0" anchor="ctr">
            <a:spAutoFit/>
          </a:bodyPr>
          <a:lstStyle/>
          <a:p>
            <a:r>
              <a:rPr lang="pt-BR" sz="1600">
                <a:hlinkClick r:id="rId2"/>
              </a:rPr>
              <a:t>[Survival and morbidity of premature babies with less than 32 weeks of gestation in the central region of Brazil].</a:t>
            </a:r>
            <a:r>
              <a:rPr lang="pt-BR" sz="1600"/>
              <a:t>de Castro MP, Rugolo LM, Margotto PR. Rev Bras Ginecol Obstet. 2012 May;34(5):235-42. Portuguese.PMID: 22584859.</a:t>
            </a:r>
            <a:r>
              <a:rPr lang="pt-BR" sz="1600" b="1">
                <a:hlinkClick r:id="rId2"/>
              </a:rPr>
              <a:t>Free Article</a:t>
            </a:r>
            <a:r>
              <a:rPr lang="pt-BR" sz="1600" b="1"/>
              <a:t>.</a:t>
            </a:r>
            <a:r>
              <a:rPr lang="pt-BR" sz="1600" u="sng">
                <a:hlinkClick r:id="rId3"/>
              </a:rPr>
              <a:t>Similar articles</a:t>
            </a:r>
            <a:endParaRPr lang="pt-BR" sz="1600" u="sng"/>
          </a:p>
        </p:txBody>
      </p:sp>
      <p:sp>
        <p:nvSpPr>
          <p:cNvPr id="94214" name="Rectangle 6"/>
          <p:cNvSpPr>
            <a:spLocks noChangeArrowheads="1"/>
          </p:cNvSpPr>
          <p:nvPr/>
        </p:nvSpPr>
        <p:spPr bwMode="auto">
          <a:xfrm>
            <a:off x="684213" y="136525"/>
            <a:ext cx="8135937" cy="915988"/>
          </a:xfrm>
          <a:prstGeom prst="rect">
            <a:avLst/>
          </a:prstGeom>
          <a:noFill/>
          <a:ln w="9525">
            <a:noFill/>
            <a:miter lim="800000"/>
            <a:headEnd/>
            <a:tailEnd/>
          </a:ln>
          <a:effectLst/>
        </p:spPr>
        <p:txBody>
          <a:bodyPr anchor="ctr">
            <a:spAutoFit/>
          </a:bodyPr>
          <a:lstStyle/>
          <a:p>
            <a:r>
              <a:rPr lang="pt-BR" sz="1800" b="1">
                <a:solidFill>
                  <a:srgbClr val="FF3399"/>
                </a:solidFill>
              </a:rPr>
              <a:t>Sobrevida e morbidade em prematuros com menos de 32 semanas de gestação na região central do Brasil</a:t>
            </a:r>
            <a:br>
              <a:rPr lang="pt-BR" sz="1800" b="1">
                <a:solidFill>
                  <a:srgbClr val="FF3399"/>
                </a:solidFill>
              </a:rPr>
            </a:br>
            <a:endParaRPr lang="pt-BR" sz="1800" b="1">
              <a:solidFill>
                <a:srgbClr val="FF3399"/>
              </a:solidFill>
            </a:endParaRPr>
          </a:p>
        </p:txBody>
      </p:sp>
      <p:pic>
        <p:nvPicPr>
          <p:cNvPr id="94216" name="Picture 8" descr="pdf"/>
          <p:cNvPicPr>
            <a:picLocks noChangeAspect="1" noChangeArrowheads="1"/>
          </p:cNvPicPr>
          <p:nvPr/>
        </p:nvPicPr>
        <p:blipFill>
          <a:blip r:embed="rId4"/>
          <a:srcRect/>
          <a:stretch>
            <a:fillRect/>
          </a:stretch>
        </p:blipFill>
        <p:spPr bwMode="auto">
          <a:xfrm>
            <a:off x="7092950" y="476250"/>
            <a:ext cx="457200" cy="457200"/>
          </a:xfrm>
          <a:prstGeom prst="rect">
            <a:avLst/>
          </a:prstGeom>
          <a:noFill/>
        </p:spPr>
      </p:pic>
      <p:sp>
        <p:nvSpPr>
          <p:cNvPr id="94217" name="AutoShape 9"/>
          <p:cNvSpPr>
            <a:spLocks noChangeArrowheads="1"/>
          </p:cNvSpPr>
          <p:nvPr/>
        </p:nvSpPr>
        <p:spPr bwMode="auto">
          <a:xfrm>
            <a:off x="8459788" y="6165850"/>
            <a:ext cx="419100" cy="50641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3399"/>
          </a:solidFill>
          <a:ln w="57150">
            <a:solidFill>
              <a:srgbClr val="FFFF00"/>
            </a:solidFill>
            <a:miter lim="800000"/>
            <a:headEnd/>
            <a:tailEnd/>
          </a:ln>
          <a:effectLst/>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7" name="Picture 5"/>
          <p:cNvPicPr>
            <a:picLocks noChangeAspect="1" noChangeArrowheads="1"/>
          </p:cNvPicPr>
          <p:nvPr/>
        </p:nvPicPr>
        <p:blipFill>
          <a:blip r:embed="rId2"/>
          <a:srcRect/>
          <a:stretch>
            <a:fillRect/>
          </a:stretch>
        </p:blipFill>
        <p:spPr bwMode="auto">
          <a:xfrm>
            <a:off x="1042988" y="908050"/>
            <a:ext cx="6705600" cy="5192713"/>
          </a:xfrm>
          <a:prstGeom prst="rect">
            <a:avLst/>
          </a:prstGeom>
          <a:noFill/>
          <a:ln w="38100">
            <a:solidFill>
              <a:schemeClr val="hlink"/>
            </a:solid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p:cNvSpPr>
          <p:nvPr>
            <p:ph type="body" idx="1"/>
          </p:nvPr>
        </p:nvSpPr>
        <p:spPr>
          <a:xfrm>
            <a:off x="323850" y="2332038"/>
            <a:ext cx="8640763" cy="4525962"/>
          </a:xfrm>
        </p:spPr>
        <p:txBody>
          <a:bodyPr/>
          <a:lstStyle/>
          <a:p>
            <a:pPr algn="ctr">
              <a:lnSpc>
                <a:spcPct val="90000"/>
              </a:lnSpc>
              <a:buFont typeface="Arial" pitchFamily="34" charset="0"/>
              <a:buNone/>
            </a:pPr>
            <a:r>
              <a:rPr lang="pt-BR" sz="2000" b="1" smtClean="0"/>
              <a:t>Para avaliação dos possíveis fatores associados, analisaram-se dados obstétricos, perinatais e neonatais nos períodos de 1991/1994 e 2002/2005</a:t>
            </a:r>
            <a:r>
              <a:rPr lang="pt-BR" sz="2000" smtClean="0"/>
              <a:t/>
            </a:r>
            <a:br>
              <a:rPr lang="pt-BR" sz="2000" smtClean="0"/>
            </a:br>
            <a:r>
              <a:rPr lang="pt-BR" sz="2000" smtClean="0"/>
              <a:t>Nasceram 1.777 crianças de muito baixo peso, e 1.381(77,7%) foram avaliadas. Dessas, 289 (20,9%) apresentaram HPIV. A  distribuição anual mostrou </a:t>
            </a:r>
            <a:r>
              <a:rPr lang="pt-BR" sz="2000" smtClean="0">
                <a:solidFill>
                  <a:schemeClr val="hlink"/>
                </a:solidFill>
              </a:rPr>
              <a:t>queda na incidência, de 50,9% em 1991 para 11,9% em 2005 (p &lt; 0,0001).</a:t>
            </a:r>
            <a:r>
              <a:rPr lang="pt-BR" sz="2000" smtClean="0"/>
              <a:t> A HPIV apresentou queda em as faixas de peso e nos grupos com grau I/II e III/IV. Observaram-se diferenças relacionadas a uso de esteroide antenatal, sexo masculino, peso &lt; 1.000 g, doenças de membranas hialinas, ventilação mecânica,uso de surfactante, canal arterial e sepse.</a:t>
            </a:r>
            <a:br>
              <a:rPr lang="pt-BR" sz="2000" smtClean="0"/>
            </a:br>
            <a:endParaRPr lang="pt-BR" sz="2000" smtClean="0"/>
          </a:p>
        </p:txBody>
      </p:sp>
      <p:sp>
        <p:nvSpPr>
          <p:cNvPr id="97285" name="Rectangle 5"/>
          <p:cNvSpPr>
            <a:spLocks noChangeArrowheads="1"/>
          </p:cNvSpPr>
          <p:nvPr/>
        </p:nvSpPr>
        <p:spPr bwMode="auto">
          <a:xfrm>
            <a:off x="0" y="981075"/>
            <a:ext cx="9144000" cy="850900"/>
          </a:xfrm>
          <a:prstGeom prst="rect">
            <a:avLst/>
          </a:prstGeom>
          <a:solidFill>
            <a:srgbClr val="FFFFFF"/>
          </a:solidFill>
          <a:ln w="9525">
            <a:noFill/>
            <a:miter lim="800000"/>
            <a:headEnd/>
            <a:tailEnd/>
          </a:ln>
          <a:effectLst/>
        </p:spPr>
        <p:txBody>
          <a:bodyPr lIns="0" tIns="0" rIns="71415" bIns="0" anchor="ctr">
            <a:spAutoFit/>
          </a:bodyPr>
          <a:lstStyle/>
          <a:p>
            <a:r>
              <a:rPr lang="pt-BR">
                <a:hlinkClick r:id="rId2"/>
              </a:rPr>
              <a:t>Incidence of periventricular/</a:t>
            </a:r>
            <a:r>
              <a:rPr lang="pt-BR" b="1">
                <a:hlinkClick r:id="rId2"/>
              </a:rPr>
              <a:t>intraventricular</a:t>
            </a:r>
            <a:r>
              <a:rPr lang="pt-BR">
                <a:hlinkClick r:id="rId2"/>
              </a:rPr>
              <a:t> </a:t>
            </a:r>
            <a:r>
              <a:rPr lang="pt-BR" b="1">
                <a:hlinkClick r:id="rId2"/>
              </a:rPr>
              <a:t>hemorrhage</a:t>
            </a:r>
            <a:r>
              <a:rPr lang="pt-BR">
                <a:hlinkClick r:id="rId2"/>
              </a:rPr>
              <a:t> in very low birth weight infants: a 15-year cohort study.</a:t>
            </a:r>
            <a:r>
              <a:rPr lang="pt-BR"/>
              <a:t>Marba ST, Caldas JP, Vinagre LE, Pessoto MA.J Pediatr (Rio J). 2011 Nov-Dec;87(6):505-11. doi: doi:10.2223/JPED.2137. Epub 2011 Oct 20.</a:t>
            </a:r>
          </a:p>
          <a:p>
            <a:r>
              <a:rPr lang="pt-BR"/>
              <a:t>PMID: 22015432. </a:t>
            </a:r>
            <a:r>
              <a:rPr lang="pt-BR" b="1">
                <a:hlinkClick r:id="rId2"/>
              </a:rPr>
              <a:t>Free Article</a:t>
            </a:r>
            <a:r>
              <a:rPr lang="pt-BR" b="1"/>
              <a:t>.</a:t>
            </a:r>
            <a:r>
              <a:rPr lang="pt-BR" u="sng">
                <a:hlinkClick r:id="rId3"/>
              </a:rPr>
              <a:t>Similar articles</a:t>
            </a:r>
            <a:endParaRPr lang="pt-BR" u="sng"/>
          </a:p>
        </p:txBody>
      </p:sp>
      <p:sp>
        <p:nvSpPr>
          <p:cNvPr id="97286" name="Text Box 6"/>
          <p:cNvSpPr txBox="1">
            <a:spLocks noChangeArrowheads="1"/>
          </p:cNvSpPr>
          <p:nvPr/>
        </p:nvSpPr>
        <p:spPr bwMode="auto">
          <a:xfrm>
            <a:off x="-38100" y="260350"/>
            <a:ext cx="9036050" cy="641350"/>
          </a:xfrm>
          <a:prstGeom prst="rect">
            <a:avLst/>
          </a:prstGeom>
          <a:noFill/>
          <a:ln w="9525">
            <a:noFill/>
            <a:miter lim="800000"/>
            <a:headEnd/>
            <a:tailEnd/>
          </a:ln>
          <a:effectLst/>
        </p:spPr>
        <p:txBody>
          <a:bodyPr wrap="none">
            <a:spAutoFit/>
          </a:bodyPr>
          <a:lstStyle/>
          <a:p>
            <a:r>
              <a:rPr lang="pt-BR" sz="1800">
                <a:solidFill>
                  <a:srgbClr val="FF3399"/>
                </a:solidFill>
              </a:rPr>
              <a:t>Incidência de hemorragia peri/intraventricular nos recém-nascidos de muito baixo peso:</a:t>
            </a:r>
          </a:p>
          <a:p>
            <a:r>
              <a:rPr lang="pt-BR" sz="1800">
                <a:solidFill>
                  <a:srgbClr val="FF3399"/>
                </a:solidFill>
              </a:rPr>
              <a:t>Um estudo de coorte de 15 anos</a:t>
            </a:r>
          </a:p>
        </p:txBody>
      </p:sp>
      <p:sp>
        <p:nvSpPr>
          <p:cNvPr id="97288" name="AutoShape 8"/>
          <p:cNvSpPr>
            <a:spLocks noChangeArrowheads="1"/>
          </p:cNvSpPr>
          <p:nvPr/>
        </p:nvSpPr>
        <p:spPr bwMode="auto">
          <a:xfrm>
            <a:off x="8459788" y="6165850"/>
            <a:ext cx="419100" cy="50641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3399"/>
          </a:solidFill>
          <a:ln w="57150">
            <a:solidFill>
              <a:srgbClr val="FFFF00"/>
            </a:solidFill>
            <a:miter lim="800000"/>
            <a:headEnd/>
            <a:tailEnd/>
          </a:ln>
          <a:effectLst/>
        </p:spPr>
        <p:txBody>
          <a:bodyPr wrap="none" anchor="ctr"/>
          <a:lstStyle/>
          <a:p>
            <a:endParaRPr 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8" name="Picture 4"/>
          <p:cNvPicPr>
            <a:picLocks noChangeAspect="1" noChangeArrowheads="1"/>
          </p:cNvPicPr>
          <p:nvPr/>
        </p:nvPicPr>
        <p:blipFill>
          <a:blip r:embed="rId2"/>
          <a:srcRect/>
          <a:stretch>
            <a:fillRect/>
          </a:stretch>
        </p:blipFill>
        <p:spPr bwMode="auto">
          <a:xfrm>
            <a:off x="0" y="0"/>
            <a:ext cx="4537075" cy="3354388"/>
          </a:xfrm>
          <a:prstGeom prst="rect">
            <a:avLst/>
          </a:prstGeom>
          <a:noFill/>
          <a:ln w="38100">
            <a:solidFill>
              <a:schemeClr val="hlink"/>
            </a:solidFill>
            <a:miter lim="800000"/>
            <a:headEnd/>
            <a:tailEnd/>
          </a:ln>
        </p:spPr>
      </p:pic>
      <p:pic>
        <p:nvPicPr>
          <p:cNvPr id="98309" name="Picture 5"/>
          <p:cNvPicPr>
            <a:picLocks noChangeAspect="1" noChangeArrowheads="1"/>
          </p:cNvPicPr>
          <p:nvPr/>
        </p:nvPicPr>
        <p:blipFill>
          <a:blip r:embed="rId3"/>
          <a:srcRect/>
          <a:stretch>
            <a:fillRect/>
          </a:stretch>
        </p:blipFill>
        <p:spPr bwMode="auto">
          <a:xfrm>
            <a:off x="4716463" y="3101975"/>
            <a:ext cx="4427537" cy="3756025"/>
          </a:xfrm>
          <a:prstGeom prst="rect">
            <a:avLst/>
          </a:prstGeom>
          <a:noFill/>
          <a:ln w="38100">
            <a:solidFill>
              <a:schemeClr val="hlink"/>
            </a:solid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a:xfrm>
            <a:off x="323850" y="3141663"/>
            <a:ext cx="8229600" cy="4525962"/>
          </a:xfrm>
        </p:spPr>
        <p:txBody>
          <a:bodyPr/>
          <a:lstStyle/>
          <a:p>
            <a:pPr>
              <a:buFont typeface="Arial" pitchFamily="34" charset="0"/>
              <a:buNone/>
            </a:pPr>
            <a:r>
              <a:rPr lang="pt-BR" sz="1800" smtClean="0"/>
              <a:t>A incidência de HIV total foi de 15,3% nos RN entre </a:t>
            </a:r>
            <a:r>
              <a:rPr lang="pt-BR" sz="1800" b="1" smtClean="0">
                <a:solidFill>
                  <a:srgbClr val="FF3399"/>
                </a:solidFill>
              </a:rPr>
              <a:t>25 semanas e 32 sem 6 dias (</a:t>
            </a:r>
            <a:r>
              <a:rPr lang="pt-BR" sz="1800" b="1" smtClean="0"/>
              <a:t>maio de 2013 a dezembro de 2014)</a:t>
            </a:r>
            <a:r>
              <a:rPr lang="pt-BR" sz="1800" smtClean="0"/>
              <a:t>;Graus I e II:9,2% e </a:t>
            </a:r>
            <a:r>
              <a:rPr lang="pt-BR" sz="2400" b="1" smtClean="0">
                <a:solidFill>
                  <a:schemeClr val="hlink"/>
                </a:solidFill>
              </a:rPr>
              <a:t>III-IV: 6%)</a:t>
            </a:r>
          </a:p>
          <a:p>
            <a:pPr>
              <a:buFont typeface="Arial" pitchFamily="34" charset="0"/>
              <a:buNone/>
            </a:pPr>
            <a:r>
              <a:rPr lang="pt-BR" sz="1800" smtClean="0"/>
              <a:t>                         </a:t>
            </a:r>
            <a:r>
              <a:rPr lang="pt-BR" sz="1800" smtClean="0">
                <a:solidFill>
                  <a:srgbClr val="FF0000"/>
                </a:solidFill>
              </a:rPr>
              <a:t>Entre os fatores de risco: </a:t>
            </a:r>
            <a:r>
              <a:rPr lang="pt-BR" sz="2400" b="1" smtClean="0">
                <a:solidFill>
                  <a:srgbClr val="FF0000"/>
                </a:solidFill>
              </a:rPr>
              <a:t>ventilação mecânica &gt;2 dias</a:t>
            </a:r>
          </a:p>
          <a:p>
            <a:pPr>
              <a:buFont typeface="Arial" pitchFamily="34" charset="0"/>
              <a:buNone/>
            </a:pPr>
            <a:r>
              <a:rPr lang="pt-BR" sz="1800" smtClean="0">
                <a:solidFill>
                  <a:srgbClr val="FF0000"/>
                </a:solidFill>
              </a:rPr>
              <a:t>                                         </a:t>
            </a:r>
            <a:r>
              <a:rPr lang="pt-BR" sz="2400" b="1" smtClean="0">
                <a:solidFill>
                  <a:srgbClr val="FF0000"/>
                </a:solidFill>
              </a:rPr>
              <a:t>(RR:1,23 (1,07-1,41) – p=0.036</a:t>
            </a:r>
          </a:p>
          <a:p>
            <a:pPr>
              <a:buFont typeface="Arial" pitchFamily="34" charset="0"/>
              <a:buNone/>
            </a:pPr>
            <a:endParaRPr lang="pt-BR" sz="1800" smtClean="0">
              <a:solidFill>
                <a:srgbClr val="FF0000"/>
              </a:solidFill>
            </a:endParaRPr>
          </a:p>
          <a:p>
            <a:pPr>
              <a:buFont typeface="Arial" pitchFamily="34" charset="0"/>
              <a:buNone/>
            </a:pPr>
            <a:endParaRPr lang="pt-BR" sz="1800" smtClean="0">
              <a:solidFill>
                <a:srgbClr val="FF0000"/>
              </a:solidFill>
            </a:endParaRPr>
          </a:p>
          <a:p>
            <a:pPr>
              <a:buFont typeface="Arial" pitchFamily="34" charset="0"/>
              <a:buNone/>
            </a:pPr>
            <a:endParaRPr lang="pt-BR" sz="1800" smtClean="0"/>
          </a:p>
          <a:p>
            <a:pPr algn="ctr">
              <a:buFont typeface="Arial" pitchFamily="34" charset="0"/>
              <a:buNone/>
            </a:pPr>
            <a:r>
              <a:rPr lang="pt-BR" sz="1800" b="1" smtClean="0"/>
              <a:t>Com o uso de ventilação mecânica ocorre aumento da pressão intratorácica, diminuição do débito cardíaco e variações no fluxo sanguíneo cerebral, podendo causar lesão hipóxico-isquêmica, com a produção de radicais livres e a consequente lesão da substância branca </a:t>
            </a:r>
          </a:p>
        </p:txBody>
      </p:sp>
      <p:sp>
        <p:nvSpPr>
          <p:cNvPr id="86020" name="Rectangle 4"/>
          <p:cNvSpPr>
            <a:spLocks noChangeArrowheads="1"/>
          </p:cNvSpPr>
          <p:nvPr/>
        </p:nvSpPr>
        <p:spPr bwMode="auto">
          <a:xfrm>
            <a:off x="0" y="207963"/>
            <a:ext cx="9036050" cy="1525587"/>
          </a:xfrm>
          <a:prstGeom prst="rect">
            <a:avLst/>
          </a:prstGeom>
          <a:solidFill>
            <a:srgbClr val="FFFFFF"/>
          </a:solidFill>
          <a:ln w="9525">
            <a:noFill/>
            <a:miter lim="800000"/>
            <a:headEnd/>
            <a:tailEnd/>
          </a:ln>
          <a:effectLst/>
        </p:spPr>
        <p:txBody>
          <a:bodyPr lIns="0" tIns="126960" rIns="0" bIns="25392" anchor="ctr">
            <a:spAutoFit/>
          </a:bodyPr>
          <a:lstStyle/>
          <a:p>
            <a:r>
              <a:rPr lang="pt-BR" sz="1800" b="1">
                <a:solidFill>
                  <a:schemeClr val="hlink"/>
                </a:solidFill>
                <a:latin typeface="Lato" pitchFamily="34" charset="0"/>
              </a:rPr>
              <a:t>AN</a:t>
            </a:r>
            <a:r>
              <a:rPr lang="pt-BR" sz="1800" b="1">
                <a:solidFill>
                  <a:schemeClr val="hlink"/>
                </a:solidFill>
                <a:latin typeface="Calibri"/>
              </a:rPr>
              <a:t>Á</a:t>
            </a:r>
            <a:r>
              <a:rPr lang="pt-BR" sz="1800" b="1">
                <a:solidFill>
                  <a:schemeClr val="hlink"/>
                </a:solidFill>
                <a:latin typeface="Lato" pitchFamily="34" charset="0"/>
              </a:rPr>
              <a:t>LISE DOS FATORES DE RISCO RELACIONADOS </a:t>
            </a:r>
            <a:r>
              <a:rPr lang="pt-BR" sz="1800" b="1">
                <a:solidFill>
                  <a:schemeClr val="hlink"/>
                </a:solidFill>
                <a:latin typeface="Calibri"/>
              </a:rPr>
              <a:t>À</a:t>
            </a:r>
            <a:r>
              <a:rPr lang="pt-BR" sz="1800" b="1">
                <a:solidFill>
                  <a:schemeClr val="hlink"/>
                </a:solidFill>
                <a:latin typeface="Lato" pitchFamily="34" charset="0"/>
              </a:rPr>
              <a:t> OCORRÊNCIA DE HEMORRAGIA INTRACRANIANA </a:t>
            </a:r>
          </a:p>
          <a:p>
            <a:r>
              <a:rPr lang="pt-BR" sz="1800" b="1">
                <a:solidFill>
                  <a:schemeClr val="hlink"/>
                </a:solidFill>
                <a:latin typeface="Lato" pitchFamily="34" charset="0"/>
              </a:rPr>
              <a:t>NOS REC</a:t>
            </a:r>
            <a:r>
              <a:rPr lang="pt-BR" sz="1800" b="1">
                <a:solidFill>
                  <a:schemeClr val="hlink"/>
                </a:solidFill>
                <a:latin typeface="Calibri"/>
              </a:rPr>
              <a:t>É</a:t>
            </a:r>
            <a:r>
              <a:rPr lang="pt-BR" sz="1800" b="1">
                <a:solidFill>
                  <a:schemeClr val="hlink"/>
                </a:solidFill>
                <a:latin typeface="Lato" pitchFamily="34" charset="0"/>
              </a:rPr>
              <a:t>M-NASCIDOS PREMATUROS DE UMA UTI NEONATAL.</a:t>
            </a:r>
          </a:p>
          <a:p>
            <a:pPr eaLnBrk="0" hangingPunct="0"/>
            <a:r>
              <a:rPr lang="pt-BR" sz="1800"/>
              <a:t>Aline Damares de Castro Cardoso. Coordenação: Paulo R. Margotto e Joseleide de Castro</a:t>
            </a:r>
            <a:r>
              <a:rPr lang="pt-BR" sz="1300">
                <a:solidFill>
                  <a:srgbClr val="78909C"/>
                </a:solidFill>
                <a:ea typeface="Source Sans Pro"/>
                <a:cs typeface="Source Sans Pro"/>
                <a:hlinkClick r:id="rId2" tooltip="Hemorrag_Intrav_fatores_riscos-2016"/>
              </a:rPr>
              <a:t>  </a:t>
            </a:r>
            <a:endParaRPr lang="pt-BR" sz="1300">
              <a:solidFill>
                <a:srgbClr val="78909C"/>
              </a:solidFill>
              <a:ea typeface="Source Sans Pro"/>
              <a:cs typeface="Source Sans Pro"/>
            </a:endParaRPr>
          </a:p>
        </p:txBody>
      </p:sp>
      <p:pic>
        <p:nvPicPr>
          <p:cNvPr id="86022" name="Picture 6"/>
          <p:cNvPicPr>
            <a:picLocks noChangeAspect="1" noChangeArrowheads="1"/>
          </p:cNvPicPr>
          <p:nvPr/>
        </p:nvPicPr>
        <p:blipFill>
          <a:blip r:embed="rId3"/>
          <a:srcRect/>
          <a:stretch>
            <a:fillRect/>
          </a:stretch>
        </p:blipFill>
        <p:spPr bwMode="auto">
          <a:xfrm>
            <a:off x="250825" y="1412875"/>
            <a:ext cx="2259013" cy="1700213"/>
          </a:xfrm>
          <a:prstGeom prst="rect">
            <a:avLst/>
          </a:prstGeom>
          <a:noFill/>
          <a:ln w="9525">
            <a:noFill/>
            <a:miter lim="800000"/>
            <a:headEnd/>
            <a:tailEnd/>
          </a:ln>
          <a:effectLst/>
        </p:spPr>
      </p:pic>
      <p:sp>
        <p:nvSpPr>
          <p:cNvPr id="86023" name="AutoShape 7"/>
          <p:cNvSpPr>
            <a:spLocks noChangeArrowheads="1"/>
          </p:cNvSpPr>
          <p:nvPr/>
        </p:nvSpPr>
        <p:spPr bwMode="auto">
          <a:xfrm>
            <a:off x="755650" y="4292600"/>
            <a:ext cx="504825" cy="1368425"/>
          </a:xfrm>
          <a:prstGeom prst="curvedRightArrow">
            <a:avLst>
              <a:gd name="adj1" fmla="val 54214"/>
              <a:gd name="adj2" fmla="val 108428"/>
              <a:gd name="adj3" fmla="val 33333"/>
            </a:avLst>
          </a:prstGeom>
          <a:solidFill>
            <a:schemeClr val="folHlink"/>
          </a:solidFill>
          <a:ln w="57150">
            <a:solidFill>
              <a:schemeClr val="tx1"/>
            </a:solidFill>
            <a:miter lim="800000"/>
            <a:headEnd/>
            <a:tailEnd/>
          </a:ln>
          <a:effectLst/>
        </p:spPr>
        <p:txBody>
          <a:bodyPr wrap="none" anchor="ctr"/>
          <a:lstStyle/>
          <a:p>
            <a:endParaRPr lang="pt-BR"/>
          </a:p>
        </p:txBody>
      </p:sp>
      <p:sp>
        <p:nvSpPr>
          <p:cNvPr id="86024" name="AutoShape 8"/>
          <p:cNvSpPr>
            <a:spLocks noChangeArrowheads="1"/>
          </p:cNvSpPr>
          <p:nvPr/>
        </p:nvSpPr>
        <p:spPr bwMode="auto">
          <a:xfrm flipH="1">
            <a:off x="6732588" y="4221163"/>
            <a:ext cx="431800" cy="1368425"/>
          </a:xfrm>
          <a:prstGeom prst="curvedRightArrow">
            <a:avLst>
              <a:gd name="adj1" fmla="val 63382"/>
              <a:gd name="adj2" fmla="val 126765"/>
              <a:gd name="adj3" fmla="val 33333"/>
            </a:avLst>
          </a:prstGeom>
          <a:solidFill>
            <a:schemeClr val="folHlink"/>
          </a:solidFill>
          <a:ln w="57150">
            <a:solidFill>
              <a:schemeClr val="tx1"/>
            </a:solidFill>
            <a:miter lim="800000"/>
            <a:headEnd/>
            <a:tailEnd/>
          </a:ln>
          <a:effectLst/>
        </p:spPr>
        <p:txBody>
          <a:bodyPr wrap="none" anchor="ctr"/>
          <a:lstStyle/>
          <a:p>
            <a:endParaRPr lang="pt-BR"/>
          </a:p>
        </p:txBody>
      </p:sp>
      <p:pic>
        <p:nvPicPr>
          <p:cNvPr id="86026" name="Picture 10" descr="doc">
            <a:hlinkClick r:id="rId4" tooltip="Hemorragia_intrav_fatores_risco_2016"/>
          </p:cNvPr>
          <p:cNvPicPr>
            <a:picLocks noChangeAspect="1" noChangeArrowheads="1"/>
          </p:cNvPicPr>
          <p:nvPr/>
        </p:nvPicPr>
        <p:blipFill>
          <a:blip r:embed="rId5"/>
          <a:srcRect/>
          <a:stretch>
            <a:fillRect/>
          </a:stretch>
        </p:blipFill>
        <p:spPr bwMode="auto">
          <a:xfrm>
            <a:off x="7956550" y="620713"/>
            <a:ext cx="457200" cy="457200"/>
          </a:xfrm>
          <a:prstGeom prst="rect">
            <a:avLst/>
          </a:prstGeom>
          <a:noFill/>
        </p:spPr>
      </p:pic>
      <p:sp>
        <p:nvSpPr>
          <p:cNvPr id="86027" name="AutoShape 11"/>
          <p:cNvSpPr>
            <a:spLocks noChangeArrowheads="1"/>
          </p:cNvSpPr>
          <p:nvPr/>
        </p:nvSpPr>
        <p:spPr bwMode="auto">
          <a:xfrm>
            <a:off x="8459788" y="6165850"/>
            <a:ext cx="419100" cy="50641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3399"/>
          </a:solidFill>
          <a:ln w="57150">
            <a:solidFill>
              <a:srgbClr val="FFFF00"/>
            </a:solidFill>
            <a:miter lim="800000"/>
            <a:headEnd/>
            <a:tailEnd/>
          </a:ln>
          <a:effectLst/>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3"/>
          <p:cNvSpPr>
            <a:spLocks noGrp="1"/>
          </p:cNvSpPr>
          <p:nvPr>
            <p:ph type="body" idx="1"/>
          </p:nvPr>
        </p:nvSpPr>
        <p:spPr/>
        <p:txBody>
          <a:bodyPr/>
          <a:lstStyle/>
          <a:p>
            <a:pPr>
              <a:buFont typeface="Arial" pitchFamily="34" charset="0"/>
              <a:buNone/>
            </a:pPr>
            <a:r>
              <a:rPr lang="pt-BR" smtClean="0"/>
              <a:t>    </a:t>
            </a:r>
            <a:r>
              <a:rPr lang="pt-BR" smtClean="0">
                <a:solidFill>
                  <a:srgbClr val="FF0000"/>
                </a:solidFill>
              </a:rPr>
              <a:t>Doença da membrana hialina (DMH)</a:t>
            </a:r>
          </a:p>
          <a:p>
            <a:pPr>
              <a:buFont typeface="Arial" pitchFamily="34" charset="0"/>
              <a:buNone/>
            </a:pPr>
            <a:r>
              <a:rPr lang="pt-BR" smtClean="0">
                <a:solidFill>
                  <a:srgbClr val="FF0000"/>
                </a:solidFill>
              </a:rPr>
              <a:t>        RR:3,9 (1,28 - 12,03) P=0,008</a:t>
            </a:r>
          </a:p>
          <a:p>
            <a:pPr>
              <a:buFont typeface="Arial" pitchFamily="34" charset="0"/>
              <a:buNone/>
            </a:pPr>
            <a:r>
              <a:rPr lang="pt-BR" smtClean="0"/>
              <a:t> </a:t>
            </a:r>
          </a:p>
          <a:p>
            <a:endParaRPr lang="pt-BR" smtClean="0"/>
          </a:p>
        </p:txBody>
      </p:sp>
      <p:sp>
        <p:nvSpPr>
          <p:cNvPr id="90116" name="AutoShape 4"/>
          <p:cNvSpPr>
            <a:spLocks noChangeArrowheads="1"/>
          </p:cNvSpPr>
          <p:nvPr/>
        </p:nvSpPr>
        <p:spPr bwMode="auto">
          <a:xfrm>
            <a:off x="323850" y="2133600"/>
            <a:ext cx="504825" cy="1368425"/>
          </a:xfrm>
          <a:prstGeom prst="curvedRightArrow">
            <a:avLst>
              <a:gd name="adj1" fmla="val 54214"/>
              <a:gd name="adj2" fmla="val 108428"/>
              <a:gd name="adj3" fmla="val 33333"/>
            </a:avLst>
          </a:prstGeom>
          <a:solidFill>
            <a:schemeClr val="folHlink"/>
          </a:solidFill>
          <a:ln w="57150">
            <a:solidFill>
              <a:schemeClr val="tx1"/>
            </a:solidFill>
            <a:miter lim="800000"/>
            <a:headEnd/>
            <a:tailEnd/>
          </a:ln>
          <a:effectLst/>
        </p:spPr>
        <p:txBody>
          <a:bodyPr wrap="none" anchor="ctr"/>
          <a:lstStyle/>
          <a:p>
            <a:endParaRPr lang="pt-BR"/>
          </a:p>
        </p:txBody>
      </p:sp>
      <p:sp>
        <p:nvSpPr>
          <p:cNvPr id="90117" name="AutoShape 5"/>
          <p:cNvSpPr>
            <a:spLocks noChangeArrowheads="1"/>
          </p:cNvSpPr>
          <p:nvPr/>
        </p:nvSpPr>
        <p:spPr bwMode="auto">
          <a:xfrm flipH="1">
            <a:off x="6948488" y="2133600"/>
            <a:ext cx="431800" cy="1368425"/>
          </a:xfrm>
          <a:prstGeom prst="curvedRightArrow">
            <a:avLst>
              <a:gd name="adj1" fmla="val 63382"/>
              <a:gd name="adj2" fmla="val 126765"/>
              <a:gd name="adj3" fmla="val 33333"/>
            </a:avLst>
          </a:prstGeom>
          <a:solidFill>
            <a:schemeClr val="folHlink"/>
          </a:solidFill>
          <a:ln w="57150">
            <a:solidFill>
              <a:schemeClr val="tx1"/>
            </a:solidFill>
            <a:miter lim="800000"/>
            <a:headEnd/>
            <a:tailEnd/>
          </a:ln>
          <a:effectLst/>
        </p:spPr>
        <p:txBody>
          <a:bodyPr wrap="none" anchor="ctr"/>
          <a:lstStyle/>
          <a:p>
            <a:endParaRPr lang="pt-BR"/>
          </a:p>
        </p:txBody>
      </p:sp>
      <p:sp>
        <p:nvSpPr>
          <p:cNvPr id="90118" name="Rectangle 6"/>
          <p:cNvSpPr>
            <a:spLocks noChangeArrowheads="1"/>
          </p:cNvSpPr>
          <p:nvPr/>
        </p:nvSpPr>
        <p:spPr bwMode="auto">
          <a:xfrm>
            <a:off x="179388" y="4076700"/>
            <a:ext cx="8820150" cy="1190625"/>
          </a:xfrm>
          <a:prstGeom prst="rect">
            <a:avLst/>
          </a:prstGeom>
          <a:noFill/>
          <a:ln w="9525">
            <a:noFill/>
            <a:miter lim="800000"/>
            <a:headEnd/>
            <a:tailEnd/>
          </a:ln>
          <a:effectLst/>
        </p:spPr>
        <p:txBody>
          <a:bodyPr anchor="ctr">
            <a:spAutoFit/>
          </a:bodyPr>
          <a:lstStyle/>
          <a:p>
            <a:r>
              <a:rPr lang="pt-BR" sz="1800" b="1"/>
              <a:t>A presença da doença da membrana hialina se mostrou fortemente associada à HIV neste estudo, uma vez que interfere na sua gênese (intubação com alterações nas pressões ventilatórias, aspirações, oscilações na PaCO2 e PaO2 em um período crítico para a ocorrência de hemorragia). </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p:cNvSpPr>
          <p:nvPr>
            <p:ph type="body" idx="1"/>
          </p:nvPr>
        </p:nvSpPr>
        <p:spPr>
          <a:xfrm>
            <a:off x="611188" y="2332038"/>
            <a:ext cx="8229600" cy="4525962"/>
          </a:xfrm>
        </p:spPr>
        <p:txBody>
          <a:bodyPr/>
          <a:lstStyle/>
          <a:p>
            <a:pPr>
              <a:lnSpc>
                <a:spcPct val="90000"/>
              </a:lnSpc>
            </a:pPr>
            <a:r>
              <a:rPr lang="pt-BR" smtClean="0"/>
              <a:t>Avaliar a incidência de hemorragia intraventricular (HIV) em recém-nascidos pré-termo com SDR tratados com surfactante e identificar fatores que possam reduzir o risco de HIV nessa população.</a:t>
            </a:r>
            <a:r>
              <a:rPr lang="pt-BR" sz="2800" smtClean="0"/>
              <a:t> </a:t>
            </a:r>
          </a:p>
          <a:p>
            <a:pPr>
              <a:lnSpc>
                <a:spcPct val="90000"/>
              </a:lnSpc>
            </a:pPr>
            <a:r>
              <a:rPr lang="pt-BR" sz="2800" smtClean="0">
                <a:solidFill>
                  <a:srgbClr val="FF0000"/>
                </a:solidFill>
              </a:rPr>
              <a:t>O fator mais significativo que aumentou o risco de HIV foi a ventilação mecânica invasiva (OR: 2,90; IC95%: 2,07-4,07). </a:t>
            </a:r>
            <a:r>
              <a:rPr lang="pt-BR" sz="2800" b="1" smtClean="0">
                <a:solidFill>
                  <a:srgbClr val="FF0000"/>
                </a:solidFill>
              </a:rPr>
              <a:t>O risco aumentou ainda mais se a duração da ventilação mecânica fosse maior que sete dias (OR: 3,02; IC95%: 2,21-4,12).</a:t>
            </a:r>
          </a:p>
        </p:txBody>
      </p:sp>
      <p:sp>
        <p:nvSpPr>
          <p:cNvPr id="87044" name="Rectangle 4"/>
          <p:cNvSpPr>
            <a:spLocks noChangeArrowheads="1"/>
          </p:cNvSpPr>
          <p:nvPr/>
        </p:nvSpPr>
        <p:spPr bwMode="auto">
          <a:xfrm>
            <a:off x="250825" y="1412875"/>
            <a:ext cx="8893175" cy="850900"/>
          </a:xfrm>
          <a:prstGeom prst="rect">
            <a:avLst/>
          </a:prstGeom>
          <a:solidFill>
            <a:srgbClr val="FFFFFF"/>
          </a:solidFill>
          <a:ln w="9525">
            <a:noFill/>
            <a:miter lim="800000"/>
            <a:headEnd/>
            <a:tailEnd/>
          </a:ln>
          <a:effectLst/>
        </p:spPr>
        <p:txBody>
          <a:bodyPr lIns="0" tIns="0" rIns="71415" bIns="0" anchor="ctr">
            <a:spAutoFit/>
          </a:bodyPr>
          <a:lstStyle/>
          <a:p>
            <a:r>
              <a:rPr lang="pt-BR">
                <a:hlinkClick r:id="rId2"/>
              </a:rPr>
              <a:t>Intraventricular hemorrhage in premature infants with Respiratory Distress Syndrome treated with surfactant: incidence and risk factors in the prospective cohort study.</a:t>
            </a:r>
            <a:endParaRPr lang="pt-BR"/>
          </a:p>
          <a:p>
            <a:r>
              <a:rPr lang="pt-BR"/>
              <a:t>Helwich E, Rutkowska M, Bokiniec R, Gulczyńska E, Hożejowski R.Dev Period Med. 2017;21(4):328-335.PMID:</a:t>
            </a:r>
          </a:p>
          <a:p>
            <a:pPr lvl="1"/>
            <a:r>
              <a:rPr lang="pt-BR"/>
              <a:t> 29291360.</a:t>
            </a:r>
            <a:r>
              <a:rPr lang="pt-BR" b="1">
                <a:hlinkClick r:id="rId2"/>
              </a:rPr>
              <a:t>Free Article</a:t>
            </a:r>
            <a:r>
              <a:rPr lang="pt-BR" b="1"/>
              <a:t>.</a:t>
            </a:r>
            <a:r>
              <a:rPr lang="pt-BR" u="sng">
                <a:hlinkClick r:id="rId3"/>
              </a:rPr>
              <a:t>Similar articles</a:t>
            </a:r>
            <a:endParaRPr lang="pt-BR" u="sng"/>
          </a:p>
        </p:txBody>
      </p:sp>
      <p:sp>
        <p:nvSpPr>
          <p:cNvPr id="87045" name="Text Box 5"/>
          <p:cNvSpPr txBox="1">
            <a:spLocks noChangeArrowheads="1"/>
          </p:cNvSpPr>
          <p:nvPr/>
        </p:nvSpPr>
        <p:spPr bwMode="auto">
          <a:xfrm>
            <a:off x="19050" y="765175"/>
            <a:ext cx="9188450" cy="581025"/>
          </a:xfrm>
          <a:prstGeom prst="rect">
            <a:avLst/>
          </a:prstGeom>
          <a:noFill/>
          <a:ln w="9525">
            <a:noFill/>
            <a:miter lim="800000"/>
            <a:headEnd/>
            <a:tailEnd/>
          </a:ln>
          <a:effectLst/>
        </p:spPr>
        <p:txBody>
          <a:bodyPr wrap="none">
            <a:spAutoFit/>
          </a:bodyPr>
          <a:lstStyle/>
          <a:p>
            <a:r>
              <a:rPr lang="pt-BR" sz="1600" b="1">
                <a:solidFill>
                  <a:schemeClr val="hlink"/>
                </a:solidFill>
              </a:rPr>
              <a:t>Hemorragia intraventricular nos prematuros com Doença da Membrana Hialina tratados com </a:t>
            </a:r>
          </a:p>
          <a:p>
            <a:r>
              <a:rPr lang="pt-BR" sz="1600" b="1">
                <a:solidFill>
                  <a:schemeClr val="hlink"/>
                </a:solidFill>
              </a:rPr>
              <a:t>Surfactante: incidência e fatores de risco em um estudo de coorte prospectivo</a:t>
            </a:r>
          </a:p>
        </p:txBody>
      </p:sp>
      <p:sp>
        <p:nvSpPr>
          <p:cNvPr id="87046" name="AutoShape 6"/>
          <p:cNvSpPr>
            <a:spLocks noChangeArrowheads="1"/>
          </p:cNvSpPr>
          <p:nvPr/>
        </p:nvSpPr>
        <p:spPr bwMode="auto">
          <a:xfrm>
            <a:off x="8459788" y="6165850"/>
            <a:ext cx="419100" cy="50641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3399"/>
          </a:solidFill>
          <a:ln w="57150">
            <a:solidFill>
              <a:srgbClr val="FFFF00"/>
            </a:solidFill>
            <a:miter lim="800000"/>
            <a:headEnd/>
            <a:tailEnd/>
          </a:ln>
          <a:effectLst/>
        </p:spPr>
        <p:txBody>
          <a:bodyPr wrap="none" anchor="ctr"/>
          <a:lstStyle/>
          <a:p>
            <a:endParaRPr lang="pt-B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1"/>
          </p:nvPr>
        </p:nvSpPr>
        <p:spPr/>
        <p:txBody>
          <a:bodyPr/>
          <a:lstStyle/>
          <a:p>
            <a:pPr>
              <a:lnSpc>
                <a:spcPct val="80000"/>
              </a:lnSpc>
            </a:pPr>
            <a:r>
              <a:rPr lang="pt-BR" sz="2400" b="1" smtClean="0">
                <a:solidFill>
                  <a:schemeClr val="hlink"/>
                </a:solidFill>
              </a:rPr>
              <a:t>O principal fator de proteção durante o período fetal, que reduz a incidência de hemorragia intraventricular, é </a:t>
            </a:r>
            <a:r>
              <a:rPr lang="pt-BR" sz="2800" b="1" smtClean="0">
                <a:solidFill>
                  <a:schemeClr val="hlink"/>
                </a:solidFill>
              </a:rPr>
              <a:t>a administração pré-natal de esteróides.</a:t>
            </a:r>
            <a:r>
              <a:rPr lang="pt-BR" sz="2800" smtClean="0"/>
              <a:t> </a:t>
            </a:r>
          </a:p>
          <a:p>
            <a:pPr>
              <a:lnSpc>
                <a:spcPct val="80000"/>
              </a:lnSpc>
            </a:pPr>
            <a:r>
              <a:rPr lang="pt-BR" sz="2400" smtClean="0"/>
              <a:t>A administração de um ciclo completo de corticosteroides reduz a incidência de hemorragia pós-natal nos ventrículos cerebrais por duas a três vezes, em comparação com crianças cujas mães não receberam este tratamento, ou mães que não receberam o tratamento completo. </a:t>
            </a:r>
          </a:p>
          <a:p>
            <a:pPr>
              <a:lnSpc>
                <a:spcPct val="80000"/>
              </a:lnSpc>
            </a:pPr>
            <a:r>
              <a:rPr lang="pt-BR" sz="2400" smtClean="0"/>
              <a:t>Os corticosteroides são benéficos, pois facilitam o desenvolvimento pulmonar, o que possibilita a estabilização cardiorrespiratória, além de ajudar no amadurecimento dos vasos sanguíneos cerebrais, nos quais o dano poderia potencialmente levar à HIV.    </a:t>
            </a:r>
          </a:p>
        </p:txBody>
      </p:sp>
      <p:sp>
        <p:nvSpPr>
          <p:cNvPr id="88068" name="AutoShape 4"/>
          <p:cNvSpPr>
            <a:spLocks noChangeArrowheads="1"/>
          </p:cNvSpPr>
          <p:nvPr/>
        </p:nvSpPr>
        <p:spPr bwMode="auto">
          <a:xfrm>
            <a:off x="8459788" y="6165850"/>
            <a:ext cx="419100" cy="50641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3399"/>
          </a:solidFill>
          <a:ln w="57150">
            <a:solidFill>
              <a:srgbClr val="FFFF00"/>
            </a:solidFill>
            <a:miter lim="800000"/>
            <a:headEnd/>
            <a:tailEnd/>
          </a:ln>
          <a:effectLst/>
        </p:spPr>
        <p:txBody>
          <a:bodyPr wrap="none" anchor="ctr"/>
          <a:lstStyle/>
          <a:p>
            <a:endParaRPr lang="pt-B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p:cNvSpPr>
          <p:nvPr>
            <p:ph type="body" idx="1"/>
          </p:nvPr>
        </p:nvSpPr>
        <p:spPr/>
        <p:txBody>
          <a:bodyPr/>
          <a:lstStyle/>
          <a:p>
            <a:pPr>
              <a:lnSpc>
                <a:spcPct val="90000"/>
              </a:lnSpc>
            </a:pPr>
            <a:r>
              <a:rPr lang="pt-BR" sz="2800" smtClean="0"/>
              <a:t>Isto refere-se principalmente a uma extensa rede vascular que“ nutre a substância branca localizada abaixo dos ventrículos laterais ”. </a:t>
            </a:r>
          </a:p>
          <a:p>
            <a:pPr>
              <a:lnSpc>
                <a:spcPct val="90000"/>
              </a:lnSpc>
            </a:pPr>
            <a:r>
              <a:rPr lang="pt-BR" sz="2800" b="1" smtClean="0">
                <a:solidFill>
                  <a:srgbClr val="FF0000"/>
                </a:solidFill>
              </a:rPr>
              <a:t>O presente estudo mostrou que, na ausência de corticosteroides pré-natais, houve um aumento significantemente da incidência de hemorragia grave de 14,2% para 22,1%</a:t>
            </a:r>
          </a:p>
          <a:p>
            <a:pPr algn="ctr">
              <a:lnSpc>
                <a:spcPct val="90000"/>
              </a:lnSpc>
              <a:buFont typeface="Arial" pitchFamily="34" charset="0"/>
              <a:buNone/>
            </a:pPr>
            <a:r>
              <a:rPr lang="pt-BR" sz="2800" smtClean="0">
                <a:solidFill>
                  <a:schemeClr val="hlink"/>
                </a:solidFill>
              </a:rPr>
              <a:t>Isso "enfatiza a importância desse tratamento e deve incentivar a promoção do tratamento" entre profissionais obstetras e neonatais, de acordo com os padrões estabelecidos.</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1"/>
          </p:nvPr>
        </p:nvSpPr>
        <p:spPr>
          <a:xfrm>
            <a:off x="250825" y="2565400"/>
            <a:ext cx="8229600" cy="4525963"/>
          </a:xfrm>
        </p:spPr>
        <p:txBody>
          <a:bodyPr/>
          <a:lstStyle/>
          <a:p>
            <a:pPr>
              <a:lnSpc>
                <a:spcPct val="80000"/>
              </a:lnSpc>
            </a:pPr>
            <a:r>
              <a:rPr lang="pt-BR" sz="2000" b="1" smtClean="0">
                <a:solidFill>
                  <a:srgbClr val="FF0000"/>
                </a:solidFill>
              </a:rPr>
              <a:t>No subgrupo de peso &lt; 750g, o maior número de tentativas de intubação se associou a HIV severa, tanto na análise univariada (OR=1,39;IC a 95%:1,090-1,786-P=0,008) como multivariada ajustando para covariáveis confundidoras (OR=1,524;IC a 95%;1.109-2,092).</a:t>
            </a:r>
          </a:p>
          <a:p>
            <a:pPr>
              <a:lnSpc>
                <a:spcPct val="80000"/>
              </a:lnSpc>
            </a:pPr>
            <a:r>
              <a:rPr lang="pt-BR" sz="2000" smtClean="0"/>
              <a:t> </a:t>
            </a:r>
            <a:r>
              <a:rPr lang="pt-BR" sz="2000" smtClean="0">
                <a:solidFill>
                  <a:srgbClr val="FF0000"/>
                </a:solidFill>
              </a:rPr>
              <a:t>Neste subgrupo e HIV houve 3 tentativas de intubação a mais do que os com leve HIV ou não</a:t>
            </a:r>
            <a:r>
              <a:rPr lang="pt-BR" sz="2000" smtClean="0"/>
              <a:t> (n análise multivariada: OR=27,8 com IC a 95%:2.963-261.117-P=0,004) e considerando somente na Sala de Parto, o risco de HIV neste subgrupo foi: OR univariável: 1,317, IC: 95%  (1.052-1.649) </a:t>
            </a:r>
            <a:r>
              <a:rPr lang="pt-BR" sz="2000" i="1" smtClean="0"/>
              <a:t> p </a:t>
            </a:r>
            <a:r>
              <a:rPr lang="pt-BR" sz="2000" smtClean="0"/>
              <a:t>= .016 e a  </a:t>
            </a:r>
            <a:r>
              <a:rPr lang="pt-BR" sz="2000" smtClean="0">
                <a:solidFill>
                  <a:srgbClr val="FF0000"/>
                </a:solidFill>
              </a:rPr>
              <a:t>OR multivariável: 1,448, IC 95% (1.091-1.923), </a:t>
            </a:r>
            <a:r>
              <a:rPr lang="pt-BR" sz="2000" i="1" smtClean="0">
                <a:solidFill>
                  <a:srgbClr val="FF0000"/>
                </a:solidFill>
              </a:rPr>
              <a:t>P </a:t>
            </a:r>
            <a:r>
              <a:rPr lang="pt-BR" sz="2000" smtClean="0">
                <a:solidFill>
                  <a:srgbClr val="FF0000"/>
                </a:solidFill>
              </a:rPr>
              <a:t>= .010</a:t>
            </a:r>
            <a:r>
              <a:rPr lang="pt-BR" sz="2000" smtClean="0"/>
              <a:t>.</a:t>
            </a:r>
          </a:p>
          <a:p>
            <a:pPr>
              <a:lnSpc>
                <a:spcPct val="80000"/>
              </a:lnSpc>
            </a:pPr>
            <a:r>
              <a:rPr lang="pt-BR" sz="2000" smtClean="0"/>
              <a:t> A minimização do número de intubações pode reduzir a HIV grave, especialmente para as menores e mais imaturas crianças. </a:t>
            </a:r>
          </a:p>
          <a:p>
            <a:pPr>
              <a:lnSpc>
                <a:spcPct val="80000"/>
              </a:lnSpc>
            </a:pPr>
            <a:r>
              <a:rPr lang="pt-BR" sz="2000" smtClean="0"/>
              <a:t>Com base do presente estudo  e estudos anteriores, é sugerido que </a:t>
            </a:r>
            <a:r>
              <a:rPr lang="pt-BR" sz="2000" b="1" smtClean="0">
                <a:solidFill>
                  <a:schemeClr val="hlink"/>
                </a:solidFill>
              </a:rPr>
              <a:t>essas crianças sejam inicialmente intubadas por operadores experientes</a:t>
            </a:r>
            <a:r>
              <a:rPr lang="pt-BR" sz="2000" smtClean="0">
                <a:solidFill>
                  <a:schemeClr val="hlink"/>
                </a:solidFill>
              </a:rPr>
              <a:t> e</a:t>
            </a:r>
            <a:r>
              <a:rPr lang="pt-BR" sz="2000" smtClean="0"/>
              <a:t> que pré-medicações, quando possível,  sejam usadas para aumentar a chance de sucesso</a:t>
            </a:r>
          </a:p>
        </p:txBody>
      </p:sp>
      <p:pic>
        <p:nvPicPr>
          <p:cNvPr id="81925" name="Picture 5"/>
          <p:cNvPicPr>
            <a:picLocks noChangeAspect="1" noChangeArrowheads="1"/>
          </p:cNvPicPr>
          <p:nvPr/>
        </p:nvPicPr>
        <p:blipFill>
          <a:blip r:embed="rId2"/>
          <a:srcRect/>
          <a:stretch>
            <a:fillRect/>
          </a:stretch>
        </p:blipFill>
        <p:spPr bwMode="auto">
          <a:xfrm>
            <a:off x="7092950" y="404813"/>
            <a:ext cx="2051050" cy="1198562"/>
          </a:xfrm>
          <a:prstGeom prst="rect">
            <a:avLst/>
          </a:prstGeom>
          <a:noFill/>
          <a:ln w="9525">
            <a:noFill/>
            <a:miter lim="800000"/>
            <a:headEnd/>
            <a:tailEnd/>
          </a:ln>
          <a:effectLst/>
        </p:spPr>
      </p:pic>
      <p:sp>
        <p:nvSpPr>
          <p:cNvPr id="81926" name="Rectangle 6"/>
          <p:cNvSpPr>
            <a:spLocks noChangeArrowheads="1"/>
          </p:cNvSpPr>
          <p:nvPr/>
        </p:nvSpPr>
        <p:spPr bwMode="auto">
          <a:xfrm>
            <a:off x="107950" y="1700213"/>
            <a:ext cx="8353425" cy="822325"/>
          </a:xfrm>
          <a:prstGeom prst="rect">
            <a:avLst/>
          </a:prstGeom>
          <a:noFill/>
          <a:ln w="9525">
            <a:noFill/>
            <a:miter lim="800000"/>
            <a:headEnd/>
            <a:tailEnd/>
          </a:ln>
          <a:effectLst/>
        </p:spPr>
        <p:txBody>
          <a:bodyPr>
            <a:spAutoFit/>
          </a:bodyPr>
          <a:lstStyle/>
          <a:p>
            <a:r>
              <a:rPr lang="pt-BR" sz="1200">
                <a:hlinkClick r:id="rId3"/>
              </a:rPr>
              <a:t>Intubation Attempts Increase the Risk for Severe Intraventricular Hemorrhage in Preterm Infants-A Retrospective Cohort Study.</a:t>
            </a:r>
            <a:r>
              <a:rPr lang="pt-BR" sz="1200"/>
              <a:t>Sauer CW, Kong JY, Vaucher YE, Finer N, Proudfoot JA, Boutin MA, Leone TA.J Pediatr. 2016 Oct;177:108-113. doi: 10.1016/j.jpeds.2016.06.051. Epub 2016 Jul 26.</a:t>
            </a:r>
          </a:p>
          <a:p>
            <a:r>
              <a:rPr lang="pt-BR" sz="1200"/>
              <a:t>PMID: 27470688.</a:t>
            </a:r>
            <a:r>
              <a:rPr lang="pt-BR" sz="1200" u="sng">
                <a:hlinkClick r:id="rId4"/>
              </a:rPr>
              <a:t>Similar articles</a:t>
            </a:r>
            <a:endParaRPr lang="pt-BR" sz="1200" u="sng"/>
          </a:p>
        </p:txBody>
      </p:sp>
      <p:sp>
        <p:nvSpPr>
          <p:cNvPr id="81927" name="Rectangle 7"/>
          <p:cNvSpPr>
            <a:spLocks noChangeArrowheads="1"/>
          </p:cNvSpPr>
          <p:nvPr/>
        </p:nvSpPr>
        <p:spPr bwMode="auto">
          <a:xfrm>
            <a:off x="107950" y="333375"/>
            <a:ext cx="6948488" cy="900113"/>
          </a:xfrm>
          <a:prstGeom prst="rect">
            <a:avLst/>
          </a:prstGeom>
          <a:solidFill>
            <a:srgbClr val="FFFFFF"/>
          </a:solidFill>
          <a:ln w="9525">
            <a:noFill/>
            <a:miter lim="800000"/>
            <a:headEnd/>
            <a:tailEnd/>
          </a:ln>
          <a:effectLst/>
        </p:spPr>
        <p:txBody>
          <a:bodyPr lIns="0" tIns="126960" rIns="0" bIns="25392" anchor="ctr">
            <a:spAutoFit/>
          </a:bodyPr>
          <a:lstStyle/>
          <a:p>
            <a:pPr algn="l"/>
            <a:r>
              <a:rPr lang="pt-BR" sz="1800" b="1">
                <a:solidFill>
                  <a:schemeClr val="hlink"/>
                </a:solidFill>
                <a:latin typeface="Lato" pitchFamily="34" charset="0"/>
              </a:rPr>
              <a:t>Tentativas de intuba</a:t>
            </a:r>
            <a:r>
              <a:rPr lang="pt-BR" sz="1800" b="1">
                <a:solidFill>
                  <a:schemeClr val="hlink"/>
                </a:solidFill>
                <a:latin typeface="Calibri"/>
              </a:rPr>
              <a:t>ç</a:t>
            </a:r>
            <a:r>
              <a:rPr lang="pt-BR" sz="1800" b="1">
                <a:solidFill>
                  <a:schemeClr val="hlink"/>
                </a:solidFill>
                <a:latin typeface="Lato" pitchFamily="34" charset="0"/>
              </a:rPr>
              <a:t>ão aumentam o risco para severa hemorragia intraventricular nos pr</a:t>
            </a:r>
            <a:r>
              <a:rPr lang="pt-BR" sz="1800" b="1">
                <a:solidFill>
                  <a:schemeClr val="hlink"/>
                </a:solidFill>
                <a:latin typeface="Calibri"/>
              </a:rPr>
              <a:t>é</a:t>
            </a:r>
            <a:r>
              <a:rPr lang="pt-BR" sz="1800" b="1">
                <a:solidFill>
                  <a:schemeClr val="hlink"/>
                </a:solidFill>
                <a:latin typeface="Lato" pitchFamily="34" charset="0"/>
              </a:rPr>
              <a:t>-termos estudo de coorte retrospectivo</a:t>
            </a:r>
          </a:p>
          <a:p>
            <a:pPr algn="l" eaLnBrk="0" hangingPunct="0"/>
            <a:endParaRPr lang="pt-BR" sz="1300" u="sng">
              <a:solidFill>
                <a:srgbClr val="78909C"/>
              </a:solidFill>
              <a:latin typeface="Calibri" pitchFamily="34" charset="0"/>
              <a:ea typeface="Source Sans Pro"/>
              <a:cs typeface="Source Sans Pro"/>
            </a:endParaRPr>
          </a:p>
        </p:txBody>
      </p:sp>
      <p:pic>
        <p:nvPicPr>
          <p:cNvPr id="81928" name="Picture 8" descr="ppt">
            <a:hlinkClick r:id="rId5" tooltip="Tentativa_intubac-HIV_2016"/>
          </p:cNvPr>
          <p:cNvPicPr>
            <a:picLocks noChangeAspect="1" noChangeArrowheads="1"/>
          </p:cNvPicPr>
          <p:nvPr/>
        </p:nvPicPr>
        <p:blipFill>
          <a:blip r:embed="rId6"/>
          <a:srcRect/>
          <a:stretch>
            <a:fillRect/>
          </a:stretch>
        </p:blipFill>
        <p:spPr bwMode="auto">
          <a:xfrm>
            <a:off x="6588125" y="765175"/>
            <a:ext cx="457200" cy="457200"/>
          </a:xfrm>
          <a:prstGeom prst="rect">
            <a:avLst/>
          </a:prstGeom>
          <a:noFill/>
        </p:spPr>
      </p:pic>
      <p:sp>
        <p:nvSpPr>
          <p:cNvPr id="81929" name="Text Box 9"/>
          <p:cNvSpPr txBox="1">
            <a:spLocks noChangeArrowheads="1"/>
          </p:cNvSpPr>
          <p:nvPr/>
        </p:nvSpPr>
        <p:spPr bwMode="auto">
          <a:xfrm>
            <a:off x="323850" y="1052513"/>
            <a:ext cx="6064250" cy="639762"/>
          </a:xfrm>
          <a:prstGeom prst="rect">
            <a:avLst/>
          </a:prstGeom>
          <a:noFill/>
          <a:ln w="9525">
            <a:noFill/>
            <a:miter lim="800000"/>
            <a:headEnd/>
            <a:tailEnd/>
          </a:ln>
          <a:effectLst/>
        </p:spPr>
        <p:txBody>
          <a:bodyPr wrap="none">
            <a:spAutoFit/>
          </a:bodyPr>
          <a:lstStyle/>
          <a:p>
            <a:r>
              <a:rPr lang="pt-BR" sz="1200"/>
              <a:t>Apresentação:Jacqueline Ferreira F. De Lima, João Marcos Ibrahim de Oliveira, </a:t>
            </a:r>
          </a:p>
          <a:p>
            <a:r>
              <a:rPr lang="pt-BR" sz="1200"/>
              <a:t>João Pedro Abrahão Nicoletti, Marcelo Alencar da Fonseca, Matheus Gonçalves Maia. </a:t>
            </a:r>
            <a:br>
              <a:rPr lang="pt-BR" sz="1200"/>
            </a:br>
            <a:r>
              <a:rPr lang="pt-BR" sz="1200"/>
              <a:t>Coordenação: Paulo R. Margotto.  </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1"/>
          </p:nvPr>
        </p:nvSpPr>
        <p:spPr>
          <a:xfrm>
            <a:off x="250825" y="2852738"/>
            <a:ext cx="8229600" cy="4525962"/>
          </a:xfrm>
        </p:spPr>
        <p:txBody>
          <a:bodyPr/>
          <a:lstStyle/>
          <a:p>
            <a:pPr>
              <a:lnSpc>
                <a:spcPct val="80000"/>
              </a:lnSpc>
            </a:pPr>
            <a:r>
              <a:rPr lang="pt-BR" sz="2400" smtClean="0"/>
              <a:t> </a:t>
            </a:r>
            <a:r>
              <a:rPr lang="pt-BR" sz="2400" b="1" smtClean="0"/>
              <a:t>No presente estudo, os parâmetros de difusão alterados dos pedúnculos  cerebelares implica que a </a:t>
            </a:r>
            <a:r>
              <a:rPr lang="pt-BR" sz="2400" b="1" smtClean="0">
                <a:solidFill>
                  <a:srgbClr val="FF0000"/>
                </a:solidFill>
              </a:rPr>
              <a:t>HIV grau 2 está associada com o desenvolvimento interrompido das ligações de entrada e de saída normais entre o cérebro e cerebelo e podem ser responsáveis pela a redução do volume cerebelar</a:t>
            </a:r>
            <a:r>
              <a:rPr lang="pt-BR" sz="2400" smtClean="0">
                <a:solidFill>
                  <a:srgbClr val="FF0000"/>
                </a:solidFill>
              </a:rPr>
              <a:t>.</a:t>
            </a:r>
          </a:p>
          <a:p>
            <a:pPr>
              <a:lnSpc>
                <a:spcPct val="80000"/>
              </a:lnSpc>
            </a:pPr>
            <a:r>
              <a:rPr lang="pt-BR" sz="2400" b="1" smtClean="0"/>
              <a:t>Além do volume cerebelar, o presente estudo mostrou claramente que a </a:t>
            </a:r>
            <a:r>
              <a:rPr lang="pt-BR" sz="2400" b="1" smtClean="0">
                <a:solidFill>
                  <a:srgbClr val="FF0000"/>
                </a:solidFill>
              </a:rPr>
              <a:t>HIV grau 2 está associada com microestrutura alterada dos pedúnculos cerebelares</a:t>
            </a:r>
            <a:r>
              <a:rPr lang="pt-BR" sz="2400" smtClean="0"/>
              <a:t>. </a:t>
            </a:r>
          </a:p>
          <a:p>
            <a:pPr algn="ctr">
              <a:lnSpc>
                <a:spcPct val="80000"/>
              </a:lnSpc>
              <a:buFont typeface="Arial" pitchFamily="34" charset="0"/>
              <a:buNone/>
            </a:pPr>
            <a:r>
              <a:rPr lang="pt-BR" sz="2400" smtClean="0">
                <a:solidFill>
                  <a:srgbClr val="FF0000"/>
                </a:solidFill>
              </a:rPr>
              <a:t>O presente estudo sugere que mesmo um baixo grau de HIV (HIV grau 2) tem efeitos potencialmente prejudiciais sobre o desenvolvimento do cerebelo </a:t>
            </a:r>
          </a:p>
          <a:p>
            <a:pPr algn="ctr">
              <a:lnSpc>
                <a:spcPct val="80000"/>
              </a:lnSpc>
            </a:pPr>
            <a:r>
              <a:rPr lang="pt-BR" sz="2400" smtClean="0">
                <a:solidFill>
                  <a:srgbClr val="FF0000"/>
                </a:solidFill>
              </a:rPr>
              <a:t> </a:t>
            </a:r>
          </a:p>
        </p:txBody>
      </p:sp>
      <p:sp>
        <p:nvSpPr>
          <p:cNvPr id="82948" name="Rectangle 4"/>
          <p:cNvSpPr>
            <a:spLocks noChangeArrowheads="1"/>
          </p:cNvSpPr>
          <p:nvPr/>
        </p:nvSpPr>
        <p:spPr bwMode="auto">
          <a:xfrm>
            <a:off x="0" y="476250"/>
            <a:ext cx="9144000" cy="727075"/>
          </a:xfrm>
          <a:prstGeom prst="rect">
            <a:avLst/>
          </a:prstGeom>
          <a:noFill/>
          <a:ln w="9525">
            <a:noFill/>
            <a:miter lim="800000"/>
            <a:headEnd/>
            <a:tailEnd/>
          </a:ln>
          <a:effectLst/>
        </p:spPr>
        <p:txBody>
          <a:bodyPr tIns="152352" bIns="25392" anchor="ctr">
            <a:spAutoFit/>
          </a:bodyPr>
          <a:lstStyle/>
          <a:p>
            <a:r>
              <a:rPr lang="pt-BR" sz="1800" b="1">
                <a:solidFill>
                  <a:schemeClr val="hlink"/>
                </a:solidFill>
              </a:rPr>
              <a:t>Desenvolvimento cerebelar em crianças prematuras na  idade termo equivalente</a:t>
            </a:r>
            <a:endParaRPr lang="pt-BR" sz="1800">
              <a:solidFill>
                <a:schemeClr val="hlink"/>
              </a:solidFill>
            </a:endParaRPr>
          </a:p>
          <a:p>
            <a:r>
              <a:rPr lang="pt-BR" sz="1800" b="1">
                <a:solidFill>
                  <a:schemeClr val="hlink"/>
                </a:solidFill>
              </a:rPr>
              <a:t>é prejudicado por hemorragia intraventricular de baixo grau</a:t>
            </a:r>
          </a:p>
        </p:txBody>
      </p:sp>
      <p:pic>
        <p:nvPicPr>
          <p:cNvPr id="82950" name="Picture 6" descr="pptx">
            <a:hlinkClick r:id="rId2" tooltip="HIV_grau 2_cerebelo_desenvolv"/>
          </p:cNvPr>
          <p:cNvPicPr>
            <a:picLocks noChangeAspect="1" noChangeArrowheads="1"/>
          </p:cNvPicPr>
          <p:nvPr/>
        </p:nvPicPr>
        <p:blipFill>
          <a:blip r:embed="rId3"/>
          <a:srcRect/>
          <a:stretch>
            <a:fillRect/>
          </a:stretch>
        </p:blipFill>
        <p:spPr bwMode="auto">
          <a:xfrm>
            <a:off x="8027988" y="908050"/>
            <a:ext cx="457200" cy="457200"/>
          </a:xfrm>
          <a:prstGeom prst="rect">
            <a:avLst/>
          </a:prstGeom>
          <a:noFill/>
        </p:spPr>
      </p:pic>
      <p:pic>
        <p:nvPicPr>
          <p:cNvPr id="82951" name="Picture 7"/>
          <p:cNvPicPr>
            <a:picLocks noChangeAspect="1" noChangeArrowheads="1"/>
          </p:cNvPicPr>
          <p:nvPr/>
        </p:nvPicPr>
        <p:blipFill>
          <a:blip r:embed="rId4"/>
          <a:srcRect/>
          <a:stretch>
            <a:fillRect/>
          </a:stretch>
        </p:blipFill>
        <p:spPr bwMode="auto">
          <a:xfrm>
            <a:off x="0" y="1125538"/>
            <a:ext cx="1350963" cy="1793875"/>
          </a:xfrm>
          <a:prstGeom prst="rect">
            <a:avLst/>
          </a:prstGeom>
          <a:noFill/>
          <a:ln w="9525">
            <a:noFill/>
            <a:miter lim="800000"/>
            <a:headEnd/>
            <a:tailEnd/>
          </a:ln>
          <a:effectLst/>
        </p:spPr>
      </p:pic>
      <p:sp>
        <p:nvSpPr>
          <p:cNvPr id="82952" name="Rectangle 8"/>
          <p:cNvSpPr>
            <a:spLocks noChangeArrowheads="1"/>
          </p:cNvSpPr>
          <p:nvPr/>
        </p:nvSpPr>
        <p:spPr bwMode="auto">
          <a:xfrm>
            <a:off x="1331913" y="1431925"/>
            <a:ext cx="7812087" cy="1004888"/>
          </a:xfrm>
          <a:prstGeom prst="rect">
            <a:avLst/>
          </a:prstGeom>
          <a:solidFill>
            <a:srgbClr val="FFFFFF"/>
          </a:solidFill>
          <a:ln w="9525">
            <a:noFill/>
            <a:miter lim="800000"/>
            <a:headEnd/>
            <a:tailEnd/>
          </a:ln>
          <a:effectLst/>
        </p:spPr>
        <p:txBody>
          <a:bodyPr lIns="0" tIns="0" rIns="71415" bIns="0" anchor="ctr">
            <a:spAutoFit/>
          </a:bodyPr>
          <a:lstStyle/>
          <a:p>
            <a:r>
              <a:rPr lang="pt-BR" sz="1800" b="1">
                <a:hlinkClick r:id="rId5"/>
              </a:rPr>
              <a:t/>
            </a:r>
            <a:br>
              <a:rPr lang="pt-BR" sz="1800" b="1">
                <a:hlinkClick r:id="rId5"/>
              </a:rPr>
            </a:br>
            <a:r>
              <a:rPr lang="pt-BR" sz="1200" b="1">
                <a:hlinkClick r:id="rId5"/>
              </a:rPr>
              <a:t>Cerebellar</a:t>
            </a:r>
            <a:r>
              <a:rPr lang="pt-BR" sz="1200">
                <a:hlinkClick r:id="rId5"/>
              </a:rPr>
              <a:t> </a:t>
            </a:r>
            <a:r>
              <a:rPr lang="pt-BR" sz="1200" b="1">
                <a:hlinkClick r:id="rId5"/>
              </a:rPr>
              <a:t>Development</a:t>
            </a:r>
            <a:r>
              <a:rPr lang="pt-BR" sz="1200">
                <a:hlinkClick r:id="rId5"/>
              </a:rPr>
              <a:t> in Preterm Infants at Term-Equivalent Age Is Impaired after Low-Grade Intraventricular Hemorrhage.</a:t>
            </a:r>
            <a:r>
              <a:rPr lang="pt-BR" sz="1200" b="1"/>
              <a:t>Jeong HJ</a:t>
            </a:r>
            <a:r>
              <a:rPr lang="pt-BR" sz="1200"/>
              <a:t>, Shim SY, Cho HJ, Cho SJ, Son DW, Park EA.J Pediatr. 2016 Aug;175:86-92.e2. doi: 10.1016/j.jpeds.2016.05.010. Epub 2016 Jun 6.PMID: 27283462.</a:t>
            </a:r>
            <a:r>
              <a:rPr lang="pt-BR" sz="1200" b="1">
                <a:hlinkClick r:id="rId5"/>
              </a:rPr>
              <a:t>Free Article</a:t>
            </a:r>
            <a:r>
              <a:rPr lang="pt-BR" sz="1200" b="1"/>
              <a:t>.</a:t>
            </a:r>
            <a:r>
              <a:rPr lang="pt-BR" sz="1200" u="sng">
                <a:hlinkClick r:id="rId6"/>
              </a:rPr>
              <a:t>Similar articles</a:t>
            </a:r>
            <a:r>
              <a:rPr lang="pt-BR" sz="1200" u="sng"/>
              <a:t>.</a:t>
            </a:r>
          </a:p>
          <a:p>
            <a:r>
              <a:rPr lang="pt-BR" sz="1200" b="1">
                <a:solidFill>
                  <a:schemeClr val="hlink"/>
                </a:solidFill>
              </a:rPr>
              <a:t>Artigo Integral!</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p:cNvSpPr>
          <p:nvPr>
            <p:ph type="body" idx="1"/>
          </p:nvPr>
        </p:nvSpPr>
        <p:spPr>
          <a:xfrm>
            <a:off x="250825" y="2565400"/>
            <a:ext cx="8480425" cy="5030788"/>
          </a:xfrm>
        </p:spPr>
        <p:txBody>
          <a:bodyPr/>
          <a:lstStyle/>
          <a:p>
            <a:pPr>
              <a:lnSpc>
                <a:spcPct val="80000"/>
              </a:lnSpc>
            </a:pPr>
            <a:r>
              <a:rPr lang="pt-BR" sz="1800" smtClean="0">
                <a:latin typeface="Times New Roman" pitchFamily="18" charset="0"/>
              </a:rPr>
              <a:t>Antigamente acreditava-se que as leves hemorragias intraventriculares graus I e II </a:t>
            </a:r>
            <a:r>
              <a:rPr lang="pt-BR" sz="1800" b="1" smtClean="0">
                <a:latin typeface="Times New Roman" pitchFamily="18" charset="0"/>
              </a:rPr>
              <a:t>(HIV leve) </a:t>
            </a:r>
            <a:r>
              <a:rPr lang="pt-BR" sz="1800" smtClean="0">
                <a:latin typeface="Times New Roman" pitchFamily="18" charset="0"/>
              </a:rPr>
              <a:t>não aumentavam o risco de comprometimento do desenvolvimento neurológico além do risco relacionado a própria prematuridade. No entanto, já tem sido evidenciado que a HIV leve associava-se com maiores taxas de comprometimento neurológico aos 2-3 anos de idade corrigida, além de diminuição do volume cortical e crescimento cerebelar reduzido. Por outro lado, pouco ainda é conhecido a respeito do substrato anatômico do deficiente resultados  neurocognitivos e motores nas crianças com HIV leve.No presente estudo italiano de Tortora et al, esta informação é trazida através das estatísticas espaciais baseadas em tratos, para avaliação das diferenças nos parâmetros imagem de  tensor de difusão (DTI), uma abordagem amplamente utilizadas para explorar anormalidades microestruturais da substância branca em crianças nascidas pré-termo. Este estudo de ressonância foi realizado na idade equivalente a termo. Os autores relataram, nos recém-nascidos (RN) &lt;29 semanas com HIV leve mais comprometimento microestrutural severo em regiões periventriculares e nos RN≥29 semanas alterações mais leves  na substância branca e também na substância branca subcortical.</a:t>
            </a:r>
            <a:r>
              <a:rPr lang="pt-BR" sz="1800" b="1" smtClean="0">
                <a:latin typeface="Times New Roman" pitchFamily="18" charset="0"/>
              </a:rPr>
              <a:t> </a:t>
            </a:r>
            <a:r>
              <a:rPr lang="pt-BR" sz="1800" smtClean="0">
                <a:latin typeface="Times New Roman" pitchFamily="18" charset="0"/>
              </a:rPr>
              <a:t>As anormalidades de DTI foram associadas com uma deficiente coordenação  locomotora e mão-olho e resultados de desempenho em 24 meses.</a:t>
            </a:r>
          </a:p>
        </p:txBody>
      </p:sp>
      <p:sp>
        <p:nvSpPr>
          <p:cNvPr id="80901" name="Rectangle 5"/>
          <p:cNvSpPr>
            <a:spLocks noChangeArrowheads="1"/>
          </p:cNvSpPr>
          <p:nvPr/>
        </p:nvSpPr>
        <p:spPr bwMode="auto">
          <a:xfrm>
            <a:off x="2268538" y="1306513"/>
            <a:ext cx="6875462" cy="1063625"/>
          </a:xfrm>
          <a:prstGeom prst="rect">
            <a:avLst/>
          </a:prstGeom>
          <a:solidFill>
            <a:srgbClr val="FFFFFF"/>
          </a:solidFill>
          <a:ln w="9525">
            <a:noFill/>
            <a:miter lim="800000"/>
            <a:headEnd/>
            <a:tailEnd/>
          </a:ln>
          <a:effectLst/>
        </p:spPr>
        <p:txBody>
          <a:bodyPr lIns="0" tIns="0" rIns="71415" bIns="0" anchor="ctr">
            <a:spAutoFit/>
          </a:bodyPr>
          <a:lstStyle/>
          <a:p>
            <a:r>
              <a:rPr lang="pt-BR">
                <a:hlinkClick r:id="rId2"/>
              </a:rPr>
              <a:t>The effects of mild germinal matrix-intraventricular haemorrhage on the developmental white matter microstructure of preterm neonates: a DTI study.</a:t>
            </a:r>
            <a:r>
              <a:rPr lang="pt-BR"/>
              <a:t>Tortora D, Martinetti C, Severino M, Uccella S, Malova M, Parodi A, Brera F, Morana G, Ramenghi LA, Rossi A.Eur Radiol. 2018 Mar;28(3):1157-1166. doi: 10.1007/s00330-017-5060-0. Epub 2017 Sep 27.PMID: 28956133.</a:t>
            </a:r>
            <a:r>
              <a:rPr lang="pt-BR" u="sng">
                <a:hlinkClick r:id="rId3"/>
              </a:rPr>
              <a:t>Similar articles</a:t>
            </a:r>
            <a:endParaRPr lang="pt-BR" u="sng"/>
          </a:p>
        </p:txBody>
      </p:sp>
      <p:sp>
        <p:nvSpPr>
          <p:cNvPr id="80903" name="Rectangle 7"/>
          <p:cNvSpPr>
            <a:spLocks noChangeArrowheads="1"/>
          </p:cNvSpPr>
          <p:nvPr/>
        </p:nvSpPr>
        <p:spPr bwMode="auto">
          <a:xfrm>
            <a:off x="11113" y="115888"/>
            <a:ext cx="9132887" cy="884237"/>
          </a:xfrm>
          <a:prstGeom prst="rect">
            <a:avLst/>
          </a:prstGeom>
          <a:solidFill>
            <a:srgbClr val="FFFFFF"/>
          </a:solidFill>
          <a:ln w="9525">
            <a:noFill/>
            <a:miter lim="800000"/>
            <a:headEnd/>
            <a:tailEnd/>
          </a:ln>
          <a:effectLst/>
        </p:spPr>
        <p:txBody>
          <a:bodyPr wrap="none" lIns="0" tIns="126960" rIns="0" bIns="25392" anchor="ctr">
            <a:spAutoFit/>
          </a:bodyPr>
          <a:lstStyle/>
          <a:p>
            <a:r>
              <a:rPr lang="pt-BR" sz="1800" b="1">
                <a:solidFill>
                  <a:schemeClr val="hlink"/>
                </a:solidFill>
                <a:latin typeface="Lato" pitchFamily="34" charset="0"/>
              </a:rPr>
              <a:t>Os efeitos da hemorragia intraventricular leve na matriz germinativa no desenvolvimento </a:t>
            </a:r>
          </a:p>
          <a:p>
            <a:r>
              <a:rPr lang="pt-BR" sz="1800" b="1">
                <a:solidFill>
                  <a:schemeClr val="hlink"/>
                </a:solidFill>
                <a:latin typeface="Lato" pitchFamily="34" charset="0"/>
              </a:rPr>
              <a:t>microestrutural da  substância branca de neonatos prematuros: Um estudo DTI</a:t>
            </a:r>
          </a:p>
          <a:p>
            <a:pPr eaLnBrk="0" hangingPunct="0"/>
            <a:r>
              <a:rPr lang="pt-BR" sz="1200" b="1"/>
              <a:t>Apresentação: Juliana da Luz Araújo e Rayanne Garrido Monteiro de Andrade.Coordenação: Paulo R. Margotto </a:t>
            </a:r>
          </a:p>
        </p:txBody>
      </p:sp>
      <p:pic>
        <p:nvPicPr>
          <p:cNvPr id="80904" name="Picture 8" descr="pptx">
            <a:hlinkClick r:id="rId4" tooltip="HIV_leve_lesa_subst_branc_tratografia"/>
          </p:cNvPr>
          <p:cNvPicPr>
            <a:picLocks noChangeAspect="1" noChangeArrowheads="1"/>
          </p:cNvPicPr>
          <p:nvPr/>
        </p:nvPicPr>
        <p:blipFill>
          <a:blip r:embed="rId5"/>
          <a:srcRect/>
          <a:stretch>
            <a:fillRect/>
          </a:stretch>
        </p:blipFill>
        <p:spPr bwMode="auto">
          <a:xfrm>
            <a:off x="8686800" y="476250"/>
            <a:ext cx="457200" cy="457200"/>
          </a:xfrm>
          <a:prstGeom prst="rect">
            <a:avLst/>
          </a:prstGeom>
          <a:noFill/>
        </p:spPr>
      </p:pic>
      <p:pic>
        <p:nvPicPr>
          <p:cNvPr id="80907" name="Picture 11"/>
          <p:cNvPicPr>
            <a:picLocks noChangeAspect="1" noChangeArrowheads="1"/>
          </p:cNvPicPr>
          <p:nvPr/>
        </p:nvPicPr>
        <p:blipFill>
          <a:blip r:embed="rId6"/>
          <a:srcRect/>
          <a:stretch>
            <a:fillRect/>
          </a:stretch>
        </p:blipFill>
        <p:spPr bwMode="auto">
          <a:xfrm>
            <a:off x="250825" y="1052513"/>
            <a:ext cx="1974850" cy="1422400"/>
          </a:xfrm>
          <a:prstGeom prst="rect">
            <a:avLst/>
          </a:prstGeom>
          <a:noFill/>
          <a:ln w="9525">
            <a:noFill/>
            <a:miter lim="800000"/>
            <a:headEnd/>
            <a:tailEnd/>
          </a:ln>
          <a:effectLst/>
        </p:spPr>
      </p:pic>
      <p:sp>
        <p:nvSpPr>
          <p:cNvPr id="80908" name="AutoShape 12"/>
          <p:cNvSpPr>
            <a:spLocks noChangeArrowheads="1"/>
          </p:cNvSpPr>
          <p:nvPr/>
        </p:nvSpPr>
        <p:spPr bwMode="auto">
          <a:xfrm>
            <a:off x="8532813" y="6165850"/>
            <a:ext cx="419100" cy="50641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3399"/>
          </a:solidFill>
          <a:ln w="57150">
            <a:solidFill>
              <a:srgbClr val="FFFF00"/>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1"/>
          </p:nvPr>
        </p:nvSpPr>
        <p:spPr>
          <a:xfrm>
            <a:off x="395288" y="1052513"/>
            <a:ext cx="8578850" cy="5073650"/>
          </a:xfrm>
        </p:spPr>
        <p:txBody>
          <a:bodyPr/>
          <a:lstStyle/>
          <a:p>
            <a:pPr>
              <a:lnSpc>
                <a:spcPct val="80000"/>
              </a:lnSpc>
            </a:pPr>
            <a:r>
              <a:rPr lang="pt-BR" sz="2000" smtClean="0">
                <a:latin typeface="Times New Roman" pitchFamily="18" charset="0"/>
              </a:rPr>
              <a:t>Assim este estudo mostra a organização anormal da microestrutura da substância branca nos pré-termos com HIV leve. Sabemos que a matriz germinativa é a principal fonte de células precursoras oligodendrogliais, que mais tarde, no terceiro trimestre, migram para a substância, onde eles se diferenciam e produzem mielina durante os primeiros anos de vida. Portanto, há o dano inicial à substância branca decorrente da mielinização inadequada, dano axonal, ou incoerências das fibras  e estas alterações são provavelmente associadas com déficits de desenvolvimento neurológico aos 24 meses de idade. Nos links, a </a:t>
            </a:r>
            <a:r>
              <a:rPr lang="pt-BR" sz="2000" b="1" smtClean="0">
                <a:latin typeface="Times New Roman" pitchFamily="18" charset="0"/>
              </a:rPr>
              <a:t>discussão da corticoneurogênese</a:t>
            </a:r>
            <a:r>
              <a:rPr lang="pt-BR" sz="2000" smtClean="0">
                <a:latin typeface="Times New Roman" pitchFamily="18" charset="0"/>
              </a:rPr>
              <a:t>: a matriz germinativa representa o remanescente da zona germinativa; entre 10-24 semanas de gestação, esta região celular é a fonte de precursores neuronais; após 24 semanas de gestação, a migração neuronal se completou, mas a matriz germinativa provê precursores gliais que se tornarão oligodendrócitos e astrócitos. Neste estágio tardio da gliogênese, os astrócitos migram às camadas superiores corticais e são cruciais para a sobrevivência neuronal e o desenvolvimento normal do córtex cerebral.</a:t>
            </a:r>
          </a:p>
          <a:p>
            <a:pPr algn="ctr">
              <a:lnSpc>
                <a:spcPct val="80000"/>
              </a:lnSpc>
              <a:buFont typeface="Arial" pitchFamily="34" charset="0"/>
              <a:buNone/>
            </a:pPr>
            <a:r>
              <a:rPr lang="pt-BR" sz="2000" b="1" smtClean="0">
                <a:solidFill>
                  <a:schemeClr val="hlink"/>
                </a:solidFill>
                <a:latin typeface="Times New Roman" pitchFamily="18" charset="0"/>
              </a:rPr>
              <a:t>É importante este conhecimento para melhor  orientação aos país deste prematuros com  HIV leve.  </a:t>
            </a:r>
          </a:p>
          <a:p>
            <a:pPr>
              <a:lnSpc>
                <a:spcPct val="80000"/>
              </a:lnSpc>
            </a:pPr>
            <a:endParaRPr lang="pt-BR" sz="2000" b="1" smtClean="0">
              <a:solidFill>
                <a:schemeClr val="hlink"/>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4294967295"/>
          </p:nvPr>
        </p:nvSpPr>
        <p:spPr>
          <a:xfrm>
            <a:off x="684213" y="3429000"/>
            <a:ext cx="7735887" cy="4572000"/>
          </a:xfrm>
        </p:spPr>
        <p:txBody>
          <a:bodyPr lIns="45720" rIns="45720"/>
          <a:lstStyle/>
          <a:p>
            <a:pPr marL="90488" indent="-90488" algn="just">
              <a:lnSpc>
                <a:spcPct val="80000"/>
              </a:lnSpc>
              <a:buFont typeface="Arial" pitchFamily="34" charset="0"/>
              <a:buNone/>
            </a:pPr>
            <a:r>
              <a:rPr lang="pt-BR" sz="1600" smtClean="0">
                <a:effectLst>
                  <a:outerShdw blurRad="38100" dist="38100" dir="2700000" algn="tl">
                    <a:srgbClr val="C0C0C0"/>
                  </a:outerShdw>
                </a:effectLst>
                <a:latin typeface="Times New Roman" pitchFamily="18" charset="0"/>
              </a:rPr>
              <a:t>O estudo foi realizado com recém-nascidos (RN) entre 23-27sem6 dias (pré-termos extremos), acompanhados entre 2-3 anos de idade corrigida pela prematuridade Os ultrassons foram realizados  no   1º ao 4º dia de vida, 10º ao 14º dia de vida, 4a a 8a semana de idade e durante a 36a a 40a semana de idade pós-concepção. O estudo mostra que </a:t>
            </a:r>
            <a:r>
              <a:rPr lang="pt-BR" sz="1600" smtClean="0">
                <a:solidFill>
                  <a:srgbClr val="FF0000"/>
                </a:solidFill>
                <a:effectLst>
                  <a:outerShdw blurRad="38100" dist="38100" dir="2700000" algn="tl">
                    <a:srgbClr val="C0C0C0"/>
                  </a:outerShdw>
                </a:effectLst>
                <a:latin typeface="Times New Roman" pitchFamily="18" charset="0"/>
              </a:rPr>
              <a:t>crianças com IVH de grau I-II foram duas vezes mais propensos a apresentar deficiência neurossensorial moderada a grave (22,0%) e paralisia cerebral (10,4%) em comparação com o grupo que não apresentou IVH (12,1%) e (6,5%) respectivamente</a:t>
            </a:r>
            <a:r>
              <a:rPr lang="pt-BR" sz="1600" smtClean="0">
                <a:effectLst>
                  <a:outerShdw blurRad="38100" dist="38100" dir="2700000" algn="tl">
                    <a:srgbClr val="C0C0C0"/>
                  </a:outerShdw>
                </a:effectLst>
                <a:latin typeface="Times New Roman" pitchFamily="18" charset="0"/>
              </a:rPr>
              <a:t>. Após controle de fatores de confusão </a:t>
            </a:r>
            <a:r>
              <a:rPr lang="pt-BR" sz="1600" smtClean="0">
                <a:solidFill>
                  <a:srgbClr val="FF0000"/>
                </a:solidFill>
                <a:effectLst>
                  <a:outerShdw blurRad="38100" dist="38100" dir="2700000" algn="tl">
                    <a:srgbClr val="C0C0C0"/>
                  </a:outerShdw>
                </a:effectLst>
                <a:latin typeface="Times New Roman" pitchFamily="18" charset="0"/>
              </a:rPr>
              <a:t>a HIV graus I-II associou-se com disfunção motora moderada a grave em 1,6 vezes (IC a 95%:1,14-2,28).</a:t>
            </a:r>
            <a:r>
              <a:rPr lang="pt-BR" sz="1600" smtClean="0">
                <a:effectLst>
                  <a:outerShdw blurRad="38100" dist="38100" dir="2700000" algn="tl">
                    <a:srgbClr val="C0C0C0"/>
                  </a:outerShdw>
                </a:effectLst>
                <a:latin typeface="Times New Roman" pitchFamily="18" charset="0"/>
              </a:rPr>
              <a:t> </a:t>
            </a:r>
            <a:r>
              <a:rPr lang="pt-BR" sz="1600" smtClean="0">
                <a:solidFill>
                  <a:srgbClr val="FF0000"/>
                </a:solidFill>
                <a:effectLst>
                  <a:outerShdw blurRad="38100" dist="38100" dir="2700000" algn="tl">
                    <a:srgbClr val="C0C0C0"/>
                  </a:outerShdw>
                </a:effectLst>
                <a:latin typeface="Times New Roman" pitchFamily="18" charset="0"/>
              </a:rPr>
              <a:t>Estes achados</a:t>
            </a:r>
            <a:r>
              <a:rPr lang="pt-BR" sz="1600" smtClean="0">
                <a:effectLst>
                  <a:outerShdw blurRad="38100" dist="38100" dir="2700000" algn="tl">
                    <a:srgbClr val="C0C0C0"/>
                  </a:outerShdw>
                </a:effectLst>
                <a:latin typeface="Times New Roman" pitchFamily="18" charset="0"/>
              </a:rPr>
              <a:t> </a:t>
            </a:r>
            <a:r>
              <a:rPr lang="pt-BR" sz="1600" smtClean="0">
                <a:solidFill>
                  <a:srgbClr val="FF0000"/>
                </a:solidFill>
                <a:effectLst>
                  <a:outerShdw blurRad="38100" dist="38100" dir="2700000" algn="tl">
                    <a:srgbClr val="C0C0C0"/>
                  </a:outerShdw>
                </a:effectLst>
                <a:latin typeface="Times New Roman" pitchFamily="18" charset="0"/>
              </a:rPr>
              <a:t>preocupantes  na HIV de baixo grau (I-II), nos pré-termos extremos se devem ao comprometimento da migração neuronal tardia, afetando negativamente as funções das áreas subcorticais</a:t>
            </a:r>
            <a:r>
              <a:rPr lang="pt-BR" sz="1600" smtClean="0">
                <a:effectLst>
                  <a:outerShdw blurRad="38100" dist="38100" dir="2700000" algn="tl">
                    <a:srgbClr val="C0C0C0"/>
                  </a:outerShdw>
                </a:effectLst>
                <a:latin typeface="Times New Roman" pitchFamily="18" charset="0"/>
              </a:rPr>
              <a:t>. Á luz deste e de outros estudos semelhantes, os autores sugerem uma, abordagem mais cautelosa dos médicos em aconselhar estas famílias e destacam a importância à longo prazo da triagem e acompanhamento regular dos efeitos adversos no neurodesenvolvimento desta população.</a:t>
            </a:r>
            <a:r>
              <a:rPr lang="pt-BR" sz="1600" smtClean="0">
                <a:latin typeface="Times New Roman" pitchFamily="18" charset="0"/>
              </a:rPr>
              <a:t> </a:t>
            </a:r>
          </a:p>
        </p:txBody>
      </p:sp>
      <p:graphicFrame>
        <p:nvGraphicFramePr>
          <p:cNvPr id="83988" name="Group 20"/>
          <p:cNvGraphicFramePr>
            <a:graphicFrameLocks noGrp="1"/>
          </p:cNvGraphicFramePr>
          <p:nvPr/>
        </p:nvGraphicFramePr>
        <p:xfrm>
          <a:off x="250825" y="404813"/>
          <a:ext cx="8569325" cy="1216025"/>
        </p:xfrm>
        <a:graphic>
          <a:graphicData uri="http://schemas.openxmlformats.org/drawingml/2006/table">
            <a:tbl>
              <a:tblPr/>
              <a:tblGrid>
                <a:gridCol w="2855913"/>
                <a:gridCol w="2857500"/>
                <a:gridCol w="2855912"/>
              </a:tblGrid>
              <a:tr h="4445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Hemorragia intraventricular e neurodesenvolvimento nos rec</a:t>
                      </a:r>
                      <a:r>
                        <a:rPr kumimoji="0" 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pr</a:t>
                      </a:r>
                      <a:r>
                        <a:rPr kumimoji="0" 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extremos (Progn</a:t>
                      </a:r>
                      <a:r>
                        <a:rPr kumimoji="0" 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ó</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stico da hemorragia intraventricular graus</a:t>
                      </a:r>
                      <a:r>
                        <a:rPr kumimoji="0" lang="pt-BR" sz="18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I-II)</a:t>
                      </a:r>
                      <a:endParaRPr kumimoji="0" lang="pt-BR" sz="1800" b="0" i="0" u="none" strike="noStrike" cap="none" normalizeH="0" baseline="0" smtClean="0">
                        <a:ln>
                          <a:noFill/>
                        </a:ln>
                        <a:solidFill>
                          <a:schemeClr val="tx1"/>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Srinivas Bolisetty et al., Apresenta</a:t>
                      </a:r>
                      <a:r>
                        <a:rPr kumimoji="0" 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ão:Patr</a:t>
                      </a:r>
                      <a:r>
                        <a:rPr kumimoji="0" 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í</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cia B.M. Castro, Helena Ara</a:t>
                      </a:r>
                      <a:r>
                        <a:rPr kumimoji="0" 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ú</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jo Lapa; Danielle Gumieiro, Sarah A. Cardoso e Thales da Silva Antunes, Paulo R. Margotto</a:t>
                      </a:r>
                      <a:endParaRPr kumimoji="0" lang="pt-BR" sz="1400" b="0" i="0" u="none" strike="noStrike" cap="none" normalizeH="0" baseline="0" smtClean="0">
                        <a:ln>
                          <a:noFill/>
                        </a:ln>
                        <a:solidFill>
                          <a:schemeClr val="tx1"/>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66"/>
                          </a:solidFill>
                          <a:effectLst/>
                          <a:latin typeface="Calibri" pitchFamily="34" charset="0"/>
                          <a:cs typeface="Times New Roman" pitchFamily="18" charset="0"/>
                        </a:rPr>
                        <a:t>           </a:t>
                      </a:r>
                      <a:endParaRPr kumimoji="0" lang="pt-BR" sz="18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3991" name="Picture 23" descr="ppt">
            <a:hlinkClick r:id="rId3" tooltip="Hemorrag_intrav_I-II_prognost_2014"/>
          </p:cNvPr>
          <p:cNvPicPr>
            <a:picLocks noChangeAspect="1" noChangeArrowheads="1"/>
          </p:cNvPicPr>
          <p:nvPr/>
        </p:nvPicPr>
        <p:blipFill>
          <a:blip r:embed="rId4"/>
          <a:srcRect/>
          <a:stretch>
            <a:fillRect/>
          </a:stretch>
        </p:blipFill>
        <p:spPr bwMode="auto">
          <a:xfrm>
            <a:off x="6659563" y="692150"/>
            <a:ext cx="457200" cy="457200"/>
          </a:xfrm>
          <a:prstGeom prst="rect">
            <a:avLst/>
          </a:prstGeom>
          <a:noFill/>
        </p:spPr>
      </p:pic>
      <p:pic>
        <p:nvPicPr>
          <p:cNvPr id="83993" name="Picture 25"/>
          <p:cNvPicPr>
            <a:picLocks noChangeAspect="1" noChangeArrowheads="1"/>
          </p:cNvPicPr>
          <p:nvPr/>
        </p:nvPicPr>
        <p:blipFill>
          <a:blip r:embed="rId5"/>
          <a:srcRect/>
          <a:stretch>
            <a:fillRect/>
          </a:stretch>
        </p:blipFill>
        <p:spPr bwMode="auto">
          <a:xfrm>
            <a:off x="250825" y="1628775"/>
            <a:ext cx="2425700" cy="1820863"/>
          </a:xfrm>
          <a:prstGeom prst="rect">
            <a:avLst/>
          </a:prstGeom>
          <a:noFill/>
          <a:ln w="9525">
            <a:noFill/>
            <a:miter lim="800000"/>
            <a:headEnd/>
            <a:tailEnd/>
          </a:ln>
          <a:effectLst/>
        </p:spPr>
      </p:pic>
      <p:sp>
        <p:nvSpPr>
          <p:cNvPr id="83994" name="Rectangle 26"/>
          <p:cNvSpPr>
            <a:spLocks noChangeArrowheads="1"/>
          </p:cNvSpPr>
          <p:nvPr/>
        </p:nvSpPr>
        <p:spPr bwMode="auto">
          <a:xfrm>
            <a:off x="2700338" y="1916113"/>
            <a:ext cx="6443662" cy="912812"/>
          </a:xfrm>
          <a:prstGeom prst="rect">
            <a:avLst/>
          </a:prstGeom>
          <a:solidFill>
            <a:srgbClr val="FFFFFF"/>
          </a:solidFill>
          <a:ln w="9525">
            <a:noFill/>
            <a:miter lim="800000"/>
            <a:headEnd/>
            <a:tailEnd/>
          </a:ln>
          <a:effectLst/>
        </p:spPr>
        <p:txBody>
          <a:bodyPr lIns="0" tIns="0" rIns="71415" bIns="0" anchor="ctr">
            <a:spAutoFit/>
          </a:bodyPr>
          <a:lstStyle/>
          <a:p>
            <a:r>
              <a:rPr lang="pt-BR" sz="1200" b="1">
                <a:hlinkClick r:id="rId6"/>
              </a:rPr>
              <a:t>Intraventricular</a:t>
            </a:r>
            <a:r>
              <a:rPr lang="pt-BR" sz="1200">
                <a:hlinkClick r:id="rId6"/>
              </a:rPr>
              <a:t> </a:t>
            </a:r>
            <a:r>
              <a:rPr lang="pt-BR" sz="1200" b="1">
                <a:hlinkClick r:id="rId6"/>
              </a:rPr>
              <a:t>hemorrhage</a:t>
            </a:r>
            <a:r>
              <a:rPr lang="pt-BR" sz="1200">
                <a:hlinkClick r:id="rId6"/>
              </a:rPr>
              <a:t> and </a:t>
            </a:r>
            <a:r>
              <a:rPr lang="pt-BR" sz="1200" b="1">
                <a:hlinkClick r:id="rId6"/>
              </a:rPr>
              <a:t>neurodevelopmental</a:t>
            </a:r>
            <a:r>
              <a:rPr lang="pt-BR" sz="1200">
                <a:hlinkClick r:id="rId6"/>
              </a:rPr>
              <a:t> </a:t>
            </a:r>
            <a:r>
              <a:rPr lang="pt-BR" sz="1200" b="1">
                <a:hlinkClick r:id="rId6"/>
              </a:rPr>
              <a:t>outcomes</a:t>
            </a:r>
            <a:r>
              <a:rPr lang="pt-BR" sz="1200">
                <a:hlinkClick r:id="rId6"/>
              </a:rPr>
              <a:t> in </a:t>
            </a:r>
            <a:r>
              <a:rPr lang="pt-BR" sz="1200" b="1">
                <a:hlinkClick r:id="rId6"/>
              </a:rPr>
              <a:t>extreme</a:t>
            </a:r>
            <a:r>
              <a:rPr lang="pt-BR" sz="1200">
                <a:hlinkClick r:id="rId6"/>
              </a:rPr>
              <a:t> </a:t>
            </a:r>
            <a:r>
              <a:rPr lang="pt-BR" sz="1200" b="1">
                <a:hlinkClick r:id="rId6"/>
              </a:rPr>
              <a:t>preterm infants</a:t>
            </a:r>
            <a:r>
              <a:rPr lang="pt-BR" sz="1200">
                <a:hlinkClick r:id="rId6"/>
              </a:rPr>
              <a:t>.</a:t>
            </a:r>
            <a:r>
              <a:rPr lang="pt-BR" sz="1200"/>
              <a:t>Bolisetty S, Dhawan A, Abdel-Latif M, Bajuk B, Stack J, Lui K; New South Wales and Australian Capital Territory Neonatal Intensive Care Units' Data Collection.Pediatrics. 2014 Jan;133(1):55-62. doi: 10.1542/peds.2013-0372. Epub 2013 Dec 30.</a:t>
            </a:r>
          </a:p>
          <a:p>
            <a:r>
              <a:rPr lang="pt-BR" sz="1200"/>
              <a:t>PMID: 24379238.</a:t>
            </a:r>
            <a:r>
              <a:rPr lang="pt-BR" sz="1200" b="1">
                <a:hlinkClick r:id="rId6"/>
              </a:rPr>
              <a:t>Free Article</a:t>
            </a:r>
            <a:r>
              <a:rPr lang="pt-BR" sz="1200" b="1"/>
              <a:t>.</a:t>
            </a:r>
            <a:r>
              <a:rPr lang="pt-BR" sz="1200" u="sng">
                <a:hlinkClick r:id="rId7"/>
              </a:rPr>
              <a:t>Similar articles</a:t>
            </a:r>
            <a:endParaRPr lang="pt-BR" sz="1200" u="sng"/>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Grp="1"/>
          </p:cNvSpPr>
          <p:nvPr>
            <p:ph type="body" idx="1"/>
          </p:nvPr>
        </p:nvSpPr>
        <p:spPr>
          <a:xfrm>
            <a:off x="468313" y="2708275"/>
            <a:ext cx="8229600" cy="4525963"/>
          </a:xfrm>
        </p:spPr>
        <p:txBody>
          <a:bodyPr/>
          <a:lstStyle/>
          <a:p>
            <a:pPr>
              <a:lnSpc>
                <a:spcPct val="80000"/>
              </a:lnSpc>
            </a:pPr>
            <a:r>
              <a:rPr lang="pt-BR" sz="2000" smtClean="0"/>
              <a:t>O estudo evidenciou, a partir de 106.461 RN &lt;1500g, dos quais 2436 receberam uma punção lombar (PL) precoce, que </a:t>
            </a:r>
            <a:r>
              <a:rPr lang="pt-BR" sz="2000" b="1" smtClean="0">
                <a:solidFill>
                  <a:srgbClr val="FF0000"/>
                </a:solidFill>
              </a:rPr>
              <a:t>a hemorragia intraventricular grave (Graus 3 e 4) foi maior nos recém-nascidos pré-termo submetidos a punção lombar nos primeiros 3 dias de vida: OR ajustada (intervalo de confiança de 95%) = 2,64 (1,96-3,54) no dia-0; 2,21 (1,61-3,04) no dia 1; 1,55 (1,03-2,34) no dia 2; e 2,25 (1,50-3,38) no dia 3</a:t>
            </a:r>
            <a:r>
              <a:rPr lang="pt-BR" sz="2000" smtClean="0"/>
              <a:t>. O mecanismo proposto pelos autores  que liga a punção lombar à hemorragia intraventricular se deve a mudanças posturais  que ocorrem durante o exame. Alterações posturais no primeiro dia de vida poderia levar à flutuação no fluxo sanguíneo cerebral nos RN pré-termo. Outro mecanismo proposto para esta associação é a diminuição do líquido cefalorraquidiano causada pela punção lombar, levando a mudanças no fluxo sanguíneo cerebral, além da dor do procedimento (aumenta o pico da velocidade sistólica do fluxo sanguíneo cerebral). </a:t>
            </a:r>
          </a:p>
        </p:txBody>
      </p:sp>
      <p:pic>
        <p:nvPicPr>
          <p:cNvPr id="96260" name="Picture 4" descr="pptx"/>
          <p:cNvPicPr>
            <a:picLocks noChangeAspect="1" noChangeArrowheads="1"/>
          </p:cNvPicPr>
          <p:nvPr/>
        </p:nvPicPr>
        <p:blipFill>
          <a:blip r:embed="rId2" r:link="rId3"/>
          <a:srcRect/>
          <a:stretch>
            <a:fillRect/>
          </a:stretch>
        </p:blipFill>
        <p:spPr bwMode="auto">
          <a:xfrm>
            <a:off x="-250825" y="3521075"/>
            <a:ext cx="457200" cy="457200"/>
          </a:xfrm>
          <a:prstGeom prst="rect">
            <a:avLst/>
          </a:prstGeom>
          <a:noFill/>
        </p:spPr>
      </p:pic>
      <p:sp>
        <p:nvSpPr>
          <p:cNvPr id="96262" name="Rectangle 6"/>
          <p:cNvSpPr>
            <a:spLocks noChangeArrowheads="1"/>
          </p:cNvSpPr>
          <p:nvPr/>
        </p:nvSpPr>
        <p:spPr bwMode="auto">
          <a:xfrm>
            <a:off x="0" y="0"/>
            <a:ext cx="9144000" cy="1066800"/>
          </a:xfrm>
          <a:prstGeom prst="rect">
            <a:avLst/>
          </a:prstGeom>
          <a:solidFill>
            <a:srgbClr val="FFFFFF"/>
          </a:solidFill>
          <a:ln w="9525">
            <a:noFill/>
            <a:miter lim="800000"/>
            <a:headEnd/>
            <a:tailEnd/>
          </a:ln>
          <a:effectLst/>
        </p:spPr>
        <p:txBody>
          <a:bodyPr lIns="0" tIns="126960" rIns="0" bIns="25392" anchor="ctr">
            <a:spAutoFit/>
          </a:bodyPr>
          <a:lstStyle/>
          <a:p>
            <a:r>
              <a:rPr lang="pt-BR" sz="2000" b="1">
                <a:solidFill>
                  <a:schemeClr val="hlink"/>
                </a:solidFill>
                <a:latin typeface="Lato" pitchFamily="34" charset="0"/>
              </a:rPr>
              <a:t>Pun</a:t>
            </a:r>
            <a:r>
              <a:rPr lang="pt-BR" sz="2000" b="1">
                <a:solidFill>
                  <a:schemeClr val="hlink"/>
                </a:solidFill>
                <a:latin typeface="Calibri"/>
              </a:rPr>
              <a:t>ç</a:t>
            </a:r>
            <a:r>
              <a:rPr lang="pt-BR" sz="2000" b="1">
                <a:solidFill>
                  <a:schemeClr val="hlink"/>
                </a:solidFill>
                <a:latin typeface="Lato" pitchFamily="34" charset="0"/>
              </a:rPr>
              <a:t>ão lombar precoce e risco de hemorragia intraventricular em bebês de muito baixo peso</a:t>
            </a:r>
          </a:p>
          <a:p>
            <a:pPr eaLnBrk="0" hangingPunct="0"/>
            <a:r>
              <a:rPr lang="pt-BR" sz="2000">
                <a:solidFill>
                  <a:schemeClr val="hlink"/>
                </a:solidFill>
                <a:latin typeface="Calibri"/>
              </a:rPr>
              <a:t>        </a:t>
            </a:r>
            <a:endParaRPr lang="pt-BR" sz="2000">
              <a:solidFill>
                <a:schemeClr val="hlink"/>
              </a:solidFill>
              <a:latin typeface="Source Sans Pro"/>
            </a:endParaRPr>
          </a:p>
        </p:txBody>
      </p:sp>
      <p:pic>
        <p:nvPicPr>
          <p:cNvPr id="96263" name="Picture 7" descr="pptx">
            <a:hlinkClick r:id="rId4" tooltip="Punc-lombar-precoc-Hemorag-intrav"/>
          </p:cNvPr>
          <p:cNvPicPr>
            <a:picLocks noChangeAspect="1" noChangeArrowheads="1"/>
          </p:cNvPicPr>
          <p:nvPr/>
        </p:nvPicPr>
        <p:blipFill>
          <a:blip r:embed="rId5"/>
          <a:srcRect/>
          <a:stretch>
            <a:fillRect/>
          </a:stretch>
        </p:blipFill>
        <p:spPr bwMode="auto">
          <a:xfrm>
            <a:off x="5292725" y="476250"/>
            <a:ext cx="457200" cy="457200"/>
          </a:xfrm>
          <a:prstGeom prst="rect">
            <a:avLst/>
          </a:prstGeom>
          <a:noFill/>
        </p:spPr>
      </p:pic>
      <p:sp>
        <p:nvSpPr>
          <p:cNvPr id="96264" name="Rectangle 8"/>
          <p:cNvSpPr>
            <a:spLocks noChangeArrowheads="1"/>
          </p:cNvSpPr>
          <p:nvPr/>
        </p:nvSpPr>
        <p:spPr bwMode="auto">
          <a:xfrm>
            <a:off x="611188" y="1628775"/>
            <a:ext cx="7448550" cy="850900"/>
          </a:xfrm>
          <a:prstGeom prst="rect">
            <a:avLst/>
          </a:prstGeom>
          <a:solidFill>
            <a:srgbClr val="FFFFFF"/>
          </a:solidFill>
          <a:ln w="9525">
            <a:noFill/>
            <a:miter lim="800000"/>
            <a:headEnd/>
            <a:tailEnd/>
          </a:ln>
          <a:effectLst/>
        </p:spPr>
        <p:txBody>
          <a:bodyPr wrap="none" lIns="0" tIns="0" rIns="71415" bIns="0" anchor="ctr">
            <a:spAutoFit/>
          </a:bodyPr>
          <a:lstStyle/>
          <a:p>
            <a:r>
              <a:rPr lang="pt-BR">
                <a:hlinkClick r:id="rId6"/>
              </a:rPr>
              <a:t>Early lumbar puncture and risk of intraventricular hemorrhage in very low birth weight infants.</a:t>
            </a:r>
            <a:endParaRPr lang="pt-BR"/>
          </a:p>
          <a:p>
            <a:r>
              <a:rPr lang="pt-BR"/>
              <a:t>Testoni D, Hornik CP, Guinsburg R, Clark RH, Greenberg RG, Benjamin DK Jr, Smith PB.</a:t>
            </a:r>
          </a:p>
          <a:p>
            <a:r>
              <a:rPr lang="pt-BR"/>
              <a:t>Early Hum Dev. 2018 Feb;117:1-6. doi: 10.1016/j.earlhumdev.2017.11.013. Epub 2017 Dec 5.</a:t>
            </a:r>
          </a:p>
          <a:p>
            <a:r>
              <a:rPr lang="pt-BR"/>
              <a:t>PMID: 29220639.</a:t>
            </a:r>
            <a:r>
              <a:rPr lang="pt-BR" u="sng">
                <a:hlinkClick r:id="rId7"/>
              </a:rPr>
              <a:t>Similar articles</a:t>
            </a:r>
            <a:endParaRPr lang="pt-BR" u="sng"/>
          </a:p>
        </p:txBody>
      </p:sp>
      <p:sp>
        <p:nvSpPr>
          <p:cNvPr id="96265" name="Rectangle 9"/>
          <p:cNvSpPr>
            <a:spLocks noChangeArrowheads="1"/>
          </p:cNvSpPr>
          <p:nvPr/>
        </p:nvSpPr>
        <p:spPr bwMode="auto">
          <a:xfrm>
            <a:off x="179388" y="1011238"/>
            <a:ext cx="9144000" cy="581025"/>
          </a:xfrm>
          <a:prstGeom prst="rect">
            <a:avLst/>
          </a:prstGeom>
          <a:noFill/>
          <a:ln w="9525">
            <a:noFill/>
            <a:miter lim="800000"/>
            <a:headEnd/>
            <a:tailEnd/>
          </a:ln>
          <a:effectLst/>
        </p:spPr>
        <p:txBody>
          <a:bodyPr anchor="ctr">
            <a:spAutoFit/>
          </a:bodyPr>
          <a:lstStyle/>
          <a:p>
            <a:r>
              <a:rPr lang="pt-BR" sz="1600"/>
              <a:t>Artigo discutido na Residência de Pediatria do HUB pela Profa. Dra. Márcia Pimentel de Castro na Unidade Neonatal do Hospital Universitário de Brasília (HUB/UnB). </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p:cNvSpPr>
          <p:nvPr>
            <p:ph type="title"/>
          </p:nvPr>
        </p:nvSpPr>
        <p:spPr>
          <a:xfrm>
            <a:off x="468313" y="-242888"/>
            <a:ext cx="8229600" cy="1143001"/>
          </a:xfrm>
        </p:spPr>
        <p:txBody>
          <a:bodyPr/>
          <a:lstStyle/>
          <a:p>
            <a:r>
              <a:rPr lang="pt-BR" smtClean="0">
                <a:solidFill>
                  <a:schemeClr val="hlink"/>
                </a:solidFill>
              </a:rPr>
              <a:t>Portanto...</a:t>
            </a:r>
          </a:p>
        </p:txBody>
      </p:sp>
      <p:sp>
        <p:nvSpPr>
          <p:cNvPr id="99331" name="Rectangle 3"/>
          <p:cNvSpPr>
            <a:spLocks noGrp="1"/>
          </p:cNvSpPr>
          <p:nvPr>
            <p:ph type="body" idx="1"/>
          </p:nvPr>
        </p:nvSpPr>
        <p:spPr>
          <a:xfrm>
            <a:off x="0" y="620713"/>
            <a:ext cx="9144000" cy="6237287"/>
          </a:xfrm>
        </p:spPr>
        <p:txBody>
          <a:bodyPr/>
          <a:lstStyle/>
          <a:p>
            <a:pPr>
              <a:lnSpc>
                <a:spcPct val="80000"/>
              </a:lnSpc>
              <a:buFont typeface="Arial" pitchFamily="34" charset="0"/>
              <a:buNone/>
            </a:pPr>
            <a:r>
              <a:rPr lang="pt-BR" altLang="ja-JP" sz="1200" smtClean="0"/>
              <a:t>        </a:t>
            </a:r>
            <a:r>
              <a:rPr lang="pt-BR" altLang="ja-JP" sz="1600" smtClean="0">
                <a:latin typeface="Times New Roman" pitchFamily="18" charset="0"/>
              </a:rPr>
              <a:t>Trata-se de uma coorte retrospectiva incluindo crianças de </a:t>
            </a:r>
            <a:r>
              <a:rPr lang="pt-BR" altLang="ja-JP" sz="1600" b="1" smtClean="0">
                <a:latin typeface="Times New Roman" pitchFamily="18" charset="0"/>
              </a:rPr>
              <a:t>22 a 31 semanas de gestação</a:t>
            </a:r>
            <a:r>
              <a:rPr lang="pt-BR" altLang="ja-JP" sz="1600" smtClean="0">
                <a:latin typeface="Times New Roman" pitchFamily="18" charset="0"/>
              </a:rPr>
              <a:t> sem doença congênita grave e anomalias, nascidas em hospitais da </a:t>
            </a:r>
            <a:r>
              <a:rPr lang="pt-BR" altLang="ja-JP" sz="1600" i="1" smtClean="0">
                <a:latin typeface="Times New Roman" pitchFamily="18" charset="0"/>
              </a:rPr>
              <a:t>Califórnia Perinatal Quality Care Collaborative</a:t>
            </a:r>
            <a:r>
              <a:rPr lang="pt-BR" altLang="ja-JP" sz="1600" smtClean="0">
                <a:latin typeface="Times New Roman" pitchFamily="18" charset="0"/>
              </a:rPr>
              <a:t>, entre 2005 e 2015, tendo como desfecho primário do estudo, a  grave HIV (grau III ou IV). De 44028 lactentes, 24,4% apresentaram HIV, (16,5%  graus I ou II e 7,7% graus III ou IV). A incidência de HIV grave diminuiu significativamente em toda a Califórnia (de 9,7% em 2005 para 5,9% em 2015-redução de 39%, assim como diminuição da HIV graus I e II (de 18,3% para  14,1%-redução de 23% ).  Os fatores identificados na queda da HIV  na análise multivariada, foram,  especificamente </a:t>
            </a:r>
            <a:r>
              <a:rPr lang="pt-BR" altLang="ja-JP" sz="1600" b="1" smtClean="0">
                <a:solidFill>
                  <a:schemeClr val="hlink"/>
                </a:solidFill>
                <a:latin typeface="Times New Roman" pitchFamily="18" charset="0"/>
              </a:rPr>
              <a:t>esteróides pré-natais</a:t>
            </a:r>
            <a:r>
              <a:rPr lang="pt-BR" altLang="ja-JP" sz="1600" smtClean="0">
                <a:solidFill>
                  <a:schemeClr val="hlink"/>
                </a:solidFill>
                <a:latin typeface="Times New Roman" pitchFamily="18" charset="0"/>
              </a:rPr>
              <a:t> e </a:t>
            </a:r>
            <a:r>
              <a:rPr lang="pt-BR" altLang="ja-JP" sz="1600" b="1" smtClean="0">
                <a:solidFill>
                  <a:schemeClr val="hlink"/>
                </a:solidFill>
                <a:latin typeface="Times New Roman" pitchFamily="18" charset="0"/>
              </a:rPr>
              <a:t>intubação da Sala de Parto</a:t>
            </a:r>
            <a:r>
              <a:rPr lang="pt-BR" altLang="ja-JP" sz="1600" b="1" smtClean="0">
                <a:latin typeface="Times New Roman" pitchFamily="18" charset="0"/>
              </a:rPr>
              <a:t>. </a:t>
            </a:r>
            <a:r>
              <a:rPr lang="pt-BR" altLang="ja-JP" sz="1600" smtClean="0">
                <a:latin typeface="Times New Roman" pitchFamily="18" charset="0"/>
              </a:rPr>
              <a:t>Nas crianças com HIV grave, as taxas de exposição pré-natal a esteróides aumentou de 71,7% para 81,3%. As</a:t>
            </a:r>
            <a:r>
              <a:rPr lang="pt-BR" altLang="ja-JP" sz="1600" b="1" smtClean="0">
                <a:latin typeface="Times New Roman" pitchFamily="18" charset="0"/>
              </a:rPr>
              <a:t> </a:t>
            </a:r>
            <a:r>
              <a:rPr lang="pt-BR" altLang="ja-JP" sz="1600" smtClean="0">
                <a:latin typeface="Times New Roman" pitchFamily="18" charset="0"/>
              </a:rPr>
              <a:t>taxas de intubação na Sala de Parto diminuíram significativamente nos lactentes com HIV grave de 86,6% para 70,7%, uma diminuição 1,5% ao ano. Durante parte do estudo, foi implementada melhoria na qualidade das práticas na Sala de Parto</a:t>
            </a:r>
            <a:r>
              <a:rPr lang="pt-BR" altLang="ja-JP" sz="1600" b="1" smtClean="0">
                <a:latin typeface="Times New Roman" pitchFamily="18" charset="0"/>
              </a:rPr>
              <a:t>, </a:t>
            </a:r>
            <a:r>
              <a:rPr lang="pt-BR" altLang="ja-JP" sz="1600" smtClean="0">
                <a:latin typeface="Times New Roman" pitchFamily="18" charset="0"/>
              </a:rPr>
              <a:t>uma das quais foi a otimização do suporte respiratório. </a:t>
            </a:r>
            <a:r>
              <a:rPr lang="pt-BR" altLang="ja-JP" sz="1600" b="1" smtClean="0">
                <a:latin typeface="Times New Roman" pitchFamily="18" charset="0"/>
              </a:rPr>
              <a:t>Assim</a:t>
            </a:r>
            <a:r>
              <a:rPr lang="pt-BR" altLang="ja-JP" sz="1600" smtClean="0">
                <a:latin typeface="Times New Roman" pitchFamily="18" charset="0"/>
              </a:rPr>
              <a:t> a </a:t>
            </a:r>
            <a:r>
              <a:rPr lang="pt-BR" altLang="ja-JP" sz="1600" b="1" smtClean="0">
                <a:latin typeface="Times New Roman" pitchFamily="18" charset="0"/>
              </a:rPr>
              <a:t>exposição pré-natal ao esteróide e menos intubação na  Sala de Parto foram as maiores contribuições  para a redução da HIV grave. ASSIM, </a:t>
            </a:r>
            <a:r>
              <a:rPr lang="pt-BR" altLang="ja-JP" sz="1600" b="1" smtClean="0">
                <a:solidFill>
                  <a:schemeClr val="hlink"/>
                </a:solidFill>
                <a:latin typeface="Times New Roman" pitchFamily="18" charset="0"/>
              </a:rPr>
              <a:t>MUDANÇA GENERALIZADA NA PRÁTICA PODE IMPACTAR RESULTADOS</a:t>
            </a:r>
            <a:r>
              <a:rPr lang="pt-BR" altLang="ja-JP" sz="1600" b="1" smtClean="0">
                <a:latin typeface="Times New Roman" pitchFamily="18" charset="0"/>
              </a:rPr>
              <a:t>. Portanto, esses dados, em conjunto com outras literaturas, destacam a </a:t>
            </a:r>
            <a:r>
              <a:rPr lang="pt-BR" altLang="ja-JP" sz="1600" b="1" smtClean="0">
                <a:solidFill>
                  <a:schemeClr val="hlink"/>
                </a:solidFill>
                <a:latin typeface="Times New Roman" pitchFamily="18" charset="0"/>
              </a:rPr>
              <a:t>necessidade de esforços contínuos para otimizar as práticas na  Sala de Parto  e o manuseio dos RN de muito baixo peso ao nascer</a:t>
            </a:r>
            <a:r>
              <a:rPr lang="pt-BR" altLang="ja-JP" sz="1600" b="1" smtClean="0">
                <a:latin typeface="Times New Roman" pitchFamily="18" charset="0"/>
              </a:rPr>
              <a:t>. </a:t>
            </a:r>
            <a:r>
              <a:rPr lang="pt-BR" altLang="ja-JP" sz="1600" smtClean="0">
                <a:latin typeface="Times New Roman" pitchFamily="18" charset="0"/>
              </a:rPr>
              <a:t>Nos </a:t>
            </a:r>
            <a:r>
              <a:rPr lang="pt-BR" altLang="ja-JP" sz="1600" i="1" smtClean="0">
                <a:latin typeface="Times New Roman" pitchFamily="18" charset="0"/>
              </a:rPr>
              <a:t>links </a:t>
            </a:r>
            <a:r>
              <a:rPr lang="pt-BR" altLang="ja-JP" sz="1600" smtClean="0">
                <a:latin typeface="Times New Roman" pitchFamily="18" charset="0"/>
              </a:rPr>
              <a:t>evidências da </a:t>
            </a:r>
            <a:r>
              <a:rPr lang="pt-BR" altLang="ja-JP" sz="1600" b="1" smtClean="0">
                <a:latin typeface="Times New Roman" pitchFamily="18" charset="0"/>
              </a:rPr>
              <a:t>associação significativa  da intubação como causa de HIV, principalmente após tentativa de intubação, assim como a ventilação mecânica e de forma especial, a sua duração!</a:t>
            </a:r>
            <a:r>
              <a:rPr lang="pt-BR" altLang="ja-JP" sz="1600" smtClean="0">
                <a:latin typeface="Times New Roman" pitchFamily="18" charset="0"/>
              </a:rPr>
              <a:t> O uso de CPAP precoce tem mudado a incidência de HIV. Os menores graus de HIV também se associam a deficiente neurodesenvolvimento, principalmente nos RN&lt;29 semanas (comprometimento da migração neuronal tardia, afetando negativamente as funções das áreas subcorticais), como demonstrado por estudos de tratografia. Também demonstramos na nossa Unidade diminuição da HIV grave analisando duas coortes semelhantes (17% para 6%!). Ao logo de 15 anos, Marba S et al demonstraram queda na  incidência da HIV  de 50,9% em 1991 para 11,9% em 2005. Trouxemos também uma informação sobre o papel da punção lombar nos primeiros 3 dias de vida e ocorrência da HIV grave (III e IV): OR ajustada (intervalo de confiança de 95%) = 2,64 (1,96-3,54) no dia-0; 2,21 (1,61-3,04) no dia 1; 1,55 (1,03-2,34) no dia 2; e 2,25 (1,50-3,38) no dia 3. Assim é muito importante que as Unidade Neonatais conheçam suas incidências de HIV para que possam reavaliar suas práticas caso apresentam altas incidências (excesso de intubação, de tentativas de intubação, suporte ventilatório agressivo e menor percentual de uso de esteróide pré-natal). </a:t>
            </a:r>
            <a:endParaRPr lang="pt-BR" sz="1600" smtClean="0">
              <a:latin typeface="Times New Roman" pitchFamily="18" charset="0"/>
            </a:endParaRPr>
          </a:p>
        </p:txBody>
      </p:sp>
      <p:sp>
        <p:nvSpPr>
          <p:cNvPr id="99332" name="Text Box 4"/>
          <p:cNvSpPr txBox="1">
            <a:spLocks noChangeArrowheads="1"/>
          </p:cNvSpPr>
          <p:nvPr/>
        </p:nvSpPr>
        <p:spPr bwMode="auto">
          <a:xfrm>
            <a:off x="7942263" y="6613525"/>
            <a:ext cx="1201737" cy="244475"/>
          </a:xfrm>
          <a:prstGeom prst="rect">
            <a:avLst/>
          </a:prstGeom>
          <a:noFill/>
          <a:ln w="9525">
            <a:noFill/>
            <a:miter lim="800000"/>
            <a:headEnd/>
            <a:tailEnd/>
          </a:ln>
          <a:effectLst/>
        </p:spPr>
        <p:txBody>
          <a:bodyPr wrap="none">
            <a:spAutoFit/>
          </a:bodyPr>
          <a:lstStyle/>
          <a:p>
            <a:r>
              <a:rPr lang="pt-BR" sz="1000"/>
              <a:t>Paulo R. Margotto</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285750" y="1214438"/>
            <a:ext cx="8643938" cy="4286250"/>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l" fontAlgn="auto">
              <a:spcBef>
                <a:spcPts val="0"/>
              </a:spcBef>
              <a:spcAft>
                <a:spcPts val="0"/>
              </a:spcAft>
              <a:defRPr/>
            </a:pPr>
            <a:endParaRPr lang="pt-BR" sz="1800" dirty="0">
              <a:solidFill>
                <a:schemeClr val="tx1"/>
              </a:solidFill>
            </a:endParaRPr>
          </a:p>
        </p:txBody>
      </p:sp>
      <p:pic>
        <p:nvPicPr>
          <p:cNvPr id="29699" name="Picture 6" descr="Resultado de imagem para universidade catolica de brasilia"/>
          <p:cNvPicPr>
            <a:picLocks noChangeAspect="1" noChangeArrowheads="1"/>
          </p:cNvPicPr>
          <p:nvPr/>
        </p:nvPicPr>
        <p:blipFill>
          <a:blip r:embed="rId2"/>
          <a:srcRect/>
          <a:stretch>
            <a:fillRect/>
          </a:stretch>
        </p:blipFill>
        <p:spPr bwMode="auto">
          <a:xfrm>
            <a:off x="142875" y="5715000"/>
            <a:ext cx="1879600" cy="1143000"/>
          </a:xfrm>
          <a:prstGeom prst="rect">
            <a:avLst/>
          </a:prstGeom>
          <a:noFill/>
          <a:ln w="9525">
            <a:noFill/>
            <a:miter lim="800000"/>
            <a:headEnd/>
            <a:tailEnd/>
          </a:ln>
        </p:spPr>
      </p:pic>
      <p:pic>
        <p:nvPicPr>
          <p:cNvPr id="29700" name="Imagem 4" descr="producao-e1502381801780.png"/>
          <p:cNvPicPr>
            <a:picLocks noChangeAspect="1"/>
          </p:cNvPicPr>
          <p:nvPr/>
        </p:nvPicPr>
        <p:blipFill>
          <a:blip r:embed="rId3">
            <a:lum bright="10000"/>
          </a:blip>
          <a:srcRect/>
          <a:stretch>
            <a:fillRect/>
          </a:stretch>
        </p:blipFill>
        <p:spPr bwMode="auto">
          <a:xfrm>
            <a:off x="5000625" y="4357688"/>
            <a:ext cx="4038600" cy="2443162"/>
          </a:xfrm>
          <a:prstGeom prst="rect">
            <a:avLst/>
          </a:prstGeom>
          <a:noFill/>
          <a:ln w="9525">
            <a:noFill/>
            <a:miter lim="800000"/>
            <a:headEnd/>
            <a:tailEnd/>
          </a:ln>
        </p:spPr>
      </p:pic>
      <p:sp>
        <p:nvSpPr>
          <p:cNvPr id="6" name="Retângulo 5"/>
          <p:cNvSpPr/>
          <p:nvPr/>
        </p:nvSpPr>
        <p:spPr>
          <a:xfrm>
            <a:off x="214313" y="214313"/>
            <a:ext cx="3357562" cy="785812"/>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800"/>
          </a:p>
        </p:txBody>
      </p:sp>
      <p:sp>
        <p:nvSpPr>
          <p:cNvPr id="29702" name="CaixaDeTexto 6"/>
          <p:cNvSpPr txBox="1">
            <a:spLocks noChangeArrowheads="1"/>
          </p:cNvSpPr>
          <p:nvPr/>
        </p:nvSpPr>
        <p:spPr bwMode="auto">
          <a:xfrm>
            <a:off x="214313" y="214313"/>
            <a:ext cx="3214687" cy="708025"/>
          </a:xfrm>
          <a:prstGeom prst="rect">
            <a:avLst/>
          </a:prstGeom>
          <a:noFill/>
          <a:ln w="9525">
            <a:noFill/>
            <a:miter lim="800000"/>
            <a:headEnd/>
            <a:tailEnd/>
          </a:ln>
        </p:spPr>
        <p:txBody>
          <a:bodyPr>
            <a:spAutoFit/>
          </a:bodyPr>
          <a:lstStyle/>
          <a:p>
            <a:r>
              <a:rPr lang="pt-BR" sz="4000">
                <a:latin typeface="Calibri" pitchFamily="34" charset="0"/>
              </a:rPr>
              <a:t>FIM!</a:t>
            </a:r>
          </a:p>
        </p:txBody>
      </p:sp>
      <p:sp>
        <p:nvSpPr>
          <p:cNvPr id="29703" name="CaixaDeTexto 8"/>
          <p:cNvSpPr txBox="1">
            <a:spLocks noChangeArrowheads="1"/>
          </p:cNvSpPr>
          <p:nvPr/>
        </p:nvSpPr>
        <p:spPr bwMode="auto">
          <a:xfrm>
            <a:off x="357188" y="1214438"/>
            <a:ext cx="8643937" cy="1200150"/>
          </a:xfrm>
          <a:prstGeom prst="rect">
            <a:avLst/>
          </a:prstGeom>
          <a:noFill/>
          <a:ln w="9525">
            <a:noFill/>
            <a:miter lim="800000"/>
            <a:headEnd/>
            <a:tailEnd/>
          </a:ln>
        </p:spPr>
        <p:txBody>
          <a:bodyPr>
            <a:spAutoFit/>
          </a:bodyPr>
          <a:lstStyle/>
          <a:p>
            <a:pPr algn="l"/>
            <a:endParaRPr lang="pt-BR" sz="1800">
              <a:latin typeface="Calibri" pitchFamily="34" charset="0"/>
            </a:endParaRPr>
          </a:p>
          <a:p>
            <a:pPr algn="l"/>
            <a:endParaRPr lang="pt-BR" sz="1800">
              <a:latin typeface="Calibri" pitchFamily="34" charset="0"/>
            </a:endParaRPr>
          </a:p>
          <a:p>
            <a:pPr algn="l"/>
            <a:r>
              <a:rPr lang="pt-BR" sz="1800">
                <a:latin typeface="Calibri" pitchFamily="34" charset="0"/>
              </a:rPr>
              <a:t>	</a:t>
            </a:r>
          </a:p>
          <a:p>
            <a:pPr algn="l"/>
            <a:endParaRPr lang="pt-BR" sz="1800">
              <a:latin typeface="Calibri" pitchFamily="34" charset="0"/>
            </a:endParaRPr>
          </a:p>
        </p:txBody>
      </p:sp>
      <p:pic>
        <p:nvPicPr>
          <p:cNvPr id="29704" name="Imagem 1"/>
          <p:cNvPicPr>
            <a:picLocks noChangeAspect="1"/>
          </p:cNvPicPr>
          <p:nvPr/>
        </p:nvPicPr>
        <p:blipFill>
          <a:blip r:embed="rId4"/>
          <a:srcRect/>
          <a:stretch>
            <a:fillRect/>
          </a:stretch>
        </p:blipFill>
        <p:spPr bwMode="auto">
          <a:xfrm>
            <a:off x="2627313" y="1412875"/>
            <a:ext cx="3108325" cy="3595688"/>
          </a:xfrm>
          <a:prstGeom prst="rect">
            <a:avLst/>
          </a:prstGeom>
          <a:noFill/>
          <a:ln w="9525">
            <a:noFill/>
            <a:miter lim="800000"/>
            <a:headEnd/>
            <a:tailEnd/>
          </a:ln>
        </p:spPr>
      </p:pic>
      <p:sp>
        <p:nvSpPr>
          <p:cNvPr id="29706" name="Text Box 10"/>
          <p:cNvSpPr txBox="1">
            <a:spLocks noChangeArrowheads="1"/>
          </p:cNvSpPr>
          <p:nvPr/>
        </p:nvSpPr>
        <p:spPr bwMode="auto">
          <a:xfrm>
            <a:off x="2987675" y="5013325"/>
            <a:ext cx="2101850" cy="366713"/>
          </a:xfrm>
          <a:prstGeom prst="rect">
            <a:avLst/>
          </a:prstGeom>
          <a:noFill/>
          <a:ln w="9525">
            <a:noFill/>
            <a:miter lim="800000"/>
            <a:headEnd/>
            <a:tailEnd/>
          </a:ln>
          <a:effectLst/>
        </p:spPr>
        <p:txBody>
          <a:bodyPr wrap="none">
            <a:spAutoFit/>
          </a:bodyPr>
          <a:lstStyle/>
          <a:p>
            <a:r>
              <a:rPr lang="pt-BR" sz="1800">
                <a:solidFill>
                  <a:schemeClr val="hlink"/>
                </a:solidFill>
              </a:rPr>
              <a:t>Guilherme Queiroz</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title"/>
          </p:nvPr>
        </p:nvSpPr>
        <p:spPr>
          <a:xfrm>
            <a:off x="-2557463" y="-242888"/>
            <a:ext cx="8229601" cy="1143001"/>
          </a:xfrm>
        </p:spPr>
        <p:txBody>
          <a:bodyPr/>
          <a:lstStyle/>
          <a:p>
            <a:r>
              <a:rPr lang="pt-BR" smtClean="0">
                <a:solidFill>
                  <a:schemeClr val="hlink"/>
                </a:solidFill>
              </a:rPr>
              <a:t>OBRIGADO!</a:t>
            </a:r>
          </a:p>
        </p:txBody>
      </p:sp>
      <p:pic>
        <p:nvPicPr>
          <p:cNvPr id="92164" name="Picture 4"/>
          <p:cNvPicPr>
            <a:picLocks noChangeAspect="1" noChangeArrowheads="1"/>
          </p:cNvPicPr>
          <p:nvPr/>
        </p:nvPicPr>
        <p:blipFill>
          <a:blip r:embed="rId2" cstate="print">
            <a:lum bright="6000" contrast="18000"/>
          </a:blip>
          <a:srcRect/>
          <a:stretch>
            <a:fillRect/>
          </a:stretch>
        </p:blipFill>
        <p:spPr bwMode="auto">
          <a:xfrm>
            <a:off x="0" y="692150"/>
            <a:ext cx="9144000" cy="4843463"/>
          </a:xfrm>
          <a:prstGeom prst="rect">
            <a:avLst/>
          </a:prstGeom>
          <a:noFill/>
          <a:ln w="38100">
            <a:solidFill>
              <a:srgbClr val="66FF33"/>
            </a:solidFill>
            <a:miter lim="800000"/>
            <a:headEnd/>
            <a:tailEnd/>
          </a:ln>
          <a:effectLst/>
        </p:spPr>
      </p:pic>
      <p:sp>
        <p:nvSpPr>
          <p:cNvPr id="92165" name="Text Box 5"/>
          <p:cNvSpPr txBox="1">
            <a:spLocks noChangeArrowheads="1"/>
          </p:cNvSpPr>
          <p:nvPr/>
        </p:nvSpPr>
        <p:spPr bwMode="auto">
          <a:xfrm>
            <a:off x="1247775" y="5734050"/>
            <a:ext cx="7219950" cy="641350"/>
          </a:xfrm>
          <a:prstGeom prst="rect">
            <a:avLst/>
          </a:prstGeom>
          <a:noFill/>
          <a:ln w="9525">
            <a:noFill/>
            <a:miter lim="800000"/>
            <a:headEnd/>
            <a:tailEnd/>
          </a:ln>
          <a:effectLst/>
        </p:spPr>
        <p:txBody>
          <a:bodyPr wrap="none">
            <a:spAutoFit/>
          </a:bodyPr>
          <a:lstStyle/>
          <a:p>
            <a:r>
              <a:rPr lang="pt-BR" sz="1800">
                <a:solidFill>
                  <a:schemeClr val="hlink"/>
                </a:solidFill>
              </a:rPr>
              <a:t>Doutorandos  Rodrigo Pio, Guilherme Thomé, Felipe Aguiar, Moisés, </a:t>
            </a:r>
          </a:p>
          <a:p>
            <a:r>
              <a:rPr lang="pt-BR" sz="1800">
                <a:solidFill>
                  <a:schemeClr val="hlink"/>
                </a:solidFill>
              </a:rPr>
              <a:t>(Dr. Paulo R. Margotto), Guilherme Queiroz e Felipe Borges</a:t>
            </a:r>
          </a:p>
        </p:txBody>
      </p:sp>
      <p:sp>
        <p:nvSpPr>
          <p:cNvPr id="92166" name="Text Box 6"/>
          <p:cNvSpPr txBox="1">
            <a:spLocks noChangeArrowheads="1"/>
          </p:cNvSpPr>
          <p:nvPr/>
        </p:nvSpPr>
        <p:spPr bwMode="auto">
          <a:xfrm>
            <a:off x="8056563" y="5589588"/>
            <a:ext cx="1087437" cy="274637"/>
          </a:xfrm>
          <a:prstGeom prst="rect">
            <a:avLst/>
          </a:prstGeom>
          <a:noFill/>
          <a:ln w="9525">
            <a:noFill/>
            <a:miter lim="800000"/>
            <a:headEnd/>
            <a:tailEnd/>
          </a:ln>
          <a:effectLst/>
        </p:spPr>
        <p:txBody>
          <a:bodyPr wrap="none">
            <a:spAutoFit/>
          </a:bodyPr>
          <a:lstStyle/>
          <a:p>
            <a:r>
              <a:rPr lang="pt-BR" sz="1200">
                <a:solidFill>
                  <a:srgbClr val="FF3399"/>
                </a:solidFill>
              </a:rPr>
              <a:t>S8;27/6/2018</a:t>
            </a: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1675</TotalTime>
  <Words>5787</Words>
  <Application>Microsoft Office PowerPoint</Application>
  <PresentationFormat>Apresentação na tela (4:3)</PresentationFormat>
  <Paragraphs>478</Paragraphs>
  <Slides>69</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69</vt:i4>
      </vt:variant>
    </vt:vector>
  </HeadingPairs>
  <TitlesOfParts>
    <vt:vector size="78" baseType="lpstr">
      <vt:lpstr>Calibri</vt:lpstr>
      <vt:lpstr>Arial</vt:lpstr>
      <vt:lpstr>MS PGothic</vt:lpstr>
      <vt:lpstr>Arial Unicode MS</vt:lpstr>
      <vt:lpstr>Lato</vt:lpstr>
      <vt:lpstr>Source Sans Pro</vt:lpstr>
      <vt:lpstr>Times New Roman</vt:lpstr>
      <vt:lpstr>Geneva</vt:lpstr>
      <vt:lpstr>Tema do Office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ABSTRACT</vt:lpstr>
      <vt:lpstr>REFERENCES</vt:lpstr>
      <vt:lpstr>Slide 46</vt:lpstr>
      <vt:lpstr>Nota do Editor do site, Dr. Paulo R. Margotto. Estudando Juntos! Aqui e Agora!</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Portanto...</vt:lpstr>
      <vt:lpstr>Slide 68</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XP</dc:creator>
  <cp:lastModifiedBy>Paulo</cp:lastModifiedBy>
  <cp:revision>34</cp:revision>
  <dcterms:created xsi:type="dcterms:W3CDTF">2018-03-06T22:44:11Z</dcterms:created>
  <dcterms:modified xsi:type="dcterms:W3CDTF">2018-07-14T00:02:31Z</dcterms:modified>
</cp:coreProperties>
</file>