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62" r:id="rId3"/>
    <p:sldId id="258" r:id="rId4"/>
    <p:sldId id="259" r:id="rId5"/>
    <p:sldId id="260" r:id="rId6"/>
    <p:sldId id="299" r:id="rId7"/>
    <p:sldId id="263" r:id="rId8"/>
    <p:sldId id="261" r:id="rId9"/>
    <p:sldId id="264" r:id="rId10"/>
    <p:sldId id="265" r:id="rId11"/>
    <p:sldId id="266" r:id="rId12"/>
    <p:sldId id="267" r:id="rId13"/>
    <p:sldId id="268" r:id="rId14"/>
    <p:sldId id="269" r:id="rId15"/>
    <p:sldId id="285" r:id="rId16"/>
    <p:sldId id="287" r:id="rId17"/>
    <p:sldId id="306" r:id="rId18"/>
    <p:sldId id="303" r:id="rId19"/>
    <p:sldId id="304" r:id="rId20"/>
    <p:sldId id="283" r:id="rId21"/>
    <p:sldId id="289" r:id="rId22"/>
    <p:sldId id="305" r:id="rId23"/>
    <p:sldId id="290" r:id="rId24"/>
    <p:sldId id="307" r:id="rId25"/>
    <p:sldId id="291" r:id="rId26"/>
    <p:sldId id="292" r:id="rId27"/>
    <p:sldId id="293" r:id="rId28"/>
    <p:sldId id="294" r:id="rId29"/>
    <p:sldId id="295" r:id="rId30"/>
    <p:sldId id="296" r:id="rId31"/>
    <p:sldId id="297" r:id="rId32"/>
    <p:sldId id="298" r:id="rId33"/>
    <p:sldId id="270" r:id="rId34"/>
    <p:sldId id="308" r:id="rId35"/>
    <p:sldId id="309" r:id="rId36"/>
    <p:sldId id="310" r:id="rId37"/>
    <p:sldId id="311" r:id="rId38"/>
    <p:sldId id="312" r:id="rId39"/>
    <p:sldId id="318" r:id="rId40"/>
    <p:sldId id="319" r:id="rId41"/>
    <p:sldId id="320" r:id="rId42"/>
    <p:sldId id="321" r:id="rId43"/>
    <p:sldId id="322" r:id="rId44"/>
    <p:sldId id="316" r:id="rId45"/>
    <p:sldId id="314" r:id="rId46"/>
    <p:sldId id="325" r:id="rId47"/>
    <p:sldId id="323" r:id="rId48"/>
    <p:sldId id="324" r:id="rId49"/>
    <p:sldId id="326" r:id="rId50"/>
    <p:sldId id="328" r:id="rId51"/>
    <p:sldId id="329" r:id="rId52"/>
    <p:sldId id="330" r:id="rId53"/>
    <p:sldId id="331" r:id="rId54"/>
    <p:sldId id="332" r:id="rId55"/>
    <p:sldId id="333" r:id="rId56"/>
    <p:sldId id="336" r:id="rId57"/>
    <p:sldId id="337" r:id="rId58"/>
    <p:sldId id="335" r:id="rId59"/>
    <p:sldId id="338" r:id="rId60"/>
    <p:sldId id="272" r:id="rId6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9900"/>
    <a:srgbClr val="FFFF66"/>
    <a:srgbClr val="CCFF33"/>
    <a:srgbClr val="FF00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887" autoAdjust="0"/>
  </p:normalViewPr>
  <p:slideViewPr>
    <p:cSldViewPr>
      <p:cViewPr>
        <p:scale>
          <a:sx n="85" d="100"/>
          <a:sy n="85" d="100"/>
        </p:scale>
        <p:origin x="-691" y="-14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8588E683-4F3B-4851-9313-57A9C87DCF0F}" type="datetimeFigureOut">
              <a:rPr lang="en-US"/>
              <a:pPr>
                <a:defRPr/>
              </a:pPr>
              <a:t>7/20/2018</a:t>
            </a:fld>
            <a:endParaRPr lang="en-US"/>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en-US"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AE9D4D13-1BFA-44BC-85BB-1EB7B7B91920}" type="slidenum">
              <a:rPr lang="en-US"/>
              <a:pPr>
                <a:defRPr/>
              </a:pPr>
              <a:t>‹nº›</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Maximum continuous positive airway pressure (CPAP) (</a:t>
            </a:r>
            <a:r>
              <a:rPr lang="en-US" b="1" smtClean="0"/>
              <a:t>a</a:t>
            </a:r>
            <a:r>
              <a:rPr lang="en-US" smtClean="0"/>
              <a:t>) and fraction of inspired oxygen (FiO2) (</a:t>
            </a:r>
            <a:r>
              <a:rPr lang="en-US" b="1" smtClean="0"/>
              <a:t>b</a:t>
            </a:r>
            <a:r>
              <a:rPr lang="en-US" smtClean="0"/>
              <a:t>) used before intubating infants born at &lt; 29 weeks’ GA in participating networks. The size of circles corresponds to the percentage of units within each network; a larger circle denotes a higher percentage. The median value for each network is indicated with a plus sign. </a:t>
            </a:r>
          </a:p>
        </p:txBody>
      </p:sp>
      <p:sp>
        <p:nvSpPr>
          <p:cNvPr id="645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0687459-BEB2-4AEA-8DFF-E0E9BA10345A}" type="slidenum">
              <a:rPr lang="en-US" sz="1200">
                <a:latin typeface="Calibri" pitchFamily="34" charset="0"/>
              </a:rPr>
              <a:pPr algn="r"/>
              <a:t>17</a:t>
            </a:fld>
            <a:endParaRPr lang="en-US"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6300ECB8-9E4A-4D3D-BB1C-3C12AD8DDB6C}" type="datetimeFigureOut">
              <a:rPr lang="pt-BR"/>
              <a:pPr>
                <a:defRPr/>
              </a:pPr>
              <a:t>20/07/2018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59C4BE8-2CEE-4285-9764-D563A1F2394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42E72BA-0D55-4094-A12B-6FB97C6D111A}" type="datetimeFigureOut">
              <a:rPr lang="pt-BR"/>
              <a:pPr>
                <a:defRPr/>
              </a:pPr>
              <a:t>20/07/2018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7398910-8808-4508-83EE-41389D50C9B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6462CAE5-11F2-42CB-A548-BB3520D2435E}" type="datetimeFigureOut">
              <a:rPr lang="pt-BR"/>
              <a:pPr>
                <a:defRPr/>
              </a:pPr>
              <a:t>20/07/2018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1ECE982-E22A-4841-BBE1-3920D438D49C}"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CBD6FB4B-DD07-4D1F-A66F-40DF34FE8D08}" type="datetimeFigureOut">
              <a:rPr lang="pt-BR"/>
              <a:pPr>
                <a:defRPr/>
              </a:pPr>
              <a:t>20/07/2018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4048711-CA2C-47D6-95E4-7B9C5446EE98}"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9A412D84-E5FA-41BC-ACB2-598106B32862}" type="datetimeFigureOut">
              <a:rPr lang="pt-BR"/>
              <a:pPr>
                <a:defRPr/>
              </a:pPr>
              <a:t>20/07/2018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9847118B-1719-4077-B984-614EDCF2B8E7}"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4C01094-055A-43E8-B74A-286A34755BF7}" type="datetimeFigureOut">
              <a:rPr lang="pt-BR"/>
              <a:pPr>
                <a:defRPr/>
              </a:pPr>
              <a:t>20/07/2018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CE050846-61BE-42E9-BE92-96312514628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CCF5581-14D4-49B9-A3E6-CC9D170F9BB2}" type="datetimeFigureOut">
              <a:rPr lang="pt-BR"/>
              <a:pPr>
                <a:defRPr/>
              </a:pPr>
              <a:t>20/07/2018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A6875985-5B7B-4A71-BD24-5044C784878E}"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275C9CF1-D4AF-4343-A0E1-B3B7431B434B}" type="datetimeFigureOut">
              <a:rPr lang="pt-BR"/>
              <a:pPr>
                <a:defRPr/>
              </a:pPr>
              <a:t>20/07/2018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6339F1DD-13FD-4412-890E-F900DCB8EBB3}"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3E15A15B-298B-4116-A0E8-BD818A7A5E3B}" type="datetimeFigureOut">
              <a:rPr lang="pt-BR"/>
              <a:pPr>
                <a:defRPr/>
              </a:pPr>
              <a:t>20/07/2018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69FE203-999B-4E35-ACD3-904063E5F9F2}"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5030C16-02A7-4BB8-864B-04B69ADDD86A}" type="datetimeFigureOut">
              <a:rPr lang="pt-BR"/>
              <a:pPr>
                <a:defRPr/>
              </a:pPr>
              <a:t>20/07/2018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84552DF-C1CF-43E1-93EA-B5D67E3D618C}"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3291593D-48CC-4CB9-95C6-ABBED7F7ABAF}" type="datetimeFigureOut">
              <a:rPr lang="pt-BR"/>
              <a:pPr>
                <a:defRPr/>
              </a:pPr>
              <a:t>20/07/2018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5C86BC1-3D96-4C89-9C76-AF95B1687FB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E68DE99-E771-469C-9F34-50E4A28B4924}" type="datetimeFigureOut">
              <a:rPr lang="pt-BR"/>
              <a:pPr>
                <a:defRPr/>
              </a:pPr>
              <a:t>20/07/2018</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B346761-2A7B-47CC-A863-01C5506CFA20}"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www.paulomargoto.com.br/" TargetMode="External"/><Relationship Id="rId7"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www.ncbi.nlm.nih.gov/pubmed?linkname=pubmed_pubmed&amp;from_uid=29656287" TargetMode="External"/><Relationship Id="rId4" Type="http://schemas.openxmlformats.org/officeDocument/2006/relationships/hyperlink" Target="https://www.ncbi.nlm.nih.gov/pubmed/29656287"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surfactante-pulmonar-exogeno-2018/"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27678511"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hyperlink" Target="https://www.ncbi.nlm.nih.gov/pubmed/28029185"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27532607" TargetMode="External"/><Relationship Id="rId2" Type="http://schemas.openxmlformats.org/officeDocument/2006/relationships/hyperlink" Target="https://www.ncbi.nlm.nih.gov/pubmed/27532916"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27942865" TargetMode="External"/><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36659" TargetMode="External"/><Relationship Id="rId2" Type="http://schemas.openxmlformats.org/officeDocument/2006/relationships/hyperlink" Target="https://www.ncbi.nlm.nih.gov/pubmed/20236659"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hyperlink" Target="https://www.ncbi.nlm.nih.gov/pubmed/23944299"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s://www.ncbi.nlm.nih.gov/pubmed/24136633" TargetMode="External"/><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4136633"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s://www.ncbi.nlm.nih.gov/pubmed/27653564" TargetMode="External"/><Relationship Id="rId3" Type="http://schemas.openxmlformats.org/officeDocument/2006/relationships/hyperlink" Target="https://www.ncbi.nlm.nih.gov/pubmed/26899543" TargetMode="External"/><Relationship Id="rId7" Type="http://schemas.openxmlformats.org/officeDocument/2006/relationships/image" Target="../media/image28.png"/><Relationship Id="rId2" Type="http://schemas.openxmlformats.org/officeDocument/2006/relationships/hyperlink" Target="https://www.nichd.nih.gov/cochrane_data/wilkinsond_01/wilkinsond_01.html" TargetMode="Externa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17.png"/><Relationship Id="rId4" Type="http://schemas.openxmlformats.org/officeDocument/2006/relationships/hyperlink" Target="http://www.paulomargotto.com.br/documentos/Protocolo_Canula_Alto_Fluxo_2016.doc" TargetMode="External"/><Relationship Id="rId9" Type="http://schemas.openxmlformats.org/officeDocument/2006/relationships/hyperlink" Target="http://paulomargotto.com.br/documentos/17692"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ventilacao-nao-invasiva-uma-atualizacao-non-invasive-ventilation-an-update/" TargetMode="External"/><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hyperlink" Target="http://paulomargotto.com.br/documentos/17700"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s://www.ncbi.nlm.nih.gov/pubmed?linkname=pubmed_pubmed&amp;from_uid=29198532" TargetMode="External"/><Relationship Id="rId3" Type="http://schemas.openxmlformats.org/officeDocument/2006/relationships/image" Target="../media/image32.png"/><Relationship Id="rId7" Type="http://schemas.openxmlformats.org/officeDocument/2006/relationships/hyperlink" Target="https://www.ncbi.nlm.nih.gov/pubmed/29198532"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paulomargotto.com.br/documentos/7824"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paulomargotto.com.br/documentos/17719" TargetMode="External"/><Relationship Id="rId7" Type="http://schemas.openxmlformats.org/officeDocument/2006/relationships/image" Target="../media/image35.jpeg"/><Relationship Id="rId2" Type="http://schemas.openxmlformats.org/officeDocument/2006/relationships/hyperlink" Target="http://paulomargotto.com.br/variacao-da-incidencia-e-dos-fatores-de-risco-na-hemorragia-intraventricular-severa-em-uma-coorte-populacional/"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9754865" TargetMode="External"/><Relationship Id="rId5" Type="http://schemas.openxmlformats.org/officeDocument/2006/relationships/hyperlink" Target="https://www.ncbi.nlm.nih.gov/pubmed/29754865" TargetMode="Externa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ncbi.nlm.nih.gov/pubmed/20659938" TargetMode="Externa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paulomargotto.com.br/documentos/6467"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539750" y="1700213"/>
            <a:ext cx="8353425" cy="2520950"/>
          </a:xfrm>
        </p:spPr>
        <p:txBody>
          <a:bodyPr/>
          <a:lstStyle/>
          <a:p>
            <a:pPr eaLnBrk="1" hangingPunct="1"/>
            <a:r>
              <a:rPr lang="pt-BR" sz="3200" b="1" i="1" smtClean="0">
                <a:solidFill>
                  <a:schemeClr val="hlink"/>
                </a:solidFill>
              </a:rPr>
              <a:t>Manejo Respiratório de Bebês Extremamente  Prematuros: Uma Pesquisa Internacional</a:t>
            </a:r>
            <a:r>
              <a:rPr lang="pt-BR" sz="3200" smtClean="0">
                <a:solidFill>
                  <a:schemeClr val="hlink"/>
                </a:solidFill>
              </a:rPr>
              <a:t/>
            </a:r>
            <a:br>
              <a:rPr lang="pt-BR" sz="3200" smtClean="0">
                <a:solidFill>
                  <a:schemeClr val="hlink"/>
                </a:solidFill>
              </a:rPr>
            </a:br>
            <a:endParaRPr lang="pt-BR" sz="3200" smtClean="0">
              <a:solidFill>
                <a:schemeClr val="hlink"/>
              </a:solidFill>
            </a:endParaRPr>
          </a:p>
        </p:txBody>
      </p:sp>
      <p:sp>
        <p:nvSpPr>
          <p:cNvPr id="2051" name="Subtítulo 2"/>
          <p:cNvSpPr>
            <a:spLocks noGrp="1"/>
          </p:cNvSpPr>
          <p:nvPr>
            <p:ph type="subTitle" idx="1"/>
          </p:nvPr>
        </p:nvSpPr>
        <p:spPr>
          <a:xfrm>
            <a:off x="0" y="4292600"/>
            <a:ext cx="4927600" cy="1752600"/>
          </a:xfrm>
        </p:spPr>
        <p:txBody>
          <a:bodyPr/>
          <a:lstStyle/>
          <a:p>
            <a:pPr eaLnBrk="1" hangingPunct="1">
              <a:lnSpc>
                <a:spcPct val="80000"/>
              </a:lnSpc>
            </a:pPr>
            <a:r>
              <a:rPr lang="pt-BR" sz="2000" smtClean="0">
                <a:solidFill>
                  <a:srgbClr val="898989"/>
                </a:solidFill>
              </a:rPr>
              <a:t>Apresentação:</a:t>
            </a:r>
          </a:p>
          <a:p>
            <a:pPr eaLnBrk="1" hangingPunct="1">
              <a:lnSpc>
                <a:spcPct val="80000"/>
              </a:lnSpc>
            </a:pPr>
            <a:r>
              <a:rPr lang="pt-BR" sz="2000" smtClean="0">
                <a:solidFill>
                  <a:srgbClr val="898989"/>
                </a:solidFill>
              </a:rPr>
              <a:t>Felipe Aguiar,</a:t>
            </a:r>
          </a:p>
          <a:p>
            <a:pPr eaLnBrk="1" hangingPunct="1">
              <a:lnSpc>
                <a:spcPct val="80000"/>
              </a:lnSpc>
            </a:pPr>
            <a:r>
              <a:rPr lang="pt-BR" sz="2000" smtClean="0">
                <a:solidFill>
                  <a:srgbClr val="898989"/>
                </a:solidFill>
              </a:rPr>
              <a:t>Guilherme Miguel,</a:t>
            </a:r>
          </a:p>
          <a:p>
            <a:pPr eaLnBrk="1" hangingPunct="1">
              <a:lnSpc>
                <a:spcPct val="80000"/>
              </a:lnSpc>
            </a:pPr>
            <a:r>
              <a:rPr lang="pt-BR" sz="2000" smtClean="0">
                <a:solidFill>
                  <a:srgbClr val="898989"/>
                </a:solidFill>
              </a:rPr>
              <a:t>Moisés Elias.</a:t>
            </a:r>
          </a:p>
        </p:txBody>
      </p:sp>
      <p:sp>
        <p:nvSpPr>
          <p:cNvPr id="2052" name="AutoShape 2" descr="Resultado de imagem para emblema universidade catolica de brasilia"/>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sp>
        <p:nvSpPr>
          <p:cNvPr id="2053" name="AutoShape 4" descr="Resultado de imagem para emblema universidade catolica de brasilia"/>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pt-BR">
              <a:latin typeface="Calibri" pitchFamily="34" charset="0"/>
            </a:endParaRPr>
          </a:p>
        </p:txBody>
      </p:sp>
      <p:pic>
        <p:nvPicPr>
          <p:cNvPr id="2054" name="Picture 5"/>
          <p:cNvPicPr>
            <a:picLocks noChangeAspect="1" noChangeArrowheads="1"/>
          </p:cNvPicPr>
          <p:nvPr/>
        </p:nvPicPr>
        <p:blipFill>
          <a:blip r:embed="rId2"/>
          <a:srcRect/>
          <a:stretch>
            <a:fillRect/>
          </a:stretch>
        </p:blipFill>
        <p:spPr bwMode="auto">
          <a:xfrm>
            <a:off x="2484438" y="1628775"/>
            <a:ext cx="3551237" cy="704850"/>
          </a:xfrm>
          <a:prstGeom prst="rect">
            <a:avLst/>
          </a:prstGeom>
          <a:noFill/>
          <a:ln w="9525">
            <a:noFill/>
            <a:miter lim="800000"/>
            <a:headEnd/>
            <a:tailEnd/>
          </a:ln>
        </p:spPr>
      </p:pic>
      <p:sp>
        <p:nvSpPr>
          <p:cNvPr id="2055" name="Subtítulo 2"/>
          <p:cNvSpPr txBox="1">
            <a:spLocks/>
          </p:cNvSpPr>
          <p:nvPr/>
        </p:nvSpPr>
        <p:spPr bwMode="auto">
          <a:xfrm>
            <a:off x="0" y="5516563"/>
            <a:ext cx="4927600" cy="1752600"/>
          </a:xfrm>
          <a:prstGeom prst="rect">
            <a:avLst/>
          </a:prstGeom>
          <a:noFill/>
          <a:ln w="9525">
            <a:noFill/>
            <a:miter lim="800000"/>
            <a:headEnd/>
            <a:tailEnd/>
          </a:ln>
        </p:spPr>
        <p:txBody>
          <a:bodyPr/>
          <a:lstStyle/>
          <a:p>
            <a:pPr algn="ctr">
              <a:spcBef>
                <a:spcPct val="20000"/>
              </a:spcBef>
              <a:buFont typeface="Arial" pitchFamily="34" charset="0"/>
              <a:buNone/>
            </a:pPr>
            <a:r>
              <a:rPr lang="pt-BR" sz="2000">
                <a:solidFill>
                  <a:srgbClr val="898989"/>
                </a:solidFill>
                <a:latin typeface="Calibri" pitchFamily="34" charset="0"/>
              </a:rPr>
              <a:t>Coordenação:</a:t>
            </a:r>
          </a:p>
          <a:p>
            <a:pPr algn="ctr">
              <a:spcBef>
                <a:spcPct val="20000"/>
              </a:spcBef>
              <a:buFont typeface="Arial" pitchFamily="34" charset="0"/>
              <a:buNone/>
            </a:pPr>
            <a:r>
              <a:rPr lang="pt-BR" sz="2000">
                <a:solidFill>
                  <a:srgbClr val="898989"/>
                </a:solidFill>
                <a:latin typeface="Calibri" pitchFamily="34" charset="0"/>
              </a:rPr>
              <a:t>Paulo R. Margotto</a:t>
            </a:r>
          </a:p>
        </p:txBody>
      </p:sp>
      <p:sp>
        <p:nvSpPr>
          <p:cNvPr id="2056" name="Text Box 9"/>
          <p:cNvSpPr txBox="1">
            <a:spLocks noChangeArrowheads="1"/>
          </p:cNvSpPr>
          <p:nvPr/>
        </p:nvSpPr>
        <p:spPr bwMode="auto">
          <a:xfrm>
            <a:off x="1042988" y="6276975"/>
            <a:ext cx="2757487" cy="581025"/>
          </a:xfrm>
          <a:prstGeom prst="rect">
            <a:avLst/>
          </a:prstGeom>
          <a:noFill/>
          <a:ln w="9525">
            <a:noFill/>
            <a:miter lim="800000"/>
            <a:headEnd/>
            <a:tailEnd/>
          </a:ln>
        </p:spPr>
        <p:txBody>
          <a:bodyPr wrap="none">
            <a:spAutoFit/>
          </a:bodyPr>
          <a:lstStyle/>
          <a:p>
            <a:r>
              <a:rPr lang="pt-BR" sz="1600">
                <a:hlinkClick r:id="rId3"/>
              </a:rPr>
              <a:t>www.paulomargoto.com.br</a:t>
            </a:r>
            <a:endParaRPr lang="pt-BR" sz="1600"/>
          </a:p>
          <a:p>
            <a:r>
              <a:rPr lang="pt-BR" sz="1600"/>
              <a:t>Brasília, 21 de julho de 2018</a:t>
            </a:r>
          </a:p>
        </p:txBody>
      </p:sp>
      <p:sp>
        <p:nvSpPr>
          <p:cNvPr id="2057" name="Rectangle 10"/>
          <p:cNvSpPr>
            <a:spLocks noChangeArrowheads="1"/>
          </p:cNvSpPr>
          <p:nvPr/>
        </p:nvSpPr>
        <p:spPr bwMode="auto">
          <a:xfrm>
            <a:off x="30163" y="3378200"/>
            <a:ext cx="9113837" cy="730250"/>
          </a:xfrm>
          <a:prstGeom prst="rect">
            <a:avLst/>
          </a:prstGeom>
          <a:solidFill>
            <a:srgbClr val="FFFFFF"/>
          </a:solidFill>
          <a:ln w="9525">
            <a:noFill/>
            <a:miter lim="800000"/>
            <a:headEnd/>
            <a:tailEnd/>
          </a:ln>
        </p:spPr>
        <p:txBody>
          <a:bodyPr lIns="0" tIns="0" rIns="71415" bIns="0" anchor="ctr">
            <a:spAutoFit/>
          </a:bodyPr>
          <a:lstStyle/>
          <a:p>
            <a:pPr algn="ctr"/>
            <a:r>
              <a:rPr lang="pt-BR" sz="1200">
                <a:hlinkClick r:id="rId4"/>
              </a:rPr>
              <a:t>Respiratory Management of Extremely Preterm Infants: An International Survey.</a:t>
            </a:r>
            <a:r>
              <a:rPr lang="pt-BR" sz="1200"/>
              <a:t>Beltempo M, Isayama T, Vento M, Lui K, Kusuda S, Lehtonen L, Sjörs G, Håkansson S, Adams M, Noguchi A, Reichman B, Darlow BA, Morisaki N, Bassler D, Pratesi S, Lee SK, Lodha A, Modi N, Helenius K, Shah PS; on behalf of the International Network for Evaluating Outcomes of Neonates.Neonatol.gy. 2018;114(1):28-36. </a:t>
            </a:r>
            <a:r>
              <a:rPr lang="pt-BR" sz="1200" b="1"/>
              <a:t>doi</a:t>
            </a:r>
            <a:r>
              <a:rPr lang="pt-BR" sz="1200"/>
              <a:t>: </a:t>
            </a:r>
            <a:r>
              <a:rPr lang="pt-BR" sz="1200">
                <a:solidFill>
                  <a:schemeClr val="hlink"/>
                </a:solidFill>
              </a:rPr>
              <a:t>10.1159/000487987</a:t>
            </a:r>
            <a:r>
              <a:rPr lang="pt-BR" sz="1200"/>
              <a:t>. Epub 2018 Apr 13.PMID: 29656287.</a:t>
            </a:r>
            <a:r>
              <a:rPr lang="pt-BR" sz="1200" u="sng">
                <a:hlinkClick r:id="rId5"/>
              </a:rPr>
              <a:t>Similar articles</a:t>
            </a:r>
            <a:r>
              <a:rPr lang="pt-BR" sz="1200"/>
              <a:t>. Toronto, Canada</a:t>
            </a:r>
          </a:p>
        </p:txBody>
      </p:sp>
      <p:pic>
        <p:nvPicPr>
          <p:cNvPr id="2058" name="Picture 11"/>
          <p:cNvPicPr>
            <a:picLocks noChangeAspect="1" noChangeArrowheads="1"/>
          </p:cNvPicPr>
          <p:nvPr/>
        </p:nvPicPr>
        <p:blipFill>
          <a:blip r:embed="rId6">
            <a:lum bright="12000"/>
          </a:blip>
          <a:srcRect/>
          <a:stretch>
            <a:fillRect/>
          </a:stretch>
        </p:blipFill>
        <p:spPr bwMode="auto">
          <a:xfrm>
            <a:off x="0" y="0"/>
            <a:ext cx="9156700" cy="1566863"/>
          </a:xfrm>
          <a:prstGeom prst="rect">
            <a:avLst/>
          </a:prstGeom>
          <a:noFill/>
          <a:ln w="9525">
            <a:noFill/>
            <a:miter lim="800000"/>
            <a:headEnd/>
            <a:tailEnd/>
          </a:ln>
        </p:spPr>
      </p:pic>
      <p:pic>
        <p:nvPicPr>
          <p:cNvPr id="2059" name="Picture 13" descr="IMG-20180609-WA0019"/>
          <p:cNvPicPr>
            <a:picLocks noChangeAspect="1" noChangeArrowheads="1"/>
          </p:cNvPicPr>
          <p:nvPr/>
        </p:nvPicPr>
        <p:blipFill>
          <a:blip r:embed="rId7"/>
          <a:srcRect/>
          <a:stretch>
            <a:fillRect/>
          </a:stretch>
        </p:blipFill>
        <p:spPr bwMode="auto">
          <a:xfrm>
            <a:off x="0" y="4221163"/>
            <a:ext cx="1360488" cy="1360487"/>
          </a:xfrm>
          <a:prstGeom prst="rect">
            <a:avLst/>
          </a:prstGeom>
          <a:noFill/>
          <a:ln w="9525">
            <a:noFill/>
            <a:miter lim="800000"/>
            <a:headEnd/>
            <a:tailEnd/>
          </a:ln>
        </p:spPr>
      </p:pic>
      <p:pic>
        <p:nvPicPr>
          <p:cNvPr id="2060" name="Picture 14"/>
          <p:cNvPicPr>
            <a:picLocks noChangeAspect="1" noChangeArrowheads="1"/>
          </p:cNvPicPr>
          <p:nvPr/>
        </p:nvPicPr>
        <p:blipFill>
          <a:blip r:embed="rId8"/>
          <a:srcRect/>
          <a:stretch>
            <a:fillRect/>
          </a:stretch>
        </p:blipFill>
        <p:spPr bwMode="auto">
          <a:xfrm>
            <a:off x="6084888" y="4221163"/>
            <a:ext cx="2232025" cy="2520950"/>
          </a:xfrm>
          <a:prstGeom prst="rect">
            <a:avLst/>
          </a:prstGeom>
          <a:noFill/>
          <a:ln w="28575">
            <a:solidFill>
              <a:schemeClr val="hlink"/>
            </a:solidFill>
            <a:miter lim="800000"/>
            <a:headEnd/>
            <a:tailEnd/>
          </a:ln>
        </p:spPr>
      </p:pic>
      <p:sp>
        <p:nvSpPr>
          <p:cNvPr id="2061" name="Text Box 15"/>
          <p:cNvSpPr txBox="1">
            <a:spLocks noChangeArrowheads="1"/>
          </p:cNvSpPr>
          <p:nvPr/>
        </p:nvSpPr>
        <p:spPr bwMode="auto">
          <a:xfrm>
            <a:off x="3708400" y="4797425"/>
            <a:ext cx="1711325" cy="369888"/>
          </a:xfrm>
          <a:prstGeom prst="rect">
            <a:avLst/>
          </a:prstGeom>
          <a:noFill/>
          <a:ln w="9525">
            <a:noFill/>
            <a:miter lim="800000"/>
            <a:headEnd/>
            <a:tailEnd/>
          </a:ln>
        </p:spPr>
        <p:txBody>
          <a:bodyPr wrap="none">
            <a:spAutoFit/>
          </a:bodyPr>
          <a:lstStyle/>
          <a:p>
            <a:r>
              <a:rPr lang="pt-BR">
                <a:solidFill>
                  <a:srgbClr val="0000FF"/>
                </a:solidFill>
              </a:rPr>
              <a:t>Se programe!!!</a:t>
            </a:r>
          </a:p>
        </p:txBody>
      </p:sp>
      <p:sp>
        <p:nvSpPr>
          <p:cNvPr id="2062" name="AutoShape 16"/>
          <p:cNvSpPr>
            <a:spLocks noChangeArrowheads="1"/>
          </p:cNvSpPr>
          <p:nvPr/>
        </p:nvSpPr>
        <p:spPr bwMode="auto">
          <a:xfrm>
            <a:off x="5580063" y="4868863"/>
            <a:ext cx="471487" cy="269875"/>
          </a:xfrm>
          <a:custGeom>
            <a:avLst/>
            <a:gdLst>
              <a:gd name="T0" fmla="*/ 353615 w 21600"/>
              <a:gd name="T1" fmla="*/ 0 h 21600"/>
              <a:gd name="T2" fmla="*/ 0 w 21600"/>
              <a:gd name="T3" fmla="*/ 134938 h 21600"/>
              <a:gd name="T4" fmla="*/ 353615 w 21600"/>
              <a:gd name="T5" fmla="*/ 269875 h 21600"/>
              <a:gd name="T6" fmla="*/ 471487 w 21600"/>
              <a:gd name="T7" fmla="*/ 1349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38100">
            <a:solidFill>
              <a:srgbClr val="FF0066"/>
            </a:solidFill>
            <a:miter lim="800000"/>
            <a:headEnd/>
            <a:tailEnd/>
          </a:ln>
        </p:spPr>
        <p:txBody>
          <a:bodyPr wrap="none" anchor="ctr"/>
          <a:lstStyle/>
          <a:p>
            <a:pPr algn="ctr"/>
            <a:endParaRPr lang="pt-BR">
              <a:solidFill>
                <a:srgbClr val="FF0066"/>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eaLnBrk="1" hangingPunct="1"/>
            <a:r>
              <a:rPr lang="pt-BR" smtClean="0"/>
              <a:t>Introdução</a:t>
            </a:r>
          </a:p>
        </p:txBody>
      </p:sp>
      <p:sp>
        <p:nvSpPr>
          <p:cNvPr id="3075" name="Espaço Reservado para Conteúdo 2"/>
          <p:cNvSpPr>
            <a:spLocks noGrp="1"/>
          </p:cNvSpPr>
          <p:nvPr>
            <p:ph idx="1"/>
          </p:nvPr>
        </p:nvSpPr>
        <p:spPr>
          <a:xfrm flipH="1">
            <a:off x="8686800" y="3500438"/>
            <a:ext cx="133350" cy="2625725"/>
          </a:xfrm>
        </p:spPr>
        <p:txBody>
          <a:bodyPr/>
          <a:lstStyle/>
          <a:p>
            <a:pPr eaLnBrk="1" hangingPunct="1"/>
            <a:endParaRPr lang="pt-BR" smtClean="0"/>
          </a:p>
        </p:txBody>
      </p:sp>
      <p:pic>
        <p:nvPicPr>
          <p:cNvPr id="3076" name="Picture 2"/>
          <p:cNvPicPr>
            <a:picLocks noChangeAspect="1" noChangeArrowheads="1"/>
          </p:cNvPicPr>
          <p:nvPr/>
        </p:nvPicPr>
        <p:blipFill>
          <a:blip r:embed="rId2"/>
          <a:srcRect/>
          <a:stretch>
            <a:fillRect/>
          </a:stretch>
        </p:blipFill>
        <p:spPr bwMode="auto">
          <a:xfrm>
            <a:off x="1116013" y="1844675"/>
            <a:ext cx="6242050" cy="4157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lnSpcReduction="10000"/>
          </a:bodyPr>
          <a:lstStyle/>
          <a:p>
            <a:pPr algn="just" eaLnBrk="1" hangingPunct="1">
              <a:lnSpc>
                <a:spcPct val="90000"/>
              </a:lnSpc>
              <a:defRPr/>
            </a:pPr>
            <a:r>
              <a:rPr lang="pt-BR" sz="3000" smtClean="0"/>
              <a:t>A Displasia Bronco pulmonar (DBP) é uma doença prevalente e com alta taxa de morbidade, entre 40% dos prematuros nascidos com &lt; 29 semanas de idade gestacional;(1)</a:t>
            </a:r>
          </a:p>
          <a:p>
            <a:pPr algn="just" eaLnBrk="1" hangingPunct="1">
              <a:lnSpc>
                <a:spcPct val="90000"/>
              </a:lnSpc>
              <a:defRPr/>
            </a:pPr>
            <a:endParaRPr lang="pt-BR" sz="3000" smtClean="0"/>
          </a:p>
          <a:p>
            <a:pPr algn="just" eaLnBrk="1" hangingPunct="1">
              <a:lnSpc>
                <a:spcPct val="90000"/>
              </a:lnSpc>
              <a:defRPr/>
            </a:pPr>
            <a:r>
              <a:rPr lang="pt-BR" sz="3000" smtClean="0"/>
              <a:t>Está associada a eventos adversos de curto e longo prazo para o recém-nascido (RN);(2,3)</a:t>
            </a:r>
          </a:p>
          <a:p>
            <a:pPr algn="just" eaLnBrk="1" hangingPunct="1">
              <a:lnSpc>
                <a:spcPct val="90000"/>
              </a:lnSpc>
              <a:defRPr/>
            </a:pPr>
            <a:endParaRPr lang="pt-BR" sz="3000" smtClean="0"/>
          </a:p>
          <a:p>
            <a:pPr algn="just" eaLnBrk="1" hangingPunct="1">
              <a:lnSpc>
                <a:spcPct val="90000"/>
              </a:lnSpc>
              <a:defRPr/>
            </a:pPr>
            <a:r>
              <a:rPr lang="pt-BR" sz="3000" smtClean="0"/>
              <a:t>Avanços nos cuidados médicos (esteróide pré-natal, surfactante, ventilação não invasiva) tem demonstrado alterar a fisiopatologia da DBP;(4.5)</a:t>
            </a:r>
          </a:p>
          <a:p>
            <a:pPr eaLnBrk="1" hangingPunct="1">
              <a:lnSpc>
                <a:spcPct val="90000"/>
              </a:lnSpc>
              <a:defRPr/>
            </a:pPr>
            <a:endParaRPr lang="pt-BR" sz="3000" smtClean="0"/>
          </a:p>
          <a:p>
            <a:pPr eaLnBrk="1" hangingPunct="1">
              <a:lnSpc>
                <a:spcPct val="90000"/>
              </a:lnSpc>
              <a:defRPr/>
            </a:pPr>
            <a:endParaRPr lang="pt-BR" sz="30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fontScale="92500" lnSpcReduction="10000"/>
          </a:bodyPr>
          <a:lstStyle/>
          <a:p>
            <a:pPr algn="just" eaLnBrk="1" hangingPunct="1">
              <a:defRPr/>
            </a:pPr>
            <a:r>
              <a:rPr lang="pt-BR" sz="3000" smtClean="0"/>
              <a:t>No entanto, não existem evidências de alta qualidade para orientar a prática na escolha do modo de ventilação mecânica, e critérios para intubação e extubação;(8)</a:t>
            </a:r>
          </a:p>
          <a:p>
            <a:pPr algn="just" eaLnBrk="1" hangingPunct="1">
              <a:defRPr/>
            </a:pPr>
            <a:endParaRPr lang="pt-BR" sz="3000" smtClean="0"/>
          </a:p>
          <a:p>
            <a:pPr algn="just" eaLnBrk="1" hangingPunct="1">
              <a:defRPr/>
            </a:pPr>
            <a:r>
              <a:rPr lang="pt-BR" sz="3000" smtClean="0"/>
              <a:t> Em consequência, as Unidades de Cuidados Intensivos Neonatais (UCIN),  e Redes Regionais, formulam seus protocolos próprio baseado na experiência e interpretação da literatura, o que justifica  a variabilidade entre as Redes Nacionais (1)</a:t>
            </a:r>
          </a:p>
          <a:p>
            <a:pPr eaLnBrk="1" hangingPunct="1">
              <a:defRPr/>
            </a:pPr>
            <a:endParaRPr lang="pt-BR" sz="30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smtClean="0"/>
              <a:t>Introdução</a:t>
            </a:r>
          </a:p>
        </p:txBody>
      </p:sp>
      <p:sp>
        <p:nvSpPr>
          <p:cNvPr id="6147" name="Espaço Reservado para Conteúdo 2"/>
          <p:cNvSpPr>
            <a:spLocks noGrp="1"/>
          </p:cNvSpPr>
          <p:nvPr>
            <p:ph idx="1"/>
          </p:nvPr>
        </p:nvSpPr>
        <p:spPr/>
        <p:txBody>
          <a:bodyPr/>
          <a:lstStyle/>
          <a:p>
            <a:pPr algn="just" eaLnBrk="1" hangingPunct="1">
              <a:lnSpc>
                <a:spcPct val="80000"/>
              </a:lnSpc>
            </a:pPr>
            <a:r>
              <a:rPr lang="pt-BR" sz="3000" smtClean="0"/>
              <a:t>Estudos recentes encontraram variações acentuadas na incidência de DBP entre as Unidades Neonatais e as variações nas práticas podem contribuir para isso (9,10), e a compreensão dessas variações podem ajudar a identificar as melhores práticas, melhorando consequentemente, os resultados dessas crianças;</a:t>
            </a:r>
          </a:p>
          <a:p>
            <a:pPr algn="just" eaLnBrk="1" hangingPunct="1">
              <a:lnSpc>
                <a:spcPct val="80000"/>
              </a:lnSpc>
            </a:pPr>
            <a:endParaRPr lang="pt-BR" sz="30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type="body" idx="1"/>
          </p:nvPr>
        </p:nvSpPr>
        <p:spPr/>
        <p:txBody>
          <a:bodyPr/>
          <a:lstStyle/>
          <a:p>
            <a:pPr eaLnBrk="1" hangingPunct="1">
              <a:lnSpc>
                <a:spcPct val="90000"/>
              </a:lnSpc>
            </a:pPr>
            <a:r>
              <a:rPr lang="pt-BR" sz="2400" smtClean="0"/>
              <a:t>A Rede Internacional de Avaliação de Resultados (iNeo) de Neonatos é uma colaboração multinacional de Redes Nacionais Neonatais de base populacional para fornecer uma plataforma para avaliação comparativa de resultados de taxas de natalidade de crianças de peso extremamente baixos a nível Nacional e a nível individual para a melhoria dos resultados destas crianças.</a:t>
            </a:r>
          </a:p>
          <a:p>
            <a:pPr eaLnBrk="1" hangingPunct="1">
              <a:lnSpc>
                <a:spcPct val="90000"/>
              </a:lnSpc>
            </a:pPr>
            <a:r>
              <a:rPr lang="pt-BR" sz="2400" smtClean="0"/>
              <a:t>. A estrutura, o </a:t>
            </a:r>
            <a:r>
              <a:rPr lang="pt-BR" sz="2400" i="1" smtClean="0"/>
              <a:t>design </a:t>
            </a:r>
            <a:r>
              <a:rPr lang="pt-BR" sz="2400" smtClean="0"/>
              <a:t>e os objetivos gerais da colaboração iNeo foram anteriormente descrito [11].</a:t>
            </a:r>
          </a:p>
          <a:p>
            <a:pPr algn="ctr" eaLnBrk="1" hangingPunct="1">
              <a:lnSpc>
                <a:spcPct val="90000"/>
              </a:lnSpc>
            </a:pPr>
            <a:r>
              <a:rPr lang="pt-BR" sz="2400" b="1" smtClean="0">
                <a:solidFill>
                  <a:schemeClr val="hlink"/>
                </a:solidFill>
              </a:rPr>
              <a:t>Objetivo do presente estudo consiste justamente em comparar essas variações no manejo das condições respiratórias em prematuros nascidos &lt;29 semanas, entre 10 Redes Neonatais;</a:t>
            </a:r>
          </a:p>
          <a:p>
            <a:pPr eaLnBrk="1" hangingPunct="1">
              <a:lnSpc>
                <a:spcPct val="90000"/>
              </a:lnSpc>
            </a:pPr>
            <a:endParaRPr lang="pt-BR" sz="2400" b="1" smtClean="0">
              <a:solidFill>
                <a:schemeClr val="hlink"/>
              </a:solidFill>
            </a:endParaRPr>
          </a:p>
        </p:txBody>
      </p:sp>
      <p:sp>
        <p:nvSpPr>
          <p:cNvPr id="7171" name="Título 1"/>
          <p:cNvSpPr>
            <a:spLocks/>
          </p:cNvSpPr>
          <p:nvPr/>
        </p:nvSpPr>
        <p:spPr bwMode="auto">
          <a:xfrm>
            <a:off x="457200" y="274638"/>
            <a:ext cx="8229600" cy="1143000"/>
          </a:xfrm>
          <a:prstGeom prst="rect">
            <a:avLst/>
          </a:prstGeom>
          <a:noFill/>
          <a:ln w="9525">
            <a:noFill/>
            <a:miter lim="800000"/>
            <a:headEnd/>
            <a:tailEnd/>
          </a:ln>
        </p:spPr>
        <p:txBody>
          <a:bodyPr anchor="ctr"/>
          <a:lstStyle/>
          <a:p>
            <a:pPr algn="ctr"/>
            <a:r>
              <a:rPr lang="pt-BR" sz="4400">
                <a:latin typeface="Calibri" pitchFamily="34" charset="0"/>
              </a:rPr>
              <a:t>Métodos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smtClean="0"/>
              <a:t>Métodos</a:t>
            </a:r>
          </a:p>
        </p:txBody>
      </p:sp>
      <p:pic>
        <p:nvPicPr>
          <p:cNvPr id="8195" name="Picture 2"/>
          <p:cNvPicPr>
            <a:picLocks noChangeAspect="1" noChangeArrowheads="1"/>
          </p:cNvPicPr>
          <p:nvPr/>
        </p:nvPicPr>
        <p:blipFill>
          <a:blip r:embed="rId2"/>
          <a:srcRect/>
          <a:stretch>
            <a:fillRect/>
          </a:stretch>
        </p:blipFill>
        <p:spPr bwMode="auto">
          <a:xfrm>
            <a:off x="1619250" y="1768475"/>
            <a:ext cx="5367338" cy="431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smtClean="0"/>
              <a:t>Métodos</a:t>
            </a:r>
          </a:p>
        </p:txBody>
      </p:sp>
      <p:sp>
        <p:nvSpPr>
          <p:cNvPr id="9219" name="Espaço Reservado para Conteúdo 2"/>
          <p:cNvSpPr>
            <a:spLocks noGrp="1"/>
          </p:cNvSpPr>
          <p:nvPr>
            <p:ph idx="1"/>
          </p:nvPr>
        </p:nvSpPr>
        <p:spPr/>
        <p:txBody>
          <a:bodyPr/>
          <a:lstStyle/>
          <a:p>
            <a:pPr algn="just" eaLnBrk="1" hangingPunct="1">
              <a:lnSpc>
                <a:spcPct val="90000"/>
              </a:lnSpc>
            </a:pPr>
            <a:r>
              <a:rPr lang="pt-BR" sz="2700" smtClean="0"/>
              <a:t>O estudo foi composto por 8 perguntas com opções de respostas pré-definidas relacionadas ao manejo respiratório dos prematuros &lt;29 semanas;</a:t>
            </a:r>
          </a:p>
          <a:p>
            <a:pPr algn="just" eaLnBrk="1" hangingPunct="1">
              <a:lnSpc>
                <a:spcPct val="90000"/>
              </a:lnSpc>
            </a:pPr>
            <a:endParaRPr lang="pt-BR" sz="2700" smtClean="0"/>
          </a:p>
          <a:p>
            <a:pPr algn="just" eaLnBrk="1" hangingPunct="1">
              <a:lnSpc>
                <a:spcPct val="90000"/>
              </a:lnSpc>
            </a:pPr>
            <a:r>
              <a:rPr lang="pt-BR" sz="2700" smtClean="0"/>
              <a:t>As perguntas foram revisadas pelos diretores das 10 Redes para chegar em um consenso sobre conteúdo e relevância;</a:t>
            </a:r>
          </a:p>
          <a:p>
            <a:pPr algn="just" eaLnBrk="1" hangingPunct="1">
              <a:lnSpc>
                <a:spcPct val="90000"/>
              </a:lnSpc>
            </a:pPr>
            <a:endParaRPr lang="pt-BR" sz="2700" smtClean="0"/>
          </a:p>
          <a:p>
            <a:pPr algn="just" eaLnBrk="1" hangingPunct="1">
              <a:lnSpc>
                <a:spcPct val="90000"/>
              </a:lnSpc>
            </a:pPr>
            <a:r>
              <a:rPr lang="pt-BR" sz="2700" smtClean="0"/>
              <a:t>O desenho do questionário foi desenvolvidos segundo recomendações para minimizar vieses em pesquisa;(12,13)</a:t>
            </a:r>
          </a:p>
          <a:p>
            <a:pPr eaLnBrk="1" hangingPunct="1">
              <a:lnSpc>
                <a:spcPct val="90000"/>
              </a:lnSpc>
            </a:pPr>
            <a:endParaRPr lang="pt-BR" sz="27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t>Métodos</a:t>
            </a:r>
          </a:p>
        </p:txBody>
      </p:sp>
      <p:sp>
        <p:nvSpPr>
          <p:cNvPr id="10243" name="Espaço Reservado para Conteúdo 2"/>
          <p:cNvSpPr>
            <a:spLocks noGrp="1"/>
          </p:cNvSpPr>
          <p:nvPr>
            <p:ph idx="1"/>
          </p:nvPr>
        </p:nvSpPr>
        <p:spPr/>
        <p:txBody>
          <a:bodyPr/>
          <a:lstStyle/>
          <a:p>
            <a:pPr algn="just" eaLnBrk="1" hangingPunct="1">
              <a:lnSpc>
                <a:spcPct val="90000"/>
              </a:lnSpc>
            </a:pPr>
            <a:r>
              <a:rPr lang="pt-BR" sz="2700" smtClean="0"/>
              <a:t> A pesquisa abordou cinco domínios:</a:t>
            </a:r>
          </a:p>
          <a:p>
            <a:pPr algn="just" eaLnBrk="1" hangingPunct="1">
              <a:lnSpc>
                <a:spcPct val="90000"/>
              </a:lnSpc>
              <a:buFont typeface="Arial" pitchFamily="34" charset="0"/>
              <a:buNone/>
            </a:pPr>
            <a:r>
              <a:rPr lang="pt-BR" sz="2700" smtClean="0"/>
              <a:t> (1) configurações máximas usadas antes da intubação;</a:t>
            </a:r>
          </a:p>
          <a:p>
            <a:pPr algn="just" eaLnBrk="1" hangingPunct="1">
              <a:lnSpc>
                <a:spcPct val="90000"/>
              </a:lnSpc>
              <a:buFont typeface="Arial" pitchFamily="34" charset="0"/>
              <a:buNone/>
            </a:pPr>
            <a:r>
              <a:rPr lang="pt-BR" sz="2700" smtClean="0"/>
              <a:t> (2) estratégias para lactentes com dificuldade respiratória persistente com base Na idade gestacional (IG) e na fração inspiratória de oxigênio (FiO2);</a:t>
            </a:r>
          </a:p>
          <a:p>
            <a:pPr algn="just" eaLnBrk="1" hangingPunct="1">
              <a:lnSpc>
                <a:spcPct val="90000"/>
              </a:lnSpc>
              <a:buFont typeface="Arial" pitchFamily="34" charset="0"/>
              <a:buNone/>
            </a:pPr>
            <a:r>
              <a:rPr lang="pt-BR" sz="2700" smtClean="0"/>
              <a:t> (3) modos de ventilação invasiva e não invasiva praticados;</a:t>
            </a:r>
          </a:p>
          <a:p>
            <a:pPr algn="just" eaLnBrk="1" hangingPunct="1">
              <a:lnSpc>
                <a:spcPct val="90000"/>
              </a:lnSpc>
              <a:buFont typeface="Arial" pitchFamily="34" charset="0"/>
              <a:buNone/>
            </a:pPr>
            <a:r>
              <a:rPr lang="pt-BR" sz="2700" smtClean="0"/>
              <a:t>(4) avaliação da prontidão para extubação;</a:t>
            </a:r>
          </a:p>
          <a:p>
            <a:pPr algn="just" eaLnBrk="1" hangingPunct="1">
              <a:lnSpc>
                <a:spcPct val="90000"/>
              </a:lnSpc>
              <a:buFont typeface="Arial" pitchFamily="34" charset="0"/>
              <a:buNone/>
            </a:pPr>
            <a:r>
              <a:rPr lang="pt-BR" sz="2700" smtClean="0"/>
              <a:t> (5) uso de medicamentos para prevenir e tratar morbidades respiratórias;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t>Métodos</a:t>
            </a:r>
          </a:p>
        </p:txBody>
      </p:sp>
      <p:sp>
        <p:nvSpPr>
          <p:cNvPr id="11267" name="Espaço Reservado para Conteúdo 2"/>
          <p:cNvSpPr>
            <a:spLocks noGrp="1"/>
          </p:cNvSpPr>
          <p:nvPr>
            <p:ph idx="1"/>
          </p:nvPr>
        </p:nvSpPr>
        <p:spPr/>
        <p:txBody>
          <a:bodyPr/>
          <a:lstStyle/>
          <a:p>
            <a:pPr algn="just" eaLnBrk="1" hangingPunct="1"/>
            <a:r>
              <a:rPr lang="pt-BR" smtClean="0"/>
              <a:t>Para perguntas da pesquisa, as escolhas incluídas eram: </a:t>
            </a:r>
          </a:p>
          <a:p>
            <a:pPr algn="ctr" eaLnBrk="1" hangingPunct="1">
              <a:buFont typeface="Arial" pitchFamily="34" charset="0"/>
              <a:buNone/>
            </a:pPr>
            <a:r>
              <a:rPr lang="pt-BR" smtClean="0">
                <a:solidFill>
                  <a:schemeClr val="hlink"/>
                </a:solidFill>
              </a:rPr>
              <a:t>-rotina (90-100%);</a:t>
            </a:r>
          </a:p>
          <a:p>
            <a:pPr algn="ctr" eaLnBrk="1" hangingPunct="1">
              <a:buFont typeface="Arial" pitchFamily="34" charset="0"/>
              <a:buNone/>
            </a:pPr>
            <a:r>
              <a:rPr lang="pt-BR" smtClean="0">
                <a:solidFill>
                  <a:schemeClr val="hlink"/>
                </a:solidFill>
              </a:rPr>
              <a:t>-muitas vezes (50–90%);</a:t>
            </a:r>
          </a:p>
          <a:p>
            <a:pPr algn="ctr" eaLnBrk="1" hangingPunct="1">
              <a:buFont typeface="Arial" pitchFamily="34" charset="0"/>
              <a:buNone/>
            </a:pPr>
            <a:r>
              <a:rPr lang="pt-BR" smtClean="0">
                <a:solidFill>
                  <a:schemeClr val="hlink"/>
                </a:solidFill>
              </a:rPr>
              <a:t>-às vezes (10–49%) ;</a:t>
            </a:r>
          </a:p>
          <a:p>
            <a:pPr algn="ctr" eaLnBrk="1" hangingPunct="1">
              <a:buFont typeface="Arial" pitchFamily="34" charset="0"/>
              <a:buNone/>
            </a:pPr>
            <a:r>
              <a:rPr lang="pt-BR" smtClean="0">
                <a:solidFill>
                  <a:schemeClr val="hlink"/>
                </a:solidFill>
              </a:rPr>
              <a:t>raramente / nunca (0–10%).</a:t>
            </a:r>
          </a:p>
          <a:p>
            <a:pPr algn="ctr" eaLnBrk="1" hangingPunct="1">
              <a:buFont typeface="Arial" pitchFamily="34" charset="0"/>
              <a:buNone/>
            </a:pPr>
            <a:endParaRPr lang="pt-BR" smtClean="0">
              <a:solidFill>
                <a:schemeClr val="hlink"/>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smtClean="0"/>
              <a:t>Métodos</a:t>
            </a:r>
          </a:p>
        </p:txBody>
      </p:sp>
      <p:sp>
        <p:nvSpPr>
          <p:cNvPr id="12291" name="Espaço Reservado para Conteúdo 2"/>
          <p:cNvSpPr>
            <a:spLocks noGrp="1"/>
          </p:cNvSpPr>
          <p:nvPr>
            <p:ph idx="1"/>
          </p:nvPr>
        </p:nvSpPr>
        <p:spPr/>
        <p:txBody>
          <a:bodyPr/>
          <a:lstStyle/>
          <a:p>
            <a:pPr eaLnBrk="1" hangingPunct="1">
              <a:lnSpc>
                <a:spcPct val="90000"/>
              </a:lnSpc>
            </a:pPr>
            <a:r>
              <a:rPr lang="pt-BR" smtClean="0"/>
              <a:t>Critérios de Inclusão:</a:t>
            </a:r>
          </a:p>
          <a:p>
            <a:pPr algn="just" eaLnBrk="1" hangingPunct="1">
              <a:lnSpc>
                <a:spcPct val="90000"/>
              </a:lnSpc>
              <a:buFont typeface="Arial" pitchFamily="34" charset="0"/>
              <a:buNone/>
            </a:pPr>
            <a:r>
              <a:rPr lang="pt-BR" smtClean="0"/>
              <a:t> Questionário </a:t>
            </a:r>
            <a:r>
              <a:rPr lang="pt-BR" i="1" smtClean="0"/>
              <a:t>online</a:t>
            </a:r>
            <a:r>
              <a:rPr lang="pt-BR" smtClean="0"/>
              <a:t> enviado para 9 Diretores Neonatais Nacionais e Regionais e da Rede Neonatal de Illinois que se juntou a pesquisa.</a:t>
            </a:r>
          </a:p>
          <a:p>
            <a:pPr algn="just" eaLnBrk="1" hangingPunct="1">
              <a:lnSpc>
                <a:spcPct val="90000"/>
              </a:lnSpc>
              <a:buFont typeface="Arial" pitchFamily="34" charset="0"/>
              <a:buNone/>
            </a:pPr>
            <a:r>
              <a:rPr lang="pt-BR" smtClean="0"/>
              <a:t> O Diretor ou Representante da Unidade foi responsável por completar a pesquisa e foi instruído fornecer respostas com base na prática comum em nível de unidade ao invés de suas opiniões;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r>
              <a:rPr lang="pt-BR" smtClean="0"/>
              <a:t>Métodos</a:t>
            </a:r>
          </a:p>
        </p:txBody>
      </p:sp>
      <p:sp>
        <p:nvSpPr>
          <p:cNvPr id="13315" name="Espaço Reservado para Conteúdo 2"/>
          <p:cNvSpPr>
            <a:spLocks noGrp="1"/>
          </p:cNvSpPr>
          <p:nvPr>
            <p:ph idx="1"/>
          </p:nvPr>
        </p:nvSpPr>
        <p:spPr/>
        <p:txBody>
          <a:bodyPr/>
          <a:lstStyle/>
          <a:p>
            <a:pPr algn="just" eaLnBrk="1" hangingPunct="1">
              <a:lnSpc>
                <a:spcPct val="80000"/>
              </a:lnSpc>
            </a:pPr>
            <a:r>
              <a:rPr lang="pt-BR" sz="2700" smtClean="0"/>
              <a:t>Critérios de Inclusão:</a:t>
            </a:r>
          </a:p>
          <a:p>
            <a:pPr algn="just" eaLnBrk="1" hangingPunct="1">
              <a:lnSpc>
                <a:spcPct val="80000"/>
              </a:lnSpc>
              <a:buFont typeface="Arial" pitchFamily="34" charset="0"/>
              <a:buNone/>
            </a:pPr>
            <a:r>
              <a:rPr lang="pt-BR" sz="2700" smtClean="0"/>
              <a:t> Nenhuma das perguntas feitas eram questões obrigatórias.</a:t>
            </a:r>
          </a:p>
          <a:p>
            <a:pPr algn="just" eaLnBrk="1" hangingPunct="1">
              <a:lnSpc>
                <a:spcPct val="80000"/>
              </a:lnSpc>
              <a:buFont typeface="Arial" pitchFamily="34" charset="0"/>
              <a:buNone/>
            </a:pPr>
            <a:r>
              <a:rPr lang="pt-BR" sz="2700" smtClean="0"/>
              <a:t> A pesquisa foi distribuída para 390 UTIs EONATAIS que participam na Austrália / Nova Zelândia (n =28), Canadá (n = 30), Finlândia (n = 5), Illinois nos EUA (n = 18), Israel (n = 26), Japão (n = 204), Espanha (n = 57), Suécia (n = 6), Suíça (n = 12) e Toscana na Itália (n = 4);</a:t>
            </a:r>
          </a:p>
          <a:p>
            <a:pPr algn="just" eaLnBrk="1" hangingPunct="1">
              <a:lnSpc>
                <a:spcPct val="80000"/>
              </a:lnSpc>
              <a:buFont typeface="Arial" pitchFamily="34" charset="0"/>
              <a:buNone/>
            </a:pPr>
            <a:r>
              <a:rPr lang="pt-BR" sz="2700" smtClean="0"/>
              <a:t> Todas as unidade fornecem atendimento a prematuros menores de 29 semanas;</a:t>
            </a:r>
          </a:p>
          <a:p>
            <a:pPr algn="just" eaLnBrk="1" hangingPunct="1">
              <a:lnSpc>
                <a:spcPct val="80000"/>
              </a:lnSpc>
              <a:buFont typeface="Arial" pitchFamily="34" charset="0"/>
              <a:buNone/>
            </a:pPr>
            <a:r>
              <a:rPr lang="pt-BR" sz="2700" smtClean="0"/>
              <a:t> A resposta taxa de questionário foi monitorada semanalmente.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r>
              <a:rPr lang="pt-BR" smtClean="0"/>
              <a:t>Métodos</a:t>
            </a:r>
          </a:p>
        </p:txBody>
      </p:sp>
      <p:sp>
        <p:nvSpPr>
          <p:cNvPr id="14339" name="Espaço Reservado para Conteúdo 2"/>
          <p:cNvSpPr>
            <a:spLocks noGrp="1"/>
          </p:cNvSpPr>
          <p:nvPr>
            <p:ph idx="1"/>
          </p:nvPr>
        </p:nvSpPr>
        <p:spPr/>
        <p:txBody>
          <a:bodyPr/>
          <a:lstStyle/>
          <a:p>
            <a:pPr algn="just" eaLnBrk="1" hangingPunct="1"/>
            <a:r>
              <a:rPr lang="pt-BR" smtClean="0"/>
              <a:t>Critérios de Inclusão:</a:t>
            </a:r>
          </a:p>
          <a:p>
            <a:pPr algn="just" eaLnBrk="1" hangingPunct="1">
              <a:buFont typeface="Arial" pitchFamily="34" charset="0"/>
              <a:buNone/>
            </a:pPr>
            <a:r>
              <a:rPr lang="pt-BR" smtClean="0"/>
              <a:t> A pesquisa foi enviada pela primeira vez em agosto de 2016 e foi encerrou em dezembro de 2016. Os respondentes foram instruídos a responder com base em suas práticas no ano de 2015, publicado </a:t>
            </a:r>
            <a:r>
              <a:rPr lang="pt-BR" i="1" smtClean="0"/>
              <a:t>online</a:t>
            </a:r>
            <a:r>
              <a:rPr lang="pt-BR" smtClean="0"/>
              <a:t> em 2018;</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smtClean="0"/>
              <a:t>Métodos</a:t>
            </a:r>
          </a:p>
        </p:txBody>
      </p:sp>
      <p:sp>
        <p:nvSpPr>
          <p:cNvPr id="15363" name="Espaço Reservado para Conteúdo 2"/>
          <p:cNvSpPr>
            <a:spLocks noGrp="1"/>
          </p:cNvSpPr>
          <p:nvPr>
            <p:ph idx="1"/>
          </p:nvPr>
        </p:nvSpPr>
        <p:spPr/>
        <p:txBody>
          <a:bodyPr/>
          <a:lstStyle/>
          <a:p>
            <a:pPr algn="just" eaLnBrk="1" hangingPunct="1">
              <a:lnSpc>
                <a:spcPct val="90000"/>
              </a:lnSpc>
            </a:pPr>
            <a:r>
              <a:rPr lang="pt-BR" sz="3000" smtClean="0">
                <a:solidFill>
                  <a:schemeClr val="hlink"/>
                </a:solidFill>
              </a:rPr>
              <a:t>Análise de Dados</a:t>
            </a:r>
            <a:r>
              <a:rPr lang="pt-BR" sz="3000" smtClean="0"/>
              <a:t>:</a:t>
            </a:r>
          </a:p>
          <a:p>
            <a:pPr algn="just" eaLnBrk="1" hangingPunct="1">
              <a:lnSpc>
                <a:spcPct val="90000"/>
              </a:lnSpc>
              <a:buFont typeface="Arial" pitchFamily="34" charset="0"/>
              <a:buNone/>
            </a:pPr>
            <a:r>
              <a:rPr lang="pt-BR" sz="3000" smtClean="0"/>
              <a:t> Desde </a:t>
            </a:r>
            <a:r>
              <a:rPr lang="pt-BR" sz="3000" smtClean="0">
                <a:solidFill>
                  <a:schemeClr val="hlink"/>
                </a:solidFill>
              </a:rPr>
              <a:t>que</a:t>
            </a:r>
            <a:r>
              <a:rPr lang="pt-BR" sz="3000" smtClean="0"/>
              <a:t> o objetivo do estudo foi descrever as variações na prática entre Redes, foram enviados inquéritos a todas as Unidades dentro de cada Rede e não foi calculado o tamanho da amostra.</a:t>
            </a:r>
          </a:p>
          <a:p>
            <a:pPr algn="just" eaLnBrk="1" hangingPunct="1">
              <a:lnSpc>
                <a:spcPct val="90000"/>
              </a:lnSpc>
            </a:pPr>
            <a:r>
              <a:rPr lang="pt-BR" sz="3000" smtClean="0">
                <a:solidFill>
                  <a:schemeClr val="hlink"/>
                </a:solidFill>
              </a:rPr>
              <a:t>Ética</a:t>
            </a:r>
            <a:r>
              <a:rPr lang="pt-BR" sz="3000" smtClean="0">
                <a:sym typeface="Wingdings" pitchFamily="2" charset="2"/>
              </a:rPr>
              <a:t>(11):</a:t>
            </a:r>
            <a:endParaRPr lang="pt-BR" sz="3000" smtClean="0"/>
          </a:p>
          <a:p>
            <a:pPr algn="just" eaLnBrk="1" hangingPunct="1">
              <a:lnSpc>
                <a:spcPct val="90000"/>
              </a:lnSpc>
              <a:buFont typeface="Arial" pitchFamily="34" charset="0"/>
              <a:buNone/>
            </a:pPr>
            <a:r>
              <a:rPr lang="pt-BR" sz="3000" smtClean="0"/>
              <a:t> Aprovação específica para este projeto foi obtido da Ética em Pesquisa Conselho do Hospital Mount Sinai, Toronto (ON, Canadá), onde o coordenação do projeto foi conduzida;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mtClean="0"/>
              <a:t>Siglas</a:t>
            </a:r>
            <a:endParaRPr lang="en-US" smtClean="0"/>
          </a:p>
        </p:txBody>
      </p:sp>
      <p:sp>
        <p:nvSpPr>
          <p:cNvPr id="16387" name="Espaço Reservado para Conteúdo 2"/>
          <p:cNvSpPr>
            <a:spLocks noGrp="1"/>
          </p:cNvSpPr>
          <p:nvPr>
            <p:ph idx="1"/>
          </p:nvPr>
        </p:nvSpPr>
        <p:spPr/>
        <p:txBody>
          <a:bodyPr/>
          <a:lstStyle/>
          <a:p>
            <a:pPr eaLnBrk="1" hangingPunct="1"/>
            <a:r>
              <a:rPr lang="pt-BR" b="1" smtClean="0"/>
              <a:t>MV</a:t>
            </a:r>
            <a:r>
              <a:rPr lang="pt-BR" smtClean="0"/>
              <a:t>= Mechanic ventilation</a:t>
            </a:r>
          </a:p>
          <a:p>
            <a:pPr eaLnBrk="1" hangingPunct="1"/>
            <a:r>
              <a:rPr lang="pt-BR" b="1" smtClean="0"/>
              <a:t>CPAP/NIPPV</a:t>
            </a:r>
            <a:r>
              <a:rPr lang="pt-BR" smtClean="0"/>
              <a:t> (Noninvasive positive pressure ventilation)</a:t>
            </a:r>
          </a:p>
          <a:p>
            <a:pPr eaLnBrk="1" hangingPunct="1"/>
            <a:r>
              <a:rPr lang="pt-BR" b="1" smtClean="0"/>
              <a:t>INSURE</a:t>
            </a:r>
            <a:r>
              <a:rPr lang="pt-BR" smtClean="0"/>
              <a:t> (Intubatiton and surfactant administration followed by immediate extubatiton)</a:t>
            </a:r>
          </a:p>
          <a:p>
            <a:pPr eaLnBrk="1" hangingPunct="1"/>
            <a:r>
              <a:rPr lang="pt-BR" b="1" smtClean="0"/>
              <a:t>LISA</a:t>
            </a:r>
            <a:r>
              <a:rPr lang="pt-BR" smtClean="0"/>
              <a:t> (Less invasive surfactant administration)</a:t>
            </a:r>
            <a:endParaRPr 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smtClean="0"/>
              <a:t>Resultados</a:t>
            </a:r>
            <a:endParaRPr lang="en-US" smtClean="0"/>
          </a:p>
        </p:txBody>
      </p:sp>
      <p:sp>
        <p:nvSpPr>
          <p:cNvPr id="17411" name="Espaço Reservado para Conteúdo 2"/>
          <p:cNvSpPr>
            <a:spLocks noGrp="1"/>
          </p:cNvSpPr>
          <p:nvPr>
            <p:ph idx="1"/>
          </p:nvPr>
        </p:nvSpPr>
        <p:spPr/>
        <p:txBody>
          <a:bodyPr/>
          <a:lstStyle/>
          <a:p>
            <a:pPr eaLnBrk="1" hangingPunct="1"/>
            <a:r>
              <a:rPr lang="pt-BR" sz="2000" smtClean="0"/>
              <a:t>No geral No geral, 321 dos 390 Unidades responderam á Pesquisa (82%)</a:t>
            </a:r>
          </a:p>
          <a:p>
            <a:pPr algn="ctr" eaLnBrk="1" hangingPunct="1">
              <a:buFont typeface="Arial" pitchFamily="34" charset="0"/>
              <a:buNone/>
            </a:pPr>
            <a:r>
              <a:rPr lang="pt-BR" sz="2800" b="1" smtClean="0">
                <a:solidFill>
                  <a:srgbClr val="FF0066"/>
                </a:solidFill>
              </a:rPr>
              <a:t>Pressão Positiva Contínua Máxima e FiO2 Usado antes da intubação</a:t>
            </a:r>
          </a:p>
          <a:p>
            <a:pPr eaLnBrk="1" hangingPunct="1"/>
            <a:r>
              <a:rPr lang="pt-BR" sz="2000" smtClean="0"/>
              <a:t>A mediana da pressão positiva contínua nas vias aéreas máxima nasal (CPAP) utilizada antes da intubação foi maior na Austrália / Nova Zelândia, Illinois, Suíça e Toscana (8 cm H2O) do que nas outras redes (6-7 cm H2O) (</a:t>
            </a:r>
            <a:r>
              <a:rPr lang="pt-BR" sz="2000" smtClean="0">
                <a:solidFill>
                  <a:schemeClr val="hlink"/>
                </a:solidFill>
              </a:rPr>
              <a:t>Fig. 1a</a:t>
            </a:r>
            <a:r>
              <a:rPr lang="pt-BR" sz="2000" smtClean="0"/>
              <a:t>).</a:t>
            </a:r>
          </a:p>
          <a:p>
            <a:pPr eaLnBrk="1" hangingPunct="1"/>
            <a:r>
              <a:rPr lang="pt-BR" sz="2000" smtClean="0"/>
              <a:t> </a:t>
            </a:r>
            <a:r>
              <a:rPr lang="pt-BR" sz="2000" smtClean="0">
                <a:solidFill>
                  <a:schemeClr val="hlink"/>
                </a:solidFill>
              </a:rPr>
              <a:t>A maioria das Unidades em cada rede (50-100%) relataram o uso de CPAP de 5-8 cm H2O</a:t>
            </a:r>
            <a:r>
              <a:rPr lang="pt-BR" sz="2000" smtClean="0"/>
              <a:t>.</a:t>
            </a:r>
          </a:p>
          <a:p>
            <a:pPr eaLnBrk="1" hangingPunct="1"/>
            <a:r>
              <a:rPr lang="pt-BR" sz="2000" smtClean="0"/>
              <a:t> A maioria das Unidades em cada rede relatou </a:t>
            </a:r>
            <a:r>
              <a:rPr lang="pt-BR" sz="2000" b="1" smtClean="0">
                <a:solidFill>
                  <a:schemeClr val="hlink"/>
                </a:solidFill>
              </a:rPr>
              <a:t>intubação</a:t>
            </a:r>
            <a:r>
              <a:rPr lang="pt-BR" sz="2000" smtClean="0"/>
              <a:t> de bebês extremamente prematuros quando a </a:t>
            </a:r>
            <a:r>
              <a:rPr lang="pt-BR" sz="2000" b="1" smtClean="0">
                <a:solidFill>
                  <a:schemeClr val="hlink"/>
                </a:solidFill>
              </a:rPr>
              <a:t>FiO2 estava entre 30-39% ou 40-49%</a:t>
            </a:r>
            <a:r>
              <a:rPr lang="pt-BR" sz="2000" smtClean="0"/>
              <a:t>  (</a:t>
            </a:r>
            <a:r>
              <a:rPr lang="pt-BR" sz="2000" smtClean="0">
                <a:solidFill>
                  <a:schemeClr val="hlink"/>
                </a:solidFill>
              </a:rPr>
              <a:t>Fig. 1b</a:t>
            </a:r>
            <a:r>
              <a:rPr lang="pt-BR" sz="2000" smtClean="0"/>
              <a:t>). </a:t>
            </a:r>
          </a:p>
          <a:p>
            <a:pPr eaLnBrk="1" hangingPunct="1"/>
            <a:r>
              <a:rPr lang="pt-BR" sz="2000" smtClean="0"/>
              <a:t>Geralmente, havia pouca variação do FiO2 máximo usado em cada Rede, exceto Illinois, Espanha e Suécia.</a:t>
            </a:r>
            <a:endParaRPr lang="en-US" sz="20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idx="4294967295"/>
          </p:nvPr>
        </p:nvSpPr>
        <p:spPr>
          <a:xfrm>
            <a:off x="468313" y="0"/>
            <a:ext cx="8229600" cy="1143000"/>
          </a:xfrm>
        </p:spPr>
        <p:txBody>
          <a:bodyPr/>
          <a:lstStyle/>
          <a:p>
            <a:pPr eaLnBrk="1" hangingPunct="1"/>
            <a:r>
              <a:rPr lang="pt-BR" sz="2800" smtClean="0">
                <a:solidFill>
                  <a:srgbClr val="FF0066"/>
                </a:solidFill>
              </a:rPr>
              <a:t>Pressão Maxima de  CPAP e FiO2 usada antes da intubação</a:t>
            </a:r>
            <a:endParaRPr lang="en-US" sz="2800" smtClean="0">
              <a:solidFill>
                <a:srgbClr val="FF0066"/>
              </a:solidFill>
            </a:endParaRPr>
          </a:p>
        </p:txBody>
      </p:sp>
      <p:pic>
        <p:nvPicPr>
          <p:cNvPr id="18435" name="Picture 3"/>
          <p:cNvPicPr>
            <a:picLocks noChangeAspect="1" noChangeArrowheads="1"/>
          </p:cNvPicPr>
          <p:nvPr/>
        </p:nvPicPr>
        <p:blipFill>
          <a:blip r:embed="rId3"/>
          <a:srcRect/>
          <a:stretch>
            <a:fillRect/>
          </a:stretch>
        </p:blipFill>
        <p:spPr bwMode="auto">
          <a:xfrm>
            <a:off x="1187450" y="1125538"/>
            <a:ext cx="6584950" cy="5518150"/>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p:txBody>
          <a:bodyPr/>
          <a:lstStyle/>
          <a:p>
            <a:pPr eaLnBrk="1" hangingPunct="1"/>
            <a:r>
              <a:rPr lang="pt-BR" smtClean="0"/>
              <a:t>Resultados</a:t>
            </a:r>
          </a:p>
        </p:txBody>
      </p:sp>
      <p:sp>
        <p:nvSpPr>
          <p:cNvPr id="19459" name="Rectangle 3"/>
          <p:cNvSpPr>
            <a:spLocks noGrp="1"/>
          </p:cNvSpPr>
          <p:nvPr>
            <p:ph type="body" idx="1"/>
          </p:nvPr>
        </p:nvSpPr>
        <p:spPr/>
        <p:txBody>
          <a:bodyPr/>
          <a:lstStyle/>
          <a:p>
            <a:pPr algn="ctr" eaLnBrk="1" hangingPunct="1">
              <a:lnSpc>
                <a:spcPct val="90000"/>
              </a:lnSpc>
              <a:buFont typeface="Arial" pitchFamily="34" charset="0"/>
              <a:buNone/>
            </a:pPr>
            <a:r>
              <a:rPr lang="pt-BR" sz="2000" smtClean="0">
                <a:solidFill>
                  <a:srgbClr val="FF0066"/>
                </a:solidFill>
              </a:rPr>
              <a:t>Estratégias Respiratórias para infantes com persistente Angústia Respiratória em 48 horas após o nascimento</a:t>
            </a:r>
          </a:p>
          <a:p>
            <a:pPr eaLnBrk="1" hangingPunct="1">
              <a:lnSpc>
                <a:spcPct val="90000"/>
              </a:lnSpc>
            </a:pPr>
            <a:r>
              <a:rPr lang="pt-BR" sz="1600" smtClean="0"/>
              <a:t>As estratégias respiratórias mais comuns dentro de 48 horas após o nascimento de bebês em CPAP com desconforto respiratório com FiO2 30-39% de oxigênio é relatado por idade gestacional (IG) na </a:t>
            </a:r>
            <a:r>
              <a:rPr lang="pt-BR" sz="1600" smtClean="0">
                <a:solidFill>
                  <a:schemeClr val="hlink"/>
                </a:solidFill>
              </a:rPr>
              <a:t>Figura 2</a:t>
            </a:r>
            <a:r>
              <a:rPr lang="pt-BR" sz="1600" smtClean="0"/>
              <a:t>.</a:t>
            </a:r>
          </a:p>
          <a:p>
            <a:pPr eaLnBrk="1" hangingPunct="1">
              <a:lnSpc>
                <a:spcPct val="80000"/>
              </a:lnSpc>
            </a:pPr>
            <a:r>
              <a:rPr lang="pt-BR" sz="1800" smtClean="0"/>
              <a:t>A </a:t>
            </a:r>
            <a:r>
              <a:rPr lang="pt-BR" sz="1800" b="1" smtClean="0"/>
              <a:t>maioria </a:t>
            </a:r>
            <a:r>
              <a:rPr lang="pt-BR" sz="1800" smtClean="0"/>
              <a:t>das Unidades reportaram </a:t>
            </a:r>
            <a:r>
              <a:rPr lang="pt-BR" sz="1800" b="1" smtClean="0"/>
              <a:t>ventilar mecanicamente crianças nascidas com 23-24 semanas</a:t>
            </a:r>
            <a:r>
              <a:rPr lang="pt-BR" sz="1800" smtClean="0"/>
              <a:t> de idade gestacional.</a:t>
            </a:r>
          </a:p>
          <a:p>
            <a:pPr eaLnBrk="1" hangingPunct="1">
              <a:lnSpc>
                <a:spcPct val="80000"/>
              </a:lnSpc>
            </a:pPr>
            <a:r>
              <a:rPr lang="pt-BR" sz="1800" smtClean="0"/>
              <a:t>Com o aumento da idade gestacional a proporção de estratégias não invasivas de ventilação aumentou.</a:t>
            </a:r>
          </a:p>
          <a:p>
            <a:pPr eaLnBrk="1" hangingPunct="1">
              <a:lnSpc>
                <a:spcPct val="80000"/>
              </a:lnSpc>
            </a:pPr>
            <a:r>
              <a:rPr lang="pt-BR" sz="1800" smtClean="0"/>
              <a:t>As escolhas entre CPAP</a:t>
            </a:r>
            <a:r>
              <a:rPr lang="en-US" sz="1800" smtClean="0"/>
              <a:t>/NIPPV (“CPAP ciclado”, conhecido entre nós por VNI), INSURE e LISA (conhecido entre nós por Mini Insure, o uso de surfactante minimamente invasivo) tiveram grande variacão.</a:t>
            </a:r>
          </a:p>
          <a:p>
            <a:pPr eaLnBrk="1" hangingPunct="1">
              <a:lnSpc>
                <a:spcPct val="80000"/>
              </a:lnSpc>
            </a:pPr>
            <a:r>
              <a:rPr lang="pt-BR" sz="1800" smtClean="0"/>
              <a:t>As formas mais comuns de </a:t>
            </a:r>
            <a:r>
              <a:rPr lang="pt-BR" sz="1800" b="1" smtClean="0"/>
              <a:t>estratégia não invasiva foram CPAP</a:t>
            </a:r>
            <a:r>
              <a:rPr lang="en-US" sz="1800" b="1" smtClean="0"/>
              <a:t>/</a:t>
            </a:r>
            <a:r>
              <a:rPr lang="pt-BR" sz="1800" b="1" smtClean="0"/>
              <a:t>NIPPV no Japão, Suécia e Suíça</a:t>
            </a:r>
            <a:r>
              <a:rPr lang="pt-BR" sz="1800" smtClean="0"/>
              <a:t>. </a:t>
            </a:r>
            <a:r>
              <a:rPr lang="pt-BR" sz="1800" b="1" smtClean="0"/>
              <a:t>INSURE na Austrália</a:t>
            </a:r>
            <a:r>
              <a:rPr lang="en-US" sz="1800" b="1" smtClean="0"/>
              <a:t>/</a:t>
            </a:r>
            <a:r>
              <a:rPr lang="pt-BR" sz="1800" b="1" smtClean="0"/>
              <a:t>Nova Zelândia, Canadá e Toscana</a:t>
            </a:r>
            <a:r>
              <a:rPr lang="pt-BR" sz="1800" smtClean="0"/>
              <a:t>, </a:t>
            </a:r>
            <a:r>
              <a:rPr lang="pt-BR" sz="1800" b="1" smtClean="0"/>
              <a:t>LISA na Finlândia</a:t>
            </a:r>
            <a:r>
              <a:rPr lang="pt-BR" sz="1800" smtClean="0"/>
              <a:t> e </a:t>
            </a:r>
            <a:r>
              <a:rPr lang="pt-BR" sz="1800" b="1" smtClean="0"/>
              <a:t>Espanha</a:t>
            </a:r>
            <a:r>
              <a:rPr lang="pt-BR" sz="1800" smtClean="0"/>
              <a:t>, Em </a:t>
            </a:r>
            <a:r>
              <a:rPr lang="pt-BR" sz="1800" b="1" smtClean="0"/>
              <a:t>Illinois e Israel CPAP NIPPV e INSURE foram similares</a:t>
            </a:r>
            <a:r>
              <a:rPr lang="pt-BR" sz="1800" smtClean="0"/>
              <a:t>.</a:t>
            </a:r>
          </a:p>
          <a:p>
            <a:pPr eaLnBrk="1" hangingPunct="1">
              <a:lnSpc>
                <a:spcPct val="80000"/>
              </a:lnSpc>
            </a:pPr>
            <a:r>
              <a:rPr lang="pt-BR" sz="1800" smtClean="0"/>
              <a:t>A proporção de Unidades usando </a:t>
            </a:r>
            <a:r>
              <a:rPr lang="pt-BR" sz="1800" b="1" smtClean="0"/>
              <a:t>ventilação mecânica</a:t>
            </a:r>
            <a:r>
              <a:rPr lang="pt-BR" sz="1800" smtClean="0"/>
              <a:t> foi maior nas crianças </a:t>
            </a:r>
            <a:r>
              <a:rPr lang="pt-BR" sz="1800" b="1" smtClean="0"/>
              <a:t>necessitando 40-60% de oxigênio</a:t>
            </a:r>
            <a:r>
              <a:rPr lang="pt-BR" sz="1800" smtClean="0"/>
              <a:t> do que naquelas necessitando de 30-39% em todas as Redes. </a:t>
            </a:r>
            <a:r>
              <a:rPr lang="pt-BR" sz="1800" smtClean="0">
                <a:solidFill>
                  <a:schemeClr val="hlink"/>
                </a:solidFill>
              </a:rPr>
              <a:t>Tabela 1</a:t>
            </a:r>
          </a:p>
          <a:p>
            <a:pPr eaLnBrk="1" hangingPunct="1">
              <a:lnSpc>
                <a:spcPct val="90000"/>
              </a:lnSpc>
            </a:pPr>
            <a:endParaRPr lang="pt-BR" sz="1600" smtClean="0">
              <a:solidFill>
                <a:schemeClr val="hlink"/>
              </a:solidFill>
            </a:endParaRPr>
          </a:p>
          <a:p>
            <a:pPr eaLnBrk="1" hangingPunct="1">
              <a:lnSpc>
                <a:spcPct val="90000"/>
              </a:lnSpc>
            </a:pPr>
            <a:endParaRPr lang="pt-BR" sz="1600" smtClean="0">
              <a:solidFill>
                <a:srgbClr val="FF0066"/>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p:cNvPicPr>
            <a:picLocks noChangeAspect="1" noChangeArrowheads="1"/>
          </p:cNvPicPr>
          <p:nvPr/>
        </p:nvPicPr>
        <p:blipFill>
          <a:blip r:embed="rId2"/>
          <a:srcRect/>
          <a:stretch>
            <a:fillRect/>
          </a:stretch>
        </p:blipFill>
        <p:spPr bwMode="auto">
          <a:xfrm>
            <a:off x="0" y="115888"/>
            <a:ext cx="6437313" cy="6742112"/>
          </a:xfrm>
          <a:prstGeom prst="rect">
            <a:avLst/>
          </a:prstGeom>
          <a:noFill/>
          <a:ln w="9525">
            <a:noFill/>
            <a:miter lim="800000"/>
            <a:headEnd/>
            <a:tailEnd/>
          </a:ln>
        </p:spPr>
      </p:pic>
      <p:sp>
        <p:nvSpPr>
          <p:cNvPr id="20483" name="Text Box 6"/>
          <p:cNvSpPr txBox="1">
            <a:spLocks noChangeArrowheads="1"/>
          </p:cNvSpPr>
          <p:nvPr/>
        </p:nvSpPr>
        <p:spPr bwMode="auto">
          <a:xfrm>
            <a:off x="6372225" y="1412875"/>
            <a:ext cx="2609850" cy="641350"/>
          </a:xfrm>
          <a:prstGeom prst="rect">
            <a:avLst/>
          </a:prstGeom>
          <a:noFill/>
          <a:ln w="9525">
            <a:noFill/>
            <a:miter lim="800000"/>
            <a:headEnd/>
            <a:tailEnd/>
          </a:ln>
        </p:spPr>
        <p:txBody>
          <a:bodyPr wrap="none">
            <a:spAutoFit/>
          </a:bodyPr>
          <a:lstStyle/>
          <a:p>
            <a:pPr algn="ctr"/>
            <a:r>
              <a:rPr lang="pt-BR">
                <a:solidFill>
                  <a:srgbClr val="FF0066"/>
                </a:solidFill>
              </a:rPr>
              <a:t>Estratégias ventilatórias</a:t>
            </a:r>
          </a:p>
          <a:p>
            <a:pPr algn="ctr"/>
            <a:r>
              <a:rPr lang="pt-BR">
                <a:solidFill>
                  <a:srgbClr val="FF0066"/>
                </a:solidFill>
              </a:rPr>
              <a:t>mais comuns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en-US" sz="2800" smtClean="0">
                <a:solidFill>
                  <a:srgbClr val="FF0066"/>
                </a:solidFill>
              </a:rPr>
              <a:t>Modos de ventilação invasivos mais comuns e métodos usados para avaliar a prontidão de extubação para os bebês&lt;29 semanas</a:t>
            </a:r>
          </a:p>
        </p:txBody>
      </p:sp>
      <p:pic>
        <p:nvPicPr>
          <p:cNvPr id="21507" name="Picture 5"/>
          <p:cNvPicPr>
            <a:picLocks noChangeAspect="1" noChangeArrowheads="1"/>
          </p:cNvPicPr>
          <p:nvPr/>
        </p:nvPicPr>
        <p:blipFill>
          <a:blip r:embed="rId2"/>
          <a:srcRect/>
          <a:stretch>
            <a:fillRect/>
          </a:stretch>
        </p:blipFill>
        <p:spPr bwMode="auto">
          <a:xfrm>
            <a:off x="0" y="1628775"/>
            <a:ext cx="9144000" cy="5089525"/>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sz="4000" smtClean="0"/>
              <a:t>Resultados</a:t>
            </a:r>
            <a:br>
              <a:rPr lang="pt-BR" sz="4000" smtClean="0"/>
            </a:br>
            <a:r>
              <a:rPr lang="pt-BR" sz="4000" smtClean="0">
                <a:solidFill>
                  <a:srgbClr val="FF0066"/>
                </a:solidFill>
              </a:rPr>
              <a:t>Modos de ventilação invasiva</a:t>
            </a:r>
            <a:endParaRPr lang="en-US" sz="4000" smtClean="0">
              <a:solidFill>
                <a:srgbClr val="FF0066"/>
              </a:solidFill>
            </a:endParaRPr>
          </a:p>
        </p:txBody>
      </p:sp>
      <p:sp>
        <p:nvSpPr>
          <p:cNvPr id="22531" name="Espaço Reservado para Conteúdo 2"/>
          <p:cNvSpPr>
            <a:spLocks noGrp="1"/>
          </p:cNvSpPr>
          <p:nvPr>
            <p:ph idx="1"/>
          </p:nvPr>
        </p:nvSpPr>
        <p:spPr/>
        <p:txBody>
          <a:bodyPr/>
          <a:lstStyle/>
          <a:p>
            <a:pPr eaLnBrk="1" hangingPunct="1">
              <a:lnSpc>
                <a:spcPct val="80000"/>
              </a:lnSpc>
            </a:pPr>
            <a:r>
              <a:rPr lang="pt-BR" sz="2400" smtClean="0"/>
              <a:t>A forma inicial mais comum de ventilação em crianças intubadas foi por pressão positiva intermitente sincronizada (SIPPV) em 60=100% das unidades de cada Rede</a:t>
            </a:r>
            <a:r>
              <a:rPr lang="pt-BR" sz="2400" smtClean="0">
                <a:solidFill>
                  <a:schemeClr val="hlink"/>
                </a:solidFill>
              </a:rPr>
              <a:t>.Tabela 1</a:t>
            </a:r>
          </a:p>
          <a:p>
            <a:pPr eaLnBrk="1" hangingPunct="1">
              <a:lnSpc>
                <a:spcPct val="80000"/>
              </a:lnSpc>
            </a:pPr>
            <a:r>
              <a:rPr lang="pt-BR" sz="2400" smtClean="0"/>
              <a:t>Entretanto, a escolha de volume-alvo ou pressão-controlada variou significativamente entre as Redes.</a:t>
            </a:r>
          </a:p>
          <a:p>
            <a:pPr eaLnBrk="1" hangingPunct="1"/>
            <a:r>
              <a:rPr lang="pt-BR" sz="2400" smtClean="0"/>
              <a:t>Entre as Unidades que escolhem SIPPV, o SIPPV voltado para o volume foi mais comum (&gt; 50% das Unidades) em 4 redes (Austrália / Nova Zelândia, Canadá, Finlândia e Espanha), enquanto O SIPPV direcionado à pressão foi mais comum em outros.</a:t>
            </a:r>
          </a:p>
          <a:p>
            <a:pPr eaLnBrk="1" hangingPunct="1">
              <a:lnSpc>
                <a:spcPct val="80000"/>
              </a:lnSpc>
            </a:pPr>
            <a:endParaRPr lang="pt-BR" sz="24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1"/>
          </p:nvPr>
        </p:nvSpPr>
        <p:spPr/>
        <p:txBody>
          <a:bodyPr/>
          <a:lstStyle/>
          <a:p>
            <a:pPr eaLnBrk="1" hangingPunct="1">
              <a:lnSpc>
                <a:spcPct val="80000"/>
              </a:lnSpc>
              <a:buFont typeface="Arial" pitchFamily="34" charset="0"/>
              <a:buNone/>
            </a:pPr>
            <a:r>
              <a:rPr lang="pt-BR" sz="2800" smtClean="0">
                <a:solidFill>
                  <a:srgbClr val="FF0066"/>
                </a:solidFill>
              </a:rPr>
              <a:t>           </a:t>
            </a:r>
            <a:r>
              <a:rPr lang="pt-BR" smtClean="0">
                <a:solidFill>
                  <a:srgbClr val="FF0066"/>
                </a:solidFill>
              </a:rPr>
              <a:t>Avaliação da prontidão para extubação</a:t>
            </a:r>
          </a:p>
          <a:p>
            <a:pPr eaLnBrk="1" hangingPunct="1">
              <a:lnSpc>
                <a:spcPct val="80000"/>
              </a:lnSpc>
              <a:buFont typeface="Arial" pitchFamily="34" charset="0"/>
              <a:buNone/>
            </a:pPr>
            <a:r>
              <a:rPr lang="pt-BR" i="1" smtClean="0">
                <a:solidFill>
                  <a:srgbClr val="FF0066"/>
                </a:solidFill>
              </a:rPr>
              <a:t>                                                         </a:t>
            </a:r>
          </a:p>
          <a:p>
            <a:pPr eaLnBrk="1" hangingPunct="1">
              <a:lnSpc>
                <a:spcPct val="80000"/>
              </a:lnSpc>
            </a:pPr>
            <a:r>
              <a:rPr lang="pt-BR" sz="2800" smtClean="0"/>
              <a:t>A maioria das Unidades de cada Rede reportou usar julgamento clinico da equipe para determinar a extubação (43 a 80%). </a:t>
            </a:r>
            <a:r>
              <a:rPr lang="pt-BR" sz="2800" smtClean="0">
                <a:solidFill>
                  <a:schemeClr val="hlink"/>
                </a:solidFill>
              </a:rPr>
              <a:t>Tabela 1.</a:t>
            </a:r>
            <a:r>
              <a:rPr lang="pt-BR" sz="2800" smtClean="0"/>
              <a:t> </a:t>
            </a:r>
          </a:p>
          <a:p>
            <a:pPr eaLnBrk="1" hangingPunct="1">
              <a:lnSpc>
                <a:spcPct val="80000"/>
              </a:lnSpc>
            </a:pPr>
            <a:r>
              <a:rPr lang="pt-BR" sz="2800" smtClean="0"/>
              <a:t>O uso de Protocolo/</a:t>
            </a:r>
            <a:r>
              <a:rPr lang="pt-BR" sz="2800" i="1" smtClean="0"/>
              <a:t>Guideline </a:t>
            </a:r>
            <a:r>
              <a:rPr lang="pt-BR" sz="2800" smtClean="0"/>
              <a:t>foi baixa em todas as Redes (25% das Unidades).</a:t>
            </a:r>
            <a:endParaRPr lang="en-US" sz="2800" smtClean="0"/>
          </a:p>
          <a:p>
            <a:pPr eaLnBrk="1" hangingPunct="1"/>
            <a:endParaRPr lang="pt-BR" sz="28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468313" y="260350"/>
            <a:ext cx="8229600" cy="1143000"/>
          </a:xfrm>
        </p:spPr>
        <p:txBody>
          <a:bodyPr/>
          <a:lstStyle/>
          <a:p>
            <a:pPr eaLnBrk="1" hangingPunct="1"/>
            <a:r>
              <a:rPr lang="pt-BR" smtClean="0"/>
              <a:t>Resultados</a:t>
            </a:r>
            <a:endParaRPr lang="en-US" smtClean="0"/>
          </a:p>
        </p:txBody>
      </p:sp>
      <p:sp>
        <p:nvSpPr>
          <p:cNvPr id="24579" name="Espaço Reservado para Conteúdo 2"/>
          <p:cNvSpPr>
            <a:spLocks noGrp="1"/>
          </p:cNvSpPr>
          <p:nvPr>
            <p:ph idx="1"/>
          </p:nvPr>
        </p:nvSpPr>
        <p:spPr/>
        <p:txBody>
          <a:bodyPr/>
          <a:lstStyle/>
          <a:p>
            <a:pPr eaLnBrk="1" hangingPunct="1">
              <a:lnSpc>
                <a:spcPct val="80000"/>
              </a:lnSpc>
              <a:buFont typeface="Arial" pitchFamily="34" charset="0"/>
              <a:buNone/>
            </a:pPr>
            <a:r>
              <a:rPr lang="pt-BR" sz="2800" smtClean="0">
                <a:solidFill>
                  <a:srgbClr val="FF0066"/>
                </a:solidFill>
              </a:rPr>
              <a:t>                       Uso de Medicação</a:t>
            </a:r>
          </a:p>
          <a:p>
            <a:pPr eaLnBrk="1" hangingPunct="1">
              <a:lnSpc>
                <a:spcPct val="80000"/>
              </a:lnSpc>
            </a:pPr>
            <a:r>
              <a:rPr lang="pt-BR" sz="2000" smtClean="0"/>
              <a:t>A </a:t>
            </a:r>
            <a:r>
              <a:rPr lang="pt-BR" sz="2000" b="1" smtClean="0"/>
              <a:t>minoria</a:t>
            </a:r>
            <a:r>
              <a:rPr lang="pt-BR" sz="2000" smtClean="0"/>
              <a:t> das Unidades de todas as Redes reportaram usar </a:t>
            </a:r>
            <a:r>
              <a:rPr lang="pt-BR" sz="2000" b="1" smtClean="0"/>
              <a:t>esteroides sistêmicos de rotina ou fre</a:t>
            </a:r>
            <a:r>
              <a:rPr lang="pt-BR" altLang="ja-JP" sz="2000" b="1" smtClean="0"/>
              <a:t>q</a:t>
            </a:r>
            <a:r>
              <a:rPr lang="pt-BR" sz="2000" b="1" smtClean="0"/>
              <a:t>uentemente (0-25% d Unidades). </a:t>
            </a:r>
            <a:r>
              <a:rPr lang="pt-BR" sz="2000" smtClean="0">
                <a:solidFill>
                  <a:schemeClr val="hlink"/>
                </a:solidFill>
              </a:rPr>
              <a:t>Figura 3</a:t>
            </a:r>
            <a:r>
              <a:rPr lang="pt-BR" sz="2000" b="1" smtClean="0">
                <a:solidFill>
                  <a:schemeClr val="hlink"/>
                </a:solidFill>
              </a:rPr>
              <a:t>.</a:t>
            </a:r>
          </a:p>
          <a:p>
            <a:pPr eaLnBrk="1" hangingPunct="1">
              <a:lnSpc>
                <a:spcPct val="80000"/>
              </a:lnSpc>
            </a:pPr>
            <a:r>
              <a:rPr lang="pt-BR" sz="2000" smtClean="0"/>
              <a:t>Entretanto, a maioria das Unidades usou corticosteroides pelo menos algumas vezes (52-85%) em todas as Redes, exceto por Illinois (37%) e Suíça(22%). </a:t>
            </a:r>
          </a:p>
          <a:p>
            <a:pPr eaLnBrk="1" hangingPunct="1">
              <a:lnSpc>
                <a:spcPct val="80000"/>
              </a:lnSpc>
            </a:pPr>
            <a:r>
              <a:rPr lang="pt-BR" sz="2000" smtClean="0"/>
              <a:t>A </a:t>
            </a:r>
            <a:r>
              <a:rPr lang="pt-BR" sz="2000" b="1" smtClean="0"/>
              <a:t>maioria</a:t>
            </a:r>
            <a:r>
              <a:rPr lang="pt-BR" sz="2000" smtClean="0"/>
              <a:t> das Unidades da Finlândia, Suíça e Toscana(56-100% em cada Rede) usaram </a:t>
            </a:r>
            <a:r>
              <a:rPr lang="pt-BR" sz="2000" b="1" smtClean="0"/>
              <a:t>narcóticos</a:t>
            </a:r>
            <a:r>
              <a:rPr lang="pt-BR" sz="2000" smtClean="0"/>
              <a:t> frequentemente para sedação in crianças </a:t>
            </a:r>
            <a:r>
              <a:rPr lang="pt-BR" sz="2000" b="1" smtClean="0"/>
              <a:t>ventiladas mecanicamente</a:t>
            </a:r>
            <a:r>
              <a:rPr lang="pt-BR" sz="2000" smtClean="0"/>
              <a:t> com </a:t>
            </a:r>
            <a:r>
              <a:rPr lang="pt-BR" sz="2000" b="1" smtClean="0"/>
              <a:t>menos de 29 semanas</a:t>
            </a:r>
            <a:r>
              <a:rPr lang="pt-BR" sz="2000" smtClean="0"/>
              <a:t> de idade gestacional.</a:t>
            </a:r>
          </a:p>
          <a:p>
            <a:pPr eaLnBrk="1" hangingPunct="1">
              <a:lnSpc>
                <a:spcPct val="80000"/>
              </a:lnSpc>
            </a:pPr>
            <a:r>
              <a:rPr lang="pt-BR" sz="2000" smtClean="0"/>
              <a:t>Enquanto a </a:t>
            </a:r>
            <a:r>
              <a:rPr lang="pt-BR" sz="2000" b="1" smtClean="0"/>
              <a:t>minoria</a:t>
            </a:r>
            <a:r>
              <a:rPr lang="pt-BR" sz="2000" smtClean="0"/>
              <a:t> das Unidades das outras Redes usaram </a:t>
            </a:r>
            <a:r>
              <a:rPr lang="pt-BR" sz="2000" b="1" smtClean="0"/>
              <a:t>narcótico</a:t>
            </a:r>
            <a:r>
              <a:rPr lang="pt-BR" sz="2000" smtClean="0"/>
              <a:t>s de </a:t>
            </a:r>
            <a:r>
              <a:rPr lang="pt-BR" sz="2000" b="1" smtClean="0"/>
              <a:t>rotina ou frequentemente (14-41%)</a:t>
            </a:r>
            <a:r>
              <a:rPr lang="pt-BR" sz="2000" smtClean="0"/>
              <a:t>.</a:t>
            </a:r>
          </a:p>
          <a:p>
            <a:pPr eaLnBrk="1" hangingPunct="1">
              <a:lnSpc>
                <a:spcPct val="80000"/>
              </a:lnSpc>
            </a:pPr>
            <a:r>
              <a:rPr lang="pt-BR" sz="2000" smtClean="0"/>
              <a:t>A maioria das Unidades reportaram usar raramente sedativos não narcóticos (56-84% em cada Rede) raramente, exceto por Japão (39%). </a:t>
            </a:r>
          </a:p>
          <a:p>
            <a:pPr algn="ctr" eaLnBrk="1" hangingPunct="1">
              <a:lnSpc>
                <a:spcPct val="80000"/>
              </a:lnSpc>
            </a:pPr>
            <a:r>
              <a:rPr lang="pt-BR" sz="2000" b="1" smtClean="0">
                <a:solidFill>
                  <a:schemeClr val="hlink"/>
                </a:solidFill>
              </a:rPr>
              <a:t>Cafeína foi usada frequentemente ou de rotina em crianças nascidas com 29 semanas ou menos de idade gestacional em todos as redes (90-100%)</a:t>
            </a:r>
            <a:r>
              <a:rPr lang="pt-BR" sz="2000" smtClean="0">
                <a:solidFill>
                  <a:schemeClr val="hlink"/>
                </a:solidFill>
              </a:rPr>
              <a:t>.</a:t>
            </a:r>
          </a:p>
          <a:p>
            <a:pPr eaLnBrk="1" hangingPunct="1">
              <a:lnSpc>
                <a:spcPct val="80000"/>
              </a:lnSpc>
            </a:pPr>
            <a:r>
              <a:rPr lang="pt-BR" sz="2000" smtClean="0"/>
              <a:t>O uso de rotina de vitamina A intramuscular foi baixo em todas as redes (0-12% das Unidades).</a:t>
            </a:r>
          </a:p>
          <a:p>
            <a:pPr eaLnBrk="1" hangingPunct="1">
              <a:lnSpc>
                <a:spcPct val="80000"/>
              </a:lnSpc>
            </a:pPr>
            <a:endParaRPr lang="pt-BR" sz="2000" smtClean="0"/>
          </a:p>
          <a:p>
            <a:pPr eaLnBrk="1" hangingPunct="1">
              <a:lnSpc>
                <a:spcPct val="80000"/>
              </a:lnSpc>
            </a:pPr>
            <a:endParaRPr lang="pt-BR" sz="2000" smtClean="0"/>
          </a:p>
          <a:p>
            <a:pPr eaLnBrk="1" hangingPunct="1">
              <a:lnSpc>
                <a:spcPct val="80000"/>
              </a:lnSpc>
            </a:pPr>
            <a:endParaRPr lang="pt-BR" sz="2000" smtClean="0"/>
          </a:p>
          <a:p>
            <a:pPr eaLnBrk="1" hangingPunct="1">
              <a:lnSpc>
                <a:spcPct val="80000"/>
              </a:lnSpc>
              <a:buFont typeface="Arial" pitchFamily="34" charset="0"/>
              <a:buNone/>
            </a:pPr>
            <a:endParaRPr lang="pt-BR" sz="20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p:cNvPicPr>
            <a:picLocks noChangeAspect="1" noChangeArrowheads="1"/>
          </p:cNvPicPr>
          <p:nvPr/>
        </p:nvPicPr>
        <p:blipFill>
          <a:blip r:embed="rId2"/>
          <a:srcRect/>
          <a:stretch>
            <a:fillRect/>
          </a:stretch>
        </p:blipFill>
        <p:spPr bwMode="auto">
          <a:xfrm>
            <a:off x="0" y="0"/>
            <a:ext cx="6437313" cy="6481763"/>
          </a:xfrm>
          <a:prstGeom prst="rect">
            <a:avLst/>
          </a:prstGeom>
          <a:noFill/>
          <a:ln w="28575">
            <a:solidFill>
              <a:schemeClr val="hlink"/>
            </a:solidFill>
            <a:miter lim="800000"/>
            <a:headEnd/>
            <a:tailEnd/>
          </a:ln>
        </p:spPr>
      </p:pic>
      <p:sp>
        <p:nvSpPr>
          <p:cNvPr id="25603" name="Text Box 5"/>
          <p:cNvSpPr txBox="1">
            <a:spLocks noChangeArrowheads="1"/>
          </p:cNvSpPr>
          <p:nvPr/>
        </p:nvSpPr>
        <p:spPr bwMode="auto">
          <a:xfrm>
            <a:off x="6443663" y="765175"/>
            <a:ext cx="2851150" cy="915988"/>
          </a:xfrm>
          <a:prstGeom prst="rect">
            <a:avLst/>
          </a:prstGeom>
          <a:noFill/>
          <a:ln w="9525">
            <a:noFill/>
            <a:miter lim="800000"/>
            <a:headEnd/>
            <a:tailEnd/>
          </a:ln>
        </p:spPr>
        <p:txBody>
          <a:bodyPr wrap="none">
            <a:spAutoFit/>
          </a:bodyPr>
          <a:lstStyle/>
          <a:p>
            <a:pPr algn="ctr"/>
            <a:r>
              <a:rPr lang="pt-BR">
                <a:solidFill>
                  <a:srgbClr val="FF0066"/>
                </a:solidFill>
              </a:rPr>
              <a:t>Uso de medicação para o </a:t>
            </a:r>
          </a:p>
          <a:p>
            <a:pPr algn="ctr"/>
            <a:r>
              <a:rPr lang="pt-BR">
                <a:solidFill>
                  <a:srgbClr val="FF0066"/>
                </a:solidFill>
              </a:rPr>
              <a:t>manuseio respiratório </a:t>
            </a:r>
          </a:p>
          <a:p>
            <a:pPr algn="ctr"/>
            <a:r>
              <a:rPr lang="pt-BR">
                <a:solidFill>
                  <a:srgbClr val="FF0066"/>
                </a:solidFill>
              </a:rPr>
              <a:t>RN&lt;29 semanas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pt-BR" smtClean="0"/>
              <a:t>Discussão</a:t>
            </a:r>
          </a:p>
        </p:txBody>
      </p:sp>
      <p:sp>
        <p:nvSpPr>
          <p:cNvPr id="26627" name="Content Placeholder 2"/>
          <p:cNvSpPr>
            <a:spLocks noGrp="1"/>
          </p:cNvSpPr>
          <p:nvPr>
            <p:ph idx="1"/>
          </p:nvPr>
        </p:nvSpPr>
        <p:spPr/>
        <p:txBody>
          <a:bodyPr/>
          <a:lstStyle/>
          <a:p>
            <a:pPr eaLnBrk="1" hangingPunct="1">
              <a:lnSpc>
                <a:spcPct val="80000"/>
              </a:lnSpc>
            </a:pPr>
            <a:r>
              <a:rPr lang="pt-PT" sz="2500" smtClean="0"/>
              <a:t>Sobre manejo respiratório de prematuros extremos nascidos com &lt;29 semanas de IG em 10 Redes Neonatais, foram encontradas variações significativas mas também semelhanças no manejo respiratório. </a:t>
            </a:r>
          </a:p>
          <a:p>
            <a:pPr eaLnBrk="1" hangingPunct="1">
              <a:lnSpc>
                <a:spcPct val="80000"/>
              </a:lnSpc>
            </a:pPr>
            <a:r>
              <a:rPr lang="pt-PT" sz="2500" smtClean="0"/>
              <a:t>Variações significativas nas práticas incluíram a estratégia dentro de 48 horas de nascimento para crianças de ≥25 semanas IG no desconforto respiratório. </a:t>
            </a:r>
          </a:p>
          <a:p>
            <a:pPr eaLnBrk="1" hangingPunct="1">
              <a:lnSpc>
                <a:spcPct val="80000"/>
              </a:lnSpc>
            </a:pPr>
            <a:r>
              <a:rPr lang="pt-PT" sz="2500" smtClean="0">
                <a:solidFill>
                  <a:srgbClr val="FF0066"/>
                </a:solidFill>
              </a:rPr>
              <a:t>Semelhanças na prática</a:t>
            </a:r>
            <a:r>
              <a:rPr lang="pt-PT" sz="2500" smtClean="0"/>
              <a:t>  usando </a:t>
            </a:r>
            <a:r>
              <a:rPr lang="pt-PT" sz="2500" smtClean="0">
                <a:solidFill>
                  <a:schemeClr val="hlink"/>
                </a:solidFill>
              </a:rPr>
              <a:t>30-49% de FiO2 antes da intubação, o uso de SIPPV (ventilação de pressão intermitente sincronizada) como o modo inicial de ventilação em lactentes ventilados mecanicamente e o uso rotineiro de cafeína.</a:t>
            </a:r>
            <a:endParaRPr lang="pt-BR" sz="2500" smtClean="0">
              <a:solidFill>
                <a:schemeClr val="hlink"/>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pt-BR" smtClean="0"/>
              <a:t>Discussão</a:t>
            </a:r>
          </a:p>
        </p:txBody>
      </p:sp>
      <p:sp>
        <p:nvSpPr>
          <p:cNvPr id="27651" name="Content Placeholder 2"/>
          <p:cNvSpPr>
            <a:spLocks noGrp="1"/>
          </p:cNvSpPr>
          <p:nvPr>
            <p:ph idx="1"/>
          </p:nvPr>
        </p:nvSpPr>
        <p:spPr/>
        <p:txBody>
          <a:bodyPr/>
          <a:lstStyle/>
          <a:p>
            <a:pPr eaLnBrk="1" hangingPunct="1"/>
            <a:r>
              <a:rPr lang="pt-BR" sz="2200" smtClean="0"/>
              <a:t>Estudos anteriores baseados em inquéritos e epidemiológicos documentaram variações significativas das configurações em termos de suporte respiratório não invasivo não invasivo usado antes da intubação na UTI Neonatal .(14, 15)</a:t>
            </a:r>
            <a:endParaRPr lang="pt-PT" sz="2200" smtClean="0"/>
          </a:p>
          <a:p>
            <a:pPr eaLnBrk="1" hangingPunct="1">
              <a:lnSpc>
                <a:spcPct val="80000"/>
              </a:lnSpc>
            </a:pPr>
            <a:r>
              <a:rPr lang="pt-PT" sz="2200" smtClean="0"/>
              <a:t>Os achados  desse estudo de variações na pressão máxima de CPAP (</a:t>
            </a:r>
            <a:r>
              <a:rPr lang="pt-BR" sz="2200" smtClean="0"/>
              <a:t>pressão positiva contínua nas vias aéreas)</a:t>
            </a:r>
            <a:r>
              <a:rPr lang="pt-PT" sz="2200" smtClean="0"/>
              <a:t> usada antes da intubação pode ser devida a variações nas interfaces utilizadas para ventilação não invasiva. </a:t>
            </a:r>
          </a:p>
          <a:p>
            <a:pPr eaLnBrk="1" hangingPunct="1">
              <a:lnSpc>
                <a:spcPct val="80000"/>
              </a:lnSpc>
            </a:pPr>
            <a:r>
              <a:rPr lang="pt-PT" sz="2200" smtClean="0"/>
              <a:t>Também </a:t>
            </a:r>
            <a:r>
              <a:rPr lang="pt-PT" sz="2200" smtClean="0">
                <a:solidFill>
                  <a:schemeClr val="hlink"/>
                </a:solidFill>
              </a:rPr>
              <a:t>não diferenciaram entre CPAP e NIPPV</a:t>
            </a:r>
            <a:r>
              <a:rPr lang="pt-PT" sz="2200" smtClean="0"/>
              <a:t> (</a:t>
            </a:r>
            <a:r>
              <a:rPr lang="pt-BR" sz="2200" smtClean="0"/>
              <a:t>ventilação não invasiva com pressão positiva, “CPAP ciclado”)</a:t>
            </a:r>
            <a:r>
              <a:rPr lang="pt-PT" sz="2200" smtClean="0"/>
              <a:t>, que pode ser usado para aumentar a pressão média das vias aéreas acima do nível costumeiro de CPAP. </a:t>
            </a:r>
          </a:p>
          <a:p>
            <a:pPr eaLnBrk="1" hangingPunct="1">
              <a:lnSpc>
                <a:spcPct val="80000"/>
              </a:lnSpc>
            </a:pPr>
            <a:r>
              <a:rPr lang="pt-PT" sz="2200" smtClean="0"/>
              <a:t>Além disso, a </a:t>
            </a:r>
            <a:r>
              <a:rPr lang="pt-PT" sz="2200" smtClean="0">
                <a:solidFill>
                  <a:srgbClr val="FF0066"/>
                </a:solidFill>
              </a:rPr>
              <a:t>falta de fortes evidências sobre pressão máxima de CPAP e FiO2 máxima para prever falha de CPAP e indicar a intubação</a:t>
            </a:r>
            <a:r>
              <a:rPr lang="pt-PT" sz="2200" smtClean="0"/>
              <a:t> é provavelmente outro contribuinte que justifique a variação prática. </a:t>
            </a:r>
            <a:r>
              <a:rPr lang="pt-BR" sz="2200" smtClean="0"/>
              <a:t>(16, 17)</a:t>
            </a:r>
            <a:endParaRPr lang="pt-PT" sz="2200" smtClean="0"/>
          </a:p>
          <a:p>
            <a:pPr eaLnBrk="1" hangingPunct="1">
              <a:lnSpc>
                <a:spcPct val="80000"/>
              </a:lnSpc>
            </a:pPr>
            <a:r>
              <a:rPr lang="pt-PT" sz="2200" smtClean="0"/>
              <a:t>Como esta variação nas práticas de Unidade está associada aos resultados, requer mais investigação.</a:t>
            </a:r>
            <a:endParaRPr lang="pt-BR" sz="22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1"/>
          </p:nvPr>
        </p:nvSpPr>
        <p:spPr>
          <a:xfrm>
            <a:off x="0" y="1196975"/>
            <a:ext cx="9036050" cy="4713288"/>
          </a:xfrm>
        </p:spPr>
        <p:txBody>
          <a:bodyPr/>
          <a:lstStyle/>
          <a:p>
            <a:pPr eaLnBrk="1" hangingPunct="1">
              <a:lnSpc>
                <a:spcPct val="80000"/>
              </a:lnSpc>
            </a:pPr>
            <a:r>
              <a:rPr lang="pt-BR" sz="2600" smtClean="0"/>
              <a:t>Pesquisas anteriores relataram um </a:t>
            </a:r>
            <a:r>
              <a:rPr lang="pt-BR" sz="2600" smtClean="0">
                <a:solidFill>
                  <a:schemeClr val="hlink"/>
                </a:solidFill>
              </a:rPr>
              <a:t>aumento do uso de LISA</a:t>
            </a:r>
            <a:r>
              <a:rPr lang="pt-BR" sz="2600" baseline="30000" smtClean="0">
                <a:solidFill>
                  <a:schemeClr val="hlink"/>
                </a:solidFill>
              </a:rPr>
              <a:t>18</a:t>
            </a:r>
            <a:r>
              <a:rPr lang="pt-BR" sz="2600" smtClean="0"/>
              <a:t> (</a:t>
            </a:r>
            <a:r>
              <a:rPr lang="pt-BR" sz="2600" i="1" smtClean="0"/>
              <a:t>less invasive surfactant administration -</a:t>
            </a:r>
            <a:r>
              <a:rPr lang="pt-BR" sz="2600" smtClean="0"/>
              <a:t>administração de surfactante menos invasiva, conhecido entre nós como Mini Insure) em </a:t>
            </a:r>
            <a:r>
              <a:rPr lang="pt-BR" sz="2600" smtClean="0">
                <a:solidFill>
                  <a:schemeClr val="hlink"/>
                </a:solidFill>
              </a:rPr>
              <a:t>Países europeus</a:t>
            </a:r>
            <a:r>
              <a:rPr lang="pt-BR" sz="2600" smtClean="0"/>
              <a:t> (52% das Unidades avaliadas) e uma </a:t>
            </a:r>
            <a:r>
              <a:rPr lang="pt-BR" sz="2600" b="1" smtClean="0"/>
              <a:t>grande variação no uso de LISA entre países nórdicos</a:t>
            </a:r>
            <a:r>
              <a:rPr lang="pt-BR" sz="2600" smtClean="0"/>
              <a:t> (9–100% das unidades avaliadas). (19</a:t>
            </a:r>
          </a:p>
          <a:p>
            <a:pPr eaLnBrk="1" hangingPunct="1">
              <a:lnSpc>
                <a:spcPct val="80000"/>
              </a:lnSpc>
            </a:pPr>
            <a:r>
              <a:rPr lang="pt-BR" sz="2600" smtClean="0"/>
              <a:t>Os autores identificaram que o uso de LISA na colaboração iNeo (</a:t>
            </a:r>
            <a:r>
              <a:rPr lang="pt-PT" sz="2600" smtClean="0"/>
              <a:t>Rede Internacional de Avaliação de Resultados)</a:t>
            </a:r>
            <a:r>
              <a:rPr lang="pt-BR" sz="2600" smtClean="0"/>
              <a:t> foi muito limitada em Redes além da Espanha e da Finlândia. </a:t>
            </a:r>
          </a:p>
          <a:p>
            <a:pPr eaLnBrk="1" hangingPunct="1">
              <a:lnSpc>
                <a:spcPct val="80000"/>
              </a:lnSpc>
            </a:pPr>
            <a:r>
              <a:rPr lang="pt-BR" sz="2600" smtClean="0"/>
              <a:t>O baixo uso geral do LISA provavelmente reflete o pequeno número de estudos que foi publicado em 2015. (20).</a:t>
            </a:r>
          </a:p>
          <a:p>
            <a:pPr eaLnBrk="1" hangingPunct="1">
              <a:lnSpc>
                <a:spcPct val="80000"/>
              </a:lnSpc>
            </a:pPr>
            <a:r>
              <a:rPr lang="pt-BR" sz="2600" smtClean="0"/>
              <a:t> Ilustra também que a aceitação de novas práticas varia significativamente com base em áreas geográficas.Mosraram também eu a escolha da estratégia respiratória varia entre as Redes e eu a seleção depende da idade gestacional e os níveis de FiO2. </a:t>
            </a:r>
          </a:p>
        </p:txBody>
      </p:sp>
      <p:sp>
        <p:nvSpPr>
          <p:cNvPr id="28675" name="Title 1"/>
          <p:cNvSpPr>
            <a:spLocks noGrp="1"/>
          </p:cNvSpPr>
          <p:nvPr>
            <p:ph type="title"/>
          </p:nvPr>
        </p:nvSpPr>
        <p:spPr/>
        <p:txBody>
          <a:bodyPr/>
          <a:lstStyle/>
          <a:p>
            <a:pPr eaLnBrk="1" hangingPunct="1"/>
            <a:r>
              <a:rPr lang="pt-BR" smtClean="0"/>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pt-BR" smtClean="0"/>
              <a:t>Discussão</a:t>
            </a:r>
          </a:p>
        </p:txBody>
      </p:sp>
      <p:sp>
        <p:nvSpPr>
          <p:cNvPr id="29699" name="Content Placeholder 2"/>
          <p:cNvSpPr>
            <a:spLocks noGrp="1"/>
          </p:cNvSpPr>
          <p:nvPr>
            <p:ph idx="1"/>
          </p:nvPr>
        </p:nvSpPr>
        <p:spPr/>
        <p:txBody>
          <a:bodyPr/>
          <a:lstStyle/>
          <a:p>
            <a:pPr eaLnBrk="1" hangingPunct="1">
              <a:lnSpc>
                <a:spcPct val="80000"/>
              </a:lnSpc>
            </a:pPr>
            <a:r>
              <a:rPr lang="pt-BR" sz="2500" smtClean="0"/>
              <a:t>O </a:t>
            </a:r>
            <a:r>
              <a:rPr lang="pt-BR" sz="2500" smtClean="0">
                <a:solidFill>
                  <a:schemeClr val="hlink"/>
                </a:solidFill>
              </a:rPr>
              <a:t>uso de INSURE</a:t>
            </a:r>
            <a:r>
              <a:rPr lang="pt-BR" sz="2500" smtClean="0"/>
              <a:t> (intubação e </a:t>
            </a:r>
            <a:r>
              <a:rPr lang="pt-PT" sz="2500" smtClean="0"/>
              <a:t>administração de surfactante seguida de extubação imediata) </a:t>
            </a:r>
            <a:r>
              <a:rPr lang="pt-BR" sz="2500" smtClean="0"/>
              <a:t>e </a:t>
            </a:r>
            <a:r>
              <a:rPr lang="pt-BR" sz="2500" b="1" smtClean="0"/>
              <a:t>CPAP / NIPPV para prematuros em uso CPAP com desconforto respiratório dentro de 48 h após o nascimento e requerendo 30–39% de oxigênio aumentou com a IG em cada Rede.</a:t>
            </a:r>
            <a:r>
              <a:rPr lang="pt-BR" sz="2500" smtClean="0"/>
              <a:t> </a:t>
            </a:r>
          </a:p>
          <a:p>
            <a:pPr algn="ctr" eaLnBrk="1" hangingPunct="1">
              <a:lnSpc>
                <a:spcPct val="80000"/>
              </a:lnSpc>
            </a:pPr>
            <a:r>
              <a:rPr lang="pt-BR" sz="2500" b="1" smtClean="0">
                <a:solidFill>
                  <a:schemeClr val="hlink"/>
                </a:solidFill>
              </a:rPr>
              <a:t>O alto uso de CPAP / NIPPV em bebês nascidos em 25 a 28 semanas de IG reflete a evidência atual sugerindo que o CPAP precoce reduz a incidência de DBP em comparação com a ventilação mecânica</a:t>
            </a:r>
            <a:r>
              <a:rPr lang="pt-BR" sz="2500" smtClean="0"/>
              <a:t>. (21)</a:t>
            </a:r>
          </a:p>
          <a:p>
            <a:pPr eaLnBrk="1" hangingPunct="1">
              <a:lnSpc>
                <a:spcPct val="80000"/>
              </a:lnSpc>
            </a:pPr>
            <a:r>
              <a:rPr lang="pt-BR" sz="2500" smtClean="0"/>
              <a:t>A alta taxa de Unidades  que utilizam o INSURE também refletem evidências de revisões sugerindo que reduz a DBP em comparação com ventilação mecânica. (22)</a:t>
            </a:r>
          </a:p>
          <a:p>
            <a:pPr eaLnBrk="1" hangingPunct="1">
              <a:lnSpc>
                <a:spcPct val="80000"/>
              </a:lnSpc>
            </a:pPr>
            <a:endParaRPr lang="pt-BR" sz="25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pt-BR" smtClean="0"/>
              <a:t>Discussão</a:t>
            </a:r>
          </a:p>
        </p:txBody>
      </p:sp>
      <p:sp>
        <p:nvSpPr>
          <p:cNvPr id="30723" name="Content Placeholder 2"/>
          <p:cNvSpPr>
            <a:spLocks noGrp="1"/>
          </p:cNvSpPr>
          <p:nvPr>
            <p:ph idx="1"/>
          </p:nvPr>
        </p:nvSpPr>
        <p:spPr/>
        <p:txBody>
          <a:bodyPr/>
          <a:lstStyle/>
          <a:p>
            <a:pPr eaLnBrk="1" hangingPunct="1">
              <a:lnSpc>
                <a:spcPct val="80000"/>
              </a:lnSpc>
            </a:pPr>
            <a:r>
              <a:rPr lang="pt-PT" sz="2500" smtClean="0"/>
              <a:t>Relataram que a maioria das Unidades (84%) usava SIPPV em lactentes pré-termo mecanicamente ventilados. </a:t>
            </a:r>
          </a:p>
          <a:p>
            <a:pPr eaLnBrk="1" hangingPunct="1">
              <a:lnSpc>
                <a:spcPct val="80000"/>
              </a:lnSpc>
            </a:pPr>
            <a:r>
              <a:rPr lang="pt-PT" sz="2500" smtClean="0"/>
              <a:t>Contudo, </a:t>
            </a:r>
            <a:r>
              <a:rPr lang="pt-PT" sz="2500" smtClean="0">
                <a:solidFill>
                  <a:srgbClr val="FF0066"/>
                </a:solidFill>
              </a:rPr>
              <a:t>entre as Unidades que utilizam SIPPV, a maioria usava ventilação controlada por pressão (60% das Unidades usando SIPPV)</a:t>
            </a:r>
            <a:r>
              <a:rPr lang="pt-PT" sz="2500" smtClean="0"/>
              <a:t> </a:t>
            </a:r>
            <a:r>
              <a:rPr lang="pt-PT" sz="2500" smtClean="0">
                <a:solidFill>
                  <a:schemeClr val="hlink"/>
                </a:solidFill>
              </a:rPr>
              <a:t>apesar das evidências publicadas em 2014 que a ventilação direcionada por volume pode reduzir a mortalidade e doença pulmonar crônica em comparação com ventilação controlada por pressão</a:t>
            </a:r>
            <a:r>
              <a:rPr lang="pt-PT" sz="2500" smtClean="0"/>
              <a:t>. (23)</a:t>
            </a:r>
          </a:p>
          <a:p>
            <a:pPr eaLnBrk="1" hangingPunct="1">
              <a:lnSpc>
                <a:spcPct val="80000"/>
              </a:lnSpc>
            </a:pPr>
            <a:r>
              <a:rPr lang="pt-BR" sz="2500" smtClean="0"/>
              <a:t>A variação nos modos de ventilação pode ser devida a uma  lenta compreensão e a variações na disponibilidade de dispositivos de ventilação em cada Unidade, uma vez que algoritmos e métodos usados ​​por ventiladores para ventilação controlada por pressão e por volume variam de acordo com o dispositivo. (24)</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pt-BR" smtClean="0"/>
              <a:t>Discussão</a:t>
            </a:r>
          </a:p>
        </p:txBody>
      </p:sp>
      <p:sp>
        <p:nvSpPr>
          <p:cNvPr id="31747" name="Content Placeholder 2"/>
          <p:cNvSpPr>
            <a:spLocks noGrp="1"/>
          </p:cNvSpPr>
          <p:nvPr>
            <p:ph idx="1"/>
          </p:nvPr>
        </p:nvSpPr>
        <p:spPr/>
        <p:txBody>
          <a:bodyPr/>
          <a:lstStyle/>
          <a:p>
            <a:pPr eaLnBrk="1" hangingPunct="1">
              <a:lnSpc>
                <a:spcPct val="80000"/>
              </a:lnSpc>
            </a:pPr>
            <a:r>
              <a:rPr lang="pt-PT" sz="2500" smtClean="0">
                <a:solidFill>
                  <a:srgbClr val="FF0000"/>
                </a:solidFill>
              </a:rPr>
              <a:t>Os autores identificaram que o uso de protocolos para avaliação da prontidão da extubação foi baixa em todas as Redes,</a:t>
            </a:r>
            <a:r>
              <a:rPr lang="pt-PT" sz="2500" smtClean="0"/>
              <a:t> apesar do fato que 85% das crianças nascidas com menos de 29 semanas de idade são mecanicamente ventilados em algum momento durante a permanência na UTIN. [1]</a:t>
            </a:r>
          </a:p>
          <a:p>
            <a:pPr eaLnBrk="1" hangingPunct="1">
              <a:lnSpc>
                <a:spcPct val="80000"/>
              </a:lnSpc>
            </a:pPr>
            <a:r>
              <a:rPr lang="pt-PT" sz="2500" smtClean="0"/>
              <a:t>Embora haja poucas evidências sobre o que é o melhor método para avaliar a prontidão para extubação, </a:t>
            </a:r>
            <a:r>
              <a:rPr lang="pt-PT" sz="2500" b="1" smtClean="0">
                <a:solidFill>
                  <a:schemeClr val="hlink"/>
                </a:solidFill>
              </a:rPr>
              <a:t>há evidências de que a presença de protocolos / diretrizes para o manejo respiratório e avaliação da prontidão da extubação melhora os resultados de bebês prematuros padronizando os cuidados</a:t>
            </a:r>
            <a:r>
              <a:rPr lang="pt-PT" sz="2500" smtClean="0"/>
              <a:t>. (25</a:t>
            </a:r>
          </a:p>
          <a:p>
            <a:pPr algn="ctr" eaLnBrk="1" hangingPunct="1">
              <a:lnSpc>
                <a:spcPct val="80000"/>
              </a:lnSpc>
              <a:buFont typeface="Arial" pitchFamily="34" charset="0"/>
              <a:buNone/>
            </a:pPr>
            <a:r>
              <a:rPr lang="pt-PT" sz="2800" b="1" smtClean="0">
                <a:solidFill>
                  <a:schemeClr val="hlink"/>
                </a:solidFill>
              </a:rPr>
              <a:t>Isso destaca a necessidade de mais pesquisa e a necessidade de padronizar práticas dentro de unidades sem protocolos ou diretrizes.</a:t>
            </a:r>
            <a:endParaRPr lang="pt-BR" sz="2800" b="1" smtClean="0">
              <a:solidFill>
                <a:schemeClr val="hlink"/>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pt-BR" smtClean="0"/>
              <a:t>Discussão - Implicações</a:t>
            </a:r>
          </a:p>
        </p:txBody>
      </p:sp>
      <p:sp>
        <p:nvSpPr>
          <p:cNvPr id="32771" name="Content Placeholder 2"/>
          <p:cNvSpPr>
            <a:spLocks noGrp="1"/>
          </p:cNvSpPr>
          <p:nvPr>
            <p:ph idx="1"/>
          </p:nvPr>
        </p:nvSpPr>
        <p:spPr/>
        <p:txBody>
          <a:bodyPr/>
          <a:lstStyle/>
          <a:p>
            <a:pPr eaLnBrk="1" hangingPunct="1">
              <a:lnSpc>
                <a:spcPct val="80000"/>
              </a:lnSpc>
            </a:pPr>
            <a:r>
              <a:rPr lang="pt-BR" sz="2000" smtClean="0">
                <a:solidFill>
                  <a:srgbClr val="FF0000"/>
                </a:solidFill>
              </a:rPr>
              <a:t>A incidência de DBP permaneceu estática ou subiu na última década, ainda existem variações significativas entre Centros e Redes (1). </a:t>
            </a:r>
          </a:p>
          <a:p>
            <a:pPr algn="ctr" eaLnBrk="1" hangingPunct="1">
              <a:lnSpc>
                <a:spcPct val="80000"/>
              </a:lnSpc>
              <a:buFont typeface="Arial" pitchFamily="34" charset="0"/>
              <a:buNone/>
            </a:pPr>
            <a:r>
              <a:rPr lang="pt-BR" sz="2000" smtClean="0">
                <a:solidFill>
                  <a:srgbClr val="FF0066"/>
                </a:solidFill>
              </a:rPr>
              <a:t>Os achados desse estudo têm implicações para pesquisa epidemiológica e melhoria da qualidade. </a:t>
            </a:r>
          </a:p>
          <a:p>
            <a:pPr eaLnBrk="1" hangingPunct="1">
              <a:lnSpc>
                <a:spcPct val="80000"/>
              </a:lnSpc>
              <a:buFont typeface="Arial" pitchFamily="34" charset="0"/>
              <a:buNone/>
            </a:pPr>
            <a:r>
              <a:rPr lang="pt-BR" sz="2000" b="1" smtClean="0">
                <a:solidFill>
                  <a:schemeClr val="hlink"/>
                </a:solidFill>
              </a:rPr>
              <a:t>-Primeiro, as variações na prática destacam a necessidade de estudar sua associação com os resultados</a:t>
            </a:r>
            <a:r>
              <a:rPr lang="pt-BR" sz="2000" smtClean="0"/>
              <a:t>. </a:t>
            </a:r>
          </a:p>
          <a:p>
            <a:pPr eaLnBrk="1" hangingPunct="1">
              <a:lnSpc>
                <a:spcPct val="80000"/>
              </a:lnSpc>
              <a:buFont typeface="Arial" pitchFamily="34" charset="0"/>
              <a:buNone/>
            </a:pPr>
            <a:r>
              <a:rPr lang="pt-BR" sz="2000" smtClean="0"/>
              <a:t>-</a:t>
            </a:r>
            <a:r>
              <a:rPr lang="pt-BR" sz="2000" smtClean="0">
                <a:solidFill>
                  <a:schemeClr val="hlink"/>
                </a:solidFill>
              </a:rPr>
              <a:t>Em segundo lugar, identificaram áreas de variação importante dentro das Redes devido à falta de evidências e diretrizes</a:t>
            </a:r>
            <a:r>
              <a:rPr lang="pt-BR" sz="2000" smtClean="0"/>
              <a:t>. Embora a evidência de ensaios controlados randomizados seja ideal, a prevenção da DBP requer uma abordagem multifacetada. </a:t>
            </a:r>
            <a:r>
              <a:rPr lang="pt-PT" sz="2000" smtClean="0"/>
              <a:t>Existe a necessidade de desenvolver e prospectivamente estudar diferentes pacotes de cuidados respiratórios para ajudar a padronizar, cuidar e determinar qual abordagem melhora os resultados.</a:t>
            </a:r>
            <a:endParaRPr lang="pt-BR" sz="2000" smtClean="0"/>
          </a:p>
          <a:p>
            <a:pPr eaLnBrk="1" hangingPunct="1">
              <a:lnSpc>
                <a:spcPct val="80000"/>
              </a:lnSpc>
              <a:buFont typeface="Arial" pitchFamily="34" charset="0"/>
              <a:buNone/>
            </a:pPr>
            <a:r>
              <a:rPr lang="pt-BR" sz="2000" smtClean="0"/>
              <a:t>-</a:t>
            </a:r>
            <a:r>
              <a:rPr lang="pt-BR" sz="2000" smtClean="0">
                <a:solidFill>
                  <a:schemeClr val="hlink"/>
                </a:solidFill>
              </a:rPr>
              <a:t>Terceiro, os achados destacam as áreas que precisam de iniciativas de melhoria da qualidade para implementar as melhores evidências atuais, como a redução do uso rotineiro de narcóticos entre bebês prematuros ventilados mecanicamente.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pt-BR" smtClean="0"/>
              <a:t>Discussão - Limitações</a:t>
            </a:r>
          </a:p>
        </p:txBody>
      </p:sp>
      <p:sp>
        <p:nvSpPr>
          <p:cNvPr id="33795" name="Content Placeholder 2"/>
          <p:cNvSpPr>
            <a:spLocks noGrp="1"/>
          </p:cNvSpPr>
          <p:nvPr>
            <p:ph idx="1"/>
          </p:nvPr>
        </p:nvSpPr>
        <p:spPr>
          <a:xfrm>
            <a:off x="457200" y="1341438"/>
            <a:ext cx="8229600" cy="4525962"/>
          </a:xfrm>
        </p:spPr>
        <p:txBody>
          <a:bodyPr/>
          <a:lstStyle/>
          <a:p>
            <a:pPr eaLnBrk="1" hangingPunct="1"/>
            <a:r>
              <a:rPr lang="pt-PT" sz="1800" smtClean="0"/>
              <a:t>Apesar das instruções, </a:t>
            </a:r>
            <a:r>
              <a:rPr lang="pt-PT" sz="1800" smtClean="0">
                <a:solidFill>
                  <a:srgbClr val="FF0000"/>
                </a:solidFill>
              </a:rPr>
              <a:t>o viés de respondente não pode ser descartado</a:t>
            </a:r>
            <a:r>
              <a:rPr lang="pt-PT" sz="1800" smtClean="0"/>
              <a:t>, já que as respostas podem não ser representativas das práticas da unidade. </a:t>
            </a:r>
            <a:r>
              <a:rPr lang="pt-BR" sz="1800" smtClean="0"/>
              <a:t/>
            </a:r>
            <a:br>
              <a:rPr lang="pt-BR" sz="1800" smtClean="0"/>
            </a:br>
            <a:r>
              <a:rPr lang="pt-BR" sz="1800" smtClean="0"/>
              <a:t>De fato, não pesquisamos todos neonatologistas dentro de cada Unidade e </a:t>
            </a:r>
            <a:r>
              <a:rPr lang="pt-BR" sz="1800" b="1" smtClean="0"/>
              <a:t>práticas estão sujeitos a variações entre provedores dentro de uma única Unidade. </a:t>
            </a:r>
            <a:endParaRPr lang="pt-PT" sz="1800" b="1" smtClean="0"/>
          </a:p>
          <a:p>
            <a:pPr eaLnBrk="1" hangingPunct="1"/>
            <a:r>
              <a:rPr lang="pt-PT" sz="1800" smtClean="0"/>
              <a:t>Não foram coletados de dados sobre o tipo de dispositivo usado para fornecer suporte respiratório em cada UTIN, pois está constantemente mudando em cada Unidade. </a:t>
            </a:r>
          </a:p>
          <a:p>
            <a:pPr eaLnBrk="1" hangingPunct="1"/>
            <a:r>
              <a:rPr lang="pt-BR" sz="1800" smtClean="0"/>
              <a:t>Não foram coletados de dados mais detalhados sobre o uso de Protocolos de manejo respiratório em Unidades ou informações detalhadas sobre modos específicos de ventilação invasiva.</a:t>
            </a:r>
          </a:p>
          <a:p>
            <a:pPr eaLnBrk="1" hangingPunct="1"/>
            <a:r>
              <a:rPr lang="pt-BR" sz="1800" smtClean="0"/>
              <a:t>Este foi um estudo transversal sobre práticas de manejo respiratório, e, consequentemente, atualmente não podemos vincular essas variações nas práticas com os resultados.  </a:t>
            </a:r>
          </a:p>
          <a:p>
            <a:pPr algn="ctr" eaLnBrk="1" hangingPunct="1">
              <a:buFont typeface="Arial" pitchFamily="34" charset="0"/>
              <a:buNone/>
            </a:pPr>
            <a:r>
              <a:rPr lang="pt-BR" sz="1800" b="1" smtClean="0">
                <a:solidFill>
                  <a:schemeClr val="hlink"/>
                </a:solidFill>
              </a:rPr>
              <a:t>No entanto, o objetivo deste estudo foi descrever as variações na prática entre Redes e oferecer luzes sobre as áreas de colaboração internacional para pesquisa e melhoria da qualidade, e incentivar todas as Unidades a olhar para a relação </a:t>
            </a:r>
            <a:r>
              <a:rPr lang="pt-BR" altLang="ja-JP" sz="1800" b="1" smtClean="0">
                <a:solidFill>
                  <a:schemeClr val="hlink"/>
                </a:solidFill>
              </a:rPr>
              <a:t>que</a:t>
            </a:r>
            <a:r>
              <a:rPr lang="pt-BR" altLang="ja-JP" sz="1800" smtClean="0">
                <a:solidFill>
                  <a:schemeClr val="hlink"/>
                </a:solidFill>
              </a:rPr>
              <a:t> </a:t>
            </a:r>
            <a:r>
              <a:rPr lang="pt-BR" sz="1800" b="1" smtClean="0">
                <a:solidFill>
                  <a:schemeClr val="hlink"/>
                </a:solidFill>
              </a:rPr>
              <a:t>há  entre suas práticas e resultados.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pPr eaLnBrk="1" hangingPunct="1"/>
            <a:r>
              <a:rPr lang="pt-BR" smtClean="0"/>
              <a:t>Conclusão</a:t>
            </a:r>
          </a:p>
        </p:txBody>
      </p:sp>
      <p:pic>
        <p:nvPicPr>
          <p:cNvPr id="34819" name="Picture 2"/>
          <p:cNvPicPr>
            <a:picLocks noChangeAspect="1" noChangeArrowheads="1"/>
          </p:cNvPicPr>
          <p:nvPr/>
        </p:nvPicPr>
        <p:blipFill>
          <a:blip r:embed="rId2"/>
          <a:srcRect/>
          <a:stretch>
            <a:fillRect/>
          </a:stretch>
        </p:blipFill>
        <p:spPr bwMode="auto">
          <a:xfrm>
            <a:off x="1187450" y="1628775"/>
            <a:ext cx="6480175" cy="486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p:txBody>
          <a:bodyPr/>
          <a:lstStyle/>
          <a:p>
            <a:pPr eaLnBrk="1" hangingPunct="1"/>
            <a:r>
              <a:rPr lang="pt-BR" smtClean="0">
                <a:solidFill>
                  <a:srgbClr val="FF0066"/>
                </a:solidFill>
              </a:rPr>
              <a:t>CONCLUSÃO</a:t>
            </a:r>
          </a:p>
        </p:txBody>
      </p:sp>
      <p:sp>
        <p:nvSpPr>
          <p:cNvPr id="35843" name="Rectangle 3"/>
          <p:cNvSpPr>
            <a:spLocks noGrp="1"/>
          </p:cNvSpPr>
          <p:nvPr>
            <p:ph type="body" idx="1"/>
          </p:nvPr>
        </p:nvSpPr>
        <p:spPr/>
        <p:txBody>
          <a:bodyPr/>
          <a:lstStyle/>
          <a:p>
            <a:pPr eaLnBrk="1" hangingPunct="1"/>
            <a:r>
              <a:rPr lang="pt-BR" sz="2800" smtClean="0"/>
              <a:t>Em resumo, há uma variação no manejo respiratório nos recém-nascidos de extrema baixa idade gestacional entre 10 Redes Neonatais pesquisadas, particularmente nas áreas onde faltam evidências de alta qualidade. </a:t>
            </a:r>
          </a:p>
          <a:p>
            <a:pPr eaLnBrk="1" hangingPunct="1"/>
            <a:r>
              <a:rPr lang="pt-BR" sz="2800" smtClean="0"/>
              <a:t>Se as variações de prática da pressão máxima  de CPAP e FiO2 utilizadas antes da intubação e seleção de estratégias respiratórias contribuem para  a variação nos resultados entre as Redes, necessita de futuras  investigações</a:t>
            </a:r>
          </a:p>
          <a:p>
            <a:pPr eaLnBrk="1" hangingPunct="1"/>
            <a:endParaRPr lang="pt-BR" sz="28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a:xfrm>
            <a:off x="395288" y="-387350"/>
            <a:ext cx="8229600" cy="1143000"/>
          </a:xfrm>
        </p:spPr>
        <p:txBody>
          <a:bodyPr/>
          <a:lstStyle/>
          <a:p>
            <a:pPr eaLnBrk="1" hangingPunct="1"/>
            <a:r>
              <a:rPr lang="pt-BR" sz="2800" smtClean="0"/>
              <a:t>ABSTRACT</a:t>
            </a:r>
          </a:p>
        </p:txBody>
      </p:sp>
      <p:pic>
        <p:nvPicPr>
          <p:cNvPr id="36867" name="Picture 4"/>
          <p:cNvPicPr>
            <a:picLocks noChangeAspect="1" noChangeArrowheads="1"/>
          </p:cNvPicPr>
          <p:nvPr/>
        </p:nvPicPr>
        <p:blipFill>
          <a:blip r:embed="rId2"/>
          <a:srcRect/>
          <a:stretch>
            <a:fillRect/>
          </a:stretch>
        </p:blipFill>
        <p:spPr bwMode="auto">
          <a:xfrm>
            <a:off x="971550" y="476250"/>
            <a:ext cx="7921625" cy="2676525"/>
          </a:xfrm>
          <a:prstGeom prst="rect">
            <a:avLst/>
          </a:prstGeom>
          <a:noFill/>
          <a:ln w="9525">
            <a:noFill/>
            <a:miter lim="800000"/>
            <a:headEnd/>
            <a:tailEnd/>
          </a:ln>
        </p:spPr>
      </p:pic>
      <p:pic>
        <p:nvPicPr>
          <p:cNvPr id="36868" name="Picture 5"/>
          <p:cNvPicPr>
            <a:picLocks noChangeAspect="1" noChangeArrowheads="1"/>
          </p:cNvPicPr>
          <p:nvPr/>
        </p:nvPicPr>
        <p:blipFill>
          <a:blip r:embed="rId3"/>
          <a:srcRect/>
          <a:stretch>
            <a:fillRect/>
          </a:stretch>
        </p:blipFill>
        <p:spPr bwMode="auto">
          <a:xfrm>
            <a:off x="2555875" y="3068638"/>
            <a:ext cx="3470275" cy="36449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p:cNvPicPr>
            <a:picLocks noChangeAspect="1" noChangeArrowheads="1"/>
          </p:cNvPicPr>
          <p:nvPr/>
        </p:nvPicPr>
        <p:blipFill>
          <a:blip r:embed="rId2"/>
          <a:srcRect/>
          <a:stretch>
            <a:fillRect/>
          </a:stretch>
        </p:blipFill>
        <p:spPr bwMode="auto">
          <a:xfrm>
            <a:off x="0" y="1989138"/>
            <a:ext cx="9074150" cy="271145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p:cNvPicPr>
            <a:picLocks noChangeAspect="1" noChangeArrowheads="1"/>
          </p:cNvPicPr>
          <p:nvPr>
            <p:ph type="body" idx="1"/>
          </p:nvPr>
        </p:nvPicPr>
        <p:blipFill>
          <a:blip r:embed="rId2"/>
          <a:srcRect/>
          <a:stretch>
            <a:fillRect/>
          </a:stretch>
        </p:blipFill>
        <p:spPr>
          <a:xfrm>
            <a:off x="684213" y="93663"/>
            <a:ext cx="8027987" cy="6764337"/>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395288" y="908050"/>
            <a:ext cx="8229600" cy="1143000"/>
          </a:xfrm>
        </p:spPr>
        <p:txBody>
          <a:bodyPr/>
          <a:lstStyle/>
          <a:p>
            <a:pPr eaLnBrk="1" hangingPunct="1"/>
            <a:r>
              <a:rPr lang="pt-BR" sz="4000" b="1" smtClean="0">
                <a:solidFill>
                  <a:schemeClr val="hlink"/>
                </a:solidFill>
              </a:rPr>
              <a:t>Nota do Editor do site, Dr. Paulo R. Margotto. Consultem também! A</a:t>
            </a:r>
            <a:r>
              <a:rPr lang="pt-BR" altLang="ja-JP" b="1" smtClean="0">
                <a:solidFill>
                  <a:schemeClr val="hlink"/>
                </a:solidFill>
              </a:rPr>
              <a:t>q</a:t>
            </a:r>
            <a:r>
              <a:rPr lang="pt-BR" sz="4000" b="1" smtClean="0">
                <a:solidFill>
                  <a:schemeClr val="hlink"/>
                </a:solidFill>
              </a:rPr>
              <a:t>ui e Agora!</a:t>
            </a:r>
            <a:br>
              <a:rPr lang="pt-BR" sz="4000" b="1" smtClean="0">
                <a:solidFill>
                  <a:schemeClr val="hlink"/>
                </a:solidFill>
              </a:rPr>
            </a:br>
            <a:endParaRPr lang="pt-BR" sz="4000" b="1" smtClean="0">
              <a:solidFill>
                <a:schemeClr val="hlink"/>
              </a:solidFill>
            </a:endParaRPr>
          </a:p>
        </p:txBody>
      </p:sp>
      <p:sp>
        <p:nvSpPr>
          <p:cNvPr id="39939" name="Text Box 5"/>
          <p:cNvSpPr txBox="1">
            <a:spLocks noChangeArrowheads="1"/>
          </p:cNvSpPr>
          <p:nvPr/>
        </p:nvSpPr>
        <p:spPr bwMode="auto">
          <a:xfrm>
            <a:off x="900113" y="2276475"/>
            <a:ext cx="7131050" cy="915988"/>
          </a:xfrm>
          <a:prstGeom prst="rect">
            <a:avLst/>
          </a:prstGeom>
          <a:noFill/>
          <a:ln w="9525">
            <a:noFill/>
            <a:miter lim="800000"/>
            <a:headEnd/>
            <a:tailEnd/>
          </a:ln>
        </p:spPr>
        <p:txBody>
          <a:bodyPr wrap="none">
            <a:spAutoFit/>
          </a:bodyPr>
          <a:lstStyle/>
          <a:p>
            <a:pPr algn="ctr"/>
            <a:r>
              <a:rPr lang="pt-BR">
                <a:solidFill>
                  <a:srgbClr val="FF0066"/>
                </a:solidFill>
              </a:rPr>
              <a:t>O </a:t>
            </a:r>
            <a:r>
              <a:rPr lang="pt-BR" altLang="ja-JP">
                <a:solidFill>
                  <a:srgbClr val="FF0066"/>
                </a:solidFill>
              </a:rPr>
              <a:t>que </a:t>
            </a:r>
            <a:r>
              <a:rPr lang="pt-BR">
                <a:solidFill>
                  <a:srgbClr val="FF0066"/>
                </a:solidFill>
              </a:rPr>
              <a:t>fazemos na Unidade de Neonatologia do HMIB/SES/DF</a:t>
            </a:r>
          </a:p>
          <a:p>
            <a:pPr algn="ctr"/>
            <a:r>
              <a:rPr lang="pt-BR">
                <a:solidFill>
                  <a:srgbClr val="FF0066"/>
                </a:solidFill>
              </a:rPr>
              <a:t>A importância do “MENOS É MAIS” NOS PRÉ-TERMO EXTREMOS</a:t>
            </a:r>
          </a:p>
          <a:p>
            <a:pPr algn="ctr"/>
            <a:endParaRPr lang="pt-BR">
              <a:solidFill>
                <a:srgbClr val="FF0066"/>
              </a:solidFill>
            </a:endParaRPr>
          </a:p>
        </p:txBody>
      </p:sp>
      <p:pic>
        <p:nvPicPr>
          <p:cNvPr id="39940" name="Picture 6" descr="IMG-20180419-WA0012"/>
          <p:cNvPicPr>
            <a:picLocks noChangeAspect="1" noChangeArrowheads="1"/>
          </p:cNvPicPr>
          <p:nvPr/>
        </p:nvPicPr>
        <p:blipFill>
          <a:blip r:embed="rId2">
            <a:lum contrast="18000"/>
          </a:blip>
          <a:srcRect/>
          <a:stretch>
            <a:fillRect/>
          </a:stretch>
        </p:blipFill>
        <p:spPr bwMode="auto">
          <a:xfrm>
            <a:off x="2987675" y="2997200"/>
            <a:ext cx="2984500" cy="3259138"/>
          </a:xfrm>
          <a:prstGeom prst="rect">
            <a:avLst/>
          </a:prstGeom>
          <a:noFill/>
          <a:ln w="9525">
            <a:noFill/>
            <a:miter lim="800000"/>
            <a:headEnd/>
            <a:tailEnd/>
          </a:ln>
        </p:spPr>
      </p:pic>
      <p:sp>
        <p:nvSpPr>
          <p:cNvPr id="39941" name="Text Box 7"/>
          <p:cNvSpPr txBox="1">
            <a:spLocks noChangeArrowheads="1"/>
          </p:cNvSpPr>
          <p:nvPr/>
        </p:nvSpPr>
        <p:spPr bwMode="auto">
          <a:xfrm>
            <a:off x="2484438" y="6308725"/>
            <a:ext cx="3463925" cy="366713"/>
          </a:xfrm>
          <a:prstGeom prst="rect">
            <a:avLst/>
          </a:prstGeom>
          <a:noFill/>
          <a:ln w="9525">
            <a:noFill/>
            <a:miter lim="800000"/>
            <a:headEnd/>
            <a:tailEnd/>
          </a:ln>
        </p:spPr>
        <p:txBody>
          <a:bodyPr wrap="none">
            <a:spAutoFit/>
          </a:bodyPr>
          <a:lstStyle/>
          <a:p>
            <a:r>
              <a:rPr lang="pt-BR"/>
              <a:t>	</a:t>
            </a:r>
            <a:r>
              <a:rPr lang="pt-BR">
                <a:hlinkClick r:id="rId3"/>
              </a:rPr>
              <a:t>pmargotto@gmail.com</a:t>
            </a:r>
            <a:r>
              <a:rPr lang="pt-B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idx="4294967295"/>
          </p:nvPr>
        </p:nvSpPr>
        <p:spPr>
          <a:xfrm>
            <a:off x="395288" y="188913"/>
            <a:ext cx="7620000" cy="1143000"/>
          </a:xfrm>
        </p:spPr>
        <p:txBody>
          <a:bodyPr/>
          <a:lstStyle/>
          <a:p>
            <a:pPr eaLnBrk="1" hangingPunct="1"/>
            <a:r>
              <a:rPr lang="pt-BR" b="1" smtClean="0">
                <a:solidFill>
                  <a:srgbClr val="0D02E4"/>
                </a:solidFill>
              </a:rPr>
              <a:t>O QUE FAZEMOS NO HMIB</a:t>
            </a:r>
          </a:p>
        </p:txBody>
      </p:sp>
      <p:sp>
        <p:nvSpPr>
          <p:cNvPr id="40963" name="Rectangle 3"/>
          <p:cNvSpPr>
            <a:spLocks noGrp="1"/>
          </p:cNvSpPr>
          <p:nvPr>
            <p:ph type="body" idx="4294967295"/>
          </p:nvPr>
        </p:nvSpPr>
        <p:spPr>
          <a:xfrm>
            <a:off x="431800" y="2211388"/>
            <a:ext cx="7620000" cy="5519737"/>
          </a:xfrm>
        </p:spPr>
        <p:txBody>
          <a:bodyPr/>
          <a:lstStyle/>
          <a:p>
            <a:pPr indent="-228600" algn="ctr" eaLnBrk="1" hangingPunct="1">
              <a:buFont typeface="Arial" pitchFamily="34" charset="0"/>
              <a:buNone/>
            </a:pPr>
            <a:r>
              <a:rPr lang="pt-BR" sz="2100" smtClean="0">
                <a:solidFill>
                  <a:schemeClr val="accent1"/>
                </a:solidFill>
              </a:rPr>
              <a:t>                    </a:t>
            </a:r>
            <a:r>
              <a:rPr lang="pt-BR" sz="2400" b="1" smtClean="0">
                <a:solidFill>
                  <a:schemeClr val="accent1"/>
                </a:solidFill>
              </a:rPr>
              <a:t>Surfactante seletivo nas primeiras 2 horas de vida</a:t>
            </a:r>
          </a:p>
          <a:p>
            <a:pPr indent="-228600" algn="ctr" eaLnBrk="1" hangingPunct="1"/>
            <a:r>
              <a:rPr lang="pt-BR" sz="2400" b="1" smtClean="0">
                <a:solidFill>
                  <a:schemeClr val="accent1"/>
                </a:solidFill>
              </a:rPr>
              <a:t>Para os RN com respiração espontânea</a:t>
            </a:r>
            <a:r>
              <a:rPr lang="pt-BR" sz="2400" smtClean="0"/>
              <a:t>:</a:t>
            </a:r>
            <a:r>
              <a:rPr lang="pt-BR" sz="3000" smtClean="0"/>
              <a:t> </a:t>
            </a:r>
            <a:endParaRPr lang="pt-BR" sz="3000" b="1" smtClean="0"/>
          </a:p>
          <a:p>
            <a:pPr indent="-228600" eaLnBrk="1" hangingPunct="1">
              <a:buFont typeface="Arial" pitchFamily="34" charset="0"/>
              <a:buNone/>
            </a:pPr>
            <a:r>
              <a:rPr lang="pt-BR" sz="3000" b="1" smtClean="0"/>
              <a:t>      -</a:t>
            </a:r>
            <a:r>
              <a:rPr lang="pt-BR" sz="2000" b="1" smtClean="0"/>
              <a:t>CPAP nasal em selo d`agua</a:t>
            </a:r>
            <a:r>
              <a:rPr lang="pt-BR" sz="2000" smtClean="0"/>
              <a:t>: pressão de +7cmH2O;fluxo de 5 L/min; </a:t>
            </a:r>
            <a:r>
              <a:rPr lang="pt-BR" sz="2000" b="1" smtClean="0">
                <a:solidFill>
                  <a:srgbClr val="0000FF"/>
                </a:solidFill>
              </a:rPr>
              <a:t>FiO2 &gt;30% </a:t>
            </a:r>
            <a:r>
              <a:rPr lang="pt-BR" sz="2000" smtClean="0"/>
              <a:t>. </a:t>
            </a:r>
            <a:r>
              <a:rPr lang="pt-BR" sz="2000" b="1" smtClean="0"/>
              <a:t>Solicitar a realização do Rx de tórax imediatamente.</a:t>
            </a:r>
          </a:p>
          <a:p>
            <a:pPr indent="-228600" algn="ctr" eaLnBrk="1" hangingPunct="1"/>
            <a:r>
              <a:rPr lang="pt-BR" sz="2000" b="1" smtClean="0">
                <a:solidFill>
                  <a:srgbClr val="0033CC"/>
                </a:solidFill>
              </a:rPr>
              <a:t>O </a:t>
            </a:r>
            <a:r>
              <a:rPr lang="pt-BR" sz="2000" b="1" smtClean="0">
                <a:solidFill>
                  <a:srgbClr val="FF3399"/>
                </a:solidFill>
              </a:rPr>
              <a:t>USO DO </a:t>
            </a:r>
            <a:r>
              <a:rPr lang="pt-BR" sz="2000" b="1" i="1" smtClean="0">
                <a:solidFill>
                  <a:srgbClr val="FF3399"/>
                </a:solidFill>
              </a:rPr>
              <a:t>SURFACTANTE SELETIVO</a:t>
            </a:r>
            <a:r>
              <a:rPr lang="pt-BR" sz="2000" b="1" smtClean="0">
                <a:solidFill>
                  <a:srgbClr val="0033CC"/>
                </a:solidFill>
              </a:rPr>
              <a:t> significa que nem todos recém-nascidos deste grupo que apresentam respiração espontânea ao nascer vão necessitar de surfactante nas primeiras 2 horas de vida (apenas aqueles que necessitaram de maior FiO2 no CPAP nasal ou que necessitam de intubação imediata)</a:t>
            </a:r>
            <a:r>
              <a:rPr lang="pt-BR" sz="2000" smtClean="0">
                <a:solidFill>
                  <a:srgbClr val="0033CC"/>
                </a:solidFill>
              </a:rPr>
              <a:t> </a:t>
            </a:r>
          </a:p>
          <a:p>
            <a:pPr indent="-228600" algn="ctr" eaLnBrk="1" hangingPunct="1"/>
            <a:endParaRPr lang="pt-BR" sz="2000" smtClean="0">
              <a:solidFill>
                <a:srgbClr val="0033CC"/>
              </a:solidFill>
            </a:endParaRPr>
          </a:p>
          <a:p>
            <a:pPr indent="-228600" eaLnBrk="1" hangingPunct="1"/>
            <a:endParaRPr lang="pt-BR" sz="2000" smtClean="0"/>
          </a:p>
        </p:txBody>
      </p:sp>
      <p:sp>
        <p:nvSpPr>
          <p:cNvPr id="40964" name="Text Box 8"/>
          <p:cNvSpPr txBox="1">
            <a:spLocks/>
          </p:cNvSpPr>
          <p:nvPr/>
        </p:nvSpPr>
        <p:spPr bwMode="auto">
          <a:xfrm>
            <a:off x="0" y="-141288"/>
            <a:ext cx="8229600" cy="1141413"/>
          </a:xfrm>
          <a:prstGeom prst="rect">
            <a:avLst/>
          </a:prstGeom>
          <a:noFill/>
          <a:ln w="9525">
            <a:noFill/>
            <a:miter lim="800000"/>
            <a:headEnd/>
            <a:tailEnd/>
          </a:ln>
        </p:spPr>
        <p:txBody>
          <a:bodyPr lIns="90004" tIns="44997" rIns="90004" bIns="44997"/>
          <a:lstStyle/>
          <a:p>
            <a:pPr eaLnBrk="0" hangingPunct="0"/>
            <a:endParaRPr lang="pt-BR" sz="5000">
              <a:solidFill>
                <a:srgbClr val="FF3399"/>
              </a:solidFill>
              <a:latin typeface="Calibri" pitchFamily="34" charset="0"/>
              <a:ea typeface="Microsoft YaHei" pitchFamily="34" charset="-122"/>
              <a:cs typeface="Mangal" pitchFamily="18" charset="0"/>
            </a:endParaRPr>
          </a:p>
        </p:txBody>
      </p:sp>
      <p:sp>
        <p:nvSpPr>
          <p:cNvPr id="40965" name="Text Box 9"/>
          <p:cNvSpPr txBox="1">
            <a:spLocks/>
          </p:cNvSpPr>
          <p:nvPr/>
        </p:nvSpPr>
        <p:spPr bwMode="auto">
          <a:xfrm>
            <a:off x="2881313" y="158750"/>
            <a:ext cx="8229600" cy="1141413"/>
          </a:xfrm>
          <a:prstGeom prst="rect">
            <a:avLst/>
          </a:prstGeom>
          <a:noFill/>
          <a:ln w="9525">
            <a:noFill/>
            <a:miter lim="800000"/>
            <a:headEnd/>
            <a:tailEnd/>
          </a:ln>
        </p:spPr>
        <p:txBody>
          <a:bodyPr lIns="90004" tIns="44997" rIns="90004" bIns="44997"/>
          <a:lstStyle/>
          <a:p>
            <a:pPr eaLnBrk="0" hangingPunct="0">
              <a:lnSpc>
                <a:spcPct val="90000"/>
              </a:lnSpc>
            </a:pPr>
            <a:r>
              <a:rPr lang="pt-BR">
                <a:latin typeface="Calibri" pitchFamily="34" charset="0"/>
                <a:ea typeface="MS PGothic" pitchFamily="34" charset="-128"/>
              </a:rPr>
              <a:t> </a:t>
            </a:r>
            <a:endParaRPr lang="pt-BR" sz="5000">
              <a:solidFill>
                <a:srgbClr val="FF3399"/>
              </a:solidFill>
              <a:latin typeface="Calibri" pitchFamily="34" charset="0"/>
              <a:ea typeface="Microsoft YaHei" pitchFamily="34" charset="-122"/>
              <a:cs typeface="Mangal" pitchFamily="18" charset="0"/>
            </a:endParaRPr>
          </a:p>
        </p:txBody>
      </p:sp>
      <p:sp>
        <p:nvSpPr>
          <p:cNvPr id="40966" name="Rectangle 11"/>
          <p:cNvSpPr>
            <a:spLocks noChangeArrowheads="1"/>
          </p:cNvSpPr>
          <p:nvPr/>
        </p:nvSpPr>
        <p:spPr bwMode="auto">
          <a:xfrm>
            <a:off x="0" y="1052513"/>
            <a:ext cx="8964613" cy="1130300"/>
          </a:xfrm>
          <a:prstGeom prst="rect">
            <a:avLst/>
          </a:prstGeom>
          <a:noFill/>
          <a:ln w="9525">
            <a:noFill/>
            <a:miter lim="800000"/>
            <a:headEnd/>
            <a:tailEnd/>
          </a:ln>
        </p:spPr>
        <p:txBody>
          <a:bodyPr lIns="0" tIns="126960" rIns="0" bIns="25392" anchor="ctr">
            <a:spAutoFit/>
          </a:bodyPr>
          <a:lstStyle/>
          <a:p>
            <a:pPr algn="ctr"/>
            <a:r>
              <a:rPr lang="pt-BR" sz="1600" b="1">
                <a:hlinkClick r:id="rId2"/>
              </a:rPr>
              <a:t>Surfactante Pulmonar Exógeno – 2018</a:t>
            </a:r>
            <a:endParaRPr lang="pt-BR" sz="1600" b="1"/>
          </a:p>
          <a:p>
            <a:pPr algn="ctr"/>
            <a:endParaRPr lang="pt-BR" sz="1600"/>
          </a:p>
          <a:p>
            <a:pPr algn="ctr"/>
            <a:r>
              <a:rPr lang="pt-BR" sz="1600"/>
              <a:t>Autor: Paulo R. Margotto Capitulo do Livro Assistência ao Recém-Nascido de Risco, Hospital de Ensino Materno Infantil de Brasília, SES/DF, 4a Edição, em preparação!                             </a:t>
            </a:r>
          </a:p>
        </p:txBody>
      </p:sp>
      <p:pic>
        <p:nvPicPr>
          <p:cNvPr id="40967" name="Picture 13" descr="doc"/>
          <p:cNvPicPr>
            <a:picLocks noChangeAspect="1" noChangeArrowheads="1"/>
          </p:cNvPicPr>
          <p:nvPr/>
        </p:nvPicPr>
        <p:blipFill>
          <a:blip r:embed="rId3"/>
          <a:srcRect/>
          <a:stretch>
            <a:fillRect/>
          </a:stretch>
        </p:blipFill>
        <p:spPr bwMode="auto">
          <a:xfrm>
            <a:off x="6443663" y="1196975"/>
            <a:ext cx="457200" cy="457200"/>
          </a:xfrm>
          <a:prstGeom prst="rect">
            <a:avLst/>
          </a:prstGeom>
          <a:noFill/>
          <a:ln w="9525">
            <a:noFill/>
            <a:miter lim="800000"/>
            <a:headEnd/>
            <a:tailEnd/>
          </a:ln>
        </p:spPr>
      </p:pic>
      <p:sp>
        <p:nvSpPr>
          <p:cNvPr id="40969" name="AutoShape 9"/>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4294967295"/>
          </p:nvPr>
        </p:nvSpPr>
        <p:spPr>
          <a:xfrm>
            <a:off x="431800" y="765175"/>
            <a:ext cx="8280400" cy="6092825"/>
          </a:xfrm>
          <a:solidFill>
            <a:schemeClr val="bg1"/>
          </a:solidFill>
        </p:spPr>
        <p:txBody>
          <a:bodyPr/>
          <a:lstStyle/>
          <a:p>
            <a:pPr marL="228600" indent="-182563" eaLnBrk="1" hangingPunct="1">
              <a:lnSpc>
                <a:spcPct val="80000"/>
              </a:lnSpc>
            </a:pPr>
            <a:r>
              <a:rPr lang="pt-BR" sz="1900" smtClean="0"/>
              <a:t>4-</a:t>
            </a:r>
            <a:r>
              <a:rPr lang="pt-BR" sz="1900" b="1" smtClean="0"/>
              <a:t>SURFACTANTE</a:t>
            </a:r>
            <a:r>
              <a:rPr lang="pt-BR" sz="1900" smtClean="0"/>
              <a:t>: </a:t>
            </a:r>
            <a:r>
              <a:rPr lang="pt-BR" sz="1900" b="1" smtClean="0">
                <a:solidFill>
                  <a:srgbClr val="0000FF"/>
                </a:solidFill>
              </a:rPr>
              <a:t>200mg/kg</a:t>
            </a:r>
          </a:p>
          <a:p>
            <a:pPr marL="228600" indent="-182563" eaLnBrk="1" hangingPunct="1">
              <a:lnSpc>
                <a:spcPct val="80000"/>
              </a:lnSpc>
              <a:buFont typeface="Arial" pitchFamily="34" charset="0"/>
              <a:buNone/>
            </a:pPr>
            <a:r>
              <a:rPr lang="pt-BR" sz="1900" smtClean="0"/>
              <a:t>   Necessidade de </a:t>
            </a:r>
            <a:r>
              <a:rPr lang="pt-BR" sz="1900" b="1" smtClean="0">
                <a:solidFill>
                  <a:srgbClr val="0000FF"/>
                </a:solidFill>
              </a:rPr>
              <a:t>aumento da FiO2 acima de 30% </a:t>
            </a:r>
            <a:r>
              <a:rPr lang="pt-BR" sz="1900" smtClean="0"/>
              <a:t>para manter PSaO2 (Saturação de Oxigênio) alvo (90-95%). Manter os alarmes entre 88-95%. </a:t>
            </a:r>
            <a:r>
              <a:rPr lang="pt-BR" sz="1900" b="1" smtClean="0"/>
              <a:t>Não aguardar resultado do Rx.</a:t>
            </a:r>
            <a:endParaRPr lang="pt-BR" sz="1900" smtClean="0"/>
          </a:p>
          <a:p>
            <a:pPr marL="228600" indent="-182563" eaLnBrk="1" hangingPunct="1">
              <a:lnSpc>
                <a:spcPct val="80000"/>
              </a:lnSpc>
            </a:pPr>
            <a:r>
              <a:rPr lang="pt-BR" sz="1900" smtClean="0"/>
              <a:t>Intubação:</a:t>
            </a:r>
          </a:p>
          <a:p>
            <a:pPr marL="228600" indent="-182563" eaLnBrk="1" hangingPunct="1">
              <a:lnSpc>
                <a:spcPct val="80000"/>
              </a:lnSpc>
              <a:buFont typeface="Arial" pitchFamily="34" charset="0"/>
              <a:buNone/>
            </a:pPr>
            <a:r>
              <a:rPr lang="pt-BR" sz="1900" smtClean="0"/>
              <a:t>      -Inserir a cânula (2,5mm para RN &lt;1000g)  usando a regra 7-8-9 de Tochen (1979): peso +6. No entanto, </a:t>
            </a:r>
            <a:r>
              <a:rPr lang="pt-BR" sz="1900" b="1" smtClean="0"/>
              <a:t>para os RN &lt;750g, introduzir 6 cm</a:t>
            </a:r>
          </a:p>
          <a:p>
            <a:pPr marL="228600" indent="-182563" eaLnBrk="1" hangingPunct="1">
              <a:lnSpc>
                <a:spcPct val="80000"/>
              </a:lnSpc>
              <a:buFont typeface="Arial" pitchFamily="34" charset="0"/>
              <a:buNone/>
            </a:pPr>
            <a:r>
              <a:rPr lang="pt-BR" sz="1900" b="1" smtClean="0"/>
              <a:t>      -</a:t>
            </a:r>
            <a:r>
              <a:rPr lang="pt-BR" sz="1900" smtClean="0"/>
              <a:t>iniciar ventilação com PIP de 20-25 cm de H2O  e PEEP de 7 cm de H2O</a:t>
            </a:r>
          </a:p>
          <a:p>
            <a:pPr marL="228600" indent="-182563" eaLnBrk="1" hangingPunct="1">
              <a:lnSpc>
                <a:spcPct val="80000"/>
              </a:lnSpc>
              <a:buFont typeface="Arial" pitchFamily="34" charset="0"/>
              <a:buNone/>
            </a:pPr>
            <a:r>
              <a:rPr lang="pt-BR" sz="1900" smtClean="0"/>
              <a:t>     -Remover para a UTI Neonatal em incubadora de transporte aquecida</a:t>
            </a:r>
          </a:p>
          <a:p>
            <a:pPr marL="228600" indent="-182563" eaLnBrk="1" hangingPunct="1">
              <a:lnSpc>
                <a:spcPct val="80000"/>
              </a:lnSpc>
            </a:pPr>
            <a:r>
              <a:rPr lang="pt-BR" sz="1900" smtClean="0"/>
              <a:t>5-</a:t>
            </a:r>
            <a:r>
              <a:rPr lang="pt-BR" sz="1900" b="1" smtClean="0"/>
              <a:t>EXTUBAR </a:t>
            </a:r>
            <a:r>
              <a:rPr lang="pt-BR" sz="1900" smtClean="0"/>
              <a:t>(quando possível, </a:t>
            </a:r>
            <a:r>
              <a:rPr lang="pt-BR" sz="1900" b="1" smtClean="0">
                <a:solidFill>
                  <a:srgbClr val="0000FF"/>
                </a:solidFill>
              </a:rPr>
              <a:t>dentro da 1ª hora</a:t>
            </a:r>
            <a:r>
              <a:rPr lang="pt-BR" sz="1900" smtClean="0"/>
              <a:t>) se: </a:t>
            </a:r>
            <a:r>
              <a:rPr lang="pt-BR" sz="1900" i="1" smtClean="0"/>
              <a:t>drive</a:t>
            </a:r>
            <a:r>
              <a:rPr lang="pt-BR" sz="1900" smtClean="0"/>
              <a:t> respiratório presente; FiO2 &lt;40% (para PSaO2 90-95%), MAP &lt;7cmH2O, PaCO2 &lt;60mmHg e pH&gt;7,20, FR &lt;15pm; PIP de 15cmH2O.*.</a:t>
            </a:r>
            <a:endParaRPr lang="pt-BR" sz="1900" b="1" i="1" smtClean="0"/>
          </a:p>
          <a:p>
            <a:pPr marL="228600" indent="-182563" eaLnBrk="1" hangingPunct="1">
              <a:lnSpc>
                <a:spcPct val="80000"/>
              </a:lnSpc>
              <a:buFont typeface="Arial" pitchFamily="34" charset="0"/>
              <a:buNone/>
            </a:pPr>
            <a:r>
              <a:rPr lang="pt-BR" sz="1900" b="1" i="1" smtClean="0"/>
              <a:t>         *A gasometria para esta avaliação pode ser venosa ou arterial.</a:t>
            </a:r>
            <a:endParaRPr lang="pt-BR" sz="1900" smtClean="0"/>
          </a:p>
          <a:p>
            <a:pPr marL="228600" indent="-182563" eaLnBrk="1" hangingPunct="1">
              <a:lnSpc>
                <a:spcPct val="80000"/>
              </a:lnSpc>
            </a:pPr>
            <a:r>
              <a:rPr lang="pt-BR" sz="1900" smtClean="0"/>
              <a:t>6-</a:t>
            </a:r>
            <a:r>
              <a:rPr lang="pt-BR" sz="1900" b="1" smtClean="0"/>
              <a:t>Para os RN que necessitam de INTUBAÇÃO IMEDIATA</a:t>
            </a:r>
            <a:endParaRPr lang="pt-BR" sz="1900" smtClean="0"/>
          </a:p>
          <a:p>
            <a:pPr marL="228600" indent="-182563" algn="ctr" eaLnBrk="1" hangingPunct="1">
              <a:lnSpc>
                <a:spcPct val="80000"/>
              </a:lnSpc>
              <a:buFont typeface="Arial" pitchFamily="34" charset="0"/>
              <a:buNone/>
            </a:pPr>
            <a:r>
              <a:rPr lang="pt-BR" sz="1900" smtClean="0"/>
              <a:t>    Proceder a intubação como estabelecido, com </a:t>
            </a:r>
            <a:r>
              <a:rPr lang="pt-BR" sz="1900" b="1" smtClean="0">
                <a:solidFill>
                  <a:srgbClr val="0000FF"/>
                </a:solidFill>
              </a:rPr>
              <a:t>FiO2 de ≥40%</a:t>
            </a:r>
            <a:r>
              <a:rPr lang="pt-BR" sz="1900" smtClean="0"/>
              <a:t>  e FAZER SURFACTANTE, não havendo a necessidade de esperar pelo RX de tórax. A extubação segue as normas já </a:t>
            </a:r>
            <a:r>
              <a:rPr lang="pt-BR" sz="1700" smtClean="0"/>
              <a:t>estabelecidas</a:t>
            </a:r>
            <a:r>
              <a:rPr lang="pt-BR" sz="1700" b="1" smtClean="0"/>
              <a:t>.</a:t>
            </a:r>
          </a:p>
          <a:p>
            <a:pPr marL="228600" indent="-182563" algn="ctr" eaLnBrk="1" hangingPunct="1">
              <a:lnSpc>
                <a:spcPct val="80000"/>
              </a:lnSpc>
              <a:buFont typeface="Arial" pitchFamily="34" charset="0"/>
              <a:buNone/>
            </a:pPr>
            <a:r>
              <a:rPr lang="pt-BR" sz="1700" smtClean="0"/>
              <a:t>Uma segunda e, às vezes, uma terceira dose de surfactante deve ser administrada se houver evidência de SDR em curso, como a necessidade persistente de oxigênio e a necessidade de VM</a:t>
            </a:r>
            <a:endParaRPr lang="pt-BR" sz="1700" b="1" smtClean="0"/>
          </a:p>
          <a:p>
            <a:pPr marL="228600" indent="-182563" eaLnBrk="1" hangingPunct="1">
              <a:lnSpc>
                <a:spcPct val="80000"/>
              </a:lnSpc>
            </a:pPr>
            <a:r>
              <a:rPr lang="pt-BR" sz="1300" smtClean="0"/>
              <a:t>                               </a:t>
            </a:r>
            <a:r>
              <a:rPr lang="pt-BR" sz="1300" b="1" i="1" smtClean="0"/>
              <a:t>*</a:t>
            </a:r>
          </a:p>
        </p:txBody>
      </p:sp>
      <p:sp>
        <p:nvSpPr>
          <p:cNvPr id="41987" name="Text Box 9"/>
          <p:cNvSpPr txBox="1">
            <a:spLocks/>
          </p:cNvSpPr>
          <p:nvPr/>
        </p:nvSpPr>
        <p:spPr bwMode="auto">
          <a:xfrm>
            <a:off x="2881313" y="158750"/>
            <a:ext cx="8229600" cy="1141413"/>
          </a:xfrm>
          <a:prstGeom prst="rect">
            <a:avLst/>
          </a:prstGeom>
          <a:noFill/>
          <a:ln w="9525">
            <a:noFill/>
            <a:miter lim="800000"/>
            <a:headEnd/>
            <a:tailEnd/>
          </a:ln>
        </p:spPr>
        <p:txBody>
          <a:bodyPr lIns="90004" tIns="44997" rIns="90004" bIns="44997"/>
          <a:lstStyle/>
          <a:p>
            <a:pPr eaLnBrk="0" hangingPunct="0">
              <a:lnSpc>
                <a:spcPct val="90000"/>
              </a:lnSpc>
            </a:pPr>
            <a:r>
              <a:rPr lang="pt-BR">
                <a:latin typeface="Calibri" pitchFamily="34" charset="0"/>
                <a:ea typeface="MS PGothic" pitchFamily="34" charset="-128"/>
              </a:rPr>
              <a:t> </a:t>
            </a:r>
            <a:r>
              <a:rPr lang="pt-BR" b="1">
                <a:solidFill>
                  <a:srgbClr val="FF3399"/>
                </a:solidFill>
                <a:latin typeface="Calibri" pitchFamily="34" charset="0"/>
                <a:ea typeface="MS PGothic" pitchFamily="34" charset="-128"/>
              </a:rPr>
              <a:t>PROTEÇÃO PULMONAR</a:t>
            </a:r>
          </a:p>
          <a:p>
            <a:pPr eaLnBrk="0" hangingPunct="0">
              <a:lnSpc>
                <a:spcPct val="90000"/>
              </a:lnSpc>
            </a:pPr>
            <a:endParaRPr lang="pt-BR" sz="5000">
              <a:solidFill>
                <a:srgbClr val="FF3399"/>
              </a:solidFill>
              <a:latin typeface="Calibri" pitchFamily="34" charset="0"/>
              <a:ea typeface="Microsoft YaHei" pitchFamily="34" charset="-122"/>
              <a:cs typeface="Mangal" pitchFamily="18" charset="0"/>
            </a:endParaRPr>
          </a:p>
        </p:txBody>
      </p:sp>
      <p:sp>
        <p:nvSpPr>
          <p:cNvPr id="41989" name="AutoShape 5"/>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p:txBody>
          <a:bodyPr/>
          <a:lstStyle/>
          <a:p>
            <a:pPr eaLnBrk="1" hangingPunct="1"/>
            <a:r>
              <a:rPr lang="pt-BR" sz="2400" b="1" smtClean="0">
                <a:solidFill>
                  <a:schemeClr val="hlink"/>
                </a:solidFill>
              </a:rPr>
              <a:t>Para os RN ≥26 SEMANAS COM BOM </a:t>
            </a:r>
            <a:r>
              <a:rPr lang="pt-BR" sz="2400" b="1" i="1" smtClean="0">
                <a:solidFill>
                  <a:schemeClr val="hlink"/>
                </a:solidFill>
              </a:rPr>
              <a:t>DRIVE</a:t>
            </a:r>
            <a:r>
              <a:rPr lang="pt-BR" sz="2400" b="1" smtClean="0">
                <a:solidFill>
                  <a:schemeClr val="hlink"/>
                </a:solidFill>
              </a:rPr>
              <a:t> RESPIRATÓRIO PROCEDER AO MINI  INSURE</a:t>
            </a:r>
            <a:br>
              <a:rPr lang="pt-BR" sz="2400" b="1" smtClean="0">
                <a:solidFill>
                  <a:schemeClr val="hlink"/>
                </a:solidFill>
              </a:rPr>
            </a:br>
            <a:endParaRPr lang="pt-BR" sz="2400" b="1" smtClean="0">
              <a:solidFill>
                <a:schemeClr val="hlink"/>
              </a:solidFill>
            </a:endParaRPr>
          </a:p>
        </p:txBody>
      </p:sp>
      <p:sp>
        <p:nvSpPr>
          <p:cNvPr id="43011" name="Rectangle 3"/>
          <p:cNvSpPr>
            <a:spLocks noGrp="1"/>
          </p:cNvSpPr>
          <p:nvPr>
            <p:ph type="body" idx="1"/>
          </p:nvPr>
        </p:nvSpPr>
        <p:spPr/>
        <p:txBody>
          <a:bodyPr/>
          <a:lstStyle/>
          <a:p>
            <a:pPr algn="ctr" eaLnBrk="1" hangingPunct="1">
              <a:lnSpc>
                <a:spcPct val="80000"/>
              </a:lnSpc>
              <a:buFont typeface="Arial" pitchFamily="34" charset="0"/>
              <a:buNone/>
            </a:pPr>
            <a:r>
              <a:rPr lang="pt-BR" sz="2000" smtClean="0">
                <a:solidFill>
                  <a:srgbClr val="FF0066"/>
                </a:solidFill>
              </a:rPr>
              <a:t>Evitando a intubação precoce na Sala de Parto/Menor duração da ventilação mecânica</a:t>
            </a:r>
          </a:p>
          <a:p>
            <a:pPr eaLnBrk="1" hangingPunct="1">
              <a:lnSpc>
                <a:spcPct val="80000"/>
              </a:lnSpc>
              <a:buFont typeface="Arial" pitchFamily="34" charset="0"/>
              <a:buNone/>
            </a:pPr>
            <a:r>
              <a:rPr lang="pt-BR" sz="2000" smtClean="0"/>
              <a:t>            A displasia broncopulmonar (DBP) é multifatorial (ventilação mecânica [VM] precoce, gravidade do desconforto respiratório ao nascer, restrição do crescimento intrauterino, corioamnionite, persistência do canal arterial, altas ofertas de oxigênio, baixos níveis de PaCO2), razão pela qual se torna difícil a sua prevenção. Entre os fatores envolvidos se destaca a forma pela qual os recém-nascidos são atendidos na Sala de Parto. A prática de menor taxa de intubação e menor duração da VM tem demonstrado menor incidência de DBP (a chance de DBP foi de 2,4 e 14,9 vezes com o uso da ventilação mecânica &gt; 24 horas e acima de 7 dias, respectivamente). Assim, use o menor tempo possível a VM. Evite a VM ao nascer. Use formas alternativas à VM (CPAP nasal; Ventilação não invasiva [VNI]). Certo que nem sempre é possível, mas deve ser tentado.</a:t>
            </a:r>
          </a:p>
        </p:txBody>
      </p:sp>
      <p:sp>
        <p:nvSpPr>
          <p:cNvPr id="43013" name="AutoShape 5"/>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pPr eaLnBrk="1" hangingPunct="1"/>
            <a:r>
              <a:rPr lang="pt-BR" sz="4000" smtClean="0">
                <a:solidFill>
                  <a:schemeClr val="hlink"/>
                </a:solidFill>
              </a:rPr>
              <a:t>MINI INSURE/ Razões para a eficácia</a:t>
            </a:r>
          </a:p>
        </p:txBody>
      </p:sp>
      <p:sp>
        <p:nvSpPr>
          <p:cNvPr id="44035" name="Rectangle 3"/>
          <p:cNvSpPr>
            <a:spLocks noGrp="1"/>
          </p:cNvSpPr>
          <p:nvPr>
            <p:ph type="body" idx="1"/>
          </p:nvPr>
        </p:nvSpPr>
        <p:spPr/>
        <p:txBody>
          <a:bodyPr/>
          <a:lstStyle/>
          <a:p>
            <a:pPr eaLnBrk="1" hangingPunct="1">
              <a:lnSpc>
                <a:spcPct val="80000"/>
              </a:lnSpc>
              <a:buFont typeface="Arial" pitchFamily="34" charset="0"/>
              <a:buNone/>
            </a:pPr>
            <a:r>
              <a:rPr lang="pt-BR" sz="2000" smtClean="0"/>
              <a:t>            Os estudos têm evidenciado ser factível e sem efeitos colaterais a aplicação do surfactante exógeno por meio de um tubo fino pela traquéia em bebês em respiração espontânea. Seria considerado um Mini INSURE (Intubação, Surfactante e Extubação), porém, neste caso do INSURE, o E (de extubação) fica sempre faltando.</a:t>
            </a:r>
          </a:p>
          <a:p>
            <a:pPr eaLnBrk="1" hangingPunct="1">
              <a:lnSpc>
                <a:spcPct val="80000"/>
              </a:lnSpc>
              <a:buFont typeface="Arial" pitchFamily="34" charset="0"/>
              <a:buNone/>
            </a:pPr>
            <a:r>
              <a:rPr lang="pt-BR" sz="2000" smtClean="0"/>
              <a:t>            Este método combina os efeitos positivos do uso de CPAP nasal e do surfactante. A idéia é que é mais adequado inspirar fisiologicamente o surfactante do que recebê-lo por insuflações com pressão positiva, como acontece quando realizado o procedimento INSURE.</a:t>
            </a:r>
          </a:p>
          <a:p>
            <a:pPr eaLnBrk="1" hangingPunct="1">
              <a:lnSpc>
                <a:spcPct val="80000"/>
              </a:lnSpc>
              <a:buFont typeface="Arial" pitchFamily="34" charset="0"/>
              <a:buNone/>
            </a:pPr>
            <a:r>
              <a:rPr lang="pt-BR" sz="2000" smtClean="0"/>
              <a:t>            Com este procedimento o RN pode manter o padrão respiratório e talvez continue se beneficiando do CPAP nasal. Com a inspiração espontânea poderá haver um </a:t>
            </a:r>
            <a:r>
              <a:rPr lang="pt-BR" sz="2000" i="1" smtClean="0"/>
              <a:t>turnover</a:t>
            </a:r>
            <a:r>
              <a:rPr lang="pt-BR" sz="2000" smtClean="0"/>
              <a:t> mais rápido do surfactante, em comparação com os RN intubados. Em contraste, a intubação faz a expiração ser quase impossível. Insuflações manuais para expandir os pulmões e facilitar a dispersão do surfactante podem talvez exercer efeito oposto e resultar em distribuição desigual do surfactante, ao contrário do que ocorre durante a respiração espontânea.</a:t>
            </a:r>
          </a:p>
        </p:txBody>
      </p:sp>
      <p:sp>
        <p:nvSpPr>
          <p:cNvPr id="44037" name="AutoShape 5"/>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1"/>
          </p:nvPr>
        </p:nvSpPr>
        <p:spPr>
          <a:xfrm>
            <a:off x="107950" y="1125538"/>
            <a:ext cx="8856663" cy="5399087"/>
          </a:xfrm>
        </p:spPr>
        <p:txBody>
          <a:bodyPr/>
          <a:lstStyle/>
          <a:p>
            <a:pPr eaLnBrk="1" hangingPunct="1">
              <a:lnSpc>
                <a:spcPct val="80000"/>
              </a:lnSpc>
              <a:buFont typeface="Arial" pitchFamily="34" charset="0"/>
              <a:buNone/>
            </a:pPr>
            <a:r>
              <a:rPr lang="pt-BR" sz="1600" smtClean="0"/>
              <a:t>	Utilizando a técnica de tomografia de impedância elétrica que se correlaciona bem com as mudanças reais na aeração pulmonar, Van der Burg PS et al (Alemanha, 2016) demonstrou:</a:t>
            </a:r>
          </a:p>
          <a:p>
            <a:pPr eaLnBrk="1" hangingPunct="1">
              <a:lnSpc>
                <a:spcPct val="80000"/>
              </a:lnSpc>
              <a:buFont typeface="Arial" pitchFamily="34" charset="0"/>
              <a:buNone/>
            </a:pPr>
            <a:r>
              <a:rPr lang="pt-BR" sz="1600" smtClean="0"/>
              <a:t>                          -distribuição homogênea do volume final da expiração pulmonar 60 minutos após.</a:t>
            </a:r>
          </a:p>
          <a:p>
            <a:pPr eaLnBrk="1" hangingPunct="1">
              <a:lnSpc>
                <a:spcPct val="80000"/>
              </a:lnSpc>
              <a:buFont typeface="Arial" pitchFamily="34" charset="0"/>
              <a:buNone/>
            </a:pPr>
            <a:r>
              <a:rPr lang="pt-BR" sz="1600" smtClean="0"/>
              <a:t>                          -rápida e significativa queda da FiO2</a:t>
            </a:r>
          </a:p>
          <a:p>
            <a:pPr eaLnBrk="1" hangingPunct="1">
              <a:lnSpc>
                <a:spcPct val="80000"/>
              </a:lnSpc>
              <a:buFont typeface="Arial" pitchFamily="34" charset="0"/>
              <a:buNone/>
            </a:pPr>
            <a:r>
              <a:rPr lang="pt-BR" sz="1600" smtClean="0"/>
              <a:t>                          -melhora significativa na razão SatO2/FiO2 cinco minutos após</a:t>
            </a:r>
          </a:p>
          <a:p>
            <a:pPr eaLnBrk="1" hangingPunct="1">
              <a:lnSpc>
                <a:spcPct val="80000"/>
              </a:lnSpc>
              <a:buFont typeface="Arial" pitchFamily="34" charset="0"/>
              <a:buNone/>
            </a:pPr>
            <a:r>
              <a:rPr lang="pt-BR" sz="1600" smtClean="0"/>
              <a:t>          O efeito mais homogêneo no volume final da expiração pulmonar, em relação ao método INSURE (tubo endotraqueal) possivelmente pode ser explicado pela:</a:t>
            </a:r>
          </a:p>
          <a:p>
            <a:pPr eaLnBrk="1" hangingPunct="1">
              <a:lnSpc>
                <a:spcPct val="80000"/>
              </a:lnSpc>
            </a:pPr>
            <a:r>
              <a:rPr lang="pt-BR" sz="1600" smtClean="0"/>
              <a:t>presença de pressão negativa na respiração espontânea e</a:t>
            </a:r>
          </a:p>
          <a:p>
            <a:pPr eaLnBrk="1" hangingPunct="1">
              <a:lnSpc>
                <a:spcPct val="80000"/>
              </a:lnSpc>
            </a:pPr>
            <a:r>
              <a:rPr lang="pt-BR" sz="1600" smtClean="0"/>
              <a:t>a taxa de infusão lenta do surfactante</a:t>
            </a:r>
          </a:p>
          <a:p>
            <a:pPr eaLnBrk="1" hangingPunct="1">
              <a:lnSpc>
                <a:spcPct val="80000"/>
              </a:lnSpc>
              <a:buFont typeface="Arial" pitchFamily="34" charset="0"/>
              <a:buNone/>
            </a:pPr>
            <a:r>
              <a:rPr lang="pt-BR" sz="1600" smtClean="0"/>
              <a:t>	Resultados promissores com o MINI INSURE</a:t>
            </a:r>
          </a:p>
          <a:p>
            <a:pPr eaLnBrk="1" hangingPunct="1">
              <a:lnSpc>
                <a:spcPct val="80000"/>
              </a:lnSpc>
              <a:buFont typeface="Arial" pitchFamily="34" charset="0"/>
              <a:buNone/>
            </a:pPr>
            <a:r>
              <a:rPr lang="pt-BR" sz="1600" smtClean="0"/>
              <a:t>      		Os estudos têm demonstrado menores taxas de intubação, melhor neurodesenvolvimento, menor falha do CPAP nasal, menor duração da ventilação mecânica, incluindo CPAP nasal, menores taxas de DBP moderada a grave, inclusive em RN &lt;28 semanas, menos lesão cerebral, maior sobrevivência, menos retinopatia da prematuridade.</a:t>
            </a:r>
          </a:p>
          <a:p>
            <a:pPr eaLnBrk="1" hangingPunct="1">
              <a:lnSpc>
                <a:spcPct val="80000"/>
              </a:lnSpc>
              <a:buFont typeface="Arial" pitchFamily="34" charset="0"/>
              <a:buNone/>
            </a:pPr>
            <a:r>
              <a:rPr lang="pt-BR" sz="1600" smtClean="0"/>
              <a:t>     		Segundo Sankar ML, 2016, há necessidade de explorar métodos alternativos de administração simples de surfactante que não envolvam a intubação Estes métodos minimamente invasivos serão muito úteis em países de baixa e média renda, onde profissionais de saúde adequadamente treinados em todos os nascimentos são um dos principais desafios para a administração bem sucedida da terapia de reposição do surfactante.</a:t>
            </a:r>
            <a:endParaRPr lang="pt-BR" sz="1600" b="1" smtClean="0"/>
          </a:p>
          <a:p>
            <a:pPr eaLnBrk="1" hangingPunct="1">
              <a:lnSpc>
                <a:spcPct val="80000"/>
              </a:lnSpc>
              <a:buFont typeface="Arial" pitchFamily="34" charset="0"/>
              <a:buNone/>
            </a:pPr>
            <a:r>
              <a:rPr lang="pt-BR" sz="1600" b="1" smtClean="0">
                <a:solidFill>
                  <a:schemeClr val="hlink"/>
                </a:solidFill>
              </a:rPr>
              <a:t>Dados preliminares sobre a administração minimamente invasiva de surfactante são promissores</a:t>
            </a:r>
            <a:r>
              <a:rPr lang="pt-BR" sz="1600" smtClean="0">
                <a:solidFill>
                  <a:schemeClr val="hlink"/>
                </a:solidFill>
              </a:rPr>
              <a:t>.</a:t>
            </a:r>
          </a:p>
        </p:txBody>
      </p:sp>
      <p:sp>
        <p:nvSpPr>
          <p:cNvPr id="45060" name="AutoShape 4"/>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563563" y="314325"/>
            <a:ext cx="6286500" cy="4495800"/>
          </a:xfrm>
          <a:prstGeom prst="rect">
            <a:avLst/>
          </a:prstGeom>
          <a:noFill/>
          <a:ln w="9525">
            <a:noFill/>
            <a:miter lim="800000"/>
            <a:headEnd/>
            <a:tailEnd/>
          </a:ln>
        </p:spPr>
      </p:pic>
      <p:sp>
        <p:nvSpPr>
          <p:cNvPr id="46083" name="Rectangle 6"/>
          <p:cNvSpPr>
            <a:spLocks noChangeArrowheads="1"/>
          </p:cNvSpPr>
          <p:nvPr/>
        </p:nvSpPr>
        <p:spPr bwMode="auto">
          <a:xfrm>
            <a:off x="1749425" y="0"/>
            <a:ext cx="6505575" cy="311150"/>
          </a:xfrm>
          <a:prstGeom prst="rect">
            <a:avLst/>
          </a:prstGeom>
          <a:solidFill>
            <a:schemeClr val="bg1"/>
          </a:solidFill>
          <a:ln w="9525">
            <a:noFill/>
            <a:miter lim="800000"/>
            <a:headEnd/>
            <a:tailEnd/>
          </a:ln>
        </p:spPr>
        <p:txBody>
          <a:bodyPr wrap="none">
            <a:spAutoFit/>
          </a:bodyPr>
          <a:lstStyle/>
          <a:p>
            <a:pPr defTabSz="457200" eaLnBrk="0" hangingPunct="0">
              <a:lnSpc>
                <a:spcPct val="80000"/>
              </a:lnSpc>
              <a:spcBef>
                <a:spcPct val="20000"/>
              </a:spcBef>
              <a:buClr>
                <a:schemeClr val="accent2"/>
              </a:buClr>
              <a:buFont typeface="Wingdings" pitchFamily="2" charset="2"/>
              <a:buNone/>
            </a:pPr>
            <a:r>
              <a:rPr lang="pt-BR" altLang="ko-KR" b="1">
                <a:solidFill>
                  <a:srgbClr val="0000FF"/>
                </a:solidFill>
                <a:ea typeface="Gulim" pitchFamily="34" charset="-127"/>
              </a:rPr>
              <a:t>SURFACTANTE: TÉCNICA DO MINI-INSURE:≥26 semanas</a:t>
            </a:r>
          </a:p>
        </p:txBody>
      </p:sp>
      <p:sp>
        <p:nvSpPr>
          <p:cNvPr id="46084" name="Text Box 5"/>
          <p:cNvSpPr txBox="1">
            <a:spLocks/>
          </p:cNvSpPr>
          <p:nvPr/>
        </p:nvSpPr>
        <p:spPr bwMode="auto">
          <a:xfrm>
            <a:off x="0" y="-141288"/>
            <a:ext cx="8229600" cy="1141413"/>
          </a:xfrm>
          <a:prstGeom prst="rect">
            <a:avLst/>
          </a:prstGeom>
          <a:noFill/>
          <a:ln w="9525">
            <a:noFill/>
            <a:miter lim="800000"/>
            <a:headEnd/>
            <a:tailEnd/>
          </a:ln>
        </p:spPr>
        <p:txBody>
          <a:bodyPr lIns="90004" tIns="44997" rIns="90004" bIns="44997"/>
          <a:lstStyle/>
          <a:p>
            <a:pPr eaLnBrk="0" hangingPunct="0"/>
            <a:endParaRPr lang="pt-BR" sz="3600">
              <a:solidFill>
                <a:srgbClr val="FF3399"/>
              </a:solidFill>
              <a:latin typeface="Calibri" pitchFamily="34" charset="0"/>
              <a:ea typeface="Microsoft YaHei" pitchFamily="34" charset="-122"/>
              <a:cs typeface="Mangal" pitchFamily="18" charset="0"/>
            </a:endParaRPr>
          </a:p>
        </p:txBody>
      </p:sp>
      <p:sp>
        <p:nvSpPr>
          <p:cNvPr id="46085" name="Text Box 6"/>
          <p:cNvSpPr txBox="1">
            <a:spLocks noChangeArrowheads="1"/>
          </p:cNvSpPr>
          <p:nvPr/>
        </p:nvSpPr>
        <p:spPr bwMode="auto">
          <a:xfrm>
            <a:off x="4673600" y="2773363"/>
            <a:ext cx="273050" cy="366712"/>
          </a:xfrm>
          <a:prstGeom prst="rect">
            <a:avLst/>
          </a:prstGeom>
          <a:noFill/>
          <a:ln w="9525">
            <a:noFill/>
            <a:miter lim="800000"/>
            <a:headEnd/>
            <a:tailEnd/>
          </a:ln>
        </p:spPr>
        <p:txBody>
          <a:bodyPr wrap="none">
            <a:spAutoFit/>
          </a:bodyPr>
          <a:lstStyle/>
          <a:p>
            <a:r>
              <a:rPr lang="pt-BR">
                <a:ea typeface="MS PGothic" pitchFamily="34" charset="-128"/>
              </a:rPr>
              <a:t>*</a:t>
            </a:r>
          </a:p>
        </p:txBody>
      </p:sp>
      <p:sp>
        <p:nvSpPr>
          <p:cNvPr id="46086" name="Rectangle 10"/>
          <p:cNvSpPr>
            <a:spLocks noChangeArrowheads="1"/>
          </p:cNvSpPr>
          <p:nvPr/>
        </p:nvSpPr>
        <p:spPr bwMode="auto">
          <a:xfrm>
            <a:off x="2601913" y="1474788"/>
            <a:ext cx="6410325" cy="925512"/>
          </a:xfrm>
          <a:prstGeom prst="rect">
            <a:avLst/>
          </a:prstGeom>
          <a:solidFill>
            <a:schemeClr val="accent1"/>
          </a:solidFill>
          <a:ln w="9525">
            <a:solidFill>
              <a:schemeClr val="tx1"/>
            </a:solidFill>
            <a:miter lim="800000"/>
            <a:headEnd/>
            <a:tailEnd/>
          </a:ln>
        </p:spPr>
        <p:txBody>
          <a:bodyPr wrap="none" anchor="ctr"/>
          <a:lstStyle/>
          <a:p>
            <a:endParaRPr lang="pt-BR" sz="1200">
              <a:ea typeface="MS PGothic" pitchFamily="34" charset="-128"/>
            </a:endParaRPr>
          </a:p>
          <a:p>
            <a:endParaRPr lang="pt-BR" sz="1200">
              <a:ea typeface="MS PGothic" pitchFamily="34" charset="-128"/>
            </a:endParaRPr>
          </a:p>
          <a:p>
            <a:r>
              <a:rPr lang="pt-BR" sz="1200">
                <a:ea typeface="MS PGothic" pitchFamily="34" charset="-128"/>
              </a:rPr>
              <a:t>Recém-nascido em posição de intubação traqueal,contido por técnica de enrolamento</a:t>
            </a:r>
          </a:p>
          <a:p>
            <a:r>
              <a:rPr lang="pt-BR" sz="1200">
                <a:ea typeface="MS PGothic" pitchFamily="34" charset="-128"/>
              </a:rPr>
              <a:t>Laringoscopia: usar sonda uretral n</a:t>
            </a:r>
            <a:r>
              <a:rPr lang="pt-BR" sz="1200" baseline="30000">
                <a:ea typeface="Arial Unicode MS" pitchFamily="34" charset="-128"/>
                <a:cs typeface="Arial Unicode MS" pitchFamily="34" charset="-128"/>
              </a:rPr>
              <a:t>o</a:t>
            </a:r>
            <a:r>
              <a:rPr lang="pt-BR" sz="1200">
                <a:ea typeface="MS PGothic" pitchFamily="34" charset="-128"/>
              </a:rPr>
              <a:t> 8 (cortar a ponta sem bisel; retirar fenestrações) ; </a:t>
            </a:r>
          </a:p>
          <a:p>
            <a:r>
              <a:rPr lang="pt-BR" sz="1200">
                <a:ea typeface="MS PGothic" pitchFamily="34" charset="-128"/>
              </a:rPr>
              <a:t>marcar  com esparadrapo 2 cm da ponta distal e no valor corresponde a 6 +peso </a:t>
            </a:r>
          </a:p>
          <a:p>
            <a:r>
              <a:rPr lang="pt-BR" sz="1200">
                <a:ea typeface="MS PGothic" pitchFamily="34" charset="-128"/>
              </a:rPr>
              <a:t>(fixação no lábio superior)</a:t>
            </a:r>
          </a:p>
          <a:p>
            <a:endParaRPr lang="pt-BR" sz="1200">
              <a:ea typeface="MS PGothic" pitchFamily="34" charset="-128"/>
            </a:endParaRPr>
          </a:p>
          <a:p>
            <a:endParaRPr lang="pt-BR" sz="1200">
              <a:ea typeface="MS PGothic" pitchFamily="34" charset="-128"/>
            </a:endParaRPr>
          </a:p>
          <a:p>
            <a:endParaRPr lang="pt-BR" sz="1200">
              <a:ea typeface="MS PGothic" pitchFamily="34" charset="-128"/>
            </a:endParaRPr>
          </a:p>
        </p:txBody>
      </p:sp>
      <p:sp>
        <p:nvSpPr>
          <p:cNvPr id="46087" name="Rectangle 12"/>
          <p:cNvSpPr>
            <a:spLocks noChangeArrowheads="1"/>
          </p:cNvSpPr>
          <p:nvPr/>
        </p:nvSpPr>
        <p:spPr bwMode="auto">
          <a:xfrm>
            <a:off x="2894013" y="2470150"/>
            <a:ext cx="4149725" cy="914400"/>
          </a:xfrm>
          <a:prstGeom prst="rect">
            <a:avLst/>
          </a:prstGeom>
          <a:solidFill>
            <a:schemeClr val="accent1"/>
          </a:solidFill>
          <a:ln w="9525">
            <a:solidFill>
              <a:schemeClr val="tx1"/>
            </a:solidFill>
            <a:miter lim="800000"/>
            <a:headEnd/>
            <a:tailEnd/>
          </a:ln>
        </p:spPr>
        <p:txBody>
          <a:bodyPr wrap="none" anchor="ctr"/>
          <a:lstStyle/>
          <a:p>
            <a:r>
              <a:rPr lang="pt-BR" sz="1200">
                <a:ea typeface="MS PGothic" pitchFamily="34" charset="-128"/>
              </a:rPr>
              <a:t>Inserir a sonda até a profundidade desejada e segurá-la </a:t>
            </a:r>
          </a:p>
          <a:p>
            <a:r>
              <a:rPr lang="pt-BR" sz="1200">
                <a:ea typeface="MS PGothic" pitchFamily="34" charset="-128"/>
              </a:rPr>
              <a:t>nos lábios.Remover o laringoscópio</a:t>
            </a:r>
          </a:p>
          <a:p>
            <a:r>
              <a:rPr lang="pt-BR" sz="1200" b="1">
                <a:solidFill>
                  <a:srgbClr val="FFFF00"/>
                </a:solidFill>
                <a:ea typeface="MS PGothic" pitchFamily="34" charset="-128"/>
              </a:rPr>
              <a:t>Dose: 200mg/kg</a:t>
            </a:r>
            <a:r>
              <a:rPr lang="pt-BR" sz="1200">
                <a:ea typeface="MS PGothic" pitchFamily="34" charset="-128"/>
              </a:rPr>
              <a:t> </a:t>
            </a:r>
          </a:p>
          <a:p>
            <a:r>
              <a:rPr lang="pt-BR" sz="1200">
                <a:ea typeface="MS PGothic" pitchFamily="34" charset="-128"/>
              </a:rPr>
              <a:t>Conectar a seringa do surfactante na sonda uretral </a:t>
            </a:r>
          </a:p>
          <a:p>
            <a:r>
              <a:rPr lang="pt-BR" sz="1200">
                <a:ea typeface="MS PGothic" pitchFamily="34" charset="-128"/>
              </a:rPr>
              <a:t>com mesmo volume de ar de ar. Instilar em 30-60 segundos</a:t>
            </a:r>
          </a:p>
        </p:txBody>
      </p:sp>
      <p:sp>
        <p:nvSpPr>
          <p:cNvPr id="46088" name="Rectangle 13"/>
          <p:cNvSpPr>
            <a:spLocks noChangeArrowheads="1"/>
          </p:cNvSpPr>
          <p:nvPr/>
        </p:nvSpPr>
        <p:spPr bwMode="auto">
          <a:xfrm>
            <a:off x="2822575" y="722313"/>
            <a:ext cx="5203825" cy="685800"/>
          </a:xfrm>
          <a:prstGeom prst="rect">
            <a:avLst/>
          </a:prstGeom>
          <a:solidFill>
            <a:schemeClr val="accent1"/>
          </a:solidFill>
          <a:ln w="9525">
            <a:solidFill>
              <a:schemeClr val="tx1"/>
            </a:solidFill>
            <a:miter lim="800000"/>
            <a:headEnd/>
            <a:tailEnd/>
          </a:ln>
        </p:spPr>
        <p:txBody>
          <a:bodyPr wrap="none" anchor="ctr"/>
          <a:lstStyle/>
          <a:p>
            <a:r>
              <a:rPr lang="pt-BR" sz="1200">
                <a:ea typeface="MS PGothic" pitchFamily="34" charset="-128"/>
              </a:rPr>
              <a:t>RN ≥26 sem em CPAP nasal +7 cmH2O com necessidade de FiO</a:t>
            </a:r>
            <a:r>
              <a:rPr lang="pt-BR" sz="1200" baseline="-25000">
                <a:ea typeface="Arial Unicode MS" pitchFamily="34" charset="-128"/>
                <a:cs typeface="Arial Unicode MS" pitchFamily="34" charset="-128"/>
              </a:rPr>
              <a:t>2</a:t>
            </a:r>
            <a:r>
              <a:rPr lang="pt-BR" sz="1200">
                <a:ea typeface="MS PGothic" pitchFamily="34" charset="-128"/>
              </a:rPr>
              <a:t> &gt; 30%</a:t>
            </a:r>
          </a:p>
          <a:p>
            <a:r>
              <a:rPr lang="pt-BR" sz="1200">
                <a:ea typeface="MS PGothic" pitchFamily="34" charset="-128"/>
              </a:rPr>
              <a:t>Para manter saturação de O</a:t>
            </a:r>
            <a:r>
              <a:rPr lang="pt-BR" sz="1200" baseline="-25000">
                <a:ea typeface="Arial Unicode MS" pitchFamily="34" charset="-128"/>
                <a:cs typeface="Arial Unicode MS" pitchFamily="34" charset="-128"/>
              </a:rPr>
              <a:t>2</a:t>
            </a:r>
            <a:r>
              <a:rPr lang="pt-BR" sz="1200">
                <a:ea typeface="MS PGothic" pitchFamily="34" charset="-128"/>
              </a:rPr>
              <a:t> alvo (90-95%). Limites do alarme:89-95%.</a:t>
            </a:r>
          </a:p>
          <a:p>
            <a:r>
              <a:rPr lang="pt-BR" sz="1200">
                <a:ea typeface="MS PGothic" pitchFamily="34" charset="-128"/>
              </a:rPr>
              <a:t>Não aguardar o  resultado do Rx de tórax </a:t>
            </a:r>
          </a:p>
        </p:txBody>
      </p:sp>
      <p:sp>
        <p:nvSpPr>
          <p:cNvPr id="46089" name="Rectangle 14"/>
          <p:cNvSpPr>
            <a:spLocks noChangeArrowheads="1"/>
          </p:cNvSpPr>
          <p:nvPr/>
        </p:nvSpPr>
        <p:spPr bwMode="auto">
          <a:xfrm>
            <a:off x="720725" y="4283075"/>
            <a:ext cx="7235825" cy="484188"/>
          </a:xfrm>
          <a:prstGeom prst="rect">
            <a:avLst/>
          </a:prstGeom>
          <a:solidFill>
            <a:schemeClr val="accent1"/>
          </a:solidFill>
          <a:ln w="9525">
            <a:solidFill>
              <a:schemeClr val="tx1"/>
            </a:solidFill>
            <a:miter lim="800000"/>
            <a:headEnd/>
            <a:tailEnd/>
          </a:ln>
        </p:spPr>
        <p:txBody>
          <a:bodyPr wrap="none" anchor="ctr"/>
          <a:lstStyle/>
          <a:p>
            <a:pPr algn="ctr"/>
            <a:r>
              <a:rPr lang="pt-BR" sz="1200">
                <a:ea typeface="MS PGothic" pitchFamily="34" charset="-128"/>
              </a:rPr>
              <a:t>Se não conseguir passar a sonda uretral, esperar 20 segundos e tentar novamente. O número máximo de</a:t>
            </a:r>
          </a:p>
          <a:p>
            <a:pPr algn="ctr"/>
            <a:r>
              <a:rPr lang="pt-BR" sz="1200">
                <a:ea typeface="MS PGothic" pitchFamily="34" charset="-128"/>
              </a:rPr>
              <a:t>Tentativas é 3 vezes, após o que deve-se abandonar a técnica, se insucesso</a:t>
            </a:r>
          </a:p>
        </p:txBody>
      </p:sp>
      <p:sp>
        <p:nvSpPr>
          <p:cNvPr id="46090" name="Oval 15"/>
          <p:cNvSpPr>
            <a:spLocks noChangeArrowheads="1"/>
          </p:cNvSpPr>
          <p:nvPr/>
        </p:nvSpPr>
        <p:spPr bwMode="auto">
          <a:xfrm>
            <a:off x="0" y="552450"/>
            <a:ext cx="2874963" cy="941388"/>
          </a:xfrm>
          <a:prstGeom prst="ellipse">
            <a:avLst/>
          </a:prstGeom>
          <a:solidFill>
            <a:schemeClr val="accent1"/>
          </a:solidFill>
          <a:ln w="9525">
            <a:solidFill>
              <a:schemeClr val="tx1"/>
            </a:solidFill>
            <a:round/>
            <a:headEnd/>
            <a:tailEnd/>
          </a:ln>
        </p:spPr>
        <p:txBody>
          <a:bodyPr wrap="none" anchor="ctr"/>
          <a:lstStyle/>
          <a:p>
            <a:pPr algn="ctr"/>
            <a:r>
              <a:rPr lang="pt-BR" sz="1200" b="1">
                <a:solidFill>
                  <a:srgbClr val="FFFF00"/>
                </a:solidFill>
                <a:ea typeface="MS PGothic" pitchFamily="34" charset="-128"/>
              </a:rPr>
              <a:t>RN≥26 semanas com drive respiratório</a:t>
            </a:r>
          </a:p>
          <a:p>
            <a:pPr algn="ctr"/>
            <a:r>
              <a:rPr lang="pt-BR" sz="1200" b="1">
                <a:solidFill>
                  <a:srgbClr val="FFFF00"/>
                </a:solidFill>
                <a:ea typeface="MS PGothic" pitchFamily="34" charset="-128"/>
              </a:rPr>
              <a:t>em CPAP nasal</a:t>
            </a:r>
          </a:p>
        </p:txBody>
      </p:sp>
      <p:sp>
        <p:nvSpPr>
          <p:cNvPr id="46091" name="Rectangle 16"/>
          <p:cNvSpPr>
            <a:spLocks noChangeArrowheads="1"/>
          </p:cNvSpPr>
          <p:nvPr/>
        </p:nvSpPr>
        <p:spPr bwMode="auto">
          <a:xfrm>
            <a:off x="0" y="5707063"/>
            <a:ext cx="8977313" cy="711200"/>
          </a:xfrm>
          <a:prstGeom prst="rect">
            <a:avLst/>
          </a:prstGeom>
          <a:solidFill>
            <a:schemeClr val="accent1"/>
          </a:solidFill>
          <a:ln w="9525">
            <a:solidFill>
              <a:schemeClr val="tx1"/>
            </a:solidFill>
            <a:miter lim="800000"/>
            <a:headEnd/>
            <a:tailEnd/>
          </a:ln>
        </p:spPr>
        <p:txBody>
          <a:bodyPr wrap="none" anchor="ctr"/>
          <a:lstStyle/>
          <a:p>
            <a:pPr algn="ctr"/>
            <a:r>
              <a:rPr lang="pt-PT" altLang="ko-KR" sz="1200" b="1">
                <a:solidFill>
                  <a:srgbClr val="FFFF00"/>
                </a:solidFill>
                <a:ea typeface="Gulim" pitchFamily="34" charset="-127"/>
              </a:rPr>
              <a:t>Repetição do procedimento</a:t>
            </a:r>
            <a:r>
              <a:rPr lang="pt-PT" altLang="ko-KR" sz="1200">
                <a:ea typeface="Gulim" pitchFamily="34" charset="-127"/>
              </a:rPr>
              <a:t>: Se necessidade de FiO</a:t>
            </a:r>
            <a:r>
              <a:rPr lang="pt-PT" altLang="ko-KR" sz="1200" baseline="-25000">
                <a:ea typeface="Arial Unicode MS" pitchFamily="34" charset="-128"/>
                <a:cs typeface="Arial Unicode MS" pitchFamily="34" charset="-128"/>
              </a:rPr>
              <a:t>2</a:t>
            </a:r>
            <a:r>
              <a:rPr lang="pt-PT" altLang="ko-KR" sz="1200">
                <a:ea typeface="Gulim" pitchFamily="34" charset="-127"/>
              </a:rPr>
              <a:t> ≥40%, repetir o procedimento (</a:t>
            </a:r>
            <a:r>
              <a:rPr lang="pt-PT" altLang="ko-KR" sz="1200" b="1">
                <a:solidFill>
                  <a:srgbClr val="FFFF00"/>
                </a:solidFill>
                <a:ea typeface="Gulim" pitchFamily="34" charset="-127"/>
              </a:rPr>
              <a:t>100mg/kg </a:t>
            </a:r>
            <a:r>
              <a:rPr lang="pt-PT" altLang="ko-KR" sz="1200">
                <a:ea typeface="Gulim" pitchFamily="34" charset="-127"/>
              </a:rPr>
              <a:t>de surfactante) </a:t>
            </a:r>
          </a:p>
          <a:p>
            <a:pPr algn="ctr"/>
            <a:r>
              <a:rPr lang="pt-PT" altLang="ko-KR" sz="1200">
                <a:ea typeface="Gulim" pitchFamily="34" charset="-127"/>
              </a:rPr>
              <a:t>                           ou intubação e ventilação conforme as condições do recém-nascido</a:t>
            </a:r>
            <a:r>
              <a:rPr lang="pt-BR" altLang="ko-KR" sz="1200">
                <a:ea typeface="Gulim" pitchFamily="34" charset="-127"/>
              </a:rPr>
              <a:t> </a:t>
            </a:r>
            <a:endParaRPr lang="pt-BR" sz="1200">
              <a:ea typeface="MS PGothic" pitchFamily="34" charset="-128"/>
            </a:endParaRPr>
          </a:p>
        </p:txBody>
      </p:sp>
      <p:sp>
        <p:nvSpPr>
          <p:cNvPr id="46092" name="Text Box 13"/>
          <p:cNvSpPr txBox="1">
            <a:spLocks noChangeArrowheads="1"/>
          </p:cNvSpPr>
          <p:nvPr/>
        </p:nvSpPr>
        <p:spPr bwMode="auto">
          <a:xfrm>
            <a:off x="5148263" y="260350"/>
            <a:ext cx="3529012" cy="517525"/>
          </a:xfrm>
          <a:prstGeom prst="rect">
            <a:avLst/>
          </a:prstGeom>
          <a:noFill/>
          <a:ln w="9525">
            <a:noFill/>
            <a:miter lim="800000"/>
            <a:headEnd/>
            <a:tailEnd/>
          </a:ln>
        </p:spPr>
        <p:txBody>
          <a:bodyPr wrap="none">
            <a:spAutoFit/>
          </a:bodyPr>
          <a:lstStyle/>
          <a:p>
            <a:r>
              <a:rPr lang="pt-BR" sz="1400" b="1">
                <a:solidFill>
                  <a:srgbClr val="FF0066"/>
                </a:solidFill>
              </a:rPr>
              <a:t>Protocolo do uso do surfactante menos</a:t>
            </a:r>
          </a:p>
          <a:p>
            <a:r>
              <a:rPr lang="pt-BR" sz="1400" b="1">
                <a:solidFill>
                  <a:srgbClr val="FF0066"/>
                </a:solidFill>
              </a:rPr>
              <a:t>Invasivo na Unidade Neonatal do HMIB</a:t>
            </a:r>
          </a:p>
        </p:txBody>
      </p:sp>
      <p:pic>
        <p:nvPicPr>
          <p:cNvPr id="46093" name="Picture 4" descr="Carmen-2-PRESENÇA"/>
          <p:cNvPicPr>
            <a:picLocks noChangeAspect="1" noChangeArrowheads="1"/>
          </p:cNvPicPr>
          <p:nvPr/>
        </p:nvPicPr>
        <p:blipFill>
          <a:blip r:embed="rId3"/>
          <a:srcRect/>
          <a:stretch>
            <a:fillRect/>
          </a:stretch>
        </p:blipFill>
        <p:spPr bwMode="auto">
          <a:xfrm>
            <a:off x="3563938" y="4779963"/>
            <a:ext cx="2281237" cy="882650"/>
          </a:xfrm>
          <a:prstGeom prst="rect">
            <a:avLst/>
          </a:prstGeom>
          <a:noFill/>
          <a:ln w="19050">
            <a:solidFill>
              <a:srgbClr val="FF3399"/>
            </a:solidFill>
            <a:miter lim="800000"/>
            <a:headEnd/>
            <a:tailEnd/>
          </a:ln>
        </p:spPr>
      </p:pic>
      <p:sp>
        <p:nvSpPr>
          <p:cNvPr id="46095" name="AutoShape 15"/>
          <p:cNvSpPr>
            <a:spLocks noChangeArrowheads="1"/>
          </p:cNvSpPr>
          <p:nvPr/>
        </p:nvSpPr>
        <p:spPr bwMode="auto">
          <a:xfrm>
            <a:off x="8893175" y="6491288"/>
            <a:ext cx="144463" cy="366712"/>
          </a:xfrm>
          <a:prstGeom prst="curvedRightArrow">
            <a:avLst>
              <a:gd name="adj1" fmla="val 50769"/>
              <a:gd name="adj2" fmla="val 101538"/>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6"/>
          <p:cNvPicPr>
            <a:picLocks noChangeAspect="1" noChangeArrowheads="1"/>
          </p:cNvPicPr>
          <p:nvPr/>
        </p:nvPicPr>
        <p:blipFill>
          <a:blip r:embed="rId2"/>
          <a:srcRect/>
          <a:stretch>
            <a:fillRect/>
          </a:stretch>
        </p:blipFill>
        <p:spPr bwMode="auto">
          <a:xfrm>
            <a:off x="206375" y="1603375"/>
            <a:ext cx="8731250" cy="2930525"/>
          </a:xfrm>
          <a:prstGeom prst="rect">
            <a:avLst/>
          </a:prstGeom>
          <a:noFill/>
          <a:ln w="9525">
            <a:noFill/>
            <a:miter lim="800000"/>
            <a:headEnd/>
            <a:tailEnd/>
          </a:ln>
        </p:spPr>
      </p:pic>
      <p:sp>
        <p:nvSpPr>
          <p:cNvPr id="47107" name="Text Box 7"/>
          <p:cNvSpPr txBox="1">
            <a:spLocks noChangeArrowheads="1"/>
          </p:cNvSpPr>
          <p:nvPr/>
        </p:nvSpPr>
        <p:spPr bwMode="auto">
          <a:xfrm>
            <a:off x="2398713" y="4649788"/>
            <a:ext cx="4075112" cy="342900"/>
          </a:xfrm>
          <a:prstGeom prst="rect">
            <a:avLst/>
          </a:prstGeom>
          <a:noFill/>
          <a:ln w="38100">
            <a:solidFill>
              <a:srgbClr val="E329BB"/>
            </a:solidFill>
            <a:miter lim="800000"/>
            <a:headEnd/>
            <a:tailEnd/>
          </a:ln>
        </p:spPr>
        <p:txBody>
          <a:bodyPr wrap="none">
            <a:spAutoFit/>
          </a:bodyPr>
          <a:lstStyle/>
          <a:p>
            <a:r>
              <a:rPr lang="pt-BR" sz="1400">
                <a:ea typeface="MS PGothic" pitchFamily="34" charset="-128"/>
              </a:rPr>
              <a:t>*LIST:Terapias com surfactante menos invasivas</a:t>
            </a:r>
          </a:p>
        </p:txBody>
      </p:sp>
      <p:sp>
        <p:nvSpPr>
          <p:cNvPr id="47108" name="Rectangle 8"/>
          <p:cNvSpPr>
            <a:spLocks noChangeArrowheads="1"/>
          </p:cNvSpPr>
          <p:nvPr/>
        </p:nvSpPr>
        <p:spPr bwMode="auto">
          <a:xfrm>
            <a:off x="0" y="5157788"/>
            <a:ext cx="9026525" cy="915987"/>
          </a:xfrm>
          <a:prstGeom prst="rect">
            <a:avLst/>
          </a:prstGeom>
          <a:solidFill>
            <a:schemeClr val="bg1"/>
          </a:solidFill>
          <a:ln w="9525">
            <a:noFill/>
            <a:miter lim="800000"/>
            <a:headEnd/>
            <a:tailEnd/>
          </a:ln>
        </p:spPr>
        <p:txBody>
          <a:bodyPr anchor="ctr">
            <a:spAutoFit/>
          </a:bodyPr>
          <a:lstStyle/>
          <a:p>
            <a:pPr algn="ctr"/>
            <a:r>
              <a:rPr lang="pt-BR">
                <a:ea typeface="MS PGothic" pitchFamily="34" charset="-128"/>
              </a:rPr>
              <a:t>*</a:t>
            </a:r>
            <a:r>
              <a:rPr lang="pt-BR">
                <a:ea typeface="MS PGothic" pitchFamily="34" charset="-128"/>
                <a:hlinkClick r:id="rId3"/>
              </a:rPr>
              <a:t>Surfactant instillation in spontaneously breathing preterm infants: a systematic review and meta-analysis.</a:t>
            </a:r>
            <a:r>
              <a:rPr lang="pt-BR">
                <a:ea typeface="MS PGothic" pitchFamily="34" charset="-128"/>
              </a:rPr>
              <a:t>Rigo V, Lefebvre C, Broux I.Eur J Pediatr. 2016 Dec;175(12):1933-1942. Epub 2016 Sep 27. Review</a:t>
            </a:r>
          </a:p>
        </p:txBody>
      </p:sp>
      <p:sp>
        <p:nvSpPr>
          <p:cNvPr id="47109" name="Rectangle 7"/>
          <p:cNvSpPr>
            <a:spLocks noChangeArrowheads="1"/>
          </p:cNvSpPr>
          <p:nvPr/>
        </p:nvSpPr>
        <p:spPr bwMode="auto">
          <a:xfrm>
            <a:off x="900113" y="476250"/>
            <a:ext cx="7704137" cy="914400"/>
          </a:xfrm>
          <a:prstGeom prst="rect">
            <a:avLst/>
          </a:prstGeom>
          <a:solidFill>
            <a:schemeClr val="accent1"/>
          </a:solidFill>
          <a:ln w="9525">
            <a:solidFill>
              <a:schemeClr val="tx1"/>
            </a:solidFill>
            <a:miter lim="800000"/>
            <a:headEnd/>
            <a:tailEnd/>
          </a:ln>
        </p:spPr>
        <p:txBody>
          <a:bodyPr wrap="none" anchor="ctr"/>
          <a:lstStyle/>
          <a:p>
            <a:pPr algn="ctr"/>
            <a:r>
              <a:rPr lang="pt-BR" b="1">
                <a:solidFill>
                  <a:srgbClr val="FFFF66"/>
                </a:solidFill>
              </a:rPr>
              <a:t>Diferenças entre LISA (administração de surfactante menos invasiva) </a:t>
            </a:r>
          </a:p>
          <a:p>
            <a:pPr algn="ctr"/>
            <a:r>
              <a:rPr lang="pt-BR" b="1">
                <a:solidFill>
                  <a:srgbClr val="FFFF66"/>
                </a:solidFill>
              </a:rPr>
              <a:t>versos </a:t>
            </a:r>
          </a:p>
          <a:p>
            <a:pPr algn="ctr"/>
            <a:r>
              <a:rPr lang="pt-BR" b="1">
                <a:solidFill>
                  <a:srgbClr val="FFFF66"/>
                </a:solidFill>
              </a:rPr>
              <a:t>INSURE (Intubação surfactante e extubação</a:t>
            </a:r>
          </a:p>
        </p:txBody>
      </p:sp>
      <p:sp>
        <p:nvSpPr>
          <p:cNvPr id="47110" name="Text Box 8"/>
          <p:cNvSpPr txBox="1">
            <a:spLocks noChangeArrowheads="1"/>
          </p:cNvSpPr>
          <p:nvPr/>
        </p:nvSpPr>
        <p:spPr bwMode="auto">
          <a:xfrm>
            <a:off x="428625" y="6092825"/>
            <a:ext cx="8251825" cy="638175"/>
          </a:xfrm>
          <a:prstGeom prst="rect">
            <a:avLst/>
          </a:prstGeom>
          <a:noFill/>
          <a:ln w="57150">
            <a:solidFill>
              <a:srgbClr val="009900"/>
            </a:solidFill>
            <a:miter lim="800000"/>
            <a:headEnd/>
            <a:tailEnd/>
          </a:ln>
        </p:spPr>
        <p:txBody>
          <a:bodyPr wrap="none">
            <a:spAutoFit/>
          </a:bodyPr>
          <a:lstStyle/>
          <a:p>
            <a:pPr algn="ctr"/>
            <a:r>
              <a:rPr lang="pt-BR" sz="1600" b="1">
                <a:solidFill>
                  <a:schemeClr val="hlink"/>
                </a:solidFill>
              </a:rPr>
              <a:t>A administração menos invasiva de surfactante em relação ao INSURE resultou </a:t>
            </a:r>
          </a:p>
          <a:p>
            <a:pPr algn="ctr"/>
            <a:r>
              <a:rPr lang="pt-BR" sz="1600" b="1">
                <a:solidFill>
                  <a:schemeClr val="hlink"/>
                </a:solidFill>
              </a:rPr>
              <a:t>significativamente 37% menos e 29% menos falha de CPAP nas primeiras 72 horas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a:xfrm>
            <a:off x="250825" y="847725"/>
            <a:ext cx="8497888" cy="6010275"/>
          </a:xfrm>
        </p:spPr>
        <p:txBody>
          <a:bodyPr/>
          <a:lstStyle/>
          <a:p>
            <a:pPr marL="228600" indent="-182563" eaLnBrk="1" hangingPunct="1">
              <a:buFont typeface="Arial" pitchFamily="34" charset="0"/>
              <a:buNone/>
            </a:pPr>
            <a:r>
              <a:rPr lang="pt-BR" smtClean="0"/>
              <a:t>                              </a:t>
            </a:r>
          </a:p>
          <a:p>
            <a:pPr marL="228600" indent="-182563" eaLnBrk="1" hangingPunct="1">
              <a:buFont typeface="Arial" pitchFamily="34" charset="0"/>
              <a:buNone/>
            </a:pPr>
            <a:r>
              <a:rPr lang="pt-BR" smtClean="0"/>
              <a:t>                                  </a:t>
            </a:r>
          </a:p>
          <a:p>
            <a:pPr marL="228600" indent="-182563" algn="ctr" eaLnBrk="1" hangingPunct="1">
              <a:buFont typeface="Arial" pitchFamily="34" charset="0"/>
              <a:buNone/>
            </a:pPr>
            <a:r>
              <a:rPr lang="pt-BR" smtClean="0"/>
              <a:t>Estudo caso-controle:262 RN (134 controle histórico e 134 com Mini-Insure)</a:t>
            </a:r>
          </a:p>
          <a:p>
            <a:pPr marL="228600" indent="-182563" algn="ctr" eaLnBrk="1" hangingPunct="1">
              <a:buFont typeface="Arial" pitchFamily="34" charset="0"/>
              <a:buNone/>
            </a:pPr>
            <a:r>
              <a:rPr lang="pt-BR" smtClean="0"/>
              <a:t>-Menos ventilação mecânica&lt;72 horas:</a:t>
            </a:r>
          </a:p>
          <a:p>
            <a:pPr marL="228600" indent="-182563" algn="ctr" eaLnBrk="1" hangingPunct="1">
              <a:buFont typeface="Arial" pitchFamily="34" charset="0"/>
              <a:buNone/>
            </a:pPr>
            <a:r>
              <a:rPr lang="pt-PT" b="1" smtClean="0">
                <a:solidFill>
                  <a:schemeClr val="hlink"/>
                </a:solidFill>
              </a:rPr>
              <a:t> </a:t>
            </a:r>
            <a:r>
              <a:rPr lang="pt-PT" b="1" smtClean="0">
                <a:solidFill>
                  <a:srgbClr val="0033CC"/>
                </a:solidFill>
              </a:rPr>
              <a:t>odds ratio (OR) de 0,58 e intervalo de confiança (IC) de 95% entre 0,35-0,96</a:t>
            </a:r>
            <a:r>
              <a:rPr lang="pt-PT" b="1" smtClean="0">
                <a:solidFill>
                  <a:schemeClr val="hlink"/>
                </a:solidFill>
              </a:rPr>
              <a:t>. </a:t>
            </a:r>
          </a:p>
          <a:p>
            <a:pPr marL="228600" indent="-182563" algn="ctr" eaLnBrk="1" hangingPunct="1">
              <a:buFont typeface="Arial" pitchFamily="34" charset="0"/>
              <a:buNone/>
            </a:pPr>
            <a:r>
              <a:rPr lang="pt-PT" b="1" smtClean="0">
                <a:solidFill>
                  <a:schemeClr val="hlink"/>
                </a:solidFill>
              </a:rPr>
              <a:t>                  </a:t>
            </a:r>
            <a:r>
              <a:rPr lang="pt-PT" smtClean="0">
                <a:solidFill>
                  <a:schemeClr val="tx2"/>
                </a:solidFill>
              </a:rPr>
              <a:t>-</a:t>
            </a:r>
            <a:r>
              <a:rPr lang="pt-PT" b="1" smtClean="0">
                <a:solidFill>
                  <a:srgbClr val="0000FF"/>
                </a:solidFill>
              </a:rPr>
              <a:t>Menos hemorragia intraventricular graus 3-4</a:t>
            </a:r>
            <a:r>
              <a:rPr lang="pt-PT" smtClean="0">
                <a:solidFill>
                  <a:schemeClr val="tx2"/>
                </a:solidFill>
              </a:rPr>
              <a:t> </a:t>
            </a:r>
            <a:r>
              <a:rPr lang="pt-PT" b="1" smtClean="0">
                <a:solidFill>
                  <a:srgbClr val="0000FF"/>
                </a:solidFill>
              </a:rPr>
              <a:t>e leucomalácia periventricular</a:t>
            </a:r>
          </a:p>
          <a:p>
            <a:pPr marL="228600" indent="-182563" algn="ctr" eaLnBrk="1" hangingPunct="1">
              <a:buFont typeface="Arial" pitchFamily="34" charset="0"/>
              <a:buNone/>
            </a:pPr>
            <a:r>
              <a:rPr lang="pt-PT" b="1" smtClean="0">
                <a:solidFill>
                  <a:schemeClr val="hlink"/>
                </a:solidFill>
              </a:rPr>
              <a:t>    </a:t>
            </a:r>
            <a:r>
              <a:rPr lang="pt-PT" b="1" smtClean="0">
                <a:solidFill>
                  <a:srgbClr val="0033CC"/>
                </a:solidFill>
              </a:rPr>
              <a:t>OR de  0,10, IC 95% 0,01 -0,83</a:t>
            </a:r>
            <a:endParaRPr lang="pt-BR" b="1" smtClean="0">
              <a:solidFill>
                <a:srgbClr val="0033CC"/>
              </a:solidFill>
            </a:endParaRPr>
          </a:p>
          <a:p>
            <a:pPr marL="228600" indent="-182563" algn="ctr" eaLnBrk="1" hangingPunct="1"/>
            <a:endParaRPr lang="pt-BR" smtClean="0">
              <a:solidFill>
                <a:srgbClr val="0033CC"/>
              </a:solidFill>
            </a:endParaRPr>
          </a:p>
        </p:txBody>
      </p:sp>
      <p:sp>
        <p:nvSpPr>
          <p:cNvPr id="48131" name="Rectangle 4"/>
          <p:cNvSpPr>
            <a:spLocks noChangeArrowheads="1"/>
          </p:cNvSpPr>
          <p:nvPr/>
        </p:nvSpPr>
        <p:spPr bwMode="auto">
          <a:xfrm>
            <a:off x="323850" y="981075"/>
            <a:ext cx="8555038" cy="942975"/>
          </a:xfrm>
          <a:prstGeom prst="rect">
            <a:avLst/>
          </a:prstGeom>
          <a:solidFill>
            <a:schemeClr val="bg1"/>
          </a:solidFill>
          <a:ln w="9525">
            <a:noFill/>
            <a:miter lim="800000"/>
            <a:headEnd/>
            <a:tailEnd/>
          </a:ln>
        </p:spPr>
        <p:txBody>
          <a:bodyPr anchor="ctr">
            <a:spAutoFit/>
          </a:bodyPr>
          <a:lstStyle/>
          <a:p>
            <a:pPr algn="ctr" defTabSz="457200"/>
            <a:r>
              <a:rPr lang="en-US" sz="1400">
                <a:ea typeface="MS PGothic" pitchFamily="34" charset="-128"/>
                <a:hlinkClick r:id="rId2"/>
              </a:rPr>
              <a:t>Case-control study demonstrates that surfactant without intubation delayed mechanical ventilation in preterm infants.</a:t>
            </a:r>
            <a:endParaRPr lang="en-US" sz="1400">
              <a:ea typeface="MS PGothic" pitchFamily="34" charset="-128"/>
            </a:endParaRPr>
          </a:p>
          <a:p>
            <a:pPr algn="ctr" defTabSz="457200"/>
            <a:r>
              <a:rPr lang="en-US" sz="1400">
                <a:ea typeface="MS PGothic" pitchFamily="34" charset="-128"/>
              </a:rPr>
              <a:t>Vik SD, Vik T, Lydersen S, Støen R.</a:t>
            </a:r>
          </a:p>
          <a:p>
            <a:pPr algn="ctr" defTabSz="457200"/>
            <a:r>
              <a:rPr lang="en-US" sz="1400">
                <a:ea typeface="MS PGothic" pitchFamily="34" charset="-128"/>
              </a:rPr>
              <a:t>Acta Paediatr. 2016 Dec 28. doi: 10.1111/apa.13732(University of Trondhenm, Noruega)</a:t>
            </a:r>
          </a:p>
        </p:txBody>
      </p:sp>
      <p:sp>
        <p:nvSpPr>
          <p:cNvPr id="48132" name="Rectangle 6"/>
          <p:cNvSpPr>
            <a:spLocks noChangeArrowheads="1"/>
          </p:cNvSpPr>
          <p:nvPr/>
        </p:nvSpPr>
        <p:spPr bwMode="auto">
          <a:xfrm>
            <a:off x="755650" y="260350"/>
            <a:ext cx="8159750" cy="366713"/>
          </a:xfrm>
          <a:prstGeom prst="rect">
            <a:avLst/>
          </a:prstGeom>
          <a:noFill/>
          <a:ln w="9525">
            <a:noFill/>
            <a:miter lim="800000"/>
            <a:headEnd/>
            <a:tailEnd/>
          </a:ln>
        </p:spPr>
        <p:txBody>
          <a:bodyPr wrap="none">
            <a:spAutoFit/>
          </a:bodyPr>
          <a:lstStyle/>
          <a:p>
            <a:r>
              <a:rPr lang="pt-BR" b="1">
                <a:solidFill>
                  <a:srgbClr val="0000FF"/>
                </a:solidFill>
              </a:rPr>
              <a:t>O Surfactante sem intubação</a:t>
            </a:r>
            <a:r>
              <a:rPr lang="pt-BR" b="1"/>
              <a:t> </a:t>
            </a:r>
            <a:r>
              <a:rPr lang="pt-BR" b="1">
                <a:solidFill>
                  <a:srgbClr val="0000FF"/>
                </a:solidFill>
              </a:rPr>
              <a:t>atrasa a ventilação mecânica</a:t>
            </a:r>
            <a:r>
              <a:rPr lang="pt-BR"/>
              <a:t> </a:t>
            </a:r>
            <a:r>
              <a:rPr lang="pt-BR">
                <a:solidFill>
                  <a:schemeClr val="hlink"/>
                </a:solidFill>
              </a:rPr>
              <a:t>nos pré-termos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body" idx="1"/>
          </p:nvPr>
        </p:nvSpPr>
        <p:spPr>
          <a:xfrm>
            <a:off x="457200" y="1279525"/>
            <a:ext cx="8229600" cy="4389438"/>
          </a:xfrm>
        </p:spPr>
        <p:txBody>
          <a:bodyPr/>
          <a:lstStyle/>
          <a:p>
            <a:pPr algn="ctr" eaLnBrk="1" hangingPunct="1">
              <a:lnSpc>
                <a:spcPct val="80000"/>
              </a:lnSpc>
              <a:buFont typeface="Arial" pitchFamily="34" charset="0"/>
              <a:buNone/>
            </a:pPr>
            <a:r>
              <a:rPr lang="pt-BR" sz="2800" b="1" smtClean="0"/>
              <a:t>Isayama T et al (2016):Compararam sete estratégias de ventilação para bebês prematuros, incluindo</a:t>
            </a:r>
          </a:p>
          <a:p>
            <a:pPr eaLnBrk="1" hangingPunct="1">
              <a:lnSpc>
                <a:spcPct val="80000"/>
              </a:lnSpc>
            </a:pPr>
            <a:r>
              <a:rPr lang="pt-BR" sz="2800" smtClean="0">
                <a:solidFill>
                  <a:srgbClr val="0000FF"/>
                </a:solidFill>
              </a:rPr>
              <a:t>Uso isolado de CPAP nasal</a:t>
            </a:r>
          </a:p>
          <a:p>
            <a:pPr eaLnBrk="1" hangingPunct="1">
              <a:lnSpc>
                <a:spcPct val="80000"/>
              </a:lnSpc>
            </a:pPr>
            <a:r>
              <a:rPr lang="pt-BR" sz="2800" smtClean="0">
                <a:solidFill>
                  <a:srgbClr val="0000FF"/>
                </a:solidFill>
              </a:rPr>
              <a:t>INSURE</a:t>
            </a:r>
          </a:p>
          <a:p>
            <a:pPr eaLnBrk="1" hangingPunct="1">
              <a:lnSpc>
                <a:spcPct val="80000"/>
              </a:lnSpc>
            </a:pPr>
            <a:r>
              <a:rPr lang="pt-BR" sz="2800" smtClean="0">
                <a:solidFill>
                  <a:srgbClr val="0000FF"/>
                </a:solidFill>
              </a:rPr>
              <a:t> MINI INSURE (LISA: </a:t>
            </a:r>
            <a:r>
              <a:rPr lang="pt-BR" sz="2800" i="1" smtClean="0">
                <a:solidFill>
                  <a:srgbClr val="0000FF"/>
                </a:solidFill>
              </a:rPr>
              <a:t>less invasive surfactant administration</a:t>
            </a:r>
            <a:r>
              <a:rPr lang="pt-BR" sz="2800" smtClean="0">
                <a:solidFill>
                  <a:srgbClr val="0000FF"/>
                </a:solidFill>
              </a:rPr>
              <a:t>)</a:t>
            </a:r>
          </a:p>
          <a:p>
            <a:pPr eaLnBrk="1" hangingPunct="1">
              <a:lnSpc>
                <a:spcPct val="80000"/>
              </a:lnSpc>
            </a:pPr>
            <a:r>
              <a:rPr lang="pt-BR" sz="2800" smtClean="0">
                <a:solidFill>
                  <a:srgbClr val="0000FF"/>
                </a:solidFill>
              </a:rPr>
              <a:t>Ventilação não invasiva com pressão positiva intermitente (NPPV)</a:t>
            </a:r>
          </a:p>
          <a:p>
            <a:pPr eaLnBrk="1" hangingPunct="1">
              <a:lnSpc>
                <a:spcPct val="80000"/>
              </a:lnSpc>
            </a:pPr>
            <a:r>
              <a:rPr lang="pt-BR" sz="2800" smtClean="0">
                <a:solidFill>
                  <a:srgbClr val="0000FF"/>
                </a:solidFill>
              </a:rPr>
              <a:t> Administração de surfactante nebulizado, </a:t>
            </a:r>
          </a:p>
          <a:p>
            <a:pPr eaLnBrk="1" hangingPunct="1">
              <a:lnSpc>
                <a:spcPct val="80000"/>
              </a:lnSpc>
            </a:pPr>
            <a:r>
              <a:rPr lang="pt-BR" sz="2800" smtClean="0">
                <a:solidFill>
                  <a:srgbClr val="0000FF"/>
                </a:solidFill>
              </a:rPr>
              <a:t>Administração de sufactante via laríngea</a:t>
            </a:r>
          </a:p>
          <a:p>
            <a:pPr eaLnBrk="1" hangingPunct="1">
              <a:lnSpc>
                <a:spcPct val="80000"/>
              </a:lnSpc>
            </a:pPr>
            <a:r>
              <a:rPr lang="pt-BR" sz="2800" smtClean="0">
                <a:solidFill>
                  <a:srgbClr val="0000FF"/>
                </a:solidFill>
              </a:rPr>
              <a:t>Ventilação mecânica.</a:t>
            </a:r>
          </a:p>
        </p:txBody>
      </p:sp>
      <p:sp>
        <p:nvSpPr>
          <p:cNvPr id="49155" name="Oval 3"/>
          <p:cNvSpPr>
            <a:spLocks noChangeArrowheads="1"/>
          </p:cNvSpPr>
          <p:nvPr/>
        </p:nvSpPr>
        <p:spPr bwMode="auto">
          <a:xfrm>
            <a:off x="922338" y="5800725"/>
            <a:ext cx="6850062" cy="609600"/>
          </a:xfrm>
          <a:prstGeom prst="ellipse">
            <a:avLst/>
          </a:prstGeom>
          <a:solidFill>
            <a:schemeClr val="accent1"/>
          </a:solidFill>
          <a:ln w="9525">
            <a:solidFill>
              <a:schemeClr val="tx1"/>
            </a:solidFill>
            <a:round/>
            <a:headEnd/>
            <a:tailEnd/>
          </a:ln>
        </p:spPr>
        <p:txBody>
          <a:bodyPr wrap="none" anchor="ctr"/>
          <a:lstStyle/>
          <a:p>
            <a:pPr algn="ctr"/>
            <a:r>
              <a:rPr lang="pt-BR">
                <a:ea typeface="MS PGothic" pitchFamily="34" charset="-128"/>
              </a:rPr>
              <a:t>30 ensaios com 5598 recém-nascidos</a:t>
            </a:r>
          </a:p>
        </p:txBody>
      </p:sp>
      <p:sp>
        <p:nvSpPr>
          <p:cNvPr id="49156" name="Rectangle 4"/>
          <p:cNvSpPr>
            <a:spLocks noChangeArrowheads="1"/>
          </p:cNvSpPr>
          <p:nvPr/>
        </p:nvSpPr>
        <p:spPr bwMode="auto">
          <a:xfrm>
            <a:off x="5492750" y="6491288"/>
            <a:ext cx="3651250" cy="366712"/>
          </a:xfrm>
          <a:prstGeom prst="rect">
            <a:avLst/>
          </a:prstGeom>
          <a:noFill/>
          <a:ln w="9525">
            <a:noFill/>
            <a:miter lim="800000"/>
            <a:headEnd/>
            <a:tailEnd/>
          </a:ln>
        </p:spPr>
        <p:txBody>
          <a:bodyPr wrap="none" anchor="ctr">
            <a:spAutoFit/>
          </a:bodyPr>
          <a:lstStyle/>
          <a:p>
            <a:pPr eaLnBrk="0" hangingPunct="0"/>
            <a:r>
              <a:rPr lang="pt-BR">
                <a:ea typeface="MS PGothic" pitchFamily="34" charset="-128"/>
              </a:rPr>
              <a:t>JAMA. 2016 Aug 9;316(6):611-24 </a:t>
            </a:r>
          </a:p>
        </p:txBody>
      </p:sp>
      <p:sp>
        <p:nvSpPr>
          <p:cNvPr id="49157" name="Text Box 9"/>
          <p:cNvSpPr txBox="1">
            <a:spLocks/>
          </p:cNvSpPr>
          <p:nvPr/>
        </p:nvSpPr>
        <p:spPr bwMode="auto">
          <a:xfrm>
            <a:off x="471488" y="260350"/>
            <a:ext cx="8672512" cy="1141413"/>
          </a:xfrm>
          <a:prstGeom prst="rect">
            <a:avLst/>
          </a:prstGeom>
          <a:noFill/>
          <a:ln w="9525">
            <a:noFill/>
            <a:miter lim="800000"/>
            <a:headEnd/>
            <a:tailEnd/>
          </a:ln>
        </p:spPr>
        <p:txBody>
          <a:bodyPr lIns="90004" tIns="44997" rIns="90004" bIns="44997"/>
          <a:lstStyle/>
          <a:p>
            <a:pPr eaLnBrk="0" hangingPunct="0">
              <a:lnSpc>
                <a:spcPct val="90000"/>
              </a:lnSpc>
            </a:pPr>
            <a:r>
              <a:rPr lang="pt-BR" altLang="ja-JP" sz="2400" b="1">
                <a:solidFill>
                  <a:srgbClr val="0000FF"/>
                </a:solidFill>
                <a:latin typeface="Calibri" pitchFamily="34" charset="0"/>
              </a:rPr>
              <a:t>Qu</a:t>
            </a:r>
            <a:r>
              <a:rPr lang="pt-BR" sz="2400" b="1">
                <a:solidFill>
                  <a:srgbClr val="0000FF"/>
                </a:solidFill>
                <a:latin typeface="Calibri" pitchFamily="34" charset="0"/>
                <a:ea typeface="MS PGothic" pitchFamily="34" charset="-128"/>
              </a:rPr>
              <a:t>al é a melhor estratégia de ventilação para os prematuros?</a:t>
            </a:r>
          </a:p>
          <a:p>
            <a:pPr eaLnBrk="0" hangingPunct="0">
              <a:lnSpc>
                <a:spcPct val="90000"/>
              </a:lnSpc>
            </a:pPr>
            <a:endParaRPr lang="pt-BR" sz="2400" b="1">
              <a:solidFill>
                <a:srgbClr val="0000FF"/>
              </a:solidFill>
              <a:latin typeface="Calibri" pitchFamily="34" charset="0"/>
              <a:ea typeface="Microsoft YaHei" pitchFamily="34" charset="-122"/>
              <a:cs typeface="Mangal" pitchFamily="18" charset="0"/>
            </a:endParaRPr>
          </a:p>
        </p:txBody>
      </p:sp>
      <p:sp>
        <p:nvSpPr>
          <p:cNvPr id="49158" name="AutoShape 6"/>
          <p:cNvSpPr>
            <a:spLocks noChangeArrowheads="1"/>
          </p:cNvSpPr>
          <p:nvPr/>
        </p:nvSpPr>
        <p:spPr bwMode="auto">
          <a:xfrm>
            <a:off x="0" y="5300663"/>
            <a:ext cx="1042988" cy="893762"/>
          </a:xfrm>
          <a:prstGeom prst="lightningBolt">
            <a:avLst/>
          </a:prstGeom>
          <a:solidFill>
            <a:srgbClr val="FF3399"/>
          </a:solidFill>
          <a:ln w="57150">
            <a:solidFill>
              <a:srgbClr val="FFFF00"/>
            </a:solidFill>
            <a:miter lim="800000"/>
            <a:headEnd/>
            <a:tailEnd/>
          </a:ln>
        </p:spPr>
        <p:txBody>
          <a:bodyPr wrap="none" anchor="ctr"/>
          <a:lstStyle/>
          <a:p>
            <a:endParaRPr lang="pt-BR"/>
          </a:p>
        </p:txBody>
      </p:sp>
      <p:sp>
        <p:nvSpPr>
          <p:cNvPr id="49160" name="AutoShape 8"/>
          <p:cNvSpPr>
            <a:spLocks noChangeArrowheads="1"/>
          </p:cNvSpPr>
          <p:nvPr/>
        </p:nvSpPr>
        <p:spPr bwMode="auto">
          <a:xfrm>
            <a:off x="8675688" y="58054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
        <p:nvSpPr>
          <p:cNvPr id="49161" name="Rectangle 9"/>
          <p:cNvSpPr>
            <a:spLocks noChangeArrowheads="1"/>
          </p:cNvSpPr>
          <p:nvPr/>
        </p:nvSpPr>
        <p:spPr bwMode="auto">
          <a:xfrm>
            <a:off x="0" y="692150"/>
            <a:ext cx="9144000" cy="639763"/>
          </a:xfrm>
          <a:prstGeom prst="rect">
            <a:avLst/>
          </a:prstGeom>
          <a:solidFill>
            <a:srgbClr val="FFFFFF"/>
          </a:solidFill>
          <a:ln w="9525">
            <a:noFill/>
            <a:miter lim="800000"/>
            <a:headEnd/>
            <a:tailEnd/>
          </a:ln>
          <a:effectLst/>
        </p:spPr>
        <p:txBody>
          <a:bodyPr anchor="ctr">
            <a:spAutoFit/>
          </a:bodyPr>
          <a:lstStyle/>
          <a:p>
            <a:pPr algn="ctr"/>
            <a:r>
              <a:rPr lang="pt-BR" sz="1200">
                <a:hlinkClick r:id="rId2"/>
              </a:rPr>
              <a:t>Association of Noninvasive Ventilation Strategies With Mortality and Bronchopulmonary Dysplasia Among Preterm Infants: A Systematic Review and Meta-analysis.</a:t>
            </a:r>
            <a:r>
              <a:rPr lang="pt-BR" sz="1200"/>
              <a:t>Isayama T, Iwami H, McDonald S, Beyene J.JAMA. 2016 Aug 9;316(6):611-24. doi: 10.1001/jama.2016.10708. Review. Erratum in: </a:t>
            </a:r>
            <a:r>
              <a:rPr lang="pt-BR" sz="1200">
                <a:hlinkClick r:id="rId3"/>
              </a:rPr>
              <a:t>JAMA. 2016 Sep 13;316(10):1116</a:t>
            </a:r>
            <a:r>
              <a:rPr lang="pt-BR" sz="1200"/>
              <a: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body" idx="1"/>
          </p:nvPr>
        </p:nvSpPr>
        <p:spPr>
          <a:xfrm>
            <a:off x="539750" y="908050"/>
            <a:ext cx="8229600" cy="4389438"/>
          </a:xfrm>
        </p:spPr>
        <p:txBody>
          <a:bodyPr/>
          <a:lstStyle/>
          <a:p>
            <a:pPr algn="ctr" eaLnBrk="1" hangingPunct="1">
              <a:buFont typeface="Arial" pitchFamily="34" charset="0"/>
              <a:buNone/>
            </a:pPr>
            <a:r>
              <a:rPr lang="pt-BR" sz="2800" b="1" smtClean="0">
                <a:solidFill>
                  <a:srgbClr val="FF3399"/>
                </a:solidFill>
              </a:rPr>
              <a:t>O uso de LISA em relação à ventilação mecânica foi associado com:</a:t>
            </a:r>
          </a:p>
          <a:p>
            <a:pPr eaLnBrk="1" hangingPunct="1">
              <a:buFont typeface="Arial" pitchFamily="34" charset="0"/>
              <a:buNone/>
            </a:pPr>
            <a:r>
              <a:rPr lang="pt-BR" sz="2800" smtClean="0"/>
              <a:t>       -</a:t>
            </a:r>
            <a:r>
              <a:rPr lang="pt-BR" sz="2800" smtClean="0">
                <a:solidFill>
                  <a:srgbClr val="0000FF"/>
                </a:solidFill>
              </a:rPr>
              <a:t>menor probabilidade</a:t>
            </a:r>
            <a:r>
              <a:rPr lang="pt-BR" sz="2800" smtClean="0"/>
              <a:t> do desfecho primário: </a:t>
            </a:r>
            <a:r>
              <a:rPr lang="pt-BR" sz="2800" smtClean="0">
                <a:solidFill>
                  <a:srgbClr val="0000FF"/>
                </a:solidFill>
              </a:rPr>
              <a:t>morte ou displasia broncopulmonar (DPB)</a:t>
            </a:r>
            <a:r>
              <a:rPr lang="pt-BR" sz="2800" smtClean="0"/>
              <a:t> e</a:t>
            </a:r>
          </a:p>
          <a:p>
            <a:pPr eaLnBrk="1" hangingPunct="1">
              <a:buFont typeface="Arial" pitchFamily="34" charset="0"/>
              <a:buNone/>
            </a:pPr>
            <a:r>
              <a:rPr lang="pt-BR" sz="2800" smtClean="0"/>
              <a:t>      -</a:t>
            </a:r>
            <a:r>
              <a:rPr lang="pt-BR" sz="2800" smtClean="0">
                <a:solidFill>
                  <a:srgbClr val="0000FF"/>
                </a:solidFill>
              </a:rPr>
              <a:t>menor probabilidade</a:t>
            </a:r>
            <a:r>
              <a:rPr lang="pt-BR" sz="2800" smtClean="0"/>
              <a:t> dos desfechos secundários: DBP e </a:t>
            </a:r>
            <a:r>
              <a:rPr lang="pt-BR" sz="2800" smtClean="0">
                <a:solidFill>
                  <a:srgbClr val="0000FF"/>
                </a:solidFill>
              </a:rPr>
              <a:t>hemorragia intraventricular grave</a:t>
            </a:r>
            <a:r>
              <a:rPr lang="pt-BR" sz="2800" smtClean="0"/>
              <a:t>                                   </a:t>
            </a:r>
          </a:p>
          <a:p>
            <a:pPr algn="ctr" eaLnBrk="1" hangingPunct="1">
              <a:buFont typeface="Arial" pitchFamily="34" charset="0"/>
              <a:buNone/>
            </a:pPr>
            <a:r>
              <a:rPr lang="pt-BR" sz="2800" b="1" smtClean="0">
                <a:solidFill>
                  <a:srgbClr val="FF3399"/>
                </a:solidFill>
              </a:rPr>
              <a:t>O uso de LISA em relação ao uso de CPAP nasal isolado foi associado com:</a:t>
            </a:r>
          </a:p>
          <a:p>
            <a:pPr algn="ctr" eaLnBrk="1" hangingPunct="1">
              <a:buFont typeface="Arial" pitchFamily="34" charset="0"/>
              <a:buNone/>
            </a:pPr>
            <a:r>
              <a:rPr lang="pt-BR" sz="2800" smtClean="0"/>
              <a:t>  menor probabilidade de desfecho primário e vazamento de ar</a:t>
            </a:r>
          </a:p>
        </p:txBody>
      </p:sp>
      <p:sp>
        <p:nvSpPr>
          <p:cNvPr id="50179" name="Rectangle 3"/>
          <p:cNvSpPr>
            <a:spLocks noChangeArrowheads="1"/>
          </p:cNvSpPr>
          <p:nvPr/>
        </p:nvSpPr>
        <p:spPr bwMode="auto">
          <a:xfrm>
            <a:off x="395288" y="6156325"/>
            <a:ext cx="8235950" cy="701675"/>
          </a:xfrm>
          <a:prstGeom prst="rect">
            <a:avLst/>
          </a:prstGeom>
          <a:solidFill>
            <a:srgbClr val="FFFF00"/>
          </a:solidFill>
          <a:ln w="9525">
            <a:noFill/>
            <a:miter lim="800000"/>
            <a:headEnd/>
            <a:tailEnd/>
          </a:ln>
        </p:spPr>
        <p:txBody>
          <a:bodyPr>
            <a:spAutoFit/>
          </a:bodyPr>
          <a:lstStyle/>
          <a:p>
            <a:pPr algn="ctr"/>
            <a:r>
              <a:rPr lang="pt-BR" sz="1600">
                <a:solidFill>
                  <a:srgbClr val="0000FF"/>
                </a:solidFill>
                <a:ea typeface="MS PGothic" pitchFamily="34" charset="-128"/>
              </a:rPr>
              <a:t>                      </a:t>
            </a:r>
            <a:r>
              <a:rPr lang="pt-BR" sz="2000" b="1">
                <a:solidFill>
                  <a:srgbClr val="0000FF"/>
                </a:solidFill>
                <a:ea typeface="MS PGothic" pitchFamily="34" charset="-128"/>
              </a:rPr>
              <a:t>LISA foi a melhor estratégia entre todas as estratégias para todos os resultados avaliados</a:t>
            </a:r>
          </a:p>
        </p:txBody>
      </p:sp>
      <p:pic>
        <p:nvPicPr>
          <p:cNvPr id="50180" name="Picture 4"/>
          <p:cNvPicPr>
            <a:picLocks noChangeAspect="1" noChangeArrowheads="1"/>
          </p:cNvPicPr>
          <p:nvPr/>
        </p:nvPicPr>
        <p:blipFill>
          <a:blip r:embed="rId2"/>
          <a:srcRect/>
          <a:stretch>
            <a:fillRect/>
          </a:stretch>
        </p:blipFill>
        <p:spPr bwMode="auto">
          <a:xfrm>
            <a:off x="1116013" y="5516563"/>
            <a:ext cx="7110412" cy="655637"/>
          </a:xfrm>
          <a:prstGeom prst="rect">
            <a:avLst/>
          </a:prstGeom>
          <a:noFill/>
          <a:ln w="9525">
            <a:noFill/>
            <a:miter lim="800000"/>
            <a:headEnd/>
            <a:tailEnd/>
          </a:ln>
        </p:spPr>
      </p:pic>
      <p:sp>
        <p:nvSpPr>
          <p:cNvPr id="50181" name="Text Box 9"/>
          <p:cNvSpPr txBox="1">
            <a:spLocks/>
          </p:cNvSpPr>
          <p:nvPr/>
        </p:nvSpPr>
        <p:spPr bwMode="auto">
          <a:xfrm>
            <a:off x="0" y="-171450"/>
            <a:ext cx="8672513" cy="1141413"/>
          </a:xfrm>
          <a:prstGeom prst="rect">
            <a:avLst/>
          </a:prstGeom>
          <a:noFill/>
          <a:ln w="9525">
            <a:noFill/>
            <a:miter lim="800000"/>
            <a:headEnd/>
            <a:tailEnd/>
          </a:ln>
        </p:spPr>
        <p:txBody>
          <a:bodyPr lIns="90004" tIns="44997" rIns="90004" bIns="44997"/>
          <a:lstStyle/>
          <a:p>
            <a:pPr eaLnBrk="0" hangingPunct="0">
              <a:lnSpc>
                <a:spcPct val="90000"/>
              </a:lnSpc>
            </a:pPr>
            <a:r>
              <a:rPr lang="pt-BR" sz="2400">
                <a:latin typeface="Calibri" pitchFamily="34" charset="0"/>
                <a:ea typeface="MS PGothic" pitchFamily="34" charset="-128"/>
              </a:rPr>
              <a:t>                                                                             </a:t>
            </a:r>
            <a:endParaRPr lang="pt-BR" sz="2400" b="1">
              <a:solidFill>
                <a:srgbClr val="FF3399"/>
              </a:solidFill>
              <a:latin typeface="Calibri" pitchFamily="34" charset="0"/>
              <a:ea typeface="MS PGothic" pitchFamily="34" charset="-128"/>
            </a:endParaRPr>
          </a:p>
          <a:p>
            <a:pPr algn="ctr" eaLnBrk="0" hangingPunct="0">
              <a:lnSpc>
                <a:spcPct val="90000"/>
              </a:lnSpc>
            </a:pPr>
            <a:r>
              <a:rPr lang="pt-BR" altLang="ja-JP" sz="2400" b="1">
                <a:solidFill>
                  <a:srgbClr val="0000FF"/>
                </a:solidFill>
                <a:latin typeface="Calibri" pitchFamily="34" charset="0"/>
              </a:rPr>
              <a:t>           Qu</a:t>
            </a:r>
            <a:r>
              <a:rPr lang="pt-BR" sz="2400" b="1">
                <a:solidFill>
                  <a:srgbClr val="0000FF"/>
                </a:solidFill>
                <a:latin typeface="Calibri" pitchFamily="34" charset="0"/>
                <a:ea typeface="MS PGothic" pitchFamily="34" charset="-128"/>
              </a:rPr>
              <a:t>al é a melhor estratégia de ventilação para os prematuros?</a:t>
            </a:r>
          </a:p>
          <a:p>
            <a:pPr eaLnBrk="0" hangingPunct="0">
              <a:lnSpc>
                <a:spcPct val="90000"/>
              </a:lnSpc>
            </a:pPr>
            <a:endParaRPr lang="pt-BR" sz="2400" b="1">
              <a:solidFill>
                <a:srgbClr val="0000FF"/>
              </a:solidFill>
              <a:latin typeface="Calibri" pitchFamily="34" charset="0"/>
              <a:ea typeface="Microsoft YaHei" pitchFamily="34" charset="-122"/>
              <a:cs typeface="Mangal" pitchFamily="18" charset="0"/>
            </a:endParaRPr>
          </a:p>
        </p:txBody>
      </p:sp>
      <p:sp>
        <p:nvSpPr>
          <p:cNvPr id="50183" name="AutoShape 7"/>
          <p:cNvSpPr>
            <a:spLocks noChangeArrowheads="1"/>
          </p:cNvSpPr>
          <p:nvPr/>
        </p:nvSpPr>
        <p:spPr bwMode="auto">
          <a:xfrm>
            <a:off x="8748713"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p:cNvPicPr>
            <a:picLocks noChangeAspect="1" noChangeArrowheads="1"/>
          </p:cNvPicPr>
          <p:nvPr/>
        </p:nvPicPr>
        <p:blipFill>
          <a:blip r:embed="rId2"/>
          <a:srcRect/>
          <a:stretch>
            <a:fillRect/>
          </a:stretch>
        </p:blipFill>
        <p:spPr bwMode="auto">
          <a:xfrm>
            <a:off x="2176463" y="1390650"/>
            <a:ext cx="4041775" cy="3781425"/>
          </a:xfrm>
          <a:prstGeom prst="rect">
            <a:avLst/>
          </a:prstGeom>
          <a:noFill/>
          <a:ln w="9525">
            <a:noFill/>
            <a:miter lim="800000"/>
            <a:headEnd/>
            <a:tailEnd/>
          </a:ln>
        </p:spPr>
      </p:pic>
      <p:sp>
        <p:nvSpPr>
          <p:cNvPr id="51203" name="Rectangle 5"/>
          <p:cNvSpPr>
            <a:spLocks noChangeArrowheads="1"/>
          </p:cNvSpPr>
          <p:nvPr/>
        </p:nvSpPr>
        <p:spPr bwMode="auto">
          <a:xfrm>
            <a:off x="0" y="6034088"/>
            <a:ext cx="9144000" cy="730250"/>
          </a:xfrm>
          <a:prstGeom prst="rect">
            <a:avLst/>
          </a:prstGeom>
          <a:solidFill>
            <a:srgbClr val="FFFFFF"/>
          </a:solidFill>
          <a:ln w="9525">
            <a:noFill/>
            <a:miter lim="800000"/>
            <a:headEnd/>
            <a:tailEnd/>
          </a:ln>
        </p:spPr>
        <p:txBody>
          <a:bodyPr anchor="ctr">
            <a:spAutoFit/>
          </a:bodyPr>
          <a:lstStyle/>
          <a:p>
            <a:pPr algn="ctr"/>
            <a:r>
              <a:rPr lang="pt-BR" sz="1400">
                <a:ea typeface="MS PGothic" pitchFamily="34" charset="-128"/>
                <a:hlinkClick r:id="rId3"/>
              </a:rPr>
              <a:t>European perspective on less invasive surfactant administration-a survey.</a:t>
            </a:r>
            <a:endParaRPr lang="pt-BR" sz="1400">
              <a:ea typeface="MS PGothic" pitchFamily="34" charset="-128"/>
            </a:endParaRPr>
          </a:p>
          <a:p>
            <a:pPr algn="ctr"/>
            <a:r>
              <a:rPr lang="pt-BR" sz="1400">
                <a:ea typeface="MS PGothic" pitchFamily="34" charset="-128"/>
              </a:rPr>
              <a:t>Klotz D, Porcaro U, Fleck T, Fuchs H.Eur J Pediatr. 2017 Feb;176(2):147-154. doi: 10.1007/s00431-016-2812-9. Epub 2016 Dec 9.</a:t>
            </a:r>
          </a:p>
        </p:txBody>
      </p:sp>
      <p:sp>
        <p:nvSpPr>
          <p:cNvPr id="51204" name="Text Box 3"/>
          <p:cNvSpPr txBox="1">
            <a:spLocks/>
          </p:cNvSpPr>
          <p:nvPr/>
        </p:nvSpPr>
        <p:spPr bwMode="auto">
          <a:xfrm>
            <a:off x="0" y="-141288"/>
            <a:ext cx="8229600" cy="1141413"/>
          </a:xfrm>
          <a:prstGeom prst="rect">
            <a:avLst/>
          </a:prstGeom>
          <a:noFill/>
          <a:ln w="9525">
            <a:noFill/>
            <a:miter lim="800000"/>
            <a:headEnd/>
            <a:tailEnd/>
          </a:ln>
        </p:spPr>
        <p:txBody>
          <a:bodyPr lIns="90004" tIns="44997" rIns="90004" bIns="44997"/>
          <a:lstStyle/>
          <a:p>
            <a:pPr eaLnBrk="0" hangingPunct="0"/>
            <a:endParaRPr lang="pt-BR" sz="5000">
              <a:solidFill>
                <a:srgbClr val="FF3399"/>
              </a:solidFill>
              <a:latin typeface="Calibri" pitchFamily="34" charset="0"/>
              <a:ea typeface="Microsoft YaHei" pitchFamily="34" charset="-122"/>
              <a:cs typeface="Mangal" pitchFamily="18" charset="0"/>
            </a:endParaRPr>
          </a:p>
        </p:txBody>
      </p:sp>
      <p:pic>
        <p:nvPicPr>
          <p:cNvPr id="51205" name="Título 1"/>
          <p:cNvPicPr>
            <a:picLocks noChangeArrowheads="1"/>
          </p:cNvPicPr>
          <p:nvPr/>
        </p:nvPicPr>
        <p:blipFill>
          <a:blip r:embed="rId4"/>
          <a:srcRect/>
          <a:stretch>
            <a:fillRect/>
          </a:stretch>
        </p:blipFill>
        <p:spPr bwMode="auto">
          <a:xfrm>
            <a:off x="2127250" y="298450"/>
            <a:ext cx="5040313" cy="627063"/>
          </a:xfrm>
          <a:prstGeom prst="rect">
            <a:avLst/>
          </a:prstGeom>
          <a:solidFill>
            <a:schemeClr val="bg1"/>
          </a:solidFill>
          <a:ln w="9525">
            <a:noFill/>
            <a:miter lim="800000"/>
            <a:headEnd/>
            <a:tailEnd/>
          </a:ln>
        </p:spPr>
      </p:pic>
      <p:sp>
        <p:nvSpPr>
          <p:cNvPr id="51206" name="Text Box 8"/>
          <p:cNvSpPr txBox="1">
            <a:spLocks noChangeArrowheads="1"/>
          </p:cNvSpPr>
          <p:nvPr/>
        </p:nvSpPr>
        <p:spPr bwMode="auto">
          <a:xfrm>
            <a:off x="2230438" y="925513"/>
            <a:ext cx="4371975" cy="396875"/>
          </a:xfrm>
          <a:prstGeom prst="rect">
            <a:avLst/>
          </a:prstGeom>
          <a:noFill/>
          <a:ln w="9525">
            <a:noFill/>
            <a:miter lim="800000"/>
            <a:headEnd/>
            <a:tailEnd/>
          </a:ln>
        </p:spPr>
        <p:txBody>
          <a:bodyPr wrap="none">
            <a:spAutoFit/>
          </a:bodyPr>
          <a:lstStyle/>
          <a:p>
            <a:r>
              <a:rPr lang="pt-BR" sz="2000" b="1">
                <a:solidFill>
                  <a:srgbClr val="0000FF"/>
                </a:solidFill>
                <a:ea typeface="MS PGothic" pitchFamily="34" charset="-128"/>
              </a:rPr>
              <a:t>Surfactante minimamente invasivo</a:t>
            </a:r>
          </a:p>
        </p:txBody>
      </p:sp>
      <p:sp>
        <p:nvSpPr>
          <p:cNvPr id="51207" name="Text Box 9"/>
          <p:cNvSpPr txBox="1">
            <a:spLocks noChangeArrowheads="1"/>
          </p:cNvSpPr>
          <p:nvPr/>
        </p:nvSpPr>
        <p:spPr bwMode="auto">
          <a:xfrm>
            <a:off x="2457450" y="5092700"/>
            <a:ext cx="5187950" cy="641350"/>
          </a:xfrm>
          <a:prstGeom prst="rect">
            <a:avLst/>
          </a:prstGeom>
          <a:noFill/>
          <a:ln w="9525">
            <a:noFill/>
            <a:miter lim="800000"/>
            <a:headEnd/>
            <a:tailEnd/>
          </a:ln>
        </p:spPr>
        <p:txBody>
          <a:bodyPr wrap="none">
            <a:spAutoFit/>
          </a:bodyPr>
          <a:lstStyle/>
          <a:p>
            <a:pPr algn="ctr"/>
            <a:r>
              <a:rPr lang="pt-BR" b="1">
                <a:solidFill>
                  <a:srgbClr val="0000FF"/>
                </a:solidFill>
                <a:ea typeface="MS PGothic" pitchFamily="34" charset="-128"/>
              </a:rPr>
              <a:t>37 PAÍSES EUROPEUS (2015-2016):52% usam</a:t>
            </a:r>
          </a:p>
          <a:p>
            <a:pPr algn="ctr"/>
            <a:r>
              <a:rPr lang="pt-BR" b="1">
                <a:solidFill>
                  <a:srgbClr val="0000FF"/>
                </a:solidFill>
                <a:ea typeface="MS PGothic" pitchFamily="34" charset="-128"/>
              </a:rPr>
              <a:t>Surfactante minimamente invasivo</a:t>
            </a:r>
          </a:p>
        </p:txBody>
      </p:sp>
      <p:sp>
        <p:nvSpPr>
          <p:cNvPr id="51208" name="Line 10"/>
          <p:cNvSpPr>
            <a:spLocks noChangeShapeType="1"/>
          </p:cNvSpPr>
          <p:nvPr/>
        </p:nvSpPr>
        <p:spPr bwMode="auto">
          <a:xfrm flipH="1">
            <a:off x="5710238" y="1765300"/>
            <a:ext cx="508000" cy="198438"/>
          </a:xfrm>
          <a:prstGeom prst="line">
            <a:avLst/>
          </a:prstGeom>
          <a:noFill/>
          <a:ln w="76200">
            <a:solidFill>
              <a:srgbClr val="FF3399"/>
            </a:solidFill>
            <a:round/>
            <a:headEnd/>
            <a:tailEnd type="triangle" w="med" len="med"/>
          </a:ln>
        </p:spPr>
        <p:txBody>
          <a:bodyPr/>
          <a:lstStyle/>
          <a:p>
            <a:endParaRPr lang="pt-BR"/>
          </a:p>
        </p:txBody>
      </p:sp>
      <p:sp>
        <p:nvSpPr>
          <p:cNvPr id="51209" name="Rectangle 9"/>
          <p:cNvSpPr>
            <a:spLocks/>
          </p:cNvSpPr>
          <p:nvPr/>
        </p:nvSpPr>
        <p:spPr bwMode="auto">
          <a:xfrm>
            <a:off x="2992438" y="-663575"/>
            <a:ext cx="7886700" cy="1325563"/>
          </a:xfrm>
          <a:prstGeom prst="rect">
            <a:avLst/>
          </a:prstGeom>
          <a:noFill/>
          <a:ln w="9525">
            <a:noFill/>
            <a:miter lim="800000"/>
            <a:headEnd/>
            <a:tailEnd/>
          </a:ln>
        </p:spPr>
        <p:txBody>
          <a:bodyPr anchor="ctr"/>
          <a:lstStyle/>
          <a:p>
            <a:pPr algn="ctr"/>
            <a:endParaRPr lang="pt-BR" sz="2400" b="1">
              <a:solidFill>
                <a:srgbClr val="FF3399"/>
              </a:solidFill>
              <a:latin typeface="Calibri" pitchFamily="34" charset="0"/>
            </a:endParaRPr>
          </a:p>
        </p:txBody>
      </p:sp>
      <p:pic>
        <p:nvPicPr>
          <p:cNvPr id="51210" name="Título 1"/>
          <p:cNvPicPr>
            <a:picLocks noChangeArrowheads="1"/>
          </p:cNvPicPr>
          <p:nvPr/>
        </p:nvPicPr>
        <p:blipFill>
          <a:blip r:embed="rId4"/>
          <a:srcRect/>
          <a:stretch>
            <a:fillRect/>
          </a:stretch>
        </p:blipFill>
        <p:spPr bwMode="auto">
          <a:xfrm>
            <a:off x="2127250" y="298450"/>
            <a:ext cx="5040313" cy="627063"/>
          </a:xfrm>
          <a:prstGeom prst="rect">
            <a:avLst/>
          </a:prstGeom>
          <a:solidFill>
            <a:schemeClr val="bg1"/>
          </a:solidFill>
          <a:ln w="9525">
            <a:noFill/>
            <a:miter lim="800000"/>
            <a:headEnd/>
            <a:tailEnd/>
          </a:ln>
        </p:spPr>
      </p:pic>
      <p:sp>
        <p:nvSpPr>
          <p:cNvPr id="51211" name="Rectangle 11"/>
          <p:cNvSpPr>
            <a:spLocks/>
          </p:cNvSpPr>
          <p:nvPr/>
        </p:nvSpPr>
        <p:spPr bwMode="auto">
          <a:xfrm>
            <a:off x="2820988" y="-325438"/>
            <a:ext cx="7886700" cy="1325563"/>
          </a:xfrm>
          <a:prstGeom prst="rect">
            <a:avLst/>
          </a:prstGeom>
          <a:noFill/>
          <a:ln w="9525">
            <a:noFill/>
            <a:miter lim="800000"/>
            <a:headEnd/>
            <a:tailEnd/>
          </a:ln>
        </p:spPr>
        <p:txBody>
          <a:bodyPr anchor="ctr"/>
          <a:lstStyle/>
          <a:p>
            <a:pPr algn="ctr"/>
            <a:r>
              <a:rPr lang="pt-BR" sz="2400" b="1">
                <a:solidFill>
                  <a:srgbClr val="FF3399"/>
                </a:solidFill>
                <a:latin typeface="Calibri" pitchFamily="34" charset="0"/>
              </a:rPr>
              <a:t/>
            </a:r>
            <a:br>
              <a:rPr lang="pt-BR" sz="2400" b="1">
                <a:solidFill>
                  <a:srgbClr val="FF3399"/>
                </a:solidFill>
                <a:latin typeface="Calibri" pitchFamily="34" charset="0"/>
              </a:rPr>
            </a:br>
            <a:endParaRPr lang="pt-BR" sz="2400" b="1">
              <a:solidFill>
                <a:srgbClr val="FF3399"/>
              </a:solidFill>
              <a:latin typeface="Calibri" pitchFamily="34" charset="0"/>
            </a:endParaRPr>
          </a:p>
        </p:txBody>
      </p:sp>
      <p:pic>
        <p:nvPicPr>
          <p:cNvPr id="51212" name="Título 1"/>
          <p:cNvPicPr>
            <a:picLocks noChangeArrowheads="1"/>
          </p:cNvPicPr>
          <p:nvPr/>
        </p:nvPicPr>
        <p:blipFill>
          <a:blip r:embed="rId4"/>
          <a:srcRect/>
          <a:stretch>
            <a:fillRect/>
          </a:stretch>
        </p:blipFill>
        <p:spPr bwMode="auto">
          <a:xfrm>
            <a:off x="2127250" y="298450"/>
            <a:ext cx="5040313" cy="627063"/>
          </a:xfrm>
          <a:prstGeom prst="rect">
            <a:avLst/>
          </a:prstGeom>
          <a:solidFill>
            <a:schemeClr val="bg1"/>
          </a:solid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ChangeArrowheads="1"/>
          </p:cNvSpPr>
          <p:nvPr/>
        </p:nvSpPr>
        <p:spPr bwMode="auto">
          <a:xfrm>
            <a:off x="122238" y="1092200"/>
            <a:ext cx="9021762" cy="733425"/>
          </a:xfrm>
          <a:prstGeom prst="rect">
            <a:avLst/>
          </a:prstGeom>
          <a:solidFill>
            <a:srgbClr val="FFFFFF"/>
          </a:solidFill>
          <a:ln w="9525">
            <a:noFill/>
            <a:miter lim="800000"/>
            <a:headEnd/>
            <a:tailEnd/>
          </a:ln>
        </p:spPr>
        <p:txBody>
          <a:bodyPr lIns="0" tIns="0" rIns="95220" bIns="0" anchor="ctr">
            <a:spAutoFit/>
          </a:bodyPr>
          <a:lstStyle/>
          <a:p>
            <a:pPr algn="ctr" eaLnBrk="0" hangingPunct="0"/>
            <a:r>
              <a:rPr lang="pt-BR" sz="1600" b="1">
                <a:latin typeface="Calibri" pitchFamily="34" charset="0"/>
                <a:ea typeface="MS PGothic" pitchFamily="34" charset="-128"/>
                <a:hlinkClick r:id="rId2"/>
              </a:rPr>
              <a:t>Crying</a:t>
            </a:r>
            <a:r>
              <a:rPr lang="pt-BR" sz="1600">
                <a:latin typeface="Calibri" pitchFamily="34" charset="0"/>
                <a:ea typeface="MS PGothic" pitchFamily="34" charset="-128"/>
                <a:hlinkClick r:id="rId2"/>
              </a:rPr>
              <a:t> and </a:t>
            </a:r>
            <a:r>
              <a:rPr lang="pt-BR" sz="1600" b="1">
                <a:latin typeface="Calibri" pitchFamily="34" charset="0"/>
                <a:ea typeface="MS PGothic" pitchFamily="34" charset="-128"/>
                <a:hlinkClick r:id="rId2"/>
              </a:rPr>
              <a:t>breathing</a:t>
            </a:r>
            <a:r>
              <a:rPr lang="pt-BR" sz="1600">
                <a:latin typeface="Calibri" pitchFamily="34" charset="0"/>
                <a:ea typeface="MS PGothic" pitchFamily="34" charset="-128"/>
                <a:hlinkClick r:id="rId2"/>
              </a:rPr>
              <a:t> by extremely preterm infants immediately after birth.</a:t>
            </a:r>
            <a:r>
              <a:rPr lang="pt-BR" sz="1600">
                <a:latin typeface="Calibri" pitchFamily="34" charset="0"/>
                <a:ea typeface="MS PGothic" pitchFamily="34" charset="-128"/>
              </a:rPr>
              <a:t>O'Donnell CP, Kamlin CO, Davis PG, Morley CJ. J Pediatr. 2010 May;156(5):846-7. doi: 10.1016/j.jpeds.2010.01.007. Epub 2010 Mar 16.</a:t>
            </a:r>
          </a:p>
          <a:p>
            <a:pPr algn="ctr" eaLnBrk="0" hangingPunct="0"/>
            <a:r>
              <a:rPr lang="pt-BR" sz="1600">
                <a:latin typeface="Calibri" pitchFamily="34" charset="0"/>
                <a:ea typeface="MS PGothic" pitchFamily="34" charset="-128"/>
              </a:rPr>
              <a:t>PMID: 20236659.</a:t>
            </a:r>
            <a:r>
              <a:rPr lang="pt-BR" sz="1600" u="sng">
                <a:latin typeface="Calibri" pitchFamily="34" charset="0"/>
                <a:ea typeface="MS PGothic" pitchFamily="34" charset="-128"/>
                <a:hlinkClick r:id="rId3"/>
              </a:rPr>
              <a:t>Similar articles</a:t>
            </a:r>
            <a:endParaRPr lang="pt-BR" sz="1600" u="sng">
              <a:latin typeface="Calibri" pitchFamily="34" charset="0"/>
              <a:ea typeface="MS PGothic" pitchFamily="34" charset="-128"/>
            </a:endParaRPr>
          </a:p>
        </p:txBody>
      </p:sp>
      <p:pic>
        <p:nvPicPr>
          <p:cNvPr id="52227" name="Picture 5"/>
          <p:cNvPicPr>
            <a:picLocks noChangeAspect="1" noChangeArrowheads="1"/>
          </p:cNvPicPr>
          <p:nvPr/>
        </p:nvPicPr>
        <p:blipFill>
          <a:blip r:embed="rId4"/>
          <a:srcRect/>
          <a:stretch>
            <a:fillRect/>
          </a:stretch>
        </p:blipFill>
        <p:spPr bwMode="auto">
          <a:xfrm>
            <a:off x="1849438" y="2138363"/>
            <a:ext cx="5257800" cy="4138612"/>
          </a:xfrm>
          <a:prstGeom prst="rect">
            <a:avLst/>
          </a:prstGeom>
          <a:noFill/>
          <a:ln w="9525">
            <a:noFill/>
            <a:miter lim="800000"/>
            <a:headEnd/>
            <a:tailEnd/>
          </a:ln>
        </p:spPr>
      </p:pic>
      <p:sp>
        <p:nvSpPr>
          <p:cNvPr id="52228" name="Rectangle 6"/>
          <p:cNvSpPr>
            <a:spLocks noChangeArrowheads="1"/>
          </p:cNvSpPr>
          <p:nvPr/>
        </p:nvSpPr>
        <p:spPr bwMode="auto">
          <a:xfrm>
            <a:off x="2084388" y="6216650"/>
            <a:ext cx="5224462" cy="641350"/>
          </a:xfrm>
          <a:prstGeom prst="rect">
            <a:avLst/>
          </a:prstGeom>
          <a:noFill/>
          <a:ln w="9525">
            <a:noFill/>
            <a:miter lim="800000"/>
            <a:headEnd/>
            <a:tailEnd/>
          </a:ln>
        </p:spPr>
        <p:txBody>
          <a:bodyPr>
            <a:spAutoFit/>
          </a:bodyPr>
          <a:lstStyle/>
          <a:p>
            <a:pPr algn="ctr" eaLnBrk="0" hangingPunct="0"/>
            <a:r>
              <a:rPr lang="pt-BR" b="1">
                <a:solidFill>
                  <a:srgbClr val="FF3399"/>
                </a:solidFill>
                <a:latin typeface="Calibri" pitchFamily="34" charset="0"/>
                <a:ea typeface="MS PGothic" pitchFamily="34" charset="-128"/>
              </a:rPr>
              <a:t>Os presentes  dados demonstram que muitas dessas crianças não são apneicas ao nascimento</a:t>
            </a:r>
            <a:r>
              <a:rPr lang="pt-BR">
                <a:solidFill>
                  <a:srgbClr val="FF3399"/>
                </a:solidFill>
                <a:latin typeface="Calibri" pitchFamily="34" charset="0"/>
                <a:ea typeface="MS PGothic" pitchFamily="34" charset="-128"/>
              </a:rPr>
              <a:t>!</a:t>
            </a:r>
          </a:p>
        </p:txBody>
      </p:sp>
      <p:sp>
        <p:nvSpPr>
          <p:cNvPr id="52229" name="Text Box 7"/>
          <p:cNvSpPr txBox="1">
            <a:spLocks noChangeArrowheads="1"/>
          </p:cNvSpPr>
          <p:nvPr/>
        </p:nvSpPr>
        <p:spPr bwMode="auto">
          <a:xfrm>
            <a:off x="158750" y="423863"/>
            <a:ext cx="8959850" cy="366712"/>
          </a:xfrm>
          <a:prstGeom prst="rect">
            <a:avLst/>
          </a:prstGeom>
          <a:noFill/>
          <a:ln w="9525">
            <a:noFill/>
            <a:miter lim="800000"/>
            <a:headEnd/>
            <a:tailEnd/>
          </a:ln>
        </p:spPr>
        <p:txBody>
          <a:bodyPr wrap="none">
            <a:spAutoFit/>
          </a:bodyPr>
          <a:lstStyle/>
          <a:p>
            <a:r>
              <a:rPr lang="pt-BR">
                <a:solidFill>
                  <a:schemeClr val="hlink"/>
                </a:solidFill>
              </a:rPr>
              <a:t>Choro e respiração nos recém-nascidos extremamente prematuros após o nascimento</a:t>
            </a:r>
          </a:p>
        </p:txBody>
      </p:sp>
      <p:sp>
        <p:nvSpPr>
          <p:cNvPr id="52231" name="AutoShape 7"/>
          <p:cNvSpPr>
            <a:spLocks noChangeArrowheads="1"/>
          </p:cNvSpPr>
          <p:nvPr/>
        </p:nvSpPr>
        <p:spPr bwMode="auto">
          <a:xfrm>
            <a:off x="8675688" y="6021388"/>
            <a:ext cx="268287" cy="511175"/>
          </a:xfrm>
          <a:prstGeom prst="curvedRightArrow">
            <a:avLst>
              <a:gd name="adj1" fmla="val 38107"/>
              <a:gd name="adj2" fmla="val 76213"/>
              <a:gd name="adj3" fmla="val 33333"/>
            </a:avLst>
          </a:prstGeom>
          <a:solidFill>
            <a:srgbClr val="0000FF"/>
          </a:solidFill>
          <a:ln w="28575">
            <a:solidFill>
              <a:srgbClr val="FF0066"/>
            </a:solidFill>
            <a:miter lim="800000"/>
            <a:headEnd/>
            <a:tailEnd/>
          </a:ln>
          <a:effectLst/>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3"/>
          <p:cNvSpPr>
            <a:spLocks noGrp="1"/>
          </p:cNvSpPr>
          <p:nvPr>
            <p:ph type="body" idx="4294967295"/>
          </p:nvPr>
        </p:nvSpPr>
        <p:spPr>
          <a:xfrm>
            <a:off x="539750" y="908050"/>
            <a:ext cx="8101013" cy="4351338"/>
          </a:xfrm>
        </p:spPr>
        <p:txBody>
          <a:bodyPr lIns="90004" tIns="44997" rIns="90004" bIns="44997"/>
          <a:lstStyle/>
          <a:p>
            <a:pPr eaLnBrk="1" hangingPunct="1"/>
            <a:r>
              <a:rPr lang="pt-BR" sz="2800" smtClean="0"/>
              <a:t>O apoio ventilatório não invasivo é considerado o método ideal na assistência aos RN pré-termo com distúrbios respiratórios (&lt;30 semanas com respiração espontânea)</a:t>
            </a:r>
          </a:p>
          <a:p>
            <a:pPr algn="ctr" eaLnBrk="1" hangingPunct="1">
              <a:buFont typeface="Arial" pitchFamily="34" charset="0"/>
              <a:buNone/>
            </a:pPr>
            <a:r>
              <a:rPr lang="pt-BR" sz="2800" smtClean="0"/>
              <a:t>            </a:t>
            </a:r>
            <a:r>
              <a:rPr lang="pt-BR" sz="2800" smtClean="0">
                <a:solidFill>
                  <a:srgbClr val="0000FF"/>
                </a:solidFill>
              </a:rPr>
              <a:t>CPAP, CPAP “ciclado”, cânulas de alto fluxo</a:t>
            </a:r>
          </a:p>
          <a:p>
            <a:pPr eaLnBrk="1" hangingPunct="1"/>
            <a:r>
              <a:rPr lang="pt-BR" sz="2800" smtClean="0"/>
              <a:t>CPAP nasal ao nascer: melhor na prevenção da lesão pulmonar</a:t>
            </a:r>
          </a:p>
          <a:p>
            <a:pPr eaLnBrk="1" hangingPunct="1"/>
            <a:r>
              <a:rPr lang="pt-BR" sz="2800" smtClean="0">
                <a:solidFill>
                  <a:srgbClr val="0000FF"/>
                </a:solidFill>
              </a:rPr>
              <a:t>CPAP “ciclado”</a:t>
            </a:r>
            <a:r>
              <a:rPr lang="pt-BR" sz="2800" smtClean="0"/>
              <a:t> (ventilação com pressão positiva intermitente nasal): reduz falha de extubação (mas não de displasia broncopulmonar-DBP)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a:spLocks noGrp="1"/>
          </p:cNvSpPr>
          <p:nvPr>
            <p:ph type="body" idx="4294967295"/>
          </p:nvPr>
        </p:nvSpPr>
        <p:spPr>
          <a:xfrm>
            <a:off x="395288" y="2205038"/>
            <a:ext cx="8229600" cy="4389437"/>
          </a:xfrm>
        </p:spPr>
        <p:txBody>
          <a:bodyPr lIns="90004" tIns="44997" rIns="90004" bIns="44997"/>
          <a:lstStyle/>
          <a:p>
            <a:pPr eaLnBrk="1" hangingPunct="1">
              <a:lnSpc>
                <a:spcPct val="80000"/>
              </a:lnSpc>
              <a:buFont typeface="Arial" pitchFamily="34" charset="0"/>
              <a:buNone/>
            </a:pPr>
            <a:r>
              <a:rPr lang="pt-BR" sz="2800" smtClean="0"/>
              <a:t>                                      </a:t>
            </a:r>
            <a:r>
              <a:rPr lang="pt-BR" sz="2800" b="1" smtClean="0">
                <a:solidFill>
                  <a:srgbClr val="0000FF"/>
                </a:solidFill>
              </a:rPr>
              <a:t>Estratégia Inicial</a:t>
            </a:r>
          </a:p>
          <a:p>
            <a:pPr eaLnBrk="1" hangingPunct="1">
              <a:lnSpc>
                <a:spcPct val="80000"/>
              </a:lnSpc>
            </a:pPr>
            <a:r>
              <a:rPr lang="pt-BR" sz="2800" smtClean="0"/>
              <a:t>1,009 bebês &lt;1,000 g ao nascer randomizados para CPAP nasal(n=503) ou CPAP “ciclado”(n=504): </a:t>
            </a:r>
          </a:p>
          <a:p>
            <a:pPr eaLnBrk="1" hangingPunct="1">
              <a:lnSpc>
                <a:spcPct val="80000"/>
              </a:lnSpc>
            </a:pPr>
            <a:r>
              <a:rPr lang="pt-BR" sz="2800" smtClean="0"/>
              <a:t>sem diferenças  nas taxas de DBP ou morte (odds ratio ajustada:, 1.09; 95% IC, 0.83 to 1.43; P= 0.56)</a:t>
            </a:r>
          </a:p>
          <a:p>
            <a:pPr eaLnBrk="1" hangingPunct="1">
              <a:lnSpc>
                <a:spcPct val="80000"/>
              </a:lnSpc>
              <a:buFont typeface="Arial" pitchFamily="34" charset="0"/>
              <a:buNone/>
            </a:pPr>
            <a:r>
              <a:rPr lang="pt-BR" sz="2800" smtClean="0"/>
              <a:t>                    (</a:t>
            </a:r>
            <a:r>
              <a:rPr lang="pt-BR" sz="2800" b="1" smtClean="0"/>
              <a:t>sem diferenças  com a sincronização</a:t>
            </a:r>
            <a:r>
              <a:rPr lang="pt-BR" sz="2800" smtClean="0"/>
              <a:t>)</a:t>
            </a:r>
          </a:p>
          <a:p>
            <a:pPr algn="ctr" eaLnBrk="1" hangingPunct="1">
              <a:lnSpc>
                <a:spcPct val="80000"/>
              </a:lnSpc>
              <a:buFont typeface="Arial" pitchFamily="34" charset="0"/>
              <a:buNone/>
            </a:pPr>
            <a:r>
              <a:rPr lang="pt-BR" sz="2800" b="1" smtClean="0">
                <a:solidFill>
                  <a:schemeClr val="hlink"/>
                </a:solidFill>
              </a:rPr>
              <a:t>Sem diferenças significativas nas taxas de enterocolite necrosante, escape de ar, duração do suporte respiratório e tempo para alcançar dieta plena</a:t>
            </a:r>
          </a:p>
          <a:p>
            <a:pPr eaLnBrk="1" hangingPunct="1">
              <a:lnSpc>
                <a:spcPct val="80000"/>
              </a:lnSpc>
              <a:buFont typeface="Arial" pitchFamily="34" charset="0"/>
              <a:buNone/>
            </a:pPr>
            <a:r>
              <a:rPr lang="pt-BR" sz="2800" smtClean="0"/>
              <a:t> </a:t>
            </a:r>
            <a:br>
              <a:rPr lang="pt-BR" sz="2800" smtClean="0"/>
            </a:br>
            <a:r>
              <a:rPr lang="pt-BR" sz="2800" smtClean="0"/>
              <a:t/>
            </a:r>
            <a:br>
              <a:rPr lang="pt-BR" sz="2800" smtClean="0"/>
            </a:br>
            <a:endParaRPr lang="pt-BR" sz="2800" smtClean="0"/>
          </a:p>
        </p:txBody>
      </p:sp>
      <p:sp>
        <p:nvSpPr>
          <p:cNvPr id="54275" name="Rectangle 4"/>
          <p:cNvSpPr>
            <a:spLocks noChangeArrowheads="1"/>
          </p:cNvSpPr>
          <p:nvPr/>
        </p:nvSpPr>
        <p:spPr bwMode="auto">
          <a:xfrm>
            <a:off x="179388" y="1196975"/>
            <a:ext cx="8756650" cy="915988"/>
          </a:xfrm>
          <a:prstGeom prst="rect">
            <a:avLst/>
          </a:prstGeom>
          <a:noFill/>
          <a:ln w="9525">
            <a:noFill/>
            <a:miter lim="800000"/>
            <a:headEnd/>
            <a:tailEnd/>
          </a:ln>
        </p:spPr>
        <p:txBody>
          <a:bodyPr wrap="none" anchor="ctr">
            <a:spAutoFit/>
          </a:bodyPr>
          <a:lstStyle/>
          <a:p>
            <a:pPr algn="ctr"/>
            <a:r>
              <a:rPr lang="pt-BR">
                <a:ea typeface="MS PGothic" pitchFamily="34" charset="-128"/>
                <a:hlinkClick r:id="rId2"/>
              </a:rPr>
              <a:t>A trial comparing noninvasive ventilation strategies in preterm infants.</a:t>
            </a:r>
            <a:endParaRPr lang="pt-BR">
              <a:ea typeface="MS PGothic" pitchFamily="34" charset="-128"/>
            </a:endParaRPr>
          </a:p>
          <a:p>
            <a:pPr algn="ctr"/>
            <a:r>
              <a:rPr lang="pt-BR">
                <a:ea typeface="MS PGothic" pitchFamily="34" charset="-128"/>
              </a:rPr>
              <a:t>Kirpalani H, Millar D, Lemyre B, Yoder BA, Chiu A, Roberts RS; NIPPV Study Group.</a:t>
            </a:r>
          </a:p>
          <a:p>
            <a:pPr algn="ctr"/>
            <a:r>
              <a:rPr lang="pt-BR">
                <a:ea typeface="MS PGothic" pitchFamily="34" charset="-128"/>
              </a:rPr>
              <a:t>N Engl J Med. 2013 Aug 15;369(7):611-620. </a:t>
            </a:r>
            <a:r>
              <a:rPr lang="pt-BR">
                <a:solidFill>
                  <a:srgbClr val="0000FF"/>
                </a:solidFill>
                <a:ea typeface="MS PGothic" pitchFamily="34" charset="-128"/>
              </a:rPr>
              <a:t>Artigo Integral!</a:t>
            </a:r>
          </a:p>
        </p:txBody>
      </p:sp>
      <p:sp>
        <p:nvSpPr>
          <p:cNvPr id="54276" name="Text Box 5"/>
          <p:cNvSpPr txBox="1">
            <a:spLocks noChangeArrowheads="1"/>
          </p:cNvSpPr>
          <p:nvPr/>
        </p:nvSpPr>
        <p:spPr bwMode="auto">
          <a:xfrm>
            <a:off x="2411413" y="476250"/>
            <a:ext cx="3905250" cy="366713"/>
          </a:xfrm>
          <a:prstGeom prst="rect">
            <a:avLst/>
          </a:prstGeom>
          <a:noFill/>
          <a:ln w="9525">
            <a:noFill/>
            <a:miter lim="800000"/>
            <a:headEnd/>
            <a:tailEnd/>
          </a:ln>
        </p:spPr>
        <p:txBody>
          <a:bodyPr wrap="none">
            <a:spAutoFit/>
          </a:bodyPr>
          <a:lstStyle/>
          <a:p>
            <a:r>
              <a:rPr lang="pt-BR" b="1">
                <a:solidFill>
                  <a:srgbClr val="FF0066"/>
                </a:solidFill>
                <a:ea typeface="MS PGothic" pitchFamily="34" charset="-128"/>
              </a:rPr>
              <a:t>CPAP  ou CPAP “ciclado” (NIPPV)</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body" idx="1"/>
          </p:nvPr>
        </p:nvSpPr>
        <p:spPr>
          <a:xfrm>
            <a:off x="539750" y="0"/>
            <a:ext cx="8188325" cy="4351338"/>
          </a:xfrm>
        </p:spPr>
        <p:txBody>
          <a:bodyPr/>
          <a:lstStyle/>
          <a:p>
            <a:pPr eaLnBrk="1" hangingPunct="1">
              <a:buFont typeface="Arial" pitchFamily="34" charset="0"/>
              <a:buNone/>
            </a:pPr>
            <a:r>
              <a:rPr lang="pt-BR" sz="3000" smtClean="0">
                <a:solidFill>
                  <a:schemeClr val="hlink"/>
                </a:solidFill>
              </a:rPr>
              <a:t>Suporte respiratório não invasivo x invasivo</a:t>
            </a:r>
            <a:r>
              <a:rPr lang="pt-BR" sz="3000" smtClean="0"/>
              <a:t> metanálise (2782 RN&lt;32 semanas:1296 em CPAPnasal e 1486 intubados)</a:t>
            </a:r>
          </a:p>
        </p:txBody>
      </p:sp>
      <p:pic>
        <p:nvPicPr>
          <p:cNvPr id="55299" name="Picture 3"/>
          <p:cNvPicPr>
            <a:picLocks noChangeAspect="1" noChangeArrowheads="1"/>
          </p:cNvPicPr>
          <p:nvPr/>
        </p:nvPicPr>
        <p:blipFill>
          <a:blip r:embed="rId2"/>
          <a:srcRect/>
          <a:stretch>
            <a:fillRect/>
          </a:stretch>
        </p:blipFill>
        <p:spPr bwMode="auto">
          <a:xfrm>
            <a:off x="965200" y="2481263"/>
            <a:ext cx="6738938" cy="3406775"/>
          </a:xfrm>
          <a:prstGeom prst="rect">
            <a:avLst/>
          </a:prstGeom>
          <a:noFill/>
          <a:ln w="9525">
            <a:noFill/>
            <a:miter lim="800000"/>
            <a:headEnd/>
            <a:tailEnd/>
          </a:ln>
        </p:spPr>
      </p:pic>
      <p:sp>
        <p:nvSpPr>
          <p:cNvPr id="55300" name="Rectangle 4"/>
          <p:cNvSpPr>
            <a:spLocks noChangeArrowheads="1"/>
          </p:cNvSpPr>
          <p:nvPr/>
        </p:nvSpPr>
        <p:spPr bwMode="auto">
          <a:xfrm>
            <a:off x="447675" y="5888038"/>
            <a:ext cx="8008938" cy="954087"/>
          </a:xfrm>
          <a:prstGeom prst="rect">
            <a:avLst/>
          </a:prstGeom>
          <a:noFill/>
          <a:ln w="38100">
            <a:solidFill>
              <a:srgbClr val="0000FF"/>
            </a:solidFill>
            <a:miter lim="800000"/>
            <a:headEnd/>
            <a:tailEnd/>
          </a:ln>
        </p:spPr>
        <p:txBody>
          <a:bodyPr>
            <a:spAutoFit/>
          </a:bodyPr>
          <a:lstStyle/>
          <a:p>
            <a:pPr algn="ctr" eaLnBrk="0" hangingPunct="0"/>
            <a:r>
              <a:rPr lang="pt-BR" b="1">
                <a:solidFill>
                  <a:srgbClr val="FF3399"/>
                </a:solidFill>
                <a:latin typeface="Calibri" pitchFamily="34" charset="0"/>
                <a:ea typeface="MS PGothic" pitchFamily="34" charset="-128"/>
              </a:rPr>
              <a:t>Um lactente adicional poderia sobreviver até 36 semanas sem displasia broncopulmonar para cada 25 bebês tratados com CPAP nasal na Sala de Parto, ao invés de ser intubado</a:t>
            </a:r>
          </a:p>
          <a:p>
            <a:pPr algn="ctr" eaLnBrk="0" hangingPunct="0"/>
            <a:endParaRPr lang="pt-BR" b="1">
              <a:solidFill>
                <a:srgbClr val="FF3399"/>
              </a:solidFill>
              <a:latin typeface="Calibri" pitchFamily="34" charset="0"/>
              <a:ea typeface="MS PGothic" pitchFamily="34" charset="-128"/>
            </a:endParaRPr>
          </a:p>
        </p:txBody>
      </p:sp>
      <p:sp>
        <p:nvSpPr>
          <p:cNvPr id="55301" name="Line 7"/>
          <p:cNvSpPr>
            <a:spLocks noChangeShapeType="1"/>
          </p:cNvSpPr>
          <p:nvPr/>
        </p:nvSpPr>
        <p:spPr bwMode="auto">
          <a:xfrm>
            <a:off x="4484688" y="4248150"/>
            <a:ext cx="336550" cy="161925"/>
          </a:xfrm>
          <a:prstGeom prst="line">
            <a:avLst/>
          </a:prstGeom>
          <a:noFill/>
          <a:ln w="57150">
            <a:solidFill>
              <a:srgbClr val="0000FF"/>
            </a:solidFill>
            <a:round/>
            <a:headEnd/>
            <a:tailEnd type="triangle" w="med" len="med"/>
          </a:ln>
        </p:spPr>
        <p:txBody>
          <a:bodyPr/>
          <a:lstStyle/>
          <a:p>
            <a:endParaRPr lang="pt-BR"/>
          </a:p>
        </p:txBody>
      </p:sp>
      <p:sp>
        <p:nvSpPr>
          <p:cNvPr id="55302" name="Rectangle 8"/>
          <p:cNvSpPr>
            <a:spLocks noChangeArrowheads="1"/>
          </p:cNvSpPr>
          <p:nvPr/>
        </p:nvSpPr>
        <p:spPr bwMode="auto">
          <a:xfrm>
            <a:off x="395288" y="1549400"/>
            <a:ext cx="8497887" cy="850900"/>
          </a:xfrm>
          <a:prstGeom prst="rect">
            <a:avLst/>
          </a:prstGeom>
          <a:solidFill>
            <a:srgbClr val="FFFFFF"/>
          </a:solidFill>
          <a:ln w="9525">
            <a:noFill/>
            <a:miter lim="800000"/>
            <a:headEnd/>
            <a:tailEnd/>
          </a:ln>
        </p:spPr>
        <p:txBody>
          <a:bodyPr lIns="0" tIns="0" rIns="71415" bIns="0" anchor="ctr">
            <a:spAutoFit/>
          </a:bodyPr>
          <a:lstStyle/>
          <a:p>
            <a:pPr algn="ctr"/>
            <a:r>
              <a:rPr lang="pt-BR" sz="1400">
                <a:hlinkClick r:id="rId3"/>
              </a:rPr>
              <a:t>Non-invasive versus invasive respiratory support in preterm infants at birth: systematic review and meta-analysis.</a:t>
            </a:r>
            <a:r>
              <a:rPr lang="pt-BR" sz="1400"/>
              <a:t>Schmölzer GM, Kumar M, Pichler G, Aziz K, O'Reilly M, Cheung PY.BMJ. 2013 Oct 17;347:f5980. doi: 10.1136/bmj.f5980. Review. Erratum in: BMJ. 2014;348:g58.</a:t>
            </a:r>
          </a:p>
          <a:p>
            <a:pPr algn="ctr"/>
            <a:r>
              <a:rPr lang="pt-BR" sz="1400"/>
              <a:t>PMID: 24136633.</a:t>
            </a:r>
            <a:r>
              <a:rPr lang="pt-BR" sz="1400" b="1">
                <a:hlinkClick r:id="rId3"/>
              </a:rPr>
              <a:t>Free PMC Article</a:t>
            </a:r>
            <a:r>
              <a:rPr lang="pt-BR" sz="1400" b="1"/>
              <a:t>.</a:t>
            </a:r>
            <a:r>
              <a:rPr lang="pt-BR" sz="1400" u="sng">
                <a:hlinkClick r:id="rId4"/>
              </a:rPr>
              <a:t>Similar articles</a:t>
            </a:r>
            <a:endParaRPr lang="pt-BR" sz="1400" u="sng"/>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a:spLocks noGrp="1"/>
          </p:cNvSpPr>
          <p:nvPr>
            <p:ph type="body" idx="4294967295"/>
          </p:nvPr>
        </p:nvSpPr>
        <p:spPr>
          <a:xfrm>
            <a:off x="581025" y="1116013"/>
            <a:ext cx="8229600" cy="4389437"/>
          </a:xfrm>
        </p:spPr>
        <p:txBody>
          <a:bodyPr lIns="90004" tIns="44997" rIns="90004" bIns="44997"/>
          <a:lstStyle/>
          <a:p>
            <a:pPr eaLnBrk="1" hangingPunct="1"/>
            <a:r>
              <a:rPr lang="pt-BR" sz="1700" smtClean="0"/>
              <a:t>Cânulas de alto fluxo (CAF):eliminação do CO2 do espaço nasofaríngeo e CPAP adicional</a:t>
            </a:r>
          </a:p>
          <a:p>
            <a:pPr eaLnBrk="1" hangingPunct="1"/>
            <a:r>
              <a:rPr lang="pt-BR" sz="1700" smtClean="0"/>
              <a:t>Metanálise recente (2016)com 15 estudos (439 RN) não mostrou diferença da CAF nas taxas de morte ou DBP em relação com o uso de CPAP nasal como suporte respiratório primário</a:t>
            </a:r>
          </a:p>
          <a:p>
            <a:pPr eaLnBrk="1" hangingPunct="1"/>
            <a:r>
              <a:rPr lang="pt-BR" sz="1700" smtClean="0"/>
              <a:t>Usado na pós-extubação: sem diferença na falha de extubação, morte ou DBP</a:t>
            </a:r>
          </a:p>
          <a:p>
            <a:pPr eaLnBrk="1" hangingPunct="1"/>
            <a:r>
              <a:rPr lang="pt-BR" sz="1700" smtClean="0"/>
              <a:t>No entanto: mais tempo de suporte respiratório e </a:t>
            </a:r>
            <a:r>
              <a:rPr lang="pt-BR" sz="1700" b="1" smtClean="0">
                <a:solidFill>
                  <a:srgbClr val="0000FF"/>
                </a:solidFill>
              </a:rPr>
              <a:t>MENOS TRAUMA NASAL</a:t>
            </a:r>
            <a:r>
              <a:rPr lang="pt-BR" sz="1700" smtClean="0"/>
              <a:t>.</a:t>
            </a:r>
          </a:p>
          <a:p>
            <a:pPr eaLnBrk="1" hangingPunct="1">
              <a:buFont typeface="Arial" pitchFamily="34" charset="0"/>
              <a:buNone/>
            </a:pPr>
            <a:r>
              <a:rPr lang="pt-BR" sz="1700" smtClean="0"/>
              <a:t>                   (</a:t>
            </a:r>
            <a:r>
              <a:rPr lang="pt-BR" sz="1700" smtClean="0">
                <a:hlinkClick r:id="rId2"/>
              </a:rPr>
              <a:t>High flow nasal cannula for respiratory support in preterm infants</a:t>
            </a:r>
            <a:r>
              <a:rPr lang="pt-BR" sz="1700" smtClean="0"/>
              <a:t>) </a:t>
            </a:r>
            <a:r>
              <a:rPr lang="pt-BR" sz="1500" smtClean="0">
                <a:hlinkClick r:id="rId3" tooltip="The Cochrane database of systematic reviews."/>
              </a:rPr>
              <a:t>Cochrane Database Syst Rev</a:t>
            </a:r>
            <a:r>
              <a:rPr lang="pt-BR" sz="1500" smtClean="0"/>
              <a:t>  </a:t>
            </a:r>
          </a:p>
          <a:p>
            <a:pPr eaLnBrk="1" hangingPunct="1"/>
            <a:endParaRPr lang="pt-BR" sz="1500" smtClean="0"/>
          </a:p>
        </p:txBody>
      </p:sp>
      <p:graphicFrame>
        <p:nvGraphicFramePr>
          <p:cNvPr id="90116" name="Group 4"/>
          <p:cNvGraphicFramePr>
            <a:graphicFrameLocks noGrp="1"/>
          </p:cNvGraphicFramePr>
          <p:nvPr/>
        </p:nvGraphicFramePr>
        <p:xfrm>
          <a:off x="398463" y="6267450"/>
          <a:ext cx="8509000" cy="549275"/>
        </p:xfrm>
        <a:graphic>
          <a:graphicData uri="http://schemas.openxmlformats.org/drawingml/2006/table">
            <a:tbl>
              <a:tblPr/>
              <a:tblGrid>
                <a:gridCol w="2017712"/>
                <a:gridCol w="3703638"/>
                <a:gridCol w="2787650"/>
              </a:tblGrid>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500" b="0" i="0" u="none" strike="noStrike" cap="none" normalizeH="0" baseline="0" smtClean="0">
                          <a:ln>
                            <a:noFill/>
                          </a:ln>
                          <a:solidFill>
                            <a:schemeClr val="tx1"/>
                          </a:solidFill>
                          <a:effectLst/>
                          <a:latin typeface="Arial" pitchFamily="34" charset="0"/>
                          <a:cs typeface="Arial" pitchFamily="34" charset="0"/>
                          <a:hlinkClick r:id="rId4"/>
                        </a:rPr>
                        <a:t>Cânula Nasal de Alto Fluxo</a:t>
                      </a:r>
                      <a:endParaRPr kumimoji="0" lang="pt-BR" sz="15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500" b="0" i="0" u="none" strike="noStrike" cap="none" normalizeH="0" baseline="0" smtClean="0">
                          <a:ln>
                            <a:noFill/>
                          </a:ln>
                          <a:solidFill>
                            <a:schemeClr val="tx1"/>
                          </a:solidFill>
                          <a:effectLst/>
                          <a:latin typeface="Arial" pitchFamily="34" charset="0"/>
                          <a:cs typeface="Arial" pitchFamily="34" charset="0"/>
                          <a:hlinkClick r:id="rId4"/>
                        </a:rPr>
                        <a:t>Marcela Soares</a:t>
                      </a:r>
                      <a:endParaRPr kumimoji="0" lang="pt-BR" sz="15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chemeClr val="tx1"/>
                          </a:solidFill>
                          <a:effectLst/>
                          <a:latin typeface="Arial" pitchFamily="34" charset="0"/>
                          <a:cs typeface="Arial" pitchFamily="34" charset="0"/>
                          <a:hlinkClick r:id="rId4"/>
                        </a:rPr>
                        <a:t>  </a:t>
                      </a:r>
                      <a:r>
                        <a:rPr kumimoji="0" lang="pt-BR" sz="2900" b="0" i="0" u="none" strike="noStrike" cap="none" normalizeH="0" baseline="0" smtClean="0">
                          <a:ln>
                            <a:noFill/>
                          </a:ln>
                          <a:solidFill>
                            <a:schemeClr val="tx1"/>
                          </a:solidFill>
                          <a:effectLst/>
                          <a:latin typeface="Arial" pitchFamily="34" charset="0"/>
                          <a:cs typeface="Arial" pitchFamily="34" charset="0"/>
                        </a:rPr>
                        <a:t> </a:t>
                      </a:r>
                      <a:r>
                        <a:rPr kumimoji="0" lang="pt-BR" sz="2000" b="0" i="0" u="none" strike="noStrike" cap="none" normalizeH="0" baseline="0" smtClean="0">
                          <a:ln>
                            <a:noFill/>
                          </a:ln>
                          <a:solidFill>
                            <a:schemeClr val="tx1"/>
                          </a:solidFill>
                          <a:effectLst/>
                          <a:latin typeface="Arial" pitchFamily="34" charset="0"/>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6333" name="Picture 32"/>
          <p:cNvPicPr>
            <a:picLocks noChangeAspect="1" noChangeArrowheads="1"/>
          </p:cNvPicPr>
          <p:nvPr/>
        </p:nvPicPr>
        <p:blipFill>
          <a:blip r:embed="rId5"/>
          <a:srcRect/>
          <a:stretch>
            <a:fillRect/>
          </a:stretch>
        </p:blipFill>
        <p:spPr bwMode="auto">
          <a:xfrm>
            <a:off x="1577975" y="3214688"/>
            <a:ext cx="4768850" cy="3051175"/>
          </a:xfrm>
          <a:prstGeom prst="rect">
            <a:avLst/>
          </a:prstGeom>
          <a:noFill/>
          <a:ln w="9525">
            <a:noFill/>
            <a:miter lim="800000"/>
            <a:headEnd/>
            <a:tailEnd/>
          </a:ln>
        </p:spPr>
      </p:pic>
      <p:sp>
        <p:nvSpPr>
          <p:cNvPr id="56334" name="Rectangle 33"/>
          <p:cNvSpPr>
            <a:spLocks noChangeArrowheads="1"/>
          </p:cNvSpPr>
          <p:nvPr/>
        </p:nvSpPr>
        <p:spPr bwMode="auto">
          <a:xfrm>
            <a:off x="0" y="5391150"/>
            <a:ext cx="1674813" cy="549275"/>
          </a:xfrm>
          <a:prstGeom prst="rect">
            <a:avLst/>
          </a:prstGeom>
          <a:solidFill>
            <a:schemeClr val="accent1"/>
          </a:solidFill>
          <a:ln w="9525">
            <a:noFill/>
            <a:miter lim="800000"/>
            <a:headEnd/>
            <a:tailEnd/>
          </a:ln>
        </p:spPr>
        <p:txBody>
          <a:bodyPr>
            <a:spAutoFit/>
          </a:bodyPr>
          <a:lstStyle/>
          <a:p>
            <a:pPr algn="ctr" eaLnBrk="0" hangingPunct="0">
              <a:spcAft>
                <a:spcPts val="1413"/>
              </a:spcAft>
              <a:buSzPct val="45000"/>
              <a:buFont typeface="StarSymbol"/>
              <a:buNone/>
            </a:pPr>
            <a:r>
              <a:rPr lang="pt-BR" sz="1000" b="1">
                <a:solidFill>
                  <a:srgbClr val="FFFF00"/>
                </a:solidFill>
                <a:ea typeface="MS PGothic" pitchFamily="34" charset="-128"/>
              </a:rPr>
              <a:t>Temos usado CAF como estudo (e na pós-extubação)</a:t>
            </a:r>
          </a:p>
        </p:txBody>
      </p:sp>
      <p:sp>
        <p:nvSpPr>
          <p:cNvPr id="56335" name="Line 34"/>
          <p:cNvSpPr>
            <a:spLocks noChangeShapeType="1"/>
          </p:cNvSpPr>
          <p:nvPr/>
        </p:nvSpPr>
        <p:spPr bwMode="auto">
          <a:xfrm>
            <a:off x="239713" y="5943600"/>
            <a:ext cx="246062" cy="193675"/>
          </a:xfrm>
          <a:prstGeom prst="line">
            <a:avLst/>
          </a:prstGeom>
          <a:noFill/>
          <a:ln w="38100">
            <a:solidFill>
              <a:srgbClr val="FF3399"/>
            </a:solidFill>
            <a:round/>
            <a:headEnd/>
            <a:tailEnd type="triangle" w="med" len="med"/>
          </a:ln>
        </p:spPr>
        <p:txBody>
          <a:bodyPr/>
          <a:lstStyle/>
          <a:p>
            <a:endParaRPr lang="pt-BR"/>
          </a:p>
        </p:txBody>
      </p:sp>
      <p:pic>
        <p:nvPicPr>
          <p:cNvPr id="56336" name="Picture 36"/>
          <p:cNvPicPr>
            <a:picLocks noChangeAspect="1" noChangeArrowheads="1"/>
          </p:cNvPicPr>
          <p:nvPr/>
        </p:nvPicPr>
        <p:blipFill>
          <a:blip r:embed="rId6"/>
          <a:srcRect/>
          <a:stretch>
            <a:fillRect/>
          </a:stretch>
        </p:blipFill>
        <p:spPr bwMode="auto">
          <a:xfrm>
            <a:off x="6364288" y="4398963"/>
            <a:ext cx="798512" cy="484187"/>
          </a:xfrm>
          <a:prstGeom prst="rect">
            <a:avLst/>
          </a:prstGeom>
          <a:noFill/>
          <a:ln w="9525">
            <a:noFill/>
            <a:miter lim="800000"/>
            <a:headEnd/>
            <a:tailEnd/>
          </a:ln>
        </p:spPr>
      </p:pic>
      <p:sp>
        <p:nvSpPr>
          <p:cNvPr id="56337" name="Text Box 38"/>
          <p:cNvSpPr txBox="1">
            <a:spLocks noChangeArrowheads="1"/>
          </p:cNvSpPr>
          <p:nvPr/>
        </p:nvSpPr>
        <p:spPr bwMode="auto">
          <a:xfrm>
            <a:off x="6627813" y="3149600"/>
            <a:ext cx="1963737" cy="942975"/>
          </a:xfrm>
          <a:prstGeom prst="rect">
            <a:avLst/>
          </a:prstGeom>
          <a:noFill/>
          <a:ln w="9525">
            <a:noFill/>
            <a:miter lim="800000"/>
            <a:headEnd/>
            <a:tailEnd/>
          </a:ln>
        </p:spPr>
        <p:txBody>
          <a:bodyPr wrap="none">
            <a:spAutoFit/>
          </a:bodyPr>
          <a:lstStyle/>
          <a:p>
            <a:r>
              <a:rPr lang="pt-BR" sz="1400" b="1">
                <a:solidFill>
                  <a:srgbClr val="FF0000"/>
                </a:solidFill>
                <a:ea typeface="MS PGothic" pitchFamily="34" charset="-128"/>
              </a:rPr>
              <a:t>       </a:t>
            </a:r>
            <a:r>
              <a:rPr lang="pt-BR" sz="1400" b="1">
                <a:solidFill>
                  <a:srgbClr val="FF3399"/>
                </a:solidFill>
                <a:ea typeface="MS PGothic" pitchFamily="34" charset="-128"/>
              </a:rPr>
              <a:t>NO ENTANTO...</a:t>
            </a:r>
          </a:p>
          <a:p>
            <a:r>
              <a:rPr lang="pt-BR" sz="1400" b="1">
                <a:solidFill>
                  <a:srgbClr val="FF0000"/>
                </a:solidFill>
                <a:ea typeface="MS PGothic" pitchFamily="34" charset="-128"/>
              </a:rPr>
              <a:t>Falha de tratamento</a:t>
            </a:r>
          </a:p>
          <a:p>
            <a:r>
              <a:rPr lang="pt-BR" sz="1400" b="1">
                <a:solidFill>
                  <a:srgbClr val="FF0000"/>
                </a:solidFill>
                <a:ea typeface="MS PGothic" pitchFamily="34" charset="-128"/>
              </a:rPr>
              <a:t>quando usado como </a:t>
            </a:r>
          </a:p>
          <a:p>
            <a:r>
              <a:rPr lang="pt-BR" sz="1400" b="1">
                <a:solidFill>
                  <a:srgbClr val="FF0000"/>
                </a:solidFill>
                <a:ea typeface="MS PGothic" pitchFamily="34" charset="-128"/>
              </a:rPr>
              <a:t>suporte primário</a:t>
            </a:r>
          </a:p>
        </p:txBody>
      </p:sp>
      <p:sp>
        <p:nvSpPr>
          <p:cNvPr id="56338" name="Text Box 40"/>
          <p:cNvSpPr txBox="1">
            <a:spLocks noChangeArrowheads="1"/>
          </p:cNvSpPr>
          <p:nvPr/>
        </p:nvSpPr>
        <p:spPr bwMode="auto">
          <a:xfrm>
            <a:off x="6397625" y="4057650"/>
            <a:ext cx="654050" cy="366713"/>
          </a:xfrm>
          <a:prstGeom prst="rect">
            <a:avLst/>
          </a:prstGeom>
          <a:noFill/>
          <a:ln w="9525">
            <a:noFill/>
            <a:miter lim="800000"/>
            <a:headEnd/>
            <a:tailEnd/>
          </a:ln>
        </p:spPr>
        <p:txBody>
          <a:bodyPr wrap="none">
            <a:spAutoFit/>
          </a:bodyPr>
          <a:lstStyle/>
          <a:p>
            <a:r>
              <a:rPr lang="pt-BR" b="1">
                <a:solidFill>
                  <a:srgbClr val="0000FF"/>
                </a:solidFill>
                <a:ea typeface="MS PGothic" pitchFamily="34" charset="-128"/>
              </a:rPr>
              <a:t>CAF</a:t>
            </a:r>
          </a:p>
        </p:txBody>
      </p:sp>
      <p:pic>
        <p:nvPicPr>
          <p:cNvPr id="56339" name="Picture 41"/>
          <p:cNvPicPr>
            <a:picLocks noChangeAspect="1" noChangeArrowheads="1"/>
          </p:cNvPicPr>
          <p:nvPr/>
        </p:nvPicPr>
        <p:blipFill>
          <a:blip r:embed="rId7"/>
          <a:srcRect/>
          <a:stretch>
            <a:fillRect/>
          </a:stretch>
        </p:blipFill>
        <p:spPr bwMode="auto">
          <a:xfrm>
            <a:off x="7656513" y="4394200"/>
            <a:ext cx="1155700" cy="549275"/>
          </a:xfrm>
          <a:prstGeom prst="rect">
            <a:avLst/>
          </a:prstGeom>
          <a:noFill/>
          <a:ln w="9525">
            <a:noFill/>
            <a:miter lim="800000"/>
            <a:headEnd/>
            <a:tailEnd/>
          </a:ln>
        </p:spPr>
      </p:pic>
      <p:sp>
        <p:nvSpPr>
          <p:cNvPr id="56340" name="Text Box 42"/>
          <p:cNvSpPr txBox="1">
            <a:spLocks noChangeArrowheads="1"/>
          </p:cNvSpPr>
          <p:nvPr/>
        </p:nvSpPr>
        <p:spPr bwMode="auto">
          <a:xfrm>
            <a:off x="7777163" y="4084638"/>
            <a:ext cx="819150" cy="366712"/>
          </a:xfrm>
          <a:prstGeom prst="rect">
            <a:avLst/>
          </a:prstGeom>
          <a:noFill/>
          <a:ln w="9525">
            <a:noFill/>
            <a:miter lim="800000"/>
            <a:headEnd/>
            <a:tailEnd/>
          </a:ln>
        </p:spPr>
        <p:txBody>
          <a:bodyPr wrap="none">
            <a:spAutoFit/>
          </a:bodyPr>
          <a:lstStyle/>
          <a:p>
            <a:r>
              <a:rPr lang="pt-BR" b="1">
                <a:solidFill>
                  <a:srgbClr val="0000FF"/>
                </a:solidFill>
                <a:ea typeface="MS PGothic" pitchFamily="34" charset="-128"/>
              </a:rPr>
              <a:t>CPAP</a:t>
            </a:r>
          </a:p>
        </p:txBody>
      </p:sp>
      <p:sp>
        <p:nvSpPr>
          <p:cNvPr id="56341" name="Text Box 43"/>
          <p:cNvSpPr txBox="1">
            <a:spLocks noChangeArrowheads="1"/>
          </p:cNvSpPr>
          <p:nvPr/>
        </p:nvSpPr>
        <p:spPr bwMode="auto">
          <a:xfrm>
            <a:off x="7081838" y="4525963"/>
            <a:ext cx="754062" cy="274637"/>
          </a:xfrm>
          <a:prstGeom prst="rect">
            <a:avLst/>
          </a:prstGeom>
          <a:noFill/>
          <a:ln w="9525">
            <a:noFill/>
            <a:miter lim="800000"/>
            <a:headEnd/>
            <a:tailEnd/>
          </a:ln>
        </p:spPr>
        <p:txBody>
          <a:bodyPr wrap="none">
            <a:spAutoFit/>
          </a:bodyPr>
          <a:lstStyle/>
          <a:p>
            <a:r>
              <a:rPr lang="pt-BR" sz="1200" b="1">
                <a:solidFill>
                  <a:srgbClr val="0000FF"/>
                </a:solidFill>
                <a:ea typeface="MS PGothic" pitchFamily="34" charset="-128"/>
              </a:rPr>
              <a:t>P&lt;0.001</a:t>
            </a:r>
          </a:p>
        </p:txBody>
      </p:sp>
      <p:sp>
        <p:nvSpPr>
          <p:cNvPr id="56342" name="Rectangle 44"/>
          <p:cNvSpPr>
            <a:spLocks noChangeArrowheads="1"/>
          </p:cNvSpPr>
          <p:nvPr/>
        </p:nvSpPr>
        <p:spPr bwMode="auto">
          <a:xfrm>
            <a:off x="6342063" y="4959350"/>
            <a:ext cx="2665412" cy="1004888"/>
          </a:xfrm>
          <a:prstGeom prst="rect">
            <a:avLst/>
          </a:prstGeom>
          <a:noFill/>
          <a:ln w="9525">
            <a:noFill/>
            <a:miter lim="800000"/>
            <a:headEnd/>
            <a:tailEnd/>
          </a:ln>
        </p:spPr>
        <p:txBody>
          <a:bodyPr anchor="ctr">
            <a:spAutoFit/>
          </a:bodyPr>
          <a:lstStyle/>
          <a:p>
            <a:pPr algn="ctr" eaLnBrk="0" hangingPunct="0"/>
            <a:r>
              <a:rPr lang="en-US" sz="1200">
                <a:ea typeface="MS PGothic" pitchFamily="34" charset="-128"/>
                <a:hlinkClick r:id="rId8"/>
              </a:rPr>
              <a:t>Nasal High-Flow Therapy for Primary Respiratory Support in Preterm Infants.</a:t>
            </a:r>
            <a:r>
              <a:rPr lang="en-US" sz="1200">
                <a:ea typeface="MS PGothic" pitchFamily="34" charset="-128"/>
              </a:rPr>
              <a:t>Roberts CTet al.</a:t>
            </a:r>
            <a:r>
              <a:rPr lang="pt-BR" sz="1200">
                <a:ea typeface="MS PGothic" pitchFamily="34" charset="-128"/>
              </a:rPr>
              <a:t>N Engl J Med. 2016 Sep 22;375(12):1142-51. </a:t>
            </a:r>
            <a:r>
              <a:rPr lang="pt-BR" sz="1200">
                <a:solidFill>
                  <a:srgbClr val="0000FF"/>
                </a:solidFill>
                <a:ea typeface="MS PGothic" pitchFamily="34" charset="-128"/>
              </a:rPr>
              <a:t>Artigo Integral</a:t>
            </a:r>
            <a:r>
              <a:rPr lang="pt-BR" sz="1200">
                <a:ea typeface="MS PGothic" pitchFamily="34" charset="-128"/>
              </a:rPr>
              <a:t>!</a:t>
            </a:r>
          </a:p>
        </p:txBody>
      </p:sp>
      <p:sp>
        <p:nvSpPr>
          <p:cNvPr id="56343" name="Rectangle 27"/>
          <p:cNvSpPr>
            <a:spLocks noChangeArrowheads="1"/>
          </p:cNvSpPr>
          <p:nvPr/>
        </p:nvSpPr>
        <p:spPr bwMode="auto">
          <a:xfrm>
            <a:off x="3203575" y="188913"/>
            <a:ext cx="3244850" cy="709612"/>
          </a:xfrm>
          <a:prstGeom prst="rect">
            <a:avLst/>
          </a:prstGeom>
          <a:noFill/>
          <a:ln w="9525">
            <a:noFill/>
            <a:miter lim="800000"/>
            <a:headEnd/>
            <a:tailEnd/>
          </a:ln>
        </p:spPr>
        <p:txBody>
          <a:bodyPr wrap="none">
            <a:spAutoFit/>
          </a:bodyPr>
          <a:lstStyle/>
          <a:p>
            <a:pPr eaLnBrk="0" hangingPunct="0">
              <a:lnSpc>
                <a:spcPct val="80000"/>
              </a:lnSpc>
              <a:spcAft>
                <a:spcPts val="1413"/>
              </a:spcAft>
              <a:buSzPct val="45000"/>
              <a:buFont typeface="StarSymbol"/>
              <a:buNone/>
            </a:pPr>
            <a:r>
              <a:rPr lang="pt-BR" b="1">
                <a:solidFill>
                  <a:srgbClr val="0000FF"/>
                </a:solidFill>
                <a:ea typeface="MS PGothic" pitchFamily="34" charset="-128"/>
              </a:rPr>
              <a:t>      Estratégia Inicial</a:t>
            </a:r>
          </a:p>
          <a:p>
            <a:pPr eaLnBrk="0" hangingPunct="0">
              <a:lnSpc>
                <a:spcPct val="80000"/>
              </a:lnSpc>
              <a:spcAft>
                <a:spcPts val="1413"/>
              </a:spcAft>
              <a:buSzPct val="45000"/>
              <a:buFont typeface="StarSymbol"/>
              <a:buNone/>
            </a:pPr>
            <a:r>
              <a:rPr lang="pt-BR" b="1">
                <a:solidFill>
                  <a:srgbClr val="0000FF"/>
                </a:solidFill>
                <a:ea typeface="MS PGothic" pitchFamily="34" charset="-128"/>
              </a:rPr>
              <a:t>Cânula de alto fluxo x CPAP</a:t>
            </a:r>
          </a:p>
        </p:txBody>
      </p:sp>
      <p:pic>
        <p:nvPicPr>
          <p:cNvPr id="56344" name="Picture 26" descr="doc">
            <a:hlinkClick r:id="rId9" tooltip="NOVO-CANULA NASAL DE ALTO FLUXO"/>
          </p:cNvPr>
          <p:cNvPicPr>
            <a:picLocks noChangeAspect="1" noChangeArrowheads="1"/>
          </p:cNvPicPr>
          <p:nvPr/>
        </p:nvPicPr>
        <p:blipFill>
          <a:blip r:embed="rId10"/>
          <a:srcRect/>
          <a:stretch>
            <a:fillRect/>
          </a:stretch>
        </p:blipFill>
        <p:spPr bwMode="auto">
          <a:xfrm>
            <a:off x="7162800" y="6267450"/>
            <a:ext cx="342900" cy="4572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body" idx="1"/>
          </p:nvPr>
        </p:nvSpPr>
        <p:spPr>
          <a:xfrm>
            <a:off x="539750" y="1052513"/>
            <a:ext cx="8229600" cy="4525962"/>
          </a:xfrm>
        </p:spPr>
        <p:txBody>
          <a:bodyPr/>
          <a:lstStyle/>
          <a:p>
            <a:pPr eaLnBrk="1" hangingPunct="1"/>
            <a:r>
              <a:rPr lang="pt-BR" b="1" smtClean="0">
                <a:solidFill>
                  <a:srgbClr val="FF0066"/>
                </a:solidFill>
              </a:rPr>
              <a:t>Então.... O CPAP é o padrão ouro?</a:t>
            </a:r>
          </a:p>
          <a:p>
            <a:pPr eaLnBrk="1" hangingPunct="1"/>
            <a:r>
              <a:rPr lang="pt-BR" sz="2800" smtClean="0"/>
              <a:t> </a:t>
            </a:r>
            <a:r>
              <a:rPr lang="pt-BR" sz="2800" b="1" smtClean="0">
                <a:solidFill>
                  <a:srgbClr val="0000FF"/>
                </a:solidFill>
              </a:rPr>
              <a:t>Se você pode ter apenas uma forma não invasiva de ventilação:- escolha CPAP</a:t>
            </a:r>
          </a:p>
          <a:p>
            <a:pPr eaLnBrk="1" hangingPunct="1"/>
            <a:r>
              <a:rPr lang="pt-BR" sz="2800" smtClean="0"/>
              <a:t> Se você pode gerenciar as duas formas:</a:t>
            </a:r>
          </a:p>
          <a:p>
            <a:pPr eaLnBrk="1" hangingPunct="1">
              <a:buFont typeface="Arial" pitchFamily="34" charset="0"/>
              <a:buNone/>
            </a:pPr>
            <a:r>
              <a:rPr lang="pt-BR" sz="2800" smtClean="0"/>
              <a:t>      - Alto fluxo  é uma alternativa altamente adequada (nos RN&lt;26 semanas: usar com cuidado)</a:t>
            </a:r>
          </a:p>
          <a:p>
            <a:pPr eaLnBrk="1" hangingPunct="1">
              <a:buFont typeface="Arial" pitchFamily="34" charset="0"/>
              <a:buNone/>
            </a:pPr>
            <a:r>
              <a:rPr lang="pt-BR" sz="2800" smtClean="0"/>
              <a:t>                -mais confortável</a:t>
            </a:r>
          </a:p>
          <a:p>
            <a:pPr eaLnBrk="1" hangingPunct="1">
              <a:buFont typeface="Arial" pitchFamily="34" charset="0"/>
              <a:buNone/>
            </a:pPr>
            <a:r>
              <a:rPr lang="pt-BR" sz="2800" smtClean="0"/>
              <a:t>                 -menos trauma</a:t>
            </a:r>
          </a:p>
          <a:p>
            <a:pPr eaLnBrk="1" hangingPunct="1">
              <a:buFont typeface="Arial" pitchFamily="34" charset="0"/>
              <a:buNone/>
            </a:pPr>
            <a:r>
              <a:rPr lang="pt-BR" sz="2800" smtClean="0"/>
              <a:t>                -faz com que enfermeiros e pais fiquem felizes</a:t>
            </a:r>
          </a:p>
          <a:p>
            <a:pPr eaLnBrk="1" hangingPunct="1"/>
            <a:r>
              <a:rPr lang="pt-BR" sz="2800" smtClean="0">
                <a:solidFill>
                  <a:srgbClr val="FF0000"/>
                </a:solidFill>
              </a:rPr>
              <a:t>Bebês que falham no alto fluxo</a:t>
            </a:r>
            <a:r>
              <a:rPr lang="pt-BR" sz="2800" smtClean="0"/>
              <a:t> (primária ou pós-extubação) </a:t>
            </a:r>
            <a:r>
              <a:rPr lang="pt-BR" sz="2800" smtClean="0">
                <a:solidFill>
                  <a:srgbClr val="0000FF"/>
                </a:solidFill>
              </a:rPr>
              <a:t>podem ser    resgatados com sucesso usando CPAP</a:t>
            </a:r>
          </a:p>
        </p:txBody>
      </p:sp>
      <p:pic>
        <p:nvPicPr>
          <p:cNvPr id="57347" name="Picture 5"/>
          <p:cNvPicPr>
            <a:picLocks noChangeAspect="1" noChangeArrowheads="1"/>
          </p:cNvPicPr>
          <p:nvPr/>
        </p:nvPicPr>
        <p:blipFill>
          <a:blip r:embed="rId2"/>
          <a:srcRect/>
          <a:stretch>
            <a:fillRect/>
          </a:stretch>
        </p:blipFill>
        <p:spPr bwMode="auto">
          <a:xfrm>
            <a:off x="7596188" y="3716338"/>
            <a:ext cx="1419225" cy="1330325"/>
          </a:xfrm>
          <a:prstGeom prst="rect">
            <a:avLst/>
          </a:prstGeom>
          <a:noFill/>
          <a:ln w="9525">
            <a:noFill/>
            <a:miter lim="800000"/>
            <a:headEnd/>
            <a:tailEnd/>
          </a:ln>
        </p:spPr>
      </p:pic>
      <p:sp>
        <p:nvSpPr>
          <p:cNvPr id="57348" name="Text Box 6"/>
          <p:cNvSpPr txBox="1">
            <a:spLocks noChangeArrowheads="1"/>
          </p:cNvSpPr>
          <p:nvPr/>
        </p:nvSpPr>
        <p:spPr bwMode="auto">
          <a:xfrm>
            <a:off x="7092950" y="4508500"/>
            <a:ext cx="1368425" cy="366713"/>
          </a:xfrm>
          <a:prstGeom prst="rect">
            <a:avLst/>
          </a:prstGeom>
          <a:noFill/>
          <a:ln w="9525">
            <a:noFill/>
            <a:miter lim="800000"/>
            <a:headEnd/>
            <a:tailEnd/>
          </a:ln>
        </p:spPr>
        <p:txBody>
          <a:bodyPr wrap="none">
            <a:spAutoFit/>
          </a:bodyPr>
          <a:lstStyle/>
          <a:p>
            <a:pPr eaLnBrk="0" hangingPunct="0"/>
            <a:r>
              <a:rPr lang="pt-BR" b="1">
                <a:solidFill>
                  <a:schemeClr val="accent1"/>
                </a:solidFill>
                <a:latin typeface="Calibri" pitchFamily="34" charset="0"/>
                <a:ea typeface="MS PGothic" pitchFamily="34" charset="-128"/>
              </a:rPr>
              <a:t>ALTO FLUXO</a:t>
            </a:r>
          </a:p>
        </p:txBody>
      </p:sp>
      <p:sp>
        <p:nvSpPr>
          <p:cNvPr id="57349" name="Line 7"/>
          <p:cNvSpPr>
            <a:spLocks noChangeShapeType="1"/>
          </p:cNvSpPr>
          <p:nvPr/>
        </p:nvSpPr>
        <p:spPr bwMode="auto">
          <a:xfrm>
            <a:off x="8172450" y="4868863"/>
            <a:ext cx="219075" cy="0"/>
          </a:xfrm>
          <a:prstGeom prst="line">
            <a:avLst/>
          </a:prstGeom>
          <a:noFill/>
          <a:ln w="57150">
            <a:solidFill>
              <a:srgbClr val="FF3399"/>
            </a:solidFill>
            <a:round/>
            <a:headEnd/>
            <a:tailEnd type="triangle" w="med" len="med"/>
          </a:ln>
        </p:spPr>
        <p:txBody>
          <a:bodyPr/>
          <a:lstStyle/>
          <a:p>
            <a:endParaRPr lang="pt-BR"/>
          </a:p>
        </p:txBody>
      </p:sp>
      <p:sp>
        <p:nvSpPr>
          <p:cNvPr id="57350" name="Rectangle 8"/>
          <p:cNvSpPr>
            <a:spLocks noChangeArrowheads="1"/>
          </p:cNvSpPr>
          <p:nvPr/>
        </p:nvSpPr>
        <p:spPr bwMode="auto">
          <a:xfrm>
            <a:off x="384175" y="260350"/>
            <a:ext cx="8759825" cy="790575"/>
          </a:xfrm>
          <a:prstGeom prst="rect">
            <a:avLst/>
          </a:prstGeom>
          <a:noFill/>
          <a:ln w="9525">
            <a:noFill/>
            <a:miter lim="800000"/>
            <a:headEnd/>
            <a:tailEnd/>
          </a:ln>
        </p:spPr>
        <p:txBody>
          <a:bodyPr wrap="none" tIns="126960" bIns="25392" anchor="ctr">
            <a:spAutoFit/>
          </a:bodyPr>
          <a:lstStyle/>
          <a:p>
            <a:pPr algn="ctr" eaLnBrk="0" hangingPunct="0"/>
            <a:r>
              <a:rPr lang="pt-BR" sz="1400" b="1">
                <a:solidFill>
                  <a:srgbClr val="072A4D"/>
                </a:solidFill>
                <a:latin typeface="Lato" pitchFamily="34" charset="0"/>
                <a:ea typeface="MS PGothic" pitchFamily="34" charset="-128"/>
                <a:hlinkClick r:id="rId3"/>
              </a:rPr>
              <a:t>Ventila</a:t>
            </a:r>
            <a:r>
              <a:rPr lang="pt-BR" sz="1400" b="1">
                <a:solidFill>
                  <a:srgbClr val="072A4D"/>
                </a:solidFill>
                <a:latin typeface="Calibri" pitchFamily="34" charset="0"/>
                <a:ea typeface="MS PGothic" pitchFamily="34" charset="-128"/>
                <a:hlinkClick r:id="rId3"/>
              </a:rPr>
              <a:t>ç</a:t>
            </a:r>
            <a:r>
              <a:rPr lang="pt-BR" sz="1400" b="1">
                <a:solidFill>
                  <a:srgbClr val="072A4D"/>
                </a:solidFill>
                <a:latin typeface="Lato" pitchFamily="34" charset="0"/>
                <a:ea typeface="MS PGothic" pitchFamily="34" charset="-128"/>
                <a:hlinkClick r:id="rId3"/>
              </a:rPr>
              <a:t>ão não invasiva: uma atualiza</a:t>
            </a:r>
            <a:r>
              <a:rPr lang="pt-BR" sz="1400" b="1">
                <a:solidFill>
                  <a:srgbClr val="072A4D"/>
                </a:solidFill>
                <a:latin typeface="Calibri" pitchFamily="34" charset="0"/>
                <a:ea typeface="MS PGothic" pitchFamily="34" charset="-128"/>
                <a:hlinkClick r:id="rId3"/>
              </a:rPr>
              <a:t>ç</a:t>
            </a:r>
            <a:r>
              <a:rPr lang="pt-BR" sz="1400" b="1">
                <a:solidFill>
                  <a:srgbClr val="072A4D"/>
                </a:solidFill>
                <a:latin typeface="Lato" pitchFamily="34" charset="0"/>
                <a:ea typeface="MS PGothic" pitchFamily="34" charset="-128"/>
                <a:hlinkClick r:id="rId3"/>
              </a:rPr>
              <a:t>ão (Non-invasive ventilation: An Update)</a:t>
            </a:r>
            <a:r>
              <a:rPr lang="pt-BR" sz="1400" b="1">
                <a:solidFill>
                  <a:srgbClr val="072A4D"/>
                </a:solidFill>
                <a:latin typeface="Lato" pitchFamily="34" charset="0"/>
                <a:ea typeface="MS PGothic" pitchFamily="34" charset="-128"/>
              </a:rPr>
              <a:t>. </a:t>
            </a:r>
            <a:r>
              <a:rPr lang="pt-BR" sz="1400">
                <a:solidFill>
                  <a:srgbClr val="78909C"/>
                </a:solidFill>
                <a:latin typeface="Calibri" pitchFamily="34" charset="0"/>
                <a:ea typeface="MS PGothic" pitchFamily="34" charset="-128"/>
              </a:rPr>
              <a:t>             </a:t>
            </a:r>
          </a:p>
          <a:p>
            <a:pPr algn="ctr" eaLnBrk="0" hangingPunct="0"/>
            <a:r>
              <a:rPr lang="pt-BR" sz="1400">
                <a:solidFill>
                  <a:srgbClr val="424242"/>
                </a:solidFill>
                <a:latin typeface="Source Sans Pro"/>
                <a:ea typeface="MS PGothic" pitchFamily="34" charset="-128"/>
              </a:rPr>
              <a:t>Peter Davis.</a:t>
            </a:r>
            <a:r>
              <a:rPr lang="pt-BR" sz="1400">
                <a:solidFill>
                  <a:srgbClr val="424242"/>
                </a:solidFill>
                <a:latin typeface="Calibri" pitchFamily="34" charset="0"/>
                <a:ea typeface="MS PGothic" pitchFamily="34" charset="-128"/>
              </a:rPr>
              <a:t> </a:t>
            </a:r>
            <a:r>
              <a:rPr lang="pt-BR" sz="1400">
                <a:solidFill>
                  <a:srgbClr val="424242"/>
                </a:solidFill>
                <a:latin typeface="Source Sans Pro"/>
                <a:ea typeface="MS PGothic" pitchFamily="34" charset="-128"/>
              </a:rPr>
              <a:t>The Royal Women</a:t>
            </a:r>
            <a:r>
              <a:rPr lang="pt-BR" sz="1400">
                <a:solidFill>
                  <a:srgbClr val="424242"/>
                </a:solidFill>
                <a:latin typeface="Calibri" pitchFamily="34" charset="0"/>
                <a:ea typeface="MS PGothic" pitchFamily="34" charset="-128"/>
              </a:rPr>
              <a:t>’</a:t>
            </a:r>
            <a:r>
              <a:rPr lang="pt-BR" sz="1400">
                <a:solidFill>
                  <a:srgbClr val="424242"/>
                </a:solidFill>
                <a:latin typeface="Source Sans Pro"/>
                <a:ea typeface="MS PGothic" pitchFamily="34" charset="-128"/>
              </a:rPr>
              <a:t>s Hospital.</a:t>
            </a:r>
            <a:r>
              <a:rPr lang="pt-BR" sz="1400">
                <a:solidFill>
                  <a:srgbClr val="424242"/>
                </a:solidFill>
                <a:latin typeface="Calibri" pitchFamily="34" charset="0"/>
                <a:ea typeface="MS PGothic" pitchFamily="34" charset="-128"/>
              </a:rPr>
              <a:t> </a:t>
            </a:r>
            <a:r>
              <a:rPr lang="pt-BR" sz="1400">
                <a:solidFill>
                  <a:srgbClr val="424242"/>
                </a:solidFill>
                <a:latin typeface="Source Sans Pro"/>
                <a:ea typeface="MS PGothic" pitchFamily="34" charset="-128"/>
              </a:rPr>
              <a:t>Melbourne.</a:t>
            </a:r>
            <a:r>
              <a:rPr lang="pt-BR" sz="1400">
                <a:solidFill>
                  <a:srgbClr val="424242"/>
                </a:solidFill>
                <a:latin typeface="Calibri" pitchFamily="34" charset="0"/>
                <a:ea typeface="MS PGothic" pitchFamily="34" charset="-128"/>
              </a:rPr>
              <a:t> </a:t>
            </a:r>
            <a:r>
              <a:rPr lang="pt-BR" sz="1400">
                <a:solidFill>
                  <a:srgbClr val="424242"/>
                </a:solidFill>
                <a:latin typeface="Source Sans Pro"/>
                <a:ea typeface="MS PGothic" pitchFamily="34" charset="-128"/>
              </a:rPr>
              <a:t>Australia 11o Simp</a:t>
            </a:r>
            <a:r>
              <a:rPr lang="pt-BR" sz="1400">
                <a:solidFill>
                  <a:srgbClr val="424242"/>
                </a:solidFill>
                <a:latin typeface="Calibri" pitchFamily="34" charset="0"/>
                <a:ea typeface="MS PGothic" pitchFamily="34" charset="-128"/>
              </a:rPr>
              <a:t>ó</a:t>
            </a:r>
            <a:r>
              <a:rPr lang="pt-BR" sz="1400">
                <a:solidFill>
                  <a:srgbClr val="424242"/>
                </a:solidFill>
                <a:latin typeface="Source Sans Pro"/>
                <a:ea typeface="MS PGothic" pitchFamily="34" charset="-128"/>
              </a:rPr>
              <a:t>sio Internacional de Neonatologia </a:t>
            </a:r>
          </a:p>
          <a:p>
            <a:pPr algn="ctr" eaLnBrk="0" hangingPunct="0"/>
            <a:r>
              <a:rPr lang="pt-BR" sz="1400">
                <a:solidFill>
                  <a:srgbClr val="424242"/>
                </a:solidFill>
                <a:latin typeface="Source Sans Pro"/>
                <a:ea typeface="MS PGothic" pitchFamily="34" charset="-128"/>
              </a:rPr>
              <a:t> Rio de Janeiro, 20-23 de junho de 2018</a:t>
            </a:r>
            <a:endParaRPr lang="pt-BR" sz="1400">
              <a:solidFill>
                <a:srgbClr val="78909C"/>
              </a:solidFill>
              <a:latin typeface="Calibri" pitchFamily="34" charset="0"/>
              <a:ea typeface="MS PGothic" pitchFamily="34" charset="-128"/>
            </a:endParaRPr>
          </a:p>
        </p:txBody>
      </p:sp>
      <p:pic>
        <p:nvPicPr>
          <p:cNvPr id="57351" name="Picture 9" descr="pdf">
            <a:hlinkClick r:id="rId4" tooltip="Peter-Davis-Non-invasive-ventilation"/>
          </p:cNvPr>
          <p:cNvPicPr>
            <a:picLocks noChangeAspect="1" noChangeArrowheads="1"/>
          </p:cNvPicPr>
          <p:nvPr/>
        </p:nvPicPr>
        <p:blipFill>
          <a:blip r:embed="rId5"/>
          <a:srcRect/>
          <a:stretch>
            <a:fillRect/>
          </a:stretch>
        </p:blipFill>
        <p:spPr bwMode="auto">
          <a:xfrm>
            <a:off x="7812088" y="115888"/>
            <a:ext cx="342900" cy="4572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body" idx="1"/>
          </p:nvPr>
        </p:nvSpPr>
        <p:spPr>
          <a:xfrm>
            <a:off x="684213" y="1916113"/>
            <a:ext cx="7886700" cy="4351337"/>
          </a:xfrm>
        </p:spPr>
        <p:txBody>
          <a:bodyPr/>
          <a:lstStyle/>
          <a:p>
            <a:pPr algn="ctr" eaLnBrk="1" hangingPunct="1">
              <a:buFont typeface="Arial" pitchFamily="34" charset="0"/>
              <a:buNone/>
            </a:pPr>
            <a:r>
              <a:rPr lang="pt-BR" smtClean="0"/>
              <a:t>   </a:t>
            </a:r>
            <a:r>
              <a:rPr lang="pt-BR" b="1" smtClean="0">
                <a:solidFill>
                  <a:srgbClr val="FF0066"/>
                </a:solidFill>
              </a:rPr>
              <a:t>(30 Centros Neonatais com 3238 RN)</a:t>
            </a:r>
          </a:p>
        </p:txBody>
      </p:sp>
      <p:pic>
        <p:nvPicPr>
          <p:cNvPr id="58371" name="Picture 5"/>
          <p:cNvPicPr>
            <a:picLocks noChangeAspect="1" noChangeArrowheads="1"/>
          </p:cNvPicPr>
          <p:nvPr/>
        </p:nvPicPr>
        <p:blipFill>
          <a:blip r:embed="rId2"/>
          <a:srcRect/>
          <a:stretch>
            <a:fillRect/>
          </a:stretch>
        </p:blipFill>
        <p:spPr bwMode="auto">
          <a:xfrm>
            <a:off x="250825" y="3141663"/>
            <a:ext cx="4041775" cy="2005012"/>
          </a:xfrm>
          <a:prstGeom prst="rect">
            <a:avLst/>
          </a:prstGeom>
          <a:noFill/>
          <a:ln w="9525">
            <a:noFill/>
            <a:miter lim="800000"/>
            <a:headEnd/>
            <a:tailEnd/>
          </a:ln>
        </p:spPr>
      </p:pic>
      <p:pic>
        <p:nvPicPr>
          <p:cNvPr id="58372" name="Picture 6"/>
          <p:cNvPicPr>
            <a:picLocks noChangeAspect="1" noChangeArrowheads="1"/>
          </p:cNvPicPr>
          <p:nvPr/>
        </p:nvPicPr>
        <p:blipFill>
          <a:blip r:embed="rId3"/>
          <a:srcRect/>
          <a:stretch>
            <a:fillRect/>
          </a:stretch>
        </p:blipFill>
        <p:spPr bwMode="auto">
          <a:xfrm>
            <a:off x="4572000" y="3068638"/>
            <a:ext cx="4032250" cy="1973262"/>
          </a:xfrm>
          <a:prstGeom prst="rect">
            <a:avLst/>
          </a:prstGeom>
          <a:noFill/>
          <a:ln w="9525">
            <a:noFill/>
            <a:miter lim="800000"/>
            <a:headEnd/>
            <a:tailEnd/>
          </a:ln>
        </p:spPr>
      </p:pic>
      <p:sp>
        <p:nvSpPr>
          <p:cNvPr id="58373" name="Rectangle 7"/>
          <p:cNvSpPr>
            <a:spLocks noChangeArrowheads="1"/>
          </p:cNvSpPr>
          <p:nvPr/>
        </p:nvSpPr>
        <p:spPr bwMode="auto">
          <a:xfrm>
            <a:off x="107950" y="9525"/>
            <a:ext cx="8839200" cy="1631950"/>
          </a:xfrm>
          <a:prstGeom prst="rect">
            <a:avLst/>
          </a:prstGeom>
          <a:solidFill>
            <a:srgbClr val="FFFFFF"/>
          </a:solidFill>
          <a:ln w="9525">
            <a:noFill/>
            <a:miter lim="800000"/>
            <a:headEnd/>
            <a:tailEnd/>
          </a:ln>
        </p:spPr>
        <p:txBody>
          <a:bodyPr wrap="none" lIns="0" tIns="0" rIns="0" bIns="0" anchor="ctr">
            <a:spAutoFit/>
          </a:bodyPr>
          <a:lstStyle/>
          <a:p>
            <a:pPr algn="ctr" eaLnBrk="0" hangingPunct="0"/>
            <a:r>
              <a:rPr lang="pt-BR" b="1">
                <a:solidFill>
                  <a:srgbClr val="0000FF"/>
                </a:solidFill>
                <a:latin typeface="Lato" pitchFamily="34" charset="0"/>
                <a:ea typeface="MS PGothic" pitchFamily="34" charset="-128"/>
              </a:rPr>
              <a:t>Impacto da Ventila</a:t>
            </a:r>
            <a:r>
              <a:rPr lang="pt-BR" b="1">
                <a:solidFill>
                  <a:srgbClr val="0000FF"/>
                </a:solidFill>
                <a:latin typeface="Calibri" pitchFamily="34" charset="0"/>
                <a:ea typeface="MS PGothic" pitchFamily="34" charset="-128"/>
              </a:rPr>
              <a:t>ç</a:t>
            </a:r>
            <a:r>
              <a:rPr lang="pt-BR" b="1">
                <a:solidFill>
                  <a:srgbClr val="0000FF"/>
                </a:solidFill>
                <a:latin typeface="Lato" pitchFamily="34" charset="0"/>
                <a:ea typeface="MS PGothic" pitchFamily="34" charset="-128"/>
              </a:rPr>
              <a:t>ão Mecânica Prolongada em Bebês de Muito Baixo Peso ao Nascer: </a:t>
            </a:r>
          </a:p>
          <a:p>
            <a:pPr algn="ctr" eaLnBrk="0" hangingPunct="0"/>
            <a:r>
              <a:rPr lang="pt-BR" b="1">
                <a:solidFill>
                  <a:srgbClr val="0000FF"/>
                </a:solidFill>
                <a:latin typeface="Lato" pitchFamily="34" charset="0"/>
                <a:ea typeface="MS PGothic" pitchFamily="34" charset="-128"/>
              </a:rPr>
              <a:t>Resultados de um Estudo Nacional de Coorte</a:t>
            </a:r>
          </a:p>
          <a:p>
            <a:pPr algn="ctr" eaLnBrk="0" hangingPunct="0"/>
            <a:r>
              <a:rPr lang="pt-BR">
                <a:latin typeface="Calibri" pitchFamily="34" charset="0"/>
                <a:ea typeface="MS PGothic" pitchFamily="34" charset="-128"/>
              </a:rPr>
              <a:t>Choi YB, Lee J, Park J et al </a:t>
            </a:r>
          </a:p>
          <a:p>
            <a:pPr algn="ctr" eaLnBrk="0" hangingPunct="0"/>
            <a:r>
              <a:rPr lang="pt-BR" sz="1400">
                <a:solidFill>
                  <a:srgbClr val="0000FF"/>
                </a:solidFill>
                <a:latin typeface="Source Sans Pro"/>
                <a:ea typeface="MS PGothic" pitchFamily="34" charset="-128"/>
              </a:rPr>
              <a:t>Apresenta</a:t>
            </a:r>
            <a:r>
              <a:rPr lang="pt-BR" sz="1400">
                <a:solidFill>
                  <a:srgbClr val="0000FF"/>
                </a:solidFill>
                <a:latin typeface="Calibri" pitchFamily="34" charset="0"/>
                <a:ea typeface="MS PGothic" pitchFamily="34" charset="-128"/>
              </a:rPr>
              <a:t>ç</a:t>
            </a:r>
            <a:r>
              <a:rPr lang="pt-BR" sz="1400">
                <a:solidFill>
                  <a:srgbClr val="0000FF"/>
                </a:solidFill>
                <a:latin typeface="Source Sans Pro"/>
                <a:ea typeface="MS PGothic" pitchFamily="34" charset="-128"/>
              </a:rPr>
              <a:t>ão:</a:t>
            </a:r>
            <a:r>
              <a:rPr lang="pt-BR" sz="1400">
                <a:latin typeface="Calibri" pitchFamily="34" charset="0"/>
                <a:ea typeface="MS PGothic" pitchFamily="34" charset="-128"/>
              </a:rPr>
              <a:t>Fernando Andrade Coelho; Fábio Daniel Barbosa; Mariana Mendes; Paulo R. Margotto</a:t>
            </a:r>
          </a:p>
          <a:p>
            <a:pPr algn="ctr" eaLnBrk="0" hangingPunct="0"/>
            <a:r>
              <a:rPr lang="pt-BR">
                <a:latin typeface="Calibri" pitchFamily="34" charset="0"/>
                <a:ea typeface="MS PGothic" pitchFamily="34" charset="-128"/>
              </a:rPr>
              <a:t> </a:t>
            </a:r>
            <a:r>
              <a:rPr lang="pt-BR" sz="1300">
                <a:solidFill>
                  <a:srgbClr val="0000FF"/>
                </a:solidFill>
                <a:latin typeface="Calibri" pitchFamily="34" charset="0"/>
                <a:ea typeface="MS PGothic" pitchFamily="34" charset="-128"/>
              </a:rPr>
              <a:t>     </a:t>
            </a:r>
            <a:r>
              <a:rPr lang="pt-BR" sz="1300">
                <a:solidFill>
                  <a:srgbClr val="0000FF"/>
                </a:solidFill>
                <a:latin typeface="Source Sans Pro"/>
                <a:ea typeface="MS PGothic" pitchFamily="34" charset="-128"/>
              </a:rPr>
              <a:t/>
            </a:r>
            <a:br>
              <a:rPr lang="pt-BR" sz="1300">
                <a:solidFill>
                  <a:srgbClr val="0000FF"/>
                </a:solidFill>
                <a:latin typeface="Source Sans Pro"/>
                <a:ea typeface="MS PGothic" pitchFamily="34" charset="-128"/>
              </a:rPr>
            </a:br>
            <a:endParaRPr lang="pt-BR" sz="800">
              <a:solidFill>
                <a:srgbClr val="0000FF"/>
              </a:solidFill>
              <a:latin typeface="Calibri" pitchFamily="34" charset="0"/>
              <a:ea typeface="MS PGothic" pitchFamily="34" charset="-128"/>
            </a:endParaRPr>
          </a:p>
          <a:p>
            <a:pPr algn="ctr" eaLnBrk="0" hangingPunct="0"/>
            <a:endParaRPr lang="pt-BR" sz="1300">
              <a:solidFill>
                <a:srgbClr val="2A6490"/>
              </a:solidFill>
              <a:latin typeface="Source Sans Pro"/>
              <a:ea typeface="MS PGothic" pitchFamily="34" charset="-128"/>
            </a:endParaRPr>
          </a:p>
        </p:txBody>
      </p:sp>
      <p:pic>
        <p:nvPicPr>
          <p:cNvPr id="58374" name="Picture 8" descr="pptx">
            <a:hlinkClick r:id="rId4" tooltip="Ventilac-Mecan-Prolong-Implicac-2018"/>
          </p:cNvPr>
          <p:cNvPicPr>
            <a:picLocks noChangeAspect="1" noChangeArrowheads="1"/>
          </p:cNvPicPr>
          <p:nvPr/>
        </p:nvPicPr>
        <p:blipFill>
          <a:blip r:embed="rId5"/>
          <a:srcRect/>
          <a:stretch>
            <a:fillRect/>
          </a:stretch>
        </p:blipFill>
        <p:spPr bwMode="auto">
          <a:xfrm>
            <a:off x="6948488" y="260350"/>
            <a:ext cx="342900" cy="457200"/>
          </a:xfrm>
          <a:prstGeom prst="rect">
            <a:avLst/>
          </a:prstGeom>
          <a:noFill/>
          <a:ln w="9525">
            <a:noFill/>
            <a:miter lim="800000"/>
            <a:headEnd/>
            <a:tailEnd/>
          </a:ln>
        </p:spPr>
      </p:pic>
      <p:pic>
        <p:nvPicPr>
          <p:cNvPr id="58375" name="Picture 9"/>
          <p:cNvPicPr>
            <a:picLocks noChangeAspect="1" noChangeArrowheads="1"/>
          </p:cNvPicPr>
          <p:nvPr/>
        </p:nvPicPr>
        <p:blipFill>
          <a:blip r:embed="rId6"/>
          <a:srcRect/>
          <a:stretch>
            <a:fillRect/>
          </a:stretch>
        </p:blipFill>
        <p:spPr bwMode="auto">
          <a:xfrm>
            <a:off x="7596188" y="260350"/>
            <a:ext cx="1260475" cy="906463"/>
          </a:xfrm>
          <a:prstGeom prst="rect">
            <a:avLst/>
          </a:prstGeom>
          <a:noFill/>
          <a:ln w="9525">
            <a:noFill/>
            <a:miter lim="800000"/>
            <a:headEnd/>
            <a:tailEnd/>
          </a:ln>
        </p:spPr>
      </p:pic>
      <p:sp>
        <p:nvSpPr>
          <p:cNvPr id="58376" name="Rectangle 10"/>
          <p:cNvSpPr>
            <a:spLocks noChangeArrowheads="1"/>
          </p:cNvSpPr>
          <p:nvPr/>
        </p:nvSpPr>
        <p:spPr bwMode="auto">
          <a:xfrm>
            <a:off x="179388" y="1125538"/>
            <a:ext cx="8307387" cy="730250"/>
          </a:xfrm>
          <a:prstGeom prst="rect">
            <a:avLst/>
          </a:prstGeom>
          <a:solidFill>
            <a:srgbClr val="FFFFFF"/>
          </a:solidFill>
          <a:ln w="9525">
            <a:noFill/>
            <a:miter lim="800000"/>
            <a:headEnd/>
            <a:tailEnd/>
          </a:ln>
        </p:spPr>
        <p:txBody>
          <a:bodyPr anchor="ctr">
            <a:spAutoFit/>
          </a:bodyPr>
          <a:lstStyle/>
          <a:p>
            <a:r>
              <a:rPr lang="pt-BR" sz="1400" b="1" u="sng">
                <a:hlinkClick r:id="rId7"/>
              </a:rPr>
              <a:t>Impact</a:t>
            </a:r>
            <a:r>
              <a:rPr lang="pt-BR" sz="1400" u="sng">
                <a:hlinkClick r:id="rId7"/>
              </a:rPr>
              <a:t> of </a:t>
            </a:r>
            <a:r>
              <a:rPr lang="pt-BR" sz="1400" b="1" u="sng">
                <a:hlinkClick r:id="rId7"/>
              </a:rPr>
              <a:t>Prolonged</a:t>
            </a:r>
            <a:r>
              <a:rPr lang="pt-BR" sz="1400" u="sng">
                <a:hlinkClick r:id="rId7"/>
              </a:rPr>
              <a:t> </a:t>
            </a:r>
            <a:r>
              <a:rPr lang="pt-BR" sz="1400" b="1" u="sng">
                <a:hlinkClick r:id="rId7"/>
              </a:rPr>
              <a:t>Mechanical Ventilation</a:t>
            </a:r>
            <a:r>
              <a:rPr lang="pt-BR" sz="1400">
                <a:hlinkClick r:id="rId7"/>
              </a:rPr>
              <a:t> in Very Low Birth Weight Infants: Results From a National Cohort Study.</a:t>
            </a:r>
            <a:r>
              <a:rPr lang="pt-BR" sz="1400"/>
              <a:t>Choi YB, Lee J, Park J, Jun YH.J Pediatr. 2018 Mar;194:34-39.e3. doi: 10.1016/j.jpeds.2017.10.042. Epub 2017 Dec 1.PMID: 29198532 </a:t>
            </a:r>
            <a:r>
              <a:rPr lang="pt-BR" sz="1400" u="sng">
                <a:hlinkClick r:id="rId8"/>
              </a:rPr>
              <a:t>Similar articles.</a:t>
            </a:r>
            <a:r>
              <a:rPr lang="pt-BR" sz="1400"/>
              <a:t> </a:t>
            </a:r>
          </a:p>
        </p:txBody>
      </p:sp>
      <p:sp>
        <p:nvSpPr>
          <p:cNvPr id="58377" name="Rectangle 11"/>
          <p:cNvSpPr>
            <a:spLocks noChangeArrowheads="1"/>
          </p:cNvSpPr>
          <p:nvPr/>
        </p:nvSpPr>
        <p:spPr bwMode="auto">
          <a:xfrm>
            <a:off x="900113" y="5373688"/>
            <a:ext cx="7470775" cy="992187"/>
          </a:xfrm>
          <a:prstGeom prst="rect">
            <a:avLst/>
          </a:prstGeom>
          <a:noFill/>
          <a:ln w="76200">
            <a:solidFill>
              <a:srgbClr val="009900"/>
            </a:solidFill>
            <a:miter lim="800000"/>
            <a:headEnd/>
            <a:tailEnd/>
          </a:ln>
        </p:spPr>
        <p:txBody>
          <a:bodyPr anchor="ctr">
            <a:spAutoFit/>
          </a:bodyPr>
          <a:lstStyle/>
          <a:p>
            <a:pPr algn="ctr"/>
            <a:r>
              <a:rPr lang="pt-BR">
                <a:solidFill>
                  <a:srgbClr val="FF0066"/>
                </a:solidFill>
              </a:rPr>
              <a:t>O suporte respiratório não invasivo seria menos prejudicial para o pulmão do que a ventilação endotraqueal. Como diz Fusch ” menos é mais para o apoio gentil aos prematuros extremos!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1"/>
          </p:nvPr>
        </p:nvSpPr>
        <p:spPr>
          <a:xfrm>
            <a:off x="468313" y="2332038"/>
            <a:ext cx="8229600" cy="4525962"/>
          </a:xfrm>
        </p:spPr>
        <p:txBody>
          <a:bodyPr/>
          <a:lstStyle/>
          <a:p>
            <a:pPr eaLnBrk="1" hangingPunct="1">
              <a:lnSpc>
                <a:spcPct val="80000"/>
              </a:lnSpc>
            </a:pPr>
            <a:r>
              <a:rPr lang="pt-BR" sz="1800" smtClean="0"/>
              <a:t>Trata-se de uma coorte retrospectiva incluindo crianças de </a:t>
            </a:r>
            <a:r>
              <a:rPr lang="pt-BR" sz="1800" b="1" smtClean="0"/>
              <a:t>22 a 31 semanas de gestação</a:t>
            </a:r>
            <a:r>
              <a:rPr lang="pt-BR" sz="1800" smtClean="0"/>
              <a:t> sem doença congênita grave e anomalias, nascidas em hospitais da </a:t>
            </a:r>
            <a:r>
              <a:rPr lang="pt-BR" sz="1800" i="1" smtClean="0"/>
              <a:t>Califórnia Perinatal Quality Care Collaborative</a:t>
            </a:r>
            <a:r>
              <a:rPr lang="pt-BR" sz="1800" smtClean="0"/>
              <a:t>, entre 2005 e 2015, tendo como desfecho primário do estudo, a  grave HIV (grau III ou IV). De 44028 lactentes, 24,4% apresentaram HIV, (16,5%  graus I ou II e 7,7% graus III ou IV). A incidência de HIV grave diminuiu significativamente em toda a Califórnia (de 9,7% em 2005 para 5,9% em 2015-redução de 39%, assim como diminuição da HIV graus I e II (de 18,3% para  14,1%-redução de 23% ).  Os fatores identificados na queda da HIV  na análise </a:t>
            </a:r>
            <a:r>
              <a:rPr lang="pt-BR" sz="1800" smtClean="0">
                <a:solidFill>
                  <a:schemeClr val="hlink"/>
                </a:solidFill>
              </a:rPr>
              <a:t>multivariada, foram,  especificamente</a:t>
            </a:r>
            <a:r>
              <a:rPr lang="pt-BR" sz="1800" smtClean="0"/>
              <a:t> </a:t>
            </a:r>
            <a:r>
              <a:rPr lang="pt-BR" sz="1800" b="1" smtClean="0">
                <a:solidFill>
                  <a:schemeClr val="hlink"/>
                </a:solidFill>
              </a:rPr>
              <a:t>esteróides pré-natais</a:t>
            </a:r>
            <a:r>
              <a:rPr lang="pt-BR" sz="1800" smtClean="0">
                <a:solidFill>
                  <a:schemeClr val="hlink"/>
                </a:solidFill>
              </a:rPr>
              <a:t> e </a:t>
            </a:r>
            <a:r>
              <a:rPr lang="pt-BR" sz="1800" b="1" smtClean="0">
                <a:solidFill>
                  <a:schemeClr val="hlink"/>
                </a:solidFill>
              </a:rPr>
              <a:t>intubação da Sala de Parto</a:t>
            </a:r>
            <a:r>
              <a:rPr lang="pt-BR" sz="1800" b="1" smtClean="0"/>
              <a:t>. </a:t>
            </a:r>
            <a:r>
              <a:rPr lang="pt-BR" sz="1800" smtClean="0"/>
              <a:t>Nas crianças com HIV grave, as taxas de exposição pré-natal a esteróides aumentou de 71,7% para 81,3%. As taxas de intubação na Sala de Parto diminuíram significativamente nos lactentes com HIV grave de 86,6% para 70,7%, uma diminuição 1,5% ao ano. Durante parte do estudo, foi implementada melhoria na qualidade das práticas na Sala de Parto</a:t>
            </a:r>
            <a:r>
              <a:rPr lang="pt-BR" sz="1800" b="1" smtClean="0"/>
              <a:t>, </a:t>
            </a:r>
            <a:r>
              <a:rPr lang="pt-BR" sz="1800" smtClean="0"/>
              <a:t>uma das quais foi a otimização do suporte respiratório. </a:t>
            </a:r>
            <a:r>
              <a:rPr lang="pt-BR" sz="1800" b="1" smtClean="0">
                <a:solidFill>
                  <a:schemeClr val="hlink"/>
                </a:solidFill>
              </a:rPr>
              <a:t>Assim</a:t>
            </a:r>
            <a:r>
              <a:rPr lang="pt-BR" sz="1800" smtClean="0">
                <a:solidFill>
                  <a:schemeClr val="hlink"/>
                </a:solidFill>
              </a:rPr>
              <a:t> a </a:t>
            </a:r>
            <a:r>
              <a:rPr lang="pt-BR" sz="1800" b="1" smtClean="0">
                <a:solidFill>
                  <a:schemeClr val="hlink"/>
                </a:solidFill>
              </a:rPr>
              <a:t>exposição pré-natal ao esteróide e menos intubação na  Sala de Parto foram as maiores contribuições  para a redução da HIV grave.</a:t>
            </a:r>
            <a:r>
              <a:rPr lang="pt-BR" sz="1800" b="1" smtClean="0"/>
              <a:t> </a:t>
            </a:r>
            <a:r>
              <a:rPr lang="pt-BR" sz="1800" b="1" smtClean="0">
                <a:solidFill>
                  <a:srgbClr val="FF0066"/>
                </a:solidFill>
              </a:rPr>
              <a:t>ASSIM, MUDANÇA GENERALIZADA NA PRÁTICA PODE IMPACTAR RESULTADOS</a:t>
            </a:r>
            <a:r>
              <a:rPr lang="pt-BR" sz="1800" b="1" smtClean="0"/>
              <a:t>. Portanto, esses dados, em conjunto com outras literaturas, destacam a necessidade de esforços contínuos para otimizar as práticas na  Sala de Parto  e o manuseio dos RN de muito baixo peso ao nascer.</a:t>
            </a:r>
            <a:r>
              <a:rPr lang="pt-BR" sz="1800" smtClean="0"/>
              <a:t> </a:t>
            </a:r>
          </a:p>
        </p:txBody>
      </p:sp>
      <p:sp>
        <p:nvSpPr>
          <p:cNvPr id="59395" name="Rectangle 4"/>
          <p:cNvSpPr>
            <a:spLocks noChangeArrowheads="1"/>
          </p:cNvSpPr>
          <p:nvPr/>
        </p:nvSpPr>
        <p:spPr bwMode="auto">
          <a:xfrm>
            <a:off x="539750" y="280988"/>
            <a:ext cx="8353425" cy="1020762"/>
          </a:xfrm>
          <a:prstGeom prst="rect">
            <a:avLst/>
          </a:prstGeom>
          <a:solidFill>
            <a:srgbClr val="FFFFFF"/>
          </a:solidFill>
          <a:ln w="9525">
            <a:noFill/>
            <a:miter lim="800000"/>
            <a:headEnd/>
            <a:tailEnd/>
          </a:ln>
        </p:spPr>
        <p:txBody>
          <a:bodyPr tIns="126960" bIns="25392" anchor="ctr">
            <a:spAutoFit/>
          </a:bodyPr>
          <a:lstStyle/>
          <a:p>
            <a:r>
              <a:rPr lang="pt-BR" sz="2200" b="1">
                <a:solidFill>
                  <a:srgbClr val="072A4D"/>
                </a:solidFill>
                <a:latin typeface="Lato" pitchFamily="34" charset="0"/>
                <a:hlinkClick r:id="rId2"/>
              </a:rPr>
              <a:t>Varia</a:t>
            </a:r>
            <a:r>
              <a:rPr lang="pt-BR" sz="2200" b="1">
                <a:solidFill>
                  <a:srgbClr val="072A4D"/>
                </a:solidFill>
                <a:latin typeface="Calibri" pitchFamily="34" charset="0"/>
                <a:hlinkClick r:id="rId2"/>
              </a:rPr>
              <a:t>ç</a:t>
            </a:r>
            <a:r>
              <a:rPr lang="pt-BR" sz="2200" b="1">
                <a:solidFill>
                  <a:srgbClr val="072A4D"/>
                </a:solidFill>
                <a:latin typeface="Lato" pitchFamily="34" charset="0"/>
                <a:hlinkClick r:id="rId2"/>
              </a:rPr>
              <a:t>ão da incidência e dos fatores de risco na Hemorragia Intraventricular severa em uma coorte populacional</a:t>
            </a:r>
            <a:endParaRPr lang="pt-BR" sz="2200" b="1">
              <a:solidFill>
                <a:srgbClr val="072A4D"/>
              </a:solidFill>
              <a:latin typeface="Lato" pitchFamily="34" charset="0"/>
            </a:endParaRPr>
          </a:p>
          <a:p>
            <a:pPr eaLnBrk="0" hangingPunct="0"/>
            <a:r>
              <a:rPr lang="pt-BR" sz="1300" u="sng">
                <a:solidFill>
                  <a:srgbClr val="78909C"/>
                </a:solidFill>
                <a:latin typeface="Source Sans Pro"/>
              </a:rPr>
              <a:t>  </a:t>
            </a:r>
          </a:p>
        </p:txBody>
      </p:sp>
      <p:pic>
        <p:nvPicPr>
          <p:cNvPr id="59396" name="Picture 5" descr="pptx">
            <a:hlinkClick r:id="rId3" tooltip="Hemorrag_intrav_inciden_fator_risco"/>
          </p:cNvPr>
          <p:cNvPicPr>
            <a:picLocks noChangeAspect="1" noChangeArrowheads="1"/>
          </p:cNvPicPr>
          <p:nvPr/>
        </p:nvPicPr>
        <p:blipFill>
          <a:blip r:embed="rId4"/>
          <a:srcRect/>
          <a:stretch>
            <a:fillRect/>
          </a:stretch>
        </p:blipFill>
        <p:spPr bwMode="auto">
          <a:xfrm>
            <a:off x="8243888" y="476250"/>
            <a:ext cx="457200" cy="457200"/>
          </a:xfrm>
          <a:prstGeom prst="rect">
            <a:avLst/>
          </a:prstGeom>
          <a:noFill/>
          <a:ln w="9525">
            <a:noFill/>
            <a:miter lim="800000"/>
            <a:headEnd/>
            <a:tailEnd/>
          </a:ln>
        </p:spPr>
      </p:pic>
      <p:sp>
        <p:nvSpPr>
          <p:cNvPr id="59397" name="Rectangle 7"/>
          <p:cNvSpPr>
            <a:spLocks noChangeArrowheads="1"/>
          </p:cNvSpPr>
          <p:nvPr/>
        </p:nvSpPr>
        <p:spPr bwMode="auto">
          <a:xfrm>
            <a:off x="900113" y="1635125"/>
            <a:ext cx="7212012" cy="547688"/>
          </a:xfrm>
          <a:prstGeom prst="rect">
            <a:avLst/>
          </a:prstGeom>
          <a:solidFill>
            <a:srgbClr val="FFFFFF"/>
          </a:solidFill>
          <a:ln w="9525">
            <a:noFill/>
            <a:miter lim="800000"/>
            <a:headEnd/>
            <a:tailEnd/>
          </a:ln>
        </p:spPr>
        <p:txBody>
          <a:bodyPr lIns="0" tIns="0" rIns="71415" bIns="0" anchor="ctr">
            <a:spAutoFit/>
          </a:bodyPr>
          <a:lstStyle/>
          <a:p>
            <a:pPr algn="ctr"/>
            <a:r>
              <a:rPr lang="pt-BR" sz="1200">
                <a:hlinkClick r:id="rId5"/>
              </a:rPr>
              <a:t>Incidence Trends and Risk Factor Variation in Severe Intraventricular Hemorrhage across a Population Based Cohort.</a:t>
            </a:r>
            <a:r>
              <a:rPr lang="pt-BR" sz="1200"/>
              <a:t>Handley SC, Passarella M, Lee HC, Lorch SA.J Pediatr. 2018 May 10. pii: S0022-3476(18)30510-9. doi: 10.1016/j.jpeds.2018.04.020. [Epub ahead of print]PMID: 29754865.</a:t>
            </a:r>
            <a:r>
              <a:rPr lang="pt-BR" sz="1200" u="sng">
                <a:hlinkClick r:id="rId6"/>
              </a:rPr>
              <a:t>Similar articles</a:t>
            </a:r>
            <a:endParaRPr lang="pt-BR" sz="1200" u="sng"/>
          </a:p>
        </p:txBody>
      </p:sp>
      <p:sp>
        <p:nvSpPr>
          <p:cNvPr id="59398" name="Rectangle 8"/>
          <p:cNvSpPr>
            <a:spLocks noChangeArrowheads="1"/>
          </p:cNvSpPr>
          <p:nvPr/>
        </p:nvSpPr>
        <p:spPr bwMode="auto">
          <a:xfrm>
            <a:off x="0" y="1125538"/>
            <a:ext cx="6559550" cy="304800"/>
          </a:xfrm>
          <a:prstGeom prst="rect">
            <a:avLst/>
          </a:prstGeom>
          <a:noFill/>
          <a:ln w="9525">
            <a:noFill/>
            <a:miter lim="800000"/>
            <a:headEnd/>
            <a:tailEnd/>
          </a:ln>
        </p:spPr>
        <p:txBody>
          <a:bodyPr wrap="none" anchor="ctr">
            <a:spAutoFit/>
          </a:bodyPr>
          <a:lstStyle/>
          <a:p>
            <a:pPr algn="just"/>
            <a:r>
              <a:rPr lang="pt-BR" sz="1400"/>
              <a:t>Apresentação:Felipe Borges, Guilherme Queiroz, Rodrigo Pio, Paulo R. Margotto</a:t>
            </a:r>
          </a:p>
        </p:txBody>
      </p:sp>
      <p:pic>
        <p:nvPicPr>
          <p:cNvPr id="59399" name="Picture 9"/>
          <p:cNvPicPr>
            <a:picLocks noChangeAspect="1" noChangeArrowheads="1"/>
          </p:cNvPicPr>
          <p:nvPr/>
        </p:nvPicPr>
        <p:blipFill>
          <a:blip r:embed="rId7" cstate="print">
            <a:lum bright="6000" contrast="18000"/>
          </a:blip>
          <a:srcRect/>
          <a:stretch>
            <a:fillRect/>
          </a:stretch>
        </p:blipFill>
        <p:spPr bwMode="auto">
          <a:xfrm>
            <a:off x="7092950" y="836613"/>
            <a:ext cx="1403350" cy="742950"/>
          </a:xfrm>
          <a:prstGeom prst="rect">
            <a:avLst/>
          </a:prstGeom>
          <a:noFill/>
          <a:ln w="28575">
            <a:solidFill>
              <a:schemeClr val="bg1"/>
            </a:solid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p:cNvSpPr>
            <a:spLocks noGrp="1"/>
          </p:cNvSpPr>
          <p:nvPr>
            <p:ph type="body" idx="4294967295"/>
          </p:nvPr>
        </p:nvSpPr>
        <p:spPr>
          <a:xfrm>
            <a:off x="684213" y="1052513"/>
            <a:ext cx="8229600" cy="4389437"/>
          </a:xfrm>
        </p:spPr>
        <p:txBody>
          <a:bodyPr lIns="90004" tIns="44997" rIns="90004" bIns="44997"/>
          <a:lstStyle/>
          <a:p>
            <a:pPr eaLnBrk="1" hangingPunct="1">
              <a:lnSpc>
                <a:spcPct val="80000"/>
              </a:lnSpc>
            </a:pPr>
            <a:r>
              <a:rPr lang="pt-BR" altLang="ko-KR" sz="2600" smtClean="0">
                <a:ea typeface="Gulim" pitchFamily="34" charset="-127"/>
              </a:rPr>
              <a:t>Passei quase toda a minha carreira lidando com ventilação mecânica e agora espero em 30 minutos convencê-los a não usá-la. </a:t>
            </a:r>
          </a:p>
          <a:p>
            <a:pPr eaLnBrk="1" hangingPunct="1">
              <a:lnSpc>
                <a:spcPct val="80000"/>
              </a:lnSpc>
            </a:pPr>
            <a:r>
              <a:rPr lang="pt-BR" altLang="ko-KR" sz="2600" smtClean="0">
                <a:ea typeface="Gulim" pitchFamily="34" charset="-127"/>
              </a:rPr>
              <a:t>Da Rede Neonatal italiana, publicados por Gagliardi et (</a:t>
            </a:r>
            <a:r>
              <a:rPr lang="pt-BR" altLang="ko-KR" sz="2600" smtClean="0">
                <a:ea typeface="Gulim" pitchFamily="34" charset="-127"/>
                <a:hlinkClick r:id="rId2"/>
              </a:rPr>
              <a:t>Do differences in </a:t>
            </a:r>
            <a:r>
              <a:rPr lang="pt-BR" altLang="ko-KR" sz="2600" b="1" smtClean="0">
                <a:ea typeface="Gulim" pitchFamily="34" charset="-127"/>
                <a:hlinkClick r:id="rId2"/>
              </a:rPr>
              <a:t>delivery room</a:t>
            </a:r>
            <a:r>
              <a:rPr lang="pt-BR" altLang="ko-KR" sz="2600" smtClean="0">
                <a:ea typeface="Gulim" pitchFamily="34" charset="-127"/>
                <a:hlinkClick r:id="rId2"/>
              </a:rPr>
              <a:t> </a:t>
            </a:r>
            <a:r>
              <a:rPr lang="pt-BR" altLang="ko-KR" sz="2600" b="1" smtClean="0">
                <a:ea typeface="Gulim" pitchFamily="34" charset="-127"/>
                <a:hlinkClick r:id="rId2"/>
              </a:rPr>
              <a:t>intubation</a:t>
            </a:r>
            <a:r>
              <a:rPr lang="pt-BR" altLang="ko-KR" sz="2600" smtClean="0">
                <a:ea typeface="Gulim" pitchFamily="34" charset="-127"/>
                <a:hlinkClick r:id="rId2"/>
              </a:rPr>
              <a:t> explain different rates of bronchopulmonary dysplasia between hospitals?</a:t>
            </a:r>
            <a:r>
              <a:rPr lang="pt-BR" altLang="ko-KR" sz="2600" smtClean="0">
                <a:ea typeface="Gulim" pitchFamily="34" charset="-127"/>
              </a:rPr>
              <a:t> </a:t>
            </a:r>
            <a:r>
              <a:rPr lang="it-IT" altLang="ko-KR" sz="2600" smtClean="0">
                <a:ea typeface="Gulim" pitchFamily="34" charset="-127"/>
              </a:rPr>
              <a:t>Gagliardi L et al. </a:t>
            </a:r>
            <a:r>
              <a:rPr lang="pt-BR" altLang="ko-KR" sz="2600" smtClean="0">
                <a:ea typeface="Gulim" pitchFamily="34" charset="-127"/>
              </a:rPr>
              <a:t>Dis Child Fetal Neonatal Ed. 2011 Jan;96(1):F30-5) </a:t>
            </a:r>
          </a:p>
          <a:p>
            <a:pPr eaLnBrk="1" hangingPunct="1">
              <a:lnSpc>
                <a:spcPct val="80000"/>
              </a:lnSpc>
            </a:pPr>
            <a:endParaRPr lang="pt-BR" altLang="ko-KR" sz="2600" smtClean="0">
              <a:ea typeface="Gulim" pitchFamily="34" charset="-127"/>
            </a:endParaRPr>
          </a:p>
          <a:p>
            <a:pPr eaLnBrk="1" hangingPunct="1">
              <a:lnSpc>
                <a:spcPct val="80000"/>
              </a:lnSpc>
            </a:pPr>
            <a:endParaRPr lang="pt-BR" altLang="ko-KR" sz="2600" smtClean="0">
              <a:ea typeface="Gulim" pitchFamily="34" charset="-127"/>
            </a:endParaRPr>
          </a:p>
          <a:p>
            <a:pPr eaLnBrk="1" hangingPunct="1">
              <a:lnSpc>
                <a:spcPct val="80000"/>
              </a:lnSpc>
            </a:pPr>
            <a:endParaRPr lang="pt-BR" altLang="ko-KR" sz="2600" smtClean="0">
              <a:ea typeface="Gulim" pitchFamily="34" charset="-127"/>
            </a:endParaRPr>
          </a:p>
          <a:p>
            <a:pPr eaLnBrk="1" hangingPunct="1">
              <a:lnSpc>
                <a:spcPct val="80000"/>
              </a:lnSpc>
            </a:pPr>
            <a:endParaRPr lang="pt-BR" altLang="ko-KR" sz="2000" smtClean="0">
              <a:ea typeface="Gulim" pitchFamily="34" charset="-127"/>
            </a:endParaRPr>
          </a:p>
          <a:p>
            <a:pPr eaLnBrk="1" hangingPunct="1">
              <a:lnSpc>
                <a:spcPct val="80000"/>
              </a:lnSpc>
            </a:pPr>
            <a:r>
              <a:rPr lang="pt-BR" altLang="ko-KR" sz="1800" smtClean="0">
                <a:ea typeface="Gulim" pitchFamily="34" charset="-127"/>
              </a:rPr>
              <a:t>Então, como podemos evitar esta ventilação mecânica? </a:t>
            </a:r>
            <a:r>
              <a:rPr lang="en-US" altLang="ko-KR" sz="1800" smtClean="0">
                <a:ea typeface="Gulim" pitchFamily="34" charset="-127"/>
              </a:rPr>
              <a:t>(</a:t>
            </a:r>
            <a:r>
              <a:rPr lang="en-US" altLang="ko-KR" sz="1800" i="1" smtClean="0">
                <a:ea typeface="Gulim" pitchFamily="34" charset="-127"/>
              </a:rPr>
              <a:t>How can we keep babies off mechanical ventilation?</a:t>
            </a:r>
            <a:r>
              <a:rPr lang="en-US" altLang="ko-KR" sz="1800" smtClean="0">
                <a:ea typeface="Gulim" pitchFamily="34" charset="-127"/>
              </a:rPr>
              <a:t>) </a:t>
            </a:r>
            <a:r>
              <a:rPr lang="pt-BR" altLang="ko-KR" sz="1800" smtClean="0">
                <a:ea typeface="Gulim" pitchFamily="34" charset="-127"/>
              </a:rPr>
              <a:t>Já lhes digo: </a:t>
            </a:r>
            <a:r>
              <a:rPr lang="pt-BR" altLang="ko-KR" sz="1800" b="1" smtClean="0">
                <a:ea typeface="Gulim" pitchFamily="34" charset="-127"/>
              </a:rPr>
              <a:t>não inicie a VM a menos que  esteja claramente justificada.</a:t>
            </a:r>
            <a:r>
              <a:rPr lang="pt-BR" altLang="ko-KR" sz="1800" smtClean="0">
                <a:ea typeface="Gulim" pitchFamily="34" charset="-127"/>
              </a:rPr>
              <a:t> Use formas alternativas: CPAP nasal, NIPPV (</a:t>
            </a:r>
            <a:r>
              <a:rPr lang="pt-BR" altLang="ko-KR" sz="1800" i="1" smtClean="0">
                <a:ea typeface="Gulim" pitchFamily="34" charset="-127"/>
              </a:rPr>
              <a:t>nasal intermittent posite pressure ventilation</a:t>
            </a:r>
            <a:r>
              <a:rPr lang="pt-BR" altLang="ko-KR" sz="1800" smtClean="0">
                <a:ea typeface="Gulim" pitchFamily="34" charset="-127"/>
              </a:rPr>
              <a:t>). </a:t>
            </a:r>
            <a:r>
              <a:rPr lang="pt-BR" altLang="ko-KR" sz="1800" b="1" smtClean="0">
                <a:solidFill>
                  <a:srgbClr val="FF3399"/>
                </a:solidFill>
                <a:ea typeface="Gulim" pitchFamily="34" charset="-127"/>
              </a:rPr>
              <a:t>Descontinue a ventilação logo que possível; desmame agressivamente para um suporte respiratório menos invasivo.</a:t>
            </a:r>
            <a:r>
              <a:rPr lang="pt-BR" altLang="ko-KR" sz="1800" smtClean="0">
                <a:ea typeface="Gulim" pitchFamily="34" charset="-127"/>
              </a:rPr>
              <a:t> Esta é a mensagem que quero deixar a todos aqui em Miami. Sei que nem sempre é possível, mas devemos sempre tentar.</a:t>
            </a:r>
            <a:endParaRPr lang="pt-BR" sz="1800" smtClean="0"/>
          </a:p>
        </p:txBody>
      </p:sp>
      <p:pic>
        <p:nvPicPr>
          <p:cNvPr id="60419" name="Picture 15"/>
          <p:cNvPicPr>
            <a:picLocks noChangeAspect="1" noChangeArrowheads="1"/>
          </p:cNvPicPr>
          <p:nvPr/>
        </p:nvPicPr>
        <p:blipFill>
          <a:blip r:embed="rId3"/>
          <a:srcRect/>
          <a:stretch>
            <a:fillRect/>
          </a:stretch>
        </p:blipFill>
        <p:spPr bwMode="auto">
          <a:xfrm>
            <a:off x="1476375" y="3789363"/>
            <a:ext cx="5649913" cy="1282700"/>
          </a:xfrm>
          <a:prstGeom prst="rect">
            <a:avLst/>
          </a:prstGeom>
          <a:noFill/>
          <a:ln w="9525">
            <a:noFill/>
            <a:miter lim="800000"/>
            <a:headEnd/>
            <a:tailEnd/>
          </a:ln>
        </p:spPr>
      </p:pic>
      <p:sp>
        <p:nvSpPr>
          <p:cNvPr id="60420" name="Rectangle 6"/>
          <p:cNvSpPr>
            <a:spLocks noChangeArrowheads="1"/>
          </p:cNvSpPr>
          <p:nvPr/>
        </p:nvSpPr>
        <p:spPr bwMode="auto">
          <a:xfrm>
            <a:off x="250825" y="0"/>
            <a:ext cx="8893175" cy="1066800"/>
          </a:xfrm>
          <a:prstGeom prst="rect">
            <a:avLst/>
          </a:prstGeom>
          <a:solidFill>
            <a:srgbClr val="FFFFFF"/>
          </a:solidFill>
          <a:ln w="9525">
            <a:noFill/>
            <a:miter lim="800000"/>
            <a:headEnd/>
            <a:tailEnd/>
          </a:ln>
        </p:spPr>
        <p:txBody>
          <a:bodyPr lIns="0" tIns="126960" rIns="0" bIns="25392" anchor="ctr">
            <a:spAutoFit/>
          </a:bodyPr>
          <a:lstStyle/>
          <a:p>
            <a:pPr algn="ctr" eaLnBrk="0" hangingPunct="0"/>
            <a:r>
              <a:rPr lang="pt-BR" sz="2000" b="1">
                <a:solidFill>
                  <a:schemeClr val="hlink"/>
                </a:solidFill>
                <a:latin typeface="Lato" pitchFamily="34" charset="0"/>
                <a:ea typeface="MS PGothic" pitchFamily="34" charset="-128"/>
              </a:rPr>
              <a:t>Suporte respirat</a:t>
            </a:r>
            <a:r>
              <a:rPr lang="pt-BR" sz="2000" b="1">
                <a:solidFill>
                  <a:schemeClr val="hlink"/>
                </a:solidFill>
                <a:latin typeface="Calibri" pitchFamily="34" charset="0"/>
                <a:ea typeface="MS PGothic" pitchFamily="34" charset="-128"/>
              </a:rPr>
              <a:t>ó</a:t>
            </a:r>
            <a:r>
              <a:rPr lang="pt-BR" sz="2000" b="1">
                <a:solidFill>
                  <a:schemeClr val="hlink"/>
                </a:solidFill>
                <a:latin typeface="Lato" pitchFamily="34" charset="0"/>
                <a:ea typeface="MS PGothic" pitchFamily="34" charset="-128"/>
              </a:rPr>
              <a:t>rio minimamente invasivo no rec</a:t>
            </a:r>
            <a:r>
              <a:rPr lang="pt-BR" sz="2000" b="1">
                <a:solidFill>
                  <a:schemeClr val="hlink"/>
                </a:solidFill>
                <a:latin typeface="Calibri" pitchFamily="34" charset="0"/>
                <a:ea typeface="MS PGothic" pitchFamily="34" charset="-128"/>
              </a:rPr>
              <a:t>é</a:t>
            </a:r>
            <a:r>
              <a:rPr lang="pt-BR" sz="2000" b="1">
                <a:solidFill>
                  <a:schemeClr val="hlink"/>
                </a:solidFill>
                <a:latin typeface="Lato" pitchFamily="34" charset="0"/>
                <a:ea typeface="MS PGothic" pitchFamily="34" charset="-128"/>
              </a:rPr>
              <a:t>m-nascido de muito baixo peso. estamos prontos para isto?</a:t>
            </a:r>
          </a:p>
          <a:p>
            <a:pPr algn="ctr" eaLnBrk="0" hangingPunct="0"/>
            <a:r>
              <a:rPr lang="pt-BR" sz="2000" u="sng">
                <a:solidFill>
                  <a:srgbClr val="78909C"/>
                </a:solidFill>
                <a:latin typeface="Source Sans Pro"/>
                <a:ea typeface="MS PGothic" pitchFamily="34" charset="-128"/>
              </a:rPr>
              <a:t> </a:t>
            </a:r>
            <a:r>
              <a:rPr lang="pt-BR" sz="2000">
                <a:solidFill>
                  <a:srgbClr val="78909C"/>
                </a:solidFill>
                <a:latin typeface="Source Sans Pro"/>
                <a:ea typeface="MS PGothic" pitchFamily="34" charset="-128"/>
              </a:rPr>
              <a:t>Eduardo Bancalari (EUA). Realizado por Paulo R. Margotto</a:t>
            </a:r>
          </a:p>
        </p:txBody>
      </p:sp>
      <p:pic>
        <p:nvPicPr>
          <p:cNvPr id="60421" name="Picture 7" descr="doc">
            <a:hlinkClick r:id="rId4" tooltip="Suporte-resp-minim-invasivo_2015"/>
          </p:cNvPr>
          <p:cNvPicPr>
            <a:picLocks noChangeAspect="1" noChangeArrowheads="1"/>
          </p:cNvPicPr>
          <p:nvPr/>
        </p:nvPicPr>
        <p:blipFill>
          <a:blip r:embed="rId5"/>
          <a:srcRect/>
          <a:stretch>
            <a:fillRect/>
          </a:stretch>
        </p:blipFill>
        <p:spPr bwMode="auto">
          <a:xfrm>
            <a:off x="8243888" y="404813"/>
            <a:ext cx="431800" cy="4572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468313" y="0"/>
            <a:ext cx="8229600" cy="1143000"/>
          </a:xfrm>
        </p:spPr>
        <p:txBody>
          <a:bodyPr/>
          <a:lstStyle/>
          <a:p>
            <a:pPr eaLnBrk="1" hangingPunct="1"/>
            <a:r>
              <a:rPr lang="pt-BR" smtClean="0">
                <a:solidFill>
                  <a:srgbClr val="0000FF"/>
                </a:solidFill>
              </a:rPr>
              <a:t>Então...</a:t>
            </a:r>
          </a:p>
        </p:txBody>
      </p:sp>
      <p:sp>
        <p:nvSpPr>
          <p:cNvPr id="61443" name="Rectangle 3"/>
          <p:cNvSpPr>
            <a:spLocks noGrp="1"/>
          </p:cNvSpPr>
          <p:nvPr>
            <p:ph type="body" idx="1"/>
          </p:nvPr>
        </p:nvSpPr>
        <p:spPr>
          <a:xfrm>
            <a:off x="0" y="908050"/>
            <a:ext cx="9144000" cy="5545138"/>
          </a:xfrm>
          <a:solidFill>
            <a:schemeClr val="bg2"/>
          </a:solidFill>
        </p:spPr>
        <p:txBody>
          <a:bodyPr/>
          <a:lstStyle/>
          <a:p>
            <a:pPr eaLnBrk="1" hangingPunct="1">
              <a:lnSpc>
                <a:spcPct val="80000"/>
              </a:lnSpc>
            </a:pPr>
            <a:r>
              <a:rPr lang="pt-BR" altLang="ja-JP" sz="1600" smtClean="0"/>
              <a:t>Os autores compararam as variações no manejo das condições respiratórias em prematuros nascidos &lt;29 semanas, entre 10 Redes Neonatais (390 UTI Neonatais, das quais 321 responderam [82%] na Austrália / Nova Zelândia, Canadá, Finlândia, Illinois nos EUA, Israel, Japão, Espanha , Suécia, Suíça e Toscana na Itália). A maioria das Unidades em cada rede (50-100%) relatou o uso de CPAP de 5-8 cm H2O, assim como a intubação ocorreu com FiO2  entre 30-39% ou 40-49% e intubação precoce nos bebês entre 23-24 semanas.As formas mais comuns de estratégia não invasiva foram CPAP/NIPPV no Japão, Suécia e Suíça. INSURE na Austrália/Nova Zelândia, Canadá e Toscana, LISA na Finlândia e Espanha, Em Illinois e Israel CPAP NIPPV e INSURE foram similares. Quanto à Medicação: a minoria das Unidades de todas as Redes reportaram usar esteroides sistêmicos de rotina ou frequentemente (0-25% d Unidades; a maioria  usam frequentemente narcóticos para sedação nos ventilados, entretanto, a minoria usaram de rotina ou frequentemente; 90 1 100% usaram cafeína fequentemente ou de rotina. LISA tem sido usado em mais de 50% nos países europeus com grande variação nos países nórdicos (9-100%). A maioria das Unidades usam SIPPV controlado por pressão, apesar de se saber que a ventilação direcionada a volume diminui a displasia broncopulmonar (DBP) e a mortalidade. De destaque: a maioria das Unidades não tem protocolo de prontidão da extubação!Nos </a:t>
            </a:r>
            <a:r>
              <a:rPr lang="pt-BR" altLang="ja-JP" sz="1600" i="1" smtClean="0"/>
              <a:t>links </a:t>
            </a:r>
            <a:r>
              <a:rPr lang="pt-BR" altLang="ja-JP" sz="1600" smtClean="0"/>
              <a:t>trouxemos o Protocolo da nossa Unidade quanto ao manuseio respiratório dos prematuros extremos:CPAP nasal, uso do surfactante incluindo o minimamente invasivo (Mini Insure), assim como a comparação de resultados da literatura com o Mini Insure e Insure ( o uso do Mini Insure em relação a à Ventilação mecânica e CPAP nasal isolado foi associado a menor probabilidade de morte e/ou DBP e menor hemorragia intraventricular.Estudos mostram que muito dos prematuros extremos respiram ou choram ao nascer (&lt;26 semanas,67% respiram e 56% choram). Interessante  saber </a:t>
            </a:r>
            <a:r>
              <a:rPr lang="pt-BR" altLang="ja-JP" sz="1600" i="1" smtClean="0"/>
              <a:t> </a:t>
            </a:r>
            <a:r>
              <a:rPr lang="pt-BR" altLang="ja-JP" sz="1600" smtClean="0"/>
              <a:t>que um lactente adicional poderia sobreviver até 36 semanas sem displasia broncopulmonar para cada 25 bebês tratados com CPAP nasal na Sala de Parto, ao invés de ser intubado!Se usarmos a cânula de alto fluxo como suporte primário, deixe sempre o modo CPAP nasal de prontidão, pois 25,5%  falham versos 13% no modo CPA nasal. Avaliando 30 Centros Neonatais, a evidência mostrou que  </a:t>
            </a:r>
            <a:r>
              <a:rPr lang="pt-BR" altLang="ja-JP" sz="1600" b="1" smtClean="0"/>
              <a:t>o suporte respiratório não invasivo seria menos prejudicial para o pulmão do que a ventilação endotraqueal</a:t>
            </a:r>
            <a:r>
              <a:rPr lang="pt-BR" altLang="ja-JP" sz="1600" smtClean="0"/>
              <a:t>. Como abordamos no Café Cientifico anterior, menos intubação na Sala de Parto diminui significativamente a hemorragia intraventricular nos prematuros extremos!Então, </a:t>
            </a:r>
            <a:r>
              <a:rPr lang="pt-BR" altLang="ja-JP" sz="1600" b="1" smtClean="0"/>
              <a:t>evite o quanto possível a ventilação mecânica e se o fizer, programe a extubação o mais rápido possíve</a:t>
            </a:r>
            <a:r>
              <a:rPr lang="pt-BR" altLang="ja-JP" sz="1600" smtClean="0"/>
              <a:t>l. Então: "MENOS É MAIS!" </a:t>
            </a:r>
            <a:endParaRPr lang="pt-BR" sz="1600" smtClean="0"/>
          </a:p>
        </p:txBody>
      </p:sp>
      <p:sp>
        <p:nvSpPr>
          <p:cNvPr id="61444" name="Text Box 4"/>
          <p:cNvSpPr txBox="1">
            <a:spLocks noChangeArrowheads="1"/>
          </p:cNvSpPr>
          <p:nvPr/>
        </p:nvSpPr>
        <p:spPr bwMode="auto">
          <a:xfrm>
            <a:off x="8027988" y="6524625"/>
            <a:ext cx="1008062" cy="214313"/>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p:nvPr>
        </p:nvSpPr>
        <p:spPr/>
        <p:txBody>
          <a:bodyPr/>
          <a:lstStyle/>
          <a:p>
            <a:pPr eaLnBrk="1" hangingPunct="1"/>
            <a:r>
              <a:rPr lang="pt-BR" smtClean="0">
                <a:solidFill>
                  <a:schemeClr val="hlink"/>
                </a:solidFill>
              </a:rPr>
              <a:t>OBRIGADO!</a:t>
            </a:r>
          </a:p>
        </p:txBody>
      </p:sp>
      <p:pic>
        <p:nvPicPr>
          <p:cNvPr id="62467" name="Picture 2" descr="D:\Downloads\20180611_152939.jpg"/>
          <p:cNvPicPr>
            <a:picLocks noChangeAspect="1" noChangeArrowheads="1"/>
          </p:cNvPicPr>
          <p:nvPr/>
        </p:nvPicPr>
        <p:blipFill>
          <a:blip r:embed="rId2">
            <a:lum bright="42000" contrast="48000"/>
          </a:blip>
          <a:srcRect/>
          <a:stretch>
            <a:fillRect/>
          </a:stretch>
        </p:blipFill>
        <p:spPr bwMode="auto">
          <a:xfrm>
            <a:off x="250825" y="1341438"/>
            <a:ext cx="8642350" cy="4445000"/>
          </a:xfrm>
          <a:prstGeom prst="rect">
            <a:avLst/>
          </a:prstGeom>
          <a:noFill/>
          <a:ln w="9525">
            <a:noFill/>
            <a:miter lim="800000"/>
            <a:headEnd/>
            <a:tailEnd/>
          </a:ln>
        </p:spPr>
      </p:pic>
      <p:sp>
        <p:nvSpPr>
          <p:cNvPr id="62468" name="Text Box 5"/>
          <p:cNvSpPr txBox="1">
            <a:spLocks noChangeArrowheads="1"/>
          </p:cNvSpPr>
          <p:nvPr/>
        </p:nvSpPr>
        <p:spPr bwMode="auto">
          <a:xfrm>
            <a:off x="434975" y="5900738"/>
            <a:ext cx="8621713" cy="581025"/>
          </a:xfrm>
          <a:prstGeom prst="rect">
            <a:avLst/>
          </a:prstGeom>
          <a:noFill/>
          <a:ln w="9525">
            <a:noFill/>
            <a:miter lim="800000"/>
            <a:headEnd/>
            <a:tailEnd/>
          </a:ln>
        </p:spPr>
        <p:txBody>
          <a:bodyPr wrap="none">
            <a:spAutoFit/>
          </a:bodyPr>
          <a:lstStyle/>
          <a:p>
            <a:pPr algn="ctr"/>
            <a:r>
              <a:rPr lang="pt-BR" sz="1600">
                <a:solidFill>
                  <a:srgbClr val="0000FF"/>
                </a:solidFill>
              </a:rPr>
              <a:t>Doutorandos Moisés, Guilherme Queiróz,  Felipe Aguiar, Rodrigo Pio (Dr. Paulo R. Margotto),</a:t>
            </a:r>
          </a:p>
          <a:p>
            <a:pPr algn="ctr"/>
            <a:r>
              <a:rPr lang="pt-BR" sz="1600">
                <a:solidFill>
                  <a:srgbClr val="0000FF"/>
                </a:solidFill>
              </a:rPr>
              <a:t>Guilherme Thomé, Felipe Borges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634</TotalTime>
  <Words>5200</Words>
  <Application>Microsoft Office PowerPoint</Application>
  <PresentationFormat>Apresentação na tela (4:3)</PresentationFormat>
  <Paragraphs>352</Paragraphs>
  <Slides>60</Slides>
  <Notes>1</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60</vt:i4>
      </vt:variant>
    </vt:vector>
  </HeadingPairs>
  <TitlesOfParts>
    <vt:vector size="72" baseType="lpstr">
      <vt:lpstr>Arial</vt:lpstr>
      <vt:lpstr>Calibri</vt:lpstr>
      <vt:lpstr>Wingdings</vt:lpstr>
      <vt:lpstr>MS PGothic</vt:lpstr>
      <vt:lpstr>Microsoft YaHei</vt:lpstr>
      <vt:lpstr>Mangal</vt:lpstr>
      <vt:lpstr>Gulim</vt:lpstr>
      <vt:lpstr>Arial Unicode MS</vt:lpstr>
      <vt:lpstr>StarSymbol</vt:lpstr>
      <vt:lpstr>Lato</vt:lpstr>
      <vt:lpstr>Source Sans Pro</vt:lpstr>
      <vt:lpstr>Tema do Office</vt:lpstr>
      <vt:lpstr>Manejo Respiratório de Bebês Extremamente  Prematuros: Uma Pesquisa Internacional </vt:lpstr>
      <vt:lpstr>Introdução</vt:lpstr>
      <vt:lpstr>Introdução</vt:lpstr>
      <vt:lpstr>Introdução</vt:lpstr>
      <vt:lpstr>Introdução</vt:lpstr>
      <vt:lpstr>Slide 6</vt:lpstr>
      <vt:lpstr>Métodos</vt:lpstr>
      <vt:lpstr>Métodos</vt:lpstr>
      <vt:lpstr>Métodos</vt:lpstr>
      <vt:lpstr>Métodos</vt:lpstr>
      <vt:lpstr>Métodos</vt:lpstr>
      <vt:lpstr>Métodos</vt:lpstr>
      <vt:lpstr>Métodos</vt:lpstr>
      <vt:lpstr>Métodos</vt:lpstr>
      <vt:lpstr>Siglas</vt:lpstr>
      <vt:lpstr>Resultados</vt:lpstr>
      <vt:lpstr>Pressão Maxima de  CPAP e FiO2 usada antes da intubação</vt:lpstr>
      <vt:lpstr>Resultados</vt:lpstr>
      <vt:lpstr>Slide 19</vt:lpstr>
      <vt:lpstr>Modos de ventilação invasivos mais comuns e métodos usados para avaliar a prontidão de extubação para os bebês&lt;29 semanas</vt:lpstr>
      <vt:lpstr>Resultados Modos de ventilação invasiva</vt:lpstr>
      <vt:lpstr>Slide 22</vt:lpstr>
      <vt:lpstr>Resultados</vt:lpstr>
      <vt:lpstr>Slide 24</vt:lpstr>
      <vt:lpstr>Discussão</vt:lpstr>
      <vt:lpstr>Discussão</vt:lpstr>
      <vt:lpstr>Discussão</vt:lpstr>
      <vt:lpstr>Discussão</vt:lpstr>
      <vt:lpstr>Discussão</vt:lpstr>
      <vt:lpstr>Discussão</vt:lpstr>
      <vt:lpstr>Discussão - Implicações</vt:lpstr>
      <vt:lpstr>Discussão - Limitações</vt:lpstr>
      <vt:lpstr>Conclusão</vt:lpstr>
      <vt:lpstr>CONCLUSÃO</vt:lpstr>
      <vt:lpstr>ABSTRACT</vt:lpstr>
      <vt:lpstr>Slide 36</vt:lpstr>
      <vt:lpstr>Slide 37</vt:lpstr>
      <vt:lpstr>Nota do Editor do site, Dr. Paulo R. Margotto. Consultem também! Aqui e Agora! </vt:lpstr>
      <vt:lpstr>O QUE FAZEMOS NO HMIB</vt:lpstr>
      <vt:lpstr>Slide 40</vt:lpstr>
      <vt:lpstr>Para os RN ≥26 SEMANAS COM BOM DRIVE RESPIRATÓRIO PROCEDER AO MINI  INSURE </vt:lpstr>
      <vt:lpstr>MINI INSURE/ Razões para a eficácia</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Então...</vt:lpstr>
      <vt:lpstr>OBRIGADO!</vt:lpstr>
    </vt:vector>
  </TitlesOfParts>
  <Company>Particular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Gestão Respiratória de  Bebês Extremamente  Prematuros: Uma Pesquisa Internacional</dc:title>
  <dc:creator>Guilherme</dc:creator>
  <cp:lastModifiedBy>Paulo</cp:lastModifiedBy>
  <cp:revision>29</cp:revision>
  <dcterms:created xsi:type="dcterms:W3CDTF">2018-06-24T20:45:51Z</dcterms:created>
  <dcterms:modified xsi:type="dcterms:W3CDTF">2018-07-20T18:49:44Z</dcterms:modified>
</cp:coreProperties>
</file>