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95" r:id="rId25"/>
    <p:sldId id="296" r:id="rId26"/>
    <p:sldId id="298" r:id="rId27"/>
    <p:sldId id="289" r:id="rId28"/>
    <p:sldId id="290" r:id="rId29"/>
    <p:sldId id="282" r:id="rId30"/>
    <p:sldId id="300" r:id="rId31"/>
    <p:sldId id="301" r:id="rId32"/>
    <p:sldId id="297" r:id="rId33"/>
    <p:sldId id="303" r:id="rId34"/>
    <p:sldId id="292" r:id="rId35"/>
    <p:sldId id="293" r:id="rId36"/>
    <p:sldId id="294" r:id="rId37"/>
    <p:sldId id="306" r:id="rId38"/>
    <p:sldId id="305" r:id="rId39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66"/>
    <a:srgbClr val="0000FF"/>
    <a:srgbClr val="FFFF00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-91" y="-3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483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-1588" y="0"/>
            <a:ext cx="12193588" cy="6861175"/>
            <a:chOff x="-1588" y="0"/>
            <a:chExt cx="12193588" cy="6861555"/>
          </a:xfrm>
        </p:grpSpPr>
        <p:sp>
          <p:nvSpPr>
            <p:cNvPr id="5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0" name="Rectangle 7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413" y="1792288"/>
            <a:ext cx="990600" cy="304800"/>
          </a:xfrm>
        </p:spPr>
        <p:txBody>
          <a:bodyPr/>
          <a:lstStyle>
            <a:lvl1pPr algn="l">
              <a:defRPr b="0" dirty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2E29E08-EFA2-4669-A1CF-047817EE2930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13" y="3227388"/>
            <a:ext cx="3867150" cy="311150"/>
          </a:xfrm>
        </p:spPr>
        <p:txBody>
          <a:bodyPr/>
          <a:lstStyle>
            <a:lvl1pPr>
              <a:defRPr sz="1000" b="0" dirty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0500" y="292100"/>
            <a:ext cx="838200" cy="768350"/>
          </a:xfrm>
        </p:spPr>
        <p:txBody>
          <a:bodyPr/>
          <a:lstStyle>
            <a:lvl1pPr>
              <a:defRPr sz="2800" b="0" i="0" dirty="0">
                <a:latin typeface="+mj-lt"/>
              </a:defRPr>
            </a:lvl1pPr>
          </a:lstStyle>
          <a:p>
            <a:pPr>
              <a:defRPr/>
            </a:pPr>
            <a:fld id="{5771C976-FFF4-4828-8E25-FB9B22DB205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4D78C-C18D-419A-ABC5-DEC0038E5C16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6BE8C-0792-4F53-9E07-C8D23C5087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-1588" y="0"/>
            <a:ext cx="12193588" cy="6861175"/>
            <a:chOff x="-1588" y="0"/>
            <a:chExt cx="12193588" cy="6861555"/>
          </a:xfrm>
        </p:grpSpPr>
        <p:sp>
          <p:nvSpPr>
            <p:cNvPr id="5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1660"/>
              <a:ext cx="4478338" cy="60534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ChangeArrowheads="1"/>
            </p:cNvSpPr>
            <p:nvPr/>
          </p:nvSpPr>
          <p:spPr bwMode="gray">
            <a:xfrm rot="-5677511">
              <a:off x="4698352" y="1826078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1" name="Freeform 5"/>
            <p:cNvSpPr>
              <a:spLocks noChangeArrowheads="1"/>
            </p:cNvSpPr>
            <p:nvPr/>
          </p:nvSpPr>
          <p:spPr bwMode="gray">
            <a:xfrm rot="-5400000">
              <a:off x="3787244" y="2801721"/>
              <a:ext cx="6053670" cy="1254558"/>
            </a:xfrm>
            <a:custGeom>
              <a:avLst/>
              <a:gdLst>
                <a:gd name="T0" fmla="*/ 0 w 10000"/>
                <a:gd name="T1" fmla="*/ 0 h 8000"/>
                <a:gd name="T2" fmla="*/ 10000 w 10000"/>
                <a:gd name="T3" fmla="*/ 8000 h 8000"/>
              </a:gdLst>
              <a:ahLst/>
              <a:cxnLst/>
              <a:rect l="T0" t="T1" r="T2" b="T3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3" name="Rectangle 9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718BB-4ABA-4A0F-A2FF-90B0C7C64660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 dirty="0"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801C2-9C18-4FAA-81E4-9704245691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B4231-EBDE-4E16-B0A4-DE0A07C76A2E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D92AF-86AE-425A-8A95-BA101E57F8B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56C69-53E0-4880-B8D8-F8A7F8CD90C6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5A6C5-3BA5-4374-A3E5-DB463DF841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A1EE7-A1D9-44BF-8CE9-18AA625AFDFE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32DEC-F1A4-4BDA-A12A-2269D71DD88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E644F-4D12-4B89-8782-87865A1E4FE6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070AE-2CD5-4638-8553-00E34F346AD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-1588" y="0"/>
            <a:ext cx="12193588" cy="6861175"/>
            <a:chOff x="-1588" y="0"/>
            <a:chExt cx="12193588" cy="6861555"/>
          </a:xfrm>
        </p:grpSpPr>
        <p:sp>
          <p:nvSpPr>
            <p:cNvPr id="6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7"/>
            <p:cNvSpPr/>
            <p:nvPr/>
          </p:nvSpPr>
          <p:spPr>
            <a:xfrm>
              <a:off x="5713413" y="401660"/>
              <a:ext cx="6054725" cy="60534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>
              <a:spLocks noChangeArrowheads="1"/>
            </p:cNvSpPr>
            <p:nvPr/>
          </p:nvSpPr>
          <p:spPr bwMode="gray">
            <a:xfrm rot="-5400000">
              <a:off x="2229377" y="2801721"/>
              <a:ext cx="6053670" cy="1254558"/>
            </a:xfrm>
            <a:custGeom>
              <a:avLst/>
              <a:gdLst>
                <a:gd name="T0" fmla="*/ 0 w 10000"/>
                <a:gd name="T1" fmla="*/ 0 h 8000"/>
                <a:gd name="T2" fmla="*/ 10000 w 10000"/>
                <a:gd name="T3" fmla="*/ 8000 h 8000"/>
              </a:gdLst>
              <a:ahLst/>
              <a:cxnLst/>
              <a:rect l="T0" t="T1" r="T2" b="T3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Freeform 5"/>
            <p:cNvSpPr>
              <a:spLocks noChangeArrowheads="1"/>
            </p:cNvSpPr>
            <p:nvPr/>
          </p:nvSpPr>
          <p:spPr bwMode="gray">
            <a:xfrm rot="-5677511">
              <a:off x="3140485" y="1826078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4" name="Rectangle 12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09E06-564D-4682-8C25-9297F3BB2BAD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3920C-C500-4A5B-818E-2102D9A3E40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-1588" y="0"/>
            <a:ext cx="12193588" cy="6861175"/>
            <a:chOff x="-1588" y="0"/>
            <a:chExt cx="12193588" cy="6861555"/>
          </a:xfrm>
        </p:grpSpPr>
        <p:sp>
          <p:nvSpPr>
            <p:cNvPr id="6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7"/>
            <p:cNvSpPr/>
            <p:nvPr/>
          </p:nvSpPr>
          <p:spPr>
            <a:xfrm>
              <a:off x="6172200" y="401660"/>
              <a:ext cx="5595938" cy="60534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>
              <a:spLocks noChangeArrowheads="1"/>
            </p:cNvSpPr>
            <p:nvPr/>
          </p:nvSpPr>
          <p:spPr bwMode="gray">
            <a:xfrm rot="-5400000">
              <a:off x="3295432" y="2801721"/>
              <a:ext cx="6053670" cy="1254558"/>
            </a:xfrm>
            <a:custGeom>
              <a:avLst/>
              <a:gdLst>
                <a:gd name="T0" fmla="*/ 0 w 10000"/>
                <a:gd name="T1" fmla="*/ 0 h 8000"/>
                <a:gd name="T2" fmla="*/ 10000 w 10000"/>
                <a:gd name="T3" fmla="*/ 8000 h 8000"/>
              </a:gdLst>
              <a:ahLst/>
              <a:cxnLst/>
              <a:rect l="T0" t="T1" r="T2" b="T3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Freeform 5"/>
            <p:cNvSpPr>
              <a:spLocks noChangeArrowheads="1"/>
            </p:cNvSpPr>
            <p:nvPr/>
          </p:nvSpPr>
          <p:spPr bwMode="gray">
            <a:xfrm rot="-5677511">
              <a:off x="4203594" y="1826078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4" name="Rectangle 12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7E88B-F387-4728-A556-BB59EFF9B662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3A585-3A26-476C-B272-C61CEAB827A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-1588" y="0"/>
            <a:ext cx="12193588" cy="6861175"/>
            <a:chOff x="-1588" y="0"/>
            <a:chExt cx="12193588" cy="6861555"/>
          </a:xfrm>
        </p:grpSpPr>
        <p:sp>
          <p:nvSpPr>
            <p:cNvPr id="6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ChangeArrowheads="1"/>
            </p:cNvSpPr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1" name="Freeform 5"/>
            <p:cNvSpPr>
              <a:spLocks noChangeArrowheads="1"/>
            </p:cNvSpPr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>
                <a:gd name="T0" fmla="*/ 0 w 7104"/>
                <a:gd name="T1" fmla="*/ 0 h 2856"/>
                <a:gd name="T2" fmla="*/ 7104 w 7104"/>
                <a:gd name="T3" fmla="*/ 2856 h 2856"/>
              </a:gdLst>
              <a:ahLst/>
              <a:cxnLst/>
              <a:rect l="T0" t="T1" r="T2" b="T3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3" name="Rectangle 11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47B98-9252-425D-8404-18C86AA61F80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7447C-F101-45E0-A384-FE7F982906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-1588" y="0"/>
            <a:ext cx="12193588" cy="6861175"/>
            <a:chOff x="-1588" y="0"/>
            <a:chExt cx="12193588" cy="6861555"/>
          </a:xfrm>
        </p:grpSpPr>
        <p:sp>
          <p:nvSpPr>
            <p:cNvPr id="5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ChangeArrowheads="1"/>
            </p:cNvSpPr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>
                <a:gd name="T0" fmla="*/ 0 w 10000"/>
                <a:gd name="T1" fmla="*/ 0 h 7946"/>
                <a:gd name="T2" fmla="*/ 10000 w 10000"/>
                <a:gd name="T3" fmla="*/ 7946 h 7946"/>
              </a:gdLst>
              <a:ahLst/>
              <a:cxnLst/>
              <a:rect l="T0" t="T1" r="T2" b="T3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1" name="Freeform 5"/>
            <p:cNvSpPr>
              <a:spLocks noChangeArrowheads="1"/>
            </p:cNvSpPr>
            <p:nvPr/>
          </p:nvSpPr>
          <p:spPr bwMode="gray">
            <a:xfrm rot="-589932">
              <a:off x="8490951" y="2714874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3" name="Rectangle 10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/>
          <a:lstStyle>
            <a:lvl1pPr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0B515-6201-4A43-BBD5-50899717B35E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3B49E-C374-49A1-84C9-97C497E6942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"/>
          <p:cNvGrpSpPr>
            <a:grpSpLocks/>
          </p:cNvGrpSpPr>
          <p:nvPr/>
        </p:nvGrpSpPr>
        <p:grpSpPr bwMode="auto">
          <a:xfrm>
            <a:off x="-1588" y="0"/>
            <a:ext cx="12193588" cy="6861175"/>
            <a:chOff x="-1588" y="0"/>
            <a:chExt cx="12193588" cy="6861555"/>
          </a:xfrm>
        </p:grpSpPr>
        <p:sp>
          <p:nvSpPr>
            <p:cNvPr id="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>
              <a:spLocks noChangeArrowheads="1"/>
            </p:cNvSpPr>
            <p:nvPr/>
          </p:nvSpPr>
          <p:spPr bwMode="gray">
            <a:xfrm rot="-589932">
              <a:off x="8490951" y="4185117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3" name="Freeform 5"/>
            <p:cNvSpPr>
              <a:spLocks noChangeArrowheads="1"/>
            </p:cNvSpPr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>
                <a:gd name="T0" fmla="*/ 0 w 10000"/>
                <a:gd name="T1" fmla="*/ 0 h 8000"/>
                <a:gd name="T2" fmla="*/ 10000 w 10000"/>
                <a:gd name="T3" fmla="*/ 8000 h 8000"/>
              </a:gdLst>
              <a:ahLst/>
              <a:cxnLst/>
              <a:rect l="T0" t="T1" r="T2" b="T3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5" name="TextBox 11"/>
          <p:cNvSpPr txBox="1"/>
          <p:nvPr/>
        </p:nvSpPr>
        <p:spPr bwMode="gray">
          <a:xfrm>
            <a:off x="898525" y="596900"/>
            <a:ext cx="801688" cy="157003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6" name="TextBox 14"/>
          <p:cNvSpPr txBox="1"/>
          <p:nvPr/>
        </p:nvSpPr>
        <p:spPr bwMode="gray">
          <a:xfrm>
            <a:off x="9715500" y="2628900"/>
            <a:ext cx="801688" cy="157003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17" name="Rectangle 22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/>
          <a:lstStyle>
            <a:lvl1pPr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rtlCol="0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61040-285C-4456-8137-93961BB9AFB4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E5B2F-BF5D-4CC5-AF5B-79852458D0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-1588" y="0"/>
            <a:ext cx="12193588" cy="6861175"/>
            <a:chOff x="-1588" y="0"/>
            <a:chExt cx="12193588" cy="6861555"/>
          </a:xfrm>
        </p:grpSpPr>
        <p:sp>
          <p:nvSpPr>
            <p:cNvPr id="5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ChangeArrowheads="1"/>
            </p:cNvSpPr>
            <p:nvPr/>
          </p:nvSpPr>
          <p:spPr bwMode="gray">
            <a:xfrm rot="-589932">
              <a:off x="8490951" y="4193583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Freeform 5"/>
            <p:cNvSpPr>
              <a:spLocks noChangeArrowheads="1"/>
            </p:cNvSpPr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>
                <a:gd name="T0" fmla="*/ 0 w 10000"/>
                <a:gd name="T1" fmla="*/ 0 h 8000"/>
                <a:gd name="T2" fmla="*/ 10000 w 10000"/>
                <a:gd name="T3" fmla="*/ 8000 h 8000"/>
              </a:gdLst>
              <a:ahLst/>
              <a:cxnLst/>
              <a:rect l="T0" t="T1" r="T2" b="T3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2" name="Rectangle 9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4F7E5-2BE5-4FB0-AA7A-FAFAA6A25912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158A0-8430-4D49-815D-69DC5525F15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16"/>
          <p:cNvCxnSpPr/>
          <p:nvPr/>
        </p:nvCxnSpPr>
        <p:spPr>
          <a:xfrm>
            <a:off x="4384675" y="2603500"/>
            <a:ext cx="33338" cy="3424238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7"/>
          <p:cNvCxnSpPr/>
          <p:nvPr/>
        </p:nvCxnSpPr>
        <p:spPr>
          <a:xfrm>
            <a:off x="7775575" y="2603500"/>
            <a:ext cx="0" cy="3424238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83C83-323E-4868-8FF9-A8568EF8FA3E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E3DB5-65A6-4EFB-B8E2-CD5EE8247EB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6"/>
          <p:cNvCxnSpPr/>
          <p:nvPr/>
        </p:nvCxnSpPr>
        <p:spPr>
          <a:xfrm>
            <a:off x="4384675" y="2603500"/>
            <a:ext cx="0" cy="3462338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7"/>
          <p:cNvCxnSpPr/>
          <p:nvPr/>
        </p:nvCxnSpPr>
        <p:spPr>
          <a:xfrm>
            <a:off x="7807325" y="2603500"/>
            <a:ext cx="0" cy="3462338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5" name="Date Placeholder 6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EC20E-CE96-43C4-B6B8-2E094FC49FCF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16" name="Footer Placeholder 7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7" name="Slide Number Placeholder 8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321BD-9B6C-4C96-BFFA-A5B88040520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14181-D965-45B8-89EC-0D50FEAA54AB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B1505-204E-4440-A481-DC35A664F35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-1588" y="0"/>
            <a:ext cx="12193588" cy="6861175"/>
            <a:chOff x="-1588" y="0"/>
            <a:chExt cx="12193588" cy="6861555"/>
          </a:xfrm>
        </p:grpSpPr>
        <p:sp>
          <p:nvSpPr>
            <p:cNvPr id="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ChangeArrowheads="1"/>
            </p:cNvSpPr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0" name="Rectangle 12"/>
            <p:cNvSpPr/>
            <p:nvPr/>
          </p:nvSpPr>
          <p:spPr>
            <a:xfrm>
              <a:off x="414338" y="401660"/>
              <a:ext cx="6511925" cy="60534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>
              <a:spLocks noChangeArrowheads="1"/>
            </p:cNvSpPr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>
                <a:gd name="T0" fmla="*/ 0 w 10000"/>
                <a:gd name="T1" fmla="*/ 0 h 8000"/>
                <a:gd name="T2" fmla="*/ 10000 w 10000"/>
                <a:gd name="T3" fmla="*/ 8000 h 8000"/>
              </a:gdLst>
              <a:ahLst/>
              <a:cxnLst/>
              <a:rect l="T0" t="T1" r="T2" b="T3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3" name="Rectangle 19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7F8A4-189C-47CE-B277-CA36F1176DD4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F6300-9343-4BD8-9F11-73FB4D0D613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10652125" y="6391275"/>
            <a:ext cx="990600" cy="3048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A044965-6C49-4351-B9F1-ED3B31F00A6C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557213" y="6391275"/>
            <a:ext cx="3868737" cy="3111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10352088" y="295275"/>
            <a:ext cx="838200" cy="7683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1240459-266F-4540-97E6-9F9CCAA2EDB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"/>
          <p:cNvGrpSpPr>
            <a:grpSpLocks/>
          </p:cNvGrpSpPr>
          <p:nvPr/>
        </p:nvGrpSpPr>
        <p:grpSpPr bwMode="auto">
          <a:xfrm>
            <a:off x="-1588" y="0"/>
            <a:ext cx="12193588" cy="686117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45" name="Freeform 5"/>
            <p:cNvSpPr>
              <a:spLocks noChangeArrowheads="1"/>
            </p:cNvSpPr>
            <p:nvPr/>
          </p:nvSpPr>
          <p:spPr bwMode="gray">
            <a:xfrm rot="-589932">
              <a:off x="8490951" y="1797517"/>
              <a:ext cx="3299407" cy="440924"/>
            </a:xfrm>
            <a:custGeom>
              <a:avLst/>
              <a:gdLst>
                <a:gd name="T0" fmla="*/ 0 w 10000"/>
                <a:gd name="T1" fmla="*/ 0 h 5291"/>
                <a:gd name="T2" fmla="*/ 10000 w 10000"/>
                <a:gd name="T3" fmla="*/ 5291 h 5291"/>
              </a:gdLst>
              <a:ahLst/>
              <a:cxnLst/>
              <a:rect l="T0" t="T1" r="T2" b="T3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046" name="Freeform 5"/>
            <p:cNvSpPr>
              <a:spLocks noChangeArrowheads="1"/>
            </p:cNvSpPr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>
                <a:gd name="T0" fmla="*/ 0 w 7104"/>
                <a:gd name="T1" fmla="*/ 0 h 2856"/>
                <a:gd name="T2" fmla="*/ 7104 w 7104"/>
                <a:gd name="T3" fmla="*/ 2856 h 2856"/>
              </a:gdLst>
              <a:ahLst/>
              <a:cxnLst/>
              <a:rect l="T0" t="T1" r="T2" b="T3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04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>
                <a:gd name="T0" fmla="*/ 0 w 15356"/>
                <a:gd name="T1" fmla="*/ 0 h 8638"/>
                <a:gd name="T2" fmla="*/ 15356 w 15356"/>
                <a:gd name="T3" fmla="*/ 8638 h 8638"/>
              </a:gdLst>
              <a:ahLst/>
              <a:cxnLst/>
              <a:rect l="T0" t="T1" r="T2" b="T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gray">
          <a:xfrm>
            <a:off x="1155700" y="973138"/>
            <a:ext cx="87614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55700" y="2603500"/>
            <a:ext cx="8761413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125" y="6391275"/>
            <a:ext cx="990600" cy="30480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1" i="0" dirty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60B4D5B-3219-4B48-BD8A-37F269482302}" type="datetimeFigureOut">
              <a:rPr lang="en-US"/>
              <a:pPr>
                <a:defRPr/>
              </a:pPr>
              <a:t>7/20/2018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213" y="6391275"/>
            <a:ext cx="3868737" cy="31115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1" i="0" dirty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
             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088" y="295275"/>
            <a:ext cx="838200" cy="768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2800" b="0" i="0" dirty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E94CB0-E1DA-4A57-990F-A2B02EA380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87" r:id="rId2"/>
    <p:sldLayoutId id="2147483690" r:id="rId3"/>
    <p:sldLayoutId id="2147483686" r:id="rId4"/>
    <p:sldLayoutId id="2147483685" r:id="rId5"/>
    <p:sldLayoutId id="2147483684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683" r:id="rId16"/>
    <p:sldLayoutId id="2147483700" r:id="rId17"/>
    <p:sldLayoutId id="2147483688" r:id="rId18"/>
  </p:sldLayoutIdLst>
  <p:hf sldNum="0"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bg2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9341985" TargetMode="External"/><Relationship Id="rId7" Type="http://schemas.openxmlformats.org/officeDocument/2006/relationships/image" Target="../media/image4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hyperlink" Target="https://www.ncbi.nlm.nih.gov/pubmed?linkname=pubmed_pubmed&amp;from_uid=29341985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19755621" TargetMode="Externa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2791093" TargetMode="External"/><Relationship Id="rId2" Type="http://schemas.openxmlformats.org/officeDocument/2006/relationships/hyperlink" Target="https://www.ncbi.nlm.nih.gov/pubmed/22791093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3865328" TargetMode="Externa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2727734" TargetMode="Externa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5068249" TargetMode="External"/><Relationship Id="rId2" Type="http://schemas.openxmlformats.org/officeDocument/2006/relationships/hyperlink" Target="https://www.ncbi.nlm.nih.gov/pubmed/25068249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paulomargotto.com.br/documentos/15557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hyperlink" Target="https://www.ncbi.nlm.nih.gov/pubmed?linkname=pubmed_pubmed&amp;from_uid=24238862" TargetMode="External"/><Relationship Id="rId4" Type="http://schemas.openxmlformats.org/officeDocument/2006/relationships/hyperlink" Target="https://www.ncbi.nlm.nih.gov/pubmed/24238862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6218862" TargetMode="External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ctrTitle"/>
          </p:nvPr>
        </p:nvSpPr>
        <p:spPr>
          <a:xfrm>
            <a:off x="1368425" y="769938"/>
            <a:ext cx="9858375" cy="2678112"/>
          </a:xfrm>
        </p:spPr>
        <p:txBody>
          <a:bodyPr/>
          <a:lstStyle/>
          <a:p>
            <a:pPr algn="ctr"/>
            <a:r>
              <a:rPr lang="pt-BR" sz="2400" b="1" smtClean="0">
                <a:solidFill>
                  <a:srgbClr val="FFFF00"/>
                </a:solidFill>
              </a:rPr>
              <a:t>Dexmedetomidina como sedativo contínuo único durante a ventilação não-invasiva: uso Típico, efeitos Hemodinâmicos e retirada.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009775" y="4722813"/>
            <a:ext cx="8824913" cy="862012"/>
          </a:xfrm>
        </p:spPr>
        <p:txBody>
          <a:bodyPr>
            <a:normAutofit/>
          </a:bodyPr>
          <a:lstStyle/>
          <a:p>
            <a:pPr algn="r">
              <a:lnSpc>
                <a:spcPct val="80000"/>
              </a:lnSpc>
            </a:pPr>
            <a:endParaRPr lang="pt-BR" sz="1300" cap="none" smtClean="0">
              <a:solidFill>
                <a:srgbClr val="8AD0D6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pt-BR" cap="none" smtClean="0">
                <a:solidFill>
                  <a:srgbClr val="FFFF00"/>
                </a:solidFill>
              </a:rPr>
              <a:t>Apresentação:Gabriela Santos da Silva</a:t>
            </a:r>
          </a:p>
          <a:p>
            <a:pPr algn="ctr">
              <a:lnSpc>
                <a:spcPct val="80000"/>
              </a:lnSpc>
            </a:pPr>
            <a:r>
              <a:rPr lang="pt-BR" cap="none" smtClean="0">
                <a:solidFill>
                  <a:srgbClr val="FFFF00"/>
                </a:solidFill>
              </a:rPr>
              <a:t>Coordenação: Alexandre Peixoto Serafim</a:t>
            </a:r>
          </a:p>
          <a:p>
            <a:pPr algn="ctr">
              <a:lnSpc>
                <a:spcPct val="80000"/>
              </a:lnSpc>
            </a:pPr>
            <a:r>
              <a:rPr lang="pt-BR" cap="none" smtClean="0">
                <a:solidFill>
                  <a:srgbClr val="FFFF00"/>
                </a:solidFill>
                <a:hlinkClick r:id="rId2"/>
              </a:rPr>
              <a:t>www.paulomargotto.com.br</a:t>
            </a:r>
            <a:endParaRPr lang="pt-BR" cap="none" smtClean="0">
              <a:solidFill>
                <a:srgbClr val="FFFF00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pt-BR" cap="none" smtClean="0">
                <a:solidFill>
                  <a:srgbClr val="FFFF00"/>
                </a:solidFill>
              </a:rPr>
              <a:t>Brasília, 21 de julho de 2018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741488" y="3459163"/>
            <a:ext cx="8785225" cy="1222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sz="1600" b="1">
                <a:hlinkClick r:id="rId3"/>
              </a:rPr>
              <a:t>Dexmedetomidine</a:t>
            </a:r>
            <a:r>
              <a:rPr lang="en-US" sz="1600">
                <a:hlinkClick r:id="rId3"/>
              </a:rPr>
              <a:t> as </a:t>
            </a:r>
            <a:r>
              <a:rPr lang="en-US" sz="1600" b="1">
                <a:hlinkClick r:id="rId3"/>
              </a:rPr>
              <a:t>Single</a:t>
            </a:r>
            <a:r>
              <a:rPr lang="en-US" sz="1600">
                <a:hlinkClick r:id="rId3"/>
              </a:rPr>
              <a:t> </a:t>
            </a:r>
            <a:r>
              <a:rPr lang="en-US" sz="1600" b="1">
                <a:hlinkClick r:id="rId3"/>
              </a:rPr>
              <a:t>Continuous</a:t>
            </a:r>
            <a:r>
              <a:rPr lang="en-US" sz="1600">
                <a:hlinkClick r:id="rId3"/>
              </a:rPr>
              <a:t> </a:t>
            </a:r>
            <a:r>
              <a:rPr lang="en-US" sz="1600" b="1">
                <a:hlinkClick r:id="rId3"/>
              </a:rPr>
              <a:t>Sedative</a:t>
            </a:r>
            <a:r>
              <a:rPr lang="en-US" sz="1600">
                <a:hlinkClick r:id="rId3"/>
              </a:rPr>
              <a:t> During </a:t>
            </a:r>
            <a:r>
              <a:rPr lang="en-US" sz="1600" b="1">
                <a:hlinkClick r:id="rId3"/>
              </a:rPr>
              <a:t>Noninvasive Ventilation</a:t>
            </a:r>
            <a:r>
              <a:rPr lang="en-US" sz="1600">
                <a:hlinkClick r:id="rId3"/>
              </a:rPr>
              <a:t>: Typical Usage, Hemodynamic Effects, and Withdrawal.</a:t>
            </a:r>
            <a:endParaRPr lang="en-US" sz="1600"/>
          </a:p>
          <a:p>
            <a:pPr algn="ctr"/>
            <a:r>
              <a:rPr lang="en-US" sz="1600"/>
              <a:t>Shutes BL, Gee SW, Sargel CL, Fink KA, Tobias JD.Pediatr Crit Care Med. 2018 Apr;19(4):287-297. doi: </a:t>
            </a:r>
            <a:r>
              <a:rPr lang="en-US" sz="1600">
                <a:solidFill>
                  <a:srgbClr val="0000FF"/>
                </a:solidFill>
              </a:rPr>
              <a:t>10.1097/PCC.0000000000001451</a:t>
            </a:r>
            <a:r>
              <a:rPr lang="en-US" sz="1600"/>
              <a:t>.PMID:</a:t>
            </a:r>
          </a:p>
          <a:p>
            <a:pPr lvl="1" algn="ctr"/>
            <a:r>
              <a:rPr lang="en-US" sz="1600"/>
              <a:t> 29341985.</a:t>
            </a:r>
            <a:r>
              <a:rPr lang="en-US" sz="1600" u="sng">
                <a:hlinkClick r:id="rId4"/>
              </a:rPr>
              <a:t>Similar articles</a:t>
            </a:r>
            <a:endParaRPr lang="en-US" sz="1600" u="sng"/>
          </a:p>
        </p:txBody>
      </p:sp>
      <p:pic>
        <p:nvPicPr>
          <p:cNvPr id="14344" name="Picture 6"/>
          <p:cNvPicPr>
            <a:picLocks noChangeAspect="1" noChangeArrowheads="1"/>
          </p:cNvPicPr>
          <p:nvPr/>
        </p:nvPicPr>
        <p:blipFill>
          <a:blip r:embed="rId5">
            <a:lum bright="12000"/>
          </a:blip>
          <a:srcRect/>
          <a:stretch>
            <a:fillRect/>
          </a:stretch>
        </p:blipFill>
        <p:spPr bwMode="auto">
          <a:xfrm>
            <a:off x="4959350" y="0"/>
            <a:ext cx="2676525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8" descr="20160126_120256"/>
          <p:cNvPicPr>
            <a:picLocks noChangeAspect="1" noChangeArrowheads="1"/>
          </p:cNvPicPr>
          <p:nvPr/>
        </p:nvPicPr>
        <p:blipFill>
          <a:blip r:embed="rId6">
            <a:lum bright="18000" contrast="12000"/>
          </a:blip>
          <a:srcRect/>
          <a:stretch>
            <a:fillRect/>
          </a:stretch>
        </p:blipFill>
        <p:spPr bwMode="auto">
          <a:xfrm>
            <a:off x="114300" y="114300"/>
            <a:ext cx="2232025" cy="169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926638" y="0"/>
            <a:ext cx="2265362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/>
          <a:lstStyle/>
          <a:p>
            <a:r>
              <a:rPr lang="pt-BR" smtClean="0"/>
              <a:t>Dexmedetomedina (Precedex</a:t>
            </a:r>
            <a:r>
              <a:rPr lang="pt-BR" baseline="30000" smtClean="0"/>
              <a:t>R</a:t>
            </a:r>
            <a:r>
              <a:rPr lang="pt-BR" smtClean="0"/>
              <a:t>): agonista de receptor alfa-2 adrenérgico cada vez mais usado como sedativo em UTIPs nas últimas 2 décadas (1-3)</a:t>
            </a:r>
          </a:p>
          <a:p>
            <a:r>
              <a:rPr lang="pt-BR" smtClean="0"/>
              <a:t>Efeito sedativo e ansiolítico: afinidade por receptores alfa-2 centrais no locus </a:t>
            </a:r>
            <a:r>
              <a:rPr lang="pt-BR" i="1" smtClean="0"/>
              <a:t>ceruleus (4)</a:t>
            </a:r>
          </a:p>
          <a:p>
            <a:r>
              <a:rPr lang="pt-BR" smtClean="0"/>
              <a:t>Preserva o </a:t>
            </a:r>
            <a:r>
              <a:rPr lang="pt-BR" i="1" smtClean="0"/>
              <a:t>drive</a:t>
            </a:r>
            <a:r>
              <a:rPr lang="pt-BR" smtClean="0"/>
              <a:t> e mecânica respiratória, sendo ideal para sedação em crianças colocadas em ventilação por pressão positiva  não invasiva (NIPPV)(5-8) </a:t>
            </a:r>
          </a:p>
          <a:p>
            <a:r>
              <a:rPr lang="pt-BR" smtClean="0"/>
              <a:t>Recomendação do </a:t>
            </a:r>
            <a:r>
              <a:rPr lang="pt-BR" i="1" smtClean="0"/>
              <a:t>Food and Drug Adminstration (FDA)</a:t>
            </a:r>
            <a:r>
              <a:rPr lang="pt-BR" smtClean="0"/>
              <a:t>: limita-se a uso para sedação em adultos até 24h</a:t>
            </a:r>
          </a:p>
          <a:p>
            <a:r>
              <a:rPr lang="pt-BR" smtClean="0"/>
              <a:t>Uso por mais de 24h em pediatria tem sido relatado na literatura, especialmente em associação com benzodiazepínicos e opióides (2,3,9,10)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mtClean="0"/>
              <a:t>Seus efeitos hemodinâmicos em adultos foram caracterizados como dose dependentes e bifásicos</a:t>
            </a:r>
            <a:r>
              <a:rPr lang="pt-BR" smtClean="0">
                <a:sym typeface="Wingdings" pitchFamily="2" charset="2"/>
              </a:rPr>
              <a:t>(12,13)</a:t>
            </a:r>
            <a:r>
              <a:rPr lang="pt-BR" smtClean="0"/>
              <a:t> 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Inicialmente aumento na pressão arterial (PA) por estimulação de receptores alfa-2 periféricos</a:t>
            </a:r>
          </a:p>
          <a:p>
            <a:pPr lvl="1">
              <a:lnSpc>
                <a:spcPct val="90000"/>
              </a:lnSpc>
            </a:pPr>
            <a:r>
              <a:rPr lang="pt-BR" smtClean="0"/>
              <a:t>Depois uma redução na PA por um efeito simpatolítico nos receptores alfa-2 centrais, após cerca de 4h</a:t>
            </a:r>
          </a:p>
          <a:p>
            <a:pPr>
              <a:lnSpc>
                <a:spcPct val="90000"/>
              </a:lnSpc>
            </a:pPr>
            <a:r>
              <a:rPr lang="pt-BR" smtClean="0"/>
              <a:t>Em pediatria, os efeitos hemodinâmicos foram descritos em pacientes intubados com uso concomitante de benzodiazepinicos ou opióides (9,10,14)</a:t>
            </a:r>
          </a:p>
          <a:p>
            <a:pPr>
              <a:lnSpc>
                <a:spcPct val="90000"/>
              </a:lnSpc>
            </a:pPr>
            <a:r>
              <a:rPr lang="pt-BR" smtClean="0"/>
              <a:t>Os achados são consistentes com os trabalhos em adultos que descrevem uma redução na fre</a:t>
            </a:r>
            <a:r>
              <a:rPr lang="pt-BR" altLang="ja-JP" smtClean="0">
                <a:ea typeface="MS PGothic" pitchFamily="34" charset="-128"/>
              </a:rPr>
              <a:t>q</a:t>
            </a:r>
            <a:r>
              <a:rPr lang="pt-BR" smtClean="0"/>
              <a:t>uência cardíaca e redução ou manutenção da PA</a:t>
            </a:r>
          </a:p>
          <a:p>
            <a:pPr>
              <a:lnSpc>
                <a:spcPct val="90000"/>
              </a:lnSpc>
            </a:pPr>
            <a:r>
              <a:rPr lang="pt-BR" smtClean="0"/>
              <a:t>Em todos os trabalhos a bradicardia apresentada não interferiu na perfusão e não foi necessária nenhuma intervenção.(9,10,14)</a:t>
            </a:r>
          </a:p>
          <a:p>
            <a:pPr>
              <a:lnSpc>
                <a:spcPct val="90000"/>
              </a:lnSpc>
            </a:pPr>
            <a:endParaRPr lang="pt-BR" smtClean="0"/>
          </a:p>
          <a:p>
            <a:pPr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/>
          <a:lstStyle/>
          <a:p>
            <a:r>
              <a:rPr lang="pt-BR" smtClean="0"/>
              <a:t>A interrupção abrupta foi associada a efeitos simpáticos rebote, como taquicardia, hipertensão, tremor e agitação (10,15)</a:t>
            </a:r>
          </a:p>
          <a:p>
            <a:r>
              <a:rPr lang="pt-BR" smtClean="0"/>
              <a:t>Escalas para avaliação de abstinência do Precedex</a:t>
            </a:r>
            <a:r>
              <a:rPr lang="pt-BR" baseline="30000" smtClean="0"/>
              <a:t>R</a:t>
            </a:r>
            <a:r>
              <a:rPr lang="pt-BR" smtClean="0"/>
              <a:t> ainda não foram desenvolvidas</a:t>
            </a:r>
          </a:p>
          <a:p>
            <a:r>
              <a:rPr lang="pt-BR" smtClean="0"/>
              <a:t>Alguns estudos sugerem que quanto maior a duração e a dose acumulada piores são estes efeitos</a:t>
            </a:r>
          </a:p>
          <a:p>
            <a:r>
              <a:rPr lang="pt-BR" smtClean="0"/>
              <a:t>Para minimizar os efeitos de abstinência, duas estratégias vêm sido descritas: desmame lento e transição para clonidina via enteral ou transdérmica (10,16,17)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/>
          <a:lstStyle/>
          <a:p>
            <a:r>
              <a:rPr lang="pt-BR" smtClean="0"/>
              <a:t>Ainda há poucos dados sobre o uso do Precedex</a:t>
            </a:r>
            <a:r>
              <a:rPr lang="pt-BR" baseline="30000" smtClean="0"/>
              <a:t>R</a:t>
            </a:r>
            <a:r>
              <a:rPr lang="pt-BR" smtClean="0"/>
              <a:t> como agente sedativo único por tempo prolongado e o perfil hemodinâmico relacionado ao seu uso.</a:t>
            </a:r>
          </a:p>
          <a:p>
            <a:r>
              <a:rPr lang="pt-BR" smtClean="0"/>
              <a:t>Com o uso prolongado, teoricamente há um risco aumentado de abstinência que requer intervenção.</a:t>
            </a:r>
          </a:p>
          <a:p>
            <a:pPr algn="ctr">
              <a:buFont typeface="Wingdings 3" pitchFamily="18" charset="2"/>
              <a:buNone/>
            </a:pPr>
            <a:r>
              <a:rPr lang="pt-BR" smtClean="0">
                <a:solidFill>
                  <a:srgbClr val="0000FF"/>
                </a:solidFill>
              </a:rPr>
              <a:t>Hipóteses:</a:t>
            </a:r>
          </a:p>
          <a:p>
            <a:pPr lvl="1" algn="ctr"/>
            <a:r>
              <a:rPr lang="pt-BR" smtClean="0">
                <a:solidFill>
                  <a:srgbClr val="FF0066"/>
                </a:solidFill>
              </a:rPr>
              <a:t>Uso prolongado do Precedex</a:t>
            </a:r>
            <a:r>
              <a:rPr lang="pt-BR" baseline="30000" smtClean="0">
                <a:solidFill>
                  <a:srgbClr val="FF0066"/>
                </a:solidFill>
              </a:rPr>
              <a:t>R</a:t>
            </a:r>
            <a:r>
              <a:rPr lang="pt-BR" smtClean="0">
                <a:solidFill>
                  <a:srgbClr val="FF0066"/>
                </a:solidFill>
              </a:rPr>
              <a:t> é associado a bradicardia e hipertensão na dose máxima utilizada</a:t>
            </a:r>
          </a:p>
          <a:p>
            <a:pPr lvl="1" algn="ctr"/>
            <a:r>
              <a:rPr lang="pt-BR" smtClean="0">
                <a:solidFill>
                  <a:srgbClr val="FF0066"/>
                </a:solidFill>
              </a:rPr>
              <a:t>Maior risco de abstinência associado a maior duração e maior dose acumulada, mas não à dose máxima utilizada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MATERIAIS E MÉTODOS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/>
          <a:lstStyle/>
          <a:p>
            <a:r>
              <a:rPr lang="pt-BR" smtClean="0">
                <a:solidFill>
                  <a:srgbClr val="FF3300"/>
                </a:solidFill>
              </a:rPr>
              <a:t>Revisão retrospectiva de prontuários</a:t>
            </a:r>
            <a:r>
              <a:rPr lang="pt-BR" smtClean="0"/>
              <a:t> Crianças menores de 18 anos admitidas na UTI entre 01/01/14 e 31/08/16</a:t>
            </a:r>
          </a:p>
          <a:p>
            <a:r>
              <a:rPr lang="pt-BR" smtClean="0"/>
              <a:t>Inclusão: uso de Precedex</a:t>
            </a:r>
            <a:r>
              <a:rPr lang="pt-BR" baseline="30000" smtClean="0"/>
              <a:t>R</a:t>
            </a:r>
            <a:r>
              <a:rPr lang="pt-BR" smtClean="0"/>
              <a:t> por mais de 24h em NIPPV</a:t>
            </a:r>
          </a:p>
          <a:p>
            <a:r>
              <a:rPr lang="pt-BR" smtClean="0"/>
              <a:t>Pacientes poderiam receber doses intermitentes de outros sedativos se necessário</a:t>
            </a:r>
          </a:p>
          <a:p>
            <a:r>
              <a:rPr lang="pt-BR" smtClean="0"/>
              <a:t>Exclusão: intubação orotra</a:t>
            </a:r>
            <a:r>
              <a:rPr lang="pt-BR" altLang="ja-JP" smtClean="0">
                <a:ea typeface="MS PGothic" pitchFamily="34" charset="-128"/>
              </a:rPr>
              <a:t>q</a:t>
            </a:r>
            <a:r>
              <a:rPr lang="pt-BR" smtClean="0"/>
              <a:t>ueal, uso de outros sedativos contínuos, uso de drogas vasoativas, uso de crônico de medicação com propriedades cronotrópicas.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MATERIAIS E MÉTODOS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/>
          <a:lstStyle/>
          <a:p>
            <a:r>
              <a:rPr lang="pt-BR" smtClean="0"/>
              <a:t>Estratégias para suspensão da medicação: pacientes foram divididos em 3 grupos:</a:t>
            </a:r>
          </a:p>
          <a:p>
            <a:pPr lvl="1"/>
            <a:r>
              <a:rPr lang="pt-BR" b="1" smtClean="0"/>
              <a:t>Suspensão abrupta</a:t>
            </a:r>
            <a:r>
              <a:rPr lang="pt-BR" smtClean="0"/>
              <a:t> (em até 4h após retirada da VNI)</a:t>
            </a:r>
          </a:p>
          <a:p>
            <a:pPr lvl="1"/>
            <a:r>
              <a:rPr lang="pt-BR" b="1" smtClean="0"/>
              <a:t>Desmame</a:t>
            </a:r>
            <a:r>
              <a:rPr lang="pt-BR" smtClean="0"/>
              <a:t>: pelo menos duas diminuições na dose inicial em um período maior que 4 horas.</a:t>
            </a:r>
          </a:p>
          <a:p>
            <a:pPr lvl="1"/>
            <a:r>
              <a:rPr lang="pt-BR" b="1" smtClean="0"/>
              <a:t>Transição planejada para clonidina</a:t>
            </a:r>
            <a:r>
              <a:rPr lang="pt-BR" smtClean="0"/>
              <a:t>: início da clonidina antes da retirada do precedex</a:t>
            </a:r>
          </a:p>
          <a:p>
            <a:pPr lvl="2"/>
            <a:r>
              <a:rPr lang="pt-BR" smtClean="0"/>
              <a:t>Iniciar clonidina em 5mcg/kg/dose 8x8h por 3 doses, depois 12x12h por 2 doses, depois uma última dose com 24h. O Precedex</a:t>
            </a:r>
            <a:r>
              <a:rPr lang="pt-BR" baseline="30000" smtClean="0"/>
              <a:t>R</a:t>
            </a:r>
            <a:r>
              <a:rPr lang="pt-BR" smtClean="0"/>
              <a:t> é reduzido em 50% após a primeira dose e suspenso após a segunda.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METERIAIS E MÉTODOS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894138"/>
          </a:xfrm>
        </p:spPr>
        <p:txBody>
          <a:bodyPr/>
          <a:lstStyle/>
          <a:p>
            <a:r>
              <a:rPr lang="pt-BR" smtClean="0"/>
              <a:t>Dados hemodinâmicos foram coletados nos seguintes momentos: </a:t>
            </a:r>
          </a:p>
          <a:p>
            <a:pPr lvl="1"/>
            <a:r>
              <a:rPr lang="pt-BR" smtClean="0"/>
              <a:t>antes do Precedex</a:t>
            </a:r>
            <a:r>
              <a:rPr lang="pt-BR" baseline="30000" smtClean="0"/>
              <a:t>R</a:t>
            </a:r>
          </a:p>
          <a:p>
            <a:pPr lvl="1"/>
            <a:r>
              <a:rPr lang="pt-BR" smtClean="0"/>
              <a:t>durante aumento da dose (entre o início até atingir dose máxima)</a:t>
            </a:r>
          </a:p>
          <a:p>
            <a:pPr lvl="1"/>
            <a:r>
              <a:rPr lang="pt-BR" smtClean="0"/>
              <a:t>durante ajuste de dose (entre a última vez que foi atingida a dose máxima até suspensão)</a:t>
            </a:r>
          </a:p>
          <a:p>
            <a:pPr lvl="1"/>
            <a:r>
              <a:rPr lang="pt-BR" smtClean="0"/>
              <a:t>durante a transição para clonidina (até suspensão do precedex)</a:t>
            </a:r>
          </a:p>
          <a:p>
            <a:pPr lvl="1"/>
            <a:r>
              <a:rPr lang="pt-BR" smtClean="0"/>
              <a:t>somente com clonidina</a:t>
            </a:r>
          </a:p>
          <a:p>
            <a:pPr lvl="1"/>
            <a:r>
              <a:rPr lang="pt-BR" smtClean="0"/>
              <a:t>após suspensão de todas as medicações (24 após para os que não usaram clonidina e 48h após para os que usaram)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MATERIAIS E MÉTODOS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4005263"/>
          </a:xfrm>
        </p:spPr>
        <p:txBody>
          <a:bodyPr/>
          <a:lstStyle/>
          <a:p>
            <a:r>
              <a:rPr lang="pt-BR" smtClean="0"/>
              <a:t>A FC (fre</a:t>
            </a:r>
            <a:r>
              <a:rPr lang="pt-BR" altLang="ja-JP" smtClean="0">
                <a:ea typeface="MS PGothic" pitchFamily="34" charset="-128"/>
              </a:rPr>
              <a:t>quência) </a:t>
            </a:r>
            <a:r>
              <a:rPr lang="pt-BR" smtClean="0"/>
              <a:t> e a PA máximas e mínimas foram obtidas para cada fase do tratamento </a:t>
            </a:r>
          </a:p>
          <a:p>
            <a:r>
              <a:rPr lang="pt-BR" smtClean="0"/>
              <a:t>A FC foi comparada com os percentis 10 e 90 para idade</a:t>
            </a:r>
          </a:p>
          <a:p>
            <a:r>
              <a:rPr lang="pt-BR" smtClean="0"/>
              <a:t>A menor PA foi comparada com os valores citados para hipotensão no PALS</a:t>
            </a:r>
          </a:p>
          <a:p>
            <a:r>
              <a:rPr lang="pt-BR" smtClean="0"/>
              <a:t>A maior PA foi comparada com o percentil 99 para idade, sexo e altura</a:t>
            </a:r>
          </a:p>
          <a:p>
            <a:endParaRPr lang="pt-BR" smtClean="0"/>
          </a:p>
          <a:p>
            <a:r>
              <a:rPr lang="pt-BR" smtClean="0"/>
              <a:t>Foi considerada a ocorrência de abstinência quando houve relato de sintomas (taquicardia, hipertensão, irritabilidade, tremor, insônia) para os quais alguma intervenção farmacológica (com clonidina ou Precedex</a:t>
            </a:r>
            <a:r>
              <a:rPr lang="pt-BR" baseline="30000" smtClean="0"/>
              <a:t>R</a:t>
            </a:r>
            <a:r>
              <a:rPr lang="pt-BR" smtClean="0"/>
              <a:t>) foi utilizada e houve melhora dos sintomas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8528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z="1700" smtClean="0"/>
              <a:t>Critério de inclusão encontrado em 712 paciente e excluídos 330</a:t>
            </a:r>
          </a:p>
          <a:p>
            <a:pPr>
              <a:lnSpc>
                <a:spcPct val="90000"/>
              </a:lnSpc>
            </a:pPr>
            <a:r>
              <a:rPr lang="pt-BR" sz="1700" smtClean="0"/>
              <a:t>Análise final: </a:t>
            </a:r>
            <a:r>
              <a:rPr lang="pt-BR" sz="1700" smtClean="0">
                <a:solidFill>
                  <a:srgbClr val="0000FF"/>
                </a:solidFill>
              </a:rPr>
              <a:t>382 pacientes</a:t>
            </a:r>
          </a:p>
          <a:p>
            <a:pPr>
              <a:lnSpc>
                <a:spcPct val="90000"/>
              </a:lnSpc>
            </a:pPr>
            <a:r>
              <a:rPr lang="pt-BR" sz="1700" smtClean="0"/>
              <a:t>A maior parte da população estudada eram pacientes entre 1 e 24 meses com diagnóstico de bronquiolite, seguido de pré-escolares com crise de asma.</a:t>
            </a:r>
          </a:p>
          <a:p>
            <a:pPr>
              <a:lnSpc>
                <a:spcPct val="90000"/>
              </a:lnSpc>
            </a:pPr>
            <a:r>
              <a:rPr lang="pt-BR" sz="1700" smtClean="0"/>
              <a:t>A duração média de uso foi de 45h</a:t>
            </a:r>
          </a:p>
          <a:p>
            <a:pPr>
              <a:lnSpc>
                <a:spcPct val="90000"/>
              </a:lnSpc>
            </a:pPr>
            <a:r>
              <a:rPr lang="pt-BR" sz="1700" smtClean="0"/>
              <a:t>A maior ocorrência de bradicardia foi durante as fases de aumento da dose do Precedex</a:t>
            </a:r>
            <a:r>
              <a:rPr lang="pt-BR" altLang="ja-JP" baseline="30000" smtClean="0">
                <a:ea typeface="MS PGothic" pitchFamily="34" charset="-128"/>
              </a:rPr>
              <a:t>R</a:t>
            </a:r>
            <a:r>
              <a:rPr lang="pt-BR" altLang="ja-JP" smtClean="0">
                <a:ea typeface="MS PGothic" pitchFamily="34" charset="-128"/>
              </a:rPr>
              <a:t> </a:t>
            </a:r>
            <a:r>
              <a:rPr lang="pt-BR" sz="1700" smtClean="0"/>
              <a:t> (75%) e durante o uso de clonidina isolada (88%)</a:t>
            </a:r>
          </a:p>
          <a:p>
            <a:pPr>
              <a:lnSpc>
                <a:spcPct val="90000"/>
              </a:lnSpc>
            </a:pPr>
            <a:r>
              <a:rPr lang="pt-BR" sz="1700" smtClean="0">
                <a:solidFill>
                  <a:srgbClr val="FF0066"/>
                </a:solidFill>
              </a:rPr>
              <a:t>Durante a fase de aumento da dose apenas 30% dos pacientes apresentou hipotensão e 90% apresentou hipertensão. </a:t>
            </a:r>
          </a:p>
          <a:p>
            <a:pPr>
              <a:lnSpc>
                <a:spcPct val="90000"/>
              </a:lnSpc>
            </a:pPr>
            <a:r>
              <a:rPr lang="pt-BR" sz="1700" smtClean="0">
                <a:solidFill>
                  <a:srgbClr val="FF0066"/>
                </a:solidFill>
              </a:rPr>
              <a:t>A maior prevalência de hipotensão foi durante o uso de clonidina (46%),</a:t>
            </a:r>
            <a:r>
              <a:rPr lang="pt-BR" sz="1700" smtClean="0"/>
              <a:t> e na mesma fase 96% dos paciente tiveram também hipertensão.</a:t>
            </a:r>
          </a:p>
          <a:p>
            <a:pPr>
              <a:lnSpc>
                <a:spcPct val="90000"/>
              </a:lnSpc>
            </a:pPr>
            <a:endParaRPr lang="pt-BR" sz="170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/>
          <a:lstStyle/>
          <a:p>
            <a:r>
              <a:rPr lang="pt-BR" smtClean="0"/>
              <a:t>A dose máxima foi em média 1mcg/kg/h (0,6 a 1,2mcg/kg/h)</a:t>
            </a:r>
          </a:p>
          <a:p>
            <a:r>
              <a:rPr lang="pt-BR" smtClean="0">
                <a:solidFill>
                  <a:srgbClr val="FF0066"/>
                </a:solidFill>
              </a:rPr>
              <a:t>Uma redução da FC com significância estatística foi observada 30, 60, 120 e 240 minutos após atingida a dose máxima.</a:t>
            </a:r>
            <a:r>
              <a:rPr lang="pt-BR" smtClean="0"/>
              <a:t> </a:t>
            </a:r>
          </a:p>
          <a:p>
            <a:r>
              <a:rPr lang="pt-BR" smtClean="0"/>
              <a:t>Um aumento da PA também foi observado nestes mesmos tempos, com no máximo 2% de prevalência de hipotensão nas primeiras 4h após o pico.</a:t>
            </a:r>
          </a:p>
          <a:p>
            <a:r>
              <a:rPr lang="pt-BR" smtClean="0"/>
              <a:t>Não houve relação significativa entre o valor da dose máxima e bradicardia ou hipotensão.</a:t>
            </a:r>
          </a:p>
          <a:p>
            <a:r>
              <a:rPr lang="pt-BR" smtClean="0">
                <a:solidFill>
                  <a:srgbClr val="0000FF"/>
                </a:solidFill>
              </a:rPr>
              <a:t>Nenhuma intervenção clínica além de ajuste na dose do Precedex</a:t>
            </a:r>
            <a:r>
              <a:rPr lang="pt-BR" baseline="30000" smtClean="0">
                <a:solidFill>
                  <a:srgbClr val="0000FF"/>
                </a:solidFill>
              </a:rPr>
              <a:t>R </a:t>
            </a:r>
            <a:r>
              <a:rPr lang="pt-BR" smtClean="0">
                <a:solidFill>
                  <a:srgbClr val="0000FF"/>
                </a:solidFill>
              </a:rPr>
              <a:t>foi necessária devido bradicardia ou hipotensão.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mtClean="0"/>
              <a:t>27% dos pacientes já estavam usando uma dose menor que a dose máxima atingida no momento em que foi iniciada alguma estratégia para suspensão da medicação, com uma média de 0,8mcg/kg/h.</a:t>
            </a:r>
          </a:p>
          <a:p>
            <a:pPr>
              <a:lnSpc>
                <a:spcPct val="90000"/>
              </a:lnSpc>
            </a:pPr>
            <a:r>
              <a:rPr lang="pt-BR" smtClean="0">
                <a:solidFill>
                  <a:srgbClr val="FF0066"/>
                </a:solidFill>
              </a:rPr>
              <a:t>Intolerância documentada a uma determinada dose foi observada em 20% dos pacientes</a:t>
            </a:r>
            <a:r>
              <a:rPr lang="pt-BR" smtClean="0"/>
              <a:t>: 15% por bradicardia, 3% por hipotensão e 1% por sedação excessiva. </a:t>
            </a:r>
          </a:p>
          <a:p>
            <a:pPr>
              <a:lnSpc>
                <a:spcPct val="90000"/>
              </a:lnSpc>
            </a:pPr>
            <a:r>
              <a:rPr lang="pt-BR" smtClean="0"/>
              <a:t>O risco de intolerância não foi estatisticamente relacionado à dose máxima atingida ou à dose acumulada</a:t>
            </a:r>
          </a:p>
          <a:p>
            <a:pPr>
              <a:lnSpc>
                <a:spcPct val="90000"/>
              </a:lnSpc>
            </a:pPr>
            <a:r>
              <a:rPr lang="pt-BR" smtClean="0"/>
              <a:t>O maior aumento na FC ocorreu 4h após a suspensão da medicação, mas retornou a valores normais em até 20h. </a:t>
            </a:r>
          </a:p>
          <a:p>
            <a:pPr>
              <a:lnSpc>
                <a:spcPct val="90000"/>
              </a:lnSpc>
            </a:pPr>
            <a:r>
              <a:rPr lang="pt-BR" smtClean="0"/>
              <a:t>Não houve alteração significativa na PA com a suspensão. </a:t>
            </a:r>
          </a:p>
          <a:p>
            <a:pPr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/>
          <a:lstStyle/>
          <a:p>
            <a:r>
              <a:rPr lang="pt-BR" smtClean="0"/>
              <a:t>Suspensão do Precedex</a:t>
            </a:r>
            <a:r>
              <a:rPr lang="pt-BR" baseline="30000" smtClean="0"/>
              <a:t>R</a:t>
            </a:r>
            <a:r>
              <a:rPr lang="pt-BR" smtClean="0"/>
              <a:t>:</a:t>
            </a:r>
          </a:p>
          <a:p>
            <a:pPr lvl="1"/>
            <a:r>
              <a:rPr lang="pt-BR" smtClean="0"/>
              <a:t>Suspensão abrupta foi feita em 88% dos pacientes</a:t>
            </a:r>
          </a:p>
          <a:p>
            <a:pPr lvl="1"/>
            <a:r>
              <a:rPr lang="pt-BR" smtClean="0"/>
              <a:t>Desmame foi realizado em 10%, com duração média de 11h</a:t>
            </a:r>
          </a:p>
          <a:p>
            <a:pPr lvl="1"/>
            <a:r>
              <a:rPr lang="pt-BR" smtClean="0"/>
              <a:t>2% foram submetidos a transição planejada para clonidina enteral</a:t>
            </a:r>
          </a:p>
          <a:p>
            <a:r>
              <a:rPr lang="pt-BR" smtClean="0"/>
              <a:t>26 pacientes receberam clonidina em algum ponto do tratamento: 9 com transição planejada e </a:t>
            </a:r>
            <a:r>
              <a:rPr lang="pt-BR" b="1" smtClean="0"/>
              <a:t>17</a:t>
            </a:r>
            <a:r>
              <a:rPr lang="pt-BR" smtClean="0"/>
              <a:t> iniciaram após apresentar algum sintoma de </a:t>
            </a:r>
            <a:r>
              <a:rPr lang="pt-BR" b="1" smtClean="0"/>
              <a:t>abstinência </a:t>
            </a:r>
          </a:p>
          <a:p>
            <a:pPr lvl="1"/>
            <a:r>
              <a:rPr lang="pt-BR" smtClean="0"/>
              <a:t>Destes 17, </a:t>
            </a:r>
            <a:r>
              <a:rPr lang="pt-BR" smtClean="0">
                <a:solidFill>
                  <a:srgbClr val="FF0066"/>
                </a:solidFill>
              </a:rPr>
              <a:t>9 tiveram o Precedex</a:t>
            </a:r>
            <a:r>
              <a:rPr lang="pt-BR" baseline="30000" smtClean="0">
                <a:solidFill>
                  <a:srgbClr val="FF0066"/>
                </a:solidFill>
              </a:rPr>
              <a:t>R</a:t>
            </a:r>
            <a:r>
              <a:rPr lang="pt-BR" smtClean="0">
                <a:solidFill>
                  <a:srgbClr val="FF0066"/>
                </a:solidFill>
              </a:rPr>
              <a:t> retirado abruptamente e 8 estavam no grupo de desmame.</a:t>
            </a:r>
          </a:p>
          <a:p>
            <a:endParaRPr lang="pt-BR" smtClean="0">
              <a:solidFill>
                <a:srgbClr val="FF0066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/>
          <a:lstStyle/>
          <a:p>
            <a:r>
              <a:rPr lang="pt-BR" smtClean="0"/>
              <a:t>Não houve associação entre abstinência e sexo do paciente ou diagnóstico primário</a:t>
            </a:r>
          </a:p>
          <a:p>
            <a:r>
              <a:rPr lang="pt-BR" smtClean="0"/>
              <a:t>Idade maior foi considerado fator protetor para abstinência</a:t>
            </a:r>
          </a:p>
          <a:p>
            <a:r>
              <a:rPr lang="pt-BR" smtClean="0">
                <a:solidFill>
                  <a:srgbClr val="FF0066"/>
                </a:solidFill>
              </a:rPr>
              <a:t>Duração de uso do Precedex</a:t>
            </a:r>
            <a:r>
              <a:rPr lang="pt-BR" baseline="30000" smtClean="0">
                <a:solidFill>
                  <a:srgbClr val="FF0066"/>
                </a:solidFill>
              </a:rPr>
              <a:t>R</a:t>
            </a:r>
            <a:r>
              <a:rPr lang="pt-BR" smtClean="0">
                <a:solidFill>
                  <a:srgbClr val="FF0066"/>
                </a:solidFill>
              </a:rPr>
              <a:t>, dose máxima utilizada e dose acumulada foram considerados fatores de risco</a:t>
            </a:r>
          </a:p>
          <a:p>
            <a:r>
              <a:rPr lang="pt-BR" smtClean="0">
                <a:solidFill>
                  <a:srgbClr val="0000FF"/>
                </a:solidFill>
              </a:rPr>
              <a:t>Nenhum paciente que usou Precedex</a:t>
            </a:r>
            <a:r>
              <a:rPr lang="pt-BR" baseline="30000" smtClean="0">
                <a:solidFill>
                  <a:srgbClr val="0000FF"/>
                </a:solidFill>
              </a:rPr>
              <a:t>R</a:t>
            </a:r>
            <a:r>
              <a:rPr lang="pt-BR" smtClean="0">
                <a:solidFill>
                  <a:srgbClr val="0000FF"/>
                </a:solidFill>
              </a:rPr>
              <a:t> por menos de 48h teve abstinência</a:t>
            </a:r>
          </a:p>
          <a:p>
            <a:r>
              <a:rPr lang="pt-BR" b="1" smtClean="0"/>
              <a:t>25% dos pacientes que usaram por mais de 96h e 50% dos pacientes que iniciaram desmame após 72-96h de uso tiveram sintomas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28675" name="Espaço Reservado para Conteúdo 2"/>
          <p:cNvSpPr>
            <a:spLocks noGrp="1"/>
          </p:cNvSpPr>
          <p:nvPr>
            <p:ph idx="1"/>
          </p:nvPr>
        </p:nvSpPr>
        <p:spPr>
          <a:xfrm>
            <a:off x="611188" y="2603500"/>
            <a:ext cx="11206162" cy="3416300"/>
          </a:xfrm>
        </p:spPr>
        <p:txBody>
          <a:bodyPr/>
          <a:lstStyle/>
          <a:p>
            <a:r>
              <a:rPr lang="pt-BR" smtClean="0"/>
              <a:t>O presente estudo demonstrou que infusões prolongadas do Precedex</a:t>
            </a:r>
            <a:r>
              <a:rPr lang="pt-BR" baseline="30000" smtClean="0"/>
              <a:t>R</a:t>
            </a:r>
            <a:r>
              <a:rPr lang="pt-BR" smtClean="0"/>
              <a:t> tem efeitos hemodinâmicos previsíveis mesmo em pacientes pediátricos criticamente doentes re</a:t>
            </a:r>
            <a:r>
              <a:rPr lang="pt-BR" altLang="ja-JP" smtClean="0">
                <a:ea typeface="MS PGothic" pitchFamily="34" charset="-128"/>
              </a:rPr>
              <a:t>querendo </a:t>
            </a:r>
            <a:r>
              <a:rPr lang="pt-BR" smtClean="0"/>
              <a:t>sedação em NIPPV na dose de 1 µg/kg/h (0.6–1.2 µg/kg/h) por um duração média de  45 h (34–66 h)</a:t>
            </a:r>
            <a:br>
              <a:rPr lang="pt-BR" smtClean="0"/>
            </a:br>
            <a:endParaRPr lang="pt-BR" smtClean="0"/>
          </a:p>
          <a:p>
            <a:r>
              <a:rPr lang="pt-BR" smtClean="0">
                <a:solidFill>
                  <a:srgbClr val="FF3300"/>
                </a:solidFill>
              </a:rPr>
              <a:t>Os efeitos na dose de pico da medicação foram</a:t>
            </a:r>
            <a:r>
              <a:rPr lang="pt-BR" smtClean="0"/>
              <a:t>:</a:t>
            </a:r>
          </a:p>
          <a:p>
            <a:pPr lvl="1"/>
            <a:r>
              <a:rPr lang="pt-BR" smtClean="0">
                <a:solidFill>
                  <a:srgbClr val="FF3300"/>
                </a:solidFill>
              </a:rPr>
              <a:t>Diminuição na FC</a:t>
            </a:r>
          </a:p>
          <a:p>
            <a:pPr lvl="1"/>
            <a:r>
              <a:rPr lang="pt-BR" smtClean="0">
                <a:solidFill>
                  <a:srgbClr val="FF3300"/>
                </a:solidFill>
              </a:rPr>
              <a:t>Aumento na PA</a:t>
            </a:r>
          </a:p>
          <a:p>
            <a:pPr lvl="1"/>
            <a:r>
              <a:rPr lang="pt-BR" smtClean="0">
                <a:solidFill>
                  <a:srgbClr val="FF3300"/>
                </a:solidFill>
              </a:rPr>
              <a:t>Raros casos de hipotensão</a:t>
            </a:r>
          </a:p>
          <a:p>
            <a:r>
              <a:rPr lang="pt-BR" b="1" smtClean="0"/>
              <a:t>A suspensão do Precedex</a:t>
            </a:r>
            <a:r>
              <a:rPr lang="pt-BR" b="1" baseline="30000" smtClean="0"/>
              <a:t>R</a:t>
            </a:r>
            <a:r>
              <a:rPr lang="pt-BR" b="1" smtClean="0"/>
              <a:t> foi associada a um aumento na FC nas primeiras 16h em todos os pacientes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/>
          <a:lstStyle/>
          <a:p>
            <a:r>
              <a:rPr lang="pt-BR" smtClean="0">
                <a:solidFill>
                  <a:srgbClr val="FF3300"/>
                </a:solidFill>
              </a:rPr>
              <a:t>O estudo mostrou uma prevalência maior de hipertensão</a:t>
            </a:r>
            <a:r>
              <a:rPr lang="pt-BR" smtClean="0"/>
              <a:t> durante o uso do Precedex</a:t>
            </a:r>
            <a:r>
              <a:rPr lang="pt-BR" baseline="30000" smtClean="0"/>
              <a:t>R</a:t>
            </a:r>
            <a:r>
              <a:rPr lang="pt-BR" smtClean="0"/>
              <a:t> do que estudos anteriores, com quase 30% dos pacientes apresentando hipertensão nas primeiras 4h após a dose de pico.</a:t>
            </a:r>
          </a:p>
          <a:p>
            <a:r>
              <a:rPr lang="pt-BR" smtClean="0"/>
              <a:t>Isso pode representar medidas isoladas em momentos de agitação, mas é improvável que estas medidas se repetissem por um intervalo de 4h.</a:t>
            </a:r>
          </a:p>
          <a:p>
            <a:r>
              <a:rPr lang="pt-BR" smtClean="0"/>
              <a:t>É possível que com o uso contínuo prolongado e com dose maior, a seletividade pelos receptores alfa-2 centrais seja subjugada e receptores periféricos suficientes sejam estimulados, causando aumento na PA (20)</a:t>
            </a:r>
          </a:p>
          <a:p>
            <a:r>
              <a:rPr lang="pt-BR" smtClean="0"/>
              <a:t>Este efeito pode não ter sido observado em outros trabalhos pelo uso concomitante de outros sedativos (21)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/>
          <a:lstStyle/>
          <a:p>
            <a:r>
              <a:rPr lang="pt-BR" smtClean="0">
                <a:solidFill>
                  <a:srgbClr val="FF3300"/>
                </a:solidFill>
              </a:rPr>
              <a:t>A duração do uso e a dose acumulada foram os fatores de risco mais importantes para a ocorrência de abstinência</a:t>
            </a:r>
            <a:r>
              <a:rPr lang="pt-BR" smtClean="0"/>
              <a:t>.</a:t>
            </a:r>
          </a:p>
          <a:p>
            <a:r>
              <a:rPr lang="pt-BR" smtClean="0"/>
              <a:t>É proposto que para pacientes receberam entre 72 a 96h do Precedex</a:t>
            </a:r>
            <a:r>
              <a:rPr lang="pt-BR" baseline="30000" smtClean="0"/>
              <a:t>R</a:t>
            </a:r>
            <a:r>
              <a:rPr lang="pt-BR" smtClean="0"/>
              <a:t>, </a:t>
            </a:r>
            <a:r>
              <a:rPr lang="pt-BR" smtClean="0">
                <a:solidFill>
                  <a:srgbClr val="0000FF"/>
                </a:solidFill>
              </a:rPr>
              <a:t>a suspensão abrupta seguida de observação por 12h é uma estratégia razoável. </a:t>
            </a:r>
          </a:p>
          <a:p>
            <a:r>
              <a:rPr lang="pt-BR" b="1" smtClean="0">
                <a:solidFill>
                  <a:srgbClr val="0000FF"/>
                </a:solidFill>
              </a:rPr>
              <a:t>Para pacientes que receberam por mais de 96h, a transição para clonidina deveria ser considerada</a:t>
            </a:r>
          </a:p>
          <a:p>
            <a:r>
              <a:rPr lang="pt-BR" smtClean="0"/>
              <a:t>Não foi observada vantagem na estratégia de desmame lento em relação à estratégia de transição para clonidina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mtClean="0"/>
              <a:t>Os achados são afetados pelo cenário da terapia intensiva, pois as mudanças nos sinais vitais dos pacientes podem ter sido causadas por vários outros motivos.</a:t>
            </a:r>
          </a:p>
          <a:p>
            <a:pPr>
              <a:lnSpc>
                <a:spcPct val="90000"/>
              </a:lnSpc>
            </a:pPr>
            <a:r>
              <a:rPr lang="pt-BR" b="1" smtClean="0"/>
              <a:t>Alguns pacientes estava em uso de salbutamol</a:t>
            </a:r>
            <a:r>
              <a:rPr lang="pt-BR" smtClean="0"/>
              <a:t>, o que pode ter subestimado a ocorrência de bradicardia e hipotensão</a:t>
            </a:r>
          </a:p>
          <a:p>
            <a:pPr>
              <a:lnSpc>
                <a:spcPct val="90000"/>
              </a:lnSpc>
            </a:pPr>
            <a:r>
              <a:rPr lang="pt-BR" smtClean="0"/>
              <a:t>Embora os pacientes não tenham recebido outros sedativos contínuos, eles receberam doses intermitentes, que podem ter interferido nos resultados</a:t>
            </a:r>
          </a:p>
          <a:p>
            <a:pPr>
              <a:lnSpc>
                <a:spcPct val="90000"/>
              </a:lnSpc>
            </a:pPr>
            <a:r>
              <a:rPr lang="pt-BR" smtClean="0"/>
              <a:t>A exclusão de pacientes que receberam drogas vasoativas pode ter descartado crianças com alterações hemodinâmicas significativas após o uso do Precedex</a:t>
            </a:r>
            <a:r>
              <a:rPr lang="pt-BR" baseline="30000" smtClean="0"/>
              <a:t>R</a:t>
            </a:r>
            <a:r>
              <a:rPr lang="pt-BR" smtClean="0"/>
              <a:t>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/>
          <a:lstStyle/>
          <a:p>
            <a:r>
              <a:rPr lang="pt-BR" smtClean="0">
                <a:solidFill>
                  <a:srgbClr val="FF3300"/>
                </a:solidFill>
              </a:rPr>
              <a:t>O estudo tem limitações na coleta de dados por se tratar em análise retrospectiva</a:t>
            </a:r>
            <a:r>
              <a:rPr lang="pt-BR" smtClean="0"/>
              <a:t> de prontuários, pois os sinais vitais podem ter sido registrados erroneamente e não refletir o estado real do paciente</a:t>
            </a:r>
          </a:p>
          <a:p>
            <a:r>
              <a:rPr lang="pt-BR" smtClean="0"/>
              <a:t>A decisão clínica de reduzir a dose do Precedex</a:t>
            </a:r>
            <a:r>
              <a:rPr lang="pt-BR" baseline="30000" smtClean="0"/>
              <a:t>R</a:t>
            </a:r>
            <a:r>
              <a:rPr lang="pt-BR" smtClean="0"/>
              <a:t> ou a escolha da estratégia para suspensão nem sempre foi devidamente documentada</a:t>
            </a:r>
          </a:p>
          <a:p>
            <a:r>
              <a:rPr lang="pt-BR" smtClean="0"/>
              <a:t>A </a:t>
            </a:r>
            <a:r>
              <a:rPr lang="pt-BR" b="1" smtClean="0"/>
              <a:t>ausência de uma ferramenta para avaliação objetiva de abstinência relacionada ao Precedex</a:t>
            </a:r>
            <a:r>
              <a:rPr lang="pt-BR" b="1" baseline="30000" smtClean="0"/>
              <a:t>R</a:t>
            </a:r>
            <a:r>
              <a:rPr lang="pt-BR" smtClean="0"/>
              <a:t> torna a identificação destes sintomas muito subjetiva </a:t>
            </a:r>
          </a:p>
          <a:p>
            <a:pPr lvl="1"/>
            <a:r>
              <a:rPr lang="pt-BR" smtClean="0"/>
              <a:t>O </a:t>
            </a:r>
            <a:r>
              <a:rPr lang="pt-BR" i="1" smtClean="0"/>
              <a:t>Withdrawal Assessment Tool</a:t>
            </a:r>
            <a:r>
              <a:rPr lang="pt-BR" smtClean="0"/>
              <a:t> (WAT-1), por exemplo, não considera sintomas de retirada de medicação alfa agonistas, como taquicardia ou hipertensão (22)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824913" cy="708025"/>
          </a:xfrm>
        </p:spPr>
        <p:txBody>
          <a:bodyPr/>
          <a:lstStyle/>
          <a:p>
            <a:r>
              <a:rPr lang="pt-BR" smtClean="0"/>
              <a:t>CONCLUSÕES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>
          <a:xfrm>
            <a:off x="1155700" y="2603500"/>
            <a:ext cx="8824913" cy="3416300"/>
          </a:xfrm>
        </p:spPr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A ocorrência de bradicardia e hipertensão foram bem toleradas e não foi necessária nenhuma intervenção além do ajuste de dose do Precedex</a:t>
            </a:r>
            <a:r>
              <a:rPr lang="pt-BR" baseline="30000" smtClean="0">
                <a:solidFill>
                  <a:srgbClr val="0000FF"/>
                </a:solidFill>
              </a:rPr>
              <a:t>R</a:t>
            </a:r>
            <a:r>
              <a:rPr lang="pt-BR" smtClean="0"/>
              <a:t>.</a:t>
            </a:r>
          </a:p>
          <a:p>
            <a:r>
              <a:rPr lang="pt-BR" smtClean="0">
                <a:solidFill>
                  <a:schemeClr val="tx1"/>
                </a:solidFill>
              </a:rPr>
              <a:t>Pacientes que usaram Precedex</a:t>
            </a:r>
            <a:r>
              <a:rPr lang="pt-BR" baseline="30000" smtClean="0">
                <a:solidFill>
                  <a:schemeClr val="tx1"/>
                </a:solidFill>
              </a:rPr>
              <a:t>R</a:t>
            </a:r>
            <a:r>
              <a:rPr lang="pt-BR" smtClean="0">
                <a:solidFill>
                  <a:schemeClr val="tx1"/>
                </a:solidFill>
              </a:rPr>
              <a:t> por 72-96h podem ter a medicação suspensa abruptamente e observados por 12h. </a:t>
            </a:r>
          </a:p>
          <a:p>
            <a:r>
              <a:rPr lang="pt-BR" smtClean="0">
                <a:solidFill>
                  <a:schemeClr val="tx1"/>
                </a:solidFill>
              </a:rPr>
              <a:t>Pacientes que usaram por mais de 96h podem se beneficiar do uso da clonidina para prevenção de abstinência</a:t>
            </a:r>
            <a:r>
              <a:rPr lang="pt-BR" smtClean="0"/>
              <a:t>. </a:t>
            </a:r>
          </a:p>
          <a:p>
            <a:r>
              <a:rPr lang="pt-BR" smtClean="0"/>
              <a:t>A estratégia de desmame foi menos eficaz que o uso de clonidina</a:t>
            </a:r>
          </a:p>
          <a:p>
            <a:pPr algn="ctr">
              <a:buFont typeface="Wingdings 3" pitchFamily="18" charset="2"/>
              <a:buNone/>
            </a:pPr>
            <a:r>
              <a:rPr lang="pt-BR" b="1" smtClean="0">
                <a:solidFill>
                  <a:srgbClr val="0000FF"/>
                </a:solidFill>
              </a:rPr>
              <a:t>Mais estudos são necessários para o desenvolvimento de uma ferramenta para avaliação de abstinência nestes casos.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557213"/>
            <a:ext cx="9528175" cy="5010150"/>
          </a:xfrm>
          <a:prstGeom prst="rect">
            <a:avLst/>
          </a:prstGeom>
          <a:noFill/>
          <a:ln w="57150">
            <a:solidFill>
              <a:srgbClr val="FF0066"/>
            </a:solidFill>
            <a:miter lim="800000"/>
            <a:headEnd/>
            <a:tailEnd/>
          </a:ln>
        </p:spPr>
      </p:pic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4410075" y="-39688"/>
            <a:ext cx="1441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00FF"/>
                </a:solidFill>
              </a:rPr>
              <a:t>ABSTRACT</a:t>
            </a:r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1123950" y="5795963"/>
            <a:ext cx="9604375" cy="1019175"/>
          </a:xfrm>
          <a:prstGeom prst="rect">
            <a:avLst/>
          </a:prstGeom>
          <a:noFill/>
          <a:ln w="7620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/>
            <a:r>
              <a:rPr lang="pt-BR" sz="1400" b="1">
                <a:solidFill>
                  <a:srgbClr val="0000FF"/>
                </a:solidFill>
              </a:rPr>
              <a:t>O uso de dexmedetomidina para sedação ventilatória não invasiva com pressão positiva em cuidados intensivos pediátricos tem previsíveis efeitos hemodinâmicos, incluindo bradicardia e hipertensão.Com alta dose cumulativa,</a:t>
            </a:r>
          </a:p>
          <a:p>
            <a:pPr algn="ctr" defTabSz="914400"/>
            <a:r>
              <a:rPr lang="pt-BR" sz="1400" b="1">
                <a:solidFill>
                  <a:srgbClr val="0000FF"/>
                </a:solidFill>
              </a:rPr>
              <a:t>esses sintomas foram efetivamente tratados com curta duração de clonidina por via enteral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8" y="469900"/>
            <a:ext cx="4144962" cy="5899150"/>
          </a:xfrm>
          <a:prstGeom prst="rect">
            <a:avLst/>
          </a:prstGeom>
          <a:noFill/>
          <a:ln w="38100">
            <a:solidFill>
              <a:srgbClr val="FF0066"/>
            </a:solidFill>
            <a:miter lim="800000"/>
            <a:headEnd/>
            <a:tailEnd/>
          </a:ln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1400" y="490538"/>
            <a:ext cx="4038600" cy="2346325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</p:spPr>
      </p:pic>
      <p:pic>
        <p:nvPicPr>
          <p:cNvPr id="5427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5213" y="2862263"/>
            <a:ext cx="7316787" cy="1522412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761413" cy="708025"/>
          </a:xfrm>
        </p:spPr>
        <p:txBody>
          <a:bodyPr/>
          <a:lstStyle/>
          <a:p>
            <a:pPr algn="ctr"/>
            <a:r>
              <a:rPr lang="pt-BR" sz="2400" b="1" smtClean="0">
                <a:solidFill>
                  <a:srgbClr val="FFFF00"/>
                </a:solidFill>
              </a:rPr>
              <a:t>Nota do Editor do site, Dr. Paulo R Margotto. </a:t>
            </a:r>
            <a:br>
              <a:rPr lang="pt-BR" sz="2400" b="1" smtClean="0">
                <a:solidFill>
                  <a:srgbClr val="FFFF00"/>
                </a:solidFill>
              </a:rPr>
            </a:br>
            <a:r>
              <a:rPr lang="pt-BR" sz="2400" b="1" smtClean="0">
                <a:solidFill>
                  <a:srgbClr val="FFFF00"/>
                </a:solidFill>
              </a:rPr>
              <a:t>Consultem também! Estudando juntos! </a:t>
            </a:r>
            <a:br>
              <a:rPr lang="pt-BR" sz="2400" b="1" smtClean="0">
                <a:solidFill>
                  <a:srgbClr val="FFFF00"/>
                </a:solidFill>
              </a:rPr>
            </a:br>
            <a:r>
              <a:rPr lang="pt-BR" sz="2400" b="1" smtClean="0">
                <a:solidFill>
                  <a:srgbClr val="FFFF00"/>
                </a:solidFill>
              </a:rPr>
              <a:t>E na Neonatologia. Como está o uso do Precedex</a:t>
            </a:r>
            <a:r>
              <a:rPr lang="pt-BR" sz="2400" b="1" baseline="30000" smtClean="0">
                <a:solidFill>
                  <a:srgbClr val="FFFF00"/>
                </a:solidFill>
              </a:rPr>
              <a:t>R</a:t>
            </a:r>
          </a:p>
        </p:txBody>
      </p:sp>
      <p:sp>
        <p:nvSpPr>
          <p:cNvPr id="55300" name="Rectangle 7"/>
          <p:cNvSpPr>
            <a:spLocks noChangeArrowheads="1"/>
          </p:cNvSpPr>
          <p:nvPr/>
        </p:nvSpPr>
        <p:spPr bwMode="auto">
          <a:xfrm>
            <a:off x="3309938" y="2335213"/>
            <a:ext cx="48434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defTabSz="914400"/>
            <a:r>
              <a:rPr lang="en-US" sz="1000"/>
              <a:t>NOTA: Apresentação: Precedex</a:t>
            </a:r>
            <a:r>
              <a:rPr lang="en-US" sz="1000" baseline="30000"/>
              <a:t>R</a:t>
            </a:r>
            <a:r>
              <a:rPr lang="en-US" sz="1000"/>
              <a:t>: Cada 1 mL da solução contém: </a:t>
            </a:r>
            <a:br>
              <a:rPr lang="en-US" sz="1000"/>
            </a:br>
            <a:r>
              <a:rPr lang="en-US" sz="1000"/>
              <a:t>Cloridrato de dexmedetomidina (equivalente a 100 mcg de dexmedetomidina base)</a:t>
            </a:r>
          </a:p>
          <a:p>
            <a:pPr algn="ctr" defTabSz="914400"/>
            <a:r>
              <a:rPr lang="en-US" sz="1000"/>
              <a:t>Excipiente: cloreto de sódio Volume líquido por unidade: 2 mL</a:t>
            </a:r>
          </a:p>
        </p:txBody>
      </p:sp>
      <p:pic>
        <p:nvPicPr>
          <p:cNvPr id="55301" name="Picture 5" descr="Serafim-Vivi"/>
          <p:cNvPicPr>
            <a:picLocks noChangeAspect="1" noChangeArrowheads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3746500" y="3071813"/>
            <a:ext cx="3581400" cy="2686050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2368550" y="5799138"/>
            <a:ext cx="59102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it-IT" sz="1400">
                <a:solidFill>
                  <a:srgbClr val="0000FF"/>
                </a:solidFill>
              </a:rPr>
              <a:t>    Dr. Alexandre Serafim, Dra. Viviane Sampietro e Dr.Paulo R. Margotto</a:t>
            </a: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4102100" y="6157913"/>
            <a:ext cx="2549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>
                <a:hlinkClick r:id="rId3"/>
              </a:rPr>
              <a:t>pmargotto@gmail.com</a:t>
            </a:r>
            <a:r>
              <a:rPr lang="pt-BR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3"/>
          <p:cNvSpPr>
            <a:spLocks noGrp="1"/>
          </p:cNvSpPr>
          <p:nvPr>
            <p:ph type="body" idx="4294967295"/>
          </p:nvPr>
        </p:nvSpPr>
        <p:spPr>
          <a:xfrm>
            <a:off x="708025" y="1933575"/>
            <a:ext cx="11029950" cy="4924425"/>
          </a:xfrm>
          <a:solidFill>
            <a:schemeClr val="folHlink"/>
          </a:solidFill>
        </p:spPr>
        <p:txBody>
          <a:bodyPr/>
          <a:lstStyle/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Aos 9 dias de idade, RN de  24 semanas de idade gestacional do sexo masculino em ventilação mecânica oscilatório de alta frequência apresentava intensa e refratária agitação a altas doses de narcóticos intravenosos e benzodiazepínicos. Desde que a estabilidade respiratória da criança era dependente de sedação adequada, ele recebeu dexmedetomidina após vários dias de resposta sub-ótima aos  agentes padrão.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O tratamento prévio de dexmedetomidina incluíu:infusão contínua de fentanil de 10 mcg /kg/h, lorazepam intravenosa de 0,6 mg/kg a cada 4 horas, em doses intermitentes, tanto o lorazepam e midazolam, conforme necessário, e uma dose em </a:t>
            </a:r>
            <a:r>
              <a:rPr lang="pt-BR" sz="1600" i="1" smtClean="0"/>
              <a:t>bolus</a:t>
            </a:r>
            <a:r>
              <a:rPr lang="pt-BR" sz="1600" smtClean="0"/>
              <a:t> único de fenobarbital.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O paciente acalmou  acentuadamente durante ao uso da dose de ataque de  dexmedetomidina e permaneceu adequadamente sedado enquanto a droga foi continuada. A infusão de dexmedetomidina permitiu o desmame da ventilação mecânica, bem como uma rápida redução gradual de outros medicamentos sedativos.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 A taxa máxima de infusão de dexmedetomidina foi de 0,7 mcg/kg  h, e duração total do tratamento foi de 19 dias. Não ocorreram efeitos adversos significativos diretamente atribuídos ao uso de dexmedetomidina durante este tempo.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 A dexmedetomidina foi um sedativo eficaz e analgésico neste bebê de  24 semanas com agitação refratária  quando em ventilação mecânica. Com base na sua eficácia documentado para a dor e a sedação e o seu perfil de efeitos adversos favoráveis, garante estudos adicionais sobre a  dexmedetomidina como primeira linha de terapia adjuvante ou com narcóticos para sedação em recém-nascidos ventilados.</a:t>
            </a:r>
          </a:p>
        </p:txBody>
      </p:sp>
      <p:sp>
        <p:nvSpPr>
          <p:cNvPr id="70659" name="Rectangle 4"/>
          <p:cNvSpPr>
            <a:spLocks noChangeArrowheads="1"/>
          </p:cNvSpPr>
          <p:nvPr/>
        </p:nvSpPr>
        <p:spPr bwMode="auto">
          <a:xfrm>
            <a:off x="573088" y="1019175"/>
            <a:ext cx="11618912" cy="9159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defTabSz="914400"/>
            <a:r>
              <a:rPr lang="en-US">
                <a:hlinkClick r:id="rId2"/>
              </a:rPr>
              <a:t>Successful use of dexmedetomidine for sedation in a 24-week gestational age neonate.</a:t>
            </a:r>
            <a:endParaRPr lang="en-US"/>
          </a:p>
          <a:p>
            <a:pPr algn="ctr" defTabSz="914400"/>
            <a:r>
              <a:rPr lang="en-US"/>
              <a:t>O'Mara K, Gal P, Ransommd JL, Wimmermd JE Jr, Carlosmd RQ, Dimaguilamd MA, Davonzomd C, Smithmd M.</a:t>
            </a:r>
          </a:p>
          <a:p>
            <a:pPr algn="ctr" defTabSz="914400"/>
            <a:r>
              <a:rPr lang="en-US"/>
              <a:t>Ann Pharmacother. 2009 Oct;43(10):1707-13.</a:t>
            </a:r>
          </a:p>
        </p:txBody>
      </p:sp>
      <p:sp>
        <p:nvSpPr>
          <p:cNvPr id="70660" name="Oval 4"/>
          <p:cNvSpPr>
            <a:spLocks noChangeArrowheads="1"/>
          </p:cNvSpPr>
          <p:nvPr/>
        </p:nvSpPr>
        <p:spPr bwMode="auto">
          <a:xfrm>
            <a:off x="0" y="1882775"/>
            <a:ext cx="914400" cy="91440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0000FF"/>
                </a:solidFill>
              </a:rPr>
              <a:t>2009</a:t>
            </a:r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1516063" y="574675"/>
            <a:ext cx="9429750" cy="3667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00FF"/>
                </a:solidFill>
              </a:rPr>
              <a:t>Uso com sucesso da dexmedetomidina para sedação em um neonato de 24 semanas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body" idx="1"/>
          </p:nvPr>
        </p:nvSpPr>
        <p:spPr>
          <a:xfrm>
            <a:off x="1155700" y="2486025"/>
            <a:ext cx="10895013" cy="4219575"/>
          </a:xfrm>
          <a:solidFill>
            <a:schemeClr val="folHlink"/>
          </a:solidFill>
        </p:spPr>
        <p:txBody>
          <a:bodyPr/>
          <a:lstStyle/>
          <a:p>
            <a:pPr>
              <a:lnSpc>
                <a:spcPct val="90000"/>
              </a:lnSpc>
            </a:pPr>
            <a:endParaRPr lang="pt-BR" smtClean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pt-BR" smtClean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pt-BR" smtClean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pt-BR" smtClean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pt-BR" smtClean="0">
                <a:solidFill>
                  <a:schemeClr val="tx1"/>
                </a:solidFill>
              </a:rPr>
              <a:t>Foi realizada uma revisão retrospectiva dos prontuários de todos os bebês e crianças críticos (até 18 anos) com doença cardíaca congênita ou adquirida que receberam dexmedetomidina por ≥ 96 horas na  Unidade de Terapia Intensiva cardiovascular pediátrica entre janeiro de 2009 e março de 2010.</a:t>
            </a:r>
          </a:p>
          <a:p>
            <a:pPr>
              <a:lnSpc>
                <a:spcPct val="90000"/>
              </a:lnSpc>
            </a:pPr>
            <a:r>
              <a:rPr lang="pt-BR" smtClean="0">
                <a:solidFill>
                  <a:schemeClr val="tx1"/>
                </a:solidFill>
              </a:rPr>
              <a:t>Os pacientes foram divididos </a:t>
            </a:r>
            <a:r>
              <a:rPr lang="pt-BR" b="1" smtClean="0">
                <a:solidFill>
                  <a:srgbClr val="FF0066"/>
                </a:solidFill>
              </a:rPr>
              <a:t>em dois grupos para fins de estudo</a:t>
            </a:r>
            <a:r>
              <a:rPr lang="pt-BR" smtClean="0">
                <a:solidFill>
                  <a:srgbClr val="FF0066"/>
                </a:solidFill>
              </a:rPr>
              <a:t>: 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pt-BR" smtClean="0">
                <a:solidFill>
                  <a:schemeClr val="tx1"/>
                </a:solidFill>
              </a:rPr>
              <a:t>         -o grupo dexmedetomidina (n = 52) incluiu pacientes que receberam infusão de dexmedetomidina juntamente com outros agentes de sedação convencionais, 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pt-BR" smtClean="0">
                <a:solidFill>
                  <a:schemeClr val="tx1"/>
                </a:solidFill>
              </a:rPr>
              <a:t>         -e o grupo controle (n = 42) incluiu pacientes que receberam sedação convencional sem o uso de dexmedetomidina.</a:t>
            </a:r>
          </a:p>
          <a:p>
            <a:pPr>
              <a:lnSpc>
                <a:spcPct val="90000"/>
              </a:lnSpc>
            </a:pPr>
            <a:endParaRPr lang="pt-BR" smtClean="0">
              <a:solidFill>
                <a:schemeClr val="tx1"/>
              </a:solidFill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474663" y="1449388"/>
            <a:ext cx="11168062" cy="638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sz="1400">
                <a:hlinkClick r:id="rId2"/>
              </a:rPr>
              <a:t>Safety and efficacy of prolonged dexmedetomidine use in critically ill children with heart disease*.</a:t>
            </a:r>
            <a:endParaRPr lang="en-US" sz="1400"/>
          </a:p>
          <a:p>
            <a:pPr algn="ctr"/>
            <a:r>
              <a:rPr lang="en-US" sz="1400"/>
              <a:t>Gupta P, Whiteside W, Sabati A, Tesoro TM, Gossett JM, Tobias JD, Roth SJ.Pediatr Crit Care Med. 2012 Nov;13(6):660-6. doi: 10.1097/PCC.0b013e318253c7f1.PMID: 22791093.</a:t>
            </a:r>
            <a:r>
              <a:rPr lang="en-US" sz="1400" u="sng">
                <a:hlinkClick r:id="rId3"/>
              </a:rPr>
              <a:t>Similar articles</a:t>
            </a:r>
            <a:endParaRPr lang="en-US" sz="1400" u="sng"/>
          </a:p>
        </p:txBody>
      </p:sp>
      <p:sp>
        <p:nvSpPr>
          <p:cNvPr id="71684" name="Oval 4"/>
          <p:cNvSpPr>
            <a:spLocks noChangeArrowheads="1"/>
          </p:cNvSpPr>
          <p:nvPr/>
        </p:nvSpPr>
        <p:spPr bwMode="auto">
          <a:xfrm>
            <a:off x="0" y="1431925"/>
            <a:ext cx="914400" cy="91440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0000FF"/>
                </a:solidFill>
              </a:rPr>
              <a:t>2012</a:t>
            </a: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504825" y="708025"/>
            <a:ext cx="11190288" cy="6096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/>
            <a:r>
              <a:rPr lang="pt-BR" sz="1700" b="1">
                <a:solidFill>
                  <a:srgbClr val="0000FF"/>
                </a:solidFill>
              </a:rPr>
              <a:t>Segurança e eficácia do uso prolongado de dexmedetomidina criança criticamente grave com doença cardíaca</a:t>
            </a:r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3035300" y="2181225"/>
            <a:ext cx="6561138" cy="981075"/>
          </a:xfrm>
          <a:prstGeom prst="rect">
            <a:avLst/>
          </a:prstGeom>
          <a:noFill/>
          <a:ln w="38100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400">
                <a:solidFill>
                  <a:srgbClr val="0000FF"/>
                </a:solidFill>
              </a:rPr>
              <a:t>Fornecer sedação adequada para crianças gravemente doentes com doença cardíaca é um problema clínico desafiador. Esses pacientes geralmente têm função cardiovascular lábil e podem requerer vários dias a semanas de sedação como um componente de sua Unidade de Tratamento Intensivo.</a:t>
            </a:r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1747838" y="3217863"/>
            <a:ext cx="9196387" cy="758825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defTabSz="914400"/>
            <a:r>
              <a:rPr lang="pt-BR" sz="1400">
                <a:solidFill>
                  <a:srgbClr val="0000FF"/>
                </a:solidFill>
              </a:rPr>
              <a:t>Dexmedetomidina (DEX)  tem efeitos limitados sobre a função respiratória; assim, a interferência no desmame da </a:t>
            </a:r>
          </a:p>
          <a:p>
            <a:pPr algn="ctr" defTabSz="914400"/>
            <a:r>
              <a:rPr lang="pt-BR" sz="1400">
                <a:solidFill>
                  <a:srgbClr val="0000FF"/>
                </a:solidFill>
              </a:rPr>
              <a:t>ventilação mecânica é menos provável. De fato, tem sido usado tanto como ponte para </a:t>
            </a:r>
          </a:p>
          <a:p>
            <a:pPr algn="ctr" defTabSz="914400"/>
            <a:r>
              <a:rPr lang="pt-BR" sz="1400">
                <a:solidFill>
                  <a:srgbClr val="0000FF"/>
                </a:solidFill>
              </a:rPr>
              <a:t>extubação traqueal, bem como para sedação em pacientes não intubados</a:t>
            </a:r>
          </a:p>
        </p:txBody>
      </p:sp>
      <p:sp>
        <p:nvSpPr>
          <p:cNvPr id="71689" name="Rectangle 9"/>
          <p:cNvSpPr>
            <a:spLocks noChangeArrowheads="1"/>
          </p:cNvSpPr>
          <p:nvPr/>
        </p:nvSpPr>
        <p:spPr bwMode="auto">
          <a:xfrm>
            <a:off x="0" y="2435225"/>
            <a:ext cx="1638300" cy="1609725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/>
            <a:r>
              <a:rPr lang="pt-BR" sz="1400">
                <a:solidFill>
                  <a:srgbClr val="FF0066"/>
                </a:solidFill>
              </a:rPr>
              <a:t>DEX foi</a:t>
            </a:r>
          </a:p>
          <a:p>
            <a:pPr algn="ctr" defTabSz="914400"/>
            <a:r>
              <a:rPr lang="pt-BR" sz="1400">
                <a:solidFill>
                  <a:srgbClr val="FF0066"/>
                </a:solidFill>
              </a:rPr>
              <a:t>iniciada como uma infusão contínua a uma dose de</a:t>
            </a:r>
          </a:p>
          <a:p>
            <a:pPr algn="ctr" defTabSz="914400"/>
            <a:r>
              <a:rPr lang="pt-BR" sz="1400">
                <a:solidFill>
                  <a:srgbClr val="FF0066"/>
                </a:solidFill>
              </a:rPr>
              <a:t>0,3-1,0 μg / kg / h sem dose </a:t>
            </a:r>
            <a:r>
              <a:rPr lang="pt-BR" sz="1400" i="1">
                <a:solidFill>
                  <a:srgbClr val="FF0066"/>
                </a:solidFill>
              </a:rPr>
              <a:t>bolus</a:t>
            </a:r>
          </a:p>
        </p:txBody>
      </p:sp>
      <p:sp>
        <p:nvSpPr>
          <p:cNvPr id="71690" name="AutoShape 10"/>
          <p:cNvSpPr>
            <a:spLocks noChangeArrowheads="1"/>
          </p:cNvSpPr>
          <p:nvPr/>
        </p:nvSpPr>
        <p:spPr bwMode="auto">
          <a:xfrm>
            <a:off x="11674475" y="5554663"/>
            <a:ext cx="268288" cy="511175"/>
          </a:xfrm>
          <a:prstGeom prst="curvedRightArrow">
            <a:avLst>
              <a:gd name="adj1" fmla="val 38106"/>
              <a:gd name="adj2" fmla="val 76213"/>
              <a:gd name="adj3" fmla="val 33333"/>
            </a:avLst>
          </a:prstGeom>
          <a:solidFill>
            <a:srgbClr val="0000FF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/>
          </p:cNvSpPr>
          <p:nvPr>
            <p:ph type="body" idx="1"/>
          </p:nvPr>
        </p:nvSpPr>
        <p:spPr>
          <a:xfrm>
            <a:off x="646113" y="993775"/>
            <a:ext cx="10590212" cy="5026025"/>
          </a:xfrm>
          <a:solidFill>
            <a:schemeClr val="folHlink"/>
          </a:solidFill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A duração e a quantidade de infusões contínuas de midazolam e morfina foram significativamente menores no grupo dexmedetomidina quando comparado ao grupo controle. </a:t>
            </a:r>
          </a:p>
          <a:p>
            <a:pPr>
              <a:lnSpc>
                <a:spcPct val="90000"/>
              </a:lnSpc>
            </a:pPr>
            <a:r>
              <a:rPr lang="pt-BR" smtClean="0"/>
              <a:t>Durante a infusão de dexmedetomidina, não houve diferença estatística na freqüência cardíaca e pressão arterial entre os dois grupos. </a:t>
            </a:r>
          </a:p>
          <a:p>
            <a:pPr>
              <a:lnSpc>
                <a:spcPct val="90000"/>
              </a:lnSpc>
            </a:pPr>
            <a:r>
              <a:rPr lang="pt-BR" smtClean="0"/>
              <a:t>O escore Inotrópico foi significativamente menor no grupo dexmedetomidina em comparação com o grupo de controle nas últimas 6 horas antes do término da infusão de dexmedetomidina (p &lt;0,001), e em 1 hora (p &lt;0,001) e 6h (p &lt;. 001) após o término da infusão de dexmedetomidina.</a:t>
            </a:r>
          </a:p>
          <a:p>
            <a:pPr>
              <a:lnSpc>
                <a:spcPct val="90000"/>
              </a:lnSpc>
            </a:pPr>
            <a:r>
              <a:rPr lang="pt-BR" smtClean="0"/>
              <a:t>No entanto: sem diferença no tempo de ventilação, no tempo de internação na UTI cardiológico e no Hospital.</a:t>
            </a:r>
          </a:p>
          <a:p>
            <a:pPr algn="ctr">
              <a:lnSpc>
                <a:spcPct val="90000"/>
              </a:lnSpc>
              <a:buFont typeface="Wingdings 3" pitchFamily="18" charset="2"/>
              <a:buNone/>
            </a:pPr>
            <a:r>
              <a:rPr lang="pt-BR" b="1" smtClean="0"/>
              <a:t>Uma maior proporção de pacientes no grupo dexmedetomidina foi administrada clonidina quando comparado ao grupo controle após o término da dexmedetomidina (31% vs. 7%, p = 0,005)</a:t>
            </a:r>
          </a:p>
          <a:p>
            <a:pPr algn="ctr">
              <a:lnSpc>
                <a:spcPct val="90000"/>
              </a:lnSpc>
              <a:buFont typeface="Wingdings 3" pitchFamily="18" charset="2"/>
              <a:buNone/>
            </a:pPr>
            <a:r>
              <a:rPr lang="pt-BR" b="1" smtClean="0">
                <a:solidFill>
                  <a:srgbClr val="0000FF"/>
                </a:solidFill>
              </a:rPr>
              <a:t>Os autores concluem: A administração prolongada de dexmedetomidina em crianças com doença cardíaca parece ser segura e está associada à diminuição da necessidade de opióides e benzodiazepínicos e à diminuição do suporte inotrópico</a:t>
            </a:r>
          </a:p>
          <a:p>
            <a:pPr>
              <a:lnSpc>
                <a:spcPct val="90000"/>
              </a:lnSpc>
            </a:pPr>
            <a:endParaRPr lang="pt-BR" b="1" smtClean="0"/>
          </a:p>
        </p:txBody>
      </p:sp>
      <p:sp>
        <p:nvSpPr>
          <p:cNvPr id="73732" name="AutoShape 4"/>
          <p:cNvSpPr>
            <a:spLocks noChangeArrowheads="1"/>
          </p:cNvSpPr>
          <p:nvPr/>
        </p:nvSpPr>
        <p:spPr bwMode="auto">
          <a:xfrm>
            <a:off x="11674475" y="5554663"/>
            <a:ext cx="268288" cy="511175"/>
          </a:xfrm>
          <a:prstGeom prst="curvedRightArrow">
            <a:avLst>
              <a:gd name="adj1" fmla="val 38106"/>
              <a:gd name="adj2" fmla="val 76213"/>
              <a:gd name="adj3" fmla="val 33333"/>
            </a:avLst>
          </a:prstGeom>
          <a:solidFill>
            <a:srgbClr val="0000FF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/>
          <p:cNvSpPr>
            <a:spLocks noGrp="1"/>
          </p:cNvSpPr>
          <p:nvPr>
            <p:ph type="body" idx="4294967295"/>
          </p:nvPr>
        </p:nvSpPr>
        <p:spPr>
          <a:xfrm>
            <a:off x="1096963" y="3413125"/>
            <a:ext cx="9955212" cy="3444875"/>
          </a:xfrm>
          <a:solidFill>
            <a:schemeClr val="folHlink"/>
          </a:solidFill>
        </p:spPr>
        <p:txBody>
          <a:bodyPr/>
          <a:lstStyle/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Dexmedetomidina e midazolam têm sido amplamente utilizados em anestesia clínica e sedação em Unidade de Terapia Intensiva.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.Estas duas drogas diferem  quanto ao  mecanismo sedativo.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A hipótese destes autores chineses é que a neurotoxicidade da exposição repetida à dexmedetomidina ou midazolam para ratos neonatais pode ser diferente.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Vinte e quatro ratos com idade pós-natal de  8 dias l foram divididos aleatoriamente em um grupo controle (n = 8), grupo da dexmedetomidina (n = 8) e grupo do midazolam (n = 8).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Nos três grupos, solução salina (10 mL / kg), a dexmedetomidina (10 mcg / kg) ou midazolam (40 mg / kg) foi injetado por via intraperitoneal uma vez por dia, durante os próximos cinco dias, respectivamente.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Em seguida, os cérebros dos ratinhos nos três qrupos foram removidos e criosseccionados.</a:t>
            </a:r>
          </a:p>
          <a:p>
            <a:pPr marL="273050" indent="-228600" algn="ctr" defTabSz="914400">
              <a:lnSpc>
                <a:spcPct val="70000"/>
              </a:lnSpc>
            </a:pPr>
            <a:r>
              <a:rPr lang="pt-BR" sz="2000" b="1" smtClean="0">
                <a:solidFill>
                  <a:srgbClr val="0066FF"/>
                </a:solidFill>
              </a:rPr>
              <a:t>Os resultados sugerem que a dexmedetomidina tem neurotoxicidade inferior ao midazolam para ratos neonatais.</a:t>
            </a:r>
          </a:p>
        </p:txBody>
      </p:sp>
      <p:sp>
        <p:nvSpPr>
          <p:cNvPr id="64515" name="Rectangle 4"/>
          <p:cNvSpPr>
            <a:spLocks noChangeArrowheads="1"/>
          </p:cNvSpPr>
          <p:nvPr/>
        </p:nvSpPr>
        <p:spPr bwMode="auto">
          <a:xfrm>
            <a:off x="2552700" y="2209800"/>
            <a:ext cx="6921500" cy="7921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defTabSz="914400"/>
            <a:r>
              <a:rPr lang="en-US" sz="1400">
                <a:hlinkClick r:id="rId2"/>
              </a:rPr>
              <a:t>[Comparison of </a:t>
            </a:r>
            <a:r>
              <a:rPr lang="en-US" sz="1400" b="1">
                <a:hlinkClick r:id="rId2"/>
              </a:rPr>
              <a:t>dexmedetomidine</a:t>
            </a:r>
            <a:r>
              <a:rPr lang="en-US" sz="1400">
                <a:hlinkClick r:id="rId2"/>
              </a:rPr>
              <a:t> and midazolam on neurotoxicity in neonatal mice].</a:t>
            </a:r>
            <a:endParaRPr lang="en-US" sz="1400"/>
          </a:p>
          <a:p>
            <a:pPr algn="ctr" defTabSz="914400"/>
            <a:r>
              <a:rPr lang="en-US" sz="1400"/>
              <a:t>Luo J, Guo J, Han D, Li H.</a:t>
            </a:r>
          </a:p>
          <a:p>
            <a:pPr algn="ctr" defTabSz="914400"/>
            <a:r>
              <a:rPr lang="en-US" sz="1400"/>
              <a:t>Sheng Wu Yi Xue Gong Cheng Xue Za Zhi. 2013 Jun;30(3</a:t>
            </a:r>
            <a:r>
              <a:rPr lang="en-US"/>
              <a:t>):607-10</a:t>
            </a:r>
          </a:p>
        </p:txBody>
      </p:sp>
      <p:sp>
        <p:nvSpPr>
          <p:cNvPr id="64516" name="Oval 4"/>
          <p:cNvSpPr>
            <a:spLocks noChangeArrowheads="1"/>
          </p:cNvSpPr>
          <p:nvPr/>
        </p:nvSpPr>
        <p:spPr bwMode="auto">
          <a:xfrm>
            <a:off x="0" y="1882775"/>
            <a:ext cx="914400" cy="91440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0000FF"/>
                </a:solidFill>
              </a:rPr>
              <a:t>2013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2062163" y="1252538"/>
            <a:ext cx="7392987" cy="3667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/>
            <a:r>
              <a:rPr lang="pt-BR" b="1">
                <a:solidFill>
                  <a:srgbClr val="0000FF"/>
                </a:solidFill>
              </a:rPr>
              <a:t>Comparação de dexmedetomidina e midazolam no rato neonatal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3"/>
          <p:cNvSpPr>
            <a:spLocks noGrp="1"/>
          </p:cNvSpPr>
          <p:nvPr>
            <p:ph type="body" idx="4294967295"/>
          </p:nvPr>
        </p:nvSpPr>
        <p:spPr>
          <a:xfrm>
            <a:off x="811213" y="3454400"/>
            <a:ext cx="11082337" cy="3176588"/>
          </a:xfrm>
          <a:solidFill>
            <a:schemeClr val="folHlink"/>
          </a:solidFill>
        </p:spPr>
        <p:txBody>
          <a:bodyPr/>
          <a:lstStyle/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A dexmedetomidina, um agonista de 2-adrenoceptores altamente seletivo, é usado em combinação com anestésicos locais para sedação e analgesia. Esta droga  é conhecida por ser eficaz em doentes adultos e é esperado entusiasticamente para ser bem sucedido para sedação em recém-nascidos.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Os presentes autores japoneses relataram  um caso de um RN brasileiro, a termo que foi sedado pela dexmedetomidina durante a ventilação artificial. Ele foi submetido a eletroencefalogramas que confirmaram crises epilépticas e movimentos anormais não-epilépticos.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Doze horas após a descontinuação da dexmedetomidina, ambos os sintomas desapareceram gradualmente sem o uso de qualquer medicação antiepiléptica. Depois disso, ele tinha alcançado um desenvolvimento normal, sem alterações neurológicas evidentes. 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Assim, a dexmedetomidina atua em todo o sistema nervoso central e leva a uma redução da actividade anticonvulsiva do locus coeruleus. Este caso sugere potenciais efeitos adversos da dexmedetomidina em termos de indução de ambas as crises epilépticas e movimentos não-epilépticos em recém-nascidos.</a:t>
            </a:r>
          </a:p>
          <a:p>
            <a:pPr marL="273050" indent="-228600" defTabSz="914400">
              <a:lnSpc>
                <a:spcPct val="70000"/>
              </a:lnSpc>
            </a:pPr>
            <a:r>
              <a:rPr lang="pt-BR" sz="1600" smtClean="0"/>
              <a:t>No entanto, </a:t>
            </a:r>
            <a:r>
              <a:rPr lang="pt-BR" sz="1600" b="1" smtClean="0">
                <a:solidFill>
                  <a:srgbClr val="FF3300"/>
                </a:solidFill>
              </a:rPr>
              <a:t>estes autores usaram doses elevadas(0.625ug/kg/h</a:t>
            </a:r>
            <a:r>
              <a:rPr lang="pt-BR" sz="1600" smtClean="0"/>
              <a:t>) </a:t>
            </a:r>
            <a:r>
              <a:rPr lang="pt-BR" sz="1600" b="1" smtClean="0">
                <a:solidFill>
                  <a:srgbClr val="FF3300"/>
                </a:solidFill>
              </a:rPr>
              <a:t>por 84 horas</a:t>
            </a:r>
            <a:r>
              <a:rPr lang="pt-BR" sz="1600" smtClean="0"/>
              <a:t> sem efeitos colaterais como hipotermia ou hipotensão. Com 80 horas o RN apresentou movimentos anormais com elevação da FC e pressão arterial</a:t>
            </a:r>
            <a:br>
              <a:rPr lang="pt-BR" sz="1600" smtClean="0"/>
            </a:br>
            <a:endParaRPr lang="pt-BR" sz="1600" smtClean="0"/>
          </a:p>
        </p:txBody>
      </p:sp>
      <p:sp>
        <p:nvSpPr>
          <p:cNvPr id="65539" name="Rectangle 4"/>
          <p:cNvSpPr>
            <a:spLocks noChangeArrowheads="1"/>
          </p:cNvSpPr>
          <p:nvPr/>
        </p:nvSpPr>
        <p:spPr bwMode="auto">
          <a:xfrm>
            <a:off x="2622550" y="2360613"/>
            <a:ext cx="6451600" cy="730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defTabSz="914400"/>
            <a:r>
              <a:rPr lang="en-US" sz="1400">
                <a:hlinkClick r:id="rId2"/>
              </a:rPr>
              <a:t>Epileptic seizures induced by dexmedetomidine in a neonate.</a:t>
            </a:r>
            <a:endParaRPr lang="en-US" sz="1400"/>
          </a:p>
          <a:p>
            <a:pPr algn="ctr" defTabSz="914400"/>
            <a:r>
              <a:rPr lang="en-US" sz="1400"/>
              <a:t>Kubota T, Fukasawa T, Kitamura E, Magota M, Kato Y, Natsume J, Okumura A.</a:t>
            </a:r>
          </a:p>
          <a:p>
            <a:pPr algn="ctr" defTabSz="914400"/>
            <a:r>
              <a:rPr lang="en-US" sz="1400"/>
              <a:t>Brain Dev. 2013 Apr;35(4):360-2</a:t>
            </a:r>
          </a:p>
        </p:txBody>
      </p:sp>
      <p:sp>
        <p:nvSpPr>
          <p:cNvPr id="65540" name="Oval 4"/>
          <p:cNvSpPr>
            <a:spLocks noChangeArrowheads="1"/>
          </p:cNvSpPr>
          <p:nvPr/>
        </p:nvSpPr>
        <p:spPr bwMode="auto">
          <a:xfrm>
            <a:off x="0" y="1882775"/>
            <a:ext cx="914400" cy="91440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0000FF"/>
                </a:solidFill>
              </a:rPr>
              <a:t>2013</a:t>
            </a:r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2352675" y="1438275"/>
            <a:ext cx="6597650" cy="3667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914400"/>
            <a:r>
              <a:rPr lang="pt-BR" b="1">
                <a:solidFill>
                  <a:srgbClr val="0000FF"/>
                </a:solidFill>
              </a:rPr>
              <a:t>Convulsões epiléticas induzidas pela dexmedetomidina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761413" cy="708025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57347" name="Rectangle 3"/>
          <p:cNvSpPr>
            <a:spLocks noGrp="1"/>
          </p:cNvSpPr>
          <p:nvPr>
            <p:ph type="body" idx="1"/>
          </p:nvPr>
        </p:nvSpPr>
        <p:spPr>
          <a:xfrm>
            <a:off x="989013" y="1847850"/>
            <a:ext cx="10668000" cy="4900613"/>
          </a:xfrm>
          <a:solidFill>
            <a:schemeClr val="folHlink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400" smtClean="0">
                <a:solidFill>
                  <a:srgbClr val="0000FF"/>
                </a:solidFill>
              </a:rPr>
              <a:t>Objetivo:</a:t>
            </a:r>
            <a:r>
              <a:rPr lang="pt-BR" sz="1400" smtClean="0"/>
              <a:t> Determinar se a dosagem da dexmedetomidina a longo prazo está associada ao menor uso de  opióide e benzodiazepínicos sem risco de alterações hemodinâmicas significativas e / ou retirada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pt-BR" sz="1400" smtClean="0"/>
              <a:t>                                         </a:t>
            </a:r>
            <a:r>
              <a:rPr lang="pt-BR" sz="1400" b="1" smtClean="0"/>
              <a:t>Dose usada:0.2–0.7 </a:t>
            </a:r>
            <a:r>
              <a:rPr lang="en-US" altLang="ko-KR" sz="1400" b="1" smtClean="0">
                <a:solidFill>
                  <a:schemeClr val="bg2"/>
                </a:solidFill>
                <a:ea typeface="Gulim" pitchFamily="34" charset="-127"/>
              </a:rPr>
              <a:t>µ</a:t>
            </a:r>
            <a:r>
              <a:rPr lang="pt-BR" sz="1400" b="1" smtClean="0"/>
              <a:t>g/kg/hr com duração média de 141 horas</a:t>
            </a:r>
            <a:r>
              <a:rPr lang="pt-BR" sz="1400" smtClean="0"/>
              <a:t/>
            </a:r>
            <a:br>
              <a:rPr lang="pt-BR" sz="1400" smtClean="0"/>
            </a:br>
            <a:endParaRPr lang="pt-BR" sz="1400" smtClean="0"/>
          </a:p>
          <a:p>
            <a:pPr>
              <a:lnSpc>
                <a:spcPct val="80000"/>
              </a:lnSpc>
            </a:pPr>
            <a:r>
              <a:rPr lang="pt-BR" sz="1400" smtClean="0"/>
              <a:t>Estudo retrospectivo com 98 pacientes, sendo eu 11 morreram ( não contribuíram para a analise da retirada). A idade média foi de 3,8 anos (13 recém-nascidos)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Uma diminuição na pressão arterial sistólica e frequência cardíaca foi observada após o início da dexmedetomidina. Após descontinuação da dexmedetomidina, a pressão arterial sistólica foi estatisticamente significativamente superior ao valor basal. 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Da mesma forma, a frequência cardíaca mostrou um aumento significativo em relação à linha de base após a descontinuação da dexmedetomidina. 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O início da dexmedetomidina não foi associado a uma diferença significativa na dosagem de opiáceos ou benzodiazepinicos, no entanto as doses destes não aumentaram  e os pacientes estavam mais confortáveis como evidenciado por escores de conforto decrescentes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Os escores de conforto foram significativamente menores em 2 e 72 horas de infusão de dexmedetomidina.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 Após parar a dexmedetomidina, a pontuação de conforto para os pacientes em 1 hora foi estatisticamente maior do que para pacientes em cessação da infusão. </a:t>
            </a:r>
          </a:p>
          <a:p>
            <a:pPr>
              <a:lnSpc>
                <a:spcPct val="80000"/>
              </a:lnSpc>
            </a:pPr>
            <a:r>
              <a:rPr lang="pt-BR" sz="1400" b="1" smtClean="0"/>
              <a:t>Trinta por cento dos  pacientes</a:t>
            </a:r>
            <a:r>
              <a:rPr lang="pt-BR" sz="1400" smtClean="0"/>
              <a:t> que foram retirados de dexmedetomidina, se desmamados ou parou abruptamente, tiveram sintomas de abstinência e pontuações registradas com agitação, tremor e diminuição do sono sendo mais proeminente</a:t>
            </a:r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1166813" y="831850"/>
            <a:ext cx="9093200" cy="9128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>
                <a:hlinkClick r:id="rId2"/>
              </a:rPr>
              <a:t/>
            </a:r>
            <a:br>
              <a:rPr lang="en-US">
                <a:hlinkClick r:id="rId2"/>
              </a:rPr>
            </a:br>
            <a:r>
              <a:rPr lang="en-US" sz="1400">
                <a:hlinkClick r:id="rId2"/>
              </a:rPr>
              <a:t>Long-term dexmedetomidine use and safety profile among critically ill children and neonates.</a:t>
            </a:r>
            <a:r>
              <a:rPr lang="en-US" sz="1400"/>
              <a:t>Whalen LD, Di Gennaro JL, Irby GA, Yanay O, Zimmerman JJ.Pediatr Crit Care Med. 2014 Oct;15(8):706-14. doi: 10.1097/PCC.0000000000000200.PMID: 25068249.</a:t>
            </a:r>
            <a:r>
              <a:rPr lang="en-US" sz="1400" u="sng">
                <a:hlinkClick r:id="rId3"/>
              </a:rPr>
              <a:t>Similar articles</a:t>
            </a:r>
            <a:endParaRPr lang="en-US" sz="1400" u="sng"/>
          </a:p>
        </p:txBody>
      </p:sp>
      <p:sp>
        <p:nvSpPr>
          <p:cNvPr id="57349" name="Oval 5"/>
          <p:cNvSpPr>
            <a:spLocks noChangeArrowheads="1"/>
          </p:cNvSpPr>
          <p:nvPr/>
        </p:nvSpPr>
        <p:spPr bwMode="auto">
          <a:xfrm>
            <a:off x="0" y="1882775"/>
            <a:ext cx="914400" cy="91440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0000FF"/>
                </a:solidFill>
              </a:rPr>
              <a:t>2014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0" y="419100"/>
            <a:ext cx="12223750" cy="3667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00FF"/>
                </a:solidFill>
              </a:rPr>
              <a:t>Uso de longo prazo da dexmedetomidina e perfil de segurança entre crianças e neonatos gravemente doentes</a:t>
            </a:r>
            <a:r>
              <a:rPr lang="pt-BR"/>
              <a:t>.</a:t>
            </a:r>
          </a:p>
        </p:txBody>
      </p:sp>
      <p:sp>
        <p:nvSpPr>
          <p:cNvPr id="57352" name="AutoShape 8"/>
          <p:cNvSpPr>
            <a:spLocks noChangeArrowheads="1"/>
          </p:cNvSpPr>
          <p:nvPr/>
        </p:nvSpPr>
        <p:spPr bwMode="auto">
          <a:xfrm>
            <a:off x="11771313" y="6170613"/>
            <a:ext cx="268287" cy="511175"/>
          </a:xfrm>
          <a:prstGeom prst="curvedRightArrow">
            <a:avLst>
              <a:gd name="adj1" fmla="val 38107"/>
              <a:gd name="adj2" fmla="val 76213"/>
              <a:gd name="adj3" fmla="val 33333"/>
            </a:avLst>
          </a:prstGeom>
          <a:solidFill>
            <a:srgbClr val="0000FF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Grp="1"/>
          </p:cNvSpPr>
          <p:nvPr>
            <p:ph type="body" idx="1"/>
          </p:nvPr>
        </p:nvSpPr>
        <p:spPr>
          <a:xfrm>
            <a:off x="1155700" y="2603500"/>
            <a:ext cx="8761413" cy="3416300"/>
          </a:xfrm>
          <a:solidFill>
            <a:schemeClr val="folHlink"/>
          </a:solidFill>
        </p:spPr>
        <p:txBody>
          <a:bodyPr/>
          <a:lstStyle/>
          <a:p>
            <a:r>
              <a:rPr lang="pt-BR" smtClean="0"/>
              <a:t>Os efeitos terapêuticos da dexmedetomidina são mediadas por todo o SNC: com os </a:t>
            </a:r>
            <a:r>
              <a:rPr lang="pt-BR" smtClean="0">
                <a:solidFill>
                  <a:srgbClr val="0000FF"/>
                </a:solidFill>
              </a:rPr>
              <a:t>efeitos sedativos e ansiolíticos</a:t>
            </a:r>
            <a:r>
              <a:rPr lang="pt-BR" smtClean="0"/>
              <a:t> decorrentes de sua atividade no </a:t>
            </a:r>
            <a:r>
              <a:rPr lang="pt-BR" i="1" smtClean="0"/>
              <a:t>locus ceruleus</a:t>
            </a:r>
            <a:r>
              <a:rPr lang="pt-BR" smtClean="0"/>
              <a:t> e os </a:t>
            </a:r>
            <a:r>
              <a:rPr lang="pt-BR" smtClean="0">
                <a:solidFill>
                  <a:srgbClr val="0000FF"/>
                </a:solidFill>
              </a:rPr>
              <a:t>efeitos analgésicos</a:t>
            </a:r>
            <a:r>
              <a:rPr lang="pt-BR" smtClean="0"/>
              <a:t> no corno dorsal da medula espinhal</a:t>
            </a:r>
          </a:p>
          <a:p>
            <a:r>
              <a:rPr lang="pt-BR" smtClean="0"/>
              <a:t>Essas ações resultam em sedação, ansiólise e analgesia, associadas à mínima preocupação com depressão respiratória. </a:t>
            </a:r>
          </a:p>
          <a:p>
            <a:r>
              <a:rPr lang="pt-BR" smtClean="0"/>
              <a:t>Em virtude de sua atividade simpatolítica, as reações adversas mais significativas associadas ao uso de dexmedetomidina são </a:t>
            </a:r>
            <a:r>
              <a:rPr lang="pt-BR" smtClean="0">
                <a:solidFill>
                  <a:srgbClr val="FF3300"/>
                </a:solidFill>
              </a:rPr>
              <a:t>hipotensão e bradicardia</a:t>
            </a:r>
          </a:p>
        </p:txBody>
      </p:sp>
      <p:sp>
        <p:nvSpPr>
          <p:cNvPr id="75780" name="AutoShape 4"/>
          <p:cNvSpPr>
            <a:spLocks noChangeArrowheads="1"/>
          </p:cNvSpPr>
          <p:nvPr/>
        </p:nvSpPr>
        <p:spPr bwMode="auto">
          <a:xfrm>
            <a:off x="11674475" y="5554663"/>
            <a:ext cx="268288" cy="511175"/>
          </a:xfrm>
          <a:prstGeom prst="curvedRightArrow">
            <a:avLst>
              <a:gd name="adj1" fmla="val 38106"/>
              <a:gd name="adj2" fmla="val 76213"/>
              <a:gd name="adj3" fmla="val 33333"/>
            </a:avLst>
          </a:prstGeom>
          <a:solidFill>
            <a:srgbClr val="0000FF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761413" cy="708025"/>
          </a:xfrm>
        </p:spPr>
        <p:txBody>
          <a:bodyPr/>
          <a:lstStyle/>
          <a:p>
            <a:pPr algn="ctr"/>
            <a:r>
              <a:rPr lang="pt-BR" b="1" smtClean="0">
                <a:solidFill>
                  <a:srgbClr val="FFFF00"/>
                </a:solidFill>
              </a:rPr>
              <a:t>Conclusão dos autores</a:t>
            </a:r>
          </a:p>
        </p:txBody>
      </p:sp>
      <p:sp>
        <p:nvSpPr>
          <p:cNvPr id="76803" name="Rectangle 3"/>
          <p:cNvSpPr>
            <a:spLocks noGrp="1"/>
          </p:cNvSpPr>
          <p:nvPr>
            <p:ph type="body" idx="1"/>
          </p:nvPr>
        </p:nvSpPr>
        <p:spPr>
          <a:xfrm>
            <a:off x="830263" y="1900238"/>
            <a:ext cx="10810875" cy="4840287"/>
          </a:xfrm>
          <a:solidFill>
            <a:schemeClr val="folHlink"/>
          </a:solidFill>
        </p:spPr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Com base nesses achados os autores concluem que a dexmedetomidina é eficaz e segura para uso a longo prazo na UTIPediátrica. </a:t>
            </a:r>
          </a:p>
          <a:p>
            <a:r>
              <a:rPr lang="pt-BR" smtClean="0">
                <a:solidFill>
                  <a:srgbClr val="0000FF"/>
                </a:solidFill>
              </a:rPr>
              <a:t>Há necessidade de atenção aos efeitos hemodinâmicos adversos conhecidos, enquanto uso da  dexmedetomidina, mas a necessidade de tratamento é rara. </a:t>
            </a:r>
          </a:p>
          <a:p>
            <a:r>
              <a:rPr lang="pt-BR" smtClean="0">
                <a:solidFill>
                  <a:srgbClr val="0000FF"/>
                </a:solidFill>
              </a:rPr>
              <a:t>Conforto e sedação são melhorados com dexmedetomidina e uma diminuição no consumo global de opióides ou carga de benzodiazepínicos é demonstra  que não houve  houve um aumento significativo da dosagem de benzodiazepínicos ou opiáceos após o início da dexmedetomidina. </a:t>
            </a:r>
          </a:p>
          <a:p>
            <a:r>
              <a:rPr lang="pt-BR" smtClean="0">
                <a:solidFill>
                  <a:srgbClr val="0000FF"/>
                </a:solidFill>
              </a:rPr>
              <a:t>A vigilância da taquicardia e da hipertensão na interrupção da dexmedetomidina é apropriada; no entanto, raramente requerem tratamento. </a:t>
            </a:r>
          </a:p>
          <a:p>
            <a:r>
              <a:rPr lang="pt-BR" smtClean="0">
                <a:solidFill>
                  <a:srgbClr val="0000FF"/>
                </a:solidFill>
              </a:rPr>
              <a:t>A maioria dos sintomas sintomas de abstinência proeminentes incluem agitação, tremores e diminuição do sono e podem ser amenizados pelo desmame da dexmedetomidina.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333375" y="635000"/>
            <a:ext cx="11404600" cy="10683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solidFill>
                  <a:srgbClr val="0000FF"/>
                </a:solidFill>
                <a:latin typeface="Lato" pitchFamily="34" charset="0"/>
              </a:rPr>
              <a:t>Estudo multicêntrico, fase II/III, farmacocin</a:t>
            </a:r>
            <a:r>
              <a:rPr lang="en-US" b="1">
                <a:solidFill>
                  <a:srgbClr val="0000FF"/>
                </a:solidFill>
                <a:latin typeface="Century Gothic"/>
              </a:rPr>
              <a:t>é</a:t>
            </a:r>
            <a:r>
              <a:rPr lang="en-US" b="1">
                <a:solidFill>
                  <a:srgbClr val="0000FF"/>
                </a:solidFill>
                <a:latin typeface="Lato" pitchFamily="34" charset="0"/>
              </a:rPr>
              <a:t>tico, de Seguran</a:t>
            </a:r>
            <a:r>
              <a:rPr lang="en-US" b="1">
                <a:solidFill>
                  <a:srgbClr val="0000FF"/>
                </a:solidFill>
                <a:latin typeface="Century Gothic"/>
              </a:rPr>
              <a:t>ç</a:t>
            </a:r>
            <a:r>
              <a:rPr lang="en-US" b="1">
                <a:solidFill>
                  <a:srgbClr val="0000FF"/>
                </a:solidFill>
                <a:latin typeface="Lato" pitchFamily="34" charset="0"/>
              </a:rPr>
              <a:t>a e Efic</a:t>
            </a:r>
            <a:r>
              <a:rPr lang="en-US" b="1">
                <a:solidFill>
                  <a:srgbClr val="0000FF"/>
                </a:solidFill>
                <a:latin typeface="Century Gothic"/>
              </a:rPr>
              <a:t>á</a:t>
            </a:r>
            <a:r>
              <a:rPr lang="en-US" b="1">
                <a:solidFill>
                  <a:srgbClr val="0000FF"/>
                </a:solidFill>
                <a:latin typeface="Lato" pitchFamily="34" charset="0"/>
              </a:rPr>
              <a:t>cia da Dexmedetomidina em neonatos pr</a:t>
            </a:r>
            <a:r>
              <a:rPr lang="en-US" b="1">
                <a:solidFill>
                  <a:srgbClr val="0000FF"/>
                </a:solidFill>
                <a:latin typeface="Century Gothic"/>
              </a:rPr>
              <a:t>é</a:t>
            </a:r>
            <a:r>
              <a:rPr lang="en-US" b="1">
                <a:solidFill>
                  <a:srgbClr val="0000FF"/>
                </a:solidFill>
                <a:latin typeface="Lato" pitchFamily="34" charset="0"/>
              </a:rPr>
              <a:t>-termo e a termo</a:t>
            </a:r>
          </a:p>
          <a:p>
            <a:pPr algn="ctr" eaLnBrk="0" hangingPunct="0"/>
            <a:r>
              <a:rPr lang="en-US" sz="800" b="1" u="sng">
                <a:solidFill>
                  <a:srgbClr val="FFFF00"/>
                </a:solidFill>
                <a:hlinkClick r:id="rId2" tooltip="Dexmedetomidina-RN"/>
              </a:rPr>
              <a:t>  </a:t>
            </a:r>
            <a:endParaRPr lang="en-US" b="1" u="sng">
              <a:solidFill>
                <a:srgbClr val="FFFF00"/>
              </a:solidFill>
              <a:latin typeface="Century Gothic" pitchFamily="34" charset="0"/>
            </a:endParaRPr>
          </a:p>
          <a:p>
            <a:pPr algn="ctr" eaLnBrk="0" hangingPunct="0"/>
            <a:r>
              <a:rPr lang="en-US" sz="1300" b="1">
                <a:solidFill>
                  <a:srgbClr val="0000FF"/>
                </a:solidFill>
                <a:ea typeface="Source Sans Pro"/>
                <a:cs typeface="Source Sans Pro"/>
              </a:rPr>
              <a:t>Apresenta</a:t>
            </a:r>
            <a:r>
              <a:rPr lang="en-US" sz="1300" b="1">
                <a:solidFill>
                  <a:srgbClr val="0000FF"/>
                </a:solidFill>
                <a:latin typeface="Century Gothic"/>
                <a:ea typeface="Source Sans Pro"/>
                <a:cs typeface="Source Sans Pro"/>
              </a:rPr>
              <a:t>ç</a:t>
            </a:r>
            <a:r>
              <a:rPr lang="en-US" sz="1300" b="1">
                <a:solidFill>
                  <a:srgbClr val="0000FF"/>
                </a:solidFill>
                <a:ea typeface="Source Sans Pro"/>
                <a:cs typeface="Source Sans Pro"/>
              </a:rPr>
              <a:t>ão: Bruna Miclos, Camila Martins e Leandro Cassimiro.</a:t>
            </a:r>
            <a:br>
              <a:rPr lang="en-US" sz="1300" b="1">
                <a:solidFill>
                  <a:srgbClr val="0000FF"/>
                </a:solidFill>
                <a:ea typeface="Source Sans Pro"/>
                <a:cs typeface="Source Sans Pro"/>
              </a:rPr>
            </a:br>
            <a:r>
              <a:rPr lang="en-US" sz="1300" b="1">
                <a:solidFill>
                  <a:srgbClr val="0000FF"/>
                </a:solidFill>
                <a:latin typeface="Century Gothic" pitchFamily="34" charset="0"/>
                <a:ea typeface="Source Sans Pro"/>
                <a:cs typeface="Source Sans Pro"/>
              </a:rPr>
              <a:t>Coordenação: Paulo R. Margotto.</a:t>
            </a:r>
            <a:endParaRPr lang="en-US" b="1">
              <a:solidFill>
                <a:srgbClr val="0000FF"/>
              </a:solidFill>
              <a:latin typeface="Century Gothic" pitchFamily="34" charset="0"/>
            </a:endParaRPr>
          </a:p>
        </p:txBody>
      </p:sp>
      <p:pic>
        <p:nvPicPr>
          <p:cNvPr id="72707" name="Picture 3" descr="ppt">
            <a:hlinkClick r:id="rId2" tooltip="Dexmedetomidina-RN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01963" y="3222625"/>
            <a:ext cx="457200" cy="457200"/>
          </a:xfrm>
          <a:prstGeom prst="rect">
            <a:avLst/>
          </a:prstGeom>
          <a:noFill/>
        </p:spPr>
      </p:pic>
      <p:sp>
        <p:nvSpPr>
          <p:cNvPr id="72708" name="Rectangle 4"/>
          <p:cNvSpPr>
            <a:spLocks noChangeArrowheads="1"/>
          </p:cNvSpPr>
          <p:nvPr/>
        </p:nvSpPr>
        <p:spPr bwMode="auto">
          <a:xfrm>
            <a:off x="0" y="2449513"/>
            <a:ext cx="12033250" cy="850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sz="1400">
                <a:hlinkClick r:id="rId4"/>
              </a:rPr>
              <a:t>A phase II/III, multicenter, safety, efficacy, and pharmacokinetic study of </a:t>
            </a:r>
            <a:r>
              <a:rPr lang="en-US" sz="1400" b="1">
                <a:hlinkClick r:id="rId4"/>
              </a:rPr>
              <a:t>dexmedetomidine</a:t>
            </a:r>
            <a:r>
              <a:rPr lang="en-US" sz="1400">
                <a:hlinkClick r:id="rId4"/>
              </a:rPr>
              <a:t> in preterm and term neonates.</a:t>
            </a:r>
            <a:r>
              <a:rPr lang="en-US" sz="1400" b="1"/>
              <a:t>Chrysostomou</a:t>
            </a:r>
            <a:r>
              <a:rPr lang="en-US" sz="1400"/>
              <a:t> C, Schulman SR, Herrera Castellanos M, Cofer BE, Mitra S, da Rocha MG, Wisemandle WA, Gramlich L.J Pediatr. 2014 Feb;164(2):276-82.e1-3. doi: 10.1016/j.jpeds.2013.10.002. Epub 2013 Nov 14.</a:t>
            </a:r>
          </a:p>
          <a:p>
            <a:pPr algn="ctr"/>
            <a:r>
              <a:rPr lang="en-US" sz="1400"/>
              <a:t>PMID: 24238862.</a:t>
            </a:r>
            <a:r>
              <a:rPr lang="en-US" sz="1400" b="1">
                <a:hlinkClick r:id="rId4"/>
              </a:rPr>
              <a:t>Free Article</a:t>
            </a:r>
            <a:r>
              <a:rPr lang="en-US" sz="1400" b="1"/>
              <a:t>.</a:t>
            </a:r>
            <a:r>
              <a:rPr lang="en-US" sz="1400" u="sng">
                <a:hlinkClick r:id="rId5"/>
              </a:rPr>
              <a:t>Similar articles</a:t>
            </a:r>
            <a:endParaRPr lang="en-US" sz="1400" u="sng"/>
          </a:p>
        </p:txBody>
      </p:sp>
      <p:pic>
        <p:nvPicPr>
          <p:cNvPr id="72709" name="Picture 5"/>
          <p:cNvPicPr>
            <a:picLocks noChangeAspect="1" noChangeArrowheads="1"/>
          </p:cNvPicPr>
          <p:nvPr>
            <p:ph type="body" idx="1"/>
          </p:nvPr>
        </p:nvPicPr>
        <p:blipFill>
          <a:blip r:embed="rId6"/>
          <a:srcRect/>
          <a:stretch>
            <a:fillRect/>
          </a:stretch>
        </p:blipFill>
        <p:spPr>
          <a:xfrm>
            <a:off x="0" y="963613"/>
            <a:ext cx="2227263" cy="1447800"/>
          </a:xfrm>
          <a:noFill/>
          <a:ln/>
        </p:spPr>
      </p:pic>
      <p:sp>
        <p:nvSpPr>
          <p:cNvPr id="72710" name="Oval 6"/>
          <p:cNvSpPr>
            <a:spLocks noChangeArrowheads="1"/>
          </p:cNvSpPr>
          <p:nvPr/>
        </p:nvSpPr>
        <p:spPr bwMode="auto">
          <a:xfrm>
            <a:off x="2284413" y="995363"/>
            <a:ext cx="914400" cy="91440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0000FF"/>
                </a:solidFill>
              </a:rPr>
              <a:t>2014</a:t>
            </a:r>
          </a:p>
        </p:txBody>
      </p:sp>
      <p:sp>
        <p:nvSpPr>
          <p:cNvPr id="72711" name="Rectangle 7"/>
          <p:cNvSpPr>
            <a:spLocks/>
          </p:cNvSpPr>
          <p:nvPr/>
        </p:nvSpPr>
        <p:spPr bwMode="auto">
          <a:xfrm>
            <a:off x="850900" y="3240088"/>
            <a:ext cx="10887075" cy="36179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pt-BR" altLang="ko-KR" sz="1500">
                <a:solidFill>
                  <a:srgbClr val="404040"/>
                </a:solidFill>
                <a:latin typeface="Century Gothic" pitchFamily="34" charset="0"/>
                <a:ea typeface="Gulim" pitchFamily="34" charset="-127"/>
              </a:rPr>
              <a:t>Por causas dos mínimos efeitos sobre a função respiratória em doses sedativas, facilitando a extubação precoce e melhores cuidados no pós-operatório em crianças, a dexmedetomidina (DEXME), conhecida comercialmente como Precedex</a:t>
            </a:r>
            <a:r>
              <a:rPr lang="pt-BR" altLang="ko-KR" sz="1500" baseline="30000">
                <a:solidFill>
                  <a:srgbClr val="404040"/>
                </a:solidFill>
                <a:latin typeface="Century Gothic" pitchFamily="34" charset="0"/>
                <a:ea typeface="Gulim" pitchFamily="34" charset="-127"/>
              </a:rPr>
              <a:t>R</a:t>
            </a:r>
            <a:r>
              <a:rPr lang="pt-BR" altLang="ko-KR" sz="1500">
                <a:solidFill>
                  <a:srgbClr val="404040"/>
                </a:solidFill>
                <a:latin typeface="Century Gothic" pitchFamily="34" charset="0"/>
                <a:ea typeface="Gulim" pitchFamily="34" charset="-127"/>
              </a:rPr>
              <a:t>, tem tornado-se atrativa para o seu uso neonatal. </a:t>
            </a:r>
          </a:p>
          <a:p>
            <a:pPr marL="342900" indent="-3429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pt-BR" altLang="ko-KR" sz="1500">
                <a:solidFill>
                  <a:srgbClr val="404040"/>
                </a:solidFill>
                <a:latin typeface="Century Gothic" pitchFamily="34" charset="0"/>
                <a:ea typeface="Gulim" pitchFamily="34" charset="-127"/>
              </a:rPr>
              <a:t>Atua como  agonista α2-agonista altamente seletiva, com propriedades hipnóticas, analgésicas e ansiolíticas.</a:t>
            </a:r>
          </a:p>
          <a:p>
            <a:pPr marL="342900" indent="-3429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pt-BR" altLang="ko-KR" sz="1500">
                <a:solidFill>
                  <a:srgbClr val="404040"/>
                </a:solidFill>
                <a:latin typeface="Century Gothic" pitchFamily="34" charset="0"/>
                <a:ea typeface="Gulim" pitchFamily="34" charset="-127"/>
              </a:rPr>
              <a:t> Existem poucos dados farmacocíneticos da DEXME no recém-nascido (RN) pela sua imatura capacidade de metabolização, além do menor clearance da droga, colocando-os em risco de toxicidade. </a:t>
            </a:r>
          </a:p>
          <a:p>
            <a:pPr marL="342900" indent="-3429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pt-BR" altLang="ko-KR" sz="1500">
                <a:solidFill>
                  <a:srgbClr val="404040"/>
                </a:solidFill>
                <a:latin typeface="Century Gothic" pitchFamily="34" charset="0"/>
                <a:ea typeface="Gulim" pitchFamily="34" charset="-127"/>
              </a:rPr>
              <a:t>Providenciar a adequada sedação e analgesia para pacientes neonatais, com a menor quantidade de drogas e menos  efeitos colaterais é um importante componente nas Unidades de Terapia Intensiva. </a:t>
            </a:r>
          </a:p>
          <a:p>
            <a:pPr marL="342900" indent="-3429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18" charset="2"/>
              <a:buChar char=""/>
            </a:pPr>
            <a:r>
              <a:rPr lang="pt-BR" altLang="ko-KR" sz="1500">
                <a:solidFill>
                  <a:srgbClr val="404040"/>
                </a:solidFill>
                <a:latin typeface="Century Gothic" pitchFamily="34" charset="0"/>
                <a:ea typeface="Gulim" pitchFamily="34" charset="-127"/>
              </a:rPr>
              <a:t>Os atuais regimes de drogas utilizadas para atingir esses objetivos geralmente consistem em combinações de benzodiazepínicos e opióides. Entretanto, essas drogas tem sido significativamente associadas com efeitos colaterais, incluindo tolerância, dependência física, agitação paradoxal, crises de abstinência, sedação inconsistente  e depressão respiratória. </a:t>
            </a:r>
          </a:p>
        </p:txBody>
      </p:sp>
      <p:sp>
        <p:nvSpPr>
          <p:cNvPr id="72712" name="AutoShape 8"/>
          <p:cNvSpPr>
            <a:spLocks noChangeArrowheads="1"/>
          </p:cNvSpPr>
          <p:nvPr/>
        </p:nvSpPr>
        <p:spPr bwMode="auto">
          <a:xfrm>
            <a:off x="11791950" y="5940425"/>
            <a:ext cx="268288" cy="511175"/>
          </a:xfrm>
          <a:prstGeom prst="curvedRightArrow">
            <a:avLst>
              <a:gd name="adj1" fmla="val 38106"/>
              <a:gd name="adj2" fmla="val 76213"/>
              <a:gd name="adj3" fmla="val 33333"/>
            </a:avLst>
          </a:prstGeom>
          <a:solidFill>
            <a:srgbClr val="0000FF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3"/>
          <p:cNvSpPr>
            <a:spLocks noGrp="1"/>
          </p:cNvSpPr>
          <p:nvPr>
            <p:ph type="body" idx="1"/>
          </p:nvPr>
        </p:nvSpPr>
        <p:spPr>
          <a:xfrm>
            <a:off x="892175" y="2181225"/>
            <a:ext cx="11109325" cy="4375150"/>
          </a:xfrm>
          <a:solidFill>
            <a:schemeClr val="folHlink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ko-KR" sz="1600" smtClean="0">
                <a:ea typeface="Gulim" pitchFamily="34" charset="-127"/>
              </a:rPr>
              <a:t>Além disso, estudos recentes demonstraram que benzodiazepínicos e opióides podem causar apoptose neuronal e anormalidade no desenvolvimento dos neurônios em animais recém-nascidos. </a:t>
            </a:r>
          </a:p>
          <a:p>
            <a:pPr>
              <a:lnSpc>
                <a:spcPct val="80000"/>
              </a:lnSpc>
            </a:pPr>
            <a:r>
              <a:rPr lang="pt-BR" altLang="ko-KR" sz="1600" smtClean="0">
                <a:ea typeface="Gulim" pitchFamily="34" charset="-127"/>
              </a:rPr>
              <a:t>O presente estudo caracterizou a segurança, eficácia e farmacocinética da DEXME em prematuros e recém-nascidos a termo (≥28 semanas a ≤44 semanas de gestação)</a:t>
            </a:r>
            <a:r>
              <a:rPr lang="pt-BR" altLang="ko-KR" sz="1600" b="1" smtClean="0">
                <a:ea typeface="Gulim" pitchFamily="34" charset="-127"/>
              </a:rPr>
              <a:t>.RN &lt;1000G FORAM EXCLUÍDOS. </a:t>
            </a:r>
          </a:p>
          <a:p>
            <a:pPr>
              <a:lnSpc>
                <a:spcPct val="80000"/>
              </a:lnSpc>
            </a:pPr>
            <a:r>
              <a:rPr lang="pt-BR" altLang="ko-KR" sz="1600" smtClean="0">
                <a:ea typeface="Gulim" pitchFamily="34" charset="-127"/>
              </a:rPr>
              <a:t>Primeira dose ao longo de 10-20 minutos, seguido de infusão contínua de manutenção durante 6-24 horas. </a:t>
            </a:r>
          </a:p>
          <a:p>
            <a:pPr>
              <a:lnSpc>
                <a:spcPct val="80000"/>
              </a:lnSpc>
            </a:pPr>
            <a:r>
              <a:rPr lang="pt-BR" altLang="ko-KR" sz="1600" smtClean="0">
                <a:ea typeface="Gulim" pitchFamily="34" charset="-127"/>
              </a:rPr>
              <a:t>O estudo mostrou que a DEXME foi efetiva para a sedação nos recém-nascidos a termo e pré-termos, sendo bem tolerada e sem efeitos adversos, com ressalva que estes necessitam de menores doses em relação às crianças maiores, principalmente os pré-termos (menor clearance da droga, além de maior vida-média). </a:t>
            </a:r>
          </a:p>
          <a:p>
            <a:pPr>
              <a:lnSpc>
                <a:spcPct val="80000"/>
              </a:lnSpc>
            </a:pPr>
            <a:r>
              <a:rPr lang="pt-BR" altLang="ko-KR" sz="1600" b="1" smtClean="0">
                <a:solidFill>
                  <a:srgbClr val="0000FF"/>
                </a:solidFill>
                <a:ea typeface="Gulim" pitchFamily="34" charset="-127"/>
              </a:rPr>
              <a:t>Com base neste estudo e em outros, a dose inicial para RN poderia estar entre 0,1-0,2ug/kg com manutenção de 0,2-0,3</a:t>
            </a:r>
            <a:r>
              <a:rPr lang="en-US" altLang="ko-KR" sz="1600" b="1" smtClean="0">
                <a:solidFill>
                  <a:srgbClr val="0000FF"/>
                </a:solidFill>
                <a:ea typeface="Gulim" pitchFamily="34" charset="-127"/>
              </a:rPr>
              <a:t>µ</a:t>
            </a:r>
            <a:r>
              <a:rPr lang="pt-BR" altLang="ko-KR" sz="1600" b="1" smtClean="0">
                <a:solidFill>
                  <a:srgbClr val="0000FF"/>
                </a:solidFill>
                <a:ea typeface="Gulim" pitchFamily="34" charset="-127"/>
              </a:rPr>
              <a:t>g/kg/h (sempre menores doses para os pré-termos</a:t>
            </a:r>
            <a:r>
              <a:rPr lang="pt-BR" altLang="ko-KR" sz="1600" smtClean="0">
                <a:ea typeface="Gulim" pitchFamily="34" charset="-127"/>
              </a:rPr>
              <a:t>). </a:t>
            </a:r>
          </a:p>
          <a:p>
            <a:pPr>
              <a:lnSpc>
                <a:spcPct val="80000"/>
              </a:lnSpc>
            </a:pPr>
            <a:r>
              <a:rPr lang="pt-BR" altLang="ko-KR" sz="1600" smtClean="0">
                <a:ea typeface="Gulim" pitchFamily="34" charset="-127"/>
              </a:rPr>
              <a:t>No entanto, são necessários mais estudos, antes de fazer parte do tratamento rotineiro,  incluindo os RN&lt;1000G, principalmente os de seguimentos para que se evitem conhecidos erros do passado.</a:t>
            </a:r>
          </a:p>
          <a:p>
            <a:pPr algn="ctr">
              <a:lnSpc>
                <a:spcPct val="80000"/>
              </a:lnSpc>
            </a:pPr>
            <a:r>
              <a:rPr lang="pt-BR" altLang="ko-KR" sz="1600" smtClean="0">
                <a:solidFill>
                  <a:srgbClr val="0000FF"/>
                </a:solidFill>
                <a:ea typeface="Gulim" pitchFamily="34" charset="-127"/>
              </a:rPr>
              <a:t>Usamos na nossa Unidade na dose de </a:t>
            </a:r>
            <a:r>
              <a:rPr lang="pt-BR" sz="1600" b="1" smtClean="0">
                <a:solidFill>
                  <a:srgbClr val="0000FF"/>
                </a:solidFill>
              </a:rPr>
              <a:t>0,3 </a:t>
            </a:r>
            <a:r>
              <a:rPr lang="en-US" altLang="ko-KR" sz="1600" b="1" smtClean="0">
                <a:solidFill>
                  <a:srgbClr val="0000FF"/>
                </a:solidFill>
                <a:ea typeface="Gulim" pitchFamily="34" charset="-127"/>
              </a:rPr>
              <a:t>µ</a:t>
            </a:r>
            <a:r>
              <a:rPr lang="pt-BR" sz="1600" b="1" smtClean="0">
                <a:solidFill>
                  <a:srgbClr val="0000FF"/>
                </a:solidFill>
              </a:rPr>
              <a:t> /kg/hora (1 ampola-2 ml-200 ug: diluir 2 ml em 48 ml de soro fisiológico e fazer 0,3ml/hora) em situações específica, como a necessidade de altas doses de midazolam na sedação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3"/>
          <p:cNvSpPr>
            <a:spLocks noGrp="1"/>
          </p:cNvSpPr>
          <p:nvPr>
            <p:ph type="body" idx="4294967295"/>
          </p:nvPr>
        </p:nvSpPr>
        <p:spPr>
          <a:xfrm>
            <a:off x="449263" y="3073400"/>
            <a:ext cx="11558587" cy="3663950"/>
          </a:xfrm>
          <a:solidFill>
            <a:schemeClr val="folHlink"/>
          </a:solidFill>
        </p:spPr>
        <p:txBody>
          <a:bodyPr/>
          <a:lstStyle/>
          <a:p>
            <a:pPr marL="273050" indent="-228600" defTabSz="914400"/>
            <a:r>
              <a:rPr lang="pt-BR" smtClean="0"/>
              <a:t>A dexmedetomidina é uma α2-agonista altamente seletiva com propriedades hipnótica, analgésicas e ansiolíticas. Apesar administração </a:t>
            </a:r>
            <a:r>
              <a:rPr lang="pt-BR" i="1" smtClean="0"/>
              <a:t>off-label</a:t>
            </a:r>
            <a:r>
              <a:rPr lang="pt-BR" smtClean="0"/>
              <a:t>, a dexmedetomidina encontrou um nicho em recém-nascidos criticamente doentes e crianças com doença cardíaca congênita por causa de seus efeitos mínimos sobre a função respiratória em doses sedativas, facilitando a extubação precoce e cuidados pós-operatórios. Existem poucos dados farmacocinéticos sobre os recém-nascidos que têm imatura  capacidade de metabolização das drogas , além do menor </a:t>
            </a:r>
            <a:r>
              <a:rPr lang="pt-BR" i="1" smtClean="0"/>
              <a:t>clearance</a:t>
            </a:r>
            <a:r>
              <a:rPr lang="pt-BR" smtClean="0"/>
              <a:t>. </a:t>
            </a:r>
          </a:p>
          <a:p>
            <a:pPr marL="273050" indent="-228600" defTabSz="914400"/>
            <a:r>
              <a:rPr lang="pt-BR" smtClean="0"/>
              <a:t> O objetivo deste estudo foi determinar a farmacocinética da dexmedetomidina em neonatos e lactentes após a cirurgia aberta de coração aberto. Este estudo incluiu </a:t>
            </a:r>
            <a:r>
              <a:rPr lang="pt-BR" smtClean="0">
                <a:solidFill>
                  <a:srgbClr val="0000FF"/>
                </a:solidFill>
              </a:rPr>
              <a:t>23 neonatos avaliáveis</a:t>
            </a:r>
            <a:r>
              <a:rPr lang="pt-BR" smtClean="0"/>
              <a:t> (idade, 1 dia-1 mês) e 36 crianças avaliáveis (idade, 1 mês 24 meses) após a cirurgia aberta  de coração.  </a:t>
            </a:r>
          </a:p>
        </p:txBody>
      </p:sp>
      <p:sp>
        <p:nvSpPr>
          <p:cNvPr id="67587" name="Rectangle 5"/>
          <p:cNvSpPr>
            <a:spLocks noChangeArrowheads="1"/>
          </p:cNvSpPr>
          <p:nvPr/>
        </p:nvSpPr>
        <p:spPr bwMode="auto">
          <a:xfrm>
            <a:off x="1504950" y="1954213"/>
            <a:ext cx="8743950" cy="11906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defTabSz="914400"/>
            <a:r>
              <a:rPr lang="en-US">
                <a:hlinkClick r:id="rId2"/>
              </a:rPr>
              <a:t>Dexmedetomidine Pharmacology in Neonates and Infants After Open Heart Surgery.</a:t>
            </a:r>
            <a:endParaRPr lang="en-US"/>
          </a:p>
          <a:p>
            <a:pPr algn="ctr" defTabSz="914400"/>
            <a:r>
              <a:rPr lang="en-US"/>
              <a:t>Su F, Gastonguay MR, Nicolson SC, DiLiberto M, Ocampo-Pelland A, Zuppa AF.</a:t>
            </a:r>
          </a:p>
          <a:p>
            <a:pPr algn="ctr" defTabSz="914400"/>
            <a:r>
              <a:rPr lang="en-US"/>
              <a:t>Anesth Analg. 2015 Jul 27. [Epub ahead of print]</a:t>
            </a:r>
          </a:p>
          <a:p>
            <a:pPr algn="ctr" defTabSz="914400"/>
            <a:endParaRPr lang="en-US"/>
          </a:p>
        </p:txBody>
      </p:sp>
      <p:sp>
        <p:nvSpPr>
          <p:cNvPr id="67588" name="Oval 4"/>
          <p:cNvSpPr>
            <a:spLocks noChangeArrowheads="1"/>
          </p:cNvSpPr>
          <p:nvPr/>
        </p:nvSpPr>
        <p:spPr bwMode="auto">
          <a:xfrm>
            <a:off x="0" y="1882775"/>
            <a:ext cx="914400" cy="91440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0000FF"/>
                </a:solidFill>
              </a:rPr>
              <a:t>2015</a:t>
            </a: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1384300" y="1393825"/>
            <a:ext cx="10039350" cy="3667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00FF"/>
                </a:solidFill>
              </a:rPr>
              <a:t>Farmacologia da dexmedetomidina nos  neonatos e crianças após cirurgia cardíaca aberta</a:t>
            </a:r>
          </a:p>
        </p:txBody>
      </p:sp>
      <p:sp>
        <p:nvSpPr>
          <p:cNvPr id="67590" name="AutoShape 6"/>
          <p:cNvSpPr>
            <a:spLocks noChangeArrowheads="1"/>
          </p:cNvSpPr>
          <p:nvPr/>
        </p:nvSpPr>
        <p:spPr bwMode="auto">
          <a:xfrm>
            <a:off x="11639550" y="6083300"/>
            <a:ext cx="268288" cy="511175"/>
          </a:xfrm>
          <a:prstGeom prst="curvedRightArrow">
            <a:avLst>
              <a:gd name="adj1" fmla="val 38106"/>
              <a:gd name="adj2" fmla="val 76213"/>
              <a:gd name="adj3" fmla="val 33333"/>
            </a:avLst>
          </a:prstGeom>
          <a:solidFill>
            <a:srgbClr val="0000FF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/>
          <p:cNvSpPr>
            <a:spLocks noGrp="1"/>
          </p:cNvSpPr>
          <p:nvPr>
            <p:ph type="body" idx="4294967295"/>
          </p:nvPr>
        </p:nvSpPr>
        <p:spPr>
          <a:xfrm>
            <a:off x="452438" y="0"/>
            <a:ext cx="11329987" cy="4114800"/>
          </a:xfrm>
          <a:solidFill>
            <a:schemeClr val="folHlink"/>
          </a:solidFill>
        </p:spPr>
        <p:txBody>
          <a:bodyPr/>
          <a:lstStyle/>
          <a:p>
            <a:pPr marL="273050" indent="-228600" defTabSz="914400"/>
            <a:r>
              <a:rPr lang="pt-BR" smtClean="0"/>
              <a:t>Recém-nascidos a termo e lactentes que necessitaram de ventilação mecânica após cirurgia aberta de coração receberam dexmedetomidina em um estudo de escalonamento de dose. </a:t>
            </a:r>
            <a:r>
              <a:rPr lang="pt-BR" b="1" smtClean="0">
                <a:solidFill>
                  <a:srgbClr val="0066FF"/>
                </a:solidFill>
              </a:rPr>
              <a:t>A dexmedetomidina foi administrada numa dose de ataque ao longo de 10 minutos seguido por uma perfusão intravenosa contínua de até 24 horas.</a:t>
            </a:r>
            <a:r>
              <a:rPr lang="pt-BR" smtClean="0"/>
              <a:t> </a:t>
            </a:r>
          </a:p>
          <a:p>
            <a:pPr marL="273050" indent="-228600" defTabSz="914400"/>
            <a:r>
              <a:rPr lang="pt-BR" smtClean="0"/>
              <a:t>Coortes de 12 bebês foram recrutados sequencialmente para receber </a:t>
            </a:r>
            <a:r>
              <a:rPr lang="pt-BR" smtClean="0">
                <a:solidFill>
                  <a:srgbClr val="0066FF"/>
                </a:solidFill>
              </a:rPr>
              <a:t>0,35, 0,7, ou 1 ug / kg</a:t>
            </a:r>
            <a:r>
              <a:rPr lang="pt-BR" smtClean="0"/>
              <a:t> de dexmedetomidina seguido de </a:t>
            </a:r>
            <a:r>
              <a:rPr lang="pt-BR" smtClean="0">
                <a:solidFill>
                  <a:srgbClr val="0066FF"/>
                </a:solidFill>
              </a:rPr>
              <a:t>0,25, 0,5 ou 0,75 ug / kg / h de dexmedetomidina</a:t>
            </a:r>
            <a:r>
              <a:rPr lang="pt-BR" smtClean="0"/>
              <a:t>, respectivamente. </a:t>
            </a:r>
          </a:p>
          <a:p>
            <a:pPr marL="273050" indent="-228600" defTabSz="914400"/>
            <a:r>
              <a:rPr lang="pt-BR" smtClean="0"/>
              <a:t>Coortes de 9 pacientes que receberam </a:t>
            </a:r>
            <a:r>
              <a:rPr lang="pt-BR" smtClean="0">
                <a:solidFill>
                  <a:srgbClr val="0066FF"/>
                </a:solidFill>
              </a:rPr>
              <a:t>0,25, 0,35, ou 0,5 ug / kg de dexmedetomidina</a:t>
            </a:r>
            <a:r>
              <a:rPr lang="pt-BR" smtClean="0"/>
              <a:t> seguido de </a:t>
            </a:r>
            <a:r>
              <a:rPr lang="pt-BR" smtClean="0">
                <a:solidFill>
                  <a:srgbClr val="0066FF"/>
                </a:solidFill>
              </a:rPr>
              <a:t>0,2, 0,3, ou 0,4 ug / kg / h</a:t>
            </a:r>
            <a:r>
              <a:rPr lang="pt-BR" smtClean="0"/>
              <a:t> de dexmedetomidina, respectivamente. As concentrações de dexmedetomidina no plasma foram determinadas utilizando um ensaio de espectrometria de massa. (</a:t>
            </a:r>
            <a:r>
              <a:rPr lang="pt-BR" b="1" smtClean="0">
                <a:solidFill>
                  <a:srgbClr val="0066FF"/>
                </a:solidFill>
              </a:rPr>
              <a:t>Tabela1</a:t>
            </a:r>
            <a:r>
              <a:rPr lang="pt-BR" smtClean="0"/>
              <a:t>)</a:t>
            </a:r>
          </a:p>
        </p:txBody>
      </p:sp>
      <p:pic>
        <p:nvPicPr>
          <p:cNvPr id="68611" name="Picture 5" descr="d-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7713" y="4025900"/>
            <a:ext cx="10621962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2" name="AutoShape 4"/>
          <p:cNvSpPr>
            <a:spLocks noChangeArrowheads="1"/>
          </p:cNvSpPr>
          <p:nvPr/>
        </p:nvSpPr>
        <p:spPr bwMode="auto">
          <a:xfrm>
            <a:off x="11682413" y="5992813"/>
            <a:ext cx="268287" cy="511175"/>
          </a:xfrm>
          <a:prstGeom prst="curvedRightArrow">
            <a:avLst>
              <a:gd name="adj1" fmla="val 38107"/>
              <a:gd name="adj2" fmla="val 76213"/>
              <a:gd name="adj3" fmla="val 33333"/>
            </a:avLst>
          </a:prstGeom>
          <a:solidFill>
            <a:srgbClr val="0000FF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3"/>
          <p:cNvSpPr>
            <a:spLocks noGrp="1"/>
          </p:cNvSpPr>
          <p:nvPr>
            <p:ph type="body" idx="4294967295"/>
          </p:nvPr>
        </p:nvSpPr>
        <p:spPr>
          <a:xfrm>
            <a:off x="549275" y="1377950"/>
            <a:ext cx="11306175" cy="5480050"/>
          </a:xfrm>
          <a:solidFill>
            <a:schemeClr val="folHlink"/>
          </a:solidFill>
        </p:spPr>
        <p:txBody>
          <a:bodyPr/>
          <a:lstStyle/>
          <a:p>
            <a:pPr marL="273050" indent="-228600" defTabSz="914400"/>
            <a:r>
              <a:rPr lang="pt-BR" smtClean="0"/>
              <a:t>Os recém-nascidos exigem uma redução de aproximadamente 30% a 40% da dose baseada no peso (microgramas por quilograma) para atingir concentrações de plasma similares no estado de equilíbrio quando comparado com crianças, com a maior redução necessária nas 2 primeiras semanas de vidas</a:t>
            </a:r>
          </a:p>
          <a:p>
            <a:pPr marL="273050" indent="-228600" defTabSz="914400"/>
            <a:r>
              <a:rPr lang="pt-BR" smtClean="0"/>
              <a:t> Como descrito aqui sugere uma redução na dose de dexmedetomidina no período neonatal devido a redução do </a:t>
            </a:r>
            <a:r>
              <a:rPr lang="pt-BR" i="1" smtClean="0"/>
              <a:t>clearance</a:t>
            </a:r>
            <a:r>
              <a:rPr lang="pt-BR" smtClean="0"/>
              <a:t> da droga. Dose contínua com base no peso  de peso continua a ser adequado com a consideração adicional de ajuste da dose com base na idade no período neonatal imediato, bem como o tempo total do </a:t>
            </a:r>
            <a:r>
              <a:rPr lang="pt-BR" i="1" smtClean="0"/>
              <a:t>bypass </a:t>
            </a:r>
            <a:r>
              <a:rPr lang="pt-BR" smtClean="0"/>
              <a:t>e a presença de um shunt intracardíaco da direita para a esquerda. </a:t>
            </a:r>
          </a:p>
          <a:p>
            <a:pPr marL="273050" indent="-228600" defTabSz="914400"/>
            <a:r>
              <a:rPr lang="pt-BR" smtClean="0">
                <a:solidFill>
                  <a:srgbClr val="0000FF"/>
                </a:solidFill>
              </a:rPr>
              <a:t>A dose máxima tolerada neste estudo  foi 0,4 ug/kg/h em recém-nascidos</a:t>
            </a:r>
            <a:r>
              <a:rPr lang="pt-BR" smtClean="0"/>
              <a:t>.</a:t>
            </a:r>
          </a:p>
          <a:p>
            <a:pPr marL="273050" indent="-228600" defTabSz="914400"/>
            <a:r>
              <a:rPr lang="pt-BR" smtClean="0"/>
              <a:t> A dose máxima tolerada neste estudo  em lactentes não foi determinada. </a:t>
            </a:r>
          </a:p>
          <a:p>
            <a:pPr marL="273050" indent="-228600" algn="ctr" defTabSz="914400"/>
            <a:r>
              <a:rPr lang="pt-BR" sz="2800" b="1" smtClean="0">
                <a:solidFill>
                  <a:srgbClr val="0000FF"/>
                </a:solidFill>
              </a:rPr>
              <a:t>Em geral, as infusões contínuas de até 0,3 ug/kg/h em recém-nascidos e 0,75 ug/kg/ h em lactentes foram bem toleradas após cirurgia aberta de coração</a:t>
            </a:r>
            <a:r>
              <a:rPr lang="pt-BR" sz="2800" smtClean="0"/>
              <a:t>.  </a:t>
            </a:r>
          </a:p>
        </p:txBody>
      </p:sp>
      <p:sp>
        <p:nvSpPr>
          <p:cNvPr id="69635" name="AutoShape 3"/>
          <p:cNvSpPr>
            <a:spLocks noChangeArrowheads="1"/>
          </p:cNvSpPr>
          <p:nvPr/>
        </p:nvSpPr>
        <p:spPr bwMode="auto">
          <a:xfrm>
            <a:off x="11815763" y="6188075"/>
            <a:ext cx="268287" cy="511175"/>
          </a:xfrm>
          <a:prstGeom prst="curvedRightArrow">
            <a:avLst>
              <a:gd name="adj1" fmla="val 38107"/>
              <a:gd name="adj2" fmla="val 76213"/>
              <a:gd name="adj3" fmla="val 33333"/>
            </a:avLst>
          </a:prstGeom>
          <a:solidFill>
            <a:srgbClr val="0000FF"/>
          </a:solidFill>
          <a:ln w="2857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/>
          </p:cNvSpPr>
          <p:nvPr>
            <p:ph type="title"/>
          </p:nvPr>
        </p:nvSpPr>
        <p:spPr>
          <a:xfrm>
            <a:off x="1155700" y="973138"/>
            <a:ext cx="8761413" cy="708025"/>
          </a:xfrm>
        </p:spPr>
        <p:txBody>
          <a:bodyPr/>
          <a:lstStyle/>
          <a:p>
            <a:r>
              <a:rPr lang="pt-BR" smtClean="0">
                <a:solidFill>
                  <a:srgbClr val="FFFF00"/>
                </a:solidFill>
              </a:rPr>
              <a:t>Portanto...</a:t>
            </a:r>
          </a:p>
        </p:txBody>
      </p:sp>
      <p:sp>
        <p:nvSpPr>
          <p:cNvPr id="81923" name="Rectangle 3"/>
          <p:cNvSpPr>
            <a:spLocks noGrp="1"/>
          </p:cNvSpPr>
          <p:nvPr>
            <p:ph type="body" idx="1"/>
          </p:nvPr>
        </p:nvSpPr>
        <p:spPr>
          <a:xfrm>
            <a:off x="698500" y="1636713"/>
            <a:ext cx="10212388" cy="5041900"/>
          </a:xfrm>
          <a:solidFill>
            <a:schemeClr val="folHlink"/>
          </a:solidFill>
        </p:spPr>
        <p:txBody>
          <a:bodyPr/>
          <a:lstStyle/>
          <a:p>
            <a:r>
              <a:rPr lang="pt-BR" altLang="ja-JP" sz="1600" smtClean="0">
                <a:ea typeface="MS PGothic" pitchFamily="34" charset="-128"/>
              </a:rPr>
              <a:t>A dexmedetomidina (Precedex</a:t>
            </a:r>
            <a:r>
              <a:rPr lang="pt-BR" altLang="ja-JP" sz="1600" baseline="30000" smtClean="0">
                <a:ea typeface="MS PGothic" pitchFamily="34" charset="-128"/>
              </a:rPr>
              <a:t>R</a:t>
            </a:r>
            <a:r>
              <a:rPr lang="pt-BR" altLang="ja-JP" sz="1600" smtClean="0">
                <a:ea typeface="MS PGothic" pitchFamily="34" charset="-128"/>
              </a:rPr>
              <a:t>) tem efeito sedativo e ansiolítico e preserva o </a:t>
            </a:r>
            <a:r>
              <a:rPr lang="pt-BR" altLang="ja-JP" sz="1600" i="1" smtClean="0">
                <a:ea typeface="MS PGothic" pitchFamily="34" charset="-128"/>
              </a:rPr>
              <a:t>drive</a:t>
            </a:r>
            <a:r>
              <a:rPr lang="pt-BR" altLang="ja-JP" sz="1600" smtClean="0">
                <a:ea typeface="MS PGothic" pitchFamily="34" charset="-128"/>
              </a:rPr>
              <a:t> e mecânica respiratória, sendo ideal para sedação em crianças colocadas em ventilação por pressão positiva  não invasiva (NIPPV).A interrupção abrupta foi associada a efeitos simpáticos rebote, como taquicardia, hipertensão, tremor e agitação e para minimizar os efeitos da síndrome de abstinência, duas estratégias vêm sido descritas: desmame lento e transição para clonidina via enteral ou transdérmica.A duração do uso e a dose acumulada foram os fatores de risco mais importantes para a ocorrência de abstinência. É proposto que para pacientes receberam entre 72 a 96h do Precedex</a:t>
            </a:r>
            <a:r>
              <a:rPr lang="pt-BR" altLang="ja-JP" sz="1600" baseline="30000" smtClean="0">
                <a:ea typeface="MS PGothic" pitchFamily="34" charset="-128"/>
              </a:rPr>
              <a:t>R</a:t>
            </a:r>
            <a:r>
              <a:rPr lang="pt-BR" altLang="ja-JP" sz="1600" smtClean="0">
                <a:ea typeface="MS PGothic" pitchFamily="34" charset="-128"/>
              </a:rPr>
              <a:t>, a suspensão abrupta seguida de observação por 12h é uma estratégia razoável. Para pacientes que receberam por mais de 96h, a transição para clonidina deveria ser considerada.Nos links discutimos o seu uso neonatal: evidência em animais tem mostrado que o Precedex</a:t>
            </a:r>
            <a:r>
              <a:rPr lang="pt-BR" altLang="ja-JP" sz="1600" baseline="30000" smtClean="0">
                <a:ea typeface="MS PGothic" pitchFamily="34" charset="-128"/>
              </a:rPr>
              <a:t>R</a:t>
            </a:r>
            <a:r>
              <a:rPr lang="pt-BR" altLang="ja-JP" sz="1600" smtClean="0">
                <a:ea typeface="MS PGothic" pitchFamily="34" charset="-128"/>
              </a:rPr>
              <a:t>  tem neurotoxicidade inferior ao midazolam O seus efeitos analgésico são decorrentes da sua atividade  no corno dorsal da medula espinhal. Estudo multicêntrico em fase II/III em neonatos≥28 semanas mostrou que a dose inicial para RN poderia estar entre 0,1-0,2µg/kg com manutenção de 0,2-0,3µg/kg/h (sempre menores doses para os pré-termos). Na nossa Unidade Neonatal temos usado o Precedex</a:t>
            </a:r>
            <a:r>
              <a:rPr lang="pt-BR" altLang="ja-JP" sz="1600" baseline="30000" smtClean="0">
                <a:ea typeface="MS PGothic" pitchFamily="34" charset="-128"/>
              </a:rPr>
              <a:t>R</a:t>
            </a:r>
            <a:r>
              <a:rPr lang="pt-BR" altLang="ja-JP" sz="1600" smtClean="0">
                <a:ea typeface="MS PGothic" pitchFamily="34" charset="-128"/>
              </a:rPr>
              <a:t> em situações que necessitam de altas doses de midazolam (já é do nosso conhecimento dos graves problemas neurotóxicos do midazolam nos prematuros!!!) na dose de 0,3 µ /kg/hora (1 ampola-2 ml-200 µg: diluir 2 ml em 48 ml de soro fisiológico e fazer 0,3ml/hora) em situações específica, como a necessidade de altas doses de midazolam na sedação. Os dados são insuficientes para os prematuros abaixo de 1000g. </a:t>
            </a:r>
            <a:endParaRPr lang="pt-BR" sz="1600" smtClean="0"/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9879013" y="6423025"/>
            <a:ext cx="1008062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sz="800"/>
              <a:t>Paulo R. Margotto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/>
          </p:cNvSpPr>
          <p:nvPr>
            <p:ph type="title"/>
          </p:nvPr>
        </p:nvSpPr>
        <p:spPr>
          <a:xfrm>
            <a:off x="1439863" y="185738"/>
            <a:ext cx="8912225" cy="1281112"/>
          </a:xfrm>
        </p:spPr>
        <p:txBody>
          <a:bodyPr/>
          <a:lstStyle/>
          <a:p>
            <a:r>
              <a:rPr lang="pt-BR" smtClean="0">
                <a:solidFill>
                  <a:srgbClr val="FFFF00"/>
                </a:solidFill>
              </a:rPr>
              <a:t>OBRIGADO!</a:t>
            </a:r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2160588" y="5948363"/>
            <a:ext cx="5695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Drs. Gabriela, Alexandre Serafim e  Paulo R. Margotto</a:t>
            </a:r>
          </a:p>
        </p:txBody>
      </p:sp>
      <p:pic>
        <p:nvPicPr>
          <p:cNvPr id="8090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70263" y="1870075"/>
            <a:ext cx="3357562" cy="39433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 - Sala da Diretoria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 Boardroom" id="{FC33163D-4339-46B1-8EED-24C834239D99}" vid="{EC7F02AD-9687-440F-A9DF-FAA6F22270D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735</TotalTime>
  <Words>4577</Words>
  <Application>Microsoft Office PowerPoint</Application>
  <PresentationFormat>Personalizar</PresentationFormat>
  <Paragraphs>249</Paragraphs>
  <Slides>38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38</vt:i4>
      </vt:variant>
    </vt:vector>
  </HeadingPairs>
  <TitlesOfParts>
    <vt:vector size="48" baseType="lpstr">
      <vt:lpstr>Century Gothic</vt:lpstr>
      <vt:lpstr>Arial</vt:lpstr>
      <vt:lpstr>Wingdings 3</vt:lpstr>
      <vt:lpstr>Calibri</vt:lpstr>
      <vt:lpstr>Wingdings</vt:lpstr>
      <vt:lpstr>MS PGothic</vt:lpstr>
      <vt:lpstr>Gulim</vt:lpstr>
      <vt:lpstr>Lato</vt:lpstr>
      <vt:lpstr>Source Sans Pro</vt:lpstr>
      <vt:lpstr>Íon - Sala da Diretoria</vt:lpstr>
      <vt:lpstr>Dexmedetomidina como sedativo contínuo único durante a ventilação não-invasiva: uso Típico, efeitos Hemodinâmicos e retirada.</vt:lpstr>
      <vt:lpstr>INTRODUÇÃO</vt:lpstr>
      <vt:lpstr>INTRODUÇÃO</vt:lpstr>
      <vt:lpstr>INTRODUÇÃO</vt:lpstr>
      <vt:lpstr>INTRODUÇÃO</vt:lpstr>
      <vt:lpstr>MATERIAIS E MÉTODOS</vt:lpstr>
      <vt:lpstr>MATERIAIS E MÉTODOS</vt:lpstr>
      <vt:lpstr>METERIAIS E MÉTODOS</vt:lpstr>
      <vt:lpstr>MATERIAIS E MÉTODOS</vt:lpstr>
      <vt:lpstr>RESULTADOS</vt:lpstr>
      <vt:lpstr>RESULTADOS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DISCUSSÃO</vt:lpstr>
      <vt:lpstr>CONCLUSÕES</vt:lpstr>
      <vt:lpstr>Slide 21</vt:lpstr>
      <vt:lpstr>Slide 22</vt:lpstr>
      <vt:lpstr>Nota do Editor do site, Dr. Paulo R Margotto.  Consultem também! Estudando juntos!  E na Neonatologia. Como está o uso do PrecedexR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Conclusão dos autores</vt:lpstr>
      <vt:lpstr>Slide 32</vt:lpstr>
      <vt:lpstr>Slide 33</vt:lpstr>
      <vt:lpstr>Slide 34</vt:lpstr>
      <vt:lpstr>Slide 35</vt:lpstr>
      <vt:lpstr>Slide 36</vt:lpstr>
      <vt:lpstr>Portanto...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Dexmedetomidine as Single Continuous Sedative During Noninvasive Ventilation: Typical Usage, Hemodynamic Effects, and Withdraw</dc:title>
  <dc:creator>Brunno Castro</dc:creator>
  <cp:lastModifiedBy>Paulo</cp:lastModifiedBy>
  <cp:revision>32</cp:revision>
  <dcterms:created xsi:type="dcterms:W3CDTF">2018-04-28T23:37:03Z</dcterms:created>
  <dcterms:modified xsi:type="dcterms:W3CDTF">2018-07-20T18:50:36Z</dcterms:modified>
</cp:coreProperties>
</file>