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45" r:id="rId2"/>
    <p:sldId id="347" r:id="rId3"/>
    <p:sldId id="348" r:id="rId4"/>
    <p:sldId id="349" r:id="rId5"/>
    <p:sldId id="350" r:id="rId6"/>
    <p:sldId id="351" r:id="rId7"/>
    <p:sldId id="352" r:id="rId8"/>
    <p:sldId id="353" r:id="rId9"/>
    <p:sldId id="354" r:id="rId10"/>
    <p:sldId id="355" r:id="rId11"/>
    <p:sldId id="356" r:id="rId12"/>
    <p:sldId id="357" r:id="rId13"/>
    <p:sldId id="358" r:id="rId14"/>
    <p:sldId id="359" r:id="rId15"/>
    <p:sldId id="360" r:id="rId16"/>
    <p:sldId id="361" r:id="rId17"/>
    <p:sldId id="362" r:id="rId18"/>
    <p:sldId id="363" r:id="rId19"/>
    <p:sldId id="364" r:id="rId20"/>
    <p:sldId id="365" r:id="rId21"/>
    <p:sldId id="366" r:id="rId22"/>
    <p:sldId id="367" r:id="rId23"/>
    <p:sldId id="368" r:id="rId24"/>
    <p:sldId id="369" r:id="rId25"/>
    <p:sldId id="370" r:id="rId26"/>
    <p:sldId id="371" r:id="rId27"/>
    <p:sldId id="372" r:id="rId28"/>
    <p:sldId id="374" r:id="rId29"/>
    <p:sldId id="375" r:id="rId30"/>
    <p:sldId id="376" r:id="rId31"/>
    <p:sldId id="378" r:id="rId32"/>
    <p:sldId id="379" r:id="rId33"/>
    <p:sldId id="380" r:id="rId34"/>
    <p:sldId id="381" r:id="rId35"/>
    <p:sldId id="382" r:id="rId36"/>
    <p:sldId id="383" r:id="rId37"/>
    <p:sldId id="384" r:id="rId38"/>
    <p:sldId id="385" r:id="rId39"/>
    <p:sldId id="392" r:id="rId40"/>
    <p:sldId id="386" r:id="rId41"/>
    <p:sldId id="387" r:id="rId42"/>
    <p:sldId id="393" r:id="rId43"/>
    <p:sldId id="396" r:id="rId44"/>
    <p:sldId id="397" r:id="rId45"/>
    <p:sldId id="398" r:id="rId46"/>
    <p:sldId id="399" r:id="rId47"/>
    <p:sldId id="400" r:id="rId48"/>
    <p:sldId id="401" r:id="rId49"/>
    <p:sldId id="419" r:id="rId50"/>
    <p:sldId id="403" r:id="rId51"/>
    <p:sldId id="417" r:id="rId52"/>
    <p:sldId id="415" r:id="rId53"/>
    <p:sldId id="416" r:id="rId54"/>
    <p:sldId id="404" r:id="rId55"/>
    <p:sldId id="405" r:id="rId56"/>
    <p:sldId id="406" r:id="rId57"/>
    <p:sldId id="407" r:id="rId58"/>
    <p:sldId id="409" r:id="rId59"/>
    <p:sldId id="408" r:id="rId60"/>
    <p:sldId id="410" r:id="rId61"/>
    <p:sldId id="446" r:id="rId62"/>
    <p:sldId id="447" r:id="rId63"/>
    <p:sldId id="448" r:id="rId64"/>
    <p:sldId id="449" r:id="rId65"/>
    <p:sldId id="450" r:id="rId66"/>
    <p:sldId id="395" r:id="rId67"/>
    <p:sldId id="421" r:id="rId68"/>
    <p:sldId id="422" r:id="rId69"/>
    <p:sldId id="424" r:id="rId70"/>
    <p:sldId id="388" r:id="rId71"/>
    <p:sldId id="425" r:id="rId72"/>
    <p:sldId id="426" r:id="rId73"/>
    <p:sldId id="427" r:id="rId74"/>
    <p:sldId id="428" r:id="rId75"/>
    <p:sldId id="429" r:id="rId76"/>
    <p:sldId id="430" r:id="rId77"/>
    <p:sldId id="431" r:id="rId78"/>
    <p:sldId id="432" r:id="rId79"/>
    <p:sldId id="433" r:id="rId80"/>
    <p:sldId id="444" r:id="rId81"/>
    <p:sldId id="436" r:id="rId82"/>
    <p:sldId id="437" r:id="rId83"/>
    <p:sldId id="438" r:id="rId84"/>
    <p:sldId id="439" r:id="rId85"/>
    <p:sldId id="440" r:id="rId86"/>
    <p:sldId id="445" r:id="rId87"/>
    <p:sldId id="443" r:id="rId88"/>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FFCC"/>
    <a:srgbClr val="FFFF00"/>
    <a:srgbClr val="FF33CC"/>
    <a:srgbClr val="FF33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3" autoAdjust="0"/>
    <p:restoredTop sz="94660"/>
  </p:normalViewPr>
  <p:slideViewPr>
    <p:cSldViewPr snapToGrid="0">
      <p:cViewPr>
        <p:scale>
          <a:sx n="75" d="100"/>
          <a:sy n="75" d="100"/>
        </p:scale>
        <p:origin x="-283" y="-461"/>
      </p:cViewPr>
      <p:guideLst>
        <p:guide orient="horz" pos="2160"/>
        <p:guide pos="3840"/>
      </p:guideLst>
    </p:cSldViewPr>
  </p:slideViewPr>
  <p:notesTextViewPr>
    <p:cViewPr>
      <p:scale>
        <a:sx n="1" d="1"/>
        <a:sy n="1" d="1"/>
      </p:scale>
      <p:origin x="0" y="0"/>
    </p:cViewPr>
  </p:notesTextViewPr>
  <p:sorterViewPr>
    <p:cViewPr>
      <p:scale>
        <a:sx n="66" d="100"/>
        <a:sy n="66" d="100"/>
      </p:scale>
      <p:origin x="0" y="930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1661CDF2-23FE-4BBD-AF9D-B9DECB2745D5}" type="datetimeFigureOut">
              <a:rPr lang="pt-BR"/>
              <a:pPr>
                <a:defRPr/>
              </a:pPr>
              <a:t>28/07/2018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81050" cy="365125"/>
          </a:xfrm>
        </p:spPr>
        <p:txBody>
          <a:bodyPr/>
          <a:lstStyle>
            <a:lvl1pPr>
              <a:defRPr/>
            </a:lvl1pPr>
          </a:lstStyle>
          <a:p>
            <a:pPr>
              <a:defRPr/>
            </a:pPr>
            <a:fld id="{FA43DCC2-A7E1-4029-8266-E26A131CBA86}"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97061CB2-373A-4563-9442-9A92F61E97F0}" type="datetimeFigureOut">
              <a:rPr lang="pt-BR"/>
              <a:pPr>
                <a:defRPr/>
              </a:pPr>
              <a:t>28/07/2018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81050" cy="365125"/>
          </a:xfrm>
        </p:spPr>
        <p:txBody>
          <a:bodyPr/>
          <a:lstStyle>
            <a:lvl1pPr>
              <a:defRPr/>
            </a:lvl1pPr>
          </a:lstStyle>
          <a:p>
            <a:pPr>
              <a:defRPr/>
            </a:pPr>
            <a:fld id="{716250FF-F661-444D-8015-D66EC78F243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D25D5630-FC9A-429C-96BF-01F963D7401B}" type="datetimeFigureOut">
              <a:rPr lang="pt-BR"/>
              <a:pPr>
                <a:defRPr/>
              </a:pPr>
              <a:t>28/07/2018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70CDB56-65D2-4E82-9374-536986C6EEA6}"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Editar estilos de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E1BDA4B5-469F-4EFB-B57C-61D3F2673BE2}" type="datetimeFigureOut">
              <a:rPr lang="pt-BR"/>
              <a:pPr>
                <a:defRPr/>
              </a:pPr>
              <a:t>28/07/2018</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BEE41598-234B-4565-AB7D-2BE5EC951D0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312FF317-673C-4E59-B66B-B83CA81EC182}" type="datetimeFigureOut">
              <a:rPr lang="pt-BR"/>
              <a:pPr>
                <a:defRPr/>
              </a:pPr>
              <a:t>28/07/2018</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CC9B6BB3-BA2E-474F-8F4E-4AA86233092C}"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3" name="Date Placeholder 1"/>
          <p:cNvSpPr>
            <a:spLocks noGrp="1"/>
          </p:cNvSpPr>
          <p:nvPr>
            <p:ph type="dt" sz="half" idx="10"/>
          </p:nvPr>
        </p:nvSpPr>
        <p:spPr/>
        <p:txBody>
          <a:bodyPr/>
          <a:lstStyle>
            <a:lvl1pPr>
              <a:defRPr/>
            </a:lvl1pPr>
          </a:lstStyle>
          <a:p>
            <a:pPr>
              <a:defRPr/>
            </a:pPr>
            <a:fld id="{F03CB2A7-3639-4E46-BB22-26FE361D92C6}" type="datetimeFigureOut">
              <a:rPr lang="pt-BR"/>
              <a:pPr>
                <a:defRPr/>
              </a:pPr>
              <a:t>28/07/2018</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4E0A48D7-7A2C-4370-9998-1355B4ADC508}"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6" name="Date Placeholder 4"/>
          <p:cNvSpPr>
            <a:spLocks noGrp="1"/>
          </p:cNvSpPr>
          <p:nvPr>
            <p:ph type="dt" sz="half" idx="10"/>
          </p:nvPr>
        </p:nvSpPr>
        <p:spPr/>
        <p:txBody>
          <a:bodyPr/>
          <a:lstStyle>
            <a:lvl1pPr>
              <a:defRPr/>
            </a:lvl1pPr>
          </a:lstStyle>
          <a:p>
            <a:pPr>
              <a:defRPr/>
            </a:pPr>
            <a:fld id="{487C2409-4AC7-416C-822D-089987BE433A}" type="datetimeFigureOut">
              <a:rPr lang="pt-BR"/>
              <a:pPr>
                <a:defRPr/>
              </a:pPr>
              <a:t>28/07/2018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BE17BE79-7A03-46F4-915D-8012115CDE9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Editar estilos de texto Mestre</a:t>
            </a:r>
          </a:p>
        </p:txBody>
      </p:sp>
      <p:sp>
        <p:nvSpPr>
          <p:cNvPr id="6" name="Date Placeholder 4"/>
          <p:cNvSpPr>
            <a:spLocks noGrp="1"/>
          </p:cNvSpPr>
          <p:nvPr>
            <p:ph type="dt" sz="half" idx="10"/>
          </p:nvPr>
        </p:nvSpPr>
        <p:spPr/>
        <p:txBody>
          <a:bodyPr/>
          <a:lstStyle>
            <a:lvl1pPr>
              <a:defRPr/>
            </a:lvl1pPr>
          </a:lstStyle>
          <a:p>
            <a:pPr>
              <a:defRPr/>
            </a:pPr>
            <a:fld id="{79D7C021-77EE-4328-97F0-DF83A2E56F43}" type="datetimeFigureOut">
              <a:rPr lang="pt-BR"/>
              <a:pPr>
                <a:defRPr/>
              </a:pPr>
              <a:t>28/07/2018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81050" cy="365125"/>
          </a:xfrm>
        </p:spPr>
        <p:txBody>
          <a:bodyPr/>
          <a:lstStyle>
            <a:lvl1pPr>
              <a:defRPr/>
            </a:lvl1pPr>
          </a:lstStyle>
          <a:p>
            <a:pPr>
              <a:defRPr/>
            </a:pPr>
            <a:fld id="{7387D1B5-9803-4040-A522-5AF0678F0AC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5" name="Date Placeholder 3"/>
          <p:cNvSpPr>
            <a:spLocks noGrp="1"/>
          </p:cNvSpPr>
          <p:nvPr>
            <p:ph type="dt" sz="half" idx="10"/>
          </p:nvPr>
        </p:nvSpPr>
        <p:spPr/>
        <p:txBody>
          <a:bodyPr/>
          <a:lstStyle>
            <a:lvl1pPr>
              <a:defRPr/>
            </a:lvl1pPr>
          </a:lstStyle>
          <a:p>
            <a:pPr>
              <a:defRPr/>
            </a:pPr>
            <a:fld id="{0653CA3C-00E9-4A72-80DD-4A7EC6AB1AE6}" type="datetimeFigureOut">
              <a:rPr lang="pt-BR"/>
              <a:pPr>
                <a:defRPr/>
              </a:pPr>
              <a:t>28/07/2018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81050" cy="365125"/>
          </a:xfrm>
        </p:spPr>
        <p:txBody>
          <a:bodyPr/>
          <a:lstStyle>
            <a:lvl1pPr>
              <a:defRPr/>
            </a:lvl1pPr>
          </a:lstStyle>
          <a:p>
            <a:pPr>
              <a:defRPr/>
            </a:pPr>
            <a:fld id="{188EFC79-6578-4771-811D-EF42192A4579}"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6" name="TextBox 13"/>
          <p:cNvSpPr txBox="1"/>
          <p:nvPr/>
        </p:nvSpPr>
        <p:spPr>
          <a:xfrm>
            <a:off x="2468563"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Editar estilos de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Editar estilos de texto Mestre</a:t>
            </a:r>
          </a:p>
        </p:txBody>
      </p:sp>
      <p:sp>
        <p:nvSpPr>
          <p:cNvPr id="8" name="Date Placeholder 3"/>
          <p:cNvSpPr>
            <a:spLocks noGrp="1"/>
          </p:cNvSpPr>
          <p:nvPr>
            <p:ph type="dt" sz="half" idx="14"/>
          </p:nvPr>
        </p:nvSpPr>
        <p:spPr/>
        <p:txBody>
          <a:bodyPr/>
          <a:lstStyle>
            <a:lvl1pPr>
              <a:defRPr/>
            </a:lvl1pPr>
          </a:lstStyle>
          <a:p>
            <a:pPr>
              <a:defRPr/>
            </a:pPr>
            <a:fld id="{FCD887E6-94D7-4ACD-9DDA-B4960DFB4CE8}" type="datetimeFigureOut">
              <a:rPr lang="pt-BR"/>
              <a:pPr>
                <a:defRPr/>
              </a:pPr>
              <a:t>28/07/2018</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81050" cy="365125"/>
          </a:xfrm>
        </p:spPr>
        <p:txBody>
          <a:bodyPr/>
          <a:lstStyle>
            <a:lvl1pPr>
              <a:defRPr/>
            </a:lvl1pPr>
          </a:lstStyle>
          <a:p>
            <a:pPr>
              <a:defRPr/>
            </a:pPr>
            <a:fld id="{CB31847E-5819-405D-B7E0-B0FF55F45E96}"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Editar estilos de texto Mestre</a:t>
            </a:r>
          </a:p>
        </p:txBody>
      </p:sp>
      <p:sp>
        <p:nvSpPr>
          <p:cNvPr id="6" name="Date Placeholder 4"/>
          <p:cNvSpPr>
            <a:spLocks noGrp="1"/>
          </p:cNvSpPr>
          <p:nvPr>
            <p:ph type="dt" sz="half" idx="10"/>
          </p:nvPr>
        </p:nvSpPr>
        <p:spPr/>
        <p:txBody>
          <a:bodyPr/>
          <a:lstStyle>
            <a:lvl1pPr>
              <a:defRPr/>
            </a:lvl1pPr>
          </a:lstStyle>
          <a:p>
            <a:pPr>
              <a:defRPr/>
            </a:pPr>
            <a:fld id="{CF928005-2B89-4BC0-9149-7420D9DA481B}" type="datetimeFigureOut">
              <a:rPr lang="pt-BR"/>
              <a:pPr>
                <a:defRPr/>
              </a:pPr>
              <a:t>28/07/2018</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81050" cy="365125"/>
          </a:xfrm>
        </p:spPr>
        <p:txBody>
          <a:bodyPr/>
          <a:lstStyle>
            <a:lvl1pPr>
              <a:defRPr/>
            </a:lvl1pPr>
          </a:lstStyle>
          <a:p>
            <a:pPr>
              <a:defRPr/>
            </a:pPr>
            <a:fld id="{45543026-6318-426D-A43C-61FFBD090F7D}"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6" name="TextBox 16"/>
          <p:cNvSpPr txBox="1"/>
          <p:nvPr/>
        </p:nvSpPr>
        <p:spPr>
          <a:xfrm>
            <a:off x="2468563"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Editar estilos de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Editar estilos de texto Mestre</a:t>
            </a:r>
          </a:p>
        </p:txBody>
      </p:sp>
      <p:sp>
        <p:nvSpPr>
          <p:cNvPr id="8" name="Date Placeholder 4"/>
          <p:cNvSpPr>
            <a:spLocks noGrp="1"/>
          </p:cNvSpPr>
          <p:nvPr>
            <p:ph type="dt" sz="half" idx="14"/>
          </p:nvPr>
        </p:nvSpPr>
        <p:spPr/>
        <p:txBody>
          <a:bodyPr/>
          <a:lstStyle>
            <a:lvl1pPr>
              <a:defRPr/>
            </a:lvl1pPr>
          </a:lstStyle>
          <a:p>
            <a:pPr>
              <a:defRPr/>
            </a:pPr>
            <a:fld id="{6DDB04FC-A737-4701-959B-7B73E15B4D68}" type="datetimeFigureOut">
              <a:rPr lang="pt-BR"/>
              <a:pPr>
                <a:defRPr/>
              </a:pPr>
              <a:t>28/07/2018</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81050" cy="365125"/>
          </a:xfrm>
        </p:spPr>
        <p:txBody>
          <a:bodyPr/>
          <a:lstStyle>
            <a:lvl1pPr>
              <a:defRPr/>
            </a:lvl1pPr>
          </a:lstStyle>
          <a:p>
            <a:pPr>
              <a:defRPr/>
            </a:pPr>
            <a:fld id="{6976670B-80AC-46B4-A2C6-59C1473D1F7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Editar estilos de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Editar estilos de texto Mestre</a:t>
            </a:r>
          </a:p>
        </p:txBody>
      </p:sp>
      <p:sp>
        <p:nvSpPr>
          <p:cNvPr id="6" name="Date Placeholder 4"/>
          <p:cNvSpPr>
            <a:spLocks noGrp="1"/>
          </p:cNvSpPr>
          <p:nvPr>
            <p:ph type="dt" sz="half" idx="14"/>
          </p:nvPr>
        </p:nvSpPr>
        <p:spPr/>
        <p:txBody>
          <a:bodyPr/>
          <a:lstStyle>
            <a:lvl1pPr>
              <a:defRPr/>
            </a:lvl1pPr>
          </a:lstStyle>
          <a:p>
            <a:pPr>
              <a:defRPr/>
            </a:pPr>
            <a:fld id="{79268869-07D7-4FAA-8C1B-EE3F2996740E}" type="datetimeFigureOut">
              <a:rPr lang="pt-BR"/>
              <a:pPr>
                <a:defRPr/>
              </a:pPr>
              <a:t>28/07/2018</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81050" cy="365125"/>
          </a:xfrm>
        </p:spPr>
        <p:txBody>
          <a:bodyPr/>
          <a:lstStyle>
            <a:lvl1pPr>
              <a:defRPr/>
            </a:lvl1pPr>
          </a:lstStyle>
          <a:p>
            <a:pPr>
              <a:defRPr/>
            </a:pPr>
            <a:fld id="{0F7CF72F-D443-48AC-BADF-A1AC32B7830D}"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6163E2B3-949F-467C-BFFE-8F0BF2455B12}" type="datetimeFigureOut">
              <a:rPr lang="pt-BR"/>
              <a:pPr>
                <a:defRPr/>
              </a:pPr>
              <a:t>28/07/2018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F99E810-0188-435F-8886-62BA7C50746B}"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90676"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pPr>
              <a:defRPr/>
            </a:pPr>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a:t>Editar estilos de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64B8E56-7ECD-4EDD-B4C5-37AF34FB5B7B}" type="datetimeFigureOut">
              <a:rPr lang="pt-BR"/>
              <a:pPr>
                <a:defRPr/>
              </a:pPr>
              <a:t>28/07/2018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C3F6D53-27CA-445E-92A7-0565D2CDAF61}"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222"/>
              <a:ext cx="85200" cy="534098"/>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47" name="Freeform 12"/>
            <p:cNvSpPr>
              <a:spLocks noChangeArrowheads="1"/>
            </p:cNvSpPr>
            <p:nvPr/>
          </p:nvSpPr>
          <p:spPr bwMode="auto">
            <a:xfrm>
              <a:off x="2597156" y="2779108"/>
              <a:ext cx="550418" cy="1978191"/>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48" name="Freeform 13"/>
            <p:cNvSpPr>
              <a:spLocks noChangeArrowheads="1"/>
            </p:cNvSpPr>
            <p:nvPr/>
          </p:nvSpPr>
          <p:spPr bwMode="auto">
            <a:xfrm>
              <a:off x="3174622" y="4730255"/>
              <a:ext cx="519314" cy="1210171"/>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49" name="Freeform 14"/>
            <p:cNvSpPr>
              <a:spLocks noChangeArrowheads="1"/>
            </p:cNvSpPr>
            <p:nvPr/>
          </p:nvSpPr>
          <p:spPr bwMode="auto">
            <a:xfrm>
              <a:off x="3305804" y="5630785"/>
              <a:ext cx="146057" cy="309641"/>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0" name="Freeform 15"/>
            <p:cNvSpPr>
              <a:spLocks noChangeArrowheads="1"/>
            </p:cNvSpPr>
            <p:nvPr/>
          </p:nvSpPr>
          <p:spPr bwMode="auto">
            <a:xfrm>
              <a:off x="2572813" y="2818321"/>
              <a:ext cx="700533" cy="2834099"/>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1" name="Freeform 16"/>
            <p:cNvSpPr>
              <a:spLocks noChangeArrowheads="1"/>
            </p:cNvSpPr>
            <p:nvPr/>
          </p:nvSpPr>
          <p:spPr bwMode="auto">
            <a:xfrm>
              <a:off x="2506546" y="285750"/>
              <a:ext cx="90610" cy="2493358"/>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2" name="Freeform 17"/>
            <p:cNvSpPr>
              <a:spLocks noChangeArrowheads="1"/>
            </p:cNvSpPr>
            <p:nvPr/>
          </p:nvSpPr>
          <p:spPr bwMode="auto">
            <a:xfrm>
              <a:off x="2553880" y="2599273"/>
              <a:ext cx="67619" cy="420517"/>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3" name="Freeform 18"/>
            <p:cNvSpPr>
              <a:spLocks noChangeArrowheads="1"/>
            </p:cNvSpPr>
            <p:nvPr/>
          </p:nvSpPr>
          <p:spPr bwMode="auto">
            <a:xfrm>
              <a:off x="3143518" y="4757298"/>
              <a:ext cx="162286" cy="873487"/>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4" name="Freeform 19"/>
            <p:cNvSpPr>
              <a:spLocks noChangeArrowheads="1"/>
            </p:cNvSpPr>
            <p:nvPr/>
          </p:nvSpPr>
          <p:spPr bwMode="auto">
            <a:xfrm>
              <a:off x="3147575" y="1282282"/>
              <a:ext cx="1768913" cy="3447973"/>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5" name="Freeform 20"/>
            <p:cNvSpPr>
              <a:spLocks noChangeArrowheads="1"/>
            </p:cNvSpPr>
            <p:nvPr/>
          </p:nvSpPr>
          <p:spPr bwMode="auto">
            <a:xfrm>
              <a:off x="3273346" y="5652419"/>
              <a:ext cx="137943" cy="288007"/>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6" name="Freeform 21"/>
            <p:cNvSpPr>
              <a:spLocks noChangeArrowheads="1"/>
            </p:cNvSpPr>
            <p:nvPr/>
          </p:nvSpPr>
          <p:spPr bwMode="auto">
            <a:xfrm>
              <a:off x="3143518" y="4655887"/>
              <a:ext cx="31104" cy="189300"/>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pPr>
                <a:defRPr/>
              </a:pPr>
              <a:endParaRPr lang="pt-BR"/>
            </a:p>
          </p:txBody>
        </p:sp>
        <p:sp>
          <p:nvSpPr>
            <p:cNvPr id="1057" name="Freeform 22"/>
            <p:cNvSpPr>
              <a:spLocks noChangeArrowheads="1"/>
            </p:cNvSpPr>
            <p:nvPr/>
          </p:nvSpPr>
          <p:spPr bwMode="auto">
            <a:xfrm>
              <a:off x="3211137" y="5410385"/>
              <a:ext cx="204209" cy="530041"/>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pPr>
                <a:defRPr/>
              </a:pPr>
              <a:endParaRPr lang="pt-BR"/>
            </a:p>
          </p:txBody>
        </p:sp>
      </p:grpSp>
      <p:grpSp>
        <p:nvGrpSpPr>
          <p:cNvPr id="1027" name="Group 9"/>
          <p:cNvGrpSpPr>
            <a:grpSpLocks/>
          </p:cNvGrpSpPr>
          <p:nvPr/>
        </p:nvGrpSpPr>
        <p:grpSpPr bwMode="auto">
          <a:xfrm>
            <a:off x="26988" y="0"/>
            <a:ext cx="2359025" cy="6853238"/>
            <a:chOff x="6627813" y="194833"/>
            <a:chExt cx="1952625" cy="5678918"/>
          </a:xfrm>
        </p:grpSpPr>
        <p:sp>
          <p:nvSpPr>
            <p:cNvPr id="1034" name="Freeform 27"/>
            <p:cNvSpPr>
              <a:spLocks noChangeArrowheads="1"/>
            </p:cNvSpPr>
            <p:nvPr/>
          </p:nvSpPr>
          <p:spPr bwMode="auto">
            <a:xfrm>
              <a:off x="6627813" y="194833"/>
              <a:ext cx="409972" cy="3646504"/>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pPr>
                <a:defRPr/>
              </a:pPr>
              <a:endParaRPr lang="pt-BR"/>
            </a:p>
          </p:txBody>
        </p:sp>
        <p:sp>
          <p:nvSpPr>
            <p:cNvPr id="1035" name="Freeform 28"/>
            <p:cNvSpPr>
              <a:spLocks noChangeArrowheads="1"/>
            </p:cNvSpPr>
            <p:nvPr/>
          </p:nvSpPr>
          <p:spPr bwMode="auto">
            <a:xfrm>
              <a:off x="7061438" y="3771618"/>
              <a:ext cx="350841" cy="1310216"/>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pPr>
                <a:defRPr/>
              </a:pPr>
              <a:endParaRPr lang="pt-BR"/>
            </a:p>
          </p:txBody>
        </p:sp>
        <p:sp>
          <p:nvSpPr>
            <p:cNvPr id="1036" name="Freeform 29"/>
            <p:cNvSpPr>
              <a:spLocks noChangeArrowheads="1"/>
            </p:cNvSpPr>
            <p:nvPr/>
          </p:nvSpPr>
          <p:spPr bwMode="auto">
            <a:xfrm>
              <a:off x="7438559" y="5052893"/>
              <a:ext cx="357412" cy="820858"/>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pPr>
                <a:defRPr/>
              </a:pPr>
              <a:endParaRPr lang="pt-BR"/>
            </a:p>
          </p:txBody>
        </p:sp>
        <p:sp>
          <p:nvSpPr>
            <p:cNvPr id="1037" name="Freeform 30"/>
            <p:cNvSpPr>
              <a:spLocks noChangeArrowheads="1"/>
            </p:cNvSpPr>
            <p:nvPr/>
          </p:nvSpPr>
          <p:spPr bwMode="auto">
            <a:xfrm>
              <a:off x="7037785" y="3811082"/>
              <a:ext cx="457277" cy="1853508"/>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pPr>
                <a:defRPr/>
              </a:pPr>
              <a:endParaRPr lang="pt-BR"/>
            </a:p>
          </p:txBody>
        </p:sp>
        <p:sp>
          <p:nvSpPr>
            <p:cNvPr id="1038" name="Freeform 31"/>
            <p:cNvSpPr>
              <a:spLocks noChangeArrowheads="1"/>
            </p:cNvSpPr>
            <p:nvPr/>
          </p:nvSpPr>
          <p:spPr bwMode="auto">
            <a:xfrm>
              <a:off x="6993109" y="1263001"/>
              <a:ext cx="144542" cy="2508617"/>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pPr>
                <a:defRPr/>
              </a:pPr>
              <a:endParaRPr lang="pt-BR"/>
            </a:p>
          </p:txBody>
        </p:sp>
        <p:sp>
          <p:nvSpPr>
            <p:cNvPr id="1039" name="Freeform 32"/>
            <p:cNvSpPr>
              <a:spLocks noChangeArrowheads="1"/>
            </p:cNvSpPr>
            <p:nvPr/>
          </p:nvSpPr>
          <p:spPr bwMode="auto">
            <a:xfrm>
              <a:off x="7526599" y="5640911"/>
              <a:ext cx="110377" cy="232840"/>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pPr>
                <a:defRPr/>
              </a:pPr>
              <a:endParaRPr lang="pt-BR"/>
            </a:p>
          </p:txBody>
        </p:sp>
        <p:sp>
          <p:nvSpPr>
            <p:cNvPr id="1040" name="Freeform 33"/>
            <p:cNvSpPr>
              <a:spLocks noChangeArrowheads="1"/>
            </p:cNvSpPr>
            <p:nvPr/>
          </p:nvSpPr>
          <p:spPr bwMode="auto">
            <a:xfrm>
              <a:off x="7022017" y="3599290"/>
              <a:ext cx="68329" cy="423584"/>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pPr>
                <a:defRPr/>
              </a:pPr>
              <a:endParaRPr lang="pt-BR"/>
            </a:p>
          </p:txBody>
        </p:sp>
        <p:sp>
          <p:nvSpPr>
            <p:cNvPr id="1041" name="Freeform 34"/>
            <p:cNvSpPr>
              <a:spLocks noChangeArrowheads="1"/>
            </p:cNvSpPr>
            <p:nvPr/>
          </p:nvSpPr>
          <p:spPr bwMode="auto">
            <a:xfrm>
              <a:off x="7412279" y="2802110"/>
              <a:ext cx="1168159" cy="2250783"/>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pPr>
                <a:defRPr/>
              </a:pPr>
              <a:endParaRPr lang="pt-BR"/>
            </a:p>
          </p:txBody>
        </p:sp>
        <p:sp>
          <p:nvSpPr>
            <p:cNvPr id="1042" name="Freeform 35"/>
            <p:cNvSpPr>
              <a:spLocks noChangeArrowheads="1"/>
            </p:cNvSpPr>
            <p:nvPr/>
          </p:nvSpPr>
          <p:spPr bwMode="auto">
            <a:xfrm>
              <a:off x="7495062" y="5664590"/>
              <a:ext cx="99865" cy="209161"/>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pPr>
                <a:defRPr/>
              </a:pPr>
              <a:endParaRPr lang="pt-BR"/>
            </a:p>
          </p:txBody>
        </p:sp>
        <p:sp>
          <p:nvSpPr>
            <p:cNvPr id="1043" name="Freeform 36"/>
            <p:cNvSpPr>
              <a:spLocks noChangeArrowheads="1"/>
            </p:cNvSpPr>
            <p:nvPr/>
          </p:nvSpPr>
          <p:spPr bwMode="auto">
            <a:xfrm>
              <a:off x="7412279" y="5081833"/>
              <a:ext cx="114320" cy="559078"/>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pPr>
                <a:defRPr/>
              </a:pPr>
              <a:endParaRPr lang="pt-BR"/>
            </a:p>
          </p:txBody>
        </p:sp>
        <p:sp>
          <p:nvSpPr>
            <p:cNvPr id="1044" name="Freeform 37"/>
            <p:cNvSpPr>
              <a:spLocks noChangeArrowheads="1"/>
            </p:cNvSpPr>
            <p:nvPr/>
          </p:nvSpPr>
          <p:spPr bwMode="auto">
            <a:xfrm>
              <a:off x="7412279" y="4977910"/>
              <a:ext cx="31536" cy="189429"/>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pPr>
                <a:defRPr/>
              </a:pPr>
              <a:endParaRPr lang="pt-BR"/>
            </a:p>
          </p:txBody>
        </p:sp>
        <p:sp>
          <p:nvSpPr>
            <p:cNvPr id="1045" name="Freeform 38"/>
            <p:cNvSpPr>
              <a:spLocks noChangeArrowheads="1"/>
            </p:cNvSpPr>
            <p:nvPr/>
          </p:nvSpPr>
          <p:spPr bwMode="auto">
            <a:xfrm>
              <a:off x="7438559" y="5434381"/>
              <a:ext cx="174764" cy="439370"/>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pPr>
                <a:defRPr/>
              </a:pPr>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a:solidFill>
                  <a:schemeClr val="tx1">
                    <a:tint val="75000"/>
                  </a:schemeClr>
                </a:solidFill>
                <a:latin typeface="+mn-lt"/>
                <a:cs typeface="+mn-cs"/>
              </a:defRPr>
            </a:lvl1pPr>
          </a:lstStyle>
          <a:p>
            <a:pPr>
              <a:defRPr/>
            </a:pPr>
            <a:fld id="{0A5A1248-4F09-4C80-AF0F-E690958A0867}" type="datetimeFigureOut">
              <a:rPr lang="pt-BR"/>
              <a:pPr>
                <a:defRPr/>
              </a:pPr>
              <a:t>28/07/2018</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81050" cy="365125"/>
          </a:xfrm>
          <a:prstGeom prst="rect">
            <a:avLst/>
          </a:prstGeom>
        </p:spPr>
        <p:txBody>
          <a:bodyPr vert="horz" lIns="91440" tIns="45720" rIns="91440" bIns="45720" rtlCol="0" anchor="ctr"/>
          <a:lstStyle>
            <a:lvl1pPr algn="r" fontAlgn="auto">
              <a:spcBef>
                <a:spcPts val="0"/>
              </a:spcBef>
              <a:spcAft>
                <a:spcPts val="0"/>
              </a:spcAft>
              <a:defRPr sz="2000">
                <a:solidFill>
                  <a:srgbClr val="FEFFFF"/>
                </a:solidFill>
                <a:latin typeface="+mn-lt"/>
                <a:cs typeface="+mn-cs"/>
              </a:defRPr>
            </a:lvl1pPr>
          </a:lstStyle>
          <a:p>
            <a:pPr>
              <a:defRPr/>
            </a:pPr>
            <a:fld id="{2EC3F30B-C13A-412B-B65D-0C0F474CB0E2}"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Lst>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Century Gothic" pitchFamily="34" charset="0"/>
        </a:defRPr>
      </a:lvl2pPr>
      <a:lvl3pPr algn="l" defTabSz="457200" rtl="0" eaLnBrk="0" fontAlgn="base" hangingPunct="0">
        <a:spcBef>
          <a:spcPct val="0"/>
        </a:spcBef>
        <a:spcAft>
          <a:spcPct val="0"/>
        </a:spcAft>
        <a:defRPr sz="3600">
          <a:solidFill>
            <a:srgbClr val="262626"/>
          </a:solidFill>
          <a:latin typeface="Century Gothic" pitchFamily="34" charset="0"/>
        </a:defRPr>
      </a:lvl3pPr>
      <a:lvl4pPr algn="l" defTabSz="457200" rtl="0" eaLnBrk="0" fontAlgn="base" hangingPunct="0">
        <a:spcBef>
          <a:spcPct val="0"/>
        </a:spcBef>
        <a:spcAft>
          <a:spcPct val="0"/>
        </a:spcAft>
        <a:defRPr sz="3600">
          <a:solidFill>
            <a:srgbClr val="262626"/>
          </a:solidFill>
          <a:latin typeface="Century Gothic" pitchFamily="34" charset="0"/>
        </a:defRPr>
      </a:lvl4pPr>
      <a:lvl5pPr algn="l" defTabSz="457200" rtl="0" eaLnBrk="0" fontAlgn="base" hangingPunct="0">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3809340"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hyperlink" Target="https://www.ncbi.nlm.nih.gov/pubmed?linkname=pubmed_pubmed&amp;from_uid=2380934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17746" TargetMode="Externa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hyperlink" Target="https://www.ncbi.nlm.nih.gov/pubmed/10525024" TargetMode="Externa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29207214" TargetMode="External"/><Relationship Id="rId2" Type="http://schemas.openxmlformats.org/officeDocument/2006/relationships/hyperlink" Target="https://www.ncbi.nlm.nih.gov/pubmed/12137682" TargetMode="External"/><Relationship Id="rId1" Type="http://schemas.openxmlformats.org/officeDocument/2006/relationships/slideLayout" Target="../slideLayouts/slideLayout1.xml"/><Relationship Id="rId4" Type="http://schemas.openxmlformats.org/officeDocument/2006/relationships/hyperlink" Target="https://www.ncbi.nlm.nih.gov/pubmed?linkname=pubmed_pubmed&amp;from_uid=12137682"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5115"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11840235" TargetMode="External"/><Relationship Id="rId4" Type="http://schemas.openxmlformats.org/officeDocument/2006/relationships/hyperlink" Target="https://www.ncbi.nlm.nih.gov/pubmed/11840235"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paulomargotto.com.br/documentos/5155"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16263989" TargetMode="External"/><Relationship Id="rId4" Type="http://schemas.openxmlformats.org/officeDocument/2006/relationships/hyperlink" Target="https://www.ncbi.nlm.nih.gov/pubmed/16263989"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ncbi.nlm.nih.gov/pubmed?linkname=pubmed_pubmed&amp;from_uid=16264010" TargetMode="External"/><Relationship Id="rId2" Type="http://schemas.openxmlformats.org/officeDocument/2006/relationships/hyperlink" Target="https://www.ncbi.nlm.nih.gov/pubmed/16264010" TargetMode="Externa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hyperlink" Target="https://www.ncbi.nlm.nih.gov/pubmed?linkname=pubmed_pubmed&amp;from_uid=10525024" TargetMode="External"/><Relationship Id="rId2" Type="http://schemas.openxmlformats.org/officeDocument/2006/relationships/hyperlink" Target="https://www.ncbi.nlm.nih.gov/pubmed/10525024" TargetMode="Externa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9.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paulomargotto.com.br/documentos/5152" TargetMode="Externa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paulomargotto.com.br/documentos/8573"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22157140" TargetMode="External"/><Relationship Id="rId4" Type="http://schemas.openxmlformats.org/officeDocument/2006/relationships/hyperlink" Target="https://www.ncbi.nlm.nih.gov/pubmed/22157140" TargetMode="External"/></Relationships>
</file>

<file path=ppt/slides/_rels/slide5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paulomargotto.com.br/documentos/13430" TargetMode="External"/><Relationship Id="rId1" Type="http://schemas.openxmlformats.org/officeDocument/2006/relationships/slideLayout" Target="../slideLayouts/slideLayout1.xml"/><Relationship Id="rId5" Type="http://schemas.openxmlformats.org/officeDocument/2006/relationships/hyperlink" Target="https://www.ncbi.nlm.nih.gov/pubmed?linkname=pubmed_pubmed&amp;from_uid=16390920" TargetMode="External"/><Relationship Id="rId4" Type="http://schemas.openxmlformats.org/officeDocument/2006/relationships/hyperlink" Target="https://www.ncbi.nlm.nih.gov/pubmed/16390920"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www.ncbi.nlm.nih.gov/pubmed?linkname=pubmed_pubmed&amp;from_uid=22575248" TargetMode="External"/><Relationship Id="rId2" Type="http://schemas.openxmlformats.org/officeDocument/2006/relationships/hyperlink" Target="https://www.ncbi.nlm.nih.gov/pubmed/22575248" TargetMode="Externa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hyperlink" Target="https://www.ncbi.nlm.nih.gov/pubmed?linkname=pubmed_pubmed&amp;from_uid=28141547" TargetMode="External"/><Relationship Id="rId2" Type="http://schemas.openxmlformats.org/officeDocument/2006/relationships/hyperlink" Target="https://www.ncbi.nlm.nih.gov/pubmed/28141547" TargetMode="Externa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hyperlink" Target="https://www.ncbi.nlm.nih.gov/pubmed?linkname=pubmed_pubmed&amp;from_uid=29266638" TargetMode="External"/><Relationship Id="rId2" Type="http://schemas.openxmlformats.org/officeDocument/2006/relationships/hyperlink" Target="https://www.ncbi.nlm.nih.gov/pubmed/29266638" TargetMode="Externa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linkname=pubmed_pubmed&amp;from_uid=22341540" TargetMode="External"/><Relationship Id="rId2" Type="http://schemas.openxmlformats.org/officeDocument/2006/relationships/hyperlink" Target="https://www.ncbi.nlm.nih.gov/pubmed/22341540" TargetMode="Externa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74.xml.rels><?xml version="1.0" encoding="UTF-8" standalone="yes"?>
<Relationships xmlns="http://schemas.openxmlformats.org/package/2006/relationships"><Relationship Id="rId3" Type="http://schemas.openxmlformats.org/officeDocument/2006/relationships/hyperlink" Target="https://www.ncbi.nlm.nih.gov/pubmed?linkname=pubmed_pubmed&amp;from_uid=10630434" TargetMode="External"/><Relationship Id="rId2" Type="http://schemas.openxmlformats.org/officeDocument/2006/relationships/hyperlink" Target="https://www.ncbi.nlm.nih.gov/pubmed/10630434" TargetMode="Externa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19540518" TargetMode="External"/><Relationship Id="rId2" Type="http://schemas.openxmlformats.org/officeDocument/2006/relationships/image" Target="../media/image18.png"/><Relationship Id="rId1" Type="http://schemas.openxmlformats.org/officeDocument/2006/relationships/slideLayout" Target="../slideLayouts/slideLayout1.xml"/><Relationship Id="rId4" Type="http://schemas.openxmlformats.org/officeDocument/2006/relationships/hyperlink" Target="https://www.ncbi.nlm.nih.gov/pubmed?linkname=pubmed_pubmed&amp;from_uid=19540518" TargetMode="External"/></Relationships>
</file>

<file path=ppt/slides/_rels/slide78.xml.rels><?xml version="1.0" encoding="UTF-8" standalone="yes"?>
<Relationships xmlns="http://schemas.openxmlformats.org/package/2006/relationships"><Relationship Id="rId3" Type="http://schemas.openxmlformats.org/officeDocument/2006/relationships/hyperlink" Target="https://www.ncbi.nlm.nih.gov/pubmed?linkname=pubmed_pubmed&amp;from_uid=18035136" TargetMode="External"/><Relationship Id="rId2" Type="http://schemas.openxmlformats.org/officeDocument/2006/relationships/hyperlink" Target="https://www.ncbi.nlm.nih.gov/pubmed/18035136" TargetMode="Externa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hyperlink" Target="https://www.ncbi.nlm.nih.gov/pubmed?linkname=pubmed_pubmed&amp;from_uid=26195536" TargetMode="External"/><Relationship Id="rId2" Type="http://schemas.openxmlformats.org/officeDocument/2006/relationships/hyperlink" Target="https://www.ncbi.nlm.nih.gov/pubmed/26195536" TargetMode="Externa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idx="4294967295"/>
          </p:nvPr>
        </p:nvSpPr>
        <p:spPr>
          <a:xfrm>
            <a:off x="1377950" y="2649538"/>
            <a:ext cx="9875838" cy="1928812"/>
          </a:xfrm>
        </p:spPr>
        <p:txBody>
          <a:bodyPr anchor="b">
            <a:normAutofit/>
          </a:bodyPr>
          <a:lstStyle/>
          <a:p>
            <a:pPr algn="ctr" eaLnBrk="1" hangingPunct="1">
              <a:defRPr/>
            </a:pPr>
            <a:r>
              <a:rPr lang="pt-BR" sz="4000" b="1" smtClean="0">
                <a:solidFill>
                  <a:srgbClr val="003F75"/>
                </a:solidFill>
                <a:effectLst>
                  <a:outerShdw blurRad="38100" dist="38100" dir="2700000" algn="tl">
                    <a:srgbClr val="C0C0C0"/>
                  </a:outerShdw>
                </a:effectLst>
                <a:latin typeface="Times New Roman" pitchFamily="18" charset="0"/>
                <a:cs typeface="Times New Roman" pitchFamily="18" charset="0"/>
              </a:rPr>
              <a:t>Apnéia  neonatal e refluxo gastroesofágico: Existe algum problema?</a:t>
            </a:r>
          </a:p>
        </p:txBody>
      </p:sp>
      <p:sp>
        <p:nvSpPr>
          <p:cNvPr id="3" name="Subtítulo 2"/>
          <p:cNvSpPr>
            <a:spLocks noGrp="1"/>
          </p:cNvSpPr>
          <p:nvPr>
            <p:ph type="subTitle" idx="4294967295"/>
          </p:nvPr>
        </p:nvSpPr>
        <p:spPr>
          <a:xfrm>
            <a:off x="1357313" y="5305425"/>
            <a:ext cx="10166350" cy="1222375"/>
          </a:xfrm>
        </p:spPr>
        <p:txBody>
          <a:bodyPr tIns="0">
            <a:normAutofit fontScale="92500" lnSpcReduction="20000"/>
          </a:bodyPr>
          <a:lstStyle/>
          <a:p>
            <a:pPr marL="26988" indent="0" algn="ctr" defTabSz="914400" eaLnBrk="1" hangingPunct="1">
              <a:lnSpc>
                <a:spcPct val="90000"/>
              </a:lnSpc>
              <a:buFont typeface="Wingdings 3" pitchFamily="18" charset="2"/>
              <a:buNone/>
              <a:defRPr/>
            </a:pPr>
            <a:r>
              <a:rPr lang="pt-BR" sz="1800" smtClean="0">
                <a:solidFill>
                  <a:srgbClr val="003F75"/>
                </a:solidFill>
                <a:latin typeface="Times New Roman" pitchFamily="18" charset="0"/>
                <a:cs typeface="Times New Roman" pitchFamily="18" charset="0"/>
              </a:rPr>
              <a:t>Deyse  Costa, Residente em Neonatologia </a:t>
            </a:r>
          </a:p>
          <a:p>
            <a:pPr marL="26988" indent="0" algn="ctr" defTabSz="914400" eaLnBrk="1" hangingPunct="1">
              <a:lnSpc>
                <a:spcPct val="90000"/>
              </a:lnSpc>
              <a:buFont typeface="Wingdings 3" pitchFamily="18" charset="2"/>
              <a:buNone/>
              <a:defRPr/>
            </a:pPr>
            <a:r>
              <a:rPr lang="pt-BR" sz="1800" smtClean="0">
                <a:solidFill>
                  <a:srgbClr val="003F75"/>
                </a:solidFill>
                <a:latin typeface="Times New Roman" pitchFamily="18" charset="0"/>
                <a:cs typeface="Times New Roman" pitchFamily="18" charset="0"/>
              </a:rPr>
              <a:t>Coordenação: Nathalia Bardal </a:t>
            </a:r>
          </a:p>
          <a:p>
            <a:pPr marL="26988" indent="0" algn="ctr" defTabSz="914400" eaLnBrk="1" hangingPunct="1">
              <a:lnSpc>
                <a:spcPct val="90000"/>
              </a:lnSpc>
              <a:buFont typeface="Wingdings 3" pitchFamily="18" charset="2"/>
              <a:buNone/>
              <a:defRPr/>
            </a:pPr>
            <a:r>
              <a:rPr lang="pt-BR" sz="1800" smtClean="0">
                <a:solidFill>
                  <a:srgbClr val="003F75"/>
                </a:solidFill>
                <a:latin typeface="Times New Roman" pitchFamily="18" charset="0"/>
                <a:cs typeface="Times New Roman" pitchFamily="18" charset="0"/>
              </a:rPr>
              <a:t>Brasília , 28/07/2018</a:t>
            </a:r>
          </a:p>
          <a:p>
            <a:pPr marL="26988" indent="0" algn="ctr" defTabSz="914400" eaLnBrk="1" hangingPunct="1">
              <a:lnSpc>
                <a:spcPct val="90000"/>
              </a:lnSpc>
              <a:buFont typeface="Wingdings 3" pitchFamily="18" charset="2"/>
              <a:buNone/>
              <a:defRPr/>
            </a:pPr>
            <a:r>
              <a:rPr lang="pt-BR" sz="1800" smtClean="0">
                <a:solidFill>
                  <a:srgbClr val="003F75"/>
                </a:solidFill>
                <a:latin typeface="Times New Roman" pitchFamily="18" charset="0"/>
                <a:cs typeface="Times New Roman" pitchFamily="18" charset="0"/>
                <a:hlinkClick r:id="rId2"/>
              </a:rPr>
              <a:t>www.paulomargotto.com.br</a:t>
            </a:r>
            <a:r>
              <a:rPr lang="pt-BR" sz="1800" smtClean="0">
                <a:solidFill>
                  <a:srgbClr val="003F75"/>
                </a:solidFill>
                <a:latin typeface="Times New Roman" pitchFamily="18" charset="0"/>
                <a:cs typeface="Times New Roman" pitchFamily="18" charset="0"/>
              </a:rPr>
              <a:t> </a:t>
            </a:r>
          </a:p>
        </p:txBody>
      </p:sp>
      <p:sp>
        <p:nvSpPr>
          <p:cNvPr id="17412" name="Rectangle 4"/>
          <p:cNvSpPr>
            <a:spLocks noChangeArrowheads="1"/>
          </p:cNvSpPr>
          <p:nvPr/>
        </p:nvSpPr>
        <p:spPr bwMode="auto">
          <a:xfrm>
            <a:off x="1436688" y="4524375"/>
            <a:ext cx="9482137" cy="638175"/>
          </a:xfrm>
          <a:prstGeom prst="rect">
            <a:avLst/>
          </a:prstGeom>
          <a:solidFill>
            <a:srgbClr val="FFFFFF"/>
          </a:solidFill>
          <a:ln w="9525">
            <a:noFill/>
            <a:miter lim="800000"/>
            <a:headEnd/>
            <a:tailEnd/>
          </a:ln>
        </p:spPr>
        <p:txBody>
          <a:bodyPr wrap="none" lIns="0" tIns="0" rIns="71415" bIns="0" anchor="ctr">
            <a:spAutoFit/>
          </a:bodyPr>
          <a:lstStyle/>
          <a:p>
            <a:pPr algn="ctr"/>
            <a:r>
              <a:rPr lang="pt-BR" sz="1400">
                <a:solidFill>
                  <a:srgbClr val="0033CC"/>
                </a:solidFill>
                <a:hlinkClick r:id="rId3"/>
              </a:rPr>
              <a:t>Neonatal apnea and </a:t>
            </a:r>
            <a:r>
              <a:rPr lang="pt-BR" sz="1400" b="1">
                <a:solidFill>
                  <a:srgbClr val="0033CC"/>
                </a:solidFill>
                <a:hlinkClick r:id="rId3"/>
              </a:rPr>
              <a:t>gastroesophageal reflux</a:t>
            </a:r>
            <a:r>
              <a:rPr lang="pt-BR" sz="1400">
                <a:solidFill>
                  <a:srgbClr val="0033CC"/>
                </a:solidFill>
                <a:hlinkClick r:id="rId3"/>
              </a:rPr>
              <a:t> (GER): is there a problem?</a:t>
            </a:r>
            <a:endParaRPr lang="pt-BR" sz="1400">
              <a:solidFill>
                <a:srgbClr val="0033CC"/>
              </a:solidFill>
            </a:endParaRPr>
          </a:p>
          <a:p>
            <a:pPr algn="ctr"/>
            <a:r>
              <a:rPr lang="pt-BR" sz="1400">
                <a:solidFill>
                  <a:srgbClr val="0033CC"/>
                </a:solidFill>
              </a:rPr>
              <a:t>Abu Jawdeh EG, Martin RJ.</a:t>
            </a:r>
            <a:r>
              <a:rPr lang="pt-BR" sz="1400"/>
              <a:t>Early Hum Dev. 2013 Jun;89 Suppl 1:S14-6. doi: 10.1016/S0378-3782(13)70005-7. Review.</a:t>
            </a:r>
          </a:p>
          <a:p>
            <a:pPr algn="ctr"/>
            <a:r>
              <a:rPr lang="pt-BR" sz="1400"/>
              <a:t>PMID: 23809340.</a:t>
            </a:r>
            <a:r>
              <a:rPr lang="pt-BR" sz="1400" u="sng">
                <a:hlinkClick r:id="rId4"/>
              </a:rPr>
              <a:t>Similar articles</a:t>
            </a:r>
            <a:endParaRPr lang="pt-BR" sz="1400" u="sng"/>
          </a:p>
        </p:txBody>
      </p:sp>
      <p:pic>
        <p:nvPicPr>
          <p:cNvPr id="17413" name="Picture 5" descr="IMG-20180609-WA0019"/>
          <p:cNvPicPr>
            <a:picLocks noChangeAspect="1" noChangeArrowheads="1"/>
          </p:cNvPicPr>
          <p:nvPr/>
        </p:nvPicPr>
        <p:blipFill>
          <a:blip r:embed="rId5"/>
          <a:srcRect/>
          <a:stretch>
            <a:fillRect/>
          </a:stretch>
        </p:blipFill>
        <p:spPr bwMode="auto">
          <a:xfrm>
            <a:off x="9813925" y="4576763"/>
            <a:ext cx="1971675" cy="1971675"/>
          </a:xfrm>
          <a:prstGeom prst="rect">
            <a:avLst/>
          </a:prstGeom>
          <a:noFill/>
          <a:ln w="9525">
            <a:noFill/>
            <a:miter lim="800000"/>
            <a:headEnd/>
            <a:tailEnd/>
          </a:ln>
        </p:spPr>
      </p:pic>
      <p:pic>
        <p:nvPicPr>
          <p:cNvPr id="17414" name="Picture 7" descr="20180225_074646"/>
          <p:cNvPicPr>
            <a:picLocks noChangeAspect="1" noChangeArrowheads="1"/>
          </p:cNvPicPr>
          <p:nvPr/>
        </p:nvPicPr>
        <p:blipFill>
          <a:blip r:embed="rId6">
            <a:lum bright="18000" contrast="12000"/>
          </a:blip>
          <a:srcRect/>
          <a:stretch>
            <a:fillRect/>
          </a:stretch>
        </p:blipFill>
        <p:spPr bwMode="auto">
          <a:xfrm>
            <a:off x="2865438" y="0"/>
            <a:ext cx="5730875" cy="281305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PT" sz="3200" b="1" smtClean="0">
                <a:solidFill>
                  <a:srgbClr val="003F75"/>
                </a:solidFill>
                <a:effectLst>
                  <a:outerShdw blurRad="38100" dist="38100" dir="2700000" algn="tl">
                    <a:srgbClr val="C0C0C0"/>
                  </a:outerShdw>
                </a:effectLst>
                <a:latin typeface="Times New Roman" pitchFamily="18" charset="0"/>
                <a:cs typeface="Times New Roman" pitchFamily="18" charset="0"/>
              </a:rPr>
              <a:t>Histórico</a:t>
            </a:r>
            <a:r>
              <a:rPr lang="pt-PT" smtClean="0">
                <a:effectLst>
                  <a:outerShdw blurRad="38100" dist="38100" dir="2700000" algn="tl">
                    <a:srgbClr val="C0C0C0"/>
                  </a:outerShdw>
                </a:effectLst>
              </a:rPr>
              <a:t> </a:t>
            </a:r>
            <a:endParaRPr lang="pt-BR" smtClean="0">
              <a:effectLst>
                <a:outerShdw blurRad="38100" dist="38100" dir="2700000" algn="tl">
                  <a:srgbClr val="C0C0C0"/>
                </a:outerShdw>
              </a:effectLst>
            </a:endParaRPr>
          </a:p>
        </p:txBody>
      </p:sp>
      <p:sp>
        <p:nvSpPr>
          <p:cNvPr id="18435" name="Espaço Reservado para Conteúdo 2"/>
          <p:cNvSpPr>
            <a:spLocks noGrp="1"/>
          </p:cNvSpPr>
          <p:nvPr>
            <p:ph idx="4294967295"/>
          </p:nvPr>
        </p:nvSpPr>
        <p:spPr>
          <a:xfrm>
            <a:off x="2103438" y="1473200"/>
            <a:ext cx="8915400" cy="3886200"/>
          </a:xfrm>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Apneia neonatal, especialmente em prematuros e ex-prematuros, é um problema frustrante que freqüentemente retarda a alta hospitalar.</a:t>
            </a:r>
          </a:p>
          <a:p>
            <a:pPr marL="365125" indent="-282575" defTabSz="914400" eaLnBrk="1" hangingPunct="1"/>
            <a:r>
              <a:rPr lang="pt-BR" smtClean="0">
                <a:latin typeface="Times New Roman" pitchFamily="18" charset="0"/>
              </a:rPr>
              <a:t>Como várias contribuições de apneia, bradicardia e o refluxo gastroesofágico (RGE) são  freqüentemente relacionados temporalmente à alimentação, o RGE é freqüentemente implicado em tais episódios</a:t>
            </a:r>
            <a:endParaRPr lang="pt-BR" smtClean="0">
              <a:latin typeface="Times New Roman" pitchFamily="18" charset="0"/>
              <a:cs typeface="Times New Roman" pitchFamily="18" charset="0"/>
            </a:endParaRPr>
          </a:p>
          <a:p>
            <a:pPr marL="365125" indent="-282575" algn="just" defTabSz="914400" eaLnBrk="1" hangingPunct="1"/>
            <a:endParaRPr lang="pt-BR"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PT" sz="3200" b="1" smtClean="0">
                <a:solidFill>
                  <a:srgbClr val="003F75"/>
                </a:solidFill>
                <a:effectLst>
                  <a:outerShdw blurRad="38100" dist="38100" dir="2700000" algn="tl">
                    <a:srgbClr val="C0C0C0"/>
                  </a:outerShdw>
                </a:effectLst>
                <a:latin typeface="Times New Roman" pitchFamily="18" charset="0"/>
                <a:cs typeface="Times New Roman" pitchFamily="18" charset="0"/>
              </a:rPr>
              <a:t>Histórico</a:t>
            </a:r>
            <a:endParaRPr lang="pt-BR" sz="3200" smtClean="0">
              <a:effectLst>
                <a:outerShdw blurRad="38100" dist="38100" dir="2700000" algn="tl">
                  <a:srgbClr val="C0C0C0"/>
                </a:outerShdw>
              </a:effectLst>
              <a:latin typeface="Times New Roman" pitchFamily="18" charset="0"/>
              <a:cs typeface="Times New Roman" pitchFamily="18" charset="0"/>
            </a:endParaRPr>
          </a:p>
        </p:txBody>
      </p:sp>
      <p:sp>
        <p:nvSpPr>
          <p:cNvPr id="19459" name="Espaço Reservado para Conteúdo 2"/>
          <p:cNvSpPr>
            <a:spLocks noGrp="1"/>
          </p:cNvSpPr>
          <p:nvPr>
            <p:ph idx="4294967295"/>
          </p:nvPr>
        </p:nvSpPr>
        <p:spPr/>
        <p:txBody>
          <a:bodyPr/>
          <a:lstStyle/>
          <a:p>
            <a:pPr marL="365125" indent="-282575" algn="just" defTabSz="914400" eaLnBrk="1" hangingPunct="1"/>
            <a:endParaRPr lang="pt-BR" sz="1600" smtClean="0"/>
          </a:p>
          <a:p>
            <a:pPr marL="365125" indent="-282575" algn="just" defTabSz="914400" eaLnBrk="1" hangingPunct="1"/>
            <a:r>
              <a:rPr lang="pt-BR" smtClean="0">
                <a:latin typeface="Times New Roman" pitchFamily="18" charset="0"/>
                <a:cs typeface="Times New Roman" pitchFamily="18" charset="0"/>
              </a:rPr>
              <a:t>Nessa revisão, procura-se caracterizar evidências da relação do RGE e apneia, tanto do ponto de vista fisiológico quanto clínico, de modo a fornecer uma diretriz potencial tanto para a terapia não-farmacológica como farmacológica para o RGE neonatal.</a:t>
            </a:r>
          </a:p>
          <a:p>
            <a:pPr marL="365125" indent="-282575" defTabSz="914400" eaLnBrk="1" hangingPunct="1"/>
            <a:endParaRPr lang="pt-BR"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p>
        </p:txBody>
      </p:sp>
      <p:sp>
        <p:nvSpPr>
          <p:cNvPr id="3" name="Espaço Reservado para Conteúdo 2"/>
          <p:cNvSpPr>
            <a:spLocks noGrp="1"/>
          </p:cNvSpPr>
          <p:nvPr>
            <p:ph idx="4294967295"/>
          </p:nvPr>
        </p:nvSpPr>
        <p:spPr/>
        <p:txBody>
          <a:bodyPr>
            <a:normAutofit fontScale="92500" lnSpcReduction="20000"/>
          </a:bodyPr>
          <a:lstStyle/>
          <a:p>
            <a:pPr marL="365125" indent="-282575" algn="just" defTabSz="914400" eaLnBrk="1" hangingPunct="1">
              <a:lnSpc>
                <a:spcPct val="90000"/>
              </a:lnSpc>
              <a:defRPr/>
            </a:pPr>
            <a:r>
              <a:rPr lang="pt-BR" sz="1700" smtClean="0"/>
              <a:t> </a:t>
            </a:r>
            <a:r>
              <a:rPr lang="pt-BR" smtClean="0">
                <a:latin typeface="Times New Roman" pitchFamily="18" charset="0"/>
                <a:cs typeface="Times New Roman" pitchFamily="18" charset="0"/>
              </a:rPr>
              <a:t>Em 2008, Malcolm et al.¹ relataram a experiência de uma coorte retrospectiva de recém-nascidos de extremo baixo peso admitidos nos centros da Rede de Pesquisa Neonatal nos EUA entre 2002 e 2003, que sobreviveram a avaliações subsequentes em idades corrigidas de 18 a 22 meses.</a:t>
            </a:r>
          </a:p>
          <a:p>
            <a:pPr marL="365125" indent="-282575" algn="just" defTabSz="914400" eaLnBrk="1" hangingPunct="1">
              <a:lnSpc>
                <a:spcPct val="90000"/>
              </a:lnSpc>
              <a:defRPr/>
            </a:pPr>
            <a:endParaRPr lang="pt-BR" smtClean="0">
              <a:latin typeface="Times New Roman" pitchFamily="18" charset="0"/>
              <a:cs typeface="Times New Roman" pitchFamily="18" charset="0"/>
            </a:endParaRPr>
          </a:p>
          <a:p>
            <a:pPr marL="365125" indent="-282575" algn="just" defTabSz="914400" eaLnBrk="1" hangingPunct="1">
              <a:lnSpc>
                <a:spcPct val="90000"/>
              </a:lnSpc>
              <a:defRPr/>
            </a:pPr>
            <a:r>
              <a:rPr lang="pt-BR" smtClean="0">
                <a:latin typeface="Times New Roman" pitchFamily="18" charset="0"/>
                <a:cs typeface="Times New Roman" pitchFamily="18" charset="0"/>
              </a:rPr>
              <a:t>Um total de 1598 crianças foram incluídas nas análises. Delas, 25% receberam alta do hospital com medicamentos para tratar o RGE.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1507" name="Espaço Reservado para Conteúdo 2"/>
          <p:cNvSpPr>
            <a:spLocks noGrp="1"/>
          </p:cNvSpPr>
          <p:nvPr>
            <p:ph idx="4294967295"/>
          </p:nvPr>
        </p:nvSpPr>
        <p:spPr>
          <a:xfrm>
            <a:off x="2009775" y="1666875"/>
            <a:ext cx="8915400" cy="3886200"/>
          </a:xfrm>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Aproximadamente 20% dos 1287 lactentes que receberam alta com menos de 42 semanas saíram do hospital com medicamentos antirrefluxo.</a:t>
            </a:r>
          </a:p>
          <a:p>
            <a:pPr marL="365125" indent="-282575" algn="just" defTabSz="914400" eaLnBrk="1" hangingPunct="1"/>
            <a:r>
              <a:rPr lang="pt-BR" smtClean="0">
                <a:latin typeface="Times New Roman" pitchFamily="18" charset="0"/>
                <a:cs typeface="Times New Roman" pitchFamily="18" charset="0"/>
              </a:rPr>
              <a:t> Enquanto cerca de </a:t>
            </a:r>
            <a:r>
              <a:rPr lang="pt-BR" smtClean="0">
                <a:solidFill>
                  <a:srgbClr val="FF3300"/>
                </a:solidFill>
                <a:latin typeface="Times New Roman" pitchFamily="18" charset="0"/>
                <a:cs typeface="Times New Roman" pitchFamily="18" charset="0"/>
              </a:rPr>
              <a:t>50%</a:t>
            </a:r>
            <a:r>
              <a:rPr lang="pt-BR" smtClean="0">
                <a:latin typeface="Times New Roman" pitchFamily="18" charset="0"/>
                <a:cs typeface="Times New Roman" pitchFamily="18" charset="0"/>
              </a:rPr>
              <a:t> dos 311 lactentes que receberam alta em uma idade </a:t>
            </a:r>
            <a:r>
              <a:rPr lang="pt-BR" b="1" smtClean="0">
                <a:latin typeface="Times New Roman" pitchFamily="18" charset="0"/>
                <a:cs typeface="Times New Roman" pitchFamily="18" charset="0"/>
              </a:rPr>
              <a:t>pós-menstrual&gt; 42 semanas</a:t>
            </a:r>
            <a:r>
              <a:rPr lang="pt-BR" smtClean="0">
                <a:latin typeface="Times New Roman" pitchFamily="18" charset="0"/>
                <a:cs typeface="Times New Roman" pitchFamily="18" charset="0"/>
              </a:rPr>
              <a:t> tiveram alta com medicamentos antirrefluxo.</a:t>
            </a:r>
          </a:p>
          <a:p>
            <a:pPr marL="365125" indent="-282575" defTabSz="914400" eaLnBrk="1" hangingPunct="1"/>
            <a:endParaRPr lang="pt-BR" smtClean="0">
              <a:latin typeface="Times New Roman" pitchFamily="18" charset="0"/>
              <a:cs typeface="Times New Roman" pitchFamily="18" charset="0"/>
            </a:endParaRPr>
          </a:p>
          <a:p>
            <a:pPr marL="365125" indent="-282575" defTabSz="914400" eaLnBrk="1" hangingPunct="1"/>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24000" y="285750"/>
            <a:ext cx="9996488" cy="1143000"/>
          </a:xfrm>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2531" name="Espaço Reservado para Conteúdo 2"/>
          <p:cNvSpPr>
            <a:spLocks noGrp="1"/>
          </p:cNvSpPr>
          <p:nvPr>
            <p:ph idx="4294967295"/>
          </p:nvPr>
        </p:nvSpPr>
        <p:spPr>
          <a:xfrm>
            <a:off x="1654175" y="1585913"/>
            <a:ext cx="9240838" cy="3886200"/>
          </a:xfrm>
        </p:spPr>
        <p:txBody>
          <a:bodyPr/>
          <a:lstStyle/>
          <a:p>
            <a:pPr marL="365125" indent="-282575" algn="just" defTabSz="914400" eaLnBrk="1" hangingPunct="1"/>
            <a:endParaRPr lang="pt-BR" sz="18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Uma pesquisa com neonatologistas do Reino Unido mostrou que  intolerância alimentar, apneia, bradicardia e dessaturação permanecem como os critérios mais comuns para o diagnóstico de RGE ².</a:t>
            </a:r>
          </a:p>
          <a:p>
            <a:pPr marL="365125" indent="-282575" defTabSz="914400" eaLnBrk="1" hangingPunct="1"/>
            <a:endParaRPr lang="pt-BR" smtClean="0"/>
          </a:p>
          <a:p>
            <a:pPr marL="365125" indent="-282575" defTabSz="914400" eaLnBrk="1" hangingPunct="1"/>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3555" name="Espaço Reservado para Conteúdo 2"/>
          <p:cNvSpPr>
            <a:spLocks noGrp="1"/>
          </p:cNvSpPr>
          <p:nvPr>
            <p:ph idx="4294967295"/>
          </p:nvPr>
        </p:nvSpPr>
        <p:spPr/>
        <p:txBody>
          <a:bodyPr/>
          <a:lstStyle/>
          <a:p>
            <a:pPr marL="365125" indent="-282575" algn="just" defTabSz="914400" eaLnBrk="1" hangingPunct="1">
              <a:buFont typeface="Wingdings 3" pitchFamily="18" charset="2"/>
              <a:buNone/>
            </a:pPr>
            <a:endParaRPr lang="pt-BR" sz="18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Em uma pesquisa administrada por especialistas certificados nos EUA, cerca de </a:t>
            </a:r>
            <a:r>
              <a:rPr lang="pt-BR" b="1" smtClean="0">
                <a:solidFill>
                  <a:schemeClr val="tx1"/>
                </a:solidFill>
                <a:latin typeface="Times New Roman" pitchFamily="18" charset="0"/>
                <a:cs typeface="Times New Roman" pitchFamily="18" charset="0"/>
              </a:rPr>
              <a:t>45% a 50%</a:t>
            </a:r>
            <a:r>
              <a:rPr lang="pt-BR" smtClean="0">
                <a:latin typeface="Times New Roman" pitchFamily="18" charset="0"/>
                <a:cs typeface="Times New Roman" pitchFamily="18" charset="0"/>
              </a:rPr>
              <a:t> dos neonatologistas acreditavam que é muito provável que a apneia seja causada pela  RGE ³</a:t>
            </a:r>
          </a:p>
          <a:p>
            <a:pPr marL="365125" indent="-282575" algn="just" defTabSz="914400" eaLnBrk="1" hangingPunct="1"/>
            <a:r>
              <a:rPr lang="pt-BR" smtClean="0">
                <a:latin typeface="Times New Roman" pitchFamily="18" charset="0"/>
                <a:cs typeface="Times New Roman" pitchFamily="18" charset="0"/>
              </a:rPr>
              <a:t>Dados mais recentes indicam eu existe  esta alta incidência de farmacoterapia para o RGE </a:t>
            </a:r>
            <a:r>
              <a:rPr lang="pt-BR" baseline="30000" smtClean="0">
                <a:latin typeface="Times New Roman" pitchFamily="18" charset="0"/>
                <a:cs typeface="Times New Roman" pitchFamily="18" charset="0"/>
              </a:rPr>
              <a:t>4</a:t>
            </a:r>
            <a:r>
              <a:rPr lang="pt-BR" smtClean="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4579" name="Espaço Reservado para Conteúdo 2"/>
          <p:cNvSpPr>
            <a:spLocks noGrp="1"/>
          </p:cNvSpPr>
          <p:nvPr>
            <p:ph idx="4294967295"/>
          </p:nvPr>
        </p:nvSpPr>
        <p:spPr/>
        <p:txBody>
          <a:bodyPr/>
          <a:lstStyle/>
          <a:p>
            <a:pPr marL="365125" indent="-282575" algn="just" defTabSz="914400" eaLnBrk="1" hangingPunct="1"/>
            <a:endParaRPr lang="pt-BR" sz="18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Foi realizado, por esses autores,  um levantamento de uma coorte internacional de neonatologistas de locais geograficamente distintos para caracterizar o espectro da prática atual de farmacoterapia de apneia.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5603" name="Espaço Reservado para Conteúdo 2"/>
          <p:cNvSpPr>
            <a:spLocks noGrp="1"/>
          </p:cNvSpPr>
          <p:nvPr>
            <p:ph idx="4294967295"/>
          </p:nvPr>
        </p:nvSpPr>
        <p:spPr>
          <a:xfrm>
            <a:off x="2193925" y="1230313"/>
            <a:ext cx="8915400" cy="3886200"/>
          </a:xfrm>
        </p:spPr>
        <p:txBody>
          <a:bodyPr/>
          <a:lstStyle/>
          <a:p>
            <a:pPr marL="365125" indent="-282575" algn="just" defTabSz="914400" eaLnBrk="1" hangingPunct="1"/>
            <a:r>
              <a:rPr lang="pt-BR" smtClean="0">
                <a:latin typeface="Times New Roman" pitchFamily="18" charset="0"/>
                <a:cs typeface="Times New Roman" pitchFamily="18" charset="0"/>
              </a:rPr>
              <a:t>Dois terços (</a:t>
            </a:r>
            <a:r>
              <a:rPr lang="pt-BR" b="1" smtClean="0">
                <a:latin typeface="Times New Roman" pitchFamily="18" charset="0"/>
                <a:cs typeface="Times New Roman" pitchFamily="18" charset="0"/>
              </a:rPr>
              <a:t>67%) dos entrevistados relataram o uso de medicamentos para o tratamento de apneia em bebês prematuros,</a:t>
            </a:r>
            <a:r>
              <a:rPr lang="pt-BR" smtClean="0">
                <a:latin typeface="Times New Roman" pitchFamily="18" charset="0"/>
                <a:cs typeface="Times New Roman" pitchFamily="18" charset="0"/>
              </a:rPr>
              <a:t> com respostas variadas entre os locais (Tailândia 59%, Líbano 91%, Austrália 62% e EUA 69%).</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A </a:t>
            </a:r>
            <a:r>
              <a:rPr lang="pt-BR" b="1" smtClean="0">
                <a:latin typeface="Times New Roman" pitchFamily="18" charset="0"/>
                <a:cs typeface="Times New Roman" pitchFamily="18" charset="0"/>
              </a:rPr>
              <a:t>grande maioria (74%) dos usuários iniciou a terapia empiricamente</a:t>
            </a:r>
            <a:r>
              <a:rPr lang="pt-BR" smtClean="0">
                <a:latin typeface="Times New Roman" pitchFamily="18" charset="0"/>
                <a:cs typeface="Times New Roman" pitchFamily="18" charset="0"/>
              </a:rPr>
              <a:t> sem um estudo diagnóstico ou investigação, uma taxa comparável a estudos anteriores [5].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6627" name="Espaço Reservado para Conteúdo 2"/>
          <p:cNvSpPr>
            <a:spLocks noGrp="1"/>
          </p:cNvSpPr>
          <p:nvPr>
            <p:ph idx="4294967295"/>
          </p:nvPr>
        </p:nvSpPr>
        <p:spPr/>
        <p:txBody>
          <a:bodyPr/>
          <a:lstStyle/>
          <a:p>
            <a:pPr marL="365125" indent="-282575" algn="just" defTabSz="914400" eaLnBrk="1" hangingPunct="1"/>
            <a:r>
              <a:rPr lang="pt-BR" smtClean="0">
                <a:latin typeface="Times New Roman" pitchFamily="18" charset="0"/>
                <a:cs typeface="Times New Roman" pitchFamily="18" charset="0"/>
              </a:rPr>
              <a:t>Daqueles que usaram medicamentos de RGE para tratar a apnéia, 75% interromperam a terapia quando os bebês se tornaram livres de apneia. </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O restante, 25% dos usuários, descontinuaram medicações de RGE para crianças livres de apnéia somente quando certa idade pós-menstrual  foi atingida.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7651"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No último grupo, as medicações do RGE foram interrompidas quando não houve apneia em 50% dos entrevistados com idade pós-menstrual de corte ≤ 34 semanas, 32% na 35ª a 36ª semana e 18% na ≥37 semanas.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28675"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Na Austrália e nos EUA, os supressores de ácido foram muito mais propensos a serem usados pelos entrevistados do que os procinéticos (</a:t>
            </a:r>
            <a:r>
              <a:rPr lang="pt-BR" smtClean="0">
                <a:solidFill>
                  <a:srgbClr val="0033CC"/>
                </a:solidFill>
                <a:latin typeface="Times New Roman" pitchFamily="18" charset="0"/>
                <a:cs typeface="Times New Roman" pitchFamily="18" charset="0"/>
              </a:rPr>
              <a:t>Fig.1</a:t>
            </a:r>
            <a:r>
              <a:rPr lang="pt-BR" smtClean="0">
                <a:latin typeface="Times New Roman" pitchFamily="18" charset="0"/>
                <a:cs typeface="Times New Roman" pitchFamily="18" charset="0"/>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pic>
        <p:nvPicPr>
          <p:cNvPr id="29699" name="Picture 4"/>
          <p:cNvPicPr>
            <a:picLocks noChangeAspect="1" noChangeArrowheads="1"/>
          </p:cNvPicPr>
          <p:nvPr/>
        </p:nvPicPr>
        <p:blipFill>
          <a:blip r:embed="rId2"/>
          <a:srcRect/>
          <a:stretch>
            <a:fillRect/>
          </a:stretch>
        </p:blipFill>
        <p:spPr bwMode="auto">
          <a:xfrm>
            <a:off x="2189163" y="1709738"/>
            <a:ext cx="8362950" cy="4603750"/>
          </a:xfrm>
          <a:prstGeom prst="rect">
            <a:avLst/>
          </a:prstGeom>
          <a:noFill/>
          <a:ln w="38100">
            <a:solidFill>
              <a:srgbClr val="FF33CC"/>
            </a:solidFill>
            <a:miter lim="800000"/>
            <a:headEnd/>
            <a:tailEnd/>
          </a:ln>
        </p:spPr>
      </p:pic>
      <p:sp>
        <p:nvSpPr>
          <p:cNvPr id="29700" name="Text Box 5"/>
          <p:cNvSpPr txBox="1">
            <a:spLocks noChangeArrowheads="1"/>
          </p:cNvSpPr>
          <p:nvPr/>
        </p:nvSpPr>
        <p:spPr bwMode="auto">
          <a:xfrm>
            <a:off x="3311525" y="6335713"/>
            <a:ext cx="5822950" cy="366712"/>
          </a:xfrm>
          <a:prstGeom prst="rect">
            <a:avLst/>
          </a:prstGeom>
          <a:noFill/>
          <a:ln w="9525">
            <a:noFill/>
            <a:miter lim="800000"/>
            <a:headEnd/>
            <a:tailEnd/>
          </a:ln>
        </p:spPr>
        <p:txBody>
          <a:bodyPr wrap="none">
            <a:spAutoFit/>
          </a:bodyPr>
          <a:lstStyle/>
          <a:p>
            <a:pPr defTabSz="914400"/>
            <a:r>
              <a:rPr lang="pt-BR"/>
              <a:t>GER: </a:t>
            </a:r>
            <a:r>
              <a:rPr lang="pt-BR" i="1"/>
              <a:t>gastroesophageal reflux</a:t>
            </a:r>
            <a:r>
              <a:rPr lang="pt-BR"/>
              <a:t> (refluxo gastroesofágico)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30723" name="Espaço Reservado para Conteúdo 2"/>
          <p:cNvSpPr>
            <a:spLocks noGrp="1"/>
          </p:cNvSpPr>
          <p:nvPr>
            <p:ph idx="4294967295"/>
          </p:nvPr>
        </p:nvSpPr>
        <p:spPr>
          <a:xfrm>
            <a:off x="2427288" y="1717675"/>
            <a:ext cx="8915400" cy="3886200"/>
          </a:xfrm>
        </p:spPr>
        <p:txBody>
          <a:bodyPr/>
          <a:lstStyle/>
          <a:p>
            <a:pPr marL="365125" indent="-282575" algn="just" defTabSz="914400" eaLnBrk="1" hangingPunct="1"/>
            <a:r>
              <a:rPr lang="pt-BR" smtClean="0">
                <a:latin typeface="Times New Roman" pitchFamily="18" charset="0"/>
                <a:cs typeface="Times New Roman" pitchFamily="18" charset="0"/>
              </a:rPr>
              <a:t>Os supressores de ácido gástrico escolhidos foram os </a:t>
            </a:r>
            <a:r>
              <a:rPr lang="pt-BR" b="1" smtClean="0">
                <a:latin typeface="Times New Roman" pitchFamily="18" charset="0"/>
                <a:cs typeface="Times New Roman" pitchFamily="18" charset="0"/>
              </a:rPr>
              <a:t>bloqueadores dos receptores H2</a:t>
            </a:r>
            <a:r>
              <a:rPr lang="pt-BR" smtClean="0">
                <a:latin typeface="Times New Roman" pitchFamily="18" charset="0"/>
                <a:cs typeface="Times New Roman" pitchFamily="18" charset="0"/>
              </a:rPr>
              <a:t> nos </a:t>
            </a:r>
            <a:r>
              <a:rPr lang="pt-BR" b="1" smtClean="0">
                <a:latin typeface="Times New Roman" pitchFamily="18" charset="0"/>
                <a:cs typeface="Times New Roman" pitchFamily="18" charset="0"/>
              </a:rPr>
              <a:t>EUA</a:t>
            </a:r>
            <a:r>
              <a:rPr lang="pt-BR" smtClean="0">
                <a:latin typeface="Times New Roman" pitchFamily="18" charset="0"/>
                <a:cs typeface="Times New Roman" pitchFamily="18" charset="0"/>
              </a:rPr>
              <a:t> (61%) e os </a:t>
            </a:r>
            <a:r>
              <a:rPr lang="pt-BR" b="1" smtClean="0">
                <a:latin typeface="Times New Roman" pitchFamily="18" charset="0"/>
                <a:cs typeface="Times New Roman" pitchFamily="18" charset="0"/>
              </a:rPr>
              <a:t>inibidores da bomba de prótons</a:t>
            </a:r>
            <a:r>
              <a:rPr lang="pt-BR" smtClean="0">
                <a:latin typeface="Times New Roman" pitchFamily="18" charset="0"/>
                <a:cs typeface="Times New Roman" pitchFamily="18" charset="0"/>
              </a:rPr>
              <a:t> na </a:t>
            </a:r>
            <a:r>
              <a:rPr lang="pt-BR" b="1" smtClean="0">
                <a:latin typeface="Times New Roman" pitchFamily="18" charset="0"/>
                <a:cs typeface="Times New Roman" pitchFamily="18" charset="0"/>
              </a:rPr>
              <a:t>Austrália</a:t>
            </a:r>
            <a:r>
              <a:rPr lang="pt-BR" smtClean="0">
                <a:latin typeface="Times New Roman" pitchFamily="18" charset="0"/>
                <a:cs typeface="Times New Roman" pitchFamily="18" charset="0"/>
              </a:rPr>
              <a:t> (56%).</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 Embora os supressores de ácido gástrico estejam prontamente disponíveis na Tailândia e no Líbano, a maioria dos entrevistados preferiu os agentes procinéticos .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200" b="1" smtClean="0">
                <a:solidFill>
                  <a:srgbClr val="003F75"/>
                </a:solidFill>
                <a:effectLst>
                  <a:outerShdw blurRad="38100" dist="38100" dir="2700000" algn="tl">
                    <a:srgbClr val="C0C0C0"/>
                  </a:outerShdw>
                </a:effectLst>
                <a:latin typeface="Times New Roman" pitchFamily="18" charset="0"/>
                <a:cs typeface="Times New Roman" pitchFamily="18" charset="0"/>
              </a:rPr>
              <a:t>Magnitude de Farmacoterapia</a:t>
            </a:r>
            <a:endParaRPr lang="pt-BR" sz="3200" smtClean="0">
              <a:effectLst>
                <a:outerShdw blurRad="38100" dist="38100" dir="2700000" algn="tl">
                  <a:srgbClr val="C0C0C0"/>
                </a:outerShdw>
              </a:effectLst>
            </a:endParaRPr>
          </a:p>
        </p:txBody>
      </p:sp>
      <p:sp>
        <p:nvSpPr>
          <p:cNvPr id="31747"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A domperidona foi o agente preferido (Tailândia 72% e Líbano 78%), um medicamento não disponível para uso nos EUA. Portanto, </a:t>
            </a:r>
            <a:r>
              <a:rPr lang="pt-BR" b="1" smtClean="0">
                <a:latin typeface="Times New Roman" pitchFamily="18" charset="0"/>
                <a:cs typeface="Times New Roman" pitchFamily="18" charset="0"/>
              </a:rPr>
              <a:t>a disponibilidade de medicamentos pode ter influenciado a variação no uso de medicações de RGE entre os países.</a:t>
            </a:r>
          </a:p>
          <a:p>
            <a:pPr marL="365125" indent="-282575" defTabSz="914400" eaLnBrk="1" hangingPunct="1"/>
            <a:endParaRPr lang="pt-BR" b="1"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pPr eaLnBrk="1" hangingPunct="1">
              <a:defRPr/>
            </a:pPr>
            <a:r>
              <a:rPr lang="pt-BR" sz="28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apneia</a:t>
            </a:r>
          </a:p>
        </p:txBody>
      </p:sp>
      <p:sp>
        <p:nvSpPr>
          <p:cNvPr id="32771" name="Espaço Reservado para Conteúdo 2"/>
          <p:cNvSpPr>
            <a:spLocks noGrp="1"/>
          </p:cNvSpPr>
          <p:nvPr>
            <p:ph idx="4294967295"/>
          </p:nvPr>
        </p:nvSpPr>
        <p:spPr>
          <a:xfrm>
            <a:off x="2508250" y="1727200"/>
            <a:ext cx="8915400" cy="3886200"/>
          </a:xfrm>
        </p:spPr>
        <p:txBody>
          <a:bodyPr/>
          <a:lstStyle/>
          <a:p>
            <a:pPr marL="365125" indent="-282575" algn="just" defTabSz="914400" eaLnBrk="1" hangingPunct="1"/>
            <a:r>
              <a:rPr lang="pt-BR" smtClean="0">
                <a:latin typeface="Times New Roman" pitchFamily="18" charset="0"/>
                <a:cs typeface="Times New Roman" pitchFamily="18" charset="0"/>
              </a:rPr>
              <a:t>Existe um amplo consenso de que o RGE é desencadeado por relaxamentos transitórios do esfíncter esofágico inferior, enquanto a apneia, a bradicardia e a dessaturação resultante são desencadeadas pelo controle respiratório imaturo. </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b="1" smtClean="0">
                <a:solidFill>
                  <a:srgbClr val="0033CC"/>
                </a:solidFill>
                <a:latin typeface="Times New Roman" pitchFamily="18" charset="0"/>
                <a:cs typeface="Times New Roman" pitchFamily="18" charset="0"/>
              </a:rPr>
              <a:t>É possível que, ocasionalmente, esta última seja uma resposta protetora para evitar que o refluxo entre na via aérea [6].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pPr eaLnBrk="1" hangingPunct="1">
              <a:defRPr/>
            </a:pPr>
            <a:r>
              <a:rPr lang="pt-BR" sz="28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2800" smtClean="0">
              <a:effectLst>
                <a:outerShdw blurRad="38100" dist="38100" dir="2700000" algn="tl">
                  <a:srgbClr val="C0C0C0"/>
                </a:outerShdw>
              </a:effectLst>
            </a:endParaRPr>
          </a:p>
        </p:txBody>
      </p:sp>
      <p:sp>
        <p:nvSpPr>
          <p:cNvPr id="33795"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A </a:t>
            </a:r>
            <a:r>
              <a:rPr lang="pt-BR" b="1" smtClean="0">
                <a:solidFill>
                  <a:srgbClr val="0033CC"/>
                </a:solidFill>
                <a:latin typeface="Times New Roman" pitchFamily="18" charset="0"/>
                <a:cs typeface="Times New Roman" pitchFamily="18" charset="0"/>
              </a:rPr>
              <a:t>apneia, como uma resposta protetora, pode compreender o fechamento reflexo das cordas vocais, resultando em apneia obstrutiva, cessação central da produção neural respiratória ou características de ambos (apneia mista).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pPr eaLnBrk="1" hangingPunct="1">
              <a:defRPr/>
            </a:pPr>
            <a:r>
              <a:rPr lang="pt-BR" sz="28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2800" smtClean="0">
              <a:effectLst>
                <a:outerShdw blurRad="38100" dist="38100" dir="2700000" algn="tl">
                  <a:srgbClr val="C0C0C0"/>
                </a:outerShdw>
              </a:effectLst>
            </a:endParaRPr>
          </a:p>
        </p:txBody>
      </p:sp>
      <p:sp>
        <p:nvSpPr>
          <p:cNvPr id="34819" name="Espaço Reservado para Conteúdo 2"/>
          <p:cNvSpPr>
            <a:spLocks noGrp="1"/>
          </p:cNvSpPr>
          <p:nvPr>
            <p:ph idx="4294967295"/>
          </p:nvPr>
        </p:nvSpPr>
        <p:spPr/>
        <p:txBody>
          <a:bodyPr/>
          <a:lstStyle/>
          <a:p>
            <a:pPr marL="365125" indent="-282575" defTabSz="914400" eaLnBrk="1" hangingPunct="1"/>
            <a:endParaRPr lang="pt-BR" sz="18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Modelos animais demonstraram que a </a:t>
            </a:r>
            <a:r>
              <a:rPr lang="pt-BR" b="1" smtClean="0">
                <a:latin typeface="Times New Roman" pitchFamily="18" charset="0"/>
                <a:cs typeface="Times New Roman" pitchFamily="18" charset="0"/>
              </a:rPr>
              <a:t>estimulação fluída da mucosa laríngea ou a estimulação das fibras aferentes do nervo laríngeo superior podem inibir os padrões respiratórios normais</a:t>
            </a:r>
            <a:r>
              <a:rPr lang="pt-BR" smtClean="0">
                <a:latin typeface="Times New Roman" pitchFamily="18" charset="0"/>
                <a:cs typeface="Times New Roman" pitchFamily="18" charset="0"/>
              </a:rPr>
              <a:t>. </a:t>
            </a:r>
            <a:r>
              <a:rPr lang="pt-BR" baseline="30000" smtClean="0">
                <a:latin typeface="Times New Roman" pitchFamily="18" charset="0"/>
                <a:cs typeface="Times New Roman" pitchFamily="18" charset="0"/>
              </a:rPr>
              <a:t>7</a:t>
            </a:r>
            <a:endParaRPr lang="pt-BR" smtClean="0">
              <a:latin typeface="Times New Roman" pitchFamily="18" charset="0"/>
              <a:cs typeface="Times New Roman" pitchFamily="18" charset="0"/>
            </a:endParaRPr>
          </a:p>
          <a:p>
            <a:pPr marL="365125" indent="-282575" defTabSz="914400" eaLnBrk="1" hangingPunct="1"/>
            <a:endParaRPr lang="pt-BR"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pPr eaLnBrk="1" hangingPunct="1">
              <a:defRPr/>
            </a:pPr>
            <a:r>
              <a:rPr lang="pt-BR" sz="28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2800" smtClean="0">
              <a:effectLst>
                <a:outerShdw blurRad="38100" dist="38100" dir="2700000" algn="tl">
                  <a:srgbClr val="C0C0C0"/>
                </a:outerShdw>
              </a:effectLst>
            </a:endParaRPr>
          </a:p>
        </p:txBody>
      </p:sp>
      <p:sp>
        <p:nvSpPr>
          <p:cNvPr id="35843" name="Espaço Reservado para Conteúdo 2"/>
          <p:cNvSpPr>
            <a:spLocks noGrp="1"/>
          </p:cNvSpPr>
          <p:nvPr>
            <p:ph idx="4294967295"/>
          </p:nvPr>
        </p:nvSpPr>
        <p:spPr/>
        <p:txBody>
          <a:bodyPr/>
          <a:lstStyle/>
          <a:p>
            <a:pPr marL="365125" indent="-282575" algn="just" defTabSz="914400" eaLnBrk="1" hangingPunct="1"/>
            <a:r>
              <a:rPr lang="pt-BR" smtClean="0">
                <a:latin typeface="Times New Roman" pitchFamily="18" charset="0"/>
                <a:cs typeface="Times New Roman" pitchFamily="18" charset="0"/>
              </a:rPr>
              <a:t>Estudos em bebês humanos apóiam esses achados em modelos animais. A instilação de água na faringe pode desencadear apnéia e bradicardia em lactentes.</a:t>
            </a:r>
            <a:r>
              <a:rPr lang="pt-BR" baseline="30000" smtClean="0">
                <a:latin typeface="Times New Roman" pitchFamily="18" charset="0"/>
                <a:cs typeface="Times New Roman" pitchFamily="18" charset="0"/>
              </a:rPr>
              <a:t>8</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 Em resumo, </a:t>
            </a:r>
            <a:r>
              <a:rPr lang="pt-BR" smtClean="0">
                <a:solidFill>
                  <a:srgbClr val="0033CC"/>
                </a:solidFill>
                <a:latin typeface="Times New Roman" pitchFamily="18" charset="0"/>
                <a:cs typeface="Times New Roman" pitchFamily="18" charset="0"/>
              </a:rPr>
              <a:t>há pouca dúvida de que o refluxo atingindo a laringe ou a faringe pode desencadear apneia. </a:t>
            </a:r>
            <a:endParaRPr lang="pt-BR" smtClean="0">
              <a:solidFill>
                <a:srgbClr val="0033CC"/>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Autofit/>
          </a:bodyPr>
          <a:lstStyle/>
          <a:p>
            <a:pPr eaLnBrk="1" hangingPunct="1">
              <a:defRPr/>
            </a:pPr>
            <a:r>
              <a:rPr lang="pt-BR" sz="32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3200" smtClean="0">
              <a:effectLst>
                <a:outerShdw blurRad="38100" dist="38100" dir="2700000" algn="tl">
                  <a:srgbClr val="C0C0C0"/>
                </a:outerShdw>
              </a:effectLst>
            </a:endParaRPr>
          </a:p>
        </p:txBody>
      </p:sp>
      <p:sp>
        <p:nvSpPr>
          <p:cNvPr id="36867"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b="1" smtClean="0">
                <a:solidFill>
                  <a:srgbClr val="FF3300"/>
                </a:solidFill>
                <a:latin typeface="Times New Roman" pitchFamily="18" charset="0"/>
                <a:cs typeface="Times New Roman" pitchFamily="18" charset="0"/>
              </a:rPr>
              <a:t>Uma possibilidade alternativa é que a apneia pode desencadear o refluxo</a:t>
            </a:r>
            <a:r>
              <a:rPr lang="pt-BR" smtClean="0">
                <a:latin typeface="Times New Roman" pitchFamily="18" charset="0"/>
                <a:cs typeface="Times New Roman" pitchFamily="18" charset="0"/>
              </a:rPr>
              <a:t>. Por exemplo, os autores documentaram  em modelo de leitão que a </a:t>
            </a:r>
            <a:r>
              <a:rPr lang="pt-BR" smtClean="0">
                <a:solidFill>
                  <a:srgbClr val="FF33CC"/>
                </a:solidFill>
                <a:latin typeface="Times New Roman" pitchFamily="18" charset="0"/>
                <a:cs typeface="Times New Roman" pitchFamily="18" charset="0"/>
              </a:rPr>
              <a:t>depressão respiratória, induzida por hipoxia, pode diminuir o tônus do esfíncter esofágico inferior, predispondo ao refluxo</a:t>
            </a:r>
            <a:r>
              <a:rPr lang="pt-BR" baseline="30000" smtClean="0">
                <a:solidFill>
                  <a:srgbClr val="FF33CC"/>
                </a:solidFill>
                <a:latin typeface="Times New Roman" pitchFamily="18" charset="0"/>
                <a:cs typeface="Times New Roman" pitchFamily="18" charset="0"/>
              </a:rPr>
              <a:t>9</a:t>
            </a:r>
            <a:r>
              <a:rPr lang="pt-BR" smtClean="0">
                <a:solidFill>
                  <a:srgbClr val="FF33CC"/>
                </a:solidFill>
                <a:latin typeface="Times New Roman" pitchFamily="18" charset="0"/>
                <a:cs typeface="Times New Roman" pitchFamily="18" charset="0"/>
              </a:rPr>
              <a:t>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3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3200" smtClean="0">
              <a:effectLst>
                <a:outerShdw blurRad="38100" dist="38100" dir="2700000" algn="tl">
                  <a:srgbClr val="C0C0C0"/>
                </a:outerShdw>
              </a:effectLst>
            </a:endParaRPr>
          </a:p>
        </p:txBody>
      </p:sp>
      <p:sp>
        <p:nvSpPr>
          <p:cNvPr id="37891"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Um fenômeno semelhante foi observado em alguns neonatos nos quais Omari observou uma </a:t>
            </a:r>
            <a:r>
              <a:rPr lang="pt-BR" smtClean="0">
                <a:solidFill>
                  <a:srgbClr val="FF3300"/>
                </a:solidFill>
                <a:latin typeface="Times New Roman" pitchFamily="18" charset="0"/>
                <a:cs typeface="Times New Roman" pitchFamily="18" charset="0"/>
              </a:rPr>
              <a:t>diminuição na pressão esofágica baixa, associada ao início da apneia</a:t>
            </a:r>
            <a:r>
              <a:rPr lang="pt-BR" smtClean="0">
                <a:latin typeface="Times New Roman" pitchFamily="18" charset="0"/>
                <a:cs typeface="Times New Roman" pitchFamily="18" charset="0"/>
              </a:rPr>
              <a:t>. </a:t>
            </a:r>
            <a:r>
              <a:rPr lang="pt-BR" baseline="30000" smtClean="0">
                <a:latin typeface="Times New Roman" pitchFamily="18" charset="0"/>
                <a:cs typeface="Times New Roman" pitchFamily="18" charset="0"/>
              </a:rPr>
              <a:t>10</a:t>
            </a:r>
            <a:r>
              <a:rPr lang="pt-BR" smtClean="0">
                <a:latin typeface="Times New Roman" pitchFamily="18" charset="0"/>
                <a:cs typeface="Times New Roman" pitchFamily="18" charset="0"/>
              </a:rPr>
              <a:t>  </a:t>
            </a:r>
          </a:p>
          <a:p>
            <a:pPr marL="365125" indent="-282575" defTabSz="914400" eaLnBrk="1" hangingPunct="1"/>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3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3200" smtClean="0">
              <a:effectLst>
                <a:outerShdw blurRad="38100" dist="38100" dir="2700000" algn="tl">
                  <a:srgbClr val="C0C0C0"/>
                </a:outerShdw>
              </a:effectLst>
            </a:endParaRPr>
          </a:p>
        </p:txBody>
      </p:sp>
      <p:sp>
        <p:nvSpPr>
          <p:cNvPr id="38915"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Essa potencial interrelação de eventos é relevante não apenas para bebês prematuros, mas para recém-nascidos a termo com o chamado evento de ameaça à vida aparente (</a:t>
            </a:r>
            <a:r>
              <a:rPr lang="pt-BR" b="1" smtClean="0">
                <a:solidFill>
                  <a:srgbClr val="FF3300"/>
                </a:solidFill>
                <a:latin typeface="Times New Roman" pitchFamily="18" charset="0"/>
                <a:cs typeface="Times New Roman" pitchFamily="18" charset="0"/>
              </a:rPr>
              <a:t>ALTE) no qual coexistem apneia, cianose e regurgitação.</a:t>
            </a:r>
            <a:r>
              <a:rPr lang="pt-BR" smtClean="0">
                <a:latin typeface="Times New Roman" pitchFamily="18" charset="0"/>
                <a:cs typeface="Times New Roman" pitchFamily="18" charset="0"/>
              </a:rPr>
              <a:t> </a:t>
            </a:r>
          </a:p>
          <a:p>
            <a:pPr marL="365125" indent="-282575" algn="just" defTabSz="914400" eaLnBrk="1" hangingPunct="1"/>
            <a:r>
              <a:rPr lang="pt-BR" smtClean="0">
                <a:solidFill>
                  <a:srgbClr val="FF3300"/>
                </a:solidFill>
                <a:latin typeface="Times New Roman" pitchFamily="18" charset="0"/>
                <a:cs typeface="Times New Roman" pitchFamily="18" charset="0"/>
              </a:rPr>
              <a:t>Pode ser que o RGE desencadeie apneia</a:t>
            </a:r>
            <a:r>
              <a:rPr lang="pt-BR" smtClean="0">
                <a:latin typeface="Times New Roman" pitchFamily="18" charset="0"/>
                <a:cs typeface="Times New Roman" pitchFamily="18" charset="0"/>
              </a:rPr>
              <a:t>, ou mais provável que a </a:t>
            </a:r>
            <a:r>
              <a:rPr lang="pt-BR" smtClean="0">
                <a:solidFill>
                  <a:srgbClr val="FF3300"/>
                </a:solidFill>
                <a:latin typeface="Times New Roman" pitchFamily="18" charset="0"/>
                <a:cs typeface="Times New Roman" pitchFamily="18" charset="0"/>
              </a:rPr>
              <a:t>apneia desencadeie o RGE</a:t>
            </a:r>
            <a:r>
              <a:rPr lang="pt-BR" smtClean="0">
                <a:latin typeface="Times New Roman" pitchFamily="18" charset="0"/>
                <a:cs typeface="Times New Roman" pitchFamily="18" charset="0"/>
              </a:rPr>
              <a:t> (</a:t>
            </a:r>
            <a:r>
              <a:rPr lang="pt-BR" smtClean="0">
                <a:solidFill>
                  <a:srgbClr val="0033CC"/>
                </a:solidFill>
                <a:latin typeface="Times New Roman" pitchFamily="18" charset="0"/>
                <a:cs typeface="Times New Roman" pitchFamily="18" charset="0"/>
              </a:rPr>
              <a:t>Fig. 2</a:t>
            </a:r>
            <a:r>
              <a:rPr lang="pt-BR" smtClean="0">
                <a:latin typeface="Times New Roman" pitchFamily="18" charset="0"/>
                <a:cs typeface="Times New Roman" pitchFamily="18" charset="0"/>
              </a:rPr>
              <a:t>)</a:t>
            </a:r>
          </a:p>
          <a:p>
            <a:pPr marL="365125" indent="-282575" defTabSz="914400" eaLnBrk="1" hangingPunct="1"/>
            <a:endParaRPr lang="pt-BR"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nchor="ctr">
            <a:normAutofit/>
          </a:bodyPr>
          <a:lstStyle/>
          <a:p>
            <a:pPr eaLnBrk="1" hangingPunct="1">
              <a:defRPr/>
            </a:pPr>
            <a:r>
              <a:rPr lang="pt-BR" sz="3300" smtClean="0">
                <a:solidFill>
                  <a:srgbClr val="003F75"/>
                </a:solidFill>
                <a:effectLst>
                  <a:outerShdw blurRad="38100" dist="38100" dir="2700000" algn="tl">
                    <a:srgbClr val="C0C0C0"/>
                  </a:outerShdw>
                </a:effectLst>
                <a:latin typeface="Times New Roman" pitchFamily="18" charset="0"/>
                <a:cs typeface="Times New Roman" pitchFamily="18" charset="0"/>
              </a:rPr>
              <a:t>Base para uma relação entre RGE e apnéia</a:t>
            </a:r>
            <a:endParaRPr lang="pt-BR" sz="3200" smtClean="0">
              <a:effectLst>
                <a:outerShdw blurRad="38100" dist="38100" dir="2700000" algn="tl">
                  <a:srgbClr val="C0C0C0"/>
                </a:outerShdw>
              </a:effectLst>
            </a:endParaRPr>
          </a:p>
        </p:txBody>
      </p:sp>
      <p:pic>
        <p:nvPicPr>
          <p:cNvPr id="39939" name="Picture 4"/>
          <p:cNvPicPr>
            <a:picLocks noChangeAspect="1" noChangeArrowheads="1"/>
          </p:cNvPicPr>
          <p:nvPr/>
        </p:nvPicPr>
        <p:blipFill>
          <a:blip r:embed="rId2"/>
          <a:srcRect/>
          <a:stretch>
            <a:fillRect/>
          </a:stretch>
        </p:blipFill>
        <p:spPr bwMode="auto">
          <a:xfrm>
            <a:off x="2847975" y="2041525"/>
            <a:ext cx="6608763" cy="3417888"/>
          </a:xfrm>
          <a:prstGeom prst="rect">
            <a:avLst/>
          </a:prstGeom>
          <a:noFill/>
          <a:ln w="57150">
            <a:solidFill>
              <a:srgbClr val="FF33CC"/>
            </a:solidFill>
            <a:miter lim="800000"/>
            <a:headEnd/>
            <a:tailEnd/>
          </a:ln>
        </p:spPr>
      </p:pic>
      <p:sp>
        <p:nvSpPr>
          <p:cNvPr id="39940" name="Text Box 5"/>
          <p:cNvSpPr txBox="1">
            <a:spLocks noChangeArrowheads="1"/>
          </p:cNvSpPr>
          <p:nvPr/>
        </p:nvSpPr>
        <p:spPr bwMode="auto">
          <a:xfrm>
            <a:off x="3556000" y="5959475"/>
            <a:ext cx="5030788" cy="304800"/>
          </a:xfrm>
          <a:prstGeom prst="rect">
            <a:avLst/>
          </a:prstGeom>
          <a:noFill/>
          <a:ln w="9525">
            <a:noFill/>
            <a:miter lim="800000"/>
            <a:headEnd/>
            <a:tailEnd/>
          </a:ln>
        </p:spPr>
        <p:txBody>
          <a:bodyPr wrap="none">
            <a:spAutoFit/>
          </a:bodyPr>
          <a:lstStyle/>
          <a:p>
            <a:pPr defTabSz="914400"/>
            <a:r>
              <a:rPr lang="pt-BR" sz="1400"/>
              <a:t>LES: </a:t>
            </a:r>
            <a:r>
              <a:rPr lang="pt-BR" sz="1400" i="1"/>
              <a:t>low esophageal sphincter</a:t>
            </a:r>
            <a:r>
              <a:rPr lang="pt-BR" sz="1400"/>
              <a:t> (esfíncter esofageano inferior)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Conteúdo 2"/>
          <p:cNvSpPr>
            <a:spLocks noGrp="1"/>
          </p:cNvSpPr>
          <p:nvPr>
            <p:ph idx="4294967295"/>
          </p:nvPr>
        </p:nvSpPr>
        <p:spPr>
          <a:xfrm>
            <a:off x="2071688" y="1727200"/>
            <a:ext cx="8915400" cy="3886200"/>
          </a:xfrm>
        </p:spPr>
        <p:txBody>
          <a:bodyPr/>
          <a:lstStyle/>
          <a:p>
            <a:pPr marL="365125" indent="-282575" algn="just" defTabSz="914400" eaLnBrk="1" hangingPunct="1"/>
            <a:r>
              <a:rPr lang="pt-BR" smtClean="0">
                <a:latin typeface="Times New Roman" pitchFamily="18" charset="0"/>
                <a:cs typeface="Times New Roman" pitchFamily="18" charset="0"/>
              </a:rPr>
              <a:t>No caso de apneia, documentação de enfermagem e até mesmo monitoramento de  padrão tendem a não serem confiáveis. </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Este último não conseguirá identificar o frequente componente obstrutivo das vias aéreas superiores que acompanha a chamada apneia mista, mesmo que a diminuição da produção neural respiratória central seja a principal etiologia. </a:t>
            </a:r>
          </a:p>
        </p:txBody>
      </p:sp>
      <p:sp>
        <p:nvSpPr>
          <p:cNvPr id="2" name="Título 1"/>
          <p:cNvSpPr>
            <a:spLocks/>
          </p:cNvSpPr>
          <p:nvPr/>
        </p:nvSpPr>
        <p:spPr bwMode="auto">
          <a:xfrm>
            <a:off x="2889250" y="25400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Conteúdo 2"/>
          <p:cNvSpPr>
            <a:spLocks noGrp="1"/>
          </p:cNvSpPr>
          <p:nvPr>
            <p:ph idx="4294967295"/>
          </p:nvPr>
        </p:nvSpPr>
        <p:spPr>
          <a:xfrm>
            <a:off x="1346200" y="2341563"/>
            <a:ext cx="9996488" cy="5286375"/>
          </a:xfrm>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Estudos anteriores que não encontraram nenhuma relação entre apneia e RGE  foram limitados pelo uso de uma sonda de pH, permitindo apenas a detecção do RGE ácido. </a:t>
            </a:r>
          </a:p>
        </p:txBody>
      </p:sp>
      <p:sp>
        <p:nvSpPr>
          <p:cNvPr id="2" name="Título 1"/>
          <p:cNvSpPr>
            <a:spLocks/>
          </p:cNvSpPr>
          <p:nvPr/>
        </p:nvSpPr>
        <p:spPr bwMode="auto">
          <a:xfrm>
            <a:off x="2268538" y="477838"/>
            <a:ext cx="8912225" cy="1281112"/>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Com alimentação frequente e refluxo não ácido resultante, o uso de uma </a:t>
            </a:r>
            <a:r>
              <a:rPr lang="pt-BR" smtClean="0">
                <a:solidFill>
                  <a:srgbClr val="FF3300"/>
                </a:solidFill>
                <a:latin typeface="Times New Roman" pitchFamily="18" charset="0"/>
                <a:cs typeface="Times New Roman" pitchFamily="18" charset="0"/>
              </a:rPr>
              <a:t>sonda de pH pode subestimar a verdadeira incidência de RGE em bebês prematuros. </a:t>
            </a:r>
          </a:p>
          <a:p>
            <a:pPr marL="365125" indent="-282575" algn="just" defTabSz="914400" eaLnBrk="1" hangingPunct="1"/>
            <a:r>
              <a:rPr lang="pt-BR" smtClean="0">
                <a:latin typeface="Times New Roman" pitchFamily="18" charset="0"/>
                <a:cs typeface="Times New Roman" pitchFamily="18" charset="0"/>
              </a:rPr>
              <a:t>Estudos mais recentes utilizaram a impedância intraluminal múltipla (MII) para detecção de RGE ácido e não ácido</a:t>
            </a:r>
          </a:p>
          <a:p>
            <a:pPr marL="365125" indent="-282575" defTabSz="914400" eaLnBrk="1" hangingPunct="1"/>
            <a:endParaRPr lang="pt-BR" smtClean="0"/>
          </a:p>
        </p:txBody>
      </p:sp>
      <p:sp>
        <p:nvSpPr>
          <p:cNvPr id="2" name="Título 1"/>
          <p:cNvSpPr>
            <a:spLocks/>
          </p:cNvSpPr>
          <p:nvPr/>
        </p:nvSpPr>
        <p:spPr bwMode="auto">
          <a:xfrm>
            <a:off x="2676525" y="487363"/>
            <a:ext cx="8912225" cy="1281112"/>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ço Reservado para Conteúdo 2"/>
          <p:cNvSpPr>
            <a:spLocks noGrp="1"/>
          </p:cNvSpPr>
          <p:nvPr>
            <p:ph idx="4294967295"/>
          </p:nvPr>
        </p:nvSpPr>
        <p:spPr/>
        <p:txBody>
          <a:bodyPr/>
          <a:lstStyle/>
          <a:p>
            <a:pPr marL="365125" indent="-282575" algn="just" defTabSz="914400" eaLnBrk="1" hangingPunct="1">
              <a:tabLst>
                <a:tab pos="3313113" algn="l"/>
              </a:tabLst>
            </a:pPr>
            <a:r>
              <a:rPr lang="pt-BR" sz="2400" smtClean="0">
                <a:latin typeface="Times New Roman" pitchFamily="18" charset="0"/>
                <a:cs typeface="Times New Roman" pitchFamily="18" charset="0"/>
              </a:rPr>
              <a:t>Apesar desses avanços técnicos, os dados conflitantes persistem. Corvaglia et al</a:t>
            </a:r>
            <a:r>
              <a:rPr lang="pt-BR" sz="2400" baseline="30000" smtClean="0">
                <a:latin typeface="Times New Roman" pitchFamily="18" charset="0"/>
                <a:cs typeface="Times New Roman" pitchFamily="18" charset="0"/>
              </a:rPr>
              <a:t>11</a:t>
            </a:r>
            <a:r>
              <a:rPr lang="pt-BR" sz="2400" smtClean="0">
                <a:latin typeface="Times New Roman" pitchFamily="18" charset="0"/>
                <a:cs typeface="Times New Roman" pitchFamily="18" charset="0"/>
              </a:rPr>
              <a:t> documentaram um aumento na incidência de pausas respiratórias após versus antes do RGE em prematuros nos quais polissonografias (PSGs) foram empregadas para documentar claramente o fluxo de ar.</a:t>
            </a:r>
          </a:p>
          <a:p>
            <a:pPr marL="365125" indent="-282575" algn="just" defTabSz="914400" eaLnBrk="1" hangingPunct="1">
              <a:tabLst>
                <a:tab pos="3313113" algn="l"/>
              </a:tabLst>
            </a:pPr>
            <a:r>
              <a:rPr lang="pt-BR" sz="2400" smtClean="0">
                <a:latin typeface="Times New Roman" pitchFamily="18" charset="0"/>
                <a:cs typeface="Times New Roman" pitchFamily="18" charset="0"/>
              </a:rPr>
              <a:t>O refluxo foi medido por uma combinação de pH esofágico e MII para registrar refluxo ácido e não ácido.  Subsequente, eles relataram que o </a:t>
            </a:r>
            <a:r>
              <a:rPr lang="pt-BR" sz="2400" smtClean="0">
                <a:solidFill>
                  <a:srgbClr val="FF3300"/>
                </a:solidFill>
                <a:latin typeface="Times New Roman" pitchFamily="18" charset="0"/>
                <a:cs typeface="Times New Roman" pitchFamily="18" charset="0"/>
              </a:rPr>
              <a:t>refluxo não ácido é mais propenso a desencadear apneia.</a:t>
            </a:r>
          </a:p>
          <a:p>
            <a:pPr marL="365125" indent="-282575" algn="just" defTabSz="914400" eaLnBrk="1" hangingPunct="1">
              <a:tabLst>
                <a:tab pos="3313113" algn="l"/>
              </a:tabLst>
            </a:pPr>
            <a:endParaRPr lang="pt-BR" sz="2400" smtClean="0">
              <a:solidFill>
                <a:srgbClr val="FF3300"/>
              </a:solidFill>
              <a:latin typeface="Times New Roman" pitchFamily="18" charset="0"/>
              <a:cs typeface="Times New Roman" pitchFamily="18" charset="0"/>
            </a:endParaRPr>
          </a:p>
          <a:p>
            <a:pPr marL="365125" indent="-282575" defTabSz="914400" eaLnBrk="1" hangingPunct="1">
              <a:tabLst>
                <a:tab pos="3313113" algn="l"/>
              </a:tabLst>
            </a:pPr>
            <a:endParaRPr lang="pt-BR" sz="2400" smtClean="0"/>
          </a:p>
        </p:txBody>
      </p:sp>
      <p:sp>
        <p:nvSpPr>
          <p:cNvPr id="2" name="Título 1"/>
          <p:cNvSpPr>
            <a:spLocks/>
          </p:cNvSpPr>
          <p:nvPr/>
        </p:nvSpPr>
        <p:spPr bwMode="auto">
          <a:xfrm>
            <a:off x="2889250" y="25400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Dados mais recentes empregaram uma combinação de pletismografia respiratória por  indutância  (PRI) para avaliar indiretamente o fluxo de ar e uma combinação de pH e MII para avaliar o RGE.</a:t>
            </a:r>
            <a:r>
              <a:rPr lang="pt-BR" baseline="30000" smtClean="0">
                <a:latin typeface="Times New Roman" pitchFamily="18" charset="0"/>
                <a:cs typeface="Times New Roman" pitchFamily="18" charset="0"/>
              </a:rPr>
              <a:t>12</a:t>
            </a:r>
            <a:r>
              <a:rPr lang="pt-BR" smtClean="0">
                <a:latin typeface="Times New Roman" pitchFamily="18" charset="0"/>
                <a:cs typeface="Times New Roman" pitchFamily="18" charset="0"/>
              </a:rPr>
              <a:t> </a:t>
            </a:r>
            <a:endParaRPr lang="pt-BR" sz="1600" smtClean="0">
              <a:latin typeface="Times New Roman" pitchFamily="18" charset="0"/>
              <a:cs typeface="Times New Roman" pitchFamily="18" charset="0"/>
            </a:endParaRPr>
          </a:p>
        </p:txBody>
      </p:sp>
      <p:sp>
        <p:nvSpPr>
          <p:cNvPr id="2" name="Título 1"/>
          <p:cNvSpPr>
            <a:spLocks/>
          </p:cNvSpPr>
          <p:nvPr/>
        </p:nvSpPr>
        <p:spPr bwMode="auto">
          <a:xfrm>
            <a:off x="2889250" y="25400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Conteúdo 2"/>
          <p:cNvSpPr>
            <a:spLocks noGrp="1"/>
          </p:cNvSpPr>
          <p:nvPr>
            <p:ph idx="4294967295"/>
          </p:nvPr>
        </p:nvSpPr>
        <p:spPr>
          <a:xfrm>
            <a:off x="2182813" y="1420813"/>
            <a:ext cx="8915400" cy="3886200"/>
          </a:xfrm>
        </p:spPr>
        <p:txBody>
          <a:bodyPr/>
          <a:lstStyle/>
          <a:p>
            <a:pPr marL="365125" indent="-282575" algn="just" defTabSz="914400" eaLnBrk="1" hangingPunct="1"/>
            <a:r>
              <a:rPr lang="pt-BR" smtClean="0">
                <a:latin typeface="Times New Roman" pitchFamily="18" charset="0"/>
                <a:cs typeface="Times New Roman" pitchFamily="18" charset="0"/>
              </a:rPr>
              <a:t>Foi revisada uma coorte retrospectiva de 71 prematuros nos quais foram realizadas 12 horas de estudo noturno à beira do leito.</a:t>
            </a:r>
          </a:p>
          <a:p>
            <a:pPr marL="365125" indent="-282575" algn="just" defTabSz="914400" eaLnBrk="1" hangingPunct="1"/>
            <a:r>
              <a:rPr lang="pt-BR" smtClean="0">
                <a:latin typeface="Times New Roman" pitchFamily="18" charset="0"/>
                <a:cs typeface="Times New Roman" pitchFamily="18" charset="0"/>
              </a:rPr>
              <a:t>Embora os eventos cardiorrespiratórios e gastroesofágicos ocorram comumente em prematuros, </a:t>
            </a:r>
            <a:r>
              <a:rPr lang="pt-BR" b="1" smtClean="0">
                <a:solidFill>
                  <a:srgbClr val="0033CC"/>
                </a:solidFill>
                <a:latin typeface="Times New Roman" pitchFamily="18" charset="0"/>
                <a:cs typeface="Times New Roman" pitchFamily="18" charset="0"/>
              </a:rPr>
              <a:t>menos de 3% dos eventos cardiorrespiratórios ocorrem após um evento de RGE.</a:t>
            </a:r>
            <a:r>
              <a:rPr lang="pt-BR" smtClean="0">
                <a:latin typeface="Times New Roman" pitchFamily="18" charset="0"/>
                <a:cs typeface="Times New Roman" pitchFamily="18" charset="0"/>
              </a:rPr>
              <a:t> Além disso, </a:t>
            </a:r>
            <a:r>
              <a:rPr lang="pt-BR" b="1" smtClean="0">
                <a:solidFill>
                  <a:srgbClr val="0033CC"/>
                </a:solidFill>
                <a:latin typeface="Times New Roman" pitchFamily="18" charset="0"/>
                <a:cs typeface="Times New Roman" pitchFamily="18" charset="0"/>
              </a:rPr>
              <a:t>o RGE não está associado ao aumento da duração ou gravidade do evento cardiorrespiratório.</a:t>
            </a:r>
          </a:p>
        </p:txBody>
      </p:sp>
      <p:sp>
        <p:nvSpPr>
          <p:cNvPr id="2" name="Título 1"/>
          <p:cNvSpPr>
            <a:spLocks/>
          </p:cNvSpPr>
          <p:nvPr/>
        </p:nvSpPr>
        <p:spPr bwMode="auto">
          <a:xfrm>
            <a:off x="2889250" y="25400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Conteúdo 2"/>
          <p:cNvSpPr>
            <a:spLocks noGrp="1"/>
          </p:cNvSpPr>
          <p:nvPr>
            <p:ph idx="4294967295"/>
          </p:nvPr>
        </p:nvSpPr>
        <p:spPr>
          <a:xfrm>
            <a:off x="2132013" y="1066800"/>
            <a:ext cx="8915400" cy="3886200"/>
          </a:xfrm>
        </p:spPr>
        <p:txBody>
          <a:bodyPr/>
          <a:lstStyle/>
          <a:p>
            <a:pPr marL="365125" indent="-282575" algn="just" defTabSz="914400" eaLnBrk="1" hangingPunct="1"/>
            <a:r>
              <a:rPr lang="pt-BR" smtClean="0">
                <a:latin typeface="Times New Roman" pitchFamily="18" charset="0"/>
                <a:cs typeface="Times New Roman" pitchFamily="18" charset="0"/>
              </a:rPr>
              <a:t>É mais comum que o RGE acompanhe os </a:t>
            </a:r>
            <a:r>
              <a:rPr lang="pt-BR" smtClean="0">
                <a:solidFill>
                  <a:srgbClr val="FF3300"/>
                </a:solidFill>
                <a:latin typeface="Times New Roman" pitchFamily="18" charset="0"/>
                <a:cs typeface="Times New Roman" pitchFamily="18" charset="0"/>
              </a:rPr>
              <a:t>eventos cardiorrespiratórios,</a:t>
            </a:r>
            <a:r>
              <a:rPr lang="pt-BR" smtClean="0">
                <a:latin typeface="Times New Roman" pitchFamily="18" charset="0"/>
                <a:cs typeface="Times New Roman" pitchFamily="18" charset="0"/>
              </a:rPr>
              <a:t> o que ocorre em aproximadamente </a:t>
            </a:r>
            <a:r>
              <a:rPr lang="pt-BR" smtClean="0">
                <a:solidFill>
                  <a:srgbClr val="FF3300"/>
                </a:solidFill>
                <a:latin typeface="Times New Roman" pitchFamily="18" charset="0"/>
                <a:cs typeface="Times New Roman" pitchFamily="18" charset="0"/>
              </a:rPr>
              <a:t>9% dos eventos de RGE</a:t>
            </a:r>
            <a:r>
              <a:rPr lang="pt-BR" smtClean="0">
                <a:latin typeface="Times New Roman" pitchFamily="18" charset="0"/>
                <a:cs typeface="Times New Roman" pitchFamily="18" charset="0"/>
              </a:rPr>
              <a:t>.</a:t>
            </a:r>
          </a:p>
          <a:p>
            <a:pPr marL="365125" indent="-282575" algn="just" defTabSz="914400" eaLnBrk="1" hangingPunct="1"/>
            <a:endParaRPr lang="pt-BR" smtClean="0">
              <a:latin typeface="Times New Roman" pitchFamily="18" charset="0"/>
              <a:cs typeface="Times New Roman" pitchFamily="18" charset="0"/>
            </a:endParaRPr>
          </a:p>
          <a:p>
            <a:pPr marL="365125" indent="-282575" algn="just" defTabSz="914400" eaLnBrk="1" hangingPunct="1"/>
            <a:r>
              <a:rPr lang="pt-BR" smtClean="0">
                <a:solidFill>
                  <a:srgbClr val="0033CC"/>
                </a:solidFill>
                <a:latin typeface="Times New Roman" pitchFamily="18" charset="0"/>
                <a:cs typeface="Times New Roman" pitchFamily="18" charset="0"/>
              </a:rPr>
              <a:t>Apenas uma porcentagem muito pequena de eventos cardiorrespiratórios foi precedida por RGE</a:t>
            </a:r>
            <a:r>
              <a:rPr lang="pt-BR" smtClean="0">
                <a:latin typeface="Times New Roman" pitchFamily="18" charset="0"/>
                <a:cs typeface="Times New Roman" pitchFamily="18" charset="0"/>
              </a:rPr>
              <a:t>. </a:t>
            </a:r>
          </a:p>
          <a:p>
            <a:pPr marL="365125" indent="-282575" algn="ctr" defTabSz="914400" eaLnBrk="1" hangingPunct="1">
              <a:buFont typeface="Wingdings 3" pitchFamily="18" charset="2"/>
              <a:buNone/>
            </a:pPr>
            <a:r>
              <a:rPr lang="pt-BR" b="1" smtClean="0">
                <a:solidFill>
                  <a:srgbClr val="0033CC"/>
                </a:solidFill>
                <a:latin typeface="Times New Roman" pitchFamily="18" charset="0"/>
                <a:cs typeface="Times New Roman" pitchFamily="18" charset="0"/>
              </a:rPr>
              <a:t>Isto está de acordo com estudos prévios que não mostram associação entre RGE e apneia.</a:t>
            </a:r>
            <a:r>
              <a:rPr lang="pt-BR" smtClean="0">
                <a:latin typeface="Times New Roman" pitchFamily="18" charset="0"/>
                <a:cs typeface="Times New Roman" pitchFamily="18" charset="0"/>
              </a:rPr>
              <a:t> </a:t>
            </a:r>
          </a:p>
          <a:p>
            <a:pPr marL="365125" indent="-282575" algn="just" defTabSz="914400" eaLnBrk="1" hangingPunct="1"/>
            <a:endParaRPr lang="pt-BR" smtClean="0">
              <a:latin typeface="Times New Roman" pitchFamily="18" charset="0"/>
              <a:cs typeface="Times New Roman" pitchFamily="18" charset="0"/>
            </a:endParaRPr>
          </a:p>
        </p:txBody>
      </p:sp>
      <p:sp>
        <p:nvSpPr>
          <p:cNvPr id="2" name="Título 1"/>
          <p:cNvSpPr>
            <a:spLocks/>
          </p:cNvSpPr>
          <p:nvPr/>
        </p:nvSpPr>
        <p:spPr bwMode="auto">
          <a:xfrm>
            <a:off x="2736850" y="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Opções diagnósticas e dilemas</a:t>
            </a:r>
            <a:endParaRPr lang="pt-BR" sz="3200">
              <a:solidFill>
                <a:srgbClr val="262626"/>
              </a:solidFill>
              <a:effectLst>
                <a:outerShdw blurRad="38100" dist="38100" dir="2700000" algn="tl">
                  <a:srgbClr val="C0C0C0"/>
                </a:outerShdw>
              </a:effectLst>
              <a:latin typeface="Century Gothic" pitchFamily="34" charset="0"/>
            </a:endParaRPr>
          </a:p>
        </p:txBody>
      </p:sp>
      <p:sp>
        <p:nvSpPr>
          <p:cNvPr id="47108" name="Rectangle 5"/>
          <p:cNvSpPr>
            <a:spLocks noChangeArrowheads="1"/>
          </p:cNvSpPr>
          <p:nvPr/>
        </p:nvSpPr>
        <p:spPr bwMode="auto">
          <a:xfrm>
            <a:off x="141288" y="6018213"/>
            <a:ext cx="11918950" cy="641350"/>
          </a:xfrm>
          <a:prstGeom prst="rect">
            <a:avLst/>
          </a:prstGeom>
          <a:noFill/>
          <a:ln w="9525">
            <a:noFill/>
            <a:miter lim="800000"/>
            <a:headEnd/>
            <a:tailEnd/>
          </a:ln>
        </p:spPr>
        <p:txBody>
          <a:bodyPr>
            <a:spAutoFit/>
          </a:bodyPr>
          <a:lstStyle/>
          <a:p>
            <a:pPr algn="ctr" defTabSz="914400"/>
            <a:r>
              <a:rPr lang="pt-BR">
                <a:solidFill>
                  <a:srgbClr val="404040"/>
                </a:solidFill>
              </a:rPr>
              <a:t>Como os estudos que encontraram uma associação entre RGE e apneia incluíram apneia de curta duração, isso pode explicar algumas das discrepâncias entre os estudos.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Conteúdo 2"/>
          <p:cNvSpPr>
            <a:spLocks noGrp="1"/>
          </p:cNvSpPr>
          <p:nvPr>
            <p:ph idx="4294967295"/>
          </p:nvPr>
        </p:nvSpPr>
        <p:spPr>
          <a:xfrm>
            <a:off x="1350963" y="1717675"/>
            <a:ext cx="8915400" cy="3886200"/>
          </a:xfrm>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A terapia não farmacológica para apneia com CPAP e terapia farmacológica com xantinas provou ser eficaz e segura. </a:t>
            </a:r>
          </a:p>
          <a:p>
            <a:pPr marL="365125" indent="-282575" algn="just" defTabSz="914400" eaLnBrk="1" hangingPunct="1"/>
            <a:r>
              <a:rPr lang="pt-BR" smtClean="0">
                <a:latin typeface="Times New Roman" pitchFamily="18" charset="0"/>
                <a:cs typeface="Times New Roman" pitchFamily="18" charset="0"/>
              </a:rPr>
              <a:t>Infelizmente, há maior incerteza quanto a abordagens não farmacológicas e farmacológicas para suspeitar de terapia de RGE.</a:t>
            </a:r>
          </a:p>
        </p:txBody>
      </p:sp>
      <p:sp>
        <p:nvSpPr>
          <p:cNvPr id="2" name="Título 1"/>
          <p:cNvSpPr>
            <a:spLocks/>
          </p:cNvSpPr>
          <p:nvPr/>
        </p:nvSpPr>
        <p:spPr bwMode="auto">
          <a:xfrm>
            <a:off x="1811338" y="67945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Fundamentação para abordagens terapêuticas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Conteúdo 2"/>
          <p:cNvSpPr>
            <a:spLocks noGrp="1"/>
          </p:cNvSpPr>
          <p:nvPr>
            <p:ph idx="4294967295"/>
          </p:nvPr>
        </p:nvSpPr>
        <p:spPr>
          <a:xfrm>
            <a:off x="1506538" y="1357313"/>
            <a:ext cx="10279062" cy="5053012"/>
          </a:xfrm>
        </p:spPr>
        <p:txBody>
          <a:bodyPr/>
          <a:lstStyle/>
          <a:p>
            <a:pPr marL="365125" indent="-282575" algn="just" defTabSz="914400" eaLnBrk="1" hangingPunct="1">
              <a:lnSpc>
                <a:spcPct val="80000"/>
              </a:lnSpc>
            </a:pPr>
            <a:r>
              <a:rPr lang="pt-BR" sz="2800" smtClean="0">
                <a:latin typeface="Times New Roman" pitchFamily="18" charset="0"/>
                <a:cs typeface="Times New Roman" pitchFamily="18" charset="0"/>
              </a:rPr>
              <a:t>O espessamento do leite é uma abordagem que tem sido amplamente empregada e demonstrou diminuir a incidência de emese.</a:t>
            </a:r>
          </a:p>
          <a:p>
            <a:pPr marL="365125" indent="-282575" algn="just" defTabSz="914400" eaLnBrk="1" hangingPunct="1">
              <a:lnSpc>
                <a:spcPct val="80000"/>
              </a:lnSpc>
            </a:pPr>
            <a:endParaRPr lang="pt-BR" sz="2800" smtClean="0">
              <a:latin typeface="Times New Roman" pitchFamily="18" charset="0"/>
              <a:cs typeface="Times New Roman" pitchFamily="18" charset="0"/>
            </a:endParaRPr>
          </a:p>
          <a:p>
            <a:pPr marL="365125" indent="-282575" algn="just" defTabSz="914400" eaLnBrk="1" hangingPunct="1">
              <a:lnSpc>
                <a:spcPct val="80000"/>
              </a:lnSpc>
            </a:pPr>
            <a:r>
              <a:rPr lang="pt-BR" sz="2800" smtClean="0">
                <a:latin typeface="Times New Roman" pitchFamily="18" charset="0"/>
                <a:cs typeface="Times New Roman" pitchFamily="18" charset="0"/>
              </a:rPr>
              <a:t> A outra grande abordagem não farmacológica é o posicionamento. </a:t>
            </a:r>
            <a:r>
              <a:rPr lang="pt-BR" sz="2800" b="1" smtClean="0">
                <a:solidFill>
                  <a:srgbClr val="FF3300"/>
                </a:solidFill>
                <a:latin typeface="Times New Roman" pitchFamily="18" charset="0"/>
                <a:cs typeface="Times New Roman" pitchFamily="18" charset="0"/>
              </a:rPr>
              <a:t>RGE pós-prandial é aumentado nas posições lateral direita e supina, possivelmente devido a maiores relaxamentos esofágicos inferiores</a:t>
            </a:r>
            <a:r>
              <a:rPr lang="pt-BR" sz="2800" smtClean="0">
                <a:latin typeface="Times New Roman" pitchFamily="18" charset="0"/>
                <a:cs typeface="Times New Roman" pitchFamily="18" charset="0"/>
              </a:rPr>
              <a:t>. </a:t>
            </a:r>
          </a:p>
          <a:p>
            <a:pPr marL="365125" indent="-282575" algn="just" defTabSz="914400" eaLnBrk="1" hangingPunct="1">
              <a:lnSpc>
                <a:spcPct val="80000"/>
              </a:lnSpc>
            </a:pPr>
            <a:endParaRPr lang="pt-BR" sz="2800" smtClean="0">
              <a:latin typeface="Times New Roman" pitchFamily="18" charset="0"/>
              <a:cs typeface="Times New Roman" pitchFamily="18" charset="0"/>
            </a:endParaRPr>
          </a:p>
          <a:p>
            <a:pPr marL="365125" indent="-282575" algn="just" defTabSz="914400" eaLnBrk="1" hangingPunct="1">
              <a:lnSpc>
                <a:spcPct val="80000"/>
              </a:lnSpc>
            </a:pPr>
            <a:r>
              <a:rPr lang="pt-BR" sz="2800" smtClean="0">
                <a:latin typeface="Times New Roman" pitchFamily="18" charset="0"/>
                <a:cs typeface="Times New Roman" pitchFamily="18" charset="0"/>
              </a:rPr>
              <a:t>No entanto, esta posição pode melhorar o esvaziamento gástrico, levantando a questão de saber se as mudanças de posição no período pós-prandial imediato são benéficas e práticas.</a:t>
            </a:r>
            <a:r>
              <a:rPr lang="pt-BR" sz="2800" baseline="30000" smtClean="0">
                <a:latin typeface="Times New Roman" pitchFamily="18" charset="0"/>
                <a:cs typeface="Times New Roman" pitchFamily="18" charset="0"/>
              </a:rPr>
              <a:t>13</a:t>
            </a:r>
            <a:endParaRPr lang="pt-BR" sz="2800" smtClean="0">
              <a:latin typeface="Times New Roman" pitchFamily="18" charset="0"/>
              <a:cs typeface="Times New Roman" pitchFamily="18" charset="0"/>
            </a:endParaRPr>
          </a:p>
          <a:p>
            <a:pPr marL="365125" indent="-282575" defTabSz="914400" eaLnBrk="1" hangingPunct="1">
              <a:lnSpc>
                <a:spcPct val="80000"/>
              </a:lnSpc>
            </a:pPr>
            <a:endParaRPr lang="pt-BR" sz="2800" smtClean="0"/>
          </a:p>
        </p:txBody>
      </p:sp>
      <p:sp>
        <p:nvSpPr>
          <p:cNvPr id="2" name="Título 1"/>
          <p:cNvSpPr>
            <a:spLocks/>
          </p:cNvSpPr>
          <p:nvPr/>
        </p:nvSpPr>
        <p:spPr bwMode="auto">
          <a:xfrm>
            <a:off x="2217738" y="303213"/>
            <a:ext cx="8912225" cy="1281112"/>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Fundamentação para abordagens terapêuticas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Conteúdo 2"/>
          <p:cNvSpPr>
            <a:spLocks noGrp="1"/>
          </p:cNvSpPr>
          <p:nvPr>
            <p:ph idx="4294967295"/>
          </p:nvPr>
        </p:nvSpPr>
        <p:spPr>
          <a:xfrm>
            <a:off x="1912938" y="1447800"/>
            <a:ext cx="9993312" cy="5053013"/>
          </a:xfrm>
        </p:spPr>
        <p:txBody>
          <a:bodyPr/>
          <a:lstStyle/>
          <a:p>
            <a:pPr marL="365125" indent="-282575" algn="ctr" defTabSz="914400" eaLnBrk="1" hangingPunct="1">
              <a:lnSpc>
                <a:spcPct val="80000"/>
              </a:lnSpc>
              <a:buFont typeface="Wingdings 3" pitchFamily="18" charset="2"/>
              <a:buNone/>
            </a:pPr>
            <a:r>
              <a:rPr lang="pt-BR" sz="2800" smtClean="0">
                <a:solidFill>
                  <a:srgbClr val="FF3300"/>
                </a:solidFill>
                <a:latin typeface="Times New Roman" pitchFamily="18" charset="0"/>
                <a:cs typeface="Times New Roman" pitchFamily="18" charset="0"/>
              </a:rPr>
              <a:t>A farmacoterapia para o RGE pode aumentar a morbidade sem evidências claras de eficácia. </a:t>
            </a:r>
          </a:p>
          <a:p>
            <a:pPr marL="365125" indent="-282575" defTabSz="914400" eaLnBrk="1" hangingPunct="1">
              <a:lnSpc>
                <a:spcPct val="80000"/>
              </a:lnSpc>
            </a:pPr>
            <a:endParaRPr lang="pt-BR" sz="2800" smtClean="0">
              <a:solidFill>
                <a:srgbClr val="FF3300"/>
              </a:solidFill>
              <a:latin typeface="Times New Roman" pitchFamily="18" charset="0"/>
              <a:cs typeface="Times New Roman" pitchFamily="18" charset="0"/>
            </a:endParaRPr>
          </a:p>
          <a:p>
            <a:pPr marL="365125" indent="-282575" algn="just" defTabSz="914400" eaLnBrk="1" hangingPunct="1">
              <a:lnSpc>
                <a:spcPct val="80000"/>
              </a:lnSpc>
            </a:pPr>
            <a:r>
              <a:rPr lang="pt-BR" sz="2800" smtClean="0">
                <a:latin typeface="Times New Roman" pitchFamily="18" charset="0"/>
                <a:cs typeface="Times New Roman" pitchFamily="18" charset="0"/>
              </a:rPr>
              <a:t>Orenstein et al</a:t>
            </a:r>
            <a:r>
              <a:rPr lang="pt-BR" sz="2800" baseline="30000" smtClean="0">
                <a:latin typeface="Times New Roman" pitchFamily="18" charset="0"/>
                <a:cs typeface="Times New Roman" pitchFamily="18" charset="0"/>
              </a:rPr>
              <a:t>14</a:t>
            </a:r>
            <a:r>
              <a:rPr lang="pt-BR" sz="2800" smtClean="0">
                <a:latin typeface="Times New Roman" pitchFamily="18" charset="0"/>
                <a:cs typeface="Times New Roman" pitchFamily="18" charset="0"/>
              </a:rPr>
              <a:t>, em um estudo multicêntrico randomizado duplo cego avaliando a eficácia e segurança do lansoprazol  versus placebo em pacientes ambulatoriais que falharam no tratamento não farmacológico, não mostraram diferença na eficácia entre os grupos. Além disso, houve um aumento significativo de eventos adversos no grupo de tratamento </a:t>
            </a:r>
          </a:p>
          <a:p>
            <a:pPr marL="365125" indent="-282575" algn="just" defTabSz="914400" eaLnBrk="1" hangingPunct="1">
              <a:lnSpc>
                <a:spcPct val="80000"/>
              </a:lnSpc>
            </a:pPr>
            <a:r>
              <a:rPr lang="pt-BR" sz="2800" smtClean="0">
                <a:latin typeface="Times New Roman" pitchFamily="18" charset="0"/>
                <a:cs typeface="Times New Roman" pitchFamily="18" charset="0"/>
              </a:rPr>
              <a:t>Isso é consistente com outros dados mostrando que a terapia de supressão ácida predispõe a sepse e enterocolite necrosante. </a:t>
            </a:r>
            <a:r>
              <a:rPr lang="pt-BR" sz="2800" baseline="30000" smtClean="0">
                <a:latin typeface="Times New Roman" pitchFamily="18" charset="0"/>
                <a:cs typeface="Times New Roman" pitchFamily="18" charset="0"/>
              </a:rPr>
              <a:t>15,16</a:t>
            </a:r>
          </a:p>
        </p:txBody>
      </p:sp>
      <p:sp>
        <p:nvSpPr>
          <p:cNvPr id="2" name="Título 1"/>
          <p:cNvSpPr>
            <a:spLocks/>
          </p:cNvSpPr>
          <p:nvPr/>
        </p:nvSpPr>
        <p:spPr bwMode="auto">
          <a:xfrm>
            <a:off x="2339975" y="32385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Fundamentação para abordagens terapêuticas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Em um estudo cruzado randomizado, controlado e mascarado, Wheatley et al</a:t>
            </a:r>
            <a:r>
              <a:rPr lang="pt-BR" baseline="30000" smtClean="0">
                <a:latin typeface="Times New Roman" pitchFamily="18" charset="0"/>
                <a:cs typeface="Times New Roman" pitchFamily="18" charset="0"/>
              </a:rPr>
              <a:t>17</a:t>
            </a:r>
            <a:r>
              <a:rPr lang="pt-BR" smtClean="0">
                <a:latin typeface="Times New Roman" pitchFamily="18" charset="0"/>
                <a:cs typeface="Times New Roman" pitchFamily="18" charset="0"/>
              </a:rPr>
              <a:t> relataram que </a:t>
            </a:r>
            <a:r>
              <a:rPr lang="pt-BR" smtClean="0">
                <a:solidFill>
                  <a:srgbClr val="FF3300"/>
                </a:solidFill>
                <a:latin typeface="Times New Roman" pitchFamily="18" charset="0"/>
                <a:cs typeface="Times New Roman" pitchFamily="18" charset="0"/>
              </a:rPr>
              <a:t>as crianças tratadas com combinação de ranitidina e metoclopramida tiveram mais eventos de bradicardia atribuídos à doença do refluxo gastroesofágico (DRGE) do que aqueles que receberam placebo</a:t>
            </a:r>
            <a:r>
              <a:rPr lang="pt-BR" smtClean="0">
                <a:latin typeface="Times New Roman" pitchFamily="18" charset="0"/>
                <a:cs typeface="Times New Roman" pitchFamily="18" charset="0"/>
              </a:rPr>
              <a:t>. </a:t>
            </a:r>
          </a:p>
        </p:txBody>
      </p:sp>
      <p:sp>
        <p:nvSpPr>
          <p:cNvPr id="2" name="Título 1"/>
          <p:cNvSpPr>
            <a:spLocks/>
          </p:cNvSpPr>
          <p:nvPr/>
        </p:nvSpPr>
        <p:spPr bwMode="auto">
          <a:xfrm>
            <a:off x="2339975" y="32385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Fundamentação para abordagens terapêuticas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Conteúdo 2"/>
          <p:cNvSpPr>
            <a:spLocks noGrp="1"/>
          </p:cNvSpPr>
          <p:nvPr>
            <p:ph idx="4294967295"/>
          </p:nvPr>
        </p:nvSpPr>
        <p:spPr>
          <a:xfrm>
            <a:off x="1571625" y="1250950"/>
            <a:ext cx="8915400" cy="3886200"/>
          </a:xfrm>
        </p:spPr>
        <p:txBody>
          <a:bodyPr/>
          <a:lstStyle/>
          <a:p>
            <a:pPr marL="365125" indent="-282575" defTabSz="914400" eaLnBrk="1" hangingPunct="1"/>
            <a:r>
              <a:rPr lang="pt-BR" sz="2400" smtClean="0">
                <a:solidFill>
                  <a:srgbClr val="FF3300"/>
                </a:solidFill>
                <a:latin typeface="Times New Roman" pitchFamily="18" charset="0"/>
              </a:rPr>
              <a:t>Muitos outros ensaios randomizados em crianças encontraram evidências de danos</a:t>
            </a:r>
            <a:r>
              <a:rPr lang="pt-BR" sz="2400" smtClean="0">
                <a:latin typeface="Times New Roman" pitchFamily="18" charset="0"/>
              </a:rPr>
              <a:t>, poucos foram considerados para mudanças maturacionais e ainda menos foco em sintomas em bebês prematuros.</a:t>
            </a:r>
            <a:r>
              <a:rPr lang="pt-BR" sz="2400" baseline="30000" smtClean="0">
                <a:latin typeface="Times New Roman" pitchFamily="18" charset="0"/>
              </a:rPr>
              <a:t>18</a:t>
            </a:r>
            <a:endParaRPr lang="pt-BR" sz="2400" baseline="30000" smtClean="0">
              <a:latin typeface="Times New Roman" pitchFamily="18" charset="0"/>
              <a:cs typeface="Times New Roman" pitchFamily="18" charset="0"/>
            </a:endParaRPr>
          </a:p>
          <a:p>
            <a:pPr marL="365125" indent="-282575" algn="just" defTabSz="914400" eaLnBrk="1" hangingPunct="1"/>
            <a:r>
              <a:rPr lang="pt-BR" sz="2400" smtClean="0">
                <a:latin typeface="Times New Roman" pitchFamily="18" charset="0"/>
                <a:cs typeface="Times New Roman" pitchFamily="18" charset="0"/>
              </a:rPr>
              <a:t>A terapia deve ser reservada, após uma investigação diagnóstica, para bebês gravemente sintomáticos que não melhoraram com o manejo não farmacológico e expectante</a:t>
            </a:r>
            <a:r>
              <a:rPr lang="pt-BR" sz="2400" baseline="30000" smtClean="0">
                <a:latin typeface="Times New Roman" pitchFamily="18" charset="0"/>
                <a:cs typeface="Times New Roman" pitchFamily="18" charset="0"/>
              </a:rPr>
              <a:t>18,19</a:t>
            </a:r>
            <a:r>
              <a:rPr lang="pt-BR" sz="2400" smtClean="0">
                <a:latin typeface="Times New Roman" pitchFamily="18" charset="0"/>
                <a:cs typeface="Times New Roman" pitchFamily="18" charset="0"/>
              </a:rPr>
              <a:t>.</a:t>
            </a:r>
          </a:p>
          <a:p>
            <a:pPr marL="365125" indent="-282575" algn="just" defTabSz="914400" eaLnBrk="1" hangingPunct="1"/>
            <a:endParaRPr lang="pt-BR" sz="2400" smtClean="0">
              <a:latin typeface="Times New Roman" pitchFamily="18" charset="0"/>
              <a:cs typeface="Times New Roman" pitchFamily="18" charset="0"/>
            </a:endParaRPr>
          </a:p>
          <a:p>
            <a:pPr marL="365125" indent="-282575" algn="ctr" defTabSz="914400" eaLnBrk="1" hangingPunct="1"/>
            <a:r>
              <a:rPr lang="pt-BR" sz="2400" smtClean="0">
                <a:latin typeface="Times New Roman" pitchFamily="18" charset="0"/>
                <a:cs typeface="Times New Roman" pitchFamily="18" charset="0"/>
              </a:rPr>
              <a:t> </a:t>
            </a:r>
            <a:r>
              <a:rPr lang="pt-BR" sz="2400" b="1" smtClean="0">
                <a:solidFill>
                  <a:srgbClr val="0033CC"/>
                </a:solidFill>
                <a:latin typeface="Times New Roman" pitchFamily="18" charset="0"/>
                <a:cs typeface="Times New Roman" pitchFamily="18" charset="0"/>
              </a:rPr>
              <a:t>A terapia deve ser continuada apenas com benefício claro, monitorado de perto e tentativa de descontinuação porque as mudanças maturacionais podem tornar a farmacoterapia desnecessária.</a:t>
            </a:r>
            <a:r>
              <a:rPr lang="pt-BR" sz="2400" b="1" baseline="30000" smtClean="0">
                <a:solidFill>
                  <a:srgbClr val="0033CC"/>
                </a:solidFill>
                <a:latin typeface="Times New Roman" pitchFamily="18" charset="0"/>
                <a:cs typeface="Times New Roman" pitchFamily="18" charset="0"/>
              </a:rPr>
              <a:t>18</a:t>
            </a:r>
            <a:r>
              <a:rPr lang="pt-BR" sz="2400" b="1" smtClean="0">
                <a:solidFill>
                  <a:srgbClr val="0033CC"/>
                </a:solidFill>
                <a:latin typeface="Times New Roman" pitchFamily="18" charset="0"/>
                <a:cs typeface="Times New Roman" pitchFamily="18" charset="0"/>
              </a:rPr>
              <a:t> </a:t>
            </a:r>
          </a:p>
          <a:p>
            <a:pPr marL="365125" indent="-282575" algn="ctr" defTabSz="914400" eaLnBrk="1" hangingPunct="1"/>
            <a:endParaRPr lang="pt-BR" sz="2400" b="1" smtClean="0">
              <a:solidFill>
                <a:srgbClr val="0033CC"/>
              </a:solidFill>
              <a:latin typeface="Times New Roman" pitchFamily="18" charset="0"/>
            </a:endParaRPr>
          </a:p>
        </p:txBody>
      </p:sp>
      <p:sp>
        <p:nvSpPr>
          <p:cNvPr id="2" name="Título 1"/>
          <p:cNvSpPr>
            <a:spLocks/>
          </p:cNvSpPr>
          <p:nvPr/>
        </p:nvSpPr>
        <p:spPr bwMode="auto">
          <a:xfrm>
            <a:off x="2339975" y="323850"/>
            <a:ext cx="8912225" cy="1281113"/>
          </a:xfrm>
          <a:prstGeom prst="rect">
            <a:avLst/>
          </a:prstGeom>
          <a:noFill/>
          <a:ln w="9525">
            <a:noFill/>
            <a:miter lim="800000"/>
            <a:headEnd/>
            <a:tailEnd/>
          </a:ln>
        </p:spPr>
        <p:txBody>
          <a:bodyPr anchor="ctr"/>
          <a:lstStyle/>
          <a:p>
            <a:pPr>
              <a:defRPr/>
            </a:pPr>
            <a:r>
              <a:rPr lang="pt-BR" sz="3300">
                <a:solidFill>
                  <a:srgbClr val="003F75"/>
                </a:solidFill>
                <a:effectLst>
                  <a:outerShdw blurRad="38100" dist="38100" dir="2700000" algn="tl">
                    <a:srgbClr val="C0C0C0"/>
                  </a:outerShdw>
                </a:effectLst>
                <a:latin typeface="Times New Roman" pitchFamily="18" charset="0"/>
                <a:cs typeface="Times New Roman" pitchFamily="18" charset="0"/>
              </a:rPr>
              <a:t>Fundamentação para abordagens terapêuticas</a:t>
            </a:r>
            <a:endParaRPr lang="pt-BR" sz="3200">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Conteúdo 2"/>
          <p:cNvSpPr>
            <a:spLocks noGrp="1"/>
          </p:cNvSpPr>
          <p:nvPr>
            <p:ph idx="4294967295"/>
          </p:nvPr>
        </p:nvSpPr>
        <p:spPr/>
        <p:txBody>
          <a:bodyPr/>
          <a:lstStyle/>
          <a:p>
            <a:pPr marL="365125" indent="-282575" algn="just" defTabSz="914400" eaLnBrk="1" hangingPunct="1"/>
            <a:endParaRPr lang="pt-BR" sz="1600" smtClean="0">
              <a:latin typeface="Times New Roman" pitchFamily="18" charset="0"/>
              <a:cs typeface="Times New Roman" pitchFamily="18" charset="0"/>
            </a:endParaRPr>
          </a:p>
          <a:p>
            <a:pPr marL="365125" indent="-282575" algn="just" defTabSz="914400" eaLnBrk="1" hangingPunct="1"/>
            <a:r>
              <a:rPr lang="pt-BR" smtClean="0">
                <a:latin typeface="Times New Roman" pitchFamily="18" charset="0"/>
                <a:cs typeface="Times New Roman" pitchFamily="18" charset="0"/>
              </a:rPr>
              <a:t>Houve avanços consideráveis nas técnicas de diagnóstico tanto para a monitorização cardiorrespiratória neonatal como para o RGE, embora ainda não consigamos diferenciar claramente o RGE fisiológico da doença do refluxo gastroesofágico (RGE sintomático). Este dilema torna imperativo que a farmacoterapia para RGE seja eficaz e segura. </a:t>
            </a:r>
          </a:p>
        </p:txBody>
      </p:sp>
      <p:sp>
        <p:nvSpPr>
          <p:cNvPr id="2" name="Título 1"/>
          <p:cNvSpPr>
            <a:spLocks/>
          </p:cNvSpPr>
          <p:nvPr/>
        </p:nvSpPr>
        <p:spPr bwMode="auto">
          <a:xfrm>
            <a:off x="1781175" y="762000"/>
            <a:ext cx="8912225" cy="1281113"/>
          </a:xfrm>
          <a:prstGeom prst="rect">
            <a:avLst/>
          </a:prstGeom>
          <a:noFill/>
          <a:ln w="9525">
            <a:noFill/>
            <a:miter lim="800000"/>
            <a:headEnd/>
            <a:tailEnd/>
          </a:ln>
        </p:spPr>
        <p:txBody>
          <a:bodyPr anchor="ctr"/>
          <a:lstStyle/>
          <a:p>
            <a:pPr algn="ctr">
              <a:defRPr/>
            </a:pPr>
            <a:r>
              <a:rPr lang="pt-BR" sz="3300" b="1">
                <a:solidFill>
                  <a:srgbClr val="003F75"/>
                </a:solidFill>
                <a:effectLst>
                  <a:outerShdw blurRad="38100" dist="38100" dir="2700000" algn="tl">
                    <a:srgbClr val="C0C0C0"/>
                  </a:outerShdw>
                </a:effectLst>
                <a:latin typeface="Times New Roman" pitchFamily="18" charset="0"/>
                <a:cs typeface="Times New Roman" pitchFamily="18" charset="0"/>
              </a:rPr>
              <a:t>CONCLUSÃO E RECOMENDAÇÕES GERAIS</a:t>
            </a:r>
            <a:endParaRPr lang="pt-BR" sz="3200" b="1">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Conteúdo 2"/>
          <p:cNvSpPr>
            <a:spLocks noGrp="1"/>
          </p:cNvSpPr>
          <p:nvPr>
            <p:ph idx="4294967295"/>
          </p:nvPr>
        </p:nvSpPr>
        <p:spPr/>
        <p:txBody>
          <a:bodyPr/>
          <a:lstStyle/>
          <a:p>
            <a:pPr marL="365125" indent="-282575" algn="just" defTabSz="914400" eaLnBrk="1" hangingPunct="1">
              <a:buFont typeface="Wingdings 3" pitchFamily="18" charset="2"/>
              <a:buNone/>
            </a:pPr>
            <a:endParaRPr lang="pt-BR" sz="1800" smtClean="0"/>
          </a:p>
          <a:p>
            <a:pPr marL="365125" indent="-282575" algn="just" defTabSz="914400" eaLnBrk="1" hangingPunct="1"/>
            <a:r>
              <a:rPr lang="pt-BR" smtClean="0">
                <a:latin typeface="Times New Roman" pitchFamily="18" charset="0"/>
                <a:cs typeface="Times New Roman" pitchFamily="18" charset="0"/>
              </a:rPr>
              <a:t>Dados disponíveis de coortes maiores de prematuros sugerem que apenas uma pequena minoria de prematuros apneicos provavelmente se beneficiará de tal terapia.</a:t>
            </a:r>
          </a:p>
        </p:txBody>
      </p:sp>
      <p:sp>
        <p:nvSpPr>
          <p:cNvPr id="2" name="Título 1"/>
          <p:cNvSpPr>
            <a:spLocks/>
          </p:cNvSpPr>
          <p:nvPr/>
        </p:nvSpPr>
        <p:spPr bwMode="auto">
          <a:xfrm>
            <a:off x="1781175" y="762000"/>
            <a:ext cx="8912225" cy="1281113"/>
          </a:xfrm>
          <a:prstGeom prst="rect">
            <a:avLst/>
          </a:prstGeom>
          <a:noFill/>
          <a:ln w="9525">
            <a:noFill/>
            <a:miter lim="800000"/>
            <a:headEnd/>
            <a:tailEnd/>
          </a:ln>
        </p:spPr>
        <p:txBody>
          <a:bodyPr anchor="ctr"/>
          <a:lstStyle/>
          <a:p>
            <a:pPr algn="ctr">
              <a:defRPr/>
            </a:pPr>
            <a:r>
              <a:rPr lang="pt-BR" sz="3300" b="1">
                <a:solidFill>
                  <a:srgbClr val="003F75"/>
                </a:solidFill>
                <a:effectLst>
                  <a:outerShdw blurRad="38100" dist="38100" dir="2700000" algn="tl">
                    <a:srgbClr val="C0C0C0"/>
                  </a:outerShdw>
                </a:effectLst>
                <a:latin typeface="Times New Roman" pitchFamily="18" charset="0"/>
                <a:cs typeface="Times New Roman" pitchFamily="18" charset="0"/>
              </a:rPr>
              <a:t>CONCLUSÃO E RECOMENDAÇÕES GERAIS</a:t>
            </a:r>
            <a:endParaRPr lang="pt-BR" sz="3200" b="1">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Conteúdo 2"/>
          <p:cNvSpPr>
            <a:spLocks noGrp="1"/>
          </p:cNvSpPr>
          <p:nvPr>
            <p:ph idx="4294967295"/>
          </p:nvPr>
        </p:nvSpPr>
        <p:spPr>
          <a:xfrm>
            <a:off x="2314575" y="1981200"/>
            <a:ext cx="8915400" cy="3886200"/>
          </a:xfrm>
        </p:spPr>
        <p:txBody>
          <a:bodyPr/>
          <a:lstStyle/>
          <a:p>
            <a:pPr marL="365125" indent="-282575" algn="just" defTabSz="914400" eaLnBrk="1" hangingPunct="1"/>
            <a:r>
              <a:rPr lang="pt-BR" smtClean="0">
                <a:solidFill>
                  <a:srgbClr val="0033CC"/>
                </a:solidFill>
                <a:latin typeface="Times New Roman" pitchFamily="18" charset="0"/>
                <a:cs typeface="Times New Roman" pitchFamily="18" charset="0"/>
              </a:rPr>
              <a:t>Se a terapia for iniciada, ela só deve ser continuada em face de benefício claro e descontinuada se os sintomas não melhorarem</a:t>
            </a:r>
            <a:r>
              <a:rPr lang="pt-BR" smtClean="0">
                <a:latin typeface="Times New Roman" pitchFamily="18" charset="0"/>
                <a:cs typeface="Times New Roman" pitchFamily="18" charset="0"/>
              </a:rPr>
              <a:t>. </a:t>
            </a:r>
          </a:p>
          <a:p>
            <a:pPr marL="365125" indent="-282575" algn="just" defTabSz="914400" eaLnBrk="1" hangingPunct="1"/>
            <a:r>
              <a:rPr lang="pt-BR" smtClean="0">
                <a:latin typeface="Times New Roman" pitchFamily="18" charset="0"/>
                <a:cs typeface="Times New Roman" pitchFamily="18" charset="0"/>
              </a:rPr>
              <a:t>O abandono de recém-nascidos em tal tratamento, na ausência de benefício, pode implicar risco de tratamento desnecessariamente prolongado e exposição a efeitos colaterais adversos nessa população de alto risco.</a:t>
            </a:r>
          </a:p>
        </p:txBody>
      </p:sp>
      <p:sp>
        <p:nvSpPr>
          <p:cNvPr id="2" name="Título 1"/>
          <p:cNvSpPr>
            <a:spLocks/>
          </p:cNvSpPr>
          <p:nvPr/>
        </p:nvSpPr>
        <p:spPr bwMode="auto">
          <a:xfrm>
            <a:off x="1781175" y="762000"/>
            <a:ext cx="8912225" cy="1281113"/>
          </a:xfrm>
          <a:prstGeom prst="rect">
            <a:avLst/>
          </a:prstGeom>
          <a:noFill/>
          <a:ln w="9525">
            <a:noFill/>
            <a:miter lim="800000"/>
            <a:headEnd/>
            <a:tailEnd/>
          </a:ln>
        </p:spPr>
        <p:txBody>
          <a:bodyPr anchor="ctr"/>
          <a:lstStyle/>
          <a:p>
            <a:pPr algn="ctr">
              <a:defRPr/>
            </a:pPr>
            <a:r>
              <a:rPr lang="pt-BR" sz="3300" b="1">
                <a:solidFill>
                  <a:srgbClr val="003F75"/>
                </a:solidFill>
                <a:effectLst>
                  <a:outerShdw blurRad="38100" dist="38100" dir="2700000" algn="tl">
                    <a:srgbClr val="C0C0C0"/>
                  </a:outerShdw>
                </a:effectLst>
                <a:latin typeface="Times New Roman" pitchFamily="18" charset="0"/>
                <a:cs typeface="Times New Roman" pitchFamily="18" charset="0"/>
              </a:rPr>
              <a:t>CONCLUSÃO E RECOMENDAÇÕES GERAIS</a:t>
            </a:r>
            <a:endParaRPr lang="pt-BR" sz="3200" b="1">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algn="ctr" eaLnBrk="1" hangingPunct="1">
              <a:defRPr/>
            </a:pPr>
            <a:r>
              <a:rPr lang="pt-BR" b="1" smtClean="0">
                <a:solidFill>
                  <a:srgbClr val="0033CC"/>
                </a:solidFill>
                <a:effectLst>
                  <a:outerShdw blurRad="38100" dist="38100" dir="2700000" algn="tl">
                    <a:srgbClr val="C0C0C0"/>
                  </a:outerShdw>
                </a:effectLst>
              </a:rPr>
              <a:t>Abstract</a:t>
            </a:r>
          </a:p>
        </p:txBody>
      </p:sp>
      <p:pic>
        <p:nvPicPr>
          <p:cNvPr id="56323" name="Picture 5"/>
          <p:cNvPicPr>
            <a:picLocks noChangeAspect="1" noChangeArrowheads="1"/>
          </p:cNvPicPr>
          <p:nvPr/>
        </p:nvPicPr>
        <p:blipFill>
          <a:blip r:embed="rId2"/>
          <a:srcRect/>
          <a:stretch>
            <a:fillRect/>
          </a:stretch>
        </p:blipFill>
        <p:spPr bwMode="auto">
          <a:xfrm>
            <a:off x="1116013" y="2062163"/>
            <a:ext cx="10809287" cy="2968625"/>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Conteúdo 2"/>
          <p:cNvSpPr>
            <a:spLocks noGrp="1"/>
          </p:cNvSpPr>
          <p:nvPr>
            <p:ph idx="4294967295"/>
          </p:nvPr>
        </p:nvSpPr>
        <p:spPr>
          <a:xfrm>
            <a:off x="1587500" y="1397000"/>
            <a:ext cx="10293350" cy="5053013"/>
          </a:xfrm>
        </p:spPr>
        <p:txBody>
          <a:bodyPr/>
          <a:lstStyle/>
          <a:p>
            <a:pPr marL="365125" indent="-282575" algn="just" defTabSz="914400" eaLnBrk="1" hangingPunct="1"/>
            <a:r>
              <a:rPr lang="pt-BR" sz="1400" smtClean="0">
                <a:latin typeface="Times New Roman" pitchFamily="18" charset="0"/>
                <a:cs typeface="Times New Roman" pitchFamily="18" charset="0"/>
              </a:rPr>
              <a:t>1. Malcolm WF, Gantz M, Martin RJ, Goldstein RF, Goldberg RN, cotten CM. Use </a:t>
            </a:r>
            <a:r>
              <a:rPr lang="en-US" sz="1400" smtClean="0">
                <a:latin typeface="Times New Roman" pitchFamily="18" charset="0"/>
                <a:cs typeface="Times New Roman" pitchFamily="18" charset="0"/>
              </a:rPr>
              <a:t>of medications for gastroesophageal reflux at discharge among extremely low birth weight infants. Pediatrics 2008;121(1):22–7. </a:t>
            </a:r>
          </a:p>
          <a:p>
            <a:pPr marL="365125" indent="-282575" algn="just" defTabSz="914400" eaLnBrk="1" hangingPunct="1"/>
            <a:r>
              <a:rPr lang="en-US" sz="1400" smtClean="0">
                <a:latin typeface="Times New Roman" pitchFamily="18" charset="0"/>
                <a:cs typeface="Times New Roman" pitchFamily="18" charset="0"/>
              </a:rPr>
              <a:t>2. Dhillon AS, Ewer AK. Diagnosis and management of gastro-oesophageal reflux </a:t>
            </a:r>
            <a:r>
              <a:rPr lang="pt-BR" sz="1400" smtClean="0">
                <a:latin typeface="Times New Roman" pitchFamily="18" charset="0"/>
                <a:cs typeface="Times New Roman" pitchFamily="18" charset="0"/>
              </a:rPr>
              <a:t>in preterm infants in neonatal intensive care units. Acta Paediatr 2004;93(1): 88–93.</a:t>
            </a:r>
          </a:p>
          <a:p>
            <a:pPr marL="365125" indent="-282575" algn="just" defTabSz="914400" eaLnBrk="1" hangingPunct="1"/>
            <a:r>
              <a:rPr lang="pt-BR" sz="1400" smtClean="0">
                <a:latin typeface="Times New Roman" pitchFamily="18" charset="0"/>
                <a:cs typeface="Times New Roman" pitchFamily="18" charset="0"/>
              </a:rPr>
              <a:t>3. Golski CA, Rome ES, Martin RJ, Frank SH, Worley S, Sun Z, et al. Pediatric </a:t>
            </a:r>
            <a:r>
              <a:rPr lang="en-US" sz="1400" smtClean="0">
                <a:latin typeface="Times New Roman" pitchFamily="18" charset="0"/>
                <a:cs typeface="Times New Roman" pitchFamily="18" charset="0"/>
              </a:rPr>
              <a:t>specialists’ beliefs about gastroesophageal reflux diseasein premature infants. </a:t>
            </a:r>
            <a:r>
              <a:rPr lang="pt-BR" sz="1400" smtClean="0">
                <a:latin typeface="Times New Roman" pitchFamily="18" charset="0"/>
                <a:cs typeface="Times New Roman" pitchFamily="18" charset="0"/>
              </a:rPr>
              <a:t>Pediatrics 2010;125(1):96–104.</a:t>
            </a:r>
          </a:p>
          <a:p>
            <a:pPr marL="365125" indent="-282575" algn="just" defTabSz="914400" eaLnBrk="1" hangingPunct="1"/>
            <a:r>
              <a:rPr lang="pt-BR" sz="1400" smtClean="0">
                <a:latin typeface="Times New Roman" pitchFamily="18" charset="0"/>
                <a:cs typeface="Times New Roman" pitchFamily="18" charset="0"/>
              </a:rPr>
              <a:t>4. Abu Jawdeh EG, O’Riordan MA, Limrungsikul A, Bandyopadhyay A, Argus BM, </a:t>
            </a:r>
            <a:r>
              <a:rPr lang="en-US" sz="1400" smtClean="0">
                <a:latin typeface="Times New Roman" pitchFamily="18" charset="0"/>
                <a:cs typeface="Times New Roman" pitchFamily="18" charset="0"/>
              </a:rPr>
              <a:t>Nakad PE, et al. Prevalence of prophylactic caffeine use among an international cohort of neonatologists, 2012: Pediatric Academic Societies (PAS) Annual </a:t>
            </a:r>
            <a:r>
              <a:rPr lang="pt-BR" sz="1400" smtClean="0">
                <a:latin typeface="Times New Roman" pitchFamily="18" charset="0"/>
                <a:cs typeface="Times New Roman" pitchFamily="18" charset="0"/>
              </a:rPr>
              <a:t>Meeting.</a:t>
            </a:r>
          </a:p>
          <a:p>
            <a:pPr marL="365125" indent="-282575" algn="just" defTabSz="914400" eaLnBrk="1" hangingPunct="1"/>
            <a:r>
              <a:rPr lang="pt-BR" sz="1400" smtClean="0">
                <a:latin typeface="Times New Roman" pitchFamily="18" charset="0"/>
                <a:cs typeface="Times New Roman" pitchFamily="18" charset="0"/>
              </a:rPr>
              <a:t>5. Diaz DM, Winter HS, Colletti RB, Ferry GD, Rudolph CD, Czinn SJ, et al. </a:t>
            </a:r>
            <a:r>
              <a:rPr lang="en-US" sz="1400" smtClean="0">
                <a:latin typeface="Times New Roman" pitchFamily="18" charset="0"/>
                <a:cs typeface="Times New Roman" pitchFamily="18" charset="0"/>
              </a:rPr>
              <a:t>Knowledge, attitudes and practice styles of North American pediatricians </a:t>
            </a:r>
            <a:r>
              <a:rPr lang="pt-BR" sz="1400" smtClean="0">
                <a:latin typeface="Times New Roman" pitchFamily="18" charset="0"/>
                <a:cs typeface="Times New Roman" pitchFamily="18" charset="0"/>
              </a:rPr>
              <a:t>regarding gastroesophageal reflux disease. J Pediatr Gastroenterol Nutr 2007;45(1):56–64.</a:t>
            </a:r>
          </a:p>
          <a:p>
            <a:pPr marL="365125" indent="-282575" algn="just" defTabSz="914400" eaLnBrk="1" hangingPunct="1"/>
            <a:r>
              <a:rPr lang="pt-BR" sz="1400" smtClean="0">
                <a:latin typeface="Times New Roman" pitchFamily="18" charset="0"/>
                <a:cs typeface="Times New Roman" pitchFamily="18" charset="0"/>
              </a:rPr>
              <a:t>6. Slocum C, Hibbs AM, Martin RJ, Orenstein SR, Infant apnea and gastroesophageal </a:t>
            </a:r>
            <a:r>
              <a:rPr lang="en-US" sz="1400" smtClean="0">
                <a:latin typeface="Times New Roman" pitchFamily="18" charset="0"/>
                <a:cs typeface="Times New Roman" pitchFamily="18" charset="0"/>
              </a:rPr>
              <a:t>reflux: a critical review and framework for further investigation. Curr </a:t>
            </a:r>
            <a:r>
              <a:rPr lang="pt-BR" sz="1400" smtClean="0">
                <a:latin typeface="Times New Roman" pitchFamily="18" charset="0"/>
                <a:cs typeface="Times New Roman" pitchFamily="18" charset="0"/>
              </a:rPr>
              <a:t>Gastroenterol Rep 2007;9(3):219–24.</a:t>
            </a:r>
          </a:p>
          <a:p>
            <a:pPr marL="365125" indent="-282575" algn="just" defTabSz="914400" eaLnBrk="1" hangingPunct="1"/>
            <a:r>
              <a:rPr lang="pt-BR" sz="1400" smtClean="0">
                <a:latin typeface="Times New Roman" pitchFamily="18" charset="0"/>
                <a:cs typeface="Times New Roman" pitchFamily="18" charset="0"/>
              </a:rPr>
              <a:t>7. Abu-Shaweesh JM, Dreshaj IA, Haxhiu MA, Martin RJ. Central GABAergic </a:t>
            </a:r>
            <a:r>
              <a:rPr lang="en-US" sz="1400" smtClean="0">
                <a:latin typeface="Times New Roman" pitchFamily="18" charset="0"/>
                <a:cs typeface="Times New Roman" pitchFamily="18" charset="0"/>
              </a:rPr>
              <a:t>mechanisms are involved in apnea induced by SLN stimulation in piglets. J Appl </a:t>
            </a:r>
            <a:r>
              <a:rPr lang="pt-BR" sz="1400" smtClean="0">
                <a:latin typeface="Times New Roman" pitchFamily="18" charset="0"/>
                <a:cs typeface="Times New Roman" pitchFamily="18" charset="0"/>
              </a:rPr>
              <a:t>Physiol 2001;90(4):1570–6.</a:t>
            </a:r>
          </a:p>
          <a:p>
            <a:pPr marL="365125" indent="-282575" algn="just" defTabSz="914400" eaLnBrk="1" hangingPunct="1"/>
            <a:r>
              <a:rPr lang="en-US" sz="1400" smtClean="0">
                <a:latin typeface="Times New Roman" pitchFamily="18" charset="0"/>
                <a:cs typeface="Times New Roman" pitchFamily="18" charset="0"/>
              </a:rPr>
              <a:t>8. Davies AM, Koenig JS, Thach BT. Characteristics of upper airway chemoreflex prolonged apnea in human infants. Am Rev Respir Dis 1989;139(3):668–73.</a:t>
            </a:r>
          </a:p>
          <a:p>
            <a:pPr marL="365125" indent="-282575" algn="just" defTabSz="914400" eaLnBrk="1" hangingPunct="1"/>
            <a:r>
              <a:rPr lang="pt-BR" sz="1400" smtClean="0">
                <a:latin typeface="Times New Roman" pitchFamily="18" charset="0"/>
                <a:cs typeface="Times New Roman" pitchFamily="18" charset="0"/>
              </a:rPr>
              <a:t>9. Kiatchoosakun P, Dreshaj IA, Abu-Shaweesh JM, Haxhiu MA, Martin RJ. Effects of </a:t>
            </a:r>
            <a:r>
              <a:rPr lang="en-US" sz="1400" smtClean="0">
                <a:latin typeface="Times New Roman" pitchFamily="18" charset="0"/>
                <a:cs typeface="Times New Roman" pitchFamily="18" charset="0"/>
              </a:rPr>
              <a:t>hypoxia on respiratory neural output and lower esophageal sphincter pressure </a:t>
            </a:r>
            <a:r>
              <a:rPr lang="pt-BR" sz="1400" smtClean="0">
                <a:latin typeface="Times New Roman" pitchFamily="18" charset="0"/>
                <a:cs typeface="Times New Roman" pitchFamily="18" charset="0"/>
              </a:rPr>
              <a:t>in piglets. Pediatr Res 2002;52(1):50–5.</a:t>
            </a:r>
          </a:p>
        </p:txBody>
      </p:sp>
      <p:sp>
        <p:nvSpPr>
          <p:cNvPr id="2" name="Título 1"/>
          <p:cNvSpPr>
            <a:spLocks/>
          </p:cNvSpPr>
          <p:nvPr/>
        </p:nvSpPr>
        <p:spPr bwMode="auto">
          <a:xfrm>
            <a:off x="1741488" y="263525"/>
            <a:ext cx="8912225" cy="1281113"/>
          </a:xfrm>
          <a:prstGeom prst="rect">
            <a:avLst/>
          </a:prstGeom>
          <a:noFill/>
          <a:ln w="9525">
            <a:noFill/>
            <a:miter lim="800000"/>
            <a:headEnd/>
            <a:tailEnd/>
          </a:ln>
        </p:spPr>
        <p:txBody>
          <a:bodyPr anchor="ctr"/>
          <a:lstStyle/>
          <a:p>
            <a:pPr algn="ctr">
              <a:defRPr/>
            </a:pPr>
            <a:r>
              <a:rPr lang="pt-BR" sz="3300" b="1">
                <a:solidFill>
                  <a:srgbClr val="003F75"/>
                </a:solidFill>
                <a:effectLst>
                  <a:outerShdw blurRad="38100" dist="38100" dir="2700000" algn="tl">
                    <a:srgbClr val="C0C0C0"/>
                  </a:outerShdw>
                </a:effectLst>
                <a:latin typeface="Times New Roman" pitchFamily="18" charset="0"/>
                <a:cs typeface="Times New Roman" pitchFamily="18" charset="0"/>
              </a:rPr>
              <a:t>Referências</a:t>
            </a:r>
            <a:endParaRPr lang="pt-BR" sz="3200" b="1">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Conteúdo 2"/>
          <p:cNvSpPr>
            <a:spLocks noGrp="1"/>
          </p:cNvSpPr>
          <p:nvPr>
            <p:ph idx="4294967295"/>
          </p:nvPr>
        </p:nvSpPr>
        <p:spPr/>
        <p:txBody>
          <a:bodyPr/>
          <a:lstStyle/>
          <a:p>
            <a:pPr marL="365125" indent="-282575" defTabSz="914400" eaLnBrk="1" hangingPunct="1">
              <a:lnSpc>
                <a:spcPct val="80000"/>
              </a:lnSpc>
            </a:pPr>
            <a:r>
              <a:rPr lang="en-US" sz="1400" smtClean="0">
                <a:latin typeface="Times New Roman" pitchFamily="18" charset="0"/>
                <a:cs typeface="Times New Roman" pitchFamily="18" charset="0"/>
              </a:rPr>
              <a:t>10. Omari TI. Apnea-associated reduction in lower esophageal sphincter tone in </a:t>
            </a:r>
            <a:r>
              <a:rPr lang="pt-BR" sz="1400" smtClean="0">
                <a:latin typeface="Times New Roman" pitchFamily="18" charset="0"/>
                <a:cs typeface="Times New Roman" pitchFamily="18" charset="0"/>
              </a:rPr>
              <a:t>premature infants. J Pediatr 2009;154(3):374–8.</a:t>
            </a:r>
          </a:p>
          <a:p>
            <a:pPr marL="365125" indent="-282575" defTabSz="914400" eaLnBrk="1" hangingPunct="1">
              <a:lnSpc>
                <a:spcPct val="80000"/>
              </a:lnSpc>
            </a:pPr>
            <a:r>
              <a:rPr lang="it-IT" sz="1400" smtClean="0">
                <a:latin typeface="Times New Roman" pitchFamily="18" charset="0"/>
                <a:cs typeface="Times New Roman" pitchFamily="18" charset="0"/>
              </a:rPr>
              <a:t>11. Corvaglia L, Zama D, Gualdi S, Ferlini M, Aceti A, Faldella G. Gastro-oesophageal </a:t>
            </a:r>
            <a:r>
              <a:rPr lang="en-US" sz="1400" smtClean="0">
                <a:latin typeface="Times New Roman" pitchFamily="18" charset="0"/>
                <a:cs typeface="Times New Roman" pitchFamily="18" charset="0"/>
              </a:rPr>
              <a:t>reflux increases the number of apnoeas in very preterm infants. Arch Dis Child </a:t>
            </a:r>
            <a:r>
              <a:rPr lang="pt-BR" sz="1400" smtClean="0">
                <a:latin typeface="Times New Roman" pitchFamily="18" charset="0"/>
                <a:cs typeface="Times New Roman" pitchFamily="18" charset="0"/>
              </a:rPr>
              <a:t>Fetal Neonatal Ed 2009;94(3):F188–92.</a:t>
            </a:r>
          </a:p>
          <a:p>
            <a:pPr marL="365125" indent="-282575" defTabSz="914400" eaLnBrk="1" hangingPunct="1">
              <a:lnSpc>
                <a:spcPct val="80000"/>
              </a:lnSpc>
            </a:pPr>
            <a:r>
              <a:rPr lang="en-US" sz="1400" smtClean="0">
                <a:latin typeface="Times New Roman" pitchFamily="18" charset="0"/>
                <a:cs typeface="Times New Roman" pitchFamily="18" charset="0"/>
              </a:rPr>
              <a:t>12. Di Fiore J, Arko M, Herynk B, Martin R, Hibbs AM. Characterization of cardiorespiratory events following gastroesophageal reflux in preterm infants. </a:t>
            </a:r>
            <a:r>
              <a:rPr lang="pt-BR" sz="1400" smtClean="0">
                <a:latin typeface="Times New Roman" pitchFamily="18" charset="0"/>
                <a:cs typeface="Times New Roman" pitchFamily="18" charset="0"/>
              </a:rPr>
              <a:t>J Perinatol 2010;30(10):683–7.</a:t>
            </a:r>
          </a:p>
          <a:p>
            <a:pPr marL="365125" indent="-282575" defTabSz="914400" eaLnBrk="1" hangingPunct="1">
              <a:lnSpc>
                <a:spcPct val="80000"/>
              </a:lnSpc>
            </a:pPr>
            <a:r>
              <a:rPr lang="pt-BR" sz="1400" smtClean="0">
                <a:latin typeface="Times New Roman" pitchFamily="18" charset="0"/>
                <a:cs typeface="Times New Roman" pitchFamily="18" charset="0"/>
              </a:rPr>
              <a:t>13. Martin RJ, Di Fiore JM, Hibbs AM. Gastroesophageal reflux in preterm infants: is </a:t>
            </a:r>
            <a:r>
              <a:rPr lang="en-US" sz="1400" smtClean="0">
                <a:latin typeface="Times New Roman" pitchFamily="18" charset="0"/>
                <a:cs typeface="Times New Roman" pitchFamily="18" charset="0"/>
              </a:rPr>
              <a:t>positioning the answer? J Pediatr 2007;151(6):560–1.</a:t>
            </a:r>
          </a:p>
          <a:p>
            <a:pPr marL="365125" indent="-282575" defTabSz="914400" eaLnBrk="1" hangingPunct="1">
              <a:lnSpc>
                <a:spcPct val="80000"/>
              </a:lnSpc>
            </a:pPr>
            <a:r>
              <a:rPr lang="pt-BR" sz="1400" smtClean="0">
                <a:latin typeface="Times New Roman" pitchFamily="18" charset="0"/>
                <a:cs typeface="Times New Roman" pitchFamily="18" charset="0"/>
              </a:rPr>
              <a:t>14. Orenstein SR, Hassall E, Furmaga-Jablonska W, Atkinson S, Raanan M. </a:t>
            </a:r>
            <a:r>
              <a:rPr lang="en-US" sz="1400" smtClean="0">
                <a:latin typeface="Times New Roman" pitchFamily="18" charset="0"/>
                <a:cs typeface="Times New Roman" pitchFamily="18" charset="0"/>
              </a:rPr>
              <a:t>Multicenter, double-blind, randomized, placebo-controlled trial assessing the efficacy and safety of proton pump inhibitor lansoprazole in infants with symptoms of gastroesophageal reflux disease. J Pediatr 2009;154(4):514–20 e4.</a:t>
            </a:r>
          </a:p>
          <a:p>
            <a:pPr marL="365125" indent="-282575" defTabSz="914400" eaLnBrk="1" hangingPunct="1">
              <a:lnSpc>
                <a:spcPct val="80000"/>
              </a:lnSpc>
            </a:pPr>
            <a:r>
              <a:rPr lang="pt-BR" sz="1400" smtClean="0">
                <a:latin typeface="Times New Roman" pitchFamily="18" charset="0"/>
                <a:cs typeface="Times New Roman" pitchFamily="18" charset="0"/>
              </a:rPr>
              <a:t>15. Guillet R, Stoll BJ, Cotten CM, Gantz M, McDonald S, Poole WK, et al. Association </a:t>
            </a:r>
            <a:r>
              <a:rPr lang="en-US" sz="1400" smtClean="0">
                <a:latin typeface="Times New Roman" pitchFamily="18" charset="0"/>
                <a:cs typeface="Times New Roman" pitchFamily="18" charset="0"/>
              </a:rPr>
              <a:t>of H2-blocker therapy and higher incidence of necrotizing enterocolitis in very low birth weight infants. Pediatrics 2006;117(2):e137–42.</a:t>
            </a:r>
          </a:p>
          <a:p>
            <a:pPr marL="365125" indent="-282575" defTabSz="914400" eaLnBrk="1" hangingPunct="1">
              <a:lnSpc>
                <a:spcPct val="80000"/>
              </a:lnSpc>
            </a:pPr>
            <a:r>
              <a:rPr lang="it-IT" sz="1400" smtClean="0">
                <a:latin typeface="Times New Roman" pitchFamily="18" charset="0"/>
                <a:cs typeface="Times New Roman" pitchFamily="18" charset="0"/>
              </a:rPr>
              <a:t>16. Terrin G, Passariello A, De Curtis M, Manguso F, Salvia G, Lega L, et al. </a:t>
            </a:r>
            <a:r>
              <a:rPr lang="en-US" sz="1400" smtClean="0">
                <a:latin typeface="Times New Roman" pitchFamily="18" charset="0"/>
                <a:cs typeface="Times New Roman" pitchFamily="18" charset="0"/>
              </a:rPr>
              <a:t>Ranitidine is associated with infections, necrotizing enterocolitis, fatal outcome </a:t>
            </a:r>
            <a:r>
              <a:rPr lang="it-IT" sz="1400" smtClean="0">
                <a:latin typeface="Times New Roman" pitchFamily="18" charset="0"/>
                <a:cs typeface="Times New Roman" pitchFamily="18" charset="0"/>
              </a:rPr>
              <a:t>in newborns. Pediatrics 2012;129(1):e40–5.</a:t>
            </a:r>
          </a:p>
          <a:p>
            <a:pPr marL="365125" indent="-282575" defTabSz="914400" eaLnBrk="1" hangingPunct="1">
              <a:lnSpc>
                <a:spcPct val="80000"/>
              </a:lnSpc>
            </a:pPr>
            <a:r>
              <a:rPr lang="en-US" sz="1400" smtClean="0">
                <a:latin typeface="Times New Roman" pitchFamily="18" charset="0"/>
                <a:cs typeface="Times New Roman" pitchFamily="18" charset="0"/>
              </a:rPr>
              <a:t>17. Wheatley E, Kennedy KA. Cross-over trial of treatment for bradycardia attributed to gastroesophageal reflux in preterm infants. J Pediatr 2009;155(4):516–21.</a:t>
            </a:r>
          </a:p>
          <a:p>
            <a:pPr marL="365125" indent="-282575" defTabSz="914400" eaLnBrk="1" hangingPunct="1">
              <a:lnSpc>
                <a:spcPct val="80000"/>
              </a:lnSpc>
            </a:pPr>
            <a:r>
              <a:rPr lang="pt-BR" sz="1400" smtClean="0">
                <a:latin typeface="Times New Roman" pitchFamily="18" charset="0"/>
                <a:cs typeface="Times New Roman" pitchFamily="18" charset="0"/>
              </a:rPr>
              <a:t>18. Hibbs AM. Pharmacology Review: Pharmacotherapy for gastroesophageal reflux disease. Neoreviews 2011;12(3):e159–66.</a:t>
            </a:r>
          </a:p>
          <a:p>
            <a:pPr marL="365125" indent="-282575" defTabSz="914400" eaLnBrk="1" hangingPunct="1">
              <a:lnSpc>
                <a:spcPct val="80000"/>
              </a:lnSpc>
            </a:pPr>
            <a:r>
              <a:rPr lang="it-IT" sz="1400" smtClean="0">
                <a:latin typeface="Times New Roman" pitchFamily="18" charset="0"/>
                <a:cs typeface="Times New Roman" pitchFamily="18" charset="0"/>
              </a:rPr>
              <a:t>19. Cresi F, Locatelli E, Marinaccio C, Grasso G, Coscia A, Bertino E. Prognostic values </a:t>
            </a:r>
            <a:r>
              <a:rPr lang="en-US" sz="1400" smtClean="0">
                <a:latin typeface="Times New Roman" pitchFamily="18" charset="0"/>
                <a:cs typeface="Times New Roman" pitchFamily="18" charset="0"/>
              </a:rPr>
              <a:t>of multichannel intraluminal impedance and pH monitoring in newborns with symptoms of gastroesophageal reflux disease. J Pediatr 2013;162(4):770–5.</a:t>
            </a:r>
            <a:endParaRPr lang="pt-BR" sz="1400" smtClean="0">
              <a:latin typeface="Times New Roman" pitchFamily="18" charset="0"/>
              <a:cs typeface="Times New Roman" pitchFamily="18" charset="0"/>
            </a:endParaRPr>
          </a:p>
        </p:txBody>
      </p:sp>
      <p:sp>
        <p:nvSpPr>
          <p:cNvPr id="2" name="Título 1"/>
          <p:cNvSpPr>
            <a:spLocks/>
          </p:cNvSpPr>
          <p:nvPr/>
        </p:nvSpPr>
        <p:spPr bwMode="auto">
          <a:xfrm>
            <a:off x="1741488" y="263525"/>
            <a:ext cx="8912225" cy="1281113"/>
          </a:xfrm>
          <a:prstGeom prst="rect">
            <a:avLst/>
          </a:prstGeom>
          <a:noFill/>
          <a:ln w="9525">
            <a:noFill/>
            <a:miter lim="800000"/>
            <a:headEnd/>
            <a:tailEnd/>
          </a:ln>
        </p:spPr>
        <p:txBody>
          <a:bodyPr anchor="ctr"/>
          <a:lstStyle/>
          <a:p>
            <a:pPr algn="ctr">
              <a:defRPr/>
            </a:pPr>
            <a:r>
              <a:rPr lang="pt-BR" sz="3300" b="1">
                <a:solidFill>
                  <a:srgbClr val="003F75"/>
                </a:solidFill>
                <a:effectLst>
                  <a:outerShdw blurRad="38100" dist="38100" dir="2700000" algn="tl">
                    <a:srgbClr val="C0C0C0"/>
                  </a:outerShdw>
                </a:effectLst>
                <a:latin typeface="Times New Roman" pitchFamily="18" charset="0"/>
                <a:cs typeface="Times New Roman" pitchFamily="18" charset="0"/>
              </a:rPr>
              <a:t>Referências</a:t>
            </a:r>
            <a:endParaRPr lang="pt-BR" sz="3200" b="1">
              <a:solidFill>
                <a:srgbClr val="262626"/>
              </a:solidFill>
              <a:effectLst>
                <a:outerShdw blurRad="38100" dist="38100" dir="2700000" algn="tl">
                  <a:srgbClr val="C0C0C0"/>
                </a:outerShdw>
              </a:effectLst>
              <a:latin typeface="Century Gothic" pitchFamily="34"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idx="4294967295"/>
          </p:nvPr>
        </p:nvSpPr>
        <p:spPr>
          <a:xfrm>
            <a:off x="1992313" y="471488"/>
            <a:ext cx="8912225" cy="1281112"/>
          </a:xfrm>
        </p:spPr>
        <p:txBody>
          <a:bodyPr/>
          <a:lstStyle/>
          <a:p>
            <a:pPr algn="ctr" eaLnBrk="1" hangingPunct="1"/>
            <a:r>
              <a:rPr lang="pt-BR" sz="3200" b="1" smtClean="0">
                <a:solidFill>
                  <a:srgbClr val="0033CC"/>
                </a:solidFill>
              </a:rPr>
              <a:t>Nota do Editor do site, Dr. Paulo R. Margotto. Consultem também!Estudando Juntos! Aqui e Agora!</a:t>
            </a:r>
          </a:p>
        </p:txBody>
      </p:sp>
      <p:sp>
        <p:nvSpPr>
          <p:cNvPr id="59395" name="Rectangle 3"/>
          <p:cNvSpPr>
            <a:spLocks noGrp="1"/>
          </p:cNvSpPr>
          <p:nvPr>
            <p:ph type="body" idx="4294967295"/>
          </p:nvPr>
        </p:nvSpPr>
        <p:spPr>
          <a:xfrm>
            <a:off x="1866900" y="2255838"/>
            <a:ext cx="8915400" cy="3886200"/>
          </a:xfrm>
        </p:spPr>
        <p:txBody>
          <a:bodyPr/>
          <a:lstStyle/>
          <a:p>
            <a:pPr algn="ctr" eaLnBrk="1" hangingPunct="1">
              <a:buFont typeface="Wingdings 3" pitchFamily="18" charset="2"/>
              <a:buNone/>
            </a:pPr>
            <a:r>
              <a:rPr lang="pt-BR" sz="1800" b="1" smtClean="0">
                <a:solidFill>
                  <a:srgbClr val="FF33CC"/>
                </a:solidFill>
              </a:rPr>
              <a:t>Uma pequena viagem de 2006 a 2018  com o tema Refluxo Gastroesofágico e Apnéia! Embarquem!</a:t>
            </a:r>
          </a:p>
          <a:p>
            <a:pPr algn="ctr" eaLnBrk="1" hangingPunct="1"/>
            <a:endParaRPr lang="pt-BR" sz="1800" b="1" smtClean="0">
              <a:solidFill>
                <a:srgbClr val="FF33CC"/>
              </a:solidFill>
            </a:endParaRPr>
          </a:p>
          <a:p>
            <a:pPr eaLnBrk="1" hangingPunct="1"/>
            <a:endParaRPr lang="pt-BR" sz="1800" smtClean="0">
              <a:solidFill>
                <a:srgbClr val="FF33CC"/>
              </a:solidFill>
            </a:endParaRPr>
          </a:p>
        </p:txBody>
      </p:sp>
      <p:pic>
        <p:nvPicPr>
          <p:cNvPr id="59396" name="Picture 6" descr="Forta-Praia_Iracema"/>
          <p:cNvPicPr>
            <a:picLocks noChangeAspect="1" noChangeArrowheads="1"/>
          </p:cNvPicPr>
          <p:nvPr/>
        </p:nvPicPr>
        <p:blipFill>
          <a:blip r:embed="rId2"/>
          <a:srcRect/>
          <a:stretch>
            <a:fillRect/>
          </a:stretch>
        </p:blipFill>
        <p:spPr bwMode="auto">
          <a:xfrm>
            <a:off x="4206875" y="3100388"/>
            <a:ext cx="4156075" cy="3117850"/>
          </a:xfrm>
          <a:prstGeom prst="rect">
            <a:avLst/>
          </a:prstGeom>
          <a:noFill/>
          <a:ln w="38100">
            <a:solidFill>
              <a:srgbClr val="0033CC"/>
            </a:solidFill>
            <a:miter lim="800000"/>
            <a:headEnd/>
            <a:tailEnd/>
          </a:ln>
        </p:spPr>
      </p:pic>
      <p:sp>
        <p:nvSpPr>
          <p:cNvPr id="59397" name="Text Box 7"/>
          <p:cNvSpPr txBox="1">
            <a:spLocks noChangeArrowheads="1"/>
          </p:cNvSpPr>
          <p:nvPr/>
        </p:nvSpPr>
        <p:spPr bwMode="auto">
          <a:xfrm>
            <a:off x="5202238" y="6265863"/>
            <a:ext cx="2549525" cy="366712"/>
          </a:xfrm>
          <a:prstGeom prst="rect">
            <a:avLst/>
          </a:prstGeom>
          <a:noFill/>
          <a:ln w="9525">
            <a:noFill/>
            <a:miter lim="800000"/>
            <a:headEnd/>
            <a:tailEnd/>
          </a:ln>
        </p:spPr>
        <p:txBody>
          <a:bodyPr wrap="none">
            <a:spAutoFit/>
          </a:bodyPr>
          <a:lstStyle/>
          <a:p>
            <a:pPr defTabSz="914400"/>
            <a:r>
              <a:rPr lang="pt-BR">
                <a:hlinkClick r:id="rId3"/>
              </a:rPr>
              <a:t>pmargotto@gmail.com</a:t>
            </a:r>
            <a:r>
              <a:rPr lang="pt-BR"/>
              <a:t> </a:t>
            </a:r>
          </a:p>
        </p:txBody>
      </p:sp>
      <p:sp>
        <p:nvSpPr>
          <p:cNvPr id="59398" name="Text Box 8"/>
          <p:cNvSpPr txBox="1">
            <a:spLocks noChangeArrowheads="1"/>
          </p:cNvSpPr>
          <p:nvPr/>
        </p:nvSpPr>
        <p:spPr bwMode="auto">
          <a:xfrm>
            <a:off x="8299450" y="5970588"/>
            <a:ext cx="2441575" cy="366712"/>
          </a:xfrm>
          <a:prstGeom prst="rect">
            <a:avLst/>
          </a:prstGeom>
          <a:noFill/>
          <a:ln w="9525">
            <a:noFill/>
            <a:miter lim="800000"/>
            <a:headEnd/>
            <a:tailEnd/>
          </a:ln>
        </p:spPr>
        <p:txBody>
          <a:bodyPr wrap="none">
            <a:spAutoFit/>
          </a:bodyPr>
          <a:lstStyle/>
          <a:p>
            <a:pPr defTabSz="914400"/>
            <a:r>
              <a:rPr lang="pt-BR" sz="1200">
                <a:solidFill>
                  <a:srgbClr val="0033CC"/>
                </a:solidFill>
              </a:rPr>
              <a:t>Praia de Iracema, Fortaleza (CE</a:t>
            </a:r>
            <a:r>
              <a:rPr lang="pt-BR"/>
              <a: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p:cNvSpPr>
          <p:nvPr>
            <p:ph type="body" idx="4294967295"/>
          </p:nvPr>
        </p:nvSpPr>
        <p:spPr>
          <a:xfrm>
            <a:off x="1917700" y="2287588"/>
            <a:ext cx="8915400" cy="3886200"/>
          </a:xfrm>
        </p:spPr>
        <p:txBody>
          <a:bodyPr/>
          <a:lstStyle/>
          <a:p>
            <a:pPr algn="ctr" eaLnBrk="1" hangingPunct="1">
              <a:buFont typeface="Wingdings 3" pitchFamily="18" charset="2"/>
              <a:buNone/>
            </a:pPr>
            <a:r>
              <a:rPr lang="pt-BR" sz="2800" smtClean="0">
                <a:solidFill>
                  <a:srgbClr val="0033CC"/>
                </a:solidFill>
              </a:rPr>
              <a:t>Quanto mais prematuro for o recém-nascido (RN) mais apnéia ele apresenta, maior imaturidade do trato gastrintestinal e conseqüentemente mais refluxo gastroesofageano (RGE). </a:t>
            </a:r>
          </a:p>
          <a:p>
            <a:pPr algn="ctr" eaLnBrk="1" hangingPunct="1">
              <a:buFont typeface="Wingdings 3" pitchFamily="18" charset="2"/>
              <a:buNone/>
            </a:pPr>
            <a:r>
              <a:rPr lang="pt-BR" sz="2800" smtClean="0">
                <a:solidFill>
                  <a:srgbClr val="0033CC"/>
                </a:solidFill>
              </a:rPr>
              <a:t>Assim, neste momento muitos médicos tratam o RGE baseado na relação entre apnéia e RGE. É o que vamos discutir adiante.</a:t>
            </a:r>
          </a:p>
        </p:txBody>
      </p:sp>
      <p:sp>
        <p:nvSpPr>
          <p:cNvPr id="60419" name="Rectangle 4"/>
          <p:cNvSpPr>
            <a:spLocks noChangeArrowheads="1"/>
          </p:cNvSpPr>
          <p:nvPr/>
        </p:nvSpPr>
        <p:spPr bwMode="auto">
          <a:xfrm>
            <a:off x="1533525" y="736600"/>
            <a:ext cx="10323513" cy="1563688"/>
          </a:xfrm>
          <a:prstGeom prst="rect">
            <a:avLst/>
          </a:prstGeom>
          <a:noFill/>
          <a:ln w="9525">
            <a:noFill/>
            <a:miter lim="800000"/>
            <a:headEnd/>
            <a:tailEnd/>
          </a:ln>
        </p:spPr>
        <p:txBody>
          <a:bodyPr wrap="none" lIns="0" tIns="126960" rIns="0" bIns="63480" anchor="ctr">
            <a:spAutoFit/>
          </a:bodyPr>
          <a:lstStyle/>
          <a:p>
            <a:pPr algn="ctr"/>
            <a:r>
              <a:rPr lang="en-US" sz="2000" b="1">
                <a:solidFill>
                  <a:srgbClr val="072A4D"/>
                </a:solidFill>
                <a:latin typeface="Lato" pitchFamily="34" charset="0"/>
              </a:rPr>
              <a:t>CONTROV</a:t>
            </a:r>
            <a:r>
              <a:rPr lang="en-US" sz="2000" b="1">
                <a:solidFill>
                  <a:srgbClr val="072A4D"/>
                </a:solidFill>
                <a:latin typeface="Century Gothic" pitchFamily="34" charset="0"/>
              </a:rPr>
              <a:t>É</a:t>
            </a:r>
            <a:r>
              <a:rPr lang="en-US" sz="2000" b="1">
                <a:solidFill>
                  <a:srgbClr val="072A4D"/>
                </a:solidFill>
                <a:latin typeface="Lato" pitchFamily="34" charset="0"/>
              </a:rPr>
              <a:t>RSIAS NO MANUSEIO DO REFLUXO GASTROESOFAGEANO NO PR</a:t>
            </a:r>
            <a:r>
              <a:rPr lang="en-US" sz="2000" b="1">
                <a:solidFill>
                  <a:srgbClr val="072A4D"/>
                </a:solidFill>
                <a:latin typeface="Century Gothic" pitchFamily="34" charset="0"/>
              </a:rPr>
              <a:t>É</a:t>
            </a:r>
            <a:r>
              <a:rPr lang="en-US" sz="2000" b="1">
                <a:solidFill>
                  <a:srgbClr val="072A4D"/>
                </a:solidFill>
                <a:latin typeface="Lato" pitchFamily="34" charset="0"/>
              </a:rPr>
              <a:t>-TERMO</a:t>
            </a:r>
          </a:p>
          <a:p>
            <a:pPr algn="ctr" eaLnBrk="0" hangingPunct="0"/>
            <a:r>
              <a:rPr lang="en-US" sz="1300">
                <a:solidFill>
                  <a:srgbClr val="424242"/>
                </a:solidFill>
                <a:latin typeface="Source Sans Pro"/>
              </a:rPr>
              <a:t>Cleide Suguihara (EUA).</a:t>
            </a:r>
            <a:r>
              <a:rPr lang="en-US" sz="1300">
                <a:solidFill>
                  <a:srgbClr val="424242"/>
                </a:solidFill>
                <a:latin typeface="Century Gothic" pitchFamily="34" charset="0"/>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University of Miami School of Medicine).</a:t>
            </a:r>
          </a:p>
          <a:p>
            <a:pPr algn="ctr" eaLnBrk="0" hangingPunct="0"/>
            <a:r>
              <a:rPr lang="en-US" sz="1300">
                <a:solidFill>
                  <a:srgbClr val="424242"/>
                </a:solidFill>
                <a:latin typeface="Source Sans Pro"/>
              </a:rPr>
              <a:t>5</a:t>
            </a:r>
            <a:r>
              <a:rPr lang="en-US" sz="900" baseline="30000">
                <a:solidFill>
                  <a:srgbClr val="424242"/>
                </a:solidFill>
                <a:latin typeface="Source Sans Pro"/>
              </a:rPr>
              <a:t>o</a:t>
            </a:r>
            <a:r>
              <a:rPr lang="en-US" sz="1300">
                <a:solidFill>
                  <a:srgbClr val="424242"/>
                </a:solidFill>
                <a:latin typeface="Century Gothic" pitchFamily="34" charset="0"/>
              </a:rPr>
              <a:t> </a:t>
            </a:r>
            <a:r>
              <a:rPr lang="en-US" sz="1300">
                <a:solidFill>
                  <a:srgbClr val="424242"/>
                </a:solidFill>
                <a:latin typeface="Source Sans Pro"/>
              </a:rPr>
              <a:t>Simp</a:t>
            </a:r>
            <a:r>
              <a:rPr lang="en-US" sz="1300">
                <a:solidFill>
                  <a:srgbClr val="424242"/>
                </a:solidFill>
                <a:latin typeface="Century Gothic" pitchFamily="34" charset="0"/>
              </a:rPr>
              <a:t>ó</a:t>
            </a:r>
            <a:r>
              <a:rPr lang="en-US" sz="1300">
                <a:solidFill>
                  <a:srgbClr val="424242"/>
                </a:solidFill>
                <a:latin typeface="Source Sans Pro"/>
              </a:rPr>
              <a:t>sio Internacional de Neonatologia do Rio de Janeiro, 28-30 de setembro de 2006</a:t>
            </a:r>
          </a:p>
          <a:p>
            <a:pPr algn="ctr" eaLnBrk="0" hangingPunct="0"/>
            <a:r>
              <a:rPr lang="en-US" sz="1300">
                <a:solidFill>
                  <a:srgbClr val="424242"/>
                </a:solidFill>
                <a:latin typeface="Source Sans Pro"/>
              </a:rPr>
              <a:t>Realizado por Paulo R. Margotto, Prof. do Curso de Medicina da Escola Superior de Ciências da Sa</a:t>
            </a:r>
            <a:r>
              <a:rPr lang="en-US" sz="1300">
                <a:solidFill>
                  <a:srgbClr val="424242"/>
                </a:solidFill>
                <a:latin typeface="Century Gothic" pitchFamily="34" charset="0"/>
              </a:rPr>
              <a:t>ú</a:t>
            </a:r>
            <a:r>
              <a:rPr lang="en-US" sz="1300">
                <a:solidFill>
                  <a:srgbClr val="424242"/>
                </a:solidFill>
                <a:latin typeface="Source Sans Pro"/>
              </a:rPr>
              <a:t>de/SES/DF</a:t>
            </a:r>
          </a:p>
          <a:p>
            <a:pPr algn="ctr" eaLnBrk="0" hangingPunct="0"/>
            <a:endParaRPr lang="en-US" u="sng">
              <a:solidFill>
                <a:srgbClr val="78909C"/>
              </a:solidFill>
              <a:latin typeface="Century Gothic" pitchFamily="34" charset="0"/>
            </a:endParaRPr>
          </a:p>
        </p:txBody>
      </p:sp>
      <p:sp>
        <p:nvSpPr>
          <p:cNvPr id="60420" name="Oval 6"/>
          <p:cNvSpPr>
            <a:spLocks noChangeArrowheads="1"/>
          </p:cNvSpPr>
          <p:nvPr/>
        </p:nvSpPr>
        <p:spPr bwMode="auto">
          <a:xfrm>
            <a:off x="142875" y="698500"/>
            <a:ext cx="1341438" cy="722313"/>
          </a:xfrm>
          <a:prstGeom prst="ellipse">
            <a:avLst/>
          </a:prstGeom>
          <a:solidFill>
            <a:srgbClr val="00FFCC"/>
          </a:solidFill>
          <a:ln w="38100">
            <a:solidFill>
              <a:srgbClr val="FF33CC"/>
            </a:solidFill>
            <a:round/>
            <a:headEnd/>
            <a:tailEnd/>
          </a:ln>
        </p:spPr>
        <p:txBody>
          <a:bodyPr wrap="none" anchor="ctr"/>
          <a:lstStyle/>
          <a:p>
            <a:pPr algn="ctr"/>
            <a:r>
              <a:rPr lang="pt-BR" b="1">
                <a:solidFill>
                  <a:srgbClr val="0033CC"/>
                </a:solidFill>
              </a:rPr>
              <a:t>2006</a:t>
            </a:r>
          </a:p>
        </p:txBody>
      </p:sp>
      <p:pic>
        <p:nvPicPr>
          <p:cNvPr id="60421" name="Picture 9" descr="doc">
            <a:hlinkClick r:id="rId2" tooltip="Refluxo_gastroesofageano_controversias"/>
          </p:cNvPr>
          <p:cNvPicPr>
            <a:picLocks noChangeAspect="1" noChangeArrowheads="1"/>
          </p:cNvPicPr>
          <p:nvPr/>
        </p:nvPicPr>
        <p:blipFill>
          <a:blip r:embed="rId3"/>
          <a:srcRect/>
          <a:stretch>
            <a:fillRect/>
          </a:stretch>
        </p:blipFill>
        <p:spPr bwMode="auto">
          <a:xfrm>
            <a:off x="11068050" y="1214438"/>
            <a:ext cx="457200" cy="457200"/>
          </a:xfrm>
          <a:prstGeom prst="rect">
            <a:avLst/>
          </a:prstGeom>
          <a:noFill/>
          <a:ln w="9525">
            <a:noFill/>
            <a:miter lim="800000"/>
            <a:headEnd/>
            <a:tailEnd/>
          </a:ln>
        </p:spPr>
      </p:pic>
      <p:sp>
        <p:nvSpPr>
          <p:cNvPr id="60422" name="AutoShape 10"/>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Grp="1"/>
          </p:cNvSpPr>
          <p:nvPr>
            <p:ph type="body" idx="4294967295"/>
          </p:nvPr>
        </p:nvSpPr>
        <p:spPr>
          <a:xfrm>
            <a:off x="1531938" y="871538"/>
            <a:ext cx="10440987" cy="5543550"/>
          </a:xfrm>
        </p:spPr>
        <p:txBody>
          <a:bodyPr/>
          <a:lstStyle/>
          <a:p>
            <a:pPr eaLnBrk="1" hangingPunct="1"/>
            <a:r>
              <a:rPr lang="pt-BR" sz="2000" smtClean="0"/>
              <a:t>Se o RGE é a causa de apnéia, o refluxo tem que vir necessariamente antes da apnéia e estamos assumindo que o refluxo vai ocasionar a apnéia pela estimulação dos quimiorreceptores da laringe. Novamente volto a frisar: </a:t>
            </a:r>
            <a:r>
              <a:rPr lang="pt-BR" sz="2000" b="1" smtClean="0">
                <a:solidFill>
                  <a:srgbClr val="0033CC"/>
                </a:solidFill>
              </a:rPr>
              <a:t>os casos de refluxo que chegam a orofaringe são muitos baixos (em torno de 3-3,5%).</a:t>
            </a:r>
            <a:r>
              <a:rPr lang="pt-BR" sz="2000" smtClean="0"/>
              <a:t> Estudos em animais  evidenciaram que a apnéia pode ser induzida  pela instilação de pequeno volume  na laringe resultando  em estimulação dos quimiorreceptores.</a:t>
            </a:r>
          </a:p>
          <a:p>
            <a:pPr eaLnBrk="1" hangingPunct="1"/>
            <a:r>
              <a:rPr lang="pt-BR" sz="2000" smtClean="0"/>
              <a:t> </a:t>
            </a:r>
            <a:r>
              <a:rPr lang="pt-BR" sz="2000" b="1" smtClean="0">
                <a:solidFill>
                  <a:srgbClr val="0033CC"/>
                </a:solidFill>
              </a:rPr>
              <a:t>Posição: prona do lado esquerdo</a:t>
            </a:r>
            <a:r>
              <a:rPr lang="pt-BR" sz="2000" smtClean="0"/>
              <a:t>. Esta posição, segundo estudo de </a:t>
            </a:r>
            <a:r>
              <a:rPr lang="pt-BR" sz="2000" b="1" smtClean="0"/>
              <a:t>Ewer AK et al</a:t>
            </a:r>
            <a:r>
              <a:rPr lang="pt-BR" sz="2000" smtClean="0"/>
              <a:t> </a:t>
            </a:r>
            <a:r>
              <a:rPr lang="pt-BR" sz="2000" b="1" smtClean="0"/>
              <a:t> (</a:t>
            </a:r>
            <a:r>
              <a:rPr lang="pt-BR" sz="1800" b="1" smtClean="0">
                <a:hlinkClick r:id="rId2"/>
              </a:rPr>
              <a:t>Prone</a:t>
            </a:r>
            <a:r>
              <a:rPr lang="pt-BR" sz="1800" smtClean="0">
                <a:hlinkClick r:id="rId2"/>
              </a:rPr>
              <a:t> and </a:t>
            </a:r>
            <a:r>
              <a:rPr lang="pt-BR" sz="1800" b="1" smtClean="0">
                <a:hlinkClick r:id="rId2"/>
              </a:rPr>
              <a:t>left</a:t>
            </a:r>
            <a:r>
              <a:rPr lang="pt-BR" sz="1800" smtClean="0">
                <a:hlinkClick r:id="rId2"/>
              </a:rPr>
              <a:t> </a:t>
            </a:r>
            <a:r>
              <a:rPr lang="pt-BR" sz="1800" b="1" smtClean="0">
                <a:hlinkClick r:id="rId2"/>
              </a:rPr>
              <a:t>lateral</a:t>
            </a:r>
            <a:r>
              <a:rPr lang="pt-BR" sz="1800" smtClean="0">
                <a:hlinkClick r:id="rId2"/>
              </a:rPr>
              <a:t> </a:t>
            </a:r>
            <a:r>
              <a:rPr lang="pt-BR" sz="1800" b="1" smtClean="0">
                <a:hlinkClick r:id="rId2"/>
              </a:rPr>
              <a:t>positioning</a:t>
            </a:r>
            <a:r>
              <a:rPr lang="pt-BR" sz="1800" smtClean="0">
                <a:hlinkClick r:id="rId2"/>
              </a:rPr>
              <a:t> </a:t>
            </a:r>
            <a:r>
              <a:rPr lang="pt-BR" sz="1800" b="1" smtClean="0">
                <a:hlinkClick r:id="rId2"/>
              </a:rPr>
              <a:t>reduce</a:t>
            </a:r>
            <a:r>
              <a:rPr lang="pt-BR" sz="1800" smtClean="0">
                <a:hlinkClick r:id="rId2"/>
              </a:rPr>
              <a:t> </a:t>
            </a:r>
            <a:r>
              <a:rPr lang="pt-BR" sz="1800" b="1" smtClean="0">
                <a:hlinkClick r:id="rId2"/>
              </a:rPr>
              <a:t>gastro-oesophageal reflux</a:t>
            </a:r>
            <a:r>
              <a:rPr lang="pt-BR" sz="1800" smtClean="0">
                <a:hlinkClick r:id="rId2"/>
              </a:rPr>
              <a:t> in </a:t>
            </a:r>
            <a:r>
              <a:rPr lang="pt-BR" sz="1800" b="1" smtClean="0">
                <a:hlinkClick r:id="rId2"/>
              </a:rPr>
              <a:t>preterm infants</a:t>
            </a:r>
            <a:r>
              <a:rPr lang="pt-BR" sz="1800" smtClean="0">
                <a:hlinkClick r:id="rId2"/>
              </a:rPr>
              <a:t>.</a:t>
            </a:r>
            <a:r>
              <a:rPr lang="pt-BR" sz="1800" smtClean="0"/>
              <a:t>Ewer AK, James ME, Tobin JM.Arch Dis Child Fetal Neonatal Ed. 1999 Nov;81(3):F201-5.PMID: 10525024. </a:t>
            </a:r>
            <a:r>
              <a:rPr lang="pt-BR" sz="1800" smtClean="0">
                <a:solidFill>
                  <a:srgbClr val="0033CC"/>
                </a:solidFill>
              </a:rPr>
              <a:t>Artigo Integral!</a:t>
            </a:r>
            <a:r>
              <a:rPr lang="pt-BR" sz="1800" smtClean="0">
                <a:solidFill>
                  <a:schemeClr val="tx1"/>
                </a:solidFill>
              </a:rPr>
              <a:t>)</a:t>
            </a:r>
            <a:r>
              <a:rPr lang="pt-BR" sz="2000" smtClean="0"/>
              <a:t>reduz significativamente a severidade do RGE em comparação com a posição prona do lado direito. </a:t>
            </a:r>
            <a:r>
              <a:rPr lang="pt-BR" sz="2000" b="1" smtClean="0"/>
              <a:t>Não há vantagem do uso de bebê conforto, pois aumenta a freqüência do RGE.</a:t>
            </a:r>
            <a:r>
              <a:rPr lang="pt-BR" sz="2000" smtClean="0"/>
              <a:t> A posição lateral direita acelera o esvaziamento gástrico e aumenta o RGE </a:t>
            </a:r>
          </a:p>
          <a:p>
            <a:pPr eaLnBrk="1" hangingPunct="1"/>
            <a:endParaRPr lang="pt-BR" sz="2000" smtClean="0"/>
          </a:p>
        </p:txBody>
      </p:sp>
      <p:sp>
        <p:nvSpPr>
          <p:cNvPr id="61443"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1624013" y="1089025"/>
            <a:ext cx="10567987" cy="5267325"/>
          </a:xfrm>
        </p:spPr>
        <p:txBody>
          <a:bodyPr/>
          <a:lstStyle/>
          <a:p>
            <a:pPr eaLnBrk="1" hangingPunct="1"/>
            <a:r>
              <a:rPr lang="pt-BR" sz="2000" smtClean="0"/>
              <a:t>Engrossar o leite: metanálise de Huang RC* (veja abaixo, inclusive uma atualização em 2017!) de crianças com 1 mês e 2 anos: benefício pequeno engrossando o leite, podendo ocorrer episódios de regurgitação e vômitos. Para RN a termo, não existe nenhum estudo que cumpriu os requisitos  para compor a metanálise (entre 1996-2004). Portanto, </a:t>
            </a:r>
            <a:r>
              <a:rPr lang="pt-BR" sz="2000" smtClean="0">
                <a:solidFill>
                  <a:srgbClr val="FF3300"/>
                </a:solidFill>
              </a:rPr>
              <a:t>não há estudos que evidenciem que aumentando a consistência da dieta diminua o RGE, não estando, portanto, recomendada esta prática em recém-nascidos com RGE.</a:t>
            </a:r>
          </a:p>
          <a:p>
            <a:pPr eaLnBrk="1" hangingPunct="1"/>
            <a:r>
              <a:rPr lang="pt-BR" sz="2000" smtClean="0"/>
              <a:t>Formas de alimentação: usamos muito a alimentação contínua com sonda nasogástrica nestas crianças com RGE, com a finalidade de administrar menor quantidade de volume e evitar o refluxo. Não foi uma boa opção. O episódio de refluxo aumentou, pois a sonda nasogástrica passando pelo esfíncter, dificulta o fechamento normal deste </a:t>
            </a:r>
          </a:p>
        </p:txBody>
      </p:sp>
      <p:sp>
        <p:nvSpPr>
          <p:cNvPr id="62467" name="Rectangle 4"/>
          <p:cNvSpPr>
            <a:spLocks noChangeArrowheads="1"/>
          </p:cNvSpPr>
          <p:nvPr/>
        </p:nvSpPr>
        <p:spPr bwMode="auto">
          <a:xfrm>
            <a:off x="2071688" y="5321300"/>
            <a:ext cx="8489950" cy="1373188"/>
          </a:xfrm>
          <a:prstGeom prst="rect">
            <a:avLst/>
          </a:prstGeom>
          <a:solidFill>
            <a:srgbClr val="FFFFFF"/>
          </a:solidFill>
          <a:ln w="9525">
            <a:noFill/>
            <a:miter lim="800000"/>
            <a:headEnd/>
            <a:tailEnd/>
          </a:ln>
        </p:spPr>
        <p:txBody>
          <a:bodyPr lIns="0" tIns="0" rIns="95220" bIns="0" anchor="ctr">
            <a:spAutoFit/>
          </a:bodyPr>
          <a:lstStyle/>
          <a:p>
            <a:pPr algn="ctr"/>
            <a:r>
              <a:rPr lang="en-US"/>
              <a:t>*</a:t>
            </a:r>
            <a:r>
              <a:rPr lang="en-US">
                <a:hlinkClick r:id="rId2"/>
              </a:rPr>
              <a:t>Feed thickener for newborn infants with gastro-oesophageal reflux.</a:t>
            </a:r>
            <a:endParaRPr lang="en-US"/>
          </a:p>
          <a:p>
            <a:pPr algn="ctr"/>
            <a:r>
              <a:rPr lang="en-US"/>
              <a:t>Huang RC, Forbes DA, Davies MW.Cochrane Database Syst Rev. 2002;(3):CD003211. Review. Update in: </a:t>
            </a:r>
            <a:r>
              <a:rPr lang="en-US">
                <a:hlinkClick r:id="rId3"/>
              </a:rPr>
              <a:t>Cochrane Database Syst Rev. 2017 Dec 05;12 :CD003211</a:t>
            </a:r>
            <a:r>
              <a:rPr lang="en-US"/>
              <a:t>.</a:t>
            </a:r>
          </a:p>
          <a:p>
            <a:pPr algn="ctr"/>
            <a:r>
              <a:rPr lang="en-US"/>
              <a:t>PMID: 12137682.</a:t>
            </a:r>
            <a:r>
              <a:rPr lang="en-US" u="sng">
                <a:hlinkClick r:id="rId4"/>
              </a:rPr>
              <a:t>Similar articles</a:t>
            </a:r>
            <a:endParaRPr lang="en-US" u="sng"/>
          </a:p>
        </p:txBody>
      </p:sp>
      <p:sp>
        <p:nvSpPr>
          <p:cNvPr id="62468" name="AutoShape 5"/>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1604963" y="720725"/>
            <a:ext cx="10072687" cy="5673725"/>
          </a:xfrm>
        </p:spPr>
        <p:txBody>
          <a:bodyPr/>
          <a:lstStyle/>
          <a:p>
            <a:pPr eaLnBrk="1" hangingPunct="1"/>
            <a:r>
              <a:rPr lang="pt-BR" sz="1800" smtClean="0"/>
              <a:t>O mais importante ao usar uma droga, é usá-la para </a:t>
            </a:r>
            <a:r>
              <a:rPr lang="pt-BR" sz="1800" b="1" smtClean="0"/>
              <a:t>tratar uma doença</a:t>
            </a:r>
            <a:r>
              <a:rPr lang="pt-BR" sz="1800" smtClean="0"/>
              <a:t> e não uma condição fisiológica. Conversar com as mães, ter paciência. É lógico que existe poucos casos que vão necessitar do uso de drogas, como, por exemplo, quando existem outras condições associadas, como pneumonias recorrentes.</a:t>
            </a:r>
          </a:p>
          <a:p>
            <a:pPr eaLnBrk="1" hangingPunct="1"/>
            <a:r>
              <a:rPr lang="pt-BR" sz="1800" smtClean="0"/>
              <a:t>O uso de metoclopramida é uma excelente idéia, pois melhora o esvaziamento gástrico, melhora o tônus do esfíncter esofageano inferior, </a:t>
            </a:r>
            <a:r>
              <a:rPr lang="pt-BR" sz="1800" b="1" smtClean="0"/>
              <a:t>MAS NÃO</a:t>
            </a:r>
            <a:r>
              <a:rPr lang="pt-BR" sz="1800" smtClean="0"/>
              <a:t> reduz a  recorrência do relaxamento transitório que é o mais importante. Tem uma eficácia duvidosa e apresenta efeitos colaterais como distonia e alterações extrapiramidais.</a:t>
            </a:r>
          </a:p>
          <a:p>
            <a:pPr eaLnBrk="1" hangingPunct="1"/>
            <a:r>
              <a:rPr lang="pt-BR" sz="1800" smtClean="0"/>
              <a:t>A cisaprimida saiu do mercado e não vamos comentar sobre esta droga.</a:t>
            </a:r>
          </a:p>
          <a:p>
            <a:pPr eaLnBrk="1" hangingPunct="1">
              <a:buFont typeface="Wingdings 3" pitchFamily="18" charset="2"/>
              <a:buNone/>
            </a:pPr>
            <a:r>
              <a:rPr lang="pt-BR" sz="1800" smtClean="0"/>
              <a:t>                                                             </a:t>
            </a:r>
            <a:r>
              <a:rPr lang="pt-BR" sz="2400" b="1" smtClean="0">
                <a:solidFill>
                  <a:srgbClr val="FF33CC"/>
                </a:solidFill>
              </a:rPr>
              <a:t>CONCLUSÃO</a:t>
            </a:r>
          </a:p>
          <a:p>
            <a:pPr eaLnBrk="1" hangingPunct="1"/>
            <a:r>
              <a:rPr lang="pt-BR" sz="1800" smtClean="0"/>
              <a:t>Para concluir, os fatores de risco para apnéia e RGE podem ser sobreporem, </a:t>
            </a:r>
            <a:r>
              <a:rPr lang="pt-BR" sz="1800" b="1" smtClean="0"/>
              <a:t>mas não existe nenhuma relação temporal entre estes dois eventos</a:t>
            </a:r>
            <a:r>
              <a:rPr lang="pt-BR" sz="1800" smtClean="0"/>
              <a:t>. Na nossa Unidade hoje só se trata RGE em casos excepcionais. Não há evidência de que o uso farmacológico tenha efeito na apnéia da prematuridade.</a:t>
            </a:r>
          </a:p>
          <a:p>
            <a:pPr eaLnBrk="1" hangingPunct="1"/>
            <a:r>
              <a:rPr lang="pt-BR" sz="1800" smtClean="0"/>
              <a:t>Vejam que estes RN são totalmente bombardeados. Eles têm muito estresse na vida.</a:t>
            </a:r>
          </a:p>
        </p:txBody>
      </p:sp>
      <p:sp>
        <p:nvSpPr>
          <p:cNvPr id="63491"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p:txBody>
          <a:bodyPr/>
          <a:lstStyle/>
          <a:p>
            <a:pPr algn="ctr" eaLnBrk="1" hangingPunct="1"/>
            <a:r>
              <a:rPr lang="pt-BR" altLang="ja-JP" smtClean="0">
                <a:solidFill>
                  <a:srgbClr val="0033CC"/>
                </a:solidFill>
                <a:ea typeface="MS PGothic" pitchFamily="34" charset="-128"/>
              </a:rPr>
              <a:t>Q</a:t>
            </a:r>
            <a:r>
              <a:rPr lang="pt-BR" smtClean="0">
                <a:solidFill>
                  <a:srgbClr val="0033CC"/>
                </a:solidFill>
              </a:rPr>
              <a:t>UESTIONAMENTO A Dra. Ceide </a:t>
            </a:r>
            <a:r>
              <a:rPr lang="en-US" smtClean="0">
                <a:solidFill>
                  <a:srgbClr val="0033CC"/>
                </a:solidFill>
              </a:rPr>
              <a:t>Suguihara</a:t>
            </a:r>
            <a:r>
              <a:rPr lang="en-US" smtClean="0"/>
              <a:t> </a:t>
            </a:r>
            <a:endParaRPr lang="pt-BR" smtClean="0"/>
          </a:p>
        </p:txBody>
      </p:sp>
      <p:sp>
        <p:nvSpPr>
          <p:cNvPr id="64515" name="Rectangle 3"/>
          <p:cNvSpPr>
            <a:spLocks noGrp="1"/>
          </p:cNvSpPr>
          <p:nvPr>
            <p:ph type="body" idx="4294967295"/>
          </p:nvPr>
        </p:nvSpPr>
        <p:spPr>
          <a:xfrm>
            <a:off x="2092325" y="1746250"/>
            <a:ext cx="9412288" cy="4273550"/>
          </a:xfrm>
        </p:spPr>
        <p:txBody>
          <a:bodyPr/>
          <a:lstStyle/>
          <a:p>
            <a:pPr eaLnBrk="1" hangingPunct="1">
              <a:lnSpc>
                <a:spcPct val="90000"/>
              </a:lnSpc>
            </a:pPr>
            <a:r>
              <a:rPr lang="pt-BR" sz="1600" b="1" smtClean="0"/>
              <a:t>Dr. Manoel de Carvalho</a:t>
            </a:r>
            <a:r>
              <a:rPr lang="pt-BR" sz="1600" smtClean="0"/>
              <a:t> (RJ): Cleide, Simplesmente adorei a  sua aula, pois você  desmistificou uma série de coisas que fazemos na prática clínica e tocou num ponto muito interessante que compartilho totalmente com você. Acho que quem dita a terapêutica é o grau de ansiedade do médico assistente. Na nossa própria Equipe observamos que alguns tratam mais outros menos. Como você simplesmente “detonou” tudo, gostaria de saber o se faz no RGE.</a:t>
            </a:r>
            <a:endParaRPr lang="pt-BR" sz="1600" b="1" smtClean="0"/>
          </a:p>
          <a:p>
            <a:pPr eaLnBrk="1" hangingPunct="1">
              <a:lnSpc>
                <a:spcPct val="90000"/>
              </a:lnSpc>
            </a:pPr>
            <a:r>
              <a:rPr lang="pt-BR" sz="1600" b="1" smtClean="0"/>
              <a:t>Cleide Suguihara</a:t>
            </a:r>
            <a:r>
              <a:rPr lang="pt-BR" sz="1600" smtClean="0"/>
              <a:t> (EUA) A melhor maneira de melhorar qualquer Serviço é procurar resolver os seus problemas dentro do próprio Serviço. No RGE verificamos que o que estava ocorrendo era a ansiedade do médico e da família. Não foi fácil mudar a nossa estratégia de abordagem do RGE na nossa Unidade. Houve necessidade de muita Educação, não somente para os médicos, mas também para o pessoal paramédico.O RGE somente deve ser tratado em situação em que você consegue comprovar que existem fatores associados: pacientes com síndrome hipóxico-isquêmica, patologias genéticas, pneumonias recorrentes. Que eu me lembre, tratei apenas 1 caso de pneumonia recorrente em 1 ano. Não há estudos que comprovam a segurança de todas estas drogas que usamos. Estamos extrapolando de crianças maiores para RN prematuros. É perigoso usar estas drogas sem um embasamento científico. Desculpem se eu trouxe esta “bomba”, mas esta “bomba” também foi lançada na nossa Unidade e não foi fácil de ser digerida.</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p:cNvSpPr>
            <a:spLocks noGrp="1"/>
          </p:cNvSpPr>
          <p:nvPr>
            <p:ph type="body" idx="4294967295"/>
          </p:nvPr>
        </p:nvSpPr>
        <p:spPr>
          <a:xfrm>
            <a:off x="1614488" y="2133600"/>
            <a:ext cx="9890125" cy="4546600"/>
          </a:xfrm>
        </p:spPr>
        <p:txBody>
          <a:bodyPr/>
          <a:lstStyle/>
          <a:p>
            <a:pPr eaLnBrk="1" hangingPunct="1">
              <a:lnSpc>
                <a:spcPct val="80000"/>
              </a:lnSpc>
            </a:pPr>
            <a:r>
              <a:rPr lang="pt-BR" sz="1600" smtClean="0"/>
              <a:t>O RGE é extremamente comum nos RN, devido à inadequada maturação no controle motor do estômago e da junção gastroesofágica com aumento da complacência esofagiana e diminuição da complacência gástrica</a:t>
            </a:r>
          </a:p>
          <a:p>
            <a:pPr eaLnBrk="1" hangingPunct="1">
              <a:lnSpc>
                <a:spcPct val="80000"/>
              </a:lnSpc>
            </a:pPr>
            <a:r>
              <a:rPr lang="pt-BR" sz="1600" smtClean="0"/>
              <a:t>A partir dos resultados deste estudo e de outros, parece improvável que o REG contribua significativamente para a freqüência total de apnéia do RN pré-termo. A despeito da falta de evidência desta associação, há uma </a:t>
            </a:r>
            <a:r>
              <a:rPr lang="pt-BR" sz="1600" b="1" smtClean="0"/>
              <a:t>epidemia</a:t>
            </a:r>
            <a:r>
              <a:rPr lang="pt-BR" sz="1600" smtClean="0"/>
              <a:t> de tratamento de pré-termo com drogas não bem testadas, provavelmente inefetivas e com potencialidade de toxicidade, como a cisaprida. Há duvidas se esta droga tem qualquer atividade pró-cinética do RN pré-termo. O RGE é um fenômeno universal do RN pré-termo.</a:t>
            </a:r>
          </a:p>
          <a:p>
            <a:pPr eaLnBrk="1" hangingPunct="1">
              <a:lnSpc>
                <a:spcPct val="80000"/>
              </a:lnSpc>
            </a:pPr>
            <a:r>
              <a:rPr lang="pt-BR" sz="1600" smtClean="0"/>
              <a:t>Marino e cl ( J Perinatol 1995; 15: 369-71) evidenciou aumento na freqüência de apnéia no RN com RGE. No entanto, neste estudo o pH monitorizado foi feito somente por 1 hora, enquanto a monitorização da respiração durou 13 horas.</a:t>
            </a:r>
          </a:p>
          <a:p>
            <a:pPr eaLnBrk="1" hangingPunct="1">
              <a:lnSpc>
                <a:spcPct val="80000"/>
              </a:lnSpc>
            </a:pPr>
            <a:r>
              <a:rPr lang="pt-BR" sz="1600" smtClean="0"/>
              <a:t>Quanto às metilxantinas aumentando a incidência de RGE: embora haja documentação que em adultos a xantina relaxa o esfíncter esofagiano inferior, há pouca informação deste fato na influência da xantina no RGE neo natal. Este estudo documentou efeito potencial na xantina em aumentar o RGE.</a:t>
            </a:r>
          </a:p>
          <a:p>
            <a:pPr eaLnBrk="1" hangingPunct="1">
              <a:lnSpc>
                <a:spcPct val="80000"/>
              </a:lnSpc>
            </a:pPr>
            <a:r>
              <a:rPr lang="pt-BR" sz="1600" smtClean="0"/>
              <a:t>Assim, o RGE no RN pré-termo na alta é freqüente e pode ser prolongado. </a:t>
            </a:r>
            <a:r>
              <a:rPr lang="pt-BR" sz="1600" b="1" smtClean="0">
                <a:solidFill>
                  <a:srgbClr val="0033CC"/>
                </a:solidFill>
              </a:rPr>
              <a:t>Não há associação entre refluxo e apnéia.</a:t>
            </a:r>
          </a:p>
        </p:txBody>
      </p:sp>
      <p:sp>
        <p:nvSpPr>
          <p:cNvPr id="65539" name="Rectangle 4"/>
          <p:cNvSpPr>
            <a:spLocks noChangeArrowheads="1"/>
          </p:cNvSpPr>
          <p:nvPr/>
        </p:nvSpPr>
        <p:spPr bwMode="auto">
          <a:xfrm>
            <a:off x="3049588" y="152400"/>
            <a:ext cx="6948487" cy="1128713"/>
          </a:xfrm>
          <a:prstGeom prst="rect">
            <a:avLst/>
          </a:prstGeom>
          <a:noFill/>
          <a:ln w="9525">
            <a:noFill/>
            <a:miter lim="800000"/>
            <a:headEnd/>
            <a:tailEnd/>
          </a:ln>
        </p:spPr>
        <p:txBody>
          <a:bodyPr wrap="none" lIns="0" tIns="0" rIns="0" bIns="0" anchor="ctr">
            <a:spAutoFit/>
          </a:bodyPr>
          <a:lstStyle/>
          <a:p>
            <a:pPr algn="ctr"/>
            <a:r>
              <a:rPr lang="en-US" sz="2700" b="1">
                <a:solidFill>
                  <a:srgbClr val="0033CC"/>
                </a:solidFill>
                <a:latin typeface="Lato" pitchFamily="34" charset="0"/>
              </a:rPr>
              <a:t>APN</a:t>
            </a:r>
            <a:r>
              <a:rPr lang="en-US" sz="2700" b="1">
                <a:solidFill>
                  <a:srgbClr val="0033CC"/>
                </a:solidFill>
                <a:latin typeface="Century Gothic" pitchFamily="34" charset="0"/>
              </a:rPr>
              <a:t>É</a:t>
            </a:r>
            <a:r>
              <a:rPr lang="en-US" sz="2700" b="1">
                <a:solidFill>
                  <a:srgbClr val="0033CC"/>
                </a:solidFill>
                <a:latin typeface="Lato" pitchFamily="34" charset="0"/>
              </a:rPr>
              <a:t>IA X REFLUXO GASTROESOF</a:t>
            </a:r>
            <a:r>
              <a:rPr lang="en-US" sz="2700" b="1">
                <a:solidFill>
                  <a:srgbClr val="0033CC"/>
                </a:solidFill>
                <a:latin typeface="Century Gothic" pitchFamily="34" charset="0"/>
              </a:rPr>
              <a:t>Á</a:t>
            </a:r>
            <a:r>
              <a:rPr lang="en-US" sz="2700" b="1">
                <a:solidFill>
                  <a:srgbClr val="0033CC"/>
                </a:solidFill>
                <a:latin typeface="Lato" pitchFamily="34" charset="0"/>
              </a:rPr>
              <a:t>GICO</a:t>
            </a:r>
          </a:p>
          <a:p>
            <a:pPr algn="ctr" eaLnBrk="0" hangingPunct="0"/>
            <a:r>
              <a:rPr lang="en-US" sz="800">
                <a:solidFill>
                  <a:srgbClr val="2A6490"/>
                </a:solidFill>
              </a:rPr>
              <a:t>  </a:t>
            </a:r>
            <a:r>
              <a:rPr lang="en-US" sz="800">
                <a:solidFill>
                  <a:srgbClr val="2A6490"/>
                </a:solidFill>
                <a:latin typeface="Century Gothic" pitchFamily="34" charset="0"/>
              </a:rPr>
              <a:t>               </a:t>
            </a:r>
            <a:r>
              <a:rPr lang="en-US">
                <a:latin typeface="Century Gothic" pitchFamily="34" charset="0"/>
              </a:rPr>
              <a:t/>
            </a:r>
            <a:br>
              <a:rPr lang="en-US">
                <a:latin typeface="Century Gothic" pitchFamily="34" charset="0"/>
              </a:rPr>
            </a:br>
            <a:r>
              <a:rPr lang="en-US" sz="1300">
                <a:solidFill>
                  <a:srgbClr val="424242"/>
                </a:solidFill>
                <a:latin typeface="Source Sans Pro"/>
              </a:rPr>
              <a:t>Barrington KJ, Tan K, Rich W.</a:t>
            </a:r>
            <a:br>
              <a:rPr lang="en-US" sz="1300">
                <a:solidFill>
                  <a:srgbClr val="424242"/>
                </a:solidFill>
                <a:latin typeface="Source Sans Pro"/>
              </a:rPr>
            </a:br>
            <a:r>
              <a:rPr lang="en-US" sz="1300">
                <a:solidFill>
                  <a:srgbClr val="424242"/>
                </a:solidFill>
                <a:latin typeface="Source Sans Pro"/>
              </a:rPr>
              <a:t>J Perinatol 2002; 22:8-11.</a:t>
            </a:r>
          </a:p>
          <a:p>
            <a:pPr algn="ctr" eaLnBrk="0" hangingPunct="0"/>
            <a:r>
              <a:rPr lang="en-US" sz="1300">
                <a:solidFill>
                  <a:srgbClr val="424242"/>
                </a:solidFill>
                <a:latin typeface="Source Sans Pro"/>
              </a:rPr>
              <a:t>Resumido por Dr. Paulo Margotto, Intensivista da Unidade de Neonatologia do HRAS/SES/DF.</a:t>
            </a:r>
            <a:endParaRPr lang="en-US">
              <a:solidFill>
                <a:srgbClr val="2A6490"/>
              </a:solidFill>
              <a:latin typeface="Century Gothic" pitchFamily="34" charset="0"/>
            </a:endParaRPr>
          </a:p>
        </p:txBody>
      </p:sp>
      <p:pic>
        <p:nvPicPr>
          <p:cNvPr id="65540" name="Picture 5" descr="doc">
            <a:hlinkClick r:id="rId2" tooltip="apneia"/>
          </p:cNvPr>
          <p:cNvPicPr>
            <a:picLocks noChangeAspect="1" noChangeArrowheads="1"/>
          </p:cNvPicPr>
          <p:nvPr/>
        </p:nvPicPr>
        <p:blipFill>
          <a:blip r:embed="rId3"/>
          <a:srcRect/>
          <a:stretch>
            <a:fillRect/>
          </a:stretch>
        </p:blipFill>
        <p:spPr bwMode="auto">
          <a:xfrm>
            <a:off x="9774238" y="449263"/>
            <a:ext cx="457200" cy="457200"/>
          </a:xfrm>
          <a:prstGeom prst="rect">
            <a:avLst/>
          </a:prstGeom>
          <a:noFill/>
          <a:ln w="9525">
            <a:noFill/>
            <a:miter lim="800000"/>
            <a:headEnd/>
            <a:tailEnd/>
          </a:ln>
        </p:spPr>
      </p:pic>
      <p:sp>
        <p:nvSpPr>
          <p:cNvPr id="65541" name="Rectangle 6"/>
          <p:cNvSpPr>
            <a:spLocks noChangeArrowheads="1"/>
          </p:cNvSpPr>
          <p:nvPr/>
        </p:nvSpPr>
        <p:spPr bwMode="auto">
          <a:xfrm>
            <a:off x="1985963" y="1347788"/>
            <a:ext cx="9082087" cy="700087"/>
          </a:xfrm>
          <a:prstGeom prst="rect">
            <a:avLst/>
          </a:prstGeom>
          <a:solidFill>
            <a:srgbClr val="FFFFFF"/>
          </a:solidFill>
          <a:ln w="9525">
            <a:noFill/>
            <a:miter lim="800000"/>
            <a:headEnd/>
            <a:tailEnd/>
          </a:ln>
        </p:spPr>
        <p:txBody>
          <a:bodyPr lIns="0" tIns="0" rIns="95220" bIns="0" anchor="ctr">
            <a:spAutoFit/>
          </a:bodyPr>
          <a:lstStyle/>
          <a:p>
            <a:pPr algn="ctr"/>
            <a:r>
              <a:rPr lang="en-US">
                <a:hlinkClick r:id="rId4"/>
              </a:rPr>
              <a:t/>
            </a:r>
            <a:br>
              <a:rPr lang="en-US">
                <a:hlinkClick r:id="rId4"/>
              </a:rPr>
            </a:br>
            <a:r>
              <a:rPr lang="en-US" sz="1400">
                <a:hlinkClick r:id="rId4"/>
              </a:rPr>
              <a:t>Apnea at discharge and gastro-esophageal reflux in the preterm infant.</a:t>
            </a:r>
            <a:endParaRPr lang="en-US" sz="1400"/>
          </a:p>
          <a:p>
            <a:pPr algn="ctr"/>
            <a:r>
              <a:rPr lang="en-US" sz="1400"/>
              <a:t>Barrington KJ, Tan K, Rich W.J Perinatol. 2002 Jan;22(1):8-11. PMID: 11840235. </a:t>
            </a:r>
            <a:r>
              <a:rPr lang="en-US" sz="1400" b="1">
                <a:hlinkClick r:id="rId4"/>
              </a:rPr>
              <a:t>Free Article</a:t>
            </a:r>
            <a:r>
              <a:rPr lang="en-US" sz="1400" b="1"/>
              <a:t>.</a:t>
            </a:r>
            <a:r>
              <a:rPr lang="en-US" sz="1400" u="sng">
                <a:hlinkClick r:id="rId5"/>
              </a:rPr>
              <a:t>Similar articles</a:t>
            </a:r>
            <a:endParaRPr lang="en-US" sz="1400" u="sng"/>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body" idx="4294967295"/>
          </p:nvPr>
        </p:nvSpPr>
        <p:spPr>
          <a:xfrm>
            <a:off x="1816100" y="2001838"/>
            <a:ext cx="8915400" cy="3886200"/>
          </a:xfrm>
        </p:spPr>
        <p:txBody>
          <a:bodyPr/>
          <a:lstStyle/>
          <a:p>
            <a:pPr algn="ctr" eaLnBrk="1" hangingPunct="1">
              <a:lnSpc>
                <a:spcPct val="80000"/>
              </a:lnSpc>
            </a:pPr>
            <a:r>
              <a:rPr lang="pt-BR" sz="1600" b="1" smtClean="0">
                <a:solidFill>
                  <a:srgbClr val="0033CC"/>
                </a:solidFill>
              </a:rPr>
              <a:t>Na avaliação de  &gt;6.000 episódios de RGE em bebês prematuros, os pesquisadores mostraram que, ao contrário de sua hipótese, apenas 1% dos  episódios de RGE estavam associados à apnéia e não houve diferença na taxa de apneia ou duração antes ou durante os episódios de RGE.</a:t>
            </a:r>
          </a:p>
          <a:p>
            <a:pPr eaLnBrk="1" hangingPunct="1">
              <a:lnSpc>
                <a:spcPct val="80000"/>
              </a:lnSpc>
            </a:pPr>
            <a:r>
              <a:rPr lang="pt-BR" sz="1600" smtClean="0"/>
              <a:t>Foi demonstrado que não há evidência para qualquer relação temporal RGE ácido e apnéia em prematuros</a:t>
            </a:r>
          </a:p>
          <a:p>
            <a:pPr eaLnBrk="1" hangingPunct="1">
              <a:lnSpc>
                <a:spcPct val="80000"/>
              </a:lnSpc>
            </a:pPr>
            <a:r>
              <a:rPr lang="pt-BR" sz="1600" smtClean="0"/>
              <a:t>Foi mostrado que em poucas ocasiões em que houve RGE junto com apnéia, o RGE não teve efeito na duração da apnéia</a:t>
            </a:r>
          </a:p>
          <a:p>
            <a:pPr algn="ctr" eaLnBrk="1" hangingPunct="1">
              <a:lnSpc>
                <a:spcPct val="80000"/>
              </a:lnSpc>
              <a:buFont typeface="Wingdings 3" pitchFamily="18" charset="2"/>
              <a:buNone/>
            </a:pPr>
            <a:r>
              <a:rPr lang="pt-BR" sz="1600" b="1" smtClean="0">
                <a:solidFill>
                  <a:srgbClr val="0033CC"/>
                </a:solidFill>
              </a:rPr>
              <a:t>Estes dados sugerem que na população de prematuros em geral o RGE</a:t>
            </a:r>
            <a:r>
              <a:rPr lang="pt-BR" sz="1600" smtClean="0"/>
              <a:t>:</a:t>
            </a:r>
          </a:p>
          <a:p>
            <a:pPr eaLnBrk="1" hangingPunct="1">
              <a:lnSpc>
                <a:spcPct val="80000"/>
              </a:lnSpc>
            </a:pPr>
            <a:r>
              <a:rPr lang="pt-BR" sz="1600" smtClean="0"/>
              <a:t>NÃO induz apnéia</a:t>
            </a:r>
          </a:p>
          <a:p>
            <a:pPr eaLnBrk="1" hangingPunct="1">
              <a:lnSpc>
                <a:spcPct val="80000"/>
              </a:lnSpc>
            </a:pPr>
            <a:r>
              <a:rPr lang="pt-BR" sz="1600" smtClean="0"/>
              <a:t>NÃO prolonga a duração da apnéia</a:t>
            </a:r>
          </a:p>
          <a:p>
            <a:pPr eaLnBrk="1" hangingPunct="1">
              <a:lnSpc>
                <a:spcPct val="80000"/>
              </a:lnSpc>
            </a:pPr>
            <a:r>
              <a:rPr lang="pt-BR" sz="1600" smtClean="0"/>
              <a:t>NÃO exarceba a apnéia relacionada a queda de saturação e frequência cardíaca</a:t>
            </a:r>
          </a:p>
          <a:p>
            <a:pPr algn="ctr" eaLnBrk="1" hangingPunct="1">
              <a:lnSpc>
                <a:spcPct val="80000"/>
              </a:lnSpc>
              <a:buFont typeface="Wingdings 3" pitchFamily="18" charset="2"/>
              <a:buNone/>
            </a:pPr>
            <a:r>
              <a:rPr lang="pt-BR" sz="1600" b="1" smtClean="0">
                <a:solidFill>
                  <a:srgbClr val="0033CC"/>
                </a:solidFill>
              </a:rPr>
              <a:t>Então...</a:t>
            </a:r>
          </a:p>
          <a:p>
            <a:pPr algn="ctr" eaLnBrk="1" hangingPunct="1">
              <a:lnSpc>
                <a:spcPct val="80000"/>
              </a:lnSpc>
              <a:buFont typeface="Wingdings 3" pitchFamily="18" charset="2"/>
              <a:buNone/>
            </a:pPr>
            <a:r>
              <a:rPr lang="pt-BR" sz="1600" b="1" smtClean="0">
                <a:solidFill>
                  <a:srgbClr val="0033CC"/>
                </a:solidFill>
              </a:rPr>
              <a:t>Não se pode apoiar o uso de medicações anti-refluxo para apnéia da prematuridade </a:t>
            </a:r>
          </a:p>
        </p:txBody>
      </p:sp>
      <p:sp>
        <p:nvSpPr>
          <p:cNvPr id="66563" name="Rectangle 3"/>
          <p:cNvSpPr>
            <a:spLocks noChangeArrowheads="1"/>
          </p:cNvSpPr>
          <p:nvPr/>
        </p:nvSpPr>
        <p:spPr bwMode="auto">
          <a:xfrm>
            <a:off x="184150" y="0"/>
            <a:ext cx="11826875" cy="1204913"/>
          </a:xfrm>
          <a:prstGeom prst="rect">
            <a:avLst/>
          </a:prstGeom>
          <a:noFill/>
          <a:ln w="9525">
            <a:noFill/>
            <a:miter lim="800000"/>
            <a:headEnd/>
            <a:tailEnd/>
          </a:ln>
        </p:spPr>
        <p:txBody>
          <a:bodyPr lIns="0" tIns="0" rIns="0" bIns="0" anchor="ctr">
            <a:spAutoFit/>
          </a:bodyPr>
          <a:lstStyle/>
          <a:p>
            <a:pPr algn="ctr"/>
            <a:r>
              <a:rPr lang="en-US" sz="2000" b="1">
                <a:solidFill>
                  <a:srgbClr val="0033CC"/>
                </a:solidFill>
                <a:latin typeface="Lato" pitchFamily="34" charset="0"/>
              </a:rPr>
              <a:t>APN</a:t>
            </a:r>
            <a:r>
              <a:rPr lang="en-US" sz="2000" b="1">
                <a:solidFill>
                  <a:srgbClr val="0033CC"/>
                </a:solidFill>
                <a:latin typeface="Century Gothic" pitchFamily="34" charset="0"/>
              </a:rPr>
              <a:t>É</a:t>
            </a:r>
            <a:r>
              <a:rPr lang="en-US" sz="2000" b="1">
                <a:solidFill>
                  <a:srgbClr val="0033CC"/>
                </a:solidFill>
                <a:latin typeface="Lato" pitchFamily="34" charset="0"/>
              </a:rPr>
              <a:t>IA NÃO </a:t>
            </a:r>
            <a:r>
              <a:rPr lang="en-US" sz="2000" b="1">
                <a:solidFill>
                  <a:srgbClr val="0033CC"/>
                </a:solidFill>
                <a:latin typeface="Century Gothic" pitchFamily="34" charset="0"/>
              </a:rPr>
              <a:t>É</a:t>
            </a:r>
            <a:r>
              <a:rPr lang="en-US" sz="2000" b="1">
                <a:solidFill>
                  <a:srgbClr val="0033CC"/>
                </a:solidFill>
                <a:latin typeface="Lato" pitchFamily="34" charset="0"/>
              </a:rPr>
              <a:t> PROLONGADA PELO REFLUXO GASTROESOF</a:t>
            </a:r>
            <a:r>
              <a:rPr lang="en-US" sz="2000" b="1">
                <a:solidFill>
                  <a:srgbClr val="0033CC"/>
                </a:solidFill>
                <a:latin typeface="Century Gothic" pitchFamily="34" charset="0"/>
              </a:rPr>
              <a:t>Á</a:t>
            </a:r>
            <a:r>
              <a:rPr lang="en-US" sz="2000" b="1">
                <a:solidFill>
                  <a:srgbClr val="0033CC"/>
                </a:solidFill>
                <a:latin typeface="Lato" pitchFamily="34" charset="0"/>
              </a:rPr>
              <a:t>GICO NAS CRIAN</a:t>
            </a:r>
            <a:r>
              <a:rPr lang="en-US" sz="2000" b="1">
                <a:solidFill>
                  <a:srgbClr val="0033CC"/>
                </a:solidFill>
                <a:latin typeface="Century Gothic" pitchFamily="34" charset="0"/>
              </a:rPr>
              <a:t>Ç</a:t>
            </a:r>
            <a:r>
              <a:rPr lang="en-US" sz="2000" b="1">
                <a:solidFill>
                  <a:srgbClr val="0033CC"/>
                </a:solidFill>
                <a:latin typeface="Lato" pitchFamily="34" charset="0"/>
              </a:rPr>
              <a:t>AS PREMATURAS</a:t>
            </a:r>
          </a:p>
          <a:p>
            <a:pPr algn="ctr" eaLnBrk="0" hangingPunct="0"/>
            <a:r>
              <a:rPr lang="en-US" sz="2000">
                <a:solidFill>
                  <a:srgbClr val="0033CC"/>
                </a:solidFill>
                <a:latin typeface="Century Gothic" pitchFamily="34" charset="0"/>
              </a:rPr>
              <a:t>        </a:t>
            </a:r>
            <a:br>
              <a:rPr lang="en-US" sz="2000">
                <a:solidFill>
                  <a:srgbClr val="0033CC"/>
                </a:solidFill>
                <a:latin typeface="Century Gothic" pitchFamily="34" charset="0"/>
              </a:rPr>
            </a:br>
            <a:r>
              <a:rPr lang="en-US" sz="1300">
                <a:solidFill>
                  <a:srgbClr val="424242"/>
                </a:solidFill>
                <a:latin typeface="Source Sans Pro"/>
              </a:rPr>
              <a:t>Di Fiore JM, Arko M, Whitehouse M, Kimball A, Martin RJ.</a:t>
            </a:r>
            <a:br>
              <a:rPr lang="en-US" sz="1300">
                <a:solidFill>
                  <a:srgbClr val="424242"/>
                </a:solidFill>
                <a:latin typeface="Source Sans Pro"/>
              </a:rPr>
            </a:br>
            <a:r>
              <a:rPr lang="en-US" sz="1300">
                <a:solidFill>
                  <a:srgbClr val="424242"/>
                </a:solidFill>
                <a:latin typeface="Source Sans Pro"/>
              </a:rPr>
              <a:t>Pediatrics2005;116:1059-63.</a:t>
            </a:r>
          </a:p>
          <a:p>
            <a:pPr algn="ctr" eaLnBrk="0" hangingPunct="0"/>
            <a:r>
              <a:rPr lang="en-US" sz="1300">
                <a:solidFill>
                  <a:srgbClr val="424242"/>
                </a:solidFill>
                <a:latin typeface="Source Sans Pro"/>
              </a:rPr>
              <a:t>Resumido por: Juliana Queiroz/R3 em Neonatologia do HRAS/SES/DF</a:t>
            </a:r>
            <a:endParaRPr lang="en-US">
              <a:solidFill>
                <a:srgbClr val="2A6490"/>
              </a:solidFill>
              <a:latin typeface="Century Gothic" pitchFamily="34" charset="0"/>
            </a:endParaRPr>
          </a:p>
        </p:txBody>
      </p:sp>
      <p:pic>
        <p:nvPicPr>
          <p:cNvPr id="66564" name="Picture 4" descr="ppt">
            <a:hlinkClick r:id="rId2" tooltip="apneia_refluxo"/>
          </p:cNvPr>
          <p:cNvPicPr>
            <a:picLocks noChangeAspect="1" noChangeArrowheads="1"/>
          </p:cNvPicPr>
          <p:nvPr/>
        </p:nvPicPr>
        <p:blipFill>
          <a:blip r:embed="rId3"/>
          <a:srcRect/>
          <a:stretch>
            <a:fillRect/>
          </a:stretch>
        </p:blipFill>
        <p:spPr bwMode="auto">
          <a:xfrm>
            <a:off x="11052175" y="388938"/>
            <a:ext cx="457200" cy="457200"/>
          </a:xfrm>
          <a:prstGeom prst="rect">
            <a:avLst/>
          </a:prstGeom>
          <a:noFill/>
          <a:ln w="9525">
            <a:noFill/>
            <a:miter lim="800000"/>
            <a:headEnd/>
            <a:tailEnd/>
          </a:ln>
        </p:spPr>
      </p:pic>
      <p:sp>
        <p:nvSpPr>
          <p:cNvPr id="66565" name="Rectangle 5"/>
          <p:cNvSpPr>
            <a:spLocks noChangeArrowheads="1"/>
          </p:cNvSpPr>
          <p:nvPr/>
        </p:nvSpPr>
        <p:spPr bwMode="auto">
          <a:xfrm>
            <a:off x="2197100" y="1308100"/>
            <a:ext cx="7594600" cy="638175"/>
          </a:xfrm>
          <a:prstGeom prst="rect">
            <a:avLst/>
          </a:prstGeom>
          <a:solidFill>
            <a:srgbClr val="FFFFFF"/>
          </a:solidFill>
          <a:ln w="9525">
            <a:noFill/>
            <a:miter lim="800000"/>
            <a:headEnd/>
            <a:tailEnd/>
          </a:ln>
        </p:spPr>
        <p:txBody>
          <a:bodyPr wrap="none" lIns="0" tIns="0" rIns="95220" bIns="0" anchor="ctr">
            <a:spAutoFit/>
          </a:bodyPr>
          <a:lstStyle/>
          <a:p>
            <a:pPr algn="ctr"/>
            <a:r>
              <a:rPr lang="en-US" sz="1400">
                <a:hlinkClick r:id="rId4"/>
              </a:rPr>
              <a:t>Apnea is not prolonged by acid gastroesophageal reflux in preterm infants.</a:t>
            </a:r>
            <a:endParaRPr lang="en-US" sz="1400"/>
          </a:p>
          <a:p>
            <a:pPr algn="ctr"/>
            <a:r>
              <a:rPr lang="en-US" sz="1400"/>
              <a:t>Di Fiore JM, Arko M, Whitehouse M, Kimball A, Martin RJ.Pediatrics. 2005 Nov;116(5):1059-63.</a:t>
            </a:r>
          </a:p>
          <a:p>
            <a:pPr algn="ctr"/>
            <a:r>
              <a:rPr lang="en-US" sz="1400"/>
              <a:t>PMID: 16263989.</a:t>
            </a:r>
            <a:r>
              <a:rPr lang="en-US" sz="1400" u="sng">
                <a:hlinkClick r:id="rId5"/>
              </a:rPr>
              <a:t>Similar articles</a:t>
            </a:r>
            <a:endParaRPr lang="en-US" sz="1400" u="sng"/>
          </a:p>
        </p:txBody>
      </p:sp>
      <p:sp>
        <p:nvSpPr>
          <p:cNvPr id="66566" name="Text Box 6"/>
          <p:cNvSpPr txBox="1">
            <a:spLocks noChangeArrowheads="1"/>
          </p:cNvSpPr>
          <p:nvPr/>
        </p:nvSpPr>
        <p:spPr bwMode="auto">
          <a:xfrm>
            <a:off x="233363" y="503238"/>
            <a:ext cx="2638425" cy="366712"/>
          </a:xfrm>
          <a:prstGeom prst="rect">
            <a:avLst/>
          </a:prstGeom>
          <a:noFill/>
          <a:ln w="9525">
            <a:noFill/>
            <a:miter lim="800000"/>
            <a:headEnd/>
            <a:tailEnd/>
          </a:ln>
        </p:spPr>
        <p:txBody>
          <a:bodyPr wrap="none">
            <a:spAutoFit/>
          </a:bodyPr>
          <a:lstStyle/>
          <a:p>
            <a:r>
              <a:rPr lang="pt-BR">
                <a:solidFill>
                  <a:srgbClr val="FF33CC"/>
                </a:solidFill>
              </a:rPr>
              <a:t>RGE: </a:t>
            </a:r>
            <a:r>
              <a:rPr lang="pt-BR" sz="1400">
                <a:solidFill>
                  <a:srgbClr val="FF33CC"/>
                </a:solidFill>
              </a:rPr>
              <a:t>refluxo gastroesofágico</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3"/>
          <p:cNvSpPr>
            <a:spLocks noGrp="1"/>
          </p:cNvSpPr>
          <p:nvPr>
            <p:ph type="body" idx="4294967295"/>
          </p:nvPr>
        </p:nvSpPr>
        <p:spPr>
          <a:xfrm>
            <a:off x="1898650" y="2447925"/>
            <a:ext cx="9402763" cy="3886200"/>
          </a:xfrm>
        </p:spPr>
        <p:txBody>
          <a:bodyPr/>
          <a:lstStyle/>
          <a:p>
            <a:pPr eaLnBrk="1" hangingPunct="1"/>
            <a:r>
              <a:rPr lang="pt-BR" sz="2400" smtClean="0"/>
              <a:t>Refluxo gastroesofágico (RGE) é um evento fisiológico normal ocorrendo em todos idades e na maioria dos prematuros e, em a maioria dos casos, está relacionado ao relaxamento transitório do esfíncter esofagiano. </a:t>
            </a:r>
          </a:p>
          <a:p>
            <a:pPr eaLnBrk="1" hangingPunct="1"/>
            <a:r>
              <a:rPr lang="pt-BR" sz="2400" smtClean="0"/>
              <a:t>Este relaxamento pode ser aumentado durante episódios de apnéia ou pelo uso de drogas como cafeína e aminofilina.</a:t>
            </a:r>
          </a:p>
          <a:p>
            <a:pPr eaLnBrk="1" hangingPunct="1"/>
            <a:endParaRPr lang="pt-BR" sz="2400" smtClean="0"/>
          </a:p>
        </p:txBody>
      </p:sp>
      <p:sp>
        <p:nvSpPr>
          <p:cNvPr id="67587" name="Rectangle 4"/>
          <p:cNvSpPr>
            <a:spLocks noChangeArrowheads="1"/>
          </p:cNvSpPr>
          <p:nvPr/>
        </p:nvSpPr>
        <p:spPr bwMode="auto">
          <a:xfrm>
            <a:off x="2344738" y="1217613"/>
            <a:ext cx="7626350" cy="823912"/>
          </a:xfrm>
          <a:prstGeom prst="rect">
            <a:avLst/>
          </a:prstGeom>
          <a:solidFill>
            <a:srgbClr val="FFFFFF"/>
          </a:solidFill>
          <a:ln w="9525">
            <a:noFill/>
            <a:miter lim="800000"/>
            <a:headEnd/>
            <a:tailEnd/>
          </a:ln>
        </p:spPr>
        <p:txBody>
          <a:bodyPr wrap="none" lIns="0" tIns="0" rIns="95220" bIns="0" anchor="ctr">
            <a:spAutoFit/>
          </a:bodyPr>
          <a:lstStyle/>
          <a:p>
            <a:pPr algn="ctr"/>
            <a:r>
              <a:rPr lang="en-US">
                <a:hlinkClick r:id="rId2"/>
              </a:rPr>
              <a:t>Apnea is not prolonged by acid gastroesophageal reflux in preterm infants.</a:t>
            </a:r>
            <a:endParaRPr lang="en-US"/>
          </a:p>
          <a:p>
            <a:pPr algn="ctr"/>
            <a:r>
              <a:rPr lang="en-US"/>
              <a:t>Bancalari E.Pediatrics. 2005 Nov;116(5):1217-8. No abstract available.</a:t>
            </a:r>
          </a:p>
          <a:p>
            <a:pPr algn="ctr"/>
            <a:r>
              <a:rPr lang="en-US"/>
              <a:t>PMID: 16264010.</a:t>
            </a:r>
            <a:r>
              <a:rPr lang="en-US" u="sng">
                <a:hlinkClick r:id="rId3"/>
              </a:rPr>
              <a:t>Similar articles</a:t>
            </a:r>
            <a:endParaRPr lang="en-US" u="sng"/>
          </a:p>
        </p:txBody>
      </p:sp>
      <p:sp>
        <p:nvSpPr>
          <p:cNvPr id="67588" name="Text Box 5"/>
          <p:cNvSpPr txBox="1">
            <a:spLocks noChangeArrowheads="1"/>
          </p:cNvSpPr>
          <p:nvPr/>
        </p:nvSpPr>
        <p:spPr bwMode="auto">
          <a:xfrm>
            <a:off x="3657600" y="220663"/>
            <a:ext cx="4108450" cy="366712"/>
          </a:xfrm>
          <a:prstGeom prst="rect">
            <a:avLst/>
          </a:prstGeom>
          <a:noFill/>
          <a:ln w="9525">
            <a:noFill/>
            <a:miter lim="800000"/>
            <a:headEnd/>
            <a:tailEnd/>
          </a:ln>
        </p:spPr>
        <p:txBody>
          <a:bodyPr wrap="none">
            <a:spAutoFit/>
          </a:bodyPr>
          <a:lstStyle/>
          <a:p>
            <a:pPr defTabSz="914400"/>
            <a:r>
              <a:rPr lang="pt-BR">
                <a:solidFill>
                  <a:srgbClr val="FF33CC"/>
                </a:solidFill>
              </a:rPr>
              <a:t>Comentário do estudo de Di Fiore et al</a:t>
            </a:r>
          </a:p>
        </p:txBody>
      </p:sp>
      <p:sp>
        <p:nvSpPr>
          <p:cNvPr id="67589" name="AutoShape 6"/>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3"/>
          <p:cNvSpPr>
            <a:spLocks noGrp="1"/>
          </p:cNvSpPr>
          <p:nvPr>
            <p:ph type="body" idx="4294967295"/>
          </p:nvPr>
        </p:nvSpPr>
        <p:spPr>
          <a:xfrm>
            <a:off x="1473200" y="1427163"/>
            <a:ext cx="9920288" cy="5430837"/>
          </a:xfrm>
        </p:spPr>
        <p:txBody>
          <a:bodyPr/>
          <a:lstStyle/>
          <a:p>
            <a:pPr eaLnBrk="1" hangingPunct="1"/>
            <a:r>
              <a:rPr lang="pt-BR" sz="2400" smtClean="0"/>
              <a:t>Devido à possível associação entre RGE e apnéia em neonatos pré-termo, um grande número dessas crianças recebe tratamento para RGE com a expectativa de que irá reduzir a frequência ou gravidade da apneia episódios.</a:t>
            </a:r>
          </a:p>
          <a:p>
            <a:pPr eaLnBrk="1" hangingPunct="1"/>
            <a:r>
              <a:rPr lang="pt-BR" sz="2400" smtClean="0"/>
              <a:t> Isto é baseado em dados de alguns estudos, a maioria deles com um pequeno número de sujeitos. </a:t>
            </a:r>
          </a:p>
          <a:p>
            <a:pPr algn="ctr" eaLnBrk="1" hangingPunct="1"/>
            <a:r>
              <a:rPr lang="pt-BR" sz="2400" smtClean="0"/>
              <a:t>A </a:t>
            </a:r>
            <a:r>
              <a:rPr lang="pt-BR" sz="2400" b="1" smtClean="0">
                <a:solidFill>
                  <a:srgbClr val="0033CC"/>
                </a:solidFill>
              </a:rPr>
              <a:t>maioria estudos recentes não mostraram nenhuma associação clara entre apnéia da prematuridade e RGE e nenhum efeito benéfico da terapia anti-RGE sobre a incidência ou gravidade da apneia</a:t>
            </a:r>
            <a:r>
              <a:rPr lang="pt-BR" sz="2400" smtClean="0"/>
              <a:t>.</a:t>
            </a:r>
          </a:p>
          <a:p>
            <a:pPr eaLnBrk="1" hangingPunct="1"/>
            <a:endParaRPr lang="pt-BR" sz="2400" smtClean="0"/>
          </a:p>
        </p:txBody>
      </p:sp>
      <p:sp>
        <p:nvSpPr>
          <p:cNvPr id="68611"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p:cNvSpPr>
          <p:nvPr>
            <p:ph type="body" idx="4294967295"/>
          </p:nvPr>
        </p:nvSpPr>
        <p:spPr>
          <a:xfrm>
            <a:off x="2335213" y="1381125"/>
            <a:ext cx="8915400" cy="3886200"/>
          </a:xfrm>
        </p:spPr>
        <p:txBody>
          <a:bodyPr/>
          <a:lstStyle/>
          <a:p>
            <a:pPr eaLnBrk="1" hangingPunct="1"/>
            <a:r>
              <a:rPr lang="pt-BR" sz="2400" smtClean="0"/>
              <a:t>Outra indicação para terapia para o RGE é baseada na possível associação entre refluxo e doenças pulmonares crônicas.</a:t>
            </a:r>
          </a:p>
          <a:p>
            <a:pPr eaLnBrk="1" hangingPunct="1"/>
            <a:r>
              <a:rPr lang="pt-BR" sz="2400" smtClean="0"/>
              <a:t> Embora seja possível que o RGE possa predispor aspiração crônica com  e com  dano pulmonar secundário, não há associação clara entre RGE e displasia broncopulmonar foi estabelecida.</a:t>
            </a:r>
          </a:p>
          <a:p>
            <a:pPr algn="ctr" eaLnBrk="1" hangingPunct="1">
              <a:buFont typeface="Wingdings 3" pitchFamily="18" charset="2"/>
              <a:buNone/>
            </a:pPr>
            <a:r>
              <a:rPr lang="pt-BR" sz="2400" b="1" smtClean="0">
                <a:solidFill>
                  <a:srgbClr val="0033CC"/>
                </a:solidFill>
              </a:rPr>
              <a:t>Além disso, nenhum estudo mostrou conclusivamente que a terapia com GER reduz a incidência ou gravidade de displasia broncopulmonar</a:t>
            </a:r>
          </a:p>
        </p:txBody>
      </p:sp>
      <p:sp>
        <p:nvSpPr>
          <p:cNvPr id="69635"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3"/>
          <p:cNvSpPr>
            <a:spLocks noGrp="1"/>
          </p:cNvSpPr>
          <p:nvPr>
            <p:ph type="body" idx="4294967295"/>
          </p:nvPr>
        </p:nvSpPr>
        <p:spPr>
          <a:xfrm>
            <a:off x="1390650" y="669925"/>
            <a:ext cx="10113963" cy="5349875"/>
          </a:xfrm>
        </p:spPr>
        <p:txBody>
          <a:bodyPr/>
          <a:lstStyle/>
          <a:p>
            <a:pPr eaLnBrk="1" hangingPunct="1"/>
            <a:r>
              <a:rPr lang="pt-BR" sz="1800" smtClean="0"/>
              <a:t>Existem poucos dados sobre a farmacologia e a eficácia dos agentes redutores de ácido em recém-nascidos prematuros, e </a:t>
            </a:r>
            <a:r>
              <a:rPr lang="pt-BR" sz="1800" smtClean="0">
                <a:solidFill>
                  <a:srgbClr val="FF3300"/>
                </a:solidFill>
              </a:rPr>
              <a:t>essa terapia pode estar associada a supercrescimento de bactérias intestinais e :</a:t>
            </a:r>
          </a:p>
          <a:p>
            <a:pPr eaLnBrk="1" hangingPunct="1">
              <a:buFont typeface="Wingdings 3" pitchFamily="18" charset="2"/>
              <a:buNone/>
            </a:pPr>
            <a:r>
              <a:rPr lang="pt-BR" sz="1800" b="1" smtClean="0">
                <a:solidFill>
                  <a:srgbClr val="FF3300"/>
                </a:solidFill>
              </a:rPr>
              <a:t>                -aumento do risco de sepse,  </a:t>
            </a:r>
          </a:p>
          <a:p>
            <a:pPr eaLnBrk="1" hangingPunct="1">
              <a:buFont typeface="Wingdings 3" pitchFamily="18" charset="2"/>
              <a:buNone/>
            </a:pPr>
            <a:r>
              <a:rPr lang="pt-BR" sz="1800" b="1" smtClean="0">
                <a:solidFill>
                  <a:srgbClr val="FF3300"/>
                </a:solidFill>
              </a:rPr>
              <a:t>                -aumento da gastrina sérica com risco estenose pilórica e</a:t>
            </a:r>
          </a:p>
          <a:p>
            <a:pPr eaLnBrk="1" hangingPunct="1">
              <a:buFont typeface="Wingdings 3" pitchFamily="18" charset="2"/>
              <a:buNone/>
            </a:pPr>
            <a:r>
              <a:rPr lang="pt-BR" sz="1800" b="1" smtClean="0">
                <a:solidFill>
                  <a:srgbClr val="FF3300"/>
                </a:solidFill>
              </a:rPr>
              <a:t>                 -e alteração da digestão como resultado diminuição da atividade de lipases dependentes de ácido.</a:t>
            </a:r>
          </a:p>
        </p:txBody>
      </p:sp>
      <p:sp>
        <p:nvSpPr>
          <p:cNvPr id="70659" name="Rectangle 4"/>
          <p:cNvSpPr>
            <a:spLocks noChangeArrowheads="1"/>
          </p:cNvSpPr>
          <p:nvPr/>
        </p:nvSpPr>
        <p:spPr bwMode="auto">
          <a:xfrm>
            <a:off x="3373438" y="3925888"/>
            <a:ext cx="6096000" cy="2014537"/>
          </a:xfrm>
          <a:prstGeom prst="rect">
            <a:avLst/>
          </a:prstGeom>
          <a:noFill/>
          <a:ln w="9525">
            <a:noFill/>
            <a:miter lim="800000"/>
            <a:headEnd/>
            <a:tailEnd/>
          </a:ln>
        </p:spPr>
        <p:txBody>
          <a:bodyPr>
            <a:spAutoFit/>
          </a:bodyPr>
          <a:lstStyle/>
          <a:p>
            <a:pPr algn="ctr" defTabSz="914400"/>
            <a:r>
              <a:rPr lang="pt-BR">
                <a:solidFill>
                  <a:srgbClr val="0033CC"/>
                </a:solidFill>
              </a:rPr>
              <a:t>Estudos prévios mostraram  que o RGE não contribui para episódios de apnéia e hipoxemia em prematuros bebês. Embora nem sempre seja claro como o conhecimento é traduzido em mudanças nos padrões da  prática, espera-se que os resultados deste estudo vai dissuadir os médicos de usar terapia anti-RGE para reduzir episódios apneicos em prematuros.</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3"/>
          <p:cNvSpPr>
            <a:spLocks noGrp="1"/>
          </p:cNvSpPr>
          <p:nvPr>
            <p:ph type="body" idx="4294967295"/>
          </p:nvPr>
        </p:nvSpPr>
        <p:spPr>
          <a:xfrm>
            <a:off x="2062163" y="2803525"/>
            <a:ext cx="8915400" cy="3886200"/>
          </a:xfrm>
        </p:spPr>
        <p:txBody>
          <a:bodyPr/>
          <a:lstStyle/>
          <a:p>
            <a:pPr eaLnBrk="1" hangingPunct="1"/>
            <a:r>
              <a:rPr lang="pt-BR" sz="1800" smtClean="0"/>
              <a:t>Este estudo mostra o efeito da posição do corpo na gravidade do refluxo gastroesofágico.</a:t>
            </a:r>
          </a:p>
          <a:p>
            <a:pPr eaLnBrk="1" hangingPunct="1"/>
            <a:r>
              <a:rPr lang="pt-BR" sz="1800" smtClean="0"/>
              <a:t>Examinando todos os parâmetros de refluxo observa-se uma tendência óbvia dos menores valores nos cuidados feitos na posição prona aos valores maiores na posição lateral direita</a:t>
            </a:r>
          </a:p>
          <a:p>
            <a:pPr eaLnBrk="1" hangingPunct="1"/>
            <a:r>
              <a:rPr lang="pt-BR" sz="1800" smtClean="0"/>
              <a:t>Conseqüentemente, a maioria dos refluxos ácidos ocorreu na posição lateral direita, com a posição esquerda mostrando redução significativa de todos os parâmetros de refluxo quando comparado com a direita</a:t>
            </a:r>
          </a:p>
        </p:txBody>
      </p:sp>
      <p:sp>
        <p:nvSpPr>
          <p:cNvPr id="71683" name="Rectangle 4"/>
          <p:cNvSpPr>
            <a:spLocks noChangeArrowheads="1"/>
          </p:cNvSpPr>
          <p:nvPr/>
        </p:nvSpPr>
        <p:spPr bwMode="auto">
          <a:xfrm>
            <a:off x="1190625" y="200025"/>
            <a:ext cx="9331325" cy="1539875"/>
          </a:xfrm>
          <a:prstGeom prst="rect">
            <a:avLst/>
          </a:prstGeom>
          <a:noFill/>
          <a:ln w="9525">
            <a:noFill/>
            <a:miter lim="800000"/>
            <a:headEnd/>
            <a:tailEnd/>
          </a:ln>
        </p:spPr>
        <p:txBody>
          <a:bodyPr lIns="0" tIns="0" rIns="0" bIns="0" anchor="ctr">
            <a:spAutoFit/>
          </a:bodyPr>
          <a:lstStyle/>
          <a:p>
            <a:pPr algn="ctr"/>
            <a:r>
              <a:rPr lang="en-US" sz="2700" b="1">
                <a:solidFill>
                  <a:srgbClr val="0033CC"/>
                </a:solidFill>
                <a:latin typeface="Lato" pitchFamily="34" charset="0"/>
              </a:rPr>
              <a:t>Posi</a:t>
            </a:r>
            <a:r>
              <a:rPr lang="en-US" sz="2700" b="1">
                <a:solidFill>
                  <a:srgbClr val="0033CC"/>
                </a:solidFill>
                <a:latin typeface="Century Gothic" pitchFamily="34" charset="0"/>
              </a:rPr>
              <a:t>ç</a:t>
            </a:r>
            <a:r>
              <a:rPr lang="en-US" sz="2700" b="1">
                <a:solidFill>
                  <a:srgbClr val="0033CC"/>
                </a:solidFill>
                <a:latin typeface="Lato" pitchFamily="34" charset="0"/>
              </a:rPr>
              <a:t>ão Prona e lateral esquerda reduz o refluxo gastroesof</a:t>
            </a:r>
            <a:r>
              <a:rPr lang="en-US" sz="2700" b="1">
                <a:solidFill>
                  <a:srgbClr val="0033CC"/>
                </a:solidFill>
                <a:latin typeface="Century Gothic" pitchFamily="34" charset="0"/>
              </a:rPr>
              <a:t>á</a:t>
            </a:r>
            <a:r>
              <a:rPr lang="en-US" sz="2700" b="1">
                <a:solidFill>
                  <a:srgbClr val="0033CC"/>
                </a:solidFill>
                <a:latin typeface="Lato" pitchFamily="34" charset="0"/>
              </a:rPr>
              <a:t>gico em rec</a:t>
            </a:r>
            <a:r>
              <a:rPr lang="en-US" sz="2700" b="1">
                <a:solidFill>
                  <a:srgbClr val="0033CC"/>
                </a:solidFill>
                <a:latin typeface="Century Gothic" pitchFamily="34" charset="0"/>
              </a:rPr>
              <a:t>é</a:t>
            </a:r>
            <a:r>
              <a:rPr lang="en-US" sz="2700" b="1">
                <a:solidFill>
                  <a:srgbClr val="0033CC"/>
                </a:solidFill>
                <a:latin typeface="Lato" pitchFamily="34" charset="0"/>
              </a:rPr>
              <a:t>m-nascidos pr</a:t>
            </a:r>
            <a:r>
              <a:rPr lang="en-US" sz="2700" b="1">
                <a:solidFill>
                  <a:srgbClr val="0033CC"/>
                </a:solidFill>
                <a:latin typeface="Century Gothic" pitchFamily="34" charset="0"/>
              </a:rPr>
              <a:t>é</a:t>
            </a:r>
            <a:r>
              <a:rPr lang="en-US" sz="2700" b="1">
                <a:solidFill>
                  <a:srgbClr val="0033CC"/>
                </a:solidFill>
                <a:latin typeface="Lato" pitchFamily="34" charset="0"/>
              </a:rPr>
              <a:t>-termos</a:t>
            </a:r>
          </a:p>
          <a:p>
            <a:pPr algn="ctr" eaLnBrk="0" hangingPunct="0"/>
            <a:r>
              <a:rPr lang="en-US" sz="800">
                <a:solidFill>
                  <a:srgbClr val="0033CC"/>
                </a:solidFill>
              </a:rPr>
              <a:t> </a:t>
            </a:r>
            <a:endParaRPr lang="en-US" sz="1300">
              <a:solidFill>
                <a:srgbClr val="0033CC"/>
              </a:solidFill>
              <a:latin typeface="Source Sans Pro"/>
            </a:endParaRPr>
          </a:p>
          <a:p>
            <a:pPr algn="ctr" eaLnBrk="0" hangingPunct="0"/>
            <a:r>
              <a:rPr lang="en-US" sz="1300">
                <a:solidFill>
                  <a:srgbClr val="424242"/>
                </a:solidFill>
                <a:latin typeface="Source Sans Pro"/>
              </a:rPr>
              <a:t>Apresenta</a:t>
            </a:r>
            <a:r>
              <a:rPr lang="en-US" sz="1300">
                <a:solidFill>
                  <a:srgbClr val="424242"/>
                </a:solidFill>
                <a:latin typeface="Century Gothic" pitchFamily="34" charset="0"/>
              </a:rPr>
              <a:t>ç</a:t>
            </a:r>
            <a:r>
              <a:rPr lang="en-US" sz="1300">
                <a:solidFill>
                  <a:srgbClr val="424242"/>
                </a:solidFill>
                <a:latin typeface="Source Sans Pro"/>
              </a:rPr>
              <a:t>ão: C</a:t>
            </a:r>
            <a:r>
              <a:rPr lang="en-US" sz="1300">
                <a:solidFill>
                  <a:srgbClr val="424242"/>
                </a:solidFill>
                <a:latin typeface="Century Gothic" pitchFamily="34" charset="0"/>
              </a:rPr>
              <a:t>á</a:t>
            </a:r>
            <a:r>
              <a:rPr lang="en-US" sz="1300">
                <a:solidFill>
                  <a:srgbClr val="424242"/>
                </a:solidFill>
                <a:latin typeface="Source Sans Pro"/>
              </a:rPr>
              <a:t>ssio R. Borges, Luiz Fernando S. Meireles,</a:t>
            </a:r>
            <a:r>
              <a:rPr lang="en-US" sz="1300">
                <a:solidFill>
                  <a:srgbClr val="424242"/>
                </a:solidFill>
                <a:latin typeface="Century Gothic" pitchFamily="34" charset="0"/>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Roberto Franklin,</a:t>
            </a:r>
            <a:r>
              <a:rPr lang="en-US" sz="1300">
                <a:solidFill>
                  <a:srgbClr val="424242"/>
                </a:solidFill>
                <a:latin typeface="Century Gothic" pitchFamily="34" charset="0"/>
              </a:rPr>
              <a:t> </a:t>
            </a:r>
            <a:r>
              <a:rPr lang="en-US" sz="1300">
                <a:solidFill>
                  <a:srgbClr val="424242"/>
                </a:solidFill>
                <a:latin typeface="Source Sans Pro"/>
              </a:rPr>
              <a:t>Thiago Lima.</a:t>
            </a:r>
            <a:r>
              <a:rPr lang="en-US" sz="1300">
                <a:solidFill>
                  <a:srgbClr val="424242"/>
                </a:solidFill>
                <a:latin typeface="Century Gothic" pitchFamily="34" charset="0"/>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Professor: Dr. Paulo Roberto Margotto</a:t>
            </a:r>
            <a:endParaRPr lang="en-US">
              <a:solidFill>
                <a:srgbClr val="78909C"/>
              </a:solidFill>
              <a:latin typeface="Century Gothic" pitchFamily="34" charset="0"/>
            </a:endParaRPr>
          </a:p>
        </p:txBody>
      </p:sp>
      <p:sp>
        <p:nvSpPr>
          <p:cNvPr id="71684" name="Rectangle 6"/>
          <p:cNvSpPr>
            <a:spLocks noChangeArrowheads="1"/>
          </p:cNvSpPr>
          <p:nvPr/>
        </p:nvSpPr>
        <p:spPr bwMode="auto">
          <a:xfrm>
            <a:off x="1477963" y="1824038"/>
            <a:ext cx="9213850" cy="823912"/>
          </a:xfrm>
          <a:prstGeom prst="rect">
            <a:avLst/>
          </a:prstGeom>
          <a:solidFill>
            <a:srgbClr val="FFFFFF"/>
          </a:solidFill>
          <a:ln w="9525">
            <a:noFill/>
            <a:miter lim="800000"/>
            <a:headEnd/>
            <a:tailEnd/>
          </a:ln>
        </p:spPr>
        <p:txBody>
          <a:bodyPr wrap="none" lIns="0" tIns="0" rIns="95220" bIns="0" anchor="ctr">
            <a:spAutoFit/>
          </a:bodyPr>
          <a:lstStyle/>
          <a:p>
            <a:pPr algn="ctr"/>
            <a:r>
              <a:rPr lang="en-US">
                <a:hlinkClick r:id="rId2"/>
              </a:rPr>
              <a:t>Prone and left lateral positioning reduce gastro-oesophageal reflux in preterm infants.</a:t>
            </a:r>
            <a:endParaRPr lang="en-US"/>
          </a:p>
          <a:p>
            <a:pPr algn="ctr"/>
            <a:r>
              <a:rPr lang="en-US"/>
              <a:t>Ewer AK, James ME, Tobin JM.Arch Dis Child Fetal Neonatal Ed. 1999 Nov;81(3):F201-5.</a:t>
            </a:r>
          </a:p>
          <a:p>
            <a:pPr algn="ctr"/>
            <a:r>
              <a:rPr lang="en-US"/>
              <a:t>PMID: 10525024.</a:t>
            </a:r>
            <a:r>
              <a:rPr lang="en-US" b="1">
                <a:hlinkClick r:id="rId2"/>
              </a:rPr>
              <a:t>Free PMC Article</a:t>
            </a:r>
            <a:r>
              <a:rPr lang="en-US" b="1"/>
              <a:t>.</a:t>
            </a:r>
            <a:r>
              <a:rPr lang="en-US" u="sng">
                <a:hlinkClick r:id="rId3"/>
              </a:rPr>
              <a:t>Similar articles</a:t>
            </a:r>
            <a:endParaRPr lang="en-US" u="sng"/>
          </a:p>
        </p:txBody>
      </p:sp>
      <p:pic>
        <p:nvPicPr>
          <p:cNvPr id="71685" name="Picture 7"/>
          <p:cNvPicPr>
            <a:picLocks noChangeAspect="1" noChangeArrowheads="1"/>
          </p:cNvPicPr>
          <p:nvPr/>
        </p:nvPicPr>
        <p:blipFill>
          <a:blip r:embed="rId4"/>
          <a:srcRect/>
          <a:stretch>
            <a:fillRect/>
          </a:stretch>
        </p:blipFill>
        <p:spPr bwMode="auto">
          <a:xfrm>
            <a:off x="10444163" y="488950"/>
            <a:ext cx="1747837" cy="1311275"/>
          </a:xfrm>
          <a:prstGeom prst="rect">
            <a:avLst/>
          </a:prstGeom>
          <a:noFill/>
          <a:ln w="9525">
            <a:noFill/>
            <a:miter lim="800000"/>
            <a:headEnd/>
            <a:tailEnd/>
          </a:ln>
        </p:spPr>
      </p:pic>
      <p:pic>
        <p:nvPicPr>
          <p:cNvPr id="71686" name="Picture 10" descr="ppt"/>
          <p:cNvPicPr>
            <a:picLocks noChangeAspect="1" noChangeArrowheads="1"/>
          </p:cNvPicPr>
          <p:nvPr/>
        </p:nvPicPr>
        <p:blipFill>
          <a:blip r:embed="rId5"/>
          <a:srcRect/>
          <a:stretch>
            <a:fillRect/>
          </a:stretch>
        </p:blipFill>
        <p:spPr bwMode="auto">
          <a:xfrm>
            <a:off x="9696450" y="568325"/>
            <a:ext cx="457200" cy="457200"/>
          </a:xfrm>
          <a:prstGeom prst="rect">
            <a:avLst/>
          </a:prstGeom>
          <a:noFill/>
          <a:ln w="9525">
            <a:noFill/>
            <a:miter lim="800000"/>
            <a:headEnd/>
            <a:tailEnd/>
          </a:ln>
        </p:spPr>
      </p:pic>
      <p:sp>
        <p:nvSpPr>
          <p:cNvPr id="71687" name="AutoShape 11"/>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3"/>
          <p:cNvSpPr>
            <a:spLocks noGrp="1"/>
          </p:cNvSpPr>
          <p:nvPr>
            <p:ph type="body" idx="4294967295"/>
          </p:nvPr>
        </p:nvSpPr>
        <p:spPr>
          <a:xfrm>
            <a:off x="1866900" y="792163"/>
            <a:ext cx="9637713" cy="5227637"/>
          </a:xfrm>
        </p:spPr>
        <p:txBody>
          <a:bodyPr/>
          <a:lstStyle/>
          <a:p>
            <a:pPr eaLnBrk="1" hangingPunct="1"/>
            <a:r>
              <a:rPr lang="pt-BR" sz="2400" smtClean="0"/>
              <a:t>A identificação de um tratamento não farmacológico que reduz a gravidade do refluxo gastroesofágico neste grupo, tem implicações importantes para os cuidados com esses bebês.</a:t>
            </a:r>
          </a:p>
          <a:p>
            <a:pPr eaLnBrk="1" hangingPunct="1"/>
            <a:r>
              <a:rPr lang="pt-BR" sz="2400" smtClean="0"/>
              <a:t>Além disso, o efeito benéfico da posição lateral esquerda é extremamente útil, como os cuidados contínuos na posição prona podem levar as deformidades posturais e dormir na posição prona está associado a maior risco de morte súbita</a:t>
            </a:r>
          </a:p>
          <a:p>
            <a:pPr eaLnBrk="1" hangingPunct="1"/>
            <a:r>
              <a:rPr lang="pt-BR" sz="2400" smtClean="0"/>
              <a:t>O efeito protetor sobre o refluxo das posições lateral esquerda e prona parecem estar relacionadas à configuração anatômica do estômago e junção gastroesofágica.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3"/>
          <p:cNvSpPr>
            <a:spLocks noGrp="1"/>
          </p:cNvSpPr>
          <p:nvPr>
            <p:ph type="body" idx="4294967295"/>
          </p:nvPr>
        </p:nvSpPr>
        <p:spPr>
          <a:xfrm>
            <a:off x="1431925" y="1809750"/>
            <a:ext cx="10347325" cy="4484688"/>
          </a:xfrm>
        </p:spPr>
        <p:txBody>
          <a:bodyPr/>
          <a:lstStyle/>
          <a:p>
            <a:pPr eaLnBrk="1" hangingPunct="1"/>
            <a:r>
              <a:rPr lang="pt-BR" sz="2400" smtClean="0"/>
              <a:t>Não existem trabalhos de qualidade cientifica suficiente que evidenciem que o RGE evidentemente leva a apnéia</a:t>
            </a:r>
          </a:p>
          <a:p>
            <a:pPr eaLnBrk="1" hangingPunct="1"/>
            <a:r>
              <a:rPr lang="pt-BR" sz="2400" smtClean="0"/>
              <a:t>Não existem trabalhos de qualidade cientifica suficiente que evidenciem que o tratamento do RGE diminua a frequencia de apnéia</a:t>
            </a:r>
          </a:p>
          <a:p>
            <a:pPr eaLnBrk="1" hangingPunct="1"/>
            <a:r>
              <a:rPr lang="pt-BR" sz="2400" smtClean="0"/>
              <a:t>Não existe evidencia cientifica de que o uso de medicações que alteram o pH ou a motilidade gástrica tenha qualquer efeito na diminuição da frequência ou intensidade dos episódios de apnéia no prematuro </a:t>
            </a:r>
          </a:p>
        </p:txBody>
      </p:sp>
      <p:sp>
        <p:nvSpPr>
          <p:cNvPr id="73731" name="Rectangle 4"/>
          <p:cNvSpPr>
            <a:spLocks noChangeArrowheads="1"/>
          </p:cNvSpPr>
          <p:nvPr/>
        </p:nvSpPr>
        <p:spPr bwMode="auto">
          <a:xfrm>
            <a:off x="1398588" y="388938"/>
            <a:ext cx="10117137" cy="1204912"/>
          </a:xfrm>
          <a:prstGeom prst="rect">
            <a:avLst/>
          </a:prstGeom>
          <a:noFill/>
          <a:ln w="9525">
            <a:noFill/>
            <a:miter lim="800000"/>
            <a:headEnd/>
            <a:tailEnd/>
          </a:ln>
        </p:spPr>
        <p:txBody>
          <a:bodyPr wrap="none" lIns="0" tIns="0" rIns="0" bIns="0" anchor="ctr">
            <a:spAutoFit/>
          </a:bodyPr>
          <a:lstStyle/>
          <a:p>
            <a:pPr algn="ctr"/>
            <a:r>
              <a:rPr lang="en-US" sz="2000" b="1">
                <a:solidFill>
                  <a:srgbClr val="0033CC"/>
                </a:solidFill>
                <a:latin typeface="Lato" pitchFamily="34" charset="0"/>
              </a:rPr>
              <a:t>Ainda h</a:t>
            </a:r>
            <a:r>
              <a:rPr lang="en-US" sz="2000" b="1">
                <a:solidFill>
                  <a:srgbClr val="0033CC"/>
                </a:solidFill>
                <a:latin typeface="Century Gothic" pitchFamily="34" charset="0"/>
              </a:rPr>
              <a:t>á</a:t>
            </a:r>
            <a:r>
              <a:rPr lang="en-US" sz="2000" b="1">
                <a:solidFill>
                  <a:srgbClr val="0033CC"/>
                </a:solidFill>
                <a:latin typeface="Lato" pitchFamily="34" charset="0"/>
              </a:rPr>
              <a:t> d</a:t>
            </a:r>
            <a:r>
              <a:rPr lang="en-US" sz="2000" b="1">
                <a:solidFill>
                  <a:srgbClr val="0033CC"/>
                </a:solidFill>
                <a:latin typeface="Century Gothic" pitchFamily="34" charset="0"/>
              </a:rPr>
              <a:t>ú</a:t>
            </a:r>
            <a:r>
              <a:rPr lang="en-US" sz="2000" b="1">
                <a:solidFill>
                  <a:srgbClr val="0033CC"/>
                </a:solidFill>
                <a:latin typeface="Lato" pitchFamily="34" charset="0"/>
              </a:rPr>
              <a:t>vida no Prematuro:Apn</a:t>
            </a:r>
            <a:r>
              <a:rPr lang="en-US" sz="2000" b="1">
                <a:solidFill>
                  <a:srgbClr val="0033CC"/>
                </a:solidFill>
                <a:latin typeface="Century Gothic" pitchFamily="34" charset="0"/>
              </a:rPr>
              <a:t>é</a:t>
            </a:r>
            <a:r>
              <a:rPr lang="en-US" sz="2000" b="1">
                <a:solidFill>
                  <a:srgbClr val="0033CC"/>
                </a:solidFill>
                <a:latin typeface="Lato" pitchFamily="34" charset="0"/>
              </a:rPr>
              <a:t>ia e Doen</a:t>
            </a:r>
            <a:r>
              <a:rPr lang="en-US" sz="2000" b="1">
                <a:solidFill>
                  <a:srgbClr val="0033CC"/>
                </a:solidFill>
                <a:latin typeface="Century Gothic" pitchFamily="34" charset="0"/>
              </a:rPr>
              <a:t>ç</a:t>
            </a:r>
            <a:r>
              <a:rPr lang="en-US" sz="2000" b="1">
                <a:solidFill>
                  <a:srgbClr val="0033CC"/>
                </a:solidFill>
                <a:latin typeface="Lato" pitchFamily="34" charset="0"/>
              </a:rPr>
              <a:t>a do Refluxo gastrointestinal (DRGE)</a:t>
            </a:r>
          </a:p>
          <a:p>
            <a:pPr algn="ctr" eaLnBrk="0" hangingPunct="0"/>
            <a:r>
              <a:rPr lang="en-US" sz="2000">
                <a:solidFill>
                  <a:srgbClr val="0033CC"/>
                </a:solidFill>
              </a:rPr>
              <a:t> </a:t>
            </a:r>
            <a:r>
              <a:rPr lang="en-US" sz="2000">
                <a:solidFill>
                  <a:srgbClr val="0033CC"/>
                </a:solidFill>
                <a:latin typeface="Century Gothic" pitchFamily="34" charset="0"/>
              </a:rPr>
              <a:t>              </a:t>
            </a:r>
            <a:br>
              <a:rPr lang="en-US" sz="2000">
                <a:solidFill>
                  <a:srgbClr val="0033CC"/>
                </a:solidFill>
                <a:latin typeface="Century Gothic" pitchFamily="34" charset="0"/>
              </a:rPr>
            </a:br>
            <a:r>
              <a:rPr lang="en-US" sz="1300" b="1">
                <a:solidFill>
                  <a:srgbClr val="424242"/>
                </a:solidFill>
                <a:latin typeface="Source Sans Pro"/>
              </a:rPr>
              <a:t>CARLOS</a:t>
            </a:r>
            <a:r>
              <a:rPr lang="en-US" sz="1300" b="1">
                <a:solidFill>
                  <a:srgbClr val="424242"/>
                </a:solidFill>
                <a:latin typeface="Century Gothic" pitchFamily="34" charset="0"/>
              </a:rPr>
              <a:t> </a:t>
            </a:r>
            <a:r>
              <a:rPr lang="en-US" sz="1300" b="1">
                <a:solidFill>
                  <a:srgbClr val="424242"/>
                </a:solidFill>
                <a:latin typeface="Source Sans Pro"/>
              </a:rPr>
              <a:t> MORENO ZACONETA</a:t>
            </a:r>
          </a:p>
          <a:p>
            <a:pPr algn="ctr" eaLnBrk="0" hangingPunct="0"/>
            <a:r>
              <a:rPr lang="en-US" sz="1300" b="1">
                <a:solidFill>
                  <a:srgbClr val="424242"/>
                </a:solidFill>
                <a:latin typeface="Source Sans Pro"/>
              </a:rPr>
              <a:t>14</a:t>
            </a:r>
            <a:r>
              <a:rPr lang="en-US" sz="1300" b="1">
                <a:solidFill>
                  <a:srgbClr val="424242"/>
                </a:solidFill>
                <a:latin typeface="Century Gothic" pitchFamily="34" charset="0"/>
              </a:rPr>
              <a:t>º</a:t>
            </a:r>
            <a:r>
              <a:rPr lang="en-US" sz="1300" b="1">
                <a:solidFill>
                  <a:srgbClr val="424242"/>
                </a:solidFill>
                <a:latin typeface="Source Sans Pro"/>
              </a:rPr>
              <a:t> Congresso Brasileiro de Terapia Intensiva Pedi</a:t>
            </a:r>
            <a:r>
              <a:rPr lang="en-US" sz="1300" b="1">
                <a:solidFill>
                  <a:srgbClr val="424242"/>
                </a:solidFill>
                <a:latin typeface="Century Gothic" pitchFamily="34" charset="0"/>
              </a:rPr>
              <a:t>á</a:t>
            </a:r>
            <a:r>
              <a:rPr lang="en-US" sz="1300" b="1">
                <a:solidFill>
                  <a:srgbClr val="424242"/>
                </a:solidFill>
                <a:latin typeface="Source Sans Pro"/>
              </a:rPr>
              <a:t>trica; II Simp</a:t>
            </a:r>
            <a:r>
              <a:rPr lang="en-US" sz="1300" b="1">
                <a:solidFill>
                  <a:srgbClr val="424242"/>
                </a:solidFill>
                <a:latin typeface="Century Gothic" pitchFamily="34" charset="0"/>
              </a:rPr>
              <a:t>ó</a:t>
            </a:r>
            <a:r>
              <a:rPr lang="en-US" sz="1300" b="1">
                <a:solidFill>
                  <a:srgbClr val="424242"/>
                </a:solidFill>
                <a:latin typeface="Source Sans Pro"/>
              </a:rPr>
              <a:t>sio Internacional de Terapia Intensiva Cardiol</a:t>
            </a:r>
            <a:r>
              <a:rPr lang="en-US" sz="1300" b="1">
                <a:solidFill>
                  <a:srgbClr val="424242"/>
                </a:solidFill>
                <a:latin typeface="Century Gothic" pitchFamily="34" charset="0"/>
              </a:rPr>
              <a:t>ó</a:t>
            </a:r>
            <a:r>
              <a:rPr lang="en-US" sz="1300" b="1">
                <a:solidFill>
                  <a:srgbClr val="424242"/>
                </a:solidFill>
                <a:latin typeface="Source Sans Pro"/>
              </a:rPr>
              <a:t>gica Pedi</a:t>
            </a:r>
            <a:r>
              <a:rPr lang="en-US" sz="1300" b="1">
                <a:solidFill>
                  <a:srgbClr val="424242"/>
                </a:solidFill>
                <a:latin typeface="Century Gothic" pitchFamily="34" charset="0"/>
              </a:rPr>
              <a:t>á</a:t>
            </a:r>
            <a:r>
              <a:rPr lang="en-US" sz="1300" b="1">
                <a:solidFill>
                  <a:srgbClr val="424242"/>
                </a:solidFill>
                <a:latin typeface="Source Sans Pro"/>
              </a:rPr>
              <a:t>trica,</a:t>
            </a:r>
          </a:p>
          <a:p>
            <a:pPr algn="ctr" eaLnBrk="0" hangingPunct="0"/>
            <a:r>
              <a:rPr lang="en-US" sz="1300" b="1">
                <a:solidFill>
                  <a:srgbClr val="424242"/>
                </a:solidFill>
                <a:latin typeface="Source Sans Pro"/>
              </a:rPr>
              <a:t> Bras</a:t>
            </a:r>
            <a:r>
              <a:rPr lang="en-US" sz="1300" b="1">
                <a:solidFill>
                  <a:srgbClr val="424242"/>
                </a:solidFill>
                <a:latin typeface="Century Gothic" pitchFamily="34" charset="0"/>
              </a:rPr>
              <a:t>í</a:t>
            </a:r>
            <a:r>
              <a:rPr lang="en-US" sz="1300" b="1">
                <a:solidFill>
                  <a:srgbClr val="424242"/>
                </a:solidFill>
                <a:latin typeface="Source Sans Pro"/>
              </a:rPr>
              <a:t>lia, 22 a 25 de junho de 2016</a:t>
            </a:r>
            <a:endParaRPr lang="en-US">
              <a:solidFill>
                <a:srgbClr val="2A6490"/>
              </a:solidFill>
              <a:latin typeface="Century Gothic" pitchFamily="34" charset="0"/>
            </a:endParaRPr>
          </a:p>
        </p:txBody>
      </p:sp>
      <p:pic>
        <p:nvPicPr>
          <p:cNvPr id="73732" name="Picture 5" descr="ppt">
            <a:hlinkClick r:id="rId2" tooltip="Apneia_refl_gastr_esof-2016"/>
          </p:cNvPr>
          <p:cNvPicPr>
            <a:picLocks noChangeAspect="1" noChangeArrowheads="1"/>
          </p:cNvPicPr>
          <p:nvPr/>
        </p:nvPicPr>
        <p:blipFill>
          <a:blip r:embed="rId3"/>
          <a:srcRect/>
          <a:stretch>
            <a:fillRect/>
          </a:stretch>
        </p:blipFill>
        <p:spPr bwMode="auto">
          <a:xfrm>
            <a:off x="11504613" y="393700"/>
            <a:ext cx="457200" cy="457200"/>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p:cNvSpPr>
            <a:spLocks noGrp="1"/>
          </p:cNvSpPr>
          <p:nvPr>
            <p:ph type="body" idx="4294967295"/>
          </p:nvPr>
        </p:nvSpPr>
        <p:spPr>
          <a:xfrm>
            <a:off x="1633538" y="2779713"/>
            <a:ext cx="8915400" cy="3886200"/>
          </a:xfrm>
        </p:spPr>
        <p:txBody>
          <a:bodyPr/>
          <a:lstStyle/>
          <a:p>
            <a:pPr eaLnBrk="1" hangingPunct="1"/>
            <a:r>
              <a:rPr lang="pt-BR" sz="1600" smtClean="0"/>
              <a:t>Os inibidores de secreção gástrica não são aprovados pelo  Food and Drug Administration(FDA) dos Estados Unidos para uso em neonatologia, porém são prescritos baseando-se em benefícios  e segurança que populações mais velhas tem com seu uso.</a:t>
            </a:r>
          </a:p>
          <a:p>
            <a:pPr eaLnBrk="1" hangingPunct="1"/>
            <a:r>
              <a:rPr lang="pt-BR" sz="1600" b="1" smtClean="0">
                <a:solidFill>
                  <a:srgbClr val="FF3300"/>
                </a:solidFill>
              </a:rPr>
              <a:t>RN tratados com ranitidina tiveram mais infecções (OR 5.5; IC a  95%:2.9-10.4, </a:t>
            </a:r>
            <a:r>
              <a:rPr lang="pt-BR" sz="1600" b="1" i="1" smtClean="0">
                <a:solidFill>
                  <a:srgbClr val="FF3300"/>
                </a:solidFill>
              </a:rPr>
              <a:t>P </a:t>
            </a:r>
            <a:r>
              <a:rPr lang="pt-BR" sz="1600" b="1" smtClean="0">
                <a:solidFill>
                  <a:srgbClr val="FF3300"/>
                </a:solidFill>
              </a:rPr>
              <a:t>&lt; 0,001:Sepse, Pneumonia, ITU</a:t>
            </a:r>
          </a:p>
          <a:p>
            <a:pPr eaLnBrk="1" hangingPunct="1"/>
            <a:r>
              <a:rPr lang="pt-BR" sz="1600" b="1" smtClean="0">
                <a:solidFill>
                  <a:srgbClr val="FF3300"/>
                </a:solidFill>
              </a:rPr>
              <a:t>Enterocolite necrosante foi mais frequente-9,8%- </a:t>
            </a:r>
            <a:r>
              <a:rPr lang="fr-FR" sz="1600" b="1" smtClean="0">
                <a:solidFill>
                  <a:srgbClr val="FF3300"/>
                </a:solidFill>
              </a:rPr>
              <a:t>(OR 6.6; IC a 95%: 1.7–25.0</a:t>
            </a:r>
            <a:r>
              <a:rPr lang="fr-FR" sz="1600" smtClean="0"/>
              <a:t>) em RN tratados com ranitidina do que nos controles (1.6%). Não houve associação de enterocolite necrosante com a dosagem e a duração da ranitidina.</a:t>
            </a:r>
            <a:endParaRPr lang="pt-BR" sz="1600" smtClean="0"/>
          </a:p>
          <a:p>
            <a:pPr eaLnBrk="1" hangingPunct="1"/>
            <a:r>
              <a:rPr lang="fr-FR" sz="1600" smtClean="0"/>
              <a:t>12 pacientes foram a óbito durante o estudo, sendo que a </a:t>
            </a:r>
            <a:r>
              <a:rPr lang="fr-FR" sz="1600" b="1" smtClean="0">
                <a:solidFill>
                  <a:srgbClr val="FF3300"/>
                </a:solidFill>
              </a:rPr>
              <a:t>taxa de mortalidade foi maior nos RN que receberam ranitidina </a:t>
            </a:r>
            <a:r>
              <a:rPr lang="sv-SE" sz="1600" b="1" smtClean="0">
                <a:solidFill>
                  <a:srgbClr val="FF3300"/>
                </a:solidFill>
              </a:rPr>
              <a:t>(9.9% vs 1.6%, P =0.003): 6  vezes maior!</a:t>
            </a:r>
            <a:endParaRPr lang="pt-BR" sz="1600" b="1" smtClean="0">
              <a:solidFill>
                <a:srgbClr val="FF3300"/>
              </a:solidFill>
            </a:endParaRPr>
          </a:p>
          <a:p>
            <a:pPr eaLnBrk="1" hangingPunct="1"/>
            <a:r>
              <a:rPr lang="sv-SE" sz="1600" smtClean="0"/>
              <a:t>A </a:t>
            </a:r>
            <a:r>
              <a:rPr lang="sv-SE" sz="1600" smtClean="0">
                <a:solidFill>
                  <a:srgbClr val="FF3300"/>
                </a:solidFill>
              </a:rPr>
              <a:t>hospitalização foi significativamente mais longa nos expostos a ranitidina</a:t>
            </a:r>
            <a:r>
              <a:rPr lang="sv-SE" sz="1600" smtClean="0"/>
              <a:t> (52 dias-intervalo interquartil de 43 versus 36 dias –intervalo interquartil de 22 ( P&lt;0.001)</a:t>
            </a:r>
            <a:endParaRPr lang="pt-BR" sz="1600" smtClean="0"/>
          </a:p>
          <a:p>
            <a:pPr eaLnBrk="1" hangingPunct="1"/>
            <a:endParaRPr lang="pt-BR" sz="1600" smtClean="0"/>
          </a:p>
          <a:p>
            <a:pPr eaLnBrk="1" hangingPunct="1"/>
            <a:endParaRPr lang="pt-BR" sz="1600" smtClean="0"/>
          </a:p>
          <a:p>
            <a:pPr eaLnBrk="1" hangingPunct="1"/>
            <a:endParaRPr lang="pt-BR" sz="1600" smtClean="0"/>
          </a:p>
        </p:txBody>
      </p:sp>
      <p:sp>
        <p:nvSpPr>
          <p:cNvPr id="74755" name="Rectangle 4"/>
          <p:cNvSpPr>
            <a:spLocks noChangeArrowheads="1"/>
          </p:cNvSpPr>
          <p:nvPr/>
        </p:nvSpPr>
        <p:spPr bwMode="auto">
          <a:xfrm>
            <a:off x="530225" y="136525"/>
            <a:ext cx="11422063" cy="1417638"/>
          </a:xfrm>
          <a:prstGeom prst="rect">
            <a:avLst/>
          </a:prstGeom>
          <a:noFill/>
          <a:ln w="9525">
            <a:noFill/>
            <a:miter lim="800000"/>
            <a:headEnd/>
            <a:tailEnd/>
          </a:ln>
        </p:spPr>
        <p:txBody>
          <a:bodyPr lIns="0" tIns="0" rIns="0" bIns="0" anchor="ctr">
            <a:spAutoFit/>
          </a:bodyPr>
          <a:lstStyle/>
          <a:p>
            <a:pPr algn="ctr"/>
            <a:r>
              <a:rPr lang="en-US" sz="2700" b="1">
                <a:solidFill>
                  <a:srgbClr val="0033CC"/>
                </a:solidFill>
                <a:latin typeface="Lato" pitchFamily="34" charset="0"/>
              </a:rPr>
              <a:t>Associa</a:t>
            </a:r>
            <a:r>
              <a:rPr lang="en-US" sz="2700" b="1">
                <a:solidFill>
                  <a:srgbClr val="0033CC"/>
                </a:solidFill>
                <a:latin typeface="Century Gothic" pitchFamily="34" charset="0"/>
              </a:rPr>
              <a:t>ç</a:t>
            </a:r>
            <a:r>
              <a:rPr lang="en-US" sz="2700" b="1">
                <a:solidFill>
                  <a:srgbClr val="0033CC"/>
                </a:solidFill>
                <a:latin typeface="Lato" pitchFamily="34" charset="0"/>
              </a:rPr>
              <a:t>ão de ranitidina com infec</a:t>
            </a:r>
            <a:r>
              <a:rPr lang="en-US" sz="2700" b="1">
                <a:solidFill>
                  <a:srgbClr val="0033CC"/>
                </a:solidFill>
                <a:latin typeface="Century Gothic" pitchFamily="34" charset="0"/>
              </a:rPr>
              <a:t>ç</a:t>
            </a:r>
            <a:r>
              <a:rPr lang="en-US" sz="2700" b="1">
                <a:solidFill>
                  <a:srgbClr val="0033CC"/>
                </a:solidFill>
                <a:latin typeface="Lato" pitchFamily="34" charset="0"/>
              </a:rPr>
              <a:t>ões, enterocolite necrosante e desfecho fatal em rec</a:t>
            </a:r>
            <a:r>
              <a:rPr lang="en-US" sz="2700" b="1">
                <a:solidFill>
                  <a:srgbClr val="0033CC"/>
                </a:solidFill>
                <a:latin typeface="Century Gothic" pitchFamily="34" charset="0"/>
              </a:rPr>
              <a:t>é</a:t>
            </a:r>
            <a:r>
              <a:rPr lang="en-US" sz="2700" b="1">
                <a:solidFill>
                  <a:srgbClr val="0033CC"/>
                </a:solidFill>
                <a:latin typeface="Lato" pitchFamily="34" charset="0"/>
              </a:rPr>
              <a:t>m-nascidos</a:t>
            </a:r>
          </a:p>
          <a:p>
            <a:pPr algn="ctr" eaLnBrk="0" hangingPunct="0"/>
            <a:r>
              <a:rPr lang="en-US" sz="1300">
                <a:solidFill>
                  <a:srgbClr val="424242"/>
                </a:solidFill>
                <a:latin typeface="Source Sans Pro"/>
              </a:rPr>
              <a:t>Apresenta</a:t>
            </a:r>
            <a:r>
              <a:rPr lang="en-US" sz="1300">
                <a:solidFill>
                  <a:srgbClr val="424242"/>
                </a:solidFill>
                <a:latin typeface="Century Gothic" pitchFamily="34" charset="0"/>
              </a:rPr>
              <a:t>ç</a:t>
            </a:r>
            <a:r>
              <a:rPr lang="en-US" sz="1300">
                <a:solidFill>
                  <a:srgbClr val="424242"/>
                </a:solidFill>
                <a:latin typeface="Source Sans Pro"/>
              </a:rPr>
              <a:t>ão: Andr</a:t>
            </a:r>
            <a:r>
              <a:rPr lang="en-US" sz="1300">
                <a:solidFill>
                  <a:srgbClr val="424242"/>
                </a:solidFill>
                <a:latin typeface="Century Gothic" pitchFamily="34" charset="0"/>
              </a:rPr>
              <a:t>é</a:t>
            </a:r>
            <a:r>
              <a:rPr lang="en-US" sz="1300">
                <a:solidFill>
                  <a:srgbClr val="424242"/>
                </a:solidFill>
                <a:latin typeface="Source Sans Pro"/>
              </a:rPr>
              <a:t> Afonso Coelho,</a:t>
            </a:r>
            <a:r>
              <a:rPr lang="en-US" sz="1300">
                <a:solidFill>
                  <a:srgbClr val="424242"/>
                </a:solidFill>
                <a:latin typeface="Century Gothic" pitchFamily="34" charset="0"/>
              </a:rPr>
              <a:t> </a:t>
            </a:r>
            <a:r>
              <a:rPr lang="en-US" sz="1300">
                <a:solidFill>
                  <a:srgbClr val="424242"/>
                </a:solidFill>
                <a:latin typeface="Source Sans Pro"/>
              </a:rPr>
              <a:t>Marcella Beatriz Guimarães Verolla.</a:t>
            </a:r>
            <a:br>
              <a:rPr lang="en-US" sz="1300">
                <a:solidFill>
                  <a:srgbClr val="424242"/>
                </a:solidFill>
                <a:latin typeface="Source Sans Pro"/>
              </a:rPr>
            </a:br>
            <a:r>
              <a:rPr lang="en-US" sz="1300">
                <a:solidFill>
                  <a:srgbClr val="424242"/>
                </a:solidFill>
                <a:latin typeface="Source Sans Pro"/>
              </a:rPr>
              <a:t>Coordena</a:t>
            </a:r>
            <a:r>
              <a:rPr lang="en-US" sz="1300">
                <a:solidFill>
                  <a:srgbClr val="424242"/>
                </a:solidFill>
                <a:latin typeface="Century Gothic" pitchFamily="34" charset="0"/>
              </a:rPr>
              <a:t>ç</a:t>
            </a:r>
            <a:r>
              <a:rPr lang="en-US" sz="1300">
                <a:solidFill>
                  <a:srgbClr val="424242"/>
                </a:solidFill>
                <a:latin typeface="Source Sans Pro"/>
              </a:rPr>
              <a:t>ão: Paulo R. Margotto.</a:t>
            </a:r>
            <a:r>
              <a:rPr lang="en-US" sz="1300">
                <a:solidFill>
                  <a:srgbClr val="424242"/>
                </a:solidFill>
                <a:latin typeface="Century Gothic" pitchFamily="34" charset="0"/>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Escola Superior de Ciências da Sa</a:t>
            </a:r>
            <a:r>
              <a:rPr lang="en-US" sz="1300">
                <a:solidFill>
                  <a:srgbClr val="424242"/>
                </a:solidFill>
                <a:latin typeface="Century Gothic" pitchFamily="34" charset="0"/>
              </a:rPr>
              <a:t>ú</a:t>
            </a:r>
            <a:r>
              <a:rPr lang="en-US" sz="1300">
                <a:solidFill>
                  <a:srgbClr val="424242"/>
                </a:solidFill>
                <a:latin typeface="Source Sans Pro"/>
              </a:rPr>
              <a:t>de (ESCS)/SES/DF</a:t>
            </a:r>
            <a:endParaRPr lang="en-US">
              <a:solidFill>
                <a:srgbClr val="78909C"/>
              </a:solidFill>
              <a:latin typeface="Century Gothic" pitchFamily="34" charset="0"/>
            </a:endParaRPr>
          </a:p>
        </p:txBody>
      </p:sp>
      <p:pic>
        <p:nvPicPr>
          <p:cNvPr id="74756" name="Picture 5" descr="ppt">
            <a:hlinkClick r:id="rId2" tooltip="Ranitina_enterocolite_infec_morte (2)"/>
          </p:cNvPr>
          <p:cNvPicPr>
            <a:picLocks noChangeAspect="1" noChangeArrowheads="1"/>
          </p:cNvPicPr>
          <p:nvPr/>
        </p:nvPicPr>
        <p:blipFill>
          <a:blip r:embed="rId3"/>
          <a:srcRect/>
          <a:stretch>
            <a:fillRect/>
          </a:stretch>
        </p:blipFill>
        <p:spPr bwMode="auto">
          <a:xfrm>
            <a:off x="11352213" y="706438"/>
            <a:ext cx="457200" cy="457200"/>
          </a:xfrm>
          <a:prstGeom prst="rect">
            <a:avLst/>
          </a:prstGeom>
          <a:noFill/>
          <a:ln w="9525">
            <a:noFill/>
            <a:miter lim="800000"/>
            <a:headEnd/>
            <a:tailEnd/>
          </a:ln>
        </p:spPr>
      </p:pic>
      <p:sp>
        <p:nvSpPr>
          <p:cNvPr id="74757" name="Rectangle 6"/>
          <p:cNvSpPr>
            <a:spLocks noChangeArrowheads="1"/>
          </p:cNvSpPr>
          <p:nvPr/>
        </p:nvSpPr>
        <p:spPr bwMode="auto">
          <a:xfrm>
            <a:off x="990600" y="1687513"/>
            <a:ext cx="10502900" cy="912812"/>
          </a:xfrm>
          <a:prstGeom prst="rect">
            <a:avLst/>
          </a:prstGeom>
          <a:solidFill>
            <a:srgbClr val="FFFFFF"/>
          </a:solidFill>
          <a:ln w="9525">
            <a:noFill/>
            <a:miter lim="800000"/>
            <a:headEnd/>
            <a:tailEnd/>
          </a:ln>
        </p:spPr>
        <p:txBody>
          <a:bodyPr lIns="0" tIns="0" rIns="95220" bIns="0" anchor="ctr">
            <a:spAutoFit/>
          </a:bodyPr>
          <a:lstStyle/>
          <a:p>
            <a:pPr algn="ctr"/>
            <a:r>
              <a:rPr lang="en-US">
                <a:hlinkClick r:id="rId4"/>
              </a:rPr>
              <a:t/>
            </a:r>
            <a:br>
              <a:rPr lang="en-US">
                <a:hlinkClick r:id="rId4"/>
              </a:rPr>
            </a:br>
            <a:r>
              <a:rPr lang="en-US" sz="1400">
                <a:hlinkClick r:id="rId4"/>
              </a:rPr>
              <a:t>Ranitidine is associated with infections, necrotizing enterocolitis, and fatal outcome in newborns.</a:t>
            </a:r>
            <a:endParaRPr lang="en-US" sz="1400"/>
          </a:p>
          <a:p>
            <a:pPr algn="ctr"/>
            <a:r>
              <a:rPr lang="en-US" sz="1400"/>
              <a:t>Terrin G, Passariello A, De Curtis M, Manguso F, Salvia G, Lega L, Messina F, Paludetto R, Canani RB.</a:t>
            </a:r>
          </a:p>
          <a:p>
            <a:pPr algn="ctr"/>
            <a:r>
              <a:rPr lang="en-US" sz="1400"/>
              <a:t>Pediatrics. 2012 Jan;129(1):e40-5. doi: 10.1542/peds.2011-0796. Epub 2011 Dec 12.PMID: 22157140.</a:t>
            </a:r>
            <a:r>
              <a:rPr lang="en-US" sz="1400" u="sng">
                <a:hlinkClick r:id="rId5"/>
              </a:rPr>
              <a:t>Similar articles</a:t>
            </a:r>
            <a:endParaRPr lang="en-US" sz="1400" u="sng"/>
          </a:p>
        </p:txBody>
      </p:sp>
      <p:sp>
        <p:nvSpPr>
          <p:cNvPr id="74758" name="AutoShape 7"/>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2"/>
          <a:srcRect/>
          <a:stretch>
            <a:fillRect/>
          </a:stretch>
        </p:blipFill>
        <p:spPr bwMode="auto">
          <a:xfrm>
            <a:off x="2446338" y="188913"/>
            <a:ext cx="7477125" cy="3019425"/>
          </a:xfrm>
          <a:prstGeom prst="rect">
            <a:avLst/>
          </a:prstGeom>
          <a:noFill/>
          <a:ln w="9525">
            <a:noFill/>
            <a:miter lim="800000"/>
            <a:headEnd/>
            <a:tailEnd/>
          </a:ln>
        </p:spPr>
      </p:pic>
      <p:sp>
        <p:nvSpPr>
          <p:cNvPr id="75779" name="AutoShape 3"/>
          <p:cNvSpPr>
            <a:spLocks noChangeArrowheads="1"/>
          </p:cNvSpPr>
          <p:nvPr/>
        </p:nvSpPr>
        <p:spPr bwMode="auto">
          <a:xfrm>
            <a:off x="0" y="3141663"/>
            <a:ext cx="11857038" cy="3375025"/>
          </a:xfrm>
          <a:prstGeom prst="horizontalScroll">
            <a:avLst>
              <a:gd name="adj" fmla="val 12500"/>
            </a:avLst>
          </a:prstGeom>
          <a:solidFill>
            <a:schemeClr val="bg1"/>
          </a:solidFill>
          <a:ln w="9525">
            <a:solidFill>
              <a:schemeClr val="hlink"/>
            </a:solidFill>
            <a:round/>
            <a:headEnd/>
            <a:tailEnd/>
          </a:ln>
        </p:spPr>
        <p:txBody>
          <a:bodyPr wrap="none" anchor="ctr"/>
          <a:lstStyle/>
          <a:p>
            <a:pPr algn="ctr" defTabSz="914400"/>
            <a:endParaRPr lang="pt-BR"/>
          </a:p>
        </p:txBody>
      </p:sp>
      <p:sp>
        <p:nvSpPr>
          <p:cNvPr id="75780" name="Rectangle 4"/>
          <p:cNvSpPr>
            <a:spLocks noGrp="1" noChangeArrowheads="1"/>
          </p:cNvSpPr>
          <p:nvPr>
            <p:ph type="body" idx="4294967295"/>
          </p:nvPr>
        </p:nvSpPr>
        <p:spPr>
          <a:xfrm>
            <a:off x="719138" y="3716338"/>
            <a:ext cx="10972800" cy="1612900"/>
          </a:xfrm>
          <a:noFill/>
        </p:spPr>
        <p:txBody>
          <a:bodyPr/>
          <a:lstStyle/>
          <a:p>
            <a:pPr eaLnBrk="1" hangingPunct="1">
              <a:lnSpc>
                <a:spcPct val="90000"/>
              </a:lnSpc>
            </a:pPr>
            <a:r>
              <a:rPr lang="pt-BR" sz="1800" b="1" smtClean="0">
                <a:solidFill>
                  <a:schemeClr val="hlink"/>
                </a:solidFill>
              </a:rPr>
              <a:t>O que sabemos sobre este assunto</a:t>
            </a:r>
            <a:r>
              <a:rPr lang="pt-BR" sz="1800" smtClean="0"/>
              <a:t>: o uso de inibidores da secreção ácida continua aumentando, </a:t>
            </a:r>
            <a:r>
              <a:rPr lang="pt-BR" sz="1800" b="1" smtClean="0">
                <a:solidFill>
                  <a:srgbClr val="FF0066"/>
                </a:solidFill>
              </a:rPr>
              <a:t>apesar de ainda não ter sido liberado para uso em recém-nascidos</a:t>
            </a:r>
            <a:r>
              <a:rPr lang="pt-BR" sz="1800" smtClean="0"/>
              <a:t>. As drogas que suprimem a secreção gástrica poderiam facilitar o início de infecções em adultos e crianças. A A evidência da eficácia é fraca em recém-nascidos, particularmente nos  pré-termos</a:t>
            </a:r>
          </a:p>
          <a:p>
            <a:pPr eaLnBrk="1" hangingPunct="1">
              <a:lnSpc>
                <a:spcPct val="90000"/>
              </a:lnSpc>
            </a:pPr>
            <a:r>
              <a:rPr lang="pt-BR" sz="1800" b="1" smtClean="0">
                <a:solidFill>
                  <a:schemeClr val="hlink"/>
                </a:solidFill>
              </a:rPr>
              <a:t>O que este estudo adiciona</a:t>
            </a:r>
            <a:r>
              <a:rPr lang="pt-BR" sz="1800" smtClean="0"/>
              <a:t>: este é o primeiros estudo prospectivo que demonstra uma </a:t>
            </a:r>
            <a:r>
              <a:rPr lang="pt-BR" sz="1800" b="1" smtClean="0"/>
              <a:t>associação entre o uso de ranitidina e infecções, enterocolite necrosante e evolução fatal nos recém-nascidos de muito baixo peso.</a:t>
            </a:r>
            <a:r>
              <a:rPr lang="pt-BR" sz="1800" smtClean="0"/>
              <a:t> Tome bastante cuidado ao usar ranitidina nos recém-nascidos.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4"/>
          <p:cNvSpPr>
            <a:spLocks noChangeArrowheads="1"/>
          </p:cNvSpPr>
          <p:nvPr/>
        </p:nvSpPr>
        <p:spPr bwMode="auto">
          <a:xfrm>
            <a:off x="1182688" y="227013"/>
            <a:ext cx="10883900" cy="1341437"/>
          </a:xfrm>
          <a:prstGeom prst="rect">
            <a:avLst/>
          </a:prstGeom>
          <a:noFill/>
          <a:ln w="9525">
            <a:noFill/>
            <a:miter lim="800000"/>
            <a:headEnd/>
            <a:tailEnd/>
          </a:ln>
        </p:spPr>
        <p:txBody>
          <a:bodyPr lIns="0" tIns="0" rIns="0" bIns="0" anchor="ctr">
            <a:spAutoFit/>
          </a:bodyPr>
          <a:lstStyle/>
          <a:p>
            <a:r>
              <a:rPr lang="en-US" sz="2700" b="1">
                <a:solidFill>
                  <a:srgbClr val="0033CC"/>
                </a:solidFill>
                <a:latin typeface="Lato" pitchFamily="34" charset="0"/>
              </a:rPr>
              <a:t>Associa</a:t>
            </a:r>
            <a:r>
              <a:rPr lang="en-US" sz="2700" b="1">
                <a:solidFill>
                  <a:srgbClr val="0033CC"/>
                </a:solidFill>
                <a:latin typeface="Century Gothic" pitchFamily="34" charset="0"/>
              </a:rPr>
              <a:t>ç</a:t>
            </a:r>
            <a:r>
              <a:rPr lang="en-US" sz="2700" b="1">
                <a:solidFill>
                  <a:srgbClr val="0033CC"/>
                </a:solidFill>
                <a:latin typeface="Lato" pitchFamily="34" charset="0"/>
              </a:rPr>
              <a:t>ão entre terapia com bloqueador H2 e alta incidência de enterocolite necrosante em rec</a:t>
            </a:r>
            <a:r>
              <a:rPr lang="en-US" sz="2700" b="1">
                <a:solidFill>
                  <a:srgbClr val="0033CC"/>
                </a:solidFill>
                <a:latin typeface="Century Gothic" pitchFamily="34" charset="0"/>
              </a:rPr>
              <a:t>é</a:t>
            </a:r>
            <a:r>
              <a:rPr lang="en-US" sz="2700" b="1">
                <a:solidFill>
                  <a:srgbClr val="0033CC"/>
                </a:solidFill>
                <a:latin typeface="Lato" pitchFamily="34" charset="0"/>
              </a:rPr>
              <a:t>m-nascidos de muito baixo peso</a:t>
            </a:r>
          </a:p>
          <a:p>
            <a:pPr eaLnBrk="0" hangingPunct="0"/>
            <a:r>
              <a:rPr lang="en-US" sz="800" u="sng">
                <a:solidFill>
                  <a:srgbClr val="0033CC"/>
                </a:solidFill>
              </a:rPr>
              <a:t> </a:t>
            </a:r>
            <a:endParaRPr lang="en-US" u="sng">
              <a:solidFill>
                <a:srgbClr val="0033CC"/>
              </a:solidFill>
              <a:latin typeface="Century Gothic" pitchFamily="34" charset="0"/>
            </a:endParaRPr>
          </a:p>
          <a:p>
            <a:pPr algn="ctr" eaLnBrk="0" hangingPunct="0"/>
            <a:r>
              <a:rPr lang="en-US" sz="1300">
                <a:solidFill>
                  <a:srgbClr val="424242"/>
                </a:solidFill>
                <a:latin typeface="Source Sans Pro"/>
              </a:rPr>
              <a:t>Polcheira,</a:t>
            </a:r>
            <a:r>
              <a:rPr lang="en-US" sz="1300">
                <a:solidFill>
                  <a:srgbClr val="424242"/>
                </a:solidFill>
                <a:latin typeface="Century Gothic" pitchFamily="34" charset="0"/>
              </a:rPr>
              <a:t> </a:t>
            </a:r>
            <a:r>
              <a:rPr lang="en-US" sz="1300">
                <a:solidFill>
                  <a:srgbClr val="424242"/>
                </a:solidFill>
                <a:latin typeface="Source Sans Pro"/>
              </a:rPr>
              <a:t>Daniele Junqueira, </a:t>
            </a:r>
            <a:r>
              <a:rPr lang="en-US" sz="1300">
                <a:solidFill>
                  <a:srgbClr val="424242"/>
                </a:solidFill>
                <a:latin typeface="Century Gothic" pitchFamily="34" charset="0"/>
              </a:rPr>
              <a:t>É</a:t>
            </a:r>
            <a:r>
              <a:rPr lang="en-US" sz="1300">
                <a:solidFill>
                  <a:srgbClr val="424242"/>
                </a:solidFill>
                <a:latin typeface="Source Sans Pro"/>
              </a:rPr>
              <a:t>rika Jordão.</a:t>
            </a:r>
            <a:r>
              <a:rPr lang="en-US" sz="1300">
                <a:solidFill>
                  <a:srgbClr val="424242"/>
                </a:solidFill>
                <a:latin typeface="Century Gothic" pitchFamily="34" charset="0"/>
              </a:rPr>
              <a:t> </a:t>
            </a:r>
            <a:r>
              <a:rPr lang="en-US" sz="1300">
                <a:solidFill>
                  <a:srgbClr val="424242"/>
                </a:solidFill>
                <a:latin typeface="Source Sans Pro"/>
              </a:rPr>
              <a:t/>
            </a:r>
            <a:br>
              <a:rPr lang="en-US" sz="1300">
                <a:solidFill>
                  <a:srgbClr val="424242"/>
                </a:solidFill>
                <a:latin typeface="Source Sans Pro"/>
              </a:rPr>
            </a:br>
            <a:r>
              <a:rPr lang="en-US" sz="1300">
                <a:solidFill>
                  <a:srgbClr val="424242"/>
                </a:solidFill>
                <a:latin typeface="Source Sans Pro"/>
              </a:rPr>
              <a:t>Coordena</a:t>
            </a:r>
            <a:r>
              <a:rPr lang="en-US" sz="1300">
                <a:solidFill>
                  <a:srgbClr val="424242"/>
                </a:solidFill>
                <a:latin typeface="Century Gothic" pitchFamily="34" charset="0"/>
              </a:rPr>
              <a:t>ç</a:t>
            </a:r>
            <a:r>
              <a:rPr lang="en-US" sz="1300">
                <a:solidFill>
                  <a:srgbClr val="424242"/>
                </a:solidFill>
                <a:latin typeface="Source Sans Pro"/>
              </a:rPr>
              <a:t>ão: Paulo R. Margotto</a:t>
            </a:r>
            <a:endParaRPr lang="en-US">
              <a:solidFill>
                <a:srgbClr val="78909C"/>
              </a:solidFill>
              <a:latin typeface="Century Gothic" pitchFamily="34" charset="0"/>
            </a:endParaRPr>
          </a:p>
        </p:txBody>
      </p:sp>
      <p:pic>
        <p:nvPicPr>
          <p:cNvPr id="76803" name="Picture 5" descr="ppt">
            <a:hlinkClick r:id="rId2" tooltip="Enterocolite_bloqueador H2"/>
          </p:cNvPr>
          <p:cNvPicPr>
            <a:picLocks noChangeAspect="1" noChangeArrowheads="1"/>
          </p:cNvPicPr>
          <p:nvPr/>
        </p:nvPicPr>
        <p:blipFill>
          <a:blip r:embed="rId3"/>
          <a:srcRect/>
          <a:stretch>
            <a:fillRect/>
          </a:stretch>
        </p:blipFill>
        <p:spPr bwMode="auto">
          <a:xfrm>
            <a:off x="11188700" y="457200"/>
            <a:ext cx="457200" cy="457200"/>
          </a:xfrm>
          <a:prstGeom prst="rect">
            <a:avLst/>
          </a:prstGeom>
          <a:noFill/>
          <a:ln w="9525">
            <a:noFill/>
            <a:miter lim="800000"/>
            <a:headEnd/>
            <a:tailEnd/>
          </a:ln>
        </p:spPr>
      </p:pic>
      <p:sp>
        <p:nvSpPr>
          <p:cNvPr id="76804" name="Text Box 16"/>
          <p:cNvSpPr>
            <a:spLocks noChangeArrowheads="1"/>
          </p:cNvSpPr>
          <p:nvPr>
            <p:ph type="body" idx="4294967295"/>
          </p:nvPr>
        </p:nvSpPr>
        <p:spPr>
          <a:xfrm>
            <a:off x="2589213" y="2143125"/>
            <a:ext cx="8915400" cy="3886200"/>
          </a:xfrm>
          <a:noFill/>
        </p:spPr>
        <p:txBody>
          <a:bodyPr/>
          <a:lstStyle/>
          <a:p>
            <a:pPr defTabSz="914400" eaLnBrk="1" hangingPunct="1">
              <a:spcBef>
                <a:spcPct val="0"/>
              </a:spcBef>
              <a:buClrTx/>
              <a:buFontTx/>
              <a:buNone/>
            </a:pPr>
            <a:r>
              <a:rPr lang="pt-BR" sz="1800" b="1" smtClean="0">
                <a:solidFill>
                  <a:srgbClr val="FF3300"/>
                </a:solidFill>
              </a:rPr>
              <a:t>OR:1.71 (IC  a 95%: 1,34-2,19) – p&lt;0,0001</a:t>
            </a:r>
          </a:p>
          <a:p>
            <a:pPr defTabSz="914400" eaLnBrk="1" hangingPunct="1">
              <a:spcBef>
                <a:spcPct val="0"/>
              </a:spcBef>
              <a:buClrTx/>
              <a:buFontTx/>
              <a:buNone/>
            </a:pPr>
            <a:endParaRPr lang="pt-BR" sz="1800" b="1" smtClean="0">
              <a:solidFill>
                <a:srgbClr val="FF3300"/>
              </a:solidFill>
            </a:endParaRPr>
          </a:p>
        </p:txBody>
      </p:sp>
      <p:sp>
        <p:nvSpPr>
          <p:cNvPr id="76805" name="Rectangle 7"/>
          <p:cNvSpPr>
            <a:spLocks noChangeArrowheads="1"/>
          </p:cNvSpPr>
          <p:nvPr/>
        </p:nvSpPr>
        <p:spPr bwMode="auto">
          <a:xfrm>
            <a:off x="650875" y="2641600"/>
            <a:ext cx="11355388" cy="3508375"/>
          </a:xfrm>
          <a:prstGeom prst="rect">
            <a:avLst/>
          </a:prstGeom>
          <a:solidFill>
            <a:schemeClr val="bg2"/>
          </a:solidFill>
          <a:ln w="9525">
            <a:noFill/>
            <a:miter lim="800000"/>
            <a:headEnd/>
            <a:tailEnd/>
          </a:ln>
        </p:spPr>
        <p:txBody>
          <a:bodyPr>
            <a:spAutoFit/>
          </a:bodyPr>
          <a:lstStyle/>
          <a:p>
            <a:pPr marL="342900" indent="-342900" defTabSz="914400">
              <a:spcBef>
                <a:spcPts val="500"/>
              </a:spcBef>
            </a:pPr>
            <a:r>
              <a:rPr lang="pt-BR"/>
              <a:t>-</a:t>
            </a:r>
            <a:r>
              <a:rPr lang="pt-BR" sz="2000"/>
              <a:t>Postula-se que a acidez gástrica é fator protetor contra infecções do trato gastrintestinal (TGI) e do trato respiratório. Sendo assim, o uso de bloqueadores de H2 é um fator de risco independente para o desenvolvimento de bacteremia.</a:t>
            </a:r>
          </a:p>
          <a:p>
            <a:pPr marL="342900" indent="-342900" defTabSz="914400"/>
            <a:r>
              <a:rPr lang="pt-BR" sz="2000">
                <a:solidFill>
                  <a:srgbClr val="404040"/>
                </a:solidFill>
              </a:rPr>
              <a:t>-Beck-Sague et al relataram que 36% dos RN de muito baixo peso recebendo bloqueadores H2 desenvolveram sepse versus 9% daqueles RN que não estavam recebendo bloqueadores H2 (regressão logística mostrou que o risco de sepse foi INDEPENDENTE do peso ao nascer, doença respiratória)</a:t>
            </a:r>
          </a:p>
          <a:p>
            <a:pPr marL="342900" indent="-342900" defTabSz="914400"/>
            <a:r>
              <a:rPr lang="en-US" sz="2000" b="1">
                <a:solidFill>
                  <a:srgbClr val="0000FF"/>
                </a:solidFill>
              </a:rPr>
              <a:t>Assim a acidez gástrica pode se um mecanismo protetor contra a colonização respiratória e gastintestinal com patógenos nosocomiais e subsequente bacteremia</a:t>
            </a:r>
          </a:p>
          <a:p>
            <a:pPr marL="342900" indent="-342900" defTabSz="914400"/>
            <a:endParaRPr lang="pt-BR" sz="2000">
              <a:solidFill>
                <a:srgbClr val="0000FF"/>
              </a:solidFill>
            </a:endParaRPr>
          </a:p>
          <a:p>
            <a:pPr marL="342900" indent="-342900" defTabSz="914400">
              <a:spcBef>
                <a:spcPts val="500"/>
              </a:spcBef>
            </a:pPr>
            <a:endParaRPr lang="pt-BR" sz="2000"/>
          </a:p>
        </p:txBody>
      </p:sp>
      <p:sp>
        <p:nvSpPr>
          <p:cNvPr id="76806" name="AutoShape 8"/>
          <p:cNvSpPr>
            <a:spLocks noChangeArrowheads="1"/>
          </p:cNvSpPr>
          <p:nvPr/>
        </p:nvSpPr>
        <p:spPr bwMode="auto">
          <a:xfrm>
            <a:off x="1595438" y="1076325"/>
            <a:ext cx="966787" cy="1722438"/>
          </a:xfrm>
          <a:prstGeom prst="curvedRightArrow">
            <a:avLst>
              <a:gd name="adj1" fmla="val 35632"/>
              <a:gd name="adj2" fmla="val 71264"/>
              <a:gd name="adj3" fmla="val 33333"/>
            </a:avLst>
          </a:prstGeom>
          <a:solidFill>
            <a:srgbClr val="FF3300"/>
          </a:solidFill>
          <a:ln w="38100">
            <a:solidFill>
              <a:srgbClr val="FF33CC"/>
            </a:solidFill>
            <a:miter lim="800000"/>
            <a:headEnd/>
            <a:tailEnd/>
          </a:ln>
        </p:spPr>
        <p:txBody>
          <a:bodyPr wrap="none" anchor="ctr"/>
          <a:lstStyle/>
          <a:p>
            <a:endParaRPr lang="pt-BR"/>
          </a:p>
        </p:txBody>
      </p:sp>
      <p:sp>
        <p:nvSpPr>
          <p:cNvPr id="76807" name="Rectangle 9"/>
          <p:cNvSpPr>
            <a:spLocks noChangeArrowheads="1"/>
          </p:cNvSpPr>
          <p:nvPr/>
        </p:nvSpPr>
        <p:spPr bwMode="auto">
          <a:xfrm>
            <a:off x="200025" y="1576388"/>
            <a:ext cx="11688763" cy="638175"/>
          </a:xfrm>
          <a:prstGeom prst="rect">
            <a:avLst/>
          </a:prstGeom>
          <a:solidFill>
            <a:srgbClr val="FFFFFF"/>
          </a:solidFill>
          <a:ln w="9525">
            <a:noFill/>
            <a:miter lim="800000"/>
            <a:headEnd/>
            <a:tailEnd/>
          </a:ln>
        </p:spPr>
        <p:txBody>
          <a:bodyPr lIns="0" tIns="0" rIns="95220" bIns="0" anchor="ctr">
            <a:spAutoFit/>
          </a:bodyPr>
          <a:lstStyle/>
          <a:p>
            <a:pPr algn="ctr"/>
            <a:r>
              <a:rPr lang="en-US" sz="1400">
                <a:hlinkClick r:id="rId4"/>
              </a:rPr>
              <a:t>Association of H2-blocker therapy and higher incidence of </a:t>
            </a:r>
            <a:r>
              <a:rPr lang="en-US" sz="1400" b="1">
                <a:hlinkClick r:id="rId4"/>
              </a:rPr>
              <a:t>necrotizing enterocolitis</a:t>
            </a:r>
            <a:r>
              <a:rPr lang="en-US" sz="1400">
                <a:hlinkClick r:id="rId4"/>
              </a:rPr>
              <a:t> in very low birth weight infants.</a:t>
            </a:r>
            <a:endParaRPr lang="en-US" sz="1400"/>
          </a:p>
          <a:p>
            <a:pPr algn="ctr"/>
            <a:r>
              <a:rPr lang="en-US" sz="1400"/>
              <a:t>Guillet R, Stoll BJ, Cotten CM, Gantz M, McDonald S, Poole WK, Phelps DL; National Institute of Child Health and Human Development Neonatal Research Network.Pediatrics. 2006 Feb;117(2):e137-42. Epub 2006 Jan 3.PMID: 16390920.</a:t>
            </a:r>
            <a:r>
              <a:rPr lang="en-US" sz="1400" u="sng">
                <a:hlinkClick r:id="rId5"/>
              </a:rPr>
              <a:t>Similar articles</a:t>
            </a:r>
            <a:endParaRPr lang="en-US" sz="1400" u="sng"/>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idx="4294967295"/>
          </p:nvPr>
        </p:nvSpPr>
        <p:spPr>
          <a:xfrm>
            <a:off x="1250950" y="328613"/>
            <a:ext cx="8912225" cy="1281112"/>
          </a:xfrm>
        </p:spPr>
        <p:txBody>
          <a:bodyPr/>
          <a:lstStyle/>
          <a:p>
            <a:pPr algn="ctr" eaLnBrk="1" hangingPunct="1"/>
            <a:r>
              <a:rPr lang="pt-BR" sz="3200" b="1" smtClean="0">
                <a:solidFill>
                  <a:srgbClr val="FF3300"/>
                </a:solidFill>
              </a:rPr>
              <a:t>Enterocolite necrosante de início tardio após o uso de agente espessante</a:t>
            </a:r>
            <a:br>
              <a:rPr lang="pt-BR" sz="3200" b="1" smtClean="0">
                <a:solidFill>
                  <a:srgbClr val="FF3300"/>
                </a:solidFill>
              </a:rPr>
            </a:br>
            <a:r>
              <a:rPr lang="pt-BR" sz="3200" b="1" smtClean="0">
                <a:solidFill>
                  <a:srgbClr val="FF3300"/>
                </a:solidFill>
              </a:rPr>
              <a:t>à base de goma xantana</a:t>
            </a:r>
          </a:p>
        </p:txBody>
      </p:sp>
      <p:sp>
        <p:nvSpPr>
          <p:cNvPr id="77827" name="Rectangle 3"/>
          <p:cNvSpPr>
            <a:spLocks noGrp="1"/>
          </p:cNvSpPr>
          <p:nvPr>
            <p:ph type="body" idx="4294967295"/>
          </p:nvPr>
        </p:nvSpPr>
        <p:spPr>
          <a:xfrm>
            <a:off x="2154238" y="2971800"/>
            <a:ext cx="8915400" cy="3886200"/>
          </a:xfrm>
        </p:spPr>
        <p:txBody>
          <a:bodyPr/>
          <a:lstStyle/>
          <a:p>
            <a:pPr eaLnBrk="1" hangingPunct="1"/>
            <a:r>
              <a:rPr lang="pt-BR" sz="1800" smtClean="0"/>
              <a:t>Os relatos de eventos adversos submetidos à </a:t>
            </a:r>
            <a:r>
              <a:rPr lang="pt-BR" sz="1800" i="1" smtClean="0"/>
              <a:t>Food and Drug Administration</a:t>
            </a:r>
            <a:r>
              <a:rPr lang="pt-BR" sz="1800" smtClean="0"/>
              <a:t> dos Estados Unidos sugeriram uma possível associação entre a enterocolite necrosante (ECN) e a ingestão de um espessante alimentar para bebês prematuros. Revisão em 2011 de 22 casos com exposição revelou um padrão distinto de doença. (J Pediatr 2012; 161: 354-6)</a:t>
            </a:r>
          </a:p>
          <a:p>
            <a:pPr eaLnBrk="1" hangingPunct="1"/>
            <a:r>
              <a:rPr lang="pt-BR" sz="1800" smtClean="0"/>
              <a:t>Os presentes autores  descrevem uma série de casos de ECN com características epidemiológicas distintas. O antecedente comum entre os casos foi a ingestão de alimentos contendo </a:t>
            </a:r>
            <a:r>
              <a:rPr lang="pt-BR" sz="1800" b="1" i="1" smtClean="0"/>
              <a:t>SimplyThick (SimplyThick, LLC, St. Louis, Missouri),</a:t>
            </a:r>
            <a:r>
              <a:rPr lang="pt-BR" sz="1800" smtClean="0"/>
              <a:t> um gel à base de goma xantana, acidificado em armazenamento estável para o tratamento de distúrbios da deglutição. Nos últimos anos, algumas Unidades de Terapia Intensiva Neonatais usaram o SimplyThick para fins não recomendados, principalmente o tratamento do refluxo gastroesofágico.</a:t>
            </a:r>
          </a:p>
        </p:txBody>
      </p:sp>
      <p:sp>
        <p:nvSpPr>
          <p:cNvPr id="77828" name="Rectangle 4"/>
          <p:cNvSpPr>
            <a:spLocks noChangeArrowheads="1"/>
          </p:cNvSpPr>
          <p:nvPr/>
        </p:nvSpPr>
        <p:spPr bwMode="auto">
          <a:xfrm>
            <a:off x="471488" y="2233613"/>
            <a:ext cx="11720512" cy="638175"/>
          </a:xfrm>
          <a:prstGeom prst="rect">
            <a:avLst/>
          </a:prstGeom>
          <a:solidFill>
            <a:srgbClr val="FFFFFF"/>
          </a:solidFill>
          <a:ln w="9525">
            <a:noFill/>
            <a:miter lim="800000"/>
            <a:headEnd/>
            <a:tailEnd/>
          </a:ln>
        </p:spPr>
        <p:txBody>
          <a:bodyPr lIns="0" tIns="0" rIns="95220" bIns="0" anchor="ctr">
            <a:spAutoFit/>
          </a:bodyPr>
          <a:lstStyle/>
          <a:p>
            <a:pPr algn="ctr"/>
            <a:r>
              <a:rPr lang="en-US" sz="1400">
                <a:hlinkClick r:id="rId2"/>
              </a:rPr>
              <a:t>Late onset necrotizing enterocolitis in infants following use of a xanthan gum-containing thickening agent.</a:t>
            </a:r>
            <a:endParaRPr lang="en-US" sz="1400"/>
          </a:p>
          <a:p>
            <a:pPr algn="ctr"/>
            <a:r>
              <a:rPr lang="en-US" sz="1400"/>
              <a:t>Beal J, Silverman B, Bellant J, Young TE, Klontz K.J Pediatr. 2012 Aug;161(2):354-6. doi: 10.1016/j.jpeds.2012.03.054. Epub 2012 May 9.</a:t>
            </a:r>
          </a:p>
          <a:p>
            <a:pPr algn="ctr"/>
            <a:r>
              <a:rPr lang="en-US" sz="1400"/>
              <a:t>PMID: 22575248.</a:t>
            </a:r>
            <a:r>
              <a:rPr lang="en-US" sz="1400" u="sng">
                <a:hlinkClick r:id="rId3"/>
              </a:rPr>
              <a:t>Similar articles</a:t>
            </a:r>
            <a:endParaRPr lang="en-US" sz="1400" u="sng"/>
          </a:p>
        </p:txBody>
      </p:sp>
      <p:sp>
        <p:nvSpPr>
          <p:cNvPr id="77829" name="AutoShape 5"/>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3"/>
          <p:cNvSpPr>
            <a:spLocks noGrp="1"/>
          </p:cNvSpPr>
          <p:nvPr>
            <p:ph type="body" idx="4294967295"/>
          </p:nvPr>
        </p:nvSpPr>
        <p:spPr>
          <a:xfrm>
            <a:off x="1725613" y="1636713"/>
            <a:ext cx="9829800" cy="4724400"/>
          </a:xfrm>
        </p:spPr>
        <p:txBody>
          <a:bodyPr/>
          <a:lstStyle/>
          <a:p>
            <a:pPr eaLnBrk="1" hangingPunct="1"/>
            <a:r>
              <a:rPr lang="pt-BR" sz="1800" smtClean="0"/>
              <a:t>A </a:t>
            </a:r>
            <a:r>
              <a:rPr lang="pt-BR" sz="1800" smtClean="0">
                <a:solidFill>
                  <a:srgbClr val="0033CC"/>
                </a:solidFill>
              </a:rPr>
              <a:t>Tabela</a:t>
            </a:r>
            <a:r>
              <a:rPr lang="pt-BR" sz="1800" smtClean="0"/>
              <a:t> a seguir  resume as características dos </a:t>
            </a:r>
            <a:r>
              <a:rPr lang="pt-BR" sz="1800" smtClean="0">
                <a:solidFill>
                  <a:srgbClr val="0033CC"/>
                </a:solidFill>
              </a:rPr>
              <a:t>22 lactentes</a:t>
            </a:r>
            <a:r>
              <a:rPr lang="pt-BR" sz="1800" smtClean="0"/>
              <a:t>. </a:t>
            </a:r>
          </a:p>
          <a:p>
            <a:pPr eaLnBrk="1" hangingPunct="1"/>
            <a:r>
              <a:rPr lang="pt-BR" sz="1800" smtClean="0"/>
              <a:t>Vinte e um eram prematuros, com uma mediana de peso ao nascer de 1155 g (intervalo: 470-4215 g) e mediana da idade gestacional de 30,5 semanas (variação: 24 6/7 semanas- 40 4/7 semanas). </a:t>
            </a:r>
          </a:p>
          <a:p>
            <a:pPr eaLnBrk="1" hangingPunct="1"/>
            <a:r>
              <a:rPr lang="pt-BR" sz="1800" smtClean="0">
                <a:solidFill>
                  <a:srgbClr val="0033CC"/>
                </a:solidFill>
              </a:rPr>
              <a:t>Dezesseis bebês começaram a ingerir o SimplyThick após 37 semanas de idade pós-menstrual (PMA).</a:t>
            </a:r>
            <a:r>
              <a:rPr lang="pt-BR" sz="1800" smtClean="0"/>
              <a:t> </a:t>
            </a:r>
          </a:p>
          <a:p>
            <a:pPr eaLnBrk="1" hangingPunct="1"/>
            <a:r>
              <a:rPr lang="pt-BR" sz="1800" smtClean="0">
                <a:solidFill>
                  <a:srgbClr val="FF3300"/>
                </a:solidFill>
              </a:rPr>
              <a:t>O agente espessante à base de  goma xantana foi consumido durante uma média de 13 dias antes do início da ECN</a:t>
            </a:r>
            <a:r>
              <a:rPr lang="pt-BR" sz="1800" smtClean="0"/>
              <a:t> (intervalo: 1-31 dias). </a:t>
            </a:r>
          </a:p>
          <a:p>
            <a:pPr eaLnBrk="1" hangingPunct="1"/>
            <a:r>
              <a:rPr lang="pt-BR" sz="1800" b="1" smtClean="0">
                <a:solidFill>
                  <a:srgbClr val="FF3300"/>
                </a:solidFill>
              </a:rPr>
              <a:t>Dezenove bebês desenvolveram NEC em&gt; 37 semanas de PMA</a:t>
            </a:r>
            <a:r>
              <a:rPr lang="pt-BR" sz="1800" smtClean="0"/>
              <a:t>. </a:t>
            </a:r>
          </a:p>
          <a:p>
            <a:pPr eaLnBrk="1" hangingPunct="1"/>
            <a:r>
              <a:rPr lang="pt-BR" sz="1800" smtClean="0"/>
              <a:t>Números iguais experimentaram o início da ECN em casa, como no hospital. </a:t>
            </a:r>
          </a:p>
          <a:p>
            <a:pPr eaLnBrk="1" hangingPunct="1"/>
            <a:r>
              <a:rPr lang="pt-BR" sz="1800" smtClean="0"/>
              <a:t>A </a:t>
            </a:r>
            <a:r>
              <a:rPr lang="pt-BR" sz="1800" b="1" smtClean="0"/>
              <a:t>mediana da PMA e idade cronológica no início da ECN foram de 39 5/7 semanas e 66 dias de vida, respectivamente</a:t>
            </a:r>
            <a:r>
              <a:rPr lang="pt-BR" sz="1800" smtClean="0"/>
              <a:t>. </a:t>
            </a:r>
          </a:p>
          <a:p>
            <a:pPr eaLnBrk="1" hangingPunct="1"/>
            <a:r>
              <a:rPr lang="pt-BR" sz="1800" b="1" smtClean="0">
                <a:solidFill>
                  <a:srgbClr val="FF3300"/>
                </a:solidFill>
              </a:rPr>
              <a:t>Quatorze casos necessitaram de cirurgia e sete morreram</a:t>
            </a:r>
            <a:r>
              <a:rPr lang="pt-BR" sz="1800" smtClean="0"/>
              <a:t>.</a:t>
            </a:r>
          </a:p>
        </p:txBody>
      </p:sp>
      <p:sp>
        <p:nvSpPr>
          <p:cNvPr id="78851"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p:cNvPicPr>
            <a:picLocks noChangeAspect="1" noChangeArrowheads="1"/>
          </p:cNvPicPr>
          <p:nvPr/>
        </p:nvPicPr>
        <p:blipFill>
          <a:blip r:embed="rId2"/>
          <a:srcRect/>
          <a:stretch>
            <a:fillRect/>
          </a:stretch>
        </p:blipFill>
        <p:spPr bwMode="auto">
          <a:xfrm>
            <a:off x="4178300" y="134938"/>
            <a:ext cx="4149725" cy="6723062"/>
          </a:xfrm>
          <a:prstGeom prst="rect">
            <a:avLst/>
          </a:prstGeom>
          <a:noFill/>
          <a:ln w="9525">
            <a:noFill/>
            <a:miter lim="800000"/>
            <a:headEnd/>
            <a:tailEnd/>
          </a:ln>
        </p:spPr>
      </p:pic>
      <p:sp>
        <p:nvSpPr>
          <p:cNvPr id="79875" name="AutoShape 3"/>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4294967295"/>
          </p:nvPr>
        </p:nvSpPr>
        <p:spPr>
          <a:xfrm>
            <a:off x="1563688" y="1147763"/>
            <a:ext cx="10012362" cy="5572125"/>
          </a:xfrm>
        </p:spPr>
        <p:txBody>
          <a:bodyPr/>
          <a:lstStyle/>
          <a:p>
            <a:pPr eaLnBrk="1" hangingPunct="1"/>
            <a:r>
              <a:rPr lang="pt-BR" sz="2000" smtClean="0"/>
              <a:t>Quatro lactentes foram bacterêmicos nas 2 semanas anteriores ou imediatamente após o diagnóstico de ECN (1 patógeno cada: </a:t>
            </a:r>
            <a:r>
              <a:rPr lang="pt-BR" sz="2000" i="1" smtClean="0"/>
              <a:t>Klebsiella pneumoniae, Enterobacter, Enterococcus e Staphylococcus aureus</a:t>
            </a:r>
            <a:r>
              <a:rPr lang="pt-BR" sz="2000" smtClean="0"/>
              <a:t>). </a:t>
            </a:r>
          </a:p>
          <a:p>
            <a:pPr algn="ctr" eaLnBrk="1" hangingPunct="1">
              <a:buFont typeface="Wingdings 3" pitchFamily="18" charset="2"/>
              <a:buNone/>
            </a:pPr>
            <a:r>
              <a:rPr lang="pt-BR" sz="2000" b="1" smtClean="0">
                <a:solidFill>
                  <a:srgbClr val="FF3300"/>
                </a:solidFill>
              </a:rPr>
              <a:t>Em todos os lactentes, o refluxo gastroesofágico ou a disfunção alimentar atribuível à sucção / deglutição mal coordenada foi a indicação para a iniciação do SimplyThick. </a:t>
            </a:r>
          </a:p>
          <a:p>
            <a:pPr eaLnBrk="1" hangingPunct="1"/>
            <a:r>
              <a:rPr lang="pt-BR" sz="2000" smtClean="0"/>
              <a:t>O espessante foi adicionado ao leite materno e fórmula (11 lactentes), fórmula sozinha (10), e leite materno sozinho (1). </a:t>
            </a:r>
          </a:p>
          <a:p>
            <a:pPr eaLnBrk="1" hangingPunct="1"/>
            <a:r>
              <a:rPr lang="pt-BR" sz="2000" smtClean="0"/>
              <a:t>O SimplyThick foi ingerido por meio de mamadeira (18 bebês), mamadeira e sonda (3) e gavagem só (1). Antes de consumir o SimplyThick, os bebês tinham recebido nutrição enteral por uma média de 43 dias (variação: 18 a 73 dias).</a:t>
            </a:r>
          </a:p>
          <a:p>
            <a:pPr eaLnBrk="1" hangingPunct="1"/>
            <a:endParaRPr lang="pt-BR" sz="2000" smtClean="0"/>
          </a:p>
        </p:txBody>
      </p:sp>
      <p:sp>
        <p:nvSpPr>
          <p:cNvPr id="80899"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p:cNvSpPr>
          <p:nvPr>
            <p:ph type="body" idx="4294967295"/>
          </p:nvPr>
        </p:nvSpPr>
        <p:spPr>
          <a:xfrm>
            <a:off x="1898650" y="974725"/>
            <a:ext cx="9605963" cy="5045075"/>
          </a:xfrm>
        </p:spPr>
        <p:txBody>
          <a:bodyPr/>
          <a:lstStyle/>
          <a:p>
            <a:pPr eaLnBrk="1" hangingPunct="1"/>
            <a:r>
              <a:rPr lang="pt-BR" sz="1800" smtClean="0"/>
              <a:t>Várias características dos casos aqui descritos os distinguem de casos previamente relatados, levando-nos a propor que o uso de SimplyThick nesta população pode aumentar o risco de ECN. </a:t>
            </a:r>
          </a:p>
          <a:p>
            <a:pPr eaLnBrk="1" hangingPunct="1"/>
            <a:r>
              <a:rPr lang="pt-BR" sz="1800" smtClean="0"/>
              <a:t>Primeiramente, </a:t>
            </a:r>
            <a:r>
              <a:rPr lang="pt-BR" sz="1800" b="1" smtClean="0">
                <a:solidFill>
                  <a:srgbClr val="FF3300"/>
                </a:solidFill>
              </a:rPr>
              <a:t>na presente série, o início mediano da ECN ocorreu em 66 dias da vida. </a:t>
            </a:r>
          </a:p>
          <a:p>
            <a:pPr eaLnBrk="1" hangingPunct="1"/>
            <a:r>
              <a:rPr lang="pt-BR" sz="1800" smtClean="0"/>
              <a:t>Este início da ECN mediana é muito mais tardio do que a última idade no início da ECN, conforme relatado na maior série de casos de que estamos cientes (202 casos com mais de 12 anos), aproximadamente 45 dias de vida. </a:t>
            </a:r>
          </a:p>
          <a:p>
            <a:pPr eaLnBrk="1" hangingPunct="1"/>
            <a:r>
              <a:rPr lang="pt-BR" sz="1800" smtClean="0"/>
              <a:t>Segundo, na ausência de riscos contínuos, como doença cardíaca congênita, quase todos os casos de ECN se desenvolvem no Hospital, enquanto 50% dos casos da presente  nossa série desenvolveram ECN em casa. </a:t>
            </a:r>
          </a:p>
          <a:p>
            <a:pPr eaLnBrk="1" hangingPunct="1"/>
            <a:r>
              <a:rPr lang="pt-BR" sz="1800" smtClean="0"/>
              <a:t>Finalmente, enquanto a ECN freqüentemente se desenvolve  logo após o início da alimentação enteral,  os bebês aqui descritos se alimentaram enteralmente por uma média de 43 dias antes do início da ECN.</a:t>
            </a:r>
          </a:p>
        </p:txBody>
      </p:sp>
      <p:sp>
        <p:nvSpPr>
          <p:cNvPr id="81923"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3"/>
          <p:cNvSpPr>
            <a:spLocks noGrp="1"/>
          </p:cNvSpPr>
          <p:nvPr>
            <p:ph type="body" idx="4294967295"/>
          </p:nvPr>
        </p:nvSpPr>
        <p:spPr>
          <a:xfrm>
            <a:off x="1593850" y="762000"/>
            <a:ext cx="9910763" cy="5257800"/>
          </a:xfrm>
        </p:spPr>
        <p:txBody>
          <a:bodyPr/>
          <a:lstStyle/>
          <a:p>
            <a:pPr eaLnBrk="1" hangingPunct="1"/>
            <a:r>
              <a:rPr lang="pt-BR" sz="1800" b="1" smtClean="0">
                <a:solidFill>
                  <a:srgbClr val="FF3300"/>
                </a:solidFill>
              </a:rPr>
              <a:t>Um mecanismo potencial pelo qual o SimplyThick pode predispor à lesão da mucosa e ECN é através do acúmulo de ácidos graxos de cadeia curta (SCFAs) produzidos pelo metabolismo bacteriano do seu componente de goma xantana. </a:t>
            </a:r>
          </a:p>
          <a:p>
            <a:pPr eaLnBrk="1" hangingPunct="1"/>
            <a:r>
              <a:rPr lang="pt-BR" sz="1800" smtClean="0"/>
              <a:t>A administração intra-luminal de </a:t>
            </a:r>
            <a:r>
              <a:rPr lang="pt-BR" sz="1800" b="1" smtClean="0">
                <a:solidFill>
                  <a:srgbClr val="FF3300"/>
                </a:solidFill>
              </a:rPr>
              <a:t>SCFAs</a:t>
            </a:r>
            <a:r>
              <a:rPr lang="pt-BR" sz="1800" smtClean="0"/>
              <a:t> em ratos recém-nascidos induz lesão da mucosa intestinal com alterações patológicas - semelhantes às observadas na ECN.</a:t>
            </a:r>
          </a:p>
          <a:p>
            <a:pPr eaLnBrk="1" hangingPunct="1"/>
            <a:r>
              <a:rPr lang="pt-BR" sz="1800" smtClean="0"/>
              <a:t> Além disso, bactérias fecais de adultos saudáveis que consumiram 15 gramas de goma xantana por 10 dias demonstraram uma capacidade aumentada de  fermentar goma xantana </a:t>
            </a:r>
            <a:r>
              <a:rPr lang="pt-BR" sz="1800" i="1" smtClean="0"/>
              <a:t>in vitro</a:t>
            </a:r>
            <a:r>
              <a:rPr lang="pt-BR" sz="1800" smtClean="0"/>
              <a:t>; </a:t>
            </a:r>
          </a:p>
          <a:p>
            <a:pPr eaLnBrk="1" hangingPunct="1"/>
            <a:r>
              <a:rPr lang="pt-BR" sz="1800" smtClean="0"/>
              <a:t>A produção de </a:t>
            </a:r>
            <a:r>
              <a:rPr lang="pt-BR" sz="1800" b="1" smtClean="0">
                <a:solidFill>
                  <a:srgbClr val="FF3300"/>
                </a:solidFill>
              </a:rPr>
              <a:t>SCFAs</a:t>
            </a:r>
            <a:r>
              <a:rPr lang="pt-BR" sz="1800" smtClean="0"/>
              <a:t> também foi significativamente maior após o período de ingestão da goma xantana.</a:t>
            </a:r>
          </a:p>
          <a:p>
            <a:pPr eaLnBrk="1" hangingPunct="1"/>
            <a:r>
              <a:rPr lang="pt-BR" sz="1800" smtClean="0"/>
              <a:t> Na presente  série, uma média de 13 dias transcorreu desde o início da alimentação com o SimplyThick até o início da ECN, tempo suficiente, teoricamente, para bactérias intestinais produzir quantidades aumentadas de SCFAs como produtos metabólicos da goma xantana.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title" idx="4294967295"/>
          </p:nvPr>
        </p:nvSpPr>
        <p:spPr>
          <a:xfrm>
            <a:off x="2185988" y="0"/>
            <a:ext cx="8912225" cy="1281113"/>
          </a:xfrm>
        </p:spPr>
        <p:txBody>
          <a:bodyPr/>
          <a:lstStyle/>
          <a:p>
            <a:pPr algn="ctr" eaLnBrk="1" hangingPunct="1"/>
            <a:r>
              <a:rPr lang="pt-BR" sz="3200" b="1" smtClean="0">
                <a:solidFill>
                  <a:srgbClr val="FF3300"/>
                </a:solidFill>
              </a:rPr>
              <a:t>Eficácia e morbidades potenciais associadas com o uso de anti-ácidos nos neonatos prematuros</a:t>
            </a:r>
          </a:p>
        </p:txBody>
      </p:sp>
      <p:sp>
        <p:nvSpPr>
          <p:cNvPr id="83971" name="Rectangle 3"/>
          <p:cNvSpPr>
            <a:spLocks noGrp="1"/>
          </p:cNvSpPr>
          <p:nvPr>
            <p:ph type="body" idx="4294967295"/>
          </p:nvPr>
        </p:nvSpPr>
        <p:spPr>
          <a:xfrm>
            <a:off x="2009775" y="2185988"/>
            <a:ext cx="9312275" cy="4506912"/>
          </a:xfrm>
        </p:spPr>
        <p:txBody>
          <a:bodyPr/>
          <a:lstStyle/>
          <a:p>
            <a:pPr eaLnBrk="1" hangingPunct="1">
              <a:lnSpc>
                <a:spcPct val="80000"/>
              </a:lnSpc>
            </a:pPr>
            <a:r>
              <a:rPr lang="pt-BR" sz="1800" smtClean="0"/>
              <a:t>Objetivos: Medicamentos antiácidos são freqüentemente administrados em bebês prematuros. Estes medicamentos podem mudar níveis de pH gástrico e pode afetar os flora microtérmica intestinal. </a:t>
            </a:r>
          </a:p>
          <a:p>
            <a:pPr eaLnBrk="1" hangingPunct="1">
              <a:lnSpc>
                <a:spcPct val="80000"/>
              </a:lnSpc>
            </a:pPr>
            <a:r>
              <a:rPr lang="pt-BR" sz="1800" smtClean="0"/>
              <a:t>Os autores levantam a hipótese de que os prematuros expostos a medicamentos antiácidos estão em  maior risco de enterocolite necrosante (ECN) e sepse, e decidiram determinar qualquer associação, bem como avaliar a eficácia clínica desses medicamentos.</a:t>
            </a:r>
          </a:p>
          <a:p>
            <a:pPr eaLnBrk="1" hangingPunct="1">
              <a:lnSpc>
                <a:spcPct val="80000"/>
              </a:lnSpc>
            </a:pPr>
            <a:r>
              <a:rPr lang="pt-BR" sz="1800" smtClean="0"/>
              <a:t>Materiais e métodos: Revisão retrospectiva de prontuários de prematuros ≤ 30 semanas de idade gestacional ou peso de nascimento ≤ 1250 g durante um período de 2 anos na New York University, Centro Médico Langone. </a:t>
            </a:r>
          </a:p>
          <a:p>
            <a:pPr eaLnBrk="1" hangingPunct="1">
              <a:lnSpc>
                <a:spcPct val="80000"/>
              </a:lnSpc>
            </a:pPr>
            <a:r>
              <a:rPr lang="pt-BR" sz="1800" smtClean="0"/>
              <a:t>Os sujeitos foram divididos em dois grupos: </a:t>
            </a:r>
          </a:p>
          <a:p>
            <a:pPr eaLnBrk="1" hangingPunct="1">
              <a:lnSpc>
                <a:spcPct val="80000"/>
              </a:lnSpc>
              <a:buFont typeface="Wingdings 3" pitchFamily="18" charset="2"/>
              <a:buNone/>
            </a:pPr>
            <a:r>
              <a:rPr lang="pt-BR" sz="1800" smtClean="0"/>
              <a:t>        -aqueles que tinham sido tratados com medicamentos antiácidos e </a:t>
            </a:r>
          </a:p>
          <a:p>
            <a:pPr eaLnBrk="1" hangingPunct="1">
              <a:lnSpc>
                <a:spcPct val="80000"/>
              </a:lnSpc>
              <a:buFont typeface="Wingdings 3" pitchFamily="18" charset="2"/>
              <a:buNone/>
            </a:pPr>
            <a:r>
              <a:rPr lang="pt-BR" sz="1800" smtClean="0"/>
              <a:t>        -aqueles que não tinham. </a:t>
            </a:r>
          </a:p>
          <a:p>
            <a:pPr eaLnBrk="1" hangingPunct="1">
              <a:lnSpc>
                <a:spcPct val="80000"/>
              </a:lnSpc>
              <a:buFont typeface="Wingdings 3" pitchFamily="18" charset="2"/>
              <a:buNone/>
            </a:pPr>
            <a:r>
              <a:rPr lang="pt-BR" sz="1800" smtClean="0">
                <a:solidFill>
                  <a:srgbClr val="FF3300"/>
                </a:solidFill>
              </a:rPr>
              <a:t>Foram examinados  qualquer diferença na ECN (≥ estágio Bell 2) ou sepse comprovada por cultura.</a:t>
            </a:r>
          </a:p>
        </p:txBody>
      </p:sp>
      <p:sp>
        <p:nvSpPr>
          <p:cNvPr id="83972" name="Rectangle 4"/>
          <p:cNvSpPr>
            <a:spLocks noChangeArrowheads="1"/>
          </p:cNvSpPr>
          <p:nvPr/>
        </p:nvSpPr>
        <p:spPr bwMode="auto">
          <a:xfrm>
            <a:off x="850900" y="1460500"/>
            <a:ext cx="10815638" cy="638175"/>
          </a:xfrm>
          <a:prstGeom prst="rect">
            <a:avLst/>
          </a:prstGeom>
          <a:solidFill>
            <a:srgbClr val="FFFFFF"/>
          </a:solidFill>
          <a:ln w="9525">
            <a:noFill/>
            <a:miter lim="800000"/>
            <a:headEnd/>
            <a:tailEnd/>
          </a:ln>
        </p:spPr>
        <p:txBody>
          <a:bodyPr wrap="none" lIns="0" tIns="0" rIns="71415" bIns="0" anchor="ctr">
            <a:spAutoFit/>
          </a:bodyPr>
          <a:lstStyle/>
          <a:p>
            <a:pPr algn="ctr"/>
            <a:r>
              <a:rPr lang="pt-BR" sz="1400">
                <a:hlinkClick r:id="rId2"/>
              </a:rPr>
              <a:t>Efficacy of and potential morbidities associated with the use of antacid medications in preterm neonates.</a:t>
            </a:r>
            <a:endParaRPr lang="pt-BR" sz="1400"/>
          </a:p>
          <a:p>
            <a:pPr algn="ctr"/>
            <a:r>
              <a:rPr lang="pt-BR" sz="1400"/>
              <a:t>Patil UP, Bailey SM, Wachtel EV, Orosz E, Zarchin R, Mally PV.J Perinat Med. 2017 Nov 27;45(8):947-952. doi: 10.1515/jpm-2016-0285.</a:t>
            </a:r>
          </a:p>
          <a:p>
            <a:pPr algn="ctr"/>
            <a:r>
              <a:rPr lang="pt-BR" sz="1400"/>
              <a:t>PMID: 28141547.</a:t>
            </a:r>
            <a:r>
              <a:rPr lang="pt-BR" sz="1400" u="sng">
                <a:hlinkClick r:id="rId3"/>
              </a:rPr>
              <a:t>Similar articles</a:t>
            </a:r>
            <a:endParaRPr lang="pt-BR" sz="1400" u="sng"/>
          </a:p>
        </p:txBody>
      </p:sp>
      <p:sp>
        <p:nvSpPr>
          <p:cNvPr id="83973" name="Oval 6"/>
          <p:cNvSpPr>
            <a:spLocks noChangeArrowheads="1"/>
          </p:cNvSpPr>
          <p:nvPr/>
        </p:nvSpPr>
        <p:spPr bwMode="auto">
          <a:xfrm>
            <a:off x="630238" y="779463"/>
            <a:ext cx="1341437" cy="722312"/>
          </a:xfrm>
          <a:prstGeom prst="ellipse">
            <a:avLst/>
          </a:prstGeom>
          <a:solidFill>
            <a:srgbClr val="00FFCC"/>
          </a:solidFill>
          <a:ln w="38100">
            <a:solidFill>
              <a:srgbClr val="FF33CC"/>
            </a:solidFill>
            <a:round/>
            <a:headEnd/>
            <a:tailEnd/>
          </a:ln>
        </p:spPr>
        <p:txBody>
          <a:bodyPr wrap="none" anchor="ctr"/>
          <a:lstStyle/>
          <a:p>
            <a:pPr algn="ctr"/>
            <a:r>
              <a:rPr lang="pt-BR" b="1">
                <a:solidFill>
                  <a:srgbClr val="0033CC"/>
                </a:solidFill>
              </a:rPr>
              <a:t>2017</a:t>
            </a:r>
          </a:p>
        </p:txBody>
      </p:sp>
      <p:sp>
        <p:nvSpPr>
          <p:cNvPr id="83974" name="AutoShape 7"/>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4294967295"/>
          </p:nvPr>
        </p:nvSpPr>
        <p:spPr>
          <a:xfrm>
            <a:off x="1028700" y="842963"/>
            <a:ext cx="11163300" cy="5807075"/>
          </a:xfrm>
          <a:solidFill>
            <a:schemeClr val="bg2"/>
          </a:solidFill>
        </p:spPr>
        <p:txBody>
          <a:bodyPr/>
          <a:lstStyle/>
          <a:p>
            <a:pPr eaLnBrk="1" hangingPunct="1"/>
            <a:r>
              <a:rPr lang="pt-BR" sz="2000" smtClean="0"/>
              <a:t>Resultados: O estudo foi composto por 65 neonatos elegíveis, 28no grupo de tratamento antiácido e 37 no controle. </a:t>
            </a:r>
          </a:p>
          <a:p>
            <a:pPr eaLnBrk="1" hangingPunct="1"/>
            <a:r>
              <a:rPr lang="pt-BR" sz="2000" smtClean="0"/>
              <a:t>A incidência de ECN (21,4% vs. 2,7%, P = 0,04) foi significativamentevmaior no grupo antiácido, mas esses bebês tenderam acnascer mais prematuramente do que os controles. </a:t>
            </a:r>
          </a:p>
          <a:p>
            <a:pPr eaLnBrk="1" hangingPunct="1"/>
            <a:r>
              <a:rPr lang="pt-BR" sz="2000" smtClean="0"/>
              <a:t>Houve uma tendência em direção a casos de sepse comprovados no o grupo antiácido. </a:t>
            </a:r>
            <a:r>
              <a:rPr lang="pt-BR" sz="2000" smtClean="0">
                <a:solidFill>
                  <a:srgbClr val="FF3300"/>
                </a:solidFill>
              </a:rPr>
              <a:t>Não foram encontradas encontramos diferença nos sinais geralmente associados ao refluxo neonatal</a:t>
            </a:r>
            <a:r>
              <a:rPr lang="pt-BR" sz="2000" smtClean="0"/>
              <a:t> (apneia, bradicardia, e eventos de dessaturação) em indivíduos tratados com antiácidos após o início do tratamento.</a:t>
            </a:r>
          </a:p>
          <a:p>
            <a:pPr eaLnBrk="1" hangingPunct="1"/>
            <a:r>
              <a:rPr lang="pt-BR" sz="2000" b="1" smtClean="0">
                <a:solidFill>
                  <a:srgbClr val="FF3300"/>
                </a:solidFill>
              </a:rPr>
              <a:t>Conclusões: Tratamento de prematuros com antiácidos está potencialmente associada a um maior risco de ECN e, possivelmente, sepse</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4"/>
          <p:cNvPicPr>
            <a:picLocks noChangeAspect="1" noChangeArrowheads="1"/>
          </p:cNvPicPr>
          <p:nvPr/>
        </p:nvPicPr>
        <p:blipFill>
          <a:blip r:embed="rId2"/>
          <a:srcRect/>
          <a:stretch>
            <a:fillRect/>
          </a:stretch>
        </p:blipFill>
        <p:spPr bwMode="auto">
          <a:xfrm>
            <a:off x="1020763" y="1754188"/>
            <a:ext cx="3687762" cy="3124200"/>
          </a:xfrm>
          <a:prstGeom prst="rect">
            <a:avLst/>
          </a:prstGeom>
          <a:noFill/>
          <a:ln w="38100">
            <a:solidFill>
              <a:srgbClr val="0033CC"/>
            </a:solidFill>
            <a:miter lim="800000"/>
            <a:headEnd/>
            <a:tailEnd/>
          </a:ln>
        </p:spPr>
      </p:pic>
      <p:sp>
        <p:nvSpPr>
          <p:cNvPr id="86019" name="Rectangle 5"/>
          <p:cNvSpPr>
            <a:spLocks noChangeArrowheads="1"/>
          </p:cNvSpPr>
          <p:nvPr/>
        </p:nvSpPr>
        <p:spPr bwMode="auto">
          <a:xfrm>
            <a:off x="133350" y="4886325"/>
            <a:ext cx="6096000" cy="1522413"/>
          </a:xfrm>
          <a:prstGeom prst="rect">
            <a:avLst/>
          </a:prstGeom>
          <a:solidFill>
            <a:schemeClr val="bg2"/>
          </a:solidFill>
          <a:ln w="57150">
            <a:solidFill>
              <a:srgbClr val="FF33CC"/>
            </a:solidFill>
            <a:miter lim="800000"/>
            <a:headEnd/>
            <a:tailEnd/>
          </a:ln>
        </p:spPr>
        <p:txBody>
          <a:bodyPr>
            <a:spAutoFit/>
          </a:bodyPr>
          <a:lstStyle/>
          <a:p>
            <a:pPr algn="ctr" defTabSz="914400"/>
            <a:r>
              <a:rPr lang="pt-BR" b="1">
                <a:solidFill>
                  <a:srgbClr val="FF3300"/>
                </a:solidFill>
              </a:rPr>
              <a:t>Nenhuma diferença significativa foi encontrada globalmente entre os número médio de episódios ocorrendo diariamente para qualquer um desses</a:t>
            </a:r>
          </a:p>
          <a:p>
            <a:pPr algn="ctr" defTabSz="914400"/>
            <a:r>
              <a:rPr lang="pt-BR" b="1">
                <a:solidFill>
                  <a:srgbClr val="FF3300"/>
                </a:solidFill>
              </a:rPr>
              <a:t>sinais de refluxo antes e após o tratamento antiácido</a:t>
            </a:r>
          </a:p>
          <a:p>
            <a:pPr algn="ctr" defTabSz="914400"/>
            <a:r>
              <a:rPr lang="pt-BR" b="1">
                <a:solidFill>
                  <a:srgbClr val="FF3300"/>
                </a:solidFill>
              </a:rPr>
              <a:t>começado.</a:t>
            </a:r>
          </a:p>
        </p:txBody>
      </p:sp>
      <p:pic>
        <p:nvPicPr>
          <p:cNvPr id="86020" name="Picture 6"/>
          <p:cNvPicPr>
            <a:picLocks noChangeAspect="1" noChangeArrowheads="1"/>
          </p:cNvPicPr>
          <p:nvPr/>
        </p:nvPicPr>
        <p:blipFill>
          <a:blip r:embed="rId3"/>
          <a:srcRect/>
          <a:stretch>
            <a:fillRect/>
          </a:stretch>
        </p:blipFill>
        <p:spPr bwMode="auto">
          <a:xfrm>
            <a:off x="7316788" y="388938"/>
            <a:ext cx="4144962" cy="2873375"/>
          </a:xfrm>
          <a:prstGeom prst="rect">
            <a:avLst/>
          </a:prstGeom>
          <a:noFill/>
          <a:ln w="28575">
            <a:solidFill>
              <a:srgbClr val="0033CC"/>
            </a:solidFill>
            <a:miter lim="800000"/>
            <a:headEnd/>
            <a:tailEnd/>
          </a:ln>
        </p:spPr>
      </p:pic>
      <p:sp>
        <p:nvSpPr>
          <p:cNvPr id="86021" name="Rectangle 7"/>
          <p:cNvSpPr>
            <a:spLocks noChangeArrowheads="1"/>
          </p:cNvSpPr>
          <p:nvPr/>
        </p:nvSpPr>
        <p:spPr bwMode="auto">
          <a:xfrm>
            <a:off x="6248400" y="5099050"/>
            <a:ext cx="5943600" cy="1266825"/>
          </a:xfrm>
          <a:prstGeom prst="rect">
            <a:avLst/>
          </a:prstGeom>
          <a:noFill/>
          <a:ln w="76200">
            <a:solidFill>
              <a:srgbClr val="FF3300"/>
            </a:solidFill>
            <a:miter lim="800000"/>
            <a:headEnd/>
            <a:tailEnd/>
          </a:ln>
        </p:spPr>
        <p:txBody>
          <a:bodyPr>
            <a:spAutoFit/>
          </a:bodyPr>
          <a:lstStyle/>
          <a:p>
            <a:pPr defTabSz="914400"/>
            <a:r>
              <a:rPr lang="pt-BR"/>
              <a:t>pacientes expostos a medicamentos antiácidos podem ter taxas mais altas de ECN e que esses</a:t>
            </a:r>
          </a:p>
          <a:p>
            <a:pPr defTabSz="914400"/>
            <a:r>
              <a:rPr lang="pt-BR"/>
              <a:t>medicamentos não parecem ser eficazes na redução de sinais clínicos relacionados com RGE</a:t>
            </a:r>
          </a:p>
        </p:txBody>
      </p:sp>
      <p:sp>
        <p:nvSpPr>
          <p:cNvPr id="86022" name="Rectangle 8"/>
          <p:cNvSpPr>
            <a:spLocks noChangeArrowheads="1"/>
          </p:cNvSpPr>
          <p:nvPr/>
        </p:nvSpPr>
        <p:spPr bwMode="auto">
          <a:xfrm>
            <a:off x="6096000" y="3302000"/>
            <a:ext cx="6096000" cy="1190625"/>
          </a:xfrm>
          <a:prstGeom prst="rect">
            <a:avLst/>
          </a:prstGeom>
          <a:noFill/>
          <a:ln w="9525">
            <a:noFill/>
            <a:miter lim="800000"/>
            <a:headEnd/>
            <a:tailEnd/>
          </a:ln>
        </p:spPr>
        <p:txBody>
          <a:bodyPr>
            <a:spAutoFit/>
          </a:bodyPr>
          <a:lstStyle/>
          <a:p>
            <a:pPr defTabSz="914400"/>
            <a:r>
              <a:rPr lang="pt-BR"/>
              <a:t>Houve também uma tendência que antiácidos</a:t>
            </a:r>
          </a:p>
          <a:p>
            <a:pPr defTabSz="914400"/>
            <a:r>
              <a:rPr lang="pt-BR"/>
              <a:t>medicamentos podem estar associados a maior incidência</a:t>
            </a:r>
          </a:p>
          <a:p>
            <a:pPr defTabSz="914400"/>
            <a:r>
              <a:rPr lang="pt-BR"/>
              <a:t>de sepse comprovada em cultura.</a:t>
            </a:r>
          </a:p>
        </p:txBody>
      </p:sp>
      <p:sp>
        <p:nvSpPr>
          <p:cNvPr id="86023" name="AutoShape 9"/>
          <p:cNvSpPr>
            <a:spLocks noChangeArrowheads="1"/>
          </p:cNvSpPr>
          <p:nvPr/>
        </p:nvSpPr>
        <p:spPr bwMode="auto">
          <a:xfrm>
            <a:off x="11796713" y="6467475"/>
            <a:ext cx="234950" cy="390525"/>
          </a:xfrm>
          <a:prstGeom prst="curvedRightArrow">
            <a:avLst>
              <a:gd name="adj1" fmla="val 33243"/>
              <a:gd name="adj2" fmla="val 66486"/>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3"/>
          <p:cNvSpPr>
            <a:spLocks noGrp="1"/>
          </p:cNvSpPr>
          <p:nvPr>
            <p:ph type="body" idx="4294967295"/>
          </p:nvPr>
        </p:nvSpPr>
        <p:spPr>
          <a:xfrm>
            <a:off x="1755775" y="1503363"/>
            <a:ext cx="9748838" cy="4516437"/>
          </a:xfrm>
        </p:spPr>
        <p:txBody>
          <a:bodyPr/>
          <a:lstStyle/>
          <a:p>
            <a:pPr eaLnBrk="1" hangingPunct="1"/>
            <a:r>
              <a:rPr lang="pt-BR" sz="1800" smtClean="0"/>
              <a:t>Estas informações  contribuíram para a crescente literatura alertando para o uso desses medicamentos em bebês prematuros. </a:t>
            </a:r>
          </a:p>
          <a:p>
            <a:pPr eaLnBrk="1" hangingPunct="1"/>
            <a:r>
              <a:rPr lang="pt-BR" sz="1800" smtClean="0"/>
              <a:t>Ecoando esses achados, </a:t>
            </a:r>
            <a:r>
              <a:rPr lang="pt-BR" sz="1800" b="1" smtClean="0">
                <a:solidFill>
                  <a:srgbClr val="0033CC"/>
                </a:solidFill>
              </a:rPr>
              <a:t>a campanha “Escolhendo com Sabedoria” colocou o uso rotineiro de medicamentos anti-refluxo para RGE em prematuros no período no topo de sua lista de práticas na medicina a ser evitada</a:t>
            </a:r>
          </a:p>
          <a:p>
            <a:pPr eaLnBrk="1" hangingPunct="1"/>
            <a:r>
              <a:rPr lang="pt-BR" sz="1800" smtClean="0"/>
              <a:t> A melhor maneira de determinar se os bloqueadores H2 e inibidores da bomba de prótons (IBP)realmente colocam bebês prematuros em um risco aumentado seria realizar estudos maiores usando um modelo prospectivo, mas isso poderia apresentar desafios éticos e práticos.</a:t>
            </a:r>
          </a:p>
          <a:p>
            <a:pPr eaLnBrk="1" hangingPunct="1"/>
            <a:r>
              <a:rPr lang="pt-BR" sz="1800" smtClean="0"/>
              <a:t>Por enquanto, os neonatologistas podem querer considerar limitar o uso desses medicamentos neste grupo vulnerável e procurar métodos alternativos para abordar e tratar o RGE na UTIN.</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idx="4294967295"/>
          </p:nvPr>
        </p:nvSpPr>
        <p:spPr>
          <a:xfrm>
            <a:off x="2379663" y="157163"/>
            <a:ext cx="8912225" cy="1281112"/>
          </a:xfrm>
        </p:spPr>
        <p:txBody>
          <a:bodyPr/>
          <a:lstStyle/>
          <a:p>
            <a:pPr algn="ctr" eaLnBrk="1" hangingPunct="1"/>
            <a:r>
              <a:rPr lang="pt-BR" sz="2800" b="1" smtClean="0">
                <a:solidFill>
                  <a:srgbClr val="FF3300"/>
                </a:solidFill>
              </a:rPr>
              <a:t>Eventos cardiorrespiratórios em crianças com sintomas de refluxo gastroesofágico: Há alguma associação?</a:t>
            </a:r>
          </a:p>
        </p:txBody>
      </p:sp>
      <p:sp>
        <p:nvSpPr>
          <p:cNvPr id="88067" name="Rectangle 3"/>
          <p:cNvSpPr>
            <a:spLocks noGrp="1"/>
          </p:cNvSpPr>
          <p:nvPr>
            <p:ph type="body" idx="4294967295"/>
          </p:nvPr>
        </p:nvSpPr>
        <p:spPr>
          <a:xfrm>
            <a:off x="2070100" y="2478088"/>
            <a:ext cx="9423400" cy="4379912"/>
          </a:xfrm>
        </p:spPr>
        <p:txBody>
          <a:bodyPr/>
          <a:lstStyle/>
          <a:p>
            <a:pPr eaLnBrk="1" hangingPunct="1"/>
            <a:r>
              <a:rPr lang="pt-BR" sz="1800" smtClean="0">
                <a:solidFill>
                  <a:srgbClr val="FF3300"/>
                </a:solidFill>
              </a:rPr>
              <a:t>Histórico</a:t>
            </a:r>
            <a:r>
              <a:rPr lang="pt-BR" sz="1800" smtClean="0"/>
              <a:t>: Eventos cardiorrespiratórios (CR- apnéia, bradicardia, dessaturação de oxigênio) e sintomas de refluxo gastroesofágico (RGE) freqüentemente coexistem em lactentes na Unidade de Terapia Intensiva Neonatal, levando à prescrição excessiva de medicamentos e ao atraso na alta. </a:t>
            </a:r>
          </a:p>
          <a:p>
            <a:pPr eaLnBrk="1" hangingPunct="1"/>
            <a:r>
              <a:rPr lang="pt-BR" sz="1800" smtClean="0">
                <a:solidFill>
                  <a:srgbClr val="FF3300"/>
                </a:solidFill>
              </a:rPr>
              <a:t>O objetivo:</a:t>
            </a:r>
            <a:r>
              <a:rPr lang="pt-BR" sz="1800" smtClean="0"/>
              <a:t> </a:t>
            </a:r>
            <a:r>
              <a:rPr lang="pt-BR" sz="1800" smtClean="0">
                <a:solidFill>
                  <a:srgbClr val="0033CC"/>
                </a:solidFill>
              </a:rPr>
              <a:t>avaliar as relações entre CR e eventos do RGE. </a:t>
            </a:r>
          </a:p>
          <a:p>
            <a:pPr eaLnBrk="1" hangingPunct="1"/>
            <a:r>
              <a:rPr lang="pt-BR" sz="1800" smtClean="0">
                <a:solidFill>
                  <a:srgbClr val="FF3300"/>
                </a:solidFill>
              </a:rPr>
              <a:t>Métodos</a:t>
            </a:r>
            <a:r>
              <a:rPr lang="pt-BR" sz="1800" smtClean="0"/>
              <a:t>: As associações temporais entre os eventos CR e RGE foram analisadas em lactentes sintomáticos que foram submetidos à monitorização sincronizada de CR e pH por impedância. O índice de probabilidade de associação de sintomas (SAP) foi utilizado para identificar crianças com número significativo de associações temporais. Características do refluxo gastroesofágico e a sequência cronológica de eventos CR e GER ocorrendo dentro de 30 segundos de uns aos outros foram avaliados de acordo com o índice SAP.</a:t>
            </a:r>
          </a:p>
          <a:p>
            <a:pPr eaLnBrk="1" hangingPunct="1"/>
            <a:endParaRPr lang="pt-BR" sz="1800" smtClean="0"/>
          </a:p>
        </p:txBody>
      </p:sp>
      <p:sp>
        <p:nvSpPr>
          <p:cNvPr id="88068" name="Rectangle 4"/>
          <p:cNvSpPr>
            <a:spLocks noChangeArrowheads="1"/>
          </p:cNvSpPr>
          <p:nvPr/>
        </p:nvSpPr>
        <p:spPr bwMode="auto">
          <a:xfrm>
            <a:off x="2347913" y="1600200"/>
            <a:ext cx="8326437" cy="850900"/>
          </a:xfrm>
          <a:prstGeom prst="rect">
            <a:avLst/>
          </a:prstGeom>
          <a:solidFill>
            <a:srgbClr val="FFFFFF"/>
          </a:solidFill>
          <a:ln w="9525">
            <a:noFill/>
            <a:miter lim="800000"/>
            <a:headEnd/>
            <a:tailEnd/>
          </a:ln>
        </p:spPr>
        <p:txBody>
          <a:bodyPr wrap="none" lIns="0" tIns="0" rIns="71415" bIns="0" anchor="ctr">
            <a:spAutoFit/>
          </a:bodyPr>
          <a:lstStyle/>
          <a:p>
            <a:pPr algn="ctr"/>
            <a:r>
              <a:rPr lang="pt-BR" sz="1400">
                <a:hlinkClick r:id="rId2"/>
              </a:rPr>
              <a:t>Cardiorespiratory events in infants with </a:t>
            </a:r>
            <a:r>
              <a:rPr lang="pt-BR" sz="1400" b="1">
                <a:hlinkClick r:id="rId2"/>
              </a:rPr>
              <a:t>gastroesophageal reflux</a:t>
            </a:r>
            <a:r>
              <a:rPr lang="pt-BR" sz="1400">
                <a:hlinkClick r:id="rId2"/>
              </a:rPr>
              <a:t> symptoms: Is there any association?</a:t>
            </a:r>
            <a:endParaRPr lang="pt-BR" sz="1400"/>
          </a:p>
          <a:p>
            <a:pPr algn="ctr"/>
            <a:r>
              <a:rPr lang="pt-BR" sz="1400"/>
              <a:t>Cresi F, Martinelli D, Maggiora E, Locatelli E, Liguori SA, Baldassarre ME, Cocchi E, Bertino E, Coscia A.</a:t>
            </a:r>
          </a:p>
          <a:p>
            <a:pPr algn="ctr"/>
            <a:r>
              <a:rPr lang="pt-BR" sz="1400"/>
              <a:t>Neurogastroenterol Motil. 2018 May;30(5):e13278. doi: 10.1111/nmo.13278. Epub 2017 Dec 21.</a:t>
            </a:r>
          </a:p>
          <a:p>
            <a:pPr algn="ctr"/>
            <a:r>
              <a:rPr lang="pt-BR" sz="1400"/>
              <a:t>PMID: 29266638.</a:t>
            </a:r>
            <a:r>
              <a:rPr lang="pt-BR" sz="1400" u="sng">
                <a:hlinkClick r:id="rId3"/>
              </a:rPr>
              <a:t>Similar articles</a:t>
            </a:r>
            <a:endParaRPr lang="pt-BR" sz="1400" u="sng"/>
          </a:p>
        </p:txBody>
      </p:sp>
      <p:sp>
        <p:nvSpPr>
          <p:cNvPr id="88069" name="Oval 5"/>
          <p:cNvSpPr>
            <a:spLocks noChangeArrowheads="1"/>
          </p:cNvSpPr>
          <p:nvPr/>
        </p:nvSpPr>
        <p:spPr bwMode="auto">
          <a:xfrm>
            <a:off x="630238" y="779463"/>
            <a:ext cx="1341437" cy="722312"/>
          </a:xfrm>
          <a:prstGeom prst="ellipse">
            <a:avLst/>
          </a:prstGeom>
          <a:solidFill>
            <a:srgbClr val="00FFCC"/>
          </a:solidFill>
          <a:ln w="38100">
            <a:solidFill>
              <a:srgbClr val="FF33CC"/>
            </a:solidFill>
            <a:round/>
            <a:headEnd/>
            <a:tailEnd/>
          </a:ln>
        </p:spPr>
        <p:txBody>
          <a:bodyPr wrap="none" anchor="ctr"/>
          <a:lstStyle/>
          <a:p>
            <a:pPr algn="ctr"/>
            <a:r>
              <a:rPr lang="pt-BR" b="1">
                <a:solidFill>
                  <a:srgbClr val="0033CC"/>
                </a:solidFill>
              </a:rPr>
              <a:t>2018</a:t>
            </a:r>
          </a:p>
        </p:txBody>
      </p:sp>
      <p:sp>
        <p:nvSpPr>
          <p:cNvPr id="88070" name="AutoShape 6"/>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p:cNvSpPr>
          <p:nvPr>
            <p:ph type="body" idx="4294967295"/>
          </p:nvPr>
        </p:nvSpPr>
        <p:spPr>
          <a:xfrm>
            <a:off x="1360488" y="1117600"/>
            <a:ext cx="10226675" cy="5451475"/>
          </a:xfrm>
        </p:spPr>
        <p:txBody>
          <a:bodyPr/>
          <a:lstStyle/>
          <a:p>
            <a:pPr eaLnBrk="1" hangingPunct="1">
              <a:buFont typeface="Wingdings 3" pitchFamily="18" charset="2"/>
              <a:buNone/>
            </a:pPr>
            <a:r>
              <a:rPr lang="pt-BR" sz="1600" smtClean="0">
                <a:solidFill>
                  <a:srgbClr val="FF33CC"/>
                </a:solidFill>
              </a:rPr>
              <a:t>                                                      </a:t>
            </a:r>
            <a:r>
              <a:rPr lang="pt-BR" sz="2000" b="1" smtClean="0">
                <a:solidFill>
                  <a:srgbClr val="FF33CC"/>
                </a:solidFill>
              </a:rPr>
              <a:t>Resultados</a:t>
            </a:r>
            <a:r>
              <a:rPr lang="pt-BR" sz="2000" b="1" smtClean="0"/>
              <a:t>-</a:t>
            </a:r>
            <a:r>
              <a:rPr lang="pt-BR" sz="2000" b="1" smtClean="0">
                <a:solidFill>
                  <a:srgbClr val="FF33CC"/>
                </a:solidFill>
              </a:rPr>
              <a:t>chave</a:t>
            </a:r>
            <a:r>
              <a:rPr lang="pt-BR" sz="2000" b="1" smtClean="0"/>
              <a:t>:</a:t>
            </a:r>
            <a:r>
              <a:rPr lang="pt-BR" sz="1600" smtClean="0"/>
              <a:t> </a:t>
            </a:r>
          </a:p>
          <a:p>
            <a:pPr eaLnBrk="1" hangingPunct="1"/>
            <a:r>
              <a:rPr lang="pt-BR" sz="1600" smtClean="0"/>
              <a:t>Dos 66 recém-nascidos, com idade entre 29 (18-45) dias, 58 tiveram monitoramento dos  eventos.  Destes 58 doentes, foram detectados um total de 1331 eventos CR e 5239 de RGE (24% acídico. </a:t>
            </a:r>
          </a:p>
          <a:p>
            <a:pPr eaLnBrk="1" hangingPunct="1"/>
            <a:r>
              <a:rPr lang="pt-BR" sz="1600" smtClean="0"/>
              <a:t>O índice SAP foi positivo em sete (12%) lactentes. Esses bebês tiveram maior frequência, duração e extensão proximal do  GE (P &lt;0,05). </a:t>
            </a:r>
          </a:p>
          <a:p>
            <a:pPr eaLnBrk="1" hangingPunct="1"/>
            <a:r>
              <a:rPr lang="pt-BR" sz="1600" smtClean="0"/>
              <a:t>O número de associações temporais foram 10 vezes maiores no grupo SAP positivo. </a:t>
            </a:r>
          </a:p>
          <a:p>
            <a:pPr eaLnBrk="1" hangingPunct="1"/>
            <a:r>
              <a:rPr lang="pt-BR" sz="1600" smtClean="0"/>
              <a:t>Eventos gastroesofágicos de refluxo precederam eventos CR em 83% dessas associações. </a:t>
            </a:r>
          </a:p>
          <a:p>
            <a:pPr eaLnBrk="1" hangingPunct="1"/>
            <a:r>
              <a:rPr lang="pt-BR" sz="1600" smtClean="0"/>
              <a:t>Estes eventos do RGE tiveram uma extensão proximal maior (P = 0,004), mas não mostrou diferenças nos valores de pH.</a:t>
            </a:r>
          </a:p>
          <a:p>
            <a:pPr eaLnBrk="1" hangingPunct="1">
              <a:buFont typeface="Wingdings 3" pitchFamily="18" charset="2"/>
              <a:buNone/>
            </a:pPr>
            <a:r>
              <a:rPr lang="pt-BR" sz="1600" smtClean="0"/>
              <a:t>                                                    </a:t>
            </a:r>
            <a:r>
              <a:rPr lang="pt-BR" sz="2000" b="1" smtClean="0">
                <a:solidFill>
                  <a:srgbClr val="FF33CC"/>
                </a:solidFill>
              </a:rPr>
              <a:t>Conclusões e Inferências:</a:t>
            </a:r>
          </a:p>
          <a:p>
            <a:pPr eaLnBrk="1" hangingPunct="1"/>
            <a:r>
              <a:rPr lang="pt-BR" sz="1600" smtClean="0"/>
              <a:t> A avaliação simultânea de eventos CR e GER pode ser útil para identificar crianças com RGE grave e associações temporais significativas entre estes eventos. </a:t>
            </a:r>
          </a:p>
          <a:p>
            <a:pPr algn="ctr" eaLnBrk="1" hangingPunct="1"/>
            <a:r>
              <a:rPr lang="pt-BR" sz="1600" b="1" smtClean="0">
                <a:solidFill>
                  <a:srgbClr val="0033CC"/>
                </a:solidFill>
              </a:rPr>
              <a:t>O tratamento do RGE poderia ser indicado nesses bebês, mas como os eventos de RGE envolvidos são principalmente não-ácidos, o tratamento empírico com antiácidos é, muitas vezes, inadequado</a:t>
            </a:r>
          </a:p>
          <a:p>
            <a:pPr algn="ctr" eaLnBrk="1" hangingPunct="1"/>
            <a:endParaRPr lang="pt-BR" sz="1600" b="1" smtClean="0">
              <a:solidFill>
                <a:srgbClr val="0033CC"/>
              </a:solidFill>
            </a:endParaRPr>
          </a:p>
        </p:txBody>
      </p:sp>
      <p:sp>
        <p:nvSpPr>
          <p:cNvPr id="89091" name="AutoShape 4"/>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3"/>
          <p:cNvSpPr>
            <a:spLocks noGrp="1"/>
          </p:cNvSpPr>
          <p:nvPr>
            <p:ph type="body" idx="4294967295"/>
          </p:nvPr>
        </p:nvSpPr>
        <p:spPr>
          <a:xfrm>
            <a:off x="4038600" y="2773363"/>
            <a:ext cx="8153400" cy="3246437"/>
          </a:xfrm>
          <a:ln w="76200">
            <a:solidFill>
              <a:srgbClr val="FF33CC"/>
            </a:solidFill>
          </a:ln>
        </p:spPr>
        <p:txBody>
          <a:bodyPr/>
          <a:lstStyle/>
          <a:p>
            <a:pPr eaLnBrk="1" hangingPunct="1">
              <a:lnSpc>
                <a:spcPct val="90000"/>
              </a:lnSpc>
              <a:buFont typeface="Wingdings 3" pitchFamily="18" charset="2"/>
              <a:buNone/>
            </a:pPr>
            <a:r>
              <a:rPr lang="pt-BR" sz="1600" smtClean="0"/>
              <a:t>                                                  </a:t>
            </a:r>
            <a:r>
              <a:rPr lang="pt-BR" sz="2000" b="1" smtClean="0">
                <a:solidFill>
                  <a:srgbClr val="0033CC"/>
                </a:solidFill>
              </a:rPr>
              <a:t>Pontos chave</a:t>
            </a:r>
          </a:p>
          <a:p>
            <a:pPr eaLnBrk="1" hangingPunct="1">
              <a:lnSpc>
                <a:spcPct val="90000"/>
              </a:lnSpc>
            </a:pPr>
            <a:r>
              <a:rPr lang="pt-BR" sz="1600" smtClean="0"/>
              <a:t>•Eventos cardiorrespiratórios e refluxo gastroesofágico muitas vezes coexistem em bebês, levando à prescrição excessiva de drogas antiácidas. I</a:t>
            </a:r>
          </a:p>
          <a:p>
            <a:pPr eaLnBrk="1" hangingPunct="1">
              <a:lnSpc>
                <a:spcPct val="90000"/>
              </a:lnSpc>
            </a:pPr>
            <a:r>
              <a:rPr lang="pt-BR" sz="1600" smtClean="0"/>
              <a:t>Os autores investigaram   a relação entre eventos de refluxo cardiorrespiratório e e cardiovasculares em lactentes sintomáticos.</a:t>
            </a:r>
          </a:p>
          <a:p>
            <a:pPr eaLnBrk="1" hangingPunct="1">
              <a:lnSpc>
                <a:spcPct val="90000"/>
              </a:lnSpc>
            </a:pPr>
            <a:r>
              <a:rPr lang="pt-BR" sz="1600" smtClean="0"/>
              <a:t>Uma ligação significativa entre os dois tipos de eventos foi observada em 12% dos lactentes. </a:t>
            </a:r>
            <a:r>
              <a:rPr lang="pt-BR" sz="1600" b="1" smtClean="0">
                <a:solidFill>
                  <a:srgbClr val="FF3300"/>
                </a:solidFill>
              </a:rPr>
              <a:t>Nestes pacientes, os eventos cardiorrespiratórios foram precedidos por eventos de refluxo não-ácido </a:t>
            </a:r>
            <a:r>
              <a:rPr lang="pt-BR" sz="1600" smtClean="0"/>
              <a:t>na maioria das associações.</a:t>
            </a:r>
          </a:p>
          <a:p>
            <a:pPr eaLnBrk="1" hangingPunct="1">
              <a:lnSpc>
                <a:spcPct val="90000"/>
              </a:lnSpc>
            </a:pPr>
            <a:r>
              <a:rPr lang="pt-BR" sz="1600" b="1" smtClean="0">
                <a:solidFill>
                  <a:srgbClr val="0033CC"/>
                </a:solidFill>
              </a:rPr>
              <a:t>Isso sugere que o uso empírico de drogas antiácidas em lactentes com refluxo e sintomas cardiorrespiratórios é frequentemente inadequado.</a:t>
            </a:r>
          </a:p>
        </p:txBody>
      </p:sp>
      <p:pic>
        <p:nvPicPr>
          <p:cNvPr id="90115" name="Picture 4"/>
          <p:cNvPicPr>
            <a:picLocks noChangeAspect="1" noChangeArrowheads="1"/>
          </p:cNvPicPr>
          <p:nvPr/>
        </p:nvPicPr>
        <p:blipFill>
          <a:blip r:embed="rId2"/>
          <a:srcRect/>
          <a:stretch>
            <a:fillRect/>
          </a:stretch>
        </p:blipFill>
        <p:spPr bwMode="auto">
          <a:xfrm>
            <a:off x="209550" y="0"/>
            <a:ext cx="3687763" cy="3009900"/>
          </a:xfrm>
          <a:prstGeom prst="rect">
            <a:avLst/>
          </a:prstGeom>
          <a:noFill/>
          <a:ln w="57150">
            <a:solidFill>
              <a:srgbClr val="FF33CC"/>
            </a:solidFill>
            <a:miter lim="800000"/>
            <a:headEnd/>
            <a:tailEnd/>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title" idx="4294967295"/>
          </p:nvPr>
        </p:nvSpPr>
        <p:spPr>
          <a:xfrm>
            <a:off x="347663" y="847725"/>
            <a:ext cx="11288712" cy="1281113"/>
          </a:xfrm>
        </p:spPr>
        <p:txBody>
          <a:bodyPr/>
          <a:lstStyle/>
          <a:p>
            <a:pPr algn="ctr" eaLnBrk="1" hangingPunct="1"/>
            <a:r>
              <a:rPr lang="pt-BR" sz="2000" smtClean="0"/>
              <a:t>Development of Digestion,Absorption, Intestinal Motor Activity and Mucosal Immune System</a:t>
            </a:r>
            <a:br>
              <a:rPr lang="pt-BR" sz="2000" smtClean="0"/>
            </a:br>
            <a:r>
              <a:rPr lang="pt-BR" sz="2000" smtClean="0"/>
              <a:t>Gastro-esophageal Reflux</a:t>
            </a:r>
            <a:br>
              <a:rPr lang="pt-BR" sz="2000" smtClean="0"/>
            </a:br>
            <a:r>
              <a:rPr lang="pt-BR" sz="2000" smtClean="0"/>
              <a:t>   Josef Neu, MD</a:t>
            </a:r>
            <a:br>
              <a:rPr lang="pt-BR" sz="2000" smtClean="0"/>
            </a:br>
            <a:endParaRPr lang="pt-BR" sz="2000" smtClean="0"/>
          </a:p>
        </p:txBody>
      </p:sp>
      <p:sp>
        <p:nvSpPr>
          <p:cNvPr id="91139" name="Rectangle 3"/>
          <p:cNvSpPr>
            <a:spLocks noGrp="1"/>
          </p:cNvSpPr>
          <p:nvPr>
            <p:ph type="body" idx="4294967295"/>
          </p:nvPr>
        </p:nvSpPr>
        <p:spPr>
          <a:xfrm>
            <a:off x="841375" y="2133600"/>
            <a:ext cx="10663238" cy="4546600"/>
          </a:xfrm>
          <a:solidFill>
            <a:schemeClr val="bg2"/>
          </a:solidFill>
        </p:spPr>
        <p:txBody>
          <a:bodyPr/>
          <a:lstStyle/>
          <a:p>
            <a:pPr eaLnBrk="1" hangingPunct="1"/>
            <a:r>
              <a:rPr lang="pt-BR" sz="1700" smtClean="0"/>
              <a:t>Refluxo gastroesofágico (RGE):  um evento fisiológico; movimento retrógrado de conteúdo gástrico para o esôfago.</a:t>
            </a:r>
          </a:p>
          <a:p>
            <a:pPr eaLnBrk="1" hangingPunct="1"/>
            <a:r>
              <a:rPr lang="pt-BR" sz="1700" smtClean="0"/>
              <a:t>Doença do  Refluxo gastroesofágico (DRGE) :  entidade patológica que inclui complicações derivado do RGE (aspiração, déficit de crescimento, esofagite grave)</a:t>
            </a:r>
          </a:p>
          <a:p>
            <a:pPr algn="ctr" eaLnBrk="1" hangingPunct="1">
              <a:buFont typeface="Wingdings 3" pitchFamily="18" charset="2"/>
              <a:buNone/>
            </a:pPr>
            <a:r>
              <a:rPr lang="pt-BR" sz="1700" smtClean="0"/>
              <a:t>             </a:t>
            </a:r>
            <a:r>
              <a:rPr lang="pt-BR" sz="1700" b="1" smtClean="0">
                <a:solidFill>
                  <a:srgbClr val="0033CC"/>
                </a:solidFill>
              </a:rPr>
              <a:t>A DRGR  é um problema frequente nos Prematuros?Veja a história da Neonatologia há 10-15 anos</a:t>
            </a:r>
          </a:p>
          <a:p>
            <a:pPr eaLnBrk="1" hangingPunct="1"/>
            <a:r>
              <a:rPr lang="pt-BR" sz="1700" smtClean="0"/>
              <a:t>Antes da remoção do mercado 1/5 de bebês prematuros em centros acadêmicos dos EUA foram tratados com cisaprida.</a:t>
            </a:r>
          </a:p>
          <a:p>
            <a:pPr eaLnBrk="1" hangingPunct="1"/>
            <a:r>
              <a:rPr lang="pt-BR" sz="1700" smtClean="0"/>
              <a:t>25% dos recém-nascidos com peso extremamente baixo admitidos nos Centros da rede NICHD receberam alta em medicamentos (por exemplo, blo</a:t>
            </a:r>
            <a:r>
              <a:rPr lang="pt-BR" altLang="ja-JP" sz="1700" smtClean="0">
                <a:ea typeface="MS PGothic" pitchFamily="34" charset="-128"/>
              </a:rPr>
              <a:t>q</a:t>
            </a:r>
            <a:r>
              <a:rPr lang="pt-BR" sz="1700" smtClean="0"/>
              <a:t>ueadores H2 e metoclopramida) para tratar DRGE</a:t>
            </a:r>
          </a:p>
          <a:p>
            <a:pPr eaLnBrk="1" hangingPunct="1"/>
            <a:r>
              <a:rPr lang="pt-BR" sz="1700" smtClean="0"/>
              <a:t>Então a DRGE parece ser um problema comum na NICU…. !! </a:t>
            </a:r>
            <a:r>
              <a:rPr lang="pt-BR" sz="1700" b="1" smtClean="0">
                <a:solidFill>
                  <a:srgbClr val="0033CC"/>
                </a:solidFill>
              </a:rPr>
              <a:t>Na  verdade a doença do refluxo gastroesofágico é uma entidade rara no prematuro! Por </a:t>
            </a:r>
            <a:r>
              <a:rPr lang="pt-BR" sz="1800" b="1" smtClean="0">
                <a:solidFill>
                  <a:srgbClr val="0033CC"/>
                </a:solidFill>
              </a:rPr>
              <a:t>q</a:t>
            </a:r>
            <a:r>
              <a:rPr lang="pt-BR" sz="1700" b="1" smtClean="0">
                <a:solidFill>
                  <a:srgbClr val="0033CC"/>
                </a:solidFill>
              </a:rPr>
              <a:t>uê tratamos então?</a:t>
            </a:r>
          </a:p>
        </p:txBody>
      </p:sp>
      <p:sp>
        <p:nvSpPr>
          <p:cNvPr id="91140" name="Rectangle 5"/>
          <p:cNvSpPr>
            <a:spLocks noChangeArrowheads="1"/>
          </p:cNvSpPr>
          <p:nvPr/>
        </p:nvSpPr>
        <p:spPr bwMode="auto">
          <a:xfrm>
            <a:off x="1527175" y="6219825"/>
            <a:ext cx="9828213" cy="638175"/>
          </a:xfrm>
          <a:prstGeom prst="rect">
            <a:avLst/>
          </a:prstGeom>
          <a:solidFill>
            <a:srgbClr val="FFFFFF"/>
          </a:solidFill>
          <a:ln w="9525">
            <a:noFill/>
            <a:miter lim="800000"/>
            <a:headEnd/>
            <a:tailEnd/>
          </a:ln>
        </p:spPr>
        <p:txBody>
          <a:bodyPr wrap="none" lIns="0" tIns="0" rIns="95220" bIns="0" anchor="ctr">
            <a:spAutoFit/>
          </a:bodyPr>
          <a:lstStyle/>
          <a:p>
            <a:pPr algn="ctr"/>
            <a:r>
              <a:rPr lang="en-US" sz="1400">
                <a:hlinkClick r:id="rId2"/>
              </a:rPr>
              <a:t>Metoclopramide, H2 blockers, and proton pump inhibitors: pharmacotherapy for </a:t>
            </a:r>
            <a:r>
              <a:rPr lang="en-US" sz="1400" b="1">
                <a:hlinkClick r:id="rId2"/>
              </a:rPr>
              <a:t>gastroesophageal reflux</a:t>
            </a:r>
            <a:r>
              <a:rPr lang="en-US" sz="1400">
                <a:hlinkClick r:id="rId2"/>
              </a:rPr>
              <a:t> in neonates.</a:t>
            </a:r>
            <a:endParaRPr lang="en-US" sz="1400"/>
          </a:p>
          <a:p>
            <a:pPr algn="ctr"/>
            <a:r>
              <a:rPr lang="en-US" sz="1400" b="1"/>
              <a:t>Malcolm</a:t>
            </a:r>
            <a:r>
              <a:rPr lang="en-US" sz="1400"/>
              <a:t> WF, Cotten CM.Clin Perinatol. 2012 Mar;39(1):99-109. doi: 10.1016/j.clp.2011.12.015. Epub 2012 Jan 11. Review.</a:t>
            </a:r>
          </a:p>
          <a:p>
            <a:pPr algn="ctr"/>
            <a:r>
              <a:rPr lang="en-US" sz="1400"/>
              <a:t>PMID: 22341540.</a:t>
            </a:r>
            <a:r>
              <a:rPr lang="en-US" sz="1400" u="sng">
                <a:hlinkClick r:id="rId3"/>
              </a:rPr>
              <a:t>Similar articles</a:t>
            </a:r>
            <a:endParaRPr lang="en-US" sz="1400" u="sng"/>
          </a:p>
        </p:txBody>
      </p:sp>
      <p:sp>
        <p:nvSpPr>
          <p:cNvPr id="91141" name="Text Box 6"/>
          <p:cNvSpPr txBox="1">
            <a:spLocks noChangeArrowheads="1"/>
          </p:cNvSpPr>
          <p:nvPr/>
        </p:nvSpPr>
        <p:spPr bwMode="auto">
          <a:xfrm>
            <a:off x="288925" y="188913"/>
            <a:ext cx="11588750" cy="641350"/>
          </a:xfrm>
          <a:prstGeom prst="rect">
            <a:avLst/>
          </a:prstGeom>
          <a:noFill/>
          <a:ln w="9525">
            <a:noFill/>
            <a:miter lim="800000"/>
            <a:headEnd/>
            <a:tailEnd/>
          </a:ln>
        </p:spPr>
        <p:txBody>
          <a:bodyPr wrap="none">
            <a:spAutoFit/>
          </a:bodyPr>
          <a:lstStyle/>
          <a:p>
            <a:pPr algn="ctr" defTabSz="914400"/>
            <a:r>
              <a:rPr lang="pt-BR" b="1" i="1">
                <a:solidFill>
                  <a:srgbClr val="0033CC"/>
                </a:solidFill>
              </a:rPr>
              <a:t>Desenvolvimento da digestão, absorção, atividade motora intestinal e sistema imune da mucosa-Refluxo</a:t>
            </a:r>
          </a:p>
          <a:p>
            <a:pPr algn="ctr" defTabSz="914400"/>
            <a:r>
              <a:rPr lang="pt-BR" b="1" i="1">
                <a:solidFill>
                  <a:srgbClr val="0033CC"/>
                </a:solidFill>
              </a:rPr>
              <a:t>gastroesofágico</a:t>
            </a:r>
          </a:p>
        </p:txBody>
      </p:sp>
      <p:sp>
        <p:nvSpPr>
          <p:cNvPr id="91142" name="AutoShape 7"/>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pic>
        <p:nvPicPr>
          <p:cNvPr id="91143" name="Picture 9" descr="pdf"/>
          <p:cNvPicPr>
            <a:picLocks noChangeAspect="1" noChangeArrowheads="1"/>
          </p:cNvPicPr>
          <p:nvPr/>
        </p:nvPicPr>
        <p:blipFill>
          <a:blip r:embed="rId4"/>
          <a:srcRect/>
          <a:stretch>
            <a:fillRect/>
          </a:stretch>
        </p:blipFill>
        <p:spPr bwMode="auto">
          <a:xfrm>
            <a:off x="11342688" y="558800"/>
            <a:ext cx="457200" cy="457200"/>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idx="4294967295"/>
          </p:nvPr>
        </p:nvSpPr>
        <p:spPr>
          <a:xfrm>
            <a:off x="2216150" y="228600"/>
            <a:ext cx="9634538" cy="2003425"/>
          </a:xfrm>
          <a:ln w="38100">
            <a:solidFill>
              <a:srgbClr val="FF33CC"/>
            </a:solidFill>
          </a:ln>
        </p:spPr>
        <p:txBody>
          <a:bodyPr/>
          <a:lstStyle/>
          <a:p>
            <a:pPr algn="ctr" eaLnBrk="1" hangingPunct="1"/>
            <a:r>
              <a:rPr lang="pt-BR" sz="3200" smtClean="0"/>
              <a:t>A enfermeira relata que este bebê está tendo muitos episódios apneicos e bradicárdicos e está convencida eles são causados pelo refluxo.</a:t>
            </a:r>
          </a:p>
        </p:txBody>
      </p:sp>
      <p:sp>
        <p:nvSpPr>
          <p:cNvPr id="92163" name="Rectangle 3"/>
          <p:cNvSpPr>
            <a:spLocks noGrp="1"/>
          </p:cNvSpPr>
          <p:nvPr>
            <p:ph type="body" idx="4294967295"/>
          </p:nvPr>
        </p:nvSpPr>
        <p:spPr>
          <a:xfrm>
            <a:off x="2322513" y="2676525"/>
            <a:ext cx="8915400" cy="3886200"/>
          </a:xfrm>
        </p:spPr>
        <p:txBody>
          <a:bodyPr/>
          <a:lstStyle/>
          <a:p>
            <a:pPr algn="ctr" eaLnBrk="1" hangingPunct="1">
              <a:buFont typeface="Wingdings 3" pitchFamily="18" charset="2"/>
              <a:buNone/>
            </a:pPr>
            <a:r>
              <a:rPr lang="pt-BR" sz="1800" b="1" smtClean="0">
                <a:solidFill>
                  <a:srgbClr val="0033CC"/>
                </a:solidFill>
              </a:rPr>
              <a:t>Os sinais clínicos (comportamento) são confiáveis da </a:t>
            </a:r>
          </a:p>
          <a:p>
            <a:pPr algn="ctr" eaLnBrk="1" hangingPunct="1">
              <a:buFont typeface="Wingdings 3" pitchFamily="18" charset="2"/>
              <a:buNone/>
            </a:pPr>
            <a:r>
              <a:rPr lang="pt-BR" sz="1800" b="1" smtClean="0">
                <a:solidFill>
                  <a:srgbClr val="0033CC"/>
                </a:solidFill>
              </a:rPr>
              <a:t>DRGE em bebês prematuros?</a:t>
            </a:r>
          </a:p>
          <a:p>
            <a:pPr eaLnBrk="1" hangingPunct="1"/>
            <a:r>
              <a:rPr lang="pt-BR" sz="1800" smtClean="0"/>
              <a:t>Observadores viram filmes desses bebês: 74% interobservadores concordaram em episódios de tosse, soluçar, engasgos, cabeça retração, etc.</a:t>
            </a:r>
          </a:p>
          <a:p>
            <a:pPr eaLnBrk="1" hangingPunct="1"/>
            <a:r>
              <a:rPr lang="pt-BR" sz="1800" smtClean="0"/>
              <a:t>20 episódios de ácido RGE  foram registrados (pH &lt;4)</a:t>
            </a:r>
          </a:p>
          <a:p>
            <a:pPr eaLnBrk="1" hangingPunct="1"/>
            <a:r>
              <a:rPr lang="pt-BR" sz="1800" smtClean="0"/>
              <a:t> Nenhum padrão comportamental foi temporalmente correlacionado com o refluxo ácido.</a:t>
            </a:r>
          </a:p>
          <a:p>
            <a:pPr eaLnBrk="1" hangingPunct="1"/>
            <a:endParaRPr lang="pt-BR" sz="1800" smtClean="0"/>
          </a:p>
        </p:txBody>
      </p:sp>
      <p:sp>
        <p:nvSpPr>
          <p:cNvPr id="92164" name="Rectangle 4"/>
          <p:cNvSpPr>
            <a:spLocks noChangeArrowheads="1"/>
          </p:cNvSpPr>
          <p:nvPr/>
        </p:nvSpPr>
        <p:spPr bwMode="auto">
          <a:xfrm>
            <a:off x="2028825" y="5618163"/>
            <a:ext cx="8996363" cy="638175"/>
          </a:xfrm>
          <a:prstGeom prst="rect">
            <a:avLst/>
          </a:prstGeom>
          <a:solidFill>
            <a:srgbClr val="FFFFFF"/>
          </a:solidFill>
          <a:ln w="9525">
            <a:noFill/>
            <a:miter lim="800000"/>
            <a:headEnd/>
            <a:tailEnd/>
          </a:ln>
        </p:spPr>
        <p:txBody>
          <a:bodyPr lIns="0" tIns="0" rIns="95220" bIns="0" anchor="ctr">
            <a:spAutoFit/>
          </a:bodyPr>
          <a:lstStyle/>
          <a:p>
            <a:pPr algn="ctr"/>
            <a:r>
              <a:rPr lang="en-US" sz="1400">
                <a:hlinkClick r:id="rId2"/>
              </a:rPr>
              <a:t>Behavior and </a:t>
            </a:r>
            <a:r>
              <a:rPr lang="en-US" sz="1400" b="1">
                <a:hlinkClick r:id="rId2"/>
              </a:rPr>
              <a:t>gastroesophageal reflux</a:t>
            </a:r>
            <a:r>
              <a:rPr lang="en-US" sz="1400">
                <a:hlinkClick r:id="rId2"/>
              </a:rPr>
              <a:t> in the premature neonate.</a:t>
            </a:r>
            <a:r>
              <a:rPr lang="en-US" sz="1400" b="1"/>
              <a:t>Snel A</a:t>
            </a:r>
            <a:r>
              <a:rPr lang="en-US" sz="1400"/>
              <a:t>, Barnett CP, Cresp TL, Haslam RR, Davidson GP, Malbert TH, Dent J, Omari TI.J Pediatr Gastroenterol Nutr. 2000 Jan;30(1):18-21.PMID:</a:t>
            </a:r>
          </a:p>
          <a:p>
            <a:pPr lvl="1" algn="ctr"/>
            <a:r>
              <a:rPr lang="en-US" sz="1400"/>
              <a:t> 10630434.</a:t>
            </a:r>
            <a:r>
              <a:rPr lang="en-US" sz="1400" u="sng">
                <a:hlinkClick r:id="rId3"/>
              </a:rPr>
              <a:t>Similar articles</a:t>
            </a:r>
            <a:endParaRPr lang="en-US" sz="1400" u="sng"/>
          </a:p>
        </p:txBody>
      </p:sp>
      <p:sp>
        <p:nvSpPr>
          <p:cNvPr id="92165" name="Text Box 5"/>
          <p:cNvSpPr txBox="1">
            <a:spLocks noChangeArrowheads="1"/>
          </p:cNvSpPr>
          <p:nvPr/>
        </p:nvSpPr>
        <p:spPr bwMode="auto">
          <a:xfrm>
            <a:off x="2366963" y="2322513"/>
            <a:ext cx="9810750" cy="366712"/>
          </a:xfrm>
          <a:prstGeom prst="rect">
            <a:avLst/>
          </a:prstGeom>
          <a:noFill/>
          <a:ln w="9525">
            <a:noFill/>
            <a:miter lim="800000"/>
            <a:headEnd/>
            <a:tailEnd/>
          </a:ln>
        </p:spPr>
        <p:txBody>
          <a:bodyPr wrap="none">
            <a:spAutoFit/>
          </a:bodyPr>
          <a:lstStyle/>
          <a:p>
            <a:pPr defTabSz="914400"/>
            <a:r>
              <a:rPr lang="pt-BR">
                <a:solidFill>
                  <a:srgbClr val="0033CC"/>
                </a:solidFill>
              </a:rPr>
              <a:t>No estudo de DiFiore et al </a:t>
            </a:r>
            <a:r>
              <a:rPr lang="pt-BR" b="1">
                <a:solidFill>
                  <a:srgbClr val="0033CC"/>
                </a:solidFill>
              </a:rPr>
              <a:t>apenas</a:t>
            </a:r>
            <a:r>
              <a:rPr lang="pt-BR">
                <a:solidFill>
                  <a:srgbClr val="0033CC"/>
                </a:solidFill>
              </a:rPr>
              <a:t> 3% dos bebês com RGE apresentam apnéia e bradicardia!*</a:t>
            </a:r>
          </a:p>
        </p:txBody>
      </p:sp>
      <p:sp>
        <p:nvSpPr>
          <p:cNvPr id="92166" name="Text Box 6"/>
          <p:cNvSpPr txBox="1">
            <a:spLocks noChangeArrowheads="1"/>
          </p:cNvSpPr>
          <p:nvPr/>
        </p:nvSpPr>
        <p:spPr bwMode="auto">
          <a:xfrm>
            <a:off x="1533525" y="6365875"/>
            <a:ext cx="3455988" cy="366713"/>
          </a:xfrm>
          <a:prstGeom prst="rect">
            <a:avLst/>
          </a:prstGeom>
          <a:noFill/>
          <a:ln w="9525">
            <a:noFill/>
            <a:miter lim="800000"/>
            <a:headEnd/>
            <a:tailEnd/>
          </a:ln>
        </p:spPr>
        <p:txBody>
          <a:bodyPr wrap="none">
            <a:spAutoFit/>
          </a:bodyPr>
          <a:lstStyle/>
          <a:p>
            <a:pPr defTabSz="914400"/>
            <a:r>
              <a:rPr lang="pt-BR"/>
              <a:t>* </a:t>
            </a:r>
            <a:r>
              <a:rPr lang="pt-BR" sz="1600">
                <a:solidFill>
                  <a:srgbClr val="0033CC"/>
                </a:solidFill>
              </a:rPr>
              <a:t>Estudo já  mostrado anteriormente</a:t>
            </a:r>
          </a:p>
        </p:txBody>
      </p:sp>
      <p:sp>
        <p:nvSpPr>
          <p:cNvPr id="92167" name="Text Box 7"/>
          <p:cNvSpPr txBox="1">
            <a:spLocks noChangeArrowheads="1"/>
          </p:cNvSpPr>
          <p:nvPr/>
        </p:nvSpPr>
        <p:spPr bwMode="auto">
          <a:xfrm>
            <a:off x="10775950" y="6491288"/>
            <a:ext cx="1416050" cy="366712"/>
          </a:xfrm>
          <a:prstGeom prst="rect">
            <a:avLst/>
          </a:prstGeom>
          <a:noFill/>
          <a:ln w="9525">
            <a:noFill/>
            <a:miter lim="800000"/>
            <a:headEnd/>
            <a:tailEnd/>
          </a:ln>
        </p:spPr>
        <p:txBody>
          <a:bodyPr wrap="none">
            <a:spAutoFit/>
          </a:bodyPr>
          <a:lstStyle/>
          <a:p>
            <a:r>
              <a:rPr lang="pt-BR"/>
              <a:t>Neu J, 2018</a:t>
            </a:r>
          </a:p>
        </p:txBody>
      </p:sp>
      <p:sp>
        <p:nvSpPr>
          <p:cNvPr id="92168" name="AutoShape 8"/>
          <p:cNvSpPr>
            <a:spLocks noChangeArrowheads="1"/>
          </p:cNvSpPr>
          <p:nvPr/>
        </p:nvSpPr>
        <p:spPr bwMode="auto">
          <a:xfrm>
            <a:off x="11582400" y="5694363"/>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idx="4294967295"/>
          </p:nvPr>
        </p:nvSpPr>
        <p:spPr/>
        <p:txBody>
          <a:bodyPr/>
          <a:lstStyle/>
          <a:p>
            <a:pPr eaLnBrk="1" hangingPunct="1"/>
            <a:r>
              <a:rPr lang="pt-BR" smtClean="0"/>
              <a:t>São RGE e Apnéia temporariamente</a:t>
            </a:r>
            <a:br>
              <a:rPr lang="pt-BR" smtClean="0"/>
            </a:br>
            <a:r>
              <a:rPr lang="pt-BR" smtClean="0"/>
              <a:t>associados em bebês prematuros?</a:t>
            </a:r>
          </a:p>
        </p:txBody>
      </p:sp>
      <p:pic>
        <p:nvPicPr>
          <p:cNvPr id="93187" name="Picture 4"/>
          <p:cNvPicPr>
            <a:picLocks noChangeAspect="1" noChangeArrowheads="1"/>
          </p:cNvPicPr>
          <p:nvPr/>
        </p:nvPicPr>
        <p:blipFill>
          <a:blip r:embed="rId2"/>
          <a:srcRect/>
          <a:stretch>
            <a:fillRect/>
          </a:stretch>
        </p:blipFill>
        <p:spPr bwMode="auto">
          <a:xfrm>
            <a:off x="2692400" y="1792288"/>
            <a:ext cx="7094538" cy="1935162"/>
          </a:xfrm>
          <a:prstGeom prst="rect">
            <a:avLst/>
          </a:prstGeom>
          <a:noFill/>
          <a:ln w="9525">
            <a:noFill/>
            <a:miter lim="800000"/>
            <a:headEnd/>
            <a:tailEnd/>
          </a:ln>
        </p:spPr>
      </p:pic>
      <p:sp>
        <p:nvSpPr>
          <p:cNvPr id="93188" name="Text Box 5"/>
          <p:cNvSpPr txBox="1">
            <a:spLocks noChangeArrowheads="1"/>
          </p:cNvSpPr>
          <p:nvPr/>
        </p:nvSpPr>
        <p:spPr bwMode="auto">
          <a:xfrm>
            <a:off x="2886075" y="3765550"/>
            <a:ext cx="3436938" cy="1503363"/>
          </a:xfrm>
          <a:prstGeom prst="rect">
            <a:avLst/>
          </a:prstGeom>
          <a:noFill/>
          <a:ln w="38100">
            <a:solidFill>
              <a:srgbClr val="FF33CC"/>
            </a:solidFill>
            <a:miter lim="800000"/>
            <a:headEnd/>
            <a:tailEnd/>
          </a:ln>
        </p:spPr>
        <p:txBody>
          <a:bodyPr>
            <a:spAutoFit/>
          </a:bodyPr>
          <a:lstStyle/>
          <a:p>
            <a:pPr algn="ctr" defTabSz="914400"/>
            <a:r>
              <a:rPr lang="pt-BR">
                <a:solidFill>
                  <a:srgbClr val="0033CC"/>
                </a:solidFill>
              </a:rPr>
              <a:t>RGE não é</a:t>
            </a:r>
          </a:p>
          <a:p>
            <a:pPr algn="ctr" defTabSz="914400"/>
            <a:r>
              <a:rPr lang="pt-BR">
                <a:solidFill>
                  <a:srgbClr val="0033CC"/>
                </a:solidFill>
              </a:rPr>
              <a:t>associado com a</a:t>
            </a:r>
          </a:p>
          <a:p>
            <a:pPr algn="ctr" defTabSz="914400"/>
            <a:r>
              <a:rPr lang="pt-BR">
                <a:solidFill>
                  <a:srgbClr val="0033CC"/>
                </a:solidFill>
              </a:rPr>
              <a:t>grande maioria de</a:t>
            </a:r>
          </a:p>
          <a:p>
            <a:pPr algn="ctr" defTabSz="914400"/>
            <a:r>
              <a:rPr lang="pt-BR">
                <a:solidFill>
                  <a:srgbClr val="0033CC"/>
                </a:solidFill>
              </a:rPr>
              <a:t>episódios de apneia em</a:t>
            </a:r>
          </a:p>
          <a:p>
            <a:pPr algn="ctr" defTabSz="914400"/>
            <a:r>
              <a:rPr lang="pt-BR">
                <a:solidFill>
                  <a:srgbClr val="0033CC"/>
                </a:solidFill>
              </a:rPr>
              <a:t>Prematuros</a:t>
            </a:r>
          </a:p>
        </p:txBody>
      </p:sp>
      <p:sp>
        <p:nvSpPr>
          <p:cNvPr id="93189" name="Text Box 6"/>
          <p:cNvSpPr txBox="1">
            <a:spLocks noChangeArrowheads="1"/>
          </p:cNvSpPr>
          <p:nvPr/>
        </p:nvSpPr>
        <p:spPr bwMode="auto">
          <a:xfrm>
            <a:off x="7232650" y="3724275"/>
            <a:ext cx="2584450" cy="1778000"/>
          </a:xfrm>
          <a:prstGeom prst="rect">
            <a:avLst/>
          </a:prstGeom>
          <a:noFill/>
          <a:ln w="38100">
            <a:solidFill>
              <a:srgbClr val="FF33CC"/>
            </a:solidFill>
            <a:miter lim="800000"/>
            <a:headEnd/>
            <a:tailEnd/>
          </a:ln>
        </p:spPr>
        <p:txBody>
          <a:bodyPr>
            <a:spAutoFit/>
          </a:bodyPr>
          <a:lstStyle/>
          <a:p>
            <a:pPr algn="ctr" defTabSz="914400"/>
            <a:r>
              <a:rPr lang="pt-BR"/>
              <a:t> </a:t>
            </a:r>
            <a:r>
              <a:rPr lang="pt-BR">
                <a:solidFill>
                  <a:srgbClr val="0033CC"/>
                </a:solidFill>
              </a:rPr>
              <a:t>Em um muito pequeno</a:t>
            </a:r>
          </a:p>
          <a:p>
            <a:pPr algn="ctr" defTabSz="914400"/>
            <a:r>
              <a:rPr lang="pt-BR">
                <a:solidFill>
                  <a:srgbClr val="0033CC"/>
                </a:solidFill>
              </a:rPr>
              <a:t>número de bebês</a:t>
            </a:r>
          </a:p>
          <a:p>
            <a:pPr algn="ctr" defTabSz="914400"/>
            <a:r>
              <a:rPr lang="pt-BR">
                <a:solidFill>
                  <a:srgbClr val="0033CC"/>
                </a:solidFill>
              </a:rPr>
              <a:t>existe um</a:t>
            </a:r>
          </a:p>
          <a:p>
            <a:pPr algn="ctr" defTabSz="914400"/>
            <a:r>
              <a:rPr lang="pt-BR">
                <a:solidFill>
                  <a:srgbClr val="0033CC"/>
                </a:solidFill>
              </a:rPr>
              <a:t>relação</a:t>
            </a:r>
          </a:p>
          <a:p>
            <a:pPr algn="ctr" defTabSz="914400"/>
            <a:r>
              <a:rPr lang="pt-BR">
                <a:solidFill>
                  <a:srgbClr val="0033CC"/>
                </a:solidFill>
              </a:rPr>
              <a:t>entre RGE e</a:t>
            </a:r>
          </a:p>
          <a:p>
            <a:pPr algn="ctr" defTabSz="914400"/>
            <a:r>
              <a:rPr lang="pt-BR">
                <a:solidFill>
                  <a:srgbClr val="0033CC"/>
                </a:solidFill>
              </a:rPr>
              <a:t>apnéia.</a:t>
            </a:r>
          </a:p>
        </p:txBody>
      </p:sp>
      <p:sp>
        <p:nvSpPr>
          <p:cNvPr id="93190" name="Text Box 7"/>
          <p:cNvSpPr txBox="1">
            <a:spLocks noChangeArrowheads="1"/>
          </p:cNvSpPr>
          <p:nvPr/>
        </p:nvSpPr>
        <p:spPr bwMode="auto">
          <a:xfrm>
            <a:off x="10775950" y="6019800"/>
            <a:ext cx="1416050" cy="366713"/>
          </a:xfrm>
          <a:prstGeom prst="rect">
            <a:avLst/>
          </a:prstGeom>
          <a:noFill/>
          <a:ln w="9525">
            <a:noFill/>
            <a:miter lim="800000"/>
            <a:headEnd/>
            <a:tailEnd/>
          </a:ln>
        </p:spPr>
        <p:txBody>
          <a:bodyPr wrap="none">
            <a:spAutoFit/>
          </a:bodyPr>
          <a:lstStyle/>
          <a:p>
            <a:pPr defTabSz="914400"/>
            <a:r>
              <a:rPr lang="pt-BR"/>
              <a:t>Neu J, 2018</a:t>
            </a:r>
          </a:p>
        </p:txBody>
      </p:sp>
      <p:sp>
        <p:nvSpPr>
          <p:cNvPr id="93191" name="AutoShape 8"/>
          <p:cNvSpPr>
            <a:spLocks noChangeArrowheads="1"/>
          </p:cNvSpPr>
          <p:nvPr/>
        </p:nvSpPr>
        <p:spPr bwMode="auto">
          <a:xfrm>
            <a:off x="11582400" y="5135563"/>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4"/>
          <p:cNvPicPr>
            <a:picLocks noChangeAspect="1" noChangeArrowheads="1"/>
          </p:cNvPicPr>
          <p:nvPr/>
        </p:nvPicPr>
        <p:blipFill>
          <a:blip r:embed="rId2"/>
          <a:srcRect/>
          <a:stretch>
            <a:fillRect/>
          </a:stretch>
        </p:blipFill>
        <p:spPr bwMode="auto">
          <a:xfrm>
            <a:off x="2717800" y="1290638"/>
            <a:ext cx="7246938" cy="2125662"/>
          </a:xfrm>
          <a:prstGeom prst="rect">
            <a:avLst/>
          </a:prstGeom>
          <a:noFill/>
          <a:ln w="28575">
            <a:solidFill>
              <a:srgbClr val="FF33CC"/>
            </a:solidFill>
            <a:miter lim="800000"/>
            <a:headEnd/>
            <a:tailEnd/>
          </a:ln>
        </p:spPr>
      </p:pic>
      <p:sp>
        <p:nvSpPr>
          <p:cNvPr id="94211" name="Rectangle 5"/>
          <p:cNvSpPr>
            <a:spLocks noChangeArrowheads="1"/>
          </p:cNvSpPr>
          <p:nvPr/>
        </p:nvSpPr>
        <p:spPr bwMode="auto">
          <a:xfrm>
            <a:off x="3616325" y="3625850"/>
            <a:ext cx="6096000" cy="1228725"/>
          </a:xfrm>
          <a:prstGeom prst="rect">
            <a:avLst/>
          </a:prstGeom>
          <a:noFill/>
          <a:ln w="38100">
            <a:solidFill>
              <a:srgbClr val="FF33CC"/>
            </a:solidFill>
            <a:miter lim="800000"/>
            <a:headEnd/>
            <a:tailEnd/>
          </a:ln>
        </p:spPr>
        <p:txBody>
          <a:bodyPr>
            <a:spAutoFit/>
          </a:bodyPr>
          <a:lstStyle/>
          <a:p>
            <a:pPr algn="ctr" defTabSz="914400"/>
            <a:r>
              <a:rPr lang="pt-BR">
                <a:solidFill>
                  <a:srgbClr val="0033CC"/>
                </a:solidFill>
              </a:rPr>
              <a:t>Há alguns prematuros</a:t>
            </a:r>
          </a:p>
          <a:p>
            <a:pPr algn="ctr" defTabSz="914400"/>
            <a:r>
              <a:rPr lang="pt-BR">
                <a:solidFill>
                  <a:srgbClr val="0033CC"/>
                </a:solidFill>
              </a:rPr>
              <a:t>e bebês a termo nos quais o RGE pode ser um</a:t>
            </a:r>
          </a:p>
          <a:p>
            <a:pPr algn="ctr" defTabSz="914400"/>
            <a:r>
              <a:rPr lang="pt-BR">
                <a:solidFill>
                  <a:srgbClr val="0033CC"/>
                </a:solidFill>
              </a:rPr>
              <a:t>fator contributivo precipitando episódios</a:t>
            </a:r>
          </a:p>
          <a:p>
            <a:pPr algn="ctr" defTabSz="914400"/>
            <a:r>
              <a:rPr lang="pt-BR">
                <a:solidFill>
                  <a:srgbClr val="0033CC"/>
                </a:solidFill>
              </a:rPr>
              <a:t>de apnéia mista ou obstrutiva</a:t>
            </a:r>
          </a:p>
        </p:txBody>
      </p:sp>
      <p:sp>
        <p:nvSpPr>
          <p:cNvPr id="94212" name="Rectangle 6"/>
          <p:cNvSpPr>
            <a:spLocks noChangeArrowheads="1"/>
          </p:cNvSpPr>
          <p:nvPr/>
        </p:nvSpPr>
        <p:spPr bwMode="auto">
          <a:xfrm>
            <a:off x="1377950" y="5256213"/>
            <a:ext cx="10818813" cy="519112"/>
          </a:xfrm>
          <a:prstGeom prst="rect">
            <a:avLst/>
          </a:prstGeom>
          <a:noFill/>
          <a:ln w="9525">
            <a:noFill/>
            <a:miter lim="800000"/>
            <a:headEnd/>
            <a:tailEnd/>
          </a:ln>
        </p:spPr>
        <p:txBody>
          <a:bodyPr wrap="none">
            <a:spAutoFit/>
          </a:bodyPr>
          <a:lstStyle/>
          <a:p>
            <a:pPr defTabSz="914400"/>
            <a:r>
              <a:rPr lang="pt-BR" sz="2800">
                <a:solidFill>
                  <a:srgbClr val="0033CC"/>
                </a:solidFill>
              </a:rPr>
              <a:t>A maioria vai superar esses episódios nos primeiros meses de vida</a:t>
            </a:r>
          </a:p>
        </p:txBody>
      </p:sp>
      <p:sp>
        <p:nvSpPr>
          <p:cNvPr id="94213" name="Text Box 7"/>
          <p:cNvSpPr txBox="1">
            <a:spLocks noChangeArrowheads="1"/>
          </p:cNvSpPr>
          <p:nvPr/>
        </p:nvSpPr>
        <p:spPr bwMode="auto">
          <a:xfrm>
            <a:off x="9580563" y="6102350"/>
            <a:ext cx="1416050" cy="366713"/>
          </a:xfrm>
          <a:prstGeom prst="rect">
            <a:avLst/>
          </a:prstGeom>
          <a:noFill/>
          <a:ln w="9525">
            <a:noFill/>
            <a:miter lim="800000"/>
            <a:headEnd/>
            <a:tailEnd/>
          </a:ln>
        </p:spPr>
        <p:txBody>
          <a:bodyPr wrap="none">
            <a:spAutoFit/>
          </a:bodyPr>
          <a:lstStyle/>
          <a:p>
            <a:pPr defTabSz="914400"/>
            <a:r>
              <a:rPr lang="pt-BR"/>
              <a:t>Neu J, 2018</a:t>
            </a:r>
          </a:p>
        </p:txBody>
      </p:sp>
      <p:sp>
        <p:nvSpPr>
          <p:cNvPr id="94214" name="AutoShape 8"/>
          <p:cNvSpPr>
            <a:spLocks noChangeArrowheads="1"/>
          </p:cNvSpPr>
          <p:nvPr/>
        </p:nvSpPr>
        <p:spPr bwMode="auto">
          <a:xfrm>
            <a:off x="11552238" y="607060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a:xfrm>
            <a:off x="2460625" y="146050"/>
            <a:ext cx="8912225" cy="1281113"/>
          </a:xfrm>
        </p:spPr>
        <p:txBody>
          <a:bodyPr/>
          <a:lstStyle/>
          <a:p>
            <a:pPr algn="ctr" eaLnBrk="1" hangingPunct="1"/>
            <a:r>
              <a:rPr lang="pt-BR" smtClean="0">
                <a:solidFill>
                  <a:srgbClr val="0033CC"/>
                </a:solidFill>
              </a:rPr>
              <a:t>Terapia Farmacológica</a:t>
            </a:r>
            <a:br>
              <a:rPr lang="pt-BR" smtClean="0">
                <a:solidFill>
                  <a:srgbClr val="0033CC"/>
                </a:solidFill>
              </a:rPr>
            </a:br>
            <a:r>
              <a:rPr lang="pt-BR" smtClean="0">
                <a:solidFill>
                  <a:srgbClr val="0033CC"/>
                </a:solidFill>
              </a:rPr>
              <a:t>Diminui os episódios de bradicardia?</a:t>
            </a:r>
          </a:p>
        </p:txBody>
      </p:sp>
      <p:sp>
        <p:nvSpPr>
          <p:cNvPr id="95235" name="Rectangle 4"/>
          <p:cNvSpPr>
            <a:spLocks noChangeArrowheads="1"/>
          </p:cNvSpPr>
          <p:nvPr/>
        </p:nvSpPr>
        <p:spPr bwMode="auto">
          <a:xfrm>
            <a:off x="590550" y="1477963"/>
            <a:ext cx="11266488" cy="641350"/>
          </a:xfrm>
          <a:prstGeom prst="rect">
            <a:avLst/>
          </a:prstGeom>
          <a:noFill/>
          <a:ln w="9525">
            <a:noFill/>
            <a:miter lim="800000"/>
            <a:headEnd/>
            <a:tailEnd/>
          </a:ln>
        </p:spPr>
        <p:txBody>
          <a:bodyPr>
            <a:spAutoFit/>
          </a:bodyPr>
          <a:lstStyle/>
          <a:p>
            <a:pPr algn="ctr" defTabSz="914400"/>
            <a:r>
              <a:rPr lang="pt-BR"/>
              <a:t>Ensaio cruzado  de Prematuros:  Metoclopramida (0,2 mg / kg / dose cada 6 horas e  Ranitidina (2 mg / kg / dose cada 8 horas) versos placebo</a:t>
            </a:r>
          </a:p>
        </p:txBody>
      </p:sp>
      <p:pic>
        <p:nvPicPr>
          <p:cNvPr id="95236" name="Picture 6"/>
          <p:cNvPicPr>
            <a:picLocks noChangeAspect="1" noChangeArrowheads="1"/>
          </p:cNvPicPr>
          <p:nvPr/>
        </p:nvPicPr>
        <p:blipFill>
          <a:blip r:embed="rId2"/>
          <a:srcRect/>
          <a:stretch>
            <a:fillRect/>
          </a:stretch>
        </p:blipFill>
        <p:spPr bwMode="auto">
          <a:xfrm>
            <a:off x="282575" y="2165350"/>
            <a:ext cx="3940175" cy="2871788"/>
          </a:xfrm>
          <a:prstGeom prst="rect">
            <a:avLst/>
          </a:prstGeom>
          <a:noFill/>
          <a:ln w="28575">
            <a:solidFill>
              <a:srgbClr val="FF33CC"/>
            </a:solidFill>
            <a:miter lim="800000"/>
            <a:headEnd/>
            <a:tailEnd/>
          </a:ln>
        </p:spPr>
      </p:pic>
      <p:sp>
        <p:nvSpPr>
          <p:cNvPr id="95237" name="Text Box 7"/>
          <p:cNvSpPr txBox="1">
            <a:spLocks noChangeArrowheads="1"/>
          </p:cNvSpPr>
          <p:nvPr/>
        </p:nvSpPr>
        <p:spPr bwMode="auto">
          <a:xfrm>
            <a:off x="1889125" y="5159375"/>
            <a:ext cx="9129713" cy="1474788"/>
          </a:xfrm>
          <a:prstGeom prst="rect">
            <a:avLst/>
          </a:prstGeom>
          <a:noFill/>
          <a:ln w="9525">
            <a:solidFill>
              <a:srgbClr val="FF33CC"/>
            </a:solidFill>
            <a:miter lim="800000"/>
            <a:headEnd/>
            <a:tailEnd/>
          </a:ln>
        </p:spPr>
        <p:txBody>
          <a:bodyPr>
            <a:spAutoFit/>
          </a:bodyPr>
          <a:lstStyle/>
          <a:p>
            <a:pPr algn="ctr" defTabSz="914400"/>
            <a:r>
              <a:rPr lang="pt-BR">
                <a:solidFill>
                  <a:srgbClr val="FF3300"/>
                </a:solidFill>
              </a:rPr>
              <a:t>As </a:t>
            </a:r>
            <a:r>
              <a:rPr lang="pt-BR" b="1">
                <a:solidFill>
                  <a:srgbClr val="FF3300"/>
                </a:solidFill>
              </a:rPr>
              <a:t>medicações anti-refluxo não reduziram e podem ter aumentado os episódios de bradicardia em prematuros com RGE</a:t>
            </a:r>
            <a:r>
              <a:rPr lang="pt-BR">
                <a:solidFill>
                  <a:srgbClr val="FF3300"/>
                </a:solidFill>
              </a:rPr>
              <a:t>. Como houve melhora dos episódios de bradicardia ao longo do tempo, não relacionados ao tratamento, os ensaios terapêuticos desmascarados de medicamentos provavelmente levarão a conclusões errôneas.</a:t>
            </a:r>
          </a:p>
        </p:txBody>
      </p:sp>
      <p:sp>
        <p:nvSpPr>
          <p:cNvPr id="95238" name="Rectangle 8"/>
          <p:cNvSpPr>
            <a:spLocks noChangeArrowheads="1"/>
          </p:cNvSpPr>
          <p:nvPr/>
        </p:nvSpPr>
        <p:spPr bwMode="auto">
          <a:xfrm>
            <a:off x="4581525" y="3146425"/>
            <a:ext cx="7164388" cy="1063625"/>
          </a:xfrm>
          <a:prstGeom prst="rect">
            <a:avLst/>
          </a:prstGeom>
          <a:solidFill>
            <a:srgbClr val="FFFFFF"/>
          </a:solidFill>
          <a:ln w="9525">
            <a:noFill/>
            <a:miter lim="800000"/>
            <a:headEnd/>
            <a:tailEnd/>
          </a:ln>
        </p:spPr>
        <p:txBody>
          <a:bodyPr lIns="0" tIns="0" rIns="95220" bIns="0" anchor="ctr">
            <a:spAutoFit/>
          </a:bodyPr>
          <a:lstStyle/>
          <a:p>
            <a:pPr algn="ctr"/>
            <a:r>
              <a:rPr lang="en-US" sz="1400">
                <a:hlinkClick r:id="rId3"/>
              </a:rPr>
              <a:t>Cross-over trial of treatment for bradycardia attributed to gastroesophageal reflux in preterm infants.</a:t>
            </a:r>
            <a:endParaRPr lang="en-US" sz="1400"/>
          </a:p>
          <a:p>
            <a:pPr algn="ctr"/>
            <a:r>
              <a:rPr lang="en-US" sz="1400"/>
              <a:t>Wheatley E, Kennedy KA.J Pediatr. 2009 Oct;155(4):516-21. doi: 10.1016/j.jpeds.2009.03.044. Epub 2009 Jun 21.</a:t>
            </a:r>
          </a:p>
          <a:p>
            <a:pPr algn="ctr"/>
            <a:r>
              <a:rPr lang="en-US" sz="1400"/>
              <a:t>PMID: 19540518.</a:t>
            </a:r>
            <a:r>
              <a:rPr lang="en-US" sz="1400" b="1">
                <a:hlinkClick r:id="rId3"/>
              </a:rPr>
              <a:t>Free PMC Article</a:t>
            </a:r>
            <a:r>
              <a:rPr lang="en-US" sz="1400" b="1"/>
              <a:t>.</a:t>
            </a:r>
            <a:r>
              <a:rPr lang="en-US" sz="1400" u="sng">
                <a:hlinkClick r:id="rId4"/>
              </a:rPr>
              <a:t>Similar articles</a:t>
            </a:r>
            <a:endParaRPr lang="en-US" sz="1400" u="sng"/>
          </a:p>
        </p:txBody>
      </p:sp>
      <p:sp>
        <p:nvSpPr>
          <p:cNvPr id="95239" name="Text Box 9"/>
          <p:cNvSpPr txBox="1">
            <a:spLocks noChangeArrowheads="1"/>
          </p:cNvSpPr>
          <p:nvPr/>
        </p:nvSpPr>
        <p:spPr bwMode="auto">
          <a:xfrm>
            <a:off x="11052175" y="6273800"/>
            <a:ext cx="1139825" cy="304800"/>
          </a:xfrm>
          <a:prstGeom prst="rect">
            <a:avLst/>
          </a:prstGeom>
          <a:noFill/>
          <a:ln w="9525">
            <a:noFill/>
            <a:miter lim="800000"/>
            <a:headEnd/>
            <a:tailEnd/>
          </a:ln>
        </p:spPr>
        <p:txBody>
          <a:bodyPr wrap="none">
            <a:spAutoFit/>
          </a:bodyPr>
          <a:lstStyle/>
          <a:p>
            <a:pPr defTabSz="914400"/>
            <a:r>
              <a:rPr lang="pt-BR" sz="1400"/>
              <a:t>Neu J, 2018</a:t>
            </a:r>
          </a:p>
        </p:txBody>
      </p:sp>
      <p:sp>
        <p:nvSpPr>
          <p:cNvPr id="95240" name="Text Box 10"/>
          <p:cNvSpPr txBox="1">
            <a:spLocks noChangeArrowheads="1"/>
          </p:cNvSpPr>
          <p:nvPr/>
        </p:nvSpPr>
        <p:spPr bwMode="auto">
          <a:xfrm>
            <a:off x="5099050" y="4456113"/>
            <a:ext cx="6216650" cy="404812"/>
          </a:xfrm>
          <a:prstGeom prst="rect">
            <a:avLst/>
          </a:prstGeom>
          <a:noFill/>
          <a:ln w="38100">
            <a:solidFill>
              <a:srgbClr val="0033CC"/>
            </a:solidFill>
            <a:miter lim="800000"/>
            <a:headEnd/>
            <a:tailEnd/>
          </a:ln>
        </p:spPr>
        <p:txBody>
          <a:bodyPr wrap="none">
            <a:spAutoFit/>
          </a:bodyPr>
          <a:lstStyle/>
          <a:p>
            <a:pPr defTabSz="914400"/>
            <a:r>
              <a:rPr lang="pt-BR">
                <a:solidFill>
                  <a:srgbClr val="FF33CC"/>
                </a:solidFill>
              </a:rPr>
              <a:t>ASSIM, O TRATAMENTO ESTÁ CAUSANDO A DOENÇA!</a:t>
            </a:r>
          </a:p>
        </p:txBody>
      </p:sp>
      <p:sp>
        <p:nvSpPr>
          <p:cNvPr id="95241" name="AutoShape 11"/>
          <p:cNvSpPr>
            <a:spLocks noChangeArrowheads="1"/>
          </p:cNvSpPr>
          <p:nvPr/>
        </p:nvSpPr>
        <p:spPr bwMode="auto">
          <a:xfrm>
            <a:off x="11541125" y="5492750"/>
            <a:ext cx="346075" cy="635000"/>
          </a:xfrm>
          <a:prstGeom prst="curvedRightArrow">
            <a:avLst>
              <a:gd name="adj1" fmla="val 36697"/>
              <a:gd name="adj2" fmla="val 73394"/>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p:txBody>
          <a:bodyPr/>
          <a:lstStyle/>
          <a:p>
            <a:pPr eaLnBrk="1" hangingPunct="1"/>
            <a:r>
              <a:rPr lang="pt-BR" b="1" smtClean="0">
                <a:solidFill>
                  <a:srgbClr val="0033CC"/>
                </a:solidFill>
              </a:rPr>
              <a:t>Refluxo gastroesofágico e posição</a:t>
            </a:r>
          </a:p>
        </p:txBody>
      </p:sp>
      <p:sp>
        <p:nvSpPr>
          <p:cNvPr id="96259" name="Rectangle 3"/>
          <p:cNvSpPr>
            <a:spLocks noGrp="1"/>
          </p:cNvSpPr>
          <p:nvPr>
            <p:ph type="body" idx="4294967295"/>
          </p:nvPr>
        </p:nvSpPr>
        <p:spPr>
          <a:xfrm>
            <a:off x="2171700" y="2133600"/>
            <a:ext cx="9332913" cy="4006850"/>
          </a:xfrm>
        </p:spPr>
        <p:txBody>
          <a:bodyPr/>
          <a:lstStyle/>
          <a:p>
            <a:pPr eaLnBrk="1" hangingPunct="1"/>
            <a:r>
              <a:rPr lang="pt-BR" sz="1800" smtClean="0"/>
              <a:t>A </a:t>
            </a:r>
            <a:r>
              <a:rPr lang="pt-BR" sz="1800" smtClean="0">
                <a:solidFill>
                  <a:srgbClr val="0033CC"/>
                </a:solidFill>
              </a:rPr>
              <a:t>posição de lado es</a:t>
            </a:r>
            <a:r>
              <a:rPr lang="pt-BR" sz="2000" smtClean="0">
                <a:solidFill>
                  <a:srgbClr val="0033CC"/>
                </a:solidFill>
              </a:rPr>
              <a:t>q</a:t>
            </a:r>
            <a:r>
              <a:rPr lang="pt-BR" sz="1800" smtClean="0">
                <a:solidFill>
                  <a:srgbClr val="0033CC"/>
                </a:solidFill>
              </a:rPr>
              <a:t>uerdo</a:t>
            </a:r>
            <a:r>
              <a:rPr lang="pt-BR" sz="1800" smtClean="0"/>
              <a:t> mostrou a menor exposição ao ácido esofágico (0,8%) no início do período pós-prandial e a posição prona mostrou a menor exposição ao ácido esofágico (5,1%) no final do período pós-prandial.</a:t>
            </a:r>
          </a:p>
          <a:p>
            <a:pPr eaLnBrk="1" hangingPunct="1">
              <a:buFont typeface="Wingdings 3" pitchFamily="18" charset="2"/>
              <a:buNone/>
            </a:pPr>
            <a:r>
              <a:rPr lang="pt-BR" sz="1800" smtClean="0"/>
              <a:t>                                              </a:t>
            </a:r>
            <a:r>
              <a:rPr lang="pt-BR" sz="1800" b="1" smtClean="0">
                <a:solidFill>
                  <a:srgbClr val="0033CC"/>
                </a:solidFill>
              </a:rPr>
              <a:t>CONCLUSÃO </a:t>
            </a:r>
          </a:p>
          <a:p>
            <a:pPr algn="ctr" eaLnBrk="1" hangingPunct="1"/>
            <a:r>
              <a:rPr lang="pt-BR" sz="2000" smtClean="0">
                <a:solidFill>
                  <a:srgbClr val="0033CC"/>
                </a:solidFill>
              </a:rPr>
              <a:t>Colocando o recém-nascidos prematuro na posição prona ou posição lateral esquerda no período pós-prandial é uma intervenção simples para limitar o RGE(de preferência na UTI com monitorização!)</a:t>
            </a:r>
          </a:p>
        </p:txBody>
      </p:sp>
      <p:sp>
        <p:nvSpPr>
          <p:cNvPr id="96260" name="Rectangle 4"/>
          <p:cNvSpPr>
            <a:spLocks noChangeArrowheads="1"/>
          </p:cNvSpPr>
          <p:nvPr/>
        </p:nvSpPr>
        <p:spPr bwMode="auto">
          <a:xfrm>
            <a:off x="1169988" y="4581525"/>
            <a:ext cx="10788650" cy="638175"/>
          </a:xfrm>
          <a:prstGeom prst="rect">
            <a:avLst/>
          </a:prstGeom>
          <a:solidFill>
            <a:srgbClr val="FFFFFF"/>
          </a:solidFill>
          <a:ln w="9525">
            <a:noFill/>
            <a:miter lim="800000"/>
            <a:headEnd/>
            <a:tailEnd/>
          </a:ln>
        </p:spPr>
        <p:txBody>
          <a:bodyPr wrap="none" lIns="0" tIns="0" rIns="95220" bIns="0" anchor="ctr">
            <a:spAutoFit/>
          </a:bodyPr>
          <a:lstStyle/>
          <a:p>
            <a:pPr algn="ctr"/>
            <a:r>
              <a:rPr lang="en-US" sz="1400">
                <a:hlinkClick r:id="rId2"/>
              </a:rPr>
              <a:t>The effect of body positioning on </a:t>
            </a:r>
            <a:r>
              <a:rPr lang="en-US" sz="1400" b="1">
                <a:hlinkClick r:id="rId2"/>
              </a:rPr>
              <a:t>gastroesophageal reflux</a:t>
            </a:r>
            <a:r>
              <a:rPr lang="en-US" sz="1400">
                <a:hlinkClick r:id="rId2"/>
              </a:rPr>
              <a:t> in premature infants: evaluation by combined impedance and pH monitoring.</a:t>
            </a:r>
            <a:endParaRPr lang="en-US" sz="1400"/>
          </a:p>
          <a:p>
            <a:pPr algn="ctr"/>
            <a:r>
              <a:rPr lang="en-US" sz="1400" b="1"/>
              <a:t>Corvaglia L</a:t>
            </a:r>
            <a:r>
              <a:rPr lang="en-US" sz="1400"/>
              <a:t>, Rotatori R, Ferlini M, Aceti A, Ancora G, Faldella G.J Pediatr. 2007 Dec;151(6):591-6, 596.e1. Epub 2007 Oct 24.</a:t>
            </a:r>
          </a:p>
          <a:p>
            <a:pPr algn="ctr"/>
            <a:r>
              <a:rPr lang="en-US" sz="1400"/>
              <a:t>PMID: 18035136.</a:t>
            </a:r>
            <a:r>
              <a:rPr lang="en-US" sz="1400" u="sng">
                <a:hlinkClick r:id="rId3"/>
              </a:rPr>
              <a:t>Similar articles</a:t>
            </a:r>
            <a:endParaRPr lang="en-US" sz="1400" u="sng"/>
          </a:p>
        </p:txBody>
      </p:sp>
      <p:sp>
        <p:nvSpPr>
          <p:cNvPr id="96261" name="Text Box 5"/>
          <p:cNvSpPr txBox="1">
            <a:spLocks noChangeArrowheads="1"/>
          </p:cNvSpPr>
          <p:nvPr/>
        </p:nvSpPr>
        <p:spPr bwMode="auto">
          <a:xfrm>
            <a:off x="11052175" y="6553200"/>
            <a:ext cx="1139825" cy="304800"/>
          </a:xfrm>
          <a:prstGeom prst="rect">
            <a:avLst/>
          </a:prstGeom>
          <a:noFill/>
          <a:ln w="9525">
            <a:noFill/>
            <a:miter lim="800000"/>
            <a:headEnd/>
            <a:tailEnd/>
          </a:ln>
        </p:spPr>
        <p:txBody>
          <a:bodyPr wrap="none">
            <a:spAutoFit/>
          </a:bodyPr>
          <a:lstStyle/>
          <a:p>
            <a:r>
              <a:rPr lang="pt-BR" sz="1400"/>
              <a:t>Neu J, 2018</a:t>
            </a:r>
          </a:p>
        </p:txBody>
      </p:sp>
      <p:sp>
        <p:nvSpPr>
          <p:cNvPr id="96262" name="Text Box 6"/>
          <p:cNvSpPr txBox="1">
            <a:spLocks noChangeArrowheads="1"/>
          </p:cNvSpPr>
          <p:nvPr/>
        </p:nvSpPr>
        <p:spPr bwMode="auto">
          <a:xfrm>
            <a:off x="711200" y="5340350"/>
            <a:ext cx="11220450" cy="915988"/>
          </a:xfrm>
          <a:prstGeom prst="rect">
            <a:avLst/>
          </a:prstGeom>
          <a:solidFill>
            <a:schemeClr val="bg2"/>
          </a:solidFill>
          <a:ln w="9525">
            <a:noFill/>
            <a:miter lim="800000"/>
            <a:headEnd/>
            <a:tailEnd/>
          </a:ln>
        </p:spPr>
        <p:txBody>
          <a:bodyPr wrap="none">
            <a:spAutoFit/>
          </a:bodyPr>
          <a:lstStyle/>
          <a:p>
            <a:pPr algn="ctr" defTabSz="914400"/>
            <a:r>
              <a:rPr lang="pt-BR"/>
              <a:t>Também pode ser realizado o prolongamento da alimentação através do uso de  bomba (1-2 horas) ao invés</a:t>
            </a:r>
          </a:p>
          <a:p>
            <a:pPr algn="ctr" defTabSz="914400"/>
            <a:r>
              <a:rPr lang="pt-BR"/>
              <a:t>de bolus</a:t>
            </a:r>
          </a:p>
          <a:p>
            <a:pPr algn="ctr" defTabSz="914400"/>
            <a:r>
              <a:rPr lang="pt-BR">
                <a:solidFill>
                  <a:srgbClr val="FF3300"/>
                </a:solidFill>
              </a:rPr>
              <a:t>O </a:t>
            </a:r>
            <a:r>
              <a:rPr lang="pt-BR" b="1">
                <a:solidFill>
                  <a:srgbClr val="FF3300"/>
                </a:solidFill>
              </a:rPr>
              <a:t>uso de espessadores tem sido associado a ocorrência de enterocolite necrosante (Beal J, 2012)*</a:t>
            </a:r>
          </a:p>
        </p:txBody>
      </p:sp>
      <p:sp>
        <p:nvSpPr>
          <p:cNvPr id="96263" name="Text Box 7"/>
          <p:cNvSpPr txBox="1">
            <a:spLocks noChangeArrowheads="1"/>
          </p:cNvSpPr>
          <p:nvPr/>
        </p:nvSpPr>
        <p:spPr bwMode="auto">
          <a:xfrm>
            <a:off x="1757363" y="6407150"/>
            <a:ext cx="3892550" cy="366713"/>
          </a:xfrm>
          <a:prstGeom prst="rect">
            <a:avLst/>
          </a:prstGeom>
          <a:noFill/>
          <a:ln w="9525">
            <a:noFill/>
            <a:miter lim="800000"/>
            <a:headEnd/>
            <a:tailEnd/>
          </a:ln>
        </p:spPr>
        <p:txBody>
          <a:bodyPr wrap="none">
            <a:spAutoFit/>
          </a:bodyPr>
          <a:lstStyle/>
          <a:p>
            <a:pPr defTabSz="914400"/>
            <a:r>
              <a:rPr lang="pt-BR"/>
              <a:t>*</a:t>
            </a:r>
            <a:r>
              <a:rPr lang="pt-BR">
                <a:solidFill>
                  <a:srgbClr val="0033CC"/>
                </a:solidFill>
              </a:rPr>
              <a:t>Estudo já comentado anteriormente</a:t>
            </a:r>
          </a:p>
        </p:txBody>
      </p:sp>
      <p:sp>
        <p:nvSpPr>
          <p:cNvPr id="96264" name="AutoShape 8"/>
          <p:cNvSpPr>
            <a:spLocks noChangeArrowheads="1"/>
          </p:cNvSpPr>
          <p:nvPr/>
        </p:nvSpPr>
        <p:spPr bwMode="auto">
          <a:xfrm>
            <a:off x="11836400" y="6029325"/>
            <a:ext cx="214313" cy="473075"/>
          </a:xfrm>
          <a:prstGeom prst="curvedRightArrow">
            <a:avLst>
              <a:gd name="adj1" fmla="val 44148"/>
              <a:gd name="adj2" fmla="val 88296"/>
              <a:gd name="adj3" fmla="val 33333"/>
            </a:avLst>
          </a:prstGeom>
          <a:solidFill>
            <a:srgbClr val="FFFF00"/>
          </a:solidFill>
          <a:ln w="38100">
            <a:solidFill>
              <a:srgbClr val="0033CC"/>
            </a:solidFill>
            <a:miter lim="800000"/>
            <a:headEnd/>
            <a:tailEnd/>
          </a:ln>
        </p:spPr>
        <p:txBody>
          <a:bodyPr wrap="none" anchor="ctr"/>
          <a:lstStyle/>
          <a:p>
            <a:endParaRPr lang="pt-B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a:xfrm>
            <a:off x="2419350" y="146050"/>
            <a:ext cx="8912225" cy="1281113"/>
          </a:xfrm>
        </p:spPr>
        <p:txBody>
          <a:bodyPr/>
          <a:lstStyle/>
          <a:p>
            <a:pPr eaLnBrk="1" hangingPunct="1"/>
            <a:r>
              <a:rPr lang="pt-BR" smtClean="0"/>
              <a:t>    </a:t>
            </a:r>
            <a:r>
              <a:rPr lang="pt-BR" smtClean="0">
                <a:solidFill>
                  <a:srgbClr val="0033CC"/>
                </a:solidFill>
              </a:rPr>
              <a:t>Escolhendo com Sabedoria</a:t>
            </a:r>
          </a:p>
        </p:txBody>
      </p:sp>
      <p:sp>
        <p:nvSpPr>
          <p:cNvPr id="97283" name="Rectangle 3"/>
          <p:cNvSpPr>
            <a:spLocks noGrp="1"/>
          </p:cNvSpPr>
          <p:nvPr>
            <p:ph type="body" idx="4294967295"/>
          </p:nvPr>
        </p:nvSpPr>
        <p:spPr>
          <a:xfrm>
            <a:off x="1889125" y="2630488"/>
            <a:ext cx="8915400" cy="3886200"/>
          </a:xfrm>
        </p:spPr>
        <p:txBody>
          <a:bodyPr/>
          <a:lstStyle/>
          <a:p>
            <a:pPr algn="ctr" eaLnBrk="1" hangingPunct="1">
              <a:buFont typeface="Wingdings 3" pitchFamily="18" charset="2"/>
              <a:buNone/>
            </a:pPr>
            <a:r>
              <a:rPr lang="pt-BR" sz="1800" b="1" smtClean="0">
                <a:solidFill>
                  <a:srgbClr val="FF3300"/>
                </a:solidFill>
              </a:rPr>
              <a:t>Evitar o uso rotineiro</a:t>
            </a:r>
            <a:r>
              <a:rPr lang="pt-BR" sz="1800" b="1" smtClean="0">
                <a:solidFill>
                  <a:srgbClr val="0033CC"/>
                </a:solidFill>
              </a:rPr>
              <a:t> </a:t>
            </a:r>
            <a:r>
              <a:rPr lang="pt-BR" sz="1800" b="1" smtClean="0">
                <a:solidFill>
                  <a:srgbClr val="FF3300"/>
                </a:solidFill>
              </a:rPr>
              <a:t>de medicamentos antirrefluxo para Tratamento de Doença do Refluxo Gastroesofágico Sintomático ou para Tratamento de Apnéia e dessaturação em prematuros</a:t>
            </a:r>
          </a:p>
          <a:p>
            <a:pPr eaLnBrk="1" hangingPunct="1"/>
            <a:r>
              <a:rPr lang="pt-BR" sz="1800" smtClean="0"/>
              <a:t>O refluxo gastroesofágico é normal em bebês. Há evidências mínimas que esse refluxo provoca apneia e dessaturação. Da mesma forma, há pouco suporte científico para o uso dos antagonistas H2, , inibidores da bomba de prótons e e agentes de motilidade para o tratamento do refluxo sintomático.</a:t>
            </a:r>
          </a:p>
          <a:p>
            <a:pPr eaLnBrk="1" hangingPunct="1"/>
            <a:r>
              <a:rPr lang="pt-BR" sz="1800" smtClean="0"/>
              <a:t>É importante ressaltar que vários estudos mostram que seu uso pode ter efeitos fisiológicos adversos bem como uma associação com a enterocolite necrosante,  infecção,e possivelmente hemorragia intraventricular intraventricular e mortalidade.1</a:t>
            </a:r>
          </a:p>
        </p:txBody>
      </p:sp>
      <p:sp>
        <p:nvSpPr>
          <p:cNvPr id="97284" name="Rectangle 5"/>
          <p:cNvSpPr>
            <a:spLocks noChangeArrowheads="1"/>
          </p:cNvSpPr>
          <p:nvPr/>
        </p:nvSpPr>
        <p:spPr bwMode="auto">
          <a:xfrm>
            <a:off x="2470150" y="1382713"/>
            <a:ext cx="6821488" cy="850900"/>
          </a:xfrm>
          <a:prstGeom prst="rect">
            <a:avLst/>
          </a:prstGeom>
          <a:solidFill>
            <a:srgbClr val="FFFFFF"/>
          </a:solidFill>
          <a:ln w="9525">
            <a:noFill/>
            <a:miter lim="800000"/>
            <a:headEnd/>
            <a:tailEnd/>
          </a:ln>
        </p:spPr>
        <p:txBody>
          <a:bodyPr wrap="none" lIns="0" tIns="0" rIns="95220" bIns="0" anchor="ctr">
            <a:spAutoFit/>
          </a:bodyPr>
          <a:lstStyle/>
          <a:p>
            <a:pPr algn="ctr"/>
            <a:r>
              <a:rPr lang="en-US" sz="1400">
                <a:hlinkClick r:id="rId2"/>
              </a:rPr>
              <a:t>Choosing Wisely in Newborn Medicine: Five Opportunities to Increase Value.</a:t>
            </a:r>
            <a:endParaRPr lang="en-US" sz="1400"/>
          </a:p>
          <a:p>
            <a:pPr algn="ctr"/>
            <a:r>
              <a:rPr lang="en-US" sz="1400"/>
              <a:t>Ho T, Dukhovny D, Zupancic JA, Goldmann DA, Horbar JD, Pursley DM.</a:t>
            </a:r>
          </a:p>
          <a:p>
            <a:pPr algn="ctr"/>
            <a:r>
              <a:rPr lang="en-US" sz="1400"/>
              <a:t>Pediatrics. 2015 Aug;136(2):e482-9. doi: 10.1542/peds.2015-0737. Epub 2015 Jul 20.</a:t>
            </a:r>
          </a:p>
          <a:p>
            <a:pPr algn="ctr"/>
            <a:r>
              <a:rPr lang="en-US" sz="1400"/>
              <a:t>PMID: 26195536.</a:t>
            </a:r>
            <a:r>
              <a:rPr lang="en-US" sz="1400" b="1">
                <a:hlinkClick r:id="rId2"/>
              </a:rPr>
              <a:t>Free Article</a:t>
            </a:r>
            <a:r>
              <a:rPr lang="en-US" sz="1400" b="1"/>
              <a:t>.</a:t>
            </a:r>
            <a:r>
              <a:rPr lang="en-US" sz="1400" u="sng">
                <a:hlinkClick r:id="rId3"/>
              </a:rPr>
              <a:t>Similar articles</a:t>
            </a:r>
            <a:endParaRPr lang="en-US" sz="1400" u="sng"/>
          </a:p>
        </p:txBody>
      </p:sp>
      <p:sp>
        <p:nvSpPr>
          <p:cNvPr id="97285" name="Text Box 6"/>
          <p:cNvSpPr txBox="1">
            <a:spLocks noChangeArrowheads="1"/>
          </p:cNvSpPr>
          <p:nvPr/>
        </p:nvSpPr>
        <p:spPr bwMode="auto">
          <a:xfrm>
            <a:off x="2701925" y="2281238"/>
            <a:ext cx="7321550" cy="366712"/>
          </a:xfrm>
          <a:prstGeom prst="rect">
            <a:avLst/>
          </a:prstGeom>
          <a:noFill/>
          <a:ln w="9525">
            <a:noFill/>
            <a:miter lim="800000"/>
            <a:headEnd/>
            <a:tailEnd/>
          </a:ln>
        </p:spPr>
        <p:txBody>
          <a:bodyPr wrap="none">
            <a:spAutoFit/>
          </a:bodyPr>
          <a:lstStyle/>
          <a:p>
            <a:pPr defTabSz="914400"/>
            <a:r>
              <a:rPr lang="pt-BR" b="1">
                <a:solidFill>
                  <a:srgbClr val="FF33CC"/>
                </a:solidFill>
              </a:rPr>
              <a:t>Entre as cinco, citamos a relacionada ao Refluxo gastroesofágico</a:t>
            </a:r>
          </a:p>
        </p:txBody>
      </p:sp>
      <p:sp>
        <p:nvSpPr>
          <p:cNvPr id="97286" name="Rectangle 7"/>
          <p:cNvSpPr>
            <a:spLocks noChangeArrowheads="1"/>
          </p:cNvSpPr>
          <p:nvPr/>
        </p:nvSpPr>
        <p:spPr bwMode="auto">
          <a:xfrm>
            <a:off x="4806950" y="700088"/>
            <a:ext cx="2952750" cy="641350"/>
          </a:xfrm>
          <a:prstGeom prst="rect">
            <a:avLst/>
          </a:prstGeom>
          <a:noFill/>
          <a:ln w="9525">
            <a:noFill/>
            <a:miter lim="800000"/>
            <a:headEnd/>
            <a:tailEnd/>
          </a:ln>
        </p:spPr>
        <p:txBody>
          <a:bodyPr wrap="none" anchor="ctr">
            <a:spAutoFit/>
          </a:bodyPr>
          <a:lstStyle/>
          <a:p>
            <a:r>
              <a:rPr lang="en-US">
                <a:solidFill>
                  <a:srgbClr val="FF33CC"/>
                </a:solidFill>
              </a:rPr>
              <a:t>Programa </a:t>
            </a:r>
            <a:r>
              <a:rPr lang="en-US" i="1">
                <a:solidFill>
                  <a:srgbClr val="FF33CC"/>
                </a:solidFill>
              </a:rPr>
              <a:t>Choosing Wisely</a:t>
            </a:r>
            <a:r>
              <a:rPr lang="en-US"/>
              <a:t/>
            </a:r>
            <a:br>
              <a:rPr lang="en-US"/>
            </a:br>
            <a:endParaRPr lang="en-US"/>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idx="4294967295"/>
          </p:nvPr>
        </p:nvSpPr>
        <p:spPr>
          <a:xfrm>
            <a:off x="1779588" y="0"/>
            <a:ext cx="8912225" cy="1281113"/>
          </a:xfrm>
        </p:spPr>
        <p:txBody>
          <a:bodyPr/>
          <a:lstStyle/>
          <a:p>
            <a:pPr algn="ctr" eaLnBrk="1" hangingPunct="1"/>
            <a:r>
              <a:rPr lang="it-IT" sz="3200" b="1" smtClean="0">
                <a:solidFill>
                  <a:srgbClr val="0033CC"/>
                </a:solidFill>
              </a:rPr>
              <a:t>APNEIA NEONATAL</a:t>
            </a:r>
            <a:r>
              <a:rPr lang="it-IT" sz="3200" smtClean="0">
                <a:solidFill>
                  <a:srgbClr val="0033CC"/>
                </a:solidFill>
              </a:rPr>
              <a:t/>
            </a:r>
            <a:br>
              <a:rPr lang="it-IT" sz="3200" smtClean="0">
                <a:solidFill>
                  <a:srgbClr val="0033CC"/>
                </a:solidFill>
              </a:rPr>
            </a:br>
            <a:r>
              <a:rPr lang="it-IT" sz="1800" smtClean="0"/>
              <a:t>Adriana Kawaguchi, Paulo R. Margotto</a:t>
            </a:r>
            <a:br>
              <a:rPr lang="it-IT" sz="1800" smtClean="0"/>
            </a:br>
            <a:r>
              <a:rPr lang="it-IT" sz="1800" smtClean="0"/>
              <a:t>Capítulo do livro Assistência ao Recém-Nascido de Risco, 4ª Edição, 2018, em Preparaçao</a:t>
            </a:r>
            <a:endParaRPr lang="pt-BR" sz="1800" smtClean="0"/>
          </a:p>
        </p:txBody>
      </p:sp>
      <p:sp>
        <p:nvSpPr>
          <p:cNvPr id="98307" name="Rectangle 3"/>
          <p:cNvSpPr>
            <a:spLocks noGrp="1"/>
          </p:cNvSpPr>
          <p:nvPr>
            <p:ph type="body" idx="4294967295"/>
          </p:nvPr>
        </p:nvSpPr>
        <p:spPr>
          <a:xfrm>
            <a:off x="0" y="1401763"/>
            <a:ext cx="12192000" cy="5456237"/>
          </a:xfrm>
          <a:solidFill>
            <a:schemeClr val="bg2"/>
          </a:solidFill>
        </p:spPr>
        <p:txBody>
          <a:bodyPr/>
          <a:lstStyle/>
          <a:p>
            <a:pPr eaLnBrk="1" hangingPunct="1">
              <a:buFont typeface="Wingdings 3" pitchFamily="18" charset="2"/>
              <a:buNone/>
            </a:pPr>
            <a:r>
              <a:rPr lang="pt-BR" sz="1600" smtClean="0"/>
              <a:t>                                                                        </a:t>
            </a:r>
            <a:r>
              <a:rPr lang="pt-BR" sz="1600" b="1" smtClean="0">
                <a:solidFill>
                  <a:srgbClr val="FF33CC"/>
                </a:solidFill>
              </a:rPr>
              <a:t>Refluxo gastresofágico (RGE) e Apnéia</a:t>
            </a:r>
          </a:p>
          <a:p>
            <a:pPr eaLnBrk="1" hangingPunct="1"/>
            <a:r>
              <a:rPr lang="pt-BR" sz="1600" smtClean="0"/>
              <a:t>A relação entre RGE e apneia em prematuros ainda é controversa. Muitos autores mostram associação entre estas duas patologias; outros excluem relação temporal entre RGE e apneias no prematuro.  Dois estudos recentes são divergentes. Corvaglia et al analisaram a relação entre apneia da prematuridade e RGE através da monitorização do pH esofágico e  da polissonografia. Os dados encontrados sugerem que apneias podem ser desencadeadas por episódios de RGE em RN muito prematuros. O estudo  de Omari T contradiz esta hipótese, já que foi observada a redução do tônus do esfíncter esofágico inferior (EEI) posterior a apneia, e não o inverso  Nos  RN prematuros há o relaxamento do EEI durante os episódios de apnéia, o que pode levar a RGE, que pode ocorrer com a obstrução de vias aéreas (há aumento da pressão gástrica). Assim o seu estudo não corrobora com a hipótese de que é o RGE que inicia esse reflexo e que consequentemente causaria apnéia, já que foi observado a redução do tônus do EEI posterior a apnéia, e não o inverso. Alguns pacientes com apneia resistente ao uso de xantinas recebem terapêutica antirrefluxo. Porém, se é a apneia que leva ao refluxo, e não o contrario, a indicação destes medicamentos precisa ser melhor avaliada. Segundo Suguihara, os fatores de risco para apneia e RGE podem ser sobreporem, </a:t>
            </a:r>
            <a:r>
              <a:rPr lang="pt-BR" sz="1600" b="1" smtClean="0"/>
              <a:t>mas não existe nenhuma relação temporal entre estes dois eventos</a:t>
            </a:r>
            <a:r>
              <a:rPr lang="pt-BR" sz="1600" smtClean="0"/>
              <a:t>. Na nossa Unidade hoje só se trata RGE em casos excepcionais. Não há evidência de que o uso farmacológico tenha efeito na apneia da prematuridade. Não existem trabalhos de qualidade cientifica suficiente que evidenciem que o RGE evidentemente leva a apneia. Não existem trabalhos de qualidade cientifica suficiente que evidenciem que o tratamento do RGE diminua a frequencia de apneia. Não existe evidencia cientifica de que o uso de medicações que alteram o pH ou a motilidade gástrica tenha qualquer efeito na diminuição da frequência ou intensidade dos episódios de apnéia no prematuro. Além disso, dados recentes sugerem efeitos nocivos (incluindo um aumento incidência de enterocolite necrosante, sepse tardia e morte) de medicamentos para reduzir a acidez gástrica em recém-nascidos prematuros.</a:t>
            </a:r>
          </a:p>
        </p:txBody>
      </p:sp>
      <p:pic>
        <p:nvPicPr>
          <p:cNvPr id="98308" name="Picture 5" descr="doc"/>
          <p:cNvPicPr>
            <a:picLocks noChangeAspect="1" noChangeArrowheads="1"/>
          </p:cNvPicPr>
          <p:nvPr/>
        </p:nvPicPr>
        <p:blipFill>
          <a:blip r:embed="rId2"/>
          <a:srcRect/>
          <a:stretch>
            <a:fillRect/>
          </a:stretch>
        </p:blipFill>
        <p:spPr bwMode="auto">
          <a:xfrm>
            <a:off x="8548688" y="131763"/>
            <a:ext cx="457200" cy="457200"/>
          </a:xfrm>
          <a:prstGeom prst="rect">
            <a:avLst/>
          </a:prstGeom>
          <a:noFill/>
          <a:ln w="9525">
            <a:noFill/>
            <a:miter lim="800000"/>
            <a:headEnd/>
            <a:tailEnd/>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p:cNvSpPr>
          <p:nvPr>
            <p:ph type="body" idx="4294967295"/>
          </p:nvPr>
        </p:nvSpPr>
        <p:spPr>
          <a:xfrm>
            <a:off x="2163763" y="1685925"/>
            <a:ext cx="8915400" cy="3886200"/>
          </a:xfrm>
        </p:spPr>
        <p:txBody>
          <a:bodyPr/>
          <a:lstStyle/>
          <a:p>
            <a:pPr eaLnBrk="1" hangingPunct="1">
              <a:buFont typeface="Wingdings 3" pitchFamily="18" charset="2"/>
              <a:buNone/>
            </a:pPr>
            <a:r>
              <a:rPr lang="pt-BR" sz="2800" b="1" smtClean="0">
                <a:solidFill>
                  <a:srgbClr val="FF33CC"/>
                </a:solidFill>
              </a:rPr>
              <a:t>E FINALMENTE...... </a:t>
            </a:r>
          </a:p>
          <a:p>
            <a:pPr eaLnBrk="1" hangingPunct="1"/>
            <a:endParaRPr lang="pt-BR" sz="2800" b="1" smtClean="0">
              <a:solidFill>
                <a:srgbClr val="FF33CC"/>
              </a:solidFill>
            </a:endParaRPr>
          </a:p>
          <a:p>
            <a:pPr eaLnBrk="1" hangingPunct="1">
              <a:buFont typeface="Wingdings 3" pitchFamily="18" charset="2"/>
              <a:buNone/>
            </a:pPr>
            <a:endParaRPr lang="pt-BR" sz="2800" b="1" smtClean="0">
              <a:solidFill>
                <a:srgbClr val="FF33CC"/>
              </a:solidFill>
            </a:endParaRPr>
          </a:p>
          <a:p>
            <a:pPr algn="ctr" eaLnBrk="1" hangingPunct="1"/>
            <a:r>
              <a:rPr lang="pt-BR" sz="2400" b="1" smtClean="0"/>
              <a:t>o Capitulo realizado pelas Dras. Cristina Targa Ferreira , Elisa de Carvalho   sobre </a:t>
            </a:r>
            <a:r>
              <a:rPr lang="pt-BR" sz="2800" b="1" smtClean="0">
                <a:solidFill>
                  <a:srgbClr val="0033CC"/>
                </a:solidFill>
              </a:rPr>
              <a:t>Doença do Refluxo Gastroesofágica</a:t>
            </a:r>
            <a:r>
              <a:rPr lang="pt-BR" sz="2400" b="1" smtClean="0"/>
              <a:t> do livro </a:t>
            </a:r>
            <a:r>
              <a:rPr lang="pt-BR" sz="2400" b="1" i="1" smtClean="0"/>
              <a:t>Assistência ao Recém-Nascido de Risco</a:t>
            </a:r>
            <a:r>
              <a:rPr lang="pt-BR" sz="2400" b="1" smtClean="0"/>
              <a:t>,4ª Edição, programado o seu lançamento em Dezembro de 2018.</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p:txBody>
          <a:bodyPr/>
          <a:lstStyle/>
          <a:p>
            <a:pPr eaLnBrk="1" hangingPunct="1"/>
            <a:r>
              <a:rPr lang="pt-BR" sz="3200" b="1" smtClean="0">
                <a:solidFill>
                  <a:srgbClr val="0033CC"/>
                </a:solidFill>
              </a:rPr>
              <a:t>Doença do Refluxo Gastroesofágico</a:t>
            </a:r>
            <a:br>
              <a:rPr lang="pt-BR" sz="3200" b="1" smtClean="0">
                <a:solidFill>
                  <a:srgbClr val="0033CC"/>
                </a:solidFill>
              </a:rPr>
            </a:br>
            <a:r>
              <a:rPr lang="pt-BR" sz="3200" smtClean="0"/>
              <a:t>Cristina Targa Ferreira , Elisa de Carvalho</a:t>
            </a:r>
            <a:br>
              <a:rPr lang="pt-BR" sz="3200" smtClean="0"/>
            </a:br>
            <a:r>
              <a:rPr lang="pt-BR" sz="3200" smtClean="0"/>
              <a:t> </a:t>
            </a:r>
          </a:p>
        </p:txBody>
      </p:sp>
      <p:sp>
        <p:nvSpPr>
          <p:cNvPr id="100355" name="Rectangle 3"/>
          <p:cNvSpPr>
            <a:spLocks noGrp="1"/>
          </p:cNvSpPr>
          <p:nvPr>
            <p:ph type="body" idx="4294967295"/>
          </p:nvPr>
        </p:nvSpPr>
        <p:spPr>
          <a:xfrm>
            <a:off x="1816100" y="1738313"/>
            <a:ext cx="10217150" cy="4962525"/>
          </a:xfrm>
        </p:spPr>
        <p:txBody>
          <a:bodyPr/>
          <a:lstStyle/>
          <a:p>
            <a:pPr eaLnBrk="1" hangingPunct="1"/>
            <a:r>
              <a:rPr lang="pt-BR" sz="2000" smtClean="0"/>
              <a:t>O refluxo gastroesofágico (RGE) consiste na passagem do conteúdo gástrico para o esôfago, com ou sem exteriorização em forma de regurgitação e/ou vômito. É um evento fisiológico normal que ocorre em todos os indivíduos, principalmente em lactentes, nos quais resolve espontaneamente até os dois anos de idade, na maioria dos casos. Pode ser um processo considerado normal, fisiológico, que ocorre várias vezes ao dia em lactentes, crianças, adolescentes e adultos, quando não ocasiona sintomas. </a:t>
            </a:r>
          </a:p>
          <a:p>
            <a:pPr eaLnBrk="1" hangingPunct="1"/>
            <a:r>
              <a:rPr lang="pt-BR" sz="2000" smtClean="0"/>
              <a:t>Os pais muitas vezes procuram seu pediatra, pois a maioria dos lactentes regurgita nos primeiros meses de vida, sem que isso signifique que eles sejam portadores da  doença do refluxo gastroesofágico (DRGE).  O refluxo fisiológico do lactente raramente inicia antes de 1 semana de vida ou após os 6 meses. Por outro lado, pode também representar uma doença (DRGE), quando causa sintomas ou complicações, que se associam à morbidade e alterações da qualidade de vida do paciente. </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p:txBody>
          <a:bodyPr/>
          <a:lstStyle/>
          <a:p>
            <a:pPr algn="ctr" eaLnBrk="1" hangingPunct="1"/>
            <a:r>
              <a:rPr lang="pt-BR" b="1" smtClean="0">
                <a:solidFill>
                  <a:srgbClr val="0033CC"/>
                </a:solidFill>
              </a:rPr>
              <a:t>Recomendações do último consenso em relação à supressão ácida</a:t>
            </a:r>
          </a:p>
        </p:txBody>
      </p:sp>
      <p:sp>
        <p:nvSpPr>
          <p:cNvPr id="101379" name="Rectangle 3"/>
          <p:cNvSpPr>
            <a:spLocks noGrp="1"/>
          </p:cNvSpPr>
          <p:nvPr>
            <p:ph type="body" idx="4294967295"/>
          </p:nvPr>
        </p:nvSpPr>
        <p:spPr>
          <a:xfrm>
            <a:off x="1003300" y="1900238"/>
            <a:ext cx="10623550" cy="4724400"/>
          </a:xfrm>
          <a:solidFill>
            <a:schemeClr val="bg2"/>
          </a:solidFill>
        </p:spPr>
        <p:txBody>
          <a:bodyPr/>
          <a:lstStyle/>
          <a:p>
            <a:pPr eaLnBrk="1" hangingPunct="1">
              <a:lnSpc>
                <a:spcPct val="80000"/>
              </a:lnSpc>
            </a:pPr>
            <a:endParaRPr lang="pt-BR" sz="1600" smtClean="0"/>
          </a:p>
          <a:p>
            <a:pPr eaLnBrk="1" hangingPunct="1">
              <a:lnSpc>
                <a:spcPct val="80000"/>
              </a:lnSpc>
            </a:pPr>
            <a:r>
              <a:rPr lang="pt-BR" sz="1600" smtClean="0"/>
              <a:t> </a:t>
            </a:r>
            <a:r>
              <a:rPr lang="pt-BR" sz="2000" smtClean="0"/>
              <a:t>O grupo de estudos  sugere não usar bloqueador H2 ou IBP nos lactentes normais com choro e irritabilidade;</a:t>
            </a:r>
          </a:p>
          <a:p>
            <a:pPr eaLnBrk="1" hangingPunct="1">
              <a:lnSpc>
                <a:spcPct val="80000"/>
              </a:lnSpc>
            </a:pPr>
            <a:r>
              <a:rPr lang="pt-BR" sz="2000" smtClean="0"/>
              <a:t> não usar bloqueador H2 ou IBP como tratamento de regurgitações nos lactentes normais;</a:t>
            </a:r>
          </a:p>
          <a:p>
            <a:pPr eaLnBrk="1" hangingPunct="1">
              <a:lnSpc>
                <a:spcPct val="80000"/>
              </a:lnSpc>
            </a:pPr>
            <a:r>
              <a:rPr lang="pt-BR" sz="2000" smtClean="0"/>
              <a:t> recomendam cursos de 4 a 8 semanas de bloqueador H2 ou IBP para sintomas típicos (azia, dor retroesternal, pirose, dor epigástrica) em crianças;</a:t>
            </a:r>
          </a:p>
          <a:p>
            <a:pPr eaLnBrk="1" hangingPunct="1">
              <a:lnSpc>
                <a:spcPct val="80000"/>
              </a:lnSpc>
            </a:pPr>
            <a:r>
              <a:rPr lang="pt-BR" sz="2000" smtClean="0"/>
              <a:t> recomendam não usar bloqueador H2 ou IBP em  sintomas extra-esofágicos (tosse, broncoespasmo, asma), exceto na presença de sintomas típicos e/ou exame sugestivo de DRGE;</a:t>
            </a:r>
          </a:p>
          <a:p>
            <a:pPr eaLnBrk="1" hangingPunct="1">
              <a:lnSpc>
                <a:spcPct val="80000"/>
              </a:lnSpc>
            </a:pPr>
            <a:r>
              <a:rPr lang="pt-BR" sz="2000" smtClean="0"/>
              <a:t>-recomendam avaliação da eficácia do tratamento e exclusão de causas alternativas de sintomas em crianças que não respondem ao teste terapêutico, bem feito, de 4 a 8 semanas;</a:t>
            </a:r>
          </a:p>
          <a:p>
            <a:pPr eaLnBrk="1" hangingPunct="1">
              <a:lnSpc>
                <a:spcPct val="80000"/>
              </a:lnSpc>
            </a:pPr>
            <a:r>
              <a:rPr lang="pt-BR" sz="2000" smtClean="0"/>
              <a:t> por último, o consenso recomenda verificações regulares da necessidade de tratamentos longos com supressão ácida em crianças e lactentes.    (Figuras 1 e 2) </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3"/>
          <p:cNvSpPr>
            <a:spLocks noGrp="1"/>
          </p:cNvSpPr>
          <p:nvPr>
            <p:ph type="body" idx="4294967295"/>
          </p:nvPr>
        </p:nvSpPr>
        <p:spPr>
          <a:xfrm>
            <a:off x="0" y="0"/>
            <a:ext cx="12192000" cy="6858000"/>
          </a:xfrm>
          <a:solidFill>
            <a:schemeClr val="bg2"/>
          </a:solidFill>
        </p:spPr>
        <p:txBody>
          <a:bodyPr/>
          <a:lstStyle/>
          <a:p>
            <a:pPr eaLnBrk="1" hangingPunct="1"/>
            <a:r>
              <a:rPr lang="pt-BR" sz="1800" b="1" smtClean="0"/>
              <a:t>Agentes procinéticos</a:t>
            </a:r>
            <a:endParaRPr lang="pt-BR" sz="1800" smtClean="0"/>
          </a:p>
          <a:p>
            <a:pPr eaLnBrk="1" hangingPunct="1">
              <a:buFont typeface="Wingdings 3" pitchFamily="18" charset="2"/>
              <a:buNone/>
            </a:pPr>
            <a:r>
              <a:rPr lang="pt-BR" sz="1800" smtClean="0"/>
              <a:t>      Atualmente, não há suficiente evidência para o uso de rotina dos procinéticos. Além disso, os potenciais efeitos colaterais destas medicações são mais importantes do que os benefícios por eles alcançados, no tratamento da DRGE. O consenso atual sugere não utilizar procinéticos no tratamento de DRGE em pediatria. </a:t>
            </a:r>
            <a:endParaRPr lang="pt-BR" sz="1800" b="1" smtClean="0"/>
          </a:p>
          <a:p>
            <a:pPr eaLnBrk="1" hangingPunct="1"/>
            <a:r>
              <a:rPr lang="pt-BR" sz="1800" b="1" smtClean="0"/>
              <a:t>Metoclopramida e Bromoprida</a:t>
            </a:r>
            <a:endParaRPr lang="pt-BR" sz="1800" smtClean="0"/>
          </a:p>
          <a:p>
            <a:pPr eaLnBrk="1" hangingPunct="1">
              <a:buFont typeface="Wingdings 3" pitchFamily="18" charset="2"/>
              <a:buNone/>
            </a:pPr>
            <a:r>
              <a:rPr lang="pt-BR" sz="1800" smtClean="0"/>
              <a:t>     Não existem ensaios clínicos controlados que apoiem a sua utilização ou comprovem seus benefícios na faixa etária pediátrica. Como apresentam efeitos colaterais neurológicos, como os extrapiramidais, não se deve indicá-la no tratamento da DRGE.  Não há indicação do uso de metoclopramida na DRGE.</a:t>
            </a:r>
            <a:endParaRPr lang="pt-BR" sz="1800" b="1" smtClean="0"/>
          </a:p>
          <a:p>
            <a:pPr eaLnBrk="1" hangingPunct="1"/>
            <a:r>
              <a:rPr lang="pt-BR" sz="1800" b="1" smtClean="0"/>
              <a:t>Domperidona</a:t>
            </a:r>
            <a:endParaRPr lang="pt-BR" sz="1800" smtClean="0"/>
          </a:p>
          <a:p>
            <a:pPr eaLnBrk="1" hangingPunct="1">
              <a:buFont typeface="Wingdings 3" pitchFamily="18" charset="2"/>
              <a:buNone/>
            </a:pPr>
            <a:r>
              <a:rPr lang="pt-BR" sz="1800" smtClean="0"/>
              <a:t>      A domperidona é um procinético que aumenta a pressão no EEI e melhora a motilidade, mas o seu uso é limitado em pediatria por falta de estudos que demonstrem sua eficácia. A domperidona também causa efeitos colaterais ocasionais, como   agitação e o aumento das cólicas nos lactentes, que muitas vezes pioram o quadro clinico ou confundem mais o pediatra. O simples fato de suspender a domperidona nos lactentes pode melhorar consideravelmente os sintomas do paciente, que está apresentando efeitos colaterais da medicação. Mais recentemente, tem-se demonstrado a ocorrência de manifestações cardiovasculares associadas ao uso da domperidona, incluindo prolongamento do intervalo QT e arritmias ventriculares e também  alterações extrapiramidais. Não há, portanto,  indicação de usar domperidona na DRGE de lactentes e crianças. </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title" idx="4294967295"/>
          </p:nvPr>
        </p:nvSpPr>
        <p:spPr/>
        <p:txBody>
          <a:bodyPr/>
          <a:lstStyle/>
          <a:p>
            <a:pPr algn="ctr" eaLnBrk="1" hangingPunct="1"/>
            <a:r>
              <a:rPr lang="pt-BR" b="1" smtClean="0">
                <a:solidFill>
                  <a:srgbClr val="0033CC"/>
                </a:solidFill>
              </a:rPr>
              <a:t>Novos conhecimentos</a:t>
            </a:r>
          </a:p>
        </p:txBody>
      </p:sp>
      <p:sp>
        <p:nvSpPr>
          <p:cNvPr id="103427" name="Rectangle 3"/>
          <p:cNvSpPr>
            <a:spLocks noGrp="1"/>
          </p:cNvSpPr>
          <p:nvPr>
            <p:ph type="body" idx="4294967295"/>
          </p:nvPr>
        </p:nvSpPr>
        <p:spPr>
          <a:xfrm>
            <a:off x="1004888" y="1311275"/>
            <a:ext cx="10499725" cy="4708525"/>
          </a:xfrm>
          <a:solidFill>
            <a:schemeClr val="bg2"/>
          </a:solidFill>
        </p:spPr>
        <p:txBody>
          <a:bodyPr/>
          <a:lstStyle/>
          <a:p>
            <a:pPr eaLnBrk="1" hangingPunct="1"/>
            <a:r>
              <a:rPr lang="pt-BR" sz="1800" smtClean="0"/>
              <a:t>	Apesar dos avanços realizados  em relação à DRGE, há ainda muitas lacunas de dúvidas  nesta doença em relação a tratamento, prognóstico e investigação. O </a:t>
            </a:r>
            <a:r>
              <a:rPr lang="pt-BR" sz="1800" i="1" smtClean="0"/>
              <a:t>guideline</a:t>
            </a:r>
            <a:r>
              <a:rPr lang="pt-BR" sz="1800" smtClean="0"/>
              <a:t> de 2018  difere dos  anteriores em alguns pontos:</a:t>
            </a:r>
          </a:p>
          <a:p>
            <a:pPr eaLnBrk="1" hangingPunct="1"/>
            <a:r>
              <a:rPr lang="pt-BR" sz="1800" smtClean="0"/>
              <a:t>Sugere utilizar supressão ácida empiricamente, sempre que possível,  com tratamentos curtos de 4 a 8 semanas, se houver sintomas de DRGE;</a:t>
            </a:r>
          </a:p>
          <a:p>
            <a:pPr eaLnBrk="1" hangingPunct="1"/>
            <a:r>
              <a:rPr lang="pt-BR" sz="1800" smtClean="0"/>
              <a:t>Muda a visão da associação de sintomas respiratórios e laríngeos com DRGE;</a:t>
            </a:r>
          </a:p>
          <a:p>
            <a:pPr eaLnBrk="1" hangingPunct="1"/>
            <a:r>
              <a:rPr lang="pt-BR" sz="1800" smtClean="0"/>
              <a:t>Adiciona um algoritmo para os sintomas típicos e para diferenciar DRGE de doença  funcional; (Figuras 1 e 2) </a:t>
            </a:r>
          </a:p>
          <a:p>
            <a:pPr eaLnBrk="1" hangingPunct="1"/>
            <a:r>
              <a:rPr lang="pt-BR" sz="1800" smtClean="0"/>
              <a:t>Adiciona a recomendação de trocar a fórmula para uma fórmula extensamente hidrolisada ou de aminoácidos antes de utilizar supressão ácida em lactentes. </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p:cNvSpPr>
          <p:nvPr>
            <p:ph type="title" idx="4294967295"/>
          </p:nvPr>
        </p:nvSpPr>
        <p:spPr>
          <a:xfrm>
            <a:off x="1800225" y="0"/>
            <a:ext cx="8912225" cy="1281113"/>
          </a:xfrm>
        </p:spPr>
        <p:txBody>
          <a:bodyPr/>
          <a:lstStyle/>
          <a:p>
            <a:pPr eaLnBrk="1" hangingPunct="1"/>
            <a:r>
              <a:rPr lang="pt-BR" b="1" smtClean="0">
                <a:solidFill>
                  <a:srgbClr val="FF33CC"/>
                </a:solidFill>
              </a:rPr>
              <a:t>Portanto...</a:t>
            </a:r>
          </a:p>
        </p:txBody>
      </p:sp>
      <p:sp>
        <p:nvSpPr>
          <p:cNvPr id="104451" name="Rectangle 3"/>
          <p:cNvSpPr>
            <a:spLocks noGrp="1"/>
          </p:cNvSpPr>
          <p:nvPr>
            <p:ph type="body" idx="4294967295"/>
          </p:nvPr>
        </p:nvSpPr>
        <p:spPr>
          <a:xfrm>
            <a:off x="0" y="752475"/>
            <a:ext cx="12192000" cy="6105525"/>
          </a:xfrm>
          <a:solidFill>
            <a:schemeClr val="bg2"/>
          </a:solidFill>
          <a:ln w="38100">
            <a:solidFill>
              <a:srgbClr val="FF33CC"/>
            </a:solidFill>
          </a:ln>
        </p:spPr>
        <p:txBody>
          <a:bodyPr/>
          <a:lstStyle/>
          <a:p>
            <a:pPr eaLnBrk="1" hangingPunct="1">
              <a:lnSpc>
                <a:spcPct val="90000"/>
              </a:lnSpc>
            </a:pPr>
            <a:r>
              <a:rPr lang="pt-BR" altLang="ja-JP" sz="1400" smtClean="0">
                <a:ea typeface="MS PGothic" pitchFamily="34" charset="-128"/>
              </a:rPr>
              <a:t>Juntamente com este estudo fizemos uma ligeira revisão sobre o tema de 2006 a 2018, com a Apresentação do Dr. Josef Neu, no 110 Simpósio Internacional de Neonatologia no Rio de Janeiro em junho de 2018.  Existe um amplo consenso de que o refluxo gastroesofágico (RGE) é desencadeado por relaxamentos transitórios do esfíncter esofágico inferior, enquanto a apneia, a bradicardia e a dessaturação resultante são desencadeadas pelo controle respiratório imaturo. É possível que, ocasionalmente, esta última seja uma resposta protetora para evitar que o refluxo entre na via aérea. A apneia, como uma resposta protetora, pode compreender o fechamento reflexo das cordas vocais, resultando em apneia obstrutiva, cessação central da produção neural respiratória ou características de ambos (apneia mista).  Há pouca dúvida de que o refluxo atingindo a laringe ou a faringe pode desencadear apneia, no entanto, os casos de refluxo que chegam a orofaringe são muitos baixos (em torno de 3-3,5%). E para criar mais polêmica, a </a:t>
            </a:r>
            <a:r>
              <a:rPr lang="pt-BR" altLang="ja-JP" sz="1400" b="1" smtClean="0">
                <a:ea typeface="MS PGothic" pitchFamily="34" charset="-128"/>
              </a:rPr>
              <a:t>apnéia é que pode ocasionar o RGE</a:t>
            </a:r>
            <a:r>
              <a:rPr lang="pt-BR" altLang="ja-JP" sz="1400" smtClean="0">
                <a:ea typeface="MS PGothic" pitchFamily="34" charset="-128"/>
              </a:rPr>
              <a:t> (a depressão respiratória, induzida por hipoxia, pode diminuir o tônus do esfíncter esofágico inferior, predispondo ao refluxo). Utilizando técnicas mais refinadas para o diagnóstico do RGE, comprovou que menos de 3% dos eventos cardiorrespiratorios ocorrem após um evento de RGE e este não se associa ao aumento da duração ou gravidade do evento cardiorrespiratório. A grande maioria dos neonatologistas fazem o diagnóstico de RGE devido a presença de apnéia, dessaturação, bradicardia e intolerância alimenta. A farmacoterapia para o RGE pode aumentar a morbidade sem evidências claras de eficácia. No entanto, 67% dos neonatologistas entrevistados relataram o uso de medicamento para tratar a apnéia dos prematuros e a maioria (74%) iniciam a terapia empiricamente. Entre os medicamentos, os  supressores de ácidos e os procinéticos são os mais usados. Esses medicamentos podem AUMENTAR os eventos associados ao RGE! </a:t>
            </a:r>
            <a:r>
              <a:rPr lang="pt-BR" altLang="ja-JP" sz="1400" b="1" smtClean="0">
                <a:ea typeface="MS PGothic" pitchFamily="34" charset="-128"/>
              </a:rPr>
              <a:t>Não se deve apoiar medicamentos anti-refluxo na apnéia da prematuridade!</a:t>
            </a:r>
            <a:r>
              <a:rPr lang="pt-BR" altLang="ja-JP" sz="1400" smtClean="0">
                <a:ea typeface="MS PGothic" pitchFamily="34" charset="-128"/>
              </a:rPr>
              <a:t> </a:t>
            </a:r>
            <a:r>
              <a:rPr lang="pt-BR" altLang="ja-JP" sz="1400" b="1" smtClean="0">
                <a:ea typeface="MS PGothic" pitchFamily="34" charset="-128"/>
              </a:rPr>
              <a:t>Estas medicações supressores de ácidos aumentam significativamente o risco de enterocolite necrosante (6,6x mais!), aumento do risco de sepse (5,5 vezes mais e morte, aumento da gastrina sérica com risco de estenose hipertrófica e alteração da digestão como resultado da diminuição da atividade de lipases dependentes de ácido</a:t>
            </a:r>
            <a:r>
              <a:rPr lang="pt-BR" altLang="ja-JP" sz="1400" smtClean="0">
                <a:ea typeface="MS PGothic" pitchFamily="34" charset="-128"/>
              </a:rPr>
              <a:t>. </a:t>
            </a:r>
            <a:r>
              <a:rPr lang="pt-BR" altLang="ja-JP" sz="1400" b="1" smtClean="0">
                <a:ea typeface="MS PGothic" pitchFamily="34" charset="-128"/>
              </a:rPr>
              <a:t>A acidez gástrica pode se um mecanismo protetor contra a colonização respiratória e gastrintestinal com patógenos nosocomiais e subsequente bacteremia. </a:t>
            </a:r>
            <a:r>
              <a:rPr lang="pt-BR" altLang="ja-JP" sz="1400" smtClean="0">
                <a:ea typeface="MS PGothic" pitchFamily="34" charset="-128"/>
              </a:rPr>
              <a:t>Considere a posição prona do lado esquerdo (reduz significativamente o RGE (devido a configuração anatômica do estômago e junção gastroesofágica, menor exposição ao ácido esofágico e maiores relaxamentos esofágicos inferiores). Não há vantagem do uso de bebê conforto, pois aumenta a frequência do RGE. Uso de espessante do leite: não há estudos que evidenciem que aumentando a consistência da dieta diminua o RGE, inclusive pode aumentar o risco de enterocolite necrosante tardia.</a:t>
            </a:r>
            <a:r>
              <a:rPr lang="pt-BR" altLang="ja-JP" sz="1400" b="1" smtClean="0">
                <a:ea typeface="MS PGothic" pitchFamily="34" charset="-128"/>
              </a:rPr>
              <a:t> Finalizando, a mensagem: a campanha “Escolhendo com Sabedoria” (Programa </a:t>
            </a:r>
            <a:r>
              <a:rPr lang="pt-BR" altLang="ja-JP" sz="1400" b="1" i="1" smtClean="0">
                <a:ea typeface="MS PGothic" pitchFamily="34" charset="-128"/>
              </a:rPr>
              <a:t>Choosing Wisely)</a:t>
            </a:r>
            <a:r>
              <a:rPr lang="pt-BR" altLang="ja-JP" sz="1400" b="1" smtClean="0">
                <a:ea typeface="MS PGothic" pitchFamily="34" charset="-128"/>
              </a:rPr>
              <a:t> colocou o uso rotineiro de medicamentos anti-refluxo para RGE em prematuros no topo de sua lista de práticas na medicina a ser evitada. </a:t>
            </a:r>
            <a:r>
              <a:rPr lang="pt-BR" altLang="ja-JP" sz="1400" smtClean="0">
                <a:ea typeface="MS PGothic" pitchFamily="34" charset="-128"/>
              </a:rPr>
              <a:t>Se usar a terapia essa deve ser continuada apenas com benefício claro, monitorado de perto e tentativa de descontinuação porque as mudanças maturacionais podem tornar a farmacoterapia desnecessária. lembrem-se: quanto mais prematuro for o recém-nascido (RN) mais apnéia ele apresenta, maior imaturidade do trato gastrintestinal e conseqüentemente mais refluxo gastroesofageano (RGE). Os estudos atuais não mais mostram a associação entre apnéia e RGE! </a:t>
            </a:r>
            <a:endParaRPr lang="pt-BR" sz="1400" smtClean="0"/>
          </a:p>
        </p:txBody>
      </p:sp>
      <p:sp>
        <p:nvSpPr>
          <p:cNvPr id="104452" name="Text Box 4"/>
          <p:cNvSpPr txBox="1">
            <a:spLocks noChangeArrowheads="1"/>
          </p:cNvSpPr>
          <p:nvPr/>
        </p:nvSpPr>
        <p:spPr bwMode="auto">
          <a:xfrm>
            <a:off x="10555288" y="6388100"/>
            <a:ext cx="1409700" cy="274638"/>
          </a:xfrm>
          <a:prstGeom prst="rect">
            <a:avLst/>
          </a:prstGeom>
          <a:noFill/>
          <a:ln w="9525">
            <a:noFill/>
            <a:miter lim="800000"/>
            <a:headEnd/>
            <a:tailEnd/>
          </a:ln>
        </p:spPr>
        <p:txBody>
          <a:bodyPr wrap="none">
            <a:spAutoFit/>
          </a:bodyPr>
          <a:lstStyle/>
          <a:p>
            <a:pPr defTabSz="914400"/>
            <a:r>
              <a:rPr lang="pt-BR" sz="1200"/>
              <a:t>Paulo R. Margotto</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p:cNvSpPr>
          <p:nvPr>
            <p:ph type="title" idx="4294967295"/>
          </p:nvPr>
        </p:nvSpPr>
        <p:spPr>
          <a:xfrm>
            <a:off x="225425" y="0"/>
            <a:ext cx="8912225" cy="1281113"/>
          </a:xfrm>
        </p:spPr>
        <p:txBody>
          <a:bodyPr/>
          <a:lstStyle/>
          <a:p>
            <a:pPr eaLnBrk="1" hangingPunct="1"/>
            <a:r>
              <a:rPr lang="pt-BR" b="1" smtClean="0">
                <a:solidFill>
                  <a:srgbClr val="0033CC"/>
                </a:solidFill>
              </a:rPr>
              <a:t>OBRIGADO!</a:t>
            </a:r>
          </a:p>
        </p:txBody>
      </p:sp>
      <p:pic>
        <p:nvPicPr>
          <p:cNvPr id="105475" name="Picture 4" descr="201805153714075388443333632"/>
          <p:cNvPicPr>
            <a:picLocks noChangeAspect="1" noChangeArrowheads="1"/>
          </p:cNvPicPr>
          <p:nvPr/>
        </p:nvPicPr>
        <p:blipFill>
          <a:blip r:embed="rId2"/>
          <a:srcRect/>
          <a:stretch>
            <a:fillRect/>
          </a:stretch>
        </p:blipFill>
        <p:spPr bwMode="auto">
          <a:xfrm>
            <a:off x="1249363" y="644525"/>
            <a:ext cx="9715500" cy="5464175"/>
          </a:xfrm>
          <a:prstGeom prst="rect">
            <a:avLst/>
          </a:prstGeom>
          <a:noFill/>
          <a:ln w="9525">
            <a:noFill/>
            <a:miter lim="800000"/>
            <a:headEnd/>
            <a:tailEnd/>
          </a:ln>
        </p:spPr>
      </p:pic>
      <p:sp>
        <p:nvSpPr>
          <p:cNvPr id="105476" name="Line 5"/>
          <p:cNvSpPr>
            <a:spLocks noChangeShapeType="1"/>
          </p:cNvSpPr>
          <p:nvPr/>
        </p:nvSpPr>
        <p:spPr bwMode="auto">
          <a:xfrm>
            <a:off x="4378325" y="3605213"/>
            <a:ext cx="519113" cy="142875"/>
          </a:xfrm>
          <a:prstGeom prst="line">
            <a:avLst/>
          </a:prstGeom>
          <a:noFill/>
          <a:ln w="57150">
            <a:solidFill>
              <a:srgbClr val="0033CC"/>
            </a:solidFill>
            <a:round/>
            <a:headEnd/>
            <a:tailEnd type="triangle" w="med" len="med"/>
          </a:ln>
        </p:spPr>
        <p:txBody>
          <a:bodyPr/>
          <a:lstStyle/>
          <a:p>
            <a:endParaRPr lang="pt-BR"/>
          </a:p>
        </p:txBody>
      </p:sp>
      <p:sp>
        <p:nvSpPr>
          <p:cNvPr id="105477" name="Text Box 6"/>
          <p:cNvSpPr txBox="1">
            <a:spLocks noChangeArrowheads="1"/>
          </p:cNvSpPr>
          <p:nvPr/>
        </p:nvSpPr>
        <p:spPr bwMode="auto">
          <a:xfrm>
            <a:off x="3686175" y="3297238"/>
            <a:ext cx="1263650" cy="366712"/>
          </a:xfrm>
          <a:prstGeom prst="rect">
            <a:avLst/>
          </a:prstGeom>
          <a:noFill/>
          <a:ln w="9525">
            <a:noFill/>
            <a:miter lim="800000"/>
            <a:headEnd/>
            <a:tailEnd/>
          </a:ln>
        </p:spPr>
        <p:txBody>
          <a:bodyPr wrap="none">
            <a:spAutoFit/>
          </a:bodyPr>
          <a:lstStyle/>
          <a:p>
            <a:pPr defTabSz="914400"/>
            <a:r>
              <a:rPr lang="pt-BR">
                <a:solidFill>
                  <a:srgbClr val="FF33CC"/>
                </a:solidFill>
              </a:rPr>
              <a:t>Dra. Deise</a:t>
            </a:r>
          </a:p>
        </p:txBody>
      </p:sp>
      <p:sp>
        <p:nvSpPr>
          <p:cNvPr id="105478" name="Text Box 7"/>
          <p:cNvSpPr txBox="1">
            <a:spLocks noChangeArrowheads="1"/>
          </p:cNvSpPr>
          <p:nvPr/>
        </p:nvSpPr>
        <p:spPr bwMode="auto">
          <a:xfrm>
            <a:off x="2508250" y="6072188"/>
            <a:ext cx="7042150" cy="366712"/>
          </a:xfrm>
          <a:prstGeom prst="rect">
            <a:avLst/>
          </a:prstGeom>
          <a:noFill/>
          <a:ln w="9525">
            <a:noFill/>
            <a:miter lim="800000"/>
            <a:headEnd/>
            <a:tailEnd/>
          </a:ln>
        </p:spPr>
        <p:txBody>
          <a:bodyPr wrap="none">
            <a:spAutoFit/>
          </a:bodyPr>
          <a:lstStyle/>
          <a:p>
            <a:pPr defTabSz="914400"/>
            <a:r>
              <a:rPr lang="pt-BR">
                <a:solidFill>
                  <a:srgbClr val="0033CC"/>
                </a:solidFill>
              </a:rPr>
              <a:t>Residentes da Neonatologia do Hospital Materno Infantil de Brasília</a:t>
            </a:r>
          </a:p>
        </p:txBody>
      </p:sp>
    </p:spTree>
  </p:cSld>
  <p:clrMapOvr>
    <a:masterClrMapping/>
  </p:clrMapOvr>
</p:sld>
</file>

<file path=ppt/theme/theme1.xml><?xml version="1.0" encoding="utf-8"?>
<a:theme xmlns:a="http://schemas.openxmlformats.org/drawingml/2006/main" name="Cacho">
  <a:themeElements>
    <a:clrScheme name="Cach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3508</TotalTime>
  <Words>9299</Words>
  <Application>Microsoft Office PowerPoint</Application>
  <PresentationFormat>Personalizar</PresentationFormat>
  <Paragraphs>465</Paragraphs>
  <Slides>87</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87</vt:i4>
      </vt:variant>
    </vt:vector>
  </HeadingPairs>
  <TitlesOfParts>
    <vt:vector size="96" baseType="lpstr">
      <vt:lpstr>Arial</vt:lpstr>
      <vt:lpstr>Century Gothic</vt:lpstr>
      <vt:lpstr>Wingdings 3</vt:lpstr>
      <vt:lpstr>Calibri</vt:lpstr>
      <vt:lpstr>Times New Roman</vt:lpstr>
      <vt:lpstr>Lato</vt:lpstr>
      <vt:lpstr>Source Sans Pro</vt:lpstr>
      <vt:lpstr>MS PGothic</vt:lpstr>
      <vt:lpstr>Cacho</vt:lpstr>
      <vt:lpstr>Apnéia  neonatal e refluxo gastroesofágico: Existe algum problema?</vt:lpstr>
      <vt:lpstr>Histórico </vt:lpstr>
      <vt:lpstr>Histórico</vt:lpstr>
      <vt:lpstr>Magnitude de Farmacoterapia</vt:lpstr>
      <vt:lpstr>Magnitude de Farmacoterapia</vt:lpstr>
      <vt:lpstr>Magnitude de Farmacoterapia</vt:lpstr>
      <vt:lpstr>Magnitude de Farmacoterapia</vt:lpstr>
      <vt:lpstr>Magnitude de Farmacoterapia</vt:lpstr>
      <vt:lpstr>Magnitude de Farmacoterapia</vt:lpstr>
      <vt:lpstr>Magnitude de Farmacoterapia</vt:lpstr>
      <vt:lpstr>Magnitude de Farmacoterapia</vt:lpstr>
      <vt:lpstr>Magnitude de Farmacoterapia</vt:lpstr>
      <vt:lpstr>Magnitude de Farmacoterapia</vt:lpstr>
      <vt:lpstr>Magnitude de Farmacoterapia</vt:lpstr>
      <vt:lpstr>Magnitude de Farmacoterapia</vt:lpstr>
      <vt:lpstr>Base para uma relação entre RGE e apneia</vt:lpstr>
      <vt:lpstr>Base para uma relação entre RGE e apnéia</vt:lpstr>
      <vt:lpstr>Base para uma relação entre RGE e apnéia</vt:lpstr>
      <vt:lpstr>Base para uma relação entre RGE e apnéia</vt:lpstr>
      <vt:lpstr>Base para uma relação entre RGE e apnéia</vt:lpstr>
      <vt:lpstr>Base para uma relação entre RGE e apnéia</vt:lpstr>
      <vt:lpstr>Base para uma relação entre RGE e apnéia</vt:lpstr>
      <vt:lpstr>Base para uma relação entre RGE e apnéia</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Abstract</vt:lpstr>
      <vt:lpstr>Slide 40</vt:lpstr>
      <vt:lpstr>Slide 41</vt:lpstr>
      <vt:lpstr>Nota do Editor do site, Dr. Paulo R. Margotto. Consultem também!Estudando Juntos! Aqui e Agora!</vt:lpstr>
      <vt:lpstr>Slide 43</vt:lpstr>
      <vt:lpstr>Slide 44</vt:lpstr>
      <vt:lpstr>Slide 45</vt:lpstr>
      <vt:lpstr>Slide 46</vt:lpstr>
      <vt:lpstr>QUESTIONAMENTO A Dra. Ceide Suguihara </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Enterocolite necrosante de início tardio após o uso de agente espessante à base de goma xantana</vt:lpstr>
      <vt:lpstr>Slide 61</vt:lpstr>
      <vt:lpstr>Slide 62</vt:lpstr>
      <vt:lpstr>Slide 63</vt:lpstr>
      <vt:lpstr>Slide 64</vt:lpstr>
      <vt:lpstr>Slide 65</vt:lpstr>
      <vt:lpstr>Eficácia e morbidades potenciais associadas com o uso de anti-ácidos nos neonatos prematuros</vt:lpstr>
      <vt:lpstr>Slide 67</vt:lpstr>
      <vt:lpstr>Slide 68</vt:lpstr>
      <vt:lpstr>Slide 69</vt:lpstr>
      <vt:lpstr>Eventos cardiorrespiratórios em crianças com sintomas de refluxo gastroesofágico: Há alguma associação?</vt:lpstr>
      <vt:lpstr>Slide 71</vt:lpstr>
      <vt:lpstr>Slide 72</vt:lpstr>
      <vt:lpstr>Development of Digestion,Absorption, Intestinal Motor Activity and Mucosal Immune System Gastro-esophageal Reflux    Josef Neu, MD </vt:lpstr>
      <vt:lpstr>A enfermeira relata que este bebê está tendo muitos episódios apneicos e bradicárdicos e está convencida eles são causados pelo refluxo.</vt:lpstr>
      <vt:lpstr>São RGE e Apnéia temporariamente associados em bebês prematuros?</vt:lpstr>
      <vt:lpstr>Slide 76</vt:lpstr>
      <vt:lpstr>Terapia Farmacológica Diminui os episódios de bradicardia?</vt:lpstr>
      <vt:lpstr>Refluxo gastroesofágico e posição</vt:lpstr>
      <vt:lpstr>    Escolhendo com Sabedoria</vt:lpstr>
      <vt:lpstr>APNEIA NEONATAL Adriana Kawaguchi, Paulo R. Margotto Capítulo do livro Assistência ao Recém-Nascido de Risco, 4ª Edição, 2018, em Preparaçao</vt:lpstr>
      <vt:lpstr>Slide 81</vt:lpstr>
      <vt:lpstr>Doença do Refluxo Gastroesofágico Cristina Targa Ferreira , Elisa de Carvalho  </vt:lpstr>
      <vt:lpstr>Recomendações do último consenso em relação à supressão ácida</vt:lpstr>
      <vt:lpstr>Slide 84</vt:lpstr>
      <vt:lpstr>Novos conhecimentos</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Cecilia</dc:creator>
  <cp:lastModifiedBy>Paulo</cp:lastModifiedBy>
  <cp:revision>55</cp:revision>
  <dcterms:created xsi:type="dcterms:W3CDTF">2018-06-03T19:07:14Z</dcterms:created>
  <dcterms:modified xsi:type="dcterms:W3CDTF">2018-07-28T10:24:24Z</dcterms:modified>
</cp:coreProperties>
</file>