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56" r:id="rId2"/>
    <p:sldId id="263" r:id="rId3"/>
    <p:sldId id="265" r:id="rId4"/>
    <p:sldId id="264" r:id="rId5"/>
    <p:sldId id="262" r:id="rId6"/>
    <p:sldId id="266" r:id="rId7"/>
    <p:sldId id="271" r:id="rId8"/>
    <p:sldId id="267" r:id="rId9"/>
    <p:sldId id="268" r:id="rId10"/>
    <p:sldId id="269" r:id="rId11"/>
    <p:sldId id="272" r:id="rId12"/>
    <p:sldId id="273" r:id="rId13"/>
    <p:sldId id="260" r:id="rId14"/>
    <p:sldId id="274" r:id="rId15"/>
    <p:sldId id="286" r:id="rId16"/>
    <p:sldId id="261" r:id="rId17"/>
    <p:sldId id="287" r:id="rId18"/>
    <p:sldId id="289" r:id="rId19"/>
    <p:sldId id="290" r:id="rId20"/>
    <p:sldId id="292" r:id="rId21"/>
    <p:sldId id="288" r:id="rId22"/>
    <p:sldId id="291" r:id="rId23"/>
    <p:sldId id="275" r:id="rId24"/>
    <p:sldId id="276" r:id="rId25"/>
    <p:sldId id="294" r:id="rId26"/>
    <p:sldId id="293" r:id="rId27"/>
    <p:sldId id="277" r:id="rId28"/>
    <p:sldId id="284" r:id="rId29"/>
    <p:sldId id="278" r:id="rId30"/>
    <p:sldId id="279" r:id="rId31"/>
    <p:sldId id="280" r:id="rId32"/>
    <p:sldId id="285" r:id="rId33"/>
    <p:sldId id="281" r:id="rId34"/>
    <p:sldId id="258" r:id="rId35"/>
    <p:sldId id="259" r:id="rId36"/>
    <p:sldId id="295" r:id="rId37"/>
  </p:sldIdLst>
  <p:sldSz cx="9144000" cy="6858000" type="screen4x3"/>
  <p:notesSz cx="6858000" cy="9144000"/>
  <p:custDataLst>
    <p:tags r:id="rId39"/>
  </p:custData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87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478297C-1437-4EA0-833B-B50B1175CA9C}" type="datetimeFigureOut">
              <a:rPr lang="pt-BR"/>
              <a:pPr>
                <a:defRPr/>
              </a:pPr>
              <a:t>30/07/2018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A1773D8-9014-482A-9C04-765A6B7AFE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7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DEBD214-74B5-4D78-92DB-C3DB76CE4FC7}" type="datetimeFigureOut">
              <a:rPr lang="pt-BR"/>
              <a:pPr>
                <a:defRPr/>
              </a:pPr>
              <a:t>30/07/2018</a:t>
            </a:fld>
            <a:endParaRPr lang="pt-BR"/>
          </a:p>
        </p:txBody>
      </p:sp>
      <p:sp>
        <p:nvSpPr>
          <p:cNvPr id="10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01B5838-49A7-4B8E-94AE-10ECDC7D259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A1169-B1EB-4165-8C71-75F6AE56980C}" type="datetimeFigureOut">
              <a:rPr lang="pt-BR"/>
              <a:pPr>
                <a:defRPr/>
              </a:pPr>
              <a:t>30/07/2018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CBB00-ED06-4F12-96F0-6BAB67B291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7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1E01DC-4D62-46C4-B60A-624FA667DC9D}" type="datetimeFigureOut">
              <a:rPr lang="pt-BR"/>
              <a:pPr>
                <a:defRPr/>
              </a:pPr>
              <a:t>30/07/2018</a:t>
            </a:fld>
            <a:endParaRPr lang="pt-BR"/>
          </a:p>
        </p:txBody>
      </p:sp>
      <p:sp>
        <p:nvSpPr>
          <p:cNvPr id="8" name="Espaço Reservado para Número de Slid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1D14865-326A-43F9-B31B-153690BF7BD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Espaço Reservado para Rodapé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6A12A68-CE72-448C-B94D-BD240808BF3C}" type="datetimeFigureOut">
              <a:rPr lang="pt-BR"/>
              <a:pPr>
                <a:defRPr/>
              </a:pPr>
              <a:t>30/07/2018</a:t>
            </a:fld>
            <a:endParaRPr lang="pt-BR"/>
          </a:p>
        </p:txBody>
      </p:sp>
      <p:sp>
        <p:nvSpPr>
          <p:cNvPr id="6" name="Espaço Reservado para Número de Slide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A7C8E9B-1909-4094-8EBA-C8565AAD6B7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Espaço Reservado para Rodapé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6" name="Espaço Reservado para Texto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5D76068-8F71-41F1-BFB5-06950D123211}" type="datetimeFigureOut">
              <a:rPr lang="pt-BR"/>
              <a:pPr>
                <a:defRPr/>
              </a:pPr>
              <a:t>30/07/2018</a:t>
            </a:fld>
            <a:endParaRPr lang="pt-BR"/>
          </a:p>
        </p:txBody>
      </p:sp>
      <p:sp>
        <p:nvSpPr>
          <p:cNvPr id="8" name="Espaço Reservado para Número de Slide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1E2F29F-4564-47A5-8D66-D22A9C3E76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Espaço Reservado para Rodapé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D995B-2618-47DE-8911-148FE645164C}" type="datetimeFigureOut">
              <a:rPr lang="pt-BR"/>
              <a:pPr>
                <a:defRPr/>
              </a:pPr>
              <a:t>30/07/2018</a:t>
            </a:fld>
            <a:endParaRPr lang="pt-BR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EE47D-A247-4A06-8D3F-70C43EBEFFA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2D1D7-257C-4109-8F74-CD03D2042023}" type="datetimeFigureOut">
              <a:rPr lang="pt-BR"/>
              <a:pPr>
                <a:defRPr/>
              </a:pPr>
              <a:t>30/07/2018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C6A29C-4829-4CD2-A692-F6A81C6AFF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4CAC6-83E0-4996-96E1-D6EB93EB8ADF}" type="datetimeFigureOut">
              <a:rPr lang="pt-BR"/>
              <a:pPr>
                <a:defRPr/>
              </a:pPr>
              <a:t>30/07/2018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77002-F146-4D01-8539-00BCA1505F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ângulo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9" name="Espaço Reservado para Data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65878CA-AB17-4A80-80F4-D7940F04AAA9}" type="datetimeFigureOut">
              <a:rPr lang="pt-BR"/>
              <a:pPr>
                <a:defRPr/>
              </a:pPr>
              <a:t>30/07/2018</a:t>
            </a:fld>
            <a:endParaRPr lang="pt-BR"/>
          </a:p>
        </p:txBody>
      </p:sp>
      <p:sp>
        <p:nvSpPr>
          <p:cNvPr id="10" name="Espaço Reservado para Número de Slide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 smtClean="0"/>
            </a:lvl1pPr>
          </a:lstStyle>
          <a:p>
            <a:pPr>
              <a:defRPr/>
            </a:pPr>
            <a:fld id="{1172C4A3-4E63-4B59-80BD-2C9BBEAA885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1" name="Espaço Reservado para Rodapé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34279-5FDA-48FD-8E67-7CD0E8119DE9}" type="datetimeFigureOut">
              <a:rPr lang="pt-BR"/>
              <a:pPr>
                <a:defRPr/>
              </a:pPr>
              <a:t>30/07/2018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47155-598B-4C62-A52F-4DB80BB94F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75EAA-829B-4553-9137-AC12A869AAE8}" type="datetimeFigureOut">
              <a:rPr lang="pt-BR"/>
              <a:pPr>
                <a:defRPr/>
              </a:pPr>
              <a:t>30/07/2018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135FC-2E88-4F59-A019-867C2031EDD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27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B59718-7853-43CB-B4FC-DB3C4C91EDA4}" type="datetimeFigureOut">
              <a:rPr lang="pt-BR"/>
              <a:pPr>
                <a:defRPr/>
              </a:pPr>
              <a:t>30/07/2018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tângulo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ângulo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tângulo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B127C1-BA44-4DA0-BDCC-CD334981BC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4" r:id="rId3"/>
    <p:sldLayoutId id="2147483685" r:id="rId4"/>
    <p:sldLayoutId id="2147483686" r:id="rId5"/>
    <p:sldLayoutId id="2147483681" r:id="rId6"/>
    <p:sldLayoutId id="2147483687" r:id="rId7"/>
    <p:sldLayoutId id="2147483680" r:id="rId8"/>
    <p:sldLayoutId id="2147483688" r:id="rId9"/>
    <p:sldLayoutId id="2147483679" r:id="rId10"/>
    <p:sldLayoutId id="214748368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9pPr>
    </p:titleStyle>
    <p:bodyStyle>
      <a:lvl1pPr marL="319088" indent="-319088" algn="l" rtl="0" fontAlgn="base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fontAlgn="base">
        <a:spcBef>
          <a:spcPts val="400"/>
        </a:spcBef>
        <a:spcAft>
          <a:spcPct val="0"/>
        </a:spcAft>
        <a:buClr>
          <a:srgbClr val="EB641B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fontAlgn="base">
        <a:spcBef>
          <a:spcPts val="400"/>
        </a:spcBef>
        <a:spcAft>
          <a:spcPct val="0"/>
        </a:spcAft>
        <a:buClr>
          <a:srgbClr val="39639D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asfixia-perinatal-2018/" TargetMode="External"/><Relationship Id="rId7" Type="http://schemas.openxmlformats.org/officeDocument/2006/relationships/hyperlink" Target="http://www.paulomargotto.com.br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hyperlink" Target="http://paulomargotto.com.br/documentos/17776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://portaldeboaspraticas.iff.fiocruz.br/especialista/asfixia-perinatal/?_sf_s=asfixi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03350" y="1700213"/>
            <a:ext cx="6477000" cy="18288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600" dirty="0" smtClean="0"/>
              <a:t>Asfixia </a:t>
            </a:r>
            <a:r>
              <a:rPr lang="pt-BR" sz="4600" dirty="0" err="1" smtClean="0"/>
              <a:t>perinatal</a:t>
            </a:r>
            <a:endParaRPr lang="pt-BR" sz="4600" dirty="0"/>
          </a:p>
        </p:txBody>
      </p:sp>
      <p:sp>
        <p:nvSpPr>
          <p:cNvPr id="9219" name="Subtítulo 2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r>
              <a:rPr lang="pt-BR" smtClean="0"/>
              <a:t>Brasília, 23 de julho de 2018</a:t>
            </a:r>
          </a:p>
        </p:txBody>
      </p:sp>
      <p:sp>
        <p:nvSpPr>
          <p:cNvPr id="9220" name="Subtítulo 2"/>
          <p:cNvSpPr txBox="1">
            <a:spLocks/>
          </p:cNvSpPr>
          <p:nvPr/>
        </p:nvSpPr>
        <p:spPr bwMode="auto">
          <a:xfrm>
            <a:off x="1258888" y="3573463"/>
            <a:ext cx="6705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2200">
                <a:solidFill>
                  <a:schemeClr val="tx2"/>
                </a:solidFill>
                <a:latin typeface="Tw Cen MT"/>
              </a:rPr>
              <a:t>Maria Eduarda Canellas – R3 Neonatologia HMIB</a:t>
            </a:r>
          </a:p>
          <a:p>
            <a:pPr algn="ctr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2200">
                <a:solidFill>
                  <a:schemeClr val="tx2"/>
                </a:solidFill>
                <a:latin typeface="Tw Cen MT"/>
              </a:rPr>
              <a:t>Coordenação: Adriana Kawaguchi</a:t>
            </a:r>
          </a:p>
        </p:txBody>
      </p:sp>
      <p:pic>
        <p:nvPicPr>
          <p:cNvPr id="5" name="Imagem 4" descr="asfixia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833423" y="3153"/>
            <a:ext cx="3993481" cy="2702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395288" y="4652963"/>
            <a:ext cx="7659687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126960" bIns="25392" anchor="ctr">
            <a:spAutoFit/>
          </a:bodyPr>
          <a:lstStyle/>
          <a:p>
            <a:pPr algn="ctr"/>
            <a:r>
              <a:rPr lang="pt-BR" sz="2200" b="1" u="sng">
                <a:solidFill>
                  <a:srgbClr val="072A4D"/>
                </a:solidFill>
                <a:latin typeface="Lato" pitchFamily="34" charset="0"/>
                <a:hlinkClick r:id="rId3"/>
              </a:rPr>
              <a:t>Asfixia Perinatal-2018</a:t>
            </a:r>
            <a:endParaRPr lang="pt-BR" sz="2200" b="1" u="sng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pt-BR" sz="600" u="sng">
                <a:solidFill>
                  <a:srgbClr val="78909C"/>
                </a:solidFill>
                <a:hlinkClick r:id="rId4" tooltip="NOVO-ASFIXIA PERINATAL"/>
              </a:rPr>
              <a:t>  </a:t>
            </a:r>
            <a:endParaRPr lang="pt-BR" u="sng">
              <a:solidFill>
                <a:srgbClr val="78909C"/>
              </a:solidFill>
              <a:latin typeface="Tw Cen MT"/>
            </a:endParaRPr>
          </a:p>
          <a:p>
            <a:pPr algn="ctr" eaLnBrk="0" hangingPunct="0"/>
            <a:r>
              <a:rPr lang="pt-BR" sz="1300">
                <a:latin typeface="Tw Cen MT"/>
                <a:ea typeface="Source Sans Pro"/>
                <a:cs typeface="Source Sans Pro"/>
              </a:rPr>
              <a:t>Carlos A. M. Zaconeta, Fabiano Cunha Gonçalves, Paulo R. Margotto Capitulo do livro Assistência ao Recém-Nascido de Risco, 4 Edição, 2018, em Preparação</a:t>
            </a:r>
            <a:endParaRPr lang="pt-BR">
              <a:latin typeface="Tw Cen MT"/>
            </a:endParaRPr>
          </a:p>
        </p:txBody>
      </p:sp>
      <p:pic>
        <p:nvPicPr>
          <p:cNvPr id="9224" name="Picture 8" descr="doc">
            <a:hlinkClick r:id="rId4" tooltip="NOVO-ASFIXIA PERINATAL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0425" y="4724400"/>
            <a:ext cx="457200" cy="457200"/>
          </a:xfrm>
          <a:prstGeom prst="rect">
            <a:avLst/>
          </a:prstGeom>
          <a:noFill/>
        </p:spPr>
      </p:pic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179388" y="4292600"/>
            <a:ext cx="2228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Consultem também!</a:t>
            </a:r>
          </a:p>
        </p:txBody>
      </p:sp>
      <p:sp>
        <p:nvSpPr>
          <p:cNvPr id="9226" name="AutoShape 10"/>
          <p:cNvSpPr>
            <a:spLocks noChangeArrowheads="1"/>
          </p:cNvSpPr>
          <p:nvPr/>
        </p:nvSpPr>
        <p:spPr bwMode="auto">
          <a:xfrm>
            <a:off x="1835150" y="4652963"/>
            <a:ext cx="360363" cy="504825"/>
          </a:xfrm>
          <a:prstGeom prst="curvedRightArrow">
            <a:avLst>
              <a:gd name="adj1" fmla="val 28018"/>
              <a:gd name="adj2" fmla="val 5603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9227" name="Picture 5" descr="IMG-20180609-WA001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40425" y="260350"/>
            <a:ext cx="197167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2967038" y="5537200"/>
            <a:ext cx="3028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hlinkClick r:id="rId7"/>
              </a:rPr>
              <a:t>www.paulomargotto.com.br</a:t>
            </a:r>
            <a:r>
              <a:rPr lang="pt-BR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Definições de alguns termos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algn="just"/>
            <a:r>
              <a:rPr lang="pt-BR" sz="2800" smtClean="0">
                <a:solidFill>
                  <a:schemeClr val="accent2"/>
                </a:solidFill>
              </a:rPr>
              <a:t>Asfixia, hipóxia e isquemia perinatais: </a:t>
            </a:r>
            <a:r>
              <a:rPr lang="pt-BR" sz="2800" smtClean="0"/>
              <a:t>falta de trocas gasosas, oxigenação e perfusão ao feto (asfixia fetal) ou RN (asfixia neonatal). Uso quando dados pré-, peri- e pós-natais garantem sua utilização.</a:t>
            </a:r>
          </a:p>
          <a:p>
            <a:pPr algn="just"/>
            <a:r>
              <a:rPr lang="pt-BR" sz="2800" smtClean="0">
                <a:solidFill>
                  <a:schemeClr val="accent2"/>
                </a:solidFill>
              </a:rPr>
              <a:t>Depressão neonatal: </a:t>
            </a:r>
            <a:r>
              <a:rPr lang="pt-BR" sz="2800" smtClean="0"/>
              <a:t>termo geral, reflete a condição da criança ao nascimento, caracterizada por um escore de Apgar baixo, sem nenhuma associação com suas condições pré-natais ou seu exame pós-natal, nem com exames complementares. </a:t>
            </a:r>
          </a:p>
        </p:txBody>
      </p:sp>
      <p:sp>
        <p:nvSpPr>
          <p:cNvPr id="10244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Definições de alguns termos</a:t>
            </a:r>
          </a:p>
        </p:txBody>
      </p:sp>
      <p:sp>
        <p:nvSpPr>
          <p:cNvPr id="11267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316913" cy="4495800"/>
          </a:xfrm>
        </p:spPr>
        <p:txBody>
          <a:bodyPr/>
          <a:lstStyle/>
          <a:p>
            <a:pPr algn="just"/>
            <a:r>
              <a:rPr lang="pt-BR" sz="2800" smtClean="0">
                <a:solidFill>
                  <a:schemeClr val="accent2"/>
                </a:solidFill>
              </a:rPr>
              <a:t>Síndrome hipóxico-isquêmica:</a:t>
            </a:r>
            <a:r>
              <a:rPr lang="pt-BR" sz="2800" smtClean="0"/>
              <a:t> alterações decorrentes da agressão asfíxica a diversos órgãos, resultando em disfunção isolada ou em conjunto. Alterações renais (oligoanúria), cardiopulmonares, gastrintestinais (enterocolite), hemorrágicas e neurológicas.</a:t>
            </a:r>
          </a:p>
          <a:p>
            <a:pPr algn="just"/>
            <a:r>
              <a:rPr lang="pt-BR" sz="2800" smtClean="0">
                <a:solidFill>
                  <a:schemeClr val="accent2"/>
                </a:solidFill>
              </a:rPr>
              <a:t>Encefalopatia:</a:t>
            </a:r>
            <a:r>
              <a:rPr lang="pt-BR" sz="2800" smtClean="0"/>
              <a:t> termo clínico, não-etiológico, que descreve um nível alterado de consciência no momento do exame. Abrange condições diversas, reversíveis ou não (hipoglicemia, exposição a drogas administradas à mãe).</a:t>
            </a:r>
          </a:p>
        </p:txBody>
      </p:sp>
      <p:sp>
        <p:nvSpPr>
          <p:cNvPr id="11268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Definições de alguns termos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algn="just"/>
            <a:r>
              <a:rPr lang="pt-BR" sz="2800" smtClean="0">
                <a:solidFill>
                  <a:schemeClr val="accent2"/>
                </a:solidFill>
              </a:rPr>
              <a:t>Encefalopatia hipóxico-isquêmica (EHI): </a:t>
            </a:r>
            <a:r>
              <a:rPr lang="pt-BR" sz="2800" smtClean="0"/>
              <a:t>encefalopatia com dados objetivos que confirmam o mecanismo hipóxico-isquêmico. </a:t>
            </a:r>
          </a:p>
          <a:p>
            <a:pPr algn="just"/>
            <a:endParaRPr lang="pt-BR" sz="2800" smtClean="0"/>
          </a:p>
          <a:p>
            <a:pPr algn="just"/>
            <a:r>
              <a:rPr lang="pt-BR" sz="2800" smtClean="0">
                <a:solidFill>
                  <a:schemeClr val="accent2"/>
                </a:solidFill>
              </a:rPr>
              <a:t>Lesão cerebral hipóxico-isquêmica: </a:t>
            </a:r>
            <a:r>
              <a:rPr lang="pt-BR" sz="2800" smtClean="0"/>
              <a:t>lesão cerebral decorrente da exposição a hipóxia e/ou isquemia evidenciada por meios bioquímicos, eletrofisiológicos (EEG), de neuroimagem (TC, RNM) ou patológicos (necropsia).</a:t>
            </a:r>
          </a:p>
        </p:txBody>
      </p:sp>
      <p:sp>
        <p:nvSpPr>
          <p:cNvPr id="12292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Definição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972050"/>
          </a:xfrm>
        </p:spPr>
        <p:txBody>
          <a:bodyPr>
            <a:normAutofit fontScale="70000" lnSpcReduction="20000"/>
          </a:bodyPr>
          <a:lstStyle/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Evento </a:t>
            </a:r>
            <a:r>
              <a:rPr lang="pt-BR" dirty="0" err="1" smtClean="0"/>
              <a:t>hipóxico-isquêmico</a:t>
            </a:r>
            <a:r>
              <a:rPr lang="pt-BR" dirty="0" smtClean="0"/>
              <a:t> que ocorre imediatamente antes, durante ou após o parto.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endParaRPr lang="pt-BR" dirty="0" smtClean="0"/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Agressão ao feto ou RN, decorrente de falta de oxigênio (</a:t>
            </a:r>
            <a:r>
              <a:rPr lang="pt-BR" dirty="0" err="1" smtClean="0"/>
              <a:t>hipóxia</a:t>
            </a:r>
            <a:r>
              <a:rPr lang="pt-BR" dirty="0" smtClean="0"/>
              <a:t>) e/ou perfusão (isquemia) em um ou mais órgãos, com gravidade e duração suficientes para produzir alterações funcionais e/ou bioquímicas.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endParaRPr lang="pt-BR" dirty="0" smtClean="0"/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Associa-se a acidose lática e, na presença de </a:t>
            </a:r>
            <a:r>
              <a:rPr lang="pt-BR" dirty="0" err="1" smtClean="0"/>
              <a:t>hipoventilação</a:t>
            </a:r>
            <a:r>
              <a:rPr lang="pt-BR" dirty="0" smtClean="0"/>
              <a:t>, a </a:t>
            </a:r>
            <a:r>
              <a:rPr lang="pt-BR" dirty="0" err="1" smtClean="0"/>
              <a:t>hipercapnia</a:t>
            </a:r>
            <a:r>
              <a:rPr lang="pt-BR" dirty="0" smtClean="0"/>
              <a:t>. 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endParaRPr lang="pt-BR" dirty="0" smtClean="0"/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Tanto os efeitos da </a:t>
            </a:r>
            <a:r>
              <a:rPr lang="pt-BR" dirty="0" err="1" smtClean="0"/>
              <a:t>hipóxia</a:t>
            </a:r>
            <a:r>
              <a:rPr lang="pt-BR" dirty="0" smtClean="0"/>
              <a:t> quanto os efeitos da isquemia contribuem para a lesão </a:t>
            </a:r>
            <a:r>
              <a:rPr lang="pt-BR" dirty="0" err="1" smtClean="0"/>
              <a:t>asfíxica</a:t>
            </a:r>
            <a:r>
              <a:rPr lang="pt-BR" dirty="0" smtClean="0"/>
              <a:t>.</a:t>
            </a:r>
            <a:endParaRPr lang="pt-BR" dirty="0"/>
          </a:p>
        </p:txBody>
      </p:sp>
      <p:sp>
        <p:nvSpPr>
          <p:cNvPr id="13316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Incidência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829175"/>
          </a:xfrm>
        </p:spPr>
        <p:txBody>
          <a:bodyPr>
            <a:normAutofit fontScale="70000" lnSpcReduction="20000"/>
          </a:bodyPr>
          <a:lstStyle/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2 – 6 / 1000 nascidos vivos em países desenvolvidos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5 – 10 / 1000 nascidos vivos em países em desenvolvimento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endParaRPr lang="pt-BR" dirty="0" smtClean="0"/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3ª principal causa de morte em recém-nascidos no mundo (23%)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Acontece em 0,5% dos &gt; 36sem e em 9% dos &lt; 36sem.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Maior incidência em filhos de mãe diabética e hipertensa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CIUR e apresentação pélvica está associados a incidência mais elevada de asfixia; </a:t>
            </a:r>
            <a:r>
              <a:rPr lang="pt-BR" dirty="0" err="1" smtClean="0"/>
              <a:t>pós-maturos</a:t>
            </a:r>
            <a:r>
              <a:rPr lang="pt-BR" dirty="0" smtClean="0"/>
              <a:t> correm riscos especiais</a:t>
            </a:r>
          </a:p>
        </p:txBody>
      </p:sp>
      <p:sp>
        <p:nvSpPr>
          <p:cNvPr id="14340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14341" name="CaixaDeTexto 5"/>
          <p:cNvSpPr txBox="1">
            <a:spLocks noChangeArrowheads="1"/>
          </p:cNvSpPr>
          <p:nvPr/>
        </p:nvSpPr>
        <p:spPr bwMode="auto">
          <a:xfrm>
            <a:off x="7215188" y="6215063"/>
            <a:ext cx="157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WHO, 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No mundo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 lnSpcReduction="10000"/>
          </a:bodyPr>
          <a:lstStyle/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pt-BR" dirty="0" smtClean="0"/>
              <a:t> RN com alto risco de injúria cerebral: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pt-BR" dirty="0" smtClean="0"/>
              <a:t>		</a:t>
            </a:r>
            <a:r>
              <a:rPr lang="pt-BR" dirty="0" smtClean="0">
                <a:solidFill>
                  <a:schemeClr val="accent2"/>
                </a:solidFill>
              </a:rPr>
              <a:t>1,15 milhões de asfixiados / ano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pt-BR" dirty="0" smtClean="0"/>
              <a:t>Com lesão Neurológica: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pt-BR" dirty="0" smtClean="0"/>
              <a:t>		</a:t>
            </a:r>
            <a:r>
              <a:rPr lang="pt-BR" dirty="0" smtClean="0">
                <a:solidFill>
                  <a:schemeClr val="accent2"/>
                </a:solidFill>
              </a:rPr>
              <a:t>233 ml asfixiados / ano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endParaRPr lang="pt-BR" dirty="0" smtClean="0">
              <a:solidFill>
                <a:schemeClr val="accent2"/>
              </a:solidFill>
            </a:endParaRP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pt-BR" dirty="0" smtClean="0"/>
              <a:t>No Brasil: </a:t>
            </a:r>
            <a:r>
              <a:rPr lang="pt-BR" dirty="0" smtClean="0">
                <a:solidFill>
                  <a:schemeClr val="accent2"/>
                </a:solidFill>
              </a:rPr>
              <a:t>6 – 18 mil RN com EIH / ano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pt-BR" dirty="0" smtClean="0"/>
              <a:t> (2015)    </a:t>
            </a:r>
            <a:r>
              <a:rPr lang="pt-BR" dirty="0" smtClean="0">
                <a:solidFill>
                  <a:schemeClr val="accent2"/>
                </a:solidFill>
              </a:rPr>
              <a:t>~ 1 – 2 RN com EHI / hora</a:t>
            </a:r>
          </a:p>
        </p:txBody>
      </p:sp>
      <p:sp>
        <p:nvSpPr>
          <p:cNvPr id="15364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15365" name="CaixaDeTexto 5"/>
          <p:cNvSpPr txBox="1">
            <a:spLocks noChangeArrowheads="1"/>
          </p:cNvSpPr>
          <p:nvPr/>
        </p:nvSpPr>
        <p:spPr bwMode="auto">
          <a:xfrm>
            <a:off x="7215188" y="6215063"/>
            <a:ext cx="157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Tw Cen MT"/>
              </a:rPr>
              <a:t>WHO, 2009</a:t>
            </a:r>
          </a:p>
        </p:txBody>
      </p:sp>
      <p:sp>
        <p:nvSpPr>
          <p:cNvPr id="7" name="Seta para baixo 6"/>
          <p:cNvSpPr/>
          <p:nvPr/>
        </p:nvSpPr>
        <p:spPr>
          <a:xfrm>
            <a:off x="1643063" y="2786063"/>
            <a:ext cx="428625" cy="428625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Etiologia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92500"/>
          </a:bodyPr>
          <a:lstStyle/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RN a termo: 90% das lesões </a:t>
            </a:r>
            <a:r>
              <a:rPr lang="pt-BR" dirty="0" err="1" smtClean="0"/>
              <a:t>asfíxicas</a:t>
            </a:r>
            <a:r>
              <a:rPr lang="pt-BR" dirty="0" smtClean="0"/>
              <a:t> ocorrem no período </a:t>
            </a:r>
            <a:r>
              <a:rPr lang="pt-BR" dirty="0" err="1" smtClean="0"/>
              <a:t>anteparto</a:t>
            </a:r>
            <a:r>
              <a:rPr lang="pt-BR" dirty="0" smtClean="0"/>
              <a:t> ou </a:t>
            </a:r>
            <a:r>
              <a:rPr lang="pt-BR" dirty="0" err="1" smtClean="0"/>
              <a:t>intraparto</a:t>
            </a:r>
            <a:r>
              <a:rPr lang="pt-BR" dirty="0" smtClean="0"/>
              <a:t>, como resultado de </a:t>
            </a:r>
            <a:r>
              <a:rPr lang="pt-BR" dirty="0" smtClean="0">
                <a:solidFill>
                  <a:schemeClr val="accent2"/>
                </a:solidFill>
              </a:rPr>
              <a:t>insuficiência placentária</a:t>
            </a:r>
            <a:r>
              <a:rPr lang="pt-BR" dirty="0" smtClean="0"/>
              <a:t>, levando à incapacidade de promover a oxigenação e remover o gás carbônico (CO</a:t>
            </a:r>
            <a:r>
              <a:rPr lang="pt-BR" baseline="-25000" dirty="0" smtClean="0"/>
              <a:t>2</a:t>
            </a:r>
            <a:r>
              <a:rPr lang="pt-BR" dirty="0" smtClean="0"/>
              <a:t>) e íons H</a:t>
            </a:r>
            <a:r>
              <a:rPr lang="pt-BR" baseline="30000" dirty="0" smtClean="0"/>
              <a:t>+</a:t>
            </a:r>
            <a:r>
              <a:rPr lang="pt-BR" dirty="0" smtClean="0"/>
              <a:t> do feto.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Os casos restantes se devem a causas pós-parto, secundárias a anomalias pulmonares, cardíacas ou neurológicas.</a:t>
            </a:r>
          </a:p>
        </p:txBody>
      </p:sp>
      <p:sp>
        <p:nvSpPr>
          <p:cNvPr id="16388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Etiologia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85000" lnSpcReduction="20000"/>
          </a:bodyPr>
          <a:lstStyle/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Trabalho de parto normal </a:t>
            </a:r>
            <a:r>
              <a:rPr lang="pt-BR" dirty="0" smtClean="0">
                <a:sym typeface="Wingdings" pitchFamily="2" charset="2"/>
              </a:rPr>
              <a:t> contrações uterinas e algum grau de compressão do cordão umbilical  redução do fluxo placentário e portanto da oxigenação fetal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>
                <a:sym typeface="Wingdings" pitchFamily="2" charset="2"/>
              </a:rPr>
              <a:t>Maior consumo de O</a:t>
            </a:r>
            <a:r>
              <a:rPr lang="pt-BR" baseline="-25000" dirty="0" smtClean="0">
                <a:sym typeface="Wingdings" pitchFamily="2" charset="2"/>
              </a:rPr>
              <a:t>2</a:t>
            </a:r>
            <a:r>
              <a:rPr lang="pt-BR" dirty="0" smtClean="0">
                <a:sym typeface="Wingdings" pitchFamily="2" charset="2"/>
              </a:rPr>
              <a:t> pelo feto e pela mãe  redução da saturação de O</a:t>
            </a:r>
            <a:r>
              <a:rPr lang="pt-BR" baseline="-25000" dirty="0" smtClean="0">
                <a:sym typeface="Wingdings" pitchFamily="2" charset="2"/>
              </a:rPr>
              <a:t>2</a:t>
            </a:r>
            <a:r>
              <a:rPr lang="pt-BR" dirty="0" smtClean="0">
                <a:sym typeface="Wingdings" pitchFamily="2" charset="2"/>
              </a:rPr>
              <a:t> do feto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>
                <a:sym typeface="Wingdings" pitchFamily="2" charset="2"/>
              </a:rPr>
              <a:t>Desidratação e alcalose maternas (</a:t>
            </a:r>
            <a:r>
              <a:rPr lang="pt-BR" dirty="0" err="1" smtClean="0">
                <a:sym typeface="Wingdings" pitchFamily="2" charset="2"/>
              </a:rPr>
              <a:t>hiperventilação</a:t>
            </a:r>
            <a:r>
              <a:rPr lang="pt-BR" dirty="0" smtClean="0">
                <a:sym typeface="Wingdings" pitchFamily="2" charset="2"/>
              </a:rPr>
              <a:t>)  redução da perfusão placentária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err="1" smtClean="0">
                <a:sym typeface="Wingdings" pitchFamily="2" charset="2"/>
              </a:rPr>
              <a:t>Hipoventilação</a:t>
            </a:r>
            <a:r>
              <a:rPr lang="pt-BR" dirty="0" smtClean="0">
                <a:sym typeface="Wingdings" pitchFamily="2" charset="2"/>
              </a:rPr>
              <a:t> materna  redução da saturação de O</a:t>
            </a:r>
            <a:r>
              <a:rPr lang="pt-BR" baseline="-25000" dirty="0" smtClean="0">
                <a:sym typeface="Wingdings" pitchFamily="2" charset="2"/>
              </a:rPr>
              <a:t>2</a:t>
            </a:r>
            <a:r>
              <a:rPr lang="pt-BR" dirty="0" smtClean="0">
                <a:sym typeface="Wingdings" pitchFamily="2" charset="2"/>
              </a:rPr>
              <a:t> do feto. </a:t>
            </a:r>
            <a:endParaRPr lang="pt-BR" dirty="0" smtClean="0"/>
          </a:p>
        </p:txBody>
      </p:sp>
      <p:sp>
        <p:nvSpPr>
          <p:cNvPr id="17412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Etiologia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 fontScale="85000" lnSpcReduction="20000"/>
          </a:bodyPr>
          <a:lstStyle/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Trabalho de parto normal </a:t>
            </a:r>
            <a:r>
              <a:rPr lang="pt-BR" dirty="0" smtClean="0">
                <a:sym typeface="Wingdings" pitchFamily="2" charset="2"/>
              </a:rPr>
              <a:t> contrações uterinas e algum grau de compressão do cordão umbilical  redução do fluxo placentário e portanto da oxigenação fetal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>
                <a:sym typeface="Wingdings" pitchFamily="2" charset="2"/>
              </a:rPr>
              <a:t>Maior consumo de O</a:t>
            </a:r>
            <a:r>
              <a:rPr lang="pt-BR" baseline="-25000" dirty="0" smtClean="0">
                <a:sym typeface="Wingdings" pitchFamily="2" charset="2"/>
              </a:rPr>
              <a:t>2</a:t>
            </a:r>
            <a:r>
              <a:rPr lang="pt-BR" dirty="0" smtClean="0">
                <a:sym typeface="Wingdings" pitchFamily="2" charset="2"/>
              </a:rPr>
              <a:t> pelo feto e pela mãe  redução da saturação de O</a:t>
            </a:r>
            <a:r>
              <a:rPr lang="pt-BR" baseline="-25000" dirty="0" smtClean="0">
                <a:sym typeface="Wingdings" pitchFamily="2" charset="2"/>
              </a:rPr>
              <a:t>2</a:t>
            </a:r>
            <a:r>
              <a:rPr lang="pt-BR" dirty="0" smtClean="0">
                <a:sym typeface="Wingdings" pitchFamily="2" charset="2"/>
              </a:rPr>
              <a:t> do feto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>
                <a:sym typeface="Wingdings" pitchFamily="2" charset="2"/>
              </a:rPr>
              <a:t>Desidratação e alcalose maternas (</a:t>
            </a:r>
            <a:r>
              <a:rPr lang="pt-BR" dirty="0" err="1" smtClean="0">
                <a:sym typeface="Wingdings" pitchFamily="2" charset="2"/>
              </a:rPr>
              <a:t>hiperventilação</a:t>
            </a:r>
            <a:r>
              <a:rPr lang="pt-BR" dirty="0" smtClean="0">
                <a:sym typeface="Wingdings" pitchFamily="2" charset="2"/>
              </a:rPr>
              <a:t>)  redução da perfusão placentária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err="1" smtClean="0">
                <a:sym typeface="Wingdings" pitchFamily="2" charset="2"/>
              </a:rPr>
              <a:t>Hipoventilação</a:t>
            </a:r>
            <a:r>
              <a:rPr lang="pt-BR" dirty="0" smtClean="0">
                <a:sym typeface="Wingdings" pitchFamily="2" charset="2"/>
              </a:rPr>
              <a:t> materna  redução da saturação de O</a:t>
            </a:r>
            <a:r>
              <a:rPr lang="pt-BR" baseline="-25000" dirty="0" smtClean="0">
                <a:sym typeface="Wingdings" pitchFamily="2" charset="2"/>
              </a:rPr>
              <a:t>2</a:t>
            </a:r>
            <a:r>
              <a:rPr lang="pt-BR" dirty="0" smtClean="0">
                <a:sym typeface="Wingdings" pitchFamily="2" charset="2"/>
              </a:rPr>
              <a:t> do feto. </a:t>
            </a:r>
            <a:endParaRPr lang="pt-BR" dirty="0" smtClean="0"/>
          </a:p>
        </p:txBody>
      </p:sp>
      <p:sp>
        <p:nvSpPr>
          <p:cNvPr id="18436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>
          <a:xfrm>
            <a:off x="612775" y="142875"/>
            <a:ext cx="8153400" cy="990600"/>
          </a:xfrm>
        </p:spPr>
        <p:txBody>
          <a:bodyPr/>
          <a:lstStyle/>
          <a:p>
            <a:r>
              <a:rPr lang="pt-BR" smtClean="0"/>
              <a:t>Fisiopatologia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0" y="2071688"/>
            <a:ext cx="3643313" cy="2500312"/>
          </a:xfrm>
        </p:spPr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pt-BR" sz="1400" b="1" smtClean="0">
                <a:solidFill>
                  <a:schemeClr val="accent1"/>
                </a:solidFill>
              </a:rPr>
              <a:t>1ª Fase: Falha Energética Primária</a:t>
            </a:r>
          </a:p>
          <a:p>
            <a:pPr algn="just">
              <a:buFont typeface="Wingdings" pitchFamily="2" charset="2"/>
              <a:buNone/>
            </a:pPr>
            <a:r>
              <a:rPr lang="pt-BR" sz="1400" b="1" smtClean="0">
                <a:solidFill>
                  <a:schemeClr val="accent1"/>
                </a:solidFill>
              </a:rPr>
              <a:t>      (1ª onda de lesão cerebral)</a:t>
            </a:r>
          </a:p>
          <a:p>
            <a:pPr>
              <a:buFont typeface="Wingdings" pitchFamily="2" charset="2"/>
              <a:buNone/>
            </a:pPr>
            <a:r>
              <a:rPr lang="pt-BR" sz="16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pt-BR" sz="1400" smtClean="0">
                <a:latin typeface="Times New Roman" pitchFamily="18" charset="0"/>
                <a:cs typeface="Times New Roman" pitchFamily="18" charset="0"/>
              </a:rPr>
              <a:t>↑ Aminoácidos excitatórios</a:t>
            </a:r>
          </a:p>
          <a:p>
            <a:pPr>
              <a:buFont typeface="Wingdings" pitchFamily="2" charset="2"/>
              <a:buNone/>
            </a:pPr>
            <a:r>
              <a:rPr lang="pt-BR" sz="1400" smtClean="0">
                <a:latin typeface="Times New Roman" pitchFamily="18" charset="0"/>
                <a:cs typeface="Times New Roman" pitchFamily="18" charset="0"/>
              </a:rPr>
              <a:t>	Perda de balanço iônico</a:t>
            </a:r>
          </a:p>
          <a:p>
            <a:pPr>
              <a:buFont typeface="Wingdings" pitchFamily="2" charset="2"/>
              <a:buNone/>
            </a:pPr>
            <a:r>
              <a:rPr lang="pt-BR" sz="1400" smtClean="0">
                <a:latin typeface="Times New Roman" pitchFamily="18" charset="0"/>
                <a:cs typeface="Times New Roman" pitchFamily="18" charset="0"/>
              </a:rPr>
              <a:t>	↑ Cálcio intracelular</a:t>
            </a:r>
          </a:p>
          <a:p>
            <a:pPr>
              <a:buFont typeface="Wingdings" pitchFamily="2" charset="2"/>
              <a:buNone/>
            </a:pPr>
            <a:r>
              <a:rPr lang="pt-BR" sz="1400" smtClean="0">
                <a:latin typeface="Times New Roman" pitchFamily="18" charset="0"/>
                <a:cs typeface="Times New Roman" pitchFamily="18" charset="0"/>
              </a:rPr>
              <a:t>	↑ Lipases, proteases</a:t>
            </a:r>
          </a:p>
          <a:p>
            <a:pPr>
              <a:buFont typeface="Wingdings" pitchFamily="2" charset="2"/>
              <a:buNone/>
            </a:pPr>
            <a:r>
              <a:rPr lang="pt-BR" sz="1400" smtClean="0">
                <a:latin typeface="Times New Roman" pitchFamily="18" charset="0"/>
                <a:cs typeface="Times New Roman" pitchFamily="18" charset="0"/>
              </a:rPr>
              <a:t>	↑ Radicais livres</a:t>
            </a:r>
            <a:endParaRPr lang="pt-BR" sz="1400" smtClean="0"/>
          </a:p>
        </p:txBody>
      </p:sp>
      <p:sp>
        <p:nvSpPr>
          <p:cNvPr id="19460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6" name="Retângulo 5"/>
          <p:cNvSpPr/>
          <p:nvPr/>
        </p:nvSpPr>
        <p:spPr>
          <a:xfrm>
            <a:off x="571500" y="1071563"/>
            <a:ext cx="8143875" cy="642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dirty="0"/>
              <a:t>Mecanismo de Morte Celular Neuronal</a:t>
            </a:r>
            <a:endParaRPr lang="pt-BR" sz="3000" dirty="0"/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2643188" y="5762625"/>
            <a:ext cx="4214812" cy="952500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>
            <a:normAutofit lnSpcReduction="10000"/>
          </a:bodyPr>
          <a:lstStyle/>
          <a:p>
            <a:pPr marL="320040" indent="-320040"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defRPr/>
            </a:pPr>
            <a:r>
              <a:rPr lang="pt-BR" sz="2900" dirty="0">
                <a:solidFill>
                  <a:schemeClr val="accent2"/>
                </a:solidFill>
                <a:latin typeface="+mn-lt"/>
                <a:cs typeface="+mn-cs"/>
              </a:rPr>
              <a:t>Lesão Neurológica </a:t>
            </a:r>
          </a:p>
          <a:p>
            <a:pPr marL="320040" indent="-320040"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defRPr/>
            </a:pPr>
            <a:r>
              <a:rPr lang="pt-BR" sz="2400" dirty="0">
                <a:solidFill>
                  <a:schemeClr val="accent2"/>
                </a:solidFill>
                <a:latin typeface="+mn-lt"/>
                <a:cs typeface="+mn-cs"/>
              </a:rPr>
              <a:t>(apoptose e necrose celular)</a:t>
            </a:r>
          </a:p>
        </p:txBody>
      </p:sp>
      <p:sp>
        <p:nvSpPr>
          <p:cNvPr id="9" name="Retângulo 8"/>
          <p:cNvSpPr/>
          <p:nvPr/>
        </p:nvSpPr>
        <p:spPr>
          <a:xfrm>
            <a:off x="3214688" y="1928813"/>
            <a:ext cx="2928937" cy="10715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>
                <a:solidFill>
                  <a:schemeClr val="tx1"/>
                </a:solidFill>
              </a:rPr>
              <a:t>Insulto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 err="1">
                <a:solidFill>
                  <a:schemeClr val="tx1"/>
                </a:solidFill>
              </a:rPr>
              <a:t>Hipóxico-Isquêmico</a:t>
            </a:r>
            <a:endParaRPr lang="pt-BR" sz="2200" b="1" dirty="0">
              <a:solidFill>
                <a:schemeClr val="tx1"/>
              </a:solidFill>
            </a:endParaRPr>
          </a:p>
        </p:txBody>
      </p:sp>
      <p:sp>
        <p:nvSpPr>
          <p:cNvPr id="11" name="Seta para baixo 10"/>
          <p:cNvSpPr/>
          <p:nvPr/>
        </p:nvSpPr>
        <p:spPr>
          <a:xfrm>
            <a:off x="4357688" y="3214688"/>
            <a:ext cx="357187" cy="642937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14" name="Conector de seta reta 13"/>
          <p:cNvCxnSpPr/>
          <p:nvPr/>
        </p:nvCxnSpPr>
        <p:spPr>
          <a:xfrm>
            <a:off x="2786063" y="3571875"/>
            <a:ext cx="1071562" cy="1588"/>
          </a:xfrm>
          <a:prstGeom prst="straightConnector1">
            <a:avLst/>
          </a:prstGeom>
          <a:ln w="254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tângulo 15"/>
          <p:cNvSpPr/>
          <p:nvPr/>
        </p:nvSpPr>
        <p:spPr>
          <a:xfrm>
            <a:off x="3429000" y="3919538"/>
            <a:ext cx="2428875" cy="93821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600" b="1" dirty="0">
                <a:solidFill>
                  <a:schemeClr val="tx1"/>
                </a:solidFill>
              </a:rPr>
              <a:t>Fase Latente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>
                <a:solidFill>
                  <a:schemeClr val="tx1"/>
                </a:solidFill>
              </a:rPr>
              <a:t>6 a 24 horas</a:t>
            </a:r>
            <a:endParaRPr lang="pt-BR" sz="2200" b="1" dirty="0">
              <a:solidFill>
                <a:schemeClr val="tx1"/>
              </a:solidFill>
            </a:endParaRPr>
          </a:p>
        </p:txBody>
      </p:sp>
      <p:sp>
        <p:nvSpPr>
          <p:cNvPr id="17" name="Seta para baixo 16"/>
          <p:cNvSpPr/>
          <p:nvPr/>
        </p:nvSpPr>
        <p:spPr>
          <a:xfrm>
            <a:off x="4357688" y="4929188"/>
            <a:ext cx="357187" cy="642937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9468" name="Espaço Reservado para Conteúdo 2"/>
          <p:cNvSpPr txBox="1">
            <a:spLocks/>
          </p:cNvSpPr>
          <p:nvPr/>
        </p:nvSpPr>
        <p:spPr bwMode="auto">
          <a:xfrm>
            <a:off x="5715000" y="3071813"/>
            <a:ext cx="3571875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1400" b="1">
                <a:solidFill>
                  <a:schemeClr val="accent1"/>
                </a:solidFill>
                <a:latin typeface="Tw Cen MT"/>
              </a:rPr>
              <a:t>2ª Fase: Falha Energética Secundária</a:t>
            </a:r>
          </a:p>
          <a:p>
            <a:pPr marL="319088" indent="-319088" algn="just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1400" b="1">
                <a:solidFill>
                  <a:schemeClr val="accent1"/>
                </a:solidFill>
                <a:latin typeface="Tw Cen MT"/>
              </a:rPr>
              <a:t>      (2ª onda de lesão cerebral)</a:t>
            </a:r>
          </a:p>
          <a:p>
            <a: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16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pt-BR" sz="1400">
                <a:latin typeface="Times New Roman" pitchFamily="18" charset="0"/>
                <a:cs typeface="Times New Roman" pitchFamily="18" charset="0"/>
              </a:rPr>
              <a:t>Ativação de Micróglia</a:t>
            </a:r>
          </a:p>
          <a:p>
            <a: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1400">
                <a:latin typeface="Times New Roman" pitchFamily="18" charset="0"/>
                <a:cs typeface="Times New Roman" pitchFamily="18" charset="0"/>
              </a:rPr>
              <a:t>	Apoptose</a:t>
            </a:r>
          </a:p>
          <a:p>
            <a: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1400">
                <a:latin typeface="Times New Roman" pitchFamily="18" charset="0"/>
                <a:cs typeface="Times New Roman" pitchFamily="18" charset="0"/>
              </a:rPr>
              <a:t>	↓ Fatores de crescimento</a:t>
            </a:r>
          </a:p>
          <a:p>
            <a:pPr marL="319088" indent="-319088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pt-BR" sz="1400">
                <a:latin typeface="Times New Roman" pitchFamily="18" charset="0"/>
                <a:cs typeface="Times New Roman" pitchFamily="18" charset="0"/>
              </a:rPr>
              <a:t>	↓ Síntese de proteínas</a:t>
            </a:r>
          </a:p>
          <a:p>
            <a:pPr marL="319088" indent="-319088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pt-BR" sz="1400">
                <a:latin typeface="Times New Roman" pitchFamily="18" charset="0"/>
                <a:cs typeface="Times New Roman" pitchFamily="18" charset="0"/>
              </a:rPr>
              <a:t>	Lesão oxidativa</a:t>
            </a:r>
          </a:p>
          <a:p>
            <a:pPr marL="319088" indent="-319088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pt-BR" sz="1400">
                <a:latin typeface="Times New Roman" pitchFamily="18" charset="0"/>
                <a:cs typeface="Times New Roman" pitchFamily="18" charset="0"/>
              </a:rPr>
              <a:t>	 ↑  aminoácidos excitatórios</a:t>
            </a:r>
            <a:endParaRPr lang="pt-BR" sz="1400">
              <a:latin typeface="Tw Cen MT"/>
            </a:endParaRPr>
          </a:p>
        </p:txBody>
      </p:sp>
      <p:sp>
        <p:nvSpPr>
          <p:cNvPr id="19" name="Nuvem 18"/>
          <p:cNvSpPr/>
          <p:nvPr/>
        </p:nvSpPr>
        <p:spPr>
          <a:xfrm>
            <a:off x="0" y="4357688"/>
            <a:ext cx="2786063" cy="1785937"/>
          </a:xfrm>
          <a:prstGeom prst="cloud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chemeClr val="tx1"/>
                </a:solidFill>
              </a:rPr>
              <a:t>Momento Passível de Intervenções </a:t>
            </a:r>
            <a:r>
              <a:rPr lang="pt-BR" sz="1600" b="1" dirty="0" err="1">
                <a:solidFill>
                  <a:schemeClr val="tx1"/>
                </a:solidFill>
              </a:rPr>
              <a:t>Neuroprotetoras</a:t>
            </a:r>
            <a:endParaRPr lang="pt-BR" sz="1600" b="1" dirty="0"/>
          </a:p>
        </p:txBody>
      </p:sp>
      <p:sp>
        <p:nvSpPr>
          <p:cNvPr id="20" name="Seta para baixo 19"/>
          <p:cNvSpPr/>
          <p:nvPr/>
        </p:nvSpPr>
        <p:spPr>
          <a:xfrm rot="4155489" flipV="1">
            <a:off x="2969419" y="4329907"/>
            <a:ext cx="225425" cy="852487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Fatores de Risco</a:t>
            </a:r>
          </a:p>
        </p:txBody>
      </p:sp>
      <p:pic>
        <p:nvPicPr>
          <p:cNvPr id="20483" name="Espaço Reservado para Conteúdo 5" descr="fatores de risco asfixia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l="9328" r="10420" b="5952"/>
          <a:stretch>
            <a:fillRect/>
          </a:stretch>
        </p:blipFill>
        <p:spPr>
          <a:xfrm>
            <a:off x="0" y="1071563"/>
            <a:ext cx="9144000" cy="5961062"/>
          </a:xfrm>
        </p:spPr>
      </p:pic>
      <p:sp>
        <p:nvSpPr>
          <p:cNvPr id="20484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3100" dirty="0" smtClean="0"/>
              <a:t>Suspeita de insulto </a:t>
            </a:r>
            <a:r>
              <a:rPr lang="pt-BR" sz="3100" dirty="0" err="1" smtClean="0"/>
              <a:t>hipóxico-isquêmico</a:t>
            </a:r>
            <a:r>
              <a:rPr lang="pt-BR" sz="3100" dirty="0" smtClean="0"/>
              <a:t>: gasometria arterial </a:t>
            </a:r>
            <a:r>
              <a:rPr lang="pt-BR" sz="3100" dirty="0" smtClean="0">
                <a:solidFill>
                  <a:srgbClr val="FF0000"/>
                </a:solidFill>
              </a:rPr>
              <a:t>ATÉ A 1ª HORA DE VIDA</a:t>
            </a:r>
            <a:endParaRPr lang="pt-BR" dirty="0"/>
          </a:p>
        </p:txBody>
      </p:sp>
      <p:sp>
        <p:nvSpPr>
          <p:cNvPr id="21507" name="Espaço Reservado para Conteúdo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Font typeface="Wingdings" pitchFamily="2" charset="2"/>
              <a:buChar char="à"/>
            </a:pPr>
            <a:r>
              <a:rPr lang="pt-BR" sz="2200" smtClean="0"/>
              <a:t>Avaliação dos critérios para EHI (Sarnat):</a:t>
            </a:r>
          </a:p>
          <a:p>
            <a:pPr>
              <a:buFont typeface="Wingdings" pitchFamily="2" charset="2"/>
              <a:buChar char="à"/>
            </a:pPr>
            <a:endParaRPr lang="pt-BR" sz="2200" smtClean="0"/>
          </a:p>
          <a:p>
            <a:r>
              <a:rPr lang="pt-BR" sz="2200" smtClean="0"/>
              <a:t>Encefalopatia clínica moderada ou grave</a:t>
            </a:r>
          </a:p>
          <a:p>
            <a:pPr>
              <a:buFont typeface="Wingdings" pitchFamily="2" charset="2"/>
              <a:buNone/>
            </a:pPr>
            <a:r>
              <a:rPr lang="pt-BR" sz="2200" smtClean="0"/>
              <a:t>		e/ou</a:t>
            </a:r>
          </a:p>
          <a:p>
            <a:r>
              <a:rPr lang="pt-BR" sz="2200" smtClean="0"/>
              <a:t>Suspeita de convulsão clínica</a:t>
            </a:r>
          </a:p>
        </p:txBody>
      </p:sp>
      <p:sp>
        <p:nvSpPr>
          <p:cNvPr id="21508" name="Espaço Reservado para Conteúdo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pt-BR" sz="2200" smtClean="0"/>
              <a:t>Preciso de fatores adicionais:</a:t>
            </a:r>
          </a:p>
          <a:p>
            <a:pPr>
              <a:buFont typeface="Wingdings" pitchFamily="2" charset="2"/>
              <a:buNone/>
            </a:pPr>
            <a:endParaRPr lang="pt-BR" sz="2200" smtClean="0"/>
          </a:p>
          <a:p>
            <a:pPr>
              <a:buFont typeface="Wingdings" pitchFamily="2" charset="2"/>
              <a:buNone/>
            </a:pPr>
            <a:r>
              <a:rPr lang="pt-BR" sz="2200" smtClean="0"/>
              <a:t>Evento perinatal agudo</a:t>
            </a:r>
          </a:p>
          <a:p>
            <a:pPr>
              <a:buFont typeface="Wingdings" pitchFamily="2" charset="2"/>
              <a:buNone/>
            </a:pPr>
            <a:r>
              <a:rPr lang="pt-BR" sz="2200" smtClean="0"/>
              <a:t>			+ </a:t>
            </a:r>
          </a:p>
          <a:p>
            <a:pPr>
              <a:buFont typeface="Wingdings" pitchFamily="2" charset="2"/>
              <a:buNone/>
            </a:pPr>
            <a:r>
              <a:rPr lang="pt-BR" sz="2200" smtClean="0"/>
              <a:t>Apgar ≤5 em 10min</a:t>
            </a:r>
          </a:p>
          <a:p>
            <a:pPr>
              <a:buFont typeface="Wingdings" pitchFamily="2" charset="2"/>
              <a:buNone/>
            </a:pPr>
            <a:r>
              <a:rPr lang="pt-BR" sz="2200" smtClean="0"/>
              <a:t>		</a:t>
            </a:r>
            <a:r>
              <a:rPr lang="pt-BR" sz="2200" u="sng" smtClean="0"/>
              <a:t>OU</a:t>
            </a:r>
            <a:r>
              <a:rPr lang="pt-BR" sz="2200" smtClean="0"/>
              <a:t> </a:t>
            </a:r>
          </a:p>
          <a:p>
            <a:pPr>
              <a:buFont typeface="Wingdings" pitchFamily="2" charset="2"/>
              <a:buNone/>
            </a:pPr>
            <a:r>
              <a:rPr lang="pt-BR" sz="2200" smtClean="0"/>
              <a:t>suporte ventilatório &gt;10min de vida</a:t>
            </a:r>
          </a:p>
        </p:txBody>
      </p:sp>
      <p:sp>
        <p:nvSpPr>
          <p:cNvPr id="21509" name="Espaço Reservado para Texto 4"/>
          <p:cNvSpPr>
            <a:spLocks noGrp="1"/>
          </p:cNvSpPr>
          <p:nvPr>
            <p:ph type="body" sz="quarter" idx="1"/>
          </p:nvPr>
        </p:nvSpPr>
        <p:spPr>
          <a:xfrm>
            <a:off x="609600" y="1571625"/>
            <a:ext cx="3886200" cy="820738"/>
          </a:xfrm>
        </p:spPr>
        <p:txBody>
          <a:bodyPr/>
          <a:lstStyle/>
          <a:p>
            <a:r>
              <a:rPr lang="pt-BR" sz="2400" smtClean="0"/>
              <a:t>pH &lt; 7 ou BE ≤ -16</a:t>
            </a:r>
          </a:p>
        </p:txBody>
      </p:sp>
      <p:sp>
        <p:nvSpPr>
          <p:cNvPr id="21510" name="Espaço Reservado para Texto 5"/>
          <p:cNvSpPr>
            <a:spLocks noGrp="1"/>
          </p:cNvSpPr>
          <p:nvPr>
            <p:ph type="body" sz="quarter" idx="3"/>
          </p:nvPr>
        </p:nvSpPr>
        <p:spPr>
          <a:xfrm>
            <a:off x="4800600" y="1571625"/>
            <a:ext cx="3886200" cy="820738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pt-BR" sz="2200" smtClean="0"/>
              <a:t>7.01 &lt; pH &lt; 7.15   </a:t>
            </a:r>
            <a:r>
              <a:rPr lang="pt-BR" sz="2200" u="sng" smtClean="0"/>
              <a:t>OU</a:t>
            </a:r>
            <a:r>
              <a:rPr lang="pt-BR" sz="2200" smtClean="0"/>
              <a:t> </a:t>
            </a:r>
          </a:p>
          <a:p>
            <a:r>
              <a:rPr lang="pt-BR" sz="2200" smtClean="0"/>
              <a:t>-10 &gt; BE &gt; -15.9</a:t>
            </a:r>
          </a:p>
        </p:txBody>
      </p:sp>
      <p:sp>
        <p:nvSpPr>
          <p:cNvPr id="9" name="Seta em curva para baixo 8"/>
          <p:cNvSpPr/>
          <p:nvPr/>
        </p:nvSpPr>
        <p:spPr>
          <a:xfrm rot="10800000">
            <a:off x="3000375" y="5715000"/>
            <a:ext cx="3071813" cy="71437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22531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pic>
        <p:nvPicPr>
          <p:cNvPr id="2253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l="29770" t="21609" r="23775" b="21185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23555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23556" name="Espaço Reservado para Conteúdo 5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pt-BR" smtClean="0"/>
          </a:p>
        </p:txBody>
      </p:sp>
      <p:pic>
        <p:nvPicPr>
          <p:cNvPr id="23557" name="Picture 2"/>
          <p:cNvPicPr>
            <a:picLocks noChangeAspect="1" noChangeArrowheads="1"/>
          </p:cNvPicPr>
          <p:nvPr/>
        </p:nvPicPr>
        <p:blipFill>
          <a:blip r:embed="rId2"/>
          <a:srcRect l="18469" t="195" r="2129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z="2400" b="1" smtClean="0"/>
              <a:t>Encefalopatia hipóxico-isquêmica (HIE)</a:t>
            </a:r>
            <a:r>
              <a:rPr lang="pt-BR" sz="2000" b="1" smtClean="0"/>
              <a:t/>
            </a:r>
            <a:br>
              <a:rPr lang="pt-BR" sz="2000" b="1" smtClean="0"/>
            </a:br>
            <a:endParaRPr lang="pt-BR" sz="2000" b="1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316913" cy="4972050"/>
          </a:xfrm>
        </p:spPr>
        <p:txBody>
          <a:bodyPr>
            <a:normAutofit fontScale="55000" lnSpcReduction="20000"/>
          </a:bodyPr>
          <a:lstStyle/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3200" dirty="0" smtClean="0"/>
              <a:t>Asfixia aguda </a:t>
            </a:r>
            <a:r>
              <a:rPr lang="pt-BR" sz="3200" dirty="0" smtClean="0">
                <a:sym typeface="Wingdings" pitchFamily="2" charset="2"/>
              </a:rPr>
              <a:t> </a:t>
            </a:r>
            <a:r>
              <a:rPr lang="pt-BR" sz="3200" dirty="0" smtClean="0"/>
              <a:t>fluxo sanguíneo preferido para </a:t>
            </a:r>
            <a:r>
              <a:rPr lang="pt-BR" sz="3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 cérebro, o coração e as glândulas adrenais</a:t>
            </a:r>
            <a:r>
              <a:rPr lang="pt-BR" sz="3200" dirty="0" smtClean="0"/>
              <a:t> com </a:t>
            </a:r>
            <a:r>
              <a:rPr lang="pt-BR" sz="3200" dirty="0" err="1" smtClean="0"/>
              <a:t>vasoconstrição</a:t>
            </a:r>
            <a:r>
              <a:rPr lang="pt-BR" sz="3200" dirty="0" smtClean="0"/>
              <a:t> para os outros órgãos (“reflexo de mergulho”)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endParaRPr lang="pt-BR" sz="3200" dirty="0" smtClean="0"/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pt-BR" sz="3200" dirty="0" smtClean="0"/>
              <a:t>Inicialmente:</a:t>
            </a:r>
            <a:endParaRPr lang="pt-BR" sz="3600" dirty="0" smtClean="0"/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3600" b="1" dirty="0" smtClean="0">
                <a:solidFill>
                  <a:schemeClr val="accent2"/>
                </a:solidFill>
                <a:latin typeface="Times New Roman"/>
                <a:cs typeface="Times New Roman"/>
              </a:rPr>
              <a:t>↑ </a:t>
            </a:r>
            <a:r>
              <a:rPr lang="pt-BR" sz="3200" dirty="0" smtClean="0"/>
              <a:t>fluxo sanguíneo cerebral e influxo de glicose para o cérebro. 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3600" b="1" dirty="0" smtClean="0">
                <a:solidFill>
                  <a:schemeClr val="accent2"/>
                </a:solidFill>
                <a:latin typeface="Times New Roman"/>
                <a:cs typeface="Times New Roman"/>
              </a:rPr>
              <a:t>↑</a:t>
            </a:r>
            <a:r>
              <a:rPr lang="pt-BR" sz="3200" b="1" dirty="0" smtClean="0">
                <a:solidFill>
                  <a:schemeClr val="accent2"/>
                </a:solidFill>
                <a:latin typeface="Times New Roman"/>
                <a:cs typeface="Times New Roman"/>
              </a:rPr>
              <a:t> </a:t>
            </a:r>
            <a:r>
              <a:rPr lang="pt-BR" sz="3200" dirty="0" err="1" smtClean="0"/>
              <a:t>glicogenólise</a:t>
            </a:r>
            <a:r>
              <a:rPr lang="pt-BR" sz="3200" dirty="0" smtClean="0"/>
              <a:t>, na </a:t>
            </a:r>
            <a:r>
              <a:rPr lang="pt-BR" sz="3200" dirty="0" err="1" smtClean="0"/>
              <a:t>glicólise</a:t>
            </a:r>
            <a:r>
              <a:rPr lang="pt-BR" sz="3200" dirty="0" smtClean="0"/>
              <a:t> e nos íons </a:t>
            </a:r>
            <a:r>
              <a:rPr lang="pt-BR" sz="3200" dirty="0" err="1" smtClean="0"/>
              <a:t>lactato</a:t>
            </a:r>
            <a:r>
              <a:rPr lang="pt-BR" sz="3200" dirty="0" smtClean="0"/>
              <a:t> e hidrogênio. 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endParaRPr lang="pt-BR" sz="3200" dirty="0" smtClean="0"/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pt-BR" sz="3200" dirty="0" smtClean="0"/>
              <a:t>Logo após: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3600" b="1" dirty="0" smtClean="0">
                <a:solidFill>
                  <a:schemeClr val="accent1"/>
                </a:solidFill>
                <a:latin typeface="Times New Roman"/>
                <a:cs typeface="Times New Roman"/>
              </a:rPr>
              <a:t>↓</a:t>
            </a:r>
            <a:r>
              <a:rPr lang="pt-BR" sz="3600" b="1" dirty="0" smtClean="0">
                <a:solidFill>
                  <a:schemeClr val="accent1"/>
                </a:solidFill>
              </a:rPr>
              <a:t> </a:t>
            </a:r>
            <a:r>
              <a:rPr lang="pt-BR" sz="3200" dirty="0" err="1" smtClean="0"/>
              <a:t>fosforilação</a:t>
            </a:r>
            <a:r>
              <a:rPr lang="pt-BR" sz="3200" dirty="0" smtClean="0"/>
              <a:t> </a:t>
            </a:r>
            <a:r>
              <a:rPr lang="pt-BR" sz="3200" dirty="0" err="1" smtClean="0"/>
              <a:t>oxidativa</a:t>
            </a:r>
            <a:r>
              <a:rPr lang="pt-BR" sz="3200" dirty="0" smtClean="0"/>
              <a:t>, </a:t>
            </a:r>
            <a:r>
              <a:rPr lang="pt-BR" sz="3600" b="1" dirty="0" smtClean="0">
                <a:solidFill>
                  <a:schemeClr val="accent1"/>
                </a:solidFill>
                <a:latin typeface="Times New Roman"/>
                <a:cs typeface="Times New Roman"/>
              </a:rPr>
              <a:t>↓ </a:t>
            </a:r>
            <a:r>
              <a:rPr lang="pt-BR" sz="3200" dirty="0" smtClean="0"/>
              <a:t>glicose cerebral e </a:t>
            </a:r>
            <a:r>
              <a:rPr lang="pt-BR" sz="3600" b="1" dirty="0" smtClean="0">
                <a:solidFill>
                  <a:schemeClr val="accent1"/>
                </a:solidFill>
                <a:latin typeface="Times New Roman"/>
                <a:cs typeface="Times New Roman"/>
              </a:rPr>
              <a:t>↓</a:t>
            </a:r>
            <a:r>
              <a:rPr lang="pt-BR" sz="3200" dirty="0" smtClean="0"/>
              <a:t> trifosfato de adenosina (ATP). 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endParaRPr lang="pt-BR" sz="3200" dirty="0" smtClean="0"/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3200" dirty="0" smtClean="0"/>
              <a:t>Essas alterações parecem ser mais pronunciadas na substância branca.</a:t>
            </a: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Clínica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829175"/>
          </a:xfrm>
        </p:spPr>
        <p:txBody>
          <a:bodyPr>
            <a:normAutofit fontScale="62500" lnSpcReduction="20000"/>
          </a:bodyPr>
          <a:lstStyle/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pt-BR" b="1" dirty="0" smtClean="0"/>
              <a:t>12h: </a:t>
            </a:r>
            <a:r>
              <a:rPr lang="pt-BR" dirty="0" smtClean="0"/>
              <a:t>sinais neurológicos de comprometimento difuso do SN. Podem apresentar crises convulsivas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pt-BR" b="1" dirty="0" smtClean="0"/>
              <a:t>12 a 24h: </a:t>
            </a:r>
            <a:r>
              <a:rPr lang="pt-BR" dirty="0" smtClean="0"/>
              <a:t>melhora aparente do estado comatoso, com a impressão de estar mais alerta. Crises convulsivas são mais </a:t>
            </a:r>
            <a:r>
              <a:rPr lang="pt-BR" dirty="0" err="1" smtClean="0"/>
              <a:t>frequentes</a:t>
            </a:r>
            <a:r>
              <a:rPr lang="pt-BR" dirty="0" smtClean="0"/>
              <a:t>. Tremores da Síndrome de </a:t>
            </a:r>
            <a:r>
              <a:rPr lang="pt-BR" dirty="0" err="1" smtClean="0"/>
              <a:t>Hiperexcitabilidade</a:t>
            </a:r>
            <a:r>
              <a:rPr lang="pt-BR" dirty="0" smtClean="0"/>
              <a:t> são comuns e geralmente confundidos com movimentos convulsivos </a:t>
            </a:r>
            <a:r>
              <a:rPr lang="pt-BR" dirty="0" err="1" smtClean="0"/>
              <a:t>clônicos</a:t>
            </a:r>
            <a:endParaRPr lang="pt-BR" dirty="0" smtClean="0"/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pt-BR" b="1" dirty="0" smtClean="0"/>
              <a:t>24 a 72h: </a:t>
            </a:r>
            <a:r>
              <a:rPr lang="pt-BR" dirty="0" smtClean="0"/>
              <a:t>aprofundamento do  coma e aparecem sinais de comprometimento do tronco cerebral</a:t>
            </a:r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320040" indent="-320040" algn="just" fontAlgn="auto">
              <a:lnSpc>
                <a:spcPct val="120000"/>
              </a:lnSpc>
              <a:spcAft>
                <a:spcPts val="0"/>
              </a:spcAft>
              <a:buFont typeface="Wingdings"/>
              <a:buNone/>
              <a:defRPr/>
            </a:pPr>
            <a:r>
              <a:rPr lang="pt-BR" b="1" dirty="0" smtClean="0"/>
              <a:t>Após 72h: </a:t>
            </a:r>
            <a:r>
              <a:rPr lang="pt-BR" dirty="0" smtClean="0"/>
              <a:t>os sobreviventes mostram regressão do quadro neurológico. </a:t>
            </a:r>
            <a:r>
              <a:rPr lang="pt-BR" dirty="0" err="1" smtClean="0"/>
              <a:t>Motilidade</a:t>
            </a:r>
            <a:r>
              <a:rPr lang="pt-BR" dirty="0" smtClean="0"/>
              <a:t> espontânea e reflexos </a:t>
            </a:r>
            <a:r>
              <a:rPr lang="pt-BR" dirty="0" err="1" smtClean="0"/>
              <a:t>arcáicos</a:t>
            </a:r>
            <a:r>
              <a:rPr lang="pt-BR" dirty="0" smtClean="0"/>
              <a:t> estão diminuídos. A dificuldade para sugar incrementa a necessidade de alimentação por sonda.   </a:t>
            </a:r>
          </a:p>
        </p:txBody>
      </p:sp>
      <p:sp>
        <p:nvSpPr>
          <p:cNvPr id="25604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Clínica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972050"/>
          </a:xfrm>
        </p:spPr>
        <p:txBody>
          <a:bodyPr>
            <a:normAutofit fontScale="77500" lnSpcReduction="20000"/>
          </a:bodyPr>
          <a:lstStyle/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b="1" u="sng" dirty="0" smtClean="0"/>
              <a:t>Coração:</a:t>
            </a:r>
            <a:r>
              <a:rPr lang="pt-BR" dirty="0" smtClean="0"/>
              <a:t> sinais de IC direita e IT. Disfunção miocárdica em 24-60% dos casos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b="1" u="sng" dirty="0" smtClean="0"/>
              <a:t>Pulmão:</a:t>
            </a:r>
            <a:r>
              <a:rPr lang="pt-BR" dirty="0" smtClean="0"/>
              <a:t> redução da síntese de surfactante, hemorragia pulmonar, HPP. Pode estar bem ventilado porém mal </a:t>
            </a:r>
            <a:r>
              <a:rPr lang="pt-BR" dirty="0" err="1" smtClean="0"/>
              <a:t>perfundido</a:t>
            </a:r>
            <a:r>
              <a:rPr lang="pt-BR" dirty="0" smtClean="0"/>
              <a:t>, levando a Insuficiência respiratório (desequilíbrio da relação V/Q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b="1" u="sng" dirty="0" smtClean="0"/>
              <a:t>Urinário</a:t>
            </a:r>
            <a:r>
              <a:rPr lang="pt-BR" dirty="0" smtClean="0"/>
              <a:t>: IR por NTA pela </a:t>
            </a:r>
            <a:r>
              <a:rPr lang="pt-BR" dirty="0" err="1" smtClean="0"/>
              <a:t>hipoperfusão</a:t>
            </a:r>
            <a:r>
              <a:rPr lang="pt-BR" dirty="0" smtClean="0"/>
              <a:t> e </a:t>
            </a:r>
            <a:r>
              <a:rPr lang="pt-BR" dirty="0" err="1" smtClean="0"/>
              <a:t>hipóxia</a:t>
            </a:r>
            <a:r>
              <a:rPr lang="pt-BR" dirty="0" smtClean="0"/>
              <a:t> renal. </a:t>
            </a:r>
            <a:r>
              <a:rPr lang="pt-BR" dirty="0" err="1" smtClean="0"/>
              <a:t>Oligúria</a:t>
            </a:r>
            <a:r>
              <a:rPr lang="pt-BR" dirty="0" smtClean="0"/>
              <a:t>, </a:t>
            </a:r>
            <a:r>
              <a:rPr lang="pt-BR" dirty="0" err="1" smtClean="0"/>
              <a:t>anúria</a:t>
            </a:r>
            <a:r>
              <a:rPr lang="pt-BR" dirty="0" smtClean="0"/>
              <a:t> ou ainda </a:t>
            </a:r>
            <a:r>
              <a:rPr lang="pt-BR" dirty="0" err="1" smtClean="0"/>
              <a:t>hematúria</a:t>
            </a:r>
            <a:r>
              <a:rPr lang="pt-BR" dirty="0" smtClean="0"/>
              <a:t>. Vigiar trombose de veia renal.</a:t>
            </a:r>
          </a:p>
        </p:txBody>
      </p:sp>
      <p:sp>
        <p:nvSpPr>
          <p:cNvPr id="26628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Clínica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972050"/>
          </a:xfrm>
        </p:spPr>
        <p:txBody>
          <a:bodyPr>
            <a:normAutofit fontScale="77500" lnSpcReduction="20000"/>
          </a:bodyPr>
          <a:lstStyle/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b="1" u="sng" dirty="0" smtClean="0"/>
              <a:t>Gastrintestinais:</a:t>
            </a:r>
            <a:r>
              <a:rPr lang="pt-BR" dirty="0" smtClean="0"/>
              <a:t> distensão gástrica, RG bilioso ou sanguinolento, intolerância alimentar, melena ou </a:t>
            </a:r>
            <a:r>
              <a:rPr lang="pt-BR" dirty="0" err="1" smtClean="0"/>
              <a:t>enterorragia</a:t>
            </a:r>
            <a:r>
              <a:rPr lang="pt-BR" dirty="0" smtClean="0"/>
              <a:t>. ECN é a principal preocupação. 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b="1" u="sng" dirty="0" smtClean="0"/>
              <a:t>Pele:</a:t>
            </a:r>
            <a:r>
              <a:rPr lang="pt-BR" dirty="0" smtClean="0"/>
              <a:t> primeira a ser comprometida por redistribuição de fluxo sanguíneo.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b="1" u="sng" dirty="0" smtClean="0"/>
              <a:t>Metabolismo:</a:t>
            </a:r>
            <a:r>
              <a:rPr lang="pt-BR" dirty="0" smtClean="0"/>
              <a:t>  hipoglicemia ou hiperglicemia, </a:t>
            </a:r>
            <a:r>
              <a:rPr lang="pt-BR" dirty="0" err="1" smtClean="0"/>
              <a:t>hipocalcemia</a:t>
            </a:r>
            <a:r>
              <a:rPr lang="pt-BR" dirty="0" smtClean="0"/>
              <a:t> (aumento do fosfato secundário à lesão celular </a:t>
            </a:r>
            <a:r>
              <a:rPr lang="pt-BR" dirty="0" err="1" smtClean="0"/>
              <a:t>hipóxia</a:t>
            </a:r>
            <a:r>
              <a:rPr lang="pt-BR" dirty="0" smtClean="0"/>
              <a:t>. 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b="1" u="sng" dirty="0" err="1" smtClean="0"/>
              <a:t>Hipomagnesemia</a:t>
            </a:r>
            <a:r>
              <a:rPr lang="pt-BR" b="1" u="sng" dirty="0" smtClean="0"/>
              <a:t>:</a:t>
            </a:r>
            <a:r>
              <a:rPr lang="pt-BR" dirty="0" smtClean="0"/>
              <a:t> hipotonia, convulsões e </a:t>
            </a:r>
            <a:r>
              <a:rPr lang="pt-BR" dirty="0" err="1" smtClean="0"/>
              <a:t>hipocalcemia</a:t>
            </a:r>
            <a:r>
              <a:rPr lang="pt-BR" dirty="0" smtClean="0"/>
              <a:t> persistente.  </a:t>
            </a:r>
          </a:p>
        </p:txBody>
      </p:sp>
      <p:sp>
        <p:nvSpPr>
          <p:cNvPr id="27652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Exames complementares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5043488"/>
          </a:xfrm>
        </p:spPr>
        <p:txBody>
          <a:bodyPr>
            <a:normAutofit fontScale="62500" lnSpcReduction="20000"/>
          </a:bodyPr>
          <a:lstStyle/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EAS: </a:t>
            </a:r>
            <a:r>
              <a:rPr lang="pt-BR" dirty="0" err="1" smtClean="0"/>
              <a:t>hematúria</a:t>
            </a:r>
            <a:r>
              <a:rPr lang="pt-BR" dirty="0" smtClean="0"/>
              <a:t>, </a:t>
            </a:r>
            <a:r>
              <a:rPr lang="pt-BR" dirty="0" err="1" smtClean="0"/>
              <a:t>proteinúria</a:t>
            </a:r>
            <a:r>
              <a:rPr lang="pt-BR" dirty="0" smtClean="0"/>
              <a:t>, </a:t>
            </a:r>
            <a:r>
              <a:rPr lang="pt-BR" dirty="0" err="1" smtClean="0"/>
              <a:t>cilindrúria</a:t>
            </a:r>
            <a:endParaRPr lang="pt-BR" dirty="0" smtClean="0"/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Eletrólitos e função renal (em caso de edema ou </a:t>
            </a:r>
            <a:r>
              <a:rPr lang="pt-BR" dirty="0" err="1" smtClean="0"/>
              <a:t>oligúria</a:t>
            </a:r>
            <a:r>
              <a:rPr lang="pt-BR" dirty="0" smtClean="0"/>
              <a:t>)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Sódio e </a:t>
            </a:r>
            <a:r>
              <a:rPr lang="pt-BR" dirty="0" err="1" smtClean="0"/>
              <a:t>Creatinina</a:t>
            </a:r>
            <a:r>
              <a:rPr lang="pt-BR" dirty="0" smtClean="0"/>
              <a:t> urinários concomitante na urina e sangue </a:t>
            </a:r>
            <a:r>
              <a:rPr lang="pt-BR" dirty="0" smtClean="0">
                <a:sym typeface="Wingdings" pitchFamily="2" charset="2"/>
              </a:rPr>
              <a:t> fração excretada de Na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err="1" smtClean="0">
                <a:sym typeface="Wingdings" pitchFamily="2" charset="2"/>
              </a:rPr>
              <a:t>Transaminases</a:t>
            </a:r>
            <a:r>
              <a:rPr lang="pt-BR" dirty="0" smtClean="0">
                <a:sym typeface="Wingdings" pitchFamily="2" charset="2"/>
              </a:rPr>
              <a:t>, </a:t>
            </a:r>
            <a:r>
              <a:rPr lang="pt-BR" dirty="0" err="1" smtClean="0">
                <a:sym typeface="Wingdings" pitchFamily="2" charset="2"/>
              </a:rPr>
              <a:t>coagulograma</a:t>
            </a:r>
            <a:r>
              <a:rPr lang="pt-BR" dirty="0" smtClean="0">
                <a:sym typeface="Wingdings" pitchFamily="2" charset="2"/>
              </a:rPr>
              <a:t>, albumina, bilirrubina e amônia plasmática</a:t>
            </a:r>
            <a:endParaRPr lang="pt-BR" dirty="0" smtClean="0"/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CK-MB e </a:t>
            </a:r>
            <a:r>
              <a:rPr lang="pt-BR" dirty="0" err="1" smtClean="0"/>
              <a:t>Cardio</a:t>
            </a:r>
            <a:r>
              <a:rPr lang="pt-BR" dirty="0" smtClean="0"/>
              <a:t> </a:t>
            </a:r>
            <a:r>
              <a:rPr lang="pt-BR" dirty="0" err="1" smtClean="0"/>
              <a:t>Troponinas</a:t>
            </a:r>
            <a:r>
              <a:rPr lang="pt-BR" dirty="0" smtClean="0"/>
              <a:t> I e/ou T (pico: 12–18h)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ECG: depressão ST nas derivações V intermediárias, inversão onda T nas derivações V à esquerda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err="1" smtClean="0"/>
              <a:t>Ecocardiograma</a:t>
            </a:r>
            <a:endParaRPr lang="pt-BR" dirty="0" smtClean="0"/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Ecografia </a:t>
            </a:r>
            <a:r>
              <a:rPr lang="pt-BR" dirty="0" err="1" smtClean="0"/>
              <a:t>transfontanela</a:t>
            </a:r>
            <a:endParaRPr lang="pt-BR" dirty="0" smtClean="0"/>
          </a:p>
        </p:txBody>
      </p:sp>
      <p:sp>
        <p:nvSpPr>
          <p:cNvPr id="28676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Manuseio do paciente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686300"/>
          </a:xfrm>
        </p:spPr>
        <p:txBody>
          <a:bodyPr>
            <a:normAutofit fontScale="62500" lnSpcReduction="20000"/>
          </a:bodyPr>
          <a:lstStyle/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Cabeceira elevada. Cabeça em linha média sem </a:t>
            </a:r>
            <a:r>
              <a:rPr lang="pt-BR" dirty="0" err="1" smtClean="0"/>
              <a:t>lateralização</a:t>
            </a:r>
            <a:r>
              <a:rPr lang="pt-BR" dirty="0" smtClean="0"/>
              <a:t> 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Ambiente calmo, menor barulho possível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Acesso venoso central que permita medir PVC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Dieta zero por 72h (risco de ECN) </a:t>
            </a:r>
            <a:r>
              <a:rPr lang="pt-BR" dirty="0" smtClean="0">
                <a:sym typeface="Wingdings" pitchFamily="2" charset="2"/>
              </a:rPr>
              <a:t> retornar em pequenas alíquotas leite materno</a:t>
            </a:r>
            <a:endParaRPr lang="pt-BR" dirty="0" smtClean="0"/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Caso </a:t>
            </a:r>
            <a:r>
              <a:rPr lang="pt-BR" dirty="0" err="1" smtClean="0"/>
              <a:t>oligúria</a:t>
            </a:r>
            <a:r>
              <a:rPr lang="pt-BR" dirty="0" smtClean="0"/>
              <a:t> ou </a:t>
            </a:r>
            <a:r>
              <a:rPr lang="pt-BR" dirty="0" err="1" smtClean="0"/>
              <a:t>anúria</a:t>
            </a:r>
            <a:r>
              <a:rPr lang="pt-BR" dirty="0" smtClean="0"/>
              <a:t>, passar SVD e prescrever 1 a 2 expansões de 20m/kg, furosemida se necessário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Registro rigoroso de PA</a:t>
            </a:r>
          </a:p>
          <a:p>
            <a:pPr marL="320040" indent="-320040" algn="just" fontAlgn="auto">
              <a:lnSpc>
                <a:spcPct val="17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Controle glicêmico: entre 75 e 100 </a:t>
            </a:r>
            <a:r>
              <a:rPr lang="pt-BR" dirty="0" err="1" smtClean="0"/>
              <a:t>mg</a:t>
            </a:r>
            <a:r>
              <a:rPr lang="pt-BR" dirty="0" smtClean="0"/>
              <a:t>/dL</a:t>
            </a:r>
          </a:p>
        </p:txBody>
      </p:sp>
      <p:sp>
        <p:nvSpPr>
          <p:cNvPr id="29700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Tratamento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algn="just">
              <a:lnSpc>
                <a:spcPct val="120000"/>
              </a:lnSpc>
            </a:pPr>
            <a:r>
              <a:rPr lang="pt-BR" smtClean="0"/>
              <a:t>Único tratamento comprovadamente eficaz: Hipotermia terapêutica</a:t>
            </a:r>
          </a:p>
          <a:p>
            <a:pPr lvl="1" algn="just">
              <a:lnSpc>
                <a:spcPct val="120000"/>
              </a:lnSpc>
            </a:pPr>
            <a:r>
              <a:rPr lang="pt-BR" smtClean="0">
                <a:sym typeface="Wingdings" pitchFamily="2" charset="2"/>
              </a:rPr>
              <a:t>Reduz morte ou sequelas neurológicas graves</a:t>
            </a:r>
          </a:p>
          <a:p>
            <a:pPr lvl="1" algn="just">
              <a:lnSpc>
                <a:spcPct val="120000"/>
              </a:lnSpc>
            </a:pPr>
            <a:r>
              <a:rPr lang="pt-BR" smtClean="0">
                <a:sym typeface="Wingdings" pitchFamily="2" charset="2"/>
              </a:rPr>
              <a:t>Redução da fase energética secundária (2ª onda de lesão celular)</a:t>
            </a:r>
          </a:p>
          <a:p>
            <a:pPr lvl="1" algn="just">
              <a:lnSpc>
                <a:spcPct val="120000"/>
              </a:lnSpc>
            </a:pPr>
            <a:r>
              <a:rPr lang="pt-BR" smtClean="0">
                <a:sym typeface="Wingdings" pitchFamily="2" charset="2"/>
              </a:rPr>
              <a:t>Redução da apoptose e necrose celular</a:t>
            </a:r>
            <a:endParaRPr lang="pt-BR" smtClean="0"/>
          </a:p>
        </p:txBody>
      </p:sp>
      <p:sp>
        <p:nvSpPr>
          <p:cNvPr id="30724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Restrição Hídrica</a:t>
            </a:r>
          </a:p>
        </p:txBody>
      </p:sp>
      <p:sp>
        <p:nvSpPr>
          <p:cNvPr id="31747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"/>
          </p:nvPr>
        </p:nvSpPr>
        <p:spPr>
          <a:xfrm>
            <a:off x="163513" y="1600200"/>
            <a:ext cx="8766175" cy="5257800"/>
          </a:xfrm>
        </p:spPr>
        <p:txBody>
          <a:bodyPr>
            <a:normAutofit fontScale="85000" lnSpcReduction="20000"/>
          </a:bodyPr>
          <a:lstStyle/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pt-BR" dirty="0" smtClean="0"/>
              <a:t>RN asfixiado:</a:t>
            </a:r>
          </a:p>
          <a:p>
            <a:pPr marL="320040" indent="-320040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Injúria renal associada a NTA</a:t>
            </a:r>
          </a:p>
          <a:p>
            <a:pPr marL="320040" indent="-320040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Tendem a reter líquido e podem ter Síndrome Inapropriada do ADH, levando inclusive a </a:t>
            </a:r>
            <a:r>
              <a:rPr lang="pt-BR" dirty="0" err="1" smtClean="0"/>
              <a:t>hiponatremia</a:t>
            </a:r>
            <a:r>
              <a:rPr lang="pt-BR" dirty="0" smtClean="0"/>
              <a:t> </a:t>
            </a:r>
            <a:r>
              <a:rPr lang="pt-BR" dirty="0" err="1" smtClean="0"/>
              <a:t>dilucional</a:t>
            </a:r>
            <a:r>
              <a:rPr lang="pt-BR" dirty="0" smtClean="0"/>
              <a:t> </a:t>
            </a:r>
          </a:p>
          <a:p>
            <a:pPr marL="320040" indent="-320040" fontAlgn="auto">
              <a:lnSpc>
                <a:spcPct val="12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dirty="0" smtClean="0"/>
              <a:t>Durante a fase de hipotermia tem </a:t>
            </a:r>
            <a:r>
              <a:rPr lang="pt-BR" dirty="0" err="1" smtClean="0"/>
              <a:t>vasoconstrição</a:t>
            </a:r>
            <a:r>
              <a:rPr lang="pt-BR" dirty="0" smtClean="0"/>
              <a:t> </a:t>
            </a:r>
            <a:r>
              <a:rPr lang="pt-BR" dirty="0" smtClean="0">
                <a:sym typeface="Wingdings" pitchFamily="2" charset="2"/>
              </a:rPr>
              <a:t> reduz perda insensível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pt-BR" dirty="0" smtClean="0">
              <a:sym typeface="Wingdings" pitchFamily="2" charset="2"/>
            </a:endParaRP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pt-BR" dirty="0" smtClean="0">
              <a:sym typeface="Wingdings" pitchFamily="2" charset="2"/>
            </a:endParaRP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pt-BR" dirty="0" smtClean="0">
              <a:sym typeface="Wingdings" pitchFamily="2" charset="2"/>
            </a:endParaRPr>
          </a:p>
          <a:p>
            <a:pPr marL="320040" indent="-320040" algn="ctr" fontAlgn="auto">
              <a:spcAft>
                <a:spcPts val="0"/>
              </a:spcAft>
              <a:buFont typeface="Wingdings"/>
              <a:buNone/>
              <a:defRPr/>
            </a:pPr>
            <a:endParaRPr lang="pt-BR" sz="2600" b="1" dirty="0" smtClean="0">
              <a:sym typeface="Wingdings" pitchFamily="2" charset="2"/>
            </a:endParaRPr>
          </a:p>
          <a:p>
            <a:pPr marL="320040" indent="-320040" algn="ctr" fontAlgn="auto">
              <a:spcAft>
                <a:spcPts val="0"/>
              </a:spcAft>
              <a:buFont typeface="Wingdings"/>
              <a:buNone/>
              <a:defRPr/>
            </a:pPr>
            <a:r>
              <a:rPr lang="pt-BR" sz="2600" b="1" dirty="0" smtClean="0">
                <a:sym typeface="Wingdings" pitchFamily="2" charset="2"/>
              </a:rPr>
              <a:t>Restringir líquidos para evitar sobrecarga de fluidos e edema cerebral</a:t>
            </a:r>
            <a:endParaRPr lang="pt-BR" sz="2600" b="1" dirty="0"/>
          </a:p>
        </p:txBody>
      </p:sp>
      <p:sp>
        <p:nvSpPr>
          <p:cNvPr id="7" name="Retângulo 6"/>
          <p:cNvSpPr/>
          <p:nvPr/>
        </p:nvSpPr>
        <p:spPr>
          <a:xfrm>
            <a:off x="428625" y="4643438"/>
            <a:ext cx="8001000" cy="12858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>
                <a:solidFill>
                  <a:schemeClr val="tx1"/>
                </a:solidFill>
                <a:sym typeface="Wingdings" pitchFamily="2" charset="2"/>
              </a:rPr>
              <a:t>Restringir a oferta hídrica a 50 – 60 ml/kg/dia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>
                <a:solidFill>
                  <a:schemeClr val="tx1"/>
                </a:solidFill>
                <a:sym typeface="Wingdings" pitchFamily="2" charset="2"/>
              </a:rPr>
              <a:t>Aumentar de acordo com BH e sódio sérico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>
                <a:solidFill>
                  <a:schemeClr val="tx1"/>
                </a:solidFill>
                <a:sym typeface="Wingdings" pitchFamily="2" charset="2"/>
              </a:rPr>
              <a:t>Aumentar oferta hídrica no reaquecimento (</a:t>
            </a:r>
            <a:r>
              <a:rPr lang="pt-BR" sz="2200" b="1" dirty="0" err="1">
                <a:solidFill>
                  <a:schemeClr val="tx1"/>
                </a:solidFill>
                <a:sym typeface="Wingdings" pitchFamily="2" charset="2"/>
              </a:rPr>
              <a:t>vasodilatação</a:t>
            </a:r>
            <a:r>
              <a:rPr lang="pt-BR" sz="2200" b="1" dirty="0">
                <a:solidFill>
                  <a:schemeClr val="tx1"/>
                </a:solidFill>
                <a:sym typeface="Wingdings" pitchFamily="2" charset="2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Manejo dos efeitos cardíacos</a:t>
            </a:r>
          </a:p>
        </p:txBody>
      </p:sp>
      <p:sp>
        <p:nvSpPr>
          <p:cNvPr id="32771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"/>
          </p:nvPr>
        </p:nvSpPr>
        <p:spPr>
          <a:xfrm>
            <a:off x="571500" y="1600200"/>
            <a:ext cx="8215313" cy="4614863"/>
          </a:xfrm>
        </p:spPr>
        <p:txBody>
          <a:bodyPr>
            <a:normAutofit fontScale="77500" lnSpcReduction="20000"/>
          </a:bodyPr>
          <a:lstStyle/>
          <a:p>
            <a:pPr marL="320040" indent="-320040" algn="just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2600" dirty="0" smtClean="0"/>
              <a:t>Ventilação adequada, com correção da </a:t>
            </a:r>
            <a:r>
              <a:rPr lang="pt-BR" sz="2600" dirty="0" err="1" smtClean="0"/>
              <a:t>hipoxemia</a:t>
            </a:r>
            <a:r>
              <a:rPr lang="pt-BR" sz="2600" dirty="0" smtClean="0"/>
              <a:t>, acidose e hipoglicemia</a:t>
            </a:r>
          </a:p>
          <a:p>
            <a:pPr marL="320040" indent="-320040" algn="just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2600" dirty="0" smtClean="0"/>
              <a:t>Evitar sobrecarga de volume e os diuréticos podem ser ineficazes na IR concomitante</a:t>
            </a:r>
          </a:p>
          <a:p>
            <a:pPr marL="320040" indent="-320040" algn="just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2600" dirty="0" smtClean="0"/>
              <a:t>Monitorizar PA média, PVC e débito urinário</a:t>
            </a:r>
          </a:p>
          <a:p>
            <a:pPr marL="320040" indent="-320040" algn="just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2600" dirty="0" smtClean="0"/>
              <a:t>Choque </a:t>
            </a:r>
            <a:r>
              <a:rPr lang="pt-BR" sz="2600" dirty="0" err="1" smtClean="0"/>
              <a:t>cardiogênico</a:t>
            </a:r>
            <a:r>
              <a:rPr lang="pt-BR" sz="2600" dirty="0" smtClean="0"/>
              <a:t> </a:t>
            </a:r>
            <a:r>
              <a:rPr lang="pt-BR" sz="2600" dirty="0" smtClean="0">
                <a:sym typeface="Wingdings" pitchFamily="2" charset="2"/>
              </a:rPr>
              <a:t> Dopamina e/ou </a:t>
            </a:r>
            <a:r>
              <a:rPr lang="pt-BR" sz="2600" dirty="0" err="1" smtClean="0">
                <a:sym typeface="Wingdings" pitchFamily="2" charset="2"/>
              </a:rPr>
              <a:t>Dobutamina</a:t>
            </a:r>
            <a:endParaRPr lang="pt-BR" sz="2600" dirty="0" smtClean="0">
              <a:sym typeface="Wingdings" pitchFamily="2" charset="2"/>
            </a:endParaRPr>
          </a:p>
          <a:p>
            <a:pPr marL="320040" indent="-320040" algn="just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2600" dirty="0" smtClean="0">
                <a:sym typeface="Wingdings" pitchFamily="2" charset="2"/>
              </a:rPr>
              <a:t>Manter PAM nos seguintes níveis:</a:t>
            </a:r>
          </a:p>
          <a:p>
            <a:pPr marL="640080" lvl="1" indent="-274320" algn="just" fontAlgn="auto">
              <a:lnSpc>
                <a:spcPct val="150000"/>
              </a:lnSpc>
              <a:spcAft>
                <a:spcPts val="0"/>
              </a:spcAft>
              <a:buFont typeface="Wingdings 2"/>
              <a:buChar char=""/>
              <a:defRPr/>
            </a:pPr>
            <a:r>
              <a:rPr lang="pt-BR" sz="2300" dirty="0" smtClean="0">
                <a:sym typeface="Wingdings" pitchFamily="2" charset="2"/>
              </a:rPr>
              <a:t>&lt;1000g: 30 a 35 </a:t>
            </a:r>
            <a:r>
              <a:rPr lang="pt-BR" sz="2300" dirty="0" err="1" smtClean="0">
                <a:sym typeface="Wingdings" pitchFamily="2" charset="2"/>
              </a:rPr>
              <a:t>mmHg</a:t>
            </a:r>
            <a:endParaRPr lang="pt-BR" sz="2300" dirty="0" smtClean="0">
              <a:sym typeface="Wingdings" pitchFamily="2" charset="2"/>
            </a:endParaRPr>
          </a:p>
          <a:p>
            <a:pPr marL="640080" lvl="1" indent="-274320" algn="just" fontAlgn="auto">
              <a:lnSpc>
                <a:spcPct val="150000"/>
              </a:lnSpc>
              <a:spcAft>
                <a:spcPts val="0"/>
              </a:spcAft>
              <a:buFont typeface="Wingdings 2"/>
              <a:buChar char=""/>
              <a:defRPr/>
            </a:pPr>
            <a:r>
              <a:rPr lang="pt-BR" sz="2300" dirty="0" smtClean="0">
                <a:sym typeface="Wingdings" pitchFamily="2" charset="2"/>
              </a:rPr>
              <a:t>1000-2000g: 35 a 40 </a:t>
            </a:r>
            <a:r>
              <a:rPr lang="pt-BR" sz="2300" dirty="0" err="1" smtClean="0">
                <a:sym typeface="Wingdings" pitchFamily="2" charset="2"/>
              </a:rPr>
              <a:t>mmHg</a:t>
            </a:r>
            <a:endParaRPr lang="pt-BR" sz="2300" dirty="0" smtClean="0">
              <a:sym typeface="Wingdings" pitchFamily="2" charset="2"/>
            </a:endParaRPr>
          </a:p>
          <a:p>
            <a:pPr marL="640080" lvl="1" indent="-274320" algn="just" fontAlgn="auto">
              <a:lnSpc>
                <a:spcPct val="150000"/>
              </a:lnSpc>
              <a:spcAft>
                <a:spcPts val="0"/>
              </a:spcAft>
              <a:buFont typeface="Wingdings 2"/>
              <a:buChar char=""/>
              <a:defRPr/>
            </a:pPr>
            <a:r>
              <a:rPr lang="pt-BR" sz="2300" dirty="0" smtClean="0">
                <a:sym typeface="Wingdings" pitchFamily="2" charset="2"/>
              </a:rPr>
              <a:t>&gt;2000g: 45 a 50 </a:t>
            </a:r>
            <a:r>
              <a:rPr lang="pt-BR" sz="2300" dirty="0" err="1" smtClean="0">
                <a:sym typeface="Wingdings" pitchFamily="2" charset="2"/>
              </a:rPr>
              <a:t>mmHg</a:t>
            </a:r>
            <a:endParaRPr lang="pt-BR" sz="2300" dirty="0" smtClean="0">
              <a:sym typeface="Wingdings" pitchFamily="2" charset="2"/>
            </a:endParaRPr>
          </a:p>
          <a:p>
            <a:pPr marL="320040" indent="-320040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endParaRPr lang="pt-BR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Efeitos hematológicos</a:t>
            </a:r>
          </a:p>
        </p:txBody>
      </p:sp>
      <p:sp>
        <p:nvSpPr>
          <p:cNvPr id="33795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33796" name="Espaço Reservado para Conteúdo 5"/>
          <p:cNvSpPr>
            <a:spLocks noGrp="1"/>
          </p:cNvSpPr>
          <p:nvPr>
            <p:ph sz="quarter" idx="1"/>
          </p:nvPr>
        </p:nvSpPr>
        <p:spPr>
          <a:xfrm>
            <a:off x="571500" y="1600200"/>
            <a:ext cx="8215313" cy="46148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sz="2600" smtClean="0"/>
              <a:t>CIVD devido à lesão de vasos sanguíneos</a:t>
            </a:r>
          </a:p>
          <a:p>
            <a:pPr>
              <a:lnSpc>
                <a:spcPct val="150000"/>
              </a:lnSpc>
            </a:pPr>
            <a:r>
              <a:rPr lang="pt-BR" sz="2600" smtClean="0"/>
              <a:t>O Fígado falha a síntese de fatores de coagulação e a medula pode não produzir plaquetas o suficiente</a:t>
            </a:r>
          </a:p>
          <a:p>
            <a:pPr>
              <a:lnSpc>
                <a:spcPct val="150000"/>
              </a:lnSpc>
            </a:pPr>
            <a:r>
              <a:rPr lang="pt-BR" sz="2600" smtClean="0"/>
              <a:t>Um coagulograma deve ser solicitado e corrigido de acordo com as alterações</a:t>
            </a:r>
          </a:p>
          <a:p>
            <a:pPr>
              <a:lnSpc>
                <a:spcPct val="150000"/>
              </a:lnSpc>
            </a:pPr>
            <a:endParaRPr lang="pt-BR" sz="2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Evitar</a:t>
            </a:r>
          </a:p>
        </p:txBody>
      </p:sp>
      <p:sp>
        <p:nvSpPr>
          <p:cNvPr id="34819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34820" name="Espaço Reservado para Conteúdo 5"/>
          <p:cNvSpPr>
            <a:spLocks noGrp="1"/>
          </p:cNvSpPr>
          <p:nvPr>
            <p:ph sz="quarter" idx="1"/>
          </p:nvPr>
        </p:nvSpPr>
        <p:spPr>
          <a:xfrm>
            <a:off x="571500" y="1600200"/>
            <a:ext cx="8215313" cy="46148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sz="2600" b="1" smtClean="0"/>
              <a:t>Hipóxia e Hiperóxia</a:t>
            </a:r>
          </a:p>
          <a:p>
            <a:pPr>
              <a:lnSpc>
                <a:spcPct val="150000"/>
              </a:lnSpc>
            </a:pPr>
            <a:r>
              <a:rPr lang="pt-BR" sz="2600" b="1" smtClean="0"/>
              <a:t>Hipo e hipercapnia</a:t>
            </a:r>
          </a:p>
          <a:p>
            <a:pPr>
              <a:lnSpc>
                <a:spcPct val="150000"/>
              </a:lnSpc>
            </a:pPr>
            <a:r>
              <a:rPr lang="pt-BR" sz="2600" b="1" smtClean="0"/>
              <a:t>Hipertermia</a:t>
            </a:r>
          </a:p>
          <a:p>
            <a:pPr>
              <a:lnSpc>
                <a:spcPct val="150000"/>
              </a:lnSpc>
            </a:pPr>
            <a:r>
              <a:rPr lang="pt-BR" sz="2600" b="1" smtClean="0"/>
              <a:t>Excesso de volume, uso de vasopressores</a:t>
            </a:r>
          </a:p>
          <a:p>
            <a:pPr>
              <a:lnSpc>
                <a:spcPct val="150000"/>
              </a:lnSpc>
            </a:pPr>
            <a:r>
              <a:rPr lang="pt-BR" sz="2600" b="1" smtClean="0"/>
              <a:t>Reposição de bicarbonato de sódio e cálcio</a:t>
            </a:r>
          </a:p>
          <a:p>
            <a:pPr>
              <a:lnSpc>
                <a:spcPct val="150000"/>
              </a:lnSpc>
            </a:pPr>
            <a:r>
              <a:rPr lang="pt-BR" sz="2600" b="1" smtClean="0"/>
              <a:t>Hipo e hiperglicemia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Monitoramento</a:t>
            </a:r>
          </a:p>
        </p:txBody>
      </p:sp>
      <p:sp>
        <p:nvSpPr>
          <p:cNvPr id="35843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35844" name="Espaço Reservado para Conteúdo 5"/>
          <p:cNvSpPr>
            <a:spLocks noGrp="1"/>
          </p:cNvSpPr>
          <p:nvPr>
            <p:ph sz="quarter" idx="1"/>
          </p:nvPr>
        </p:nvSpPr>
        <p:spPr>
          <a:xfrm>
            <a:off x="571500" y="1600200"/>
            <a:ext cx="8215313" cy="45434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sz="2600" b="1" smtClean="0"/>
              <a:t>Monitoramento cardíaco </a:t>
            </a:r>
            <a:r>
              <a:rPr lang="pt-BR" sz="2600" b="1" smtClean="0">
                <a:sym typeface="Wingdings" pitchFamily="2" charset="2"/>
              </a:rPr>
              <a:t> Bradicardia é muito comum</a:t>
            </a:r>
          </a:p>
          <a:p>
            <a:pPr>
              <a:lnSpc>
                <a:spcPct val="150000"/>
              </a:lnSpc>
            </a:pPr>
            <a:r>
              <a:rPr lang="pt-BR" sz="2600" b="1" smtClean="0">
                <a:sym typeface="Wingdings" pitchFamily="2" charset="2"/>
              </a:rPr>
              <a:t>Monitoramento da Diurese</a:t>
            </a:r>
          </a:p>
          <a:p>
            <a:pPr>
              <a:lnSpc>
                <a:spcPct val="150000"/>
              </a:lnSpc>
            </a:pPr>
            <a:r>
              <a:rPr lang="pt-BR" sz="2600" b="1" smtClean="0">
                <a:sym typeface="Wingdings" pitchFamily="2" charset="2"/>
              </a:rPr>
              <a:t>Monitoramento da PA (preferencialmente invasivo</a:t>
            </a:r>
          </a:p>
          <a:p>
            <a:pPr>
              <a:lnSpc>
                <a:spcPct val="150000"/>
              </a:lnSpc>
            </a:pPr>
            <a:r>
              <a:rPr lang="pt-BR" sz="2600" b="1" smtClean="0">
                <a:sym typeface="Wingdings" pitchFamily="2" charset="2"/>
              </a:rPr>
              <a:t>Monitoramento Cerebral Contínuo</a:t>
            </a:r>
            <a:endParaRPr lang="pt-BR" sz="2600" b="1" smtClean="0"/>
          </a:p>
          <a:p>
            <a:pPr>
              <a:lnSpc>
                <a:spcPct val="150000"/>
              </a:lnSpc>
            </a:pPr>
            <a:endParaRPr lang="pt-BR" sz="2600" b="1" smtClean="0"/>
          </a:p>
        </p:txBody>
      </p:sp>
      <p:sp>
        <p:nvSpPr>
          <p:cNvPr id="35845" name="Espaço Reservado para Conteúdo 2"/>
          <p:cNvSpPr txBox="1">
            <a:spLocks/>
          </p:cNvSpPr>
          <p:nvPr/>
        </p:nvSpPr>
        <p:spPr bwMode="auto">
          <a:xfrm>
            <a:off x="612775" y="1600200"/>
            <a:ext cx="8153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just">
              <a:lnSpc>
                <a:spcPct val="12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endParaRPr lang="pt-BR" sz="2900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Manejo da Dor e do Estresse</a:t>
            </a:r>
          </a:p>
        </p:txBody>
      </p:sp>
      <p:sp>
        <p:nvSpPr>
          <p:cNvPr id="36867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"/>
          </p:nvPr>
        </p:nvSpPr>
        <p:spPr>
          <a:xfrm>
            <a:off x="571500" y="1600200"/>
            <a:ext cx="8215313" cy="4543425"/>
          </a:xfrm>
        </p:spPr>
        <p:txBody>
          <a:bodyPr>
            <a:normAutofit fontScale="77500" lnSpcReduction="20000"/>
          </a:bodyPr>
          <a:lstStyle/>
          <a:p>
            <a:pPr marL="320040" indent="-320040" algn="just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2600" dirty="0" smtClean="0"/>
              <a:t>Asfixiados e submetidos a resfriamento corpóreo apresentam dor e estresse elevados nos primeiros dias de vida</a:t>
            </a:r>
          </a:p>
          <a:p>
            <a:pPr marL="320040" indent="-320040" algn="just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2600" dirty="0" smtClean="0"/>
              <a:t>A dor não tratada pode ter um efeito adverso sobre o desenvolvimento do SNC da criança, cicatrização de lesões, função imune, circulação e crescimento</a:t>
            </a:r>
          </a:p>
          <a:p>
            <a:pPr marL="320040" indent="-320040" algn="just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2600" dirty="0" smtClean="0"/>
              <a:t>Sedação adequada é essencial para uma </a:t>
            </a:r>
            <a:r>
              <a:rPr lang="pt-BR" sz="2600" dirty="0" err="1" smtClean="0"/>
              <a:t>neuroproteção</a:t>
            </a:r>
            <a:r>
              <a:rPr lang="pt-BR" sz="2600" dirty="0" smtClean="0"/>
              <a:t> ideal após insulto </a:t>
            </a:r>
            <a:r>
              <a:rPr lang="pt-BR" sz="2600" dirty="0" err="1" smtClean="0"/>
              <a:t>hipóxico-isquêmico</a:t>
            </a:r>
            <a:r>
              <a:rPr lang="pt-BR" sz="2600" dirty="0" smtClean="0"/>
              <a:t> e redução do estresse</a:t>
            </a:r>
          </a:p>
          <a:p>
            <a:pPr marL="320040" indent="-320040" algn="just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2600" dirty="0" smtClean="0"/>
              <a:t>Portanto, a aplicação de escalas e avaliação precisa da dor e estresse é passo fundamental no tratamento do nascido com asfixia </a:t>
            </a:r>
            <a:r>
              <a:rPr lang="pt-BR" sz="2600" dirty="0" err="1" smtClean="0"/>
              <a:t>perinatal</a:t>
            </a:r>
            <a:endParaRPr lang="pt-BR" sz="2600" dirty="0" smtClean="0"/>
          </a:p>
          <a:p>
            <a:pPr marL="320040" indent="-320040" fontAlgn="auto">
              <a:lnSpc>
                <a:spcPct val="150000"/>
              </a:lnSpc>
              <a:spcAft>
                <a:spcPts val="0"/>
              </a:spcAft>
              <a:buFont typeface="Wingdings"/>
              <a:buChar char=""/>
              <a:defRPr/>
            </a:pPr>
            <a:endParaRPr lang="pt-BR" sz="2600" b="1" dirty="0"/>
          </a:p>
        </p:txBody>
      </p:sp>
      <p:sp>
        <p:nvSpPr>
          <p:cNvPr id="36869" name="Espaço Reservado para Conteúdo 2"/>
          <p:cNvSpPr txBox="1">
            <a:spLocks/>
          </p:cNvSpPr>
          <p:nvPr/>
        </p:nvSpPr>
        <p:spPr bwMode="auto">
          <a:xfrm>
            <a:off x="612775" y="1600200"/>
            <a:ext cx="8153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76288" lvl="1" indent="-319088" algn="just">
              <a:lnSpc>
                <a:spcPct val="12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endParaRPr lang="pt-BR" sz="2900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Monitorização</a:t>
            </a:r>
            <a:r>
              <a:rPr lang="pt-BR" dirty="0" smtClean="0"/>
              <a:t> com </a:t>
            </a:r>
            <a:r>
              <a:rPr lang="pt-BR" dirty="0" err="1" smtClean="0"/>
              <a:t>aEEG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sz="2700" dirty="0" smtClean="0"/>
              <a:t>(EEG de amplitude integrada)</a:t>
            </a:r>
            <a:endParaRPr lang="pt-BR" sz="2700" dirty="0"/>
          </a:p>
        </p:txBody>
      </p:sp>
      <p:sp>
        <p:nvSpPr>
          <p:cNvPr id="37891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"/>
          </p:nvPr>
        </p:nvSpPr>
        <p:spPr>
          <a:xfrm>
            <a:off x="571500" y="1600200"/>
            <a:ext cx="8215313" cy="4829175"/>
          </a:xfrm>
        </p:spPr>
        <p:txBody>
          <a:bodyPr>
            <a:normAutofit/>
          </a:bodyPr>
          <a:lstStyle/>
          <a:p>
            <a:pPr>
              <a:lnSpc>
                <a:spcPct val="190000"/>
              </a:lnSpc>
            </a:pPr>
            <a:r>
              <a:rPr lang="pt-BR" sz="1800" smtClean="0"/>
              <a:t>Avaliação da injúria cerebral</a:t>
            </a:r>
          </a:p>
          <a:p>
            <a:pPr>
              <a:lnSpc>
                <a:spcPct val="190000"/>
              </a:lnSpc>
            </a:pPr>
            <a:r>
              <a:rPr lang="pt-BR" sz="1800" smtClean="0"/>
              <a:t>Pode ajudar a indicar terapia neuroprotetora (casos </a:t>
            </a:r>
            <a:r>
              <a:rPr lang="pt-BR" sz="1800" i="1" smtClean="0"/>
              <a:t>borderline</a:t>
            </a:r>
            <a:r>
              <a:rPr lang="pt-BR" sz="1800" smtClean="0"/>
              <a:t>)</a:t>
            </a:r>
          </a:p>
          <a:p>
            <a:pPr>
              <a:lnSpc>
                <a:spcPct val="190000"/>
              </a:lnSpc>
            </a:pPr>
            <a:r>
              <a:rPr lang="pt-BR" sz="1800" smtClean="0"/>
              <a:t>Auxilia na detecção de crise epiléptica</a:t>
            </a:r>
          </a:p>
          <a:p>
            <a:pPr lvl="1">
              <a:lnSpc>
                <a:spcPct val="190000"/>
              </a:lnSpc>
            </a:pPr>
            <a:r>
              <a:rPr lang="pt-BR" sz="1800" smtClean="0"/>
              <a:t>80 a 90% de todas as crises convulsivas são subclínicas (incluindo estados de mal epiléptico)</a:t>
            </a:r>
          </a:p>
          <a:p>
            <a:pPr lvl="1">
              <a:lnSpc>
                <a:spcPct val="190000"/>
              </a:lnSpc>
            </a:pPr>
            <a:r>
              <a:rPr lang="pt-BR" sz="1800" smtClean="0"/>
              <a:t>Maior número de crises está associado a pior prognóstico</a:t>
            </a:r>
          </a:p>
          <a:p>
            <a:pPr lvl="1">
              <a:lnSpc>
                <a:spcPct val="190000"/>
              </a:lnSpc>
            </a:pPr>
            <a:r>
              <a:rPr lang="pt-BR" sz="1800" smtClean="0"/>
              <a:t>Tratar crises subclínicas está associado a melhor neurodesenvolvimento</a:t>
            </a:r>
          </a:p>
          <a:p>
            <a:pPr>
              <a:lnSpc>
                <a:spcPct val="190000"/>
              </a:lnSpc>
            </a:pPr>
            <a:r>
              <a:rPr lang="pt-BR" sz="1800" smtClean="0"/>
              <a:t>Apresenta ótima relação prognóstica</a:t>
            </a:r>
          </a:p>
        </p:txBody>
      </p:sp>
      <p:sp>
        <p:nvSpPr>
          <p:cNvPr id="37893" name="Espaço Reservado para Conteúdo 2"/>
          <p:cNvSpPr txBox="1">
            <a:spLocks/>
          </p:cNvSpPr>
          <p:nvPr/>
        </p:nvSpPr>
        <p:spPr bwMode="auto">
          <a:xfrm>
            <a:off x="612775" y="1600200"/>
            <a:ext cx="8153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just">
              <a:lnSpc>
                <a:spcPct val="12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endParaRPr lang="pt-BR" sz="2900">
              <a:latin typeface="Tw Cen MT"/>
            </a:endParaRPr>
          </a:p>
        </p:txBody>
      </p:sp>
      <p:sp>
        <p:nvSpPr>
          <p:cNvPr id="37894" name="CaixaDeTexto 7"/>
          <p:cNvSpPr txBox="1">
            <a:spLocks noChangeArrowheads="1"/>
          </p:cNvSpPr>
          <p:nvPr/>
        </p:nvSpPr>
        <p:spPr bwMode="auto">
          <a:xfrm>
            <a:off x="7072313" y="5929313"/>
            <a:ext cx="18573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>
                <a:latin typeface="Tw Cen MT"/>
              </a:rPr>
              <a:t>Thorensen M (2010)</a:t>
            </a:r>
          </a:p>
          <a:p>
            <a:r>
              <a:rPr lang="pt-BR" sz="1200">
                <a:latin typeface="Tw Cen MT"/>
              </a:rPr>
              <a:t>Srinvasakumar P (2015)</a:t>
            </a:r>
          </a:p>
          <a:p>
            <a:r>
              <a:rPr lang="pt-BR" sz="1200">
                <a:latin typeface="Tw Cen MT"/>
              </a:rPr>
              <a:t>Murray DM (2008)</a:t>
            </a:r>
          </a:p>
          <a:p>
            <a:r>
              <a:rPr lang="pt-BR" sz="1200">
                <a:latin typeface="Tw Cen MT"/>
              </a:rPr>
              <a:t>Del Rio (2015)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Reaquecimento</a:t>
            </a:r>
          </a:p>
        </p:txBody>
      </p:sp>
      <p:sp>
        <p:nvSpPr>
          <p:cNvPr id="38915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38916" name="Espaço Reservado para Conteúdo 5"/>
          <p:cNvSpPr>
            <a:spLocks noGrp="1"/>
          </p:cNvSpPr>
          <p:nvPr>
            <p:ph sz="quarter" idx="1"/>
          </p:nvPr>
        </p:nvSpPr>
        <p:spPr>
          <a:xfrm>
            <a:off x="571500" y="1600200"/>
            <a:ext cx="8215313" cy="4829175"/>
          </a:xfrm>
        </p:spPr>
        <p:txBody>
          <a:bodyPr/>
          <a:lstStyle/>
          <a:p>
            <a:pPr algn="ctr">
              <a:lnSpc>
                <a:spcPct val="150000"/>
              </a:lnSpc>
              <a:buFont typeface="Wingdings" pitchFamily="2" charset="2"/>
              <a:buNone/>
            </a:pPr>
            <a:r>
              <a:rPr lang="pt-BR" sz="2200" b="1" smtClean="0">
                <a:solidFill>
                  <a:schemeClr val="accent2"/>
                </a:solidFill>
              </a:rPr>
              <a:t>INÍCIO: após 72 horas do resfriamento</a:t>
            </a:r>
          </a:p>
          <a:p>
            <a:pPr algn="ctr">
              <a:lnSpc>
                <a:spcPct val="150000"/>
              </a:lnSpc>
              <a:buFont typeface="Wingdings" pitchFamily="2" charset="2"/>
              <a:buNone/>
            </a:pPr>
            <a:r>
              <a:rPr lang="pt-BR" sz="2200" b="1" smtClean="0">
                <a:solidFill>
                  <a:schemeClr val="accent2"/>
                </a:solidFill>
              </a:rPr>
              <a:t>Aquecer 0,2 a 0,5ºC a cada hora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endParaRPr lang="pt-BR" sz="2200" smtClean="0"/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pt-BR" sz="2200" smtClean="0"/>
              <a:t>Cuidados:</a:t>
            </a:r>
          </a:p>
          <a:p>
            <a:pPr>
              <a:lnSpc>
                <a:spcPct val="110000"/>
              </a:lnSpc>
            </a:pPr>
            <a:r>
              <a:rPr lang="pt-BR" sz="2200" smtClean="0"/>
              <a:t>Aumenta a chance de convulsão</a:t>
            </a:r>
          </a:p>
          <a:p>
            <a:pPr>
              <a:lnSpc>
                <a:spcPct val="110000"/>
              </a:lnSpc>
            </a:pPr>
            <a:r>
              <a:rPr lang="pt-BR" sz="2200" smtClean="0"/>
              <a:t>Hipovolemia por vasodilatação  (relativa) </a:t>
            </a:r>
            <a:r>
              <a:rPr lang="pt-BR" sz="2200" smtClean="0">
                <a:sym typeface="Wingdings" pitchFamily="2" charset="2"/>
              </a:rPr>
              <a:t> hipotensão</a:t>
            </a:r>
          </a:p>
          <a:p>
            <a:pPr>
              <a:lnSpc>
                <a:spcPct val="110000"/>
              </a:lnSpc>
            </a:pPr>
            <a:r>
              <a:rPr lang="pt-BR" sz="2200" smtClean="0">
                <a:sym typeface="Wingdings" pitchFamily="2" charset="2"/>
              </a:rPr>
              <a:t>Redistribuição de drogas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</a:pPr>
            <a:endParaRPr lang="pt-BR" sz="2200" smtClean="0">
              <a:sym typeface="Wingdings" pitchFamily="2" charset="2"/>
            </a:endParaRPr>
          </a:p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lang="pt-BR" sz="2200" smtClean="0">
                <a:sym typeface="Wingdings" pitchFamily="2" charset="2"/>
              </a:rPr>
              <a:t>Aquecimento inadequado está associado a apoptose cortical </a:t>
            </a:r>
          </a:p>
        </p:txBody>
      </p:sp>
      <p:sp>
        <p:nvSpPr>
          <p:cNvPr id="38917" name="Espaço Reservado para Conteúdo 2"/>
          <p:cNvSpPr txBox="1">
            <a:spLocks/>
          </p:cNvSpPr>
          <p:nvPr/>
        </p:nvSpPr>
        <p:spPr bwMode="auto">
          <a:xfrm>
            <a:off x="612775" y="1600200"/>
            <a:ext cx="8153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just">
              <a:lnSpc>
                <a:spcPct val="12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endParaRPr lang="pt-BR" sz="2900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Suporte para a família</a:t>
            </a:r>
          </a:p>
        </p:txBody>
      </p:sp>
      <p:sp>
        <p:nvSpPr>
          <p:cNvPr id="39939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"/>
          </p:nvPr>
        </p:nvSpPr>
        <p:spPr>
          <a:xfrm>
            <a:off x="571500" y="1600200"/>
            <a:ext cx="8215313" cy="4829175"/>
          </a:xfrm>
        </p:spPr>
        <p:txBody>
          <a:bodyPr>
            <a:normAutofit fontScale="92500"/>
          </a:bodyPr>
          <a:lstStyle/>
          <a:p>
            <a:pPr marL="320040" indent="-320040" algn="just" fontAlgn="auto">
              <a:lnSpc>
                <a:spcPct val="11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2200" dirty="0" smtClean="0"/>
              <a:t>A asfixia </a:t>
            </a:r>
            <a:r>
              <a:rPr lang="pt-BR" sz="2200" dirty="0" err="1" smtClean="0"/>
              <a:t>perinatal</a:t>
            </a:r>
            <a:r>
              <a:rPr lang="pt-BR" sz="2200" dirty="0" smtClean="0"/>
              <a:t> é </a:t>
            </a:r>
            <a:r>
              <a:rPr lang="pt-BR" sz="2200" dirty="0" err="1" smtClean="0"/>
              <a:t>consequência</a:t>
            </a:r>
            <a:r>
              <a:rPr lang="pt-BR" sz="2200" dirty="0" smtClean="0"/>
              <a:t> de insulto agudo e portanto completamente inesperado para os pais e demais familiares </a:t>
            </a:r>
          </a:p>
          <a:p>
            <a:pPr marL="320040" indent="-320040" algn="just" fontAlgn="auto">
              <a:lnSpc>
                <a:spcPct val="110000"/>
              </a:lnSpc>
              <a:spcAft>
                <a:spcPts val="0"/>
              </a:spcAft>
              <a:buFont typeface="Wingdings"/>
              <a:buChar char=""/>
              <a:defRPr/>
            </a:pPr>
            <a:endParaRPr lang="pt-BR" sz="2200" dirty="0" smtClean="0"/>
          </a:p>
          <a:p>
            <a:pPr marL="320040" indent="-320040" algn="just" fontAlgn="auto">
              <a:lnSpc>
                <a:spcPct val="110000"/>
              </a:lnSpc>
              <a:spcAft>
                <a:spcPts val="0"/>
              </a:spcAft>
              <a:buFont typeface="Wingdings"/>
              <a:buChar char=""/>
              <a:defRPr/>
            </a:pPr>
            <a:r>
              <a:rPr lang="pt-BR" sz="2200" dirty="0" smtClean="0"/>
              <a:t>Atenção especial, explicação da gravidade da doença, tratamentos específicos e prognósticos são essenciais, sendo fundamental:</a:t>
            </a:r>
          </a:p>
          <a:p>
            <a:pPr marL="640080" lvl="1" indent="-274320" algn="just" fontAlgn="auto">
              <a:lnSpc>
                <a:spcPct val="110000"/>
              </a:lnSpc>
              <a:spcAft>
                <a:spcPts val="0"/>
              </a:spcAft>
              <a:buFont typeface="Wingdings 2"/>
              <a:buChar char=""/>
              <a:defRPr/>
            </a:pPr>
            <a:r>
              <a:rPr lang="pt-BR" sz="2200" dirty="0" smtClean="0">
                <a:sym typeface="Wingdings" pitchFamily="2" charset="2"/>
              </a:rPr>
              <a:t>Explicar à família o raciocínio para o uso da hipotermia e o tempo esperado de tratamento</a:t>
            </a:r>
          </a:p>
          <a:p>
            <a:pPr marL="640080" lvl="1" indent="-274320" algn="just" fontAlgn="auto">
              <a:lnSpc>
                <a:spcPct val="110000"/>
              </a:lnSpc>
              <a:spcAft>
                <a:spcPts val="0"/>
              </a:spcAft>
              <a:buFont typeface="Wingdings 2"/>
              <a:buChar char=""/>
              <a:defRPr/>
            </a:pPr>
            <a:r>
              <a:rPr lang="pt-BR" sz="2200" dirty="0" smtClean="0">
                <a:sym typeface="Wingdings" pitchFamily="2" charset="2"/>
              </a:rPr>
              <a:t>Explicar à família que o bebê vai sentir frio, a duração do tratamento e </a:t>
            </a:r>
            <a:r>
              <a:rPr lang="pt-BR" sz="2200" dirty="0" err="1" smtClean="0">
                <a:sym typeface="Wingdings" pitchFamily="2" charset="2"/>
              </a:rPr>
              <a:t>tranquilizá-los</a:t>
            </a:r>
            <a:r>
              <a:rPr lang="pt-BR" sz="2200" dirty="0" smtClean="0">
                <a:sym typeface="Wingdings" pitchFamily="2" charset="2"/>
              </a:rPr>
              <a:t> que seu bebê será mantido confortável durante o tratamento</a:t>
            </a:r>
          </a:p>
          <a:p>
            <a:pPr marL="640080" lvl="1" indent="-274320" algn="just" fontAlgn="auto">
              <a:lnSpc>
                <a:spcPct val="110000"/>
              </a:lnSpc>
              <a:spcAft>
                <a:spcPts val="0"/>
              </a:spcAft>
              <a:buFont typeface="Wingdings 2"/>
              <a:buChar char=""/>
              <a:defRPr/>
            </a:pPr>
            <a:r>
              <a:rPr lang="pt-BR" sz="2200" dirty="0" smtClean="0">
                <a:sym typeface="Wingdings" pitchFamily="2" charset="2"/>
              </a:rPr>
              <a:t>Estimular o contato e vínculo precoce entre familiares e </a:t>
            </a:r>
            <a:r>
              <a:rPr lang="pt-BR" sz="2200" dirty="0" err="1" smtClean="0">
                <a:sym typeface="Wingdings" pitchFamily="2" charset="2"/>
              </a:rPr>
              <a:t>RNs</a:t>
            </a:r>
            <a:endParaRPr lang="pt-BR" sz="1900" dirty="0" smtClean="0"/>
          </a:p>
        </p:txBody>
      </p:sp>
      <p:sp>
        <p:nvSpPr>
          <p:cNvPr id="39941" name="Espaço Reservado para Conteúdo 2"/>
          <p:cNvSpPr txBox="1">
            <a:spLocks/>
          </p:cNvSpPr>
          <p:nvPr/>
        </p:nvSpPr>
        <p:spPr bwMode="auto">
          <a:xfrm>
            <a:off x="612775" y="1600200"/>
            <a:ext cx="8153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just">
              <a:lnSpc>
                <a:spcPct val="12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endParaRPr lang="pt-BR" sz="2900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Acompanhamento pós alta</a:t>
            </a:r>
          </a:p>
        </p:txBody>
      </p:sp>
      <p:sp>
        <p:nvSpPr>
          <p:cNvPr id="40963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40964" name="Espaço Reservado para Conteúdo 5"/>
          <p:cNvSpPr>
            <a:spLocks noGrp="1"/>
          </p:cNvSpPr>
          <p:nvPr>
            <p:ph sz="quarter" idx="1"/>
          </p:nvPr>
        </p:nvSpPr>
        <p:spPr>
          <a:xfrm>
            <a:off x="571500" y="1600200"/>
            <a:ext cx="8215313" cy="482917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pt-BR" sz="2200" smtClean="0"/>
              <a:t>Equipe multidisciplinar </a:t>
            </a:r>
            <a:r>
              <a:rPr lang="pt-BR" sz="2200" smtClean="0">
                <a:sym typeface="Wingdings" pitchFamily="2" charset="2"/>
              </a:rPr>
              <a:t> estimulação precoce e avaliação longitudinal  do DNPM de todos os pacientes acometidos</a:t>
            </a:r>
          </a:p>
          <a:p>
            <a:pPr algn="just">
              <a:lnSpc>
                <a:spcPct val="150000"/>
              </a:lnSpc>
            </a:pPr>
            <a:r>
              <a:rPr lang="pt-BR" sz="2200" smtClean="0">
                <a:sym typeface="Wingdings" pitchFamily="2" charset="2"/>
              </a:rPr>
              <a:t>Pesquisar anormalidades do desenvolvimento neurológico:</a:t>
            </a:r>
          </a:p>
          <a:p>
            <a:pPr lvl="1" algn="just">
              <a:lnSpc>
                <a:spcPct val="150000"/>
              </a:lnSpc>
            </a:pPr>
            <a:r>
              <a:rPr lang="pt-BR" sz="2000" smtClean="0">
                <a:sym typeface="Wingdings" pitchFamily="2" charset="2"/>
              </a:rPr>
              <a:t>Perda motora ou sensorial severa (primeiro ano de vida)</a:t>
            </a:r>
          </a:p>
          <a:p>
            <a:pPr lvl="1" algn="just">
              <a:lnSpc>
                <a:spcPct val="150000"/>
              </a:lnSpc>
            </a:pPr>
            <a:r>
              <a:rPr lang="pt-BR" sz="2000" smtClean="0">
                <a:sym typeface="Wingdings" pitchFamily="2" charset="2"/>
              </a:rPr>
              <a:t>Baixo quociente de desenvolvimento (segundo ano)</a:t>
            </a:r>
          </a:p>
          <a:p>
            <a:pPr lvl="1" algn="just">
              <a:lnSpc>
                <a:spcPct val="150000"/>
              </a:lnSpc>
            </a:pPr>
            <a:r>
              <a:rPr lang="pt-BR" sz="2000" smtClean="0">
                <a:sym typeface="Wingdings" pitchFamily="2" charset="2"/>
              </a:rPr>
              <a:t>Disfunção motora fina e grosseira (dois a quatro anos)</a:t>
            </a:r>
          </a:p>
          <a:p>
            <a:pPr lvl="1" algn="just">
              <a:lnSpc>
                <a:spcPct val="150000"/>
              </a:lnSpc>
            </a:pPr>
            <a:r>
              <a:rPr lang="pt-BR" sz="2000" smtClean="0">
                <a:sym typeface="Wingdings" pitchFamily="2" charset="2"/>
              </a:rPr>
              <a:t>Anormalidades na função cognitiva (quatro a sete anos)</a:t>
            </a:r>
          </a:p>
          <a:p>
            <a:pPr lvl="1" algn="just">
              <a:lnSpc>
                <a:spcPct val="150000"/>
              </a:lnSpc>
            </a:pPr>
            <a:r>
              <a:rPr lang="pt-BR" sz="2000" smtClean="0">
                <a:sym typeface="Wingdings" pitchFamily="2" charset="2"/>
              </a:rPr>
              <a:t>Dificuldades de aprendizagem (sete a nove anos)</a:t>
            </a:r>
            <a:endParaRPr lang="pt-BR" sz="2000" smtClean="0"/>
          </a:p>
        </p:txBody>
      </p:sp>
      <p:sp>
        <p:nvSpPr>
          <p:cNvPr id="40965" name="Espaço Reservado para Conteúdo 2"/>
          <p:cNvSpPr txBox="1">
            <a:spLocks/>
          </p:cNvSpPr>
          <p:nvPr/>
        </p:nvSpPr>
        <p:spPr bwMode="auto">
          <a:xfrm>
            <a:off x="612775" y="1600200"/>
            <a:ext cx="8153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just">
              <a:lnSpc>
                <a:spcPct val="12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endParaRPr lang="pt-BR" sz="2900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mtClean="0"/>
              <a:t>Controvérsias</a:t>
            </a:r>
          </a:p>
        </p:txBody>
      </p:sp>
      <p:sp>
        <p:nvSpPr>
          <p:cNvPr id="41987" name="CaixaDeTexto 4"/>
          <p:cNvSpPr txBox="1">
            <a:spLocks noChangeArrowheads="1"/>
          </p:cNvSpPr>
          <p:nvPr/>
        </p:nvSpPr>
        <p:spPr bwMode="auto">
          <a:xfrm>
            <a:off x="5786438" y="100013"/>
            <a:ext cx="3214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 b="1">
                <a:solidFill>
                  <a:schemeClr val="tx2"/>
                </a:solidFill>
                <a:latin typeface="Tw Cen MT"/>
              </a:rPr>
              <a:t>Asfixia Perinatal</a:t>
            </a:r>
          </a:p>
        </p:txBody>
      </p:sp>
      <p:sp>
        <p:nvSpPr>
          <p:cNvPr id="41988" name="Espaço Reservado para Conteúdo 5"/>
          <p:cNvSpPr>
            <a:spLocks noGrp="1"/>
          </p:cNvSpPr>
          <p:nvPr>
            <p:ph sz="quarter" idx="1"/>
          </p:nvPr>
        </p:nvSpPr>
        <p:spPr>
          <a:xfrm>
            <a:off x="571500" y="1600200"/>
            <a:ext cx="8215313" cy="482917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pt-BR" sz="2200" smtClean="0"/>
              <a:t>Idade gestacional &lt; 35 semanas</a:t>
            </a:r>
          </a:p>
          <a:p>
            <a:pPr algn="just">
              <a:lnSpc>
                <a:spcPct val="150000"/>
              </a:lnSpc>
            </a:pPr>
            <a:r>
              <a:rPr lang="pt-BR" sz="2200" smtClean="0"/>
              <a:t>Encefalopatia leve</a:t>
            </a:r>
          </a:p>
          <a:p>
            <a:pPr algn="just">
              <a:lnSpc>
                <a:spcPct val="150000"/>
              </a:lnSpc>
            </a:pPr>
            <a:r>
              <a:rPr lang="pt-BR" sz="2200" smtClean="0"/>
              <a:t>Início da hipotermia após 6h de vida</a:t>
            </a:r>
          </a:p>
          <a:p>
            <a:pPr algn="just">
              <a:lnSpc>
                <a:spcPct val="150000"/>
              </a:lnSpc>
            </a:pPr>
            <a:r>
              <a:rPr lang="pt-BR" sz="2200" smtClean="0"/>
              <a:t>Em locais de baixo ou médio recurso</a:t>
            </a:r>
          </a:p>
          <a:p>
            <a:pPr algn="just">
              <a:lnSpc>
                <a:spcPct val="150000"/>
              </a:lnSpc>
            </a:pPr>
            <a:r>
              <a:rPr lang="pt-BR" sz="2200" smtClean="0"/>
              <a:t>Terapias adjuvantes (EPO, Células Tronco)</a:t>
            </a:r>
          </a:p>
          <a:p>
            <a:pPr algn="just">
              <a:lnSpc>
                <a:spcPct val="150000"/>
              </a:lnSpc>
            </a:pPr>
            <a:endParaRPr lang="pt-BR" sz="2200" smtClean="0"/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pt-BR" sz="2200" smtClean="0"/>
              <a:t>Ainda em estudo...</a:t>
            </a:r>
            <a:endParaRPr lang="pt-BR" sz="1900" smtClean="0"/>
          </a:p>
        </p:txBody>
      </p:sp>
      <p:sp>
        <p:nvSpPr>
          <p:cNvPr id="41989" name="Espaço Reservado para Conteúdo 2"/>
          <p:cNvSpPr txBox="1">
            <a:spLocks/>
          </p:cNvSpPr>
          <p:nvPr/>
        </p:nvSpPr>
        <p:spPr bwMode="auto">
          <a:xfrm>
            <a:off x="612775" y="1600200"/>
            <a:ext cx="8153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just">
              <a:lnSpc>
                <a:spcPct val="12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endParaRPr lang="pt-BR" sz="2900">
              <a:latin typeface="Tw Cen M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z="1600" b="1" smtClean="0"/>
              <a:t>O recém-nascido nasce pálido, cianótico e em apnéia. O obstetra observa um descolamento de placenta completo. Um gás de sangue arterial do cordão revelou um pH de 6,96, PCO2 de 45, PO2 de 38 e excesso de base (BE)-20. </a:t>
            </a:r>
            <a:br>
              <a:rPr lang="pt-BR" sz="1600" b="1" smtClean="0"/>
            </a:br>
            <a:r>
              <a:rPr lang="pt-BR" sz="1600" b="1" smtClean="0"/>
              <a:t>Quais são os próximos passos necessários na reanimação deste recém-nascido?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200" smtClean="0"/>
              <a:t>O recém-nascido deve ser aquecido, secado e avaliado.  As diretrizes da reanimação neonatal devem ser seguidas com a avaliação das vias aéreas, respiração e circulação. </a:t>
            </a:r>
          </a:p>
          <a:p>
            <a:pPr>
              <a:lnSpc>
                <a:spcPct val="80000"/>
              </a:lnSpc>
            </a:pPr>
            <a:r>
              <a:rPr lang="pt-BR" sz="2200" smtClean="0"/>
              <a:t>Este recém-nascido provavelmente possui depressão grave ao nascimento secundária a uma hemorragia. </a:t>
            </a:r>
          </a:p>
          <a:p>
            <a:pPr>
              <a:lnSpc>
                <a:spcPct val="80000"/>
              </a:lnSpc>
            </a:pPr>
            <a:r>
              <a:rPr lang="pt-BR" sz="2200" smtClean="0"/>
              <a:t>Acesso venoso </a:t>
            </a:r>
            <a:r>
              <a:rPr lang="pt-BR" sz="2200" smtClean="0">
                <a:sym typeface="Wingdings" pitchFamily="2" charset="2"/>
              </a:rPr>
              <a:t> cateterismo venoso umbilical</a:t>
            </a:r>
          </a:p>
          <a:p>
            <a:pPr>
              <a:lnSpc>
                <a:spcPct val="80000"/>
              </a:lnSpc>
            </a:pPr>
            <a:r>
              <a:rPr lang="pt-BR" sz="2200" smtClean="0"/>
              <a:t>O sangue O negativo ou volume de cristaloide em </a:t>
            </a:r>
            <a:r>
              <a:rPr lang="pt-BR" sz="2200" i="1" smtClean="0"/>
              <a:t>bolus</a:t>
            </a:r>
            <a:r>
              <a:rPr lang="pt-BR" sz="2200" smtClean="0"/>
              <a:t> pode ser administrado quando o acesso estiver estabelecido. </a:t>
            </a:r>
          </a:p>
          <a:p>
            <a:pPr>
              <a:lnSpc>
                <a:spcPct val="80000"/>
              </a:lnSpc>
            </a:pPr>
            <a:r>
              <a:rPr lang="pt-BR" sz="2200" smtClean="0"/>
              <a:t>Os escores de Apgar precisam ser registrados. Se o recém-nascido tiver um escore de Apgar de 0 aos 10 minutos de vida, apesar da reanimação adequada, deve-se considerar a cessação dos esforços de reanimação adicionais.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z="1600" b="1" smtClean="0"/>
              <a:t>O recém-nascido está estabilizado na sala de cirurgia e possui escores de Apgar de 1 em 1 minuto, 4 em 5 minutos e 5 em 10 minutos. Ele é comatoso, sem respirações espontâneas e está convulsionando. Quais passos devem ser realizados a seguir no tratamento e na avaliação deste recém-nascido?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200" smtClean="0"/>
              <a:t>O recém-nascido possui uma lesão hipóxica como resultado do descolamento. </a:t>
            </a:r>
          </a:p>
          <a:p>
            <a:pPr>
              <a:lnSpc>
                <a:spcPct val="80000"/>
              </a:lnSpc>
            </a:pPr>
            <a:r>
              <a:rPr lang="pt-BR" sz="2200" smtClean="0"/>
              <a:t>Isto resultou em disponibilização de oxigênio diminuída para todos os sistemas de órgãos maiores. </a:t>
            </a:r>
          </a:p>
          <a:p>
            <a:pPr>
              <a:lnSpc>
                <a:spcPct val="80000"/>
              </a:lnSpc>
            </a:pPr>
            <a:r>
              <a:rPr lang="pt-BR" sz="2200" smtClean="0"/>
              <a:t>É fundamental o estabelecimento de um acesso venoso e arterial. </a:t>
            </a:r>
          </a:p>
          <a:p>
            <a:pPr>
              <a:lnSpc>
                <a:spcPct val="80000"/>
              </a:lnSpc>
            </a:pPr>
            <a:r>
              <a:rPr lang="pt-BR" sz="2200" smtClean="0"/>
              <a:t>A gasometria e a glicose também devem ser verificadas rapidamente.</a:t>
            </a:r>
          </a:p>
          <a:p>
            <a:pPr>
              <a:lnSpc>
                <a:spcPct val="80000"/>
              </a:lnSpc>
            </a:pPr>
            <a:r>
              <a:rPr lang="pt-BR" sz="2200" smtClean="0"/>
              <a:t>Há evidências crescentes de que os recém-nascidos moderadamente encefalopáticos possuem um prognóstico de desenvolvimento neurológico melhor se receberem resfriamento cerebral ou do corpo todo. </a:t>
            </a:r>
          </a:p>
          <a:p>
            <a:pPr>
              <a:lnSpc>
                <a:spcPct val="80000"/>
              </a:lnSpc>
            </a:pPr>
            <a:r>
              <a:rPr lang="pt-BR" sz="2200" smtClean="0"/>
              <a:t>O resfriamento deve começar dentro das primeiras  </a:t>
            </a:r>
            <a:r>
              <a:rPr lang="pt-BR" sz="2200" b="1" smtClean="0">
                <a:solidFill>
                  <a:srgbClr val="EC767C"/>
                </a:solidFill>
              </a:rPr>
              <a:t>?</a:t>
            </a:r>
            <a:r>
              <a:rPr lang="pt-BR" sz="2200" smtClean="0"/>
              <a:t>  horas de vida.</a:t>
            </a:r>
          </a:p>
        </p:txBody>
      </p:sp>
      <p:sp>
        <p:nvSpPr>
          <p:cNvPr id="4" name="Elipse 3"/>
          <p:cNvSpPr/>
          <p:nvPr/>
        </p:nvSpPr>
        <p:spPr>
          <a:xfrm>
            <a:off x="7358063" y="5143500"/>
            <a:ext cx="428625" cy="42862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6</a:t>
            </a:r>
            <a:endParaRPr lang="pt-BR" sz="22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pt-BR" sz="3800" b="1" smtClean="0"/>
              <a:t>Referências Bibliográficas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pt-BR" sz="2000" smtClean="0"/>
              <a:t>Gabriel Variane. Asfixia Perinatal. Portal de Boas Práticas, IFF. </a:t>
            </a:r>
            <a:r>
              <a:rPr lang="pt-BR" sz="2000" smtClean="0">
                <a:hlinkClick r:id="rId2"/>
              </a:rPr>
              <a:t>http://portaldeboaspraticas.iff.fiocruz.br/especialista/asfixia-perinatal/?_sf_s=asfixia</a:t>
            </a:r>
            <a:r>
              <a:rPr lang="pt-BR" sz="2000" smtClean="0"/>
              <a:t> </a:t>
            </a:r>
          </a:p>
          <a:p>
            <a:pPr>
              <a:lnSpc>
                <a:spcPct val="130000"/>
              </a:lnSpc>
            </a:pPr>
            <a:r>
              <a:rPr lang="pt-BR" sz="2000" smtClean="0"/>
              <a:t>Perinatologia Básica / Navantino Alves Filho... [et al.]. – 3.ed. – Rio de Janeiro : Guanabara Koogan, 2006</a:t>
            </a:r>
          </a:p>
          <a:p>
            <a:pPr>
              <a:lnSpc>
                <a:spcPct val="130000"/>
              </a:lnSpc>
            </a:pPr>
            <a:r>
              <a:rPr lang="pt-BR" sz="2000" smtClean="0"/>
              <a:t>Assistência ao recém-nascido de risco / Paulo Margotto – Brasília, 2013.</a:t>
            </a:r>
          </a:p>
          <a:p>
            <a:pPr>
              <a:lnSpc>
                <a:spcPct val="130000"/>
              </a:lnSpc>
            </a:pPr>
            <a:r>
              <a:rPr lang="pt-BR" sz="2000" smtClean="0"/>
              <a:t>Procianoy RS, Silveira RC. Síndrome hipóxico-isquêmica - Jornal de Pediatria - Vol. 77, Supl.1, 2001.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Asfixia perinatal&amp;quot;&quot;/&gt;&lt;property id=&quot;20307&quot; value=&quot;256&quot;/&gt;&lt;/object&gt;&lt;object type=&quot;3&quot; unique_id=&quot;10005&quot;&gt;&lt;property id=&quot;20148&quot; value=&quot;5&quot;/&gt;&lt;property id=&quot;20300&quot; value=&quot;Slide 34 - &amp;quot;O recém-nascido nasce pálido, cianótico e em apnéia. O obstetra observa um descolamento de placenta completo. Um g&quot;/&gt;&lt;property id=&quot;20307&quot; value=&quot;258&quot;/&gt;&lt;/object&gt;&lt;object type=&quot;3&quot; unique_id=&quot;10006&quot;&gt;&lt;property id=&quot;20148&quot; value=&quot;5&quot;/&gt;&lt;property id=&quot;20300&quot; value=&quot;Slide 35 - &amp;quot;O recém-nascido está estabilizado na sala de cirurgia e possui escores de Apgar de 1 em 1 minuto, 4 em 5 minutos e&quot;/&gt;&lt;property id=&quot;20307&quot; value=&quot;259&quot;/&gt;&lt;/object&gt;&lt;object type=&quot;3&quot; unique_id=&quot;10007&quot;&gt;&lt;property id=&quot;20148&quot; value=&quot;5&quot;/&gt;&lt;property id=&quot;20300&quot; value=&quot;Slide 13 - &amp;quot;Suspeita de insulto hipóxico-isquêmico: gasometria arterial ATÉ A 1ª HORA DE VIDA&amp;quot;&quot;/&gt;&lt;property id=&quot;20307&quot; value=&quot;260&quot;/&gt;&lt;/object&gt;&lt;object type=&quot;3&quot; unique_id=&quot;10008&quot;&gt;&lt;property id=&quot;20148&quot; value=&quot;5&quot;/&gt;&lt;property id=&quot;20300&quot; value=&quot;Slide 16 - &amp;quot;Encefalopatia hipóxico-isquêmica (HIE)&amp;#x0D;&amp;#x0A;&amp;quot;&quot;/&gt;&lt;property id=&quot;20307&quot; value=&quot;261&quot;/&gt;&lt;/object&gt;&lt;object type=&quot;3&quot; unique_id=&quot;10065&quot;&gt;&lt;property id=&quot;20148&quot; value=&quot;5&quot;/&gt;&lt;property id=&quot;20300&quot; value=&quot;Slide 5 - &amp;quot;Definição&amp;quot;&quot;/&gt;&lt;property id=&quot;20307&quot; value=&quot;262&quot;/&gt;&lt;/object&gt;&lt;object type=&quot;3&quot; unique_id=&quot;10066&quot;&gt;&lt;property id=&quot;20148&quot; value=&quot;5&quot;/&gt;&lt;property id=&quot;20300&quot; value=&quot;Slide 2 - &amp;quot;Definições de alguns termos&amp;quot;&quot;/&gt;&lt;property id=&quot;20307&quot; value=&quot;263&quot;/&gt;&lt;/object&gt;&lt;object type=&quot;3&quot; unique_id=&quot;10067&quot;&gt;&lt;property id=&quot;20148&quot; value=&quot;5&quot;/&gt;&lt;property id=&quot;20300&quot; value=&quot;Slide 4 - &amp;quot;Definições de alguns termos&amp;quot;&quot;/&gt;&lt;property id=&quot;20307&quot; value=&quot;264&quot;/&gt;&lt;/object&gt;&lt;object type=&quot;3&quot; unique_id=&quot;10118&quot;&gt;&lt;property id=&quot;20148&quot; value=&quot;5&quot;/&gt;&lt;property id=&quot;20300&quot; value=&quot;Slide 3 - &amp;quot;Definições de alguns termos&amp;quot;&quot;/&gt;&lt;property id=&quot;20307&quot; value=&quot;265&quot;/&gt;&lt;/object&gt;&lt;object type=&quot;3&quot; unique_id=&quot;10119&quot;&gt;&lt;property id=&quot;20148&quot; value=&quot;5&quot;/&gt;&lt;property id=&quot;20300&quot; value=&quot;Slide 6 - &amp;quot;Incidência&amp;quot;&quot;/&gt;&lt;property id=&quot;20307&quot; value=&quot;266&quot;/&gt;&lt;/object&gt;&lt;object type=&quot;3&quot; unique_id=&quot;10180&quot;&gt;&lt;property id=&quot;20148&quot; value=&quot;5&quot;/&gt;&lt;property id=&quot;20300&quot; value=&quot;Slide 8 - &amp;quot;Etiologia&amp;quot;&quot;/&gt;&lt;property id=&quot;20307&quot; value=&quot;267&quot;/&gt;&lt;/object&gt;&lt;object type=&quot;3&quot; unique_id=&quot;10181&quot;&gt;&lt;property id=&quot;20148&quot; value=&quot;5&quot;/&gt;&lt;property id=&quot;20300&quot; value=&quot;Slide 9 - &amp;quot;Etiologia&amp;quot;&quot;/&gt;&lt;property id=&quot;20307&quot; value=&quot;268&quot;/&gt;&lt;/object&gt;&lt;object type=&quot;3&quot; unique_id=&quot;10182&quot;&gt;&lt;property id=&quot;20148&quot; value=&quot;5&quot;/&gt;&lt;property id=&quot;20300&quot; value=&quot;Slide 10 - &amp;quot;Etiologia&amp;quot;&quot;/&gt;&lt;property id=&quot;20307&quot; value=&quot;269&quot;/&gt;&lt;/object&gt;&lt;object type=&quot;3&quot; unique_id=&quot;10438&quot;&gt;&lt;property id=&quot;20148&quot; value=&quot;5&quot;/&gt;&lt;property id=&quot;20300&quot; value=&quot;Slide 7 - &amp;quot;No mundo&amp;quot;&quot;/&gt;&lt;property id=&quot;20307&quot; value=&quot;271&quot;/&gt;&lt;/object&gt;&lt;object type=&quot;3&quot; unique_id=&quot;10439&quot;&gt;&lt;property id=&quot;20148&quot; value=&quot;5&quot;/&gt;&lt;property id=&quot;20300&quot; value=&quot;Slide 11 - &amp;quot;Fisiopatologia&amp;quot;&quot;/&gt;&lt;property id=&quot;20307&quot; value=&quot;272&quot;/&gt;&lt;/object&gt;&lt;object type=&quot;3&quot; unique_id=&quot;10440&quot;&gt;&lt;property id=&quot;20148&quot; value=&quot;5&quot;/&gt;&lt;property id=&quot;20300&quot; value=&quot;Slide 12 - &amp;quot;Fatores de Risco&amp;quot;&quot;/&gt;&lt;property id=&quot;20307&quot; value=&quot;273&quot;/&gt;&lt;/object&gt;&lt;object type=&quot;3&quot; unique_id=&quot;10443&quot;&gt;&lt;property id=&quot;20148&quot; value=&quot;5&quot;/&gt;&lt;property id=&quot;20300&quot; value=&quot;Slide 14&quot;/&gt;&lt;property id=&quot;20307&quot; value=&quot;274&quot;/&gt;&lt;/object&gt;&lt;object type=&quot;3&quot; unique_id=&quot;10444&quot;&gt;&lt;property id=&quot;20148&quot; value=&quot;5&quot;/&gt;&lt;property id=&quot;20300&quot; value=&quot;Slide 15&quot;/&gt;&lt;property id=&quot;20307&quot; value=&quot;286&quot;/&gt;&lt;/object&gt;&lt;object type=&quot;3&quot; unique_id=&quot;10445&quot;&gt;&lt;property id=&quot;20148&quot; value=&quot;5&quot;/&gt;&lt;property id=&quot;20300&quot; value=&quot;Slide 23 - &amp;quot;Restrição Hídrica&amp;quot;&quot;/&gt;&lt;property id=&quot;20307&quot; value=&quot;275&quot;/&gt;&lt;/object&gt;&lt;object type=&quot;3&quot; unique_id=&quot;10446&quot;&gt;&lt;property id=&quot;20148&quot; value=&quot;5&quot;/&gt;&lt;property id=&quot;20300&quot; value=&quot;Slide 24 - &amp;quot;Manejo dos efeitos cardíacos&amp;quot;&quot;/&gt;&lt;property id=&quot;20307&quot; value=&quot;276&quot;/&gt;&lt;/object&gt;&lt;object type=&quot;3&quot; unique_id=&quot;10447&quot;&gt;&lt;property id=&quot;20148&quot; value=&quot;5&quot;/&gt;&lt;property id=&quot;20300&quot; value=&quot;Slide 27 - &amp;quot;Monitoramento&amp;quot;&quot;/&gt;&lt;property id=&quot;20307&quot; value=&quot;277&quot;/&gt;&lt;/object&gt;&lt;object type=&quot;3&quot; unique_id=&quot;10448&quot;&gt;&lt;property id=&quot;20148&quot; value=&quot;5&quot;/&gt;&lt;property id=&quot;20300&quot; value=&quot;Slide 28 - &amp;quot;Manejo da Dor e do Estresse&amp;quot;&quot;/&gt;&lt;property id=&quot;20307&quot; value=&quot;284&quot;/&gt;&lt;/object&gt;&lt;object type=&quot;3&quot; unique_id=&quot;10449&quot;&gt;&lt;property id=&quot;20148&quot; value=&quot;5&quot;/&gt;&lt;property id=&quot;20300&quot; value=&quot;Slide 29 - &amp;quot;Monitorização com aEEG&amp;#x0D;&amp;#x0A;(EEG de amplitude integrada)&amp;quot;&quot;/&gt;&lt;property id=&quot;20307&quot; value=&quot;278&quot;/&gt;&lt;/object&gt;&lt;object type=&quot;3&quot; unique_id=&quot;10450&quot;&gt;&lt;property id=&quot;20148&quot; value=&quot;5&quot;/&gt;&lt;property id=&quot;20300&quot; value=&quot;Slide 30 - &amp;quot;Reaquecimento&amp;quot;&quot;/&gt;&lt;property id=&quot;20307&quot; value=&quot;279&quot;/&gt;&lt;/object&gt;&lt;object type=&quot;3&quot; unique_id=&quot;10451&quot;&gt;&lt;property id=&quot;20148&quot; value=&quot;5&quot;/&gt;&lt;property id=&quot;20300&quot; value=&quot;Slide 31 - &amp;quot;Suporte para a família&amp;quot;&quot;/&gt;&lt;property id=&quot;20307&quot; value=&quot;280&quot;/&gt;&lt;/object&gt;&lt;object type=&quot;3&quot; unique_id=&quot;10452&quot;&gt;&lt;property id=&quot;20148&quot; value=&quot;5&quot;/&gt;&lt;property id=&quot;20300&quot; value=&quot;Slide 32 - &amp;quot;Acompanhamento pós alta&amp;quot;&quot;/&gt;&lt;property id=&quot;20307&quot; value=&quot;285&quot;/&gt;&lt;/object&gt;&lt;object type=&quot;3&quot; unique_id=&quot;10453&quot;&gt;&lt;property id=&quot;20148&quot; value=&quot;5&quot;/&gt;&lt;property id=&quot;20300&quot; value=&quot;Slide 33 - &amp;quot;Controvérsias&amp;quot;&quot;/&gt;&lt;property id=&quot;20307&quot; value=&quot;281&quot;/&gt;&lt;/object&gt;&lt;object type=&quot;3&quot; unique_id=&quot;10517&quot;&gt;&lt;property id=&quot;20148&quot; value=&quot;5&quot;/&gt;&lt;property id=&quot;20300&quot; value=&quot;Slide 17 - &amp;quot;Clínica&amp;quot;&quot;/&gt;&lt;property id=&quot;20307&quot; value=&quot;287&quot;/&gt;&lt;/object&gt;&lt;object type=&quot;3&quot; unique_id=&quot;10895&quot;&gt;&lt;property id=&quot;20148&quot; value=&quot;5&quot;/&gt;&lt;property id=&quot;20300&quot; value=&quot;Slide 18 - &amp;quot;Clínica&amp;quot;&quot;/&gt;&lt;property id=&quot;20307&quot; value=&quot;289&quot;/&gt;&lt;/object&gt;&lt;object type=&quot;3&quot; unique_id=&quot;10896&quot;&gt;&lt;property id=&quot;20148&quot; value=&quot;5&quot;/&gt;&lt;property id=&quot;20300&quot; value=&quot;Slide 19 - &amp;quot;Clínica&amp;quot;&quot;/&gt;&lt;property id=&quot;20307&quot; value=&quot;290&quot;/&gt;&lt;/object&gt;&lt;object type=&quot;3&quot; unique_id=&quot;10897&quot;&gt;&lt;property id=&quot;20148&quot; value=&quot;5&quot;/&gt;&lt;property id=&quot;20300&quot; value=&quot;Slide 20 - &amp;quot;Exames complementares&amp;quot;&quot;/&gt;&lt;property id=&quot;20307&quot; value=&quot;292&quot;/&gt;&lt;/object&gt;&lt;object type=&quot;3&quot; unique_id=&quot;10898&quot;&gt;&lt;property id=&quot;20148&quot; value=&quot;5&quot;/&gt;&lt;property id=&quot;20300&quot; value=&quot;Slide 21 - &amp;quot;Manuseio do paciente&amp;quot;&quot;/&gt;&lt;property id=&quot;20307&quot; value=&quot;288&quot;/&gt;&lt;/object&gt;&lt;object type=&quot;3&quot; unique_id=&quot;10899&quot;&gt;&lt;property id=&quot;20148&quot; value=&quot;5&quot;/&gt;&lt;property id=&quot;20300&quot; value=&quot;Slide 22 - &amp;quot;Tratamento&amp;quot;&quot;/&gt;&lt;property id=&quot;20307&quot; value=&quot;291&quot;/&gt;&lt;/object&gt;&lt;object type=&quot;3&quot; unique_id=&quot;10900&quot;&gt;&lt;property id=&quot;20148&quot; value=&quot;5&quot;/&gt;&lt;property id=&quot;20300&quot; value=&quot;Slide 25 - &amp;quot;Efeitos hematológicos&amp;quot;&quot;/&gt;&lt;property id=&quot;20307&quot; value=&quot;294&quot;/&gt;&lt;/object&gt;&lt;object type=&quot;3&quot; unique_id=&quot;10901&quot;&gt;&lt;property id=&quot;20148&quot; value=&quot;5&quot;/&gt;&lt;property id=&quot;20300&quot; value=&quot;Slide 26 - &amp;quot;Evitar&amp;quot;&quot;/&gt;&lt;property id=&quot;20307&quot; value=&quot;293&quot;/&gt;&lt;/object&gt;&lt;object type=&quot;3&quot; unique_id=&quot;11051&quot;&gt;&lt;property id=&quot;20148&quot; value=&quot;5&quot;/&gt;&lt;property id=&quot;20300&quot; value=&quot;Slide 36 - &amp;quot;Referências Bibliográficas&amp;quot;&quot;/&gt;&lt;property id=&quot;20307&quot; value=&quot;295&quot;/&gt;&lt;/object&gt;&lt;/object&gt;&lt;/object&gt;&lt;/database&gt;"/>
  <p:tag name="SECTOMILLISECCONVERTED" val="1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o">
  <a:themeElements>
    <a:clrScheme name="Concurso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412</TotalTime>
  <Words>2289</Words>
  <Application>Microsoft Office PowerPoint</Application>
  <PresentationFormat>Apresentação na tela (4:3)</PresentationFormat>
  <Paragraphs>287</Paragraphs>
  <Slides>36</Slides>
  <Notes>0</Notes>
  <HiddenSlides>1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5" baseType="lpstr">
      <vt:lpstr>Tw Cen MT</vt:lpstr>
      <vt:lpstr>Arial</vt:lpstr>
      <vt:lpstr>Wingdings</vt:lpstr>
      <vt:lpstr>Wingdings 2</vt:lpstr>
      <vt:lpstr>Calibri</vt:lpstr>
      <vt:lpstr>Lato</vt:lpstr>
      <vt:lpstr>Source Sans Pro</vt:lpstr>
      <vt:lpstr>Times New Roman</vt:lpstr>
      <vt:lpstr>Mediano</vt:lpstr>
      <vt:lpstr>Asfixia perinatal</vt:lpstr>
      <vt:lpstr>Definições de alguns termos</vt:lpstr>
      <vt:lpstr>Definições de alguns termos</vt:lpstr>
      <vt:lpstr>Definições de alguns termos</vt:lpstr>
      <vt:lpstr>Definição</vt:lpstr>
      <vt:lpstr>Incidência</vt:lpstr>
      <vt:lpstr>No mundo</vt:lpstr>
      <vt:lpstr>Etiologia</vt:lpstr>
      <vt:lpstr>Etiologia</vt:lpstr>
      <vt:lpstr>Etiologia</vt:lpstr>
      <vt:lpstr>Fisiopatologia</vt:lpstr>
      <vt:lpstr>Fatores de Risco</vt:lpstr>
      <vt:lpstr>Suspeita de insulto hipóxico-isquêmico: gasometria arterial ATÉ A 1ª HORA DE VIDA</vt:lpstr>
      <vt:lpstr>Slide 14</vt:lpstr>
      <vt:lpstr>Slide 15</vt:lpstr>
      <vt:lpstr>Encefalopatia hipóxico-isquêmica (HIE) </vt:lpstr>
      <vt:lpstr>Clínica</vt:lpstr>
      <vt:lpstr>Clínica</vt:lpstr>
      <vt:lpstr>Clínica</vt:lpstr>
      <vt:lpstr>Exames complementares</vt:lpstr>
      <vt:lpstr>Manuseio do paciente</vt:lpstr>
      <vt:lpstr>Tratamento</vt:lpstr>
      <vt:lpstr>Restrição Hídrica</vt:lpstr>
      <vt:lpstr>Manejo dos efeitos cardíacos</vt:lpstr>
      <vt:lpstr>Efeitos hematológicos</vt:lpstr>
      <vt:lpstr>Evitar</vt:lpstr>
      <vt:lpstr>Monitoramento</vt:lpstr>
      <vt:lpstr>Manejo da Dor e do Estresse</vt:lpstr>
      <vt:lpstr>Monitorização com aEEG (EEG de amplitude integrada)</vt:lpstr>
      <vt:lpstr>Reaquecimento</vt:lpstr>
      <vt:lpstr>Suporte para a família</vt:lpstr>
      <vt:lpstr>Acompanhamento pós alta</vt:lpstr>
      <vt:lpstr>Controvérsias</vt:lpstr>
      <vt:lpstr>O recém-nascido nasce pálido, cianótico e em apnéia. O obstetra observa um descolamento de placenta completo. Um gás de sangue arterial do cordão revelou um pH de 6,96, PCO2 de 45, PO2 de 38 e excesso de base (BE)-20.  Quais são os próximos passos necessários na reanimação deste recém-nascido?</vt:lpstr>
      <vt:lpstr>O recém-nascido está estabilizado na sala de cirurgia e possui escores de Apgar de 1 em 1 minuto, 4 em 5 minutos e 5 em 10 minutos. Ele é comatoso, sem respirações espontâneas e está convulsionando. Quais passos devem ser realizados a seguir no tratamento e na avaliação deste recém-nascido?</vt:lpstr>
      <vt:lpstr>Referências Bibliográficas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Asfixia perinatal</dc:title>
  <dc:creator>Usuario</dc:creator>
  <cp:lastModifiedBy>Paulo</cp:lastModifiedBy>
  <cp:revision>11</cp:revision>
  <dcterms:created xsi:type="dcterms:W3CDTF">2018-07-21T19:10:36Z</dcterms:created>
  <dcterms:modified xsi:type="dcterms:W3CDTF">2018-07-30T15:14:54Z</dcterms:modified>
</cp:coreProperties>
</file>