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Default Extension="png" ContentType="image/png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</p:sldIdLst>
  <p:sldSz cx="13004800" cy="9753600"/>
  <p:notesSz cx="6858000" cy="9144000"/>
  <p:defaultTextStyle>
    <a:defPPr>
      <a:defRPr lang="pt-BR"/>
    </a:defPPr>
    <a:lvl1pPr algn="l" defTabSz="584200" rtl="0" fontAlgn="base">
      <a:spcBef>
        <a:spcPct val="0"/>
      </a:spcBef>
      <a:spcAft>
        <a:spcPct val="0"/>
      </a:spcAft>
      <a:defRPr sz="3600" kern="1200">
        <a:solidFill>
          <a:srgbClr val="FFFFFF"/>
        </a:solidFill>
        <a:latin typeface="Arial" pitchFamily="34" charset="0"/>
        <a:ea typeface="Helvetica Light"/>
        <a:cs typeface="Arial" pitchFamily="34" charset="0"/>
        <a:sym typeface="Helvetica Light"/>
      </a:defRPr>
    </a:lvl1pPr>
    <a:lvl2pPr marL="457200" indent="-228600" algn="l" defTabSz="584200" rtl="0" fontAlgn="base">
      <a:spcBef>
        <a:spcPct val="0"/>
      </a:spcBef>
      <a:spcAft>
        <a:spcPct val="0"/>
      </a:spcAft>
      <a:defRPr sz="3600" kern="1200">
        <a:solidFill>
          <a:srgbClr val="FFFFFF"/>
        </a:solidFill>
        <a:latin typeface="Arial" pitchFamily="34" charset="0"/>
        <a:ea typeface="Helvetica Light"/>
        <a:cs typeface="Arial" pitchFamily="34" charset="0"/>
        <a:sym typeface="Helvetica Light"/>
      </a:defRPr>
    </a:lvl2pPr>
    <a:lvl3pPr marL="914400" indent="-457200" algn="l" defTabSz="584200" rtl="0" fontAlgn="base">
      <a:spcBef>
        <a:spcPct val="0"/>
      </a:spcBef>
      <a:spcAft>
        <a:spcPct val="0"/>
      </a:spcAft>
      <a:defRPr sz="3600" kern="1200">
        <a:solidFill>
          <a:srgbClr val="FFFFFF"/>
        </a:solidFill>
        <a:latin typeface="Arial" pitchFamily="34" charset="0"/>
        <a:ea typeface="Helvetica Light"/>
        <a:cs typeface="Arial" pitchFamily="34" charset="0"/>
        <a:sym typeface="Helvetica Light"/>
      </a:defRPr>
    </a:lvl3pPr>
    <a:lvl4pPr marL="1371600" indent="-685800" algn="l" defTabSz="584200" rtl="0" fontAlgn="base">
      <a:spcBef>
        <a:spcPct val="0"/>
      </a:spcBef>
      <a:spcAft>
        <a:spcPct val="0"/>
      </a:spcAft>
      <a:defRPr sz="3600" kern="1200">
        <a:solidFill>
          <a:srgbClr val="FFFFFF"/>
        </a:solidFill>
        <a:latin typeface="Arial" pitchFamily="34" charset="0"/>
        <a:ea typeface="Helvetica Light"/>
        <a:cs typeface="Arial" pitchFamily="34" charset="0"/>
        <a:sym typeface="Helvetica Light"/>
      </a:defRPr>
    </a:lvl4pPr>
    <a:lvl5pPr marL="1828800" indent="-914400" algn="l" defTabSz="584200" rtl="0" fontAlgn="base">
      <a:spcBef>
        <a:spcPct val="0"/>
      </a:spcBef>
      <a:spcAft>
        <a:spcPct val="0"/>
      </a:spcAft>
      <a:defRPr sz="3600" kern="1200">
        <a:solidFill>
          <a:srgbClr val="FFFFFF"/>
        </a:solidFill>
        <a:latin typeface="Arial" pitchFamily="34" charset="0"/>
        <a:ea typeface="Helvetica Light"/>
        <a:cs typeface="Arial" pitchFamily="34" charset="0"/>
        <a:sym typeface="Helvetica Light"/>
      </a:defRPr>
    </a:lvl5pPr>
    <a:lvl6pPr marL="2286000" algn="l" defTabSz="914400" rtl="0" eaLnBrk="1" latinLnBrk="0" hangingPunct="1">
      <a:defRPr sz="3600" kern="1200">
        <a:solidFill>
          <a:srgbClr val="FFFFFF"/>
        </a:solidFill>
        <a:latin typeface="Arial" pitchFamily="34" charset="0"/>
        <a:ea typeface="Helvetica Light"/>
        <a:cs typeface="Arial" pitchFamily="34" charset="0"/>
        <a:sym typeface="Helvetica Light"/>
      </a:defRPr>
    </a:lvl6pPr>
    <a:lvl7pPr marL="2743200" algn="l" defTabSz="914400" rtl="0" eaLnBrk="1" latinLnBrk="0" hangingPunct="1">
      <a:defRPr sz="3600" kern="1200">
        <a:solidFill>
          <a:srgbClr val="FFFFFF"/>
        </a:solidFill>
        <a:latin typeface="Arial" pitchFamily="34" charset="0"/>
        <a:ea typeface="Helvetica Light"/>
        <a:cs typeface="Arial" pitchFamily="34" charset="0"/>
        <a:sym typeface="Helvetica Light"/>
      </a:defRPr>
    </a:lvl7pPr>
    <a:lvl8pPr marL="3200400" algn="l" defTabSz="914400" rtl="0" eaLnBrk="1" latinLnBrk="0" hangingPunct="1">
      <a:defRPr sz="3600" kern="1200">
        <a:solidFill>
          <a:srgbClr val="FFFFFF"/>
        </a:solidFill>
        <a:latin typeface="Arial" pitchFamily="34" charset="0"/>
        <a:ea typeface="Helvetica Light"/>
        <a:cs typeface="Arial" pitchFamily="34" charset="0"/>
        <a:sym typeface="Helvetica Light"/>
      </a:defRPr>
    </a:lvl8pPr>
    <a:lvl9pPr marL="3657600" algn="l" defTabSz="914400" rtl="0" eaLnBrk="1" latinLnBrk="0" hangingPunct="1">
      <a:defRPr sz="3600" kern="1200">
        <a:solidFill>
          <a:srgbClr val="FFFFFF"/>
        </a:solidFill>
        <a:latin typeface="Arial" pitchFamily="34" charset="0"/>
        <a:ea typeface="Helvetica Light"/>
        <a:cs typeface="Arial" pitchFamily="34" charset="0"/>
        <a:sym typeface="Helvetica Light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</p:showPr>
  <p:clrMru>
    <a:srgbClr val="FFFF00"/>
  </p:clrMru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3C0FC">
              <a:alpha val="26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D6D6D6"/>
              </a:solidFill>
              <a:prstDash val="solid"/>
              <a:miter lim="400000"/>
            </a:ln>
          </a:left>
          <a:right>
            <a:ln w="254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chemeClr val="accent1">
              <a:hueOff val="-136794"/>
              <a:satOff val="-2150"/>
              <a:lumOff val="15693"/>
            </a:schemeClr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254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6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chemeClr val="accent1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6D6"/>
              </a:solidFill>
              <a:prstDash val="solid"/>
              <a:miter lim="400000"/>
            </a:ln>
          </a:top>
          <a:bottom>
            <a:ln w="254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solidFill>
                <a:srgbClr val="929292"/>
              </a:solidFill>
              <a:prstDash val="solid"/>
              <a:miter lim="400000"/>
            </a:ln>
          </a:top>
          <a:bottom>
            <a:ln w="12700" cap="flat">
              <a:solidFill>
                <a:srgbClr val="929292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8EA5CB">
              <a:alpha val="25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25400" cap="flat">
              <a:solidFill>
                <a:srgbClr val="929292"/>
              </a:solidFill>
              <a:prstDash val="solid"/>
              <a:miter lim="400000"/>
            </a:ln>
          </a:top>
          <a:bottom>
            <a:ln w="25400" cap="flat">
              <a:solidFill>
                <a:srgbClr val="929292"/>
              </a:solidFill>
              <a:prstDash val="solid"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solidFill>
            <a:srgbClr val="53585F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04CB9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04CB9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AAAAAA"/>
              </a:solidFill>
              <a:prstDash val="solid"/>
              <a:miter lim="400000"/>
            </a:ln>
          </a:left>
          <a:right>
            <a:ln w="12700" cap="flat">
              <a:solidFill>
                <a:srgbClr val="AAAAAA"/>
              </a:solidFill>
              <a:prstDash val="solid"/>
              <a:miter lim="400000"/>
            </a:ln>
          </a:right>
          <a:top>
            <a:ln w="12700" cap="flat">
              <a:solidFill>
                <a:srgbClr val="AAAAAA"/>
              </a:solidFill>
              <a:prstDash val="solid"/>
              <a:miter lim="400000"/>
            </a:ln>
          </a:top>
          <a:bottom>
            <a:ln w="12700" cap="flat">
              <a:solidFill>
                <a:srgbClr val="AAAAAA"/>
              </a:solidFill>
              <a:prstDash val="solid"/>
              <a:miter lim="400000"/>
            </a:ln>
          </a:bottom>
          <a:insideH>
            <a:ln w="12700" cap="flat">
              <a:solidFill>
                <a:srgbClr val="AAAAAA"/>
              </a:solidFill>
              <a:prstDash val="solid"/>
              <a:miter lim="400000"/>
            </a:ln>
          </a:insideH>
          <a:insideV>
            <a:ln w="12700" cap="flat">
              <a:solidFill>
                <a:srgbClr val="AAAAAA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chemeClr val="accent3">
              <a:alpha val="35000"/>
            </a:scheme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25400" cap="flat">
              <a:solidFill>
                <a:srgbClr val="CBCBCB"/>
              </a:solidFill>
              <a:prstDash val="solid"/>
              <a:miter lim="400000"/>
            </a:ln>
          </a:insideV>
        </a:tcBdr>
        <a:fill>
          <a:solidFill>
            <a:srgbClr val="2D7132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CBCBCB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3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0" cap="flat">
              <a:noFill/>
              <a:miter lim="400000"/>
            </a:ln>
          </a:bottom>
          <a:insideH>
            <a:ln w="25400" cap="flat">
              <a:solidFill>
                <a:srgbClr val="CBCBCB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3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97A7C">
              <a:alpha val="30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254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rgbClr val="BF630E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9B4407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9B4407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909090"/>
              </a:solidFill>
              <a:prstDash val="solid"/>
              <a:miter lim="400000"/>
            </a:ln>
          </a:left>
          <a:right>
            <a:ln w="12700" cap="flat">
              <a:solidFill>
                <a:srgbClr val="909090"/>
              </a:solidFill>
              <a:prstDash val="solid"/>
              <a:miter lim="400000"/>
            </a:ln>
          </a:right>
          <a:top>
            <a:ln w="12700" cap="flat">
              <a:solidFill>
                <a:srgbClr val="909090"/>
              </a:solidFill>
              <a:prstDash val="solid"/>
              <a:miter lim="400000"/>
            </a:ln>
          </a:top>
          <a:bottom>
            <a:ln w="12700" cap="flat">
              <a:solidFill>
                <a:srgbClr val="909090"/>
              </a:solidFill>
              <a:prstDash val="solid"/>
              <a:miter lim="400000"/>
            </a:ln>
          </a:bottom>
          <a:insideH>
            <a:ln w="12700" cap="flat">
              <a:solidFill>
                <a:srgbClr val="909090"/>
              </a:solidFill>
              <a:prstDash val="solid"/>
              <a:miter lim="400000"/>
            </a:ln>
          </a:insideH>
          <a:insideV>
            <a:ln w="12700" cap="flat">
              <a:solidFill>
                <a:srgbClr val="90909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97A7C">
              <a:alpha val="30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254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rgbClr val="1F2428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484B4C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484B4C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97A7C">
              <a:alpha val="30000"/>
            </a:srgbClr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25400" cap="flat">
              <a:solidFill>
                <a:srgbClr val="929292"/>
              </a:solidFill>
              <a:prstDash val="solid"/>
              <a:miter lim="400000"/>
            </a:ln>
          </a:top>
          <a:bottom>
            <a:ln w="25400" cap="flat">
              <a:solidFill>
                <a:srgbClr val="929292"/>
              </a:solidFill>
              <a:prstDash val="solid"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25400" cap="flat">
              <a:solidFill>
                <a:srgbClr val="929292"/>
              </a:solidFill>
              <a:prstDash val="solid"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25400" cap="flat">
              <a:solidFill>
                <a:srgbClr val="929292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25400" cap="flat">
              <a:solidFill>
                <a:srgbClr val="929292"/>
              </a:solidFill>
              <a:prstDash val="solid"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25400" cap="flat">
              <a:solidFill>
                <a:srgbClr val="929292"/>
              </a:solidFill>
              <a:prstDash val="solid"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 snapToObjects="1">
      <p:cViewPr varScale="1">
        <p:scale>
          <a:sx n="61" d="100"/>
          <a:sy n="61" d="100"/>
        </p:scale>
        <p:origin x="-648" y="-96"/>
      </p:cViewPr>
      <p:guideLst>
        <p:guide orient="horz" pos="3072"/>
        <p:guide pos="409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hape 116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sp>
      <p:sp>
        <p:nvSpPr>
          <p:cNvPr id="54275" name="Shape 117"/>
          <p:cNvSpPr>
            <a:spLocks noGrp="1"/>
          </p:cNvSpPr>
          <p:nvPr>
            <p:ph type="body" sz="quarter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pt-BR" smtClean="0">
              <a:sym typeface="Helvetica Neue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lnSpc>
        <a:spcPct val="118000"/>
      </a:lnSpc>
      <a:spcBef>
        <a:spcPct val="30000"/>
      </a:spcBef>
      <a:spcAft>
        <a:spcPct val="0"/>
      </a:spcAft>
      <a:defRPr sz="2200">
        <a:solidFill>
          <a:schemeClr val="tx1"/>
        </a:solidFill>
        <a:latin typeface="Helvetica Neue"/>
        <a:ea typeface="Helvetica Neue"/>
        <a:cs typeface="Helvetica Neue"/>
        <a:sym typeface="Helvetica Neue"/>
      </a:defRPr>
    </a:lvl1pPr>
    <a:lvl2pPr marL="742950" indent="-285750" algn="l" defTabSz="457200" rtl="0" eaLnBrk="0" fontAlgn="base" hangingPunct="0">
      <a:lnSpc>
        <a:spcPct val="118000"/>
      </a:lnSpc>
      <a:spcBef>
        <a:spcPct val="30000"/>
      </a:spcBef>
      <a:spcAft>
        <a:spcPct val="0"/>
      </a:spcAft>
      <a:defRPr sz="2200">
        <a:solidFill>
          <a:schemeClr val="tx1"/>
        </a:solidFill>
        <a:latin typeface="Helvetica Neue"/>
        <a:ea typeface="Helvetica Neue"/>
        <a:cs typeface="Helvetica Neue"/>
        <a:sym typeface="Helvetica Neue"/>
      </a:defRPr>
    </a:lvl2pPr>
    <a:lvl3pPr marL="1143000" indent="-228600" algn="l" defTabSz="457200" rtl="0" eaLnBrk="0" fontAlgn="base" hangingPunct="0">
      <a:lnSpc>
        <a:spcPct val="118000"/>
      </a:lnSpc>
      <a:spcBef>
        <a:spcPct val="30000"/>
      </a:spcBef>
      <a:spcAft>
        <a:spcPct val="0"/>
      </a:spcAft>
      <a:defRPr sz="2200">
        <a:solidFill>
          <a:schemeClr val="tx1"/>
        </a:solidFill>
        <a:latin typeface="Helvetica Neue"/>
        <a:ea typeface="Helvetica Neue"/>
        <a:cs typeface="Helvetica Neue"/>
        <a:sym typeface="Helvetica Neue"/>
      </a:defRPr>
    </a:lvl3pPr>
    <a:lvl4pPr marL="1600200" indent="-228600" algn="l" defTabSz="457200" rtl="0" eaLnBrk="0" fontAlgn="base" hangingPunct="0">
      <a:lnSpc>
        <a:spcPct val="118000"/>
      </a:lnSpc>
      <a:spcBef>
        <a:spcPct val="30000"/>
      </a:spcBef>
      <a:spcAft>
        <a:spcPct val="0"/>
      </a:spcAft>
      <a:defRPr sz="2200">
        <a:solidFill>
          <a:schemeClr val="tx1"/>
        </a:solidFill>
        <a:latin typeface="Helvetica Neue"/>
        <a:ea typeface="Helvetica Neue"/>
        <a:cs typeface="Helvetica Neue"/>
        <a:sym typeface="Helvetica Neue"/>
      </a:defRPr>
    </a:lvl4pPr>
    <a:lvl5pPr marL="2057400" indent="-228600" algn="l" defTabSz="457200" rtl="0" eaLnBrk="0" fontAlgn="base" hangingPunct="0">
      <a:lnSpc>
        <a:spcPct val="118000"/>
      </a:lnSpc>
      <a:spcBef>
        <a:spcPct val="30000"/>
      </a:spcBef>
      <a:spcAft>
        <a:spcPct val="0"/>
      </a:spcAft>
      <a:defRPr sz="2200">
        <a:solidFill>
          <a:schemeClr val="tx1"/>
        </a:solidFill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ítulo e Sub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r>
              <a:t>Texto do Título</a:t>
            </a:r>
          </a:p>
        </p:txBody>
      </p:sp>
      <p:sp>
        <p:nvSpPr>
          <p:cNvPr id="12" name="Shape 12"/>
          <p:cNvSpPr>
            <a:spLocks noGrp="1"/>
          </p:cNvSpPr>
          <p:nvPr>
            <p:ph type="body" sz="quarter" idx="1"/>
          </p:nvPr>
        </p:nvSpPr>
        <p:spPr>
          <a:xfrm>
            <a:off x="1270000" y="50292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/>
            </a:lvl1pPr>
            <a:lvl2pPr marL="0" indent="228600" algn="ctr">
              <a:spcBef>
                <a:spcPts val="0"/>
              </a:spcBef>
              <a:buSzTx/>
              <a:buNone/>
              <a:defRPr sz="3200"/>
            </a:lvl2pPr>
            <a:lvl3pPr marL="0" indent="457200" algn="ctr">
              <a:spcBef>
                <a:spcPts val="0"/>
              </a:spcBef>
              <a:buSzTx/>
              <a:buNone/>
              <a:defRPr sz="3200"/>
            </a:lvl3pPr>
            <a:lvl4pPr marL="0" indent="685800" algn="ctr">
              <a:spcBef>
                <a:spcPts val="0"/>
              </a:spcBef>
              <a:buSzTx/>
              <a:buNone/>
              <a:defRPr sz="3200"/>
            </a:lvl4pPr>
            <a:lvl5pPr marL="0" indent="914400" algn="ctr">
              <a:spcBef>
                <a:spcPts val="0"/>
              </a:spcBef>
              <a:buSzTx/>
              <a:buNone/>
              <a:defRPr sz="3200"/>
            </a:lvl5pPr>
          </a:lstStyle>
          <a:p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8F8EDC-8370-4002-9718-28670BD36F09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>
            <a:spLocks noGrp="1"/>
          </p:cNvSpPr>
          <p:nvPr>
            <p:ph type="pic" idx="13"/>
          </p:nvPr>
        </p:nvSpPr>
        <p:spPr>
          <a:xfrm>
            <a:off x="1619250" y="660400"/>
            <a:ext cx="9758016" cy="5905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 lvl="0"/>
            <a:endParaRPr noProof="0">
              <a:sym typeface="Helvetica Light"/>
            </a:endParaRPr>
          </a:p>
        </p:txBody>
      </p:sp>
      <p:sp>
        <p:nvSpPr>
          <p:cNvPr id="21" name="Shape 21"/>
          <p:cNvSpPr>
            <a:spLocks noGrp="1"/>
          </p:cNvSpPr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/>
          <a:lstStyle/>
          <a:p>
            <a:r>
              <a:t>Texto do Título</a:t>
            </a:r>
          </a:p>
        </p:txBody>
      </p:sp>
      <p:sp>
        <p:nvSpPr>
          <p:cNvPr id="22" name="Shape 22"/>
          <p:cNvSpPr>
            <a:spLocks noGrp="1"/>
          </p:cNvSpPr>
          <p:nvPr>
            <p:ph type="body" sz="quarter" idx="1"/>
          </p:nvPr>
        </p:nvSpPr>
        <p:spPr>
          <a:xfrm>
            <a:off x="1270000" y="81915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/>
            </a:lvl1pPr>
            <a:lvl2pPr marL="0" indent="228600" algn="ctr">
              <a:spcBef>
                <a:spcPts val="0"/>
              </a:spcBef>
              <a:buSzTx/>
              <a:buNone/>
              <a:defRPr sz="3200"/>
            </a:lvl2pPr>
            <a:lvl3pPr marL="0" indent="457200" algn="ctr">
              <a:spcBef>
                <a:spcPts val="0"/>
              </a:spcBef>
              <a:buSzTx/>
              <a:buNone/>
              <a:defRPr sz="3200"/>
            </a:lvl3pPr>
            <a:lvl4pPr marL="0" indent="685800" algn="ctr">
              <a:spcBef>
                <a:spcPts val="0"/>
              </a:spcBef>
              <a:buSzTx/>
              <a:buNone/>
              <a:defRPr sz="3200"/>
            </a:lvl4pPr>
            <a:lvl5pPr marL="0" indent="914400" algn="ctr">
              <a:spcBef>
                <a:spcPts val="0"/>
              </a:spcBef>
              <a:buSzTx/>
              <a:buNone/>
              <a:defRPr sz="3200"/>
            </a:lvl5pPr>
          </a:lstStyle>
          <a:p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5" name="Shape 4"/>
          <p:cNvSpPr>
            <a:spLocks noGrp="1"/>
          </p:cNvSpPr>
          <p:nvPr>
            <p:ph type="sldNum" sz="quarter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4C5C91-7B27-4531-A01E-7987DFD625DA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- Centr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>
            <a:spLocks noGrp="1"/>
          </p:cNvSpPr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r>
              <a:t>Texto do Título</a:t>
            </a:r>
          </a:p>
        </p:txBody>
      </p:sp>
      <p:sp>
        <p:nvSpPr>
          <p:cNvPr id="3" name="Shape 4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BC4433-3E4F-46DA-BE8B-40CD71153367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/>
          </p:cNvSpPr>
          <p:nvPr>
            <p:ph type="pic" sz="half" idx="13"/>
          </p:nvPr>
        </p:nvSpPr>
        <p:spPr>
          <a:xfrm>
            <a:off x="6718299" y="638919"/>
            <a:ext cx="5325770" cy="821690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 lvl="0"/>
            <a:endParaRPr noProof="0">
              <a:sym typeface="Helvetica Light"/>
            </a:endParaRPr>
          </a:p>
        </p:txBody>
      </p:sp>
      <p:sp>
        <p:nvSpPr>
          <p:cNvPr id="39" name="Shape 39"/>
          <p:cNvSpPr>
            <a:spLocks noGrp="1"/>
          </p:cNvSpPr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t>Texto do Título</a:t>
            </a:r>
          </a:p>
        </p:txBody>
      </p:sp>
      <p:sp>
        <p:nvSpPr>
          <p:cNvPr id="40" name="Shape 40"/>
          <p:cNvSpPr>
            <a:spLocks noGrp="1"/>
          </p:cNvSpPr>
          <p:nvPr>
            <p:ph type="body" sz="quarter" idx="1"/>
          </p:nvPr>
        </p:nvSpPr>
        <p:spPr>
          <a:xfrm>
            <a:off x="952500" y="4762500"/>
            <a:ext cx="5334000" cy="41148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/>
            </a:lvl1pPr>
            <a:lvl2pPr marL="0" indent="228600" algn="ctr">
              <a:spcBef>
                <a:spcPts val="0"/>
              </a:spcBef>
              <a:buSzTx/>
              <a:buNone/>
              <a:defRPr sz="3200"/>
            </a:lvl2pPr>
            <a:lvl3pPr marL="0" indent="457200" algn="ctr">
              <a:spcBef>
                <a:spcPts val="0"/>
              </a:spcBef>
              <a:buSzTx/>
              <a:buNone/>
              <a:defRPr sz="3200"/>
            </a:lvl3pPr>
            <a:lvl4pPr marL="0" indent="685800" algn="ctr">
              <a:spcBef>
                <a:spcPts val="0"/>
              </a:spcBef>
              <a:buSzTx/>
              <a:buNone/>
              <a:defRPr sz="3200"/>
            </a:lvl4pPr>
            <a:lvl5pPr marL="0" indent="914400" algn="ctr">
              <a:spcBef>
                <a:spcPts val="0"/>
              </a:spcBef>
              <a:buSzTx/>
              <a:buNone/>
              <a:defRPr sz="3200"/>
            </a:lvl5pPr>
          </a:lstStyle>
          <a:p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5" name="Shape 4"/>
          <p:cNvSpPr>
            <a:spLocks noGrp="1"/>
          </p:cNvSpPr>
          <p:nvPr>
            <p:ph type="sldNum" sz="quarter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81BD23-F708-4031-B0AE-D8AE67EA97EE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- Superio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Texto do Título</a:t>
            </a:r>
          </a:p>
        </p:txBody>
      </p:sp>
      <p:sp>
        <p:nvSpPr>
          <p:cNvPr id="3" name="Shape 4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E8056D-BF43-4D98-A79A-512B85721ACD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e Marcado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Texto do Título</a:t>
            </a:r>
          </a:p>
        </p:txBody>
      </p:sp>
      <p:sp>
        <p:nvSpPr>
          <p:cNvPr id="57" name="Shape 57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4B8C74-0EC8-4228-8006-54EF2F86727F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, Marcadores e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>
            <a:spLocks noGrp="1"/>
          </p:cNvSpPr>
          <p:nvPr>
            <p:ph type="pic" sz="half" idx="13"/>
          </p:nvPr>
        </p:nvSpPr>
        <p:spPr>
          <a:xfrm>
            <a:off x="6718300" y="2590800"/>
            <a:ext cx="5334000" cy="6286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 lvl="0"/>
            <a:endParaRPr noProof="0">
              <a:sym typeface="Helvetica Light"/>
            </a:endParaRPr>
          </a:p>
        </p:txBody>
      </p:sp>
      <p:sp>
        <p:nvSpPr>
          <p:cNvPr id="66" name="Shape 6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Texto do Título</a:t>
            </a:r>
          </a:p>
        </p:txBody>
      </p:sp>
      <p:sp>
        <p:nvSpPr>
          <p:cNvPr id="67" name="Shape 67"/>
          <p:cNvSpPr>
            <a:spLocks noGrp="1"/>
          </p:cNvSpPr>
          <p:nvPr>
            <p:ph type="body" sz="half" idx="1"/>
          </p:nvPr>
        </p:nvSpPr>
        <p:spPr>
          <a:xfrm>
            <a:off x="952500" y="2590800"/>
            <a:ext cx="5334000" cy="6286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3200"/>
              </a:spcBef>
              <a:defRPr sz="2800"/>
            </a:lvl1pPr>
            <a:lvl2pPr marL="685800" indent="-342900">
              <a:spcBef>
                <a:spcPts val="3200"/>
              </a:spcBef>
              <a:defRPr sz="2800"/>
            </a:lvl2pPr>
            <a:lvl3pPr marL="1231900" indent="-342900">
              <a:spcBef>
                <a:spcPts val="3200"/>
              </a:spcBef>
              <a:defRPr sz="2800"/>
            </a:lvl3pPr>
            <a:lvl4pPr marL="1676400" indent="-342900">
              <a:spcBef>
                <a:spcPts val="3200"/>
              </a:spcBef>
              <a:defRPr sz="2800"/>
            </a:lvl4pPr>
            <a:lvl5pPr marL="2120900" indent="-342900">
              <a:spcBef>
                <a:spcPts val="3200"/>
              </a:spcBef>
              <a:defRPr sz="2800"/>
            </a:lvl5pPr>
          </a:lstStyle>
          <a:p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5" name="Shape 4"/>
          <p:cNvSpPr>
            <a:spLocks noGrp="1"/>
          </p:cNvSpPr>
          <p:nvPr>
            <p:ph type="sldNum" sz="quarter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639024-C1F5-46D0-9798-8F392B6F007E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Marcado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>
            <a:spLocks noGrp="1"/>
          </p:cNvSpPr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/>
          <a:p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3" name="Shape 4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F173BE-0909-43A1-BB8E-D8B1A169F486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rês F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>
            <a:spLocks noGrp="1"/>
          </p:cNvSpPr>
          <p:nvPr>
            <p:ph type="pic" sz="quarter" idx="13"/>
          </p:nvPr>
        </p:nvSpPr>
        <p:spPr>
          <a:xfrm>
            <a:off x="6731000" y="4965700"/>
            <a:ext cx="5334000" cy="3898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 lvl="0"/>
            <a:endParaRPr noProof="0">
              <a:sym typeface="Helvetica Light"/>
            </a:endParaRPr>
          </a:p>
        </p:txBody>
      </p:sp>
      <p:sp>
        <p:nvSpPr>
          <p:cNvPr id="84" name="Shape 84"/>
          <p:cNvSpPr>
            <a:spLocks noGrp="1"/>
          </p:cNvSpPr>
          <p:nvPr>
            <p:ph type="pic" sz="quarter" idx="14"/>
          </p:nvPr>
        </p:nvSpPr>
        <p:spPr>
          <a:xfrm>
            <a:off x="6731000" y="635000"/>
            <a:ext cx="5334000" cy="3898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 lvl="0"/>
            <a:endParaRPr noProof="0">
              <a:sym typeface="Helvetica Light"/>
            </a:endParaRPr>
          </a:p>
        </p:txBody>
      </p:sp>
      <p:sp>
        <p:nvSpPr>
          <p:cNvPr id="85" name="Shape 85"/>
          <p:cNvSpPr>
            <a:spLocks noGrp="1"/>
          </p:cNvSpPr>
          <p:nvPr>
            <p:ph type="pic" sz="half" idx="15"/>
          </p:nvPr>
        </p:nvSpPr>
        <p:spPr>
          <a:xfrm>
            <a:off x="952500" y="635000"/>
            <a:ext cx="5334000" cy="8229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 lvl="0"/>
            <a:endParaRPr noProof="0">
              <a:sym typeface="Helvetica Light"/>
            </a:endParaRPr>
          </a:p>
        </p:txBody>
      </p:sp>
      <p:sp>
        <p:nvSpPr>
          <p:cNvPr id="5" name="Shape 4"/>
          <p:cNvSpPr>
            <a:spLocks noGrp="1"/>
          </p:cNvSpPr>
          <p:nvPr>
            <p:ph type="sldNum" sz="quarter" idx="16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4AC22B-9D0A-4BB4-AA1D-53DA8A2E8F83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it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>
            <a:spLocks noGrp="1"/>
          </p:cNvSpPr>
          <p:nvPr>
            <p:ph type="body" sz="quarter" idx="13"/>
          </p:nvPr>
        </p:nvSpPr>
        <p:spPr>
          <a:xfrm>
            <a:off x="1270000" y="6362700"/>
            <a:ext cx="10464800" cy="469900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2400" i="1"/>
            </a:lvl1pPr>
          </a:lstStyle>
          <a:p>
            <a:r>
              <a:t>–Jaime Silveira</a:t>
            </a:r>
          </a:p>
        </p:txBody>
      </p:sp>
      <p:sp>
        <p:nvSpPr>
          <p:cNvPr id="94" name="Shape 94"/>
          <p:cNvSpPr>
            <a:spLocks noGrp="1"/>
          </p:cNvSpPr>
          <p:nvPr>
            <p:ph type="body" sz="quarter" idx="14"/>
          </p:nvPr>
        </p:nvSpPr>
        <p:spPr>
          <a:xfrm>
            <a:off x="1270000" y="4267200"/>
            <a:ext cx="10464800" cy="6858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</a:lvl1pPr>
          </a:lstStyle>
          <a:p>
            <a:r>
              <a:t>“Digite uma citação aqui.” 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B413D7-BAF9-4C77-9049-F9CA70A8B5B4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/>
          </p:cNvSpPr>
          <p:nvPr>
            <p:ph type="pic" idx="13"/>
          </p:nvPr>
        </p:nvSpPr>
        <p:spPr>
          <a:xfrm>
            <a:off x="-3175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 lvl="0"/>
            <a:endParaRPr noProof="0">
              <a:sym typeface="Helvetica Light"/>
            </a:endParaRPr>
          </a:p>
        </p:txBody>
      </p:sp>
      <p:sp>
        <p:nvSpPr>
          <p:cNvPr id="3" name="Shape 4"/>
          <p:cNvSpPr>
            <a:spLocks noGrp="1"/>
          </p:cNvSpPr>
          <p:nvPr>
            <p:ph type="sldNum" sz="quarter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0D4F03-95FB-4533-BB70-E0E6EE9FAD4C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4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98DBF7-F906-4EE4-9DFE-47D97A14D2C8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hape 2"/>
          <p:cNvSpPr>
            <a:spLocks noGrp="1"/>
          </p:cNvSpPr>
          <p:nvPr>
            <p:ph type="title"/>
          </p:nvPr>
        </p:nvSpPr>
        <p:spPr bwMode="auto">
          <a:xfrm>
            <a:off x="952500" y="254000"/>
            <a:ext cx="11099800" cy="21590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>
                <a:sym typeface="Helvetica Light"/>
              </a:rPr>
              <a:t>Texto do Título</a:t>
            </a:r>
          </a:p>
        </p:txBody>
      </p:sp>
      <p:sp>
        <p:nvSpPr>
          <p:cNvPr id="1027" name="Shape 3"/>
          <p:cNvSpPr>
            <a:spLocks noGrp="1"/>
          </p:cNvSpPr>
          <p:nvPr>
            <p:ph type="body" idx="1"/>
          </p:nvPr>
        </p:nvSpPr>
        <p:spPr bwMode="auto">
          <a:xfrm>
            <a:off x="952500" y="2590800"/>
            <a:ext cx="11099800" cy="62865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>
                <a:sym typeface="Helvetica Light"/>
              </a:rPr>
              <a:t>Nível de Corpo Um</a:t>
            </a:r>
          </a:p>
          <a:p>
            <a:pPr lvl="1"/>
            <a:r>
              <a:rPr lang="pt-BR" smtClean="0">
                <a:sym typeface="Helvetica Light"/>
              </a:rPr>
              <a:t>Nível de Corpo Dois</a:t>
            </a:r>
          </a:p>
          <a:p>
            <a:pPr lvl="2"/>
            <a:r>
              <a:rPr lang="pt-BR" smtClean="0">
                <a:sym typeface="Helvetica Light"/>
              </a:rPr>
              <a:t>Nível de Corpo Três</a:t>
            </a:r>
          </a:p>
          <a:p>
            <a:pPr lvl="3"/>
            <a:r>
              <a:rPr lang="pt-BR" smtClean="0">
                <a:sym typeface="Helvetica Light"/>
              </a:rPr>
              <a:t>Nível de Corpo Quatro</a:t>
            </a:r>
          </a:p>
          <a:p>
            <a:pPr lvl="4"/>
            <a:r>
              <a:rPr lang="pt-BR" smtClean="0">
                <a:sym typeface="Helvetica Light"/>
              </a:rPr>
              <a:t>Nível de Corpo Cinco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6311900" y="9258300"/>
            <a:ext cx="368300" cy="3810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 algn="ctr" fontAlgn="auto" hangingPunct="0">
              <a:spcBef>
                <a:spcPts val="0"/>
              </a:spcBef>
              <a:spcAft>
                <a:spcPts val="0"/>
              </a:spcAft>
              <a:defRPr sz="1800" kern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3BF287B8-1C03-4841-A1D7-5CCDDCEA0F46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  <p:sldLayoutId id="2147483649" r:id="rId12"/>
  </p:sldLayoutIdLst>
  <p:transition spd="med"/>
  <p:txStyles>
    <p:titleStyle>
      <a:lvl1pPr algn="ctr" defTabSz="584200" rtl="0" eaLnBrk="0" fontAlgn="base" hangingPunct="0">
        <a:spcBef>
          <a:spcPct val="0"/>
        </a:spcBef>
        <a:spcAft>
          <a:spcPct val="0"/>
        </a:spcAft>
        <a:defRPr sz="8000">
          <a:solidFill>
            <a:srgbClr val="FFFFFF"/>
          </a:solidFill>
          <a:latin typeface="+mn-lt"/>
          <a:ea typeface="+mn-ea"/>
          <a:cs typeface="+mn-cs"/>
          <a:sym typeface="Helvetica Light"/>
        </a:defRPr>
      </a:lvl1pPr>
      <a:lvl2pPr algn="ctr" defTabSz="584200" rtl="0" eaLnBrk="0" fontAlgn="base" hangingPunct="0">
        <a:spcBef>
          <a:spcPct val="0"/>
        </a:spcBef>
        <a:spcAft>
          <a:spcPct val="0"/>
        </a:spcAft>
        <a:defRPr sz="8000">
          <a:solidFill>
            <a:srgbClr val="FFFFFF"/>
          </a:solidFill>
          <a:latin typeface="+mn-lt"/>
          <a:ea typeface="+mn-ea"/>
          <a:cs typeface="+mn-cs"/>
          <a:sym typeface="Helvetica Light"/>
        </a:defRPr>
      </a:lvl2pPr>
      <a:lvl3pPr algn="ctr" defTabSz="584200" rtl="0" eaLnBrk="0" fontAlgn="base" hangingPunct="0">
        <a:spcBef>
          <a:spcPct val="0"/>
        </a:spcBef>
        <a:spcAft>
          <a:spcPct val="0"/>
        </a:spcAft>
        <a:defRPr sz="8000">
          <a:solidFill>
            <a:srgbClr val="FFFFFF"/>
          </a:solidFill>
          <a:latin typeface="+mn-lt"/>
          <a:ea typeface="+mn-ea"/>
          <a:cs typeface="+mn-cs"/>
          <a:sym typeface="Helvetica Light"/>
        </a:defRPr>
      </a:lvl3pPr>
      <a:lvl4pPr algn="ctr" defTabSz="584200" rtl="0" eaLnBrk="0" fontAlgn="base" hangingPunct="0">
        <a:spcBef>
          <a:spcPct val="0"/>
        </a:spcBef>
        <a:spcAft>
          <a:spcPct val="0"/>
        </a:spcAft>
        <a:defRPr sz="8000">
          <a:solidFill>
            <a:srgbClr val="FFFFFF"/>
          </a:solidFill>
          <a:latin typeface="+mn-lt"/>
          <a:ea typeface="+mn-ea"/>
          <a:cs typeface="+mn-cs"/>
          <a:sym typeface="Helvetica Light"/>
        </a:defRPr>
      </a:lvl4pPr>
      <a:lvl5pPr algn="ctr" defTabSz="584200" rtl="0" eaLnBrk="0" fontAlgn="base" hangingPunct="0">
        <a:spcBef>
          <a:spcPct val="0"/>
        </a:spcBef>
        <a:spcAft>
          <a:spcPct val="0"/>
        </a:spcAft>
        <a:defRPr sz="8000">
          <a:solidFill>
            <a:srgbClr val="FFFFFF"/>
          </a:solidFill>
          <a:latin typeface="+mn-lt"/>
          <a:ea typeface="+mn-ea"/>
          <a:cs typeface="+mn-cs"/>
          <a:sym typeface="Helvetica Ligh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9pPr>
    </p:titleStyle>
    <p:bodyStyle>
      <a:lvl1pPr marL="444500" indent="-444500" algn="l" defTabSz="584200" rtl="0" eaLnBrk="0" fontAlgn="base" hangingPunct="0">
        <a:spcBef>
          <a:spcPts val="4200"/>
        </a:spcBef>
        <a:spcAft>
          <a:spcPct val="0"/>
        </a:spcAft>
        <a:buSzPct val="75000"/>
        <a:buChar char="•"/>
        <a:defRPr sz="3800">
          <a:solidFill>
            <a:srgbClr val="FFFFFF"/>
          </a:solidFill>
          <a:latin typeface="+mn-lt"/>
          <a:ea typeface="+mn-ea"/>
          <a:cs typeface="+mn-cs"/>
          <a:sym typeface="Helvetica Light"/>
        </a:defRPr>
      </a:lvl1pPr>
      <a:lvl2pPr marL="889000" indent="-444500" algn="l" defTabSz="584200" rtl="0" eaLnBrk="0" fontAlgn="base" hangingPunct="0">
        <a:spcBef>
          <a:spcPts val="4200"/>
        </a:spcBef>
        <a:spcAft>
          <a:spcPct val="0"/>
        </a:spcAft>
        <a:buSzPct val="75000"/>
        <a:buChar char="•"/>
        <a:defRPr sz="3800">
          <a:solidFill>
            <a:srgbClr val="FFFFFF"/>
          </a:solidFill>
          <a:latin typeface="+mn-lt"/>
          <a:ea typeface="+mn-ea"/>
          <a:cs typeface="+mn-cs"/>
          <a:sym typeface="Helvetica Light"/>
        </a:defRPr>
      </a:lvl2pPr>
      <a:lvl3pPr marL="1333500" indent="-444500" algn="l" defTabSz="584200" rtl="0" eaLnBrk="0" fontAlgn="base" hangingPunct="0">
        <a:spcBef>
          <a:spcPts val="4200"/>
        </a:spcBef>
        <a:spcAft>
          <a:spcPct val="0"/>
        </a:spcAft>
        <a:buSzPct val="75000"/>
        <a:buChar char="•"/>
        <a:defRPr sz="3800">
          <a:solidFill>
            <a:srgbClr val="FFFFFF"/>
          </a:solidFill>
          <a:latin typeface="+mn-lt"/>
          <a:ea typeface="+mn-ea"/>
          <a:cs typeface="+mn-cs"/>
          <a:sym typeface="Helvetica Light"/>
        </a:defRPr>
      </a:lvl3pPr>
      <a:lvl4pPr marL="1778000" indent="-444500" algn="l" defTabSz="584200" rtl="0" eaLnBrk="0" fontAlgn="base" hangingPunct="0">
        <a:spcBef>
          <a:spcPts val="4200"/>
        </a:spcBef>
        <a:spcAft>
          <a:spcPct val="0"/>
        </a:spcAft>
        <a:buSzPct val="75000"/>
        <a:buChar char="•"/>
        <a:defRPr sz="3800">
          <a:solidFill>
            <a:srgbClr val="FFFFFF"/>
          </a:solidFill>
          <a:latin typeface="+mn-lt"/>
          <a:ea typeface="+mn-ea"/>
          <a:cs typeface="+mn-cs"/>
          <a:sym typeface="Helvetica Light"/>
        </a:defRPr>
      </a:lvl4pPr>
      <a:lvl5pPr marL="2222500" indent="-444500" algn="l" defTabSz="584200" rtl="0" eaLnBrk="0" fontAlgn="base" hangingPunct="0">
        <a:spcBef>
          <a:spcPts val="4200"/>
        </a:spcBef>
        <a:spcAft>
          <a:spcPct val="0"/>
        </a:spcAft>
        <a:buSzPct val="75000"/>
        <a:buChar char="•"/>
        <a:defRPr sz="3800">
          <a:solidFill>
            <a:srgbClr val="FFFFFF"/>
          </a:solidFill>
          <a:latin typeface="+mn-lt"/>
          <a:ea typeface="+mn-ea"/>
          <a:cs typeface="+mn-cs"/>
          <a:sym typeface="Helvetica Light"/>
        </a:defRPr>
      </a:lvl5pPr>
      <a:lvl6pPr marL="2667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8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6pPr>
      <a:lvl7pPr marL="3111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8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7pPr>
      <a:lvl8pPr marL="3556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8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8pPr>
      <a:lvl9pPr marL="4000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8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video" Target="NULL" TargetMode="Externa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hyperlink" Target="http://paulomargotto.com.br/documentos/7732" TargetMode="External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hape 119"/>
          <p:cNvSpPr/>
          <p:nvPr/>
        </p:nvSpPr>
        <p:spPr>
          <a:xfrm>
            <a:off x="3530600" y="292100"/>
            <a:ext cx="9009063" cy="1270000"/>
          </a:xfrm>
          <a:prstGeom prst="rect">
            <a:avLst/>
          </a:prstGeom>
          <a:solidFill>
            <a:schemeClr val="accent6">
              <a:hueOff val="-241736"/>
              <a:satOff val="29413"/>
              <a:lumOff val="20727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 sz="2600"/>
            </a:pPr>
            <a:endParaRPr sz="2600" kern="0">
              <a:latin typeface="+mn-lt"/>
              <a:ea typeface="+mn-ea"/>
              <a:cs typeface="+mn-cs"/>
            </a:endParaRPr>
          </a:p>
        </p:txBody>
      </p:sp>
      <p:pic>
        <p:nvPicPr>
          <p:cNvPr id="2051" name="IMG_6785.jpe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697288"/>
            <a:ext cx="4519613" cy="5068887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sp>
        <p:nvSpPr>
          <p:cNvPr id="2053" name="Shape 122"/>
          <p:cNvSpPr>
            <a:spLocks noGrp="1"/>
          </p:cNvSpPr>
          <p:nvPr>
            <p:ph type="ctrTitle"/>
          </p:nvPr>
        </p:nvSpPr>
        <p:spPr>
          <a:xfrm>
            <a:off x="2076450" y="-1739900"/>
            <a:ext cx="10464800" cy="3302000"/>
          </a:xfrm>
        </p:spPr>
        <p:txBody>
          <a:bodyPr/>
          <a:lstStyle/>
          <a:p>
            <a:pPr eaLnBrk="1" hangingPunct="1"/>
            <a:r>
              <a:rPr lang="pt-BR" smtClean="0">
                <a:solidFill>
                  <a:srgbClr val="000000"/>
                </a:solidFill>
                <a:latin typeface="Bodoni SvtyTwo SC ITC TT-Book"/>
                <a:ea typeface="Bodoni SvtyTwo SC ITC TT-Book"/>
                <a:cs typeface="Bodoni SvtyTwo SC ITC TT-Book"/>
                <a:sym typeface="Bodoni SvtyTwo SC ITC TT-Book"/>
              </a:rPr>
              <a:t>Sessão Clínica</a:t>
            </a:r>
          </a:p>
        </p:txBody>
      </p:sp>
      <p:sp>
        <p:nvSpPr>
          <p:cNvPr id="2054" name="Shape 123"/>
          <p:cNvSpPr>
            <a:spLocks noGrp="1"/>
          </p:cNvSpPr>
          <p:nvPr>
            <p:ph type="subTitle" sz="quarter" idx="1"/>
          </p:nvPr>
        </p:nvSpPr>
        <p:spPr>
          <a:xfrm>
            <a:off x="2076450" y="1890713"/>
            <a:ext cx="10464800" cy="1130300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pt-BR" sz="6000" dirty="0" smtClean="0">
                <a:solidFill>
                  <a:srgbClr val="000000"/>
                </a:solidFill>
                <a:latin typeface="Bodoni SvtyTwo SC ITC TT-Book"/>
                <a:ea typeface="Bodoni SvtyTwo SC ITC TT-Book"/>
                <a:cs typeface="Bodoni SvtyTwo SC ITC TT-Book"/>
                <a:sym typeface="Bodoni SvtyTwo SC ITC TT-Book"/>
              </a:rPr>
              <a:t>UTI Neonatal </a:t>
            </a:r>
            <a:r>
              <a:rPr lang="pt-BR" sz="6000" dirty="0" smtClean="0">
                <a:solidFill>
                  <a:srgbClr val="000000"/>
                </a:solidFill>
                <a:latin typeface="Bodoni SvtyTwo SC ITC TT-Book"/>
                <a:ea typeface="Bodoni SvtyTwo SC ITC TT-Book"/>
                <a:cs typeface="Bodoni SvtyTwo SC ITC TT-Book"/>
                <a:sym typeface="Bodoni SvtyTwo SC ITC TT-Book"/>
              </a:rPr>
              <a:t>HUB/UnB</a:t>
            </a:r>
          </a:p>
          <a:p>
            <a:pPr eaLnBrk="1" hangingPunct="1">
              <a:spcBef>
                <a:spcPct val="0"/>
              </a:spcBef>
            </a:pPr>
            <a:r>
              <a:rPr lang="pt-BR" sz="6000" b="1" dirty="0" err="1" smtClean="0">
                <a:solidFill>
                  <a:srgbClr val="FF0000"/>
                </a:solidFill>
                <a:latin typeface="Bodoni SvtyTwo SC ITC TT-Book"/>
                <a:ea typeface="Bodoni SvtyTwo SC ITC TT-Book"/>
                <a:cs typeface="Bodoni SvtyTwo SC ITC TT-Book"/>
                <a:sym typeface="Bodoni SvtyTwo SC ITC TT-Book"/>
              </a:rPr>
              <a:t>Trissomia</a:t>
            </a:r>
            <a:r>
              <a:rPr lang="pt-BR" sz="6000" b="1" dirty="0" smtClean="0">
                <a:solidFill>
                  <a:srgbClr val="FF0000"/>
                </a:solidFill>
                <a:latin typeface="Bodoni SvtyTwo SC ITC TT-Book"/>
                <a:ea typeface="Bodoni SvtyTwo SC ITC TT-Book"/>
                <a:cs typeface="Bodoni SvtyTwo SC ITC TT-Book"/>
                <a:sym typeface="Bodoni SvtyTwo SC ITC TT-Book"/>
              </a:rPr>
              <a:t> do 13-Síndrome de </a:t>
            </a:r>
            <a:r>
              <a:rPr lang="pt-BR" sz="6000" b="1" dirty="0" err="1" smtClean="0">
                <a:solidFill>
                  <a:srgbClr val="FF0000"/>
                </a:solidFill>
                <a:latin typeface="Bodoni SvtyTwo SC ITC TT-Book"/>
                <a:ea typeface="Bodoni SvtyTwo SC ITC TT-Book"/>
                <a:cs typeface="Bodoni SvtyTwo SC ITC TT-Book"/>
                <a:sym typeface="Bodoni SvtyTwo SC ITC TT-Book"/>
              </a:rPr>
              <a:t>Patau</a:t>
            </a:r>
            <a:endParaRPr lang="pt-BR" sz="6000" b="1" dirty="0" smtClean="0">
              <a:solidFill>
                <a:srgbClr val="FF0000"/>
              </a:solidFill>
              <a:latin typeface="Bodoni SvtyTwo SC ITC TT-Book"/>
              <a:ea typeface="Bodoni SvtyTwo SC ITC TT-Book"/>
              <a:cs typeface="Bodoni SvtyTwo SC ITC TT-Book"/>
              <a:sym typeface="Bodoni SvtyTwo SC ITC TT-Book"/>
            </a:endParaRPr>
          </a:p>
        </p:txBody>
      </p:sp>
      <p:sp>
        <p:nvSpPr>
          <p:cNvPr id="2055" name="Shape 124"/>
          <p:cNvSpPr>
            <a:spLocks noChangeArrowheads="1"/>
          </p:cNvSpPr>
          <p:nvPr/>
        </p:nvSpPr>
        <p:spPr bwMode="auto">
          <a:xfrm>
            <a:off x="5816600" y="4859338"/>
            <a:ext cx="6248400" cy="120015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algn="ctr" hangingPunct="0"/>
            <a:r>
              <a:rPr lang="pt-BR" dirty="0" err="1">
                <a:solidFill>
                  <a:srgbClr val="000000"/>
                </a:solidFill>
                <a:latin typeface="Bodoni SvtyTwo SC ITC TT-Book"/>
                <a:ea typeface="Bodoni SvtyTwo SC ITC TT-Book"/>
                <a:cs typeface="Bodoni SvtyTwo SC ITC TT-Book"/>
                <a:sym typeface="Bodoni SvtyTwo SC ITC TT-Book"/>
              </a:rPr>
              <a:t>Thaiana</a:t>
            </a:r>
            <a:r>
              <a:rPr lang="pt-BR" dirty="0">
                <a:solidFill>
                  <a:srgbClr val="000000"/>
                </a:solidFill>
                <a:latin typeface="Bodoni SvtyTwo SC ITC TT-Book"/>
                <a:ea typeface="Bodoni SvtyTwo SC ITC TT-Book"/>
                <a:cs typeface="Bodoni SvtyTwo SC ITC TT-Book"/>
                <a:sym typeface="Bodoni SvtyTwo SC ITC TT-Book"/>
              </a:rPr>
              <a:t> Beleza MR2</a:t>
            </a:r>
          </a:p>
          <a:p>
            <a:pPr algn="ctr" hangingPunct="0"/>
            <a:r>
              <a:rPr lang="pt-BR" dirty="0">
                <a:solidFill>
                  <a:srgbClr val="000000"/>
                </a:solidFill>
                <a:latin typeface="Bodoni SvtyTwo SC ITC TT-Book"/>
                <a:ea typeface="Bodoni SvtyTwo SC ITC TT-Book"/>
                <a:cs typeface="Bodoni SvtyTwo SC ITC TT-Book"/>
                <a:sym typeface="Bodoni SvtyTwo SC ITC TT-Book"/>
              </a:rPr>
              <a:t>Paulo Henrique Pacheco MR3</a:t>
            </a:r>
          </a:p>
        </p:txBody>
      </p:sp>
      <p:sp>
        <p:nvSpPr>
          <p:cNvPr id="2056" name="Shape 125"/>
          <p:cNvSpPr>
            <a:spLocks noChangeArrowheads="1"/>
          </p:cNvSpPr>
          <p:nvPr/>
        </p:nvSpPr>
        <p:spPr bwMode="auto">
          <a:xfrm>
            <a:off x="3811588" y="6523038"/>
            <a:ext cx="8729662" cy="22987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50800" tIns="50800" rIns="50800" bIns="50800" anchor="ctr">
            <a:spAutoFit/>
          </a:bodyPr>
          <a:lstStyle/>
          <a:p>
            <a:pPr algn="ctr" hangingPunct="0"/>
            <a:r>
              <a:rPr lang="pt-BR" dirty="0">
                <a:solidFill>
                  <a:srgbClr val="000000"/>
                </a:solidFill>
                <a:latin typeface="Bodoni SvtyTwo SC ITC TT-Book"/>
                <a:ea typeface="Bodoni SvtyTwo SC ITC TT-Book"/>
                <a:cs typeface="Bodoni SvtyTwo SC ITC TT-Book"/>
                <a:sym typeface="Bodoni SvtyTwo SC ITC TT-Book"/>
              </a:rPr>
              <a:t>Orientação: Dr. Geraldo Fernandes</a:t>
            </a:r>
          </a:p>
          <a:p>
            <a:pPr algn="ctr" hangingPunct="0"/>
            <a:r>
              <a:rPr lang="pt-BR" dirty="0">
                <a:solidFill>
                  <a:srgbClr val="000000"/>
                </a:solidFill>
                <a:latin typeface="Bodoni SvtyTwo SC ITC TT-Book"/>
                <a:ea typeface="Bodoni SvtyTwo SC ITC TT-Book"/>
                <a:cs typeface="Bodoni SvtyTwo SC ITC TT-Book"/>
                <a:sym typeface="Bodoni SvtyTwo SC ITC TT-Book"/>
              </a:rPr>
              <a:t>Dra. Márcia Pimentel de Castro</a:t>
            </a:r>
          </a:p>
          <a:p>
            <a:pPr algn="ctr" hangingPunct="0"/>
            <a:r>
              <a:rPr lang="pt-BR" dirty="0">
                <a:solidFill>
                  <a:srgbClr val="000000"/>
                </a:solidFill>
                <a:latin typeface="Bodoni SvtyTwo SC ITC TT-Book"/>
                <a:ea typeface="Bodoni SvtyTwo SC ITC TT-Book"/>
                <a:cs typeface="Bodoni SvtyTwo SC ITC TT-Book"/>
                <a:sym typeface="Bodoni SvtyTwo SC ITC TT-Book"/>
                <a:hlinkClick r:id="rId3"/>
              </a:rPr>
              <a:t>www.paulomargotto.com.br</a:t>
            </a:r>
            <a:endParaRPr lang="pt-BR" dirty="0">
              <a:solidFill>
                <a:srgbClr val="000000"/>
              </a:solidFill>
              <a:latin typeface="Bodoni SvtyTwo SC ITC TT-Book"/>
              <a:ea typeface="Bodoni SvtyTwo SC ITC TT-Book"/>
              <a:cs typeface="Bodoni SvtyTwo SC ITC TT-Book"/>
              <a:sym typeface="Bodoni SvtyTwo SC ITC TT-Book"/>
            </a:endParaRPr>
          </a:p>
          <a:p>
            <a:pPr algn="ctr" hangingPunct="0"/>
            <a:r>
              <a:rPr lang="pt-BR" dirty="0">
                <a:solidFill>
                  <a:srgbClr val="000000"/>
                </a:solidFill>
                <a:latin typeface="Bodoni SvtyTwo SC ITC TT-Book"/>
                <a:ea typeface="Bodoni SvtyTwo SC ITC TT-Book"/>
                <a:cs typeface="Bodoni SvtyTwo SC ITC TT-Book"/>
                <a:sym typeface="Bodoni SvtyTwo SC ITC TT-Book"/>
              </a:rPr>
              <a:t>Brasília, 28 de julho de 2018</a:t>
            </a:r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/>
          <p:nvPr/>
        </p:nvSpPr>
        <p:spPr>
          <a:xfrm>
            <a:off x="-1588" y="444500"/>
            <a:ext cx="10099676" cy="1270000"/>
          </a:xfrm>
          <a:prstGeom prst="rect">
            <a:avLst/>
          </a:prstGeom>
          <a:solidFill>
            <a:schemeClr val="accent2">
              <a:satOff val="-13916"/>
              <a:lumOff val="13989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 sz="2600"/>
            </a:pPr>
            <a:endParaRPr sz="2600" kern="0">
              <a:latin typeface="+mn-lt"/>
              <a:ea typeface="+mn-ea"/>
              <a:cs typeface="+mn-cs"/>
            </a:endParaRPr>
          </a:p>
        </p:txBody>
      </p:sp>
      <p:sp>
        <p:nvSpPr>
          <p:cNvPr id="128" name="Shape 128"/>
          <p:cNvSpPr>
            <a:spLocks noGrp="1"/>
          </p:cNvSpPr>
          <p:nvPr>
            <p:ph type="title"/>
          </p:nvPr>
        </p:nvSpPr>
        <p:spPr>
          <a:xfrm>
            <a:off x="952500" y="0"/>
            <a:ext cx="11099800" cy="2159000"/>
          </a:xfrm>
        </p:spPr>
        <p:txBody>
          <a:bodyPr/>
          <a:lstStyle/>
          <a:p>
            <a:pPr eaLnBrk="1" hangingPunct="1"/>
            <a:r>
              <a:rPr lang="pt-BR" sz="7500" smtClean="0">
                <a:latin typeface="Bodoni SvtyTwo SC ITC TT-Book"/>
                <a:ea typeface="Bodoni SvtyTwo SC ITC TT-Book"/>
                <a:cs typeface="Bodoni SvtyTwo SC ITC TT-Book"/>
                <a:sym typeface="Bodoni SvtyTwo SC ITC TT-Book"/>
              </a:rPr>
              <a:t>Identificação</a:t>
            </a:r>
          </a:p>
        </p:txBody>
      </p:sp>
      <p:sp>
        <p:nvSpPr>
          <p:cNvPr id="129" name="Shape 129"/>
          <p:cNvSpPr>
            <a:spLocks noChangeArrowheads="1"/>
          </p:cNvSpPr>
          <p:nvPr/>
        </p:nvSpPr>
        <p:spPr bwMode="auto">
          <a:xfrm>
            <a:off x="398463" y="2598738"/>
            <a:ext cx="4152900" cy="7112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hangingPunct="0"/>
            <a:r>
              <a:rPr lang="pt-BR" sz="4000">
                <a:solidFill>
                  <a:srgbClr val="FDFDFD"/>
                </a:solidFill>
                <a:latin typeface="Helvetica"/>
                <a:ea typeface="Helvetica"/>
                <a:cs typeface="Helvetica"/>
                <a:sym typeface="Helvetica"/>
              </a:rPr>
              <a:t>Paciente feminino</a:t>
            </a:r>
          </a:p>
        </p:txBody>
      </p:sp>
      <p:sp>
        <p:nvSpPr>
          <p:cNvPr id="130" name="Shape 130"/>
          <p:cNvSpPr>
            <a:spLocks noChangeArrowheads="1"/>
          </p:cNvSpPr>
          <p:nvPr/>
        </p:nvSpPr>
        <p:spPr bwMode="auto">
          <a:xfrm>
            <a:off x="322263" y="4510088"/>
            <a:ext cx="8189912" cy="7112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hangingPunct="0"/>
            <a:r>
              <a:rPr lang="pt-BR" sz="4000">
                <a:solidFill>
                  <a:srgbClr val="FDFDFD"/>
                </a:solidFill>
                <a:latin typeface="Helvetica"/>
                <a:ea typeface="Helvetica"/>
                <a:cs typeface="Helvetica"/>
                <a:sym typeface="Helvetica"/>
              </a:rPr>
              <a:t>DN: 19/04/2018 às 22h21 no HRAN</a:t>
            </a:r>
          </a:p>
        </p:txBody>
      </p:sp>
      <p:sp>
        <p:nvSpPr>
          <p:cNvPr id="131" name="Shape 131"/>
          <p:cNvSpPr>
            <a:spLocks noChangeArrowheads="1"/>
          </p:cNvSpPr>
          <p:nvPr/>
        </p:nvSpPr>
        <p:spPr bwMode="auto">
          <a:xfrm>
            <a:off x="396875" y="6421438"/>
            <a:ext cx="4659313" cy="7112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hangingPunct="0"/>
            <a:r>
              <a:rPr lang="pt-BR" sz="4000">
                <a:latin typeface="Helvetica"/>
                <a:ea typeface="Helvetica"/>
                <a:cs typeface="Helvetica"/>
                <a:sym typeface="Helvetica"/>
              </a:rPr>
              <a:t>Procedência: HRAN</a:t>
            </a:r>
          </a:p>
        </p:txBody>
      </p:sp>
      <p:sp>
        <p:nvSpPr>
          <p:cNvPr id="132" name="Shape 132"/>
          <p:cNvSpPr>
            <a:spLocks noChangeArrowheads="1"/>
          </p:cNvSpPr>
          <p:nvPr/>
        </p:nvSpPr>
        <p:spPr bwMode="auto">
          <a:xfrm>
            <a:off x="319088" y="8331200"/>
            <a:ext cx="7824787" cy="7112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hangingPunct="0"/>
            <a:r>
              <a:rPr lang="pt-BR" sz="4000">
                <a:latin typeface="Helvetica"/>
                <a:ea typeface="Helvetica"/>
                <a:cs typeface="Helvetica"/>
                <a:sym typeface="Helvetica"/>
              </a:rPr>
              <a:t>Idade cronológica: 36 dias de vida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7" grpId="0" animBg="1" advAuto="0"/>
      <p:bldP spid="128" grpId="0" animBg="1" advAuto="0"/>
      <p:bldP spid="129" grpId="0" animBg="1" advAuto="0"/>
      <p:bldP spid="130" grpId="0" animBg="1" advAuto="0"/>
      <p:bldP spid="131" grpId="0" animBg="1" advAuto="0"/>
      <p:bldP spid="132" grpId="0" animBg="1" advAuto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Shape 134"/>
          <p:cNvSpPr/>
          <p:nvPr/>
        </p:nvSpPr>
        <p:spPr>
          <a:xfrm>
            <a:off x="220663" y="444500"/>
            <a:ext cx="12055475" cy="1270000"/>
          </a:xfrm>
          <a:prstGeom prst="rect">
            <a:avLst/>
          </a:prstGeom>
          <a:solidFill>
            <a:schemeClr val="accent2">
              <a:satOff val="-13916"/>
              <a:lumOff val="13989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 sz="2600"/>
            </a:pPr>
            <a:endParaRPr sz="2600" kern="0">
              <a:latin typeface="+mn-lt"/>
              <a:ea typeface="+mn-ea"/>
              <a:cs typeface="+mn-cs"/>
            </a:endParaRPr>
          </a:p>
        </p:txBody>
      </p:sp>
      <p:sp>
        <p:nvSpPr>
          <p:cNvPr id="135" name="Shape 135"/>
          <p:cNvSpPr>
            <a:spLocks noChangeArrowheads="1"/>
          </p:cNvSpPr>
          <p:nvPr/>
        </p:nvSpPr>
        <p:spPr bwMode="auto">
          <a:xfrm>
            <a:off x="220663" y="515938"/>
            <a:ext cx="10317162" cy="8636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defTabSz="457200" hangingPunct="0"/>
            <a:r>
              <a:rPr lang="pt-BR" sz="5000">
                <a:solidFill>
                  <a:srgbClr val="FBFBFC"/>
                </a:solidFill>
                <a:latin typeface="Bodoni SvtyTwo SC ITC TT-Book"/>
                <a:ea typeface="Bodoni SvtyTwo SC ITC TT-Book"/>
                <a:cs typeface="Bodoni SvtyTwo SC ITC TT-Book"/>
                <a:sym typeface="Bodoni SvtyTwo SC ITC TT-Book"/>
              </a:rPr>
              <a:t>DADOS MATERNOS E GESTACIONAIS</a:t>
            </a:r>
          </a:p>
        </p:txBody>
      </p:sp>
      <p:sp>
        <p:nvSpPr>
          <p:cNvPr id="136" name="Shape 136"/>
          <p:cNvSpPr>
            <a:spLocks noChangeArrowheads="1"/>
          </p:cNvSpPr>
          <p:nvPr/>
        </p:nvSpPr>
        <p:spPr bwMode="auto">
          <a:xfrm>
            <a:off x="414338" y="2109788"/>
            <a:ext cx="3011487" cy="6477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defTabSz="457200" hangingPunct="0"/>
            <a:r>
              <a:rPr lang="pt-BR">
                <a:solidFill>
                  <a:srgbClr val="FBFBFC"/>
                </a:solidFill>
                <a:latin typeface="Helvetica"/>
                <a:ea typeface="Helvetica"/>
                <a:cs typeface="Helvetica"/>
                <a:sym typeface="Helvetica"/>
              </a:rPr>
              <a:t>Mãe 35 anos  </a:t>
            </a:r>
          </a:p>
        </p:txBody>
      </p:sp>
      <p:sp>
        <p:nvSpPr>
          <p:cNvPr id="137" name="Shape 137"/>
          <p:cNvSpPr>
            <a:spLocks noChangeArrowheads="1"/>
          </p:cNvSpPr>
          <p:nvPr/>
        </p:nvSpPr>
        <p:spPr bwMode="auto">
          <a:xfrm>
            <a:off x="5956300" y="2433638"/>
            <a:ext cx="3189288" cy="11938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defTabSz="457200" hangingPunct="0"/>
            <a:r>
              <a:rPr lang="pt-BR">
                <a:solidFill>
                  <a:srgbClr val="FBFBFC"/>
                </a:solidFill>
                <a:latin typeface="Helvetica"/>
                <a:ea typeface="Helvetica"/>
                <a:cs typeface="Helvetica"/>
                <a:sym typeface="Helvetica"/>
              </a:rPr>
              <a:t>G3P1A1C0     </a:t>
            </a:r>
          </a:p>
        </p:txBody>
      </p:sp>
      <p:sp>
        <p:nvSpPr>
          <p:cNvPr id="138" name="Shape 138"/>
          <p:cNvSpPr>
            <a:spLocks noChangeArrowheads="1"/>
          </p:cNvSpPr>
          <p:nvPr/>
        </p:nvSpPr>
        <p:spPr bwMode="auto">
          <a:xfrm>
            <a:off x="307975" y="4703763"/>
            <a:ext cx="4775200" cy="650875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defTabSz="457200" hangingPunct="0"/>
            <a:r>
              <a:rPr lang="pt-BR">
                <a:solidFill>
                  <a:srgbClr val="FBFBFC"/>
                </a:solidFill>
                <a:latin typeface="Helvetica"/>
                <a:ea typeface="Helvetica"/>
                <a:cs typeface="Helvetica"/>
                <a:sym typeface="Helvetica"/>
              </a:rPr>
              <a:t>Pré-natal: 12 consultas</a:t>
            </a:r>
          </a:p>
        </p:txBody>
      </p:sp>
      <p:sp>
        <p:nvSpPr>
          <p:cNvPr id="139" name="Shape 139"/>
          <p:cNvSpPr>
            <a:spLocks noChangeArrowheads="1"/>
          </p:cNvSpPr>
          <p:nvPr/>
        </p:nvSpPr>
        <p:spPr bwMode="auto">
          <a:xfrm>
            <a:off x="307975" y="6127750"/>
            <a:ext cx="6646863" cy="11938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defTabSz="457200" hangingPunct="0"/>
            <a:r>
              <a:rPr lang="pt-BR">
                <a:solidFill>
                  <a:srgbClr val="FBFBFC"/>
                </a:solidFill>
                <a:latin typeface="Helvetica"/>
                <a:ea typeface="Helvetica"/>
                <a:cs typeface="Helvetica"/>
                <a:sym typeface="Helvetica"/>
              </a:rPr>
              <a:t>Medicações na gestação: Nega</a:t>
            </a:r>
          </a:p>
        </p:txBody>
      </p:sp>
      <p:sp>
        <p:nvSpPr>
          <p:cNvPr id="140" name="Shape 140"/>
          <p:cNvSpPr>
            <a:spLocks noChangeArrowheads="1"/>
          </p:cNvSpPr>
          <p:nvPr/>
        </p:nvSpPr>
        <p:spPr bwMode="auto">
          <a:xfrm>
            <a:off x="414338" y="7796213"/>
            <a:ext cx="11861800" cy="120015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50800" tIns="50800" rIns="50800" bIns="50800" anchor="ctr">
            <a:spAutoFit/>
          </a:bodyPr>
          <a:lstStyle/>
          <a:p>
            <a:pPr defTabSz="457200" hangingPunct="0"/>
            <a:r>
              <a:rPr lang="pt-BR">
                <a:solidFill>
                  <a:srgbClr val="FBFBFC"/>
                </a:solidFill>
                <a:latin typeface="Helvetica"/>
                <a:ea typeface="Helvetica"/>
                <a:cs typeface="Helvetica"/>
                <a:sym typeface="Helvetica"/>
              </a:rPr>
              <a:t>Intercorrências: USG gestacional com dilatação pielocalicinal bilateral</a:t>
            </a:r>
          </a:p>
        </p:txBody>
      </p:sp>
      <p:sp>
        <p:nvSpPr>
          <p:cNvPr id="141" name="Shape 141"/>
          <p:cNvSpPr>
            <a:spLocks noChangeArrowheads="1"/>
          </p:cNvSpPr>
          <p:nvPr/>
        </p:nvSpPr>
        <p:spPr bwMode="auto">
          <a:xfrm>
            <a:off x="-30163" y="3481388"/>
            <a:ext cx="5594351" cy="6477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50800" tIns="50800" rIns="50800" bIns="50800" anchor="ctr">
            <a:spAutoFit/>
          </a:bodyPr>
          <a:lstStyle/>
          <a:p>
            <a:pPr defTabSz="457200" hangingPunct="0"/>
            <a:r>
              <a:rPr lang="pt-BR">
                <a:solidFill>
                  <a:srgbClr val="FBFBFC"/>
                </a:solidFill>
                <a:latin typeface="Helvetica"/>
                <a:ea typeface="Helvetica"/>
                <a:cs typeface="Helvetica"/>
                <a:sym typeface="Helvetica"/>
              </a:rPr>
              <a:t>   Tipo sanguíneo: A (+)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4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8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" grpId="0" animBg="1" advAuto="0"/>
      <p:bldP spid="135" grpId="0" animBg="1" advAuto="0"/>
      <p:bldP spid="136" grpId="0" animBg="1" advAuto="0"/>
      <p:bldP spid="137" grpId="0" animBg="1" advAuto="0"/>
      <p:bldP spid="138" grpId="0" animBg="1" advAuto="0"/>
      <p:bldP spid="139" grpId="0" animBg="1" advAuto="0"/>
      <p:bldP spid="140" grpId="0" animBg="1" advAuto="0"/>
      <p:bldP spid="141" grpId="0" animBg="1" advAuto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/>
        </p:nvSpPr>
        <p:spPr>
          <a:xfrm>
            <a:off x="0" y="4389438"/>
            <a:ext cx="13004800" cy="1270000"/>
          </a:xfrm>
          <a:prstGeom prst="rect">
            <a:avLst/>
          </a:prstGeom>
          <a:solidFill>
            <a:schemeClr val="accent2">
              <a:satOff val="-13916"/>
              <a:lumOff val="13989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 sz="2600"/>
            </a:pPr>
            <a:endParaRPr sz="2600" kern="0">
              <a:latin typeface="+mn-lt"/>
              <a:ea typeface="+mn-ea"/>
              <a:cs typeface="+mn-cs"/>
            </a:endParaRPr>
          </a:p>
        </p:txBody>
      </p:sp>
      <p:sp>
        <p:nvSpPr>
          <p:cNvPr id="144" name="Shape 144"/>
          <p:cNvSpPr>
            <a:spLocks noGrp="1"/>
          </p:cNvSpPr>
          <p:nvPr>
            <p:ph type="title"/>
          </p:nvPr>
        </p:nvSpPr>
        <p:spPr>
          <a:xfrm>
            <a:off x="952500" y="3797300"/>
            <a:ext cx="11099800" cy="2159000"/>
          </a:xfrm>
        </p:spPr>
        <p:txBody>
          <a:bodyPr/>
          <a:lstStyle/>
          <a:p>
            <a:pPr eaLnBrk="1" hangingPunct="1"/>
            <a:r>
              <a:rPr lang="pt-BR" smtClean="0">
                <a:latin typeface="Bodoni SvtyTwo SC ITC TT-Book"/>
                <a:ea typeface="Bodoni SvtyTwo SC ITC TT-Book"/>
                <a:cs typeface="Bodoni SvtyTwo SC ITC TT-Book"/>
                <a:sym typeface="Bodoni SvtyTwo SC ITC TT-Book"/>
              </a:rPr>
              <a:t>Hospital de origem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99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99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" grpId="0" animBg="1" advAuto="0"/>
      <p:bldP spid="144" grpId="0" animBg="1" advAuto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Shape 146"/>
          <p:cNvSpPr/>
          <p:nvPr/>
        </p:nvSpPr>
        <p:spPr>
          <a:xfrm>
            <a:off x="-1588" y="444500"/>
            <a:ext cx="12371388" cy="1270000"/>
          </a:xfrm>
          <a:prstGeom prst="rect">
            <a:avLst/>
          </a:prstGeom>
          <a:solidFill>
            <a:schemeClr val="accent2">
              <a:satOff val="-13916"/>
              <a:lumOff val="13989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 sz="2600"/>
            </a:pPr>
            <a:endParaRPr sz="2600" kern="0">
              <a:latin typeface="+mn-lt"/>
              <a:ea typeface="+mn-ea"/>
              <a:cs typeface="+mn-cs"/>
            </a:endParaRPr>
          </a:p>
        </p:txBody>
      </p:sp>
      <p:sp>
        <p:nvSpPr>
          <p:cNvPr id="147" name="Shape 147"/>
          <p:cNvSpPr>
            <a:spLocks noChangeArrowheads="1"/>
          </p:cNvSpPr>
          <p:nvPr/>
        </p:nvSpPr>
        <p:spPr bwMode="auto">
          <a:xfrm>
            <a:off x="239713" y="660400"/>
            <a:ext cx="10866437" cy="13462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defTabSz="457200" hangingPunct="0"/>
            <a:r>
              <a:rPr lang="pt-BR" sz="4100">
                <a:solidFill>
                  <a:srgbClr val="FBFBFC"/>
                </a:solidFill>
                <a:latin typeface="Bodoni SvtyTwo SC ITC TT-Book"/>
                <a:ea typeface="Bodoni SvtyTwo SC ITC TT-Book"/>
                <a:cs typeface="Bodoni SvtyTwo SC ITC TT-Book"/>
                <a:sym typeface="Bodoni SvtyTwo SC ITC TT-Book"/>
              </a:rPr>
              <a:t>CONDIÇÕES DE NASCIMENTO E DADOS DO RN</a:t>
            </a:r>
          </a:p>
        </p:txBody>
      </p:sp>
      <p:sp>
        <p:nvSpPr>
          <p:cNvPr id="148" name="Shape 148"/>
          <p:cNvSpPr>
            <a:spLocks noChangeArrowheads="1"/>
          </p:cNvSpPr>
          <p:nvPr/>
        </p:nvSpPr>
        <p:spPr bwMode="auto">
          <a:xfrm>
            <a:off x="363538" y="3440113"/>
            <a:ext cx="12553950" cy="13208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defTabSz="457200" hangingPunct="0"/>
            <a:r>
              <a:rPr lang="pt-BR" sz="4000">
                <a:solidFill>
                  <a:srgbClr val="FBFBFC"/>
                </a:solidFill>
                <a:latin typeface="Helvetica"/>
                <a:ea typeface="Helvetica"/>
                <a:cs typeface="Helvetica"/>
                <a:sym typeface="Helvetica"/>
              </a:rPr>
              <a:t>PC por sofrimento fetal agudo + parada de progressão</a:t>
            </a:r>
          </a:p>
        </p:txBody>
      </p:sp>
      <p:sp>
        <p:nvSpPr>
          <p:cNvPr id="149" name="Shape 149"/>
          <p:cNvSpPr>
            <a:spLocks noChangeArrowheads="1"/>
          </p:cNvSpPr>
          <p:nvPr/>
        </p:nvSpPr>
        <p:spPr bwMode="auto">
          <a:xfrm>
            <a:off x="401638" y="2066925"/>
            <a:ext cx="4673600" cy="13208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defTabSz="457200" hangingPunct="0"/>
            <a:r>
              <a:rPr lang="pt-BR" sz="4000">
                <a:solidFill>
                  <a:srgbClr val="FBFBFC"/>
                </a:solidFill>
                <a:latin typeface="Helvetica"/>
                <a:ea typeface="Helvetica"/>
                <a:cs typeface="Helvetica"/>
                <a:sym typeface="Helvetica"/>
              </a:rPr>
              <a:t>IG: 40 sem + 6 dias</a:t>
            </a:r>
          </a:p>
        </p:txBody>
      </p:sp>
      <p:sp>
        <p:nvSpPr>
          <p:cNvPr id="150" name="Shape 150"/>
          <p:cNvSpPr>
            <a:spLocks noChangeArrowheads="1"/>
          </p:cNvSpPr>
          <p:nvPr/>
        </p:nvSpPr>
        <p:spPr bwMode="auto">
          <a:xfrm>
            <a:off x="363538" y="4760913"/>
            <a:ext cx="4378325" cy="13208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defTabSz="457200" hangingPunct="0"/>
            <a:r>
              <a:rPr lang="pt-BR" sz="4000">
                <a:solidFill>
                  <a:srgbClr val="FBFBFC"/>
                </a:solidFill>
                <a:latin typeface="Helvetica"/>
                <a:ea typeface="Helvetica"/>
                <a:cs typeface="Helvetica"/>
                <a:sym typeface="Helvetica"/>
              </a:rPr>
              <a:t>LA meconial fluido</a:t>
            </a:r>
          </a:p>
        </p:txBody>
      </p:sp>
      <p:sp>
        <p:nvSpPr>
          <p:cNvPr id="151" name="Shape 151"/>
          <p:cNvSpPr>
            <a:spLocks noChangeArrowheads="1"/>
          </p:cNvSpPr>
          <p:nvPr/>
        </p:nvSpPr>
        <p:spPr bwMode="auto">
          <a:xfrm>
            <a:off x="354013" y="6403975"/>
            <a:ext cx="4946650" cy="7112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defTabSz="457200" hangingPunct="0"/>
            <a:r>
              <a:rPr lang="pt-BR" sz="4000">
                <a:solidFill>
                  <a:srgbClr val="FBFBFC"/>
                </a:solidFill>
                <a:latin typeface="Helvetica"/>
                <a:ea typeface="Helvetica"/>
                <a:cs typeface="Helvetica"/>
                <a:sym typeface="Helvetica"/>
              </a:rPr>
              <a:t>APGAR 1º [6] 5º [8]   </a:t>
            </a:r>
          </a:p>
        </p:txBody>
      </p:sp>
      <p:sp>
        <p:nvSpPr>
          <p:cNvPr id="152" name="Shape 152"/>
          <p:cNvSpPr>
            <a:spLocks noChangeArrowheads="1"/>
          </p:cNvSpPr>
          <p:nvPr/>
        </p:nvSpPr>
        <p:spPr bwMode="auto">
          <a:xfrm>
            <a:off x="-461963" y="7702550"/>
            <a:ext cx="5588001" cy="71755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defTabSz="457200" hangingPunct="0"/>
            <a:r>
              <a:rPr lang="pt-BR" sz="4000">
                <a:solidFill>
                  <a:srgbClr val="FBFBFC"/>
                </a:solidFill>
                <a:latin typeface="Helvetica"/>
                <a:ea typeface="Helvetica"/>
                <a:cs typeface="Helvetica"/>
                <a:sym typeface="Helvetica"/>
              </a:rPr>
              <a:t>      TS RN: B (+)  CD (-)</a:t>
            </a:r>
          </a:p>
        </p:txBody>
      </p:sp>
      <p:sp>
        <p:nvSpPr>
          <p:cNvPr id="153" name="Shape 153"/>
          <p:cNvSpPr>
            <a:spLocks noChangeArrowheads="1"/>
          </p:cNvSpPr>
          <p:nvPr/>
        </p:nvSpPr>
        <p:spPr bwMode="auto">
          <a:xfrm>
            <a:off x="363538" y="8932863"/>
            <a:ext cx="7961312" cy="7112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defTabSz="457200" hangingPunct="0"/>
            <a:r>
              <a:rPr lang="pt-BR" sz="4000">
                <a:solidFill>
                  <a:srgbClr val="FBFBFC"/>
                </a:solidFill>
                <a:latin typeface="Helvetica"/>
                <a:ea typeface="Helvetica"/>
                <a:cs typeface="Helvetica"/>
                <a:sym typeface="Helvetica"/>
              </a:rPr>
              <a:t>PN: 3120g | PC 35 cm | Est 49 cm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4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8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6" grpId="0" animBg="1" advAuto="0"/>
      <p:bldP spid="147" grpId="0" animBg="1" advAuto="0"/>
      <p:bldP spid="148" grpId="0" animBg="1" advAuto="0"/>
      <p:bldP spid="149" grpId="0" animBg="1" advAuto="0"/>
      <p:bldP spid="150" grpId="0" animBg="1" advAuto="0"/>
      <p:bldP spid="151" grpId="0" animBg="1" advAuto="0"/>
      <p:bldP spid="152" grpId="0" animBg="1" advAuto="0"/>
      <p:bldP spid="153" grpId="0" animBg="1" advAuto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" name="Captura de Tela 2018-05-24 às 17.05.30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23938" y="896938"/>
            <a:ext cx="7000875" cy="4592637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pic>
        <p:nvPicPr>
          <p:cNvPr id="156" name="Captura de Tela 2018-05-24 às 17.08.20-filtered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80300" y="5154613"/>
            <a:ext cx="4445000" cy="35433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sp>
        <p:nvSpPr>
          <p:cNvPr id="157" name="Shape 157"/>
          <p:cNvSpPr/>
          <p:nvPr/>
        </p:nvSpPr>
        <p:spPr>
          <a:xfrm flipV="1">
            <a:off x="7637463" y="4202113"/>
            <a:ext cx="4130675" cy="4718050"/>
          </a:xfrm>
          <a:prstGeom prst="line">
            <a:avLst/>
          </a:prstGeom>
          <a:ln w="381000">
            <a:solidFill>
              <a:schemeClr val="accent5"/>
            </a:solidFill>
            <a:miter lim="400000"/>
          </a:ln>
        </p:spPr>
        <p:txBody>
          <a:bodyPr lIns="50800" tIns="50800" rIns="50800" bIns="50800" anchor="ctr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 sz="2600"/>
            </a:pPr>
            <a:endParaRPr sz="2600" kern="0">
              <a:latin typeface="+mn-lt"/>
              <a:ea typeface="+mn-ea"/>
              <a:cs typeface="+mn-cs"/>
            </a:endParaRPr>
          </a:p>
        </p:txBody>
      </p:sp>
      <p:sp>
        <p:nvSpPr>
          <p:cNvPr id="158" name="Shape 158"/>
          <p:cNvSpPr/>
          <p:nvPr/>
        </p:nvSpPr>
        <p:spPr>
          <a:xfrm>
            <a:off x="7785100" y="4268788"/>
            <a:ext cx="4276725" cy="4586287"/>
          </a:xfrm>
          <a:prstGeom prst="line">
            <a:avLst/>
          </a:prstGeom>
          <a:ln w="381000">
            <a:solidFill>
              <a:schemeClr val="accent5"/>
            </a:solidFill>
            <a:miter lim="400000"/>
          </a:ln>
        </p:spPr>
        <p:txBody>
          <a:bodyPr lIns="50800" tIns="50800" rIns="50800" bIns="50800" anchor="ctr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 sz="2600"/>
            </a:pPr>
            <a:endParaRPr sz="2600" kern="0"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6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6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" grpId="0" animBg="1" advAuto="0"/>
      <p:bldP spid="156" grpId="0" animBg="1" advAuto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" name="Captura de Tela 2018-05-24 às 17.29.52-filtered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0725" y="862013"/>
            <a:ext cx="6599238" cy="4608512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sp>
        <p:nvSpPr>
          <p:cNvPr id="161" name="Shape 161"/>
          <p:cNvSpPr/>
          <p:nvPr/>
        </p:nvSpPr>
        <p:spPr>
          <a:xfrm>
            <a:off x="5613400" y="3089275"/>
            <a:ext cx="398463" cy="846138"/>
          </a:xfrm>
          <a:prstGeom prst="ellipse">
            <a:avLst/>
          </a:prstGeom>
          <a:ln w="88900">
            <a:solidFill>
              <a:schemeClr val="accent5">
                <a:alpha val="71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 sz="2600"/>
            </a:pPr>
            <a:endParaRPr sz="2600" kern="0">
              <a:latin typeface="+mn-lt"/>
              <a:ea typeface="+mn-ea"/>
              <a:cs typeface="+mn-cs"/>
            </a:endParaRPr>
          </a:p>
        </p:txBody>
      </p:sp>
      <p:sp>
        <p:nvSpPr>
          <p:cNvPr id="162" name="Shape 162"/>
          <p:cNvSpPr/>
          <p:nvPr/>
        </p:nvSpPr>
        <p:spPr>
          <a:xfrm>
            <a:off x="3589338" y="2093913"/>
            <a:ext cx="895350" cy="2144712"/>
          </a:xfrm>
          <a:prstGeom prst="ellipse">
            <a:avLst/>
          </a:prstGeom>
          <a:ln w="88900">
            <a:solidFill>
              <a:schemeClr val="accent5">
                <a:alpha val="71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 sz="2600"/>
            </a:pPr>
            <a:endParaRPr sz="2600" kern="0">
              <a:latin typeface="+mn-lt"/>
              <a:ea typeface="+mn-ea"/>
              <a:cs typeface="+mn-cs"/>
            </a:endParaRPr>
          </a:p>
        </p:txBody>
      </p:sp>
      <p:sp>
        <p:nvSpPr>
          <p:cNvPr id="163" name="Shape 163"/>
          <p:cNvSpPr/>
          <p:nvPr/>
        </p:nvSpPr>
        <p:spPr>
          <a:xfrm>
            <a:off x="5003800" y="3027363"/>
            <a:ext cx="893763" cy="969962"/>
          </a:xfrm>
          <a:prstGeom prst="ellipse">
            <a:avLst/>
          </a:prstGeom>
          <a:ln w="88900">
            <a:solidFill>
              <a:schemeClr val="accent5">
                <a:alpha val="71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 sz="2600"/>
            </a:pPr>
            <a:endParaRPr sz="2600" kern="0">
              <a:latin typeface="+mn-lt"/>
              <a:ea typeface="+mn-ea"/>
              <a:cs typeface="+mn-cs"/>
            </a:endParaRPr>
          </a:p>
        </p:txBody>
      </p:sp>
      <p:pic>
        <p:nvPicPr>
          <p:cNvPr id="164" name="Imagem 163"/>
          <p:cNvPicPr>
            <a:picLocks noRot="1"/>
          </p:cNvPicPr>
          <p:nvPr>
            <a:vide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3803650" y="5681663"/>
            <a:ext cx="3294063" cy="3940175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sp>
        <p:nvSpPr>
          <p:cNvPr id="165" name="Shape 165"/>
          <p:cNvSpPr>
            <a:spLocks noChangeArrowheads="1"/>
          </p:cNvSpPr>
          <p:nvPr/>
        </p:nvSpPr>
        <p:spPr bwMode="auto">
          <a:xfrm>
            <a:off x="8032750" y="1079500"/>
            <a:ext cx="3657600" cy="7874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algn="ctr" hangingPunct="0"/>
            <a:r>
              <a:rPr lang="pt-BR" sz="4500">
                <a:latin typeface="Bodoni SvtyTwo SC ITC TT-Book"/>
                <a:ea typeface="Bodoni SvtyTwo SC ITC TT-Book"/>
                <a:cs typeface="Bodoni SvtyTwo SC ITC TT-Book"/>
                <a:sym typeface="Bodoni SvtyTwo SC ITC TT-Book"/>
              </a:rPr>
              <a:t>Taquidispneia</a:t>
            </a:r>
          </a:p>
        </p:txBody>
      </p:sp>
      <p:sp>
        <p:nvSpPr>
          <p:cNvPr id="166" name="Shape 166"/>
          <p:cNvSpPr>
            <a:spLocks noChangeArrowheads="1"/>
          </p:cNvSpPr>
          <p:nvPr/>
        </p:nvSpPr>
        <p:spPr bwMode="auto">
          <a:xfrm>
            <a:off x="8509000" y="2112963"/>
            <a:ext cx="2705100" cy="7874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algn="ctr" hangingPunct="0"/>
            <a:r>
              <a:rPr lang="pt-BR" sz="4500">
                <a:latin typeface="Bodoni SvtyTwo SC ITC TT-Book"/>
                <a:ea typeface="Bodoni SvtyTwo SC ITC TT-Book"/>
                <a:cs typeface="Bodoni SvtyTwo SC ITC TT-Book"/>
                <a:sym typeface="Bodoni SvtyTwo SC ITC TT-Book"/>
              </a:rPr>
              <a:t>Gemência</a:t>
            </a:r>
          </a:p>
        </p:txBody>
      </p:sp>
      <p:sp>
        <p:nvSpPr>
          <p:cNvPr id="167" name="Shape 167"/>
          <p:cNvSpPr>
            <a:spLocks noChangeArrowheads="1"/>
          </p:cNvSpPr>
          <p:nvPr/>
        </p:nvSpPr>
        <p:spPr bwMode="auto">
          <a:xfrm>
            <a:off x="9280525" y="3398838"/>
            <a:ext cx="1160463" cy="7874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algn="ctr" hangingPunct="0"/>
            <a:r>
              <a:rPr lang="pt-BR" sz="4500">
                <a:latin typeface="Bodoni SvtyTwo SC ITC TT-Book"/>
                <a:ea typeface="Bodoni SvtyTwo SC ITC TT-Book"/>
                <a:cs typeface="Bodoni SvtyTwo SC ITC TT-Book"/>
                <a:sym typeface="Bodoni SvtyTwo SC ITC TT-Book"/>
              </a:rPr>
              <a:t>BAN</a:t>
            </a:r>
          </a:p>
        </p:txBody>
      </p:sp>
      <p:pic>
        <p:nvPicPr>
          <p:cNvPr id="177" name="Picture 176"/>
          <p:cNvPicPr>
            <a:picLocks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30688" y="322263"/>
            <a:ext cx="4046537" cy="172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9" name="Picture 178"/>
          <p:cNvPicPr>
            <a:picLocks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119688" y="1525588"/>
            <a:ext cx="34925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1" name="Picture 180"/>
          <p:cNvPicPr>
            <a:picLocks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11863" y="3349625"/>
            <a:ext cx="3038475" cy="446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3" name="Picture 182"/>
          <p:cNvPicPr>
            <a:picLocks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816725" y="7134225"/>
            <a:ext cx="3038475" cy="87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5" name="Picture 184"/>
          <p:cNvPicPr>
            <a:picLocks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816725" y="8242300"/>
            <a:ext cx="3038475" cy="87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3" name="Shape 173"/>
          <p:cNvSpPr>
            <a:spLocks noChangeArrowheads="1"/>
          </p:cNvSpPr>
          <p:nvPr/>
        </p:nvSpPr>
        <p:spPr bwMode="auto">
          <a:xfrm>
            <a:off x="10155238" y="7893050"/>
            <a:ext cx="2109787" cy="7874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algn="ctr" hangingPunct="0"/>
            <a:r>
              <a:rPr lang="pt-BR" sz="4500">
                <a:latin typeface="Bodoni SvtyTwo SC ITC TT-Book"/>
                <a:ea typeface="Bodoni SvtyTwo SC ITC TT-Book"/>
                <a:cs typeface="Bodoni SvtyTwo SC ITC TT-Book"/>
                <a:sym typeface="Bodoni SvtyTwo SC ITC TT-Book"/>
              </a:rPr>
              <a:t>O2 Livre</a:t>
            </a:r>
          </a:p>
        </p:txBody>
      </p:sp>
      <p:sp>
        <p:nvSpPr>
          <p:cNvPr id="174" name="Shape 174"/>
          <p:cNvSpPr>
            <a:spLocks noChangeArrowheads="1"/>
          </p:cNvSpPr>
          <p:nvPr/>
        </p:nvSpPr>
        <p:spPr bwMode="auto">
          <a:xfrm>
            <a:off x="10106025" y="6529388"/>
            <a:ext cx="2206625" cy="12954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50800" tIns="50800" rIns="50800" bIns="50800" anchor="ctr">
            <a:spAutoFit/>
          </a:bodyPr>
          <a:lstStyle/>
          <a:p>
            <a:pPr algn="ctr" hangingPunct="0"/>
            <a:r>
              <a:rPr lang="pt-BR" sz="4000">
                <a:latin typeface="Bodoni SvtyTwo SC ITC TT-Book"/>
                <a:ea typeface="Bodoni SvtyTwo SC ITC TT-Book"/>
                <a:cs typeface="Bodoni SvtyTwo SC ITC TT-Book"/>
                <a:sym typeface="Bodoni SvtyTwo SC ITC TT-Book"/>
              </a:rPr>
              <a:t>Berço aquecido</a:t>
            </a:r>
          </a:p>
        </p:txBody>
      </p:sp>
      <p:sp>
        <p:nvSpPr>
          <p:cNvPr id="175" name="Shape 175"/>
          <p:cNvSpPr/>
          <p:nvPr/>
        </p:nvSpPr>
        <p:spPr>
          <a:xfrm flipV="1">
            <a:off x="10002838" y="6592888"/>
            <a:ext cx="2116137" cy="2117725"/>
          </a:xfrm>
          <a:prstGeom prst="line">
            <a:avLst/>
          </a:prstGeom>
          <a:ln w="127000">
            <a:solidFill>
              <a:schemeClr val="accent5"/>
            </a:solidFill>
            <a:miter lim="400000"/>
          </a:ln>
        </p:spPr>
        <p:txBody>
          <a:bodyPr lIns="50800" tIns="50800" rIns="50800" bIns="50800" anchor="ctr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 sz="2600"/>
            </a:pPr>
            <a:endParaRPr sz="2600" kern="0">
              <a:latin typeface="+mn-lt"/>
              <a:ea typeface="+mn-ea"/>
              <a:cs typeface="+mn-cs"/>
            </a:endParaRPr>
          </a:p>
        </p:txBody>
      </p:sp>
      <p:sp>
        <p:nvSpPr>
          <p:cNvPr id="176" name="Shape 176"/>
          <p:cNvSpPr/>
          <p:nvPr/>
        </p:nvSpPr>
        <p:spPr>
          <a:xfrm>
            <a:off x="10133013" y="6611938"/>
            <a:ext cx="2154237" cy="2079625"/>
          </a:xfrm>
          <a:prstGeom prst="line">
            <a:avLst/>
          </a:prstGeom>
          <a:ln w="127000">
            <a:solidFill>
              <a:schemeClr val="accent5"/>
            </a:solidFill>
            <a:miter lim="400000"/>
          </a:ln>
        </p:spPr>
        <p:txBody>
          <a:bodyPr lIns="50800" tIns="50800" rIns="50800" bIns="50800" anchor="ctr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 sz="2600"/>
            </a:pPr>
            <a:endParaRPr sz="2600" kern="0"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6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5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7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9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7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5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9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3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4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7" dur="2266" fill="hold"/>
                                        <p:tgtEl>
                                          <p:spTgt spid="16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1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5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9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3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7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3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3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86" fill="hold" display="0">
                  <p:stCondLst>
                    <p:cond delay="indefinite"/>
                  </p:stCondLst>
                </p:cTn>
                <p:tgtEl>
                  <p:spTgt spid="164"/>
                </p:tgtEl>
              </p:cMediaNode>
            </p:video>
          </p:childTnLst>
        </p:cTn>
      </p:par>
    </p:tnLst>
    <p:bldLst>
      <p:bldP spid="160" grpId="0" animBg="1" advAuto="0"/>
      <p:bldP spid="161" grpId="0" animBg="1" advAuto="0"/>
      <p:bldP spid="162" grpId="0" animBg="1" advAuto="0"/>
      <p:bldP spid="163" grpId="0" animBg="1" advAuto="0"/>
      <p:bldP spid="164" grpId="0" animBg="1" advAuto="0"/>
      <p:bldP spid="165" grpId="0" animBg="1" advAuto="0"/>
      <p:bldP spid="166" grpId="0" animBg="1" advAuto="0"/>
      <p:bldP spid="167" grpId="0" animBg="1" advAuto="0"/>
      <p:bldP spid="177" grpId="0" animBg="1" advAuto="0"/>
      <p:bldP spid="179" grpId="0" animBg="1" advAuto="0"/>
      <p:bldP spid="181" grpId="0" animBg="1" advAuto="0"/>
      <p:bldP spid="183" grpId="0" animBg="1" advAuto="0"/>
      <p:bldP spid="185" grpId="0" animBg="1" advAuto="0"/>
      <p:bldP spid="173" grpId="0" animBg="1" advAuto="0"/>
      <p:bldP spid="174" grpId="0" animBg="1" advAuto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Shape 188"/>
          <p:cNvSpPr/>
          <p:nvPr/>
        </p:nvSpPr>
        <p:spPr>
          <a:xfrm>
            <a:off x="4781550" y="1125538"/>
            <a:ext cx="923925" cy="441325"/>
          </a:xfrm>
          <a:prstGeom prst="rightArrow">
            <a:avLst>
              <a:gd name="adj1" fmla="val 34000"/>
              <a:gd name="adj2" fmla="val 114884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 sz="2600"/>
            </a:pPr>
            <a:endParaRPr sz="2600" kern="0">
              <a:latin typeface="+mn-lt"/>
              <a:ea typeface="+mn-ea"/>
              <a:cs typeface="+mn-cs"/>
            </a:endParaRPr>
          </a:p>
        </p:txBody>
      </p:sp>
      <p:sp>
        <p:nvSpPr>
          <p:cNvPr id="189" name="Shape 189"/>
          <p:cNvSpPr/>
          <p:nvPr/>
        </p:nvSpPr>
        <p:spPr>
          <a:xfrm>
            <a:off x="8218488" y="1112838"/>
            <a:ext cx="923925" cy="441325"/>
          </a:xfrm>
          <a:prstGeom prst="rightArrow">
            <a:avLst>
              <a:gd name="adj1" fmla="val 34000"/>
              <a:gd name="adj2" fmla="val 114884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 sz="2600"/>
            </a:pPr>
            <a:endParaRPr sz="2600" kern="0">
              <a:latin typeface="+mn-lt"/>
              <a:ea typeface="+mn-ea"/>
              <a:cs typeface="+mn-cs"/>
            </a:endParaRPr>
          </a:p>
        </p:txBody>
      </p:sp>
      <p:sp>
        <p:nvSpPr>
          <p:cNvPr id="190" name="Shape 190"/>
          <p:cNvSpPr>
            <a:spLocks noChangeArrowheads="1"/>
          </p:cNvSpPr>
          <p:nvPr/>
        </p:nvSpPr>
        <p:spPr bwMode="auto">
          <a:xfrm>
            <a:off x="334963" y="1009650"/>
            <a:ext cx="4105275" cy="6477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algn="ctr" hangingPunct="0"/>
            <a:r>
              <a:rPr lang="pt-BR">
                <a:latin typeface="Helvetica Light"/>
                <a:cs typeface="Helvetica Light"/>
              </a:rPr>
              <a:t>Não houve melhora</a:t>
            </a:r>
          </a:p>
        </p:txBody>
      </p:sp>
      <p:sp>
        <p:nvSpPr>
          <p:cNvPr id="191" name="Shape 191"/>
          <p:cNvSpPr>
            <a:spLocks noChangeArrowheads="1"/>
          </p:cNvSpPr>
          <p:nvPr/>
        </p:nvSpPr>
        <p:spPr bwMode="auto">
          <a:xfrm>
            <a:off x="6281738" y="1009650"/>
            <a:ext cx="1358900" cy="6477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algn="ctr" hangingPunct="0"/>
            <a:r>
              <a:rPr lang="pt-BR">
                <a:latin typeface="Helvetica Light"/>
                <a:cs typeface="Helvetica Light"/>
              </a:rPr>
              <a:t>UCIN </a:t>
            </a:r>
          </a:p>
        </p:txBody>
      </p:sp>
      <p:sp>
        <p:nvSpPr>
          <p:cNvPr id="192" name="Shape 192"/>
          <p:cNvSpPr>
            <a:spLocks noChangeArrowheads="1"/>
          </p:cNvSpPr>
          <p:nvPr/>
        </p:nvSpPr>
        <p:spPr bwMode="auto">
          <a:xfrm>
            <a:off x="10088563" y="1009650"/>
            <a:ext cx="1274762" cy="6477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algn="ctr" hangingPunct="0"/>
            <a:r>
              <a:rPr lang="pt-BR">
                <a:latin typeface="Helvetica Light"/>
                <a:cs typeface="Helvetica Light"/>
              </a:rPr>
              <a:t>CPAP</a:t>
            </a:r>
          </a:p>
        </p:txBody>
      </p:sp>
      <p:sp>
        <p:nvSpPr>
          <p:cNvPr id="193" name="Shape 193"/>
          <p:cNvSpPr/>
          <p:nvPr/>
        </p:nvSpPr>
        <p:spPr>
          <a:xfrm flipV="1">
            <a:off x="10307638" y="914400"/>
            <a:ext cx="838200" cy="838200"/>
          </a:xfrm>
          <a:prstGeom prst="line">
            <a:avLst/>
          </a:prstGeom>
          <a:ln w="101600">
            <a:solidFill>
              <a:schemeClr val="accent5"/>
            </a:solidFill>
            <a:miter lim="400000"/>
          </a:ln>
        </p:spPr>
        <p:txBody>
          <a:bodyPr lIns="50800" tIns="50800" rIns="50800" bIns="50800" anchor="ctr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 sz="2600"/>
            </a:pPr>
            <a:endParaRPr sz="2600" kern="0">
              <a:latin typeface="+mn-lt"/>
              <a:ea typeface="+mn-ea"/>
              <a:cs typeface="+mn-cs"/>
            </a:endParaRPr>
          </a:p>
        </p:txBody>
      </p:sp>
      <p:sp>
        <p:nvSpPr>
          <p:cNvPr id="194" name="Shape 194"/>
          <p:cNvSpPr/>
          <p:nvPr/>
        </p:nvSpPr>
        <p:spPr>
          <a:xfrm>
            <a:off x="10264775" y="960438"/>
            <a:ext cx="922338" cy="746125"/>
          </a:xfrm>
          <a:prstGeom prst="line">
            <a:avLst/>
          </a:prstGeom>
          <a:ln w="101600">
            <a:solidFill>
              <a:schemeClr val="accent5"/>
            </a:solidFill>
            <a:miter lim="400000"/>
          </a:ln>
        </p:spPr>
        <p:txBody>
          <a:bodyPr lIns="50800" tIns="50800" rIns="50800" bIns="50800" anchor="ctr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 sz="2600"/>
            </a:pPr>
            <a:endParaRPr sz="2600" kern="0">
              <a:latin typeface="+mn-lt"/>
              <a:ea typeface="+mn-ea"/>
              <a:cs typeface="+mn-cs"/>
            </a:endParaRPr>
          </a:p>
        </p:txBody>
      </p:sp>
      <p:sp>
        <p:nvSpPr>
          <p:cNvPr id="195" name="Shape 195"/>
          <p:cNvSpPr>
            <a:spLocks noChangeArrowheads="1"/>
          </p:cNvSpPr>
          <p:nvPr/>
        </p:nvSpPr>
        <p:spPr bwMode="auto">
          <a:xfrm>
            <a:off x="-525463" y="3411538"/>
            <a:ext cx="6402388" cy="22860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50800" tIns="50800" rIns="50800" bIns="50800" anchor="ctr">
            <a:spAutoFit/>
          </a:bodyPr>
          <a:lstStyle/>
          <a:p>
            <a:pPr algn="ctr" hangingPunct="0"/>
            <a:r>
              <a:rPr lang="pt-BR">
                <a:latin typeface="Helvetica Light"/>
                <a:cs typeface="Helvetica Light"/>
              </a:rPr>
              <a:t>Dessaturações </a:t>
            </a:r>
          </a:p>
          <a:p>
            <a:pPr algn="ctr" hangingPunct="0"/>
            <a:r>
              <a:rPr lang="pt-BR">
                <a:latin typeface="Helvetica Light"/>
                <a:cs typeface="Helvetica Light"/>
              </a:rPr>
              <a:t>+</a:t>
            </a:r>
          </a:p>
          <a:p>
            <a:pPr algn="ctr" hangingPunct="0"/>
            <a:r>
              <a:rPr lang="pt-BR">
                <a:latin typeface="Helvetica Light"/>
                <a:cs typeface="Helvetica Light"/>
              </a:rPr>
              <a:t>Bradicardia e cianose à manipulação</a:t>
            </a:r>
          </a:p>
        </p:txBody>
      </p:sp>
      <p:sp>
        <p:nvSpPr>
          <p:cNvPr id="196" name="Shape 196"/>
          <p:cNvSpPr/>
          <p:nvPr/>
        </p:nvSpPr>
        <p:spPr>
          <a:xfrm>
            <a:off x="5803900" y="4333875"/>
            <a:ext cx="923925" cy="442913"/>
          </a:xfrm>
          <a:prstGeom prst="rightArrow">
            <a:avLst>
              <a:gd name="adj1" fmla="val 34000"/>
              <a:gd name="adj2" fmla="val 114884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 sz="2600"/>
            </a:pPr>
            <a:endParaRPr sz="2600" kern="0">
              <a:latin typeface="+mn-lt"/>
              <a:ea typeface="+mn-ea"/>
              <a:cs typeface="+mn-cs"/>
            </a:endParaRPr>
          </a:p>
        </p:txBody>
      </p:sp>
      <p:sp>
        <p:nvSpPr>
          <p:cNvPr id="197" name="Shape 197"/>
          <p:cNvSpPr>
            <a:spLocks noChangeArrowheads="1"/>
          </p:cNvSpPr>
          <p:nvPr/>
        </p:nvSpPr>
        <p:spPr bwMode="auto">
          <a:xfrm>
            <a:off x="7108825" y="3451225"/>
            <a:ext cx="5008563" cy="6477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algn="ctr" hangingPunct="0"/>
            <a:r>
              <a:rPr lang="pt-BR">
                <a:latin typeface="Helvetica Light"/>
                <a:cs typeface="Helvetica Light"/>
              </a:rPr>
              <a:t>Cardiopatia congênita ?</a:t>
            </a:r>
          </a:p>
        </p:txBody>
      </p:sp>
      <p:sp>
        <p:nvSpPr>
          <p:cNvPr id="198" name="Shape 198"/>
          <p:cNvSpPr>
            <a:spLocks noChangeArrowheads="1"/>
          </p:cNvSpPr>
          <p:nvPr/>
        </p:nvSpPr>
        <p:spPr bwMode="auto">
          <a:xfrm>
            <a:off x="8385175" y="4703763"/>
            <a:ext cx="2457450" cy="650875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algn="ctr" hangingPunct="0"/>
            <a:r>
              <a:rPr lang="pt-BR">
                <a:latin typeface="Helvetica Light"/>
                <a:cs typeface="Helvetica Light"/>
              </a:rPr>
              <a:t>"PROSTIN"</a:t>
            </a:r>
          </a:p>
        </p:txBody>
      </p:sp>
      <p:sp>
        <p:nvSpPr>
          <p:cNvPr id="199" name="Shape 199"/>
          <p:cNvSpPr>
            <a:spLocks noChangeArrowheads="1"/>
          </p:cNvSpPr>
          <p:nvPr/>
        </p:nvSpPr>
        <p:spPr bwMode="auto">
          <a:xfrm>
            <a:off x="396875" y="8158163"/>
            <a:ext cx="7569200" cy="650875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algn="ctr" hangingPunct="0"/>
            <a:r>
              <a:rPr lang="pt-BR">
                <a:latin typeface="Helvetica Light"/>
                <a:cs typeface="Helvetica Light"/>
              </a:rPr>
              <a:t>Ventilação com bolsa-valva-máscara</a:t>
            </a:r>
          </a:p>
        </p:txBody>
      </p:sp>
      <p:pic>
        <p:nvPicPr>
          <p:cNvPr id="204" name="Picture 203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0088" y="5260975"/>
            <a:ext cx="830262" cy="95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" name="Picture 205"/>
          <p:cNvPicPr>
            <a:picLocks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1388" y="2686050"/>
            <a:ext cx="928687" cy="80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2" name="Shape 202"/>
          <p:cNvSpPr>
            <a:spLocks noChangeArrowheads="1"/>
          </p:cNvSpPr>
          <p:nvPr/>
        </p:nvSpPr>
        <p:spPr bwMode="auto">
          <a:xfrm>
            <a:off x="3244850" y="2178050"/>
            <a:ext cx="927100" cy="5842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algn="ctr" hangingPunct="0"/>
            <a:r>
              <a:rPr lang="pt-BR" sz="3200" b="1">
                <a:solidFill>
                  <a:srgbClr val="971817"/>
                </a:solidFill>
                <a:latin typeface="Helvetica"/>
                <a:ea typeface="Helvetica"/>
                <a:cs typeface="Helvetica"/>
                <a:sym typeface="Helvetica"/>
              </a:rPr>
              <a:t>26%</a:t>
            </a:r>
          </a:p>
        </p:txBody>
      </p:sp>
      <p:sp>
        <p:nvSpPr>
          <p:cNvPr id="203" name="Shape 203"/>
          <p:cNvSpPr>
            <a:spLocks noChangeArrowheads="1"/>
          </p:cNvSpPr>
          <p:nvPr/>
        </p:nvSpPr>
        <p:spPr bwMode="auto">
          <a:xfrm>
            <a:off x="744538" y="6345238"/>
            <a:ext cx="1522412" cy="588962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algn="ctr" hangingPunct="0"/>
            <a:r>
              <a:rPr lang="pt-BR" sz="3200" b="1">
                <a:solidFill>
                  <a:srgbClr val="971817"/>
                </a:solidFill>
                <a:latin typeface="Helvetica"/>
                <a:ea typeface="Helvetica"/>
                <a:cs typeface="Helvetica"/>
                <a:sym typeface="Helvetica"/>
              </a:rPr>
              <a:t>40 bpm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2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8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2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6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4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8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2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6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8" grpId="0" animBg="1" advAuto="0"/>
      <p:bldP spid="189" grpId="0" animBg="1" advAuto="0"/>
      <p:bldP spid="190" grpId="0" animBg="1" advAuto="0"/>
      <p:bldP spid="191" grpId="0" animBg="1" advAuto="0"/>
      <p:bldP spid="192" grpId="0" animBg="1" advAuto="0"/>
      <p:bldP spid="195" grpId="0" animBg="1" advAuto="0"/>
      <p:bldP spid="196" grpId="0" animBg="1" advAuto="0"/>
      <p:bldP spid="197" grpId="0" animBg="1" advAuto="0"/>
      <p:bldP spid="198" grpId="0" animBg="1" advAuto="0"/>
      <p:bldP spid="199" grpId="0" animBg="1" advAuto="0"/>
      <p:bldP spid="204" grpId="0" animBg="1" advAuto="0"/>
      <p:bldP spid="206" grpId="0" animBg="1" advAuto="0"/>
      <p:bldP spid="202" grpId="0" animBg="1" advAuto="0"/>
      <p:bldP spid="203" grpId="0" animBg="1" advAuto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Shape 209"/>
          <p:cNvSpPr>
            <a:spLocks noChangeArrowheads="1"/>
          </p:cNvSpPr>
          <p:nvPr/>
        </p:nvSpPr>
        <p:spPr bwMode="auto">
          <a:xfrm>
            <a:off x="219075" y="0"/>
            <a:ext cx="6488113" cy="10160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defTabSz="457200" hangingPunct="0"/>
            <a:r>
              <a:rPr lang="pt-BR" sz="3000">
                <a:solidFill>
                  <a:srgbClr val="FBFAFB"/>
                </a:solidFill>
                <a:latin typeface="Helvetica"/>
                <a:ea typeface="Helvetica"/>
                <a:cs typeface="Helvetica"/>
                <a:sym typeface="Helvetica"/>
              </a:rPr>
              <a:t>Dobutamina (sem bomba de infusão)</a:t>
            </a:r>
          </a:p>
        </p:txBody>
      </p:sp>
      <p:sp>
        <p:nvSpPr>
          <p:cNvPr id="210" name="Shape 210"/>
          <p:cNvSpPr>
            <a:spLocks noChangeArrowheads="1"/>
          </p:cNvSpPr>
          <p:nvPr/>
        </p:nvSpPr>
        <p:spPr bwMode="auto">
          <a:xfrm>
            <a:off x="219075" y="985838"/>
            <a:ext cx="12682538" cy="10160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defTabSz="457200" hangingPunct="0"/>
            <a:endParaRPr lang="pt-BR" sz="3000">
              <a:solidFill>
                <a:srgbClr val="FBFAFB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defTabSz="457200" hangingPunct="0"/>
            <a:r>
              <a:rPr lang="pt-BR" sz="3000">
                <a:solidFill>
                  <a:srgbClr val="FBFAFB"/>
                </a:solidFill>
                <a:latin typeface="Helvetica"/>
                <a:ea typeface="Helvetica"/>
                <a:cs typeface="Helvetica"/>
                <a:sym typeface="Helvetica"/>
              </a:rPr>
              <a:t>20/04/18 Pico febril                Ampicilina + Gentamicina / Suspende Prostin</a:t>
            </a:r>
          </a:p>
        </p:txBody>
      </p:sp>
      <p:sp>
        <p:nvSpPr>
          <p:cNvPr id="211" name="Shape 211"/>
          <p:cNvSpPr>
            <a:spLocks noChangeArrowheads="1"/>
          </p:cNvSpPr>
          <p:nvPr/>
        </p:nvSpPr>
        <p:spPr bwMode="auto">
          <a:xfrm>
            <a:off x="236538" y="2667000"/>
            <a:ext cx="5329237" cy="10160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defTabSz="457200" hangingPunct="0"/>
            <a:r>
              <a:rPr lang="pt-BR" sz="3000">
                <a:solidFill>
                  <a:srgbClr val="FBFAFB"/>
                </a:solidFill>
                <a:latin typeface="Helvetica"/>
                <a:ea typeface="Helvetica"/>
                <a:cs typeface="Helvetica"/>
                <a:sym typeface="Helvetica"/>
              </a:rPr>
              <a:t>20/04/18 IOT + sedoanalgesia</a:t>
            </a:r>
          </a:p>
        </p:txBody>
      </p:sp>
      <p:sp>
        <p:nvSpPr>
          <p:cNvPr id="212" name="Shape 212"/>
          <p:cNvSpPr>
            <a:spLocks noChangeArrowheads="1"/>
          </p:cNvSpPr>
          <p:nvPr/>
        </p:nvSpPr>
        <p:spPr bwMode="auto">
          <a:xfrm>
            <a:off x="203200" y="4081463"/>
            <a:ext cx="11168063" cy="10160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defTabSz="457200" hangingPunct="0"/>
            <a:r>
              <a:rPr lang="pt-BR" sz="3000">
                <a:solidFill>
                  <a:srgbClr val="FBFAFB"/>
                </a:solidFill>
                <a:latin typeface="Helvetica"/>
                <a:ea typeface="Helvetica"/>
                <a:cs typeface="Helvetica"/>
                <a:sym typeface="Helvetica"/>
              </a:rPr>
              <a:t>Apresentou crise convulsiva                   Prescrito Fenobarbital IV</a:t>
            </a:r>
          </a:p>
        </p:txBody>
      </p:sp>
      <p:sp>
        <p:nvSpPr>
          <p:cNvPr id="213" name="Shape 213"/>
          <p:cNvSpPr>
            <a:spLocks noChangeArrowheads="1"/>
          </p:cNvSpPr>
          <p:nvPr/>
        </p:nvSpPr>
        <p:spPr bwMode="auto">
          <a:xfrm>
            <a:off x="128588" y="5908675"/>
            <a:ext cx="12834937" cy="5588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defTabSz="457200" hangingPunct="0"/>
            <a:r>
              <a:rPr lang="pt-BR" sz="3000">
                <a:solidFill>
                  <a:srgbClr val="FBFAFB"/>
                </a:solidFill>
                <a:latin typeface="Helvetica"/>
                <a:ea typeface="Helvetica"/>
                <a:cs typeface="Helvetica"/>
                <a:sym typeface="Helvetica"/>
              </a:rPr>
              <a:t>21/04 Oligoanúria + anasarca e hipotensão            Dopamina + Furosemida</a:t>
            </a:r>
          </a:p>
        </p:txBody>
      </p:sp>
      <p:sp>
        <p:nvSpPr>
          <p:cNvPr id="214" name="Shape 214"/>
          <p:cNvSpPr>
            <a:spLocks noChangeArrowheads="1"/>
          </p:cNvSpPr>
          <p:nvPr/>
        </p:nvSpPr>
        <p:spPr bwMode="auto">
          <a:xfrm>
            <a:off x="169863" y="7751763"/>
            <a:ext cx="8269287" cy="10160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defTabSz="457200" hangingPunct="0"/>
            <a:r>
              <a:rPr lang="pt-BR" sz="3000">
                <a:solidFill>
                  <a:srgbClr val="FBFAFB"/>
                </a:solidFill>
                <a:latin typeface="Helvetica"/>
                <a:ea typeface="Helvetica"/>
                <a:cs typeface="Helvetica"/>
                <a:sym typeface="Helvetica"/>
              </a:rPr>
              <a:t>22/04 Suspenso sedoanalgesia para extubação</a:t>
            </a:r>
          </a:p>
        </p:txBody>
      </p:sp>
      <p:sp>
        <p:nvSpPr>
          <p:cNvPr id="215" name="Shape 215"/>
          <p:cNvSpPr>
            <a:spLocks noChangeArrowheads="1"/>
          </p:cNvSpPr>
          <p:nvPr/>
        </p:nvSpPr>
        <p:spPr bwMode="auto">
          <a:xfrm>
            <a:off x="203200" y="9253538"/>
            <a:ext cx="11456988" cy="5588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defTabSz="457200" hangingPunct="0"/>
            <a:r>
              <a:rPr lang="pt-BR" sz="3000">
                <a:solidFill>
                  <a:srgbClr val="FBFAFB"/>
                </a:solidFill>
                <a:latin typeface="Helvetica"/>
                <a:ea typeface="Helvetica"/>
                <a:cs typeface="Helvetica"/>
                <a:sym typeface="Helvetica"/>
              </a:rPr>
              <a:t>24/04 Extubado                  Estridor                  Falência respiratória </a:t>
            </a:r>
          </a:p>
        </p:txBody>
      </p:sp>
      <p:sp>
        <p:nvSpPr>
          <p:cNvPr id="216" name="Shape 216"/>
          <p:cNvSpPr/>
          <p:nvPr/>
        </p:nvSpPr>
        <p:spPr>
          <a:xfrm>
            <a:off x="3917950" y="1522413"/>
            <a:ext cx="923925" cy="441325"/>
          </a:xfrm>
          <a:prstGeom prst="rightArrow">
            <a:avLst>
              <a:gd name="adj1" fmla="val 34000"/>
              <a:gd name="adj2" fmla="val 114884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 sz="2600"/>
            </a:pPr>
            <a:endParaRPr sz="2600" kern="0">
              <a:latin typeface="+mn-lt"/>
              <a:ea typeface="+mn-ea"/>
              <a:cs typeface="+mn-cs"/>
            </a:endParaRPr>
          </a:p>
        </p:txBody>
      </p:sp>
      <p:sp>
        <p:nvSpPr>
          <p:cNvPr id="217" name="Shape 217"/>
          <p:cNvSpPr/>
          <p:nvPr/>
        </p:nvSpPr>
        <p:spPr>
          <a:xfrm>
            <a:off x="5565775" y="4402138"/>
            <a:ext cx="923925" cy="442912"/>
          </a:xfrm>
          <a:prstGeom prst="rightArrow">
            <a:avLst>
              <a:gd name="adj1" fmla="val 34000"/>
              <a:gd name="adj2" fmla="val 114884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 sz="2600"/>
            </a:pPr>
            <a:endParaRPr sz="2600" kern="0">
              <a:latin typeface="+mn-lt"/>
              <a:ea typeface="+mn-ea"/>
              <a:cs typeface="+mn-cs"/>
            </a:endParaRPr>
          </a:p>
        </p:txBody>
      </p:sp>
      <p:sp>
        <p:nvSpPr>
          <p:cNvPr id="218" name="Shape 218"/>
          <p:cNvSpPr/>
          <p:nvPr/>
        </p:nvSpPr>
        <p:spPr>
          <a:xfrm>
            <a:off x="7632700" y="5997575"/>
            <a:ext cx="923925" cy="442913"/>
          </a:xfrm>
          <a:prstGeom prst="rightArrow">
            <a:avLst>
              <a:gd name="adj1" fmla="val 34000"/>
              <a:gd name="adj2" fmla="val 114884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 sz="2600"/>
            </a:pPr>
            <a:endParaRPr sz="2600" kern="0">
              <a:latin typeface="+mn-lt"/>
              <a:ea typeface="+mn-ea"/>
              <a:cs typeface="+mn-cs"/>
            </a:endParaRPr>
          </a:p>
        </p:txBody>
      </p:sp>
      <p:sp>
        <p:nvSpPr>
          <p:cNvPr id="219" name="Shape 219"/>
          <p:cNvSpPr/>
          <p:nvPr/>
        </p:nvSpPr>
        <p:spPr>
          <a:xfrm>
            <a:off x="3435350" y="9247188"/>
            <a:ext cx="923925" cy="441325"/>
          </a:xfrm>
          <a:prstGeom prst="rightArrow">
            <a:avLst>
              <a:gd name="adj1" fmla="val 34000"/>
              <a:gd name="adj2" fmla="val 114884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 sz="2600"/>
            </a:pPr>
            <a:endParaRPr sz="2600" kern="0">
              <a:latin typeface="+mn-lt"/>
              <a:ea typeface="+mn-ea"/>
              <a:cs typeface="+mn-cs"/>
            </a:endParaRPr>
          </a:p>
        </p:txBody>
      </p:sp>
      <p:pic>
        <p:nvPicPr>
          <p:cNvPr id="225" name="Picture 224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08288" y="6348413"/>
            <a:ext cx="6604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1" name="Shape 221"/>
          <p:cNvSpPr>
            <a:spLocks noChangeArrowheads="1"/>
          </p:cNvSpPr>
          <p:nvPr/>
        </p:nvSpPr>
        <p:spPr bwMode="auto">
          <a:xfrm>
            <a:off x="3032125" y="7124700"/>
            <a:ext cx="1385888" cy="4826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algn="ctr" hangingPunct="0"/>
            <a:r>
              <a:rPr lang="pt-BR" sz="2500" b="1">
                <a:solidFill>
                  <a:srgbClr val="971817"/>
                </a:solidFill>
                <a:latin typeface="Helvetica"/>
                <a:ea typeface="Helvetica"/>
                <a:cs typeface="Helvetica"/>
                <a:sym typeface="Helvetica"/>
              </a:rPr>
              <a:t>5 ml 12h</a:t>
            </a:r>
          </a:p>
        </p:txBody>
      </p:sp>
      <p:pic>
        <p:nvPicPr>
          <p:cNvPr id="227" name="Picture 226"/>
          <p:cNvPicPr>
            <a:picLocks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24625" y="5365750"/>
            <a:ext cx="8477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3" name="Shape 223"/>
          <p:cNvSpPr>
            <a:spLocks noChangeArrowheads="1"/>
          </p:cNvSpPr>
          <p:nvPr/>
        </p:nvSpPr>
        <p:spPr bwMode="auto">
          <a:xfrm>
            <a:off x="7475538" y="4883150"/>
            <a:ext cx="1238250" cy="4826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algn="ctr" hangingPunct="0"/>
            <a:r>
              <a:rPr lang="pt-BR" sz="2500" b="1">
                <a:solidFill>
                  <a:srgbClr val="971817"/>
                </a:solidFill>
                <a:latin typeface="Helvetica"/>
                <a:ea typeface="Helvetica"/>
                <a:cs typeface="Helvetica"/>
                <a:sym typeface="Helvetica"/>
              </a:rPr>
              <a:t>PAM 38</a:t>
            </a:r>
          </a:p>
        </p:txBody>
      </p:sp>
      <p:sp>
        <p:nvSpPr>
          <p:cNvPr id="224" name="Shape 224"/>
          <p:cNvSpPr/>
          <p:nvPr/>
        </p:nvSpPr>
        <p:spPr>
          <a:xfrm>
            <a:off x="6656388" y="9247188"/>
            <a:ext cx="923925" cy="441325"/>
          </a:xfrm>
          <a:prstGeom prst="rightArrow">
            <a:avLst>
              <a:gd name="adj1" fmla="val 34000"/>
              <a:gd name="adj2" fmla="val 114884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 sz="2600"/>
            </a:pPr>
            <a:endParaRPr sz="2600" kern="0"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4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8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2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6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4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8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2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6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9" grpId="0" animBg="1" advAuto="0"/>
      <p:bldP spid="210" grpId="0" animBg="1" advAuto="0"/>
      <p:bldP spid="211" grpId="0" animBg="1" advAuto="0"/>
      <p:bldP spid="212" grpId="0" animBg="1" advAuto="0"/>
      <p:bldP spid="213" grpId="0" animBg="1" advAuto="0"/>
      <p:bldP spid="214" grpId="0" animBg="1" advAuto="0"/>
      <p:bldP spid="215" grpId="0" animBg="1" advAuto="0"/>
      <p:bldP spid="216" grpId="0" animBg="1" advAuto="0"/>
      <p:bldP spid="217" grpId="0" animBg="1" advAuto="0"/>
      <p:bldP spid="218" grpId="0" animBg="1" advAuto="0"/>
      <p:bldP spid="219" grpId="0" animBg="1" advAuto="0"/>
      <p:bldP spid="225" grpId="0" animBg="1" advAuto="0"/>
      <p:bldP spid="221" grpId="0" animBg="1" advAuto="0"/>
      <p:bldP spid="227" grpId="0" animBg="1" advAuto="0"/>
      <p:bldP spid="223" grpId="0" animBg="1" advAuto="0"/>
      <p:bldP spid="224" grpId="0" animBg="1" advAuto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Shape 230"/>
          <p:cNvSpPr/>
          <p:nvPr/>
        </p:nvSpPr>
        <p:spPr>
          <a:xfrm>
            <a:off x="0" y="3735388"/>
            <a:ext cx="13004800" cy="2378075"/>
          </a:xfrm>
          <a:prstGeom prst="rect">
            <a:avLst/>
          </a:prstGeom>
          <a:solidFill>
            <a:schemeClr val="accent2">
              <a:satOff val="-13916"/>
              <a:lumOff val="13989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 sz="2600"/>
            </a:pPr>
            <a:endParaRPr sz="2600" kern="0">
              <a:latin typeface="+mn-lt"/>
              <a:ea typeface="+mn-ea"/>
              <a:cs typeface="+mn-cs"/>
            </a:endParaRPr>
          </a:p>
        </p:txBody>
      </p:sp>
      <p:sp>
        <p:nvSpPr>
          <p:cNvPr id="231" name="Shape 231"/>
          <p:cNvSpPr>
            <a:spLocks noGrp="1"/>
          </p:cNvSpPr>
          <p:nvPr>
            <p:ph type="title"/>
          </p:nvPr>
        </p:nvSpPr>
        <p:spPr>
          <a:xfrm>
            <a:off x="952500" y="4044950"/>
            <a:ext cx="11099800" cy="1663700"/>
          </a:xfrm>
        </p:spPr>
        <p:txBody>
          <a:bodyPr/>
          <a:lstStyle/>
          <a:p>
            <a:pPr defTabSz="466725" eaLnBrk="1" hangingPunct="1"/>
            <a:r>
              <a:rPr lang="pt-BR" sz="6400" smtClean="0">
                <a:latin typeface="Bodoni SvtyTwo SC ITC TT-Book"/>
                <a:ea typeface="Bodoni SvtyTwo SC ITC TT-Book"/>
                <a:cs typeface="Bodoni SvtyTwo SC ITC TT-Book"/>
                <a:sym typeface="Bodoni SvtyTwo SC ITC TT-Book"/>
              </a:rPr>
              <a:t>Hospital Universitário de Brasília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6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0" grpId="0" animBg="1" advAuto="0"/>
      <p:bldP spid="231" grpId="0" animBg="1" advAuto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Shape 233"/>
          <p:cNvSpPr>
            <a:spLocks noChangeArrowheads="1"/>
          </p:cNvSpPr>
          <p:nvPr/>
        </p:nvSpPr>
        <p:spPr bwMode="auto">
          <a:xfrm>
            <a:off x="211138" y="520700"/>
            <a:ext cx="7908925" cy="7112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algn="ctr" hangingPunct="0"/>
            <a:r>
              <a:rPr lang="pt-BR" sz="4000">
                <a:latin typeface="Helvetica Light"/>
                <a:cs typeface="Helvetica Light"/>
              </a:rPr>
              <a:t>Admitido dia 25/04/2018 às 15h30</a:t>
            </a:r>
          </a:p>
        </p:txBody>
      </p:sp>
      <p:sp>
        <p:nvSpPr>
          <p:cNvPr id="234" name="Shape 234"/>
          <p:cNvSpPr>
            <a:spLocks noChangeArrowheads="1"/>
          </p:cNvSpPr>
          <p:nvPr/>
        </p:nvSpPr>
        <p:spPr bwMode="auto">
          <a:xfrm>
            <a:off x="269875" y="2706688"/>
            <a:ext cx="8942388" cy="7112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algn="ctr" hangingPunct="0"/>
            <a:r>
              <a:rPr lang="pt-BR" sz="4000">
                <a:latin typeface="Helvetica Light"/>
                <a:cs typeface="Helvetica Light"/>
              </a:rPr>
              <a:t>Entubado, uso de dobutamina em CVU</a:t>
            </a:r>
          </a:p>
        </p:txBody>
      </p:sp>
      <p:sp>
        <p:nvSpPr>
          <p:cNvPr id="235" name="Shape 235"/>
          <p:cNvSpPr>
            <a:spLocks noChangeArrowheads="1"/>
          </p:cNvSpPr>
          <p:nvPr/>
        </p:nvSpPr>
        <p:spPr bwMode="auto">
          <a:xfrm>
            <a:off x="160338" y="4329113"/>
            <a:ext cx="12684125" cy="19304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50800" tIns="50800" rIns="50800" bIns="50800" anchor="ctr">
            <a:spAutoFit/>
          </a:bodyPr>
          <a:lstStyle/>
          <a:p>
            <a:pPr defTabSz="457200" hangingPunct="0"/>
            <a:r>
              <a:rPr lang="pt-BR" sz="4000">
                <a:solidFill>
                  <a:srgbClr val="FEFEFF"/>
                </a:solidFill>
                <a:latin typeface="Helvetica"/>
                <a:ea typeface="Helvetica"/>
                <a:cs typeface="Helvetica"/>
                <a:sym typeface="Helvetica"/>
              </a:rPr>
              <a:t>Acoplado ao respirador e solicitados exames laboratoriais e Rx de tórax</a:t>
            </a:r>
          </a:p>
        </p:txBody>
      </p:sp>
      <p:sp>
        <p:nvSpPr>
          <p:cNvPr id="236" name="Shape 236"/>
          <p:cNvSpPr>
            <a:spLocks noChangeArrowheads="1"/>
          </p:cNvSpPr>
          <p:nvPr/>
        </p:nvSpPr>
        <p:spPr bwMode="auto">
          <a:xfrm>
            <a:off x="185738" y="7170738"/>
            <a:ext cx="12023725" cy="19304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50800" tIns="50800" rIns="50800" bIns="50800" anchor="ctr">
            <a:spAutoFit/>
          </a:bodyPr>
          <a:lstStyle/>
          <a:p>
            <a:pPr defTabSz="457200" hangingPunct="0"/>
            <a:r>
              <a:rPr lang="pt-BR" sz="4000">
                <a:solidFill>
                  <a:srgbClr val="FEFEFF"/>
                </a:solidFill>
                <a:latin typeface="Helvetica"/>
                <a:ea typeface="Helvetica"/>
                <a:cs typeface="Helvetica"/>
                <a:sym typeface="Helvetica"/>
              </a:rPr>
              <a:t>EF da admissão: Área extensa de alopecia em couro cabeludo, com lesão de formato irregular com bordas hiperemiadas e bordas milicericas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3" grpId="0" animBg="1" advAuto="0"/>
      <p:bldP spid="234" grpId="0" animBg="1" advAuto="0"/>
      <p:bldP spid="235" grpId="0" animBg="1" advAuto="0"/>
      <p:bldP spid="236" grpId="0" animBg="1" advAuto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Shape 238"/>
          <p:cNvSpPr>
            <a:spLocks noChangeArrowheads="1"/>
          </p:cNvSpPr>
          <p:nvPr/>
        </p:nvSpPr>
        <p:spPr bwMode="auto">
          <a:xfrm>
            <a:off x="5768975" y="5568950"/>
            <a:ext cx="6281738" cy="2847975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50800" tIns="50800" rIns="50800" bIns="50800" anchor="ctr">
            <a:spAutoFit/>
          </a:bodyPr>
          <a:lstStyle/>
          <a:p>
            <a:pPr defTabSz="457200" hangingPunct="0"/>
            <a:endParaRPr lang="pt-BR">
              <a:latin typeface="Helvetica"/>
              <a:ea typeface="Helvetica"/>
              <a:cs typeface="Helvetica"/>
              <a:sym typeface="Helvetica"/>
            </a:endParaRPr>
          </a:p>
          <a:p>
            <a:pPr defTabSz="457200" hangingPunct="0"/>
            <a:r>
              <a:rPr lang="pt-BR">
                <a:solidFill>
                  <a:srgbClr val="FDFDFE"/>
                </a:solidFill>
                <a:latin typeface="Helvetica"/>
                <a:ea typeface="Helvetica"/>
                <a:cs typeface="Helvetica"/>
                <a:sym typeface="Helvetica"/>
              </a:rPr>
              <a:t>Uso prévio de corticoide por 5 dias, numa tentativa de minimizar  uma possível obstrução alta</a:t>
            </a:r>
          </a:p>
        </p:txBody>
      </p:sp>
      <p:sp>
        <p:nvSpPr>
          <p:cNvPr id="239" name="Shape 239"/>
          <p:cNvSpPr>
            <a:spLocks noChangeArrowheads="1"/>
          </p:cNvSpPr>
          <p:nvPr/>
        </p:nvSpPr>
        <p:spPr bwMode="auto">
          <a:xfrm>
            <a:off x="130175" y="1979613"/>
            <a:ext cx="12414250" cy="6477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defTabSz="457200" hangingPunct="0"/>
            <a:r>
              <a:rPr lang="pt-BR">
                <a:latin typeface="Helvetica"/>
                <a:ea typeface="Helvetica"/>
                <a:cs typeface="Helvetica"/>
                <a:sym typeface="Helvetica"/>
              </a:rPr>
              <a:t>27/4 e 08/05 -   Mais 2 tentativas de extubação sem sucesso</a:t>
            </a:r>
          </a:p>
        </p:txBody>
      </p:sp>
      <p:pic>
        <p:nvPicPr>
          <p:cNvPr id="243" name="Picture 242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38300" y="2616200"/>
            <a:ext cx="3840163" cy="436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1" name="Picture 240"/>
          <p:cNvPicPr>
            <a:picLocks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14450" y="1674813"/>
            <a:ext cx="1751013" cy="143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4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4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4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8" grpId="0" animBg="1" advAuto="0"/>
      <p:bldP spid="239" grpId="0" animBg="1" advAuto="0"/>
      <p:bldP spid="243" grpId="0" animBg="1" advAuto="0"/>
      <p:bldP spid="241" grpId="0" animBg="1" advAuto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hape 246"/>
          <p:cNvSpPr>
            <a:spLocks noChangeArrowheads="1"/>
          </p:cNvSpPr>
          <p:nvPr/>
        </p:nvSpPr>
        <p:spPr bwMode="auto">
          <a:xfrm>
            <a:off x="358775" y="3187700"/>
            <a:ext cx="12287250" cy="33782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50800" tIns="50800" rIns="50800" bIns="50800" anchor="ctr">
            <a:spAutoFit/>
          </a:bodyPr>
          <a:lstStyle/>
          <a:p>
            <a:pPr defTabSz="457200" hangingPunct="0"/>
            <a:endParaRPr lang="pt-BR">
              <a:solidFill>
                <a:srgbClr val="FDFDFE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defTabSz="457200" hangingPunct="0"/>
            <a:endParaRPr lang="pt-BR">
              <a:solidFill>
                <a:srgbClr val="FEFEFF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defTabSz="457200" hangingPunct="0"/>
            <a:endParaRPr lang="pt-BR">
              <a:latin typeface="Helvetica"/>
              <a:ea typeface="Helvetica"/>
              <a:cs typeface="Helvetica"/>
              <a:sym typeface="Helvetica"/>
            </a:endParaRPr>
          </a:p>
          <a:p>
            <a:pPr defTabSz="457200" hangingPunct="0"/>
            <a:endParaRPr lang="pt-BR">
              <a:latin typeface="Helvetica"/>
              <a:ea typeface="Helvetica"/>
              <a:cs typeface="Helvetica"/>
              <a:sym typeface="Helvetica"/>
            </a:endParaRPr>
          </a:p>
          <a:p>
            <a:pPr defTabSz="457200" hangingPunct="0"/>
            <a:endParaRPr lang="pt-BR"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247" name="Shape 247"/>
          <p:cNvSpPr>
            <a:spLocks noChangeArrowheads="1"/>
          </p:cNvSpPr>
          <p:nvPr/>
        </p:nvSpPr>
        <p:spPr bwMode="auto">
          <a:xfrm>
            <a:off x="358775" y="1104900"/>
            <a:ext cx="11987213" cy="1211263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50800" tIns="50800" rIns="50800" bIns="50800" anchor="ctr">
            <a:spAutoFit/>
          </a:bodyPr>
          <a:lstStyle/>
          <a:p>
            <a:pPr defTabSz="457200" hangingPunct="0"/>
            <a:r>
              <a:rPr lang="pt-BR">
                <a:solidFill>
                  <a:srgbClr val="FEFEFF"/>
                </a:solidFill>
                <a:latin typeface="Helvetica"/>
                <a:ea typeface="Helvetica"/>
                <a:cs typeface="Helvetica"/>
                <a:sym typeface="Helvetica"/>
              </a:rPr>
              <a:t>Não tolera ficar fora de pressão positiva            Falência respiratória em poucos minutos</a:t>
            </a:r>
          </a:p>
        </p:txBody>
      </p:sp>
      <p:sp>
        <p:nvSpPr>
          <p:cNvPr id="248" name="Shape 248"/>
          <p:cNvSpPr>
            <a:spLocks noChangeArrowheads="1"/>
          </p:cNvSpPr>
          <p:nvPr/>
        </p:nvSpPr>
        <p:spPr bwMode="auto">
          <a:xfrm>
            <a:off x="358775" y="3859213"/>
            <a:ext cx="12236450" cy="1763712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50800" tIns="50800" rIns="50800" bIns="50800" anchor="ctr">
            <a:spAutoFit/>
          </a:bodyPr>
          <a:lstStyle/>
          <a:p>
            <a:pPr defTabSz="457200" hangingPunct="0"/>
            <a:r>
              <a:rPr lang="pt-BR">
                <a:latin typeface="Helvetica"/>
                <a:ea typeface="Helvetica"/>
                <a:cs typeface="Helvetica"/>
                <a:sym typeface="Helvetica"/>
              </a:rPr>
              <a:t>Estigmas sugestivos de síndrome genética: aplasia cútis,</a:t>
            </a:r>
          </a:p>
          <a:p>
            <a:pPr defTabSz="457200" hangingPunct="0"/>
            <a:r>
              <a:rPr lang="pt-BR">
                <a:latin typeface="Helvetica"/>
                <a:ea typeface="Helvetica"/>
                <a:cs typeface="Helvetica"/>
                <a:sym typeface="Helvetica"/>
              </a:rPr>
              <a:t>alargamento de base nasal com prega transversal e pé em mata borrão</a:t>
            </a:r>
          </a:p>
        </p:txBody>
      </p:sp>
      <p:sp>
        <p:nvSpPr>
          <p:cNvPr id="249" name="Shape 249"/>
          <p:cNvSpPr>
            <a:spLocks noChangeArrowheads="1"/>
          </p:cNvSpPr>
          <p:nvPr/>
        </p:nvSpPr>
        <p:spPr bwMode="auto">
          <a:xfrm>
            <a:off x="708025" y="6570663"/>
            <a:ext cx="4941888" cy="17399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50800" tIns="50800" rIns="50800" bIns="50800" anchor="ctr">
            <a:spAutoFit/>
          </a:bodyPr>
          <a:lstStyle/>
          <a:p>
            <a:pPr algn="ctr" defTabSz="457200" hangingPunct="0"/>
            <a:r>
              <a:rPr lang="pt-BR">
                <a:solidFill>
                  <a:srgbClr val="FCFCFD"/>
                </a:solidFill>
                <a:latin typeface="Helvetica"/>
                <a:ea typeface="Helvetica"/>
                <a:cs typeface="Helvetica"/>
                <a:sym typeface="Helvetica"/>
              </a:rPr>
              <a:t>Evoluiu com hipertensão arterial de causa não definida </a:t>
            </a:r>
          </a:p>
        </p:txBody>
      </p:sp>
      <p:sp>
        <p:nvSpPr>
          <p:cNvPr id="250" name="Shape 250"/>
          <p:cNvSpPr/>
          <p:nvPr/>
        </p:nvSpPr>
        <p:spPr>
          <a:xfrm>
            <a:off x="8816975" y="1230313"/>
            <a:ext cx="923925" cy="442912"/>
          </a:xfrm>
          <a:prstGeom prst="rightArrow">
            <a:avLst>
              <a:gd name="adj1" fmla="val 34000"/>
              <a:gd name="adj2" fmla="val 114884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 sz="2600"/>
            </a:pPr>
            <a:endParaRPr sz="2600" kern="0">
              <a:latin typeface="+mn-lt"/>
              <a:ea typeface="+mn-ea"/>
              <a:cs typeface="+mn-cs"/>
            </a:endParaRPr>
          </a:p>
        </p:txBody>
      </p:sp>
      <p:sp>
        <p:nvSpPr>
          <p:cNvPr id="251" name="Shape 251"/>
          <p:cNvSpPr/>
          <p:nvPr/>
        </p:nvSpPr>
        <p:spPr>
          <a:xfrm>
            <a:off x="6161088" y="7175500"/>
            <a:ext cx="923925" cy="442913"/>
          </a:xfrm>
          <a:prstGeom prst="rightArrow">
            <a:avLst>
              <a:gd name="adj1" fmla="val 34000"/>
              <a:gd name="adj2" fmla="val 114884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 sz="2600"/>
            </a:pPr>
            <a:endParaRPr sz="2600" kern="0">
              <a:latin typeface="+mn-lt"/>
              <a:ea typeface="+mn-ea"/>
              <a:cs typeface="+mn-cs"/>
            </a:endParaRPr>
          </a:p>
        </p:txBody>
      </p:sp>
      <p:sp>
        <p:nvSpPr>
          <p:cNvPr id="252" name="Shape 252"/>
          <p:cNvSpPr>
            <a:spLocks noChangeArrowheads="1"/>
          </p:cNvSpPr>
          <p:nvPr/>
        </p:nvSpPr>
        <p:spPr bwMode="auto">
          <a:xfrm>
            <a:off x="7747000" y="7072313"/>
            <a:ext cx="4021138" cy="6477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defTabSz="457200" hangingPunct="0"/>
            <a:r>
              <a:rPr lang="pt-BR">
                <a:solidFill>
                  <a:srgbClr val="FCFCFD"/>
                </a:solidFill>
                <a:latin typeface="Helvetica"/>
                <a:ea typeface="Helvetica"/>
                <a:cs typeface="Helvetica"/>
                <a:sym typeface="Helvetica"/>
              </a:rPr>
              <a:t>Avaliada pela nefro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7" grpId="0" animBg="1" advAuto="0"/>
      <p:bldP spid="248" grpId="0" animBg="1" advAuto="0"/>
      <p:bldP spid="249" grpId="0" animBg="1" advAuto="0"/>
      <p:bldP spid="250" grpId="0" animBg="1" advAuto="0"/>
      <p:bldP spid="251" grpId="0" animBg="1" advAuto="0"/>
      <p:bldP spid="252" grpId="0" animBg="1" advAuto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Shape 254"/>
          <p:cNvSpPr/>
          <p:nvPr/>
        </p:nvSpPr>
        <p:spPr>
          <a:xfrm>
            <a:off x="-1588" y="444500"/>
            <a:ext cx="11191876" cy="1270000"/>
          </a:xfrm>
          <a:prstGeom prst="rect">
            <a:avLst/>
          </a:prstGeom>
          <a:solidFill>
            <a:schemeClr val="accent2">
              <a:satOff val="-13916"/>
              <a:lumOff val="13989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 sz="2600"/>
            </a:pPr>
            <a:endParaRPr sz="2600" kern="0">
              <a:latin typeface="+mn-lt"/>
              <a:ea typeface="+mn-ea"/>
              <a:cs typeface="+mn-cs"/>
            </a:endParaRPr>
          </a:p>
        </p:txBody>
      </p:sp>
      <p:sp>
        <p:nvSpPr>
          <p:cNvPr id="255" name="Shape 255"/>
          <p:cNvSpPr>
            <a:spLocks noChangeArrowheads="1"/>
          </p:cNvSpPr>
          <p:nvPr/>
        </p:nvSpPr>
        <p:spPr bwMode="auto">
          <a:xfrm>
            <a:off x="4221163" y="469900"/>
            <a:ext cx="2746375" cy="12192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algn="ctr" hangingPunct="0"/>
            <a:r>
              <a:rPr lang="pt-BR" sz="7400">
                <a:latin typeface="Bodoni SvtyTwo SC ITC TT-Book"/>
                <a:ea typeface="Bodoni SvtyTwo SC ITC TT-Book"/>
                <a:cs typeface="Bodoni SvtyTwo SC ITC TT-Book"/>
                <a:sym typeface="Bodoni SvtyTwo SC ITC TT-Book"/>
              </a:rPr>
              <a:t>Exames</a:t>
            </a:r>
          </a:p>
        </p:txBody>
      </p:sp>
      <p:sp>
        <p:nvSpPr>
          <p:cNvPr id="256" name="Shape 256"/>
          <p:cNvSpPr>
            <a:spLocks noChangeArrowheads="1"/>
          </p:cNvSpPr>
          <p:nvPr/>
        </p:nvSpPr>
        <p:spPr bwMode="auto">
          <a:xfrm>
            <a:off x="185738" y="6262688"/>
            <a:ext cx="12633325" cy="17399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50800" tIns="50800" rIns="50800" bIns="50800" anchor="ctr">
            <a:spAutoFit/>
          </a:bodyPr>
          <a:lstStyle/>
          <a:p>
            <a:pPr defTabSz="457200" hangingPunct="0"/>
            <a:r>
              <a:rPr lang="pt-BR" b="1">
                <a:solidFill>
                  <a:srgbClr val="FEFDFE"/>
                </a:solidFill>
                <a:latin typeface="Helvetica"/>
                <a:ea typeface="Helvetica"/>
                <a:cs typeface="Helvetica"/>
                <a:sym typeface="Helvetica"/>
              </a:rPr>
              <a:t>Ecocardiograma</a:t>
            </a:r>
            <a:r>
              <a:rPr lang="pt-BR">
                <a:solidFill>
                  <a:srgbClr val="FEFDFE"/>
                </a:solidFill>
                <a:latin typeface="Helvetica"/>
                <a:ea typeface="Helvetica"/>
                <a:cs typeface="Helvetica"/>
                <a:sym typeface="Helvetica"/>
              </a:rPr>
              <a:t> (18/05/18): CIA + derrame pericárdico discreto</a:t>
            </a:r>
          </a:p>
        </p:txBody>
      </p:sp>
      <p:sp>
        <p:nvSpPr>
          <p:cNvPr id="257" name="Shape 257"/>
          <p:cNvSpPr>
            <a:spLocks noChangeArrowheads="1"/>
          </p:cNvSpPr>
          <p:nvPr/>
        </p:nvSpPr>
        <p:spPr bwMode="auto">
          <a:xfrm>
            <a:off x="180975" y="2039938"/>
            <a:ext cx="12249150" cy="22987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50800" tIns="50800" rIns="50800" bIns="50800" anchor="ctr">
            <a:spAutoFit/>
          </a:bodyPr>
          <a:lstStyle/>
          <a:p>
            <a:pPr defTabSz="457200" hangingPunct="0"/>
            <a:r>
              <a:rPr lang="pt-BR" b="1">
                <a:solidFill>
                  <a:srgbClr val="FEFDFE"/>
                </a:solidFill>
                <a:latin typeface="Helvetica"/>
                <a:ea typeface="Helvetica"/>
                <a:cs typeface="Helvetica"/>
                <a:sym typeface="Helvetica"/>
              </a:rPr>
              <a:t>Ultrassonografia transfontanela</a:t>
            </a:r>
            <a:r>
              <a:rPr lang="pt-BR">
                <a:solidFill>
                  <a:srgbClr val="FEFDFE"/>
                </a:solidFill>
                <a:latin typeface="Helvetica"/>
                <a:ea typeface="Helvetica"/>
                <a:cs typeface="Helvetica"/>
                <a:sym typeface="Helvetica"/>
              </a:rPr>
              <a:t> (02/05/18): Vasculopatia</a:t>
            </a:r>
          </a:p>
          <a:p>
            <a:pPr defTabSz="457200" hangingPunct="0"/>
            <a:r>
              <a:rPr lang="pt-BR">
                <a:solidFill>
                  <a:srgbClr val="FEFDFE"/>
                </a:solidFill>
                <a:latin typeface="Helvetica"/>
                <a:ea typeface="Helvetica"/>
                <a:cs typeface="Helvetica"/>
                <a:sym typeface="Helvetica"/>
              </a:rPr>
              <a:t>lenticuloestriatal (vasculopatia mineralizantes), achado descrito em inúmeras patologias, mais comumente infecção pelo CMV, hipóxia e anomalias cromossômicas</a:t>
            </a:r>
          </a:p>
        </p:txBody>
      </p:sp>
      <p:sp>
        <p:nvSpPr>
          <p:cNvPr id="258" name="Shape 258"/>
          <p:cNvSpPr>
            <a:spLocks noChangeArrowheads="1"/>
          </p:cNvSpPr>
          <p:nvPr/>
        </p:nvSpPr>
        <p:spPr bwMode="auto">
          <a:xfrm>
            <a:off x="111125" y="4857750"/>
            <a:ext cx="11811000" cy="120015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hangingPunct="0"/>
            <a:r>
              <a:rPr lang="pt-BR">
                <a:latin typeface="Helvetica Light"/>
                <a:cs typeface="Helvetica Light"/>
              </a:rPr>
              <a:t> </a:t>
            </a:r>
            <a:r>
              <a:rPr lang="pt-BR" b="1">
                <a:latin typeface="Helvetica"/>
                <a:ea typeface="Helvetica"/>
                <a:cs typeface="Helvetica"/>
                <a:sym typeface="Helvetica"/>
              </a:rPr>
              <a:t>USG de rins e vias urinárias</a:t>
            </a:r>
            <a:r>
              <a:rPr lang="pt-BR">
                <a:latin typeface="Helvetica Light"/>
                <a:cs typeface="Helvetica Light"/>
              </a:rPr>
              <a:t> (17/05/18): Laudo verbal - </a:t>
            </a:r>
          </a:p>
          <a:p>
            <a:pPr hangingPunct="0"/>
            <a:r>
              <a:rPr lang="pt-BR">
                <a:latin typeface="Helvetica Light"/>
                <a:cs typeface="Helvetica Light"/>
              </a:rPr>
              <a:t> Hidronefrose bilateral</a:t>
            </a:r>
          </a:p>
        </p:txBody>
      </p:sp>
      <p:sp>
        <p:nvSpPr>
          <p:cNvPr id="259" name="Shape 259"/>
          <p:cNvSpPr>
            <a:spLocks noChangeArrowheads="1"/>
          </p:cNvSpPr>
          <p:nvPr/>
        </p:nvSpPr>
        <p:spPr bwMode="auto">
          <a:xfrm>
            <a:off x="185738" y="8040688"/>
            <a:ext cx="12430125" cy="1749425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50800" tIns="50800" rIns="50800" bIns="50800" anchor="ctr">
            <a:spAutoFit/>
          </a:bodyPr>
          <a:lstStyle/>
          <a:p>
            <a:pPr hangingPunct="0"/>
            <a:r>
              <a:rPr lang="pt-BR" b="1">
                <a:latin typeface="Helvetica"/>
                <a:ea typeface="Helvetica"/>
                <a:cs typeface="Helvetica"/>
                <a:sym typeface="Helvetica"/>
              </a:rPr>
              <a:t>Fundoscopia</a:t>
            </a:r>
            <a:r>
              <a:rPr lang="pt-BR">
                <a:latin typeface="Helvetica Light"/>
                <a:cs typeface="Helvetica Light"/>
              </a:rPr>
              <a:t> (18/05): Laudo verbal - </a:t>
            </a:r>
            <a:r>
              <a:rPr lang="en-US">
                <a:latin typeface="Helvetica Light"/>
                <a:cs typeface="Helvetica Light"/>
              </a:rPr>
              <a:t>Leucocoria bilatral - USG </a:t>
            </a:r>
          </a:p>
          <a:p>
            <a:pPr hangingPunct="0"/>
            <a:endParaRPr lang="pt-BR">
              <a:latin typeface="Helvetica Light"/>
              <a:cs typeface="Helvetica Light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4" grpId="0" animBg="1" advAuto="0"/>
      <p:bldP spid="255" grpId="0" animBg="1" advAuto="0"/>
      <p:bldP spid="256" grpId="0" animBg="1" advAuto="0"/>
      <p:bldP spid="257" grpId="0" animBg="1" advAuto="0"/>
      <p:bldP spid="258" grpId="0" animBg="1" advAuto="0"/>
      <p:bldP spid="259" grpId="0" animBg="1" advAuto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Shape 265"/>
          <p:cNvSpPr/>
          <p:nvPr/>
        </p:nvSpPr>
        <p:spPr>
          <a:xfrm>
            <a:off x="0" y="4699000"/>
            <a:ext cx="13004800" cy="1270000"/>
          </a:xfrm>
          <a:prstGeom prst="rect">
            <a:avLst/>
          </a:prstGeom>
          <a:solidFill>
            <a:schemeClr val="accent2">
              <a:satOff val="-13916"/>
              <a:lumOff val="13989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 sz="2600"/>
            </a:pPr>
            <a:endParaRPr sz="2600" kern="0">
              <a:latin typeface="+mn-lt"/>
              <a:ea typeface="+mn-ea"/>
              <a:cs typeface="+mn-cs"/>
            </a:endParaRPr>
          </a:p>
        </p:txBody>
      </p:sp>
      <p:sp>
        <p:nvSpPr>
          <p:cNvPr id="266" name="Shape 266"/>
          <p:cNvSpPr>
            <a:spLocks noChangeArrowheads="1"/>
          </p:cNvSpPr>
          <p:nvPr/>
        </p:nvSpPr>
        <p:spPr bwMode="auto">
          <a:xfrm>
            <a:off x="2928938" y="4800600"/>
            <a:ext cx="7146925" cy="10668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algn="ctr" hangingPunct="0"/>
            <a:r>
              <a:rPr lang="pt-BR" sz="6300">
                <a:latin typeface="Bodoni SvtyTwo SC ITC TT-Book"/>
                <a:ea typeface="Bodoni SvtyTwo SC ITC TT-Book"/>
                <a:cs typeface="Bodoni SvtyTwo SC ITC TT-Book"/>
                <a:sym typeface="Bodoni SvtyTwo SC ITC TT-Book"/>
              </a:rPr>
              <a:t>Radiografias de Tórax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5" grpId="0" animBg="1" advAuto="0"/>
      <p:bldP spid="266" grpId="0" animBg="1" advAuto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Captura de Tela 2018-05-25 às 07.51.42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71663" y="84138"/>
            <a:ext cx="9718675" cy="9669462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sp>
        <p:nvSpPr>
          <p:cNvPr id="17411" name="Shape 269"/>
          <p:cNvSpPr>
            <a:spLocks noChangeArrowheads="1"/>
          </p:cNvSpPr>
          <p:nvPr/>
        </p:nvSpPr>
        <p:spPr bwMode="auto">
          <a:xfrm>
            <a:off x="1962150" y="84138"/>
            <a:ext cx="1831975" cy="5080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algn="ctr" hangingPunct="0"/>
            <a:r>
              <a:rPr lang="pt-BR" sz="2700" b="1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rPr>
              <a:t>25/04/2018</a:t>
            </a:r>
          </a:p>
        </p:txBody>
      </p:sp>
      <p:pic>
        <p:nvPicPr>
          <p:cNvPr id="270" name="Picture 269"/>
          <p:cNvPicPr>
            <a:picLocks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00850" y="3163888"/>
            <a:ext cx="1751013" cy="143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0" grpId="0" animBg="1" advAuto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Captura de Tela 2018-05-25 às 08.01.32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08288" y="28575"/>
            <a:ext cx="7645400" cy="9424988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sp>
        <p:nvSpPr>
          <p:cNvPr id="18435" name="Shape 274"/>
          <p:cNvSpPr>
            <a:spLocks noChangeArrowheads="1"/>
          </p:cNvSpPr>
          <p:nvPr/>
        </p:nvSpPr>
        <p:spPr bwMode="auto">
          <a:xfrm>
            <a:off x="8347075" y="355600"/>
            <a:ext cx="1830388" cy="5080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algn="ctr" hangingPunct="0"/>
            <a:r>
              <a:rPr lang="pt-BR" sz="2700" b="1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rPr>
              <a:t>09/05/2018</a:t>
            </a:r>
          </a:p>
        </p:txBody>
      </p:sp>
      <p:pic>
        <p:nvPicPr>
          <p:cNvPr id="275" name="Picture 274"/>
          <p:cNvPicPr>
            <a:picLocks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08850" y="3576638"/>
            <a:ext cx="1328738" cy="290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5" grpId="0" animBg="1" advAuto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Captura de Tela 2018-05-25 às 07.59.38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78163" y="0"/>
            <a:ext cx="7153275" cy="97536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sp>
        <p:nvSpPr>
          <p:cNvPr id="19459" name="Shape 279"/>
          <p:cNvSpPr>
            <a:spLocks noChangeArrowheads="1"/>
          </p:cNvSpPr>
          <p:nvPr/>
        </p:nvSpPr>
        <p:spPr bwMode="auto">
          <a:xfrm>
            <a:off x="3198813" y="152400"/>
            <a:ext cx="1831975" cy="5080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algn="ctr" hangingPunct="0"/>
            <a:r>
              <a:rPr lang="pt-BR" sz="2700" b="1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rPr>
              <a:t>20/05/2018</a:t>
            </a:r>
          </a:p>
        </p:txBody>
      </p:sp>
    </p:spTree>
  </p:cSld>
  <p:clrMapOvr>
    <a:masterClrMapping/>
  </p:clrMapOvr>
  <p:transition spd="slow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Shape 281"/>
          <p:cNvSpPr/>
          <p:nvPr/>
        </p:nvSpPr>
        <p:spPr>
          <a:xfrm>
            <a:off x="-1588" y="444500"/>
            <a:ext cx="13006388" cy="1270000"/>
          </a:xfrm>
          <a:prstGeom prst="rect">
            <a:avLst/>
          </a:prstGeom>
          <a:solidFill>
            <a:schemeClr val="accent2">
              <a:satOff val="-13916"/>
              <a:lumOff val="13989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 sz="2600"/>
            </a:pPr>
            <a:endParaRPr sz="2600" kern="0">
              <a:latin typeface="+mn-lt"/>
              <a:ea typeface="+mn-ea"/>
              <a:cs typeface="+mn-cs"/>
            </a:endParaRPr>
          </a:p>
        </p:txBody>
      </p:sp>
      <p:sp>
        <p:nvSpPr>
          <p:cNvPr id="282" name="Shape 282"/>
          <p:cNvSpPr>
            <a:spLocks noGrp="1"/>
          </p:cNvSpPr>
          <p:nvPr>
            <p:ph type="title"/>
          </p:nvPr>
        </p:nvSpPr>
        <p:spPr>
          <a:xfrm>
            <a:off x="1138238" y="-203200"/>
            <a:ext cx="11099800" cy="2159000"/>
          </a:xfrm>
        </p:spPr>
        <p:txBody>
          <a:bodyPr/>
          <a:lstStyle/>
          <a:p>
            <a:pPr eaLnBrk="1" hangingPunct="1"/>
            <a:r>
              <a:rPr lang="pt-BR" sz="6700" smtClean="0">
                <a:latin typeface="Bodoni SvtyTwo SC ITC TT-Book"/>
                <a:ea typeface="Bodoni SvtyTwo SC ITC TT-Book"/>
                <a:cs typeface="Bodoni SvtyTwo SC ITC TT-Book"/>
                <a:sym typeface="Bodoni SvtyTwo SC ITC TT-Book"/>
              </a:rPr>
              <a:t>Hipóteses Diagnósticas</a:t>
            </a:r>
          </a:p>
        </p:txBody>
      </p:sp>
      <p:sp>
        <p:nvSpPr>
          <p:cNvPr id="283" name="Shape 283"/>
          <p:cNvSpPr>
            <a:spLocks noChangeArrowheads="1"/>
          </p:cNvSpPr>
          <p:nvPr/>
        </p:nvSpPr>
        <p:spPr bwMode="auto">
          <a:xfrm>
            <a:off x="615950" y="2081213"/>
            <a:ext cx="1917700" cy="6477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algn="ctr" hangingPunct="0"/>
            <a:r>
              <a:rPr lang="pt-BR">
                <a:latin typeface="Helvetica Light"/>
                <a:cs typeface="Helvetica Light"/>
              </a:rPr>
              <a:t>RNT/AIG</a:t>
            </a:r>
          </a:p>
        </p:txBody>
      </p:sp>
      <p:sp>
        <p:nvSpPr>
          <p:cNvPr id="284" name="Shape 284"/>
          <p:cNvSpPr>
            <a:spLocks noChangeArrowheads="1"/>
          </p:cNvSpPr>
          <p:nvPr/>
        </p:nvSpPr>
        <p:spPr bwMode="auto">
          <a:xfrm>
            <a:off x="517525" y="2811463"/>
            <a:ext cx="6991350" cy="11938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algn="ctr" hangingPunct="0"/>
            <a:r>
              <a:rPr lang="pt-BR">
                <a:latin typeface="Helvetica Light"/>
                <a:cs typeface="Helvetica Light"/>
              </a:rPr>
              <a:t>Desconforto respiratório precoce</a:t>
            </a:r>
          </a:p>
        </p:txBody>
      </p:sp>
      <p:sp>
        <p:nvSpPr>
          <p:cNvPr id="285" name="Shape 285"/>
          <p:cNvSpPr>
            <a:spLocks noChangeArrowheads="1"/>
          </p:cNvSpPr>
          <p:nvPr/>
        </p:nvSpPr>
        <p:spPr bwMode="auto">
          <a:xfrm>
            <a:off x="546100" y="4764088"/>
            <a:ext cx="5240338" cy="11938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algn="ctr" hangingPunct="0"/>
            <a:r>
              <a:rPr lang="pt-BR">
                <a:latin typeface="Helvetica Light"/>
                <a:cs typeface="Helvetica Light"/>
              </a:rPr>
              <a:t>Sepse neonatal precoce</a:t>
            </a:r>
          </a:p>
        </p:txBody>
      </p:sp>
      <p:sp>
        <p:nvSpPr>
          <p:cNvPr id="286" name="Shape 286"/>
          <p:cNvSpPr>
            <a:spLocks noChangeArrowheads="1"/>
          </p:cNvSpPr>
          <p:nvPr/>
        </p:nvSpPr>
        <p:spPr bwMode="auto">
          <a:xfrm>
            <a:off x="454025" y="3721100"/>
            <a:ext cx="7118350" cy="11938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algn="ctr" hangingPunct="0"/>
            <a:r>
              <a:rPr lang="pt-BR">
                <a:latin typeface="Helvetica Light"/>
                <a:cs typeface="Helvetica Light"/>
              </a:rPr>
              <a:t>Síndrome da aspiração meconial </a:t>
            </a:r>
          </a:p>
        </p:txBody>
      </p:sp>
      <p:sp>
        <p:nvSpPr>
          <p:cNvPr id="287" name="Shape 287"/>
          <p:cNvSpPr>
            <a:spLocks noChangeArrowheads="1"/>
          </p:cNvSpPr>
          <p:nvPr/>
        </p:nvSpPr>
        <p:spPr bwMode="auto">
          <a:xfrm>
            <a:off x="635000" y="6081713"/>
            <a:ext cx="4332288" cy="6477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algn="ctr" hangingPunct="0"/>
            <a:r>
              <a:rPr lang="pt-BR">
                <a:latin typeface="Helvetica Light"/>
                <a:cs typeface="Helvetica Light"/>
              </a:rPr>
              <a:t>Asfixia perinatal leve</a:t>
            </a:r>
          </a:p>
        </p:txBody>
      </p:sp>
      <p:sp>
        <p:nvSpPr>
          <p:cNvPr id="288" name="Shape 288"/>
          <p:cNvSpPr>
            <a:spLocks noChangeArrowheads="1"/>
          </p:cNvSpPr>
          <p:nvPr/>
        </p:nvSpPr>
        <p:spPr bwMode="auto">
          <a:xfrm>
            <a:off x="565150" y="6715125"/>
            <a:ext cx="2527300" cy="11938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algn="ctr" hangingPunct="0"/>
            <a:r>
              <a:rPr lang="pt-BR">
                <a:latin typeface="Helvetica Light"/>
                <a:cs typeface="Helvetica Light"/>
              </a:rPr>
              <a:t>Convulsão </a:t>
            </a:r>
          </a:p>
        </p:txBody>
      </p:sp>
      <p:sp>
        <p:nvSpPr>
          <p:cNvPr id="289" name="Shape 289"/>
          <p:cNvSpPr>
            <a:spLocks noChangeArrowheads="1"/>
          </p:cNvSpPr>
          <p:nvPr/>
        </p:nvSpPr>
        <p:spPr bwMode="auto">
          <a:xfrm>
            <a:off x="698500" y="7921625"/>
            <a:ext cx="4292600" cy="650875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algn="ctr" hangingPunct="0"/>
            <a:r>
              <a:rPr lang="pt-BR">
                <a:latin typeface="Helvetica Light"/>
                <a:cs typeface="Helvetica Light"/>
              </a:rPr>
              <a:t>Pieloectasia bilateral</a:t>
            </a:r>
          </a:p>
        </p:txBody>
      </p:sp>
      <p:sp>
        <p:nvSpPr>
          <p:cNvPr id="290" name="Shape 290"/>
          <p:cNvSpPr>
            <a:spLocks noChangeArrowheads="1"/>
          </p:cNvSpPr>
          <p:nvPr/>
        </p:nvSpPr>
        <p:spPr bwMode="auto">
          <a:xfrm>
            <a:off x="749300" y="8775700"/>
            <a:ext cx="2667000" cy="650875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algn="ctr" hangingPunct="0"/>
            <a:r>
              <a:rPr lang="pt-BR">
                <a:latin typeface="Helvetica Light"/>
                <a:cs typeface="Helvetica Light"/>
              </a:rPr>
              <a:t>Aplasia cutis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2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4" fill="hold"/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8" fill="hold"/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2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6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1" grpId="0" animBg="1" advAuto="0"/>
      <p:bldP spid="282" grpId="0" animBg="1" advAuto="0"/>
      <p:bldP spid="283" grpId="0" animBg="1" advAuto="0"/>
      <p:bldP spid="284" grpId="0" animBg="1" advAuto="0"/>
      <p:bldP spid="285" grpId="0" animBg="1" advAuto="0"/>
      <p:bldP spid="286" grpId="0" animBg="1" advAuto="0"/>
      <p:bldP spid="287" grpId="0" animBg="1" advAuto="0"/>
      <p:bldP spid="288" grpId="0" animBg="1" advAuto="0"/>
      <p:bldP spid="289" grpId="0" animBg="1" advAuto="0"/>
      <p:bldP spid="290" grpId="0" animBg="1" advAuto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Shape 292"/>
          <p:cNvSpPr>
            <a:spLocks noChangeArrowheads="1"/>
          </p:cNvSpPr>
          <p:nvPr/>
        </p:nvSpPr>
        <p:spPr bwMode="auto">
          <a:xfrm>
            <a:off x="2827338" y="6459538"/>
            <a:ext cx="9377362" cy="1270000"/>
          </a:xfrm>
          <a:prstGeom prst="roundRect">
            <a:avLst>
              <a:gd name="adj" fmla="val 15000"/>
            </a:avLst>
          </a:prstGeom>
          <a:solidFill>
            <a:srgbClr val="FFFFFF"/>
          </a:solidFill>
          <a:ln w="12700">
            <a:noFill/>
            <a:miter lim="400000"/>
            <a:headEnd/>
            <a:tailEnd/>
          </a:ln>
        </p:spPr>
        <p:txBody>
          <a:bodyPr lIns="50800" tIns="50800" rIns="50800" bIns="50800" anchor="ctr"/>
          <a:lstStyle/>
          <a:p>
            <a:pPr algn="ctr" hangingPunct="0"/>
            <a:endParaRPr lang="pt-BR" sz="2600">
              <a:latin typeface="Helvetica Light"/>
              <a:cs typeface="Helvetica Light"/>
            </a:endParaRPr>
          </a:p>
        </p:txBody>
      </p:sp>
      <p:sp>
        <p:nvSpPr>
          <p:cNvPr id="293" name="Shape 293"/>
          <p:cNvSpPr>
            <a:spLocks noChangeArrowheads="1"/>
          </p:cNvSpPr>
          <p:nvPr/>
        </p:nvSpPr>
        <p:spPr bwMode="auto">
          <a:xfrm>
            <a:off x="261938" y="3040063"/>
            <a:ext cx="9377362" cy="1270000"/>
          </a:xfrm>
          <a:prstGeom prst="roundRect">
            <a:avLst>
              <a:gd name="adj" fmla="val 15000"/>
            </a:avLst>
          </a:prstGeom>
          <a:solidFill>
            <a:srgbClr val="FFFFFF"/>
          </a:solidFill>
          <a:ln w="12700">
            <a:noFill/>
            <a:miter lim="400000"/>
            <a:headEnd/>
            <a:tailEnd/>
          </a:ln>
        </p:spPr>
        <p:txBody>
          <a:bodyPr lIns="50800" tIns="50800" rIns="50800" bIns="50800" anchor="ctr"/>
          <a:lstStyle/>
          <a:p>
            <a:pPr algn="ctr" hangingPunct="0"/>
            <a:endParaRPr lang="pt-BR" sz="2600">
              <a:latin typeface="Helvetica Light"/>
              <a:cs typeface="Helvetica Light"/>
            </a:endParaRPr>
          </a:p>
        </p:txBody>
      </p:sp>
      <p:sp>
        <p:nvSpPr>
          <p:cNvPr id="294" name="Shape 294"/>
          <p:cNvSpPr/>
          <p:nvPr/>
        </p:nvSpPr>
        <p:spPr>
          <a:xfrm>
            <a:off x="-1588" y="444500"/>
            <a:ext cx="13684251" cy="1270000"/>
          </a:xfrm>
          <a:prstGeom prst="rect">
            <a:avLst/>
          </a:prstGeom>
          <a:solidFill>
            <a:schemeClr val="accent2">
              <a:satOff val="-13916"/>
              <a:lumOff val="13989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 sz="2600"/>
            </a:pPr>
            <a:endParaRPr sz="2600" kern="0">
              <a:latin typeface="+mn-lt"/>
              <a:ea typeface="+mn-ea"/>
              <a:cs typeface="+mn-cs"/>
            </a:endParaRPr>
          </a:p>
        </p:txBody>
      </p:sp>
      <p:sp>
        <p:nvSpPr>
          <p:cNvPr id="295" name="Shape 295"/>
          <p:cNvSpPr>
            <a:spLocks noChangeArrowheads="1"/>
          </p:cNvSpPr>
          <p:nvPr/>
        </p:nvSpPr>
        <p:spPr bwMode="auto">
          <a:xfrm>
            <a:off x="3651250" y="514350"/>
            <a:ext cx="6057900" cy="11303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algn="ctr" hangingPunct="0"/>
            <a:r>
              <a:rPr lang="pt-BR" sz="6700">
                <a:latin typeface="Bodoni SvtyTwo SC ITC TT-Book"/>
                <a:ea typeface="Bodoni SvtyTwo SC ITC TT-Book"/>
                <a:cs typeface="Bodoni SvtyTwo SC ITC TT-Book"/>
                <a:sym typeface="Bodoni SvtyTwo SC ITC TT-Book"/>
              </a:rPr>
              <a:t>Diagnóstico final</a:t>
            </a:r>
          </a:p>
        </p:txBody>
      </p:sp>
      <p:sp>
        <p:nvSpPr>
          <p:cNvPr id="296" name="Shape 296"/>
          <p:cNvSpPr>
            <a:spLocks noChangeArrowheads="1"/>
          </p:cNvSpPr>
          <p:nvPr/>
        </p:nvSpPr>
        <p:spPr bwMode="auto">
          <a:xfrm>
            <a:off x="3863975" y="6662738"/>
            <a:ext cx="7305675" cy="8636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50800" tIns="50800" rIns="50800" bIns="50800" anchor="ctr">
            <a:spAutoFit/>
          </a:bodyPr>
          <a:lstStyle/>
          <a:p>
            <a:pPr algn="ctr" hangingPunct="0"/>
            <a:r>
              <a:rPr lang="pt-BR" sz="5000" b="1" dirty="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rPr>
              <a:t>TRISSOMIA DO 13</a:t>
            </a:r>
          </a:p>
        </p:txBody>
      </p:sp>
      <p:sp>
        <p:nvSpPr>
          <p:cNvPr id="21511" name="Shape 297"/>
          <p:cNvSpPr>
            <a:spLocks noChangeArrowheads="1"/>
          </p:cNvSpPr>
          <p:nvPr/>
        </p:nvSpPr>
        <p:spPr bwMode="auto">
          <a:xfrm>
            <a:off x="1122363" y="3351213"/>
            <a:ext cx="7305675" cy="6477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algn="ctr" hangingPunct="0"/>
            <a:r>
              <a:rPr lang="pt-BR" b="1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rPr>
              <a:t>Cariótipo coletado dia 11/05/2018</a:t>
            </a:r>
          </a:p>
        </p:txBody>
      </p:sp>
      <p:pic>
        <p:nvPicPr>
          <p:cNvPr id="299" name="Picture 298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15038" y="4275138"/>
            <a:ext cx="193675" cy="2446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8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4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40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2" grpId="0" animBg="1" advAuto="0"/>
      <p:bldP spid="293" grpId="0" animBg="1" advAuto="0"/>
      <p:bldP spid="294" grpId="0" animBg="1" advAuto="0"/>
      <p:bldP spid="295" grpId="0" animBg="1" advAuto="0"/>
      <p:bldP spid="296" grpId="0" animBg="1" advAuto="0"/>
      <p:bldP spid="299" grpId="0" animBg="1" advAuto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Captura de Tela 2018-05-25 às 07.45.18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52663" y="-133350"/>
            <a:ext cx="8270875" cy="100203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</p:spTree>
  </p:cSld>
  <p:clrMapOvr>
    <a:masterClrMapping/>
  </p:clrMapOvr>
  <p:transition spd="slow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Shape 304"/>
          <p:cNvSpPr/>
          <p:nvPr/>
        </p:nvSpPr>
        <p:spPr>
          <a:xfrm>
            <a:off x="488950" y="444500"/>
            <a:ext cx="12515850" cy="1270000"/>
          </a:xfrm>
          <a:prstGeom prst="rect">
            <a:avLst/>
          </a:prstGeom>
          <a:solidFill>
            <a:schemeClr val="accent2">
              <a:satOff val="-13916"/>
              <a:lumOff val="13989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 sz="2600"/>
            </a:pPr>
            <a:endParaRPr sz="2600" kern="0">
              <a:latin typeface="+mn-lt"/>
              <a:ea typeface="+mn-ea"/>
              <a:cs typeface="+mn-cs"/>
            </a:endParaRPr>
          </a:p>
        </p:txBody>
      </p:sp>
      <p:sp>
        <p:nvSpPr>
          <p:cNvPr id="305" name="Shape 305"/>
          <p:cNvSpPr>
            <a:spLocks noChangeArrowheads="1"/>
          </p:cNvSpPr>
          <p:nvPr/>
        </p:nvSpPr>
        <p:spPr bwMode="auto">
          <a:xfrm>
            <a:off x="1019175" y="266700"/>
            <a:ext cx="11080750" cy="16256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50800" tIns="50800" rIns="50800" bIns="50800" anchor="ctr">
            <a:spAutoFit/>
          </a:bodyPr>
          <a:lstStyle/>
          <a:p>
            <a:pPr algn="ctr" hangingPunct="0"/>
            <a:r>
              <a:rPr lang="pt-BR" sz="5000">
                <a:latin typeface="Bodoni SvtyTwo SC ITC TT-Book"/>
                <a:ea typeface="Bodoni SvtyTwo SC ITC TT-Book"/>
                <a:cs typeface="Bodoni SvtyTwo SC ITC TT-Book"/>
                <a:sym typeface="Bodoni SvtyTwo SC ITC TT-Book"/>
              </a:rPr>
              <a:t>     Pareceres solicitados durante a internação</a:t>
            </a:r>
          </a:p>
        </p:txBody>
      </p:sp>
      <p:sp>
        <p:nvSpPr>
          <p:cNvPr id="306" name="Shape 306"/>
          <p:cNvSpPr>
            <a:spLocks noChangeArrowheads="1"/>
          </p:cNvSpPr>
          <p:nvPr/>
        </p:nvSpPr>
        <p:spPr bwMode="auto">
          <a:xfrm>
            <a:off x="4459288" y="3392488"/>
            <a:ext cx="4084637" cy="8636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algn="ctr" hangingPunct="0"/>
            <a:r>
              <a:rPr lang="pt-BR" sz="5000">
                <a:latin typeface="Helvetica Light"/>
                <a:cs typeface="Helvetica Light"/>
              </a:rPr>
              <a:t>Nefropediatria</a:t>
            </a:r>
          </a:p>
        </p:txBody>
      </p:sp>
      <p:sp>
        <p:nvSpPr>
          <p:cNvPr id="307" name="Shape 307"/>
          <p:cNvSpPr>
            <a:spLocks noChangeArrowheads="1"/>
          </p:cNvSpPr>
          <p:nvPr/>
        </p:nvSpPr>
        <p:spPr bwMode="auto">
          <a:xfrm>
            <a:off x="5130800" y="2065338"/>
            <a:ext cx="2743200" cy="8763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algn="ctr" hangingPunct="0"/>
            <a:r>
              <a:rPr lang="pt-BR" sz="5100">
                <a:latin typeface="Helvetica Light"/>
                <a:cs typeface="Helvetica Light"/>
              </a:rPr>
              <a:t>Genética</a:t>
            </a:r>
          </a:p>
        </p:txBody>
      </p:sp>
      <p:sp>
        <p:nvSpPr>
          <p:cNvPr id="308" name="Shape 308"/>
          <p:cNvSpPr>
            <a:spLocks noChangeArrowheads="1"/>
          </p:cNvSpPr>
          <p:nvPr/>
        </p:nvSpPr>
        <p:spPr bwMode="auto">
          <a:xfrm>
            <a:off x="3798888" y="4895850"/>
            <a:ext cx="5407025" cy="8636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algn="ctr" hangingPunct="0"/>
            <a:r>
              <a:rPr lang="pt-BR" sz="5000">
                <a:latin typeface="Helvetica Light"/>
                <a:cs typeface="Helvetica Light"/>
              </a:rPr>
              <a:t>Cirurgia pediátrica</a:t>
            </a:r>
          </a:p>
        </p:txBody>
      </p:sp>
      <p:sp>
        <p:nvSpPr>
          <p:cNvPr id="309" name="Shape 309"/>
          <p:cNvSpPr>
            <a:spLocks noChangeArrowheads="1"/>
          </p:cNvSpPr>
          <p:nvPr/>
        </p:nvSpPr>
        <p:spPr bwMode="auto">
          <a:xfrm>
            <a:off x="4981575" y="7713663"/>
            <a:ext cx="3041650" cy="8636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algn="ctr" hangingPunct="0"/>
            <a:r>
              <a:rPr lang="pt-BR" sz="5000">
                <a:latin typeface="Helvetica Light"/>
                <a:cs typeface="Helvetica Light"/>
              </a:rPr>
              <a:t>Psicologia</a:t>
            </a:r>
          </a:p>
        </p:txBody>
      </p:sp>
      <p:sp>
        <p:nvSpPr>
          <p:cNvPr id="310" name="Shape 310"/>
          <p:cNvSpPr>
            <a:spLocks noChangeArrowheads="1"/>
          </p:cNvSpPr>
          <p:nvPr/>
        </p:nvSpPr>
        <p:spPr bwMode="auto">
          <a:xfrm>
            <a:off x="4364038" y="6297613"/>
            <a:ext cx="4276725" cy="8763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algn="ctr" hangingPunct="0"/>
            <a:r>
              <a:rPr lang="pt-BR" sz="5100">
                <a:latin typeface="Helvetica Light"/>
                <a:cs typeface="Helvetica Light"/>
              </a:rPr>
              <a:t>Neuropediatra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3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3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3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4" fill="hold"/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4" grpId="0" animBg="1" advAuto="0"/>
      <p:bldP spid="305" grpId="0" animBg="1" advAuto="0"/>
      <p:bldP spid="306" grpId="0" animBg="1" advAuto="0"/>
      <p:bldP spid="307" grpId="0" animBg="1" advAuto="0"/>
      <p:bldP spid="308" grpId="0" animBg="1" advAuto="0"/>
      <p:bldP spid="309" grpId="0" animBg="1" advAuto="0"/>
      <p:bldP spid="310" grpId="0" animBg="1" advAuto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Shape 312"/>
          <p:cNvSpPr/>
          <p:nvPr/>
        </p:nvSpPr>
        <p:spPr>
          <a:xfrm>
            <a:off x="-1588" y="444500"/>
            <a:ext cx="11191876" cy="1270000"/>
          </a:xfrm>
          <a:prstGeom prst="rect">
            <a:avLst/>
          </a:prstGeom>
          <a:solidFill>
            <a:schemeClr val="accent2">
              <a:satOff val="-13916"/>
              <a:lumOff val="13989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 sz="2600"/>
            </a:pPr>
            <a:endParaRPr sz="2600" kern="0">
              <a:latin typeface="+mn-lt"/>
              <a:ea typeface="+mn-ea"/>
              <a:cs typeface="+mn-cs"/>
            </a:endParaRPr>
          </a:p>
        </p:txBody>
      </p:sp>
      <p:sp>
        <p:nvSpPr>
          <p:cNvPr id="313" name="Shape 313"/>
          <p:cNvSpPr>
            <a:spLocks noChangeArrowheads="1"/>
          </p:cNvSpPr>
          <p:nvPr/>
        </p:nvSpPr>
        <p:spPr bwMode="auto">
          <a:xfrm>
            <a:off x="3473450" y="515938"/>
            <a:ext cx="4241800" cy="11684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algn="ctr" hangingPunct="0"/>
            <a:r>
              <a:rPr lang="pt-BR" sz="7000">
                <a:latin typeface="Bodoni SvtyTwo SC ITC TT-Book"/>
                <a:ea typeface="Bodoni SvtyTwo SC ITC TT-Book"/>
                <a:cs typeface="Bodoni SvtyTwo SC ITC TT-Book"/>
                <a:sym typeface="Bodoni SvtyTwo SC ITC TT-Book"/>
              </a:rPr>
              <a:t>Atualmente</a:t>
            </a:r>
          </a:p>
        </p:txBody>
      </p:sp>
      <p:sp>
        <p:nvSpPr>
          <p:cNvPr id="314" name="Shape 314"/>
          <p:cNvSpPr>
            <a:spLocks noChangeArrowheads="1"/>
          </p:cNvSpPr>
          <p:nvPr/>
        </p:nvSpPr>
        <p:spPr bwMode="auto">
          <a:xfrm>
            <a:off x="461963" y="2576513"/>
            <a:ext cx="9202737" cy="6477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algn="ctr" hangingPunct="0"/>
            <a:r>
              <a:rPr lang="pt-BR">
                <a:latin typeface="Helvetica Light"/>
                <a:cs typeface="Helvetica Light"/>
              </a:rPr>
              <a:t>Permanece internada na UTIN deste serviço</a:t>
            </a:r>
          </a:p>
        </p:txBody>
      </p:sp>
      <p:sp>
        <p:nvSpPr>
          <p:cNvPr id="315" name="Shape 315"/>
          <p:cNvSpPr>
            <a:spLocks noChangeArrowheads="1"/>
          </p:cNvSpPr>
          <p:nvPr/>
        </p:nvSpPr>
        <p:spPr bwMode="auto">
          <a:xfrm>
            <a:off x="488950" y="3773488"/>
            <a:ext cx="4102100" cy="6477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algn="ctr" hangingPunct="0"/>
            <a:r>
              <a:rPr lang="pt-BR">
                <a:latin typeface="Helvetica Light"/>
                <a:cs typeface="Helvetica Light"/>
              </a:rPr>
              <a:t>Dependente de VM</a:t>
            </a:r>
          </a:p>
        </p:txBody>
      </p:sp>
      <p:sp>
        <p:nvSpPr>
          <p:cNvPr id="316" name="Shape 316"/>
          <p:cNvSpPr>
            <a:spLocks noChangeArrowheads="1"/>
          </p:cNvSpPr>
          <p:nvPr/>
        </p:nvSpPr>
        <p:spPr bwMode="auto">
          <a:xfrm>
            <a:off x="457200" y="7837488"/>
            <a:ext cx="12398375" cy="120015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50800" tIns="50800" rIns="50800" bIns="50800" anchor="ctr">
            <a:spAutoFit/>
          </a:bodyPr>
          <a:lstStyle/>
          <a:p>
            <a:pPr defTabSz="457200" hangingPunct="0"/>
            <a:r>
              <a:rPr lang="pt-BR" u="sng">
                <a:solidFill>
                  <a:srgbClr val="FCFCFD"/>
                </a:solidFill>
                <a:latin typeface="Helvetica"/>
                <a:ea typeface="Helvetica"/>
                <a:cs typeface="Helvetica"/>
                <a:sym typeface="Helvetica"/>
              </a:rPr>
              <a:t>Medicações</a:t>
            </a:r>
            <a:r>
              <a:rPr lang="pt-BR">
                <a:solidFill>
                  <a:srgbClr val="FCFCFD"/>
                </a:solidFill>
                <a:latin typeface="Helvetica"/>
                <a:ea typeface="Helvetica"/>
                <a:cs typeface="Helvetica"/>
                <a:sym typeface="Helvetica"/>
              </a:rPr>
              <a:t>: Fenobarbital; Cefalexina (profilática); Anlodipino, Domperidona, Fentanil em desmame, Metadona </a:t>
            </a:r>
          </a:p>
        </p:txBody>
      </p:sp>
      <p:sp>
        <p:nvSpPr>
          <p:cNvPr id="317" name="Shape 317"/>
          <p:cNvSpPr>
            <a:spLocks noChangeArrowheads="1"/>
          </p:cNvSpPr>
          <p:nvPr/>
        </p:nvSpPr>
        <p:spPr bwMode="auto">
          <a:xfrm>
            <a:off x="492125" y="4972050"/>
            <a:ext cx="5772150" cy="11938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defTabSz="457200" hangingPunct="0"/>
            <a:r>
              <a:rPr lang="pt-BR">
                <a:solidFill>
                  <a:srgbClr val="FCFCFD"/>
                </a:solidFill>
                <a:latin typeface="Helvetica"/>
                <a:ea typeface="Helvetica"/>
                <a:cs typeface="Helvetica"/>
                <a:sym typeface="Helvetica"/>
              </a:rPr>
              <a:t>TQT programada para hoje</a:t>
            </a:r>
          </a:p>
        </p:txBody>
      </p:sp>
      <p:sp>
        <p:nvSpPr>
          <p:cNvPr id="318" name="Shape 318"/>
          <p:cNvSpPr>
            <a:spLocks noChangeArrowheads="1"/>
          </p:cNvSpPr>
          <p:nvPr/>
        </p:nvSpPr>
        <p:spPr bwMode="auto">
          <a:xfrm>
            <a:off x="496888" y="6269038"/>
            <a:ext cx="4713287" cy="11938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defTabSz="457200" hangingPunct="0"/>
            <a:r>
              <a:rPr lang="pt-BR">
                <a:solidFill>
                  <a:srgbClr val="FCFCFD"/>
                </a:solidFill>
                <a:latin typeface="Helvetica"/>
                <a:ea typeface="Helvetica"/>
                <a:cs typeface="Helvetica"/>
                <a:sym typeface="Helvetica"/>
              </a:rPr>
              <a:t>Alimenta-se por SOG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3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3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3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4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2" grpId="0" animBg="1" advAuto="0"/>
      <p:bldP spid="313" grpId="0" animBg="1" advAuto="0"/>
      <p:bldP spid="314" grpId="0" animBg="1" advAuto="0"/>
      <p:bldP spid="315" grpId="0" animBg="1" advAuto="0"/>
      <p:bldP spid="316" grpId="0" animBg="1" advAuto="0"/>
      <p:bldP spid="317" grpId="0" animBg="1" advAuto="0"/>
      <p:bldP spid="318" grpId="0" animBg="1" advAuto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Shape 320"/>
          <p:cNvSpPr/>
          <p:nvPr/>
        </p:nvSpPr>
        <p:spPr>
          <a:xfrm>
            <a:off x="-1588" y="444500"/>
            <a:ext cx="11191876" cy="1270000"/>
          </a:xfrm>
          <a:prstGeom prst="rect">
            <a:avLst/>
          </a:prstGeom>
          <a:solidFill>
            <a:schemeClr val="accent2">
              <a:satOff val="-13916"/>
              <a:lumOff val="13989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 sz="2600"/>
            </a:pPr>
            <a:endParaRPr sz="2600" kern="0">
              <a:latin typeface="+mn-lt"/>
              <a:ea typeface="+mn-ea"/>
              <a:cs typeface="+mn-cs"/>
            </a:endParaRPr>
          </a:p>
        </p:txBody>
      </p:sp>
      <p:sp>
        <p:nvSpPr>
          <p:cNvPr id="321" name="Shape 321"/>
          <p:cNvSpPr>
            <a:spLocks noChangeArrowheads="1"/>
          </p:cNvSpPr>
          <p:nvPr/>
        </p:nvSpPr>
        <p:spPr bwMode="auto">
          <a:xfrm>
            <a:off x="3235325" y="495300"/>
            <a:ext cx="4718050" cy="11684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algn="ctr" hangingPunct="0"/>
            <a:r>
              <a:rPr lang="pt-BR" sz="7000">
                <a:latin typeface="Bodoni SvtyTwo SC ITC TT-Book"/>
                <a:ea typeface="Bodoni SvtyTwo SC ITC TT-Book"/>
                <a:cs typeface="Bodoni SvtyTwo SC ITC TT-Book"/>
                <a:sym typeface="Bodoni SvtyTwo SC ITC TT-Book"/>
              </a:rPr>
              <a:t>Programação</a:t>
            </a:r>
          </a:p>
        </p:txBody>
      </p:sp>
      <p:sp>
        <p:nvSpPr>
          <p:cNvPr id="322" name="Shape 322"/>
          <p:cNvSpPr>
            <a:spLocks noChangeArrowheads="1"/>
          </p:cNvSpPr>
          <p:nvPr/>
        </p:nvSpPr>
        <p:spPr bwMode="auto">
          <a:xfrm>
            <a:off x="692150" y="2368550"/>
            <a:ext cx="1968500" cy="6477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algn="ctr" hangingPunct="0"/>
            <a:r>
              <a:rPr lang="pt-BR">
                <a:latin typeface="Helvetica Light"/>
                <a:cs typeface="Helvetica Light"/>
              </a:rPr>
              <a:t>TQT hoje</a:t>
            </a:r>
          </a:p>
        </p:txBody>
      </p:sp>
      <p:sp>
        <p:nvSpPr>
          <p:cNvPr id="323" name="Shape 323"/>
          <p:cNvSpPr>
            <a:spLocks noChangeArrowheads="1"/>
          </p:cNvSpPr>
          <p:nvPr/>
        </p:nvSpPr>
        <p:spPr bwMode="auto">
          <a:xfrm>
            <a:off x="774700" y="5683250"/>
            <a:ext cx="7526338" cy="6477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algn="ctr" hangingPunct="0"/>
            <a:r>
              <a:rPr lang="pt-BR">
                <a:latin typeface="Helvetica Light"/>
                <a:cs typeface="Helvetica Light"/>
              </a:rPr>
              <a:t>Discussão sobre via de alimentação</a:t>
            </a:r>
          </a:p>
        </p:txBody>
      </p:sp>
      <p:sp>
        <p:nvSpPr>
          <p:cNvPr id="324" name="Shape 324"/>
          <p:cNvSpPr>
            <a:spLocks noChangeArrowheads="1"/>
          </p:cNvSpPr>
          <p:nvPr/>
        </p:nvSpPr>
        <p:spPr bwMode="auto">
          <a:xfrm>
            <a:off x="844550" y="7200900"/>
            <a:ext cx="9499600" cy="6477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algn="ctr" hangingPunct="0"/>
            <a:r>
              <a:rPr lang="pt-BR">
                <a:latin typeface="Helvetica Light"/>
                <a:cs typeface="Helvetica Light"/>
              </a:rPr>
              <a:t>Programação de alta o mais precoce possível</a:t>
            </a:r>
          </a:p>
        </p:txBody>
      </p:sp>
      <p:sp>
        <p:nvSpPr>
          <p:cNvPr id="325" name="Shape 325"/>
          <p:cNvSpPr>
            <a:spLocks noChangeArrowheads="1"/>
          </p:cNvSpPr>
          <p:nvPr/>
        </p:nvSpPr>
        <p:spPr bwMode="auto">
          <a:xfrm>
            <a:off x="720725" y="4025900"/>
            <a:ext cx="11563350" cy="6477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algn="ctr" hangingPunct="0"/>
            <a:r>
              <a:rPr lang="pt-BR">
                <a:latin typeface="Helvetica Light"/>
                <a:cs typeface="Helvetica Light"/>
              </a:rPr>
              <a:t>Coleta dos cariótipos parentais + avaliação da genética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0" grpId="0" animBg="1" advAuto="0"/>
      <p:bldP spid="321" grpId="0" animBg="1" advAuto="0"/>
      <p:bldP spid="322" grpId="0" animBg="1" advAuto="0"/>
      <p:bldP spid="323" grpId="0" animBg="1" advAuto="0"/>
      <p:bldP spid="324" grpId="0" animBg="1" advAuto="0"/>
      <p:bldP spid="325" grpId="0" animBg="1" advAuto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Shape 327"/>
          <p:cNvSpPr/>
          <p:nvPr/>
        </p:nvSpPr>
        <p:spPr>
          <a:xfrm>
            <a:off x="1454150" y="4195763"/>
            <a:ext cx="11550650" cy="1270000"/>
          </a:xfrm>
          <a:prstGeom prst="rect">
            <a:avLst/>
          </a:prstGeom>
          <a:solidFill>
            <a:schemeClr val="accent6">
              <a:hueOff val="-241736"/>
              <a:satOff val="29413"/>
              <a:lumOff val="20727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 sz="2600"/>
            </a:pPr>
            <a:endParaRPr sz="2600" kern="0">
              <a:latin typeface="+mn-lt"/>
              <a:ea typeface="+mn-ea"/>
              <a:cs typeface="+mn-cs"/>
            </a:endParaRPr>
          </a:p>
        </p:txBody>
      </p:sp>
      <p:sp>
        <p:nvSpPr>
          <p:cNvPr id="328" name="Shape 328"/>
          <p:cNvSpPr/>
          <p:nvPr/>
        </p:nvSpPr>
        <p:spPr>
          <a:xfrm>
            <a:off x="381000" y="1917700"/>
            <a:ext cx="12623800" cy="1270000"/>
          </a:xfrm>
          <a:prstGeom prst="rect">
            <a:avLst/>
          </a:prstGeom>
          <a:solidFill>
            <a:schemeClr val="accent6">
              <a:hueOff val="-241736"/>
              <a:satOff val="29413"/>
              <a:lumOff val="20727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 sz="2600"/>
            </a:pPr>
            <a:endParaRPr sz="2600" kern="0">
              <a:latin typeface="+mn-lt"/>
              <a:ea typeface="+mn-ea"/>
              <a:cs typeface="+mn-cs"/>
            </a:endParaRPr>
          </a:p>
        </p:txBody>
      </p:sp>
      <p:sp>
        <p:nvSpPr>
          <p:cNvPr id="329" name="Shape 329"/>
          <p:cNvSpPr>
            <a:spLocks noGrp="1"/>
          </p:cNvSpPr>
          <p:nvPr>
            <p:ph type="title"/>
          </p:nvPr>
        </p:nvSpPr>
        <p:spPr>
          <a:xfrm>
            <a:off x="285750" y="1849438"/>
            <a:ext cx="13200063" cy="1406525"/>
          </a:xfrm>
        </p:spPr>
        <p:txBody>
          <a:bodyPr>
            <a:normAutofit/>
          </a:bodyPr>
          <a:lstStyle/>
          <a:p>
            <a:pPr defTabSz="508254" eaLnBrk="1" fontAlgn="auto" hangingPunct="1">
              <a:spcBef>
                <a:spcPts val="0"/>
              </a:spcBef>
              <a:spcAft>
                <a:spcPts val="0"/>
              </a:spcAft>
              <a:defRPr sz="8526">
                <a:latin typeface="Bodoni SvtyTwo SC ITC TT-Book"/>
                <a:ea typeface="Bodoni SvtyTwo SC ITC TT-Book"/>
                <a:cs typeface="Bodoni SvtyTwo SC ITC TT-Book"/>
                <a:sym typeface="Bodoni SvtyTwo SC ITC TT-Book"/>
              </a:defRPr>
            </a:pPr>
            <a:r>
              <a:rPr sz="8526">
                <a:latin typeface="Bodoni SvtyTwo SC ITC TT-Book"/>
                <a:ea typeface="Bodoni SvtyTwo SC ITC TT-Book"/>
                <a:cs typeface="Bodoni SvtyTwo SC ITC TT-Book"/>
                <a:sym typeface="Bodoni SvtyTwo SC ITC TT-Book"/>
              </a:rPr>
              <a:t>Trissomia do </a:t>
            </a:r>
            <a:r>
              <a:rPr sz="6960">
                <a:latin typeface="Marker Felt"/>
                <a:ea typeface="Marker Felt"/>
                <a:cs typeface="Marker Felt"/>
                <a:sym typeface="Marker Felt"/>
              </a:rPr>
              <a:t>13</a:t>
            </a:r>
          </a:p>
        </p:txBody>
      </p:sp>
      <p:sp>
        <p:nvSpPr>
          <p:cNvPr id="330" name="Shape 330"/>
          <p:cNvSpPr/>
          <p:nvPr/>
        </p:nvSpPr>
        <p:spPr>
          <a:xfrm>
            <a:off x="317500" y="349250"/>
            <a:ext cx="5716588" cy="90551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21600"/>
                </a:lnTo>
                <a:lnTo>
                  <a:pt x="21600" y="21600"/>
                </a:lnTo>
                <a:close/>
              </a:path>
            </a:pathLst>
          </a:custGeom>
          <a:solidFill>
            <a:schemeClr val="accent6">
              <a:hueOff val="-241736"/>
              <a:satOff val="29413"/>
              <a:lumOff val="20727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 sz="2600">
                <a:solidFill>
                  <a:schemeClr val="accent2">
                    <a:satOff val="-13916"/>
                    <a:lumOff val="13989"/>
                  </a:schemeClr>
                </a:solidFill>
              </a:defRPr>
            </a:pPr>
            <a:endParaRPr sz="2600" kern="0">
              <a:solidFill>
                <a:schemeClr val="accent2">
                  <a:satOff val="-13916"/>
                  <a:lumOff val="13989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6630" name="Shape 331"/>
          <p:cNvSpPr>
            <a:spLocks noChangeArrowheads="1"/>
          </p:cNvSpPr>
          <p:nvPr/>
        </p:nvSpPr>
        <p:spPr bwMode="auto">
          <a:xfrm>
            <a:off x="3765550" y="4338638"/>
            <a:ext cx="6956425" cy="985837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algn="ctr" hangingPunct="0"/>
            <a:r>
              <a:rPr lang="pt-BR" sz="5800">
                <a:latin typeface="Bodoni SvtyTwo SC ITC TT-Book"/>
                <a:ea typeface="Bodoni SvtyTwo SC ITC TT-Book"/>
                <a:cs typeface="Bodoni SvtyTwo SC ITC TT-Book"/>
                <a:sym typeface="Bodoni SvtyTwo SC ITC TT-Book"/>
              </a:rPr>
              <a:t>“Síndrome de Patau"</a:t>
            </a:r>
          </a:p>
        </p:txBody>
      </p:sp>
    </p:spTree>
  </p:cSld>
  <p:clrMapOvr>
    <a:masterClrMapping/>
  </p:clrMapOvr>
  <p:transition spd="slow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Shape 333"/>
          <p:cNvSpPr/>
          <p:nvPr/>
        </p:nvSpPr>
        <p:spPr>
          <a:xfrm>
            <a:off x="-1588" y="444500"/>
            <a:ext cx="11191876" cy="1270000"/>
          </a:xfrm>
          <a:prstGeom prst="rect">
            <a:avLst/>
          </a:prstGeom>
          <a:solidFill>
            <a:schemeClr val="accent6">
              <a:hueOff val="-241736"/>
              <a:satOff val="29413"/>
              <a:lumOff val="20727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 sz="2600"/>
            </a:pPr>
            <a:endParaRPr sz="2600" kern="0">
              <a:latin typeface="+mn-lt"/>
              <a:ea typeface="+mn-ea"/>
              <a:cs typeface="+mn-cs"/>
            </a:endParaRPr>
          </a:p>
        </p:txBody>
      </p:sp>
      <p:sp>
        <p:nvSpPr>
          <p:cNvPr id="334" name="Shape 334"/>
          <p:cNvSpPr>
            <a:spLocks noChangeArrowheads="1"/>
          </p:cNvSpPr>
          <p:nvPr/>
        </p:nvSpPr>
        <p:spPr bwMode="auto">
          <a:xfrm>
            <a:off x="3783013" y="357188"/>
            <a:ext cx="3622675" cy="11811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algn="ctr" hangingPunct="0"/>
            <a:r>
              <a:rPr lang="pt-BR" sz="7100">
                <a:latin typeface="Bodoni SvtyTwo SC ITC TT-Book"/>
                <a:ea typeface="Bodoni SvtyTwo SC ITC TT-Book"/>
                <a:cs typeface="Bodoni SvtyTwo SC ITC TT-Book"/>
                <a:sym typeface="Bodoni SvtyTwo SC ITC TT-Book"/>
              </a:rPr>
              <a:t>Definição</a:t>
            </a:r>
          </a:p>
        </p:txBody>
      </p:sp>
      <p:sp>
        <p:nvSpPr>
          <p:cNvPr id="335" name="Shape 335"/>
          <p:cNvSpPr>
            <a:spLocks noChangeArrowheads="1"/>
          </p:cNvSpPr>
          <p:nvPr/>
        </p:nvSpPr>
        <p:spPr bwMode="auto">
          <a:xfrm>
            <a:off x="-17463" y="2562225"/>
            <a:ext cx="12522201" cy="1749425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50800" tIns="50800" rIns="50800" bIns="50800" anchor="ctr">
            <a:spAutoFit/>
          </a:bodyPr>
          <a:lstStyle/>
          <a:p>
            <a:pPr algn="ctr" hangingPunct="0"/>
            <a:r>
              <a:rPr lang="pt-BR">
                <a:latin typeface="Helvetica Light"/>
                <a:cs typeface="Helvetica Light"/>
              </a:rPr>
              <a:t>Desordem cromossomal que resulta em síndrome caracterizada especificamente por anomalias morfológicas e malformações de órgãos </a:t>
            </a:r>
          </a:p>
        </p:txBody>
      </p:sp>
      <p:sp>
        <p:nvSpPr>
          <p:cNvPr id="336" name="Shape 336"/>
          <p:cNvSpPr>
            <a:spLocks noChangeArrowheads="1"/>
          </p:cNvSpPr>
          <p:nvPr/>
        </p:nvSpPr>
        <p:spPr bwMode="auto">
          <a:xfrm>
            <a:off x="577850" y="5653088"/>
            <a:ext cx="11601450" cy="11938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50800" tIns="50800" rIns="50800" bIns="50800" anchor="ctr">
            <a:spAutoFit/>
          </a:bodyPr>
          <a:lstStyle/>
          <a:p>
            <a:pPr algn="ctr" hangingPunct="0"/>
            <a:r>
              <a:rPr lang="pt-BR">
                <a:latin typeface="Helvetica Light"/>
                <a:cs typeface="Helvetica Light"/>
              </a:rPr>
              <a:t>3 cromossomos 13 em lugar do par normal no genótipo de um RN</a:t>
            </a:r>
          </a:p>
        </p:txBody>
      </p:sp>
      <p:sp>
        <p:nvSpPr>
          <p:cNvPr id="337" name="Shape 337"/>
          <p:cNvSpPr>
            <a:spLocks noChangeArrowheads="1"/>
          </p:cNvSpPr>
          <p:nvPr/>
        </p:nvSpPr>
        <p:spPr bwMode="auto">
          <a:xfrm>
            <a:off x="379413" y="7916863"/>
            <a:ext cx="11999912" cy="11938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50800" tIns="50800" rIns="50800" bIns="50800" anchor="ctr">
            <a:spAutoFit/>
          </a:bodyPr>
          <a:lstStyle/>
          <a:p>
            <a:pPr algn="ctr" hangingPunct="0"/>
            <a:r>
              <a:rPr lang="pt-BR">
                <a:latin typeface="Helvetica Light"/>
                <a:cs typeface="Helvetica Light"/>
              </a:rPr>
              <a:t>Causa: a não disjunção dos cromossomos durante a anáfase I, gerando gametas com 24 cromátides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3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3" grpId="0" animBg="1" advAuto="0"/>
      <p:bldP spid="334" grpId="0" animBg="1" advAuto="0"/>
      <p:bldP spid="335" grpId="0" animBg="1" advAuto="0"/>
      <p:bldP spid="336" grpId="0" animBg="1" advAuto="0"/>
      <p:bldP spid="337" grpId="0" animBg="1" advAuto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E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9" name="Captura de Tela 2018-05-24 às 16.30.57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16100" y="1022350"/>
            <a:ext cx="9037638" cy="7439025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pic>
        <p:nvPicPr>
          <p:cNvPr id="340" name="Picture 339"/>
          <p:cNvPicPr>
            <a:picLocks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60688" y="4610100"/>
            <a:ext cx="1281112" cy="1001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" fill="hold"/>
                                        <p:tgtEl>
                                          <p:spTgt spid="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" fill="hold"/>
                                        <p:tgtEl>
                                          <p:spTgt spid="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9" grpId="0" animBg="1" advAuto="0"/>
      <p:bldP spid="340" grpId="0" animBg="1" advAuto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Shape 343"/>
          <p:cNvSpPr/>
          <p:nvPr/>
        </p:nvSpPr>
        <p:spPr>
          <a:xfrm>
            <a:off x="0" y="4241800"/>
            <a:ext cx="13004800" cy="1270000"/>
          </a:xfrm>
          <a:prstGeom prst="rect">
            <a:avLst/>
          </a:prstGeom>
          <a:solidFill>
            <a:schemeClr val="accent6">
              <a:hueOff val="-241736"/>
              <a:satOff val="29413"/>
              <a:lumOff val="20727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 sz="2600"/>
            </a:pPr>
            <a:endParaRPr sz="2600" kern="0">
              <a:latin typeface="+mn-lt"/>
              <a:ea typeface="+mn-ea"/>
              <a:cs typeface="+mn-cs"/>
            </a:endParaRPr>
          </a:p>
        </p:txBody>
      </p:sp>
      <p:sp>
        <p:nvSpPr>
          <p:cNvPr id="344" name="Shape 344"/>
          <p:cNvSpPr>
            <a:spLocks noGrp="1"/>
          </p:cNvSpPr>
          <p:nvPr>
            <p:ph type="title"/>
          </p:nvPr>
        </p:nvSpPr>
        <p:spPr>
          <a:xfrm>
            <a:off x="173038" y="3665538"/>
            <a:ext cx="12345987" cy="2159000"/>
          </a:xfrm>
        </p:spPr>
        <p:txBody>
          <a:bodyPr/>
          <a:lstStyle/>
          <a:p>
            <a:pPr eaLnBrk="1" hangingPunct="1"/>
            <a:r>
              <a:rPr lang="pt-BR" smtClean="0">
                <a:latin typeface="Bodoni SvtyTwo SC ITC TT-Book"/>
                <a:ea typeface="Bodoni SvtyTwo SC ITC TT-Book"/>
                <a:cs typeface="Bodoni SvtyTwo SC ITC TT-Book"/>
                <a:sym typeface="Bodoni SvtyTwo SC ITC TT-Book"/>
              </a:rPr>
              <a:t>Histórico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3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3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3" grpId="0" animBg="1" advAuto="0"/>
      <p:bldP spid="344" grpId="0" animBg="1" advAuto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Shape 346"/>
          <p:cNvSpPr>
            <a:spLocks noChangeArrowheads="1"/>
          </p:cNvSpPr>
          <p:nvPr/>
        </p:nvSpPr>
        <p:spPr bwMode="auto">
          <a:xfrm>
            <a:off x="347663" y="2536825"/>
            <a:ext cx="12084050" cy="1260475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50800" tIns="50800" rIns="50800" bIns="50800" anchor="ctr">
            <a:spAutoFit/>
          </a:bodyPr>
          <a:lstStyle/>
          <a:p>
            <a:pPr algn="just" defTabSz="457200" hangingPunct="0">
              <a:tabLst>
                <a:tab pos="342900" algn="l"/>
              </a:tabLst>
            </a:pPr>
            <a:r>
              <a:rPr lang="pt-BR" sz="3800">
                <a:latin typeface="Helvetica"/>
                <a:ea typeface="Helvetica"/>
                <a:cs typeface="Helvetica"/>
                <a:sym typeface="Helvetica"/>
              </a:rPr>
              <a:t>1960 - Descrita por Patau e colaboradores, que a denominaram trissomia do cromossomo D</a:t>
            </a:r>
            <a:r>
              <a:rPr lang="pt-BR" sz="3800" baseline="-6000">
                <a:latin typeface="Helvetica"/>
                <a:ea typeface="Helvetica"/>
                <a:cs typeface="Helvetica"/>
                <a:sym typeface="Helvetica"/>
              </a:rPr>
              <a:t>1</a:t>
            </a:r>
          </a:p>
        </p:txBody>
      </p:sp>
      <p:sp>
        <p:nvSpPr>
          <p:cNvPr id="347" name="Shape 347"/>
          <p:cNvSpPr>
            <a:spLocks noChangeArrowheads="1"/>
          </p:cNvSpPr>
          <p:nvPr/>
        </p:nvSpPr>
        <p:spPr bwMode="auto">
          <a:xfrm>
            <a:off x="398463" y="7443788"/>
            <a:ext cx="12033250" cy="1839912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50800" tIns="50800" rIns="50800" bIns="50800" anchor="ctr">
            <a:spAutoFit/>
          </a:bodyPr>
          <a:lstStyle/>
          <a:p>
            <a:pPr algn="just" defTabSz="457200" hangingPunct="0">
              <a:tabLst>
                <a:tab pos="342900" algn="l"/>
              </a:tabLst>
            </a:pPr>
            <a:r>
              <a:rPr lang="pt-BR" sz="3800">
                <a:latin typeface="Helvetica"/>
                <a:ea typeface="Helvetica"/>
                <a:cs typeface="Helvetica"/>
                <a:sym typeface="Helvetica"/>
              </a:rPr>
              <a:t>Estudos autoradiográficos e de fluorescência forneceram evidências de que o cromossomo trissômico nesta síndrome era o 13</a:t>
            </a:r>
          </a:p>
        </p:txBody>
      </p:sp>
      <p:sp>
        <p:nvSpPr>
          <p:cNvPr id="348" name="Shape 348"/>
          <p:cNvSpPr>
            <a:spLocks noChangeArrowheads="1"/>
          </p:cNvSpPr>
          <p:nvPr/>
        </p:nvSpPr>
        <p:spPr bwMode="auto">
          <a:xfrm>
            <a:off x="347663" y="798513"/>
            <a:ext cx="6829425" cy="97155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algn="just" defTabSz="457200" hangingPunct="0">
              <a:lnSpc>
                <a:spcPct val="150000"/>
              </a:lnSpc>
              <a:tabLst>
                <a:tab pos="342900" algn="l"/>
              </a:tabLst>
            </a:pPr>
            <a:r>
              <a:rPr lang="pt-BR" sz="3800">
                <a:latin typeface="Helvetica"/>
                <a:ea typeface="Helvetica"/>
                <a:cs typeface="Helvetica"/>
                <a:sym typeface="Helvetica"/>
              </a:rPr>
              <a:t>1657 - Observada por Bartholin</a:t>
            </a:r>
          </a:p>
        </p:txBody>
      </p:sp>
      <p:sp>
        <p:nvSpPr>
          <p:cNvPr id="349" name="Shape 349"/>
          <p:cNvSpPr>
            <a:spLocks noChangeArrowheads="1"/>
          </p:cNvSpPr>
          <p:nvPr/>
        </p:nvSpPr>
        <p:spPr bwMode="auto">
          <a:xfrm>
            <a:off x="347663" y="4984750"/>
            <a:ext cx="12350750" cy="12700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50800" tIns="50800" rIns="50800" bIns="50800" anchor="ctr">
            <a:spAutoFit/>
          </a:bodyPr>
          <a:lstStyle/>
          <a:p>
            <a:pPr hangingPunct="0"/>
            <a:r>
              <a:rPr lang="pt-BR" sz="3800">
                <a:latin typeface="Helvetica"/>
                <a:ea typeface="Helvetica"/>
                <a:cs typeface="Helvetica"/>
                <a:sym typeface="Helvetica"/>
              </a:rPr>
              <a:t>Após foi estudado por outros pesquisadores com melhor descrição CLÍNICA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6" grpId="0" animBg="1" advAuto="0"/>
      <p:bldP spid="347" grpId="0" animBg="1" advAuto="0"/>
      <p:bldP spid="348" grpId="0" animBg="1" advAuto="0"/>
      <p:bldP spid="349" grpId="0" animBg="1" advAuto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Shape 351"/>
          <p:cNvSpPr/>
          <p:nvPr/>
        </p:nvSpPr>
        <p:spPr>
          <a:xfrm>
            <a:off x="0" y="4254500"/>
            <a:ext cx="13004800" cy="1270000"/>
          </a:xfrm>
          <a:prstGeom prst="rect">
            <a:avLst/>
          </a:prstGeom>
          <a:solidFill>
            <a:schemeClr val="accent6">
              <a:hueOff val="-241736"/>
              <a:satOff val="29413"/>
              <a:lumOff val="20727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 sz="2600"/>
            </a:pPr>
            <a:endParaRPr sz="2600" kern="0">
              <a:latin typeface="+mn-lt"/>
              <a:ea typeface="+mn-ea"/>
              <a:cs typeface="+mn-cs"/>
            </a:endParaRPr>
          </a:p>
        </p:txBody>
      </p:sp>
      <p:sp>
        <p:nvSpPr>
          <p:cNvPr id="352" name="Shape 352"/>
          <p:cNvSpPr>
            <a:spLocks noChangeArrowheads="1"/>
          </p:cNvSpPr>
          <p:nvPr/>
        </p:nvSpPr>
        <p:spPr bwMode="auto">
          <a:xfrm>
            <a:off x="3649663" y="4216400"/>
            <a:ext cx="5705475" cy="13208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algn="ctr" hangingPunct="0"/>
            <a:r>
              <a:rPr lang="pt-BR" sz="8000">
                <a:latin typeface="Bodoni SvtyTwo SC ITC TT-Book"/>
                <a:ea typeface="Bodoni SvtyTwo SC ITC TT-Book"/>
                <a:cs typeface="Bodoni SvtyTwo SC ITC TT-Book"/>
                <a:sym typeface="Bodoni SvtyTwo SC ITC TT-Book"/>
              </a:rPr>
              <a:t>Epidemiologia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3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3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3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1" grpId="0" animBg="1" advAuto="0"/>
      <p:bldP spid="352" grpId="0" animBg="1" advAuto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Shape 354"/>
          <p:cNvSpPr>
            <a:spLocks noChangeArrowheads="1"/>
          </p:cNvSpPr>
          <p:nvPr/>
        </p:nvSpPr>
        <p:spPr bwMode="auto">
          <a:xfrm>
            <a:off x="349250" y="939800"/>
            <a:ext cx="11587163" cy="19304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50800" tIns="50800" rIns="50800" bIns="50800" anchor="ctr">
            <a:spAutoFit/>
          </a:bodyPr>
          <a:lstStyle/>
          <a:p>
            <a:pPr algn="just" defTabSz="457200" hangingPunct="0"/>
            <a:r>
              <a:rPr lang="pt-BR" sz="4000">
                <a:latin typeface="Helvetica"/>
                <a:ea typeface="Helvetica"/>
                <a:cs typeface="Helvetica"/>
                <a:sym typeface="Helvetica"/>
              </a:rPr>
              <a:t>Ocorre na variação de 1/4.000-10.000 crianças que nascem</a:t>
            </a:r>
          </a:p>
        </p:txBody>
      </p:sp>
      <p:sp>
        <p:nvSpPr>
          <p:cNvPr id="355" name="Shape 355"/>
          <p:cNvSpPr>
            <a:spLocks noChangeArrowheads="1"/>
          </p:cNvSpPr>
          <p:nvPr/>
        </p:nvSpPr>
        <p:spPr bwMode="auto">
          <a:xfrm>
            <a:off x="431800" y="3548063"/>
            <a:ext cx="10194925" cy="7112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algn="just" defTabSz="457200" hangingPunct="0">
              <a:lnSpc>
                <a:spcPct val="150000"/>
              </a:lnSpc>
            </a:pPr>
            <a:r>
              <a:rPr lang="pt-BR" sz="4000">
                <a:latin typeface="Helvetica"/>
                <a:ea typeface="Helvetica"/>
                <a:cs typeface="Helvetica"/>
                <a:sym typeface="Helvetica"/>
              </a:rPr>
              <a:t>Letal geralmente no primeiro mês da doença</a:t>
            </a:r>
          </a:p>
        </p:txBody>
      </p:sp>
      <p:sp>
        <p:nvSpPr>
          <p:cNvPr id="356" name="Shape 356"/>
          <p:cNvSpPr>
            <a:spLocks noChangeArrowheads="1"/>
          </p:cNvSpPr>
          <p:nvPr/>
        </p:nvSpPr>
        <p:spPr bwMode="auto">
          <a:xfrm>
            <a:off x="501650" y="7740650"/>
            <a:ext cx="11282363" cy="13208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50800" tIns="50800" rIns="50800" bIns="50800" anchor="ctr">
            <a:spAutoFit/>
          </a:bodyPr>
          <a:lstStyle/>
          <a:p>
            <a:pPr algn="just" defTabSz="457200" hangingPunct="0"/>
            <a:r>
              <a:rPr lang="pt-BR" sz="4000">
                <a:latin typeface="Helvetica"/>
                <a:ea typeface="Helvetica"/>
                <a:cs typeface="Helvetica"/>
                <a:sym typeface="Helvetica"/>
              </a:rPr>
              <a:t>90% dos nativivos morrem no primeiro ano de vida</a:t>
            </a:r>
          </a:p>
        </p:txBody>
      </p:sp>
      <p:sp>
        <p:nvSpPr>
          <p:cNvPr id="357" name="Shape 357"/>
          <p:cNvSpPr>
            <a:spLocks noChangeArrowheads="1"/>
          </p:cNvSpPr>
          <p:nvPr/>
        </p:nvSpPr>
        <p:spPr bwMode="auto">
          <a:xfrm>
            <a:off x="454025" y="5338763"/>
            <a:ext cx="11726863" cy="13208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50800" tIns="50800" rIns="50800" bIns="50800">
            <a:spAutoFit/>
          </a:bodyPr>
          <a:lstStyle/>
          <a:p>
            <a:pPr hangingPunct="0"/>
            <a:r>
              <a:rPr lang="pt-BR" sz="4000">
                <a:latin typeface="Helvetica"/>
                <a:ea typeface="Helvetica"/>
                <a:cs typeface="Helvetica"/>
                <a:sym typeface="Helvetica"/>
              </a:rPr>
              <a:t>95% ou mais dos conceptos são perdidos  espontaneamente durante a gestação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4" grpId="0" animBg="1" advAuto="0"/>
      <p:bldP spid="355" grpId="0" animBg="1" advAuto="0"/>
      <p:bldP spid="356" grpId="0" animBg="1" advAuto="0"/>
      <p:bldP spid="357" grpId="0" animBg="1" advAuto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Shape 359"/>
          <p:cNvSpPr>
            <a:spLocks noChangeArrowheads="1"/>
          </p:cNvSpPr>
          <p:nvPr/>
        </p:nvSpPr>
        <p:spPr bwMode="auto">
          <a:xfrm>
            <a:off x="476250" y="963613"/>
            <a:ext cx="12150725" cy="1563687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50800" tIns="50800" rIns="50800" bIns="50800" anchor="ctr">
            <a:spAutoFit/>
          </a:bodyPr>
          <a:lstStyle/>
          <a:p>
            <a:pPr algn="just" defTabSz="457200" hangingPunct="0"/>
            <a:r>
              <a:rPr lang="pt-BR" sz="3200">
                <a:latin typeface="Helvetica"/>
                <a:ea typeface="Helvetica"/>
                <a:cs typeface="Helvetica"/>
                <a:sym typeface="Helvetica"/>
              </a:rPr>
              <a:t>Os que sobrevivem a lactância: significativo retardo do desenvolvimento, com as habilidades raramente progredindo além das do que pode uma criança de dois anos</a:t>
            </a:r>
          </a:p>
        </p:txBody>
      </p:sp>
      <p:sp>
        <p:nvSpPr>
          <p:cNvPr id="360" name="Shape 360"/>
          <p:cNvSpPr>
            <a:spLocks noChangeArrowheads="1"/>
          </p:cNvSpPr>
          <p:nvPr/>
        </p:nvSpPr>
        <p:spPr bwMode="auto">
          <a:xfrm>
            <a:off x="476250" y="4395788"/>
            <a:ext cx="12458700" cy="15494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50800" tIns="50800" rIns="50800" bIns="50800" anchor="ctr">
            <a:spAutoFit/>
          </a:bodyPr>
          <a:lstStyle/>
          <a:p>
            <a:pPr algn="just" defTabSz="457200" hangingPunct="0"/>
            <a:r>
              <a:rPr lang="pt-BR" sz="3200">
                <a:latin typeface="Helvetica"/>
                <a:ea typeface="Helvetica"/>
                <a:cs typeface="Helvetica"/>
                <a:sym typeface="Helvetica"/>
              </a:rPr>
              <a:t>Probabilidade de risco agrava-se por uma possível gravidez tardia (&gt;37 anos) - mulheres mais propícias à ocorrência da não-disjunção dos cromossomos. </a:t>
            </a:r>
          </a:p>
        </p:txBody>
      </p:sp>
      <p:sp>
        <p:nvSpPr>
          <p:cNvPr id="361" name="Shape 361"/>
          <p:cNvSpPr>
            <a:spLocks noChangeArrowheads="1"/>
          </p:cNvSpPr>
          <p:nvPr/>
        </p:nvSpPr>
        <p:spPr bwMode="auto">
          <a:xfrm>
            <a:off x="476250" y="7823200"/>
            <a:ext cx="10083800" cy="11176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algn="just" defTabSz="457200" hangingPunct="0"/>
            <a:r>
              <a:rPr lang="pt-BR" sz="3300">
                <a:latin typeface="Helvetica"/>
                <a:ea typeface="Helvetica"/>
                <a:cs typeface="Helvetica"/>
                <a:sym typeface="Helvetica"/>
              </a:rPr>
              <a:t>Parece possuir ligeira preferência pelo sexo feminino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9" grpId="0" animBg="1" advAuto="0"/>
      <p:bldP spid="360" grpId="0" animBg="1" advAuto="0"/>
      <p:bldP spid="361" grpId="0" animBg="1" advAuto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Shape 363"/>
          <p:cNvSpPr/>
          <p:nvPr/>
        </p:nvSpPr>
        <p:spPr>
          <a:xfrm>
            <a:off x="0" y="4241800"/>
            <a:ext cx="13004800" cy="1270000"/>
          </a:xfrm>
          <a:prstGeom prst="rect">
            <a:avLst/>
          </a:prstGeom>
          <a:solidFill>
            <a:schemeClr val="accent6">
              <a:hueOff val="-241736"/>
              <a:satOff val="29413"/>
              <a:lumOff val="20727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 sz="2600"/>
            </a:pPr>
            <a:endParaRPr sz="2600" kern="0">
              <a:latin typeface="+mn-lt"/>
              <a:ea typeface="+mn-ea"/>
              <a:cs typeface="+mn-cs"/>
            </a:endParaRPr>
          </a:p>
        </p:txBody>
      </p:sp>
      <p:sp>
        <p:nvSpPr>
          <p:cNvPr id="364" name="Shape 364"/>
          <p:cNvSpPr>
            <a:spLocks noGrp="1"/>
          </p:cNvSpPr>
          <p:nvPr>
            <p:ph type="title"/>
          </p:nvPr>
        </p:nvSpPr>
        <p:spPr>
          <a:xfrm>
            <a:off x="952500" y="3822700"/>
            <a:ext cx="11099800" cy="2159000"/>
          </a:xfrm>
        </p:spPr>
        <p:txBody>
          <a:bodyPr/>
          <a:lstStyle/>
          <a:p>
            <a:pPr eaLnBrk="1" hangingPunct="1"/>
            <a:r>
              <a:rPr lang="pt-BR" smtClean="0">
                <a:latin typeface="Bodoni SvtyTwo SC ITC TT-Book"/>
                <a:ea typeface="Bodoni SvtyTwo SC ITC TT-Book"/>
                <a:cs typeface="Bodoni SvtyTwo SC ITC TT-Book"/>
                <a:sym typeface="Bodoni SvtyTwo SC ITC TT-Book"/>
              </a:rPr>
              <a:t>Patogênese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3" grpId="0" animBg="1" advAuto="0"/>
      <p:bldP spid="364" grpId="0" animBg="1" advAuto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hape 366"/>
          <p:cNvSpPr>
            <a:spLocks noChangeArrowheads="1"/>
          </p:cNvSpPr>
          <p:nvPr/>
        </p:nvSpPr>
        <p:spPr bwMode="auto">
          <a:xfrm>
            <a:off x="19050" y="4546600"/>
            <a:ext cx="127000" cy="6604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algn="just" defTabSz="457200" hangingPunct="0">
              <a:lnSpc>
                <a:spcPct val="150000"/>
              </a:lnSpc>
            </a:pPr>
            <a:endParaRPr lang="pt-BR" sz="1400"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</p:txBody>
      </p:sp>
      <p:sp>
        <p:nvSpPr>
          <p:cNvPr id="367" name="Shape 367"/>
          <p:cNvSpPr>
            <a:spLocks noChangeArrowheads="1"/>
          </p:cNvSpPr>
          <p:nvPr/>
        </p:nvSpPr>
        <p:spPr bwMode="auto">
          <a:xfrm>
            <a:off x="217488" y="787400"/>
            <a:ext cx="12569825" cy="25400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50800" tIns="50800" rIns="50800" bIns="50800" anchor="ctr">
            <a:spAutoFit/>
          </a:bodyPr>
          <a:lstStyle/>
          <a:p>
            <a:pPr algn="just" defTabSz="457200" hangingPunct="0">
              <a:spcBef>
                <a:spcPts val="500"/>
              </a:spcBef>
              <a:tabLst>
                <a:tab pos="342900" algn="l"/>
              </a:tabLst>
            </a:pPr>
            <a:r>
              <a:rPr lang="pt-BR" sz="4000">
                <a:latin typeface="Helvetica"/>
                <a:ea typeface="Helvetica"/>
                <a:cs typeface="Helvetica"/>
                <a:sym typeface="Helvetica"/>
              </a:rPr>
              <a:t>A trissomia tem origem do óvulo feminino, pelo fato da fêmea maturar geralmente apenas um ovócito, em antagonismo com o macho, que matura milhões de espermatozóides</a:t>
            </a:r>
          </a:p>
        </p:txBody>
      </p:sp>
      <p:sp>
        <p:nvSpPr>
          <p:cNvPr id="368" name="Shape 368"/>
          <p:cNvSpPr>
            <a:spLocks noChangeArrowheads="1"/>
          </p:cNvSpPr>
          <p:nvPr/>
        </p:nvSpPr>
        <p:spPr bwMode="auto">
          <a:xfrm>
            <a:off x="260350" y="5230813"/>
            <a:ext cx="12484100" cy="38227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50800" tIns="50800" rIns="50800" bIns="50800" anchor="ctr">
            <a:spAutoFit/>
          </a:bodyPr>
          <a:lstStyle/>
          <a:p>
            <a:pPr algn="just" defTabSz="457200" hangingPunct="0">
              <a:spcBef>
                <a:spcPts val="500"/>
              </a:spcBef>
              <a:tabLst>
                <a:tab pos="342900" algn="l"/>
              </a:tabLst>
            </a:pPr>
            <a:r>
              <a:rPr lang="pt-BR" sz="4000">
                <a:latin typeface="Helvetica"/>
                <a:ea typeface="Helvetica"/>
                <a:cs typeface="Helvetica"/>
                <a:sym typeface="Helvetica"/>
              </a:rPr>
              <a:t>Gametas masculinos portadores de alterações numéricas cromossômicas - menor viabilidade que gametas normais, sendo mínimas as possibilidades de um gameta masculino com 24 cromátides fecundar um ovócito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7" grpId="0" animBg="1" advAuto="0"/>
      <p:bldP spid="368" grpId="0" animBg="1" advAuto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Shape 370"/>
          <p:cNvSpPr>
            <a:spLocks noChangeArrowheads="1"/>
          </p:cNvSpPr>
          <p:nvPr/>
        </p:nvSpPr>
        <p:spPr bwMode="auto">
          <a:xfrm>
            <a:off x="223838" y="2316163"/>
            <a:ext cx="12557125" cy="13208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50800" tIns="50800" rIns="50800" bIns="50800" anchor="ctr">
            <a:spAutoFit/>
          </a:bodyPr>
          <a:lstStyle/>
          <a:p>
            <a:pPr algn="just" defTabSz="457200" hangingPunct="0">
              <a:spcBef>
                <a:spcPts val="500"/>
              </a:spcBef>
              <a:tabLst>
                <a:tab pos="342900" algn="l"/>
              </a:tabLst>
            </a:pPr>
            <a:r>
              <a:rPr lang="pt-BR" sz="4000">
                <a:latin typeface="Helvetica"/>
                <a:ea typeface="Helvetica"/>
                <a:cs typeface="Helvetica"/>
                <a:sym typeface="Helvetica"/>
              </a:rPr>
              <a:t>Translocações são responsáveis por 20% das ocorrências</a:t>
            </a:r>
          </a:p>
        </p:txBody>
      </p:sp>
      <p:sp>
        <p:nvSpPr>
          <p:cNvPr id="371" name="Shape 371"/>
          <p:cNvSpPr>
            <a:spLocks noChangeArrowheads="1"/>
          </p:cNvSpPr>
          <p:nvPr/>
        </p:nvSpPr>
        <p:spPr bwMode="auto">
          <a:xfrm>
            <a:off x="2082800" y="6383338"/>
            <a:ext cx="3417888" cy="7112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algn="just" defTabSz="457200" hangingPunct="0">
              <a:spcBef>
                <a:spcPts val="500"/>
              </a:spcBef>
              <a:tabLst>
                <a:tab pos="342900" algn="l"/>
              </a:tabLst>
            </a:pPr>
            <a:r>
              <a:rPr lang="pt-BR" sz="4000">
                <a:latin typeface="Helvetica"/>
                <a:ea typeface="Helvetica"/>
                <a:cs typeface="Helvetica"/>
                <a:sym typeface="Helvetica"/>
              </a:rPr>
              <a:t>¾ esporádicas</a:t>
            </a:r>
          </a:p>
        </p:txBody>
      </p:sp>
      <p:sp>
        <p:nvSpPr>
          <p:cNvPr id="372" name="Shape 372"/>
          <p:cNvSpPr>
            <a:spLocks noChangeArrowheads="1"/>
          </p:cNvSpPr>
          <p:nvPr/>
        </p:nvSpPr>
        <p:spPr bwMode="auto">
          <a:xfrm>
            <a:off x="8212138" y="6383338"/>
            <a:ext cx="2797175" cy="7112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algn="just" defTabSz="457200" hangingPunct="0">
              <a:spcBef>
                <a:spcPts val="500"/>
              </a:spcBef>
              <a:tabLst>
                <a:tab pos="342900" algn="l"/>
              </a:tabLst>
            </a:pPr>
            <a:r>
              <a:rPr lang="pt-BR" sz="4000">
                <a:latin typeface="Helvetica"/>
                <a:ea typeface="Helvetica"/>
                <a:cs typeface="Helvetica"/>
                <a:sym typeface="Helvetica"/>
              </a:rPr>
              <a:t>¼ herdadas</a:t>
            </a:r>
          </a:p>
        </p:txBody>
      </p:sp>
      <p:sp>
        <p:nvSpPr>
          <p:cNvPr id="373" name="Shape 373"/>
          <p:cNvSpPr/>
          <p:nvPr/>
        </p:nvSpPr>
        <p:spPr>
          <a:xfrm rot="7380000">
            <a:off x="3159125" y="5070475"/>
            <a:ext cx="1946275" cy="441325"/>
          </a:xfrm>
          <a:prstGeom prst="rightArrow">
            <a:avLst>
              <a:gd name="adj1" fmla="val 34000"/>
              <a:gd name="adj2" fmla="val 114884"/>
            </a:avLst>
          </a:prstGeom>
          <a:solidFill>
            <a:schemeClr val="accent2">
              <a:satOff val="-13916"/>
              <a:lumOff val="13989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 sz="2600"/>
            </a:pPr>
            <a:endParaRPr sz="2600" kern="0">
              <a:latin typeface="+mn-lt"/>
              <a:ea typeface="+mn-ea"/>
              <a:cs typeface="+mn-cs"/>
            </a:endParaRPr>
          </a:p>
        </p:txBody>
      </p:sp>
      <p:sp>
        <p:nvSpPr>
          <p:cNvPr id="374" name="Shape 374"/>
          <p:cNvSpPr/>
          <p:nvPr/>
        </p:nvSpPr>
        <p:spPr>
          <a:xfrm rot="3240000">
            <a:off x="8197056" y="5071270"/>
            <a:ext cx="1946275" cy="442912"/>
          </a:xfrm>
          <a:prstGeom prst="rightArrow">
            <a:avLst>
              <a:gd name="adj1" fmla="val 34000"/>
              <a:gd name="adj2" fmla="val 114884"/>
            </a:avLst>
          </a:prstGeom>
          <a:solidFill>
            <a:schemeClr val="accent2">
              <a:satOff val="-13916"/>
              <a:lumOff val="13989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 sz="2600"/>
            </a:pPr>
            <a:endParaRPr sz="2600" kern="0"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300"/>
                                        <p:tgtEl>
                                          <p:spTgt spid="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" fill="hold"/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300"/>
                                        <p:tgtEl>
                                          <p:spTgt spid="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0" grpId="0" animBg="1" advAuto="0"/>
      <p:bldP spid="371" grpId="0" animBg="1" advAuto="0"/>
      <p:bldP spid="372" grpId="0" animBg="1" advAuto="0"/>
      <p:bldP spid="373" grpId="0" animBg="1" advAuto="0"/>
      <p:bldP spid="374" grpId="0" animBg="1" advAuto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Shape 376"/>
          <p:cNvSpPr/>
          <p:nvPr/>
        </p:nvSpPr>
        <p:spPr>
          <a:xfrm>
            <a:off x="2565400" y="6470650"/>
            <a:ext cx="7542213" cy="795338"/>
          </a:xfrm>
          <a:prstGeom prst="roundRect">
            <a:avLst>
              <a:gd name="adj" fmla="val 23992"/>
            </a:avLst>
          </a:prstGeom>
          <a:solidFill>
            <a:schemeClr val="accent2">
              <a:satOff val="-13916"/>
              <a:lumOff val="13989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 sz="2600"/>
            </a:pPr>
            <a:endParaRPr sz="2600" kern="0">
              <a:latin typeface="+mn-lt"/>
              <a:ea typeface="+mn-ea"/>
              <a:cs typeface="+mn-cs"/>
            </a:endParaRPr>
          </a:p>
        </p:txBody>
      </p:sp>
      <p:sp>
        <p:nvSpPr>
          <p:cNvPr id="377" name="Shape 377"/>
          <p:cNvSpPr>
            <a:spLocks noChangeArrowheads="1"/>
          </p:cNvSpPr>
          <p:nvPr/>
        </p:nvSpPr>
        <p:spPr bwMode="auto">
          <a:xfrm>
            <a:off x="146050" y="1449388"/>
            <a:ext cx="12712700" cy="19939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50800" tIns="50800" rIns="50800" bIns="50800" anchor="ctr">
            <a:spAutoFit/>
          </a:bodyPr>
          <a:lstStyle/>
          <a:p>
            <a:pPr algn="just" defTabSz="457200" hangingPunct="0">
              <a:spcBef>
                <a:spcPts val="500"/>
              </a:spcBef>
              <a:tabLst>
                <a:tab pos="342900" algn="l"/>
              </a:tabLst>
            </a:pPr>
            <a:r>
              <a:rPr lang="pt-BR" sz="3100">
                <a:latin typeface="Helvetica"/>
                <a:ea typeface="Helvetica"/>
                <a:cs typeface="Helvetica"/>
                <a:sym typeface="Helvetica"/>
              </a:rPr>
              <a:t>As pessoas normais que tem essa translocação equilibrada estão sob o risco de 5% não apenas de gerar uma criança com síndrome de Patau, mas também de ter em sua prole crianças com síndrome de Down por um efeito intercromossômico</a:t>
            </a:r>
          </a:p>
        </p:txBody>
      </p:sp>
      <p:sp>
        <p:nvSpPr>
          <p:cNvPr id="378" name="Shape 378"/>
          <p:cNvSpPr>
            <a:spLocks noChangeArrowheads="1"/>
          </p:cNvSpPr>
          <p:nvPr/>
        </p:nvSpPr>
        <p:spPr bwMode="auto">
          <a:xfrm>
            <a:off x="161925" y="4519613"/>
            <a:ext cx="12879388" cy="1563687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50800" tIns="50800" rIns="50800" bIns="50800" anchor="ctr">
            <a:spAutoFit/>
          </a:bodyPr>
          <a:lstStyle/>
          <a:p>
            <a:pPr algn="just" defTabSz="457200" hangingPunct="0">
              <a:spcBef>
                <a:spcPts val="500"/>
              </a:spcBef>
              <a:tabLst>
                <a:tab pos="342900" algn="l"/>
              </a:tabLst>
            </a:pPr>
            <a:r>
              <a:rPr lang="pt-BR" sz="3200">
                <a:latin typeface="Helvetica"/>
                <a:ea typeface="Helvetica"/>
                <a:cs typeface="Helvetica"/>
                <a:sym typeface="Helvetica"/>
              </a:rPr>
              <a:t>Moisacismo - 5% das ocorrências da síndrome, sendo verificado pelo fato do afetado não possuir a anomalia cromossômica de forma detectável</a:t>
            </a:r>
          </a:p>
        </p:txBody>
      </p:sp>
      <p:sp>
        <p:nvSpPr>
          <p:cNvPr id="379" name="Shape 379"/>
          <p:cNvSpPr>
            <a:spLocks noChangeArrowheads="1"/>
          </p:cNvSpPr>
          <p:nvPr/>
        </p:nvSpPr>
        <p:spPr bwMode="auto">
          <a:xfrm>
            <a:off x="3078163" y="6564313"/>
            <a:ext cx="6305550" cy="6096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algn="just" defTabSz="457200" hangingPunct="0">
              <a:lnSpc>
                <a:spcPct val="150000"/>
              </a:lnSpc>
              <a:spcBef>
                <a:spcPts val="500"/>
              </a:spcBef>
              <a:tabLst>
                <a:tab pos="342900" algn="l"/>
              </a:tabLst>
            </a:pPr>
            <a:r>
              <a:rPr lang="pt-BR" sz="3300" b="1">
                <a:latin typeface="Helvetica"/>
                <a:ea typeface="Helvetica"/>
                <a:cs typeface="Helvetica"/>
                <a:sym typeface="Helvetica"/>
              </a:rPr>
              <a:t>46</a:t>
            </a:r>
            <a:r>
              <a:rPr lang="pt-BR" sz="3200" b="1">
                <a:latin typeface="Helvetica"/>
                <a:ea typeface="Helvetica"/>
                <a:cs typeface="Helvetica"/>
                <a:sym typeface="Helvetica"/>
              </a:rPr>
              <a:t>, XX ou XY/ 47, XX ou XY, + 13</a:t>
            </a:r>
          </a:p>
        </p:txBody>
      </p:sp>
      <p:sp>
        <p:nvSpPr>
          <p:cNvPr id="380" name="Shape 380"/>
          <p:cNvSpPr>
            <a:spLocks noChangeArrowheads="1"/>
          </p:cNvSpPr>
          <p:nvPr/>
        </p:nvSpPr>
        <p:spPr bwMode="auto">
          <a:xfrm>
            <a:off x="1204913" y="7780338"/>
            <a:ext cx="10594975" cy="15367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50800" tIns="50800" rIns="50800" bIns="50800" anchor="ctr">
            <a:spAutoFit/>
          </a:bodyPr>
          <a:lstStyle/>
          <a:p>
            <a:pPr algn="ctr" defTabSz="457200" hangingPunct="0">
              <a:spcBef>
                <a:spcPts val="500"/>
              </a:spcBef>
              <a:tabLst>
                <a:tab pos="342900" algn="l"/>
              </a:tabLst>
            </a:pPr>
            <a:r>
              <a:rPr lang="pt-BR" sz="3000" b="1">
                <a:solidFill>
                  <a:srgbClr val="11DBE2"/>
                </a:solidFill>
                <a:latin typeface="Helvetica"/>
                <a:ea typeface="Helvetica"/>
                <a:cs typeface="Helvetica"/>
                <a:sym typeface="Helvetica"/>
              </a:rPr>
              <a:t>Esta alteração pode propiciar que o afetado chegue até a idade adulta, mesmo manifestando o fenótipo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400"/>
                                        <p:tgtEl>
                                          <p:spTgt spid="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" fill="hold"/>
                                        <p:tgtEl>
                                          <p:spTgt spid="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300"/>
                                        <p:tgtEl>
                                          <p:spTgt spid="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" fill="hold"/>
                                        <p:tgtEl>
                                          <p:spTgt spid="3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3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6" grpId="0" animBg="1" advAuto="0"/>
      <p:bldP spid="377" grpId="0" animBg="1" advAuto="0"/>
      <p:bldP spid="378" grpId="0" animBg="1" advAuto="0"/>
      <p:bldP spid="379" grpId="0" animBg="1" advAuto="0"/>
      <p:bldP spid="380" grpId="0" animBg="1" advAuto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Shape 382"/>
          <p:cNvSpPr/>
          <p:nvPr/>
        </p:nvSpPr>
        <p:spPr>
          <a:xfrm>
            <a:off x="0" y="4051300"/>
            <a:ext cx="13004800" cy="1270000"/>
          </a:xfrm>
          <a:prstGeom prst="rect">
            <a:avLst/>
          </a:prstGeom>
          <a:solidFill>
            <a:schemeClr val="accent6">
              <a:hueOff val="-241736"/>
              <a:satOff val="29413"/>
              <a:lumOff val="20727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 sz="2600"/>
            </a:pPr>
            <a:endParaRPr sz="2600" kern="0">
              <a:latin typeface="+mn-lt"/>
              <a:ea typeface="+mn-ea"/>
              <a:cs typeface="+mn-cs"/>
            </a:endParaRPr>
          </a:p>
        </p:txBody>
      </p:sp>
      <p:sp>
        <p:nvSpPr>
          <p:cNvPr id="383" name="Shape 383"/>
          <p:cNvSpPr>
            <a:spLocks noGrp="1"/>
          </p:cNvSpPr>
          <p:nvPr>
            <p:ph type="title"/>
          </p:nvPr>
        </p:nvSpPr>
        <p:spPr>
          <a:xfrm>
            <a:off x="952500" y="3619500"/>
            <a:ext cx="11099800" cy="2159000"/>
          </a:xfrm>
        </p:spPr>
        <p:txBody>
          <a:bodyPr/>
          <a:lstStyle/>
          <a:p>
            <a:pPr eaLnBrk="1" hangingPunct="1"/>
            <a:r>
              <a:rPr lang="pt-BR" smtClean="0">
                <a:latin typeface="Bodoni SvtyTwo SC ITC TT-Book"/>
                <a:ea typeface="Bodoni SvtyTwo SC ITC TT-Book"/>
                <a:cs typeface="Bodoni SvtyTwo SC ITC TT-Book"/>
                <a:sym typeface="Bodoni SvtyTwo SC ITC TT-Book"/>
              </a:rPr>
              <a:t>Diagnóstico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3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3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3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2" grpId="0" animBg="1" advAuto="0"/>
      <p:bldP spid="383" grpId="0" animBg="1" advAuto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Shape 385"/>
          <p:cNvSpPr>
            <a:spLocks noChangeArrowheads="1"/>
          </p:cNvSpPr>
          <p:nvPr/>
        </p:nvSpPr>
        <p:spPr bwMode="auto">
          <a:xfrm>
            <a:off x="257175" y="2136775"/>
            <a:ext cx="11868150" cy="7205663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50800" tIns="50800" rIns="50800" bIns="50800" anchor="ctr">
            <a:spAutoFit/>
          </a:bodyPr>
          <a:lstStyle/>
          <a:p>
            <a:pPr algn="just" defTabSz="457200" hangingPunct="0">
              <a:spcBef>
                <a:spcPts val="500"/>
              </a:spcBef>
            </a:pPr>
            <a:endParaRPr lang="pt-BR" sz="2800">
              <a:latin typeface="Helvetica"/>
              <a:ea typeface="Helvetica"/>
              <a:cs typeface="Helvetica"/>
              <a:sym typeface="Helvetica"/>
            </a:endParaRPr>
          </a:p>
          <a:p>
            <a:pPr algn="just" defTabSz="457200" hangingPunct="0">
              <a:spcBef>
                <a:spcPts val="500"/>
              </a:spcBef>
            </a:pPr>
            <a:r>
              <a:rPr lang="pt-BR">
                <a:latin typeface="Helvetica"/>
                <a:ea typeface="Helvetica"/>
                <a:cs typeface="Helvetica"/>
                <a:sym typeface="Helvetica"/>
              </a:rPr>
              <a:t>Baixo peso corporal (&lt; 2.600Kg);</a:t>
            </a:r>
          </a:p>
          <a:p>
            <a:pPr algn="just" defTabSz="457200" hangingPunct="0">
              <a:spcBef>
                <a:spcPts val="500"/>
              </a:spcBef>
            </a:pPr>
            <a:endParaRPr lang="pt-BR">
              <a:latin typeface="Helvetica"/>
              <a:ea typeface="Helvetica"/>
              <a:cs typeface="Helvetica"/>
              <a:sym typeface="Helvetica"/>
            </a:endParaRPr>
          </a:p>
          <a:p>
            <a:pPr algn="just" defTabSz="457200" hangingPunct="0">
              <a:spcBef>
                <a:spcPts val="500"/>
              </a:spcBef>
            </a:pPr>
            <a:r>
              <a:rPr lang="pt-BR">
                <a:latin typeface="Helvetica"/>
                <a:ea typeface="Helvetica"/>
                <a:cs typeface="Helvetica"/>
                <a:sym typeface="Helvetica"/>
              </a:rPr>
              <a:t>Microcefalia e testa achatada;</a:t>
            </a:r>
          </a:p>
          <a:p>
            <a:pPr algn="just" defTabSz="457200" hangingPunct="0">
              <a:spcBef>
                <a:spcPts val="500"/>
              </a:spcBef>
            </a:pPr>
            <a:endParaRPr lang="pt-BR">
              <a:latin typeface="Helvetica"/>
              <a:ea typeface="Helvetica"/>
              <a:cs typeface="Helvetica"/>
              <a:sym typeface="Helvetica"/>
            </a:endParaRPr>
          </a:p>
          <a:p>
            <a:pPr algn="just" defTabSz="457200" hangingPunct="0">
              <a:spcBef>
                <a:spcPts val="500"/>
              </a:spcBef>
            </a:pPr>
            <a:r>
              <a:rPr lang="pt-BR">
                <a:latin typeface="Helvetica"/>
                <a:ea typeface="Helvetica"/>
                <a:cs typeface="Helvetica"/>
                <a:sym typeface="Helvetica"/>
              </a:rPr>
              <a:t>Largas suturas sagitais e fontanelas;</a:t>
            </a:r>
          </a:p>
          <a:p>
            <a:pPr algn="just" defTabSz="457200" hangingPunct="0">
              <a:spcBef>
                <a:spcPts val="500"/>
              </a:spcBef>
            </a:pPr>
            <a:endParaRPr lang="pt-BR">
              <a:latin typeface="Helvetica"/>
              <a:ea typeface="Helvetica"/>
              <a:cs typeface="Helvetica"/>
              <a:sym typeface="Helvetica"/>
            </a:endParaRPr>
          </a:p>
          <a:p>
            <a:pPr defTabSz="457200" hangingPunct="0">
              <a:spcBef>
                <a:spcPts val="500"/>
              </a:spcBef>
            </a:pPr>
            <a:r>
              <a:rPr lang="pt-BR">
                <a:latin typeface="Helvetica"/>
                <a:ea typeface="Helvetica"/>
                <a:cs typeface="Helvetica"/>
                <a:sym typeface="Helvetica"/>
              </a:rPr>
              <a:t>  Hipertelorismo ocular e microftalmia bilateral podendo chegar a anoftalmia;</a:t>
            </a:r>
          </a:p>
          <a:p>
            <a:pPr algn="just" defTabSz="457200" hangingPunct="0">
              <a:spcBef>
                <a:spcPts val="500"/>
              </a:spcBef>
            </a:pPr>
            <a:endParaRPr lang="pt-BR">
              <a:latin typeface="Helvetica"/>
              <a:ea typeface="Helvetica"/>
              <a:cs typeface="Helvetica"/>
              <a:sym typeface="Helvetica"/>
            </a:endParaRPr>
          </a:p>
          <a:p>
            <a:pPr defTabSz="457200" hangingPunct="0">
              <a:spcBef>
                <a:spcPts val="500"/>
              </a:spcBef>
            </a:pPr>
            <a:r>
              <a:rPr lang="pt-BR">
                <a:latin typeface="Helvetica"/>
                <a:ea typeface="Helvetica"/>
                <a:cs typeface="Helvetica"/>
                <a:sym typeface="Helvetica"/>
              </a:rPr>
              <a:t>Lábio leporino acompanhado ou não de palatosquise</a:t>
            </a:r>
          </a:p>
          <a:p>
            <a:pPr defTabSz="457200" hangingPunct="0">
              <a:spcBef>
                <a:spcPts val="500"/>
              </a:spcBef>
            </a:pPr>
            <a:r>
              <a:rPr lang="pt-BR">
                <a:latin typeface="Helvetica"/>
                <a:ea typeface="Helvetica"/>
                <a:cs typeface="Helvetica"/>
                <a:sym typeface="Helvetica"/>
              </a:rPr>
              <a:t>ou palato alto;</a:t>
            </a:r>
          </a:p>
        </p:txBody>
      </p:sp>
      <p:sp>
        <p:nvSpPr>
          <p:cNvPr id="386" name="Shape 386"/>
          <p:cNvSpPr>
            <a:spLocks noChangeArrowheads="1"/>
          </p:cNvSpPr>
          <p:nvPr/>
        </p:nvSpPr>
        <p:spPr bwMode="auto">
          <a:xfrm>
            <a:off x="547688" y="779463"/>
            <a:ext cx="4772025" cy="7112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algn="ctr" hangingPunct="0"/>
            <a:r>
              <a:rPr lang="pt-BR" sz="4000" u="sng">
                <a:latin typeface="Helvetica"/>
                <a:ea typeface="Helvetica"/>
                <a:cs typeface="Helvetica"/>
                <a:sym typeface="Helvetica"/>
              </a:rPr>
              <a:t>Sinais mais comuns: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99" fill="hold"/>
                                        <p:tgtEl>
                                          <p:spTgt spid="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99" fill="hold"/>
                                        <p:tgtEl>
                                          <p:spTgt spid="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99" fill="hold"/>
                                        <p:tgtEl>
                                          <p:spTgt spid="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99" fill="hold"/>
                                        <p:tgtEl>
                                          <p:spTgt spid="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5" grpId="0" animBg="1" advAuto="0"/>
      <p:bldP spid="386" grpId="0" animBg="1" advAuto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Shape 388"/>
          <p:cNvSpPr>
            <a:spLocks noChangeArrowheads="1"/>
          </p:cNvSpPr>
          <p:nvPr/>
        </p:nvSpPr>
        <p:spPr bwMode="auto">
          <a:xfrm>
            <a:off x="176213" y="209550"/>
            <a:ext cx="12063412" cy="93345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marL="457200" indent="-228600" algn="just" defTabSz="457200" hangingPunct="0">
              <a:spcBef>
                <a:spcPts val="500"/>
              </a:spcBef>
              <a:tabLst>
                <a:tab pos="457200" algn="l"/>
              </a:tabLst>
            </a:pPr>
            <a:r>
              <a:rPr lang="pt-BR" sz="3400">
                <a:latin typeface="Helvetica"/>
                <a:ea typeface="Helvetica"/>
                <a:cs typeface="Helvetica"/>
                <a:sym typeface="Helvetica"/>
              </a:rPr>
              <a:t>Defeitos na face média e cérebro anterior;</a:t>
            </a:r>
          </a:p>
          <a:p>
            <a:pPr marL="457200" indent="-228600" algn="just" defTabSz="457200" hangingPunct="0">
              <a:spcBef>
                <a:spcPts val="500"/>
              </a:spcBef>
              <a:tabLst>
                <a:tab pos="457200" algn="l"/>
              </a:tabLst>
            </a:pPr>
            <a:endParaRPr lang="pt-BR" sz="3400">
              <a:latin typeface="Helvetica"/>
              <a:ea typeface="Helvetica"/>
              <a:cs typeface="Helvetica"/>
              <a:sym typeface="Helvetica"/>
            </a:endParaRPr>
          </a:p>
          <a:p>
            <a:pPr marL="457200" indent="-228600" algn="just" defTabSz="457200" hangingPunct="0">
              <a:spcBef>
                <a:spcPts val="500"/>
              </a:spcBef>
              <a:tabLst>
                <a:tab pos="457200" algn="l"/>
              </a:tabLst>
            </a:pPr>
            <a:endParaRPr lang="pt-BR" sz="3400">
              <a:latin typeface="Helvetica"/>
              <a:ea typeface="Helvetica"/>
              <a:cs typeface="Helvetica"/>
              <a:sym typeface="Helvetica"/>
            </a:endParaRPr>
          </a:p>
          <a:p>
            <a:pPr marL="457200" indent="-228600" algn="just" defTabSz="457200" hangingPunct="0">
              <a:spcBef>
                <a:spcPts val="500"/>
              </a:spcBef>
              <a:tabLst>
                <a:tab pos="457200" algn="l"/>
              </a:tabLst>
            </a:pPr>
            <a:r>
              <a:rPr lang="pt-BR" sz="3400">
                <a:latin typeface="Helvetica"/>
                <a:ea typeface="Helvetica"/>
                <a:cs typeface="Helvetica"/>
                <a:sym typeface="Helvetica"/>
              </a:rPr>
              <a:t>Queixo pequeno;</a:t>
            </a:r>
          </a:p>
          <a:p>
            <a:pPr marL="457200" indent="-228600" algn="just" defTabSz="457200" hangingPunct="0">
              <a:spcBef>
                <a:spcPts val="500"/>
              </a:spcBef>
              <a:tabLst>
                <a:tab pos="457200" algn="l"/>
              </a:tabLst>
            </a:pPr>
            <a:endParaRPr lang="pt-BR" sz="3400">
              <a:latin typeface="Helvetica"/>
              <a:ea typeface="Helvetica"/>
              <a:cs typeface="Helvetica"/>
              <a:sym typeface="Helvetica"/>
            </a:endParaRPr>
          </a:p>
          <a:p>
            <a:pPr marL="457200" indent="-228600" algn="just" defTabSz="457200" hangingPunct="0">
              <a:spcBef>
                <a:spcPts val="500"/>
              </a:spcBef>
              <a:tabLst>
                <a:tab pos="457200" algn="l"/>
              </a:tabLst>
            </a:pPr>
            <a:endParaRPr lang="pt-BR" sz="3400">
              <a:latin typeface="Helvetica"/>
              <a:ea typeface="Helvetica"/>
              <a:cs typeface="Helvetica"/>
              <a:sym typeface="Helvetica"/>
            </a:endParaRPr>
          </a:p>
          <a:p>
            <a:pPr marL="457200" indent="-228600" algn="just" defTabSz="457200" hangingPunct="0">
              <a:spcBef>
                <a:spcPts val="500"/>
              </a:spcBef>
              <a:tabLst>
                <a:tab pos="457200" algn="l"/>
              </a:tabLst>
            </a:pPr>
            <a:r>
              <a:rPr lang="pt-BR" sz="3400">
                <a:latin typeface="Helvetica"/>
                <a:ea typeface="Helvetica"/>
                <a:cs typeface="Helvetica"/>
                <a:sym typeface="Helvetica"/>
              </a:rPr>
              <a:t>Orelhas dismórficas de implantação baixa e surdez aparente;</a:t>
            </a:r>
          </a:p>
          <a:p>
            <a:pPr marL="457200" indent="-228600" algn="just" defTabSz="457200" hangingPunct="0">
              <a:spcBef>
                <a:spcPts val="500"/>
              </a:spcBef>
              <a:tabLst>
                <a:tab pos="457200" algn="l"/>
              </a:tabLst>
            </a:pPr>
            <a:endParaRPr lang="pt-BR" sz="3400">
              <a:latin typeface="Helvetica"/>
              <a:ea typeface="Helvetica"/>
              <a:cs typeface="Helvetica"/>
              <a:sym typeface="Helvetica"/>
            </a:endParaRPr>
          </a:p>
          <a:p>
            <a:pPr marL="457200" indent="-228600" algn="just" defTabSz="457200" hangingPunct="0">
              <a:spcBef>
                <a:spcPts val="500"/>
              </a:spcBef>
              <a:tabLst>
                <a:tab pos="457200" algn="l"/>
              </a:tabLst>
            </a:pPr>
            <a:endParaRPr lang="pt-BR" sz="3400">
              <a:latin typeface="Helvetica"/>
              <a:ea typeface="Helvetica"/>
              <a:cs typeface="Helvetica"/>
              <a:sym typeface="Helvetica"/>
            </a:endParaRPr>
          </a:p>
          <a:p>
            <a:pPr marL="457200" indent="-228600" algn="just" defTabSz="457200" hangingPunct="0">
              <a:spcBef>
                <a:spcPts val="500"/>
              </a:spcBef>
              <a:tabLst>
                <a:tab pos="457200" algn="l"/>
              </a:tabLst>
            </a:pPr>
            <a:r>
              <a:rPr lang="pt-BR" sz="3400">
                <a:latin typeface="Helvetica"/>
                <a:ea typeface="Helvetica"/>
                <a:cs typeface="Helvetica"/>
                <a:sym typeface="Helvetica"/>
              </a:rPr>
              <a:t>Fronte inclinada;</a:t>
            </a:r>
          </a:p>
          <a:p>
            <a:pPr marL="457200" indent="-228600" algn="just" defTabSz="457200" hangingPunct="0">
              <a:spcBef>
                <a:spcPts val="500"/>
              </a:spcBef>
              <a:tabLst>
                <a:tab pos="457200" algn="l"/>
              </a:tabLst>
            </a:pPr>
            <a:endParaRPr lang="pt-BR" sz="3400">
              <a:latin typeface="Helvetica"/>
              <a:ea typeface="Helvetica"/>
              <a:cs typeface="Helvetica"/>
              <a:sym typeface="Helvetica"/>
            </a:endParaRPr>
          </a:p>
          <a:p>
            <a:pPr marL="457200" indent="-228600" algn="just" defTabSz="457200" hangingPunct="0">
              <a:spcBef>
                <a:spcPts val="500"/>
              </a:spcBef>
              <a:tabLst>
                <a:tab pos="457200" algn="l"/>
              </a:tabLst>
            </a:pPr>
            <a:endParaRPr lang="pt-BR" sz="3400">
              <a:latin typeface="Helvetica"/>
              <a:ea typeface="Helvetica"/>
              <a:cs typeface="Helvetica"/>
              <a:sym typeface="Helvetica"/>
            </a:endParaRPr>
          </a:p>
          <a:p>
            <a:pPr marL="457200" indent="-228600" algn="just" defTabSz="457200" hangingPunct="0">
              <a:spcBef>
                <a:spcPts val="500"/>
              </a:spcBef>
              <a:tabLst>
                <a:tab pos="457200" algn="l"/>
              </a:tabLst>
            </a:pPr>
            <a:r>
              <a:rPr lang="pt-BR" sz="3400">
                <a:latin typeface="Helvetica"/>
                <a:ea typeface="Helvetica"/>
                <a:cs typeface="Helvetica"/>
                <a:sym typeface="Helvetica"/>
              </a:rPr>
              <a:t>Hemangiomas planos na cabeça;</a:t>
            </a:r>
          </a:p>
          <a:p>
            <a:pPr marL="457200" indent="-228600" algn="just" defTabSz="457200" hangingPunct="0">
              <a:spcBef>
                <a:spcPts val="500"/>
              </a:spcBef>
              <a:tabLst>
                <a:tab pos="457200" algn="l"/>
              </a:tabLst>
            </a:pPr>
            <a:endParaRPr lang="pt-BR" sz="3400">
              <a:latin typeface="Helvetica"/>
              <a:ea typeface="Helvetica"/>
              <a:cs typeface="Helvetica"/>
              <a:sym typeface="Helvetica"/>
            </a:endParaRPr>
          </a:p>
          <a:p>
            <a:pPr marL="457200" indent="-228600" algn="just" defTabSz="457200" hangingPunct="0">
              <a:spcBef>
                <a:spcPts val="500"/>
              </a:spcBef>
              <a:tabLst>
                <a:tab pos="457200" algn="l"/>
              </a:tabLst>
            </a:pPr>
            <a:endParaRPr lang="pt-BR" sz="3400">
              <a:latin typeface="Helvetica"/>
              <a:ea typeface="Helvetica"/>
              <a:cs typeface="Helvetica"/>
              <a:sym typeface="Helvetica"/>
            </a:endParaRPr>
          </a:p>
          <a:p>
            <a:pPr marL="457200" indent="-228600" algn="just" defTabSz="457200" hangingPunct="0">
              <a:spcBef>
                <a:spcPts val="500"/>
              </a:spcBef>
              <a:tabLst>
                <a:tab pos="457200" algn="l"/>
              </a:tabLst>
            </a:pPr>
            <a:r>
              <a:rPr lang="pt-BR" sz="3400">
                <a:latin typeface="Helvetica"/>
                <a:ea typeface="Helvetica"/>
                <a:cs typeface="Helvetica"/>
                <a:sym typeface="Helvetica"/>
              </a:rPr>
              <a:t>Pescoço curto;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8" grpId="0" animBg="1" advAuto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Shape 390"/>
          <p:cNvSpPr>
            <a:spLocks noChangeArrowheads="1"/>
          </p:cNvSpPr>
          <p:nvPr/>
        </p:nvSpPr>
        <p:spPr bwMode="auto">
          <a:xfrm>
            <a:off x="238125" y="2012950"/>
            <a:ext cx="12053888" cy="6405563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50800" tIns="50800" rIns="50800" bIns="50800" anchor="ctr">
            <a:spAutoFit/>
          </a:bodyPr>
          <a:lstStyle/>
          <a:p>
            <a:pPr marL="457200" indent="-228600" algn="just" defTabSz="457200" hangingPunct="0">
              <a:lnSpc>
                <a:spcPct val="150000"/>
              </a:lnSpc>
              <a:spcBef>
                <a:spcPts val="500"/>
              </a:spcBef>
              <a:tabLst>
                <a:tab pos="457200" algn="l"/>
              </a:tabLst>
            </a:pPr>
            <a:r>
              <a:rPr lang="pt-BR" sz="3700">
                <a:latin typeface="Helvetica"/>
                <a:ea typeface="Helvetica"/>
                <a:cs typeface="Helvetica"/>
                <a:sym typeface="Helvetica"/>
              </a:rPr>
              <a:t>Distância intermamilar grande;</a:t>
            </a:r>
          </a:p>
          <a:p>
            <a:pPr marL="457200" indent="-228600" algn="just" defTabSz="457200" hangingPunct="0">
              <a:lnSpc>
                <a:spcPct val="150000"/>
              </a:lnSpc>
              <a:spcBef>
                <a:spcPts val="500"/>
              </a:spcBef>
              <a:tabLst>
                <a:tab pos="457200" algn="l"/>
              </a:tabLst>
            </a:pPr>
            <a:endParaRPr lang="pt-BR" sz="3700">
              <a:latin typeface="Helvetica"/>
              <a:ea typeface="Helvetica"/>
              <a:cs typeface="Helvetica"/>
              <a:sym typeface="Helvetica"/>
            </a:endParaRPr>
          </a:p>
          <a:p>
            <a:pPr marL="457200" indent="-228600" algn="just" defTabSz="457200" hangingPunct="0">
              <a:lnSpc>
                <a:spcPct val="150000"/>
              </a:lnSpc>
              <a:spcBef>
                <a:spcPts val="500"/>
              </a:spcBef>
              <a:tabLst>
                <a:tab pos="457200" algn="l"/>
              </a:tabLst>
            </a:pPr>
            <a:r>
              <a:rPr lang="pt-BR" sz="3700">
                <a:latin typeface="Helvetica"/>
                <a:ea typeface="Helvetica"/>
                <a:cs typeface="Helvetica"/>
                <a:sym typeface="Helvetica"/>
              </a:rPr>
              <a:t>Apnéias prolongadas;</a:t>
            </a:r>
          </a:p>
          <a:p>
            <a:pPr marL="457200" indent="-228600" algn="just" defTabSz="457200" hangingPunct="0">
              <a:lnSpc>
                <a:spcPct val="150000"/>
              </a:lnSpc>
              <a:spcBef>
                <a:spcPts val="500"/>
              </a:spcBef>
              <a:tabLst>
                <a:tab pos="457200" algn="l"/>
              </a:tabLst>
            </a:pPr>
            <a:endParaRPr lang="pt-BR" sz="3700">
              <a:latin typeface="Helvetica"/>
              <a:ea typeface="Helvetica"/>
              <a:cs typeface="Helvetica"/>
              <a:sym typeface="Helvetica"/>
            </a:endParaRPr>
          </a:p>
          <a:p>
            <a:pPr marL="457200" indent="-228600" algn="just" defTabSz="457200" hangingPunct="0">
              <a:lnSpc>
                <a:spcPct val="150000"/>
              </a:lnSpc>
              <a:spcBef>
                <a:spcPts val="500"/>
              </a:spcBef>
              <a:tabLst>
                <a:tab pos="457200" algn="l"/>
              </a:tabLst>
            </a:pPr>
            <a:r>
              <a:rPr lang="pt-BR" sz="3700">
                <a:latin typeface="Helvetica"/>
                <a:ea typeface="Helvetica"/>
                <a:cs typeface="Helvetica"/>
                <a:sym typeface="Helvetica"/>
              </a:rPr>
              <a:t>Cardiopatias congênitas, que representam CIV e PCA;</a:t>
            </a:r>
          </a:p>
          <a:p>
            <a:pPr marL="457200" indent="-228600" algn="just" defTabSz="457200" hangingPunct="0">
              <a:lnSpc>
                <a:spcPct val="150000"/>
              </a:lnSpc>
              <a:spcBef>
                <a:spcPts val="500"/>
              </a:spcBef>
              <a:tabLst>
                <a:tab pos="457200" algn="l"/>
              </a:tabLst>
            </a:pPr>
            <a:endParaRPr lang="pt-BR" sz="3700">
              <a:latin typeface="Helvetica"/>
              <a:ea typeface="Helvetica"/>
              <a:cs typeface="Helvetica"/>
              <a:sym typeface="Helvetica"/>
            </a:endParaRPr>
          </a:p>
          <a:p>
            <a:pPr marL="457200" indent="-228600" algn="just" defTabSz="457200" hangingPunct="0">
              <a:lnSpc>
                <a:spcPct val="150000"/>
              </a:lnSpc>
              <a:spcBef>
                <a:spcPts val="500"/>
              </a:spcBef>
              <a:tabLst>
                <a:tab pos="457200" algn="l"/>
              </a:tabLst>
            </a:pPr>
            <a:r>
              <a:rPr lang="pt-BR" sz="3700">
                <a:latin typeface="Helvetica"/>
                <a:ea typeface="Helvetica"/>
                <a:cs typeface="Helvetica"/>
                <a:sym typeface="Helvetica"/>
              </a:rPr>
              <a:t>Apêndice pré-sacral e fóvea coccigiana;</a:t>
            </a:r>
          </a:p>
        </p:txBody>
      </p:sp>
      <p:sp>
        <p:nvSpPr>
          <p:cNvPr id="41987" name="Shape 391"/>
          <p:cNvSpPr>
            <a:spLocks noChangeArrowheads="1"/>
          </p:cNvSpPr>
          <p:nvPr/>
        </p:nvSpPr>
        <p:spPr bwMode="auto">
          <a:xfrm>
            <a:off x="-5989638" y="2863850"/>
            <a:ext cx="501650" cy="4318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marL="457200" indent="-228600" algn="just" defTabSz="457200" hangingPunct="0">
              <a:lnSpc>
                <a:spcPct val="150000"/>
              </a:lnSpc>
              <a:spcBef>
                <a:spcPts val="500"/>
              </a:spcBef>
              <a:tabLst>
                <a:tab pos="457200" algn="l"/>
              </a:tabLst>
            </a:pPr>
            <a:r>
              <a:rPr lang="pt-BR" sz="2200">
                <a:latin typeface="Symbol" pitchFamily="18" charset="2"/>
                <a:cs typeface="Helvetica Light"/>
                <a:sym typeface="Symbol" pitchFamily="18" charset="2"/>
              </a:rPr>
              <a:t>z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0" grpId="0" animBg="1" advAuto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Shape 393"/>
          <p:cNvSpPr>
            <a:spLocks noChangeArrowheads="1"/>
          </p:cNvSpPr>
          <p:nvPr/>
        </p:nvSpPr>
        <p:spPr bwMode="auto">
          <a:xfrm>
            <a:off x="211138" y="801688"/>
            <a:ext cx="12512675" cy="8555037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50800" tIns="50800" rIns="50800" bIns="50800" anchor="ctr">
            <a:spAutoFit/>
          </a:bodyPr>
          <a:lstStyle/>
          <a:p>
            <a:pPr hangingPunct="0"/>
            <a:r>
              <a:rPr lang="pt-BR" sz="3700">
                <a:latin typeface="Helvetica"/>
                <a:ea typeface="Helvetica"/>
                <a:cs typeface="Helvetica"/>
                <a:sym typeface="Helvetica"/>
              </a:rPr>
              <a:t>Hernia inguinal ou umbilical;</a:t>
            </a:r>
          </a:p>
          <a:p>
            <a:pPr hangingPunct="0"/>
            <a:endParaRPr lang="pt-BR" sz="3700">
              <a:latin typeface="Helvetica"/>
              <a:ea typeface="Helvetica"/>
              <a:cs typeface="Helvetica"/>
              <a:sym typeface="Helvetica"/>
            </a:endParaRPr>
          </a:p>
          <a:p>
            <a:pPr hangingPunct="0"/>
            <a:endParaRPr lang="pt-BR" sz="3700">
              <a:latin typeface="Helvetica"/>
              <a:ea typeface="Helvetica"/>
              <a:cs typeface="Helvetica"/>
              <a:sym typeface="Helvetica"/>
            </a:endParaRPr>
          </a:p>
          <a:p>
            <a:pPr hangingPunct="0"/>
            <a:endParaRPr lang="pt-BR" sz="3700">
              <a:latin typeface="Helvetica"/>
              <a:ea typeface="Helvetica"/>
              <a:cs typeface="Helvetica"/>
              <a:sym typeface="Helvetica"/>
            </a:endParaRPr>
          </a:p>
          <a:p>
            <a:pPr hangingPunct="0"/>
            <a:r>
              <a:rPr lang="pt-BR" sz="3700">
                <a:latin typeface="Helvetica"/>
                <a:ea typeface="Helvetica"/>
                <a:cs typeface="Helvetica"/>
                <a:sym typeface="Helvetica"/>
              </a:rPr>
              <a:t>Genitais externos anômalos (criptorquidia, genitália ambígua e pênis encurvado e cliteromegalia e vagina dupla);</a:t>
            </a:r>
          </a:p>
          <a:p>
            <a:pPr hangingPunct="0"/>
            <a:endParaRPr lang="pt-BR" sz="3700">
              <a:latin typeface="Helvetica"/>
              <a:ea typeface="Helvetica"/>
              <a:cs typeface="Helvetica"/>
              <a:sym typeface="Helvetica"/>
            </a:endParaRPr>
          </a:p>
          <a:p>
            <a:pPr hangingPunct="0"/>
            <a:endParaRPr lang="pt-BR" sz="3700">
              <a:latin typeface="Helvetica"/>
              <a:ea typeface="Helvetica"/>
              <a:cs typeface="Helvetica"/>
              <a:sym typeface="Helvetica"/>
            </a:endParaRPr>
          </a:p>
          <a:p>
            <a:pPr hangingPunct="0"/>
            <a:endParaRPr lang="pt-BR" sz="3700">
              <a:latin typeface="Helvetica"/>
              <a:ea typeface="Helvetica"/>
              <a:cs typeface="Helvetica"/>
              <a:sym typeface="Helvetica"/>
            </a:endParaRPr>
          </a:p>
          <a:p>
            <a:pPr hangingPunct="0"/>
            <a:r>
              <a:rPr lang="pt-BR" sz="3700">
                <a:latin typeface="Helvetica"/>
                <a:ea typeface="Helvetica"/>
                <a:cs typeface="Helvetica"/>
                <a:sym typeface="Helvetica"/>
              </a:rPr>
              <a:t>Mãos com hexadactilia uni ou bilateral;</a:t>
            </a:r>
          </a:p>
          <a:p>
            <a:pPr hangingPunct="0"/>
            <a:endParaRPr lang="pt-BR" sz="3700">
              <a:latin typeface="Helvetica"/>
              <a:ea typeface="Helvetica"/>
              <a:cs typeface="Helvetica"/>
              <a:sym typeface="Helvetica"/>
            </a:endParaRPr>
          </a:p>
          <a:p>
            <a:pPr hangingPunct="0"/>
            <a:endParaRPr lang="pt-BR" sz="3700">
              <a:latin typeface="Helvetica"/>
              <a:ea typeface="Helvetica"/>
              <a:cs typeface="Helvetica"/>
              <a:sym typeface="Helvetica"/>
            </a:endParaRPr>
          </a:p>
          <a:p>
            <a:pPr hangingPunct="0"/>
            <a:endParaRPr lang="pt-BR" sz="3700">
              <a:latin typeface="Helvetica"/>
              <a:ea typeface="Helvetica"/>
              <a:cs typeface="Helvetica"/>
              <a:sym typeface="Helvetica"/>
            </a:endParaRPr>
          </a:p>
          <a:p>
            <a:pPr hangingPunct="0"/>
            <a:r>
              <a:rPr lang="pt-BR" sz="3700">
                <a:latin typeface="Helvetica"/>
                <a:ea typeface="Helvetica"/>
                <a:cs typeface="Helvetica"/>
                <a:sym typeface="Helvetica"/>
              </a:rPr>
              <a:t>Unhas estreitas ou hiperconvexas;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3" grpId="0" animBg="1" advAuto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Shape 395"/>
          <p:cNvSpPr>
            <a:spLocks noChangeArrowheads="1"/>
          </p:cNvSpPr>
          <p:nvPr/>
        </p:nvSpPr>
        <p:spPr bwMode="auto">
          <a:xfrm>
            <a:off x="187325" y="517525"/>
            <a:ext cx="11657013" cy="955675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50800" tIns="50800" rIns="50800" bIns="50800" anchor="ctr">
            <a:spAutoFit/>
          </a:bodyPr>
          <a:lstStyle/>
          <a:p>
            <a:pPr hangingPunct="0"/>
            <a:r>
              <a:rPr lang="pt-BR" sz="3900">
                <a:latin typeface="Helvetica Light"/>
                <a:cs typeface="Helvetica Light"/>
              </a:rPr>
              <a:t>Perda de flexão palmar única, trirradio axial em posição bastante distal e arco na região tênar;</a:t>
            </a:r>
          </a:p>
          <a:p>
            <a:pPr hangingPunct="0"/>
            <a:endParaRPr lang="pt-BR" sz="3900">
              <a:latin typeface="Helvetica Light"/>
              <a:cs typeface="Helvetica Light"/>
            </a:endParaRPr>
          </a:p>
          <a:p>
            <a:pPr hangingPunct="0"/>
            <a:endParaRPr lang="pt-BR" sz="3900">
              <a:latin typeface="Helvetica Light"/>
              <a:cs typeface="Helvetica Light"/>
            </a:endParaRPr>
          </a:p>
          <a:p>
            <a:pPr hangingPunct="0"/>
            <a:r>
              <a:rPr lang="pt-BR" sz="3900">
                <a:latin typeface="Helvetica Light"/>
                <a:cs typeface="Helvetica Light"/>
              </a:rPr>
              <a:t>Pés com hexadactilia uni/bilateral e com região plantar convexa (pés em cadeira de balanço);</a:t>
            </a:r>
          </a:p>
          <a:p>
            <a:pPr hangingPunct="0"/>
            <a:endParaRPr lang="pt-BR" sz="3900">
              <a:latin typeface="Helvetica Light"/>
              <a:cs typeface="Helvetica Light"/>
            </a:endParaRPr>
          </a:p>
          <a:p>
            <a:pPr hangingPunct="0"/>
            <a:endParaRPr lang="pt-BR" sz="3900">
              <a:latin typeface="Helvetica Light"/>
              <a:cs typeface="Helvetica Light"/>
            </a:endParaRPr>
          </a:p>
          <a:p>
            <a:pPr hangingPunct="0"/>
            <a:r>
              <a:rPr lang="pt-BR" sz="3900">
                <a:latin typeface="Helvetica Light"/>
                <a:cs typeface="Helvetica Light"/>
              </a:rPr>
              <a:t>Arco retorcido em S na região halucal;</a:t>
            </a:r>
          </a:p>
          <a:p>
            <a:pPr hangingPunct="0"/>
            <a:endParaRPr lang="pt-BR" sz="3900">
              <a:latin typeface="Helvetica Light"/>
              <a:cs typeface="Helvetica Light"/>
            </a:endParaRPr>
          </a:p>
          <a:p>
            <a:pPr hangingPunct="0"/>
            <a:endParaRPr lang="pt-BR" sz="3900">
              <a:latin typeface="Helvetica Light"/>
              <a:cs typeface="Helvetica Light"/>
            </a:endParaRPr>
          </a:p>
          <a:p>
            <a:pPr hangingPunct="0"/>
            <a:r>
              <a:rPr lang="pt-BR" sz="3900">
                <a:latin typeface="Helvetica Light"/>
                <a:cs typeface="Helvetica Light"/>
              </a:rPr>
              <a:t>Arrinencefalia (ausência de bulbo e trato olfativo);</a:t>
            </a:r>
          </a:p>
          <a:p>
            <a:pPr hangingPunct="0"/>
            <a:endParaRPr lang="pt-BR" sz="3900">
              <a:latin typeface="Helvetica Light"/>
              <a:cs typeface="Helvetica Light"/>
            </a:endParaRPr>
          </a:p>
          <a:p>
            <a:pPr hangingPunct="0"/>
            <a:endParaRPr lang="pt-BR" sz="3900">
              <a:latin typeface="Helvetica Light"/>
              <a:cs typeface="Helvetica Light"/>
            </a:endParaRPr>
          </a:p>
          <a:p>
            <a:pPr hangingPunct="0"/>
            <a:r>
              <a:rPr lang="pt-BR" sz="3900">
                <a:latin typeface="Helvetica Light"/>
                <a:cs typeface="Helvetica Light"/>
              </a:rPr>
              <a:t>Deficiência mental;</a:t>
            </a:r>
          </a:p>
          <a:p>
            <a:pPr algn="ctr" hangingPunct="0"/>
            <a:endParaRPr lang="pt-BR">
              <a:latin typeface="Helvetica Light"/>
              <a:cs typeface="Helvetica Light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5" grpId="0" animBg="1" advAuto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Shape 397"/>
          <p:cNvSpPr>
            <a:spLocks noChangeArrowheads="1"/>
          </p:cNvSpPr>
          <p:nvPr/>
        </p:nvSpPr>
        <p:spPr bwMode="auto">
          <a:xfrm>
            <a:off x="446088" y="300038"/>
            <a:ext cx="11595100" cy="998855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50800" tIns="50800" rIns="50800" bIns="50800" anchor="ctr">
            <a:spAutoFit/>
          </a:bodyPr>
          <a:lstStyle/>
          <a:p>
            <a:pPr hangingPunct="0"/>
            <a:r>
              <a:rPr lang="pt-BR">
                <a:latin typeface="Helvetica Light"/>
                <a:cs typeface="Helvetica Light"/>
              </a:rPr>
              <a:t>Útero bicorno;</a:t>
            </a:r>
          </a:p>
          <a:p>
            <a:pPr hangingPunct="0"/>
            <a:endParaRPr lang="pt-BR">
              <a:latin typeface="Helvetica Light"/>
              <a:cs typeface="Helvetica Light"/>
            </a:endParaRPr>
          </a:p>
          <a:p>
            <a:pPr hangingPunct="0"/>
            <a:endParaRPr lang="pt-BR">
              <a:latin typeface="Helvetica Light"/>
              <a:cs typeface="Helvetica Light"/>
            </a:endParaRPr>
          </a:p>
          <a:p>
            <a:pPr hangingPunct="0"/>
            <a:r>
              <a:rPr lang="pt-BR">
                <a:latin typeface="Helvetica Light"/>
                <a:cs typeface="Helvetica Light"/>
              </a:rPr>
              <a:t>Rim policíscito, hidroureter, ureteres duplos, relacionados a oliguria e anúria afetados;</a:t>
            </a:r>
          </a:p>
          <a:p>
            <a:pPr hangingPunct="0"/>
            <a:endParaRPr lang="pt-BR">
              <a:latin typeface="Helvetica Light"/>
              <a:cs typeface="Helvetica Light"/>
            </a:endParaRPr>
          </a:p>
          <a:p>
            <a:pPr hangingPunct="0"/>
            <a:endParaRPr lang="pt-BR">
              <a:latin typeface="Helvetica Light"/>
              <a:cs typeface="Helvetica Light"/>
            </a:endParaRPr>
          </a:p>
          <a:p>
            <a:pPr hangingPunct="0"/>
            <a:r>
              <a:rPr lang="pt-BR">
                <a:latin typeface="Helvetica Light"/>
                <a:cs typeface="Helvetica Light"/>
              </a:rPr>
              <a:t>Atrofia ou ausência das últimas costelas e vértebras e hiperplasia sacral;</a:t>
            </a:r>
          </a:p>
          <a:p>
            <a:pPr hangingPunct="0"/>
            <a:endParaRPr lang="pt-BR">
              <a:latin typeface="Helvetica Light"/>
              <a:cs typeface="Helvetica Light"/>
            </a:endParaRPr>
          </a:p>
          <a:p>
            <a:pPr hangingPunct="0"/>
            <a:endParaRPr lang="pt-BR">
              <a:latin typeface="Helvetica Light"/>
              <a:cs typeface="Helvetica Light"/>
            </a:endParaRPr>
          </a:p>
          <a:p>
            <a:pPr hangingPunct="0"/>
            <a:r>
              <a:rPr lang="pt-BR">
                <a:latin typeface="Helvetica Light"/>
                <a:cs typeface="Helvetica Light"/>
              </a:rPr>
              <a:t>Hemoglobina de Gower 2 (Hb embrionária - desaparece no terceiro mês de gestação);</a:t>
            </a:r>
          </a:p>
          <a:p>
            <a:pPr hangingPunct="0"/>
            <a:endParaRPr lang="pt-BR">
              <a:latin typeface="Helvetica Light"/>
              <a:cs typeface="Helvetica Light"/>
            </a:endParaRPr>
          </a:p>
          <a:p>
            <a:pPr hangingPunct="0"/>
            <a:endParaRPr lang="pt-BR">
              <a:latin typeface="Helvetica Light"/>
              <a:cs typeface="Helvetica Light"/>
            </a:endParaRPr>
          </a:p>
          <a:p>
            <a:pPr hangingPunct="0"/>
            <a:r>
              <a:rPr lang="pt-BR">
                <a:latin typeface="Helvetica Light"/>
                <a:cs typeface="Helvetica Light"/>
              </a:rPr>
              <a:t>Neutrofilos com núcleo mostrando muitas saliências pedunculadas ou sésseis</a:t>
            </a:r>
          </a:p>
          <a:p>
            <a:pPr algn="ctr" hangingPunct="0"/>
            <a:endParaRPr lang="pt-BR">
              <a:latin typeface="Helvetica Light"/>
              <a:cs typeface="Helvetica Light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7" grpId="0" animBg="1" advAuto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Captura de Tela 2018-05-25 às 08.29.23.png"/>
          <p:cNvPicPr>
            <a:picLocks noChangeAspect="1"/>
          </p:cNvPicPr>
          <p:nvPr/>
        </p:nvPicPr>
        <p:blipFill>
          <a:blip r:embed="rId2">
            <a:lum bright="-12000" contrast="66000"/>
          </a:blip>
          <a:srcRect/>
          <a:stretch>
            <a:fillRect/>
          </a:stretch>
        </p:blipFill>
        <p:spPr bwMode="auto">
          <a:xfrm>
            <a:off x="3086100" y="301625"/>
            <a:ext cx="6313488" cy="915035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</p:spTree>
  </p:cSld>
  <p:clrMapOvr>
    <a:masterClrMapping/>
  </p:clrMapOvr>
  <p:transition spd="slow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Captura de Tela 2018-05-25 às 10.06.45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8763" y="2014538"/>
            <a:ext cx="6359525" cy="7451725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pic>
        <p:nvPicPr>
          <p:cNvPr id="47107" name="Captura de Tela 2018-05-25 às 10.39.49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50088" y="333375"/>
            <a:ext cx="5556250" cy="6276975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</p:spTree>
  </p:cSld>
  <p:clrMapOvr>
    <a:masterClrMapping/>
  </p:clrMapOvr>
  <p:transition spd="slow"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Captura de Tela 2018-05-25 às 10.07.27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29438" y="296863"/>
            <a:ext cx="5780087" cy="5705475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pic>
        <p:nvPicPr>
          <p:cNvPr id="48131" name="Captura de Tela 2018-05-25 às 10.07.47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7075" y="1992313"/>
            <a:ext cx="4941888" cy="68199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</p:spTree>
  </p:cSld>
  <p:clrMapOvr>
    <a:masterClrMapping/>
  </p:clrMapOvr>
  <p:transition spd="slow"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7" name="Shape 407"/>
          <p:cNvSpPr/>
          <p:nvPr/>
        </p:nvSpPr>
        <p:spPr>
          <a:xfrm>
            <a:off x="0" y="3305175"/>
            <a:ext cx="13004800" cy="2795588"/>
          </a:xfrm>
          <a:prstGeom prst="rect">
            <a:avLst/>
          </a:prstGeom>
          <a:solidFill>
            <a:schemeClr val="accent6">
              <a:hueOff val="-241736"/>
              <a:satOff val="29413"/>
              <a:lumOff val="20727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 sz="2600"/>
            </a:pPr>
            <a:endParaRPr sz="2600" kern="0">
              <a:latin typeface="+mn-lt"/>
              <a:ea typeface="+mn-ea"/>
              <a:cs typeface="+mn-cs"/>
            </a:endParaRPr>
          </a:p>
        </p:txBody>
      </p:sp>
      <p:sp>
        <p:nvSpPr>
          <p:cNvPr id="408" name="Shape 408"/>
          <p:cNvSpPr>
            <a:spLocks noGrp="1"/>
          </p:cNvSpPr>
          <p:nvPr>
            <p:ph type="title"/>
          </p:nvPr>
        </p:nvSpPr>
        <p:spPr>
          <a:xfrm>
            <a:off x="952500" y="3586163"/>
            <a:ext cx="11099800" cy="2159000"/>
          </a:xfrm>
        </p:spPr>
        <p:txBody>
          <a:bodyPr/>
          <a:lstStyle/>
          <a:p>
            <a:pPr eaLnBrk="1" hangingPunct="1"/>
            <a:r>
              <a:rPr lang="pt-BR" smtClean="0">
                <a:latin typeface="Bodoni SvtyTwo SC ITC TT-Book"/>
                <a:ea typeface="Bodoni SvtyTwo SC ITC TT-Book"/>
                <a:cs typeface="Bodoni SvtyTwo SC ITC TT-Book"/>
                <a:sym typeface="Bodoni SvtyTwo SC ITC TT-Book"/>
              </a:rPr>
              <a:t>Aconselhamento Médico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4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4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4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7" grpId="0" animBg="1" advAuto="0"/>
      <p:bldP spid="408" grpId="0" animBg="1" advAuto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" name="Shape 410"/>
          <p:cNvSpPr>
            <a:spLocks noChangeArrowheads="1"/>
          </p:cNvSpPr>
          <p:nvPr/>
        </p:nvSpPr>
        <p:spPr bwMode="auto">
          <a:xfrm>
            <a:off x="227013" y="365125"/>
            <a:ext cx="12550775" cy="3367088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50800" tIns="50800" rIns="50800" bIns="50800" anchor="ctr">
            <a:spAutoFit/>
          </a:bodyPr>
          <a:lstStyle/>
          <a:p>
            <a:pPr defTabSz="457200" hangingPunct="0">
              <a:lnSpc>
                <a:spcPct val="150000"/>
              </a:lnSpc>
              <a:spcBef>
                <a:spcPts val="500"/>
              </a:spcBef>
            </a:pPr>
            <a:r>
              <a:rPr lang="pt-BR" sz="30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5</a:t>
            </a:r>
            <a:endParaRPr lang="pt-BR" sz="3000" b="1"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  <a:p>
            <a:pPr defTabSz="457200" hangingPunct="0">
              <a:spcBef>
                <a:spcPts val="500"/>
              </a:spcBef>
            </a:pPr>
            <a:r>
              <a:rPr lang="pt-BR" sz="3400">
                <a:latin typeface="Helvetica"/>
                <a:ea typeface="Helvetica"/>
                <a:cs typeface="Helvetica"/>
                <a:sym typeface="Helvetica"/>
              </a:rPr>
              <a:t>Os genitores devem ser informados de que a trissomia do 13 tem a taxa de ocorrência de 1/4.000 – 10.000. É necessário explicar também qual o tipo de doença genética presente na criança</a:t>
            </a:r>
          </a:p>
        </p:txBody>
      </p:sp>
      <p:sp>
        <p:nvSpPr>
          <p:cNvPr id="411" name="Shape 411"/>
          <p:cNvSpPr>
            <a:spLocks noChangeArrowheads="1"/>
          </p:cNvSpPr>
          <p:nvPr/>
        </p:nvSpPr>
        <p:spPr bwMode="auto">
          <a:xfrm>
            <a:off x="152400" y="4741863"/>
            <a:ext cx="12549188" cy="11176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50800" tIns="50800" rIns="50800" bIns="50800" anchor="ctr">
            <a:spAutoFit/>
          </a:bodyPr>
          <a:lstStyle/>
          <a:p>
            <a:pPr defTabSz="457200" hangingPunct="0">
              <a:spcBef>
                <a:spcPts val="500"/>
              </a:spcBef>
              <a:tabLst>
                <a:tab pos="342900" algn="l"/>
              </a:tabLst>
            </a:pPr>
            <a:r>
              <a:rPr lang="pt-BR" sz="3300">
                <a:latin typeface="Helvetica"/>
                <a:ea typeface="Helvetica"/>
                <a:cs typeface="Helvetica"/>
                <a:sym typeface="Helvetica"/>
              </a:rPr>
              <a:t>Avaliar o cariótipo dos genitores - Probabilidade de ocorrer à gestação de um afetado</a:t>
            </a:r>
          </a:p>
        </p:txBody>
      </p:sp>
      <p:sp>
        <p:nvSpPr>
          <p:cNvPr id="412" name="Shape 412"/>
          <p:cNvSpPr>
            <a:spLocks noChangeArrowheads="1"/>
          </p:cNvSpPr>
          <p:nvPr/>
        </p:nvSpPr>
        <p:spPr bwMode="auto">
          <a:xfrm>
            <a:off x="106363" y="7683500"/>
            <a:ext cx="12272962" cy="1108075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50800" tIns="50800" rIns="50800" bIns="50800" anchor="ctr">
            <a:spAutoFit/>
          </a:bodyPr>
          <a:lstStyle/>
          <a:p>
            <a:pPr defTabSz="457200" hangingPunct="0">
              <a:spcBef>
                <a:spcPts val="500"/>
              </a:spcBef>
              <a:tabLst>
                <a:tab pos="342900" algn="l"/>
              </a:tabLst>
            </a:pPr>
            <a:r>
              <a:rPr lang="pt-BR" sz="3300">
                <a:latin typeface="Helvetica"/>
                <a:ea typeface="Helvetica"/>
                <a:cs typeface="Helvetica"/>
                <a:sym typeface="Helvetica"/>
              </a:rPr>
              <a:t>Se gravidez com ocorrência da síndrome - acompanhar com amniocentese nas gestações subseqüentes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" grpId="0" animBg="1" advAuto="0"/>
      <p:bldP spid="411" grpId="0" animBg="1" advAuto="0"/>
      <p:bldP spid="412" grpId="0" animBg="1" advAuto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Shape 414"/>
          <p:cNvSpPr/>
          <p:nvPr/>
        </p:nvSpPr>
        <p:spPr>
          <a:xfrm>
            <a:off x="-1588" y="444500"/>
            <a:ext cx="11191876" cy="1270000"/>
          </a:xfrm>
          <a:prstGeom prst="rect">
            <a:avLst/>
          </a:prstGeom>
          <a:solidFill>
            <a:schemeClr val="accent2">
              <a:satOff val="-13916"/>
              <a:lumOff val="13989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 sz="2600"/>
            </a:pPr>
            <a:endParaRPr sz="2600" kern="0">
              <a:latin typeface="+mn-lt"/>
              <a:ea typeface="+mn-ea"/>
              <a:cs typeface="+mn-cs"/>
            </a:endParaRPr>
          </a:p>
        </p:txBody>
      </p:sp>
      <p:sp>
        <p:nvSpPr>
          <p:cNvPr id="415" name="Shape 415"/>
          <p:cNvSpPr>
            <a:spLocks noChangeArrowheads="1"/>
          </p:cNvSpPr>
          <p:nvPr/>
        </p:nvSpPr>
        <p:spPr bwMode="auto">
          <a:xfrm>
            <a:off x="3128963" y="495300"/>
            <a:ext cx="5256212" cy="11684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algn="ctr" hangingPunct="0"/>
            <a:r>
              <a:rPr lang="pt-BR" sz="7000">
                <a:latin typeface="Bodoni SvtyTwo SC ITC TT-Book"/>
                <a:ea typeface="Bodoni SvtyTwo SC ITC TT-Book"/>
                <a:cs typeface="Bodoni SvtyTwo SC ITC TT-Book"/>
                <a:sym typeface="Bodoni SvtyTwo SC ITC TT-Book"/>
              </a:rPr>
              <a:t>Considerações</a:t>
            </a:r>
          </a:p>
        </p:txBody>
      </p:sp>
      <p:sp>
        <p:nvSpPr>
          <p:cNvPr id="416" name="Shape 416"/>
          <p:cNvSpPr>
            <a:spLocks noChangeArrowheads="1"/>
          </p:cNvSpPr>
          <p:nvPr/>
        </p:nvSpPr>
        <p:spPr bwMode="auto">
          <a:xfrm>
            <a:off x="615950" y="2436813"/>
            <a:ext cx="4762500" cy="6477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algn="ctr" hangingPunct="0"/>
            <a:r>
              <a:rPr lang="pt-BR">
                <a:latin typeface="Helvetica Light"/>
                <a:cs typeface="Helvetica Light"/>
              </a:rPr>
              <a:t>Equipe multidisciplinar</a:t>
            </a:r>
          </a:p>
        </p:txBody>
      </p:sp>
      <p:sp>
        <p:nvSpPr>
          <p:cNvPr id="417" name="Shape 417"/>
          <p:cNvSpPr>
            <a:spLocks noChangeArrowheads="1"/>
          </p:cNvSpPr>
          <p:nvPr/>
        </p:nvSpPr>
        <p:spPr bwMode="auto">
          <a:xfrm>
            <a:off x="606425" y="5289550"/>
            <a:ext cx="4154488" cy="6477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algn="ctr" hangingPunct="0"/>
            <a:r>
              <a:rPr lang="pt-BR">
                <a:latin typeface="Helvetica Light"/>
                <a:cs typeface="Helvetica Light"/>
              </a:rPr>
              <a:t>Cuidados paliativos</a:t>
            </a:r>
          </a:p>
        </p:txBody>
      </p:sp>
      <p:sp>
        <p:nvSpPr>
          <p:cNvPr id="418" name="Shape 418"/>
          <p:cNvSpPr>
            <a:spLocks noChangeArrowheads="1"/>
          </p:cNvSpPr>
          <p:nvPr/>
        </p:nvSpPr>
        <p:spPr bwMode="auto">
          <a:xfrm>
            <a:off x="573088" y="8142288"/>
            <a:ext cx="6575425" cy="6477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algn="ctr" hangingPunct="0"/>
            <a:r>
              <a:rPr lang="pt-BR">
                <a:latin typeface="Helvetica Light"/>
                <a:cs typeface="Helvetica Light"/>
              </a:rPr>
              <a:t>Desejo materno de ir para casa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4" grpId="0" animBg="1" advAuto="0"/>
      <p:bldP spid="415" grpId="0" animBg="1" advAuto="0"/>
      <p:bldP spid="416" grpId="0" animBg="1" advAuto="0"/>
      <p:bldP spid="417" grpId="0" animBg="1" advAuto="0"/>
      <p:bldP spid="418" grpId="0" animBg="1" advAuto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Shape 420"/>
          <p:cNvSpPr/>
          <p:nvPr/>
        </p:nvSpPr>
        <p:spPr>
          <a:xfrm>
            <a:off x="1855788" y="58738"/>
            <a:ext cx="9293225" cy="1846262"/>
          </a:xfrm>
          <a:prstGeom prst="rect">
            <a:avLst/>
          </a:prstGeom>
          <a:solidFill>
            <a:schemeClr val="accent2">
              <a:satOff val="-13916"/>
              <a:lumOff val="13989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 sz="2600"/>
            </a:pPr>
            <a:endParaRPr sz="2600" kern="0">
              <a:latin typeface="+mn-lt"/>
              <a:ea typeface="+mn-ea"/>
              <a:cs typeface="+mn-cs"/>
            </a:endParaRPr>
          </a:p>
        </p:txBody>
      </p:sp>
      <p:sp>
        <p:nvSpPr>
          <p:cNvPr id="421" name="Shape 421"/>
          <p:cNvSpPr/>
          <p:nvPr/>
        </p:nvSpPr>
        <p:spPr>
          <a:xfrm>
            <a:off x="0" y="347663"/>
            <a:ext cx="13004800" cy="1270000"/>
          </a:xfrm>
          <a:prstGeom prst="rect">
            <a:avLst/>
          </a:prstGeom>
          <a:solidFill>
            <a:schemeClr val="accent6">
              <a:hueOff val="-241736"/>
              <a:satOff val="29413"/>
              <a:lumOff val="20727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 sz="2600"/>
            </a:pPr>
            <a:endParaRPr sz="2600" kern="0">
              <a:latin typeface="+mn-lt"/>
              <a:ea typeface="+mn-ea"/>
              <a:cs typeface="+mn-cs"/>
            </a:endParaRPr>
          </a:p>
        </p:txBody>
      </p:sp>
      <p:sp>
        <p:nvSpPr>
          <p:cNvPr id="52228" name="Shape 422"/>
          <p:cNvSpPr>
            <a:spLocks noChangeArrowheads="1"/>
          </p:cNvSpPr>
          <p:nvPr/>
        </p:nvSpPr>
        <p:spPr bwMode="auto">
          <a:xfrm>
            <a:off x="4073525" y="274638"/>
            <a:ext cx="4248150" cy="11684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algn="ctr" hangingPunct="0"/>
            <a:r>
              <a:rPr lang="pt-BR" sz="7000">
                <a:latin typeface="Bodoni SvtyTwo SC ITC TT-Book"/>
                <a:ea typeface="Bodoni SvtyTwo SC ITC TT-Book"/>
                <a:cs typeface="Bodoni SvtyTwo SC ITC TT-Book"/>
                <a:sym typeface="Bodoni SvtyTwo SC ITC TT-Book"/>
              </a:rPr>
              <a:t>Referências</a:t>
            </a:r>
          </a:p>
        </p:txBody>
      </p:sp>
      <p:sp>
        <p:nvSpPr>
          <p:cNvPr id="52229" name="Shape 423"/>
          <p:cNvSpPr>
            <a:spLocks noChangeArrowheads="1"/>
          </p:cNvSpPr>
          <p:nvPr/>
        </p:nvSpPr>
        <p:spPr bwMode="auto">
          <a:xfrm>
            <a:off x="206375" y="3022600"/>
            <a:ext cx="12031663" cy="89535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50800" tIns="50800" rIns="50800" bIns="50800" anchor="ctr">
            <a:spAutoFit/>
          </a:bodyPr>
          <a:lstStyle/>
          <a:p>
            <a:pPr defTabSz="457200" hangingPunct="0"/>
            <a:r>
              <a:rPr lang="pt-BR" sz="2600">
                <a:latin typeface="Helvetica"/>
                <a:ea typeface="Helvetica"/>
                <a:cs typeface="Helvetica"/>
                <a:sym typeface="Helvetica"/>
              </a:rPr>
              <a:t>Margotto – Paulo– </a:t>
            </a:r>
            <a:r>
              <a:rPr lang="pt-BR" sz="2600" i="1">
                <a:latin typeface="Helvetica"/>
                <a:ea typeface="Helvetica"/>
                <a:cs typeface="Helvetica"/>
                <a:sym typeface="Helvetica"/>
              </a:rPr>
              <a:t>Síndrome de Patau </a:t>
            </a:r>
            <a:r>
              <a:rPr lang="pt-BR" sz="2600">
                <a:latin typeface="Helvetica"/>
                <a:ea typeface="Helvetica"/>
                <a:cs typeface="Helvetica"/>
                <a:sym typeface="Helvetica"/>
              </a:rPr>
              <a:t>– 2003 – http://paulomargotto.com.br/sindrome-de-patau/ – em 25/05/2018</a:t>
            </a:r>
          </a:p>
        </p:txBody>
      </p:sp>
      <p:sp>
        <p:nvSpPr>
          <p:cNvPr id="52230" name="Shape 424"/>
          <p:cNvSpPr>
            <a:spLocks noChangeArrowheads="1"/>
          </p:cNvSpPr>
          <p:nvPr/>
        </p:nvSpPr>
        <p:spPr bwMode="auto">
          <a:xfrm>
            <a:off x="206375" y="6415088"/>
            <a:ext cx="11564938" cy="89535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50800" tIns="50800" rIns="50800" bIns="50800" anchor="ctr">
            <a:spAutoFit/>
          </a:bodyPr>
          <a:lstStyle/>
          <a:p>
            <a:pPr defTabSz="457200" hangingPunct="0"/>
            <a:r>
              <a:rPr lang="pt-BR" sz="2600">
                <a:latin typeface="Helvetica"/>
                <a:ea typeface="Helvetica"/>
                <a:cs typeface="Helvetica"/>
                <a:sym typeface="Helvetica"/>
              </a:rPr>
              <a:t>ROSA, RAFAEL. Achados gestacionais, perinatais e familiares de pacientes com síndrome de Patau - abril/ 2013 </a:t>
            </a:r>
          </a:p>
        </p:txBody>
      </p:sp>
      <p:sp>
        <p:nvSpPr>
          <p:cNvPr id="52231" name="Shape 425"/>
          <p:cNvSpPr>
            <a:spLocks noChangeArrowheads="1"/>
          </p:cNvSpPr>
          <p:nvPr/>
        </p:nvSpPr>
        <p:spPr bwMode="auto">
          <a:xfrm>
            <a:off x="436563" y="7823200"/>
            <a:ext cx="9075737" cy="498475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wrap="none" lIns="50800" tIns="50800" rIns="50800" bIns="50800" anchor="ctr">
            <a:spAutoFit/>
          </a:bodyPr>
          <a:lstStyle/>
          <a:p>
            <a:pPr defTabSz="457200" hangingPunct="0"/>
            <a:r>
              <a:rPr lang="pt-BR" sz="2600" i="1">
                <a:latin typeface="Helvetica"/>
                <a:ea typeface="Helvetica"/>
                <a:cs typeface="Helvetica"/>
                <a:sym typeface="Helvetica"/>
              </a:rPr>
              <a:t>Google imagens </a:t>
            </a:r>
            <a:r>
              <a:rPr lang="pt-BR" sz="2600">
                <a:latin typeface="Helvetica"/>
                <a:ea typeface="Helvetica"/>
                <a:cs typeface="Helvetica"/>
                <a:sym typeface="Helvetica"/>
              </a:rPr>
              <a:t>– 2018 – </a:t>
            </a:r>
            <a:r>
              <a:rPr lang="pt-BR" sz="2600" i="1">
                <a:latin typeface="Helvetica"/>
                <a:ea typeface="Helvetica"/>
                <a:cs typeface="Helvetica"/>
                <a:sym typeface="Helvetica"/>
              </a:rPr>
              <a:t>www.google.com</a:t>
            </a:r>
            <a:r>
              <a:rPr lang="pt-BR" sz="2600">
                <a:latin typeface="Helvetica"/>
                <a:ea typeface="Helvetica"/>
                <a:cs typeface="Helvetica"/>
                <a:sym typeface="Helvetica"/>
              </a:rPr>
              <a:t> – em 25/05/2018</a:t>
            </a:r>
          </a:p>
        </p:txBody>
      </p:sp>
      <p:sp>
        <p:nvSpPr>
          <p:cNvPr id="52234" name="Rectangle 10"/>
          <p:cNvSpPr>
            <a:spLocks noChangeArrowheads="1"/>
          </p:cNvSpPr>
          <p:nvPr/>
        </p:nvSpPr>
        <p:spPr bwMode="auto">
          <a:xfrm>
            <a:off x="757238" y="4213225"/>
            <a:ext cx="9236075" cy="132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 algn="ctr" eaLnBrk="0" hangingPunct="0"/>
            <a:r>
              <a:rPr lang="pt-BR" sz="2700" b="1">
                <a:solidFill>
                  <a:srgbClr val="0033CC"/>
                </a:solidFill>
                <a:latin typeface="Lato" pitchFamily="34" charset="0"/>
                <a:cs typeface="Helvetica Light"/>
              </a:rPr>
              <a:t>S</a:t>
            </a:r>
            <a:r>
              <a:rPr lang="pt-BR" sz="2700" b="1">
                <a:solidFill>
                  <a:srgbClr val="0033CC"/>
                </a:solidFill>
                <a:latin typeface="Arial"/>
                <a:cs typeface="Helvetica Light"/>
              </a:rPr>
              <a:t>Í</a:t>
            </a:r>
            <a:r>
              <a:rPr lang="pt-BR" sz="2700" b="1">
                <a:solidFill>
                  <a:srgbClr val="0033CC"/>
                </a:solidFill>
                <a:latin typeface="Lato" pitchFamily="34" charset="0"/>
                <a:cs typeface="Helvetica Light"/>
              </a:rPr>
              <a:t>NDROME DE PATAU</a:t>
            </a:r>
          </a:p>
          <a:p>
            <a:pPr algn="ctr" eaLnBrk="0" hangingPunct="0"/>
            <a:r>
              <a:rPr lang="pt-BR" sz="800">
                <a:solidFill>
                  <a:srgbClr val="2A6490"/>
                </a:solidFill>
                <a:cs typeface="Helvetica Light"/>
                <a:hlinkClick r:id="rId2" tooltip="patau"/>
              </a:rPr>
              <a:t>  </a:t>
            </a:r>
            <a:r>
              <a:rPr lang="pt-BR" sz="2800">
                <a:solidFill>
                  <a:srgbClr val="2A6490"/>
                </a:solidFill>
                <a:cs typeface="Helvetica Light"/>
              </a:rPr>
              <a:t> </a:t>
            </a:r>
            <a:r>
              <a:rPr lang="pt-BR" sz="800">
                <a:solidFill>
                  <a:srgbClr val="2A6490"/>
                </a:solidFill>
                <a:cs typeface="Helvetica Light"/>
              </a:rPr>
              <a:t>               </a:t>
            </a:r>
            <a:r>
              <a:rPr lang="pt-BR">
                <a:cs typeface="Helvetica Light"/>
              </a:rPr>
              <a:t/>
            </a:r>
            <a:br>
              <a:rPr lang="pt-BR">
                <a:cs typeface="Helvetica Light"/>
              </a:rPr>
            </a:br>
            <a:r>
              <a:rPr lang="pt-BR" sz="1600">
                <a:solidFill>
                  <a:srgbClr val="FFFF00"/>
                </a:solidFill>
                <a:latin typeface="Source Sans Pro"/>
                <a:cs typeface="Helvetica Light"/>
              </a:rPr>
              <a:t>Alunas:</a:t>
            </a:r>
            <a:r>
              <a:rPr lang="pt-BR" sz="1600">
                <a:solidFill>
                  <a:srgbClr val="FFFF00"/>
                </a:solidFill>
                <a:latin typeface="Arial"/>
                <a:cs typeface="Helvetica Light"/>
              </a:rPr>
              <a:t> </a:t>
            </a:r>
            <a:r>
              <a:rPr lang="pt-BR" sz="1600">
                <a:solidFill>
                  <a:srgbClr val="FFFF00"/>
                </a:solidFill>
                <a:latin typeface="Source Sans Pro"/>
                <a:cs typeface="Helvetica Light"/>
              </a:rPr>
              <a:t>Caroline Chaves,</a:t>
            </a:r>
            <a:r>
              <a:rPr lang="pt-BR" sz="1600">
                <a:solidFill>
                  <a:srgbClr val="FFFF00"/>
                </a:solidFill>
                <a:latin typeface="Arial"/>
                <a:cs typeface="Helvetica Light"/>
              </a:rPr>
              <a:t>  </a:t>
            </a:r>
            <a:r>
              <a:rPr lang="pt-BR" sz="1600">
                <a:solidFill>
                  <a:srgbClr val="FFFF00"/>
                </a:solidFill>
                <a:latin typeface="Source Sans Pro"/>
                <a:cs typeface="Helvetica Light"/>
              </a:rPr>
              <a:t>Mariana Aires Vieira.</a:t>
            </a:r>
            <a:r>
              <a:rPr lang="pt-BR" sz="1600">
                <a:solidFill>
                  <a:srgbClr val="FFFF00"/>
                </a:solidFill>
                <a:latin typeface="Arial"/>
                <a:cs typeface="Helvetica Light"/>
              </a:rPr>
              <a:t> </a:t>
            </a:r>
            <a:r>
              <a:rPr lang="pt-BR" sz="1600">
                <a:solidFill>
                  <a:srgbClr val="FFFF00"/>
                </a:solidFill>
                <a:latin typeface="Source Sans Pro"/>
                <a:cs typeface="Helvetica Light"/>
              </a:rPr>
              <a:t/>
            </a:r>
            <a:br>
              <a:rPr lang="pt-BR" sz="1600">
                <a:solidFill>
                  <a:srgbClr val="FFFF00"/>
                </a:solidFill>
                <a:latin typeface="Source Sans Pro"/>
                <a:cs typeface="Helvetica Light"/>
              </a:rPr>
            </a:br>
            <a:r>
              <a:rPr lang="pt-BR" sz="1600">
                <a:solidFill>
                  <a:srgbClr val="FFFF00"/>
                </a:solidFill>
                <a:latin typeface="Source Sans Pro"/>
                <a:cs typeface="Helvetica Light"/>
              </a:rPr>
              <a:t>Professores: Dra. MariaTerezinha Cardoso de</a:t>
            </a:r>
            <a:r>
              <a:rPr lang="pt-BR" sz="1600">
                <a:solidFill>
                  <a:srgbClr val="FFFF00"/>
                </a:solidFill>
                <a:latin typeface="Arial"/>
                <a:cs typeface="Helvetica Light"/>
              </a:rPr>
              <a:t>   </a:t>
            </a:r>
            <a:r>
              <a:rPr lang="pt-BR" sz="1600">
                <a:solidFill>
                  <a:srgbClr val="FFFF00"/>
                </a:solidFill>
                <a:latin typeface="Source Sans Pro"/>
                <a:cs typeface="Helvetica Light"/>
              </a:rPr>
              <a:t> Oliveira,</a:t>
            </a:r>
            <a:r>
              <a:rPr lang="pt-BR" sz="1600">
                <a:solidFill>
                  <a:srgbClr val="FFFF00"/>
                </a:solidFill>
                <a:latin typeface="Arial"/>
                <a:cs typeface="Helvetica Light"/>
              </a:rPr>
              <a:t> </a:t>
            </a:r>
            <a:r>
              <a:rPr lang="pt-BR" sz="1600">
                <a:solidFill>
                  <a:srgbClr val="FFFF00"/>
                </a:solidFill>
                <a:latin typeface="Source Sans Pro"/>
                <a:cs typeface="Helvetica Light"/>
              </a:rPr>
              <a:t>Dr.</a:t>
            </a:r>
            <a:r>
              <a:rPr lang="pt-BR" sz="1600">
                <a:solidFill>
                  <a:srgbClr val="FFFF00"/>
                </a:solidFill>
                <a:latin typeface="Arial"/>
                <a:cs typeface="Helvetica Light"/>
              </a:rPr>
              <a:t> </a:t>
            </a:r>
            <a:r>
              <a:rPr lang="pt-BR" sz="1600">
                <a:solidFill>
                  <a:srgbClr val="FFFF00"/>
                </a:solidFill>
                <a:latin typeface="Source Sans Pro"/>
                <a:cs typeface="Helvetica Light"/>
              </a:rPr>
              <a:t> Paulo Roberto Margotto</a:t>
            </a:r>
            <a:endParaRPr lang="pt-BR" sz="1600">
              <a:solidFill>
                <a:srgbClr val="FFFF00"/>
              </a:solidFill>
              <a:cs typeface="Helvetica Light"/>
            </a:endParaRPr>
          </a:p>
        </p:txBody>
      </p:sp>
      <p:pic>
        <p:nvPicPr>
          <p:cNvPr id="52235" name="Picture 11" descr="doc">
            <a:hlinkClick r:id="rId2" tooltip="patau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08863" y="4213225"/>
            <a:ext cx="457200" cy="457200"/>
          </a:xfrm>
          <a:prstGeom prst="rect">
            <a:avLst/>
          </a:prstGeom>
          <a:noFill/>
        </p:spPr>
      </p:pic>
    </p:spTree>
  </p:cSld>
  <p:clrMapOvr>
    <a:masterClrMapping/>
  </p:clrMapOvr>
  <p:transition spd="slow"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Captura de Tela 2018-05-24 às 20.05.03-filtere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395413" y="-60325"/>
            <a:ext cx="14965363" cy="1000125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sp>
        <p:nvSpPr>
          <p:cNvPr id="428" name="Shape 428"/>
          <p:cNvSpPr/>
          <p:nvPr/>
        </p:nvSpPr>
        <p:spPr>
          <a:xfrm>
            <a:off x="1928813" y="698500"/>
            <a:ext cx="11191875" cy="1270000"/>
          </a:xfrm>
          <a:prstGeom prst="rect">
            <a:avLst/>
          </a:prstGeom>
          <a:solidFill>
            <a:schemeClr val="accent6">
              <a:hueOff val="-241736"/>
              <a:satOff val="29413"/>
              <a:lumOff val="20727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 sz="2600"/>
            </a:pPr>
            <a:endParaRPr sz="2600" kern="0">
              <a:latin typeface="+mn-lt"/>
              <a:ea typeface="+mn-ea"/>
              <a:cs typeface="+mn-cs"/>
            </a:endParaRPr>
          </a:p>
        </p:txBody>
      </p:sp>
      <p:sp>
        <p:nvSpPr>
          <p:cNvPr id="53253" name="Shape 430"/>
          <p:cNvSpPr>
            <a:spLocks noChangeArrowheads="1"/>
          </p:cNvSpPr>
          <p:nvPr/>
        </p:nvSpPr>
        <p:spPr bwMode="auto">
          <a:xfrm>
            <a:off x="3884613" y="795338"/>
            <a:ext cx="6249987" cy="13208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50800" tIns="50800" rIns="50800" bIns="50800" anchor="ctr">
            <a:spAutoFit/>
          </a:bodyPr>
          <a:lstStyle/>
          <a:p>
            <a:pPr algn="ctr" hangingPunct="0"/>
            <a:r>
              <a:rPr lang="pt-BR" sz="8000">
                <a:solidFill>
                  <a:srgbClr val="000000"/>
                </a:solidFill>
                <a:latin typeface="Bodoni SvtyTwo SC ITC TT-Book"/>
                <a:ea typeface="Bodoni SvtyTwo SC ITC TT-Book"/>
                <a:cs typeface="Bodoni SvtyTwo SC ITC TT-Book"/>
                <a:sym typeface="Bodoni SvtyTwo SC ITC TT-Book"/>
              </a:rPr>
              <a:t>Obrigada !</a:t>
            </a:r>
          </a:p>
        </p:txBody>
      </p:sp>
      <p:pic>
        <p:nvPicPr>
          <p:cNvPr id="53255" name="Picture 7" descr="IMG-20180722-WA0018"/>
          <p:cNvPicPr>
            <a:picLocks noChangeAspect="1" noChangeArrowheads="1"/>
          </p:cNvPicPr>
          <p:nvPr/>
        </p:nvPicPr>
        <p:blipFill>
          <a:blip r:embed="rId3">
            <a:lum bright="-6000" contrast="30000"/>
          </a:blip>
          <a:srcRect/>
          <a:stretch>
            <a:fillRect/>
          </a:stretch>
        </p:blipFill>
        <p:spPr bwMode="auto">
          <a:xfrm>
            <a:off x="3476625" y="2116138"/>
            <a:ext cx="5240338" cy="7016750"/>
          </a:xfrm>
          <a:prstGeom prst="rect">
            <a:avLst/>
          </a:prstGeom>
          <a:noFill/>
          <a:ln w="38100">
            <a:solidFill>
              <a:schemeClr val="folHlink"/>
            </a:solidFill>
            <a:miter lim="800000"/>
            <a:headEnd/>
            <a:tailEnd/>
          </a:ln>
        </p:spPr>
      </p:pic>
      <p:sp>
        <p:nvSpPr>
          <p:cNvPr id="53256" name="Text Box 8"/>
          <p:cNvSpPr txBox="1">
            <a:spLocks noChangeArrowheads="1"/>
          </p:cNvSpPr>
          <p:nvPr/>
        </p:nvSpPr>
        <p:spPr bwMode="auto">
          <a:xfrm>
            <a:off x="1836738" y="9129713"/>
            <a:ext cx="77438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defTabSz="914400"/>
            <a:r>
              <a:rPr lang="pt-BR" sz="2400">
                <a:solidFill>
                  <a:schemeClr val="hlink"/>
                </a:solidFill>
              </a:rPr>
              <a:t>Drs. Tatiana Beleza, Márcia Pimentel de Castro e Paulo</a:t>
            </a:r>
          </a:p>
          <a:p>
            <a:pPr algn="ctr" defTabSz="914400"/>
            <a:r>
              <a:rPr lang="pt-BR" sz="2400">
                <a:solidFill>
                  <a:schemeClr val="hlink"/>
                </a:solidFill>
              </a:rPr>
              <a:t>H. Pacheco </a:t>
            </a:r>
          </a:p>
        </p:txBody>
      </p:sp>
    </p:spTree>
  </p:cSld>
  <p:clrMapOvr>
    <a:masterClrMapping/>
  </p:clrMapOvr>
  <p:transition spd="slow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Black">
  <a:themeElements>
    <a:clrScheme name="Black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065C1"/>
      </a:accent1>
      <a:accent2>
        <a:srgbClr val="00A6AC"/>
      </a:accent2>
      <a:accent3>
        <a:srgbClr val="308B16"/>
      </a:accent3>
      <a:accent4>
        <a:srgbClr val="BC8027"/>
      </a:accent4>
      <a:accent5>
        <a:srgbClr val="971817"/>
      </a:accent5>
      <a:accent6>
        <a:srgbClr val="5747C1"/>
      </a:accent6>
      <a:hlink>
        <a:srgbClr val="0000FF"/>
      </a:hlink>
      <a:folHlink>
        <a:srgbClr val="FF00FF"/>
      </a:folHlink>
    </a:clrScheme>
    <a:fontScheme name="Black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6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Black">
  <a:themeElements>
    <a:clrScheme name="Black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065C1"/>
      </a:accent1>
      <a:accent2>
        <a:srgbClr val="00A6AC"/>
      </a:accent2>
      <a:accent3>
        <a:srgbClr val="308B16"/>
      </a:accent3>
      <a:accent4>
        <a:srgbClr val="BC8027"/>
      </a:accent4>
      <a:accent5>
        <a:srgbClr val="971817"/>
      </a:accent5>
      <a:accent6>
        <a:srgbClr val="5747C1"/>
      </a:accent6>
      <a:hlink>
        <a:srgbClr val="0000FF"/>
      </a:hlink>
      <a:folHlink>
        <a:srgbClr val="FF00FF"/>
      </a:folHlink>
    </a:clrScheme>
    <a:fontScheme name="Black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6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1244</Words>
  <Application>Microsoft Macintosh PowerPoint</Application>
  <PresentationFormat>Personalizar</PresentationFormat>
  <Paragraphs>234</Paragraphs>
  <Slides>51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10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51</vt:i4>
      </vt:variant>
    </vt:vector>
  </HeadingPairs>
  <TitlesOfParts>
    <vt:vector size="62" baseType="lpstr">
      <vt:lpstr>Arial</vt:lpstr>
      <vt:lpstr>Helvetica Light</vt:lpstr>
      <vt:lpstr>Helvetica Neue</vt:lpstr>
      <vt:lpstr>Bodoni SvtyTwo SC ITC TT-Book</vt:lpstr>
      <vt:lpstr>Helvetica</vt:lpstr>
      <vt:lpstr>Marker Felt</vt:lpstr>
      <vt:lpstr>Times New Roman</vt:lpstr>
      <vt:lpstr>Symbol</vt:lpstr>
      <vt:lpstr>Lato</vt:lpstr>
      <vt:lpstr>Source Sans Pro</vt:lpstr>
      <vt:lpstr>Black</vt:lpstr>
      <vt:lpstr>Sessão Clínica</vt:lpstr>
      <vt:lpstr>Identificação</vt:lpstr>
      <vt:lpstr>Slide 3</vt:lpstr>
      <vt:lpstr>Hospital de origem</vt:lpstr>
      <vt:lpstr>Slide 5</vt:lpstr>
      <vt:lpstr>Slide 6</vt:lpstr>
      <vt:lpstr>Slide 7</vt:lpstr>
      <vt:lpstr>Slide 8</vt:lpstr>
      <vt:lpstr>Slide 9</vt:lpstr>
      <vt:lpstr>Hospital Universitário de Brasília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Hipóteses Diagnósticas</vt:lpstr>
      <vt:lpstr>Slide 20</vt:lpstr>
      <vt:lpstr>Slide 21</vt:lpstr>
      <vt:lpstr>Slide 22</vt:lpstr>
      <vt:lpstr>Slide 23</vt:lpstr>
      <vt:lpstr>Slide 24</vt:lpstr>
      <vt:lpstr>Trissomia do 13</vt:lpstr>
      <vt:lpstr>Slide 26</vt:lpstr>
      <vt:lpstr>Slide 27</vt:lpstr>
      <vt:lpstr>Histórico</vt:lpstr>
      <vt:lpstr>Slide 29</vt:lpstr>
      <vt:lpstr>Slide 30</vt:lpstr>
      <vt:lpstr>Slide 31</vt:lpstr>
      <vt:lpstr>Slide 32</vt:lpstr>
      <vt:lpstr>Patogênese</vt:lpstr>
      <vt:lpstr>Slide 34</vt:lpstr>
      <vt:lpstr>Slide 35</vt:lpstr>
      <vt:lpstr>Slide 36</vt:lpstr>
      <vt:lpstr>Diagnóstico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Aconselhamento Médico</vt:lpstr>
      <vt:lpstr>Slide 48</vt:lpstr>
      <vt:lpstr>Slide 49</vt:lpstr>
      <vt:lpstr>Slide 50</vt:lpstr>
      <vt:lpstr>Slide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Sessão Clínica</dc:title>
  <dc:creator>Paulo</dc:creator>
  <cp:lastModifiedBy>Paulo</cp:lastModifiedBy>
  <cp:revision>6</cp:revision>
  <dcterms:modified xsi:type="dcterms:W3CDTF">2018-08-03T16:54:07Z</dcterms:modified>
</cp:coreProperties>
</file>